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2"/>
  </p:notesMasterIdLst>
  <p:sldIdLst>
    <p:sldId id="271" r:id="rId5"/>
    <p:sldId id="2147472976" r:id="rId6"/>
    <p:sldId id="2147473004" r:id="rId7"/>
    <p:sldId id="2147472998" r:id="rId8"/>
    <p:sldId id="2147473001" r:id="rId9"/>
    <p:sldId id="2147472999" r:id="rId10"/>
    <p:sldId id="2147473002" r:id="rId11"/>
    <p:sldId id="2147472986" r:id="rId12"/>
    <p:sldId id="2147472993" r:id="rId13"/>
    <p:sldId id="2147473007" r:id="rId14"/>
    <p:sldId id="2147471651" r:id="rId15"/>
    <p:sldId id="2147473010" r:id="rId16"/>
    <p:sldId id="2147473009" r:id="rId17"/>
    <p:sldId id="704" r:id="rId18"/>
    <p:sldId id="2146847828" r:id="rId19"/>
    <p:sldId id="2142532791" r:id="rId20"/>
    <p:sldId id="2147473005" r:id="rId21"/>
    <p:sldId id="2147472947" r:id="rId22"/>
    <p:sldId id="2147471648" r:id="rId23"/>
    <p:sldId id="2147472961" r:id="rId24"/>
    <p:sldId id="2147472971" r:id="rId25"/>
    <p:sldId id="471" r:id="rId26"/>
    <p:sldId id="2147472974" r:id="rId27"/>
    <p:sldId id="472" r:id="rId28"/>
    <p:sldId id="2147472960" r:id="rId29"/>
    <p:sldId id="2147472982" r:id="rId30"/>
    <p:sldId id="2147472995" r:id="rId31"/>
    <p:sldId id="2147471652" r:id="rId32"/>
    <p:sldId id="258" r:id="rId33"/>
    <p:sldId id="2147472948" r:id="rId34"/>
    <p:sldId id="366" r:id="rId35"/>
    <p:sldId id="2147472966" r:id="rId36"/>
    <p:sldId id="2147472981" r:id="rId37"/>
    <p:sldId id="2147472970" r:id="rId38"/>
    <p:sldId id="2147472967" r:id="rId39"/>
    <p:sldId id="2147472969" r:id="rId40"/>
    <p:sldId id="2147472990" r:id="rId41"/>
    <p:sldId id="2147472996" r:id="rId42"/>
    <p:sldId id="2147472997" r:id="rId43"/>
    <p:sldId id="2147472987" r:id="rId44"/>
    <p:sldId id="2147472972" r:id="rId45"/>
    <p:sldId id="2147472984" r:id="rId46"/>
    <p:sldId id="2147471656" r:id="rId47"/>
    <p:sldId id="2147472950" r:id="rId48"/>
    <p:sldId id="2147472951" r:id="rId49"/>
    <p:sldId id="2147472983" r:id="rId50"/>
    <p:sldId id="2147472973" r:id="rId51"/>
    <p:sldId id="11169" r:id="rId52"/>
    <p:sldId id="2147472975" r:id="rId53"/>
    <p:sldId id="2147472952" r:id="rId54"/>
    <p:sldId id="2147472978" r:id="rId55"/>
    <p:sldId id="2147472979" r:id="rId56"/>
    <p:sldId id="2147472965" r:id="rId57"/>
    <p:sldId id="2147472985" r:id="rId58"/>
    <p:sldId id="2147472980" r:id="rId59"/>
    <p:sldId id="2147472962" r:id="rId60"/>
    <p:sldId id="2147472964" r:id="rId61"/>
    <p:sldId id="2147472991" r:id="rId62"/>
    <p:sldId id="11170" r:id="rId63"/>
    <p:sldId id="2147473016" r:id="rId64"/>
    <p:sldId id="2147473011" r:id="rId65"/>
    <p:sldId id="2147473015" r:id="rId66"/>
    <p:sldId id="2147473003" r:id="rId67"/>
    <p:sldId id="2147472959" r:id="rId68"/>
    <p:sldId id="403" r:id="rId69"/>
    <p:sldId id="273" r:id="rId70"/>
    <p:sldId id="27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303EC7-7059-C008-4ED2-21E61DBFF3B2}" name="Ankit Sharma15" initials="AS" userId="S::Ankit_Sharma15@ad.infosys.com::5427f976-3cb9-43b6-bfa5-5ac8ae57b391" providerId="AD"/>
  <p188:author id="{B99180DE-1477-24A6-6205-0EA6EFBCF7E3}" name="Mrinal Kumar(ES)" initials="MK" userId="S::Mrinal_Kumar01@ad.infosys.com::f7a22c55-2acf-4b9f-b4b0-aef2791ebc0d" providerId="AD"/>
  <p188:author id="{45BFD8FB-8F7E-5BE8-26C2-6F26EDD9EBF7}" name="Debasish Patnaik" initials="DP" userId="S::Debasish_Patnaik@ad.infosys.com::c8156291-43ea-4fae-a951-d161169c6a8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75BDA7"/>
    <a:srgbClr val="B5CDD3"/>
    <a:srgbClr val="709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870DF-A01C-4D9F-9F66-C3818112478A}" v="185" dt="2023-04-14T17:06:45.893"/>
    <p1510:client id="{D885FC7B-6184-40EB-A8EE-A23CE39FD2E4}" v="3" dt="2023-04-14T16:58:45.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98CF2-33FA-4AAD-859B-129CB1339045}" type="doc">
      <dgm:prSet loTypeId="urn:microsoft.com/office/officeart/2005/8/layout/default" loCatId="list" qsTypeId="urn:microsoft.com/office/officeart/2005/8/quickstyle/simple1" qsCatId="simple" csTypeId="urn:microsoft.com/office/officeart/2005/8/colors/accent2_2" csCatId="accent2" phldr="1"/>
      <dgm:spPr/>
    </dgm:pt>
    <dgm:pt modelId="{D8C82E4E-70B8-4ED1-8254-FC4547B57AE0}">
      <dgm:prSet phldrT="[Text]"/>
      <dgm:spPr/>
      <dgm:t>
        <a:bodyPr/>
        <a:lstStyle/>
        <a:p>
          <a:r>
            <a:rPr lang="en-US"/>
            <a:t>Kick Off</a:t>
          </a:r>
        </a:p>
      </dgm:t>
    </dgm:pt>
    <dgm:pt modelId="{D9EF0D1A-CB53-4ECF-914A-B4D6602D3DBE}" type="parTrans" cxnId="{F6B3995F-BCB2-480F-8928-482890E1848B}">
      <dgm:prSet/>
      <dgm:spPr/>
      <dgm:t>
        <a:bodyPr/>
        <a:lstStyle/>
        <a:p>
          <a:endParaRPr lang="en-US"/>
        </a:p>
      </dgm:t>
    </dgm:pt>
    <dgm:pt modelId="{89848C98-CD3C-44B6-B661-CFA1E2CDE8A1}" type="sibTrans" cxnId="{F6B3995F-BCB2-480F-8928-482890E1848B}">
      <dgm:prSet/>
      <dgm:spPr/>
      <dgm:t>
        <a:bodyPr/>
        <a:lstStyle/>
        <a:p>
          <a:endParaRPr lang="en-US"/>
        </a:p>
      </dgm:t>
    </dgm:pt>
    <dgm:pt modelId="{7322D561-B089-46A5-AD85-A8FA32F649F8}">
      <dgm:prSet phldrT="[Text]"/>
      <dgm:spPr/>
      <dgm:t>
        <a:bodyPr/>
        <a:lstStyle/>
        <a:p>
          <a:r>
            <a:rPr lang="en-US"/>
            <a:t>Workshops</a:t>
          </a:r>
        </a:p>
      </dgm:t>
    </dgm:pt>
    <dgm:pt modelId="{C48FD8AC-EC4B-48D7-8A97-972FD18FADBF}" type="parTrans" cxnId="{A50BB83F-CE13-4CEE-AEED-C7F3C8942C2C}">
      <dgm:prSet/>
      <dgm:spPr/>
      <dgm:t>
        <a:bodyPr/>
        <a:lstStyle/>
        <a:p>
          <a:endParaRPr lang="en-US"/>
        </a:p>
      </dgm:t>
    </dgm:pt>
    <dgm:pt modelId="{352E830F-6B12-4EE0-9C83-02E848473853}" type="sibTrans" cxnId="{A50BB83F-CE13-4CEE-AEED-C7F3C8942C2C}">
      <dgm:prSet/>
      <dgm:spPr/>
      <dgm:t>
        <a:bodyPr/>
        <a:lstStyle/>
        <a:p>
          <a:endParaRPr lang="en-US"/>
        </a:p>
      </dgm:t>
    </dgm:pt>
    <dgm:pt modelId="{856D8D98-3443-4194-902B-F92137ED16F5}">
      <dgm:prSet phldrT="[Text]"/>
      <dgm:spPr/>
      <dgm:t>
        <a:bodyPr/>
        <a:lstStyle/>
        <a:p>
          <a:r>
            <a:rPr lang="en-US"/>
            <a:t>Documentation &amp; Inventory analysis</a:t>
          </a:r>
        </a:p>
      </dgm:t>
    </dgm:pt>
    <dgm:pt modelId="{37AFC39A-97CC-4C5E-ADF9-BC362892EE51}" type="parTrans" cxnId="{97FCB006-6C9D-4E4D-94D1-0B023483AD95}">
      <dgm:prSet/>
      <dgm:spPr/>
      <dgm:t>
        <a:bodyPr/>
        <a:lstStyle/>
        <a:p>
          <a:endParaRPr lang="en-US"/>
        </a:p>
      </dgm:t>
    </dgm:pt>
    <dgm:pt modelId="{44C3F197-9F08-4F0C-AA0A-9BE6D70FC56E}" type="sibTrans" cxnId="{97FCB006-6C9D-4E4D-94D1-0B023483AD95}">
      <dgm:prSet/>
      <dgm:spPr/>
      <dgm:t>
        <a:bodyPr/>
        <a:lstStyle/>
        <a:p>
          <a:endParaRPr lang="en-US"/>
        </a:p>
      </dgm:t>
    </dgm:pt>
    <dgm:pt modelId="{F833BAF9-21BB-4B48-BD7D-A94984D01B4E}">
      <dgm:prSet phldrT="[Text]"/>
      <dgm:spPr/>
      <dgm:t>
        <a:bodyPr/>
        <a:lstStyle/>
        <a:p>
          <a:r>
            <a:rPr lang="en-US"/>
            <a:t>Partner conversations</a:t>
          </a:r>
        </a:p>
      </dgm:t>
    </dgm:pt>
    <dgm:pt modelId="{E3014AC0-8857-4EA9-AE40-A9C8610920B4}" type="parTrans" cxnId="{E50FC027-D15F-490C-B86A-85095C78C082}">
      <dgm:prSet/>
      <dgm:spPr/>
      <dgm:t>
        <a:bodyPr/>
        <a:lstStyle/>
        <a:p>
          <a:endParaRPr lang="en-US"/>
        </a:p>
      </dgm:t>
    </dgm:pt>
    <dgm:pt modelId="{53BA688B-0937-4506-A40C-090A295589D7}" type="sibTrans" cxnId="{E50FC027-D15F-490C-B86A-85095C78C082}">
      <dgm:prSet/>
      <dgm:spPr/>
      <dgm:t>
        <a:bodyPr/>
        <a:lstStyle/>
        <a:p>
          <a:endParaRPr lang="en-US"/>
        </a:p>
      </dgm:t>
    </dgm:pt>
    <dgm:pt modelId="{33F590C5-C34D-4396-B18A-A909B147B98B}">
      <dgm:prSet phldrT="[Text]"/>
      <dgm:spPr/>
      <dgm:t>
        <a:bodyPr/>
        <a:lstStyle/>
        <a:p>
          <a:r>
            <a:rPr lang="en-US"/>
            <a:t>Readout</a:t>
          </a:r>
        </a:p>
      </dgm:t>
    </dgm:pt>
    <dgm:pt modelId="{7202E7FD-56E9-48BC-9203-BD963B5D54BD}" type="parTrans" cxnId="{624EDE37-BA69-4856-B802-77BFF48457D0}">
      <dgm:prSet/>
      <dgm:spPr/>
      <dgm:t>
        <a:bodyPr/>
        <a:lstStyle/>
        <a:p>
          <a:endParaRPr lang="en-US"/>
        </a:p>
      </dgm:t>
    </dgm:pt>
    <dgm:pt modelId="{817DCFFD-A85F-4CD9-954F-B09D85199380}" type="sibTrans" cxnId="{624EDE37-BA69-4856-B802-77BFF48457D0}">
      <dgm:prSet/>
      <dgm:spPr/>
      <dgm:t>
        <a:bodyPr/>
        <a:lstStyle/>
        <a:p>
          <a:endParaRPr lang="en-US"/>
        </a:p>
      </dgm:t>
    </dgm:pt>
    <dgm:pt modelId="{AEC36F7E-0B03-4D15-9822-2B1D4F6562B2}">
      <dgm:prSet phldrT="[Text]"/>
      <dgm:spPr/>
      <dgm:t>
        <a:bodyPr/>
        <a:lstStyle/>
        <a:p>
          <a:r>
            <a:rPr lang="en-US"/>
            <a:t>Program Context</a:t>
          </a:r>
        </a:p>
      </dgm:t>
    </dgm:pt>
    <dgm:pt modelId="{00571F80-2C82-43D9-A103-9739FFF3A55D}" type="parTrans" cxnId="{29929088-609A-4A2C-AEBB-8FA4F2408B58}">
      <dgm:prSet/>
      <dgm:spPr/>
      <dgm:t>
        <a:bodyPr/>
        <a:lstStyle/>
        <a:p>
          <a:endParaRPr lang="en-US"/>
        </a:p>
      </dgm:t>
    </dgm:pt>
    <dgm:pt modelId="{7A3AF59B-90CB-4642-9D34-483DCE1ABDD5}" type="sibTrans" cxnId="{29929088-609A-4A2C-AEBB-8FA4F2408B58}">
      <dgm:prSet/>
      <dgm:spPr/>
      <dgm:t>
        <a:bodyPr/>
        <a:lstStyle/>
        <a:p>
          <a:endParaRPr lang="en-US"/>
        </a:p>
      </dgm:t>
    </dgm:pt>
    <dgm:pt modelId="{D7491D15-3D28-4309-B0DF-0F4B71F8FB0A}">
      <dgm:prSet phldrT="[Text]"/>
      <dgm:spPr/>
      <dgm:t>
        <a:bodyPr/>
        <a:lstStyle/>
        <a:p>
          <a:r>
            <a:rPr lang="en-US"/>
            <a:t>Stakeholder Mapping</a:t>
          </a:r>
        </a:p>
      </dgm:t>
    </dgm:pt>
    <dgm:pt modelId="{F963C4F9-B516-453D-8E80-6592A10E2044}" type="parTrans" cxnId="{B886423E-9600-4E83-96E9-8116E794A318}">
      <dgm:prSet/>
      <dgm:spPr/>
      <dgm:t>
        <a:bodyPr/>
        <a:lstStyle/>
        <a:p>
          <a:endParaRPr lang="en-US"/>
        </a:p>
      </dgm:t>
    </dgm:pt>
    <dgm:pt modelId="{01564696-8D6F-44FF-AC9C-B7323B5FA89E}" type="sibTrans" cxnId="{B886423E-9600-4E83-96E9-8116E794A318}">
      <dgm:prSet/>
      <dgm:spPr/>
      <dgm:t>
        <a:bodyPr/>
        <a:lstStyle/>
        <a:p>
          <a:endParaRPr lang="en-US"/>
        </a:p>
      </dgm:t>
    </dgm:pt>
    <dgm:pt modelId="{15B3123F-400A-45C7-9B2A-6BCBF35375AB}">
      <dgm:prSet phldrT="[Text]"/>
      <dgm:spPr/>
      <dgm:t>
        <a:bodyPr/>
        <a:lstStyle/>
        <a:p>
          <a:r>
            <a:rPr lang="en-US"/>
            <a:t>Program Plan Alignment</a:t>
          </a:r>
        </a:p>
      </dgm:t>
    </dgm:pt>
    <dgm:pt modelId="{D64AABF3-1872-4591-825D-6E6C999276F9}" type="parTrans" cxnId="{DA2A1291-CC68-4ED4-9800-B4388077B393}">
      <dgm:prSet/>
      <dgm:spPr/>
      <dgm:t>
        <a:bodyPr/>
        <a:lstStyle/>
        <a:p>
          <a:endParaRPr lang="en-US"/>
        </a:p>
      </dgm:t>
    </dgm:pt>
    <dgm:pt modelId="{81752CD8-43DA-4F96-B3E4-17A9B859D6AF}" type="sibTrans" cxnId="{DA2A1291-CC68-4ED4-9800-B4388077B393}">
      <dgm:prSet/>
      <dgm:spPr/>
      <dgm:t>
        <a:bodyPr/>
        <a:lstStyle/>
        <a:p>
          <a:endParaRPr lang="en-US"/>
        </a:p>
      </dgm:t>
    </dgm:pt>
    <dgm:pt modelId="{619AE237-42B4-4944-95CB-DAE5027EB689}">
      <dgm:prSet phldrT="[Text]"/>
      <dgm:spPr/>
      <dgm:t>
        <a:bodyPr/>
        <a:lstStyle/>
        <a:p>
          <a:r>
            <a:rPr lang="en-US"/>
            <a:t>Overall Architecture</a:t>
          </a:r>
        </a:p>
      </dgm:t>
    </dgm:pt>
    <dgm:pt modelId="{AC86E6BE-5E8E-4E60-8E97-89738DC5F0E1}" type="parTrans" cxnId="{2928ADB6-9317-4B5D-AB0B-B7F03B41F2C4}">
      <dgm:prSet/>
      <dgm:spPr/>
      <dgm:t>
        <a:bodyPr/>
        <a:lstStyle/>
        <a:p>
          <a:endParaRPr lang="en-US"/>
        </a:p>
      </dgm:t>
    </dgm:pt>
    <dgm:pt modelId="{C18A208E-291C-4FE0-8CF2-4C2E36C2CD08}" type="sibTrans" cxnId="{2928ADB6-9317-4B5D-AB0B-B7F03B41F2C4}">
      <dgm:prSet/>
      <dgm:spPr/>
      <dgm:t>
        <a:bodyPr/>
        <a:lstStyle/>
        <a:p>
          <a:endParaRPr lang="en-US"/>
        </a:p>
      </dgm:t>
    </dgm:pt>
    <dgm:pt modelId="{B53523D1-6A3F-45D3-BBB9-FB83E2460F54}">
      <dgm:prSet phldrT="[Text]"/>
      <dgm:spPr/>
      <dgm:t>
        <a:bodyPr/>
        <a:lstStyle/>
        <a:p>
          <a:r>
            <a:rPr lang="en-US"/>
            <a:t>Data Asset Deep Dive</a:t>
          </a:r>
        </a:p>
      </dgm:t>
    </dgm:pt>
    <dgm:pt modelId="{912EBCDE-9412-4332-ACAE-1CF6D26FD88D}" type="parTrans" cxnId="{85090F41-9BA5-4D0C-8CD2-8DA05BB1EAF5}">
      <dgm:prSet/>
      <dgm:spPr/>
      <dgm:t>
        <a:bodyPr/>
        <a:lstStyle/>
        <a:p>
          <a:endParaRPr lang="en-US"/>
        </a:p>
      </dgm:t>
    </dgm:pt>
    <dgm:pt modelId="{42A68392-7DE0-4AFA-870C-BAB885B989E7}" type="sibTrans" cxnId="{85090F41-9BA5-4D0C-8CD2-8DA05BB1EAF5}">
      <dgm:prSet/>
      <dgm:spPr/>
      <dgm:t>
        <a:bodyPr/>
        <a:lstStyle/>
        <a:p>
          <a:endParaRPr lang="en-US"/>
        </a:p>
      </dgm:t>
    </dgm:pt>
    <dgm:pt modelId="{4A70FEC7-3579-4D06-8AC0-7C5F64FE96E3}">
      <dgm:prSet phldrT="[Text]"/>
      <dgm:spPr/>
      <dgm:t>
        <a:bodyPr/>
        <a:lstStyle/>
        <a:p>
          <a:r>
            <a:rPr lang="en-US"/>
            <a:t>OCM</a:t>
          </a:r>
        </a:p>
      </dgm:t>
    </dgm:pt>
    <dgm:pt modelId="{903DDCE7-1862-4BAD-9B31-8F2D1C189CAB}" type="parTrans" cxnId="{F1030EB7-6F48-43B3-911C-9161837BA230}">
      <dgm:prSet/>
      <dgm:spPr/>
      <dgm:t>
        <a:bodyPr/>
        <a:lstStyle/>
        <a:p>
          <a:endParaRPr lang="en-US"/>
        </a:p>
      </dgm:t>
    </dgm:pt>
    <dgm:pt modelId="{0725BE55-3D17-4475-96A7-3F99ACE07BCC}" type="sibTrans" cxnId="{F1030EB7-6F48-43B3-911C-9161837BA230}">
      <dgm:prSet/>
      <dgm:spPr/>
      <dgm:t>
        <a:bodyPr/>
        <a:lstStyle/>
        <a:p>
          <a:endParaRPr lang="en-US"/>
        </a:p>
      </dgm:t>
    </dgm:pt>
    <dgm:pt modelId="{241B468A-2286-42FE-82B8-7307F018EE9B}">
      <dgm:prSet phldrT="[Text]"/>
      <dgm:spPr/>
      <dgm:t>
        <a:bodyPr/>
        <a:lstStyle/>
        <a:p>
          <a:r>
            <a:rPr lang="en-US"/>
            <a:t>Data Governance</a:t>
          </a:r>
        </a:p>
      </dgm:t>
    </dgm:pt>
    <dgm:pt modelId="{B1EAB8E2-2C0A-42B9-829E-88C8CC4B7342}" type="parTrans" cxnId="{4017AD4E-81C3-4392-8E35-85302692A4F5}">
      <dgm:prSet/>
      <dgm:spPr/>
      <dgm:t>
        <a:bodyPr/>
        <a:lstStyle/>
        <a:p>
          <a:endParaRPr lang="en-US"/>
        </a:p>
      </dgm:t>
    </dgm:pt>
    <dgm:pt modelId="{914032E8-DA05-4156-8754-9D6799CA48E0}" type="sibTrans" cxnId="{4017AD4E-81C3-4392-8E35-85302692A4F5}">
      <dgm:prSet/>
      <dgm:spPr/>
      <dgm:t>
        <a:bodyPr/>
        <a:lstStyle/>
        <a:p>
          <a:endParaRPr lang="en-US"/>
        </a:p>
      </dgm:t>
    </dgm:pt>
    <dgm:pt modelId="{9B68C67E-59A8-4D41-8978-7D221B8A635A}">
      <dgm:prSet phldrT="[Text]"/>
      <dgm:spPr/>
      <dgm:t>
        <a:bodyPr/>
        <a:lstStyle/>
        <a:p>
          <a:r>
            <a:rPr lang="en-US"/>
            <a:t>EDW Inventory</a:t>
          </a:r>
        </a:p>
      </dgm:t>
    </dgm:pt>
    <dgm:pt modelId="{23892072-6B11-4A6C-914A-AE96C5FC712E}" type="parTrans" cxnId="{8900D07F-68FD-44EA-8987-108694BF46AA}">
      <dgm:prSet/>
      <dgm:spPr/>
      <dgm:t>
        <a:bodyPr/>
        <a:lstStyle/>
        <a:p>
          <a:endParaRPr lang="en-US"/>
        </a:p>
      </dgm:t>
    </dgm:pt>
    <dgm:pt modelId="{88D5C980-7628-41CD-9C57-763041FEFE6E}" type="sibTrans" cxnId="{8900D07F-68FD-44EA-8987-108694BF46AA}">
      <dgm:prSet/>
      <dgm:spPr/>
      <dgm:t>
        <a:bodyPr/>
        <a:lstStyle/>
        <a:p>
          <a:endParaRPr lang="en-US"/>
        </a:p>
      </dgm:t>
    </dgm:pt>
    <dgm:pt modelId="{09CC61B3-B973-40F3-8EE8-D75A19342782}">
      <dgm:prSet phldrT="[Text]"/>
      <dgm:spPr/>
      <dgm:t>
        <a:bodyPr/>
        <a:lstStyle/>
        <a:p>
          <a:r>
            <a:rPr lang="en-US"/>
            <a:t>ODW Inventory</a:t>
          </a:r>
        </a:p>
      </dgm:t>
    </dgm:pt>
    <dgm:pt modelId="{FCC24191-EA6C-47FD-BD03-836D6D6EB06B}" type="parTrans" cxnId="{54D596F2-82EC-42EA-A77D-2E93BDD4D6F9}">
      <dgm:prSet/>
      <dgm:spPr/>
      <dgm:t>
        <a:bodyPr/>
        <a:lstStyle/>
        <a:p>
          <a:endParaRPr lang="en-US"/>
        </a:p>
      </dgm:t>
    </dgm:pt>
    <dgm:pt modelId="{327CCA63-C0A3-4198-8109-602B94B46631}" type="sibTrans" cxnId="{54D596F2-82EC-42EA-A77D-2E93BDD4D6F9}">
      <dgm:prSet/>
      <dgm:spPr/>
      <dgm:t>
        <a:bodyPr/>
        <a:lstStyle/>
        <a:p>
          <a:endParaRPr lang="en-US"/>
        </a:p>
      </dgm:t>
    </dgm:pt>
    <dgm:pt modelId="{3DFF3B2B-B530-4F4B-AC7A-4B1DDB24F3F5}">
      <dgm:prSet phldrT="[Text]"/>
      <dgm:spPr/>
      <dgm:t>
        <a:bodyPr/>
        <a:lstStyle/>
        <a:p>
          <a:r>
            <a:rPr lang="en-US"/>
            <a:t>Magnitude Inventory</a:t>
          </a:r>
        </a:p>
      </dgm:t>
    </dgm:pt>
    <dgm:pt modelId="{D6A6E336-A89C-4534-ABA4-2353D1C81106}" type="parTrans" cxnId="{7C1FC0E6-B2DB-4303-ABB8-B9013C133A11}">
      <dgm:prSet/>
      <dgm:spPr/>
      <dgm:t>
        <a:bodyPr/>
        <a:lstStyle/>
        <a:p>
          <a:endParaRPr lang="en-US"/>
        </a:p>
      </dgm:t>
    </dgm:pt>
    <dgm:pt modelId="{C67C65D0-C608-4DF5-A8CD-47E456D6D3C0}" type="sibTrans" cxnId="{7C1FC0E6-B2DB-4303-ABB8-B9013C133A11}">
      <dgm:prSet/>
      <dgm:spPr/>
      <dgm:t>
        <a:bodyPr/>
        <a:lstStyle/>
        <a:p>
          <a:endParaRPr lang="en-US"/>
        </a:p>
      </dgm:t>
    </dgm:pt>
    <dgm:pt modelId="{8A468636-8BDA-40A5-8DCE-F4D3E6243B20}">
      <dgm:prSet phldrT="[Text]"/>
      <dgm:spPr/>
      <dgm:t>
        <a:bodyPr/>
        <a:lstStyle/>
        <a:p>
          <a:r>
            <a:rPr lang="en-US"/>
            <a:t>Confluent Kafka</a:t>
          </a:r>
        </a:p>
      </dgm:t>
    </dgm:pt>
    <dgm:pt modelId="{B32623C7-70BA-426F-9A67-3757E39492FA}" type="parTrans" cxnId="{F02AD682-D8BB-4D73-8447-88F8BA5A57D2}">
      <dgm:prSet/>
      <dgm:spPr/>
      <dgm:t>
        <a:bodyPr/>
        <a:lstStyle/>
        <a:p>
          <a:endParaRPr lang="en-US"/>
        </a:p>
      </dgm:t>
    </dgm:pt>
    <dgm:pt modelId="{9AD20F02-AB1F-464D-B27D-79861A6F9704}" type="sibTrans" cxnId="{F02AD682-D8BB-4D73-8447-88F8BA5A57D2}">
      <dgm:prSet/>
      <dgm:spPr/>
      <dgm:t>
        <a:bodyPr/>
        <a:lstStyle/>
        <a:p>
          <a:endParaRPr lang="en-US"/>
        </a:p>
      </dgm:t>
    </dgm:pt>
    <dgm:pt modelId="{C4D239FB-B55C-4E1C-9792-41058D07BA94}">
      <dgm:prSet phldrT="[Text]"/>
      <dgm:spPr/>
      <dgm:t>
        <a:bodyPr/>
        <a:lstStyle/>
        <a:p>
          <a:r>
            <a:rPr lang="en-US" err="1"/>
            <a:t>PowerBI</a:t>
          </a:r>
          <a:r>
            <a:rPr lang="en-US"/>
            <a:t> (Microsoft)</a:t>
          </a:r>
        </a:p>
      </dgm:t>
    </dgm:pt>
    <dgm:pt modelId="{6E7F33F0-E765-474B-B55C-A043D16B98DB}" type="parTrans" cxnId="{D358084D-67CE-4D86-81C2-50DAC5054D98}">
      <dgm:prSet/>
      <dgm:spPr/>
      <dgm:t>
        <a:bodyPr/>
        <a:lstStyle/>
        <a:p>
          <a:endParaRPr lang="en-US"/>
        </a:p>
      </dgm:t>
    </dgm:pt>
    <dgm:pt modelId="{207696E1-0806-4D42-B2CD-DE82CAB7D205}" type="sibTrans" cxnId="{D358084D-67CE-4D86-81C2-50DAC5054D98}">
      <dgm:prSet/>
      <dgm:spPr/>
      <dgm:t>
        <a:bodyPr/>
        <a:lstStyle/>
        <a:p>
          <a:endParaRPr lang="en-US"/>
        </a:p>
      </dgm:t>
    </dgm:pt>
    <dgm:pt modelId="{D9FB443B-2550-4577-82DB-E7C8688B4B33}">
      <dgm:prSet phldrT="[Text]"/>
      <dgm:spPr/>
      <dgm:t>
        <a:bodyPr/>
        <a:lstStyle/>
        <a:p>
          <a:r>
            <a:rPr lang="en-US" err="1"/>
            <a:t>Databuck</a:t>
          </a:r>
          <a:endParaRPr lang="en-US"/>
        </a:p>
      </dgm:t>
    </dgm:pt>
    <dgm:pt modelId="{B79368F9-C8E6-4D02-9CE0-F1CE9206F8FE}" type="parTrans" cxnId="{9B503586-C452-46E9-98B0-42D81E96D687}">
      <dgm:prSet/>
      <dgm:spPr/>
      <dgm:t>
        <a:bodyPr/>
        <a:lstStyle/>
        <a:p>
          <a:endParaRPr lang="en-US"/>
        </a:p>
      </dgm:t>
    </dgm:pt>
    <dgm:pt modelId="{7439BA4E-5916-4441-9611-AE8B01CEB4F7}" type="sibTrans" cxnId="{9B503586-C452-46E9-98B0-42D81E96D687}">
      <dgm:prSet/>
      <dgm:spPr/>
      <dgm:t>
        <a:bodyPr/>
        <a:lstStyle/>
        <a:p>
          <a:endParaRPr lang="en-US"/>
        </a:p>
      </dgm:t>
    </dgm:pt>
    <dgm:pt modelId="{540A0E16-4CF8-4ADC-A84D-25645C6CBF40}">
      <dgm:prSet phldrT="[Text]"/>
      <dgm:spPr/>
      <dgm:t>
        <a:bodyPr/>
        <a:lstStyle/>
        <a:p>
          <a:r>
            <a:rPr lang="en-US"/>
            <a:t>Alation</a:t>
          </a:r>
        </a:p>
      </dgm:t>
    </dgm:pt>
    <dgm:pt modelId="{A3B1456C-560C-4251-AD75-43CF41E08251}" type="parTrans" cxnId="{3DCFB00F-2F6A-49FD-928E-E751003F7320}">
      <dgm:prSet/>
      <dgm:spPr/>
      <dgm:t>
        <a:bodyPr/>
        <a:lstStyle/>
        <a:p>
          <a:endParaRPr lang="en-US"/>
        </a:p>
      </dgm:t>
    </dgm:pt>
    <dgm:pt modelId="{027D6609-CBCD-4F6D-9CF7-34BF5F74F713}" type="sibTrans" cxnId="{3DCFB00F-2F6A-49FD-928E-E751003F7320}">
      <dgm:prSet/>
      <dgm:spPr/>
      <dgm:t>
        <a:bodyPr/>
        <a:lstStyle/>
        <a:p>
          <a:endParaRPr lang="en-US"/>
        </a:p>
      </dgm:t>
    </dgm:pt>
    <dgm:pt modelId="{3CA3FB19-96F4-4873-A131-0AAB25FE578F}">
      <dgm:prSet phldrT="[Text]"/>
      <dgm:spPr/>
      <dgm:t>
        <a:bodyPr/>
        <a:lstStyle/>
        <a:p>
          <a:r>
            <a:rPr lang="en-US" err="1"/>
            <a:t>Okera</a:t>
          </a:r>
          <a:endParaRPr lang="en-US"/>
        </a:p>
      </dgm:t>
    </dgm:pt>
    <dgm:pt modelId="{6D9C46CA-2522-44D5-B329-9296F67415E2}" type="parTrans" cxnId="{2410FF2D-2430-4994-8FF0-5F1FFA44D0E6}">
      <dgm:prSet/>
      <dgm:spPr/>
      <dgm:t>
        <a:bodyPr/>
        <a:lstStyle/>
        <a:p>
          <a:endParaRPr lang="en-US"/>
        </a:p>
      </dgm:t>
    </dgm:pt>
    <dgm:pt modelId="{23489A9E-D0FA-49F9-8335-9689E0F7FAB5}" type="sibTrans" cxnId="{2410FF2D-2430-4994-8FF0-5F1FFA44D0E6}">
      <dgm:prSet/>
      <dgm:spPr/>
      <dgm:t>
        <a:bodyPr/>
        <a:lstStyle/>
        <a:p>
          <a:endParaRPr lang="en-US"/>
        </a:p>
      </dgm:t>
    </dgm:pt>
    <dgm:pt modelId="{F1EE7D91-F33C-4278-A921-3B1B87FEE662}">
      <dgm:prSet phldrT="[Text]"/>
      <dgm:spPr/>
      <dgm:t>
        <a:bodyPr/>
        <a:lstStyle/>
        <a:p>
          <a:r>
            <a:rPr lang="en-US"/>
            <a:t>Synthesis </a:t>
          </a:r>
        </a:p>
      </dgm:t>
    </dgm:pt>
    <dgm:pt modelId="{0141013F-CEA2-4891-8ED4-35F199CEC9FD}" type="parTrans" cxnId="{31C0332A-6046-4DE4-AAA1-64F02804891D}">
      <dgm:prSet/>
      <dgm:spPr/>
      <dgm:t>
        <a:bodyPr/>
        <a:lstStyle/>
        <a:p>
          <a:endParaRPr lang="en-US"/>
        </a:p>
      </dgm:t>
    </dgm:pt>
    <dgm:pt modelId="{A5BA2DAC-41FF-4713-B9FF-43920E030959}" type="sibTrans" cxnId="{31C0332A-6046-4DE4-AAA1-64F02804891D}">
      <dgm:prSet/>
      <dgm:spPr/>
      <dgm:t>
        <a:bodyPr/>
        <a:lstStyle/>
        <a:p>
          <a:endParaRPr lang="en-US"/>
        </a:p>
      </dgm:t>
    </dgm:pt>
    <dgm:pt modelId="{6FA7B818-EBEE-458D-9DEF-6E75E7822A90}">
      <dgm:prSet phldrT="[Text]"/>
      <dgm:spPr/>
      <dgm:t>
        <a:bodyPr/>
        <a:lstStyle/>
        <a:p>
          <a:r>
            <a:rPr lang="en-US"/>
            <a:t>Analysis of Architecture</a:t>
          </a:r>
        </a:p>
      </dgm:t>
    </dgm:pt>
    <dgm:pt modelId="{12203BC2-43F4-4B2E-B92B-535DCC81BB42}" type="parTrans" cxnId="{07201505-FF2E-482D-AB3F-27B3904F507A}">
      <dgm:prSet/>
      <dgm:spPr/>
      <dgm:t>
        <a:bodyPr/>
        <a:lstStyle/>
        <a:p>
          <a:endParaRPr lang="en-US"/>
        </a:p>
      </dgm:t>
    </dgm:pt>
    <dgm:pt modelId="{80C79635-29AC-4BE3-9DED-83AA51076F33}" type="sibTrans" cxnId="{07201505-FF2E-482D-AB3F-27B3904F507A}">
      <dgm:prSet/>
      <dgm:spPr/>
      <dgm:t>
        <a:bodyPr/>
        <a:lstStyle/>
        <a:p>
          <a:endParaRPr lang="en-US"/>
        </a:p>
      </dgm:t>
    </dgm:pt>
    <dgm:pt modelId="{584AD5AF-C58C-4E76-B308-A642748363AB}">
      <dgm:prSet phldrT="[Text]"/>
      <dgm:spPr/>
      <dgm:t>
        <a:bodyPr/>
        <a:lstStyle/>
        <a:p>
          <a:r>
            <a:rPr lang="en-US"/>
            <a:t>Inventory Analysis</a:t>
          </a:r>
        </a:p>
      </dgm:t>
    </dgm:pt>
    <dgm:pt modelId="{4580AF1E-07AF-4FA5-B3BD-4BF53C4694D3}" type="parTrans" cxnId="{A11A1175-30D8-4683-88DE-E0BC52B1CBB3}">
      <dgm:prSet/>
      <dgm:spPr/>
      <dgm:t>
        <a:bodyPr/>
        <a:lstStyle/>
        <a:p>
          <a:endParaRPr lang="en-US"/>
        </a:p>
      </dgm:t>
    </dgm:pt>
    <dgm:pt modelId="{8A3B8442-30F1-4EBA-AFCA-A343E2BCCF00}" type="sibTrans" cxnId="{A11A1175-30D8-4683-88DE-E0BC52B1CBB3}">
      <dgm:prSet/>
      <dgm:spPr/>
      <dgm:t>
        <a:bodyPr/>
        <a:lstStyle/>
        <a:p>
          <a:endParaRPr lang="en-US"/>
        </a:p>
      </dgm:t>
    </dgm:pt>
    <dgm:pt modelId="{78B37520-C0F3-4A07-BC81-AD38831284E0}">
      <dgm:prSet phldrT="[Text]"/>
      <dgm:spPr/>
      <dgm:t>
        <a:bodyPr/>
        <a:lstStyle/>
        <a:p>
          <a:r>
            <a:rPr lang="en-US"/>
            <a:t>Technology Stack Analysis – Gap Identification with next steps</a:t>
          </a:r>
        </a:p>
      </dgm:t>
    </dgm:pt>
    <dgm:pt modelId="{66D3BDBE-2476-4417-B20B-2FDBE7EC49DD}" type="parTrans" cxnId="{02B097A2-F186-40EE-8C83-D10831E2FA22}">
      <dgm:prSet/>
      <dgm:spPr/>
      <dgm:t>
        <a:bodyPr/>
        <a:lstStyle/>
        <a:p>
          <a:endParaRPr lang="en-US"/>
        </a:p>
      </dgm:t>
    </dgm:pt>
    <dgm:pt modelId="{498A0F1C-7480-4CDA-8EB5-CDC6EE8DD3FE}" type="sibTrans" cxnId="{02B097A2-F186-40EE-8C83-D10831E2FA22}">
      <dgm:prSet/>
      <dgm:spPr/>
      <dgm:t>
        <a:bodyPr/>
        <a:lstStyle/>
        <a:p>
          <a:endParaRPr lang="en-US"/>
        </a:p>
      </dgm:t>
    </dgm:pt>
    <dgm:pt modelId="{EA968766-F8EB-4479-B4BC-FF0985E56AD3}">
      <dgm:prSet phldrT="[Text]"/>
      <dgm:spPr/>
      <dgm:t>
        <a:bodyPr/>
        <a:lstStyle/>
        <a:p>
          <a:r>
            <a:rPr lang="en-US"/>
            <a:t>Pattern design based on Technology Selection</a:t>
          </a:r>
        </a:p>
      </dgm:t>
    </dgm:pt>
    <dgm:pt modelId="{8AC4005F-E0AC-4174-AA35-8BD0BA767DE7}" type="parTrans" cxnId="{0FF5F684-E931-4FB9-BAED-623C82B3EBFA}">
      <dgm:prSet/>
      <dgm:spPr/>
      <dgm:t>
        <a:bodyPr/>
        <a:lstStyle/>
        <a:p>
          <a:endParaRPr lang="en-US"/>
        </a:p>
      </dgm:t>
    </dgm:pt>
    <dgm:pt modelId="{A696CDB2-4584-4D8B-AF5A-5C68EF020FA0}" type="sibTrans" cxnId="{0FF5F684-E931-4FB9-BAED-623C82B3EBFA}">
      <dgm:prSet/>
      <dgm:spPr/>
      <dgm:t>
        <a:bodyPr/>
        <a:lstStyle/>
        <a:p>
          <a:endParaRPr lang="en-US"/>
        </a:p>
      </dgm:t>
    </dgm:pt>
    <dgm:pt modelId="{65EC2A70-D9BF-47DC-A002-1B828408702F}">
      <dgm:prSet phldrT="[Text]"/>
      <dgm:spPr/>
      <dgm:t>
        <a:bodyPr/>
        <a:lstStyle/>
        <a:p>
          <a:r>
            <a:rPr lang="en-US"/>
            <a:t>Architecture</a:t>
          </a:r>
        </a:p>
      </dgm:t>
    </dgm:pt>
    <dgm:pt modelId="{62876F5F-45C3-4379-89E0-78E44C14FE7E}" type="parTrans" cxnId="{AA025758-EF61-43C9-85E7-B144B1C695DF}">
      <dgm:prSet/>
      <dgm:spPr/>
      <dgm:t>
        <a:bodyPr/>
        <a:lstStyle/>
        <a:p>
          <a:endParaRPr lang="en-US"/>
        </a:p>
      </dgm:t>
    </dgm:pt>
    <dgm:pt modelId="{065BB79E-3D98-4C06-98BB-B383901121A2}" type="sibTrans" cxnId="{AA025758-EF61-43C9-85E7-B144B1C695DF}">
      <dgm:prSet/>
      <dgm:spPr/>
      <dgm:t>
        <a:bodyPr/>
        <a:lstStyle/>
        <a:p>
          <a:endParaRPr lang="en-US"/>
        </a:p>
      </dgm:t>
    </dgm:pt>
    <dgm:pt modelId="{0057C125-E947-42CF-A9E5-400C1E66BF3E}">
      <dgm:prSet phldrT="[Text]"/>
      <dgm:spPr/>
      <dgm:t>
        <a:bodyPr/>
        <a:lstStyle/>
        <a:p>
          <a:endParaRPr lang="en-US"/>
        </a:p>
      </dgm:t>
    </dgm:pt>
    <dgm:pt modelId="{065B7FFD-2EDF-4A0A-9E5C-75F708AF4331}" type="parTrans" cxnId="{C99C51BE-D416-484E-B3C1-315808F3E427}">
      <dgm:prSet/>
      <dgm:spPr/>
      <dgm:t>
        <a:bodyPr/>
        <a:lstStyle/>
        <a:p>
          <a:endParaRPr lang="en-US"/>
        </a:p>
      </dgm:t>
    </dgm:pt>
    <dgm:pt modelId="{51BB812A-2B70-4549-889A-4AA4FD779316}" type="sibTrans" cxnId="{C99C51BE-D416-484E-B3C1-315808F3E427}">
      <dgm:prSet/>
      <dgm:spPr/>
      <dgm:t>
        <a:bodyPr/>
        <a:lstStyle/>
        <a:p>
          <a:endParaRPr lang="en-US"/>
        </a:p>
      </dgm:t>
    </dgm:pt>
    <dgm:pt modelId="{F5191991-E616-45C1-93CB-77566FB361E8}">
      <dgm:prSet phldrT="[Text]"/>
      <dgm:spPr/>
      <dgm:t>
        <a:bodyPr/>
        <a:lstStyle/>
        <a:p>
          <a:r>
            <a:rPr lang="en-US"/>
            <a:t>Roadmap</a:t>
          </a:r>
        </a:p>
      </dgm:t>
    </dgm:pt>
    <dgm:pt modelId="{B9A7A52B-6367-461A-912C-8F46BFAFEE0A}" type="parTrans" cxnId="{7048A230-5E0C-4A32-BD37-4337A9966FD3}">
      <dgm:prSet/>
      <dgm:spPr/>
      <dgm:t>
        <a:bodyPr/>
        <a:lstStyle/>
        <a:p>
          <a:endParaRPr lang="en-US"/>
        </a:p>
      </dgm:t>
    </dgm:pt>
    <dgm:pt modelId="{B63A3223-FBF7-4E72-B082-E42360535C46}" type="sibTrans" cxnId="{7048A230-5E0C-4A32-BD37-4337A9966FD3}">
      <dgm:prSet/>
      <dgm:spPr/>
      <dgm:t>
        <a:bodyPr/>
        <a:lstStyle/>
        <a:p>
          <a:endParaRPr lang="en-US"/>
        </a:p>
      </dgm:t>
    </dgm:pt>
    <dgm:pt modelId="{3D6D43CD-33DF-4F78-BAEF-71F6BEBF6955}">
      <dgm:prSet phldrT="[Text]"/>
      <dgm:spPr/>
      <dgm:t>
        <a:bodyPr/>
        <a:lstStyle/>
        <a:p>
          <a:endParaRPr lang="en-US"/>
        </a:p>
      </dgm:t>
    </dgm:pt>
    <dgm:pt modelId="{052EB6C8-397E-467F-846B-E896A1687C00}" type="parTrans" cxnId="{BAFC26F4-42BB-4B3C-9D10-5C0CE7F8510C}">
      <dgm:prSet/>
      <dgm:spPr/>
      <dgm:t>
        <a:bodyPr/>
        <a:lstStyle/>
        <a:p>
          <a:endParaRPr lang="en-US"/>
        </a:p>
      </dgm:t>
    </dgm:pt>
    <dgm:pt modelId="{DAEAF6D5-52DC-4306-8D76-73F5CEAA5E57}" type="sibTrans" cxnId="{BAFC26F4-42BB-4B3C-9D10-5C0CE7F8510C}">
      <dgm:prSet/>
      <dgm:spPr/>
      <dgm:t>
        <a:bodyPr/>
        <a:lstStyle/>
        <a:p>
          <a:endParaRPr lang="en-US"/>
        </a:p>
      </dgm:t>
    </dgm:pt>
    <dgm:pt modelId="{D3CD0C05-4080-4035-A0DB-C993BE6FE24A}" type="pres">
      <dgm:prSet presAssocID="{6C198CF2-33FA-4AAD-859B-129CB1339045}" presName="diagram" presStyleCnt="0">
        <dgm:presLayoutVars>
          <dgm:dir/>
          <dgm:resizeHandles val="exact"/>
        </dgm:presLayoutVars>
      </dgm:prSet>
      <dgm:spPr/>
    </dgm:pt>
    <dgm:pt modelId="{6C3CF7DB-6AB3-494F-8EC8-8297E5B3C2C6}" type="pres">
      <dgm:prSet presAssocID="{D8C82E4E-70B8-4ED1-8254-FC4547B57AE0}" presName="node" presStyleLbl="node1" presStyleIdx="0" presStyleCnt="6">
        <dgm:presLayoutVars>
          <dgm:bulletEnabled val="1"/>
        </dgm:presLayoutVars>
      </dgm:prSet>
      <dgm:spPr/>
    </dgm:pt>
    <dgm:pt modelId="{2A5672B8-AEF4-4474-898A-E0793CCA5245}" type="pres">
      <dgm:prSet presAssocID="{89848C98-CD3C-44B6-B661-CFA1E2CDE8A1}" presName="sibTrans" presStyleCnt="0"/>
      <dgm:spPr/>
    </dgm:pt>
    <dgm:pt modelId="{5E727DF4-E3F9-400D-ABAC-E046D71F4AFB}" type="pres">
      <dgm:prSet presAssocID="{7322D561-B089-46A5-AD85-A8FA32F649F8}" presName="node" presStyleLbl="node1" presStyleIdx="1" presStyleCnt="6">
        <dgm:presLayoutVars>
          <dgm:bulletEnabled val="1"/>
        </dgm:presLayoutVars>
      </dgm:prSet>
      <dgm:spPr/>
    </dgm:pt>
    <dgm:pt modelId="{64107180-2650-4BE4-B84E-E895EC13DE59}" type="pres">
      <dgm:prSet presAssocID="{352E830F-6B12-4EE0-9C83-02E848473853}" presName="sibTrans" presStyleCnt="0"/>
      <dgm:spPr/>
    </dgm:pt>
    <dgm:pt modelId="{59DCA4EB-FD3D-4ACE-9649-05A93349E563}" type="pres">
      <dgm:prSet presAssocID="{856D8D98-3443-4194-902B-F92137ED16F5}" presName="node" presStyleLbl="node1" presStyleIdx="2" presStyleCnt="6">
        <dgm:presLayoutVars>
          <dgm:bulletEnabled val="1"/>
        </dgm:presLayoutVars>
      </dgm:prSet>
      <dgm:spPr/>
    </dgm:pt>
    <dgm:pt modelId="{9C3BA402-C9F0-4B7A-83EC-FCBE08989786}" type="pres">
      <dgm:prSet presAssocID="{44C3F197-9F08-4F0C-AA0A-9BE6D70FC56E}" presName="sibTrans" presStyleCnt="0"/>
      <dgm:spPr/>
    </dgm:pt>
    <dgm:pt modelId="{325F562D-23C3-439D-BC45-B1696E6B1745}" type="pres">
      <dgm:prSet presAssocID="{F833BAF9-21BB-4B48-BD7D-A94984D01B4E}" presName="node" presStyleLbl="node1" presStyleIdx="3" presStyleCnt="6">
        <dgm:presLayoutVars>
          <dgm:bulletEnabled val="1"/>
        </dgm:presLayoutVars>
      </dgm:prSet>
      <dgm:spPr/>
    </dgm:pt>
    <dgm:pt modelId="{D68A51B7-AF83-49FB-887A-5FB5B18710B7}" type="pres">
      <dgm:prSet presAssocID="{53BA688B-0937-4506-A40C-090A295589D7}" presName="sibTrans" presStyleCnt="0"/>
      <dgm:spPr/>
    </dgm:pt>
    <dgm:pt modelId="{7A9BA40C-7A52-4165-A1DA-747DF3E45EAD}" type="pres">
      <dgm:prSet presAssocID="{F1EE7D91-F33C-4278-A921-3B1B87FEE662}" presName="node" presStyleLbl="node1" presStyleIdx="4" presStyleCnt="6">
        <dgm:presLayoutVars>
          <dgm:bulletEnabled val="1"/>
        </dgm:presLayoutVars>
      </dgm:prSet>
      <dgm:spPr/>
    </dgm:pt>
    <dgm:pt modelId="{F368E6A8-50E3-44A4-947E-D9322FD64B86}" type="pres">
      <dgm:prSet presAssocID="{A5BA2DAC-41FF-4713-B9FF-43920E030959}" presName="sibTrans" presStyleCnt="0"/>
      <dgm:spPr/>
    </dgm:pt>
    <dgm:pt modelId="{146C68AA-217F-4EDF-804E-57788B16AB8B}" type="pres">
      <dgm:prSet presAssocID="{33F590C5-C34D-4396-B18A-A909B147B98B}" presName="node" presStyleLbl="node1" presStyleIdx="5" presStyleCnt="6">
        <dgm:presLayoutVars>
          <dgm:bulletEnabled val="1"/>
        </dgm:presLayoutVars>
      </dgm:prSet>
      <dgm:spPr/>
    </dgm:pt>
  </dgm:ptLst>
  <dgm:cxnLst>
    <dgm:cxn modelId="{07201505-FF2E-482D-AB3F-27B3904F507A}" srcId="{F1EE7D91-F33C-4278-A921-3B1B87FEE662}" destId="{6FA7B818-EBEE-458D-9DEF-6E75E7822A90}" srcOrd="0" destOrd="0" parTransId="{12203BC2-43F4-4B2E-B92B-535DCC81BB42}" sibTransId="{80C79635-29AC-4BE3-9DED-83AA51076F33}"/>
    <dgm:cxn modelId="{97FCB006-6C9D-4E4D-94D1-0B023483AD95}" srcId="{6C198CF2-33FA-4AAD-859B-129CB1339045}" destId="{856D8D98-3443-4194-902B-F92137ED16F5}" srcOrd="2" destOrd="0" parTransId="{37AFC39A-97CC-4C5E-ADF9-BC362892EE51}" sibTransId="{44C3F197-9F08-4F0C-AA0A-9BE6D70FC56E}"/>
    <dgm:cxn modelId="{3DCFB00F-2F6A-49FD-928E-E751003F7320}" srcId="{F833BAF9-21BB-4B48-BD7D-A94984D01B4E}" destId="{540A0E16-4CF8-4ADC-A84D-25645C6CBF40}" srcOrd="3" destOrd="0" parTransId="{A3B1456C-560C-4251-AD75-43CF41E08251}" sibTransId="{027D6609-CBCD-4F6D-9CF7-34BF5F74F713}"/>
    <dgm:cxn modelId="{49F2D70F-1A2E-4C53-B10C-84CA0AFC49C7}" type="presOf" srcId="{7322D561-B089-46A5-AD85-A8FA32F649F8}" destId="{5E727DF4-E3F9-400D-ABAC-E046D71F4AFB}" srcOrd="0" destOrd="0" presId="urn:microsoft.com/office/officeart/2005/8/layout/default"/>
    <dgm:cxn modelId="{EC00B911-A152-4AC1-A794-6507631DC69C}" type="presOf" srcId="{3CA3FB19-96F4-4873-A131-0AAB25FE578F}" destId="{325F562D-23C3-439D-BC45-B1696E6B1745}" srcOrd="0" destOrd="5" presId="urn:microsoft.com/office/officeart/2005/8/layout/default"/>
    <dgm:cxn modelId="{843A471B-ACD0-48C4-945E-AEFE7ECAF1A4}" type="presOf" srcId="{AEC36F7E-0B03-4D15-9822-2B1D4F6562B2}" destId="{6C3CF7DB-6AB3-494F-8EC8-8297E5B3C2C6}" srcOrd="0" destOrd="1" presId="urn:microsoft.com/office/officeart/2005/8/layout/default"/>
    <dgm:cxn modelId="{E50FC027-D15F-490C-B86A-85095C78C082}" srcId="{6C198CF2-33FA-4AAD-859B-129CB1339045}" destId="{F833BAF9-21BB-4B48-BD7D-A94984D01B4E}" srcOrd="3" destOrd="0" parTransId="{E3014AC0-8857-4EA9-AE40-A9C8610920B4}" sibTransId="{53BA688B-0937-4506-A40C-090A295589D7}"/>
    <dgm:cxn modelId="{31C0332A-6046-4DE4-AAA1-64F02804891D}" srcId="{6C198CF2-33FA-4AAD-859B-129CB1339045}" destId="{F1EE7D91-F33C-4278-A921-3B1B87FEE662}" srcOrd="4" destOrd="0" parTransId="{0141013F-CEA2-4891-8ED4-35F199CEC9FD}" sibTransId="{A5BA2DAC-41FF-4713-B9FF-43920E030959}"/>
    <dgm:cxn modelId="{2410FF2D-2430-4994-8FF0-5F1FFA44D0E6}" srcId="{F833BAF9-21BB-4B48-BD7D-A94984D01B4E}" destId="{3CA3FB19-96F4-4873-A131-0AAB25FE578F}" srcOrd="4" destOrd="0" parTransId="{6D9C46CA-2522-44D5-B329-9296F67415E2}" sibTransId="{23489A9E-D0FA-49F9-8335-9689E0F7FAB5}"/>
    <dgm:cxn modelId="{7048A230-5E0C-4A32-BD37-4337A9966FD3}" srcId="{33F590C5-C34D-4396-B18A-A909B147B98B}" destId="{F5191991-E616-45C1-93CB-77566FB361E8}" srcOrd="1" destOrd="0" parTransId="{B9A7A52B-6367-461A-912C-8F46BFAFEE0A}" sibTransId="{B63A3223-FBF7-4E72-B082-E42360535C46}"/>
    <dgm:cxn modelId="{A2B14A35-23CA-4322-8E62-649A6F14D45E}" type="presOf" srcId="{F833BAF9-21BB-4B48-BD7D-A94984D01B4E}" destId="{325F562D-23C3-439D-BC45-B1696E6B1745}" srcOrd="0" destOrd="0" presId="urn:microsoft.com/office/officeart/2005/8/layout/default"/>
    <dgm:cxn modelId="{ED221236-ADBE-4D6C-B10B-6E81A6FEA44A}" type="presOf" srcId="{6C198CF2-33FA-4AAD-859B-129CB1339045}" destId="{D3CD0C05-4080-4035-A0DB-C993BE6FE24A}" srcOrd="0" destOrd="0" presId="urn:microsoft.com/office/officeart/2005/8/layout/default"/>
    <dgm:cxn modelId="{F5E91137-B761-4718-BBD8-69F8599FF901}" type="presOf" srcId="{9B68C67E-59A8-4D41-8978-7D221B8A635A}" destId="{59DCA4EB-FD3D-4ACE-9649-05A93349E563}" srcOrd="0" destOrd="2" presId="urn:microsoft.com/office/officeart/2005/8/layout/default"/>
    <dgm:cxn modelId="{624EDE37-BA69-4856-B802-77BFF48457D0}" srcId="{6C198CF2-33FA-4AAD-859B-129CB1339045}" destId="{33F590C5-C34D-4396-B18A-A909B147B98B}" srcOrd="5" destOrd="0" parTransId="{7202E7FD-56E9-48BC-9203-BD963B5D54BD}" sibTransId="{817DCFFD-A85F-4CD9-954F-B09D85199380}"/>
    <dgm:cxn modelId="{806B363A-0DAF-47A9-92DA-9D2A103813F3}" type="presOf" srcId="{EA968766-F8EB-4479-B4BC-FF0985E56AD3}" destId="{7A9BA40C-7A52-4165-A1DA-747DF3E45EAD}" srcOrd="0" destOrd="4" presId="urn:microsoft.com/office/officeart/2005/8/layout/default"/>
    <dgm:cxn modelId="{B886423E-9600-4E83-96E9-8116E794A318}" srcId="{D8C82E4E-70B8-4ED1-8254-FC4547B57AE0}" destId="{D7491D15-3D28-4309-B0DF-0F4B71F8FB0A}" srcOrd="2" destOrd="0" parTransId="{F963C4F9-B516-453D-8E80-6592A10E2044}" sibTransId="{01564696-8D6F-44FF-AC9C-B7323B5FA89E}"/>
    <dgm:cxn modelId="{A50BB83F-CE13-4CEE-AEED-C7F3C8942C2C}" srcId="{6C198CF2-33FA-4AAD-859B-129CB1339045}" destId="{7322D561-B089-46A5-AD85-A8FA32F649F8}" srcOrd="1" destOrd="0" parTransId="{C48FD8AC-EC4B-48D7-8A97-972FD18FADBF}" sibTransId="{352E830F-6B12-4EE0-9C83-02E848473853}"/>
    <dgm:cxn modelId="{1ECDC65E-4EEC-4331-9611-E34A66E83F3C}" type="presOf" srcId="{F1EE7D91-F33C-4278-A921-3B1B87FEE662}" destId="{7A9BA40C-7A52-4165-A1DA-747DF3E45EAD}" srcOrd="0" destOrd="0" presId="urn:microsoft.com/office/officeart/2005/8/layout/default"/>
    <dgm:cxn modelId="{6823EB5E-F239-4B6B-8923-854591388E6A}" type="presOf" srcId="{856D8D98-3443-4194-902B-F92137ED16F5}" destId="{59DCA4EB-FD3D-4ACE-9649-05A93349E563}" srcOrd="0" destOrd="0" presId="urn:microsoft.com/office/officeart/2005/8/layout/default"/>
    <dgm:cxn modelId="{F6B3995F-BCB2-480F-8928-482890E1848B}" srcId="{6C198CF2-33FA-4AAD-859B-129CB1339045}" destId="{D8C82E4E-70B8-4ED1-8254-FC4547B57AE0}" srcOrd="0" destOrd="0" parTransId="{D9EF0D1A-CB53-4ECF-914A-B4D6602D3DBE}" sibTransId="{89848C98-CD3C-44B6-B661-CFA1E2CDE8A1}"/>
    <dgm:cxn modelId="{85090F41-9BA5-4D0C-8CD2-8DA05BB1EAF5}" srcId="{7322D561-B089-46A5-AD85-A8FA32F649F8}" destId="{B53523D1-6A3F-45D3-BBB9-FB83E2460F54}" srcOrd="1" destOrd="0" parTransId="{912EBCDE-9412-4332-ACAE-1CF6D26FD88D}" sibTransId="{42A68392-7DE0-4AFA-870C-BAB885B989E7}"/>
    <dgm:cxn modelId="{1BA5F141-2F6D-473F-9D57-5DCE936BD6BC}" type="presOf" srcId="{65EC2A70-D9BF-47DC-A002-1B828408702F}" destId="{146C68AA-217F-4EDF-804E-57788B16AB8B}" srcOrd="0" destOrd="1" presId="urn:microsoft.com/office/officeart/2005/8/layout/default"/>
    <dgm:cxn modelId="{90CCF469-1371-4B56-A499-D60B8F4113EE}" type="presOf" srcId="{D7491D15-3D28-4309-B0DF-0F4B71F8FB0A}" destId="{6C3CF7DB-6AB3-494F-8EC8-8297E5B3C2C6}" srcOrd="0" destOrd="3" presId="urn:microsoft.com/office/officeart/2005/8/layout/default"/>
    <dgm:cxn modelId="{71A9144B-BC02-4BAB-91A2-3478C5BA3DF1}" type="presOf" srcId="{3DFF3B2B-B530-4F4B-AC7A-4B1DDB24F3F5}" destId="{59DCA4EB-FD3D-4ACE-9649-05A93349E563}" srcOrd="0" destOrd="4" presId="urn:microsoft.com/office/officeart/2005/8/layout/default"/>
    <dgm:cxn modelId="{D358084D-67CE-4D86-81C2-50DAC5054D98}" srcId="{F833BAF9-21BB-4B48-BD7D-A94984D01B4E}" destId="{C4D239FB-B55C-4E1C-9792-41058D07BA94}" srcOrd="1" destOrd="0" parTransId="{6E7F33F0-E765-474B-B55C-A043D16B98DB}" sibTransId="{207696E1-0806-4D42-B2CD-DE82CAB7D205}"/>
    <dgm:cxn modelId="{4017AD4E-81C3-4392-8E35-85302692A4F5}" srcId="{7322D561-B089-46A5-AD85-A8FA32F649F8}" destId="{241B468A-2286-42FE-82B8-7307F018EE9B}" srcOrd="3" destOrd="0" parTransId="{B1EAB8E2-2C0A-42B9-829E-88C8CC4B7342}" sibTransId="{914032E8-DA05-4156-8754-9D6799CA48E0}"/>
    <dgm:cxn modelId="{899F2B74-042E-4933-BC4D-5AB2BE804280}" type="presOf" srcId="{4A70FEC7-3579-4D06-8AC0-7C5F64FE96E3}" destId="{5E727DF4-E3F9-400D-ABAC-E046D71F4AFB}" srcOrd="0" destOrd="3" presId="urn:microsoft.com/office/officeart/2005/8/layout/default"/>
    <dgm:cxn modelId="{9EB00A55-F7C6-4D81-B659-443E939407E1}" type="presOf" srcId="{15B3123F-400A-45C7-9B2A-6BCBF35375AB}" destId="{6C3CF7DB-6AB3-494F-8EC8-8297E5B3C2C6}" srcOrd="0" destOrd="2" presId="urn:microsoft.com/office/officeart/2005/8/layout/default"/>
    <dgm:cxn modelId="{A11A1175-30D8-4683-88DE-E0BC52B1CBB3}" srcId="{F1EE7D91-F33C-4278-A921-3B1B87FEE662}" destId="{584AD5AF-C58C-4E76-B308-A642748363AB}" srcOrd="1" destOrd="0" parTransId="{4580AF1E-07AF-4FA5-B3BD-4BF53C4694D3}" sibTransId="{8A3B8442-30F1-4EBA-AFCA-A343E2BCCF00}"/>
    <dgm:cxn modelId="{43A43355-F63C-4B18-85B0-B064F01DBD11}" type="presOf" srcId="{D8C82E4E-70B8-4ED1-8254-FC4547B57AE0}" destId="{6C3CF7DB-6AB3-494F-8EC8-8297E5B3C2C6}" srcOrd="0" destOrd="0" presId="urn:microsoft.com/office/officeart/2005/8/layout/default"/>
    <dgm:cxn modelId="{CA488D75-CC2D-4832-853C-BAF36B5A68D5}" type="presOf" srcId="{241B468A-2286-42FE-82B8-7307F018EE9B}" destId="{5E727DF4-E3F9-400D-ABAC-E046D71F4AFB}" srcOrd="0" destOrd="4" presId="urn:microsoft.com/office/officeart/2005/8/layout/default"/>
    <dgm:cxn modelId="{3F548076-9F0A-48FE-B38A-F9FC55ECEB85}" type="presOf" srcId="{B53523D1-6A3F-45D3-BBB9-FB83E2460F54}" destId="{5E727DF4-E3F9-400D-ABAC-E046D71F4AFB}" srcOrd="0" destOrd="2" presId="urn:microsoft.com/office/officeart/2005/8/layout/default"/>
    <dgm:cxn modelId="{9AA15D57-6AD6-4BA8-83A4-61C4380D67B5}" type="presOf" srcId="{33F590C5-C34D-4396-B18A-A909B147B98B}" destId="{146C68AA-217F-4EDF-804E-57788B16AB8B}" srcOrd="0" destOrd="0" presId="urn:microsoft.com/office/officeart/2005/8/layout/default"/>
    <dgm:cxn modelId="{AA025758-EF61-43C9-85E7-B144B1C695DF}" srcId="{33F590C5-C34D-4396-B18A-A909B147B98B}" destId="{65EC2A70-D9BF-47DC-A002-1B828408702F}" srcOrd="0" destOrd="0" parTransId="{62876F5F-45C3-4379-89E0-78E44C14FE7E}" sibTransId="{065BB79E-3D98-4C06-98BB-B383901121A2}"/>
    <dgm:cxn modelId="{68588B79-1884-4B55-9FD7-8AF469E1B365}" type="presOf" srcId="{3D6D43CD-33DF-4F78-BAEF-71F6BEBF6955}" destId="{59DCA4EB-FD3D-4ACE-9649-05A93349E563}" srcOrd="0" destOrd="1" presId="urn:microsoft.com/office/officeart/2005/8/layout/default"/>
    <dgm:cxn modelId="{8900D07F-68FD-44EA-8987-108694BF46AA}" srcId="{856D8D98-3443-4194-902B-F92137ED16F5}" destId="{9B68C67E-59A8-4D41-8978-7D221B8A635A}" srcOrd="1" destOrd="0" parTransId="{23892072-6B11-4A6C-914A-AE96C5FC712E}" sibTransId="{88D5C980-7628-41CD-9C57-763041FEFE6E}"/>
    <dgm:cxn modelId="{8274DA7F-2B5F-4D55-925A-D4A5E4D506A1}" type="presOf" srcId="{540A0E16-4CF8-4ADC-A84D-25645C6CBF40}" destId="{325F562D-23C3-439D-BC45-B1696E6B1745}" srcOrd="0" destOrd="4" presId="urn:microsoft.com/office/officeart/2005/8/layout/default"/>
    <dgm:cxn modelId="{F02AD682-D8BB-4D73-8447-88F8BA5A57D2}" srcId="{F833BAF9-21BB-4B48-BD7D-A94984D01B4E}" destId="{8A468636-8BDA-40A5-8DCE-F4D3E6243B20}" srcOrd="0" destOrd="0" parTransId="{B32623C7-70BA-426F-9A67-3757E39492FA}" sibTransId="{9AD20F02-AB1F-464D-B27D-79861A6F9704}"/>
    <dgm:cxn modelId="{0FF5F684-E931-4FB9-BAED-623C82B3EBFA}" srcId="{F1EE7D91-F33C-4278-A921-3B1B87FEE662}" destId="{EA968766-F8EB-4479-B4BC-FF0985E56AD3}" srcOrd="3" destOrd="0" parTransId="{8AC4005F-E0AC-4174-AA35-8BD0BA767DE7}" sibTransId="{A696CDB2-4584-4D8B-AF5A-5C68EF020FA0}"/>
    <dgm:cxn modelId="{9B503586-C452-46E9-98B0-42D81E96D687}" srcId="{F833BAF9-21BB-4B48-BD7D-A94984D01B4E}" destId="{D9FB443B-2550-4577-82DB-E7C8688B4B33}" srcOrd="2" destOrd="0" parTransId="{B79368F9-C8E6-4D02-9CE0-F1CE9206F8FE}" sibTransId="{7439BA4E-5916-4441-9611-AE8B01CEB4F7}"/>
    <dgm:cxn modelId="{29929088-609A-4A2C-AEBB-8FA4F2408B58}" srcId="{D8C82E4E-70B8-4ED1-8254-FC4547B57AE0}" destId="{AEC36F7E-0B03-4D15-9822-2B1D4F6562B2}" srcOrd="0" destOrd="0" parTransId="{00571F80-2C82-43D9-A103-9739FFF3A55D}" sibTransId="{7A3AF59B-90CB-4642-9D34-483DCE1ABDD5}"/>
    <dgm:cxn modelId="{DA2A1291-CC68-4ED4-9800-B4388077B393}" srcId="{D8C82E4E-70B8-4ED1-8254-FC4547B57AE0}" destId="{15B3123F-400A-45C7-9B2A-6BCBF35375AB}" srcOrd="1" destOrd="0" parTransId="{D64AABF3-1872-4591-825D-6E6C999276F9}" sibTransId="{81752CD8-43DA-4F96-B3E4-17A9B859D6AF}"/>
    <dgm:cxn modelId="{2A9F2494-12A8-4F23-8A0B-8260CC97B2B0}" type="presOf" srcId="{6FA7B818-EBEE-458D-9DEF-6E75E7822A90}" destId="{7A9BA40C-7A52-4165-A1DA-747DF3E45EAD}" srcOrd="0" destOrd="1" presId="urn:microsoft.com/office/officeart/2005/8/layout/default"/>
    <dgm:cxn modelId="{02B097A2-F186-40EE-8C83-D10831E2FA22}" srcId="{F1EE7D91-F33C-4278-A921-3B1B87FEE662}" destId="{78B37520-C0F3-4A07-BC81-AD38831284E0}" srcOrd="2" destOrd="0" parTransId="{66D3BDBE-2476-4417-B20B-2FDBE7EC49DD}" sibTransId="{498A0F1C-7480-4CDA-8EB5-CDC6EE8DD3FE}"/>
    <dgm:cxn modelId="{48A735AB-6FB3-4C85-AFC9-066C27CBF1C1}" type="presOf" srcId="{78B37520-C0F3-4A07-BC81-AD38831284E0}" destId="{7A9BA40C-7A52-4165-A1DA-747DF3E45EAD}" srcOrd="0" destOrd="3" presId="urn:microsoft.com/office/officeart/2005/8/layout/default"/>
    <dgm:cxn modelId="{96EC21AC-743E-4BB1-B794-306FD04B2B2F}" type="presOf" srcId="{C4D239FB-B55C-4E1C-9792-41058D07BA94}" destId="{325F562D-23C3-439D-BC45-B1696E6B1745}" srcOrd="0" destOrd="2" presId="urn:microsoft.com/office/officeart/2005/8/layout/default"/>
    <dgm:cxn modelId="{729EC9AC-CA59-4385-8A5B-60189055D671}" type="presOf" srcId="{09CC61B3-B973-40F3-8EE8-D75A19342782}" destId="{59DCA4EB-FD3D-4ACE-9649-05A93349E563}" srcOrd="0" destOrd="3" presId="urn:microsoft.com/office/officeart/2005/8/layout/default"/>
    <dgm:cxn modelId="{2928ADB6-9317-4B5D-AB0B-B7F03B41F2C4}" srcId="{7322D561-B089-46A5-AD85-A8FA32F649F8}" destId="{619AE237-42B4-4944-95CB-DAE5027EB689}" srcOrd="0" destOrd="0" parTransId="{AC86E6BE-5E8E-4E60-8E97-89738DC5F0E1}" sibTransId="{C18A208E-291C-4FE0-8CF2-4C2E36C2CD08}"/>
    <dgm:cxn modelId="{F1030EB7-6F48-43B3-911C-9161837BA230}" srcId="{7322D561-B089-46A5-AD85-A8FA32F649F8}" destId="{4A70FEC7-3579-4D06-8AC0-7C5F64FE96E3}" srcOrd="2" destOrd="0" parTransId="{903DDCE7-1862-4BAD-9B31-8F2D1C189CAB}" sibTransId="{0725BE55-3D17-4475-96A7-3F99ACE07BCC}"/>
    <dgm:cxn modelId="{C99C51BE-D416-484E-B3C1-315808F3E427}" srcId="{33F590C5-C34D-4396-B18A-A909B147B98B}" destId="{0057C125-E947-42CF-A9E5-400C1E66BF3E}" srcOrd="2" destOrd="0" parTransId="{065B7FFD-2EDF-4A0A-9E5C-75F708AF4331}" sibTransId="{51BB812A-2B70-4549-889A-4AA4FD779316}"/>
    <dgm:cxn modelId="{A9E494C1-6C62-4D57-8E77-E38C7E891A08}" type="presOf" srcId="{8A468636-8BDA-40A5-8DCE-F4D3E6243B20}" destId="{325F562D-23C3-439D-BC45-B1696E6B1745}" srcOrd="0" destOrd="1" presId="urn:microsoft.com/office/officeart/2005/8/layout/default"/>
    <dgm:cxn modelId="{460384D6-8A1A-4D77-9A73-0E64E9B0050C}" type="presOf" srcId="{619AE237-42B4-4944-95CB-DAE5027EB689}" destId="{5E727DF4-E3F9-400D-ABAC-E046D71F4AFB}" srcOrd="0" destOrd="1" presId="urn:microsoft.com/office/officeart/2005/8/layout/default"/>
    <dgm:cxn modelId="{B2CBD9DF-ADA9-4B2D-99DF-37A4E6C30D4F}" type="presOf" srcId="{F5191991-E616-45C1-93CB-77566FB361E8}" destId="{146C68AA-217F-4EDF-804E-57788B16AB8B}" srcOrd="0" destOrd="2" presId="urn:microsoft.com/office/officeart/2005/8/layout/default"/>
    <dgm:cxn modelId="{7C1FC0E6-B2DB-4303-ABB8-B9013C133A11}" srcId="{856D8D98-3443-4194-902B-F92137ED16F5}" destId="{3DFF3B2B-B530-4F4B-AC7A-4B1DDB24F3F5}" srcOrd="3" destOrd="0" parTransId="{D6A6E336-A89C-4534-ABA4-2353D1C81106}" sibTransId="{C67C65D0-C608-4DF5-A8CD-47E456D6D3C0}"/>
    <dgm:cxn modelId="{54D596F2-82EC-42EA-A77D-2E93BDD4D6F9}" srcId="{856D8D98-3443-4194-902B-F92137ED16F5}" destId="{09CC61B3-B973-40F3-8EE8-D75A19342782}" srcOrd="2" destOrd="0" parTransId="{FCC24191-EA6C-47FD-BD03-836D6D6EB06B}" sibTransId="{327CCA63-C0A3-4198-8109-602B94B46631}"/>
    <dgm:cxn modelId="{BAFC26F4-42BB-4B3C-9D10-5C0CE7F8510C}" srcId="{856D8D98-3443-4194-902B-F92137ED16F5}" destId="{3D6D43CD-33DF-4F78-BAEF-71F6BEBF6955}" srcOrd="0" destOrd="0" parTransId="{052EB6C8-397E-467F-846B-E896A1687C00}" sibTransId="{DAEAF6D5-52DC-4306-8D76-73F5CEAA5E57}"/>
    <dgm:cxn modelId="{427E9AF5-0CC8-4D9D-9BAA-4FCEBFD467D5}" type="presOf" srcId="{584AD5AF-C58C-4E76-B308-A642748363AB}" destId="{7A9BA40C-7A52-4165-A1DA-747DF3E45EAD}" srcOrd="0" destOrd="2" presId="urn:microsoft.com/office/officeart/2005/8/layout/default"/>
    <dgm:cxn modelId="{2434C4F6-EC00-4964-A29F-DA58B30A0515}" type="presOf" srcId="{0057C125-E947-42CF-A9E5-400C1E66BF3E}" destId="{146C68AA-217F-4EDF-804E-57788B16AB8B}" srcOrd="0" destOrd="3" presId="urn:microsoft.com/office/officeart/2005/8/layout/default"/>
    <dgm:cxn modelId="{B64A7EFC-58BF-4B48-8D05-F14E278A1D6E}" type="presOf" srcId="{D9FB443B-2550-4577-82DB-E7C8688B4B33}" destId="{325F562D-23C3-439D-BC45-B1696E6B1745}" srcOrd="0" destOrd="3" presId="urn:microsoft.com/office/officeart/2005/8/layout/default"/>
    <dgm:cxn modelId="{483D0CCA-A614-47B3-9077-069E6C640A1A}" type="presParOf" srcId="{D3CD0C05-4080-4035-A0DB-C993BE6FE24A}" destId="{6C3CF7DB-6AB3-494F-8EC8-8297E5B3C2C6}" srcOrd="0" destOrd="0" presId="urn:microsoft.com/office/officeart/2005/8/layout/default"/>
    <dgm:cxn modelId="{C8B0410C-A39D-4918-A306-45A7961A5B0C}" type="presParOf" srcId="{D3CD0C05-4080-4035-A0DB-C993BE6FE24A}" destId="{2A5672B8-AEF4-4474-898A-E0793CCA5245}" srcOrd="1" destOrd="0" presId="urn:microsoft.com/office/officeart/2005/8/layout/default"/>
    <dgm:cxn modelId="{DA6B7AC2-4570-4DEB-BC86-7A2B479697C6}" type="presParOf" srcId="{D3CD0C05-4080-4035-A0DB-C993BE6FE24A}" destId="{5E727DF4-E3F9-400D-ABAC-E046D71F4AFB}" srcOrd="2" destOrd="0" presId="urn:microsoft.com/office/officeart/2005/8/layout/default"/>
    <dgm:cxn modelId="{2A95605A-6C42-475B-A8CF-5F10C8AA437B}" type="presParOf" srcId="{D3CD0C05-4080-4035-A0DB-C993BE6FE24A}" destId="{64107180-2650-4BE4-B84E-E895EC13DE59}" srcOrd="3" destOrd="0" presId="urn:microsoft.com/office/officeart/2005/8/layout/default"/>
    <dgm:cxn modelId="{FD02A6A0-F416-4C0C-BBBA-E10C2F63FD14}" type="presParOf" srcId="{D3CD0C05-4080-4035-A0DB-C993BE6FE24A}" destId="{59DCA4EB-FD3D-4ACE-9649-05A93349E563}" srcOrd="4" destOrd="0" presId="urn:microsoft.com/office/officeart/2005/8/layout/default"/>
    <dgm:cxn modelId="{841A5B06-8FF6-4910-A6ED-AF139EA9FD45}" type="presParOf" srcId="{D3CD0C05-4080-4035-A0DB-C993BE6FE24A}" destId="{9C3BA402-C9F0-4B7A-83EC-FCBE08989786}" srcOrd="5" destOrd="0" presId="urn:microsoft.com/office/officeart/2005/8/layout/default"/>
    <dgm:cxn modelId="{6C809C14-23D0-48E8-BD20-7C258F35F12B}" type="presParOf" srcId="{D3CD0C05-4080-4035-A0DB-C993BE6FE24A}" destId="{325F562D-23C3-439D-BC45-B1696E6B1745}" srcOrd="6" destOrd="0" presId="urn:microsoft.com/office/officeart/2005/8/layout/default"/>
    <dgm:cxn modelId="{FA48A631-9F7D-496B-A5D9-F943A165A55D}" type="presParOf" srcId="{D3CD0C05-4080-4035-A0DB-C993BE6FE24A}" destId="{D68A51B7-AF83-49FB-887A-5FB5B18710B7}" srcOrd="7" destOrd="0" presId="urn:microsoft.com/office/officeart/2005/8/layout/default"/>
    <dgm:cxn modelId="{82754D7E-4F05-4A57-9705-F147A5DBBDA7}" type="presParOf" srcId="{D3CD0C05-4080-4035-A0DB-C993BE6FE24A}" destId="{7A9BA40C-7A52-4165-A1DA-747DF3E45EAD}" srcOrd="8" destOrd="0" presId="urn:microsoft.com/office/officeart/2005/8/layout/default"/>
    <dgm:cxn modelId="{71453746-CB26-46D1-8CD1-AD4A527AA5DA}" type="presParOf" srcId="{D3CD0C05-4080-4035-A0DB-C993BE6FE24A}" destId="{F368E6A8-50E3-44A4-947E-D9322FD64B86}" srcOrd="9" destOrd="0" presId="urn:microsoft.com/office/officeart/2005/8/layout/default"/>
    <dgm:cxn modelId="{6804ADC9-FF64-44DC-9C58-32D93E90D306}" type="presParOf" srcId="{D3CD0C05-4080-4035-A0DB-C993BE6FE24A}" destId="{146C68AA-217F-4EDF-804E-57788B16AB8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0BA93A-178B-485C-9A3C-AF36E74CDAE0}"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9513D917-0C93-4939-A308-F0A500C47524}">
      <dgm:prSet phldrT="[Text]"/>
      <dgm:spPr/>
      <dgm:t>
        <a:bodyPr/>
        <a:lstStyle/>
        <a:p>
          <a:r>
            <a:rPr lang="en-US" b="1" u="sng"/>
            <a:t>Three Tier Data Product Strategy</a:t>
          </a:r>
        </a:p>
      </dgm:t>
    </dgm:pt>
    <dgm:pt modelId="{D2B01F94-EAB5-4E71-B14D-E3C91CBF44D1}" type="parTrans" cxnId="{78695859-A8C6-455E-B080-BB2D4D6799FA}">
      <dgm:prSet/>
      <dgm:spPr/>
      <dgm:t>
        <a:bodyPr/>
        <a:lstStyle/>
        <a:p>
          <a:endParaRPr lang="en-US"/>
        </a:p>
      </dgm:t>
    </dgm:pt>
    <dgm:pt modelId="{CCB962D5-7258-4DC2-A713-9E647736CB94}" type="sibTrans" cxnId="{78695859-A8C6-455E-B080-BB2D4D6799FA}">
      <dgm:prSet/>
      <dgm:spPr/>
      <dgm:t>
        <a:bodyPr/>
        <a:lstStyle/>
        <a:p>
          <a:endParaRPr lang="en-US"/>
        </a:p>
      </dgm:t>
    </dgm:pt>
    <dgm:pt modelId="{56930117-EC0E-42D7-AF63-1EB4B1B44EA3}">
      <dgm:prSet phldrT="[Text]"/>
      <dgm:spPr/>
      <dgm:t>
        <a:bodyPr/>
        <a:lstStyle/>
        <a:p>
          <a:r>
            <a:rPr lang="en-US" b="1" u="sng"/>
            <a:t>Tool Selection</a:t>
          </a:r>
        </a:p>
      </dgm:t>
    </dgm:pt>
    <dgm:pt modelId="{CC322933-4C27-49C5-8165-7F109EA1B5E4}" type="parTrans" cxnId="{1FD9B508-1BFD-4FD5-974A-1D5D0C29563F}">
      <dgm:prSet/>
      <dgm:spPr/>
      <dgm:t>
        <a:bodyPr/>
        <a:lstStyle/>
        <a:p>
          <a:endParaRPr lang="en-US"/>
        </a:p>
      </dgm:t>
    </dgm:pt>
    <dgm:pt modelId="{21D1AC6D-8A2A-4E29-A4E2-FA799F50A957}" type="sibTrans" cxnId="{1FD9B508-1BFD-4FD5-974A-1D5D0C29563F}">
      <dgm:prSet/>
      <dgm:spPr/>
      <dgm:t>
        <a:bodyPr/>
        <a:lstStyle/>
        <a:p>
          <a:endParaRPr lang="en-US"/>
        </a:p>
      </dgm:t>
    </dgm:pt>
    <dgm:pt modelId="{A480E9D8-93D6-45B3-B875-AE094DBAD2D4}">
      <dgm:prSet phldrT="[Text]"/>
      <dgm:spPr/>
      <dgm:t>
        <a:bodyPr/>
        <a:lstStyle/>
        <a:p>
          <a:r>
            <a:rPr lang="en-US" b="1" u="sng"/>
            <a:t>Storage</a:t>
          </a:r>
        </a:p>
      </dgm:t>
    </dgm:pt>
    <dgm:pt modelId="{BB1D90DD-2F6A-4466-827A-04C2DBF38355}" type="parTrans" cxnId="{9BE3342F-C106-440A-8B71-D8500E5E92C4}">
      <dgm:prSet/>
      <dgm:spPr/>
      <dgm:t>
        <a:bodyPr/>
        <a:lstStyle/>
        <a:p>
          <a:endParaRPr lang="en-US"/>
        </a:p>
      </dgm:t>
    </dgm:pt>
    <dgm:pt modelId="{A4D5D706-166E-4477-BE41-EC1FABCB5A24}" type="sibTrans" cxnId="{9BE3342F-C106-440A-8B71-D8500E5E92C4}">
      <dgm:prSet/>
      <dgm:spPr/>
      <dgm:t>
        <a:bodyPr/>
        <a:lstStyle/>
        <a:p>
          <a:endParaRPr lang="en-US"/>
        </a:p>
      </dgm:t>
    </dgm:pt>
    <dgm:pt modelId="{508CC379-A649-45E4-A6FB-FB98A5C97B83}">
      <dgm:prSet phldrT="[Text]"/>
      <dgm:spPr/>
      <dgm:t>
        <a:bodyPr/>
        <a:lstStyle/>
        <a:p>
          <a:r>
            <a:rPr lang="en-US" b="1" u="sng"/>
            <a:t>Data Acquisition</a:t>
          </a:r>
        </a:p>
      </dgm:t>
    </dgm:pt>
    <dgm:pt modelId="{58733879-6B78-407B-B051-7FA2987C846D}" type="parTrans" cxnId="{31DB8205-2C62-477D-9B2A-FF72D24A0F05}">
      <dgm:prSet/>
      <dgm:spPr/>
      <dgm:t>
        <a:bodyPr/>
        <a:lstStyle/>
        <a:p>
          <a:endParaRPr lang="en-US"/>
        </a:p>
      </dgm:t>
    </dgm:pt>
    <dgm:pt modelId="{BCA5CABA-FCB9-42D1-9708-2C9528F2F493}" type="sibTrans" cxnId="{31DB8205-2C62-477D-9B2A-FF72D24A0F05}">
      <dgm:prSet/>
      <dgm:spPr/>
      <dgm:t>
        <a:bodyPr/>
        <a:lstStyle/>
        <a:p>
          <a:endParaRPr lang="en-US"/>
        </a:p>
      </dgm:t>
    </dgm:pt>
    <dgm:pt modelId="{A1247016-9602-4BD1-BC78-C5E0D60A49F4}">
      <dgm:prSet phldrT="[Text]"/>
      <dgm:spPr/>
      <dgm:t>
        <a:bodyPr/>
        <a:lstStyle/>
        <a:p>
          <a:pPr>
            <a:buFont typeface="+mj-lt"/>
            <a:buAutoNum type="arabicPeriod"/>
          </a:pPr>
          <a:r>
            <a:rPr lang="en-US" b="1" u="sng"/>
            <a:t>Data Processing</a:t>
          </a:r>
          <a:endParaRPr lang="en-US"/>
        </a:p>
      </dgm:t>
    </dgm:pt>
    <dgm:pt modelId="{BE38E3AA-1107-4AD7-8FE7-4D57ED732A26}" type="parTrans" cxnId="{8B6662D8-9030-44AE-9FFF-2841CD3335DD}">
      <dgm:prSet/>
      <dgm:spPr/>
      <dgm:t>
        <a:bodyPr/>
        <a:lstStyle/>
        <a:p>
          <a:endParaRPr lang="en-US"/>
        </a:p>
      </dgm:t>
    </dgm:pt>
    <dgm:pt modelId="{013DF864-451A-4DF4-84C6-F134AF360517}" type="sibTrans" cxnId="{8B6662D8-9030-44AE-9FFF-2841CD3335DD}">
      <dgm:prSet/>
      <dgm:spPr/>
      <dgm:t>
        <a:bodyPr/>
        <a:lstStyle/>
        <a:p>
          <a:endParaRPr lang="en-US"/>
        </a:p>
      </dgm:t>
    </dgm:pt>
    <dgm:pt modelId="{5A3FF2EC-6B7D-482C-9458-23A9F49E36E3}">
      <dgm:prSet phldrT="[Text]"/>
      <dgm:spPr/>
      <dgm:t>
        <a:bodyPr/>
        <a:lstStyle/>
        <a:p>
          <a:r>
            <a:rPr lang="en-US"/>
            <a:t>Foundational Data Product</a:t>
          </a:r>
        </a:p>
      </dgm:t>
    </dgm:pt>
    <dgm:pt modelId="{0776806F-F9A8-491A-8B1C-DAE3AB29852F}" type="parTrans" cxnId="{9FF67C4F-23D3-4E98-9179-FF6DC71B4862}">
      <dgm:prSet/>
      <dgm:spPr/>
      <dgm:t>
        <a:bodyPr/>
        <a:lstStyle/>
        <a:p>
          <a:endParaRPr lang="en-US"/>
        </a:p>
      </dgm:t>
    </dgm:pt>
    <dgm:pt modelId="{5B81201C-8BE9-4C9D-90A8-69100BD386D4}" type="sibTrans" cxnId="{9FF67C4F-23D3-4E98-9179-FF6DC71B4862}">
      <dgm:prSet/>
      <dgm:spPr/>
      <dgm:t>
        <a:bodyPr/>
        <a:lstStyle/>
        <a:p>
          <a:endParaRPr lang="en-US"/>
        </a:p>
      </dgm:t>
    </dgm:pt>
    <dgm:pt modelId="{DBA6D077-936F-41DF-B149-5AF2ABD2954D}">
      <dgm:prSet phldrT="[Text]"/>
      <dgm:spPr/>
      <dgm:t>
        <a:bodyPr/>
        <a:lstStyle/>
        <a:p>
          <a:r>
            <a:rPr lang="en-US"/>
            <a:t>Business Data Product</a:t>
          </a:r>
        </a:p>
      </dgm:t>
    </dgm:pt>
    <dgm:pt modelId="{11F3399F-F1C3-4801-B695-1513132AEDE0}" type="parTrans" cxnId="{6854D240-5336-4370-86C2-6C479584B9F5}">
      <dgm:prSet/>
      <dgm:spPr/>
      <dgm:t>
        <a:bodyPr/>
        <a:lstStyle/>
        <a:p>
          <a:endParaRPr lang="en-US"/>
        </a:p>
      </dgm:t>
    </dgm:pt>
    <dgm:pt modelId="{5D6A315B-563E-4D8B-BE41-89FB1FBDD60F}" type="sibTrans" cxnId="{6854D240-5336-4370-86C2-6C479584B9F5}">
      <dgm:prSet/>
      <dgm:spPr/>
      <dgm:t>
        <a:bodyPr/>
        <a:lstStyle/>
        <a:p>
          <a:endParaRPr lang="en-US"/>
        </a:p>
      </dgm:t>
    </dgm:pt>
    <dgm:pt modelId="{49FFC5C3-A21D-491E-BFDB-1EC2AF77DDE7}">
      <dgm:prSet phldrT="[Text]"/>
      <dgm:spPr/>
      <dgm:t>
        <a:bodyPr/>
        <a:lstStyle/>
        <a:p>
          <a:r>
            <a:rPr lang="en-US"/>
            <a:t>Analytical Data Product</a:t>
          </a:r>
        </a:p>
      </dgm:t>
    </dgm:pt>
    <dgm:pt modelId="{A4235F81-314F-41BB-A569-95F8B9626FFE}" type="parTrans" cxnId="{9051072A-1F4F-449B-9F48-B6863DA1AB62}">
      <dgm:prSet/>
      <dgm:spPr/>
      <dgm:t>
        <a:bodyPr/>
        <a:lstStyle/>
        <a:p>
          <a:endParaRPr lang="en-US"/>
        </a:p>
      </dgm:t>
    </dgm:pt>
    <dgm:pt modelId="{8DBA6C7B-C425-46B1-A337-C712A00CA2AE}" type="sibTrans" cxnId="{9051072A-1F4F-449B-9F48-B6863DA1AB62}">
      <dgm:prSet/>
      <dgm:spPr/>
      <dgm:t>
        <a:bodyPr/>
        <a:lstStyle/>
        <a:p>
          <a:endParaRPr lang="en-US"/>
        </a:p>
      </dgm:t>
    </dgm:pt>
    <dgm:pt modelId="{E1610067-2D56-49B1-9AC6-9E930A053E4A}">
      <dgm:prSet phldrT="[Text]"/>
      <dgm:spPr/>
      <dgm:t>
        <a:bodyPr/>
        <a:lstStyle/>
        <a:p>
          <a:r>
            <a:rPr lang="en-US"/>
            <a:t>RFP Process followed</a:t>
          </a:r>
        </a:p>
      </dgm:t>
    </dgm:pt>
    <dgm:pt modelId="{3B6DB418-C0CA-47FD-90A0-8FFBD64AE928}" type="parTrans" cxnId="{11D1A88A-4C3D-4911-A4A2-123607727E32}">
      <dgm:prSet/>
      <dgm:spPr/>
      <dgm:t>
        <a:bodyPr/>
        <a:lstStyle/>
        <a:p>
          <a:endParaRPr lang="en-US"/>
        </a:p>
      </dgm:t>
    </dgm:pt>
    <dgm:pt modelId="{E60C1811-2AC5-4AAE-A1A1-F7437DB7CE39}" type="sibTrans" cxnId="{11D1A88A-4C3D-4911-A4A2-123607727E32}">
      <dgm:prSet/>
      <dgm:spPr/>
      <dgm:t>
        <a:bodyPr/>
        <a:lstStyle/>
        <a:p>
          <a:endParaRPr lang="en-US"/>
        </a:p>
      </dgm:t>
    </dgm:pt>
    <dgm:pt modelId="{22D32089-6902-4183-ACF1-789AD45E59CF}">
      <dgm:prSet phldrT="[Text]"/>
      <dgm:spPr/>
      <dgm:t>
        <a:bodyPr/>
        <a:lstStyle/>
        <a:p>
          <a:r>
            <a:rPr lang="en-US"/>
            <a:t>Paper Evaluation </a:t>
          </a:r>
        </a:p>
      </dgm:t>
    </dgm:pt>
    <dgm:pt modelId="{8698BCBF-AD0C-48EE-8B4E-D981EEBC6BCD}" type="parTrans" cxnId="{3E9D1C56-6CFF-418E-A7A7-F06E434361E5}">
      <dgm:prSet/>
      <dgm:spPr/>
      <dgm:t>
        <a:bodyPr/>
        <a:lstStyle/>
        <a:p>
          <a:endParaRPr lang="en-US"/>
        </a:p>
      </dgm:t>
    </dgm:pt>
    <dgm:pt modelId="{BB09F988-E13C-4D43-9FF6-08716DFA88CE}" type="sibTrans" cxnId="{3E9D1C56-6CFF-418E-A7A7-F06E434361E5}">
      <dgm:prSet/>
      <dgm:spPr/>
      <dgm:t>
        <a:bodyPr/>
        <a:lstStyle/>
        <a:p>
          <a:endParaRPr lang="en-US"/>
        </a:p>
      </dgm:t>
    </dgm:pt>
    <dgm:pt modelId="{F8CE10EF-BEE8-464D-B8AF-4A1B025288F6}">
      <dgm:prSet phldrT="[Text]"/>
      <dgm:spPr/>
      <dgm:t>
        <a:bodyPr/>
        <a:lstStyle/>
        <a:p>
          <a:r>
            <a:rPr lang="en-US"/>
            <a:t>PoC to be executed as part of Pilot</a:t>
          </a:r>
        </a:p>
      </dgm:t>
    </dgm:pt>
    <dgm:pt modelId="{5CC1868B-7DC1-43A4-9239-8EAC36217BFA}" type="parTrans" cxnId="{3DCD1894-4528-457C-B489-96BA24875762}">
      <dgm:prSet/>
      <dgm:spPr/>
      <dgm:t>
        <a:bodyPr/>
        <a:lstStyle/>
        <a:p>
          <a:endParaRPr lang="en-US"/>
        </a:p>
      </dgm:t>
    </dgm:pt>
    <dgm:pt modelId="{63BCA074-E6CB-41CD-B69B-A1C77E9CD239}" type="sibTrans" cxnId="{3DCD1894-4528-457C-B489-96BA24875762}">
      <dgm:prSet/>
      <dgm:spPr/>
      <dgm:t>
        <a:bodyPr/>
        <a:lstStyle/>
        <a:p>
          <a:endParaRPr lang="en-US"/>
        </a:p>
      </dgm:t>
    </dgm:pt>
    <dgm:pt modelId="{AA5D9223-D865-4107-94A0-85578EFEBB2B}">
      <dgm:prSet phldrT="[Text]"/>
      <dgm:spPr/>
      <dgm:t>
        <a:bodyPr/>
        <a:lstStyle/>
        <a:p>
          <a:r>
            <a:rPr lang="en-US"/>
            <a:t>Databricks Delta Lake (ADLS)</a:t>
          </a:r>
        </a:p>
      </dgm:t>
    </dgm:pt>
    <dgm:pt modelId="{614F3743-6B54-49ED-A10E-A8BAAB55331A}" type="parTrans" cxnId="{26301621-27DC-4312-B5F2-C33F1D475AC2}">
      <dgm:prSet/>
      <dgm:spPr/>
      <dgm:t>
        <a:bodyPr/>
        <a:lstStyle/>
        <a:p>
          <a:endParaRPr lang="en-US"/>
        </a:p>
      </dgm:t>
    </dgm:pt>
    <dgm:pt modelId="{8E22D1DB-320B-4D9C-A4FA-E895E3328213}" type="sibTrans" cxnId="{26301621-27DC-4312-B5F2-C33F1D475AC2}">
      <dgm:prSet/>
      <dgm:spPr/>
      <dgm:t>
        <a:bodyPr/>
        <a:lstStyle/>
        <a:p>
          <a:endParaRPr lang="en-US"/>
        </a:p>
      </dgm:t>
    </dgm:pt>
    <dgm:pt modelId="{C7C5ABCD-58AF-490C-83CE-A30F1AB067E6}">
      <dgm:prSet phldrT="[Text]"/>
      <dgm:spPr/>
      <dgm:t>
        <a:bodyPr/>
        <a:lstStyle/>
        <a:p>
          <a:r>
            <a:rPr lang="en-US"/>
            <a:t>Snowflake</a:t>
          </a:r>
        </a:p>
      </dgm:t>
    </dgm:pt>
    <dgm:pt modelId="{F7C2AF6D-C8F1-471E-87A8-014403928EE5}" type="parTrans" cxnId="{23C59720-6669-4BD5-A6AC-E548D6C04251}">
      <dgm:prSet/>
      <dgm:spPr/>
      <dgm:t>
        <a:bodyPr/>
        <a:lstStyle/>
        <a:p>
          <a:endParaRPr lang="en-US"/>
        </a:p>
      </dgm:t>
    </dgm:pt>
    <dgm:pt modelId="{1F37F774-B09E-49AC-81C8-FC32C1E5CA20}" type="sibTrans" cxnId="{23C59720-6669-4BD5-A6AC-E548D6C04251}">
      <dgm:prSet/>
      <dgm:spPr/>
      <dgm:t>
        <a:bodyPr/>
        <a:lstStyle/>
        <a:p>
          <a:endParaRPr lang="en-US"/>
        </a:p>
      </dgm:t>
    </dgm:pt>
    <dgm:pt modelId="{57CE09B4-9023-488C-86BA-01CFCA8AC315}">
      <dgm:prSet phldrT="[Text]"/>
      <dgm:spPr/>
      <dgm:t>
        <a:bodyPr/>
        <a:lstStyle/>
        <a:p>
          <a:r>
            <a:rPr lang="en-US"/>
            <a:t>Confluent Kafka</a:t>
          </a:r>
        </a:p>
      </dgm:t>
    </dgm:pt>
    <dgm:pt modelId="{848E74DA-AACB-4311-944D-3603D06C95F8}" type="parTrans" cxnId="{307B2366-68C6-47C4-B5A4-5FCA11CB3587}">
      <dgm:prSet/>
      <dgm:spPr/>
      <dgm:t>
        <a:bodyPr/>
        <a:lstStyle/>
        <a:p>
          <a:endParaRPr lang="en-US"/>
        </a:p>
      </dgm:t>
    </dgm:pt>
    <dgm:pt modelId="{0BAD5BCC-EA29-4A78-82CC-B2D492B952E9}" type="sibTrans" cxnId="{307B2366-68C6-47C4-B5A4-5FCA11CB3587}">
      <dgm:prSet/>
      <dgm:spPr/>
      <dgm:t>
        <a:bodyPr/>
        <a:lstStyle/>
        <a:p>
          <a:endParaRPr lang="en-US"/>
        </a:p>
      </dgm:t>
    </dgm:pt>
    <dgm:pt modelId="{5F5864DE-FEB6-47D4-B8E9-F6A04D284B68}">
      <dgm:prSet phldrT="[Text]"/>
      <dgm:spPr/>
      <dgm:t>
        <a:bodyPr/>
        <a:lstStyle/>
        <a:p>
          <a:r>
            <a:rPr lang="en-US"/>
            <a:t>ADF (Azure Data Factory)</a:t>
          </a:r>
        </a:p>
      </dgm:t>
    </dgm:pt>
    <dgm:pt modelId="{39814FB0-2936-4D65-90F9-C99DC779EBA1}" type="parTrans" cxnId="{66D91D8F-3330-4562-9CBB-8264324C2FFF}">
      <dgm:prSet/>
      <dgm:spPr/>
      <dgm:t>
        <a:bodyPr/>
        <a:lstStyle/>
        <a:p>
          <a:endParaRPr lang="en-US"/>
        </a:p>
      </dgm:t>
    </dgm:pt>
    <dgm:pt modelId="{8090D0F9-8065-440E-AEDB-F4993D1B525A}" type="sibTrans" cxnId="{66D91D8F-3330-4562-9CBB-8264324C2FFF}">
      <dgm:prSet/>
      <dgm:spPr/>
      <dgm:t>
        <a:bodyPr/>
        <a:lstStyle/>
        <a:p>
          <a:endParaRPr lang="en-US"/>
        </a:p>
      </dgm:t>
    </dgm:pt>
    <dgm:pt modelId="{B34A3C2A-5F28-4C00-BD95-80AC2AC884B2}">
      <dgm:prSet/>
      <dgm:spPr/>
      <dgm:t>
        <a:bodyPr/>
        <a:lstStyle/>
        <a:p>
          <a:r>
            <a:rPr lang="en-US" b="1" u="sng"/>
            <a:t>Reporting &amp; Self Service</a:t>
          </a:r>
        </a:p>
      </dgm:t>
    </dgm:pt>
    <dgm:pt modelId="{065ED080-2334-406F-A37F-8E3BC09F4C7F}" type="parTrans" cxnId="{624B215B-EA00-4630-AC52-487BD2FA285C}">
      <dgm:prSet/>
      <dgm:spPr/>
      <dgm:t>
        <a:bodyPr/>
        <a:lstStyle/>
        <a:p>
          <a:endParaRPr lang="en-US"/>
        </a:p>
      </dgm:t>
    </dgm:pt>
    <dgm:pt modelId="{AD506A98-F1C2-43A6-BDDE-C618DD4746A5}" type="sibTrans" cxnId="{624B215B-EA00-4630-AC52-487BD2FA285C}">
      <dgm:prSet/>
      <dgm:spPr/>
      <dgm:t>
        <a:bodyPr/>
        <a:lstStyle/>
        <a:p>
          <a:endParaRPr lang="en-US"/>
        </a:p>
      </dgm:t>
    </dgm:pt>
    <dgm:pt modelId="{888D4EB9-E1B3-487A-A939-799EE7821646}">
      <dgm:prSet/>
      <dgm:spPr/>
      <dgm:t>
        <a:bodyPr/>
        <a:lstStyle/>
        <a:p>
          <a:r>
            <a:rPr lang="en-US" b="1" u="sng"/>
            <a:t>Data Governance &amp; Catalog</a:t>
          </a:r>
        </a:p>
      </dgm:t>
    </dgm:pt>
    <dgm:pt modelId="{D8D88621-37ED-4E4A-A46F-CA1891BFE5CC}" type="parTrans" cxnId="{79B12903-1E27-4468-A70A-37A7FC244DD0}">
      <dgm:prSet/>
      <dgm:spPr/>
      <dgm:t>
        <a:bodyPr/>
        <a:lstStyle/>
        <a:p>
          <a:endParaRPr lang="en-US"/>
        </a:p>
      </dgm:t>
    </dgm:pt>
    <dgm:pt modelId="{297A84A6-CAE2-4DC7-9508-08E38DD75F95}" type="sibTrans" cxnId="{79B12903-1E27-4468-A70A-37A7FC244DD0}">
      <dgm:prSet/>
      <dgm:spPr/>
      <dgm:t>
        <a:bodyPr/>
        <a:lstStyle/>
        <a:p>
          <a:endParaRPr lang="en-US"/>
        </a:p>
      </dgm:t>
    </dgm:pt>
    <dgm:pt modelId="{D67BEEF3-FD79-4B47-98A6-6335A8CD18EF}">
      <dgm:prSet/>
      <dgm:spPr/>
      <dgm:t>
        <a:bodyPr/>
        <a:lstStyle/>
        <a:p>
          <a:r>
            <a:rPr lang="en-US" b="1" u="sng"/>
            <a:t>Data Quality</a:t>
          </a:r>
          <a:endParaRPr lang="en-US"/>
        </a:p>
      </dgm:t>
    </dgm:pt>
    <dgm:pt modelId="{264861D3-076D-4CDD-90D3-C27F7FBE4E0A}" type="parTrans" cxnId="{27128D7E-D5C1-474A-88CC-AFADCCB3D68A}">
      <dgm:prSet/>
      <dgm:spPr/>
      <dgm:t>
        <a:bodyPr/>
        <a:lstStyle/>
        <a:p>
          <a:endParaRPr lang="en-US"/>
        </a:p>
      </dgm:t>
    </dgm:pt>
    <dgm:pt modelId="{DE60C4D2-484F-41D5-96F8-863E038D194A}" type="sibTrans" cxnId="{27128D7E-D5C1-474A-88CC-AFADCCB3D68A}">
      <dgm:prSet/>
      <dgm:spPr/>
      <dgm:t>
        <a:bodyPr/>
        <a:lstStyle/>
        <a:p>
          <a:endParaRPr lang="en-US"/>
        </a:p>
      </dgm:t>
    </dgm:pt>
    <dgm:pt modelId="{5B8A6DAE-E2B4-4939-A123-29766DE94B61}">
      <dgm:prSet/>
      <dgm:spPr>
        <a:solidFill>
          <a:schemeClr val="bg1">
            <a:lumMod val="85000"/>
          </a:schemeClr>
        </a:solidFill>
      </dgm:spPr>
      <dgm:t>
        <a:bodyPr/>
        <a:lstStyle/>
        <a:p>
          <a:r>
            <a:rPr lang="en-US" b="1" u="sng">
              <a:solidFill>
                <a:schemeClr val="tx1"/>
              </a:solidFill>
            </a:rPr>
            <a:t>Data Privacy</a:t>
          </a:r>
          <a:endParaRPr lang="en-US">
            <a:solidFill>
              <a:schemeClr val="tx1"/>
            </a:solidFill>
          </a:endParaRPr>
        </a:p>
      </dgm:t>
    </dgm:pt>
    <dgm:pt modelId="{D9608897-75F4-4AEF-A93D-0297657E9B5F}" type="parTrans" cxnId="{BC10F632-2CB6-4A1E-80B3-F4A5F0FF5347}">
      <dgm:prSet/>
      <dgm:spPr/>
      <dgm:t>
        <a:bodyPr/>
        <a:lstStyle/>
        <a:p>
          <a:endParaRPr lang="en-US"/>
        </a:p>
      </dgm:t>
    </dgm:pt>
    <dgm:pt modelId="{AEC9A4BF-1BFE-4B1F-A83C-A3FC308D3870}" type="sibTrans" cxnId="{BC10F632-2CB6-4A1E-80B3-F4A5F0FF5347}">
      <dgm:prSet/>
      <dgm:spPr/>
      <dgm:t>
        <a:bodyPr/>
        <a:lstStyle/>
        <a:p>
          <a:endParaRPr lang="en-US"/>
        </a:p>
      </dgm:t>
    </dgm:pt>
    <dgm:pt modelId="{04E1B763-9E05-4317-9510-ACBAB0907B4A}">
      <dgm:prSet phldrT="[Text]"/>
      <dgm:spPr/>
      <dgm:t>
        <a:bodyPr/>
        <a:lstStyle/>
        <a:p>
          <a:pPr>
            <a:buFont typeface="+mj-lt"/>
            <a:buAutoNum type="arabicPeriod"/>
          </a:pPr>
          <a:r>
            <a:rPr lang="en-US"/>
            <a:t>Databricks</a:t>
          </a:r>
        </a:p>
      </dgm:t>
    </dgm:pt>
    <dgm:pt modelId="{E29F0423-DFFD-4A18-9973-DDCDE5CAF53C}" type="parTrans" cxnId="{C14770BB-10E8-4242-9EA6-B594FC59D560}">
      <dgm:prSet/>
      <dgm:spPr/>
      <dgm:t>
        <a:bodyPr/>
        <a:lstStyle/>
        <a:p>
          <a:endParaRPr lang="en-US"/>
        </a:p>
      </dgm:t>
    </dgm:pt>
    <dgm:pt modelId="{8995CB2F-82D6-46C2-8095-CD5C46E60DED}" type="sibTrans" cxnId="{C14770BB-10E8-4242-9EA6-B594FC59D560}">
      <dgm:prSet/>
      <dgm:spPr/>
      <dgm:t>
        <a:bodyPr/>
        <a:lstStyle/>
        <a:p>
          <a:endParaRPr lang="en-US"/>
        </a:p>
      </dgm:t>
    </dgm:pt>
    <dgm:pt modelId="{C2382FEF-21A3-4048-96CC-CC71BAE7D64F}">
      <dgm:prSet phldrT="[Text]"/>
      <dgm:spPr/>
      <dgm:t>
        <a:bodyPr/>
        <a:lstStyle/>
        <a:p>
          <a:pPr>
            <a:buFont typeface="+mj-lt"/>
            <a:buAutoNum type="arabicPeriod"/>
          </a:pPr>
          <a:r>
            <a:rPr lang="en-US"/>
            <a:t>ADF</a:t>
          </a:r>
        </a:p>
      </dgm:t>
    </dgm:pt>
    <dgm:pt modelId="{430509CC-0CC3-48B2-ABC1-E4CF3A37D8AC}" type="parTrans" cxnId="{90CBDDEE-7153-425B-8180-0F82C05912ED}">
      <dgm:prSet/>
      <dgm:spPr/>
      <dgm:t>
        <a:bodyPr/>
        <a:lstStyle/>
        <a:p>
          <a:endParaRPr lang="en-US"/>
        </a:p>
      </dgm:t>
    </dgm:pt>
    <dgm:pt modelId="{0A4BCB52-286A-493C-988C-F586F043F58E}" type="sibTrans" cxnId="{90CBDDEE-7153-425B-8180-0F82C05912ED}">
      <dgm:prSet/>
      <dgm:spPr/>
      <dgm:t>
        <a:bodyPr/>
        <a:lstStyle/>
        <a:p>
          <a:endParaRPr lang="en-US"/>
        </a:p>
      </dgm:t>
    </dgm:pt>
    <dgm:pt modelId="{6415194B-2CB9-4407-AF57-0F47A4232FF4}">
      <dgm:prSet/>
      <dgm:spPr/>
      <dgm:t>
        <a:bodyPr/>
        <a:lstStyle/>
        <a:p>
          <a:r>
            <a:rPr lang="en-US" err="1"/>
            <a:t>PowerBI</a:t>
          </a:r>
          <a:endParaRPr lang="en-US"/>
        </a:p>
      </dgm:t>
    </dgm:pt>
    <dgm:pt modelId="{28F8F8F6-FA95-4A42-B8BA-D5DD61BB73DA}" type="parTrans" cxnId="{DDBDCD27-A88A-4789-A17E-29F37F57E1EA}">
      <dgm:prSet/>
      <dgm:spPr/>
      <dgm:t>
        <a:bodyPr/>
        <a:lstStyle/>
        <a:p>
          <a:endParaRPr lang="en-US"/>
        </a:p>
      </dgm:t>
    </dgm:pt>
    <dgm:pt modelId="{98B430C4-0EF8-4094-ADE7-E8635B202747}" type="sibTrans" cxnId="{DDBDCD27-A88A-4789-A17E-29F37F57E1EA}">
      <dgm:prSet/>
      <dgm:spPr/>
      <dgm:t>
        <a:bodyPr/>
        <a:lstStyle/>
        <a:p>
          <a:endParaRPr lang="en-US"/>
        </a:p>
      </dgm:t>
    </dgm:pt>
    <dgm:pt modelId="{7ED3C98F-0E22-4A6D-8299-6BDCB1095256}">
      <dgm:prSet/>
      <dgm:spPr/>
      <dgm:t>
        <a:bodyPr/>
        <a:lstStyle/>
        <a:p>
          <a:r>
            <a:rPr lang="en-US"/>
            <a:t>Alation</a:t>
          </a:r>
        </a:p>
      </dgm:t>
    </dgm:pt>
    <dgm:pt modelId="{BA683036-A19C-46A4-9652-A8326DE93DD4}" type="parTrans" cxnId="{1CB40C33-BBFE-438F-88BC-F4A72840278C}">
      <dgm:prSet/>
      <dgm:spPr/>
      <dgm:t>
        <a:bodyPr/>
        <a:lstStyle/>
        <a:p>
          <a:endParaRPr lang="en-US"/>
        </a:p>
      </dgm:t>
    </dgm:pt>
    <dgm:pt modelId="{C388BA29-60C8-4864-9BD0-2B4426EE2298}" type="sibTrans" cxnId="{1CB40C33-BBFE-438F-88BC-F4A72840278C}">
      <dgm:prSet/>
      <dgm:spPr/>
      <dgm:t>
        <a:bodyPr/>
        <a:lstStyle/>
        <a:p>
          <a:endParaRPr lang="en-US"/>
        </a:p>
      </dgm:t>
    </dgm:pt>
    <dgm:pt modelId="{210B25F4-7AA0-460E-B98F-F94E8520DCB4}">
      <dgm:prSet/>
      <dgm:spPr/>
      <dgm:t>
        <a:bodyPr/>
        <a:lstStyle/>
        <a:p>
          <a:r>
            <a:rPr lang="en-US" err="1"/>
            <a:t>Databuck</a:t>
          </a:r>
          <a:endParaRPr lang="en-US"/>
        </a:p>
      </dgm:t>
    </dgm:pt>
    <dgm:pt modelId="{67B318A2-C406-4CDF-A90C-BAF366380454}" type="parTrans" cxnId="{97ED1FC9-A468-4367-A0D8-722FFC9A90C8}">
      <dgm:prSet/>
      <dgm:spPr/>
      <dgm:t>
        <a:bodyPr/>
        <a:lstStyle/>
        <a:p>
          <a:endParaRPr lang="en-US"/>
        </a:p>
      </dgm:t>
    </dgm:pt>
    <dgm:pt modelId="{3B5AF1BE-8C90-4AF3-BF03-507A16D798B2}" type="sibTrans" cxnId="{97ED1FC9-A468-4367-A0D8-722FFC9A90C8}">
      <dgm:prSet/>
      <dgm:spPr/>
      <dgm:t>
        <a:bodyPr/>
        <a:lstStyle/>
        <a:p>
          <a:endParaRPr lang="en-US"/>
        </a:p>
      </dgm:t>
    </dgm:pt>
    <dgm:pt modelId="{ABA3A714-2174-494F-B299-0F7CBEBBE3BC}">
      <dgm:prSet/>
      <dgm:spPr>
        <a:solidFill>
          <a:schemeClr val="bg1">
            <a:lumMod val="85000"/>
          </a:schemeClr>
        </a:solidFill>
      </dgm:spPr>
      <dgm:t>
        <a:bodyPr/>
        <a:lstStyle/>
        <a:p>
          <a:r>
            <a:rPr lang="en-US">
              <a:solidFill>
                <a:schemeClr val="tx1"/>
              </a:solidFill>
            </a:rPr>
            <a:t>TBD</a:t>
          </a:r>
        </a:p>
      </dgm:t>
    </dgm:pt>
    <dgm:pt modelId="{30AF24D7-67AB-4424-9274-C18AB20DB7BC}" type="parTrans" cxnId="{8FEDDB85-A618-4662-9363-1AC9AD420443}">
      <dgm:prSet/>
      <dgm:spPr/>
      <dgm:t>
        <a:bodyPr/>
        <a:lstStyle/>
        <a:p>
          <a:endParaRPr lang="en-US"/>
        </a:p>
      </dgm:t>
    </dgm:pt>
    <dgm:pt modelId="{99D13447-D03B-48DD-B43C-9653061321E8}" type="sibTrans" cxnId="{8FEDDB85-A618-4662-9363-1AC9AD420443}">
      <dgm:prSet/>
      <dgm:spPr/>
      <dgm:t>
        <a:bodyPr/>
        <a:lstStyle/>
        <a:p>
          <a:endParaRPr lang="en-US"/>
        </a:p>
      </dgm:t>
    </dgm:pt>
    <dgm:pt modelId="{11520F21-9CE7-4444-8AC0-5246EC4A65A3}">
      <dgm:prSet/>
      <dgm:spPr>
        <a:solidFill>
          <a:schemeClr val="bg1">
            <a:lumMod val="85000"/>
          </a:schemeClr>
        </a:solidFill>
      </dgm:spPr>
      <dgm:t>
        <a:bodyPr/>
        <a:lstStyle/>
        <a:p>
          <a:r>
            <a:rPr lang="en-US" b="1" u="sng">
              <a:solidFill>
                <a:schemeClr val="tx1"/>
              </a:solidFill>
            </a:rPr>
            <a:t>Orchestration &amp; Scheduling</a:t>
          </a:r>
        </a:p>
      </dgm:t>
    </dgm:pt>
    <dgm:pt modelId="{F938C9ED-DE51-4DB2-A97B-80B3B2BF4858}" type="parTrans" cxnId="{FD309B81-48F0-4D19-93D7-C8C93E5918B3}">
      <dgm:prSet/>
      <dgm:spPr/>
      <dgm:t>
        <a:bodyPr/>
        <a:lstStyle/>
        <a:p>
          <a:endParaRPr lang="en-US"/>
        </a:p>
      </dgm:t>
    </dgm:pt>
    <dgm:pt modelId="{C96C4BC0-92FB-409D-A0DD-5DC0F759834D}" type="sibTrans" cxnId="{FD309B81-48F0-4D19-93D7-C8C93E5918B3}">
      <dgm:prSet/>
      <dgm:spPr/>
      <dgm:t>
        <a:bodyPr/>
        <a:lstStyle/>
        <a:p>
          <a:endParaRPr lang="en-US"/>
        </a:p>
      </dgm:t>
    </dgm:pt>
    <dgm:pt modelId="{AD8785BD-BECE-4F22-B3D1-D2149475549F}">
      <dgm:prSet/>
      <dgm:spPr>
        <a:solidFill>
          <a:schemeClr val="bg1">
            <a:lumMod val="85000"/>
          </a:schemeClr>
        </a:solidFill>
      </dgm:spPr>
      <dgm:t>
        <a:bodyPr/>
        <a:lstStyle/>
        <a:p>
          <a:r>
            <a:rPr lang="en-US">
              <a:solidFill>
                <a:schemeClr val="tx1"/>
              </a:solidFill>
            </a:rPr>
            <a:t>TBD</a:t>
          </a:r>
        </a:p>
      </dgm:t>
    </dgm:pt>
    <dgm:pt modelId="{3B3E9F41-0A55-4CC9-A2E7-C76D7384F242}" type="parTrans" cxnId="{57FE3E79-F5C4-4C4A-A5FB-D36AE8267816}">
      <dgm:prSet/>
      <dgm:spPr/>
      <dgm:t>
        <a:bodyPr/>
        <a:lstStyle/>
        <a:p>
          <a:endParaRPr lang="en-US"/>
        </a:p>
      </dgm:t>
    </dgm:pt>
    <dgm:pt modelId="{AA84AED7-9E01-4DA3-9837-6E6C7E72A1B3}" type="sibTrans" cxnId="{57FE3E79-F5C4-4C4A-A5FB-D36AE8267816}">
      <dgm:prSet/>
      <dgm:spPr/>
      <dgm:t>
        <a:bodyPr/>
        <a:lstStyle/>
        <a:p>
          <a:endParaRPr lang="en-US"/>
        </a:p>
      </dgm:t>
    </dgm:pt>
    <dgm:pt modelId="{1668A5D1-D397-4572-8EC6-B4059C8A862D}">
      <dgm:prSet/>
      <dgm:spPr>
        <a:solidFill>
          <a:schemeClr val="bg1">
            <a:lumMod val="85000"/>
          </a:schemeClr>
        </a:solidFill>
      </dgm:spPr>
      <dgm:t>
        <a:bodyPr/>
        <a:lstStyle/>
        <a:p>
          <a:r>
            <a:rPr lang="en-US" b="1" u="sng">
              <a:solidFill>
                <a:schemeClr val="tx1"/>
              </a:solidFill>
            </a:rPr>
            <a:t>Data Prep</a:t>
          </a:r>
        </a:p>
      </dgm:t>
    </dgm:pt>
    <dgm:pt modelId="{0BCBD2E0-F104-4980-A8F9-218549897D72}" type="parTrans" cxnId="{80A9AE41-6A7C-4511-BCE0-74C3896A3852}">
      <dgm:prSet/>
      <dgm:spPr/>
      <dgm:t>
        <a:bodyPr/>
        <a:lstStyle/>
        <a:p>
          <a:endParaRPr lang="en-US"/>
        </a:p>
      </dgm:t>
    </dgm:pt>
    <dgm:pt modelId="{76D88032-6DB4-4347-9268-5C3423DABAC0}" type="sibTrans" cxnId="{80A9AE41-6A7C-4511-BCE0-74C3896A3852}">
      <dgm:prSet/>
      <dgm:spPr/>
      <dgm:t>
        <a:bodyPr/>
        <a:lstStyle/>
        <a:p>
          <a:endParaRPr lang="en-US"/>
        </a:p>
      </dgm:t>
    </dgm:pt>
    <dgm:pt modelId="{CF19CFA3-45C0-47F5-9775-FC2216FB0563}">
      <dgm:prSet/>
      <dgm:spPr>
        <a:solidFill>
          <a:schemeClr val="bg1">
            <a:lumMod val="85000"/>
          </a:schemeClr>
        </a:solidFill>
      </dgm:spPr>
      <dgm:t>
        <a:bodyPr/>
        <a:lstStyle/>
        <a:p>
          <a:r>
            <a:rPr lang="en-US">
              <a:solidFill>
                <a:schemeClr val="tx1"/>
              </a:solidFill>
            </a:rPr>
            <a:t>TBD</a:t>
          </a:r>
        </a:p>
      </dgm:t>
    </dgm:pt>
    <dgm:pt modelId="{DC665BEF-3247-4CE6-93CF-5A8A6364B857}" type="parTrans" cxnId="{021EA80D-32FB-423E-840C-3D5375BCE2F1}">
      <dgm:prSet/>
      <dgm:spPr/>
      <dgm:t>
        <a:bodyPr/>
        <a:lstStyle/>
        <a:p>
          <a:endParaRPr lang="en-US"/>
        </a:p>
      </dgm:t>
    </dgm:pt>
    <dgm:pt modelId="{0228D363-138A-41EC-BB64-05C6D47EAEE2}" type="sibTrans" cxnId="{021EA80D-32FB-423E-840C-3D5375BCE2F1}">
      <dgm:prSet/>
      <dgm:spPr/>
      <dgm:t>
        <a:bodyPr/>
        <a:lstStyle/>
        <a:p>
          <a:endParaRPr lang="en-US"/>
        </a:p>
      </dgm:t>
    </dgm:pt>
    <dgm:pt modelId="{B99475ED-DACA-4A5E-B200-712FED60FEDB}">
      <dgm:prSet/>
      <dgm:spPr/>
      <dgm:t>
        <a:bodyPr/>
        <a:lstStyle/>
        <a:p>
          <a:r>
            <a:rPr lang="en-US" b="1" u="sng"/>
            <a:t>ETL and Data Model for ERP Analytics</a:t>
          </a:r>
        </a:p>
      </dgm:t>
    </dgm:pt>
    <dgm:pt modelId="{BBCA2C59-7EAA-4DDC-B292-81D681BAFE91}" type="parTrans" cxnId="{B0BB39D6-E6CA-4921-B45A-536240123361}">
      <dgm:prSet/>
      <dgm:spPr/>
      <dgm:t>
        <a:bodyPr/>
        <a:lstStyle/>
        <a:p>
          <a:endParaRPr lang="en-US"/>
        </a:p>
      </dgm:t>
    </dgm:pt>
    <dgm:pt modelId="{93F6DF4D-9DC9-4847-8BB2-D97B82D8EC8B}" type="sibTrans" cxnId="{B0BB39D6-E6CA-4921-B45A-536240123361}">
      <dgm:prSet/>
      <dgm:spPr/>
      <dgm:t>
        <a:bodyPr/>
        <a:lstStyle/>
        <a:p>
          <a:endParaRPr lang="en-US"/>
        </a:p>
      </dgm:t>
    </dgm:pt>
    <dgm:pt modelId="{C5AEA944-E51A-4674-8C7F-5BA4B362D6B8}">
      <dgm:prSet/>
      <dgm:spPr/>
      <dgm:t>
        <a:bodyPr/>
        <a:lstStyle/>
        <a:p>
          <a:r>
            <a:rPr lang="en-US" b="0" u="sng"/>
            <a:t>Magnitude</a:t>
          </a:r>
        </a:p>
      </dgm:t>
    </dgm:pt>
    <dgm:pt modelId="{7C7BCDCC-7E33-4404-BF00-B98B60CA2B35}" type="parTrans" cxnId="{FEAAEB33-E87B-4A01-AC07-25771D740AA6}">
      <dgm:prSet/>
      <dgm:spPr/>
      <dgm:t>
        <a:bodyPr/>
        <a:lstStyle/>
        <a:p>
          <a:endParaRPr lang="en-US"/>
        </a:p>
      </dgm:t>
    </dgm:pt>
    <dgm:pt modelId="{F94650FB-F9A0-4473-B6A5-9A0A999FC86A}" type="sibTrans" cxnId="{FEAAEB33-E87B-4A01-AC07-25771D740AA6}">
      <dgm:prSet/>
      <dgm:spPr/>
      <dgm:t>
        <a:bodyPr/>
        <a:lstStyle/>
        <a:p>
          <a:endParaRPr lang="en-US"/>
        </a:p>
      </dgm:t>
    </dgm:pt>
    <dgm:pt modelId="{D7A773CE-9BDA-4FA6-9A8C-90A7812F53DF}" type="pres">
      <dgm:prSet presAssocID="{DB0BA93A-178B-485C-9A3C-AF36E74CDAE0}" presName="diagram" presStyleCnt="0">
        <dgm:presLayoutVars>
          <dgm:dir/>
          <dgm:resizeHandles val="exact"/>
        </dgm:presLayoutVars>
      </dgm:prSet>
      <dgm:spPr/>
    </dgm:pt>
    <dgm:pt modelId="{FA072BE5-C467-4556-9A55-ED4839F67BFA}" type="pres">
      <dgm:prSet presAssocID="{9513D917-0C93-4939-A308-F0A500C47524}" presName="node" presStyleLbl="node1" presStyleIdx="0" presStyleCnt="12">
        <dgm:presLayoutVars>
          <dgm:bulletEnabled val="1"/>
        </dgm:presLayoutVars>
      </dgm:prSet>
      <dgm:spPr/>
    </dgm:pt>
    <dgm:pt modelId="{1F7CF40C-5049-44C9-BE37-4F3D06F373A6}" type="pres">
      <dgm:prSet presAssocID="{CCB962D5-7258-4DC2-A713-9E647736CB94}" presName="sibTrans" presStyleCnt="0"/>
      <dgm:spPr/>
    </dgm:pt>
    <dgm:pt modelId="{079BE187-BC73-4470-BA74-47BF5FFD6C83}" type="pres">
      <dgm:prSet presAssocID="{56930117-EC0E-42D7-AF63-1EB4B1B44EA3}" presName="node" presStyleLbl="node1" presStyleIdx="1" presStyleCnt="12">
        <dgm:presLayoutVars>
          <dgm:bulletEnabled val="1"/>
        </dgm:presLayoutVars>
      </dgm:prSet>
      <dgm:spPr/>
    </dgm:pt>
    <dgm:pt modelId="{269081FF-1CB2-4B8C-A19F-99B5F376C2EE}" type="pres">
      <dgm:prSet presAssocID="{21D1AC6D-8A2A-4E29-A4E2-FA799F50A957}" presName="sibTrans" presStyleCnt="0"/>
      <dgm:spPr/>
    </dgm:pt>
    <dgm:pt modelId="{FC5FF52A-6F76-45EC-96FD-C21A6B9749A2}" type="pres">
      <dgm:prSet presAssocID="{A480E9D8-93D6-45B3-B875-AE094DBAD2D4}" presName="node" presStyleLbl="node1" presStyleIdx="2" presStyleCnt="12">
        <dgm:presLayoutVars>
          <dgm:bulletEnabled val="1"/>
        </dgm:presLayoutVars>
      </dgm:prSet>
      <dgm:spPr/>
    </dgm:pt>
    <dgm:pt modelId="{12ED0E70-2AA2-48D4-A10A-0AD4E58E5D22}" type="pres">
      <dgm:prSet presAssocID="{A4D5D706-166E-4477-BE41-EC1FABCB5A24}" presName="sibTrans" presStyleCnt="0"/>
      <dgm:spPr/>
    </dgm:pt>
    <dgm:pt modelId="{EA74A6F1-BA73-4664-B572-41C064CFF391}" type="pres">
      <dgm:prSet presAssocID="{508CC379-A649-45E4-A6FB-FB98A5C97B83}" presName="node" presStyleLbl="node1" presStyleIdx="3" presStyleCnt="12">
        <dgm:presLayoutVars>
          <dgm:bulletEnabled val="1"/>
        </dgm:presLayoutVars>
      </dgm:prSet>
      <dgm:spPr/>
    </dgm:pt>
    <dgm:pt modelId="{F4E689D7-5DC8-480B-A358-8D773C6E1B06}" type="pres">
      <dgm:prSet presAssocID="{BCA5CABA-FCB9-42D1-9708-2C9528F2F493}" presName="sibTrans" presStyleCnt="0"/>
      <dgm:spPr/>
    </dgm:pt>
    <dgm:pt modelId="{4E6745E3-B82D-47AC-AC05-D932FB3ED7FD}" type="pres">
      <dgm:prSet presAssocID="{A1247016-9602-4BD1-BC78-C5E0D60A49F4}" presName="node" presStyleLbl="node1" presStyleIdx="4" presStyleCnt="12">
        <dgm:presLayoutVars>
          <dgm:bulletEnabled val="1"/>
        </dgm:presLayoutVars>
      </dgm:prSet>
      <dgm:spPr/>
    </dgm:pt>
    <dgm:pt modelId="{ACE546C2-AD5D-4E2C-BE80-B2E4CA2089C7}" type="pres">
      <dgm:prSet presAssocID="{013DF864-451A-4DF4-84C6-F134AF360517}" presName="sibTrans" presStyleCnt="0"/>
      <dgm:spPr/>
    </dgm:pt>
    <dgm:pt modelId="{90A07B83-95FF-42E6-AE8A-02E805B4B6AF}" type="pres">
      <dgm:prSet presAssocID="{B34A3C2A-5F28-4C00-BD95-80AC2AC884B2}" presName="node" presStyleLbl="node1" presStyleIdx="5" presStyleCnt="12">
        <dgm:presLayoutVars>
          <dgm:bulletEnabled val="1"/>
        </dgm:presLayoutVars>
      </dgm:prSet>
      <dgm:spPr/>
    </dgm:pt>
    <dgm:pt modelId="{F43FF34D-820D-4B1B-8B46-8F50180835E0}" type="pres">
      <dgm:prSet presAssocID="{AD506A98-F1C2-43A6-BDDE-C618DD4746A5}" presName="sibTrans" presStyleCnt="0"/>
      <dgm:spPr/>
    </dgm:pt>
    <dgm:pt modelId="{4B83EFC1-792B-4013-8E33-3E14CE38B4C6}" type="pres">
      <dgm:prSet presAssocID="{B99475ED-DACA-4A5E-B200-712FED60FEDB}" presName="node" presStyleLbl="node1" presStyleIdx="6" presStyleCnt="12">
        <dgm:presLayoutVars>
          <dgm:bulletEnabled val="1"/>
        </dgm:presLayoutVars>
      </dgm:prSet>
      <dgm:spPr/>
    </dgm:pt>
    <dgm:pt modelId="{4C848DBE-7595-4985-8A15-C225EC549C93}" type="pres">
      <dgm:prSet presAssocID="{93F6DF4D-9DC9-4847-8BB2-D97B82D8EC8B}" presName="sibTrans" presStyleCnt="0"/>
      <dgm:spPr/>
    </dgm:pt>
    <dgm:pt modelId="{C0456363-6B08-456F-AA08-268B70105875}" type="pres">
      <dgm:prSet presAssocID="{888D4EB9-E1B3-487A-A939-799EE7821646}" presName="node" presStyleLbl="node1" presStyleIdx="7" presStyleCnt="12">
        <dgm:presLayoutVars>
          <dgm:bulletEnabled val="1"/>
        </dgm:presLayoutVars>
      </dgm:prSet>
      <dgm:spPr/>
    </dgm:pt>
    <dgm:pt modelId="{5E1961AD-AF19-4885-8F49-66AC915DDD5B}" type="pres">
      <dgm:prSet presAssocID="{297A84A6-CAE2-4DC7-9508-08E38DD75F95}" presName="sibTrans" presStyleCnt="0"/>
      <dgm:spPr/>
    </dgm:pt>
    <dgm:pt modelId="{EC167D10-404B-4367-AA98-0D8B9E7307C3}" type="pres">
      <dgm:prSet presAssocID="{D67BEEF3-FD79-4B47-98A6-6335A8CD18EF}" presName="node" presStyleLbl="node1" presStyleIdx="8" presStyleCnt="12">
        <dgm:presLayoutVars>
          <dgm:bulletEnabled val="1"/>
        </dgm:presLayoutVars>
      </dgm:prSet>
      <dgm:spPr/>
    </dgm:pt>
    <dgm:pt modelId="{98301C89-5DED-40A5-A2AB-958545FF9C1E}" type="pres">
      <dgm:prSet presAssocID="{DE60C4D2-484F-41D5-96F8-863E038D194A}" presName="sibTrans" presStyleCnt="0"/>
      <dgm:spPr/>
    </dgm:pt>
    <dgm:pt modelId="{FFE4A7E2-D61F-43A4-955D-C3A97FCC5464}" type="pres">
      <dgm:prSet presAssocID="{5B8A6DAE-E2B4-4939-A123-29766DE94B61}" presName="node" presStyleLbl="node1" presStyleIdx="9" presStyleCnt="12">
        <dgm:presLayoutVars>
          <dgm:bulletEnabled val="1"/>
        </dgm:presLayoutVars>
      </dgm:prSet>
      <dgm:spPr/>
    </dgm:pt>
    <dgm:pt modelId="{266874A3-66DB-40CC-AB74-C21C0F807C08}" type="pres">
      <dgm:prSet presAssocID="{AEC9A4BF-1BFE-4B1F-A83C-A3FC308D3870}" presName="sibTrans" presStyleCnt="0"/>
      <dgm:spPr/>
    </dgm:pt>
    <dgm:pt modelId="{0092CA6C-C195-4416-B703-C856E5ABEBFC}" type="pres">
      <dgm:prSet presAssocID="{11520F21-9CE7-4444-8AC0-5246EC4A65A3}" presName="node" presStyleLbl="node1" presStyleIdx="10" presStyleCnt="12" custLinFactNeighborY="41">
        <dgm:presLayoutVars>
          <dgm:bulletEnabled val="1"/>
        </dgm:presLayoutVars>
      </dgm:prSet>
      <dgm:spPr/>
    </dgm:pt>
    <dgm:pt modelId="{A4C3340D-8C23-45A9-B662-265F684EA5CB}" type="pres">
      <dgm:prSet presAssocID="{C96C4BC0-92FB-409D-A0DD-5DC0F759834D}" presName="sibTrans" presStyleCnt="0"/>
      <dgm:spPr/>
    </dgm:pt>
    <dgm:pt modelId="{FF0F3AF1-0CFB-481F-AB6F-2487EF95B230}" type="pres">
      <dgm:prSet presAssocID="{1668A5D1-D397-4572-8EC6-B4059C8A862D}" presName="node" presStyleLbl="node1" presStyleIdx="11" presStyleCnt="12">
        <dgm:presLayoutVars>
          <dgm:bulletEnabled val="1"/>
        </dgm:presLayoutVars>
      </dgm:prSet>
      <dgm:spPr/>
    </dgm:pt>
  </dgm:ptLst>
  <dgm:cxnLst>
    <dgm:cxn modelId="{79B12903-1E27-4468-A70A-37A7FC244DD0}" srcId="{DB0BA93A-178B-485C-9A3C-AF36E74CDAE0}" destId="{888D4EB9-E1B3-487A-A939-799EE7821646}" srcOrd="7" destOrd="0" parTransId="{D8D88621-37ED-4E4A-A46F-CA1891BFE5CC}" sibTransId="{297A84A6-CAE2-4DC7-9508-08E38DD75F95}"/>
    <dgm:cxn modelId="{EFC09F03-330D-4030-B679-93DFAF188ADE}" type="presOf" srcId="{210B25F4-7AA0-460E-B98F-F94E8520DCB4}" destId="{EC167D10-404B-4367-AA98-0D8B9E7307C3}" srcOrd="0" destOrd="1" presId="urn:microsoft.com/office/officeart/2005/8/layout/default"/>
    <dgm:cxn modelId="{31DB8205-2C62-477D-9B2A-FF72D24A0F05}" srcId="{DB0BA93A-178B-485C-9A3C-AF36E74CDAE0}" destId="{508CC379-A649-45E4-A6FB-FB98A5C97B83}" srcOrd="3" destOrd="0" parTransId="{58733879-6B78-407B-B051-7FA2987C846D}" sibTransId="{BCA5CABA-FCB9-42D1-9708-2C9528F2F493}"/>
    <dgm:cxn modelId="{1FD9B508-1BFD-4FD5-974A-1D5D0C29563F}" srcId="{DB0BA93A-178B-485C-9A3C-AF36E74CDAE0}" destId="{56930117-EC0E-42D7-AF63-1EB4B1B44EA3}" srcOrd="1" destOrd="0" parTransId="{CC322933-4C27-49C5-8165-7F109EA1B5E4}" sibTransId="{21D1AC6D-8A2A-4E29-A4E2-FA799F50A957}"/>
    <dgm:cxn modelId="{021EA80D-32FB-423E-840C-3D5375BCE2F1}" srcId="{1668A5D1-D397-4572-8EC6-B4059C8A862D}" destId="{CF19CFA3-45C0-47F5-9775-FC2216FB0563}" srcOrd="0" destOrd="0" parTransId="{DC665BEF-3247-4CE6-93CF-5A8A6364B857}" sibTransId="{0228D363-138A-41EC-BB64-05C6D47EAEE2}"/>
    <dgm:cxn modelId="{B3307310-521D-483C-839D-0C25D04865A6}" type="presOf" srcId="{AA5D9223-D865-4107-94A0-85578EFEBB2B}" destId="{FC5FF52A-6F76-45EC-96FD-C21A6B9749A2}" srcOrd="0" destOrd="1" presId="urn:microsoft.com/office/officeart/2005/8/layout/default"/>
    <dgm:cxn modelId="{1EEDFF14-62BC-4133-9BD5-715FEF815ED1}" type="presOf" srcId="{6415194B-2CB9-4407-AF57-0F47A4232FF4}" destId="{90A07B83-95FF-42E6-AE8A-02E805B4B6AF}" srcOrd="0" destOrd="1" presId="urn:microsoft.com/office/officeart/2005/8/layout/default"/>
    <dgm:cxn modelId="{9CB5651D-7F8C-4349-9FB5-B7E19E0A41AD}" type="presOf" srcId="{1668A5D1-D397-4572-8EC6-B4059C8A862D}" destId="{FF0F3AF1-0CFB-481F-AB6F-2487EF95B230}" srcOrd="0" destOrd="0" presId="urn:microsoft.com/office/officeart/2005/8/layout/default"/>
    <dgm:cxn modelId="{F88F951D-AD9F-4B79-A38F-E7DDF6FD2F1F}" type="presOf" srcId="{C2382FEF-21A3-4048-96CC-CC71BAE7D64F}" destId="{4E6745E3-B82D-47AC-AC05-D932FB3ED7FD}" srcOrd="0" destOrd="2" presId="urn:microsoft.com/office/officeart/2005/8/layout/default"/>
    <dgm:cxn modelId="{23C59720-6669-4BD5-A6AC-E548D6C04251}" srcId="{A480E9D8-93D6-45B3-B875-AE094DBAD2D4}" destId="{C7C5ABCD-58AF-490C-83CE-A30F1AB067E6}" srcOrd="1" destOrd="0" parTransId="{F7C2AF6D-C8F1-471E-87A8-014403928EE5}" sibTransId="{1F37F774-B09E-49AC-81C8-FC32C1E5CA20}"/>
    <dgm:cxn modelId="{26301621-27DC-4312-B5F2-C33F1D475AC2}" srcId="{A480E9D8-93D6-45B3-B875-AE094DBAD2D4}" destId="{AA5D9223-D865-4107-94A0-85578EFEBB2B}" srcOrd="0" destOrd="0" parTransId="{614F3743-6B54-49ED-A10E-A8BAAB55331A}" sibTransId="{8E22D1DB-320B-4D9C-A4FA-E895E3328213}"/>
    <dgm:cxn modelId="{DDBDCD27-A88A-4789-A17E-29F37F57E1EA}" srcId="{B34A3C2A-5F28-4C00-BD95-80AC2AC884B2}" destId="{6415194B-2CB9-4407-AF57-0F47A4232FF4}" srcOrd="0" destOrd="0" parTransId="{28F8F8F6-FA95-4A42-B8BA-D5DD61BB73DA}" sibTransId="{98B430C4-0EF8-4094-ADE7-E8635B202747}"/>
    <dgm:cxn modelId="{9051072A-1F4F-449B-9F48-B6863DA1AB62}" srcId="{9513D917-0C93-4939-A308-F0A500C47524}" destId="{49FFC5C3-A21D-491E-BFDB-1EC2AF77DDE7}" srcOrd="2" destOrd="0" parTransId="{A4235F81-314F-41BB-A569-95F8B9626FFE}" sibTransId="{8DBA6C7B-C425-46B1-A337-C712A00CA2AE}"/>
    <dgm:cxn modelId="{9BE3342F-C106-440A-8B71-D8500E5E92C4}" srcId="{DB0BA93A-178B-485C-9A3C-AF36E74CDAE0}" destId="{A480E9D8-93D6-45B3-B875-AE094DBAD2D4}" srcOrd="2" destOrd="0" parTransId="{BB1D90DD-2F6A-4466-827A-04C2DBF38355}" sibTransId="{A4D5D706-166E-4477-BE41-EC1FABCB5A24}"/>
    <dgm:cxn modelId="{BC10F632-2CB6-4A1E-80B3-F4A5F0FF5347}" srcId="{DB0BA93A-178B-485C-9A3C-AF36E74CDAE0}" destId="{5B8A6DAE-E2B4-4939-A123-29766DE94B61}" srcOrd="9" destOrd="0" parTransId="{D9608897-75F4-4AEF-A93D-0297657E9B5F}" sibTransId="{AEC9A4BF-1BFE-4B1F-A83C-A3FC308D3870}"/>
    <dgm:cxn modelId="{1CB40C33-BBFE-438F-88BC-F4A72840278C}" srcId="{888D4EB9-E1B3-487A-A939-799EE7821646}" destId="{7ED3C98F-0E22-4A6D-8299-6BDCB1095256}" srcOrd="0" destOrd="0" parTransId="{BA683036-A19C-46A4-9652-A8326DE93DD4}" sibTransId="{C388BA29-60C8-4864-9BD0-2B4426EE2298}"/>
    <dgm:cxn modelId="{FEAAEB33-E87B-4A01-AC07-25771D740AA6}" srcId="{B99475ED-DACA-4A5E-B200-712FED60FEDB}" destId="{C5AEA944-E51A-4674-8C7F-5BA4B362D6B8}" srcOrd="0" destOrd="0" parTransId="{7C7BCDCC-7E33-4404-BF00-B98B60CA2B35}" sibTransId="{F94650FB-F9A0-4473-B6A5-9A0A999FC86A}"/>
    <dgm:cxn modelId="{6854D240-5336-4370-86C2-6C479584B9F5}" srcId="{9513D917-0C93-4939-A308-F0A500C47524}" destId="{DBA6D077-936F-41DF-B149-5AF2ABD2954D}" srcOrd="1" destOrd="0" parTransId="{11F3399F-F1C3-4801-B695-1513132AEDE0}" sibTransId="{5D6A315B-563E-4D8B-BE41-89FB1FBDD60F}"/>
    <dgm:cxn modelId="{624B215B-EA00-4630-AC52-487BD2FA285C}" srcId="{DB0BA93A-178B-485C-9A3C-AF36E74CDAE0}" destId="{B34A3C2A-5F28-4C00-BD95-80AC2AC884B2}" srcOrd="5" destOrd="0" parTransId="{065ED080-2334-406F-A37F-8E3BC09F4C7F}" sibTransId="{AD506A98-F1C2-43A6-BDDE-C618DD4746A5}"/>
    <dgm:cxn modelId="{F65AF55D-F904-442E-ACE1-EC3515C99BB9}" type="presOf" srcId="{C7C5ABCD-58AF-490C-83CE-A30F1AB067E6}" destId="{FC5FF52A-6F76-45EC-96FD-C21A6B9749A2}" srcOrd="0" destOrd="2" presId="urn:microsoft.com/office/officeart/2005/8/layout/default"/>
    <dgm:cxn modelId="{80A9AE41-6A7C-4511-BCE0-74C3896A3852}" srcId="{DB0BA93A-178B-485C-9A3C-AF36E74CDAE0}" destId="{1668A5D1-D397-4572-8EC6-B4059C8A862D}" srcOrd="11" destOrd="0" parTransId="{0BCBD2E0-F104-4980-A8F9-218549897D72}" sibTransId="{76D88032-6DB4-4347-9268-5C3423DABAC0}"/>
    <dgm:cxn modelId="{307B2366-68C6-47C4-B5A4-5FCA11CB3587}" srcId="{508CC379-A649-45E4-A6FB-FB98A5C97B83}" destId="{57CE09B4-9023-488C-86BA-01CFCA8AC315}" srcOrd="0" destOrd="0" parTransId="{848E74DA-AACB-4311-944D-3603D06C95F8}" sibTransId="{0BAD5BCC-EA29-4A78-82CC-B2D492B952E9}"/>
    <dgm:cxn modelId="{2FC14E46-DF2A-4301-A46E-85F4EB9A6332}" type="presOf" srcId="{C5AEA944-E51A-4674-8C7F-5BA4B362D6B8}" destId="{4B83EFC1-792B-4013-8E33-3E14CE38B4C6}" srcOrd="0" destOrd="1" presId="urn:microsoft.com/office/officeart/2005/8/layout/default"/>
    <dgm:cxn modelId="{27181549-29AE-49F5-A587-17A5B12DE626}" type="presOf" srcId="{B99475ED-DACA-4A5E-B200-712FED60FEDB}" destId="{4B83EFC1-792B-4013-8E33-3E14CE38B4C6}" srcOrd="0" destOrd="0" presId="urn:microsoft.com/office/officeart/2005/8/layout/default"/>
    <dgm:cxn modelId="{63C09F6B-F227-4B53-B42A-3666E264FA8E}" type="presOf" srcId="{CF19CFA3-45C0-47F5-9775-FC2216FB0563}" destId="{FF0F3AF1-0CFB-481F-AB6F-2487EF95B230}" srcOrd="0" destOrd="1" presId="urn:microsoft.com/office/officeart/2005/8/layout/default"/>
    <dgm:cxn modelId="{4E66B24C-21C9-4F86-A6F0-05FEBBACB410}" type="presOf" srcId="{DB0BA93A-178B-485C-9A3C-AF36E74CDAE0}" destId="{D7A773CE-9BDA-4FA6-9A8C-90A7812F53DF}" srcOrd="0" destOrd="0" presId="urn:microsoft.com/office/officeart/2005/8/layout/default"/>
    <dgm:cxn modelId="{9FF67C4F-23D3-4E98-9179-FF6DC71B4862}" srcId="{9513D917-0C93-4939-A308-F0A500C47524}" destId="{5A3FF2EC-6B7D-482C-9458-23A9F49E36E3}" srcOrd="0" destOrd="0" parTransId="{0776806F-F9A8-491A-8B1C-DAE3AB29852F}" sibTransId="{5B81201C-8BE9-4C9D-90A8-69100BD386D4}"/>
    <dgm:cxn modelId="{3E9D1C56-6CFF-418E-A7A7-F06E434361E5}" srcId="{56930117-EC0E-42D7-AF63-1EB4B1B44EA3}" destId="{22D32089-6902-4183-ACF1-789AD45E59CF}" srcOrd="1" destOrd="0" parTransId="{8698BCBF-AD0C-48EE-8B4E-D981EEBC6BCD}" sibTransId="{BB09F988-E13C-4D43-9FF6-08716DFA88CE}"/>
    <dgm:cxn modelId="{AD0D8F76-CF14-4122-9B59-0471F3BA5A56}" type="presOf" srcId="{7ED3C98F-0E22-4A6D-8299-6BDCB1095256}" destId="{C0456363-6B08-456F-AA08-268B70105875}" srcOrd="0" destOrd="1" presId="urn:microsoft.com/office/officeart/2005/8/layout/default"/>
    <dgm:cxn modelId="{57FE3E79-F5C4-4C4A-A5FB-D36AE8267816}" srcId="{11520F21-9CE7-4444-8AC0-5246EC4A65A3}" destId="{AD8785BD-BECE-4F22-B3D1-D2149475549F}" srcOrd="0" destOrd="0" parTransId="{3B3E9F41-0A55-4CC9-A2E7-C76D7384F242}" sibTransId="{AA84AED7-9E01-4DA3-9837-6E6C7E72A1B3}"/>
    <dgm:cxn modelId="{78695859-A8C6-455E-B080-BB2D4D6799FA}" srcId="{DB0BA93A-178B-485C-9A3C-AF36E74CDAE0}" destId="{9513D917-0C93-4939-A308-F0A500C47524}" srcOrd="0" destOrd="0" parTransId="{D2B01F94-EAB5-4E71-B14D-E3C91CBF44D1}" sibTransId="{CCB962D5-7258-4DC2-A713-9E647736CB94}"/>
    <dgm:cxn modelId="{3ACA197C-11D5-4880-AF2A-7A33329EF4EA}" type="presOf" srcId="{04E1B763-9E05-4317-9510-ACBAB0907B4A}" destId="{4E6745E3-B82D-47AC-AC05-D932FB3ED7FD}" srcOrd="0" destOrd="1" presId="urn:microsoft.com/office/officeart/2005/8/layout/default"/>
    <dgm:cxn modelId="{27128D7E-D5C1-474A-88CC-AFADCCB3D68A}" srcId="{DB0BA93A-178B-485C-9A3C-AF36E74CDAE0}" destId="{D67BEEF3-FD79-4B47-98A6-6335A8CD18EF}" srcOrd="8" destOrd="0" parTransId="{264861D3-076D-4CDD-90D3-C27F7FBE4E0A}" sibTransId="{DE60C4D2-484F-41D5-96F8-863E038D194A}"/>
    <dgm:cxn modelId="{C1D54781-1318-4A57-95A6-D0ED73FE8AC6}" type="presOf" srcId="{49FFC5C3-A21D-491E-BFDB-1EC2AF77DDE7}" destId="{FA072BE5-C467-4556-9A55-ED4839F67BFA}" srcOrd="0" destOrd="3" presId="urn:microsoft.com/office/officeart/2005/8/layout/default"/>
    <dgm:cxn modelId="{FD309B81-48F0-4D19-93D7-C8C93E5918B3}" srcId="{DB0BA93A-178B-485C-9A3C-AF36E74CDAE0}" destId="{11520F21-9CE7-4444-8AC0-5246EC4A65A3}" srcOrd="10" destOrd="0" parTransId="{F938C9ED-DE51-4DB2-A97B-80B3B2BF4858}" sibTransId="{C96C4BC0-92FB-409D-A0DD-5DC0F759834D}"/>
    <dgm:cxn modelId="{8FEDDB85-A618-4662-9363-1AC9AD420443}" srcId="{5B8A6DAE-E2B4-4939-A123-29766DE94B61}" destId="{ABA3A714-2174-494F-B299-0F7CBEBBE3BC}" srcOrd="0" destOrd="0" parTransId="{30AF24D7-67AB-4424-9274-C18AB20DB7BC}" sibTransId="{99D13447-D03B-48DD-B43C-9653061321E8}"/>
    <dgm:cxn modelId="{0BF35089-0328-4BE6-8CFE-9D1404B002CE}" type="presOf" srcId="{508CC379-A649-45E4-A6FB-FB98A5C97B83}" destId="{EA74A6F1-BA73-4664-B572-41C064CFF391}" srcOrd="0" destOrd="0" presId="urn:microsoft.com/office/officeart/2005/8/layout/default"/>
    <dgm:cxn modelId="{11D1A88A-4C3D-4911-A4A2-123607727E32}" srcId="{56930117-EC0E-42D7-AF63-1EB4B1B44EA3}" destId="{E1610067-2D56-49B1-9AC6-9E930A053E4A}" srcOrd="0" destOrd="0" parTransId="{3B6DB418-C0CA-47FD-90A0-8FFBD64AE928}" sibTransId="{E60C1811-2AC5-4AAE-A1A1-F7437DB7CE39}"/>
    <dgm:cxn modelId="{66D91D8F-3330-4562-9CBB-8264324C2FFF}" srcId="{508CC379-A649-45E4-A6FB-FB98A5C97B83}" destId="{5F5864DE-FEB6-47D4-B8E9-F6A04D284B68}" srcOrd="1" destOrd="0" parTransId="{39814FB0-2936-4D65-90F9-C99DC779EBA1}" sibTransId="{8090D0F9-8065-440E-AEDB-F4993D1B525A}"/>
    <dgm:cxn modelId="{49401A93-4DFE-4710-BAD7-EEC5AA40E51F}" type="presOf" srcId="{5F5864DE-FEB6-47D4-B8E9-F6A04D284B68}" destId="{EA74A6F1-BA73-4664-B572-41C064CFF391}" srcOrd="0" destOrd="2" presId="urn:microsoft.com/office/officeart/2005/8/layout/default"/>
    <dgm:cxn modelId="{3DCD1894-4528-457C-B489-96BA24875762}" srcId="{56930117-EC0E-42D7-AF63-1EB4B1B44EA3}" destId="{F8CE10EF-BEE8-464D-B8AF-4A1B025288F6}" srcOrd="2" destOrd="0" parTransId="{5CC1868B-7DC1-43A4-9239-8EAC36217BFA}" sibTransId="{63BCA074-E6CB-41CD-B69B-A1C77E9CD239}"/>
    <dgm:cxn modelId="{EE725B97-D8C0-42A4-8B0C-99A77B8550E3}" type="presOf" srcId="{ABA3A714-2174-494F-B299-0F7CBEBBE3BC}" destId="{FFE4A7E2-D61F-43A4-955D-C3A97FCC5464}" srcOrd="0" destOrd="1" presId="urn:microsoft.com/office/officeart/2005/8/layout/default"/>
    <dgm:cxn modelId="{4DD15F9A-6B3F-432D-BD1D-C4BCC66D8B0C}" type="presOf" srcId="{888D4EB9-E1B3-487A-A939-799EE7821646}" destId="{C0456363-6B08-456F-AA08-268B70105875}" srcOrd="0" destOrd="0" presId="urn:microsoft.com/office/officeart/2005/8/layout/default"/>
    <dgm:cxn modelId="{C5DB64A4-5F96-4AA0-B300-ADCCA78511AB}" type="presOf" srcId="{5A3FF2EC-6B7D-482C-9458-23A9F49E36E3}" destId="{FA072BE5-C467-4556-9A55-ED4839F67BFA}" srcOrd="0" destOrd="1" presId="urn:microsoft.com/office/officeart/2005/8/layout/default"/>
    <dgm:cxn modelId="{AC28E1A6-F755-4A44-BFB3-9DCD8E53E6DB}" type="presOf" srcId="{9513D917-0C93-4939-A308-F0A500C47524}" destId="{FA072BE5-C467-4556-9A55-ED4839F67BFA}" srcOrd="0" destOrd="0" presId="urn:microsoft.com/office/officeart/2005/8/layout/default"/>
    <dgm:cxn modelId="{0B68D3B3-2730-4DE4-A714-3665FEBB8957}" type="presOf" srcId="{DBA6D077-936F-41DF-B149-5AF2ABD2954D}" destId="{FA072BE5-C467-4556-9A55-ED4839F67BFA}" srcOrd="0" destOrd="2" presId="urn:microsoft.com/office/officeart/2005/8/layout/default"/>
    <dgm:cxn modelId="{0ED422B6-8161-4358-A3BD-5E127F34FCA0}" type="presOf" srcId="{57CE09B4-9023-488C-86BA-01CFCA8AC315}" destId="{EA74A6F1-BA73-4664-B572-41C064CFF391}" srcOrd="0" destOrd="1" presId="urn:microsoft.com/office/officeart/2005/8/layout/default"/>
    <dgm:cxn modelId="{D01300B9-A75D-482D-958D-6B5EE5744D01}" type="presOf" srcId="{11520F21-9CE7-4444-8AC0-5246EC4A65A3}" destId="{0092CA6C-C195-4416-B703-C856E5ABEBFC}" srcOrd="0" destOrd="0" presId="urn:microsoft.com/office/officeart/2005/8/layout/default"/>
    <dgm:cxn modelId="{618F49BA-5CC1-4CFC-9BF8-202512D2A83E}" type="presOf" srcId="{E1610067-2D56-49B1-9AC6-9E930A053E4A}" destId="{079BE187-BC73-4470-BA74-47BF5FFD6C83}" srcOrd="0" destOrd="1" presId="urn:microsoft.com/office/officeart/2005/8/layout/default"/>
    <dgm:cxn modelId="{C14770BB-10E8-4242-9EA6-B594FC59D560}" srcId="{A1247016-9602-4BD1-BC78-C5E0D60A49F4}" destId="{04E1B763-9E05-4317-9510-ACBAB0907B4A}" srcOrd="0" destOrd="0" parTransId="{E29F0423-DFFD-4A18-9973-DDCDE5CAF53C}" sibTransId="{8995CB2F-82D6-46C2-8095-CD5C46E60DED}"/>
    <dgm:cxn modelId="{F0D891BF-AFBD-487E-B6E7-DEB0D9ED8A4C}" type="presOf" srcId="{A1247016-9602-4BD1-BC78-C5E0D60A49F4}" destId="{4E6745E3-B82D-47AC-AC05-D932FB3ED7FD}" srcOrd="0" destOrd="0" presId="urn:microsoft.com/office/officeart/2005/8/layout/default"/>
    <dgm:cxn modelId="{97ED1FC9-A468-4367-A0D8-722FFC9A90C8}" srcId="{D67BEEF3-FD79-4B47-98A6-6335A8CD18EF}" destId="{210B25F4-7AA0-460E-B98F-F94E8520DCB4}" srcOrd="0" destOrd="0" parTransId="{67B318A2-C406-4CDF-A90C-BAF366380454}" sibTransId="{3B5AF1BE-8C90-4AF3-BF03-507A16D798B2}"/>
    <dgm:cxn modelId="{3C0814D4-A820-4D60-B2A1-BC45B6B618CE}" type="presOf" srcId="{D67BEEF3-FD79-4B47-98A6-6335A8CD18EF}" destId="{EC167D10-404B-4367-AA98-0D8B9E7307C3}" srcOrd="0" destOrd="0" presId="urn:microsoft.com/office/officeart/2005/8/layout/default"/>
    <dgm:cxn modelId="{B0BB39D6-E6CA-4921-B45A-536240123361}" srcId="{DB0BA93A-178B-485C-9A3C-AF36E74CDAE0}" destId="{B99475ED-DACA-4A5E-B200-712FED60FEDB}" srcOrd="6" destOrd="0" parTransId="{BBCA2C59-7EAA-4DDC-B292-81D681BAFE91}" sibTransId="{93F6DF4D-9DC9-4847-8BB2-D97B82D8EC8B}"/>
    <dgm:cxn modelId="{8B6662D8-9030-44AE-9FFF-2841CD3335DD}" srcId="{DB0BA93A-178B-485C-9A3C-AF36E74CDAE0}" destId="{A1247016-9602-4BD1-BC78-C5E0D60A49F4}" srcOrd="4" destOrd="0" parTransId="{BE38E3AA-1107-4AD7-8FE7-4D57ED732A26}" sibTransId="{013DF864-451A-4DF4-84C6-F134AF360517}"/>
    <dgm:cxn modelId="{904F63DA-DCB4-4D7E-82DF-7563FEEADAC2}" type="presOf" srcId="{A480E9D8-93D6-45B3-B875-AE094DBAD2D4}" destId="{FC5FF52A-6F76-45EC-96FD-C21A6B9749A2}" srcOrd="0" destOrd="0" presId="urn:microsoft.com/office/officeart/2005/8/layout/default"/>
    <dgm:cxn modelId="{E4AA66DE-A07D-47BB-B2E0-BBB51432DA10}" type="presOf" srcId="{56930117-EC0E-42D7-AF63-1EB4B1B44EA3}" destId="{079BE187-BC73-4470-BA74-47BF5FFD6C83}" srcOrd="0" destOrd="0" presId="urn:microsoft.com/office/officeart/2005/8/layout/default"/>
    <dgm:cxn modelId="{3E33F6E2-3474-4356-87D6-54979155076D}" type="presOf" srcId="{22D32089-6902-4183-ACF1-789AD45E59CF}" destId="{079BE187-BC73-4470-BA74-47BF5FFD6C83}" srcOrd="0" destOrd="2" presId="urn:microsoft.com/office/officeart/2005/8/layout/default"/>
    <dgm:cxn modelId="{49A18FE9-13C5-4A8F-B638-E423E728E556}" type="presOf" srcId="{F8CE10EF-BEE8-464D-B8AF-4A1B025288F6}" destId="{079BE187-BC73-4470-BA74-47BF5FFD6C83}" srcOrd="0" destOrd="3" presId="urn:microsoft.com/office/officeart/2005/8/layout/default"/>
    <dgm:cxn modelId="{5BFEB4E9-074B-4C1B-9042-F46461A999A2}" type="presOf" srcId="{AD8785BD-BECE-4F22-B3D1-D2149475549F}" destId="{0092CA6C-C195-4416-B703-C856E5ABEBFC}" srcOrd="0" destOrd="1" presId="urn:microsoft.com/office/officeart/2005/8/layout/default"/>
    <dgm:cxn modelId="{AF94D0EC-7651-406A-B837-6796A4E8BDCF}" type="presOf" srcId="{5B8A6DAE-E2B4-4939-A123-29766DE94B61}" destId="{FFE4A7E2-D61F-43A4-955D-C3A97FCC5464}" srcOrd="0" destOrd="0" presId="urn:microsoft.com/office/officeart/2005/8/layout/default"/>
    <dgm:cxn modelId="{90CBDDEE-7153-425B-8180-0F82C05912ED}" srcId="{A1247016-9602-4BD1-BC78-C5E0D60A49F4}" destId="{C2382FEF-21A3-4048-96CC-CC71BAE7D64F}" srcOrd="1" destOrd="0" parTransId="{430509CC-0CC3-48B2-ABC1-E4CF3A37D8AC}" sibTransId="{0A4BCB52-286A-493C-988C-F586F043F58E}"/>
    <dgm:cxn modelId="{311BF2EE-1F1A-4F92-8856-44BF94028440}" type="presOf" srcId="{B34A3C2A-5F28-4C00-BD95-80AC2AC884B2}" destId="{90A07B83-95FF-42E6-AE8A-02E805B4B6AF}" srcOrd="0" destOrd="0" presId="urn:microsoft.com/office/officeart/2005/8/layout/default"/>
    <dgm:cxn modelId="{9A03EE2C-FB46-49EE-BB4C-9ABF4CAADA96}" type="presParOf" srcId="{D7A773CE-9BDA-4FA6-9A8C-90A7812F53DF}" destId="{FA072BE5-C467-4556-9A55-ED4839F67BFA}" srcOrd="0" destOrd="0" presId="urn:microsoft.com/office/officeart/2005/8/layout/default"/>
    <dgm:cxn modelId="{8D59EA90-050F-484C-AD85-043ACCC993F5}" type="presParOf" srcId="{D7A773CE-9BDA-4FA6-9A8C-90A7812F53DF}" destId="{1F7CF40C-5049-44C9-BE37-4F3D06F373A6}" srcOrd="1" destOrd="0" presId="urn:microsoft.com/office/officeart/2005/8/layout/default"/>
    <dgm:cxn modelId="{0E139CC0-E536-49CA-AEA5-E390C7100615}" type="presParOf" srcId="{D7A773CE-9BDA-4FA6-9A8C-90A7812F53DF}" destId="{079BE187-BC73-4470-BA74-47BF5FFD6C83}" srcOrd="2" destOrd="0" presId="urn:microsoft.com/office/officeart/2005/8/layout/default"/>
    <dgm:cxn modelId="{87F2CB6A-707A-4359-8100-83D6ED21ADCF}" type="presParOf" srcId="{D7A773CE-9BDA-4FA6-9A8C-90A7812F53DF}" destId="{269081FF-1CB2-4B8C-A19F-99B5F376C2EE}" srcOrd="3" destOrd="0" presId="urn:microsoft.com/office/officeart/2005/8/layout/default"/>
    <dgm:cxn modelId="{C661F611-CE01-40A3-BA51-AD54AA94B081}" type="presParOf" srcId="{D7A773CE-9BDA-4FA6-9A8C-90A7812F53DF}" destId="{FC5FF52A-6F76-45EC-96FD-C21A6B9749A2}" srcOrd="4" destOrd="0" presId="urn:microsoft.com/office/officeart/2005/8/layout/default"/>
    <dgm:cxn modelId="{6DBD8B12-53B2-45C3-BED3-89A39B770F5B}" type="presParOf" srcId="{D7A773CE-9BDA-4FA6-9A8C-90A7812F53DF}" destId="{12ED0E70-2AA2-48D4-A10A-0AD4E58E5D22}" srcOrd="5" destOrd="0" presId="urn:microsoft.com/office/officeart/2005/8/layout/default"/>
    <dgm:cxn modelId="{FE116597-3676-4C2C-B5B3-A83257CFB1AE}" type="presParOf" srcId="{D7A773CE-9BDA-4FA6-9A8C-90A7812F53DF}" destId="{EA74A6F1-BA73-4664-B572-41C064CFF391}" srcOrd="6" destOrd="0" presId="urn:microsoft.com/office/officeart/2005/8/layout/default"/>
    <dgm:cxn modelId="{7D3817A3-17B9-46E1-AD1B-9322DF53832D}" type="presParOf" srcId="{D7A773CE-9BDA-4FA6-9A8C-90A7812F53DF}" destId="{F4E689D7-5DC8-480B-A358-8D773C6E1B06}" srcOrd="7" destOrd="0" presId="urn:microsoft.com/office/officeart/2005/8/layout/default"/>
    <dgm:cxn modelId="{CE9D865C-338C-42E1-A5C6-2998E7D6038B}" type="presParOf" srcId="{D7A773CE-9BDA-4FA6-9A8C-90A7812F53DF}" destId="{4E6745E3-B82D-47AC-AC05-D932FB3ED7FD}" srcOrd="8" destOrd="0" presId="urn:microsoft.com/office/officeart/2005/8/layout/default"/>
    <dgm:cxn modelId="{243C2F52-8C06-425C-B234-0923A34E1D45}" type="presParOf" srcId="{D7A773CE-9BDA-4FA6-9A8C-90A7812F53DF}" destId="{ACE546C2-AD5D-4E2C-BE80-B2E4CA2089C7}" srcOrd="9" destOrd="0" presId="urn:microsoft.com/office/officeart/2005/8/layout/default"/>
    <dgm:cxn modelId="{2B34ED39-DEC7-466A-B2D6-8DD43A92C641}" type="presParOf" srcId="{D7A773CE-9BDA-4FA6-9A8C-90A7812F53DF}" destId="{90A07B83-95FF-42E6-AE8A-02E805B4B6AF}" srcOrd="10" destOrd="0" presId="urn:microsoft.com/office/officeart/2005/8/layout/default"/>
    <dgm:cxn modelId="{80254163-89E3-4696-8825-E7AC2AB4E390}" type="presParOf" srcId="{D7A773CE-9BDA-4FA6-9A8C-90A7812F53DF}" destId="{F43FF34D-820D-4B1B-8B46-8F50180835E0}" srcOrd="11" destOrd="0" presId="urn:microsoft.com/office/officeart/2005/8/layout/default"/>
    <dgm:cxn modelId="{C90B2164-EBEF-401D-BE72-89DE190913E6}" type="presParOf" srcId="{D7A773CE-9BDA-4FA6-9A8C-90A7812F53DF}" destId="{4B83EFC1-792B-4013-8E33-3E14CE38B4C6}" srcOrd="12" destOrd="0" presId="urn:microsoft.com/office/officeart/2005/8/layout/default"/>
    <dgm:cxn modelId="{16FAD4DA-114A-467B-88A2-1AB7E2C89EFD}" type="presParOf" srcId="{D7A773CE-9BDA-4FA6-9A8C-90A7812F53DF}" destId="{4C848DBE-7595-4985-8A15-C225EC549C93}" srcOrd="13" destOrd="0" presId="urn:microsoft.com/office/officeart/2005/8/layout/default"/>
    <dgm:cxn modelId="{123D8F81-4A44-4284-BC87-5DA5EEE2D196}" type="presParOf" srcId="{D7A773CE-9BDA-4FA6-9A8C-90A7812F53DF}" destId="{C0456363-6B08-456F-AA08-268B70105875}" srcOrd="14" destOrd="0" presId="urn:microsoft.com/office/officeart/2005/8/layout/default"/>
    <dgm:cxn modelId="{F58C384B-9A9A-4954-936E-A903BDD3F4C3}" type="presParOf" srcId="{D7A773CE-9BDA-4FA6-9A8C-90A7812F53DF}" destId="{5E1961AD-AF19-4885-8F49-66AC915DDD5B}" srcOrd="15" destOrd="0" presId="urn:microsoft.com/office/officeart/2005/8/layout/default"/>
    <dgm:cxn modelId="{28A8FB9B-9926-4FBE-B88B-654EBD94E8F9}" type="presParOf" srcId="{D7A773CE-9BDA-4FA6-9A8C-90A7812F53DF}" destId="{EC167D10-404B-4367-AA98-0D8B9E7307C3}" srcOrd="16" destOrd="0" presId="urn:microsoft.com/office/officeart/2005/8/layout/default"/>
    <dgm:cxn modelId="{F1D8127B-8676-444E-9572-250276E8D43B}" type="presParOf" srcId="{D7A773CE-9BDA-4FA6-9A8C-90A7812F53DF}" destId="{98301C89-5DED-40A5-A2AB-958545FF9C1E}" srcOrd="17" destOrd="0" presId="urn:microsoft.com/office/officeart/2005/8/layout/default"/>
    <dgm:cxn modelId="{560CC211-4943-4020-8A6D-B9C6762A0624}" type="presParOf" srcId="{D7A773CE-9BDA-4FA6-9A8C-90A7812F53DF}" destId="{FFE4A7E2-D61F-43A4-955D-C3A97FCC5464}" srcOrd="18" destOrd="0" presId="urn:microsoft.com/office/officeart/2005/8/layout/default"/>
    <dgm:cxn modelId="{1B0AE5DD-ED2F-4337-B1FF-5D91BE3F841D}" type="presParOf" srcId="{D7A773CE-9BDA-4FA6-9A8C-90A7812F53DF}" destId="{266874A3-66DB-40CC-AB74-C21C0F807C08}" srcOrd="19" destOrd="0" presId="urn:microsoft.com/office/officeart/2005/8/layout/default"/>
    <dgm:cxn modelId="{123BBFCD-DE65-44E9-BA78-280C67FA1C95}" type="presParOf" srcId="{D7A773CE-9BDA-4FA6-9A8C-90A7812F53DF}" destId="{0092CA6C-C195-4416-B703-C856E5ABEBFC}" srcOrd="20" destOrd="0" presId="urn:microsoft.com/office/officeart/2005/8/layout/default"/>
    <dgm:cxn modelId="{C87B0ED3-7D0C-45E0-B947-8DA85DDA4CAF}" type="presParOf" srcId="{D7A773CE-9BDA-4FA6-9A8C-90A7812F53DF}" destId="{A4C3340D-8C23-45A9-B662-265F684EA5CB}" srcOrd="21" destOrd="0" presId="urn:microsoft.com/office/officeart/2005/8/layout/default"/>
    <dgm:cxn modelId="{3778BDAE-1882-4886-993D-0464192DB59B}" type="presParOf" srcId="{D7A773CE-9BDA-4FA6-9A8C-90A7812F53DF}" destId="{FF0F3AF1-0CFB-481F-AB6F-2487EF95B230}"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EAAF7-BB1D-46D2-97F5-AE902B1B4DB3}"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69381C23-BBB0-4E4B-9D7B-C9379C44AA54}">
      <dgm:prSet phldrT="[Text]" custT="1"/>
      <dgm:spPr/>
      <dgm:t>
        <a:bodyPr/>
        <a:lstStyle/>
        <a:p>
          <a:r>
            <a:rPr lang="en-US" sz="1600"/>
            <a:t>Multiple hops in the data flow leading to latency/performance issues</a:t>
          </a:r>
        </a:p>
      </dgm:t>
    </dgm:pt>
    <dgm:pt modelId="{3E7AFC7F-28FA-4B41-A5A5-641DDE4D8AF3}" type="parTrans" cxnId="{8E7113C7-8400-4782-8266-D506DCC7169C}">
      <dgm:prSet/>
      <dgm:spPr/>
      <dgm:t>
        <a:bodyPr/>
        <a:lstStyle/>
        <a:p>
          <a:endParaRPr lang="en-US" sz="1400"/>
        </a:p>
      </dgm:t>
    </dgm:pt>
    <dgm:pt modelId="{2D1D717B-302F-4FBF-BEF4-8A322D069C35}" type="sibTrans" cxnId="{8E7113C7-8400-4782-8266-D506DCC7169C}">
      <dgm:prSet/>
      <dgm:spPr/>
    </dgm:pt>
    <dgm:pt modelId="{B2A70F9F-AA10-4D8E-9751-68CDD96AFCE2}">
      <dgm:prSet custT="1"/>
      <dgm:spPr/>
      <dgm:t>
        <a:bodyPr/>
        <a:lstStyle/>
        <a:p>
          <a:r>
            <a:rPr lang="en-US" sz="1600"/>
            <a:t>Data Refresh frequency varies 15 minutes to 47 hours</a:t>
          </a:r>
        </a:p>
      </dgm:t>
    </dgm:pt>
    <dgm:pt modelId="{710455EE-729E-4F18-BFF3-193AAB854A11}" type="parTrans" cxnId="{53BA2CC5-EF78-46F4-8A1C-70648514B70E}">
      <dgm:prSet/>
      <dgm:spPr/>
      <dgm:t>
        <a:bodyPr/>
        <a:lstStyle/>
        <a:p>
          <a:endParaRPr lang="en-US" sz="1400"/>
        </a:p>
      </dgm:t>
    </dgm:pt>
    <dgm:pt modelId="{8B37CE0F-F290-4101-8C63-D3C8292D9198}" type="sibTrans" cxnId="{53BA2CC5-EF78-46F4-8A1C-70648514B70E}">
      <dgm:prSet/>
      <dgm:spPr/>
      <dgm:t>
        <a:bodyPr/>
        <a:lstStyle/>
        <a:p>
          <a:endParaRPr lang="en-US" sz="1400"/>
        </a:p>
      </dgm:t>
    </dgm:pt>
    <dgm:pt modelId="{C27ED1A2-2B0D-45C4-8F61-138948FA3019}">
      <dgm:prSet custT="1"/>
      <dgm:spPr/>
      <dgm:t>
        <a:bodyPr/>
        <a:lstStyle/>
        <a:p>
          <a:r>
            <a:rPr lang="en-US" sz="1600"/>
            <a:t>Low/No Data Reconciliation amplifying impact of data quality issues.</a:t>
          </a:r>
        </a:p>
      </dgm:t>
    </dgm:pt>
    <dgm:pt modelId="{E6A9BBAE-9842-43BA-8A74-3D0D969883B0}" type="parTrans" cxnId="{30EC168D-FAF7-4B04-8F44-B91DA03033E0}">
      <dgm:prSet/>
      <dgm:spPr/>
      <dgm:t>
        <a:bodyPr/>
        <a:lstStyle/>
        <a:p>
          <a:endParaRPr lang="en-US" sz="1400"/>
        </a:p>
      </dgm:t>
    </dgm:pt>
    <dgm:pt modelId="{B6DEF2A1-A286-4874-9B2B-C83E2D82C222}" type="sibTrans" cxnId="{30EC168D-FAF7-4B04-8F44-B91DA03033E0}">
      <dgm:prSet/>
      <dgm:spPr/>
      <dgm:t>
        <a:bodyPr/>
        <a:lstStyle/>
        <a:p>
          <a:endParaRPr lang="en-US" sz="1400"/>
        </a:p>
      </dgm:t>
    </dgm:pt>
    <dgm:pt modelId="{121F5D09-D648-4440-8872-674CCCE3E46B}">
      <dgm:prSet custT="1"/>
      <dgm:spPr/>
      <dgm:t>
        <a:bodyPr/>
        <a:lstStyle/>
        <a:p>
          <a:r>
            <a:rPr lang="en-US" sz="1600"/>
            <a:t>Self service impacted by lack of data catalog &amp; lineage</a:t>
          </a:r>
        </a:p>
      </dgm:t>
    </dgm:pt>
    <dgm:pt modelId="{BBAE1F86-6585-4A8F-9156-A62087F57DBA}" type="parTrans" cxnId="{5592F328-BC86-491E-BAD9-79E8D4F89D56}">
      <dgm:prSet/>
      <dgm:spPr/>
      <dgm:t>
        <a:bodyPr/>
        <a:lstStyle/>
        <a:p>
          <a:endParaRPr lang="en-US" sz="1400"/>
        </a:p>
      </dgm:t>
    </dgm:pt>
    <dgm:pt modelId="{9B48906E-B845-45CA-9890-15E60605DEA4}" type="sibTrans" cxnId="{5592F328-BC86-491E-BAD9-79E8D4F89D56}">
      <dgm:prSet/>
      <dgm:spPr/>
      <dgm:t>
        <a:bodyPr/>
        <a:lstStyle/>
        <a:p>
          <a:endParaRPr lang="en-US" sz="1400"/>
        </a:p>
      </dgm:t>
    </dgm:pt>
    <dgm:pt modelId="{714A2A08-389C-4E75-B171-7BE0FBEDF2B4}">
      <dgm:prSet custT="1"/>
      <dgm:spPr/>
      <dgm:t>
        <a:bodyPr/>
        <a:lstStyle/>
        <a:p>
          <a:r>
            <a:rPr lang="en-US" sz="1600"/>
            <a:t>Data exports leading to black market data marts, inaccurate reporting based on stale data</a:t>
          </a:r>
        </a:p>
      </dgm:t>
    </dgm:pt>
    <dgm:pt modelId="{C8759674-26A5-4E01-994C-77BBDAEA4E5B}" type="parTrans" cxnId="{C1C95584-428E-4483-A2CF-C0F198B08E58}">
      <dgm:prSet/>
      <dgm:spPr/>
      <dgm:t>
        <a:bodyPr/>
        <a:lstStyle/>
        <a:p>
          <a:endParaRPr lang="en-US" sz="1400"/>
        </a:p>
      </dgm:t>
    </dgm:pt>
    <dgm:pt modelId="{88CCA055-B970-44CF-BABA-45199FBC8D14}" type="sibTrans" cxnId="{C1C95584-428E-4483-A2CF-C0F198B08E58}">
      <dgm:prSet/>
      <dgm:spPr/>
      <dgm:t>
        <a:bodyPr/>
        <a:lstStyle/>
        <a:p>
          <a:endParaRPr lang="en-US" sz="1400"/>
        </a:p>
      </dgm:t>
    </dgm:pt>
    <dgm:pt modelId="{54F3ADD3-957C-498C-8343-1C9E68502E5A}">
      <dgm:prSet custT="1"/>
      <dgm:spPr/>
      <dgm:t>
        <a:bodyPr/>
        <a:lstStyle/>
        <a:p>
          <a:r>
            <a:rPr lang="en-US" sz="1600"/>
            <a:t>Source application knowledge and data model are no available</a:t>
          </a:r>
        </a:p>
      </dgm:t>
    </dgm:pt>
    <dgm:pt modelId="{319E81B1-C91F-4AFA-A917-903F3FDCA474}" type="parTrans" cxnId="{5C87D2C2-FC59-4322-BF58-F6F5124F3F83}">
      <dgm:prSet/>
      <dgm:spPr/>
      <dgm:t>
        <a:bodyPr/>
        <a:lstStyle/>
        <a:p>
          <a:endParaRPr lang="en-US" sz="1400"/>
        </a:p>
      </dgm:t>
    </dgm:pt>
    <dgm:pt modelId="{38ADF7AB-4B12-4278-BC6D-9985846BD648}" type="sibTrans" cxnId="{5C87D2C2-FC59-4322-BF58-F6F5124F3F83}">
      <dgm:prSet/>
      <dgm:spPr/>
      <dgm:t>
        <a:bodyPr/>
        <a:lstStyle/>
        <a:p>
          <a:endParaRPr lang="en-US" sz="1400"/>
        </a:p>
      </dgm:t>
    </dgm:pt>
    <dgm:pt modelId="{368C34FA-BF99-4E39-ABAD-71604A01AEAD}">
      <dgm:prSet custT="1"/>
      <dgm:spPr/>
      <dgm:t>
        <a:bodyPr/>
        <a:lstStyle/>
        <a:p>
          <a:r>
            <a:rPr lang="en-US" sz="1600"/>
            <a:t>All data required by business is not available</a:t>
          </a:r>
        </a:p>
      </dgm:t>
    </dgm:pt>
    <dgm:pt modelId="{83EC66C8-3B9B-4E01-BD61-A09A54F9BE58}" type="parTrans" cxnId="{20EF100D-8AE2-44EA-8ED9-1E46C9388CBA}">
      <dgm:prSet/>
      <dgm:spPr/>
      <dgm:t>
        <a:bodyPr/>
        <a:lstStyle/>
        <a:p>
          <a:endParaRPr lang="en-US" sz="1400"/>
        </a:p>
      </dgm:t>
    </dgm:pt>
    <dgm:pt modelId="{4B1F95A6-5E34-49E7-9E0B-7007287CCFAF}" type="sibTrans" cxnId="{20EF100D-8AE2-44EA-8ED9-1E46C9388CBA}">
      <dgm:prSet/>
      <dgm:spPr/>
      <dgm:t>
        <a:bodyPr/>
        <a:lstStyle/>
        <a:p>
          <a:endParaRPr lang="en-US" sz="1400"/>
        </a:p>
      </dgm:t>
    </dgm:pt>
    <dgm:pt modelId="{4B63ACA1-AFF9-4AE2-B6A4-4975072613A8}">
      <dgm:prSet custT="1"/>
      <dgm:spPr/>
      <dgm:t>
        <a:bodyPr/>
        <a:lstStyle/>
        <a:p>
          <a:r>
            <a:rPr lang="en-US" sz="1600"/>
            <a:t>High Time to market for adding new data</a:t>
          </a:r>
        </a:p>
      </dgm:t>
    </dgm:pt>
    <dgm:pt modelId="{A134FCA7-4ADB-4C7E-8945-347ADF7AA152}" type="parTrans" cxnId="{CC19C95D-6C6A-482D-A1BE-AB392CE590A4}">
      <dgm:prSet/>
      <dgm:spPr/>
      <dgm:t>
        <a:bodyPr/>
        <a:lstStyle/>
        <a:p>
          <a:endParaRPr lang="en-US" sz="1400"/>
        </a:p>
      </dgm:t>
    </dgm:pt>
    <dgm:pt modelId="{EABB3ADF-3AA3-4604-A36F-08A0FA4FEC51}" type="sibTrans" cxnId="{CC19C95D-6C6A-482D-A1BE-AB392CE590A4}">
      <dgm:prSet/>
      <dgm:spPr/>
      <dgm:t>
        <a:bodyPr/>
        <a:lstStyle/>
        <a:p>
          <a:endParaRPr lang="en-US" sz="1400"/>
        </a:p>
      </dgm:t>
    </dgm:pt>
    <dgm:pt modelId="{D521735E-C0F5-4872-82EC-312F5A31E084}">
      <dgm:prSet custT="1"/>
      <dgm:spPr/>
      <dgm:t>
        <a:bodyPr/>
        <a:lstStyle/>
        <a:p>
          <a:r>
            <a:rPr lang="en-US" sz="1600"/>
            <a:t>Business want complete control on what they can do and build pseudo IT systems.</a:t>
          </a:r>
        </a:p>
      </dgm:t>
    </dgm:pt>
    <dgm:pt modelId="{090BAB7F-784A-42F0-B4FC-979F5B48A9E6}" type="parTrans" cxnId="{12FB7744-ABCD-4FCB-A090-92E679F0A6E8}">
      <dgm:prSet/>
      <dgm:spPr/>
      <dgm:t>
        <a:bodyPr/>
        <a:lstStyle/>
        <a:p>
          <a:endParaRPr lang="en-US" sz="1400"/>
        </a:p>
      </dgm:t>
    </dgm:pt>
    <dgm:pt modelId="{D79758CD-7FC0-4771-BCE1-A36F5145079E}" type="sibTrans" cxnId="{12FB7744-ABCD-4FCB-A090-92E679F0A6E8}">
      <dgm:prSet/>
      <dgm:spPr/>
      <dgm:t>
        <a:bodyPr/>
        <a:lstStyle/>
        <a:p>
          <a:endParaRPr lang="en-US" sz="1400"/>
        </a:p>
      </dgm:t>
    </dgm:pt>
    <dgm:pt modelId="{E6428C65-1AC5-41F1-A3F8-E4AEB5B359FF}">
      <dgm:prSet custT="1"/>
      <dgm:spPr/>
      <dgm:t>
        <a:bodyPr/>
        <a:lstStyle/>
        <a:p>
          <a:r>
            <a:rPr lang="en-US" sz="1600"/>
            <a:t>Report &amp; Visualization capabilities are not </a:t>
          </a:r>
          <a:r>
            <a:rPr lang="en-US" sz="1600" err="1"/>
            <a:t>upto</a:t>
          </a:r>
          <a:r>
            <a:rPr lang="en-US" sz="1600"/>
            <a:t> user expectations</a:t>
          </a:r>
        </a:p>
      </dgm:t>
    </dgm:pt>
    <dgm:pt modelId="{81BF7FE4-F6D6-47AA-83F6-0F76AC2C6B00}" type="parTrans" cxnId="{16E53493-AAA7-4032-B019-77C86549005D}">
      <dgm:prSet/>
      <dgm:spPr/>
      <dgm:t>
        <a:bodyPr/>
        <a:lstStyle/>
        <a:p>
          <a:endParaRPr lang="en-US" sz="1400"/>
        </a:p>
      </dgm:t>
    </dgm:pt>
    <dgm:pt modelId="{3101DC3B-BCC6-45A8-AF72-BF7185CFB081}" type="sibTrans" cxnId="{16E53493-AAA7-4032-B019-77C86549005D}">
      <dgm:prSet/>
      <dgm:spPr/>
      <dgm:t>
        <a:bodyPr/>
        <a:lstStyle/>
        <a:p>
          <a:endParaRPr lang="en-US" sz="1400"/>
        </a:p>
      </dgm:t>
    </dgm:pt>
    <dgm:pt modelId="{827D7D80-66AA-4031-B5C6-DB6E770BA793}">
      <dgm:prSet custT="1"/>
      <dgm:spPr/>
      <dgm:t>
        <a:bodyPr/>
        <a:lstStyle/>
        <a:p>
          <a:r>
            <a:rPr lang="en-US" sz="1600"/>
            <a:t>Report performance issues</a:t>
          </a:r>
        </a:p>
      </dgm:t>
    </dgm:pt>
    <dgm:pt modelId="{1F0A628F-744A-43FE-93D7-50022B8D75D1}" type="parTrans" cxnId="{1CB109F6-F71D-4BE5-91D2-B9D1A143AF29}">
      <dgm:prSet/>
      <dgm:spPr/>
      <dgm:t>
        <a:bodyPr/>
        <a:lstStyle/>
        <a:p>
          <a:endParaRPr lang="en-US" sz="1400"/>
        </a:p>
      </dgm:t>
    </dgm:pt>
    <dgm:pt modelId="{1B42623F-2AE5-4115-8270-7A6FC456B058}" type="sibTrans" cxnId="{1CB109F6-F71D-4BE5-91D2-B9D1A143AF29}">
      <dgm:prSet/>
      <dgm:spPr/>
      <dgm:t>
        <a:bodyPr/>
        <a:lstStyle/>
        <a:p>
          <a:endParaRPr lang="en-US" sz="1400"/>
        </a:p>
      </dgm:t>
    </dgm:pt>
    <dgm:pt modelId="{C0996732-ACA5-4430-8555-DEAA814FFE04}">
      <dgm:prSet custT="1"/>
      <dgm:spPr/>
      <dgm:t>
        <a:bodyPr/>
        <a:lstStyle/>
        <a:p>
          <a:r>
            <a:rPr lang="en-US" sz="1600"/>
            <a:t>Low user adoption</a:t>
          </a:r>
        </a:p>
      </dgm:t>
    </dgm:pt>
    <dgm:pt modelId="{F410AFE3-B168-421B-9A43-6D8EF77D5A3E}" type="parTrans" cxnId="{9352C6D2-D5C1-4CBE-B704-11CE6DD45786}">
      <dgm:prSet/>
      <dgm:spPr/>
      <dgm:t>
        <a:bodyPr/>
        <a:lstStyle/>
        <a:p>
          <a:endParaRPr lang="en-US"/>
        </a:p>
      </dgm:t>
    </dgm:pt>
    <dgm:pt modelId="{9CB8FE7A-06BD-4E92-A0F5-D2103118A322}" type="sibTrans" cxnId="{9352C6D2-D5C1-4CBE-B704-11CE6DD45786}">
      <dgm:prSet/>
      <dgm:spPr/>
      <dgm:t>
        <a:bodyPr/>
        <a:lstStyle/>
        <a:p>
          <a:endParaRPr lang="en-US"/>
        </a:p>
      </dgm:t>
    </dgm:pt>
    <dgm:pt modelId="{12A67E8B-7B73-457E-936E-2704BC7AA41D}">
      <dgm:prSet custT="1"/>
      <dgm:spPr/>
      <dgm:t>
        <a:bodyPr/>
        <a:lstStyle/>
        <a:p>
          <a:r>
            <a:rPr lang="en-US" sz="1600"/>
            <a:t>Missing Data</a:t>
          </a:r>
        </a:p>
      </dgm:t>
    </dgm:pt>
    <dgm:pt modelId="{E2D532B6-C4FA-4191-809C-9A49C25D4D18}" type="parTrans" cxnId="{838E333A-CF44-4B0F-9A7A-5F56BBA76C79}">
      <dgm:prSet/>
      <dgm:spPr/>
      <dgm:t>
        <a:bodyPr/>
        <a:lstStyle/>
        <a:p>
          <a:endParaRPr lang="en-US"/>
        </a:p>
      </dgm:t>
    </dgm:pt>
    <dgm:pt modelId="{24334944-7149-45FC-9892-8605FE6DD9DA}" type="sibTrans" cxnId="{838E333A-CF44-4B0F-9A7A-5F56BBA76C79}">
      <dgm:prSet/>
      <dgm:spPr/>
      <dgm:t>
        <a:bodyPr/>
        <a:lstStyle/>
        <a:p>
          <a:endParaRPr lang="en-US"/>
        </a:p>
      </dgm:t>
    </dgm:pt>
    <dgm:pt modelId="{BD5243EA-5CB1-4060-9EF4-5EF9DD9A3880}">
      <dgm:prSet custT="1"/>
      <dgm:spPr/>
      <dgm:t>
        <a:bodyPr/>
        <a:lstStyle/>
        <a:p>
          <a:r>
            <a:rPr lang="en-US" sz="1600"/>
            <a:t>Incomplete data</a:t>
          </a:r>
        </a:p>
      </dgm:t>
    </dgm:pt>
    <dgm:pt modelId="{7BE71113-DCB9-40AE-8DCD-1BBA7DA3F71B}" type="parTrans" cxnId="{B4AB05D6-572F-48E1-AE5D-E6966B60CB65}">
      <dgm:prSet/>
      <dgm:spPr/>
      <dgm:t>
        <a:bodyPr/>
        <a:lstStyle/>
        <a:p>
          <a:endParaRPr lang="en-US"/>
        </a:p>
      </dgm:t>
    </dgm:pt>
    <dgm:pt modelId="{7279AE28-B7BD-428A-BEA7-959441CDCA0F}" type="sibTrans" cxnId="{B4AB05D6-572F-48E1-AE5D-E6966B60CB65}">
      <dgm:prSet/>
      <dgm:spPr/>
      <dgm:t>
        <a:bodyPr/>
        <a:lstStyle/>
        <a:p>
          <a:endParaRPr lang="en-US"/>
        </a:p>
      </dgm:t>
    </dgm:pt>
    <dgm:pt modelId="{0444E7B8-A65E-4D9B-83AC-EC788A39E537}">
      <dgm:prSet custT="1"/>
      <dgm:spPr/>
      <dgm:t>
        <a:bodyPr/>
        <a:lstStyle/>
        <a:p>
          <a:r>
            <a:rPr lang="en-US" sz="1600"/>
            <a:t>Out of Synch</a:t>
          </a:r>
        </a:p>
      </dgm:t>
    </dgm:pt>
    <dgm:pt modelId="{FD219118-77C8-44C5-A54B-593F18A3AD56}" type="parTrans" cxnId="{BF338BB6-96E8-4D13-82C1-DE0280ED6096}">
      <dgm:prSet/>
      <dgm:spPr/>
      <dgm:t>
        <a:bodyPr/>
        <a:lstStyle/>
        <a:p>
          <a:endParaRPr lang="en-US"/>
        </a:p>
      </dgm:t>
    </dgm:pt>
    <dgm:pt modelId="{352867A6-ABF5-40D3-9102-29C895F0A812}" type="sibTrans" cxnId="{BF338BB6-96E8-4D13-82C1-DE0280ED6096}">
      <dgm:prSet/>
      <dgm:spPr/>
      <dgm:t>
        <a:bodyPr/>
        <a:lstStyle/>
        <a:p>
          <a:endParaRPr lang="en-US"/>
        </a:p>
      </dgm:t>
    </dgm:pt>
    <dgm:pt modelId="{CF8A5906-88E4-45A4-8900-A85207ED5BFF}">
      <dgm:prSet custT="1"/>
      <dgm:spPr/>
      <dgm:t>
        <a:bodyPr/>
        <a:lstStyle/>
        <a:p>
          <a:r>
            <a:rPr lang="en-US" sz="1600"/>
            <a:t>Data Quality issues </a:t>
          </a:r>
        </a:p>
      </dgm:t>
    </dgm:pt>
    <dgm:pt modelId="{31FCC842-9977-43E7-A1D0-6E5619800434}" type="parTrans" cxnId="{F586F0FB-98CE-40BF-9FDB-6D32C22F808E}">
      <dgm:prSet/>
      <dgm:spPr/>
      <dgm:t>
        <a:bodyPr/>
        <a:lstStyle/>
        <a:p>
          <a:endParaRPr lang="en-US"/>
        </a:p>
      </dgm:t>
    </dgm:pt>
    <dgm:pt modelId="{5AD6CE19-B8E1-4D7E-9073-3E8E70CCEAA9}" type="sibTrans" cxnId="{F586F0FB-98CE-40BF-9FDB-6D32C22F808E}">
      <dgm:prSet/>
      <dgm:spPr/>
      <dgm:t>
        <a:bodyPr/>
        <a:lstStyle/>
        <a:p>
          <a:endParaRPr lang="en-US"/>
        </a:p>
      </dgm:t>
    </dgm:pt>
    <dgm:pt modelId="{A2DDD4C1-859E-4D50-87E6-088CA08E4950}" type="pres">
      <dgm:prSet presAssocID="{7ABEAAF7-BB1D-46D2-97F5-AE902B1B4DB3}" presName="diagram" presStyleCnt="0">
        <dgm:presLayoutVars>
          <dgm:dir/>
          <dgm:resizeHandles val="exact"/>
        </dgm:presLayoutVars>
      </dgm:prSet>
      <dgm:spPr/>
    </dgm:pt>
    <dgm:pt modelId="{D7EFC211-4F88-44B4-9AB2-D9C1E605386C}" type="pres">
      <dgm:prSet presAssocID="{69381C23-BBB0-4E4B-9D7B-C9379C44AA54}" presName="node" presStyleLbl="node1" presStyleIdx="0" presStyleCnt="13" custLinFactNeighborX="-1579">
        <dgm:presLayoutVars>
          <dgm:bulletEnabled val="1"/>
        </dgm:presLayoutVars>
      </dgm:prSet>
      <dgm:spPr/>
    </dgm:pt>
    <dgm:pt modelId="{F2B93C6A-71BD-4D02-BE6F-52BFB10D1556}" type="pres">
      <dgm:prSet presAssocID="{2D1D717B-302F-4FBF-BEF4-8A322D069C35}" presName="sibTrans" presStyleCnt="0"/>
      <dgm:spPr/>
    </dgm:pt>
    <dgm:pt modelId="{CFC8ABE4-0965-4F7C-B364-F5CCF6DB6032}" type="pres">
      <dgm:prSet presAssocID="{B2A70F9F-AA10-4D8E-9751-68CDD96AFCE2}" presName="node" presStyleLbl="node1" presStyleIdx="1" presStyleCnt="13">
        <dgm:presLayoutVars>
          <dgm:bulletEnabled val="1"/>
        </dgm:presLayoutVars>
      </dgm:prSet>
      <dgm:spPr/>
    </dgm:pt>
    <dgm:pt modelId="{2C03A971-CCB2-4F16-A878-58860973DDC5}" type="pres">
      <dgm:prSet presAssocID="{8B37CE0F-F290-4101-8C63-D3C8292D9198}" presName="sibTrans" presStyleCnt="0"/>
      <dgm:spPr/>
    </dgm:pt>
    <dgm:pt modelId="{98223FC6-46FC-473D-AF5A-708DE6593139}" type="pres">
      <dgm:prSet presAssocID="{CF8A5906-88E4-45A4-8900-A85207ED5BFF}" presName="node" presStyleLbl="node1" presStyleIdx="2" presStyleCnt="13">
        <dgm:presLayoutVars>
          <dgm:bulletEnabled val="1"/>
        </dgm:presLayoutVars>
      </dgm:prSet>
      <dgm:spPr/>
    </dgm:pt>
    <dgm:pt modelId="{EAF94E77-9D74-4402-BA36-96018C522CA3}" type="pres">
      <dgm:prSet presAssocID="{5AD6CE19-B8E1-4D7E-9073-3E8E70CCEAA9}" presName="sibTrans" presStyleCnt="0"/>
      <dgm:spPr/>
    </dgm:pt>
    <dgm:pt modelId="{782E43AB-9239-4C7C-97E2-B14771EE870B}" type="pres">
      <dgm:prSet presAssocID="{C27ED1A2-2B0D-45C4-8F61-138948FA3019}" presName="node" presStyleLbl="node1" presStyleIdx="3" presStyleCnt="13">
        <dgm:presLayoutVars>
          <dgm:bulletEnabled val="1"/>
        </dgm:presLayoutVars>
      </dgm:prSet>
      <dgm:spPr/>
    </dgm:pt>
    <dgm:pt modelId="{18941691-140D-49D4-901F-9EC8A9BB9AFA}" type="pres">
      <dgm:prSet presAssocID="{B6DEF2A1-A286-4874-9B2B-C83E2D82C222}" presName="sibTrans" presStyleCnt="0"/>
      <dgm:spPr/>
    </dgm:pt>
    <dgm:pt modelId="{B7A70EB4-1DA3-4316-8B2C-DF7D5A2DC347}" type="pres">
      <dgm:prSet presAssocID="{121F5D09-D648-4440-8872-674CCCE3E46B}" presName="node" presStyleLbl="node1" presStyleIdx="4" presStyleCnt="13">
        <dgm:presLayoutVars>
          <dgm:bulletEnabled val="1"/>
        </dgm:presLayoutVars>
      </dgm:prSet>
      <dgm:spPr/>
    </dgm:pt>
    <dgm:pt modelId="{76A562A0-3734-40E8-8E21-D1965336D26E}" type="pres">
      <dgm:prSet presAssocID="{9B48906E-B845-45CA-9890-15E60605DEA4}" presName="sibTrans" presStyleCnt="0"/>
      <dgm:spPr/>
    </dgm:pt>
    <dgm:pt modelId="{10305C27-5DF0-4DEA-8574-2B28ADBEE3E9}" type="pres">
      <dgm:prSet presAssocID="{714A2A08-389C-4E75-B171-7BE0FBEDF2B4}" presName="node" presStyleLbl="node1" presStyleIdx="5" presStyleCnt="13">
        <dgm:presLayoutVars>
          <dgm:bulletEnabled val="1"/>
        </dgm:presLayoutVars>
      </dgm:prSet>
      <dgm:spPr/>
    </dgm:pt>
    <dgm:pt modelId="{F954236A-E739-4F66-8E73-E67750916E67}" type="pres">
      <dgm:prSet presAssocID="{88CCA055-B970-44CF-BABA-45199FBC8D14}" presName="sibTrans" presStyleCnt="0"/>
      <dgm:spPr/>
    </dgm:pt>
    <dgm:pt modelId="{ACB565F3-DAFD-4681-A673-84261231DBBC}" type="pres">
      <dgm:prSet presAssocID="{54F3ADD3-957C-498C-8343-1C9E68502E5A}" presName="node" presStyleLbl="node1" presStyleIdx="6" presStyleCnt="13">
        <dgm:presLayoutVars>
          <dgm:bulletEnabled val="1"/>
        </dgm:presLayoutVars>
      </dgm:prSet>
      <dgm:spPr/>
    </dgm:pt>
    <dgm:pt modelId="{55027610-60E8-4E16-BE17-B79EB7617EB8}" type="pres">
      <dgm:prSet presAssocID="{38ADF7AB-4B12-4278-BC6D-9985846BD648}" presName="sibTrans" presStyleCnt="0"/>
      <dgm:spPr/>
    </dgm:pt>
    <dgm:pt modelId="{E5CA2320-F036-4781-8DE4-FFBA3D89E559}" type="pres">
      <dgm:prSet presAssocID="{368C34FA-BF99-4E39-ABAD-71604A01AEAD}" presName="node" presStyleLbl="node1" presStyleIdx="7" presStyleCnt="13">
        <dgm:presLayoutVars>
          <dgm:bulletEnabled val="1"/>
        </dgm:presLayoutVars>
      </dgm:prSet>
      <dgm:spPr/>
    </dgm:pt>
    <dgm:pt modelId="{5A757EE0-89A9-4E94-8EE6-A162E45D5444}" type="pres">
      <dgm:prSet presAssocID="{4B1F95A6-5E34-49E7-9E0B-7007287CCFAF}" presName="sibTrans" presStyleCnt="0"/>
      <dgm:spPr/>
    </dgm:pt>
    <dgm:pt modelId="{D5792741-5A56-4117-A251-6F6637868396}" type="pres">
      <dgm:prSet presAssocID="{4B63ACA1-AFF9-4AE2-B6A4-4975072613A8}" presName="node" presStyleLbl="node1" presStyleIdx="8" presStyleCnt="13">
        <dgm:presLayoutVars>
          <dgm:bulletEnabled val="1"/>
        </dgm:presLayoutVars>
      </dgm:prSet>
      <dgm:spPr/>
    </dgm:pt>
    <dgm:pt modelId="{ED5894D8-205F-4C11-9136-88DCE3C6BD0D}" type="pres">
      <dgm:prSet presAssocID="{EABB3ADF-3AA3-4604-A36F-08A0FA4FEC51}" presName="sibTrans" presStyleCnt="0"/>
      <dgm:spPr/>
    </dgm:pt>
    <dgm:pt modelId="{C2C6D565-6702-4801-BF19-1AB6D170701B}" type="pres">
      <dgm:prSet presAssocID="{D521735E-C0F5-4872-82EC-312F5A31E084}" presName="node" presStyleLbl="node1" presStyleIdx="9" presStyleCnt="13">
        <dgm:presLayoutVars>
          <dgm:bulletEnabled val="1"/>
        </dgm:presLayoutVars>
      </dgm:prSet>
      <dgm:spPr/>
    </dgm:pt>
    <dgm:pt modelId="{AAF36543-8603-4E12-8EF5-52E877F3FE9B}" type="pres">
      <dgm:prSet presAssocID="{D79758CD-7FC0-4771-BCE1-A36F5145079E}" presName="sibTrans" presStyleCnt="0"/>
      <dgm:spPr/>
    </dgm:pt>
    <dgm:pt modelId="{E84B219B-5279-4B14-8B86-328229E79321}" type="pres">
      <dgm:prSet presAssocID="{E6428C65-1AC5-41F1-A3F8-E4AEB5B359FF}" presName="node" presStyleLbl="node1" presStyleIdx="10" presStyleCnt="13">
        <dgm:presLayoutVars>
          <dgm:bulletEnabled val="1"/>
        </dgm:presLayoutVars>
      </dgm:prSet>
      <dgm:spPr/>
    </dgm:pt>
    <dgm:pt modelId="{E0ADCD0C-ADDD-4F68-AF53-0B362CA47065}" type="pres">
      <dgm:prSet presAssocID="{3101DC3B-BCC6-45A8-AF72-BF7185CFB081}" presName="sibTrans" presStyleCnt="0"/>
      <dgm:spPr/>
    </dgm:pt>
    <dgm:pt modelId="{952104E2-6807-4B8F-BACA-6D89F7E88CCF}" type="pres">
      <dgm:prSet presAssocID="{827D7D80-66AA-4031-B5C6-DB6E770BA793}" presName="node" presStyleLbl="node1" presStyleIdx="11" presStyleCnt="13">
        <dgm:presLayoutVars>
          <dgm:bulletEnabled val="1"/>
        </dgm:presLayoutVars>
      </dgm:prSet>
      <dgm:spPr/>
    </dgm:pt>
    <dgm:pt modelId="{62F442A4-721C-4933-A750-36BF313AC4D9}" type="pres">
      <dgm:prSet presAssocID="{1B42623F-2AE5-4115-8270-7A6FC456B058}" presName="sibTrans" presStyleCnt="0"/>
      <dgm:spPr/>
    </dgm:pt>
    <dgm:pt modelId="{C8CB6A43-290C-4E4E-B55A-37C0D5A8A522}" type="pres">
      <dgm:prSet presAssocID="{C0996732-ACA5-4430-8555-DEAA814FFE04}" presName="node" presStyleLbl="node1" presStyleIdx="12" presStyleCnt="13">
        <dgm:presLayoutVars>
          <dgm:bulletEnabled val="1"/>
        </dgm:presLayoutVars>
      </dgm:prSet>
      <dgm:spPr/>
    </dgm:pt>
  </dgm:ptLst>
  <dgm:cxnLst>
    <dgm:cxn modelId="{1701AA0C-834E-427B-85FA-CD42A086A5CB}" type="presOf" srcId="{CF8A5906-88E4-45A4-8900-A85207ED5BFF}" destId="{98223FC6-46FC-473D-AF5A-708DE6593139}" srcOrd="0" destOrd="0" presId="urn:microsoft.com/office/officeart/2005/8/layout/default"/>
    <dgm:cxn modelId="{20EF100D-8AE2-44EA-8ED9-1E46C9388CBA}" srcId="{7ABEAAF7-BB1D-46D2-97F5-AE902B1B4DB3}" destId="{368C34FA-BF99-4E39-ABAD-71604A01AEAD}" srcOrd="7" destOrd="0" parTransId="{83EC66C8-3B9B-4E01-BD61-A09A54F9BE58}" sibTransId="{4B1F95A6-5E34-49E7-9E0B-7007287CCFAF}"/>
    <dgm:cxn modelId="{5592F328-BC86-491E-BAD9-79E8D4F89D56}" srcId="{7ABEAAF7-BB1D-46D2-97F5-AE902B1B4DB3}" destId="{121F5D09-D648-4440-8872-674CCCE3E46B}" srcOrd="4" destOrd="0" parTransId="{BBAE1F86-6585-4A8F-9156-A62087F57DBA}" sibTransId="{9B48906E-B845-45CA-9890-15E60605DEA4}"/>
    <dgm:cxn modelId="{D39F9B31-7B28-4EC1-AAD0-14C6CC769D06}" type="presOf" srcId="{368C34FA-BF99-4E39-ABAD-71604A01AEAD}" destId="{E5CA2320-F036-4781-8DE4-FFBA3D89E559}" srcOrd="0" destOrd="0" presId="urn:microsoft.com/office/officeart/2005/8/layout/default"/>
    <dgm:cxn modelId="{838E333A-CF44-4B0F-9A7A-5F56BBA76C79}" srcId="{CF8A5906-88E4-45A4-8900-A85207ED5BFF}" destId="{12A67E8B-7B73-457E-936E-2704BC7AA41D}" srcOrd="0" destOrd="0" parTransId="{E2D532B6-C4FA-4191-809C-9A49C25D4D18}" sibTransId="{24334944-7149-45FC-9892-8605FE6DD9DA}"/>
    <dgm:cxn modelId="{CC19C95D-6C6A-482D-A1BE-AB392CE590A4}" srcId="{7ABEAAF7-BB1D-46D2-97F5-AE902B1B4DB3}" destId="{4B63ACA1-AFF9-4AE2-B6A4-4975072613A8}" srcOrd="8" destOrd="0" parTransId="{A134FCA7-4ADB-4C7E-8945-347ADF7AA152}" sibTransId="{EABB3ADF-3AA3-4604-A36F-08A0FA4FEC51}"/>
    <dgm:cxn modelId="{96806B41-D0FA-416D-A62C-7445F7647621}" type="presOf" srcId="{B2A70F9F-AA10-4D8E-9751-68CDD96AFCE2}" destId="{CFC8ABE4-0965-4F7C-B364-F5CCF6DB6032}" srcOrd="0" destOrd="0" presId="urn:microsoft.com/office/officeart/2005/8/layout/default"/>
    <dgm:cxn modelId="{12FB7744-ABCD-4FCB-A090-92E679F0A6E8}" srcId="{7ABEAAF7-BB1D-46D2-97F5-AE902B1B4DB3}" destId="{D521735E-C0F5-4872-82EC-312F5A31E084}" srcOrd="9" destOrd="0" parTransId="{090BAB7F-784A-42F0-B4FC-979F5B48A9E6}" sibTransId="{D79758CD-7FC0-4771-BCE1-A36F5145079E}"/>
    <dgm:cxn modelId="{C50A1265-8F3D-4E8C-BD31-DA4F06DC3AAC}" type="presOf" srcId="{BD5243EA-5CB1-4060-9EF4-5EF9DD9A3880}" destId="{98223FC6-46FC-473D-AF5A-708DE6593139}" srcOrd="0" destOrd="2" presId="urn:microsoft.com/office/officeart/2005/8/layout/default"/>
    <dgm:cxn modelId="{C616EB46-718D-4022-8A0D-E6707A2EF4D4}" type="presOf" srcId="{C27ED1A2-2B0D-45C4-8F61-138948FA3019}" destId="{782E43AB-9239-4C7C-97E2-B14771EE870B}" srcOrd="0" destOrd="0" presId="urn:microsoft.com/office/officeart/2005/8/layout/default"/>
    <dgm:cxn modelId="{ED6E014C-0A18-4D97-B7A4-DCD53FA49294}" type="presOf" srcId="{54F3ADD3-957C-498C-8343-1C9E68502E5A}" destId="{ACB565F3-DAFD-4681-A673-84261231DBBC}" srcOrd="0" destOrd="0" presId="urn:microsoft.com/office/officeart/2005/8/layout/default"/>
    <dgm:cxn modelId="{7736F54D-CA2D-4B5B-9ED7-E10C7B97D59C}" type="presOf" srcId="{121F5D09-D648-4440-8872-674CCCE3E46B}" destId="{B7A70EB4-1DA3-4316-8B2C-DF7D5A2DC347}" srcOrd="0" destOrd="0" presId="urn:microsoft.com/office/officeart/2005/8/layout/default"/>
    <dgm:cxn modelId="{9EC7E654-5AFC-4683-ADC6-D21E6DA8E984}" type="presOf" srcId="{827D7D80-66AA-4031-B5C6-DB6E770BA793}" destId="{952104E2-6807-4B8F-BACA-6D89F7E88CCF}" srcOrd="0" destOrd="0" presId="urn:microsoft.com/office/officeart/2005/8/layout/default"/>
    <dgm:cxn modelId="{50785E55-EBB6-47D3-9B80-A1511DF5D572}" type="presOf" srcId="{12A67E8B-7B73-457E-936E-2704BC7AA41D}" destId="{98223FC6-46FC-473D-AF5A-708DE6593139}" srcOrd="0" destOrd="1" presId="urn:microsoft.com/office/officeart/2005/8/layout/default"/>
    <dgm:cxn modelId="{26A9597A-FFAE-4EAC-A966-5CDB644B9DFB}" type="presOf" srcId="{C0996732-ACA5-4430-8555-DEAA814FFE04}" destId="{C8CB6A43-290C-4E4E-B55A-37C0D5A8A522}" srcOrd="0" destOrd="0" presId="urn:microsoft.com/office/officeart/2005/8/layout/default"/>
    <dgm:cxn modelId="{C1C95584-428E-4483-A2CF-C0F198B08E58}" srcId="{7ABEAAF7-BB1D-46D2-97F5-AE902B1B4DB3}" destId="{714A2A08-389C-4E75-B171-7BE0FBEDF2B4}" srcOrd="5" destOrd="0" parTransId="{C8759674-26A5-4E01-994C-77BBDAEA4E5B}" sibTransId="{88CCA055-B970-44CF-BABA-45199FBC8D14}"/>
    <dgm:cxn modelId="{30EC168D-FAF7-4B04-8F44-B91DA03033E0}" srcId="{7ABEAAF7-BB1D-46D2-97F5-AE902B1B4DB3}" destId="{C27ED1A2-2B0D-45C4-8F61-138948FA3019}" srcOrd="3" destOrd="0" parTransId="{E6A9BBAE-9842-43BA-8A74-3D0D969883B0}" sibTransId="{B6DEF2A1-A286-4874-9B2B-C83E2D82C222}"/>
    <dgm:cxn modelId="{16E53493-AAA7-4032-B019-77C86549005D}" srcId="{7ABEAAF7-BB1D-46D2-97F5-AE902B1B4DB3}" destId="{E6428C65-1AC5-41F1-A3F8-E4AEB5B359FF}" srcOrd="10" destOrd="0" parTransId="{81BF7FE4-F6D6-47AA-83F6-0F76AC2C6B00}" sibTransId="{3101DC3B-BCC6-45A8-AF72-BF7185CFB081}"/>
    <dgm:cxn modelId="{27F85993-FE11-4512-817A-51487EFA5D60}" type="presOf" srcId="{0444E7B8-A65E-4D9B-83AC-EC788A39E537}" destId="{98223FC6-46FC-473D-AF5A-708DE6593139}" srcOrd="0" destOrd="3" presId="urn:microsoft.com/office/officeart/2005/8/layout/default"/>
    <dgm:cxn modelId="{BF338BB6-96E8-4D13-82C1-DE0280ED6096}" srcId="{CF8A5906-88E4-45A4-8900-A85207ED5BFF}" destId="{0444E7B8-A65E-4D9B-83AC-EC788A39E537}" srcOrd="2" destOrd="0" parTransId="{FD219118-77C8-44C5-A54B-593F18A3AD56}" sibTransId="{352867A6-ABF5-40D3-9102-29C895F0A812}"/>
    <dgm:cxn modelId="{88B1B2BA-EB37-45C9-88E2-4CF0875B4968}" type="presOf" srcId="{7ABEAAF7-BB1D-46D2-97F5-AE902B1B4DB3}" destId="{A2DDD4C1-859E-4D50-87E6-088CA08E4950}" srcOrd="0" destOrd="0" presId="urn:microsoft.com/office/officeart/2005/8/layout/default"/>
    <dgm:cxn modelId="{3A0367BD-4874-484E-8FF8-CC37B0B8A19B}" type="presOf" srcId="{4B63ACA1-AFF9-4AE2-B6A4-4975072613A8}" destId="{D5792741-5A56-4117-A251-6F6637868396}" srcOrd="0" destOrd="0" presId="urn:microsoft.com/office/officeart/2005/8/layout/default"/>
    <dgm:cxn modelId="{5C87D2C2-FC59-4322-BF58-F6F5124F3F83}" srcId="{7ABEAAF7-BB1D-46D2-97F5-AE902B1B4DB3}" destId="{54F3ADD3-957C-498C-8343-1C9E68502E5A}" srcOrd="6" destOrd="0" parTransId="{319E81B1-C91F-4AFA-A917-903F3FDCA474}" sibTransId="{38ADF7AB-4B12-4278-BC6D-9985846BD648}"/>
    <dgm:cxn modelId="{24C1F7C2-F1E4-4445-BCE3-1B4A8D00D4CC}" type="presOf" srcId="{69381C23-BBB0-4E4B-9D7B-C9379C44AA54}" destId="{D7EFC211-4F88-44B4-9AB2-D9C1E605386C}" srcOrd="0" destOrd="0" presId="urn:microsoft.com/office/officeart/2005/8/layout/default"/>
    <dgm:cxn modelId="{53BA2CC5-EF78-46F4-8A1C-70648514B70E}" srcId="{7ABEAAF7-BB1D-46D2-97F5-AE902B1B4DB3}" destId="{B2A70F9F-AA10-4D8E-9751-68CDD96AFCE2}" srcOrd="1" destOrd="0" parTransId="{710455EE-729E-4F18-BFF3-193AAB854A11}" sibTransId="{8B37CE0F-F290-4101-8C63-D3C8292D9198}"/>
    <dgm:cxn modelId="{8E7113C7-8400-4782-8266-D506DCC7169C}" srcId="{7ABEAAF7-BB1D-46D2-97F5-AE902B1B4DB3}" destId="{69381C23-BBB0-4E4B-9D7B-C9379C44AA54}" srcOrd="0" destOrd="0" parTransId="{3E7AFC7F-28FA-4B41-A5A5-641DDE4D8AF3}" sibTransId="{2D1D717B-302F-4FBF-BEF4-8A322D069C35}"/>
    <dgm:cxn modelId="{340575C8-1540-4D99-AA96-C5159B043A2D}" type="presOf" srcId="{D521735E-C0F5-4872-82EC-312F5A31E084}" destId="{C2C6D565-6702-4801-BF19-1AB6D170701B}" srcOrd="0" destOrd="0" presId="urn:microsoft.com/office/officeart/2005/8/layout/default"/>
    <dgm:cxn modelId="{9352C6D2-D5C1-4CBE-B704-11CE6DD45786}" srcId="{7ABEAAF7-BB1D-46D2-97F5-AE902B1B4DB3}" destId="{C0996732-ACA5-4430-8555-DEAA814FFE04}" srcOrd="12" destOrd="0" parTransId="{F410AFE3-B168-421B-9A43-6D8EF77D5A3E}" sibTransId="{9CB8FE7A-06BD-4E92-A0F5-D2103118A322}"/>
    <dgm:cxn modelId="{B4AB05D6-572F-48E1-AE5D-E6966B60CB65}" srcId="{CF8A5906-88E4-45A4-8900-A85207ED5BFF}" destId="{BD5243EA-5CB1-4060-9EF4-5EF9DD9A3880}" srcOrd="1" destOrd="0" parTransId="{7BE71113-DCB9-40AE-8DCD-1BBA7DA3F71B}" sibTransId="{7279AE28-B7BD-428A-BEA7-959441CDCA0F}"/>
    <dgm:cxn modelId="{7C1E85E2-8622-4DB5-9634-2F6214AE79AB}" type="presOf" srcId="{E6428C65-1AC5-41F1-A3F8-E4AEB5B359FF}" destId="{E84B219B-5279-4B14-8B86-328229E79321}" srcOrd="0" destOrd="0" presId="urn:microsoft.com/office/officeart/2005/8/layout/default"/>
    <dgm:cxn modelId="{595CA1F5-19A4-4C91-946A-B24E00FE0935}" type="presOf" srcId="{714A2A08-389C-4E75-B171-7BE0FBEDF2B4}" destId="{10305C27-5DF0-4DEA-8574-2B28ADBEE3E9}" srcOrd="0" destOrd="0" presId="urn:microsoft.com/office/officeart/2005/8/layout/default"/>
    <dgm:cxn modelId="{1CB109F6-F71D-4BE5-91D2-B9D1A143AF29}" srcId="{7ABEAAF7-BB1D-46D2-97F5-AE902B1B4DB3}" destId="{827D7D80-66AA-4031-B5C6-DB6E770BA793}" srcOrd="11" destOrd="0" parTransId="{1F0A628F-744A-43FE-93D7-50022B8D75D1}" sibTransId="{1B42623F-2AE5-4115-8270-7A6FC456B058}"/>
    <dgm:cxn modelId="{F586F0FB-98CE-40BF-9FDB-6D32C22F808E}" srcId="{7ABEAAF7-BB1D-46D2-97F5-AE902B1B4DB3}" destId="{CF8A5906-88E4-45A4-8900-A85207ED5BFF}" srcOrd="2" destOrd="0" parTransId="{31FCC842-9977-43E7-A1D0-6E5619800434}" sibTransId="{5AD6CE19-B8E1-4D7E-9073-3E8E70CCEAA9}"/>
    <dgm:cxn modelId="{47755970-0EFA-48C3-BDCC-1B953B88319F}" type="presParOf" srcId="{A2DDD4C1-859E-4D50-87E6-088CA08E4950}" destId="{D7EFC211-4F88-44B4-9AB2-D9C1E605386C}" srcOrd="0" destOrd="0" presId="urn:microsoft.com/office/officeart/2005/8/layout/default"/>
    <dgm:cxn modelId="{E5775888-C7C7-4763-9787-F93A1F88D20A}" type="presParOf" srcId="{A2DDD4C1-859E-4D50-87E6-088CA08E4950}" destId="{F2B93C6A-71BD-4D02-BE6F-52BFB10D1556}" srcOrd="1" destOrd="0" presId="urn:microsoft.com/office/officeart/2005/8/layout/default"/>
    <dgm:cxn modelId="{9CD2C23E-A4F0-4BA4-9080-E9B45970BAD6}" type="presParOf" srcId="{A2DDD4C1-859E-4D50-87E6-088CA08E4950}" destId="{CFC8ABE4-0965-4F7C-B364-F5CCF6DB6032}" srcOrd="2" destOrd="0" presId="urn:microsoft.com/office/officeart/2005/8/layout/default"/>
    <dgm:cxn modelId="{EC29E198-0714-46F6-9E96-5AB42C8E20C8}" type="presParOf" srcId="{A2DDD4C1-859E-4D50-87E6-088CA08E4950}" destId="{2C03A971-CCB2-4F16-A878-58860973DDC5}" srcOrd="3" destOrd="0" presId="urn:microsoft.com/office/officeart/2005/8/layout/default"/>
    <dgm:cxn modelId="{3C6E5C4F-91E2-4928-B186-E623B6E88C36}" type="presParOf" srcId="{A2DDD4C1-859E-4D50-87E6-088CA08E4950}" destId="{98223FC6-46FC-473D-AF5A-708DE6593139}" srcOrd="4" destOrd="0" presId="urn:microsoft.com/office/officeart/2005/8/layout/default"/>
    <dgm:cxn modelId="{50E2A964-7267-4371-B57A-D7D975C7515D}" type="presParOf" srcId="{A2DDD4C1-859E-4D50-87E6-088CA08E4950}" destId="{EAF94E77-9D74-4402-BA36-96018C522CA3}" srcOrd="5" destOrd="0" presId="urn:microsoft.com/office/officeart/2005/8/layout/default"/>
    <dgm:cxn modelId="{85A23C97-3941-48A3-BC39-4800F145A7D0}" type="presParOf" srcId="{A2DDD4C1-859E-4D50-87E6-088CA08E4950}" destId="{782E43AB-9239-4C7C-97E2-B14771EE870B}" srcOrd="6" destOrd="0" presId="urn:microsoft.com/office/officeart/2005/8/layout/default"/>
    <dgm:cxn modelId="{040E7B0D-E1B5-4C2C-92D6-2EB6F8E3C0C9}" type="presParOf" srcId="{A2DDD4C1-859E-4D50-87E6-088CA08E4950}" destId="{18941691-140D-49D4-901F-9EC8A9BB9AFA}" srcOrd="7" destOrd="0" presId="urn:microsoft.com/office/officeart/2005/8/layout/default"/>
    <dgm:cxn modelId="{4E0A835A-A0F0-4979-8E6F-9C00F57A199A}" type="presParOf" srcId="{A2DDD4C1-859E-4D50-87E6-088CA08E4950}" destId="{B7A70EB4-1DA3-4316-8B2C-DF7D5A2DC347}" srcOrd="8" destOrd="0" presId="urn:microsoft.com/office/officeart/2005/8/layout/default"/>
    <dgm:cxn modelId="{21302DC5-D7DF-45D8-8E4F-F516BDF4EF05}" type="presParOf" srcId="{A2DDD4C1-859E-4D50-87E6-088CA08E4950}" destId="{76A562A0-3734-40E8-8E21-D1965336D26E}" srcOrd="9" destOrd="0" presId="urn:microsoft.com/office/officeart/2005/8/layout/default"/>
    <dgm:cxn modelId="{3E1B470C-C035-48BE-9EB7-8244ED45C2D7}" type="presParOf" srcId="{A2DDD4C1-859E-4D50-87E6-088CA08E4950}" destId="{10305C27-5DF0-4DEA-8574-2B28ADBEE3E9}" srcOrd="10" destOrd="0" presId="urn:microsoft.com/office/officeart/2005/8/layout/default"/>
    <dgm:cxn modelId="{F82AEAF4-90FC-48DE-BFD7-78EA802D1E92}" type="presParOf" srcId="{A2DDD4C1-859E-4D50-87E6-088CA08E4950}" destId="{F954236A-E739-4F66-8E73-E67750916E67}" srcOrd="11" destOrd="0" presId="urn:microsoft.com/office/officeart/2005/8/layout/default"/>
    <dgm:cxn modelId="{6B55C2D4-80B1-4768-9BC3-B7A3568373D3}" type="presParOf" srcId="{A2DDD4C1-859E-4D50-87E6-088CA08E4950}" destId="{ACB565F3-DAFD-4681-A673-84261231DBBC}" srcOrd="12" destOrd="0" presId="urn:microsoft.com/office/officeart/2005/8/layout/default"/>
    <dgm:cxn modelId="{F886F4CC-A3FA-4027-9185-D88EB79D936C}" type="presParOf" srcId="{A2DDD4C1-859E-4D50-87E6-088CA08E4950}" destId="{55027610-60E8-4E16-BE17-B79EB7617EB8}" srcOrd="13" destOrd="0" presId="urn:microsoft.com/office/officeart/2005/8/layout/default"/>
    <dgm:cxn modelId="{45119266-0077-481B-8EC5-1FB67B7E5EAC}" type="presParOf" srcId="{A2DDD4C1-859E-4D50-87E6-088CA08E4950}" destId="{E5CA2320-F036-4781-8DE4-FFBA3D89E559}" srcOrd="14" destOrd="0" presId="urn:microsoft.com/office/officeart/2005/8/layout/default"/>
    <dgm:cxn modelId="{6C983777-A170-4DF2-9FF9-625461ACA4A0}" type="presParOf" srcId="{A2DDD4C1-859E-4D50-87E6-088CA08E4950}" destId="{5A757EE0-89A9-4E94-8EE6-A162E45D5444}" srcOrd="15" destOrd="0" presId="urn:microsoft.com/office/officeart/2005/8/layout/default"/>
    <dgm:cxn modelId="{363BE110-4EE3-4935-A848-C462975B3D03}" type="presParOf" srcId="{A2DDD4C1-859E-4D50-87E6-088CA08E4950}" destId="{D5792741-5A56-4117-A251-6F6637868396}" srcOrd="16" destOrd="0" presId="urn:microsoft.com/office/officeart/2005/8/layout/default"/>
    <dgm:cxn modelId="{2018AA75-028D-4431-AF38-2F64E6BE00C6}" type="presParOf" srcId="{A2DDD4C1-859E-4D50-87E6-088CA08E4950}" destId="{ED5894D8-205F-4C11-9136-88DCE3C6BD0D}" srcOrd="17" destOrd="0" presId="urn:microsoft.com/office/officeart/2005/8/layout/default"/>
    <dgm:cxn modelId="{744C3A63-CAFD-4FA0-9940-DC9B6731B442}" type="presParOf" srcId="{A2DDD4C1-859E-4D50-87E6-088CA08E4950}" destId="{C2C6D565-6702-4801-BF19-1AB6D170701B}" srcOrd="18" destOrd="0" presId="urn:microsoft.com/office/officeart/2005/8/layout/default"/>
    <dgm:cxn modelId="{4E045A20-23F3-45BE-AD24-2784BD34D32A}" type="presParOf" srcId="{A2DDD4C1-859E-4D50-87E6-088CA08E4950}" destId="{AAF36543-8603-4E12-8EF5-52E877F3FE9B}" srcOrd="19" destOrd="0" presId="urn:microsoft.com/office/officeart/2005/8/layout/default"/>
    <dgm:cxn modelId="{4E37394F-F898-47A6-96D4-8C39EE579F4B}" type="presParOf" srcId="{A2DDD4C1-859E-4D50-87E6-088CA08E4950}" destId="{E84B219B-5279-4B14-8B86-328229E79321}" srcOrd="20" destOrd="0" presId="urn:microsoft.com/office/officeart/2005/8/layout/default"/>
    <dgm:cxn modelId="{20F310E5-5F60-4A43-B427-12A256957499}" type="presParOf" srcId="{A2DDD4C1-859E-4D50-87E6-088CA08E4950}" destId="{E0ADCD0C-ADDD-4F68-AF53-0B362CA47065}" srcOrd="21" destOrd="0" presId="urn:microsoft.com/office/officeart/2005/8/layout/default"/>
    <dgm:cxn modelId="{21A1EE24-71BC-4429-B2A9-ECC3521E6DE5}" type="presParOf" srcId="{A2DDD4C1-859E-4D50-87E6-088CA08E4950}" destId="{952104E2-6807-4B8F-BACA-6D89F7E88CCF}" srcOrd="22" destOrd="0" presId="urn:microsoft.com/office/officeart/2005/8/layout/default"/>
    <dgm:cxn modelId="{FE581399-9739-433D-AEEC-B34C1FAD34B2}" type="presParOf" srcId="{A2DDD4C1-859E-4D50-87E6-088CA08E4950}" destId="{62F442A4-721C-4933-A750-36BF313AC4D9}" srcOrd="23" destOrd="0" presId="urn:microsoft.com/office/officeart/2005/8/layout/default"/>
    <dgm:cxn modelId="{780EAB16-44CC-4A00-9BDD-D80BCD71E54B}" type="presParOf" srcId="{A2DDD4C1-859E-4D50-87E6-088CA08E4950}" destId="{C8CB6A43-290C-4E4E-B55A-37C0D5A8A522}"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2B3D3A-087B-4B41-A218-C7F53A945270}" type="doc">
      <dgm:prSet loTypeId="urn:microsoft.com/office/officeart/2005/8/layout/chevron1" loCatId="process" qsTypeId="urn:microsoft.com/office/officeart/2005/8/quickstyle/simple1" qsCatId="simple" csTypeId="urn:microsoft.com/office/officeart/2005/8/colors/accent3_5" csCatId="accent3" phldr="1"/>
      <dgm:spPr/>
    </dgm:pt>
    <dgm:pt modelId="{93DAC608-AD11-4025-97E6-96331717C488}">
      <dgm:prSet phldrT="[Text]"/>
      <dgm:spPr/>
      <dgm:t>
        <a:bodyPr/>
        <a:lstStyle/>
        <a:p>
          <a:r>
            <a:rPr lang="en-US"/>
            <a:t>Acquire</a:t>
          </a:r>
        </a:p>
      </dgm:t>
    </dgm:pt>
    <dgm:pt modelId="{DD1A0443-1CE9-46AB-A10E-0D8CA7606B7E}" type="parTrans" cxnId="{8423FFA7-9443-479B-B037-D07BAFCDB8B0}">
      <dgm:prSet/>
      <dgm:spPr/>
      <dgm:t>
        <a:bodyPr/>
        <a:lstStyle/>
        <a:p>
          <a:endParaRPr lang="en-US"/>
        </a:p>
      </dgm:t>
    </dgm:pt>
    <dgm:pt modelId="{2761F82C-8003-4A24-A2D0-301B589C33AF}" type="sibTrans" cxnId="{8423FFA7-9443-479B-B037-D07BAFCDB8B0}">
      <dgm:prSet/>
      <dgm:spPr/>
      <dgm:t>
        <a:bodyPr/>
        <a:lstStyle/>
        <a:p>
          <a:endParaRPr lang="en-US"/>
        </a:p>
      </dgm:t>
    </dgm:pt>
    <dgm:pt modelId="{0E1DA1FA-07E5-472A-B7F9-0D85E2831656}">
      <dgm:prSet phldrT="[Text]"/>
      <dgm:spPr/>
      <dgm:t>
        <a:bodyPr/>
        <a:lstStyle/>
        <a:p>
          <a:r>
            <a:rPr lang="en-US"/>
            <a:t>Model</a:t>
          </a:r>
        </a:p>
      </dgm:t>
    </dgm:pt>
    <dgm:pt modelId="{70CC3FF6-6B5B-4325-95B2-71BB18D43C80}" type="parTrans" cxnId="{2662811F-5CDC-460A-93CA-4C08E692BB55}">
      <dgm:prSet/>
      <dgm:spPr/>
      <dgm:t>
        <a:bodyPr/>
        <a:lstStyle/>
        <a:p>
          <a:endParaRPr lang="en-US"/>
        </a:p>
      </dgm:t>
    </dgm:pt>
    <dgm:pt modelId="{643A49B7-301C-45EE-9F68-7120138F5989}" type="sibTrans" cxnId="{2662811F-5CDC-460A-93CA-4C08E692BB55}">
      <dgm:prSet/>
      <dgm:spPr/>
      <dgm:t>
        <a:bodyPr/>
        <a:lstStyle/>
        <a:p>
          <a:endParaRPr lang="en-US"/>
        </a:p>
      </dgm:t>
    </dgm:pt>
    <dgm:pt modelId="{3BC9EA40-208B-4530-8572-D7E99F2D7731}">
      <dgm:prSet phldrT="[Text]"/>
      <dgm:spPr/>
      <dgm:t>
        <a:bodyPr/>
        <a:lstStyle/>
        <a:p>
          <a:r>
            <a:rPr lang="en-US"/>
            <a:t>Unify</a:t>
          </a:r>
        </a:p>
      </dgm:t>
    </dgm:pt>
    <dgm:pt modelId="{C66DA642-055A-4410-B48A-51E3E69551B6}" type="parTrans" cxnId="{E57F1271-ABB3-4A18-A0D5-A1D2400584FE}">
      <dgm:prSet/>
      <dgm:spPr/>
      <dgm:t>
        <a:bodyPr/>
        <a:lstStyle/>
        <a:p>
          <a:endParaRPr lang="en-US"/>
        </a:p>
      </dgm:t>
    </dgm:pt>
    <dgm:pt modelId="{1EA14738-8478-40E0-966A-EB1F47DEC330}" type="sibTrans" cxnId="{E57F1271-ABB3-4A18-A0D5-A1D2400584FE}">
      <dgm:prSet/>
      <dgm:spPr/>
      <dgm:t>
        <a:bodyPr/>
        <a:lstStyle/>
        <a:p>
          <a:endParaRPr lang="en-US"/>
        </a:p>
      </dgm:t>
    </dgm:pt>
    <dgm:pt modelId="{0F2EFA68-53FA-4CD0-BC3E-AA2DEEA0269A}">
      <dgm:prSet phldrT="[Text]"/>
      <dgm:spPr/>
      <dgm:t>
        <a:bodyPr/>
        <a:lstStyle/>
        <a:p>
          <a:r>
            <a:rPr lang="en-US"/>
            <a:t>Intelligence</a:t>
          </a:r>
        </a:p>
      </dgm:t>
    </dgm:pt>
    <dgm:pt modelId="{7B66B61E-D9E3-4C7B-B732-77293488429B}" type="parTrans" cxnId="{475D88D4-4D58-4AF1-BE3B-5D5F85B04218}">
      <dgm:prSet/>
      <dgm:spPr/>
      <dgm:t>
        <a:bodyPr/>
        <a:lstStyle/>
        <a:p>
          <a:endParaRPr lang="en-US"/>
        </a:p>
      </dgm:t>
    </dgm:pt>
    <dgm:pt modelId="{E6C01E49-2EC6-4F70-8EAA-6A5CDA02F46E}" type="sibTrans" cxnId="{475D88D4-4D58-4AF1-BE3B-5D5F85B04218}">
      <dgm:prSet/>
      <dgm:spPr/>
      <dgm:t>
        <a:bodyPr/>
        <a:lstStyle/>
        <a:p>
          <a:endParaRPr lang="en-US"/>
        </a:p>
      </dgm:t>
    </dgm:pt>
    <dgm:pt modelId="{29C10F78-AF54-49BD-ADEA-8B9892FA01E1}" type="pres">
      <dgm:prSet presAssocID="{2C2B3D3A-087B-4B41-A218-C7F53A945270}" presName="Name0" presStyleCnt="0">
        <dgm:presLayoutVars>
          <dgm:dir/>
          <dgm:animLvl val="lvl"/>
          <dgm:resizeHandles val="exact"/>
        </dgm:presLayoutVars>
      </dgm:prSet>
      <dgm:spPr/>
    </dgm:pt>
    <dgm:pt modelId="{C8D34F40-BB53-480F-806B-CC1043ADA9B6}" type="pres">
      <dgm:prSet presAssocID="{93DAC608-AD11-4025-97E6-96331717C488}" presName="parTxOnly" presStyleLbl="node1" presStyleIdx="0" presStyleCnt="4" custScaleX="67208" custScaleY="93413">
        <dgm:presLayoutVars>
          <dgm:chMax val="0"/>
          <dgm:chPref val="0"/>
          <dgm:bulletEnabled val="1"/>
        </dgm:presLayoutVars>
      </dgm:prSet>
      <dgm:spPr/>
    </dgm:pt>
    <dgm:pt modelId="{8C588E39-DA34-4800-939E-A426D5E6345E}" type="pres">
      <dgm:prSet presAssocID="{2761F82C-8003-4A24-A2D0-301B589C33AF}" presName="parTxOnlySpace" presStyleCnt="0"/>
      <dgm:spPr/>
    </dgm:pt>
    <dgm:pt modelId="{CDC77E29-6736-4031-B515-E04AA8CEDD49}" type="pres">
      <dgm:prSet presAssocID="{0E1DA1FA-07E5-472A-B7F9-0D85E2831656}" presName="parTxOnly" presStyleLbl="node1" presStyleIdx="1" presStyleCnt="4" custScaleX="44661" custScaleY="100000">
        <dgm:presLayoutVars>
          <dgm:chMax val="0"/>
          <dgm:chPref val="0"/>
          <dgm:bulletEnabled val="1"/>
        </dgm:presLayoutVars>
      </dgm:prSet>
      <dgm:spPr/>
    </dgm:pt>
    <dgm:pt modelId="{D8DA7E83-E251-4CD2-A9D8-C571B97CDFB6}" type="pres">
      <dgm:prSet presAssocID="{643A49B7-301C-45EE-9F68-7120138F5989}" presName="parTxOnlySpace" presStyleCnt="0"/>
      <dgm:spPr/>
    </dgm:pt>
    <dgm:pt modelId="{52A10F95-5D04-4BC0-A23B-2DB27A63FA27}" type="pres">
      <dgm:prSet presAssocID="{3BC9EA40-208B-4530-8572-D7E99F2D7731}" presName="parTxOnly" presStyleLbl="node1" presStyleIdx="2" presStyleCnt="4" custScaleX="54340" custScaleY="100000" custLinFactNeighborX="104" custLinFactNeighborY="44608">
        <dgm:presLayoutVars>
          <dgm:chMax val="0"/>
          <dgm:chPref val="0"/>
          <dgm:bulletEnabled val="1"/>
        </dgm:presLayoutVars>
      </dgm:prSet>
      <dgm:spPr/>
    </dgm:pt>
    <dgm:pt modelId="{64C55A53-6A7C-46D4-AE24-29938EDE020A}" type="pres">
      <dgm:prSet presAssocID="{1EA14738-8478-40E0-966A-EB1F47DEC330}" presName="parTxOnlySpace" presStyleCnt="0"/>
      <dgm:spPr/>
    </dgm:pt>
    <dgm:pt modelId="{61F22C22-561E-4B01-AF12-32705228B158}" type="pres">
      <dgm:prSet presAssocID="{0F2EFA68-53FA-4CD0-BC3E-AA2DEEA0269A}" presName="parTxOnly" presStyleLbl="node1" presStyleIdx="3" presStyleCnt="4" custLinFactNeighborX="-45614" custLinFactNeighborY="327">
        <dgm:presLayoutVars>
          <dgm:chMax val="0"/>
          <dgm:chPref val="0"/>
          <dgm:bulletEnabled val="1"/>
        </dgm:presLayoutVars>
      </dgm:prSet>
      <dgm:spPr/>
    </dgm:pt>
  </dgm:ptLst>
  <dgm:cxnLst>
    <dgm:cxn modelId="{2662811F-5CDC-460A-93CA-4C08E692BB55}" srcId="{2C2B3D3A-087B-4B41-A218-C7F53A945270}" destId="{0E1DA1FA-07E5-472A-B7F9-0D85E2831656}" srcOrd="1" destOrd="0" parTransId="{70CC3FF6-6B5B-4325-95B2-71BB18D43C80}" sibTransId="{643A49B7-301C-45EE-9F68-7120138F5989}"/>
    <dgm:cxn modelId="{2921B628-3FEE-4DE5-8ED2-053839A12733}" type="presOf" srcId="{0F2EFA68-53FA-4CD0-BC3E-AA2DEEA0269A}" destId="{61F22C22-561E-4B01-AF12-32705228B158}" srcOrd="0" destOrd="0" presId="urn:microsoft.com/office/officeart/2005/8/layout/chevron1"/>
    <dgm:cxn modelId="{E09A4763-636C-4DFB-B941-52A0BE0F1089}" type="presOf" srcId="{93DAC608-AD11-4025-97E6-96331717C488}" destId="{C8D34F40-BB53-480F-806B-CC1043ADA9B6}" srcOrd="0" destOrd="0" presId="urn:microsoft.com/office/officeart/2005/8/layout/chevron1"/>
    <dgm:cxn modelId="{E57F1271-ABB3-4A18-A0D5-A1D2400584FE}" srcId="{2C2B3D3A-087B-4B41-A218-C7F53A945270}" destId="{3BC9EA40-208B-4530-8572-D7E99F2D7731}" srcOrd="2" destOrd="0" parTransId="{C66DA642-055A-4410-B48A-51E3E69551B6}" sibTransId="{1EA14738-8478-40E0-966A-EB1F47DEC330}"/>
    <dgm:cxn modelId="{49544F53-0B77-4982-B6B3-A3E90B21ED0C}" type="presOf" srcId="{2C2B3D3A-087B-4B41-A218-C7F53A945270}" destId="{29C10F78-AF54-49BD-ADEA-8B9892FA01E1}" srcOrd="0" destOrd="0" presId="urn:microsoft.com/office/officeart/2005/8/layout/chevron1"/>
    <dgm:cxn modelId="{93A3FB96-31F9-4E89-A291-40F092E4D57E}" type="presOf" srcId="{3BC9EA40-208B-4530-8572-D7E99F2D7731}" destId="{52A10F95-5D04-4BC0-A23B-2DB27A63FA27}" srcOrd="0" destOrd="0" presId="urn:microsoft.com/office/officeart/2005/8/layout/chevron1"/>
    <dgm:cxn modelId="{8423FFA7-9443-479B-B037-D07BAFCDB8B0}" srcId="{2C2B3D3A-087B-4B41-A218-C7F53A945270}" destId="{93DAC608-AD11-4025-97E6-96331717C488}" srcOrd="0" destOrd="0" parTransId="{DD1A0443-1CE9-46AB-A10E-0D8CA7606B7E}" sibTransId="{2761F82C-8003-4A24-A2D0-301B589C33AF}"/>
    <dgm:cxn modelId="{948DFBAB-0B7D-4DB9-B6AD-F7067EA88A97}" type="presOf" srcId="{0E1DA1FA-07E5-472A-B7F9-0D85E2831656}" destId="{CDC77E29-6736-4031-B515-E04AA8CEDD49}" srcOrd="0" destOrd="0" presId="urn:microsoft.com/office/officeart/2005/8/layout/chevron1"/>
    <dgm:cxn modelId="{475D88D4-4D58-4AF1-BE3B-5D5F85B04218}" srcId="{2C2B3D3A-087B-4B41-A218-C7F53A945270}" destId="{0F2EFA68-53FA-4CD0-BC3E-AA2DEEA0269A}" srcOrd="3" destOrd="0" parTransId="{7B66B61E-D9E3-4C7B-B732-77293488429B}" sibTransId="{E6C01E49-2EC6-4F70-8EAA-6A5CDA02F46E}"/>
    <dgm:cxn modelId="{91B840E4-FFC4-4563-97A7-0BDDD4B084C2}" type="presParOf" srcId="{29C10F78-AF54-49BD-ADEA-8B9892FA01E1}" destId="{C8D34F40-BB53-480F-806B-CC1043ADA9B6}" srcOrd="0" destOrd="0" presId="urn:microsoft.com/office/officeart/2005/8/layout/chevron1"/>
    <dgm:cxn modelId="{7AFE2E44-6BFE-4D6B-8A94-B46A6D491A92}" type="presParOf" srcId="{29C10F78-AF54-49BD-ADEA-8B9892FA01E1}" destId="{8C588E39-DA34-4800-939E-A426D5E6345E}" srcOrd="1" destOrd="0" presId="urn:microsoft.com/office/officeart/2005/8/layout/chevron1"/>
    <dgm:cxn modelId="{1E3FE5BF-6DC7-42BC-9E93-5E9F7B0697D9}" type="presParOf" srcId="{29C10F78-AF54-49BD-ADEA-8B9892FA01E1}" destId="{CDC77E29-6736-4031-B515-E04AA8CEDD49}" srcOrd="2" destOrd="0" presId="urn:microsoft.com/office/officeart/2005/8/layout/chevron1"/>
    <dgm:cxn modelId="{AA1A067A-DB99-43C8-BD25-F03E9B3C9654}" type="presParOf" srcId="{29C10F78-AF54-49BD-ADEA-8B9892FA01E1}" destId="{D8DA7E83-E251-4CD2-A9D8-C571B97CDFB6}" srcOrd="3" destOrd="0" presId="urn:microsoft.com/office/officeart/2005/8/layout/chevron1"/>
    <dgm:cxn modelId="{584934FC-C1A9-41FD-AA03-D6EE4E375667}" type="presParOf" srcId="{29C10F78-AF54-49BD-ADEA-8B9892FA01E1}" destId="{52A10F95-5D04-4BC0-A23B-2DB27A63FA27}" srcOrd="4" destOrd="0" presId="urn:microsoft.com/office/officeart/2005/8/layout/chevron1"/>
    <dgm:cxn modelId="{11F68CA2-9BC8-43E0-A690-CD677E3EF119}" type="presParOf" srcId="{29C10F78-AF54-49BD-ADEA-8B9892FA01E1}" destId="{64C55A53-6A7C-46D4-AE24-29938EDE020A}" srcOrd="5" destOrd="0" presId="urn:microsoft.com/office/officeart/2005/8/layout/chevron1"/>
    <dgm:cxn modelId="{FFAD3340-C862-40E1-8CF0-B1F045826208}" type="presParOf" srcId="{29C10F78-AF54-49BD-ADEA-8B9892FA01E1}" destId="{61F22C22-561E-4B01-AF12-32705228B158}" srcOrd="6" destOrd="0" presId="urn:microsoft.com/office/officeart/2005/8/layout/chevron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BDF766-68E0-44D7-B634-CD2E65636A15}" type="doc">
      <dgm:prSet loTypeId="urn:microsoft.com/office/officeart/2009/3/layout/StepUpProcess" loCatId="process" qsTypeId="urn:microsoft.com/office/officeart/2005/8/quickstyle/simple1" qsCatId="simple" csTypeId="urn:microsoft.com/office/officeart/2005/8/colors/accent1_2" csCatId="accent1" phldr="1"/>
      <dgm:spPr/>
    </dgm:pt>
    <dgm:pt modelId="{9EAF6F8B-4DEE-4062-9154-73A6B302C6A0}">
      <dgm:prSet phldrT="[Text]" custT="1"/>
      <dgm:spPr/>
      <dgm:t>
        <a:bodyPr/>
        <a:lstStyle/>
        <a:p>
          <a:pPr algn="ctr"/>
          <a:r>
            <a:rPr lang="en-US" sz="2400"/>
            <a:t>Current State</a:t>
          </a:r>
        </a:p>
      </dgm:t>
    </dgm:pt>
    <dgm:pt modelId="{CB7B22F7-F80E-4971-85AF-55379B874E89}" type="parTrans" cxnId="{C7B8B4A9-D646-4FF4-82C2-9ECC518C6577}">
      <dgm:prSet/>
      <dgm:spPr/>
      <dgm:t>
        <a:bodyPr/>
        <a:lstStyle/>
        <a:p>
          <a:pPr algn="ctr"/>
          <a:endParaRPr lang="en-US" sz="1200"/>
        </a:p>
      </dgm:t>
    </dgm:pt>
    <dgm:pt modelId="{B464E251-2707-4831-B964-C65C4FD43CDB}" type="sibTrans" cxnId="{C7B8B4A9-D646-4FF4-82C2-9ECC518C6577}">
      <dgm:prSet/>
      <dgm:spPr/>
      <dgm:t>
        <a:bodyPr/>
        <a:lstStyle/>
        <a:p>
          <a:pPr algn="ctr"/>
          <a:endParaRPr lang="en-US" sz="1200"/>
        </a:p>
      </dgm:t>
    </dgm:pt>
    <dgm:pt modelId="{5693368B-C128-4893-9FF2-749009001282}">
      <dgm:prSet phldrT="[Text]" custT="1"/>
      <dgm:spPr/>
      <dgm:t>
        <a:bodyPr/>
        <a:lstStyle/>
        <a:p>
          <a:pPr algn="ctr"/>
          <a:r>
            <a:rPr lang="en-US" sz="2400"/>
            <a:t>Transition State</a:t>
          </a:r>
        </a:p>
      </dgm:t>
    </dgm:pt>
    <dgm:pt modelId="{93073BEB-604F-4975-8CB4-2BBFE0BEC07D}" type="parTrans" cxnId="{A4DCDF21-057B-4B2D-A5E2-FD697BA58D81}">
      <dgm:prSet/>
      <dgm:spPr/>
      <dgm:t>
        <a:bodyPr/>
        <a:lstStyle/>
        <a:p>
          <a:pPr algn="ctr"/>
          <a:endParaRPr lang="en-US" sz="1200"/>
        </a:p>
      </dgm:t>
    </dgm:pt>
    <dgm:pt modelId="{D6729C76-FBE3-418E-95C2-3920C5742F05}" type="sibTrans" cxnId="{A4DCDF21-057B-4B2D-A5E2-FD697BA58D81}">
      <dgm:prSet/>
      <dgm:spPr/>
      <dgm:t>
        <a:bodyPr/>
        <a:lstStyle/>
        <a:p>
          <a:pPr algn="ctr"/>
          <a:endParaRPr lang="en-US" sz="1200"/>
        </a:p>
      </dgm:t>
    </dgm:pt>
    <dgm:pt modelId="{F978FC9D-5288-4A0A-9B2A-CFEF120B386D}">
      <dgm:prSet phldrT="[Text]" custT="1"/>
      <dgm:spPr/>
      <dgm:t>
        <a:bodyPr/>
        <a:lstStyle/>
        <a:p>
          <a:pPr algn="ctr"/>
          <a:r>
            <a:rPr lang="en-US" sz="2400"/>
            <a:t>Target State</a:t>
          </a:r>
        </a:p>
      </dgm:t>
    </dgm:pt>
    <dgm:pt modelId="{B53F9CC1-AF0A-4219-8461-CC055DC6A34F}" type="parTrans" cxnId="{4BEBDEA9-BFA5-4633-AD2C-6F1F1EF38B03}">
      <dgm:prSet/>
      <dgm:spPr/>
      <dgm:t>
        <a:bodyPr/>
        <a:lstStyle/>
        <a:p>
          <a:pPr algn="ctr"/>
          <a:endParaRPr lang="en-US" sz="1200"/>
        </a:p>
      </dgm:t>
    </dgm:pt>
    <dgm:pt modelId="{6263B2E6-1B65-449C-80C7-37197914A68F}" type="sibTrans" cxnId="{4BEBDEA9-BFA5-4633-AD2C-6F1F1EF38B03}">
      <dgm:prSet/>
      <dgm:spPr/>
      <dgm:t>
        <a:bodyPr/>
        <a:lstStyle/>
        <a:p>
          <a:pPr algn="ctr"/>
          <a:endParaRPr lang="en-US" sz="1200"/>
        </a:p>
      </dgm:t>
    </dgm:pt>
    <dgm:pt modelId="{D78BDA8F-1168-487D-B44D-B7B0D38BC374}" type="pres">
      <dgm:prSet presAssocID="{3BBDF766-68E0-44D7-B634-CD2E65636A15}" presName="rootnode" presStyleCnt="0">
        <dgm:presLayoutVars>
          <dgm:chMax/>
          <dgm:chPref/>
          <dgm:dir/>
          <dgm:animLvl val="lvl"/>
        </dgm:presLayoutVars>
      </dgm:prSet>
      <dgm:spPr/>
    </dgm:pt>
    <dgm:pt modelId="{BF5237E3-E77F-45DB-9DFF-972C9ED3C0A1}" type="pres">
      <dgm:prSet presAssocID="{9EAF6F8B-4DEE-4062-9154-73A6B302C6A0}" presName="composite" presStyleCnt="0"/>
      <dgm:spPr/>
    </dgm:pt>
    <dgm:pt modelId="{1ED0FA9C-1141-4125-9110-EB063FB396B2}" type="pres">
      <dgm:prSet presAssocID="{9EAF6F8B-4DEE-4062-9154-73A6B302C6A0}" presName="LShape" presStyleLbl="alignNode1" presStyleIdx="0" presStyleCnt="5"/>
      <dgm:spPr>
        <a:solidFill>
          <a:schemeClr val="tx1">
            <a:lumMod val="85000"/>
            <a:lumOff val="15000"/>
          </a:schemeClr>
        </a:solidFill>
        <a:ln>
          <a:solidFill>
            <a:schemeClr val="tx1"/>
          </a:solidFill>
        </a:ln>
      </dgm:spPr>
    </dgm:pt>
    <dgm:pt modelId="{6487BB5B-A4F3-4D5A-934F-7AF05977F947}" type="pres">
      <dgm:prSet presAssocID="{9EAF6F8B-4DEE-4062-9154-73A6B302C6A0}" presName="ParentText" presStyleLbl="revTx" presStyleIdx="0" presStyleCnt="3">
        <dgm:presLayoutVars>
          <dgm:chMax val="0"/>
          <dgm:chPref val="0"/>
          <dgm:bulletEnabled val="1"/>
        </dgm:presLayoutVars>
      </dgm:prSet>
      <dgm:spPr/>
    </dgm:pt>
    <dgm:pt modelId="{B75E35C3-8C8B-4B7C-9379-A972F7F7C1AE}" type="pres">
      <dgm:prSet presAssocID="{9EAF6F8B-4DEE-4062-9154-73A6B302C6A0}" presName="Triangle" presStyleLbl="alignNode1" presStyleIdx="1" presStyleCnt="5"/>
      <dgm:spPr/>
    </dgm:pt>
    <dgm:pt modelId="{0DDD8B98-3113-4A9A-A6CC-FA8EB5EE6EFC}" type="pres">
      <dgm:prSet presAssocID="{B464E251-2707-4831-B964-C65C4FD43CDB}" presName="sibTrans" presStyleCnt="0"/>
      <dgm:spPr/>
    </dgm:pt>
    <dgm:pt modelId="{DDC8A610-E6B7-4271-A9F8-69E7F1064DB6}" type="pres">
      <dgm:prSet presAssocID="{B464E251-2707-4831-B964-C65C4FD43CDB}" presName="space" presStyleCnt="0"/>
      <dgm:spPr/>
    </dgm:pt>
    <dgm:pt modelId="{AA943C3B-856D-4287-83E3-0E1D0D895D1A}" type="pres">
      <dgm:prSet presAssocID="{5693368B-C128-4893-9FF2-749009001282}" presName="composite" presStyleCnt="0"/>
      <dgm:spPr/>
    </dgm:pt>
    <dgm:pt modelId="{F9854FB6-687F-4B85-99C1-CCBB1C6E9C24}" type="pres">
      <dgm:prSet presAssocID="{5693368B-C128-4893-9FF2-749009001282}" presName="LShape" presStyleLbl="alignNode1" presStyleIdx="2" presStyleCnt="5"/>
      <dgm:spPr>
        <a:solidFill>
          <a:schemeClr val="tx1">
            <a:lumMod val="85000"/>
            <a:lumOff val="15000"/>
          </a:schemeClr>
        </a:solidFill>
        <a:ln>
          <a:solidFill>
            <a:schemeClr val="tx1"/>
          </a:solidFill>
        </a:ln>
      </dgm:spPr>
    </dgm:pt>
    <dgm:pt modelId="{E06DF409-2004-47AD-B317-9311B1561AF6}" type="pres">
      <dgm:prSet presAssocID="{5693368B-C128-4893-9FF2-749009001282}" presName="ParentText" presStyleLbl="revTx" presStyleIdx="1" presStyleCnt="3">
        <dgm:presLayoutVars>
          <dgm:chMax val="0"/>
          <dgm:chPref val="0"/>
          <dgm:bulletEnabled val="1"/>
        </dgm:presLayoutVars>
      </dgm:prSet>
      <dgm:spPr/>
    </dgm:pt>
    <dgm:pt modelId="{0081E2D8-A3D2-421B-8CEB-EA34ACD22D63}" type="pres">
      <dgm:prSet presAssocID="{5693368B-C128-4893-9FF2-749009001282}" presName="Triangle" presStyleLbl="alignNode1" presStyleIdx="3" presStyleCnt="5"/>
      <dgm:spPr/>
    </dgm:pt>
    <dgm:pt modelId="{B94C5328-5E5B-461B-8ADC-A3A8163D7A33}" type="pres">
      <dgm:prSet presAssocID="{D6729C76-FBE3-418E-95C2-3920C5742F05}" presName="sibTrans" presStyleCnt="0"/>
      <dgm:spPr/>
    </dgm:pt>
    <dgm:pt modelId="{F05ECEE9-8EC8-44C4-9D70-29BB659F11B3}" type="pres">
      <dgm:prSet presAssocID="{D6729C76-FBE3-418E-95C2-3920C5742F05}" presName="space" presStyleCnt="0"/>
      <dgm:spPr/>
    </dgm:pt>
    <dgm:pt modelId="{912FCB01-8212-49D8-AF61-0C95D3F63376}" type="pres">
      <dgm:prSet presAssocID="{F978FC9D-5288-4A0A-9B2A-CFEF120B386D}" presName="composite" presStyleCnt="0"/>
      <dgm:spPr/>
    </dgm:pt>
    <dgm:pt modelId="{3D981382-3B79-4FEB-9ED1-4F9D45082CDC}" type="pres">
      <dgm:prSet presAssocID="{F978FC9D-5288-4A0A-9B2A-CFEF120B386D}" presName="LShape" presStyleLbl="alignNode1" presStyleIdx="4" presStyleCnt="5"/>
      <dgm:spPr>
        <a:solidFill>
          <a:schemeClr val="tx1">
            <a:lumMod val="85000"/>
            <a:lumOff val="15000"/>
          </a:schemeClr>
        </a:solidFill>
        <a:ln>
          <a:solidFill>
            <a:schemeClr val="tx1"/>
          </a:solidFill>
        </a:ln>
      </dgm:spPr>
    </dgm:pt>
    <dgm:pt modelId="{AD220708-B70B-4602-94DD-86BEB92153AA}" type="pres">
      <dgm:prSet presAssocID="{F978FC9D-5288-4A0A-9B2A-CFEF120B386D}" presName="ParentText" presStyleLbl="revTx" presStyleIdx="2" presStyleCnt="3">
        <dgm:presLayoutVars>
          <dgm:chMax val="0"/>
          <dgm:chPref val="0"/>
          <dgm:bulletEnabled val="1"/>
        </dgm:presLayoutVars>
      </dgm:prSet>
      <dgm:spPr/>
    </dgm:pt>
  </dgm:ptLst>
  <dgm:cxnLst>
    <dgm:cxn modelId="{A4DCDF21-057B-4B2D-A5E2-FD697BA58D81}" srcId="{3BBDF766-68E0-44D7-B634-CD2E65636A15}" destId="{5693368B-C128-4893-9FF2-749009001282}" srcOrd="1" destOrd="0" parTransId="{93073BEB-604F-4975-8CB4-2BBFE0BEC07D}" sibTransId="{D6729C76-FBE3-418E-95C2-3920C5742F05}"/>
    <dgm:cxn modelId="{E1EB134B-E5B5-47D5-9D3E-F3FC26A8CC39}" type="presOf" srcId="{F978FC9D-5288-4A0A-9B2A-CFEF120B386D}" destId="{AD220708-B70B-4602-94DD-86BEB92153AA}" srcOrd="0" destOrd="0" presId="urn:microsoft.com/office/officeart/2009/3/layout/StepUpProcess"/>
    <dgm:cxn modelId="{3643F791-B362-4594-8652-1EF3FB233988}" type="presOf" srcId="{9EAF6F8B-4DEE-4062-9154-73A6B302C6A0}" destId="{6487BB5B-A4F3-4D5A-934F-7AF05977F947}" srcOrd="0" destOrd="0" presId="urn:microsoft.com/office/officeart/2009/3/layout/StepUpProcess"/>
    <dgm:cxn modelId="{C7B8B4A9-D646-4FF4-82C2-9ECC518C6577}" srcId="{3BBDF766-68E0-44D7-B634-CD2E65636A15}" destId="{9EAF6F8B-4DEE-4062-9154-73A6B302C6A0}" srcOrd="0" destOrd="0" parTransId="{CB7B22F7-F80E-4971-85AF-55379B874E89}" sibTransId="{B464E251-2707-4831-B964-C65C4FD43CDB}"/>
    <dgm:cxn modelId="{4BEBDEA9-BFA5-4633-AD2C-6F1F1EF38B03}" srcId="{3BBDF766-68E0-44D7-B634-CD2E65636A15}" destId="{F978FC9D-5288-4A0A-9B2A-CFEF120B386D}" srcOrd="2" destOrd="0" parTransId="{B53F9CC1-AF0A-4219-8461-CC055DC6A34F}" sibTransId="{6263B2E6-1B65-449C-80C7-37197914A68F}"/>
    <dgm:cxn modelId="{7C13BEAC-67E4-48CC-AC4E-97708DAD8921}" type="presOf" srcId="{3BBDF766-68E0-44D7-B634-CD2E65636A15}" destId="{D78BDA8F-1168-487D-B44D-B7B0D38BC374}" srcOrd="0" destOrd="0" presId="urn:microsoft.com/office/officeart/2009/3/layout/StepUpProcess"/>
    <dgm:cxn modelId="{4CA519F8-ECE9-4A53-BCEF-991F53FB8D8E}" type="presOf" srcId="{5693368B-C128-4893-9FF2-749009001282}" destId="{E06DF409-2004-47AD-B317-9311B1561AF6}" srcOrd="0" destOrd="0" presId="urn:microsoft.com/office/officeart/2009/3/layout/StepUpProcess"/>
    <dgm:cxn modelId="{8A504E55-9657-45B8-90BF-35158205A82C}" type="presParOf" srcId="{D78BDA8F-1168-487D-B44D-B7B0D38BC374}" destId="{BF5237E3-E77F-45DB-9DFF-972C9ED3C0A1}" srcOrd="0" destOrd="0" presId="urn:microsoft.com/office/officeart/2009/3/layout/StepUpProcess"/>
    <dgm:cxn modelId="{6BEC2568-8228-48DA-933F-D85F8920770C}" type="presParOf" srcId="{BF5237E3-E77F-45DB-9DFF-972C9ED3C0A1}" destId="{1ED0FA9C-1141-4125-9110-EB063FB396B2}" srcOrd="0" destOrd="0" presId="urn:microsoft.com/office/officeart/2009/3/layout/StepUpProcess"/>
    <dgm:cxn modelId="{FF95F738-EB52-42B7-9E8E-7EED8F7C3394}" type="presParOf" srcId="{BF5237E3-E77F-45DB-9DFF-972C9ED3C0A1}" destId="{6487BB5B-A4F3-4D5A-934F-7AF05977F947}" srcOrd="1" destOrd="0" presId="urn:microsoft.com/office/officeart/2009/3/layout/StepUpProcess"/>
    <dgm:cxn modelId="{9E9F1AD0-4465-4F05-BB4A-2022BC21134C}" type="presParOf" srcId="{BF5237E3-E77F-45DB-9DFF-972C9ED3C0A1}" destId="{B75E35C3-8C8B-4B7C-9379-A972F7F7C1AE}" srcOrd="2" destOrd="0" presId="urn:microsoft.com/office/officeart/2009/3/layout/StepUpProcess"/>
    <dgm:cxn modelId="{A0B1FB49-C03D-4584-9D37-60CB5A8BF391}" type="presParOf" srcId="{D78BDA8F-1168-487D-B44D-B7B0D38BC374}" destId="{0DDD8B98-3113-4A9A-A6CC-FA8EB5EE6EFC}" srcOrd="1" destOrd="0" presId="urn:microsoft.com/office/officeart/2009/3/layout/StepUpProcess"/>
    <dgm:cxn modelId="{42EC5176-9A65-4185-92E7-309979E972BB}" type="presParOf" srcId="{0DDD8B98-3113-4A9A-A6CC-FA8EB5EE6EFC}" destId="{DDC8A610-E6B7-4271-A9F8-69E7F1064DB6}" srcOrd="0" destOrd="0" presId="urn:microsoft.com/office/officeart/2009/3/layout/StepUpProcess"/>
    <dgm:cxn modelId="{3B3B0E4A-1297-48FC-B13D-E05E1FBAC255}" type="presParOf" srcId="{D78BDA8F-1168-487D-B44D-B7B0D38BC374}" destId="{AA943C3B-856D-4287-83E3-0E1D0D895D1A}" srcOrd="2" destOrd="0" presId="urn:microsoft.com/office/officeart/2009/3/layout/StepUpProcess"/>
    <dgm:cxn modelId="{AF0E21CA-4023-4955-988A-4B02328FA7A1}" type="presParOf" srcId="{AA943C3B-856D-4287-83E3-0E1D0D895D1A}" destId="{F9854FB6-687F-4B85-99C1-CCBB1C6E9C24}" srcOrd="0" destOrd="0" presId="urn:microsoft.com/office/officeart/2009/3/layout/StepUpProcess"/>
    <dgm:cxn modelId="{A93EA79B-DA63-407B-AA6A-0175FC2D99D7}" type="presParOf" srcId="{AA943C3B-856D-4287-83E3-0E1D0D895D1A}" destId="{E06DF409-2004-47AD-B317-9311B1561AF6}" srcOrd="1" destOrd="0" presId="urn:microsoft.com/office/officeart/2009/3/layout/StepUpProcess"/>
    <dgm:cxn modelId="{0FFF2B59-C6C0-49F3-8DDB-FC4857CF8935}" type="presParOf" srcId="{AA943C3B-856D-4287-83E3-0E1D0D895D1A}" destId="{0081E2D8-A3D2-421B-8CEB-EA34ACD22D63}" srcOrd="2" destOrd="0" presId="urn:microsoft.com/office/officeart/2009/3/layout/StepUpProcess"/>
    <dgm:cxn modelId="{685ADB05-53E3-4A62-91F9-6AB93EE7DB90}" type="presParOf" srcId="{D78BDA8F-1168-487D-B44D-B7B0D38BC374}" destId="{B94C5328-5E5B-461B-8ADC-A3A8163D7A33}" srcOrd="3" destOrd="0" presId="urn:microsoft.com/office/officeart/2009/3/layout/StepUpProcess"/>
    <dgm:cxn modelId="{61230ED3-3832-48BF-B0B3-A6A876AA512C}" type="presParOf" srcId="{B94C5328-5E5B-461B-8ADC-A3A8163D7A33}" destId="{F05ECEE9-8EC8-44C4-9D70-29BB659F11B3}" srcOrd="0" destOrd="0" presId="urn:microsoft.com/office/officeart/2009/3/layout/StepUpProcess"/>
    <dgm:cxn modelId="{01F310C5-0BEA-4FA4-807A-CF0941440E91}" type="presParOf" srcId="{D78BDA8F-1168-487D-B44D-B7B0D38BC374}" destId="{912FCB01-8212-49D8-AF61-0C95D3F63376}" srcOrd="4" destOrd="0" presId="urn:microsoft.com/office/officeart/2009/3/layout/StepUpProcess"/>
    <dgm:cxn modelId="{1EE4D730-7AF9-4EF5-B4B6-FBCF601B86DD}" type="presParOf" srcId="{912FCB01-8212-49D8-AF61-0C95D3F63376}" destId="{3D981382-3B79-4FEB-9ED1-4F9D45082CDC}" srcOrd="0" destOrd="0" presId="urn:microsoft.com/office/officeart/2009/3/layout/StepUpProcess"/>
    <dgm:cxn modelId="{96D8C615-7566-48C8-AE51-522876221B01}" type="presParOf" srcId="{912FCB01-8212-49D8-AF61-0C95D3F63376}" destId="{AD220708-B70B-4602-94DD-86BEB92153A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B36685-C42C-4A57-8694-08ABFDB7D7C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4D39128-73F2-4F4C-B3CC-6C1EFEE4C200}">
      <dgm:prSet phldrT="[Text]"/>
      <dgm:spPr/>
      <dgm:t>
        <a:bodyPr/>
        <a:lstStyle/>
        <a:p>
          <a:r>
            <a:rPr lang="en-US"/>
            <a:t>Import Data</a:t>
          </a:r>
        </a:p>
      </dgm:t>
    </dgm:pt>
    <dgm:pt modelId="{BFE3BA3D-91CE-428B-AE16-5DE65211969D}" type="parTrans" cxnId="{FE5B1B9D-C8C3-4949-8271-5A0B60CC22A9}">
      <dgm:prSet/>
      <dgm:spPr/>
      <dgm:t>
        <a:bodyPr/>
        <a:lstStyle/>
        <a:p>
          <a:endParaRPr lang="en-US"/>
        </a:p>
      </dgm:t>
    </dgm:pt>
    <dgm:pt modelId="{85A446FB-778D-4ABF-B6F9-C6FB67399219}" type="sibTrans" cxnId="{FE5B1B9D-C8C3-4949-8271-5A0B60CC22A9}">
      <dgm:prSet/>
      <dgm:spPr/>
      <dgm:t>
        <a:bodyPr/>
        <a:lstStyle/>
        <a:p>
          <a:endParaRPr lang="en-US"/>
        </a:p>
      </dgm:t>
    </dgm:pt>
    <dgm:pt modelId="{DEAD705F-2B44-49C6-AD1B-92F81F912656}">
      <dgm:prSet phldrT="[Text]"/>
      <dgm:spPr/>
      <dgm:t>
        <a:bodyPr/>
        <a:lstStyle/>
        <a:p>
          <a:r>
            <a:rPr lang="en-US"/>
            <a:t>Merge Datasets</a:t>
          </a:r>
        </a:p>
      </dgm:t>
    </dgm:pt>
    <dgm:pt modelId="{EB7824C6-B560-472B-AD2C-4E48CDA68F6A}" type="parTrans" cxnId="{4E9EB816-34BF-452E-8C1C-B18C8C98CD48}">
      <dgm:prSet/>
      <dgm:spPr/>
      <dgm:t>
        <a:bodyPr/>
        <a:lstStyle/>
        <a:p>
          <a:endParaRPr lang="en-US"/>
        </a:p>
      </dgm:t>
    </dgm:pt>
    <dgm:pt modelId="{018DD5DC-16CC-410C-B980-05B289E38063}" type="sibTrans" cxnId="{4E9EB816-34BF-452E-8C1C-B18C8C98CD48}">
      <dgm:prSet/>
      <dgm:spPr/>
      <dgm:t>
        <a:bodyPr/>
        <a:lstStyle/>
        <a:p>
          <a:endParaRPr lang="en-US"/>
        </a:p>
      </dgm:t>
    </dgm:pt>
    <dgm:pt modelId="{BA267513-37D5-4B53-BC6A-F159EAC0D4B9}">
      <dgm:prSet phldrT="[Text]"/>
      <dgm:spPr/>
      <dgm:t>
        <a:bodyPr/>
        <a:lstStyle/>
        <a:p>
          <a:r>
            <a:rPr lang="en-US"/>
            <a:t>Standardize &amp; Normalize</a:t>
          </a:r>
        </a:p>
      </dgm:t>
    </dgm:pt>
    <dgm:pt modelId="{3AED6252-3831-492E-BDC2-7AAE92D6D2CC}" type="parTrans" cxnId="{248B2E5D-03BF-4ABC-8512-102172B088A7}">
      <dgm:prSet/>
      <dgm:spPr/>
      <dgm:t>
        <a:bodyPr/>
        <a:lstStyle/>
        <a:p>
          <a:endParaRPr lang="en-US"/>
        </a:p>
      </dgm:t>
    </dgm:pt>
    <dgm:pt modelId="{C804648A-2E2E-44EC-8042-960BE116D2A0}" type="sibTrans" cxnId="{248B2E5D-03BF-4ABC-8512-102172B088A7}">
      <dgm:prSet/>
      <dgm:spPr/>
      <dgm:t>
        <a:bodyPr/>
        <a:lstStyle/>
        <a:p>
          <a:endParaRPr lang="en-US"/>
        </a:p>
      </dgm:t>
    </dgm:pt>
    <dgm:pt modelId="{30EB8366-2D76-4E89-B47A-71CD3126B685}">
      <dgm:prSet phldrT="[Text]"/>
      <dgm:spPr/>
      <dgm:t>
        <a:bodyPr/>
        <a:lstStyle/>
        <a:p>
          <a:r>
            <a:rPr lang="en-US"/>
            <a:t>De-duplicate</a:t>
          </a:r>
        </a:p>
      </dgm:t>
    </dgm:pt>
    <dgm:pt modelId="{150BCCC9-4C6F-4CF9-9895-DB6EA8D95B07}" type="parTrans" cxnId="{8D72C884-14F6-4CF0-9968-29641655E6E2}">
      <dgm:prSet/>
      <dgm:spPr/>
      <dgm:t>
        <a:bodyPr/>
        <a:lstStyle/>
        <a:p>
          <a:endParaRPr lang="en-US"/>
        </a:p>
      </dgm:t>
    </dgm:pt>
    <dgm:pt modelId="{2408AAD6-BF80-47F4-B4D1-C407CD82D497}" type="sibTrans" cxnId="{8D72C884-14F6-4CF0-9968-29641655E6E2}">
      <dgm:prSet/>
      <dgm:spPr/>
      <dgm:t>
        <a:bodyPr/>
        <a:lstStyle/>
        <a:p>
          <a:endParaRPr lang="en-US"/>
        </a:p>
      </dgm:t>
    </dgm:pt>
    <dgm:pt modelId="{60D4708C-8A79-49BE-BE56-676CFAC553FB}">
      <dgm:prSet phldrT="[Text]"/>
      <dgm:spPr/>
      <dgm:t>
        <a:bodyPr/>
        <a:lstStyle/>
        <a:p>
          <a:r>
            <a:rPr lang="en-US"/>
            <a:t>Verify &amp; Enrich</a:t>
          </a:r>
        </a:p>
      </dgm:t>
    </dgm:pt>
    <dgm:pt modelId="{EFB27160-025B-4924-9921-F7F0AD82CBB3}" type="parTrans" cxnId="{0FC898D7-7511-4159-BC81-C1F5BFD927C4}">
      <dgm:prSet/>
      <dgm:spPr/>
      <dgm:t>
        <a:bodyPr/>
        <a:lstStyle/>
        <a:p>
          <a:endParaRPr lang="en-US"/>
        </a:p>
      </dgm:t>
    </dgm:pt>
    <dgm:pt modelId="{B9384299-F37B-40C3-B5F7-0C67363A481D}" type="sibTrans" cxnId="{0FC898D7-7511-4159-BC81-C1F5BFD927C4}">
      <dgm:prSet/>
      <dgm:spPr/>
      <dgm:t>
        <a:bodyPr/>
        <a:lstStyle/>
        <a:p>
          <a:endParaRPr lang="en-US"/>
        </a:p>
      </dgm:t>
    </dgm:pt>
    <dgm:pt modelId="{36434A22-8931-4E1C-8AC0-8C29B05A87BF}">
      <dgm:prSet phldrT="[Text]"/>
      <dgm:spPr/>
      <dgm:t>
        <a:bodyPr/>
        <a:lstStyle/>
        <a:p>
          <a:r>
            <a:rPr lang="en-US"/>
            <a:t>Update Audit f/w, Export Data</a:t>
          </a:r>
        </a:p>
      </dgm:t>
    </dgm:pt>
    <dgm:pt modelId="{BE347CCD-B69D-4479-9AE2-9412B182864D}" type="parTrans" cxnId="{8D9C9920-2E1D-4751-8D4D-80E4FB2BF3C5}">
      <dgm:prSet/>
      <dgm:spPr/>
      <dgm:t>
        <a:bodyPr/>
        <a:lstStyle/>
        <a:p>
          <a:endParaRPr lang="en-US"/>
        </a:p>
      </dgm:t>
    </dgm:pt>
    <dgm:pt modelId="{9ADF6547-ECEB-47A9-A438-E9322F2B85B2}" type="sibTrans" cxnId="{8D9C9920-2E1D-4751-8D4D-80E4FB2BF3C5}">
      <dgm:prSet/>
      <dgm:spPr/>
      <dgm:t>
        <a:bodyPr/>
        <a:lstStyle/>
        <a:p>
          <a:endParaRPr lang="en-US"/>
        </a:p>
      </dgm:t>
    </dgm:pt>
    <dgm:pt modelId="{6FDBBB9B-F08B-4507-9630-1BE14150ECE6}" type="pres">
      <dgm:prSet presAssocID="{5FB36685-C42C-4A57-8694-08ABFDB7D7C4}" presName="cycle" presStyleCnt="0">
        <dgm:presLayoutVars>
          <dgm:dir/>
          <dgm:resizeHandles val="exact"/>
        </dgm:presLayoutVars>
      </dgm:prSet>
      <dgm:spPr/>
    </dgm:pt>
    <dgm:pt modelId="{D127697C-4CF7-4DDD-AD8D-561A9AE8477E}" type="pres">
      <dgm:prSet presAssocID="{D4D39128-73F2-4F4C-B3CC-6C1EFEE4C200}" presName="node" presStyleLbl="node1" presStyleIdx="0" presStyleCnt="6">
        <dgm:presLayoutVars>
          <dgm:bulletEnabled val="1"/>
        </dgm:presLayoutVars>
      </dgm:prSet>
      <dgm:spPr/>
    </dgm:pt>
    <dgm:pt modelId="{F2D3DF40-B1E9-457B-9FA4-EA75E4F64DE9}" type="pres">
      <dgm:prSet presAssocID="{85A446FB-778D-4ABF-B6F9-C6FB67399219}" presName="sibTrans" presStyleLbl="sibTrans2D1" presStyleIdx="0" presStyleCnt="6"/>
      <dgm:spPr/>
    </dgm:pt>
    <dgm:pt modelId="{9B303E03-9F28-4300-9E0C-0EA3EAD61D4B}" type="pres">
      <dgm:prSet presAssocID="{85A446FB-778D-4ABF-B6F9-C6FB67399219}" presName="connectorText" presStyleLbl="sibTrans2D1" presStyleIdx="0" presStyleCnt="6"/>
      <dgm:spPr/>
    </dgm:pt>
    <dgm:pt modelId="{950E7B4A-3628-4858-B7E4-5185133A5AAA}" type="pres">
      <dgm:prSet presAssocID="{DEAD705F-2B44-49C6-AD1B-92F81F912656}" presName="node" presStyleLbl="node1" presStyleIdx="1" presStyleCnt="6">
        <dgm:presLayoutVars>
          <dgm:bulletEnabled val="1"/>
        </dgm:presLayoutVars>
      </dgm:prSet>
      <dgm:spPr/>
    </dgm:pt>
    <dgm:pt modelId="{D44EFA9F-CD5A-4442-B315-4EAF2EBDA8E2}" type="pres">
      <dgm:prSet presAssocID="{018DD5DC-16CC-410C-B980-05B289E38063}" presName="sibTrans" presStyleLbl="sibTrans2D1" presStyleIdx="1" presStyleCnt="6"/>
      <dgm:spPr/>
    </dgm:pt>
    <dgm:pt modelId="{00CA4A6F-7732-4016-86CB-DEB4A3891C5E}" type="pres">
      <dgm:prSet presAssocID="{018DD5DC-16CC-410C-B980-05B289E38063}" presName="connectorText" presStyleLbl="sibTrans2D1" presStyleIdx="1" presStyleCnt="6"/>
      <dgm:spPr/>
    </dgm:pt>
    <dgm:pt modelId="{120CF79A-8CEB-46D0-8A10-9FE87F0BFFFF}" type="pres">
      <dgm:prSet presAssocID="{BA267513-37D5-4B53-BC6A-F159EAC0D4B9}" presName="node" presStyleLbl="node1" presStyleIdx="2" presStyleCnt="6">
        <dgm:presLayoutVars>
          <dgm:bulletEnabled val="1"/>
        </dgm:presLayoutVars>
      </dgm:prSet>
      <dgm:spPr/>
    </dgm:pt>
    <dgm:pt modelId="{AFB947C8-5DBD-456B-A13C-B2C530C1DCA3}" type="pres">
      <dgm:prSet presAssocID="{C804648A-2E2E-44EC-8042-960BE116D2A0}" presName="sibTrans" presStyleLbl="sibTrans2D1" presStyleIdx="2" presStyleCnt="6"/>
      <dgm:spPr/>
    </dgm:pt>
    <dgm:pt modelId="{02D134E8-2809-4EF3-A75A-4F479E38EE96}" type="pres">
      <dgm:prSet presAssocID="{C804648A-2E2E-44EC-8042-960BE116D2A0}" presName="connectorText" presStyleLbl="sibTrans2D1" presStyleIdx="2" presStyleCnt="6"/>
      <dgm:spPr/>
    </dgm:pt>
    <dgm:pt modelId="{720C38F1-E982-4CCF-A26C-2B370072AF02}" type="pres">
      <dgm:prSet presAssocID="{30EB8366-2D76-4E89-B47A-71CD3126B685}" presName="node" presStyleLbl="node1" presStyleIdx="3" presStyleCnt="6">
        <dgm:presLayoutVars>
          <dgm:bulletEnabled val="1"/>
        </dgm:presLayoutVars>
      </dgm:prSet>
      <dgm:spPr/>
    </dgm:pt>
    <dgm:pt modelId="{B4C66D9F-F2C4-4E67-B5A7-06A6409F7F71}" type="pres">
      <dgm:prSet presAssocID="{2408AAD6-BF80-47F4-B4D1-C407CD82D497}" presName="sibTrans" presStyleLbl="sibTrans2D1" presStyleIdx="3" presStyleCnt="6"/>
      <dgm:spPr/>
    </dgm:pt>
    <dgm:pt modelId="{2B3A24FA-0AEA-48EC-B8D0-40D8C03EE06A}" type="pres">
      <dgm:prSet presAssocID="{2408AAD6-BF80-47F4-B4D1-C407CD82D497}" presName="connectorText" presStyleLbl="sibTrans2D1" presStyleIdx="3" presStyleCnt="6"/>
      <dgm:spPr/>
    </dgm:pt>
    <dgm:pt modelId="{788CDD65-7220-4E09-BBA4-E3018E75FD5F}" type="pres">
      <dgm:prSet presAssocID="{60D4708C-8A79-49BE-BE56-676CFAC553FB}" presName="node" presStyleLbl="node1" presStyleIdx="4" presStyleCnt="6">
        <dgm:presLayoutVars>
          <dgm:bulletEnabled val="1"/>
        </dgm:presLayoutVars>
      </dgm:prSet>
      <dgm:spPr/>
    </dgm:pt>
    <dgm:pt modelId="{7568D89A-4909-4CB6-8265-4BD56EAD32B1}" type="pres">
      <dgm:prSet presAssocID="{B9384299-F37B-40C3-B5F7-0C67363A481D}" presName="sibTrans" presStyleLbl="sibTrans2D1" presStyleIdx="4" presStyleCnt="6"/>
      <dgm:spPr/>
    </dgm:pt>
    <dgm:pt modelId="{852B34C5-DE01-4C68-9D56-C1D44B73A74F}" type="pres">
      <dgm:prSet presAssocID="{B9384299-F37B-40C3-B5F7-0C67363A481D}" presName="connectorText" presStyleLbl="sibTrans2D1" presStyleIdx="4" presStyleCnt="6"/>
      <dgm:spPr/>
    </dgm:pt>
    <dgm:pt modelId="{55797580-FE68-4DC4-8CDE-DD4DC7B63D2E}" type="pres">
      <dgm:prSet presAssocID="{36434A22-8931-4E1C-8AC0-8C29B05A87BF}" presName="node" presStyleLbl="node1" presStyleIdx="5" presStyleCnt="6">
        <dgm:presLayoutVars>
          <dgm:bulletEnabled val="1"/>
        </dgm:presLayoutVars>
      </dgm:prSet>
      <dgm:spPr/>
    </dgm:pt>
    <dgm:pt modelId="{B264E27C-6AE1-402D-8E6D-1E842FBF8200}" type="pres">
      <dgm:prSet presAssocID="{9ADF6547-ECEB-47A9-A438-E9322F2B85B2}" presName="sibTrans" presStyleLbl="sibTrans2D1" presStyleIdx="5" presStyleCnt="6"/>
      <dgm:spPr/>
    </dgm:pt>
    <dgm:pt modelId="{857D6382-0D0C-4089-8AEA-DEC0B12484A9}" type="pres">
      <dgm:prSet presAssocID="{9ADF6547-ECEB-47A9-A438-E9322F2B85B2}" presName="connectorText" presStyleLbl="sibTrans2D1" presStyleIdx="5" presStyleCnt="6"/>
      <dgm:spPr/>
    </dgm:pt>
  </dgm:ptLst>
  <dgm:cxnLst>
    <dgm:cxn modelId="{5CDB6806-0C11-4F44-9956-70CDC4635B3F}" type="presOf" srcId="{018DD5DC-16CC-410C-B980-05B289E38063}" destId="{D44EFA9F-CD5A-4442-B315-4EAF2EBDA8E2}" srcOrd="0" destOrd="0" presId="urn:microsoft.com/office/officeart/2005/8/layout/cycle2"/>
    <dgm:cxn modelId="{4E9EB816-34BF-452E-8C1C-B18C8C98CD48}" srcId="{5FB36685-C42C-4A57-8694-08ABFDB7D7C4}" destId="{DEAD705F-2B44-49C6-AD1B-92F81F912656}" srcOrd="1" destOrd="0" parTransId="{EB7824C6-B560-472B-AD2C-4E48CDA68F6A}" sibTransId="{018DD5DC-16CC-410C-B980-05B289E38063}"/>
    <dgm:cxn modelId="{8D9C9920-2E1D-4751-8D4D-80E4FB2BF3C5}" srcId="{5FB36685-C42C-4A57-8694-08ABFDB7D7C4}" destId="{36434A22-8931-4E1C-8AC0-8C29B05A87BF}" srcOrd="5" destOrd="0" parTransId="{BE347CCD-B69D-4479-9AE2-9412B182864D}" sibTransId="{9ADF6547-ECEB-47A9-A438-E9322F2B85B2}"/>
    <dgm:cxn modelId="{832D5625-E3E5-4EC4-9D86-1111D8B6890B}" type="presOf" srcId="{60D4708C-8A79-49BE-BE56-676CFAC553FB}" destId="{788CDD65-7220-4E09-BBA4-E3018E75FD5F}" srcOrd="0" destOrd="0" presId="urn:microsoft.com/office/officeart/2005/8/layout/cycle2"/>
    <dgm:cxn modelId="{168E8C25-013F-4E5F-A82A-D20E9489FC7F}" type="presOf" srcId="{018DD5DC-16CC-410C-B980-05B289E38063}" destId="{00CA4A6F-7732-4016-86CB-DEB4A3891C5E}" srcOrd="1" destOrd="0" presId="urn:microsoft.com/office/officeart/2005/8/layout/cycle2"/>
    <dgm:cxn modelId="{C9D7502E-5655-4BB9-B882-D16E813FF88D}" type="presOf" srcId="{B9384299-F37B-40C3-B5F7-0C67363A481D}" destId="{7568D89A-4909-4CB6-8265-4BD56EAD32B1}" srcOrd="0" destOrd="0" presId="urn:microsoft.com/office/officeart/2005/8/layout/cycle2"/>
    <dgm:cxn modelId="{248B2E5D-03BF-4ABC-8512-102172B088A7}" srcId="{5FB36685-C42C-4A57-8694-08ABFDB7D7C4}" destId="{BA267513-37D5-4B53-BC6A-F159EAC0D4B9}" srcOrd="2" destOrd="0" parTransId="{3AED6252-3831-492E-BDC2-7AAE92D6D2CC}" sibTransId="{C804648A-2E2E-44EC-8042-960BE116D2A0}"/>
    <dgm:cxn modelId="{28594461-4672-42C1-A37A-8EEF50391188}" type="presOf" srcId="{2408AAD6-BF80-47F4-B4D1-C407CD82D497}" destId="{2B3A24FA-0AEA-48EC-B8D0-40D8C03EE06A}" srcOrd="1" destOrd="0" presId="urn:microsoft.com/office/officeart/2005/8/layout/cycle2"/>
    <dgm:cxn modelId="{8D72C884-14F6-4CF0-9968-29641655E6E2}" srcId="{5FB36685-C42C-4A57-8694-08ABFDB7D7C4}" destId="{30EB8366-2D76-4E89-B47A-71CD3126B685}" srcOrd="3" destOrd="0" parTransId="{150BCCC9-4C6F-4CF9-9895-DB6EA8D95B07}" sibTransId="{2408AAD6-BF80-47F4-B4D1-C407CD82D497}"/>
    <dgm:cxn modelId="{0502C68E-41F7-4899-91FB-E17F86C7B41B}" type="presOf" srcId="{85A446FB-778D-4ABF-B6F9-C6FB67399219}" destId="{F2D3DF40-B1E9-457B-9FA4-EA75E4F64DE9}" srcOrd="0" destOrd="0" presId="urn:microsoft.com/office/officeart/2005/8/layout/cycle2"/>
    <dgm:cxn modelId="{2DCFC398-8010-4DD2-BE23-07593415C04A}" type="presOf" srcId="{D4D39128-73F2-4F4C-B3CC-6C1EFEE4C200}" destId="{D127697C-4CF7-4DDD-AD8D-561A9AE8477E}" srcOrd="0" destOrd="0" presId="urn:microsoft.com/office/officeart/2005/8/layout/cycle2"/>
    <dgm:cxn modelId="{2E73919C-12D0-4E19-8582-1C493246A611}" type="presOf" srcId="{85A446FB-778D-4ABF-B6F9-C6FB67399219}" destId="{9B303E03-9F28-4300-9E0C-0EA3EAD61D4B}" srcOrd="1" destOrd="0" presId="urn:microsoft.com/office/officeart/2005/8/layout/cycle2"/>
    <dgm:cxn modelId="{FE5B1B9D-C8C3-4949-8271-5A0B60CC22A9}" srcId="{5FB36685-C42C-4A57-8694-08ABFDB7D7C4}" destId="{D4D39128-73F2-4F4C-B3CC-6C1EFEE4C200}" srcOrd="0" destOrd="0" parTransId="{BFE3BA3D-91CE-428B-AE16-5DE65211969D}" sibTransId="{85A446FB-778D-4ABF-B6F9-C6FB67399219}"/>
    <dgm:cxn modelId="{61E418AA-1A56-4076-8311-40D4B6327CEE}" type="presOf" srcId="{5FB36685-C42C-4A57-8694-08ABFDB7D7C4}" destId="{6FDBBB9B-F08B-4507-9630-1BE14150ECE6}" srcOrd="0" destOrd="0" presId="urn:microsoft.com/office/officeart/2005/8/layout/cycle2"/>
    <dgm:cxn modelId="{54FB55AD-E531-46FC-A359-14E8F4321D75}" type="presOf" srcId="{C804648A-2E2E-44EC-8042-960BE116D2A0}" destId="{AFB947C8-5DBD-456B-A13C-B2C530C1DCA3}" srcOrd="0" destOrd="0" presId="urn:microsoft.com/office/officeart/2005/8/layout/cycle2"/>
    <dgm:cxn modelId="{C9F416B1-7A71-407A-90EA-BAAF94FB5279}" type="presOf" srcId="{9ADF6547-ECEB-47A9-A438-E9322F2B85B2}" destId="{B264E27C-6AE1-402D-8E6D-1E842FBF8200}" srcOrd="0" destOrd="0" presId="urn:microsoft.com/office/officeart/2005/8/layout/cycle2"/>
    <dgm:cxn modelId="{44E3A0C9-DE4F-4CF9-B719-42B41171A402}" type="presOf" srcId="{BA267513-37D5-4B53-BC6A-F159EAC0D4B9}" destId="{120CF79A-8CEB-46D0-8A10-9FE87F0BFFFF}" srcOrd="0" destOrd="0" presId="urn:microsoft.com/office/officeart/2005/8/layout/cycle2"/>
    <dgm:cxn modelId="{0FC898D7-7511-4159-BC81-C1F5BFD927C4}" srcId="{5FB36685-C42C-4A57-8694-08ABFDB7D7C4}" destId="{60D4708C-8A79-49BE-BE56-676CFAC553FB}" srcOrd="4" destOrd="0" parTransId="{EFB27160-025B-4924-9921-F7F0AD82CBB3}" sibTransId="{B9384299-F37B-40C3-B5F7-0C67363A481D}"/>
    <dgm:cxn modelId="{329851DA-ED5D-49A7-8C23-D77A7583C302}" type="presOf" srcId="{2408AAD6-BF80-47F4-B4D1-C407CD82D497}" destId="{B4C66D9F-F2C4-4E67-B5A7-06A6409F7F71}" srcOrd="0" destOrd="0" presId="urn:microsoft.com/office/officeart/2005/8/layout/cycle2"/>
    <dgm:cxn modelId="{6D65BFDA-4499-45BC-8180-CDE2AC51728E}" type="presOf" srcId="{9ADF6547-ECEB-47A9-A438-E9322F2B85B2}" destId="{857D6382-0D0C-4089-8AEA-DEC0B12484A9}" srcOrd="1" destOrd="0" presId="urn:microsoft.com/office/officeart/2005/8/layout/cycle2"/>
    <dgm:cxn modelId="{57AADEE9-9839-4B2A-8555-4A0EAA8A23CF}" type="presOf" srcId="{DEAD705F-2B44-49C6-AD1B-92F81F912656}" destId="{950E7B4A-3628-4858-B7E4-5185133A5AAA}" srcOrd="0" destOrd="0" presId="urn:microsoft.com/office/officeart/2005/8/layout/cycle2"/>
    <dgm:cxn modelId="{33D9ABEA-5296-44B9-BC0F-CFDC7807BC86}" type="presOf" srcId="{30EB8366-2D76-4E89-B47A-71CD3126B685}" destId="{720C38F1-E982-4CCF-A26C-2B370072AF02}" srcOrd="0" destOrd="0" presId="urn:microsoft.com/office/officeart/2005/8/layout/cycle2"/>
    <dgm:cxn modelId="{082C71EE-1C7C-48D1-BDF0-5C9D4FB7D16E}" type="presOf" srcId="{36434A22-8931-4E1C-8AC0-8C29B05A87BF}" destId="{55797580-FE68-4DC4-8CDE-DD4DC7B63D2E}" srcOrd="0" destOrd="0" presId="urn:microsoft.com/office/officeart/2005/8/layout/cycle2"/>
    <dgm:cxn modelId="{1D8B79EE-D4C1-46F5-A81C-4B07612D9254}" type="presOf" srcId="{B9384299-F37B-40C3-B5F7-0C67363A481D}" destId="{852B34C5-DE01-4C68-9D56-C1D44B73A74F}" srcOrd="1" destOrd="0" presId="urn:microsoft.com/office/officeart/2005/8/layout/cycle2"/>
    <dgm:cxn modelId="{B31D68EF-3226-4033-A77E-9FDFD304888F}" type="presOf" srcId="{C804648A-2E2E-44EC-8042-960BE116D2A0}" destId="{02D134E8-2809-4EF3-A75A-4F479E38EE96}" srcOrd="1" destOrd="0" presId="urn:microsoft.com/office/officeart/2005/8/layout/cycle2"/>
    <dgm:cxn modelId="{C05CBA01-A3AC-484C-AF49-49EBB12F00B8}" type="presParOf" srcId="{6FDBBB9B-F08B-4507-9630-1BE14150ECE6}" destId="{D127697C-4CF7-4DDD-AD8D-561A9AE8477E}" srcOrd="0" destOrd="0" presId="urn:microsoft.com/office/officeart/2005/8/layout/cycle2"/>
    <dgm:cxn modelId="{B02B0D66-04D6-4B12-97E4-00EE7842D82C}" type="presParOf" srcId="{6FDBBB9B-F08B-4507-9630-1BE14150ECE6}" destId="{F2D3DF40-B1E9-457B-9FA4-EA75E4F64DE9}" srcOrd="1" destOrd="0" presId="urn:microsoft.com/office/officeart/2005/8/layout/cycle2"/>
    <dgm:cxn modelId="{5A828FF1-98EB-434D-BECA-734392D85FC8}" type="presParOf" srcId="{F2D3DF40-B1E9-457B-9FA4-EA75E4F64DE9}" destId="{9B303E03-9F28-4300-9E0C-0EA3EAD61D4B}" srcOrd="0" destOrd="0" presId="urn:microsoft.com/office/officeart/2005/8/layout/cycle2"/>
    <dgm:cxn modelId="{4788F9EE-148C-44FB-8439-0683BD8E6394}" type="presParOf" srcId="{6FDBBB9B-F08B-4507-9630-1BE14150ECE6}" destId="{950E7B4A-3628-4858-B7E4-5185133A5AAA}" srcOrd="2" destOrd="0" presId="urn:microsoft.com/office/officeart/2005/8/layout/cycle2"/>
    <dgm:cxn modelId="{5D08D9F0-CD40-4C46-A1AB-7DB66F51A66C}" type="presParOf" srcId="{6FDBBB9B-F08B-4507-9630-1BE14150ECE6}" destId="{D44EFA9F-CD5A-4442-B315-4EAF2EBDA8E2}" srcOrd="3" destOrd="0" presId="urn:microsoft.com/office/officeart/2005/8/layout/cycle2"/>
    <dgm:cxn modelId="{C70C6BAA-4F49-4F78-B955-E6EACF3BD4D6}" type="presParOf" srcId="{D44EFA9F-CD5A-4442-B315-4EAF2EBDA8E2}" destId="{00CA4A6F-7732-4016-86CB-DEB4A3891C5E}" srcOrd="0" destOrd="0" presId="urn:microsoft.com/office/officeart/2005/8/layout/cycle2"/>
    <dgm:cxn modelId="{9336C68F-BAA4-432D-BC70-D334ED846C03}" type="presParOf" srcId="{6FDBBB9B-F08B-4507-9630-1BE14150ECE6}" destId="{120CF79A-8CEB-46D0-8A10-9FE87F0BFFFF}" srcOrd="4" destOrd="0" presId="urn:microsoft.com/office/officeart/2005/8/layout/cycle2"/>
    <dgm:cxn modelId="{0196D452-CF2C-4F1E-8431-23C764DDF827}" type="presParOf" srcId="{6FDBBB9B-F08B-4507-9630-1BE14150ECE6}" destId="{AFB947C8-5DBD-456B-A13C-B2C530C1DCA3}" srcOrd="5" destOrd="0" presId="urn:microsoft.com/office/officeart/2005/8/layout/cycle2"/>
    <dgm:cxn modelId="{BC907398-029A-47F8-9441-C8CC1794E85D}" type="presParOf" srcId="{AFB947C8-5DBD-456B-A13C-B2C530C1DCA3}" destId="{02D134E8-2809-4EF3-A75A-4F479E38EE96}" srcOrd="0" destOrd="0" presId="urn:microsoft.com/office/officeart/2005/8/layout/cycle2"/>
    <dgm:cxn modelId="{CCA1BE53-3FE5-4A27-AA72-38307D1EB1A2}" type="presParOf" srcId="{6FDBBB9B-F08B-4507-9630-1BE14150ECE6}" destId="{720C38F1-E982-4CCF-A26C-2B370072AF02}" srcOrd="6" destOrd="0" presId="urn:microsoft.com/office/officeart/2005/8/layout/cycle2"/>
    <dgm:cxn modelId="{37DE4792-51FB-4B90-80C5-945CA68ED2F0}" type="presParOf" srcId="{6FDBBB9B-F08B-4507-9630-1BE14150ECE6}" destId="{B4C66D9F-F2C4-4E67-B5A7-06A6409F7F71}" srcOrd="7" destOrd="0" presId="urn:microsoft.com/office/officeart/2005/8/layout/cycle2"/>
    <dgm:cxn modelId="{040C7D83-A15F-4B8D-9AA5-CC9A6CFF7AF0}" type="presParOf" srcId="{B4C66D9F-F2C4-4E67-B5A7-06A6409F7F71}" destId="{2B3A24FA-0AEA-48EC-B8D0-40D8C03EE06A}" srcOrd="0" destOrd="0" presId="urn:microsoft.com/office/officeart/2005/8/layout/cycle2"/>
    <dgm:cxn modelId="{8FD4FEE4-A448-45FC-8C73-DD7A63FC1E04}" type="presParOf" srcId="{6FDBBB9B-F08B-4507-9630-1BE14150ECE6}" destId="{788CDD65-7220-4E09-BBA4-E3018E75FD5F}" srcOrd="8" destOrd="0" presId="urn:microsoft.com/office/officeart/2005/8/layout/cycle2"/>
    <dgm:cxn modelId="{0B5BAD98-8CFF-4DB0-B9C6-50D65E1BBED2}" type="presParOf" srcId="{6FDBBB9B-F08B-4507-9630-1BE14150ECE6}" destId="{7568D89A-4909-4CB6-8265-4BD56EAD32B1}" srcOrd="9" destOrd="0" presId="urn:microsoft.com/office/officeart/2005/8/layout/cycle2"/>
    <dgm:cxn modelId="{45792BDA-5E92-48CB-8218-DA81F7ABA3EF}" type="presParOf" srcId="{7568D89A-4909-4CB6-8265-4BD56EAD32B1}" destId="{852B34C5-DE01-4C68-9D56-C1D44B73A74F}" srcOrd="0" destOrd="0" presId="urn:microsoft.com/office/officeart/2005/8/layout/cycle2"/>
    <dgm:cxn modelId="{C7B26BB5-F140-41A7-8EC4-2F74401957BB}" type="presParOf" srcId="{6FDBBB9B-F08B-4507-9630-1BE14150ECE6}" destId="{55797580-FE68-4DC4-8CDE-DD4DC7B63D2E}" srcOrd="10" destOrd="0" presId="urn:microsoft.com/office/officeart/2005/8/layout/cycle2"/>
    <dgm:cxn modelId="{E6BA8076-107D-4C6E-8B46-DA07A55567B0}" type="presParOf" srcId="{6FDBBB9B-F08B-4507-9630-1BE14150ECE6}" destId="{B264E27C-6AE1-402D-8E6D-1E842FBF8200}" srcOrd="11" destOrd="0" presId="urn:microsoft.com/office/officeart/2005/8/layout/cycle2"/>
    <dgm:cxn modelId="{9F7D9852-DFE2-4D51-8356-132B1094B1A6}" type="presParOf" srcId="{B264E27C-6AE1-402D-8E6D-1E842FBF8200}" destId="{857D6382-0D0C-4089-8AEA-DEC0B12484A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770F15-1BF8-4147-B155-86B042555D5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00878CB-5141-4C8A-91C9-A86854104DED}">
      <dgm:prSet phldrT="[Text]"/>
      <dgm:spPr/>
      <dgm:t>
        <a:bodyPr/>
        <a:lstStyle/>
        <a:p>
          <a:r>
            <a:rPr lang="en-US"/>
            <a:t>Integration with Source, Target and Native cloud services</a:t>
          </a:r>
        </a:p>
      </dgm:t>
    </dgm:pt>
    <dgm:pt modelId="{8A21C469-894F-429E-AE1B-6A3AC1072C8C}" type="parTrans" cxnId="{2DA6D0B2-E00F-4E0C-962D-A70784D6B552}">
      <dgm:prSet/>
      <dgm:spPr/>
      <dgm:t>
        <a:bodyPr/>
        <a:lstStyle/>
        <a:p>
          <a:endParaRPr lang="en-US"/>
        </a:p>
      </dgm:t>
    </dgm:pt>
    <dgm:pt modelId="{97F74B76-47B1-44D6-9C1E-10B77B2F6789}" type="sibTrans" cxnId="{2DA6D0B2-E00F-4E0C-962D-A70784D6B552}">
      <dgm:prSet/>
      <dgm:spPr/>
      <dgm:t>
        <a:bodyPr/>
        <a:lstStyle/>
        <a:p>
          <a:endParaRPr lang="en-US"/>
        </a:p>
      </dgm:t>
    </dgm:pt>
    <dgm:pt modelId="{C5174390-0BCD-4F51-8484-8524ADFE31D0}">
      <dgm:prSet phldrT="[Text]"/>
      <dgm:spPr/>
      <dgm:t>
        <a:bodyPr/>
        <a:lstStyle/>
        <a:p>
          <a:r>
            <a:rPr lang="en-US"/>
            <a:t>Support to Data Velocity &amp; Variety</a:t>
          </a:r>
        </a:p>
      </dgm:t>
    </dgm:pt>
    <dgm:pt modelId="{41439D68-6A66-4095-B7F2-8612E826E324}" type="parTrans" cxnId="{EA30BE5D-B2AC-4CBC-A1A6-2FCC249132C3}">
      <dgm:prSet/>
      <dgm:spPr/>
      <dgm:t>
        <a:bodyPr/>
        <a:lstStyle/>
        <a:p>
          <a:endParaRPr lang="en-US"/>
        </a:p>
      </dgm:t>
    </dgm:pt>
    <dgm:pt modelId="{01A117AD-0827-41E9-9FCC-9FC8791B4199}" type="sibTrans" cxnId="{EA30BE5D-B2AC-4CBC-A1A6-2FCC249132C3}">
      <dgm:prSet/>
      <dgm:spPr/>
      <dgm:t>
        <a:bodyPr/>
        <a:lstStyle/>
        <a:p>
          <a:endParaRPr lang="en-US"/>
        </a:p>
      </dgm:t>
    </dgm:pt>
    <dgm:pt modelId="{C8060B07-EF02-4EC5-B676-368ED9C74090}">
      <dgm:prSet phldrT="[Text]"/>
      <dgm:spPr/>
      <dgm:t>
        <a:bodyPr/>
        <a:lstStyle/>
        <a:p>
          <a:r>
            <a:rPr lang="en-US"/>
            <a:t>Access Control &amp; Data Security</a:t>
          </a:r>
        </a:p>
      </dgm:t>
    </dgm:pt>
    <dgm:pt modelId="{6DACA429-02B7-470A-9E51-B9DB45E056E1}" type="parTrans" cxnId="{55772E21-2288-4F4B-96D9-3585F78C19EE}">
      <dgm:prSet/>
      <dgm:spPr/>
      <dgm:t>
        <a:bodyPr/>
        <a:lstStyle/>
        <a:p>
          <a:endParaRPr lang="en-US"/>
        </a:p>
      </dgm:t>
    </dgm:pt>
    <dgm:pt modelId="{478E724A-6B11-46E6-BEE6-933AF54C139C}" type="sibTrans" cxnId="{55772E21-2288-4F4B-96D9-3585F78C19EE}">
      <dgm:prSet/>
      <dgm:spPr/>
      <dgm:t>
        <a:bodyPr/>
        <a:lstStyle/>
        <a:p>
          <a:endParaRPr lang="en-US"/>
        </a:p>
      </dgm:t>
    </dgm:pt>
    <dgm:pt modelId="{0BC80EE9-5698-450B-BD3E-BE1CB3981FEE}">
      <dgm:prSet phldrT="[Text]"/>
      <dgm:spPr/>
      <dgm:t>
        <a:bodyPr/>
        <a:lstStyle/>
        <a:p>
          <a:r>
            <a:rPr lang="en-US"/>
            <a:t>Price per Performance</a:t>
          </a:r>
        </a:p>
      </dgm:t>
    </dgm:pt>
    <dgm:pt modelId="{C25C3808-C6CE-4C23-A03F-C9109A0C35CA}" type="parTrans" cxnId="{8BB97B8D-A565-409B-8222-6906F7B3F017}">
      <dgm:prSet/>
      <dgm:spPr/>
      <dgm:t>
        <a:bodyPr/>
        <a:lstStyle/>
        <a:p>
          <a:endParaRPr lang="en-US"/>
        </a:p>
      </dgm:t>
    </dgm:pt>
    <dgm:pt modelId="{50D04281-5040-4807-B591-84BF8049CF43}" type="sibTrans" cxnId="{8BB97B8D-A565-409B-8222-6906F7B3F017}">
      <dgm:prSet/>
      <dgm:spPr/>
      <dgm:t>
        <a:bodyPr/>
        <a:lstStyle/>
        <a:p>
          <a:endParaRPr lang="en-US"/>
        </a:p>
      </dgm:t>
    </dgm:pt>
    <dgm:pt modelId="{38F9F1AF-FC91-4FB6-B569-39FD0B629E2B}">
      <dgm:prSet phldrT="[Text]"/>
      <dgm:spPr/>
      <dgm:t>
        <a:bodyPr/>
        <a:lstStyle/>
        <a:p>
          <a:r>
            <a:rPr lang="en-US"/>
            <a:t>Data Consumption &amp; Democratization</a:t>
          </a:r>
        </a:p>
      </dgm:t>
    </dgm:pt>
    <dgm:pt modelId="{880D044F-58E5-4AF5-BEBE-747B3BDF361F}" type="parTrans" cxnId="{8A2BC3DD-D763-4E4B-99EA-AF83C6456054}">
      <dgm:prSet/>
      <dgm:spPr/>
      <dgm:t>
        <a:bodyPr/>
        <a:lstStyle/>
        <a:p>
          <a:endParaRPr lang="en-US"/>
        </a:p>
      </dgm:t>
    </dgm:pt>
    <dgm:pt modelId="{EE5B1D69-212A-45B9-879C-94B5CE403853}" type="sibTrans" cxnId="{8A2BC3DD-D763-4E4B-99EA-AF83C6456054}">
      <dgm:prSet/>
      <dgm:spPr/>
      <dgm:t>
        <a:bodyPr/>
        <a:lstStyle/>
        <a:p>
          <a:endParaRPr lang="en-US"/>
        </a:p>
      </dgm:t>
    </dgm:pt>
    <dgm:pt modelId="{F8481CBB-0F06-49B5-87DA-A06D2E765537}">
      <dgm:prSet phldrT="[Text]"/>
      <dgm:spPr/>
      <dgm:t>
        <a:bodyPr/>
        <a:lstStyle/>
        <a:p>
          <a:r>
            <a:rPr lang="en-US"/>
            <a:t>Technical Capabilities for Use Case</a:t>
          </a:r>
        </a:p>
      </dgm:t>
    </dgm:pt>
    <dgm:pt modelId="{FFF482FD-E07C-45FA-823D-FE61895FBB9F}" type="parTrans" cxnId="{48647C28-7486-4A61-B42A-6A591959BAF0}">
      <dgm:prSet/>
      <dgm:spPr/>
      <dgm:t>
        <a:bodyPr/>
        <a:lstStyle/>
        <a:p>
          <a:endParaRPr lang="en-US"/>
        </a:p>
      </dgm:t>
    </dgm:pt>
    <dgm:pt modelId="{8DA7B8C9-4E6D-4F32-822C-FA66759F41E6}" type="sibTrans" cxnId="{48647C28-7486-4A61-B42A-6A591959BAF0}">
      <dgm:prSet/>
      <dgm:spPr/>
      <dgm:t>
        <a:bodyPr/>
        <a:lstStyle/>
        <a:p>
          <a:endParaRPr lang="en-US"/>
        </a:p>
      </dgm:t>
    </dgm:pt>
    <dgm:pt modelId="{86EBB1D3-1761-43EB-8B8A-A77BC122A40A}">
      <dgm:prSet phldrT="[Text]"/>
      <dgm:spPr/>
      <dgm:t>
        <a:bodyPr/>
        <a:lstStyle/>
        <a:p>
          <a:r>
            <a:rPr lang="en-US"/>
            <a:t>Operational Expense</a:t>
          </a:r>
        </a:p>
      </dgm:t>
    </dgm:pt>
    <dgm:pt modelId="{796FC236-1DBC-4BA2-8252-6947A76B0A21}" type="parTrans" cxnId="{BC083B06-F750-4584-B461-6C7CBADB077A}">
      <dgm:prSet/>
      <dgm:spPr/>
      <dgm:t>
        <a:bodyPr/>
        <a:lstStyle/>
        <a:p>
          <a:endParaRPr lang="en-US"/>
        </a:p>
      </dgm:t>
    </dgm:pt>
    <dgm:pt modelId="{0D5FBB14-5623-4565-8636-59091ACD28F2}" type="sibTrans" cxnId="{BC083B06-F750-4584-B461-6C7CBADB077A}">
      <dgm:prSet/>
      <dgm:spPr/>
      <dgm:t>
        <a:bodyPr/>
        <a:lstStyle/>
        <a:p>
          <a:endParaRPr lang="en-US"/>
        </a:p>
      </dgm:t>
    </dgm:pt>
    <dgm:pt modelId="{9C8DE2BE-9421-46B0-97AA-E972DE014E2B}" type="pres">
      <dgm:prSet presAssocID="{09770F15-1BF8-4147-B155-86B042555D59}" presName="Name0" presStyleCnt="0">
        <dgm:presLayoutVars>
          <dgm:chMax val="7"/>
          <dgm:chPref val="7"/>
          <dgm:dir/>
        </dgm:presLayoutVars>
      </dgm:prSet>
      <dgm:spPr/>
    </dgm:pt>
    <dgm:pt modelId="{F3253FED-86F7-4A5D-82C3-66683511B24A}" type="pres">
      <dgm:prSet presAssocID="{09770F15-1BF8-4147-B155-86B042555D59}" presName="Name1" presStyleCnt="0"/>
      <dgm:spPr/>
    </dgm:pt>
    <dgm:pt modelId="{8C0ADE1C-3E54-4034-B2F2-DE2E0A7F650D}" type="pres">
      <dgm:prSet presAssocID="{09770F15-1BF8-4147-B155-86B042555D59}" presName="cycle" presStyleCnt="0"/>
      <dgm:spPr/>
    </dgm:pt>
    <dgm:pt modelId="{3C937AD8-5363-4721-91D3-B8EA65CD9ADC}" type="pres">
      <dgm:prSet presAssocID="{09770F15-1BF8-4147-B155-86B042555D59}" presName="srcNode" presStyleLbl="node1" presStyleIdx="0" presStyleCnt="7"/>
      <dgm:spPr/>
    </dgm:pt>
    <dgm:pt modelId="{1619597B-B518-4CB8-81F0-FE6099291E08}" type="pres">
      <dgm:prSet presAssocID="{09770F15-1BF8-4147-B155-86B042555D59}" presName="conn" presStyleLbl="parChTrans1D2" presStyleIdx="0" presStyleCnt="1"/>
      <dgm:spPr/>
    </dgm:pt>
    <dgm:pt modelId="{2C0B69E2-2582-48F4-81E9-D68D4CAF7E9D}" type="pres">
      <dgm:prSet presAssocID="{09770F15-1BF8-4147-B155-86B042555D59}" presName="extraNode" presStyleLbl="node1" presStyleIdx="0" presStyleCnt="7"/>
      <dgm:spPr/>
    </dgm:pt>
    <dgm:pt modelId="{15862F4E-50B1-4F55-968C-9F57D5BCE84B}" type="pres">
      <dgm:prSet presAssocID="{09770F15-1BF8-4147-B155-86B042555D59}" presName="dstNode" presStyleLbl="node1" presStyleIdx="0" presStyleCnt="7"/>
      <dgm:spPr/>
    </dgm:pt>
    <dgm:pt modelId="{24BFDAE1-42A7-425F-8A50-3351462A3D7B}" type="pres">
      <dgm:prSet presAssocID="{F8481CBB-0F06-49B5-87DA-A06D2E765537}" presName="text_1" presStyleLbl="node1" presStyleIdx="0" presStyleCnt="7">
        <dgm:presLayoutVars>
          <dgm:bulletEnabled val="1"/>
        </dgm:presLayoutVars>
      </dgm:prSet>
      <dgm:spPr/>
    </dgm:pt>
    <dgm:pt modelId="{331D3AEF-6652-4F3C-88BD-43D4805085E1}" type="pres">
      <dgm:prSet presAssocID="{F8481CBB-0F06-49B5-87DA-A06D2E765537}" presName="accent_1" presStyleCnt="0"/>
      <dgm:spPr/>
    </dgm:pt>
    <dgm:pt modelId="{F7BD82AA-170E-43E4-93B0-11F38CCE22EE}" type="pres">
      <dgm:prSet presAssocID="{F8481CBB-0F06-49B5-87DA-A06D2E765537}" presName="accentRepeatNode" presStyleLbl="solidFgAcc1" presStyleIdx="0" presStyleCnt="7"/>
      <dgm:spPr/>
    </dgm:pt>
    <dgm:pt modelId="{7976838D-D321-4C1B-962E-6C1C9BA3A86D}" type="pres">
      <dgm:prSet presAssocID="{E00878CB-5141-4C8A-91C9-A86854104DED}" presName="text_2" presStyleLbl="node1" presStyleIdx="1" presStyleCnt="7">
        <dgm:presLayoutVars>
          <dgm:bulletEnabled val="1"/>
        </dgm:presLayoutVars>
      </dgm:prSet>
      <dgm:spPr/>
    </dgm:pt>
    <dgm:pt modelId="{B889DB77-0645-41BC-81D7-E6FFBC5FB2FF}" type="pres">
      <dgm:prSet presAssocID="{E00878CB-5141-4C8A-91C9-A86854104DED}" presName="accent_2" presStyleCnt="0"/>
      <dgm:spPr/>
    </dgm:pt>
    <dgm:pt modelId="{7BC2FD8E-7495-432F-937D-48B25B9A73F1}" type="pres">
      <dgm:prSet presAssocID="{E00878CB-5141-4C8A-91C9-A86854104DED}" presName="accentRepeatNode" presStyleLbl="solidFgAcc1" presStyleIdx="1" presStyleCnt="7"/>
      <dgm:spPr/>
    </dgm:pt>
    <dgm:pt modelId="{8B6FD8BC-42B4-4EAD-9C99-5A4769060AB1}" type="pres">
      <dgm:prSet presAssocID="{C5174390-0BCD-4F51-8484-8524ADFE31D0}" presName="text_3" presStyleLbl="node1" presStyleIdx="2" presStyleCnt="7">
        <dgm:presLayoutVars>
          <dgm:bulletEnabled val="1"/>
        </dgm:presLayoutVars>
      </dgm:prSet>
      <dgm:spPr/>
    </dgm:pt>
    <dgm:pt modelId="{AFCFD410-7D2E-442C-9C29-F8807778485F}" type="pres">
      <dgm:prSet presAssocID="{C5174390-0BCD-4F51-8484-8524ADFE31D0}" presName="accent_3" presStyleCnt="0"/>
      <dgm:spPr/>
    </dgm:pt>
    <dgm:pt modelId="{9E8EC053-6445-4932-A3E9-2EAEF91242DB}" type="pres">
      <dgm:prSet presAssocID="{C5174390-0BCD-4F51-8484-8524ADFE31D0}" presName="accentRepeatNode" presStyleLbl="solidFgAcc1" presStyleIdx="2" presStyleCnt="7"/>
      <dgm:spPr/>
    </dgm:pt>
    <dgm:pt modelId="{2452CCC2-066D-4084-9ACF-9CFEC26105F0}" type="pres">
      <dgm:prSet presAssocID="{C8060B07-EF02-4EC5-B676-368ED9C74090}" presName="text_4" presStyleLbl="node1" presStyleIdx="3" presStyleCnt="7">
        <dgm:presLayoutVars>
          <dgm:bulletEnabled val="1"/>
        </dgm:presLayoutVars>
      </dgm:prSet>
      <dgm:spPr/>
    </dgm:pt>
    <dgm:pt modelId="{2624CF59-C960-404F-93C3-2936EB73F2D8}" type="pres">
      <dgm:prSet presAssocID="{C8060B07-EF02-4EC5-B676-368ED9C74090}" presName="accent_4" presStyleCnt="0"/>
      <dgm:spPr/>
    </dgm:pt>
    <dgm:pt modelId="{F4B493DE-6044-4339-8419-6E9C26371612}" type="pres">
      <dgm:prSet presAssocID="{C8060B07-EF02-4EC5-B676-368ED9C74090}" presName="accentRepeatNode" presStyleLbl="solidFgAcc1" presStyleIdx="3" presStyleCnt="7"/>
      <dgm:spPr/>
    </dgm:pt>
    <dgm:pt modelId="{C75F93FF-82BD-4A27-A528-341ABB1628F3}" type="pres">
      <dgm:prSet presAssocID="{0BC80EE9-5698-450B-BD3E-BE1CB3981FEE}" presName="text_5" presStyleLbl="node1" presStyleIdx="4" presStyleCnt="7">
        <dgm:presLayoutVars>
          <dgm:bulletEnabled val="1"/>
        </dgm:presLayoutVars>
      </dgm:prSet>
      <dgm:spPr/>
    </dgm:pt>
    <dgm:pt modelId="{E6C8B171-B791-4EDC-A9BF-3B45D2C3A68B}" type="pres">
      <dgm:prSet presAssocID="{0BC80EE9-5698-450B-BD3E-BE1CB3981FEE}" presName="accent_5" presStyleCnt="0"/>
      <dgm:spPr/>
    </dgm:pt>
    <dgm:pt modelId="{CF8FF2D2-675B-4934-92BE-3C38A9B24C87}" type="pres">
      <dgm:prSet presAssocID="{0BC80EE9-5698-450B-BD3E-BE1CB3981FEE}" presName="accentRepeatNode" presStyleLbl="solidFgAcc1" presStyleIdx="4" presStyleCnt="7"/>
      <dgm:spPr/>
    </dgm:pt>
    <dgm:pt modelId="{C545D2AA-53E5-4140-A3D2-9B1EBF5D8704}" type="pres">
      <dgm:prSet presAssocID="{38F9F1AF-FC91-4FB6-B569-39FD0B629E2B}" presName="text_6" presStyleLbl="node1" presStyleIdx="5" presStyleCnt="7">
        <dgm:presLayoutVars>
          <dgm:bulletEnabled val="1"/>
        </dgm:presLayoutVars>
      </dgm:prSet>
      <dgm:spPr/>
    </dgm:pt>
    <dgm:pt modelId="{94A19281-60CB-4CF5-8A07-657D676F6F38}" type="pres">
      <dgm:prSet presAssocID="{38F9F1AF-FC91-4FB6-B569-39FD0B629E2B}" presName="accent_6" presStyleCnt="0"/>
      <dgm:spPr/>
    </dgm:pt>
    <dgm:pt modelId="{ED98D298-3681-4C37-A5BA-067EA2423AA1}" type="pres">
      <dgm:prSet presAssocID="{38F9F1AF-FC91-4FB6-B569-39FD0B629E2B}" presName="accentRepeatNode" presStyleLbl="solidFgAcc1" presStyleIdx="5" presStyleCnt="7"/>
      <dgm:spPr/>
    </dgm:pt>
    <dgm:pt modelId="{29FF22D4-A30E-4974-A96E-3871B27A77A6}" type="pres">
      <dgm:prSet presAssocID="{86EBB1D3-1761-43EB-8B8A-A77BC122A40A}" presName="text_7" presStyleLbl="node1" presStyleIdx="6" presStyleCnt="7">
        <dgm:presLayoutVars>
          <dgm:bulletEnabled val="1"/>
        </dgm:presLayoutVars>
      </dgm:prSet>
      <dgm:spPr/>
    </dgm:pt>
    <dgm:pt modelId="{68E74CF3-005D-403E-BB16-E39D13E95C43}" type="pres">
      <dgm:prSet presAssocID="{86EBB1D3-1761-43EB-8B8A-A77BC122A40A}" presName="accent_7" presStyleCnt="0"/>
      <dgm:spPr/>
    </dgm:pt>
    <dgm:pt modelId="{8B87346E-4E86-4D2E-84A5-BB0C7F118828}" type="pres">
      <dgm:prSet presAssocID="{86EBB1D3-1761-43EB-8B8A-A77BC122A40A}" presName="accentRepeatNode" presStyleLbl="solidFgAcc1" presStyleIdx="6" presStyleCnt="7"/>
      <dgm:spPr/>
    </dgm:pt>
  </dgm:ptLst>
  <dgm:cxnLst>
    <dgm:cxn modelId="{BC083B06-F750-4584-B461-6C7CBADB077A}" srcId="{09770F15-1BF8-4147-B155-86B042555D59}" destId="{86EBB1D3-1761-43EB-8B8A-A77BC122A40A}" srcOrd="6" destOrd="0" parTransId="{796FC236-1DBC-4BA2-8252-6947A76B0A21}" sibTransId="{0D5FBB14-5623-4565-8636-59091ACD28F2}"/>
    <dgm:cxn modelId="{55772E21-2288-4F4B-96D9-3585F78C19EE}" srcId="{09770F15-1BF8-4147-B155-86B042555D59}" destId="{C8060B07-EF02-4EC5-B676-368ED9C74090}" srcOrd="3" destOrd="0" parTransId="{6DACA429-02B7-470A-9E51-B9DB45E056E1}" sibTransId="{478E724A-6B11-46E6-BEE6-933AF54C139C}"/>
    <dgm:cxn modelId="{48647C28-7486-4A61-B42A-6A591959BAF0}" srcId="{09770F15-1BF8-4147-B155-86B042555D59}" destId="{F8481CBB-0F06-49B5-87DA-A06D2E765537}" srcOrd="0" destOrd="0" parTransId="{FFF482FD-E07C-45FA-823D-FE61895FBB9F}" sibTransId="{8DA7B8C9-4E6D-4F32-822C-FA66759F41E6}"/>
    <dgm:cxn modelId="{EA30BE5D-B2AC-4CBC-A1A6-2FCC249132C3}" srcId="{09770F15-1BF8-4147-B155-86B042555D59}" destId="{C5174390-0BCD-4F51-8484-8524ADFE31D0}" srcOrd="2" destOrd="0" parTransId="{41439D68-6A66-4095-B7F2-8612E826E324}" sibTransId="{01A117AD-0827-41E9-9FCC-9FC8791B4199}"/>
    <dgm:cxn modelId="{514C805E-05EC-42D2-9A5D-4ED9ED6C5D84}" type="presOf" srcId="{38F9F1AF-FC91-4FB6-B569-39FD0B629E2B}" destId="{C545D2AA-53E5-4140-A3D2-9B1EBF5D8704}" srcOrd="0" destOrd="0" presId="urn:microsoft.com/office/officeart/2008/layout/VerticalCurvedList"/>
    <dgm:cxn modelId="{A0DBC86D-507F-4208-9FB4-70C3AA7F858F}" type="presOf" srcId="{8DA7B8C9-4E6D-4F32-822C-FA66759F41E6}" destId="{1619597B-B518-4CB8-81F0-FE6099291E08}" srcOrd="0" destOrd="0" presId="urn:microsoft.com/office/officeart/2008/layout/VerticalCurvedList"/>
    <dgm:cxn modelId="{5B461670-3B5C-47BF-9106-D72F83F47089}" type="presOf" srcId="{C8060B07-EF02-4EC5-B676-368ED9C74090}" destId="{2452CCC2-066D-4084-9ACF-9CFEC26105F0}" srcOrd="0" destOrd="0" presId="urn:microsoft.com/office/officeart/2008/layout/VerticalCurvedList"/>
    <dgm:cxn modelId="{B5403052-BA5B-4094-9D33-63B199100D18}" type="presOf" srcId="{E00878CB-5141-4C8A-91C9-A86854104DED}" destId="{7976838D-D321-4C1B-962E-6C1C9BA3A86D}" srcOrd="0" destOrd="0" presId="urn:microsoft.com/office/officeart/2008/layout/VerticalCurvedList"/>
    <dgm:cxn modelId="{78E7BA8B-501F-46CC-94FF-FAA39719B1D7}" type="presOf" srcId="{C5174390-0BCD-4F51-8484-8524ADFE31D0}" destId="{8B6FD8BC-42B4-4EAD-9C99-5A4769060AB1}" srcOrd="0" destOrd="0" presId="urn:microsoft.com/office/officeart/2008/layout/VerticalCurvedList"/>
    <dgm:cxn modelId="{8BB97B8D-A565-409B-8222-6906F7B3F017}" srcId="{09770F15-1BF8-4147-B155-86B042555D59}" destId="{0BC80EE9-5698-450B-BD3E-BE1CB3981FEE}" srcOrd="4" destOrd="0" parTransId="{C25C3808-C6CE-4C23-A03F-C9109A0C35CA}" sibTransId="{50D04281-5040-4807-B591-84BF8049CF43}"/>
    <dgm:cxn modelId="{E2FD7AA3-EA95-4A45-A0FE-C6CC6FEBCF20}" type="presOf" srcId="{09770F15-1BF8-4147-B155-86B042555D59}" destId="{9C8DE2BE-9421-46B0-97AA-E972DE014E2B}" srcOrd="0" destOrd="0" presId="urn:microsoft.com/office/officeart/2008/layout/VerticalCurvedList"/>
    <dgm:cxn modelId="{2DA6D0B2-E00F-4E0C-962D-A70784D6B552}" srcId="{09770F15-1BF8-4147-B155-86B042555D59}" destId="{E00878CB-5141-4C8A-91C9-A86854104DED}" srcOrd="1" destOrd="0" parTransId="{8A21C469-894F-429E-AE1B-6A3AC1072C8C}" sibTransId="{97F74B76-47B1-44D6-9C1E-10B77B2F6789}"/>
    <dgm:cxn modelId="{F05FB9D8-10A8-4355-BD36-47F980191CE8}" type="presOf" srcId="{F8481CBB-0F06-49B5-87DA-A06D2E765537}" destId="{24BFDAE1-42A7-425F-8A50-3351462A3D7B}" srcOrd="0" destOrd="0" presId="urn:microsoft.com/office/officeart/2008/layout/VerticalCurvedList"/>
    <dgm:cxn modelId="{61888EDD-7C29-4A45-8099-E3FC30A22CEC}" type="presOf" srcId="{86EBB1D3-1761-43EB-8B8A-A77BC122A40A}" destId="{29FF22D4-A30E-4974-A96E-3871B27A77A6}" srcOrd="0" destOrd="0" presId="urn:microsoft.com/office/officeart/2008/layout/VerticalCurvedList"/>
    <dgm:cxn modelId="{8A2BC3DD-D763-4E4B-99EA-AF83C6456054}" srcId="{09770F15-1BF8-4147-B155-86B042555D59}" destId="{38F9F1AF-FC91-4FB6-B569-39FD0B629E2B}" srcOrd="5" destOrd="0" parTransId="{880D044F-58E5-4AF5-BEBE-747B3BDF361F}" sibTransId="{EE5B1D69-212A-45B9-879C-94B5CE403853}"/>
    <dgm:cxn modelId="{EFF8E4FB-3625-42D8-A006-C8905CC3DF6A}" type="presOf" srcId="{0BC80EE9-5698-450B-BD3E-BE1CB3981FEE}" destId="{C75F93FF-82BD-4A27-A528-341ABB1628F3}" srcOrd="0" destOrd="0" presId="urn:microsoft.com/office/officeart/2008/layout/VerticalCurvedList"/>
    <dgm:cxn modelId="{D9FB9191-E727-4329-BD76-432871DB5DA8}" type="presParOf" srcId="{9C8DE2BE-9421-46B0-97AA-E972DE014E2B}" destId="{F3253FED-86F7-4A5D-82C3-66683511B24A}" srcOrd="0" destOrd="0" presId="urn:microsoft.com/office/officeart/2008/layout/VerticalCurvedList"/>
    <dgm:cxn modelId="{0A5BA2EB-C10D-4609-9BE8-423860726124}" type="presParOf" srcId="{F3253FED-86F7-4A5D-82C3-66683511B24A}" destId="{8C0ADE1C-3E54-4034-B2F2-DE2E0A7F650D}" srcOrd="0" destOrd="0" presId="urn:microsoft.com/office/officeart/2008/layout/VerticalCurvedList"/>
    <dgm:cxn modelId="{9084A932-38C9-4BD7-BFF8-8A16A96BF85D}" type="presParOf" srcId="{8C0ADE1C-3E54-4034-B2F2-DE2E0A7F650D}" destId="{3C937AD8-5363-4721-91D3-B8EA65CD9ADC}" srcOrd="0" destOrd="0" presId="urn:microsoft.com/office/officeart/2008/layout/VerticalCurvedList"/>
    <dgm:cxn modelId="{62E51E47-9EB5-4D87-8B49-1DA3C5B48A60}" type="presParOf" srcId="{8C0ADE1C-3E54-4034-B2F2-DE2E0A7F650D}" destId="{1619597B-B518-4CB8-81F0-FE6099291E08}" srcOrd="1" destOrd="0" presId="urn:microsoft.com/office/officeart/2008/layout/VerticalCurvedList"/>
    <dgm:cxn modelId="{62C212F8-A8B5-45E7-B88E-69B08E6EDC79}" type="presParOf" srcId="{8C0ADE1C-3E54-4034-B2F2-DE2E0A7F650D}" destId="{2C0B69E2-2582-48F4-81E9-D68D4CAF7E9D}" srcOrd="2" destOrd="0" presId="urn:microsoft.com/office/officeart/2008/layout/VerticalCurvedList"/>
    <dgm:cxn modelId="{39F13100-A144-4433-8CFE-F184A8D37B90}" type="presParOf" srcId="{8C0ADE1C-3E54-4034-B2F2-DE2E0A7F650D}" destId="{15862F4E-50B1-4F55-968C-9F57D5BCE84B}" srcOrd="3" destOrd="0" presId="urn:microsoft.com/office/officeart/2008/layout/VerticalCurvedList"/>
    <dgm:cxn modelId="{5BE86222-61D7-45FD-99CB-C52E931164DC}" type="presParOf" srcId="{F3253FED-86F7-4A5D-82C3-66683511B24A}" destId="{24BFDAE1-42A7-425F-8A50-3351462A3D7B}" srcOrd="1" destOrd="0" presId="urn:microsoft.com/office/officeart/2008/layout/VerticalCurvedList"/>
    <dgm:cxn modelId="{E9C0F1CE-027A-4343-932B-5AF94EC1C214}" type="presParOf" srcId="{F3253FED-86F7-4A5D-82C3-66683511B24A}" destId="{331D3AEF-6652-4F3C-88BD-43D4805085E1}" srcOrd="2" destOrd="0" presId="urn:microsoft.com/office/officeart/2008/layout/VerticalCurvedList"/>
    <dgm:cxn modelId="{24B643EA-7CB4-45F2-9534-929B719A1D9D}" type="presParOf" srcId="{331D3AEF-6652-4F3C-88BD-43D4805085E1}" destId="{F7BD82AA-170E-43E4-93B0-11F38CCE22EE}" srcOrd="0" destOrd="0" presId="urn:microsoft.com/office/officeart/2008/layout/VerticalCurvedList"/>
    <dgm:cxn modelId="{7B2EB1B6-582D-4E87-8E97-7550C43BFD73}" type="presParOf" srcId="{F3253FED-86F7-4A5D-82C3-66683511B24A}" destId="{7976838D-D321-4C1B-962E-6C1C9BA3A86D}" srcOrd="3" destOrd="0" presId="urn:microsoft.com/office/officeart/2008/layout/VerticalCurvedList"/>
    <dgm:cxn modelId="{F8E8E2FD-535F-468E-BD7C-9ABDFD1A1EB7}" type="presParOf" srcId="{F3253FED-86F7-4A5D-82C3-66683511B24A}" destId="{B889DB77-0645-41BC-81D7-E6FFBC5FB2FF}" srcOrd="4" destOrd="0" presId="urn:microsoft.com/office/officeart/2008/layout/VerticalCurvedList"/>
    <dgm:cxn modelId="{FF60ED29-C0B4-4BA0-A647-D739CC9C9505}" type="presParOf" srcId="{B889DB77-0645-41BC-81D7-E6FFBC5FB2FF}" destId="{7BC2FD8E-7495-432F-937D-48B25B9A73F1}" srcOrd="0" destOrd="0" presId="urn:microsoft.com/office/officeart/2008/layout/VerticalCurvedList"/>
    <dgm:cxn modelId="{E8E8224F-09B8-4F76-960B-CE1D74B5960B}" type="presParOf" srcId="{F3253FED-86F7-4A5D-82C3-66683511B24A}" destId="{8B6FD8BC-42B4-4EAD-9C99-5A4769060AB1}" srcOrd="5" destOrd="0" presId="urn:microsoft.com/office/officeart/2008/layout/VerticalCurvedList"/>
    <dgm:cxn modelId="{882677EA-D5D5-4BEF-B7DD-DB63C8227751}" type="presParOf" srcId="{F3253FED-86F7-4A5D-82C3-66683511B24A}" destId="{AFCFD410-7D2E-442C-9C29-F8807778485F}" srcOrd="6" destOrd="0" presId="urn:microsoft.com/office/officeart/2008/layout/VerticalCurvedList"/>
    <dgm:cxn modelId="{516A0488-98C1-4B91-964B-0C65E7380705}" type="presParOf" srcId="{AFCFD410-7D2E-442C-9C29-F8807778485F}" destId="{9E8EC053-6445-4932-A3E9-2EAEF91242DB}" srcOrd="0" destOrd="0" presId="urn:microsoft.com/office/officeart/2008/layout/VerticalCurvedList"/>
    <dgm:cxn modelId="{D1B10BB7-7C4B-4395-B196-F84208B82FAE}" type="presParOf" srcId="{F3253FED-86F7-4A5D-82C3-66683511B24A}" destId="{2452CCC2-066D-4084-9ACF-9CFEC26105F0}" srcOrd="7" destOrd="0" presId="urn:microsoft.com/office/officeart/2008/layout/VerticalCurvedList"/>
    <dgm:cxn modelId="{C795AE25-BF62-44BC-A8DB-0B6C16CEBA56}" type="presParOf" srcId="{F3253FED-86F7-4A5D-82C3-66683511B24A}" destId="{2624CF59-C960-404F-93C3-2936EB73F2D8}" srcOrd="8" destOrd="0" presId="urn:microsoft.com/office/officeart/2008/layout/VerticalCurvedList"/>
    <dgm:cxn modelId="{336BEF4B-D17D-498D-BB96-4E8F41565100}" type="presParOf" srcId="{2624CF59-C960-404F-93C3-2936EB73F2D8}" destId="{F4B493DE-6044-4339-8419-6E9C26371612}" srcOrd="0" destOrd="0" presId="urn:microsoft.com/office/officeart/2008/layout/VerticalCurvedList"/>
    <dgm:cxn modelId="{0263A793-8F7A-4227-A1F4-ACF76B0F74C8}" type="presParOf" srcId="{F3253FED-86F7-4A5D-82C3-66683511B24A}" destId="{C75F93FF-82BD-4A27-A528-341ABB1628F3}" srcOrd="9" destOrd="0" presId="urn:microsoft.com/office/officeart/2008/layout/VerticalCurvedList"/>
    <dgm:cxn modelId="{9F130616-32A6-4A93-BBEA-2E3DEB01C016}" type="presParOf" srcId="{F3253FED-86F7-4A5D-82C3-66683511B24A}" destId="{E6C8B171-B791-4EDC-A9BF-3B45D2C3A68B}" srcOrd="10" destOrd="0" presId="urn:microsoft.com/office/officeart/2008/layout/VerticalCurvedList"/>
    <dgm:cxn modelId="{DB3D4C7F-1F33-4740-990C-4906B32A3A38}" type="presParOf" srcId="{E6C8B171-B791-4EDC-A9BF-3B45D2C3A68B}" destId="{CF8FF2D2-675B-4934-92BE-3C38A9B24C87}" srcOrd="0" destOrd="0" presId="urn:microsoft.com/office/officeart/2008/layout/VerticalCurvedList"/>
    <dgm:cxn modelId="{193F9B9C-2B60-418F-9261-D9283EC25F7B}" type="presParOf" srcId="{F3253FED-86F7-4A5D-82C3-66683511B24A}" destId="{C545D2AA-53E5-4140-A3D2-9B1EBF5D8704}" srcOrd="11" destOrd="0" presId="urn:microsoft.com/office/officeart/2008/layout/VerticalCurvedList"/>
    <dgm:cxn modelId="{0633D9BC-72B4-4AFC-8F3C-ECC967AF6245}" type="presParOf" srcId="{F3253FED-86F7-4A5D-82C3-66683511B24A}" destId="{94A19281-60CB-4CF5-8A07-657D676F6F38}" srcOrd="12" destOrd="0" presId="urn:microsoft.com/office/officeart/2008/layout/VerticalCurvedList"/>
    <dgm:cxn modelId="{C70B67AA-0076-442E-9C8B-186802581EDC}" type="presParOf" srcId="{94A19281-60CB-4CF5-8A07-657D676F6F38}" destId="{ED98D298-3681-4C37-A5BA-067EA2423AA1}" srcOrd="0" destOrd="0" presId="urn:microsoft.com/office/officeart/2008/layout/VerticalCurvedList"/>
    <dgm:cxn modelId="{6914C03F-E2D8-4AFB-A7F4-7988530E0AAD}" type="presParOf" srcId="{F3253FED-86F7-4A5D-82C3-66683511B24A}" destId="{29FF22D4-A30E-4974-A96E-3871B27A77A6}" srcOrd="13" destOrd="0" presId="urn:microsoft.com/office/officeart/2008/layout/VerticalCurvedList"/>
    <dgm:cxn modelId="{1218FD0C-92E8-4690-96C7-5CC31569DAB9}" type="presParOf" srcId="{F3253FED-86F7-4A5D-82C3-66683511B24A}" destId="{68E74CF3-005D-403E-BB16-E39D13E95C43}" srcOrd="14" destOrd="0" presId="urn:microsoft.com/office/officeart/2008/layout/VerticalCurvedList"/>
    <dgm:cxn modelId="{A9B8C538-FCB7-4ED2-BD32-A0F87118C1EA}" type="presParOf" srcId="{68E74CF3-005D-403E-BB16-E39D13E95C43}" destId="{8B87346E-4E86-4D2E-84A5-BB0C7F118828}"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107258-EAD2-4D61-9971-4D9A0FC5F0DF}" type="doc">
      <dgm:prSet loTypeId="urn:microsoft.com/office/officeart/2008/layout/VerticalCurvedList" loCatId="list" qsTypeId="urn:microsoft.com/office/officeart/2005/8/quickstyle/simple4" qsCatId="simple" csTypeId="urn:microsoft.com/office/officeart/2005/8/colors/accent0_1" csCatId="mainScheme" phldr="1"/>
      <dgm:spPr/>
      <dgm:t>
        <a:bodyPr/>
        <a:lstStyle/>
        <a:p>
          <a:endParaRPr lang="en-US"/>
        </a:p>
      </dgm:t>
    </dgm:pt>
    <dgm:pt modelId="{187C70EC-6BC8-41D7-8459-3DC7455DC7D1}">
      <dgm:prSet phldrT="[Text]" custT="1"/>
      <dgm:spPr>
        <a:solidFill>
          <a:schemeClr val="accent1"/>
        </a:solidFill>
      </dgm:spPr>
      <dgm:t>
        <a:bodyPr/>
        <a:lstStyle/>
        <a:p>
          <a:r>
            <a:rPr lang="en-US" sz="1600">
              <a:solidFill>
                <a:schemeClr val="bg1"/>
              </a:solidFill>
            </a:rPr>
            <a:t>Simplified Landscape</a:t>
          </a:r>
        </a:p>
      </dgm:t>
    </dgm:pt>
    <dgm:pt modelId="{57F0DE57-7801-45ED-AC35-EE425E9B63B0}" type="parTrans" cxnId="{A0082C08-6939-434F-89B6-3383EBC01343}">
      <dgm:prSet/>
      <dgm:spPr/>
      <dgm:t>
        <a:bodyPr/>
        <a:lstStyle/>
        <a:p>
          <a:endParaRPr lang="en-US" sz="1200"/>
        </a:p>
      </dgm:t>
    </dgm:pt>
    <dgm:pt modelId="{EEE7FE81-F43F-4478-B99A-FC22B47F2C95}" type="sibTrans" cxnId="{A0082C08-6939-434F-89B6-3383EBC01343}">
      <dgm:prSet/>
      <dgm:spPr/>
      <dgm:t>
        <a:bodyPr/>
        <a:lstStyle/>
        <a:p>
          <a:endParaRPr lang="en-US" sz="1200"/>
        </a:p>
      </dgm:t>
    </dgm:pt>
    <dgm:pt modelId="{3565C1A9-C2CB-4BE9-9141-38C385C4B9A6}">
      <dgm:prSet phldrT="[Text]" custT="1"/>
      <dgm:spPr>
        <a:solidFill>
          <a:schemeClr val="accent1"/>
        </a:solidFill>
      </dgm:spPr>
      <dgm:t>
        <a:bodyPr/>
        <a:lstStyle/>
        <a:p>
          <a:r>
            <a:rPr lang="en-US" sz="1600">
              <a:solidFill>
                <a:schemeClr val="bg1"/>
              </a:solidFill>
            </a:rPr>
            <a:t>Improved Visibility</a:t>
          </a:r>
        </a:p>
      </dgm:t>
    </dgm:pt>
    <dgm:pt modelId="{F19ABA27-B437-4F2D-B1B6-AA565E32512D}" type="parTrans" cxnId="{466D0898-A10E-4865-8CAC-4DF71C411F54}">
      <dgm:prSet/>
      <dgm:spPr/>
      <dgm:t>
        <a:bodyPr/>
        <a:lstStyle/>
        <a:p>
          <a:endParaRPr lang="en-US" sz="1200"/>
        </a:p>
      </dgm:t>
    </dgm:pt>
    <dgm:pt modelId="{155C21C9-59B7-4B86-AAC1-CB418B0449DB}" type="sibTrans" cxnId="{466D0898-A10E-4865-8CAC-4DF71C411F54}">
      <dgm:prSet/>
      <dgm:spPr/>
      <dgm:t>
        <a:bodyPr/>
        <a:lstStyle/>
        <a:p>
          <a:endParaRPr lang="en-US" sz="1200"/>
        </a:p>
      </dgm:t>
    </dgm:pt>
    <dgm:pt modelId="{3A60E65B-FC31-4617-BA1D-26B10F7F643D}">
      <dgm:prSet phldrT="[Text]" custT="1"/>
      <dgm:spPr>
        <a:solidFill>
          <a:schemeClr val="accent1"/>
        </a:solidFill>
      </dgm:spPr>
      <dgm:t>
        <a:bodyPr/>
        <a:lstStyle/>
        <a:p>
          <a:r>
            <a:rPr lang="en-US" sz="1600">
              <a:solidFill>
                <a:schemeClr val="bg1"/>
              </a:solidFill>
            </a:rPr>
            <a:t>Improved maintainability</a:t>
          </a:r>
        </a:p>
      </dgm:t>
    </dgm:pt>
    <dgm:pt modelId="{46309BB5-E8AE-4A29-ACB0-30BBFF913EAE}" type="parTrans" cxnId="{F73DAEE8-8870-470A-AA42-0AF1C16E490B}">
      <dgm:prSet/>
      <dgm:spPr/>
      <dgm:t>
        <a:bodyPr/>
        <a:lstStyle/>
        <a:p>
          <a:endParaRPr lang="en-US" sz="1200"/>
        </a:p>
      </dgm:t>
    </dgm:pt>
    <dgm:pt modelId="{1BB8AA3E-C620-4B3F-8E03-BDBE50581DF8}" type="sibTrans" cxnId="{F73DAEE8-8870-470A-AA42-0AF1C16E490B}">
      <dgm:prSet/>
      <dgm:spPr/>
      <dgm:t>
        <a:bodyPr/>
        <a:lstStyle/>
        <a:p>
          <a:endParaRPr lang="en-US" sz="1200"/>
        </a:p>
      </dgm:t>
    </dgm:pt>
    <dgm:pt modelId="{89B88E0D-2C09-4370-85F7-9937E231132F}">
      <dgm:prSet phldrT="[Text]" custT="1"/>
      <dgm:spPr>
        <a:solidFill>
          <a:schemeClr val="accent1"/>
        </a:solidFill>
      </dgm:spPr>
      <dgm:t>
        <a:bodyPr/>
        <a:lstStyle/>
        <a:p>
          <a:r>
            <a:rPr lang="en-US" sz="1600">
              <a:solidFill>
                <a:schemeClr val="bg1"/>
              </a:solidFill>
            </a:rPr>
            <a:t>Ease of Governance</a:t>
          </a:r>
        </a:p>
      </dgm:t>
    </dgm:pt>
    <dgm:pt modelId="{64A97C62-12BD-4AC3-8760-AA5A096D2976}" type="parTrans" cxnId="{603CC09C-854C-4A69-B280-9E2C4B082E66}">
      <dgm:prSet/>
      <dgm:spPr/>
      <dgm:t>
        <a:bodyPr/>
        <a:lstStyle/>
        <a:p>
          <a:endParaRPr lang="en-US" sz="1200"/>
        </a:p>
      </dgm:t>
    </dgm:pt>
    <dgm:pt modelId="{3F1BDD87-7B49-4C73-92E7-62EC3C60D18B}" type="sibTrans" cxnId="{603CC09C-854C-4A69-B280-9E2C4B082E66}">
      <dgm:prSet/>
      <dgm:spPr/>
      <dgm:t>
        <a:bodyPr/>
        <a:lstStyle/>
        <a:p>
          <a:endParaRPr lang="en-US" sz="1200"/>
        </a:p>
      </dgm:t>
    </dgm:pt>
    <dgm:pt modelId="{B696A354-0896-46A3-ADAB-0088644F967F}" type="pres">
      <dgm:prSet presAssocID="{B3107258-EAD2-4D61-9971-4D9A0FC5F0DF}" presName="Name0" presStyleCnt="0">
        <dgm:presLayoutVars>
          <dgm:chMax val="7"/>
          <dgm:chPref val="7"/>
          <dgm:dir/>
        </dgm:presLayoutVars>
      </dgm:prSet>
      <dgm:spPr/>
    </dgm:pt>
    <dgm:pt modelId="{BD8182EA-33E9-4D65-B3FB-4BCD1A1CE3CB}" type="pres">
      <dgm:prSet presAssocID="{B3107258-EAD2-4D61-9971-4D9A0FC5F0DF}" presName="Name1" presStyleCnt="0"/>
      <dgm:spPr/>
    </dgm:pt>
    <dgm:pt modelId="{36768885-DD32-48D9-92D8-A93D0C78E864}" type="pres">
      <dgm:prSet presAssocID="{B3107258-EAD2-4D61-9971-4D9A0FC5F0DF}" presName="cycle" presStyleCnt="0"/>
      <dgm:spPr/>
    </dgm:pt>
    <dgm:pt modelId="{5CCCB197-E9EA-47B0-868B-FB3093D245C8}" type="pres">
      <dgm:prSet presAssocID="{B3107258-EAD2-4D61-9971-4D9A0FC5F0DF}" presName="srcNode" presStyleLbl="node1" presStyleIdx="0" presStyleCnt="4"/>
      <dgm:spPr/>
    </dgm:pt>
    <dgm:pt modelId="{EFAADFE7-83A8-49F4-AC20-12CF2BBB0568}" type="pres">
      <dgm:prSet presAssocID="{B3107258-EAD2-4D61-9971-4D9A0FC5F0DF}" presName="conn" presStyleLbl="parChTrans1D2" presStyleIdx="0" presStyleCnt="1"/>
      <dgm:spPr/>
    </dgm:pt>
    <dgm:pt modelId="{BC1101D6-D11F-436B-8E17-3678679AFB91}" type="pres">
      <dgm:prSet presAssocID="{B3107258-EAD2-4D61-9971-4D9A0FC5F0DF}" presName="extraNode" presStyleLbl="node1" presStyleIdx="0" presStyleCnt="4"/>
      <dgm:spPr/>
    </dgm:pt>
    <dgm:pt modelId="{761FB969-E662-49E3-B55A-EE80F16A862B}" type="pres">
      <dgm:prSet presAssocID="{B3107258-EAD2-4D61-9971-4D9A0FC5F0DF}" presName="dstNode" presStyleLbl="node1" presStyleIdx="0" presStyleCnt="4"/>
      <dgm:spPr/>
    </dgm:pt>
    <dgm:pt modelId="{4B42EEFA-C4DB-4E52-9B0F-3320E8AF2593}" type="pres">
      <dgm:prSet presAssocID="{187C70EC-6BC8-41D7-8459-3DC7455DC7D1}" presName="text_1" presStyleLbl="node1" presStyleIdx="0" presStyleCnt="4">
        <dgm:presLayoutVars>
          <dgm:bulletEnabled val="1"/>
        </dgm:presLayoutVars>
      </dgm:prSet>
      <dgm:spPr/>
    </dgm:pt>
    <dgm:pt modelId="{6080483C-6637-4502-82F2-D8385EE4C65F}" type="pres">
      <dgm:prSet presAssocID="{187C70EC-6BC8-41D7-8459-3DC7455DC7D1}" presName="accent_1" presStyleCnt="0"/>
      <dgm:spPr/>
    </dgm:pt>
    <dgm:pt modelId="{1F53E98F-89B5-4C0E-AC20-80E75E876F35}" type="pres">
      <dgm:prSet presAssocID="{187C70EC-6BC8-41D7-8459-3DC7455DC7D1}" presName="accentRepeatNode" presStyleLbl="solidFgAcc1" presStyleIdx="0" presStyleCnt="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C69CBED9-8CA4-49A4-8B7A-610ABC286293}" type="pres">
      <dgm:prSet presAssocID="{3565C1A9-C2CB-4BE9-9141-38C385C4B9A6}" presName="text_2" presStyleLbl="node1" presStyleIdx="1" presStyleCnt="4">
        <dgm:presLayoutVars>
          <dgm:bulletEnabled val="1"/>
        </dgm:presLayoutVars>
      </dgm:prSet>
      <dgm:spPr/>
    </dgm:pt>
    <dgm:pt modelId="{A902C9B8-75A3-464F-A667-B6E8B52275C2}" type="pres">
      <dgm:prSet presAssocID="{3565C1A9-C2CB-4BE9-9141-38C385C4B9A6}" presName="accent_2" presStyleCnt="0"/>
      <dgm:spPr/>
    </dgm:pt>
    <dgm:pt modelId="{DA08D902-4B82-4556-9279-26DA80009F60}" type="pres">
      <dgm:prSet presAssocID="{3565C1A9-C2CB-4BE9-9141-38C385C4B9A6}" presName="accentRepeatNode" presStyleLbl="solidFgAcc1" presStyleIdx="1" presStyleCnt="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0CD628AB-EB57-4095-B649-05A8B8FBEA85}" type="pres">
      <dgm:prSet presAssocID="{89B88E0D-2C09-4370-85F7-9937E231132F}" presName="text_3" presStyleLbl="node1" presStyleIdx="2" presStyleCnt="4">
        <dgm:presLayoutVars>
          <dgm:bulletEnabled val="1"/>
        </dgm:presLayoutVars>
      </dgm:prSet>
      <dgm:spPr/>
    </dgm:pt>
    <dgm:pt modelId="{60C8EAA1-CEAE-4657-82AA-407440DDE93F}" type="pres">
      <dgm:prSet presAssocID="{89B88E0D-2C09-4370-85F7-9937E231132F}" presName="accent_3" presStyleCnt="0"/>
      <dgm:spPr/>
    </dgm:pt>
    <dgm:pt modelId="{C62357A0-D55A-4AAF-BAF0-AECBDDEC8785}" type="pres">
      <dgm:prSet presAssocID="{89B88E0D-2C09-4370-85F7-9937E231132F}" presName="accentRepeatNode" presStyleLbl="solidFgAcc1" presStyleIdx="2" presStyleCnt="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 modelId="{3C32D93E-C1D6-4A10-B5EE-11C02C80E0E3}" type="pres">
      <dgm:prSet presAssocID="{3A60E65B-FC31-4617-BA1D-26B10F7F643D}" presName="text_4" presStyleLbl="node1" presStyleIdx="3" presStyleCnt="4">
        <dgm:presLayoutVars>
          <dgm:bulletEnabled val="1"/>
        </dgm:presLayoutVars>
      </dgm:prSet>
      <dgm:spPr/>
    </dgm:pt>
    <dgm:pt modelId="{8022FFCE-7394-4A1A-8F2E-BF60131AC4A6}" type="pres">
      <dgm:prSet presAssocID="{3A60E65B-FC31-4617-BA1D-26B10F7F643D}" presName="accent_4" presStyleCnt="0"/>
      <dgm:spPr/>
    </dgm:pt>
    <dgm:pt modelId="{805306E8-CF51-4089-AB5F-F81884FD1350}" type="pres">
      <dgm:prSet presAssocID="{3A60E65B-FC31-4617-BA1D-26B10F7F643D}" presName="accentRepeatNode" presStyleLbl="solidFgAcc1" presStyleIdx="3" presStyleCnt="4">
        <dgm:style>
          <a:lnRef idx="0">
            <a:scrgbClr r="0" g="0" b="0"/>
          </a:lnRef>
          <a:fillRef idx="0">
            <a:scrgbClr r="0" g="0" b="0"/>
          </a:fillRef>
          <a:effectRef idx="0">
            <a:scrgbClr r="0" g="0" b="0"/>
          </a:effectRef>
          <a:fontRef idx="minor">
            <a:schemeClr val="lt1"/>
          </a:fontRef>
        </dgm:style>
      </dgm:prSet>
      <dgm:spPr>
        <a:solidFill>
          <a:schemeClr val="accent2"/>
        </a:solidFill>
        <a:ln>
          <a:noFill/>
        </a:ln>
      </dgm:spPr>
    </dgm:pt>
  </dgm:ptLst>
  <dgm:cxnLst>
    <dgm:cxn modelId="{A0082C08-6939-434F-89B6-3383EBC01343}" srcId="{B3107258-EAD2-4D61-9971-4D9A0FC5F0DF}" destId="{187C70EC-6BC8-41D7-8459-3DC7455DC7D1}" srcOrd="0" destOrd="0" parTransId="{57F0DE57-7801-45ED-AC35-EE425E9B63B0}" sibTransId="{EEE7FE81-F43F-4478-B99A-FC22B47F2C95}"/>
    <dgm:cxn modelId="{1837B20C-444B-421B-B3FB-0F95D302F442}" type="presOf" srcId="{89B88E0D-2C09-4370-85F7-9937E231132F}" destId="{0CD628AB-EB57-4095-B649-05A8B8FBEA85}" srcOrd="0" destOrd="0" presId="urn:microsoft.com/office/officeart/2008/layout/VerticalCurvedList"/>
    <dgm:cxn modelId="{A1C9C93A-825B-4B13-8A4C-57DE313DB4CA}" type="presOf" srcId="{3A60E65B-FC31-4617-BA1D-26B10F7F643D}" destId="{3C32D93E-C1D6-4A10-B5EE-11C02C80E0E3}" srcOrd="0" destOrd="0" presId="urn:microsoft.com/office/officeart/2008/layout/VerticalCurvedList"/>
    <dgm:cxn modelId="{29FE9849-E406-471B-858B-81DBBFDEB9D2}" type="presOf" srcId="{EEE7FE81-F43F-4478-B99A-FC22B47F2C95}" destId="{EFAADFE7-83A8-49F4-AC20-12CF2BBB0568}" srcOrd="0" destOrd="0" presId="urn:microsoft.com/office/officeart/2008/layout/VerticalCurvedList"/>
    <dgm:cxn modelId="{466D0898-A10E-4865-8CAC-4DF71C411F54}" srcId="{B3107258-EAD2-4D61-9971-4D9A0FC5F0DF}" destId="{3565C1A9-C2CB-4BE9-9141-38C385C4B9A6}" srcOrd="1" destOrd="0" parTransId="{F19ABA27-B437-4F2D-B1B6-AA565E32512D}" sibTransId="{155C21C9-59B7-4B86-AAC1-CB418B0449DB}"/>
    <dgm:cxn modelId="{603CC09C-854C-4A69-B280-9E2C4B082E66}" srcId="{B3107258-EAD2-4D61-9971-4D9A0FC5F0DF}" destId="{89B88E0D-2C09-4370-85F7-9937E231132F}" srcOrd="2" destOrd="0" parTransId="{64A97C62-12BD-4AC3-8760-AA5A096D2976}" sibTransId="{3F1BDD87-7B49-4C73-92E7-62EC3C60D18B}"/>
    <dgm:cxn modelId="{4DFC09B2-1ECC-4560-A5A5-8DB415491D37}" type="presOf" srcId="{187C70EC-6BC8-41D7-8459-3DC7455DC7D1}" destId="{4B42EEFA-C4DB-4E52-9B0F-3320E8AF2593}" srcOrd="0" destOrd="0" presId="urn:microsoft.com/office/officeart/2008/layout/VerticalCurvedList"/>
    <dgm:cxn modelId="{1A67AEDF-AAAE-4317-8B68-A41ABDFDF324}" type="presOf" srcId="{3565C1A9-C2CB-4BE9-9141-38C385C4B9A6}" destId="{C69CBED9-8CA4-49A4-8B7A-610ABC286293}" srcOrd="0" destOrd="0" presId="urn:microsoft.com/office/officeart/2008/layout/VerticalCurvedList"/>
    <dgm:cxn modelId="{F73DAEE8-8870-470A-AA42-0AF1C16E490B}" srcId="{B3107258-EAD2-4D61-9971-4D9A0FC5F0DF}" destId="{3A60E65B-FC31-4617-BA1D-26B10F7F643D}" srcOrd="3" destOrd="0" parTransId="{46309BB5-E8AE-4A29-ACB0-30BBFF913EAE}" sibTransId="{1BB8AA3E-C620-4B3F-8E03-BDBE50581DF8}"/>
    <dgm:cxn modelId="{26D28BEE-863C-48FB-8E20-8AA67E87CA52}" type="presOf" srcId="{B3107258-EAD2-4D61-9971-4D9A0FC5F0DF}" destId="{B696A354-0896-46A3-ADAB-0088644F967F}" srcOrd="0" destOrd="0" presId="urn:microsoft.com/office/officeart/2008/layout/VerticalCurvedList"/>
    <dgm:cxn modelId="{45CB9EEF-CCA0-4F56-ABDA-68A276A096BE}" type="presParOf" srcId="{B696A354-0896-46A3-ADAB-0088644F967F}" destId="{BD8182EA-33E9-4D65-B3FB-4BCD1A1CE3CB}" srcOrd="0" destOrd="0" presId="urn:microsoft.com/office/officeart/2008/layout/VerticalCurvedList"/>
    <dgm:cxn modelId="{9E6E2A1D-F64E-4D7C-A7AD-7F4271A8C3E8}" type="presParOf" srcId="{BD8182EA-33E9-4D65-B3FB-4BCD1A1CE3CB}" destId="{36768885-DD32-48D9-92D8-A93D0C78E864}" srcOrd="0" destOrd="0" presId="urn:microsoft.com/office/officeart/2008/layout/VerticalCurvedList"/>
    <dgm:cxn modelId="{02C20AD6-0EDC-4764-AB98-13864F73BDC8}" type="presParOf" srcId="{36768885-DD32-48D9-92D8-A93D0C78E864}" destId="{5CCCB197-E9EA-47B0-868B-FB3093D245C8}" srcOrd="0" destOrd="0" presId="urn:microsoft.com/office/officeart/2008/layout/VerticalCurvedList"/>
    <dgm:cxn modelId="{C1C77CFD-BF3C-4EE8-A25A-3629D9DDB5BF}" type="presParOf" srcId="{36768885-DD32-48D9-92D8-A93D0C78E864}" destId="{EFAADFE7-83A8-49F4-AC20-12CF2BBB0568}" srcOrd="1" destOrd="0" presId="urn:microsoft.com/office/officeart/2008/layout/VerticalCurvedList"/>
    <dgm:cxn modelId="{2010AA62-8A97-4090-A7A2-8F0A13B1CB9D}" type="presParOf" srcId="{36768885-DD32-48D9-92D8-A93D0C78E864}" destId="{BC1101D6-D11F-436B-8E17-3678679AFB91}" srcOrd="2" destOrd="0" presId="urn:microsoft.com/office/officeart/2008/layout/VerticalCurvedList"/>
    <dgm:cxn modelId="{960C8046-0A37-4669-9A6B-662185A637AF}" type="presParOf" srcId="{36768885-DD32-48D9-92D8-A93D0C78E864}" destId="{761FB969-E662-49E3-B55A-EE80F16A862B}" srcOrd="3" destOrd="0" presId="urn:microsoft.com/office/officeart/2008/layout/VerticalCurvedList"/>
    <dgm:cxn modelId="{C2A3A7D1-566E-4284-8FBF-CD7E1D401A3E}" type="presParOf" srcId="{BD8182EA-33E9-4D65-B3FB-4BCD1A1CE3CB}" destId="{4B42EEFA-C4DB-4E52-9B0F-3320E8AF2593}" srcOrd="1" destOrd="0" presId="urn:microsoft.com/office/officeart/2008/layout/VerticalCurvedList"/>
    <dgm:cxn modelId="{52F3948C-5EF7-40FC-B534-6D46DBCD2F40}" type="presParOf" srcId="{BD8182EA-33E9-4D65-B3FB-4BCD1A1CE3CB}" destId="{6080483C-6637-4502-82F2-D8385EE4C65F}" srcOrd="2" destOrd="0" presId="urn:microsoft.com/office/officeart/2008/layout/VerticalCurvedList"/>
    <dgm:cxn modelId="{DAC4F9B2-646F-4E75-A549-BC5CBDE0D957}" type="presParOf" srcId="{6080483C-6637-4502-82F2-D8385EE4C65F}" destId="{1F53E98F-89B5-4C0E-AC20-80E75E876F35}" srcOrd="0" destOrd="0" presId="urn:microsoft.com/office/officeart/2008/layout/VerticalCurvedList"/>
    <dgm:cxn modelId="{76F5C3F9-D99F-44A2-9B55-2A109AEF55EE}" type="presParOf" srcId="{BD8182EA-33E9-4D65-B3FB-4BCD1A1CE3CB}" destId="{C69CBED9-8CA4-49A4-8B7A-610ABC286293}" srcOrd="3" destOrd="0" presId="urn:microsoft.com/office/officeart/2008/layout/VerticalCurvedList"/>
    <dgm:cxn modelId="{59560415-0860-473D-AE09-B8DF50273A36}" type="presParOf" srcId="{BD8182EA-33E9-4D65-B3FB-4BCD1A1CE3CB}" destId="{A902C9B8-75A3-464F-A667-B6E8B52275C2}" srcOrd="4" destOrd="0" presId="urn:microsoft.com/office/officeart/2008/layout/VerticalCurvedList"/>
    <dgm:cxn modelId="{E4FA04A2-6A5E-4EC2-8F47-3FFEC657BA85}" type="presParOf" srcId="{A902C9B8-75A3-464F-A667-B6E8B52275C2}" destId="{DA08D902-4B82-4556-9279-26DA80009F60}" srcOrd="0" destOrd="0" presId="urn:microsoft.com/office/officeart/2008/layout/VerticalCurvedList"/>
    <dgm:cxn modelId="{47EE3EF4-0AAD-4D3F-A8E3-9BC19B7740C0}" type="presParOf" srcId="{BD8182EA-33E9-4D65-B3FB-4BCD1A1CE3CB}" destId="{0CD628AB-EB57-4095-B649-05A8B8FBEA85}" srcOrd="5" destOrd="0" presId="urn:microsoft.com/office/officeart/2008/layout/VerticalCurvedList"/>
    <dgm:cxn modelId="{05C82189-7E61-4B67-800F-49FA93FE0838}" type="presParOf" srcId="{BD8182EA-33E9-4D65-B3FB-4BCD1A1CE3CB}" destId="{60C8EAA1-CEAE-4657-82AA-407440DDE93F}" srcOrd="6" destOrd="0" presId="urn:microsoft.com/office/officeart/2008/layout/VerticalCurvedList"/>
    <dgm:cxn modelId="{77DE0A0A-B75B-4660-A2CB-1B59881F8D5E}" type="presParOf" srcId="{60C8EAA1-CEAE-4657-82AA-407440DDE93F}" destId="{C62357A0-D55A-4AAF-BAF0-AECBDDEC8785}" srcOrd="0" destOrd="0" presId="urn:microsoft.com/office/officeart/2008/layout/VerticalCurvedList"/>
    <dgm:cxn modelId="{93350961-0AFC-4876-A39A-34CD0C78A2AB}" type="presParOf" srcId="{BD8182EA-33E9-4D65-B3FB-4BCD1A1CE3CB}" destId="{3C32D93E-C1D6-4A10-B5EE-11C02C80E0E3}" srcOrd="7" destOrd="0" presId="urn:microsoft.com/office/officeart/2008/layout/VerticalCurvedList"/>
    <dgm:cxn modelId="{0E7A5140-61E5-46A9-A0D3-A904D0A857A1}" type="presParOf" srcId="{BD8182EA-33E9-4D65-B3FB-4BCD1A1CE3CB}" destId="{8022FFCE-7394-4A1A-8F2E-BF60131AC4A6}" srcOrd="8" destOrd="0" presId="urn:microsoft.com/office/officeart/2008/layout/VerticalCurvedList"/>
    <dgm:cxn modelId="{561C357C-6B4E-43B5-94F8-3C91938904C8}" type="presParOf" srcId="{8022FFCE-7394-4A1A-8F2E-BF60131AC4A6}" destId="{805306E8-CF51-4089-AB5F-F81884FD1350}" srcOrd="0" destOrd="0" presId="urn:microsoft.com/office/officeart/2008/layout/VerticalCurv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4E5550-09F7-4065-BA75-6336DA40A5B7}" type="doc">
      <dgm:prSet loTypeId="urn:microsoft.com/office/officeart/2009/3/layout/PhasedProcess" loCatId="process" qsTypeId="urn:microsoft.com/office/officeart/2005/8/quickstyle/simple4" qsCatId="simple" csTypeId="urn:microsoft.com/office/officeart/2005/8/colors/accent1_2" csCatId="accent1" phldr="1"/>
      <dgm:spPr/>
      <dgm:t>
        <a:bodyPr/>
        <a:lstStyle/>
        <a:p>
          <a:endParaRPr lang="en-US"/>
        </a:p>
      </dgm:t>
    </dgm:pt>
    <dgm:pt modelId="{CEE34FE4-BDA0-4567-8B08-7CD1B2A5F391}">
      <dgm:prSet phldrT="[Text]" custT="1"/>
      <dgm:spPr/>
      <dgm:t>
        <a:bodyPr/>
        <a:lstStyle/>
        <a:p>
          <a:endParaRPr lang="en-US" sz="4800"/>
        </a:p>
      </dgm:t>
    </dgm:pt>
    <dgm:pt modelId="{8D1A2728-37ED-4692-9E4B-FED3AA817915}" type="parTrans" cxnId="{76F43FE8-B708-40B2-B6B8-03B5B3B53CCB}">
      <dgm:prSet/>
      <dgm:spPr/>
      <dgm:t>
        <a:bodyPr/>
        <a:lstStyle/>
        <a:p>
          <a:endParaRPr lang="en-US" sz="3200"/>
        </a:p>
      </dgm:t>
    </dgm:pt>
    <dgm:pt modelId="{D1EBC3CC-2693-4EEB-B5F2-ECC67B7B6712}" type="sibTrans" cxnId="{76F43FE8-B708-40B2-B6B8-03B5B3B53CCB}">
      <dgm:prSet/>
      <dgm:spPr/>
      <dgm:t>
        <a:bodyPr/>
        <a:lstStyle/>
        <a:p>
          <a:endParaRPr lang="en-US" sz="3200"/>
        </a:p>
      </dgm:t>
    </dgm:pt>
    <dgm:pt modelId="{635D96DD-0B50-41E8-AEF5-B170F1618296}">
      <dgm:prSet phldrT="[Text]" custT="1">
        <dgm:style>
          <a:lnRef idx="0">
            <a:schemeClr val="accent2"/>
          </a:lnRef>
          <a:fillRef idx="3">
            <a:schemeClr val="accent2"/>
          </a:fillRef>
          <a:effectRef idx="3">
            <a:schemeClr val="accent2"/>
          </a:effectRef>
          <a:fontRef idx="minor">
            <a:schemeClr val="lt1"/>
          </a:fontRef>
        </dgm:style>
      </dgm:prSet>
      <dgm:spPr>
        <a:solidFill>
          <a:schemeClr val="tx2">
            <a:lumMod val="60000"/>
            <a:lumOff val="40000"/>
          </a:schemeClr>
        </a:solidFill>
      </dgm:spPr>
      <dgm:t>
        <a:bodyPr/>
        <a:lstStyle/>
        <a:p>
          <a:r>
            <a:rPr lang="en-US" sz="1400"/>
            <a:t>Reports</a:t>
          </a:r>
        </a:p>
      </dgm:t>
    </dgm:pt>
    <dgm:pt modelId="{E462B63B-5C03-4CD4-886E-34E3BC8DE697}" type="parTrans" cxnId="{D6878F2D-CA5C-4C93-A565-F66B9FDCA457}">
      <dgm:prSet/>
      <dgm:spPr/>
      <dgm:t>
        <a:bodyPr/>
        <a:lstStyle/>
        <a:p>
          <a:endParaRPr lang="en-US" sz="3200"/>
        </a:p>
      </dgm:t>
    </dgm:pt>
    <dgm:pt modelId="{5FCC88C3-D635-4D0B-BE21-CC36A0526042}" type="sibTrans" cxnId="{D6878F2D-CA5C-4C93-A565-F66B9FDCA457}">
      <dgm:prSet/>
      <dgm:spPr/>
      <dgm:t>
        <a:bodyPr/>
        <a:lstStyle/>
        <a:p>
          <a:endParaRPr lang="en-US" sz="3200"/>
        </a:p>
      </dgm:t>
    </dgm:pt>
    <dgm:pt modelId="{F207C8C2-07AC-49AD-B7CF-7384DF3DB299}">
      <dgm:prSet phldrT="[Text]" custT="1">
        <dgm:style>
          <a:lnRef idx="0">
            <a:schemeClr val="accent4"/>
          </a:lnRef>
          <a:fillRef idx="3">
            <a:schemeClr val="accent4"/>
          </a:fillRef>
          <a:effectRef idx="3">
            <a:schemeClr val="accent4"/>
          </a:effectRef>
          <a:fontRef idx="minor">
            <a:schemeClr val="lt1"/>
          </a:fontRef>
        </dgm:style>
      </dgm:prSet>
      <dgm:spPr>
        <a:solidFill>
          <a:srgbClr val="00B0F0"/>
        </a:solidFill>
      </dgm:spPr>
      <dgm:t>
        <a:bodyPr/>
        <a:lstStyle/>
        <a:p>
          <a:r>
            <a:rPr lang="en-US" sz="1400"/>
            <a:t>Dashboards</a:t>
          </a:r>
        </a:p>
      </dgm:t>
    </dgm:pt>
    <dgm:pt modelId="{502FCC43-23E2-4725-BC6A-5D35B112E5C5}" type="parTrans" cxnId="{C4F27235-61E9-49F0-986A-C205E8A150B5}">
      <dgm:prSet/>
      <dgm:spPr/>
      <dgm:t>
        <a:bodyPr/>
        <a:lstStyle/>
        <a:p>
          <a:endParaRPr lang="en-US" sz="3200"/>
        </a:p>
      </dgm:t>
    </dgm:pt>
    <dgm:pt modelId="{3EE2EB02-1500-469C-A3BD-028DBB3A591D}" type="sibTrans" cxnId="{C4F27235-61E9-49F0-986A-C205E8A150B5}">
      <dgm:prSet/>
      <dgm:spPr/>
      <dgm:t>
        <a:bodyPr/>
        <a:lstStyle/>
        <a:p>
          <a:endParaRPr lang="en-US" sz="3200"/>
        </a:p>
      </dgm:t>
    </dgm:pt>
    <dgm:pt modelId="{6D4046DD-F0F2-4193-A52B-6A3571E239CB}">
      <dgm:prSet phldrT="[Text]" custT="1">
        <dgm:style>
          <a:lnRef idx="0">
            <a:schemeClr val="accent6"/>
          </a:lnRef>
          <a:fillRef idx="3">
            <a:schemeClr val="accent6"/>
          </a:fillRef>
          <a:effectRef idx="3">
            <a:schemeClr val="accent6"/>
          </a:effectRef>
          <a:fontRef idx="minor">
            <a:schemeClr val="lt1"/>
          </a:fontRef>
        </dgm:style>
      </dgm:prSet>
      <dgm:spPr>
        <a:solidFill>
          <a:srgbClr val="00B050"/>
        </a:solidFill>
      </dgm:spPr>
      <dgm:t>
        <a:bodyPr/>
        <a:lstStyle/>
        <a:p>
          <a:r>
            <a:rPr lang="en-US" sz="1400"/>
            <a:t>Metrics &amp; Attributes</a:t>
          </a:r>
        </a:p>
      </dgm:t>
    </dgm:pt>
    <dgm:pt modelId="{81CB78AC-6F40-4D8B-9B25-3F05195250DE}" type="parTrans" cxnId="{5C8E1878-67B8-43D2-A150-D701AFC7D6F8}">
      <dgm:prSet/>
      <dgm:spPr/>
      <dgm:t>
        <a:bodyPr/>
        <a:lstStyle/>
        <a:p>
          <a:endParaRPr lang="en-US" sz="3200"/>
        </a:p>
      </dgm:t>
    </dgm:pt>
    <dgm:pt modelId="{34C40D83-1F2A-4581-89E2-A428166B9FF7}" type="sibTrans" cxnId="{5C8E1878-67B8-43D2-A150-D701AFC7D6F8}">
      <dgm:prSet/>
      <dgm:spPr/>
      <dgm:t>
        <a:bodyPr/>
        <a:lstStyle/>
        <a:p>
          <a:endParaRPr lang="en-US" sz="3200"/>
        </a:p>
      </dgm:t>
    </dgm:pt>
    <dgm:pt modelId="{24AB183B-1997-44DF-994C-5A60BC3C204D}" type="pres">
      <dgm:prSet presAssocID="{DF4E5550-09F7-4065-BA75-6336DA40A5B7}" presName="Name0" presStyleCnt="0">
        <dgm:presLayoutVars>
          <dgm:chMax val="3"/>
          <dgm:chPref val="3"/>
          <dgm:bulletEnabled val="1"/>
          <dgm:dir/>
          <dgm:animLvl val="lvl"/>
        </dgm:presLayoutVars>
      </dgm:prSet>
      <dgm:spPr/>
    </dgm:pt>
    <dgm:pt modelId="{96E01EE8-576E-4CC6-9A6A-5DCB1324202E}" type="pres">
      <dgm:prSet presAssocID="{DF4E5550-09F7-4065-BA75-6336DA40A5B7}" presName="middleComposite" presStyleCnt="0"/>
      <dgm:spPr/>
    </dgm:pt>
    <dgm:pt modelId="{5699E6D2-125B-4DB1-A3D0-6D3161CCD434}" type="pres">
      <dgm:prSet presAssocID="{DF4E5550-09F7-4065-BA75-6336DA40A5B7}" presName="leftComposite" presStyleCnt="0"/>
      <dgm:spPr/>
    </dgm:pt>
    <dgm:pt modelId="{E8EF904A-1F1D-43AA-B8B3-59B881EFF3D1}" type="pres">
      <dgm:prSet presAssocID="{635D96DD-0B50-41E8-AEF5-B170F1618296}" presName="childText1_1" presStyleLbl="vennNode1" presStyleIdx="0" presStyleCnt="6" custLinFactNeighborX="-11519" custLinFactNeighborY="11519">
        <dgm:presLayoutVars>
          <dgm:chMax val="0"/>
          <dgm:chPref val="0"/>
        </dgm:presLayoutVars>
      </dgm:prSet>
      <dgm:spPr/>
    </dgm:pt>
    <dgm:pt modelId="{B895146A-0B0E-43A4-9049-024EA208DF25}" type="pres">
      <dgm:prSet presAssocID="{635D96DD-0B50-41E8-AEF5-B170F1618296}" presName="ellipse1" presStyleLbl="vennNode1" presStyleIdx="1" presStyleCnt="6" custLinFactNeighborX="-2718" custLinFactNeighborY="6976"/>
      <dgm:spPr>
        <a:solidFill>
          <a:schemeClr val="accent2">
            <a:lumMod val="90000"/>
          </a:schemeClr>
        </a:solidFill>
      </dgm:spPr>
    </dgm:pt>
    <dgm:pt modelId="{F71A6576-9B13-4056-A854-4B9D8ACF524E}" type="pres">
      <dgm:prSet presAssocID="{635D96DD-0B50-41E8-AEF5-B170F1618296}" presName="ellipse2" presStyleLbl="vennNode1" presStyleIdx="2" presStyleCnt="6"/>
      <dgm:spPr>
        <a:solidFill>
          <a:schemeClr val="accent2">
            <a:lumMod val="90000"/>
          </a:schemeClr>
        </a:solidFill>
      </dgm:spPr>
    </dgm:pt>
    <dgm:pt modelId="{2E620288-ABE7-4B50-935C-D786B9251D15}" type="pres">
      <dgm:prSet presAssocID="{F207C8C2-07AC-49AD-B7CF-7384DF3DB299}" presName="childText1_2" presStyleLbl="vennNode1" presStyleIdx="3" presStyleCnt="6" custLinFactNeighborX="-31331" custLinFactNeighborY="-19812">
        <dgm:presLayoutVars>
          <dgm:chMax val="0"/>
          <dgm:chPref val="0"/>
        </dgm:presLayoutVars>
      </dgm:prSet>
      <dgm:spPr/>
    </dgm:pt>
    <dgm:pt modelId="{99145357-994E-4F96-A3CB-DD8EF0D10044}" type="pres">
      <dgm:prSet presAssocID="{F207C8C2-07AC-49AD-B7CF-7384DF3DB299}" presName="ellipse3" presStyleLbl="vennNode1" presStyleIdx="4" presStyleCnt="6" custLinFactNeighborX="-30434" custLinFactNeighborY="-91362"/>
      <dgm:spPr>
        <a:solidFill>
          <a:schemeClr val="accent2">
            <a:lumMod val="90000"/>
          </a:schemeClr>
        </a:solidFill>
      </dgm:spPr>
    </dgm:pt>
    <dgm:pt modelId="{E4F52CF3-17F9-4C5E-8C33-5ABB88A64F61}" type="pres">
      <dgm:prSet presAssocID="{6D4046DD-F0F2-4193-A52B-6A3571E239CB}" presName="childText1_3" presStyleLbl="vennNode1" presStyleIdx="5" presStyleCnt="6" custLinFactNeighborY="-19812">
        <dgm:presLayoutVars>
          <dgm:chMax val="0"/>
          <dgm:chPref val="0"/>
        </dgm:presLayoutVars>
      </dgm:prSet>
      <dgm:spPr/>
    </dgm:pt>
    <dgm:pt modelId="{A116C801-6B22-4367-968C-693B79DC2C70}" type="pres">
      <dgm:prSet presAssocID="{DF4E5550-09F7-4065-BA75-6336DA40A5B7}" presName="parentText1" presStyleLbl="revTx" presStyleIdx="0" presStyleCnt="1">
        <dgm:presLayoutVars>
          <dgm:chMax val="4"/>
          <dgm:chPref val="3"/>
          <dgm:bulletEnabled val="1"/>
        </dgm:presLayoutVars>
      </dgm:prSet>
      <dgm:spPr/>
    </dgm:pt>
  </dgm:ptLst>
  <dgm:cxnLst>
    <dgm:cxn modelId="{D6878F2D-CA5C-4C93-A565-F66B9FDCA457}" srcId="{CEE34FE4-BDA0-4567-8B08-7CD1B2A5F391}" destId="{635D96DD-0B50-41E8-AEF5-B170F1618296}" srcOrd="0" destOrd="0" parTransId="{E462B63B-5C03-4CD4-886E-34E3BC8DE697}" sibTransId="{5FCC88C3-D635-4D0B-BE21-CC36A0526042}"/>
    <dgm:cxn modelId="{C4F27235-61E9-49F0-986A-C205E8A150B5}" srcId="{CEE34FE4-BDA0-4567-8B08-7CD1B2A5F391}" destId="{F207C8C2-07AC-49AD-B7CF-7384DF3DB299}" srcOrd="1" destOrd="0" parTransId="{502FCC43-23E2-4725-BC6A-5D35B112E5C5}" sibTransId="{3EE2EB02-1500-469C-A3BD-028DBB3A591D}"/>
    <dgm:cxn modelId="{77CECE4C-4BAC-4849-AC03-14E5B2C159EF}" type="presOf" srcId="{CEE34FE4-BDA0-4567-8B08-7CD1B2A5F391}" destId="{A116C801-6B22-4367-968C-693B79DC2C70}" srcOrd="0" destOrd="0" presId="urn:microsoft.com/office/officeart/2009/3/layout/PhasedProcess"/>
    <dgm:cxn modelId="{2505AB74-17D2-409B-B375-4BD7A0E84B62}" type="presOf" srcId="{DF4E5550-09F7-4065-BA75-6336DA40A5B7}" destId="{24AB183B-1997-44DF-994C-5A60BC3C204D}" srcOrd="0" destOrd="0" presId="urn:microsoft.com/office/officeart/2009/3/layout/PhasedProcess"/>
    <dgm:cxn modelId="{21A13876-5E80-49E8-97B5-F49EB38B5241}" type="presOf" srcId="{F207C8C2-07AC-49AD-B7CF-7384DF3DB299}" destId="{2E620288-ABE7-4B50-935C-D786B9251D15}" srcOrd="0" destOrd="0" presId="urn:microsoft.com/office/officeart/2009/3/layout/PhasedProcess"/>
    <dgm:cxn modelId="{5C8E1878-67B8-43D2-A150-D701AFC7D6F8}" srcId="{CEE34FE4-BDA0-4567-8B08-7CD1B2A5F391}" destId="{6D4046DD-F0F2-4193-A52B-6A3571E239CB}" srcOrd="2" destOrd="0" parTransId="{81CB78AC-6F40-4D8B-9B25-3F05195250DE}" sibTransId="{34C40D83-1F2A-4581-89E2-A428166B9FF7}"/>
    <dgm:cxn modelId="{76101FB1-E389-43A4-83D3-D8FB0FB8B8B4}" type="presOf" srcId="{635D96DD-0B50-41E8-AEF5-B170F1618296}" destId="{E8EF904A-1F1D-43AA-B8B3-59B881EFF3D1}" srcOrd="0" destOrd="0" presId="urn:microsoft.com/office/officeart/2009/3/layout/PhasedProcess"/>
    <dgm:cxn modelId="{E0C503D9-B7F0-4784-BBA2-C4F7A177AF5F}" type="presOf" srcId="{6D4046DD-F0F2-4193-A52B-6A3571E239CB}" destId="{E4F52CF3-17F9-4C5E-8C33-5ABB88A64F61}" srcOrd="0" destOrd="0" presId="urn:microsoft.com/office/officeart/2009/3/layout/PhasedProcess"/>
    <dgm:cxn modelId="{76F43FE8-B708-40B2-B6B8-03B5B3B53CCB}" srcId="{DF4E5550-09F7-4065-BA75-6336DA40A5B7}" destId="{CEE34FE4-BDA0-4567-8B08-7CD1B2A5F391}" srcOrd="0" destOrd="0" parTransId="{8D1A2728-37ED-4692-9E4B-FED3AA817915}" sibTransId="{D1EBC3CC-2693-4EEB-B5F2-ECC67B7B6712}"/>
    <dgm:cxn modelId="{844E3B17-1D80-4FFC-A6E0-B1831CF276C1}" type="presParOf" srcId="{24AB183B-1997-44DF-994C-5A60BC3C204D}" destId="{96E01EE8-576E-4CC6-9A6A-5DCB1324202E}" srcOrd="0" destOrd="0" presId="urn:microsoft.com/office/officeart/2009/3/layout/PhasedProcess"/>
    <dgm:cxn modelId="{21C637ED-E5AB-47F6-B815-582F2585752C}" type="presParOf" srcId="{24AB183B-1997-44DF-994C-5A60BC3C204D}" destId="{5699E6D2-125B-4DB1-A3D0-6D3161CCD434}" srcOrd="1" destOrd="0" presId="urn:microsoft.com/office/officeart/2009/3/layout/PhasedProcess"/>
    <dgm:cxn modelId="{E8E24770-BA2F-4077-A5B6-5B687CE17528}" type="presParOf" srcId="{5699E6D2-125B-4DB1-A3D0-6D3161CCD434}" destId="{E8EF904A-1F1D-43AA-B8B3-59B881EFF3D1}" srcOrd="0" destOrd="0" presId="urn:microsoft.com/office/officeart/2009/3/layout/PhasedProcess"/>
    <dgm:cxn modelId="{9669A724-5A74-4EFE-B053-9645C4137310}" type="presParOf" srcId="{5699E6D2-125B-4DB1-A3D0-6D3161CCD434}" destId="{B895146A-0B0E-43A4-9049-024EA208DF25}" srcOrd="1" destOrd="0" presId="urn:microsoft.com/office/officeart/2009/3/layout/PhasedProcess"/>
    <dgm:cxn modelId="{AB58748B-2BFD-4D9E-A742-5D2E3818C125}" type="presParOf" srcId="{5699E6D2-125B-4DB1-A3D0-6D3161CCD434}" destId="{F71A6576-9B13-4056-A854-4B9D8ACF524E}" srcOrd="2" destOrd="0" presId="urn:microsoft.com/office/officeart/2009/3/layout/PhasedProcess"/>
    <dgm:cxn modelId="{CDAA17EB-C450-42FC-9877-5DA21E01D914}" type="presParOf" srcId="{5699E6D2-125B-4DB1-A3D0-6D3161CCD434}" destId="{2E620288-ABE7-4B50-935C-D786B9251D15}" srcOrd="3" destOrd="0" presId="urn:microsoft.com/office/officeart/2009/3/layout/PhasedProcess"/>
    <dgm:cxn modelId="{862CD9C6-DBF8-4238-9A08-49B923201509}" type="presParOf" srcId="{5699E6D2-125B-4DB1-A3D0-6D3161CCD434}" destId="{99145357-994E-4F96-A3CB-DD8EF0D10044}" srcOrd="4" destOrd="0" presId="urn:microsoft.com/office/officeart/2009/3/layout/PhasedProcess"/>
    <dgm:cxn modelId="{7A5D57BB-E643-4174-BD1A-D1C43FE69361}" type="presParOf" srcId="{5699E6D2-125B-4DB1-A3D0-6D3161CCD434}" destId="{E4F52CF3-17F9-4C5E-8C33-5ABB88A64F61}" srcOrd="5" destOrd="0" presId="urn:microsoft.com/office/officeart/2009/3/layout/PhasedProcess"/>
    <dgm:cxn modelId="{B9323391-467E-4A5A-815B-DD3FB86D6B30}" type="presParOf" srcId="{24AB183B-1997-44DF-994C-5A60BC3C204D}" destId="{A116C801-6B22-4367-968C-693B79DC2C70}" srcOrd="2" destOrd="0" presId="urn:microsoft.com/office/officeart/2009/3/layout/PhasedProcess"/>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CF7DB-6AB3-494F-8EC8-8297E5B3C2C6}">
      <dsp:nvSpPr>
        <dsp:cNvPr id="0" name=""/>
        <dsp:cNvSpPr/>
      </dsp:nvSpPr>
      <dsp:spPr>
        <a:xfrm>
          <a:off x="0" y="274319"/>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Kick Off</a:t>
          </a:r>
        </a:p>
        <a:p>
          <a:pPr marL="171450" lvl="1" indent="-171450" algn="l" defTabSz="755650">
            <a:lnSpc>
              <a:spcPct val="90000"/>
            </a:lnSpc>
            <a:spcBef>
              <a:spcPct val="0"/>
            </a:spcBef>
            <a:spcAft>
              <a:spcPct val="15000"/>
            </a:spcAft>
            <a:buChar char="•"/>
          </a:pPr>
          <a:r>
            <a:rPr lang="en-US" sz="1700" kern="1200"/>
            <a:t>Program Context</a:t>
          </a:r>
        </a:p>
        <a:p>
          <a:pPr marL="171450" lvl="1" indent="-171450" algn="l" defTabSz="755650">
            <a:lnSpc>
              <a:spcPct val="90000"/>
            </a:lnSpc>
            <a:spcBef>
              <a:spcPct val="0"/>
            </a:spcBef>
            <a:spcAft>
              <a:spcPct val="15000"/>
            </a:spcAft>
            <a:buChar char="•"/>
          </a:pPr>
          <a:r>
            <a:rPr lang="en-US" sz="1700" kern="1200"/>
            <a:t>Program Plan Alignment</a:t>
          </a:r>
        </a:p>
        <a:p>
          <a:pPr marL="171450" lvl="1" indent="-171450" algn="l" defTabSz="755650">
            <a:lnSpc>
              <a:spcPct val="90000"/>
            </a:lnSpc>
            <a:spcBef>
              <a:spcPct val="0"/>
            </a:spcBef>
            <a:spcAft>
              <a:spcPct val="15000"/>
            </a:spcAft>
            <a:buChar char="•"/>
          </a:pPr>
          <a:r>
            <a:rPr lang="en-US" sz="1700" kern="1200"/>
            <a:t>Stakeholder Mapping</a:t>
          </a:r>
        </a:p>
      </dsp:txBody>
      <dsp:txXfrm>
        <a:off x="0" y="274319"/>
        <a:ext cx="3657600" cy="2194560"/>
      </dsp:txXfrm>
    </dsp:sp>
    <dsp:sp modelId="{5E727DF4-E3F9-400D-ABAC-E046D71F4AFB}">
      <dsp:nvSpPr>
        <dsp:cNvPr id="0" name=""/>
        <dsp:cNvSpPr/>
      </dsp:nvSpPr>
      <dsp:spPr>
        <a:xfrm>
          <a:off x="4023360" y="274319"/>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Workshops</a:t>
          </a:r>
        </a:p>
        <a:p>
          <a:pPr marL="171450" lvl="1" indent="-171450" algn="l" defTabSz="755650">
            <a:lnSpc>
              <a:spcPct val="90000"/>
            </a:lnSpc>
            <a:spcBef>
              <a:spcPct val="0"/>
            </a:spcBef>
            <a:spcAft>
              <a:spcPct val="15000"/>
            </a:spcAft>
            <a:buChar char="•"/>
          </a:pPr>
          <a:r>
            <a:rPr lang="en-US" sz="1700" kern="1200"/>
            <a:t>Overall Architecture</a:t>
          </a:r>
        </a:p>
        <a:p>
          <a:pPr marL="171450" lvl="1" indent="-171450" algn="l" defTabSz="755650">
            <a:lnSpc>
              <a:spcPct val="90000"/>
            </a:lnSpc>
            <a:spcBef>
              <a:spcPct val="0"/>
            </a:spcBef>
            <a:spcAft>
              <a:spcPct val="15000"/>
            </a:spcAft>
            <a:buChar char="•"/>
          </a:pPr>
          <a:r>
            <a:rPr lang="en-US" sz="1700" kern="1200"/>
            <a:t>Data Asset Deep Dive</a:t>
          </a:r>
        </a:p>
        <a:p>
          <a:pPr marL="171450" lvl="1" indent="-171450" algn="l" defTabSz="755650">
            <a:lnSpc>
              <a:spcPct val="90000"/>
            </a:lnSpc>
            <a:spcBef>
              <a:spcPct val="0"/>
            </a:spcBef>
            <a:spcAft>
              <a:spcPct val="15000"/>
            </a:spcAft>
            <a:buChar char="•"/>
          </a:pPr>
          <a:r>
            <a:rPr lang="en-US" sz="1700" kern="1200"/>
            <a:t>OCM</a:t>
          </a:r>
        </a:p>
        <a:p>
          <a:pPr marL="171450" lvl="1" indent="-171450" algn="l" defTabSz="755650">
            <a:lnSpc>
              <a:spcPct val="90000"/>
            </a:lnSpc>
            <a:spcBef>
              <a:spcPct val="0"/>
            </a:spcBef>
            <a:spcAft>
              <a:spcPct val="15000"/>
            </a:spcAft>
            <a:buChar char="•"/>
          </a:pPr>
          <a:r>
            <a:rPr lang="en-US" sz="1700" kern="1200"/>
            <a:t>Data Governance</a:t>
          </a:r>
        </a:p>
      </dsp:txBody>
      <dsp:txXfrm>
        <a:off x="4023360" y="274319"/>
        <a:ext cx="3657600" cy="2194560"/>
      </dsp:txXfrm>
    </dsp:sp>
    <dsp:sp modelId="{59DCA4EB-FD3D-4ACE-9649-05A93349E563}">
      <dsp:nvSpPr>
        <dsp:cNvPr id="0" name=""/>
        <dsp:cNvSpPr/>
      </dsp:nvSpPr>
      <dsp:spPr>
        <a:xfrm>
          <a:off x="8046720" y="274319"/>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Documentation &amp; Inventory analysis</a:t>
          </a:r>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a:t>EDW Inventory</a:t>
          </a:r>
        </a:p>
        <a:p>
          <a:pPr marL="171450" lvl="1" indent="-171450" algn="l" defTabSz="755650">
            <a:lnSpc>
              <a:spcPct val="90000"/>
            </a:lnSpc>
            <a:spcBef>
              <a:spcPct val="0"/>
            </a:spcBef>
            <a:spcAft>
              <a:spcPct val="15000"/>
            </a:spcAft>
            <a:buChar char="•"/>
          </a:pPr>
          <a:r>
            <a:rPr lang="en-US" sz="1700" kern="1200"/>
            <a:t>ODW Inventory</a:t>
          </a:r>
        </a:p>
        <a:p>
          <a:pPr marL="171450" lvl="1" indent="-171450" algn="l" defTabSz="755650">
            <a:lnSpc>
              <a:spcPct val="90000"/>
            </a:lnSpc>
            <a:spcBef>
              <a:spcPct val="0"/>
            </a:spcBef>
            <a:spcAft>
              <a:spcPct val="15000"/>
            </a:spcAft>
            <a:buChar char="•"/>
          </a:pPr>
          <a:r>
            <a:rPr lang="en-US" sz="1700" kern="1200"/>
            <a:t>Magnitude Inventory</a:t>
          </a:r>
        </a:p>
      </dsp:txBody>
      <dsp:txXfrm>
        <a:off x="8046720" y="274319"/>
        <a:ext cx="3657600" cy="2194560"/>
      </dsp:txXfrm>
    </dsp:sp>
    <dsp:sp modelId="{325F562D-23C3-439D-BC45-B1696E6B1745}">
      <dsp:nvSpPr>
        <dsp:cNvPr id="0" name=""/>
        <dsp:cNvSpPr/>
      </dsp:nvSpPr>
      <dsp:spPr>
        <a:xfrm>
          <a:off x="0" y="2834640"/>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Partner conversations</a:t>
          </a:r>
        </a:p>
        <a:p>
          <a:pPr marL="171450" lvl="1" indent="-171450" algn="l" defTabSz="755650">
            <a:lnSpc>
              <a:spcPct val="90000"/>
            </a:lnSpc>
            <a:spcBef>
              <a:spcPct val="0"/>
            </a:spcBef>
            <a:spcAft>
              <a:spcPct val="15000"/>
            </a:spcAft>
            <a:buChar char="•"/>
          </a:pPr>
          <a:r>
            <a:rPr lang="en-US" sz="1700" kern="1200"/>
            <a:t>Confluent Kafka</a:t>
          </a:r>
        </a:p>
        <a:p>
          <a:pPr marL="171450" lvl="1" indent="-171450" algn="l" defTabSz="755650">
            <a:lnSpc>
              <a:spcPct val="90000"/>
            </a:lnSpc>
            <a:spcBef>
              <a:spcPct val="0"/>
            </a:spcBef>
            <a:spcAft>
              <a:spcPct val="15000"/>
            </a:spcAft>
            <a:buChar char="•"/>
          </a:pPr>
          <a:r>
            <a:rPr lang="en-US" sz="1700" kern="1200" err="1"/>
            <a:t>PowerBI</a:t>
          </a:r>
          <a:r>
            <a:rPr lang="en-US" sz="1700" kern="1200"/>
            <a:t> (Microsoft)</a:t>
          </a:r>
        </a:p>
        <a:p>
          <a:pPr marL="171450" lvl="1" indent="-171450" algn="l" defTabSz="755650">
            <a:lnSpc>
              <a:spcPct val="90000"/>
            </a:lnSpc>
            <a:spcBef>
              <a:spcPct val="0"/>
            </a:spcBef>
            <a:spcAft>
              <a:spcPct val="15000"/>
            </a:spcAft>
            <a:buChar char="•"/>
          </a:pPr>
          <a:r>
            <a:rPr lang="en-US" sz="1700" kern="1200" err="1"/>
            <a:t>Databuck</a:t>
          </a:r>
          <a:endParaRPr lang="en-US" sz="1700" kern="1200"/>
        </a:p>
        <a:p>
          <a:pPr marL="171450" lvl="1" indent="-171450" algn="l" defTabSz="755650">
            <a:lnSpc>
              <a:spcPct val="90000"/>
            </a:lnSpc>
            <a:spcBef>
              <a:spcPct val="0"/>
            </a:spcBef>
            <a:spcAft>
              <a:spcPct val="15000"/>
            </a:spcAft>
            <a:buChar char="•"/>
          </a:pPr>
          <a:r>
            <a:rPr lang="en-US" sz="1700" kern="1200"/>
            <a:t>Alation</a:t>
          </a:r>
        </a:p>
        <a:p>
          <a:pPr marL="171450" lvl="1" indent="-171450" algn="l" defTabSz="755650">
            <a:lnSpc>
              <a:spcPct val="90000"/>
            </a:lnSpc>
            <a:spcBef>
              <a:spcPct val="0"/>
            </a:spcBef>
            <a:spcAft>
              <a:spcPct val="15000"/>
            </a:spcAft>
            <a:buChar char="•"/>
          </a:pPr>
          <a:r>
            <a:rPr lang="en-US" sz="1700" kern="1200" err="1"/>
            <a:t>Okera</a:t>
          </a:r>
          <a:endParaRPr lang="en-US" sz="1700" kern="1200"/>
        </a:p>
      </dsp:txBody>
      <dsp:txXfrm>
        <a:off x="0" y="2834640"/>
        <a:ext cx="3657600" cy="2194560"/>
      </dsp:txXfrm>
    </dsp:sp>
    <dsp:sp modelId="{7A9BA40C-7A52-4165-A1DA-747DF3E45EAD}">
      <dsp:nvSpPr>
        <dsp:cNvPr id="0" name=""/>
        <dsp:cNvSpPr/>
      </dsp:nvSpPr>
      <dsp:spPr>
        <a:xfrm>
          <a:off x="4023360" y="2834640"/>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Synthesis </a:t>
          </a:r>
        </a:p>
        <a:p>
          <a:pPr marL="171450" lvl="1" indent="-171450" algn="l" defTabSz="755650">
            <a:lnSpc>
              <a:spcPct val="90000"/>
            </a:lnSpc>
            <a:spcBef>
              <a:spcPct val="0"/>
            </a:spcBef>
            <a:spcAft>
              <a:spcPct val="15000"/>
            </a:spcAft>
            <a:buChar char="•"/>
          </a:pPr>
          <a:r>
            <a:rPr lang="en-US" sz="1700" kern="1200"/>
            <a:t>Analysis of Architecture</a:t>
          </a:r>
        </a:p>
        <a:p>
          <a:pPr marL="171450" lvl="1" indent="-171450" algn="l" defTabSz="755650">
            <a:lnSpc>
              <a:spcPct val="90000"/>
            </a:lnSpc>
            <a:spcBef>
              <a:spcPct val="0"/>
            </a:spcBef>
            <a:spcAft>
              <a:spcPct val="15000"/>
            </a:spcAft>
            <a:buChar char="•"/>
          </a:pPr>
          <a:r>
            <a:rPr lang="en-US" sz="1700" kern="1200"/>
            <a:t>Inventory Analysis</a:t>
          </a:r>
        </a:p>
        <a:p>
          <a:pPr marL="171450" lvl="1" indent="-171450" algn="l" defTabSz="755650">
            <a:lnSpc>
              <a:spcPct val="90000"/>
            </a:lnSpc>
            <a:spcBef>
              <a:spcPct val="0"/>
            </a:spcBef>
            <a:spcAft>
              <a:spcPct val="15000"/>
            </a:spcAft>
            <a:buChar char="•"/>
          </a:pPr>
          <a:r>
            <a:rPr lang="en-US" sz="1700" kern="1200"/>
            <a:t>Technology Stack Analysis – Gap Identification with next steps</a:t>
          </a:r>
        </a:p>
        <a:p>
          <a:pPr marL="171450" lvl="1" indent="-171450" algn="l" defTabSz="755650">
            <a:lnSpc>
              <a:spcPct val="90000"/>
            </a:lnSpc>
            <a:spcBef>
              <a:spcPct val="0"/>
            </a:spcBef>
            <a:spcAft>
              <a:spcPct val="15000"/>
            </a:spcAft>
            <a:buChar char="•"/>
          </a:pPr>
          <a:r>
            <a:rPr lang="en-US" sz="1700" kern="1200"/>
            <a:t>Pattern design based on Technology Selection</a:t>
          </a:r>
        </a:p>
      </dsp:txBody>
      <dsp:txXfrm>
        <a:off x="4023360" y="2834640"/>
        <a:ext cx="3657600" cy="2194560"/>
      </dsp:txXfrm>
    </dsp:sp>
    <dsp:sp modelId="{146C68AA-217F-4EDF-804E-57788B16AB8B}">
      <dsp:nvSpPr>
        <dsp:cNvPr id="0" name=""/>
        <dsp:cNvSpPr/>
      </dsp:nvSpPr>
      <dsp:spPr>
        <a:xfrm>
          <a:off x="8046720" y="2834640"/>
          <a:ext cx="3657600" cy="219456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Readout</a:t>
          </a:r>
        </a:p>
        <a:p>
          <a:pPr marL="171450" lvl="1" indent="-171450" algn="l" defTabSz="755650">
            <a:lnSpc>
              <a:spcPct val="90000"/>
            </a:lnSpc>
            <a:spcBef>
              <a:spcPct val="0"/>
            </a:spcBef>
            <a:spcAft>
              <a:spcPct val="15000"/>
            </a:spcAft>
            <a:buChar char="•"/>
          </a:pPr>
          <a:r>
            <a:rPr lang="en-US" sz="1700" kern="1200"/>
            <a:t>Architecture</a:t>
          </a:r>
        </a:p>
        <a:p>
          <a:pPr marL="171450" lvl="1" indent="-171450" algn="l" defTabSz="755650">
            <a:lnSpc>
              <a:spcPct val="90000"/>
            </a:lnSpc>
            <a:spcBef>
              <a:spcPct val="0"/>
            </a:spcBef>
            <a:spcAft>
              <a:spcPct val="15000"/>
            </a:spcAft>
            <a:buChar char="•"/>
          </a:pPr>
          <a:r>
            <a:rPr lang="en-US" sz="1700" kern="1200"/>
            <a:t>Roadmap</a:t>
          </a:r>
        </a:p>
        <a:p>
          <a:pPr marL="171450" lvl="1" indent="-171450" algn="l" defTabSz="755650">
            <a:lnSpc>
              <a:spcPct val="90000"/>
            </a:lnSpc>
            <a:spcBef>
              <a:spcPct val="0"/>
            </a:spcBef>
            <a:spcAft>
              <a:spcPct val="15000"/>
            </a:spcAft>
            <a:buChar char="•"/>
          </a:pPr>
          <a:endParaRPr lang="en-US" sz="1700" kern="1200"/>
        </a:p>
      </dsp:txBody>
      <dsp:txXfrm>
        <a:off x="8046720" y="2834640"/>
        <a:ext cx="3657600" cy="219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72BE5-C467-4556-9A55-ED4839F67BFA}">
      <dsp:nvSpPr>
        <dsp:cNvPr id="0" name=""/>
        <dsp:cNvSpPr/>
      </dsp:nvSpPr>
      <dsp:spPr>
        <a:xfrm>
          <a:off x="270622" y="344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Three Tier Data Product Strategy</a:t>
          </a:r>
        </a:p>
        <a:p>
          <a:pPr marL="114300" lvl="1" indent="-114300" algn="l" defTabSz="533400">
            <a:lnSpc>
              <a:spcPct val="90000"/>
            </a:lnSpc>
            <a:spcBef>
              <a:spcPct val="0"/>
            </a:spcBef>
            <a:spcAft>
              <a:spcPct val="15000"/>
            </a:spcAft>
            <a:buChar char="•"/>
          </a:pPr>
          <a:r>
            <a:rPr lang="en-US" sz="1200" kern="1200"/>
            <a:t>Foundational Data Product</a:t>
          </a:r>
        </a:p>
        <a:p>
          <a:pPr marL="114300" lvl="1" indent="-114300" algn="l" defTabSz="533400">
            <a:lnSpc>
              <a:spcPct val="90000"/>
            </a:lnSpc>
            <a:spcBef>
              <a:spcPct val="0"/>
            </a:spcBef>
            <a:spcAft>
              <a:spcPct val="15000"/>
            </a:spcAft>
            <a:buChar char="•"/>
          </a:pPr>
          <a:r>
            <a:rPr lang="en-US" sz="1200" kern="1200"/>
            <a:t>Business Data Product</a:t>
          </a:r>
        </a:p>
        <a:p>
          <a:pPr marL="114300" lvl="1" indent="-114300" algn="l" defTabSz="533400">
            <a:lnSpc>
              <a:spcPct val="90000"/>
            </a:lnSpc>
            <a:spcBef>
              <a:spcPct val="0"/>
            </a:spcBef>
            <a:spcAft>
              <a:spcPct val="15000"/>
            </a:spcAft>
            <a:buChar char="•"/>
          </a:pPr>
          <a:r>
            <a:rPr lang="en-US" sz="1200" kern="1200"/>
            <a:t>Analytical Data Product</a:t>
          </a:r>
        </a:p>
      </dsp:txBody>
      <dsp:txXfrm>
        <a:off x="270622" y="3444"/>
        <a:ext cx="2134028" cy="1280417"/>
      </dsp:txXfrm>
    </dsp:sp>
    <dsp:sp modelId="{079BE187-BC73-4470-BA74-47BF5FFD6C83}">
      <dsp:nvSpPr>
        <dsp:cNvPr id="0" name=""/>
        <dsp:cNvSpPr/>
      </dsp:nvSpPr>
      <dsp:spPr>
        <a:xfrm>
          <a:off x="2618053" y="344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Tool Selection</a:t>
          </a:r>
        </a:p>
        <a:p>
          <a:pPr marL="114300" lvl="1" indent="-114300" algn="l" defTabSz="533400">
            <a:lnSpc>
              <a:spcPct val="90000"/>
            </a:lnSpc>
            <a:spcBef>
              <a:spcPct val="0"/>
            </a:spcBef>
            <a:spcAft>
              <a:spcPct val="15000"/>
            </a:spcAft>
            <a:buChar char="•"/>
          </a:pPr>
          <a:r>
            <a:rPr lang="en-US" sz="1200" kern="1200"/>
            <a:t>RFP Process followed</a:t>
          </a:r>
        </a:p>
        <a:p>
          <a:pPr marL="114300" lvl="1" indent="-114300" algn="l" defTabSz="533400">
            <a:lnSpc>
              <a:spcPct val="90000"/>
            </a:lnSpc>
            <a:spcBef>
              <a:spcPct val="0"/>
            </a:spcBef>
            <a:spcAft>
              <a:spcPct val="15000"/>
            </a:spcAft>
            <a:buChar char="•"/>
          </a:pPr>
          <a:r>
            <a:rPr lang="en-US" sz="1200" kern="1200"/>
            <a:t>Paper Evaluation </a:t>
          </a:r>
        </a:p>
        <a:p>
          <a:pPr marL="114300" lvl="1" indent="-114300" algn="l" defTabSz="533400">
            <a:lnSpc>
              <a:spcPct val="90000"/>
            </a:lnSpc>
            <a:spcBef>
              <a:spcPct val="0"/>
            </a:spcBef>
            <a:spcAft>
              <a:spcPct val="15000"/>
            </a:spcAft>
            <a:buChar char="•"/>
          </a:pPr>
          <a:r>
            <a:rPr lang="en-US" sz="1200" kern="1200"/>
            <a:t>PoC to be executed as part of Pilot</a:t>
          </a:r>
        </a:p>
      </dsp:txBody>
      <dsp:txXfrm>
        <a:off x="2618053" y="3444"/>
        <a:ext cx="2134028" cy="1280417"/>
      </dsp:txXfrm>
    </dsp:sp>
    <dsp:sp modelId="{FC5FF52A-6F76-45EC-96FD-C21A6B9749A2}">
      <dsp:nvSpPr>
        <dsp:cNvPr id="0" name=""/>
        <dsp:cNvSpPr/>
      </dsp:nvSpPr>
      <dsp:spPr>
        <a:xfrm>
          <a:off x="4965485" y="344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Storage</a:t>
          </a:r>
        </a:p>
        <a:p>
          <a:pPr marL="114300" lvl="1" indent="-114300" algn="l" defTabSz="533400">
            <a:lnSpc>
              <a:spcPct val="90000"/>
            </a:lnSpc>
            <a:spcBef>
              <a:spcPct val="0"/>
            </a:spcBef>
            <a:spcAft>
              <a:spcPct val="15000"/>
            </a:spcAft>
            <a:buChar char="•"/>
          </a:pPr>
          <a:r>
            <a:rPr lang="en-US" sz="1200" kern="1200"/>
            <a:t>Databricks Delta Lake (ADLS)</a:t>
          </a:r>
        </a:p>
        <a:p>
          <a:pPr marL="114300" lvl="1" indent="-114300" algn="l" defTabSz="533400">
            <a:lnSpc>
              <a:spcPct val="90000"/>
            </a:lnSpc>
            <a:spcBef>
              <a:spcPct val="0"/>
            </a:spcBef>
            <a:spcAft>
              <a:spcPct val="15000"/>
            </a:spcAft>
            <a:buChar char="•"/>
          </a:pPr>
          <a:r>
            <a:rPr lang="en-US" sz="1200" kern="1200"/>
            <a:t>Snowflake</a:t>
          </a:r>
        </a:p>
      </dsp:txBody>
      <dsp:txXfrm>
        <a:off x="4965485" y="3444"/>
        <a:ext cx="2134028" cy="1280417"/>
      </dsp:txXfrm>
    </dsp:sp>
    <dsp:sp modelId="{EA74A6F1-BA73-4664-B572-41C064CFF391}">
      <dsp:nvSpPr>
        <dsp:cNvPr id="0" name=""/>
        <dsp:cNvSpPr/>
      </dsp:nvSpPr>
      <dsp:spPr>
        <a:xfrm>
          <a:off x="270622" y="149726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Data Acquisition</a:t>
          </a:r>
        </a:p>
        <a:p>
          <a:pPr marL="114300" lvl="1" indent="-114300" algn="l" defTabSz="533400">
            <a:lnSpc>
              <a:spcPct val="90000"/>
            </a:lnSpc>
            <a:spcBef>
              <a:spcPct val="0"/>
            </a:spcBef>
            <a:spcAft>
              <a:spcPct val="15000"/>
            </a:spcAft>
            <a:buChar char="•"/>
          </a:pPr>
          <a:r>
            <a:rPr lang="en-US" sz="1200" kern="1200"/>
            <a:t>Confluent Kafka</a:t>
          </a:r>
        </a:p>
        <a:p>
          <a:pPr marL="114300" lvl="1" indent="-114300" algn="l" defTabSz="533400">
            <a:lnSpc>
              <a:spcPct val="90000"/>
            </a:lnSpc>
            <a:spcBef>
              <a:spcPct val="0"/>
            </a:spcBef>
            <a:spcAft>
              <a:spcPct val="15000"/>
            </a:spcAft>
            <a:buChar char="•"/>
          </a:pPr>
          <a:r>
            <a:rPr lang="en-US" sz="1200" kern="1200"/>
            <a:t>ADF (Azure Data Factory)</a:t>
          </a:r>
        </a:p>
      </dsp:txBody>
      <dsp:txXfrm>
        <a:off x="270622" y="1497264"/>
        <a:ext cx="2134028" cy="1280417"/>
      </dsp:txXfrm>
    </dsp:sp>
    <dsp:sp modelId="{4E6745E3-B82D-47AC-AC05-D932FB3ED7FD}">
      <dsp:nvSpPr>
        <dsp:cNvPr id="0" name=""/>
        <dsp:cNvSpPr/>
      </dsp:nvSpPr>
      <dsp:spPr>
        <a:xfrm>
          <a:off x="2618053" y="149726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US" sz="1600" b="1" u="sng" kern="1200"/>
            <a:t>Data Processing</a:t>
          </a:r>
          <a:endParaRPr lang="en-US" sz="1600" kern="1200"/>
        </a:p>
        <a:p>
          <a:pPr marL="114300" lvl="1" indent="-114300" algn="l" defTabSz="533400">
            <a:lnSpc>
              <a:spcPct val="90000"/>
            </a:lnSpc>
            <a:spcBef>
              <a:spcPct val="0"/>
            </a:spcBef>
            <a:spcAft>
              <a:spcPct val="15000"/>
            </a:spcAft>
            <a:buFont typeface="+mj-lt"/>
            <a:buAutoNum type="arabicPeriod"/>
          </a:pPr>
          <a:r>
            <a:rPr lang="en-US" sz="1200" kern="1200"/>
            <a:t>Databricks</a:t>
          </a:r>
        </a:p>
        <a:p>
          <a:pPr marL="114300" lvl="1" indent="-114300" algn="l" defTabSz="533400">
            <a:lnSpc>
              <a:spcPct val="90000"/>
            </a:lnSpc>
            <a:spcBef>
              <a:spcPct val="0"/>
            </a:spcBef>
            <a:spcAft>
              <a:spcPct val="15000"/>
            </a:spcAft>
            <a:buFont typeface="+mj-lt"/>
            <a:buAutoNum type="arabicPeriod"/>
          </a:pPr>
          <a:r>
            <a:rPr lang="en-US" sz="1200" kern="1200"/>
            <a:t>ADF</a:t>
          </a:r>
        </a:p>
      </dsp:txBody>
      <dsp:txXfrm>
        <a:off x="2618053" y="1497264"/>
        <a:ext cx="2134028" cy="1280417"/>
      </dsp:txXfrm>
    </dsp:sp>
    <dsp:sp modelId="{90A07B83-95FF-42E6-AE8A-02E805B4B6AF}">
      <dsp:nvSpPr>
        <dsp:cNvPr id="0" name=""/>
        <dsp:cNvSpPr/>
      </dsp:nvSpPr>
      <dsp:spPr>
        <a:xfrm>
          <a:off x="4965485" y="149726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Reporting &amp; Self Service</a:t>
          </a:r>
        </a:p>
        <a:p>
          <a:pPr marL="114300" lvl="1" indent="-114300" algn="l" defTabSz="533400">
            <a:lnSpc>
              <a:spcPct val="90000"/>
            </a:lnSpc>
            <a:spcBef>
              <a:spcPct val="0"/>
            </a:spcBef>
            <a:spcAft>
              <a:spcPct val="15000"/>
            </a:spcAft>
            <a:buChar char="•"/>
          </a:pPr>
          <a:r>
            <a:rPr lang="en-US" sz="1200" kern="1200" err="1"/>
            <a:t>PowerBI</a:t>
          </a:r>
          <a:endParaRPr lang="en-US" sz="1200" kern="1200"/>
        </a:p>
      </dsp:txBody>
      <dsp:txXfrm>
        <a:off x="4965485" y="1497264"/>
        <a:ext cx="2134028" cy="1280417"/>
      </dsp:txXfrm>
    </dsp:sp>
    <dsp:sp modelId="{4B83EFC1-792B-4013-8E33-3E14CE38B4C6}">
      <dsp:nvSpPr>
        <dsp:cNvPr id="0" name=""/>
        <dsp:cNvSpPr/>
      </dsp:nvSpPr>
      <dsp:spPr>
        <a:xfrm>
          <a:off x="270622" y="299108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ETL and Data Model for ERP Analytics</a:t>
          </a:r>
        </a:p>
        <a:p>
          <a:pPr marL="114300" lvl="1" indent="-114300" algn="l" defTabSz="533400">
            <a:lnSpc>
              <a:spcPct val="90000"/>
            </a:lnSpc>
            <a:spcBef>
              <a:spcPct val="0"/>
            </a:spcBef>
            <a:spcAft>
              <a:spcPct val="15000"/>
            </a:spcAft>
            <a:buChar char="•"/>
          </a:pPr>
          <a:r>
            <a:rPr lang="en-US" sz="1200" b="0" u="sng" kern="1200"/>
            <a:t>Magnitude</a:t>
          </a:r>
        </a:p>
      </dsp:txBody>
      <dsp:txXfrm>
        <a:off x="270622" y="2991084"/>
        <a:ext cx="2134028" cy="1280417"/>
      </dsp:txXfrm>
    </dsp:sp>
    <dsp:sp modelId="{C0456363-6B08-456F-AA08-268B70105875}">
      <dsp:nvSpPr>
        <dsp:cNvPr id="0" name=""/>
        <dsp:cNvSpPr/>
      </dsp:nvSpPr>
      <dsp:spPr>
        <a:xfrm>
          <a:off x="2618053" y="299108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Data Governance &amp; Catalog</a:t>
          </a:r>
        </a:p>
        <a:p>
          <a:pPr marL="114300" lvl="1" indent="-114300" algn="l" defTabSz="533400">
            <a:lnSpc>
              <a:spcPct val="90000"/>
            </a:lnSpc>
            <a:spcBef>
              <a:spcPct val="0"/>
            </a:spcBef>
            <a:spcAft>
              <a:spcPct val="15000"/>
            </a:spcAft>
            <a:buChar char="•"/>
          </a:pPr>
          <a:r>
            <a:rPr lang="en-US" sz="1200" kern="1200"/>
            <a:t>Alation</a:t>
          </a:r>
        </a:p>
      </dsp:txBody>
      <dsp:txXfrm>
        <a:off x="2618053" y="2991084"/>
        <a:ext cx="2134028" cy="1280417"/>
      </dsp:txXfrm>
    </dsp:sp>
    <dsp:sp modelId="{EC167D10-404B-4367-AA98-0D8B9E7307C3}">
      <dsp:nvSpPr>
        <dsp:cNvPr id="0" name=""/>
        <dsp:cNvSpPr/>
      </dsp:nvSpPr>
      <dsp:spPr>
        <a:xfrm>
          <a:off x="4965485" y="2991084"/>
          <a:ext cx="2134028" cy="128041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t>Data Quality</a:t>
          </a:r>
          <a:endParaRPr lang="en-US" sz="1600" kern="1200"/>
        </a:p>
        <a:p>
          <a:pPr marL="114300" lvl="1" indent="-114300" algn="l" defTabSz="533400">
            <a:lnSpc>
              <a:spcPct val="90000"/>
            </a:lnSpc>
            <a:spcBef>
              <a:spcPct val="0"/>
            </a:spcBef>
            <a:spcAft>
              <a:spcPct val="15000"/>
            </a:spcAft>
            <a:buChar char="•"/>
          </a:pPr>
          <a:r>
            <a:rPr lang="en-US" sz="1200" kern="1200" err="1"/>
            <a:t>Databuck</a:t>
          </a:r>
          <a:endParaRPr lang="en-US" sz="1200" kern="1200"/>
        </a:p>
      </dsp:txBody>
      <dsp:txXfrm>
        <a:off x="4965485" y="2991084"/>
        <a:ext cx="2134028" cy="1280417"/>
      </dsp:txXfrm>
    </dsp:sp>
    <dsp:sp modelId="{FFE4A7E2-D61F-43A4-955D-C3A97FCC5464}">
      <dsp:nvSpPr>
        <dsp:cNvPr id="0" name=""/>
        <dsp:cNvSpPr/>
      </dsp:nvSpPr>
      <dsp:spPr>
        <a:xfrm>
          <a:off x="270622" y="4484904"/>
          <a:ext cx="2134028" cy="1280417"/>
        </a:xfrm>
        <a:prstGeom prst="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solidFill>
                <a:schemeClr val="tx1"/>
              </a:solidFill>
            </a:rPr>
            <a:t>Data Privacy</a:t>
          </a:r>
          <a:endParaRPr lang="en-US" sz="1600" kern="1200">
            <a:solidFill>
              <a:schemeClr val="tx1"/>
            </a:solidFill>
          </a:endParaRPr>
        </a:p>
        <a:p>
          <a:pPr marL="114300" lvl="1" indent="-114300" algn="l" defTabSz="533400">
            <a:lnSpc>
              <a:spcPct val="90000"/>
            </a:lnSpc>
            <a:spcBef>
              <a:spcPct val="0"/>
            </a:spcBef>
            <a:spcAft>
              <a:spcPct val="15000"/>
            </a:spcAft>
            <a:buChar char="•"/>
          </a:pPr>
          <a:r>
            <a:rPr lang="en-US" sz="1200" kern="1200">
              <a:solidFill>
                <a:schemeClr val="tx1"/>
              </a:solidFill>
            </a:rPr>
            <a:t>TBD</a:t>
          </a:r>
        </a:p>
      </dsp:txBody>
      <dsp:txXfrm>
        <a:off x="270622" y="4484904"/>
        <a:ext cx="2134028" cy="1280417"/>
      </dsp:txXfrm>
    </dsp:sp>
    <dsp:sp modelId="{0092CA6C-C195-4416-B703-C856E5ABEBFC}">
      <dsp:nvSpPr>
        <dsp:cNvPr id="0" name=""/>
        <dsp:cNvSpPr/>
      </dsp:nvSpPr>
      <dsp:spPr>
        <a:xfrm>
          <a:off x="2618053" y="4485429"/>
          <a:ext cx="2134028" cy="1280417"/>
        </a:xfrm>
        <a:prstGeom prst="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solidFill>
                <a:schemeClr val="tx1"/>
              </a:solidFill>
            </a:rPr>
            <a:t>Orchestration &amp; Scheduling</a:t>
          </a:r>
        </a:p>
        <a:p>
          <a:pPr marL="114300" lvl="1" indent="-114300" algn="l" defTabSz="533400">
            <a:lnSpc>
              <a:spcPct val="90000"/>
            </a:lnSpc>
            <a:spcBef>
              <a:spcPct val="0"/>
            </a:spcBef>
            <a:spcAft>
              <a:spcPct val="15000"/>
            </a:spcAft>
            <a:buChar char="•"/>
          </a:pPr>
          <a:r>
            <a:rPr lang="en-US" sz="1200" kern="1200">
              <a:solidFill>
                <a:schemeClr val="tx1"/>
              </a:solidFill>
            </a:rPr>
            <a:t>TBD</a:t>
          </a:r>
        </a:p>
      </dsp:txBody>
      <dsp:txXfrm>
        <a:off x="2618053" y="4485429"/>
        <a:ext cx="2134028" cy="1280417"/>
      </dsp:txXfrm>
    </dsp:sp>
    <dsp:sp modelId="{FF0F3AF1-0CFB-481F-AB6F-2487EF95B230}">
      <dsp:nvSpPr>
        <dsp:cNvPr id="0" name=""/>
        <dsp:cNvSpPr/>
      </dsp:nvSpPr>
      <dsp:spPr>
        <a:xfrm>
          <a:off x="4965485" y="4484904"/>
          <a:ext cx="2134028" cy="1280417"/>
        </a:xfrm>
        <a:prstGeom prst="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a:solidFill>
                <a:schemeClr val="tx1"/>
              </a:solidFill>
            </a:rPr>
            <a:t>Data Prep</a:t>
          </a:r>
        </a:p>
        <a:p>
          <a:pPr marL="114300" lvl="1" indent="-114300" algn="l" defTabSz="533400">
            <a:lnSpc>
              <a:spcPct val="90000"/>
            </a:lnSpc>
            <a:spcBef>
              <a:spcPct val="0"/>
            </a:spcBef>
            <a:spcAft>
              <a:spcPct val="15000"/>
            </a:spcAft>
            <a:buChar char="•"/>
          </a:pPr>
          <a:r>
            <a:rPr lang="en-US" sz="1200" kern="1200">
              <a:solidFill>
                <a:schemeClr val="tx1"/>
              </a:solidFill>
            </a:rPr>
            <a:t>TBD</a:t>
          </a:r>
        </a:p>
      </dsp:txBody>
      <dsp:txXfrm>
        <a:off x="4965485" y="4484904"/>
        <a:ext cx="2134028" cy="12804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FC211-4F88-44B4-9AB2-D9C1E605386C}">
      <dsp:nvSpPr>
        <dsp:cNvPr id="0" name=""/>
        <dsp:cNvSpPr/>
      </dsp:nvSpPr>
      <dsp:spPr>
        <a:xfrm>
          <a:off x="0" y="48577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Multiple hops in the data flow leading to latency/performance issues</a:t>
          </a:r>
        </a:p>
      </dsp:txBody>
      <dsp:txXfrm>
        <a:off x="0" y="485774"/>
        <a:ext cx="2165985" cy="1299591"/>
      </dsp:txXfrm>
    </dsp:sp>
    <dsp:sp modelId="{CFC8ABE4-0965-4F7C-B364-F5CCF6DB6032}">
      <dsp:nvSpPr>
        <dsp:cNvPr id="0" name=""/>
        <dsp:cNvSpPr/>
      </dsp:nvSpPr>
      <dsp:spPr>
        <a:xfrm>
          <a:off x="2386584" y="48577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Refresh frequency varies 15 minutes to 47 hours</a:t>
          </a:r>
        </a:p>
      </dsp:txBody>
      <dsp:txXfrm>
        <a:off x="2386584" y="485774"/>
        <a:ext cx="2165985" cy="1299591"/>
      </dsp:txXfrm>
    </dsp:sp>
    <dsp:sp modelId="{98223FC6-46FC-473D-AF5A-708DE6593139}">
      <dsp:nvSpPr>
        <dsp:cNvPr id="0" name=""/>
        <dsp:cNvSpPr/>
      </dsp:nvSpPr>
      <dsp:spPr>
        <a:xfrm>
          <a:off x="4769167" y="48577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Data Quality issues </a:t>
          </a:r>
        </a:p>
        <a:p>
          <a:pPr marL="171450" lvl="1" indent="-171450" algn="l" defTabSz="711200">
            <a:lnSpc>
              <a:spcPct val="90000"/>
            </a:lnSpc>
            <a:spcBef>
              <a:spcPct val="0"/>
            </a:spcBef>
            <a:spcAft>
              <a:spcPct val="15000"/>
            </a:spcAft>
            <a:buChar char="•"/>
          </a:pPr>
          <a:r>
            <a:rPr lang="en-US" sz="1600" kern="1200"/>
            <a:t>Missing Data</a:t>
          </a:r>
        </a:p>
        <a:p>
          <a:pPr marL="171450" lvl="1" indent="-171450" algn="l" defTabSz="711200">
            <a:lnSpc>
              <a:spcPct val="90000"/>
            </a:lnSpc>
            <a:spcBef>
              <a:spcPct val="0"/>
            </a:spcBef>
            <a:spcAft>
              <a:spcPct val="15000"/>
            </a:spcAft>
            <a:buChar char="•"/>
          </a:pPr>
          <a:r>
            <a:rPr lang="en-US" sz="1600" kern="1200"/>
            <a:t>Incomplete data</a:t>
          </a:r>
        </a:p>
        <a:p>
          <a:pPr marL="171450" lvl="1" indent="-171450" algn="l" defTabSz="711200">
            <a:lnSpc>
              <a:spcPct val="90000"/>
            </a:lnSpc>
            <a:spcBef>
              <a:spcPct val="0"/>
            </a:spcBef>
            <a:spcAft>
              <a:spcPct val="15000"/>
            </a:spcAft>
            <a:buChar char="•"/>
          </a:pPr>
          <a:r>
            <a:rPr lang="en-US" sz="1600" kern="1200"/>
            <a:t>Out of Synch</a:t>
          </a:r>
        </a:p>
      </dsp:txBody>
      <dsp:txXfrm>
        <a:off x="4769167" y="485774"/>
        <a:ext cx="2165985" cy="1299591"/>
      </dsp:txXfrm>
    </dsp:sp>
    <dsp:sp modelId="{782E43AB-9239-4C7C-97E2-B14771EE870B}">
      <dsp:nvSpPr>
        <dsp:cNvPr id="0" name=""/>
        <dsp:cNvSpPr/>
      </dsp:nvSpPr>
      <dsp:spPr>
        <a:xfrm>
          <a:off x="7151751" y="48577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Low/No Data Reconciliation amplifying impact of data quality issues.</a:t>
          </a:r>
        </a:p>
      </dsp:txBody>
      <dsp:txXfrm>
        <a:off x="7151751" y="485774"/>
        <a:ext cx="2165985" cy="1299591"/>
      </dsp:txXfrm>
    </dsp:sp>
    <dsp:sp modelId="{B7A70EB4-1DA3-4316-8B2C-DF7D5A2DC347}">
      <dsp:nvSpPr>
        <dsp:cNvPr id="0" name=""/>
        <dsp:cNvSpPr/>
      </dsp:nvSpPr>
      <dsp:spPr>
        <a:xfrm>
          <a:off x="9534334" y="48577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Self service impacted by lack of data catalog &amp; lineage</a:t>
          </a:r>
        </a:p>
      </dsp:txBody>
      <dsp:txXfrm>
        <a:off x="9534334" y="485774"/>
        <a:ext cx="2165985" cy="1299591"/>
      </dsp:txXfrm>
    </dsp:sp>
    <dsp:sp modelId="{10305C27-5DF0-4DEA-8574-2B28ADBEE3E9}">
      <dsp:nvSpPr>
        <dsp:cNvPr id="0" name=""/>
        <dsp:cNvSpPr/>
      </dsp:nvSpPr>
      <dsp:spPr>
        <a:xfrm>
          <a:off x="4000" y="200196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exports leading to black market data marts, inaccurate reporting based on stale data</a:t>
          </a:r>
        </a:p>
      </dsp:txBody>
      <dsp:txXfrm>
        <a:off x="4000" y="2001964"/>
        <a:ext cx="2165985" cy="1299591"/>
      </dsp:txXfrm>
    </dsp:sp>
    <dsp:sp modelId="{ACB565F3-DAFD-4681-A673-84261231DBBC}">
      <dsp:nvSpPr>
        <dsp:cNvPr id="0" name=""/>
        <dsp:cNvSpPr/>
      </dsp:nvSpPr>
      <dsp:spPr>
        <a:xfrm>
          <a:off x="2386583" y="200196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Source application knowledge and data model are no available</a:t>
          </a:r>
        </a:p>
      </dsp:txBody>
      <dsp:txXfrm>
        <a:off x="2386583" y="2001964"/>
        <a:ext cx="2165985" cy="1299591"/>
      </dsp:txXfrm>
    </dsp:sp>
    <dsp:sp modelId="{E5CA2320-F036-4781-8DE4-FFBA3D89E559}">
      <dsp:nvSpPr>
        <dsp:cNvPr id="0" name=""/>
        <dsp:cNvSpPr/>
      </dsp:nvSpPr>
      <dsp:spPr>
        <a:xfrm>
          <a:off x="4769167" y="200196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All data required by business is not available</a:t>
          </a:r>
        </a:p>
      </dsp:txBody>
      <dsp:txXfrm>
        <a:off x="4769167" y="2001964"/>
        <a:ext cx="2165985" cy="1299591"/>
      </dsp:txXfrm>
    </dsp:sp>
    <dsp:sp modelId="{D5792741-5A56-4117-A251-6F6637868396}">
      <dsp:nvSpPr>
        <dsp:cNvPr id="0" name=""/>
        <dsp:cNvSpPr/>
      </dsp:nvSpPr>
      <dsp:spPr>
        <a:xfrm>
          <a:off x="7151751" y="200196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High Time to market for adding new data</a:t>
          </a:r>
        </a:p>
      </dsp:txBody>
      <dsp:txXfrm>
        <a:off x="7151751" y="2001964"/>
        <a:ext cx="2165985" cy="1299591"/>
      </dsp:txXfrm>
    </dsp:sp>
    <dsp:sp modelId="{C2C6D565-6702-4801-BF19-1AB6D170701B}">
      <dsp:nvSpPr>
        <dsp:cNvPr id="0" name=""/>
        <dsp:cNvSpPr/>
      </dsp:nvSpPr>
      <dsp:spPr>
        <a:xfrm>
          <a:off x="9534334" y="200196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Business want complete control on what they can do and build pseudo IT systems.</a:t>
          </a:r>
        </a:p>
      </dsp:txBody>
      <dsp:txXfrm>
        <a:off x="9534334" y="2001964"/>
        <a:ext cx="2165985" cy="1299591"/>
      </dsp:txXfrm>
    </dsp:sp>
    <dsp:sp modelId="{E84B219B-5279-4B14-8B86-328229E79321}">
      <dsp:nvSpPr>
        <dsp:cNvPr id="0" name=""/>
        <dsp:cNvSpPr/>
      </dsp:nvSpPr>
      <dsp:spPr>
        <a:xfrm>
          <a:off x="2386583" y="351815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Report &amp; Visualization capabilities are not </a:t>
          </a:r>
          <a:r>
            <a:rPr lang="en-US" sz="1600" kern="1200" err="1"/>
            <a:t>upto</a:t>
          </a:r>
          <a:r>
            <a:rPr lang="en-US" sz="1600" kern="1200"/>
            <a:t> user expectations</a:t>
          </a:r>
        </a:p>
      </dsp:txBody>
      <dsp:txXfrm>
        <a:off x="2386583" y="3518154"/>
        <a:ext cx="2165985" cy="1299591"/>
      </dsp:txXfrm>
    </dsp:sp>
    <dsp:sp modelId="{952104E2-6807-4B8F-BACA-6D89F7E88CCF}">
      <dsp:nvSpPr>
        <dsp:cNvPr id="0" name=""/>
        <dsp:cNvSpPr/>
      </dsp:nvSpPr>
      <dsp:spPr>
        <a:xfrm>
          <a:off x="4769167" y="351815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Report performance issues</a:t>
          </a:r>
        </a:p>
      </dsp:txBody>
      <dsp:txXfrm>
        <a:off x="4769167" y="3518154"/>
        <a:ext cx="2165985" cy="1299591"/>
      </dsp:txXfrm>
    </dsp:sp>
    <dsp:sp modelId="{C8CB6A43-290C-4E4E-B55A-37C0D5A8A522}">
      <dsp:nvSpPr>
        <dsp:cNvPr id="0" name=""/>
        <dsp:cNvSpPr/>
      </dsp:nvSpPr>
      <dsp:spPr>
        <a:xfrm>
          <a:off x="7151751" y="3518154"/>
          <a:ext cx="2165985" cy="12995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Low user adoption</a:t>
          </a:r>
        </a:p>
      </dsp:txBody>
      <dsp:txXfrm>
        <a:off x="7151751" y="3518154"/>
        <a:ext cx="2165985" cy="1299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34F40-BB53-480F-806B-CC1043ADA9B6}">
      <dsp:nvSpPr>
        <dsp:cNvPr id="0" name=""/>
        <dsp:cNvSpPr/>
      </dsp:nvSpPr>
      <dsp:spPr>
        <a:xfrm>
          <a:off x="174" y="0"/>
          <a:ext cx="2990712" cy="245626"/>
        </a:xfrm>
        <a:prstGeom prst="chevron">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Acquire</a:t>
          </a:r>
        </a:p>
      </dsp:txBody>
      <dsp:txXfrm>
        <a:off x="122987" y="0"/>
        <a:ext cx="2745086" cy="245626"/>
      </dsp:txXfrm>
    </dsp:sp>
    <dsp:sp modelId="{CDC77E29-6736-4031-B515-E04AA8CEDD49}">
      <dsp:nvSpPr>
        <dsp:cNvPr id="0" name=""/>
        <dsp:cNvSpPr/>
      </dsp:nvSpPr>
      <dsp:spPr>
        <a:xfrm>
          <a:off x="2545893" y="-8660"/>
          <a:ext cx="1987385" cy="262946"/>
        </a:xfrm>
        <a:prstGeom prst="chevron">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Model</a:t>
          </a:r>
        </a:p>
      </dsp:txBody>
      <dsp:txXfrm>
        <a:off x="2677366" y="-8660"/>
        <a:ext cx="1724439" cy="262946"/>
      </dsp:txXfrm>
    </dsp:sp>
    <dsp:sp modelId="{52A10F95-5D04-4BC0-A23B-2DB27A63FA27}">
      <dsp:nvSpPr>
        <dsp:cNvPr id="0" name=""/>
        <dsp:cNvSpPr/>
      </dsp:nvSpPr>
      <dsp:spPr>
        <a:xfrm>
          <a:off x="4088748" y="-8660"/>
          <a:ext cx="2418095" cy="262946"/>
        </a:xfrm>
        <a:prstGeom prst="chevron">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Unify</a:t>
          </a:r>
        </a:p>
      </dsp:txBody>
      <dsp:txXfrm>
        <a:off x="4220221" y="-8660"/>
        <a:ext cx="2155149" cy="262946"/>
      </dsp:txXfrm>
    </dsp:sp>
    <dsp:sp modelId="{61F22C22-561E-4B01-AF12-32705228B158}">
      <dsp:nvSpPr>
        <dsp:cNvPr id="0" name=""/>
        <dsp:cNvSpPr/>
      </dsp:nvSpPr>
      <dsp:spPr>
        <a:xfrm>
          <a:off x="5858408" y="-8660"/>
          <a:ext cx="4449935" cy="262946"/>
        </a:xfrm>
        <a:prstGeom prst="chevron">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a:t>Intelligence</a:t>
          </a:r>
        </a:p>
      </dsp:txBody>
      <dsp:txXfrm>
        <a:off x="5989881" y="-8660"/>
        <a:ext cx="4186989" cy="2629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0FA9C-1141-4125-9110-EB063FB396B2}">
      <dsp:nvSpPr>
        <dsp:cNvPr id="0" name=""/>
        <dsp:cNvSpPr/>
      </dsp:nvSpPr>
      <dsp:spPr>
        <a:xfrm rot="5400000">
          <a:off x="964402" y="1103789"/>
          <a:ext cx="1904634" cy="3169268"/>
        </a:xfrm>
        <a:prstGeom prst="corner">
          <a:avLst>
            <a:gd name="adj1" fmla="val 16120"/>
            <a:gd name="adj2" fmla="val 16110"/>
          </a:avLst>
        </a:prstGeom>
        <a:solidFill>
          <a:schemeClr val="tx1">
            <a:lumMod val="85000"/>
            <a:lumOff val="1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6487BB5B-A4F3-4D5A-934F-7AF05977F947}">
      <dsp:nvSpPr>
        <dsp:cNvPr id="0" name=""/>
        <dsp:cNvSpPr/>
      </dsp:nvSpPr>
      <dsp:spPr>
        <a:xfrm>
          <a:off x="646471" y="2050718"/>
          <a:ext cx="2861233" cy="250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kern="1200"/>
            <a:t>Current State</a:t>
          </a:r>
        </a:p>
      </dsp:txBody>
      <dsp:txXfrm>
        <a:off x="646471" y="2050718"/>
        <a:ext cx="2861233" cy="2508039"/>
      </dsp:txXfrm>
    </dsp:sp>
    <dsp:sp modelId="{B75E35C3-8C8B-4B7C-9379-A972F7F7C1AE}">
      <dsp:nvSpPr>
        <dsp:cNvPr id="0" name=""/>
        <dsp:cNvSpPr/>
      </dsp:nvSpPr>
      <dsp:spPr>
        <a:xfrm>
          <a:off x="2967850" y="870464"/>
          <a:ext cx="539855" cy="53985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54FB6-687F-4B85-99C1-CCBB1C6E9C24}">
      <dsp:nvSpPr>
        <dsp:cNvPr id="0" name=""/>
        <dsp:cNvSpPr/>
      </dsp:nvSpPr>
      <dsp:spPr>
        <a:xfrm rot="5400000">
          <a:off x="4467111" y="237041"/>
          <a:ext cx="1904634" cy="3169268"/>
        </a:xfrm>
        <a:prstGeom prst="corner">
          <a:avLst>
            <a:gd name="adj1" fmla="val 16120"/>
            <a:gd name="adj2" fmla="val 16110"/>
          </a:avLst>
        </a:prstGeom>
        <a:solidFill>
          <a:schemeClr val="tx1">
            <a:lumMod val="85000"/>
            <a:lumOff val="1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E06DF409-2004-47AD-B317-9311B1561AF6}">
      <dsp:nvSpPr>
        <dsp:cNvPr id="0" name=""/>
        <dsp:cNvSpPr/>
      </dsp:nvSpPr>
      <dsp:spPr>
        <a:xfrm>
          <a:off x="4149180" y="1183969"/>
          <a:ext cx="2861233" cy="250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kern="1200"/>
            <a:t>Transition State</a:t>
          </a:r>
        </a:p>
      </dsp:txBody>
      <dsp:txXfrm>
        <a:off x="4149180" y="1183969"/>
        <a:ext cx="2861233" cy="2508039"/>
      </dsp:txXfrm>
    </dsp:sp>
    <dsp:sp modelId="{0081E2D8-A3D2-421B-8CEB-EA34ACD22D63}">
      <dsp:nvSpPr>
        <dsp:cNvPr id="0" name=""/>
        <dsp:cNvSpPr/>
      </dsp:nvSpPr>
      <dsp:spPr>
        <a:xfrm>
          <a:off x="6470559" y="3715"/>
          <a:ext cx="539855" cy="53985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81382-3B79-4FEB-9ED1-4F9D45082CDC}">
      <dsp:nvSpPr>
        <dsp:cNvPr id="0" name=""/>
        <dsp:cNvSpPr/>
      </dsp:nvSpPr>
      <dsp:spPr>
        <a:xfrm rot="5400000">
          <a:off x="7969820" y="-629707"/>
          <a:ext cx="1904634" cy="3169268"/>
        </a:xfrm>
        <a:prstGeom prst="corner">
          <a:avLst>
            <a:gd name="adj1" fmla="val 16120"/>
            <a:gd name="adj2" fmla="val 16110"/>
          </a:avLst>
        </a:prstGeom>
        <a:solidFill>
          <a:schemeClr val="tx1">
            <a:lumMod val="85000"/>
            <a:lumOff val="1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AD220708-B70B-4602-94DD-86BEB92153AA}">
      <dsp:nvSpPr>
        <dsp:cNvPr id="0" name=""/>
        <dsp:cNvSpPr/>
      </dsp:nvSpPr>
      <dsp:spPr>
        <a:xfrm>
          <a:off x="7651889" y="317220"/>
          <a:ext cx="2861233" cy="250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kern="1200"/>
            <a:t>Target State</a:t>
          </a:r>
        </a:p>
      </dsp:txBody>
      <dsp:txXfrm>
        <a:off x="7651889" y="317220"/>
        <a:ext cx="2861233" cy="2508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7697C-4CF7-4DDD-AD8D-561A9AE8477E}">
      <dsp:nvSpPr>
        <dsp:cNvPr id="0" name=""/>
        <dsp:cNvSpPr/>
      </dsp:nvSpPr>
      <dsp:spPr>
        <a:xfrm>
          <a:off x="2749360" y="911"/>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Import Data</a:t>
          </a:r>
        </a:p>
      </dsp:txBody>
      <dsp:txXfrm>
        <a:off x="2893812" y="145363"/>
        <a:ext cx="697477" cy="697477"/>
      </dsp:txXfrm>
    </dsp:sp>
    <dsp:sp modelId="{F2D3DF40-B1E9-457B-9FA4-EA75E4F64DE9}">
      <dsp:nvSpPr>
        <dsp:cNvPr id="0" name=""/>
        <dsp:cNvSpPr/>
      </dsp:nvSpPr>
      <dsp:spPr>
        <a:xfrm rot="1800000">
          <a:off x="3746197" y="693961"/>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51455" y="740919"/>
        <a:ext cx="183154" cy="199741"/>
      </dsp:txXfrm>
    </dsp:sp>
    <dsp:sp modelId="{950E7B4A-3628-4858-B7E4-5185133A5AAA}">
      <dsp:nvSpPr>
        <dsp:cNvPr id="0" name=""/>
        <dsp:cNvSpPr/>
      </dsp:nvSpPr>
      <dsp:spPr>
        <a:xfrm>
          <a:off x="4031127" y="740939"/>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Merge Datasets</a:t>
          </a:r>
        </a:p>
      </dsp:txBody>
      <dsp:txXfrm>
        <a:off x="4175579" y="885391"/>
        <a:ext cx="697477" cy="697477"/>
      </dsp:txXfrm>
    </dsp:sp>
    <dsp:sp modelId="{D44EFA9F-CD5A-4442-B315-4EAF2EBDA8E2}">
      <dsp:nvSpPr>
        <dsp:cNvPr id="0" name=""/>
        <dsp:cNvSpPr/>
      </dsp:nvSpPr>
      <dsp:spPr>
        <a:xfrm rot="5400000">
          <a:off x="4393493" y="1800301"/>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32740" y="1827635"/>
        <a:ext cx="183154" cy="199741"/>
      </dsp:txXfrm>
    </dsp:sp>
    <dsp:sp modelId="{120CF79A-8CEB-46D0-8A10-9FE87F0BFFFF}">
      <dsp:nvSpPr>
        <dsp:cNvPr id="0" name=""/>
        <dsp:cNvSpPr/>
      </dsp:nvSpPr>
      <dsp:spPr>
        <a:xfrm>
          <a:off x="4031127" y="2220996"/>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Standardize &amp; Normalize</a:t>
          </a:r>
        </a:p>
      </dsp:txBody>
      <dsp:txXfrm>
        <a:off x="4175579" y="2365448"/>
        <a:ext cx="697477" cy="697477"/>
      </dsp:txXfrm>
    </dsp:sp>
    <dsp:sp modelId="{AFB947C8-5DBD-456B-A13C-B2C530C1DCA3}">
      <dsp:nvSpPr>
        <dsp:cNvPr id="0" name=""/>
        <dsp:cNvSpPr/>
      </dsp:nvSpPr>
      <dsp:spPr>
        <a:xfrm rot="9000000">
          <a:off x="3759023" y="2914047"/>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832259" y="2961005"/>
        <a:ext cx="183154" cy="199741"/>
      </dsp:txXfrm>
    </dsp:sp>
    <dsp:sp modelId="{720C38F1-E982-4CCF-A26C-2B370072AF02}">
      <dsp:nvSpPr>
        <dsp:cNvPr id="0" name=""/>
        <dsp:cNvSpPr/>
      </dsp:nvSpPr>
      <dsp:spPr>
        <a:xfrm>
          <a:off x="2749360" y="2961025"/>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De-duplicate</a:t>
          </a:r>
        </a:p>
      </dsp:txBody>
      <dsp:txXfrm>
        <a:off x="2893812" y="3105477"/>
        <a:ext cx="697477" cy="697477"/>
      </dsp:txXfrm>
    </dsp:sp>
    <dsp:sp modelId="{B4C66D9F-F2C4-4E67-B5A7-06A6409F7F71}">
      <dsp:nvSpPr>
        <dsp:cNvPr id="0" name=""/>
        <dsp:cNvSpPr/>
      </dsp:nvSpPr>
      <dsp:spPr>
        <a:xfrm rot="12600000">
          <a:off x="2477256" y="2921452"/>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550492" y="3007657"/>
        <a:ext cx="183154" cy="199741"/>
      </dsp:txXfrm>
    </dsp:sp>
    <dsp:sp modelId="{788CDD65-7220-4E09-BBA4-E3018E75FD5F}">
      <dsp:nvSpPr>
        <dsp:cNvPr id="0" name=""/>
        <dsp:cNvSpPr/>
      </dsp:nvSpPr>
      <dsp:spPr>
        <a:xfrm>
          <a:off x="1467593" y="2220996"/>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Verify &amp; Enrich</a:t>
          </a:r>
        </a:p>
      </dsp:txBody>
      <dsp:txXfrm>
        <a:off x="1612045" y="2365448"/>
        <a:ext cx="697477" cy="697477"/>
      </dsp:txXfrm>
    </dsp:sp>
    <dsp:sp modelId="{7568D89A-4909-4CB6-8265-4BD56EAD32B1}">
      <dsp:nvSpPr>
        <dsp:cNvPr id="0" name=""/>
        <dsp:cNvSpPr/>
      </dsp:nvSpPr>
      <dsp:spPr>
        <a:xfrm rot="16200000">
          <a:off x="1829960" y="1815112"/>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869207" y="1920940"/>
        <a:ext cx="183154" cy="199741"/>
      </dsp:txXfrm>
    </dsp:sp>
    <dsp:sp modelId="{55797580-FE68-4DC4-8CDE-DD4DC7B63D2E}">
      <dsp:nvSpPr>
        <dsp:cNvPr id="0" name=""/>
        <dsp:cNvSpPr/>
      </dsp:nvSpPr>
      <dsp:spPr>
        <a:xfrm>
          <a:off x="1467593" y="740939"/>
          <a:ext cx="986381" cy="9863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Update Audit f/w, Export Data</a:t>
          </a:r>
        </a:p>
      </dsp:txBody>
      <dsp:txXfrm>
        <a:off x="1612045" y="885391"/>
        <a:ext cx="697477" cy="697477"/>
      </dsp:txXfrm>
    </dsp:sp>
    <dsp:sp modelId="{B264E27C-6AE1-402D-8E6D-1E842FBF8200}">
      <dsp:nvSpPr>
        <dsp:cNvPr id="0" name=""/>
        <dsp:cNvSpPr/>
      </dsp:nvSpPr>
      <dsp:spPr>
        <a:xfrm rot="19800000">
          <a:off x="2464430" y="701366"/>
          <a:ext cx="261648" cy="332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469688" y="787571"/>
        <a:ext cx="183154" cy="1997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9597B-B518-4CB8-81F0-FE6099291E08}">
      <dsp:nvSpPr>
        <dsp:cNvPr id="0" name=""/>
        <dsp:cNvSpPr/>
      </dsp:nvSpPr>
      <dsp:spPr>
        <a:xfrm>
          <a:off x="-4689603" y="-719064"/>
          <a:ext cx="5587342" cy="5587342"/>
        </a:xfrm>
        <a:prstGeom prst="blockArc">
          <a:avLst>
            <a:gd name="adj1" fmla="val 18900000"/>
            <a:gd name="adj2" fmla="val 2700000"/>
            <a:gd name="adj3" fmla="val 38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BFDAE1-42A7-425F-8A50-3351462A3D7B}">
      <dsp:nvSpPr>
        <dsp:cNvPr id="0" name=""/>
        <dsp:cNvSpPr/>
      </dsp:nvSpPr>
      <dsp:spPr>
        <a:xfrm>
          <a:off x="291067" y="188623"/>
          <a:ext cx="782189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Technical Capabilities for Use Case</a:t>
          </a:r>
        </a:p>
      </dsp:txBody>
      <dsp:txXfrm>
        <a:off x="291067" y="188623"/>
        <a:ext cx="7821892" cy="377080"/>
      </dsp:txXfrm>
    </dsp:sp>
    <dsp:sp modelId="{F7BD82AA-170E-43E4-93B0-11F38CCE22EE}">
      <dsp:nvSpPr>
        <dsp:cNvPr id="0" name=""/>
        <dsp:cNvSpPr/>
      </dsp:nvSpPr>
      <dsp:spPr>
        <a:xfrm>
          <a:off x="55391" y="141488"/>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76838D-D321-4C1B-962E-6C1C9BA3A86D}">
      <dsp:nvSpPr>
        <dsp:cNvPr id="0" name=""/>
        <dsp:cNvSpPr/>
      </dsp:nvSpPr>
      <dsp:spPr>
        <a:xfrm>
          <a:off x="632547" y="754575"/>
          <a:ext cx="748041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Integration with Source, Target and Native cloud services</a:t>
          </a:r>
        </a:p>
      </dsp:txBody>
      <dsp:txXfrm>
        <a:off x="632547" y="754575"/>
        <a:ext cx="7480412" cy="377080"/>
      </dsp:txXfrm>
    </dsp:sp>
    <dsp:sp modelId="{7BC2FD8E-7495-432F-937D-48B25B9A73F1}">
      <dsp:nvSpPr>
        <dsp:cNvPr id="0" name=""/>
        <dsp:cNvSpPr/>
      </dsp:nvSpPr>
      <dsp:spPr>
        <a:xfrm>
          <a:off x="396872" y="707440"/>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FD8BC-42B4-4EAD-9C99-5A4769060AB1}">
      <dsp:nvSpPr>
        <dsp:cNvPr id="0" name=""/>
        <dsp:cNvSpPr/>
      </dsp:nvSpPr>
      <dsp:spPr>
        <a:xfrm>
          <a:off x="819677" y="1320113"/>
          <a:ext cx="729328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Support to Data Velocity &amp; Variety</a:t>
          </a:r>
        </a:p>
      </dsp:txBody>
      <dsp:txXfrm>
        <a:off x="819677" y="1320113"/>
        <a:ext cx="7293282" cy="377080"/>
      </dsp:txXfrm>
    </dsp:sp>
    <dsp:sp modelId="{9E8EC053-6445-4932-A3E9-2EAEF91242DB}">
      <dsp:nvSpPr>
        <dsp:cNvPr id="0" name=""/>
        <dsp:cNvSpPr/>
      </dsp:nvSpPr>
      <dsp:spPr>
        <a:xfrm>
          <a:off x="584001" y="1272978"/>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2CCC2-066D-4084-9ACF-9CFEC26105F0}">
      <dsp:nvSpPr>
        <dsp:cNvPr id="0" name=""/>
        <dsp:cNvSpPr/>
      </dsp:nvSpPr>
      <dsp:spPr>
        <a:xfrm>
          <a:off x="879425" y="1886066"/>
          <a:ext cx="7233534"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Access Control &amp; Data Security</a:t>
          </a:r>
        </a:p>
      </dsp:txBody>
      <dsp:txXfrm>
        <a:off x="879425" y="1886066"/>
        <a:ext cx="7233534" cy="377080"/>
      </dsp:txXfrm>
    </dsp:sp>
    <dsp:sp modelId="{F4B493DE-6044-4339-8419-6E9C26371612}">
      <dsp:nvSpPr>
        <dsp:cNvPr id="0" name=""/>
        <dsp:cNvSpPr/>
      </dsp:nvSpPr>
      <dsp:spPr>
        <a:xfrm>
          <a:off x="643750" y="1838931"/>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5F93FF-82BD-4A27-A528-341ABB1628F3}">
      <dsp:nvSpPr>
        <dsp:cNvPr id="0" name=""/>
        <dsp:cNvSpPr/>
      </dsp:nvSpPr>
      <dsp:spPr>
        <a:xfrm>
          <a:off x="819677" y="2452018"/>
          <a:ext cx="729328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Price per Performance</a:t>
          </a:r>
        </a:p>
      </dsp:txBody>
      <dsp:txXfrm>
        <a:off x="819677" y="2452018"/>
        <a:ext cx="7293282" cy="377080"/>
      </dsp:txXfrm>
    </dsp:sp>
    <dsp:sp modelId="{CF8FF2D2-675B-4934-92BE-3C38A9B24C87}">
      <dsp:nvSpPr>
        <dsp:cNvPr id="0" name=""/>
        <dsp:cNvSpPr/>
      </dsp:nvSpPr>
      <dsp:spPr>
        <a:xfrm>
          <a:off x="584001" y="2404883"/>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45D2AA-53E5-4140-A3D2-9B1EBF5D8704}">
      <dsp:nvSpPr>
        <dsp:cNvPr id="0" name=""/>
        <dsp:cNvSpPr/>
      </dsp:nvSpPr>
      <dsp:spPr>
        <a:xfrm>
          <a:off x="632547" y="3017556"/>
          <a:ext cx="748041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Data Consumption &amp; Democratization</a:t>
          </a:r>
        </a:p>
      </dsp:txBody>
      <dsp:txXfrm>
        <a:off x="632547" y="3017556"/>
        <a:ext cx="7480412" cy="377080"/>
      </dsp:txXfrm>
    </dsp:sp>
    <dsp:sp modelId="{ED98D298-3681-4C37-A5BA-067EA2423AA1}">
      <dsp:nvSpPr>
        <dsp:cNvPr id="0" name=""/>
        <dsp:cNvSpPr/>
      </dsp:nvSpPr>
      <dsp:spPr>
        <a:xfrm>
          <a:off x="396872" y="2970421"/>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FF22D4-A30E-4974-A96E-3871B27A77A6}">
      <dsp:nvSpPr>
        <dsp:cNvPr id="0" name=""/>
        <dsp:cNvSpPr/>
      </dsp:nvSpPr>
      <dsp:spPr>
        <a:xfrm>
          <a:off x="291067" y="3583509"/>
          <a:ext cx="7821892" cy="377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308"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Operational Expense</a:t>
          </a:r>
        </a:p>
      </dsp:txBody>
      <dsp:txXfrm>
        <a:off x="291067" y="3583509"/>
        <a:ext cx="7821892" cy="377080"/>
      </dsp:txXfrm>
    </dsp:sp>
    <dsp:sp modelId="{8B87346E-4E86-4D2E-84A5-BB0C7F118828}">
      <dsp:nvSpPr>
        <dsp:cNvPr id="0" name=""/>
        <dsp:cNvSpPr/>
      </dsp:nvSpPr>
      <dsp:spPr>
        <a:xfrm>
          <a:off x="55391" y="3536374"/>
          <a:ext cx="471350" cy="471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ADFE7-83A8-49F4-AC20-12CF2BBB0568}">
      <dsp:nvSpPr>
        <dsp:cNvPr id="0" name=""/>
        <dsp:cNvSpPr/>
      </dsp:nvSpPr>
      <dsp:spPr>
        <a:xfrm>
          <a:off x="-4302224" y="-659999"/>
          <a:ext cx="5125808" cy="5125808"/>
        </a:xfrm>
        <a:prstGeom prst="blockArc">
          <a:avLst>
            <a:gd name="adj1" fmla="val 18900000"/>
            <a:gd name="adj2" fmla="val 2700000"/>
            <a:gd name="adj3" fmla="val 421"/>
          </a:avLst>
        </a:pr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42EEFA-C4DB-4E52-9B0F-3320E8AF2593}">
      <dsp:nvSpPr>
        <dsp:cNvPr id="0" name=""/>
        <dsp:cNvSpPr/>
      </dsp:nvSpPr>
      <dsp:spPr>
        <a:xfrm>
          <a:off x="431467" y="292590"/>
          <a:ext cx="3141480" cy="585485"/>
        </a:xfrm>
        <a:prstGeom prst="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47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Simplified Landscape</a:t>
          </a:r>
        </a:p>
      </dsp:txBody>
      <dsp:txXfrm>
        <a:off x="431467" y="292590"/>
        <a:ext cx="3141480" cy="585485"/>
      </dsp:txXfrm>
    </dsp:sp>
    <dsp:sp modelId="{1F53E98F-89B5-4C0E-AC20-80E75E876F35}">
      <dsp:nvSpPr>
        <dsp:cNvPr id="0" name=""/>
        <dsp:cNvSpPr/>
      </dsp:nvSpPr>
      <dsp:spPr>
        <a:xfrm>
          <a:off x="65539" y="219404"/>
          <a:ext cx="731857" cy="731857"/>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C69CBED9-8CA4-49A4-8B7A-610ABC286293}">
      <dsp:nvSpPr>
        <dsp:cNvPr id="0" name=""/>
        <dsp:cNvSpPr/>
      </dsp:nvSpPr>
      <dsp:spPr>
        <a:xfrm>
          <a:off x="767140" y="1170971"/>
          <a:ext cx="2805807" cy="585485"/>
        </a:xfrm>
        <a:prstGeom prst="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47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Improved Visibility</a:t>
          </a:r>
        </a:p>
      </dsp:txBody>
      <dsp:txXfrm>
        <a:off x="767140" y="1170971"/>
        <a:ext cx="2805807" cy="585485"/>
      </dsp:txXfrm>
    </dsp:sp>
    <dsp:sp modelId="{DA08D902-4B82-4556-9279-26DA80009F60}">
      <dsp:nvSpPr>
        <dsp:cNvPr id="0" name=""/>
        <dsp:cNvSpPr/>
      </dsp:nvSpPr>
      <dsp:spPr>
        <a:xfrm>
          <a:off x="401211" y="1097785"/>
          <a:ext cx="731857" cy="731857"/>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0CD628AB-EB57-4095-B649-05A8B8FBEA85}">
      <dsp:nvSpPr>
        <dsp:cNvPr id="0" name=""/>
        <dsp:cNvSpPr/>
      </dsp:nvSpPr>
      <dsp:spPr>
        <a:xfrm>
          <a:off x="767140" y="2049352"/>
          <a:ext cx="2805807" cy="585485"/>
        </a:xfrm>
        <a:prstGeom prst="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47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Ease of Governance</a:t>
          </a:r>
        </a:p>
      </dsp:txBody>
      <dsp:txXfrm>
        <a:off x="767140" y="2049352"/>
        <a:ext cx="2805807" cy="585485"/>
      </dsp:txXfrm>
    </dsp:sp>
    <dsp:sp modelId="{C62357A0-D55A-4AAF-BAF0-AECBDDEC8785}">
      <dsp:nvSpPr>
        <dsp:cNvPr id="0" name=""/>
        <dsp:cNvSpPr/>
      </dsp:nvSpPr>
      <dsp:spPr>
        <a:xfrm>
          <a:off x="401211" y="1976166"/>
          <a:ext cx="731857" cy="731857"/>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 modelId="{3C32D93E-C1D6-4A10-B5EE-11C02C80E0E3}">
      <dsp:nvSpPr>
        <dsp:cNvPr id="0" name=""/>
        <dsp:cNvSpPr/>
      </dsp:nvSpPr>
      <dsp:spPr>
        <a:xfrm>
          <a:off x="431467" y="2927733"/>
          <a:ext cx="3141480" cy="585485"/>
        </a:xfrm>
        <a:prstGeom prst="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47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Improved maintainability</a:t>
          </a:r>
        </a:p>
      </dsp:txBody>
      <dsp:txXfrm>
        <a:off x="431467" y="2927733"/>
        <a:ext cx="3141480" cy="585485"/>
      </dsp:txXfrm>
    </dsp:sp>
    <dsp:sp modelId="{805306E8-CF51-4089-AB5F-F81884FD1350}">
      <dsp:nvSpPr>
        <dsp:cNvPr id="0" name=""/>
        <dsp:cNvSpPr/>
      </dsp:nvSpPr>
      <dsp:spPr>
        <a:xfrm>
          <a:off x="65539" y="2854547"/>
          <a:ext cx="731857" cy="731857"/>
        </a:xfrm>
        <a:prstGeom prst="ellipse">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F904A-1F1D-43AA-B8B3-59B881EFF3D1}">
      <dsp:nvSpPr>
        <dsp:cNvPr id="0" name=""/>
        <dsp:cNvSpPr/>
      </dsp:nvSpPr>
      <dsp:spPr>
        <a:xfrm>
          <a:off x="1080778" y="431380"/>
          <a:ext cx="1457613" cy="1457647"/>
        </a:xfrm>
        <a:prstGeom prst="ellipse">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Reports</a:t>
          </a:r>
        </a:p>
      </dsp:txBody>
      <dsp:txXfrm>
        <a:off x="1294240" y="644847"/>
        <a:ext cx="1030689" cy="1030713"/>
      </dsp:txXfrm>
    </dsp:sp>
    <dsp:sp modelId="{B895146A-0B0E-43A4-9049-024EA208DF25}">
      <dsp:nvSpPr>
        <dsp:cNvPr id="0" name=""/>
        <dsp:cNvSpPr/>
      </dsp:nvSpPr>
      <dsp:spPr>
        <a:xfrm>
          <a:off x="691629" y="1532060"/>
          <a:ext cx="715990" cy="715704"/>
        </a:xfrm>
        <a:prstGeom prst="ellipse">
          <a:avLst/>
        </a:prstGeom>
        <a:solidFill>
          <a:schemeClr val="accent2">
            <a:lumMod val="90000"/>
          </a:schemeClr>
        </a:solidFill>
        <a:ln>
          <a:noFill/>
        </a:ln>
        <a:effectLst/>
      </dsp:spPr>
      <dsp:style>
        <a:lnRef idx="0">
          <a:scrgbClr r="0" g="0" b="0"/>
        </a:lnRef>
        <a:fillRef idx="3">
          <a:scrgbClr r="0" g="0" b="0"/>
        </a:fillRef>
        <a:effectRef idx="0">
          <a:scrgbClr r="0" g="0" b="0"/>
        </a:effectRef>
        <a:fontRef idx="minor">
          <a:schemeClr val="tx1"/>
        </a:fontRef>
      </dsp:style>
    </dsp:sp>
    <dsp:sp modelId="{F71A6576-9B13-4056-A854-4B9D8ACF524E}">
      <dsp:nvSpPr>
        <dsp:cNvPr id="0" name=""/>
        <dsp:cNvSpPr/>
      </dsp:nvSpPr>
      <dsp:spPr>
        <a:xfrm>
          <a:off x="2825910" y="550198"/>
          <a:ext cx="416607" cy="416335"/>
        </a:xfrm>
        <a:prstGeom prst="ellipse">
          <a:avLst/>
        </a:prstGeom>
        <a:solidFill>
          <a:schemeClr val="accent2">
            <a:lumMod val="90000"/>
          </a:schemeClr>
        </a:solidFill>
        <a:ln>
          <a:noFill/>
        </a:ln>
        <a:effectLst/>
      </dsp:spPr>
      <dsp:style>
        <a:lnRef idx="0">
          <a:scrgbClr r="0" g="0" b="0"/>
        </a:lnRef>
        <a:fillRef idx="3">
          <a:scrgbClr r="0" g="0" b="0"/>
        </a:fillRef>
        <a:effectRef idx="0">
          <a:scrgbClr r="0" g="0" b="0"/>
        </a:effectRef>
        <a:fontRef idx="minor">
          <a:schemeClr val="tx1"/>
        </a:fontRef>
      </dsp:style>
    </dsp:sp>
    <dsp:sp modelId="{2E620288-ABE7-4B50-935C-D786B9251D15}">
      <dsp:nvSpPr>
        <dsp:cNvPr id="0" name=""/>
        <dsp:cNvSpPr/>
      </dsp:nvSpPr>
      <dsp:spPr>
        <a:xfrm>
          <a:off x="2214407" y="845290"/>
          <a:ext cx="1457613" cy="1457647"/>
        </a:xfrm>
        <a:prstGeom prst="ellipse">
          <a:avLst/>
        </a:prstGeom>
        <a:solidFill>
          <a:srgbClr val="00B0F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Dashboards</a:t>
          </a:r>
        </a:p>
      </dsp:txBody>
      <dsp:txXfrm>
        <a:off x="2427869" y="1058757"/>
        <a:ext cx="1030689" cy="1030713"/>
      </dsp:txXfrm>
    </dsp:sp>
    <dsp:sp modelId="{99145357-994E-4F96-A3CB-DD8EF0D10044}">
      <dsp:nvSpPr>
        <dsp:cNvPr id="0" name=""/>
        <dsp:cNvSpPr/>
      </dsp:nvSpPr>
      <dsp:spPr>
        <a:xfrm>
          <a:off x="2696728" y="2300502"/>
          <a:ext cx="416607" cy="416335"/>
        </a:xfrm>
        <a:prstGeom prst="ellipse">
          <a:avLst/>
        </a:prstGeom>
        <a:solidFill>
          <a:schemeClr val="accent2">
            <a:lumMod val="90000"/>
          </a:schemeClr>
        </a:solidFill>
        <a:ln>
          <a:noFill/>
        </a:ln>
        <a:effectLst/>
      </dsp:spPr>
      <dsp:style>
        <a:lnRef idx="0">
          <a:scrgbClr r="0" g="0" b="0"/>
        </a:lnRef>
        <a:fillRef idx="3">
          <a:scrgbClr r="0" g="0" b="0"/>
        </a:fillRef>
        <a:effectRef idx="0">
          <a:scrgbClr r="0" g="0" b="0"/>
        </a:effectRef>
        <a:fontRef idx="minor">
          <a:schemeClr val="tx1"/>
        </a:fontRef>
      </dsp:style>
    </dsp:sp>
    <dsp:sp modelId="{E4F52CF3-17F9-4C5E-8C33-5ABB88A64F61}">
      <dsp:nvSpPr>
        <dsp:cNvPr id="0" name=""/>
        <dsp:cNvSpPr/>
      </dsp:nvSpPr>
      <dsp:spPr>
        <a:xfrm>
          <a:off x="1274654" y="1678277"/>
          <a:ext cx="1457613" cy="1457647"/>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Metrics &amp; Attributes</a:t>
          </a:r>
        </a:p>
      </dsp:txBody>
      <dsp:txXfrm>
        <a:off x="1488116" y="1891744"/>
        <a:ext cx="1030689" cy="1030713"/>
      </dsp:txXfrm>
    </dsp:sp>
    <dsp:sp modelId="{A116C801-6B22-4367-968C-693B79DC2C70}">
      <dsp:nvSpPr>
        <dsp:cNvPr id="0" name=""/>
        <dsp:cNvSpPr/>
      </dsp:nvSpPr>
      <dsp:spPr>
        <a:xfrm>
          <a:off x="593080" y="3431988"/>
          <a:ext cx="3653634" cy="85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593080" y="3431988"/>
        <a:ext cx="3653634" cy="8511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87C7D-BD14-4054-B93F-BF661261496E}"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511CE-21A9-4F3B-B0FB-CFB3B9F1D2B5}" type="slidenum">
              <a:rPr lang="en-US" smtClean="0"/>
              <a:t>‹#›</a:t>
            </a:fld>
            <a:endParaRPr lang="en-US"/>
          </a:p>
        </p:txBody>
      </p:sp>
    </p:spTree>
    <p:extLst>
      <p:ext uri="{BB962C8B-B14F-4D97-AF65-F5344CB8AC3E}">
        <p14:creationId xmlns:p14="http://schemas.microsoft.com/office/powerpoint/2010/main" val="96600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AA120-5897-4961-A96C-9A8181B20A2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498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https://docs.snowflake.com/en/user-guide/spark-connector-overview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76E15-2935-472F-90A6-F215D600FF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679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Databuck</a:t>
            </a:r>
            <a:r>
              <a:rPr lang="en-US"/>
              <a:t> Integration</a:t>
            </a:r>
          </a:p>
          <a:p>
            <a:r>
              <a:rPr lang="en-US"/>
              <a:t>Cleansing Patterns</a:t>
            </a:r>
          </a:p>
        </p:txBody>
      </p:sp>
      <p:sp>
        <p:nvSpPr>
          <p:cNvPr id="4" name="Slide Number Placeholder 3"/>
          <p:cNvSpPr>
            <a:spLocks noGrp="1"/>
          </p:cNvSpPr>
          <p:nvPr>
            <p:ph type="sldNum" sz="quarter" idx="5"/>
          </p:nvPr>
        </p:nvSpPr>
        <p:spPr/>
        <p:txBody>
          <a:bodyPr/>
          <a:lstStyle/>
          <a:p>
            <a:fld id="{325511CE-21A9-4F3B-B0FB-CFB3B9F1D2B5}" type="slidenum">
              <a:rPr lang="en-US" smtClean="0"/>
              <a:t>43</a:t>
            </a:fld>
            <a:endParaRPr lang="en-US"/>
          </a:p>
        </p:txBody>
      </p:sp>
    </p:spTree>
    <p:extLst>
      <p:ext uri="{BB962C8B-B14F-4D97-AF65-F5344CB8AC3E}">
        <p14:creationId xmlns:p14="http://schemas.microsoft.com/office/powerpoint/2010/main" val="3473446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Bring the KPI, Harmonization and Agg</a:t>
            </a:r>
          </a:p>
        </p:txBody>
      </p:sp>
      <p:sp>
        <p:nvSpPr>
          <p:cNvPr id="4" name="Slide Number Placeholder 3"/>
          <p:cNvSpPr>
            <a:spLocks noGrp="1"/>
          </p:cNvSpPr>
          <p:nvPr>
            <p:ph type="sldNum" sz="quarter" idx="5"/>
          </p:nvPr>
        </p:nvSpPr>
        <p:spPr/>
        <p:txBody>
          <a:bodyPr/>
          <a:lstStyle/>
          <a:p>
            <a:fld id="{325511CE-21A9-4F3B-B0FB-CFB3B9F1D2B5}" type="slidenum">
              <a:rPr lang="en-US" smtClean="0"/>
              <a:t>45</a:t>
            </a:fld>
            <a:endParaRPr lang="en-US"/>
          </a:p>
        </p:txBody>
      </p:sp>
    </p:spTree>
    <p:extLst>
      <p:ext uri="{BB962C8B-B14F-4D97-AF65-F5344CB8AC3E}">
        <p14:creationId xmlns:p14="http://schemas.microsoft.com/office/powerpoint/2010/main" val="413716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Pros and Cons of having Databricks as a Gold Layer</a:t>
            </a:r>
          </a:p>
          <a:p>
            <a:r>
              <a:rPr lang="en-US"/>
              <a:t>SF to be a Gold Layer</a:t>
            </a:r>
            <a:r>
              <a:rPr lang="en-US">
                <a:sym typeface="Wingdings" panose="05000000000000000000" pitchFamily="2" charset="2"/>
              </a:rPr>
              <a:t> Benefits</a:t>
            </a:r>
            <a:endParaRPr lang="en-US"/>
          </a:p>
          <a:p>
            <a:endParaRPr lang="en-US"/>
          </a:p>
          <a:p>
            <a:endParaRPr lang="en-US"/>
          </a:p>
          <a:p>
            <a:endParaRPr lang="en-US"/>
          </a:p>
          <a:p>
            <a:endParaRPr lang="en-US"/>
          </a:p>
          <a:p>
            <a:r>
              <a:rPr lang="en-US"/>
              <a:t>At this stage, Kroger is already on journey and surpassed stages where we have chosen cloud partner and ecosystem and intent is to </a:t>
            </a:r>
            <a:r>
              <a:rPr lang="en-US" err="1"/>
              <a:t>derisk</a:t>
            </a:r>
            <a:r>
              <a:rPr lang="en-US"/>
              <a:t> with multiple partners.</a:t>
            </a:r>
          </a:p>
          <a:p>
            <a:r>
              <a:rPr lang="en-US" err="1"/>
              <a:t>Eg</a:t>
            </a:r>
            <a:r>
              <a:rPr lang="en-US"/>
              <a:t> where SF could fit in -&gt; Cost sharing, multiple domain or cost </a:t>
            </a:r>
            <a:r>
              <a:rPr lang="en-US" err="1"/>
              <a:t>centre</a:t>
            </a:r>
            <a:r>
              <a:rPr lang="en-US"/>
              <a:t> reporting</a:t>
            </a:r>
          </a:p>
          <a:p>
            <a:r>
              <a:rPr lang="en-US"/>
              <a:t>Price per performance -&gt;Concurrency </a:t>
            </a:r>
            <a:r>
              <a:rPr lang="en-US" err="1"/>
              <a:t>eg</a:t>
            </a:r>
            <a:r>
              <a:rPr lang="en-US"/>
              <a:t> performance comes at cost</a:t>
            </a:r>
          </a:p>
        </p:txBody>
      </p:sp>
      <p:sp>
        <p:nvSpPr>
          <p:cNvPr id="4" name="Slide Number Placeholder 3"/>
          <p:cNvSpPr>
            <a:spLocks noGrp="1"/>
          </p:cNvSpPr>
          <p:nvPr>
            <p:ph type="sldNum" sz="quarter" idx="5"/>
          </p:nvPr>
        </p:nvSpPr>
        <p:spPr/>
        <p:txBody>
          <a:bodyPr/>
          <a:lstStyle/>
          <a:p>
            <a:fld id="{D282F39D-5FFF-4431-AB83-41725A325B69}" type="slidenum">
              <a:rPr lang="en-US" smtClean="0"/>
              <a:t>48</a:t>
            </a:fld>
            <a:endParaRPr lang="en-US"/>
          </a:p>
        </p:txBody>
      </p:sp>
    </p:spTree>
    <p:extLst>
      <p:ext uri="{BB962C8B-B14F-4D97-AF65-F5344CB8AC3E}">
        <p14:creationId xmlns:p14="http://schemas.microsoft.com/office/powerpoint/2010/main" val="171505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 driven</a:t>
            </a:r>
          </a:p>
          <a:p>
            <a:endParaRPr lang="en-US"/>
          </a:p>
        </p:txBody>
      </p:sp>
      <p:sp>
        <p:nvSpPr>
          <p:cNvPr id="4" name="Slide Number Placeholder 3"/>
          <p:cNvSpPr>
            <a:spLocks noGrp="1"/>
          </p:cNvSpPr>
          <p:nvPr>
            <p:ph type="sldNum" sz="quarter" idx="5"/>
          </p:nvPr>
        </p:nvSpPr>
        <p:spPr/>
        <p:txBody>
          <a:bodyPr/>
          <a:lstStyle/>
          <a:p>
            <a:fld id="{325511CE-21A9-4F3B-B0FB-CFB3B9F1D2B5}" type="slidenum">
              <a:rPr lang="en-US" smtClean="0"/>
              <a:t>50</a:t>
            </a:fld>
            <a:endParaRPr lang="en-US"/>
          </a:p>
        </p:txBody>
      </p:sp>
    </p:spTree>
    <p:extLst>
      <p:ext uri="{BB962C8B-B14F-4D97-AF65-F5344CB8AC3E}">
        <p14:creationId xmlns:p14="http://schemas.microsoft.com/office/powerpoint/2010/main" val="1765721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 driven</a:t>
            </a:r>
          </a:p>
          <a:p>
            <a:endParaRPr lang="en-US"/>
          </a:p>
        </p:txBody>
      </p:sp>
      <p:sp>
        <p:nvSpPr>
          <p:cNvPr id="4" name="Slide Number Placeholder 3"/>
          <p:cNvSpPr>
            <a:spLocks noGrp="1"/>
          </p:cNvSpPr>
          <p:nvPr>
            <p:ph type="sldNum" sz="quarter" idx="5"/>
          </p:nvPr>
        </p:nvSpPr>
        <p:spPr/>
        <p:txBody>
          <a:bodyPr/>
          <a:lstStyle/>
          <a:p>
            <a:fld id="{325511CE-21A9-4F3B-B0FB-CFB3B9F1D2B5}" type="slidenum">
              <a:rPr lang="en-US" smtClean="0"/>
              <a:t>51</a:t>
            </a:fld>
            <a:endParaRPr lang="en-US"/>
          </a:p>
        </p:txBody>
      </p:sp>
    </p:spTree>
    <p:extLst>
      <p:ext uri="{BB962C8B-B14F-4D97-AF65-F5344CB8AC3E}">
        <p14:creationId xmlns:p14="http://schemas.microsoft.com/office/powerpoint/2010/main" val="224988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WIP Add paginated reports, Workspace type, Modes (Composite, Import, Direct, Hybrid Tables), Source type</a:t>
            </a:r>
          </a:p>
          <a:p>
            <a:r>
              <a:rPr lang="en-US"/>
              <a:t>When to use  Composite, Import, Direct, Hybrid Tables.</a:t>
            </a:r>
          </a:p>
          <a:p>
            <a:r>
              <a:rPr lang="en-US"/>
              <a:t>Pattern1: Paginated Reports </a:t>
            </a:r>
          </a:p>
          <a:p>
            <a:r>
              <a:rPr lang="en-US"/>
              <a:t>Pattern 2: Write back functionality and data wrangling with Power Query.</a:t>
            </a:r>
          </a:p>
          <a:p>
            <a:r>
              <a:rPr lang="en-US"/>
              <a:t>Slide : Workspace for dataset management from My Workspace and Workspace.</a:t>
            </a:r>
          </a:p>
          <a:p>
            <a:r>
              <a:rPr lang="en-US"/>
              <a:t>Write back functionality to be applied at an aggregated level  . Power Apps : security level for </a:t>
            </a:r>
            <a:r>
              <a:rPr lang="en-US" err="1"/>
              <a:t>databricks</a:t>
            </a:r>
            <a:r>
              <a:rPr lang="en-US"/>
              <a:t> writeback</a:t>
            </a:r>
          </a:p>
          <a:p>
            <a:r>
              <a:rPr lang="en-US"/>
              <a:t>Slide: Data consumption of Databricks and SF. </a:t>
            </a:r>
          </a:p>
          <a:p>
            <a:endParaRPr lang="en-US"/>
          </a:p>
          <a:p>
            <a:r>
              <a:rPr lang="en-US"/>
              <a:t>https://www.databricks.com/blog/2021/05/26/introducing-delta-sharing-an-open-protocol-for-secure-data-sharing.html</a:t>
            </a:r>
          </a:p>
        </p:txBody>
      </p:sp>
      <p:sp>
        <p:nvSpPr>
          <p:cNvPr id="4" name="Slide Number Placeholder 3"/>
          <p:cNvSpPr>
            <a:spLocks noGrp="1"/>
          </p:cNvSpPr>
          <p:nvPr>
            <p:ph type="sldNum" sz="quarter" idx="5"/>
          </p:nvPr>
        </p:nvSpPr>
        <p:spPr/>
        <p:txBody>
          <a:bodyPr/>
          <a:lstStyle/>
          <a:p>
            <a:fld id="{325511CE-21A9-4F3B-B0FB-CFB3B9F1D2B5}" type="slidenum">
              <a:rPr lang="en-US" smtClean="0"/>
              <a:t>53</a:t>
            </a:fld>
            <a:endParaRPr lang="en-US"/>
          </a:p>
        </p:txBody>
      </p:sp>
    </p:spTree>
    <p:extLst>
      <p:ext uri="{BB962C8B-B14F-4D97-AF65-F5344CB8AC3E}">
        <p14:creationId xmlns:p14="http://schemas.microsoft.com/office/powerpoint/2010/main" val="1212494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WIP Add paginated reports, Workspace type, Modes (Composite, Import, Direct, Hybrid Tables), Source type</a:t>
            </a:r>
          </a:p>
          <a:p>
            <a:r>
              <a:rPr lang="en-US"/>
              <a:t>When to use  Composite, Import, Direct, Hybrid Tables.</a:t>
            </a:r>
          </a:p>
          <a:p>
            <a:r>
              <a:rPr lang="en-US"/>
              <a:t>Pattern1: Paginated Reports </a:t>
            </a:r>
          </a:p>
          <a:p>
            <a:r>
              <a:rPr lang="en-US"/>
              <a:t>Pattern 2: Write back functionality and data wrangling with Power Query.</a:t>
            </a:r>
          </a:p>
          <a:p>
            <a:r>
              <a:rPr lang="en-US"/>
              <a:t>Slide : Workspace for dataset management from My Workspace and Workspace.</a:t>
            </a:r>
          </a:p>
          <a:p>
            <a:r>
              <a:rPr lang="en-US"/>
              <a:t>Write back functionality to be applied at an aggregated level  . Power Apps : security level for </a:t>
            </a:r>
            <a:r>
              <a:rPr lang="en-US" err="1"/>
              <a:t>databricks</a:t>
            </a:r>
            <a:r>
              <a:rPr lang="en-US"/>
              <a:t> writeback</a:t>
            </a:r>
          </a:p>
          <a:p>
            <a:r>
              <a:rPr lang="en-US"/>
              <a:t>Slide: Data consumption of Databricks and SF. </a:t>
            </a:r>
          </a:p>
        </p:txBody>
      </p:sp>
      <p:sp>
        <p:nvSpPr>
          <p:cNvPr id="4" name="Slide Number Placeholder 3"/>
          <p:cNvSpPr>
            <a:spLocks noGrp="1"/>
          </p:cNvSpPr>
          <p:nvPr>
            <p:ph type="sldNum" sz="quarter" idx="5"/>
          </p:nvPr>
        </p:nvSpPr>
        <p:spPr/>
        <p:txBody>
          <a:bodyPr/>
          <a:lstStyle/>
          <a:p>
            <a:fld id="{325511CE-21A9-4F3B-B0FB-CFB3B9F1D2B5}" type="slidenum">
              <a:rPr lang="en-US" smtClean="0"/>
              <a:t>54</a:t>
            </a:fld>
            <a:endParaRPr lang="en-US"/>
          </a:p>
        </p:txBody>
      </p:sp>
    </p:spTree>
    <p:extLst>
      <p:ext uri="{BB962C8B-B14F-4D97-AF65-F5344CB8AC3E}">
        <p14:creationId xmlns:p14="http://schemas.microsoft.com/office/powerpoint/2010/main" val="143773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WIP Add paginated reports, Workspace type, Modes (Composite, Import, Direct, Hybrid Tables), Source type</a:t>
            </a:r>
          </a:p>
          <a:p>
            <a:r>
              <a:rPr lang="en-US"/>
              <a:t>When to use  Composite, Import, Direct, Hybrid Tables.</a:t>
            </a:r>
          </a:p>
          <a:p>
            <a:r>
              <a:rPr lang="en-US"/>
              <a:t>Pattern1: Paginated Reports </a:t>
            </a:r>
          </a:p>
          <a:p>
            <a:r>
              <a:rPr lang="en-US"/>
              <a:t>Pattern 2: Write back functionality and data wrangling with Power Query.</a:t>
            </a:r>
          </a:p>
          <a:p>
            <a:r>
              <a:rPr lang="en-US"/>
              <a:t>Slide : Workspace for dataset management from My Workspace and Workspace.</a:t>
            </a:r>
          </a:p>
          <a:p>
            <a:r>
              <a:rPr lang="en-US"/>
              <a:t>Write back functionality to be applied at an aggregated level  . Power Apps : security level for </a:t>
            </a:r>
            <a:r>
              <a:rPr lang="en-US" err="1"/>
              <a:t>databricks</a:t>
            </a:r>
            <a:r>
              <a:rPr lang="en-US"/>
              <a:t> writeback</a:t>
            </a:r>
          </a:p>
          <a:p>
            <a:r>
              <a:rPr lang="en-US"/>
              <a:t>Slide: Data consumption of Databricks and SF. </a:t>
            </a:r>
          </a:p>
        </p:txBody>
      </p:sp>
      <p:sp>
        <p:nvSpPr>
          <p:cNvPr id="4" name="Slide Number Placeholder 3"/>
          <p:cNvSpPr>
            <a:spLocks noGrp="1"/>
          </p:cNvSpPr>
          <p:nvPr>
            <p:ph type="sldNum" sz="quarter" idx="5"/>
          </p:nvPr>
        </p:nvSpPr>
        <p:spPr/>
        <p:txBody>
          <a:bodyPr/>
          <a:lstStyle/>
          <a:p>
            <a:fld id="{325511CE-21A9-4F3B-B0FB-CFB3B9F1D2B5}" type="slidenum">
              <a:rPr lang="en-US" smtClean="0"/>
              <a:t>55</a:t>
            </a:fld>
            <a:endParaRPr lang="en-US"/>
          </a:p>
        </p:txBody>
      </p:sp>
    </p:spTree>
    <p:extLst>
      <p:ext uri="{BB962C8B-B14F-4D97-AF65-F5344CB8AC3E}">
        <p14:creationId xmlns:p14="http://schemas.microsoft.com/office/powerpoint/2010/main" val="321081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WIP Add paginated reports, Workspace type, Modes (Composite, Import, Direct, Hybrid Tables), Source type</a:t>
            </a:r>
          </a:p>
          <a:p>
            <a:r>
              <a:rPr lang="en-US"/>
              <a:t>When to use  Composite, Import, Direct, Hybrid Tables.</a:t>
            </a:r>
          </a:p>
          <a:p>
            <a:r>
              <a:rPr lang="en-US"/>
              <a:t>Pattern1: Paginated Reports </a:t>
            </a:r>
          </a:p>
          <a:p>
            <a:r>
              <a:rPr lang="en-US"/>
              <a:t>Pattern 2: Write back functionality and data wrangling with Power Query.</a:t>
            </a:r>
          </a:p>
          <a:p>
            <a:r>
              <a:rPr lang="en-US"/>
              <a:t>Slide : Workspace for dataset management from My Workspace and Workspace.</a:t>
            </a:r>
          </a:p>
          <a:p>
            <a:r>
              <a:rPr lang="en-US"/>
              <a:t>Write back functionality to be applied at an aggregated level  . Power Apps : security level for </a:t>
            </a:r>
            <a:r>
              <a:rPr lang="en-US" err="1"/>
              <a:t>databricks</a:t>
            </a:r>
            <a:r>
              <a:rPr lang="en-US"/>
              <a:t> writeback</a:t>
            </a:r>
          </a:p>
          <a:p>
            <a:r>
              <a:rPr lang="en-US"/>
              <a:t>Slide: Data consumption of Databricks and SF. </a:t>
            </a:r>
          </a:p>
          <a:p>
            <a:r>
              <a:rPr lang="en-US"/>
              <a:t>https://www.informatec.com/en/reporting-power-bi-report-builder</a:t>
            </a:r>
          </a:p>
        </p:txBody>
      </p:sp>
      <p:sp>
        <p:nvSpPr>
          <p:cNvPr id="4" name="Slide Number Placeholder 3"/>
          <p:cNvSpPr>
            <a:spLocks noGrp="1"/>
          </p:cNvSpPr>
          <p:nvPr>
            <p:ph type="sldNum" sz="quarter" idx="5"/>
          </p:nvPr>
        </p:nvSpPr>
        <p:spPr/>
        <p:txBody>
          <a:bodyPr/>
          <a:lstStyle/>
          <a:p>
            <a:fld id="{325511CE-21A9-4F3B-B0FB-CFB3B9F1D2B5}" type="slidenum">
              <a:rPr lang="en-US" smtClean="0"/>
              <a:t>56</a:t>
            </a:fld>
            <a:endParaRPr lang="en-US"/>
          </a:p>
        </p:txBody>
      </p:sp>
    </p:spTree>
    <p:extLst>
      <p:ext uri="{BB962C8B-B14F-4D97-AF65-F5344CB8AC3E}">
        <p14:creationId xmlns:p14="http://schemas.microsoft.com/office/powerpoint/2010/main" val="246325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5511CE-21A9-4F3B-B0FB-CFB3B9F1D2B5}" type="slidenum">
              <a:rPr lang="en-US" smtClean="0"/>
              <a:t>8</a:t>
            </a:fld>
            <a:endParaRPr lang="en-US"/>
          </a:p>
        </p:txBody>
      </p:sp>
    </p:spTree>
    <p:extLst>
      <p:ext uri="{BB962C8B-B14F-4D97-AF65-F5344CB8AC3E}">
        <p14:creationId xmlns:p14="http://schemas.microsoft.com/office/powerpoint/2010/main" val="3233175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5511CE-21A9-4F3B-B0FB-CFB3B9F1D2B5}" type="slidenum">
              <a:rPr lang="en-US" smtClean="0"/>
              <a:t>57</a:t>
            </a:fld>
            <a:endParaRPr lang="en-US"/>
          </a:p>
        </p:txBody>
      </p:sp>
    </p:spTree>
    <p:extLst>
      <p:ext uri="{BB962C8B-B14F-4D97-AF65-F5344CB8AC3E}">
        <p14:creationId xmlns:p14="http://schemas.microsoft.com/office/powerpoint/2010/main" val="22498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Rating is</a:t>
            </a:r>
          </a:p>
        </p:txBody>
      </p:sp>
      <p:sp>
        <p:nvSpPr>
          <p:cNvPr id="4" name="Slide Number Placeholder 3"/>
          <p:cNvSpPr>
            <a:spLocks noGrp="1"/>
          </p:cNvSpPr>
          <p:nvPr>
            <p:ph type="sldNum" sz="quarter" idx="5"/>
          </p:nvPr>
        </p:nvSpPr>
        <p:spPr/>
        <p:txBody>
          <a:bodyPr/>
          <a:lstStyle/>
          <a:p>
            <a:fld id="{06AF41C3-2632-476C-87D9-DC49BF0E7E69}" type="slidenum">
              <a:rPr lang="en-GB" smtClean="0"/>
              <a:t>65</a:t>
            </a:fld>
            <a:endParaRPr lang="en-GB"/>
          </a:p>
        </p:txBody>
      </p:sp>
    </p:spTree>
    <p:extLst>
      <p:ext uri="{BB962C8B-B14F-4D97-AF65-F5344CB8AC3E}">
        <p14:creationId xmlns:p14="http://schemas.microsoft.com/office/powerpoint/2010/main" val="1472915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E4F3D6-14F1-4923-B033-5F1F2C6D9908}" type="slidenum">
              <a:rPr lang="en-US" smtClean="0"/>
              <a:t>67</a:t>
            </a:fld>
            <a:endParaRPr lang="en-US"/>
          </a:p>
        </p:txBody>
      </p:sp>
    </p:spTree>
    <p:extLst>
      <p:ext uri="{BB962C8B-B14F-4D97-AF65-F5344CB8AC3E}">
        <p14:creationId xmlns:p14="http://schemas.microsoft.com/office/powerpoint/2010/main" val="405380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baseline="0"/>
              <a:t>19/01:Make one block for Benefit box . Let’s add some approx. Need fine tuning- Ankit, Amit, Ashwin</a:t>
            </a:r>
          </a:p>
        </p:txBody>
      </p:sp>
    </p:spTree>
    <p:extLst>
      <p:ext uri="{BB962C8B-B14F-4D97-AF65-F5344CB8AC3E}">
        <p14:creationId xmlns:p14="http://schemas.microsoft.com/office/powerpoint/2010/main" val="17156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5511CE-21A9-4F3B-B0FB-CFB3B9F1D2B5}" type="slidenum">
              <a:rPr lang="en-US" smtClean="0"/>
              <a:t>20</a:t>
            </a:fld>
            <a:endParaRPr lang="en-US"/>
          </a:p>
        </p:txBody>
      </p:sp>
    </p:spTree>
    <p:extLst>
      <p:ext uri="{BB962C8B-B14F-4D97-AF65-F5344CB8AC3E}">
        <p14:creationId xmlns:p14="http://schemas.microsoft.com/office/powerpoint/2010/main" val="84333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Limitations of this approach</a:t>
            </a:r>
          </a:p>
          <a:p>
            <a:r>
              <a:rPr lang="en-US"/>
              <a:t>Data vault limitations</a:t>
            </a:r>
          </a:p>
        </p:txBody>
      </p:sp>
      <p:sp>
        <p:nvSpPr>
          <p:cNvPr id="4" name="Slide Number Placeholder 3"/>
          <p:cNvSpPr>
            <a:spLocks noGrp="1"/>
          </p:cNvSpPr>
          <p:nvPr>
            <p:ph type="sldNum" sz="quarter" idx="5"/>
          </p:nvPr>
        </p:nvSpPr>
        <p:spPr/>
        <p:txBody>
          <a:bodyPr/>
          <a:lstStyle/>
          <a:p>
            <a:fld id="{325511CE-21A9-4F3B-B0FB-CFB3B9F1D2B5}" type="slidenum">
              <a:rPr lang="en-US" smtClean="0"/>
              <a:t>25</a:t>
            </a:fld>
            <a:endParaRPr lang="en-US"/>
          </a:p>
        </p:txBody>
      </p:sp>
    </p:spTree>
    <p:extLst>
      <p:ext uri="{BB962C8B-B14F-4D97-AF65-F5344CB8AC3E}">
        <p14:creationId xmlns:p14="http://schemas.microsoft.com/office/powerpoint/2010/main" val="112825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A22073-6A0D-466F-B648-3D51641106E9}" type="slidenum">
              <a:rPr lang="en-US" smtClean="0"/>
              <a:t>28</a:t>
            </a:fld>
            <a:endParaRPr lang="en-US"/>
          </a:p>
        </p:txBody>
      </p:sp>
    </p:spTree>
    <p:extLst>
      <p:ext uri="{BB962C8B-B14F-4D97-AF65-F5344CB8AC3E}">
        <p14:creationId xmlns:p14="http://schemas.microsoft.com/office/powerpoint/2010/main" val="129742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A8EEC4-2A88-497F-ACBC-B5E3E830C729}" type="slidenum">
              <a:rPr lang="en-US" smtClean="0"/>
              <a:t>31</a:t>
            </a:fld>
            <a:endParaRPr lang="en-US"/>
          </a:p>
        </p:txBody>
      </p:sp>
    </p:spTree>
    <p:extLst>
      <p:ext uri="{BB962C8B-B14F-4D97-AF65-F5344CB8AC3E}">
        <p14:creationId xmlns:p14="http://schemas.microsoft.com/office/powerpoint/2010/main" val="281302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https://docs.snowflake.com/en/user-guide/spark-connector-overview</a:t>
            </a:r>
          </a:p>
          <a:p>
            <a:r>
              <a:rPr lang="en-US"/>
              <a:t>https://www.confluent.io/events/current-2022/apache-kafka-with-spark-structured-streaming/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76E15-2935-472F-90A6-F215D600FF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915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https://docs.snowflake.com/en/user-guide/spark-connector-overview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76E15-2935-472F-90A6-F215D600FF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9309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pSp>
        <p:nvGrpSpPr>
          <p:cNvPr id="6" name="Group 5"/>
          <p:cNvGrpSpPr>
            <a:grpSpLocks noChangeAspect="1"/>
          </p:cNvGrpSpPr>
          <p:nvPr userDrawn="1"/>
        </p:nvGrpSpPr>
        <p:grpSpPr>
          <a:xfrm>
            <a:off x="4342184" y="752117"/>
            <a:ext cx="3498111" cy="5353767"/>
            <a:chOff x="3253738" y="292419"/>
            <a:chExt cx="2629356" cy="402416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8" name="Group 7"/>
            <p:cNvGrpSpPr/>
            <p:nvPr userDrawn="1"/>
          </p:nvGrpSpPr>
          <p:grpSpPr>
            <a:xfrm>
              <a:off x="4152174" y="856717"/>
              <a:ext cx="836532" cy="3459862"/>
              <a:chOff x="4152174" y="856717"/>
              <a:chExt cx="836532" cy="3459862"/>
            </a:xfrm>
          </p:grpSpPr>
          <p:sp>
            <p:nvSpPr>
              <p:cNvPr id="9"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pic>
        <p:nvPicPr>
          <p:cNvPr id="29" name="Picture 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36021" y="5961131"/>
            <a:ext cx="1077987" cy="548640"/>
          </a:xfrm>
          <a:prstGeom prst="rect">
            <a:avLst/>
          </a:prstGeom>
        </p:spPr>
      </p:pic>
      <p:sp>
        <p:nvSpPr>
          <p:cNvPr id="3" name="Title 2"/>
          <p:cNvSpPr>
            <a:spLocks noGrp="1"/>
          </p:cNvSpPr>
          <p:nvPr userDrawn="1">
            <p:ph type="title" hasCustomPrompt="1"/>
          </p:nvPr>
        </p:nvSpPr>
        <p:spPr>
          <a:xfrm>
            <a:off x="243840" y="4734284"/>
            <a:ext cx="4740218" cy="1371600"/>
          </a:xfrm>
        </p:spPr>
        <p:txBody>
          <a:bodyPr anchor="b">
            <a:noAutofit/>
          </a:bodyPr>
          <a:lstStyle>
            <a:lvl1pPr>
              <a:lnSpc>
                <a:spcPct val="100000"/>
              </a:lnSpc>
              <a:defRPr sz="3200">
                <a:solidFill>
                  <a:srgbClr val="007CC3"/>
                </a:solidFill>
              </a:defRPr>
            </a:lvl1pPr>
          </a:lstStyle>
          <a:p>
            <a:r>
              <a:rPr lang="en-US"/>
              <a:t>Title of the Presentation</a:t>
            </a:r>
          </a:p>
        </p:txBody>
      </p:sp>
      <p:sp>
        <p:nvSpPr>
          <p:cNvPr id="30" name="TextBox 29"/>
          <p:cNvSpPr txBox="1"/>
          <p:nvPr userDrawn="1"/>
        </p:nvSpPr>
        <p:spPr>
          <a:xfrm>
            <a:off x="244760" y="6200860"/>
            <a:ext cx="1175963" cy="215444"/>
          </a:xfrm>
          <a:prstGeom prst="rect">
            <a:avLst/>
          </a:prstGeom>
          <a:noFill/>
        </p:spPr>
        <p:txBody>
          <a:bodyPr wrap="none" lIns="91440" tIns="0" rIns="0" bIns="0" rtlCol="0">
            <a:spAutoFit/>
          </a:bodyPr>
          <a:lstStyle/>
          <a:p>
            <a:fld id="{11A36942-31EF-4AAB-90EA-110C56FA26B5}" type="datetime4">
              <a:rPr lang="en-US" sz="1400" smtClean="0">
                <a:solidFill>
                  <a:srgbClr val="525457"/>
                </a:solidFill>
                <a:latin typeface="Arial" pitchFamily="34" charset="0"/>
                <a:cs typeface="Arial" pitchFamily="34" charset="0"/>
              </a:rPr>
              <a:t>May 2, 2023</a:t>
            </a:fld>
            <a:endParaRPr lang="en-US" sz="1400">
              <a:solidFill>
                <a:srgbClr val="525457"/>
              </a:solidFill>
              <a:latin typeface="Arial" pitchFamily="34" charset="0"/>
              <a:cs typeface="Arial" pitchFamily="34" charset="0"/>
            </a:endParaRPr>
          </a:p>
        </p:txBody>
      </p:sp>
    </p:spTree>
    <p:extLst>
      <p:ext uri="{BB962C8B-B14F-4D97-AF65-F5344CB8AC3E}">
        <p14:creationId xmlns:p14="http://schemas.microsoft.com/office/powerpoint/2010/main" val="5411214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latin typeface="Trebuchet MS" panose="020B0603020202020204" pitchFamily="34" charset="0"/>
              </a:defRPr>
            </a:lvl1pPr>
          </a:lstStyle>
          <a:p>
            <a:r>
              <a:rPr lang="en-US"/>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hape 42"/>
          <p:cNvSpPr>
            <a:spLocks noGrp="1"/>
          </p:cNvSpPr>
          <p:nvPr>
            <p:ph type="sldNum" sz="quarter" idx="2"/>
          </p:nvPr>
        </p:nvSpPr>
        <p:spPr>
          <a:xfrm>
            <a:off x="5454907" y="6263299"/>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2694545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0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8" y="200352"/>
            <a:ext cx="11630733" cy="603981"/>
          </a:xfrm>
          <a:prstGeom prst="rect">
            <a:avLst/>
          </a:prstGeom>
        </p:spPr>
        <p:txBody>
          <a:bodyPr anchor="t">
            <a:noAutofit/>
          </a:bodyPr>
          <a:lstStyle>
            <a:lvl1pPr>
              <a:defRPr sz="2667" b="0">
                <a:solidFill>
                  <a:srgbClr val="000000"/>
                </a:solidFill>
              </a:defRPr>
            </a:lvl1pPr>
          </a:lstStyle>
          <a:p>
            <a:r>
              <a:rPr lang="en-US"/>
              <a:t>Title text</a:t>
            </a:r>
          </a:p>
        </p:txBody>
      </p:sp>
      <p:sp>
        <p:nvSpPr>
          <p:cNvPr id="19" name="object 20"/>
          <p:cNvSpPr/>
          <p:nvPr userDrawn="1"/>
        </p:nvSpPr>
        <p:spPr>
          <a:xfrm>
            <a:off x="12053066"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B0826"/>
          </a:solidFill>
        </p:spPr>
        <p:txBody>
          <a:bodyPr wrap="square" lIns="0" tIns="0" rIns="0" bIns="0" rtlCol="0"/>
          <a:lstStyle/>
          <a:p>
            <a:endParaRPr sz="2400"/>
          </a:p>
        </p:txBody>
      </p:sp>
      <p:sp>
        <p:nvSpPr>
          <p:cNvPr id="20" name="object 9"/>
          <p:cNvSpPr/>
          <p:nvPr userDrawn="1"/>
        </p:nvSpPr>
        <p:spPr>
          <a:xfrm>
            <a:off x="1"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B0826"/>
          </a:solidFill>
        </p:spPr>
        <p:txBody>
          <a:bodyPr wrap="square" lIns="0" tIns="0" rIns="0" bIns="0" rtlCol="0"/>
          <a:lstStyle/>
          <a:p>
            <a:endParaRPr sz="2400"/>
          </a:p>
        </p:txBody>
      </p:sp>
      <p:sp>
        <p:nvSpPr>
          <p:cNvPr id="8" name="Rectangle 7">
            <a:extLst>
              <a:ext uri="{FF2B5EF4-FFF2-40B4-BE49-F238E27FC236}">
                <a16:creationId xmlns:a16="http://schemas.microsoft.com/office/drawing/2014/main" id="{C7EFCF4B-6791-4835-90D0-426A12D94548}"/>
              </a:ext>
            </a:extLst>
          </p:cNvPr>
          <p:cNvSpPr/>
          <p:nvPr userDrawn="1"/>
        </p:nvSpPr>
        <p:spPr>
          <a:xfrm>
            <a:off x="2" y="6491950"/>
            <a:ext cx="348343" cy="276764"/>
          </a:xfrm>
          <a:prstGeom prst="rect">
            <a:avLst/>
          </a:prstGeom>
          <a:solidFill>
            <a:srgbClr val="BB0826"/>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endParaRPr lang="en-US" sz="2400"/>
          </a:p>
        </p:txBody>
      </p:sp>
      <p:sp>
        <p:nvSpPr>
          <p:cNvPr id="9" name="Shape 42">
            <a:extLst>
              <a:ext uri="{FF2B5EF4-FFF2-40B4-BE49-F238E27FC236}">
                <a16:creationId xmlns:a16="http://schemas.microsoft.com/office/drawing/2014/main" id="{CB596AD5-9E66-4672-828A-E53ADFFA2413}"/>
              </a:ext>
            </a:extLst>
          </p:cNvPr>
          <p:cNvSpPr>
            <a:spLocks noGrp="1"/>
          </p:cNvSpPr>
          <p:nvPr>
            <p:ph type="sldNum" sz="quarter" idx="2"/>
          </p:nvPr>
        </p:nvSpPr>
        <p:spPr>
          <a:xfrm>
            <a:off x="90015" y="6543472"/>
            <a:ext cx="168316" cy="164212"/>
          </a:xfrm>
          <a:prstGeom prst="rect">
            <a:avLst/>
          </a:prstGeom>
        </p:spPr>
        <p:txBody>
          <a:bodyPr lIns="0" rIns="0" anchor="ctr"/>
          <a:lstStyle>
            <a:lvl1pPr algn="ctr">
              <a:defRPr sz="1067">
                <a:solidFill>
                  <a:schemeClr val="bg1"/>
                </a:solidFill>
                <a:latin typeface="Bahnschrift" panose="020B0502040204020203" pitchFamily="34" charset="0"/>
                <a:cs typeface="Arial" panose="020B0604020202020204" pitchFamily="34" charset="0"/>
              </a:defRPr>
            </a:lvl1pPr>
          </a:lstStyle>
          <a:p>
            <a:fld id="{86CB4B4D-7CA3-9044-876B-883B54F8677D}" type="slidenum">
              <a:rPr lang="en-US" smtClean="0"/>
              <a:pPr/>
              <a:t>‹#›</a:t>
            </a:fld>
            <a:endParaRPr lang="en-US"/>
          </a:p>
        </p:txBody>
      </p:sp>
      <p:pic>
        <p:nvPicPr>
          <p:cNvPr id="10" name="Picture 9">
            <a:extLst>
              <a:ext uri="{FF2B5EF4-FFF2-40B4-BE49-F238E27FC236}">
                <a16:creationId xmlns:a16="http://schemas.microsoft.com/office/drawing/2014/main" id="{CD1F5FCC-72CA-4AA4-AF95-BB7761B097D2}"/>
              </a:ext>
            </a:extLst>
          </p:cNvPr>
          <p:cNvPicPr>
            <a:picLocks noChangeAspect="1"/>
          </p:cNvPicPr>
          <p:nvPr userDrawn="1"/>
        </p:nvPicPr>
        <p:blipFill>
          <a:blip r:embed="rId2">
            <a:grayscl/>
          </a:blip>
          <a:stretch>
            <a:fillRect/>
          </a:stretch>
        </p:blipFill>
        <p:spPr>
          <a:xfrm>
            <a:off x="11295825" y="6406997"/>
            <a:ext cx="625931" cy="320139"/>
          </a:xfrm>
          <a:prstGeom prst="rect">
            <a:avLst/>
          </a:prstGeom>
        </p:spPr>
      </p:pic>
    </p:spTree>
    <p:extLst>
      <p:ext uri="{BB962C8B-B14F-4D97-AF65-F5344CB8AC3E}">
        <p14:creationId xmlns:p14="http://schemas.microsoft.com/office/powerpoint/2010/main" val="26114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a:p>
        </p:txBody>
      </p:sp>
    </p:spTree>
    <p:extLst>
      <p:ext uri="{BB962C8B-B14F-4D97-AF65-F5344CB8AC3E}">
        <p14:creationId xmlns:p14="http://schemas.microsoft.com/office/powerpoint/2010/main" val="1285175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7952" y="384048"/>
            <a:ext cx="11310208" cy="644652"/>
          </a:xfrm>
        </p:spPr>
        <p:txBody>
          <a:bodyPr>
            <a:noAutofit/>
          </a:bodyPr>
          <a:lstStyle>
            <a:lvl1pPr>
              <a:defRPr cap="all" baseline="0"/>
            </a:lvl1pPr>
          </a:lstStyle>
          <a:p>
            <a:r>
              <a:rPr lang="en-US"/>
              <a:t>CLICK TO EDIT</a:t>
            </a:r>
          </a:p>
        </p:txBody>
      </p:sp>
      <p:sp>
        <p:nvSpPr>
          <p:cNvPr id="4" name="Slide Number Placeholder 3"/>
          <p:cNvSpPr>
            <a:spLocks noGrp="1"/>
          </p:cNvSpPr>
          <p:nvPr>
            <p:ph type="sldNum" sz="quarter" idx="11"/>
          </p:nvPr>
        </p:nvSpPr>
        <p:spPr/>
        <p:txBody>
          <a:bodyPr/>
          <a:lstStyle/>
          <a:p>
            <a:pPr marL="19645" marR="0" lvl="0" indent="0" algn="r" defTabSz="914400" rtl="0" eaLnBrk="1" fontAlgn="auto" latinLnBrk="0" hangingPunct="1">
              <a:lnSpc>
                <a:spcPct val="100000"/>
              </a:lnSpc>
              <a:spcBef>
                <a:spcPts val="24"/>
              </a:spcBef>
              <a:spcAft>
                <a:spcPts val="0"/>
              </a:spcAft>
              <a:buClrTx/>
              <a:buSzTx/>
              <a:buFontTx/>
              <a:buNone/>
              <a:tabLst/>
              <a:defRPr/>
            </a:pPr>
            <a:r>
              <a:rPr kumimoji="0" lang="en-US" sz="900" b="1" i="0" u="none" strike="noStrike" kern="1200" cap="all" spc="0" normalizeH="0" baseline="0" noProof="0">
                <a:ln>
                  <a:noFill/>
                </a:ln>
                <a:solidFill>
                  <a:srgbClr val="43494D"/>
                </a:solidFill>
                <a:effectLst/>
                <a:uLnTx/>
                <a:uFillTx/>
                <a:latin typeface="Arial Narrow" panose="020B0606020202030204" pitchFamily="34" charset="0"/>
                <a:ea typeface="+mn-ea"/>
              </a:rPr>
              <a:t>PAGE </a:t>
            </a:r>
            <a:fld id="{81D60167-4931-47E6-BA6A-407CBD079E47}" type="slidenum">
              <a:rPr kumimoji="0" lang="en-US" sz="900" b="1" i="0" u="none" strike="noStrike" kern="1200" cap="all" spc="0" normalizeH="0" baseline="0" noProof="0" smtClean="0">
                <a:ln>
                  <a:noFill/>
                </a:ln>
                <a:solidFill>
                  <a:srgbClr val="43494D"/>
                </a:solidFill>
                <a:effectLst/>
                <a:uLnTx/>
                <a:uFillTx/>
                <a:latin typeface="Arial Narrow" panose="020B0606020202030204" pitchFamily="34" charset="0"/>
                <a:ea typeface="+mn-ea"/>
              </a:rPr>
              <a:pPr marL="19645" marR="0" lvl="0" indent="0" algn="r" defTabSz="914400" rtl="0" eaLnBrk="1" fontAlgn="auto" latinLnBrk="0" hangingPunct="1">
                <a:lnSpc>
                  <a:spcPct val="100000"/>
                </a:lnSpc>
                <a:spcBef>
                  <a:spcPts val="24"/>
                </a:spcBef>
                <a:spcAft>
                  <a:spcPts val="0"/>
                </a:spcAft>
                <a:buClrTx/>
                <a:buSzTx/>
                <a:buFontTx/>
                <a:buNone/>
                <a:tabLst/>
                <a:defRPr/>
              </a:pPr>
              <a:t>‹#›</a:t>
            </a:fld>
            <a:endParaRPr kumimoji="0" lang="en-US" sz="900" b="1" i="0" u="none" strike="noStrike" kern="1200" cap="all" spc="0" normalizeH="0" baseline="0" noProof="0">
              <a:ln>
                <a:noFill/>
              </a:ln>
              <a:solidFill>
                <a:srgbClr val="43494D"/>
              </a:solidFill>
              <a:effectLst/>
              <a:uLnTx/>
              <a:uFillTx/>
              <a:latin typeface="Arial Narrow" panose="020B0606020202030204" pitchFamily="34" charset="0"/>
              <a:ea typeface="+mn-ea"/>
            </a:endParaRPr>
          </a:p>
        </p:txBody>
      </p:sp>
      <p:sp>
        <p:nvSpPr>
          <p:cNvPr id="17" name="Text Placeholder 16"/>
          <p:cNvSpPr>
            <a:spLocks noGrp="1"/>
          </p:cNvSpPr>
          <p:nvPr>
            <p:ph type="body" sz="quarter" idx="15" hasCustomPrompt="1"/>
          </p:nvPr>
        </p:nvSpPr>
        <p:spPr>
          <a:xfrm>
            <a:off x="377952" y="182881"/>
            <a:ext cx="3228696" cy="252395"/>
          </a:xfrm>
        </p:spPr>
        <p:txBody>
          <a:bodyPr>
            <a:noAutofit/>
          </a:bodyPr>
          <a:lstStyle>
            <a:lvl1pPr marL="109728" indent="-109728">
              <a:buSzPct val="120000"/>
              <a:buFontTx/>
              <a:buBlip>
                <a:blip r:embed="rId2"/>
              </a:buBlip>
              <a:defRPr sz="900" spc="200" baseline="0">
                <a:solidFill>
                  <a:schemeClr val="tx2"/>
                </a:solidFill>
                <a:latin typeface="Arial Narrow" panose="020B0606020202030204" pitchFamily="34" charset="0"/>
              </a:defRPr>
            </a:lvl1pPr>
          </a:lstStyle>
          <a:p>
            <a:pPr lvl="0"/>
            <a:r>
              <a:rPr lang="en-US"/>
              <a:t>Section Heading</a:t>
            </a:r>
          </a:p>
        </p:txBody>
      </p:sp>
    </p:spTree>
    <p:extLst>
      <p:ext uri="{BB962C8B-B14F-4D97-AF65-F5344CB8AC3E}">
        <p14:creationId xmlns:p14="http://schemas.microsoft.com/office/powerpoint/2010/main" val="174112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g">
    <p:bg>
      <p:bgRef idx="1001">
        <a:schemeClr val="bg1"/>
      </p:bgRef>
    </p:bg>
    <p:spTree>
      <p:nvGrpSpPr>
        <p:cNvPr id="1" name=""/>
        <p:cNvGrpSpPr/>
        <p:nvPr/>
      </p:nvGrpSpPr>
      <p:grpSpPr>
        <a:xfrm>
          <a:off x="0" y="0"/>
          <a:ext cx="0" cy="0"/>
          <a:chOff x="0" y="0"/>
          <a:chExt cx="0" cy="0"/>
        </a:xfrm>
      </p:grpSpPr>
      <p:pic>
        <p:nvPicPr>
          <p:cNvPr id="38" name="Picture 37" descr="A person sitting on a couch drinking from a red cup&#10;&#10;Description automatically generated with medium confidence">
            <a:extLst>
              <a:ext uri="{FF2B5EF4-FFF2-40B4-BE49-F238E27FC236}">
                <a16:creationId xmlns:a16="http://schemas.microsoft.com/office/drawing/2014/main" id="{6863B19B-DC68-4548-9AB7-32CB1B92D2D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p:spPr>
      </p:pic>
      <p:sp>
        <p:nvSpPr>
          <p:cNvPr id="33" name="Rectangle 32"/>
          <p:cNvSpPr/>
          <p:nvPr userDrawn="1"/>
        </p:nvSpPr>
        <p:spPr>
          <a:xfrm>
            <a:off x="0" y="0"/>
            <a:ext cx="12188952" cy="6858000"/>
          </a:xfrm>
          <a:prstGeom prst="rect">
            <a:avLst/>
          </a:prstGeom>
          <a:gradFill flip="none" rotWithShape="1">
            <a:gsLst>
              <a:gs pos="86000">
                <a:srgbClr val="FFFF00">
                  <a:alpha val="0"/>
                </a:srgbClr>
              </a:gs>
              <a:gs pos="10000">
                <a:srgbClr val="8B43BF">
                  <a:alpha val="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38FE068-9141-4491-AAE8-0053AD278009}"/>
              </a:ext>
            </a:extLst>
          </p:cNvPr>
          <p:cNvGrpSpPr/>
          <p:nvPr userDrawn="1"/>
        </p:nvGrpSpPr>
        <p:grpSpPr>
          <a:xfrm>
            <a:off x="1524" y="2853312"/>
            <a:ext cx="12188952" cy="1151376"/>
            <a:chOff x="1524" y="2853312"/>
            <a:chExt cx="12188952" cy="1151376"/>
          </a:xfrm>
        </p:grpSpPr>
        <p:sp>
          <p:nvSpPr>
            <p:cNvPr id="23" name="object 8">
              <a:extLst>
                <a:ext uri="{FF2B5EF4-FFF2-40B4-BE49-F238E27FC236}">
                  <a16:creationId xmlns:a16="http://schemas.microsoft.com/office/drawing/2014/main" id="{888D95FE-197C-403B-BDE8-5467914F5923}"/>
                </a:ext>
              </a:extLst>
            </p:cNvPr>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pPr lvl="0"/>
              <a:endParaRPr/>
            </a:p>
          </p:txBody>
        </p:sp>
        <p:sp>
          <p:nvSpPr>
            <p:cNvPr id="24" name="object 9">
              <a:extLst>
                <a:ext uri="{FF2B5EF4-FFF2-40B4-BE49-F238E27FC236}">
                  <a16:creationId xmlns:a16="http://schemas.microsoft.com/office/drawing/2014/main" id="{6B76DB26-BEEA-4B18-B39B-72CF36C65673}"/>
                </a:ext>
              </a:extLst>
            </p:cNvPr>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sp>
          <p:nvSpPr>
            <p:cNvPr id="25" name="object 20">
              <a:extLst>
                <a:ext uri="{FF2B5EF4-FFF2-40B4-BE49-F238E27FC236}">
                  <a16:creationId xmlns:a16="http://schemas.microsoft.com/office/drawing/2014/main" id="{8CDFC22C-4D5F-4F79-8D59-A2776C8746C1}"/>
                </a:ext>
              </a:extLst>
            </p:cNvPr>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noFill/>
            <a:ln w="3175">
              <a:solidFill>
                <a:srgbClr val="FFFF00">
                  <a:alpha val="50000"/>
                </a:srgbClr>
              </a:solidFill>
              <a:miter lim="800000"/>
            </a:ln>
          </p:spPr>
          <p:txBody>
            <a:bodyPr wrap="square" lIns="0" tIns="0" rIns="0" bIns="0" rtlCol="0"/>
            <a:lstStyle/>
            <a:p>
              <a:endParaRPr/>
            </a:p>
          </p:txBody>
        </p:sp>
        <p:sp>
          <p:nvSpPr>
            <p:cNvPr id="27" name="object 3">
              <a:extLst>
                <a:ext uri="{FF2B5EF4-FFF2-40B4-BE49-F238E27FC236}">
                  <a16:creationId xmlns:a16="http://schemas.microsoft.com/office/drawing/2014/main" id="{E5874AA8-D196-4DC9-8AA1-856D0831C0CF}"/>
                </a:ext>
              </a:extLst>
            </p:cNvPr>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sp>
          <p:nvSpPr>
            <p:cNvPr id="28" name="object 4">
              <a:extLst>
                <a:ext uri="{FF2B5EF4-FFF2-40B4-BE49-F238E27FC236}">
                  <a16:creationId xmlns:a16="http://schemas.microsoft.com/office/drawing/2014/main" id="{86B57DBB-1A92-4B26-95CB-F66A819530BF}"/>
                </a:ext>
              </a:extLst>
            </p:cNvPr>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noFill/>
            <a:ln w="3175">
              <a:solidFill>
                <a:srgbClr val="FFFF00">
                  <a:alpha val="50000"/>
                </a:srgbClr>
              </a:solidFill>
              <a:miter lim="800000"/>
            </a:ln>
          </p:spPr>
          <p:txBody>
            <a:bodyPr wrap="square" lIns="0" tIns="0" rIns="0" bIns="0" rtlCol="0"/>
            <a:lstStyle/>
            <a:p>
              <a:endParaRPr/>
            </a:p>
          </p:txBody>
        </p:sp>
        <p:sp>
          <p:nvSpPr>
            <p:cNvPr id="29" name="object 5">
              <a:extLst>
                <a:ext uri="{FF2B5EF4-FFF2-40B4-BE49-F238E27FC236}">
                  <a16:creationId xmlns:a16="http://schemas.microsoft.com/office/drawing/2014/main" id="{0B647771-37D8-4D80-88D3-97B8DF7133F4}"/>
                </a:ext>
              </a:extLst>
            </p:cNvPr>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sp>
          <p:nvSpPr>
            <p:cNvPr id="31" name="object 6">
              <a:extLst>
                <a:ext uri="{FF2B5EF4-FFF2-40B4-BE49-F238E27FC236}">
                  <a16:creationId xmlns:a16="http://schemas.microsoft.com/office/drawing/2014/main" id="{CDDCC84F-DE6D-45C7-A495-AEAD0CEB926C}"/>
                </a:ext>
              </a:extLst>
            </p:cNvPr>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sp>
          <p:nvSpPr>
            <p:cNvPr id="32" name="object 7">
              <a:extLst>
                <a:ext uri="{FF2B5EF4-FFF2-40B4-BE49-F238E27FC236}">
                  <a16:creationId xmlns:a16="http://schemas.microsoft.com/office/drawing/2014/main" id="{47883B3C-F354-4831-8BB0-CF0A8728FAAA}"/>
                </a:ext>
              </a:extLst>
            </p:cNvPr>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pPr lvl="0"/>
              <a:endParaRPr/>
            </a:p>
          </p:txBody>
        </p:sp>
        <p:sp>
          <p:nvSpPr>
            <p:cNvPr id="41" name="object 28">
              <a:extLst>
                <a:ext uri="{FF2B5EF4-FFF2-40B4-BE49-F238E27FC236}">
                  <a16:creationId xmlns:a16="http://schemas.microsoft.com/office/drawing/2014/main" id="{7FE8FF77-D191-4381-94F8-7B8384B20A53}"/>
                </a:ext>
              </a:extLst>
            </p:cNvPr>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sp>
          <p:nvSpPr>
            <p:cNvPr id="43" name="object 3">
              <a:extLst>
                <a:ext uri="{FF2B5EF4-FFF2-40B4-BE49-F238E27FC236}">
                  <a16:creationId xmlns:a16="http://schemas.microsoft.com/office/drawing/2014/main" id="{E350DF43-A7E6-4BB3-B858-8FFEC177E50D}"/>
                </a:ext>
              </a:extLst>
            </p:cNvPr>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noFill/>
            <a:ln w="3175">
              <a:solidFill>
                <a:srgbClr val="FFFF00">
                  <a:alpha val="50000"/>
                </a:srgbClr>
              </a:solidFill>
              <a:miter lim="800000"/>
            </a:ln>
          </p:spPr>
          <p:txBody>
            <a:bodyPr wrap="square" lIns="0" tIns="0" rIns="0" bIns="0" rtlCol="0"/>
            <a:lstStyle/>
            <a:p>
              <a:endParaRPr/>
            </a:p>
          </p:txBody>
        </p:sp>
      </p:grpSp>
      <p:sp>
        <p:nvSpPr>
          <p:cNvPr id="45" name="Freeform: Shape 44">
            <a:extLst>
              <a:ext uri="{FF2B5EF4-FFF2-40B4-BE49-F238E27FC236}">
                <a16:creationId xmlns:a16="http://schemas.microsoft.com/office/drawing/2014/main" id="{E0B69E8B-113D-4930-A44A-A2A5A98A28A4}"/>
              </a:ext>
            </a:extLst>
          </p:cNvPr>
          <p:cNvSpPr/>
          <p:nvPr userDrawn="1"/>
        </p:nvSpPr>
        <p:spPr>
          <a:xfrm flipH="1">
            <a:off x="0" y="228600"/>
            <a:ext cx="7621360" cy="6400800"/>
          </a:xfrm>
          <a:custGeom>
            <a:avLst/>
            <a:gdLst>
              <a:gd name="connsiteX0" fmla="*/ 7621274 w 7621360"/>
              <a:gd name="connsiteY0" fmla="*/ 3496794 h 6394659"/>
              <a:gd name="connsiteX1" fmla="*/ 7621135 w 7621360"/>
              <a:gd name="connsiteY1" fmla="*/ 3495244 h 6394659"/>
              <a:gd name="connsiteX2" fmla="*/ 7620840 w 7621360"/>
              <a:gd name="connsiteY2" fmla="*/ 3492824 h 6394659"/>
              <a:gd name="connsiteX3" fmla="*/ 7572767 w 7621360"/>
              <a:gd name="connsiteY3" fmla="*/ 3457915 h 6394659"/>
              <a:gd name="connsiteX4" fmla="*/ 7539162 w 7621360"/>
              <a:gd name="connsiteY4" fmla="*/ 3487164 h 6394659"/>
              <a:gd name="connsiteX5" fmla="*/ 7538510 w 7621360"/>
              <a:gd name="connsiteY5" fmla="*/ 3489536 h 6394659"/>
              <a:gd name="connsiteX6" fmla="*/ 7537425 w 7621360"/>
              <a:gd name="connsiteY6" fmla="*/ 3501850 h 6394659"/>
              <a:gd name="connsiteX7" fmla="*/ 7537580 w 7621360"/>
              <a:gd name="connsiteY7" fmla="*/ 3503664 h 6394659"/>
              <a:gd name="connsiteX8" fmla="*/ 7335532 w 7621360"/>
              <a:gd name="connsiteY8" fmla="*/ 3530587 h 6394659"/>
              <a:gd name="connsiteX9" fmla="*/ 7247386 w 7621360"/>
              <a:gd name="connsiteY9" fmla="*/ 3431179 h 6394659"/>
              <a:gd name="connsiteX10" fmla="*/ 7253450 w 7621360"/>
              <a:gd name="connsiteY10" fmla="*/ 3423984 h 6394659"/>
              <a:gd name="connsiteX11" fmla="*/ 7254752 w 7621360"/>
              <a:gd name="connsiteY11" fmla="*/ 3421859 h 6394659"/>
              <a:gd name="connsiteX12" fmla="*/ 7258444 w 7621360"/>
              <a:gd name="connsiteY12" fmla="*/ 3413360 h 6394659"/>
              <a:gd name="connsiteX13" fmla="*/ 7259095 w 7621360"/>
              <a:gd name="connsiteY13" fmla="*/ 3410957 h 6394659"/>
              <a:gd name="connsiteX14" fmla="*/ 7228995 w 7621360"/>
              <a:gd name="connsiteY14" fmla="*/ 3361687 h 6394659"/>
              <a:gd name="connsiteX15" fmla="*/ 7184348 w 7621360"/>
              <a:gd name="connsiteY15" fmla="*/ 3380437 h 6394659"/>
              <a:gd name="connsiteX16" fmla="*/ 6976360 w 7621360"/>
              <a:gd name="connsiteY16" fmla="*/ 3263877 h 6394659"/>
              <a:gd name="connsiteX17" fmla="*/ 6963008 w 7621360"/>
              <a:gd name="connsiteY17" fmla="*/ 3222626 h 6394659"/>
              <a:gd name="connsiteX18" fmla="*/ 6959302 w 7621360"/>
              <a:gd name="connsiteY18" fmla="*/ 3221028 h 6394659"/>
              <a:gd name="connsiteX19" fmla="*/ 7210153 w 7621360"/>
              <a:gd name="connsiteY19" fmla="*/ 2433214 h 6394659"/>
              <a:gd name="connsiteX20" fmla="*/ 7214464 w 7621360"/>
              <a:gd name="connsiteY20" fmla="*/ 2434144 h 6394659"/>
              <a:gd name="connsiteX21" fmla="*/ 7252426 w 7621360"/>
              <a:gd name="connsiteY21" fmla="*/ 2405516 h 6394659"/>
              <a:gd name="connsiteX22" fmla="*/ 7223784 w 7621360"/>
              <a:gd name="connsiteY22" fmla="*/ 2367552 h 6394659"/>
              <a:gd name="connsiteX23" fmla="*/ 7193762 w 7621360"/>
              <a:gd name="connsiteY23" fmla="*/ 2378780 h 6394659"/>
              <a:gd name="connsiteX24" fmla="*/ 6574838 w 7621360"/>
              <a:gd name="connsiteY24" fmla="*/ 1876750 h 6394659"/>
              <a:gd name="connsiteX25" fmla="*/ 6566603 w 7621360"/>
              <a:gd name="connsiteY25" fmla="*/ 1829946 h 6394659"/>
              <a:gd name="connsiteX26" fmla="*/ 6519802 w 7621360"/>
              <a:gd name="connsiteY26" fmla="*/ 1838181 h 6394659"/>
              <a:gd name="connsiteX27" fmla="*/ 6526765 w 7621360"/>
              <a:gd name="connsiteY27" fmla="*/ 1884054 h 6394659"/>
              <a:gd name="connsiteX28" fmla="*/ 6310962 w 7621360"/>
              <a:gd name="connsiteY28" fmla="*/ 2185796 h 6394659"/>
              <a:gd name="connsiteX29" fmla="*/ 6277326 w 7621360"/>
              <a:gd name="connsiteY29" fmla="*/ 2190635 h 6394659"/>
              <a:gd name="connsiteX30" fmla="*/ 5892117 w 7621360"/>
              <a:gd name="connsiteY30" fmla="*/ 1889482 h 6394659"/>
              <a:gd name="connsiteX31" fmla="*/ 5992730 w 7621360"/>
              <a:gd name="connsiteY31" fmla="*/ 1735765 h 6394659"/>
              <a:gd name="connsiteX32" fmla="*/ 6005012 w 7621360"/>
              <a:gd name="connsiteY32" fmla="*/ 1740030 h 6394659"/>
              <a:gd name="connsiteX33" fmla="*/ 6042928 w 7621360"/>
              <a:gd name="connsiteY33" fmla="*/ 1711448 h 6394659"/>
              <a:gd name="connsiteX34" fmla="*/ 6033949 w 7621360"/>
              <a:gd name="connsiteY34" fmla="*/ 1683580 h 6394659"/>
              <a:gd name="connsiteX35" fmla="*/ 6199725 w 7621360"/>
              <a:gd name="connsiteY35" fmla="*/ 1507811 h 6394659"/>
              <a:gd name="connsiteX36" fmla="*/ 6225018 w 7621360"/>
              <a:gd name="connsiteY36" fmla="*/ 1505349 h 6394659"/>
              <a:gd name="connsiteX37" fmla="*/ 6222568 w 7621360"/>
              <a:gd name="connsiteY37" fmla="*/ 1480049 h 6394659"/>
              <a:gd name="connsiteX38" fmla="*/ 6217668 w 7621360"/>
              <a:gd name="connsiteY38" fmla="*/ 1477182 h 6394659"/>
              <a:gd name="connsiteX39" fmla="*/ 6252746 w 7621360"/>
              <a:gd name="connsiteY39" fmla="*/ 1368020 h 6394659"/>
              <a:gd name="connsiteX40" fmla="*/ 6256126 w 7621360"/>
              <a:gd name="connsiteY40" fmla="*/ 1368780 h 6394659"/>
              <a:gd name="connsiteX41" fmla="*/ 6291422 w 7621360"/>
              <a:gd name="connsiteY41" fmla="*/ 1343444 h 6394659"/>
              <a:gd name="connsiteX42" fmla="*/ 6266083 w 7621360"/>
              <a:gd name="connsiteY42" fmla="*/ 1308149 h 6394659"/>
              <a:gd name="connsiteX43" fmla="*/ 6247628 w 7621360"/>
              <a:gd name="connsiteY43" fmla="*/ 1310857 h 6394659"/>
              <a:gd name="connsiteX44" fmla="*/ 6089063 w 7621360"/>
              <a:gd name="connsiteY44" fmla="*/ 1016636 h 6394659"/>
              <a:gd name="connsiteX45" fmla="*/ 6099826 w 7621360"/>
              <a:gd name="connsiteY45" fmla="*/ 974542 h 6394659"/>
              <a:gd name="connsiteX46" fmla="*/ 6078363 w 7621360"/>
              <a:gd name="connsiteY46" fmla="*/ 959892 h 6394659"/>
              <a:gd name="connsiteX47" fmla="*/ 6076595 w 7621360"/>
              <a:gd name="connsiteY47" fmla="*/ 959690 h 6394659"/>
              <a:gd name="connsiteX48" fmla="*/ 6074145 w 7621360"/>
              <a:gd name="connsiteY48" fmla="*/ 959519 h 6394659"/>
              <a:gd name="connsiteX49" fmla="*/ 6070020 w 7621360"/>
              <a:gd name="connsiteY49" fmla="*/ 959675 h 6394659"/>
              <a:gd name="connsiteX50" fmla="*/ 6067864 w 7621360"/>
              <a:gd name="connsiteY50" fmla="*/ 960000 h 6394659"/>
              <a:gd name="connsiteX51" fmla="*/ 6060374 w 7621360"/>
              <a:gd name="connsiteY51" fmla="*/ 962373 h 6394659"/>
              <a:gd name="connsiteX52" fmla="*/ 6058172 w 7621360"/>
              <a:gd name="connsiteY52" fmla="*/ 963505 h 6394659"/>
              <a:gd name="connsiteX53" fmla="*/ 6052822 w 7621360"/>
              <a:gd name="connsiteY53" fmla="*/ 967382 h 6394659"/>
              <a:gd name="connsiteX54" fmla="*/ 6051271 w 7621360"/>
              <a:gd name="connsiteY54" fmla="*/ 968933 h 6394659"/>
              <a:gd name="connsiteX55" fmla="*/ 6043052 w 7621360"/>
              <a:gd name="connsiteY55" fmla="*/ 985279 h 6394659"/>
              <a:gd name="connsiteX56" fmla="*/ 6058870 w 7621360"/>
              <a:gd name="connsiteY56" fmla="*/ 1017303 h 6394659"/>
              <a:gd name="connsiteX57" fmla="*/ 5941803 w 7621360"/>
              <a:gd name="connsiteY57" fmla="*/ 1258052 h 6394659"/>
              <a:gd name="connsiteX58" fmla="*/ 5903980 w 7621360"/>
              <a:gd name="connsiteY58" fmla="*/ 1272252 h 6394659"/>
              <a:gd name="connsiteX59" fmla="*/ 5918185 w 7621360"/>
              <a:gd name="connsiteY59" fmla="*/ 1310072 h 6394659"/>
              <a:gd name="connsiteX60" fmla="*/ 5923985 w 7621360"/>
              <a:gd name="connsiteY60" fmla="*/ 1311989 h 6394659"/>
              <a:gd name="connsiteX61" fmla="*/ 5874531 w 7621360"/>
              <a:gd name="connsiteY61" fmla="*/ 1570463 h 6394659"/>
              <a:gd name="connsiteX62" fmla="*/ 5854403 w 7621360"/>
              <a:gd name="connsiteY62" fmla="*/ 1585956 h 6394659"/>
              <a:gd name="connsiteX63" fmla="*/ 5866266 w 7621360"/>
              <a:gd name="connsiteY63" fmla="*/ 1605217 h 6394659"/>
              <a:gd name="connsiteX64" fmla="*/ 5813633 w 7621360"/>
              <a:gd name="connsiteY64" fmla="*/ 1794293 h 6394659"/>
              <a:gd name="connsiteX65" fmla="*/ 5776741 w 7621360"/>
              <a:gd name="connsiteY65" fmla="*/ 1817012 h 6394659"/>
              <a:gd name="connsiteX66" fmla="*/ 5775934 w 7621360"/>
              <a:gd name="connsiteY66" fmla="*/ 1822704 h 6394659"/>
              <a:gd name="connsiteX67" fmla="*/ 5460138 w 7621360"/>
              <a:gd name="connsiteY67" fmla="*/ 1820191 h 6394659"/>
              <a:gd name="connsiteX68" fmla="*/ 5441032 w 7621360"/>
              <a:gd name="connsiteY68" fmla="*/ 1803163 h 6394659"/>
              <a:gd name="connsiteX69" fmla="*/ 5424005 w 7621360"/>
              <a:gd name="connsiteY69" fmla="*/ 1822270 h 6394659"/>
              <a:gd name="connsiteX70" fmla="*/ 5443111 w 7621360"/>
              <a:gd name="connsiteY70" fmla="*/ 1839298 h 6394659"/>
              <a:gd name="connsiteX71" fmla="*/ 5455113 w 7621360"/>
              <a:gd name="connsiteY71" fmla="*/ 1833777 h 6394659"/>
              <a:gd name="connsiteX72" fmla="*/ 5585377 w 7621360"/>
              <a:gd name="connsiteY72" fmla="*/ 1943884 h 6394659"/>
              <a:gd name="connsiteX73" fmla="*/ 5591735 w 7621360"/>
              <a:gd name="connsiteY73" fmla="*/ 1999760 h 6394659"/>
              <a:gd name="connsiteX74" fmla="*/ 5600528 w 7621360"/>
              <a:gd name="connsiteY74" fmla="*/ 2005064 h 6394659"/>
              <a:gd name="connsiteX75" fmla="*/ 5516601 w 7621360"/>
              <a:gd name="connsiteY75" fmla="*/ 2213292 h 6394659"/>
              <a:gd name="connsiteX76" fmla="*/ 5493774 w 7621360"/>
              <a:gd name="connsiteY76" fmla="*/ 2224675 h 6394659"/>
              <a:gd name="connsiteX77" fmla="*/ 5505172 w 7621360"/>
              <a:gd name="connsiteY77" fmla="*/ 2247503 h 6394659"/>
              <a:gd name="connsiteX78" fmla="*/ 5523672 w 7621360"/>
              <a:gd name="connsiteY78" fmla="*/ 2243115 h 6394659"/>
              <a:gd name="connsiteX79" fmla="*/ 5621758 w 7621360"/>
              <a:gd name="connsiteY79" fmla="*/ 2322966 h 6394659"/>
              <a:gd name="connsiteX80" fmla="*/ 5558068 w 7621360"/>
              <a:gd name="connsiteY80" fmla="*/ 2505838 h 6394659"/>
              <a:gd name="connsiteX81" fmla="*/ 5525859 w 7621360"/>
              <a:gd name="connsiteY81" fmla="*/ 2523239 h 6394659"/>
              <a:gd name="connsiteX82" fmla="*/ 5543258 w 7621360"/>
              <a:gd name="connsiteY82" fmla="*/ 2555434 h 6394659"/>
              <a:gd name="connsiteX83" fmla="*/ 5574336 w 7621360"/>
              <a:gd name="connsiteY83" fmla="*/ 2541104 h 6394659"/>
              <a:gd name="connsiteX84" fmla="*/ 6065926 w 7621360"/>
              <a:gd name="connsiteY84" fmla="*/ 2731746 h 6394659"/>
              <a:gd name="connsiteX85" fmla="*/ 5815106 w 7621360"/>
              <a:gd name="connsiteY85" fmla="*/ 3002006 h 6394659"/>
              <a:gd name="connsiteX86" fmla="*/ 5716804 w 7621360"/>
              <a:gd name="connsiteY86" fmla="*/ 3107912 h 6394659"/>
              <a:gd name="connsiteX87" fmla="*/ 5680408 w 7621360"/>
              <a:gd name="connsiteY87" fmla="*/ 3110905 h 6394659"/>
              <a:gd name="connsiteX88" fmla="*/ 5677461 w 7621360"/>
              <a:gd name="connsiteY88" fmla="*/ 3140014 h 6394659"/>
              <a:gd name="connsiteX89" fmla="*/ 5592914 w 7621360"/>
              <a:gd name="connsiteY89" fmla="*/ 3191315 h 6394659"/>
              <a:gd name="connsiteX90" fmla="*/ 5567900 w 7621360"/>
              <a:gd name="connsiteY90" fmla="*/ 3186957 h 6394659"/>
              <a:gd name="connsiteX91" fmla="*/ 5563542 w 7621360"/>
              <a:gd name="connsiteY91" fmla="*/ 3211987 h 6394659"/>
              <a:gd name="connsiteX92" fmla="*/ 5571653 w 7621360"/>
              <a:gd name="connsiteY92" fmla="*/ 3218361 h 6394659"/>
              <a:gd name="connsiteX93" fmla="*/ 5475242 w 7621360"/>
              <a:gd name="connsiteY93" fmla="*/ 3523453 h 6394659"/>
              <a:gd name="connsiteX94" fmla="*/ 5447530 w 7621360"/>
              <a:gd name="connsiteY94" fmla="*/ 3539767 h 6394659"/>
              <a:gd name="connsiteX95" fmla="*/ 5449825 w 7621360"/>
              <a:gd name="connsiteY95" fmla="*/ 3556780 h 6394659"/>
              <a:gd name="connsiteX96" fmla="*/ 5449825 w 7621360"/>
              <a:gd name="connsiteY96" fmla="*/ 3556904 h 6394659"/>
              <a:gd name="connsiteX97" fmla="*/ 5252057 w 7621360"/>
              <a:gd name="connsiteY97" fmla="*/ 3686289 h 6394659"/>
              <a:gd name="connsiteX98" fmla="*/ 5226935 w 7621360"/>
              <a:gd name="connsiteY98" fmla="*/ 3682598 h 6394659"/>
              <a:gd name="connsiteX99" fmla="*/ 5223818 w 7621360"/>
              <a:gd name="connsiteY99" fmla="*/ 3685544 h 6394659"/>
              <a:gd name="connsiteX100" fmla="*/ 5120398 w 7621360"/>
              <a:gd name="connsiteY100" fmla="*/ 3611477 h 6394659"/>
              <a:gd name="connsiteX101" fmla="*/ 5114707 w 7621360"/>
              <a:gd name="connsiteY101" fmla="*/ 3586633 h 6394659"/>
              <a:gd name="connsiteX102" fmla="*/ 5089863 w 7621360"/>
              <a:gd name="connsiteY102" fmla="*/ 3592324 h 6394659"/>
              <a:gd name="connsiteX103" fmla="*/ 5095555 w 7621360"/>
              <a:gd name="connsiteY103" fmla="*/ 3617169 h 6394659"/>
              <a:gd name="connsiteX104" fmla="*/ 5110070 w 7621360"/>
              <a:gd name="connsiteY104" fmla="*/ 3619231 h 6394659"/>
              <a:gd name="connsiteX105" fmla="*/ 5145443 w 7621360"/>
              <a:gd name="connsiteY105" fmla="*/ 3716313 h 6394659"/>
              <a:gd name="connsiteX106" fmla="*/ 4817209 w 7621360"/>
              <a:gd name="connsiteY106" fmla="*/ 3789681 h 6394659"/>
              <a:gd name="connsiteX107" fmla="*/ 4772129 w 7621360"/>
              <a:gd name="connsiteY107" fmla="*/ 3753594 h 6394659"/>
              <a:gd name="connsiteX108" fmla="*/ 4735794 w 7621360"/>
              <a:gd name="connsiteY108" fmla="*/ 3794334 h 6394659"/>
              <a:gd name="connsiteX109" fmla="*/ 4328239 w 7621360"/>
              <a:gd name="connsiteY109" fmla="*/ 3808105 h 6394659"/>
              <a:gd name="connsiteX110" fmla="*/ 4328239 w 7621360"/>
              <a:gd name="connsiteY110" fmla="*/ 3807997 h 6394659"/>
              <a:gd name="connsiteX111" fmla="*/ 4288773 w 7621360"/>
              <a:gd name="connsiteY111" fmla="*/ 3773631 h 6394659"/>
              <a:gd name="connsiteX112" fmla="*/ 4262410 w 7621360"/>
              <a:gd name="connsiteY112" fmla="*/ 3787464 h 6394659"/>
              <a:gd name="connsiteX113" fmla="*/ 4116266 w 7621360"/>
              <a:gd name="connsiteY113" fmla="*/ 3678333 h 6394659"/>
              <a:gd name="connsiteX114" fmla="*/ 3919630 w 7621360"/>
              <a:gd name="connsiteY114" fmla="*/ 3531502 h 6394659"/>
              <a:gd name="connsiteX115" fmla="*/ 3913458 w 7621360"/>
              <a:gd name="connsiteY115" fmla="*/ 3500035 h 6394659"/>
              <a:gd name="connsiteX116" fmla="*/ 3908775 w 7621360"/>
              <a:gd name="connsiteY116" fmla="*/ 3497632 h 6394659"/>
              <a:gd name="connsiteX117" fmla="*/ 3990748 w 7621360"/>
              <a:gd name="connsiteY117" fmla="*/ 3238103 h 6394659"/>
              <a:gd name="connsiteX118" fmla="*/ 4154989 w 7621360"/>
              <a:gd name="connsiteY118" fmla="*/ 3084045 h 6394659"/>
              <a:gd name="connsiteX119" fmla="*/ 4191540 w 7621360"/>
              <a:gd name="connsiteY119" fmla="*/ 3083440 h 6394659"/>
              <a:gd name="connsiteX120" fmla="*/ 4190935 w 7621360"/>
              <a:gd name="connsiteY120" fmla="*/ 3046887 h 6394659"/>
              <a:gd name="connsiteX121" fmla="*/ 4182902 w 7621360"/>
              <a:gd name="connsiteY121" fmla="*/ 3041599 h 6394659"/>
              <a:gd name="connsiteX122" fmla="*/ 4176498 w 7621360"/>
              <a:gd name="connsiteY122" fmla="*/ 3039893 h 6394659"/>
              <a:gd name="connsiteX123" fmla="*/ 4218942 w 7621360"/>
              <a:gd name="connsiteY123" fmla="*/ 2546330 h 6394659"/>
              <a:gd name="connsiteX124" fmla="*/ 4263387 w 7621360"/>
              <a:gd name="connsiteY124" fmla="*/ 2506939 h 6394659"/>
              <a:gd name="connsiteX125" fmla="*/ 4223982 w 7621360"/>
              <a:gd name="connsiteY125" fmla="*/ 2462493 h 6394659"/>
              <a:gd name="connsiteX126" fmla="*/ 4209560 w 7621360"/>
              <a:gd name="connsiteY126" fmla="*/ 2464137 h 6394659"/>
              <a:gd name="connsiteX127" fmla="*/ 3973845 w 7621360"/>
              <a:gd name="connsiteY127" fmla="*/ 1736944 h 6394659"/>
              <a:gd name="connsiteX128" fmla="*/ 3990903 w 7621360"/>
              <a:gd name="connsiteY128" fmla="*/ 1701011 h 6394659"/>
              <a:gd name="connsiteX129" fmla="*/ 4178296 w 7621360"/>
              <a:gd name="connsiteY129" fmla="*/ 1628433 h 6394659"/>
              <a:gd name="connsiteX130" fmla="*/ 4188563 w 7621360"/>
              <a:gd name="connsiteY130" fmla="*/ 1641134 h 6394659"/>
              <a:gd name="connsiteX131" fmla="*/ 4190625 w 7621360"/>
              <a:gd name="connsiteY131" fmla="*/ 1642468 h 6394659"/>
              <a:gd name="connsiteX132" fmla="*/ 4194766 w 7621360"/>
              <a:gd name="connsiteY132" fmla="*/ 1644592 h 6394659"/>
              <a:gd name="connsiteX133" fmla="*/ 4234744 w 7621360"/>
              <a:gd name="connsiteY133" fmla="*/ 1627642 h 6394659"/>
              <a:gd name="connsiteX134" fmla="*/ 4220028 w 7621360"/>
              <a:gd name="connsiteY134" fmla="*/ 1588670 h 6394659"/>
              <a:gd name="connsiteX135" fmla="*/ 4217779 w 7621360"/>
              <a:gd name="connsiteY135" fmla="*/ 1587647 h 6394659"/>
              <a:gd name="connsiteX136" fmla="*/ 4203543 w 7621360"/>
              <a:gd name="connsiteY136" fmla="*/ 1585615 h 6394659"/>
              <a:gd name="connsiteX137" fmla="*/ 4188733 w 7621360"/>
              <a:gd name="connsiteY137" fmla="*/ 1477058 h 6394659"/>
              <a:gd name="connsiteX138" fmla="*/ 4319524 w 7621360"/>
              <a:gd name="connsiteY138" fmla="*/ 1340431 h 6394659"/>
              <a:gd name="connsiteX139" fmla="*/ 4325727 w 7621360"/>
              <a:gd name="connsiteY139" fmla="*/ 1344541 h 6394659"/>
              <a:gd name="connsiteX140" fmla="*/ 4327976 w 7621360"/>
              <a:gd name="connsiteY140" fmla="*/ 1345564 h 6394659"/>
              <a:gd name="connsiteX141" fmla="*/ 4365024 w 7621360"/>
              <a:gd name="connsiteY141" fmla="*/ 1329395 h 6394659"/>
              <a:gd name="connsiteX142" fmla="*/ 4357068 w 7621360"/>
              <a:gd name="connsiteY142" fmla="*/ 1297303 h 6394659"/>
              <a:gd name="connsiteX143" fmla="*/ 4355130 w 7621360"/>
              <a:gd name="connsiteY143" fmla="*/ 1295752 h 6394659"/>
              <a:gd name="connsiteX144" fmla="*/ 4349314 w 7621360"/>
              <a:gd name="connsiteY144" fmla="*/ 1292480 h 6394659"/>
              <a:gd name="connsiteX145" fmla="*/ 4349082 w 7621360"/>
              <a:gd name="connsiteY145" fmla="*/ 1292402 h 6394659"/>
              <a:gd name="connsiteX146" fmla="*/ 4394426 w 7621360"/>
              <a:gd name="connsiteY146" fmla="*/ 1128993 h 6394659"/>
              <a:gd name="connsiteX147" fmla="*/ 4561427 w 7621360"/>
              <a:gd name="connsiteY147" fmla="*/ 1022638 h 6394659"/>
              <a:gd name="connsiteX148" fmla="*/ 4566172 w 7621360"/>
              <a:gd name="connsiteY148" fmla="*/ 1027910 h 6394659"/>
              <a:gd name="connsiteX149" fmla="*/ 4568126 w 7621360"/>
              <a:gd name="connsiteY149" fmla="*/ 1029461 h 6394659"/>
              <a:gd name="connsiteX150" fmla="*/ 4608027 w 7621360"/>
              <a:gd name="connsiteY150" fmla="*/ 1023016 h 6394659"/>
              <a:gd name="connsiteX151" fmla="*/ 4601576 w 7621360"/>
              <a:gd name="connsiteY151" fmla="*/ 983112 h 6394659"/>
              <a:gd name="connsiteX152" fmla="*/ 4584301 w 7621360"/>
              <a:gd name="connsiteY152" fmla="*/ 977711 h 6394659"/>
              <a:gd name="connsiteX153" fmla="*/ 4582300 w 7621360"/>
              <a:gd name="connsiteY153" fmla="*/ 977835 h 6394659"/>
              <a:gd name="connsiteX154" fmla="*/ 4527838 w 7621360"/>
              <a:gd name="connsiteY154" fmla="*/ 684994 h 6394659"/>
              <a:gd name="connsiteX155" fmla="*/ 4544090 w 7621360"/>
              <a:gd name="connsiteY155" fmla="*/ 658222 h 6394659"/>
              <a:gd name="connsiteX156" fmla="*/ 4517324 w 7621360"/>
              <a:gd name="connsiteY156" fmla="*/ 641970 h 6394659"/>
              <a:gd name="connsiteX157" fmla="*/ 4501072 w 7621360"/>
              <a:gd name="connsiteY157" fmla="*/ 668741 h 6394659"/>
              <a:gd name="connsiteX158" fmla="*/ 4508220 w 7621360"/>
              <a:gd name="connsiteY158" fmla="*/ 680342 h 6394659"/>
              <a:gd name="connsiteX159" fmla="*/ 4413717 w 7621360"/>
              <a:gd name="connsiteY159" fmla="*/ 806423 h 6394659"/>
              <a:gd name="connsiteX160" fmla="*/ 4522270 w 7621360"/>
              <a:gd name="connsiteY160" fmla="*/ 56991 h 6394659"/>
              <a:gd name="connsiteX161" fmla="*/ 4526923 w 7621360"/>
              <a:gd name="connsiteY161" fmla="*/ 57084 h 6394659"/>
              <a:gd name="connsiteX162" fmla="*/ 4529388 w 7621360"/>
              <a:gd name="connsiteY162" fmla="*/ 56836 h 6394659"/>
              <a:gd name="connsiteX163" fmla="*/ 4553518 w 7621360"/>
              <a:gd name="connsiteY163" fmla="*/ 24441 h 6394659"/>
              <a:gd name="connsiteX164" fmla="*/ 4521138 w 7621360"/>
              <a:gd name="connsiteY164" fmla="*/ 304 h 6394659"/>
              <a:gd name="connsiteX165" fmla="*/ 4496993 w 7621360"/>
              <a:gd name="connsiteY165" fmla="*/ 32698 h 6394659"/>
              <a:gd name="connsiteX166" fmla="*/ 4514175 w 7621360"/>
              <a:gd name="connsiteY166" fmla="*/ 54897 h 6394659"/>
              <a:gd name="connsiteX167" fmla="*/ 4186965 w 7621360"/>
              <a:gd name="connsiteY167" fmla="*/ 1030361 h 6394659"/>
              <a:gd name="connsiteX168" fmla="*/ 3879155 w 7621360"/>
              <a:gd name="connsiteY168" fmla="*/ 447874 h 6394659"/>
              <a:gd name="connsiteX169" fmla="*/ 3886769 w 7621360"/>
              <a:gd name="connsiteY169" fmla="*/ 417132 h 6394659"/>
              <a:gd name="connsiteX170" fmla="*/ 3856018 w 7621360"/>
              <a:gd name="connsiteY170" fmla="*/ 409526 h 6394659"/>
              <a:gd name="connsiteX171" fmla="*/ 3848419 w 7621360"/>
              <a:gd name="connsiteY171" fmla="*/ 440267 h 6394659"/>
              <a:gd name="connsiteX172" fmla="*/ 3874503 w 7621360"/>
              <a:gd name="connsiteY172" fmla="*/ 449999 h 6394659"/>
              <a:gd name="connsiteX173" fmla="*/ 4130642 w 7621360"/>
              <a:gd name="connsiteY173" fmla="*/ 1121502 h 6394659"/>
              <a:gd name="connsiteX174" fmla="*/ 4104853 w 7621360"/>
              <a:gd name="connsiteY174" fmla="*/ 1174979 h 6394659"/>
              <a:gd name="connsiteX175" fmla="*/ 4116034 w 7621360"/>
              <a:gd name="connsiteY175" fmla="*/ 1192002 h 6394659"/>
              <a:gd name="connsiteX176" fmla="*/ 4117894 w 7621360"/>
              <a:gd name="connsiteY176" fmla="*/ 1193553 h 6394659"/>
              <a:gd name="connsiteX177" fmla="*/ 4128533 w 7621360"/>
              <a:gd name="connsiteY177" fmla="*/ 1199911 h 6394659"/>
              <a:gd name="connsiteX178" fmla="*/ 4130223 w 7621360"/>
              <a:gd name="connsiteY178" fmla="*/ 1200563 h 6394659"/>
              <a:gd name="connsiteX179" fmla="*/ 4091159 w 7621360"/>
              <a:gd name="connsiteY179" fmla="*/ 1319231 h 6394659"/>
              <a:gd name="connsiteX180" fmla="*/ 3933463 w 7621360"/>
              <a:gd name="connsiteY180" fmla="*/ 1419662 h 6394659"/>
              <a:gd name="connsiteX181" fmla="*/ 3927384 w 7621360"/>
              <a:gd name="connsiteY181" fmla="*/ 1412621 h 6394659"/>
              <a:gd name="connsiteX182" fmla="*/ 3925538 w 7621360"/>
              <a:gd name="connsiteY182" fmla="*/ 1411071 h 6394659"/>
              <a:gd name="connsiteX183" fmla="*/ 3868067 w 7621360"/>
              <a:gd name="connsiteY183" fmla="*/ 1416835 h 6394659"/>
              <a:gd name="connsiteX184" fmla="*/ 3865509 w 7621360"/>
              <a:gd name="connsiteY184" fmla="*/ 1465070 h 6394659"/>
              <a:gd name="connsiteX185" fmla="*/ 3866920 w 7621360"/>
              <a:gd name="connsiteY185" fmla="*/ 1467086 h 6394659"/>
              <a:gd name="connsiteX186" fmla="*/ 3884133 w 7621360"/>
              <a:gd name="connsiteY186" fmla="*/ 1480470 h 6394659"/>
              <a:gd name="connsiteX187" fmla="*/ 3892228 w 7621360"/>
              <a:gd name="connsiteY187" fmla="*/ 1482858 h 6394659"/>
              <a:gd name="connsiteX188" fmla="*/ 3861802 w 7621360"/>
              <a:gd name="connsiteY188" fmla="*/ 1679982 h 6394659"/>
              <a:gd name="connsiteX189" fmla="*/ 3675463 w 7621360"/>
              <a:gd name="connsiteY189" fmla="*/ 1627347 h 6394659"/>
              <a:gd name="connsiteX190" fmla="*/ 3674440 w 7621360"/>
              <a:gd name="connsiteY190" fmla="*/ 1609606 h 6394659"/>
              <a:gd name="connsiteX191" fmla="*/ 3673633 w 7621360"/>
              <a:gd name="connsiteY191" fmla="*/ 1607575 h 6394659"/>
              <a:gd name="connsiteX192" fmla="*/ 3671493 w 7621360"/>
              <a:gd name="connsiteY192" fmla="*/ 1603636 h 6394659"/>
              <a:gd name="connsiteX193" fmla="*/ 3670082 w 7621360"/>
              <a:gd name="connsiteY193" fmla="*/ 1601619 h 6394659"/>
              <a:gd name="connsiteX194" fmla="*/ 3627064 w 7621360"/>
              <a:gd name="connsiteY194" fmla="*/ 1595726 h 6394659"/>
              <a:gd name="connsiteX195" fmla="*/ 3615015 w 7621360"/>
              <a:gd name="connsiteY195" fmla="*/ 1617748 h 6394659"/>
              <a:gd name="connsiteX196" fmla="*/ 2919034 w 7621360"/>
              <a:gd name="connsiteY196" fmla="*/ 1613731 h 6394659"/>
              <a:gd name="connsiteX197" fmla="*/ 2919034 w 7621360"/>
              <a:gd name="connsiteY197" fmla="*/ 1611560 h 6394659"/>
              <a:gd name="connsiteX198" fmla="*/ 2891400 w 7621360"/>
              <a:gd name="connsiteY198" fmla="*/ 1587616 h 6394659"/>
              <a:gd name="connsiteX199" fmla="*/ 2870092 w 7621360"/>
              <a:gd name="connsiteY199" fmla="*/ 1601914 h 6394659"/>
              <a:gd name="connsiteX200" fmla="*/ 2447464 w 7621360"/>
              <a:gd name="connsiteY200" fmla="*/ 1396198 h 6394659"/>
              <a:gd name="connsiteX201" fmla="*/ 2446348 w 7621360"/>
              <a:gd name="connsiteY201" fmla="*/ 1375185 h 6394659"/>
              <a:gd name="connsiteX202" fmla="*/ 2666819 w 7621360"/>
              <a:gd name="connsiteY202" fmla="*/ 1249569 h 6394659"/>
              <a:gd name="connsiteX203" fmla="*/ 2697989 w 7621360"/>
              <a:gd name="connsiteY203" fmla="*/ 1256217 h 6394659"/>
              <a:gd name="connsiteX204" fmla="*/ 2704627 w 7621360"/>
              <a:gd name="connsiteY204" fmla="*/ 1225052 h 6394659"/>
              <a:gd name="connsiteX205" fmla="*/ 2673472 w 7621360"/>
              <a:gd name="connsiteY205" fmla="*/ 1218403 h 6394659"/>
              <a:gd name="connsiteX206" fmla="*/ 2663997 w 7621360"/>
              <a:gd name="connsiteY206" fmla="*/ 1231347 h 6394659"/>
              <a:gd name="connsiteX207" fmla="*/ 2472354 w 7621360"/>
              <a:gd name="connsiteY207" fmla="*/ 1190638 h 6394659"/>
              <a:gd name="connsiteX208" fmla="*/ 2460770 w 7621360"/>
              <a:gd name="connsiteY208" fmla="*/ 1175626 h 6394659"/>
              <a:gd name="connsiteX209" fmla="*/ 2454474 w 7621360"/>
              <a:gd name="connsiteY209" fmla="*/ 1176246 h 6394659"/>
              <a:gd name="connsiteX210" fmla="*/ 2302499 w 7621360"/>
              <a:gd name="connsiteY210" fmla="*/ 840215 h 6394659"/>
              <a:gd name="connsiteX211" fmla="*/ 2321310 w 7621360"/>
              <a:gd name="connsiteY211" fmla="*/ 785619 h 6394659"/>
              <a:gd name="connsiteX212" fmla="*/ 2266723 w 7621360"/>
              <a:gd name="connsiteY212" fmla="*/ 766807 h 6394659"/>
              <a:gd name="connsiteX213" fmla="*/ 2247897 w 7621360"/>
              <a:gd name="connsiteY213" fmla="*/ 821404 h 6394659"/>
              <a:gd name="connsiteX214" fmla="*/ 2259667 w 7621360"/>
              <a:gd name="connsiteY214" fmla="*/ 835842 h 6394659"/>
              <a:gd name="connsiteX215" fmla="*/ 2003219 w 7621360"/>
              <a:gd name="connsiteY215" fmla="*/ 1190188 h 6394659"/>
              <a:gd name="connsiteX216" fmla="*/ 1998179 w 7621360"/>
              <a:gd name="connsiteY216" fmla="*/ 1188420 h 6394659"/>
              <a:gd name="connsiteX217" fmla="*/ 1982873 w 7621360"/>
              <a:gd name="connsiteY217" fmla="*/ 1199950 h 6394659"/>
              <a:gd name="connsiteX218" fmla="*/ 1994395 w 7621360"/>
              <a:gd name="connsiteY218" fmla="*/ 1215263 h 6394659"/>
              <a:gd name="connsiteX219" fmla="*/ 2006134 w 7621360"/>
              <a:gd name="connsiteY219" fmla="*/ 1211155 h 6394659"/>
              <a:gd name="connsiteX220" fmla="*/ 2189589 w 7621360"/>
              <a:gd name="connsiteY220" fmla="*/ 1355582 h 6394659"/>
              <a:gd name="connsiteX221" fmla="*/ 2196862 w 7621360"/>
              <a:gd name="connsiteY221" fmla="*/ 1402505 h 6394659"/>
              <a:gd name="connsiteX222" fmla="*/ 2231940 w 7621360"/>
              <a:gd name="connsiteY222" fmla="*/ 1405317 h 6394659"/>
              <a:gd name="connsiteX223" fmla="*/ 2358575 w 7621360"/>
              <a:gd name="connsiteY223" fmla="*/ 1637304 h 6394659"/>
              <a:gd name="connsiteX224" fmla="*/ 2335143 w 7621360"/>
              <a:gd name="connsiteY224" fmla="*/ 1728585 h 6394659"/>
              <a:gd name="connsiteX225" fmla="*/ 2334848 w 7621360"/>
              <a:gd name="connsiteY225" fmla="*/ 1728585 h 6394659"/>
              <a:gd name="connsiteX226" fmla="*/ 2319604 w 7621360"/>
              <a:gd name="connsiteY226" fmla="*/ 1740185 h 6394659"/>
              <a:gd name="connsiteX227" fmla="*/ 2320891 w 7621360"/>
              <a:gd name="connsiteY227" fmla="*/ 1748001 h 6394659"/>
              <a:gd name="connsiteX228" fmla="*/ 1956370 w 7621360"/>
              <a:gd name="connsiteY228" fmla="*/ 1971970 h 6394659"/>
              <a:gd name="connsiteX229" fmla="*/ 1866131 w 7621360"/>
              <a:gd name="connsiteY229" fmla="*/ 1821758 h 6394659"/>
              <a:gd name="connsiteX230" fmla="*/ 1875343 w 7621360"/>
              <a:gd name="connsiteY230" fmla="*/ 1775218 h 6394659"/>
              <a:gd name="connsiteX231" fmla="*/ 1837179 w 7621360"/>
              <a:gd name="connsiteY231" fmla="*/ 1761958 h 6394659"/>
              <a:gd name="connsiteX232" fmla="*/ 1751065 w 7621360"/>
              <a:gd name="connsiteY232" fmla="*/ 1536594 h 6394659"/>
              <a:gd name="connsiteX233" fmla="*/ 1759858 w 7621360"/>
              <a:gd name="connsiteY233" fmla="*/ 1512744 h 6394659"/>
              <a:gd name="connsiteX234" fmla="*/ 1736007 w 7621360"/>
              <a:gd name="connsiteY234" fmla="*/ 1503952 h 6394659"/>
              <a:gd name="connsiteX235" fmla="*/ 1731278 w 7621360"/>
              <a:gd name="connsiteY235" fmla="*/ 1507128 h 6394659"/>
              <a:gd name="connsiteX236" fmla="*/ 1648265 w 7621360"/>
              <a:gd name="connsiteY236" fmla="*/ 1428037 h 6394659"/>
              <a:gd name="connsiteX237" fmla="*/ 1650421 w 7621360"/>
              <a:gd name="connsiteY237" fmla="*/ 1425338 h 6394659"/>
              <a:gd name="connsiteX238" fmla="*/ 1643024 w 7621360"/>
              <a:gd name="connsiteY238" fmla="*/ 1382526 h 6394659"/>
              <a:gd name="connsiteX239" fmla="*/ 1600207 w 7621360"/>
              <a:gd name="connsiteY239" fmla="*/ 1389931 h 6394659"/>
              <a:gd name="connsiteX240" fmla="*/ 1594594 w 7621360"/>
              <a:gd name="connsiteY240" fmla="*/ 1407752 h 6394659"/>
              <a:gd name="connsiteX241" fmla="*/ 1260685 w 7621360"/>
              <a:gd name="connsiteY241" fmla="*/ 1422516 h 6394659"/>
              <a:gd name="connsiteX242" fmla="*/ 1227487 w 7621360"/>
              <a:gd name="connsiteY242" fmla="*/ 1394488 h 6394659"/>
              <a:gd name="connsiteX243" fmla="*/ 1204935 w 7621360"/>
              <a:gd name="connsiteY243" fmla="*/ 1407442 h 6394659"/>
              <a:gd name="connsiteX244" fmla="*/ 1203989 w 7621360"/>
              <a:gd name="connsiteY244" fmla="*/ 1408993 h 6394659"/>
              <a:gd name="connsiteX245" fmla="*/ 973717 w 7621360"/>
              <a:gd name="connsiteY245" fmla="*/ 1278724 h 6394659"/>
              <a:gd name="connsiteX246" fmla="*/ 965256 w 7621360"/>
              <a:gd name="connsiteY246" fmla="*/ 1254755 h 6394659"/>
              <a:gd name="connsiteX247" fmla="*/ 941287 w 7621360"/>
              <a:gd name="connsiteY247" fmla="*/ 1263216 h 6394659"/>
              <a:gd name="connsiteX248" fmla="*/ 940965 w 7621360"/>
              <a:gd name="connsiteY248" fmla="*/ 1278011 h 6394659"/>
              <a:gd name="connsiteX249" fmla="*/ 874173 w 7621360"/>
              <a:gd name="connsiteY249" fmla="*/ 1311989 h 6394659"/>
              <a:gd name="connsiteX250" fmla="*/ 50721 w 7621360"/>
              <a:gd name="connsiteY250" fmla="*/ 1052770 h 6394659"/>
              <a:gd name="connsiteX251" fmla="*/ 32414 w 7621360"/>
              <a:gd name="connsiteY251" fmla="*/ 1021225 h 6394659"/>
              <a:gd name="connsiteX252" fmla="*/ 870 w 7621360"/>
              <a:gd name="connsiteY252" fmla="*/ 1039532 h 6394659"/>
              <a:gd name="connsiteX253" fmla="*/ 19177 w 7621360"/>
              <a:gd name="connsiteY253" fmla="*/ 1071078 h 6394659"/>
              <a:gd name="connsiteX254" fmla="*/ 46922 w 7621360"/>
              <a:gd name="connsiteY254" fmla="*/ 1060943 h 6394659"/>
              <a:gd name="connsiteX255" fmla="*/ 48178 w 7621360"/>
              <a:gd name="connsiteY255" fmla="*/ 1058958 h 6394659"/>
              <a:gd name="connsiteX256" fmla="*/ 701915 w 7621360"/>
              <a:gd name="connsiteY256" fmla="*/ 1399393 h 6394659"/>
              <a:gd name="connsiteX257" fmla="*/ 635853 w 7621360"/>
              <a:gd name="connsiteY257" fmla="*/ 1432953 h 6394659"/>
              <a:gd name="connsiteX258" fmla="*/ 611261 w 7621360"/>
              <a:gd name="connsiteY258" fmla="*/ 1426791 h 6394659"/>
              <a:gd name="connsiteX259" fmla="*/ 605100 w 7621360"/>
              <a:gd name="connsiteY259" fmla="*/ 1451384 h 6394659"/>
              <a:gd name="connsiteX260" fmla="*/ 629692 w 7621360"/>
              <a:gd name="connsiteY260" fmla="*/ 1457545 h 6394659"/>
              <a:gd name="connsiteX261" fmla="*/ 637543 w 7621360"/>
              <a:gd name="connsiteY261" fmla="*/ 1447654 h 6394659"/>
              <a:gd name="connsiteX262" fmla="*/ 903049 w 7621360"/>
              <a:gd name="connsiteY262" fmla="*/ 1513254 h 6394659"/>
              <a:gd name="connsiteX263" fmla="*/ 902676 w 7621360"/>
              <a:gd name="connsiteY263" fmla="*/ 1515223 h 6394659"/>
              <a:gd name="connsiteX264" fmla="*/ 931187 w 7621360"/>
              <a:gd name="connsiteY264" fmla="*/ 1553281 h 6394659"/>
              <a:gd name="connsiteX265" fmla="*/ 969237 w 7621360"/>
              <a:gd name="connsiteY265" fmla="*/ 1524763 h 6394659"/>
              <a:gd name="connsiteX266" fmla="*/ 968723 w 7621360"/>
              <a:gd name="connsiteY266" fmla="*/ 1512463 h 6394659"/>
              <a:gd name="connsiteX267" fmla="*/ 1201337 w 7621360"/>
              <a:gd name="connsiteY267" fmla="*/ 1435729 h 6394659"/>
              <a:gd name="connsiteX268" fmla="*/ 1240698 w 7621360"/>
              <a:gd name="connsiteY268" fmla="*/ 1453965 h 6394659"/>
              <a:gd name="connsiteX269" fmla="*/ 1248123 w 7621360"/>
              <a:gd name="connsiteY269" fmla="*/ 1450012 h 6394659"/>
              <a:gd name="connsiteX270" fmla="*/ 1413946 w 7621360"/>
              <a:gd name="connsiteY270" fmla="*/ 1660178 h 6394659"/>
              <a:gd name="connsiteX271" fmla="*/ 1409170 w 7621360"/>
              <a:gd name="connsiteY271" fmla="*/ 1665389 h 6394659"/>
              <a:gd name="connsiteX272" fmla="*/ 1414861 w 7621360"/>
              <a:gd name="connsiteY272" fmla="*/ 1705400 h 6394659"/>
              <a:gd name="connsiteX273" fmla="*/ 1454870 w 7621360"/>
              <a:gd name="connsiteY273" fmla="*/ 1699693 h 6394659"/>
              <a:gd name="connsiteX274" fmla="*/ 1666022 w 7621360"/>
              <a:gd name="connsiteY274" fmla="*/ 1856744 h 6394659"/>
              <a:gd name="connsiteX275" fmla="*/ 1671480 w 7621360"/>
              <a:gd name="connsiteY275" fmla="*/ 1881542 h 6394659"/>
              <a:gd name="connsiteX276" fmla="*/ 1693687 w 7621360"/>
              <a:gd name="connsiteY276" fmla="*/ 1879278 h 6394659"/>
              <a:gd name="connsiteX277" fmla="*/ 1841009 w 7621360"/>
              <a:gd name="connsiteY277" fmla="*/ 2008879 h 6394659"/>
              <a:gd name="connsiteX278" fmla="*/ 1845351 w 7621360"/>
              <a:gd name="connsiteY278" fmla="*/ 2051961 h 6394659"/>
              <a:gd name="connsiteX279" fmla="*/ 1850159 w 7621360"/>
              <a:gd name="connsiteY279" fmla="*/ 2055171 h 6394659"/>
              <a:gd name="connsiteX280" fmla="*/ 1852361 w 7621360"/>
              <a:gd name="connsiteY280" fmla="*/ 2056288 h 6394659"/>
              <a:gd name="connsiteX281" fmla="*/ 1867000 w 7621360"/>
              <a:gd name="connsiteY281" fmla="*/ 2058862 h 6394659"/>
              <a:gd name="connsiteX282" fmla="*/ 1869714 w 7621360"/>
              <a:gd name="connsiteY282" fmla="*/ 2058536 h 6394659"/>
              <a:gd name="connsiteX283" fmla="*/ 1883205 w 7621360"/>
              <a:gd name="connsiteY283" fmla="*/ 2125222 h 6394659"/>
              <a:gd name="connsiteX284" fmla="*/ 1903117 w 7621360"/>
              <a:gd name="connsiteY284" fmla="*/ 2223528 h 6394659"/>
              <a:gd name="connsiteX285" fmla="*/ 1873420 w 7621360"/>
              <a:gd name="connsiteY285" fmla="*/ 2271231 h 6394659"/>
              <a:gd name="connsiteX286" fmla="*/ 1875374 w 7621360"/>
              <a:gd name="connsiteY286" fmla="*/ 2277341 h 6394659"/>
              <a:gd name="connsiteX287" fmla="*/ 1876382 w 7621360"/>
              <a:gd name="connsiteY287" fmla="*/ 2279574 h 6394659"/>
              <a:gd name="connsiteX288" fmla="*/ 1929434 w 7621360"/>
              <a:gd name="connsiteY288" fmla="*/ 2298153 h 6394659"/>
              <a:gd name="connsiteX289" fmla="*/ 1938040 w 7621360"/>
              <a:gd name="connsiteY289" fmla="*/ 2292539 h 6394659"/>
              <a:gd name="connsiteX290" fmla="*/ 1939886 w 7621360"/>
              <a:gd name="connsiteY290" fmla="*/ 2290988 h 6394659"/>
              <a:gd name="connsiteX291" fmla="*/ 1950974 w 7621360"/>
              <a:gd name="connsiteY291" fmla="*/ 2271541 h 6394659"/>
              <a:gd name="connsiteX292" fmla="*/ 2102002 w 7621360"/>
              <a:gd name="connsiteY292" fmla="*/ 2302402 h 6394659"/>
              <a:gd name="connsiteX293" fmla="*/ 2101692 w 7621360"/>
              <a:gd name="connsiteY293" fmla="*/ 2308931 h 6394659"/>
              <a:gd name="connsiteX294" fmla="*/ 2124162 w 7621360"/>
              <a:gd name="connsiteY294" fmla="*/ 2334830 h 6394659"/>
              <a:gd name="connsiteX295" fmla="*/ 2106577 w 7621360"/>
              <a:gd name="connsiteY295" fmla="*/ 2437029 h 6394659"/>
              <a:gd name="connsiteX296" fmla="*/ 2106003 w 7621360"/>
              <a:gd name="connsiteY296" fmla="*/ 2436905 h 6394659"/>
              <a:gd name="connsiteX297" fmla="*/ 2068071 w 7621360"/>
              <a:gd name="connsiteY297" fmla="*/ 2465579 h 6394659"/>
              <a:gd name="connsiteX298" fmla="*/ 2096745 w 7621360"/>
              <a:gd name="connsiteY298" fmla="*/ 2503512 h 6394659"/>
              <a:gd name="connsiteX299" fmla="*/ 2134676 w 7621360"/>
              <a:gd name="connsiteY299" fmla="*/ 2474837 h 6394659"/>
              <a:gd name="connsiteX300" fmla="*/ 2134676 w 7621360"/>
              <a:gd name="connsiteY300" fmla="*/ 2474822 h 6394659"/>
              <a:gd name="connsiteX301" fmla="*/ 2132971 w 7621360"/>
              <a:gd name="connsiteY301" fmla="*/ 2458787 h 6394659"/>
              <a:gd name="connsiteX302" fmla="*/ 2233367 w 7621360"/>
              <a:gd name="connsiteY302" fmla="*/ 2411797 h 6394659"/>
              <a:gd name="connsiteX303" fmla="*/ 2370407 w 7621360"/>
              <a:gd name="connsiteY303" fmla="*/ 2548858 h 6394659"/>
              <a:gd name="connsiteX304" fmla="*/ 2372160 w 7621360"/>
              <a:gd name="connsiteY304" fmla="*/ 2585380 h 6394659"/>
              <a:gd name="connsiteX305" fmla="*/ 2408664 w 7621360"/>
              <a:gd name="connsiteY305" fmla="*/ 2583627 h 6394659"/>
              <a:gd name="connsiteX306" fmla="*/ 2414356 w 7621360"/>
              <a:gd name="connsiteY306" fmla="*/ 2573485 h 6394659"/>
              <a:gd name="connsiteX307" fmla="*/ 2966425 w 7621360"/>
              <a:gd name="connsiteY307" fmla="*/ 2688664 h 6394659"/>
              <a:gd name="connsiteX308" fmla="*/ 2966317 w 7621360"/>
              <a:gd name="connsiteY308" fmla="*/ 2693316 h 6394659"/>
              <a:gd name="connsiteX309" fmla="*/ 2993223 w 7621360"/>
              <a:gd name="connsiteY309" fmla="*/ 2717184 h 6394659"/>
              <a:gd name="connsiteX310" fmla="*/ 3002620 w 7621360"/>
              <a:gd name="connsiteY310" fmla="*/ 2815629 h 6394659"/>
              <a:gd name="connsiteX311" fmla="*/ 2987842 w 7621360"/>
              <a:gd name="connsiteY311" fmla="*/ 2836286 h 6394659"/>
              <a:gd name="connsiteX312" fmla="*/ 3008482 w 7621360"/>
              <a:gd name="connsiteY312" fmla="*/ 2851066 h 6394659"/>
              <a:gd name="connsiteX313" fmla="*/ 3017740 w 7621360"/>
              <a:gd name="connsiteY313" fmla="*/ 2846537 h 6394659"/>
              <a:gd name="connsiteX314" fmla="*/ 3250493 w 7621360"/>
              <a:gd name="connsiteY314" fmla="*/ 3066102 h 6394659"/>
              <a:gd name="connsiteX315" fmla="*/ 3253130 w 7621360"/>
              <a:gd name="connsiteY315" fmla="*/ 3098173 h 6394659"/>
              <a:gd name="connsiteX316" fmla="*/ 3269444 w 7621360"/>
              <a:gd name="connsiteY316" fmla="*/ 3103507 h 6394659"/>
              <a:gd name="connsiteX317" fmla="*/ 3269552 w 7621360"/>
              <a:gd name="connsiteY317" fmla="*/ 3103507 h 6394659"/>
              <a:gd name="connsiteX318" fmla="*/ 3299901 w 7621360"/>
              <a:gd name="connsiteY318" fmla="*/ 3337898 h 6394659"/>
              <a:gd name="connsiteX319" fmla="*/ 3285572 w 7621360"/>
              <a:gd name="connsiteY319" fmla="*/ 3358756 h 6394659"/>
              <a:gd name="connsiteX320" fmla="*/ 3286936 w 7621360"/>
              <a:gd name="connsiteY320" fmla="*/ 3363021 h 6394659"/>
              <a:gd name="connsiteX321" fmla="*/ 3288099 w 7621360"/>
              <a:gd name="connsiteY321" fmla="*/ 3365208 h 6394659"/>
              <a:gd name="connsiteX322" fmla="*/ 3297993 w 7621360"/>
              <a:gd name="connsiteY322" fmla="*/ 3372698 h 6394659"/>
              <a:gd name="connsiteX323" fmla="*/ 3300381 w 7621360"/>
              <a:gd name="connsiteY323" fmla="*/ 3373256 h 6394659"/>
              <a:gd name="connsiteX324" fmla="*/ 3304537 w 7621360"/>
              <a:gd name="connsiteY324" fmla="*/ 3373458 h 6394659"/>
              <a:gd name="connsiteX325" fmla="*/ 3312803 w 7621360"/>
              <a:gd name="connsiteY325" fmla="*/ 3370775 h 6394659"/>
              <a:gd name="connsiteX326" fmla="*/ 3314804 w 7621360"/>
              <a:gd name="connsiteY326" fmla="*/ 3369302 h 6394659"/>
              <a:gd name="connsiteX327" fmla="*/ 3317781 w 7621360"/>
              <a:gd name="connsiteY327" fmla="*/ 3344938 h 6394659"/>
              <a:gd name="connsiteX328" fmla="*/ 3337770 w 7621360"/>
              <a:gd name="connsiteY328" fmla="*/ 3328066 h 6394659"/>
              <a:gd name="connsiteX329" fmla="*/ 3364304 w 7621360"/>
              <a:gd name="connsiteY329" fmla="*/ 3420199 h 6394659"/>
              <a:gd name="connsiteX330" fmla="*/ 3354999 w 7621360"/>
              <a:gd name="connsiteY330" fmla="*/ 3424728 h 6394659"/>
              <a:gd name="connsiteX331" fmla="*/ 3352967 w 7621360"/>
              <a:gd name="connsiteY331" fmla="*/ 3426155 h 6394659"/>
              <a:gd name="connsiteX332" fmla="*/ 3339011 w 7621360"/>
              <a:gd name="connsiteY332" fmla="*/ 3450425 h 6394659"/>
              <a:gd name="connsiteX333" fmla="*/ 3338809 w 7621360"/>
              <a:gd name="connsiteY333" fmla="*/ 3452891 h 6394659"/>
              <a:gd name="connsiteX334" fmla="*/ 3338809 w 7621360"/>
              <a:gd name="connsiteY334" fmla="*/ 3458009 h 6394659"/>
              <a:gd name="connsiteX335" fmla="*/ 3358070 w 7621360"/>
              <a:gd name="connsiteY335" fmla="*/ 3487924 h 6394659"/>
              <a:gd name="connsiteX336" fmla="*/ 3360256 w 7621360"/>
              <a:gd name="connsiteY336" fmla="*/ 3489056 h 6394659"/>
              <a:gd name="connsiteX337" fmla="*/ 3409400 w 7621360"/>
              <a:gd name="connsiteY337" fmla="*/ 3470787 h 6394659"/>
              <a:gd name="connsiteX338" fmla="*/ 3412362 w 7621360"/>
              <a:gd name="connsiteY338" fmla="*/ 3460846 h 6394659"/>
              <a:gd name="connsiteX339" fmla="*/ 3648325 w 7621360"/>
              <a:gd name="connsiteY339" fmla="*/ 3488141 h 6394659"/>
              <a:gd name="connsiteX340" fmla="*/ 3648325 w 7621360"/>
              <a:gd name="connsiteY340" fmla="*/ 3491149 h 6394659"/>
              <a:gd name="connsiteX341" fmla="*/ 3661708 w 7621360"/>
              <a:gd name="connsiteY341" fmla="*/ 3510333 h 6394659"/>
              <a:gd name="connsiteX342" fmla="*/ 3602562 w 7621360"/>
              <a:gd name="connsiteY342" fmla="*/ 3663864 h 6394659"/>
              <a:gd name="connsiteX343" fmla="*/ 3555140 w 7621360"/>
              <a:gd name="connsiteY343" fmla="*/ 3686692 h 6394659"/>
              <a:gd name="connsiteX344" fmla="*/ 3577967 w 7621360"/>
              <a:gd name="connsiteY344" fmla="*/ 3734116 h 6394659"/>
              <a:gd name="connsiteX345" fmla="*/ 3625389 w 7621360"/>
              <a:gd name="connsiteY345" fmla="*/ 3711288 h 6394659"/>
              <a:gd name="connsiteX346" fmla="*/ 3623032 w 7621360"/>
              <a:gd name="connsiteY346" fmla="*/ 3681342 h 6394659"/>
              <a:gd name="connsiteX347" fmla="*/ 3757746 w 7621360"/>
              <a:gd name="connsiteY347" fmla="*/ 3603227 h 6394659"/>
              <a:gd name="connsiteX348" fmla="*/ 3823793 w 7621360"/>
              <a:gd name="connsiteY348" fmla="*/ 3688258 h 6394659"/>
              <a:gd name="connsiteX349" fmla="*/ 3822351 w 7621360"/>
              <a:gd name="connsiteY349" fmla="*/ 3713614 h 6394659"/>
              <a:gd name="connsiteX350" fmla="*/ 3837021 w 7621360"/>
              <a:gd name="connsiteY350" fmla="*/ 3719569 h 6394659"/>
              <a:gd name="connsiteX351" fmla="*/ 3837642 w 7621360"/>
              <a:gd name="connsiteY351" fmla="*/ 3719491 h 6394659"/>
              <a:gd name="connsiteX352" fmla="*/ 3898121 w 7621360"/>
              <a:gd name="connsiteY352" fmla="*/ 4065541 h 6394659"/>
              <a:gd name="connsiteX353" fmla="*/ 3866377 w 7621360"/>
              <a:gd name="connsiteY353" fmla="*/ 4113802 h 6394659"/>
              <a:gd name="connsiteX354" fmla="*/ 3914637 w 7621360"/>
              <a:gd name="connsiteY354" fmla="*/ 4145547 h 6394659"/>
              <a:gd name="connsiteX355" fmla="*/ 3947125 w 7621360"/>
              <a:gd name="connsiteY355" fmla="*/ 4108390 h 6394659"/>
              <a:gd name="connsiteX356" fmla="*/ 4059726 w 7621360"/>
              <a:gd name="connsiteY356" fmla="*/ 4112903 h 6394659"/>
              <a:gd name="connsiteX357" fmla="*/ 4193742 w 7621360"/>
              <a:gd name="connsiteY357" fmla="*/ 4609350 h 6394659"/>
              <a:gd name="connsiteX358" fmla="*/ 4166231 w 7621360"/>
              <a:gd name="connsiteY358" fmla="*/ 4660155 h 6394659"/>
              <a:gd name="connsiteX359" fmla="*/ 4217034 w 7621360"/>
              <a:gd name="connsiteY359" fmla="*/ 4687651 h 6394659"/>
              <a:gd name="connsiteX360" fmla="*/ 4246235 w 7621360"/>
              <a:gd name="connsiteY360" fmla="*/ 4648276 h 6394659"/>
              <a:gd name="connsiteX361" fmla="*/ 4785295 w 7621360"/>
              <a:gd name="connsiteY361" fmla="*/ 4576380 h 6394659"/>
              <a:gd name="connsiteX362" fmla="*/ 4834531 w 7621360"/>
              <a:gd name="connsiteY362" fmla="*/ 4606062 h 6394659"/>
              <a:gd name="connsiteX363" fmla="*/ 4839044 w 7621360"/>
              <a:gd name="connsiteY363" fmla="*/ 4604651 h 6394659"/>
              <a:gd name="connsiteX364" fmla="*/ 4994740 w 7621360"/>
              <a:gd name="connsiteY364" fmla="*/ 4961664 h 6394659"/>
              <a:gd name="connsiteX365" fmla="*/ 4992786 w 7621360"/>
              <a:gd name="connsiteY365" fmla="*/ 4962672 h 6394659"/>
              <a:gd name="connsiteX366" fmla="*/ 4974378 w 7621360"/>
              <a:gd name="connsiteY366" fmla="*/ 4998729 h 6394659"/>
              <a:gd name="connsiteX367" fmla="*/ 4974735 w 7621360"/>
              <a:gd name="connsiteY367" fmla="*/ 5001179 h 6394659"/>
              <a:gd name="connsiteX368" fmla="*/ 5017381 w 7621360"/>
              <a:gd name="connsiteY368" fmla="*/ 5031281 h 6394659"/>
              <a:gd name="connsiteX369" fmla="*/ 5018312 w 7621360"/>
              <a:gd name="connsiteY369" fmla="*/ 5031110 h 6394659"/>
              <a:gd name="connsiteX370" fmla="*/ 5149009 w 7621360"/>
              <a:gd name="connsiteY370" fmla="*/ 5558698 h 6394659"/>
              <a:gd name="connsiteX371" fmla="*/ 4681487 w 7621360"/>
              <a:gd name="connsiteY371" fmla="*/ 6041885 h 6394659"/>
              <a:gd name="connsiteX372" fmla="*/ 4649277 w 7621360"/>
              <a:gd name="connsiteY372" fmla="*/ 6044010 h 6394659"/>
              <a:gd name="connsiteX373" fmla="*/ 4651402 w 7621360"/>
              <a:gd name="connsiteY373" fmla="*/ 6076221 h 6394659"/>
              <a:gd name="connsiteX374" fmla="*/ 4683611 w 7621360"/>
              <a:gd name="connsiteY374" fmla="*/ 6074096 h 6394659"/>
              <a:gd name="connsiteX375" fmla="*/ 4687985 w 7621360"/>
              <a:gd name="connsiteY375" fmla="*/ 6066605 h 6394659"/>
              <a:gd name="connsiteX376" fmla="*/ 5757387 w 7621360"/>
              <a:gd name="connsiteY376" fmla="*/ 6353506 h 6394659"/>
              <a:gd name="connsiteX377" fmla="*/ 5756845 w 7621360"/>
              <a:gd name="connsiteY377" fmla="*/ 6356375 h 6394659"/>
              <a:gd name="connsiteX378" fmla="*/ 5785595 w 7621360"/>
              <a:gd name="connsiteY378" fmla="*/ 6394339 h 6394659"/>
              <a:gd name="connsiteX379" fmla="*/ 5823543 w 7621360"/>
              <a:gd name="connsiteY379" fmla="*/ 6365587 h 6394659"/>
              <a:gd name="connsiteX380" fmla="*/ 5794807 w 7621360"/>
              <a:gd name="connsiteY380" fmla="*/ 6327623 h 6394659"/>
              <a:gd name="connsiteX381" fmla="*/ 5767389 w 7621360"/>
              <a:gd name="connsiteY381" fmla="*/ 6336215 h 6394659"/>
              <a:gd name="connsiteX382" fmla="*/ 5246738 w 7621360"/>
              <a:gd name="connsiteY382" fmla="*/ 5810659 h 6394659"/>
              <a:gd name="connsiteX383" fmla="*/ 5368643 w 7621360"/>
              <a:gd name="connsiteY383" fmla="*/ 5758024 h 6394659"/>
              <a:gd name="connsiteX384" fmla="*/ 5399146 w 7621360"/>
              <a:gd name="connsiteY384" fmla="*/ 5767220 h 6394659"/>
              <a:gd name="connsiteX385" fmla="*/ 5408358 w 7621360"/>
              <a:gd name="connsiteY385" fmla="*/ 5736716 h 6394659"/>
              <a:gd name="connsiteX386" fmla="*/ 5393750 w 7621360"/>
              <a:gd name="connsiteY386" fmla="*/ 5725457 h 6394659"/>
              <a:gd name="connsiteX387" fmla="*/ 5479181 w 7621360"/>
              <a:gd name="connsiteY387" fmla="*/ 5254846 h 6394659"/>
              <a:gd name="connsiteX388" fmla="*/ 5524432 w 7621360"/>
              <a:gd name="connsiteY388" fmla="*/ 5219084 h 6394659"/>
              <a:gd name="connsiteX389" fmla="*/ 5488672 w 7621360"/>
              <a:gd name="connsiteY389" fmla="*/ 5173831 h 6394659"/>
              <a:gd name="connsiteX390" fmla="*/ 5471644 w 7621360"/>
              <a:gd name="connsiteY390" fmla="*/ 5175444 h 6394659"/>
              <a:gd name="connsiteX391" fmla="*/ 5314491 w 7621360"/>
              <a:gd name="connsiteY391" fmla="*/ 4748598 h 6394659"/>
              <a:gd name="connsiteX392" fmla="*/ 5857628 w 7621360"/>
              <a:gd name="connsiteY392" fmla="*/ 4370400 h 6394659"/>
              <a:gd name="connsiteX393" fmla="*/ 5894056 w 7621360"/>
              <a:gd name="connsiteY393" fmla="*/ 4373409 h 6394659"/>
              <a:gd name="connsiteX394" fmla="*/ 5903158 w 7621360"/>
              <a:gd name="connsiteY394" fmla="*/ 4352178 h 6394659"/>
              <a:gd name="connsiteX395" fmla="*/ 5901902 w 7621360"/>
              <a:gd name="connsiteY395" fmla="*/ 4345680 h 6394659"/>
              <a:gd name="connsiteX396" fmla="*/ 6364726 w 7621360"/>
              <a:gd name="connsiteY396" fmla="*/ 4169089 h 6394659"/>
              <a:gd name="connsiteX397" fmla="*/ 6419592 w 7621360"/>
              <a:gd name="connsiteY397" fmla="*/ 4191824 h 6394659"/>
              <a:gd name="connsiteX398" fmla="*/ 6442326 w 7621360"/>
              <a:gd name="connsiteY398" fmla="*/ 4136956 h 6394659"/>
              <a:gd name="connsiteX399" fmla="*/ 6434666 w 7621360"/>
              <a:gd name="connsiteY399" fmla="*/ 4124844 h 6394659"/>
              <a:gd name="connsiteX400" fmla="*/ 6867327 w 7621360"/>
              <a:gd name="connsiteY400" fmla="*/ 3710652 h 6394659"/>
              <a:gd name="connsiteX401" fmla="*/ 7103849 w 7621360"/>
              <a:gd name="connsiteY401" fmla="*/ 3742118 h 6394659"/>
              <a:gd name="connsiteX402" fmla="*/ 7166220 w 7621360"/>
              <a:gd name="connsiteY402" fmla="*/ 3750399 h 6394659"/>
              <a:gd name="connsiteX403" fmla="*/ 7194056 w 7621360"/>
              <a:gd name="connsiteY403" fmla="*/ 3783695 h 6394659"/>
              <a:gd name="connsiteX404" fmla="*/ 7227351 w 7621360"/>
              <a:gd name="connsiteY404" fmla="*/ 3755858 h 6394659"/>
              <a:gd name="connsiteX405" fmla="*/ 7227475 w 7621360"/>
              <a:gd name="connsiteY405" fmla="*/ 3753501 h 6394659"/>
              <a:gd name="connsiteX406" fmla="*/ 7227475 w 7621360"/>
              <a:gd name="connsiteY406" fmla="*/ 3751035 h 6394659"/>
              <a:gd name="connsiteX407" fmla="*/ 7223102 w 7621360"/>
              <a:gd name="connsiteY407" fmla="*/ 3737341 h 6394659"/>
              <a:gd name="connsiteX408" fmla="*/ 7314395 w 7621360"/>
              <a:gd name="connsiteY408" fmla="*/ 3676767 h 6394659"/>
              <a:gd name="connsiteX409" fmla="*/ 7494283 w 7621360"/>
              <a:gd name="connsiteY409" fmla="*/ 3735077 h 6394659"/>
              <a:gd name="connsiteX410" fmla="*/ 7493259 w 7621360"/>
              <a:gd name="connsiteY410" fmla="*/ 3742366 h 6394659"/>
              <a:gd name="connsiteX411" fmla="*/ 7493337 w 7621360"/>
              <a:gd name="connsiteY411" fmla="*/ 3744863 h 6394659"/>
              <a:gd name="connsiteX412" fmla="*/ 7523933 w 7621360"/>
              <a:gd name="connsiteY412" fmla="*/ 3771242 h 6394659"/>
              <a:gd name="connsiteX413" fmla="*/ 7549443 w 7621360"/>
              <a:gd name="connsiteY413" fmla="*/ 3750043 h 6394659"/>
              <a:gd name="connsiteX414" fmla="*/ 7549955 w 7621360"/>
              <a:gd name="connsiteY414" fmla="*/ 3747639 h 6394659"/>
              <a:gd name="connsiteX415" fmla="*/ 7550358 w 7621360"/>
              <a:gd name="connsiteY415" fmla="*/ 3740939 h 6394659"/>
              <a:gd name="connsiteX416" fmla="*/ 7549396 w 7621360"/>
              <a:gd name="connsiteY416" fmla="*/ 3735124 h 6394659"/>
              <a:gd name="connsiteX417" fmla="*/ 7548730 w 7621360"/>
              <a:gd name="connsiteY417" fmla="*/ 3733046 h 6394659"/>
              <a:gd name="connsiteX418" fmla="*/ 7529609 w 7621360"/>
              <a:gd name="connsiteY418" fmla="*/ 3715211 h 6394659"/>
              <a:gd name="connsiteX419" fmla="*/ 7527159 w 7621360"/>
              <a:gd name="connsiteY419" fmla="*/ 3714638 h 6394659"/>
              <a:gd name="connsiteX420" fmla="*/ 7520118 w 7621360"/>
              <a:gd name="connsiteY420" fmla="*/ 3714172 h 6394659"/>
              <a:gd name="connsiteX421" fmla="*/ 7503851 w 7621360"/>
              <a:gd name="connsiteY421" fmla="*/ 3720484 h 6394659"/>
              <a:gd name="connsiteX422" fmla="*/ 7409255 w 7621360"/>
              <a:gd name="connsiteY422" fmla="*/ 3613803 h 6394659"/>
              <a:gd name="connsiteX423" fmla="*/ 7545071 w 7621360"/>
              <a:gd name="connsiteY423" fmla="*/ 3523701 h 6394659"/>
              <a:gd name="connsiteX424" fmla="*/ 7568533 w 7621360"/>
              <a:gd name="connsiteY424" fmla="*/ 3540031 h 6394659"/>
              <a:gd name="connsiteX425" fmla="*/ 7570922 w 7621360"/>
              <a:gd name="connsiteY425" fmla="*/ 3540589 h 6394659"/>
              <a:gd name="connsiteX426" fmla="*/ 7608264 w 7621360"/>
              <a:gd name="connsiteY426" fmla="*/ 3529935 h 6394659"/>
              <a:gd name="connsiteX427" fmla="*/ 7610047 w 7621360"/>
              <a:gd name="connsiteY427" fmla="*/ 3528136 h 6394659"/>
              <a:gd name="connsiteX428" fmla="*/ 7621274 w 7621360"/>
              <a:gd name="connsiteY428" fmla="*/ 3496794 h 6394659"/>
              <a:gd name="connsiteX429" fmla="*/ 942081 w 7621360"/>
              <a:gd name="connsiteY429" fmla="*/ 1280182 h 6394659"/>
              <a:gd name="connsiteX430" fmla="*/ 947183 w 7621360"/>
              <a:gd name="connsiteY430" fmla="*/ 1285687 h 6394659"/>
              <a:gd name="connsiteX431" fmla="*/ 954735 w 7621360"/>
              <a:gd name="connsiteY431" fmla="*/ 1288789 h 6394659"/>
              <a:gd name="connsiteX432" fmla="*/ 957201 w 7621360"/>
              <a:gd name="connsiteY432" fmla="*/ 1289021 h 6394659"/>
              <a:gd name="connsiteX433" fmla="*/ 972228 w 7621360"/>
              <a:gd name="connsiteY433" fmla="*/ 1281407 h 6394659"/>
              <a:gd name="connsiteX434" fmla="*/ 972507 w 7621360"/>
              <a:gd name="connsiteY434" fmla="*/ 1280957 h 6394659"/>
              <a:gd name="connsiteX435" fmla="*/ 1202779 w 7621360"/>
              <a:gd name="connsiteY435" fmla="*/ 1411148 h 6394659"/>
              <a:gd name="connsiteX436" fmla="*/ 1201151 w 7621360"/>
              <a:gd name="connsiteY436" fmla="*/ 1414917 h 6394659"/>
              <a:gd name="connsiteX437" fmla="*/ 877508 w 7621360"/>
              <a:gd name="connsiteY437" fmla="*/ 1313044 h 6394659"/>
              <a:gd name="connsiteX438" fmla="*/ 874763 w 7621360"/>
              <a:gd name="connsiteY438" fmla="*/ 1314300 h 6394659"/>
              <a:gd name="connsiteX439" fmla="*/ 1200546 w 7621360"/>
              <a:gd name="connsiteY439" fmla="*/ 1416902 h 6394659"/>
              <a:gd name="connsiteX440" fmla="*/ 1199430 w 7621360"/>
              <a:gd name="connsiteY440" fmla="*/ 1424733 h 6394659"/>
              <a:gd name="connsiteX441" fmla="*/ 777964 w 7621360"/>
              <a:gd name="connsiteY441" fmla="*/ 1436520 h 6394659"/>
              <a:gd name="connsiteX442" fmla="*/ 707017 w 7621360"/>
              <a:gd name="connsiteY442" fmla="*/ 1399579 h 6394659"/>
              <a:gd name="connsiteX443" fmla="*/ 762069 w 7621360"/>
              <a:gd name="connsiteY443" fmla="*/ 1371664 h 6394659"/>
              <a:gd name="connsiteX444" fmla="*/ 49170 w 7621360"/>
              <a:gd name="connsiteY444" fmla="*/ 1056864 h 6394659"/>
              <a:gd name="connsiteX445" fmla="*/ 50070 w 7621360"/>
              <a:gd name="connsiteY445" fmla="*/ 1054678 h 6394659"/>
              <a:gd name="connsiteX446" fmla="*/ 871413 w 7621360"/>
              <a:gd name="connsiteY446" fmla="*/ 1313307 h 6394659"/>
              <a:gd name="connsiteX447" fmla="*/ 704303 w 7621360"/>
              <a:gd name="connsiteY447" fmla="*/ 1398183 h 6394659"/>
              <a:gd name="connsiteX448" fmla="*/ 638303 w 7621360"/>
              <a:gd name="connsiteY448" fmla="*/ 1440335 h 6394659"/>
              <a:gd name="connsiteX449" fmla="*/ 636954 w 7621360"/>
              <a:gd name="connsiteY449" fmla="*/ 1435046 h 6394659"/>
              <a:gd name="connsiteX450" fmla="*/ 704598 w 7621360"/>
              <a:gd name="connsiteY450" fmla="*/ 1400696 h 6394659"/>
              <a:gd name="connsiteX451" fmla="*/ 773436 w 7621360"/>
              <a:gd name="connsiteY451" fmla="*/ 1436551 h 6394659"/>
              <a:gd name="connsiteX452" fmla="*/ 638117 w 7621360"/>
              <a:gd name="connsiteY452" fmla="*/ 1445189 h 6394659"/>
              <a:gd name="connsiteX453" fmla="*/ 638365 w 7621360"/>
              <a:gd name="connsiteY453" fmla="*/ 1442785 h 6394659"/>
              <a:gd name="connsiteX454" fmla="*/ 777933 w 7621360"/>
              <a:gd name="connsiteY454" fmla="*/ 1438877 h 6394659"/>
              <a:gd name="connsiteX455" fmla="*/ 905607 w 7621360"/>
              <a:gd name="connsiteY455" fmla="*/ 1505391 h 6394659"/>
              <a:gd name="connsiteX456" fmla="*/ 903638 w 7621360"/>
              <a:gd name="connsiteY456" fmla="*/ 1510773 h 6394659"/>
              <a:gd name="connsiteX457" fmla="*/ 919719 w 7621360"/>
              <a:gd name="connsiteY457" fmla="*/ 1512758 h 6394659"/>
              <a:gd name="connsiteX458" fmla="*/ 919021 w 7621360"/>
              <a:gd name="connsiteY458" fmla="*/ 1514588 h 6394659"/>
              <a:gd name="connsiteX459" fmla="*/ 909174 w 7621360"/>
              <a:gd name="connsiteY459" fmla="*/ 1512153 h 6394659"/>
              <a:gd name="connsiteX460" fmla="*/ 910725 w 7621360"/>
              <a:gd name="connsiteY460" fmla="*/ 1508043 h 6394659"/>
              <a:gd name="connsiteX461" fmla="*/ 911686 w 7621360"/>
              <a:gd name="connsiteY461" fmla="*/ 1506105 h 6394659"/>
              <a:gd name="connsiteX462" fmla="*/ 949745 w 7621360"/>
              <a:gd name="connsiteY462" fmla="*/ 1495623 h 6394659"/>
              <a:gd name="connsiteX463" fmla="*/ 962753 w 7621360"/>
              <a:gd name="connsiteY463" fmla="*/ 1512075 h 6394659"/>
              <a:gd name="connsiteX464" fmla="*/ 953448 w 7621360"/>
              <a:gd name="connsiteY464" fmla="*/ 1515177 h 6394659"/>
              <a:gd name="connsiteX465" fmla="*/ 946516 w 7621360"/>
              <a:gd name="connsiteY465" fmla="*/ 1505407 h 6394659"/>
              <a:gd name="connsiteX466" fmla="*/ 938902 w 7621360"/>
              <a:gd name="connsiteY466" fmla="*/ 1502305 h 6394659"/>
              <a:gd name="connsiteX467" fmla="*/ 936468 w 7621360"/>
              <a:gd name="connsiteY467" fmla="*/ 1502088 h 6394659"/>
              <a:gd name="connsiteX468" fmla="*/ 921441 w 7621360"/>
              <a:gd name="connsiteY468" fmla="*/ 1509718 h 6394659"/>
              <a:gd name="connsiteX469" fmla="*/ 920743 w 7621360"/>
              <a:gd name="connsiteY469" fmla="*/ 1510819 h 6394659"/>
              <a:gd name="connsiteX470" fmla="*/ 963575 w 7621360"/>
              <a:gd name="connsiteY470" fmla="*/ 1523582 h 6394659"/>
              <a:gd name="connsiteX471" fmla="*/ 930958 w 7621360"/>
              <a:gd name="connsiteY471" fmla="*/ 1545819 h 6394659"/>
              <a:gd name="connsiteX472" fmla="*/ 908352 w 7621360"/>
              <a:gd name="connsiteY472" fmla="*/ 1515828 h 6394659"/>
              <a:gd name="connsiteX473" fmla="*/ 908616 w 7621360"/>
              <a:gd name="connsiteY473" fmla="*/ 1514464 h 6394659"/>
              <a:gd name="connsiteX474" fmla="*/ 918448 w 7621360"/>
              <a:gd name="connsiteY474" fmla="*/ 1516883 h 6394659"/>
              <a:gd name="connsiteX475" fmla="*/ 933116 w 7621360"/>
              <a:gd name="connsiteY475" fmla="*/ 1537616 h 6394659"/>
              <a:gd name="connsiteX476" fmla="*/ 953848 w 7621360"/>
              <a:gd name="connsiteY476" fmla="*/ 1522947 h 6394659"/>
              <a:gd name="connsiteX477" fmla="*/ 953898 w 7621360"/>
              <a:gd name="connsiteY477" fmla="*/ 1517193 h 6394659"/>
              <a:gd name="connsiteX478" fmla="*/ 963203 w 7621360"/>
              <a:gd name="connsiteY478" fmla="*/ 1514091 h 6394659"/>
              <a:gd name="connsiteX479" fmla="*/ 963575 w 7621360"/>
              <a:gd name="connsiteY479" fmla="*/ 1523675 h 6394659"/>
              <a:gd name="connsiteX480" fmla="*/ 968227 w 7621360"/>
              <a:gd name="connsiteY480" fmla="*/ 1510276 h 6394659"/>
              <a:gd name="connsiteX481" fmla="*/ 926595 w 7621360"/>
              <a:gd name="connsiteY481" fmla="*/ 1487490 h 6394659"/>
              <a:gd name="connsiteX482" fmla="*/ 906646 w 7621360"/>
              <a:gd name="connsiteY482" fmla="*/ 1503468 h 6394659"/>
              <a:gd name="connsiteX483" fmla="*/ 782369 w 7621360"/>
              <a:gd name="connsiteY483" fmla="*/ 1438846 h 6394659"/>
              <a:gd name="connsiteX484" fmla="*/ 1199445 w 7621360"/>
              <a:gd name="connsiteY484" fmla="*/ 1427168 h 6394659"/>
              <a:gd name="connsiteX485" fmla="*/ 1200608 w 7621360"/>
              <a:gd name="connsiteY485" fmla="*/ 1433666 h 6394659"/>
              <a:gd name="connsiteX486" fmla="*/ 7537937 w 7621360"/>
              <a:gd name="connsiteY486" fmla="*/ 3506022 h 6394659"/>
              <a:gd name="connsiteX487" fmla="*/ 7538387 w 7621360"/>
              <a:gd name="connsiteY487" fmla="*/ 3508301 h 6394659"/>
              <a:gd name="connsiteX488" fmla="*/ 7356622 w 7621360"/>
              <a:gd name="connsiteY488" fmla="*/ 3554190 h 6394659"/>
              <a:gd name="connsiteX489" fmla="*/ 7337548 w 7621360"/>
              <a:gd name="connsiteY489" fmla="*/ 3532696 h 6394659"/>
              <a:gd name="connsiteX490" fmla="*/ 7405517 w 7621360"/>
              <a:gd name="connsiteY490" fmla="*/ 3613028 h 6394659"/>
              <a:gd name="connsiteX491" fmla="*/ 7387079 w 7621360"/>
              <a:gd name="connsiteY491" fmla="*/ 3625264 h 6394659"/>
              <a:gd name="connsiteX492" fmla="*/ 7318396 w 7621360"/>
              <a:gd name="connsiteY492" fmla="*/ 3566333 h 6394659"/>
              <a:gd name="connsiteX493" fmla="*/ 7355738 w 7621360"/>
              <a:gd name="connsiteY493" fmla="*/ 3556904 h 6394659"/>
              <a:gd name="connsiteX494" fmla="*/ 7353909 w 7621360"/>
              <a:gd name="connsiteY494" fmla="*/ 3554810 h 6394659"/>
              <a:gd name="connsiteX495" fmla="*/ 7316116 w 7621360"/>
              <a:gd name="connsiteY495" fmla="*/ 3564348 h 6394659"/>
              <a:gd name="connsiteX496" fmla="*/ 7286993 w 7621360"/>
              <a:gd name="connsiteY496" fmla="*/ 3539349 h 6394659"/>
              <a:gd name="connsiteX497" fmla="*/ 7334585 w 7621360"/>
              <a:gd name="connsiteY497" fmla="*/ 3533021 h 6394659"/>
              <a:gd name="connsiteX498" fmla="*/ 6743918 w 7621360"/>
              <a:gd name="connsiteY498" fmla="*/ 3548266 h 6394659"/>
              <a:gd name="connsiteX499" fmla="*/ 6978082 w 7621360"/>
              <a:gd name="connsiteY499" fmla="*/ 3573715 h 6394659"/>
              <a:gd name="connsiteX500" fmla="*/ 6978082 w 7621360"/>
              <a:gd name="connsiteY500" fmla="*/ 3575576 h 6394659"/>
              <a:gd name="connsiteX501" fmla="*/ 6707289 w 7621360"/>
              <a:gd name="connsiteY501" fmla="*/ 3587377 h 6394659"/>
              <a:gd name="connsiteX502" fmla="*/ 6622276 w 7621360"/>
              <a:gd name="connsiteY502" fmla="*/ 3591053 h 6394659"/>
              <a:gd name="connsiteX503" fmla="*/ 6621408 w 7621360"/>
              <a:gd name="connsiteY503" fmla="*/ 3585811 h 6394659"/>
              <a:gd name="connsiteX504" fmla="*/ 6620695 w 7621360"/>
              <a:gd name="connsiteY504" fmla="*/ 3583423 h 6394659"/>
              <a:gd name="connsiteX505" fmla="*/ 6581600 w 7621360"/>
              <a:gd name="connsiteY505" fmla="*/ 3564456 h 6394659"/>
              <a:gd name="connsiteX506" fmla="*/ 6561766 w 7621360"/>
              <a:gd name="connsiteY506" fmla="*/ 3586447 h 6394659"/>
              <a:gd name="connsiteX507" fmla="*/ 5915177 w 7621360"/>
              <a:gd name="connsiteY507" fmla="*/ 3458194 h 6394659"/>
              <a:gd name="connsiteX508" fmla="*/ 6737684 w 7621360"/>
              <a:gd name="connsiteY508" fmla="*/ 3547584 h 6394659"/>
              <a:gd name="connsiteX509" fmla="*/ 7208742 w 7621360"/>
              <a:gd name="connsiteY509" fmla="*/ 3547428 h 6394659"/>
              <a:gd name="connsiteX510" fmla="*/ 7034700 w 7621360"/>
              <a:gd name="connsiteY510" fmla="*/ 3570613 h 6394659"/>
              <a:gd name="connsiteX511" fmla="*/ 7029490 w 7621360"/>
              <a:gd name="connsiteY511" fmla="*/ 3558486 h 6394659"/>
              <a:gd name="connsiteX512" fmla="*/ 7170965 w 7621360"/>
              <a:gd name="connsiteY512" fmla="*/ 3442810 h 6394659"/>
              <a:gd name="connsiteX513" fmla="*/ 7213208 w 7621360"/>
              <a:gd name="connsiteY513" fmla="*/ 3479084 h 6394659"/>
              <a:gd name="connsiteX514" fmla="*/ 7215503 w 7621360"/>
              <a:gd name="connsiteY514" fmla="*/ 3481007 h 6394659"/>
              <a:gd name="connsiteX515" fmla="*/ 7281581 w 7621360"/>
              <a:gd name="connsiteY515" fmla="*/ 3537720 h 6394659"/>
              <a:gd name="connsiteX516" fmla="*/ 7211254 w 7621360"/>
              <a:gd name="connsiteY516" fmla="*/ 3547025 h 6394659"/>
              <a:gd name="connsiteX517" fmla="*/ 7106454 w 7621360"/>
              <a:gd name="connsiteY517" fmla="*/ 3492220 h 6394659"/>
              <a:gd name="connsiteX518" fmla="*/ 7027877 w 7621360"/>
              <a:gd name="connsiteY518" fmla="*/ 3556532 h 6394659"/>
              <a:gd name="connsiteX519" fmla="*/ 7004910 w 7621360"/>
              <a:gd name="connsiteY519" fmla="*/ 3547072 h 6394659"/>
              <a:gd name="connsiteX520" fmla="*/ 7002816 w 7621360"/>
              <a:gd name="connsiteY520" fmla="*/ 3547304 h 6394659"/>
              <a:gd name="connsiteX521" fmla="*/ 6989682 w 7621360"/>
              <a:gd name="connsiteY521" fmla="*/ 3473005 h 6394659"/>
              <a:gd name="connsiteX522" fmla="*/ 7149255 w 7621360"/>
              <a:gd name="connsiteY522" fmla="*/ 3424201 h 6394659"/>
              <a:gd name="connsiteX523" fmla="*/ 7168965 w 7621360"/>
              <a:gd name="connsiteY523" fmla="*/ 3441104 h 6394659"/>
              <a:gd name="connsiteX524" fmla="*/ 7000382 w 7621360"/>
              <a:gd name="connsiteY524" fmla="*/ 3547754 h 6394659"/>
              <a:gd name="connsiteX525" fmla="*/ 6978299 w 7621360"/>
              <a:gd name="connsiteY525" fmla="*/ 3571280 h 6394659"/>
              <a:gd name="connsiteX526" fmla="*/ 6749903 w 7621360"/>
              <a:gd name="connsiteY526" fmla="*/ 3546467 h 6394659"/>
              <a:gd name="connsiteX527" fmla="*/ 6987325 w 7621360"/>
              <a:gd name="connsiteY527" fmla="*/ 3473827 h 6394659"/>
              <a:gd name="connsiteX528" fmla="*/ 6622354 w 7621360"/>
              <a:gd name="connsiteY528" fmla="*/ 3593519 h 6394659"/>
              <a:gd name="connsiteX529" fmla="*/ 6978097 w 7621360"/>
              <a:gd name="connsiteY529" fmla="*/ 3578010 h 6394659"/>
              <a:gd name="connsiteX530" fmla="*/ 6981075 w 7621360"/>
              <a:gd name="connsiteY530" fmla="*/ 3588525 h 6394659"/>
              <a:gd name="connsiteX531" fmla="*/ 6814601 w 7621360"/>
              <a:gd name="connsiteY531" fmla="*/ 3682706 h 6394659"/>
              <a:gd name="connsiteX532" fmla="*/ 6772219 w 7621360"/>
              <a:gd name="connsiteY532" fmla="*/ 3672859 h 6394659"/>
              <a:gd name="connsiteX533" fmla="*/ 6761999 w 7621360"/>
              <a:gd name="connsiteY533" fmla="*/ 3683327 h 6394659"/>
              <a:gd name="connsiteX534" fmla="*/ 6619329 w 7621360"/>
              <a:gd name="connsiteY534" fmla="*/ 3606949 h 6394659"/>
              <a:gd name="connsiteX535" fmla="*/ 6622385 w 7621360"/>
              <a:gd name="connsiteY535" fmla="*/ 3593519 h 6394659"/>
              <a:gd name="connsiteX536" fmla="*/ 6918424 w 7621360"/>
              <a:gd name="connsiteY536" fmla="*/ 3626892 h 6394659"/>
              <a:gd name="connsiteX537" fmla="*/ 6982300 w 7621360"/>
              <a:gd name="connsiteY537" fmla="*/ 3590774 h 6394659"/>
              <a:gd name="connsiteX538" fmla="*/ 6985107 w 7621360"/>
              <a:gd name="connsiteY538" fmla="*/ 3594480 h 6394659"/>
              <a:gd name="connsiteX539" fmla="*/ 6909120 w 7621360"/>
              <a:gd name="connsiteY539" fmla="*/ 3667291 h 6394659"/>
              <a:gd name="connsiteX540" fmla="*/ 6818013 w 7621360"/>
              <a:gd name="connsiteY540" fmla="*/ 3690290 h 6394659"/>
              <a:gd name="connsiteX541" fmla="*/ 6815888 w 7621360"/>
              <a:gd name="connsiteY541" fmla="*/ 3684970 h 6394659"/>
              <a:gd name="connsiteX542" fmla="*/ 6986798 w 7621360"/>
              <a:gd name="connsiteY542" fmla="*/ 3596233 h 6394659"/>
              <a:gd name="connsiteX543" fmla="*/ 7026574 w 7621360"/>
              <a:gd name="connsiteY543" fmla="*/ 3596000 h 6394659"/>
              <a:gd name="connsiteX544" fmla="*/ 7061652 w 7621360"/>
              <a:gd name="connsiteY544" fmla="*/ 3628753 h 6394659"/>
              <a:gd name="connsiteX545" fmla="*/ 6913881 w 7621360"/>
              <a:gd name="connsiteY545" fmla="*/ 3666128 h 6394659"/>
              <a:gd name="connsiteX546" fmla="*/ 7028870 w 7621360"/>
              <a:gd name="connsiteY546" fmla="*/ 3594682 h 6394659"/>
              <a:gd name="connsiteX547" fmla="*/ 7028280 w 7621360"/>
              <a:gd name="connsiteY547" fmla="*/ 3594124 h 6394659"/>
              <a:gd name="connsiteX548" fmla="*/ 7033320 w 7621360"/>
              <a:gd name="connsiteY548" fmla="*/ 3585548 h 6394659"/>
              <a:gd name="connsiteX549" fmla="*/ 7120581 w 7621360"/>
              <a:gd name="connsiteY549" fmla="*/ 3613819 h 6394659"/>
              <a:gd name="connsiteX550" fmla="*/ 7064537 w 7621360"/>
              <a:gd name="connsiteY550" fmla="*/ 3627978 h 6394659"/>
              <a:gd name="connsiteX551" fmla="*/ 7034080 w 7621360"/>
              <a:gd name="connsiteY551" fmla="*/ 3583159 h 6394659"/>
              <a:gd name="connsiteX552" fmla="*/ 7035057 w 7621360"/>
              <a:gd name="connsiteY552" fmla="*/ 3573854 h 6394659"/>
              <a:gd name="connsiteX553" fmla="*/ 7034964 w 7621360"/>
              <a:gd name="connsiteY553" fmla="*/ 3573001 h 6394659"/>
              <a:gd name="connsiteX554" fmla="*/ 7208556 w 7621360"/>
              <a:gd name="connsiteY554" fmla="*/ 3549894 h 6394659"/>
              <a:gd name="connsiteX555" fmla="*/ 7205842 w 7621360"/>
              <a:gd name="connsiteY555" fmla="*/ 3592278 h 6394659"/>
              <a:gd name="connsiteX556" fmla="*/ 7125203 w 7621360"/>
              <a:gd name="connsiteY556" fmla="*/ 3612656 h 6394659"/>
              <a:gd name="connsiteX557" fmla="*/ 7205671 w 7621360"/>
              <a:gd name="connsiteY557" fmla="*/ 3594868 h 6394659"/>
              <a:gd name="connsiteX558" fmla="*/ 7202911 w 7621360"/>
              <a:gd name="connsiteY558" fmla="*/ 3637872 h 6394659"/>
              <a:gd name="connsiteX559" fmla="*/ 7129545 w 7621360"/>
              <a:gd name="connsiteY559" fmla="*/ 3614098 h 6394659"/>
              <a:gd name="connsiteX560" fmla="*/ 7211068 w 7621360"/>
              <a:gd name="connsiteY560" fmla="*/ 3549584 h 6394659"/>
              <a:gd name="connsiteX561" fmla="*/ 7284062 w 7621360"/>
              <a:gd name="connsiteY561" fmla="*/ 3539861 h 6394659"/>
              <a:gd name="connsiteX562" fmla="*/ 7313527 w 7621360"/>
              <a:gd name="connsiteY562" fmla="*/ 3565123 h 6394659"/>
              <a:gd name="connsiteX563" fmla="*/ 7208385 w 7621360"/>
              <a:gd name="connsiteY563" fmla="*/ 3591689 h 6394659"/>
              <a:gd name="connsiteX564" fmla="*/ 7221784 w 7621360"/>
              <a:gd name="connsiteY564" fmla="*/ 3442159 h 6394659"/>
              <a:gd name="connsiteX565" fmla="*/ 7245510 w 7621360"/>
              <a:gd name="connsiteY565" fmla="*/ 3432746 h 6394659"/>
              <a:gd name="connsiteX566" fmla="*/ 7290482 w 7621360"/>
              <a:gd name="connsiteY566" fmla="*/ 3483411 h 6394659"/>
              <a:gd name="connsiteX567" fmla="*/ 7332586 w 7621360"/>
              <a:gd name="connsiteY567" fmla="*/ 3530912 h 6394659"/>
              <a:gd name="connsiteX568" fmla="*/ 7284512 w 7621360"/>
              <a:gd name="connsiteY568" fmla="*/ 3537317 h 6394659"/>
              <a:gd name="connsiteX569" fmla="*/ 7215751 w 7621360"/>
              <a:gd name="connsiteY569" fmla="*/ 3478293 h 6394659"/>
              <a:gd name="connsiteX570" fmla="*/ 7218077 w 7621360"/>
              <a:gd name="connsiteY570" fmla="*/ 3442206 h 6394659"/>
              <a:gd name="connsiteX571" fmla="*/ 7221815 w 7621360"/>
              <a:gd name="connsiteY571" fmla="*/ 3442206 h 6394659"/>
              <a:gd name="connsiteX572" fmla="*/ 7215472 w 7621360"/>
              <a:gd name="connsiteY572" fmla="*/ 3442051 h 6394659"/>
              <a:gd name="connsiteX573" fmla="*/ 7213286 w 7621360"/>
              <a:gd name="connsiteY573" fmla="*/ 3476262 h 6394659"/>
              <a:gd name="connsiteX574" fmla="*/ 7172516 w 7621360"/>
              <a:gd name="connsiteY574" fmla="*/ 3441353 h 6394659"/>
              <a:gd name="connsiteX575" fmla="*/ 7188504 w 7621360"/>
              <a:gd name="connsiteY575" fmla="*/ 3428248 h 6394659"/>
              <a:gd name="connsiteX576" fmla="*/ 7215503 w 7621360"/>
              <a:gd name="connsiteY576" fmla="*/ 3442097 h 6394659"/>
              <a:gd name="connsiteX577" fmla="*/ 7186954 w 7621360"/>
              <a:gd name="connsiteY577" fmla="*/ 3426279 h 6394659"/>
              <a:gd name="connsiteX578" fmla="*/ 7170655 w 7621360"/>
              <a:gd name="connsiteY578" fmla="*/ 3439709 h 6394659"/>
              <a:gd name="connsiteX579" fmla="*/ 7151689 w 7621360"/>
              <a:gd name="connsiteY579" fmla="*/ 3423441 h 6394659"/>
              <a:gd name="connsiteX580" fmla="*/ 7180689 w 7621360"/>
              <a:gd name="connsiteY580" fmla="*/ 3414555 h 6394659"/>
              <a:gd name="connsiteX581" fmla="*/ 7186985 w 7621360"/>
              <a:gd name="connsiteY581" fmla="*/ 3426325 h 6394659"/>
              <a:gd name="connsiteX582" fmla="*/ 6975167 w 7621360"/>
              <a:gd name="connsiteY582" fmla="*/ 3266017 h 6394659"/>
              <a:gd name="connsiteX583" fmla="*/ 7183139 w 7621360"/>
              <a:gd name="connsiteY583" fmla="*/ 3382546 h 6394659"/>
              <a:gd name="connsiteX584" fmla="*/ 7179959 w 7621360"/>
              <a:gd name="connsiteY584" fmla="*/ 3412197 h 6394659"/>
              <a:gd name="connsiteX585" fmla="*/ 7149487 w 7621360"/>
              <a:gd name="connsiteY585" fmla="*/ 3421502 h 6394659"/>
              <a:gd name="connsiteX586" fmla="*/ 6972545 w 7621360"/>
              <a:gd name="connsiteY586" fmla="*/ 3269522 h 6394659"/>
              <a:gd name="connsiteX587" fmla="*/ 6975167 w 7621360"/>
              <a:gd name="connsiteY587" fmla="*/ 3266017 h 6394659"/>
              <a:gd name="connsiteX588" fmla="*/ 6971104 w 7621360"/>
              <a:gd name="connsiteY588" fmla="*/ 3271228 h 6394659"/>
              <a:gd name="connsiteX589" fmla="*/ 7147053 w 7621360"/>
              <a:gd name="connsiteY589" fmla="*/ 3422278 h 6394659"/>
              <a:gd name="connsiteX590" fmla="*/ 6989263 w 7621360"/>
              <a:gd name="connsiteY590" fmla="*/ 3470601 h 6394659"/>
              <a:gd name="connsiteX591" fmla="*/ 6955534 w 7621360"/>
              <a:gd name="connsiteY591" fmla="*/ 3279851 h 6394659"/>
              <a:gd name="connsiteX592" fmla="*/ 6971104 w 7621360"/>
              <a:gd name="connsiteY592" fmla="*/ 3271228 h 6394659"/>
              <a:gd name="connsiteX593" fmla="*/ 6962466 w 7621360"/>
              <a:gd name="connsiteY593" fmla="*/ 3251797 h 6394659"/>
              <a:gd name="connsiteX594" fmla="*/ 6947175 w 7621360"/>
              <a:gd name="connsiteY594" fmla="*/ 3263350 h 6394659"/>
              <a:gd name="connsiteX595" fmla="*/ 6935623 w 7621360"/>
              <a:gd name="connsiteY595" fmla="*/ 3248059 h 6394659"/>
              <a:gd name="connsiteX596" fmla="*/ 6950913 w 7621360"/>
              <a:gd name="connsiteY596" fmla="*/ 3236505 h 6394659"/>
              <a:gd name="connsiteX597" fmla="*/ 6950913 w 7621360"/>
              <a:gd name="connsiteY597" fmla="*/ 3236505 h 6394659"/>
              <a:gd name="connsiteX598" fmla="*/ 6962466 w 7621360"/>
              <a:gd name="connsiteY598" fmla="*/ 3251797 h 6394659"/>
              <a:gd name="connsiteX599" fmla="*/ 6930536 w 7621360"/>
              <a:gd name="connsiteY599" fmla="*/ 3225433 h 6394659"/>
              <a:gd name="connsiteX600" fmla="*/ 6543777 w 7621360"/>
              <a:gd name="connsiteY600" fmla="*/ 2712298 h 6394659"/>
              <a:gd name="connsiteX601" fmla="*/ 6552802 w 7621360"/>
              <a:gd name="connsiteY601" fmla="*/ 2681437 h 6394659"/>
              <a:gd name="connsiteX602" fmla="*/ 6659107 w 7621360"/>
              <a:gd name="connsiteY602" fmla="*/ 2636913 h 6394659"/>
              <a:gd name="connsiteX603" fmla="*/ 6933932 w 7621360"/>
              <a:gd name="connsiteY603" fmla="*/ 3223230 h 6394659"/>
              <a:gd name="connsiteX604" fmla="*/ 6930598 w 7621360"/>
              <a:gd name="connsiteY604" fmla="*/ 3225386 h 6394659"/>
              <a:gd name="connsiteX605" fmla="*/ 6150783 w 7621360"/>
              <a:gd name="connsiteY605" fmla="*/ 2764716 h 6394659"/>
              <a:gd name="connsiteX606" fmla="*/ 6160088 w 7621360"/>
              <a:gd name="connsiteY606" fmla="*/ 2768345 h 6394659"/>
              <a:gd name="connsiteX607" fmla="*/ 6161639 w 7621360"/>
              <a:gd name="connsiteY607" fmla="*/ 2782659 h 6394659"/>
              <a:gd name="connsiteX608" fmla="*/ 6162119 w 7621360"/>
              <a:gd name="connsiteY608" fmla="*/ 2783403 h 6394659"/>
              <a:gd name="connsiteX609" fmla="*/ 6154521 w 7621360"/>
              <a:gd name="connsiteY609" fmla="*/ 2789048 h 6394659"/>
              <a:gd name="connsiteX610" fmla="*/ 6149682 w 7621360"/>
              <a:gd name="connsiteY610" fmla="*/ 2769213 h 6394659"/>
              <a:gd name="connsiteX611" fmla="*/ 6150783 w 7621360"/>
              <a:gd name="connsiteY611" fmla="*/ 2764670 h 6394659"/>
              <a:gd name="connsiteX612" fmla="*/ 5528619 w 7621360"/>
              <a:gd name="connsiteY612" fmla="*/ 2226583 h 6394659"/>
              <a:gd name="connsiteX613" fmla="*/ 5644213 w 7621360"/>
              <a:gd name="connsiteY613" fmla="*/ 2193364 h 6394659"/>
              <a:gd name="connsiteX614" fmla="*/ 5660759 w 7621360"/>
              <a:gd name="connsiteY614" fmla="*/ 2210858 h 6394659"/>
              <a:gd name="connsiteX615" fmla="*/ 5625402 w 7621360"/>
              <a:gd name="connsiteY615" fmla="*/ 2312405 h 6394659"/>
              <a:gd name="connsiteX616" fmla="*/ 5526154 w 7621360"/>
              <a:gd name="connsiteY616" fmla="*/ 2239997 h 6394659"/>
              <a:gd name="connsiteX617" fmla="*/ 5528619 w 7621360"/>
              <a:gd name="connsiteY617" fmla="*/ 2226536 h 6394659"/>
              <a:gd name="connsiteX618" fmla="*/ 5770755 w 7621360"/>
              <a:gd name="connsiteY618" fmla="*/ 2051496 h 6394659"/>
              <a:gd name="connsiteX619" fmla="*/ 5775655 w 7621360"/>
              <a:gd name="connsiteY619" fmla="*/ 2057699 h 6394659"/>
              <a:gd name="connsiteX620" fmla="*/ 5751029 w 7621360"/>
              <a:gd name="connsiteY620" fmla="*/ 2087164 h 6394659"/>
              <a:gd name="connsiteX621" fmla="*/ 5688688 w 7621360"/>
              <a:gd name="connsiteY621" fmla="*/ 2161604 h 6394659"/>
              <a:gd name="connsiteX622" fmla="*/ 5682485 w 7621360"/>
              <a:gd name="connsiteY622" fmla="*/ 2158021 h 6394659"/>
              <a:gd name="connsiteX623" fmla="*/ 5735429 w 7621360"/>
              <a:gd name="connsiteY623" fmla="*/ 2017052 h 6394659"/>
              <a:gd name="connsiteX624" fmla="*/ 5768723 w 7621360"/>
              <a:gd name="connsiteY624" fmla="*/ 2030250 h 6394659"/>
              <a:gd name="connsiteX625" fmla="*/ 5770755 w 7621360"/>
              <a:gd name="connsiteY625" fmla="*/ 2051449 h 6394659"/>
              <a:gd name="connsiteX626" fmla="*/ 6271650 w 7621360"/>
              <a:gd name="connsiteY626" fmla="*/ 2212439 h 6394659"/>
              <a:gd name="connsiteX627" fmla="*/ 5824520 w 7621360"/>
              <a:gd name="connsiteY627" fmla="*/ 2320764 h 6394659"/>
              <a:gd name="connsiteX628" fmla="*/ 5800390 w 7621360"/>
              <a:gd name="connsiteY628" fmla="*/ 2302154 h 6394659"/>
              <a:gd name="connsiteX629" fmla="*/ 5795970 w 7621360"/>
              <a:gd name="connsiteY629" fmla="*/ 2106922 h 6394659"/>
              <a:gd name="connsiteX630" fmla="*/ 5794993 w 7621360"/>
              <a:gd name="connsiteY630" fmla="*/ 2064290 h 6394659"/>
              <a:gd name="connsiteX631" fmla="*/ 5817293 w 7621360"/>
              <a:gd name="connsiteY631" fmla="*/ 2047898 h 6394659"/>
              <a:gd name="connsiteX632" fmla="*/ 6272146 w 7621360"/>
              <a:gd name="connsiteY632" fmla="*/ 2200421 h 6394659"/>
              <a:gd name="connsiteX633" fmla="*/ 6271650 w 7621360"/>
              <a:gd name="connsiteY633" fmla="*/ 2212393 h 6394659"/>
              <a:gd name="connsiteX634" fmla="*/ 5794326 w 7621360"/>
              <a:gd name="connsiteY634" fmla="*/ 2142653 h 6394659"/>
              <a:gd name="connsiteX635" fmla="*/ 5797924 w 7621360"/>
              <a:gd name="connsiteY635" fmla="*/ 2302387 h 6394659"/>
              <a:gd name="connsiteX636" fmla="*/ 5786867 w 7621360"/>
              <a:gd name="connsiteY636" fmla="*/ 2305752 h 6394659"/>
              <a:gd name="connsiteX637" fmla="*/ 5783455 w 7621360"/>
              <a:gd name="connsiteY637" fmla="*/ 2308109 h 6394659"/>
              <a:gd name="connsiteX638" fmla="*/ 5734219 w 7621360"/>
              <a:gd name="connsiteY638" fmla="*/ 2252993 h 6394659"/>
              <a:gd name="connsiteX639" fmla="*/ 5691247 w 7621360"/>
              <a:gd name="connsiteY639" fmla="*/ 2204918 h 6394659"/>
              <a:gd name="connsiteX640" fmla="*/ 5691821 w 7621360"/>
              <a:gd name="connsiteY640" fmla="*/ 2164519 h 6394659"/>
              <a:gd name="connsiteX641" fmla="*/ 5690596 w 7621360"/>
              <a:gd name="connsiteY641" fmla="*/ 2163341 h 6394659"/>
              <a:gd name="connsiteX642" fmla="*/ 5777547 w 7621360"/>
              <a:gd name="connsiteY642" fmla="*/ 2059436 h 6394659"/>
              <a:gd name="connsiteX643" fmla="*/ 5792543 w 7621360"/>
              <a:gd name="connsiteY643" fmla="*/ 2064647 h 6394659"/>
              <a:gd name="connsiteX644" fmla="*/ 5777268 w 7621360"/>
              <a:gd name="connsiteY644" fmla="*/ 2340987 h 6394659"/>
              <a:gd name="connsiteX645" fmla="*/ 5778819 w 7621360"/>
              <a:gd name="connsiteY645" fmla="*/ 2343452 h 6394659"/>
              <a:gd name="connsiteX646" fmla="*/ 5726294 w 7621360"/>
              <a:gd name="connsiteY646" fmla="*/ 2386162 h 6394659"/>
              <a:gd name="connsiteX647" fmla="*/ 5627356 w 7621360"/>
              <a:gd name="connsiteY647" fmla="*/ 2313956 h 6394659"/>
              <a:gd name="connsiteX648" fmla="*/ 5663024 w 7621360"/>
              <a:gd name="connsiteY648" fmla="*/ 2211695 h 6394659"/>
              <a:gd name="connsiteX649" fmla="*/ 5685479 w 7621360"/>
              <a:gd name="connsiteY649" fmla="*/ 2209167 h 6394659"/>
              <a:gd name="connsiteX650" fmla="*/ 5689356 w 7621360"/>
              <a:gd name="connsiteY650" fmla="*/ 2206469 h 6394659"/>
              <a:gd name="connsiteX651" fmla="*/ 5781564 w 7621360"/>
              <a:gd name="connsiteY651" fmla="*/ 2309691 h 6394659"/>
              <a:gd name="connsiteX652" fmla="*/ 5777299 w 7621360"/>
              <a:gd name="connsiteY652" fmla="*/ 2340893 h 6394659"/>
              <a:gd name="connsiteX653" fmla="*/ 5680190 w 7621360"/>
              <a:gd name="connsiteY653" fmla="*/ 2157184 h 6394659"/>
              <a:gd name="connsiteX654" fmla="*/ 5665458 w 7621360"/>
              <a:gd name="connsiteY654" fmla="*/ 2156346 h 6394659"/>
              <a:gd name="connsiteX655" fmla="*/ 5640119 w 7621360"/>
              <a:gd name="connsiteY655" fmla="*/ 2056381 h 6394659"/>
              <a:gd name="connsiteX656" fmla="*/ 5627542 w 7621360"/>
              <a:gd name="connsiteY656" fmla="*/ 2006755 h 6394659"/>
              <a:gd name="connsiteX657" fmla="*/ 5636412 w 7621360"/>
              <a:gd name="connsiteY657" fmla="*/ 2003033 h 6394659"/>
              <a:gd name="connsiteX658" fmla="*/ 5653068 w 7621360"/>
              <a:gd name="connsiteY658" fmla="*/ 1984299 h 6394659"/>
              <a:gd name="connsiteX659" fmla="*/ 5733149 w 7621360"/>
              <a:gd name="connsiteY659" fmla="*/ 2016013 h 6394659"/>
              <a:gd name="connsiteX660" fmla="*/ 5626658 w 7621360"/>
              <a:gd name="connsiteY660" fmla="*/ 2316220 h 6394659"/>
              <a:gd name="connsiteX661" fmla="*/ 5724527 w 7621360"/>
              <a:gd name="connsiteY661" fmla="*/ 2387666 h 6394659"/>
              <a:gd name="connsiteX662" fmla="*/ 5714695 w 7621360"/>
              <a:gd name="connsiteY662" fmla="*/ 2395668 h 6394659"/>
              <a:gd name="connsiteX663" fmla="*/ 5624580 w 7621360"/>
              <a:gd name="connsiteY663" fmla="*/ 2322191 h 6394659"/>
              <a:gd name="connsiteX664" fmla="*/ 5726589 w 7621360"/>
              <a:gd name="connsiteY664" fmla="*/ 2389108 h 6394659"/>
              <a:gd name="connsiteX665" fmla="*/ 6105129 w 7621360"/>
              <a:gd name="connsiteY665" fmla="*/ 2665433 h 6394659"/>
              <a:gd name="connsiteX666" fmla="*/ 6103439 w 7621360"/>
              <a:gd name="connsiteY666" fmla="*/ 2669139 h 6394659"/>
              <a:gd name="connsiteX667" fmla="*/ 6026319 w 7621360"/>
              <a:gd name="connsiteY667" fmla="*/ 2649646 h 6394659"/>
              <a:gd name="connsiteX668" fmla="*/ 5716649 w 7621360"/>
              <a:gd name="connsiteY668" fmla="*/ 2397188 h 6394659"/>
              <a:gd name="connsiteX669" fmla="*/ 6102834 w 7621360"/>
              <a:gd name="connsiteY669" fmla="*/ 2671528 h 6394659"/>
              <a:gd name="connsiteX670" fmla="*/ 6107486 w 7621360"/>
              <a:gd name="connsiteY670" fmla="*/ 2687036 h 6394659"/>
              <a:gd name="connsiteX671" fmla="*/ 6092304 w 7621360"/>
              <a:gd name="connsiteY671" fmla="*/ 2703397 h 6394659"/>
              <a:gd name="connsiteX672" fmla="*/ 6030895 w 7621360"/>
              <a:gd name="connsiteY672" fmla="*/ 2653337 h 6394659"/>
              <a:gd name="connsiteX673" fmla="*/ 6109223 w 7621360"/>
              <a:gd name="connsiteY673" fmla="*/ 2688711 h 6394659"/>
              <a:gd name="connsiteX674" fmla="*/ 6128359 w 7621360"/>
              <a:gd name="connsiteY674" fmla="*/ 2690897 h 6394659"/>
              <a:gd name="connsiteX675" fmla="*/ 6131166 w 7621360"/>
              <a:gd name="connsiteY675" fmla="*/ 2695782 h 6394659"/>
              <a:gd name="connsiteX676" fmla="*/ 6159266 w 7621360"/>
              <a:gd name="connsiteY676" fmla="*/ 2744742 h 6394659"/>
              <a:gd name="connsiteX677" fmla="*/ 6151513 w 7621360"/>
              <a:gd name="connsiteY677" fmla="*/ 2751658 h 6394659"/>
              <a:gd name="connsiteX678" fmla="*/ 6094134 w 7621360"/>
              <a:gd name="connsiteY678" fmla="*/ 2704948 h 6394659"/>
              <a:gd name="connsiteX679" fmla="*/ 6602132 w 7621360"/>
              <a:gd name="connsiteY679" fmla="*/ 2573578 h 6394659"/>
              <a:gd name="connsiteX680" fmla="*/ 6498432 w 7621360"/>
              <a:gd name="connsiteY680" fmla="*/ 2595088 h 6394659"/>
              <a:gd name="connsiteX681" fmla="*/ 6456562 w 7621360"/>
              <a:gd name="connsiteY681" fmla="*/ 2455158 h 6394659"/>
              <a:gd name="connsiteX682" fmla="*/ 6459182 w 7621360"/>
              <a:gd name="connsiteY682" fmla="*/ 2453948 h 6394659"/>
              <a:gd name="connsiteX683" fmla="*/ 6463928 w 7621360"/>
              <a:gd name="connsiteY683" fmla="*/ 2449994 h 6394659"/>
              <a:gd name="connsiteX684" fmla="*/ 6606164 w 7621360"/>
              <a:gd name="connsiteY684" fmla="*/ 2555154 h 6394659"/>
              <a:gd name="connsiteX685" fmla="*/ 6602132 w 7621360"/>
              <a:gd name="connsiteY685" fmla="*/ 2573562 h 6394659"/>
              <a:gd name="connsiteX686" fmla="*/ 6495998 w 7621360"/>
              <a:gd name="connsiteY686" fmla="*/ 2595584 h 6394659"/>
              <a:gd name="connsiteX687" fmla="*/ 6288909 w 7621360"/>
              <a:gd name="connsiteY687" fmla="*/ 2638542 h 6394659"/>
              <a:gd name="connsiteX688" fmla="*/ 6439907 w 7621360"/>
              <a:gd name="connsiteY688" fmla="*/ 2453049 h 6394659"/>
              <a:gd name="connsiteX689" fmla="*/ 6454174 w 7621360"/>
              <a:gd name="connsiteY689" fmla="*/ 2455902 h 6394659"/>
              <a:gd name="connsiteX690" fmla="*/ 6285095 w 7621360"/>
              <a:gd name="connsiteY690" fmla="*/ 2639348 h 6394659"/>
              <a:gd name="connsiteX691" fmla="*/ 6203369 w 7621360"/>
              <a:gd name="connsiteY691" fmla="*/ 2656298 h 6394659"/>
              <a:gd name="connsiteX692" fmla="*/ 6213186 w 7621360"/>
              <a:gd name="connsiteY692" fmla="*/ 2609852 h 6394659"/>
              <a:gd name="connsiteX693" fmla="*/ 6321739 w 7621360"/>
              <a:gd name="connsiteY693" fmla="*/ 2531970 h 6394659"/>
              <a:gd name="connsiteX694" fmla="*/ 6436356 w 7621360"/>
              <a:gd name="connsiteY694" fmla="*/ 2449776 h 6394659"/>
              <a:gd name="connsiteX695" fmla="*/ 6437906 w 7621360"/>
              <a:gd name="connsiteY695" fmla="*/ 2451467 h 6394659"/>
              <a:gd name="connsiteX696" fmla="*/ 6200858 w 7621360"/>
              <a:gd name="connsiteY696" fmla="*/ 2656826 h 6394659"/>
              <a:gd name="connsiteX697" fmla="*/ 6137881 w 7621360"/>
              <a:gd name="connsiteY697" fmla="*/ 2669884 h 6394659"/>
              <a:gd name="connsiteX698" fmla="*/ 6136175 w 7621360"/>
              <a:gd name="connsiteY698" fmla="*/ 2665758 h 6394659"/>
              <a:gd name="connsiteX699" fmla="*/ 6135881 w 7621360"/>
              <a:gd name="connsiteY699" fmla="*/ 2665293 h 6394659"/>
              <a:gd name="connsiteX700" fmla="*/ 6210317 w 7621360"/>
              <a:gd name="connsiteY700" fmla="*/ 2611883 h 6394659"/>
              <a:gd name="connsiteX701" fmla="*/ 6200315 w 7621360"/>
              <a:gd name="connsiteY701" fmla="*/ 2659431 h 6394659"/>
              <a:gd name="connsiteX702" fmla="*/ 6196717 w 7621360"/>
              <a:gd name="connsiteY702" fmla="*/ 2676397 h 6394659"/>
              <a:gd name="connsiteX703" fmla="*/ 6138548 w 7621360"/>
              <a:gd name="connsiteY703" fmla="*/ 2674179 h 6394659"/>
              <a:gd name="connsiteX704" fmla="*/ 6138377 w 7621360"/>
              <a:gd name="connsiteY704" fmla="*/ 2672287 h 6394659"/>
              <a:gd name="connsiteX705" fmla="*/ 6138424 w 7621360"/>
              <a:gd name="connsiteY705" fmla="*/ 2676645 h 6394659"/>
              <a:gd name="connsiteX706" fmla="*/ 6196205 w 7621360"/>
              <a:gd name="connsiteY706" fmla="*/ 2678863 h 6394659"/>
              <a:gd name="connsiteX707" fmla="*/ 6183272 w 7621360"/>
              <a:gd name="connsiteY707" fmla="*/ 2739965 h 6394659"/>
              <a:gd name="connsiteX708" fmla="*/ 6182031 w 7621360"/>
              <a:gd name="connsiteY708" fmla="*/ 2739732 h 6394659"/>
              <a:gd name="connsiteX709" fmla="*/ 6161468 w 7621360"/>
              <a:gd name="connsiteY709" fmla="*/ 2743485 h 6394659"/>
              <a:gd name="connsiteX710" fmla="*/ 6160569 w 7621360"/>
              <a:gd name="connsiteY710" fmla="*/ 2741935 h 6394659"/>
              <a:gd name="connsiteX711" fmla="*/ 6130577 w 7621360"/>
              <a:gd name="connsiteY711" fmla="*/ 2689672 h 6394659"/>
              <a:gd name="connsiteX712" fmla="*/ 6138377 w 7621360"/>
              <a:gd name="connsiteY712" fmla="*/ 2676707 h 6394659"/>
              <a:gd name="connsiteX713" fmla="*/ 6162166 w 7621360"/>
              <a:gd name="connsiteY713" fmla="*/ 2749720 h 6394659"/>
              <a:gd name="connsiteX714" fmla="*/ 6167346 w 7621360"/>
              <a:gd name="connsiteY714" fmla="*/ 2758745 h 6394659"/>
              <a:gd name="connsiteX715" fmla="*/ 6163903 w 7621360"/>
              <a:gd name="connsiteY715" fmla="*/ 2761769 h 6394659"/>
              <a:gd name="connsiteX716" fmla="*/ 6155948 w 7621360"/>
              <a:gd name="connsiteY716" fmla="*/ 2755287 h 6394659"/>
              <a:gd name="connsiteX717" fmla="*/ 6162119 w 7621360"/>
              <a:gd name="connsiteY717" fmla="*/ 2749704 h 6394659"/>
              <a:gd name="connsiteX718" fmla="*/ 6179907 w 7621360"/>
              <a:gd name="connsiteY718" fmla="*/ 2755923 h 6394659"/>
              <a:gd name="connsiteX719" fmla="*/ 6169517 w 7621360"/>
              <a:gd name="connsiteY719" fmla="*/ 2757474 h 6394659"/>
              <a:gd name="connsiteX720" fmla="*/ 6164322 w 7621360"/>
              <a:gd name="connsiteY720" fmla="*/ 2748417 h 6394659"/>
              <a:gd name="connsiteX721" fmla="*/ 6181240 w 7621360"/>
              <a:gd name="connsiteY721" fmla="*/ 2745315 h 6394659"/>
              <a:gd name="connsiteX722" fmla="*/ 6182093 w 7621360"/>
              <a:gd name="connsiteY722" fmla="*/ 2745470 h 6394659"/>
              <a:gd name="connsiteX723" fmla="*/ 6149992 w 7621360"/>
              <a:gd name="connsiteY723" fmla="*/ 2753674 h 6394659"/>
              <a:gd name="connsiteX724" fmla="*/ 6146333 w 7621360"/>
              <a:gd name="connsiteY724" fmla="*/ 2760358 h 6394659"/>
              <a:gd name="connsiteX725" fmla="*/ 6070222 w 7621360"/>
              <a:gd name="connsiteY725" fmla="*/ 2730893 h 6394659"/>
              <a:gd name="connsiteX726" fmla="*/ 6092506 w 7621360"/>
              <a:gd name="connsiteY726" fmla="*/ 2706871 h 6394659"/>
              <a:gd name="connsiteX727" fmla="*/ 6154443 w 7621360"/>
              <a:gd name="connsiteY727" fmla="*/ 2757319 h 6394659"/>
              <a:gd name="connsiteX728" fmla="*/ 6162383 w 7621360"/>
              <a:gd name="connsiteY728" fmla="*/ 2763786 h 6394659"/>
              <a:gd name="connsiteX729" fmla="*/ 6161081 w 7621360"/>
              <a:gd name="connsiteY729" fmla="*/ 2766065 h 6394659"/>
              <a:gd name="connsiteX730" fmla="*/ 6151683 w 7621360"/>
              <a:gd name="connsiteY730" fmla="*/ 2762421 h 6394659"/>
              <a:gd name="connsiteX731" fmla="*/ 6154397 w 7621360"/>
              <a:gd name="connsiteY731" fmla="*/ 2757257 h 6394659"/>
              <a:gd name="connsiteX732" fmla="*/ 6163748 w 7621360"/>
              <a:gd name="connsiteY732" fmla="*/ 2785404 h 6394659"/>
              <a:gd name="connsiteX733" fmla="*/ 6189056 w 7621360"/>
              <a:gd name="connsiteY733" fmla="*/ 2787497 h 6394659"/>
              <a:gd name="connsiteX734" fmla="*/ 6192980 w 7621360"/>
              <a:gd name="connsiteY734" fmla="*/ 2764778 h 6394659"/>
              <a:gd name="connsiteX735" fmla="*/ 6189708 w 7621360"/>
              <a:gd name="connsiteY735" fmla="*/ 2760606 h 6394659"/>
              <a:gd name="connsiteX736" fmla="*/ 6196283 w 7621360"/>
              <a:gd name="connsiteY736" fmla="*/ 2752511 h 6394659"/>
              <a:gd name="connsiteX737" fmla="*/ 6199167 w 7621360"/>
              <a:gd name="connsiteY737" fmla="*/ 2791886 h 6394659"/>
              <a:gd name="connsiteX738" fmla="*/ 6159793 w 7621360"/>
              <a:gd name="connsiteY738" fmla="*/ 2794771 h 6394659"/>
              <a:gd name="connsiteX739" fmla="*/ 6156195 w 7621360"/>
              <a:gd name="connsiteY739" fmla="*/ 2791018 h 6394659"/>
              <a:gd name="connsiteX740" fmla="*/ 6187785 w 7621360"/>
              <a:gd name="connsiteY740" fmla="*/ 2759040 h 6394659"/>
              <a:gd name="connsiteX741" fmla="*/ 6182264 w 7621360"/>
              <a:gd name="connsiteY741" fmla="*/ 2756404 h 6394659"/>
              <a:gd name="connsiteX742" fmla="*/ 6184451 w 7621360"/>
              <a:gd name="connsiteY742" fmla="*/ 2746091 h 6394659"/>
              <a:gd name="connsiteX743" fmla="*/ 6194375 w 7621360"/>
              <a:gd name="connsiteY743" fmla="*/ 2750929 h 6394659"/>
              <a:gd name="connsiteX744" fmla="*/ 6185629 w 7621360"/>
              <a:gd name="connsiteY744" fmla="*/ 2740430 h 6394659"/>
              <a:gd name="connsiteX745" fmla="*/ 6198640 w 7621360"/>
              <a:gd name="connsiteY745" fmla="*/ 2678956 h 6394659"/>
              <a:gd name="connsiteX746" fmla="*/ 6251366 w 7621360"/>
              <a:gd name="connsiteY746" fmla="*/ 2680972 h 6394659"/>
              <a:gd name="connsiteX747" fmla="*/ 6197880 w 7621360"/>
              <a:gd name="connsiteY747" fmla="*/ 2746494 h 6394659"/>
              <a:gd name="connsiteX748" fmla="*/ 6185521 w 7621360"/>
              <a:gd name="connsiteY748" fmla="*/ 2740399 h 6394659"/>
              <a:gd name="connsiteX749" fmla="*/ 6199152 w 7621360"/>
              <a:gd name="connsiteY749" fmla="*/ 2676506 h 6394659"/>
              <a:gd name="connsiteX750" fmla="*/ 6202873 w 7621360"/>
              <a:gd name="connsiteY750" fmla="*/ 2658935 h 6394659"/>
              <a:gd name="connsiteX751" fmla="*/ 6282722 w 7621360"/>
              <a:gd name="connsiteY751" fmla="*/ 2642372 h 6394659"/>
              <a:gd name="connsiteX752" fmla="*/ 6253258 w 7621360"/>
              <a:gd name="connsiteY752" fmla="*/ 2678568 h 6394659"/>
              <a:gd name="connsiteX753" fmla="*/ 6286568 w 7621360"/>
              <a:gd name="connsiteY753" fmla="*/ 2641566 h 6394659"/>
              <a:gd name="connsiteX754" fmla="*/ 6496819 w 7621360"/>
              <a:gd name="connsiteY754" fmla="*/ 2597941 h 6394659"/>
              <a:gd name="connsiteX755" fmla="*/ 6516359 w 7621360"/>
              <a:gd name="connsiteY755" fmla="*/ 2663231 h 6394659"/>
              <a:gd name="connsiteX756" fmla="*/ 6511505 w 7621360"/>
              <a:gd name="connsiteY756" fmla="*/ 2665433 h 6394659"/>
              <a:gd name="connsiteX757" fmla="*/ 6497238 w 7621360"/>
              <a:gd name="connsiteY757" fmla="*/ 2687873 h 6394659"/>
              <a:gd name="connsiteX758" fmla="*/ 6256359 w 7621360"/>
              <a:gd name="connsiteY758" fmla="*/ 2678692 h 6394659"/>
              <a:gd name="connsiteX759" fmla="*/ 6499255 w 7621360"/>
              <a:gd name="connsiteY759" fmla="*/ 2597430 h 6394659"/>
              <a:gd name="connsiteX760" fmla="*/ 6602737 w 7621360"/>
              <a:gd name="connsiteY760" fmla="*/ 2575966 h 6394659"/>
              <a:gd name="connsiteX761" fmla="*/ 6610149 w 7621360"/>
              <a:gd name="connsiteY761" fmla="*/ 2588373 h 6394659"/>
              <a:gd name="connsiteX762" fmla="*/ 6543219 w 7621360"/>
              <a:gd name="connsiteY762" fmla="*/ 2667557 h 6394659"/>
              <a:gd name="connsiteX763" fmla="*/ 6518732 w 7621360"/>
              <a:gd name="connsiteY763" fmla="*/ 2662455 h 6394659"/>
              <a:gd name="connsiteX764" fmla="*/ 7191637 w 7621360"/>
              <a:gd name="connsiteY764" fmla="*/ 2397049 h 6394659"/>
              <a:gd name="connsiteX765" fmla="*/ 7194739 w 7621360"/>
              <a:gd name="connsiteY765" fmla="*/ 2387744 h 6394659"/>
              <a:gd name="connsiteX766" fmla="*/ 7199732 w 7621360"/>
              <a:gd name="connsiteY766" fmla="*/ 2390737 h 6394659"/>
              <a:gd name="connsiteX767" fmla="*/ 7197390 w 7621360"/>
              <a:gd name="connsiteY767" fmla="*/ 2397964 h 6394659"/>
              <a:gd name="connsiteX768" fmla="*/ 7197731 w 7621360"/>
              <a:gd name="connsiteY768" fmla="*/ 2405857 h 6394659"/>
              <a:gd name="connsiteX769" fmla="*/ 7192211 w 7621360"/>
              <a:gd name="connsiteY769" fmla="*/ 2407408 h 6394659"/>
              <a:gd name="connsiteX770" fmla="*/ 7191528 w 7621360"/>
              <a:gd name="connsiteY770" fmla="*/ 2397018 h 6394659"/>
              <a:gd name="connsiteX771" fmla="*/ 7211409 w 7621360"/>
              <a:gd name="connsiteY771" fmla="*/ 2421660 h 6394659"/>
              <a:gd name="connsiteX772" fmla="*/ 7209688 w 7621360"/>
              <a:gd name="connsiteY772" fmla="*/ 2427057 h 6394659"/>
              <a:gd name="connsiteX773" fmla="*/ 7194180 w 7621360"/>
              <a:gd name="connsiteY773" fmla="*/ 2412882 h 6394659"/>
              <a:gd name="connsiteX774" fmla="*/ 7199453 w 7621360"/>
              <a:gd name="connsiteY774" fmla="*/ 2410680 h 6394659"/>
              <a:gd name="connsiteX775" fmla="*/ 7211285 w 7621360"/>
              <a:gd name="connsiteY775" fmla="*/ 2421629 h 6394659"/>
              <a:gd name="connsiteX776" fmla="*/ 7200973 w 7621360"/>
              <a:gd name="connsiteY776" fmla="*/ 2388581 h 6394659"/>
              <a:gd name="connsiteX777" fmla="*/ 7195979 w 7621360"/>
              <a:gd name="connsiteY777" fmla="*/ 2385588 h 6394659"/>
              <a:gd name="connsiteX778" fmla="*/ 7196801 w 7621360"/>
              <a:gd name="connsiteY778" fmla="*/ 2384347 h 6394659"/>
              <a:gd name="connsiteX779" fmla="*/ 7201344 w 7621360"/>
              <a:gd name="connsiteY779" fmla="*/ 2388038 h 6394659"/>
              <a:gd name="connsiteX780" fmla="*/ 7198383 w 7621360"/>
              <a:gd name="connsiteY780" fmla="*/ 2408230 h 6394659"/>
              <a:gd name="connsiteX781" fmla="*/ 7198383 w 7621360"/>
              <a:gd name="connsiteY781" fmla="*/ 2408385 h 6394659"/>
              <a:gd name="connsiteX782" fmla="*/ 7193079 w 7621360"/>
              <a:gd name="connsiteY782" fmla="*/ 2410603 h 6394659"/>
              <a:gd name="connsiteX783" fmla="*/ 7192815 w 7621360"/>
              <a:gd name="connsiteY783" fmla="*/ 2409796 h 6394659"/>
              <a:gd name="connsiteX784" fmla="*/ 7187837 w 7621360"/>
              <a:gd name="connsiteY784" fmla="*/ 2412882 h 6394659"/>
              <a:gd name="connsiteX785" fmla="*/ 6660455 w 7621360"/>
              <a:gd name="connsiteY785" fmla="*/ 2633750 h 6394659"/>
              <a:gd name="connsiteX786" fmla="*/ 6640838 w 7621360"/>
              <a:gd name="connsiteY786" fmla="*/ 2591878 h 6394659"/>
              <a:gd name="connsiteX787" fmla="*/ 6652888 w 7621360"/>
              <a:gd name="connsiteY787" fmla="*/ 2563467 h 6394659"/>
              <a:gd name="connsiteX788" fmla="*/ 7187357 w 7621360"/>
              <a:gd name="connsiteY788" fmla="*/ 2411487 h 6394659"/>
              <a:gd name="connsiteX789" fmla="*/ 7187729 w 7621360"/>
              <a:gd name="connsiteY789" fmla="*/ 2412789 h 6394659"/>
              <a:gd name="connsiteX790" fmla="*/ 6638528 w 7621360"/>
              <a:gd name="connsiteY790" fmla="*/ 2592963 h 6394659"/>
              <a:gd name="connsiteX791" fmla="*/ 6658052 w 7621360"/>
              <a:gd name="connsiteY791" fmla="*/ 2634618 h 6394659"/>
              <a:gd name="connsiteX792" fmla="*/ 6551918 w 7621360"/>
              <a:gd name="connsiteY792" fmla="*/ 2679065 h 6394659"/>
              <a:gd name="connsiteX793" fmla="*/ 6545002 w 7621360"/>
              <a:gd name="connsiteY793" fmla="*/ 2669201 h 6394659"/>
              <a:gd name="connsiteX794" fmla="*/ 6546258 w 7621360"/>
              <a:gd name="connsiteY794" fmla="*/ 2667651 h 6394659"/>
              <a:gd name="connsiteX795" fmla="*/ 6611932 w 7621360"/>
              <a:gd name="connsiteY795" fmla="*/ 2589986 h 6394659"/>
              <a:gd name="connsiteX796" fmla="*/ 6638528 w 7621360"/>
              <a:gd name="connsiteY796" fmla="*/ 2592963 h 6394659"/>
              <a:gd name="connsiteX797" fmla="*/ 6956961 w 7621360"/>
              <a:gd name="connsiteY797" fmla="*/ 3220268 h 6394659"/>
              <a:gd name="connsiteX798" fmla="*/ 6936119 w 7621360"/>
              <a:gd name="connsiteY798" fmla="*/ 3222052 h 6394659"/>
              <a:gd name="connsiteX799" fmla="*/ 6661371 w 7621360"/>
              <a:gd name="connsiteY799" fmla="*/ 2635843 h 6394659"/>
              <a:gd name="connsiteX800" fmla="*/ 7188629 w 7621360"/>
              <a:gd name="connsiteY800" fmla="*/ 2415007 h 6394659"/>
              <a:gd name="connsiteX801" fmla="*/ 7207750 w 7621360"/>
              <a:gd name="connsiteY801" fmla="*/ 2432438 h 6394659"/>
              <a:gd name="connsiteX802" fmla="*/ 7222931 w 7621360"/>
              <a:gd name="connsiteY802" fmla="*/ 2373228 h 6394659"/>
              <a:gd name="connsiteX803" fmla="*/ 7248379 w 7621360"/>
              <a:gd name="connsiteY803" fmla="*/ 2403407 h 6394659"/>
              <a:gd name="connsiteX804" fmla="*/ 7218201 w 7621360"/>
              <a:gd name="connsiteY804" fmla="*/ 2428856 h 6394659"/>
              <a:gd name="connsiteX805" fmla="*/ 7215286 w 7621360"/>
              <a:gd name="connsiteY805" fmla="*/ 2428453 h 6394659"/>
              <a:gd name="connsiteX806" fmla="*/ 7211921 w 7621360"/>
              <a:gd name="connsiteY806" fmla="*/ 2427755 h 6394659"/>
              <a:gd name="connsiteX807" fmla="*/ 7213626 w 7621360"/>
              <a:gd name="connsiteY807" fmla="*/ 2422389 h 6394659"/>
              <a:gd name="connsiteX808" fmla="*/ 7216108 w 7621360"/>
              <a:gd name="connsiteY808" fmla="*/ 2422885 h 6394659"/>
              <a:gd name="connsiteX809" fmla="*/ 7241106 w 7621360"/>
              <a:gd name="connsiteY809" fmla="*/ 2404012 h 6394659"/>
              <a:gd name="connsiteX810" fmla="*/ 7222233 w 7621360"/>
              <a:gd name="connsiteY810" fmla="*/ 2379013 h 6394659"/>
              <a:gd name="connsiteX811" fmla="*/ 7202771 w 7621360"/>
              <a:gd name="connsiteY811" fmla="*/ 2386069 h 6394659"/>
              <a:gd name="connsiteX812" fmla="*/ 7198228 w 7621360"/>
              <a:gd name="connsiteY812" fmla="*/ 2382393 h 6394659"/>
              <a:gd name="connsiteX813" fmla="*/ 7222962 w 7621360"/>
              <a:gd name="connsiteY813" fmla="*/ 2373228 h 6394659"/>
              <a:gd name="connsiteX814" fmla="*/ 7192211 w 7621360"/>
              <a:gd name="connsiteY814" fmla="*/ 2380703 h 6394659"/>
              <a:gd name="connsiteX815" fmla="*/ 7190908 w 7621360"/>
              <a:gd name="connsiteY815" fmla="*/ 2382626 h 6394659"/>
              <a:gd name="connsiteX816" fmla="*/ 6650236 w 7621360"/>
              <a:gd name="connsiteY816" fmla="*/ 2059250 h 6394659"/>
              <a:gd name="connsiteX817" fmla="*/ 6638203 w 7621360"/>
              <a:gd name="connsiteY817" fmla="*/ 2024697 h 6394659"/>
              <a:gd name="connsiteX818" fmla="*/ 6618135 w 7621360"/>
              <a:gd name="connsiteY818" fmla="*/ 2023674 h 6394659"/>
              <a:gd name="connsiteX819" fmla="*/ 6561517 w 7621360"/>
              <a:gd name="connsiteY819" fmla="*/ 1887931 h 6394659"/>
              <a:gd name="connsiteX820" fmla="*/ 6573380 w 7621360"/>
              <a:gd name="connsiteY820" fmla="*/ 1878719 h 6394659"/>
              <a:gd name="connsiteX821" fmla="*/ 6553190 w 7621360"/>
              <a:gd name="connsiteY821" fmla="*/ 1874439 h 6394659"/>
              <a:gd name="connsiteX822" fmla="*/ 6557004 w 7621360"/>
              <a:gd name="connsiteY822" fmla="*/ 1883620 h 6394659"/>
              <a:gd name="connsiteX823" fmla="*/ 6532192 w 7621360"/>
              <a:gd name="connsiteY823" fmla="*/ 1880813 h 6394659"/>
              <a:gd name="connsiteX824" fmla="*/ 6537977 w 7621360"/>
              <a:gd name="connsiteY824" fmla="*/ 1872718 h 6394659"/>
              <a:gd name="connsiteX825" fmla="*/ 6553221 w 7621360"/>
              <a:gd name="connsiteY825" fmla="*/ 1874439 h 6394659"/>
              <a:gd name="connsiteX826" fmla="*/ 6555454 w 7621360"/>
              <a:gd name="connsiteY826" fmla="*/ 1873478 h 6394659"/>
              <a:gd name="connsiteX827" fmla="*/ 6556353 w 7621360"/>
              <a:gd name="connsiteY827" fmla="*/ 1873028 h 6394659"/>
              <a:gd name="connsiteX828" fmla="*/ 6561238 w 7621360"/>
              <a:gd name="connsiteY828" fmla="*/ 1868903 h 6394659"/>
              <a:gd name="connsiteX829" fmla="*/ 6568899 w 7621360"/>
              <a:gd name="connsiteY829" fmla="*/ 1875106 h 6394659"/>
              <a:gd name="connsiteX830" fmla="*/ 6559284 w 7621360"/>
              <a:gd name="connsiteY830" fmla="*/ 1882627 h 6394659"/>
              <a:gd name="connsiteX831" fmla="*/ 6519786 w 7621360"/>
              <a:gd name="connsiteY831" fmla="*/ 1853643 h 6394659"/>
              <a:gd name="connsiteX832" fmla="*/ 6549980 w 7621360"/>
              <a:gd name="connsiteY832" fmla="*/ 1828225 h 6394659"/>
              <a:gd name="connsiteX833" fmla="*/ 6575412 w 7621360"/>
              <a:gd name="connsiteY833" fmla="*/ 1858419 h 6394659"/>
              <a:gd name="connsiteX834" fmla="*/ 6575009 w 7621360"/>
              <a:gd name="connsiteY834" fmla="*/ 1861304 h 6394659"/>
              <a:gd name="connsiteX835" fmla="*/ 6570357 w 7621360"/>
              <a:gd name="connsiteY835" fmla="*/ 1873121 h 6394659"/>
              <a:gd name="connsiteX836" fmla="*/ 6562680 w 7621360"/>
              <a:gd name="connsiteY836" fmla="*/ 1866917 h 6394659"/>
              <a:gd name="connsiteX837" fmla="*/ 6556850 w 7621360"/>
              <a:gd name="connsiteY837" fmla="*/ 1842151 h 6394659"/>
              <a:gd name="connsiteX838" fmla="*/ 6532084 w 7621360"/>
              <a:gd name="connsiteY838" fmla="*/ 1847982 h 6394659"/>
              <a:gd name="connsiteX839" fmla="*/ 6531789 w 7621360"/>
              <a:gd name="connsiteY839" fmla="*/ 1866421 h 6394659"/>
              <a:gd name="connsiteX840" fmla="*/ 6535961 w 7621360"/>
              <a:gd name="connsiteY840" fmla="*/ 1871322 h 6394659"/>
              <a:gd name="connsiteX841" fmla="*/ 6530177 w 7621360"/>
              <a:gd name="connsiteY841" fmla="*/ 1879417 h 6394659"/>
              <a:gd name="connsiteX842" fmla="*/ 6519786 w 7621360"/>
              <a:gd name="connsiteY842" fmla="*/ 1853643 h 6394659"/>
              <a:gd name="connsiteX843" fmla="*/ 6528874 w 7621360"/>
              <a:gd name="connsiteY843" fmla="*/ 1885465 h 6394659"/>
              <a:gd name="connsiteX844" fmla="*/ 6559253 w 7621360"/>
              <a:gd name="connsiteY844" fmla="*/ 1888908 h 6394659"/>
              <a:gd name="connsiteX845" fmla="*/ 6615887 w 7621360"/>
              <a:gd name="connsiteY845" fmla="*/ 2024636 h 6394659"/>
              <a:gd name="connsiteX846" fmla="*/ 6614150 w 7621360"/>
              <a:gd name="connsiteY846" fmla="*/ 2025519 h 6394659"/>
              <a:gd name="connsiteX847" fmla="*/ 6603186 w 7621360"/>
              <a:gd name="connsiteY847" fmla="*/ 2058087 h 6394659"/>
              <a:gd name="connsiteX848" fmla="*/ 6319769 w 7621360"/>
              <a:gd name="connsiteY848" fmla="*/ 2195132 h 6394659"/>
              <a:gd name="connsiteX849" fmla="*/ 6319491 w 7621360"/>
              <a:gd name="connsiteY849" fmla="*/ 2194605 h 6394659"/>
              <a:gd name="connsiteX850" fmla="*/ 6313070 w 7621360"/>
              <a:gd name="connsiteY850" fmla="*/ 2187177 h 6394659"/>
              <a:gd name="connsiteX851" fmla="*/ 6309907 w 7621360"/>
              <a:gd name="connsiteY851" fmla="*/ 2229933 h 6394659"/>
              <a:gd name="connsiteX852" fmla="*/ 6320855 w 7621360"/>
              <a:gd name="connsiteY852" fmla="*/ 2197366 h 6394659"/>
              <a:gd name="connsiteX853" fmla="*/ 6461230 w 7621360"/>
              <a:gd name="connsiteY853" fmla="*/ 2129486 h 6394659"/>
              <a:gd name="connsiteX854" fmla="*/ 6604256 w 7621360"/>
              <a:gd name="connsiteY854" fmla="*/ 2060320 h 6394659"/>
              <a:gd name="connsiteX855" fmla="*/ 6604520 w 7621360"/>
              <a:gd name="connsiteY855" fmla="*/ 2060863 h 6394659"/>
              <a:gd name="connsiteX856" fmla="*/ 6639893 w 7621360"/>
              <a:gd name="connsiteY856" fmla="*/ 2070416 h 6394659"/>
              <a:gd name="connsiteX857" fmla="*/ 6649089 w 7621360"/>
              <a:gd name="connsiteY857" fmla="*/ 2061436 h 6394659"/>
              <a:gd name="connsiteX858" fmla="*/ 7189668 w 7621360"/>
              <a:gd name="connsiteY858" fmla="*/ 2384751 h 6394659"/>
              <a:gd name="connsiteX859" fmla="*/ 7186566 w 7621360"/>
              <a:gd name="connsiteY859" fmla="*/ 2408959 h 6394659"/>
              <a:gd name="connsiteX860" fmla="*/ 6652113 w 7621360"/>
              <a:gd name="connsiteY860" fmla="*/ 2560939 h 6394659"/>
              <a:gd name="connsiteX861" fmla="*/ 6619237 w 7621360"/>
              <a:gd name="connsiteY861" fmla="*/ 2545012 h 6394659"/>
              <a:gd name="connsiteX862" fmla="*/ 6614894 w 7621360"/>
              <a:gd name="connsiteY862" fmla="*/ 2546981 h 6394659"/>
              <a:gd name="connsiteX863" fmla="*/ 6607730 w 7621360"/>
              <a:gd name="connsiteY863" fmla="*/ 2553107 h 6394659"/>
              <a:gd name="connsiteX864" fmla="*/ 6465370 w 7621360"/>
              <a:gd name="connsiteY864" fmla="*/ 2448039 h 6394659"/>
              <a:gd name="connsiteX865" fmla="*/ 6459943 w 7621360"/>
              <a:gd name="connsiteY865" fmla="*/ 2423180 h 6394659"/>
              <a:gd name="connsiteX866" fmla="*/ 6435100 w 7621360"/>
              <a:gd name="connsiteY866" fmla="*/ 2428608 h 6394659"/>
              <a:gd name="connsiteX867" fmla="*/ 6434650 w 7621360"/>
              <a:gd name="connsiteY867" fmla="*/ 2447310 h 6394659"/>
              <a:gd name="connsiteX868" fmla="*/ 6434960 w 7621360"/>
              <a:gd name="connsiteY868" fmla="*/ 2447776 h 6394659"/>
              <a:gd name="connsiteX869" fmla="*/ 6213899 w 7621360"/>
              <a:gd name="connsiteY869" fmla="*/ 2606254 h 6394659"/>
              <a:gd name="connsiteX870" fmla="*/ 6292848 w 7621360"/>
              <a:gd name="connsiteY870" fmla="*/ 2233019 h 6394659"/>
              <a:gd name="connsiteX871" fmla="*/ 6309907 w 7621360"/>
              <a:gd name="connsiteY871" fmla="*/ 2229933 h 6394659"/>
              <a:gd name="connsiteX872" fmla="*/ 6290553 w 7621360"/>
              <a:gd name="connsiteY872" fmla="*/ 2232538 h 6394659"/>
              <a:gd name="connsiteX873" fmla="*/ 6211046 w 7621360"/>
              <a:gd name="connsiteY873" fmla="*/ 2608270 h 6394659"/>
              <a:gd name="connsiteX874" fmla="*/ 6134346 w 7621360"/>
              <a:gd name="connsiteY874" fmla="*/ 2663262 h 6394659"/>
              <a:gd name="connsiteX875" fmla="*/ 6128003 w 7621360"/>
              <a:gd name="connsiteY875" fmla="*/ 2658392 h 6394659"/>
              <a:gd name="connsiteX876" fmla="*/ 6254716 w 7621360"/>
              <a:gd name="connsiteY876" fmla="*/ 2323121 h 6394659"/>
              <a:gd name="connsiteX877" fmla="*/ 6289096 w 7621360"/>
              <a:gd name="connsiteY877" fmla="*/ 2232119 h 6394659"/>
              <a:gd name="connsiteX878" fmla="*/ 6290553 w 7621360"/>
              <a:gd name="connsiteY878" fmla="*/ 2232538 h 6394659"/>
              <a:gd name="connsiteX879" fmla="*/ 6274596 w 7621360"/>
              <a:gd name="connsiteY879" fmla="*/ 2220380 h 6394659"/>
              <a:gd name="connsiteX880" fmla="*/ 6286770 w 7621360"/>
              <a:gd name="connsiteY880" fmla="*/ 2231235 h 6394659"/>
              <a:gd name="connsiteX881" fmla="*/ 6125754 w 7621360"/>
              <a:gd name="connsiteY881" fmla="*/ 2657524 h 6394659"/>
              <a:gd name="connsiteX882" fmla="*/ 6106556 w 7621360"/>
              <a:gd name="connsiteY882" fmla="*/ 2663494 h 6394659"/>
              <a:gd name="connsiteX883" fmla="*/ 5728450 w 7621360"/>
              <a:gd name="connsiteY883" fmla="*/ 2387573 h 6394659"/>
              <a:gd name="connsiteX884" fmla="*/ 5760287 w 7621360"/>
              <a:gd name="connsiteY884" fmla="*/ 2361674 h 6394659"/>
              <a:gd name="connsiteX885" fmla="*/ 5780447 w 7621360"/>
              <a:gd name="connsiteY885" fmla="*/ 2345282 h 6394659"/>
              <a:gd name="connsiteX886" fmla="*/ 5816952 w 7621360"/>
              <a:gd name="connsiteY886" fmla="*/ 2347314 h 6394659"/>
              <a:gd name="connsiteX887" fmla="*/ 5825093 w 7621360"/>
              <a:gd name="connsiteY887" fmla="*/ 2323121 h 6394659"/>
              <a:gd name="connsiteX888" fmla="*/ 6272224 w 7621360"/>
              <a:gd name="connsiteY888" fmla="*/ 2214781 h 6394659"/>
              <a:gd name="connsiteX889" fmla="*/ 6274627 w 7621360"/>
              <a:gd name="connsiteY889" fmla="*/ 2220380 h 6394659"/>
              <a:gd name="connsiteX890" fmla="*/ 6275945 w 7621360"/>
              <a:gd name="connsiteY890" fmla="*/ 2192558 h 6394659"/>
              <a:gd name="connsiteX891" fmla="*/ 6272937 w 7621360"/>
              <a:gd name="connsiteY891" fmla="*/ 2198110 h 6394659"/>
              <a:gd name="connsiteX892" fmla="*/ 5975532 w 7621360"/>
              <a:gd name="connsiteY892" fmla="*/ 2098377 h 6394659"/>
              <a:gd name="connsiteX893" fmla="*/ 5818084 w 7621360"/>
              <a:gd name="connsiteY893" fmla="*/ 2045649 h 6394659"/>
              <a:gd name="connsiteX894" fmla="*/ 5808376 w 7621360"/>
              <a:gd name="connsiteY894" fmla="*/ 2017734 h 6394659"/>
              <a:gd name="connsiteX895" fmla="*/ 5890892 w 7621360"/>
              <a:gd name="connsiteY895" fmla="*/ 1891653 h 6394659"/>
              <a:gd name="connsiteX896" fmla="*/ 5890303 w 7621360"/>
              <a:gd name="connsiteY896" fmla="*/ 1887962 h 6394659"/>
              <a:gd name="connsiteX897" fmla="*/ 5831513 w 7621360"/>
              <a:gd name="connsiteY897" fmla="*/ 1842011 h 6394659"/>
              <a:gd name="connsiteX898" fmla="*/ 5833809 w 7621360"/>
              <a:gd name="connsiteY898" fmla="*/ 1809894 h 6394659"/>
              <a:gd name="connsiteX899" fmla="*/ 5880331 w 7621360"/>
              <a:gd name="connsiteY899" fmla="*/ 1783173 h 6394659"/>
              <a:gd name="connsiteX900" fmla="*/ 5981611 w 7621360"/>
              <a:gd name="connsiteY900" fmla="*/ 1725049 h 6394659"/>
              <a:gd name="connsiteX901" fmla="*/ 5990776 w 7621360"/>
              <a:gd name="connsiteY901" fmla="*/ 1734447 h 6394659"/>
              <a:gd name="connsiteX902" fmla="*/ 6193507 w 7621360"/>
              <a:gd name="connsiteY902" fmla="*/ 1497560 h 6394659"/>
              <a:gd name="connsiteX903" fmla="*/ 6144906 w 7621360"/>
              <a:gd name="connsiteY903" fmla="*/ 1511083 h 6394659"/>
              <a:gd name="connsiteX904" fmla="*/ 6174371 w 7621360"/>
              <a:gd name="connsiteY904" fmla="*/ 1467799 h 6394659"/>
              <a:gd name="connsiteX905" fmla="*/ 6196081 w 7621360"/>
              <a:gd name="connsiteY905" fmla="*/ 1484037 h 6394659"/>
              <a:gd name="connsiteX906" fmla="*/ 6193507 w 7621360"/>
              <a:gd name="connsiteY906" fmla="*/ 1497560 h 6394659"/>
              <a:gd name="connsiteX907" fmla="*/ 6141681 w 7621360"/>
              <a:gd name="connsiteY907" fmla="*/ 1511982 h 6394659"/>
              <a:gd name="connsiteX908" fmla="*/ 6025947 w 7621360"/>
              <a:gd name="connsiteY908" fmla="*/ 1544208 h 6394659"/>
              <a:gd name="connsiteX909" fmla="*/ 6031127 w 7621360"/>
              <a:gd name="connsiteY909" fmla="*/ 1487464 h 6394659"/>
              <a:gd name="connsiteX910" fmla="*/ 6122296 w 7621360"/>
              <a:gd name="connsiteY910" fmla="*/ 1428890 h 6394659"/>
              <a:gd name="connsiteX911" fmla="*/ 6172649 w 7621360"/>
              <a:gd name="connsiteY911" fmla="*/ 1466497 h 6394659"/>
              <a:gd name="connsiteX912" fmla="*/ 6019171 w 7621360"/>
              <a:gd name="connsiteY912" fmla="*/ 1691877 h 6394659"/>
              <a:gd name="connsiteX913" fmla="*/ 6012689 w 7621360"/>
              <a:gd name="connsiteY913" fmla="*/ 1689551 h 6394659"/>
              <a:gd name="connsiteX914" fmla="*/ 6013634 w 7621360"/>
              <a:gd name="connsiteY914" fmla="*/ 1679083 h 6394659"/>
              <a:gd name="connsiteX915" fmla="*/ 6024955 w 7621360"/>
              <a:gd name="connsiteY915" fmla="*/ 1683363 h 6394659"/>
              <a:gd name="connsiteX916" fmla="*/ 6026723 w 7621360"/>
              <a:gd name="connsiteY916" fmla="*/ 1684604 h 6394659"/>
              <a:gd name="connsiteX917" fmla="*/ 6028382 w 7621360"/>
              <a:gd name="connsiteY917" fmla="*/ 1685968 h 6394659"/>
              <a:gd name="connsiteX918" fmla="*/ 6021357 w 7621360"/>
              <a:gd name="connsiteY918" fmla="*/ 1693412 h 6394659"/>
              <a:gd name="connsiteX919" fmla="*/ 6020954 w 7621360"/>
              <a:gd name="connsiteY919" fmla="*/ 1693071 h 6394659"/>
              <a:gd name="connsiteX920" fmla="*/ 6014317 w 7621360"/>
              <a:gd name="connsiteY920" fmla="*/ 1673391 h 6394659"/>
              <a:gd name="connsiteX921" fmla="*/ 6014115 w 7621360"/>
              <a:gd name="connsiteY921" fmla="*/ 1673391 h 6394659"/>
              <a:gd name="connsiteX922" fmla="*/ 6025653 w 7621360"/>
              <a:gd name="connsiteY922" fmla="*/ 1546783 h 6394659"/>
              <a:gd name="connsiteX923" fmla="*/ 6139479 w 7621360"/>
              <a:gd name="connsiteY923" fmla="*/ 1515084 h 6394659"/>
              <a:gd name="connsiteX924" fmla="*/ 6028134 w 7621360"/>
              <a:gd name="connsiteY924" fmla="*/ 1678649 h 6394659"/>
              <a:gd name="connsiteX925" fmla="*/ 6014379 w 7621360"/>
              <a:gd name="connsiteY925" fmla="*/ 1673438 h 6394659"/>
              <a:gd name="connsiteX926" fmla="*/ 6031375 w 7621360"/>
              <a:gd name="connsiteY926" fmla="*/ 1484688 h 6394659"/>
              <a:gd name="connsiteX927" fmla="*/ 6041936 w 7621360"/>
              <a:gd name="connsiteY927" fmla="*/ 1368811 h 6394659"/>
              <a:gd name="connsiteX928" fmla="*/ 6120466 w 7621360"/>
              <a:gd name="connsiteY928" fmla="*/ 1427463 h 6394659"/>
              <a:gd name="connsiteX929" fmla="*/ 6122389 w 7621360"/>
              <a:gd name="connsiteY929" fmla="*/ 1426222 h 6394659"/>
              <a:gd name="connsiteX930" fmla="*/ 6042169 w 7621360"/>
              <a:gd name="connsiteY930" fmla="*/ 1366299 h 6394659"/>
              <a:gd name="connsiteX931" fmla="*/ 6047798 w 7621360"/>
              <a:gd name="connsiteY931" fmla="*/ 1304514 h 6394659"/>
              <a:gd name="connsiteX932" fmla="*/ 6230648 w 7621360"/>
              <a:gd name="connsiteY932" fmla="*/ 1334507 h 6394659"/>
              <a:gd name="connsiteX933" fmla="*/ 6234680 w 7621360"/>
              <a:gd name="connsiteY933" fmla="*/ 1354094 h 6394659"/>
              <a:gd name="connsiteX934" fmla="*/ 6040199 w 7621360"/>
              <a:gd name="connsiteY934" fmla="*/ 1364779 h 6394659"/>
              <a:gd name="connsiteX935" fmla="*/ 5985302 w 7621360"/>
              <a:gd name="connsiteY935" fmla="*/ 1323760 h 6394659"/>
              <a:gd name="connsiteX936" fmla="*/ 5996964 w 7621360"/>
              <a:gd name="connsiteY936" fmla="*/ 1296171 h 6394659"/>
              <a:gd name="connsiteX937" fmla="*/ 6045719 w 7621360"/>
              <a:gd name="connsiteY937" fmla="*/ 1304157 h 6394659"/>
              <a:gd name="connsiteX938" fmla="*/ 6231051 w 7621360"/>
              <a:gd name="connsiteY938" fmla="*/ 1332382 h 6394659"/>
              <a:gd name="connsiteX939" fmla="*/ 6048061 w 7621360"/>
              <a:gd name="connsiteY939" fmla="*/ 1302343 h 6394659"/>
              <a:gd name="connsiteX940" fmla="*/ 6061212 w 7621360"/>
              <a:gd name="connsiteY940" fmla="*/ 1158117 h 6394659"/>
              <a:gd name="connsiteX941" fmla="*/ 6073618 w 7621360"/>
              <a:gd name="connsiteY941" fmla="*/ 1153666 h 6394659"/>
              <a:gd name="connsiteX942" fmla="*/ 6238526 w 7621360"/>
              <a:gd name="connsiteY942" fmla="*/ 1317587 h 6394659"/>
              <a:gd name="connsiteX943" fmla="*/ 6230989 w 7621360"/>
              <a:gd name="connsiteY943" fmla="*/ 1332429 h 6394659"/>
              <a:gd name="connsiteX944" fmla="*/ 6045921 w 7621360"/>
              <a:gd name="connsiteY944" fmla="*/ 1302002 h 6394659"/>
              <a:gd name="connsiteX945" fmla="*/ 5997848 w 7621360"/>
              <a:gd name="connsiteY945" fmla="*/ 1294108 h 6394659"/>
              <a:gd name="connsiteX946" fmla="*/ 6055769 w 7621360"/>
              <a:gd name="connsiteY946" fmla="*/ 1157140 h 6394659"/>
              <a:gd name="connsiteX947" fmla="*/ 6058870 w 7621360"/>
              <a:gd name="connsiteY947" fmla="*/ 1157946 h 6394659"/>
              <a:gd name="connsiteX948" fmla="*/ 6059072 w 7621360"/>
              <a:gd name="connsiteY948" fmla="*/ 1157946 h 6394659"/>
              <a:gd name="connsiteX949" fmla="*/ 5995646 w 7621360"/>
              <a:gd name="connsiteY949" fmla="*/ 1293736 h 6394659"/>
              <a:gd name="connsiteX950" fmla="*/ 5958846 w 7621360"/>
              <a:gd name="connsiteY950" fmla="*/ 1287703 h 6394659"/>
              <a:gd name="connsiteX951" fmla="*/ 5950519 w 7621360"/>
              <a:gd name="connsiteY951" fmla="*/ 1263914 h 6394659"/>
              <a:gd name="connsiteX952" fmla="*/ 6050465 w 7621360"/>
              <a:gd name="connsiteY952" fmla="*/ 1154302 h 6394659"/>
              <a:gd name="connsiteX953" fmla="*/ 6053644 w 7621360"/>
              <a:gd name="connsiteY953" fmla="*/ 1156334 h 6394659"/>
              <a:gd name="connsiteX954" fmla="*/ 5958428 w 7621360"/>
              <a:gd name="connsiteY954" fmla="*/ 1289859 h 6394659"/>
              <a:gd name="connsiteX955" fmla="*/ 5994700 w 7621360"/>
              <a:gd name="connsiteY955" fmla="*/ 1295798 h 6394659"/>
              <a:gd name="connsiteX956" fmla="*/ 5983441 w 7621360"/>
              <a:gd name="connsiteY956" fmla="*/ 1322426 h 6394659"/>
              <a:gd name="connsiteX957" fmla="*/ 5953977 w 7621360"/>
              <a:gd name="connsiteY957" fmla="*/ 1300389 h 6394659"/>
              <a:gd name="connsiteX958" fmla="*/ 5958428 w 7621360"/>
              <a:gd name="connsiteY958" fmla="*/ 1289905 h 6394659"/>
              <a:gd name="connsiteX959" fmla="*/ 5984372 w 7621360"/>
              <a:gd name="connsiteY959" fmla="*/ 1325791 h 6394659"/>
              <a:gd name="connsiteX960" fmla="*/ 6039904 w 7621360"/>
              <a:gd name="connsiteY960" fmla="*/ 1367276 h 6394659"/>
              <a:gd name="connsiteX961" fmla="*/ 6029049 w 7621360"/>
              <a:gd name="connsiteY961" fmla="*/ 1486177 h 6394659"/>
              <a:gd name="connsiteX962" fmla="*/ 5886674 w 7621360"/>
              <a:gd name="connsiteY962" fmla="*/ 1577675 h 6394659"/>
              <a:gd name="connsiteX963" fmla="*/ 5880176 w 7621360"/>
              <a:gd name="connsiteY963" fmla="*/ 1572185 h 6394659"/>
              <a:gd name="connsiteX964" fmla="*/ 6028816 w 7621360"/>
              <a:gd name="connsiteY964" fmla="*/ 1488906 h 6394659"/>
              <a:gd name="connsiteX965" fmla="*/ 6023714 w 7621360"/>
              <a:gd name="connsiteY965" fmla="*/ 1544736 h 6394659"/>
              <a:gd name="connsiteX966" fmla="*/ 5889124 w 7621360"/>
              <a:gd name="connsiteY966" fmla="*/ 1582219 h 6394659"/>
              <a:gd name="connsiteX967" fmla="*/ 5887868 w 7621360"/>
              <a:gd name="connsiteY967" fmla="*/ 1579412 h 6394659"/>
              <a:gd name="connsiteX968" fmla="*/ 5889776 w 7621360"/>
              <a:gd name="connsiteY968" fmla="*/ 1584607 h 6394659"/>
              <a:gd name="connsiteX969" fmla="*/ 6023482 w 7621360"/>
              <a:gd name="connsiteY969" fmla="*/ 1547387 h 6394659"/>
              <a:gd name="connsiteX970" fmla="*/ 6012006 w 7621360"/>
              <a:gd name="connsiteY970" fmla="*/ 1673190 h 6394659"/>
              <a:gd name="connsiteX971" fmla="*/ 5984961 w 7621360"/>
              <a:gd name="connsiteY971" fmla="*/ 1684045 h 6394659"/>
              <a:gd name="connsiteX972" fmla="*/ 5886596 w 7621360"/>
              <a:gd name="connsiteY972" fmla="*/ 1599045 h 6394659"/>
              <a:gd name="connsiteX973" fmla="*/ 5889776 w 7621360"/>
              <a:gd name="connsiteY973" fmla="*/ 1584654 h 6394659"/>
              <a:gd name="connsiteX974" fmla="*/ 6011495 w 7621360"/>
              <a:gd name="connsiteY974" fmla="*/ 1678881 h 6394659"/>
              <a:gd name="connsiteX975" fmla="*/ 6010533 w 7621360"/>
              <a:gd name="connsiteY975" fmla="*/ 1689349 h 6394659"/>
              <a:gd name="connsiteX976" fmla="*/ 6001027 w 7621360"/>
              <a:gd name="connsiteY976" fmla="*/ 1691706 h 6394659"/>
              <a:gd name="connsiteX977" fmla="*/ 5997243 w 7621360"/>
              <a:gd name="connsiteY977" fmla="*/ 1694653 h 6394659"/>
              <a:gd name="connsiteX978" fmla="*/ 5989303 w 7621360"/>
              <a:gd name="connsiteY978" fmla="*/ 1687783 h 6394659"/>
              <a:gd name="connsiteX979" fmla="*/ 6011495 w 7621360"/>
              <a:gd name="connsiteY979" fmla="*/ 1678928 h 6394659"/>
              <a:gd name="connsiteX980" fmla="*/ 5987721 w 7621360"/>
              <a:gd name="connsiteY980" fmla="*/ 1689737 h 6394659"/>
              <a:gd name="connsiteX981" fmla="*/ 5995630 w 7621360"/>
              <a:gd name="connsiteY981" fmla="*/ 1696560 h 6394659"/>
              <a:gd name="connsiteX982" fmla="*/ 5993847 w 7621360"/>
              <a:gd name="connsiteY982" fmla="*/ 1715170 h 6394659"/>
              <a:gd name="connsiteX983" fmla="*/ 5985333 w 7621360"/>
              <a:gd name="connsiteY983" fmla="*/ 1720055 h 6394659"/>
              <a:gd name="connsiteX984" fmla="*/ 5987721 w 7621360"/>
              <a:gd name="connsiteY984" fmla="*/ 1689690 h 6394659"/>
              <a:gd name="connsiteX985" fmla="*/ 5995072 w 7621360"/>
              <a:gd name="connsiteY985" fmla="*/ 1717372 h 6394659"/>
              <a:gd name="connsiteX986" fmla="*/ 5999151 w 7621360"/>
              <a:gd name="connsiteY986" fmla="*/ 1721715 h 6394659"/>
              <a:gd name="connsiteX987" fmla="*/ 5993940 w 7621360"/>
              <a:gd name="connsiteY987" fmla="*/ 1729686 h 6394659"/>
              <a:gd name="connsiteX988" fmla="*/ 5986605 w 7621360"/>
              <a:gd name="connsiteY988" fmla="*/ 1722226 h 6394659"/>
              <a:gd name="connsiteX989" fmla="*/ 6037361 w 7621360"/>
              <a:gd name="connsiteY989" fmla="*/ 1710549 h 6394659"/>
              <a:gd name="connsiteX990" fmla="*/ 6006036 w 7621360"/>
              <a:gd name="connsiteY990" fmla="*/ 1734354 h 6394659"/>
              <a:gd name="connsiteX991" fmla="*/ 5995987 w 7621360"/>
              <a:gd name="connsiteY991" fmla="*/ 1730942 h 6394659"/>
              <a:gd name="connsiteX992" fmla="*/ 6001182 w 7621360"/>
              <a:gd name="connsiteY992" fmla="*/ 1722986 h 6394659"/>
              <a:gd name="connsiteX993" fmla="*/ 6025637 w 7621360"/>
              <a:gd name="connsiteY993" fmla="*/ 1716163 h 6394659"/>
              <a:gd name="connsiteX994" fmla="*/ 6025560 w 7621360"/>
              <a:gd name="connsiteY994" fmla="*/ 1698375 h 6394659"/>
              <a:gd name="connsiteX995" fmla="*/ 6023172 w 7621360"/>
              <a:gd name="connsiteY995" fmla="*/ 1695134 h 6394659"/>
              <a:gd name="connsiteX996" fmla="*/ 6030135 w 7621360"/>
              <a:gd name="connsiteY996" fmla="*/ 1687736 h 6394659"/>
              <a:gd name="connsiteX997" fmla="*/ 6037361 w 7621360"/>
              <a:gd name="connsiteY997" fmla="*/ 1710549 h 6394659"/>
              <a:gd name="connsiteX998" fmla="*/ 6032306 w 7621360"/>
              <a:gd name="connsiteY998" fmla="*/ 1681828 h 6394659"/>
              <a:gd name="connsiteX999" fmla="*/ 6029948 w 7621360"/>
              <a:gd name="connsiteY999" fmla="*/ 1679889 h 6394659"/>
              <a:gd name="connsiteX1000" fmla="*/ 6142813 w 7621360"/>
              <a:gd name="connsiteY1000" fmla="*/ 1514215 h 6394659"/>
              <a:gd name="connsiteX1001" fmla="*/ 6194220 w 7621360"/>
              <a:gd name="connsiteY1001" fmla="*/ 1499901 h 6394659"/>
              <a:gd name="connsiteX1002" fmla="*/ 6195569 w 7621360"/>
              <a:gd name="connsiteY1002" fmla="*/ 1502879 h 6394659"/>
              <a:gd name="connsiteX1003" fmla="*/ 6197973 w 7621360"/>
              <a:gd name="connsiteY1003" fmla="*/ 1506136 h 6394659"/>
              <a:gd name="connsiteX1004" fmla="*/ 6215574 w 7621360"/>
              <a:gd name="connsiteY1004" fmla="*/ 1476500 h 6394659"/>
              <a:gd name="connsiteX1005" fmla="*/ 6197399 w 7621360"/>
              <a:gd name="connsiteY1005" fmla="*/ 1482300 h 6394659"/>
              <a:gd name="connsiteX1006" fmla="*/ 6175580 w 7621360"/>
              <a:gd name="connsiteY1006" fmla="*/ 1466001 h 6394659"/>
              <a:gd name="connsiteX1007" fmla="*/ 6244713 w 7621360"/>
              <a:gd name="connsiteY1007" fmla="*/ 1364453 h 6394659"/>
              <a:gd name="connsiteX1008" fmla="*/ 6250683 w 7621360"/>
              <a:gd name="connsiteY1008" fmla="*/ 1367338 h 6394659"/>
              <a:gd name="connsiteX1009" fmla="*/ 6262903 w 7621360"/>
              <a:gd name="connsiteY1009" fmla="*/ 1324969 h 6394659"/>
              <a:gd name="connsiteX1010" fmla="*/ 6274457 w 7621360"/>
              <a:gd name="connsiteY1010" fmla="*/ 1340259 h 6394659"/>
              <a:gd name="connsiteX1011" fmla="*/ 6259182 w 7621360"/>
              <a:gd name="connsiteY1011" fmla="*/ 1351820 h 6394659"/>
              <a:gd name="connsiteX1012" fmla="*/ 6247613 w 7621360"/>
              <a:gd name="connsiteY1012" fmla="*/ 1336538 h 6394659"/>
              <a:gd name="connsiteX1013" fmla="*/ 6262919 w 7621360"/>
              <a:gd name="connsiteY1013" fmla="*/ 1324985 h 6394659"/>
              <a:gd name="connsiteX1014" fmla="*/ 6242945 w 7621360"/>
              <a:gd name="connsiteY1014" fmla="*/ 1363166 h 6394659"/>
              <a:gd name="connsiteX1015" fmla="*/ 6173828 w 7621360"/>
              <a:gd name="connsiteY1015" fmla="*/ 1464713 h 6394659"/>
              <a:gd name="connsiteX1016" fmla="*/ 6124204 w 7621360"/>
              <a:gd name="connsiteY1016" fmla="*/ 1427649 h 6394659"/>
              <a:gd name="connsiteX1017" fmla="*/ 6235858 w 7621360"/>
              <a:gd name="connsiteY1017" fmla="*/ 1355939 h 6394659"/>
              <a:gd name="connsiteX1018" fmla="*/ 6242945 w 7621360"/>
              <a:gd name="connsiteY1018" fmla="*/ 1363166 h 6394659"/>
              <a:gd name="connsiteX1019" fmla="*/ 6245457 w 7621360"/>
              <a:gd name="connsiteY1019" fmla="*/ 1311989 h 6394659"/>
              <a:gd name="connsiteX1020" fmla="*/ 6240216 w 7621360"/>
              <a:gd name="connsiteY1020" fmla="*/ 1315928 h 6394659"/>
              <a:gd name="connsiteX1021" fmla="*/ 6075277 w 7621360"/>
              <a:gd name="connsiteY1021" fmla="*/ 1152007 h 6394659"/>
              <a:gd name="connsiteX1022" fmla="*/ 6073385 w 7621360"/>
              <a:gd name="connsiteY1022" fmla="*/ 1126657 h 6394659"/>
              <a:gd name="connsiteX1023" fmla="*/ 6064592 w 7621360"/>
              <a:gd name="connsiteY1023" fmla="*/ 1122541 h 6394659"/>
              <a:gd name="connsiteX1024" fmla="*/ 6064329 w 7621360"/>
              <a:gd name="connsiteY1024" fmla="*/ 1122541 h 6394659"/>
              <a:gd name="connsiteX1025" fmla="*/ 6070532 w 7621360"/>
              <a:gd name="connsiteY1025" fmla="*/ 1042736 h 6394659"/>
              <a:gd name="connsiteX1026" fmla="*/ 6072222 w 7621360"/>
              <a:gd name="connsiteY1026" fmla="*/ 1021025 h 6394659"/>
              <a:gd name="connsiteX1027" fmla="*/ 6086861 w 7621360"/>
              <a:gd name="connsiteY1027" fmla="*/ 1017923 h 6394659"/>
              <a:gd name="connsiteX1028" fmla="*/ 6060064 w 7621360"/>
              <a:gd name="connsiteY1028" fmla="*/ 988179 h 6394659"/>
              <a:gd name="connsiteX1029" fmla="*/ 6075355 w 7621360"/>
              <a:gd name="connsiteY1029" fmla="*/ 976620 h 6394659"/>
              <a:gd name="connsiteX1030" fmla="*/ 6086908 w 7621360"/>
              <a:gd name="connsiteY1030" fmla="*/ 991911 h 6394659"/>
              <a:gd name="connsiteX1031" fmla="*/ 6071617 w 7621360"/>
              <a:gd name="connsiteY1031" fmla="*/ 1003470 h 6394659"/>
              <a:gd name="connsiteX1032" fmla="*/ 6071617 w 7621360"/>
              <a:gd name="connsiteY1032" fmla="*/ 1003470 h 6394659"/>
              <a:gd name="connsiteX1033" fmla="*/ 6060064 w 7621360"/>
              <a:gd name="connsiteY1033" fmla="*/ 988179 h 6394659"/>
              <a:gd name="connsiteX1034" fmla="*/ 6061088 w 7621360"/>
              <a:gd name="connsiteY1034" fmla="*/ 1018311 h 6394659"/>
              <a:gd name="connsiteX1035" fmla="*/ 6068423 w 7621360"/>
              <a:gd name="connsiteY1035" fmla="*/ 1020529 h 6394659"/>
              <a:gd name="connsiteX1036" fmla="*/ 6069772 w 7621360"/>
              <a:gd name="connsiteY1036" fmla="*/ 1020684 h 6394659"/>
              <a:gd name="connsiteX1037" fmla="*/ 6061848 w 7621360"/>
              <a:gd name="connsiteY1037" fmla="*/ 1122278 h 6394659"/>
              <a:gd name="connsiteX1038" fmla="*/ 6043719 w 7621360"/>
              <a:gd name="connsiteY1038" fmla="*/ 1140067 h 6394659"/>
              <a:gd name="connsiteX1039" fmla="*/ 6048697 w 7621360"/>
              <a:gd name="connsiteY1039" fmla="*/ 1152643 h 6394659"/>
              <a:gd name="connsiteX1040" fmla="*/ 5948751 w 7621360"/>
              <a:gd name="connsiteY1040" fmla="*/ 1262363 h 6394659"/>
              <a:gd name="connsiteX1041" fmla="*/ 5944099 w 7621360"/>
              <a:gd name="connsiteY1041" fmla="*/ 1259153 h 6394659"/>
              <a:gd name="connsiteX1042" fmla="*/ 5926172 w 7621360"/>
              <a:gd name="connsiteY1042" fmla="*/ 1312454 h 6394659"/>
              <a:gd name="connsiteX1043" fmla="*/ 5952721 w 7621360"/>
              <a:gd name="connsiteY1043" fmla="*/ 1302157 h 6394659"/>
              <a:gd name="connsiteX1044" fmla="*/ 5982650 w 7621360"/>
              <a:gd name="connsiteY1044" fmla="*/ 1324504 h 6394659"/>
              <a:gd name="connsiteX1045" fmla="*/ 5878253 w 7621360"/>
              <a:gd name="connsiteY1045" fmla="*/ 1571347 h 6394659"/>
              <a:gd name="connsiteX1046" fmla="*/ 5876702 w 7621360"/>
              <a:gd name="connsiteY1046" fmla="*/ 1570867 h 6394659"/>
              <a:gd name="connsiteX1047" fmla="*/ 5868623 w 7621360"/>
              <a:gd name="connsiteY1047" fmla="*/ 1605869 h 6394659"/>
              <a:gd name="connsiteX1048" fmla="*/ 5881246 w 7621360"/>
              <a:gd name="connsiteY1048" fmla="*/ 1603884 h 6394659"/>
              <a:gd name="connsiteX1049" fmla="*/ 5885046 w 7621360"/>
              <a:gd name="connsiteY1049" fmla="*/ 1600937 h 6394659"/>
              <a:gd name="connsiteX1050" fmla="*/ 5983457 w 7621360"/>
              <a:gd name="connsiteY1050" fmla="*/ 1685953 h 6394659"/>
              <a:gd name="connsiteX1051" fmla="*/ 5980355 w 7621360"/>
              <a:gd name="connsiteY1051" fmla="*/ 1722924 h 6394659"/>
              <a:gd name="connsiteX1052" fmla="*/ 5832568 w 7621360"/>
              <a:gd name="connsiteY1052" fmla="*/ 1807738 h 6394659"/>
              <a:gd name="connsiteX1053" fmla="*/ 5815990 w 7621360"/>
              <a:gd name="connsiteY1053" fmla="*/ 1794882 h 6394659"/>
              <a:gd name="connsiteX1054" fmla="*/ 5821806 w 7621360"/>
              <a:gd name="connsiteY1054" fmla="*/ 1850743 h 6394659"/>
              <a:gd name="connsiteX1055" fmla="*/ 5829932 w 7621360"/>
              <a:gd name="connsiteY1055" fmla="*/ 1843950 h 6394659"/>
              <a:gd name="connsiteX1056" fmla="*/ 5888860 w 7621360"/>
              <a:gd name="connsiteY1056" fmla="*/ 1890025 h 6394659"/>
              <a:gd name="connsiteX1057" fmla="*/ 5806298 w 7621360"/>
              <a:gd name="connsiteY1057" fmla="*/ 2016277 h 6394659"/>
              <a:gd name="connsiteX1058" fmla="*/ 5796047 w 7621360"/>
              <a:gd name="connsiteY1058" fmla="*/ 2012865 h 6394659"/>
              <a:gd name="connsiteX1059" fmla="*/ 5805910 w 7621360"/>
              <a:gd name="connsiteY1059" fmla="*/ 1854775 h 6394659"/>
              <a:gd name="connsiteX1060" fmla="*/ 5821806 w 7621360"/>
              <a:gd name="connsiteY1060" fmla="*/ 1850743 h 6394659"/>
              <a:gd name="connsiteX1061" fmla="*/ 5803383 w 7621360"/>
              <a:gd name="connsiteY1061" fmla="*/ 1854620 h 6394659"/>
              <a:gd name="connsiteX1062" fmla="*/ 5800964 w 7621360"/>
              <a:gd name="connsiteY1062" fmla="*/ 1893204 h 6394659"/>
              <a:gd name="connsiteX1063" fmla="*/ 5793489 w 7621360"/>
              <a:gd name="connsiteY1063" fmla="*/ 2012617 h 6394659"/>
              <a:gd name="connsiteX1064" fmla="*/ 5769592 w 7621360"/>
              <a:gd name="connsiteY1064" fmla="*/ 2027815 h 6394659"/>
              <a:gd name="connsiteX1065" fmla="*/ 5736250 w 7621360"/>
              <a:gd name="connsiteY1065" fmla="*/ 2014617 h 6394659"/>
              <a:gd name="connsiteX1066" fmla="*/ 5796994 w 7621360"/>
              <a:gd name="connsiteY1066" fmla="*/ 1853224 h 6394659"/>
              <a:gd name="connsiteX1067" fmla="*/ 5803445 w 7621360"/>
              <a:gd name="connsiteY1067" fmla="*/ 1854620 h 6394659"/>
              <a:gd name="connsiteX1068" fmla="*/ 5782882 w 7621360"/>
              <a:gd name="connsiteY1068" fmla="*/ 1843655 h 6394659"/>
              <a:gd name="connsiteX1069" fmla="*/ 5794590 w 7621360"/>
              <a:gd name="connsiteY1069" fmla="*/ 1852355 h 6394659"/>
              <a:gd name="connsiteX1070" fmla="*/ 5733955 w 7621360"/>
              <a:gd name="connsiteY1070" fmla="*/ 2013780 h 6394659"/>
              <a:gd name="connsiteX1071" fmla="*/ 5653936 w 7621360"/>
              <a:gd name="connsiteY1071" fmla="*/ 1982097 h 6394659"/>
              <a:gd name="connsiteX1072" fmla="*/ 5651021 w 7621360"/>
              <a:gd name="connsiteY1072" fmla="*/ 1948770 h 6394659"/>
              <a:gd name="connsiteX1073" fmla="*/ 5648927 w 7621360"/>
              <a:gd name="connsiteY1073" fmla="*/ 1945497 h 6394659"/>
              <a:gd name="connsiteX1074" fmla="*/ 5586866 w 7621360"/>
              <a:gd name="connsiteY1074" fmla="*/ 1941977 h 6394659"/>
              <a:gd name="connsiteX1075" fmla="*/ 5456602 w 7621360"/>
              <a:gd name="connsiteY1075" fmla="*/ 1831869 h 6394659"/>
              <a:gd name="connsiteX1076" fmla="*/ 5460060 w 7621360"/>
              <a:gd name="connsiteY1076" fmla="*/ 1822564 h 6394659"/>
              <a:gd name="connsiteX1077" fmla="*/ 5775826 w 7621360"/>
              <a:gd name="connsiteY1077" fmla="*/ 1825061 h 6394659"/>
              <a:gd name="connsiteX1078" fmla="*/ 5779873 w 7621360"/>
              <a:gd name="connsiteY1078" fmla="*/ 1839360 h 6394659"/>
              <a:gd name="connsiteX1079" fmla="*/ 5781346 w 7621360"/>
              <a:gd name="connsiteY1079" fmla="*/ 1841639 h 6394659"/>
              <a:gd name="connsiteX1080" fmla="*/ 5647376 w 7621360"/>
              <a:gd name="connsiteY1080" fmla="*/ 1943512 h 6394659"/>
              <a:gd name="connsiteX1081" fmla="*/ 5591425 w 7621360"/>
              <a:gd name="connsiteY1081" fmla="*/ 1937650 h 6394659"/>
              <a:gd name="connsiteX1082" fmla="*/ 5586897 w 7621360"/>
              <a:gd name="connsiteY1082" fmla="*/ 1941961 h 6394659"/>
              <a:gd name="connsiteX1083" fmla="*/ 5594526 w 7621360"/>
              <a:gd name="connsiteY1083" fmla="*/ 1965642 h 6394659"/>
              <a:gd name="connsiteX1084" fmla="*/ 5619509 w 7621360"/>
              <a:gd name="connsiteY1084" fmla="*/ 1946723 h 6394659"/>
              <a:gd name="connsiteX1085" fmla="*/ 5638429 w 7621360"/>
              <a:gd name="connsiteY1085" fmla="*/ 1971706 h 6394659"/>
              <a:gd name="connsiteX1086" fmla="*/ 5613446 w 7621360"/>
              <a:gd name="connsiteY1086" fmla="*/ 1990626 h 6394659"/>
              <a:gd name="connsiteX1087" fmla="*/ 5613430 w 7621360"/>
              <a:gd name="connsiteY1087" fmla="*/ 1990626 h 6394659"/>
              <a:gd name="connsiteX1088" fmla="*/ 5594589 w 7621360"/>
              <a:gd name="connsiteY1088" fmla="*/ 1965642 h 6394659"/>
              <a:gd name="connsiteX1089" fmla="*/ 5602746 w 7621360"/>
              <a:gd name="connsiteY1089" fmla="*/ 2005964 h 6394659"/>
              <a:gd name="connsiteX1090" fmla="*/ 5625092 w 7621360"/>
              <a:gd name="connsiteY1090" fmla="*/ 2007515 h 6394659"/>
              <a:gd name="connsiteX1091" fmla="*/ 5641329 w 7621360"/>
              <a:gd name="connsiteY1091" fmla="*/ 2071455 h 6394659"/>
              <a:gd name="connsiteX1092" fmla="*/ 5663039 w 7621360"/>
              <a:gd name="connsiteY1092" fmla="*/ 2156905 h 6394659"/>
              <a:gd name="connsiteX1093" fmla="*/ 5657053 w 7621360"/>
              <a:gd name="connsiteY1093" fmla="*/ 2159479 h 6394659"/>
              <a:gd name="connsiteX1094" fmla="*/ 5643515 w 7621360"/>
              <a:gd name="connsiteY1094" fmla="*/ 2190976 h 6394659"/>
              <a:gd name="connsiteX1095" fmla="*/ 5527906 w 7621360"/>
              <a:gd name="connsiteY1095" fmla="*/ 2224210 h 6394659"/>
              <a:gd name="connsiteX1096" fmla="*/ 5526603 w 7621360"/>
              <a:gd name="connsiteY1096" fmla="*/ 2221372 h 6394659"/>
              <a:gd name="connsiteX1097" fmla="*/ 5518849 w 7621360"/>
              <a:gd name="connsiteY1097" fmla="*/ 2214161 h 6394659"/>
              <a:gd name="connsiteX1098" fmla="*/ 5536652 w 7621360"/>
              <a:gd name="connsiteY1098" fmla="*/ 2250481 h 6394659"/>
              <a:gd name="connsiteX1099" fmla="*/ 5624534 w 7621360"/>
              <a:gd name="connsiteY1099" fmla="*/ 2314623 h 6394659"/>
              <a:gd name="connsiteX1100" fmla="*/ 5622502 w 7621360"/>
              <a:gd name="connsiteY1100" fmla="*/ 2320454 h 6394659"/>
              <a:gd name="connsiteX1101" fmla="*/ 5560239 w 7621360"/>
              <a:gd name="connsiteY1101" fmla="*/ 2506614 h 6394659"/>
              <a:gd name="connsiteX1102" fmla="*/ 5623712 w 7621360"/>
              <a:gd name="connsiteY1102" fmla="*/ 2324672 h 6394659"/>
              <a:gd name="connsiteX1103" fmla="*/ 5712725 w 7621360"/>
              <a:gd name="connsiteY1103" fmla="*/ 2397250 h 6394659"/>
              <a:gd name="connsiteX1104" fmla="*/ 5569932 w 7621360"/>
              <a:gd name="connsiteY1104" fmla="*/ 2513406 h 6394659"/>
              <a:gd name="connsiteX1105" fmla="*/ 5560302 w 7621360"/>
              <a:gd name="connsiteY1105" fmla="*/ 2506629 h 6394659"/>
              <a:gd name="connsiteX1106" fmla="*/ 5573033 w 7621360"/>
              <a:gd name="connsiteY1106" fmla="*/ 2517718 h 6394659"/>
              <a:gd name="connsiteX1107" fmla="*/ 5571482 w 7621360"/>
              <a:gd name="connsiteY1107" fmla="*/ 2515252 h 6394659"/>
              <a:gd name="connsiteX1108" fmla="*/ 5714679 w 7621360"/>
              <a:gd name="connsiteY1108" fmla="*/ 2398770 h 6394659"/>
              <a:gd name="connsiteX1109" fmla="*/ 6020613 w 7621360"/>
              <a:gd name="connsiteY1109" fmla="*/ 2648172 h 6394659"/>
              <a:gd name="connsiteX1110" fmla="*/ 5575995 w 7621360"/>
              <a:gd name="connsiteY1110" fmla="*/ 2535738 h 6394659"/>
              <a:gd name="connsiteX1111" fmla="*/ 5573095 w 7621360"/>
              <a:gd name="connsiteY1111" fmla="*/ 2517733 h 6394659"/>
              <a:gd name="connsiteX1112" fmla="*/ 5575111 w 7621360"/>
              <a:gd name="connsiteY1112" fmla="*/ 2538778 h 6394659"/>
              <a:gd name="connsiteX1113" fmla="*/ 5575328 w 7621360"/>
              <a:gd name="connsiteY1113" fmla="*/ 2538126 h 6394659"/>
              <a:gd name="connsiteX1114" fmla="*/ 5802204 w 7621360"/>
              <a:gd name="connsiteY1114" fmla="*/ 2595507 h 6394659"/>
              <a:gd name="connsiteX1115" fmla="*/ 6025141 w 7621360"/>
              <a:gd name="connsiteY1115" fmla="*/ 2651894 h 6394659"/>
              <a:gd name="connsiteX1116" fmla="*/ 6090537 w 7621360"/>
              <a:gd name="connsiteY1116" fmla="*/ 2705227 h 6394659"/>
              <a:gd name="connsiteX1117" fmla="*/ 6067694 w 7621360"/>
              <a:gd name="connsiteY1117" fmla="*/ 2729838 h 6394659"/>
              <a:gd name="connsiteX1118" fmla="*/ 6051318 w 7621360"/>
              <a:gd name="connsiteY1118" fmla="*/ 2751146 h 6394659"/>
              <a:gd name="connsiteX1119" fmla="*/ 6068376 w 7621360"/>
              <a:gd name="connsiteY1119" fmla="*/ 2732738 h 6394659"/>
              <a:gd name="connsiteX1120" fmla="*/ 6145433 w 7621360"/>
              <a:gd name="connsiteY1120" fmla="*/ 2762623 h 6394659"/>
              <a:gd name="connsiteX1121" fmla="*/ 6149977 w 7621360"/>
              <a:gd name="connsiteY1121" fmla="*/ 2792445 h 6394659"/>
              <a:gd name="connsiteX1122" fmla="*/ 5720122 w 7621360"/>
              <a:gd name="connsiteY1122" fmla="*/ 3111355 h 6394659"/>
              <a:gd name="connsiteX1123" fmla="*/ 5718572 w 7621360"/>
              <a:gd name="connsiteY1123" fmla="*/ 3109633 h 6394659"/>
              <a:gd name="connsiteX1124" fmla="*/ 5713036 w 7621360"/>
              <a:gd name="connsiteY1124" fmla="*/ 3150140 h 6394659"/>
              <a:gd name="connsiteX1125" fmla="*/ 5722619 w 7621360"/>
              <a:gd name="connsiteY1125" fmla="*/ 3114890 h 6394659"/>
              <a:gd name="connsiteX1126" fmla="*/ 5722604 w 7621360"/>
              <a:gd name="connsiteY1126" fmla="*/ 3114844 h 6394659"/>
              <a:gd name="connsiteX1127" fmla="*/ 5721627 w 7621360"/>
              <a:gd name="connsiteY1127" fmla="*/ 3113293 h 6394659"/>
              <a:gd name="connsiteX1128" fmla="*/ 6151513 w 7621360"/>
              <a:gd name="connsiteY1128" fmla="*/ 2794352 h 6394659"/>
              <a:gd name="connsiteX1129" fmla="*/ 6198780 w 7621360"/>
              <a:gd name="connsiteY1129" fmla="*/ 2798787 h 6394659"/>
              <a:gd name="connsiteX1130" fmla="*/ 6203215 w 7621360"/>
              <a:gd name="connsiteY1130" fmla="*/ 2751503 h 6394659"/>
              <a:gd name="connsiteX1131" fmla="*/ 6199834 w 7621360"/>
              <a:gd name="connsiteY1131" fmla="*/ 2747983 h 6394659"/>
              <a:gd name="connsiteX1132" fmla="*/ 6254312 w 7621360"/>
              <a:gd name="connsiteY1132" fmla="*/ 2681050 h 6394659"/>
              <a:gd name="connsiteX1133" fmla="*/ 6497068 w 7621360"/>
              <a:gd name="connsiteY1133" fmla="*/ 2690355 h 6394659"/>
              <a:gd name="connsiteX1134" fmla="*/ 6525757 w 7621360"/>
              <a:gd name="connsiteY1134" fmla="*/ 2718827 h 6394659"/>
              <a:gd name="connsiteX1135" fmla="*/ 6539900 w 7621360"/>
              <a:gd name="connsiteY1135" fmla="*/ 2715028 h 6394659"/>
              <a:gd name="connsiteX1136" fmla="*/ 6541822 w 7621360"/>
              <a:gd name="connsiteY1136" fmla="*/ 2713787 h 6394659"/>
              <a:gd name="connsiteX1137" fmla="*/ 6928659 w 7621360"/>
              <a:gd name="connsiteY1137" fmla="*/ 3226999 h 6394659"/>
              <a:gd name="connsiteX1138" fmla="*/ 6926085 w 7621360"/>
              <a:gd name="connsiteY1138" fmla="*/ 3270375 h 6394659"/>
              <a:gd name="connsiteX1139" fmla="*/ 6950851 w 7621360"/>
              <a:gd name="connsiteY1139" fmla="*/ 3280641 h 6394659"/>
              <a:gd name="connsiteX1140" fmla="*/ 6953161 w 7621360"/>
              <a:gd name="connsiteY1140" fmla="*/ 3280393 h 6394659"/>
              <a:gd name="connsiteX1141" fmla="*/ 6986937 w 7621360"/>
              <a:gd name="connsiteY1141" fmla="*/ 3471345 h 6394659"/>
              <a:gd name="connsiteX1142" fmla="*/ 6743762 w 7621360"/>
              <a:gd name="connsiteY1142" fmla="*/ 3545784 h 6394659"/>
              <a:gd name="connsiteX1143" fmla="*/ 5910199 w 7621360"/>
              <a:gd name="connsiteY1143" fmla="*/ 3455217 h 6394659"/>
              <a:gd name="connsiteX1144" fmla="*/ 5888690 w 7621360"/>
              <a:gd name="connsiteY1144" fmla="*/ 3431319 h 6394659"/>
              <a:gd name="connsiteX1145" fmla="*/ 5871213 w 7621360"/>
              <a:gd name="connsiteY1145" fmla="*/ 3438158 h 6394659"/>
              <a:gd name="connsiteX1146" fmla="*/ 5772181 w 7621360"/>
              <a:gd name="connsiteY1146" fmla="*/ 3351018 h 6394659"/>
              <a:gd name="connsiteX1147" fmla="*/ 5768057 w 7621360"/>
              <a:gd name="connsiteY1147" fmla="*/ 3303764 h 6394659"/>
              <a:gd name="connsiteX1148" fmla="*/ 5751029 w 7621360"/>
              <a:gd name="connsiteY1148" fmla="*/ 3296212 h 6394659"/>
              <a:gd name="connsiteX1149" fmla="*/ 5739957 w 7621360"/>
              <a:gd name="connsiteY1149" fmla="*/ 3296553 h 6394659"/>
              <a:gd name="connsiteX1150" fmla="*/ 5707050 w 7621360"/>
              <a:gd name="connsiteY1150" fmla="*/ 3152560 h 6394659"/>
              <a:gd name="connsiteX1151" fmla="*/ 5713005 w 7621360"/>
              <a:gd name="connsiteY1151" fmla="*/ 3150109 h 6394659"/>
              <a:gd name="connsiteX1152" fmla="*/ 5489726 w 7621360"/>
              <a:gd name="connsiteY1152" fmla="*/ 4190273 h 6394659"/>
              <a:gd name="connsiteX1153" fmla="*/ 5738654 w 7621360"/>
              <a:gd name="connsiteY1153" fmla="*/ 4180471 h 6394659"/>
              <a:gd name="connsiteX1154" fmla="*/ 6361640 w 7621360"/>
              <a:gd name="connsiteY1154" fmla="*/ 4155984 h 6394659"/>
              <a:gd name="connsiteX1155" fmla="*/ 6361811 w 7621360"/>
              <a:gd name="connsiteY1155" fmla="*/ 4157861 h 6394659"/>
              <a:gd name="connsiteX1156" fmla="*/ 5642786 w 7621360"/>
              <a:gd name="connsiteY1156" fmla="*/ 4262277 h 6394659"/>
              <a:gd name="connsiteX1157" fmla="*/ 5487710 w 7621360"/>
              <a:gd name="connsiteY1157" fmla="*/ 4202602 h 6394659"/>
              <a:gd name="connsiteX1158" fmla="*/ 5489726 w 7621360"/>
              <a:gd name="connsiteY1158" fmla="*/ 4190304 h 6394659"/>
              <a:gd name="connsiteX1159" fmla="*/ 5637839 w 7621360"/>
              <a:gd name="connsiteY1159" fmla="*/ 4262991 h 6394659"/>
              <a:gd name="connsiteX1160" fmla="*/ 5372861 w 7621360"/>
              <a:gd name="connsiteY1160" fmla="*/ 4301466 h 6394659"/>
              <a:gd name="connsiteX1161" fmla="*/ 5366534 w 7621360"/>
              <a:gd name="connsiteY1161" fmla="*/ 4289773 h 6394659"/>
              <a:gd name="connsiteX1162" fmla="*/ 5395998 w 7621360"/>
              <a:gd name="connsiteY1162" fmla="*/ 4256369 h 6394659"/>
              <a:gd name="connsiteX1163" fmla="*/ 5429076 w 7621360"/>
              <a:gd name="connsiteY1163" fmla="*/ 4218994 h 6394659"/>
              <a:gd name="connsiteX1164" fmla="*/ 5481058 w 7621360"/>
              <a:gd name="connsiteY1164" fmla="*/ 4214186 h 6394659"/>
              <a:gd name="connsiteX1165" fmla="*/ 5486687 w 7621360"/>
              <a:gd name="connsiteY1165" fmla="*/ 4204897 h 6394659"/>
              <a:gd name="connsiteX1166" fmla="*/ 5281165 w 7621360"/>
              <a:gd name="connsiteY1166" fmla="*/ 4658170 h 6394659"/>
              <a:gd name="connsiteX1167" fmla="*/ 5237170 w 7621360"/>
              <a:gd name="connsiteY1167" fmla="*/ 4538819 h 6394659"/>
              <a:gd name="connsiteX1168" fmla="*/ 5341629 w 7621360"/>
              <a:gd name="connsiteY1168" fmla="*/ 4326776 h 6394659"/>
              <a:gd name="connsiteX1169" fmla="*/ 5345025 w 7621360"/>
              <a:gd name="connsiteY1169" fmla="*/ 4327923 h 6394659"/>
              <a:gd name="connsiteX1170" fmla="*/ 5286096 w 7621360"/>
              <a:gd name="connsiteY1170" fmla="*/ 4632891 h 6394659"/>
              <a:gd name="connsiteX1171" fmla="*/ 5366255 w 7621360"/>
              <a:gd name="connsiteY1171" fmla="*/ 5744392 h 6394659"/>
              <a:gd name="connsiteX1172" fmla="*/ 5366084 w 7621360"/>
              <a:gd name="connsiteY1172" fmla="*/ 5748874 h 6394659"/>
              <a:gd name="connsiteX1173" fmla="*/ 5239155 w 7621360"/>
              <a:gd name="connsiteY1173" fmla="*/ 5763685 h 6394659"/>
              <a:gd name="connsiteX1174" fmla="*/ 5220236 w 7621360"/>
              <a:gd name="connsiteY1174" fmla="*/ 5735615 h 6394659"/>
              <a:gd name="connsiteX1175" fmla="*/ 5466542 w 7621360"/>
              <a:gd name="connsiteY1175" fmla="*/ 5251357 h 6394659"/>
              <a:gd name="connsiteX1176" fmla="*/ 5476793 w 7621360"/>
              <a:gd name="connsiteY1176" fmla="*/ 5254598 h 6394659"/>
              <a:gd name="connsiteX1177" fmla="*/ 5391377 w 7621360"/>
              <a:gd name="connsiteY1177" fmla="*/ 5725131 h 6394659"/>
              <a:gd name="connsiteX1178" fmla="*/ 5366239 w 7621360"/>
              <a:gd name="connsiteY1178" fmla="*/ 5744361 h 6394659"/>
              <a:gd name="connsiteX1179" fmla="*/ 5549151 w 7621360"/>
              <a:gd name="connsiteY1179" fmla="*/ 6200162 h 6394659"/>
              <a:gd name="connsiteX1180" fmla="*/ 4689163 w 7621360"/>
              <a:gd name="connsiteY1180" fmla="*/ 6061891 h 6394659"/>
              <a:gd name="connsiteX1181" fmla="*/ 4688217 w 7621360"/>
              <a:gd name="connsiteY1181" fmla="*/ 6051857 h 6394659"/>
              <a:gd name="connsiteX1182" fmla="*/ 5239232 w 7621360"/>
              <a:gd name="connsiteY1182" fmla="*/ 5814008 h 6394659"/>
              <a:gd name="connsiteX1183" fmla="*/ 5552734 w 7621360"/>
              <a:gd name="connsiteY1183" fmla="*/ 6193958 h 6394659"/>
              <a:gd name="connsiteX1184" fmla="*/ 5549151 w 7621360"/>
              <a:gd name="connsiteY1184" fmla="*/ 6200162 h 6394659"/>
              <a:gd name="connsiteX1185" fmla="*/ 4687317 w 7621360"/>
              <a:gd name="connsiteY1185" fmla="*/ 6049546 h 6394659"/>
              <a:gd name="connsiteX1186" fmla="*/ 4687178 w 7621360"/>
              <a:gd name="connsiteY1186" fmla="*/ 6049205 h 6394659"/>
              <a:gd name="connsiteX1187" fmla="*/ 5170487 w 7621360"/>
              <a:gd name="connsiteY1187" fmla="*/ 5786745 h 6394659"/>
              <a:gd name="connsiteX1188" fmla="*/ 5220840 w 7621360"/>
              <a:gd name="connsiteY1188" fmla="*/ 5800129 h 6394659"/>
              <a:gd name="connsiteX1189" fmla="*/ 5225322 w 7621360"/>
              <a:gd name="connsiteY1189" fmla="*/ 5797027 h 6394659"/>
              <a:gd name="connsiteX1190" fmla="*/ 5237651 w 7621360"/>
              <a:gd name="connsiteY1190" fmla="*/ 5811977 h 6394659"/>
              <a:gd name="connsiteX1191" fmla="*/ 5448523 w 7621360"/>
              <a:gd name="connsiteY1191" fmla="*/ 5234670 h 6394659"/>
              <a:gd name="connsiteX1192" fmla="*/ 5454726 w 7621360"/>
              <a:gd name="connsiteY1192" fmla="*/ 5242781 h 6394659"/>
              <a:gd name="connsiteX1193" fmla="*/ 5219553 w 7621360"/>
              <a:gd name="connsiteY1193" fmla="*/ 5485809 h 6394659"/>
              <a:gd name="connsiteX1194" fmla="*/ 5241264 w 7621360"/>
              <a:gd name="connsiteY1194" fmla="*/ 5102866 h 6394659"/>
              <a:gd name="connsiteX1195" fmla="*/ 5446429 w 7621360"/>
              <a:gd name="connsiteY1195" fmla="*/ 5198334 h 6394659"/>
              <a:gd name="connsiteX1196" fmla="*/ 5448523 w 7621360"/>
              <a:gd name="connsiteY1196" fmla="*/ 5234732 h 6394659"/>
              <a:gd name="connsiteX1197" fmla="*/ 5203224 w 7621360"/>
              <a:gd name="connsiteY1197" fmla="*/ 5730931 h 6394659"/>
              <a:gd name="connsiteX1198" fmla="*/ 5194540 w 7621360"/>
              <a:gd name="connsiteY1198" fmla="*/ 5731769 h 6394659"/>
              <a:gd name="connsiteX1199" fmla="*/ 5151878 w 7621360"/>
              <a:gd name="connsiteY1199" fmla="*/ 5559380 h 6394659"/>
              <a:gd name="connsiteX1200" fmla="*/ 5216778 w 7621360"/>
              <a:gd name="connsiteY1200" fmla="*/ 5492323 h 6394659"/>
              <a:gd name="connsiteX1201" fmla="*/ 5227168 w 7621360"/>
              <a:gd name="connsiteY1201" fmla="*/ 5795399 h 6394659"/>
              <a:gd name="connsiteX1202" fmla="*/ 5227695 w 7621360"/>
              <a:gd name="connsiteY1202" fmla="*/ 5794902 h 6394659"/>
              <a:gd name="connsiteX1203" fmla="*/ 5242473 w 7621360"/>
              <a:gd name="connsiteY1203" fmla="*/ 5809821 h 6394659"/>
              <a:gd name="connsiteX1204" fmla="*/ 5239961 w 7621360"/>
              <a:gd name="connsiteY1204" fmla="*/ 5810907 h 6394659"/>
              <a:gd name="connsiteX1205" fmla="*/ 5358330 w 7621360"/>
              <a:gd name="connsiteY1205" fmla="*/ 5458561 h 6394659"/>
              <a:gd name="connsiteX1206" fmla="*/ 5218033 w 7621360"/>
              <a:gd name="connsiteY1206" fmla="*/ 5734405 h 6394659"/>
              <a:gd name="connsiteX1207" fmla="*/ 5205627 w 7621360"/>
              <a:gd name="connsiteY1207" fmla="*/ 5731055 h 6394659"/>
              <a:gd name="connsiteX1208" fmla="*/ 5219274 w 7621360"/>
              <a:gd name="connsiteY1208" fmla="*/ 5489578 h 6394659"/>
              <a:gd name="connsiteX1209" fmla="*/ 5456401 w 7621360"/>
              <a:gd name="connsiteY1209" fmla="*/ 5244549 h 6394659"/>
              <a:gd name="connsiteX1210" fmla="*/ 5464309 w 7621360"/>
              <a:gd name="connsiteY1210" fmla="*/ 5250147 h 6394659"/>
              <a:gd name="connsiteX1211" fmla="*/ 5463581 w 7621360"/>
              <a:gd name="connsiteY1211" fmla="*/ 5178980 h 6394659"/>
              <a:gd name="connsiteX1212" fmla="*/ 5447406 w 7621360"/>
              <a:gd name="connsiteY1212" fmla="*/ 5196039 h 6394659"/>
              <a:gd name="connsiteX1213" fmla="*/ 5241279 w 7621360"/>
              <a:gd name="connsiteY1213" fmla="*/ 5100261 h 6394659"/>
              <a:gd name="connsiteX1214" fmla="*/ 5257051 w 7621360"/>
              <a:gd name="connsiteY1214" fmla="*/ 4821486 h 6394659"/>
              <a:gd name="connsiteX1215" fmla="*/ 5274016 w 7621360"/>
              <a:gd name="connsiteY1215" fmla="*/ 4817780 h 6394659"/>
              <a:gd name="connsiteX1216" fmla="*/ 5463860 w 7621360"/>
              <a:gd name="connsiteY1216" fmla="*/ 5178794 h 6394659"/>
              <a:gd name="connsiteX1217" fmla="*/ 5043325 w 7621360"/>
              <a:gd name="connsiteY1217" fmla="*/ 4976289 h 6394659"/>
              <a:gd name="connsiteX1218" fmla="*/ 5040224 w 7621360"/>
              <a:gd name="connsiteY1218" fmla="*/ 4971636 h 6394659"/>
              <a:gd name="connsiteX1219" fmla="*/ 5142915 w 7621360"/>
              <a:gd name="connsiteY1219" fmla="*/ 4884093 h 6394659"/>
              <a:gd name="connsiteX1220" fmla="*/ 5230579 w 7621360"/>
              <a:gd name="connsiteY1220" fmla="*/ 4809421 h 6394659"/>
              <a:gd name="connsiteX1221" fmla="*/ 5254631 w 7621360"/>
              <a:gd name="connsiteY1221" fmla="*/ 4821346 h 6394659"/>
              <a:gd name="connsiteX1222" fmla="*/ 5238922 w 7621360"/>
              <a:gd name="connsiteY1222" fmla="*/ 5099129 h 6394659"/>
              <a:gd name="connsiteX1223" fmla="*/ 5045310 w 7621360"/>
              <a:gd name="connsiteY1223" fmla="*/ 5009181 h 6394659"/>
              <a:gd name="connsiteX1224" fmla="*/ 5043325 w 7621360"/>
              <a:gd name="connsiteY1224" fmla="*/ 4976289 h 6394659"/>
              <a:gd name="connsiteX1225" fmla="*/ 5035075 w 7621360"/>
              <a:gd name="connsiteY1225" fmla="*/ 4072752 h 6394659"/>
              <a:gd name="connsiteX1226" fmla="*/ 5029539 w 7621360"/>
              <a:gd name="connsiteY1226" fmla="*/ 4076660 h 6394659"/>
              <a:gd name="connsiteX1227" fmla="*/ 4803904 w 7621360"/>
              <a:gd name="connsiteY1227" fmla="*/ 3824544 h 6394659"/>
              <a:gd name="connsiteX1228" fmla="*/ 4810370 w 7621360"/>
              <a:gd name="connsiteY1228" fmla="*/ 3817131 h 6394659"/>
              <a:gd name="connsiteX1229" fmla="*/ 5256477 w 7621360"/>
              <a:gd name="connsiteY1229" fmla="*/ 4076613 h 6394659"/>
              <a:gd name="connsiteX1230" fmla="*/ 5254228 w 7621360"/>
              <a:gd name="connsiteY1230" fmla="*/ 4086973 h 6394659"/>
              <a:gd name="connsiteX1231" fmla="*/ 5090282 w 7621360"/>
              <a:gd name="connsiteY1231" fmla="*/ 4100558 h 6394659"/>
              <a:gd name="connsiteX1232" fmla="*/ 5049187 w 7621360"/>
              <a:gd name="connsiteY1232" fmla="*/ 4068099 h 6394659"/>
              <a:gd name="connsiteX1233" fmla="*/ 5035075 w 7621360"/>
              <a:gd name="connsiteY1233" fmla="*/ 4072752 h 6394659"/>
              <a:gd name="connsiteX1234" fmla="*/ 4862042 w 7621360"/>
              <a:gd name="connsiteY1234" fmla="*/ 4549380 h 6394659"/>
              <a:gd name="connsiteX1235" fmla="*/ 5112535 w 7621360"/>
              <a:gd name="connsiteY1235" fmla="*/ 4425315 h 6394659"/>
              <a:gd name="connsiteX1236" fmla="*/ 5137704 w 7621360"/>
              <a:gd name="connsiteY1236" fmla="*/ 4412908 h 6394659"/>
              <a:gd name="connsiteX1237" fmla="*/ 5076480 w 7621360"/>
              <a:gd name="connsiteY1237" fmla="*/ 4691853 h 6394659"/>
              <a:gd name="connsiteX1238" fmla="*/ 4861886 w 7621360"/>
              <a:gd name="connsiteY1238" fmla="*/ 4583622 h 6394659"/>
              <a:gd name="connsiteX1239" fmla="*/ 4862042 w 7621360"/>
              <a:gd name="connsiteY1239" fmla="*/ 4549380 h 6394659"/>
              <a:gd name="connsiteX1240" fmla="*/ 5078202 w 7621360"/>
              <a:gd name="connsiteY1240" fmla="*/ 4695358 h 6394659"/>
              <a:gd name="connsiteX1241" fmla="*/ 5141627 w 7621360"/>
              <a:gd name="connsiteY1241" fmla="*/ 4727305 h 6394659"/>
              <a:gd name="connsiteX1242" fmla="*/ 5026499 w 7621360"/>
              <a:gd name="connsiteY1242" fmla="*/ 4961060 h 6394659"/>
              <a:gd name="connsiteX1243" fmla="*/ 5020389 w 7621360"/>
              <a:gd name="connsiteY1243" fmla="*/ 4958904 h 6394659"/>
              <a:gd name="connsiteX1244" fmla="*/ 5135068 w 7621360"/>
              <a:gd name="connsiteY1244" fmla="*/ 4721242 h 6394659"/>
              <a:gd name="connsiteX1245" fmla="*/ 5078745 w 7621360"/>
              <a:gd name="connsiteY1245" fmla="*/ 4692861 h 6394659"/>
              <a:gd name="connsiteX1246" fmla="*/ 5140511 w 7621360"/>
              <a:gd name="connsiteY1246" fmla="*/ 4411404 h 6394659"/>
              <a:gd name="connsiteX1247" fmla="*/ 5171635 w 7621360"/>
              <a:gd name="connsiteY1247" fmla="*/ 4395896 h 6394659"/>
              <a:gd name="connsiteX1248" fmla="*/ 5212606 w 7621360"/>
              <a:gd name="connsiteY1248" fmla="*/ 4583141 h 6394659"/>
              <a:gd name="connsiteX1249" fmla="*/ 5142713 w 7621360"/>
              <a:gd name="connsiteY1249" fmla="*/ 4725010 h 6394659"/>
              <a:gd name="connsiteX1250" fmla="*/ 5162889 w 7621360"/>
              <a:gd name="connsiteY1250" fmla="*/ 4344222 h 6394659"/>
              <a:gd name="connsiteX1251" fmla="*/ 5179497 w 7621360"/>
              <a:gd name="connsiteY1251" fmla="*/ 4389320 h 6394659"/>
              <a:gd name="connsiteX1252" fmla="*/ 5173372 w 7621360"/>
              <a:gd name="connsiteY1252" fmla="*/ 4392422 h 6394659"/>
              <a:gd name="connsiteX1253" fmla="*/ 5162842 w 7621360"/>
              <a:gd name="connsiteY1253" fmla="*/ 4344347 h 6394659"/>
              <a:gd name="connsiteX1254" fmla="*/ 5171092 w 7621360"/>
              <a:gd name="connsiteY1254" fmla="*/ 4393492 h 6394659"/>
              <a:gd name="connsiteX1255" fmla="*/ 5141194 w 7621360"/>
              <a:gd name="connsiteY1255" fmla="*/ 4408318 h 6394659"/>
              <a:gd name="connsiteX1256" fmla="*/ 5155150 w 7621360"/>
              <a:gd name="connsiteY1256" fmla="*/ 4344734 h 6394659"/>
              <a:gd name="connsiteX1257" fmla="*/ 5160438 w 7621360"/>
              <a:gd name="connsiteY1257" fmla="*/ 4344734 h 6394659"/>
              <a:gd name="connsiteX1258" fmla="*/ 5213443 w 7621360"/>
              <a:gd name="connsiteY1258" fmla="*/ 4587065 h 6394659"/>
              <a:gd name="connsiteX1259" fmla="*/ 5248816 w 7621360"/>
              <a:gd name="connsiteY1259" fmla="*/ 4748675 h 6394659"/>
              <a:gd name="connsiteX1260" fmla="*/ 5225462 w 7621360"/>
              <a:gd name="connsiteY1260" fmla="*/ 4766789 h 6394659"/>
              <a:gd name="connsiteX1261" fmla="*/ 5144915 w 7621360"/>
              <a:gd name="connsiteY1261" fmla="*/ 4726204 h 6394659"/>
              <a:gd name="connsiteX1262" fmla="*/ 5214358 w 7621360"/>
              <a:gd name="connsiteY1262" fmla="*/ 4579652 h 6394659"/>
              <a:gd name="connsiteX1263" fmla="*/ 5173914 w 7621360"/>
              <a:gd name="connsiteY1263" fmla="*/ 4394841 h 6394659"/>
              <a:gd name="connsiteX1264" fmla="*/ 5180366 w 7621360"/>
              <a:gd name="connsiteY1264" fmla="*/ 4391739 h 6394659"/>
              <a:gd name="connsiteX1265" fmla="*/ 5234518 w 7621360"/>
              <a:gd name="connsiteY1265" fmla="*/ 4538803 h 6394659"/>
              <a:gd name="connsiteX1266" fmla="*/ 5182599 w 7621360"/>
              <a:gd name="connsiteY1266" fmla="*/ 4390545 h 6394659"/>
              <a:gd name="connsiteX1267" fmla="*/ 5330774 w 7621360"/>
              <a:gd name="connsiteY1267" fmla="*/ 4317130 h 6394659"/>
              <a:gd name="connsiteX1268" fmla="*/ 5330774 w 7621360"/>
              <a:gd name="connsiteY1268" fmla="*/ 4317254 h 6394659"/>
              <a:gd name="connsiteX1269" fmla="*/ 5332557 w 7621360"/>
              <a:gd name="connsiteY1269" fmla="*/ 4319875 h 6394659"/>
              <a:gd name="connsiteX1270" fmla="*/ 5334108 w 7621360"/>
              <a:gd name="connsiteY1270" fmla="*/ 4321751 h 6394659"/>
              <a:gd name="connsiteX1271" fmla="*/ 5339303 w 7621360"/>
              <a:gd name="connsiteY1271" fmla="*/ 4325752 h 6394659"/>
              <a:gd name="connsiteX1272" fmla="*/ 5235898 w 7621360"/>
              <a:gd name="connsiteY1272" fmla="*/ 4535640 h 6394659"/>
              <a:gd name="connsiteX1273" fmla="*/ 5339225 w 7621360"/>
              <a:gd name="connsiteY1273" fmla="*/ 4286175 h 6394659"/>
              <a:gd name="connsiteX1274" fmla="*/ 5332433 w 7621360"/>
              <a:gd name="connsiteY1274" fmla="*/ 4292177 h 6394659"/>
              <a:gd name="connsiteX1275" fmla="*/ 5293214 w 7621360"/>
              <a:gd name="connsiteY1275" fmla="*/ 4265627 h 6394659"/>
              <a:gd name="connsiteX1276" fmla="*/ 5330076 w 7621360"/>
              <a:gd name="connsiteY1276" fmla="*/ 4248568 h 6394659"/>
              <a:gd name="connsiteX1277" fmla="*/ 5342187 w 7621360"/>
              <a:gd name="connsiteY1277" fmla="*/ 4284780 h 6394659"/>
              <a:gd name="connsiteX1278" fmla="*/ 5339225 w 7621360"/>
              <a:gd name="connsiteY1278" fmla="*/ 4286175 h 6394659"/>
              <a:gd name="connsiteX1279" fmla="*/ 5327874 w 7621360"/>
              <a:gd name="connsiteY1279" fmla="*/ 4307174 h 6394659"/>
              <a:gd name="connsiteX1280" fmla="*/ 5289570 w 7621360"/>
              <a:gd name="connsiteY1280" fmla="*/ 4311361 h 6394659"/>
              <a:gd name="connsiteX1281" fmla="*/ 5175465 w 7621360"/>
              <a:gd name="connsiteY1281" fmla="*/ 4323767 h 6394659"/>
              <a:gd name="connsiteX1282" fmla="*/ 5174550 w 7621360"/>
              <a:gd name="connsiteY1282" fmla="*/ 4320526 h 6394659"/>
              <a:gd name="connsiteX1283" fmla="*/ 5290609 w 7621360"/>
              <a:gd name="connsiteY1283" fmla="*/ 4266821 h 6394659"/>
              <a:gd name="connsiteX1284" fmla="*/ 5331068 w 7621360"/>
              <a:gd name="connsiteY1284" fmla="*/ 4294224 h 6394659"/>
              <a:gd name="connsiteX1285" fmla="*/ 5327874 w 7621360"/>
              <a:gd name="connsiteY1285" fmla="*/ 4307174 h 6394659"/>
              <a:gd name="connsiteX1286" fmla="*/ 5090515 w 7621360"/>
              <a:gd name="connsiteY1286" fmla="*/ 4103070 h 6394659"/>
              <a:gd name="connsiteX1287" fmla="*/ 5254492 w 7621360"/>
              <a:gd name="connsiteY1287" fmla="*/ 4089485 h 6394659"/>
              <a:gd name="connsiteX1288" fmla="*/ 5265859 w 7621360"/>
              <a:gd name="connsiteY1288" fmla="*/ 4106172 h 6394659"/>
              <a:gd name="connsiteX1289" fmla="*/ 5246630 w 7621360"/>
              <a:gd name="connsiteY1289" fmla="*/ 4144942 h 6394659"/>
              <a:gd name="connsiteX1290" fmla="*/ 5090003 w 7621360"/>
              <a:gd name="connsiteY1290" fmla="*/ 4111336 h 6394659"/>
              <a:gd name="connsiteX1291" fmla="*/ 5090515 w 7621360"/>
              <a:gd name="connsiteY1291" fmla="*/ 4103070 h 6394659"/>
              <a:gd name="connsiteX1292" fmla="*/ 5329331 w 7621360"/>
              <a:gd name="connsiteY1292" fmla="*/ 4246257 h 6394659"/>
              <a:gd name="connsiteX1293" fmla="*/ 5290903 w 7621360"/>
              <a:gd name="connsiteY1293" fmla="*/ 4264030 h 6394659"/>
              <a:gd name="connsiteX1294" fmla="*/ 5241171 w 7621360"/>
              <a:gd name="connsiteY1294" fmla="*/ 4230377 h 6394659"/>
              <a:gd name="connsiteX1295" fmla="*/ 5300534 w 7621360"/>
              <a:gd name="connsiteY1295" fmla="*/ 4160218 h 6394659"/>
              <a:gd name="connsiteX1296" fmla="*/ 5285460 w 7621360"/>
              <a:gd name="connsiteY1296" fmla="*/ 4107506 h 6394659"/>
              <a:gd name="connsiteX1297" fmla="*/ 5288422 w 7621360"/>
              <a:gd name="connsiteY1297" fmla="*/ 4106110 h 6394659"/>
              <a:gd name="connsiteX1298" fmla="*/ 5295990 w 7621360"/>
              <a:gd name="connsiteY1298" fmla="*/ 4099023 h 6394659"/>
              <a:gd name="connsiteX1299" fmla="*/ 5331347 w 7621360"/>
              <a:gd name="connsiteY1299" fmla="*/ 4119974 h 6394659"/>
              <a:gd name="connsiteX1300" fmla="*/ 5301464 w 7621360"/>
              <a:gd name="connsiteY1300" fmla="*/ 4155286 h 6394659"/>
              <a:gd name="connsiteX1301" fmla="*/ 5333534 w 7621360"/>
              <a:gd name="connsiteY1301" fmla="*/ 4121246 h 6394659"/>
              <a:gd name="connsiteX1302" fmla="*/ 5381065 w 7621360"/>
              <a:gd name="connsiteY1302" fmla="*/ 4149409 h 6394659"/>
              <a:gd name="connsiteX1303" fmla="*/ 5376319 w 7621360"/>
              <a:gd name="connsiteY1303" fmla="*/ 4172811 h 6394659"/>
              <a:gd name="connsiteX1304" fmla="*/ 5303186 w 7621360"/>
              <a:gd name="connsiteY1304" fmla="*/ 4157116 h 6394659"/>
              <a:gd name="connsiteX1305" fmla="*/ 5333007 w 7621360"/>
              <a:gd name="connsiteY1305" fmla="*/ 4118036 h 6394659"/>
              <a:gd name="connsiteX1306" fmla="*/ 5297339 w 7621360"/>
              <a:gd name="connsiteY1306" fmla="*/ 4096867 h 6394659"/>
              <a:gd name="connsiteX1307" fmla="*/ 5298657 w 7621360"/>
              <a:gd name="connsiteY1307" fmla="*/ 4078940 h 6394659"/>
              <a:gd name="connsiteX1308" fmla="*/ 5389656 w 7621360"/>
              <a:gd name="connsiteY1308" fmla="*/ 4041922 h 6394659"/>
              <a:gd name="connsiteX1309" fmla="*/ 5392029 w 7621360"/>
              <a:gd name="connsiteY1309" fmla="*/ 4040960 h 6394659"/>
              <a:gd name="connsiteX1310" fmla="*/ 5392416 w 7621360"/>
              <a:gd name="connsiteY1310" fmla="*/ 4041704 h 6394659"/>
              <a:gd name="connsiteX1311" fmla="*/ 5394897 w 7621360"/>
              <a:gd name="connsiteY1311" fmla="*/ 4044915 h 6394659"/>
              <a:gd name="connsiteX1312" fmla="*/ 5391052 w 7621360"/>
              <a:gd name="connsiteY1312" fmla="*/ 4038649 h 6394659"/>
              <a:gd name="connsiteX1313" fmla="*/ 5361432 w 7621360"/>
              <a:gd name="connsiteY1313" fmla="*/ 4050699 h 6394659"/>
              <a:gd name="connsiteX1314" fmla="*/ 5297649 w 7621360"/>
              <a:gd name="connsiteY1314" fmla="*/ 4076644 h 6394659"/>
              <a:gd name="connsiteX1315" fmla="*/ 5296827 w 7621360"/>
              <a:gd name="connsiteY1315" fmla="*/ 4075094 h 6394659"/>
              <a:gd name="connsiteX1316" fmla="*/ 5293431 w 7621360"/>
              <a:gd name="connsiteY1316" fmla="*/ 4070596 h 6394659"/>
              <a:gd name="connsiteX1317" fmla="*/ 5364285 w 7621360"/>
              <a:gd name="connsiteY1317" fmla="*/ 3994095 h 6394659"/>
              <a:gd name="connsiteX1318" fmla="*/ 5394013 w 7621360"/>
              <a:gd name="connsiteY1318" fmla="*/ 4024072 h 6394659"/>
              <a:gd name="connsiteX1319" fmla="*/ 5390989 w 7621360"/>
              <a:gd name="connsiteY1319" fmla="*/ 4038649 h 6394659"/>
              <a:gd name="connsiteX1320" fmla="*/ 5364239 w 7621360"/>
              <a:gd name="connsiteY1320" fmla="*/ 3990465 h 6394659"/>
              <a:gd name="connsiteX1321" fmla="*/ 5320368 w 7621360"/>
              <a:gd name="connsiteY1321" fmla="*/ 3946190 h 6394659"/>
              <a:gd name="connsiteX1322" fmla="*/ 5348375 w 7621360"/>
              <a:gd name="connsiteY1322" fmla="*/ 3852722 h 6394659"/>
              <a:gd name="connsiteX1323" fmla="*/ 5385686 w 7621360"/>
              <a:gd name="connsiteY1323" fmla="*/ 3862834 h 6394659"/>
              <a:gd name="connsiteX1324" fmla="*/ 5395921 w 7621360"/>
              <a:gd name="connsiteY1324" fmla="*/ 3956255 h 6394659"/>
              <a:gd name="connsiteX1325" fmla="*/ 5349072 w 7621360"/>
              <a:gd name="connsiteY1325" fmla="*/ 3850349 h 6394659"/>
              <a:gd name="connsiteX1326" fmla="*/ 5370023 w 7621360"/>
              <a:gd name="connsiteY1326" fmla="*/ 3780408 h 6394659"/>
              <a:gd name="connsiteX1327" fmla="*/ 5376723 w 7621360"/>
              <a:gd name="connsiteY1327" fmla="*/ 3781028 h 6394659"/>
              <a:gd name="connsiteX1328" fmla="*/ 5385391 w 7621360"/>
              <a:gd name="connsiteY1328" fmla="*/ 3860120 h 6394659"/>
              <a:gd name="connsiteX1329" fmla="*/ 5346700 w 7621360"/>
              <a:gd name="connsiteY1329" fmla="*/ 3849698 h 6394659"/>
              <a:gd name="connsiteX1330" fmla="*/ 5215366 w 7621360"/>
              <a:gd name="connsiteY1330" fmla="*/ 3814107 h 6394659"/>
              <a:gd name="connsiteX1331" fmla="*/ 5215599 w 7621360"/>
              <a:gd name="connsiteY1331" fmla="*/ 3798149 h 6394659"/>
              <a:gd name="connsiteX1332" fmla="*/ 5353616 w 7621360"/>
              <a:gd name="connsiteY1332" fmla="*/ 3764837 h 6394659"/>
              <a:gd name="connsiteX1333" fmla="*/ 5355663 w 7621360"/>
              <a:gd name="connsiteY1333" fmla="*/ 3769645 h 6394659"/>
              <a:gd name="connsiteX1334" fmla="*/ 5367620 w 7621360"/>
              <a:gd name="connsiteY1334" fmla="*/ 3779710 h 6394659"/>
              <a:gd name="connsiteX1335" fmla="*/ 5214653 w 7621360"/>
              <a:gd name="connsiteY1335" fmla="*/ 3816557 h 6394659"/>
              <a:gd name="connsiteX1336" fmla="*/ 5345940 w 7621360"/>
              <a:gd name="connsiteY1336" fmla="*/ 3852226 h 6394659"/>
              <a:gd name="connsiteX1337" fmla="*/ 5318337 w 7621360"/>
              <a:gd name="connsiteY1337" fmla="*/ 3944360 h 6394659"/>
              <a:gd name="connsiteX1338" fmla="*/ 5206232 w 7621360"/>
              <a:gd name="connsiteY1338" fmla="*/ 3831150 h 6394659"/>
              <a:gd name="connsiteX1339" fmla="*/ 5214653 w 7621360"/>
              <a:gd name="connsiteY1339" fmla="*/ 3816557 h 6394659"/>
              <a:gd name="connsiteX1340" fmla="*/ 5319500 w 7621360"/>
              <a:gd name="connsiteY1340" fmla="*/ 3948950 h 6394659"/>
              <a:gd name="connsiteX1341" fmla="*/ 5362502 w 7621360"/>
              <a:gd name="connsiteY1341" fmla="*/ 3992373 h 6394659"/>
              <a:gd name="connsiteX1342" fmla="*/ 5304069 w 7621360"/>
              <a:gd name="connsiteY1342" fmla="*/ 4055383 h 6394659"/>
              <a:gd name="connsiteX1343" fmla="*/ 5291571 w 7621360"/>
              <a:gd name="connsiteY1343" fmla="*/ 4068875 h 6394659"/>
              <a:gd name="connsiteX1344" fmla="*/ 5284731 w 7621360"/>
              <a:gd name="connsiteY1344" fmla="*/ 4064967 h 6394659"/>
              <a:gd name="connsiteX1345" fmla="*/ 5283103 w 7621360"/>
              <a:gd name="connsiteY1345" fmla="*/ 4108359 h 6394659"/>
              <a:gd name="connsiteX1346" fmla="*/ 5299169 w 7621360"/>
              <a:gd name="connsiteY1346" fmla="*/ 4156357 h 6394659"/>
              <a:gd name="connsiteX1347" fmla="*/ 5249080 w 7621360"/>
              <a:gd name="connsiteY1347" fmla="*/ 4145609 h 6394659"/>
              <a:gd name="connsiteX1348" fmla="*/ 5268045 w 7621360"/>
              <a:gd name="connsiteY1348" fmla="*/ 4107320 h 6394659"/>
              <a:gd name="connsiteX1349" fmla="*/ 5283103 w 7621360"/>
              <a:gd name="connsiteY1349" fmla="*/ 4108281 h 6394659"/>
              <a:gd name="connsiteX1350" fmla="*/ 5248025 w 7621360"/>
              <a:gd name="connsiteY1350" fmla="*/ 4147796 h 6394659"/>
              <a:gd name="connsiteX1351" fmla="*/ 5298657 w 7621360"/>
              <a:gd name="connsiteY1351" fmla="*/ 4158652 h 6394659"/>
              <a:gd name="connsiteX1352" fmla="*/ 5239170 w 7621360"/>
              <a:gd name="connsiteY1352" fmla="*/ 4228966 h 6394659"/>
              <a:gd name="connsiteX1353" fmla="*/ 5215676 w 7621360"/>
              <a:gd name="connsiteY1353" fmla="*/ 4213070 h 6394659"/>
              <a:gd name="connsiteX1354" fmla="*/ 5239636 w 7621360"/>
              <a:gd name="connsiteY1354" fmla="*/ 4232254 h 6394659"/>
              <a:gd name="connsiteX1355" fmla="*/ 5288345 w 7621360"/>
              <a:gd name="connsiteY1355" fmla="*/ 4265239 h 6394659"/>
              <a:gd name="connsiteX1356" fmla="*/ 5173589 w 7621360"/>
              <a:gd name="connsiteY1356" fmla="*/ 4318355 h 6394659"/>
              <a:gd name="connsiteX1357" fmla="*/ 5173418 w 7621360"/>
              <a:gd name="connsiteY1357" fmla="*/ 4318014 h 6394659"/>
              <a:gd name="connsiteX1358" fmla="*/ 5170317 w 7621360"/>
              <a:gd name="connsiteY1358" fmla="*/ 4314106 h 6394659"/>
              <a:gd name="connsiteX1359" fmla="*/ 5302953 w 7621360"/>
              <a:gd name="connsiteY1359" fmla="*/ 4159582 h 6394659"/>
              <a:gd name="connsiteX1360" fmla="*/ 5375839 w 7621360"/>
              <a:gd name="connsiteY1360" fmla="*/ 4175214 h 6394659"/>
              <a:gd name="connsiteX1361" fmla="*/ 5364766 w 7621360"/>
              <a:gd name="connsiteY1361" fmla="*/ 4229850 h 6394659"/>
              <a:gd name="connsiteX1362" fmla="*/ 5331611 w 7621360"/>
              <a:gd name="connsiteY1362" fmla="*/ 4245203 h 6394659"/>
              <a:gd name="connsiteX1363" fmla="*/ 5378289 w 7621360"/>
              <a:gd name="connsiteY1363" fmla="*/ 4175742 h 6394659"/>
              <a:gd name="connsiteX1364" fmla="*/ 5416360 w 7621360"/>
              <a:gd name="connsiteY1364" fmla="*/ 4183899 h 6394659"/>
              <a:gd name="connsiteX1365" fmla="*/ 5418702 w 7621360"/>
              <a:gd name="connsiteY1365" fmla="*/ 4204897 h 6394659"/>
              <a:gd name="connsiteX1366" fmla="*/ 5367527 w 7621360"/>
              <a:gd name="connsiteY1366" fmla="*/ 4228547 h 6394659"/>
              <a:gd name="connsiteX1367" fmla="*/ 5416887 w 7621360"/>
              <a:gd name="connsiteY1367" fmla="*/ 4181511 h 6394659"/>
              <a:gd name="connsiteX1368" fmla="*/ 5378770 w 7621360"/>
              <a:gd name="connsiteY1368" fmla="*/ 4173338 h 6394659"/>
              <a:gd name="connsiteX1369" fmla="*/ 5383344 w 7621360"/>
              <a:gd name="connsiteY1369" fmla="*/ 4150758 h 6394659"/>
              <a:gd name="connsiteX1370" fmla="*/ 5420346 w 7621360"/>
              <a:gd name="connsiteY1370" fmla="*/ 4172671 h 6394659"/>
              <a:gd name="connsiteX1371" fmla="*/ 5416810 w 7621360"/>
              <a:gd name="connsiteY1371" fmla="*/ 4181511 h 6394659"/>
              <a:gd name="connsiteX1372" fmla="*/ 5381530 w 7621360"/>
              <a:gd name="connsiteY1372" fmla="*/ 4146881 h 6394659"/>
              <a:gd name="connsiteX1373" fmla="*/ 5335100 w 7621360"/>
              <a:gd name="connsiteY1373" fmla="*/ 4119354 h 6394659"/>
              <a:gd name="connsiteX1374" fmla="*/ 5396681 w 7621360"/>
              <a:gd name="connsiteY1374" fmla="*/ 4046559 h 6394659"/>
              <a:gd name="connsiteX1375" fmla="*/ 5401333 w 7621360"/>
              <a:gd name="connsiteY1375" fmla="*/ 4048838 h 6394659"/>
              <a:gd name="connsiteX1376" fmla="*/ 5397968 w 7621360"/>
              <a:gd name="connsiteY1376" fmla="*/ 4020706 h 6394659"/>
              <a:gd name="connsiteX1377" fmla="*/ 5395704 w 7621360"/>
              <a:gd name="connsiteY1377" fmla="*/ 4022257 h 6394659"/>
              <a:gd name="connsiteX1378" fmla="*/ 5365929 w 7621360"/>
              <a:gd name="connsiteY1378" fmla="*/ 3992203 h 6394659"/>
              <a:gd name="connsiteX1379" fmla="*/ 5396216 w 7621360"/>
              <a:gd name="connsiteY1379" fmla="*/ 3959496 h 6394659"/>
              <a:gd name="connsiteX1380" fmla="*/ 5402729 w 7621360"/>
              <a:gd name="connsiteY1380" fmla="*/ 4018892 h 6394659"/>
              <a:gd name="connsiteX1381" fmla="*/ 5397968 w 7621360"/>
              <a:gd name="connsiteY1381" fmla="*/ 4020660 h 6394659"/>
              <a:gd name="connsiteX1382" fmla="*/ 5388167 w 7621360"/>
              <a:gd name="connsiteY1382" fmla="*/ 3863562 h 6394659"/>
              <a:gd name="connsiteX1383" fmla="*/ 5429231 w 7621360"/>
              <a:gd name="connsiteY1383" fmla="*/ 3874697 h 6394659"/>
              <a:gd name="connsiteX1384" fmla="*/ 5439218 w 7621360"/>
              <a:gd name="connsiteY1384" fmla="*/ 3909466 h 6394659"/>
              <a:gd name="connsiteX1385" fmla="*/ 5398092 w 7621360"/>
              <a:gd name="connsiteY1385" fmla="*/ 3953897 h 6394659"/>
              <a:gd name="connsiteX1386" fmla="*/ 5429883 w 7621360"/>
              <a:gd name="connsiteY1386" fmla="*/ 3872309 h 6394659"/>
              <a:gd name="connsiteX1387" fmla="*/ 5387888 w 7621360"/>
              <a:gd name="connsiteY1387" fmla="*/ 3860926 h 6394659"/>
              <a:gd name="connsiteX1388" fmla="*/ 5379080 w 7621360"/>
              <a:gd name="connsiteY1388" fmla="*/ 3780811 h 6394659"/>
              <a:gd name="connsiteX1389" fmla="*/ 5386740 w 7621360"/>
              <a:gd name="connsiteY1389" fmla="*/ 3778097 h 6394659"/>
              <a:gd name="connsiteX1390" fmla="*/ 5387578 w 7621360"/>
              <a:gd name="connsiteY1390" fmla="*/ 3777539 h 6394659"/>
              <a:gd name="connsiteX1391" fmla="*/ 5442630 w 7621360"/>
              <a:gd name="connsiteY1391" fmla="*/ 3853901 h 6394659"/>
              <a:gd name="connsiteX1392" fmla="*/ 5429883 w 7621360"/>
              <a:gd name="connsiteY1392" fmla="*/ 3872262 h 6394659"/>
              <a:gd name="connsiteX1393" fmla="*/ 5385702 w 7621360"/>
              <a:gd name="connsiteY1393" fmla="*/ 3738070 h 6394659"/>
              <a:gd name="connsiteX1394" fmla="*/ 5401674 w 7621360"/>
              <a:gd name="connsiteY1394" fmla="*/ 3701983 h 6394659"/>
              <a:gd name="connsiteX1395" fmla="*/ 5523688 w 7621360"/>
              <a:gd name="connsiteY1395" fmla="*/ 3704774 h 6394659"/>
              <a:gd name="connsiteX1396" fmla="*/ 5524851 w 7621360"/>
              <a:gd name="connsiteY1396" fmla="*/ 3713505 h 6394659"/>
              <a:gd name="connsiteX1397" fmla="*/ 5396898 w 7621360"/>
              <a:gd name="connsiteY1397" fmla="*/ 3750756 h 6394659"/>
              <a:gd name="connsiteX1398" fmla="*/ 5395176 w 7621360"/>
              <a:gd name="connsiteY1398" fmla="*/ 3746987 h 6394659"/>
              <a:gd name="connsiteX1399" fmla="*/ 5385702 w 7621360"/>
              <a:gd name="connsiteY1399" fmla="*/ 3738024 h 6394659"/>
              <a:gd name="connsiteX1400" fmla="*/ 5383484 w 7621360"/>
              <a:gd name="connsiteY1400" fmla="*/ 3737078 h 6394659"/>
              <a:gd name="connsiteX1401" fmla="*/ 5355136 w 7621360"/>
              <a:gd name="connsiteY1401" fmla="*/ 3748011 h 6394659"/>
              <a:gd name="connsiteX1402" fmla="*/ 5281909 w 7621360"/>
              <a:gd name="connsiteY1402" fmla="*/ 3715444 h 6394659"/>
              <a:gd name="connsiteX1403" fmla="*/ 5299464 w 7621360"/>
              <a:gd name="connsiteY1403" fmla="*/ 3699718 h 6394659"/>
              <a:gd name="connsiteX1404" fmla="*/ 5399038 w 7621360"/>
              <a:gd name="connsiteY1404" fmla="*/ 3701983 h 6394659"/>
              <a:gd name="connsiteX1405" fmla="*/ 5279444 w 7621360"/>
              <a:gd name="connsiteY1405" fmla="*/ 3714281 h 6394659"/>
              <a:gd name="connsiteX1406" fmla="*/ 5254538 w 7621360"/>
              <a:gd name="connsiteY1406" fmla="*/ 3703192 h 6394659"/>
              <a:gd name="connsiteX1407" fmla="*/ 5255562 w 7621360"/>
              <a:gd name="connsiteY1407" fmla="*/ 3698649 h 6394659"/>
              <a:gd name="connsiteX1408" fmla="*/ 5295882 w 7621360"/>
              <a:gd name="connsiteY1408" fmla="*/ 3699579 h 6394659"/>
              <a:gd name="connsiteX1409" fmla="*/ 5279878 w 7621360"/>
              <a:gd name="connsiteY1409" fmla="*/ 3717212 h 6394659"/>
              <a:gd name="connsiteX1410" fmla="*/ 5354097 w 7621360"/>
              <a:gd name="connsiteY1410" fmla="*/ 3750322 h 6394659"/>
              <a:gd name="connsiteX1411" fmla="*/ 5353027 w 7621360"/>
              <a:gd name="connsiteY1411" fmla="*/ 3762480 h 6394659"/>
              <a:gd name="connsiteX1412" fmla="*/ 5220112 w 7621360"/>
              <a:gd name="connsiteY1412" fmla="*/ 3794505 h 6394659"/>
              <a:gd name="connsiteX1413" fmla="*/ 5214885 w 7621360"/>
              <a:gd name="connsiteY1413" fmla="*/ 3795761 h 6394659"/>
              <a:gd name="connsiteX1414" fmla="*/ 5211350 w 7621360"/>
              <a:gd name="connsiteY1414" fmla="*/ 3787216 h 6394659"/>
              <a:gd name="connsiteX1415" fmla="*/ 5207597 w 7621360"/>
              <a:gd name="connsiteY1415" fmla="*/ 3781881 h 6394659"/>
              <a:gd name="connsiteX1416" fmla="*/ 5213009 w 7621360"/>
              <a:gd name="connsiteY1416" fmla="*/ 3810679 h 6394659"/>
              <a:gd name="connsiteX1417" fmla="*/ 5175093 w 7621360"/>
              <a:gd name="connsiteY1417" fmla="*/ 3839370 h 6394659"/>
              <a:gd name="connsiteX1418" fmla="*/ 5146404 w 7621360"/>
              <a:gd name="connsiteY1418" fmla="*/ 3801452 h 6394659"/>
              <a:gd name="connsiteX1419" fmla="*/ 5184320 w 7621360"/>
              <a:gd name="connsiteY1419" fmla="*/ 3772762 h 6394659"/>
              <a:gd name="connsiteX1420" fmla="*/ 5184335 w 7621360"/>
              <a:gd name="connsiteY1420" fmla="*/ 3772762 h 6394659"/>
              <a:gd name="connsiteX1421" fmla="*/ 5213009 w 7621360"/>
              <a:gd name="connsiteY1421" fmla="*/ 3810633 h 6394659"/>
              <a:gd name="connsiteX1422" fmla="*/ 5197719 w 7621360"/>
              <a:gd name="connsiteY1422" fmla="*/ 3837819 h 6394659"/>
              <a:gd name="connsiteX1423" fmla="*/ 5204449 w 7621360"/>
              <a:gd name="connsiteY1423" fmla="*/ 3832825 h 6394659"/>
              <a:gd name="connsiteX1424" fmla="*/ 5317530 w 7621360"/>
              <a:gd name="connsiteY1424" fmla="*/ 3946934 h 6394659"/>
              <a:gd name="connsiteX1425" fmla="*/ 5282390 w 7621360"/>
              <a:gd name="connsiteY1425" fmla="*/ 4064284 h 6394659"/>
              <a:gd name="connsiteX1426" fmla="*/ 5270728 w 7621360"/>
              <a:gd name="connsiteY1426" fmla="*/ 4064548 h 6394659"/>
              <a:gd name="connsiteX1427" fmla="*/ 5192601 w 7621360"/>
              <a:gd name="connsiteY1427" fmla="*/ 3840207 h 6394659"/>
              <a:gd name="connsiteX1428" fmla="*/ 5197719 w 7621360"/>
              <a:gd name="connsiteY1428" fmla="*/ 3837772 h 6394659"/>
              <a:gd name="connsiteX1429" fmla="*/ 5089445 w 7621360"/>
              <a:gd name="connsiteY1429" fmla="*/ 4113864 h 6394659"/>
              <a:gd name="connsiteX1430" fmla="*/ 5245498 w 7621360"/>
              <a:gd name="connsiteY1430" fmla="*/ 4147331 h 6394659"/>
              <a:gd name="connsiteX1431" fmla="*/ 5213567 w 7621360"/>
              <a:gd name="connsiteY1431" fmla="*/ 4211752 h 6394659"/>
              <a:gd name="connsiteX1432" fmla="*/ 5084854 w 7621360"/>
              <a:gd name="connsiteY1432" fmla="*/ 4124642 h 6394659"/>
              <a:gd name="connsiteX1433" fmla="*/ 5089445 w 7621360"/>
              <a:gd name="connsiteY1433" fmla="*/ 4113817 h 6394659"/>
              <a:gd name="connsiteX1434" fmla="*/ 5214498 w 7621360"/>
              <a:gd name="connsiteY1434" fmla="*/ 4215349 h 6394659"/>
              <a:gd name="connsiteX1435" fmla="*/ 5237495 w 7621360"/>
              <a:gd name="connsiteY1435" fmla="*/ 4230858 h 6394659"/>
              <a:gd name="connsiteX1436" fmla="*/ 5168440 w 7621360"/>
              <a:gd name="connsiteY1436" fmla="*/ 4312477 h 6394659"/>
              <a:gd name="connsiteX1437" fmla="*/ 5166889 w 7621360"/>
              <a:gd name="connsiteY1437" fmla="*/ 4311454 h 6394659"/>
              <a:gd name="connsiteX1438" fmla="*/ 5166735 w 7621360"/>
              <a:gd name="connsiteY1438" fmla="*/ 4342641 h 6394659"/>
              <a:gd name="connsiteX1439" fmla="*/ 5175760 w 7621360"/>
              <a:gd name="connsiteY1439" fmla="*/ 4326326 h 6394659"/>
              <a:gd name="connsiteX1440" fmla="*/ 5225384 w 7621360"/>
              <a:gd name="connsiteY1440" fmla="*/ 4320898 h 6394659"/>
              <a:gd name="connsiteX1441" fmla="*/ 5328075 w 7621360"/>
              <a:gd name="connsiteY1441" fmla="*/ 4309686 h 6394659"/>
              <a:gd name="connsiteX1442" fmla="*/ 5329626 w 7621360"/>
              <a:gd name="connsiteY1442" fmla="*/ 4314958 h 6394659"/>
              <a:gd name="connsiteX1443" fmla="*/ 5181699 w 7621360"/>
              <a:gd name="connsiteY1443" fmla="*/ 4388265 h 6394659"/>
              <a:gd name="connsiteX1444" fmla="*/ 5165168 w 7621360"/>
              <a:gd name="connsiteY1444" fmla="*/ 4343385 h 6394659"/>
              <a:gd name="connsiteX1445" fmla="*/ 5166735 w 7621360"/>
              <a:gd name="connsiteY1445" fmla="*/ 4342594 h 6394659"/>
              <a:gd name="connsiteX1446" fmla="*/ 5152778 w 7621360"/>
              <a:gd name="connsiteY1446" fmla="*/ 4344191 h 6394659"/>
              <a:gd name="connsiteX1447" fmla="*/ 5138402 w 7621360"/>
              <a:gd name="connsiteY1447" fmla="*/ 4409682 h 6394659"/>
              <a:gd name="connsiteX1448" fmla="*/ 4943332 w 7621360"/>
              <a:gd name="connsiteY1448" fmla="*/ 4506345 h 6394659"/>
              <a:gd name="connsiteX1449" fmla="*/ 4860940 w 7621360"/>
              <a:gd name="connsiteY1449" fmla="*/ 4547147 h 6394659"/>
              <a:gd name="connsiteX1450" fmla="*/ 4860382 w 7621360"/>
              <a:gd name="connsiteY1450" fmla="*/ 4546061 h 6394659"/>
              <a:gd name="connsiteX1451" fmla="*/ 4858831 w 7621360"/>
              <a:gd name="connsiteY1451" fmla="*/ 4543564 h 6394659"/>
              <a:gd name="connsiteX1452" fmla="*/ 5144078 w 7621360"/>
              <a:gd name="connsiteY1452" fmla="*/ 4338438 h 6394659"/>
              <a:gd name="connsiteX1453" fmla="*/ 5152762 w 7621360"/>
              <a:gd name="connsiteY1453" fmla="*/ 4344207 h 6394659"/>
              <a:gd name="connsiteX1454" fmla="*/ 4860832 w 7621360"/>
              <a:gd name="connsiteY1454" fmla="*/ 4585840 h 6394659"/>
              <a:gd name="connsiteX1455" fmla="*/ 5075891 w 7621360"/>
              <a:gd name="connsiteY1455" fmla="*/ 4694226 h 6394659"/>
              <a:gd name="connsiteX1456" fmla="*/ 5017924 w 7621360"/>
              <a:gd name="connsiteY1456" fmla="*/ 4958330 h 6394659"/>
              <a:gd name="connsiteX1457" fmla="*/ 4997593 w 7621360"/>
              <a:gd name="connsiteY1457" fmla="*/ 4960362 h 6394659"/>
              <a:gd name="connsiteX1458" fmla="*/ 4997019 w 7621360"/>
              <a:gd name="connsiteY1458" fmla="*/ 4960610 h 6394659"/>
              <a:gd name="connsiteX1459" fmla="*/ 4841416 w 7621360"/>
              <a:gd name="connsiteY1459" fmla="*/ 4603705 h 6394659"/>
              <a:gd name="connsiteX1460" fmla="*/ 4842347 w 7621360"/>
              <a:gd name="connsiteY1460" fmla="*/ 4603302 h 6394659"/>
              <a:gd name="connsiteX1461" fmla="*/ 4845278 w 7621360"/>
              <a:gd name="connsiteY1461" fmla="*/ 4601751 h 6394659"/>
              <a:gd name="connsiteX1462" fmla="*/ 4860816 w 7621360"/>
              <a:gd name="connsiteY1462" fmla="*/ 4585855 h 6394659"/>
              <a:gd name="connsiteX1463" fmla="*/ 5143845 w 7621360"/>
              <a:gd name="connsiteY1463" fmla="*/ 4728406 h 6394659"/>
              <a:gd name="connsiteX1464" fmla="*/ 5224361 w 7621360"/>
              <a:gd name="connsiteY1464" fmla="*/ 4768960 h 6394659"/>
              <a:gd name="connsiteX1465" fmla="*/ 5222732 w 7621360"/>
              <a:gd name="connsiteY1465" fmla="*/ 4796022 h 6394659"/>
              <a:gd name="connsiteX1466" fmla="*/ 5223616 w 7621360"/>
              <a:gd name="connsiteY1466" fmla="*/ 4798317 h 6394659"/>
              <a:gd name="connsiteX1467" fmla="*/ 5225834 w 7621360"/>
              <a:gd name="connsiteY1467" fmla="*/ 4802969 h 6394659"/>
              <a:gd name="connsiteX1468" fmla="*/ 5228935 w 7621360"/>
              <a:gd name="connsiteY1468" fmla="*/ 4807622 h 6394659"/>
              <a:gd name="connsiteX1469" fmla="*/ 5164455 w 7621360"/>
              <a:gd name="connsiteY1469" fmla="*/ 4862552 h 6394659"/>
              <a:gd name="connsiteX1470" fmla="*/ 5038673 w 7621360"/>
              <a:gd name="connsiteY1470" fmla="*/ 4969790 h 6394659"/>
              <a:gd name="connsiteX1471" fmla="*/ 5028779 w 7621360"/>
              <a:gd name="connsiteY1471" fmla="*/ 4962036 h 6394659"/>
              <a:gd name="connsiteX1472" fmla="*/ 5266216 w 7621360"/>
              <a:gd name="connsiteY1472" fmla="*/ 4748474 h 6394659"/>
              <a:gd name="connsiteX1473" fmla="*/ 5281909 w 7621360"/>
              <a:gd name="connsiteY1473" fmla="*/ 4667335 h 6394659"/>
              <a:gd name="connsiteX1474" fmla="*/ 5311513 w 7621360"/>
              <a:gd name="connsiteY1474" fmla="*/ 4747714 h 6394659"/>
              <a:gd name="connsiteX1475" fmla="*/ 5288546 w 7621360"/>
              <a:gd name="connsiteY1475" fmla="*/ 4763703 h 6394659"/>
              <a:gd name="connsiteX1476" fmla="*/ 5266200 w 7621360"/>
              <a:gd name="connsiteY1476" fmla="*/ 4748489 h 6394659"/>
              <a:gd name="connsiteX1477" fmla="*/ 5264665 w 7621360"/>
              <a:gd name="connsiteY1477" fmla="*/ 4743821 h 6394659"/>
              <a:gd name="connsiteX1478" fmla="*/ 5263858 w 7621360"/>
              <a:gd name="connsiteY1478" fmla="*/ 4748024 h 6394659"/>
              <a:gd name="connsiteX1479" fmla="*/ 5251344 w 7621360"/>
              <a:gd name="connsiteY1479" fmla="*/ 4748179 h 6394659"/>
              <a:gd name="connsiteX1480" fmla="*/ 5215304 w 7621360"/>
              <a:gd name="connsiteY1480" fmla="*/ 4583529 h 6394659"/>
              <a:gd name="connsiteX1481" fmla="*/ 5235790 w 7621360"/>
              <a:gd name="connsiteY1481" fmla="*/ 4541936 h 6394659"/>
              <a:gd name="connsiteX1482" fmla="*/ 5280328 w 7621360"/>
              <a:gd name="connsiteY1482" fmla="*/ 4662900 h 6394659"/>
              <a:gd name="connsiteX1483" fmla="*/ 5344637 w 7621360"/>
              <a:gd name="connsiteY1483" fmla="*/ 4284020 h 6394659"/>
              <a:gd name="connsiteX1484" fmla="*/ 5332433 w 7621360"/>
              <a:gd name="connsiteY1484" fmla="*/ 4247560 h 6394659"/>
              <a:gd name="connsiteX1485" fmla="*/ 5364208 w 7621360"/>
              <a:gd name="connsiteY1485" fmla="*/ 4232858 h 6394659"/>
              <a:gd name="connsiteX1486" fmla="*/ 5353958 w 7621360"/>
              <a:gd name="connsiteY1486" fmla="*/ 4283446 h 6394659"/>
              <a:gd name="connsiteX1487" fmla="*/ 5344544 w 7621360"/>
              <a:gd name="connsiteY1487" fmla="*/ 4283989 h 6394659"/>
              <a:gd name="connsiteX1488" fmla="*/ 5366999 w 7621360"/>
              <a:gd name="connsiteY1488" fmla="*/ 4231556 h 6394659"/>
              <a:gd name="connsiteX1489" fmla="*/ 5419725 w 7621360"/>
              <a:gd name="connsiteY1489" fmla="*/ 4207146 h 6394659"/>
              <a:gd name="connsiteX1490" fmla="*/ 5420640 w 7621360"/>
              <a:gd name="connsiteY1490" fmla="*/ 4208945 h 6394659"/>
              <a:gd name="connsiteX1491" fmla="*/ 5427324 w 7621360"/>
              <a:gd name="connsiteY1491" fmla="*/ 4217381 h 6394659"/>
              <a:gd name="connsiteX1492" fmla="*/ 5380801 w 7621360"/>
              <a:gd name="connsiteY1492" fmla="*/ 4270031 h 6394659"/>
              <a:gd name="connsiteX1493" fmla="*/ 5364766 w 7621360"/>
              <a:gd name="connsiteY1493" fmla="*/ 4288145 h 6394659"/>
              <a:gd name="connsiteX1494" fmla="*/ 5356361 w 7621360"/>
              <a:gd name="connsiteY1494" fmla="*/ 4283942 h 6394659"/>
              <a:gd name="connsiteX1495" fmla="*/ 5449732 w 7621360"/>
              <a:gd name="connsiteY1495" fmla="*/ 4212294 h 6394659"/>
              <a:gd name="connsiteX1496" fmla="*/ 5430844 w 7621360"/>
              <a:gd name="connsiteY1496" fmla="*/ 4187311 h 6394659"/>
              <a:gd name="connsiteX1497" fmla="*/ 5455827 w 7621360"/>
              <a:gd name="connsiteY1497" fmla="*/ 4168422 h 6394659"/>
              <a:gd name="connsiteX1498" fmla="*/ 5474715 w 7621360"/>
              <a:gd name="connsiteY1498" fmla="*/ 4193405 h 6394659"/>
              <a:gd name="connsiteX1499" fmla="*/ 5449717 w 7621360"/>
              <a:gd name="connsiteY1499" fmla="*/ 4212279 h 6394659"/>
              <a:gd name="connsiteX1500" fmla="*/ 5449624 w 7621360"/>
              <a:gd name="connsiteY1500" fmla="*/ 4212263 h 6394659"/>
              <a:gd name="connsiteX1501" fmla="*/ 5434380 w 7621360"/>
              <a:gd name="connsiteY1501" fmla="*/ 4158341 h 6394659"/>
              <a:gd name="connsiteX1502" fmla="*/ 5421601 w 7621360"/>
              <a:gd name="connsiteY1502" fmla="*/ 4170562 h 6394659"/>
              <a:gd name="connsiteX1503" fmla="*/ 5393579 w 7621360"/>
              <a:gd name="connsiteY1503" fmla="*/ 4153953 h 6394659"/>
              <a:gd name="connsiteX1504" fmla="*/ 5383887 w 7621360"/>
              <a:gd name="connsiteY1504" fmla="*/ 4148199 h 6394659"/>
              <a:gd name="connsiteX1505" fmla="*/ 5403907 w 7621360"/>
              <a:gd name="connsiteY1505" fmla="*/ 4049319 h 6394659"/>
              <a:gd name="connsiteX1506" fmla="*/ 5408963 w 7621360"/>
              <a:gd name="connsiteY1506" fmla="*/ 4049102 h 6394659"/>
              <a:gd name="connsiteX1507" fmla="*/ 5427463 w 7621360"/>
              <a:gd name="connsiteY1507" fmla="*/ 4110561 h 6394659"/>
              <a:gd name="connsiteX1508" fmla="*/ 5440955 w 7621360"/>
              <a:gd name="connsiteY1508" fmla="*/ 4155395 h 6394659"/>
              <a:gd name="connsiteX1509" fmla="*/ 5434287 w 7621360"/>
              <a:gd name="connsiteY1509" fmla="*/ 4158311 h 6394659"/>
              <a:gd name="connsiteX1510" fmla="*/ 5405287 w 7621360"/>
              <a:gd name="connsiteY1510" fmla="*/ 4018660 h 6394659"/>
              <a:gd name="connsiteX1511" fmla="*/ 5398542 w 7621360"/>
              <a:gd name="connsiteY1511" fmla="*/ 3957138 h 6394659"/>
              <a:gd name="connsiteX1512" fmla="*/ 5436380 w 7621360"/>
              <a:gd name="connsiteY1512" fmla="*/ 3916290 h 6394659"/>
              <a:gd name="connsiteX1513" fmla="*/ 5441141 w 7621360"/>
              <a:gd name="connsiteY1513" fmla="*/ 3911141 h 6394659"/>
              <a:gd name="connsiteX1514" fmla="*/ 5450616 w 7621360"/>
              <a:gd name="connsiteY1514" fmla="*/ 3917097 h 6394659"/>
              <a:gd name="connsiteX1515" fmla="*/ 5414406 w 7621360"/>
              <a:gd name="connsiteY1515" fmla="*/ 4008750 h 6394659"/>
              <a:gd name="connsiteX1516" fmla="*/ 5410219 w 7621360"/>
              <a:gd name="connsiteY1516" fmla="*/ 4019357 h 6394659"/>
              <a:gd name="connsiteX1517" fmla="*/ 5405195 w 7621360"/>
              <a:gd name="connsiteY1517" fmla="*/ 4018629 h 6394659"/>
              <a:gd name="connsiteX1518" fmla="*/ 5446894 w 7621360"/>
              <a:gd name="connsiteY1518" fmla="*/ 3851047 h 6394659"/>
              <a:gd name="connsiteX1519" fmla="*/ 5444755 w 7621360"/>
              <a:gd name="connsiteY1519" fmla="*/ 3852443 h 6394659"/>
              <a:gd name="connsiteX1520" fmla="*/ 5389764 w 7621360"/>
              <a:gd name="connsiteY1520" fmla="*/ 3776034 h 6394659"/>
              <a:gd name="connsiteX1521" fmla="*/ 5397673 w 7621360"/>
              <a:gd name="connsiteY1521" fmla="*/ 3753175 h 6394659"/>
              <a:gd name="connsiteX1522" fmla="*/ 5467101 w 7621360"/>
              <a:gd name="connsiteY1522" fmla="*/ 3732922 h 6394659"/>
              <a:gd name="connsiteX1523" fmla="*/ 5525595 w 7621360"/>
              <a:gd name="connsiteY1523" fmla="*/ 3715863 h 6394659"/>
              <a:gd name="connsiteX1524" fmla="*/ 5528697 w 7621360"/>
              <a:gd name="connsiteY1524" fmla="*/ 3722764 h 6394659"/>
              <a:gd name="connsiteX1525" fmla="*/ 5542328 w 7621360"/>
              <a:gd name="connsiteY1525" fmla="*/ 3736380 h 6394659"/>
              <a:gd name="connsiteX1526" fmla="*/ 5481709 w 7621360"/>
              <a:gd name="connsiteY1526" fmla="*/ 3849915 h 6394659"/>
              <a:gd name="connsiteX1527" fmla="*/ 5446801 w 7621360"/>
              <a:gd name="connsiteY1527" fmla="*/ 3851016 h 6394659"/>
              <a:gd name="connsiteX1528" fmla="*/ 5767901 w 7621360"/>
              <a:gd name="connsiteY1528" fmla="*/ 3347264 h 6394659"/>
              <a:gd name="connsiteX1529" fmla="*/ 5760597 w 7621360"/>
              <a:gd name="connsiteY1529" fmla="*/ 3340844 h 6394659"/>
              <a:gd name="connsiteX1530" fmla="*/ 5757325 w 7621360"/>
              <a:gd name="connsiteY1530" fmla="*/ 3315675 h 6394659"/>
              <a:gd name="connsiteX1531" fmla="*/ 5743539 w 7621360"/>
              <a:gd name="connsiteY1531" fmla="*/ 3312185 h 6394659"/>
              <a:gd name="connsiteX1532" fmla="*/ 5741259 w 7621360"/>
              <a:gd name="connsiteY1532" fmla="*/ 3302167 h 6394659"/>
              <a:gd name="connsiteX1533" fmla="*/ 5773825 w 7621360"/>
              <a:gd name="connsiteY1533" fmla="*/ 3324251 h 6394659"/>
              <a:gd name="connsiteX1534" fmla="*/ 5767901 w 7621360"/>
              <a:gd name="connsiteY1534" fmla="*/ 3347264 h 6394659"/>
              <a:gd name="connsiteX1535" fmla="*/ 5865072 w 7621360"/>
              <a:gd name="connsiteY1535" fmla="*/ 3457652 h 6394659"/>
              <a:gd name="connsiteX1536" fmla="*/ 5662434 w 7621360"/>
              <a:gd name="connsiteY1536" fmla="*/ 3502052 h 6394659"/>
              <a:gd name="connsiteX1537" fmla="*/ 5732715 w 7621360"/>
              <a:gd name="connsiteY1537" fmla="*/ 3360198 h 6394659"/>
              <a:gd name="connsiteX1538" fmla="*/ 5770553 w 7621360"/>
              <a:gd name="connsiteY1538" fmla="*/ 3352879 h 6394659"/>
              <a:gd name="connsiteX1539" fmla="*/ 5869631 w 7621360"/>
              <a:gd name="connsiteY1539" fmla="*/ 3439926 h 6394659"/>
              <a:gd name="connsiteX1540" fmla="*/ 5864963 w 7621360"/>
              <a:gd name="connsiteY1540" fmla="*/ 3457621 h 6394659"/>
              <a:gd name="connsiteX1541" fmla="*/ 5742562 w 7621360"/>
              <a:gd name="connsiteY1541" fmla="*/ 3357159 h 6394659"/>
              <a:gd name="connsiteX1542" fmla="*/ 5735211 w 7621360"/>
              <a:gd name="connsiteY1542" fmla="*/ 3355050 h 6394659"/>
              <a:gd name="connsiteX1543" fmla="*/ 5739429 w 7621360"/>
              <a:gd name="connsiteY1543" fmla="*/ 3346551 h 6394659"/>
              <a:gd name="connsiteX1544" fmla="*/ 5755232 w 7621360"/>
              <a:gd name="connsiteY1544" fmla="*/ 3345512 h 6394659"/>
              <a:gd name="connsiteX1545" fmla="*/ 5758891 w 7621360"/>
              <a:gd name="connsiteY1545" fmla="*/ 3342690 h 6394659"/>
              <a:gd name="connsiteX1546" fmla="*/ 5766195 w 7621360"/>
              <a:gd name="connsiteY1546" fmla="*/ 3349095 h 6394659"/>
              <a:gd name="connsiteX1547" fmla="*/ 5742500 w 7621360"/>
              <a:gd name="connsiteY1547" fmla="*/ 3357128 h 6394659"/>
              <a:gd name="connsiteX1548" fmla="*/ 5733009 w 7621360"/>
              <a:gd name="connsiteY1548" fmla="*/ 3353964 h 6394659"/>
              <a:gd name="connsiteX1549" fmla="*/ 5725364 w 7621360"/>
              <a:gd name="connsiteY1549" fmla="*/ 3347761 h 6394659"/>
              <a:gd name="connsiteX1550" fmla="*/ 5732870 w 7621360"/>
              <a:gd name="connsiteY1550" fmla="*/ 3341899 h 6394659"/>
              <a:gd name="connsiteX1551" fmla="*/ 5737227 w 7621360"/>
              <a:gd name="connsiteY1551" fmla="*/ 3345419 h 6394659"/>
              <a:gd name="connsiteX1552" fmla="*/ 5741073 w 7621360"/>
              <a:gd name="connsiteY1552" fmla="*/ 3312728 h 6394659"/>
              <a:gd name="connsiteX1553" fmla="*/ 5737351 w 7621360"/>
              <a:gd name="connsiteY1553" fmla="*/ 3314279 h 6394659"/>
              <a:gd name="connsiteX1554" fmla="*/ 5730652 w 7621360"/>
              <a:gd name="connsiteY1554" fmla="*/ 3338828 h 6394659"/>
              <a:gd name="connsiteX1555" fmla="*/ 5730668 w 7621360"/>
              <a:gd name="connsiteY1555" fmla="*/ 3338844 h 6394659"/>
              <a:gd name="connsiteX1556" fmla="*/ 5731365 w 7621360"/>
              <a:gd name="connsiteY1556" fmla="*/ 3339929 h 6394659"/>
              <a:gd name="connsiteX1557" fmla="*/ 5723829 w 7621360"/>
              <a:gd name="connsiteY1557" fmla="*/ 3345807 h 6394659"/>
              <a:gd name="connsiteX1558" fmla="*/ 5729954 w 7621360"/>
              <a:gd name="connsiteY1558" fmla="*/ 3306959 h 6394659"/>
              <a:gd name="connsiteX1559" fmla="*/ 5738794 w 7621360"/>
              <a:gd name="connsiteY1559" fmla="*/ 3302679 h 6394659"/>
              <a:gd name="connsiteX1560" fmla="*/ 5720913 w 7621360"/>
              <a:gd name="connsiteY1560" fmla="*/ 3351328 h 6394659"/>
              <a:gd name="connsiteX1561" fmla="*/ 5730528 w 7621360"/>
              <a:gd name="connsiteY1561" fmla="*/ 3359082 h 6394659"/>
              <a:gd name="connsiteX1562" fmla="*/ 5659364 w 7621360"/>
              <a:gd name="connsiteY1562" fmla="*/ 3502718 h 6394659"/>
              <a:gd name="connsiteX1563" fmla="*/ 5491494 w 7621360"/>
              <a:gd name="connsiteY1563" fmla="*/ 3539457 h 6394659"/>
              <a:gd name="connsiteX1564" fmla="*/ 5489308 w 7621360"/>
              <a:gd name="connsiteY1564" fmla="*/ 3534169 h 6394659"/>
              <a:gd name="connsiteX1565" fmla="*/ 5488237 w 7621360"/>
              <a:gd name="connsiteY1565" fmla="*/ 3532525 h 6394659"/>
              <a:gd name="connsiteX1566" fmla="*/ 5492130 w 7621360"/>
              <a:gd name="connsiteY1566" fmla="*/ 3541892 h 6394659"/>
              <a:gd name="connsiteX1567" fmla="*/ 5657968 w 7621360"/>
              <a:gd name="connsiteY1567" fmla="*/ 3505556 h 6394659"/>
              <a:gd name="connsiteX1568" fmla="*/ 5576166 w 7621360"/>
              <a:gd name="connsiteY1568" fmla="*/ 3670641 h 6394659"/>
              <a:gd name="connsiteX1569" fmla="*/ 5543522 w 7621360"/>
              <a:gd name="connsiteY1569" fmla="*/ 3671680 h 6394659"/>
              <a:gd name="connsiteX1570" fmla="*/ 5482050 w 7621360"/>
              <a:gd name="connsiteY1570" fmla="*/ 3564674 h 6394659"/>
              <a:gd name="connsiteX1571" fmla="*/ 5492006 w 7621360"/>
              <a:gd name="connsiteY1571" fmla="*/ 3541861 h 6394659"/>
              <a:gd name="connsiteX1572" fmla="*/ 5539583 w 7621360"/>
              <a:gd name="connsiteY1572" fmla="*/ 3701316 h 6394659"/>
              <a:gd name="connsiteX1573" fmla="*/ 5564566 w 7621360"/>
              <a:gd name="connsiteY1573" fmla="*/ 3682427 h 6394659"/>
              <a:gd name="connsiteX1574" fmla="*/ 5583454 w 7621360"/>
              <a:gd name="connsiteY1574" fmla="*/ 3707411 h 6394659"/>
              <a:gd name="connsiteX1575" fmla="*/ 5558471 w 7621360"/>
              <a:gd name="connsiteY1575" fmla="*/ 3726300 h 6394659"/>
              <a:gd name="connsiteX1576" fmla="*/ 5539444 w 7621360"/>
              <a:gd name="connsiteY1576" fmla="*/ 3701393 h 6394659"/>
              <a:gd name="connsiteX1577" fmla="*/ 5539459 w 7621360"/>
              <a:gd name="connsiteY1577" fmla="*/ 3701285 h 6394659"/>
              <a:gd name="connsiteX1578" fmla="*/ 5578352 w 7621360"/>
              <a:gd name="connsiteY1578" fmla="*/ 3671742 h 6394659"/>
              <a:gd name="connsiteX1579" fmla="*/ 5660915 w 7621360"/>
              <a:gd name="connsiteY1579" fmla="*/ 3504843 h 6394659"/>
              <a:gd name="connsiteX1580" fmla="*/ 5664342 w 7621360"/>
              <a:gd name="connsiteY1580" fmla="*/ 3504083 h 6394659"/>
              <a:gd name="connsiteX1581" fmla="*/ 5865506 w 7621360"/>
              <a:gd name="connsiteY1581" fmla="*/ 3460025 h 6394659"/>
              <a:gd name="connsiteX1582" fmla="*/ 5867662 w 7621360"/>
              <a:gd name="connsiteY1582" fmla="*/ 3465266 h 6394659"/>
              <a:gd name="connsiteX1583" fmla="*/ 5868639 w 7621360"/>
              <a:gd name="connsiteY1583" fmla="*/ 3466817 h 6394659"/>
              <a:gd name="connsiteX1584" fmla="*/ 5589332 w 7621360"/>
              <a:gd name="connsiteY1584" fmla="*/ 3680830 h 6394659"/>
              <a:gd name="connsiteX1585" fmla="*/ 5578244 w 7621360"/>
              <a:gd name="connsiteY1585" fmla="*/ 3671711 h 6394659"/>
              <a:gd name="connsiteX1586" fmla="*/ 5704754 w 7621360"/>
              <a:gd name="connsiteY1586" fmla="*/ 3153133 h 6394659"/>
              <a:gd name="connsiteX1587" fmla="*/ 5737568 w 7621360"/>
              <a:gd name="connsiteY1587" fmla="*/ 3297127 h 6394659"/>
              <a:gd name="connsiteX1588" fmla="*/ 5713997 w 7621360"/>
              <a:gd name="connsiteY1588" fmla="*/ 3338317 h 6394659"/>
              <a:gd name="connsiteX1589" fmla="*/ 5719347 w 7621360"/>
              <a:gd name="connsiteY1589" fmla="*/ 3349389 h 6394659"/>
              <a:gd name="connsiteX1590" fmla="*/ 5486826 w 7621360"/>
              <a:gd name="connsiteY1590" fmla="*/ 3530602 h 6394659"/>
              <a:gd name="connsiteX1591" fmla="*/ 5481740 w 7621360"/>
              <a:gd name="connsiteY1591" fmla="*/ 3526244 h 6394659"/>
              <a:gd name="connsiteX1592" fmla="*/ 5688844 w 7621360"/>
              <a:gd name="connsiteY1592" fmla="*/ 3150947 h 6394659"/>
              <a:gd name="connsiteX1593" fmla="*/ 5704646 w 7621360"/>
              <a:gd name="connsiteY1593" fmla="*/ 3153102 h 6394659"/>
              <a:gd name="connsiteX1594" fmla="*/ 5574088 w 7621360"/>
              <a:gd name="connsiteY1594" fmla="*/ 3219136 h 6394659"/>
              <a:gd name="connsiteX1595" fmla="*/ 5595752 w 7621360"/>
              <a:gd name="connsiteY1595" fmla="*/ 3205970 h 6394659"/>
              <a:gd name="connsiteX1596" fmla="*/ 5594247 w 7621360"/>
              <a:gd name="connsiteY1596" fmla="*/ 3193455 h 6394659"/>
              <a:gd name="connsiteX1597" fmla="*/ 5678795 w 7621360"/>
              <a:gd name="connsiteY1597" fmla="*/ 3142138 h 6394659"/>
              <a:gd name="connsiteX1598" fmla="*/ 5686657 w 7621360"/>
              <a:gd name="connsiteY1598" fmla="*/ 3149737 h 6394659"/>
              <a:gd name="connsiteX1599" fmla="*/ 5607801 w 7621360"/>
              <a:gd name="connsiteY1599" fmla="*/ 3292474 h 6394659"/>
              <a:gd name="connsiteX1600" fmla="*/ 5479445 w 7621360"/>
              <a:gd name="connsiteY1600" fmla="*/ 3525004 h 6394659"/>
              <a:gd name="connsiteX1601" fmla="*/ 5477615 w 7621360"/>
              <a:gd name="connsiteY1601" fmla="*/ 3524213 h 6394659"/>
              <a:gd name="connsiteX1602" fmla="*/ 5479879 w 7621360"/>
              <a:gd name="connsiteY1602" fmla="*/ 3565852 h 6394659"/>
              <a:gd name="connsiteX1603" fmla="*/ 5541351 w 7621360"/>
              <a:gd name="connsiteY1603" fmla="*/ 3672859 h 6394659"/>
              <a:gd name="connsiteX1604" fmla="*/ 5523859 w 7621360"/>
              <a:gd name="connsiteY1604" fmla="*/ 3702184 h 6394659"/>
              <a:gd name="connsiteX1605" fmla="*/ 5402900 w 7621360"/>
              <a:gd name="connsiteY1605" fmla="*/ 3699439 h 6394659"/>
              <a:gd name="connsiteX1606" fmla="*/ 5461596 w 7621360"/>
              <a:gd name="connsiteY1606" fmla="*/ 3566736 h 6394659"/>
              <a:gd name="connsiteX1607" fmla="*/ 5479770 w 7621360"/>
              <a:gd name="connsiteY1607" fmla="*/ 3565821 h 6394659"/>
              <a:gd name="connsiteX1608" fmla="*/ 5453516 w 7621360"/>
              <a:gd name="connsiteY1608" fmla="*/ 3561603 h 6394659"/>
              <a:gd name="connsiteX1609" fmla="*/ 5459269 w 7621360"/>
              <a:gd name="connsiteY1609" fmla="*/ 3565806 h 6394659"/>
              <a:gd name="connsiteX1610" fmla="*/ 5400155 w 7621360"/>
              <a:gd name="connsiteY1610" fmla="*/ 3699439 h 6394659"/>
              <a:gd name="connsiteX1611" fmla="*/ 5302193 w 7621360"/>
              <a:gd name="connsiteY1611" fmla="*/ 3697206 h 6394659"/>
              <a:gd name="connsiteX1612" fmla="*/ 5451252 w 7621360"/>
              <a:gd name="connsiteY1612" fmla="*/ 3558982 h 6394659"/>
              <a:gd name="connsiteX1613" fmla="*/ 5451888 w 7621360"/>
              <a:gd name="connsiteY1613" fmla="*/ 3559773 h 6394659"/>
              <a:gd name="connsiteX1614" fmla="*/ 5298580 w 7621360"/>
              <a:gd name="connsiteY1614" fmla="*/ 3697144 h 6394659"/>
              <a:gd name="connsiteX1615" fmla="*/ 5255608 w 7621360"/>
              <a:gd name="connsiteY1615" fmla="*/ 3696167 h 6394659"/>
              <a:gd name="connsiteX1616" fmla="*/ 5253344 w 7621360"/>
              <a:gd name="connsiteY1616" fmla="*/ 3688258 h 6394659"/>
              <a:gd name="connsiteX1617" fmla="*/ 5246661 w 7621360"/>
              <a:gd name="connsiteY1617" fmla="*/ 3712590 h 6394659"/>
              <a:gd name="connsiteX1618" fmla="*/ 5253561 w 7621360"/>
              <a:gd name="connsiteY1618" fmla="*/ 3705441 h 6394659"/>
              <a:gd name="connsiteX1619" fmla="*/ 5277443 w 7621360"/>
              <a:gd name="connsiteY1619" fmla="*/ 3716095 h 6394659"/>
              <a:gd name="connsiteX1620" fmla="*/ 5206108 w 7621360"/>
              <a:gd name="connsiteY1620" fmla="*/ 3780082 h 6394659"/>
              <a:gd name="connsiteX1621" fmla="*/ 5197967 w 7621360"/>
              <a:gd name="connsiteY1621" fmla="*/ 3773677 h 6394659"/>
              <a:gd name="connsiteX1622" fmla="*/ 5230378 w 7621360"/>
              <a:gd name="connsiteY1622" fmla="*/ 3713366 h 6394659"/>
              <a:gd name="connsiteX1623" fmla="*/ 5246630 w 7621360"/>
              <a:gd name="connsiteY1623" fmla="*/ 3712559 h 6394659"/>
              <a:gd name="connsiteX1624" fmla="*/ 5222128 w 7621360"/>
              <a:gd name="connsiteY1624" fmla="*/ 3705922 h 6394659"/>
              <a:gd name="connsiteX1625" fmla="*/ 5228113 w 7621360"/>
              <a:gd name="connsiteY1625" fmla="*/ 3712125 h 6394659"/>
              <a:gd name="connsiteX1626" fmla="*/ 5221414 w 7621360"/>
              <a:gd name="connsiteY1626" fmla="*/ 3724625 h 6394659"/>
              <a:gd name="connsiteX1627" fmla="*/ 5195749 w 7621360"/>
              <a:gd name="connsiteY1627" fmla="*/ 3772421 h 6394659"/>
              <a:gd name="connsiteX1628" fmla="*/ 5167836 w 7621360"/>
              <a:gd name="connsiteY1628" fmla="*/ 3770420 h 6394659"/>
              <a:gd name="connsiteX1629" fmla="*/ 5148777 w 7621360"/>
              <a:gd name="connsiteY1629" fmla="*/ 3718080 h 6394659"/>
              <a:gd name="connsiteX1630" fmla="*/ 5220515 w 7621360"/>
              <a:gd name="connsiteY1630" fmla="*/ 3702045 h 6394659"/>
              <a:gd name="connsiteX1631" fmla="*/ 5222097 w 7621360"/>
              <a:gd name="connsiteY1631" fmla="*/ 3705891 h 6394659"/>
              <a:gd name="connsiteX1632" fmla="*/ 5112427 w 7621360"/>
              <a:gd name="connsiteY1632" fmla="*/ 3618425 h 6394659"/>
              <a:gd name="connsiteX1633" fmla="*/ 5114086 w 7621360"/>
              <a:gd name="connsiteY1633" fmla="*/ 3617603 h 6394659"/>
              <a:gd name="connsiteX1634" fmla="*/ 5118987 w 7621360"/>
              <a:gd name="connsiteY1634" fmla="*/ 3613447 h 6394659"/>
              <a:gd name="connsiteX1635" fmla="*/ 5222391 w 7621360"/>
              <a:gd name="connsiteY1635" fmla="*/ 3687529 h 6394659"/>
              <a:gd name="connsiteX1636" fmla="*/ 5219941 w 7621360"/>
              <a:gd name="connsiteY1636" fmla="*/ 3699687 h 6394659"/>
              <a:gd name="connsiteX1637" fmla="*/ 5147862 w 7621360"/>
              <a:gd name="connsiteY1637" fmla="*/ 3715754 h 6394659"/>
              <a:gd name="connsiteX1638" fmla="*/ 5146326 w 7621360"/>
              <a:gd name="connsiteY1638" fmla="*/ 3718654 h 6394659"/>
              <a:gd name="connsiteX1639" fmla="*/ 5165525 w 7621360"/>
              <a:gd name="connsiteY1639" fmla="*/ 3771382 h 6394659"/>
              <a:gd name="connsiteX1640" fmla="*/ 5160873 w 7621360"/>
              <a:gd name="connsiteY1640" fmla="*/ 3773584 h 6394659"/>
              <a:gd name="connsiteX1641" fmla="*/ 5142264 w 7621360"/>
              <a:gd name="connsiteY1641" fmla="*/ 3803964 h 6394659"/>
              <a:gd name="connsiteX1642" fmla="*/ 4817116 w 7621360"/>
              <a:gd name="connsiteY1642" fmla="*/ 3799312 h 6394659"/>
              <a:gd name="connsiteX1643" fmla="*/ 4817364 w 7621360"/>
              <a:gd name="connsiteY1643" fmla="*/ 3792147 h 6394659"/>
              <a:gd name="connsiteX1644" fmla="*/ 4816806 w 7621360"/>
              <a:gd name="connsiteY1644" fmla="*/ 3801809 h 6394659"/>
              <a:gd name="connsiteX1645" fmla="*/ 5142279 w 7621360"/>
              <a:gd name="connsiteY1645" fmla="*/ 3806461 h 6394659"/>
              <a:gd name="connsiteX1646" fmla="*/ 5180086 w 7621360"/>
              <a:gd name="connsiteY1646" fmla="*/ 3842766 h 6394659"/>
              <a:gd name="connsiteX1647" fmla="*/ 5190353 w 7621360"/>
              <a:gd name="connsiteY1647" fmla="*/ 3841091 h 6394659"/>
              <a:gd name="connsiteX1648" fmla="*/ 5268480 w 7621360"/>
              <a:gd name="connsiteY1648" fmla="*/ 4065401 h 6394659"/>
              <a:gd name="connsiteX1649" fmla="*/ 5265735 w 7621360"/>
              <a:gd name="connsiteY1649" fmla="*/ 4066719 h 6394659"/>
              <a:gd name="connsiteX1650" fmla="*/ 5257748 w 7621360"/>
              <a:gd name="connsiteY1650" fmla="*/ 4074473 h 6394659"/>
              <a:gd name="connsiteX1651" fmla="*/ 4811735 w 7621360"/>
              <a:gd name="connsiteY1651" fmla="*/ 3815006 h 6394659"/>
              <a:gd name="connsiteX1652" fmla="*/ 4816775 w 7621360"/>
              <a:gd name="connsiteY1652" fmla="*/ 3801778 h 6394659"/>
              <a:gd name="connsiteX1653" fmla="*/ 4778642 w 7621360"/>
              <a:gd name="connsiteY1653" fmla="*/ 3780532 h 6394659"/>
              <a:gd name="connsiteX1654" fmla="*/ 4790195 w 7621360"/>
              <a:gd name="connsiteY1654" fmla="*/ 3795823 h 6394659"/>
              <a:gd name="connsiteX1655" fmla="*/ 4774920 w 7621360"/>
              <a:gd name="connsiteY1655" fmla="*/ 3807376 h 6394659"/>
              <a:gd name="connsiteX1656" fmla="*/ 4763351 w 7621360"/>
              <a:gd name="connsiteY1656" fmla="*/ 3792101 h 6394659"/>
              <a:gd name="connsiteX1657" fmla="*/ 4778611 w 7621360"/>
              <a:gd name="connsiteY1657" fmla="*/ 3780501 h 6394659"/>
              <a:gd name="connsiteX1658" fmla="*/ 4779541 w 7621360"/>
              <a:gd name="connsiteY1658" fmla="*/ 3834934 h 6394659"/>
              <a:gd name="connsiteX1659" fmla="*/ 4802074 w 7621360"/>
              <a:gd name="connsiteY1659" fmla="*/ 3826172 h 6394659"/>
              <a:gd name="connsiteX1660" fmla="*/ 5027817 w 7621360"/>
              <a:gd name="connsiteY1660" fmla="*/ 4078335 h 6394659"/>
              <a:gd name="connsiteX1661" fmla="*/ 5026856 w 7621360"/>
              <a:gd name="connsiteY1661" fmla="*/ 4130675 h 6394659"/>
              <a:gd name="connsiteX1662" fmla="*/ 5079209 w 7621360"/>
              <a:gd name="connsiteY1662" fmla="*/ 4131636 h 6394659"/>
              <a:gd name="connsiteX1663" fmla="*/ 5083552 w 7621360"/>
              <a:gd name="connsiteY1663" fmla="*/ 4126612 h 6394659"/>
              <a:gd name="connsiteX1664" fmla="*/ 5212528 w 7621360"/>
              <a:gd name="connsiteY1664" fmla="*/ 4213923 h 6394659"/>
              <a:gd name="connsiteX1665" fmla="*/ 5164718 w 7621360"/>
              <a:gd name="connsiteY1665" fmla="*/ 4310384 h 6394659"/>
              <a:gd name="connsiteX1666" fmla="*/ 5141255 w 7621360"/>
              <a:gd name="connsiteY1666" fmla="*/ 4320138 h 6394659"/>
              <a:gd name="connsiteX1667" fmla="*/ 5140713 w 7621360"/>
              <a:gd name="connsiteY1667" fmla="*/ 4332374 h 6394659"/>
              <a:gd name="connsiteX1668" fmla="*/ 4244545 w 7621360"/>
              <a:gd name="connsiteY1668" fmla="*/ 4636458 h 6394659"/>
              <a:gd name="connsiteX1669" fmla="*/ 4219268 w 7621360"/>
              <a:gd name="connsiteY1669" fmla="*/ 4610017 h 6394659"/>
              <a:gd name="connsiteX1670" fmla="*/ 4363147 w 7621360"/>
              <a:gd name="connsiteY1670" fmla="*/ 4159784 h 6394659"/>
              <a:gd name="connsiteX1671" fmla="*/ 4375848 w 7621360"/>
              <a:gd name="connsiteY1671" fmla="*/ 4161117 h 6394659"/>
              <a:gd name="connsiteX1672" fmla="*/ 4410197 w 7621360"/>
              <a:gd name="connsiteY1672" fmla="*/ 4121572 h 6394659"/>
              <a:gd name="connsiteX1673" fmla="*/ 4402676 w 7621360"/>
              <a:gd name="connsiteY1673" fmla="*/ 4101690 h 6394659"/>
              <a:gd name="connsiteX1674" fmla="*/ 4745859 w 7621360"/>
              <a:gd name="connsiteY1674" fmla="*/ 3820993 h 6394659"/>
              <a:gd name="connsiteX1675" fmla="*/ 4779510 w 7621360"/>
              <a:gd name="connsiteY1675" fmla="*/ 3834903 h 6394659"/>
              <a:gd name="connsiteX1676" fmla="*/ 4343329 w 7621360"/>
              <a:gd name="connsiteY1676" fmla="*/ 4102295 h 6394659"/>
              <a:gd name="connsiteX1677" fmla="*/ 4336288 w 7621360"/>
              <a:gd name="connsiteY1677" fmla="*/ 4121494 h 6394659"/>
              <a:gd name="connsiteX1678" fmla="*/ 4261092 w 7621360"/>
              <a:gd name="connsiteY1678" fmla="*/ 4118485 h 6394659"/>
              <a:gd name="connsiteX1679" fmla="*/ 4268737 w 7621360"/>
              <a:gd name="connsiteY1679" fmla="*/ 4043643 h 6394659"/>
              <a:gd name="connsiteX1680" fmla="*/ 4269031 w 7621360"/>
              <a:gd name="connsiteY1680" fmla="*/ 4040728 h 6394659"/>
              <a:gd name="connsiteX1681" fmla="*/ 4273374 w 7621360"/>
              <a:gd name="connsiteY1681" fmla="*/ 3998297 h 6394659"/>
              <a:gd name="connsiteX1682" fmla="*/ 4349454 w 7621360"/>
              <a:gd name="connsiteY1682" fmla="*/ 4095782 h 6394659"/>
              <a:gd name="connsiteX1683" fmla="*/ 4344802 w 7621360"/>
              <a:gd name="connsiteY1683" fmla="*/ 4100341 h 6394659"/>
              <a:gd name="connsiteX1684" fmla="*/ 4336179 w 7621360"/>
              <a:gd name="connsiteY1684" fmla="*/ 4123929 h 6394659"/>
              <a:gd name="connsiteX1685" fmla="*/ 4336179 w 7621360"/>
              <a:gd name="connsiteY1685" fmla="*/ 4126767 h 6394659"/>
              <a:gd name="connsiteX1686" fmla="*/ 4360681 w 7621360"/>
              <a:gd name="connsiteY1686" fmla="*/ 4159055 h 6394659"/>
              <a:gd name="connsiteX1687" fmla="*/ 4216864 w 7621360"/>
              <a:gd name="connsiteY1687" fmla="*/ 4609257 h 6394659"/>
              <a:gd name="connsiteX1688" fmla="*/ 4211002 w 7621360"/>
              <a:gd name="connsiteY1688" fmla="*/ 4608001 h 6394659"/>
              <a:gd name="connsiteX1689" fmla="*/ 4218306 w 7621360"/>
              <a:gd name="connsiteY1689" fmla="*/ 4536384 h 6394659"/>
              <a:gd name="connsiteX1690" fmla="*/ 4260781 w 7621360"/>
              <a:gd name="connsiteY1690" fmla="*/ 4120905 h 6394659"/>
              <a:gd name="connsiteX1691" fmla="*/ 4328301 w 7621360"/>
              <a:gd name="connsiteY1691" fmla="*/ 3810571 h 6394659"/>
              <a:gd name="connsiteX1692" fmla="*/ 4735887 w 7621360"/>
              <a:gd name="connsiteY1692" fmla="*/ 3796769 h 6394659"/>
              <a:gd name="connsiteX1693" fmla="*/ 4735887 w 7621360"/>
              <a:gd name="connsiteY1693" fmla="*/ 3797048 h 6394659"/>
              <a:gd name="connsiteX1694" fmla="*/ 4744246 w 7621360"/>
              <a:gd name="connsiteY1694" fmla="*/ 3819054 h 6394659"/>
              <a:gd name="connsiteX1695" fmla="*/ 4401017 w 7621360"/>
              <a:gd name="connsiteY1695" fmla="*/ 4099752 h 6394659"/>
              <a:gd name="connsiteX1696" fmla="*/ 4370544 w 7621360"/>
              <a:gd name="connsiteY1696" fmla="*/ 4087175 h 6394659"/>
              <a:gd name="connsiteX1697" fmla="*/ 4365024 w 7621360"/>
              <a:gd name="connsiteY1697" fmla="*/ 4088028 h 6394659"/>
              <a:gd name="connsiteX1698" fmla="*/ 4301830 w 7621360"/>
              <a:gd name="connsiteY1698" fmla="*/ 3846100 h 6394659"/>
              <a:gd name="connsiteX1699" fmla="*/ 4328286 w 7621360"/>
              <a:gd name="connsiteY1699" fmla="*/ 3810571 h 6394659"/>
              <a:gd name="connsiteX1700" fmla="*/ 4293906 w 7621360"/>
              <a:gd name="connsiteY1700" fmla="*/ 3847573 h 6394659"/>
              <a:gd name="connsiteX1701" fmla="*/ 4299426 w 7621360"/>
              <a:gd name="connsiteY1701" fmla="*/ 3846720 h 6394659"/>
              <a:gd name="connsiteX1702" fmla="*/ 4348663 w 7621360"/>
              <a:gd name="connsiteY1702" fmla="*/ 4035222 h 6394659"/>
              <a:gd name="connsiteX1703" fmla="*/ 4362620 w 7621360"/>
              <a:gd name="connsiteY1703" fmla="*/ 4088632 h 6394659"/>
              <a:gd name="connsiteX1704" fmla="*/ 4351392 w 7621360"/>
              <a:gd name="connsiteY1704" fmla="*/ 4094200 h 6394659"/>
              <a:gd name="connsiteX1705" fmla="*/ 4273699 w 7621360"/>
              <a:gd name="connsiteY1705" fmla="*/ 3994700 h 6394659"/>
              <a:gd name="connsiteX1706" fmla="*/ 4288742 w 7621360"/>
              <a:gd name="connsiteY1706" fmla="*/ 3847480 h 6394659"/>
              <a:gd name="connsiteX1707" fmla="*/ 4293906 w 7621360"/>
              <a:gd name="connsiteY1707" fmla="*/ 3847573 h 6394659"/>
              <a:gd name="connsiteX1708" fmla="*/ 3903905 w 7621360"/>
              <a:gd name="connsiteY1708" fmla="*/ 3719228 h 6394659"/>
              <a:gd name="connsiteX1709" fmla="*/ 3956926 w 7621360"/>
              <a:gd name="connsiteY1709" fmla="*/ 3731913 h 6394659"/>
              <a:gd name="connsiteX1710" fmla="*/ 3978636 w 7621360"/>
              <a:gd name="connsiteY1710" fmla="*/ 3812463 h 6394659"/>
              <a:gd name="connsiteX1711" fmla="*/ 3904200 w 7621360"/>
              <a:gd name="connsiteY1711" fmla="*/ 3753950 h 6394659"/>
              <a:gd name="connsiteX1712" fmla="*/ 3901766 w 7621360"/>
              <a:gd name="connsiteY1712" fmla="*/ 3751997 h 6394659"/>
              <a:gd name="connsiteX1713" fmla="*/ 3850590 w 7621360"/>
              <a:gd name="connsiteY1713" fmla="*/ 3711768 h 6394659"/>
              <a:gd name="connsiteX1714" fmla="*/ 3852901 w 7621360"/>
              <a:gd name="connsiteY1714" fmla="*/ 3707023 h 6394659"/>
              <a:gd name="connsiteX1715" fmla="*/ 3901440 w 7621360"/>
              <a:gd name="connsiteY1715" fmla="*/ 3718639 h 6394659"/>
              <a:gd name="connsiteX1716" fmla="*/ 3979737 w 7621360"/>
              <a:gd name="connsiteY1716" fmla="*/ 3816433 h 6394659"/>
              <a:gd name="connsiteX1717" fmla="*/ 4031502 w 7621360"/>
              <a:gd name="connsiteY1717" fmla="*/ 4008145 h 6394659"/>
              <a:gd name="connsiteX1718" fmla="*/ 3938084 w 7621360"/>
              <a:gd name="connsiteY1718" fmla="*/ 4079715 h 6394659"/>
              <a:gd name="connsiteX1719" fmla="*/ 3907270 w 7621360"/>
              <a:gd name="connsiteY1719" fmla="*/ 4064734 h 6394659"/>
              <a:gd name="connsiteX1720" fmla="*/ 3907022 w 7621360"/>
              <a:gd name="connsiteY1720" fmla="*/ 4039022 h 6394659"/>
              <a:gd name="connsiteX1721" fmla="*/ 3904262 w 7621360"/>
              <a:gd name="connsiteY1721" fmla="*/ 3757099 h 6394659"/>
              <a:gd name="connsiteX1722" fmla="*/ 3982994 w 7621360"/>
              <a:gd name="connsiteY1722" fmla="*/ 3818992 h 6394659"/>
              <a:gd name="connsiteX1723" fmla="*/ 4128765 w 7621360"/>
              <a:gd name="connsiteY1723" fmla="*/ 3933613 h 6394659"/>
              <a:gd name="connsiteX1724" fmla="*/ 4033626 w 7621360"/>
              <a:gd name="connsiteY1724" fmla="*/ 4006501 h 6394659"/>
              <a:gd name="connsiteX1725" fmla="*/ 3981924 w 7621360"/>
              <a:gd name="connsiteY1725" fmla="*/ 3815022 h 6394659"/>
              <a:gd name="connsiteX1726" fmla="*/ 3959655 w 7621360"/>
              <a:gd name="connsiteY1726" fmla="*/ 3732565 h 6394659"/>
              <a:gd name="connsiteX1727" fmla="*/ 4090306 w 7621360"/>
              <a:gd name="connsiteY1727" fmla="*/ 3763814 h 6394659"/>
              <a:gd name="connsiteX1728" fmla="*/ 4187632 w 7621360"/>
              <a:gd name="connsiteY1728" fmla="*/ 3888499 h 6394659"/>
              <a:gd name="connsiteX1729" fmla="*/ 4130781 w 7621360"/>
              <a:gd name="connsiteY1729" fmla="*/ 3932062 h 6394659"/>
              <a:gd name="connsiteX1730" fmla="*/ 4189136 w 7621360"/>
              <a:gd name="connsiteY1730" fmla="*/ 3890438 h 6394659"/>
              <a:gd name="connsiteX1731" fmla="*/ 4271125 w 7621360"/>
              <a:gd name="connsiteY1731" fmla="*/ 3995475 h 6394659"/>
              <a:gd name="connsiteX1732" fmla="*/ 4266690 w 7621360"/>
              <a:gd name="connsiteY1732" fmla="*/ 4038898 h 6394659"/>
              <a:gd name="connsiteX1733" fmla="*/ 4132782 w 7621360"/>
              <a:gd name="connsiteY1733" fmla="*/ 3933613 h 6394659"/>
              <a:gd name="connsiteX1734" fmla="*/ 4286276 w 7621360"/>
              <a:gd name="connsiteY1734" fmla="*/ 3847325 h 6394659"/>
              <a:gd name="connsiteX1735" fmla="*/ 4271497 w 7621360"/>
              <a:gd name="connsiteY1735" fmla="*/ 3991924 h 6394659"/>
              <a:gd name="connsiteX1736" fmla="*/ 4191106 w 7621360"/>
              <a:gd name="connsiteY1736" fmla="*/ 3888949 h 6394659"/>
              <a:gd name="connsiteX1737" fmla="*/ 4262674 w 7621360"/>
              <a:gd name="connsiteY1737" fmla="*/ 3834097 h 6394659"/>
              <a:gd name="connsiteX1738" fmla="*/ 4286276 w 7621360"/>
              <a:gd name="connsiteY1738" fmla="*/ 3847279 h 6394659"/>
              <a:gd name="connsiteX1739" fmla="*/ 4261185 w 7621360"/>
              <a:gd name="connsiteY1739" fmla="*/ 3832143 h 6394659"/>
              <a:gd name="connsiteX1740" fmla="*/ 4189586 w 7621360"/>
              <a:gd name="connsiteY1740" fmla="*/ 3886995 h 6394659"/>
              <a:gd name="connsiteX1741" fmla="*/ 4094137 w 7621360"/>
              <a:gd name="connsiteY1741" fmla="*/ 3764729 h 6394659"/>
              <a:gd name="connsiteX1742" fmla="*/ 4255028 w 7621360"/>
              <a:gd name="connsiteY1742" fmla="*/ 3803220 h 6394659"/>
              <a:gd name="connsiteX1743" fmla="*/ 4261231 w 7621360"/>
              <a:gd name="connsiteY1743" fmla="*/ 3832143 h 6394659"/>
              <a:gd name="connsiteX1744" fmla="*/ 3918157 w 7621360"/>
              <a:gd name="connsiteY1744" fmla="*/ 3533533 h 6394659"/>
              <a:gd name="connsiteX1745" fmla="*/ 3936859 w 7621360"/>
              <a:gd name="connsiteY1745" fmla="*/ 3547491 h 6394659"/>
              <a:gd name="connsiteX1746" fmla="*/ 4260890 w 7621360"/>
              <a:gd name="connsiteY1746" fmla="*/ 3789418 h 6394659"/>
              <a:gd name="connsiteX1747" fmla="*/ 4255602 w 7621360"/>
              <a:gd name="connsiteY1747" fmla="*/ 3800770 h 6394659"/>
              <a:gd name="connsiteX1748" fmla="*/ 4091702 w 7621360"/>
              <a:gd name="connsiteY1748" fmla="*/ 3761550 h 6394659"/>
              <a:gd name="connsiteX1749" fmla="*/ 3915629 w 7621360"/>
              <a:gd name="connsiteY1749" fmla="*/ 3536030 h 6394659"/>
              <a:gd name="connsiteX1750" fmla="*/ 3918157 w 7621360"/>
              <a:gd name="connsiteY1750" fmla="*/ 3533487 h 6394659"/>
              <a:gd name="connsiteX1751" fmla="*/ 3913706 w 7621360"/>
              <a:gd name="connsiteY1751" fmla="*/ 3537581 h 6394659"/>
              <a:gd name="connsiteX1752" fmla="*/ 4087872 w 7621360"/>
              <a:gd name="connsiteY1752" fmla="*/ 3760728 h 6394659"/>
              <a:gd name="connsiteX1753" fmla="*/ 3958926 w 7621360"/>
              <a:gd name="connsiteY1753" fmla="*/ 3729882 h 6394659"/>
              <a:gd name="connsiteX1754" fmla="*/ 3907751 w 7621360"/>
              <a:gd name="connsiteY1754" fmla="*/ 3540558 h 6394659"/>
              <a:gd name="connsiteX1755" fmla="*/ 3913706 w 7621360"/>
              <a:gd name="connsiteY1755" fmla="*/ 3537534 h 6394659"/>
              <a:gd name="connsiteX1756" fmla="*/ 3905425 w 7621360"/>
              <a:gd name="connsiteY1756" fmla="*/ 3541163 h 6394659"/>
              <a:gd name="connsiteX1757" fmla="*/ 3956243 w 7621360"/>
              <a:gd name="connsiteY1757" fmla="*/ 3729137 h 6394659"/>
              <a:gd name="connsiteX1758" fmla="*/ 3903936 w 7621360"/>
              <a:gd name="connsiteY1758" fmla="*/ 3716623 h 6394659"/>
              <a:gd name="connsiteX1759" fmla="*/ 3902230 w 7621360"/>
              <a:gd name="connsiteY1759" fmla="*/ 3541582 h 6394659"/>
              <a:gd name="connsiteX1760" fmla="*/ 3902386 w 7621360"/>
              <a:gd name="connsiteY1760" fmla="*/ 3541582 h 6394659"/>
              <a:gd name="connsiteX1761" fmla="*/ 3905425 w 7621360"/>
              <a:gd name="connsiteY1761" fmla="*/ 3541116 h 6394659"/>
              <a:gd name="connsiteX1762" fmla="*/ 3906387 w 7621360"/>
              <a:gd name="connsiteY1762" fmla="*/ 3496903 h 6394659"/>
              <a:gd name="connsiteX1763" fmla="*/ 3899098 w 7621360"/>
              <a:gd name="connsiteY1763" fmla="*/ 3496236 h 6394659"/>
              <a:gd name="connsiteX1764" fmla="*/ 3893081 w 7621360"/>
              <a:gd name="connsiteY1764" fmla="*/ 3497523 h 6394659"/>
              <a:gd name="connsiteX1765" fmla="*/ 3861104 w 7621360"/>
              <a:gd name="connsiteY1765" fmla="*/ 3421099 h 6394659"/>
              <a:gd name="connsiteX1766" fmla="*/ 3856592 w 7621360"/>
              <a:gd name="connsiteY1766" fmla="*/ 3410321 h 6394659"/>
              <a:gd name="connsiteX1767" fmla="*/ 3874860 w 7621360"/>
              <a:gd name="connsiteY1767" fmla="*/ 3361330 h 6394659"/>
              <a:gd name="connsiteX1768" fmla="*/ 3868998 w 7621360"/>
              <a:gd name="connsiteY1768" fmla="*/ 3352274 h 6394659"/>
              <a:gd name="connsiteX1769" fmla="*/ 3987088 w 7621360"/>
              <a:gd name="connsiteY1769" fmla="*/ 3241499 h 6394659"/>
              <a:gd name="connsiteX1770" fmla="*/ 3283509 w 7621360"/>
              <a:gd name="connsiteY1770" fmla="*/ 3097397 h 6394659"/>
              <a:gd name="connsiteX1771" fmla="*/ 3290596 w 7621360"/>
              <a:gd name="connsiteY1771" fmla="*/ 3080509 h 6394659"/>
              <a:gd name="connsiteX1772" fmla="*/ 3413711 w 7621360"/>
              <a:gd name="connsiteY1772" fmla="*/ 3071778 h 6394659"/>
              <a:gd name="connsiteX1773" fmla="*/ 3432553 w 7621360"/>
              <a:gd name="connsiteY1773" fmla="*/ 3100282 h 6394659"/>
              <a:gd name="connsiteX1774" fmla="*/ 3377423 w 7621360"/>
              <a:gd name="connsiteY1774" fmla="*/ 3208001 h 6394659"/>
              <a:gd name="connsiteX1775" fmla="*/ 3376213 w 7621360"/>
              <a:gd name="connsiteY1775" fmla="*/ 3210374 h 6394659"/>
              <a:gd name="connsiteX1776" fmla="*/ 3331551 w 7621360"/>
              <a:gd name="connsiteY1776" fmla="*/ 3297623 h 6394659"/>
              <a:gd name="connsiteX1777" fmla="*/ 3275305 w 7621360"/>
              <a:gd name="connsiteY1777" fmla="*/ 3102329 h 6394659"/>
              <a:gd name="connsiteX1778" fmla="*/ 3281617 w 7621360"/>
              <a:gd name="connsiteY1778" fmla="*/ 3098979 h 6394659"/>
              <a:gd name="connsiteX1779" fmla="*/ 3166629 w 7621360"/>
              <a:gd name="connsiteY1779" fmla="*/ 2732847 h 6394659"/>
              <a:gd name="connsiteX1780" fmla="*/ 3176398 w 7621360"/>
              <a:gd name="connsiteY1780" fmla="*/ 2735096 h 6394659"/>
              <a:gd name="connsiteX1781" fmla="*/ 3176212 w 7621360"/>
              <a:gd name="connsiteY1781" fmla="*/ 2739159 h 6394659"/>
              <a:gd name="connsiteX1782" fmla="*/ 3195426 w 7621360"/>
              <a:gd name="connsiteY1782" fmla="*/ 2755861 h 6394659"/>
              <a:gd name="connsiteX1783" fmla="*/ 3196713 w 7621360"/>
              <a:gd name="connsiteY1783" fmla="*/ 2755706 h 6394659"/>
              <a:gd name="connsiteX1784" fmla="*/ 3198714 w 7621360"/>
              <a:gd name="connsiteY1784" fmla="*/ 2765011 h 6394659"/>
              <a:gd name="connsiteX1785" fmla="*/ 3190262 w 7621360"/>
              <a:gd name="connsiteY1785" fmla="*/ 2765135 h 6394659"/>
              <a:gd name="connsiteX1786" fmla="*/ 3166473 w 7621360"/>
              <a:gd name="connsiteY1786" fmla="*/ 2733684 h 6394659"/>
              <a:gd name="connsiteX1787" fmla="*/ 3166629 w 7621360"/>
              <a:gd name="connsiteY1787" fmla="*/ 2732847 h 6394659"/>
              <a:gd name="connsiteX1788" fmla="*/ 3167140 w 7621360"/>
              <a:gd name="connsiteY1788" fmla="*/ 2730443 h 6394659"/>
              <a:gd name="connsiteX1789" fmla="*/ 3201086 w 7621360"/>
              <a:gd name="connsiteY1789" fmla="*/ 2710515 h 6394659"/>
              <a:gd name="connsiteX1790" fmla="*/ 3219401 w 7621360"/>
              <a:gd name="connsiteY1790" fmla="*/ 2725899 h 6394659"/>
              <a:gd name="connsiteX1791" fmla="*/ 3210189 w 7621360"/>
              <a:gd name="connsiteY1791" fmla="*/ 2729792 h 6394659"/>
              <a:gd name="connsiteX1792" fmla="*/ 3186075 w 7621360"/>
              <a:gd name="connsiteY1792" fmla="*/ 2721836 h 6394659"/>
              <a:gd name="connsiteX1793" fmla="*/ 3176956 w 7621360"/>
              <a:gd name="connsiteY1793" fmla="*/ 2732692 h 6394659"/>
              <a:gd name="connsiteX1794" fmla="*/ 3199148 w 7621360"/>
              <a:gd name="connsiteY1794" fmla="*/ 2755179 h 6394659"/>
              <a:gd name="connsiteX1795" fmla="*/ 3204188 w 7621360"/>
              <a:gd name="connsiteY1795" fmla="*/ 2752821 h 6394659"/>
              <a:gd name="connsiteX1796" fmla="*/ 3210019 w 7621360"/>
              <a:gd name="connsiteY1796" fmla="*/ 2760327 h 6394659"/>
              <a:gd name="connsiteX1797" fmla="*/ 3201133 w 7621360"/>
              <a:gd name="connsiteY1797" fmla="*/ 2764468 h 6394659"/>
              <a:gd name="connsiteX1798" fmla="*/ 3206111 w 7621360"/>
              <a:gd name="connsiteY1798" fmla="*/ 2751301 h 6394659"/>
              <a:gd name="connsiteX1799" fmla="*/ 3212081 w 7621360"/>
              <a:gd name="connsiteY1799" fmla="*/ 2736615 h 6394659"/>
              <a:gd name="connsiteX1800" fmla="*/ 3211135 w 7621360"/>
              <a:gd name="connsiteY1800" fmla="*/ 2732087 h 6394659"/>
              <a:gd name="connsiteX1801" fmla="*/ 3220347 w 7621360"/>
              <a:gd name="connsiteY1801" fmla="*/ 2728194 h 6394659"/>
              <a:gd name="connsiteX1802" fmla="*/ 3211973 w 7621360"/>
              <a:gd name="connsiteY1802" fmla="*/ 2758838 h 6394659"/>
              <a:gd name="connsiteX1803" fmla="*/ 3227387 w 7621360"/>
              <a:gd name="connsiteY1803" fmla="*/ 2742121 h 6394659"/>
              <a:gd name="connsiteX1804" fmla="*/ 3225635 w 7621360"/>
              <a:gd name="connsiteY1804" fmla="*/ 2725946 h 6394659"/>
              <a:gd name="connsiteX1805" fmla="*/ 3346842 w 7621360"/>
              <a:gd name="connsiteY1805" fmla="*/ 2674769 h 6394659"/>
              <a:gd name="connsiteX1806" fmla="*/ 3360799 w 7621360"/>
              <a:gd name="connsiteY1806" fmla="*/ 2686586 h 6394659"/>
              <a:gd name="connsiteX1807" fmla="*/ 3312586 w 7621360"/>
              <a:gd name="connsiteY1807" fmla="*/ 2888347 h 6394659"/>
              <a:gd name="connsiteX1808" fmla="*/ 3215477 w 7621360"/>
              <a:gd name="connsiteY1808" fmla="*/ 2763367 h 6394659"/>
              <a:gd name="connsiteX1809" fmla="*/ 3227387 w 7621360"/>
              <a:gd name="connsiteY1809" fmla="*/ 2742121 h 6394659"/>
              <a:gd name="connsiteX1810" fmla="*/ 2980537 w 7621360"/>
              <a:gd name="connsiteY1810" fmla="*/ 2624398 h 6394659"/>
              <a:gd name="connsiteX1811" fmla="*/ 2885538 w 7621360"/>
              <a:gd name="connsiteY1811" fmla="*/ 2125035 h 6394659"/>
              <a:gd name="connsiteX1812" fmla="*/ 2898921 w 7621360"/>
              <a:gd name="connsiteY1812" fmla="*/ 2103401 h 6394659"/>
              <a:gd name="connsiteX1813" fmla="*/ 2877272 w 7621360"/>
              <a:gd name="connsiteY1813" fmla="*/ 2090018 h 6394659"/>
              <a:gd name="connsiteX1814" fmla="*/ 2874497 w 7621360"/>
              <a:gd name="connsiteY1814" fmla="*/ 2090917 h 6394659"/>
              <a:gd name="connsiteX1815" fmla="*/ 2831075 w 7621360"/>
              <a:gd name="connsiteY1815" fmla="*/ 1998086 h 6394659"/>
              <a:gd name="connsiteX1816" fmla="*/ 2945149 w 7621360"/>
              <a:gd name="connsiteY1816" fmla="*/ 1783530 h 6394659"/>
              <a:gd name="connsiteX1817" fmla="*/ 2983251 w 7621360"/>
              <a:gd name="connsiteY1817" fmla="*/ 1770116 h 6394659"/>
              <a:gd name="connsiteX1818" fmla="*/ 2985981 w 7621360"/>
              <a:gd name="connsiteY1818" fmla="*/ 1755616 h 6394659"/>
              <a:gd name="connsiteX1819" fmla="*/ 2985981 w 7621360"/>
              <a:gd name="connsiteY1819" fmla="*/ 1755616 h 6394659"/>
              <a:gd name="connsiteX1820" fmla="*/ 3615589 w 7621360"/>
              <a:gd name="connsiteY1820" fmla="*/ 1626464 h 6394659"/>
              <a:gd name="connsiteX1821" fmla="*/ 3651985 w 7621360"/>
              <a:gd name="connsiteY1821" fmla="*/ 1650145 h 6394659"/>
              <a:gd name="connsiteX1822" fmla="*/ 3666608 w 7621360"/>
              <a:gd name="connsiteY1822" fmla="*/ 1642530 h 6394659"/>
              <a:gd name="connsiteX1823" fmla="*/ 3840216 w 7621360"/>
              <a:gd name="connsiteY1823" fmla="*/ 1819819 h 6394659"/>
              <a:gd name="connsiteX1824" fmla="*/ 3822646 w 7621360"/>
              <a:gd name="connsiteY1824" fmla="*/ 1933758 h 6394659"/>
              <a:gd name="connsiteX1825" fmla="*/ 3378276 w 7621360"/>
              <a:gd name="connsiteY1825" fmla="*/ 2644838 h 6394659"/>
              <a:gd name="connsiteX1826" fmla="*/ 3347416 w 7621360"/>
              <a:gd name="connsiteY1826" fmla="*/ 2653631 h 6394659"/>
              <a:gd name="connsiteX1827" fmla="*/ 3344935 w 7621360"/>
              <a:gd name="connsiteY1827" fmla="*/ 2660548 h 6394659"/>
              <a:gd name="connsiteX1828" fmla="*/ 2983779 w 7621360"/>
              <a:gd name="connsiteY1828" fmla="*/ 2666906 h 6394659"/>
              <a:gd name="connsiteX1829" fmla="*/ 2967651 w 7621360"/>
              <a:gd name="connsiteY1829" fmla="*/ 2625623 h 6394659"/>
              <a:gd name="connsiteX1830" fmla="*/ 2978506 w 7621360"/>
              <a:gd name="connsiteY1830" fmla="*/ 2626693 h 6394659"/>
              <a:gd name="connsiteX1831" fmla="*/ 2986027 w 7621360"/>
              <a:gd name="connsiteY1831" fmla="*/ 2666270 h 6394659"/>
              <a:gd name="connsiteX1832" fmla="*/ 2983779 w 7621360"/>
              <a:gd name="connsiteY1832" fmla="*/ 2666906 h 6394659"/>
              <a:gd name="connsiteX1833" fmla="*/ 2966643 w 7621360"/>
              <a:gd name="connsiteY1833" fmla="*/ 2623034 h 6394659"/>
              <a:gd name="connsiteX1834" fmla="*/ 2796711 w 7621360"/>
              <a:gd name="connsiteY1834" fmla="*/ 2187936 h 6394659"/>
              <a:gd name="connsiteX1835" fmla="*/ 2868681 w 7621360"/>
              <a:gd name="connsiteY1835" fmla="*/ 2120786 h 6394659"/>
              <a:gd name="connsiteX1836" fmla="*/ 2882235 w 7621360"/>
              <a:gd name="connsiteY1836" fmla="*/ 2125640 h 6394659"/>
              <a:gd name="connsiteX1837" fmla="*/ 2883119 w 7621360"/>
              <a:gd name="connsiteY1837" fmla="*/ 2125532 h 6394659"/>
              <a:gd name="connsiteX1838" fmla="*/ 2977979 w 7621360"/>
              <a:gd name="connsiteY1838" fmla="*/ 2624150 h 6394659"/>
              <a:gd name="connsiteX1839" fmla="*/ 2415193 w 7621360"/>
              <a:gd name="connsiteY1839" fmla="*/ 2568336 h 6394659"/>
              <a:gd name="connsiteX1840" fmla="*/ 2415193 w 7621360"/>
              <a:gd name="connsiteY1840" fmla="*/ 2564304 h 6394659"/>
              <a:gd name="connsiteX1841" fmla="*/ 2409114 w 7621360"/>
              <a:gd name="connsiteY1841" fmla="*/ 2549416 h 6394659"/>
              <a:gd name="connsiteX1842" fmla="*/ 2794726 w 7621360"/>
              <a:gd name="connsiteY1842" fmla="*/ 2189751 h 6394659"/>
              <a:gd name="connsiteX1843" fmla="*/ 2963851 w 7621360"/>
              <a:gd name="connsiteY1843" fmla="*/ 2622754 h 6394659"/>
              <a:gd name="connsiteX1844" fmla="*/ 2158651 w 7621360"/>
              <a:gd name="connsiteY1844" fmla="*/ 2304697 h 6394659"/>
              <a:gd name="connsiteX1845" fmla="*/ 2157907 w 7621360"/>
              <a:gd name="connsiteY1845" fmla="*/ 2300045 h 6394659"/>
              <a:gd name="connsiteX1846" fmla="*/ 2290962 w 7621360"/>
              <a:gd name="connsiteY1846" fmla="*/ 2261942 h 6394659"/>
              <a:gd name="connsiteX1847" fmla="*/ 2317325 w 7621360"/>
              <a:gd name="connsiteY1847" fmla="*/ 2279450 h 6394659"/>
              <a:gd name="connsiteX1848" fmla="*/ 2320256 w 7621360"/>
              <a:gd name="connsiteY1848" fmla="*/ 2279062 h 6394659"/>
              <a:gd name="connsiteX1849" fmla="*/ 2335856 w 7621360"/>
              <a:gd name="connsiteY1849" fmla="*/ 2344910 h 6394659"/>
              <a:gd name="connsiteX1850" fmla="*/ 2227784 w 7621360"/>
              <a:gd name="connsiteY1850" fmla="*/ 2402569 h 6394659"/>
              <a:gd name="connsiteX1851" fmla="*/ 2151161 w 7621360"/>
              <a:gd name="connsiteY1851" fmla="*/ 2326068 h 6394659"/>
              <a:gd name="connsiteX1852" fmla="*/ 2158651 w 7621360"/>
              <a:gd name="connsiteY1852" fmla="*/ 2304744 h 6394659"/>
              <a:gd name="connsiteX1853" fmla="*/ 2077779 w 7621360"/>
              <a:gd name="connsiteY1853" fmla="*/ 2131735 h 6394659"/>
              <a:gd name="connsiteX1854" fmla="*/ 2070909 w 7621360"/>
              <a:gd name="connsiteY1854" fmla="*/ 2115963 h 6394659"/>
              <a:gd name="connsiteX1855" fmla="*/ 2300654 w 7621360"/>
              <a:gd name="connsiteY1855" fmla="*/ 1880797 h 6394659"/>
              <a:gd name="connsiteX1856" fmla="*/ 2406199 w 7621360"/>
              <a:gd name="connsiteY1856" fmla="*/ 1772783 h 6394659"/>
              <a:gd name="connsiteX1857" fmla="*/ 2416713 w 7621360"/>
              <a:gd name="connsiteY1857" fmla="*/ 1778428 h 6394659"/>
              <a:gd name="connsiteX1858" fmla="*/ 2319682 w 7621360"/>
              <a:gd name="connsiteY1858" fmla="*/ 2228165 h 6394659"/>
              <a:gd name="connsiteX1859" fmla="*/ 2292466 w 7621360"/>
              <a:gd name="connsiteY1859" fmla="*/ 2241827 h 6394659"/>
              <a:gd name="connsiteX1860" fmla="*/ 2075980 w 7621360"/>
              <a:gd name="connsiteY1860" fmla="*/ 2143227 h 6394659"/>
              <a:gd name="connsiteX1861" fmla="*/ 2077779 w 7621360"/>
              <a:gd name="connsiteY1861" fmla="*/ 2131781 h 6394659"/>
              <a:gd name="connsiteX1862" fmla="*/ 2026170 w 7621360"/>
              <a:gd name="connsiteY1862" fmla="*/ 2135472 h 6394659"/>
              <a:gd name="connsiteX1863" fmla="*/ 2032140 w 7621360"/>
              <a:gd name="connsiteY1863" fmla="*/ 2150205 h 6394659"/>
              <a:gd name="connsiteX1864" fmla="*/ 2005777 w 7621360"/>
              <a:gd name="connsiteY1864" fmla="*/ 2174491 h 6394659"/>
              <a:gd name="connsiteX1865" fmla="*/ 1886803 w 7621360"/>
              <a:gd name="connsiteY1865" fmla="*/ 2049604 h 6394659"/>
              <a:gd name="connsiteX1866" fmla="*/ 1890882 w 7621360"/>
              <a:gd name="connsiteY1866" fmla="*/ 2044393 h 6394659"/>
              <a:gd name="connsiteX1867" fmla="*/ 2028899 w 7621360"/>
              <a:gd name="connsiteY1867" fmla="*/ 2122104 h 6394659"/>
              <a:gd name="connsiteX1868" fmla="*/ 2026170 w 7621360"/>
              <a:gd name="connsiteY1868" fmla="*/ 2135472 h 6394659"/>
              <a:gd name="connsiteX1869" fmla="*/ 2030124 w 7621360"/>
              <a:gd name="connsiteY1869" fmla="*/ 2119964 h 6394659"/>
              <a:gd name="connsiteX1870" fmla="*/ 1892107 w 7621360"/>
              <a:gd name="connsiteY1870" fmla="*/ 2042268 h 6394659"/>
              <a:gd name="connsiteX1871" fmla="*/ 1892836 w 7621360"/>
              <a:gd name="connsiteY1871" fmla="*/ 2015904 h 6394659"/>
              <a:gd name="connsiteX1872" fmla="*/ 1959952 w 7621360"/>
              <a:gd name="connsiteY1872" fmla="*/ 1982888 h 6394659"/>
              <a:gd name="connsiteX1873" fmla="*/ 2037645 w 7621360"/>
              <a:gd name="connsiteY1873" fmla="*/ 2112272 h 6394659"/>
              <a:gd name="connsiteX1874" fmla="*/ 2030202 w 7621360"/>
              <a:gd name="connsiteY1874" fmla="*/ 2119856 h 6394659"/>
              <a:gd name="connsiteX1875" fmla="*/ 1899566 w 7621360"/>
              <a:gd name="connsiteY1875" fmla="*/ 2009856 h 6394659"/>
              <a:gd name="connsiteX1876" fmla="*/ 1955486 w 7621360"/>
              <a:gd name="connsiteY1876" fmla="*/ 1975490 h 6394659"/>
              <a:gd name="connsiteX1877" fmla="*/ 1958588 w 7621360"/>
              <a:gd name="connsiteY1877" fmla="*/ 1980794 h 6394659"/>
              <a:gd name="connsiteX1878" fmla="*/ 1962154 w 7621360"/>
              <a:gd name="connsiteY1878" fmla="*/ 1981787 h 6394659"/>
              <a:gd name="connsiteX1879" fmla="*/ 2400740 w 7621360"/>
              <a:gd name="connsiteY1879" fmla="*/ 1766099 h 6394659"/>
              <a:gd name="connsiteX1880" fmla="*/ 2404415 w 7621360"/>
              <a:gd name="connsiteY1880" fmla="*/ 1771217 h 6394659"/>
              <a:gd name="connsiteX1881" fmla="*/ 2069126 w 7621360"/>
              <a:gd name="connsiteY1881" fmla="*/ 2114257 h 6394659"/>
              <a:gd name="connsiteX1882" fmla="*/ 2039754 w 7621360"/>
              <a:gd name="connsiteY1882" fmla="*/ 2110845 h 6394659"/>
              <a:gd name="connsiteX1883" fmla="*/ 2244393 w 7621360"/>
              <a:gd name="connsiteY1883" fmla="*/ 1379341 h 6394659"/>
              <a:gd name="connsiteX1884" fmla="*/ 2231366 w 7621360"/>
              <a:gd name="connsiteY1884" fmla="*/ 1399253 h 6394659"/>
              <a:gd name="connsiteX1885" fmla="*/ 2226854 w 7621360"/>
              <a:gd name="connsiteY1885" fmla="*/ 1390972 h 6394659"/>
              <a:gd name="connsiteX1886" fmla="*/ 2235026 w 7621360"/>
              <a:gd name="connsiteY1886" fmla="*/ 1378038 h 6394659"/>
              <a:gd name="connsiteX1887" fmla="*/ 2244455 w 7621360"/>
              <a:gd name="connsiteY1887" fmla="*/ 1378566 h 6394659"/>
              <a:gd name="connsiteX1888" fmla="*/ 2244361 w 7621360"/>
              <a:gd name="connsiteY1888" fmla="*/ 1379201 h 6394659"/>
              <a:gd name="connsiteX1889" fmla="*/ 2400631 w 7621360"/>
              <a:gd name="connsiteY1889" fmla="*/ 1374875 h 6394659"/>
              <a:gd name="connsiteX1890" fmla="*/ 2328676 w 7621360"/>
              <a:gd name="connsiteY1890" fmla="*/ 1343858 h 6394659"/>
              <a:gd name="connsiteX1891" fmla="*/ 2407284 w 7621360"/>
              <a:gd name="connsiteY1891" fmla="*/ 1320720 h 6394659"/>
              <a:gd name="connsiteX1892" fmla="*/ 2417194 w 7621360"/>
              <a:gd name="connsiteY1892" fmla="*/ 1362018 h 6394659"/>
              <a:gd name="connsiteX1893" fmla="*/ 2400600 w 7621360"/>
              <a:gd name="connsiteY1893" fmla="*/ 1374735 h 6394659"/>
              <a:gd name="connsiteX1894" fmla="*/ 2325110 w 7621360"/>
              <a:gd name="connsiteY1894" fmla="*/ 1342307 h 6394659"/>
              <a:gd name="connsiteX1895" fmla="*/ 2284635 w 7621360"/>
              <a:gd name="connsiteY1895" fmla="*/ 1324861 h 6394659"/>
              <a:gd name="connsiteX1896" fmla="*/ 2389016 w 7621360"/>
              <a:gd name="connsiteY1896" fmla="*/ 1244575 h 6394659"/>
              <a:gd name="connsiteX1897" fmla="*/ 2406679 w 7621360"/>
              <a:gd name="connsiteY1897" fmla="*/ 1318192 h 6394659"/>
              <a:gd name="connsiteX1898" fmla="*/ 2321372 w 7621360"/>
              <a:gd name="connsiteY1898" fmla="*/ 1343409 h 6394659"/>
              <a:gd name="connsiteX1899" fmla="*/ 2248579 w 7621360"/>
              <a:gd name="connsiteY1899" fmla="*/ 1364717 h 6394659"/>
              <a:gd name="connsiteX1900" fmla="*/ 2244098 w 7621360"/>
              <a:gd name="connsiteY1900" fmla="*/ 1355924 h 6394659"/>
              <a:gd name="connsiteX1901" fmla="*/ 2282355 w 7621360"/>
              <a:gd name="connsiteY1901" fmla="*/ 1326458 h 6394659"/>
              <a:gd name="connsiteX1902" fmla="*/ 2243090 w 7621360"/>
              <a:gd name="connsiteY1902" fmla="*/ 1366268 h 6394659"/>
              <a:gd name="connsiteX1903" fmla="*/ 2233785 w 7621360"/>
              <a:gd name="connsiteY1903" fmla="*/ 1368981 h 6394659"/>
              <a:gd name="connsiteX1904" fmla="*/ 2231769 w 7621360"/>
              <a:gd name="connsiteY1904" fmla="*/ 1365275 h 6394659"/>
              <a:gd name="connsiteX1905" fmla="*/ 2239523 w 7621360"/>
              <a:gd name="connsiteY1905" fmla="*/ 1359335 h 6394659"/>
              <a:gd name="connsiteX1906" fmla="*/ 2243090 w 7621360"/>
              <a:gd name="connsiteY1906" fmla="*/ 1366268 h 6394659"/>
              <a:gd name="connsiteX1907" fmla="*/ 2230281 w 7621360"/>
              <a:gd name="connsiteY1907" fmla="*/ 1363336 h 6394659"/>
              <a:gd name="connsiteX1908" fmla="*/ 2204895 w 7621360"/>
              <a:gd name="connsiteY1908" fmla="*/ 1362573 h 6394659"/>
              <a:gd name="connsiteX1909" fmla="*/ 2203918 w 7621360"/>
              <a:gd name="connsiteY1909" fmla="*/ 1363569 h 6394659"/>
              <a:gd name="connsiteX1910" fmla="*/ 2195730 w 7621360"/>
              <a:gd name="connsiteY1910" fmla="*/ 1357118 h 6394659"/>
              <a:gd name="connsiteX1911" fmla="*/ 2234886 w 7621360"/>
              <a:gd name="connsiteY1911" fmla="*/ 1354109 h 6394659"/>
              <a:gd name="connsiteX1912" fmla="*/ 2238112 w 7621360"/>
              <a:gd name="connsiteY1912" fmla="*/ 1357366 h 6394659"/>
              <a:gd name="connsiteX1913" fmla="*/ 2235103 w 7621360"/>
              <a:gd name="connsiteY1913" fmla="*/ 1375371 h 6394659"/>
              <a:gd name="connsiteX1914" fmla="*/ 2235103 w 7621360"/>
              <a:gd name="connsiteY1914" fmla="*/ 1374347 h 6394659"/>
              <a:gd name="connsiteX1915" fmla="*/ 2234607 w 7621360"/>
              <a:gd name="connsiteY1915" fmla="*/ 1371354 h 6394659"/>
              <a:gd name="connsiteX1916" fmla="*/ 2243803 w 7621360"/>
              <a:gd name="connsiteY1916" fmla="*/ 1368640 h 6394659"/>
              <a:gd name="connsiteX1917" fmla="*/ 2244625 w 7621360"/>
              <a:gd name="connsiteY1917" fmla="*/ 1375883 h 6394659"/>
              <a:gd name="connsiteX1918" fmla="*/ 2249308 w 7621360"/>
              <a:gd name="connsiteY1918" fmla="*/ 1367027 h 6394659"/>
              <a:gd name="connsiteX1919" fmla="*/ 2324846 w 7621360"/>
              <a:gd name="connsiteY1919" fmla="*/ 1344820 h 6394659"/>
              <a:gd name="connsiteX1920" fmla="*/ 2399453 w 7621360"/>
              <a:gd name="connsiteY1920" fmla="*/ 1376984 h 6394659"/>
              <a:gd name="connsiteX1921" fmla="*/ 2397561 w 7621360"/>
              <a:gd name="connsiteY1921" fmla="*/ 1384335 h 6394659"/>
              <a:gd name="connsiteX1922" fmla="*/ 2302717 w 7621360"/>
              <a:gd name="connsiteY1922" fmla="*/ 1379155 h 6394659"/>
              <a:gd name="connsiteX1923" fmla="*/ 2250409 w 7621360"/>
              <a:gd name="connsiteY1923" fmla="*/ 1376270 h 6394659"/>
              <a:gd name="connsiteX1924" fmla="*/ 2249308 w 7621360"/>
              <a:gd name="connsiteY1924" fmla="*/ 1367090 h 6394659"/>
              <a:gd name="connsiteX1925" fmla="*/ 2679969 w 7621360"/>
              <a:gd name="connsiteY1925" fmla="*/ 1717295 h 6394659"/>
              <a:gd name="connsiteX1926" fmla="*/ 2699183 w 7621360"/>
              <a:gd name="connsiteY1926" fmla="*/ 1733935 h 6394659"/>
              <a:gd name="connsiteX1927" fmla="*/ 2699757 w 7621360"/>
              <a:gd name="connsiteY1927" fmla="*/ 1733935 h 6394659"/>
              <a:gd name="connsiteX1928" fmla="*/ 2746280 w 7621360"/>
              <a:gd name="connsiteY1928" fmla="*/ 2001947 h 6394659"/>
              <a:gd name="connsiteX1929" fmla="*/ 2444626 w 7621360"/>
              <a:gd name="connsiteY1929" fmla="*/ 1768441 h 6394659"/>
              <a:gd name="connsiteX1930" fmla="*/ 2438315 w 7621360"/>
              <a:gd name="connsiteY1930" fmla="*/ 1732384 h 6394659"/>
              <a:gd name="connsiteX1931" fmla="*/ 2424715 w 7621360"/>
              <a:gd name="connsiteY1931" fmla="*/ 1727716 h 6394659"/>
              <a:gd name="connsiteX1932" fmla="*/ 2424715 w 7621360"/>
              <a:gd name="connsiteY1932" fmla="*/ 1412901 h 6394659"/>
              <a:gd name="connsiteX1933" fmla="*/ 2425304 w 7621360"/>
              <a:gd name="connsiteY1933" fmla="*/ 1412901 h 6394659"/>
              <a:gd name="connsiteX1934" fmla="*/ 2439943 w 7621360"/>
              <a:gd name="connsiteY1934" fmla="*/ 1406992 h 6394659"/>
              <a:gd name="connsiteX1935" fmla="*/ 2685754 w 7621360"/>
              <a:gd name="connsiteY1935" fmla="*/ 1702965 h 6394659"/>
              <a:gd name="connsiteX1936" fmla="*/ 2679969 w 7621360"/>
              <a:gd name="connsiteY1936" fmla="*/ 1717295 h 6394659"/>
              <a:gd name="connsiteX1937" fmla="*/ 2885739 w 7621360"/>
              <a:gd name="connsiteY1937" fmla="*/ 1638079 h 6394659"/>
              <a:gd name="connsiteX1938" fmla="*/ 2859857 w 7621360"/>
              <a:gd name="connsiteY1938" fmla="*/ 1740821 h 6394659"/>
              <a:gd name="connsiteX1939" fmla="*/ 2715637 w 7621360"/>
              <a:gd name="connsiteY1939" fmla="*/ 1717651 h 6394659"/>
              <a:gd name="connsiteX1940" fmla="*/ 2715637 w 7621360"/>
              <a:gd name="connsiteY1940" fmla="*/ 1714736 h 6394659"/>
              <a:gd name="connsiteX1941" fmla="*/ 2714164 w 7621360"/>
              <a:gd name="connsiteY1941" fmla="*/ 1708781 h 6394659"/>
              <a:gd name="connsiteX1942" fmla="*/ 2870790 w 7621360"/>
              <a:gd name="connsiteY1942" fmla="*/ 1626448 h 6394659"/>
              <a:gd name="connsiteX1943" fmla="*/ 2885693 w 7621360"/>
              <a:gd name="connsiteY1943" fmla="*/ 1638079 h 6394659"/>
              <a:gd name="connsiteX1944" fmla="*/ 2867053 w 7621360"/>
              <a:gd name="connsiteY1944" fmla="*/ 2119018 h 6394659"/>
              <a:gd name="connsiteX1945" fmla="*/ 2795796 w 7621360"/>
              <a:gd name="connsiteY1945" fmla="*/ 2185486 h 6394659"/>
              <a:gd name="connsiteX1946" fmla="*/ 2783529 w 7621360"/>
              <a:gd name="connsiteY1946" fmla="*/ 2154098 h 6394659"/>
              <a:gd name="connsiteX1947" fmla="*/ 2865083 w 7621360"/>
              <a:gd name="connsiteY1947" fmla="*/ 2115932 h 6394659"/>
              <a:gd name="connsiteX1948" fmla="*/ 2867006 w 7621360"/>
              <a:gd name="connsiteY1948" fmla="*/ 2119018 h 6394659"/>
              <a:gd name="connsiteX1949" fmla="*/ 2782630 w 7621360"/>
              <a:gd name="connsiteY1949" fmla="*/ 2151772 h 6394659"/>
              <a:gd name="connsiteX1950" fmla="*/ 2774876 w 7621360"/>
              <a:gd name="connsiteY1950" fmla="*/ 2131999 h 6394659"/>
              <a:gd name="connsiteX1951" fmla="*/ 2785157 w 7621360"/>
              <a:gd name="connsiteY1951" fmla="*/ 2115715 h 6394659"/>
              <a:gd name="connsiteX1952" fmla="*/ 2785297 w 7621360"/>
              <a:gd name="connsiteY1952" fmla="*/ 2115715 h 6394659"/>
              <a:gd name="connsiteX1953" fmla="*/ 2863176 w 7621360"/>
              <a:gd name="connsiteY1953" fmla="*/ 2110179 h 6394659"/>
              <a:gd name="connsiteX1954" fmla="*/ 2864060 w 7621360"/>
              <a:gd name="connsiteY1954" fmla="*/ 2113637 h 6394659"/>
              <a:gd name="connsiteX1955" fmla="*/ 2749288 w 7621360"/>
              <a:gd name="connsiteY1955" fmla="*/ 2117018 h 6394659"/>
              <a:gd name="connsiteX1956" fmla="*/ 2751025 w 7621360"/>
              <a:gd name="connsiteY1956" fmla="*/ 2123500 h 6394659"/>
              <a:gd name="connsiteX1957" fmla="*/ 2338089 w 7621360"/>
              <a:gd name="connsiteY1957" fmla="*/ 2343716 h 6394659"/>
              <a:gd name="connsiteX1958" fmla="*/ 2322582 w 7621360"/>
              <a:gd name="connsiteY1958" fmla="*/ 2278582 h 6394659"/>
              <a:gd name="connsiteX1959" fmla="*/ 2340291 w 7621360"/>
              <a:gd name="connsiteY1959" fmla="*/ 2246573 h 6394659"/>
              <a:gd name="connsiteX1960" fmla="*/ 2322070 w 7621360"/>
              <a:gd name="connsiteY1960" fmla="*/ 2228723 h 6394659"/>
              <a:gd name="connsiteX1961" fmla="*/ 2419101 w 7621360"/>
              <a:gd name="connsiteY1961" fmla="*/ 1778986 h 6394659"/>
              <a:gd name="connsiteX1962" fmla="*/ 2440222 w 7621360"/>
              <a:gd name="connsiteY1962" fmla="*/ 1773062 h 6394659"/>
              <a:gd name="connsiteX1963" fmla="*/ 2753941 w 7621360"/>
              <a:gd name="connsiteY1963" fmla="*/ 2103603 h 6394659"/>
              <a:gd name="connsiteX1964" fmla="*/ 2749242 w 7621360"/>
              <a:gd name="connsiteY1964" fmla="*/ 2117018 h 6394659"/>
              <a:gd name="connsiteX1965" fmla="*/ 2442083 w 7621360"/>
              <a:gd name="connsiteY1965" fmla="*/ 1771341 h 6394659"/>
              <a:gd name="connsiteX1966" fmla="*/ 2443122 w 7621360"/>
              <a:gd name="connsiteY1966" fmla="*/ 1770209 h 6394659"/>
              <a:gd name="connsiteX1967" fmla="*/ 2746807 w 7621360"/>
              <a:gd name="connsiteY1967" fmla="*/ 2005281 h 6394659"/>
              <a:gd name="connsiteX1968" fmla="*/ 2762951 w 7621360"/>
              <a:gd name="connsiteY1968" fmla="*/ 2098330 h 6394659"/>
              <a:gd name="connsiteX1969" fmla="*/ 2755802 w 7621360"/>
              <a:gd name="connsiteY1969" fmla="*/ 2101928 h 6394659"/>
              <a:gd name="connsiteX1970" fmla="*/ 2749754 w 7621360"/>
              <a:gd name="connsiteY1970" fmla="*/ 2007530 h 6394659"/>
              <a:gd name="connsiteX1971" fmla="*/ 2786072 w 7621360"/>
              <a:gd name="connsiteY1971" fmla="*/ 2035646 h 6394659"/>
              <a:gd name="connsiteX1972" fmla="*/ 2770425 w 7621360"/>
              <a:gd name="connsiteY1972" fmla="*/ 2098067 h 6394659"/>
              <a:gd name="connsiteX1973" fmla="*/ 2765990 w 7621360"/>
              <a:gd name="connsiteY1973" fmla="*/ 2097803 h 6394659"/>
              <a:gd name="connsiteX1974" fmla="*/ 2765416 w 7621360"/>
              <a:gd name="connsiteY1974" fmla="*/ 2097803 h 6394659"/>
              <a:gd name="connsiteX1975" fmla="*/ 2788197 w 7621360"/>
              <a:gd name="connsiteY1975" fmla="*/ 2037290 h 6394659"/>
              <a:gd name="connsiteX1976" fmla="*/ 2801906 w 7621360"/>
              <a:gd name="connsiteY1976" fmla="*/ 2047913 h 6394659"/>
              <a:gd name="connsiteX1977" fmla="*/ 2774566 w 7621360"/>
              <a:gd name="connsiteY1977" fmla="*/ 2099323 h 6394659"/>
              <a:gd name="connsiteX1978" fmla="*/ 2772782 w 7621360"/>
              <a:gd name="connsiteY1978" fmla="*/ 2098656 h 6394659"/>
              <a:gd name="connsiteX1979" fmla="*/ 2788817 w 7621360"/>
              <a:gd name="connsiteY1979" fmla="*/ 2034824 h 6394659"/>
              <a:gd name="connsiteX1980" fmla="*/ 2808651 w 7621360"/>
              <a:gd name="connsiteY1980" fmla="*/ 1955733 h 6394659"/>
              <a:gd name="connsiteX1981" fmla="*/ 2828424 w 7621360"/>
              <a:gd name="connsiteY1981" fmla="*/ 1998008 h 6394659"/>
              <a:gd name="connsiteX1982" fmla="*/ 2803022 w 7621360"/>
              <a:gd name="connsiteY1982" fmla="*/ 2045835 h 6394659"/>
              <a:gd name="connsiteX1983" fmla="*/ 2803891 w 7621360"/>
              <a:gd name="connsiteY1983" fmla="*/ 2049433 h 6394659"/>
              <a:gd name="connsiteX1984" fmla="*/ 2866138 w 7621360"/>
              <a:gd name="connsiteY1984" fmla="*/ 2097617 h 6394659"/>
              <a:gd name="connsiteX1985" fmla="*/ 2863037 w 7621360"/>
              <a:gd name="connsiteY1985" fmla="*/ 2107697 h 6394659"/>
              <a:gd name="connsiteX1986" fmla="*/ 2785002 w 7621360"/>
              <a:gd name="connsiteY1986" fmla="*/ 2113234 h 6394659"/>
              <a:gd name="connsiteX1987" fmla="*/ 2776721 w 7621360"/>
              <a:gd name="connsiteY1987" fmla="*/ 2100501 h 6394659"/>
              <a:gd name="connsiteX1988" fmla="*/ 2867565 w 7621360"/>
              <a:gd name="connsiteY1988" fmla="*/ 2095772 h 6394659"/>
              <a:gd name="connsiteX1989" fmla="*/ 2804992 w 7621360"/>
              <a:gd name="connsiteY1989" fmla="*/ 2047340 h 6394659"/>
              <a:gd name="connsiteX1990" fmla="*/ 2829804 w 7621360"/>
              <a:gd name="connsiteY1990" fmla="*/ 2000815 h 6394659"/>
              <a:gd name="connsiteX1991" fmla="*/ 2872419 w 7621360"/>
              <a:gd name="connsiteY1991" fmla="*/ 2091972 h 6394659"/>
              <a:gd name="connsiteX1992" fmla="*/ 2867487 w 7621360"/>
              <a:gd name="connsiteY1992" fmla="*/ 2095772 h 6394659"/>
              <a:gd name="connsiteX1993" fmla="*/ 2829866 w 7621360"/>
              <a:gd name="connsiteY1993" fmla="*/ 1995263 h 6394659"/>
              <a:gd name="connsiteX1994" fmla="*/ 2809613 w 7621360"/>
              <a:gd name="connsiteY1994" fmla="*/ 1951918 h 6394659"/>
              <a:gd name="connsiteX1995" fmla="*/ 2861842 w 7621360"/>
              <a:gd name="connsiteY1995" fmla="*/ 1743612 h 6394659"/>
              <a:gd name="connsiteX1996" fmla="*/ 2929099 w 7621360"/>
              <a:gd name="connsiteY1996" fmla="*/ 1754468 h 6394659"/>
              <a:gd name="connsiteX1997" fmla="*/ 2928975 w 7621360"/>
              <a:gd name="connsiteY1997" fmla="*/ 1759803 h 6394659"/>
              <a:gd name="connsiteX1998" fmla="*/ 2942931 w 7621360"/>
              <a:gd name="connsiteY1998" fmla="*/ 1782414 h 6394659"/>
              <a:gd name="connsiteX1999" fmla="*/ 2929518 w 7621360"/>
              <a:gd name="connsiteY1999" fmla="*/ 1751987 h 6394659"/>
              <a:gd name="connsiteX2000" fmla="*/ 2862447 w 7621360"/>
              <a:gd name="connsiteY2000" fmla="*/ 1741131 h 6394659"/>
              <a:gd name="connsiteX2001" fmla="*/ 2888159 w 7621360"/>
              <a:gd name="connsiteY2001" fmla="*/ 1638606 h 6394659"/>
              <a:gd name="connsiteX2002" fmla="*/ 2895044 w 7621360"/>
              <a:gd name="connsiteY2002" fmla="*/ 1639056 h 6394659"/>
              <a:gd name="connsiteX2003" fmla="*/ 2902612 w 7621360"/>
              <a:gd name="connsiteY2003" fmla="*/ 1637350 h 6394659"/>
              <a:gd name="connsiteX2004" fmla="*/ 2944746 w 7621360"/>
              <a:gd name="connsiteY2004" fmla="*/ 1732090 h 6394659"/>
              <a:gd name="connsiteX2005" fmla="*/ 2929440 w 7621360"/>
              <a:gd name="connsiteY2005" fmla="*/ 1751987 h 6394659"/>
              <a:gd name="connsiteX2006" fmla="*/ 2715513 w 7621360"/>
              <a:gd name="connsiteY2006" fmla="*/ 1720086 h 6394659"/>
              <a:gd name="connsiteX2007" fmla="*/ 2859470 w 7621360"/>
              <a:gd name="connsiteY2007" fmla="*/ 1743224 h 6394659"/>
              <a:gd name="connsiteX2008" fmla="*/ 2808031 w 7621360"/>
              <a:gd name="connsiteY2008" fmla="*/ 1948397 h 6394659"/>
              <a:gd name="connsiteX2009" fmla="*/ 2706736 w 7621360"/>
              <a:gd name="connsiteY2009" fmla="*/ 1731717 h 6394659"/>
              <a:gd name="connsiteX2010" fmla="*/ 2715358 w 7621360"/>
              <a:gd name="connsiteY2010" fmla="*/ 1720086 h 6394659"/>
              <a:gd name="connsiteX2011" fmla="*/ 2807008 w 7621360"/>
              <a:gd name="connsiteY2011" fmla="*/ 1952181 h 6394659"/>
              <a:gd name="connsiteX2012" fmla="*/ 2786693 w 7621360"/>
              <a:gd name="connsiteY2012" fmla="*/ 2033181 h 6394659"/>
              <a:gd name="connsiteX2013" fmla="*/ 2749164 w 7621360"/>
              <a:gd name="connsiteY2013" fmla="*/ 2004118 h 6394659"/>
              <a:gd name="connsiteX2014" fmla="*/ 2729191 w 7621360"/>
              <a:gd name="connsiteY2014" fmla="*/ 1889017 h 6394659"/>
              <a:gd name="connsiteX2015" fmla="*/ 2702223 w 7621360"/>
              <a:gd name="connsiteY2015" fmla="*/ 1733454 h 6394659"/>
              <a:gd name="connsiteX2016" fmla="*/ 2704440 w 7621360"/>
              <a:gd name="connsiteY2016" fmla="*/ 1732772 h 6394659"/>
              <a:gd name="connsiteX2017" fmla="*/ 2422094 w 7621360"/>
              <a:gd name="connsiteY2017" fmla="*/ 1412792 h 6394659"/>
              <a:gd name="connsiteX2018" fmla="*/ 2422094 w 7621360"/>
              <a:gd name="connsiteY2018" fmla="*/ 1727608 h 6394659"/>
              <a:gd name="connsiteX2019" fmla="*/ 2421489 w 7621360"/>
              <a:gd name="connsiteY2019" fmla="*/ 1727608 h 6394659"/>
              <a:gd name="connsiteX2020" fmla="*/ 2412014 w 7621360"/>
              <a:gd name="connsiteY2020" fmla="*/ 1730151 h 6394659"/>
              <a:gd name="connsiteX2021" fmla="*/ 2361165 w 7621360"/>
              <a:gd name="connsiteY2021" fmla="*/ 1636993 h 6394659"/>
              <a:gd name="connsiteX2022" fmla="*/ 2418837 w 7621360"/>
              <a:gd name="connsiteY2022" fmla="*/ 1412404 h 6394659"/>
              <a:gd name="connsiteX2023" fmla="*/ 2422094 w 7621360"/>
              <a:gd name="connsiteY2023" fmla="*/ 1412792 h 6394659"/>
              <a:gd name="connsiteX2024" fmla="*/ 2336353 w 7621360"/>
              <a:gd name="connsiteY2024" fmla="*/ 2347314 h 6394659"/>
              <a:gd name="connsiteX2025" fmla="*/ 2339190 w 7621360"/>
              <a:gd name="connsiteY2025" fmla="*/ 2359302 h 6394659"/>
              <a:gd name="connsiteX2026" fmla="*/ 2233739 w 7621360"/>
              <a:gd name="connsiteY2026" fmla="*/ 2408649 h 6394659"/>
              <a:gd name="connsiteX2027" fmla="*/ 2229428 w 7621360"/>
              <a:gd name="connsiteY2027" fmla="*/ 2404322 h 6394659"/>
              <a:gd name="connsiteX2028" fmla="*/ 2338601 w 7621360"/>
              <a:gd name="connsiteY2028" fmla="*/ 2346104 h 6394659"/>
              <a:gd name="connsiteX2029" fmla="*/ 2752111 w 7621360"/>
              <a:gd name="connsiteY2029" fmla="*/ 2125516 h 6394659"/>
              <a:gd name="connsiteX2030" fmla="*/ 2754716 w 7621360"/>
              <a:gd name="connsiteY2030" fmla="*/ 2128618 h 6394659"/>
              <a:gd name="connsiteX2031" fmla="*/ 2704782 w 7621360"/>
              <a:gd name="connsiteY2031" fmla="*/ 2188200 h 6394659"/>
              <a:gd name="connsiteX2032" fmla="*/ 2341439 w 7621360"/>
              <a:gd name="connsiteY2032" fmla="*/ 2358278 h 6394659"/>
              <a:gd name="connsiteX2033" fmla="*/ 2756608 w 7621360"/>
              <a:gd name="connsiteY2033" fmla="*/ 2130246 h 6394659"/>
              <a:gd name="connsiteX2034" fmla="*/ 2768456 w 7621360"/>
              <a:gd name="connsiteY2034" fmla="*/ 2133642 h 6394659"/>
              <a:gd name="connsiteX2035" fmla="*/ 2772534 w 7621360"/>
              <a:gd name="connsiteY2035" fmla="*/ 2132867 h 6394659"/>
              <a:gd name="connsiteX2036" fmla="*/ 2780288 w 7621360"/>
              <a:gd name="connsiteY2036" fmla="*/ 2152795 h 6394659"/>
              <a:gd name="connsiteX2037" fmla="*/ 2710085 w 7621360"/>
              <a:gd name="connsiteY2037" fmla="*/ 2185657 h 6394659"/>
              <a:gd name="connsiteX2038" fmla="*/ 2781234 w 7621360"/>
              <a:gd name="connsiteY2038" fmla="*/ 2155059 h 6394659"/>
              <a:gd name="connsiteX2039" fmla="*/ 2793795 w 7621360"/>
              <a:gd name="connsiteY2039" fmla="*/ 2187208 h 6394659"/>
              <a:gd name="connsiteX2040" fmla="*/ 2407455 w 7621360"/>
              <a:gd name="connsiteY2040" fmla="*/ 2547493 h 6394659"/>
              <a:gd name="connsiteX2041" fmla="*/ 2406958 w 7621360"/>
              <a:gd name="connsiteY2041" fmla="*/ 2547028 h 6394659"/>
              <a:gd name="connsiteX2042" fmla="*/ 2498236 w 7621360"/>
              <a:gd name="connsiteY2042" fmla="*/ 2438207 h 6394659"/>
              <a:gd name="connsiteX2043" fmla="*/ 2706332 w 7621360"/>
              <a:gd name="connsiteY2043" fmla="*/ 2190077 h 6394659"/>
              <a:gd name="connsiteX2044" fmla="*/ 3959035 w 7621360"/>
              <a:gd name="connsiteY2044" fmla="*/ 1937557 h 6394659"/>
              <a:gd name="connsiteX2045" fmla="*/ 3895205 w 7621360"/>
              <a:gd name="connsiteY2045" fmla="*/ 1872423 h 6394659"/>
              <a:gd name="connsiteX2046" fmla="*/ 3935680 w 7621360"/>
              <a:gd name="connsiteY2046" fmla="*/ 1778475 h 6394659"/>
              <a:gd name="connsiteX2047" fmla="*/ 3953700 w 7621360"/>
              <a:gd name="connsiteY2047" fmla="*/ 1736603 h 6394659"/>
              <a:gd name="connsiteX2048" fmla="*/ 3964478 w 7621360"/>
              <a:gd name="connsiteY2048" fmla="*/ 1738494 h 6394659"/>
              <a:gd name="connsiteX2049" fmla="*/ 3976884 w 7621360"/>
              <a:gd name="connsiteY2049" fmla="*/ 1929384 h 6394659"/>
              <a:gd name="connsiteX2050" fmla="*/ 3959035 w 7621360"/>
              <a:gd name="connsiteY2050" fmla="*/ 1937650 h 6394659"/>
              <a:gd name="connsiteX2051" fmla="*/ 3982684 w 7621360"/>
              <a:gd name="connsiteY2051" fmla="*/ 1946474 h 6394659"/>
              <a:gd name="connsiteX2052" fmla="*/ 3994222 w 7621360"/>
              <a:gd name="connsiteY2052" fmla="*/ 1961750 h 6394659"/>
              <a:gd name="connsiteX2053" fmla="*/ 3978962 w 7621360"/>
              <a:gd name="connsiteY2053" fmla="*/ 1973288 h 6394659"/>
              <a:gd name="connsiteX2054" fmla="*/ 3967409 w 7621360"/>
              <a:gd name="connsiteY2054" fmla="*/ 1958028 h 6394659"/>
              <a:gd name="connsiteX2055" fmla="*/ 3982684 w 7621360"/>
              <a:gd name="connsiteY2055" fmla="*/ 1946567 h 6394659"/>
              <a:gd name="connsiteX2056" fmla="*/ 3954476 w 7621360"/>
              <a:gd name="connsiteY2056" fmla="*/ 1977025 h 6394659"/>
              <a:gd name="connsiteX2057" fmla="*/ 3823607 w 7621360"/>
              <a:gd name="connsiteY2057" fmla="*/ 2072261 h 6394659"/>
              <a:gd name="connsiteX2058" fmla="*/ 3812752 w 7621360"/>
              <a:gd name="connsiteY2058" fmla="*/ 2063639 h 6394659"/>
              <a:gd name="connsiteX2059" fmla="*/ 3894213 w 7621360"/>
              <a:gd name="connsiteY2059" fmla="*/ 1874935 h 6394659"/>
              <a:gd name="connsiteX2060" fmla="*/ 3957360 w 7621360"/>
              <a:gd name="connsiteY2060" fmla="*/ 1939418 h 6394659"/>
              <a:gd name="connsiteX2061" fmla="*/ 3954553 w 7621360"/>
              <a:gd name="connsiteY2061" fmla="*/ 1977119 h 6394659"/>
              <a:gd name="connsiteX2062" fmla="*/ 3893345 w 7621360"/>
              <a:gd name="connsiteY2062" fmla="*/ 1870469 h 6394659"/>
              <a:gd name="connsiteX2063" fmla="*/ 3876054 w 7621360"/>
              <a:gd name="connsiteY2063" fmla="*/ 1852821 h 6394659"/>
              <a:gd name="connsiteX2064" fmla="*/ 3949808 w 7621360"/>
              <a:gd name="connsiteY2064" fmla="*/ 1734804 h 6394659"/>
              <a:gd name="connsiteX2065" fmla="*/ 3951436 w 7621360"/>
              <a:gd name="connsiteY2065" fmla="*/ 1735641 h 6394659"/>
              <a:gd name="connsiteX2066" fmla="*/ 3892275 w 7621360"/>
              <a:gd name="connsiteY2066" fmla="*/ 1872935 h 6394659"/>
              <a:gd name="connsiteX2067" fmla="*/ 3810472 w 7621360"/>
              <a:gd name="connsiteY2067" fmla="*/ 2062739 h 6394659"/>
              <a:gd name="connsiteX2068" fmla="*/ 3805370 w 7621360"/>
              <a:gd name="connsiteY2068" fmla="*/ 2061188 h 6394659"/>
              <a:gd name="connsiteX2069" fmla="*/ 3824910 w 7621360"/>
              <a:gd name="connsiteY2069" fmla="*/ 1934642 h 6394659"/>
              <a:gd name="connsiteX2070" fmla="*/ 3874658 w 7621360"/>
              <a:gd name="connsiteY2070" fmla="*/ 1855038 h 6394659"/>
              <a:gd name="connsiteX2071" fmla="*/ 3825902 w 7621360"/>
              <a:gd name="connsiteY2071" fmla="*/ 1928407 h 6394659"/>
              <a:gd name="connsiteX2072" fmla="*/ 3842340 w 7621360"/>
              <a:gd name="connsiteY2072" fmla="*/ 1821944 h 6394659"/>
              <a:gd name="connsiteX2073" fmla="*/ 3872921 w 7621360"/>
              <a:gd name="connsiteY2073" fmla="*/ 1853177 h 6394659"/>
              <a:gd name="connsiteX2074" fmla="*/ 3780077 w 7621360"/>
              <a:gd name="connsiteY2074" fmla="*/ 2115095 h 6394659"/>
              <a:gd name="connsiteX2075" fmla="*/ 3383223 w 7621360"/>
              <a:gd name="connsiteY2075" fmla="*/ 2641488 h 6394659"/>
              <a:gd name="connsiteX2076" fmla="*/ 3821653 w 7621360"/>
              <a:gd name="connsiteY2076" fmla="*/ 1939868 h 6394659"/>
              <a:gd name="connsiteX2077" fmla="*/ 3803044 w 7621360"/>
              <a:gd name="connsiteY2077" fmla="*/ 2060832 h 6394659"/>
              <a:gd name="connsiteX2078" fmla="*/ 3769052 w 7621360"/>
              <a:gd name="connsiteY2078" fmla="*/ 2087862 h 6394659"/>
              <a:gd name="connsiteX2079" fmla="*/ 3780124 w 7621360"/>
              <a:gd name="connsiteY2079" fmla="*/ 2115110 h 6394659"/>
              <a:gd name="connsiteX2080" fmla="*/ 3363218 w 7621360"/>
              <a:gd name="connsiteY2080" fmla="*/ 2687051 h 6394659"/>
              <a:gd name="connsiteX2081" fmla="*/ 3368878 w 7621360"/>
              <a:gd name="connsiteY2081" fmla="*/ 2687392 h 6394659"/>
              <a:gd name="connsiteX2082" fmla="*/ 3370662 w 7621360"/>
              <a:gd name="connsiteY2082" fmla="*/ 2687175 h 6394659"/>
              <a:gd name="connsiteX2083" fmla="*/ 3441810 w 7621360"/>
              <a:gd name="connsiteY2083" fmla="*/ 3031844 h 6394659"/>
              <a:gd name="connsiteX2084" fmla="*/ 3428784 w 7621360"/>
              <a:gd name="connsiteY2084" fmla="*/ 3037830 h 6394659"/>
              <a:gd name="connsiteX2085" fmla="*/ 3314540 w 7621360"/>
              <a:gd name="connsiteY2085" fmla="*/ 2890782 h 6394659"/>
              <a:gd name="connsiteX2086" fmla="*/ 3455209 w 7621360"/>
              <a:gd name="connsiteY2086" fmla="*/ 3034682 h 6394659"/>
              <a:gd name="connsiteX2087" fmla="*/ 3483867 w 7621360"/>
              <a:gd name="connsiteY2087" fmla="*/ 3072600 h 6394659"/>
              <a:gd name="connsiteX2088" fmla="*/ 3445951 w 7621360"/>
              <a:gd name="connsiteY2088" fmla="*/ 3101259 h 6394659"/>
              <a:gd name="connsiteX2089" fmla="*/ 3417293 w 7621360"/>
              <a:gd name="connsiteY2089" fmla="*/ 3063341 h 6394659"/>
              <a:gd name="connsiteX2090" fmla="*/ 3455209 w 7621360"/>
              <a:gd name="connsiteY2090" fmla="*/ 3034775 h 6394659"/>
              <a:gd name="connsiteX2091" fmla="*/ 3516247 w 7621360"/>
              <a:gd name="connsiteY2091" fmla="*/ 3291513 h 6394659"/>
              <a:gd name="connsiteX2092" fmla="*/ 3440260 w 7621360"/>
              <a:gd name="connsiteY2092" fmla="*/ 3264560 h 6394659"/>
              <a:gd name="connsiteX2093" fmla="*/ 3441144 w 7621360"/>
              <a:gd name="connsiteY2093" fmla="*/ 3256496 h 6394659"/>
              <a:gd name="connsiteX2094" fmla="*/ 3441020 w 7621360"/>
              <a:gd name="connsiteY2094" fmla="*/ 3255487 h 6394659"/>
              <a:gd name="connsiteX2095" fmla="*/ 3533708 w 7621360"/>
              <a:gd name="connsiteY2095" fmla="*/ 3239157 h 6394659"/>
              <a:gd name="connsiteX2096" fmla="*/ 3544734 w 7621360"/>
              <a:gd name="connsiteY2096" fmla="*/ 3258651 h 6394659"/>
              <a:gd name="connsiteX2097" fmla="*/ 3546642 w 7621360"/>
              <a:gd name="connsiteY2097" fmla="*/ 3260264 h 6394659"/>
              <a:gd name="connsiteX2098" fmla="*/ 3582309 w 7621360"/>
              <a:gd name="connsiteY2098" fmla="*/ 3266467 h 6394659"/>
              <a:gd name="connsiteX2099" fmla="*/ 3604377 w 7621360"/>
              <a:gd name="connsiteY2099" fmla="*/ 3322793 h 6394659"/>
              <a:gd name="connsiteX2100" fmla="*/ 3518743 w 7621360"/>
              <a:gd name="connsiteY2100" fmla="*/ 3292428 h 6394659"/>
              <a:gd name="connsiteX2101" fmla="*/ 3533011 w 7621360"/>
              <a:gd name="connsiteY2101" fmla="*/ 3234133 h 6394659"/>
              <a:gd name="connsiteX2102" fmla="*/ 3533321 w 7621360"/>
              <a:gd name="connsiteY2102" fmla="*/ 3236723 h 6394659"/>
              <a:gd name="connsiteX2103" fmla="*/ 3525815 w 7621360"/>
              <a:gd name="connsiteY2103" fmla="*/ 3238025 h 6394659"/>
              <a:gd name="connsiteX2104" fmla="*/ 3440616 w 7621360"/>
              <a:gd name="connsiteY2104" fmla="*/ 3252960 h 6394659"/>
              <a:gd name="connsiteX2105" fmla="*/ 3423465 w 7621360"/>
              <a:gd name="connsiteY2105" fmla="*/ 3235901 h 6394659"/>
              <a:gd name="connsiteX2106" fmla="*/ 3440523 w 7621360"/>
              <a:gd name="connsiteY2106" fmla="*/ 3134322 h 6394659"/>
              <a:gd name="connsiteX2107" fmla="*/ 3445548 w 7621360"/>
              <a:gd name="connsiteY2107" fmla="*/ 3104469 h 6394659"/>
              <a:gd name="connsiteX2108" fmla="*/ 3471275 w 7621360"/>
              <a:gd name="connsiteY2108" fmla="*/ 3098374 h 6394659"/>
              <a:gd name="connsiteX2109" fmla="*/ 3547107 w 7621360"/>
              <a:gd name="connsiteY2109" fmla="*/ 3202356 h 6394659"/>
              <a:gd name="connsiteX2110" fmla="*/ 3533011 w 7621360"/>
              <a:gd name="connsiteY2110" fmla="*/ 3234226 h 6394659"/>
              <a:gd name="connsiteX2111" fmla="*/ 3434770 w 7621360"/>
              <a:gd name="connsiteY2111" fmla="*/ 3101274 h 6394659"/>
              <a:gd name="connsiteX2112" fmla="*/ 3443159 w 7621360"/>
              <a:gd name="connsiteY2112" fmla="*/ 3104035 h 6394659"/>
              <a:gd name="connsiteX2113" fmla="*/ 3421030 w 7621360"/>
              <a:gd name="connsiteY2113" fmla="*/ 3235513 h 6394659"/>
              <a:gd name="connsiteX2114" fmla="*/ 3416874 w 7621360"/>
              <a:gd name="connsiteY2114" fmla="*/ 3235420 h 6394659"/>
              <a:gd name="connsiteX2115" fmla="*/ 3404701 w 7621360"/>
              <a:gd name="connsiteY2115" fmla="*/ 3240072 h 6394659"/>
              <a:gd name="connsiteX2116" fmla="*/ 3379160 w 7621360"/>
              <a:gd name="connsiteY2116" fmla="*/ 3209987 h 6394659"/>
              <a:gd name="connsiteX2117" fmla="*/ 3414874 w 7621360"/>
              <a:gd name="connsiteY2117" fmla="*/ 3280579 h 6394659"/>
              <a:gd name="connsiteX2118" fmla="*/ 3420100 w 7621360"/>
              <a:gd name="connsiteY2118" fmla="*/ 3280843 h 6394659"/>
              <a:gd name="connsiteX2119" fmla="*/ 3434336 w 7621360"/>
              <a:gd name="connsiteY2119" fmla="*/ 3274438 h 6394659"/>
              <a:gd name="connsiteX2120" fmla="*/ 3488240 w 7621360"/>
              <a:gd name="connsiteY2120" fmla="*/ 3323785 h 6394659"/>
              <a:gd name="connsiteX2121" fmla="*/ 3399025 w 7621360"/>
              <a:gd name="connsiteY2121" fmla="*/ 3426542 h 6394659"/>
              <a:gd name="connsiteX2122" fmla="*/ 3384774 w 7621360"/>
              <a:gd name="connsiteY2122" fmla="*/ 3419377 h 6394659"/>
              <a:gd name="connsiteX2123" fmla="*/ 3435995 w 7621360"/>
              <a:gd name="connsiteY2123" fmla="*/ 3272608 h 6394659"/>
              <a:gd name="connsiteX2124" fmla="*/ 3439469 w 7621360"/>
              <a:gd name="connsiteY2124" fmla="*/ 3266855 h 6394659"/>
              <a:gd name="connsiteX2125" fmla="*/ 3514510 w 7621360"/>
              <a:gd name="connsiteY2125" fmla="*/ 3293498 h 6394659"/>
              <a:gd name="connsiteX2126" fmla="*/ 3489853 w 7621360"/>
              <a:gd name="connsiteY2126" fmla="*/ 3321909 h 6394659"/>
              <a:gd name="connsiteX2127" fmla="*/ 3517007 w 7621360"/>
              <a:gd name="connsiteY2127" fmla="*/ 3294320 h 6394659"/>
              <a:gd name="connsiteX2128" fmla="*/ 3605571 w 7621360"/>
              <a:gd name="connsiteY2128" fmla="*/ 3325770 h 6394659"/>
              <a:gd name="connsiteX2129" fmla="*/ 3622629 w 7621360"/>
              <a:gd name="connsiteY2129" fmla="*/ 3369193 h 6394659"/>
              <a:gd name="connsiteX2130" fmla="*/ 3563700 w 7621360"/>
              <a:gd name="connsiteY2130" fmla="*/ 3389354 h 6394659"/>
              <a:gd name="connsiteX2131" fmla="*/ 3491714 w 7621360"/>
              <a:gd name="connsiteY2131" fmla="*/ 3323444 h 6394659"/>
              <a:gd name="connsiteX2132" fmla="*/ 3608657 w 7621360"/>
              <a:gd name="connsiteY2132" fmla="*/ 3326887 h 6394659"/>
              <a:gd name="connsiteX2133" fmla="*/ 3664980 w 7621360"/>
              <a:gd name="connsiteY2133" fmla="*/ 3346892 h 6394659"/>
              <a:gd name="connsiteX2134" fmla="*/ 3664500 w 7621360"/>
              <a:gd name="connsiteY2134" fmla="*/ 3351917 h 6394659"/>
              <a:gd name="connsiteX2135" fmla="*/ 3664964 w 7621360"/>
              <a:gd name="connsiteY2135" fmla="*/ 3354677 h 6394659"/>
              <a:gd name="connsiteX2136" fmla="*/ 3624940 w 7621360"/>
              <a:gd name="connsiteY2136" fmla="*/ 3368418 h 6394659"/>
              <a:gd name="connsiteX2137" fmla="*/ 3665817 w 7621360"/>
              <a:gd name="connsiteY2137" fmla="*/ 3344535 h 6394659"/>
              <a:gd name="connsiteX2138" fmla="*/ 3607463 w 7621360"/>
              <a:gd name="connsiteY2138" fmla="*/ 3323832 h 6394659"/>
              <a:gd name="connsiteX2139" fmla="*/ 3584604 w 7621360"/>
              <a:gd name="connsiteY2139" fmla="*/ 3265505 h 6394659"/>
              <a:gd name="connsiteX2140" fmla="*/ 3594110 w 7621360"/>
              <a:gd name="connsiteY2140" fmla="*/ 3259551 h 6394659"/>
              <a:gd name="connsiteX2141" fmla="*/ 3595925 w 7621360"/>
              <a:gd name="connsiteY2141" fmla="*/ 3257891 h 6394659"/>
              <a:gd name="connsiteX2142" fmla="*/ 3596530 w 7621360"/>
              <a:gd name="connsiteY2142" fmla="*/ 3205567 h 6394659"/>
              <a:gd name="connsiteX2143" fmla="*/ 3549154 w 7621360"/>
              <a:gd name="connsiteY2143" fmla="*/ 3200899 h 6394659"/>
              <a:gd name="connsiteX2144" fmla="*/ 3473306 w 7621360"/>
              <a:gd name="connsiteY2144" fmla="*/ 3096994 h 6394659"/>
              <a:gd name="connsiteX2145" fmla="*/ 3479742 w 7621360"/>
              <a:gd name="connsiteY2145" fmla="*/ 3045011 h 6394659"/>
              <a:gd name="connsiteX2146" fmla="*/ 3447889 w 7621360"/>
              <a:gd name="connsiteY2146" fmla="*/ 3030852 h 6394659"/>
              <a:gd name="connsiteX2147" fmla="*/ 3444214 w 7621360"/>
              <a:gd name="connsiteY2147" fmla="*/ 3031301 h 6394659"/>
              <a:gd name="connsiteX2148" fmla="*/ 3419092 w 7621360"/>
              <a:gd name="connsiteY2148" fmla="*/ 2909609 h 6394659"/>
              <a:gd name="connsiteX2149" fmla="*/ 3373158 w 7621360"/>
              <a:gd name="connsiteY2149" fmla="*/ 2686772 h 6394659"/>
              <a:gd name="connsiteX2150" fmla="*/ 3389379 w 7621360"/>
              <a:gd name="connsiteY2150" fmla="*/ 2658981 h 6394659"/>
              <a:gd name="connsiteX2151" fmla="*/ 3382029 w 7621360"/>
              <a:gd name="connsiteY2151" fmla="*/ 2647366 h 6394659"/>
              <a:gd name="connsiteX2152" fmla="*/ 3782124 w 7621360"/>
              <a:gd name="connsiteY2152" fmla="*/ 2116645 h 6394659"/>
              <a:gd name="connsiteX2153" fmla="*/ 3787924 w 7621360"/>
              <a:gd name="connsiteY2153" fmla="*/ 2119747 h 6394659"/>
              <a:gd name="connsiteX2154" fmla="*/ 3827996 w 7621360"/>
              <a:gd name="connsiteY2154" fmla="*/ 2102967 h 6394659"/>
              <a:gd name="connsiteX2155" fmla="*/ 3825142 w 7621360"/>
              <a:gd name="connsiteY2155" fmla="*/ 2074293 h 6394659"/>
              <a:gd name="connsiteX2156" fmla="*/ 3956011 w 7621360"/>
              <a:gd name="connsiteY2156" fmla="*/ 1979042 h 6394659"/>
              <a:gd name="connsiteX2157" fmla="*/ 3991415 w 7621360"/>
              <a:gd name="connsiteY2157" fmla="*/ 1988548 h 6394659"/>
              <a:gd name="connsiteX2158" fmla="*/ 4203202 w 7621360"/>
              <a:gd name="connsiteY2158" fmla="*/ 2466386 h 6394659"/>
              <a:gd name="connsiteX2159" fmla="*/ 4183507 w 7621360"/>
              <a:gd name="connsiteY2159" fmla="*/ 2522448 h 6394659"/>
              <a:gd name="connsiteX2160" fmla="*/ 4203450 w 7621360"/>
              <a:gd name="connsiteY2160" fmla="*/ 2542252 h 6394659"/>
              <a:gd name="connsiteX2161" fmla="*/ 3854870 w 7621360"/>
              <a:gd name="connsiteY2161" fmla="*/ 3342194 h 6394659"/>
              <a:gd name="connsiteX2162" fmla="*/ 3806921 w 7621360"/>
              <a:gd name="connsiteY2162" fmla="*/ 3362695 h 6394659"/>
              <a:gd name="connsiteX2163" fmla="*/ 3804920 w 7621360"/>
              <a:gd name="connsiteY2163" fmla="*/ 3369534 h 6394659"/>
              <a:gd name="connsiteX2164" fmla="*/ 3695251 w 7621360"/>
              <a:gd name="connsiteY2164" fmla="*/ 3352072 h 6394659"/>
              <a:gd name="connsiteX2165" fmla="*/ 3695251 w 7621360"/>
              <a:gd name="connsiteY2165" fmla="*/ 3349793 h 6394659"/>
              <a:gd name="connsiteX2166" fmla="*/ 3678751 w 7621360"/>
              <a:gd name="connsiteY2166" fmla="*/ 3335572 h 6394659"/>
              <a:gd name="connsiteX2167" fmla="*/ 3670439 w 7621360"/>
              <a:gd name="connsiteY2167" fmla="*/ 3338782 h 6394659"/>
              <a:gd name="connsiteX2168" fmla="*/ 3668624 w 7621360"/>
              <a:gd name="connsiteY2168" fmla="*/ 3340472 h 6394659"/>
              <a:gd name="connsiteX2169" fmla="*/ 3665817 w 7621360"/>
              <a:gd name="connsiteY2169" fmla="*/ 3344659 h 6394659"/>
              <a:gd name="connsiteX2170" fmla="*/ 3837735 w 7621360"/>
              <a:gd name="connsiteY2170" fmla="*/ 3509464 h 6394659"/>
              <a:gd name="connsiteX2171" fmla="*/ 3748163 w 7621360"/>
              <a:gd name="connsiteY2171" fmla="*/ 3498020 h 6394659"/>
              <a:gd name="connsiteX2172" fmla="*/ 3793988 w 7621360"/>
              <a:gd name="connsiteY2172" fmla="*/ 3439166 h 6394659"/>
              <a:gd name="connsiteX2173" fmla="*/ 3838339 w 7621360"/>
              <a:gd name="connsiteY2173" fmla="*/ 3472896 h 6394659"/>
              <a:gd name="connsiteX2174" fmla="*/ 3840836 w 7621360"/>
              <a:gd name="connsiteY2174" fmla="*/ 3474726 h 6394659"/>
              <a:gd name="connsiteX2175" fmla="*/ 3881962 w 7621360"/>
              <a:gd name="connsiteY2175" fmla="*/ 3506006 h 6394659"/>
              <a:gd name="connsiteX2176" fmla="*/ 3878411 w 7621360"/>
              <a:gd name="connsiteY2176" fmla="*/ 3514660 h 6394659"/>
              <a:gd name="connsiteX2177" fmla="*/ 3840247 w 7621360"/>
              <a:gd name="connsiteY2177" fmla="*/ 3509775 h 6394659"/>
              <a:gd name="connsiteX2178" fmla="*/ 3687311 w 7621360"/>
              <a:gd name="connsiteY2178" fmla="*/ 3364339 h 6394659"/>
              <a:gd name="connsiteX2179" fmla="*/ 3691420 w 7621360"/>
              <a:gd name="connsiteY2179" fmla="*/ 3361098 h 6394659"/>
              <a:gd name="connsiteX2180" fmla="*/ 3771037 w 7621360"/>
              <a:gd name="connsiteY2180" fmla="*/ 3421580 h 6394659"/>
              <a:gd name="connsiteX2181" fmla="*/ 3726065 w 7621360"/>
              <a:gd name="connsiteY2181" fmla="*/ 3451433 h 6394659"/>
              <a:gd name="connsiteX2182" fmla="*/ 3743805 w 7621360"/>
              <a:gd name="connsiteY2182" fmla="*/ 3497446 h 6394659"/>
              <a:gd name="connsiteX2183" fmla="*/ 3693809 w 7621360"/>
              <a:gd name="connsiteY2183" fmla="*/ 3491056 h 6394659"/>
              <a:gd name="connsiteX2184" fmla="*/ 3693809 w 7621360"/>
              <a:gd name="connsiteY2184" fmla="*/ 3487784 h 6394659"/>
              <a:gd name="connsiteX2185" fmla="*/ 3690707 w 7621360"/>
              <a:gd name="connsiteY2185" fmla="*/ 3477890 h 6394659"/>
              <a:gd name="connsiteX2186" fmla="*/ 3724964 w 7621360"/>
              <a:gd name="connsiteY2186" fmla="*/ 3455170 h 6394659"/>
              <a:gd name="connsiteX2187" fmla="*/ 3692909 w 7621360"/>
              <a:gd name="connsiteY2187" fmla="*/ 3359128 h 6394659"/>
              <a:gd name="connsiteX2188" fmla="*/ 3694910 w 7621360"/>
              <a:gd name="connsiteY2188" fmla="*/ 3354476 h 6394659"/>
              <a:gd name="connsiteX2189" fmla="*/ 3804548 w 7621360"/>
              <a:gd name="connsiteY2189" fmla="*/ 3371923 h 6394659"/>
              <a:gd name="connsiteX2190" fmla="*/ 3809759 w 7621360"/>
              <a:gd name="connsiteY2190" fmla="*/ 3395945 h 6394659"/>
              <a:gd name="connsiteX2191" fmla="*/ 3773223 w 7621360"/>
              <a:gd name="connsiteY2191" fmla="*/ 3420168 h 6394659"/>
              <a:gd name="connsiteX2192" fmla="*/ 3811154 w 7621360"/>
              <a:gd name="connsiteY2192" fmla="*/ 3398008 h 6394659"/>
              <a:gd name="connsiteX2193" fmla="*/ 3817590 w 7621360"/>
              <a:gd name="connsiteY2193" fmla="*/ 3404986 h 6394659"/>
              <a:gd name="connsiteX2194" fmla="*/ 3793646 w 7621360"/>
              <a:gd name="connsiteY2194" fmla="*/ 3435723 h 6394659"/>
              <a:gd name="connsiteX2195" fmla="*/ 3775317 w 7621360"/>
              <a:gd name="connsiteY2195" fmla="*/ 3421766 h 6394659"/>
              <a:gd name="connsiteX2196" fmla="*/ 3795647 w 7621360"/>
              <a:gd name="connsiteY2196" fmla="*/ 3437212 h 6394659"/>
              <a:gd name="connsiteX2197" fmla="*/ 3819560 w 7621360"/>
              <a:gd name="connsiteY2197" fmla="*/ 3406506 h 6394659"/>
              <a:gd name="connsiteX2198" fmla="*/ 3839487 w 7621360"/>
              <a:gd name="connsiteY2198" fmla="*/ 3413516 h 6394659"/>
              <a:gd name="connsiteX2199" fmla="*/ 3838557 w 7621360"/>
              <a:gd name="connsiteY2199" fmla="*/ 3469826 h 6394659"/>
              <a:gd name="connsiteX2200" fmla="*/ 3839642 w 7621360"/>
              <a:gd name="connsiteY2200" fmla="*/ 3389695 h 6394659"/>
              <a:gd name="connsiteX2201" fmla="*/ 3828120 w 7621360"/>
              <a:gd name="connsiteY2201" fmla="*/ 3374404 h 6394659"/>
              <a:gd name="connsiteX2202" fmla="*/ 3843395 w 7621360"/>
              <a:gd name="connsiteY2202" fmla="*/ 3362881 h 6394659"/>
              <a:gd name="connsiteX2203" fmla="*/ 3854932 w 7621360"/>
              <a:gd name="connsiteY2203" fmla="*/ 3378141 h 6394659"/>
              <a:gd name="connsiteX2204" fmla="*/ 3839797 w 7621360"/>
              <a:gd name="connsiteY2204" fmla="*/ 3389866 h 6394659"/>
              <a:gd name="connsiteX2205" fmla="*/ 3839487 w 7621360"/>
              <a:gd name="connsiteY2205" fmla="*/ 3389819 h 6394659"/>
              <a:gd name="connsiteX2206" fmla="*/ 3681108 w 7621360"/>
              <a:gd name="connsiteY2206" fmla="*/ 3366185 h 6394659"/>
              <a:gd name="connsiteX2207" fmla="*/ 3685109 w 7621360"/>
              <a:gd name="connsiteY2207" fmla="*/ 3365347 h 6394659"/>
              <a:gd name="connsiteX2208" fmla="*/ 3724017 w 7621360"/>
              <a:gd name="connsiteY2208" fmla="*/ 3452844 h 6394659"/>
              <a:gd name="connsiteX2209" fmla="*/ 3689404 w 7621360"/>
              <a:gd name="connsiteY2209" fmla="*/ 3475796 h 6394659"/>
              <a:gd name="connsiteX2210" fmla="*/ 3673897 w 7621360"/>
              <a:gd name="connsiteY2210" fmla="*/ 3466817 h 6394659"/>
              <a:gd name="connsiteX2211" fmla="*/ 3674905 w 7621360"/>
              <a:gd name="connsiteY2211" fmla="*/ 3451185 h 6394659"/>
              <a:gd name="connsiteX2212" fmla="*/ 3675928 w 7621360"/>
              <a:gd name="connsiteY2212" fmla="*/ 3435056 h 6394659"/>
              <a:gd name="connsiteX2213" fmla="*/ 3680348 w 7621360"/>
              <a:gd name="connsiteY2213" fmla="*/ 3366216 h 6394659"/>
              <a:gd name="connsiteX2214" fmla="*/ 3680953 w 7621360"/>
              <a:gd name="connsiteY2214" fmla="*/ 3366309 h 6394659"/>
              <a:gd name="connsiteX2215" fmla="*/ 3693514 w 7621360"/>
              <a:gd name="connsiteY2215" fmla="*/ 3493491 h 6394659"/>
              <a:gd name="connsiteX2216" fmla="*/ 3743712 w 7621360"/>
              <a:gd name="connsiteY2216" fmla="*/ 3499912 h 6394659"/>
              <a:gd name="connsiteX2217" fmla="*/ 3712123 w 7621360"/>
              <a:gd name="connsiteY2217" fmla="*/ 3540512 h 6394659"/>
              <a:gd name="connsiteX2218" fmla="*/ 3685915 w 7621360"/>
              <a:gd name="connsiteY2218" fmla="*/ 3506766 h 6394659"/>
              <a:gd name="connsiteX2219" fmla="*/ 3693390 w 7621360"/>
              <a:gd name="connsiteY2219" fmla="*/ 3493615 h 6394659"/>
              <a:gd name="connsiteX2220" fmla="*/ 3727088 w 7621360"/>
              <a:gd name="connsiteY2220" fmla="*/ 3453790 h 6394659"/>
              <a:gd name="connsiteX2221" fmla="*/ 3773161 w 7621360"/>
              <a:gd name="connsiteY2221" fmla="*/ 3423224 h 6394659"/>
              <a:gd name="connsiteX2222" fmla="*/ 3792158 w 7621360"/>
              <a:gd name="connsiteY2222" fmla="*/ 3437677 h 6394659"/>
              <a:gd name="connsiteX2223" fmla="*/ 3746178 w 7621360"/>
              <a:gd name="connsiteY2223" fmla="*/ 3496732 h 6394659"/>
              <a:gd name="connsiteX2224" fmla="*/ 3837812 w 7621360"/>
              <a:gd name="connsiteY2224" fmla="*/ 3511946 h 6394659"/>
              <a:gd name="connsiteX2225" fmla="*/ 3837114 w 7621360"/>
              <a:gd name="connsiteY2225" fmla="*/ 3554283 h 6394659"/>
              <a:gd name="connsiteX2226" fmla="*/ 3785164 w 7621360"/>
              <a:gd name="connsiteY2226" fmla="*/ 3584400 h 6394659"/>
              <a:gd name="connsiteX2227" fmla="*/ 3747837 w 7621360"/>
              <a:gd name="connsiteY2227" fmla="*/ 3500439 h 6394659"/>
              <a:gd name="connsiteX2228" fmla="*/ 3840262 w 7621360"/>
              <a:gd name="connsiteY2228" fmla="*/ 3512256 h 6394659"/>
              <a:gd name="connsiteX2229" fmla="*/ 3878147 w 7621360"/>
              <a:gd name="connsiteY2229" fmla="*/ 3517094 h 6394659"/>
              <a:gd name="connsiteX2230" fmla="*/ 3878147 w 7621360"/>
              <a:gd name="connsiteY2230" fmla="*/ 3520382 h 6394659"/>
              <a:gd name="connsiteX2231" fmla="*/ 3880566 w 7621360"/>
              <a:gd name="connsiteY2231" fmla="*/ 3529098 h 6394659"/>
              <a:gd name="connsiteX2232" fmla="*/ 3839456 w 7621360"/>
              <a:gd name="connsiteY2232" fmla="*/ 3552918 h 6394659"/>
              <a:gd name="connsiteX2233" fmla="*/ 3883498 w 7621360"/>
              <a:gd name="connsiteY2233" fmla="*/ 3504037 h 6394659"/>
              <a:gd name="connsiteX2234" fmla="*/ 3840929 w 7621360"/>
              <a:gd name="connsiteY2234" fmla="*/ 3471671 h 6394659"/>
              <a:gd name="connsiteX2235" fmla="*/ 3841906 w 7621360"/>
              <a:gd name="connsiteY2235" fmla="*/ 3413531 h 6394659"/>
              <a:gd name="connsiteX2236" fmla="*/ 3843922 w 7621360"/>
              <a:gd name="connsiteY2236" fmla="*/ 3413531 h 6394659"/>
              <a:gd name="connsiteX2237" fmla="*/ 3854452 w 7621360"/>
              <a:gd name="connsiteY2237" fmla="*/ 3411205 h 6394659"/>
              <a:gd name="connsiteX2238" fmla="*/ 3890941 w 7621360"/>
              <a:gd name="connsiteY2238" fmla="*/ 3498345 h 6394659"/>
              <a:gd name="connsiteX2239" fmla="*/ 3883358 w 7621360"/>
              <a:gd name="connsiteY2239" fmla="*/ 3504161 h 6394659"/>
              <a:gd name="connsiteX2240" fmla="*/ 3988701 w 7621360"/>
              <a:gd name="connsiteY2240" fmla="*/ 3236598 h 6394659"/>
              <a:gd name="connsiteX2241" fmla="*/ 3867432 w 7621360"/>
              <a:gd name="connsiteY2241" fmla="*/ 3350335 h 6394659"/>
              <a:gd name="connsiteX2242" fmla="*/ 3857212 w 7621360"/>
              <a:gd name="connsiteY2242" fmla="*/ 3343108 h 6394659"/>
              <a:gd name="connsiteX2243" fmla="*/ 4205668 w 7621360"/>
              <a:gd name="connsiteY2243" fmla="*/ 2543337 h 6394659"/>
              <a:gd name="connsiteX2244" fmla="*/ 4207451 w 7621360"/>
              <a:gd name="connsiteY2244" fmla="*/ 2544019 h 6394659"/>
              <a:gd name="connsiteX2245" fmla="*/ 4174001 w 7621360"/>
              <a:gd name="connsiteY2245" fmla="*/ 3039598 h 6394659"/>
              <a:gd name="connsiteX2246" fmla="*/ 4147173 w 7621360"/>
              <a:gd name="connsiteY2246" fmla="*/ 3064396 h 6394659"/>
              <a:gd name="connsiteX2247" fmla="*/ 4153345 w 7621360"/>
              <a:gd name="connsiteY2247" fmla="*/ 3082199 h 6394659"/>
              <a:gd name="connsiteX2248" fmla="*/ 3992252 w 7621360"/>
              <a:gd name="connsiteY2248" fmla="*/ 3233279 h 6394659"/>
              <a:gd name="connsiteX2249" fmla="*/ 4209808 w 7621360"/>
              <a:gd name="connsiteY2249" fmla="*/ 2544717 h 6394659"/>
              <a:gd name="connsiteX2250" fmla="*/ 4216476 w 7621360"/>
              <a:gd name="connsiteY2250" fmla="*/ 2546035 h 6394659"/>
              <a:gd name="connsiteX2251" fmla="*/ 4224261 w 7621360"/>
              <a:gd name="connsiteY2251" fmla="*/ 2482250 h 6394659"/>
              <a:gd name="connsiteX2252" fmla="*/ 4243165 w 7621360"/>
              <a:gd name="connsiteY2252" fmla="*/ 2507219 h 6394659"/>
              <a:gd name="connsiteX2253" fmla="*/ 4218198 w 7621360"/>
              <a:gd name="connsiteY2253" fmla="*/ 2526123 h 6394659"/>
              <a:gd name="connsiteX2254" fmla="*/ 4199294 w 7621360"/>
              <a:gd name="connsiteY2254" fmla="*/ 2501155 h 6394659"/>
              <a:gd name="connsiteX2255" fmla="*/ 4199294 w 7621360"/>
              <a:gd name="connsiteY2255" fmla="*/ 2501155 h 6394659"/>
              <a:gd name="connsiteX2256" fmla="*/ 4224261 w 7621360"/>
              <a:gd name="connsiteY2256" fmla="*/ 2482250 h 6394659"/>
              <a:gd name="connsiteX2257" fmla="*/ 4207203 w 7621360"/>
              <a:gd name="connsiteY2257" fmla="*/ 2464757 h 6394659"/>
              <a:gd name="connsiteX2258" fmla="*/ 4205435 w 7621360"/>
              <a:gd name="connsiteY2258" fmla="*/ 2465440 h 6394659"/>
              <a:gd name="connsiteX2259" fmla="*/ 3993632 w 7621360"/>
              <a:gd name="connsiteY2259" fmla="*/ 1987602 h 6394659"/>
              <a:gd name="connsiteX2260" fmla="*/ 4007651 w 7621360"/>
              <a:gd name="connsiteY2260" fmla="*/ 1946552 h 6394659"/>
              <a:gd name="connsiteX2261" fmla="*/ 3997974 w 7621360"/>
              <a:gd name="connsiteY2261" fmla="*/ 1935123 h 6394659"/>
              <a:gd name="connsiteX2262" fmla="*/ 3995912 w 7621360"/>
              <a:gd name="connsiteY2262" fmla="*/ 1933773 h 6394659"/>
              <a:gd name="connsiteX2263" fmla="*/ 3991787 w 7621360"/>
              <a:gd name="connsiteY2263" fmla="*/ 1931664 h 6394659"/>
              <a:gd name="connsiteX2264" fmla="*/ 3987476 w 7621360"/>
              <a:gd name="connsiteY2264" fmla="*/ 1930268 h 6394659"/>
              <a:gd name="connsiteX2265" fmla="*/ 3985041 w 7621360"/>
              <a:gd name="connsiteY2265" fmla="*/ 1929757 h 6394659"/>
              <a:gd name="connsiteX2266" fmla="*/ 3979334 w 7621360"/>
              <a:gd name="connsiteY2266" fmla="*/ 1929353 h 6394659"/>
              <a:gd name="connsiteX2267" fmla="*/ 3969223 w 7621360"/>
              <a:gd name="connsiteY2267" fmla="*/ 1773202 h 6394659"/>
              <a:gd name="connsiteX2268" fmla="*/ 3966975 w 7621360"/>
              <a:gd name="connsiteY2268" fmla="*/ 1738463 h 6394659"/>
              <a:gd name="connsiteX2269" fmla="*/ 3971519 w 7621360"/>
              <a:gd name="connsiteY2269" fmla="*/ 1737564 h 6394659"/>
              <a:gd name="connsiteX2270" fmla="*/ 3974790 w 7621360"/>
              <a:gd name="connsiteY2270" fmla="*/ 1683611 h 6394659"/>
              <a:gd name="connsiteX2271" fmla="*/ 3973984 w 7621360"/>
              <a:gd name="connsiteY2271" fmla="*/ 1683316 h 6394659"/>
              <a:gd name="connsiteX2272" fmla="*/ 4028710 w 7621360"/>
              <a:gd name="connsiteY2272" fmla="*/ 1516976 h 6394659"/>
              <a:gd name="connsiteX2273" fmla="*/ 4105457 w 7621360"/>
              <a:gd name="connsiteY2273" fmla="*/ 1560399 h 6394659"/>
              <a:gd name="connsiteX2274" fmla="*/ 3982731 w 7621360"/>
              <a:gd name="connsiteY2274" fmla="*/ 1688589 h 6394659"/>
              <a:gd name="connsiteX2275" fmla="*/ 3974759 w 7621360"/>
              <a:gd name="connsiteY2275" fmla="*/ 1683611 h 6394659"/>
              <a:gd name="connsiteX2276" fmla="*/ 3990066 w 7621360"/>
              <a:gd name="connsiteY2276" fmla="*/ 1698545 h 6394659"/>
              <a:gd name="connsiteX2277" fmla="*/ 3984545 w 7621360"/>
              <a:gd name="connsiteY2277" fmla="*/ 1690249 h 6394659"/>
              <a:gd name="connsiteX2278" fmla="*/ 4107690 w 7621360"/>
              <a:gd name="connsiteY2278" fmla="*/ 1561531 h 6394659"/>
              <a:gd name="connsiteX2279" fmla="*/ 4179196 w 7621360"/>
              <a:gd name="connsiteY2279" fmla="*/ 1601945 h 6394659"/>
              <a:gd name="connsiteX2280" fmla="*/ 4178095 w 7621360"/>
              <a:gd name="connsiteY2280" fmla="*/ 1604256 h 6394659"/>
              <a:gd name="connsiteX2281" fmla="*/ 4177474 w 7621360"/>
              <a:gd name="connsiteY2281" fmla="*/ 1625967 h 6394659"/>
              <a:gd name="connsiteX2282" fmla="*/ 4208614 w 7621360"/>
              <a:gd name="connsiteY2282" fmla="*/ 1602736 h 6394659"/>
              <a:gd name="connsiteX2283" fmla="*/ 4220152 w 7621360"/>
              <a:gd name="connsiteY2283" fmla="*/ 1618011 h 6394659"/>
              <a:gd name="connsiteX2284" fmla="*/ 4204892 w 7621360"/>
              <a:gd name="connsiteY2284" fmla="*/ 1629550 h 6394659"/>
              <a:gd name="connsiteX2285" fmla="*/ 4193339 w 7621360"/>
              <a:gd name="connsiteY2285" fmla="*/ 1614290 h 6394659"/>
              <a:gd name="connsiteX2286" fmla="*/ 4208583 w 7621360"/>
              <a:gd name="connsiteY2286" fmla="*/ 1602736 h 6394659"/>
              <a:gd name="connsiteX2287" fmla="*/ 4201155 w 7621360"/>
              <a:gd name="connsiteY2287" fmla="*/ 1585817 h 6394659"/>
              <a:gd name="connsiteX2288" fmla="*/ 4180406 w 7621360"/>
              <a:gd name="connsiteY2288" fmla="*/ 1599883 h 6394659"/>
              <a:gd name="connsiteX2289" fmla="*/ 4109443 w 7621360"/>
              <a:gd name="connsiteY2289" fmla="*/ 1559778 h 6394659"/>
              <a:gd name="connsiteX2290" fmla="*/ 4186624 w 7621360"/>
              <a:gd name="connsiteY2290" fmla="*/ 1479136 h 6394659"/>
              <a:gd name="connsiteX2291" fmla="*/ 4188376 w 7621360"/>
              <a:gd name="connsiteY2291" fmla="*/ 1473739 h 6394659"/>
              <a:gd name="connsiteX2292" fmla="*/ 4161564 w 7621360"/>
              <a:gd name="connsiteY2292" fmla="*/ 1277328 h 6394659"/>
              <a:gd name="connsiteX2293" fmla="*/ 4231038 w 7621360"/>
              <a:gd name="connsiteY2293" fmla="*/ 1233099 h 6394659"/>
              <a:gd name="connsiteX2294" fmla="*/ 4315461 w 7621360"/>
              <a:gd name="connsiteY2294" fmla="*/ 1301754 h 6394659"/>
              <a:gd name="connsiteX2295" fmla="*/ 4311956 w 7621360"/>
              <a:gd name="connsiteY2295" fmla="*/ 1307957 h 6394659"/>
              <a:gd name="connsiteX2296" fmla="*/ 4310592 w 7621360"/>
              <a:gd name="connsiteY2296" fmla="*/ 1325388 h 6394659"/>
              <a:gd name="connsiteX2297" fmla="*/ 4311259 w 7621360"/>
              <a:gd name="connsiteY2297" fmla="*/ 1327792 h 6394659"/>
              <a:gd name="connsiteX2298" fmla="*/ 4311801 w 7621360"/>
              <a:gd name="connsiteY2298" fmla="*/ 1329343 h 6394659"/>
              <a:gd name="connsiteX2299" fmla="*/ 4312670 w 7621360"/>
              <a:gd name="connsiteY2299" fmla="*/ 1331312 h 6394659"/>
              <a:gd name="connsiteX2300" fmla="*/ 4317757 w 7621360"/>
              <a:gd name="connsiteY2300" fmla="*/ 1338694 h 6394659"/>
              <a:gd name="connsiteX2301" fmla="*/ 4160463 w 7621360"/>
              <a:gd name="connsiteY2301" fmla="*/ 1122293 h 6394659"/>
              <a:gd name="connsiteX2302" fmla="*/ 4158990 w 7621360"/>
              <a:gd name="connsiteY2302" fmla="*/ 1121719 h 6394659"/>
              <a:gd name="connsiteX2303" fmla="*/ 4187523 w 7621360"/>
              <a:gd name="connsiteY2303" fmla="*/ 1036626 h 6394659"/>
              <a:gd name="connsiteX2304" fmla="*/ 4209699 w 7621360"/>
              <a:gd name="connsiteY2304" fmla="*/ 1078607 h 6394659"/>
              <a:gd name="connsiteX2305" fmla="*/ 4171799 w 7621360"/>
              <a:gd name="connsiteY2305" fmla="*/ 1129210 h 6394659"/>
              <a:gd name="connsiteX2306" fmla="*/ 4160447 w 7621360"/>
              <a:gd name="connsiteY2306" fmla="*/ 1122293 h 6394659"/>
              <a:gd name="connsiteX2307" fmla="*/ 4210987 w 7621360"/>
              <a:gd name="connsiteY2307" fmla="*/ 1081041 h 6394659"/>
              <a:gd name="connsiteX2308" fmla="*/ 4235659 w 7621360"/>
              <a:gd name="connsiteY2308" fmla="*/ 1127737 h 6394659"/>
              <a:gd name="connsiteX2309" fmla="*/ 4183646 w 7621360"/>
              <a:gd name="connsiteY2309" fmla="*/ 1146052 h 6394659"/>
              <a:gd name="connsiteX2310" fmla="*/ 4173582 w 7621360"/>
              <a:gd name="connsiteY2310" fmla="*/ 1130962 h 6394659"/>
              <a:gd name="connsiteX2311" fmla="*/ 4373816 w 7621360"/>
              <a:gd name="connsiteY2311" fmla="*/ 1081801 h 6394659"/>
              <a:gd name="connsiteX2312" fmla="*/ 4408352 w 7621360"/>
              <a:gd name="connsiteY2312" fmla="*/ 1069658 h 6394659"/>
              <a:gd name="connsiteX2313" fmla="*/ 4392286 w 7621360"/>
              <a:gd name="connsiteY2313" fmla="*/ 1127442 h 6394659"/>
              <a:gd name="connsiteX2314" fmla="*/ 4364651 w 7621360"/>
              <a:gd name="connsiteY2314" fmla="*/ 1145044 h 6394659"/>
              <a:gd name="connsiteX2315" fmla="*/ 4184484 w 7621360"/>
              <a:gd name="connsiteY2315" fmla="*/ 1148378 h 6394659"/>
              <a:gd name="connsiteX2316" fmla="*/ 4236838 w 7621360"/>
              <a:gd name="connsiteY2316" fmla="*/ 1129970 h 6394659"/>
              <a:gd name="connsiteX2317" fmla="*/ 4274986 w 7621360"/>
              <a:gd name="connsiteY2317" fmla="*/ 1202160 h 6394659"/>
              <a:gd name="connsiteX2318" fmla="*/ 4231193 w 7621360"/>
              <a:gd name="connsiteY2318" fmla="*/ 1230075 h 6394659"/>
              <a:gd name="connsiteX2319" fmla="*/ 4177831 w 7621360"/>
              <a:gd name="connsiteY2319" fmla="*/ 1186652 h 6394659"/>
              <a:gd name="connsiteX2320" fmla="*/ 4183321 w 7621360"/>
              <a:gd name="connsiteY2320" fmla="*/ 1177099 h 6394659"/>
              <a:gd name="connsiteX2321" fmla="*/ 4184484 w 7621360"/>
              <a:gd name="connsiteY2321" fmla="*/ 1148378 h 6394659"/>
              <a:gd name="connsiteX2322" fmla="*/ 4325882 w 7621360"/>
              <a:gd name="connsiteY2322" fmla="*/ 1293147 h 6394659"/>
              <a:gd name="connsiteX2323" fmla="*/ 4278258 w 7621360"/>
              <a:gd name="connsiteY2323" fmla="*/ 1203029 h 6394659"/>
              <a:gd name="connsiteX2324" fmla="*/ 4361767 w 7621360"/>
              <a:gd name="connsiteY2324" fmla="*/ 1149836 h 6394659"/>
              <a:gd name="connsiteX2325" fmla="*/ 4341421 w 7621360"/>
              <a:gd name="connsiteY2325" fmla="*/ 1290371 h 6394659"/>
              <a:gd name="connsiteX2326" fmla="*/ 4325882 w 7621360"/>
              <a:gd name="connsiteY2326" fmla="*/ 1293147 h 6394659"/>
              <a:gd name="connsiteX2327" fmla="*/ 4362248 w 7621360"/>
              <a:gd name="connsiteY2327" fmla="*/ 1146579 h 6394659"/>
              <a:gd name="connsiteX2328" fmla="*/ 4277095 w 7621360"/>
              <a:gd name="connsiteY2328" fmla="*/ 1200858 h 6394659"/>
              <a:gd name="connsiteX2329" fmla="*/ 4239210 w 7621360"/>
              <a:gd name="connsiteY2329" fmla="*/ 1129179 h 6394659"/>
              <a:gd name="connsiteX2330" fmla="*/ 4371506 w 7621360"/>
              <a:gd name="connsiteY2330" fmla="*/ 1082654 h 6394659"/>
              <a:gd name="connsiteX2331" fmla="*/ 4276150 w 7621360"/>
              <a:gd name="connsiteY2331" fmla="*/ 1204362 h 6394659"/>
              <a:gd name="connsiteX2332" fmla="*/ 4323711 w 7621360"/>
              <a:gd name="connsiteY2332" fmla="*/ 1294310 h 6394659"/>
              <a:gd name="connsiteX2333" fmla="*/ 4317043 w 7621360"/>
              <a:gd name="connsiteY2333" fmla="*/ 1299784 h 6394659"/>
              <a:gd name="connsiteX2334" fmla="*/ 4233302 w 7621360"/>
              <a:gd name="connsiteY2334" fmla="*/ 1231672 h 6394659"/>
              <a:gd name="connsiteX2335" fmla="*/ 4371847 w 7621360"/>
              <a:gd name="connsiteY2335" fmla="*/ 1079847 h 6394659"/>
              <a:gd name="connsiteX2336" fmla="*/ 4237954 w 7621360"/>
              <a:gd name="connsiteY2336" fmla="*/ 1126899 h 6394659"/>
              <a:gd name="connsiteX2337" fmla="*/ 4212568 w 7621360"/>
              <a:gd name="connsiteY2337" fmla="*/ 1078824 h 6394659"/>
              <a:gd name="connsiteX2338" fmla="*/ 4410181 w 7621360"/>
              <a:gd name="connsiteY2338" fmla="*/ 815185 h 6394659"/>
              <a:gd name="connsiteX2339" fmla="*/ 4176219 w 7621360"/>
              <a:gd name="connsiteY2339" fmla="*/ 1188560 h 6394659"/>
              <a:gd name="connsiteX2340" fmla="*/ 4218523 w 7621360"/>
              <a:gd name="connsiteY2340" fmla="*/ 1222972 h 6394659"/>
              <a:gd name="connsiteX2341" fmla="*/ 4228945 w 7621360"/>
              <a:gd name="connsiteY2341" fmla="*/ 1231440 h 6394659"/>
              <a:gd name="connsiteX2342" fmla="*/ 4161130 w 7621360"/>
              <a:gd name="connsiteY2342" fmla="*/ 1274614 h 6394659"/>
              <a:gd name="connsiteX2343" fmla="*/ 4151313 w 7621360"/>
              <a:gd name="connsiteY2343" fmla="*/ 1202563 h 6394659"/>
              <a:gd name="connsiteX2344" fmla="*/ 4176280 w 7621360"/>
              <a:gd name="connsiteY2344" fmla="*/ 1188560 h 6394659"/>
              <a:gd name="connsiteX2345" fmla="*/ 4346631 w 7621360"/>
              <a:gd name="connsiteY2345" fmla="*/ 1291441 h 6394659"/>
              <a:gd name="connsiteX2346" fmla="*/ 4343530 w 7621360"/>
              <a:gd name="connsiteY2346" fmla="*/ 1290665 h 6394659"/>
              <a:gd name="connsiteX2347" fmla="*/ 4364155 w 7621360"/>
              <a:gd name="connsiteY2347" fmla="*/ 1148300 h 6394659"/>
              <a:gd name="connsiteX2348" fmla="*/ 4391262 w 7621360"/>
              <a:gd name="connsiteY2348" fmla="*/ 1131040 h 6394659"/>
              <a:gd name="connsiteX2349" fmla="*/ 4395372 w 7621360"/>
              <a:gd name="connsiteY2349" fmla="*/ 1125503 h 6394659"/>
              <a:gd name="connsiteX2350" fmla="*/ 4411159 w 7621360"/>
              <a:gd name="connsiteY2350" fmla="*/ 1068697 h 6394659"/>
              <a:gd name="connsiteX2351" fmla="*/ 4558232 w 7621360"/>
              <a:gd name="connsiteY2351" fmla="*/ 1016993 h 6394659"/>
              <a:gd name="connsiteX2352" fmla="*/ 4560016 w 7621360"/>
              <a:gd name="connsiteY2352" fmla="*/ 1020653 h 6394659"/>
              <a:gd name="connsiteX2353" fmla="*/ 4579835 w 7621360"/>
              <a:gd name="connsiteY2353" fmla="*/ 978176 h 6394659"/>
              <a:gd name="connsiteX2354" fmla="*/ 4556588 w 7621360"/>
              <a:gd name="connsiteY2354" fmla="*/ 1011270 h 6394659"/>
              <a:gd name="connsiteX2355" fmla="*/ 4557395 w 7621360"/>
              <a:gd name="connsiteY2355" fmla="*/ 1014651 h 6394659"/>
              <a:gd name="connsiteX2356" fmla="*/ 4411965 w 7621360"/>
              <a:gd name="connsiteY2356" fmla="*/ 1065828 h 6394659"/>
              <a:gd name="connsiteX2357" fmla="*/ 4517789 w 7621360"/>
              <a:gd name="connsiteY2357" fmla="*/ 685196 h 6394659"/>
              <a:gd name="connsiteX2358" fmla="*/ 4519463 w 7621360"/>
              <a:gd name="connsiteY2358" fmla="*/ 685506 h 6394659"/>
              <a:gd name="connsiteX2359" fmla="*/ 4525325 w 7621360"/>
              <a:gd name="connsiteY2359" fmla="*/ 685506 h 6394659"/>
              <a:gd name="connsiteX2360" fmla="*/ 4510143 w 7621360"/>
              <a:gd name="connsiteY2360" fmla="*/ 681877 h 6394659"/>
              <a:gd name="connsiteX2361" fmla="*/ 4515401 w 7621360"/>
              <a:gd name="connsiteY2361" fmla="*/ 684482 h 6394659"/>
              <a:gd name="connsiteX2362" fmla="*/ 4409112 w 7621360"/>
              <a:gd name="connsiteY2362" fmla="*/ 1066789 h 6394659"/>
              <a:gd name="connsiteX2363" fmla="*/ 4393371 w 7621360"/>
              <a:gd name="connsiteY2363" fmla="*/ 1072310 h 6394659"/>
              <a:gd name="connsiteX2364" fmla="*/ 4374157 w 7621360"/>
              <a:gd name="connsiteY2364" fmla="*/ 1079072 h 6394659"/>
              <a:gd name="connsiteX2365" fmla="*/ 4412926 w 7621360"/>
              <a:gd name="connsiteY2365" fmla="*/ 811603 h 6394659"/>
              <a:gd name="connsiteX2366" fmla="*/ 4516502 w 7621360"/>
              <a:gd name="connsiteY2366" fmla="*/ 55828 h 6394659"/>
              <a:gd name="connsiteX2367" fmla="*/ 4520130 w 7621360"/>
              <a:gd name="connsiteY2367" fmla="*/ 56774 h 6394659"/>
              <a:gd name="connsiteX2368" fmla="*/ 4410988 w 7621360"/>
              <a:gd name="connsiteY2368" fmla="*/ 810145 h 6394659"/>
              <a:gd name="connsiteX2369" fmla="*/ 4211343 w 7621360"/>
              <a:gd name="connsiteY2369" fmla="*/ 1076405 h 6394659"/>
              <a:gd name="connsiteX2370" fmla="*/ 4188594 w 7621360"/>
              <a:gd name="connsiteY2370" fmla="*/ 1033385 h 6394659"/>
              <a:gd name="connsiteX2371" fmla="*/ 3876767 w 7621360"/>
              <a:gd name="connsiteY2371" fmla="*/ 449099 h 6394659"/>
              <a:gd name="connsiteX2372" fmla="*/ 3876953 w 7621360"/>
              <a:gd name="connsiteY2372" fmla="*/ 449099 h 6394659"/>
              <a:gd name="connsiteX2373" fmla="*/ 4185926 w 7621360"/>
              <a:gd name="connsiteY2373" fmla="*/ 1033757 h 6394659"/>
              <a:gd name="connsiteX2374" fmla="*/ 4156648 w 7621360"/>
              <a:gd name="connsiteY2374" fmla="*/ 1121053 h 6394659"/>
              <a:gd name="connsiteX2375" fmla="*/ 4132952 w 7621360"/>
              <a:gd name="connsiteY2375" fmla="*/ 1120882 h 6394659"/>
              <a:gd name="connsiteX2376" fmla="*/ 4132503 w 7621360"/>
              <a:gd name="connsiteY2376" fmla="*/ 1201400 h 6394659"/>
              <a:gd name="connsiteX2377" fmla="*/ 4134798 w 7621360"/>
              <a:gd name="connsiteY2377" fmla="*/ 1202021 h 6394659"/>
              <a:gd name="connsiteX2378" fmla="*/ 4137217 w 7621360"/>
              <a:gd name="connsiteY2378" fmla="*/ 1202501 h 6394659"/>
              <a:gd name="connsiteX2379" fmla="*/ 4148941 w 7621360"/>
              <a:gd name="connsiteY2379" fmla="*/ 1202905 h 6394659"/>
              <a:gd name="connsiteX2380" fmla="*/ 4158912 w 7621360"/>
              <a:gd name="connsiteY2380" fmla="*/ 1276072 h 6394659"/>
              <a:gd name="connsiteX2381" fmla="*/ 4094432 w 7621360"/>
              <a:gd name="connsiteY2381" fmla="*/ 1317138 h 6394659"/>
              <a:gd name="connsiteX2382" fmla="*/ 4093207 w 7621360"/>
              <a:gd name="connsiteY2382" fmla="*/ 1320813 h 6394659"/>
              <a:gd name="connsiteX2383" fmla="*/ 4159284 w 7621360"/>
              <a:gd name="connsiteY2383" fmla="*/ 1278739 h 6394659"/>
              <a:gd name="connsiteX2384" fmla="*/ 4186159 w 7621360"/>
              <a:gd name="connsiteY2384" fmla="*/ 1475972 h 6394659"/>
              <a:gd name="connsiteX2385" fmla="*/ 4107179 w 7621360"/>
              <a:gd name="connsiteY2385" fmla="*/ 1558569 h 6394659"/>
              <a:gd name="connsiteX2386" fmla="*/ 4029470 w 7621360"/>
              <a:gd name="connsiteY2386" fmla="*/ 1514650 h 6394659"/>
              <a:gd name="connsiteX2387" fmla="*/ 4089903 w 7621360"/>
              <a:gd name="connsiteY2387" fmla="*/ 1322922 h 6394659"/>
              <a:gd name="connsiteX2388" fmla="*/ 4027268 w 7621360"/>
              <a:gd name="connsiteY2388" fmla="*/ 1513347 h 6394659"/>
              <a:gd name="connsiteX2389" fmla="*/ 3935774 w 7621360"/>
              <a:gd name="connsiteY2389" fmla="*/ 1461643 h 6394659"/>
              <a:gd name="connsiteX2390" fmla="*/ 3937402 w 7621360"/>
              <a:gd name="connsiteY2390" fmla="*/ 1458184 h 6394659"/>
              <a:gd name="connsiteX2391" fmla="*/ 3939263 w 7621360"/>
              <a:gd name="connsiteY2391" fmla="*/ 1432736 h 6394659"/>
              <a:gd name="connsiteX2392" fmla="*/ 3938581 w 7621360"/>
              <a:gd name="connsiteY2392" fmla="*/ 1430332 h 6394659"/>
              <a:gd name="connsiteX2393" fmla="*/ 3934750 w 7621360"/>
              <a:gd name="connsiteY2393" fmla="*/ 1421756 h 6394659"/>
              <a:gd name="connsiteX2394" fmla="*/ 3934533 w 7621360"/>
              <a:gd name="connsiteY2394" fmla="*/ 1463783 h 6394659"/>
              <a:gd name="connsiteX2395" fmla="*/ 4026431 w 7621360"/>
              <a:gd name="connsiteY2395" fmla="*/ 1515735 h 6394659"/>
              <a:gd name="connsiteX2396" fmla="*/ 3971550 w 7621360"/>
              <a:gd name="connsiteY2396" fmla="*/ 1682526 h 6394659"/>
              <a:gd name="connsiteX2397" fmla="*/ 3958337 w 7621360"/>
              <a:gd name="connsiteY2397" fmla="*/ 1681983 h 6394659"/>
              <a:gd name="connsiteX2398" fmla="*/ 3926143 w 7621360"/>
              <a:gd name="connsiteY2398" fmla="*/ 1547713 h 6394659"/>
              <a:gd name="connsiteX2399" fmla="*/ 3910372 w 7621360"/>
              <a:gd name="connsiteY2399" fmla="*/ 1482036 h 6394659"/>
              <a:gd name="connsiteX2400" fmla="*/ 3934533 w 7621360"/>
              <a:gd name="connsiteY2400" fmla="*/ 1463783 h 6394659"/>
              <a:gd name="connsiteX2401" fmla="*/ 3886242 w 7621360"/>
              <a:gd name="connsiteY2401" fmla="*/ 1440707 h 6394659"/>
              <a:gd name="connsiteX2402" fmla="*/ 3901517 w 7621360"/>
              <a:gd name="connsiteY2402" fmla="*/ 1429128 h 6394659"/>
              <a:gd name="connsiteX2403" fmla="*/ 3913101 w 7621360"/>
              <a:gd name="connsiteY2403" fmla="*/ 1444405 h 6394659"/>
              <a:gd name="connsiteX2404" fmla="*/ 3897827 w 7621360"/>
              <a:gd name="connsiteY2404" fmla="*/ 1455984 h 6394659"/>
              <a:gd name="connsiteX2405" fmla="*/ 3897811 w 7621360"/>
              <a:gd name="connsiteY2405" fmla="*/ 1455982 h 6394659"/>
              <a:gd name="connsiteX2406" fmla="*/ 3886242 w 7621360"/>
              <a:gd name="connsiteY2406" fmla="*/ 1440707 h 6394659"/>
              <a:gd name="connsiteX2407" fmla="*/ 3894647 w 7621360"/>
              <a:gd name="connsiteY2407" fmla="*/ 1483168 h 6394659"/>
              <a:gd name="connsiteX2408" fmla="*/ 3907969 w 7621360"/>
              <a:gd name="connsiteY2408" fmla="*/ 1482625 h 6394659"/>
              <a:gd name="connsiteX2409" fmla="*/ 3956042 w 7621360"/>
              <a:gd name="connsiteY2409" fmla="*/ 1682572 h 6394659"/>
              <a:gd name="connsiteX2410" fmla="*/ 3937433 w 7621360"/>
              <a:gd name="connsiteY2410" fmla="*/ 1699135 h 6394659"/>
              <a:gd name="connsiteX2411" fmla="*/ 3936719 w 7621360"/>
              <a:gd name="connsiteY2411" fmla="*/ 1701104 h 6394659"/>
              <a:gd name="connsiteX2412" fmla="*/ 3864144 w 7621360"/>
              <a:gd name="connsiteY2412" fmla="*/ 1680602 h 6394659"/>
              <a:gd name="connsiteX2413" fmla="*/ 3936084 w 7621360"/>
              <a:gd name="connsiteY2413" fmla="*/ 1703462 h 6394659"/>
              <a:gd name="connsiteX2414" fmla="*/ 3947683 w 7621360"/>
              <a:gd name="connsiteY2414" fmla="*/ 1733609 h 6394659"/>
              <a:gd name="connsiteX2415" fmla="*/ 3874270 w 7621360"/>
              <a:gd name="connsiteY2415" fmla="*/ 1851099 h 6394659"/>
              <a:gd name="connsiteX2416" fmla="*/ 3842806 w 7621360"/>
              <a:gd name="connsiteY2416" fmla="*/ 1818966 h 6394659"/>
              <a:gd name="connsiteX2417" fmla="*/ 3863787 w 7621360"/>
              <a:gd name="connsiteY2417" fmla="*/ 1683037 h 6394659"/>
              <a:gd name="connsiteX2418" fmla="*/ 3674005 w 7621360"/>
              <a:gd name="connsiteY2418" fmla="*/ 1631845 h 6394659"/>
              <a:gd name="connsiteX2419" fmla="*/ 3674781 w 7621360"/>
              <a:gd name="connsiteY2419" fmla="*/ 1629658 h 6394659"/>
              <a:gd name="connsiteX2420" fmla="*/ 3861415 w 7621360"/>
              <a:gd name="connsiteY2420" fmla="*/ 1682386 h 6394659"/>
              <a:gd name="connsiteX2421" fmla="*/ 3840681 w 7621360"/>
              <a:gd name="connsiteY2421" fmla="*/ 1816780 h 6394659"/>
              <a:gd name="connsiteX2422" fmla="*/ 3668314 w 7621360"/>
              <a:gd name="connsiteY2422" fmla="*/ 1640762 h 6394659"/>
              <a:gd name="connsiteX2423" fmla="*/ 3674005 w 7621360"/>
              <a:gd name="connsiteY2423" fmla="*/ 1631845 h 6394659"/>
              <a:gd name="connsiteX2424" fmla="*/ 2918786 w 7621360"/>
              <a:gd name="connsiteY2424" fmla="*/ 1616151 h 6394659"/>
              <a:gd name="connsiteX2425" fmla="*/ 3614829 w 7621360"/>
              <a:gd name="connsiteY2425" fmla="*/ 1620167 h 6394659"/>
              <a:gd name="connsiteX2426" fmla="*/ 3615092 w 7621360"/>
              <a:gd name="connsiteY2426" fmla="*/ 1624029 h 6394659"/>
              <a:gd name="connsiteX2427" fmla="*/ 2985484 w 7621360"/>
              <a:gd name="connsiteY2427" fmla="*/ 1753165 h 6394659"/>
              <a:gd name="connsiteX2428" fmla="*/ 2955260 w 7621360"/>
              <a:gd name="connsiteY2428" fmla="*/ 1729221 h 6394659"/>
              <a:gd name="connsiteX2429" fmla="*/ 2946793 w 7621360"/>
              <a:gd name="connsiteY2429" fmla="*/ 1731144 h 6394659"/>
              <a:gd name="connsiteX2430" fmla="*/ 2931192 w 7621360"/>
              <a:gd name="connsiteY2430" fmla="*/ 1695894 h 6394659"/>
              <a:gd name="connsiteX2431" fmla="*/ 2904829 w 7621360"/>
              <a:gd name="connsiteY2431" fmla="*/ 1636435 h 6394659"/>
              <a:gd name="connsiteX2432" fmla="*/ 2918786 w 7621360"/>
              <a:gd name="connsiteY2432" fmla="*/ 1616151 h 6394659"/>
              <a:gd name="connsiteX2433" fmla="*/ 2894905 w 7621360"/>
              <a:gd name="connsiteY2433" fmla="*/ 1599851 h 6394659"/>
              <a:gd name="connsiteX2434" fmla="*/ 2906427 w 7621360"/>
              <a:gd name="connsiteY2434" fmla="*/ 1615143 h 6394659"/>
              <a:gd name="connsiteX2435" fmla="*/ 2891152 w 7621360"/>
              <a:gd name="connsiteY2435" fmla="*/ 1626665 h 6394659"/>
              <a:gd name="connsiteX2436" fmla="*/ 2879614 w 7621360"/>
              <a:gd name="connsiteY2436" fmla="*/ 1611405 h 6394659"/>
              <a:gd name="connsiteX2437" fmla="*/ 2894905 w 7621360"/>
              <a:gd name="connsiteY2437" fmla="*/ 1599836 h 6394659"/>
              <a:gd name="connsiteX2438" fmla="*/ 2894967 w 7621360"/>
              <a:gd name="connsiteY2438" fmla="*/ 1599851 h 6394659"/>
              <a:gd name="connsiteX2439" fmla="*/ 2868945 w 7621360"/>
              <a:gd name="connsiteY2439" fmla="*/ 1604132 h 6394659"/>
              <a:gd name="connsiteX2440" fmla="*/ 2869674 w 7621360"/>
              <a:gd name="connsiteY2440" fmla="*/ 1624292 h 6394659"/>
              <a:gd name="connsiteX2441" fmla="*/ 2713047 w 7621360"/>
              <a:gd name="connsiteY2441" fmla="*/ 1706594 h 6394659"/>
              <a:gd name="connsiteX2442" fmla="*/ 2688483 w 7621360"/>
              <a:gd name="connsiteY2442" fmla="*/ 1700608 h 6394659"/>
              <a:gd name="connsiteX2443" fmla="*/ 2687413 w 7621360"/>
              <a:gd name="connsiteY2443" fmla="*/ 1701306 h 6394659"/>
              <a:gd name="connsiteX2444" fmla="*/ 2441634 w 7621360"/>
              <a:gd name="connsiteY2444" fmla="*/ 1405224 h 6394659"/>
              <a:gd name="connsiteX2445" fmla="*/ 2446472 w 7621360"/>
              <a:gd name="connsiteY2445" fmla="*/ 1398478 h 6394659"/>
              <a:gd name="connsiteX2446" fmla="*/ 2445045 w 7621360"/>
              <a:gd name="connsiteY2446" fmla="*/ 1373060 h 6394659"/>
              <a:gd name="connsiteX2447" fmla="*/ 2421412 w 7621360"/>
              <a:gd name="connsiteY2447" fmla="*/ 1361243 h 6394659"/>
              <a:gd name="connsiteX2448" fmla="*/ 2419551 w 7621360"/>
              <a:gd name="connsiteY2448" fmla="*/ 1361460 h 6394659"/>
              <a:gd name="connsiteX2449" fmla="*/ 2409579 w 7621360"/>
              <a:gd name="connsiteY2449" fmla="*/ 1319929 h 6394659"/>
              <a:gd name="connsiteX2450" fmla="*/ 2664462 w 7621360"/>
              <a:gd name="connsiteY2450" fmla="*/ 1244854 h 6394659"/>
              <a:gd name="connsiteX2451" fmla="*/ 2665532 w 7621360"/>
              <a:gd name="connsiteY2451" fmla="*/ 1247367 h 6394659"/>
              <a:gd name="connsiteX2452" fmla="*/ 2663702 w 7621360"/>
              <a:gd name="connsiteY2452" fmla="*/ 1242512 h 6394659"/>
              <a:gd name="connsiteX2453" fmla="*/ 2408959 w 7621360"/>
              <a:gd name="connsiteY2453" fmla="*/ 1317510 h 6394659"/>
              <a:gd name="connsiteX2454" fmla="*/ 2391048 w 7621360"/>
              <a:gd name="connsiteY2454" fmla="*/ 1242838 h 6394659"/>
              <a:gd name="connsiteX2455" fmla="*/ 2448907 w 7621360"/>
              <a:gd name="connsiteY2455" fmla="*/ 1198314 h 6394659"/>
              <a:gd name="connsiteX2456" fmla="*/ 2468012 w 7621360"/>
              <a:gd name="connsiteY2456" fmla="*/ 1199074 h 6394659"/>
              <a:gd name="connsiteX2457" fmla="*/ 2471765 w 7621360"/>
              <a:gd name="connsiteY2457" fmla="*/ 1193119 h 6394659"/>
              <a:gd name="connsiteX2458" fmla="*/ 2663423 w 7621360"/>
              <a:gd name="connsiteY2458" fmla="*/ 1233843 h 6394659"/>
              <a:gd name="connsiteX2459" fmla="*/ 2663423 w 7621360"/>
              <a:gd name="connsiteY2459" fmla="*/ 1234200 h 6394659"/>
              <a:gd name="connsiteX2460" fmla="*/ 2663811 w 7621360"/>
              <a:gd name="connsiteY2460" fmla="*/ 1242466 h 6394659"/>
              <a:gd name="connsiteX2461" fmla="*/ 2452101 w 7621360"/>
              <a:gd name="connsiteY2461" fmla="*/ 1177378 h 6394659"/>
              <a:gd name="connsiteX2462" fmla="*/ 2446984 w 7621360"/>
              <a:gd name="connsiteY2462" fmla="*/ 1195760 h 6394659"/>
              <a:gd name="connsiteX2463" fmla="*/ 2447356 w 7621360"/>
              <a:gd name="connsiteY2463" fmla="*/ 1196376 h 6394659"/>
              <a:gd name="connsiteX2464" fmla="*/ 2390412 w 7621360"/>
              <a:gd name="connsiteY2464" fmla="*/ 1240171 h 6394659"/>
              <a:gd name="connsiteX2465" fmla="*/ 2295102 w 7621360"/>
              <a:gd name="connsiteY2465" fmla="*/ 843022 h 6394659"/>
              <a:gd name="connsiteX2466" fmla="*/ 2300034 w 7621360"/>
              <a:gd name="connsiteY2466" fmla="*/ 841285 h 6394659"/>
              <a:gd name="connsiteX2467" fmla="*/ 2287535 w 7621360"/>
              <a:gd name="connsiteY2467" fmla="*/ 781703 h 6394659"/>
              <a:gd name="connsiteX2468" fmla="*/ 2306438 w 7621360"/>
              <a:gd name="connsiteY2468" fmla="*/ 806673 h 6394659"/>
              <a:gd name="connsiteX2469" fmla="*/ 2281471 w 7621360"/>
              <a:gd name="connsiteY2469" fmla="*/ 825577 h 6394659"/>
              <a:gd name="connsiteX2470" fmla="*/ 2262567 w 7621360"/>
              <a:gd name="connsiteY2470" fmla="*/ 800607 h 6394659"/>
              <a:gd name="connsiteX2471" fmla="*/ 2262567 w 7621360"/>
              <a:gd name="connsiteY2471" fmla="*/ 800592 h 6394659"/>
              <a:gd name="connsiteX2472" fmla="*/ 2287535 w 7621360"/>
              <a:gd name="connsiteY2472" fmla="*/ 781703 h 6394659"/>
              <a:gd name="connsiteX2473" fmla="*/ 2261621 w 7621360"/>
              <a:gd name="connsiteY2473" fmla="*/ 837439 h 6394659"/>
              <a:gd name="connsiteX2474" fmla="*/ 2292792 w 7621360"/>
              <a:gd name="connsiteY2474" fmla="*/ 843642 h 6394659"/>
              <a:gd name="connsiteX2475" fmla="*/ 2388427 w 7621360"/>
              <a:gd name="connsiteY2475" fmla="*/ 1241815 h 6394659"/>
              <a:gd name="connsiteX2476" fmla="*/ 2282076 w 7621360"/>
              <a:gd name="connsiteY2476" fmla="*/ 1323620 h 6394659"/>
              <a:gd name="connsiteX2477" fmla="*/ 2009267 w 7621360"/>
              <a:gd name="connsiteY2477" fmla="*/ 1206037 h 6394659"/>
              <a:gd name="connsiteX2478" fmla="*/ 2009809 w 7621360"/>
              <a:gd name="connsiteY2478" fmla="*/ 1203695 h 6394659"/>
              <a:gd name="connsiteX2479" fmla="*/ 2005312 w 7621360"/>
              <a:gd name="connsiteY2479" fmla="*/ 1191646 h 6394659"/>
              <a:gd name="connsiteX2480" fmla="*/ 2007669 w 7621360"/>
              <a:gd name="connsiteY2480" fmla="*/ 1209201 h 6394659"/>
              <a:gd name="connsiteX2481" fmla="*/ 2008197 w 7621360"/>
              <a:gd name="connsiteY2481" fmla="*/ 1208317 h 6394659"/>
              <a:gd name="connsiteX2482" fmla="*/ 2279734 w 7621360"/>
              <a:gd name="connsiteY2482" fmla="*/ 1325357 h 6394659"/>
              <a:gd name="connsiteX2483" fmla="*/ 2242516 w 7621360"/>
              <a:gd name="connsiteY2483" fmla="*/ 1353939 h 6394659"/>
              <a:gd name="connsiteX2484" fmla="*/ 2195389 w 7621360"/>
              <a:gd name="connsiteY2484" fmla="*/ 1349401 h 6394659"/>
              <a:gd name="connsiteX2485" fmla="*/ 2191093 w 7621360"/>
              <a:gd name="connsiteY2485" fmla="*/ 1353644 h 6394659"/>
              <a:gd name="connsiteX2486" fmla="*/ 2212912 w 7621360"/>
              <a:gd name="connsiteY2486" fmla="*/ 1403053 h 6394659"/>
              <a:gd name="connsiteX2487" fmla="*/ 2189186 w 7621360"/>
              <a:gd name="connsiteY2487" fmla="*/ 1371505 h 6394659"/>
              <a:gd name="connsiteX2488" fmla="*/ 2194101 w 7621360"/>
              <a:gd name="connsiteY2488" fmla="*/ 1359196 h 6394659"/>
              <a:gd name="connsiteX2489" fmla="*/ 2202305 w 7621360"/>
              <a:gd name="connsiteY2489" fmla="*/ 1365647 h 6394659"/>
              <a:gd name="connsiteX2490" fmla="*/ 2206973 w 7621360"/>
              <a:gd name="connsiteY2490" fmla="*/ 1390569 h 6394659"/>
              <a:gd name="connsiteX2491" fmla="*/ 2218433 w 7621360"/>
              <a:gd name="connsiteY2491" fmla="*/ 1393655 h 6394659"/>
              <a:gd name="connsiteX2492" fmla="*/ 2224636 w 7621360"/>
              <a:gd name="connsiteY2492" fmla="*/ 1392104 h 6394659"/>
              <a:gd name="connsiteX2493" fmla="*/ 2229164 w 7621360"/>
              <a:gd name="connsiteY2493" fmla="*/ 1400401 h 6394659"/>
              <a:gd name="connsiteX2494" fmla="*/ 2212912 w 7621360"/>
              <a:gd name="connsiteY2494" fmla="*/ 1402991 h 6394659"/>
              <a:gd name="connsiteX2495" fmla="*/ 2234080 w 7621360"/>
              <a:gd name="connsiteY2495" fmla="*/ 1404201 h 6394659"/>
              <a:gd name="connsiteX2496" fmla="*/ 2250037 w 7621360"/>
              <a:gd name="connsiteY2496" fmla="*/ 1380054 h 6394659"/>
              <a:gd name="connsiteX2497" fmla="*/ 2250146 w 7621360"/>
              <a:gd name="connsiteY2497" fmla="*/ 1378798 h 6394659"/>
              <a:gd name="connsiteX2498" fmla="*/ 2397468 w 7621360"/>
              <a:gd name="connsiteY2498" fmla="*/ 1386878 h 6394659"/>
              <a:gd name="connsiteX2499" fmla="*/ 2397468 w 7621360"/>
              <a:gd name="connsiteY2499" fmla="*/ 1388863 h 6394659"/>
              <a:gd name="connsiteX2500" fmla="*/ 2416387 w 7621360"/>
              <a:gd name="connsiteY2500" fmla="*/ 1411955 h 6394659"/>
              <a:gd name="connsiteX2501" fmla="*/ 2359397 w 7621360"/>
              <a:gd name="connsiteY2501" fmla="*/ 1633907 h 6394659"/>
              <a:gd name="connsiteX2502" fmla="*/ 2360312 w 7621360"/>
              <a:gd name="connsiteY2502" fmla="*/ 1640560 h 6394659"/>
              <a:gd name="connsiteX2503" fmla="*/ 2409936 w 7621360"/>
              <a:gd name="connsiteY2503" fmla="*/ 1731438 h 6394659"/>
              <a:gd name="connsiteX2504" fmla="*/ 2397809 w 7621360"/>
              <a:gd name="connsiteY2504" fmla="*/ 1749753 h 6394659"/>
              <a:gd name="connsiteX2505" fmla="*/ 2346525 w 7621360"/>
              <a:gd name="connsiteY2505" fmla="*/ 1742635 h 6394659"/>
              <a:gd name="connsiteX2506" fmla="*/ 2337562 w 7621360"/>
              <a:gd name="connsiteY2506" fmla="*/ 1729252 h 6394659"/>
              <a:gd name="connsiteX2507" fmla="*/ 2322148 w 7621360"/>
              <a:gd name="connsiteY2507" fmla="*/ 1750126 h 6394659"/>
              <a:gd name="connsiteX2508" fmla="*/ 2341098 w 7621360"/>
              <a:gd name="connsiteY2508" fmla="*/ 1752855 h 6394659"/>
              <a:gd name="connsiteX2509" fmla="*/ 2346169 w 7621360"/>
              <a:gd name="connsiteY2509" fmla="*/ 1745101 h 6394659"/>
              <a:gd name="connsiteX2510" fmla="*/ 2397561 w 7621360"/>
              <a:gd name="connsiteY2510" fmla="*/ 1752219 h 6394659"/>
              <a:gd name="connsiteX2511" fmla="*/ 2397561 w 7621360"/>
              <a:gd name="connsiteY2511" fmla="*/ 1755321 h 6394659"/>
              <a:gd name="connsiteX2512" fmla="*/ 2399654 w 7621360"/>
              <a:gd name="connsiteY2512" fmla="*/ 1763788 h 6394659"/>
              <a:gd name="connsiteX2513" fmla="*/ 1960883 w 7621360"/>
              <a:gd name="connsiteY2513" fmla="*/ 1979553 h 6394659"/>
              <a:gd name="connsiteX2514" fmla="*/ 1957580 w 7621360"/>
              <a:gd name="connsiteY2514" fmla="*/ 1974063 h 6394659"/>
              <a:gd name="connsiteX2515" fmla="*/ 1851151 w 7621360"/>
              <a:gd name="connsiteY2515" fmla="*/ 1766347 h 6394659"/>
              <a:gd name="connsiteX2516" fmla="*/ 1874800 w 7621360"/>
              <a:gd name="connsiteY2516" fmla="*/ 1797953 h 6394659"/>
              <a:gd name="connsiteX2517" fmla="*/ 1863139 w 7621360"/>
              <a:gd name="connsiteY2517" fmla="*/ 1816873 h 6394659"/>
              <a:gd name="connsiteX2518" fmla="*/ 1858486 w 7621360"/>
              <a:gd name="connsiteY2518" fmla="*/ 1809119 h 6394659"/>
              <a:gd name="connsiteX2519" fmla="*/ 1862735 w 7621360"/>
              <a:gd name="connsiteY2519" fmla="*/ 1784073 h 6394659"/>
              <a:gd name="connsiteX2520" fmla="*/ 1846933 w 7621360"/>
              <a:gd name="connsiteY2520" fmla="*/ 1776552 h 6394659"/>
              <a:gd name="connsiteX2521" fmla="*/ 1842994 w 7621360"/>
              <a:gd name="connsiteY2521" fmla="*/ 1777296 h 6394659"/>
              <a:gd name="connsiteX2522" fmla="*/ 1839241 w 7621360"/>
              <a:gd name="connsiteY2522" fmla="*/ 1767464 h 6394659"/>
              <a:gd name="connsiteX2523" fmla="*/ 1851151 w 7621360"/>
              <a:gd name="connsiteY2523" fmla="*/ 1766285 h 6394659"/>
              <a:gd name="connsiteX2524" fmla="*/ 1819702 w 7621360"/>
              <a:gd name="connsiteY2524" fmla="*/ 1790137 h 6394659"/>
              <a:gd name="connsiteX2525" fmla="*/ 1822958 w 7621360"/>
              <a:gd name="connsiteY2525" fmla="*/ 1780444 h 6394659"/>
              <a:gd name="connsiteX2526" fmla="*/ 1832263 w 7621360"/>
              <a:gd name="connsiteY2526" fmla="*/ 1786027 h 6394659"/>
              <a:gd name="connsiteX2527" fmla="*/ 1831239 w 7621360"/>
              <a:gd name="connsiteY2527" fmla="*/ 1800294 h 6394659"/>
              <a:gd name="connsiteX2528" fmla="*/ 1821563 w 7621360"/>
              <a:gd name="connsiteY2528" fmla="*/ 1804466 h 6394659"/>
              <a:gd name="connsiteX2529" fmla="*/ 1819702 w 7621360"/>
              <a:gd name="connsiteY2529" fmla="*/ 1790075 h 6394659"/>
              <a:gd name="connsiteX2530" fmla="*/ 1832945 w 7621360"/>
              <a:gd name="connsiteY2530" fmla="*/ 1770100 h 6394659"/>
              <a:gd name="connsiteX2531" fmla="*/ 1838264 w 7621360"/>
              <a:gd name="connsiteY2531" fmla="*/ 1779405 h 6394659"/>
              <a:gd name="connsiteX2532" fmla="*/ 1833349 w 7621360"/>
              <a:gd name="connsiteY2532" fmla="*/ 1784228 h 6394659"/>
              <a:gd name="connsiteX2533" fmla="*/ 1824044 w 7621360"/>
              <a:gd name="connsiteY2533" fmla="*/ 1778661 h 6394659"/>
              <a:gd name="connsiteX2534" fmla="*/ 1832945 w 7621360"/>
              <a:gd name="connsiteY2534" fmla="*/ 1770038 h 6394659"/>
              <a:gd name="connsiteX2535" fmla="*/ 1834822 w 7621360"/>
              <a:gd name="connsiteY2535" fmla="*/ 1769061 h 6394659"/>
              <a:gd name="connsiteX2536" fmla="*/ 1836853 w 7621360"/>
              <a:gd name="connsiteY2536" fmla="*/ 1768162 h 6394659"/>
              <a:gd name="connsiteX2537" fmla="*/ 1840622 w 7621360"/>
              <a:gd name="connsiteY2537" fmla="*/ 1778040 h 6394659"/>
              <a:gd name="connsiteX2538" fmla="*/ 1840125 w 7621360"/>
              <a:gd name="connsiteY2538" fmla="*/ 1778257 h 6394659"/>
              <a:gd name="connsiteX2539" fmla="*/ 1832186 w 7621360"/>
              <a:gd name="connsiteY2539" fmla="*/ 1802574 h 6394659"/>
              <a:gd name="connsiteX2540" fmla="*/ 1848189 w 7621360"/>
              <a:gd name="connsiteY2540" fmla="*/ 1812282 h 6394659"/>
              <a:gd name="connsiteX2541" fmla="*/ 1848856 w 7621360"/>
              <a:gd name="connsiteY2541" fmla="*/ 1821789 h 6394659"/>
              <a:gd name="connsiteX2542" fmla="*/ 1843490 w 7621360"/>
              <a:gd name="connsiteY2542" fmla="*/ 1821572 h 6394659"/>
              <a:gd name="connsiteX2543" fmla="*/ 1822571 w 7621360"/>
              <a:gd name="connsiteY2543" fmla="*/ 1806730 h 6394659"/>
              <a:gd name="connsiteX2544" fmla="*/ 1850655 w 7621360"/>
              <a:gd name="connsiteY2544" fmla="*/ 1812112 h 6394659"/>
              <a:gd name="connsiteX2545" fmla="*/ 1856346 w 7621360"/>
              <a:gd name="connsiteY2545" fmla="*/ 1810328 h 6394659"/>
              <a:gd name="connsiteX2546" fmla="*/ 1860999 w 7621360"/>
              <a:gd name="connsiteY2546" fmla="*/ 1818175 h 6394659"/>
              <a:gd name="connsiteX2547" fmla="*/ 1851260 w 7621360"/>
              <a:gd name="connsiteY2547" fmla="*/ 1821525 h 6394659"/>
              <a:gd name="connsiteX2548" fmla="*/ 1741559 w 7621360"/>
              <a:gd name="connsiteY2548" fmla="*/ 1538222 h 6394659"/>
              <a:gd name="connsiteX2549" fmla="*/ 1744800 w 7621360"/>
              <a:gd name="connsiteY2549" fmla="*/ 1538222 h 6394659"/>
              <a:gd name="connsiteX2550" fmla="*/ 1748786 w 7621360"/>
              <a:gd name="connsiteY2550" fmla="*/ 1537462 h 6394659"/>
              <a:gd name="connsiteX2551" fmla="*/ 1834806 w 7621360"/>
              <a:gd name="connsiteY2551" fmla="*/ 1762734 h 6394659"/>
              <a:gd name="connsiteX2552" fmla="*/ 1831968 w 7621360"/>
              <a:gd name="connsiteY2552" fmla="*/ 1764036 h 6394659"/>
              <a:gd name="connsiteX2553" fmla="*/ 1732068 w 7621360"/>
              <a:gd name="connsiteY2553" fmla="*/ 1590702 h 6394659"/>
              <a:gd name="connsiteX2554" fmla="*/ 1830154 w 7621360"/>
              <a:gd name="connsiteY2554" fmla="*/ 1765075 h 6394659"/>
              <a:gd name="connsiteX2555" fmla="*/ 1819299 w 7621360"/>
              <a:gd name="connsiteY2555" fmla="*/ 1775590 h 6394659"/>
              <a:gd name="connsiteX2556" fmla="*/ 1710591 w 7621360"/>
              <a:gd name="connsiteY2556" fmla="*/ 1710239 h 6394659"/>
              <a:gd name="connsiteX2557" fmla="*/ 1731588 w 7621360"/>
              <a:gd name="connsiteY2557" fmla="*/ 1593927 h 6394659"/>
              <a:gd name="connsiteX2558" fmla="*/ 1500804 w 7621360"/>
              <a:gd name="connsiteY2558" fmla="*/ 1586732 h 6394659"/>
              <a:gd name="connsiteX2559" fmla="*/ 1552971 w 7621360"/>
              <a:gd name="connsiteY2559" fmla="*/ 1618089 h 6394659"/>
              <a:gd name="connsiteX2560" fmla="*/ 1492089 w 7621360"/>
              <a:gd name="connsiteY2560" fmla="*/ 1649633 h 6394659"/>
              <a:gd name="connsiteX2561" fmla="*/ 1472316 w 7621360"/>
              <a:gd name="connsiteY2561" fmla="*/ 1627115 h 6394659"/>
              <a:gd name="connsiteX2562" fmla="*/ 1470905 w 7621360"/>
              <a:gd name="connsiteY2562" fmla="*/ 1625502 h 6394659"/>
              <a:gd name="connsiteX2563" fmla="*/ 1372680 w 7621360"/>
              <a:gd name="connsiteY2563" fmla="*/ 1513673 h 6394659"/>
              <a:gd name="connsiteX2564" fmla="*/ 1374758 w 7621360"/>
              <a:gd name="connsiteY2564" fmla="*/ 1511253 h 6394659"/>
              <a:gd name="connsiteX2565" fmla="*/ 1374867 w 7621360"/>
              <a:gd name="connsiteY2565" fmla="*/ 1511083 h 6394659"/>
              <a:gd name="connsiteX2566" fmla="*/ 1498819 w 7621360"/>
              <a:gd name="connsiteY2566" fmla="*/ 1585522 h 6394659"/>
              <a:gd name="connsiteX2567" fmla="*/ 1502045 w 7621360"/>
              <a:gd name="connsiteY2567" fmla="*/ 1584995 h 6394659"/>
              <a:gd name="connsiteX2568" fmla="*/ 1608628 w 7621360"/>
              <a:gd name="connsiteY2568" fmla="*/ 1433418 h 6394659"/>
              <a:gd name="connsiteX2569" fmla="*/ 1628028 w 7621360"/>
              <a:gd name="connsiteY2569" fmla="*/ 1438303 h 6394659"/>
              <a:gd name="connsiteX2570" fmla="*/ 1644094 w 7621360"/>
              <a:gd name="connsiteY2570" fmla="*/ 1570805 h 6394659"/>
              <a:gd name="connsiteX2571" fmla="*/ 1555220 w 7621360"/>
              <a:gd name="connsiteY2571" fmla="*/ 1616957 h 6394659"/>
              <a:gd name="connsiteX2572" fmla="*/ 1644373 w 7621360"/>
              <a:gd name="connsiteY2572" fmla="*/ 1573115 h 6394659"/>
              <a:gd name="connsiteX2573" fmla="*/ 1657136 w 7621360"/>
              <a:gd name="connsiteY2573" fmla="*/ 1678199 h 6394659"/>
              <a:gd name="connsiteX2574" fmla="*/ 1557407 w 7621360"/>
              <a:gd name="connsiteY2574" fmla="*/ 1618260 h 6394659"/>
              <a:gd name="connsiteX2575" fmla="*/ 1646420 w 7621360"/>
              <a:gd name="connsiteY2575" fmla="*/ 1572045 h 6394659"/>
              <a:gd name="connsiteX2576" fmla="*/ 1702247 w 7621360"/>
              <a:gd name="connsiteY2576" fmla="*/ 1543092 h 6394659"/>
              <a:gd name="connsiteX2577" fmla="*/ 1729711 w 7621360"/>
              <a:gd name="connsiteY2577" fmla="*/ 1590733 h 6394659"/>
              <a:gd name="connsiteX2578" fmla="*/ 1708357 w 7621360"/>
              <a:gd name="connsiteY2578" fmla="*/ 1708951 h 6394659"/>
              <a:gd name="connsiteX2579" fmla="*/ 1659400 w 7621360"/>
              <a:gd name="connsiteY2579" fmla="*/ 1679532 h 6394659"/>
              <a:gd name="connsiteX2580" fmla="*/ 1739217 w 7621360"/>
              <a:gd name="connsiteY2580" fmla="*/ 1537788 h 6394659"/>
              <a:gd name="connsiteX2581" fmla="*/ 1730239 w 7621360"/>
              <a:gd name="connsiteY2581" fmla="*/ 1587414 h 6394659"/>
              <a:gd name="connsiteX2582" fmla="*/ 1704093 w 7621360"/>
              <a:gd name="connsiteY2582" fmla="*/ 1542053 h 6394659"/>
              <a:gd name="connsiteX2583" fmla="*/ 1728207 w 7621360"/>
              <a:gd name="connsiteY2583" fmla="*/ 1529538 h 6394659"/>
              <a:gd name="connsiteX2584" fmla="*/ 1739140 w 7621360"/>
              <a:gd name="connsiteY2584" fmla="*/ 1537726 h 6394659"/>
              <a:gd name="connsiteX2585" fmla="*/ 1646870 w 7621360"/>
              <a:gd name="connsiteY2585" fmla="*/ 1429665 h 6394659"/>
              <a:gd name="connsiteX2586" fmla="*/ 1716142 w 7621360"/>
              <a:gd name="connsiteY2586" fmla="*/ 1495652 h 6394659"/>
              <a:gd name="connsiteX2587" fmla="*/ 1729882 w 7621360"/>
              <a:gd name="connsiteY2587" fmla="*/ 1508757 h 6394659"/>
              <a:gd name="connsiteX2588" fmla="*/ 1725679 w 7621360"/>
              <a:gd name="connsiteY2588" fmla="*/ 1521628 h 6394659"/>
              <a:gd name="connsiteX2589" fmla="*/ 1727230 w 7621360"/>
              <a:gd name="connsiteY2589" fmla="*/ 1527645 h 6394659"/>
              <a:gd name="connsiteX2590" fmla="*/ 1703023 w 7621360"/>
              <a:gd name="connsiteY2590" fmla="*/ 1540207 h 6394659"/>
              <a:gd name="connsiteX2591" fmla="*/ 1641675 w 7621360"/>
              <a:gd name="connsiteY2591" fmla="*/ 1433775 h 6394659"/>
              <a:gd name="connsiteX2592" fmla="*/ 1646792 w 7621360"/>
              <a:gd name="connsiteY2592" fmla="*/ 1429603 h 6394659"/>
              <a:gd name="connsiteX2593" fmla="*/ 1639798 w 7621360"/>
              <a:gd name="connsiteY2593" fmla="*/ 1434829 h 6394659"/>
              <a:gd name="connsiteX2594" fmla="*/ 1701100 w 7621360"/>
              <a:gd name="connsiteY2594" fmla="*/ 1541200 h 6394659"/>
              <a:gd name="connsiteX2595" fmla="*/ 1646141 w 7621360"/>
              <a:gd name="connsiteY2595" fmla="*/ 1569735 h 6394659"/>
              <a:gd name="connsiteX2596" fmla="*/ 1630106 w 7621360"/>
              <a:gd name="connsiteY2596" fmla="*/ 1437977 h 6394659"/>
              <a:gd name="connsiteX2597" fmla="*/ 1639721 w 7621360"/>
              <a:gd name="connsiteY2597" fmla="*/ 1434767 h 6394659"/>
              <a:gd name="connsiteX2598" fmla="*/ 1627392 w 7621360"/>
              <a:gd name="connsiteY2598" fmla="*/ 1394368 h 6394659"/>
              <a:gd name="connsiteX2599" fmla="*/ 1638930 w 7621360"/>
              <a:gd name="connsiteY2599" fmla="*/ 1409642 h 6394659"/>
              <a:gd name="connsiteX2600" fmla="*/ 1623670 w 7621360"/>
              <a:gd name="connsiteY2600" fmla="*/ 1421188 h 6394659"/>
              <a:gd name="connsiteX2601" fmla="*/ 1612117 w 7621360"/>
              <a:gd name="connsiteY2601" fmla="*/ 1405922 h 6394659"/>
              <a:gd name="connsiteX2602" fmla="*/ 1627315 w 7621360"/>
              <a:gd name="connsiteY2602" fmla="*/ 1394303 h 6394659"/>
              <a:gd name="connsiteX2603" fmla="*/ 1627330 w 7621360"/>
              <a:gd name="connsiteY2603" fmla="*/ 1394306 h 6394659"/>
              <a:gd name="connsiteX2604" fmla="*/ 1596765 w 7621360"/>
              <a:gd name="connsiteY2604" fmla="*/ 1418995 h 6394659"/>
              <a:gd name="connsiteX2605" fmla="*/ 1606783 w 7621360"/>
              <a:gd name="connsiteY2605" fmla="*/ 1432131 h 6394659"/>
              <a:gd name="connsiteX2606" fmla="*/ 1500106 w 7621360"/>
              <a:gd name="connsiteY2606" fmla="*/ 1583847 h 6394659"/>
              <a:gd name="connsiteX2607" fmla="*/ 1376045 w 7621360"/>
              <a:gd name="connsiteY2607" fmla="*/ 1509253 h 6394659"/>
              <a:gd name="connsiteX2608" fmla="*/ 1377441 w 7621360"/>
              <a:gd name="connsiteY2608" fmla="*/ 1496133 h 6394659"/>
              <a:gd name="connsiteX2609" fmla="*/ 1260793 w 7621360"/>
              <a:gd name="connsiteY2609" fmla="*/ 1424997 h 6394659"/>
              <a:gd name="connsiteX2610" fmla="*/ 1594718 w 7621360"/>
              <a:gd name="connsiteY2610" fmla="*/ 1410264 h 6394659"/>
              <a:gd name="connsiteX2611" fmla="*/ 1595974 w 7621360"/>
              <a:gd name="connsiteY2611" fmla="*/ 1416700 h 6394659"/>
              <a:gd name="connsiteX2612" fmla="*/ 1376573 w 7621360"/>
              <a:gd name="connsiteY2612" fmla="*/ 1493822 h 6394659"/>
              <a:gd name="connsiteX2613" fmla="*/ 1352997 w 7621360"/>
              <a:gd name="connsiteY2613" fmla="*/ 1484382 h 6394659"/>
              <a:gd name="connsiteX2614" fmla="*/ 1345371 w 7621360"/>
              <a:gd name="connsiteY2614" fmla="*/ 1490566 h 6394659"/>
              <a:gd name="connsiteX2615" fmla="*/ 1345216 w 7621360"/>
              <a:gd name="connsiteY2615" fmla="*/ 1490814 h 6394659"/>
              <a:gd name="connsiteX2616" fmla="*/ 1330996 w 7621360"/>
              <a:gd name="connsiteY2616" fmla="*/ 1482579 h 6394659"/>
              <a:gd name="connsiteX2617" fmla="*/ 1257211 w 7621360"/>
              <a:gd name="connsiteY2617" fmla="*/ 1439544 h 6394659"/>
              <a:gd name="connsiteX2618" fmla="*/ 1260793 w 7621360"/>
              <a:gd name="connsiteY2618" fmla="*/ 1424966 h 6394659"/>
              <a:gd name="connsiteX2619" fmla="*/ 1415869 w 7621360"/>
              <a:gd name="connsiteY2619" fmla="*/ 1658627 h 6394659"/>
              <a:gd name="connsiteX2620" fmla="*/ 1250046 w 7621360"/>
              <a:gd name="connsiteY2620" fmla="*/ 1448461 h 6394659"/>
              <a:gd name="connsiteX2621" fmla="*/ 1255226 w 7621360"/>
              <a:gd name="connsiteY2621" fmla="*/ 1442816 h 6394659"/>
              <a:gd name="connsiteX2622" fmla="*/ 1255955 w 7621360"/>
              <a:gd name="connsiteY2622" fmla="*/ 1441653 h 6394659"/>
              <a:gd name="connsiteX2623" fmla="*/ 1343976 w 7621360"/>
              <a:gd name="connsiteY2623" fmla="*/ 1493000 h 6394659"/>
              <a:gd name="connsiteX2624" fmla="*/ 1352091 w 7621360"/>
              <a:gd name="connsiteY2624" fmla="*/ 1517066 h 6394659"/>
              <a:gd name="connsiteX2625" fmla="*/ 1365593 w 7621360"/>
              <a:gd name="connsiteY2625" fmla="*/ 1518061 h 6394659"/>
              <a:gd name="connsiteX2626" fmla="*/ 1420800 w 7621360"/>
              <a:gd name="connsiteY2626" fmla="*/ 1655789 h 6394659"/>
              <a:gd name="connsiteX2627" fmla="*/ 1415869 w 7621360"/>
              <a:gd name="connsiteY2627" fmla="*/ 1658596 h 6394659"/>
              <a:gd name="connsiteX2628" fmla="*/ 1423111 w 7621360"/>
              <a:gd name="connsiteY2628" fmla="*/ 1654843 h 6394659"/>
              <a:gd name="connsiteX2629" fmla="*/ 1367904 w 7621360"/>
              <a:gd name="connsiteY2629" fmla="*/ 1517131 h 6394659"/>
              <a:gd name="connsiteX2630" fmla="*/ 1371130 w 7621360"/>
              <a:gd name="connsiteY2630" fmla="*/ 1515146 h 6394659"/>
              <a:gd name="connsiteX2631" fmla="*/ 1469572 w 7621360"/>
              <a:gd name="connsiteY2631" fmla="*/ 1627301 h 6394659"/>
              <a:gd name="connsiteX2632" fmla="*/ 1448094 w 7621360"/>
              <a:gd name="connsiteY2632" fmla="*/ 1657821 h 6394659"/>
              <a:gd name="connsiteX2633" fmla="*/ 1423111 w 7621360"/>
              <a:gd name="connsiteY2633" fmla="*/ 1654813 h 6394659"/>
              <a:gd name="connsiteX2634" fmla="*/ 1449862 w 7621360"/>
              <a:gd name="connsiteY2634" fmla="*/ 1659062 h 6394659"/>
              <a:gd name="connsiteX2635" fmla="*/ 1459755 w 7621360"/>
              <a:gd name="connsiteY2635" fmla="*/ 1644996 h 6394659"/>
              <a:gd name="connsiteX2636" fmla="*/ 1471029 w 7621360"/>
              <a:gd name="connsiteY2636" fmla="*/ 1628976 h 6394659"/>
              <a:gd name="connsiteX2637" fmla="*/ 1490088 w 7621360"/>
              <a:gd name="connsiteY2637" fmla="*/ 1650687 h 6394659"/>
              <a:gd name="connsiteX2638" fmla="*/ 1457398 w 7621360"/>
              <a:gd name="connsiteY2638" fmla="*/ 1667653 h 6394659"/>
              <a:gd name="connsiteX2639" fmla="*/ 1449862 w 7621360"/>
              <a:gd name="connsiteY2639" fmla="*/ 1659031 h 6394659"/>
              <a:gd name="connsiteX2640" fmla="*/ 1667324 w 7621360"/>
              <a:gd name="connsiteY2640" fmla="*/ 1854945 h 6394659"/>
              <a:gd name="connsiteX2641" fmla="*/ 1456111 w 7621360"/>
              <a:gd name="connsiteY2641" fmla="*/ 1697925 h 6394659"/>
              <a:gd name="connsiteX2642" fmla="*/ 1458406 w 7621360"/>
              <a:gd name="connsiteY2642" fmla="*/ 1669561 h 6394659"/>
              <a:gd name="connsiteX2643" fmla="*/ 1491561 w 7621360"/>
              <a:gd name="connsiteY2643" fmla="*/ 1652347 h 6394659"/>
              <a:gd name="connsiteX2644" fmla="*/ 1668348 w 7621360"/>
              <a:gd name="connsiteY2644" fmla="*/ 1853767 h 6394659"/>
              <a:gd name="connsiteX2645" fmla="*/ 1667324 w 7621360"/>
              <a:gd name="connsiteY2645" fmla="*/ 1854945 h 6394659"/>
              <a:gd name="connsiteX2646" fmla="*/ 1670054 w 7621360"/>
              <a:gd name="connsiteY2646" fmla="*/ 1852324 h 6394659"/>
              <a:gd name="connsiteX2647" fmla="*/ 1493624 w 7621360"/>
              <a:gd name="connsiteY2647" fmla="*/ 1651323 h 6394659"/>
              <a:gd name="connsiteX2648" fmla="*/ 1555158 w 7621360"/>
              <a:gd name="connsiteY2648" fmla="*/ 1619376 h 6394659"/>
              <a:gd name="connsiteX2649" fmla="*/ 1657508 w 7621360"/>
              <a:gd name="connsiteY2649" fmla="*/ 1680866 h 6394659"/>
              <a:gd name="connsiteX2650" fmla="*/ 1677900 w 7621360"/>
              <a:gd name="connsiteY2650" fmla="*/ 1848851 h 6394659"/>
              <a:gd name="connsiteX2651" fmla="*/ 1669976 w 7621360"/>
              <a:gd name="connsiteY2651" fmla="*/ 1852324 h 6394659"/>
              <a:gd name="connsiteX2652" fmla="*/ 1683049 w 7621360"/>
              <a:gd name="connsiteY2652" fmla="*/ 1848665 h 6394659"/>
              <a:gd name="connsiteX2653" fmla="*/ 1679948 w 7621360"/>
              <a:gd name="connsiteY2653" fmla="*/ 1848665 h 6394659"/>
              <a:gd name="connsiteX2654" fmla="*/ 1659788 w 7621360"/>
              <a:gd name="connsiteY2654" fmla="*/ 1682355 h 6394659"/>
              <a:gd name="connsiteX2655" fmla="*/ 1707861 w 7621360"/>
              <a:gd name="connsiteY2655" fmla="*/ 1711247 h 6394659"/>
              <a:gd name="connsiteX2656" fmla="*/ 1685453 w 7621360"/>
              <a:gd name="connsiteY2656" fmla="*/ 1849099 h 6394659"/>
              <a:gd name="connsiteX2657" fmla="*/ 1710125 w 7621360"/>
              <a:gd name="connsiteY2657" fmla="*/ 1712518 h 6394659"/>
              <a:gd name="connsiteX2658" fmla="*/ 1818120 w 7621360"/>
              <a:gd name="connsiteY2658" fmla="*/ 1777435 h 6394659"/>
              <a:gd name="connsiteX2659" fmla="*/ 1816352 w 7621360"/>
              <a:gd name="connsiteY2659" fmla="*/ 1806684 h 6394659"/>
              <a:gd name="connsiteX2660" fmla="*/ 1722903 w 7621360"/>
              <a:gd name="connsiteY2660" fmla="*/ 1847098 h 6394659"/>
              <a:gd name="connsiteX2661" fmla="*/ 1697052 w 7621360"/>
              <a:gd name="connsiteY2661" fmla="*/ 1858264 h 6394659"/>
              <a:gd name="connsiteX2662" fmla="*/ 1685375 w 7621360"/>
              <a:gd name="connsiteY2662" fmla="*/ 1849099 h 6394659"/>
              <a:gd name="connsiteX2663" fmla="*/ 1842560 w 7621360"/>
              <a:gd name="connsiteY2663" fmla="*/ 2007034 h 6394659"/>
              <a:gd name="connsiteX2664" fmla="*/ 1695238 w 7621360"/>
              <a:gd name="connsiteY2664" fmla="*/ 1877432 h 6394659"/>
              <a:gd name="connsiteX2665" fmla="*/ 1697921 w 7621360"/>
              <a:gd name="connsiteY2665" fmla="*/ 1860528 h 6394659"/>
              <a:gd name="connsiteX2666" fmla="*/ 1817329 w 7621360"/>
              <a:gd name="connsiteY2666" fmla="*/ 1808948 h 6394659"/>
              <a:gd name="connsiteX2667" fmla="*/ 1842746 w 7621360"/>
              <a:gd name="connsiteY2667" fmla="*/ 1827201 h 6394659"/>
              <a:gd name="connsiteX2668" fmla="*/ 1849306 w 7621360"/>
              <a:gd name="connsiteY2668" fmla="*/ 1827449 h 6394659"/>
              <a:gd name="connsiteX2669" fmla="*/ 1861371 w 7621360"/>
              <a:gd name="connsiteY2669" fmla="*/ 1997729 h 6394659"/>
              <a:gd name="connsiteX2670" fmla="*/ 1842560 w 7621360"/>
              <a:gd name="connsiteY2670" fmla="*/ 2007034 h 6394659"/>
              <a:gd name="connsiteX2671" fmla="*/ 1863836 w 7621360"/>
              <a:gd name="connsiteY2671" fmla="*/ 1997558 h 6394659"/>
              <a:gd name="connsiteX2672" fmla="*/ 1851771 w 7621360"/>
              <a:gd name="connsiteY2672" fmla="*/ 1827186 h 6394659"/>
              <a:gd name="connsiteX2673" fmla="*/ 1864038 w 7621360"/>
              <a:gd name="connsiteY2673" fmla="*/ 1823014 h 6394659"/>
              <a:gd name="connsiteX2674" fmla="*/ 1954246 w 7621360"/>
              <a:gd name="connsiteY2674" fmla="*/ 1973226 h 6394659"/>
              <a:gd name="connsiteX2675" fmla="*/ 1890913 w 7621360"/>
              <a:gd name="connsiteY2675" fmla="*/ 2012136 h 6394659"/>
              <a:gd name="connsiteX2676" fmla="*/ 1863805 w 7621360"/>
              <a:gd name="connsiteY2676" fmla="*/ 1997558 h 6394659"/>
              <a:gd name="connsiteX2677" fmla="*/ 1909165 w 7621360"/>
              <a:gd name="connsiteY2677" fmla="*/ 2284583 h 6394659"/>
              <a:gd name="connsiteX2678" fmla="*/ 1890184 w 7621360"/>
              <a:gd name="connsiteY2678" fmla="*/ 2259677 h 6394659"/>
              <a:gd name="connsiteX2679" fmla="*/ 1915089 w 7621360"/>
              <a:gd name="connsiteY2679" fmla="*/ 2240695 h 6394659"/>
              <a:gd name="connsiteX2680" fmla="*/ 1934070 w 7621360"/>
              <a:gd name="connsiteY2680" fmla="*/ 2265601 h 6394659"/>
              <a:gd name="connsiteX2681" fmla="*/ 1934055 w 7621360"/>
              <a:gd name="connsiteY2681" fmla="*/ 2265741 h 6394659"/>
              <a:gd name="connsiteX2682" fmla="*/ 1909134 w 7621360"/>
              <a:gd name="connsiteY2682" fmla="*/ 2284583 h 6394659"/>
              <a:gd name="connsiteX2683" fmla="*/ 1909351 w 7621360"/>
              <a:gd name="connsiteY2683" fmla="*/ 2222458 h 6394659"/>
              <a:gd name="connsiteX2684" fmla="*/ 1905474 w 7621360"/>
              <a:gd name="connsiteY2684" fmla="*/ 2222938 h 6394659"/>
              <a:gd name="connsiteX2685" fmla="*/ 1872024 w 7621360"/>
              <a:gd name="connsiteY2685" fmla="*/ 2058025 h 6394659"/>
              <a:gd name="connsiteX2686" fmla="*/ 1884973 w 7621360"/>
              <a:gd name="connsiteY2686" fmla="*/ 2051263 h 6394659"/>
              <a:gd name="connsiteX2687" fmla="*/ 2003932 w 7621360"/>
              <a:gd name="connsiteY2687" fmla="*/ 2176104 h 6394659"/>
              <a:gd name="connsiteX2688" fmla="*/ 1969117 w 7621360"/>
              <a:gd name="connsiteY2688" fmla="*/ 2208113 h 6394659"/>
              <a:gd name="connsiteX2689" fmla="*/ 1940583 w 7621360"/>
              <a:gd name="connsiteY2689" fmla="*/ 2234368 h 6394659"/>
              <a:gd name="connsiteX2690" fmla="*/ 1909320 w 7621360"/>
              <a:gd name="connsiteY2690" fmla="*/ 2222458 h 6394659"/>
              <a:gd name="connsiteX2691" fmla="*/ 2102421 w 7621360"/>
              <a:gd name="connsiteY2691" fmla="*/ 2299843 h 6394659"/>
              <a:gd name="connsiteX2692" fmla="*/ 2049183 w 7621360"/>
              <a:gd name="connsiteY2692" fmla="*/ 2288988 h 6394659"/>
              <a:gd name="connsiteX2693" fmla="*/ 1951377 w 7621360"/>
              <a:gd name="connsiteY2693" fmla="*/ 2268982 h 6394659"/>
              <a:gd name="connsiteX2694" fmla="*/ 1951888 w 7621360"/>
              <a:gd name="connsiteY2694" fmla="*/ 2259383 h 6394659"/>
              <a:gd name="connsiteX2695" fmla="*/ 1942274 w 7621360"/>
              <a:gd name="connsiteY2695" fmla="*/ 2236213 h 6394659"/>
              <a:gd name="connsiteX2696" fmla="*/ 2005684 w 7621360"/>
              <a:gd name="connsiteY2696" fmla="*/ 2177918 h 6394659"/>
              <a:gd name="connsiteX2697" fmla="*/ 2109585 w 7621360"/>
              <a:gd name="connsiteY2697" fmla="*/ 2286972 h 6394659"/>
              <a:gd name="connsiteX2698" fmla="*/ 2102390 w 7621360"/>
              <a:gd name="connsiteY2698" fmla="*/ 2299859 h 6394659"/>
              <a:gd name="connsiteX2699" fmla="*/ 2111353 w 7621360"/>
              <a:gd name="connsiteY2699" fmla="*/ 2285266 h 6394659"/>
              <a:gd name="connsiteX2700" fmla="*/ 2007452 w 7621360"/>
              <a:gd name="connsiteY2700" fmla="*/ 2176243 h 6394659"/>
              <a:gd name="connsiteX2701" fmla="*/ 2033815 w 7621360"/>
              <a:gd name="connsiteY2701" fmla="*/ 2151989 h 6394659"/>
              <a:gd name="connsiteX2702" fmla="*/ 2053804 w 7621360"/>
              <a:gd name="connsiteY2702" fmla="*/ 2159417 h 6394659"/>
              <a:gd name="connsiteX2703" fmla="*/ 2061465 w 7621360"/>
              <a:gd name="connsiteY2703" fmla="*/ 2157680 h 6394659"/>
              <a:gd name="connsiteX2704" fmla="*/ 2117292 w 7621360"/>
              <a:gd name="connsiteY2704" fmla="*/ 2281234 h 6394659"/>
              <a:gd name="connsiteX2705" fmla="*/ 2111322 w 7621360"/>
              <a:gd name="connsiteY2705" fmla="*/ 2285266 h 6394659"/>
              <a:gd name="connsiteX2706" fmla="*/ 2128148 w 7621360"/>
              <a:gd name="connsiteY2706" fmla="*/ 2278241 h 6394659"/>
              <a:gd name="connsiteX2707" fmla="*/ 2119541 w 7621360"/>
              <a:gd name="connsiteY2707" fmla="*/ 2280226 h 6394659"/>
              <a:gd name="connsiteX2708" fmla="*/ 2063714 w 7621360"/>
              <a:gd name="connsiteY2708" fmla="*/ 2156657 h 6394659"/>
              <a:gd name="connsiteX2709" fmla="*/ 2074926 w 7621360"/>
              <a:gd name="connsiteY2709" fmla="*/ 2145444 h 6394659"/>
              <a:gd name="connsiteX2710" fmla="*/ 2217146 w 7621360"/>
              <a:gd name="connsiteY2710" fmla="*/ 2210253 h 6394659"/>
              <a:gd name="connsiteX2711" fmla="*/ 2291411 w 7621360"/>
              <a:gd name="connsiteY2711" fmla="*/ 2244107 h 6394659"/>
              <a:gd name="connsiteX2712" fmla="*/ 2289597 w 7621360"/>
              <a:gd name="connsiteY2712" fmla="*/ 2255506 h 6394659"/>
              <a:gd name="connsiteX2713" fmla="*/ 2290248 w 7621360"/>
              <a:gd name="connsiteY2713" fmla="*/ 2259615 h 6394659"/>
              <a:gd name="connsiteX2714" fmla="*/ 2275082 w 7621360"/>
              <a:gd name="connsiteY2714" fmla="*/ 2263958 h 6394659"/>
              <a:gd name="connsiteX2715" fmla="*/ 2157224 w 7621360"/>
              <a:gd name="connsiteY2715" fmla="*/ 2297719 h 6394659"/>
              <a:gd name="connsiteX2716" fmla="*/ 2128117 w 7621360"/>
              <a:gd name="connsiteY2716" fmla="*/ 2278241 h 6394659"/>
              <a:gd name="connsiteX2717" fmla="*/ 2126597 w 7621360"/>
              <a:gd name="connsiteY2717" fmla="*/ 2335109 h 6394659"/>
              <a:gd name="connsiteX2718" fmla="*/ 2132257 w 7621360"/>
              <a:gd name="connsiteY2718" fmla="*/ 2335280 h 6394659"/>
              <a:gd name="connsiteX2719" fmla="*/ 2149533 w 7621360"/>
              <a:gd name="connsiteY2719" fmla="*/ 2327805 h 6394659"/>
              <a:gd name="connsiteX2720" fmla="*/ 2225520 w 7621360"/>
              <a:gd name="connsiteY2720" fmla="*/ 2403795 h 6394659"/>
              <a:gd name="connsiteX2721" fmla="*/ 2130923 w 7621360"/>
              <a:gd name="connsiteY2721" fmla="*/ 2454227 h 6394659"/>
              <a:gd name="connsiteX2722" fmla="*/ 2108918 w 7621360"/>
              <a:gd name="connsiteY2722" fmla="*/ 2437292 h 6394659"/>
              <a:gd name="connsiteX2723" fmla="*/ 2106189 w 7621360"/>
              <a:gd name="connsiteY2723" fmla="*/ 2453638 h 6394659"/>
              <a:gd name="connsiteX2724" fmla="*/ 2108019 w 7621360"/>
              <a:gd name="connsiteY2724" fmla="*/ 2442984 h 6394659"/>
              <a:gd name="connsiteX2725" fmla="*/ 2125946 w 7621360"/>
              <a:gd name="connsiteY2725" fmla="*/ 2456941 h 6394659"/>
              <a:gd name="connsiteX2726" fmla="*/ 2117199 w 7621360"/>
              <a:gd name="connsiteY2726" fmla="*/ 2461594 h 6394659"/>
              <a:gd name="connsiteX2727" fmla="*/ 2106096 w 7621360"/>
              <a:gd name="connsiteY2727" fmla="*/ 2453638 h 6394659"/>
              <a:gd name="connsiteX2728" fmla="*/ 2129001 w 7621360"/>
              <a:gd name="connsiteY2728" fmla="*/ 2473891 h 6394659"/>
              <a:gd name="connsiteX2729" fmla="*/ 2097551 w 7621360"/>
              <a:gd name="connsiteY2729" fmla="*/ 2497759 h 6394659"/>
              <a:gd name="connsiteX2730" fmla="*/ 2073685 w 7621360"/>
              <a:gd name="connsiteY2730" fmla="*/ 2466308 h 6394659"/>
              <a:gd name="connsiteX2731" fmla="*/ 2105134 w 7621360"/>
              <a:gd name="connsiteY2731" fmla="*/ 2442441 h 6394659"/>
              <a:gd name="connsiteX2732" fmla="*/ 2105212 w 7621360"/>
              <a:gd name="connsiteY2732" fmla="*/ 2442456 h 6394659"/>
              <a:gd name="connsiteX2733" fmla="*/ 2105615 w 7621360"/>
              <a:gd name="connsiteY2733" fmla="*/ 2442456 h 6394659"/>
              <a:gd name="connsiteX2734" fmla="*/ 2103770 w 7621360"/>
              <a:gd name="connsiteY2734" fmla="*/ 2453157 h 6394659"/>
              <a:gd name="connsiteX2735" fmla="*/ 2100668 w 7621360"/>
              <a:gd name="connsiteY2735" fmla="*/ 2453080 h 6394659"/>
              <a:gd name="connsiteX2736" fmla="*/ 2090790 w 7621360"/>
              <a:gd name="connsiteY2736" fmla="*/ 2456910 h 6394659"/>
              <a:gd name="connsiteX2737" fmla="*/ 2088976 w 7621360"/>
              <a:gd name="connsiteY2737" fmla="*/ 2458569 h 6394659"/>
              <a:gd name="connsiteX2738" fmla="*/ 2089487 w 7621360"/>
              <a:gd name="connsiteY2738" fmla="*/ 2483987 h 6394659"/>
              <a:gd name="connsiteX2739" fmla="*/ 2114904 w 7621360"/>
              <a:gd name="connsiteY2739" fmla="*/ 2483476 h 6394659"/>
              <a:gd name="connsiteX2740" fmla="*/ 2119867 w 7621360"/>
              <a:gd name="connsiteY2740" fmla="*/ 2469782 h 6394659"/>
              <a:gd name="connsiteX2741" fmla="*/ 2118905 w 7621360"/>
              <a:gd name="connsiteY2741" fmla="*/ 2465129 h 6394659"/>
              <a:gd name="connsiteX2742" fmla="*/ 2127745 w 7621360"/>
              <a:gd name="connsiteY2742" fmla="*/ 2460989 h 6394659"/>
              <a:gd name="connsiteX2743" fmla="*/ 2128908 w 7621360"/>
              <a:gd name="connsiteY2743" fmla="*/ 2473891 h 6394659"/>
              <a:gd name="connsiteX2744" fmla="*/ 2132691 w 7621360"/>
              <a:gd name="connsiteY2744" fmla="*/ 2456042 h 6394659"/>
              <a:gd name="connsiteX2745" fmla="*/ 2227288 w 7621360"/>
              <a:gd name="connsiteY2745" fmla="*/ 2405578 h 6394659"/>
              <a:gd name="connsiteX2746" fmla="*/ 2231490 w 7621360"/>
              <a:gd name="connsiteY2746" fmla="*/ 2409781 h 6394659"/>
              <a:gd name="connsiteX2747" fmla="*/ 2372144 w 7621360"/>
              <a:gd name="connsiteY2747" fmla="*/ 2546981 h 6394659"/>
              <a:gd name="connsiteX2748" fmla="*/ 2235677 w 7621360"/>
              <a:gd name="connsiteY2748" fmla="*/ 2410510 h 6394659"/>
              <a:gd name="connsiteX2749" fmla="*/ 2339811 w 7621360"/>
              <a:gd name="connsiteY2749" fmla="*/ 2361768 h 6394659"/>
              <a:gd name="connsiteX2750" fmla="*/ 2382224 w 7621360"/>
              <a:gd name="connsiteY2750" fmla="*/ 2541244 h 6394659"/>
              <a:gd name="connsiteX2751" fmla="*/ 2372051 w 7621360"/>
              <a:gd name="connsiteY2751" fmla="*/ 2546981 h 6394659"/>
              <a:gd name="connsiteX2752" fmla="*/ 2387652 w 7621360"/>
              <a:gd name="connsiteY2752" fmla="*/ 2540298 h 6394659"/>
              <a:gd name="connsiteX2753" fmla="*/ 2384736 w 7621360"/>
              <a:gd name="connsiteY2753" fmla="*/ 2540685 h 6394659"/>
              <a:gd name="connsiteX2754" fmla="*/ 2342106 w 7621360"/>
              <a:gd name="connsiteY2754" fmla="*/ 2360791 h 6394659"/>
              <a:gd name="connsiteX2755" fmla="*/ 2701075 w 7621360"/>
              <a:gd name="connsiteY2755" fmla="*/ 2192759 h 6394659"/>
              <a:gd name="connsiteX2756" fmla="*/ 2405129 w 7621360"/>
              <a:gd name="connsiteY2756" fmla="*/ 2545601 h 6394659"/>
              <a:gd name="connsiteX2757" fmla="*/ 2387605 w 7621360"/>
              <a:gd name="connsiteY2757" fmla="*/ 2540235 h 6394659"/>
              <a:gd name="connsiteX2758" fmla="*/ 2414914 w 7621360"/>
              <a:gd name="connsiteY2758" fmla="*/ 2570802 h 6394659"/>
              <a:gd name="connsiteX2759" fmla="*/ 2964937 w 7621360"/>
              <a:gd name="connsiteY2759" fmla="*/ 2625344 h 6394659"/>
              <a:gd name="connsiteX2760" fmla="*/ 2981530 w 7621360"/>
              <a:gd name="connsiteY2760" fmla="*/ 2667806 h 6394659"/>
              <a:gd name="connsiteX2761" fmla="*/ 2966767 w 7621360"/>
              <a:gd name="connsiteY2761" fmla="*/ 2686074 h 6394659"/>
              <a:gd name="connsiteX2762" fmla="*/ 2414790 w 7621360"/>
              <a:gd name="connsiteY2762" fmla="*/ 2570926 h 6394659"/>
              <a:gd name="connsiteX2763" fmla="*/ 2990245 w 7621360"/>
              <a:gd name="connsiteY2763" fmla="*/ 2665588 h 6394659"/>
              <a:gd name="connsiteX2764" fmla="*/ 2988446 w 7621360"/>
              <a:gd name="connsiteY2764" fmla="*/ 2665805 h 6394659"/>
              <a:gd name="connsiteX2765" fmla="*/ 2981049 w 7621360"/>
              <a:gd name="connsiteY2765" fmla="*/ 2626942 h 6394659"/>
              <a:gd name="connsiteX2766" fmla="*/ 3344640 w 7621360"/>
              <a:gd name="connsiteY2766" fmla="*/ 2663014 h 6394659"/>
              <a:gd name="connsiteX2767" fmla="*/ 3344640 w 7621360"/>
              <a:gd name="connsiteY2767" fmla="*/ 2666363 h 6394659"/>
              <a:gd name="connsiteX2768" fmla="*/ 3345943 w 7621360"/>
              <a:gd name="connsiteY2768" fmla="*/ 2672474 h 6394659"/>
              <a:gd name="connsiteX2769" fmla="*/ 3224735 w 7621360"/>
              <a:gd name="connsiteY2769" fmla="*/ 2723650 h 6394659"/>
              <a:gd name="connsiteX2770" fmla="*/ 3180368 w 7621360"/>
              <a:gd name="connsiteY2770" fmla="*/ 2706793 h 6394659"/>
              <a:gd name="connsiteX2771" fmla="*/ 3161604 w 7621360"/>
              <a:gd name="connsiteY2771" fmla="*/ 2729125 h 6394659"/>
              <a:gd name="connsiteX2772" fmla="*/ 3017508 w 7621360"/>
              <a:gd name="connsiteY2772" fmla="*/ 2695937 h 6394659"/>
              <a:gd name="connsiteX2773" fmla="*/ 3017895 w 7621360"/>
              <a:gd name="connsiteY2773" fmla="*/ 2689517 h 6394659"/>
              <a:gd name="connsiteX2774" fmla="*/ 2990292 w 7621360"/>
              <a:gd name="connsiteY2774" fmla="*/ 2665588 h 6394659"/>
              <a:gd name="connsiteX2775" fmla="*/ 2990214 w 7621360"/>
              <a:gd name="connsiteY2775" fmla="*/ 2665588 h 6394659"/>
              <a:gd name="connsiteX2776" fmla="*/ 3252199 w 7621360"/>
              <a:gd name="connsiteY2776" fmla="*/ 3064411 h 6394659"/>
              <a:gd name="connsiteX2777" fmla="*/ 3019430 w 7621360"/>
              <a:gd name="connsiteY2777" fmla="*/ 2844754 h 6394659"/>
              <a:gd name="connsiteX2778" fmla="*/ 3017089 w 7621360"/>
              <a:gd name="connsiteY2778" fmla="*/ 2819537 h 6394659"/>
              <a:gd name="connsiteX2779" fmla="*/ 3005102 w 7621360"/>
              <a:gd name="connsiteY2779" fmla="*/ 2815412 h 6394659"/>
              <a:gd name="connsiteX2780" fmla="*/ 2995688 w 7621360"/>
              <a:gd name="connsiteY2780" fmla="*/ 2716951 h 6394659"/>
              <a:gd name="connsiteX2781" fmla="*/ 3005954 w 7621360"/>
              <a:gd name="connsiteY2781" fmla="*/ 2713198 h 6394659"/>
              <a:gd name="connsiteX2782" fmla="*/ 3253750 w 7621360"/>
              <a:gd name="connsiteY2782" fmla="*/ 3062984 h 6394659"/>
              <a:gd name="connsiteX2783" fmla="*/ 3252199 w 7621360"/>
              <a:gd name="connsiteY2783" fmla="*/ 3064411 h 6394659"/>
              <a:gd name="connsiteX2784" fmla="*/ 3255766 w 7621360"/>
              <a:gd name="connsiteY2784" fmla="*/ 3061635 h 6394659"/>
              <a:gd name="connsiteX2785" fmla="*/ 3007970 w 7621360"/>
              <a:gd name="connsiteY2785" fmla="*/ 2711756 h 6394659"/>
              <a:gd name="connsiteX2786" fmla="*/ 3016903 w 7621360"/>
              <a:gd name="connsiteY2786" fmla="*/ 2698357 h 6394659"/>
              <a:gd name="connsiteX2787" fmla="*/ 3161046 w 7621360"/>
              <a:gd name="connsiteY2787" fmla="*/ 2731560 h 6394659"/>
              <a:gd name="connsiteX2788" fmla="*/ 3160798 w 7621360"/>
              <a:gd name="connsiteY2788" fmla="*/ 2732878 h 6394659"/>
              <a:gd name="connsiteX2789" fmla="*/ 3189425 w 7621360"/>
              <a:gd name="connsiteY2789" fmla="*/ 2770780 h 6394659"/>
              <a:gd name="connsiteX2790" fmla="*/ 3199923 w 7621360"/>
              <a:gd name="connsiteY2790" fmla="*/ 2770594 h 6394659"/>
              <a:gd name="connsiteX2791" fmla="*/ 3214609 w 7621360"/>
              <a:gd name="connsiteY2791" fmla="*/ 2838954 h 6394659"/>
              <a:gd name="connsiteX2792" fmla="*/ 3261891 w 7621360"/>
              <a:gd name="connsiteY2792" fmla="*/ 3058859 h 6394659"/>
              <a:gd name="connsiteX2793" fmla="*/ 3255720 w 7621360"/>
              <a:gd name="connsiteY2793" fmla="*/ 3061558 h 6394659"/>
              <a:gd name="connsiteX2794" fmla="*/ 3266296 w 7621360"/>
              <a:gd name="connsiteY2794" fmla="*/ 3058193 h 6394659"/>
              <a:gd name="connsiteX2795" fmla="*/ 3264326 w 7621360"/>
              <a:gd name="connsiteY2795" fmla="*/ 3058441 h 6394659"/>
              <a:gd name="connsiteX2796" fmla="*/ 3257410 w 7621360"/>
              <a:gd name="connsiteY2796" fmla="*/ 3026261 h 6394659"/>
              <a:gd name="connsiteX2797" fmla="*/ 3202389 w 7621360"/>
              <a:gd name="connsiteY2797" fmla="*/ 2770144 h 6394659"/>
              <a:gd name="connsiteX2798" fmla="*/ 3213586 w 7621360"/>
              <a:gd name="connsiteY2798" fmla="*/ 2764933 h 6394659"/>
              <a:gd name="connsiteX2799" fmla="*/ 3311903 w 7621360"/>
              <a:gd name="connsiteY2799" fmla="*/ 2891480 h 6394659"/>
              <a:gd name="connsiteX2800" fmla="*/ 3288037 w 7621360"/>
              <a:gd name="connsiteY2800" fmla="*/ 2991337 h 6394659"/>
              <a:gd name="connsiteX2801" fmla="*/ 3271987 w 7621360"/>
              <a:gd name="connsiteY2801" fmla="*/ 3058518 h 6394659"/>
              <a:gd name="connsiteX2802" fmla="*/ 3266249 w 7621360"/>
              <a:gd name="connsiteY2802" fmla="*/ 3058115 h 6394659"/>
              <a:gd name="connsiteX2803" fmla="*/ 3274391 w 7621360"/>
              <a:gd name="connsiteY2803" fmla="*/ 3059092 h 6394659"/>
              <a:gd name="connsiteX2804" fmla="*/ 3313857 w 7621360"/>
              <a:gd name="connsiteY2804" fmla="*/ 2893977 h 6394659"/>
              <a:gd name="connsiteX2805" fmla="*/ 3426892 w 7621360"/>
              <a:gd name="connsiteY2805" fmla="*/ 3039474 h 6394659"/>
              <a:gd name="connsiteX2806" fmla="*/ 3413587 w 7621360"/>
              <a:gd name="connsiteY2806" fmla="*/ 3069312 h 6394659"/>
              <a:gd name="connsiteX2807" fmla="*/ 3290472 w 7621360"/>
              <a:gd name="connsiteY2807" fmla="*/ 3078043 h 6394659"/>
              <a:gd name="connsiteX2808" fmla="*/ 3274344 w 7621360"/>
              <a:gd name="connsiteY2808" fmla="*/ 3059014 h 6394659"/>
              <a:gd name="connsiteX2809" fmla="*/ 3302304 w 7621360"/>
              <a:gd name="connsiteY2809" fmla="*/ 3337681 h 6394659"/>
              <a:gd name="connsiteX2810" fmla="*/ 3271987 w 7621360"/>
              <a:gd name="connsiteY2810" fmla="*/ 3103182 h 6394659"/>
              <a:gd name="connsiteX2811" fmla="*/ 3272964 w 7621360"/>
              <a:gd name="connsiteY2811" fmla="*/ 3102965 h 6394659"/>
              <a:gd name="connsiteX2812" fmla="*/ 3329923 w 7621360"/>
              <a:gd name="connsiteY2812" fmla="*/ 3300756 h 6394659"/>
              <a:gd name="connsiteX2813" fmla="*/ 3310353 w 7621360"/>
              <a:gd name="connsiteY2813" fmla="*/ 3339014 h 6394659"/>
              <a:gd name="connsiteX2814" fmla="*/ 3302227 w 7621360"/>
              <a:gd name="connsiteY2814" fmla="*/ 3337603 h 6394659"/>
              <a:gd name="connsiteX2815" fmla="*/ 3316261 w 7621360"/>
              <a:gd name="connsiteY2815" fmla="*/ 3343093 h 6394659"/>
              <a:gd name="connsiteX2816" fmla="*/ 3312617 w 7621360"/>
              <a:gd name="connsiteY2816" fmla="*/ 3340209 h 6394659"/>
              <a:gd name="connsiteX2817" fmla="*/ 3330993 w 7621360"/>
              <a:gd name="connsiteY2817" fmla="*/ 3304322 h 6394659"/>
              <a:gd name="connsiteX2818" fmla="*/ 3337088 w 7621360"/>
              <a:gd name="connsiteY2818" fmla="*/ 3325507 h 6394659"/>
              <a:gd name="connsiteX2819" fmla="*/ 3332622 w 7621360"/>
              <a:gd name="connsiteY2819" fmla="*/ 3301143 h 6394659"/>
              <a:gd name="connsiteX2820" fmla="*/ 3378012 w 7621360"/>
              <a:gd name="connsiteY2820" fmla="*/ 3212452 h 6394659"/>
              <a:gd name="connsiteX2821" fmla="*/ 3402824 w 7621360"/>
              <a:gd name="connsiteY2821" fmla="*/ 3241747 h 6394659"/>
              <a:gd name="connsiteX2822" fmla="*/ 3400343 w 7621360"/>
              <a:gd name="connsiteY2822" fmla="*/ 3272034 h 6394659"/>
              <a:gd name="connsiteX2823" fmla="*/ 3339042 w 7621360"/>
              <a:gd name="connsiteY2823" fmla="*/ 3323708 h 6394659"/>
              <a:gd name="connsiteX2824" fmla="*/ 3339895 w 7621360"/>
              <a:gd name="connsiteY2824" fmla="*/ 3326391 h 6394659"/>
              <a:gd name="connsiteX2825" fmla="*/ 3402018 w 7621360"/>
              <a:gd name="connsiteY2825" fmla="*/ 3273942 h 6394659"/>
              <a:gd name="connsiteX2826" fmla="*/ 3412501 w 7621360"/>
              <a:gd name="connsiteY2826" fmla="*/ 3280223 h 6394659"/>
              <a:gd name="connsiteX2827" fmla="*/ 3382416 w 7621360"/>
              <a:gd name="connsiteY2827" fmla="*/ 3419052 h 6394659"/>
              <a:gd name="connsiteX2828" fmla="*/ 3373112 w 7621360"/>
              <a:gd name="connsiteY2828" fmla="*/ 3418509 h 6394659"/>
              <a:gd name="connsiteX2829" fmla="*/ 3366692 w 7621360"/>
              <a:gd name="connsiteY2829" fmla="*/ 3419564 h 6394659"/>
              <a:gd name="connsiteX2830" fmla="*/ 3372740 w 7621360"/>
              <a:gd name="connsiteY2830" fmla="*/ 3477750 h 6394659"/>
              <a:gd name="connsiteX2831" fmla="*/ 3353852 w 7621360"/>
              <a:gd name="connsiteY2831" fmla="*/ 3452767 h 6394659"/>
              <a:gd name="connsiteX2832" fmla="*/ 3378834 w 7621360"/>
              <a:gd name="connsiteY2832" fmla="*/ 3433878 h 6394659"/>
              <a:gd name="connsiteX2833" fmla="*/ 3397723 w 7621360"/>
              <a:gd name="connsiteY2833" fmla="*/ 3458862 h 6394659"/>
              <a:gd name="connsiteX2834" fmla="*/ 3372709 w 7621360"/>
              <a:gd name="connsiteY2834" fmla="*/ 3477673 h 6394659"/>
              <a:gd name="connsiteX2835" fmla="*/ 3372678 w 7621360"/>
              <a:gd name="connsiteY2835" fmla="*/ 3477673 h 6394659"/>
              <a:gd name="connsiteX2836" fmla="*/ 3400932 w 7621360"/>
              <a:gd name="connsiteY2836" fmla="*/ 3428310 h 6394659"/>
              <a:gd name="connsiteX2837" fmla="*/ 3490116 w 7621360"/>
              <a:gd name="connsiteY2837" fmla="*/ 3325615 h 6394659"/>
              <a:gd name="connsiteX2838" fmla="*/ 3561064 w 7621360"/>
              <a:gd name="connsiteY2838" fmla="*/ 3390564 h 6394659"/>
              <a:gd name="connsiteX2839" fmla="*/ 3410377 w 7621360"/>
              <a:gd name="connsiteY2839" fmla="*/ 3442190 h 6394659"/>
              <a:gd name="connsiteX2840" fmla="*/ 3400871 w 7621360"/>
              <a:gd name="connsiteY2840" fmla="*/ 3428233 h 6394659"/>
              <a:gd name="connsiteX2841" fmla="*/ 3648650 w 7621360"/>
              <a:gd name="connsiteY2841" fmla="*/ 3485768 h 6394659"/>
              <a:gd name="connsiteX2842" fmla="*/ 3412656 w 7621360"/>
              <a:gd name="connsiteY2842" fmla="*/ 3458489 h 6394659"/>
              <a:gd name="connsiteX2843" fmla="*/ 3411105 w 7621360"/>
              <a:gd name="connsiteY2843" fmla="*/ 3444625 h 6394659"/>
              <a:gd name="connsiteX2844" fmla="*/ 3563080 w 7621360"/>
              <a:gd name="connsiteY2844" fmla="*/ 3392455 h 6394659"/>
              <a:gd name="connsiteX2845" fmla="*/ 3653427 w 7621360"/>
              <a:gd name="connsiteY2845" fmla="*/ 3475161 h 6394659"/>
              <a:gd name="connsiteX2846" fmla="*/ 3648589 w 7621360"/>
              <a:gd name="connsiteY2846" fmla="*/ 3485690 h 6394659"/>
              <a:gd name="connsiteX2847" fmla="*/ 3655133 w 7621360"/>
              <a:gd name="connsiteY2847" fmla="*/ 3473361 h 6394659"/>
              <a:gd name="connsiteX2848" fmla="*/ 3565778 w 7621360"/>
              <a:gd name="connsiteY2848" fmla="*/ 3391540 h 6394659"/>
              <a:gd name="connsiteX2849" fmla="*/ 3623544 w 7621360"/>
              <a:gd name="connsiteY2849" fmla="*/ 3371721 h 6394659"/>
              <a:gd name="connsiteX2850" fmla="*/ 3661630 w 7621360"/>
              <a:gd name="connsiteY2850" fmla="*/ 3468911 h 6394659"/>
              <a:gd name="connsiteX2851" fmla="*/ 3655071 w 7621360"/>
              <a:gd name="connsiteY2851" fmla="*/ 3473284 h 6394659"/>
              <a:gd name="connsiteX2852" fmla="*/ 3663957 w 7621360"/>
              <a:gd name="connsiteY2852" fmla="*/ 3468011 h 6394659"/>
              <a:gd name="connsiteX2853" fmla="*/ 3625901 w 7621360"/>
              <a:gd name="connsiteY2853" fmla="*/ 3370914 h 6394659"/>
              <a:gd name="connsiteX2854" fmla="*/ 3665833 w 7621360"/>
              <a:gd name="connsiteY2854" fmla="*/ 3357205 h 6394659"/>
              <a:gd name="connsiteX2855" fmla="*/ 3677712 w 7621360"/>
              <a:gd name="connsiteY2855" fmla="*/ 3366262 h 6394659"/>
              <a:gd name="connsiteX2856" fmla="*/ 3671276 w 7621360"/>
              <a:gd name="connsiteY2856" fmla="*/ 3466879 h 6394659"/>
              <a:gd name="connsiteX2857" fmla="*/ 3669462 w 7621360"/>
              <a:gd name="connsiteY2857" fmla="*/ 3466879 h 6394659"/>
              <a:gd name="connsiteX2858" fmla="*/ 3663895 w 7621360"/>
              <a:gd name="connsiteY2858" fmla="*/ 3467934 h 6394659"/>
              <a:gd name="connsiteX2859" fmla="*/ 3604919 w 7621360"/>
              <a:gd name="connsiteY2859" fmla="*/ 3664825 h 6394659"/>
              <a:gd name="connsiteX2860" fmla="*/ 3664065 w 7621360"/>
              <a:gd name="connsiteY2860" fmla="*/ 3511294 h 6394659"/>
              <a:gd name="connsiteX2861" fmla="*/ 3684039 w 7621360"/>
              <a:gd name="connsiteY2861" fmla="*/ 3508317 h 6394659"/>
              <a:gd name="connsiteX2862" fmla="*/ 3710619 w 7621360"/>
              <a:gd name="connsiteY2862" fmla="*/ 3542559 h 6394659"/>
              <a:gd name="connsiteX2863" fmla="*/ 3612223 w 7621360"/>
              <a:gd name="connsiteY2863" fmla="*/ 3668966 h 6394659"/>
              <a:gd name="connsiteX2864" fmla="*/ 3604857 w 7621360"/>
              <a:gd name="connsiteY2864" fmla="*/ 3664748 h 6394659"/>
              <a:gd name="connsiteX2865" fmla="*/ 3621854 w 7621360"/>
              <a:gd name="connsiteY2865" fmla="*/ 3679263 h 6394659"/>
              <a:gd name="connsiteX2866" fmla="*/ 3614100 w 7621360"/>
              <a:gd name="connsiteY2866" fmla="*/ 3670470 h 6394659"/>
              <a:gd name="connsiteX2867" fmla="*/ 3712123 w 7621360"/>
              <a:gd name="connsiteY2867" fmla="*/ 3544544 h 6394659"/>
              <a:gd name="connsiteX2868" fmla="*/ 3756211 w 7621360"/>
              <a:gd name="connsiteY2868" fmla="*/ 3601319 h 6394659"/>
              <a:gd name="connsiteX2869" fmla="*/ 3713751 w 7621360"/>
              <a:gd name="connsiteY2869" fmla="*/ 3542528 h 6394659"/>
              <a:gd name="connsiteX2870" fmla="*/ 3745542 w 7621360"/>
              <a:gd name="connsiteY2870" fmla="*/ 3501679 h 6394659"/>
              <a:gd name="connsiteX2871" fmla="*/ 3782962 w 7621360"/>
              <a:gd name="connsiteY2871" fmla="*/ 3585842 h 6394659"/>
              <a:gd name="connsiteX2872" fmla="*/ 3758429 w 7621360"/>
              <a:gd name="connsiteY2872" fmla="*/ 3600063 h 6394659"/>
              <a:gd name="connsiteX2873" fmla="*/ 3825794 w 7621360"/>
              <a:gd name="connsiteY2873" fmla="*/ 3686754 h 6394659"/>
              <a:gd name="connsiteX2874" fmla="*/ 3759964 w 7621360"/>
              <a:gd name="connsiteY2874" fmla="*/ 3602002 h 6394659"/>
              <a:gd name="connsiteX2875" fmla="*/ 3783970 w 7621360"/>
              <a:gd name="connsiteY2875" fmla="*/ 3588044 h 6394659"/>
              <a:gd name="connsiteX2876" fmla="*/ 3827391 w 7621360"/>
              <a:gd name="connsiteY2876" fmla="*/ 3685746 h 6394659"/>
              <a:gd name="connsiteX2877" fmla="*/ 3825732 w 7621360"/>
              <a:gd name="connsiteY2877" fmla="*/ 3686707 h 6394659"/>
              <a:gd name="connsiteX2878" fmla="*/ 3834524 w 7621360"/>
              <a:gd name="connsiteY2878" fmla="*/ 3683730 h 6394659"/>
              <a:gd name="connsiteX2879" fmla="*/ 3829640 w 7621360"/>
              <a:gd name="connsiteY2879" fmla="*/ 3684784 h 6394659"/>
              <a:gd name="connsiteX2880" fmla="*/ 3786110 w 7621360"/>
              <a:gd name="connsiteY2880" fmla="*/ 3586835 h 6394659"/>
              <a:gd name="connsiteX2881" fmla="*/ 3837006 w 7621360"/>
              <a:gd name="connsiteY2881" fmla="*/ 3557369 h 6394659"/>
              <a:gd name="connsiteX2882" fmla="*/ 3834881 w 7621360"/>
              <a:gd name="connsiteY2882" fmla="*/ 3683776 h 6394659"/>
              <a:gd name="connsiteX2883" fmla="*/ 3840634 w 7621360"/>
              <a:gd name="connsiteY2883" fmla="*/ 3684366 h 6394659"/>
              <a:gd name="connsiteX2884" fmla="*/ 3837316 w 7621360"/>
              <a:gd name="connsiteY2884" fmla="*/ 3683776 h 6394659"/>
              <a:gd name="connsiteX2885" fmla="*/ 3839456 w 7621360"/>
              <a:gd name="connsiteY2885" fmla="*/ 3555896 h 6394659"/>
              <a:gd name="connsiteX2886" fmla="*/ 3881714 w 7621360"/>
              <a:gd name="connsiteY2886" fmla="*/ 3531393 h 6394659"/>
              <a:gd name="connsiteX2887" fmla="*/ 3891996 w 7621360"/>
              <a:gd name="connsiteY2887" fmla="*/ 3539907 h 6394659"/>
              <a:gd name="connsiteX2888" fmla="*/ 3889328 w 7621360"/>
              <a:gd name="connsiteY2888" fmla="*/ 3547428 h 6394659"/>
              <a:gd name="connsiteX2889" fmla="*/ 3894337 w 7621360"/>
              <a:gd name="connsiteY2889" fmla="*/ 3540744 h 6394659"/>
              <a:gd name="connsiteX2890" fmla="*/ 3899781 w 7621360"/>
              <a:gd name="connsiteY2890" fmla="*/ 3541659 h 6394659"/>
              <a:gd name="connsiteX2891" fmla="*/ 3901471 w 7621360"/>
              <a:gd name="connsiteY2891" fmla="*/ 3716080 h 6394659"/>
              <a:gd name="connsiteX2892" fmla="*/ 3853537 w 7621360"/>
              <a:gd name="connsiteY2892" fmla="*/ 3704619 h 6394659"/>
              <a:gd name="connsiteX2893" fmla="*/ 3853754 w 7621360"/>
              <a:gd name="connsiteY2893" fmla="*/ 3700401 h 6394659"/>
              <a:gd name="connsiteX2894" fmla="*/ 3842976 w 7621360"/>
              <a:gd name="connsiteY2894" fmla="*/ 3685188 h 6394659"/>
              <a:gd name="connsiteX2895" fmla="*/ 3840061 w 7621360"/>
              <a:gd name="connsiteY2895" fmla="*/ 3719088 h 6394659"/>
              <a:gd name="connsiteX2896" fmla="*/ 3849101 w 7621360"/>
              <a:gd name="connsiteY2896" fmla="*/ 3713691 h 6394659"/>
              <a:gd name="connsiteX2897" fmla="*/ 3901827 w 7621360"/>
              <a:gd name="connsiteY2897" fmla="*/ 3755145 h 6394659"/>
              <a:gd name="connsiteX2898" fmla="*/ 3904836 w 7621360"/>
              <a:gd name="connsiteY2898" fmla="*/ 4064750 h 6394659"/>
              <a:gd name="connsiteX2899" fmla="*/ 3903580 w 7621360"/>
              <a:gd name="connsiteY2899" fmla="*/ 4064750 h 6394659"/>
              <a:gd name="connsiteX2900" fmla="*/ 3900649 w 7621360"/>
              <a:gd name="connsiteY2900" fmla="*/ 4065075 h 6394659"/>
              <a:gd name="connsiteX2901" fmla="*/ 3901626 w 7621360"/>
              <a:gd name="connsiteY2901" fmla="*/ 4139127 h 6394659"/>
              <a:gd name="connsiteX2902" fmla="*/ 3872937 w 7621360"/>
              <a:gd name="connsiteY2902" fmla="*/ 4101209 h 6394659"/>
              <a:gd name="connsiteX2903" fmla="*/ 3910853 w 7621360"/>
              <a:gd name="connsiteY2903" fmla="*/ 4072519 h 6394659"/>
              <a:gd name="connsiteX2904" fmla="*/ 3939542 w 7621360"/>
              <a:gd name="connsiteY2904" fmla="*/ 4110437 h 6394659"/>
              <a:gd name="connsiteX2905" fmla="*/ 3939542 w 7621360"/>
              <a:gd name="connsiteY2905" fmla="*/ 4110452 h 6394659"/>
              <a:gd name="connsiteX2906" fmla="*/ 3901626 w 7621360"/>
              <a:gd name="connsiteY2906" fmla="*/ 4139127 h 6394659"/>
              <a:gd name="connsiteX2907" fmla="*/ 4005309 w 7621360"/>
              <a:gd name="connsiteY2907" fmla="*/ 4108266 h 6394659"/>
              <a:gd name="connsiteX2908" fmla="*/ 3947296 w 7621360"/>
              <a:gd name="connsiteY2908" fmla="*/ 4105940 h 6394659"/>
              <a:gd name="connsiteX2909" fmla="*/ 3947202 w 7621360"/>
              <a:gd name="connsiteY2909" fmla="*/ 4102636 h 6394659"/>
              <a:gd name="connsiteX2910" fmla="*/ 3939604 w 7621360"/>
              <a:gd name="connsiteY2910" fmla="*/ 4081685 h 6394659"/>
              <a:gd name="connsiteX2911" fmla="*/ 4032200 w 7621360"/>
              <a:gd name="connsiteY2911" fmla="*/ 4010719 h 6394659"/>
              <a:gd name="connsiteX2912" fmla="*/ 4059105 w 7621360"/>
              <a:gd name="connsiteY2912" fmla="*/ 4110421 h 6394659"/>
              <a:gd name="connsiteX2913" fmla="*/ 4034309 w 7621360"/>
              <a:gd name="connsiteY2913" fmla="*/ 4009106 h 6394659"/>
              <a:gd name="connsiteX2914" fmla="*/ 4130766 w 7621360"/>
              <a:gd name="connsiteY2914" fmla="*/ 3935195 h 6394659"/>
              <a:gd name="connsiteX2915" fmla="*/ 4266395 w 7621360"/>
              <a:gd name="connsiteY2915" fmla="*/ 4041844 h 6394659"/>
              <a:gd name="connsiteX2916" fmla="*/ 4258641 w 7621360"/>
              <a:gd name="connsiteY2916" fmla="*/ 4118392 h 6394659"/>
              <a:gd name="connsiteX2917" fmla="*/ 4061695 w 7621360"/>
              <a:gd name="connsiteY2917" fmla="*/ 4110514 h 6394659"/>
              <a:gd name="connsiteX2918" fmla="*/ 4196192 w 7621360"/>
              <a:gd name="connsiteY2918" fmla="*/ 4608730 h 6394659"/>
              <a:gd name="connsiteX2919" fmla="*/ 4062362 w 7621360"/>
              <a:gd name="connsiteY2919" fmla="*/ 4113011 h 6394659"/>
              <a:gd name="connsiteX2920" fmla="*/ 4258316 w 7621360"/>
              <a:gd name="connsiteY2920" fmla="*/ 4120858 h 6394659"/>
              <a:gd name="connsiteX2921" fmla="*/ 4208552 w 7621360"/>
              <a:gd name="connsiteY2921" fmla="*/ 4607815 h 6394659"/>
              <a:gd name="connsiteX2922" fmla="*/ 4196146 w 7621360"/>
              <a:gd name="connsiteY2922" fmla="*/ 4608761 h 6394659"/>
              <a:gd name="connsiteX2923" fmla="*/ 4784829 w 7621360"/>
              <a:gd name="connsiteY2923" fmla="*/ 4573960 h 6394659"/>
              <a:gd name="connsiteX2924" fmla="*/ 4246235 w 7621360"/>
              <a:gd name="connsiteY2924" fmla="*/ 4645748 h 6394659"/>
              <a:gd name="connsiteX2925" fmla="*/ 4246235 w 7621360"/>
              <a:gd name="connsiteY2925" fmla="*/ 4645608 h 6394659"/>
              <a:gd name="connsiteX2926" fmla="*/ 4245165 w 7621360"/>
              <a:gd name="connsiteY2926" fmla="*/ 4638862 h 6394659"/>
              <a:gd name="connsiteX2927" fmla="*/ 5141612 w 7621360"/>
              <a:gd name="connsiteY2927" fmla="*/ 4334685 h 6394659"/>
              <a:gd name="connsiteX2928" fmla="*/ 5142232 w 7621360"/>
              <a:gd name="connsiteY2928" fmla="*/ 4335925 h 6394659"/>
              <a:gd name="connsiteX2929" fmla="*/ 5142574 w 7621360"/>
              <a:gd name="connsiteY2929" fmla="*/ 4336437 h 6394659"/>
              <a:gd name="connsiteX2930" fmla="*/ 4857312 w 7621360"/>
              <a:gd name="connsiteY2930" fmla="*/ 4541564 h 6394659"/>
              <a:gd name="connsiteX2931" fmla="*/ 4800135 w 7621360"/>
              <a:gd name="connsiteY2931" fmla="*/ 4533918 h 6394659"/>
              <a:gd name="connsiteX2932" fmla="*/ 4784829 w 7621360"/>
              <a:gd name="connsiteY2932" fmla="*/ 4573914 h 6394659"/>
              <a:gd name="connsiteX2933" fmla="*/ 4823040 w 7621360"/>
              <a:gd name="connsiteY2933" fmla="*/ 4580163 h 6394659"/>
              <a:gd name="connsiteX2934" fmla="*/ 4811456 w 7621360"/>
              <a:gd name="connsiteY2934" fmla="*/ 4564888 h 6394659"/>
              <a:gd name="connsiteX2935" fmla="*/ 4826731 w 7621360"/>
              <a:gd name="connsiteY2935" fmla="*/ 4553304 h 6394659"/>
              <a:gd name="connsiteX2936" fmla="*/ 4838315 w 7621360"/>
              <a:gd name="connsiteY2936" fmla="*/ 4568579 h 6394659"/>
              <a:gd name="connsiteX2937" fmla="*/ 4838315 w 7621360"/>
              <a:gd name="connsiteY2937" fmla="*/ 4568594 h 6394659"/>
              <a:gd name="connsiteX2938" fmla="*/ 4823117 w 7621360"/>
              <a:gd name="connsiteY2938" fmla="*/ 4580086 h 6394659"/>
              <a:gd name="connsiteX2939" fmla="*/ 5020793 w 7621360"/>
              <a:gd name="connsiteY2939" fmla="*/ 5030583 h 6394659"/>
              <a:gd name="connsiteX2940" fmla="*/ 5044302 w 7621360"/>
              <a:gd name="connsiteY2940" fmla="*/ 5011539 h 6394659"/>
              <a:gd name="connsiteX2941" fmla="*/ 5238721 w 7621360"/>
              <a:gd name="connsiteY2941" fmla="*/ 5101827 h 6394659"/>
              <a:gd name="connsiteX2942" fmla="*/ 5216855 w 7621360"/>
              <a:gd name="connsiteY2942" fmla="*/ 5488554 h 6394659"/>
              <a:gd name="connsiteX2943" fmla="*/ 5151118 w 7621360"/>
              <a:gd name="connsiteY2943" fmla="*/ 5556573 h 6394659"/>
              <a:gd name="connsiteX2944" fmla="*/ 5149784 w 7621360"/>
              <a:gd name="connsiteY2944" fmla="*/ 5561567 h 6394659"/>
              <a:gd name="connsiteX2945" fmla="*/ 5192198 w 7621360"/>
              <a:gd name="connsiteY2945" fmla="*/ 5732435 h 6394659"/>
              <a:gd name="connsiteX2946" fmla="*/ 5183994 w 7621360"/>
              <a:gd name="connsiteY2946" fmla="*/ 5735878 h 6394659"/>
              <a:gd name="connsiteX2947" fmla="*/ 5169355 w 7621360"/>
              <a:gd name="connsiteY2947" fmla="*/ 5784558 h 6394659"/>
              <a:gd name="connsiteX2948" fmla="*/ 4685984 w 7621360"/>
              <a:gd name="connsiteY2948" fmla="*/ 6047096 h 6394659"/>
              <a:gd name="connsiteX2949" fmla="*/ 4683301 w 7621360"/>
              <a:gd name="connsiteY2949" fmla="*/ 6043545 h 6394659"/>
              <a:gd name="connsiteX2950" fmla="*/ 4690760 w 7621360"/>
              <a:gd name="connsiteY2950" fmla="*/ 6064806 h 6394659"/>
              <a:gd name="connsiteX2951" fmla="*/ 5548748 w 7621360"/>
              <a:gd name="connsiteY2951" fmla="*/ 6202751 h 6394659"/>
              <a:gd name="connsiteX2952" fmla="*/ 5561294 w 7621360"/>
              <a:gd name="connsiteY2952" fmla="*/ 6217190 h 6394659"/>
              <a:gd name="connsiteX2953" fmla="*/ 5572630 w 7621360"/>
              <a:gd name="connsiteY2953" fmla="*/ 6212351 h 6394659"/>
              <a:gd name="connsiteX2954" fmla="*/ 5761822 w 7621360"/>
              <a:gd name="connsiteY2954" fmla="*/ 6343038 h 6394659"/>
              <a:gd name="connsiteX2955" fmla="*/ 5758054 w 7621360"/>
              <a:gd name="connsiteY2955" fmla="*/ 6351180 h 6394659"/>
              <a:gd name="connsiteX2956" fmla="*/ 5779796 w 7621360"/>
              <a:gd name="connsiteY2956" fmla="*/ 6352390 h 6394659"/>
              <a:gd name="connsiteX2957" fmla="*/ 5767994 w 7621360"/>
              <a:gd name="connsiteY2957" fmla="*/ 6344248 h 6394659"/>
              <a:gd name="connsiteX2958" fmla="*/ 5769716 w 7621360"/>
              <a:gd name="connsiteY2958" fmla="*/ 6342185 h 6394659"/>
              <a:gd name="connsiteX2959" fmla="*/ 5779811 w 7621360"/>
              <a:gd name="connsiteY2959" fmla="*/ 6352374 h 6394659"/>
              <a:gd name="connsiteX2960" fmla="*/ 5778384 w 7621360"/>
              <a:gd name="connsiteY2960" fmla="*/ 6354437 h 6394659"/>
              <a:gd name="connsiteX2961" fmla="*/ 5777485 w 7621360"/>
              <a:gd name="connsiteY2961" fmla="*/ 6356375 h 6394659"/>
              <a:gd name="connsiteX2962" fmla="*/ 5763637 w 7621360"/>
              <a:gd name="connsiteY2962" fmla="*/ 6352669 h 6394659"/>
              <a:gd name="connsiteX2963" fmla="*/ 5766583 w 7621360"/>
              <a:gd name="connsiteY2963" fmla="*/ 6346279 h 6394659"/>
              <a:gd name="connsiteX2964" fmla="*/ 5794016 w 7621360"/>
              <a:gd name="connsiteY2964" fmla="*/ 6333470 h 6394659"/>
              <a:gd name="connsiteX2965" fmla="*/ 5817867 w 7621360"/>
              <a:gd name="connsiteY2965" fmla="*/ 6364936 h 6394659"/>
              <a:gd name="connsiteX2966" fmla="*/ 5786402 w 7621360"/>
              <a:gd name="connsiteY2966" fmla="*/ 6388772 h 6394659"/>
              <a:gd name="connsiteX2967" fmla="*/ 5762551 w 7621360"/>
              <a:gd name="connsiteY2967" fmla="*/ 6357321 h 6394659"/>
              <a:gd name="connsiteX2968" fmla="*/ 5762567 w 7621360"/>
              <a:gd name="connsiteY2968" fmla="*/ 6357244 h 6394659"/>
              <a:gd name="connsiteX2969" fmla="*/ 5762986 w 7621360"/>
              <a:gd name="connsiteY2969" fmla="*/ 6355073 h 6394659"/>
              <a:gd name="connsiteX2970" fmla="*/ 5776849 w 7621360"/>
              <a:gd name="connsiteY2970" fmla="*/ 6358779 h 6394659"/>
              <a:gd name="connsiteX2971" fmla="*/ 5776756 w 7621360"/>
              <a:gd name="connsiteY2971" fmla="*/ 6359213 h 6394659"/>
              <a:gd name="connsiteX2972" fmla="*/ 5788309 w 7621360"/>
              <a:gd name="connsiteY2972" fmla="*/ 6374566 h 6394659"/>
              <a:gd name="connsiteX2973" fmla="*/ 5803662 w 7621360"/>
              <a:gd name="connsiteY2973" fmla="*/ 6363012 h 6394659"/>
              <a:gd name="connsiteX2974" fmla="*/ 5792109 w 7621360"/>
              <a:gd name="connsiteY2974" fmla="*/ 6347660 h 6394659"/>
              <a:gd name="connsiteX2975" fmla="*/ 5781579 w 7621360"/>
              <a:gd name="connsiteY2975" fmla="*/ 6350622 h 6394659"/>
              <a:gd name="connsiteX2976" fmla="*/ 5771484 w 7621360"/>
              <a:gd name="connsiteY2976" fmla="*/ 6340433 h 6394659"/>
              <a:gd name="connsiteX2977" fmla="*/ 5794032 w 7621360"/>
              <a:gd name="connsiteY2977" fmla="*/ 6333392 h 6394659"/>
              <a:gd name="connsiteX2978" fmla="*/ 5765684 w 7621360"/>
              <a:gd name="connsiteY2978" fmla="*/ 6338122 h 6394659"/>
              <a:gd name="connsiteX2979" fmla="*/ 5763265 w 7621360"/>
              <a:gd name="connsiteY2979" fmla="*/ 6340976 h 6394659"/>
              <a:gd name="connsiteX2980" fmla="*/ 5574072 w 7621360"/>
              <a:gd name="connsiteY2980" fmla="*/ 6210304 h 6394659"/>
              <a:gd name="connsiteX2981" fmla="*/ 5575623 w 7621360"/>
              <a:gd name="connsiteY2981" fmla="*/ 6205527 h 6394659"/>
              <a:gd name="connsiteX2982" fmla="*/ 5564132 w 7621360"/>
              <a:gd name="connsiteY2982" fmla="*/ 6190237 h 6394659"/>
              <a:gd name="connsiteX2983" fmla="*/ 5554594 w 7621360"/>
              <a:gd name="connsiteY2983" fmla="*/ 6192470 h 6394659"/>
              <a:gd name="connsiteX2984" fmla="*/ 5241543 w 7621360"/>
              <a:gd name="connsiteY2984" fmla="*/ 5813047 h 6394659"/>
              <a:gd name="connsiteX2985" fmla="*/ 5244288 w 7621360"/>
              <a:gd name="connsiteY2985" fmla="*/ 5811853 h 6394659"/>
              <a:gd name="connsiteX2986" fmla="*/ 5244924 w 7621360"/>
              <a:gd name="connsiteY2986" fmla="*/ 5808829 h 6394659"/>
              <a:gd name="connsiteX2987" fmla="*/ 5229416 w 7621360"/>
              <a:gd name="connsiteY2987" fmla="*/ 5793228 h 6394659"/>
              <a:gd name="connsiteX2988" fmla="*/ 5239279 w 7621360"/>
              <a:gd name="connsiteY2988" fmla="*/ 5766135 h 6394659"/>
              <a:gd name="connsiteX2989" fmla="*/ 5366317 w 7621360"/>
              <a:gd name="connsiteY2989" fmla="*/ 5751309 h 6394659"/>
              <a:gd name="connsiteX2990" fmla="*/ 5367604 w 7621360"/>
              <a:gd name="connsiteY2990" fmla="*/ 5755837 h 6394659"/>
              <a:gd name="connsiteX2991" fmla="*/ 5486842 w 7621360"/>
              <a:gd name="connsiteY2991" fmla="*/ 5192472 h 6394659"/>
              <a:gd name="connsiteX2992" fmla="*/ 5505730 w 7621360"/>
              <a:gd name="connsiteY2992" fmla="*/ 5217456 h 6394659"/>
              <a:gd name="connsiteX2993" fmla="*/ 5480748 w 7621360"/>
              <a:gd name="connsiteY2993" fmla="*/ 5236345 h 6394659"/>
              <a:gd name="connsiteX2994" fmla="*/ 5461859 w 7621360"/>
              <a:gd name="connsiteY2994" fmla="*/ 5211377 h 6394659"/>
              <a:gd name="connsiteX2995" fmla="*/ 5486842 w 7621360"/>
              <a:gd name="connsiteY2995" fmla="*/ 5192472 h 6394659"/>
              <a:gd name="connsiteX2996" fmla="*/ 5469380 w 7621360"/>
              <a:gd name="connsiteY2996" fmla="*/ 5176313 h 6394659"/>
              <a:gd name="connsiteX2997" fmla="*/ 5466077 w 7621360"/>
              <a:gd name="connsiteY2997" fmla="*/ 5177740 h 6394659"/>
              <a:gd name="connsiteX2998" fmla="*/ 5276264 w 7621360"/>
              <a:gd name="connsiteY2998" fmla="*/ 4816709 h 6394659"/>
              <a:gd name="connsiteX2999" fmla="*/ 5276404 w 7621360"/>
              <a:gd name="connsiteY2999" fmla="*/ 4816632 h 6394659"/>
              <a:gd name="connsiteX3000" fmla="*/ 5290128 w 7621360"/>
              <a:gd name="connsiteY3000" fmla="*/ 4766138 h 6394659"/>
              <a:gd name="connsiteX3001" fmla="*/ 5290113 w 7621360"/>
              <a:gd name="connsiteY3001" fmla="*/ 4766107 h 6394659"/>
              <a:gd name="connsiteX3002" fmla="*/ 5289911 w 7621360"/>
              <a:gd name="connsiteY3002" fmla="*/ 4765812 h 6394659"/>
              <a:gd name="connsiteX3003" fmla="*/ 5312382 w 7621360"/>
              <a:gd name="connsiteY3003" fmla="*/ 4750149 h 6394659"/>
              <a:gd name="connsiteX3004" fmla="*/ 5282840 w 7621360"/>
              <a:gd name="connsiteY3004" fmla="*/ 4662652 h 6394659"/>
              <a:gd name="connsiteX3005" fmla="*/ 5347506 w 7621360"/>
              <a:gd name="connsiteY3005" fmla="*/ 4328466 h 6394659"/>
              <a:gd name="connsiteX3006" fmla="*/ 5373125 w 7621360"/>
              <a:gd name="connsiteY3006" fmla="*/ 4309143 h 6394659"/>
              <a:gd name="connsiteX3007" fmla="*/ 5373249 w 7621360"/>
              <a:gd name="connsiteY3007" fmla="*/ 4303932 h 6394659"/>
              <a:gd name="connsiteX3008" fmla="*/ 5642616 w 7621360"/>
              <a:gd name="connsiteY3008" fmla="*/ 4264743 h 6394659"/>
              <a:gd name="connsiteX3009" fmla="*/ 5852821 w 7621360"/>
              <a:gd name="connsiteY3009" fmla="*/ 4345618 h 6394659"/>
              <a:gd name="connsiteX3010" fmla="*/ 5856139 w 7621360"/>
              <a:gd name="connsiteY3010" fmla="*/ 4368477 h 6394659"/>
              <a:gd name="connsiteX3011" fmla="*/ 5313638 w 7621360"/>
              <a:gd name="connsiteY3011" fmla="*/ 4746256 h 6394659"/>
              <a:gd name="connsiteX3012" fmla="*/ 5901065 w 7621360"/>
              <a:gd name="connsiteY3012" fmla="*/ 4343416 h 6394659"/>
              <a:gd name="connsiteX3013" fmla="*/ 5866979 w 7621360"/>
              <a:gd name="connsiteY3013" fmla="*/ 4330125 h 6394659"/>
              <a:gd name="connsiteX3014" fmla="*/ 5853689 w 7621360"/>
              <a:gd name="connsiteY3014" fmla="*/ 4343416 h 6394659"/>
              <a:gd name="connsiteX3015" fmla="*/ 5647578 w 7621360"/>
              <a:gd name="connsiteY3015" fmla="*/ 4264123 h 6394659"/>
              <a:gd name="connsiteX3016" fmla="*/ 6362183 w 7621360"/>
              <a:gd name="connsiteY3016" fmla="*/ 4160326 h 6394659"/>
              <a:gd name="connsiteX3017" fmla="*/ 6363889 w 7621360"/>
              <a:gd name="connsiteY3017" fmla="*/ 4166917 h 6394659"/>
              <a:gd name="connsiteX3018" fmla="*/ 6361470 w 7621360"/>
              <a:gd name="connsiteY3018" fmla="*/ 4153472 h 6394659"/>
              <a:gd name="connsiteX3019" fmla="*/ 5489556 w 7621360"/>
              <a:gd name="connsiteY3019" fmla="*/ 4187776 h 6394659"/>
              <a:gd name="connsiteX3020" fmla="*/ 5484795 w 7621360"/>
              <a:gd name="connsiteY3020" fmla="*/ 4172020 h 6394659"/>
              <a:gd name="connsiteX3021" fmla="*/ 5443188 w 7621360"/>
              <a:gd name="connsiteY3021" fmla="*/ 4154666 h 6394659"/>
              <a:gd name="connsiteX3022" fmla="*/ 5411180 w 7621360"/>
              <a:gd name="connsiteY3022" fmla="*/ 4048358 h 6394659"/>
              <a:gd name="connsiteX3023" fmla="*/ 5413274 w 7621360"/>
              <a:gd name="connsiteY3023" fmla="*/ 4047381 h 6394659"/>
              <a:gd name="connsiteX3024" fmla="*/ 5418686 w 7621360"/>
              <a:gd name="connsiteY3024" fmla="*/ 4026134 h 6394659"/>
              <a:gd name="connsiteX3025" fmla="*/ 5412359 w 7621360"/>
              <a:gd name="connsiteY3025" fmla="*/ 4020210 h 6394659"/>
              <a:gd name="connsiteX3026" fmla="*/ 5442707 w 7621360"/>
              <a:gd name="connsiteY3026" fmla="*/ 3943383 h 6394659"/>
              <a:gd name="connsiteX3027" fmla="*/ 5452756 w 7621360"/>
              <a:gd name="connsiteY3027" fmla="*/ 3917980 h 6394659"/>
              <a:gd name="connsiteX3028" fmla="*/ 5500240 w 7621360"/>
              <a:gd name="connsiteY3028" fmla="*/ 3896052 h 6394659"/>
              <a:gd name="connsiteX3029" fmla="*/ 5483771 w 7621360"/>
              <a:gd name="connsiteY3029" fmla="*/ 3851094 h 6394659"/>
              <a:gd name="connsiteX3030" fmla="*/ 5544391 w 7621360"/>
              <a:gd name="connsiteY3030" fmla="*/ 3737559 h 6394659"/>
              <a:gd name="connsiteX3031" fmla="*/ 5593999 w 7621360"/>
              <a:gd name="connsiteY3031" fmla="*/ 3720623 h 6394659"/>
              <a:gd name="connsiteX3032" fmla="*/ 5592883 w 7621360"/>
              <a:gd name="connsiteY3032" fmla="*/ 3685854 h 6394659"/>
              <a:gd name="connsiteX3033" fmla="*/ 5590882 w 7621360"/>
              <a:gd name="connsiteY3033" fmla="*/ 3682753 h 6394659"/>
              <a:gd name="connsiteX3034" fmla="*/ 5727178 w 7621360"/>
              <a:gd name="connsiteY3034" fmla="*/ 3578305 h 6394659"/>
              <a:gd name="connsiteX3035" fmla="*/ 5870143 w 7621360"/>
              <a:gd name="connsiteY3035" fmla="*/ 3468756 h 6394659"/>
              <a:gd name="connsiteX3036" fmla="*/ 5902213 w 7621360"/>
              <a:gd name="connsiteY3036" fmla="*/ 3471268 h 6394659"/>
              <a:gd name="connsiteX3037" fmla="*/ 5909470 w 7621360"/>
              <a:gd name="connsiteY3037" fmla="*/ 3459621 h 6394659"/>
              <a:gd name="connsiteX3038" fmla="*/ 6561378 w 7621360"/>
              <a:gd name="connsiteY3038" fmla="*/ 3588866 h 6394659"/>
              <a:gd name="connsiteX3039" fmla="*/ 6561052 w 7621360"/>
              <a:gd name="connsiteY3039" fmla="*/ 3595442 h 6394659"/>
              <a:gd name="connsiteX3040" fmla="*/ 6593602 w 7621360"/>
              <a:gd name="connsiteY3040" fmla="*/ 3624256 h 6394659"/>
              <a:gd name="connsiteX3041" fmla="*/ 6618213 w 7621360"/>
              <a:gd name="connsiteY3041" fmla="*/ 3609182 h 6394659"/>
              <a:gd name="connsiteX3042" fmla="*/ 6760883 w 7621360"/>
              <a:gd name="connsiteY3042" fmla="*/ 3685591 h 6394659"/>
              <a:gd name="connsiteX3043" fmla="*/ 6767753 w 7621360"/>
              <a:gd name="connsiteY3043" fmla="*/ 3721616 h 6394659"/>
              <a:gd name="connsiteX3044" fmla="*/ 6429688 w 7621360"/>
              <a:gd name="connsiteY3044" fmla="*/ 4120176 h 6394659"/>
              <a:gd name="connsiteX3045" fmla="*/ 6370650 w 7621360"/>
              <a:gd name="connsiteY3045" fmla="*/ 4126767 h 6394659"/>
              <a:gd name="connsiteX3046" fmla="*/ 6361454 w 7621360"/>
              <a:gd name="connsiteY3046" fmla="*/ 4153410 h 6394659"/>
              <a:gd name="connsiteX3047" fmla="*/ 6400797 w 7621360"/>
              <a:gd name="connsiteY3047" fmla="*/ 4175943 h 6394659"/>
              <a:gd name="connsiteX3048" fmla="*/ 6381909 w 7621360"/>
              <a:gd name="connsiteY3048" fmla="*/ 4150959 h 6394659"/>
              <a:gd name="connsiteX3049" fmla="*/ 6406891 w 7621360"/>
              <a:gd name="connsiteY3049" fmla="*/ 4132071 h 6394659"/>
              <a:gd name="connsiteX3050" fmla="*/ 6425780 w 7621360"/>
              <a:gd name="connsiteY3050" fmla="*/ 4157039 h 6394659"/>
              <a:gd name="connsiteX3051" fmla="*/ 6400859 w 7621360"/>
              <a:gd name="connsiteY3051" fmla="*/ 4175943 h 6394659"/>
              <a:gd name="connsiteX3052" fmla="*/ 6432929 w 7621360"/>
              <a:gd name="connsiteY3052" fmla="*/ 4123215 h 6394659"/>
              <a:gd name="connsiteX3053" fmla="*/ 6431533 w 7621360"/>
              <a:gd name="connsiteY3053" fmla="*/ 4121913 h 6394659"/>
              <a:gd name="connsiteX3054" fmla="*/ 6769598 w 7621360"/>
              <a:gd name="connsiteY3054" fmla="*/ 3723245 h 6394659"/>
              <a:gd name="connsiteX3055" fmla="*/ 6812694 w 7621360"/>
              <a:gd name="connsiteY3055" fmla="*/ 3717972 h 6394659"/>
              <a:gd name="connsiteX3056" fmla="*/ 6818757 w 7621360"/>
              <a:gd name="connsiteY3056" fmla="*/ 3704340 h 6394659"/>
              <a:gd name="connsiteX3057" fmla="*/ 6864148 w 7621360"/>
              <a:gd name="connsiteY3057" fmla="*/ 3710357 h 6394659"/>
              <a:gd name="connsiteX3058" fmla="*/ 6866412 w 7621360"/>
              <a:gd name="connsiteY3058" fmla="*/ 3708155 h 6394659"/>
              <a:gd name="connsiteX3059" fmla="*/ 6819020 w 7621360"/>
              <a:gd name="connsiteY3059" fmla="*/ 3701859 h 6394659"/>
              <a:gd name="connsiteX3060" fmla="*/ 6819145 w 7621360"/>
              <a:gd name="connsiteY3060" fmla="*/ 3697206 h 6394659"/>
              <a:gd name="connsiteX3061" fmla="*/ 6818493 w 7621360"/>
              <a:gd name="connsiteY3061" fmla="*/ 3692709 h 6394659"/>
              <a:gd name="connsiteX3062" fmla="*/ 6905460 w 7621360"/>
              <a:gd name="connsiteY3062" fmla="*/ 3670749 h 6394659"/>
              <a:gd name="connsiteX3063" fmla="*/ 7166468 w 7621360"/>
              <a:gd name="connsiteY3063" fmla="*/ 3747965 h 6394659"/>
              <a:gd name="connsiteX3064" fmla="*/ 6869513 w 7621360"/>
              <a:gd name="connsiteY3064" fmla="*/ 3708558 h 6394659"/>
              <a:gd name="connsiteX3065" fmla="*/ 6910237 w 7621360"/>
              <a:gd name="connsiteY3065" fmla="*/ 3669555 h 6394659"/>
              <a:gd name="connsiteX3066" fmla="*/ 7063762 w 7621360"/>
              <a:gd name="connsiteY3066" fmla="*/ 3630785 h 6394659"/>
              <a:gd name="connsiteX3067" fmla="*/ 7173431 w 7621360"/>
              <a:gd name="connsiteY3067" fmla="*/ 3733139 h 6394659"/>
              <a:gd name="connsiteX3068" fmla="*/ 7166530 w 7621360"/>
              <a:gd name="connsiteY3068" fmla="*/ 3747902 h 6394659"/>
              <a:gd name="connsiteX3069" fmla="*/ 7175137 w 7621360"/>
              <a:gd name="connsiteY3069" fmla="*/ 3731371 h 6394659"/>
              <a:gd name="connsiteX3070" fmla="*/ 7066584 w 7621360"/>
              <a:gd name="connsiteY3070" fmla="*/ 3630071 h 6394659"/>
              <a:gd name="connsiteX3071" fmla="*/ 7124892 w 7621360"/>
              <a:gd name="connsiteY3071" fmla="*/ 3615354 h 6394659"/>
              <a:gd name="connsiteX3072" fmla="*/ 7202679 w 7621360"/>
              <a:gd name="connsiteY3072" fmla="*/ 3640555 h 6394659"/>
              <a:gd name="connsiteX3073" fmla="*/ 7197405 w 7621360"/>
              <a:gd name="connsiteY3073" fmla="*/ 3722516 h 6394659"/>
              <a:gd name="connsiteX3074" fmla="*/ 7194863 w 7621360"/>
              <a:gd name="connsiteY3074" fmla="*/ 3722516 h 6394659"/>
              <a:gd name="connsiteX3075" fmla="*/ 7175199 w 7621360"/>
              <a:gd name="connsiteY3075" fmla="*/ 3731262 h 6394659"/>
              <a:gd name="connsiteX3076" fmla="*/ 7195048 w 7621360"/>
              <a:gd name="connsiteY3076" fmla="*/ 3766481 h 6394659"/>
              <a:gd name="connsiteX3077" fmla="*/ 7183496 w 7621360"/>
              <a:gd name="connsiteY3077" fmla="*/ 3751190 h 6394659"/>
              <a:gd name="connsiteX3078" fmla="*/ 7198771 w 7621360"/>
              <a:gd name="connsiteY3078" fmla="*/ 3739636 h 6394659"/>
              <a:gd name="connsiteX3079" fmla="*/ 7210339 w 7621360"/>
              <a:gd name="connsiteY3079" fmla="*/ 3754912 h 6394659"/>
              <a:gd name="connsiteX3080" fmla="*/ 7195110 w 7621360"/>
              <a:gd name="connsiteY3080" fmla="*/ 3766419 h 6394659"/>
              <a:gd name="connsiteX3081" fmla="*/ 7221582 w 7621360"/>
              <a:gd name="connsiteY3081" fmla="*/ 3735201 h 6394659"/>
              <a:gd name="connsiteX3082" fmla="*/ 7199872 w 7621360"/>
              <a:gd name="connsiteY3082" fmla="*/ 3722686 h 6394659"/>
              <a:gd name="connsiteX3083" fmla="*/ 7205097 w 7621360"/>
              <a:gd name="connsiteY3083" fmla="*/ 3641346 h 6394659"/>
              <a:gd name="connsiteX3084" fmla="*/ 7311201 w 7621360"/>
              <a:gd name="connsiteY3084" fmla="*/ 3675727 h 6394659"/>
              <a:gd name="connsiteX3085" fmla="*/ 7313914 w 7621360"/>
              <a:gd name="connsiteY3085" fmla="*/ 3673960 h 6394659"/>
              <a:gd name="connsiteX3086" fmla="*/ 7205361 w 7621360"/>
              <a:gd name="connsiteY3086" fmla="*/ 3638756 h 6394659"/>
              <a:gd name="connsiteX3087" fmla="*/ 7208215 w 7621360"/>
              <a:gd name="connsiteY3087" fmla="*/ 3594341 h 6394659"/>
              <a:gd name="connsiteX3088" fmla="*/ 7315775 w 7621360"/>
              <a:gd name="connsiteY3088" fmla="*/ 3567186 h 6394659"/>
              <a:gd name="connsiteX3089" fmla="*/ 7385156 w 7621360"/>
              <a:gd name="connsiteY3089" fmla="*/ 3626737 h 6394659"/>
              <a:gd name="connsiteX3090" fmla="*/ 7495074 w 7621360"/>
              <a:gd name="connsiteY3090" fmla="*/ 3732581 h 6394659"/>
              <a:gd name="connsiteX3091" fmla="*/ 7317031 w 7621360"/>
              <a:gd name="connsiteY3091" fmla="*/ 3674874 h 6394659"/>
              <a:gd name="connsiteX3092" fmla="*/ 7368842 w 7621360"/>
              <a:gd name="connsiteY3092" fmla="*/ 3640493 h 6394659"/>
              <a:gd name="connsiteX3093" fmla="*/ 7387157 w 7621360"/>
              <a:gd name="connsiteY3093" fmla="*/ 3628350 h 6394659"/>
              <a:gd name="connsiteX3094" fmla="*/ 7499494 w 7621360"/>
              <a:gd name="connsiteY3094" fmla="*/ 3724780 h 6394659"/>
              <a:gd name="connsiteX3095" fmla="*/ 7495074 w 7621360"/>
              <a:gd name="connsiteY3095" fmla="*/ 3732581 h 6394659"/>
              <a:gd name="connsiteX3096" fmla="*/ 7501975 w 7621360"/>
              <a:gd name="connsiteY3096" fmla="*/ 3722035 h 6394659"/>
              <a:gd name="connsiteX3097" fmla="*/ 7500889 w 7621360"/>
              <a:gd name="connsiteY3097" fmla="*/ 3723136 h 6394659"/>
              <a:gd name="connsiteX3098" fmla="*/ 7389017 w 7621360"/>
              <a:gd name="connsiteY3098" fmla="*/ 3627110 h 6394659"/>
              <a:gd name="connsiteX3099" fmla="*/ 7407161 w 7621360"/>
              <a:gd name="connsiteY3099" fmla="*/ 3615075 h 6394659"/>
              <a:gd name="connsiteX3100" fmla="*/ 7407580 w 7621360"/>
              <a:gd name="connsiteY3100" fmla="*/ 3611849 h 6394659"/>
              <a:gd name="connsiteX3101" fmla="*/ 7358406 w 7621360"/>
              <a:gd name="connsiteY3101" fmla="*/ 3556408 h 6394659"/>
              <a:gd name="connsiteX3102" fmla="*/ 7538929 w 7621360"/>
              <a:gd name="connsiteY3102" fmla="*/ 3510829 h 6394659"/>
              <a:gd name="connsiteX3103" fmla="*/ 7543659 w 7621360"/>
              <a:gd name="connsiteY3103" fmla="*/ 3521561 h 6394659"/>
              <a:gd name="connsiteX3104" fmla="*/ 7577310 w 7621360"/>
              <a:gd name="connsiteY3104" fmla="*/ 3521902 h 6394659"/>
              <a:gd name="connsiteX3105" fmla="*/ 7558406 w 7621360"/>
              <a:gd name="connsiteY3105" fmla="*/ 3496934 h 6394659"/>
              <a:gd name="connsiteX3106" fmla="*/ 7583374 w 7621360"/>
              <a:gd name="connsiteY3106" fmla="*/ 3478029 h 6394659"/>
              <a:gd name="connsiteX3107" fmla="*/ 7602277 w 7621360"/>
              <a:gd name="connsiteY3107" fmla="*/ 3502998 h 6394659"/>
              <a:gd name="connsiteX3108" fmla="*/ 7602277 w 7621360"/>
              <a:gd name="connsiteY3108" fmla="*/ 3503013 h 6394659"/>
              <a:gd name="connsiteX3109" fmla="*/ 7577264 w 7621360"/>
              <a:gd name="connsiteY3109" fmla="*/ 3521809 h 6394659"/>
              <a:gd name="connsiteX3110" fmla="*/ 3422969 w 7621360"/>
              <a:gd name="connsiteY3110" fmla="*/ 3064225 h 6394659"/>
              <a:gd name="connsiteX3111" fmla="*/ 3454433 w 7621360"/>
              <a:gd name="connsiteY3111" fmla="*/ 3040374 h 6394659"/>
              <a:gd name="connsiteX3112" fmla="*/ 3478269 w 7621360"/>
              <a:gd name="connsiteY3112" fmla="*/ 3071840 h 6394659"/>
              <a:gd name="connsiteX3113" fmla="*/ 3446819 w 7621360"/>
              <a:gd name="connsiteY3113" fmla="*/ 3095691 h 6394659"/>
              <a:gd name="connsiteX3114" fmla="*/ 3446757 w 7621360"/>
              <a:gd name="connsiteY3114" fmla="*/ 3095676 h 6394659"/>
              <a:gd name="connsiteX3115" fmla="*/ 3422969 w 7621360"/>
              <a:gd name="connsiteY3115" fmla="*/ 3064225 h 6394659"/>
              <a:gd name="connsiteX3116" fmla="*/ 5207318 w 7621360"/>
              <a:gd name="connsiteY3116" fmla="*/ 3809842 h 6394659"/>
              <a:gd name="connsiteX3117" fmla="*/ 5175853 w 7621360"/>
              <a:gd name="connsiteY3117" fmla="*/ 3833694 h 6394659"/>
              <a:gd name="connsiteX3118" fmla="*/ 5152018 w 7621360"/>
              <a:gd name="connsiteY3118" fmla="*/ 3802228 h 6394659"/>
              <a:gd name="connsiteX3119" fmla="*/ 5183467 w 7621360"/>
              <a:gd name="connsiteY3119" fmla="*/ 3778376 h 6394659"/>
              <a:gd name="connsiteX3120" fmla="*/ 5183545 w 7621360"/>
              <a:gd name="connsiteY3120" fmla="*/ 3778391 h 6394659"/>
              <a:gd name="connsiteX3121" fmla="*/ 5207318 w 7621360"/>
              <a:gd name="connsiteY3121" fmla="*/ 3809842 h 6394659"/>
              <a:gd name="connsiteX3122" fmla="*/ 3933866 w 7621360"/>
              <a:gd name="connsiteY3122" fmla="*/ 4109661 h 6394659"/>
              <a:gd name="connsiteX3123" fmla="*/ 3902401 w 7621360"/>
              <a:gd name="connsiteY3123" fmla="*/ 4133513 h 6394659"/>
              <a:gd name="connsiteX3124" fmla="*/ 3878566 w 7621360"/>
              <a:gd name="connsiteY3124" fmla="*/ 4102047 h 6394659"/>
              <a:gd name="connsiteX3125" fmla="*/ 3910015 w 7621360"/>
              <a:gd name="connsiteY3125" fmla="*/ 4078195 h 6394659"/>
              <a:gd name="connsiteX3126" fmla="*/ 3910077 w 7621360"/>
              <a:gd name="connsiteY3126" fmla="*/ 4078211 h 6394659"/>
              <a:gd name="connsiteX3127" fmla="*/ 3933866 w 7621360"/>
              <a:gd name="connsiteY3127" fmla="*/ 4109661 h 63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Lst>
            <a:rect l="l" t="t" r="r" b="b"/>
            <a:pathLst>
              <a:path w="7621360" h="6394659">
                <a:moveTo>
                  <a:pt x="7621274" y="3496794"/>
                </a:moveTo>
                <a:cubicBezTo>
                  <a:pt x="7621274" y="3496267"/>
                  <a:pt x="7621228" y="3495755"/>
                  <a:pt x="7621135" y="3495244"/>
                </a:cubicBezTo>
                <a:lnTo>
                  <a:pt x="7620840" y="3492824"/>
                </a:lnTo>
                <a:cubicBezTo>
                  <a:pt x="7617211" y="3469903"/>
                  <a:pt x="7595687" y="3454271"/>
                  <a:pt x="7572767" y="3457915"/>
                </a:cubicBezTo>
                <a:cubicBezTo>
                  <a:pt x="7556887" y="3460428"/>
                  <a:pt x="7543845" y="3471780"/>
                  <a:pt x="7539162" y="3487164"/>
                </a:cubicBezTo>
                <a:lnTo>
                  <a:pt x="7538510" y="3489536"/>
                </a:lnTo>
                <a:cubicBezTo>
                  <a:pt x="7537549" y="3493569"/>
                  <a:pt x="7537177" y="3497709"/>
                  <a:pt x="7537425" y="3501850"/>
                </a:cubicBezTo>
                <a:cubicBezTo>
                  <a:pt x="7537425" y="3502470"/>
                  <a:pt x="7537518" y="3503075"/>
                  <a:pt x="7537580" y="3503664"/>
                </a:cubicBezTo>
                <a:lnTo>
                  <a:pt x="7335532" y="3530587"/>
                </a:lnTo>
                <a:lnTo>
                  <a:pt x="7247386" y="3431179"/>
                </a:lnTo>
                <a:cubicBezTo>
                  <a:pt x="7249681" y="3429024"/>
                  <a:pt x="7251713" y="3426604"/>
                  <a:pt x="7253450" y="3423984"/>
                </a:cubicBezTo>
                <a:lnTo>
                  <a:pt x="7254752" y="3421859"/>
                </a:lnTo>
                <a:cubicBezTo>
                  <a:pt x="7256303" y="3419176"/>
                  <a:pt x="7257528" y="3416322"/>
                  <a:pt x="7258444" y="3413360"/>
                </a:cubicBezTo>
                <a:lnTo>
                  <a:pt x="7259095" y="3410957"/>
                </a:lnTo>
                <a:cubicBezTo>
                  <a:pt x="7264383" y="3389028"/>
                  <a:pt x="7250907" y="3366976"/>
                  <a:pt x="7228995" y="3361687"/>
                </a:cubicBezTo>
                <a:cubicBezTo>
                  <a:pt x="7211611" y="3357484"/>
                  <a:pt x="7193513" y="3365083"/>
                  <a:pt x="7184348" y="3380437"/>
                </a:cubicBezTo>
                <a:lnTo>
                  <a:pt x="6976360" y="3263877"/>
                </a:lnTo>
                <a:cubicBezTo>
                  <a:pt x="6984068" y="3248803"/>
                  <a:pt x="6978082" y="3230333"/>
                  <a:pt x="6963008" y="3222626"/>
                </a:cubicBezTo>
                <a:cubicBezTo>
                  <a:pt x="6961814" y="3222005"/>
                  <a:pt x="6960574" y="3221478"/>
                  <a:pt x="6959302" y="3221028"/>
                </a:cubicBezTo>
                <a:lnTo>
                  <a:pt x="7210153" y="2433214"/>
                </a:lnTo>
                <a:cubicBezTo>
                  <a:pt x="7211564" y="2433617"/>
                  <a:pt x="7213006" y="2433927"/>
                  <a:pt x="7214464" y="2434144"/>
                </a:cubicBezTo>
                <a:cubicBezTo>
                  <a:pt x="7232856" y="2436718"/>
                  <a:pt x="7249853" y="2423893"/>
                  <a:pt x="7252426" y="2405516"/>
                </a:cubicBezTo>
                <a:cubicBezTo>
                  <a:pt x="7255001" y="2387123"/>
                  <a:pt x="7242176" y="2370127"/>
                  <a:pt x="7223784" y="2367552"/>
                </a:cubicBezTo>
                <a:cubicBezTo>
                  <a:pt x="7212525" y="2365970"/>
                  <a:pt x="7201220" y="2370204"/>
                  <a:pt x="7193762" y="2378780"/>
                </a:cubicBezTo>
                <a:lnTo>
                  <a:pt x="6574838" y="1876750"/>
                </a:lnTo>
                <a:cubicBezTo>
                  <a:pt x="6585492" y="1861552"/>
                  <a:pt x="6581801" y="1840600"/>
                  <a:pt x="6566603" y="1829946"/>
                </a:cubicBezTo>
                <a:cubicBezTo>
                  <a:pt x="6551406" y="1819292"/>
                  <a:pt x="6530440" y="1822983"/>
                  <a:pt x="6519802" y="1838181"/>
                </a:cubicBezTo>
                <a:cubicBezTo>
                  <a:pt x="6509490" y="1852883"/>
                  <a:pt x="6512560" y="1873074"/>
                  <a:pt x="6526765" y="1884054"/>
                </a:cubicBezTo>
                <a:lnTo>
                  <a:pt x="6310962" y="2185796"/>
                </a:lnTo>
                <a:cubicBezTo>
                  <a:pt x="6300121" y="2178740"/>
                  <a:pt x="6285731" y="2180818"/>
                  <a:pt x="6277326" y="2190635"/>
                </a:cubicBezTo>
                <a:lnTo>
                  <a:pt x="5892117" y="1889482"/>
                </a:lnTo>
                <a:lnTo>
                  <a:pt x="5992730" y="1735765"/>
                </a:lnTo>
                <a:cubicBezTo>
                  <a:pt x="5996498" y="1737983"/>
                  <a:pt x="6000670" y="1739425"/>
                  <a:pt x="6005012" y="1740030"/>
                </a:cubicBezTo>
                <a:cubicBezTo>
                  <a:pt x="6023373" y="1742604"/>
                  <a:pt x="6040354" y="1729810"/>
                  <a:pt x="6042928" y="1711448"/>
                </a:cubicBezTo>
                <a:cubicBezTo>
                  <a:pt x="6044355" y="1701275"/>
                  <a:pt x="6041052" y="1691008"/>
                  <a:pt x="6033949" y="1683580"/>
                </a:cubicBezTo>
                <a:lnTo>
                  <a:pt x="6199725" y="1507811"/>
                </a:lnTo>
                <a:cubicBezTo>
                  <a:pt x="6207386" y="1514118"/>
                  <a:pt x="6218723" y="1513015"/>
                  <a:pt x="6225018" y="1505349"/>
                </a:cubicBezTo>
                <a:cubicBezTo>
                  <a:pt x="6231330" y="1497684"/>
                  <a:pt x="6230229" y="1486357"/>
                  <a:pt x="6222568" y="1480049"/>
                </a:cubicBezTo>
                <a:cubicBezTo>
                  <a:pt x="6221095" y="1478841"/>
                  <a:pt x="6219436" y="1477872"/>
                  <a:pt x="6217668" y="1477182"/>
                </a:cubicBezTo>
                <a:lnTo>
                  <a:pt x="6252746" y="1368020"/>
                </a:lnTo>
                <a:cubicBezTo>
                  <a:pt x="6253862" y="1368339"/>
                  <a:pt x="6254979" y="1368592"/>
                  <a:pt x="6256126" y="1368780"/>
                </a:cubicBezTo>
                <a:cubicBezTo>
                  <a:pt x="6272875" y="1371529"/>
                  <a:pt x="6288677" y="1360187"/>
                  <a:pt x="6291422" y="1343444"/>
                </a:cubicBezTo>
                <a:cubicBezTo>
                  <a:pt x="6294167" y="1326702"/>
                  <a:pt x="6282831" y="1310899"/>
                  <a:pt x="6266083" y="1308149"/>
                </a:cubicBezTo>
                <a:cubicBezTo>
                  <a:pt x="6259802" y="1307116"/>
                  <a:pt x="6253350" y="1308062"/>
                  <a:pt x="6247628" y="1310857"/>
                </a:cubicBezTo>
                <a:lnTo>
                  <a:pt x="6089063" y="1016636"/>
                </a:lnTo>
                <a:cubicBezTo>
                  <a:pt x="6103656" y="1007984"/>
                  <a:pt x="6108479" y="989137"/>
                  <a:pt x="6099826" y="974542"/>
                </a:cubicBezTo>
                <a:cubicBezTo>
                  <a:pt x="6095189" y="966725"/>
                  <a:pt x="6087326" y="961360"/>
                  <a:pt x="6078363" y="959892"/>
                </a:cubicBezTo>
                <a:cubicBezTo>
                  <a:pt x="6077774" y="959783"/>
                  <a:pt x="6077184" y="959752"/>
                  <a:pt x="6076595" y="959690"/>
                </a:cubicBezTo>
                <a:lnTo>
                  <a:pt x="6074145" y="959519"/>
                </a:lnTo>
                <a:cubicBezTo>
                  <a:pt x="6072765" y="959478"/>
                  <a:pt x="6071385" y="959529"/>
                  <a:pt x="6070020" y="959675"/>
                </a:cubicBezTo>
                <a:lnTo>
                  <a:pt x="6067864" y="960000"/>
                </a:lnTo>
                <a:cubicBezTo>
                  <a:pt x="6065275" y="960464"/>
                  <a:pt x="6062762" y="961261"/>
                  <a:pt x="6060374" y="962373"/>
                </a:cubicBezTo>
                <a:lnTo>
                  <a:pt x="6058172" y="963505"/>
                </a:lnTo>
                <a:cubicBezTo>
                  <a:pt x="6056265" y="964609"/>
                  <a:pt x="6054466" y="965909"/>
                  <a:pt x="6052822" y="967382"/>
                </a:cubicBezTo>
                <a:lnTo>
                  <a:pt x="6051271" y="968933"/>
                </a:lnTo>
                <a:cubicBezTo>
                  <a:pt x="6046914" y="973409"/>
                  <a:pt x="6044045" y="979116"/>
                  <a:pt x="6043052" y="985279"/>
                </a:cubicBezTo>
                <a:cubicBezTo>
                  <a:pt x="6040943" y="998236"/>
                  <a:pt x="6047301" y="1011101"/>
                  <a:pt x="6058870" y="1017303"/>
                </a:cubicBezTo>
                <a:lnTo>
                  <a:pt x="5941803" y="1258052"/>
                </a:lnTo>
                <a:cubicBezTo>
                  <a:pt x="5927444" y="1251529"/>
                  <a:pt x="5910509" y="1257887"/>
                  <a:pt x="5903980" y="1272252"/>
                </a:cubicBezTo>
                <a:cubicBezTo>
                  <a:pt x="5897467" y="1286618"/>
                  <a:pt x="5903825" y="1303551"/>
                  <a:pt x="5918185" y="1310072"/>
                </a:cubicBezTo>
                <a:cubicBezTo>
                  <a:pt x="5920046" y="1310917"/>
                  <a:pt x="5921985" y="1311559"/>
                  <a:pt x="5923985" y="1311989"/>
                </a:cubicBezTo>
                <a:lnTo>
                  <a:pt x="5874531" y="1570463"/>
                </a:lnTo>
                <a:cubicBezTo>
                  <a:pt x="5864700" y="1569176"/>
                  <a:pt x="5855690" y="1576108"/>
                  <a:pt x="5854403" y="1585956"/>
                </a:cubicBezTo>
                <a:cubicBezTo>
                  <a:pt x="5853302" y="1594377"/>
                  <a:pt x="5858249" y="1602410"/>
                  <a:pt x="5866266" y="1605217"/>
                </a:cubicBezTo>
                <a:lnTo>
                  <a:pt x="5813633" y="1794293"/>
                </a:lnTo>
                <a:cubicBezTo>
                  <a:pt x="5797164" y="1790385"/>
                  <a:pt x="5780649" y="1800558"/>
                  <a:pt x="5776741" y="1817012"/>
                </a:cubicBezTo>
                <a:cubicBezTo>
                  <a:pt x="5776291" y="1818889"/>
                  <a:pt x="5776027" y="1820781"/>
                  <a:pt x="5775934" y="1822704"/>
                </a:cubicBezTo>
                <a:lnTo>
                  <a:pt x="5460138" y="1820191"/>
                </a:lnTo>
                <a:cubicBezTo>
                  <a:pt x="5459564" y="1810220"/>
                  <a:pt x="5451004" y="1802590"/>
                  <a:pt x="5441032" y="1803163"/>
                </a:cubicBezTo>
                <a:cubicBezTo>
                  <a:pt x="5431046" y="1803737"/>
                  <a:pt x="5423432" y="1812298"/>
                  <a:pt x="5424005" y="1822270"/>
                </a:cubicBezTo>
                <a:cubicBezTo>
                  <a:pt x="5424579" y="1832241"/>
                  <a:pt x="5433124" y="1839871"/>
                  <a:pt x="5443111" y="1839298"/>
                </a:cubicBezTo>
                <a:cubicBezTo>
                  <a:pt x="5447670" y="1839034"/>
                  <a:pt x="5451950" y="1837064"/>
                  <a:pt x="5455113" y="1833777"/>
                </a:cubicBezTo>
                <a:lnTo>
                  <a:pt x="5585377" y="1943884"/>
                </a:lnTo>
                <a:cubicBezTo>
                  <a:pt x="5571699" y="1961068"/>
                  <a:pt x="5574553" y="1986082"/>
                  <a:pt x="5591735" y="1999760"/>
                </a:cubicBezTo>
                <a:cubicBezTo>
                  <a:pt x="5594418" y="2001901"/>
                  <a:pt x="5597380" y="2003684"/>
                  <a:pt x="5600528" y="2005064"/>
                </a:cubicBezTo>
                <a:lnTo>
                  <a:pt x="5516601" y="2213292"/>
                </a:lnTo>
                <a:cubicBezTo>
                  <a:pt x="5507157" y="2210129"/>
                  <a:pt x="5496937" y="2215231"/>
                  <a:pt x="5493774" y="2224675"/>
                </a:cubicBezTo>
                <a:cubicBezTo>
                  <a:pt x="5490626" y="2234120"/>
                  <a:pt x="5495712" y="2244340"/>
                  <a:pt x="5505172" y="2247503"/>
                </a:cubicBezTo>
                <a:cubicBezTo>
                  <a:pt x="5511670" y="2249675"/>
                  <a:pt x="5518834" y="2247984"/>
                  <a:pt x="5523672" y="2243115"/>
                </a:cubicBezTo>
                <a:lnTo>
                  <a:pt x="5621758" y="2322966"/>
                </a:lnTo>
                <a:lnTo>
                  <a:pt x="5558068" y="2505838"/>
                </a:lnTo>
                <a:cubicBezTo>
                  <a:pt x="5544375" y="2501744"/>
                  <a:pt x="5529953" y="2509529"/>
                  <a:pt x="5525859" y="2523239"/>
                </a:cubicBezTo>
                <a:cubicBezTo>
                  <a:pt x="5521781" y="2536932"/>
                  <a:pt x="5529565" y="2551355"/>
                  <a:pt x="5543258" y="2555434"/>
                </a:cubicBezTo>
                <a:cubicBezTo>
                  <a:pt x="5555742" y="2559171"/>
                  <a:pt x="5569063" y="2553030"/>
                  <a:pt x="5574336" y="2541104"/>
                </a:cubicBezTo>
                <a:lnTo>
                  <a:pt x="6065926" y="2731746"/>
                </a:lnTo>
                <a:lnTo>
                  <a:pt x="5815106" y="3002006"/>
                </a:lnTo>
                <a:lnTo>
                  <a:pt x="5716804" y="3107912"/>
                </a:lnTo>
                <a:cubicBezTo>
                  <a:pt x="5705933" y="3098684"/>
                  <a:pt x="5689635" y="3100033"/>
                  <a:pt x="5680408" y="3110905"/>
                </a:cubicBezTo>
                <a:cubicBezTo>
                  <a:pt x="5673491" y="3119062"/>
                  <a:pt x="5672328" y="3130631"/>
                  <a:pt x="5677461" y="3140014"/>
                </a:cubicBezTo>
                <a:lnTo>
                  <a:pt x="5592914" y="3191315"/>
                </a:lnTo>
                <a:cubicBezTo>
                  <a:pt x="5587207" y="3183204"/>
                  <a:pt x="5576011" y="3181250"/>
                  <a:pt x="5567900" y="3186957"/>
                </a:cubicBezTo>
                <a:cubicBezTo>
                  <a:pt x="5559790" y="3192664"/>
                  <a:pt x="5557836" y="3203876"/>
                  <a:pt x="5563542" y="3211987"/>
                </a:cubicBezTo>
                <a:cubicBezTo>
                  <a:pt x="5565558" y="3214856"/>
                  <a:pt x="5568381" y="3217074"/>
                  <a:pt x="5571653" y="3218361"/>
                </a:cubicBezTo>
                <a:lnTo>
                  <a:pt x="5475242" y="3523453"/>
                </a:lnTo>
                <a:cubicBezTo>
                  <a:pt x="5463084" y="3520305"/>
                  <a:pt x="5450678" y="3527609"/>
                  <a:pt x="5447530" y="3539767"/>
                </a:cubicBezTo>
                <a:cubicBezTo>
                  <a:pt x="5446041" y="3545521"/>
                  <a:pt x="5446863" y="3551631"/>
                  <a:pt x="5449825" y="3556780"/>
                </a:cubicBezTo>
                <a:cubicBezTo>
                  <a:pt x="5449825" y="3556826"/>
                  <a:pt x="5449825" y="3556858"/>
                  <a:pt x="5449825" y="3556904"/>
                </a:cubicBezTo>
                <a:lnTo>
                  <a:pt x="5252057" y="3686289"/>
                </a:lnTo>
                <a:cubicBezTo>
                  <a:pt x="5246133" y="3678333"/>
                  <a:pt x="5234890" y="3676674"/>
                  <a:pt x="5226935" y="3682598"/>
                </a:cubicBezTo>
                <a:cubicBezTo>
                  <a:pt x="5225787" y="3683450"/>
                  <a:pt x="5224733" y="3684443"/>
                  <a:pt x="5223818" y="3685544"/>
                </a:cubicBezTo>
                <a:lnTo>
                  <a:pt x="5120398" y="3611477"/>
                </a:lnTo>
                <a:cubicBezTo>
                  <a:pt x="5125686" y="3603041"/>
                  <a:pt x="5123143" y="3591921"/>
                  <a:pt x="5114707" y="3586633"/>
                </a:cubicBezTo>
                <a:cubicBezTo>
                  <a:pt x="5106286" y="3581345"/>
                  <a:pt x="5095151" y="3583888"/>
                  <a:pt x="5089863" y="3592324"/>
                </a:cubicBezTo>
                <a:cubicBezTo>
                  <a:pt x="5084575" y="3600761"/>
                  <a:pt x="5087134" y="3611880"/>
                  <a:pt x="5095555" y="3617169"/>
                </a:cubicBezTo>
                <a:cubicBezTo>
                  <a:pt x="5099881" y="3619883"/>
                  <a:pt x="5105154" y="3620627"/>
                  <a:pt x="5110070" y="3619231"/>
                </a:cubicBezTo>
                <a:lnTo>
                  <a:pt x="5145443" y="3716313"/>
                </a:lnTo>
                <a:lnTo>
                  <a:pt x="4817209" y="3789681"/>
                </a:lnTo>
                <a:cubicBezTo>
                  <a:pt x="4814728" y="3767272"/>
                  <a:pt x="4794553" y="3751113"/>
                  <a:pt x="4772129" y="3753594"/>
                </a:cubicBezTo>
                <a:cubicBezTo>
                  <a:pt x="4751379" y="3755889"/>
                  <a:pt x="4735717" y="3773460"/>
                  <a:pt x="4735794" y="3794334"/>
                </a:cubicBezTo>
                <a:lnTo>
                  <a:pt x="4328239" y="3808105"/>
                </a:lnTo>
                <a:cubicBezTo>
                  <a:pt x="4328239" y="3808105"/>
                  <a:pt x="4328239" y="3808105"/>
                  <a:pt x="4328239" y="3807997"/>
                </a:cubicBezTo>
                <a:cubicBezTo>
                  <a:pt x="4326828" y="3787603"/>
                  <a:pt x="4309165" y="3772219"/>
                  <a:pt x="4288773" y="3773631"/>
                </a:cubicBezTo>
                <a:cubicBezTo>
                  <a:pt x="4278445" y="3774344"/>
                  <a:pt x="4268877" y="3779369"/>
                  <a:pt x="4262410" y="3787464"/>
                </a:cubicBezTo>
                <a:lnTo>
                  <a:pt x="4116266" y="3678333"/>
                </a:lnTo>
                <a:lnTo>
                  <a:pt x="3919630" y="3531502"/>
                </a:lnTo>
                <a:cubicBezTo>
                  <a:pt x="3926608" y="3521111"/>
                  <a:pt x="3923848" y="3507014"/>
                  <a:pt x="3913458" y="3500035"/>
                </a:cubicBezTo>
                <a:cubicBezTo>
                  <a:pt x="3911985" y="3499059"/>
                  <a:pt x="3910418" y="3498252"/>
                  <a:pt x="3908775" y="3497632"/>
                </a:cubicBezTo>
                <a:lnTo>
                  <a:pt x="3990748" y="3238103"/>
                </a:lnTo>
                <a:lnTo>
                  <a:pt x="4154989" y="3084045"/>
                </a:lnTo>
                <a:cubicBezTo>
                  <a:pt x="4165255" y="3093970"/>
                  <a:pt x="4181615" y="3093706"/>
                  <a:pt x="4191540" y="3083440"/>
                </a:cubicBezTo>
                <a:cubicBezTo>
                  <a:pt x="4201465" y="3073173"/>
                  <a:pt x="4201201" y="3056812"/>
                  <a:pt x="4190935" y="3046887"/>
                </a:cubicBezTo>
                <a:cubicBezTo>
                  <a:pt x="4188609" y="3044638"/>
                  <a:pt x="4185880" y="3042839"/>
                  <a:pt x="4182902" y="3041599"/>
                </a:cubicBezTo>
                <a:cubicBezTo>
                  <a:pt x="4180855" y="3040761"/>
                  <a:pt x="4178700" y="3040188"/>
                  <a:pt x="4176498" y="3039893"/>
                </a:cubicBezTo>
                <a:lnTo>
                  <a:pt x="4218942" y="2546330"/>
                </a:lnTo>
                <a:cubicBezTo>
                  <a:pt x="4242095" y="2547726"/>
                  <a:pt x="4261991" y="2530093"/>
                  <a:pt x="4263387" y="2506939"/>
                </a:cubicBezTo>
                <a:cubicBezTo>
                  <a:pt x="4264782" y="2483786"/>
                  <a:pt x="4247135" y="2463889"/>
                  <a:pt x="4223982" y="2462493"/>
                </a:cubicBezTo>
                <a:cubicBezTo>
                  <a:pt x="4219113" y="2462198"/>
                  <a:pt x="4214243" y="2462757"/>
                  <a:pt x="4209560" y="2464137"/>
                </a:cubicBezTo>
                <a:lnTo>
                  <a:pt x="3973845" y="1736944"/>
                </a:lnTo>
                <a:cubicBezTo>
                  <a:pt x="3988329" y="1731562"/>
                  <a:pt x="3995896" y="1715635"/>
                  <a:pt x="3990903" y="1701011"/>
                </a:cubicBezTo>
                <a:lnTo>
                  <a:pt x="4178296" y="1628433"/>
                </a:lnTo>
                <a:cubicBezTo>
                  <a:pt x="4180514" y="1633520"/>
                  <a:pt x="4184050" y="1637909"/>
                  <a:pt x="4188563" y="1641134"/>
                </a:cubicBezTo>
                <a:lnTo>
                  <a:pt x="4190625" y="1642468"/>
                </a:lnTo>
                <a:cubicBezTo>
                  <a:pt x="4191943" y="1643274"/>
                  <a:pt x="4193339" y="1643988"/>
                  <a:pt x="4194766" y="1644592"/>
                </a:cubicBezTo>
                <a:cubicBezTo>
                  <a:pt x="4210490" y="1650951"/>
                  <a:pt x="4228386" y="1643367"/>
                  <a:pt x="4234744" y="1627642"/>
                </a:cubicBezTo>
                <a:cubicBezTo>
                  <a:pt x="4240761" y="1612801"/>
                  <a:pt x="4234341" y="1595835"/>
                  <a:pt x="4220028" y="1588670"/>
                </a:cubicBezTo>
                <a:lnTo>
                  <a:pt x="4217779" y="1587647"/>
                </a:lnTo>
                <a:cubicBezTo>
                  <a:pt x="4213266" y="1585848"/>
                  <a:pt x="4208382" y="1585150"/>
                  <a:pt x="4203543" y="1585615"/>
                </a:cubicBezTo>
                <a:lnTo>
                  <a:pt x="4188733" y="1477058"/>
                </a:lnTo>
                <a:lnTo>
                  <a:pt x="4319524" y="1340431"/>
                </a:lnTo>
                <a:cubicBezTo>
                  <a:pt x="4321401" y="1342070"/>
                  <a:pt x="4323494" y="1343452"/>
                  <a:pt x="4325727" y="1344541"/>
                </a:cubicBezTo>
                <a:lnTo>
                  <a:pt x="4327976" y="1345564"/>
                </a:lnTo>
                <a:cubicBezTo>
                  <a:pt x="4342677" y="1351329"/>
                  <a:pt x="4359254" y="1344091"/>
                  <a:pt x="4365024" y="1329395"/>
                </a:cubicBezTo>
                <a:cubicBezTo>
                  <a:pt x="4369459" y="1318095"/>
                  <a:pt x="4366264" y="1305226"/>
                  <a:pt x="4357068" y="1297303"/>
                </a:cubicBezTo>
                <a:lnTo>
                  <a:pt x="4355130" y="1295752"/>
                </a:lnTo>
                <a:cubicBezTo>
                  <a:pt x="4353331" y="1294432"/>
                  <a:pt x="4351377" y="1293334"/>
                  <a:pt x="4349314" y="1292480"/>
                </a:cubicBezTo>
                <a:lnTo>
                  <a:pt x="4349082" y="1292402"/>
                </a:lnTo>
                <a:lnTo>
                  <a:pt x="4394426" y="1128993"/>
                </a:lnTo>
                <a:lnTo>
                  <a:pt x="4561427" y="1022638"/>
                </a:lnTo>
                <a:cubicBezTo>
                  <a:pt x="4562776" y="1024587"/>
                  <a:pt x="4564373" y="1026358"/>
                  <a:pt x="4566172" y="1027910"/>
                </a:cubicBezTo>
                <a:lnTo>
                  <a:pt x="4568126" y="1029461"/>
                </a:lnTo>
                <a:cubicBezTo>
                  <a:pt x="4580920" y="1038699"/>
                  <a:pt x="4598785" y="1035815"/>
                  <a:pt x="4608027" y="1023016"/>
                </a:cubicBezTo>
                <a:cubicBezTo>
                  <a:pt x="4617270" y="1010216"/>
                  <a:pt x="4614385" y="992352"/>
                  <a:pt x="4601576" y="983112"/>
                </a:cubicBezTo>
                <a:cubicBezTo>
                  <a:pt x="4596567" y="979486"/>
                  <a:pt x="4590488" y="977591"/>
                  <a:pt x="4584301" y="977711"/>
                </a:cubicBezTo>
                <a:lnTo>
                  <a:pt x="4582300" y="977835"/>
                </a:lnTo>
                <a:lnTo>
                  <a:pt x="4527838" y="684994"/>
                </a:lnTo>
                <a:cubicBezTo>
                  <a:pt x="4539716" y="682089"/>
                  <a:pt x="4546989" y="670103"/>
                  <a:pt x="4544090" y="658222"/>
                </a:cubicBezTo>
                <a:cubicBezTo>
                  <a:pt x="4541190" y="646341"/>
                  <a:pt x="4529202" y="639065"/>
                  <a:pt x="4517324" y="641970"/>
                </a:cubicBezTo>
                <a:cubicBezTo>
                  <a:pt x="4505444" y="644874"/>
                  <a:pt x="4498156" y="656859"/>
                  <a:pt x="4501072" y="668741"/>
                </a:cubicBezTo>
                <a:cubicBezTo>
                  <a:pt x="4502173" y="673264"/>
                  <a:pt x="4504669" y="677322"/>
                  <a:pt x="4508220" y="680342"/>
                </a:cubicBezTo>
                <a:lnTo>
                  <a:pt x="4413717" y="806423"/>
                </a:lnTo>
                <a:lnTo>
                  <a:pt x="4522270" y="56991"/>
                </a:lnTo>
                <a:cubicBezTo>
                  <a:pt x="4523821" y="57147"/>
                  <a:pt x="4525372" y="57178"/>
                  <a:pt x="4526923" y="57084"/>
                </a:cubicBezTo>
                <a:lnTo>
                  <a:pt x="4529388" y="56836"/>
                </a:lnTo>
                <a:cubicBezTo>
                  <a:pt x="4545004" y="54556"/>
                  <a:pt x="4555798" y="40052"/>
                  <a:pt x="4553518" y="24441"/>
                </a:cubicBezTo>
                <a:cubicBezTo>
                  <a:pt x="4551238" y="8830"/>
                  <a:pt x="4536739" y="-1976"/>
                  <a:pt x="4521138" y="304"/>
                </a:cubicBezTo>
                <a:cubicBezTo>
                  <a:pt x="4505522" y="2584"/>
                  <a:pt x="4494713" y="17087"/>
                  <a:pt x="4496993" y="32698"/>
                </a:cubicBezTo>
                <a:cubicBezTo>
                  <a:pt x="4498435" y="42596"/>
                  <a:pt x="4504964" y="51016"/>
                  <a:pt x="4514175" y="54897"/>
                </a:cubicBezTo>
                <a:lnTo>
                  <a:pt x="4186965" y="1030361"/>
                </a:lnTo>
                <a:lnTo>
                  <a:pt x="3879155" y="447874"/>
                </a:lnTo>
                <a:cubicBezTo>
                  <a:pt x="3889747" y="441485"/>
                  <a:pt x="3893143" y="427721"/>
                  <a:pt x="3886769" y="417132"/>
                </a:cubicBezTo>
                <a:cubicBezTo>
                  <a:pt x="3880381" y="406542"/>
                  <a:pt x="3866610" y="403136"/>
                  <a:pt x="3856018" y="409526"/>
                </a:cubicBezTo>
                <a:cubicBezTo>
                  <a:pt x="3845426" y="415913"/>
                  <a:pt x="3842030" y="429677"/>
                  <a:pt x="3848419" y="440267"/>
                </a:cubicBezTo>
                <a:cubicBezTo>
                  <a:pt x="3853785" y="449182"/>
                  <a:pt x="3864609" y="453214"/>
                  <a:pt x="3874503" y="449999"/>
                </a:cubicBezTo>
                <a:lnTo>
                  <a:pt x="4130642" y="1121502"/>
                </a:lnTo>
                <a:cubicBezTo>
                  <a:pt x="4108761" y="1129148"/>
                  <a:pt x="4097207" y="1153091"/>
                  <a:pt x="4104853" y="1174979"/>
                </a:cubicBezTo>
                <a:cubicBezTo>
                  <a:pt x="4107132" y="1181485"/>
                  <a:pt x="4110963" y="1187331"/>
                  <a:pt x="4116034" y="1192002"/>
                </a:cubicBezTo>
                <a:lnTo>
                  <a:pt x="4117894" y="1193553"/>
                </a:lnTo>
                <a:cubicBezTo>
                  <a:pt x="4121105" y="1196186"/>
                  <a:pt x="4124687" y="1198330"/>
                  <a:pt x="4128533" y="1199911"/>
                </a:cubicBezTo>
                <a:cubicBezTo>
                  <a:pt x="4129091" y="1200144"/>
                  <a:pt x="4129649" y="1200361"/>
                  <a:pt x="4130223" y="1200563"/>
                </a:cubicBezTo>
                <a:lnTo>
                  <a:pt x="4091159" y="1319231"/>
                </a:lnTo>
                <a:lnTo>
                  <a:pt x="3933463" y="1419662"/>
                </a:lnTo>
                <a:cubicBezTo>
                  <a:pt x="3931710" y="1417091"/>
                  <a:pt x="3929679" y="1414729"/>
                  <a:pt x="3927384" y="1412621"/>
                </a:cubicBezTo>
                <a:lnTo>
                  <a:pt x="3925538" y="1411071"/>
                </a:lnTo>
                <a:cubicBezTo>
                  <a:pt x="3908077" y="1396789"/>
                  <a:pt x="3882334" y="1399370"/>
                  <a:pt x="3868067" y="1416835"/>
                </a:cubicBezTo>
                <a:cubicBezTo>
                  <a:pt x="3856778" y="1430634"/>
                  <a:pt x="3855739" y="1450157"/>
                  <a:pt x="3865509" y="1465070"/>
                </a:cubicBezTo>
                <a:lnTo>
                  <a:pt x="3866920" y="1467086"/>
                </a:lnTo>
                <a:cubicBezTo>
                  <a:pt x="3871324" y="1473032"/>
                  <a:pt x="3877279" y="1477660"/>
                  <a:pt x="3884133" y="1480470"/>
                </a:cubicBezTo>
                <a:cubicBezTo>
                  <a:pt x="3886738" y="1481537"/>
                  <a:pt x="3889452" y="1482337"/>
                  <a:pt x="3892228" y="1482858"/>
                </a:cubicBezTo>
                <a:lnTo>
                  <a:pt x="3861802" y="1679982"/>
                </a:lnTo>
                <a:lnTo>
                  <a:pt x="3675463" y="1627347"/>
                </a:lnTo>
                <a:cubicBezTo>
                  <a:pt x="3676890" y="1621470"/>
                  <a:pt x="3676549" y="1615282"/>
                  <a:pt x="3674440" y="1609606"/>
                </a:cubicBezTo>
                <a:lnTo>
                  <a:pt x="3673633" y="1607575"/>
                </a:lnTo>
                <a:cubicBezTo>
                  <a:pt x="3673013" y="1606210"/>
                  <a:pt x="3672299" y="1604892"/>
                  <a:pt x="3671493" y="1603636"/>
                </a:cubicBezTo>
                <a:lnTo>
                  <a:pt x="3670082" y="1601619"/>
                </a:lnTo>
                <a:cubicBezTo>
                  <a:pt x="3659832" y="1588112"/>
                  <a:pt x="3640571" y="1585475"/>
                  <a:pt x="3627064" y="1595726"/>
                </a:cubicBezTo>
                <a:cubicBezTo>
                  <a:pt x="3620086" y="1601015"/>
                  <a:pt x="3615712" y="1609032"/>
                  <a:pt x="3615015" y="1617748"/>
                </a:cubicBezTo>
                <a:lnTo>
                  <a:pt x="2919034" y="1613731"/>
                </a:lnTo>
                <a:cubicBezTo>
                  <a:pt x="2919034" y="1613018"/>
                  <a:pt x="2919034" y="1612289"/>
                  <a:pt x="2919034" y="1611560"/>
                </a:cubicBezTo>
                <a:cubicBezTo>
                  <a:pt x="2918011" y="1597324"/>
                  <a:pt x="2905651" y="1586608"/>
                  <a:pt x="2891400" y="1587616"/>
                </a:cubicBezTo>
                <a:cubicBezTo>
                  <a:pt x="2882266" y="1588267"/>
                  <a:pt x="2874155" y="1593710"/>
                  <a:pt x="2870092" y="1601914"/>
                </a:cubicBezTo>
                <a:lnTo>
                  <a:pt x="2447464" y="1396198"/>
                </a:lnTo>
                <a:cubicBezTo>
                  <a:pt x="2450101" y="1389355"/>
                  <a:pt x="2449697" y="1381711"/>
                  <a:pt x="2446348" y="1375185"/>
                </a:cubicBezTo>
                <a:lnTo>
                  <a:pt x="2666819" y="1249569"/>
                </a:lnTo>
                <a:cubicBezTo>
                  <a:pt x="2673596" y="1260010"/>
                  <a:pt x="2687537" y="1262988"/>
                  <a:pt x="2697989" y="1256217"/>
                </a:cubicBezTo>
                <a:cubicBezTo>
                  <a:pt x="2708426" y="1249448"/>
                  <a:pt x="2711403" y="1235495"/>
                  <a:pt x="2704627" y="1225052"/>
                </a:cubicBezTo>
                <a:cubicBezTo>
                  <a:pt x="2697865" y="1214610"/>
                  <a:pt x="2683908" y="1211633"/>
                  <a:pt x="2673472" y="1218403"/>
                </a:cubicBezTo>
                <a:cubicBezTo>
                  <a:pt x="2668835" y="1221411"/>
                  <a:pt x="2665454" y="1226016"/>
                  <a:pt x="2663997" y="1231347"/>
                </a:cubicBezTo>
                <a:lnTo>
                  <a:pt x="2472354" y="1190638"/>
                </a:lnTo>
                <a:cubicBezTo>
                  <a:pt x="2473222" y="1183316"/>
                  <a:pt x="2468074" y="1176646"/>
                  <a:pt x="2460770" y="1175626"/>
                </a:cubicBezTo>
                <a:cubicBezTo>
                  <a:pt x="2458645" y="1175326"/>
                  <a:pt x="2456490" y="1175539"/>
                  <a:pt x="2454474" y="1176246"/>
                </a:cubicBezTo>
                <a:lnTo>
                  <a:pt x="2302499" y="840215"/>
                </a:lnTo>
                <a:cubicBezTo>
                  <a:pt x="2322768" y="830333"/>
                  <a:pt x="2331188" y="805889"/>
                  <a:pt x="2321310" y="785619"/>
                </a:cubicBezTo>
                <a:cubicBezTo>
                  <a:pt x="2311432" y="765348"/>
                  <a:pt x="2286992" y="756926"/>
                  <a:pt x="2266723" y="766807"/>
                </a:cubicBezTo>
                <a:cubicBezTo>
                  <a:pt x="2246439" y="776689"/>
                  <a:pt x="2238019" y="801133"/>
                  <a:pt x="2247897" y="821404"/>
                </a:cubicBezTo>
                <a:cubicBezTo>
                  <a:pt x="2250658" y="827058"/>
                  <a:pt x="2254690" y="831999"/>
                  <a:pt x="2259667" y="835842"/>
                </a:cubicBezTo>
                <a:lnTo>
                  <a:pt x="2003219" y="1190188"/>
                </a:lnTo>
                <a:cubicBezTo>
                  <a:pt x="2001668" y="1189264"/>
                  <a:pt x="1999962" y="1188662"/>
                  <a:pt x="1998179" y="1188420"/>
                </a:cubicBezTo>
                <a:cubicBezTo>
                  <a:pt x="1990766" y="1187375"/>
                  <a:pt x="1983912" y="1192537"/>
                  <a:pt x="1982873" y="1199950"/>
                </a:cubicBezTo>
                <a:cubicBezTo>
                  <a:pt x="1981818" y="1207362"/>
                  <a:pt x="1986982" y="1214218"/>
                  <a:pt x="1994395" y="1215263"/>
                </a:cubicBezTo>
                <a:cubicBezTo>
                  <a:pt x="1998737" y="1215876"/>
                  <a:pt x="2003110" y="1214345"/>
                  <a:pt x="2006134" y="1211155"/>
                </a:cubicBezTo>
                <a:lnTo>
                  <a:pt x="2189589" y="1355582"/>
                </a:lnTo>
                <a:cubicBezTo>
                  <a:pt x="2178640" y="1370548"/>
                  <a:pt x="2181897" y="1391555"/>
                  <a:pt x="2196862" y="1402505"/>
                </a:cubicBezTo>
                <a:cubicBezTo>
                  <a:pt x="2207081" y="1409987"/>
                  <a:pt x="2220651" y="1411075"/>
                  <a:pt x="2231940" y="1405317"/>
                </a:cubicBezTo>
                <a:lnTo>
                  <a:pt x="2358575" y="1637304"/>
                </a:lnTo>
                <a:lnTo>
                  <a:pt x="2335143" y="1728585"/>
                </a:lnTo>
                <a:lnTo>
                  <a:pt x="2334848" y="1728585"/>
                </a:lnTo>
                <a:cubicBezTo>
                  <a:pt x="2327436" y="1727577"/>
                  <a:pt x="2320612" y="1732772"/>
                  <a:pt x="2319604" y="1740185"/>
                </a:cubicBezTo>
                <a:cubicBezTo>
                  <a:pt x="2319248" y="1742852"/>
                  <a:pt x="2319697" y="1745582"/>
                  <a:pt x="2320891" y="1748001"/>
                </a:cubicBezTo>
                <a:lnTo>
                  <a:pt x="1956370" y="1971970"/>
                </a:lnTo>
                <a:lnTo>
                  <a:pt x="1866131" y="1821758"/>
                </a:lnTo>
                <a:cubicBezTo>
                  <a:pt x="1881531" y="1811445"/>
                  <a:pt x="1885640" y="1790617"/>
                  <a:pt x="1875343" y="1775218"/>
                </a:cubicBezTo>
                <a:cubicBezTo>
                  <a:pt x="1867000" y="1762780"/>
                  <a:pt x="1851430" y="1757368"/>
                  <a:pt x="1837179" y="1761958"/>
                </a:cubicBezTo>
                <a:lnTo>
                  <a:pt x="1751065" y="1536594"/>
                </a:lnTo>
                <a:cubicBezTo>
                  <a:pt x="1760075" y="1532436"/>
                  <a:pt x="1764014" y="1521757"/>
                  <a:pt x="1759858" y="1512744"/>
                </a:cubicBezTo>
                <a:cubicBezTo>
                  <a:pt x="1755702" y="1503730"/>
                  <a:pt x="1745017" y="1499794"/>
                  <a:pt x="1736007" y="1503952"/>
                </a:cubicBezTo>
                <a:cubicBezTo>
                  <a:pt x="1734271" y="1504752"/>
                  <a:pt x="1732673" y="1505825"/>
                  <a:pt x="1731278" y="1507128"/>
                </a:cubicBezTo>
                <a:lnTo>
                  <a:pt x="1648265" y="1428037"/>
                </a:lnTo>
                <a:cubicBezTo>
                  <a:pt x="1649041" y="1427182"/>
                  <a:pt x="1649754" y="1426281"/>
                  <a:pt x="1650421" y="1425338"/>
                </a:cubicBezTo>
                <a:cubicBezTo>
                  <a:pt x="1660191" y="1411471"/>
                  <a:pt x="1656888" y="1392304"/>
                  <a:pt x="1643024" y="1382526"/>
                </a:cubicBezTo>
                <a:cubicBezTo>
                  <a:pt x="1629145" y="1372750"/>
                  <a:pt x="1609977" y="1376064"/>
                  <a:pt x="1600207" y="1389931"/>
                </a:cubicBezTo>
                <a:cubicBezTo>
                  <a:pt x="1596532" y="1395145"/>
                  <a:pt x="1594563" y="1401373"/>
                  <a:pt x="1594594" y="1407752"/>
                </a:cubicBezTo>
                <a:lnTo>
                  <a:pt x="1260685" y="1422516"/>
                </a:lnTo>
                <a:cubicBezTo>
                  <a:pt x="1259256" y="1405609"/>
                  <a:pt x="1244394" y="1393061"/>
                  <a:pt x="1227487" y="1394488"/>
                </a:cubicBezTo>
                <a:cubicBezTo>
                  <a:pt x="1218423" y="1395254"/>
                  <a:pt x="1210164" y="1399998"/>
                  <a:pt x="1204935" y="1407442"/>
                </a:cubicBezTo>
                <a:cubicBezTo>
                  <a:pt x="1204594" y="1407922"/>
                  <a:pt x="1204299" y="1408434"/>
                  <a:pt x="1203989" y="1408993"/>
                </a:cubicBezTo>
                <a:lnTo>
                  <a:pt x="973717" y="1278724"/>
                </a:lnTo>
                <a:cubicBezTo>
                  <a:pt x="977998" y="1269768"/>
                  <a:pt x="974210" y="1259036"/>
                  <a:pt x="965256" y="1254755"/>
                </a:cubicBezTo>
                <a:cubicBezTo>
                  <a:pt x="956300" y="1250473"/>
                  <a:pt x="945569" y="1254261"/>
                  <a:pt x="941287" y="1263216"/>
                </a:cubicBezTo>
                <a:cubicBezTo>
                  <a:pt x="939060" y="1267873"/>
                  <a:pt x="938943" y="1273262"/>
                  <a:pt x="940965" y="1278011"/>
                </a:cubicBezTo>
                <a:lnTo>
                  <a:pt x="874173" y="1311989"/>
                </a:lnTo>
                <a:lnTo>
                  <a:pt x="50721" y="1052770"/>
                </a:lnTo>
                <a:cubicBezTo>
                  <a:pt x="54376" y="1039003"/>
                  <a:pt x="46180" y="1024880"/>
                  <a:pt x="32414" y="1021225"/>
                </a:cubicBezTo>
                <a:cubicBezTo>
                  <a:pt x="18648" y="1017570"/>
                  <a:pt x="4525" y="1025767"/>
                  <a:pt x="870" y="1039532"/>
                </a:cubicBezTo>
                <a:cubicBezTo>
                  <a:pt x="-2785" y="1053299"/>
                  <a:pt x="5411" y="1067422"/>
                  <a:pt x="19177" y="1071078"/>
                </a:cubicBezTo>
                <a:cubicBezTo>
                  <a:pt x="29635" y="1073855"/>
                  <a:pt x="40715" y="1069807"/>
                  <a:pt x="46922" y="1060943"/>
                </a:cubicBezTo>
                <a:cubicBezTo>
                  <a:pt x="47387" y="1060292"/>
                  <a:pt x="47790" y="1059625"/>
                  <a:pt x="48178" y="1058958"/>
                </a:cubicBezTo>
                <a:lnTo>
                  <a:pt x="701915" y="1399393"/>
                </a:lnTo>
                <a:lnTo>
                  <a:pt x="635853" y="1432953"/>
                </a:lnTo>
                <a:cubicBezTo>
                  <a:pt x="630763" y="1424460"/>
                  <a:pt x="619753" y="1421701"/>
                  <a:pt x="611261" y="1426791"/>
                </a:cubicBezTo>
                <a:cubicBezTo>
                  <a:pt x="602769" y="1431881"/>
                  <a:pt x="600010" y="1442892"/>
                  <a:pt x="605100" y="1451384"/>
                </a:cubicBezTo>
                <a:cubicBezTo>
                  <a:pt x="610190" y="1459878"/>
                  <a:pt x="621200" y="1462635"/>
                  <a:pt x="629692" y="1457545"/>
                </a:cubicBezTo>
                <a:cubicBezTo>
                  <a:pt x="633423" y="1455311"/>
                  <a:pt x="636213" y="1451795"/>
                  <a:pt x="637543" y="1447654"/>
                </a:cubicBezTo>
                <a:lnTo>
                  <a:pt x="903049" y="1513254"/>
                </a:lnTo>
                <a:cubicBezTo>
                  <a:pt x="902909" y="1513905"/>
                  <a:pt x="902769" y="1514557"/>
                  <a:pt x="902676" y="1515223"/>
                </a:cubicBezTo>
                <a:cubicBezTo>
                  <a:pt x="900042" y="1533604"/>
                  <a:pt x="912808" y="1550641"/>
                  <a:pt x="931187" y="1553281"/>
                </a:cubicBezTo>
                <a:cubicBezTo>
                  <a:pt x="949568" y="1555901"/>
                  <a:pt x="966603" y="1543144"/>
                  <a:pt x="969237" y="1524763"/>
                </a:cubicBezTo>
                <a:cubicBezTo>
                  <a:pt x="969824" y="1520667"/>
                  <a:pt x="969651" y="1516497"/>
                  <a:pt x="968723" y="1512463"/>
                </a:cubicBezTo>
                <a:lnTo>
                  <a:pt x="1201337" y="1435729"/>
                </a:lnTo>
                <a:cubicBezTo>
                  <a:pt x="1207171" y="1451634"/>
                  <a:pt x="1224794" y="1459797"/>
                  <a:pt x="1240698" y="1453965"/>
                </a:cubicBezTo>
                <a:cubicBezTo>
                  <a:pt x="1243342" y="1452994"/>
                  <a:pt x="1245842" y="1451663"/>
                  <a:pt x="1248123" y="1450012"/>
                </a:cubicBezTo>
                <a:lnTo>
                  <a:pt x="1413946" y="1660178"/>
                </a:lnTo>
                <a:cubicBezTo>
                  <a:pt x="1412147" y="1661714"/>
                  <a:pt x="1410550" y="1663466"/>
                  <a:pt x="1409170" y="1665389"/>
                </a:cubicBezTo>
                <a:cubicBezTo>
                  <a:pt x="1399694" y="1678013"/>
                  <a:pt x="1402253" y="1695924"/>
                  <a:pt x="1414861" y="1705400"/>
                </a:cubicBezTo>
                <a:cubicBezTo>
                  <a:pt x="1427484" y="1714860"/>
                  <a:pt x="1445395" y="1712317"/>
                  <a:pt x="1454870" y="1699693"/>
                </a:cubicBezTo>
                <a:lnTo>
                  <a:pt x="1666022" y="1856744"/>
                </a:lnTo>
                <a:cubicBezTo>
                  <a:pt x="1660672" y="1865103"/>
                  <a:pt x="1663122" y="1876207"/>
                  <a:pt x="1671480" y="1881542"/>
                </a:cubicBezTo>
                <a:cubicBezTo>
                  <a:pt x="1678505" y="1886055"/>
                  <a:pt x="1687717" y="1885109"/>
                  <a:pt x="1693687" y="1879278"/>
                </a:cubicBezTo>
                <a:lnTo>
                  <a:pt x="1841009" y="2008879"/>
                </a:lnTo>
                <a:cubicBezTo>
                  <a:pt x="1830309" y="2021968"/>
                  <a:pt x="1832263" y="2041260"/>
                  <a:pt x="1845351" y="2051961"/>
                </a:cubicBezTo>
                <a:cubicBezTo>
                  <a:pt x="1846856" y="2053171"/>
                  <a:pt x="1848453" y="2054256"/>
                  <a:pt x="1850159" y="2055171"/>
                </a:cubicBezTo>
                <a:lnTo>
                  <a:pt x="1852361" y="2056288"/>
                </a:lnTo>
                <a:cubicBezTo>
                  <a:pt x="1856951" y="2058335"/>
                  <a:pt x="1861976" y="2059219"/>
                  <a:pt x="1867000" y="2058862"/>
                </a:cubicBezTo>
                <a:cubicBezTo>
                  <a:pt x="1867930" y="2058862"/>
                  <a:pt x="1868830" y="2058676"/>
                  <a:pt x="1869714" y="2058536"/>
                </a:cubicBezTo>
                <a:lnTo>
                  <a:pt x="1883205" y="2125222"/>
                </a:lnTo>
                <a:lnTo>
                  <a:pt x="1903117" y="2223528"/>
                </a:lnTo>
                <a:cubicBezTo>
                  <a:pt x="1881748" y="2228506"/>
                  <a:pt x="1868442" y="2249861"/>
                  <a:pt x="1873420" y="2271231"/>
                </a:cubicBezTo>
                <a:cubicBezTo>
                  <a:pt x="1873901" y="2273309"/>
                  <a:pt x="1874552" y="2275356"/>
                  <a:pt x="1875374" y="2277341"/>
                </a:cubicBezTo>
                <a:lnTo>
                  <a:pt x="1876382" y="2279574"/>
                </a:lnTo>
                <a:cubicBezTo>
                  <a:pt x="1885904" y="2299363"/>
                  <a:pt x="1909646" y="2307675"/>
                  <a:pt x="1929434" y="2298153"/>
                </a:cubicBezTo>
                <a:cubicBezTo>
                  <a:pt x="1932535" y="2296664"/>
                  <a:pt x="1935419" y="2294772"/>
                  <a:pt x="1938040" y="2292539"/>
                </a:cubicBezTo>
                <a:lnTo>
                  <a:pt x="1939886" y="2290988"/>
                </a:lnTo>
                <a:cubicBezTo>
                  <a:pt x="1945360" y="2285700"/>
                  <a:pt x="1949206" y="2278954"/>
                  <a:pt x="1950974" y="2271541"/>
                </a:cubicBezTo>
                <a:lnTo>
                  <a:pt x="2102002" y="2302402"/>
                </a:lnTo>
                <a:cubicBezTo>
                  <a:pt x="2101661" y="2304558"/>
                  <a:pt x="2101552" y="2306744"/>
                  <a:pt x="2101692" y="2308931"/>
                </a:cubicBezTo>
                <a:cubicBezTo>
                  <a:pt x="2102591" y="2321601"/>
                  <a:pt x="2111741" y="2332147"/>
                  <a:pt x="2124162" y="2334830"/>
                </a:cubicBezTo>
                <a:lnTo>
                  <a:pt x="2106577" y="2437029"/>
                </a:lnTo>
                <a:lnTo>
                  <a:pt x="2106003" y="2436905"/>
                </a:lnTo>
                <a:cubicBezTo>
                  <a:pt x="2087611" y="2434346"/>
                  <a:pt x="2070630" y="2447186"/>
                  <a:pt x="2068071" y="2465579"/>
                </a:cubicBezTo>
                <a:cubicBezTo>
                  <a:pt x="2065513" y="2483972"/>
                  <a:pt x="2078353" y="2500953"/>
                  <a:pt x="2096745" y="2503512"/>
                </a:cubicBezTo>
                <a:cubicBezTo>
                  <a:pt x="2115137" y="2506071"/>
                  <a:pt x="2132118" y="2493230"/>
                  <a:pt x="2134676" y="2474837"/>
                </a:cubicBezTo>
                <a:cubicBezTo>
                  <a:pt x="2134676" y="2474837"/>
                  <a:pt x="2134676" y="2474822"/>
                  <a:pt x="2134676" y="2474822"/>
                </a:cubicBezTo>
                <a:cubicBezTo>
                  <a:pt x="2135436" y="2469425"/>
                  <a:pt x="2134847" y="2463904"/>
                  <a:pt x="2132971" y="2458787"/>
                </a:cubicBezTo>
                <a:lnTo>
                  <a:pt x="2233367" y="2411797"/>
                </a:lnTo>
                <a:lnTo>
                  <a:pt x="2370407" y="2548858"/>
                </a:lnTo>
                <a:cubicBezTo>
                  <a:pt x="2360808" y="2559419"/>
                  <a:pt x="2361583" y="2575780"/>
                  <a:pt x="2372160" y="2585380"/>
                </a:cubicBezTo>
                <a:cubicBezTo>
                  <a:pt x="2382720" y="2594979"/>
                  <a:pt x="2399065" y="2594204"/>
                  <a:pt x="2408664" y="2583627"/>
                </a:cubicBezTo>
                <a:cubicBezTo>
                  <a:pt x="2411316" y="2580727"/>
                  <a:pt x="2413255" y="2577253"/>
                  <a:pt x="2414356" y="2573485"/>
                </a:cubicBezTo>
                <a:lnTo>
                  <a:pt x="2966425" y="2688664"/>
                </a:lnTo>
                <a:cubicBezTo>
                  <a:pt x="2966239" y="2690215"/>
                  <a:pt x="2966208" y="2691766"/>
                  <a:pt x="2966317" y="2693316"/>
                </a:cubicBezTo>
                <a:cubicBezTo>
                  <a:pt x="2967371" y="2707227"/>
                  <a:pt x="2979281" y="2717804"/>
                  <a:pt x="2993223" y="2717184"/>
                </a:cubicBezTo>
                <a:lnTo>
                  <a:pt x="3002620" y="2815629"/>
                </a:lnTo>
                <a:cubicBezTo>
                  <a:pt x="2992835" y="2817242"/>
                  <a:pt x="2986213" y="2826501"/>
                  <a:pt x="2987842" y="2836286"/>
                </a:cubicBezTo>
                <a:cubicBezTo>
                  <a:pt x="2989454" y="2846072"/>
                  <a:pt x="2998697" y="2852678"/>
                  <a:pt x="3008482" y="2851066"/>
                </a:cubicBezTo>
                <a:cubicBezTo>
                  <a:pt x="3011940" y="2850492"/>
                  <a:pt x="3015166" y="2848910"/>
                  <a:pt x="3017740" y="2846537"/>
                </a:cubicBezTo>
                <a:lnTo>
                  <a:pt x="3250493" y="3066102"/>
                </a:lnTo>
                <a:cubicBezTo>
                  <a:pt x="3242367" y="3075686"/>
                  <a:pt x="3243546" y="3090046"/>
                  <a:pt x="3253130" y="3098173"/>
                </a:cubicBezTo>
                <a:cubicBezTo>
                  <a:pt x="3257673" y="3102003"/>
                  <a:pt x="3263520" y="3103926"/>
                  <a:pt x="3269444" y="3103507"/>
                </a:cubicBezTo>
                <a:lnTo>
                  <a:pt x="3269552" y="3103507"/>
                </a:lnTo>
                <a:lnTo>
                  <a:pt x="3299901" y="3337898"/>
                </a:lnTo>
                <a:cubicBezTo>
                  <a:pt x="3290177" y="3339712"/>
                  <a:pt x="3283773" y="3349048"/>
                  <a:pt x="3285572" y="3358756"/>
                </a:cubicBezTo>
                <a:cubicBezTo>
                  <a:pt x="3285851" y="3360229"/>
                  <a:pt x="3286300" y="3361672"/>
                  <a:pt x="3286936" y="3363021"/>
                </a:cubicBezTo>
                <a:lnTo>
                  <a:pt x="3288099" y="3365208"/>
                </a:lnTo>
                <a:cubicBezTo>
                  <a:pt x="3290410" y="3368790"/>
                  <a:pt x="3293914" y="3371442"/>
                  <a:pt x="3297993" y="3372698"/>
                </a:cubicBezTo>
                <a:lnTo>
                  <a:pt x="3300381" y="3373256"/>
                </a:lnTo>
                <a:cubicBezTo>
                  <a:pt x="3301761" y="3373473"/>
                  <a:pt x="3303142" y="3373551"/>
                  <a:pt x="3304537" y="3373458"/>
                </a:cubicBezTo>
                <a:cubicBezTo>
                  <a:pt x="3307468" y="3373256"/>
                  <a:pt x="3310306" y="3372326"/>
                  <a:pt x="3312803" y="3370775"/>
                </a:cubicBezTo>
                <a:lnTo>
                  <a:pt x="3314804" y="3369302"/>
                </a:lnTo>
                <a:cubicBezTo>
                  <a:pt x="3322077" y="3363238"/>
                  <a:pt x="3323379" y="3352569"/>
                  <a:pt x="3317781" y="3344938"/>
                </a:cubicBezTo>
                <a:lnTo>
                  <a:pt x="3337770" y="3328066"/>
                </a:lnTo>
                <a:lnTo>
                  <a:pt x="3364304" y="3420199"/>
                </a:lnTo>
                <a:cubicBezTo>
                  <a:pt x="3361000" y="3421254"/>
                  <a:pt x="3357868" y="3422774"/>
                  <a:pt x="3354999" y="3424728"/>
                </a:cubicBezTo>
                <a:lnTo>
                  <a:pt x="3352967" y="3426155"/>
                </a:lnTo>
                <a:cubicBezTo>
                  <a:pt x="3345322" y="3432110"/>
                  <a:pt x="3340313" y="3440825"/>
                  <a:pt x="3339011" y="3450425"/>
                </a:cubicBezTo>
                <a:lnTo>
                  <a:pt x="3338809" y="3452891"/>
                </a:lnTo>
                <a:cubicBezTo>
                  <a:pt x="3338685" y="3454597"/>
                  <a:pt x="3338685" y="3456302"/>
                  <a:pt x="3338809" y="3458009"/>
                </a:cubicBezTo>
                <a:cubicBezTo>
                  <a:pt x="3339693" y="3470616"/>
                  <a:pt x="3346951" y="3481906"/>
                  <a:pt x="3358070" y="3487924"/>
                </a:cubicBezTo>
                <a:lnTo>
                  <a:pt x="3360256" y="3489056"/>
                </a:lnTo>
                <a:cubicBezTo>
                  <a:pt x="3378881" y="3497585"/>
                  <a:pt x="3400886" y="3489397"/>
                  <a:pt x="3409400" y="3470787"/>
                </a:cubicBezTo>
                <a:cubicBezTo>
                  <a:pt x="3410857" y="3467623"/>
                  <a:pt x="3411850" y="3464274"/>
                  <a:pt x="3412362" y="3460846"/>
                </a:cubicBezTo>
                <a:lnTo>
                  <a:pt x="3648325" y="3488141"/>
                </a:lnTo>
                <a:cubicBezTo>
                  <a:pt x="3648263" y="3489149"/>
                  <a:pt x="3648263" y="3490141"/>
                  <a:pt x="3648325" y="3491149"/>
                </a:cubicBezTo>
                <a:cubicBezTo>
                  <a:pt x="3648914" y="3499524"/>
                  <a:pt x="3654063" y="3506890"/>
                  <a:pt x="3661708" y="3510333"/>
                </a:cubicBezTo>
                <a:lnTo>
                  <a:pt x="3602562" y="3663864"/>
                </a:lnTo>
                <a:cubicBezTo>
                  <a:pt x="3583162" y="3657071"/>
                  <a:pt x="3561932" y="3667291"/>
                  <a:pt x="3555140" y="3686692"/>
                </a:cubicBezTo>
                <a:cubicBezTo>
                  <a:pt x="3548348" y="3706093"/>
                  <a:pt x="3558567" y="3727339"/>
                  <a:pt x="3577967" y="3734116"/>
                </a:cubicBezTo>
                <a:cubicBezTo>
                  <a:pt x="3597367" y="3740908"/>
                  <a:pt x="3618597" y="3730688"/>
                  <a:pt x="3625389" y="3711288"/>
                </a:cubicBezTo>
                <a:cubicBezTo>
                  <a:pt x="3628847" y="3701425"/>
                  <a:pt x="3627995" y="3690553"/>
                  <a:pt x="3623032" y="3681342"/>
                </a:cubicBezTo>
                <a:lnTo>
                  <a:pt x="3757746" y="3603227"/>
                </a:lnTo>
                <a:lnTo>
                  <a:pt x="3823793" y="3688258"/>
                </a:lnTo>
                <a:cubicBezTo>
                  <a:pt x="3816396" y="3694865"/>
                  <a:pt x="3815745" y="3706217"/>
                  <a:pt x="3822351" y="3713614"/>
                </a:cubicBezTo>
                <a:cubicBezTo>
                  <a:pt x="3826057" y="3717770"/>
                  <a:pt x="3831470" y="3719957"/>
                  <a:pt x="3837021" y="3719569"/>
                </a:cubicBezTo>
                <a:lnTo>
                  <a:pt x="3837642" y="3719491"/>
                </a:lnTo>
                <a:lnTo>
                  <a:pt x="3898121" y="4065541"/>
                </a:lnTo>
                <a:cubicBezTo>
                  <a:pt x="3876023" y="4070100"/>
                  <a:pt x="3861818" y="4091703"/>
                  <a:pt x="3866377" y="4113802"/>
                </a:cubicBezTo>
                <a:cubicBezTo>
                  <a:pt x="3870936" y="4135901"/>
                  <a:pt x="3892538" y="4150107"/>
                  <a:pt x="3914637" y="4145547"/>
                </a:cubicBezTo>
                <a:cubicBezTo>
                  <a:pt x="3932563" y="4141856"/>
                  <a:pt x="3945853" y="4126658"/>
                  <a:pt x="3947125" y="4108390"/>
                </a:cubicBezTo>
                <a:lnTo>
                  <a:pt x="4059726" y="4112903"/>
                </a:lnTo>
                <a:lnTo>
                  <a:pt x="4193742" y="4609350"/>
                </a:lnTo>
                <a:cubicBezTo>
                  <a:pt x="4172124" y="4615786"/>
                  <a:pt x="4159812" y="4638521"/>
                  <a:pt x="4166231" y="4660155"/>
                </a:cubicBezTo>
                <a:cubicBezTo>
                  <a:pt x="4172667" y="4681773"/>
                  <a:pt x="4195417" y="4694087"/>
                  <a:pt x="4217034" y="4687651"/>
                </a:cubicBezTo>
                <a:cubicBezTo>
                  <a:pt x="4234434" y="4682471"/>
                  <a:pt x="4246344" y="4666436"/>
                  <a:pt x="4246235" y="4648276"/>
                </a:cubicBezTo>
                <a:lnTo>
                  <a:pt x="4785295" y="4576380"/>
                </a:lnTo>
                <a:cubicBezTo>
                  <a:pt x="4790691" y="4598169"/>
                  <a:pt x="4812743" y="4611459"/>
                  <a:pt x="4834531" y="4606062"/>
                </a:cubicBezTo>
                <a:cubicBezTo>
                  <a:pt x="4836051" y="4605675"/>
                  <a:pt x="4837571" y="4605209"/>
                  <a:pt x="4839044" y="4604651"/>
                </a:cubicBezTo>
                <a:lnTo>
                  <a:pt x="4994740" y="4961664"/>
                </a:lnTo>
                <a:cubicBezTo>
                  <a:pt x="4994089" y="4961990"/>
                  <a:pt x="4993422" y="4962300"/>
                  <a:pt x="4992786" y="4962672"/>
                </a:cubicBezTo>
                <a:cubicBezTo>
                  <a:pt x="4980023" y="4969961"/>
                  <a:pt x="4972797" y="4984120"/>
                  <a:pt x="4974378" y="4998729"/>
                </a:cubicBezTo>
                <a:lnTo>
                  <a:pt x="4974735" y="5001179"/>
                </a:lnTo>
                <a:cubicBezTo>
                  <a:pt x="4978193" y="5021262"/>
                  <a:pt x="4997283" y="5034739"/>
                  <a:pt x="5017381" y="5031281"/>
                </a:cubicBezTo>
                <a:cubicBezTo>
                  <a:pt x="5017691" y="5031234"/>
                  <a:pt x="5018001" y="5031172"/>
                  <a:pt x="5018312" y="5031110"/>
                </a:cubicBezTo>
                <a:lnTo>
                  <a:pt x="5149009" y="5558698"/>
                </a:lnTo>
                <a:lnTo>
                  <a:pt x="4681487" y="6041885"/>
                </a:lnTo>
                <a:cubicBezTo>
                  <a:pt x="4672012" y="6033573"/>
                  <a:pt x="4657590" y="6034534"/>
                  <a:pt x="4649277" y="6044010"/>
                </a:cubicBezTo>
                <a:cubicBezTo>
                  <a:pt x="4640965" y="6053485"/>
                  <a:pt x="4641911" y="6067908"/>
                  <a:pt x="4651402" y="6076221"/>
                </a:cubicBezTo>
                <a:cubicBezTo>
                  <a:pt x="4660877" y="6084533"/>
                  <a:pt x="4675299" y="6083587"/>
                  <a:pt x="4683611" y="6074096"/>
                </a:cubicBezTo>
                <a:cubicBezTo>
                  <a:pt x="4685534" y="6071909"/>
                  <a:pt x="4687023" y="6069366"/>
                  <a:pt x="4687985" y="6066605"/>
                </a:cubicBezTo>
                <a:lnTo>
                  <a:pt x="5757387" y="6353506"/>
                </a:lnTo>
                <a:cubicBezTo>
                  <a:pt x="5757170" y="6354453"/>
                  <a:pt x="5756984" y="6355398"/>
                  <a:pt x="5756845" y="6356375"/>
                </a:cubicBezTo>
                <a:cubicBezTo>
                  <a:pt x="5754301" y="6374799"/>
                  <a:pt x="5767173" y="6391796"/>
                  <a:pt x="5785595" y="6394339"/>
                </a:cubicBezTo>
                <a:cubicBezTo>
                  <a:pt x="5804003" y="6396883"/>
                  <a:pt x="5820999" y="6384011"/>
                  <a:pt x="5823543" y="6365587"/>
                </a:cubicBezTo>
                <a:cubicBezTo>
                  <a:pt x="5826086" y="6347164"/>
                  <a:pt x="5813214" y="6330182"/>
                  <a:pt x="5794807" y="6327623"/>
                </a:cubicBezTo>
                <a:cubicBezTo>
                  <a:pt x="5784835" y="6326259"/>
                  <a:pt x="5774787" y="6329407"/>
                  <a:pt x="5767389" y="6336215"/>
                </a:cubicBezTo>
                <a:lnTo>
                  <a:pt x="5246738" y="5810659"/>
                </a:lnTo>
                <a:lnTo>
                  <a:pt x="5368643" y="5758024"/>
                </a:lnTo>
                <a:cubicBezTo>
                  <a:pt x="5374521" y="5768988"/>
                  <a:pt x="5388183" y="5773113"/>
                  <a:pt x="5399146" y="5767220"/>
                </a:cubicBezTo>
                <a:cubicBezTo>
                  <a:pt x="5410110" y="5761343"/>
                  <a:pt x="5414235" y="5747680"/>
                  <a:pt x="5408358" y="5736716"/>
                </a:cubicBezTo>
                <a:cubicBezTo>
                  <a:pt x="5405318" y="5731055"/>
                  <a:pt x="5399999" y="5726961"/>
                  <a:pt x="5393750" y="5725457"/>
                </a:cubicBezTo>
                <a:lnTo>
                  <a:pt x="5479181" y="5254846"/>
                </a:lnTo>
                <a:cubicBezTo>
                  <a:pt x="5501559" y="5257467"/>
                  <a:pt x="5521812" y="5241463"/>
                  <a:pt x="5524432" y="5219084"/>
                </a:cubicBezTo>
                <a:cubicBezTo>
                  <a:pt x="5527053" y="5196706"/>
                  <a:pt x="5511049" y="5176452"/>
                  <a:pt x="5488672" y="5173831"/>
                </a:cubicBezTo>
                <a:cubicBezTo>
                  <a:pt x="5482950" y="5173149"/>
                  <a:pt x="5477150" y="5173708"/>
                  <a:pt x="5471644" y="5175444"/>
                </a:cubicBezTo>
                <a:lnTo>
                  <a:pt x="5314491" y="4748598"/>
                </a:lnTo>
                <a:lnTo>
                  <a:pt x="5857628" y="4370400"/>
                </a:lnTo>
                <a:cubicBezTo>
                  <a:pt x="5866855" y="4381287"/>
                  <a:pt x="5883169" y="4382636"/>
                  <a:pt x="5894056" y="4373409"/>
                </a:cubicBezTo>
                <a:cubicBezTo>
                  <a:pt x="5900259" y="4368151"/>
                  <a:pt x="5903639" y="4360289"/>
                  <a:pt x="5903158" y="4352178"/>
                </a:cubicBezTo>
                <a:cubicBezTo>
                  <a:pt x="5903019" y="4349960"/>
                  <a:pt x="5902600" y="4347789"/>
                  <a:pt x="5901902" y="4345680"/>
                </a:cubicBezTo>
                <a:lnTo>
                  <a:pt x="6364726" y="4169089"/>
                </a:lnTo>
                <a:cubicBezTo>
                  <a:pt x="6373596" y="4190521"/>
                  <a:pt x="6398161" y="4200694"/>
                  <a:pt x="6419592" y="4191824"/>
                </a:cubicBezTo>
                <a:cubicBezTo>
                  <a:pt x="6441023" y="4182953"/>
                  <a:pt x="6451196" y="4158372"/>
                  <a:pt x="6442326" y="4136956"/>
                </a:cubicBezTo>
                <a:cubicBezTo>
                  <a:pt x="6440481" y="4132505"/>
                  <a:pt x="6437891" y="4128411"/>
                  <a:pt x="6434666" y="4124844"/>
                </a:cubicBezTo>
                <a:lnTo>
                  <a:pt x="6867327" y="3710652"/>
                </a:lnTo>
                <a:lnTo>
                  <a:pt x="7103849" y="3742118"/>
                </a:lnTo>
                <a:lnTo>
                  <a:pt x="7166220" y="3750399"/>
                </a:lnTo>
                <a:cubicBezTo>
                  <a:pt x="7164716" y="3767288"/>
                  <a:pt x="7177168" y="3782191"/>
                  <a:pt x="7194056" y="3783695"/>
                </a:cubicBezTo>
                <a:cubicBezTo>
                  <a:pt x="7210944" y="3785215"/>
                  <a:pt x="7225847" y="3772747"/>
                  <a:pt x="7227351" y="3755858"/>
                </a:cubicBezTo>
                <a:cubicBezTo>
                  <a:pt x="7227429" y="3755083"/>
                  <a:pt x="7227460" y="3754292"/>
                  <a:pt x="7227475" y="3753501"/>
                </a:cubicBezTo>
                <a:lnTo>
                  <a:pt x="7227475" y="3751035"/>
                </a:lnTo>
                <a:cubicBezTo>
                  <a:pt x="7227118" y="3746181"/>
                  <a:pt x="7225630" y="3741498"/>
                  <a:pt x="7223102" y="3737341"/>
                </a:cubicBezTo>
                <a:lnTo>
                  <a:pt x="7314395" y="3676767"/>
                </a:lnTo>
                <a:lnTo>
                  <a:pt x="7494283" y="3735077"/>
                </a:lnTo>
                <a:cubicBezTo>
                  <a:pt x="7493631" y="3737450"/>
                  <a:pt x="7493291" y="3739900"/>
                  <a:pt x="7493259" y="3742366"/>
                </a:cubicBezTo>
                <a:lnTo>
                  <a:pt x="7493337" y="3744863"/>
                </a:lnTo>
                <a:cubicBezTo>
                  <a:pt x="7494500" y="3760604"/>
                  <a:pt x="7508193" y="3772405"/>
                  <a:pt x="7523933" y="3771242"/>
                </a:cubicBezTo>
                <a:cubicBezTo>
                  <a:pt x="7536092" y="3770343"/>
                  <a:pt x="7546326" y="3761829"/>
                  <a:pt x="7549443" y="3750043"/>
                </a:cubicBezTo>
                <a:lnTo>
                  <a:pt x="7549955" y="3747639"/>
                </a:lnTo>
                <a:cubicBezTo>
                  <a:pt x="7550358" y="3745437"/>
                  <a:pt x="7550498" y="3743188"/>
                  <a:pt x="7550358" y="3740939"/>
                </a:cubicBezTo>
                <a:cubicBezTo>
                  <a:pt x="7550250" y="3738970"/>
                  <a:pt x="7549924" y="3737016"/>
                  <a:pt x="7549396" y="3735124"/>
                </a:cubicBezTo>
                <a:lnTo>
                  <a:pt x="7548730" y="3733046"/>
                </a:lnTo>
                <a:cubicBezTo>
                  <a:pt x="7545598" y="3724361"/>
                  <a:pt x="7538480" y="3717724"/>
                  <a:pt x="7529609" y="3715211"/>
                </a:cubicBezTo>
                <a:lnTo>
                  <a:pt x="7527159" y="3714638"/>
                </a:lnTo>
                <a:cubicBezTo>
                  <a:pt x="7524849" y="3714188"/>
                  <a:pt x="7522476" y="3714032"/>
                  <a:pt x="7520118" y="3714172"/>
                </a:cubicBezTo>
                <a:cubicBezTo>
                  <a:pt x="7514164" y="3714498"/>
                  <a:pt x="7508473" y="3716716"/>
                  <a:pt x="7503851" y="3720484"/>
                </a:cubicBezTo>
                <a:lnTo>
                  <a:pt x="7409255" y="3613803"/>
                </a:lnTo>
                <a:lnTo>
                  <a:pt x="7545071" y="3523701"/>
                </a:lnTo>
                <a:cubicBezTo>
                  <a:pt x="7550762" y="3531703"/>
                  <a:pt x="7559058" y="3537472"/>
                  <a:pt x="7568533" y="3540031"/>
                </a:cubicBezTo>
                <a:lnTo>
                  <a:pt x="7570922" y="3540589"/>
                </a:lnTo>
                <a:cubicBezTo>
                  <a:pt x="7584367" y="3543334"/>
                  <a:pt x="7598292" y="3539364"/>
                  <a:pt x="7608264" y="3529935"/>
                </a:cubicBezTo>
                <a:lnTo>
                  <a:pt x="7610047" y="3528136"/>
                </a:lnTo>
                <a:cubicBezTo>
                  <a:pt x="7617956" y="3519684"/>
                  <a:pt x="7622019" y="3508348"/>
                  <a:pt x="7621274" y="3496794"/>
                </a:cubicBezTo>
                <a:close/>
                <a:moveTo>
                  <a:pt x="942081" y="1280182"/>
                </a:moveTo>
                <a:cubicBezTo>
                  <a:pt x="943375" y="1282356"/>
                  <a:pt x="945113" y="1284232"/>
                  <a:pt x="947183" y="1285687"/>
                </a:cubicBezTo>
                <a:cubicBezTo>
                  <a:pt x="949424" y="1287297"/>
                  <a:pt x="952011" y="1288359"/>
                  <a:pt x="954735" y="1288789"/>
                </a:cubicBezTo>
                <a:lnTo>
                  <a:pt x="957201" y="1289021"/>
                </a:lnTo>
                <a:cubicBezTo>
                  <a:pt x="963161" y="1289122"/>
                  <a:pt x="968785" y="1286272"/>
                  <a:pt x="972228" y="1281407"/>
                </a:cubicBezTo>
                <a:lnTo>
                  <a:pt x="972507" y="1280957"/>
                </a:lnTo>
                <a:lnTo>
                  <a:pt x="1202779" y="1411148"/>
                </a:lnTo>
                <a:cubicBezTo>
                  <a:pt x="1202153" y="1412367"/>
                  <a:pt x="1201608" y="1413625"/>
                  <a:pt x="1201151" y="1414917"/>
                </a:cubicBezTo>
                <a:lnTo>
                  <a:pt x="877508" y="1313044"/>
                </a:lnTo>
                <a:close/>
                <a:moveTo>
                  <a:pt x="874763" y="1314300"/>
                </a:moveTo>
                <a:lnTo>
                  <a:pt x="1200546" y="1416902"/>
                </a:lnTo>
                <a:cubicBezTo>
                  <a:pt x="1199830" y="1419451"/>
                  <a:pt x="1199454" y="1422085"/>
                  <a:pt x="1199430" y="1424733"/>
                </a:cubicBezTo>
                <a:lnTo>
                  <a:pt x="777964" y="1436520"/>
                </a:lnTo>
                <a:lnTo>
                  <a:pt x="707017" y="1399579"/>
                </a:lnTo>
                <a:lnTo>
                  <a:pt x="762069" y="1371664"/>
                </a:lnTo>
                <a:close/>
                <a:moveTo>
                  <a:pt x="49170" y="1056864"/>
                </a:moveTo>
                <a:cubicBezTo>
                  <a:pt x="49508" y="1056152"/>
                  <a:pt x="49809" y="1055422"/>
                  <a:pt x="50070" y="1054678"/>
                </a:cubicBezTo>
                <a:lnTo>
                  <a:pt x="871413" y="1313307"/>
                </a:lnTo>
                <a:lnTo>
                  <a:pt x="704303" y="1398183"/>
                </a:lnTo>
                <a:close/>
                <a:moveTo>
                  <a:pt x="638303" y="1440335"/>
                </a:moveTo>
                <a:cubicBezTo>
                  <a:pt x="638119" y="1438514"/>
                  <a:pt x="637664" y="1436732"/>
                  <a:pt x="636954" y="1435046"/>
                </a:cubicBezTo>
                <a:lnTo>
                  <a:pt x="704598" y="1400696"/>
                </a:lnTo>
                <a:lnTo>
                  <a:pt x="773436" y="1436551"/>
                </a:lnTo>
                <a:close/>
                <a:moveTo>
                  <a:pt x="638117" y="1445189"/>
                </a:moveTo>
                <a:cubicBezTo>
                  <a:pt x="638247" y="1444393"/>
                  <a:pt x="638330" y="1443590"/>
                  <a:pt x="638365" y="1442785"/>
                </a:cubicBezTo>
                <a:lnTo>
                  <a:pt x="777933" y="1438877"/>
                </a:lnTo>
                <a:lnTo>
                  <a:pt x="905607" y="1505391"/>
                </a:lnTo>
                <a:cubicBezTo>
                  <a:pt x="904798" y="1507125"/>
                  <a:pt x="904139" y="1508926"/>
                  <a:pt x="903638" y="1510773"/>
                </a:cubicBezTo>
                <a:close/>
                <a:moveTo>
                  <a:pt x="919719" y="1512758"/>
                </a:moveTo>
                <a:cubicBezTo>
                  <a:pt x="919456" y="1513362"/>
                  <a:pt x="919223" y="1513967"/>
                  <a:pt x="919021" y="1514588"/>
                </a:cubicBezTo>
                <a:lnTo>
                  <a:pt x="909174" y="1512153"/>
                </a:lnTo>
                <a:cubicBezTo>
                  <a:pt x="909580" y="1510743"/>
                  <a:pt x="910100" y="1509369"/>
                  <a:pt x="910725" y="1508043"/>
                </a:cubicBezTo>
                <a:close/>
                <a:moveTo>
                  <a:pt x="911686" y="1506105"/>
                </a:moveTo>
                <a:cubicBezTo>
                  <a:pt x="919302" y="1492699"/>
                  <a:pt x="936342" y="1488007"/>
                  <a:pt x="949745" y="1495623"/>
                </a:cubicBezTo>
                <a:cubicBezTo>
                  <a:pt x="956055" y="1499208"/>
                  <a:pt x="960720" y="1505109"/>
                  <a:pt x="962753" y="1512075"/>
                </a:cubicBezTo>
                <a:lnTo>
                  <a:pt x="953448" y="1515177"/>
                </a:lnTo>
                <a:cubicBezTo>
                  <a:pt x="952330" y="1511221"/>
                  <a:pt x="949882" y="1507770"/>
                  <a:pt x="946516" y="1505407"/>
                </a:cubicBezTo>
                <a:cubicBezTo>
                  <a:pt x="944248" y="1503806"/>
                  <a:pt x="941644" y="1502746"/>
                  <a:pt x="938902" y="1502305"/>
                </a:cubicBezTo>
                <a:lnTo>
                  <a:pt x="936468" y="1502088"/>
                </a:lnTo>
                <a:cubicBezTo>
                  <a:pt x="930500" y="1501969"/>
                  <a:pt x="924866" y="1504830"/>
                  <a:pt x="921441" y="1509718"/>
                </a:cubicBezTo>
                <a:cubicBezTo>
                  <a:pt x="921192" y="1510075"/>
                  <a:pt x="920960" y="1510447"/>
                  <a:pt x="920743" y="1510819"/>
                </a:cubicBezTo>
                <a:close/>
                <a:moveTo>
                  <a:pt x="963575" y="1523582"/>
                </a:moveTo>
                <a:cubicBezTo>
                  <a:pt x="960707" y="1538731"/>
                  <a:pt x="946104" y="1548685"/>
                  <a:pt x="930958" y="1545819"/>
                </a:cubicBezTo>
                <a:cubicBezTo>
                  <a:pt x="916819" y="1543143"/>
                  <a:pt x="907031" y="1530158"/>
                  <a:pt x="908352" y="1515828"/>
                </a:cubicBezTo>
                <a:cubicBezTo>
                  <a:pt x="908352" y="1515363"/>
                  <a:pt x="908523" y="1514913"/>
                  <a:pt x="908616" y="1514464"/>
                </a:cubicBezTo>
                <a:lnTo>
                  <a:pt x="918448" y="1516883"/>
                </a:lnTo>
                <a:cubicBezTo>
                  <a:pt x="916773" y="1526659"/>
                  <a:pt x="923340" y="1535941"/>
                  <a:pt x="933116" y="1537616"/>
                </a:cubicBezTo>
                <a:cubicBezTo>
                  <a:pt x="942891" y="1539291"/>
                  <a:pt x="952174" y="1532723"/>
                  <a:pt x="953848" y="1522947"/>
                </a:cubicBezTo>
                <a:cubicBezTo>
                  <a:pt x="954174" y="1521044"/>
                  <a:pt x="954191" y="1519100"/>
                  <a:pt x="953898" y="1517193"/>
                </a:cubicBezTo>
                <a:lnTo>
                  <a:pt x="963203" y="1514091"/>
                </a:lnTo>
                <a:cubicBezTo>
                  <a:pt x="963885" y="1517239"/>
                  <a:pt x="964012" y="1520484"/>
                  <a:pt x="963575" y="1523675"/>
                </a:cubicBezTo>
                <a:close/>
                <a:moveTo>
                  <a:pt x="968227" y="1510276"/>
                </a:moveTo>
                <a:cubicBezTo>
                  <a:pt x="963023" y="1492487"/>
                  <a:pt x="944384" y="1482286"/>
                  <a:pt x="926595" y="1487490"/>
                </a:cubicBezTo>
                <a:cubicBezTo>
                  <a:pt x="918099" y="1489976"/>
                  <a:pt x="910928" y="1495719"/>
                  <a:pt x="906646" y="1503468"/>
                </a:cubicBezTo>
                <a:lnTo>
                  <a:pt x="782369" y="1438846"/>
                </a:lnTo>
                <a:lnTo>
                  <a:pt x="1199445" y="1427168"/>
                </a:lnTo>
                <a:cubicBezTo>
                  <a:pt x="1199600" y="1429369"/>
                  <a:pt x="1199989" y="1431548"/>
                  <a:pt x="1200608" y="1433666"/>
                </a:cubicBezTo>
                <a:close/>
                <a:moveTo>
                  <a:pt x="7537937" y="3506022"/>
                </a:moveTo>
                <a:cubicBezTo>
                  <a:pt x="7538061" y="3506782"/>
                  <a:pt x="7538216" y="3507573"/>
                  <a:pt x="7538387" y="3508301"/>
                </a:cubicBezTo>
                <a:lnTo>
                  <a:pt x="7356622" y="3554190"/>
                </a:lnTo>
                <a:lnTo>
                  <a:pt x="7337548" y="3532696"/>
                </a:lnTo>
                <a:close/>
                <a:moveTo>
                  <a:pt x="7405517" y="3613028"/>
                </a:moveTo>
                <a:lnTo>
                  <a:pt x="7387079" y="3625264"/>
                </a:lnTo>
                <a:lnTo>
                  <a:pt x="7318396" y="3566333"/>
                </a:lnTo>
                <a:lnTo>
                  <a:pt x="7355738" y="3556904"/>
                </a:lnTo>
                <a:close/>
                <a:moveTo>
                  <a:pt x="7353909" y="3554810"/>
                </a:moveTo>
                <a:lnTo>
                  <a:pt x="7316116" y="3564348"/>
                </a:lnTo>
                <a:lnTo>
                  <a:pt x="7286993" y="3539349"/>
                </a:lnTo>
                <a:lnTo>
                  <a:pt x="7334585" y="3533021"/>
                </a:lnTo>
                <a:close/>
                <a:moveTo>
                  <a:pt x="6743918" y="3548266"/>
                </a:moveTo>
                <a:lnTo>
                  <a:pt x="6978082" y="3573715"/>
                </a:lnTo>
                <a:cubicBezTo>
                  <a:pt x="6978082" y="3574335"/>
                  <a:pt x="6978082" y="3574955"/>
                  <a:pt x="6978082" y="3575576"/>
                </a:cubicBezTo>
                <a:lnTo>
                  <a:pt x="6707289" y="3587377"/>
                </a:lnTo>
                <a:lnTo>
                  <a:pt x="6622276" y="3591053"/>
                </a:lnTo>
                <a:cubicBezTo>
                  <a:pt x="6622152" y="3589285"/>
                  <a:pt x="6621858" y="3587533"/>
                  <a:pt x="6621408" y="3585811"/>
                </a:cubicBezTo>
                <a:close/>
                <a:moveTo>
                  <a:pt x="6620695" y="3583423"/>
                </a:moveTo>
                <a:cubicBezTo>
                  <a:pt x="6615143" y="3567388"/>
                  <a:pt x="6597635" y="3558905"/>
                  <a:pt x="6581600" y="3564456"/>
                </a:cubicBezTo>
                <a:cubicBezTo>
                  <a:pt x="6571659" y="3567899"/>
                  <a:pt x="6564185" y="3576196"/>
                  <a:pt x="6561766" y="3586447"/>
                </a:cubicBezTo>
                <a:lnTo>
                  <a:pt x="5915177" y="3458194"/>
                </a:lnTo>
                <a:lnTo>
                  <a:pt x="6737684" y="3547584"/>
                </a:lnTo>
                <a:close/>
                <a:moveTo>
                  <a:pt x="7208742" y="3547428"/>
                </a:moveTo>
                <a:lnTo>
                  <a:pt x="7034700" y="3570613"/>
                </a:lnTo>
                <a:cubicBezTo>
                  <a:pt x="7033941" y="3566224"/>
                  <a:pt x="7032157" y="3562068"/>
                  <a:pt x="7029490" y="3558486"/>
                </a:cubicBezTo>
                <a:lnTo>
                  <a:pt x="7170965" y="3442810"/>
                </a:lnTo>
                <a:lnTo>
                  <a:pt x="7213208" y="3479084"/>
                </a:lnTo>
                <a:close/>
                <a:moveTo>
                  <a:pt x="7215503" y="3481007"/>
                </a:moveTo>
                <a:lnTo>
                  <a:pt x="7281581" y="3537720"/>
                </a:lnTo>
                <a:lnTo>
                  <a:pt x="7211254" y="3547025"/>
                </a:lnTo>
                <a:close/>
                <a:moveTo>
                  <a:pt x="7106454" y="3492220"/>
                </a:moveTo>
                <a:lnTo>
                  <a:pt x="7027877" y="3556532"/>
                </a:lnTo>
                <a:cubicBezTo>
                  <a:pt x="7022077" y="3550018"/>
                  <a:pt x="7013610" y="3546544"/>
                  <a:pt x="7004910" y="3547072"/>
                </a:cubicBezTo>
                <a:cubicBezTo>
                  <a:pt x="7004197" y="3547072"/>
                  <a:pt x="7003514" y="3547211"/>
                  <a:pt x="7002816" y="3547304"/>
                </a:cubicBezTo>
                <a:lnTo>
                  <a:pt x="6989682" y="3473005"/>
                </a:lnTo>
                <a:lnTo>
                  <a:pt x="7149255" y="3424201"/>
                </a:lnTo>
                <a:lnTo>
                  <a:pt x="7168965" y="3441104"/>
                </a:lnTo>
                <a:close/>
                <a:moveTo>
                  <a:pt x="7000382" y="3547754"/>
                </a:moveTo>
                <a:cubicBezTo>
                  <a:pt x="6988859" y="3550267"/>
                  <a:pt x="6980083" y="3559618"/>
                  <a:pt x="6978299" y="3571280"/>
                </a:cubicBezTo>
                <a:lnTo>
                  <a:pt x="6749903" y="3546467"/>
                </a:lnTo>
                <a:lnTo>
                  <a:pt x="6987325" y="3473827"/>
                </a:lnTo>
                <a:close/>
                <a:moveTo>
                  <a:pt x="6622354" y="3593519"/>
                </a:moveTo>
                <a:lnTo>
                  <a:pt x="6978097" y="3578010"/>
                </a:lnTo>
                <a:cubicBezTo>
                  <a:pt x="6978408" y="3581671"/>
                  <a:pt x="6979416" y="3585238"/>
                  <a:pt x="6981075" y="3588525"/>
                </a:cubicBezTo>
                <a:lnTo>
                  <a:pt x="6814601" y="3682706"/>
                </a:lnTo>
                <a:cubicBezTo>
                  <a:pt x="6805622" y="3668283"/>
                  <a:pt x="6786641" y="3663879"/>
                  <a:pt x="6772219" y="3672859"/>
                </a:cubicBezTo>
                <a:cubicBezTo>
                  <a:pt x="6768017" y="3675479"/>
                  <a:pt x="6764511" y="3679062"/>
                  <a:pt x="6761999" y="3683327"/>
                </a:cubicBezTo>
                <a:lnTo>
                  <a:pt x="6619329" y="3606949"/>
                </a:lnTo>
                <a:cubicBezTo>
                  <a:pt x="6621361" y="3602761"/>
                  <a:pt x="6622400" y="3598171"/>
                  <a:pt x="6622385" y="3593519"/>
                </a:cubicBezTo>
                <a:close/>
                <a:moveTo>
                  <a:pt x="6918424" y="3626892"/>
                </a:moveTo>
                <a:lnTo>
                  <a:pt x="6982300" y="3590774"/>
                </a:lnTo>
                <a:cubicBezTo>
                  <a:pt x="6983137" y="3592076"/>
                  <a:pt x="6984084" y="3593317"/>
                  <a:pt x="6985107" y="3594480"/>
                </a:cubicBezTo>
                <a:lnTo>
                  <a:pt x="6909120" y="3667291"/>
                </a:lnTo>
                <a:lnTo>
                  <a:pt x="6818013" y="3690290"/>
                </a:lnTo>
                <a:cubicBezTo>
                  <a:pt x="6817470" y="3688460"/>
                  <a:pt x="6816756" y="3686676"/>
                  <a:pt x="6815888" y="3684970"/>
                </a:cubicBezTo>
                <a:close/>
                <a:moveTo>
                  <a:pt x="6986798" y="3596233"/>
                </a:moveTo>
                <a:cubicBezTo>
                  <a:pt x="6997932" y="3606933"/>
                  <a:pt x="7015564" y="3606825"/>
                  <a:pt x="7026574" y="3596000"/>
                </a:cubicBezTo>
                <a:lnTo>
                  <a:pt x="7061652" y="3628753"/>
                </a:lnTo>
                <a:lnTo>
                  <a:pt x="6913881" y="3666128"/>
                </a:lnTo>
                <a:close/>
                <a:moveTo>
                  <a:pt x="7028870" y="3594682"/>
                </a:moveTo>
                <a:lnTo>
                  <a:pt x="7028280" y="3594124"/>
                </a:lnTo>
                <a:cubicBezTo>
                  <a:pt x="7030451" y="3591580"/>
                  <a:pt x="7032157" y="3588680"/>
                  <a:pt x="7033320" y="3585548"/>
                </a:cubicBezTo>
                <a:lnTo>
                  <a:pt x="7120581" y="3613819"/>
                </a:lnTo>
                <a:lnTo>
                  <a:pt x="7064537" y="3627978"/>
                </a:lnTo>
                <a:close/>
                <a:moveTo>
                  <a:pt x="7034080" y="3583159"/>
                </a:moveTo>
                <a:cubicBezTo>
                  <a:pt x="7034917" y="3580135"/>
                  <a:pt x="7035243" y="3576987"/>
                  <a:pt x="7035057" y="3573854"/>
                </a:cubicBezTo>
                <a:cubicBezTo>
                  <a:pt x="7035057" y="3573560"/>
                  <a:pt x="7035057" y="3573296"/>
                  <a:pt x="7034964" y="3573001"/>
                </a:cubicBezTo>
                <a:lnTo>
                  <a:pt x="7208556" y="3549894"/>
                </a:lnTo>
                <a:lnTo>
                  <a:pt x="7205842" y="3592278"/>
                </a:lnTo>
                <a:lnTo>
                  <a:pt x="7125203" y="3612656"/>
                </a:lnTo>
                <a:close/>
                <a:moveTo>
                  <a:pt x="7205671" y="3594868"/>
                </a:moveTo>
                <a:lnTo>
                  <a:pt x="7202911" y="3637872"/>
                </a:lnTo>
                <a:lnTo>
                  <a:pt x="7129545" y="3614098"/>
                </a:lnTo>
                <a:close/>
                <a:moveTo>
                  <a:pt x="7211068" y="3549584"/>
                </a:moveTo>
                <a:lnTo>
                  <a:pt x="7284062" y="3539861"/>
                </a:lnTo>
                <a:lnTo>
                  <a:pt x="7313527" y="3565123"/>
                </a:lnTo>
                <a:lnTo>
                  <a:pt x="7208385" y="3591689"/>
                </a:lnTo>
                <a:close/>
                <a:moveTo>
                  <a:pt x="7221784" y="3442159"/>
                </a:moveTo>
                <a:cubicBezTo>
                  <a:pt x="7230499" y="3441647"/>
                  <a:pt x="7238826" y="3438359"/>
                  <a:pt x="7245510" y="3432746"/>
                </a:cubicBezTo>
                <a:lnTo>
                  <a:pt x="7290482" y="3483411"/>
                </a:lnTo>
                <a:lnTo>
                  <a:pt x="7332586" y="3530912"/>
                </a:lnTo>
                <a:lnTo>
                  <a:pt x="7284512" y="3537317"/>
                </a:lnTo>
                <a:lnTo>
                  <a:pt x="7215751" y="3478293"/>
                </a:lnTo>
                <a:lnTo>
                  <a:pt x="7218077" y="3442206"/>
                </a:lnTo>
                <a:cubicBezTo>
                  <a:pt x="7219287" y="3442283"/>
                  <a:pt x="7220527" y="3442283"/>
                  <a:pt x="7221815" y="3442206"/>
                </a:cubicBezTo>
                <a:close/>
                <a:moveTo>
                  <a:pt x="7215472" y="3442051"/>
                </a:moveTo>
                <a:lnTo>
                  <a:pt x="7213286" y="3476262"/>
                </a:lnTo>
                <a:lnTo>
                  <a:pt x="7172516" y="3441353"/>
                </a:lnTo>
                <a:lnTo>
                  <a:pt x="7188504" y="3428248"/>
                </a:lnTo>
                <a:cubicBezTo>
                  <a:pt x="7195390" y="3436173"/>
                  <a:pt x="7205051" y="3441135"/>
                  <a:pt x="7215503" y="3442097"/>
                </a:cubicBezTo>
                <a:close/>
                <a:moveTo>
                  <a:pt x="7186954" y="3426279"/>
                </a:moveTo>
                <a:lnTo>
                  <a:pt x="7170655" y="3439709"/>
                </a:lnTo>
                <a:lnTo>
                  <a:pt x="7151689" y="3423441"/>
                </a:lnTo>
                <a:lnTo>
                  <a:pt x="7180689" y="3414555"/>
                </a:lnTo>
                <a:cubicBezTo>
                  <a:pt x="7182115" y="3418804"/>
                  <a:pt x="7184240" y="3422790"/>
                  <a:pt x="7186985" y="3426325"/>
                </a:cubicBezTo>
                <a:close/>
                <a:moveTo>
                  <a:pt x="6975167" y="3266017"/>
                </a:moveTo>
                <a:lnTo>
                  <a:pt x="7183139" y="3382546"/>
                </a:lnTo>
                <a:cubicBezTo>
                  <a:pt x="7178393" y="3391680"/>
                  <a:pt x="7177261" y="3402272"/>
                  <a:pt x="7179959" y="3412197"/>
                </a:cubicBezTo>
                <a:lnTo>
                  <a:pt x="7149487" y="3421502"/>
                </a:lnTo>
                <a:lnTo>
                  <a:pt x="6972545" y="3269522"/>
                </a:lnTo>
                <a:cubicBezTo>
                  <a:pt x="6973492" y="3268421"/>
                  <a:pt x="6974376" y="3267243"/>
                  <a:pt x="6975167" y="3266017"/>
                </a:cubicBezTo>
                <a:close/>
                <a:moveTo>
                  <a:pt x="6971104" y="3271228"/>
                </a:moveTo>
                <a:lnTo>
                  <a:pt x="7147053" y="3422278"/>
                </a:lnTo>
                <a:lnTo>
                  <a:pt x="6989263" y="3470601"/>
                </a:lnTo>
                <a:lnTo>
                  <a:pt x="6955534" y="3279851"/>
                </a:lnTo>
                <a:cubicBezTo>
                  <a:pt x="6961458" y="3278579"/>
                  <a:pt x="6966885" y="3275570"/>
                  <a:pt x="6971104" y="3271228"/>
                </a:cubicBezTo>
                <a:close/>
                <a:moveTo>
                  <a:pt x="6962466" y="3251797"/>
                </a:moveTo>
                <a:cubicBezTo>
                  <a:pt x="6961443" y="3259209"/>
                  <a:pt x="6954588" y="3264389"/>
                  <a:pt x="6947175" y="3263350"/>
                </a:cubicBezTo>
                <a:cubicBezTo>
                  <a:pt x="6939763" y="3262327"/>
                  <a:pt x="6934583" y="3255472"/>
                  <a:pt x="6935623" y="3248059"/>
                </a:cubicBezTo>
                <a:cubicBezTo>
                  <a:pt x="6936646" y="3240646"/>
                  <a:pt x="6943500" y="3235482"/>
                  <a:pt x="6950913" y="3236505"/>
                </a:cubicBezTo>
                <a:cubicBezTo>
                  <a:pt x="6950913" y="3236505"/>
                  <a:pt x="6950913" y="3236505"/>
                  <a:pt x="6950913" y="3236505"/>
                </a:cubicBezTo>
                <a:cubicBezTo>
                  <a:pt x="6958325" y="3237544"/>
                  <a:pt x="6963489" y="3244384"/>
                  <a:pt x="6962466" y="3251797"/>
                </a:cubicBezTo>
                <a:close/>
                <a:moveTo>
                  <a:pt x="6930536" y="3225433"/>
                </a:moveTo>
                <a:lnTo>
                  <a:pt x="6543777" y="2712298"/>
                </a:lnTo>
                <a:cubicBezTo>
                  <a:pt x="6552833" y="2704839"/>
                  <a:pt x="6556415" y="2692603"/>
                  <a:pt x="6552802" y="2681437"/>
                </a:cubicBezTo>
                <a:lnTo>
                  <a:pt x="6659107" y="2636913"/>
                </a:lnTo>
                <a:lnTo>
                  <a:pt x="6933932" y="3223230"/>
                </a:lnTo>
                <a:cubicBezTo>
                  <a:pt x="6932769" y="3223866"/>
                  <a:pt x="6931653" y="3224595"/>
                  <a:pt x="6930598" y="3225386"/>
                </a:cubicBezTo>
                <a:close/>
                <a:moveTo>
                  <a:pt x="6150783" y="2764716"/>
                </a:moveTo>
                <a:lnTo>
                  <a:pt x="6160088" y="2768345"/>
                </a:lnTo>
                <a:cubicBezTo>
                  <a:pt x="6158584" y="2773122"/>
                  <a:pt x="6159142" y="2778317"/>
                  <a:pt x="6161639" y="2782659"/>
                </a:cubicBezTo>
                <a:cubicBezTo>
                  <a:pt x="6161794" y="2782923"/>
                  <a:pt x="6161965" y="2783155"/>
                  <a:pt x="6162119" y="2783403"/>
                </a:cubicBezTo>
                <a:lnTo>
                  <a:pt x="6154521" y="2789048"/>
                </a:lnTo>
                <a:cubicBezTo>
                  <a:pt x="6150458" y="2783295"/>
                  <a:pt x="6148721" y="2776192"/>
                  <a:pt x="6149682" y="2769213"/>
                </a:cubicBezTo>
                <a:cubicBezTo>
                  <a:pt x="6149931" y="2767678"/>
                  <a:pt x="6150287" y="2766158"/>
                  <a:pt x="6150783" y="2764670"/>
                </a:cubicBezTo>
                <a:close/>
                <a:moveTo>
                  <a:pt x="5528619" y="2226583"/>
                </a:moveTo>
                <a:lnTo>
                  <a:pt x="5644213" y="2193364"/>
                </a:lnTo>
                <a:cubicBezTo>
                  <a:pt x="5646896" y="2201336"/>
                  <a:pt x="5652944" y="2207740"/>
                  <a:pt x="5660759" y="2210858"/>
                </a:cubicBezTo>
                <a:lnTo>
                  <a:pt x="5625402" y="2312405"/>
                </a:lnTo>
                <a:lnTo>
                  <a:pt x="5526154" y="2239997"/>
                </a:lnTo>
                <a:cubicBezTo>
                  <a:pt x="5528712" y="2236012"/>
                  <a:pt x="5529596" y="2231173"/>
                  <a:pt x="5528619" y="2226536"/>
                </a:cubicBezTo>
                <a:close/>
                <a:moveTo>
                  <a:pt x="5770755" y="2051496"/>
                </a:moveTo>
                <a:cubicBezTo>
                  <a:pt x="5772057" y="2053806"/>
                  <a:pt x="5773717" y="2055900"/>
                  <a:pt x="5775655" y="2057699"/>
                </a:cubicBezTo>
                <a:lnTo>
                  <a:pt x="5751029" y="2087164"/>
                </a:lnTo>
                <a:lnTo>
                  <a:pt x="5688688" y="2161604"/>
                </a:lnTo>
                <a:cubicBezTo>
                  <a:pt x="5686781" y="2160146"/>
                  <a:pt x="5684703" y="2158952"/>
                  <a:pt x="5682485" y="2158021"/>
                </a:cubicBezTo>
                <a:lnTo>
                  <a:pt x="5735429" y="2017052"/>
                </a:lnTo>
                <a:lnTo>
                  <a:pt x="5768723" y="2030250"/>
                </a:lnTo>
                <a:cubicBezTo>
                  <a:pt x="5766320" y="2037275"/>
                  <a:pt x="5767048" y="2045013"/>
                  <a:pt x="5770755" y="2051449"/>
                </a:cubicBezTo>
                <a:close/>
                <a:moveTo>
                  <a:pt x="6271650" y="2212439"/>
                </a:moveTo>
                <a:lnTo>
                  <a:pt x="5824520" y="2320764"/>
                </a:lnTo>
                <a:cubicBezTo>
                  <a:pt x="5821434" y="2309939"/>
                  <a:pt x="5811648" y="2302387"/>
                  <a:pt x="5800390" y="2302154"/>
                </a:cubicBezTo>
                <a:lnTo>
                  <a:pt x="5795970" y="2106922"/>
                </a:lnTo>
                <a:lnTo>
                  <a:pt x="5794993" y="2064290"/>
                </a:lnTo>
                <a:cubicBezTo>
                  <a:pt x="5804964" y="2063592"/>
                  <a:pt x="5813649" y="2057218"/>
                  <a:pt x="5817293" y="2047898"/>
                </a:cubicBezTo>
                <a:lnTo>
                  <a:pt x="6272146" y="2200421"/>
                </a:lnTo>
                <a:cubicBezTo>
                  <a:pt x="6271045" y="2204313"/>
                  <a:pt x="6270874" y="2208423"/>
                  <a:pt x="6271650" y="2212393"/>
                </a:cubicBezTo>
                <a:close/>
                <a:moveTo>
                  <a:pt x="5794326" y="2142653"/>
                </a:moveTo>
                <a:lnTo>
                  <a:pt x="5797924" y="2302387"/>
                </a:lnTo>
                <a:cubicBezTo>
                  <a:pt x="5794032" y="2302650"/>
                  <a:pt x="5790248" y="2303798"/>
                  <a:pt x="5786867" y="2305752"/>
                </a:cubicBezTo>
                <a:cubicBezTo>
                  <a:pt x="5785673" y="2306450"/>
                  <a:pt x="5784525" y="2307241"/>
                  <a:pt x="5783455" y="2308109"/>
                </a:cubicBezTo>
                <a:lnTo>
                  <a:pt x="5734219" y="2252993"/>
                </a:lnTo>
                <a:lnTo>
                  <a:pt x="5691247" y="2204918"/>
                </a:lnTo>
                <a:cubicBezTo>
                  <a:pt x="5702553" y="2193923"/>
                  <a:pt x="5702816" y="2175840"/>
                  <a:pt x="5691821" y="2164519"/>
                </a:cubicBezTo>
                <a:cubicBezTo>
                  <a:pt x="5691418" y="2164116"/>
                  <a:pt x="5691015" y="2163728"/>
                  <a:pt x="5690596" y="2163341"/>
                </a:cubicBezTo>
                <a:lnTo>
                  <a:pt x="5777547" y="2059436"/>
                </a:lnTo>
                <a:cubicBezTo>
                  <a:pt x="5781874" y="2062692"/>
                  <a:pt x="5787115" y="2064523"/>
                  <a:pt x="5792543" y="2064647"/>
                </a:cubicBezTo>
                <a:close/>
                <a:moveTo>
                  <a:pt x="5777268" y="2340987"/>
                </a:moveTo>
                <a:cubicBezTo>
                  <a:pt x="5777733" y="2341839"/>
                  <a:pt x="5778260" y="2342661"/>
                  <a:pt x="5778819" y="2343452"/>
                </a:cubicBezTo>
                <a:lnTo>
                  <a:pt x="5726294" y="2386162"/>
                </a:lnTo>
                <a:lnTo>
                  <a:pt x="5627356" y="2313956"/>
                </a:lnTo>
                <a:lnTo>
                  <a:pt x="5663024" y="2211695"/>
                </a:lnTo>
                <a:cubicBezTo>
                  <a:pt x="5670529" y="2214006"/>
                  <a:pt x="5678671" y="2213091"/>
                  <a:pt x="5685479" y="2209167"/>
                </a:cubicBezTo>
                <a:cubicBezTo>
                  <a:pt x="5686843" y="2208376"/>
                  <a:pt x="5688130" y="2207461"/>
                  <a:pt x="5689356" y="2206469"/>
                </a:cubicBezTo>
                <a:lnTo>
                  <a:pt x="5781564" y="2309691"/>
                </a:lnTo>
                <a:cubicBezTo>
                  <a:pt x="5773236" y="2317926"/>
                  <a:pt x="5771484" y="2330736"/>
                  <a:pt x="5777299" y="2340893"/>
                </a:cubicBezTo>
                <a:close/>
                <a:moveTo>
                  <a:pt x="5680190" y="2157184"/>
                </a:moveTo>
                <a:cubicBezTo>
                  <a:pt x="5675445" y="2155618"/>
                  <a:pt x="5670359" y="2155323"/>
                  <a:pt x="5665458" y="2156346"/>
                </a:cubicBezTo>
                <a:lnTo>
                  <a:pt x="5640119" y="2056381"/>
                </a:lnTo>
                <a:lnTo>
                  <a:pt x="5627542" y="2006755"/>
                </a:lnTo>
                <a:cubicBezTo>
                  <a:pt x="5630628" y="2005871"/>
                  <a:pt x="5633621" y="2004614"/>
                  <a:pt x="5636412" y="2003033"/>
                </a:cubicBezTo>
                <a:cubicBezTo>
                  <a:pt x="5643841" y="1998752"/>
                  <a:pt x="5649687" y="1992177"/>
                  <a:pt x="5653068" y="1984299"/>
                </a:cubicBezTo>
                <a:lnTo>
                  <a:pt x="5733149" y="2016013"/>
                </a:lnTo>
                <a:close/>
                <a:moveTo>
                  <a:pt x="5626658" y="2316220"/>
                </a:moveTo>
                <a:lnTo>
                  <a:pt x="5724527" y="2387666"/>
                </a:lnTo>
                <a:lnTo>
                  <a:pt x="5714695" y="2395668"/>
                </a:lnTo>
                <a:lnTo>
                  <a:pt x="5624580" y="2322191"/>
                </a:lnTo>
                <a:close/>
                <a:moveTo>
                  <a:pt x="5726589" y="2389108"/>
                </a:moveTo>
                <a:lnTo>
                  <a:pt x="6105129" y="2665433"/>
                </a:lnTo>
                <a:cubicBezTo>
                  <a:pt x="6104431" y="2666611"/>
                  <a:pt x="6103873" y="2667852"/>
                  <a:pt x="6103439" y="2669139"/>
                </a:cubicBezTo>
                <a:lnTo>
                  <a:pt x="6026319" y="2649646"/>
                </a:lnTo>
                <a:lnTo>
                  <a:pt x="5716649" y="2397188"/>
                </a:lnTo>
                <a:close/>
                <a:moveTo>
                  <a:pt x="6102834" y="2671528"/>
                </a:moveTo>
                <a:cubicBezTo>
                  <a:pt x="6101795" y="2677142"/>
                  <a:pt x="6103532" y="2682911"/>
                  <a:pt x="6107486" y="2687036"/>
                </a:cubicBezTo>
                <a:lnTo>
                  <a:pt x="6092304" y="2703397"/>
                </a:lnTo>
                <a:lnTo>
                  <a:pt x="6030895" y="2653337"/>
                </a:lnTo>
                <a:close/>
                <a:moveTo>
                  <a:pt x="6109223" y="2688711"/>
                </a:moveTo>
                <a:cubicBezTo>
                  <a:pt x="6114635" y="2693099"/>
                  <a:pt x="6122094" y="2693937"/>
                  <a:pt x="6128359" y="2690897"/>
                </a:cubicBezTo>
                <a:lnTo>
                  <a:pt x="6131166" y="2695782"/>
                </a:lnTo>
                <a:lnTo>
                  <a:pt x="6159266" y="2744742"/>
                </a:lnTo>
                <a:cubicBezTo>
                  <a:pt x="6156335" y="2746634"/>
                  <a:pt x="6153730" y="2748960"/>
                  <a:pt x="6151513" y="2751658"/>
                </a:cubicBezTo>
                <a:lnTo>
                  <a:pt x="6094134" y="2704948"/>
                </a:lnTo>
                <a:close/>
                <a:moveTo>
                  <a:pt x="6602132" y="2573578"/>
                </a:moveTo>
                <a:lnTo>
                  <a:pt x="6498432" y="2595088"/>
                </a:lnTo>
                <a:lnTo>
                  <a:pt x="6456562" y="2455158"/>
                </a:lnTo>
                <a:cubicBezTo>
                  <a:pt x="6457477" y="2454832"/>
                  <a:pt x="6458346" y="2454429"/>
                  <a:pt x="6459182" y="2453948"/>
                </a:cubicBezTo>
                <a:cubicBezTo>
                  <a:pt x="6460982" y="2452909"/>
                  <a:pt x="6462594" y="2451575"/>
                  <a:pt x="6463928" y="2449994"/>
                </a:cubicBezTo>
                <a:lnTo>
                  <a:pt x="6606164" y="2555154"/>
                </a:lnTo>
                <a:cubicBezTo>
                  <a:pt x="6602566" y="2560567"/>
                  <a:pt x="6601124" y="2567142"/>
                  <a:pt x="6602132" y="2573562"/>
                </a:cubicBezTo>
                <a:close/>
                <a:moveTo>
                  <a:pt x="6495998" y="2595584"/>
                </a:moveTo>
                <a:lnTo>
                  <a:pt x="6288909" y="2638542"/>
                </a:lnTo>
                <a:lnTo>
                  <a:pt x="6439907" y="2453049"/>
                </a:lnTo>
                <a:cubicBezTo>
                  <a:pt x="6444047" y="2455964"/>
                  <a:pt x="6449227" y="2457003"/>
                  <a:pt x="6454174" y="2455902"/>
                </a:cubicBezTo>
                <a:close/>
                <a:moveTo>
                  <a:pt x="6285095" y="2639348"/>
                </a:moveTo>
                <a:lnTo>
                  <a:pt x="6203369" y="2656298"/>
                </a:lnTo>
                <a:lnTo>
                  <a:pt x="6213186" y="2609852"/>
                </a:lnTo>
                <a:lnTo>
                  <a:pt x="6321739" y="2531970"/>
                </a:lnTo>
                <a:lnTo>
                  <a:pt x="6436356" y="2449776"/>
                </a:lnTo>
                <a:cubicBezTo>
                  <a:pt x="6436837" y="2450366"/>
                  <a:pt x="6437364" y="2450940"/>
                  <a:pt x="6437906" y="2451467"/>
                </a:cubicBezTo>
                <a:close/>
                <a:moveTo>
                  <a:pt x="6200858" y="2656826"/>
                </a:moveTo>
                <a:lnTo>
                  <a:pt x="6137881" y="2669884"/>
                </a:lnTo>
                <a:cubicBezTo>
                  <a:pt x="6137478" y="2668441"/>
                  <a:pt x="6136904" y="2667061"/>
                  <a:pt x="6136175" y="2665758"/>
                </a:cubicBezTo>
                <a:lnTo>
                  <a:pt x="6135881" y="2665293"/>
                </a:lnTo>
                <a:lnTo>
                  <a:pt x="6210317" y="2611883"/>
                </a:lnTo>
                <a:close/>
                <a:moveTo>
                  <a:pt x="6200315" y="2659431"/>
                </a:moveTo>
                <a:lnTo>
                  <a:pt x="6196717" y="2676397"/>
                </a:lnTo>
                <a:lnTo>
                  <a:pt x="6138548" y="2674179"/>
                </a:lnTo>
                <a:cubicBezTo>
                  <a:pt x="6138548" y="2673544"/>
                  <a:pt x="6138548" y="2672923"/>
                  <a:pt x="6138377" y="2672287"/>
                </a:cubicBezTo>
                <a:close/>
                <a:moveTo>
                  <a:pt x="6138424" y="2676645"/>
                </a:moveTo>
                <a:lnTo>
                  <a:pt x="6196205" y="2678863"/>
                </a:lnTo>
                <a:lnTo>
                  <a:pt x="6183272" y="2739965"/>
                </a:lnTo>
                <a:cubicBezTo>
                  <a:pt x="6182853" y="2739965"/>
                  <a:pt x="6182450" y="2739779"/>
                  <a:pt x="6182031" y="2739732"/>
                </a:cubicBezTo>
                <a:cubicBezTo>
                  <a:pt x="6174944" y="2738740"/>
                  <a:pt x="6167749" y="2740058"/>
                  <a:pt x="6161468" y="2743485"/>
                </a:cubicBezTo>
                <a:lnTo>
                  <a:pt x="6160569" y="2741935"/>
                </a:lnTo>
                <a:lnTo>
                  <a:pt x="6130577" y="2689672"/>
                </a:lnTo>
                <a:cubicBezTo>
                  <a:pt x="6134950" y="2686710"/>
                  <a:pt x="6137804" y="2681965"/>
                  <a:pt x="6138377" y="2676707"/>
                </a:cubicBezTo>
                <a:close/>
                <a:moveTo>
                  <a:pt x="6162166" y="2749720"/>
                </a:moveTo>
                <a:lnTo>
                  <a:pt x="6167346" y="2758745"/>
                </a:lnTo>
                <a:cubicBezTo>
                  <a:pt x="6166074" y="2759598"/>
                  <a:pt x="6164911" y="2760622"/>
                  <a:pt x="6163903" y="2761769"/>
                </a:cubicBezTo>
                <a:lnTo>
                  <a:pt x="6155948" y="2755287"/>
                </a:lnTo>
                <a:cubicBezTo>
                  <a:pt x="6157716" y="2753132"/>
                  <a:pt x="6159809" y="2751255"/>
                  <a:pt x="6162119" y="2749704"/>
                </a:cubicBezTo>
                <a:close/>
                <a:moveTo>
                  <a:pt x="6179907" y="2755923"/>
                </a:moveTo>
                <a:cubicBezTo>
                  <a:pt x="6176371" y="2755380"/>
                  <a:pt x="6172742" y="2755923"/>
                  <a:pt x="6169517" y="2757474"/>
                </a:cubicBezTo>
                <a:lnTo>
                  <a:pt x="6164322" y="2748417"/>
                </a:lnTo>
                <a:cubicBezTo>
                  <a:pt x="6169486" y="2745610"/>
                  <a:pt x="6175410" y="2744524"/>
                  <a:pt x="6181240" y="2745315"/>
                </a:cubicBezTo>
                <a:cubicBezTo>
                  <a:pt x="6181535" y="2745315"/>
                  <a:pt x="6181799" y="2745424"/>
                  <a:pt x="6182093" y="2745470"/>
                </a:cubicBezTo>
                <a:close/>
                <a:moveTo>
                  <a:pt x="6149992" y="2753674"/>
                </a:moveTo>
                <a:cubicBezTo>
                  <a:pt x="6148519" y="2755752"/>
                  <a:pt x="6147294" y="2758001"/>
                  <a:pt x="6146333" y="2760358"/>
                </a:cubicBezTo>
                <a:lnTo>
                  <a:pt x="6070222" y="2730893"/>
                </a:lnTo>
                <a:lnTo>
                  <a:pt x="6092506" y="2706871"/>
                </a:lnTo>
                <a:close/>
                <a:moveTo>
                  <a:pt x="6154443" y="2757319"/>
                </a:moveTo>
                <a:lnTo>
                  <a:pt x="6162383" y="2763786"/>
                </a:lnTo>
                <a:cubicBezTo>
                  <a:pt x="6161887" y="2764514"/>
                  <a:pt x="6161453" y="2765274"/>
                  <a:pt x="6161081" y="2766065"/>
                </a:cubicBezTo>
                <a:lnTo>
                  <a:pt x="6151683" y="2762421"/>
                </a:lnTo>
                <a:cubicBezTo>
                  <a:pt x="6152396" y="2760606"/>
                  <a:pt x="6153311" y="2758869"/>
                  <a:pt x="6154397" y="2757257"/>
                </a:cubicBezTo>
                <a:close/>
                <a:moveTo>
                  <a:pt x="6163748" y="2785404"/>
                </a:moveTo>
                <a:cubicBezTo>
                  <a:pt x="6170152" y="2792972"/>
                  <a:pt x="6181488" y="2793918"/>
                  <a:pt x="6189056" y="2787497"/>
                </a:cubicBezTo>
                <a:cubicBezTo>
                  <a:pt x="6195694" y="2781884"/>
                  <a:pt x="6197353" y="2772300"/>
                  <a:pt x="6192980" y="2764778"/>
                </a:cubicBezTo>
                <a:cubicBezTo>
                  <a:pt x="6192111" y="2763227"/>
                  <a:pt x="6191010" y="2761816"/>
                  <a:pt x="6189708" y="2760606"/>
                </a:cubicBezTo>
                <a:lnTo>
                  <a:pt x="6196283" y="2752511"/>
                </a:lnTo>
                <a:cubicBezTo>
                  <a:pt x="6207944" y="2762591"/>
                  <a:pt x="6209247" y="2780209"/>
                  <a:pt x="6199167" y="2791886"/>
                </a:cubicBezTo>
                <a:cubicBezTo>
                  <a:pt x="6189087" y="2803549"/>
                  <a:pt x="6171471" y="2804851"/>
                  <a:pt x="6159793" y="2794771"/>
                </a:cubicBezTo>
                <a:cubicBezTo>
                  <a:pt x="6158491" y="2793639"/>
                  <a:pt x="6157281" y="2792383"/>
                  <a:pt x="6156195" y="2791018"/>
                </a:cubicBezTo>
                <a:close/>
                <a:moveTo>
                  <a:pt x="6187785" y="2759040"/>
                </a:moveTo>
                <a:cubicBezTo>
                  <a:pt x="6186110" y="2757861"/>
                  <a:pt x="6184233" y="2756962"/>
                  <a:pt x="6182264" y="2756404"/>
                </a:cubicBezTo>
                <a:lnTo>
                  <a:pt x="6184451" y="2746091"/>
                </a:lnTo>
                <a:cubicBezTo>
                  <a:pt x="6188048" y="2747021"/>
                  <a:pt x="6191429" y="2748665"/>
                  <a:pt x="6194375" y="2750929"/>
                </a:cubicBezTo>
                <a:close/>
                <a:moveTo>
                  <a:pt x="6185629" y="2740430"/>
                </a:moveTo>
                <a:lnTo>
                  <a:pt x="6198640" y="2678956"/>
                </a:lnTo>
                <a:lnTo>
                  <a:pt x="6251366" y="2680972"/>
                </a:lnTo>
                <a:lnTo>
                  <a:pt x="6197880" y="2746494"/>
                </a:lnTo>
                <a:cubicBezTo>
                  <a:pt x="6194236" y="2743625"/>
                  <a:pt x="6190018" y="2741547"/>
                  <a:pt x="6185521" y="2740399"/>
                </a:cubicBezTo>
                <a:close/>
                <a:moveTo>
                  <a:pt x="6199152" y="2676506"/>
                </a:moveTo>
                <a:lnTo>
                  <a:pt x="6202873" y="2658935"/>
                </a:lnTo>
                <a:lnTo>
                  <a:pt x="6282722" y="2642372"/>
                </a:lnTo>
                <a:lnTo>
                  <a:pt x="6253258" y="2678568"/>
                </a:lnTo>
                <a:close/>
                <a:moveTo>
                  <a:pt x="6286568" y="2641566"/>
                </a:moveTo>
                <a:lnTo>
                  <a:pt x="6496819" y="2597941"/>
                </a:lnTo>
                <a:lnTo>
                  <a:pt x="6516359" y="2663231"/>
                </a:lnTo>
                <a:cubicBezTo>
                  <a:pt x="6514669" y="2663820"/>
                  <a:pt x="6513056" y="2664549"/>
                  <a:pt x="6511505" y="2665433"/>
                </a:cubicBezTo>
                <a:cubicBezTo>
                  <a:pt x="6503349" y="2670101"/>
                  <a:pt x="6497998" y="2678506"/>
                  <a:pt x="6497238" y="2687873"/>
                </a:cubicBezTo>
                <a:lnTo>
                  <a:pt x="6256359" y="2678692"/>
                </a:lnTo>
                <a:close/>
                <a:moveTo>
                  <a:pt x="6499255" y="2597430"/>
                </a:moveTo>
                <a:lnTo>
                  <a:pt x="6602737" y="2575966"/>
                </a:lnTo>
                <a:cubicBezTo>
                  <a:pt x="6603946" y="2580727"/>
                  <a:pt x="6606520" y="2585039"/>
                  <a:pt x="6610149" y="2588373"/>
                </a:cubicBezTo>
                <a:lnTo>
                  <a:pt x="6543219" y="2667557"/>
                </a:lnTo>
                <a:cubicBezTo>
                  <a:pt x="6536271" y="2662176"/>
                  <a:pt x="6527245" y="2660300"/>
                  <a:pt x="6518732" y="2662455"/>
                </a:cubicBezTo>
                <a:close/>
                <a:moveTo>
                  <a:pt x="7191637" y="2397049"/>
                </a:moveTo>
                <a:cubicBezTo>
                  <a:pt x="7192102" y="2393792"/>
                  <a:pt x="7193157" y="2390628"/>
                  <a:pt x="7194739" y="2387744"/>
                </a:cubicBezTo>
                <a:lnTo>
                  <a:pt x="7199732" y="2390737"/>
                </a:lnTo>
                <a:cubicBezTo>
                  <a:pt x="7198537" y="2392986"/>
                  <a:pt x="7197747" y="2395436"/>
                  <a:pt x="7197390" y="2397964"/>
                </a:cubicBezTo>
                <a:cubicBezTo>
                  <a:pt x="7197034" y="2400600"/>
                  <a:pt x="7197158" y="2403267"/>
                  <a:pt x="7197731" y="2405857"/>
                </a:cubicBezTo>
                <a:lnTo>
                  <a:pt x="7192211" y="2407408"/>
                </a:lnTo>
                <a:cubicBezTo>
                  <a:pt x="7191327" y="2404012"/>
                  <a:pt x="7191094" y="2400491"/>
                  <a:pt x="7191528" y="2397018"/>
                </a:cubicBezTo>
                <a:close/>
                <a:moveTo>
                  <a:pt x="7211409" y="2421660"/>
                </a:moveTo>
                <a:lnTo>
                  <a:pt x="7209688" y="2427057"/>
                </a:lnTo>
                <a:cubicBezTo>
                  <a:pt x="7202864" y="2424529"/>
                  <a:pt x="7197313" y="2419442"/>
                  <a:pt x="7194180" y="2412882"/>
                </a:cubicBezTo>
                <a:lnTo>
                  <a:pt x="7199453" y="2410680"/>
                </a:lnTo>
                <a:cubicBezTo>
                  <a:pt x="7201872" y="2415689"/>
                  <a:pt x="7206106" y="2419597"/>
                  <a:pt x="7211285" y="2421629"/>
                </a:cubicBezTo>
                <a:close/>
                <a:moveTo>
                  <a:pt x="7200973" y="2388581"/>
                </a:moveTo>
                <a:lnTo>
                  <a:pt x="7195979" y="2385588"/>
                </a:lnTo>
                <a:cubicBezTo>
                  <a:pt x="7196242" y="2385169"/>
                  <a:pt x="7196507" y="2384751"/>
                  <a:pt x="7196801" y="2384347"/>
                </a:cubicBezTo>
                <a:lnTo>
                  <a:pt x="7201344" y="2388038"/>
                </a:lnTo>
                <a:close/>
                <a:moveTo>
                  <a:pt x="7198383" y="2408230"/>
                </a:moveTo>
                <a:lnTo>
                  <a:pt x="7198383" y="2408385"/>
                </a:lnTo>
                <a:lnTo>
                  <a:pt x="7193079" y="2410603"/>
                </a:lnTo>
                <a:cubicBezTo>
                  <a:pt x="7192986" y="2410339"/>
                  <a:pt x="7192924" y="2410075"/>
                  <a:pt x="7192815" y="2409796"/>
                </a:cubicBezTo>
                <a:close/>
                <a:moveTo>
                  <a:pt x="7187837" y="2412882"/>
                </a:moveTo>
                <a:lnTo>
                  <a:pt x="6660455" y="2633750"/>
                </a:lnTo>
                <a:lnTo>
                  <a:pt x="6640838" y="2591878"/>
                </a:lnTo>
                <a:cubicBezTo>
                  <a:pt x="6650701" y="2586109"/>
                  <a:pt x="6655602" y="2574555"/>
                  <a:pt x="6652888" y="2563467"/>
                </a:cubicBezTo>
                <a:lnTo>
                  <a:pt x="7187357" y="2411487"/>
                </a:lnTo>
                <a:cubicBezTo>
                  <a:pt x="7187419" y="2411812"/>
                  <a:pt x="7187559" y="2412309"/>
                  <a:pt x="7187729" y="2412789"/>
                </a:cubicBezTo>
                <a:close/>
                <a:moveTo>
                  <a:pt x="6638528" y="2592963"/>
                </a:moveTo>
                <a:lnTo>
                  <a:pt x="6658052" y="2634618"/>
                </a:lnTo>
                <a:lnTo>
                  <a:pt x="6551918" y="2679065"/>
                </a:lnTo>
                <a:cubicBezTo>
                  <a:pt x="6550352" y="2675311"/>
                  <a:pt x="6547994" y="2671946"/>
                  <a:pt x="6545002" y="2669201"/>
                </a:cubicBezTo>
                <a:lnTo>
                  <a:pt x="6546258" y="2667651"/>
                </a:lnTo>
                <a:lnTo>
                  <a:pt x="6611932" y="2589986"/>
                </a:lnTo>
                <a:cubicBezTo>
                  <a:pt x="6619562" y="2595848"/>
                  <a:pt x="6629797" y="2596995"/>
                  <a:pt x="6638528" y="2592963"/>
                </a:cubicBezTo>
                <a:close/>
                <a:moveTo>
                  <a:pt x="6956961" y="3220268"/>
                </a:moveTo>
                <a:cubicBezTo>
                  <a:pt x="6950013" y="3218407"/>
                  <a:pt x="6942647" y="3219043"/>
                  <a:pt x="6936119" y="3222052"/>
                </a:cubicBezTo>
                <a:lnTo>
                  <a:pt x="6661371" y="2635843"/>
                </a:lnTo>
                <a:lnTo>
                  <a:pt x="7188629" y="2415007"/>
                </a:lnTo>
                <a:cubicBezTo>
                  <a:pt x="7192428" y="2423133"/>
                  <a:pt x="7199313" y="2429399"/>
                  <a:pt x="7207750" y="2432438"/>
                </a:cubicBezTo>
                <a:close/>
                <a:moveTo>
                  <a:pt x="7222931" y="2373228"/>
                </a:moveTo>
                <a:cubicBezTo>
                  <a:pt x="7238299" y="2374531"/>
                  <a:pt x="7249681" y="2388038"/>
                  <a:pt x="7248379" y="2403407"/>
                </a:cubicBezTo>
                <a:cubicBezTo>
                  <a:pt x="7247077" y="2418760"/>
                  <a:pt x="7233570" y="2430159"/>
                  <a:pt x="7218201" y="2428856"/>
                </a:cubicBezTo>
                <a:cubicBezTo>
                  <a:pt x="7217225" y="2428778"/>
                  <a:pt x="7216248" y="2428639"/>
                  <a:pt x="7215286" y="2428453"/>
                </a:cubicBezTo>
                <a:cubicBezTo>
                  <a:pt x="7214154" y="2428297"/>
                  <a:pt x="7213022" y="2428065"/>
                  <a:pt x="7211921" y="2427755"/>
                </a:cubicBezTo>
                <a:lnTo>
                  <a:pt x="7213626" y="2422389"/>
                </a:lnTo>
                <a:cubicBezTo>
                  <a:pt x="7214449" y="2422606"/>
                  <a:pt x="7215270" y="2422777"/>
                  <a:pt x="7216108" y="2422885"/>
                </a:cubicBezTo>
                <a:cubicBezTo>
                  <a:pt x="7228219" y="2424576"/>
                  <a:pt x="7239416" y="2416124"/>
                  <a:pt x="7241106" y="2404012"/>
                </a:cubicBezTo>
                <a:cubicBezTo>
                  <a:pt x="7242796" y="2391900"/>
                  <a:pt x="7234345" y="2380703"/>
                  <a:pt x="7222233" y="2379013"/>
                </a:cubicBezTo>
                <a:cubicBezTo>
                  <a:pt x="7214976" y="2378005"/>
                  <a:pt x="7207688" y="2380641"/>
                  <a:pt x="7202771" y="2386069"/>
                </a:cubicBezTo>
                <a:lnTo>
                  <a:pt x="7198228" y="2382393"/>
                </a:lnTo>
                <a:cubicBezTo>
                  <a:pt x="7204415" y="2375384"/>
                  <a:pt x="7213704" y="2371956"/>
                  <a:pt x="7222962" y="2373228"/>
                </a:cubicBezTo>
                <a:close/>
                <a:moveTo>
                  <a:pt x="7192211" y="2380703"/>
                </a:moveTo>
                <a:cubicBezTo>
                  <a:pt x="7191761" y="2381323"/>
                  <a:pt x="7191327" y="2381975"/>
                  <a:pt x="7190908" y="2382626"/>
                </a:cubicBezTo>
                <a:lnTo>
                  <a:pt x="6650236" y="2059250"/>
                </a:lnTo>
                <a:cubicBezTo>
                  <a:pt x="6656455" y="2046394"/>
                  <a:pt x="6651058" y="2030916"/>
                  <a:pt x="6638203" y="2024697"/>
                </a:cubicBezTo>
                <a:cubicBezTo>
                  <a:pt x="6631922" y="2021673"/>
                  <a:pt x="6624696" y="2021301"/>
                  <a:pt x="6618135" y="2023674"/>
                </a:cubicBezTo>
                <a:lnTo>
                  <a:pt x="6561517" y="1887931"/>
                </a:lnTo>
                <a:cubicBezTo>
                  <a:pt x="6566108" y="1885791"/>
                  <a:pt x="6570171" y="1882643"/>
                  <a:pt x="6573380" y="1878719"/>
                </a:cubicBezTo>
                <a:close/>
                <a:moveTo>
                  <a:pt x="6553190" y="1874439"/>
                </a:moveTo>
                <a:lnTo>
                  <a:pt x="6557004" y="1883620"/>
                </a:lnTo>
                <a:cubicBezTo>
                  <a:pt x="6548755" y="1886660"/>
                  <a:pt x="6539558" y="1885620"/>
                  <a:pt x="6532192" y="1880813"/>
                </a:cubicBezTo>
                <a:lnTo>
                  <a:pt x="6537977" y="1872718"/>
                </a:lnTo>
                <a:cubicBezTo>
                  <a:pt x="6542552" y="1875525"/>
                  <a:pt x="6548134" y="1876160"/>
                  <a:pt x="6553221" y="1874439"/>
                </a:cubicBezTo>
                <a:close/>
                <a:moveTo>
                  <a:pt x="6555454" y="1873478"/>
                </a:moveTo>
                <a:lnTo>
                  <a:pt x="6556353" y="1873028"/>
                </a:lnTo>
                <a:cubicBezTo>
                  <a:pt x="6558214" y="1871942"/>
                  <a:pt x="6559858" y="1870547"/>
                  <a:pt x="6561238" y="1868903"/>
                </a:cubicBezTo>
                <a:lnTo>
                  <a:pt x="6568899" y="1875106"/>
                </a:lnTo>
                <a:cubicBezTo>
                  <a:pt x="6566294" y="1878285"/>
                  <a:pt x="6563006" y="1880859"/>
                  <a:pt x="6559284" y="1882627"/>
                </a:cubicBezTo>
                <a:close/>
                <a:moveTo>
                  <a:pt x="6519786" y="1853643"/>
                </a:moveTo>
                <a:cubicBezTo>
                  <a:pt x="6521104" y="1838289"/>
                  <a:pt x="6534627" y="1826907"/>
                  <a:pt x="6549980" y="1828225"/>
                </a:cubicBezTo>
                <a:cubicBezTo>
                  <a:pt x="6565348" y="1829543"/>
                  <a:pt x="6576730" y="1843066"/>
                  <a:pt x="6575412" y="1858419"/>
                </a:cubicBezTo>
                <a:cubicBezTo>
                  <a:pt x="6575319" y="1859381"/>
                  <a:pt x="6575195" y="1860358"/>
                  <a:pt x="6575009" y="1861304"/>
                </a:cubicBezTo>
                <a:cubicBezTo>
                  <a:pt x="6574404" y="1865553"/>
                  <a:pt x="6572807" y="1869601"/>
                  <a:pt x="6570357" y="1873121"/>
                </a:cubicBezTo>
                <a:lnTo>
                  <a:pt x="6562680" y="1866917"/>
                </a:lnTo>
                <a:cubicBezTo>
                  <a:pt x="6567907" y="1858466"/>
                  <a:pt x="6565301" y="1847377"/>
                  <a:pt x="6556850" y="1842151"/>
                </a:cubicBezTo>
                <a:cubicBezTo>
                  <a:pt x="6548398" y="1836925"/>
                  <a:pt x="6537310" y="1839546"/>
                  <a:pt x="6532084" y="1847982"/>
                </a:cubicBezTo>
                <a:cubicBezTo>
                  <a:pt x="6528610" y="1853612"/>
                  <a:pt x="6528486" y="1860683"/>
                  <a:pt x="6531789" y="1866421"/>
                </a:cubicBezTo>
                <a:cubicBezTo>
                  <a:pt x="6532875" y="1868298"/>
                  <a:pt x="6534286" y="1869957"/>
                  <a:pt x="6535961" y="1871322"/>
                </a:cubicBezTo>
                <a:lnTo>
                  <a:pt x="6530177" y="1879417"/>
                </a:lnTo>
                <a:cubicBezTo>
                  <a:pt x="6522376" y="1873276"/>
                  <a:pt x="6518422" y="1863475"/>
                  <a:pt x="6519786" y="1853643"/>
                </a:cubicBezTo>
                <a:close/>
                <a:moveTo>
                  <a:pt x="6528874" y="1885465"/>
                </a:moveTo>
                <a:cubicBezTo>
                  <a:pt x="6537837" y="1891467"/>
                  <a:pt x="6549173" y="1892754"/>
                  <a:pt x="6559253" y="1888908"/>
                </a:cubicBezTo>
                <a:lnTo>
                  <a:pt x="6615887" y="2024636"/>
                </a:lnTo>
                <a:cubicBezTo>
                  <a:pt x="6615298" y="2024915"/>
                  <a:pt x="6614708" y="2025194"/>
                  <a:pt x="6614150" y="2025519"/>
                </a:cubicBezTo>
                <a:cubicBezTo>
                  <a:pt x="6602768" y="2032017"/>
                  <a:pt x="6598053" y="2046021"/>
                  <a:pt x="6603186" y="2058087"/>
                </a:cubicBezTo>
                <a:lnTo>
                  <a:pt x="6319769" y="2195132"/>
                </a:lnTo>
                <a:cubicBezTo>
                  <a:pt x="6319676" y="2194962"/>
                  <a:pt x="6319599" y="2194776"/>
                  <a:pt x="6319491" y="2194605"/>
                </a:cubicBezTo>
                <a:cubicBezTo>
                  <a:pt x="6317847" y="2191736"/>
                  <a:pt x="6315676" y="2189208"/>
                  <a:pt x="6313070" y="2187177"/>
                </a:cubicBezTo>
                <a:close/>
                <a:moveTo>
                  <a:pt x="6309907" y="2229933"/>
                </a:moveTo>
                <a:cubicBezTo>
                  <a:pt x="6321274" y="2223419"/>
                  <a:pt x="6325988" y="2209431"/>
                  <a:pt x="6320855" y="2197366"/>
                </a:cubicBezTo>
                <a:lnTo>
                  <a:pt x="6461230" y="2129486"/>
                </a:lnTo>
                <a:lnTo>
                  <a:pt x="6604256" y="2060320"/>
                </a:lnTo>
                <a:cubicBezTo>
                  <a:pt x="6604349" y="2060490"/>
                  <a:pt x="6604427" y="2060677"/>
                  <a:pt x="6604520" y="2060863"/>
                </a:cubicBezTo>
                <a:cubicBezTo>
                  <a:pt x="6611669" y="2073238"/>
                  <a:pt x="6627487" y="2077518"/>
                  <a:pt x="6639893" y="2070416"/>
                </a:cubicBezTo>
                <a:cubicBezTo>
                  <a:pt x="6643676" y="2068245"/>
                  <a:pt x="6646840" y="2065158"/>
                  <a:pt x="6649089" y="2061436"/>
                </a:cubicBezTo>
                <a:lnTo>
                  <a:pt x="7189668" y="2384751"/>
                </a:lnTo>
                <a:cubicBezTo>
                  <a:pt x="7185620" y="2392132"/>
                  <a:pt x="7184503" y="2400786"/>
                  <a:pt x="7186566" y="2408959"/>
                </a:cubicBezTo>
                <a:lnTo>
                  <a:pt x="6652113" y="2560939"/>
                </a:lnTo>
                <a:cubicBezTo>
                  <a:pt x="6647429" y="2547462"/>
                  <a:pt x="6632713" y="2540329"/>
                  <a:pt x="6619237" y="2545012"/>
                </a:cubicBezTo>
                <a:cubicBezTo>
                  <a:pt x="6617732" y="2545539"/>
                  <a:pt x="6616275" y="2546191"/>
                  <a:pt x="6614894" y="2546981"/>
                </a:cubicBezTo>
                <a:cubicBezTo>
                  <a:pt x="6612149" y="2548563"/>
                  <a:pt x="6609715" y="2550641"/>
                  <a:pt x="6607730" y="2553107"/>
                </a:cubicBezTo>
                <a:lnTo>
                  <a:pt x="6465370" y="2448039"/>
                </a:lnTo>
                <a:cubicBezTo>
                  <a:pt x="6470736" y="2439681"/>
                  <a:pt x="6468317" y="2428546"/>
                  <a:pt x="6459943" y="2423180"/>
                </a:cubicBezTo>
                <a:cubicBezTo>
                  <a:pt x="6451584" y="2417814"/>
                  <a:pt x="6440465" y="2420249"/>
                  <a:pt x="6435100" y="2428608"/>
                </a:cubicBezTo>
                <a:cubicBezTo>
                  <a:pt x="6431455" y="2434268"/>
                  <a:pt x="6431285" y="2441479"/>
                  <a:pt x="6434650" y="2447310"/>
                </a:cubicBezTo>
                <a:lnTo>
                  <a:pt x="6434960" y="2447776"/>
                </a:lnTo>
                <a:lnTo>
                  <a:pt x="6213899" y="2606254"/>
                </a:lnTo>
                <a:lnTo>
                  <a:pt x="6292848" y="2233019"/>
                </a:lnTo>
                <a:cubicBezTo>
                  <a:pt x="6298726" y="2233996"/>
                  <a:pt x="6304743" y="2232910"/>
                  <a:pt x="6309907" y="2229933"/>
                </a:cubicBezTo>
                <a:close/>
                <a:moveTo>
                  <a:pt x="6290553" y="2232538"/>
                </a:moveTo>
                <a:lnTo>
                  <a:pt x="6211046" y="2608270"/>
                </a:lnTo>
                <a:lnTo>
                  <a:pt x="6134346" y="2663262"/>
                </a:lnTo>
                <a:cubicBezTo>
                  <a:pt x="6132624" y="2661184"/>
                  <a:pt x="6130453" y="2659509"/>
                  <a:pt x="6128003" y="2658392"/>
                </a:cubicBezTo>
                <a:lnTo>
                  <a:pt x="6254716" y="2323121"/>
                </a:lnTo>
                <a:lnTo>
                  <a:pt x="6289096" y="2232119"/>
                </a:lnTo>
                <a:cubicBezTo>
                  <a:pt x="6289577" y="2232243"/>
                  <a:pt x="6290135" y="2232414"/>
                  <a:pt x="6290553" y="2232538"/>
                </a:cubicBezTo>
                <a:close/>
                <a:moveTo>
                  <a:pt x="6274596" y="2220380"/>
                </a:moveTo>
                <a:cubicBezTo>
                  <a:pt x="6277387" y="2225218"/>
                  <a:pt x="6281652" y="2229018"/>
                  <a:pt x="6286770" y="2231235"/>
                </a:cubicBezTo>
                <a:lnTo>
                  <a:pt x="6125754" y="2657524"/>
                </a:lnTo>
                <a:cubicBezTo>
                  <a:pt x="6118729" y="2655399"/>
                  <a:pt x="6111131" y="2657756"/>
                  <a:pt x="6106556" y="2663494"/>
                </a:cubicBezTo>
                <a:lnTo>
                  <a:pt x="5728450" y="2387573"/>
                </a:lnTo>
                <a:lnTo>
                  <a:pt x="5760287" y="2361674"/>
                </a:lnTo>
                <a:lnTo>
                  <a:pt x="5780447" y="2345282"/>
                </a:lnTo>
                <a:cubicBezTo>
                  <a:pt x="5789969" y="2355921"/>
                  <a:pt x="5806314" y="2356836"/>
                  <a:pt x="5816952" y="2347314"/>
                </a:cubicBezTo>
                <a:cubicBezTo>
                  <a:pt x="5823729" y="2341250"/>
                  <a:pt x="5826830" y="2332054"/>
                  <a:pt x="5825093" y="2323121"/>
                </a:cubicBezTo>
                <a:lnTo>
                  <a:pt x="6272224" y="2214781"/>
                </a:lnTo>
                <a:cubicBezTo>
                  <a:pt x="6272797" y="2216735"/>
                  <a:pt x="6273603" y="2218612"/>
                  <a:pt x="6274627" y="2220380"/>
                </a:cubicBezTo>
                <a:close/>
                <a:moveTo>
                  <a:pt x="6275945" y="2192558"/>
                </a:moveTo>
                <a:cubicBezTo>
                  <a:pt x="6274704" y="2194279"/>
                  <a:pt x="6273696" y="2196140"/>
                  <a:pt x="6272937" y="2198110"/>
                </a:cubicBezTo>
                <a:lnTo>
                  <a:pt x="5975532" y="2098377"/>
                </a:lnTo>
                <a:lnTo>
                  <a:pt x="5818084" y="2045649"/>
                </a:lnTo>
                <a:cubicBezTo>
                  <a:pt x="5821046" y="2035228"/>
                  <a:pt x="5817169" y="2024062"/>
                  <a:pt x="5808376" y="2017734"/>
                </a:cubicBezTo>
                <a:lnTo>
                  <a:pt x="5890892" y="1891653"/>
                </a:lnTo>
                <a:close/>
                <a:moveTo>
                  <a:pt x="5890303" y="1887962"/>
                </a:moveTo>
                <a:lnTo>
                  <a:pt x="5831513" y="1842011"/>
                </a:lnTo>
                <a:cubicBezTo>
                  <a:pt x="5838290" y="1832598"/>
                  <a:pt x="5839174" y="1820176"/>
                  <a:pt x="5833809" y="1809894"/>
                </a:cubicBezTo>
                <a:lnTo>
                  <a:pt x="5880331" y="1783173"/>
                </a:lnTo>
                <a:lnTo>
                  <a:pt x="5981611" y="1725049"/>
                </a:lnTo>
                <a:cubicBezTo>
                  <a:pt x="5984015" y="1728755"/>
                  <a:pt x="5987132" y="1731950"/>
                  <a:pt x="5990776" y="1734447"/>
                </a:cubicBezTo>
                <a:close/>
                <a:moveTo>
                  <a:pt x="6193507" y="1497560"/>
                </a:moveTo>
                <a:lnTo>
                  <a:pt x="6144906" y="1511083"/>
                </a:lnTo>
                <a:lnTo>
                  <a:pt x="6174371" y="1467799"/>
                </a:lnTo>
                <a:lnTo>
                  <a:pt x="6196081" y="1484037"/>
                </a:lnTo>
                <a:cubicBezTo>
                  <a:pt x="6193476" y="1488027"/>
                  <a:pt x="6192546" y="1492889"/>
                  <a:pt x="6193507" y="1497560"/>
                </a:cubicBezTo>
                <a:close/>
                <a:moveTo>
                  <a:pt x="6141681" y="1511982"/>
                </a:moveTo>
                <a:lnTo>
                  <a:pt x="6025947" y="1544208"/>
                </a:lnTo>
                <a:lnTo>
                  <a:pt x="6031127" y="1487464"/>
                </a:lnTo>
                <a:lnTo>
                  <a:pt x="6122296" y="1428890"/>
                </a:lnTo>
                <a:lnTo>
                  <a:pt x="6172649" y="1466497"/>
                </a:lnTo>
                <a:close/>
                <a:moveTo>
                  <a:pt x="6019171" y="1691877"/>
                </a:moveTo>
                <a:cubicBezTo>
                  <a:pt x="6017186" y="1690683"/>
                  <a:pt x="6014984" y="1689892"/>
                  <a:pt x="6012689" y="1689551"/>
                </a:cubicBezTo>
                <a:lnTo>
                  <a:pt x="6013634" y="1679083"/>
                </a:lnTo>
                <a:cubicBezTo>
                  <a:pt x="6017682" y="1679656"/>
                  <a:pt x="6021543" y="1681114"/>
                  <a:pt x="6024955" y="1683363"/>
                </a:cubicBezTo>
                <a:close/>
                <a:moveTo>
                  <a:pt x="6026723" y="1684604"/>
                </a:moveTo>
                <a:cubicBezTo>
                  <a:pt x="6027281" y="1685053"/>
                  <a:pt x="6027855" y="1685488"/>
                  <a:pt x="6028382" y="1685968"/>
                </a:cubicBezTo>
                <a:lnTo>
                  <a:pt x="6021357" y="1693412"/>
                </a:lnTo>
                <a:lnTo>
                  <a:pt x="6020954" y="1693071"/>
                </a:lnTo>
                <a:close/>
                <a:moveTo>
                  <a:pt x="6014317" y="1673391"/>
                </a:moveTo>
                <a:lnTo>
                  <a:pt x="6014115" y="1673391"/>
                </a:lnTo>
                <a:lnTo>
                  <a:pt x="6025653" y="1546783"/>
                </a:lnTo>
                <a:lnTo>
                  <a:pt x="6139479" y="1515084"/>
                </a:lnTo>
                <a:lnTo>
                  <a:pt x="6028134" y="1678649"/>
                </a:lnTo>
                <a:cubicBezTo>
                  <a:pt x="6023993" y="1675904"/>
                  <a:pt x="6019295" y="1674136"/>
                  <a:pt x="6014379" y="1673438"/>
                </a:cubicBezTo>
                <a:close/>
                <a:moveTo>
                  <a:pt x="6031375" y="1484688"/>
                </a:moveTo>
                <a:lnTo>
                  <a:pt x="6041936" y="1368811"/>
                </a:lnTo>
                <a:lnTo>
                  <a:pt x="6120466" y="1427463"/>
                </a:lnTo>
                <a:close/>
                <a:moveTo>
                  <a:pt x="6122389" y="1426222"/>
                </a:moveTo>
                <a:lnTo>
                  <a:pt x="6042169" y="1366299"/>
                </a:lnTo>
                <a:lnTo>
                  <a:pt x="6047798" y="1304514"/>
                </a:lnTo>
                <a:lnTo>
                  <a:pt x="6230648" y="1334507"/>
                </a:lnTo>
                <a:cubicBezTo>
                  <a:pt x="6229748" y="1341304"/>
                  <a:pt x="6231175" y="1348202"/>
                  <a:pt x="6234680" y="1354094"/>
                </a:cubicBezTo>
                <a:close/>
                <a:moveTo>
                  <a:pt x="6040199" y="1364779"/>
                </a:moveTo>
                <a:lnTo>
                  <a:pt x="5985302" y="1323760"/>
                </a:lnTo>
                <a:lnTo>
                  <a:pt x="5996964" y="1296171"/>
                </a:lnTo>
                <a:lnTo>
                  <a:pt x="6045719" y="1304157"/>
                </a:lnTo>
                <a:close/>
                <a:moveTo>
                  <a:pt x="6231051" y="1332382"/>
                </a:moveTo>
                <a:lnTo>
                  <a:pt x="6048061" y="1302343"/>
                </a:lnTo>
                <a:lnTo>
                  <a:pt x="6061212" y="1158117"/>
                </a:lnTo>
                <a:cubicBezTo>
                  <a:pt x="6065756" y="1158260"/>
                  <a:pt x="6070191" y="1156669"/>
                  <a:pt x="6073618" y="1153666"/>
                </a:cubicBezTo>
                <a:lnTo>
                  <a:pt x="6238526" y="1317587"/>
                </a:lnTo>
                <a:cubicBezTo>
                  <a:pt x="6234695" y="1321744"/>
                  <a:pt x="6232090" y="1326880"/>
                  <a:pt x="6230989" y="1332429"/>
                </a:cubicBezTo>
                <a:close/>
                <a:moveTo>
                  <a:pt x="6045921" y="1302002"/>
                </a:moveTo>
                <a:lnTo>
                  <a:pt x="5997848" y="1294108"/>
                </a:lnTo>
                <a:lnTo>
                  <a:pt x="6055769" y="1157140"/>
                </a:lnTo>
                <a:cubicBezTo>
                  <a:pt x="6056777" y="1157506"/>
                  <a:pt x="6057815" y="1157776"/>
                  <a:pt x="6058870" y="1157946"/>
                </a:cubicBezTo>
                <a:lnTo>
                  <a:pt x="6059072" y="1157946"/>
                </a:lnTo>
                <a:close/>
                <a:moveTo>
                  <a:pt x="5995646" y="1293736"/>
                </a:moveTo>
                <a:lnTo>
                  <a:pt x="5958846" y="1287703"/>
                </a:lnTo>
                <a:cubicBezTo>
                  <a:pt x="5959901" y="1278913"/>
                  <a:pt x="5956815" y="1270132"/>
                  <a:pt x="5950519" y="1263914"/>
                </a:cubicBezTo>
                <a:lnTo>
                  <a:pt x="6050465" y="1154302"/>
                </a:lnTo>
                <a:cubicBezTo>
                  <a:pt x="6051458" y="1155088"/>
                  <a:pt x="6052512" y="1155769"/>
                  <a:pt x="6053644" y="1156334"/>
                </a:cubicBezTo>
                <a:close/>
                <a:moveTo>
                  <a:pt x="5958428" y="1289859"/>
                </a:moveTo>
                <a:lnTo>
                  <a:pt x="5994700" y="1295798"/>
                </a:lnTo>
                <a:lnTo>
                  <a:pt x="5983441" y="1322426"/>
                </a:lnTo>
                <a:lnTo>
                  <a:pt x="5953977" y="1300389"/>
                </a:lnTo>
                <a:cubicBezTo>
                  <a:pt x="5956133" y="1297222"/>
                  <a:pt x="5957652" y="1293660"/>
                  <a:pt x="5958428" y="1289905"/>
                </a:cubicBezTo>
                <a:close/>
                <a:moveTo>
                  <a:pt x="5984372" y="1325791"/>
                </a:moveTo>
                <a:lnTo>
                  <a:pt x="6039904" y="1367276"/>
                </a:lnTo>
                <a:lnTo>
                  <a:pt x="6029049" y="1486177"/>
                </a:lnTo>
                <a:lnTo>
                  <a:pt x="5886674" y="1577675"/>
                </a:lnTo>
                <a:cubicBezTo>
                  <a:pt x="5884984" y="1575349"/>
                  <a:pt x="5882751" y="1573472"/>
                  <a:pt x="5880176" y="1572185"/>
                </a:cubicBezTo>
                <a:close/>
                <a:moveTo>
                  <a:pt x="6028816" y="1488906"/>
                </a:moveTo>
                <a:lnTo>
                  <a:pt x="6023714" y="1544736"/>
                </a:lnTo>
                <a:lnTo>
                  <a:pt x="5889124" y="1582219"/>
                </a:lnTo>
                <a:cubicBezTo>
                  <a:pt x="5888783" y="1581242"/>
                  <a:pt x="5888364" y="1580311"/>
                  <a:pt x="5887868" y="1579412"/>
                </a:cubicBezTo>
                <a:close/>
                <a:moveTo>
                  <a:pt x="5889776" y="1584607"/>
                </a:moveTo>
                <a:lnTo>
                  <a:pt x="6023482" y="1547387"/>
                </a:lnTo>
                <a:lnTo>
                  <a:pt x="6012006" y="1673190"/>
                </a:lnTo>
                <a:cubicBezTo>
                  <a:pt x="6001802" y="1672507"/>
                  <a:pt x="5991862" y="1676508"/>
                  <a:pt x="5984961" y="1684045"/>
                </a:cubicBezTo>
                <a:lnTo>
                  <a:pt x="5886596" y="1599045"/>
                </a:lnTo>
                <a:cubicBezTo>
                  <a:pt x="5889651" y="1594920"/>
                  <a:pt x="5890814" y="1589678"/>
                  <a:pt x="5889776" y="1584654"/>
                </a:cubicBezTo>
                <a:close/>
                <a:moveTo>
                  <a:pt x="6011495" y="1678881"/>
                </a:moveTo>
                <a:lnTo>
                  <a:pt x="6010533" y="1689349"/>
                </a:lnTo>
                <a:cubicBezTo>
                  <a:pt x="6007214" y="1689241"/>
                  <a:pt x="6003911" y="1690063"/>
                  <a:pt x="6001027" y="1691706"/>
                </a:cubicBezTo>
                <a:cubicBezTo>
                  <a:pt x="5999631" y="1692513"/>
                  <a:pt x="5998360" y="1693505"/>
                  <a:pt x="5997243" y="1694653"/>
                </a:cubicBezTo>
                <a:lnTo>
                  <a:pt x="5989303" y="1687783"/>
                </a:lnTo>
                <a:cubicBezTo>
                  <a:pt x="5994994" y="1681657"/>
                  <a:pt x="6003151" y="1678400"/>
                  <a:pt x="6011495" y="1678928"/>
                </a:cubicBezTo>
                <a:close/>
                <a:moveTo>
                  <a:pt x="5987721" y="1689737"/>
                </a:moveTo>
                <a:lnTo>
                  <a:pt x="5995630" y="1696560"/>
                </a:lnTo>
                <a:cubicBezTo>
                  <a:pt x="5991614" y="1701942"/>
                  <a:pt x="5990916" y="1709122"/>
                  <a:pt x="5993847" y="1715170"/>
                </a:cubicBezTo>
                <a:lnTo>
                  <a:pt x="5985333" y="1720055"/>
                </a:lnTo>
                <a:cubicBezTo>
                  <a:pt x="5979967" y="1710363"/>
                  <a:pt x="5980914" y="1698421"/>
                  <a:pt x="5987721" y="1689690"/>
                </a:cubicBezTo>
                <a:close/>
                <a:moveTo>
                  <a:pt x="5995072" y="1717372"/>
                </a:moveTo>
                <a:cubicBezTo>
                  <a:pt x="5996188" y="1719032"/>
                  <a:pt x="5997569" y="1720505"/>
                  <a:pt x="5999151" y="1721715"/>
                </a:cubicBezTo>
                <a:lnTo>
                  <a:pt x="5993940" y="1729686"/>
                </a:lnTo>
                <a:cubicBezTo>
                  <a:pt x="5991055" y="1727685"/>
                  <a:pt x="5988559" y="1725142"/>
                  <a:pt x="5986605" y="1722226"/>
                </a:cubicBezTo>
                <a:close/>
                <a:moveTo>
                  <a:pt x="6037361" y="1710549"/>
                </a:moveTo>
                <a:cubicBezTo>
                  <a:pt x="6035283" y="1725778"/>
                  <a:pt x="6021264" y="1736432"/>
                  <a:pt x="6006036" y="1734354"/>
                </a:cubicBezTo>
                <a:cubicBezTo>
                  <a:pt x="6002500" y="1733873"/>
                  <a:pt x="5999088" y="1732710"/>
                  <a:pt x="5995987" y="1730942"/>
                </a:cubicBezTo>
                <a:lnTo>
                  <a:pt x="6001182" y="1722986"/>
                </a:lnTo>
                <a:cubicBezTo>
                  <a:pt x="6009820" y="1727856"/>
                  <a:pt x="6020768" y="1724801"/>
                  <a:pt x="6025637" y="1716163"/>
                </a:cubicBezTo>
                <a:cubicBezTo>
                  <a:pt x="6028754" y="1710642"/>
                  <a:pt x="6028723" y="1703880"/>
                  <a:pt x="6025560" y="1698375"/>
                </a:cubicBezTo>
                <a:cubicBezTo>
                  <a:pt x="6024877" y="1697212"/>
                  <a:pt x="6024086" y="1696126"/>
                  <a:pt x="6023172" y="1695134"/>
                </a:cubicBezTo>
                <a:lnTo>
                  <a:pt x="6030135" y="1687736"/>
                </a:lnTo>
                <a:cubicBezTo>
                  <a:pt x="6035841" y="1693877"/>
                  <a:pt x="6038493" y="1702252"/>
                  <a:pt x="6037361" y="1710549"/>
                </a:cubicBezTo>
                <a:close/>
                <a:moveTo>
                  <a:pt x="6032306" y="1681828"/>
                </a:moveTo>
                <a:cubicBezTo>
                  <a:pt x="6031561" y="1681145"/>
                  <a:pt x="6030755" y="1680509"/>
                  <a:pt x="6029948" y="1679889"/>
                </a:cubicBezTo>
                <a:lnTo>
                  <a:pt x="6142813" y="1514215"/>
                </a:lnTo>
                <a:lnTo>
                  <a:pt x="6194220" y="1499901"/>
                </a:lnTo>
                <a:cubicBezTo>
                  <a:pt x="6194577" y="1500934"/>
                  <a:pt x="6195027" y="1501931"/>
                  <a:pt x="6195569" y="1502879"/>
                </a:cubicBezTo>
                <a:cubicBezTo>
                  <a:pt x="6196252" y="1504050"/>
                  <a:pt x="6197058" y="1505143"/>
                  <a:pt x="6197973" y="1506136"/>
                </a:cubicBezTo>
                <a:close/>
                <a:moveTo>
                  <a:pt x="6215574" y="1476500"/>
                </a:moveTo>
                <a:cubicBezTo>
                  <a:pt x="6208906" y="1474784"/>
                  <a:pt x="6201850" y="1477039"/>
                  <a:pt x="6197399" y="1482300"/>
                </a:cubicBezTo>
                <a:lnTo>
                  <a:pt x="6175580" y="1466001"/>
                </a:lnTo>
                <a:lnTo>
                  <a:pt x="6244713" y="1364453"/>
                </a:lnTo>
                <a:cubicBezTo>
                  <a:pt x="6246589" y="1365627"/>
                  <a:pt x="6248590" y="1366595"/>
                  <a:pt x="6250683" y="1367338"/>
                </a:cubicBezTo>
                <a:close/>
                <a:moveTo>
                  <a:pt x="6262903" y="1324969"/>
                </a:moveTo>
                <a:cubicBezTo>
                  <a:pt x="6270316" y="1325999"/>
                  <a:pt x="6275496" y="1332844"/>
                  <a:pt x="6274457" y="1340259"/>
                </a:cubicBezTo>
                <a:cubicBezTo>
                  <a:pt x="6273433" y="1347673"/>
                  <a:pt x="6266594" y="1352850"/>
                  <a:pt x="6259182" y="1351820"/>
                </a:cubicBezTo>
                <a:cubicBezTo>
                  <a:pt x="6251769" y="1350790"/>
                  <a:pt x="6246589" y="1343950"/>
                  <a:pt x="6247613" y="1336538"/>
                </a:cubicBezTo>
                <a:cubicBezTo>
                  <a:pt x="6248652" y="1329124"/>
                  <a:pt x="6255506" y="1323954"/>
                  <a:pt x="6262919" y="1324985"/>
                </a:cubicBezTo>
                <a:close/>
                <a:moveTo>
                  <a:pt x="6242945" y="1363166"/>
                </a:moveTo>
                <a:lnTo>
                  <a:pt x="6173828" y="1464713"/>
                </a:lnTo>
                <a:lnTo>
                  <a:pt x="6124204" y="1427649"/>
                </a:lnTo>
                <a:lnTo>
                  <a:pt x="6235858" y="1355939"/>
                </a:lnTo>
                <a:cubicBezTo>
                  <a:pt x="6237812" y="1358720"/>
                  <a:pt x="6240200" y="1361161"/>
                  <a:pt x="6242945" y="1363166"/>
                </a:cubicBezTo>
                <a:close/>
                <a:moveTo>
                  <a:pt x="6245457" y="1311989"/>
                </a:moveTo>
                <a:cubicBezTo>
                  <a:pt x="6243581" y="1313112"/>
                  <a:pt x="6241813" y="1314433"/>
                  <a:pt x="6240216" y="1315928"/>
                </a:cubicBezTo>
                <a:lnTo>
                  <a:pt x="6075277" y="1152007"/>
                </a:lnTo>
                <a:cubicBezTo>
                  <a:pt x="6081759" y="1144487"/>
                  <a:pt x="6080906" y="1133138"/>
                  <a:pt x="6073385" y="1126657"/>
                </a:cubicBezTo>
                <a:cubicBezTo>
                  <a:pt x="6070889" y="1124503"/>
                  <a:pt x="6067849" y="1123079"/>
                  <a:pt x="6064592" y="1122541"/>
                </a:cubicBezTo>
                <a:lnTo>
                  <a:pt x="6064329" y="1122541"/>
                </a:lnTo>
                <a:lnTo>
                  <a:pt x="6070532" y="1042736"/>
                </a:lnTo>
                <a:lnTo>
                  <a:pt x="6072222" y="1021025"/>
                </a:lnTo>
                <a:cubicBezTo>
                  <a:pt x="6077278" y="1021222"/>
                  <a:pt x="6082318" y="1020156"/>
                  <a:pt x="6086861" y="1017923"/>
                </a:cubicBezTo>
                <a:close/>
                <a:moveTo>
                  <a:pt x="6060064" y="988179"/>
                </a:moveTo>
                <a:cubicBezTo>
                  <a:pt x="6061088" y="980764"/>
                  <a:pt x="6067942" y="975589"/>
                  <a:pt x="6075355" y="976620"/>
                </a:cubicBezTo>
                <a:cubicBezTo>
                  <a:pt x="6082767" y="977652"/>
                  <a:pt x="6087947" y="984497"/>
                  <a:pt x="6086908" y="991911"/>
                </a:cubicBezTo>
                <a:cubicBezTo>
                  <a:pt x="6085884" y="999326"/>
                  <a:pt x="6079030" y="1004501"/>
                  <a:pt x="6071617" y="1003470"/>
                </a:cubicBezTo>
                <a:cubicBezTo>
                  <a:pt x="6071617" y="1003470"/>
                  <a:pt x="6071617" y="1003470"/>
                  <a:pt x="6071617" y="1003470"/>
                </a:cubicBezTo>
                <a:cubicBezTo>
                  <a:pt x="6064205" y="1002437"/>
                  <a:pt x="6059041" y="995591"/>
                  <a:pt x="6060064" y="988179"/>
                </a:cubicBezTo>
                <a:close/>
                <a:moveTo>
                  <a:pt x="6061088" y="1018311"/>
                </a:moveTo>
                <a:cubicBezTo>
                  <a:pt x="6063429" y="1019350"/>
                  <a:pt x="6065895" y="1020096"/>
                  <a:pt x="6068423" y="1020529"/>
                </a:cubicBezTo>
                <a:cubicBezTo>
                  <a:pt x="6068873" y="1020606"/>
                  <a:pt x="6069322" y="1020622"/>
                  <a:pt x="6069772" y="1020684"/>
                </a:cubicBezTo>
                <a:lnTo>
                  <a:pt x="6061848" y="1122278"/>
                </a:lnTo>
                <a:cubicBezTo>
                  <a:pt x="6051923" y="1122185"/>
                  <a:pt x="6043812" y="1130150"/>
                  <a:pt x="6043719" y="1140067"/>
                </a:cubicBezTo>
                <a:cubicBezTo>
                  <a:pt x="6043673" y="1144747"/>
                  <a:pt x="6045472" y="1149259"/>
                  <a:pt x="6048697" y="1152643"/>
                </a:cubicBezTo>
                <a:lnTo>
                  <a:pt x="5948751" y="1262363"/>
                </a:lnTo>
                <a:cubicBezTo>
                  <a:pt x="5947308" y="1261149"/>
                  <a:pt x="5945742" y="1260074"/>
                  <a:pt x="5944099" y="1259153"/>
                </a:cubicBezTo>
                <a:close/>
                <a:moveTo>
                  <a:pt x="5926172" y="1312454"/>
                </a:moveTo>
                <a:cubicBezTo>
                  <a:pt x="5936221" y="1313993"/>
                  <a:pt x="5946332" y="1310071"/>
                  <a:pt x="5952721" y="1302157"/>
                </a:cubicBezTo>
                <a:lnTo>
                  <a:pt x="5982650" y="1324504"/>
                </a:lnTo>
                <a:lnTo>
                  <a:pt x="5878253" y="1571347"/>
                </a:lnTo>
                <a:cubicBezTo>
                  <a:pt x="5877742" y="1571161"/>
                  <a:pt x="5877214" y="1571006"/>
                  <a:pt x="5876702" y="1570867"/>
                </a:cubicBezTo>
                <a:close/>
                <a:moveTo>
                  <a:pt x="5868623" y="1605869"/>
                </a:moveTo>
                <a:cubicBezTo>
                  <a:pt x="5872934" y="1606768"/>
                  <a:pt x="5877416" y="1606055"/>
                  <a:pt x="5881246" y="1603884"/>
                </a:cubicBezTo>
                <a:cubicBezTo>
                  <a:pt x="5882642" y="1603077"/>
                  <a:pt x="5883914" y="1602085"/>
                  <a:pt x="5885046" y="1600937"/>
                </a:cubicBezTo>
                <a:lnTo>
                  <a:pt x="5983457" y="1685953"/>
                </a:lnTo>
                <a:cubicBezTo>
                  <a:pt x="5975021" y="1696514"/>
                  <a:pt x="5973796" y="1711107"/>
                  <a:pt x="5980355" y="1722924"/>
                </a:cubicBezTo>
                <a:lnTo>
                  <a:pt x="5832568" y="1807738"/>
                </a:lnTo>
                <a:cubicBezTo>
                  <a:pt x="5828738" y="1801628"/>
                  <a:pt x="5822860" y="1797069"/>
                  <a:pt x="5815990" y="1794882"/>
                </a:cubicBezTo>
                <a:close/>
                <a:moveTo>
                  <a:pt x="5821806" y="1850743"/>
                </a:moveTo>
                <a:cubicBezTo>
                  <a:pt x="5824892" y="1848975"/>
                  <a:pt x="5827637" y="1846679"/>
                  <a:pt x="5829932" y="1843950"/>
                </a:cubicBezTo>
                <a:lnTo>
                  <a:pt x="5888860" y="1890025"/>
                </a:lnTo>
                <a:lnTo>
                  <a:pt x="5806298" y="2016277"/>
                </a:lnTo>
                <a:cubicBezTo>
                  <a:pt x="5803166" y="2014431"/>
                  <a:pt x="5799661" y="2013268"/>
                  <a:pt x="5796047" y="2012865"/>
                </a:cubicBezTo>
                <a:lnTo>
                  <a:pt x="5805910" y="1854775"/>
                </a:lnTo>
                <a:cubicBezTo>
                  <a:pt x="5811478" y="1854914"/>
                  <a:pt x="5816983" y="1853518"/>
                  <a:pt x="5821806" y="1850743"/>
                </a:cubicBezTo>
                <a:close/>
                <a:moveTo>
                  <a:pt x="5803383" y="1854620"/>
                </a:moveTo>
                <a:lnTo>
                  <a:pt x="5800964" y="1893204"/>
                </a:lnTo>
                <a:lnTo>
                  <a:pt x="5793489" y="2012617"/>
                </a:lnTo>
                <a:cubicBezTo>
                  <a:pt x="5783207" y="2012462"/>
                  <a:pt x="5773810" y="2018432"/>
                  <a:pt x="5769592" y="2027815"/>
                </a:cubicBezTo>
                <a:lnTo>
                  <a:pt x="5736250" y="2014617"/>
                </a:lnTo>
                <a:lnTo>
                  <a:pt x="5796994" y="1853224"/>
                </a:lnTo>
                <a:cubicBezTo>
                  <a:pt x="5799087" y="1853922"/>
                  <a:pt x="5801243" y="1854387"/>
                  <a:pt x="5803445" y="1854620"/>
                </a:cubicBezTo>
                <a:close/>
                <a:moveTo>
                  <a:pt x="5782882" y="1843655"/>
                </a:moveTo>
                <a:cubicBezTo>
                  <a:pt x="5786030" y="1847455"/>
                  <a:pt x="5790046" y="1850448"/>
                  <a:pt x="5794590" y="1852355"/>
                </a:cubicBezTo>
                <a:lnTo>
                  <a:pt x="5733955" y="2013780"/>
                </a:lnTo>
                <a:lnTo>
                  <a:pt x="5653936" y="1982097"/>
                </a:lnTo>
                <a:cubicBezTo>
                  <a:pt x="5657906" y="1971101"/>
                  <a:pt x="5656836" y="1958912"/>
                  <a:pt x="5651021" y="1948770"/>
                </a:cubicBezTo>
                <a:cubicBezTo>
                  <a:pt x="5650385" y="1947638"/>
                  <a:pt x="5649687" y="1946552"/>
                  <a:pt x="5648927" y="1945497"/>
                </a:cubicBezTo>
                <a:close/>
                <a:moveTo>
                  <a:pt x="5586866" y="1941977"/>
                </a:moveTo>
                <a:lnTo>
                  <a:pt x="5456602" y="1831869"/>
                </a:lnTo>
                <a:cubicBezTo>
                  <a:pt x="5458603" y="1829155"/>
                  <a:pt x="5459797" y="1825930"/>
                  <a:pt x="5460060" y="1822564"/>
                </a:cubicBezTo>
                <a:lnTo>
                  <a:pt x="5775826" y="1825061"/>
                </a:lnTo>
                <a:cubicBezTo>
                  <a:pt x="5775981" y="1830086"/>
                  <a:pt x="5777377" y="1835002"/>
                  <a:pt x="5779873" y="1839360"/>
                </a:cubicBezTo>
                <a:cubicBezTo>
                  <a:pt x="5780338" y="1840150"/>
                  <a:pt x="5780835" y="1840910"/>
                  <a:pt x="5781346" y="1841639"/>
                </a:cubicBezTo>
                <a:lnTo>
                  <a:pt x="5647376" y="1943512"/>
                </a:lnTo>
                <a:cubicBezTo>
                  <a:pt x="5633544" y="1926438"/>
                  <a:pt x="5608499" y="1923817"/>
                  <a:pt x="5591425" y="1937650"/>
                </a:cubicBezTo>
                <a:cubicBezTo>
                  <a:pt x="5589812" y="1938969"/>
                  <a:pt x="5588292" y="1940411"/>
                  <a:pt x="5586897" y="1941961"/>
                </a:cubicBezTo>
                <a:close/>
                <a:moveTo>
                  <a:pt x="5594526" y="1965642"/>
                </a:moveTo>
                <a:cubicBezTo>
                  <a:pt x="5596201" y="1953515"/>
                  <a:pt x="5607382" y="1945048"/>
                  <a:pt x="5619509" y="1946723"/>
                </a:cubicBezTo>
                <a:cubicBezTo>
                  <a:pt x="5631636" y="1948397"/>
                  <a:pt x="5640103" y="1959579"/>
                  <a:pt x="5638429" y="1971706"/>
                </a:cubicBezTo>
                <a:cubicBezTo>
                  <a:pt x="5636754" y="1983834"/>
                  <a:pt x="5625573" y="1992301"/>
                  <a:pt x="5613446" y="1990626"/>
                </a:cubicBezTo>
                <a:cubicBezTo>
                  <a:pt x="5613446" y="1990626"/>
                  <a:pt x="5613430" y="1990626"/>
                  <a:pt x="5613430" y="1990626"/>
                </a:cubicBezTo>
                <a:cubicBezTo>
                  <a:pt x="5601335" y="1988920"/>
                  <a:pt x="5592914" y="1977739"/>
                  <a:pt x="5594589" y="1965642"/>
                </a:cubicBezTo>
                <a:close/>
                <a:moveTo>
                  <a:pt x="5602746" y="2005964"/>
                </a:moveTo>
                <a:cubicBezTo>
                  <a:pt x="5609895" y="2008616"/>
                  <a:pt x="5617649" y="2009143"/>
                  <a:pt x="5625092" y="2007515"/>
                </a:cubicBezTo>
                <a:lnTo>
                  <a:pt x="5641329" y="2071455"/>
                </a:lnTo>
                <a:lnTo>
                  <a:pt x="5663039" y="2156905"/>
                </a:lnTo>
                <a:cubicBezTo>
                  <a:pt x="5660946" y="2157525"/>
                  <a:pt x="5658945" y="2158394"/>
                  <a:pt x="5657053" y="2159479"/>
                </a:cubicBezTo>
                <a:cubicBezTo>
                  <a:pt x="5646027" y="2165791"/>
                  <a:pt x="5640507" y="2178632"/>
                  <a:pt x="5643515" y="2190976"/>
                </a:cubicBezTo>
                <a:lnTo>
                  <a:pt x="5527906" y="2224210"/>
                </a:lnTo>
                <a:cubicBezTo>
                  <a:pt x="5527549" y="2223233"/>
                  <a:pt x="5527115" y="2222272"/>
                  <a:pt x="5526603" y="2221372"/>
                </a:cubicBezTo>
                <a:cubicBezTo>
                  <a:pt x="5524804" y="2218239"/>
                  <a:pt x="5522106" y="2215727"/>
                  <a:pt x="5518849" y="2214161"/>
                </a:cubicBezTo>
                <a:close/>
                <a:moveTo>
                  <a:pt x="5536652" y="2250481"/>
                </a:moveTo>
                <a:lnTo>
                  <a:pt x="5624534" y="2314623"/>
                </a:lnTo>
                <a:lnTo>
                  <a:pt x="5622502" y="2320454"/>
                </a:lnTo>
                <a:close/>
                <a:moveTo>
                  <a:pt x="5560239" y="2506614"/>
                </a:moveTo>
                <a:lnTo>
                  <a:pt x="5623712" y="2324672"/>
                </a:lnTo>
                <a:lnTo>
                  <a:pt x="5712725" y="2397250"/>
                </a:lnTo>
                <a:lnTo>
                  <a:pt x="5569932" y="2513406"/>
                </a:lnTo>
                <a:cubicBezTo>
                  <a:pt x="5567295" y="2510429"/>
                  <a:pt x="5563992" y="2508118"/>
                  <a:pt x="5560302" y="2506629"/>
                </a:cubicBezTo>
                <a:close/>
                <a:moveTo>
                  <a:pt x="5573033" y="2517718"/>
                </a:moveTo>
                <a:cubicBezTo>
                  <a:pt x="5572568" y="2516865"/>
                  <a:pt x="5572040" y="2516043"/>
                  <a:pt x="5571482" y="2515252"/>
                </a:cubicBezTo>
                <a:lnTo>
                  <a:pt x="5714679" y="2398770"/>
                </a:lnTo>
                <a:lnTo>
                  <a:pt x="6020613" y="2648172"/>
                </a:lnTo>
                <a:lnTo>
                  <a:pt x="5575995" y="2535738"/>
                </a:lnTo>
                <a:cubicBezTo>
                  <a:pt x="5577251" y="2529581"/>
                  <a:pt x="5576227" y="2523176"/>
                  <a:pt x="5573095" y="2517733"/>
                </a:cubicBezTo>
                <a:close/>
                <a:moveTo>
                  <a:pt x="5575111" y="2538778"/>
                </a:moveTo>
                <a:cubicBezTo>
                  <a:pt x="5575189" y="2538561"/>
                  <a:pt x="5575251" y="2538343"/>
                  <a:pt x="5575328" y="2538126"/>
                </a:cubicBezTo>
                <a:lnTo>
                  <a:pt x="5802204" y="2595507"/>
                </a:lnTo>
                <a:lnTo>
                  <a:pt x="6025141" y="2651894"/>
                </a:lnTo>
                <a:lnTo>
                  <a:pt x="6090537" y="2705227"/>
                </a:lnTo>
                <a:lnTo>
                  <a:pt x="6067694" y="2729838"/>
                </a:lnTo>
                <a:close/>
                <a:moveTo>
                  <a:pt x="6051318" y="2751146"/>
                </a:moveTo>
                <a:lnTo>
                  <a:pt x="6068376" y="2732738"/>
                </a:lnTo>
                <a:lnTo>
                  <a:pt x="6145433" y="2762623"/>
                </a:lnTo>
                <a:cubicBezTo>
                  <a:pt x="6142084" y="2772718"/>
                  <a:pt x="6143759" y="2783807"/>
                  <a:pt x="6149977" y="2792445"/>
                </a:cubicBezTo>
                <a:lnTo>
                  <a:pt x="5720122" y="3111355"/>
                </a:lnTo>
                <a:cubicBezTo>
                  <a:pt x="5719642" y="3110750"/>
                  <a:pt x="5719115" y="3110176"/>
                  <a:pt x="5718572" y="3109633"/>
                </a:cubicBezTo>
                <a:close/>
                <a:moveTo>
                  <a:pt x="5713036" y="3150140"/>
                </a:moveTo>
                <a:cubicBezTo>
                  <a:pt x="5725426" y="3143053"/>
                  <a:pt x="5729706" y="3127266"/>
                  <a:pt x="5722619" y="3114890"/>
                </a:cubicBezTo>
                <a:cubicBezTo>
                  <a:pt x="5722619" y="3114875"/>
                  <a:pt x="5722604" y="3114859"/>
                  <a:pt x="5722604" y="3114844"/>
                </a:cubicBezTo>
                <a:cubicBezTo>
                  <a:pt x="5722294" y="3114317"/>
                  <a:pt x="5721953" y="3113820"/>
                  <a:pt x="5721627" y="3113293"/>
                </a:cubicBezTo>
                <a:lnTo>
                  <a:pt x="6151513" y="2794352"/>
                </a:lnTo>
                <a:cubicBezTo>
                  <a:pt x="6163345" y="2808635"/>
                  <a:pt x="6184512" y="2810620"/>
                  <a:pt x="6198780" y="2798787"/>
                </a:cubicBezTo>
                <a:cubicBezTo>
                  <a:pt x="6213062" y="2786955"/>
                  <a:pt x="6215047" y="2765786"/>
                  <a:pt x="6203215" y="2751503"/>
                </a:cubicBezTo>
                <a:cubicBezTo>
                  <a:pt x="6202175" y="2750247"/>
                  <a:pt x="6201043" y="2749068"/>
                  <a:pt x="6199834" y="2747983"/>
                </a:cubicBezTo>
                <a:lnTo>
                  <a:pt x="6254312" y="2681050"/>
                </a:lnTo>
                <a:lnTo>
                  <a:pt x="6497068" y="2690355"/>
                </a:lnTo>
                <a:cubicBezTo>
                  <a:pt x="6497130" y="2706142"/>
                  <a:pt x="6509970" y="2718889"/>
                  <a:pt x="6525757" y="2718827"/>
                </a:cubicBezTo>
                <a:cubicBezTo>
                  <a:pt x="6530719" y="2718812"/>
                  <a:pt x="6535588" y="2717509"/>
                  <a:pt x="6539900" y="2715028"/>
                </a:cubicBezTo>
                <a:cubicBezTo>
                  <a:pt x="6540567" y="2714640"/>
                  <a:pt x="6541187" y="2714221"/>
                  <a:pt x="6541822" y="2713787"/>
                </a:cubicBezTo>
                <a:lnTo>
                  <a:pt x="6928659" y="3226999"/>
                </a:lnTo>
                <a:cubicBezTo>
                  <a:pt x="6915974" y="3238258"/>
                  <a:pt x="6914811" y="3257674"/>
                  <a:pt x="6926085" y="3270375"/>
                </a:cubicBezTo>
                <a:cubicBezTo>
                  <a:pt x="6932335" y="3277401"/>
                  <a:pt x="6941453" y="3281184"/>
                  <a:pt x="6950851" y="3280641"/>
                </a:cubicBezTo>
                <a:cubicBezTo>
                  <a:pt x="6951626" y="3280641"/>
                  <a:pt x="6952402" y="3280487"/>
                  <a:pt x="6953161" y="3280393"/>
                </a:cubicBezTo>
                <a:lnTo>
                  <a:pt x="6986937" y="3471345"/>
                </a:lnTo>
                <a:lnTo>
                  <a:pt x="6743762" y="3545784"/>
                </a:lnTo>
                <a:lnTo>
                  <a:pt x="5910199" y="3455217"/>
                </a:lnTo>
                <a:cubicBezTo>
                  <a:pt x="5910866" y="3442671"/>
                  <a:pt x="5901235" y="3431986"/>
                  <a:pt x="5888690" y="3431319"/>
                </a:cubicBezTo>
                <a:cubicBezTo>
                  <a:pt x="5882146" y="3430978"/>
                  <a:pt x="5875788" y="3433474"/>
                  <a:pt x="5871213" y="3438158"/>
                </a:cubicBezTo>
                <a:lnTo>
                  <a:pt x="5772181" y="3351018"/>
                </a:lnTo>
                <a:cubicBezTo>
                  <a:pt x="5784091" y="3336828"/>
                  <a:pt x="5782246" y="3315675"/>
                  <a:pt x="5768057" y="3303764"/>
                </a:cubicBezTo>
                <a:cubicBezTo>
                  <a:pt x="5763218" y="3299686"/>
                  <a:pt x="5757310" y="3297065"/>
                  <a:pt x="5751029" y="3296212"/>
                </a:cubicBezTo>
                <a:cubicBezTo>
                  <a:pt x="5747338" y="3295715"/>
                  <a:pt x="5743601" y="3295824"/>
                  <a:pt x="5739957" y="3296553"/>
                </a:cubicBezTo>
                <a:lnTo>
                  <a:pt x="5707050" y="3152560"/>
                </a:lnTo>
                <a:cubicBezTo>
                  <a:pt x="5709128" y="3151986"/>
                  <a:pt x="5711128" y="3151164"/>
                  <a:pt x="5713005" y="3150109"/>
                </a:cubicBezTo>
                <a:close/>
                <a:moveTo>
                  <a:pt x="5489726" y="4190273"/>
                </a:moveTo>
                <a:lnTo>
                  <a:pt x="5738654" y="4180471"/>
                </a:lnTo>
                <a:lnTo>
                  <a:pt x="6361640" y="4155984"/>
                </a:lnTo>
                <a:cubicBezTo>
                  <a:pt x="6361640" y="4156605"/>
                  <a:pt x="6361733" y="4157240"/>
                  <a:pt x="6361811" y="4157861"/>
                </a:cubicBezTo>
                <a:lnTo>
                  <a:pt x="5642786" y="4262277"/>
                </a:lnTo>
                <a:lnTo>
                  <a:pt x="5487710" y="4202602"/>
                </a:lnTo>
                <a:cubicBezTo>
                  <a:pt x="5489075" y="4198647"/>
                  <a:pt x="5489757" y="4194491"/>
                  <a:pt x="5489726" y="4190304"/>
                </a:cubicBezTo>
                <a:close/>
                <a:moveTo>
                  <a:pt x="5637839" y="4262991"/>
                </a:moveTo>
                <a:lnTo>
                  <a:pt x="5372861" y="4301466"/>
                </a:lnTo>
                <a:cubicBezTo>
                  <a:pt x="5371977" y="4297016"/>
                  <a:pt x="5369775" y="4292952"/>
                  <a:pt x="5366534" y="4289773"/>
                </a:cubicBezTo>
                <a:lnTo>
                  <a:pt x="5395998" y="4256369"/>
                </a:lnTo>
                <a:lnTo>
                  <a:pt x="5429076" y="4218994"/>
                </a:lnTo>
                <a:cubicBezTo>
                  <a:pt x="5444755" y="4232021"/>
                  <a:pt x="5468031" y="4229865"/>
                  <a:pt x="5481058" y="4214186"/>
                </a:cubicBezTo>
                <a:cubicBezTo>
                  <a:pt x="5483384" y="4211380"/>
                  <a:pt x="5485276" y="4208247"/>
                  <a:pt x="5486687" y="4204897"/>
                </a:cubicBezTo>
                <a:close/>
                <a:moveTo>
                  <a:pt x="5281165" y="4658170"/>
                </a:moveTo>
                <a:lnTo>
                  <a:pt x="5237170" y="4538819"/>
                </a:lnTo>
                <a:lnTo>
                  <a:pt x="5341629" y="4326776"/>
                </a:lnTo>
                <a:cubicBezTo>
                  <a:pt x="5342730" y="4327257"/>
                  <a:pt x="5343862" y="4327644"/>
                  <a:pt x="5345025" y="4327923"/>
                </a:cubicBezTo>
                <a:lnTo>
                  <a:pt x="5286096" y="4632891"/>
                </a:lnTo>
                <a:close/>
                <a:moveTo>
                  <a:pt x="5366255" y="5744392"/>
                </a:moveTo>
                <a:cubicBezTo>
                  <a:pt x="5366054" y="5745881"/>
                  <a:pt x="5365991" y="5747385"/>
                  <a:pt x="5366084" y="5748874"/>
                </a:cubicBezTo>
                <a:lnTo>
                  <a:pt x="5239155" y="5763685"/>
                </a:lnTo>
                <a:cubicBezTo>
                  <a:pt x="5237774" y="5751821"/>
                  <a:pt x="5230719" y="5741353"/>
                  <a:pt x="5220236" y="5735615"/>
                </a:cubicBezTo>
                <a:lnTo>
                  <a:pt x="5466542" y="5251357"/>
                </a:lnTo>
                <a:cubicBezTo>
                  <a:pt x="5469799" y="5252876"/>
                  <a:pt x="5473242" y="5253962"/>
                  <a:pt x="5476793" y="5254598"/>
                </a:cubicBezTo>
                <a:lnTo>
                  <a:pt x="5391377" y="5725131"/>
                </a:lnTo>
                <a:cubicBezTo>
                  <a:pt x="5379157" y="5723596"/>
                  <a:pt x="5367961" y="5732156"/>
                  <a:pt x="5366239" y="5744361"/>
                </a:cubicBezTo>
                <a:close/>
                <a:moveTo>
                  <a:pt x="5549151" y="6200162"/>
                </a:moveTo>
                <a:lnTo>
                  <a:pt x="4689163" y="6061891"/>
                </a:lnTo>
                <a:cubicBezTo>
                  <a:pt x="4689613" y="6058525"/>
                  <a:pt x="4689287" y="6055083"/>
                  <a:pt x="4688217" y="6051857"/>
                </a:cubicBezTo>
                <a:lnTo>
                  <a:pt x="5239232" y="5814008"/>
                </a:lnTo>
                <a:lnTo>
                  <a:pt x="5552734" y="6193958"/>
                </a:lnTo>
                <a:cubicBezTo>
                  <a:pt x="5550997" y="6195664"/>
                  <a:pt x="5549772" y="6197804"/>
                  <a:pt x="5549151" y="6200162"/>
                </a:cubicBezTo>
                <a:close/>
                <a:moveTo>
                  <a:pt x="4687317" y="6049546"/>
                </a:moveTo>
                <a:cubicBezTo>
                  <a:pt x="4687317" y="6049422"/>
                  <a:pt x="4687225" y="6049314"/>
                  <a:pt x="4687178" y="6049205"/>
                </a:cubicBezTo>
                <a:lnTo>
                  <a:pt x="5170487" y="5786745"/>
                </a:lnTo>
                <a:cubicBezTo>
                  <a:pt x="5180769" y="5804254"/>
                  <a:pt x="5203224" y="5810209"/>
                  <a:pt x="5220840" y="5800129"/>
                </a:cubicBezTo>
                <a:cubicBezTo>
                  <a:pt x="5222407" y="5799198"/>
                  <a:pt x="5223895" y="5798159"/>
                  <a:pt x="5225322" y="5797027"/>
                </a:cubicBezTo>
                <a:lnTo>
                  <a:pt x="5237651" y="5811977"/>
                </a:lnTo>
                <a:close/>
                <a:moveTo>
                  <a:pt x="5448523" y="5234670"/>
                </a:moveTo>
                <a:cubicBezTo>
                  <a:pt x="5450244" y="5237617"/>
                  <a:pt x="5452322" y="5240346"/>
                  <a:pt x="5454726" y="5242781"/>
                </a:cubicBezTo>
                <a:lnTo>
                  <a:pt x="5219553" y="5485809"/>
                </a:lnTo>
                <a:lnTo>
                  <a:pt x="5241264" y="5102866"/>
                </a:lnTo>
                <a:lnTo>
                  <a:pt x="5446429" y="5198334"/>
                </a:lnTo>
                <a:cubicBezTo>
                  <a:pt x="5441358" y="5210121"/>
                  <a:pt x="5442133" y="5223613"/>
                  <a:pt x="5448523" y="5234732"/>
                </a:cubicBezTo>
                <a:close/>
                <a:moveTo>
                  <a:pt x="5203224" y="5730931"/>
                </a:moveTo>
                <a:cubicBezTo>
                  <a:pt x="5200308" y="5730869"/>
                  <a:pt x="5197393" y="5731148"/>
                  <a:pt x="5194540" y="5731769"/>
                </a:cubicBezTo>
                <a:lnTo>
                  <a:pt x="5151878" y="5559380"/>
                </a:lnTo>
                <a:lnTo>
                  <a:pt x="5216778" y="5492323"/>
                </a:lnTo>
                <a:close/>
                <a:moveTo>
                  <a:pt x="5227168" y="5795399"/>
                </a:moveTo>
                <a:cubicBezTo>
                  <a:pt x="5227353" y="5795243"/>
                  <a:pt x="5227509" y="5795073"/>
                  <a:pt x="5227695" y="5794902"/>
                </a:cubicBezTo>
                <a:lnTo>
                  <a:pt x="5242473" y="5809821"/>
                </a:lnTo>
                <a:lnTo>
                  <a:pt x="5239961" y="5810907"/>
                </a:lnTo>
                <a:close/>
                <a:moveTo>
                  <a:pt x="5358330" y="5458561"/>
                </a:moveTo>
                <a:lnTo>
                  <a:pt x="5218033" y="5734405"/>
                </a:lnTo>
                <a:cubicBezTo>
                  <a:pt x="5214125" y="5732575"/>
                  <a:pt x="5209923" y="5731443"/>
                  <a:pt x="5205627" y="5731055"/>
                </a:cubicBezTo>
                <a:lnTo>
                  <a:pt x="5219274" y="5489578"/>
                </a:lnTo>
                <a:lnTo>
                  <a:pt x="5456401" y="5244549"/>
                </a:lnTo>
                <a:cubicBezTo>
                  <a:pt x="5458804" y="5246720"/>
                  <a:pt x="5461456" y="5248596"/>
                  <a:pt x="5464309" y="5250147"/>
                </a:cubicBezTo>
                <a:close/>
                <a:moveTo>
                  <a:pt x="5463581" y="5178980"/>
                </a:moveTo>
                <a:cubicBezTo>
                  <a:pt x="5456618" y="5182935"/>
                  <a:pt x="5450988" y="5188874"/>
                  <a:pt x="5447406" y="5196039"/>
                </a:cubicBezTo>
                <a:lnTo>
                  <a:pt x="5241279" y="5100261"/>
                </a:lnTo>
                <a:lnTo>
                  <a:pt x="5257051" y="4821486"/>
                </a:lnTo>
                <a:cubicBezTo>
                  <a:pt x="5262928" y="4821626"/>
                  <a:pt x="5268743" y="4820370"/>
                  <a:pt x="5274016" y="4817780"/>
                </a:cubicBezTo>
                <a:lnTo>
                  <a:pt x="5463860" y="5178794"/>
                </a:lnTo>
                <a:close/>
                <a:moveTo>
                  <a:pt x="5043325" y="4976289"/>
                </a:moveTo>
                <a:cubicBezTo>
                  <a:pt x="5042410" y="4974660"/>
                  <a:pt x="5041371" y="4973109"/>
                  <a:pt x="5040224" y="4971636"/>
                </a:cubicBezTo>
                <a:lnTo>
                  <a:pt x="5142915" y="4884093"/>
                </a:lnTo>
                <a:lnTo>
                  <a:pt x="5230579" y="4809421"/>
                </a:lnTo>
                <a:cubicBezTo>
                  <a:pt x="5236813" y="4816275"/>
                  <a:pt x="5245404" y="4820540"/>
                  <a:pt x="5254631" y="4821346"/>
                </a:cubicBezTo>
                <a:lnTo>
                  <a:pt x="5238922" y="5099129"/>
                </a:lnTo>
                <a:lnTo>
                  <a:pt x="5045310" y="5009181"/>
                </a:lnTo>
                <a:cubicBezTo>
                  <a:pt x="5049854" y="4998512"/>
                  <a:pt x="5049109" y="4986338"/>
                  <a:pt x="5043325" y="4976289"/>
                </a:cubicBezTo>
                <a:close/>
                <a:moveTo>
                  <a:pt x="5035075" y="4072752"/>
                </a:moveTo>
                <a:cubicBezTo>
                  <a:pt x="5033121" y="4073884"/>
                  <a:pt x="5031260" y="4075202"/>
                  <a:pt x="5029539" y="4076660"/>
                </a:cubicBezTo>
                <a:lnTo>
                  <a:pt x="4803904" y="3824544"/>
                </a:lnTo>
                <a:cubicBezTo>
                  <a:pt x="4806338" y="3822342"/>
                  <a:pt x="4808509" y="3819845"/>
                  <a:pt x="4810370" y="3817131"/>
                </a:cubicBezTo>
                <a:lnTo>
                  <a:pt x="5256477" y="4076613"/>
                </a:lnTo>
                <a:cubicBezTo>
                  <a:pt x="5254941" y="4079855"/>
                  <a:pt x="5254166" y="4083391"/>
                  <a:pt x="5254228" y="4086973"/>
                </a:cubicBezTo>
                <a:lnTo>
                  <a:pt x="5090282" y="4100558"/>
                </a:lnTo>
                <a:cubicBezTo>
                  <a:pt x="5087894" y="4080242"/>
                  <a:pt x="5069502" y="4065711"/>
                  <a:pt x="5049187" y="4068099"/>
                </a:cubicBezTo>
                <a:cubicBezTo>
                  <a:pt x="5044209" y="4068673"/>
                  <a:pt x="5039417" y="4070255"/>
                  <a:pt x="5035075" y="4072752"/>
                </a:cubicBezTo>
                <a:close/>
                <a:moveTo>
                  <a:pt x="4862042" y="4549380"/>
                </a:moveTo>
                <a:lnTo>
                  <a:pt x="5112535" y="4425315"/>
                </a:lnTo>
                <a:lnTo>
                  <a:pt x="5137704" y="4412908"/>
                </a:lnTo>
                <a:lnTo>
                  <a:pt x="5076480" y="4691853"/>
                </a:lnTo>
                <a:lnTo>
                  <a:pt x="4861886" y="4583622"/>
                </a:lnTo>
                <a:cubicBezTo>
                  <a:pt x="4866957" y="4572782"/>
                  <a:pt x="4867019" y="4560267"/>
                  <a:pt x="4862042" y="4549380"/>
                </a:cubicBezTo>
                <a:close/>
                <a:moveTo>
                  <a:pt x="5078202" y="4695358"/>
                </a:moveTo>
                <a:lnTo>
                  <a:pt x="5141627" y="4727305"/>
                </a:lnTo>
                <a:lnTo>
                  <a:pt x="5026499" y="4961060"/>
                </a:lnTo>
                <a:cubicBezTo>
                  <a:pt x="5024530" y="4960160"/>
                  <a:pt x="5022483" y="4959431"/>
                  <a:pt x="5020389" y="4958904"/>
                </a:cubicBezTo>
                <a:close/>
                <a:moveTo>
                  <a:pt x="5135068" y="4721242"/>
                </a:moveTo>
                <a:lnTo>
                  <a:pt x="5078745" y="4692861"/>
                </a:lnTo>
                <a:lnTo>
                  <a:pt x="5140511" y="4411404"/>
                </a:lnTo>
                <a:lnTo>
                  <a:pt x="5171635" y="4395896"/>
                </a:lnTo>
                <a:lnTo>
                  <a:pt x="5212606" y="4583141"/>
                </a:lnTo>
                <a:lnTo>
                  <a:pt x="5142713" y="4725010"/>
                </a:lnTo>
                <a:close/>
                <a:moveTo>
                  <a:pt x="5162889" y="4344222"/>
                </a:moveTo>
                <a:lnTo>
                  <a:pt x="5179497" y="4389320"/>
                </a:lnTo>
                <a:lnTo>
                  <a:pt x="5173372" y="4392422"/>
                </a:lnTo>
                <a:lnTo>
                  <a:pt x="5162842" y="4344347"/>
                </a:lnTo>
                <a:close/>
                <a:moveTo>
                  <a:pt x="5171092" y="4393492"/>
                </a:moveTo>
                <a:lnTo>
                  <a:pt x="5141194" y="4408318"/>
                </a:lnTo>
                <a:lnTo>
                  <a:pt x="5155150" y="4344734"/>
                </a:lnTo>
                <a:cubicBezTo>
                  <a:pt x="5156903" y="4344998"/>
                  <a:pt x="5158686" y="4344998"/>
                  <a:pt x="5160438" y="4344734"/>
                </a:cubicBezTo>
                <a:close/>
                <a:moveTo>
                  <a:pt x="5213443" y="4587065"/>
                </a:moveTo>
                <a:lnTo>
                  <a:pt x="5248816" y="4748675"/>
                </a:lnTo>
                <a:cubicBezTo>
                  <a:pt x="5238814" y="4751141"/>
                  <a:pt x="5230331" y="4757716"/>
                  <a:pt x="5225462" y="4766789"/>
                </a:cubicBezTo>
                <a:lnTo>
                  <a:pt x="5144915" y="4726204"/>
                </a:lnTo>
                <a:close/>
                <a:moveTo>
                  <a:pt x="5214358" y="4579652"/>
                </a:moveTo>
                <a:lnTo>
                  <a:pt x="5173914" y="4394841"/>
                </a:lnTo>
                <a:lnTo>
                  <a:pt x="5180366" y="4391739"/>
                </a:lnTo>
                <a:lnTo>
                  <a:pt x="5234518" y="4538803"/>
                </a:lnTo>
                <a:close/>
                <a:moveTo>
                  <a:pt x="5182599" y="4390545"/>
                </a:moveTo>
                <a:lnTo>
                  <a:pt x="5330774" y="4317130"/>
                </a:lnTo>
                <a:cubicBezTo>
                  <a:pt x="5330774" y="4317176"/>
                  <a:pt x="5330774" y="4317207"/>
                  <a:pt x="5330774" y="4317254"/>
                </a:cubicBezTo>
                <a:cubicBezTo>
                  <a:pt x="5331316" y="4318169"/>
                  <a:pt x="5331906" y="4319037"/>
                  <a:pt x="5332557" y="4319875"/>
                </a:cubicBezTo>
                <a:lnTo>
                  <a:pt x="5334108" y="4321751"/>
                </a:lnTo>
                <a:cubicBezTo>
                  <a:pt x="5335643" y="4323333"/>
                  <a:pt x="5337380" y="4324682"/>
                  <a:pt x="5339303" y="4325752"/>
                </a:cubicBezTo>
                <a:lnTo>
                  <a:pt x="5235898" y="4535640"/>
                </a:lnTo>
                <a:close/>
                <a:moveTo>
                  <a:pt x="5339225" y="4286175"/>
                </a:moveTo>
                <a:cubicBezTo>
                  <a:pt x="5336589" y="4287695"/>
                  <a:pt x="5334279" y="4289742"/>
                  <a:pt x="5332433" y="4292177"/>
                </a:cubicBezTo>
                <a:lnTo>
                  <a:pt x="5293214" y="4265627"/>
                </a:lnTo>
                <a:lnTo>
                  <a:pt x="5330076" y="4248568"/>
                </a:lnTo>
                <a:lnTo>
                  <a:pt x="5342187" y="4284780"/>
                </a:lnTo>
                <a:cubicBezTo>
                  <a:pt x="5341164" y="4285183"/>
                  <a:pt x="5340187" y="4285648"/>
                  <a:pt x="5339225" y="4286175"/>
                </a:cubicBezTo>
                <a:close/>
                <a:moveTo>
                  <a:pt x="5327874" y="4307174"/>
                </a:moveTo>
                <a:lnTo>
                  <a:pt x="5289570" y="4311361"/>
                </a:lnTo>
                <a:lnTo>
                  <a:pt x="5175465" y="4323767"/>
                </a:lnTo>
                <a:cubicBezTo>
                  <a:pt x="5175264" y="4322666"/>
                  <a:pt x="5174953" y="4321580"/>
                  <a:pt x="5174550" y="4320526"/>
                </a:cubicBezTo>
                <a:lnTo>
                  <a:pt x="5290609" y="4266821"/>
                </a:lnTo>
                <a:lnTo>
                  <a:pt x="5331068" y="4294224"/>
                </a:lnTo>
                <a:cubicBezTo>
                  <a:pt x="5328742" y="4298132"/>
                  <a:pt x="5327626" y="4302629"/>
                  <a:pt x="5327874" y="4307174"/>
                </a:cubicBezTo>
                <a:close/>
                <a:moveTo>
                  <a:pt x="5090515" y="4103070"/>
                </a:moveTo>
                <a:lnTo>
                  <a:pt x="5254492" y="4089485"/>
                </a:lnTo>
                <a:cubicBezTo>
                  <a:pt x="5255453" y="4096526"/>
                  <a:pt x="5259656" y="4102698"/>
                  <a:pt x="5265859" y="4106172"/>
                </a:cubicBezTo>
                <a:lnTo>
                  <a:pt x="5246630" y="4144942"/>
                </a:lnTo>
                <a:lnTo>
                  <a:pt x="5090003" y="4111336"/>
                </a:lnTo>
                <a:cubicBezTo>
                  <a:pt x="5090483" y="4108607"/>
                  <a:pt x="5090654" y="4105831"/>
                  <a:pt x="5090515" y="4103070"/>
                </a:cubicBezTo>
                <a:close/>
                <a:moveTo>
                  <a:pt x="5329331" y="4246257"/>
                </a:moveTo>
                <a:lnTo>
                  <a:pt x="5290903" y="4264030"/>
                </a:lnTo>
                <a:lnTo>
                  <a:pt x="5241171" y="4230377"/>
                </a:lnTo>
                <a:lnTo>
                  <a:pt x="5300534" y="4160218"/>
                </a:lnTo>
                <a:close/>
                <a:moveTo>
                  <a:pt x="5285460" y="4107506"/>
                </a:moveTo>
                <a:cubicBezTo>
                  <a:pt x="5286484" y="4107103"/>
                  <a:pt x="5287461" y="4106637"/>
                  <a:pt x="5288422" y="4106110"/>
                </a:cubicBezTo>
                <a:cubicBezTo>
                  <a:pt x="5291462" y="4104373"/>
                  <a:pt x="5294052" y="4101938"/>
                  <a:pt x="5295990" y="4099023"/>
                </a:cubicBezTo>
                <a:lnTo>
                  <a:pt x="5331347" y="4119974"/>
                </a:lnTo>
                <a:lnTo>
                  <a:pt x="5301464" y="4155286"/>
                </a:lnTo>
                <a:close/>
                <a:moveTo>
                  <a:pt x="5333534" y="4121246"/>
                </a:moveTo>
                <a:lnTo>
                  <a:pt x="5381065" y="4149409"/>
                </a:lnTo>
                <a:lnTo>
                  <a:pt x="5376319" y="4172811"/>
                </a:lnTo>
                <a:lnTo>
                  <a:pt x="5303186" y="4157116"/>
                </a:lnTo>
                <a:close/>
                <a:moveTo>
                  <a:pt x="5333007" y="4118036"/>
                </a:moveTo>
                <a:lnTo>
                  <a:pt x="5297339" y="4096867"/>
                </a:lnTo>
                <a:cubicBezTo>
                  <a:pt x="5300224" y="4091331"/>
                  <a:pt x="5300689" y="4084848"/>
                  <a:pt x="5298657" y="4078940"/>
                </a:cubicBezTo>
                <a:lnTo>
                  <a:pt x="5389656" y="4041922"/>
                </a:lnTo>
                <a:lnTo>
                  <a:pt x="5392029" y="4040960"/>
                </a:lnTo>
                <a:cubicBezTo>
                  <a:pt x="5392153" y="4041209"/>
                  <a:pt x="5392277" y="4041457"/>
                  <a:pt x="5392416" y="4041704"/>
                </a:cubicBezTo>
                <a:cubicBezTo>
                  <a:pt x="5393099" y="4042883"/>
                  <a:pt x="5393936" y="4043969"/>
                  <a:pt x="5394897" y="4044915"/>
                </a:cubicBezTo>
                <a:close/>
                <a:moveTo>
                  <a:pt x="5391052" y="4038649"/>
                </a:moveTo>
                <a:lnTo>
                  <a:pt x="5361432" y="4050699"/>
                </a:lnTo>
                <a:lnTo>
                  <a:pt x="5297649" y="4076644"/>
                </a:lnTo>
                <a:cubicBezTo>
                  <a:pt x="5297401" y="4076117"/>
                  <a:pt x="5297122" y="4075590"/>
                  <a:pt x="5296827" y="4075094"/>
                </a:cubicBezTo>
                <a:cubicBezTo>
                  <a:pt x="5295882" y="4073465"/>
                  <a:pt x="5294734" y="4071961"/>
                  <a:pt x="5293431" y="4070596"/>
                </a:cubicBezTo>
                <a:lnTo>
                  <a:pt x="5364285" y="3994095"/>
                </a:lnTo>
                <a:lnTo>
                  <a:pt x="5394013" y="4024072"/>
                </a:lnTo>
                <a:cubicBezTo>
                  <a:pt x="5390571" y="4028088"/>
                  <a:pt x="5389423" y="4033594"/>
                  <a:pt x="5390989" y="4038649"/>
                </a:cubicBezTo>
                <a:close/>
                <a:moveTo>
                  <a:pt x="5364239" y="3990465"/>
                </a:moveTo>
                <a:lnTo>
                  <a:pt x="5320368" y="3946190"/>
                </a:lnTo>
                <a:lnTo>
                  <a:pt x="5348375" y="3852722"/>
                </a:lnTo>
                <a:lnTo>
                  <a:pt x="5385686" y="3862834"/>
                </a:lnTo>
                <a:lnTo>
                  <a:pt x="5395921" y="3956255"/>
                </a:lnTo>
                <a:close/>
                <a:moveTo>
                  <a:pt x="5349072" y="3850349"/>
                </a:moveTo>
                <a:lnTo>
                  <a:pt x="5370023" y="3780408"/>
                </a:lnTo>
                <a:cubicBezTo>
                  <a:pt x="5372210" y="3780950"/>
                  <a:pt x="5374474" y="3781152"/>
                  <a:pt x="5376723" y="3781028"/>
                </a:cubicBezTo>
                <a:lnTo>
                  <a:pt x="5385391" y="3860120"/>
                </a:lnTo>
                <a:close/>
                <a:moveTo>
                  <a:pt x="5346700" y="3849698"/>
                </a:moveTo>
                <a:lnTo>
                  <a:pt x="5215366" y="3814107"/>
                </a:lnTo>
                <a:cubicBezTo>
                  <a:pt x="5216607" y="3808865"/>
                  <a:pt x="5216684" y="3803422"/>
                  <a:pt x="5215599" y="3798149"/>
                </a:cubicBezTo>
                <a:lnTo>
                  <a:pt x="5353616" y="3764837"/>
                </a:lnTo>
                <a:cubicBezTo>
                  <a:pt x="5354112" y="3766512"/>
                  <a:pt x="5354795" y="3768125"/>
                  <a:pt x="5355663" y="3769645"/>
                </a:cubicBezTo>
                <a:cubicBezTo>
                  <a:pt x="5358330" y="3774313"/>
                  <a:pt x="5362564" y="3777880"/>
                  <a:pt x="5367620" y="3779710"/>
                </a:cubicBezTo>
                <a:close/>
                <a:moveTo>
                  <a:pt x="5214653" y="3816557"/>
                </a:moveTo>
                <a:lnTo>
                  <a:pt x="5345940" y="3852226"/>
                </a:lnTo>
                <a:lnTo>
                  <a:pt x="5318337" y="3944360"/>
                </a:lnTo>
                <a:lnTo>
                  <a:pt x="5206232" y="3831150"/>
                </a:lnTo>
                <a:cubicBezTo>
                  <a:pt x="5210125" y="3826994"/>
                  <a:pt x="5213009" y="3822000"/>
                  <a:pt x="5214653" y="3816557"/>
                </a:cubicBezTo>
                <a:close/>
                <a:moveTo>
                  <a:pt x="5319500" y="3948950"/>
                </a:moveTo>
                <a:lnTo>
                  <a:pt x="5362502" y="3992373"/>
                </a:lnTo>
                <a:lnTo>
                  <a:pt x="5304069" y="4055383"/>
                </a:lnTo>
                <a:lnTo>
                  <a:pt x="5291571" y="4068875"/>
                </a:lnTo>
                <a:cubicBezTo>
                  <a:pt x="5289539" y="4067185"/>
                  <a:pt x="5287228" y="4065851"/>
                  <a:pt x="5284731" y="4064967"/>
                </a:cubicBezTo>
                <a:close/>
                <a:moveTo>
                  <a:pt x="5283103" y="4108359"/>
                </a:moveTo>
                <a:lnTo>
                  <a:pt x="5299169" y="4156357"/>
                </a:lnTo>
                <a:lnTo>
                  <a:pt x="5249080" y="4145609"/>
                </a:lnTo>
                <a:lnTo>
                  <a:pt x="5268045" y="4107320"/>
                </a:lnTo>
                <a:cubicBezTo>
                  <a:pt x="5272806" y="4109351"/>
                  <a:pt x="5278125" y="4109692"/>
                  <a:pt x="5283103" y="4108281"/>
                </a:cubicBezTo>
                <a:close/>
                <a:moveTo>
                  <a:pt x="5248025" y="4147796"/>
                </a:moveTo>
                <a:lnTo>
                  <a:pt x="5298657" y="4158652"/>
                </a:lnTo>
                <a:lnTo>
                  <a:pt x="5239170" y="4228966"/>
                </a:lnTo>
                <a:lnTo>
                  <a:pt x="5215676" y="4213070"/>
                </a:lnTo>
                <a:close/>
                <a:moveTo>
                  <a:pt x="5239636" y="4232254"/>
                </a:moveTo>
                <a:lnTo>
                  <a:pt x="5288345" y="4265239"/>
                </a:lnTo>
                <a:lnTo>
                  <a:pt x="5173589" y="4318355"/>
                </a:lnTo>
                <a:cubicBezTo>
                  <a:pt x="5173589" y="4318246"/>
                  <a:pt x="5173480" y="4318122"/>
                  <a:pt x="5173418" y="4318014"/>
                </a:cubicBezTo>
                <a:cubicBezTo>
                  <a:pt x="5172581" y="4316571"/>
                  <a:pt x="5171526" y="4315253"/>
                  <a:pt x="5170317" y="4314106"/>
                </a:cubicBezTo>
                <a:close/>
                <a:moveTo>
                  <a:pt x="5302953" y="4159582"/>
                </a:moveTo>
                <a:lnTo>
                  <a:pt x="5375839" y="4175214"/>
                </a:lnTo>
                <a:lnTo>
                  <a:pt x="5364766" y="4229850"/>
                </a:lnTo>
                <a:lnTo>
                  <a:pt x="5331611" y="4245203"/>
                </a:lnTo>
                <a:close/>
                <a:moveTo>
                  <a:pt x="5378289" y="4175742"/>
                </a:moveTo>
                <a:lnTo>
                  <a:pt x="5416360" y="4183899"/>
                </a:lnTo>
                <a:cubicBezTo>
                  <a:pt x="5415088" y="4190971"/>
                  <a:pt x="5415895" y="4198275"/>
                  <a:pt x="5418702" y="4204897"/>
                </a:cubicBezTo>
                <a:lnTo>
                  <a:pt x="5367527" y="4228547"/>
                </a:lnTo>
                <a:close/>
                <a:moveTo>
                  <a:pt x="5416887" y="4181511"/>
                </a:moveTo>
                <a:lnTo>
                  <a:pt x="5378770" y="4173338"/>
                </a:lnTo>
                <a:lnTo>
                  <a:pt x="5383344" y="4150758"/>
                </a:lnTo>
                <a:lnTo>
                  <a:pt x="5420346" y="4172671"/>
                </a:lnTo>
                <a:cubicBezTo>
                  <a:pt x="5418795" y="4175462"/>
                  <a:pt x="5417601" y="4178425"/>
                  <a:pt x="5416810" y="4181511"/>
                </a:cubicBezTo>
                <a:close/>
                <a:moveTo>
                  <a:pt x="5381530" y="4146881"/>
                </a:moveTo>
                <a:lnTo>
                  <a:pt x="5335100" y="4119354"/>
                </a:lnTo>
                <a:lnTo>
                  <a:pt x="5396681" y="4046559"/>
                </a:lnTo>
                <a:cubicBezTo>
                  <a:pt x="5398092" y="4047582"/>
                  <a:pt x="5399658" y="4048342"/>
                  <a:pt x="5401333" y="4048838"/>
                </a:cubicBezTo>
                <a:close/>
                <a:moveTo>
                  <a:pt x="5397968" y="4020706"/>
                </a:moveTo>
                <a:cubicBezTo>
                  <a:pt x="5397161" y="4021156"/>
                  <a:pt x="5396402" y="4021668"/>
                  <a:pt x="5395704" y="4022257"/>
                </a:cubicBezTo>
                <a:lnTo>
                  <a:pt x="5365929" y="3992203"/>
                </a:lnTo>
                <a:lnTo>
                  <a:pt x="5396216" y="3959496"/>
                </a:lnTo>
                <a:lnTo>
                  <a:pt x="5402729" y="4018892"/>
                </a:lnTo>
                <a:cubicBezTo>
                  <a:pt x="5401054" y="4019202"/>
                  <a:pt x="5399441" y="4019807"/>
                  <a:pt x="5397968" y="4020660"/>
                </a:cubicBezTo>
                <a:close/>
                <a:moveTo>
                  <a:pt x="5388167" y="3863562"/>
                </a:moveTo>
                <a:lnTo>
                  <a:pt x="5429231" y="3874697"/>
                </a:lnTo>
                <a:cubicBezTo>
                  <a:pt x="5426223" y="3887243"/>
                  <a:pt x="5430022" y="3900425"/>
                  <a:pt x="5439218" y="3909466"/>
                </a:cubicBezTo>
                <a:lnTo>
                  <a:pt x="5398092" y="3953897"/>
                </a:lnTo>
                <a:close/>
                <a:moveTo>
                  <a:pt x="5429883" y="3872309"/>
                </a:moveTo>
                <a:lnTo>
                  <a:pt x="5387888" y="3860926"/>
                </a:lnTo>
                <a:lnTo>
                  <a:pt x="5379080" y="3780811"/>
                </a:lnTo>
                <a:cubicBezTo>
                  <a:pt x="5381778" y="3780361"/>
                  <a:pt x="5384368" y="3779446"/>
                  <a:pt x="5386740" y="3778097"/>
                </a:cubicBezTo>
                <a:cubicBezTo>
                  <a:pt x="5387035" y="3777926"/>
                  <a:pt x="5387299" y="3777725"/>
                  <a:pt x="5387578" y="3777539"/>
                </a:cubicBezTo>
                <a:lnTo>
                  <a:pt x="5442630" y="3853901"/>
                </a:lnTo>
                <a:cubicBezTo>
                  <a:pt x="5436598" y="3858569"/>
                  <a:pt x="5432131" y="3864974"/>
                  <a:pt x="5429883" y="3872262"/>
                </a:cubicBezTo>
                <a:close/>
                <a:moveTo>
                  <a:pt x="5385702" y="3738070"/>
                </a:moveTo>
                <a:lnTo>
                  <a:pt x="5401674" y="3701983"/>
                </a:lnTo>
                <a:lnTo>
                  <a:pt x="5523688" y="3704774"/>
                </a:lnTo>
                <a:cubicBezTo>
                  <a:pt x="5523719" y="3707721"/>
                  <a:pt x="5524107" y="3710652"/>
                  <a:pt x="5524851" y="3713505"/>
                </a:cubicBezTo>
                <a:lnTo>
                  <a:pt x="5396898" y="3750756"/>
                </a:lnTo>
                <a:cubicBezTo>
                  <a:pt x="5396433" y="3749453"/>
                  <a:pt x="5395859" y="3748197"/>
                  <a:pt x="5395176" y="3746987"/>
                </a:cubicBezTo>
                <a:cubicBezTo>
                  <a:pt x="5392959" y="3743141"/>
                  <a:pt x="5389672" y="3740024"/>
                  <a:pt x="5385702" y="3738024"/>
                </a:cubicBezTo>
                <a:close/>
                <a:moveTo>
                  <a:pt x="5383484" y="3737078"/>
                </a:moveTo>
                <a:cubicBezTo>
                  <a:pt x="5372629" y="3732953"/>
                  <a:pt x="5360409" y="3737667"/>
                  <a:pt x="5355136" y="3748011"/>
                </a:cubicBezTo>
                <a:lnTo>
                  <a:pt x="5281909" y="3715444"/>
                </a:lnTo>
                <a:lnTo>
                  <a:pt x="5299464" y="3699718"/>
                </a:lnTo>
                <a:lnTo>
                  <a:pt x="5399038" y="3701983"/>
                </a:lnTo>
                <a:close/>
                <a:moveTo>
                  <a:pt x="5279444" y="3714281"/>
                </a:moveTo>
                <a:lnTo>
                  <a:pt x="5254538" y="3703192"/>
                </a:lnTo>
                <a:cubicBezTo>
                  <a:pt x="5255066" y="3701735"/>
                  <a:pt x="5255422" y="3700199"/>
                  <a:pt x="5255562" y="3698649"/>
                </a:cubicBezTo>
                <a:lnTo>
                  <a:pt x="5295882" y="3699579"/>
                </a:lnTo>
                <a:close/>
                <a:moveTo>
                  <a:pt x="5279878" y="3717212"/>
                </a:moveTo>
                <a:lnTo>
                  <a:pt x="5354097" y="3750322"/>
                </a:lnTo>
                <a:cubicBezTo>
                  <a:pt x="5352639" y="3754199"/>
                  <a:pt x="5352267" y="3758402"/>
                  <a:pt x="5353027" y="3762480"/>
                </a:cubicBezTo>
                <a:lnTo>
                  <a:pt x="5220112" y="3794505"/>
                </a:lnTo>
                <a:lnTo>
                  <a:pt x="5214885" y="3795761"/>
                </a:lnTo>
                <a:cubicBezTo>
                  <a:pt x="5214079" y="3792767"/>
                  <a:pt x="5212885" y="3789899"/>
                  <a:pt x="5211350" y="3787216"/>
                </a:cubicBezTo>
                <a:cubicBezTo>
                  <a:pt x="5210249" y="3785339"/>
                  <a:pt x="5208993" y="3783540"/>
                  <a:pt x="5207597" y="3781881"/>
                </a:cubicBezTo>
                <a:close/>
                <a:moveTo>
                  <a:pt x="5213009" y="3810679"/>
                </a:moveTo>
                <a:cubicBezTo>
                  <a:pt x="5210466" y="3829072"/>
                  <a:pt x="5193485" y="3841913"/>
                  <a:pt x="5175093" y="3839370"/>
                </a:cubicBezTo>
                <a:cubicBezTo>
                  <a:pt x="5156701" y="3836811"/>
                  <a:pt x="5143861" y="3819845"/>
                  <a:pt x="5146404" y="3801452"/>
                </a:cubicBezTo>
                <a:cubicBezTo>
                  <a:pt x="5148947" y="3783059"/>
                  <a:pt x="5165928" y="3770203"/>
                  <a:pt x="5184320" y="3772762"/>
                </a:cubicBezTo>
                <a:cubicBezTo>
                  <a:pt x="5184320" y="3772762"/>
                  <a:pt x="5184335" y="3772762"/>
                  <a:pt x="5184335" y="3772762"/>
                </a:cubicBezTo>
                <a:cubicBezTo>
                  <a:pt x="5202697" y="3775336"/>
                  <a:pt x="5215506" y="3792271"/>
                  <a:pt x="5213009" y="3810633"/>
                </a:cubicBezTo>
                <a:close/>
                <a:moveTo>
                  <a:pt x="5197719" y="3837819"/>
                </a:moveTo>
                <a:cubicBezTo>
                  <a:pt x="5200153" y="3836423"/>
                  <a:pt x="5202402" y="3834748"/>
                  <a:pt x="5204449" y="3832825"/>
                </a:cubicBezTo>
                <a:lnTo>
                  <a:pt x="5317530" y="3946934"/>
                </a:lnTo>
                <a:lnTo>
                  <a:pt x="5282390" y="4064284"/>
                </a:lnTo>
                <a:cubicBezTo>
                  <a:pt x="5278544" y="4063354"/>
                  <a:pt x="5274528" y="4063447"/>
                  <a:pt x="5270728" y="4064548"/>
                </a:cubicBezTo>
                <a:lnTo>
                  <a:pt x="5192601" y="3840207"/>
                </a:lnTo>
                <a:cubicBezTo>
                  <a:pt x="5194369" y="3839525"/>
                  <a:pt x="5196075" y="3838718"/>
                  <a:pt x="5197719" y="3837772"/>
                </a:cubicBezTo>
                <a:close/>
                <a:moveTo>
                  <a:pt x="5089445" y="4113864"/>
                </a:moveTo>
                <a:lnTo>
                  <a:pt x="5245498" y="4147331"/>
                </a:lnTo>
                <a:lnTo>
                  <a:pt x="5213567" y="4211752"/>
                </a:lnTo>
                <a:lnTo>
                  <a:pt x="5084854" y="4124642"/>
                </a:lnTo>
                <a:cubicBezTo>
                  <a:pt x="5086948" y="4121292"/>
                  <a:pt x="5088498" y="4117648"/>
                  <a:pt x="5089445" y="4113817"/>
                </a:cubicBezTo>
                <a:close/>
                <a:moveTo>
                  <a:pt x="5214498" y="4215349"/>
                </a:moveTo>
                <a:lnTo>
                  <a:pt x="5237495" y="4230858"/>
                </a:lnTo>
                <a:lnTo>
                  <a:pt x="5168440" y="4312477"/>
                </a:lnTo>
                <a:cubicBezTo>
                  <a:pt x="5167944" y="4312105"/>
                  <a:pt x="5167417" y="4311764"/>
                  <a:pt x="5166889" y="4311454"/>
                </a:cubicBezTo>
                <a:close/>
                <a:moveTo>
                  <a:pt x="5166735" y="4342641"/>
                </a:moveTo>
                <a:cubicBezTo>
                  <a:pt x="5172550" y="4339306"/>
                  <a:pt x="5176024" y="4333026"/>
                  <a:pt x="5175760" y="4326326"/>
                </a:cubicBezTo>
                <a:lnTo>
                  <a:pt x="5225384" y="4320898"/>
                </a:lnTo>
                <a:lnTo>
                  <a:pt x="5328075" y="4309686"/>
                </a:lnTo>
                <a:cubicBezTo>
                  <a:pt x="5328386" y="4311500"/>
                  <a:pt x="5328897" y="4313268"/>
                  <a:pt x="5329626" y="4314958"/>
                </a:cubicBezTo>
                <a:lnTo>
                  <a:pt x="5181699" y="4388265"/>
                </a:lnTo>
                <a:lnTo>
                  <a:pt x="5165168" y="4343385"/>
                </a:lnTo>
                <a:cubicBezTo>
                  <a:pt x="5165726" y="4343106"/>
                  <a:pt x="5166238" y="4342873"/>
                  <a:pt x="5166735" y="4342594"/>
                </a:cubicBezTo>
                <a:close/>
                <a:moveTo>
                  <a:pt x="5152778" y="4344191"/>
                </a:moveTo>
                <a:lnTo>
                  <a:pt x="5138402" y="4409682"/>
                </a:lnTo>
                <a:lnTo>
                  <a:pt x="4943332" y="4506345"/>
                </a:lnTo>
                <a:lnTo>
                  <a:pt x="4860940" y="4547147"/>
                </a:lnTo>
                <a:cubicBezTo>
                  <a:pt x="4860739" y="4546790"/>
                  <a:pt x="4860584" y="4546418"/>
                  <a:pt x="4860382" y="4546061"/>
                </a:cubicBezTo>
                <a:cubicBezTo>
                  <a:pt x="4859886" y="4545193"/>
                  <a:pt x="4859328" y="4544386"/>
                  <a:pt x="4858831" y="4543564"/>
                </a:cubicBezTo>
                <a:lnTo>
                  <a:pt x="5144078" y="4338438"/>
                </a:lnTo>
                <a:cubicBezTo>
                  <a:pt x="5146326" y="4341183"/>
                  <a:pt x="5149351" y="4343199"/>
                  <a:pt x="5152762" y="4344207"/>
                </a:cubicBezTo>
                <a:close/>
                <a:moveTo>
                  <a:pt x="4860832" y="4585840"/>
                </a:moveTo>
                <a:lnTo>
                  <a:pt x="5075891" y="4694226"/>
                </a:lnTo>
                <a:lnTo>
                  <a:pt x="5017924" y="4958330"/>
                </a:lnTo>
                <a:cubicBezTo>
                  <a:pt x="5011085" y="4957074"/>
                  <a:pt x="5004044" y="4957787"/>
                  <a:pt x="4997593" y="4960362"/>
                </a:cubicBezTo>
                <a:lnTo>
                  <a:pt x="4997019" y="4960610"/>
                </a:lnTo>
                <a:lnTo>
                  <a:pt x="4841416" y="4603705"/>
                </a:lnTo>
                <a:lnTo>
                  <a:pt x="4842347" y="4603302"/>
                </a:lnTo>
                <a:cubicBezTo>
                  <a:pt x="4843324" y="4602837"/>
                  <a:pt x="4844316" y="4602371"/>
                  <a:pt x="4845278" y="4601751"/>
                </a:cubicBezTo>
                <a:cubicBezTo>
                  <a:pt x="4851837" y="4597998"/>
                  <a:pt x="4857219" y="4592493"/>
                  <a:pt x="4860816" y="4585855"/>
                </a:cubicBezTo>
                <a:close/>
                <a:moveTo>
                  <a:pt x="5143845" y="4728406"/>
                </a:moveTo>
                <a:lnTo>
                  <a:pt x="5224361" y="4768960"/>
                </a:lnTo>
                <a:cubicBezTo>
                  <a:pt x="5220422" y="4777459"/>
                  <a:pt x="5219848" y="4787120"/>
                  <a:pt x="5222732" y="4796022"/>
                </a:cubicBezTo>
                <a:lnTo>
                  <a:pt x="5223616" y="4798317"/>
                </a:lnTo>
                <a:cubicBezTo>
                  <a:pt x="5224252" y="4799914"/>
                  <a:pt x="5224996" y="4801465"/>
                  <a:pt x="5225834" y="4802969"/>
                </a:cubicBezTo>
                <a:cubicBezTo>
                  <a:pt x="5226749" y="4804598"/>
                  <a:pt x="5227788" y="4806149"/>
                  <a:pt x="5228935" y="4807622"/>
                </a:cubicBezTo>
                <a:lnTo>
                  <a:pt x="5164455" y="4862552"/>
                </a:lnTo>
                <a:lnTo>
                  <a:pt x="5038673" y="4969790"/>
                </a:lnTo>
                <a:cubicBezTo>
                  <a:pt x="5035850" y="4966658"/>
                  <a:pt x="5032501" y="4964037"/>
                  <a:pt x="5028779" y="4962036"/>
                </a:cubicBezTo>
                <a:close/>
                <a:moveTo>
                  <a:pt x="5266216" y="4748474"/>
                </a:moveTo>
                <a:lnTo>
                  <a:pt x="5281909" y="4667335"/>
                </a:lnTo>
                <a:lnTo>
                  <a:pt x="5311513" y="4747714"/>
                </a:lnTo>
                <a:lnTo>
                  <a:pt x="5288546" y="4763703"/>
                </a:lnTo>
                <a:cubicBezTo>
                  <a:pt x="5283289" y="4755995"/>
                  <a:pt x="5275303" y="4750567"/>
                  <a:pt x="5266200" y="4748489"/>
                </a:cubicBezTo>
                <a:close/>
                <a:moveTo>
                  <a:pt x="5264665" y="4743821"/>
                </a:moveTo>
                <a:lnTo>
                  <a:pt x="5263858" y="4748024"/>
                </a:lnTo>
                <a:cubicBezTo>
                  <a:pt x="5259702" y="4747357"/>
                  <a:pt x="5255469" y="4747419"/>
                  <a:pt x="5251344" y="4748179"/>
                </a:cubicBezTo>
                <a:lnTo>
                  <a:pt x="5215304" y="4583529"/>
                </a:lnTo>
                <a:lnTo>
                  <a:pt x="5235790" y="4541936"/>
                </a:lnTo>
                <a:lnTo>
                  <a:pt x="5280328" y="4662900"/>
                </a:lnTo>
                <a:close/>
                <a:moveTo>
                  <a:pt x="5344637" y="4284020"/>
                </a:moveTo>
                <a:lnTo>
                  <a:pt x="5332433" y="4247560"/>
                </a:lnTo>
                <a:lnTo>
                  <a:pt x="5364208" y="4232858"/>
                </a:lnTo>
                <a:lnTo>
                  <a:pt x="5353958" y="4283446"/>
                </a:lnTo>
                <a:cubicBezTo>
                  <a:pt x="5350809" y="4282965"/>
                  <a:pt x="5347615" y="4283151"/>
                  <a:pt x="5344544" y="4283989"/>
                </a:cubicBezTo>
                <a:close/>
                <a:moveTo>
                  <a:pt x="5366999" y="4231556"/>
                </a:moveTo>
                <a:lnTo>
                  <a:pt x="5419725" y="4207146"/>
                </a:lnTo>
                <a:cubicBezTo>
                  <a:pt x="5420035" y="4207751"/>
                  <a:pt x="5420299" y="4208355"/>
                  <a:pt x="5420640" y="4208945"/>
                </a:cubicBezTo>
                <a:cubicBezTo>
                  <a:pt x="5422454" y="4212062"/>
                  <a:pt x="5424703" y="4214900"/>
                  <a:pt x="5427324" y="4217381"/>
                </a:cubicBezTo>
                <a:lnTo>
                  <a:pt x="5380801" y="4270031"/>
                </a:lnTo>
                <a:lnTo>
                  <a:pt x="5364766" y="4288145"/>
                </a:lnTo>
                <a:cubicBezTo>
                  <a:pt x="5362285" y="4286175"/>
                  <a:pt x="5359432" y="4284748"/>
                  <a:pt x="5356361" y="4283942"/>
                </a:cubicBezTo>
                <a:close/>
                <a:moveTo>
                  <a:pt x="5449732" y="4212294"/>
                </a:moveTo>
                <a:cubicBezTo>
                  <a:pt x="5437621" y="4210604"/>
                  <a:pt x="5429169" y="4199423"/>
                  <a:pt x="5430844" y="4187311"/>
                </a:cubicBezTo>
                <a:cubicBezTo>
                  <a:pt x="5432534" y="4175199"/>
                  <a:pt x="5443715" y="4166747"/>
                  <a:pt x="5455827" y="4168422"/>
                </a:cubicBezTo>
                <a:cubicBezTo>
                  <a:pt x="5467938" y="4170112"/>
                  <a:pt x="5476390" y="4181293"/>
                  <a:pt x="5474715" y="4193405"/>
                </a:cubicBezTo>
                <a:cubicBezTo>
                  <a:pt x="5473025" y="4205518"/>
                  <a:pt x="5461828" y="4213969"/>
                  <a:pt x="5449717" y="4212279"/>
                </a:cubicBezTo>
                <a:cubicBezTo>
                  <a:pt x="5449686" y="4212279"/>
                  <a:pt x="5449655" y="4212263"/>
                  <a:pt x="5449624" y="4212263"/>
                </a:cubicBezTo>
                <a:close/>
                <a:moveTo>
                  <a:pt x="5434380" y="4158341"/>
                </a:moveTo>
                <a:cubicBezTo>
                  <a:pt x="5429200" y="4161319"/>
                  <a:pt x="5424812" y="4165522"/>
                  <a:pt x="5421601" y="4170562"/>
                </a:cubicBezTo>
                <a:lnTo>
                  <a:pt x="5393579" y="4153953"/>
                </a:lnTo>
                <a:lnTo>
                  <a:pt x="5383887" y="4148199"/>
                </a:lnTo>
                <a:lnTo>
                  <a:pt x="5403907" y="4049319"/>
                </a:lnTo>
                <a:cubicBezTo>
                  <a:pt x="5405598" y="4049521"/>
                  <a:pt x="5407303" y="4049459"/>
                  <a:pt x="5408963" y="4049102"/>
                </a:cubicBezTo>
                <a:lnTo>
                  <a:pt x="5427463" y="4110561"/>
                </a:lnTo>
                <a:lnTo>
                  <a:pt x="5440955" y="4155395"/>
                </a:lnTo>
                <a:cubicBezTo>
                  <a:pt x="5438644" y="4156139"/>
                  <a:pt x="5436411" y="4157116"/>
                  <a:pt x="5434287" y="4158311"/>
                </a:cubicBezTo>
                <a:close/>
                <a:moveTo>
                  <a:pt x="5405287" y="4018660"/>
                </a:moveTo>
                <a:lnTo>
                  <a:pt x="5398542" y="3957138"/>
                </a:lnTo>
                <a:lnTo>
                  <a:pt x="5436380" y="3916290"/>
                </a:lnTo>
                <a:lnTo>
                  <a:pt x="5441141" y="3911141"/>
                </a:lnTo>
                <a:cubicBezTo>
                  <a:pt x="5443979" y="3913592"/>
                  <a:pt x="5447173" y="3915608"/>
                  <a:pt x="5450616" y="3917097"/>
                </a:cubicBezTo>
                <a:lnTo>
                  <a:pt x="5414406" y="4008750"/>
                </a:lnTo>
                <a:lnTo>
                  <a:pt x="5410219" y="4019357"/>
                </a:lnTo>
                <a:cubicBezTo>
                  <a:pt x="5408591" y="4018830"/>
                  <a:pt x="5406900" y="4018582"/>
                  <a:pt x="5405195" y="4018629"/>
                </a:cubicBezTo>
                <a:close/>
                <a:moveTo>
                  <a:pt x="5446894" y="3851047"/>
                </a:moveTo>
                <a:cubicBezTo>
                  <a:pt x="5446150" y="3851482"/>
                  <a:pt x="5445452" y="3851962"/>
                  <a:pt x="5444755" y="3852443"/>
                </a:cubicBezTo>
                <a:lnTo>
                  <a:pt x="5389764" y="3776034"/>
                </a:lnTo>
                <a:cubicBezTo>
                  <a:pt x="5396588" y="3770576"/>
                  <a:pt x="5399658" y="3761689"/>
                  <a:pt x="5397673" y="3753175"/>
                </a:cubicBezTo>
                <a:lnTo>
                  <a:pt x="5467101" y="3732922"/>
                </a:lnTo>
                <a:lnTo>
                  <a:pt x="5525595" y="3715863"/>
                </a:lnTo>
                <a:cubicBezTo>
                  <a:pt x="5526402" y="3718267"/>
                  <a:pt x="5527441" y="3720577"/>
                  <a:pt x="5528697" y="3722764"/>
                </a:cubicBezTo>
                <a:cubicBezTo>
                  <a:pt x="5531954" y="3728424"/>
                  <a:pt x="5536652" y="3733123"/>
                  <a:pt x="5542328" y="3736380"/>
                </a:cubicBezTo>
                <a:lnTo>
                  <a:pt x="5481709" y="3849915"/>
                </a:lnTo>
                <a:cubicBezTo>
                  <a:pt x="5470621" y="3844425"/>
                  <a:pt x="5457517" y="3844828"/>
                  <a:pt x="5446801" y="3851016"/>
                </a:cubicBezTo>
                <a:close/>
                <a:moveTo>
                  <a:pt x="5767901" y="3347264"/>
                </a:moveTo>
                <a:lnTo>
                  <a:pt x="5760597" y="3340844"/>
                </a:lnTo>
                <a:cubicBezTo>
                  <a:pt x="5766645" y="3332997"/>
                  <a:pt x="5765172" y="3321723"/>
                  <a:pt x="5757325" y="3315675"/>
                </a:cubicBezTo>
                <a:cubicBezTo>
                  <a:pt x="5753402" y="3312666"/>
                  <a:pt x="5748424" y="3311410"/>
                  <a:pt x="5743539" y="3312185"/>
                </a:cubicBezTo>
                <a:lnTo>
                  <a:pt x="5741259" y="3302167"/>
                </a:lnTo>
                <a:cubicBezTo>
                  <a:pt x="5756348" y="3299267"/>
                  <a:pt x="5770925" y="3309161"/>
                  <a:pt x="5773825" y="3324251"/>
                </a:cubicBezTo>
                <a:cubicBezTo>
                  <a:pt x="5775392" y="3332423"/>
                  <a:pt x="5773220" y="3340860"/>
                  <a:pt x="5767901" y="3347264"/>
                </a:cubicBezTo>
                <a:close/>
                <a:moveTo>
                  <a:pt x="5865072" y="3457652"/>
                </a:moveTo>
                <a:lnTo>
                  <a:pt x="5662434" y="3502052"/>
                </a:lnTo>
                <a:lnTo>
                  <a:pt x="5732715" y="3360198"/>
                </a:lnTo>
                <a:cubicBezTo>
                  <a:pt x="5745602" y="3366030"/>
                  <a:pt x="5760768" y="3363099"/>
                  <a:pt x="5770553" y="3352879"/>
                </a:cubicBezTo>
                <a:lnTo>
                  <a:pt x="5869631" y="3439926"/>
                </a:lnTo>
                <a:cubicBezTo>
                  <a:pt x="5865661" y="3444904"/>
                  <a:pt x="5863971" y="3451324"/>
                  <a:pt x="5864963" y="3457621"/>
                </a:cubicBezTo>
                <a:close/>
                <a:moveTo>
                  <a:pt x="5742562" y="3357159"/>
                </a:moveTo>
                <a:cubicBezTo>
                  <a:pt x="5740019" y="3356802"/>
                  <a:pt x="5737553" y="3356089"/>
                  <a:pt x="5735211" y="3355050"/>
                </a:cubicBezTo>
                <a:lnTo>
                  <a:pt x="5739429" y="3346551"/>
                </a:lnTo>
                <a:cubicBezTo>
                  <a:pt x="5744578" y="3348676"/>
                  <a:pt x="5750409" y="3348288"/>
                  <a:pt x="5755232" y="3345512"/>
                </a:cubicBezTo>
                <a:cubicBezTo>
                  <a:pt x="5756565" y="3344737"/>
                  <a:pt x="5757806" y="3343791"/>
                  <a:pt x="5758891" y="3342690"/>
                </a:cubicBezTo>
                <a:lnTo>
                  <a:pt x="5766195" y="3349095"/>
                </a:lnTo>
                <a:cubicBezTo>
                  <a:pt x="5760023" y="3355376"/>
                  <a:pt x="5751231" y="3358369"/>
                  <a:pt x="5742500" y="3357128"/>
                </a:cubicBezTo>
                <a:close/>
                <a:moveTo>
                  <a:pt x="5733009" y="3353964"/>
                </a:moveTo>
                <a:cubicBezTo>
                  <a:pt x="5730110" y="3352367"/>
                  <a:pt x="5727520" y="3350258"/>
                  <a:pt x="5725364" y="3347761"/>
                </a:cubicBezTo>
                <a:lnTo>
                  <a:pt x="5732870" y="3341899"/>
                </a:lnTo>
                <a:cubicBezTo>
                  <a:pt x="5734126" y="3343295"/>
                  <a:pt x="5735599" y="3344489"/>
                  <a:pt x="5737227" y="3345419"/>
                </a:cubicBezTo>
                <a:close/>
                <a:moveTo>
                  <a:pt x="5741073" y="3312728"/>
                </a:moveTo>
                <a:cubicBezTo>
                  <a:pt x="5739771" y="3313100"/>
                  <a:pt x="5738530" y="3313627"/>
                  <a:pt x="5737351" y="3314279"/>
                </a:cubicBezTo>
                <a:cubicBezTo>
                  <a:pt x="5728729" y="3319210"/>
                  <a:pt x="5725721" y="3330190"/>
                  <a:pt x="5730652" y="3338828"/>
                </a:cubicBezTo>
                <a:cubicBezTo>
                  <a:pt x="5730668" y="3338828"/>
                  <a:pt x="5730668" y="3338844"/>
                  <a:pt x="5730668" y="3338844"/>
                </a:cubicBezTo>
                <a:cubicBezTo>
                  <a:pt x="5730885" y="3339231"/>
                  <a:pt x="5731133" y="3339588"/>
                  <a:pt x="5731365" y="3339929"/>
                </a:cubicBezTo>
                <a:lnTo>
                  <a:pt x="5723829" y="3345807"/>
                </a:lnTo>
                <a:cubicBezTo>
                  <a:pt x="5714788" y="3333385"/>
                  <a:pt x="5717533" y="3316000"/>
                  <a:pt x="5729954" y="3306959"/>
                </a:cubicBezTo>
                <a:cubicBezTo>
                  <a:pt x="5732622" y="3305020"/>
                  <a:pt x="5735614" y="3303578"/>
                  <a:pt x="5738794" y="3302679"/>
                </a:cubicBezTo>
                <a:close/>
                <a:moveTo>
                  <a:pt x="5720913" y="3351328"/>
                </a:moveTo>
                <a:cubicBezTo>
                  <a:pt x="5723612" y="3354476"/>
                  <a:pt x="5726868" y="3357112"/>
                  <a:pt x="5730528" y="3359082"/>
                </a:cubicBezTo>
                <a:lnTo>
                  <a:pt x="5659364" y="3502718"/>
                </a:lnTo>
                <a:lnTo>
                  <a:pt x="5491494" y="3539457"/>
                </a:lnTo>
                <a:cubicBezTo>
                  <a:pt x="5490982" y="3537612"/>
                  <a:pt x="5490254" y="3535828"/>
                  <a:pt x="5489308" y="3534169"/>
                </a:cubicBezTo>
                <a:cubicBezTo>
                  <a:pt x="5488982" y="3533595"/>
                  <a:pt x="5488610" y="3533052"/>
                  <a:pt x="5488237" y="3532525"/>
                </a:cubicBezTo>
                <a:close/>
                <a:moveTo>
                  <a:pt x="5492130" y="3541892"/>
                </a:moveTo>
                <a:lnTo>
                  <a:pt x="5657968" y="3505556"/>
                </a:lnTo>
                <a:lnTo>
                  <a:pt x="5576166" y="3670641"/>
                </a:lnTo>
                <a:cubicBezTo>
                  <a:pt x="5565714" y="3665911"/>
                  <a:pt x="5553649" y="3666283"/>
                  <a:pt x="5543522" y="3671680"/>
                </a:cubicBezTo>
                <a:lnTo>
                  <a:pt x="5482050" y="3564674"/>
                </a:lnTo>
                <a:cubicBezTo>
                  <a:pt x="5489618" y="3559742"/>
                  <a:pt x="5493541" y="3550763"/>
                  <a:pt x="5492006" y="3541861"/>
                </a:cubicBezTo>
                <a:close/>
                <a:moveTo>
                  <a:pt x="5539583" y="3701316"/>
                </a:moveTo>
                <a:cubicBezTo>
                  <a:pt x="5541274" y="3689204"/>
                  <a:pt x="5552455" y="3680752"/>
                  <a:pt x="5564566" y="3682427"/>
                </a:cubicBezTo>
                <a:cubicBezTo>
                  <a:pt x="5576677" y="3684118"/>
                  <a:pt x="5585129" y="3695299"/>
                  <a:pt x="5583454" y="3707411"/>
                </a:cubicBezTo>
                <a:cubicBezTo>
                  <a:pt x="5581764" y="3719522"/>
                  <a:pt x="5570583" y="3727974"/>
                  <a:pt x="5558471" y="3726300"/>
                </a:cubicBezTo>
                <a:cubicBezTo>
                  <a:pt x="5546345" y="3724671"/>
                  <a:pt x="5537816" y="3713521"/>
                  <a:pt x="5539444" y="3701393"/>
                </a:cubicBezTo>
                <a:cubicBezTo>
                  <a:pt x="5539444" y="3701362"/>
                  <a:pt x="5539459" y="3701316"/>
                  <a:pt x="5539459" y="3701285"/>
                </a:cubicBezTo>
                <a:close/>
                <a:moveTo>
                  <a:pt x="5578352" y="3671742"/>
                </a:moveTo>
                <a:lnTo>
                  <a:pt x="5660915" y="3504843"/>
                </a:lnTo>
                <a:lnTo>
                  <a:pt x="5664342" y="3504083"/>
                </a:lnTo>
                <a:lnTo>
                  <a:pt x="5865506" y="3460025"/>
                </a:lnTo>
                <a:cubicBezTo>
                  <a:pt x="5866002" y="3461854"/>
                  <a:pt x="5866731" y="3463622"/>
                  <a:pt x="5867662" y="3465266"/>
                </a:cubicBezTo>
                <a:cubicBezTo>
                  <a:pt x="5867956" y="3465794"/>
                  <a:pt x="5868297" y="3466290"/>
                  <a:pt x="5868639" y="3466817"/>
                </a:cubicBezTo>
                <a:lnTo>
                  <a:pt x="5589332" y="3680830"/>
                </a:lnTo>
                <a:cubicBezTo>
                  <a:pt x="5586277" y="3677092"/>
                  <a:pt x="5582508" y="3673991"/>
                  <a:pt x="5578244" y="3671711"/>
                </a:cubicBezTo>
                <a:close/>
                <a:moveTo>
                  <a:pt x="5704754" y="3153133"/>
                </a:moveTo>
                <a:lnTo>
                  <a:pt x="5737568" y="3297127"/>
                </a:lnTo>
                <a:cubicBezTo>
                  <a:pt x="5719688" y="3301996"/>
                  <a:pt x="5709128" y="3320436"/>
                  <a:pt x="5713997" y="3338317"/>
                </a:cubicBezTo>
                <a:cubicBezTo>
                  <a:pt x="5715082" y="3342302"/>
                  <a:pt x="5716897" y="3346055"/>
                  <a:pt x="5719347" y="3349389"/>
                </a:cubicBezTo>
                <a:lnTo>
                  <a:pt x="5486826" y="3530602"/>
                </a:lnTo>
                <a:cubicBezTo>
                  <a:pt x="5485353" y="3528912"/>
                  <a:pt x="5483647" y="3527439"/>
                  <a:pt x="5481740" y="3526244"/>
                </a:cubicBezTo>
                <a:lnTo>
                  <a:pt x="5688844" y="3150947"/>
                </a:lnTo>
                <a:cubicBezTo>
                  <a:pt x="5693759" y="3153320"/>
                  <a:pt x="5699280" y="3154064"/>
                  <a:pt x="5704646" y="3153102"/>
                </a:cubicBezTo>
                <a:close/>
                <a:moveTo>
                  <a:pt x="5574088" y="3219136"/>
                </a:moveTo>
                <a:cubicBezTo>
                  <a:pt x="5583702" y="3221478"/>
                  <a:pt x="5593410" y="3215585"/>
                  <a:pt x="5595752" y="3205970"/>
                </a:cubicBezTo>
                <a:cubicBezTo>
                  <a:pt x="5596791" y="3201752"/>
                  <a:pt x="5596248" y="3197301"/>
                  <a:pt x="5594247" y="3193455"/>
                </a:cubicBezTo>
                <a:lnTo>
                  <a:pt x="5678795" y="3142138"/>
                </a:lnTo>
                <a:cubicBezTo>
                  <a:pt x="5680842" y="3145209"/>
                  <a:pt x="5683525" y="3147799"/>
                  <a:pt x="5686657" y="3149737"/>
                </a:cubicBezTo>
                <a:lnTo>
                  <a:pt x="5607801" y="3292474"/>
                </a:lnTo>
                <a:lnTo>
                  <a:pt x="5479445" y="3525004"/>
                </a:lnTo>
                <a:cubicBezTo>
                  <a:pt x="5478840" y="3524725"/>
                  <a:pt x="5478235" y="3524445"/>
                  <a:pt x="5477615" y="3524213"/>
                </a:cubicBezTo>
                <a:close/>
                <a:moveTo>
                  <a:pt x="5479879" y="3565852"/>
                </a:moveTo>
                <a:lnTo>
                  <a:pt x="5541351" y="3672859"/>
                </a:lnTo>
                <a:cubicBezTo>
                  <a:pt x="5531070" y="3679186"/>
                  <a:pt x="5524541" y="3690135"/>
                  <a:pt x="5523859" y="3702184"/>
                </a:cubicBezTo>
                <a:lnTo>
                  <a:pt x="5402900" y="3699439"/>
                </a:lnTo>
                <a:lnTo>
                  <a:pt x="5461596" y="3566736"/>
                </a:lnTo>
                <a:cubicBezTo>
                  <a:pt x="5467520" y="3568985"/>
                  <a:pt x="5474110" y="3568659"/>
                  <a:pt x="5479770" y="3565821"/>
                </a:cubicBezTo>
                <a:close/>
                <a:moveTo>
                  <a:pt x="5453516" y="3561603"/>
                </a:moveTo>
                <a:cubicBezTo>
                  <a:pt x="5455191" y="3563309"/>
                  <a:pt x="5457145" y="3564720"/>
                  <a:pt x="5459269" y="3565806"/>
                </a:cubicBezTo>
                <a:lnTo>
                  <a:pt x="5400155" y="3699439"/>
                </a:lnTo>
                <a:lnTo>
                  <a:pt x="5302193" y="3697206"/>
                </a:lnTo>
                <a:close/>
                <a:moveTo>
                  <a:pt x="5451252" y="3558982"/>
                </a:moveTo>
                <a:cubicBezTo>
                  <a:pt x="5451454" y="3559261"/>
                  <a:pt x="5451671" y="3559509"/>
                  <a:pt x="5451888" y="3559773"/>
                </a:cubicBezTo>
                <a:lnTo>
                  <a:pt x="5298580" y="3697144"/>
                </a:lnTo>
                <a:lnTo>
                  <a:pt x="5255608" y="3696167"/>
                </a:lnTo>
                <a:cubicBezTo>
                  <a:pt x="5255469" y="3693391"/>
                  <a:pt x="5254693" y="3690677"/>
                  <a:pt x="5253344" y="3688258"/>
                </a:cubicBezTo>
                <a:close/>
                <a:moveTo>
                  <a:pt x="5246661" y="3712590"/>
                </a:moveTo>
                <a:cubicBezTo>
                  <a:pt x="5249591" y="3710900"/>
                  <a:pt x="5251980" y="3708419"/>
                  <a:pt x="5253561" y="3705441"/>
                </a:cubicBezTo>
                <a:lnTo>
                  <a:pt x="5277443" y="3716095"/>
                </a:lnTo>
                <a:lnTo>
                  <a:pt x="5206108" y="3780082"/>
                </a:lnTo>
                <a:cubicBezTo>
                  <a:pt x="5203704" y="3777570"/>
                  <a:pt x="5200975" y="3775414"/>
                  <a:pt x="5197967" y="3773677"/>
                </a:cubicBezTo>
                <a:lnTo>
                  <a:pt x="5230378" y="3713366"/>
                </a:lnTo>
                <a:cubicBezTo>
                  <a:pt x="5235619" y="3715707"/>
                  <a:pt x="5241651" y="3715413"/>
                  <a:pt x="5246630" y="3712559"/>
                </a:cubicBezTo>
                <a:close/>
                <a:moveTo>
                  <a:pt x="5222128" y="3705922"/>
                </a:moveTo>
                <a:cubicBezTo>
                  <a:pt x="5223585" y="3708450"/>
                  <a:pt x="5225648" y="3710574"/>
                  <a:pt x="5228113" y="3712125"/>
                </a:cubicBezTo>
                <a:lnTo>
                  <a:pt x="5221414" y="3724625"/>
                </a:lnTo>
                <a:lnTo>
                  <a:pt x="5195749" y="3772421"/>
                </a:lnTo>
                <a:cubicBezTo>
                  <a:pt x="5187065" y="3768125"/>
                  <a:pt x="5177047" y="3767412"/>
                  <a:pt x="5167836" y="3770420"/>
                </a:cubicBezTo>
                <a:lnTo>
                  <a:pt x="5148777" y="3718080"/>
                </a:lnTo>
                <a:lnTo>
                  <a:pt x="5220515" y="3702045"/>
                </a:lnTo>
                <a:cubicBezTo>
                  <a:pt x="5220887" y="3703394"/>
                  <a:pt x="5221414" y="3704681"/>
                  <a:pt x="5222097" y="3705891"/>
                </a:cubicBezTo>
                <a:close/>
                <a:moveTo>
                  <a:pt x="5112427" y="3618425"/>
                </a:moveTo>
                <a:cubicBezTo>
                  <a:pt x="5113001" y="3618177"/>
                  <a:pt x="5113543" y="3617897"/>
                  <a:pt x="5114086" y="3617603"/>
                </a:cubicBezTo>
                <a:cubicBezTo>
                  <a:pt x="5115963" y="3616517"/>
                  <a:pt x="5117622" y="3615122"/>
                  <a:pt x="5118987" y="3613447"/>
                </a:cubicBezTo>
                <a:lnTo>
                  <a:pt x="5222391" y="3687529"/>
                </a:lnTo>
                <a:cubicBezTo>
                  <a:pt x="5220158" y="3691158"/>
                  <a:pt x="5219290" y="3695469"/>
                  <a:pt x="5219941" y="3699687"/>
                </a:cubicBezTo>
                <a:lnTo>
                  <a:pt x="5147862" y="3715754"/>
                </a:lnTo>
                <a:close/>
                <a:moveTo>
                  <a:pt x="5146326" y="3718654"/>
                </a:moveTo>
                <a:lnTo>
                  <a:pt x="5165525" y="3771382"/>
                </a:lnTo>
                <a:cubicBezTo>
                  <a:pt x="5163928" y="3772018"/>
                  <a:pt x="5162377" y="3772747"/>
                  <a:pt x="5160873" y="3773584"/>
                </a:cubicBezTo>
                <a:cubicBezTo>
                  <a:pt x="5149878" y="3779865"/>
                  <a:pt x="5142868" y="3791325"/>
                  <a:pt x="5142264" y="3803964"/>
                </a:cubicBezTo>
                <a:lnTo>
                  <a:pt x="4817116" y="3799312"/>
                </a:lnTo>
                <a:cubicBezTo>
                  <a:pt x="4817411" y="3796939"/>
                  <a:pt x="4817488" y="3794536"/>
                  <a:pt x="4817364" y="3792147"/>
                </a:cubicBezTo>
                <a:close/>
                <a:moveTo>
                  <a:pt x="4816806" y="3801809"/>
                </a:moveTo>
                <a:lnTo>
                  <a:pt x="5142279" y="3806461"/>
                </a:lnTo>
                <a:cubicBezTo>
                  <a:pt x="5142698" y="3826932"/>
                  <a:pt x="5159632" y="3843185"/>
                  <a:pt x="5180086" y="3842766"/>
                </a:cubicBezTo>
                <a:cubicBezTo>
                  <a:pt x="5183576" y="3842689"/>
                  <a:pt x="5187034" y="3842130"/>
                  <a:pt x="5190353" y="3841091"/>
                </a:cubicBezTo>
                <a:lnTo>
                  <a:pt x="5268480" y="4065401"/>
                </a:lnTo>
                <a:cubicBezTo>
                  <a:pt x="5267534" y="4065773"/>
                  <a:pt x="5266619" y="4066207"/>
                  <a:pt x="5265735" y="4066719"/>
                </a:cubicBezTo>
                <a:cubicBezTo>
                  <a:pt x="5262463" y="4068596"/>
                  <a:pt x="5259733" y="4071263"/>
                  <a:pt x="5257748" y="4074473"/>
                </a:cubicBezTo>
                <a:lnTo>
                  <a:pt x="4811735" y="3815006"/>
                </a:lnTo>
                <a:cubicBezTo>
                  <a:pt x="4814170" y="3810928"/>
                  <a:pt x="4815875" y="3806446"/>
                  <a:pt x="4816775" y="3801778"/>
                </a:cubicBezTo>
                <a:close/>
                <a:moveTo>
                  <a:pt x="4778642" y="3780532"/>
                </a:moveTo>
                <a:cubicBezTo>
                  <a:pt x="4786054" y="3781555"/>
                  <a:pt x="4791234" y="3788410"/>
                  <a:pt x="4790195" y="3795823"/>
                </a:cubicBezTo>
                <a:cubicBezTo>
                  <a:pt x="4789171" y="3803235"/>
                  <a:pt x="4782332" y="3808415"/>
                  <a:pt x="4774920" y="3807376"/>
                </a:cubicBezTo>
                <a:cubicBezTo>
                  <a:pt x="4767507" y="3806353"/>
                  <a:pt x="4762328" y="3799514"/>
                  <a:pt x="4763351" y="3792101"/>
                </a:cubicBezTo>
                <a:cubicBezTo>
                  <a:pt x="4764359" y="3784688"/>
                  <a:pt x="4771198" y="3779493"/>
                  <a:pt x="4778611" y="3780501"/>
                </a:cubicBezTo>
                <a:close/>
                <a:moveTo>
                  <a:pt x="4779541" y="3834934"/>
                </a:moveTo>
                <a:cubicBezTo>
                  <a:pt x="4787760" y="3834376"/>
                  <a:pt x="4795623" y="3831321"/>
                  <a:pt x="4802074" y="3826172"/>
                </a:cubicBezTo>
                <a:lnTo>
                  <a:pt x="5027817" y="4078335"/>
                </a:lnTo>
                <a:cubicBezTo>
                  <a:pt x="5013101" y="4092525"/>
                  <a:pt x="5012667" y="4115958"/>
                  <a:pt x="5026856" y="4130675"/>
                </a:cubicBezTo>
                <a:cubicBezTo>
                  <a:pt x="5041046" y="4145392"/>
                  <a:pt x="5064493" y="4145827"/>
                  <a:pt x="5079209" y="4131636"/>
                </a:cubicBezTo>
                <a:cubicBezTo>
                  <a:pt x="5080807" y="4130085"/>
                  <a:pt x="5082249" y="4128411"/>
                  <a:pt x="5083552" y="4126612"/>
                </a:cubicBezTo>
                <a:lnTo>
                  <a:pt x="5212528" y="4213923"/>
                </a:lnTo>
                <a:lnTo>
                  <a:pt x="5164718" y="4310384"/>
                </a:lnTo>
                <a:cubicBezTo>
                  <a:pt x="5155538" y="4306600"/>
                  <a:pt x="5145039" y="4310973"/>
                  <a:pt x="5141255" y="4320138"/>
                </a:cubicBezTo>
                <a:cubicBezTo>
                  <a:pt x="5139643" y="4324031"/>
                  <a:pt x="5139457" y="4328358"/>
                  <a:pt x="5140713" y="4332374"/>
                </a:cubicBezTo>
                <a:lnTo>
                  <a:pt x="4244545" y="4636458"/>
                </a:lnTo>
                <a:cubicBezTo>
                  <a:pt x="4240761" y="4624160"/>
                  <a:pt x="4231395" y="4614359"/>
                  <a:pt x="4219268" y="4610017"/>
                </a:cubicBezTo>
                <a:lnTo>
                  <a:pt x="4363147" y="4159784"/>
                </a:lnTo>
                <a:cubicBezTo>
                  <a:pt x="4367272" y="4160978"/>
                  <a:pt x="4371568" y="4161427"/>
                  <a:pt x="4375848" y="4161117"/>
                </a:cubicBezTo>
                <a:cubicBezTo>
                  <a:pt x="4396256" y="4159691"/>
                  <a:pt x="4411624" y="4141981"/>
                  <a:pt x="4410197" y="4121572"/>
                </a:cubicBezTo>
                <a:cubicBezTo>
                  <a:pt x="4409685" y="4114360"/>
                  <a:pt x="4407064" y="4107444"/>
                  <a:pt x="4402676" y="4101690"/>
                </a:cubicBezTo>
                <a:lnTo>
                  <a:pt x="4745859" y="3820993"/>
                </a:lnTo>
                <a:cubicBezTo>
                  <a:pt x="4754264" y="3830670"/>
                  <a:pt x="4766732" y="3835818"/>
                  <a:pt x="4779510" y="3834903"/>
                </a:cubicBezTo>
                <a:close/>
                <a:moveTo>
                  <a:pt x="4343329" y="4102295"/>
                </a:moveTo>
                <a:cubicBezTo>
                  <a:pt x="4339219" y="4107909"/>
                  <a:pt x="4336784" y="4114562"/>
                  <a:pt x="4336288" y="4121494"/>
                </a:cubicBezTo>
                <a:lnTo>
                  <a:pt x="4261092" y="4118485"/>
                </a:lnTo>
                <a:lnTo>
                  <a:pt x="4268737" y="4043643"/>
                </a:lnTo>
                <a:close/>
                <a:moveTo>
                  <a:pt x="4269031" y="4040728"/>
                </a:moveTo>
                <a:lnTo>
                  <a:pt x="4273374" y="3998297"/>
                </a:lnTo>
                <a:lnTo>
                  <a:pt x="4349454" y="4095782"/>
                </a:lnTo>
                <a:cubicBezTo>
                  <a:pt x="4347763" y="4097162"/>
                  <a:pt x="4346213" y="4098681"/>
                  <a:pt x="4344802" y="4100341"/>
                </a:cubicBezTo>
                <a:close/>
                <a:moveTo>
                  <a:pt x="4336179" y="4123929"/>
                </a:moveTo>
                <a:cubicBezTo>
                  <a:pt x="4336179" y="4124859"/>
                  <a:pt x="4336179" y="4125805"/>
                  <a:pt x="4336179" y="4126767"/>
                </a:cubicBezTo>
                <a:cubicBezTo>
                  <a:pt x="4337218" y="4141438"/>
                  <a:pt x="4346833" y="4154108"/>
                  <a:pt x="4360681" y="4159055"/>
                </a:cubicBezTo>
                <a:lnTo>
                  <a:pt x="4216864" y="4609257"/>
                </a:lnTo>
                <a:cubicBezTo>
                  <a:pt x="4214941" y="4608699"/>
                  <a:pt x="4212987" y="4608280"/>
                  <a:pt x="4211002" y="4608001"/>
                </a:cubicBezTo>
                <a:lnTo>
                  <a:pt x="4218306" y="4536384"/>
                </a:lnTo>
                <a:lnTo>
                  <a:pt x="4260781" y="4120905"/>
                </a:lnTo>
                <a:close/>
                <a:moveTo>
                  <a:pt x="4328301" y="3810571"/>
                </a:moveTo>
                <a:lnTo>
                  <a:pt x="4735887" y="3796769"/>
                </a:lnTo>
                <a:cubicBezTo>
                  <a:pt x="4735887" y="3796862"/>
                  <a:pt x="4735887" y="3796955"/>
                  <a:pt x="4735887" y="3797048"/>
                </a:cubicBezTo>
                <a:cubicBezTo>
                  <a:pt x="4736446" y="3805050"/>
                  <a:pt x="4739361" y="3812696"/>
                  <a:pt x="4744246" y="3819054"/>
                </a:cubicBezTo>
                <a:lnTo>
                  <a:pt x="4401017" y="4099752"/>
                </a:lnTo>
                <a:cubicBezTo>
                  <a:pt x="4393402" y="4091005"/>
                  <a:pt x="4382113" y="4086353"/>
                  <a:pt x="4370544" y="4087175"/>
                </a:cubicBezTo>
                <a:cubicBezTo>
                  <a:pt x="4368683" y="4087314"/>
                  <a:pt x="4366838" y="4087593"/>
                  <a:pt x="4365024" y="4088028"/>
                </a:cubicBezTo>
                <a:lnTo>
                  <a:pt x="4301830" y="3846100"/>
                </a:lnTo>
                <a:cubicBezTo>
                  <a:pt x="4317539" y="3841417"/>
                  <a:pt x="4328301" y="3826963"/>
                  <a:pt x="4328286" y="3810571"/>
                </a:cubicBezTo>
                <a:close/>
                <a:moveTo>
                  <a:pt x="4293906" y="3847573"/>
                </a:moveTo>
                <a:cubicBezTo>
                  <a:pt x="4295766" y="3847434"/>
                  <a:pt x="4297612" y="3847155"/>
                  <a:pt x="4299426" y="3846720"/>
                </a:cubicBezTo>
                <a:lnTo>
                  <a:pt x="4348663" y="4035222"/>
                </a:lnTo>
                <a:lnTo>
                  <a:pt x="4362620" y="4088632"/>
                </a:lnTo>
                <a:cubicBezTo>
                  <a:pt x="4358588" y="4089842"/>
                  <a:pt x="4354788" y="4091718"/>
                  <a:pt x="4351392" y="4094200"/>
                </a:cubicBezTo>
                <a:lnTo>
                  <a:pt x="4273699" y="3994700"/>
                </a:lnTo>
                <a:lnTo>
                  <a:pt x="4288742" y="3847480"/>
                </a:lnTo>
                <a:cubicBezTo>
                  <a:pt x="4290463" y="3847636"/>
                  <a:pt x="4292184" y="3847667"/>
                  <a:pt x="4293906" y="3847573"/>
                </a:cubicBezTo>
                <a:close/>
                <a:moveTo>
                  <a:pt x="3903905" y="3719228"/>
                </a:moveTo>
                <a:lnTo>
                  <a:pt x="3956926" y="3731913"/>
                </a:lnTo>
                <a:lnTo>
                  <a:pt x="3978636" y="3812463"/>
                </a:lnTo>
                <a:lnTo>
                  <a:pt x="3904200" y="3753950"/>
                </a:lnTo>
                <a:close/>
                <a:moveTo>
                  <a:pt x="3901766" y="3751997"/>
                </a:moveTo>
                <a:lnTo>
                  <a:pt x="3850590" y="3711768"/>
                </a:lnTo>
                <a:cubicBezTo>
                  <a:pt x="3851598" y="3710311"/>
                  <a:pt x="3852374" y="3708713"/>
                  <a:pt x="3852901" y="3707023"/>
                </a:cubicBezTo>
                <a:lnTo>
                  <a:pt x="3901440" y="3718639"/>
                </a:lnTo>
                <a:close/>
                <a:moveTo>
                  <a:pt x="3979737" y="3816433"/>
                </a:moveTo>
                <a:lnTo>
                  <a:pt x="4031502" y="4008145"/>
                </a:lnTo>
                <a:lnTo>
                  <a:pt x="3938084" y="4079715"/>
                </a:lnTo>
                <a:cubicBezTo>
                  <a:pt x="3930501" y="4070441"/>
                  <a:pt x="3919242" y="4064967"/>
                  <a:pt x="3907270" y="4064734"/>
                </a:cubicBezTo>
                <a:lnTo>
                  <a:pt x="3907022" y="4039022"/>
                </a:lnTo>
                <a:lnTo>
                  <a:pt x="3904262" y="3757099"/>
                </a:lnTo>
                <a:close/>
                <a:moveTo>
                  <a:pt x="3982994" y="3818992"/>
                </a:moveTo>
                <a:lnTo>
                  <a:pt x="4128765" y="3933613"/>
                </a:lnTo>
                <a:lnTo>
                  <a:pt x="4033626" y="4006501"/>
                </a:lnTo>
                <a:close/>
                <a:moveTo>
                  <a:pt x="3981924" y="3815022"/>
                </a:moveTo>
                <a:lnTo>
                  <a:pt x="3959655" y="3732565"/>
                </a:lnTo>
                <a:lnTo>
                  <a:pt x="4090306" y="3763814"/>
                </a:lnTo>
                <a:lnTo>
                  <a:pt x="4187632" y="3888499"/>
                </a:lnTo>
                <a:lnTo>
                  <a:pt x="4130781" y="3932062"/>
                </a:lnTo>
                <a:close/>
                <a:moveTo>
                  <a:pt x="4189136" y="3890438"/>
                </a:moveTo>
                <a:lnTo>
                  <a:pt x="4271125" y="3995475"/>
                </a:lnTo>
                <a:lnTo>
                  <a:pt x="4266690" y="4038898"/>
                </a:lnTo>
                <a:lnTo>
                  <a:pt x="4132782" y="3933613"/>
                </a:lnTo>
                <a:close/>
                <a:moveTo>
                  <a:pt x="4286276" y="3847325"/>
                </a:moveTo>
                <a:lnTo>
                  <a:pt x="4271497" y="3991924"/>
                </a:lnTo>
                <a:lnTo>
                  <a:pt x="4191106" y="3888949"/>
                </a:lnTo>
                <a:lnTo>
                  <a:pt x="4262674" y="3834097"/>
                </a:lnTo>
                <a:cubicBezTo>
                  <a:pt x="4268597" y="3841324"/>
                  <a:pt x="4277018" y="3846023"/>
                  <a:pt x="4286276" y="3847279"/>
                </a:cubicBezTo>
                <a:close/>
                <a:moveTo>
                  <a:pt x="4261185" y="3832143"/>
                </a:moveTo>
                <a:lnTo>
                  <a:pt x="4189586" y="3886995"/>
                </a:lnTo>
                <a:lnTo>
                  <a:pt x="4094137" y="3764729"/>
                </a:lnTo>
                <a:lnTo>
                  <a:pt x="4255028" y="3803220"/>
                </a:lnTo>
                <a:cubicBezTo>
                  <a:pt x="4252935" y="3813300"/>
                  <a:pt x="4255199" y="3823799"/>
                  <a:pt x="4261231" y="3832143"/>
                </a:cubicBezTo>
                <a:close/>
                <a:moveTo>
                  <a:pt x="3918157" y="3533533"/>
                </a:moveTo>
                <a:lnTo>
                  <a:pt x="3936859" y="3547491"/>
                </a:lnTo>
                <a:lnTo>
                  <a:pt x="4260890" y="3789418"/>
                </a:lnTo>
                <a:cubicBezTo>
                  <a:pt x="4258486" y="3792876"/>
                  <a:pt x="4256703" y="3796707"/>
                  <a:pt x="4255602" y="3800770"/>
                </a:cubicBezTo>
                <a:lnTo>
                  <a:pt x="4091702" y="3761550"/>
                </a:lnTo>
                <a:lnTo>
                  <a:pt x="3915629" y="3536030"/>
                </a:lnTo>
                <a:cubicBezTo>
                  <a:pt x="3916544" y="3535255"/>
                  <a:pt x="3917381" y="3534402"/>
                  <a:pt x="3918157" y="3533487"/>
                </a:cubicBezTo>
                <a:close/>
                <a:moveTo>
                  <a:pt x="3913706" y="3537581"/>
                </a:moveTo>
                <a:lnTo>
                  <a:pt x="4087872" y="3760728"/>
                </a:lnTo>
                <a:lnTo>
                  <a:pt x="3958926" y="3729882"/>
                </a:lnTo>
                <a:lnTo>
                  <a:pt x="3907751" y="3540558"/>
                </a:lnTo>
                <a:cubicBezTo>
                  <a:pt x="3909876" y="3539861"/>
                  <a:pt x="3911892" y="3538837"/>
                  <a:pt x="3913706" y="3537534"/>
                </a:cubicBezTo>
                <a:close/>
                <a:moveTo>
                  <a:pt x="3905425" y="3541163"/>
                </a:moveTo>
                <a:lnTo>
                  <a:pt x="3956243" y="3729137"/>
                </a:lnTo>
                <a:lnTo>
                  <a:pt x="3903936" y="3716623"/>
                </a:lnTo>
                <a:lnTo>
                  <a:pt x="3902230" y="3541582"/>
                </a:lnTo>
                <a:lnTo>
                  <a:pt x="3902386" y="3541582"/>
                </a:lnTo>
                <a:cubicBezTo>
                  <a:pt x="3903409" y="3541504"/>
                  <a:pt x="3904417" y="3541334"/>
                  <a:pt x="3905425" y="3541116"/>
                </a:cubicBezTo>
                <a:close/>
                <a:moveTo>
                  <a:pt x="3906387" y="3496903"/>
                </a:moveTo>
                <a:cubicBezTo>
                  <a:pt x="3904014" y="3496298"/>
                  <a:pt x="3901548" y="3496066"/>
                  <a:pt x="3899098" y="3496236"/>
                </a:cubicBezTo>
                <a:cubicBezTo>
                  <a:pt x="3897051" y="3496391"/>
                  <a:pt x="3895020" y="3496825"/>
                  <a:pt x="3893081" y="3497523"/>
                </a:cubicBezTo>
                <a:lnTo>
                  <a:pt x="3861104" y="3421099"/>
                </a:lnTo>
                <a:lnTo>
                  <a:pt x="3856592" y="3410321"/>
                </a:lnTo>
                <a:cubicBezTo>
                  <a:pt x="3875170" y="3401838"/>
                  <a:pt x="3883342" y="3379909"/>
                  <a:pt x="3874860" y="3361330"/>
                </a:cubicBezTo>
                <a:cubicBezTo>
                  <a:pt x="3873371" y="3358043"/>
                  <a:pt x="3871386" y="3354988"/>
                  <a:pt x="3868998" y="3352274"/>
                </a:cubicBezTo>
                <a:lnTo>
                  <a:pt x="3987088" y="3241499"/>
                </a:lnTo>
                <a:close/>
                <a:moveTo>
                  <a:pt x="3283509" y="3097397"/>
                </a:moveTo>
                <a:cubicBezTo>
                  <a:pt x="3288130" y="3093008"/>
                  <a:pt x="3290705" y="3086883"/>
                  <a:pt x="3290596" y="3080509"/>
                </a:cubicBezTo>
                <a:lnTo>
                  <a:pt x="3413711" y="3071778"/>
                </a:lnTo>
                <a:cubicBezTo>
                  <a:pt x="3414967" y="3083781"/>
                  <a:pt x="3422007" y="3094420"/>
                  <a:pt x="3432553" y="3100282"/>
                </a:cubicBezTo>
                <a:lnTo>
                  <a:pt x="3377423" y="3208001"/>
                </a:lnTo>
                <a:close/>
                <a:moveTo>
                  <a:pt x="3376213" y="3210374"/>
                </a:moveTo>
                <a:lnTo>
                  <a:pt x="3331551" y="3297623"/>
                </a:lnTo>
                <a:lnTo>
                  <a:pt x="3275305" y="3102329"/>
                </a:lnTo>
                <a:cubicBezTo>
                  <a:pt x="3277570" y="3101553"/>
                  <a:pt x="3279710" y="3100421"/>
                  <a:pt x="3281617" y="3098979"/>
                </a:cubicBezTo>
                <a:close/>
                <a:moveTo>
                  <a:pt x="3166629" y="2732847"/>
                </a:moveTo>
                <a:lnTo>
                  <a:pt x="3176398" y="2735096"/>
                </a:lnTo>
                <a:cubicBezTo>
                  <a:pt x="3176181" y="2736445"/>
                  <a:pt x="3176119" y="2737794"/>
                  <a:pt x="3176212" y="2739159"/>
                </a:cubicBezTo>
                <a:cubicBezTo>
                  <a:pt x="3176910" y="2749068"/>
                  <a:pt x="3185517" y="2756543"/>
                  <a:pt x="3195426" y="2755861"/>
                </a:cubicBezTo>
                <a:cubicBezTo>
                  <a:pt x="3195860" y="2755861"/>
                  <a:pt x="3196294" y="2755752"/>
                  <a:pt x="3196713" y="2755706"/>
                </a:cubicBezTo>
                <a:lnTo>
                  <a:pt x="3198714" y="2765011"/>
                </a:lnTo>
                <a:cubicBezTo>
                  <a:pt x="3195922" y="2765476"/>
                  <a:pt x="3193069" y="2765507"/>
                  <a:pt x="3190262" y="2765135"/>
                </a:cubicBezTo>
                <a:cubicBezTo>
                  <a:pt x="3175018" y="2763010"/>
                  <a:pt x="3164380" y="2748929"/>
                  <a:pt x="3166473" y="2733684"/>
                </a:cubicBezTo>
                <a:cubicBezTo>
                  <a:pt x="3166520" y="2733390"/>
                  <a:pt x="3166582" y="2733126"/>
                  <a:pt x="3166629" y="2732847"/>
                </a:cubicBezTo>
                <a:close/>
                <a:moveTo>
                  <a:pt x="3167140" y="2730443"/>
                </a:moveTo>
                <a:cubicBezTo>
                  <a:pt x="3171017" y="2715571"/>
                  <a:pt x="3186214" y="2706638"/>
                  <a:pt x="3201086" y="2710515"/>
                </a:cubicBezTo>
                <a:cubicBezTo>
                  <a:pt x="3209197" y="2712624"/>
                  <a:pt x="3215927" y="2718285"/>
                  <a:pt x="3219401" y="2725899"/>
                </a:cubicBezTo>
                <a:lnTo>
                  <a:pt x="3210189" y="2729792"/>
                </a:lnTo>
                <a:cubicBezTo>
                  <a:pt x="3205723" y="2720937"/>
                  <a:pt x="3194930" y="2717370"/>
                  <a:pt x="3186075" y="2721836"/>
                </a:cubicBezTo>
                <a:cubicBezTo>
                  <a:pt x="3181671" y="2724054"/>
                  <a:pt x="3178383" y="2727977"/>
                  <a:pt x="3176956" y="2732692"/>
                </a:cubicBezTo>
                <a:close/>
                <a:moveTo>
                  <a:pt x="3199148" y="2755179"/>
                </a:moveTo>
                <a:cubicBezTo>
                  <a:pt x="3200947" y="2754667"/>
                  <a:pt x="3202637" y="2753860"/>
                  <a:pt x="3204188" y="2752821"/>
                </a:cubicBezTo>
                <a:lnTo>
                  <a:pt x="3210019" y="2760327"/>
                </a:lnTo>
                <a:cubicBezTo>
                  <a:pt x="3207320" y="2762219"/>
                  <a:pt x="3204312" y="2763615"/>
                  <a:pt x="3201133" y="2764468"/>
                </a:cubicBezTo>
                <a:close/>
                <a:moveTo>
                  <a:pt x="3206111" y="2751301"/>
                </a:moveTo>
                <a:cubicBezTo>
                  <a:pt x="3210267" y="2747595"/>
                  <a:pt x="3212469" y="2742167"/>
                  <a:pt x="3212081" y="2736615"/>
                </a:cubicBezTo>
                <a:cubicBezTo>
                  <a:pt x="3211973" y="2735064"/>
                  <a:pt x="3211647" y="2733545"/>
                  <a:pt x="3211135" y="2732087"/>
                </a:cubicBezTo>
                <a:lnTo>
                  <a:pt x="3220347" y="2728194"/>
                </a:lnTo>
                <a:cubicBezTo>
                  <a:pt x="3224255" y="2739159"/>
                  <a:pt x="3220905" y="2751395"/>
                  <a:pt x="3211973" y="2758838"/>
                </a:cubicBezTo>
                <a:close/>
                <a:moveTo>
                  <a:pt x="3227387" y="2742121"/>
                </a:moveTo>
                <a:cubicBezTo>
                  <a:pt x="3228147" y="2736662"/>
                  <a:pt x="3227542" y="2731110"/>
                  <a:pt x="3225635" y="2725946"/>
                </a:cubicBezTo>
                <a:lnTo>
                  <a:pt x="3346842" y="2674769"/>
                </a:lnTo>
                <a:cubicBezTo>
                  <a:pt x="3349649" y="2680476"/>
                  <a:pt x="3354705" y="2684756"/>
                  <a:pt x="3360799" y="2686586"/>
                </a:cubicBezTo>
                <a:lnTo>
                  <a:pt x="3312586" y="2888347"/>
                </a:lnTo>
                <a:lnTo>
                  <a:pt x="3215477" y="2763367"/>
                </a:lnTo>
                <a:cubicBezTo>
                  <a:pt x="3221975" y="2758032"/>
                  <a:pt x="3226224" y="2750449"/>
                  <a:pt x="3227387" y="2742121"/>
                </a:cubicBezTo>
                <a:close/>
                <a:moveTo>
                  <a:pt x="2980537" y="2624398"/>
                </a:moveTo>
                <a:lnTo>
                  <a:pt x="2885538" y="2125035"/>
                </a:lnTo>
                <a:cubicBezTo>
                  <a:pt x="2895215" y="2122756"/>
                  <a:pt x="2901201" y="2113063"/>
                  <a:pt x="2898921" y="2103401"/>
                </a:cubicBezTo>
                <a:cubicBezTo>
                  <a:pt x="2896626" y="2093724"/>
                  <a:pt x="2886949" y="2087738"/>
                  <a:pt x="2877272" y="2090018"/>
                </a:cubicBezTo>
                <a:cubicBezTo>
                  <a:pt x="2876326" y="2090235"/>
                  <a:pt x="2875396" y="2090545"/>
                  <a:pt x="2874497" y="2090917"/>
                </a:cubicBezTo>
                <a:lnTo>
                  <a:pt x="2831075" y="1998086"/>
                </a:lnTo>
                <a:lnTo>
                  <a:pt x="2945149" y="1783530"/>
                </a:lnTo>
                <a:cubicBezTo>
                  <a:pt x="2959370" y="1790354"/>
                  <a:pt x="2976444" y="1784352"/>
                  <a:pt x="2983251" y="1770116"/>
                </a:cubicBezTo>
                <a:cubicBezTo>
                  <a:pt x="2985422" y="1765603"/>
                  <a:pt x="2986353" y="1760609"/>
                  <a:pt x="2985981" y="1755616"/>
                </a:cubicBezTo>
                <a:lnTo>
                  <a:pt x="2985981" y="1755616"/>
                </a:lnTo>
                <a:lnTo>
                  <a:pt x="3615589" y="1626464"/>
                </a:lnTo>
                <a:cubicBezTo>
                  <a:pt x="3619093" y="1643057"/>
                  <a:pt x="3635392" y="1653665"/>
                  <a:pt x="3651985" y="1650145"/>
                </a:cubicBezTo>
                <a:cubicBezTo>
                  <a:pt x="3657459" y="1648997"/>
                  <a:pt x="3662514" y="1646360"/>
                  <a:pt x="3666608" y="1642530"/>
                </a:cubicBezTo>
                <a:lnTo>
                  <a:pt x="3840216" y="1819819"/>
                </a:lnTo>
                <a:lnTo>
                  <a:pt x="3822646" y="1933758"/>
                </a:lnTo>
                <a:lnTo>
                  <a:pt x="3378276" y="2644838"/>
                </a:lnTo>
                <a:cubicBezTo>
                  <a:pt x="3367328" y="2638743"/>
                  <a:pt x="3353510" y="2642682"/>
                  <a:pt x="3347416" y="2653631"/>
                </a:cubicBezTo>
                <a:cubicBezTo>
                  <a:pt x="3346222" y="2655787"/>
                  <a:pt x="3345384" y="2658129"/>
                  <a:pt x="3344935" y="2660548"/>
                </a:cubicBezTo>
                <a:close/>
                <a:moveTo>
                  <a:pt x="2983779" y="2666906"/>
                </a:moveTo>
                <a:lnTo>
                  <a:pt x="2967651" y="2625623"/>
                </a:lnTo>
                <a:lnTo>
                  <a:pt x="2978506" y="2626693"/>
                </a:lnTo>
                <a:lnTo>
                  <a:pt x="2986027" y="2666270"/>
                </a:lnTo>
                <a:cubicBezTo>
                  <a:pt x="2985236" y="2666456"/>
                  <a:pt x="2984492" y="2666658"/>
                  <a:pt x="2983779" y="2666906"/>
                </a:cubicBezTo>
                <a:close/>
                <a:moveTo>
                  <a:pt x="2966643" y="2623034"/>
                </a:moveTo>
                <a:lnTo>
                  <a:pt x="2796711" y="2187936"/>
                </a:lnTo>
                <a:lnTo>
                  <a:pt x="2868681" y="2120786"/>
                </a:lnTo>
                <a:cubicBezTo>
                  <a:pt x="2872326" y="2124229"/>
                  <a:pt x="2877241" y="2125997"/>
                  <a:pt x="2882235" y="2125640"/>
                </a:cubicBezTo>
                <a:cubicBezTo>
                  <a:pt x="2882530" y="2125640"/>
                  <a:pt x="2882824" y="2125563"/>
                  <a:pt x="2883119" y="2125532"/>
                </a:cubicBezTo>
                <a:lnTo>
                  <a:pt x="2977979" y="2624150"/>
                </a:lnTo>
                <a:close/>
                <a:moveTo>
                  <a:pt x="2415193" y="2568336"/>
                </a:moveTo>
                <a:cubicBezTo>
                  <a:pt x="2415302" y="2566987"/>
                  <a:pt x="2415302" y="2565653"/>
                  <a:pt x="2415193" y="2564304"/>
                </a:cubicBezTo>
                <a:cubicBezTo>
                  <a:pt x="2414805" y="2558814"/>
                  <a:pt x="2412665" y="2553603"/>
                  <a:pt x="2409114" y="2549416"/>
                </a:cubicBezTo>
                <a:lnTo>
                  <a:pt x="2794726" y="2189751"/>
                </a:lnTo>
                <a:lnTo>
                  <a:pt x="2963851" y="2622754"/>
                </a:lnTo>
                <a:close/>
                <a:moveTo>
                  <a:pt x="2158651" y="2304697"/>
                </a:moveTo>
                <a:cubicBezTo>
                  <a:pt x="2158527" y="2303131"/>
                  <a:pt x="2158279" y="2301580"/>
                  <a:pt x="2157907" y="2300045"/>
                </a:cubicBezTo>
                <a:lnTo>
                  <a:pt x="2290962" y="2261942"/>
                </a:lnTo>
                <a:cubicBezTo>
                  <a:pt x="2294746" y="2273092"/>
                  <a:pt x="2305570" y="2280288"/>
                  <a:pt x="2317325" y="2279450"/>
                </a:cubicBezTo>
                <a:cubicBezTo>
                  <a:pt x="2318302" y="2279388"/>
                  <a:pt x="2319294" y="2279249"/>
                  <a:pt x="2320256" y="2279062"/>
                </a:cubicBezTo>
                <a:lnTo>
                  <a:pt x="2335856" y="2344910"/>
                </a:lnTo>
                <a:lnTo>
                  <a:pt x="2227784" y="2402569"/>
                </a:lnTo>
                <a:lnTo>
                  <a:pt x="2151161" y="2326068"/>
                </a:lnTo>
                <a:cubicBezTo>
                  <a:pt x="2156495" y="2320299"/>
                  <a:pt x="2159194" y="2312576"/>
                  <a:pt x="2158651" y="2304744"/>
                </a:cubicBezTo>
                <a:close/>
                <a:moveTo>
                  <a:pt x="2077779" y="2131735"/>
                </a:moveTo>
                <a:cubicBezTo>
                  <a:pt x="2077360" y="2125842"/>
                  <a:pt x="2074941" y="2120274"/>
                  <a:pt x="2070909" y="2115963"/>
                </a:cubicBezTo>
                <a:lnTo>
                  <a:pt x="2300654" y="1880797"/>
                </a:lnTo>
                <a:lnTo>
                  <a:pt x="2406199" y="1772783"/>
                </a:lnTo>
                <a:cubicBezTo>
                  <a:pt x="2409223" y="1775450"/>
                  <a:pt x="2412820" y="1777389"/>
                  <a:pt x="2416713" y="1778428"/>
                </a:cubicBezTo>
                <a:lnTo>
                  <a:pt x="2319682" y="2228165"/>
                </a:lnTo>
                <a:cubicBezTo>
                  <a:pt x="2308594" y="2226288"/>
                  <a:pt x="2297584" y="2231825"/>
                  <a:pt x="2292466" y="2241827"/>
                </a:cubicBezTo>
                <a:lnTo>
                  <a:pt x="2075980" y="2143227"/>
                </a:lnTo>
                <a:cubicBezTo>
                  <a:pt x="2077438" y="2139598"/>
                  <a:pt x="2078058" y="2135690"/>
                  <a:pt x="2077779" y="2131781"/>
                </a:cubicBezTo>
                <a:close/>
                <a:moveTo>
                  <a:pt x="2026170" y="2135472"/>
                </a:moveTo>
                <a:cubicBezTo>
                  <a:pt x="2026558" y="2140885"/>
                  <a:pt x="2028651" y="2146049"/>
                  <a:pt x="2032140" y="2150205"/>
                </a:cubicBezTo>
                <a:lnTo>
                  <a:pt x="2005777" y="2174491"/>
                </a:lnTo>
                <a:lnTo>
                  <a:pt x="1886803" y="2049604"/>
                </a:lnTo>
                <a:cubicBezTo>
                  <a:pt x="1888354" y="2048022"/>
                  <a:pt x="1889719" y="2046269"/>
                  <a:pt x="1890882" y="2044393"/>
                </a:cubicBezTo>
                <a:lnTo>
                  <a:pt x="2028899" y="2122104"/>
                </a:lnTo>
                <a:cubicBezTo>
                  <a:pt x="2026790" y="2126230"/>
                  <a:pt x="2025860" y="2130851"/>
                  <a:pt x="2026170" y="2135472"/>
                </a:cubicBezTo>
                <a:close/>
                <a:moveTo>
                  <a:pt x="2030124" y="2119964"/>
                </a:moveTo>
                <a:lnTo>
                  <a:pt x="1892107" y="2042268"/>
                </a:lnTo>
                <a:cubicBezTo>
                  <a:pt x="1896325" y="2034049"/>
                  <a:pt x="1896604" y="2024356"/>
                  <a:pt x="1892836" y="2015904"/>
                </a:cubicBezTo>
                <a:lnTo>
                  <a:pt x="1959952" y="1982888"/>
                </a:lnTo>
                <a:lnTo>
                  <a:pt x="2037645" y="2112272"/>
                </a:lnTo>
                <a:cubicBezTo>
                  <a:pt x="2034668" y="2114257"/>
                  <a:pt x="2032125" y="2116832"/>
                  <a:pt x="2030202" y="2119856"/>
                </a:cubicBezTo>
                <a:close/>
                <a:moveTo>
                  <a:pt x="1899566" y="2009856"/>
                </a:moveTo>
                <a:lnTo>
                  <a:pt x="1955486" y="1975490"/>
                </a:lnTo>
                <a:lnTo>
                  <a:pt x="1958588" y="1980794"/>
                </a:lnTo>
                <a:close/>
                <a:moveTo>
                  <a:pt x="1962154" y="1981787"/>
                </a:moveTo>
                <a:lnTo>
                  <a:pt x="2400740" y="1766099"/>
                </a:lnTo>
                <a:cubicBezTo>
                  <a:pt x="2401748" y="1767944"/>
                  <a:pt x="2402989" y="1769666"/>
                  <a:pt x="2404415" y="1771217"/>
                </a:cubicBezTo>
                <a:lnTo>
                  <a:pt x="2069126" y="2114257"/>
                </a:lnTo>
                <a:cubicBezTo>
                  <a:pt x="2061046" y="2107031"/>
                  <a:pt x="2049276" y="2105650"/>
                  <a:pt x="2039754" y="2110845"/>
                </a:cubicBezTo>
                <a:close/>
                <a:moveTo>
                  <a:pt x="2244393" y="1379341"/>
                </a:moveTo>
                <a:cubicBezTo>
                  <a:pt x="2243245" y="1387594"/>
                  <a:pt x="2238469" y="1394902"/>
                  <a:pt x="2231366" y="1399253"/>
                </a:cubicBezTo>
                <a:lnTo>
                  <a:pt x="2226854" y="1390972"/>
                </a:lnTo>
                <a:cubicBezTo>
                  <a:pt x="2231366" y="1388095"/>
                  <a:pt x="2234359" y="1383353"/>
                  <a:pt x="2235026" y="1378038"/>
                </a:cubicBezTo>
                <a:lnTo>
                  <a:pt x="2244455" y="1378566"/>
                </a:lnTo>
                <a:cubicBezTo>
                  <a:pt x="2244393" y="1378674"/>
                  <a:pt x="2244393" y="1378938"/>
                  <a:pt x="2244361" y="1379201"/>
                </a:cubicBezTo>
                <a:close/>
                <a:moveTo>
                  <a:pt x="2400631" y="1374875"/>
                </a:moveTo>
                <a:lnTo>
                  <a:pt x="2328676" y="1343858"/>
                </a:lnTo>
                <a:lnTo>
                  <a:pt x="2407284" y="1320720"/>
                </a:lnTo>
                <a:lnTo>
                  <a:pt x="2417194" y="1362018"/>
                </a:lnTo>
                <a:cubicBezTo>
                  <a:pt x="2410122" y="1363724"/>
                  <a:pt x="2404090" y="1368344"/>
                  <a:pt x="2400600" y="1374735"/>
                </a:cubicBezTo>
                <a:close/>
                <a:moveTo>
                  <a:pt x="2325110" y="1342307"/>
                </a:moveTo>
                <a:lnTo>
                  <a:pt x="2284635" y="1324861"/>
                </a:lnTo>
                <a:lnTo>
                  <a:pt x="2389016" y="1244575"/>
                </a:lnTo>
                <a:lnTo>
                  <a:pt x="2406679" y="1318192"/>
                </a:lnTo>
                <a:close/>
                <a:moveTo>
                  <a:pt x="2321372" y="1343409"/>
                </a:moveTo>
                <a:lnTo>
                  <a:pt x="2248579" y="1364717"/>
                </a:lnTo>
                <a:cubicBezTo>
                  <a:pt x="2247525" y="1361581"/>
                  <a:pt x="2246021" y="1358617"/>
                  <a:pt x="2244098" y="1355924"/>
                </a:cubicBezTo>
                <a:lnTo>
                  <a:pt x="2282355" y="1326458"/>
                </a:lnTo>
                <a:close/>
                <a:moveTo>
                  <a:pt x="2243090" y="1366268"/>
                </a:moveTo>
                <a:lnTo>
                  <a:pt x="2233785" y="1368981"/>
                </a:lnTo>
                <a:cubicBezTo>
                  <a:pt x="2233258" y="1367674"/>
                  <a:pt x="2232576" y="1366430"/>
                  <a:pt x="2231769" y="1365275"/>
                </a:cubicBezTo>
                <a:lnTo>
                  <a:pt x="2239523" y="1359335"/>
                </a:lnTo>
                <a:cubicBezTo>
                  <a:pt x="2241027" y="1361471"/>
                  <a:pt x="2242221" y="1363803"/>
                  <a:pt x="2243090" y="1366268"/>
                </a:cubicBezTo>
                <a:close/>
                <a:moveTo>
                  <a:pt x="2230281" y="1363336"/>
                </a:moveTo>
                <a:cubicBezTo>
                  <a:pt x="2223488" y="1356116"/>
                  <a:pt x="2212121" y="1355775"/>
                  <a:pt x="2204895" y="1362573"/>
                </a:cubicBezTo>
                <a:cubicBezTo>
                  <a:pt x="2204554" y="1362893"/>
                  <a:pt x="2204228" y="1363225"/>
                  <a:pt x="2203918" y="1363569"/>
                </a:cubicBezTo>
                <a:lnTo>
                  <a:pt x="2195730" y="1357118"/>
                </a:lnTo>
                <a:cubicBezTo>
                  <a:pt x="2205717" y="1345471"/>
                  <a:pt x="2223240" y="1344125"/>
                  <a:pt x="2234886" y="1354109"/>
                </a:cubicBezTo>
                <a:cubicBezTo>
                  <a:pt x="2236049" y="1355103"/>
                  <a:pt x="2237135" y="1356194"/>
                  <a:pt x="2238112" y="1357366"/>
                </a:cubicBezTo>
                <a:close/>
                <a:moveTo>
                  <a:pt x="2235103" y="1375371"/>
                </a:moveTo>
                <a:cubicBezTo>
                  <a:pt x="2235103" y="1375030"/>
                  <a:pt x="2235103" y="1374688"/>
                  <a:pt x="2235103" y="1374347"/>
                </a:cubicBezTo>
                <a:cubicBezTo>
                  <a:pt x="2235026" y="1373336"/>
                  <a:pt x="2234855" y="1372336"/>
                  <a:pt x="2234607" y="1371354"/>
                </a:cubicBezTo>
                <a:lnTo>
                  <a:pt x="2243803" y="1368640"/>
                </a:lnTo>
                <a:cubicBezTo>
                  <a:pt x="2244393" y="1371007"/>
                  <a:pt x="2244672" y="1373443"/>
                  <a:pt x="2244625" y="1375883"/>
                </a:cubicBezTo>
                <a:close/>
                <a:moveTo>
                  <a:pt x="2249308" y="1367027"/>
                </a:moveTo>
                <a:lnTo>
                  <a:pt x="2324846" y="1344820"/>
                </a:lnTo>
                <a:lnTo>
                  <a:pt x="2399453" y="1376984"/>
                </a:lnTo>
                <a:cubicBezTo>
                  <a:pt x="2398445" y="1379324"/>
                  <a:pt x="2397809" y="1381802"/>
                  <a:pt x="2397561" y="1384335"/>
                </a:cubicBezTo>
                <a:lnTo>
                  <a:pt x="2302717" y="1379155"/>
                </a:lnTo>
                <a:lnTo>
                  <a:pt x="2250409" y="1376270"/>
                </a:lnTo>
                <a:cubicBezTo>
                  <a:pt x="2250472" y="1373173"/>
                  <a:pt x="2250099" y="1370084"/>
                  <a:pt x="2249308" y="1367090"/>
                </a:cubicBezTo>
                <a:close/>
                <a:moveTo>
                  <a:pt x="2679969" y="1717295"/>
                </a:moveTo>
                <a:cubicBezTo>
                  <a:pt x="2680683" y="1727189"/>
                  <a:pt x="2689290" y="1734633"/>
                  <a:pt x="2699183" y="1733935"/>
                </a:cubicBezTo>
                <a:lnTo>
                  <a:pt x="2699757" y="1733935"/>
                </a:lnTo>
                <a:lnTo>
                  <a:pt x="2746280" y="2001947"/>
                </a:lnTo>
                <a:lnTo>
                  <a:pt x="2444626" y="1768441"/>
                </a:lnTo>
                <a:cubicBezTo>
                  <a:pt x="2452846" y="1756748"/>
                  <a:pt x="2450007" y="1740604"/>
                  <a:pt x="2438315" y="1732384"/>
                </a:cubicBezTo>
                <a:cubicBezTo>
                  <a:pt x="2434314" y="1729577"/>
                  <a:pt x="2429600" y="1727949"/>
                  <a:pt x="2424715" y="1727716"/>
                </a:cubicBezTo>
                <a:lnTo>
                  <a:pt x="2424715" y="1412901"/>
                </a:lnTo>
                <a:lnTo>
                  <a:pt x="2425304" y="1412901"/>
                </a:lnTo>
                <a:cubicBezTo>
                  <a:pt x="2430685" y="1412518"/>
                  <a:pt x="2435803" y="1410450"/>
                  <a:pt x="2439943" y="1406992"/>
                </a:cubicBezTo>
                <a:lnTo>
                  <a:pt x="2685754" y="1702965"/>
                </a:lnTo>
                <a:cubicBezTo>
                  <a:pt x="2681768" y="1706625"/>
                  <a:pt x="2679644" y="1711898"/>
                  <a:pt x="2679969" y="1717295"/>
                </a:cubicBezTo>
                <a:close/>
                <a:moveTo>
                  <a:pt x="2885739" y="1638079"/>
                </a:moveTo>
                <a:lnTo>
                  <a:pt x="2859857" y="1740821"/>
                </a:lnTo>
                <a:lnTo>
                  <a:pt x="2715637" y="1717651"/>
                </a:lnTo>
                <a:cubicBezTo>
                  <a:pt x="2715730" y="1716674"/>
                  <a:pt x="2715730" y="1715713"/>
                  <a:pt x="2715637" y="1714736"/>
                </a:cubicBezTo>
                <a:cubicBezTo>
                  <a:pt x="2715497" y="1712673"/>
                  <a:pt x="2715001" y="1710657"/>
                  <a:pt x="2714164" y="1708781"/>
                </a:cubicBezTo>
                <a:lnTo>
                  <a:pt x="2870790" y="1626448"/>
                </a:lnTo>
                <a:cubicBezTo>
                  <a:pt x="2874109" y="1632077"/>
                  <a:pt x="2879428" y="1636234"/>
                  <a:pt x="2885693" y="1638079"/>
                </a:cubicBezTo>
                <a:close/>
                <a:moveTo>
                  <a:pt x="2867053" y="2119018"/>
                </a:moveTo>
                <a:lnTo>
                  <a:pt x="2795796" y="2185486"/>
                </a:lnTo>
                <a:lnTo>
                  <a:pt x="2783529" y="2154098"/>
                </a:lnTo>
                <a:lnTo>
                  <a:pt x="2865083" y="2115932"/>
                </a:lnTo>
                <a:cubicBezTo>
                  <a:pt x="2865626" y="2117018"/>
                  <a:pt x="2866262" y="2118057"/>
                  <a:pt x="2867006" y="2119018"/>
                </a:cubicBezTo>
                <a:close/>
                <a:moveTo>
                  <a:pt x="2782630" y="2151772"/>
                </a:moveTo>
                <a:lnTo>
                  <a:pt x="2774876" y="2131999"/>
                </a:lnTo>
                <a:cubicBezTo>
                  <a:pt x="2781156" y="2129021"/>
                  <a:pt x="2785157" y="2122678"/>
                  <a:pt x="2785157" y="2115715"/>
                </a:cubicBezTo>
                <a:lnTo>
                  <a:pt x="2785297" y="2115715"/>
                </a:lnTo>
                <a:lnTo>
                  <a:pt x="2863176" y="2110179"/>
                </a:lnTo>
                <a:cubicBezTo>
                  <a:pt x="2863362" y="2111357"/>
                  <a:pt x="2863657" y="2112520"/>
                  <a:pt x="2864060" y="2113637"/>
                </a:cubicBezTo>
                <a:close/>
                <a:moveTo>
                  <a:pt x="2749288" y="2117018"/>
                </a:moveTo>
                <a:cubicBezTo>
                  <a:pt x="2749459" y="2119266"/>
                  <a:pt x="2750048" y="2121469"/>
                  <a:pt x="2751025" y="2123500"/>
                </a:cubicBezTo>
                <a:lnTo>
                  <a:pt x="2338089" y="2343716"/>
                </a:lnTo>
                <a:lnTo>
                  <a:pt x="2322582" y="2278582"/>
                </a:lnTo>
                <a:cubicBezTo>
                  <a:pt x="2336306" y="2274627"/>
                  <a:pt x="2344230" y="2260298"/>
                  <a:pt x="2340291" y="2246573"/>
                </a:cubicBezTo>
                <a:cubicBezTo>
                  <a:pt x="2337764" y="2237826"/>
                  <a:pt x="2330863" y="2231065"/>
                  <a:pt x="2322070" y="2228723"/>
                </a:cubicBezTo>
                <a:lnTo>
                  <a:pt x="2419101" y="1778986"/>
                </a:lnTo>
                <a:cubicBezTo>
                  <a:pt x="2426669" y="1780289"/>
                  <a:pt x="2434438" y="1778118"/>
                  <a:pt x="2440222" y="1773062"/>
                </a:cubicBezTo>
                <a:lnTo>
                  <a:pt x="2753941" y="2103603"/>
                </a:lnTo>
                <a:cubicBezTo>
                  <a:pt x="2750591" y="2107232"/>
                  <a:pt x="2748885" y="2112086"/>
                  <a:pt x="2749242" y="2117018"/>
                </a:cubicBezTo>
                <a:close/>
                <a:moveTo>
                  <a:pt x="2442083" y="1771341"/>
                </a:moveTo>
                <a:cubicBezTo>
                  <a:pt x="2442440" y="1770968"/>
                  <a:pt x="2442797" y="1770612"/>
                  <a:pt x="2443122" y="1770209"/>
                </a:cubicBezTo>
                <a:lnTo>
                  <a:pt x="2746807" y="2005281"/>
                </a:lnTo>
                <a:lnTo>
                  <a:pt x="2762951" y="2098330"/>
                </a:lnTo>
                <a:cubicBezTo>
                  <a:pt x="2760330" y="2098966"/>
                  <a:pt x="2757880" y="2100207"/>
                  <a:pt x="2755802" y="2101928"/>
                </a:cubicBezTo>
                <a:close/>
                <a:moveTo>
                  <a:pt x="2749754" y="2007530"/>
                </a:moveTo>
                <a:lnTo>
                  <a:pt x="2786072" y="2035646"/>
                </a:lnTo>
                <a:lnTo>
                  <a:pt x="2770425" y="2098067"/>
                </a:lnTo>
                <a:cubicBezTo>
                  <a:pt x="2768968" y="2097788"/>
                  <a:pt x="2767479" y="2097710"/>
                  <a:pt x="2765990" y="2097803"/>
                </a:cubicBezTo>
                <a:lnTo>
                  <a:pt x="2765416" y="2097803"/>
                </a:lnTo>
                <a:close/>
                <a:moveTo>
                  <a:pt x="2788197" y="2037290"/>
                </a:moveTo>
                <a:lnTo>
                  <a:pt x="2801906" y="2047913"/>
                </a:lnTo>
                <a:lnTo>
                  <a:pt x="2774566" y="2099323"/>
                </a:lnTo>
                <a:cubicBezTo>
                  <a:pt x="2773976" y="2099075"/>
                  <a:pt x="2773387" y="2098842"/>
                  <a:pt x="2772782" y="2098656"/>
                </a:cubicBezTo>
                <a:close/>
                <a:moveTo>
                  <a:pt x="2788817" y="2034824"/>
                </a:moveTo>
                <a:lnTo>
                  <a:pt x="2808651" y="1955733"/>
                </a:lnTo>
                <a:lnTo>
                  <a:pt x="2828424" y="1998008"/>
                </a:lnTo>
                <a:lnTo>
                  <a:pt x="2803022" y="2045835"/>
                </a:lnTo>
                <a:close/>
                <a:moveTo>
                  <a:pt x="2803891" y="2049433"/>
                </a:moveTo>
                <a:lnTo>
                  <a:pt x="2866138" y="2097617"/>
                </a:lnTo>
                <a:cubicBezTo>
                  <a:pt x="2864106" y="2100579"/>
                  <a:pt x="2863021" y="2104099"/>
                  <a:pt x="2863037" y="2107697"/>
                </a:cubicBezTo>
                <a:lnTo>
                  <a:pt x="2785002" y="2113234"/>
                </a:lnTo>
                <a:cubicBezTo>
                  <a:pt x="2784273" y="2107976"/>
                  <a:pt x="2781234" y="2103309"/>
                  <a:pt x="2776721" y="2100501"/>
                </a:cubicBezTo>
                <a:close/>
                <a:moveTo>
                  <a:pt x="2867565" y="2095772"/>
                </a:moveTo>
                <a:lnTo>
                  <a:pt x="2804992" y="2047340"/>
                </a:lnTo>
                <a:lnTo>
                  <a:pt x="2829804" y="2000815"/>
                </a:lnTo>
                <a:lnTo>
                  <a:pt x="2872419" y="2091972"/>
                </a:lnTo>
                <a:cubicBezTo>
                  <a:pt x="2870573" y="2092949"/>
                  <a:pt x="2868898" y="2094236"/>
                  <a:pt x="2867487" y="2095772"/>
                </a:cubicBezTo>
                <a:close/>
                <a:moveTo>
                  <a:pt x="2829866" y="1995263"/>
                </a:moveTo>
                <a:lnTo>
                  <a:pt x="2809613" y="1951918"/>
                </a:lnTo>
                <a:lnTo>
                  <a:pt x="2861842" y="1743612"/>
                </a:lnTo>
                <a:lnTo>
                  <a:pt x="2929099" y="1754468"/>
                </a:lnTo>
                <a:cubicBezTo>
                  <a:pt x="2928897" y="1756236"/>
                  <a:pt x="2928851" y="1758019"/>
                  <a:pt x="2928975" y="1759803"/>
                </a:cubicBezTo>
                <a:cubicBezTo>
                  <a:pt x="2929626" y="1769170"/>
                  <a:pt x="2934837" y="1777637"/>
                  <a:pt x="2942931" y="1782414"/>
                </a:cubicBezTo>
                <a:close/>
                <a:moveTo>
                  <a:pt x="2929518" y="1751987"/>
                </a:moveTo>
                <a:lnTo>
                  <a:pt x="2862447" y="1741131"/>
                </a:lnTo>
                <a:lnTo>
                  <a:pt x="2888159" y="1638606"/>
                </a:lnTo>
                <a:cubicBezTo>
                  <a:pt x="2890423" y="1639056"/>
                  <a:pt x="2892733" y="1639211"/>
                  <a:pt x="2895044" y="1639056"/>
                </a:cubicBezTo>
                <a:cubicBezTo>
                  <a:pt x="2897634" y="1638886"/>
                  <a:pt x="2900193" y="1638296"/>
                  <a:pt x="2902612" y="1637350"/>
                </a:cubicBezTo>
                <a:lnTo>
                  <a:pt x="2944746" y="1732090"/>
                </a:lnTo>
                <a:cubicBezTo>
                  <a:pt x="2936853" y="1736013"/>
                  <a:pt x="2931208" y="1743349"/>
                  <a:pt x="2929440" y="1751987"/>
                </a:cubicBezTo>
                <a:close/>
                <a:moveTo>
                  <a:pt x="2715513" y="1720086"/>
                </a:moveTo>
                <a:lnTo>
                  <a:pt x="2859470" y="1743224"/>
                </a:lnTo>
                <a:lnTo>
                  <a:pt x="2808031" y="1948397"/>
                </a:lnTo>
                <a:lnTo>
                  <a:pt x="2706736" y="1731717"/>
                </a:lnTo>
                <a:cubicBezTo>
                  <a:pt x="2711109" y="1729221"/>
                  <a:pt x="2714241" y="1725002"/>
                  <a:pt x="2715358" y="1720086"/>
                </a:cubicBezTo>
                <a:close/>
                <a:moveTo>
                  <a:pt x="2807008" y="1952181"/>
                </a:moveTo>
                <a:lnTo>
                  <a:pt x="2786693" y="2033181"/>
                </a:lnTo>
                <a:lnTo>
                  <a:pt x="2749164" y="2004118"/>
                </a:lnTo>
                <a:lnTo>
                  <a:pt x="2729191" y="1889017"/>
                </a:lnTo>
                <a:lnTo>
                  <a:pt x="2702223" y="1733454"/>
                </a:lnTo>
                <a:cubicBezTo>
                  <a:pt x="2702983" y="1733284"/>
                  <a:pt x="2703712" y="1733051"/>
                  <a:pt x="2704440" y="1732772"/>
                </a:cubicBezTo>
                <a:close/>
                <a:moveTo>
                  <a:pt x="2422094" y="1412792"/>
                </a:moveTo>
                <a:lnTo>
                  <a:pt x="2422094" y="1727608"/>
                </a:lnTo>
                <a:lnTo>
                  <a:pt x="2421489" y="1727608"/>
                </a:lnTo>
                <a:cubicBezTo>
                  <a:pt x="2418201" y="1727840"/>
                  <a:pt x="2414976" y="1728709"/>
                  <a:pt x="2412014" y="1730151"/>
                </a:cubicBezTo>
                <a:lnTo>
                  <a:pt x="2361165" y="1636993"/>
                </a:lnTo>
                <a:lnTo>
                  <a:pt x="2418837" y="1412404"/>
                </a:lnTo>
                <a:cubicBezTo>
                  <a:pt x="2419907" y="1412606"/>
                  <a:pt x="2421008" y="1412736"/>
                  <a:pt x="2422094" y="1412792"/>
                </a:cubicBezTo>
                <a:close/>
                <a:moveTo>
                  <a:pt x="2336353" y="2347314"/>
                </a:moveTo>
                <a:lnTo>
                  <a:pt x="2339190" y="2359302"/>
                </a:lnTo>
                <a:lnTo>
                  <a:pt x="2233739" y="2408649"/>
                </a:lnTo>
                <a:lnTo>
                  <a:pt x="2229428" y="2404322"/>
                </a:lnTo>
                <a:close/>
                <a:moveTo>
                  <a:pt x="2338601" y="2346104"/>
                </a:moveTo>
                <a:lnTo>
                  <a:pt x="2752111" y="2125516"/>
                </a:lnTo>
                <a:cubicBezTo>
                  <a:pt x="2752855" y="2126648"/>
                  <a:pt x="2753739" y="2127687"/>
                  <a:pt x="2754716" y="2128618"/>
                </a:cubicBezTo>
                <a:lnTo>
                  <a:pt x="2704782" y="2188200"/>
                </a:lnTo>
                <a:lnTo>
                  <a:pt x="2341439" y="2358278"/>
                </a:lnTo>
                <a:close/>
                <a:moveTo>
                  <a:pt x="2756608" y="2130246"/>
                </a:moveTo>
                <a:cubicBezTo>
                  <a:pt x="2760035" y="2132743"/>
                  <a:pt x="2764222" y="2133953"/>
                  <a:pt x="2768456" y="2133642"/>
                </a:cubicBezTo>
                <a:cubicBezTo>
                  <a:pt x="2769836" y="2133534"/>
                  <a:pt x="2771201" y="2133286"/>
                  <a:pt x="2772534" y="2132867"/>
                </a:cubicBezTo>
                <a:lnTo>
                  <a:pt x="2780288" y="2152795"/>
                </a:lnTo>
                <a:lnTo>
                  <a:pt x="2710085" y="2185657"/>
                </a:lnTo>
                <a:close/>
                <a:moveTo>
                  <a:pt x="2781234" y="2155059"/>
                </a:moveTo>
                <a:lnTo>
                  <a:pt x="2793795" y="2187208"/>
                </a:lnTo>
                <a:lnTo>
                  <a:pt x="2407455" y="2547493"/>
                </a:lnTo>
                <a:lnTo>
                  <a:pt x="2406958" y="2547028"/>
                </a:lnTo>
                <a:lnTo>
                  <a:pt x="2498236" y="2438207"/>
                </a:lnTo>
                <a:lnTo>
                  <a:pt x="2706332" y="2190077"/>
                </a:lnTo>
                <a:close/>
                <a:moveTo>
                  <a:pt x="3959035" y="1937557"/>
                </a:moveTo>
                <a:lnTo>
                  <a:pt x="3895205" y="1872423"/>
                </a:lnTo>
                <a:lnTo>
                  <a:pt x="3935680" y="1778475"/>
                </a:lnTo>
                <a:lnTo>
                  <a:pt x="3953700" y="1736603"/>
                </a:lnTo>
                <a:cubicBezTo>
                  <a:pt x="3957143" y="1737921"/>
                  <a:pt x="3960803" y="1738572"/>
                  <a:pt x="3964478" y="1738494"/>
                </a:cubicBezTo>
                <a:lnTo>
                  <a:pt x="3976884" y="1929384"/>
                </a:lnTo>
                <a:cubicBezTo>
                  <a:pt x="3970185" y="1930113"/>
                  <a:pt x="3963920" y="1933013"/>
                  <a:pt x="3959035" y="1937650"/>
                </a:cubicBezTo>
                <a:close/>
                <a:moveTo>
                  <a:pt x="3982684" y="1946474"/>
                </a:moveTo>
                <a:cubicBezTo>
                  <a:pt x="3990097" y="1947498"/>
                  <a:pt x="3995260" y="1954337"/>
                  <a:pt x="3994222" y="1961750"/>
                </a:cubicBezTo>
                <a:cubicBezTo>
                  <a:pt x="3993198" y="1969147"/>
                  <a:pt x="3986359" y="1974327"/>
                  <a:pt x="3978962" y="1973288"/>
                </a:cubicBezTo>
                <a:cubicBezTo>
                  <a:pt x="3971550" y="1972264"/>
                  <a:pt x="3966385" y="1965425"/>
                  <a:pt x="3967409" y="1958028"/>
                </a:cubicBezTo>
                <a:cubicBezTo>
                  <a:pt x="3968479" y="1950646"/>
                  <a:pt x="3975302" y="1945528"/>
                  <a:pt x="3982684" y="1946567"/>
                </a:cubicBezTo>
                <a:close/>
                <a:moveTo>
                  <a:pt x="3954476" y="1977025"/>
                </a:moveTo>
                <a:lnTo>
                  <a:pt x="3823607" y="2072261"/>
                </a:lnTo>
                <a:cubicBezTo>
                  <a:pt x="3820692" y="2068601"/>
                  <a:pt x="3816985" y="2065639"/>
                  <a:pt x="3812752" y="2063639"/>
                </a:cubicBezTo>
                <a:lnTo>
                  <a:pt x="3894213" y="1874935"/>
                </a:lnTo>
                <a:lnTo>
                  <a:pt x="3957360" y="1939418"/>
                </a:lnTo>
                <a:cubicBezTo>
                  <a:pt x="3947901" y="1949855"/>
                  <a:pt x="3946738" y="1965394"/>
                  <a:pt x="3954553" y="1977119"/>
                </a:cubicBezTo>
                <a:close/>
                <a:moveTo>
                  <a:pt x="3893345" y="1870469"/>
                </a:moveTo>
                <a:lnTo>
                  <a:pt x="3876054" y="1852821"/>
                </a:lnTo>
                <a:lnTo>
                  <a:pt x="3949808" y="1734804"/>
                </a:lnTo>
                <a:cubicBezTo>
                  <a:pt x="3950335" y="1735098"/>
                  <a:pt x="3950878" y="1735377"/>
                  <a:pt x="3951436" y="1735641"/>
                </a:cubicBezTo>
                <a:close/>
                <a:moveTo>
                  <a:pt x="3892275" y="1872935"/>
                </a:moveTo>
                <a:lnTo>
                  <a:pt x="3810472" y="2062739"/>
                </a:lnTo>
                <a:cubicBezTo>
                  <a:pt x="3808813" y="2062072"/>
                  <a:pt x="3807107" y="2061560"/>
                  <a:pt x="3805370" y="2061188"/>
                </a:cubicBezTo>
                <a:lnTo>
                  <a:pt x="3824910" y="1934642"/>
                </a:lnTo>
                <a:lnTo>
                  <a:pt x="3874658" y="1855038"/>
                </a:lnTo>
                <a:close/>
                <a:moveTo>
                  <a:pt x="3825902" y="1928407"/>
                </a:moveTo>
                <a:lnTo>
                  <a:pt x="3842340" y="1821944"/>
                </a:lnTo>
                <a:lnTo>
                  <a:pt x="3872921" y="1853177"/>
                </a:lnTo>
                <a:close/>
                <a:moveTo>
                  <a:pt x="3780077" y="2115095"/>
                </a:moveTo>
                <a:lnTo>
                  <a:pt x="3383223" y="2641488"/>
                </a:lnTo>
                <a:lnTo>
                  <a:pt x="3821653" y="1939868"/>
                </a:lnTo>
                <a:lnTo>
                  <a:pt x="3803044" y="2060832"/>
                </a:lnTo>
                <a:cubicBezTo>
                  <a:pt x="3786203" y="2058909"/>
                  <a:pt x="3770974" y="2071005"/>
                  <a:pt x="3769052" y="2087862"/>
                </a:cubicBezTo>
                <a:cubicBezTo>
                  <a:pt x="3767873" y="2098237"/>
                  <a:pt x="3772044" y="2108504"/>
                  <a:pt x="3780124" y="2115110"/>
                </a:cubicBezTo>
                <a:close/>
                <a:moveTo>
                  <a:pt x="3363218" y="2687051"/>
                </a:moveTo>
                <a:cubicBezTo>
                  <a:pt x="3365079" y="2687392"/>
                  <a:pt x="3366986" y="2687501"/>
                  <a:pt x="3368878" y="2687392"/>
                </a:cubicBezTo>
                <a:cubicBezTo>
                  <a:pt x="3369483" y="2687392"/>
                  <a:pt x="3370072" y="2687253"/>
                  <a:pt x="3370662" y="2687175"/>
                </a:cubicBezTo>
                <a:lnTo>
                  <a:pt x="3441810" y="3031844"/>
                </a:lnTo>
                <a:cubicBezTo>
                  <a:pt x="3437112" y="3032976"/>
                  <a:pt x="3432692" y="3035008"/>
                  <a:pt x="3428784" y="3037830"/>
                </a:cubicBezTo>
                <a:lnTo>
                  <a:pt x="3314540" y="2890782"/>
                </a:lnTo>
                <a:close/>
                <a:moveTo>
                  <a:pt x="3455209" y="3034682"/>
                </a:moveTo>
                <a:cubicBezTo>
                  <a:pt x="3473586" y="3037241"/>
                  <a:pt x="3486426" y="3054223"/>
                  <a:pt x="3483867" y="3072600"/>
                </a:cubicBezTo>
                <a:cubicBezTo>
                  <a:pt x="3481308" y="3090977"/>
                  <a:pt x="3464328" y="3103818"/>
                  <a:pt x="3445951" y="3101259"/>
                </a:cubicBezTo>
                <a:cubicBezTo>
                  <a:pt x="3427559" y="3098700"/>
                  <a:pt x="3414734" y="3081718"/>
                  <a:pt x="3417293" y="3063341"/>
                </a:cubicBezTo>
                <a:cubicBezTo>
                  <a:pt x="3419898" y="3044995"/>
                  <a:pt x="3436864" y="3032216"/>
                  <a:pt x="3455209" y="3034775"/>
                </a:cubicBezTo>
                <a:close/>
                <a:moveTo>
                  <a:pt x="3516247" y="3291513"/>
                </a:moveTo>
                <a:lnTo>
                  <a:pt x="3440260" y="3264560"/>
                </a:lnTo>
                <a:cubicBezTo>
                  <a:pt x="3441035" y="3261939"/>
                  <a:pt x="3441330" y="3259209"/>
                  <a:pt x="3441144" y="3256496"/>
                </a:cubicBezTo>
                <a:cubicBezTo>
                  <a:pt x="3441144" y="3256154"/>
                  <a:pt x="3441066" y="3255828"/>
                  <a:pt x="3441020" y="3255487"/>
                </a:cubicBezTo>
                <a:lnTo>
                  <a:pt x="3533708" y="3239157"/>
                </a:lnTo>
                <a:cubicBezTo>
                  <a:pt x="3535275" y="3246632"/>
                  <a:pt x="3539136" y="3253456"/>
                  <a:pt x="3544734" y="3258651"/>
                </a:cubicBezTo>
                <a:close/>
                <a:moveTo>
                  <a:pt x="3546642" y="3260264"/>
                </a:moveTo>
                <a:cubicBezTo>
                  <a:pt x="3556613" y="3268468"/>
                  <a:pt x="3570151" y="3270825"/>
                  <a:pt x="3582309" y="3266467"/>
                </a:cubicBezTo>
                <a:lnTo>
                  <a:pt x="3604377" y="3322793"/>
                </a:lnTo>
                <a:lnTo>
                  <a:pt x="3518743" y="3292428"/>
                </a:lnTo>
                <a:close/>
                <a:moveTo>
                  <a:pt x="3533011" y="3234133"/>
                </a:moveTo>
                <a:cubicBezTo>
                  <a:pt x="3533011" y="3235017"/>
                  <a:pt x="3533197" y="3235870"/>
                  <a:pt x="3533321" y="3236723"/>
                </a:cubicBezTo>
                <a:lnTo>
                  <a:pt x="3525815" y="3238025"/>
                </a:lnTo>
                <a:lnTo>
                  <a:pt x="3440616" y="3252960"/>
                </a:lnTo>
                <a:cubicBezTo>
                  <a:pt x="3438647" y="3244446"/>
                  <a:pt x="3431979" y="3237824"/>
                  <a:pt x="3423465" y="3235901"/>
                </a:cubicBezTo>
                <a:lnTo>
                  <a:pt x="3440523" y="3134322"/>
                </a:lnTo>
                <a:lnTo>
                  <a:pt x="3445548" y="3104469"/>
                </a:lnTo>
                <a:cubicBezTo>
                  <a:pt x="3454589" y="3105678"/>
                  <a:pt x="3463738" y="3103507"/>
                  <a:pt x="3471275" y="3098374"/>
                </a:cubicBezTo>
                <a:lnTo>
                  <a:pt x="3547107" y="3202356"/>
                </a:lnTo>
                <a:cubicBezTo>
                  <a:pt x="3537384" y="3209956"/>
                  <a:pt x="3532096" y="3221912"/>
                  <a:pt x="3533011" y="3234226"/>
                </a:cubicBezTo>
                <a:close/>
                <a:moveTo>
                  <a:pt x="3434770" y="3101274"/>
                </a:moveTo>
                <a:cubicBezTo>
                  <a:pt x="3437453" y="3102530"/>
                  <a:pt x="3440260" y="3103461"/>
                  <a:pt x="3443159" y="3104035"/>
                </a:cubicBezTo>
                <a:lnTo>
                  <a:pt x="3421030" y="3235513"/>
                </a:lnTo>
                <a:cubicBezTo>
                  <a:pt x="3419650" y="3235342"/>
                  <a:pt x="3418255" y="3235311"/>
                  <a:pt x="3416874" y="3235420"/>
                </a:cubicBezTo>
                <a:cubicBezTo>
                  <a:pt x="3412455" y="3235745"/>
                  <a:pt x="3408221" y="3237358"/>
                  <a:pt x="3404701" y="3240072"/>
                </a:cubicBezTo>
                <a:lnTo>
                  <a:pt x="3379160" y="3209987"/>
                </a:lnTo>
                <a:close/>
                <a:moveTo>
                  <a:pt x="3414874" y="3280579"/>
                </a:moveTo>
                <a:cubicBezTo>
                  <a:pt x="3416595" y="3280874"/>
                  <a:pt x="3418347" y="3280952"/>
                  <a:pt x="3420100" y="3280843"/>
                </a:cubicBezTo>
                <a:cubicBezTo>
                  <a:pt x="3425450" y="3280456"/>
                  <a:pt x="3430490" y="3278176"/>
                  <a:pt x="3434336" y="3274438"/>
                </a:cubicBezTo>
                <a:lnTo>
                  <a:pt x="3488240" y="3323785"/>
                </a:lnTo>
                <a:lnTo>
                  <a:pt x="3399025" y="3426542"/>
                </a:lnTo>
                <a:cubicBezTo>
                  <a:pt x="3394853" y="3423146"/>
                  <a:pt x="3389984" y="3420696"/>
                  <a:pt x="3384774" y="3419377"/>
                </a:cubicBezTo>
                <a:close/>
                <a:moveTo>
                  <a:pt x="3435995" y="3272608"/>
                </a:moveTo>
                <a:cubicBezTo>
                  <a:pt x="3437437" y="3270871"/>
                  <a:pt x="3438600" y="3268933"/>
                  <a:pt x="3439469" y="3266855"/>
                </a:cubicBezTo>
                <a:lnTo>
                  <a:pt x="3514510" y="3293498"/>
                </a:lnTo>
                <a:lnTo>
                  <a:pt x="3489853" y="3321909"/>
                </a:lnTo>
                <a:close/>
                <a:moveTo>
                  <a:pt x="3517007" y="3294320"/>
                </a:moveTo>
                <a:lnTo>
                  <a:pt x="3605571" y="3325770"/>
                </a:lnTo>
                <a:lnTo>
                  <a:pt x="3622629" y="3369193"/>
                </a:lnTo>
                <a:lnTo>
                  <a:pt x="3563700" y="3389354"/>
                </a:lnTo>
                <a:lnTo>
                  <a:pt x="3491714" y="3323444"/>
                </a:lnTo>
                <a:close/>
                <a:moveTo>
                  <a:pt x="3608657" y="3326887"/>
                </a:moveTo>
                <a:lnTo>
                  <a:pt x="3664980" y="3346892"/>
                </a:lnTo>
                <a:cubicBezTo>
                  <a:pt x="3664546" y="3348536"/>
                  <a:pt x="3664375" y="3350227"/>
                  <a:pt x="3664500" y="3351917"/>
                </a:cubicBezTo>
                <a:cubicBezTo>
                  <a:pt x="3664561" y="3352848"/>
                  <a:pt x="3664716" y="3353778"/>
                  <a:pt x="3664964" y="3354677"/>
                </a:cubicBezTo>
                <a:lnTo>
                  <a:pt x="3624940" y="3368418"/>
                </a:lnTo>
                <a:close/>
                <a:moveTo>
                  <a:pt x="3665817" y="3344535"/>
                </a:moveTo>
                <a:lnTo>
                  <a:pt x="3607463" y="3323832"/>
                </a:lnTo>
                <a:lnTo>
                  <a:pt x="3584604" y="3265505"/>
                </a:lnTo>
                <a:cubicBezTo>
                  <a:pt x="3588063" y="3264017"/>
                  <a:pt x="3591257" y="3262001"/>
                  <a:pt x="3594110" y="3259551"/>
                </a:cubicBezTo>
                <a:lnTo>
                  <a:pt x="3595925" y="3257891"/>
                </a:lnTo>
                <a:cubicBezTo>
                  <a:pt x="3610549" y="3243608"/>
                  <a:pt x="3610812" y="3220175"/>
                  <a:pt x="3596530" y="3205567"/>
                </a:cubicBezTo>
                <a:cubicBezTo>
                  <a:pt x="3583968" y="3192710"/>
                  <a:pt x="3563979" y="3190741"/>
                  <a:pt x="3549154" y="3200899"/>
                </a:cubicBezTo>
                <a:lnTo>
                  <a:pt x="3473306" y="3096994"/>
                </a:lnTo>
                <a:cubicBezTo>
                  <a:pt x="3489434" y="3084417"/>
                  <a:pt x="3492319" y="3061139"/>
                  <a:pt x="3479742" y="3045011"/>
                </a:cubicBezTo>
                <a:cubicBezTo>
                  <a:pt x="3472143" y="3035287"/>
                  <a:pt x="3460202" y="3029968"/>
                  <a:pt x="3447889" y="3030852"/>
                </a:cubicBezTo>
                <a:cubicBezTo>
                  <a:pt x="3446649" y="3030945"/>
                  <a:pt x="3445424" y="3031100"/>
                  <a:pt x="3444214" y="3031301"/>
                </a:cubicBezTo>
                <a:lnTo>
                  <a:pt x="3419092" y="2909609"/>
                </a:lnTo>
                <a:lnTo>
                  <a:pt x="3373158" y="2686772"/>
                </a:lnTo>
                <a:cubicBezTo>
                  <a:pt x="3385316" y="2683577"/>
                  <a:pt x="3392574" y="2671140"/>
                  <a:pt x="3389379" y="2658981"/>
                </a:cubicBezTo>
                <a:cubicBezTo>
                  <a:pt x="3388185" y="2654453"/>
                  <a:pt x="3385611" y="2650390"/>
                  <a:pt x="3382029" y="2647366"/>
                </a:cubicBezTo>
                <a:lnTo>
                  <a:pt x="3782124" y="2116645"/>
                </a:lnTo>
                <a:cubicBezTo>
                  <a:pt x="3783939" y="2117886"/>
                  <a:pt x="3785877" y="2118925"/>
                  <a:pt x="3787924" y="2119747"/>
                </a:cubicBezTo>
                <a:cubicBezTo>
                  <a:pt x="3803618" y="2126183"/>
                  <a:pt x="3821560" y="2118662"/>
                  <a:pt x="3827996" y="2102967"/>
                </a:cubicBezTo>
                <a:cubicBezTo>
                  <a:pt x="3831873" y="2093523"/>
                  <a:pt x="3830803" y="2082791"/>
                  <a:pt x="3825142" y="2074293"/>
                </a:cubicBezTo>
                <a:lnTo>
                  <a:pt x="3956011" y="1979042"/>
                </a:lnTo>
                <a:cubicBezTo>
                  <a:pt x="3964400" y="1989711"/>
                  <a:pt x="3978807" y="1993588"/>
                  <a:pt x="3991415" y="1988548"/>
                </a:cubicBezTo>
                <a:lnTo>
                  <a:pt x="4203202" y="2466386"/>
                </a:lnTo>
                <a:cubicBezTo>
                  <a:pt x="4182282" y="2476419"/>
                  <a:pt x="4173474" y="2501527"/>
                  <a:pt x="4183507" y="2522448"/>
                </a:cubicBezTo>
                <a:cubicBezTo>
                  <a:pt x="4187679" y="2531132"/>
                  <a:pt x="4194719" y="2538126"/>
                  <a:pt x="4203450" y="2542252"/>
                </a:cubicBezTo>
                <a:lnTo>
                  <a:pt x="3854870" y="3342194"/>
                </a:lnTo>
                <a:cubicBezTo>
                  <a:pt x="3835967" y="3334610"/>
                  <a:pt x="3814504" y="3343791"/>
                  <a:pt x="3806921" y="3362695"/>
                </a:cubicBezTo>
                <a:cubicBezTo>
                  <a:pt x="3806037" y="3364913"/>
                  <a:pt x="3805370" y="3367193"/>
                  <a:pt x="3804920" y="3369534"/>
                </a:cubicBezTo>
                <a:lnTo>
                  <a:pt x="3695251" y="3352072"/>
                </a:lnTo>
                <a:cubicBezTo>
                  <a:pt x="3695313" y="3351312"/>
                  <a:pt x="3695313" y="3350552"/>
                  <a:pt x="3695251" y="3349793"/>
                </a:cubicBezTo>
                <a:cubicBezTo>
                  <a:pt x="3694615" y="3341310"/>
                  <a:pt x="3687233" y="3334951"/>
                  <a:pt x="3678751" y="3335572"/>
                </a:cubicBezTo>
                <a:cubicBezTo>
                  <a:pt x="3675727" y="3335804"/>
                  <a:pt x="3672827" y="3336921"/>
                  <a:pt x="3670439" y="3338782"/>
                </a:cubicBezTo>
                <a:lnTo>
                  <a:pt x="3668624" y="3340472"/>
                </a:lnTo>
                <a:cubicBezTo>
                  <a:pt x="3667461" y="3341697"/>
                  <a:pt x="3666515" y="3343108"/>
                  <a:pt x="3665817" y="3344659"/>
                </a:cubicBezTo>
                <a:close/>
                <a:moveTo>
                  <a:pt x="3837735" y="3509464"/>
                </a:moveTo>
                <a:lnTo>
                  <a:pt x="3748163" y="3498020"/>
                </a:lnTo>
                <a:lnTo>
                  <a:pt x="3793988" y="3439166"/>
                </a:lnTo>
                <a:lnTo>
                  <a:pt x="3838339" y="3472896"/>
                </a:lnTo>
                <a:close/>
                <a:moveTo>
                  <a:pt x="3840836" y="3474726"/>
                </a:moveTo>
                <a:lnTo>
                  <a:pt x="3881962" y="3506006"/>
                </a:lnTo>
                <a:cubicBezTo>
                  <a:pt x="3880194" y="3508611"/>
                  <a:pt x="3878985" y="3511558"/>
                  <a:pt x="3878411" y="3514660"/>
                </a:cubicBezTo>
                <a:lnTo>
                  <a:pt x="3840247" y="3509775"/>
                </a:lnTo>
                <a:close/>
                <a:moveTo>
                  <a:pt x="3687311" y="3364339"/>
                </a:moveTo>
                <a:cubicBezTo>
                  <a:pt x="3688862" y="3363502"/>
                  <a:pt x="3690242" y="3362400"/>
                  <a:pt x="3691420" y="3361098"/>
                </a:cubicBezTo>
                <a:lnTo>
                  <a:pt x="3771037" y="3421580"/>
                </a:lnTo>
                <a:lnTo>
                  <a:pt x="3726065" y="3451433"/>
                </a:lnTo>
                <a:close/>
                <a:moveTo>
                  <a:pt x="3743805" y="3497446"/>
                </a:moveTo>
                <a:lnTo>
                  <a:pt x="3693809" y="3491056"/>
                </a:lnTo>
                <a:cubicBezTo>
                  <a:pt x="3693886" y="3489971"/>
                  <a:pt x="3693886" y="3488870"/>
                  <a:pt x="3693809" y="3487784"/>
                </a:cubicBezTo>
                <a:cubicBezTo>
                  <a:pt x="3693545" y="3484295"/>
                  <a:pt x="3692490" y="3480899"/>
                  <a:pt x="3690707" y="3477890"/>
                </a:cubicBezTo>
                <a:lnTo>
                  <a:pt x="3724964" y="3455170"/>
                </a:lnTo>
                <a:close/>
                <a:moveTo>
                  <a:pt x="3692909" y="3359128"/>
                </a:moveTo>
                <a:cubicBezTo>
                  <a:pt x="3693824" y="3357702"/>
                  <a:pt x="3694506" y="3356120"/>
                  <a:pt x="3694910" y="3354476"/>
                </a:cubicBezTo>
                <a:lnTo>
                  <a:pt x="3804548" y="3371923"/>
                </a:lnTo>
                <a:cubicBezTo>
                  <a:pt x="3803494" y="3380297"/>
                  <a:pt x="3805324" y="3388764"/>
                  <a:pt x="3809759" y="3395945"/>
                </a:cubicBezTo>
                <a:lnTo>
                  <a:pt x="3773223" y="3420168"/>
                </a:lnTo>
                <a:close/>
                <a:moveTo>
                  <a:pt x="3811154" y="3398008"/>
                </a:moveTo>
                <a:cubicBezTo>
                  <a:pt x="3812985" y="3400597"/>
                  <a:pt x="3815156" y="3402955"/>
                  <a:pt x="3817590" y="3404986"/>
                </a:cubicBezTo>
                <a:lnTo>
                  <a:pt x="3793646" y="3435723"/>
                </a:lnTo>
                <a:lnTo>
                  <a:pt x="3775317" y="3421766"/>
                </a:lnTo>
                <a:close/>
                <a:moveTo>
                  <a:pt x="3795647" y="3437212"/>
                </a:moveTo>
                <a:lnTo>
                  <a:pt x="3819560" y="3406506"/>
                </a:lnTo>
                <a:cubicBezTo>
                  <a:pt x="3825375" y="3410724"/>
                  <a:pt x="3832307" y="3413159"/>
                  <a:pt x="3839487" y="3413516"/>
                </a:cubicBezTo>
                <a:lnTo>
                  <a:pt x="3838557" y="3469826"/>
                </a:lnTo>
                <a:close/>
                <a:moveTo>
                  <a:pt x="3839642" y="3389695"/>
                </a:moveTo>
                <a:cubicBezTo>
                  <a:pt x="3832245" y="3388656"/>
                  <a:pt x="3827081" y="3381817"/>
                  <a:pt x="3828120" y="3374404"/>
                </a:cubicBezTo>
                <a:cubicBezTo>
                  <a:pt x="3829159" y="3367007"/>
                  <a:pt x="3835998" y="3361842"/>
                  <a:pt x="3843395" y="3362881"/>
                </a:cubicBezTo>
                <a:cubicBezTo>
                  <a:pt x="3850792" y="3363920"/>
                  <a:pt x="3855956" y="3370744"/>
                  <a:pt x="3854932" y="3378141"/>
                </a:cubicBezTo>
                <a:cubicBezTo>
                  <a:pt x="3853987" y="3385554"/>
                  <a:pt x="3847210" y="3390812"/>
                  <a:pt x="3839797" y="3389866"/>
                </a:cubicBezTo>
                <a:cubicBezTo>
                  <a:pt x="3839689" y="3389850"/>
                  <a:pt x="3839595" y="3389835"/>
                  <a:pt x="3839487" y="3389819"/>
                </a:cubicBezTo>
                <a:close/>
                <a:moveTo>
                  <a:pt x="3681108" y="3366185"/>
                </a:moveTo>
                <a:cubicBezTo>
                  <a:pt x="3682473" y="3366092"/>
                  <a:pt x="3683822" y="3365813"/>
                  <a:pt x="3685109" y="3365347"/>
                </a:cubicBezTo>
                <a:lnTo>
                  <a:pt x="3724017" y="3452844"/>
                </a:lnTo>
                <a:lnTo>
                  <a:pt x="3689404" y="3475796"/>
                </a:lnTo>
                <a:cubicBezTo>
                  <a:pt x="3685683" y="3470803"/>
                  <a:pt x="3680084" y="3467561"/>
                  <a:pt x="3673897" y="3466817"/>
                </a:cubicBezTo>
                <a:lnTo>
                  <a:pt x="3674905" y="3451185"/>
                </a:lnTo>
                <a:lnTo>
                  <a:pt x="3675928" y="3435056"/>
                </a:lnTo>
                <a:lnTo>
                  <a:pt x="3680348" y="3366216"/>
                </a:lnTo>
                <a:cubicBezTo>
                  <a:pt x="3680410" y="3366324"/>
                  <a:pt x="3680674" y="3366340"/>
                  <a:pt x="3680953" y="3366309"/>
                </a:cubicBezTo>
                <a:close/>
                <a:moveTo>
                  <a:pt x="3693514" y="3493491"/>
                </a:moveTo>
                <a:lnTo>
                  <a:pt x="3743712" y="3499912"/>
                </a:lnTo>
                <a:lnTo>
                  <a:pt x="3712123" y="3540512"/>
                </a:lnTo>
                <a:lnTo>
                  <a:pt x="3685915" y="3506766"/>
                </a:lnTo>
                <a:cubicBezTo>
                  <a:pt x="3689839" y="3503370"/>
                  <a:pt x="3692475" y="3498717"/>
                  <a:pt x="3693390" y="3493615"/>
                </a:cubicBezTo>
                <a:close/>
                <a:moveTo>
                  <a:pt x="3727088" y="3453790"/>
                </a:moveTo>
                <a:lnTo>
                  <a:pt x="3773161" y="3423224"/>
                </a:lnTo>
                <a:lnTo>
                  <a:pt x="3792158" y="3437677"/>
                </a:lnTo>
                <a:lnTo>
                  <a:pt x="3746178" y="3496732"/>
                </a:lnTo>
                <a:close/>
                <a:moveTo>
                  <a:pt x="3837812" y="3511946"/>
                </a:moveTo>
                <a:lnTo>
                  <a:pt x="3837114" y="3554283"/>
                </a:lnTo>
                <a:lnTo>
                  <a:pt x="3785164" y="3584400"/>
                </a:lnTo>
                <a:lnTo>
                  <a:pt x="3747837" y="3500439"/>
                </a:lnTo>
                <a:close/>
                <a:moveTo>
                  <a:pt x="3840262" y="3512256"/>
                </a:moveTo>
                <a:lnTo>
                  <a:pt x="3878147" y="3517094"/>
                </a:lnTo>
                <a:cubicBezTo>
                  <a:pt x="3878070" y="3518196"/>
                  <a:pt x="3878070" y="3519281"/>
                  <a:pt x="3878147" y="3520382"/>
                </a:cubicBezTo>
                <a:cubicBezTo>
                  <a:pt x="3878349" y="3523422"/>
                  <a:pt x="3879171" y="3526384"/>
                  <a:pt x="3880566" y="3529098"/>
                </a:cubicBezTo>
                <a:lnTo>
                  <a:pt x="3839456" y="3552918"/>
                </a:lnTo>
                <a:close/>
                <a:moveTo>
                  <a:pt x="3883498" y="3504037"/>
                </a:moveTo>
                <a:lnTo>
                  <a:pt x="3840929" y="3471671"/>
                </a:lnTo>
                <a:lnTo>
                  <a:pt x="3841906" y="3413531"/>
                </a:lnTo>
                <a:cubicBezTo>
                  <a:pt x="3842588" y="3413531"/>
                  <a:pt x="3843255" y="3413531"/>
                  <a:pt x="3843922" y="3413531"/>
                </a:cubicBezTo>
                <a:cubicBezTo>
                  <a:pt x="3847520" y="3413267"/>
                  <a:pt x="3851071" y="3412492"/>
                  <a:pt x="3854452" y="3411205"/>
                </a:cubicBezTo>
                <a:lnTo>
                  <a:pt x="3890941" y="3498345"/>
                </a:lnTo>
                <a:cubicBezTo>
                  <a:pt x="3888026" y="3499725"/>
                  <a:pt x="3885436" y="3501710"/>
                  <a:pt x="3883358" y="3504161"/>
                </a:cubicBezTo>
                <a:close/>
                <a:moveTo>
                  <a:pt x="3988701" y="3236598"/>
                </a:moveTo>
                <a:lnTo>
                  <a:pt x="3867432" y="3350335"/>
                </a:lnTo>
                <a:cubicBezTo>
                  <a:pt x="3864454" y="3347358"/>
                  <a:pt x="3861012" y="3344923"/>
                  <a:pt x="3857212" y="3343108"/>
                </a:cubicBezTo>
                <a:lnTo>
                  <a:pt x="4205668" y="2543337"/>
                </a:lnTo>
                <a:lnTo>
                  <a:pt x="4207451" y="2544019"/>
                </a:lnTo>
                <a:close/>
                <a:moveTo>
                  <a:pt x="4174001" y="3039598"/>
                </a:moveTo>
                <a:cubicBezTo>
                  <a:pt x="4159749" y="3039040"/>
                  <a:pt x="4147731" y="3050144"/>
                  <a:pt x="4147173" y="3064396"/>
                </a:cubicBezTo>
                <a:cubicBezTo>
                  <a:pt x="4146909" y="3070894"/>
                  <a:pt x="4149127" y="3077252"/>
                  <a:pt x="4153345" y="3082199"/>
                </a:cubicBezTo>
                <a:lnTo>
                  <a:pt x="3992252" y="3233279"/>
                </a:lnTo>
                <a:lnTo>
                  <a:pt x="4209808" y="2544717"/>
                </a:lnTo>
                <a:cubicBezTo>
                  <a:pt x="4211995" y="2545322"/>
                  <a:pt x="4214228" y="2545772"/>
                  <a:pt x="4216476" y="2546035"/>
                </a:cubicBezTo>
                <a:close/>
                <a:moveTo>
                  <a:pt x="4224261" y="2482250"/>
                </a:moveTo>
                <a:cubicBezTo>
                  <a:pt x="4236372" y="2483925"/>
                  <a:pt x="4244840" y="2495107"/>
                  <a:pt x="4243165" y="2507219"/>
                </a:cubicBezTo>
                <a:cubicBezTo>
                  <a:pt x="4241490" y="2519330"/>
                  <a:pt x="4230309" y="2527798"/>
                  <a:pt x="4218198" y="2526123"/>
                </a:cubicBezTo>
                <a:cubicBezTo>
                  <a:pt x="4206086" y="2524448"/>
                  <a:pt x="4197619" y="2513267"/>
                  <a:pt x="4199294" y="2501155"/>
                </a:cubicBezTo>
                <a:cubicBezTo>
                  <a:pt x="4199294" y="2501155"/>
                  <a:pt x="4199294" y="2501155"/>
                  <a:pt x="4199294" y="2501155"/>
                </a:cubicBezTo>
                <a:cubicBezTo>
                  <a:pt x="4200984" y="2489043"/>
                  <a:pt x="4212150" y="2480591"/>
                  <a:pt x="4224261" y="2482250"/>
                </a:cubicBezTo>
                <a:close/>
                <a:moveTo>
                  <a:pt x="4207203" y="2464757"/>
                </a:moveTo>
                <a:cubicBezTo>
                  <a:pt x="4206598" y="2464974"/>
                  <a:pt x="4206009" y="2465207"/>
                  <a:pt x="4205435" y="2465440"/>
                </a:cubicBezTo>
                <a:lnTo>
                  <a:pt x="3993632" y="1987602"/>
                </a:lnTo>
                <a:cubicBezTo>
                  <a:pt x="4008845" y="1980143"/>
                  <a:pt x="4015126" y="1961765"/>
                  <a:pt x="4007651" y="1946552"/>
                </a:cubicBezTo>
                <a:cubicBezTo>
                  <a:pt x="4005418" y="1941993"/>
                  <a:pt x="4002099" y="1938069"/>
                  <a:pt x="3997974" y="1935123"/>
                </a:cubicBezTo>
                <a:lnTo>
                  <a:pt x="3995912" y="1933773"/>
                </a:lnTo>
                <a:cubicBezTo>
                  <a:pt x="3994594" y="1932967"/>
                  <a:pt x="3993214" y="1932253"/>
                  <a:pt x="3991787" y="1931664"/>
                </a:cubicBezTo>
                <a:cubicBezTo>
                  <a:pt x="3990391" y="1931090"/>
                  <a:pt x="3988949" y="1930625"/>
                  <a:pt x="3987476" y="1930268"/>
                </a:cubicBezTo>
                <a:lnTo>
                  <a:pt x="3985041" y="1929757"/>
                </a:lnTo>
                <a:cubicBezTo>
                  <a:pt x="3983149" y="1929446"/>
                  <a:pt x="3981242" y="1929307"/>
                  <a:pt x="3979334" y="1929353"/>
                </a:cubicBezTo>
                <a:lnTo>
                  <a:pt x="3969223" y="1773202"/>
                </a:lnTo>
                <a:lnTo>
                  <a:pt x="3966975" y="1738463"/>
                </a:lnTo>
                <a:cubicBezTo>
                  <a:pt x="3968510" y="1738277"/>
                  <a:pt x="3970030" y="1737983"/>
                  <a:pt x="3971519" y="1737564"/>
                </a:cubicBezTo>
                <a:close/>
                <a:moveTo>
                  <a:pt x="3974790" y="1683611"/>
                </a:moveTo>
                <a:lnTo>
                  <a:pt x="3973984" y="1683316"/>
                </a:lnTo>
                <a:lnTo>
                  <a:pt x="4028710" y="1516976"/>
                </a:lnTo>
                <a:lnTo>
                  <a:pt x="4105457" y="1560399"/>
                </a:lnTo>
                <a:lnTo>
                  <a:pt x="3982731" y="1688589"/>
                </a:lnTo>
                <a:cubicBezTo>
                  <a:pt x="3980358" y="1686511"/>
                  <a:pt x="3977675" y="1684821"/>
                  <a:pt x="3974759" y="1683611"/>
                </a:cubicBezTo>
                <a:close/>
                <a:moveTo>
                  <a:pt x="3990066" y="1698545"/>
                </a:moveTo>
                <a:cubicBezTo>
                  <a:pt x="3988716" y="1695475"/>
                  <a:pt x="3986855" y="1692668"/>
                  <a:pt x="3984545" y="1690249"/>
                </a:cubicBezTo>
                <a:lnTo>
                  <a:pt x="4107690" y="1561531"/>
                </a:lnTo>
                <a:lnTo>
                  <a:pt x="4179196" y="1601945"/>
                </a:lnTo>
                <a:cubicBezTo>
                  <a:pt x="4178808" y="1602689"/>
                  <a:pt x="4178421" y="1603496"/>
                  <a:pt x="4178095" y="1604256"/>
                </a:cubicBezTo>
                <a:cubicBezTo>
                  <a:pt x="4175241" y="1611173"/>
                  <a:pt x="4175025" y="1618896"/>
                  <a:pt x="4177474" y="1625967"/>
                </a:cubicBezTo>
                <a:close/>
                <a:moveTo>
                  <a:pt x="4208614" y="1602736"/>
                </a:moveTo>
                <a:cubicBezTo>
                  <a:pt x="4216027" y="1603760"/>
                  <a:pt x="4221191" y="1610599"/>
                  <a:pt x="4220152" y="1618011"/>
                </a:cubicBezTo>
                <a:cubicBezTo>
                  <a:pt x="4219128" y="1625409"/>
                  <a:pt x="4212289" y="1630589"/>
                  <a:pt x="4204892" y="1629550"/>
                </a:cubicBezTo>
                <a:cubicBezTo>
                  <a:pt x="4197480" y="1628526"/>
                  <a:pt x="4192315" y="1621687"/>
                  <a:pt x="4193339" y="1614290"/>
                </a:cubicBezTo>
                <a:cubicBezTo>
                  <a:pt x="4194378" y="1606892"/>
                  <a:pt x="4201186" y="1601728"/>
                  <a:pt x="4208583" y="1602736"/>
                </a:cubicBezTo>
                <a:close/>
                <a:moveTo>
                  <a:pt x="4201155" y="1585817"/>
                </a:moveTo>
                <a:cubicBezTo>
                  <a:pt x="4192548" y="1587336"/>
                  <a:pt x="4185011" y="1592454"/>
                  <a:pt x="4180406" y="1599883"/>
                </a:cubicBezTo>
                <a:lnTo>
                  <a:pt x="4109443" y="1559778"/>
                </a:lnTo>
                <a:lnTo>
                  <a:pt x="4186624" y="1479136"/>
                </a:lnTo>
                <a:close/>
                <a:moveTo>
                  <a:pt x="4188376" y="1473739"/>
                </a:moveTo>
                <a:lnTo>
                  <a:pt x="4161564" y="1277328"/>
                </a:lnTo>
                <a:lnTo>
                  <a:pt x="4231038" y="1233099"/>
                </a:lnTo>
                <a:lnTo>
                  <a:pt x="4315461" y="1301754"/>
                </a:lnTo>
                <a:cubicBezTo>
                  <a:pt x="4314050" y="1303672"/>
                  <a:pt x="4312871" y="1305755"/>
                  <a:pt x="4311956" y="1307957"/>
                </a:cubicBezTo>
                <a:cubicBezTo>
                  <a:pt x="4309692" y="1313482"/>
                  <a:pt x="4309212" y="1319577"/>
                  <a:pt x="4310592" y="1325388"/>
                </a:cubicBezTo>
                <a:lnTo>
                  <a:pt x="4311259" y="1327792"/>
                </a:lnTo>
                <a:cubicBezTo>
                  <a:pt x="4311429" y="1328288"/>
                  <a:pt x="4311600" y="1328769"/>
                  <a:pt x="4311801" y="1329343"/>
                </a:cubicBezTo>
                <a:lnTo>
                  <a:pt x="4312670" y="1331312"/>
                </a:lnTo>
                <a:cubicBezTo>
                  <a:pt x="4313957" y="1334028"/>
                  <a:pt x="4315678" y="1336520"/>
                  <a:pt x="4317757" y="1338694"/>
                </a:cubicBezTo>
                <a:close/>
                <a:moveTo>
                  <a:pt x="4160463" y="1122293"/>
                </a:moveTo>
                <a:lnTo>
                  <a:pt x="4158990" y="1121719"/>
                </a:lnTo>
                <a:lnTo>
                  <a:pt x="4187523" y="1036626"/>
                </a:lnTo>
                <a:lnTo>
                  <a:pt x="4209699" y="1078607"/>
                </a:lnTo>
                <a:lnTo>
                  <a:pt x="4171799" y="1129210"/>
                </a:lnTo>
                <a:cubicBezTo>
                  <a:pt x="4168403" y="1126314"/>
                  <a:pt x="4164572" y="1123979"/>
                  <a:pt x="4160447" y="1122293"/>
                </a:cubicBezTo>
                <a:close/>
                <a:moveTo>
                  <a:pt x="4210987" y="1081041"/>
                </a:moveTo>
                <a:lnTo>
                  <a:pt x="4235659" y="1127737"/>
                </a:lnTo>
                <a:lnTo>
                  <a:pt x="4183646" y="1146052"/>
                </a:lnTo>
                <a:cubicBezTo>
                  <a:pt x="4181429" y="1140346"/>
                  <a:pt x="4178002" y="1135196"/>
                  <a:pt x="4173582" y="1130962"/>
                </a:cubicBezTo>
                <a:close/>
                <a:moveTo>
                  <a:pt x="4373816" y="1081801"/>
                </a:moveTo>
                <a:lnTo>
                  <a:pt x="4408352" y="1069658"/>
                </a:lnTo>
                <a:lnTo>
                  <a:pt x="4392286" y="1127442"/>
                </a:lnTo>
                <a:lnTo>
                  <a:pt x="4364651" y="1145044"/>
                </a:lnTo>
                <a:close/>
                <a:moveTo>
                  <a:pt x="4184484" y="1148378"/>
                </a:moveTo>
                <a:lnTo>
                  <a:pt x="4236838" y="1129970"/>
                </a:lnTo>
                <a:lnTo>
                  <a:pt x="4274986" y="1202160"/>
                </a:lnTo>
                <a:lnTo>
                  <a:pt x="4231193" y="1230075"/>
                </a:lnTo>
                <a:lnTo>
                  <a:pt x="4177831" y="1186652"/>
                </a:lnTo>
                <a:cubicBezTo>
                  <a:pt x="4180065" y="1183719"/>
                  <a:pt x="4181910" y="1180508"/>
                  <a:pt x="4183321" y="1177099"/>
                </a:cubicBezTo>
                <a:cubicBezTo>
                  <a:pt x="4187089" y="1167963"/>
                  <a:pt x="4187493" y="1157788"/>
                  <a:pt x="4184484" y="1148378"/>
                </a:cubicBezTo>
                <a:close/>
                <a:moveTo>
                  <a:pt x="4325882" y="1293147"/>
                </a:moveTo>
                <a:lnTo>
                  <a:pt x="4278258" y="1203029"/>
                </a:lnTo>
                <a:lnTo>
                  <a:pt x="4361767" y="1149836"/>
                </a:lnTo>
                <a:lnTo>
                  <a:pt x="4341421" y="1290371"/>
                </a:lnTo>
                <a:cubicBezTo>
                  <a:pt x="4336086" y="1289823"/>
                  <a:pt x="4330705" y="1290786"/>
                  <a:pt x="4325882" y="1293147"/>
                </a:cubicBezTo>
                <a:close/>
                <a:moveTo>
                  <a:pt x="4362248" y="1146579"/>
                </a:moveTo>
                <a:lnTo>
                  <a:pt x="4277095" y="1200858"/>
                </a:lnTo>
                <a:lnTo>
                  <a:pt x="4239210" y="1129179"/>
                </a:lnTo>
                <a:lnTo>
                  <a:pt x="4371506" y="1082654"/>
                </a:lnTo>
                <a:close/>
                <a:moveTo>
                  <a:pt x="4276150" y="1204362"/>
                </a:moveTo>
                <a:lnTo>
                  <a:pt x="4323711" y="1294310"/>
                </a:lnTo>
                <a:cubicBezTo>
                  <a:pt x="4321230" y="1295786"/>
                  <a:pt x="4318981" y="1297632"/>
                  <a:pt x="4317043" y="1299784"/>
                </a:cubicBezTo>
                <a:lnTo>
                  <a:pt x="4233302" y="1231672"/>
                </a:lnTo>
                <a:close/>
                <a:moveTo>
                  <a:pt x="4371847" y="1079847"/>
                </a:moveTo>
                <a:lnTo>
                  <a:pt x="4237954" y="1126899"/>
                </a:lnTo>
                <a:lnTo>
                  <a:pt x="4212568" y="1078824"/>
                </a:lnTo>
                <a:lnTo>
                  <a:pt x="4410181" y="815185"/>
                </a:lnTo>
                <a:close/>
                <a:moveTo>
                  <a:pt x="4176219" y="1188560"/>
                </a:moveTo>
                <a:lnTo>
                  <a:pt x="4218523" y="1222972"/>
                </a:lnTo>
                <a:lnTo>
                  <a:pt x="4228945" y="1231440"/>
                </a:lnTo>
                <a:lnTo>
                  <a:pt x="4161130" y="1274614"/>
                </a:lnTo>
                <a:lnTo>
                  <a:pt x="4151313" y="1202563"/>
                </a:lnTo>
                <a:cubicBezTo>
                  <a:pt x="4161021" y="1200960"/>
                  <a:pt x="4169845" y="1196005"/>
                  <a:pt x="4176280" y="1188560"/>
                </a:cubicBezTo>
                <a:close/>
                <a:moveTo>
                  <a:pt x="4346631" y="1291441"/>
                </a:moveTo>
                <a:cubicBezTo>
                  <a:pt x="4345608" y="1291123"/>
                  <a:pt x="4344584" y="1290864"/>
                  <a:pt x="4343530" y="1290665"/>
                </a:cubicBezTo>
                <a:lnTo>
                  <a:pt x="4364155" y="1148300"/>
                </a:lnTo>
                <a:lnTo>
                  <a:pt x="4391262" y="1131040"/>
                </a:lnTo>
                <a:close/>
                <a:moveTo>
                  <a:pt x="4395372" y="1125503"/>
                </a:moveTo>
                <a:lnTo>
                  <a:pt x="4411159" y="1068697"/>
                </a:lnTo>
                <a:lnTo>
                  <a:pt x="4558232" y="1016993"/>
                </a:lnTo>
                <a:cubicBezTo>
                  <a:pt x="4558744" y="1018254"/>
                  <a:pt x="4559333" y="1019477"/>
                  <a:pt x="4560016" y="1020653"/>
                </a:cubicBezTo>
                <a:close/>
                <a:moveTo>
                  <a:pt x="4579835" y="978176"/>
                </a:moveTo>
                <a:cubicBezTo>
                  <a:pt x="4564281" y="980896"/>
                  <a:pt x="4553875" y="995712"/>
                  <a:pt x="4556588" y="1011270"/>
                </a:cubicBezTo>
                <a:cubicBezTo>
                  <a:pt x="4556790" y="1012412"/>
                  <a:pt x="4557054" y="1013541"/>
                  <a:pt x="4557395" y="1014651"/>
                </a:cubicBezTo>
                <a:lnTo>
                  <a:pt x="4411965" y="1065828"/>
                </a:lnTo>
                <a:lnTo>
                  <a:pt x="4517789" y="685196"/>
                </a:lnTo>
                <a:cubicBezTo>
                  <a:pt x="4518347" y="685304"/>
                  <a:pt x="4518890" y="685428"/>
                  <a:pt x="4519463" y="685506"/>
                </a:cubicBezTo>
                <a:cubicBezTo>
                  <a:pt x="4521402" y="685762"/>
                  <a:pt x="4523387" y="685762"/>
                  <a:pt x="4525325" y="685506"/>
                </a:cubicBezTo>
                <a:close/>
                <a:moveTo>
                  <a:pt x="4510143" y="681877"/>
                </a:moveTo>
                <a:cubicBezTo>
                  <a:pt x="4511772" y="682978"/>
                  <a:pt x="4513540" y="683854"/>
                  <a:pt x="4515401" y="684482"/>
                </a:cubicBezTo>
                <a:lnTo>
                  <a:pt x="4409112" y="1066789"/>
                </a:lnTo>
                <a:lnTo>
                  <a:pt x="4393371" y="1072310"/>
                </a:lnTo>
                <a:lnTo>
                  <a:pt x="4374157" y="1079072"/>
                </a:lnTo>
                <a:lnTo>
                  <a:pt x="4412926" y="811603"/>
                </a:lnTo>
                <a:close/>
                <a:moveTo>
                  <a:pt x="4516502" y="55828"/>
                </a:moveTo>
                <a:cubicBezTo>
                  <a:pt x="4517680" y="56234"/>
                  <a:pt x="4518905" y="56550"/>
                  <a:pt x="4520130" y="56774"/>
                </a:cubicBezTo>
                <a:lnTo>
                  <a:pt x="4410988" y="810145"/>
                </a:lnTo>
                <a:lnTo>
                  <a:pt x="4211343" y="1076405"/>
                </a:lnTo>
                <a:lnTo>
                  <a:pt x="4188594" y="1033385"/>
                </a:lnTo>
                <a:close/>
                <a:moveTo>
                  <a:pt x="3876767" y="449099"/>
                </a:moveTo>
                <a:lnTo>
                  <a:pt x="3876953" y="449099"/>
                </a:lnTo>
                <a:lnTo>
                  <a:pt x="4185926" y="1033757"/>
                </a:lnTo>
                <a:lnTo>
                  <a:pt x="4156648" y="1121053"/>
                </a:lnTo>
                <a:cubicBezTo>
                  <a:pt x="4148925" y="1118715"/>
                  <a:pt x="4140706" y="1118657"/>
                  <a:pt x="4132952" y="1120882"/>
                </a:cubicBezTo>
                <a:close/>
                <a:moveTo>
                  <a:pt x="4132503" y="1201400"/>
                </a:moveTo>
                <a:cubicBezTo>
                  <a:pt x="4133262" y="1201633"/>
                  <a:pt x="4134053" y="1201834"/>
                  <a:pt x="4134798" y="1202021"/>
                </a:cubicBezTo>
                <a:lnTo>
                  <a:pt x="4137217" y="1202501"/>
                </a:lnTo>
                <a:cubicBezTo>
                  <a:pt x="4141078" y="1203191"/>
                  <a:pt x="4145033" y="1203328"/>
                  <a:pt x="4148941" y="1202905"/>
                </a:cubicBezTo>
                <a:lnTo>
                  <a:pt x="4158912" y="1276072"/>
                </a:lnTo>
                <a:lnTo>
                  <a:pt x="4094432" y="1317138"/>
                </a:lnTo>
                <a:close/>
                <a:moveTo>
                  <a:pt x="4093207" y="1320813"/>
                </a:moveTo>
                <a:lnTo>
                  <a:pt x="4159284" y="1278739"/>
                </a:lnTo>
                <a:lnTo>
                  <a:pt x="4186159" y="1475972"/>
                </a:lnTo>
                <a:lnTo>
                  <a:pt x="4107179" y="1558569"/>
                </a:lnTo>
                <a:lnTo>
                  <a:pt x="4029470" y="1514650"/>
                </a:lnTo>
                <a:close/>
                <a:moveTo>
                  <a:pt x="4089903" y="1322922"/>
                </a:moveTo>
                <a:lnTo>
                  <a:pt x="4027268" y="1513347"/>
                </a:lnTo>
                <a:lnTo>
                  <a:pt x="3935774" y="1461643"/>
                </a:lnTo>
                <a:cubicBezTo>
                  <a:pt x="3936363" y="1460526"/>
                  <a:pt x="3936906" y="1459379"/>
                  <a:pt x="3937402" y="1458184"/>
                </a:cubicBezTo>
                <a:cubicBezTo>
                  <a:pt x="3940736" y="1450120"/>
                  <a:pt x="3941387" y="1441198"/>
                  <a:pt x="3939263" y="1432736"/>
                </a:cubicBezTo>
                <a:lnTo>
                  <a:pt x="3938581" y="1430332"/>
                </a:lnTo>
                <a:cubicBezTo>
                  <a:pt x="3937634" y="1427336"/>
                  <a:pt x="3936347" y="1424457"/>
                  <a:pt x="3934750" y="1421756"/>
                </a:cubicBezTo>
                <a:close/>
                <a:moveTo>
                  <a:pt x="3934533" y="1463783"/>
                </a:moveTo>
                <a:lnTo>
                  <a:pt x="4026431" y="1515735"/>
                </a:lnTo>
                <a:lnTo>
                  <a:pt x="3971550" y="1682526"/>
                </a:lnTo>
                <a:cubicBezTo>
                  <a:pt x="3967254" y="1681300"/>
                  <a:pt x="3962726" y="1681114"/>
                  <a:pt x="3958337" y="1681983"/>
                </a:cubicBezTo>
                <a:lnTo>
                  <a:pt x="3926143" y="1547713"/>
                </a:lnTo>
                <a:lnTo>
                  <a:pt x="3910372" y="1482036"/>
                </a:lnTo>
                <a:cubicBezTo>
                  <a:pt x="3920467" y="1479279"/>
                  <a:pt x="3929121" y="1472744"/>
                  <a:pt x="3934533" y="1463783"/>
                </a:cubicBezTo>
                <a:close/>
                <a:moveTo>
                  <a:pt x="3886242" y="1440707"/>
                </a:moveTo>
                <a:cubicBezTo>
                  <a:pt x="3887266" y="1433291"/>
                  <a:pt x="3894104" y="1428108"/>
                  <a:pt x="3901517" y="1429128"/>
                </a:cubicBezTo>
                <a:cubicBezTo>
                  <a:pt x="3908930" y="1430150"/>
                  <a:pt x="3914125" y="1436989"/>
                  <a:pt x="3913101" y="1444405"/>
                </a:cubicBezTo>
                <a:cubicBezTo>
                  <a:pt x="3912078" y="1451821"/>
                  <a:pt x="3905239" y="1457004"/>
                  <a:pt x="3897827" y="1455984"/>
                </a:cubicBezTo>
                <a:cubicBezTo>
                  <a:pt x="3897811" y="1455984"/>
                  <a:pt x="3897811" y="1455982"/>
                  <a:pt x="3897811" y="1455982"/>
                </a:cubicBezTo>
                <a:cubicBezTo>
                  <a:pt x="3890398" y="1454956"/>
                  <a:pt x="3885219" y="1448120"/>
                  <a:pt x="3886242" y="1440707"/>
                </a:cubicBezTo>
                <a:close/>
                <a:moveTo>
                  <a:pt x="3894647" y="1483168"/>
                </a:moveTo>
                <a:cubicBezTo>
                  <a:pt x="3899082" y="1483720"/>
                  <a:pt x="3903595" y="1483537"/>
                  <a:pt x="3907969" y="1482625"/>
                </a:cubicBezTo>
                <a:lnTo>
                  <a:pt x="3956042" y="1682572"/>
                </a:lnTo>
                <a:cubicBezTo>
                  <a:pt x="3947621" y="1684945"/>
                  <a:pt x="3940767" y="1691040"/>
                  <a:pt x="3937433" y="1699135"/>
                </a:cubicBezTo>
                <a:cubicBezTo>
                  <a:pt x="3937154" y="1699786"/>
                  <a:pt x="3936937" y="1700453"/>
                  <a:pt x="3936719" y="1701104"/>
                </a:cubicBezTo>
                <a:lnTo>
                  <a:pt x="3864144" y="1680602"/>
                </a:lnTo>
                <a:close/>
                <a:moveTo>
                  <a:pt x="3936084" y="1703462"/>
                </a:moveTo>
                <a:cubicBezTo>
                  <a:pt x="3933339" y="1714937"/>
                  <a:pt x="3937960" y="1726925"/>
                  <a:pt x="3947683" y="1733609"/>
                </a:cubicBezTo>
                <a:lnTo>
                  <a:pt x="3874270" y="1851099"/>
                </a:lnTo>
                <a:lnTo>
                  <a:pt x="3842806" y="1818966"/>
                </a:lnTo>
                <a:lnTo>
                  <a:pt x="3863787" y="1683037"/>
                </a:lnTo>
                <a:close/>
                <a:moveTo>
                  <a:pt x="3674005" y="1631845"/>
                </a:moveTo>
                <a:cubicBezTo>
                  <a:pt x="3674300" y="1631132"/>
                  <a:pt x="3674564" y="1630402"/>
                  <a:pt x="3674781" y="1629658"/>
                </a:cubicBezTo>
                <a:lnTo>
                  <a:pt x="3861415" y="1682386"/>
                </a:lnTo>
                <a:lnTo>
                  <a:pt x="3840681" y="1816780"/>
                </a:lnTo>
                <a:lnTo>
                  <a:pt x="3668314" y="1640762"/>
                </a:lnTo>
                <a:cubicBezTo>
                  <a:pt x="3670718" y="1638141"/>
                  <a:pt x="3672641" y="1635133"/>
                  <a:pt x="3674005" y="1631845"/>
                </a:cubicBezTo>
                <a:close/>
                <a:moveTo>
                  <a:pt x="2918786" y="1616151"/>
                </a:moveTo>
                <a:lnTo>
                  <a:pt x="3614829" y="1620167"/>
                </a:lnTo>
                <a:cubicBezTo>
                  <a:pt x="3614829" y="1621454"/>
                  <a:pt x="3614921" y="1622742"/>
                  <a:pt x="3615092" y="1624029"/>
                </a:cubicBezTo>
                <a:lnTo>
                  <a:pt x="2985484" y="1753165"/>
                </a:lnTo>
                <a:cubicBezTo>
                  <a:pt x="2983127" y="1738572"/>
                  <a:pt x="2970008" y="1728182"/>
                  <a:pt x="2955260" y="1729221"/>
                </a:cubicBezTo>
                <a:cubicBezTo>
                  <a:pt x="2952360" y="1729438"/>
                  <a:pt x="2949507" y="1730073"/>
                  <a:pt x="2946793" y="1731144"/>
                </a:cubicBezTo>
                <a:lnTo>
                  <a:pt x="2931192" y="1695894"/>
                </a:lnTo>
                <a:lnTo>
                  <a:pt x="2904829" y="1636435"/>
                </a:lnTo>
                <a:cubicBezTo>
                  <a:pt x="2912614" y="1632465"/>
                  <a:pt x="2917856" y="1624835"/>
                  <a:pt x="2918786" y="1616151"/>
                </a:cubicBezTo>
                <a:close/>
                <a:moveTo>
                  <a:pt x="2894905" y="1599851"/>
                </a:moveTo>
                <a:cubicBezTo>
                  <a:pt x="2902302" y="1600891"/>
                  <a:pt x="2907466" y="1607730"/>
                  <a:pt x="2906427" y="1615143"/>
                </a:cubicBezTo>
                <a:cubicBezTo>
                  <a:pt x="2905388" y="1622540"/>
                  <a:pt x="2898549" y="1627704"/>
                  <a:pt x="2891152" y="1626665"/>
                </a:cubicBezTo>
                <a:cubicBezTo>
                  <a:pt x="2883755" y="1625626"/>
                  <a:pt x="2878591" y="1618802"/>
                  <a:pt x="2879614" y="1611405"/>
                </a:cubicBezTo>
                <a:cubicBezTo>
                  <a:pt x="2880638" y="1603992"/>
                  <a:pt x="2887492" y="1598812"/>
                  <a:pt x="2894905" y="1599836"/>
                </a:cubicBezTo>
                <a:cubicBezTo>
                  <a:pt x="2894920" y="1599851"/>
                  <a:pt x="2894951" y="1599851"/>
                  <a:pt x="2894967" y="1599851"/>
                </a:cubicBezTo>
                <a:close/>
                <a:moveTo>
                  <a:pt x="2868945" y="1604132"/>
                </a:moveTo>
                <a:cubicBezTo>
                  <a:pt x="2866417" y="1610661"/>
                  <a:pt x="2866681" y="1617950"/>
                  <a:pt x="2869674" y="1624292"/>
                </a:cubicBezTo>
                <a:lnTo>
                  <a:pt x="2713047" y="1706594"/>
                </a:lnTo>
                <a:cubicBezTo>
                  <a:pt x="2707914" y="1698158"/>
                  <a:pt x="2696919" y="1695475"/>
                  <a:pt x="2688483" y="1700608"/>
                </a:cubicBezTo>
                <a:cubicBezTo>
                  <a:pt x="2688111" y="1700825"/>
                  <a:pt x="2687754" y="1701058"/>
                  <a:pt x="2687413" y="1701306"/>
                </a:cubicBezTo>
                <a:lnTo>
                  <a:pt x="2441634" y="1405224"/>
                </a:lnTo>
                <a:cubicBezTo>
                  <a:pt x="2443603" y="1403248"/>
                  <a:pt x="2445231" y="1400970"/>
                  <a:pt x="2446472" y="1398478"/>
                </a:cubicBezTo>
                <a:close/>
                <a:moveTo>
                  <a:pt x="2445045" y="1373060"/>
                </a:moveTo>
                <a:cubicBezTo>
                  <a:pt x="2439928" y="1365094"/>
                  <a:pt x="2430856" y="1360561"/>
                  <a:pt x="2421412" y="1361243"/>
                </a:cubicBezTo>
                <a:cubicBezTo>
                  <a:pt x="2420776" y="1361243"/>
                  <a:pt x="2420171" y="1361367"/>
                  <a:pt x="2419551" y="1361460"/>
                </a:cubicBezTo>
                <a:lnTo>
                  <a:pt x="2409579" y="1319929"/>
                </a:lnTo>
                <a:lnTo>
                  <a:pt x="2664462" y="1244854"/>
                </a:lnTo>
                <a:cubicBezTo>
                  <a:pt x="2664772" y="1245710"/>
                  <a:pt x="2665129" y="1246549"/>
                  <a:pt x="2665532" y="1247367"/>
                </a:cubicBezTo>
                <a:close/>
                <a:moveTo>
                  <a:pt x="2663702" y="1242512"/>
                </a:moveTo>
                <a:lnTo>
                  <a:pt x="2408959" y="1317510"/>
                </a:lnTo>
                <a:lnTo>
                  <a:pt x="2391048" y="1242838"/>
                </a:lnTo>
                <a:lnTo>
                  <a:pt x="2448907" y="1198314"/>
                </a:lnTo>
                <a:cubicBezTo>
                  <a:pt x="2453978" y="1203801"/>
                  <a:pt x="2462522" y="1204141"/>
                  <a:pt x="2468012" y="1199074"/>
                </a:cubicBezTo>
                <a:cubicBezTo>
                  <a:pt x="2469764" y="1197455"/>
                  <a:pt x="2471067" y="1195400"/>
                  <a:pt x="2471765" y="1193119"/>
                </a:cubicBezTo>
                <a:lnTo>
                  <a:pt x="2663423" y="1233843"/>
                </a:lnTo>
                <a:cubicBezTo>
                  <a:pt x="2663423" y="1233963"/>
                  <a:pt x="2663423" y="1234081"/>
                  <a:pt x="2663423" y="1234200"/>
                </a:cubicBezTo>
                <a:cubicBezTo>
                  <a:pt x="2663051" y="1236956"/>
                  <a:pt x="2663175" y="1239758"/>
                  <a:pt x="2663811" y="1242466"/>
                </a:cubicBezTo>
                <a:close/>
                <a:moveTo>
                  <a:pt x="2452101" y="1177378"/>
                </a:moveTo>
                <a:cubicBezTo>
                  <a:pt x="2445619" y="1181041"/>
                  <a:pt x="2443324" y="1189271"/>
                  <a:pt x="2446984" y="1195760"/>
                </a:cubicBezTo>
                <a:cubicBezTo>
                  <a:pt x="2447108" y="1195969"/>
                  <a:pt x="2447232" y="1196174"/>
                  <a:pt x="2447356" y="1196376"/>
                </a:cubicBezTo>
                <a:lnTo>
                  <a:pt x="2390412" y="1240171"/>
                </a:lnTo>
                <a:lnTo>
                  <a:pt x="2295102" y="843022"/>
                </a:lnTo>
                <a:cubicBezTo>
                  <a:pt x="2296777" y="842548"/>
                  <a:pt x="2298421" y="841968"/>
                  <a:pt x="2300034" y="841285"/>
                </a:cubicBezTo>
                <a:close/>
                <a:moveTo>
                  <a:pt x="2287535" y="781703"/>
                </a:moveTo>
                <a:cubicBezTo>
                  <a:pt x="2299646" y="783378"/>
                  <a:pt x="2308113" y="794558"/>
                  <a:pt x="2306438" y="806673"/>
                </a:cubicBezTo>
                <a:cubicBezTo>
                  <a:pt x="2304764" y="818789"/>
                  <a:pt x="2293583" y="827252"/>
                  <a:pt x="2281471" y="825577"/>
                </a:cubicBezTo>
                <a:cubicBezTo>
                  <a:pt x="2269360" y="823902"/>
                  <a:pt x="2260893" y="812722"/>
                  <a:pt x="2262567" y="800607"/>
                </a:cubicBezTo>
                <a:cubicBezTo>
                  <a:pt x="2262567" y="800601"/>
                  <a:pt x="2262567" y="800596"/>
                  <a:pt x="2262567" y="800592"/>
                </a:cubicBezTo>
                <a:cubicBezTo>
                  <a:pt x="2264242" y="788483"/>
                  <a:pt x="2275423" y="780028"/>
                  <a:pt x="2287535" y="781703"/>
                </a:cubicBezTo>
                <a:close/>
                <a:moveTo>
                  <a:pt x="2261621" y="837439"/>
                </a:moveTo>
                <a:cubicBezTo>
                  <a:pt x="2270724" y="843677"/>
                  <a:pt x="2281983" y="845919"/>
                  <a:pt x="2292792" y="843642"/>
                </a:cubicBezTo>
                <a:lnTo>
                  <a:pt x="2388427" y="1241815"/>
                </a:lnTo>
                <a:lnTo>
                  <a:pt x="2282076" y="1323620"/>
                </a:lnTo>
                <a:lnTo>
                  <a:pt x="2009267" y="1206037"/>
                </a:lnTo>
                <a:cubicBezTo>
                  <a:pt x="2009515" y="1205273"/>
                  <a:pt x="2009685" y="1204490"/>
                  <a:pt x="2009809" y="1203695"/>
                </a:cubicBezTo>
                <a:cubicBezTo>
                  <a:pt x="2010430" y="1199178"/>
                  <a:pt x="2008739" y="1194650"/>
                  <a:pt x="2005312" y="1191646"/>
                </a:cubicBezTo>
                <a:close/>
                <a:moveTo>
                  <a:pt x="2007669" y="1209201"/>
                </a:moveTo>
                <a:cubicBezTo>
                  <a:pt x="2007855" y="1208906"/>
                  <a:pt x="2008041" y="1208612"/>
                  <a:pt x="2008197" y="1208317"/>
                </a:cubicBezTo>
                <a:lnTo>
                  <a:pt x="2279734" y="1325357"/>
                </a:lnTo>
                <a:lnTo>
                  <a:pt x="2242516" y="1353939"/>
                </a:lnTo>
                <a:cubicBezTo>
                  <a:pt x="2230761" y="1339670"/>
                  <a:pt x="2209656" y="1337638"/>
                  <a:pt x="2195389" y="1349401"/>
                </a:cubicBezTo>
                <a:cubicBezTo>
                  <a:pt x="2193822" y="1350683"/>
                  <a:pt x="2192396" y="1352102"/>
                  <a:pt x="2191093" y="1353644"/>
                </a:cubicBezTo>
                <a:close/>
                <a:moveTo>
                  <a:pt x="2212912" y="1403053"/>
                </a:moveTo>
                <a:cubicBezTo>
                  <a:pt x="2197653" y="1400894"/>
                  <a:pt x="2187030" y="1386769"/>
                  <a:pt x="2189186" y="1371505"/>
                </a:cubicBezTo>
                <a:cubicBezTo>
                  <a:pt x="2189806" y="1367066"/>
                  <a:pt x="2191496" y="1362843"/>
                  <a:pt x="2194101" y="1359196"/>
                </a:cubicBezTo>
                <a:lnTo>
                  <a:pt x="2202305" y="1365647"/>
                </a:lnTo>
                <a:cubicBezTo>
                  <a:pt x="2196707" y="1373815"/>
                  <a:pt x="2198800" y="1384974"/>
                  <a:pt x="2206973" y="1390569"/>
                </a:cubicBezTo>
                <a:cubicBezTo>
                  <a:pt x="2210322" y="1392870"/>
                  <a:pt x="2214370" y="1393959"/>
                  <a:pt x="2218433" y="1393655"/>
                </a:cubicBezTo>
                <a:cubicBezTo>
                  <a:pt x="2220573" y="1393512"/>
                  <a:pt x="2222682" y="1392987"/>
                  <a:pt x="2224636" y="1392104"/>
                </a:cubicBezTo>
                <a:lnTo>
                  <a:pt x="2229164" y="1400401"/>
                </a:lnTo>
                <a:cubicBezTo>
                  <a:pt x="2224140" y="1402898"/>
                  <a:pt x="2218464" y="1403802"/>
                  <a:pt x="2212912" y="1402991"/>
                </a:cubicBezTo>
                <a:close/>
                <a:moveTo>
                  <a:pt x="2234080" y="1404201"/>
                </a:moveTo>
                <a:cubicBezTo>
                  <a:pt x="2242780" y="1398980"/>
                  <a:pt x="2248642" y="1390102"/>
                  <a:pt x="2250037" y="1380054"/>
                </a:cubicBezTo>
                <a:cubicBezTo>
                  <a:pt x="2250037" y="1379636"/>
                  <a:pt x="2250037" y="1379217"/>
                  <a:pt x="2250146" y="1378798"/>
                </a:cubicBezTo>
                <a:lnTo>
                  <a:pt x="2397468" y="1386878"/>
                </a:lnTo>
                <a:cubicBezTo>
                  <a:pt x="2397468" y="1387545"/>
                  <a:pt x="2397468" y="1388196"/>
                  <a:pt x="2397468" y="1388863"/>
                </a:cubicBezTo>
                <a:cubicBezTo>
                  <a:pt x="2398228" y="1399798"/>
                  <a:pt x="2405811" y="1409056"/>
                  <a:pt x="2416387" y="1411955"/>
                </a:cubicBezTo>
                <a:lnTo>
                  <a:pt x="2359397" y="1633907"/>
                </a:lnTo>
                <a:close/>
                <a:moveTo>
                  <a:pt x="2360312" y="1640560"/>
                </a:moveTo>
                <a:lnTo>
                  <a:pt x="2409936" y="1731438"/>
                </a:lnTo>
                <a:cubicBezTo>
                  <a:pt x="2403376" y="1735439"/>
                  <a:pt x="2398941" y="1742154"/>
                  <a:pt x="2397809" y="1749753"/>
                </a:cubicBezTo>
                <a:lnTo>
                  <a:pt x="2346525" y="1742635"/>
                </a:lnTo>
                <a:cubicBezTo>
                  <a:pt x="2346789" y="1736695"/>
                  <a:pt x="2343160" y="1731268"/>
                  <a:pt x="2337562" y="1729252"/>
                </a:cubicBezTo>
                <a:close/>
                <a:moveTo>
                  <a:pt x="2322148" y="1750126"/>
                </a:moveTo>
                <a:cubicBezTo>
                  <a:pt x="2326629" y="1756112"/>
                  <a:pt x="2335112" y="1757337"/>
                  <a:pt x="2341098" y="1752855"/>
                </a:cubicBezTo>
                <a:cubicBezTo>
                  <a:pt x="2343641" y="1750948"/>
                  <a:pt x="2345440" y="1748203"/>
                  <a:pt x="2346169" y="1745101"/>
                </a:cubicBezTo>
                <a:lnTo>
                  <a:pt x="2397561" y="1752219"/>
                </a:lnTo>
                <a:cubicBezTo>
                  <a:pt x="2397499" y="1753258"/>
                  <a:pt x="2397499" y="1754282"/>
                  <a:pt x="2397561" y="1755321"/>
                </a:cubicBezTo>
                <a:cubicBezTo>
                  <a:pt x="2397778" y="1758236"/>
                  <a:pt x="2398491" y="1761105"/>
                  <a:pt x="2399654" y="1763788"/>
                </a:cubicBezTo>
                <a:lnTo>
                  <a:pt x="1960883" y="1979553"/>
                </a:lnTo>
                <a:lnTo>
                  <a:pt x="1957580" y="1974063"/>
                </a:lnTo>
                <a:close/>
                <a:moveTo>
                  <a:pt x="1851151" y="1766347"/>
                </a:moveTo>
                <a:cubicBezTo>
                  <a:pt x="1866411" y="1768549"/>
                  <a:pt x="1877002" y="1782693"/>
                  <a:pt x="1874800" y="1797953"/>
                </a:cubicBezTo>
                <a:cubicBezTo>
                  <a:pt x="1873699" y="1805598"/>
                  <a:pt x="1869481" y="1812453"/>
                  <a:pt x="1863139" y="1816873"/>
                </a:cubicBezTo>
                <a:lnTo>
                  <a:pt x="1858486" y="1809119"/>
                </a:lnTo>
                <a:cubicBezTo>
                  <a:pt x="1866581" y="1803381"/>
                  <a:pt x="1868473" y="1792168"/>
                  <a:pt x="1862735" y="1784073"/>
                </a:cubicBezTo>
                <a:cubicBezTo>
                  <a:pt x="1859138" y="1779002"/>
                  <a:pt x="1853152" y="1776148"/>
                  <a:pt x="1846933" y="1776552"/>
                </a:cubicBezTo>
                <a:cubicBezTo>
                  <a:pt x="1845599" y="1776645"/>
                  <a:pt x="1844281" y="1776893"/>
                  <a:pt x="1842994" y="1777296"/>
                </a:cubicBezTo>
                <a:lnTo>
                  <a:pt x="1839241" y="1767464"/>
                </a:lnTo>
                <a:cubicBezTo>
                  <a:pt x="1843072" y="1766208"/>
                  <a:pt x="1847150" y="1765820"/>
                  <a:pt x="1851151" y="1766285"/>
                </a:cubicBezTo>
                <a:close/>
                <a:moveTo>
                  <a:pt x="1819702" y="1790137"/>
                </a:moveTo>
                <a:cubicBezTo>
                  <a:pt x="1820167" y="1786725"/>
                  <a:pt x="1821284" y="1783437"/>
                  <a:pt x="1822958" y="1780444"/>
                </a:cubicBezTo>
                <a:lnTo>
                  <a:pt x="1832263" y="1786027"/>
                </a:lnTo>
                <a:cubicBezTo>
                  <a:pt x="1829906" y="1790416"/>
                  <a:pt x="1829534" y="1795611"/>
                  <a:pt x="1831239" y="1800294"/>
                </a:cubicBezTo>
                <a:lnTo>
                  <a:pt x="1821563" y="1804466"/>
                </a:lnTo>
                <a:cubicBezTo>
                  <a:pt x="1819671" y="1799922"/>
                  <a:pt x="1819035" y="1794960"/>
                  <a:pt x="1819702" y="1790075"/>
                </a:cubicBezTo>
                <a:close/>
                <a:moveTo>
                  <a:pt x="1832945" y="1770100"/>
                </a:moveTo>
                <a:lnTo>
                  <a:pt x="1838264" y="1779405"/>
                </a:lnTo>
                <a:cubicBezTo>
                  <a:pt x="1836326" y="1780677"/>
                  <a:pt x="1834667" y="1782321"/>
                  <a:pt x="1833349" y="1784228"/>
                </a:cubicBezTo>
                <a:lnTo>
                  <a:pt x="1824044" y="1778661"/>
                </a:lnTo>
                <a:cubicBezTo>
                  <a:pt x="1826339" y="1775156"/>
                  <a:pt x="1829379" y="1772209"/>
                  <a:pt x="1832945" y="1770038"/>
                </a:cubicBezTo>
                <a:close/>
                <a:moveTo>
                  <a:pt x="1834822" y="1769061"/>
                </a:moveTo>
                <a:cubicBezTo>
                  <a:pt x="1835488" y="1768720"/>
                  <a:pt x="1836171" y="1768441"/>
                  <a:pt x="1836853" y="1768162"/>
                </a:cubicBezTo>
                <a:lnTo>
                  <a:pt x="1840622" y="1778040"/>
                </a:lnTo>
                <a:lnTo>
                  <a:pt x="1840125" y="1778257"/>
                </a:lnTo>
                <a:close/>
                <a:moveTo>
                  <a:pt x="1832186" y="1802574"/>
                </a:moveTo>
                <a:cubicBezTo>
                  <a:pt x="1835287" y="1808545"/>
                  <a:pt x="1841459" y="1812298"/>
                  <a:pt x="1848189" y="1812282"/>
                </a:cubicBezTo>
                <a:lnTo>
                  <a:pt x="1848856" y="1821789"/>
                </a:lnTo>
                <a:cubicBezTo>
                  <a:pt x="1847057" y="1821882"/>
                  <a:pt x="1845274" y="1821820"/>
                  <a:pt x="1843490" y="1821572"/>
                </a:cubicBezTo>
                <a:cubicBezTo>
                  <a:pt x="1834512" y="1820331"/>
                  <a:pt x="1826711" y="1814795"/>
                  <a:pt x="1822571" y="1806730"/>
                </a:cubicBezTo>
                <a:close/>
                <a:moveTo>
                  <a:pt x="1850655" y="1812112"/>
                </a:moveTo>
                <a:cubicBezTo>
                  <a:pt x="1852640" y="1811833"/>
                  <a:pt x="1854563" y="1811243"/>
                  <a:pt x="1856346" y="1810328"/>
                </a:cubicBezTo>
                <a:lnTo>
                  <a:pt x="1860999" y="1818175"/>
                </a:lnTo>
                <a:cubicBezTo>
                  <a:pt x="1857990" y="1819897"/>
                  <a:pt x="1854687" y="1821029"/>
                  <a:pt x="1851260" y="1821525"/>
                </a:cubicBezTo>
                <a:close/>
                <a:moveTo>
                  <a:pt x="1741559" y="1538222"/>
                </a:moveTo>
                <a:cubicBezTo>
                  <a:pt x="1742645" y="1538315"/>
                  <a:pt x="1743715" y="1538315"/>
                  <a:pt x="1744800" y="1538222"/>
                </a:cubicBezTo>
                <a:cubicBezTo>
                  <a:pt x="1746149" y="1538115"/>
                  <a:pt x="1747483" y="1537861"/>
                  <a:pt x="1748786" y="1537462"/>
                </a:cubicBezTo>
                <a:lnTo>
                  <a:pt x="1834806" y="1762734"/>
                </a:lnTo>
                <a:cubicBezTo>
                  <a:pt x="1833845" y="1763121"/>
                  <a:pt x="1832899" y="1763556"/>
                  <a:pt x="1831968" y="1764036"/>
                </a:cubicBezTo>
                <a:lnTo>
                  <a:pt x="1732068" y="1590702"/>
                </a:lnTo>
                <a:close/>
                <a:moveTo>
                  <a:pt x="1830154" y="1765075"/>
                </a:moveTo>
                <a:cubicBezTo>
                  <a:pt x="1825781" y="1767712"/>
                  <a:pt x="1822075" y="1771310"/>
                  <a:pt x="1819299" y="1775590"/>
                </a:cubicBezTo>
                <a:lnTo>
                  <a:pt x="1710591" y="1710239"/>
                </a:lnTo>
                <a:lnTo>
                  <a:pt x="1731588" y="1593927"/>
                </a:lnTo>
                <a:close/>
                <a:moveTo>
                  <a:pt x="1500804" y="1586732"/>
                </a:moveTo>
                <a:lnTo>
                  <a:pt x="1552971" y="1618089"/>
                </a:lnTo>
                <a:lnTo>
                  <a:pt x="1492089" y="1649633"/>
                </a:lnTo>
                <a:lnTo>
                  <a:pt x="1472316" y="1627115"/>
                </a:lnTo>
                <a:close/>
                <a:moveTo>
                  <a:pt x="1470905" y="1625502"/>
                </a:moveTo>
                <a:lnTo>
                  <a:pt x="1372680" y="1513673"/>
                </a:lnTo>
                <a:cubicBezTo>
                  <a:pt x="1373442" y="1512928"/>
                  <a:pt x="1374136" y="1512119"/>
                  <a:pt x="1374758" y="1511253"/>
                </a:cubicBezTo>
                <a:cubicBezTo>
                  <a:pt x="1374785" y="1511191"/>
                  <a:pt x="1374822" y="1511134"/>
                  <a:pt x="1374867" y="1511083"/>
                </a:cubicBezTo>
                <a:lnTo>
                  <a:pt x="1498819" y="1585522"/>
                </a:lnTo>
                <a:close/>
                <a:moveTo>
                  <a:pt x="1502045" y="1584995"/>
                </a:moveTo>
                <a:lnTo>
                  <a:pt x="1608628" y="1433418"/>
                </a:lnTo>
                <a:cubicBezTo>
                  <a:pt x="1614366" y="1437172"/>
                  <a:pt x="1621189" y="1438894"/>
                  <a:pt x="1628028" y="1438303"/>
                </a:cubicBezTo>
                <a:lnTo>
                  <a:pt x="1644094" y="1570805"/>
                </a:lnTo>
                <a:lnTo>
                  <a:pt x="1555220" y="1616957"/>
                </a:lnTo>
                <a:close/>
                <a:moveTo>
                  <a:pt x="1644373" y="1573115"/>
                </a:moveTo>
                <a:lnTo>
                  <a:pt x="1657136" y="1678199"/>
                </a:lnTo>
                <a:lnTo>
                  <a:pt x="1557407" y="1618260"/>
                </a:lnTo>
                <a:close/>
                <a:moveTo>
                  <a:pt x="1646420" y="1572045"/>
                </a:moveTo>
                <a:lnTo>
                  <a:pt x="1702247" y="1543092"/>
                </a:lnTo>
                <a:lnTo>
                  <a:pt x="1729711" y="1590733"/>
                </a:lnTo>
                <a:lnTo>
                  <a:pt x="1708357" y="1708951"/>
                </a:lnTo>
                <a:lnTo>
                  <a:pt x="1659400" y="1679532"/>
                </a:lnTo>
                <a:close/>
                <a:moveTo>
                  <a:pt x="1739217" y="1537788"/>
                </a:moveTo>
                <a:lnTo>
                  <a:pt x="1730239" y="1587414"/>
                </a:lnTo>
                <a:lnTo>
                  <a:pt x="1704093" y="1542053"/>
                </a:lnTo>
                <a:lnTo>
                  <a:pt x="1728207" y="1529538"/>
                </a:lnTo>
                <a:cubicBezTo>
                  <a:pt x="1730642" y="1533594"/>
                  <a:pt x="1734565" y="1536533"/>
                  <a:pt x="1739140" y="1537726"/>
                </a:cubicBezTo>
                <a:close/>
                <a:moveTo>
                  <a:pt x="1646870" y="1429665"/>
                </a:moveTo>
                <a:lnTo>
                  <a:pt x="1716142" y="1495652"/>
                </a:lnTo>
                <a:lnTo>
                  <a:pt x="1729882" y="1508757"/>
                </a:lnTo>
                <a:cubicBezTo>
                  <a:pt x="1726858" y="1512337"/>
                  <a:pt x="1725354" y="1516954"/>
                  <a:pt x="1725679" y="1521628"/>
                </a:cubicBezTo>
                <a:cubicBezTo>
                  <a:pt x="1725834" y="1523709"/>
                  <a:pt x="1726362" y="1525747"/>
                  <a:pt x="1727230" y="1527645"/>
                </a:cubicBezTo>
                <a:lnTo>
                  <a:pt x="1703023" y="1540207"/>
                </a:lnTo>
                <a:lnTo>
                  <a:pt x="1641675" y="1433775"/>
                </a:lnTo>
                <a:cubicBezTo>
                  <a:pt x="1643520" y="1432573"/>
                  <a:pt x="1645242" y="1431174"/>
                  <a:pt x="1646792" y="1429603"/>
                </a:cubicBezTo>
                <a:close/>
                <a:moveTo>
                  <a:pt x="1639798" y="1434829"/>
                </a:moveTo>
                <a:lnTo>
                  <a:pt x="1701100" y="1541200"/>
                </a:lnTo>
                <a:lnTo>
                  <a:pt x="1646141" y="1569735"/>
                </a:lnTo>
                <a:lnTo>
                  <a:pt x="1630106" y="1437977"/>
                </a:lnTo>
                <a:cubicBezTo>
                  <a:pt x="1633471" y="1437442"/>
                  <a:pt x="1636712" y="1436357"/>
                  <a:pt x="1639721" y="1434767"/>
                </a:cubicBezTo>
                <a:close/>
                <a:moveTo>
                  <a:pt x="1627392" y="1394368"/>
                </a:moveTo>
                <a:cubicBezTo>
                  <a:pt x="1634805" y="1395398"/>
                  <a:pt x="1639969" y="1402237"/>
                  <a:pt x="1638930" y="1409642"/>
                </a:cubicBezTo>
                <a:cubicBezTo>
                  <a:pt x="1637906" y="1417049"/>
                  <a:pt x="1631068" y="1422218"/>
                  <a:pt x="1623670" y="1421188"/>
                </a:cubicBezTo>
                <a:cubicBezTo>
                  <a:pt x="1616258" y="1420158"/>
                  <a:pt x="1611094" y="1413326"/>
                  <a:pt x="1612117" y="1405922"/>
                </a:cubicBezTo>
                <a:cubicBezTo>
                  <a:pt x="1613110" y="1398518"/>
                  <a:pt x="1619902" y="1393317"/>
                  <a:pt x="1627315" y="1394303"/>
                </a:cubicBezTo>
                <a:cubicBezTo>
                  <a:pt x="1627315" y="1394305"/>
                  <a:pt x="1627330" y="1394305"/>
                  <a:pt x="1627330" y="1394306"/>
                </a:cubicBezTo>
                <a:close/>
                <a:moveTo>
                  <a:pt x="1596765" y="1418995"/>
                </a:moveTo>
                <a:cubicBezTo>
                  <a:pt x="1598827" y="1424214"/>
                  <a:pt x="1602301" y="1428759"/>
                  <a:pt x="1606783" y="1432131"/>
                </a:cubicBezTo>
                <a:lnTo>
                  <a:pt x="1500106" y="1583847"/>
                </a:lnTo>
                <a:lnTo>
                  <a:pt x="1376045" y="1509253"/>
                </a:lnTo>
                <a:cubicBezTo>
                  <a:pt x="1378159" y="1505214"/>
                  <a:pt x="1378657" y="1500525"/>
                  <a:pt x="1377441" y="1496133"/>
                </a:cubicBezTo>
                <a:close/>
                <a:moveTo>
                  <a:pt x="1260793" y="1424997"/>
                </a:moveTo>
                <a:lnTo>
                  <a:pt x="1594718" y="1410264"/>
                </a:lnTo>
                <a:cubicBezTo>
                  <a:pt x="1594904" y="1412449"/>
                  <a:pt x="1595323" y="1414606"/>
                  <a:pt x="1595974" y="1416700"/>
                </a:cubicBezTo>
                <a:lnTo>
                  <a:pt x="1376573" y="1493822"/>
                </a:lnTo>
                <a:cubicBezTo>
                  <a:pt x="1372669" y="1484705"/>
                  <a:pt x="1362113" y="1480477"/>
                  <a:pt x="1352997" y="1484382"/>
                </a:cubicBezTo>
                <a:cubicBezTo>
                  <a:pt x="1349929" y="1485694"/>
                  <a:pt x="1347290" y="1487836"/>
                  <a:pt x="1345371" y="1490566"/>
                </a:cubicBezTo>
                <a:cubicBezTo>
                  <a:pt x="1345314" y="1490645"/>
                  <a:pt x="1345263" y="1490728"/>
                  <a:pt x="1345216" y="1490814"/>
                </a:cubicBezTo>
                <a:lnTo>
                  <a:pt x="1330996" y="1482579"/>
                </a:lnTo>
                <a:lnTo>
                  <a:pt x="1257211" y="1439544"/>
                </a:lnTo>
                <a:cubicBezTo>
                  <a:pt x="1259607" y="1435062"/>
                  <a:pt x="1260840" y="1430048"/>
                  <a:pt x="1260793" y="1424966"/>
                </a:cubicBezTo>
                <a:close/>
                <a:moveTo>
                  <a:pt x="1415869" y="1658627"/>
                </a:moveTo>
                <a:lnTo>
                  <a:pt x="1250046" y="1448461"/>
                </a:lnTo>
                <a:cubicBezTo>
                  <a:pt x="1252003" y="1446803"/>
                  <a:pt x="1253743" y="1444908"/>
                  <a:pt x="1255226" y="1442816"/>
                </a:cubicBezTo>
                <a:cubicBezTo>
                  <a:pt x="1255489" y="1442444"/>
                  <a:pt x="1255707" y="1442040"/>
                  <a:pt x="1255955" y="1441653"/>
                </a:cubicBezTo>
                <a:lnTo>
                  <a:pt x="1343976" y="1493000"/>
                </a:lnTo>
                <a:cubicBezTo>
                  <a:pt x="1339572" y="1501886"/>
                  <a:pt x="1343205" y="1512662"/>
                  <a:pt x="1352091" y="1517066"/>
                </a:cubicBezTo>
                <a:cubicBezTo>
                  <a:pt x="1356290" y="1519147"/>
                  <a:pt x="1361135" y="1519504"/>
                  <a:pt x="1365593" y="1518061"/>
                </a:cubicBezTo>
                <a:lnTo>
                  <a:pt x="1420800" y="1655789"/>
                </a:lnTo>
                <a:cubicBezTo>
                  <a:pt x="1419063" y="1656549"/>
                  <a:pt x="1417404" y="1657495"/>
                  <a:pt x="1415869" y="1658596"/>
                </a:cubicBezTo>
                <a:close/>
                <a:moveTo>
                  <a:pt x="1423111" y="1654843"/>
                </a:moveTo>
                <a:lnTo>
                  <a:pt x="1367904" y="1517131"/>
                </a:lnTo>
                <a:cubicBezTo>
                  <a:pt x="1369048" y="1516590"/>
                  <a:pt x="1370131" y="1515924"/>
                  <a:pt x="1371130" y="1515146"/>
                </a:cubicBezTo>
                <a:lnTo>
                  <a:pt x="1469572" y="1627301"/>
                </a:lnTo>
                <a:lnTo>
                  <a:pt x="1448094" y="1657821"/>
                </a:lnTo>
                <a:cubicBezTo>
                  <a:pt x="1440681" y="1652998"/>
                  <a:pt x="1431454" y="1651881"/>
                  <a:pt x="1423111" y="1654813"/>
                </a:cubicBezTo>
                <a:close/>
                <a:moveTo>
                  <a:pt x="1449862" y="1659062"/>
                </a:moveTo>
                <a:lnTo>
                  <a:pt x="1459755" y="1644996"/>
                </a:lnTo>
                <a:lnTo>
                  <a:pt x="1471029" y="1628976"/>
                </a:lnTo>
                <a:lnTo>
                  <a:pt x="1490088" y="1650687"/>
                </a:lnTo>
                <a:lnTo>
                  <a:pt x="1457398" y="1667653"/>
                </a:lnTo>
                <a:cubicBezTo>
                  <a:pt x="1455491" y="1664303"/>
                  <a:pt x="1452932" y="1661372"/>
                  <a:pt x="1449862" y="1659031"/>
                </a:cubicBezTo>
                <a:close/>
                <a:moveTo>
                  <a:pt x="1667324" y="1854945"/>
                </a:moveTo>
                <a:lnTo>
                  <a:pt x="1456111" y="1697925"/>
                </a:lnTo>
                <a:cubicBezTo>
                  <a:pt x="1461880" y="1689551"/>
                  <a:pt x="1462748" y="1678741"/>
                  <a:pt x="1458406" y="1669561"/>
                </a:cubicBezTo>
                <a:lnTo>
                  <a:pt x="1491561" y="1652347"/>
                </a:lnTo>
                <a:lnTo>
                  <a:pt x="1668348" y="1853767"/>
                </a:lnTo>
                <a:cubicBezTo>
                  <a:pt x="1667976" y="1854139"/>
                  <a:pt x="1667604" y="1854542"/>
                  <a:pt x="1667324" y="1854945"/>
                </a:cubicBezTo>
                <a:close/>
                <a:moveTo>
                  <a:pt x="1670054" y="1852324"/>
                </a:moveTo>
                <a:lnTo>
                  <a:pt x="1493624" y="1651323"/>
                </a:lnTo>
                <a:lnTo>
                  <a:pt x="1555158" y="1619376"/>
                </a:lnTo>
                <a:lnTo>
                  <a:pt x="1657508" y="1680866"/>
                </a:lnTo>
                <a:lnTo>
                  <a:pt x="1677900" y="1848851"/>
                </a:lnTo>
                <a:cubicBezTo>
                  <a:pt x="1675016" y="1849347"/>
                  <a:pt x="1672287" y="1850541"/>
                  <a:pt x="1669976" y="1852324"/>
                </a:cubicBezTo>
                <a:close/>
                <a:moveTo>
                  <a:pt x="1683049" y="1848665"/>
                </a:moveTo>
                <a:cubicBezTo>
                  <a:pt x="1682010" y="1848571"/>
                  <a:pt x="1680987" y="1848571"/>
                  <a:pt x="1679948" y="1848665"/>
                </a:cubicBezTo>
                <a:lnTo>
                  <a:pt x="1659788" y="1682355"/>
                </a:lnTo>
                <a:lnTo>
                  <a:pt x="1707861" y="1711247"/>
                </a:lnTo>
                <a:close/>
                <a:moveTo>
                  <a:pt x="1685453" y="1849099"/>
                </a:moveTo>
                <a:lnTo>
                  <a:pt x="1710125" y="1712518"/>
                </a:lnTo>
                <a:lnTo>
                  <a:pt x="1818120" y="1777435"/>
                </a:lnTo>
                <a:cubicBezTo>
                  <a:pt x="1813049" y="1786384"/>
                  <a:pt x="1812398" y="1797177"/>
                  <a:pt x="1816352" y="1806684"/>
                </a:cubicBezTo>
                <a:lnTo>
                  <a:pt x="1722903" y="1847098"/>
                </a:lnTo>
                <a:lnTo>
                  <a:pt x="1697052" y="1858264"/>
                </a:lnTo>
                <a:cubicBezTo>
                  <a:pt x="1694649" y="1853674"/>
                  <a:pt x="1690400" y="1850339"/>
                  <a:pt x="1685375" y="1849099"/>
                </a:cubicBezTo>
                <a:close/>
                <a:moveTo>
                  <a:pt x="1842560" y="2007034"/>
                </a:moveTo>
                <a:lnTo>
                  <a:pt x="1695238" y="1877432"/>
                </a:lnTo>
                <a:cubicBezTo>
                  <a:pt x="1698975" y="1872640"/>
                  <a:pt x="1699999" y="1866251"/>
                  <a:pt x="1697921" y="1860528"/>
                </a:cubicBezTo>
                <a:lnTo>
                  <a:pt x="1817329" y="1808948"/>
                </a:lnTo>
                <a:cubicBezTo>
                  <a:pt x="1822276" y="1818842"/>
                  <a:pt x="1831782" y="1825666"/>
                  <a:pt x="1842746" y="1827201"/>
                </a:cubicBezTo>
                <a:cubicBezTo>
                  <a:pt x="1844917" y="1827496"/>
                  <a:pt x="1847119" y="1827573"/>
                  <a:pt x="1849306" y="1827449"/>
                </a:cubicBezTo>
                <a:lnTo>
                  <a:pt x="1861371" y="1997729"/>
                </a:lnTo>
                <a:cubicBezTo>
                  <a:pt x="1854191" y="1998504"/>
                  <a:pt x="1847538" y="2001808"/>
                  <a:pt x="1842560" y="2007034"/>
                </a:cubicBezTo>
                <a:close/>
                <a:moveTo>
                  <a:pt x="1863836" y="1997558"/>
                </a:moveTo>
                <a:lnTo>
                  <a:pt x="1851771" y="1827186"/>
                </a:lnTo>
                <a:cubicBezTo>
                  <a:pt x="1856098" y="1826612"/>
                  <a:pt x="1860270" y="1825201"/>
                  <a:pt x="1864038" y="1823014"/>
                </a:cubicBezTo>
                <a:lnTo>
                  <a:pt x="1954246" y="1973226"/>
                </a:lnTo>
                <a:lnTo>
                  <a:pt x="1890913" y="2012136"/>
                </a:lnTo>
                <a:cubicBezTo>
                  <a:pt x="1885159" y="2002754"/>
                  <a:pt x="1874800" y="1997202"/>
                  <a:pt x="1863805" y="1997558"/>
                </a:cubicBezTo>
                <a:close/>
                <a:moveTo>
                  <a:pt x="1909165" y="2284583"/>
                </a:moveTo>
                <a:cubicBezTo>
                  <a:pt x="1897038" y="2282939"/>
                  <a:pt x="1888540" y="2271789"/>
                  <a:pt x="1890184" y="2259677"/>
                </a:cubicBezTo>
                <a:cubicBezTo>
                  <a:pt x="1891812" y="2247550"/>
                  <a:pt x="1902977" y="2239051"/>
                  <a:pt x="1915089" y="2240695"/>
                </a:cubicBezTo>
                <a:cubicBezTo>
                  <a:pt x="1927216" y="2242324"/>
                  <a:pt x="1935714" y="2253474"/>
                  <a:pt x="1934070" y="2265601"/>
                </a:cubicBezTo>
                <a:cubicBezTo>
                  <a:pt x="1934070" y="2265648"/>
                  <a:pt x="1934055" y="2265694"/>
                  <a:pt x="1934055" y="2265741"/>
                </a:cubicBezTo>
                <a:cubicBezTo>
                  <a:pt x="1932349" y="2277806"/>
                  <a:pt x="1921214" y="2286227"/>
                  <a:pt x="1909134" y="2284583"/>
                </a:cubicBezTo>
                <a:close/>
                <a:moveTo>
                  <a:pt x="1909351" y="2222458"/>
                </a:moveTo>
                <a:cubicBezTo>
                  <a:pt x="1908033" y="2222551"/>
                  <a:pt x="1906746" y="2222721"/>
                  <a:pt x="1905474" y="2222938"/>
                </a:cubicBezTo>
                <a:lnTo>
                  <a:pt x="1872024" y="2058025"/>
                </a:lnTo>
                <a:cubicBezTo>
                  <a:pt x="1876832" y="2056862"/>
                  <a:pt x="1881267" y="2054535"/>
                  <a:pt x="1884973" y="2051263"/>
                </a:cubicBezTo>
                <a:lnTo>
                  <a:pt x="2003932" y="2176104"/>
                </a:lnTo>
                <a:lnTo>
                  <a:pt x="1969117" y="2208113"/>
                </a:lnTo>
                <a:lnTo>
                  <a:pt x="1940583" y="2234368"/>
                </a:lnTo>
                <a:cubicBezTo>
                  <a:pt x="1932426" y="2225994"/>
                  <a:pt x="1920982" y="2221636"/>
                  <a:pt x="1909320" y="2222458"/>
                </a:cubicBezTo>
                <a:close/>
                <a:moveTo>
                  <a:pt x="2102421" y="2299843"/>
                </a:moveTo>
                <a:lnTo>
                  <a:pt x="2049183" y="2288988"/>
                </a:lnTo>
                <a:lnTo>
                  <a:pt x="1951377" y="2268982"/>
                </a:lnTo>
                <a:cubicBezTo>
                  <a:pt x="1951935" y="2265819"/>
                  <a:pt x="1952106" y="2262593"/>
                  <a:pt x="1951888" y="2259383"/>
                </a:cubicBezTo>
                <a:cubicBezTo>
                  <a:pt x="1951284" y="2250822"/>
                  <a:pt x="1947903" y="2242696"/>
                  <a:pt x="1942274" y="2236213"/>
                </a:cubicBezTo>
                <a:lnTo>
                  <a:pt x="2005684" y="2177918"/>
                </a:lnTo>
                <a:lnTo>
                  <a:pt x="2109585" y="2286972"/>
                </a:lnTo>
                <a:cubicBezTo>
                  <a:pt x="2106096" y="2290570"/>
                  <a:pt x="2103615" y="2295005"/>
                  <a:pt x="2102390" y="2299859"/>
                </a:cubicBezTo>
                <a:close/>
                <a:moveTo>
                  <a:pt x="2111353" y="2285266"/>
                </a:moveTo>
                <a:lnTo>
                  <a:pt x="2007452" y="2176243"/>
                </a:lnTo>
                <a:lnTo>
                  <a:pt x="2033815" y="2151989"/>
                </a:lnTo>
                <a:cubicBezTo>
                  <a:pt x="2039103" y="2157230"/>
                  <a:pt x="2046376" y="2159929"/>
                  <a:pt x="2053804" y="2159417"/>
                </a:cubicBezTo>
                <a:cubicBezTo>
                  <a:pt x="2056425" y="2159231"/>
                  <a:pt x="2059015" y="2158657"/>
                  <a:pt x="2061465" y="2157680"/>
                </a:cubicBezTo>
                <a:lnTo>
                  <a:pt x="2117292" y="2281234"/>
                </a:lnTo>
                <a:cubicBezTo>
                  <a:pt x="2115137" y="2282319"/>
                  <a:pt x="2113136" y="2283684"/>
                  <a:pt x="2111322" y="2285266"/>
                </a:cubicBezTo>
                <a:close/>
                <a:moveTo>
                  <a:pt x="2128148" y="2278241"/>
                </a:moveTo>
                <a:cubicBezTo>
                  <a:pt x="2125186" y="2278442"/>
                  <a:pt x="2122286" y="2279109"/>
                  <a:pt x="2119541" y="2280226"/>
                </a:cubicBezTo>
                <a:lnTo>
                  <a:pt x="2063714" y="2156657"/>
                </a:lnTo>
                <a:cubicBezTo>
                  <a:pt x="2068536" y="2154175"/>
                  <a:pt x="2072444" y="2150267"/>
                  <a:pt x="2074926" y="2145444"/>
                </a:cubicBezTo>
                <a:lnTo>
                  <a:pt x="2217146" y="2210253"/>
                </a:lnTo>
                <a:lnTo>
                  <a:pt x="2291411" y="2244107"/>
                </a:lnTo>
                <a:cubicBezTo>
                  <a:pt x="2289954" y="2247721"/>
                  <a:pt x="2289333" y="2251613"/>
                  <a:pt x="2289597" y="2255506"/>
                </a:cubicBezTo>
                <a:cubicBezTo>
                  <a:pt x="2289706" y="2256886"/>
                  <a:pt x="2289923" y="2258266"/>
                  <a:pt x="2290248" y="2259615"/>
                </a:cubicBezTo>
                <a:lnTo>
                  <a:pt x="2275082" y="2263958"/>
                </a:lnTo>
                <a:lnTo>
                  <a:pt x="2157224" y="2297719"/>
                </a:lnTo>
                <a:cubicBezTo>
                  <a:pt x="2153099" y="2285359"/>
                  <a:pt x="2141128" y="2277341"/>
                  <a:pt x="2128117" y="2278241"/>
                </a:cubicBezTo>
                <a:close/>
                <a:moveTo>
                  <a:pt x="2126597" y="2335109"/>
                </a:moveTo>
                <a:cubicBezTo>
                  <a:pt x="2128473" y="2335342"/>
                  <a:pt x="2130365" y="2335404"/>
                  <a:pt x="2132257" y="2335280"/>
                </a:cubicBezTo>
                <a:cubicBezTo>
                  <a:pt x="2138693" y="2334814"/>
                  <a:pt x="2144787" y="2332178"/>
                  <a:pt x="2149533" y="2327805"/>
                </a:cubicBezTo>
                <a:lnTo>
                  <a:pt x="2225520" y="2403795"/>
                </a:lnTo>
                <a:lnTo>
                  <a:pt x="2130923" y="2454227"/>
                </a:lnTo>
                <a:cubicBezTo>
                  <a:pt x="2126380" y="2445667"/>
                  <a:pt x="2118347" y="2439494"/>
                  <a:pt x="2108918" y="2437292"/>
                </a:cubicBezTo>
                <a:close/>
                <a:moveTo>
                  <a:pt x="2106189" y="2453638"/>
                </a:moveTo>
                <a:lnTo>
                  <a:pt x="2108019" y="2442984"/>
                </a:lnTo>
                <a:cubicBezTo>
                  <a:pt x="2115711" y="2444891"/>
                  <a:pt x="2122224" y="2449962"/>
                  <a:pt x="2125946" y="2456941"/>
                </a:cubicBezTo>
                <a:lnTo>
                  <a:pt x="2117199" y="2461594"/>
                </a:lnTo>
                <a:cubicBezTo>
                  <a:pt x="2114687" y="2457592"/>
                  <a:pt x="2110702" y="2454723"/>
                  <a:pt x="2106096" y="2453638"/>
                </a:cubicBezTo>
                <a:close/>
                <a:moveTo>
                  <a:pt x="2129001" y="2473891"/>
                </a:moveTo>
                <a:cubicBezTo>
                  <a:pt x="2126907" y="2489167"/>
                  <a:pt x="2112826" y="2499852"/>
                  <a:pt x="2097551" y="2497759"/>
                </a:cubicBezTo>
                <a:cubicBezTo>
                  <a:pt x="2082276" y="2495665"/>
                  <a:pt x="2071591" y="2481584"/>
                  <a:pt x="2073685" y="2466308"/>
                </a:cubicBezTo>
                <a:cubicBezTo>
                  <a:pt x="2075779" y="2451032"/>
                  <a:pt x="2089859" y="2440347"/>
                  <a:pt x="2105134" y="2442441"/>
                </a:cubicBezTo>
                <a:cubicBezTo>
                  <a:pt x="2105165" y="2442456"/>
                  <a:pt x="2105181" y="2442456"/>
                  <a:pt x="2105212" y="2442456"/>
                </a:cubicBezTo>
                <a:lnTo>
                  <a:pt x="2105615" y="2442456"/>
                </a:lnTo>
                <a:lnTo>
                  <a:pt x="2103770" y="2453157"/>
                </a:lnTo>
                <a:cubicBezTo>
                  <a:pt x="2102746" y="2453033"/>
                  <a:pt x="2101707" y="2453018"/>
                  <a:pt x="2100668" y="2453080"/>
                </a:cubicBezTo>
                <a:cubicBezTo>
                  <a:pt x="2097070" y="2453328"/>
                  <a:pt x="2093628" y="2454661"/>
                  <a:pt x="2090790" y="2456910"/>
                </a:cubicBezTo>
                <a:lnTo>
                  <a:pt x="2088976" y="2458569"/>
                </a:lnTo>
                <a:cubicBezTo>
                  <a:pt x="2082106" y="2465734"/>
                  <a:pt x="2082323" y="2477102"/>
                  <a:pt x="2089487" y="2483987"/>
                </a:cubicBezTo>
                <a:cubicBezTo>
                  <a:pt x="2096636" y="2490858"/>
                  <a:pt x="2108019" y="2490640"/>
                  <a:pt x="2114904" y="2483476"/>
                </a:cubicBezTo>
                <a:cubicBezTo>
                  <a:pt x="2118409" y="2479816"/>
                  <a:pt x="2120223" y="2474837"/>
                  <a:pt x="2119867" y="2469782"/>
                </a:cubicBezTo>
                <a:cubicBezTo>
                  <a:pt x="2119758" y="2468200"/>
                  <a:pt x="2119432" y="2466634"/>
                  <a:pt x="2118905" y="2465129"/>
                </a:cubicBezTo>
                <a:lnTo>
                  <a:pt x="2127745" y="2460989"/>
                </a:lnTo>
                <a:cubicBezTo>
                  <a:pt x="2129156" y="2465129"/>
                  <a:pt x="2129543" y="2469565"/>
                  <a:pt x="2128908" y="2473891"/>
                </a:cubicBezTo>
                <a:close/>
                <a:moveTo>
                  <a:pt x="2132691" y="2456042"/>
                </a:moveTo>
                <a:lnTo>
                  <a:pt x="2227288" y="2405578"/>
                </a:lnTo>
                <a:lnTo>
                  <a:pt x="2231490" y="2409781"/>
                </a:lnTo>
                <a:close/>
                <a:moveTo>
                  <a:pt x="2372144" y="2546981"/>
                </a:moveTo>
                <a:lnTo>
                  <a:pt x="2235677" y="2410510"/>
                </a:lnTo>
                <a:lnTo>
                  <a:pt x="2339811" y="2361768"/>
                </a:lnTo>
                <a:lnTo>
                  <a:pt x="2382224" y="2541244"/>
                </a:lnTo>
                <a:cubicBezTo>
                  <a:pt x="2378440" y="2542345"/>
                  <a:pt x="2374951" y="2544314"/>
                  <a:pt x="2372051" y="2546981"/>
                </a:cubicBezTo>
                <a:close/>
                <a:moveTo>
                  <a:pt x="2387652" y="2540298"/>
                </a:moveTo>
                <a:cubicBezTo>
                  <a:pt x="2386659" y="2540298"/>
                  <a:pt x="2385698" y="2540515"/>
                  <a:pt x="2384736" y="2540685"/>
                </a:cubicBezTo>
                <a:lnTo>
                  <a:pt x="2342106" y="2360791"/>
                </a:lnTo>
                <a:lnTo>
                  <a:pt x="2701075" y="2192759"/>
                </a:lnTo>
                <a:lnTo>
                  <a:pt x="2405129" y="2545601"/>
                </a:lnTo>
                <a:cubicBezTo>
                  <a:pt x="2400151" y="2541724"/>
                  <a:pt x="2393901" y="2539817"/>
                  <a:pt x="2387605" y="2540235"/>
                </a:cubicBezTo>
                <a:close/>
                <a:moveTo>
                  <a:pt x="2414914" y="2570802"/>
                </a:moveTo>
                <a:lnTo>
                  <a:pt x="2964937" y="2625344"/>
                </a:lnTo>
                <a:lnTo>
                  <a:pt x="2981530" y="2667806"/>
                </a:lnTo>
                <a:cubicBezTo>
                  <a:pt x="2973978" y="2671186"/>
                  <a:pt x="2968488" y="2677979"/>
                  <a:pt x="2966767" y="2686074"/>
                </a:cubicBezTo>
                <a:lnTo>
                  <a:pt x="2414790" y="2570926"/>
                </a:lnTo>
                <a:close/>
                <a:moveTo>
                  <a:pt x="2990245" y="2665588"/>
                </a:moveTo>
                <a:cubicBezTo>
                  <a:pt x="2989640" y="2665588"/>
                  <a:pt x="2989036" y="2665728"/>
                  <a:pt x="2988446" y="2665805"/>
                </a:cubicBezTo>
                <a:lnTo>
                  <a:pt x="2981049" y="2626942"/>
                </a:lnTo>
                <a:lnTo>
                  <a:pt x="3344640" y="2663014"/>
                </a:lnTo>
                <a:cubicBezTo>
                  <a:pt x="3344563" y="2664130"/>
                  <a:pt x="3344563" y="2665247"/>
                  <a:pt x="3344640" y="2666363"/>
                </a:cubicBezTo>
                <a:cubicBezTo>
                  <a:pt x="3344795" y="2668457"/>
                  <a:pt x="3345229" y="2670504"/>
                  <a:pt x="3345943" y="2672474"/>
                </a:cubicBezTo>
                <a:lnTo>
                  <a:pt x="3224735" y="2723650"/>
                </a:lnTo>
                <a:cubicBezTo>
                  <a:pt x="3217136" y="2706747"/>
                  <a:pt x="3197272" y="2699194"/>
                  <a:pt x="3180368" y="2706793"/>
                </a:cubicBezTo>
                <a:cubicBezTo>
                  <a:pt x="3171032" y="2710980"/>
                  <a:pt x="3164132" y="2719215"/>
                  <a:pt x="3161604" y="2729125"/>
                </a:cubicBezTo>
                <a:lnTo>
                  <a:pt x="3017508" y="2695937"/>
                </a:lnTo>
                <a:cubicBezTo>
                  <a:pt x="3017911" y="2693828"/>
                  <a:pt x="3018035" y="2691673"/>
                  <a:pt x="3017895" y="2689517"/>
                </a:cubicBezTo>
                <a:cubicBezTo>
                  <a:pt x="3016887" y="2675280"/>
                  <a:pt x="3004528" y="2664564"/>
                  <a:pt x="2990292" y="2665588"/>
                </a:cubicBezTo>
                <a:cubicBezTo>
                  <a:pt x="2990261" y="2665588"/>
                  <a:pt x="2990245" y="2665588"/>
                  <a:pt x="2990214" y="2665588"/>
                </a:cubicBezTo>
                <a:close/>
                <a:moveTo>
                  <a:pt x="3252199" y="3064411"/>
                </a:moveTo>
                <a:lnTo>
                  <a:pt x="3019430" y="2844754"/>
                </a:lnTo>
                <a:cubicBezTo>
                  <a:pt x="3025742" y="2837139"/>
                  <a:pt x="3024703" y="2825849"/>
                  <a:pt x="3017089" y="2819537"/>
                </a:cubicBezTo>
                <a:cubicBezTo>
                  <a:pt x="3013724" y="2816746"/>
                  <a:pt x="3009459" y="2815273"/>
                  <a:pt x="3005102" y="2815412"/>
                </a:cubicBezTo>
                <a:lnTo>
                  <a:pt x="2995688" y="2716951"/>
                </a:lnTo>
                <a:cubicBezTo>
                  <a:pt x="2999348" y="2716455"/>
                  <a:pt x="3002837" y="2715183"/>
                  <a:pt x="3005954" y="2713198"/>
                </a:cubicBezTo>
                <a:lnTo>
                  <a:pt x="3253750" y="3062984"/>
                </a:lnTo>
                <a:cubicBezTo>
                  <a:pt x="3253176" y="3063419"/>
                  <a:pt x="3252649" y="3063853"/>
                  <a:pt x="3252199" y="3064411"/>
                </a:cubicBezTo>
                <a:close/>
                <a:moveTo>
                  <a:pt x="3255766" y="3061635"/>
                </a:moveTo>
                <a:lnTo>
                  <a:pt x="3007970" y="2711756"/>
                </a:lnTo>
                <a:cubicBezTo>
                  <a:pt x="3012313" y="2708359"/>
                  <a:pt x="3015429" y="2703660"/>
                  <a:pt x="3016903" y="2698357"/>
                </a:cubicBezTo>
                <a:lnTo>
                  <a:pt x="3161046" y="2731560"/>
                </a:lnTo>
                <a:cubicBezTo>
                  <a:pt x="3161046" y="2732009"/>
                  <a:pt x="3160860" y="2732428"/>
                  <a:pt x="3160798" y="2732878"/>
                </a:cubicBezTo>
                <a:cubicBezTo>
                  <a:pt x="3158239" y="2751255"/>
                  <a:pt x="3171048" y="2768221"/>
                  <a:pt x="3189425" y="2770780"/>
                </a:cubicBezTo>
                <a:cubicBezTo>
                  <a:pt x="3192914" y="2771276"/>
                  <a:pt x="3196450" y="2771214"/>
                  <a:pt x="3199923" y="2770594"/>
                </a:cubicBezTo>
                <a:lnTo>
                  <a:pt x="3214609" y="2838954"/>
                </a:lnTo>
                <a:lnTo>
                  <a:pt x="3261891" y="3058859"/>
                </a:lnTo>
                <a:cubicBezTo>
                  <a:pt x="3259705" y="3059433"/>
                  <a:pt x="3257627" y="3060348"/>
                  <a:pt x="3255720" y="3061558"/>
                </a:cubicBezTo>
                <a:close/>
                <a:moveTo>
                  <a:pt x="3266296" y="3058193"/>
                </a:moveTo>
                <a:cubicBezTo>
                  <a:pt x="3265629" y="3058193"/>
                  <a:pt x="3264977" y="3058332"/>
                  <a:pt x="3264326" y="3058441"/>
                </a:cubicBezTo>
                <a:lnTo>
                  <a:pt x="3257410" y="3026261"/>
                </a:lnTo>
                <a:lnTo>
                  <a:pt x="3202389" y="2770144"/>
                </a:lnTo>
                <a:cubicBezTo>
                  <a:pt x="3206405" y="2769120"/>
                  <a:pt x="3210205" y="2767352"/>
                  <a:pt x="3213586" y="2764933"/>
                </a:cubicBezTo>
                <a:lnTo>
                  <a:pt x="3311903" y="2891480"/>
                </a:lnTo>
                <a:lnTo>
                  <a:pt x="3288037" y="2991337"/>
                </a:lnTo>
                <a:lnTo>
                  <a:pt x="3271987" y="3058518"/>
                </a:lnTo>
                <a:cubicBezTo>
                  <a:pt x="3270095" y="3058146"/>
                  <a:pt x="3268172" y="3058006"/>
                  <a:pt x="3266249" y="3058115"/>
                </a:cubicBezTo>
                <a:close/>
                <a:moveTo>
                  <a:pt x="3274391" y="3059092"/>
                </a:moveTo>
                <a:lnTo>
                  <a:pt x="3313857" y="2893977"/>
                </a:lnTo>
                <a:lnTo>
                  <a:pt x="3426892" y="3039474"/>
                </a:lnTo>
                <a:cubicBezTo>
                  <a:pt x="3418068" y="3046810"/>
                  <a:pt x="3413137" y="3057836"/>
                  <a:pt x="3413587" y="3069312"/>
                </a:cubicBezTo>
                <a:lnTo>
                  <a:pt x="3290472" y="3078043"/>
                </a:lnTo>
                <a:cubicBezTo>
                  <a:pt x="3289355" y="3069064"/>
                  <a:pt x="3283028" y="3061589"/>
                  <a:pt x="3274344" y="3059014"/>
                </a:cubicBezTo>
                <a:close/>
                <a:moveTo>
                  <a:pt x="3302304" y="3337681"/>
                </a:moveTo>
                <a:lnTo>
                  <a:pt x="3271987" y="3103182"/>
                </a:lnTo>
                <a:lnTo>
                  <a:pt x="3272964" y="3102965"/>
                </a:lnTo>
                <a:lnTo>
                  <a:pt x="3329923" y="3300756"/>
                </a:lnTo>
                <a:lnTo>
                  <a:pt x="3310353" y="3339014"/>
                </a:lnTo>
                <a:cubicBezTo>
                  <a:pt x="3307794" y="3337913"/>
                  <a:pt x="3305003" y="3337433"/>
                  <a:pt x="3302227" y="3337603"/>
                </a:cubicBezTo>
                <a:close/>
                <a:moveTo>
                  <a:pt x="3316261" y="3343093"/>
                </a:moveTo>
                <a:cubicBezTo>
                  <a:pt x="3315176" y="3341992"/>
                  <a:pt x="3313951" y="3341015"/>
                  <a:pt x="3312617" y="3340209"/>
                </a:cubicBezTo>
                <a:lnTo>
                  <a:pt x="3330993" y="3304322"/>
                </a:lnTo>
                <a:lnTo>
                  <a:pt x="3337088" y="3325507"/>
                </a:lnTo>
                <a:close/>
                <a:moveTo>
                  <a:pt x="3332622" y="3301143"/>
                </a:moveTo>
                <a:lnTo>
                  <a:pt x="3378012" y="3212452"/>
                </a:lnTo>
                <a:lnTo>
                  <a:pt x="3402824" y="3241747"/>
                </a:lnTo>
                <a:cubicBezTo>
                  <a:pt x="3394373" y="3249718"/>
                  <a:pt x="3393303" y="3262792"/>
                  <a:pt x="3400343" y="3272034"/>
                </a:cubicBezTo>
                <a:lnTo>
                  <a:pt x="3339042" y="3323708"/>
                </a:lnTo>
                <a:close/>
                <a:moveTo>
                  <a:pt x="3339895" y="3326391"/>
                </a:moveTo>
                <a:lnTo>
                  <a:pt x="3402018" y="3273942"/>
                </a:lnTo>
                <a:cubicBezTo>
                  <a:pt x="3404871" y="3276951"/>
                  <a:pt x="3408500" y="3279122"/>
                  <a:pt x="3412501" y="3280223"/>
                </a:cubicBezTo>
                <a:lnTo>
                  <a:pt x="3382416" y="3419052"/>
                </a:lnTo>
                <a:cubicBezTo>
                  <a:pt x="3379346" y="3418478"/>
                  <a:pt x="3376229" y="3418307"/>
                  <a:pt x="3373112" y="3418509"/>
                </a:cubicBezTo>
                <a:cubicBezTo>
                  <a:pt x="3370941" y="3418680"/>
                  <a:pt x="3368801" y="3419036"/>
                  <a:pt x="3366692" y="3419564"/>
                </a:cubicBezTo>
                <a:close/>
                <a:moveTo>
                  <a:pt x="3372740" y="3477750"/>
                </a:moveTo>
                <a:cubicBezTo>
                  <a:pt x="3360628" y="3476060"/>
                  <a:pt x="3352177" y="3464879"/>
                  <a:pt x="3353852" y="3452767"/>
                </a:cubicBezTo>
                <a:cubicBezTo>
                  <a:pt x="3355542" y="3440655"/>
                  <a:pt x="3366723" y="3432203"/>
                  <a:pt x="3378834" y="3433878"/>
                </a:cubicBezTo>
                <a:cubicBezTo>
                  <a:pt x="3390946" y="3435568"/>
                  <a:pt x="3399397" y="3446750"/>
                  <a:pt x="3397723" y="3458862"/>
                </a:cubicBezTo>
                <a:cubicBezTo>
                  <a:pt x="3396017" y="3470958"/>
                  <a:pt x="3384820" y="3479394"/>
                  <a:pt x="3372709" y="3477673"/>
                </a:cubicBezTo>
                <a:cubicBezTo>
                  <a:pt x="3372709" y="3477673"/>
                  <a:pt x="3372693" y="3477673"/>
                  <a:pt x="3372678" y="3477673"/>
                </a:cubicBezTo>
                <a:close/>
                <a:moveTo>
                  <a:pt x="3400932" y="3428310"/>
                </a:moveTo>
                <a:lnTo>
                  <a:pt x="3490116" y="3325615"/>
                </a:lnTo>
                <a:lnTo>
                  <a:pt x="3561064" y="3390564"/>
                </a:lnTo>
                <a:lnTo>
                  <a:pt x="3410377" y="3442190"/>
                </a:lnTo>
                <a:cubicBezTo>
                  <a:pt x="3408329" y="3436871"/>
                  <a:pt x="3405073" y="3432094"/>
                  <a:pt x="3400871" y="3428233"/>
                </a:cubicBezTo>
                <a:close/>
                <a:moveTo>
                  <a:pt x="3648650" y="3485768"/>
                </a:moveTo>
                <a:lnTo>
                  <a:pt x="3412656" y="3458489"/>
                </a:lnTo>
                <a:cubicBezTo>
                  <a:pt x="3413059" y="3453806"/>
                  <a:pt x="3412532" y="3449091"/>
                  <a:pt x="3411105" y="3444625"/>
                </a:cubicBezTo>
                <a:lnTo>
                  <a:pt x="3563080" y="3392455"/>
                </a:lnTo>
                <a:lnTo>
                  <a:pt x="3653427" y="3475161"/>
                </a:lnTo>
                <a:cubicBezTo>
                  <a:pt x="3650930" y="3478200"/>
                  <a:pt x="3649271" y="3481829"/>
                  <a:pt x="3648589" y="3485690"/>
                </a:cubicBezTo>
                <a:close/>
                <a:moveTo>
                  <a:pt x="3655133" y="3473361"/>
                </a:moveTo>
                <a:lnTo>
                  <a:pt x="3565778" y="3391540"/>
                </a:lnTo>
                <a:lnTo>
                  <a:pt x="3623544" y="3371721"/>
                </a:lnTo>
                <a:lnTo>
                  <a:pt x="3661630" y="3468911"/>
                </a:lnTo>
                <a:cubicBezTo>
                  <a:pt x="3659196" y="3469965"/>
                  <a:pt x="3656978" y="3471454"/>
                  <a:pt x="3655071" y="3473284"/>
                </a:cubicBezTo>
                <a:close/>
                <a:moveTo>
                  <a:pt x="3663957" y="3468011"/>
                </a:moveTo>
                <a:lnTo>
                  <a:pt x="3625901" y="3370914"/>
                </a:lnTo>
                <a:lnTo>
                  <a:pt x="3665833" y="3357205"/>
                </a:lnTo>
                <a:cubicBezTo>
                  <a:pt x="3667973" y="3362075"/>
                  <a:pt x="3672455" y="3365487"/>
                  <a:pt x="3677712" y="3366262"/>
                </a:cubicBezTo>
                <a:lnTo>
                  <a:pt x="3671276" y="3466879"/>
                </a:lnTo>
                <a:cubicBezTo>
                  <a:pt x="3670672" y="3466848"/>
                  <a:pt x="3670066" y="3466848"/>
                  <a:pt x="3669462" y="3466879"/>
                </a:cubicBezTo>
                <a:cubicBezTo>
                  <a:pt x="3667570" y="3467003"/>
                  <a:pt x="3665693" y="3467360"/>
                  <a:pt x="3663895" y="3467934"/>
                </a:cubicBezTo>
                <a:close/>
                <a:moveTo>
                  <a:pt x="3604919" y="3664825"/>
                </a:moveTo>
                <a:lnTo>
                  <a:pt x="3664065" y="3511294"/>
                </a:lnTo>
                <a:cubicBezTo>
                  <a:pt x="3670826" y="3513497"/>
                  <a:pt x="3678223" y="3512396"/>
                  <a:pt x="3684039" y="3508317"/>
                </a:cubicBezTo>
                <a:lnTo>
                  <a:pt x="3710619" y="3542559"/>
                </a:lnTo>
                <a:lnTo>
                  <a:pt x="3612223" y="3668966"/>
                </a:lnTo>
                <a:cubicBezTo>
                  <a:pt x="3609944" y="3667291"/>
                  <a:pt x="3607463" y="3665864"/>
                  <a:pt x="3604857" y="3664748"/>
                </a:cubicBezTo>
                <a:close/>
                <a:moveTo>
                  <a:pt x="3621854" y="3679263"/>
                </a:moveTo>
                <a:cubicBezTo>
                  <a:pt x="3619760" y="3675945"/>
                  <a:pt x="3617139" y="3672967"/>
                  <a:pt x="3614100" y="3670470"/>
                </a:cubicBezTo>
                <a:lnTo>
                  <a:pt x="3712123" y="3544544"/>
                </a:lnTo>
                <a:lnTo>
                  <a:pt x="3756211" y="3601319"/>
                </a:lnTo>
                <a:close/>
                <a:moveTo>
                  <a:pt x="3713751" y="3542528"/>
                </a:moveTo>
                <a:lnTo>
                  <a:pt x="3745542" y="3501679"/>
                </a:lnTo>
                <a:lnTo>
                  <a:pt x="3782962" y="3585842"/>
                </a:lnTo>
                <a:lnTo>
                  <a:pt x="3758429" y="3600063"/>
                </a:lnTo>
                <a:close/>
                <a:moveTo>
                  <a:pt x="3825794" y="3686754"/>
                </a:moveTo>
                <a:lnTo>
                  <a:pt x="3759964" y="3602002"/>
                </a:lnTo>
                <a:lnTo>
                  <a:pt x="3783970" y="3588044"/>
                </a:lnTo>
                <a:lnTo>
                  <a:pt x="3827391" y="3685746"/>
                </a:lnTo>
                <a:cubicBezTo>
                  <a:pt x="3826786" y="3686025"/>
                  <a:pt x="3826259" y="3686366"/>
                  <a:pt x="3825732" y="3686707"/>
                </a:cubicBezTo>
                <a:close/>
                <a:moveTo>
                  <a:pt x="3834524" y="3683730"/>
                </a:moveTo>
                <a:cubicBezTo>
                  <a:pt x="3832850" y="3683854"/>
                  <a:pt x="3831206" y="3684210"/>
                  <a:pt x="3829640" y="3684784"/>
                </a:cubicBezTo>
                <a:lnTo>
                  <a:pt x="3786110" y="3586835"/>
                </a:lnTo>
                <a:lnTo>
                  <a:pt x="3837006" y="3557369"/>
                </a:lnTo>
                <a:lnTo>
                  <a:pt x="3834881" y="3683776"/>
                </a:lnTo>
                <a:close/>
                <a:moveTo>
                  <a:pt x="3840634" y="3684366"/>
                </a:moveTo>
                <a:cubicBezTo>
                  <a:pt x="3839549" y="3684071"/>
                  <a:pt x="3838432" y="3683869"/>
                  <a:pt x="3837316" y="3683776"/>
                </a:cubicBezTo>
                <a:lnTo>
                  <a:pt x="3839456" y="3555896"/>
                </a:lnTo>
                <a:lnTo>
                  <a:pt x="3881714" y="3531393"/>
                </a:lnTo>
                <a:cubicBezTo>
                  <a:pt x="3884211" y="3535193"/>
                  <a:pt x="3887793" y="3538155"/>
                  <a:pt x="3891996" y="3539907"/>
                </a:cubicBezTo>
                <a:lnTo>
                  <a:pt x="3889328" y="3547428"/>
                </a:lnTo>
                <a:close/>
                <a:moveTo>
                  <a:pt x="3894337" y="3540744"/>
                </a:moveTo>
                <a:cubicBezTo>
                  <a:pt x="3896105" y="3541272"/>
                  <a:pt x="3897935" y="3541582"/>
                  <a:pt x="3899781" y="3541659"/>
                </a:cubicBezTo>
                <a:lnTo>
                  <a:pt x="3901471" y="3716080"/>
                </a:lnTo>
                <a:lnTo>
                  <a:pt x="3853537" y="3704619"/>
                </a:lnTo>
                <a:cubicBezTo>
                  <a:pt x="3853785" y="3703223"/>
                  <a:pt x="3853847" y="3701812"/>
                  <a:pt x="3853754" y="3700401"/>
                </a:cubicBezTo>
                <a:cubicBezTo>
                  <a:pt x="3853289" y="3693717"/>
                  <a:pt x="3849132" y="3687855"/>
                  <a:pt x="3842976" y="3685188"/>
                </a:cubicBezTo>
                <a:close/>
                <a:moveTo>
                  <a:pt x="3840061" y="3719088"/>
                </a:moveTo>
                <a:cubicBezTo>
                  <a:pt x="3843550" y="3718236"/>
                  <a:pt x="3846698" y="3716359"/>
                  <a:pt x="3849101" y="3713691"/>
                </a:cubicBezTo>
                <a:lnTo>
                  <a:pt x="3901827" y="3755145"/>
                </a:lnTo>
                <a:lnTo>
                  <a:pt x="3904836" y="4064750"/>
                </a:lnTo>
                <a:lnTo>
                  <a:pt x="3903580" y="4064750"/>
                </a:lnTo>
                <a:cubicBezTo>
                  <a:pt x="3902587" y="4064750"/>
                  <a:pt x="3901610" y="4064936"/>
                  <a:pt x="3900649" y="4065075"/>
                </a:cubicBezTo>
                <a:close/>
                <a:moveTo>
                  <a:pt x="3901626" y="4139127"/>
                </a:moveTo>
                <a:cubicBezTo>
                  <a:pt x="3883234" y="4136584"/>
                  <a:pt x="3870393" y="4119602"/>
                  <a:pt x="3872937" y="4101209"/>
                </a:cubicBezTo>
                <a:cubicBezTo>
                  <a:pt x="3875495" y="4082817"/>
                  <a:pt x="3892461" y="4069976"/>
                  <a:pt x="3910853" y="4072519"/>
                </a:cubicBezTo>
                <a:cubicBezTo>
                  <a:pt x="3929245" y="4075063"/>
                  <a:pt x="3942100" y="4092044"/>
                  <a:pt x="3939542" y="4110437"/>
                </a:cubicBezTo>
                <a:cubicBezTo>
                  <a:pt x="3939542" y="4110437"/>
                  <a:pt x="3939542" y="4110452"/>
                  <a:pt x="3939542" y="4110452"/>
                </a:cubicBezTo>
                <a:cubicBezTo>
                  <a:pt x="3936968" y="4128830"/>
                  <a:pt x="3920002" y="4141655"/>
                  <a:pt x="3901626" y="4139127"/>
                </a:cubicBezTo>
                <a:close/>
                <a:moveTo>
                  <a:pt x="4005309" y="4108266"/>
                </a:moveTo>
                <a:lnTo>
                  <a:pt x="3947296" y="4105940"/>
                </a:lnTo>
                <a:cubicBezTo>
                  <a:pt x="3947296" y="4104838"/>
                  <a:pt x="3947296" y="4103737"/>
                  <a:pt x="3947202" y="4102636"/>
                </a:cubicBezTo>
                <a:cubicBezTo>
                  <a:pt x="3946675" y="4095084"/>
                  <a:pt x="3944039" y="4087826"/>
                  <a:pt x="3939604" y="4081685"/>
                </a:cubicBezTo>
                <a:lnTo>
                  <a:pt x="4032200" y="4010719"/>
                </a:lnTo>
                <a:lnTo>
                  <a:pt x="4059105" y="4110421"/>
                </a:lnTo>
                <a:close/>
                <a:moveTo>
                  <a:pt x="4034309" y="4009106"/>
                </a:moveTo>
                <a:lnTo>
                  <a:pt x="4130766" y="3935195"/>
                </a:lnTo>
                <a:lnTo>
                  <a:pt x="4266395" y="4041844"/>
                </a:lnTo>
                <a:lnTo>
                  <a:pt x="4258641" y="4118392"/>
                </a:lnTo>
                <a:lnTo>
                  <a:pt x="4061695" y="4110514"/>
                </a:lnTo>
                <a:close/>
                <a:moveTo>
                  <a:pt x="4196192" y="4608730"/>
                </a:moveTo>
                <a:lnTo>
                  <a:pt x="4062362" y="4113011"/>
                </a:lnTo>
                <a:lnTo>
                  <a:pt x="4258316" y="4120858"/>
                </a:lnTo>
                <a:lnTo>
                  <a:pt x="4208552" y="4607815"/>
                </a:lnTo>
                <a:cubicBezTo>
                  <a:pt x="4204396" y="4607489"/>
                  <a:pt x="4200209" y="4607815"/>
                  <a:pt x="4196146" y="4608761"/>
                </a:cubicBezTo>
                <a:close/>
                <a:moveTo>
                  <a:pt x="4784829" y="4573960"/>
                </a:moveTo>
                <a:lnTo>
                  <a:pt x="4246235" y="4645748"/>
                </a:lnTo>
                <a:lnTo>
                  <a:pt x="4246235" y="4645608"/>
                </a:lnTo>
                <a:cubicBezTo>
                  <a:pt x="4246065" y="4643329"/>
                  <a:pt x="4245708" y="4641080"/>
                  <a:pt x="4245165" y="4638862"/>
                </a:cubicBezTo>
                <a:lnTo>
                  <a:pt x="5141612" y="4334685"/>
                </a:lnTo>
                <a:cubicBezTo>
                  <a:pt x="5141798" y="4335104"/>
                  <a:pt x="5142000" y="4335507"/>
                  <a:pt x="5142232" y="4335925"/>
                </a:cubicBezTo>
                <a:lnTo>
                  <a:pt x="5142574" y="4336437"/>
                </a:lnTo>
                <a:lnTo>
                  <a:pt x="4857312" y="4541564"/>
                </a:lnTo>
                <a:cubicBezTo>
                  <a:pt x="4843634" y="4523667"/>
                  <a:pt x="4818046" y="4520240"/>
                  <a:pt x="4800135" y="4533918"/>
                </a:cubicBezTo>
                <a:cubicBezTo>
                  <a:pt x="4787884" y="4543270"/>
                  <a:pt x="4781960" y="4558762"/>
                  <a:pt x="4784829" y="4573914"/>
                </a:cubicBezTo>
                <a:close/>
                <a:moveTo>
                  <a:pt x="4823040" y="4580163"/>
                </a:moveTo>
                <a:cubicBezTo>
                  <a:pt x="4815627" y="4579140"/>
                  <a:pt x="4810448" y="4572301"/>
                  <a:pt x="4811456" y="4564888"/>
                </a:cubicBezTo>
                <a:cubicBezTo>
                  <a:pt x="4812479" y="4557475"/>
                  <a:pt x="4819318" y="4552280"/>
                  <a:pt x="4826731" y="4553304"/>
                </a:cubicBezTo>
                <a:cubicBezTo>
                  <a:pt x="4834159" y="4554327"/>
                  <a:pt x="4839338" y="4561166"/>
                  <a:pt x="4838315" y="4568579"/>
                </a:cubicBezTo>
                <a:cubicBezTo>
                  <a:pt x="4838315" y="4568594"/>
                  <a:pt x="4838315" y="4568594"/>
                  <a:pt x="4838315" y="4568594"/>
                </a:cubicBezTo>
                <a:cubicBezTo>
                  <a:pt x="4837245" y="4575945"/>
                  <a:pt x="4830468" y="4581063"/>
                  <a:pt x="4823117" y="4580086"/>
                </a:cubicBezTo>
                <a:close/>
                <a:moveTo>
                  <a:pt x="5020793" y="5030583"/>
                </a:moveTo>
                <a:cubicBezTo>
                  <a:pt x="5030997" y="5027900"/>
                  <a:pt x="5039557" y="5020967"/>
                  <a:pt x="5044302" y="5011539"/>
                </a:cubicBezTo>
                <a:lnTo>
                  <a:pt x="5238721" y="5101827"/>
                </a:lnTo>
                <a:lnTo>
                  <a:pt x="5216855" y="5488554"/>
                </a:lnTo>
                <a:lnTo>
                  <a:pt x="5151118" y="5556573"/>
                </a:lnTo>
                <a:close/>
                <a:moveTo>
                  <a:pt x="5149784" y="5561567"/>
                </a:moveTo>
                <a:lnTo>
                  <a:pt x="5192198" y="5732435"/>
                </a:lnTo>
                <a:cubicBezTo>
                  <a:pt x="5189329" y="5733242"/>
                  <a:pt x="5186584" y="5734405"/>
                  <a:pt x="5183994" y="5735878"/>
                </a:cubicBezTo>
                <a:cubicBezTo>
                  <a:pt x="5166983" y="5745648"/>
                  <a:pt x="5160547" y="5767019"/>
                  <a:pt x="5169355" y="5784558"/>
                </a:cubicBezTo>
                <a:lnTo>
                  <a:pt x="4685984" y="6047096"/>
                </a:lnTo>
                <a:cubicBezTo>
                  <a:pt x="4685209" y="6045824"/>
                  <a:pt x="4684309" y="6044630"/>
                  <a:pt x="4683301" y="6043545"/>
                </a:cubicBezTo>
                <a:close/>
                <a:moveTo>
                  <a:pt x="4690760" y="6064806"/>
                </a:moveTo>
                <a:lnTo>
                  <a:pt x="5548748" y="6202751"/>
                </a:lnTo>
                <a:cubicBezTo>
                  <a:pt x="5548221" y="6210195"/>
                  <a:pt x="5553835" y="6216662"/>
                  <a:pt x="5561294" y="6217190"/>
                </a:cubicBezTo>
                <a:cubicBezTo>
                  <a:pt x="5565621" y="6217500"/>
                  <a:pt x="5569854" y="6215685"/>
                  <a:pt x="5572630" y="6212351"/>
                </a:cubicBezTo>
                <a:lnTo>
                  <a:pt x="5761822" y="6343038"/>
                </a:lnTo>
                <a:cubicBezTo>
                  <a:pt x="5760210" y="6345566"/>
                  <a:pt x="5758938" y="6348311"/>
                  <a:pt x="5758054" y="6351180"/>
                </a:cubicBezTo>
                <a:close/>
                <a:moveTo>
                  <a:pt x="5779796" y="6352390"/>
                </a:moveTo>
                <a:lnTo>
                  <a:pt x="5767994" y="6344248"/>
                </a:lnTo>
                <a:cubicBezTo>
                  <a:pt x="5768537" y="6343535"/>
                  <a:pt x="5769111" y="6342837"/>
                  <a:pt x="5769716" y="6342185"/>
                </a:cubicBezTo>
                <a:lnTo>
                  <a:pt x="5779811" y="6352374"/>
                </a:lnTo>
                <a:close/>
                <a:moveTo>
                  <a:pt x="5778384" y="6354437"/>
                </a:moveTo>
                <a:cubicBezTo>
                  <a:pt x="5778043" y="6355057"/>
                  <a:pt x="5777733" y="6355708"/>
                  <a:pt x="5777485" y="6356375"/>
                </a:cubicBezTo>
                <a:lnTo>
                  <a:pt x="5763637" y="6352669"/>
                </a:lnTo>
                <a:cubicBezTo>
                  <a:pt x="5764334" y="6350420"/>
                  <a:pt x="5765327" y="6348280"/>
                  <a:pt x="5766583" y="6346279"/>
                </a:cubicBezTo>
                <a:close/>
                <a:moveTo>
                  <a:pt x="5794016" y="6333470"/>
                </a:moveTo>
                <a:cubicBezTo>
                  <a:pt x="5809291" y="6335579"/>
                  <a:pt x="5819960" y="6349660"/>
                  <a:pt x="5817867" y="6364936"/>
                </a:cubicBezTo>
                <a:cubicBezTo>
                  <a:pt x="5815758" y="6380196"/>
                  <a:pt x="5801677" y="6390881"/>
                  <a:pt x="5786402" y="6388772"/>
                </a:cubicBezTo>
                <a:cubicBezTo>
                  <a:pt x="5771127" y="6386678"/>
                  <a:pt x="5760458" y="6372597"/>
                  <a:pt x="5762551" y="6357321"/>
                </a:cubicBezTo>
                <a:cubicBezTo>
                  <a:pt x="5762567" y="6357290"/>
                  <a:pt x="5762567" y="6357275"/>
                  <a:pt x="5762567" y="6357244"/>
                </a:cubicBezTo>
                <a:cubicBezTo>
                  <a:pt x="5762675" y="6356500"/>
                  <a:pt x="5762830" y="6355786"/>
                  <a:pt x="5762986" y="6355073"/>
                </a:cubicBezTo>
                <a:lnTo>
                  <a:pt x="5776849" y="6358779"/>
                </a:lnTo>
                <a:lnTo>
                  <a:pt x="5776756" y="6359213"/>
                </a:lnTo>
                <a:cubicBezTo>
                  <a:pt x="5775702" y="6366642"/>
                  <a:pt x="5780881" y="6373512"/>
                  <a:pt x="5788309" y="6374566"/>
                </a:cubicBezTo>
                <a:cubicBezTo>
                  <a:pt x="5795737" y="6375621"/>
                  <a:pt x="5802607" y="6370441"/>
                  <a:pt x="5803662" y="6363012"/>
                </a:cubicBezTo>
                <a:cubicBezTo>
                  <a:pt x="5804701" y="6355585"/>
                  <a:pt x="5799537" y="6348714"/>
                  <a:pt x="5792109" y="6347660"/>
                </a:cubicBezTo>
                <a:cubicBezTo>
                  <a:pt x="5788340" y="6347133"/>
                  <a:pt x="5784525" y="6348202"/>
                  <a:pt x="5781579" y="6350622"/>
                </a:cubicBezTo>
                <a:lnTo>
                  <a:pt x="5771484" y="6340433"/>
                </a:lnTo>
                <a:cubicBezTo>
                  <a:pt x="5777578" y="6334850"/>
                  <a:pt x="5785844" y="6332276"/>
                  <a:pt x="5794032" y="6333392"/>
                </a:cubicBezTo>
                <a:close/>
                <a:moveTo>
                  <a:pt x="5765684" y="6338122"/>
                </a:moveTo>
                <a:cubicBezTo>
                  <a:pt x="5764815" y="6339022"/>
                  <a:pt x="5764009" y="6339983"/>
                  <a:pt x="5763265" y="6340976"/>
                </a:cubicBezTo>
                <a:lnTo>
                  <a:pt x="5574072" y="6210304"/>
                </a:lnTo>
                <a:cubicBezTo>
                  <a:pt x="5574878" y="6208815"/>
                  <a:pt x="5575406" y="6207202"/>
                  <a:pt x="5575623" y="6205527"/>
                </a:cubicBezTo>
                <a:cubicBezTo>
                  <a:pt x="5576677" y="6198130"/>
                  <a:pt x="5571529" y="6191291"/>
                  <a:pt x="5564132" y="6190237"/>
                </a:cubicBezTo>
                <a:cubicBezTo>
                  <a:pt x="5560782" y="6189771"/>
                  <a:pt x="5557386" y="6190562"/>
                  <a:pt x="5554594" y="6192470"/>
                </a:cubicBezTo>
                <a:lnTo>
                  <a:pt x="5241543" y="5813047"/>
                </a:lnTo>
                <a:lnTo>
                  <a:pt x="5244288" y="5811853"/>
                </a:lnTo>
                <a:close/>
                <a:moveTo>
                  <a:pt x="5244924" y="5808829"/>
                </a:moveTo>
                <a:lnTo>
                  <a:pt x="5229416" y="5793228"/>
                </a:lnTo>
                <a:cubicBezTo>
                  <a:pt x="5236224" y="5785892"/>
                  <a:pt x="5239775" y="5776122"/>
                  <a:pt x="5239279" y="5766135"/>
                </a:cubicBezTo>
                <a:lnTo>
                  <a:pt x="5366317" y="5751309"/>
                </a:lnTo>
                <a:cubicBezTo>
                  <a:pt x="5366581" y="5752860"/>
                  <a:pt x="5367015" y="5754380"/>
                  <a:pt x="5367604" y="5755837"/>
                </a:cubicBezTo>
                <a:close/>
                <a:moveTo>
                  <a:pt x="5486842" y="5192472"/>
                </a:moveTo>
                <a:cubicBezTo>
                  <a:pt x="5498953" y="5194147"/>
                  <a:pt x="5507405" y="5205344"/>
                  <a:pt x="5505730" y="5217456"/>
                </a:cubicBezTo>
                <a:cubicBezTo>
                  <a:pt x="5504040" y="5229568"/>
                  <a:pt x="5492859" y="5238020"/>
                  <a:pt x="5480748" y="5236345"/>
                </a:cubicBezTo>
                <a:cubicBezTo>
                  <a:pt x="5468636" y="5234654"/>
                  <a:pt x="5460184" y="5223489"/>
                  <a:pt x="5461859" y="5211377"/>
                </a:cubicBezTo>
                <a:cubicBezTo>
                  <a:pt x="5463534" y="5199265"/>
                  <a:pt x="5474730" y="5190797"/>
                  <a:pt x="5486842" y="5192472"/>
                </a:cubicBezTo>
                <a:close/>
                <a:moveTo>
                  <a:pt x="5469380" y="5176313"/>
                </a:moveTo>
                <a:cubicBezTo>
                  <a:pt x="5468264" y="5176747"/>
                  <a:pt x="5467163" y="5177212"/>
                  <a:pt x="5466077" y="5177740"/>
                </a:cubicBezTo>
                <a:lnTo>
                  <a:pt x="5276264" y="4816709"/>
                </a:lnTo>
                <a:lnTo>
                  <a:pt x="5276404" y="4816632"/>
                </a:lnTo>
                <a:cubicBezTo>
                  <a:pt x="5294145" y="4806474"/>
                  <a:pt x="5300286" y="4783863"/>
                  <a:pt x="5290128" y="4766138"/>
                </a:cubicBezTo>
                <a:cubicBezTo>
                  <a:pt x="5290128" y="4766122"/>
                  <a:pt x="5290113" y="4766122"/>
                  <a:pt x="5290113" y="4766107"/>
                </a:cubicBezTo>
                <a:lnTo>
                  <a:pt x="5289911" y="4765812"/>
                </a:lnTo>
                <a:lnTo>
                  <a:pt x="5312382" y="4750149"/>
                </a:lnTo>
                <a:close/>
                <a:moveTo>
                  <a:pt x="5282840" y="4662652"/>
                </a:moveTo>
                <a:lnTo>
                  <a:pt x="5347506" y="4328466"/>
                </a:lnTo>
                <a:cubicBezTo>
                  <a:pt x="5359912" y="4330203"/>
                  <a:pt x="5371388" y="4321549"/>
                  <a:pt x="5373125" y="4309143"/>
                </a:cubicBezTo>
                <a:cubicBezTo>
                  <a:pt x="5373373" y="4307422"/>
                  <a:pt x="5373404" y="4305669"/>
                  <a:pt x="5373249" y="4303932"/>
                </a:cubicBezTo>
                <a:lnTo>
                  <a:pt x="5642616" y="4264743"/>
                </a:lnTo>
                <a:lnTo>
                  <a:pt x="5852821" y="4345618"/>
                </a:lnTo>
                <a:cubicBezTo>
                  <a:pt x="5850247" y="4353341"/>
                  <a:pt x="5851487" y="4361809"/>
                  <a:pt x="5856139" y="4368477"/>
                </a:cubicBezTo>
                <a:lnTo>
                  <a:pt x="5313638" y="4746256"/>
                </a:lnTo>
                <a:close/>
                <a:moveTo>
                  <a:pt x="5901065" y="4343416"/>
                </a:moveTo>
                <a:cubicBezTo>
                  <a:pt x="5895327" y="4330327"/>
                  <a:pt x="5880068" y="4324372"/>
                  <a:pt x="5866979" y="4330125"/>
                </a:cubicBezTo>
                <a:cubicBezTo>
                  <a:pt x="5861040" y="4332731"/>
                  <a:pt x="5856295" y="4337476"/>
                  <a:pt x="5853689" y="4343416"/>
                </a:cubicBezTo>
                <a:lnTo>
                  <a:pt x="5647578" y="4264123"/>
                </a:lnTo>
                <a:lnTo>
                  <a:pt x="6362183" y="4160326"/>
                </a:lnTo>
                <a:cubicBezTo>
                  <a:pt x="6362586" y="4162560"/>
                  <a:pt x="6363144" y="4164762"/>
                  <a:pt x="6363889" y="4166917"/>
                </a:cubicBezTo>
                <a:close/>
                <a:moveTo>
                  <a:pt x="6361470" y="4153472"/>
                </a:moveTo>
                <a:lnTo>
                  <a:pt x="5489556" y="4187776"/>
                </a:lnTo>
                <a:cubicBezTo>
                  <a:pt x="5489184" y="4182224"/>
                  <a:pt x="5487555" y="4176843"/>
                  <a:pt x="5484795" y="4172020"/>
                </a:cubicBezTo>
                <a:cubicBezTo>
                  <a:pt x="5476452" y="4157489"/>
                  <a:pt x="5459378" y="4150370"/>
                  <a:pt x="5443188" y="4154666"/>
                </a:cubicBezTo>
                <a:lnTo>
                  <a:pt x="5411180" y="4048358"/>
                </a:lnTo>
                <a:cubicBezTo>
                  <a:pt x="5411894" y="4048079"/>
                  <a:pt x="5412607" y="4047753"/>
                  <a:pt x="5413274" y="4047381"/>
                </a:cubicBezTo>
                <a:cubicBezTo>
                  <a:pt x="5420640" y="4043007"/>
                  <a:pt x="5423059" y="4033485"/>
                  <a:pt x="5418686" y="4026134"/>
                </a:cubicBezTo>
                <a:cubicBezTo>
                  <a:pt x="5417182" y="4023591"/>
                  <a:pt x="5414995" y="4021544"/>
                  <a:pt x="5412359" y="4020210"/>
                </a:cubicBezTo>
                <a:lnTo>
                  <a:pt x="5442707" y="3943383"/>
                </a:lnTo>
                <a:lnTo>
                  <a:pt x="5452756" y="3917980"/>
                </a:lnTo>
                <a:cubicBezTo>
                  <a:pt x="5471923" y="3925037"/>
                  <a:pt x="5493185" y="3915220"/>
                  <a:pt x="5500240" y="3896052"/>
                </a:cubicBezTo>
                <a:cubicBezTo>
                  <a:pt x="5506490" y="3879055"/>
                  <a:pt x="5499527" y="3860027"/>
                  <a:pt x="5483771" y="3851094"/>
                </a:cubicBezTo>
                <a:lnTo>
                  <a:pt x="5544391" y="3737559"/>
                </a:lnTo>
                <a:cubicBezTo>
                  <a:pt x="5562767" y="3746584"/>
                  <a:pt x="5584974" y="3739001"/>
                  <a:pt x="5593999" y="3720623"/>
                </a:cubicBezTo>
                <a:cubicBezTo>
                  <a:pt x="5599427" y="3709566"/>
                  <a:pt x="5599008" y="3696540"/>
                  <a:pt x="5592883" y="3685854"/>
                </a:cubicBezTo>
                <a:cubicBezTo>
                  <a:pt x="5592278" y="3684784"/>
                  <a:pt x="5591596" y="3683745"/>
                  <a:pt x="5590882" y="3682753"/>
                </a:cubicBezTo>
                <a:lnTo>
                  <a:pt x="5727178" y="3578305"/>
                </a:lnTo>
                <a:lnTo>
                  <a:pt x="5870143" y="3468756"/>
                </a:lnTo>
                <a:cubicBezTo>
                  <a:pt x="5878315" y="3478308"/>
                  <a:pt x="5892675" y="3479425"/>
                  <a:pt x="5902213" y="3471268"/>
                </a:cubicBezTo>
                <a:cubicBezTo>
                  <a:pt x="5905779" y="3468213"/>
                  <a:pt x="5908307" y="3464150"/>
                  <a:pt x="5909470" y="3459621"/>
                </a:cubicBezTo>
                <a:lnTo>
                  <a:pt x="6561378" y="3588866"/>
                </a:lnTo>
                <a:cubicBezTo>
                  <a:pt x="6561021" y="3591038"/>
                  <a:pt x="6560912" y="3593240"/>
                  <a:pt x="6561052" y="3595442"/>
                </a:cubicBezTo>
                <a:cubicBezTo>
                  <a:pt x="6562075" y="3612392"/>
                  <a:pt x="6576652" y="3625295"/>
                  <a:pt x="6593602" y="3624256"/>
                </a:cubicBezTo>
                <a:cubicBezTo>
                  <a:pt x="6603791" y="3623636"/>
                  <a:pt x="6613018" y="3617991"/>
                  <a:pt x="6618213" y="3609182"/>
                </a:cubicBezTo>
                <a:lnTo>
                  <a:pt x="6760883" y="3685591"/>
                </a:lnTo>
                <a:cubicBezTo>
                  <a:pt x="6754959" y="3697795"/>
                  <a:pt x="6757750" y="3712451"/>
                  <a:pt x="6767753" y="3721616"/>
                </a:cubicBezTo>
                <a:lnTo>
                  <a:pt x="6429688" y="4120176"/>
                </a:lnTo>
                <a:cubicBezTo>
                  <a:pt x="6411559" y="4105691"/>
                  <a:pt x="6385134" y="4108638"/>
                  <a:pt x="6370650" y="4126767"/>
                </a:cubicBezTo>
                <a:cubicBezTo>
                  <a:pt x="6364602" y="4134319"/>
                  <a:pt x="6361361" y="4143733"/>
                  <a:pt x="6361454" y="4153410"/>
                </a:cubicBezTo>
                <a:close/>
                <a:moveTo>
                  <a:pt x="6400797" y="4175943"/>
                </a:moveTo>
                <a:cubicBezTo>
                  <a:pt x="6388685" y="4174268"/>
                  <a:pt x="6380234" y="4163071"/>
                  <a:pt x="6381909" y="4150959"/>
                </a:cubicBezTo>
                <a:cubicBezTo>
                  <a:pt x="6383599" y="4138848"/>
                  <a:pt x="6394780" y="4130396"/>
                  <a:pt x="6406891" y="4132071"/>
                </a:cubicBezTo>
                <a:cubicBezTo>
                  <a:pt x="6419003" y="4133761"/>
                  <a:pt x="6427454" y="4144927"/>
                  <a:pt x="6425780" y="4157039"/>
                </a:cubicBezTo>
                <a:cubicBezTo>
                  <a:pt x="6424089" y="4169135"/>
                  <a:pt x="6412955" y="4177587"/>
                  <a:pt x="6400859" y="4175943"/>
                </a:cubicBezTo>
                <a:close/>
                <a:moveTo>
                  <a:pt x="6432929" y="4123215"/>
                </a:moveTo>
                <a:cubicBezTo>
                  <a:pt x="6432463" y="4122766"/>
                  <a:pt x="6432014" y="4122331"/>
                  <a:pt x="6431533" y="4121913"/>
                </a:cubicBezTo>
                <a:lnTo>
                  <a:pt x="6769598" y="3723245"/>
                </a:lnTo>
                <a:cubicBezTo>
                  <a:pt x="6782950" y="3733697"/>
                  <a:pt x="6802257" y="3731324"/>
                  <a:pt x="6812694" y="3717972"/>
                </a:cubicBezTo>
                <a:cubicBezTo>
                  <a:pt x="6815811" y="3713986"/>
                  <a:pt x="6817888" y="3709318"/>
                  <a:pt x="6818757" y="3704340"/>
                </a:cubicBezTo>
                <a:lnTo>
                  <a:pt x="6864148" y="3710357"/>
                </a:lnTo>
                <a:close/>
                <a:moveTo>
                  <a:pt x="6866412" y="3708155"/>
                </a:moveTo>
                <a:lnTo>
                  <a:pt x="6819020" y="3701859"/>
                </a:lnTo>
                <a:cubicBezTo>
                  <a:pt x="6819192" y="3700308"/>
                  <a:pt x="6819223" y="3698757"/>
                  <a:pt x="6819145" y="3697206"/>
                </a:cubicBezTo>
                <a:cubicBezTo>
                  <a:pt x="6819036" y="3695687"/>
                  <a:pt x="6818819" y="3694182"/>
                  <a:pt x="6818493" y="3692709"/>
                </a:cubicBezTo>
                <a:lnTo>
                  <a:pt x="6905460" y="3670749"/>
                </a:lnTo>
                <a:close/>
                <a:moveTo>
                  <a:pt x="7166468" y="3747965"/>
                </a:moveTo>
                <a:lnTo>
                  <a:pt x="6869513" y="3708558"/>
                </a:lnTo>
                <a:lnTo>
                  <a:pt x="6910237" y="3669555"/>
                </a:lnTo>
                <a:lnTo>
                  <a:pt x="7063762" y="3630785"/>
                </a:lnTo>
                <a:lnTo>
                  <a:pt x="7173431" y="3733139"/>
                </a:lnTo>
                <a:cubicBezTo>
                  <a:pt x="7169848" y="3737357"/>
                  <a:pt x="7167461" y="3742444"/>
                  <a:pt x="7166530" y="3747902"/>
                </a:cubicBezTo>
                <a:close/>
                <a:moveTo>
                  <a:pt x="7175137" y="3731371"/>
                </a:moveTo>
                <a:lnTo>
                  <a:pt x="7066584" y="3630071"/>
                </a:lnTo>
                <a:lnTo>
                  <a:pt x="7124892" y="3615354"/>
                </a:lnTo>
                <a:lnTo>
                  <a:pt x="7202679" y="3640555"/>
                </a:lnTo>
                <a:lnTo>
                  <a:pt x="7197405" y="3722516"/>
                </a:lnTo>
                <a:cubicBezTo>
                  <a:pt x="7196568" y="3722516"/>
                  <a:pt x="7195715" y="3722516"/>
                  <a:pt x="7194863" y="3722516"/>
                </a:cubicBezTo>
                <a:cubicBezTo>
                  <a:pt x="7187466" y="3722934"/>
                  <a:pt x="7180471" y="3726051"/>
                  <a:pt x="7175199" y="3731262"/>
                </a:cubicBezTo>
                <a:close/>
                <a:moveTo>
                  <a:pt x="7195048" y="3766481"/>
                </a:moveTo>
                <a:cubicBezTo>
                  <a:pt x="7187636" y="3765458"/>
                  <a:pt x="7182457" y="3758603"/>
                  <a:pt x="7183496" y="3751190"/>
                </a:cubicBezTo>
                <a:cubicBezTo>
                  <a:pt x="7184519" y="3743777"/>
                  <a:pt x="7191358" y="3738598"/>
                  <a:pt x="7198771" y="3739636"/>
                </a:cubicBezTo>
                <a:cubicBezTo>
                  <a:pt x="7206183" y="3740660"/>
                  <a:pt x="7211362" y="3747499"/>
                  <a:pt x="7210339" y="3754912"/>
                </a:cubicBezTo>
                <a:cubicBezTo>
                  <a:pt x="7209284" y="3762279"/>
                  <a:pt x="7202476" y="3767412"/>
                  <a:pt x="7195110" y="3766419"/>
                </a:cubicBezTo>
                <a:close/>
                <a:moveTo>
                  <a:pt x="7221582" y="3735201"/>
                </a:moveTo>
                <a:cubicBezTo>
                  <a:pt x="7216464" y="3728130"/>
                  <a:pt x="7208556" y="3723570"/>
                  <a:pt x="7199872" y="3722686"/>
                </a:cubicBezTo>
                <a:lnTo>
                  <a:pt x="7205097" y="3641346"/>
                </a:lnTo>
                <a:lnTo>
                  <a:pt x="7311201" y="3675727"/>
                </a:lnTo>
                <a:close/>
                <a:moveTo>
                  <a:pt x="7313914" y="3673960"/>
                </a:moveTo>
                <a:lnTo>
                  <a:pt x="7205361" y="3638756"/>
                </a:lnTo>
                <a:lnTo>
                  <a:pt x="7208215" y="3594341"/>
                </a:lnTo>
                <a:lnTo>
                  <a:pt x="7315775" y="3567186"/>
                </a:lnTo>
                <a:lnTo>
                  <a:pt x="7385156" y="3626737"/>
                </a:lnTo>
                <a:close/>
                <a:moveTo>
                  <a:pt x="7495074" y="3732581"/>
                </a:moveTo>
                <a:lnTo>
                  <a:pt x="7317031" y="3674874"/>
                </a:lnTo>
                <a:lnTo>
                  <a:pt x="7368842" y="3640493"/>
                </a:lnTo>
                <a:lnTo>
                  <a:pt x="7387157" y="3628350"/>
                </a:lnTo>
                <a:lnTo>
                  <a:pt x="7499494" y="3724780"/>
                </a:lnTo>
                <a:cubicBezTo>
                  <a:pt x="7497617" y="3727137"/>
                  <a:pt x="7496129" y="3729758"/>
                  <a:pt x="7495074" y="3732581"/>
                </a:cubicBezTo>
                <a:close/>
                <a:moveTo>
                  <a:pt x="7501975" y="3722035"/>
                </a:moveTo>
                <a:cubicBezTo>
                  <a:pt x="7501602" y="3722392"/>
                  <a:pt x="7501246" y="3722764"/>
                  <a:pt x="7500889" y="3723136"/>
                </a:cubicBezTo>
                <a:lnTo>
                  <a:pt x="7389017" y="3627110"/>
                </a:lnTo>
                <a:lnTo>
                  <a:pt x="7407161" y="3615075"/>
                </a:lnTo>
                <a:close/>
                <a:moveTo>
                  <a:pt x="7407580" y="3611849"/>
                </a:moveTo>
                <a:lnTo>
                  <a:pt x="7358406" y="3556408"/>
                </a:lnTo>
                <a:lnTo>
                  <a:pt x="7538929" y="3510829"/>
                </a:lnTo>
                <a:cubicBezTo>
                  <a:pt x="7540000" y="3514613"/>
                  <a:pt x="7541581" y="3518226"/>
                  <a:pt x="7543659" y="3521561"/>
                </a:cubicBezTo>
                <a:close/>
                <a:moveTo>
                  <a:pt x="7577310" y="3521902"/>
                </a:moveTo>
                <a:cubicBezTo>
                  <a:pt x="7565199" y="3520227"/>
                  <a:pt x="7556732" y="3509046"/>
                  <a:pt x="7558406" y="3496934"/>
                </a:cubicBezTo>
                <a:cubicBezTo>
                  <a:pt x="7560081" y="3484822"/>
                  <a:pt x="7571262" y="3476354"/>
                  <a:pt x="7583374" y="3478029"/>
                </a:cubicBezTo>
                <a:cubicBezTo>
                  <a:pt x="7595485" y="3479704"/>
                  <a:pt x="7603952" y="3490886"/>
                  <a:pt x="7602277" y="3502998"/>
                </a:cubicBezTo>
                <a:cubicBezTo>
                  <a:pt x="7602277" y="3502998"/>
                  <a:pt x="7602277" y="3503013"/>
                  <a:pt x="7602277" y="3503013"/>
                </a:cubicBezTo>
                <a:cubicBezTo>
                  <a:pt x="7600556" y="3515110"/>
                  <a:pt x="7589360" y="3523530"/>
                  <a:pt x="7577264" y="3521809"/>
                </a:cubicBezTo>
                <a:close/>
                <a:moveTo>
                  <a:pt x="3422969" y="3064225"/>
                </a:moveTo>
                <a:cubicBezTo>
                  <a:pt x="3425078" y="3048950"/>
                  <a:pt x="3439159" y="3038280"/>
                  <a:pt x="3454433" y="3040374"/>
                </a:cubicBezTo>
                <a:cubicBezTo>
                  <a:pt x="3469693" y="3042483"/>
                  <a:pt x="3480378" y="3056564"/>
                  <a:pt x="3478269" y="3071840"/>
                </a:cubicBezTo>
                <a:cubicBezTo>
                  <a:pt x="3476175" y="3087115"/>
                  <a:pt x="3462095" y="3097785"/>
                  <a:pt x="3446819" y="3095691"/>
                </a:cubicBezTo>
                <a:cubicBezTo>
                  <a:pt x="3446804" y="3095676"/>
                  <a:pt x="3446773" y="3095676"/>
                  <a:pt x="3446757" y="3095676"/>
                </a:cubicBezTo>
                <a:cubicBezTo>
                  <a:pt x="3431513" y="3093551"/>
                  <a:pt x="3420875" y="3079470"/>
                  <a:pt x="3422969" y="3064225"/>
                </a:cubicBezTo>
                <a:close/>
                <a:moveTo>
                  <a:pt x="5207318" y="3809842"/>
                </a:moveTo>
                <a:cubicBezTo>
                  <a:pt x="5205209" y="3825118"/>
                  <a:pt x="5191128" y="3835787"/>
                  <a:pt x="5175853" y="3833694"/>
                </a:cubicBezTo>
                <a:cubicBezTo>
                  <a:pt x="5160594" y="3831584"/>
                  <a:pt x="5149909" y="3817503"/>
                  <a:pt x="5152018" y="3802228"/>
                </a:cubicBezTo>
                <a:cubicBezTo>
                  <a:pt x="5154111" y="3786952"/>
                  <a:pt x="5168192" y="3776282"/>
                  <a:pt x="5183467" y="3778376"/>
                </a:cubicBezTo>
                <a:cubicBezTo>
                  <a:pt x="5183498" y="3778391"/>
                  <a:pt x="5183513" y="3778391"/>
                  <a:pt x="5183545" y="3778391"/>
                </a:cubicBezTo>
                <a:cubicBezTo>
                  <a:pt x="5198789" y="3780532"/>
                  <a:pt x="5209411" y="3794598"/>
                  <a:pt x="5207318" y="3809842"/>
                </a:cubicBezTo>
                <a:close/>
                <a:moveTo>
                  <a:pt x="3933866" y="4109661"/>
                </a:moveTo>
                <a:cubicBezTo>
                  <a:pt x="3931772" y="4124937"/>
                  <a:pt x="3917676" y="4135606"/>
                  <a:pt x="3902401" y="4133513"/>
                </a:cubicBezTo>
                <a:cubicBezTo>
                  <a:pt x="3887142" y="4131404"/>
                  <a:pt x="3876457" y="4117322"/>
                  <a:pt x="3878566" y="4102047"/>
                </a:cubicBezTo>
                <a:cubicBezTo>
                  <a:pt x="3880660" y="4086771"/>
                  <a:pt x="3894741" y="4076102"/>
                  <a:pt x="3910015" y="4078195"/>
                </a:cubicBezTo>
                <a:cubicBezTo>
                  <a:pt x="3910031" y="4078211"/>
                  <a:pt x="3910062" y="4078211"/>
                  <a:pt x="3910077" y="4078211"/>
                </a:cubicBezTo>
                <a:cubicBezTo>
                  <a:pt x="3925321" y="4080336"/>
                  <a:pt x="3935959" y="4094417"/>
                  <a:pt x="3933866" y="4109661"/>
                </a:cubicBezTo>
                <a:close/>
              </a:path>
            </a:pathLst>
          </a:custGeom>
          <a:solidFill>
            <a:srgbClr val="FFFF00"/>
          </a:solidFill>
          <a:ln w="1551" cap="flat">
            <a:noFill/>
            <a:prstDash val="solid"/>
            <a:miter/>
          </a:ln>
          <a:effectLst>
            <a:outerShdw blurRad="101600" algn="ctr" rotWithShape="0">
              <a:srgbClr val="FFFF00"/>
            </a:outerShdw>
          </a:effectLst>
        </p:spPr>
        <p:txBody>
          <a:bodyPr rtlCol="0" anchor="ctr"/>
          <a:lstStyle/>
          <a:p>
            <a:endParaRPr lang="en-US"/>
          </a:p>
        </p:txBody>
      </p:sp>
      <p:sp>
        <p:nvSpPr>
          <p:cNvPr id="16" name="Title 15"/>
          <p:cNvSpPr>
            <a:spLocks noGrp="1"/>
          </p:cNvSpPr>
          <p:nvPr>
            <p:ph type="title" hasCustomPrompt="1"/>
          </p:nvPr>
        </p:nvSpPr>
        <p:spPr>
          <a:xfrm>
            <a:off x="7008813" y="1772595"/>
            <a:ext cx="5102352" cy="1323439"/>
          </a:xfrm>
          <a:solidFill>
            <a:schemeClr val="bg1">
              <a:alpha val="70000"/>
            </a:schemeClr>
          </a:solidFill>
        </p:spPr>
        <p:txBody>
          <a:bodyPr wrap="square" anchor="ctr">
            <a:spAutoFit/>
          </a:bodyPr>
          <a:lstStyle>
            <a:lvl1pPr algn="r">
              <a:lnSpc>
                <a:spcPct val="100000"/>
              </a:lnSpc>
              <a:defRPr sz="4000">
                <a:solidFill>
                  <a:srgbClr val="000000"/>
                </a:solidFill>
              </a:defRPr>
            </a:lvl1pPr>
          </a:lstStyle>
          <a:p>
            <a:r>
              <a:rPr lang="en-US"/>
              <a:t>Title of the Presentation</a:t>
            </a:r>
          </a:p>
        </p:txBody>
      </p:sp>
      <p:sp>
        <p:nvSpPr>
          <p:cNvPr id="35" name="TextBox 34"/>
          <p:cNvSpPr txBox="1"/>
          <p:nvPr userDrawn="1"/>
        </p:nvSpPr>
        <p:spPr>
          <a:xfrm>
            <a:off x="10363883" y="4561424"/>
            <a:ext cx="1687963" cy="276999"/>
          </a:xfrm>
          <a:prstGeom prst="rect">
            <a:avLst/>
          </a:prstGeom>
          <a:solidFill>
            <a:schemeClr val="bg1">
              <a:alpha val="70000"/>
            </a:schemeClr>
          </a:solidFill>
        </p:spPr>
        <p:txBody>
          <a:bodyPr vert="horz" wrap="square" lIns="91440" tIns="45720" rIns="91440" bIns="45720" rtlCol="0" anchor="ctr">
            <a:spAutoFit/>
          </a:bodyPr>
          <a:lstStyle>
            <a:lvl1pPr marL="171450" lvl="0" indent="-171450" algn="r" defTabSz="1219170">
              <a:lnSpc>
                <a:spcPct val="100000"/>
              </a:lnSpc>
              <a:spcBef>
                <a:spcPct val="0"/>
              </a:spcBef>
              <a:spcAft>
                <a:spcPts val="0"/>
              </a:spcAft>
              <a:buClr>
                <a:srgbClr val="525457"/>
              </a:buClr>
              <a:buFont typeface="Arial" panose="020B0604020202020204" pitchFamily="34" charset="0"/>
              <a:buNone/>
              <a:defRPr sz="1600" b="0">
                <a:solidFill>
                  <a:srgbClr val="000000"/>
                </a:solidFill>
                <a:latin typeface="Arial" pitchFamily="34" charset="0"/>
                <a:ea typeface="+mj-ea"/>
                <a:cs typeface="Arial" pitchFamily="34" charset="0"/>
              </a:defRPr>
            </a:lvl1pPr>
            <a:lvl2pPr marL="480476" indent="-171450" defTabSz="1219170">
              <a:lnSpc>
                <a:spcPct val="100000"/>
              </a:lnSpc>
              <a:spcBef>
                <a:spcPts val="500"/>
              </a:spcBef>
              <a:spcAft>
                <a:spcPts val="0"/>
              </a:spcAft>
              <a:buClr>
                <a:srgbClr val="525457"/>
              </a:buClr>
              <a:buFont typeface="Arial" panose="020B0604020202020204" pitchFamily="34" charset="0"/>
              <a:buChar char="•"/>
              <a:defRPr sz="1200">
                <a:solidFill>
                  <a:srgbClr val="525457"/>
                </a:solidFill>
                <a:latin typeface="Arial" pitchFamily="34" charset="0"/>
                <a:cs typeface="Arial" pitchFamily="34" charset="0"/>
              </a:defRPr>
            </a:lvl2pPr>
            <a:lvl3pPr marL="781034" indent="-171450" defTabSz="1219170">
              <a:lnSpc>
                <a:spcPct val="100000"/>
              </a:lnSpc>
              <a:spcBef>
                <a:spcPts val="500"/>
              </a:spcBef>
              <a:spcAft>
                <a:spcPts val="0"/>
              </a:spcAft>
              <a:buClr>
                <a:srgbClr val="525457"/>
              </a:buClr>
              <a:buFont typeface="Arial" panose="020B0604020202020204" pitchFamily="34" charset="0"/>
              <a:buChar char="•"/>
              <a:defRPr sz="1200">
                <a:solidFill>
                  <a:srgbClr val="525457"/>
                </a:solidFill>
                <a:latin typeface="Arial" pitchFamily="34" charset="0"/>
                <a:cs typeface="Arial" pitchFamily="34" charset="0"/>
              </a:defRPr>
            </a:lvl3pPr>
            <a:lvl4pPr marL="1159908" indent="-171450" defTabSz="1219170">
              <a:lnSpc>
                <a:spcPct val="100000"/>
              </a:lnSpc>
              <a:spcBef>
                <a:spcPts val="500"/>
              </a:spcBef>
              <a:spcAft>
                <a:spcPts val="0"/>
              </a:spcAft>
              <a:buClr>
                <a:srgbClr val="525457"/>
              </a:buClr>
              <a:buFont typeface="Arial" panose="020B0604020202020204" pitchFamily="34" charset="0"/>
              <a:buChar char="•"/>
              <a:defRPr sz="1200">
                <a:solidFill>
                  <a:srgbClr val="525457"/>
                </a:solidFill>
                <a:latin typeface="Arial" pitchFamily="34" charset="0"/>
                <a:cs typeface="Arial" pitchFamily="34" charset="0"/>
              </a:defRPr>
            </a:lvl4pPr>
            <a:lvl5pPr marL="1390619" indent="-171450" defTabSz="1219170">
              <a:lnSpc>
                <a:spcPct val="100000"/>
              </a:lnSpc>
              <a:spcBef>
                <a:spcPts val="500"/>
              </a:spcBef>
              <a:spcAft>
                <a:spcPts val="0"/>
              </a:spcAft>
              <a:buClr>
                <a:srgbClr val="525457"/>
              </a:buClr>
              <a:buFont typeface="Arial" panose="020B0604020202020204" pitchFamily="34" charset="0"/>
              <a:buChar char="•"/>
              <a:defRPr sz="1200">
                <a:solidFill>
                  <a:srgbClr val="525457"/>
                </a:solidFill>
                <a:latin typeface="Arial" pitchFamily="34" charset="0"/>
                <a:cs typeface="Arial" pitchFamily="34" charset="0"/>
              </a:defRPr>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pPr lvl="0"/>
            <a:fld id="{11A36942-31EF-4AAB-90EA-110C56FA26B5}" type="datetime4">
              <a:rPr lang="en-US" sz="1200" smtClean="0"/>
              <a:pPr lvl="0"/>
              <a:t>May 2, 2023</a:t>
            </a:fld>
            <a:endParaRPr lang="en-US" sz="1200"/>
          </a:p>
        </p:txBody>
      </p:sp>
      <p:sp>
        <p:nvSpPr>
          <p:cNvPr id="3" name="Text Placeholder 2"/>
          <p:cNvSpPr>
            <a:spLocks noGrp="1"/>
          </p:cNvSpPr>
          <p:nvPr>
            <p:ph type="body" sz="quarter" idx="10" hasCustomPrompt="1"/>
          </p:nvPr>
        </p:nvSpPr>
        <p:spPr>
          <a:xfrm>
            <a:off x="10839655" y="4084249"/>
            <a:ext cx="1212191" cy="338554"/>
          </a:xfrm>
          <a:solidFill>
            <a:schemeClr val="bg1">
              <a:alpha val="70000"/>
            </a:schemeClr>
          </a:solidFill>
        </p:spPr>
        <p:txBody>
          <a:bodyPr vert="horz" wrap="square" lIns="91440" tIns="45720" rIns="91440" bIns="45720" rtlCol="0" anchor="ctr">
            <a:spAutoFit/>
          </a:bodyPr>
          <a:lstStyle>
            <a:lvl1pPr>
              <a:defRPr lang="en-US" sz="1600" b="0" dirty="0">
                <a:solidFill>
                  <a:srgbClr val="000000"/>
                </a:solidFill>
                <a:ea typeface="+mj-ea"/>
              </a:defRPr>
            </a:lvl1pPr>
          </a:lstStyle>
          <a:p>
            <a:pPr lvl="0" algn="r">
              <a:spcBef>
                <a:spcPct val="0"/>
              </a:spcBef>
              <a:buNone/>
            </a:pPr>
            <a:r>
              <a:rPr lang="en-US"/>
              <a:t>Subtitle</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634" y="5686811"/>
            <a:ext cx="1077987" cy="548640"/>
          </a:xfrm>
          <a:prstGeom prst="rect">
            <a:avLst/>
          </a:prstGeom>
        </p:spPr>
      </p:pic>
      <p:pic>
        <p:nvPicPr>
          <p:cNvPr id="14" name="Picture 13" descr="A picture containing text, clock&#10;&#10;Description automatically generated">
            <a:extLst>
              <a:ext uri="{FF2B5EF4-FFF2-40B4-BE49-F238E27FC236}">
                <a16:creationId xmlns:a16="http://schemas.microsoft.com/office/drawing/2014/main" id="{7C4C3628-655F-4EC2-9C59-7B2024770D1E}"/>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41634" y="622549"/>
            <a:ext cx="2695124" cy="548640"/>
          </a:xfrm>
          <a:prstGeom prst="rect">
            <a:avLst/>
          </a:prstGeom>
        </p:spPr>
      </p:pic>
      <p:grpSp>
        <p:nvGrpSpPr>
          <p:cNvPr id="60" name="Group 59">
            <a:extLst>
              <a:ext uri="{FF2B5EF4-FFF2-40B4-BE49-F238E27FC236}">
                <a16:creationId xmlns:a16="http://schemas.microsoft.com/office/drawing/2014/main" id="{2AA9DBA3-9DBE-43FA-B929-336A2F2A8F31}"/>
              </a:ext>
            </a:extLst>
          </p:cNvPr>
          <p:cNvGrpSpPr/>
          <p:nvPr userDrawn="1"/>
        </p:nvGrpSpPr>
        <p:grpSpPr>
          <a:xfrm>
            <a:off x="5180076" y="256789"/>
            <a:ext cx="1828800" cy="1828800"/>
            <a:chOff x="5672268" y="1371147"/>
            <a:chExt cx="1828800" cy="1828800"/>
          </a:xfrm>
        </p:grpSpPr>
        <p:grpSp>
          <p:nvGrpSpPr>
            <p:cNvPr id="21" name="Group 20">
              <a:extLst>
                <a:ext uri="{FF2B5EF4-FFF2-40B4-BE49-F238E27FC236}">
                  <a16:creationId xmlns:a16="http://schemas.microsoft.com/office/drawing/2014/main" id="{375135B7-6615-4429-9ED6-BD5556A53194}"/>
                </a:ext>
              </a:extLst>
            </p:cNvPr>
            <p:cNvGrpSpPr/>
            <p:nvPr userDrawn="1"/>
          </p:nvGrpSpPr>
          <p:grpSpPr>
            <a:xfrm>
              <a:off x="5855148" y="1554027"/>
              <a:ext cx="1463040" cy="1463040"/>
              <a:chOff x="1886665" y="1565138"/>
              <a:chExt cx="1463040" cy="1463040"/>
            </a:xfrm>
          </p:grpSpPr>
          <p:sp>
            <p:nvSpPr>
              <p:cNvPr id="51" name="Freeform 179">
                <a:extLst>
                  <a:ext uri="{FF2B5EF4-FFF2-40B4-BE49-F238E27FC236}">
                    <a16:creationId xmlns:a16="http://schemas.microsoft.com/office/drawing/2014/main" id="{06A3502D-0738-4D0F-B28B-65474604C708}"/>
                  </a:ext>
                </a:extLst>
              </p:cNvPr>
              <p:cNvSpPr>
                <a:spLocks noChangeAspect="1"/>
              </p:cNvSpPr>
              <p:nvPr userDrawn="1"/>
            </p:nvSpPr>
            <p:spPr>
              <a:xfrm rot="2700000">
                <a:off x="1886665" y="1565138"/>
                <a:ext cx="1463040" cy="1463040"/>
              </a:xfrm>
              <a:custGeom>
                <a:avLst/>
                <a:gdLst>
                  <a:gd name="connsiteX0" fmla="*/ 3017364 w 3053940"/>
                  <a:gd name="connsiteY0" fmla="*/ 1022047 h 3148076"/>
                  <a:gd name="connsiteX1" fmla="*/ 3053686 w 3053940"/>
                  <a:gd name="connsiteY1" fmla="*/ 1125889 h 3148076"/>
                  <a:gd name="connsiteX2" fmla="*/ 3053940 w 3053940"/>
                  <a:gd name="connsiteY2" fmla="*/ 1126929 h 3148076"/>
                  <a:gd name="connsiteX3" fmla="*/ 3053939 w 3053940"/>
                  <a:gd name="connsiteY3" fmla="*/ 2021150 h 3148076"/>
                  <a:gd name="connsiteX4" fmla="*/ 3053686 w 3053940"/>
                  <a:gd name="connsiteY4" fmla="*/ 2022189 h 3148076"/>
                  <a:gd name="connsiteX5" fmla="*/ 3017364 w 3053940"/>
                  <a:gd name="connsiteY5" fmla="*/ 2126032 h 3148076"/>
                  <a:gd name="connsiteX6" fmla="*/ 2909602 w 3053940"/>
                  <a:gd name="connsiteY6" fmla="*/ 793256 h 3148076"/>
                  <a:gd name="connsiteX7" fmla="*/ 2938429 w 3053940"/>
                  <a:gd name="connsiteY7" fmla="*/ 842041 h 3148076"/>
                  <a:gd name="connsiteX8" fmla="*/ 2946177 w 3053940"/>
                  <a:gd name="connsiteY8" fmla="*/ 858733 h 3148076"/>
                  <a:gd name="connsiteX9" fmla="*/ 2946177 w 3053940"/>
                  <a:gd name="connsiteY9" fmla="*/ 2289345 h 3148076"/>
                  <a:gd name="connsiteX10" fmla="*/ 2938431 w 3053940"/>
                  <a:gd name="connsiteY10" fmla="*/ 2306036 h 3148076"/>
                  <a:gd name="connsiteX11" fmla="*/ 2909601 w 3053940"/>
                  <a:gd name="connsiteY11" fmla="*/ 2354823 h 3148076"/>
                  <a:gd name="connsiteX12" fmla="*/ 2801839 w 3053940"/>
                  <a:gd name="connsiteY12" fmla="*/ 629938 h 3148076"/>
                  <a:gd name="connsiteX13" fmla="*/ 2838414 w 3053940"/>
                  <a:gd name="connsiteY13" fmla="*/ 679688 h 3148076"/>
                  <a:gd name="connsiteX14" fmla="*/ 2838414 w 3053940"/>
                  <a:gd name="connsiteY14" fmla="*/ 2468390 h 3148076"/>
                  <a:gd name="connsiteX15" fmla="*/ 2801838 w 3053940"/>
                  <a:gd name="connsiteY15" fmla="*/ 2518141 h 3148076"/>
                  <a:gd name="connsiteX16" fmla="*/ 2694075 w 3053940"/>
                  <a:gd name="connsiteY16" fmla="*/ 501501 h 3148076"/>
                  <a:gd name="connsiteX17" fmla="*/ 2730651 w 3053940"/>
                  <a:gd name="connsiteY17" fmla="*/ 541966 h 3148076"/>
                  <a:gd name="connsiteX18" fmla="*/ 2730651 w 3053940"/>
                  <a:gd name="connsiteY18" fmla="*/ 2606112 h 3148076"/>
                  <a:gd name="connsiteX19" fmla="*/ 2694075 w 3053940"/>
                  <a:gd name="connsiteY19" fmla="*/ 2646578 h 3148076"/>
                  <a:gd name="connsiteX20" fmla="*/ 2586313 w 3053940"/>
                  <a:gd name="connsiteY20" fmla="*/ 396689 h 3148076"/>
                  <a:gd name="connsiteX21" fmla="*/ 2622888 w 3053940"/>
                  <a:gd name="connsiteY21" fmla="*/ 429748 h 3148076"/>
                  <a:gd name="connsiteX22" fmla="*/ 2622888 w 3053940"/>
                  <a:gd name="connsiteY22" fmla="*/ 2718330 h 3148076"/>
                  <a:gd name="connsiteX23" fmla="*/ 2586312 w 3053940"/>
                  <a:gd name="connsiteY23" fmla="*/ 2751390 h 3148076"/>
                  <a:gd name="connsiteX24" fmla="*/ 2478549 w 3053940"/>
                  <a:gd name="connsiteY24" fmla="*/ 309306 h 3148076"/>
                  <a:gd name="connsiteX25" fmla="*/ 2515125 w 3053940"/>
                  <a:gd name="connsiteY25" fmla="*/ 336195 h 3148076"/>
                  <a:gd name="connsiteX26" fmla="*/ 2515125 w 3053940"/>
                  <a:gd name="connsiteY26" fmla="*/ 2811882 h 3148076"/>
                  <a:gd name="connsiteX27" fmla="*/ 2478549 w 3053940"/>
                  <a:gd name="connsiteY27" fmla="*/ 2838773 h 3148076"/>
                  <a:gd name="connsiteX28" fmla="*/ 2370787 w 3053940"/>
                  <a:gd name="connsiteY28" fmla="*/ 235819 h 3148076"/>
                  <a:gd name="connsiteX29" fmla="*/ 2407362 w 3053940"/>
                  <a:gd name="connsiteY29" fmla="*/ 257432 h 3148076"/>
                  <a:gd name="connsiteX30" fmla="*/ 2407362 w 3053940"/>
                  <a:gd name="connsiteY30" fmla="*/ 2890645 h 3148076"/>
                  <a:gd name="connsiteX31" fmla="*/ 2370786 w 3053940"/>
                  <a:gd name="connsiteY31" fmla="*/ 2912259 h 3148076"/>
                  <a:gd name="connsiteX32" fmla="*/ 2263023 w 3053940"/>
                  <a:gd name="connsiteY32" fmla="*/ 173845 h 3148076"/>
                  <a:gd name="connsiteX33" fmla="*/ 2276477 w 3053940"/>
                  <a:gd name="connsiteY33" fmla="*/ 180089 h 3148076"/>
                  <a:gd name="connsiteX34" fmla="*/ 2299599 w 3053940"/>
                  <a:gd name="connsiteY34" fmla="*/ 193752 h 3148076"/>
                  <a:gd name="connsiteX35" fmla="*/ 2299599 w 3053940"/>
                  <a:gd name="connsiteY35" fmla="*/ 2954326 h 3148076"/>
                  <a:gd name="connsiteX36" fmla="*/ 2276478 w 3053940"/>
                  <a:gd name="connsiteY36" fmla="*/ 2967989 h 3148076"/>
                  <a:gd name="connsiteX37" fmla="*/ 2263024 w 3053940"/>
                  <a:gd name="connsiteY37" fmla="*/ 2974233 h 3148076"/>
                  <a:gd name="connsiteX38" fmla="*/ 2155260 w 3053940"/>
                  <a:gd name="connsiteY38" fmla="*/ 123830 h 3148076"/>
                  <a:gd name="connsiteX39" fmla="*/ 2191836 w 3053940"/>
                  <a:gd name="connsiteY39" fmla="*/ 140804 h 3148076"/>
                  <a:gd name="connsiteX40" fmla="*/ 2191835 w 3053940"/>
                  <a:gd name="connsiteY40" fmla="*/ 3007273 h 3148076"/>
                  <a:gd name="connsiteX41" fmla="*/ 2155260 w 3053940"/>
                  <a:gd name="connsiteY41" fmla="*/ 3024249 h 3148076"/>
                  <a:gd name="connsiteX42" fmla="*/ 2047496 w 3053940"/>
                  <a:gd name="connsiteY42" fmla="*/ 84024 h 3148076"/>
                  <a:gd name="connsiteX43" fmla="*/ 2084073 w 3053940"/>
                  <a:gd name="connsiteY43" fmla="*/ 96817 h 3148076"/>
                  <a:gd name="connsiteX44" fmla="*/ 2084073 w 3053940"/>
                  <a:gd name="connsiteY44" fmla="*/ 3051260 h 3148076"/>
                  <a:gd name="connsiteX45" fmla="*/ 2047496 w 3053940"/>
                  <a:gd name="connsiteY45" fmla="*/ 3064054 h 3148076"/>
                  <a:gd name="connsiteX46" fmla="*/ 1939735 w 3053940"/>
                  <a:gd name="connsiteY46" fmla="*/ 51917 h 3148076"/>
                  <a:gd name="connsiteX47" fmla="*/ 1976310 w 3053940"/>
                  <a:gd name="connsiteY47" fmla="*/ 60848 h 3148076"/>
                  <a:gd name="connsiteX48" fmla="*/ 1976310 w 3053940"/>
                  <a:gd name="connsiteY48" fmla="*/ 3087229 h 3148076"/>
                  <a:gd name="connsiteX49" fmla="*/ 1939734 w 3053940"/>
                  <a:gd name="connsiteY49" fmla="*/ 3096160 h 3148076"/>
                  <a:gd name="connsiteX50" fmla="*/ 1831971 w 3053940"/>
                  <a:gd name="connsiteY50" fmla="*/ 26919 h 3148076"/>
                  <a:gd name="connsiteX51" fmla="*/ 1845112 w 3053940"/>
                  <a:gd name="connsiteY51" fmla="*/ 28814 h 3148076"/>
                  <a:gd name="connsiteX52" fmla="*/ 1868546 w 3053940"/>
                  <a:gd name="connsiteY52" fmla="*/ 34537 h 3148076"/>
                  <a:gd name="connsiteX53" fmla="*/ 1868546 w 3053940"/>
                  <a:gd name="connsiteY53" fmla="*/ 3113540 h 3148076"/>
                  <a:gd name="connsiteX54" fmla="*/ 1845112 w 3053940"/>
                  <a:gd name="connsiteY54" fmla="*/ 3119262 h 3148076"/>
                  <a:gd name="connsiteX55" fmla="*/ 1831970 w 3053940"/>
                  <a:gd name="connsiteY55" fmla="*/ 3121159 h 3148076"/>
                  <a:gd name="connsiteX56" fmla="*/ 1724208 w 3053940"/>
                  <a:gd name="connsiteY56" fmla="*/ 11368 h 3148076"/>
                  <a:gd name="connsiteX57" fmla="*/ 1760784 w 3053940"/>
                  <a:gd name="connsiteY57" fmla="*/ 16646 h 3148076"/>
                  <a:gd name="connsiteX58" fmla="*/ 1760783 w 3053940"/>
                  <a:gd name="connsiteY58" fmla="*/ 3131431 h 3148076"/>
                  <a:gd name="connsiteX59" fmla="*/ 1724207 w 3053940"/>
                  <a:gd name="connsiteY59" fmla="*/ 3136709 h 3148076"/>
                  <a:gd name="connsiteX60" fmla="*/ 1616445 w 3053940"/>
                  <a:gd name="connsiteY60" fmla="*/ 3437 h 3148076"/>
                  <a:gd name="connsiteX61" fmla="*/ 1653020 w 3053940"/>
                  <a:gd name="connsiteY61" fmla="*/ 5184 h 3148076"/>
                  <a:gd name="connsiteX62" fmla="*/ 1653020 w 3053940"/>
                  <a:gd name="connsiteY62" fmla="*/ 3142894 h 3148076"/>
                  <a:gd name="connsiteX63" fmla="*/ 1616444 w 3053940"/>
                  <a:gd name="connsiteY63" fmla="*/ 3144640 h 3148076"/>
                  <a:gd name="connsiteX64" fmla="*/ 1508682 w 3053940"/>
                  <a:gd name="connsiteY64" fmla="*/ 1710 h 3148076"/>
                  <a:gd name="connsiteX65" fmla="*/ 1544480 w 3053940"/>
                  <a:gd name="connsiteY65" fmla="*/ 0 h 3148076"/>
                  <a:gd name="connsiteX66" fmla="*/ 1545257 w 3053940"/>
                  <a:gd name="connsiteY66" fmla="*/ 38 h 3148076"/>
                  <a:gd name="connsiteX67" fmla="*/ 1545257 w 3053940"/>
                  <a:gd name="connsiteY67" fmla="*/ 3148039 h 3148076"/>
                  <a:gd name="connsiteX68" fmla="*/ 1544480 w 3053940"/>
                  <a:gd name="connsiteY68" fmla="*/ 3148076 h 3148076"/>
                  <a:gd name="connsiteX69" fmla="*/ 1508681 w 3053940"/>
                  <a:gd name="connsiteY69" fmla="*/ 3146367 h 3148076"/>
                  <a:gd name="connsiteX70" fmla="*/ 1400919 w 3053940"/>
                  <a:gd name="connsiteY70" fmla="*/ 6855 h 3148076"/>
                  <a:gd name="connsiteX71" fmla="*/ 1437495 w 3053940"/>
                  <a:gd name="connsiteY71" fmla="*/ 5108 h 3148076"/>
                  <a:gd name="connsiteX72" fmla="*/ 1437494 w 3053940"/>
                  <a:gd name="connsiteY72" fmla="*/ 3142968 h 3148076"/>
                  <a:gd name="connsiteX73" fmla="*/ 1400918 w 3053940"/>
                  <a:gd name="connsiteY73" fmla="*/ 3141222 h 3148076"/>
                  <a:gd name="connsiteX74" fmla="*/ 1293156 w 3053940"/>
                  <a:gd name="connsiteY74" fmla="*/ 21699 h 3148076"/>
                  <a:gd name="connsiteX75" fmla="*/ 1329731 w 3053940"/>
                  <a:gd name="connsiteY75" fmla="*/ 16421 h 3148076"/>
                  <a:gd name="connsiteX76" fmla="*/ 1329731 w 3053940"/>
                  <a:gd name="connsiteY76" fmla="*/ 3131655 h 3148076"/>
                  <a:gd name="connsiteX77" fmla="*/ 1293155 w 3053940"/>
                  <a:gd name="connsiteY77" fmla="*/ 3126377 h 3148076"/>
                  <a:gd name="connsiteX78" fmla="*/ 1185393 w 3053940"/>
                  <a:gd name="connsiteY78" fmla="*/ 43087 h 3148076"/>
                  <a:gd name="connsiteX79" fmla="*/ 1221969 w 3053940"/>
                  <a:gd name="connsiteY79" fmla="*/ 34156 h 3148076"/>
                  <a:gd name="connsiteX80" fmla="*/ 1221968 w 3053940"/>
                  <a:gd name="connsiteY80" fmla="*/ 3113920 h 3148076"/>
                  <a:gd name="connsiteX81" fmla="*/ 1185392 w 3053940"/>
                  <a:gd name="connsiteY81" fmla="*/ 3104990 h 3148076"/>
                  <a:gd name="connsiteX82" fmla="*/ 36576 w 3053940"/>
                  <a:gd name="connsiteY82" fmla="*/ 1122166 h 3148076"/>
                  <a:gd name="connsiteX83" fmla="*/ 36575 w 3053940"/>
                  <a:gd name="connsiteY83" fmla="*/ 2025910 h 3148076"/>
                  <a:gd name="connsiteX84" fmla="*/ 35274 w 3053940"/>
                  <a:gd name="connsiteY84" fmla="*/ 2022189 h 3148076"/>
                  <a:gd name="connsiteX85" fmla="*/ 0 w 3053940"/>
                  <a:gd name="connsiteY85" fmla="*/ 1877715 h 3148076"/>
                  <a:gd name="connsiteX86" fmla="*/ 0 w 3053940"/>
                  <a:gd name="connsiteY86" fmla="*/ 1270361 h 3148076"/>
                  <a:gd name="connsiteX87" fmla="*/ 35274 w 3053940"/>
                  <a:gd name="connsiteY87" fmla="*/ 1125888 h 3148076"/>
                  <a:gd name="connsiteX88" fmla="*/ 1077629 w 3053940"/>
                  <a:gd name="connsiteY88" fmla="*/ 71374 h 3148076"/>
                  <a:gd name="connsiteX89" fmla="*/ 1096329 w 3053940"/>
                  <a:gd name="connsiteY89" fmla="*/ 64833 h 3148076"/>
                  <a:gd name="connsiteX90" fmla="*/ 1114205 w 3053940"/>
                  <a:gd name="connsiteY90" fmla="*/ 60468 h 3148076"/>
                  <a:gd name="connsiteX91" fmla="*/ 1114205 w 3053940"/>
                  <a:gd name="connsiteY91" fmla="*/ 3087609 h 3148076"/>
                  <a:gd name="connsiteX92" fmla="*/ 1096330 w 3053940"/>
                  <a:gd name="connsiteY92" fmla="*/ 3083245 h 3148076"/>
                  <a:gd name="connsiteX93" fmla="*/ 1077629 w 3053940"/>
                  <a:gd name="connsiteY93" fmla="*/ 3076703 h 3148076"/>
                  <a:gd name="connsiteX94" fmla="*/ 969867 w 3053940"/>
                  <a:gd name="connsiteY94" fmla="*/ 109066 h 3148076"/>
                  <a:gd name="connsiteX95" fmla="*/ 1006442 w 3053940"/>
                  <a:gd name="connsiteY95" fmla="*/ 96273 h 3148076"/>
                  <a:gd name="connsiteX96" fmla="*/ 1006442 w 3053940"/>
                  <a:gd name="connsiteY96" fmla="*/ 3051803 h 3148076"/>
                  <a:gd name="connsiteX97" fmla="*/ 969866 w 3053940"/>
                  <a:gd name="connsiteY97" fmla="*/ 3039010 h 3148076"/>
                  <a:gd name="connsiteX98" fmla="*/ 862104 w 3053940"/>
                  <a:gd name="connsiteY98" fmla="*/ 157058 h 3148076"/>
                  <a:gd name="connsiteX99" fmla="*/ 898679 w 3053940"/>
                  <a:gd name="connsiteY99" fmla="*/ 140082 h 3148076"/>
                  <a:gd name="connsiteX100" fmla="*/ 898679 w 3053940"/>
                  <a:gd name="connsiteY100" fmla="*/ 3007994 h 3148076"/>
                  <a:gd name="connsiteX101" fmla="*/ 862104 w 3053940"/>
                  <a:gd name="connsiteY101" fmla="*/ 2991018 h 3148076"/>
                  <a:gd name="connsiteX102" fmla="*/ 144339 w 3053940"/>
                  <a:gd name="connsiteY102" fmla="*/ 855380 h 3148076"/>
                  <a:gd name="connsiteX103" fmla="*/ 144339 w 3053940"/>
                  <a:gd name="connsiteY103" fmla="*/ 2292695 h 3148076"/>
                  <a:gd name="connsiteX104" fmla="*/ 107763 w 3053940"/>
                  <a:gd name="connsiteY104" fmla="*/ 2213890 h 3148076"/>
                  <a:gd name="connsiteX105" fmla="*/ 107763 w 3053940"/>
                  <a:gd name="connsiteY105" fmla="*/ 934186 h 3148076"/>
                  <a:gd name="connsiteX106" fmla="*/ 754341 w 3053940"/>
                  <a:gd name="connsiteY106" fmla="*/ 214445 h 3148076"/>
                  <a:gd name="connsiteX107" fmla="*/ 790917 w 3053940"/>
                  <a:gd name="connsiteY107" fmla="*/ 192832 h 3148076"/>
                  <a:gd name="connsiteX108" fmla="*/ 790917 w 3053940"/>
                  <a:gd name="connsiteY108" fmla="*/ 2955244 h 3148076"/>
                  <a:gd name="connsiteX109" fmla="*/ 754341 w 3053940"/>
                  <a:gd name="connsiteY109" fmla="*/ 2933631 h 3148076"/>
                  <a:gd name="connsiteX110" fmla="*/ 252102 w 3053940"/>
                  <a:gd name="connsiteY110" fmla="*/ 677571 h 3148076"/>
                  <a:gd name="connsiteX111" fmla="*/ 252102 w 3053940"/>
                  <a:gd name="connsiteY111" fmla="*/ 2470505 h 3148076"/>
                  <a:gd name="connsiteX112" fmla="*/ 229769 w 3053940"/>
                  <a:gd name="connsiteY112" fmla="*/ 2440128 h 3148076"/>
                  <a:gd name="connsiteX113" fmla="*/ 215525 w 3053940"/>
                  <a:gd name="connsiteY113" fmla="*/ 2416024 h 3148076"/>
                  <a:gd name="connsiteX114" fmla="*/ 215526 w 3053940"/>
                  <a:gd name="connsiteY114" fmla="*/ 732052 h 3148076"/>
                  <a:gd name="connsiteX115" fmla="*/ 229769 w 3053940"/>
                  <a:gd name="connsiteY115" fmla="*/ 707948 h 3148076"/>
                  <a:gd name="connsiteX116" fmla="*/ 646578 w 3053940"/>
                  <a:gd name="connsiteY116" fmla="*/ 282715 h 3148076"/>
                  <a:gd name="connsiteX117" fmla="*/ 678391 w 3053940"/>
                  <a:gd name="connsiteY117" fmla="*/ 259327 h 3148076"/>
                  <a:gd name="connsiteX118" fmla="*/ 683154 w 3053940"/>
                  <a:gd name="connsiteY118" fmla="*/ 256512 h 3148076"/>
                  <a:gd name="connsiteX119" fmla="*/ 683153 w 3053940"/>
                  <a:gd name="connsiteY119" fmla="*/ 2891563 h 3148076"/>
                  <a:gd name="connsiteX120" fmla="*/ 678391 w 3053940"/>
                  <a:gd name="connsiteY120" fmla="*/ 2888750 h 3148076"/>
                  <a:gd name="connsiteX121" fmla="*/ 646577 w 3053940"/>
                  <a:gd name="connsiteY121" fmla="*/ 2865360 h 3148076"/>
                  <a:gd name="connsiteX122" fmla="*/ 538815 w 3053940"/>
                  <a:gd name="connsiteY122" fmla="*/ 363998 h 3148076"/>
                  <a:gd name="connsiteX123" fmla="*/ 551013 w 3053940"/>
                  <a:gd name="connsiteY123" fmla="*/ 352973 h 3148076"/>
                  <a:gd name="connsiteX124" fmla="*/ 575391 w 3053940"/>
                  <a:gd name="connsiteY124" fmla="*/ 335050 h 3148076"/>
                  <a:gd name="connsiteX125" fmla="*/ 575390 w 3053940"/>
                  <a:gd name="connsiteY125" fmla="*/ 2813025 h 3148076"/>
                  <a:gd name="connsiteX126" fmla="*/ 551013 w 3053940"/>
                  <a:gd name="connsiteY126" fmla="*/ 2795104 h 3148076"/>
                  <a:gd name="connsiteX127" fmla="*/ 538814 w 3053940"/>
                  <a:gd name="connsiteY127" fmla="*/ 2784077 h 3148076"/>
                  <a:gd name="connsiteX128" fmla="*/ 359865 w 3053940"/>
                  <a:gd name="connsiteY128" fmla="*/ 540243 h 3148076"/>
                  <a:gd name="connsiteX129" fmla="*/ 359864 w 3053940"/>
                  <a:gd name="connsiteY129" fmla="*/ 2607832 h 3148076"/>
                  <a:gd name="connsiteX130" fmla="*/ 323415 w 3053940"/>
                  <a:gd name="connsiteY130" fmla="*/ 2567505 h 3148076"/>
                  <a:gd name="connsiteX131" fmla="*/ 323288 w 3053940"/>
                  <a:gd name="connsiteY131" fmla="*/ 2567334 h 3148076"/>
                  <a:gd name="connsiteX132" fmla="*/ 323289 w 3053940"/>
                  <a:gd name="connsiteY132" fmla="*/ 580742 h 3148076"/>
                  <a:gd name="connsiteX133" fmla="*/ 323415 w 3053940"/>
                  <a:gd name="connsiteY133" fmla="*/ 580571 h 3148076"/>
                  <a:gd name="connsiteX134" fmla="*/ 431467 w 3053940"/>
                  <a:gd name="connsiteY134" fmla="*/ 461025 h 3148076"/>
                  <a:gd name="connsiteX135" fmla="*/ 467628 w 3053940"/>
                  <a:gd name="connsiteY135" fmla="*/ 428341 h 3148076"/>
                  <a:gd name="connsiteX136" fmla="*/ 467627 w 3053940"/>
                  <a:gd name="connsiteY136" fmla="*/ 2719735 h 3148076"/>
                  <a:gd name="connsiteX137" fmla="*/ 431467 w 3053940"/>
                  <a:gd name="connsiteY137" fmla="*/ 2687051 h 3148076"/>
                  <a:gd name="connsiteX138" fmla="*/ 431051 w 3053940"/>
                  <a:gd name="connsiteY138" fmla="*/ 2686591 h 3148076"/>
                  <a:gd name="connsiteX139" fmla="*/ 431052 w 3053940"/>
                  <a:gd name="connsiteY139" fmla="*/ 461485 h 314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53940" h="3148076">
                    <a:moveTo>
                      <a:pt x="3017364" y="1022047"/>
                    </a:moveTo>
                    <a:lnTo>
                      <a:pt x="3053686" y="1125889"/>
                    </a:lnTo>
                    <a:lnTo>
                      <a:pt x="3053940" y="1126929"/>
                    </a:lnTo>
                    <a:lnTo>
                      <a:pt x="3053939" y="2021150"/>
                    </a:lnTo>
                    <a:lnTo>
                      <a:pt x="3053686" y="2022189"/>
                    </a:lnTo>
                    <a:lnTo>
                      <a:pt x="3017364" y="2126032"/>
                    </a:lnTo>
                    <a:close/>
                    <a:moveTo>
                      <a:pt x="2909602" y="793256"/>
                    </a:moveTo>
                    <a:lnTo>
                      <a:pt x="2938429" y="842041"/>
                    </a:lnTo>
                    <a:lnTo>
                      <a:pt x="2946177" y="858733"/>
                    </a:lnTo>
                    <a:lnTo>
                      <a:pt x="2946177" y="2289345"/>
                    </a:lnTo>
                    <a:lnTo>
                      <a:pt x="2938431" y="2306036"/>
                    </a:lnTo>
                    <a:lnTo>
                      <a:pt x="2909601" y="2354823"/>
                    </a:lnTo>
                    <a:close/>
                    <a:moveTo>
                      <a:pt x="2801839" y="629938"/>
                    </a:moveTo>
                    <a:lnTo>
                      <a:pt x="2838414" y="679688"/>
                    </a:lnTo>
                    <a:lnTo>
                      <a:pt x="2838414" y="2468390"/>
                    </a:lnTo>
                    <a:lnTo>
                      <a:pt x="2801838" y="2518141"/>
                    </a:lnTo>
                    <a:close/>
                    <a:moveTo>
                      <a:pt x="2694075" y="501501"/>
                    </a:moveTo>
                    <a:lnTo>
                      <a:pt x="2730651" y="541966"/>
                    </a:lnTo>
                    <a:lnTo>
                      <a:pt x="2730651" y="2606112"/>
                    </a:lnTo>
                    <a:lnTo>
                      <a:pt x="2694075" y="2646578"/>
                    </a:lnTo>
                    <a:close/>
                    <a:moveTo>
                      <a:pt x="2586313" y="396689"/>
                    </a:moveTo>
                    <a:lnTo>
                      <a:pt x="2622888" y="429748"/>
                    </a:lnTo>
                    <a:lnTo>
                      <a:pt x="2622888" y="2718330"/>
                    </a:lnTo>
                    <a:lnTo>
                      <a:pt x="2586312" y="2751390"/>
                    </a:lnTo>
                    <a:close/>
                    <a:moveTo>
                      <a:pt x="2478549" y="309306"/>
                    </a:moveTo>
                    <a:lnTo>
                      <a:pt x="2515125" y="336195"/>
                    </a:lnTo>
                    <a:lnTo>
                      <a:pt x="2515125" y="2811882"/>
                    </a:lnTo>
                    <a:lnTo>
                      <a:pt x="2478549" y="2838773"/>
                    </a:lnTo>
                    <a:close/>
                    <a:moveTo>
                      <a:pt x="2370787" y="235819"/>
                    </a:moveTo>
                    <a:lnTo>
                      <a:pt x="2407362" y="257432"/>
                    </a:lnTo>
                    <a:lnTo>
                      <a:pt x="2407362" y="2890645"/>
                    </a:lnTo>
                    <a:lnTo>
                      <a:pt x="2370786" y="2912259"/>
                    </a:lnTo>
                    <a:close/>
                    <a:moveTo>
                      <a:pt x="2263023" y="173845"/>
                    </a:moveTo>
                    <a:lnTo>
                      <a:pt x="2276477" y="180089"/>
                    </a:lnTo>
                    <a:lnTo>
                      <a:pt x="2299599" y="193752"/>
                    </a:lnTo>
                    <a:lnTo>
                      <a:pt x="2299599" y="2954326"/>
                    </a:lnTo>
                    <a:lnTo>
                      <a:pt x="2276478" y="2967989"/>
                    </a:lnTo>
                    <a:lnTo>
                      <a:pt x="2263024" y="2974233"/>
                    </a:lnTo>
                    <a:close/>
                    <a:moveTo>
                      <a:pt x="2155260" y="123830"/>
                    </a:moveTo>
                    <a:lnTo>
                      <a:pt x="2191836" y="140804"/>
                    </a:lnTo>
                    <a:lnTo>
                      <a:pt x="2191835" y="3007273"/>
                    </a:lnTo>
                    <a:lnTo>
                      <a:pt x="2155260" y="3024249"/>
                    </a:lnTo>
                    <a:close/>
                    <a:moveTo>
                      <a:pt x="2047496" y="84024"/>
                    </a:moveTo>
                    <a:lnTo>
                      <a:pt x="2084073" y="96817"/>
                    </a:lnTo>
                    <a:lnTo>
                      <a:pt x="2084073" y="3051260"/>
                    </a:lnTo>
                    <a:lnTo>
                      <a:pt x="2047496" y="3064054"/>
                    </a:lnTo>
                    <a:close/>
                    <a:moveTo>
                      <a:pt x="1939735" y="51917"/>
                    </a:moveTo>
                    <a:lnTo>
                      <a:pt x="1976310" y="60848"/>
                    </a:lnTo>
                    <a:lnTo>
                      <a:pt x="1976310" y="3087229"/>
                    </a:lnTo>
                    <a:lnTo>
                      <a:pt x="1939734" y="3096160"/>
                    </a:lnTo>
                    <a:close/>
                    <a:moveTo>
                      <a:pt x="1831971" y="26919"/>
                    </a:moveTo>
                    <a:lnTo>
                      <a:pt x="1845112" y="28814"/>
                    </a:lnTo>
                    <a:lnTo>
                      <a:pt x="1868546" y="34537"/>
                    </a:lnTo>
                    <a:lnTo>
                      <a:pt x="1868546" y="3113540"/>
                    </a:lnTo>
                    <a:lnTo>
                      <a:pt x="1845112" y="3119262"/>
                    </a:lnTo>
                    <a:lnTo>
                      <a:pt x="1831970" y="3121159"/>
                    </a:lnTo>
                    <a:close/>
                    <a:moveTo>
                      <a:pt x="1724208" y="11368"/>
                    </a:moveTo>
                    <a:lnTo>
                      <a:pt x="1760784" y="16646"/>
                    </a:lnTo>
                    <a:lnTo>
                      <a:pt x="1760783" y="3131431"/>
                    </a:lnTo>
                    <a:lnTo>
                      <a:pt x="1724207" y="3136709"/>
                    </a:lnTo>
                    <a:close/>
                    <a:moveTo>
                      <a:pt x="1616445" y="3437"/>
                    </a:moveTo>
                    <a:lnTo>
                      <a:pt x="1653020" y="5184"/>
                    </a:lnTo>
                    <a:lnTo>
                      <a:pt x="1653020" y="3142894"/>
                    </a:lnTo>
                    <a:lnTo>
                      <a:pt x="1616444" y="3144640"/>
                    </a:lnTo>
                    <a:close/>
                    <a:moveTo>
                      <a:pt x="1508682" y="1710"/>
                    </a:moveTo>
                    <a:lnTo>
                      <a:pt x="1544480" y="0"/>
                    </a:lnTo>
                    <a:lnTo>
                      <a:pt x="1545257" y="38"/>
                    </a:lnTo>
                    <a:lnTo>
                      <a:pt x="1545257" y="3148039"/>
                    </a:lnTo>
                    <a:lnTo>
                      <a:pt x="1544480" y="3148076"/>
                    </a:lnTo>
                    <a:lnTo>
                      <a:pt x="1508681" y="3146367"/>
                    </a:lnTo>
                    <a:close/>
                    <a:moveTo>
                      <a:pt x="1400919" y="6855"/>
                    </a:moveTo>
                    <a:lnTo>
                      <a:pt x="1437495" y="5108"/>
                    </a:lnTo>
                    <a:lnTo>
                      <a:pt x="1437494" y="3142968"/>
                    </a:lnTo>
                    <a:lnTo>
                      <a:pt x="1400918" y="3141222"/>
                    </a:lnTo>
                    <a:close/>
                    <a:moveTo>
                      <a:pt x="1293156" y="21699"/>
                    </a:moveTo>
                    <a:lnTo>
                      <a:pt x="1329731" y="16421"/>
                    </a:lnTo>
                    <a:lnTo>
                      <a:pt x="1329731" y="3131655"/>
                    </a:lnTo>
                    <a:lnTo>
                      <a:pt x="1293155" y="3126377"/>
                    </a:lnTo>
                    <a:close/>
                    <a:moveTo>
                      <a:pt x="1185393" y="43087"/>
                    </a:moveTo>
                    <a:lnTo>
                      <a:pt x="1221969" y="34156"/>
                    </a:lnTo>
                    <a:lnTo>
                      <a:pt x="1221968" y="3113920"/>
                    </a:lnTo>
                    <a:lnTo>
                      <a:pt x="1185392" y="3104990"/>
                    </a:lnTo>
                    <a:close/>
                    <a:moveTo>
                      <a:pt x="36576" y="1122166"/>
                    </a:moveTo>
                    <a:lnTo>
                      <a:pt x="36575" y="2025910"/>
                    </a:lnTo>
                    <a:lnTo>
                      <a:pt x="35274" y="2022189"/>
                    </a:lnTo>
                    <a:lnTo>
                      <a:pt x="0" y="1877715"/>
                    </a:lnTo>
                    <a:lnTo>
                      <a:pt x="0" y="1270361"/>
                    </a:lnTo>
                    <a:lnTo>
                      <a:pt x="35274" y="1125888"/>
                    </a:lnTo>
                    <a:close/>
                    <a:moveTo>
                      <a:pt x="1077629" y="71374"/>
                    </a:moveTo>
                    <a:lnTo>
                      <a:pt x="1096329" y="64833"/>
                    </a:lnTo>
                    <a:lnTo>
                      <a:pt x="1114205" y="60468"/>
                    </a:lnTo>
                    <a:lnTo>
                      <a:pt x="1114205" y="3087609"/>
                    </a:lnTo>
                    <a:lnTo>
                      <a:pt x="1096330" y="3083245"/>
                    </a:lnTo>
                    <a:lnTo>
                      <a:pt x="1077629" y="3076703"/>
                    </a:lnTo>
                    <a:close/>
                    <a:moveTo>
                      <a:pt x="969867" y="109066"/>
                    </a:moveTo>
                    <a:lnTo>
                      <a:pt x="1006442" y="96273"/>
                    </a:lnTo>
                    <a:lnTo>
                      <a:pt x="1006442" y="3051803"/>
                    </a:lnTo>
                    <a:lnTo>
                      <a:pt x="969866" y="3039010"/>
                    </a:lnTo>
                    <a:close/>
                    <a:moveTo>
                      <a:pt x="862104" y="157058"/>
                    </a:moveTo>
                    <a:lnTo>
                      <a:pt x="898679" y="140082"/>
                    </a:lnTo>
                    <a:lnTo>
                      <a:pt x="898679" y="3007994"/>
                    </a:lnTo>
                    <a:lnTo>
                      <a:pt x="862104" y="2991018"/>
                    </a:lnTo>
                    <a:close/>
                    <a:moveTo>
                      <a:pt x="144339" y="855380"/>
                    </a:moveTo>
                    <a:lnTo>
                      <a:pt x="144339" y="2292695"/>
                    </a:lnTo>
                    <a:lnTo>
                      <a:pt x="107763" y="2213890"/>
                    </a:lnTo>
                    <a:lnTo>
                      <a:pt x="107763" y="934186"/>
                    </a:lnTo>
                    <a:close/>
                    <a:moveTo>
                      <a:pt x="754341" y="214445"/>
                    </a:moveTo>
                    <a:lnTo>
                      <a:pt x="790917" y="192832"/>
                    </a:lnTo>
                    <a:lnTo>
                      <a:pt x="790917" y="2955244"/>
                    </a:lnTo>
                    <a:lnTo>
                      <a:pt x="754341" y="2933631"/>
                    </a:lnTo>
                    <a:close/>
                    <a:moveTo>
                      <a:pt x="252102" y="677571"/>
                    </a:moveTo>
                    <a:lnTo>
                      <a:pt x="252102" y="2470505"/>
                    </a:lnTo>
                    <a:lnTo>
                      <a:pt x="229769" y="2440128"/>
                    </a:lnTo>
                    <a:lnTo>
                      <a:pt x="215525" y="2416024"/>
                    </a:lnTo>
                    <a:lnTo>
                      <a:pt x="215526" y="732052"/>
                    </a:lnTo>
                    <a:lnTo>
                      <a:pt x="229769" y="707948"/>
                    </a:lnTo>
                    <a:close/>
                    <a:moveTo>
                      <a:pt x="646578" y="282715"/>
                    </a:moveTo>
                    <a:lnTo>
                      <a:pt x="678391" y="259327"/>
                    </a:lnTo>
                    <a:lnTo>
                      <a:pt x="683154" y="256512"/>
                    </a:lnTo>
                    <a:lnTo>
                      <a:pt x="683153" y="2891563"/>
                    </a:lnTo>
                    <a:lnTo>
                      <a:pt x="678391" y="2888750"/>
                    </a:lnTo>
                    <a:lnTo>
                      <a:pt x="646577" y="2865360"/>
                    </a:lnTo>
                    <a:close/>
                    <a:moveTo>
                      <a:pt x="538815" y="363998"/>
                    </a:moveTo>
                    <a:lnTo>
                      <a:pt x="551013" y="352973"/>
                    </a:lnTo>
                    <a:lnTo>
                      <a:pt x="575391" y="335050"/>
                    </a:lnTo>
                    <a:lnTo>
                      <a:pt x="575390" y="2813025"/>
                    </a:lnTo>
                    <a:lnTo>
                      <a:pt x="551013" y="2795104"/>
                    </a:lnTo>
                    <a:lnTo>
                      <a:pt x="538814" y="2784077"/>
                    </a:lnTo>
                    <a:close/>
                    <a:moveTo>
                      <a:pt x="359865" y="540243"/>
                    </a:moveTo>
                    <a:lnTo>
                      <a:pt x="359864" y="2607832"/>
                    </a:lnTo>
                    <a:lnTo>
                      <a:pt x="323415" y="2567505"/>
                    </a:lnTo>
                    <a:lnTo>
                      <a:pt x="323288" y="2567334"/>
                    </a:lnTo>
                    <a:lnTo>
                      <a:pt x="323289" y="580742"/>
                    </a:lnTo>
                    <a:lnTo>
                      <a:pt x="323415" y="580571"/>
                    </a:lnTo>
                    <a:close/>
                    <a:moveTo>
                      <a:pt x="431467" y="461025"/>
                    </a:moveTo>
                    <a:lnTo>
                      <a:pt x="467628" y="428341"/>
                    </a:lnTo>
                    <a:lnTo>
                      <a:pt x="467627" y="2719735"/>
                    </a:lnTo>
                    <a:lnTo>
                      <a:pt x="431467" y="2687051"/>
                    </a:lnTo>
                    <a:lnTo>
                      <a:pt x="431051" y="2686591"/>
                    </a:lnTo>
                    <a:lnTo>
                      <a:pt x="431052" y="461485"/>
                    </a:lnTo>
                    <a:close/>
                  </a:path>
                </a:pathLst>
              </a:custGeom>
              <a:gradFill flip="none" rotWithShape="1">
                <a:gsLst>
                  <a:gs pos="95000">
                    <a:srgbClr val="77BF43"/>
                  </a:gs>
                  <a:gs pos="10000">
                    <a:srgbClr val="FFFF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aphic 19">
                <a:extLst>
                  <a:ext uri="{FF2B5EF4-FFF2-40B4-BE49-F238E27FC236}">
                    <a16:creationId xmlns:a16="http://schemas.microsoft.com/office/drawing/2014/main" id="{50A818E6-3438-40C4-A1DD-05FA088E47EB}"/>
                  </a:ext>
                </a:extLst>
              </p:cNvPr>
              <p:cNvGrpSpPr>
                <a:grpSpLocks noChangeAspect="1"/>
              </p:cNvGrpSpPr>
              <p:nvPr userDrawn="1"/>
            </p:nvGrpSpPr>
            <p:grpSpPr>
              <a:xfrm>
                <a:off x="2316903" y="1930898"/>
                <a:ext cx="602565" cy="731520"/>
                <a:chOff x="4689475" y="1724025"/>
                <a:chExt cx="2808051" cy="3408997"/>
              </a:xfrm>
              <a:solidFill>
                <a:srgbClr val="34531D"/>
              </a:solidFill>
            </p:grpSpPr>
            <p:sp>
              <p:nvSpPr>
                <p:cNvPr id="56" name="Freeform: Shape 55">
                  <a:extLst>
                    <a:ext uri="{FF2B5EF4-FFF2-40B4-BE49-F238E27FC236}">
                      <a16:creationId xmlns:a16="http://schemas.microsoft.com/office/drawing/2014/main" id="{80AE8F36-97E2-4996-9C16-292AB1E640E7}"/>
                    </a:ext>
                  </a:extLst>
                </p:cNvPr>
                <p:cNvSpPr/>
                <p:nvPr/>
              </p:nvSpPr>
              <p:spPr>
                <a:xfrm>
                  <a:off x="5766752" y="1724025"/>
                  <a:ext cx="857250" cy="858202"/>
                </a:xfrm>
                <a:custGeom>
                  <a:avLst/>
                  <a:gdLst>
                    <a:gd name="connsiteX0" fmla="*/ 428625 w 857250"/>
                    <a:gd name="connsiteY0" fmla="*/ 858203 h 858202"/>
                    <a:gd name="connsiteX1" fmla="*/ 857250 w 857250"/>
                    <a:gd name="connsiteY1" fmla="*/ 429578 h 858202"/>
                    <a:gd name="connsiteX2" fmla="*/ 428625 w 857250"/>
                    <a:gd name="connsiteY2" fmla="*/ 0 h 858202"/>
                    <a:gd name="connsiteX3" fmla="*/ 0 w 857250"/>
                    <a:gd name="connsiteY3" fmla="*/ 428625 h 858202"/>
                    <a:gd name="connsiteX4" fmla="*/ 428625 w 857250"/>
                    <a:gd name="connsiteY4" fmla="*/ 858203 h 858202"/>
                    <a:gd name="connsiteX5" fmla="*/ 428625 w 857250"/>
                    <a:gd name="connsiteY5" fmla="*/ 103823 h 858202"/>
                    <a:gd name="connsiteX6" fmla="*/ 754380 w 857250"/>
                    <a:gd name="connsiteY6" fmla="*/ 429578 h 858202"/>
                    <a:gd name="connsiteX7" fmla="*/ 428625 w 857250"/>
                    <a:gd name="connsiteY7" fmla="*/ 754380 h 858202"/>
                    <a:gd name="connsiteX8" fmla="*/ 103823 w 857250"/>
                    <a:gd name="connsiteY8" fmla="*/ 428625 h 858202"/>
                    <a:gd name="connsiteX9" fmla="*/ 428625 w 857250"/>
                    <a:gd name="connsiteY9" fmla="*/ 103823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0" h="858202">
                      <a:moveTo>
                        <a:pt x="428625" y="858203"/>
                      </a:moveTo>
                      <a:cubicBezTo>
                        <a:pt x="664845" y="858203"/>
                        <a:pt x="857250" y="665798"/>
                        <a:pt x="857250" y="429578"/>
                      </a:cubicBezTo>
                      <a:cubicBezTo>
                        <a:pt x="857250" y="193358"/>
                        <a:pt x="665798" y="0"/>
                        <a:pt x="428625" y="0"/>
                      </a:cubicBezTo>
                      <a:cubicBezTo>
                        <a:pt x="191452" y="0"/>
                        <a:pt x="0" y="192405"/>
                        <a:pt x="0" y="428625"/>
                      </a:cubicBezTo>
                      <a:cubicBezTo>
                        <a:pt x="0" y="664845"/>
                        <a:pt x="192405" y="858203"/>
                        <a:pt x="428625" y="858203"/>
                      </a:cubicBezTo>
                      <a:close/>
                      <a:moveTo>
                        <a:pt x="428625" y="103823"/>
                      </a:moveTo>
                      <a:cubicBezTo>
                        <a:pt x="607695" y="103823"/>
                        <a:pt x="754380" y="249555"/>
                        <a:pt x="754380" y="429578"/>
                      </a:cubicBezTo>
                      <a:cubicBezTo>
                        <a:pt x="754380" y="609600"/>
                        <a:pt x="608648" y="754380"/>
                        <a:pt x="428625" y="754380"/>
                      </a:cubicBezTo>
                      <a:cubicBezTo>
                        <a:pt x="248602" y="754380"/>
                        <a:pt x="103823" y="608648"/>
                        <a:pt x="103823" y="428625"/>
                      </a:cubicBezTo>
                      <a:cubicBezTo>
                        <a:pt x="103823" y="248603"/>
                        <a:pt x="249555" y="103823"/>
                        <a:pt x="428625" y="103823"/>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883A0D7-A1AD-4FAD-B7D6-0FD6B776124C}"/>
                    </a:ext>
                  </a:extLst>
                </p:cNvPr>
                <p:cNvSpPr/>
                <p:nvPr/>
              </p:nvSpPr>
              <p:spPr>
                <a:xfrm>
                  <a:off x="4689475" y="2764154"/>
                  <a:ext cx="2808051" cy="2368867"/>
                </a:xfrm>
                <a:custGeom>
                  <a:avLst/>
                  <a:gdLst>
                    <a:gd name="connsiteX0" fmla="*/ 2794635 w 2808051"/>
                    <a:gd name="connsiteY0" fmla="*/ 1308735 h 2368867"/>
                    <a:gd name="connsiteX1" fmla="*/ 2793683 w 2808051"/>
                    <a:gd name="connsiteY1" fmla="*/ 1307783 h 2368867"/>
                    <a:gd name="connsiteX2" fmla="*/ 2600325 w 2808051"/>
                    <a:gd name="connsiteY2" fmla="*/ 1230630 h 2368867"/>
                    <a:gd name="connsiteX3" fmla="*/ 2354580 w 2808051"/>
                    <a:gd name="connsiteY3" fmla="*/ 1324928 h 2368867"/>
                    <a:gd name="connsiteX4" fmla="*/ 2354580 w 2808051"/>
                    <a:gd name="connsiteY4" fmla="*/ 845820 h 2368867"/>
                    <a:gd name="connsiteX5" fmla="*/ 2513648 w 2808051"/>
                    <a:gd name="connsiteY5" fmla="*/ 641033 h 2368867"/>
                    <a:gd name="connsiteX6" fmla="*/ 2324100 w 2808051"/>
                    <a:gd name="connsiteY6" fmla="*/ 431483 h 2368867"/>
                    <a:gd name="connsiteX7" fmla="*/ 1731645 w 2808051"/>
                    <a:gd name="connsiteY7" fmla="*/ 0 h 2368867"/>
                    <a:gd name="connsiteX8" fmla="*/ 1279208 w 2808051"/>
                    <a:gd name="connsiteY8" fmla="*/ 0 h 2368867"/>
                    <a:gd name="connsiteX9" fmla="*/ 655320 w 2808051"/>
                    <a:gd name="connsiteY9" fmla="*/ 622935 h 2368867"/>
                    <a:gd name="connsiteX10" fmla="*/ 655320 w 2808051"/>
                    <a:gd name="connsiteY10" fmla="*/ 1178243 h 2368867"/>
                    <a:gd name="connsiteX11" fmla="*/ 657225 w 2808051"/>
                    <a:gd name="connsiteY11" fmla="*/ 1178243 h 2368867"/>
                    <a:gd name="connsiteX12" fmla="*/ 0 w 2808051"/>
                    <a:gd name="connsiteY12" fmla="*/ 1553527 h 2368867"/>
                    <a:gd name="connsiteX13" fmla="*/ 0 w 2808051"/>
                    <a:gd name="connsiteY13" fmla="*/ 2368868 h 2368867"/>
                    <a:gd name="connsiteX14" fmla="*/ 76200 w 2808051"/>
                    <a:gd name="connsiteY14" fmla="*/ 2328863 h 2368867"/>
                    <a:gd name="connsiteX15" fmla="*/ 638175 w 2808051"/>
                    <a:gd name="connsiteY15" fmla="*/ 2037398 h 2368867"/>
                    <a:gd name="connsiteX16" fmla="*/ 978218 w 2808051"/>
                    <a:gd name="connsiteY16" fmla="*/ 2079308 h 2368867"/>
                    <a:gd name="connsiteX17" fmla="*/ 950595 w 2808051"/>
                    <a:gd name="connsiteY17" fmla="*/ 2288858 h 2368867"/>
                    <a:gd name="connsiteX18" fmla="*/ 1413510 w 2808051"/>
                    <a:gd name="connsiteY18" fmla="*/ 2097405 h 2368867"/>
                    <a:gd name="connsiteX19" fmla="*/ 1016318 w 2808051"/>
                    <a:gd name="connsiteY19" fmla="*/ 1792605 h 2368867"/>
                    <a:gd name="connsiteX20" fmla="*/ 991553 w 2808051"/>
                    <a:gd name="connsiteY20" fmla="*/ 1975485 h 2368867"/>
                    <a:gd name="connsiteX21" fmla="*/ 630555 w 2808051"/>
                    <a:gd name="connsiteY21" fmla="*/ 1931670 h 2368867"/>
                    <a:gd name="connsiteX22" fmla="*/ 102870 w 2808051"/>
                    <a:gd name="connsiteY22" fmla="*/ 2195513 h 2368867"/>
                    <a:gd name="connsiteX23" fmla="*/ 102870 w 2808051"/>
                    <a:gd name="connsiteY23" fmla="*/ 1612583 h 2368867"/>
                    <a:gd name="connsiteX24" fmla="*/ 721043 w 2808051"/>
                    <a:gd name="connsiteY24" fmla="*/ 1260158 h 2368867"/>
                    <a:gd name="connsiteX25" fmla="*/ 1616393 w 2808051"/>
                    <a:gd name="connsiteY25" fmla="*/ 1260158 h 2368867"/>
                    <a:gd name="connsiteX26" fmla="*/ 1680210 w 2808051"/>
                    <a:gd name="connsiteY26" fmla="*/ 1323975 h 2368867"/>
                    <a:gd name="connsiteX27" fmla="*/ 1616393 w 2808051"/>
                    <a:gd name="connsiteY27" fmla="*/ 1387793 h 2368867"/>
                    <a:gd name="connsiteX28" fmla="*/ 896303 w 2808051"/>
                    <a:gd name="connsiteY28" fmla="*/ 1387793 h 2368867"/>
                    <a:gd name="connsiteX29" fmla="*/ 1768793 w 2808051"/>
                    <a:gd name="connsiteY29" fmla="*/ 1662113 h 2368867"/>
                    <a:gd name="connsiteX30" fmla="*/ 2638425 w 2808051"/>
                    <a:gd name="connsiteY30" fmla="*/ 1326833 h 2368867"/>
                    <a:gd name="connsiteX31" fmla="*/ 2700338 w 2808051"/>
                    <a:gd name="connsiteY31" fmla="*/ 1351598 h 2368867"/>
                    <a:gd name="connsiteX32" fmla="*/ 2683193 w 2808051"/>
                    <a:gd name="connsiteY32" fmla="*/ 1411605 h 2368867"/>
                    <a:gd name="connsiteX33" fmla="*/ 1682115 w 2808051"/>
                    <a:gd name="connsiteY33" fmla="*/ 2078355 h 2368867"/>
                    <a:gd name="connsiteX34" fmla="*/ 1739265 w 2808051"/>
                    <a:gd name="connsiteY34" fmla="*/ 2164080 h 2368867"/>
                    <a:gd name="connsiteX35" fmla="*/ 2740343 w 2808051"/>
                    <a:gd name="connsiteY35" fmla="*/ 1497330 h 2368867"/>
                    <a:gd name="connsiteX36" fmla="*/ 2794635 w 2808051"/>
                    <a:gd name="connsiteY36" fmla="*/ 1308735 h 2368867"/>
                    <a:gd name="connsiteX37" fmla="*/ 2410778 w 2808051"/>
                    <a:gd name="connsiteY37" fmla="*/ 641033 h 2368867"/>
                    <a:gd name="connsiteX38" fmla="*/ 2303145 w 2808051"/>
                    <a:gd name="connsiteY38" fmla="*/ 748665 h 2368867"/>
                    <a:gd name="connsiteX39" fmla="*/ 2195513 w 2808051"/>
                    <a:gd name="connsiteY39" fmla="*/ 641033 h 2368867"/>
                    <a:gd name="connsiteX40" fmla="*/ 2303145 w 2808051"/>
                    <a:gd name="connsiteY40" fmla="*/ 533400 h 2368867"/>
                    <a:gd name="connsiteX41" fmla="*/ 2410778 w 2808051"/>
                    <a:gd name="connsiteY41" fmla="*/ 641033 h 2368867"/>
                    <a:gd name="connsiteX42" fmla="*/ 1765935 w 2808051"/>
                    <a:gd name="connsiteY42" fmla="*/ 1552575 h 2368867"/>
                    <a:gd name="connsiteX43" fmla="*/ 1571625 w 2808051"/>
                    <a:gd name="connsiteY43" fmla="*/ 1491615 h 2368867"/>
                    <a:gd name="connsiteX44" fmla="*/ 1617345 w 2808051"/>
                    <a:gd name="connsiteY44" fmla="*/ 1491615 h 2368867"/>
                    <a:gd name="connsiteX45" fmla="*/ 1784033 w 2808051"/>
                    <a:gd name="connsiteY45" fmla="*/ 1324928 h 2368867"/>
                    <a:gd name="connsiteX46" fmla="*/ 1617345 w 2808051"/>
                    <a:gd name="connsiteY46" fmla="*/ 1158240 h 2368867"/>
                    <a:gd name="connsiteX47" fmla="*/ 759143 w 2808051"/>
                    <a:gd name="connsiteY47" fmla="*/ 1158240 h 2368867"/>
                    <a:gd name="connsiteX48" fmla="*/ 759143 w 2808051"/>
                    <a:gd name="connsiteY48" fmla="*/ 623888 h 2368867"/>
                    <a:gd name="connsiteX49" fmla="*/ 1280160 w 2808051"/>
                    <a:gd name="connsiteY49" fmla="*/ 103823 h 2368867"/>
                    <a:gd name="connsiteX50" fmla="*/ 1732598 w 2808051"/>
                    <a:gd name="connsiteY50" fmla="*/ 103823 h 2368867"/>
                    <a:gd name="connsiteX51" fmla="*/ 2221230 w 2808051"/>
                    <a:gd name="connsiteY51" fmla="*/ 447675 h 2368867"/>
                    <a:gd name="connsiteX52" fmla="*/ 2092643 w 2808051"/>
                    <a:gd name="connsiteY52" fmla="*/ 641985 h 2368867"/>
                    <a:gd name="connsiteX53" fmla="*/ 2251710 w 2808051"/>
                    <a:gd name="connsiteY53" fmla="*/ 846773 h 2368867"/>
                    <a:gd name="connsiteX54" fmla="*/ 2251710 w 2808051"/>
                    <a:gd name="connsiteY54" fmla="*/ 1365885 h 2368867"/>
                    <a:gd name="connsiteX55" fmla="*/ 1765935 w 2808051"/>
                    <a:gd name="connsiteY55" fmla="*/ 1552575 h 23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808051" h="2368867">
                      <a:moveTo>
                        <a:pt x="2794635" y="1308735"/>
                      </a:moveTo>
                      <a:lnTo>
                        <a:pt x="2793683" y="1307783"/>
                      </a:lnTo>
                      <a:cubicBezTo>
                        <a:pt x="2759393" y="1236345"/>
                        <a:pt x="2674620" y="1202055"/>
                        <a:pt x="2600325" y="1230630"/>
                      </a:cubicBezTo>
                      <a:lnTo>
                        <a:pt x="2354580" y="1324928"/>
                      </a:lnTo>
                      <a:lnTo>
                        <a:pt x="2354580" y="845820"/>
                      </a:lnTo>
                      <a:cubicBezTo>
                        <a:pt x="2446020" y="822960"/>
                        <a:pt x="2513648" y="740093"/>
                        <a:pt x="2513648" y="641033"/>
                      </a:cubicBezTo>
                      <a:cubicBezTo>
                        <a:pt x="2513648" y="532448"/>
                        <a:pt x="2430780" y="441960"/>
                        <a:pt x="2324100" y="431483"/>
                      </a:cubicBezTo>
                      <a:cubicBezTo>
                        <a:pt x="2243138" y="180975"/>
                        <a:pt x="2007870" y="0"/>
                        <a:pt x="1731645" y="0"/>
                      </a:cubicBezTo>
                      <a:lnTo>
                        <a:pt x="1279208" y="0"/>
                      </a:lnTo>
                      <a:cubicBezTo>
                        <a:pt x="935355" y="0"/>
                        <a:pt x="655320" y="280035"/>
                        <a:pt x="655320" y="622935"/>
                      </a:cubicBezTo>
                      <a:lnTo>
                        <a:pt x="655320" y="1178243"/>
                      </a:lnTo>
                      <a:lnTo>
                        <a:pt x="657225" y="1178243"/>
                      </a:lnTo>
                      <a:lnTo>
                        <a:pt x="0" y="1553527"/>
                      </a:lnTo>
                      <a:lnTo>
                        <a:pt x="0" y="2368868"/>
                      </a:lnTo>
                      <a:lnTo>
                        <a:pt x="76200" y="2328863"/>
                      </a:lnTo>
                      <a:cubicBezTo>
                        <a:pt x="267653" y="2226945"/>
                        <a:pt x="578168" y="2065020"/>
                        <a:pt x="638175" y="2037398"/>
                      </a:cubicBezTo>
                      <a:cubicBezTo>
                        <a:pt x="676275" y="2042160"/>
                        <a:pt x="813435" y="2058352"/>
                        <a:pt x="978218" y="2079308"/>
                      </a:cubicBezTo>
                      <a:lnTo>
                        <a:pt x="950595" y="2288858"/>
                      </a:lnTo>
                      <a:lnTo>
                        <a:pt x="1413510" y="2097405"/>
                      </a:lnTo>
                      <a:lnTo>
                        <a:pt x="1016318" y="1792605"/>
                      </a:lnTo>
                      <a:lnTo>
                        <a:pt x="991553" y="1975485"/>
                      </a:lnTo>
                      <a:cubicBezTo>
                        <a:pt x="826770" y="1954530"/>
                        <a:pt x="642938" y="1931670"/>
                        <a:pt x="630555" y="1931670"/>
                      </a:cubicBezTo>
                      <a:cubicBezTo>
                        <a:pt x="615315" y="1931670"/>
                        <a:pt x="601980" y="1931670"/>
                        <a:pt x="102870" y="2195513"/>
                      </a:cubicBezTo>
                      <a:lnTo>
                        <a:pt x="102870" y="1612583"/>
                      </a:lnTo>
                      <a:lnTo>
                        <a:pt x="721043" y="1260158"/>
                      </a:lnTo>
                      <a:lnTo>
                        <a:pt x="1616393" y="1260158"/>
                      </a:lnTo>
                      <a:cubicBezTo>
                        <a:pt x="1651635" y="1260158"/>
                        <a:pt x="1680210" y="1288733"/>
                        <a:pt x="1680210" y="1323975"/>
                      </a:cubicBezTo>
                      <a:cubicBezTo>
                        <a:pt x="1680210" y="1359218"/>
                        <a:pt x="1651635" y="1387793"/>
                        <a:pt x="1616393" y="1387793"/>
                      </a:cubicBezTo>
                      <a:lnTo>
                        <a:pt x="896303" y="1387793"/>
                      </a:lnTo>
                      <a:lnTo>
                        <a:pt x="1768793" y="1662113"/>
                      </a:lnTo>
                      <a:lnTo>
                        <a:pt x="2638425" y="1326833"/>
                      </a:lnTo>
                      <a:cubicBezTo>
                        <a:pt x="2662238" y="1317308"/>
                        <a:pt x="2688908" y="1328738"/>
                        <a:pt x="2700338" y="1351598"/>
                      </a:cubicBezTo>
                      <a:cubicBezTo>
                        <a:pt x="2709863" y="1373505"/>
                        <a:pt x="2702243" y="1399223"/>
                        <a:pt x="2683193" y="1411605"/>
                      </a:cubicBezTo>
                      <a:lnTo>
                        <a:pt x="1682115" y="2078355"/>
                      </a:lnTo>
                      <a:lnTo>
                        <a:pt x="1739265" y="2164080"/>
                      </a:lnTo>
                      <a:lnTo>
                        <a:pt x="2740343" y="1497330"/>
                      </a:lnTo>
                      <a:cubicBezTo>
                        <a:pt x="2802255" y="1457325"/>
                        <a:pt x="2825115" y="1378268"/>
                        <a:pt x="2794635" y="1308735"/>
                      </a:cubicBezTo>
                      <a:close/>
                      <a:moveTo>
                        <a:pt x="2410778" y="641033"/>
                      </a:moveTo>
                      <a:cubicBezTo>
                        <a:pt x="2410778" y="700088"/>
                        <a:pt x="2362200" y="748665"/>
                        <a:pt x="2303145" y="748665"/>
                      </a:cubicBezTo>
                      <a:cubicBezTo>
                        <a:pt x="2244090" y="748665"/>
                        <a:pt x="2195513" y="700088"/>
                        <a:pt x="2195513" y="641033"/>
                      </a:cubicBezTo>
                      <a:cubicBezTo>
                        <a:pt x="2195513" y="581978"/>
                        <a:pt x="2244090" y="533400"/>
                        <a:pt x="2303145" y="533400"/>
                      </a:cubicBezTo>
                      <a:cubicBezTo>
                        <a:pt x="2362200" y="533400"/>
                        <a:pt x="2410778" y="581978"/>
                        <a:pt x="2410778" y="641033"/>
                      </a:cubicBezTo>
                      <a:close/>
                      <a:moveTo>
                        <a:pt x="1765935" y="1552575"/>
                      </a:moveTo>
                      <a:lnTo>
                        <a:pt x="1571625" y="1491615"/>
                      </a:lnTo>
                      <a:lnTo>
                        <a:pt x="1617345" y="1491615"/>
                      </a:lnTo>
                      <a:cubicBezTo>
                        <a:pt x="1709738" y="1491615"/>
                        <a:pt x="1784033" y="1416368"/>
                        <a:pt x="1784033" y="1324928"/>
                      </a:cubicBezTo>
                      <a:cubicBezTo>
                        <a:pt x="1784033" y="1232535"/>
                        <a:pt x="1708785" y="1158240"/>
                        <a:pt x="1617345" y="1158240"/>
                      </a:cubicBezTo>
                      <a:lnTo>
                        <a:pt x="759143" y="1158240"/>
                      </a:lnTo>
                      <a:lnTo>
                        <a:pt x="759143" y="623888"/>
                      </a:lnTo>
                      <a:cubicBezTo>
                        <a:pt x="759143" y="337185"/>
                        <a:pt x="992505" y="103823"/>
                        <a:pt x="1280160" y="103823"/>
                      </a:cubicBezTo>
                      <a:lnTo>
                        <a:pt x="1732598" y="103823"/>
                      </a:lnTo>
                      <a:cubicBezTo>
                        <a:pt x="1957388" y="103823"/>
                        <a:pt x="2148840" y="247650"/>
                        <a:pt x="2221230" y="447675"/>
                      </a:cubicBezTo>
                      <a:cubicBezTo>
                        <a:pt x="2145983" y="480060"/>
                        <a:pt x="2092643" y="554355"/>
                        <a:pt x="2092643" y="641985"/>
                      </a:cubicBezTo>
                      <a:cubicBezTo>
                        <a:pt x="2092643" y="740093"/>
                        <a:pt x="2160270" y="822960"/>
                        <a:pt x="2251710" y="846773"/>
                      </a:cubicBezTo>
                      <a:lnTo>
                        <a:pt x="2251710" y="1365885"/>
                      </a:lnTo>
                      <a:lnTo>
                        <a:pt x="1765935" y="1552575"/>
                      </a:lnTo>
                      <a:close/>
                    </a:path>
                  </a:pathLst>
                </a:custGeom>
                <a:grpFill/>
                <a:ln w="9525" cap="flat">
                  <a:noFill/>
                  <a:prstDash val="solid"/>
                  <a:miter/>
                </a:ln>
              </p:spPr>
              <p:txBody>
                <a:bodyPr rtlCol="0" anchor="ctr"/>
                <a:lstStyle/>
                <a:p>
                  <a:endParaRPr lang="en-US"/>
                </a:p>
              </p:txBody>
            </p:sp>
          </p:grpSp>
        </p:grpSp>
        <p:sp>
          <p:nvSpPr>
            <p:cNvPr id="58" name="Circle: Hollow 57">
              <a:extLst>
                <a:ext uri="{FF2B5EF4-FFF2-40B4-BE49-F238E27FC236}">
                  <a16:creationId xmlns:a16="http://schemas.microsoft.com/office/drawing/2014/main" id="{B67BA9F5-0AF1-4E89-9659-1274CDBF3F2A}"/>
                </a:ext>
              </a:extLst>
            </p:cNvPr>
            <p:cNvSpPr>
              <a:spLocks noChangeAspect="1"/>
            </p:cNvSpPr>
            <p:nvPr userDrawn="1"/>
          </p:nvSpPr>
          <p:spPr>
            <a:xfrm>
              <a:off x="5672268" y="1371147"/>
              <a:ext cx="1828800" cy="1828800"/>
            </a:xfrm>
            <a:prstGeom prst="donut">
              <a:avLst>
                <a:gd name="adj" fmla="val 5598"/>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1" name="Group 60">
            <a:extLst>
              <a:ext uri="{FF2B5EF4-FFF2-40B4-BE49-F238E27FC236}">
                <a16:creationId xmlns:a16="http://schemas.microsoft.com/office/drawing/2014/main" id="{991C759D-4B7C-4CF6-9008-DD42A0F818B9}"/>
              </a:ext>
            </a:extLst>
          </p:cNvPr>
          <p:cNvGrpSpPr/>
          <p:nvPr userDrawn="1"/>
        </p:nvGrpSpPr>
        <p:grpSpPr>
          <a:xfrm>
            <a:off x="4491177" y="4561052"/>
            <a:ext cx="1463040" cy="1463040"/>
            <a:chOff x="5033363" y="4498091"/>
            <a:chExt cx="1463040" cy="1463040"/>
          </a:xfrm>
        </p:grpSpPr>
        <p:grpSp>
          <p:nvGrpSpPr>
            <p:cNvPr id="20" name="Group 19">
              <a:extLst>
                <a:ext uri="{FF2B5EF4-FFF2-40B4-BE49-F238E27FC236}">
                  <a16:creationId xmlns:a16="http://schemas.microsoft.com/office/drawing/2014/main" id="{EC7FD7B0-B8D0-472B-A6FF-A625F6624F5E}"/>
                </a:ext>
              </a:extLst>
            </p:cNvPr>
            <p:cNvGrpSpPr>
              <a:grpSpLocks noChangeAspect="1"/>
            </p:cNvGrpSpPr>
            <p:nvPr userDrawn="1"/>
          </p:nvGrpSpPr>
          <p:grpSpPr>
            <a:xfrm>
              <a:off x="5216243" y="4680971"/>
              <a:ext cx="1097280" cy="1097280"/>
              <a:chOff x="690064" y="3489164"/>
              <a:chExt cx="1828800" cy="1828800"/>
            </a:xfrm>
          </p:grpSpPr>
          <p:sp>
            <p:nvSpPr>
              <p:cNvPr id="46" name="Freeform 179">
                <a:extLst>
                  <a:ext uri="{FF2B5EF4-FFF2-40B4-BE49-F238E27FC236}">
                    <a16:creationId xmlns:a16="http://schemas.microsoft.com/office/drawing/2014/main" id="{D791CD19-DA01-4FD9-9546-B3DA42BAF0B3}"/>
                  </a:ext>
                </a:extLst>
              </p:cNvPr>
              <p:cNvSpPr>
                <a:spLocks noChangeAspect="1"/>
              </p:cNvSpPr>
              <p:nvPr userDrawn="1"/>
            </p:nvSpPr>
            <p:spPr>
              <a:xfrm rot="2700000">
                <a:off x="690064" y="3489164"/>
                <a:ext cx="1828800" cy="1828800"/>
              </a:xfrm>
              <a:custGeom>
                <a:avLst/>
                <a:gdLst>
                  <a:gd name="connsiteX0" fmla="*/ 3017364 w 3053940"/>
                  <a:gd name="connsiteY0" fmla="*/ 1022047 h 3148076"/>
                  <a:gd name="connsiteX1" fmla="*/ 3053686 w 3053940"/>
                  <a:gd name="connsiteY1" fmla="*/ 1125889 h 3148076"/>
                  <a:gd name="connsiteX2" fmla="*/ 3053940 w 3053940"/>
                  <a:gd name="connsiteY2" fmla="*/ 1126929 h 3148076"/>
                  <a:gd name="connsiteX3" fmla="*/ 3053939 w 3053940"/>
                  <a:gd name="connsiteY3" fmla="*/ 2021150 h 3148076"/>
                  <a:gd name="connsiteX4" fmla="*/ 3053686 w 3053940"/>
                  <a:gd name="connsiteY4" fmla="*/ 2022189 h 3148076"/>
                  <a:gd name="connsiteX5" fmla="*/ 3017364 w 3053940"/>
                  <a:gd name="connsiteY5" fmla="*/ 2126032 h 3148076"/>
                  <a:gd name="connsiteX6" fmla="*/ 2909602 w 3053940"/>
                  <a:gd name="connsiteY6" fmla="*/ 793256 h 3148076"/>
                  <a:gd name="connsiteX7" fmla="*/ 2938429 w 3053940"/>
                  <a:gd name="connsiteY7" fmla="*/ 842041 h 3148076"/>
                  <a:gd name="connsiteX8" fmla="*/ 2946177 w 3053940"/>
                  <a:gd name="connsiteY8" fmla="*/ 858733 h 3148076"/>
                  <a:gd name="connsiteX9" fmla="*/ 2946177 w 3053940"/>
                  <a:gd name="connsiteY9" fmla="*/ 2289345 h 3148076"/>
                  <a:gd name="connsiteX10" fmla="*/ 2938431 w 3053940"/>
                  <a:gd name="connsiteY10" fmla="*/ 2306036 h 3148076"/>
                  <a:gd name="connsiteX11" fmla="*/ 2909601 w 3053940"/>
                  <a:gd name="connsiteY11" fmla="*/ 2354823 h 3148076"/>
                  <a:gd name="connsiteX12" fmla="*/ 2801839 w 3053940"/>
                  <a:gd name="connsiteY12" fmla="*/ 629938 h 3148076"/>
                  <a:gd name="connsiteX13" fmla="*/ 2838414 w 3053940"/>
                  <a:gd name="connsiteY13" fmla="*/ 679688 h 3148076"/>
                  <a:gd name="connsiteX14" fmla="*/ 2838414 w 3053940"/>
                  <a:gd name="connsiteY14" fmla="*/ 2468390 h 3148076"/>
                  <a:gd name="connsiteX15" fmla="*/ 2801838 w 3053940"/>
                  <a:gd name="connsiteY15" fmla="*/ 2518141 h 3148076"/>
                  <a:gd name="connsiteX16" fmla="*/ 2694075 w 3053940"/>
                  <a:gd name="connsiteY16" fmla="*/ 501501 h 3148076"/>
                  <a:gd name="connsiteX17" fmla="*/ 2730651 w 3053940"/>
                  <a:gd name="connsiteY17" fmla="*/ 541966 h 3148076"/>
                  <a:gd name="connsiteX18" fmla="*/ 2730651 w 3053940"/>
                  <a:gd name="connsiteY18" fmla="*/ 2606112 h 3148076"/>
                  <a:gd name="connsiteX19" fmla="*/ 2694075 w 3053940"/>
                  <a:gd name="connsiteY19" fmla="*/ 2646578 h 3148076"/>
                  <a:gd name="connsiteX20" fmla="*/ 2586313 w 3053940"/>
                  <a:gd name="connsiteY20" fmla="*/ 396689 h 3148076"/>
                  <a:gd name="connsiteX21" fmla="*/ 2622888 w 3053940"/>
                  <a:gd name="connsiteY21" fmla="*/ 429748 h 3148076"/>
                  <a:gd name="connsiteX22" fmla="*/ 2622888 w 3053940"/>
                  <a:gd name="connsiteY22" fmla="*/ 2718330 h 3148076"/>
                  <a:gd name="connsiteX23" fmla="*/ 2586312 w 3053940"/>
                  <a:gd name="connsiteY23" fmla="*/ 2751390 h 3148076"/>
                  <a:gd name="connsiteX24" fmla="*/ 2478549 w 3053940"/>
                  <a:gd name="connsiteY24" fmla="*/ 309306 h 3148076"/>
                  <a:gd name="connsiteX25" fmla="*/ 2515125 w 3053940"/>
                  <a:gd name="connsiteY25" fmla="*/ 336195 h 3148076"/>
                  <a:gd name="connsiteX26" fmla="*/ 2515125 w 3053940"/>
                  <a:gd name="connsiteY26" fmla="*/ 2811882 h 3148076"/>
                  <a:gd name="connsiteX27" fmla="*/ 2478549 w 3053940"/>
                  <a:gd name="connsiteY27" fmla="*/ 2838773 h 3148076"/>
                  <a:gd name="connsiteX28" fmla="*/ 2370787 w 3053940"/>
                  <a:gd name="connsiteY28" fmla="*/ 235819 h 3148076"/>
                  <a:gd name="connsiteX29" fmla="*/ 2407362 w 3053940"/>
                  <a:gd name="connsiteY29" fmla="*/ 257432 h 3148076"/>
                  <a:gd name="connsiteX30" fmla="*/ 2407362 w 3053940"/>
                  <a:gd name="connsiteY30" fmla="*/ 2890645 h 3148076"/>
                  <a:gd name="connsiteX31" fmla="*/ 2370786 w 3053940"/>
                  <a:gd name="connsiteY31" fmla="*/ 2912259 h 3148076"/>
                  <a:gd name="connsiteX32" fmla="*/ 2263023 w 3053940"/>
                  <a:gd name="connsiteY32" fmla="*/ 173845 h 3148076"/>
                  <a:gd name="connsiteX33" fmla="*/ 2276477 w 3053940"/>
                  <a:gd name="connsiteY33" fmla="*/ 180089 h 3148076"/>
                  <a:gd name="connsiteX34" fmla="*/ 2299599 w 3053940"/>
                  <a:gd name="connsiteY34" fmla="*/ 193752 h 3148076"/>
                  <a:gd name="connsiteX35" fmla="*/ 2299599 w 3053940"/>
                  <a:gd name="connsiteY35" fmla="*/ 2954326 h 3148076"/>
                  <a:gd name="connsiteX36" fmla="*/ 2276478 w 3053940"/>
                  <a:gd name="connsiteY36" fmla="*/ 2967989 h 3148076"/>
                  <a:gd name="connsiteX37" fmla="*/ 2263024 w 3053940"/>
                  <a:gd name="connsiteY37" fmla="*/ 2974233 h 3148076"/>
                  <a:gd name="connsiteX38" fmla="*/ 2155260 w 3053940"/>
                  <a:gd name="connsiteY38" fmla="*/ 123830 h 3148076"/>
                  <a:gd name="connsiteX39" fmla="*/ 2191836 w 3053940"/>
                  <a:gd name="connsiteY39" fmla="*/ 140804 h 3148076"/>
                  <a:gd name="connsiteX40" fmla="*/ 2191835 w 3053940"/>
                  <a:gd name="connsiteY40" fmla="*/ 3007273 h 3148076"/>
                  <a:gd name="connsiteX41" fmla="*/ 2155260 w 3053940"/>
                  <a:gd name="connsiteY41" fmla="*/ 3024249 h 3148076"/>
                  <a:gd name="connsiteX42" fmla="*/ 2047496 w 3053940"/>
                  <a:gd name="connsiteY42" fmla="*/ 84024 h 3148076"/>
                  <a:gd name="connsiteX43" fmla="*/ 2084073 w 3053940"/>
                  <a:gd name="connsiteY43" fmla="*/ 96817 h 3148076"/>
                  <a:gd name="connsiteX44" fmla="*/ 2084073 w 3053940"/>
                  <a:gd name="connsiteY44" fmla="*/ 3051260 h 3148076"/>
                  <a:gd name="connsiteX45" fmla="*/ 2047496 w 3053940"/>
                  <a:gd name="connsiteY45" fmla="*/ 3064054 h 3148076"/>
                  <a:gd name="connsiteX46" fmla="*/ 1939735 w 3053940"/>
                  <a:gd name="connsiteY46" fmla="*/ 51917 h 3148076"/>
                  <a:gd name="connsiteX47" fmla="*/ 1976310 w 3053940"/>
                  <a:gd name="connsiteY47" fmla="*/ 60848 h 3148076"/>
                  <a:gd name="connsiteX48" fmla="*/ 1976310 w 3053940"/>
                  <a:gd name="connsiteY48" fmla="*/ 3087229 h 3148076"/>
                  <a:gd name="connsiteX49" fmla="*/ 1939734 w 3053940"/>
                  <a:gd name="connsiteY49" fmla="*/ 3096160 h 3148076"/>
                  <a:gd name="connsiteX50" fmla="*/ 1831971 w 3053940"/>
                  <a:gd name="connsiteY50" fmla="*/ 26919 h 3148076"/>
                  <a:gd name="connsiteX51" fmla="*/ 1845112 w 3053940"/>
                  <a:gd name="connsiteY51" fmla="*/ 28814 h 3148076"/>
                  <a:gd name="connsiteX52" fmla="*/ 1868546 w 3053940"/>
                  <a:gd name="connsiteY52" fmla="*/ 34537 h 3148076"/>
                  <a:gd name="connsiteX53" fmla="*/ 1868546 w 3053940"/>
                  <a:gd name="connsiteY53" fmla="*/ 3113540 h 3148076"/>
                  <a:gd name="connsiteX54" fmla="*/ 1845112 w 3053940"/>
                  <a:gd name="connsiteY54" fmla="*/ 3119262 h 3148076"/>
                  <a:gd name="connsiteX55" fmla="*/ 1831970 w 3053940"/>
                  <a:gd name="connsiteY55" fmla="*/ 3121159 h 3148076"/>
                  <a:gd name="connsiteX56" fmla="*/ 1724208 w 3053940"/>
                  <a:gd name="connsiteY56" fmla="*/ 11368 h 3148076"/>
                  <a:gd name="connsiteX57" fmla="*/ 1760784 w 3053940"/>
                  <a:gd name="connsiteY57" fmla="*/ 16646 h 3148076"/>
                  <a:gd name="connsiteX58" fmla="*/ 1760783 w 3053940"/>
                  <a:gd name="connsiteY58" fmla="*/ 3131431 h 3148076"/>
                  <a:gd name="connsiteX59" fmla="*/ 1724207 w 3053940"/>
                  <a:gd name="connsiteY59" fmla="*/ 3136709 h 3148076"/>
                  <a:gd name="connsiteX60" fmla="*/ 1616445 w 3053940"/>
                  <a:gd name="connsiteY60" fmla="*/ 3437 h 3148076"/>
                  <a:gd name="connsiteX61" fmla="*/ 1653020 w 3053940"/>
                  <a:gd name="connsiteY61" fmla="*/ 5184 h 3148076"/>
                  <a:gd name="connsiteX62" fmla="*/ 1653020 w 3053940"/>
                  <a:gd name="connsiteY62" fmla="*/ 3142894 h 3148076"/>
                  <a:gd name="connsiteX63" fmla="*/ 1616444 w 3053940"/>
                  <a:gd name="connsiteY63" fmla="*/ 3144640 h 3148076"/>
                  <a:gd name="connsiteX64" fmla="*/ 1508682 w 3053940"/>
                  <a:gd name="connsiteY64" fmla="*/ 1710 h 3148076"/>
                  <a:gd name="connsiteX65" fmla="*/ 1544480 w 3053940"/>
                  <a:gd name="connsiteY65" fmla="*/ 0 h 3148076"/>
                  <a:gd name="connsiteX66" fmla="*/ 1545257 w 3053940"/>
                  <a:gd name="connsiteY66" fmla="*/ 38 h 3148076"/>
                  <a:gd name="connsiteX67" fmla="*/ 1545257 w 3053940"/>
                  <a:gd name="connsiteY67" fmla="*/ 3148039 h 3148076"/>
                  <a:gd name="connsiteX68" fmla="*/ 1544480 w 3053940"/>
                  <a:gd name="connsiteY68" fmla="*/ 3148076 h 3148076"/>
                  <a:gd name="connsiteX69" fmla="*/ 1508681 w 3053940"/>
                  <a:gd name="connsiteY69" fmla="*/ 3146367 h 3148076"/>
                  <a:gd name="connsiteX70" fmla="*/ 1400919 w 3053940"/>
                  <a:gd name="connsiteY70" fmla="*/ 6855 h 3148076"/>
                  <a:gd name="connsiteX71" fmla="*/ 1437495 w 3053940"/>
                  <a:gd name="connsiteY71" fmla="*/ 5108 h 3148076"/>
                  <a:gd name="connsiteX72" fmla="*/ 1437494 w 3053940"/>
                  <a:gd name="connsiteY72" fmla="*/ 3142968 h 3148076"/>
                  <a:gd name="connsiteX73" fmla="*/ 1400918 w 3053940"/>
                  <a:gd name="connsiteY73" fmla="*/ 3141222 h 3148076"/>
                  <a:gd name="connsiteX74" fmla="*/ 1293156 w 3053940"/>
                  <a:gd name="connsiteY74" fmla="*/ 21699 h 3148076"/>
                  <a:gd name="connsiteX75" fmla="*/ 1329731 w 3053940"/>
                  <a:gd name="connsiteY75" fmla="*/ 16421 h 3148076"/>
                  <a:gd name="connsiteX76" fmla="*/ 1329731 w 3053940"/>
                  <a:gd name="connsiteY76" fmla="*/ 3131655 h 3148076"/>
                  <a:gd name="connsiteX77" fmla="*/ 1293155 w 3053940"/>
                  <a:gd name="connsiteY77" fmla="*/ 3126377 h 3148076"/>
                  <a:gd name="connsiteX78" fmla="*/ 1185393 w 3053940"/>
                  <a:gd name="connsiteY78" fmla="*/ 43087 h 3148076"/>
                  <a:gd name="connsiteX79" fmla="*/ 1221969 w 3053940"/>
                  <a:gd name="connsiteY79" fmla="*/ 34156 h 3148076"/>
                  <a:gd name="connsiteX80" fmla="*/ 1221968 w 3053940"/>
                  <a:gd name="connsiteY80" fmla="*/ 3113920 h 3148076"/>
                  <a:gd name="connsiteX81" fmla="*/ 1185392 w 3053940"/>
                  <a:gd name="connsiteY81" fmla="*/ 3104990 h 3148076"/>
                  <a:gd name="connsiteX82" fmla="*/ 36576 w 3053940"/>
                  <a:gd name="connsiteY82" fmla="*/ 1122166 h 3148076"/>
                  <a:gd name="connsiteX83" fmla="*/ 36575 w 3053940"/>
                  <a:gd name="connsiteY83" fmla="*/ 2025910 h 3148076"/>
                  <a:gd name="connsiteX84" fmla="*/ 35274 w 3053940"/>
                  <a:gd name="connsiteY84" fmla="*/ 2022189 h 3148076"/>
                  <a:gd name="connsiteX85" fmla="*/ 0 w 3053940"/>
                  <a:gd name="connsiteY85" fmla="*/ 1877715 h 3148076"/>
                  <a:gd name="connsiteX86" fmla="*/ 0 w 3053940"/>
                  <a:gd name="connsiteY86" fmla="*/ 1270361 h 3148076"/>
                  <a:gd name="connsiteX87" fmla="*/ 35274 w 3053940"/>
                  <a:gd name="connsiteY87" fmla="*/ 1125888 h 3148076"/>
                  <a:gd name="connsiteX88" fmla="*/ 1077629 w 3053940"/>
                  <a:gd name="connsiteY88" fmla="*/ 71374 h 3148076"/>
                  <a:gd name="connsiteX89" fmla="*/ 1096329 w 3053940"/>
                  <a:gd name="connsiteY89" fmla="*/ 64833 h 3148076"/>
                  <a:gd name="connsiteX90" fmla="*/ 1114205 w 3053940"/>
                  <a:gd name="connsiteY90" fmla="*/ 60468 h 3148076"/>
                  <a:gd name="connsiteX91" fmla="*/ 1114205 w 3053940"/>
                  <a:gd name="connsiteY91" fmla="*/ 3087609 h 3148076"/>
                  <a:gd name="connsiteX92" fmla="*/ 1096330 w 3053940"/>
                  <a:gd name="connsiteY92" fmla="*/ 3083245 h 3148076"/>
                  <a:gd name="connsiteX93" fmla="*/ 1077629 w 3053940"/>
                  <a:gd name="connsiteY93" fmla="*/ 3076703 h 3148076"/>
                  <a:gd name="connsiteX94" fmla="*/ 969867 w 3053940"/>
                  <a:gd name="connsiteY94" fmla="*/ 109066 h 3148076"/>
                  <a:gd name="connsiteX95" fmla="*/ 1006442 w 3053940"/>
                  <a:gd name="connsiteY95" fmla="*/ 96273 h 3148076"/>
                  <a:gd name="connsiteX96" fmla="*/ 1006442 w 3053940"/>
                  <a:gd name="connsiteY96" fmla="*/ 3051803 h 3148076"/>
                  <a:gd name="connsiteX97" fmla="*/ 969866 w 3053940"/>
                  <a:gd name="connsiteY97" fmla="*/ 3039010 h 3148076"/>
                  <a:gd name="connsiteX98" fmla="*/ 862104 w 3053940"/>
                  <a:gd name="connsiteY98" fmla="*/ 157058 h 3148076"/>
                  <a:gd name="connsiteX99" fmla="*/ 898679 w 3053940"/>
                  <a:gd name="connsiteY99" fmla="*/ 140082 h 3148076"/>
                  <a:gd name="connsiteX100" fmla="*/ 898679 w 3053940"/>
                  <a:gd name="connsiteY100" fmla="*/ 3007994 h 3148076"/>
                  <a:gd name="connsiteX101" fmla="*/ 862104 w 3053940"/>
                  <a:gd name="connsiteY101" fmla="*/ 2991018 h 3148076"/>
                  <a:gd name="connsiteX102" fmla="*/ 144339 w 3053940"/>
                  <a:gd name="connsiteY102" fmla="*/ 855380 h 3148076"/>
                  <a:gd name="connsiteX103" fmla="*/ 144339 w 3053940"/>
                  <a:gd name="connsiteY103" fmla="*/ 2292695 h 3148076"/>
                  <a:gd name="connsiteX104" fmla="*/ 107763 w 3053940"/>
                  <a:gd name="connsiteY104" fmla="*/ 2213890 h 3148076"/>
                  <a:gd name="connsiteX105" fmla="*/ 107763 w 3053940"/>
                  <a:gd name="connsiteY105" fmla="*/ 934186 h 3148076"/>
                  <a:gd name="connsiteX106" fmla="*/ 754341 w 3053940"/>
                  <a:gd name="connsiteY106" fmla="*/ 214445 h 3148076"/>
                  <a:gd name="connsiteX107" fmla="*/ 790917 w 3053940"/>
                  <a:gd name="connsiteY107" fmla="*/ 192832 h 3148076"/>
                  <a:gd name="connsiteX108" fmla="*/ 790917 w 3053940"/>
                  <a:gd name="connsiteY108" fmla="*/ 2955244 h 3148076"/>
                  <a:gd name="connsiteX109" fmla="*/ 754341 w 3053940"/>
                  <a:gd name="connsiteY109" fmla="*/ 2933631 h 3148076"/>
                  <a:gd name="connsiteX110" fmla="*/ 252102 w 3053940"/>
                  <a:gd name="connsiteY110" fmla="*/ 677571 h 3148076"/>
                  <a:gd name="connsiteX111" fmla="*/ 252102 w 3053940"/>
                  <a:gd name="connsiteY111" fmla="*/ 2470505 h 3148076"/>
                  <a:gd name="connsiteX112" fmla="*/ 229769 w 3053940"/>
                  <a:gd name="connsiteY112" fmla="*/ 2440128 h 3148076"/>
                  <a:gd name="connsiteX113" fmla="*/ 215525 w 3053940"/>
                  <a:gd name="connsiteY113" fmla="*/ 2416024 h 3148076"/>
                  <a:gd name="connsiteX114" fmla="*/ 215526 w 3053940"/>
                  <a:gd name="connsiteY114" fmla="*/ 732052 h 3148076"/>
                  <a:gd name="connsiteX115" fmla="*/ 229769 w 3053940"/>
                  <a:gd name="connsiteY115" fmla="*/ 707948 h 3148076"/>
                  <a:gd name="connsiteX116" fmla="*/ 646578 w 3053940"/>
                  <a:gd name="connsiteY116" fmla="*/ 282715 h 3148076"/>
                  <a:gd name="connsiteX117" fmla="*/ 678391 w 3053940"/>
                  <a:gd name="connsiteY117" fmla="*/ 259327 h 3148076"/>
                  <a:gd name="connsiteX118" fmla="*/ 683154 w 3053940"/>
                  <a:gd name="connsiteY118" fmla="*/ 256512 h 3148076"/>
                  <a:gd name="connsiteX119" fmla="*/ 683153 w 3053940"/>
                  <a:gd name="connsiteY119" fmla="*/ 2891563 h 3148076"/>
                  <a:gd name="connsiteX120" fmla="*/ 678391 w 3053940"/>
                  <a:gd name="connsiteY120" fmla="*/ 2888750 h 3148076"/>
                  <a:gd name="connsiteX121" fmla="*/ 646577 w 3053940"/>
                  <a:gd name="connsiteY121" fmla="*/ 2865360 h 3148076"/>
                  <a:gd name="connsiteX122" fmla="*/ 538815 w 3053940"/>
                  <a:gd name="connsiteY122" fmla="*/ 363998 h 3148076"/>
                  <a:gd name="connsiteX123" fmla="*/ 551013 w 3053940"/>
                  <a:gd name="connsiteY123" fmla="*/ 352973 h 3148076"/>
                  <a:gd name="connsiteX124" fmla="*/ 575391 w 3053940"/>
                  <a:gd name="connsiteY124" fmla="*/ 335050 h 3148076"/>
                  <a:gd name="connsiteX125" fmla="*/ 575390 w 3053940"/>
                  <a:gd name="connsiteY125" fmla="*/ 2813025 h 3148076"/>
                  <a:gd name="connsiteX126" fmla="*/ 551013 w 3053940"/>
                  <a:gd name="connsiteY126" fmla="*/ 2795104 h 3148076"/>
                  <a:gd name="connsiteX127" fmla="*/ 538814 w 3053940"/>
                  <a:gd name="connsiteY127" fmla="*/ 2784077 h 3148076"/>
                  <a:gd name="connsiteX128" fmla="*/ 359865 w 3053940"/>
                  <a:gd name="connsiteY128" fmla="*/ 540243 h 3148076"/>
                  <a:gd name="connsiteX129" fmla="*/ 359864 w 3053940"/>
                  <a:gd name="connsiteY129" fmla="*/ 2607832 h 3148076"/>
                  <a:gd name="connsiteX130" fmla="*/ 323415 w 3053940"/>
                  <a:gd name="connsiteY130" fmla="*/ 2567505 h 3148076"/>
                  <a:gd name="connsiteX131" fmla="*/ 323288 w 3053940"/>
                  <a:gd name="connsiteY131" fmla="*/ 2567334 h 3148076"/>
                  <a:gd name="connsiteX132" fmla="*/ 323289 w 3053940"/>
                  <a:gd name="connsiteY132" fmla="*/ 580742 h 3148076"/>
                  <a:gd name="connsiteX133" fmla="*/ 323415 w 3053940"/>
                  <a:gd name="connsiteY133" fmla="*/ 580571 h 3148076"/>
                  <a:gd name="connsiteX134" fmla="*/ 431467 w 3053940"/>
                  <a:gd name="connsiteY134" fmla="*/ 461025 h 3148076"/>
                  <a:gd name="connsiteX135" fmla="*/ 467628 w 3053940"/>
                  <a:gd name="connsiteY135" fmla="*/ 428341 h 3148076"/>
                  <a:gd name="connsiteX136" fmla="*/ 467627 w 3053940"/>
                  <a:gd name="connsiteY136" fmla="*/ 2719735 h 3148076"/>
                  <a:gd name="connsiteX137" fmla="*/ 431467 w 3053940"/>
                  <a:gd name="connsiteY137" fmla="*/ 2687051 h 3148076"/>
                  <a:gd name="connsiteX138" fmla="*/ 431051 w 3053940"/>
                  <a:gd name="connsiteY138" fmla="*/ 2686591 h 3148076"/>
                  <a:gd name="connsiteX139" fmla="*/ 431052 w 3053940"/>
                  <a:gd name="connsiteY139" fmla="*/ 461485 h 314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53940" h="3148076">
                    <a:moveTo>
                      <a:pt x="3017364" y="1022047"/>
                    </a:moveTo>
                    <a:lnTo>
                      <a:pt x="3053686" y="1125889"/>
                    </a:lnTo>
                    <a:lnTo>
                      <a:pt x="3053940" y="1126929"/>
                    </a:lnTo>
                    <a:lnTo>
                      <a:pt x="3053939" y="2021150"/>
                    </a:lnTo>
                    <a:lnTo>
                      <a:pt x="3053686" y="2022189"/>
                    </a:lnTo>
                    <a:lnTo>
                      <a:pt x="3017364" y="2126032"/>
                    </a:lnTo>
                    <a:close/>
                    <a:moveTo>
                      <a:pt x="2909602" y="793256"/>
                    </a:moveTo>
                    <a:lnTo>
                      <a:pt x="2938429" y="842041"/>
                    </a:lnTo>
                    <a:lnTo>
                      <a:pt x="2946177" y="858733"/>
                    </a:lnTo>
                    <a:lnTo>
                      <a:pt x="2946177" y="2289345"/>
                    </a:lnTo>
                    <a:lnTo>
                      <a:pt x="2938431" y="2306036"/>
                    </a:lnTo>
                    <a:lnTo>
                      <a:pt x="2909601" y="2354823"/>
                    </a:lnTo>
                    <a:close/>
                    <a:moveTo>
                      <a:pt x="2801839" y="629938"/>
                    </a:moveTo>
                    <a:lnTo>
                      <a:pt x="2838414" y="679688"/>
                    </a:lnTo>
                    <a:lnTo>
                      <a:pt x="2838414" y="2468390"/>
                    </a:lnTo>
                    <a:lnTo>
                      <a:pt x="2801838" y="2518141"/>
                    </a:lnTo>
                    <a:close/>
                    <a:moveTo>
                      <a:pt x="2694075" y="501501"/>
                    </a:moveTo>
                    <a:lnTo>
                      <a:pt x="2730651" y="541966"/>
                    </a:lnTo>
                    <a:lnTo>
                      <a:pt x="2730651" y="2606112"/>
                    </a:lnTo>
                    <a:lnTo>
                      <a:pt x="2694075" y="2646578"/>
                    </a:lnTo>
                    <a:close/>
                    <a:moveTo>
                      <a:pt x="2586313" y="396689"/>
                    </a:moveTo>
                    <a:lnTo>
                      <a:pt x="2622888" y="429748"/>
                    </a:lnTo>
                    <a:lnTo>
                      <a:pt x="2622888" y="2718330"/>
                    </a:lnTo>
                    <a:lnTo>
                      <a:pt x="2586312" y="2751390"/>
                    </a:lnTo>
                    <a:close/>
                    <a:moveTo>
                      <a:pt x="2478549" y="309306"/>
                    </a:moveTo>
                    <a:lnTo>
                      <a:pt x="2515125" y="336195"/>
                    </a:lnTo>
                    <a:lnTo>
                      <a:pt x="2515125" y="2811882"/>
                    </a:lnTo>
                    <a:lnTo>
                      <a:pt x="2478549" y="2838773"/>
                    </a:lnTo>
                    <a:close/>
                    <a:moveTo>
                      <a:pt x="2370787" y="235819"/>
                    </a:moveTo>
                    <a:lnTo>
                      <a:pt x="2407362" y="257432"/>
                    </a:lnTo>
                    <a:lnTo>
                      <a:pt x="2407362" y="2890645"/>
                    </a:lnTo>
                    <a:lnTo>
                      <a:pt x="2370786" y="2912259"/>
                    </a:lnTo>
                    <a:close/>
                    <a:moveTo>
                      <a:pt x="2263023" y="173845"/>
                    </a:moveTo>
                    <a:lnTo>
                      <a:pt x="2276477" y="180089"/>
                    </a:lnTo>
                    <a:lnTo>
                      <a:pt x="2299599" y="193752"/>
                    </a:lnTo>
                    <a:lnTo>
                      <a:pt x="2299599" y="2954326"/>
                    </a:lnTo>
                    <a:lnTo>
                      <a:pt x="2276478" y="2967989"/>
                    </a:lnTo>
                    <a:lnTo>
                      <a:pt x="2263024" y="2974233"/>
                    </a:lnTo>
                    <a:close/>
                    <a:moveTo>
                      <a:pt x="2155260" y="123830"/>
                    </a:moveTo>
                    <a:lnTo>
                      <a:pt x="2191836" y="140804"/>
                    </a:lnTo>
                    <a:lnTo>
                      <a:pt x="2191835" y="3007273"/>
                    </a:lnTo>
                    <a:lnTo>
                      <a:pt x="2155260" y="3024249"/>
                    </a:lnTo>
                    <a:close/>
                    <a:moveTo>
                      <a:pt x="2047496" y="84024"/>
                    </a:moveTo>
                    <a:lnTo>
                      <a:pt x="2084073" y="96817"/>
                    </a:lnTo>
                    <a:lnTo>
                      <a:pt x="2084073" y="3051260"/>
                    </a:lnTo>
                    <a:lnTo>
                      <a:pt x="2047496" y="3064054"/>
                    </a:lnTo>
                    <a:close/>
                    <a:moveTo>
                      <a:pt x="1939735" y="51917"/>
                    </a:moveTo>
                    <a:lnTo>
                      <a:pt x="1976310" y="60848"/>
                    </a:lnTo>
                    <a:lnTo>
                      <a:pt x="1976310" y="3087229"/>
                    </a:lnTo>
                    <a:lnTo>
                      <a:pt x="1939734" y="3096160"/>
                    </a:lnTo>
                    <a:close/>
                    <a:moveTo>
                      <a:pt x="1831971" y="26919"/>
                    </a:moveTo>
                    <a:lnTo>
                      <a:pt x="1845112" y="28814"/>
                    </a:lnTo>
                    <a:lnTo>
                      <a:pt x="1868546" y="34537"/>
                    </a:lnTo>
                    <a:lnTo>
                      <a:pt x="1868546" y="3113540"/>
                    </a:lnTo>
                    <a:lnTo>
                      <a:pt x="1845112" y="3119262"/>
                    </a:lnTo>
                    <a:lnTo>
                      <a:pt x="1831970" y="3121159"/>
                    </a:lnTo>
                    <a:close/>
                    <a:moveTo>
                      <a:pt x="1724208" y="11368"/>
                    </a:moveTo>
                    <a:lnTo>
                      <a:pt x="1760784" y="16646"/>
                    </a:lnTo>
                    <a:lnTo>
                      <a:pt x="1760783" y="3131431"/>
                    </a:lnTo>
                    <a:lnTo>
                      <a:pt x="1724207" y="3136709"/>
                    </a:lnTo>
                    <a:close/>
                    <a:moveTo>
                      <a:pt x="1616445" y="3437"/>
                    </a:moveTo>
                    <a:lnTo>
                      <a:pt x="1653020" y="5184"/>
                    </a:lnTo>
                    <a:lnTo>
                      <a:pt x="1653020" y="3142894"/>
                    </a:lnTo>
                    <a:lnTo>
                      <a:pt x="1616444" y="3144640"/>
                    </a:lnTo>
                    <a:close/>
                    <a:moveTo>
                      <a:pt x="1508682" y="1710"/>
                    </a:moveTo>
                    <a:lnTo>
                      <a:pt x="1544480" y="0"/>
                    </a:lnTo>
                    <a:lnTo>
                      <a:pt x="1545257" y="38"/>
                    </a:lnTo>
                    <a:lnTo>
                      <a:pt x="1545257" y="3148039"/>
                    </a:lnTo>
                    <a:lnTo>
                      <a:pt x="1544480" y="3148076"/>
                    </a:lnTo>
                    <a:lnTo>
                      <a:pt x="1508681" y="3146367"/>
                    </a:lnTo>
                    <a:close/>
                    <a:moveTo>
                      <a:pt x="1400919" y="6855"/>
                    </a:moveTo>
                    <a:lnTo>
                      <a:pt x="1437495" y="5108"/>
                    </a:lnTo>
                    <a:lnTo>
                      <a:pt x="1437494" y="3142968"/>
                    </a:lnTo>
                    <a:lnTo>
                      <a:pt x="1400918" y="3141222"/>
                    </a:lnTo>
                    <a:close/>
                    <a:moveTo>
                      <a:pt x="1293156" y="21699"/>
                    </a:moveTo>
                    <a:lnTo>
                      <a:pt x="1329731" y="16421"/>
                    </a:lnTo>
                    <a:lnTo>
                      <a:pt x="1329731" y="3131655"/>
                    </a:lnTo>
                    <a:lnTo>
                      <a:pt x="1293155" y="3126377"/>
                    </a:lnTo>
                    <a:close/>
                    <a:moveTo>
                      <a:pt x="1185393" y="43087"/>
                    </a:moveTo>
                    <a:lnTo>
                      <a:pt x="1221969" y="34156"/>
                    </a:lnTo>
                    <a:lnTo>
                      <a:pt x="1221968" y="3113920"/>
                    </a:lnTo>
                    <a:lnTo>
                      <a:pt x="1185392" y="3104990"/>
                    </a:lnTo>
                    <a:close/>
                    <a:moveTo>
                      <a:pt x="36576" y="1122166"/>
                    </a:moveTo>
                    <a:lnTo>
                      <a:pt x="36575" y="2025910"/>
                    </a:lnTo>
                    <a:lnTo>
                      <a:pt x="35274" y="2022189"/>
                    </a:lnTo>
                    <a:lnTo>
                      <a:pt x="0" y="1877715"/>
                    </a:lnTo>
                    <a:lnTo>
                      <a:pt x="0" y="1270361"/>
                    </a:lnTo>
                    <a:lnTo>
                      <a:pt x="35274" y="1125888"/>
                    </a:lnTo>
                    <a:close/>
                    <a:moveTo>
                      <a:pt x="1077629" y="71374"/>
                    </a:moveTo>
                    <a:lnTo>
                      <a:pt x="1096329" y="64833"/>
                    </a:lnTo>
                    <a:lnTo>
                      <a:pt x="1114205" y="60468"/>
                    </a:lnTo>
                    <a:lnTo>
                      <a:pt x="1114205" y="3087609"/>
                    </a:lnTo>
                    <a:lnTo>
                      <a:pt x="1096330" y="3083245"/>
                    </a:lnTo>
                    <a:lnTo>
                      <a:pt x="1077629" y="3076703"/>
                    </a:lnTo>
                    <a:close/>
                    <a:moveTo>
                      <a:pt x="969867" y="109066"/>
                    </a:moveTo>
                    <a:lnTo>
                      <a:pt x="1006442" y="96273"/>
                    </a:lnTo>
                    <a:lnTo>
                      <a:pt x="1006442" y="3051803"/>
                    </a:lnTo>
                    <a:lnTo>
                      <a:pt x="969866" y="3039010"/>
                    </a:lnTo>
                    <a:close/>
                    <a:moveTo>
                      <a:pt x="862104" y="157058"/>
                    </a:moveTo>
                    <a:lnTo>
                      <a:pt x="898679" y="140082"/>
                    </a:lnTo>
                    <a:lnTo>
                      <a:pt x="898679" y="3007994"/>
                    </a:lnTo>
                    <a:lnTo>
                      <a:pt x="862104" y="2991018"/>
                    </a:lnTo>
                    <a:close/>
                    <a:moveTo>
                      <a:pt x="144339" y="855380"/>
                    </a:moveTo>
                    <a:lnTo>
                      <a:pt x="144339" y="2292695"/>
                    </a:lnTo>
                    <a:lnTo>
                      <a:pt x="107763" y="2213890"/>
                    </a:lnTo>
                    <a:lnTo>
                      <a:pt x="107763" y="934186"/>
                    </a:lnTo>
                    <a:close/>
                    <a:moveTo>
                      <a:pt x="754341" y="214445"/>
                    </a:moveTo>
                    <a:lnTo>
                      <a:pt x="790917" y="192832"/>
                    </a:lnTo>
                    <a:lnTo>
                      <a:pt x="790917" y="2955244"/>
                    </a:lnTo>
                    <a:lnTo>
                      <a:pt x="754341" y="2933631"/>
                    </a:lnTo>
                    <a:close/>
                    <a:moveTo>
                      <a:pt x="252102" y="677571"/>
                    </a:moveTo>
                    <a:lnTo>
                      <a:pt x="252102" y="2470505"/>
                    </a:lnTo>
                    <a:lnTo>
                      <a:pt x="229769" y="2440128"/>
                    </a:lnTo>
                    <a:lnTo>
                      <a:pt x="215525" y="2416024"/>
                    </a:lnTo>
                    <a:lnTo>
                      <a:pt x="215526" y="732052"/>
                    </a:lnTo>
                    <a:lnTo>
                      <a:pt x="229769" y="707948"/>
                    </a:lnTo>
                    <a:close/>
                    <a:moveTo>
                      <a:pt x="646578" y="282715"/>
                    </a:moveTo>
                    <a:lnTo>
                      <a:pt x="678391" y="259327"/>
                    </a:lnTo>
                    <a:lnTo>
                      <a:pt x="683154" y="256512"/>
                    </a:lnTo>
                    <a:lnTo>
                      <a:pt x="683153" y="2891563"/>
                    </a:lnTo>
                    <a:lnTo>
                      <a:pt x="678391" y="2888750"/>
                    </a:lnTo>
                    <a:lnTo>
                      <a:pt x="646577" y="2865360"/>
                    </a:lnTo>
                    <a:close/>
                    <a:moveTo>
                      <a:pt x="538815" y="363998"/>
                    </a:moveTo>
                    <a:lnTo>
                      <a:pt x="551013" y="352973"/>
                    </a:lnTo>
                    <a:lnTo>
                      <a:pt x="575391" y="335050"/>
                    </a:lnTo>
                    <a:lnTo>
                      <a:pt x="575390" y="2813025"/>
                    </a:lnTo>
                    <a:lnTo>
                      <a:pt x="551013" y="2795104"/>
                    </a:lnTo>
                    <a:lnTo>
                      <a:pt x="538814" y="2784077"/>
                    </a:lnTo>
                    <a:close/>
                    <a:moveTo>
                      <a:pt x="359865" y="540243"/>
                    </a:moveTo>
                    <a:lnTo>
                      <a:pt x="359864" y="2607832"/>
                    </a:lnTo>
                    <a:lnTo>
                      <a:pt x="323415" y="2567505"/>
                    </a:lnTo>
                    <a:lnTo>
                      <a:pt x="323288" y="2567334"/>
                    </a:lnTo>
                    <a:lnTo>
                      <a:pt x="323289" y="580742"/>
                    </a:lnTo>
                    <a:lnTo>
                      <a:pt x="323415" y="580571"/>
                    </a:lnTo>
                    <a:close/>
                    <a:moveTo>
                      <a:pt x="431467" y="461025"/>
                    </a:moveTo>
                    <a:lnTo>
                      <a:pt x="467628" y="428341"/>
                    </a:lnTo>
                    <a:lnTo>
                      <a:pt x="467627" y="2719735"/>
                    </a:lnTo>
                    <a:lnTo>
                      <a:pt x="431467" y="2687051"/>
                    </a:lnTo>
                    <a:lnTo>
                      <a:pt x="431051" y="2686591"/>
                    </a:lnTo>
                    <a:lnTo>
                      <a:pt x="431052" y="461485"/>
                    </a:lnTo>
                    <a:close/>
                  </a:path>
                </a:pathLst>
              </a:custGeom>
              <a:gradFill flip="none" rotWithShape="1">
                <a:gsLst>
                  <a:gs pos="95000">
                    <a:srgbClr val="77BF43"/>
                  </a:gs>
                  <a:gs pos="10000">
                    <a:srgbClr val="FFFF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aphic 65">
                <a:extLst>
                  <a:ext uri="{FF2B5EF4-FFF2-40B4-BE49-F238E27FC236}">
                    <a16:creationId xmlns:a16="http://schemas.microsoft.com/office/drawing/2014/main" id="{41B7DDCE-B679-4E0E-8937-525815BF708C}"/>
                  </a:ext>
                </a:extLst>
              </p:cNvPr>
              <p:cNvGrpSpPr>
                <a:grpSpLocks noChangeAspect="1"/>
              </p:cNvGrpSpPr>
              <p:nvPr userDrawn="1"/>
            </p:nvGrpSpPr>
            <p:grpSpPr>
              <a:xfrm>
                <a:off x="1181620" y="3946364"/>
                <a:ext cx="845688" cy="914400"/>
                <a:chOff x="4341812" y="1533525"/>
                <a:chExt cx="3505200" cy="3789997"/>
              </a:xfrm>
              <a:solidFill>
                <a:srgbClr val="34531D"/>
              </a:solidFill>
            </p:grpSpPr>
            <p:sp>
              <p:nvSpPr>
                <p:cNvPr id="48" name="Freeform: Shape 47">
                  <a:extLst>
                    <a:ext uri="{FF2B5EF4-FFF2-40B4-BE49-F238E27FC236}">
                      <a16:creationId xmlns:a16="http://schemas.microsoft.com/office/drawing/2014/main" id="{A1669FAB-7D61-4EC5-A139-F213439FE62F}"/>
                    </a:ext>
                  </a:extLst>
                </p:cNvPr>
                <p:cNvSpPr/>
                <p:nvPr/>
              </p:nvSpPr>
              <p:spPr>
                <a:xfrm>
                  <a:off x="5222874" y="4269105"/>
                  <a:ext cx="588645" cy="1043939"/>
                </a:xfrm>
                <a:custGeom>
                  <a:avLst/>
                  <a:gdLst>
                    <a:gd name="connsiteX0" fmla="*/ 0 w 588645"/>
                    <a:gd name="connsiteY0" fmla="*/ 1043940 h 1043939"/>
                    <a:gd name="connsiteX1" fmla="*/ 588645 w 588645"/>
                    <a:gd name="connsiteY1" fmla="*/ 1043940 h 1043939"/>
                    <a:gd name="connsiteX2" fmla="*/ 588645 w 588645"/>
                    <a:gd name="connsiteY2" fmla="*/ 0 h 1043939"/>
                    <a:gd name="connsiteX3" fmla="*/ 0 w 588645"/>
                    <a:gd name="connsiteY3" fmla="*/ 0 h 1043939"/>
                    <a:gd name="connsiteX4" fmla="*/ 0 w 588645"/>
                    <a:gd name="connsiteY4" fmla="*/ 1043940 h 1043939"/>
                    <a:gd name="connsiteX5" fmla="*/ 132398 w 588645"/>
                    <a:gd name="connsiteY5" fmla="*/ 132397 h 1043939"/>
                    <a:gd name="connsiteX6" fmla="*/ 456247 w 588645"/>
                    <a:gd name="connsiteY6" fmla="*/ 132397 h 1043939"/>
                    <a:gd name="connsiteX7" fmla="*/ 456247 w 588645"/>
                    <a:gd name="connsiteY7" fmla="*/ 911542 h 1043939"/>
                    <a:gd name="connsiteX8" fmla="*/ 132398 w 588645"/>
                    <a:gd name="connsiteY8" fmla="*/ 911542 h 1043939"/>
                    <a:gd name="connsiteX9" fmla="*/ 132398 w 588645"/>
                    <a:gd name="connsiteY9" fmla="*/ 132397 h 104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645" h="1043939">
                      <a:moveTo>
                        <a:pt x="0" y="1043940"/>
                      </a:moveTo>
                      <a:lnTo>
                        <a:pt x="588645" y="1043940"/>
                      </a:lnTo>
                      <a:lnTo>
                        <a:pt x="588645" y="0"/>
                      </a:lnTo>
                      <a:lnTo>
                        <a:pt x="0" y="0"/>
                      </a:lnTo>
                      <a:lnTo>
                        <a:pt x="0" y="1043940"/>
                      </a:lnTo>
                      <a:close/>
                      <a:moveTo>
                        <a:pt x="132398" y="132397"/>
                      </a:moveTo>
                      <a:lnTo>
                        <a:pt x="456247" y="132397"/>
                      </a:lnTo>
                      <a:lnTo>
                        <a:pt x="456247" y="911542"/>
                      </a:lnTo>
                      <a:lnTo>
                        <a:pt x="132398" y="911542"/>
                      </a:lnTo>
                      <a:lnTo>
                        <a:pt x="132398" y="132397"/>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61EDABD-F068-4BCC-B3D7-8DC48ED5BDFE}"/>
                    </a:ext>
                  </a:extLst>
                </p:cNvPr>
                <p:cNvSpPr/>
                <p:nvPr/>
              </p:nvSpPr>
              <p:spPr>
                <a:xfrm>
                  <a:off x="4341812" y="1533525"/>
                  <a:ext cx="3505200" cy="3789997"/>
                </a:xfrm>
                <a:custGeom>
                  <a:avLst/>
                  <a:gdLst>
                    <a:gd name="connsiteX0" fmla="*/ 3505200 w 3505200"/>
                    <a:gd name="connsiteY0" fmla="*/ 2867025 h 3789997"/>
                    <a:gd name="connsiteX1" fmla="*/ 3201353 w 3505200"/>
                    <a:gd name="connsiteY1" fmla="*/ 2340293 h 3789997"/>
                    <a:gd name="connsiteX2" fmla="*/ 2896553 w 3505200"/>
                    <a:gd name="connsiteY2" fmla="*/ 2867025 h 3789997"/>
                    <a:gd name="connsiteX3" fmla="*/ 3134678 w 3505200"/>
                    <a:gd name="connsiteY3" fmla="*/ 2867025 h 3789997"/>
                    <a:gd name="connsiteX4" fmla="*/ 3134678 w 3505200"/>
                    <a:gd name="connsiteY4" fmla="*/ 3656648 h 3789997"/>
                    <a:gd name="connsiteX5" fmla="*/ 2810828 w 3505200"/>
                    <a:gd name="connsiteY5" fmla="*/ 3656648 h 3789997"/>
                    <a:gd name="connsiteX6" fmla="*/ 2810828 w 3505200"/>
                    <a:gd name="connsiteY6" fmla="*/ 1523048 h 3789997"/>
                    <a:gd name="connsiteX7" fmla="*/ 2934653 w 3505200"/>
                    <a:gd name="connsiteY7" fmla="*/ 1523048 h 3789997"/>
                    <a:gd name="connsiteX8" fmla="*/ 3134678 w 3505200"/>
                    <a:gd name="connsiteY8" fmla="*/ 1742123 h 3789997"/>
                    <a:gd name="connsiteX9" fmla="*/ 3134678 w 3505200"/>
                    <a:gd name="connsiteY9" fmla="*/ 2129790 h 3789997"/>
                    <a:gd name="connsiteX10" fmla="*/ 3267075 w 3505200"/>
                    <a:gd name="connsiteY10" fmla="*/ 2129790 h 3789997"/>
                    <a:gd name="connsiteX11" fmla="*/ 3267075 w 3505200"/>
                    <a:gd name="connsiteY11" fmla="*/ 1743075 h 3789997"/>
                    <a:gd name="connsiteX12" fmla="*/ 3470910 w 3505200"/>
                    <a:gd name="connsiteY12" fmla="*/ 1481138 h 3789997"/>
                    <a:gd name="connsiteX13" fmla="*/ 3201353 w 3505200"/>
                    <a:gd name="connsiteY13" fmla="*/ 1211580 h 3789997"/>
                    <a:gd name="connsiteX14" fmla="*/ 2947035 w 3505200"/>
                    <a:gd name="connsiteY14" fmla="*/ 1391603 h 3789997"/>
                    <a:gd name="connsiteX15" fmla="*/ 2750820 w 3505200"/>
                    <a:gd name="connsiteY15" fmla="*/ 1391603 h 3789997"/>
                    <a:gd name="connsiteX16" fmla="*/ 2778443 w 3505200"/>
                    <a:gd name="connsiteY16" fmla="*/ 1156335 h 3789997"/>
                    <a:gd name="connsiteX17" fmla="*/ 2487930 w 3505200"/>
                    <a:gd name="connsiteY17" fmla="*/ 454343 h 3789997"/>
                    <a:gd name="connsiteX18" fmla="*/ 1785938 w 3505200"/>
                    <a:gd name="connsiteY18" fmla="*/ 163830 h 3789997"/>
                    <a:gd name="connsiteX19" fmla="*/ 1754505 w 3505200"/>
                    <a:gd name="connsiteY19" fmla="*/ 164783 h 3789997"/>
                    <a:gd name="connsiteX20" fmla="*/ 1510665 w 3505200"/>
                    <a:gd name="connsiteY20" fmla="*/ 0 h 3789997"/>
                    <a:gd name="connsiteX21" fmla="*/ 1248728 w 3505200"/>
                    <a:gd name="connsiteY21" fmla="*/ 261938 h 3789997"/>
                    <a:gd name="connsiteX22" fmla="*/ 1254443 w 3505200"/>
                    <a:gd name="connsiteY22" fmla="*/ 316230 h 3789997"/>
                    <a:gd name="connsiteX23" fmla="*/ 1082993 w 3505200"/>
                    <a:gd name="connsiteY23" fmla="*/ 453390 h 3789997"/>
                    <a:gd name="connsiteX24" fmla="*/ 792480 w 3505200"/>
                    <a:gd name="connsiteY24" fmla="*/ 1155383 h 3789997"/>
                    <a:gd name="connsiteX25" fmla="*/ 935355 w 3505200"/>
                    <a:gd name="connsiteY25" fmla="*/ 1668780 h 3789997"/>
                    <a:gd name="connsiteX26" fmla="*/ 0 w 3505200"/>
                    <a:gd name="connsiteY26" fmla="*/ 2603183 h 3789997"/>
                    <a:gd name="connsiteX27" fmla="*/ 337185 w 3505200"/>
                    <a:gd name="connsiteY27" fmla="*/ 2940368 h 3789997"/>
                    <a:gd name="connsiteX28" fmla="*/ 1271588 w 3505200"/>
                    <a:gd name="connsiteY28" fmla="*/ 2005965 h 3789997"/>
                    <a:gd name="connsiteX29" fmla="*/ 1435418 w 3505200"/>
                    <a:gd name="connsiteY29" fmla="*/ 2085023 h 3789997"/>
                    <a:gd name="connsiteX30" fmla="*/ 1724025 w 3505200"/>
                    <a:gd name="connsiteY30" fmla="*/ 2145983 h 3789997"/>
                    <a:gd name="connsiteX31" fmla="*/ 1778318 w 3505200"/>
                    <a:gd name="connsiteY31" fmla="*/ 2147888 h 3789997"/>
                    <a:gd name="connsiteX32" fmla="*/ 1778318 w 3505200"/>
                    <a:gd name="connsiteY32" fmla="*/ 2823210 h 3789997"/>
                    <a:gd name="connsiteX33" fmla="*/ 1777365 w 3505200"/>
                    <a:gd name="connsiteY33" fmla="*/ 3788093 h 3789997"/>
                    <a:gd name="connsiteX34" fmla="*/ 2366010 w 3505200"/>
                    <a:gd name="connsiteY34" fmla="*/ 3788093 h 3789997"/>
                    <a:gd name="connsiteX35" fmla="*/ 2366010 w 3505200"/>
                    <a:gd name="connsiteY35" fmla="*/ 1961198 h 3789997"/>
                    <a:gd name="connsiteX36" fmla="*/ 2486978 w 3505200"/>
                    <a:gd name="connsiteY36" fmla="*/ 1858328 h 3789997"/>
                    <a:gd name="connsiteX37" fmla="*/ 2678430 w 3505200"/>
                    <a:gd name="connsiteY37" fmla="*/ 1589723 h 3789997"/>
                    <a:gd name="connsiteX38" fmla="*/ 2678430 w 3505200"/>
                    <a:gd name="connsiteY38" fmla="*/ 3789998 h 3789997"/>
                    <a:gd name="connsiteX39" fmla="*/ 3267075 w 3505200"/>
                    <a:gd name="connsiteY39" fmla="*/ 3789998 h 3789997"/>
                    <a:gd name="connsiteX40" fmla="*/ 3267075 w 3505200"/>
                    <a:gd name="connsiteY40" fmla="*/ 2867025 h 3789997"/>
                    <a:gd name="connsiteX41" fmla="*/ 3505200 w 3505200"/>
                    <a:gd name="connsiteY41" fmla="*/ 2867025 h 3789997"/>
                    <a:gd name="connsiteX42" fmla="*/ 3201353 w 3505200"/>
                    <a:gd name="connsiteY42" fmla="*/ 1343025 h 3789997"/>
                    <a:gd name="connsiteX43" fmla="*/ 3339465 w 3505200"/>
                    <a:gd name="connsiteY43" fmla="*/ 1481138 h 3789997"/>
                    <a:gd name="connsiteX44" fmla="*/ 3202305 w 3505200"/>
                    <a:gd name="connsiteY44" fmla="*/ 1619250 h 3789997"/>
                    <a:gd name="connsiteX45" fmla="*/ 3064193 w 3505200"/>
                    <a:gd name="connsiteY45" fmla="*/ 1481138 h 3789997"/>
                    <a:gd name="connsiteX46" fmla="*/ 3201353 w 3505200"/>
                    <a:gd name="connsiteY46" fmla="*/ 1343025 h 3789997"/>
                    <a:gd name="connsiteX47" fmla="*/ 1510665 w 3505200"/>
                    <a:gd name="connsiteY47" fmla="*/ 132398 h 3789997"/>
                    <a:gd name="connsiteX48" fmla="*/ 1641158 w 3505200"/>
                    <a:gd name="connsiteY48" fmla="*/ 262890 h 3789997"/>
                    <a:gd name="connsiteX49" fmla="*/ 1510665 w 3505200"/>
                    <a:gd name="connsiteY49" fmla="*/ 393383 h 3789997"/>
                    <a:gd name="connsiteX50" fmla="*/ 1380173 w 3505200"/>
                    <a:gd name="connsiteY50" fmla="*/ 262890 h 3789997"/>
                    <a:gd name="connsiteX51" fmla="*/ 1510665 w 3505200"/>
                    <a:gd name="connsiteY51" fmla="*/ 132398 h 3789997"/>
                    <a:gd name="connsiteX52" fmla="*/ 1160145 w 3505200"/>
                    <a:gd name="connsiteY52" fmla="*/ 1930718 h 3789997"/>
                    <a:gd name="connsiteX53" fmla="*/ 337185 w 3505200"/>
                    <a:gd name="connsiteY53" fmla="*/ 2753678 h 3789997"/>
                    <a:gd name="connsiteX54" fmla="*/ 186690 w 3505200"/>
                    <a:gd name="connsiteY54" fmla="*/ 2603183 h 3789997"/>
                    <a:gd name="connsiteX55" fmla="*/ 1009650 w 3505200"/>
                    <a:gd name="connsiteY55" fmla="*/ 1781175 h 3789997"/>
                    <a:gd name="connsiteX56" fmla="*/ 1032510 w 3505200"/>
                    <a:gd name="connsiteY56" fmla="*/ 1804035 h 3789997"/>
                    <a:gd name="connsiteX57" fmla="*/ 1082993 w 3505200"/>
                    <a:gd name="connsiteY57" fmla="*/ 1858328 h 3789997"/>
                    <a:gd name="connsiteX58" fmla="*/ 1137285 w 3505200"/>
                    <a:gd name="connsiteY58" fmla="*/ 1908810 h 3789997"/>
                    <a:gd name="connsiteX59" fmla="*/ 1160145 w 3505200"/>
                    <a:gd name="connsiteY59" fmla="*/ 1930718 h 3789997"/>
                    <a:gd name="connsiteX60" fmla="*/ 1469708 w 3505200"/>
                    <a:gd name="connsiteY60" fmla="*/ 1954530 h 3789997"/>
                    <a:gd name="connsiteX61" fmla="*/ 1469708 w 3505200"/>
                    <a:gd name="connsiteY61" fmla="*/ 1019175 h 3789997"/>
                    <a:gd name="connsiteX62" fmla="*/ 2070735 w 3505200"/>
                    <a:gd name="connsiteY62" fmla="*/ 1019175 h 3789997"/>
                    <a:gd name="connsiteX63" fmla="*/ 2070735 w 3505200"/>
                    <a:gd name="connsiteY63" fmla="*/ 1965960 h 3789997"/>
                    <a:gd name="connsiteX64" fmla="*/ 2025015 w 3505200"/>
                    <a:gd name="connsiteY64" fmla="*/ 1981200 h 3789997"/>
                    <a:gd name="connsiteX65" fmla="*/ 1979295 w 3505200"/>
                    <a:gd name="connsiteY65" fmla="*/ 1993583 h 3789997"/>
                    <a:gd name="connsiteX66" fmla="*/ 1879283 w 3505200"/>
                    <a:gd name="connsiteY66" fmla="*/ 2010728 h 3789997"/>
                    <a:gd name="connsiteX67" fmla="*/ 1842135 w 3505200"/>
                    <a:gd name="connsiteY67" fmla="*/ 2013585 h 3789997"/>
                    <a:gd name="connsiteX68" fmla="*/ 1780223 w 3505200"/>
                    <a:gd name="connsiteY68" fmla="*/ 2011680 h 3789997"/>
                    <a:gd name="connsiteX69" fmla="*/ 1780223 w 3505200"/>
                    <a:gd name="connsiteY69" fmla="*/ 2015490 h 3789997"/>
                    <a:gd name="connsiteX70" fmla="*/ 1770698 w 3505200"/>
                    <a:gd name="connsiteY70" fmla="*/ 2015490 h 3789997"/>
                    <a:gd name="connsiteX71" fmla="*/ 1752600 w 3505200"/>
                    <a:gd name="connsiteY71" fmla="*/ 2015490 h 3789997"/>
                    <a:gd name="connsiteX72" fmla="*/ 1483043 w 3505200"/>
                    <a:gd name="connsiteY72" fmla="*/ 1961198 h 3789997"/>
                    <a:gd name="connsiteX73" fmla="*/ 1469708 w 3505200"/>
                    <a:gd name="connsiteY73" fmla="*/ 1954530 h 3789997"/>
                    <a:gd name="connsiteX74" fmla="*/ 2234565 w 3505200"/>
                    <a:gd name="connsiteY74" fmla="*/ 2045970 h 3789997"/>
                    <a:gd name="connsiteX75" fmla="*/ 2234565 w 3505200"/>
                    <a:gd name="connsiteY75" fmla="*/ 3655695 h 3789997"/>
                    <a:gd name="connsiteX76" fmla="*/ 1910715 w 3505200"/>
                    <a:gd name="connsiteY76" fmla="*/ 3655695 h 3789997"/>
                    <a:gd name="connsiteX77" fmla="*/ 1911668 w 3505200"/>
                    <a:gd name="connsiteY77" fmla="*/ 2824163 h 3789997"/>
                    <a:gd name="connsiteX78" fmla="*/ 1911668 w 3505200"/>
                    <a:gd name="connsiteY78" fmla="*/ 2141220 h 3789997"/>
                    <a:gd name="connsiteX79" fmla="*/ 1931670 w 3505200"/>
                    <a:gd name="connsiteY79" fmla="*/ 2138363 h 3789997"/>
                    <a:gd name="connsiteX80" fmla="*/ 2160270 w 3505200"/>
                    <a:gd name="connsiteY80" fmla="*/ 2075498 h 3789997"/>
                    <a:gd name="connsiteX81" fmla="*/ 2193608 w 3505200"/>
                    <a:gd name="connsiteY81" fmla="*/ 2061210 h 3789997"/>
                    <a:gd name="connsiteX82" fmla="*/ 2234565 w 3505200"/>
                    <a:gd name="connsiteY82" fmla="*/ 2045970 h 3789997"/>
                    <a:gd name="connsiteX83" fmla="*/ 2393633 w 3505200"/>
                    <a:gd name="connsiteY83" fmla="*/ 1764030 h 3789997"/>
                    <a:gd name="connsiteX84" fmla="*/ 2203133 w 3505200"/>
                    <a:gd name="connsiteY84" fmla="*/ 1907858 h 3789997"/>
                    <a:gd name="connsiteX85" fmla="*/ 2203133 w 3505200"/>
                    <a:gd name="connsiteY85" fmla="*/ 886778 h 3789997"/>
                    <a:gd name="connsiteX86" fmla="*/ 1337310 w 3505200"/>
                    <a:gd name="connsiteY86" fmla="*/ 886778 h 3789997"/>
                    <a:gd name="connsiteX87" fmla="*/ 1337310 w 3505200"/>
                    <a:gd name="connsiteY87" fmla="*/ 1890713 h 3789997"/>
                    <a:gd name="connsiteX88" fmla="*/ 1224915 w 3505200"/>
                    <a:gd name="connsiteY88" fmla="*/ 1808798 h 3789997"/>
                    <a:gd name="connsiteX89" fmla="*/ 1133475 w 3505200"/>
                    <a:gd name="connsiteY89" fmla="*/ 1717358 h 3789997"/>
                    <a:gd name="connsiteX90" fmla="*/ 1177290 w 3505200"/>
                    <a:gd name="connsiteY90" fmla="*/ 547688 h 3789997"/>
                    <a:gd name="connsiteX91" fmla="*/ 1314450 w 3505200"/>
                    <a:gd name="connsiteY91" fmla="*/ 436245 h 3789997"/>
                    <a:gd name="connsiteX92" fmla="*/ 1510665 w 3505200"/>
                    <a:gd name="connsiteY92" fmla="*/ 524828 h 3789997"/>
                    <a:gd name="connsiteX93" fmla="*/ 1770698 w 3505200"/>
                    <a:gd name="connsiteY93" fmla="*/ 296228 h 3789997"/>
                    <a:gd name="connsiteX94" fmla="*/ 1784985 w 3505200"/>
                    <a:gd name="connsiteY94" fmla="*/ 296228 h 3789997"/>
                    <a:gd name="connsiteX95" fmla="*/ 2393633 w 3505200"/>
                    <a:gd name="connsiteY95" fmla="*/ 547688 h 3789997"/>
                    <a:gd name="connsiteX96" fmla="*/ 2393633 w 3505200"/>
                    <a:gd name="connsiteY96" fmla="*/ 1764030 h 378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505200" h="3789997">
                      <a:moveTo>
                        <a:pt x="3505200" y="2867025"/>
                      </a:moveTo>
                      <a:lnTo>
                        <a:pt x="3201353" y="2340293"/>
                      </a:lnTo>
                      <a:lnTo>
                        <a:pt x="2896553" y="2867025"/>
                      </a:lnTo>
                      <a:lnTo>
                        <a:pt x="3134678" y="2867025"/>
                      </a:lnTo>
                      <a:lnTo>
                        <a:pt x="3134678" y="3656648"/>
                      </a:lnTo>
                      <a:lnTo>
                        <a:pt x="2810828" y="3656648"/>
                      </a:lnTo>
                      <a:lnTo>
                        <a:pt x="2810828" y="1523048"/>
                      </a:lnTo>
                      <a:lnTo>
                        <a:pt x="2934653" y="1523048"/>
                      </a:lnTo>
                      <a:cubicBezTo>
                        <a:pt x="2951798" y="1628775"/>
                        <a:pt x="3031808" y="1715453"/>
                        <a:pt x="3134678" y="1742123"/>
                      </a:cubicBezTo>
                      <a:lnTo>
                        <a:pt x="3134678" y="2129790"/>
                      </a:lnTo>
                      <a:lnTo>
                        <a:pt x="3267075" y="2129790"/>
                      </a:lnTo>
                      <a:lnTo>
                        <a:pt x="3267075" y="1743075"/>
                      </a:lnTo>
                      <a:cubicBezTo>
                        <a:pt x="3384233" y="1713548"/>
                        <a:pt x="3470910" y="1606868"/>
                        <a:pt x="3470910" y="1481138"/>
                      </a:cubicBezTo>
                      <a:cubicBezTo>
                        <a:pt x="3470910" y="1332548"/>
                        <a:pt x="3349943" y="1211580"/>
                        <a:pt x="3201353" y="1211580"/>
                      </a:cubicBezTo>
                      <a:cubicBezTo>
                        <a:pt x="3084195" y="1211580"/>
                        <a:pt x="2984183" y="1286828"/>
                        <a:pt x="2947035" y="1391603"/>
                      </a:cubicBezTo>
                      <a:lnTo>
                        <a:pt x="2750820" y="1391603"/>
                      </a:lnTo>
                      <a:cubicBezTo>
                        <a:pt x="2768918" y="1315403"/>
                        <a:pt x="2778443" y="1237298"/>
                        <a:pt x="2778443" y="1156335"/>
                      </a:cubicBezTo>
                      <a:cubicBezTo>
                        <a:pt x="2778443" y="891540"/>
                        <a:pt x="2675573" y="641985"/>
                        <a:pt x="2487930" y="454343"/>
                      </a:cubicBezTo>
                      <a:cubicBezTo>
                        <a:pt x="2300288" y="266700"/>
                        <a:pt x="2050733" y="163830"/>
                        <a:pt x="1785938" y="163830"/>
                      </a:cubicBezTo>
                      <a:cubicBezTo>
                        <a:pt x="1775460" y="163830"/>
                        <a:pt x="1764983" y="163830"/>
                        <a:pt x="1754505" y="164783"/>
                      </a:cubicBezTo>
                      <a:cubicBezTo>
                        <a:pt x="1714500" y="67628"/>
                        <a:pt x="1620203" y="0"/>
                        <a:pt x="1510665" y="0"/>
                      </a:cubicBezTo>
                      <a:cubicBezTo>
                        <a:pt x="1365885" y="0"/>
                        <a:pt x="1248728" y="118110"/>
                        <a:pt x="1248728" y="261938"/>
                      </a:cubicBezTo>
                      <a:cubicBezTo>
                        <a:pt x="1248728" y="280035"/>
                        <a:pt x="1250633" y="298133"/>
                        <a:pt x="1254443" y="316230"/>
                      </a:cubicBezTo>
                      <a:cubicBezTo>
                        <a:pt x="1193483" y="355283"/>
                        <a:pt x="1136333" y="401003"/>
                        <a:pt x="1082993" y="453390"/>
                      </a:cubicBezTo>
                      <a:cubicBezTo>
                        <a:pt x="895350" y="641033"/>
                        <a:pt x="792480" y="890588"/>
                        <a:pt x="792480" y="1155383"/>
                      </a:cubicBezTo>
                      <a:cubicBezTo>
                        <a:pt x="792480" y="1339215"/>
                        <a:pt x="842010" y="1515428"/>
                        <a:pt x="935355" y="1668780"/>
                      </a:cubicBezTo>
                      <a:lnTo>
                        <a:pt x="0" y="2603183"/>
                      </a:lnTo>
                      <a:lnTo>
                        <a:pt x="337185" y="2940368"/>
                      </a:lnTo>
                      <a:lnTo>
                        <a:pt x="1271588" y="2005965"/>
                      </a:lnTo>
                      <a:cubicBezTo>
                        <a:pt x="1323975" y="2037398"/>
                        <a:pt x="1378268" y="2064068"/>
                        <a:pt x="1435418" y="2085023"/>
                      </a:cubicBezTo>
                      <a:cubicBezTo>
                        <a:pt x="1493520" y="2111693"/>
                        <a:pt x="1587818" y="2140268"/>
                        <a:pt x="1724025" y="2145983"/>
                      </a:cubicBezTo>
                      <a:cubicBezTo>
                        <a:pt x="1742123" y="2146935"/>
                        <a:pt x="1760220" y="2147888"/>
                        <a:pt x="1778318" y="2147888"/>
                      </a:cubicBezTo>
                      <a:lnTo>
                        <a:pt x="1778318" y="2823210"/>
                      </a:lnTo>
                      <a:lnTo>
                        <a:pt x="1777365" y="3788093"/>
                      </a:lnTo>
                      <a:lnTo>
                        <a:pt x="2366010" y="3788093"/>
                      </a:lnTo>
                      <a:lnTo>
                        <a:pt x="2366010" y="1961198"/>
                      </a:lnTo>
                      <a:cubicBezTo>
                        <a:pt x="2408873" y="1930718"/>
                        <a:pt x="2448878" y="1896428"/>
                        <a:pt x="2486978" y="1858328"/>
                      </a:cubicBezTo>
                      <a:cubicBezTo>
                        <a:pt x="2566988" y="1778318"/>
                        <a:pt x="2630805" y="1687830"/>
                        <a:pt x="2678430" y="1589723"/>
                      </a:cubicBezTo>
                      <a:lnTo>
                        <a:pt x="2678430" y="3789998"/>
                      </a:lnTo>
                      <a:lnTo>
                        <a:pt x="3267075" y="3789998"/>
                      </a:lnTo>
                      <a:lnTo>
                        <a:pt x="3267075" y="2867025"/>
                      </a:lnTo>
                      <a:lnTo>
                        <a:pt x="3505200" y="2867025"/>
                      </a:lnTo>
                      <a:close/>
                      <a:moveTo>
                        <a:pt x="3201353" y="1343025"/>
                      </a:moveTo>
                      <a:cubicBezTo>
                        <a:pt x="3277553" y="1343025"/>
                        <a:pt x="3339465" y="1404938"/>
                        <a:pt x="3339465" y="1481138"/>
                      </a:cubicBezTo>
                      <a:cubicBezTo>
                        <a:pt x="3339465" y="1557338"/>
                        <a:pt x="3277553" y="1619250"/>
                        <a:pt x="3202305" y="1619250"/>
                      </a:cubicBezTo>
                      <a:cubicBezTo>
                        <a:pt x="3126105" y="1618298"/>
                        <a:pt x="3064193" y="1556385"/>
                        <a:pt x="3064193" y="1481138"/>
                      </a:cubicBezTo>
                      <a:cubicBezTo>
                        <a:pt x="3064193" y="1404938"/>
                        <a:pt x="3126105" y="1343025"/>
                        <a:pt x="3201353" y="1343025"/>
                      </a:cubicBezTo>
                      <a:close/>
                      <a:moveTo>
                        <a:pt x="1510665" y="132398"/>
                      </a:moveTo>
                      <a:cubicBezTo>
                        <a:pt x="1582103" y="132398"/>
                        <a:pt x="1641158" y="190500"/>
                        <a:pt x="1641158" y="262890"/>
                      </a:cubicBezTo>
                      <a:cubicBezTo>
                        <a:pt x="1641158" y="335280"/>
                        <a:pt x="1583055" y="393383"/>
                        <a:pt x="1510665" y="393383"/>
                      </a:cubicBezTo>
                      <a:cubicBezTo>
                        <a:pt x="1439228" y="393383"/>
                        <a:pt x="1380173" y="335280"/>
                        <a:pt x="1380173" y="262890"/>
                      </a:cubicBezTo>
                      <a:cubicBezTo>
                        <a:pt x="1380173" y="190500"/>
                        <a:pt x="1439228" y="132398"/>
                        <a:pt x="1510665" y="132398"/>
                      </a:cubicBezTo>
                      <a:close/>
                      <a:moveTo>
                        <a:pt x="1160145" y="1930718"/>
                      </a:moveTo>
                      <a:lnTo>
                        <a:pt x="337185" y="2753678"/>
                      </a:lnTo>
                      <a:lnTo>
                        <a:pt x="186690" y="2603183"/>
                      </a:lnTo>
                      <a:lnTo>
                        <a:pt x="1009650" y="1781175"/>
                      </a:lnTo>
                      <a:lnTo>
                        <a:pt x="1032510" y="1804035"/>
                      </a:lnTo>
                      <a:cubicBezTo>
                        <a:pt x="1048703" y="1823085"/>
                        <a:pt x="1065848" y="1841183"/>
                        <a:pt x="1082993" y="1858328"/>
                      </a:cubicBezTo>
                      <a:cubicBezTo>
                        <a:pt x="1100138" y="1875473"/>
                        <a:pt x="1118235" y="1892618"/>
                        <a:pt x="1137285" y="1908810"/>
                      </a:cubicBezTo>
                      <a:lnTo>
                        <a:pt x="1160145" y="1930718"/>
                      </a:lnTo>
                      <a:close/>
                      <a:moveTo>
                        <a:pt x="1469708" y="1954530"/>
                      </a:moveTo>
                      <a:lnTo>
                        <a:pt x="1469708" y="1019175"/>
                      </a:lnTo>
                      <a:lnTo>
                        <a:pt x="2070735" y="1019175"/>
                      </a:lnTo>
                      <a:lnTo>
                        <a:pt x="2070735" y="1965960"/>
                      </a:lnTo>
                      <a:cubicBezTo>
                        <a:pt x="2055495" y="1971675"/>
                        <a:pt x="2040255" y="1976438"/>
                        <a:pt x="2025015" y="1981200"/>
                      </a:cubicBezTo>
                      <a:cubicBezTo>
                        <a:pt x="2008823" y="1985963"/>
                        <a:pt x="1993583" y="1990725"/>
                        <a:pt x="1979295" y="1993583"/>
                      </a:cubicBezTo>
                      <a:cubicBezTo>
                        <a:pt x="1945958" y="2001203"/>
                        <a:pt x="1912620" y="2006918"/>
                        <a:pt x="1879283" y="2010728"/>
                      </a:cubicBezTo>
                      <a:cubicBezTo>
                        <a:pt x="1866900" y="2011680"/>
                        <a:pt x="1854518" y="2012633"/>
                        <a:pt x="1842135" y="2013585"/>
                      </a:cubicBezTo>
                      <a:lnTo>
                        <a:pt x="1780223" y="2011680"/>
                      </a:lnTo>
                      <a:lnTo>
                        <a:pt x="1780223" y="2015490"/>
                      </a:lnTo>
                      <a:cubicBezTo>
                        <a:pt x="1777365" y="2015490"/>
                        <a:pt x="1774508" y="2015490"/>
                        <a:pt x="1770698" y="2015490"/>
                      </a:cubicBezTo>
                      <a:cubicBezTo>
                        <a:pt x="1764983" y="2015490"/>
                        <a:pt x="1758315" y="2015490"/>
                        <a:pt x="1752600" y="2015490"/>
                      </a:cubicBezTo>
                      <a:cubicBezTo>
                        <a:pt x="1661160" y="2011680"/>
                        <a:pt x="1569720" y="1993583"/>
                        <a:pt x="1483043" y="1961198"/>
                      </a:cubicBezTo>
                      <a:cubicBezTo>
                        <a:pt x="1477328" y="1958340"/>
                        <a:pt x="1473518" y="1956435"/>
                        <a:pt x="1469708" y="1954530"/>
                      </a:cubicBezTo>
                      <a:close/>
                      <a:moveTo>
                        <a:pt x="2234565" y="2045970"/>
                      </a:moveTo>
                      <a:lnTo>
                        <a:pt x="2234565" y="3655695"/>
                      </a:lnTo>
                      <a:lnTo>
                        <a:pt x="1910715" y="3655695"/>
                      </a:lnTo>
                      <a:lnTo>
                        <a:pt x="1911668" y="2824163"/>
                      </a:lnTo>
                      <a:lnTo>
                        <a:pt x="1911668" y="2141220"/>
                      </a:lnTo>
                      <a:cubicBezTo>
                        <a:pt x="1917383" y="2140268"/>
                        <a:pt x="1924050" y="2139315"/>
                        <a:pt x="1931670" y="2138363"/>
                      </a:cubicBezTo>
                      <a:cubicBezTo>
                        <a:pt x="2059305" y="2122170"/>
                        <a:pt x="2132648" y="2090738"/>
                        <a:pt x="2160270" y="2075498"/>
                      </a:cubicBezTo>
                      <a:cubicBezTo>
                        <a:pt x="2171700" y="2070735"/>
                        <a:pt x="2183130" y="2065973"/>
                        <a:pt x="2193608" y="2061210"/>
                      </a:cubicBezTo>
                      <a:cubicBezTo>
                        <a:pt x="2207895" y="2056448"/>
                        <a:pt x="2221230" y="2050733"/>
                        <a:pt x="2234565" y="2045970"/>
                      </a:cubicBezTo>
                      <a:close/>
                      <a:moveTo>
                        <a:pt x="2393633" y="1764030"/>
                      </a:moveTo>
                      <a:cubicBezTo>
                        <a:pt x="2335530" y="1822133"/>
                        <a:pt x="2270760" y="1869758"/>
                        <a:pt x="2203133" y="1907858"/>
                      </a:cubicBezTo>
                      <a:lnTo>
                        <a:pt x="2203133" y="886778"/>
                      </a:lnTo>
                      <a:lnTo>
                        <a:pt x="1337310" y="886778"/>
                      </a:lnTo>
                      <a:lnTo>
                        <a:pt x="1337310" y="1890713"/>
                      </a:lnTo>
                      <a:cubicBezTo>
                        <a:pt x="1298258" y="1866900"/>
                        <a:pt x="1260158" y="1839278"/>
                        <a:pt x="1224915" y="1808798"/>
                      </a:cubicBezTo>
                      <a:lnTo>
                        <a:pt x="1133475" y="1717358"/>
                      </a:lnTo>
                      <a:cubicBezTo>
                        <a:pt x="842963" y="1379220"/>
                        <a:pt x="857250" y="867728"/>
                        <a:pt x="1177290" y="547688"/>
                      </a:cubicBezTo>
                      <a:cubicBezTo>
                        <a:pt x="1220153" y="504825"/>
                        <a:pt x="1265873" y="467678"/>
                        <a:pt x="1314450" y="436245"/>
                      </a:cubicBezTo>
                      <a:cubicBezTo>
                        <a:pt x="1363028" y="490538"/>
                        <a:pt x="1432560" y="524828"/>
                        <a:pt x="1510665" y="524828"/>
                      </a:cubicBezTo>
                      <a:cubicBezTo>
                        <a:pt x="1644015" y="524828"/>
                        <a:pt x="1754505" y="424815"/>
                        <a:pt x="1770698" y="296228"/>
                      </a:cubicBezTo>
                      <a:cubicBezTo>
                        <a:pt x="1775460" y="296228"/>
                        <a:pt x="1780223" y="296228"/>
                        <a:pt x="1784985" y="296228"/>
                      </a:cubicBezTo>
                      <a:cubicBezTo>
                        <a:pt x="2005013" y="296228"/>
                        <a:pt x="2225993" y="380048"/>
                        <a:pt x="2393633" y="547688"/>
                      </a:cubicBezTo>
                      <a:cubicBezTo>
                        <a:pt x="2728913" y="882968"/>
                        <a:pt x="2728913" y="1428750"/>
                        <a:pt x="2393633" y="1764030"/>
                      </a:cubicBezTo>
                      <a:close/>
                    </a:path>
                  </a:pathLst>
                </a:custGeom>
                <a:grpFill/>
                <a:ln w="9525" cap="flat">
                  <a:noFill/>
                  <a:prstDash val="solid"/>
                  <a:miter/>
                </a:ln>
              </p:spPr>
              <p:txBody>
                <a:bodyPr rtlCol="0" anchor="ctr"/>
                <a:lstStyle/>
                <a:p>
                  <a:endParaRPr lang="en-US"/>
                </a:p>
              </p:txBody>
            </p:sp>
          </p:grpSp>
        </p:grpSp>
        <p:sp>
          <p:nvSpPr>
            <p:cNvPr id="59" name="Circle: Hollow 58">
              <a:extLst>
                <a:ext uri="{FF2B5EF4-FFF2-40B4-BE49-F238E27FC236}">
                  <a16:creationId xmlns:a16="http://schemas.microsoft.com/office/drawing/2014/main" id="{C020D89A-0776-41B3-B88E-C8ADBCE0809A}"/>
                </a:ext>
              </a:extLst>
            </p:cNvPr>
            <p:cNvSpPr>
              <a:spLocks noChangeAspect="1"/>
            </p:cNvSpPr>
            <p:nvPr userDrawn="1"/>
          </p:nvSpPr>
          <p:spPr>
            <a:xfrm>
              <a:off x="5033363" y="4498091"/>
              <a:ext cx="1463040" cy="1463040"/>
            </a:xfrm>
            <a:prstGeom prst="donut">
              <a:avLst>
                <a:gd name="adj" fmla="val 7139"/>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Content Placeholder 3">
            <a:extLst>
              <a:ext uri="{FF2B5EF4-FFF2-40B4-BE49-F238E27FC236}">
                <a16:creationId xmlns:a16="http://schemas.microsoft.com/office/drawing/2014/main" id="{F6EB5E50-815E-4154-A6C1-0953A2457E92}"/>
              </a:ext>
            </a:extLst>
          </p:cNvPr>
          <p:cNvSpPr>
            <a:spLocks noGrp="1"/>
          </p:cNvSpPr>
          <p:nvPr>
            <p:ph sz="quarter" idx="11"/>
          </p:nvPr>
        </p:nvSpPr>
        <p:spPr>
          <a:xfrm>
            <a:off x="7008813" y="3330723"/>
            <a:ext cx="5102352" cy="461665"/>
          </a:xfrm>
          <a:solidFill>
            <a:schemeClr val="bg1">
              <a:alpha val="70000"/>
            </a:schemeClr>
          </a:solidFill>
        </p:spPr>
        <p:txBody>
          <a:bodyPr vert="horz" wrap="square" lIns="91440" tIns="45720" rIns="91440" bIns="45720" rtlCol="0" anchor="ctr">
            <a:spAutoFit/>
          </a:bodyPr>
          <a:lstStyle>
            <a:lvl1pPr marL="0" indent="0">
              <a:buNone/>
              <a:defRPr lang="en-US" sz="2400" b="0" dirty="0" smtClean="0">
                <a:solidFill>
                  <a:srgbClr val="000000"/>
                </a:solidFill>
                <a:ea typeface="+mj-ea"/>
              </a:defRPr>
            </a:lvl1pPr>
            <a:lvl2pPr>
              <a:defRPr lang="en-US" dirty="0" smtClean="0"/>
            </a:lvl2pPr>
            <a:lvl3pPr>
              <a:defRPr lang="en-US" dirty="0" smtClean="0"/>
            </a:lvl3pPr>
            <a:lvl4pPr>
              <a:defRPr lang="en-US" dirty="0" smtClean="0"/>
            </a:lvl4pPr>
            <a:lvl5pPr>
              <a:defRPr lang="en-US" dirty="0"/>
            </a:lvl5pPr>
          </a:lstStyle>
          <a:p>
            <a:pPr marL="171450" lvl="0" indent="-171450" algn="r">
              <a:spcBef>
                <a:spcPct val="0"/>
              </a:spcBef>
            </a:pPr>
            <a:r>
              <a:rPr lang="en-US"/>
              <a:t>Click to edit Master text styles</a:t>
            </a:r>
          </a:p>
        </p:txBody>
      </p:sp>
    </p:spTree>
    <p:extLst>
      <p:ext uri="{BB962C8B-B14F-4D97-AF65-F5344CB8AC3E}">
        <p14:creationId xmlns:p14="http://schemas.microsoft.com/office/powerpoint/2010/main" val="39009333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EBFD1A-B7A0-466A-B83C-FDA8DD378B8A}"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grpSp>
        <p:nvGrpSpPr>
          <p:cNvPr id="8" name="Group 7"/>
          <p:cNvGrpSpPr/>
          <p:nvPr userDrawn="1"/>
        </p:nvGrpSpPr>
        <p:grpSpPr>
          <a:xfrm flipH="1">
            <a:off x="1524" y="1127489"/>
            <a:ext cx="12188952" cy="4603022"/>
            <a:chOff x="1524" y="1127489"/>
            <a:chExt cx="12188952" cy="4603022"/>
          </a:xfrm>
          <a:solidFill>
            <a:srgbClr val="77BF43"/>
          </a:solidFill>
        </p:grpSpPr>
        <p:sp>
          <p:nvSpPr>
            <p:cNvPr id="9"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10" name="Group 9"/>
            <p:cNvGrpSpPr/>
            <p:nvPr userDrawn="1"/>
          </p:nvGrpSpPr>
          <p:grpSpPr>
            <a:xfrm>
              <a:off x="1524" y="2853312"/>
              <a:ext cx="12188952" cy="1151376"/>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8"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0"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1"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2"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4"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sp>
        <p:nvSpPr>
          <p:cNvPr id="26" name="Freeform: Shape 25">
            <a:extLst>
              <a:ext uri="{FF2B5EF4-FFF2-40B4-BE49-F238E27FC236}">
                <a16:creationId xmlns:a16="http://schemas.microsoft.com/office/drawing/2014/main" id="{49588198-4967-45B3-B708-12F586F5C363}"/>
              </a:ext>
            </a:extLst>
          </p:cNvPr>
          <p:cNvSpPr/>
          <p:nvPr userDrawn="1"/>
        </p:nvSpPr>
        <p:spPr>
          <a:xfrm>
            <a:off x="4570640" y="228600"/>
            <a:ext cx="7621360" cy="6400800"/>
          </a:xfrm>
          <a:custGeom>
            <a:avLst/>
            <a:gdLst>
              <a:gd name="connsiteX0" fmla="*/ 7621274 w 7621360"/>
              <a:gd name="connsiteY0" fmla="*/ 3496794 h 6394659"/>
              <a:gd name="connsiteX1" fmla="*/ 7621135 w 7621360"/>
              <a:gd name="connsiteY1" fmla="*/ 3495244 h 6394659"/>
              <a:gd name="connsiteX2" fmla="*/ 7620840 w 7621360"/>
              <a:gd name="connsiteY2" fmla="*/ 3492824 h 6394659"/>
              <a:gd name="connsiteX3" fmla="*/ 7572767 w 7621360"/>
              <a:gd name="connsiteY3" fmla="*/ 3457915 h 6394659"/>
              <a:gd name="connsiteX4" fmla="*/ 7539162 w 7621360"/>
              <a:gd name="connsiteY4" fmla="*/ 3487164 h 6394659"/>
              <a:gd name="connsiteX5" fmla="*/ 7538510 w 7621360"/>
              <a:gd name="connsiteY5" fmla="*/ 3489536 h 6394659"/>
              <a:gd name="connsiteX6" fmla="*/ 7537425 w 7621360"/>
              <a:gd name="connsiteY6" fmla="*/ 3501850 h 6394659"/>
              <a:gd name="connsiteX7" fmla="*/ 7537580 w 7621360"/>
              <a:gd name="connsiteY7" fmla="*/ 3503664 h 6394659"/>
              <a:gd name="connsiteX8" fmla="*/ 7335532 w 7621360"/>
              <a:gd name="connsiteY8" fmla="*/ 3530587 h 6394659"/>
              <a:gd name="connsiteX9" fmla="*/ 7247386 w 7621360"/>
              <a:gd name="connsiteY9" fmla="*/ 3431179 h 6394659"/>
              <a:gd name="connsiteX10" fmla="*/ 7253450 w 7621360"/>
              <a:gd name="connsiteY10" fmla="*/ 3423984 h 6394659"/>
              <a:gd name="connsiteX11" fmla="*/ 7254752 w 7621360"/>
              <a:gd name="connsiteY11" fmla="*/ 3421859 h 6394659"/>
              <a:gd name="connsiteX12" fmla="*/ 7258444 w 7621360"/>
              <a:gd name="connsiteY12" fmla="*/ 3413360 h 6394659"/>
              <a:gd name="connsiteX13" fmla="*/ 7259095 w 7621360"/>
              <a:gd name="connsiteY13" fmla="*/ 3410957 h 6394659"/>
              <a:gd name="connsiteX14" fmla="*/ 7228995 w 7621360"/>
              <a:gd name="connsiteY14" fmla="*/ 3361687 h 6394659"/>
              <a:gd name="connsiteX15" fmla="*/ 7184348 w 7621360"/>
              <a:gd name="connsiteY15" fmla="*/ 3380437 h 6394659"/>
              <a:gd name="connsiteX16" fmla="*/ 6976360 w 7621360"/>
              <a:gd name="connsiteY16" fmla="*/ 3263877 h 6394659"/>
              <a:gd name="connsiteX17" fmla="*/ 6963008 w 7621360"/>
              <a:gd name="connsiteY17" fmla="*/ 3222626 h 6394659"/>
              <a:gd name="connsiteX18" fmla="*/ 6959302 w 7621360"/>
              <a:gd name="connsiteY18" fmla="*/ 3221028 h 6394659"/>
              <a:gd name="connsiteX19" fmla="*/ 7210153 w 7621360"/>
              <a:gd name="connsiteY19" fmla="*/ 2433214 h 6394659"/>
              <a:gd name="connsiteX20" fmla="*/ 7214464 w 7621360"/>
              <a:gd name="connsiteY20" fmla="*/ 2434144 h 6394659"/>
              <a:gd name="connsiteX21" fmla="*/ 7252426 w 7621360"/>
              <a:gd name="connsiteY21" fmla="*/ 2405516 h 6394659"/>
              <a:gd name="connsiteX22" fmla="*/ 7223784 w 7621360"/>
              <a:gd name="connsiteY22" fmla="*/ 2367552 h 6394659"/>
              <a:gd name="connsiteX23" fmla="*/ 7193762 w 7621360"/>
              <a:gd name="connsiteY23" fmla="*/ 2378780 h 6394659"/>
              <a:gd name="connsiteX24" fmla="*/ 6574838 w 7621360"/>
              <a:gd name="connsiteY24" fmla="*/ 1876750 h 6394659"/>
              <a:gd name="connsiteX25" fmla="*/ 6566603 w 7621360"/>
              <a:gd name="connsiteY25" fmla="*/ 1829946 h 6394659"/>
              <a:gd name="connsiteX26" fmla="*/ 6519802 w 7621360"/>
              <a:gd name="connsiteY26" fmla="*/ 1838181 h 6394659"/>
              <a:gd name="connsiteX27" fmla="*/ 6526765 w 7621360"/>
              <a:gd name="connsiteY27" fmla="*/ 1884054 h 6394659"/>
              <a:gd name="connsiteX28" fmla="*/ 6310962 w 7621360"/>
              <a:gd name="connsiteY28" fmla="*/ 2185796 h 6394659"/>
              <a:gd name="connsiteX29" fmla="*/ 6277326 w 7621360"/>
              <a:gd name="connsiteY29" fmla="*/ 2190635 h 6394659"/>
              <a:gd name="connsiteX30" fmla="*/ 5892117 w 7621360"/>
              <a:gd name="connsiteY30" fmla="*/ 1889482 h 6394659"/>
              <a:gd name="connsiteX31" fmla="*/ 5992730 w 7621360"/>
              <a:gd name="connsiteY31" fmla="*/ 1735765 h 6394659"/>
              <a:gd name="connsiteX32" fmla="*/ 6005012 w 7621360"/>
              <a:gd name="connsiteY32" fmla="*/ 1740030 h 6394659"/>
              <a:gd name="connsiteX33" fmla="*/ 6042928 w 7621360"/>
              <a:gd name="connsiteY33" fmla="*/ 1711448 h 6394659"/>
              <a:gd name="connsiteX34" fmla="*/ 6033949 w 7621360"/>
              <a:gd name="connsiteY34" fmla="*/ 1683580 h 6394659"/>
              <a:gd name="connsiteX35" fmla="*/ 6199725 w 7621360"/>
              <a:gd name="connsiteY35" fmla="*/ 1507811 h 6394659"/>
              <a:gd name="connsiteX36" fmla="*/ 6225018 w 7621360"/>
              <a:gd name="connsiteY36" fmla="*/ 1505349 h 6394659"/>
              <a:gd name="connsiteX37" fmla="*/ 6222568 w 7621360"/>
              <a:gd name="connsiteY37" fmla="*/ 1480049 h 6394659"/>
              <a:gd name="connsiteX38" fmla="*/ 6217668 w 7621360"/>
              <a:gd name="connsiteY38" fmla="*/ 1477182 h 6394659"/>
              <a:gd name="connsiteX39" fmla="*/ 6252746 w 7621360"/>
              <a:gd name="connsiteY39" fmla="*/ 1368020 h 6394659"/>
              <a:gd name="connsiteX40" fmla="*/ 6256126 w 7621360"/>
              <a:gd name="connsiteY40" fmla="*/ 1368780 h 6394659"/>
              <a:gd name="connsiteX41" fmla="*/ 6291422 w 7621360"/>
              <a:gd name="connsiteY41" fmla="*/ 1343444 h 6394659"/>
              <a:gd name="connsiteX42" fmla="*/ 6266083 w 7621360"/>
              <a:gd name="connsiteY42" fmla="*/ 1308149 h 6394659"/>
              <a:gd name="connsiteX43" fmla="*/ 6247628 w 7621360"/>
              <a:gd name="connsiteY43" fmla="*/ 1310857 h 6394659"/>
              <a:gd name="connsiteX44" fmla="*/ 6089063 w 7621360"/>
              <a:gd name="connsiteY44" fmla="*/ 1016636 h 6394659"/>
              <a:gd name="connsiteX45" fmla="*/ 6099826 w 7621360"/>
              <a:gd name="connsiteY45" fmla="*/ 974542 h 6394659"/>
              <a:gd name="connsiteX46" fmla="*/ 6078363 w 7621360"/>
              <a:gd name="connsiteY46" fmla="*/ 959892 h 6394659"/>
              <a:gd name="connsiteX47" fmla="*/ 6076595 w 7621360"/>
              <a:gd name="connsiteY47" fmla="*/ 959690 h 6394659"/>
              <a:gd name="connsiteX48" fmla="*/ 6074145 w 7621360"/>
              <a:gd name="connsiteY48" fmla="*/ 959519 h 6394659"/>
              <a:gd name="connsiteX49" fmla="*/ 6070020 w 7621360"/>
              <a:gd name="connsiteY49" fmla="*/ 959675 h 6394659"/>
              <a:gd name="connsiteX50" fmla="*/ 6067864 w 7621360"/>
              <a:gd name="connsiteY50" fmla="*/ 960000 h 6394659"/>
              <a:gd name="connsiteX51" fmla="*/ 6060374 w 7621360"/>
              <a:gd name="connsiteY51" fmla="*/ 962373 h 6394659"/>
              <a:gd name="connsiteX52" fmla="*/ 6058172 w 7621360"/>
              <a:gd name="connsiteY52" fmla="*/ 963505 h 6394659"/>
              <a:gd name="connsiteX53" fmla="*/ 6052822 w 7621360"/>
              <a:gd name="connsiteY53" fmla="*/ 967382 h 6394659"/>
              <a:gd name="connsiteX54" fmla="*/ 6051271 w 7621360"/>
              <a:gd name="connsiteY54" fmla="*/ 968933 h 6394659"/>
              <a:gd name="connsiteX55" fmla="*/ 6043052 w 7621360"/>
              <a:gd name="connsiteY55" fmla="*/ 985279 h 6394659"/>
              <a:gd name="connsiteX56" fmla="*/ 6058870 w 7621360"/>
              <a:gd name="connsiteY56" fmla="*/ 1017303 h 6394659"/>
              <a:gd name="connsiteX57" fmla="*/ 5941803 w 7621360"/>
              <a:gd name="connsiteY57" fmla="*/ 1258052 h 6394659"/>
              <a:gd name="connsiteX58" fmla="*/ 5903980 w 7621360"/>
              <a:gd name="connsiteY58" fmla="*/ 1272252 h 6394659"/>
              <a:gd name="connsiteX59" fmla="*/ 5918185 w 7621360"/>
              <a:gd name="connsiteY59" fmla="*/ 1310072 h 6394659"/>
              <a:gd name="connsiteX60" fmla="*/ 5923985 w 7621360"/>
              <a:gd name="connsiteY60" fmla="*/ 1311989 h 6394659"/>
              <a:gd name="connsiteX61" fmla="*/ 5874531 w 7621360"/>
              <a:gd name="connsiteY61" fmla="*/ 1570463 h 6394659"/>
              <a:gd name="connsiteX62" fmla="*/ 5854403 w 7621360"/>
              <a:gd name="connsiteY62" fmla="*/ 1585956 h 6394659"/>
              <a:gd name="connsiteX63" fmla="*/ 5866266 w 7621360"/>
              <a:gd name="connsiteY63" fmla="*/ 1605217 h 6394659"/>
              <a:gd name="connsiteX64" fmla="*/ 5813633 w 7621360"/>
              <a:gd name="connsiteY64" fmla="*/ 1794293 h 6394659"/>
              <a:gd name="connsiteX65" fmla="*/ 5776741 w 7621360"/>
              <a:gd name="connsiteY65" fmla="*/ 1817012 h 6394659"/>
              <a:gd name="connsiteX66" fmla="*/ 5775934 w 7621360"/>
              <a:gd name="connsiteY66" fmla="*/ 1822704 h 6394659"/>
              <a:gd name="connsiteX67" fmla="*/ 5460138 w 7621360"/>
              <a:gd name="connsiteY67" fmla="*/ 1820191 h 6394659"/>
              <a:gd name="connsiteX68" fmla="*/ 5441032 w 7621360"/>
              <a:gd name="connsiteY68" fmla="*/ 1803163 h 6394659"/>
              <a:gd name="connsiteX69" fmla="*/ 5424005 w 7621360"/>
              <a:gd name="connsiteY69" fmla="*/ 1822270 h 6394659"/>
              <a:gd name="connsiteX70" fmla="*/ 5443111 w 7621360"/>
              <a:gd name="connsiteY70" fmla="*/ 1839298 h 6394659"/>
              <a:gd name="connsiteX71" fmla="*/ 5455113 w 7621360"/>
              <a:gd name="connsiteY71" fmla="*/ 1833777 h 6394659"/>
              <a:gd name="connsiteX72" fmla="*/ 5585377 w 7621360"/>
              <a:gd name="connsiteY72" fmla="*/ 1943884 h 6394659"/>
              <a:gd name="connsiteX73" fmla="*/ 5591735 w 7621360"/>
              <a:gd name="connsiteY73" fmla="*/ 1999760 h 6394659"/>
              <a:gd name="connsiteX74" fmla="*/ 5600528 w 7621360"/>
              <a:gd name="connsiteY74" fmla="*/ 2005064 h 6394659"/>
              <a:gd name="connsiteX75" fmla="*/ 5516601 w 7621360"/>
              <a:gd name="connsiteY75" fmla="*/ 2213292 h 6394659"/>
              <a:gd name="connsiteX76" fmla="*/ 5493774 w 7621360"/>
              <a:gd name="connsiteY76" fmla="*/ 2224675 h 6394659"/>
              <a:gd name="connsiteX77" fmla="*/ 5505172 w 7621360"/>
              <a:gd name="connsiteY77" fmla="*/ 2247503 h 6394659"/>
              <a:gd name="connsiteX78" fmla="*/ 5523672 w 7621360"/>
              <a:gd name="connsiteY78" fmla="*/ 2243115 h 6394659"/>
              <a:gd name="connsiteX79" fmla="*/ 5621758 w 7621360"/>
              <a:gd name="connsiteY79" fmla="*/ 2322966 h 6394659"/>
              <a:gd name="connsiteX80" fmla="*/ 5558068 w 7621360"/>
              <a:gd name="connsiteY80" fmla="*/ 2505838 h 6394659"/>
              <a:gd name="connsiteX81" fmla="*/ 5525859 w 7621360"/>
              <a:gd name="connsiteY81" fmla="*/ 2523239 h 6394659"/>
              <a:gd name="connsiteX82" fmla="*/ 5543258 w 7621360"/>
              <a:gd name="connsiteY82" fmla="*/ 2555434 h 6394659"/>
              <a:gd name="connsiteX83" fmla="*/ 5574336 w 7621360"/>
              <a:gd name="connsiteY83" fmla="*/ 2541104 h 6394659"/>
              <a:gd name="connsiteX84" fmla="*/ 6065926 w 7621360"/>
              <a:gd name="connsiteY84" fmla="*/ 2731746 h 6394659"/>
              <a:gd name="connsiteX85" fmla="*/ 5815106 w 7621360"/>
              <a:gd name="connsiteY85" fmla="*/ 3002006 h 6394659"/>
              <a:gd name="connsiteX86" fmla="*/ 5716804 w 7621360"/>
              <a:gd name="connsiteY86" fmla="*/ 3107912 h 6394659"/>
              <a:gd name="connsiteX87" fmla="*/ 5680408 w 7621360"/>
              <a:gd name="connsiteY87" fmla="*/ 3110905 h 6394659"/>
              <a:gd name="connsiteX88" fmla="*/ 5677461 w 7621360"/>
              <a:gd name="connsiteY88" fmla="*/ 3140014 h 6394659"/>
              <a:gd name="connsiteX89" fmla="*/ 5592914 w 7621360"/>
              <a:gd name="connsiteY89" fmla="*/ 3191315 h 6394659"/>
              <a:gd name="connsiteX90" fmla="*/ 5567900 w 7621360"/>
              <a:gd name="connsiteY90" fmla="*/ 3186957 h 6394659"/>
              <a:gd name="connsiteX91" fmla="*/ 5563542 w 7621360"/>
              <a:gd name="connsiteY91" fmla="*/ 3211987 h 6394659"/>
              <a:gd name="connsiteX92" fmla="*/ 5571653 w 7621360"/>
              <a:gd name="connsiteY92" fmla="*/ 3218361 h 6394659"/>
              <a:gd name="connsiteX93" fmla="*/ 5475242 w 7621360"/>
              <a:gd name="connsiteY93" fmla="*/ 3523453 h 6394659"/>
              <a:gd name="connsiteX94" fmla="*/ 5447530 w 7621360"/>
              <a:gd name="connsiteY94" fmla="*/ 3539767 h 6394659"/>
              <a:gd name="connsiteX95" fmla="*/ 5449825 w 7621360"/>
              <a:gd name="connsiteY95" fmla="*/ 3556780 h 6394659"/>
              <a:gd name="connsiteX96" fmla="*/ 5449825 w 7621360"/>
              <a:gd name="connsiteY96" fmla="*/ 3556904 h 6394659"/>
              <a:gd name="connsiteX97" fmla="*/ 5252057 w 7621360"/>
              <a:gd name="connsiteY97" fmla="*/ 3686289 h 6394659"/>
              <a:gd name="connsiteX98" fmla="*/ 5226935 w 7621360"/>
              <a:gd name="connsiteY98" fmla="*/ 3682598 h 6394659"/>
              <a:gd name="connsiteX99" fmla="*/ 5223818 w 7621360"/>
              <a:gd name="connsiteY99" fmla="*/ 3685544 h 6394659"/>
              <a:gd name="connsiteX100" fmla="*/ 5120398 w 7621360"/>
              <a:gd name="connsiteY100" fmla="*/ 3611477 h 6394659"/>
              <a:gd name="connsiteX101" fmla="*/ 5114707 w 7621360"/>
              <a:gd name="connsiteY101" fmla="*/ 3586633 h 6394659"/>
              <a:gd name="connsiteX102" fmla="*/ 5089863 w 7621360"/>
              <a:gd name="connsiteY102" fmla="*/ 3592324 h 6394659"/>
              <a:gd name="connsiteX103" fmla="*/ 5095555 w 7621360"/>
              <a:gd name="connsiteY103" fmla="*/ 3617169 h 6394659"/>
              <a:gd name="connsiteX104" fmla="*/ 5110070 w 7621360"/>
              <a:gd name="connsiteY104" fmla="*/ 3619231 h 6394659"/>
              <a:gd name="connsiteX105" fmla="*/ 5145443 w 7621360"/>
              <a:gd name="connsiteY105" fmla="*/ 3716313 h 6394659"/>
              <a:gd name="connsiteX106" fmla="*/ 4817209 w 7621360"/>
              <a:gd name="connsiteY106" fmla="*/ 3789681 h 6394659"/>
              <a:gd name="connsiteX107" fmla="*/ 4772129 w 7621360"/>
              <a:gd name="connsiteY107" fmla="*/ 3753594 h 6394659"/>
              <a:gd name="connsiteX108" fmla="*/ 4735794 w 7621360"/>
              <a:gd name="connsiteY108" fmla="*/ 3794334 h 6394659"/>
              <a:gd name="connsiteX109" fmla="*/ 4328239 w 7621360"/>
              <a:gd name="connsiteY109" fmla="*/ 3808105 h 6394659"/>
              <a:gd name="connsiteX110" fmla="*/ 4328239 w 7621360"/>
              <a:gd name="connsiteY110" fmla="*/ 3807997 h 6394659"/>
              <a:gd name="connsiteX111" fmla="*/ 4288773 w 7621360"/>
              <a:gd name="connsiteY111" fmla="*/ 3773631 h 6394659"/>
              <a:gd name="connsiteX112" fmla="*/ 4262410 w 7621360"/>
              <a:gd name="connsiteY112" fmla="*/ 3787464 h 6394659"/>
              <a:gd name="connsiteX113" fmla="*/ 4116266 w 7621360"/>
              <a:gd name="connsiteY113" fmla="*/ 3678333 h 6394659"/>
              <a:gd name="connsiteX114" fmla="*/ 3919630 w 7621360"/>
              <a:gd name="connsiteY114" fmla="*/ 3531502 h 6394659"/>
              <a:gd name="connsiteX115" fmla="*/ 3913458 w 7621360"/>
              <a:gd name="connsiteY115" fmla="*/ 3500035 h 6394659"/>
              <a:gd name="connsiteX116" fmla="*/ 3908775 w 7621360"/>
              <a:gd name="connsiteY116" fmla="*/ 3497632 h 6394659"/>
              <a:gd name="connsiteX117" fmla="*/ 3990748 w 7621360"/>
              <a:gd name="connsiteY117" fmla="*/ 3238103 h 6394659"/>
              <a:gd name="connsiteX118" fmla="*/ 4154989 w 7621360"/>
              <a:gd name="connsiteY118" fmla="*/ 3084045 h 6394659"/>
              <a:gd name="connsiteX119" fmla="*/ 4191540 w 7621360"/>
              <a:gd name="connsiteY119" fmla="*/ 3083440 h 6394659"/>
              <a:gd name="connsiteX120" fmla="*/ 4190935 w 7621360"/>
              <a:gd name="connsiteY120" fmla="*/ 3046887 h 6394659"/>
              <a:gd name="connsiteX121" fmla="*/ 4182902 w 7621360"/>
              <a:gd name="connsiteY121" fmla="*/ 3041599 h 6394659"/>
              <a:gd name="connsiteX122" fmla="*/ 4176498 w 7621360"/>
              <a:gd name="connsiteY122" fmla="*/ 3039893 h 6394659"/>
              <a:gd name="connsiteX123" fmla="*/ 4218942 w 7621360"/>
              <a:gd name="connsiteY123" fmla="*/ 2546330 h 6394659"/>
              <a:gd name="connsiteX124" fmla="*/ 4263387 w 7621360"/>
              <a:gd name="connsiteY124" fmla="*/ 2506939 h 6394659"/>
              <a:gd name="connsiteX125" fmla="*/ 4223982 w 7621360"/>
              <a:gd name="connsiteY125" fmla="*/ 2462493 h 6394659"/>
              <a:gd name="connsiteX126" fmla="*/ 4209560 w 7621360"/>
              <a:gd name="connsiteY126" fmla="*/ 2464137 h 6394659"/>
              <a:gd name="connsiteX127" fmla="*/ 3973845 w 7621360"/>
              <a:gd name="connsiteY127" fmla="*/ 1736944 h 6394659"/>
              <a:gd name="connsiteX128" fmla="*/ 3990903 w 7621360"/>
              <a:gd name="connsiteY128" fmla="*/ 1701011 h 6394659"/>
              <a:gd name="connsiteX129" fmla="*/ 4178296 w 7621360"/>
              <a:gd name="connsiteY129" fmla="*/ 1628433 h 6394659"/>
              <a:gd name="connsiteX130" fmla="*/ 4188563 w 7621360"/>
              <a:gd name="connsiteY130" fmla="*/ 1641134 h 6394659"/>
              <a:gd name="connsiteX131" fmla="*/ 4190625 w 7621360"/>
              <a:gd name="connsiteY131" fmla="*/ 1642468 h 6394659"/>
              <a:gd name="connsiteX132" fmla="*/ 4194766 w 7621360"/>
              <a:gd name="connsiteY132" fmla="*/ 1644592 h 6394659"/>
              <a:gd name="connsiteX133" fmla="*/ 4234744 w 7621360"/>
              <a:gd name="connsiteY133" fmla="*/ 1627642 h 6394659"/>
              <a:gd name="connsiteX134" fmla="*/ 4220028 w 7621360"/>
              <a:gd name="connsiteY134" fmla="*/ 1588670 h 6394659"/>
              <a:gd name="connsiteX135" fmla="*/ 4217779 w 7621360"/>
              <a:gd name="connsiteY135" fmla="*/ 1587647 h 6394659"/>
              <a:gd name="connsiteX136" fmla="*/ 4203543 w 7621360"/>
              <a:gd name="connsiteY136" fmla="*/ 1585615 h 6394659"/>
              <a:gd name="connsiteX137" fmla="*/ 4188733 w 7621360"/>
              <a:gd name="connsiteY137" fmla="*/ 1477058 h 6394659"/>
              <a:gd name="connsiteX138" fmla="*/ 4319524 w 7621360"/>
              <a:gd name="connsiteY138" fmla="*/ 1340431 h 6394659"/>
              <a:gd name="connsiteX139" fmla="*/ 4325727 w 7621360"/>
              <a:gd name="connsiteY139" fmla="*/ 1344541 h 6394659"/>
              <a:gd name="connsiteX140" fmla="*/ 4327976 w 7621360"/>
              <a:gd name="connsiteY140" fmla="*/ 1345564 h 6394659"/>
              <a:gd name="connsiteX141" fmla="*/ 4365024 w 7621360"/>
              <a:gd name="connsiteY141" fmla="*/ 1329395 h 6394659"/>
              <a:gd name="connsiteX142" fmla="*/ 4357068 w 7621360"/>
              <a:gd name="connsiteY142" fmla="*/ 1297303 h 6394659"/>
              <a:gd name="connsiteX143" fmla="*/ 4355130 w 7621360"/>
              <a:gd name="connsiteY143" fmla="*/ 1295752 h 6394659"/>
              <a:gd name="connsiteX144" fmla="*/ 4349314 w 7621360"/>
              <a:gd name="connsiteY144" fmla="*/ 1292480 h 6394659"/>
              <a:gd name="connsiteX145" fmla="*/ 4349082 w 7621360"/>
              <a:gd name="connsiteY145" fmla="*/ 1292402 h 6394659"/>
              <a:gd name="connsiteX146" fmla="*/ 4394426 w 7621360"/>
              <a:gd name="connsiteY146" fmla="*/ 1128993 h 6394659"/>
              <a:gd name="connsiteX147" fmla="*/ 4561427 w 7621360"/>
              <a:gd name="connsiteY147" fmla="*/ 1022638 h 6394659"/>
              <a:gd name="connsiteX148" fmla="*/ 4566172 w 7621360"/>
              <a:gd name="connsiteY148" fmla="*/ 1027910 h 6394659"/>
              <a:gd name="connsiteX149" fmla="*/ 4568126 w 7621360"/>
              <a:gd name="connsiteY149" fmla="*/ 1029461 h 6394659"/>
              <a:gd name="connsiteX150" fmla="*/ 4608027 w 7621360"/>
              <a:gd name="connsiteY150" fmla="*/ 1023016 h 6394659"/>
              <a:gd name="connsiteX151" fmla="*/ 4601576 w 7621360"/>
              <a:gd name="connsiteY151" fmla="*/ 983112 h 6394659"/>
              <a:gd name="connsiteX152" fmla="*/ 4584301 w 7621360"/>
              <a:gd name="connsiteY152" fmla="*/ 977711 h 6394659"/>
              <a:gd name="connsiteX153" fmla="*/ 4582300 w 7621360"/>
              <a:gd name="connsiteY153" fmla="*/ 977835 h 6394659"/>
              <a:gd name="connsiteX154" fmla="*/ 4527838 w 7621360"/>
              <a:gd name="connsiteY154" fmla="*/ 684994 h 6394659"/>
              <a:gd name="connsiteX155" fmla="*/ 4544090 w 7621360"/>
              <a:gd name="connsiteY155" fmla="*/ 658222 h 6394659"/>
              <a:gd name="connsiteX156" fmla="*/ 4517324 w 7621360"/>
              <a:gd name="connsiteY156" fmla="*/ 641970 h 6394659"/>
              <a:gd name="connsiteX157" fmla="*/ 4501072 w 7621360"/>
              <a:gd name="connsiteY157" fmla="*/ 668741 h 6394659"/>
              <a:gd name="connsiteX158" fmla="*/ 4508220 w 7621360"/>
              <a:gd name="connsiteY158" fmla="*/ 680342 h 6394659"/>
              <a:gd name="connsiteX159" fmla="*/ 4413717 w 7621360"/>
              <a:gd name="connsiteY159" fmla="*/ 806423 h 6394659"/>
              <a:gd name="connsiteX160" fmla="*/ 4522270 w 7621360"/>
              <a:gd name="connsiteY160" fmla="*/ 56991 h 6394659"/>
              <a:gd name="connsiteX161" fmla="*/ 4526923 w 7621360"/>
              <a:gd name="connsiteY161" fmla="*/ 57084 h 6394659"/>
              <a:gd name="connsiteX162" fmla="*/ 4529388 w 7621360"/>
              <a:gd name="connsiteY162" fmla="*/ 56836 h 6394659"/>
              <a:gd name="connsiteX163" fmla="*/ 4553518 w 7621360"/>
              <a:gd name="connsiteY163" fmla="*/ 24441 h 6394659"/>
              <a:gd name="connsiteX164" fmla="*/ 4521138 w 7621360"/>
              <a:gd name="connsiteY164" fmla="*/ 304 h 6394659"/>
              <a:gd name="connsiteX165" fmla="*/ 4496993 w 7621360"/>
              <a:gd name="connsiteY165" fmla="*/ 32698 h 6394659"/>
              <a:gd name="connsiteX166" fmla="*/ 4514175 w 7621360"/>
              <a:gd name="connsiteY166" fmla="*/ 54897 h 6394659"/>
              <a:gd name="connsiteX167" fmla="*/ 4186965 w 7621360"/>
              <a:gd name="connsiteY167" fmla="*/ 1030361 h 6394659"/>
              <a:gd name="connsiteX168" fmla="*/ 3879155 w 7621360"/>
              <a:gd name="connsiteY168" fmla="*/ 447874 h 6394659"/>
              <a:gd name="connsiteX169" fmla="*/ 3886769 w 7621360"/>
              <a:gd name="connsiteY169" fmla="*/ 417132 h 6394659"/>
              <a:gd name="connsiteX170" fmla="*/ 3856018 w 7621360"/>
              <a:gd name="connsiteY170" fmla="*/ 409526 h 6394659"/>
              <a:gd name="connsiteX171" fmla="*/ 3848419 w 7621360"/>
              <a:gd name="connsiteY171" fmla="*/ 440267 h 6394659"/>
              <a:gd name="connsiteX172" fmla="*/ 3874503 w 7621360"/>
              <a:gd name="connsiteY172" fmla="*/ 449999 h 6394659"/>
              <a:gd name="connsiteX173" fmla="*/ 4130642 w 7621360"/>
              <a:gd name="connsiteY173" fmla="*/ 1121502 h 6394659"/>
              <a:gd name="connsiteX174" fmla="*/ 4104853 w 7621360"/>
              <a:gd name="connsiteY174" fmla="*/ 1174979 h 6394659"/>
              <a:gd name="connsiteX175" fmla="*/ 4116034 w 7621360"/>
              <a:gd name="connsiteY175" fmla="*/ 1192002 h 6394659"/>
              <a:gd name="connsiteX176" fmla="*/ 4117894 w 7621360"/>
              <a:gd name="connsiteY176" fmla="*/ 1193553 h 6394659"/>
              <a:gd name="connsiteX177" fmla="*/ 4128533 w 7621360"/>
              <a:gd name="connsiteY177" fmla="*/ 1199911 h 6394659"/>
              <a:gd name="connsiteX178" fmla="*/ 4130223 w 7621360"/>
              <a:gd name="connsiteY178" fmla="*/ 1200563 h 6394659"/>
              <a:gd name="connsiteX179" fmla="*/ 4091159 w 7621360"/>
              <a:gd name="connsiteY179" fmla="*/ 1319231 h 6394659"/>
              <a:gd name="connsiteX180" fmla="*/ 3933463 w 7621360"/>
              <a:gd name="connsiteY180" fmla="*/ 1419662 h 6394659"/>
              <a:gd name="connsiteX181" fmla="*/ 3927384 w 7621360"/>
              <a:gd name="connsiteY181" fmla="*/ 1412621 h 6394659"/>
              <a:gd name="connsiteX182" fmla="*/ 3925538 w 7621360"/>
              <a:gd name="connsiteY182" fmla="*/ 1411071 h 6394659"/>
              <a:gd name="connsiteX183" fmla="*/ 3868067 w 7621360"/>
              <a:gd name="connsiteY183" fmla="*/ 1416835 h 6394659"/>
              <a:gd name="connsiteX184" fmla="*/ 3865509 w 7621360"/>
              <a:gd name="connsiteY184" fmla="*/ 1465070 h 6394659"/>
              <a:gd name="connsiteX185" fmla="*/ 3866920 w 7621360"/>
              <a:gd name="connsiteY185" fmla="*/ 1467086 h 6394659"/>
              <a:gd name="connsiteX186" fmla="*/ 3884133 w 7621360"/>
              <a:gd name="connsiteY186" fmla="*/ 1480470 h 6394659"/>
              <a:gd name="connsiteX187" fmla="*/ 3892228 w 7621360"/>
              <a:gd name="connsiteY187" fmla="*/ 1482858 h 6394659"/>
              <a:gd name="connsiteX188" fmla="*/ 3861802 w 7621360"/>
              <a:gd name="connsiteY188" fmla="*/ 1679982 h 6394659"/>
              <a:gd name="connsiteX189" fmla="*/ 3675463 w 7621360"/>
              <a:gd name="connsiteY189" fmla="*/ 1627347 h 6394659"/>
              <a:gd name="connsiteX190" fmla="*/ 3674440 w 7621360"/>
              <a:gd name="connsiteY190" fmla="*/ 1609606 h 6394659"/>
              <a:gd name="connsiteX191" fmla="*/ 3673633 w 7621360"/>
              <a:gd name="connsiteY191" fmla="*/ 1607575 h 6394659"/>
              <a:gd name="connsiteX192" fmla="*/ 3671493 w 7621360"/>
              <a:gd name="connsiteY192" fmla="*/ 1603636 h 6394659"/>
              <a:gd name="connsiteX193" fmla="*/ 3670082 w 7621360"/>
              <a:gd name="connsiteY193" fmla="*/ 1601619 h 6394659"/>
              <a:gd name="connsiteX194" fmla="*/ 3627064 w 7621360"/>
              <a:gd name="connsiteY194" fmla="*/ 1595726 h 6394659"/>
              <a:gd name="connsiteX195" fmla="*/ 3615015 w 7621360"/>
              <a:gd name="connsiteY195" fmla="*/ 1617748 h 6394659"/>
              <a:gd name="connsiteX196" fmla="*/ 2919034 w 7621360"/>
              <a:gd name="connsiteY196" fmla="*/ 1613731 h 6394659"/>
              <a:gd name="connsiteX197" fmla="*/ 2919034 w 7621360"/>
              <a:gd name="connsiteY197" fmla="*/ 1611560 h 6394659"/>
              <a:gd name="connsiteX198" fmla="*/ 2891400 w 7621360"/>
              <a:gd name="connsiteY198" fmla="*/ 1587616 h 6394659"/>
              <a:gd name="connsiteX199" fmla="*/ 2870092 w 7621360"/>
              <a:gd name="connsiteY199" fmla="*/ 1601914 h 6394659"/>
              <a:gd name="connsiteX200" fmla="*/ 2447464 w 7621360"/>
              <a:gd name="connsiteY200" fmla="*/ 1396198 h 6394659"/>
              <a:gd name="connsiteX201" fmla="*/ 2446348 w 7621360"/>
              <a:gd name="connsiteY201" fmla="*/ 1375185 h 6394659"/>
              <a:gd name="connsiteX202" fmla="*/ 2666819 w 7621360"/>
              <a:gd name="connsiteY202" fmla="*/ 1249569 h 6394659"/>
              <a:gd name="connsiteX203" fmla="*/ 2697989 w 7621360"/>
              <a:gd name="connsiteY203" fmla="*/ 1256217 h 6394659"/>
              <a:gd name="connsiteX204" fmla="*/ 2704627 w 7621360"/>
              <a:gd name="connsiteY204" fmla="*/ 1225052 h 6394659"/>
              <a:gd name="connsiteX205" fmla="*/ 2673472 w 7621360"/>
              <a:gd name="connsiteY205" fmla="*/ 1218403 h 6394659"/>
              <a:gd name="connsiteX206" fmla="*/ 2663997 w 7621360"/>
              <a:gd name="connsiteY206" fmla="*/ 1231347 h 6394659"/>
              <a:gd name="connsiteX207" fmla="*/ 2472354 w 7621360"/>
              <a:gd name="connsiteY207" fmla="*/ 1190638 h 6394659"/>
              <a:gd name="connsiteX208" fmla="*/ 2460770 w 7621360"/>
              <a:gd name="connsiteY208" fmla="*/ 1175626 h 6394659"/>
              <a:gd name="connsiteX209" fmla="*/ 2454474 w 7621360"/>
              <a:gd name="connsiteY209" fmla="*/ 1176246 h 6394659"/>
              <a:gd name="connsiteX210" fmla="*/ 2302499 w 7621360"/>
              <a:gd name="connsiteY210" fmla="*/ 840215 h 6394659"/>
              <a:gd name="connsiteX211" fmla="*/ 2321310 w 7621360"/>
              <a:gd name="connsiteY211" fmla="*/ 785619 h 6394659"/>
              <a:gd name="connsiteX212" fmla="*/ 2266723 w 7621360"/>
              <a:gd name="connsiteY212" fmla="*/ 766807 h 6394659"/>
              <a:gd name="connsiteX213" fmla="*/ 2247897 w 7621360"/>
              <a:gd name="connsiteY213" fmla="*/ 821404 h 6394659"/>
              <a:gd name="connsiteX214" fmla="*/ 2259667 w 7621360"/>
              <a:gd name="connsiteY214" fmla="*/ 835842 h 6394659"/>
              <a:gd name="connsiteX215" fmla="*/ 2003219 w 7621360"/>
              <a:gd name="connsiteY215" fmla="*/ 1190188 h 6394659"/>
              <a:gd name="connsiteX216" fmla="*/ 1998179 w 7621360"/>
              <a:gd name="connsiteY216" fmla="*/ 1188420 h 6394659"/>
              <a:gd name="connsiteX217" fmla="*/ 1982873 w 7621360"/>
              <a:gd name="connsiteY217" fmla="*/ 1199950 h 6394659"/>
              <a:gd name="connsiteX218" fmla="*/ 1994395 w 7621360"/>
              <a:gd name="connsiteY218" fmla="*/ 1215263 h 6394659"/>
              <a:gd name="connsiteX219" fmla="*/ 2006134 w 7621360"/>
              <a:gd name="connsiteY219" fmla="*/ 1211155 h 6394659"/>
              <a:gd name="connsiteX220" fmla="*/ 2189589 w 7621360"/>
              <a:gd name="connsiteY220" fmla="*/ 1355582 h 6394659"/>
              <a:gd name="connsiteX221" fmla="*/ 2196862 w 7621360"/>
              <a:gd name="connsiteY221" fmla="*/ 1402505 h 6394659"/>
              <a:gd name="connsiteX222" fmla="*/ 2231940 w 7621360"/>
              <a:gd name="connsiteY222" fmla="*/ 1405317 h 6394659"/>
              <a:gd name="connsiteX223" fmla="*/ 2358575 w 7621360"/>
              <a:gd name="connsiteY223" fmla="*/ 1637304 h 6394659"/>
              <a:gd name="connsiteX224" fmla="*/ 2335143 w 7621360"/>
              <a:gd name="connsiteY224" fmla="*/ 1728585 h 6394659"/>
              <a:gd name="connsiteX225" fmla="*/ 2334848 w 7621360"/>
              <a:gd name="connsiteY225" fmla="*/ 1728585 h 6394659"/>
              <a:gd name="connsiteX226" fmla="*/ 2319604 w 7621360"/>
              <a:gd name="connsiteY226" fmla="*/ 1740185 h 6394659"/>
              <a:gd name="connsiteX227" fmla="*/ 2320891 w 7621360"/>
              <a:gd name="connsiteY227" fmla="*/ 1748001 h 6394659"/>
              <a:gd name="connsiteX228" fmla="*/ 1956370 w 7621360"/>
              <a:gd name="connsiteY228" fmla="*/ 1971970 h 6394659"/>
              <a:gd name="connsiteX229" fmla="*/ 1866131 w 7621360"/>
              <a:gd name="connsiteY229" fmla="*/ 1821758 h 6394659"/>
              <a:gd name="connsiteX230" fmla="*/ 1875343 w 7621360"/>
              <a:gd name="connsiteY230" fmla="*/ 1775218 h 6394659"/>
              <a:gd name="connsiteX231" fmla="*/ 1837179 w 7621360"/>
              <a:gd name="connsiteY231" fmla="*/ 1761958 h 6394659"/>
              <a:gd name="connsiteX232" fmla="*/ 1751065 w 7621360"/>
              <a:gd name="connsiteY232" fmla="*/ 1536594 h 6394659"/>
              <a:gd name="connsiteX233" fmla="*/ 1759858 w 7621360"/>
              <a:gd name="connsiteY233" fmla="*/ 1512744 h 6394659"/>
              <a:gd name="connsiteX234" fmla="*/ 1736007 w 7621360"/>
              <a:gd name="connsiteY234" fmla="*/ 1503952 h 6394659"/>
              <a:gd name="connsiteX235" fmla="*/ 1731278 w 7621360"/>
              <a:gd name="connsiteY235" fmla="*/ 1507128 h 6394659"/>
              <a:gd name="connsiteX236" fmla="*/ 1648265 w 7621360"/>
              <a:gd name="connsiteY236" fmla="*/ 1428037 h 6394659"/>
              <a:gd name="connsiteX237" fmla="*/ 1650421 w 7621360"/>
              <a:gd name="connsiteY237" fmla="*/ 1425338 h 6394659"/>
              <a:gd name="connsiteX238" fmla="*/ 1643024 w 7621360"/>
              <a:gd name="connsiteY238" fmla="*/ 1382526 h 6394659"/>
              <a:gd name="connsiteX239" fmla="*/ 1600207 w 7621360"/>
              <a:gd name="connsiteY239" fmla="*/ 1389931 h 6394659"/>
              <a:gd name="connsiteX240" fmla="*/ 1594594 w 7621360"/>
              <a:gd name="connsiteY240" fmla="*/ 1407752 h 6394659"/>
              <a:gd name="connsiteX241" fmla="*/ 1260685 w 7621360"/>
              <a:gd name="connsiteY241" fmla="*/ 1422516 h 6394659"/>
              <a:gd name="connsiteX242" fmla="*/ 1227487 w 7621360"/>
              <a:gd name="connsiteY242" fmla="*/ 1394488 h 6394659"/>
              <a:gd name="connsiteX243" fmla="*/ 1204935 w 7621360"/>
              <a:gd name="connsiteY243" fmla="*/ 1407442 h 6394659"/>
              <a:gd name="connsiteX244" fmla="*/ 1203989 w 7621360"/>
              <a:gd name="connsiteY244" fmla="*/ 1408993 h 6394659"/>
              <a:gd name="connsiteX245" fmla="*/ 973717 w 7621360"/>
              <a:gd name="connsiteY245" fmla="*/ 1278724 h 6394659"/>
              <a:gd name="connsiteX246" fmla="*/ 965256 w 7621360"/>
              <a:gd name="connsiteY246" fmla="*/ 1254755 h 6394659"/>
              <a:gd name="connsiteX247" fmla="*/ 941287 w 7621360"/>
              <a:gd name="connsiteY247" fmla="*/ 1263216 h 6394659"/>
              <a:gd name="connsiteX248" fmla="*/ 940965 w 7621360"/>
              <a:gd name="connsiteY248" fmla="*/ 1278011 h 6394659"/>
              <a:gd name="connsiteX249" fmla="*/ 874173 w 7621360"/>
              <a:gd name="connsiteY249" fmla="*/ 1311989 h 6394659"/>
              <a:gd name="connsiteX250" fmla="*/ 50721 w 7621360"/>
              <a:gd name="connsiteY250" fmla="*/ 1052770 h 6394659"/>
              <a:gd name="connsiteX251" fmla="*/ 32414 w 7621360"/>
              <a:gd name="connsiteY251" fmla="*/ 1021225 h 6394659"/>
              <a:gd name="connsiteX252" fmla="*/ 870 w 7621360"/>
              <a:gd name="connsiteY252" fmla="*/ 1039532 h 6394659"/>
              <a:gd name="connsiteX253" fmla="*/ 19177 w 7621360"/>
              <a:gd name="connsiteY253" fmla="*/ 1071078 h 6394659"/>
              <a:gd name="connsiteX254" fmla="*/ 46922 w 7621360"/>
              <a:gd name="connsiteY254" fmla="*/ 1060943 h 6394659"/>
              <a:gd name="connsiteX255" fmla="*/ 48178 w 7621360"/>
              <a:gd name="connsiteY255" fmla="*/ 1058958 h 6394659"/>
              <a:gd name="connsiteX256" fmla="*/ 701915 w 7621360"/>
              <a:gd name="connsiteY256" fmla="*/ 1399393 h 6394659"/>
              <a:gd name="connsiteX257" fmla="*/ 635853 w 7621360"/>
              <a:gd name="connsiteY257" fmla="*/ 1432953 h 6394659"/>
              <a:gd name="connsiteX258" fmla="*/ 611261 w 7621360"/>
              <a:gd name="connsiteY258" fmla="*/ 1426791 h 6394659"/>
              <a:gd name="connsiteX259" fmla="*/ 605100 w 7621360"/>
              <a:gd name="connsiteY259" fmla="*/ 1451384 h 6394659"/>
              <a:gd name="connsiteX260" fmla="*/ 629692 w 7621360"/>
              <a:gd name="connsiteY260" fmla="*/ 1457545 h 6394659"/>
              <a:gd name="connsiteX261" fmla="*/ 637543 w 7621360"/>
              <a:gd name="connsiteY261" fmla="*/ 1447654 h 6394659"/>
              <a:gd name="connsiteX262" fmla="*/ 903049 w 7621360"/>
              <a:gd name="connsiteY262" fmla="*/ 1513254 h 6394659"/>
              <a:gd name="connsiteX263" fmla="*/ 902676 w 7621360"/>
              <a:gd name="connsiteY263" fmla="*/ 1515223 h 6394659"/>
              <a:gd name="connsiteX264" fmla="*/ 931187 w 7621360"/>
              <a:gd name="connsiteY264" fmla="*/ 1553281 h 6394659"/>
              <a:gd name="connsiteX265" fmla="*/ 969237 w 7621360"/>
              <a:gd name="connsiteY265" fmla="*/ 1524763 h 6394659"/>
              <a:gd name="connsiteX266" fmla="*/ 968723 w 7621360"/>
              <a:gd name="connsiteY266" fmla="*/ 1512463 h 6394659"/>
              <a:gd name="connsiteX267" fmla="*/ 1201337 w 7621360"/>
              <a:gd name="connsiteY267" fmla="*/ 1435729 h 6394659"/>
              <a:gd name="connsiteX268" fmla="*/ 1240698 w 7621360"/>
              <a:gd name="connsiteY268" fmla="*/ 1453965 h 6394659"/>
              <a:gd name="connsiteX269" fmla="*/ 1248123 w 7621360"/>
              <a:gd name="connsiteY269" fmla="*/ 1450012 h 6394659"/>
              <a:gd name="connsiteX270" fmla="*/ 1413946 w 7621360"/>
              <a:gd name="connsiteY270" fmla="*/ 1660178 h 6394659"/>
              <a:gd name="connsiteX271" fmla="*/ 1409170 w 7621360"/>
              <a:gd name="connsiteY271" fmla="*/ 1665389 h 6394659"/>
              <a:gd name="connsiteX272" fmla="*/ 1414861 w 7621360"/>
              <a:gd name="connsiteY272" fmla="*/ 1705400 h 6394659"/>
              <a:gd name="connsiteX273" fmla="*/ 1454870 w 7621360"/>
              <a:gd name="connsiteY273" fmla="*/ 1699693 h 6394659"/>
              <a:gd name="connsiteX274" fmla="*/ 1666022 w 7621360"/>
              <a:gd name="connsiteY274" fmla="*/ 1856744 h 6394659"/>
              <a:gd name="connsiteX275" fmla="*/ 1671480 w 7621360"/>
              <a:gd name="connsiteY275" fmla="*/ 1881542 h 6394659"/>
              <a:gd name="connsiteX276" fmla="*/ 1693687 w 7621360"/>
              <a:gd name="connsiteY276" fmla="*/ 1879278 h 6394659"/>
              <a:gd name="connsiteX277" fmla="*/ 1841009 w 7621360"/>
              <a:gd name="connsiteY277" fmla="*/ 2008879 h 6394659"/>
              <a:gd name="connsiteX278" fmla="*/ 1845351 w 7621360"/>
              <a:gd name="connsiteY278" fmla="*/ 2051961 h 6394659"/>
              <a:gd name="connsiteX279" fmla="*/ 1850159 w 7621360"/>
              <a:gd name="connsiteY279" fmla="*/ 2055171 h 6394659"/>
              <a:gd name="connsiteX280" fmla="*/ 1852361 w 7621360"/>
              <a:gd name="connsiteY280" fmla="*/ 2056288 h 6394659"/>
              <a:gd name="connsiteX281" fmla="*/ 1867000 w 7621360"/>
              <a:gd name="connsiteY281" fmla="*/ 2058862 h 6394659"/>
              <a:gd name="connsiteX282" fmla="*/ 1869714 w 7621360"/>
              <a:gd name="connsiteY282" fmla="*/ 2058536 h 6394659"/>
              <a:gd name="connsiteX283" fmla="*/ 1883205 w 7621360"/>
              <a:gd name="connsiteY283" fmla="*/ 2125222 h 6394659"/>
              <a:gd name="connsiteX284" fmla="*/ 1903117 w 7621360"/>
              <a:gd name="connsiteY284" fmla="*/ 2223528 h 6394659"/>
              <a:gd name="connsiteX285" fmla="*/ 1873420 w 7621360"/>
              <a:gd name="connsiteY285" fmla="*/ 2271231 h 6394659"/>
              <a:gd name="connsiteX286" fmla="*/ 1875374 w 7621360"/>
              <a:gd name="connsiteY286" fmla="*/ 2277341 h 6394659"/>
              <a:gd name="connsiteX287" fmla="*/ 1876382 w 7621360"/>
              <a:gd name="connsiteY287" fmla="*/ 2279574 h 6394659"/>
              <a:gd name="connsiteX288" fmla="*/ 1929434 w 7621360"/>
              <a:gd name="connsiteY288" fmla="*/ 2298153 h 6394659"/>
              <a:gd name="connsiteX289" fmla="*/ 1938040 w 7621360"/>
              <a:gd name="connsiteY289" fmla="*/ 2292539 h 6394659"/>
              <a:gd name="connsiteX290" fmla="*/ 1939886 w 7621360"/>
              <a:gd name="connsiteY290" fmla="*/ 2290988 h 6394659"/>
              <a:gd name="connsiteX291" fmla="*/ 1950974 w 7621360"/>
              <a:gd name="connsiteY291" fmla="*/ 2271541 h 6394659"/>
              <a:gd name="connsiteX292" fmla="*/ 2102002 w 7621360"/>
              <a:gd name="connsiteY292" fmla="*/ 2302402 h 6394659"/>
              <a:gd name="connsiteX293" fmla="*/ 2101692 w 7621360"/>
              <a:gd name="connsiteY293" fmla="*/ 2308931 h 6394659"/>
              <a:gd name="connsiteX294" fmla="*/ 2124162 w 7621360"/>
              <a:gd name="connsiteY294" fmla="*/ 2334830 h 6394659"/>
              <a:gd name="connsiteX295" fmla="*/ 2106577 w 7621360"/>
              <a:gd name="connsiteY295" fmla="*/ 2437029 h 6394659"/>
              <a:gd name="connsiteX296" fmla="*/ 2106003 w 7621360"/>
              <a:gd name="connsiteY296" fmla="*/ 2436905 h 6394659"/>
              <a:gd name="connsiteX297" fmla="*/ 2068071 w 7621360"/>
              <a:gd name="connsiteY297" fmla="*/ 2465579 h 6394659"/>
              <a:gd name="connsiteX298" fmla="*/ 2096745 w 7621360"/>
              <a:gd name="connsiteY298" fmla="*/ 2503512 h 6394659"/>
              <a:gd name="connsiteX299" fmla="*/ 2134676 w 7621360"/>
              <a:gd name="connsiteY299" fmla="*/ 2474837 h 6394659"/>
              <a:gd name="connsiteX300" fmla="*/ 2134676 w 7621360"/>
              <a:gd name="connsiteY300" fmla="*/ 2474822 h 6394659"/>
              <a:gd name="connsiteX301" fmla="*/ 2132971 w 7621360"/>
              <a:gd name="connsiteY301" fmla="*/ 2458787 h 6394659"/>
              <a:gd name="connsiteX302" fmla="*/ 2233367 w 7621360"/>
              <a:gd name="connsiteY302" fmla="*/ 2411797 h 6394659"/>
              <a:gd name="connsiteX303" fmla="*/ 2370407 w 7621360"/>
              <a:gd name="connsiteY303" fmla="*/ 2548858 h 6394659"/>
              <a:gd name="connsiteX304" fmla="*/ 2372160 w 7621360"/>
              <a:gd name="connsiteY304" fmla="*/ 2585380 h 6394659"/>
              <a:gd name="connsiteX305" fmla="*/ 2408664 w 7621360"/>
              <a:gd name="connsiteY305" fmla="*/ 2583627 h 6394659"/>
              <a:gd name="connsiteX306" fmla="*/ 2414356 w 7621360"/>
              <a:gd name="connsiteY306" fmla="*/ 2573485 h 6394659"/>
              <a:gd name="connsiteX307" fmla="*/ 2966425 w 7621360"/>
              <a:gd name="connsiteY307" fmla="*/ 2688664 h 6394659"/>
              <a:gd name="connsiteX308" fmla="*/ 2966317 w 7621360"/>
              <a:gd name="connsiteY308" fmla="*/ 2693316 h 6394659"/>
              <a:gd name="connsiteX309" fmla="*/ 2993223 w 7621360"/>
              <a:gd name="connsiteY309" fmla="*/ 2717184 h 6394659"/>
              <a:gd name="connsiteX310" fmla="*/ 3002620 w 7621360"/>
              <a:gd name="connsiteY310" fmla="*/ 2815629 h 6394659"/>
              <a:gd name="connsiteX311" fmla="*/ 2987842 w 7621360"/>
              <a:gd name="connsiteY311" fmla="*/ 2836286 h 6394659"/>
              <a:gd name="connsiteX312" fmla="*/ 3008482 w 7621360"/>
              <a:gd name="connsiteY312" fmla="*/ 2851066 h 6394659"/>
              <a:gd name="connsiteX313" fmla="*/ 3017740 w 7621360"/>
              <a:gd name="connsiteY313" fmla="*/ 2846537 h 6394659"/>
              <a:gd name="connsiteX314" fmla="*/ 3250493 w 7621360"/>
              <a:gd name="connsiteY314" fmla="*/ 3066102 h 6394659"/>
              <a:gd name="connsiteX315" fmla="*/ 3253130 w 7621360"/>
              <a:gd name="connsiteY315" fmla="*/ 3098173 h 6394659"/>
              <a:gd name="connsiteX316" fmla="*/ 3269444 w 7621360"/>
              <a:gd name="connsiteY316" fmla="*/ 3103507 h 6394659"/>
              <a:gd name="connsiteX317" fmla="*/ 3269552 w 7621360"/>
              <a:gd name="connsiteY317" fmla="*/ 3103507 h 6394659"/>
              <a:gd name="connsiteX318" fmla="*/ 3299901 w 7621360"/>
              <a:gd name="connsiteY318" fmla="*/ 3337898 h 6394659"/>
              <a:gd name="connsiteX319" fmla="*/ 3285572 w 7621360"/>
              <a:gd name="connsiteY319" fmla="*/ 3358756 h 6394659"/>
              <a:gd name="connsiteX320" fmla="*/ 3286936 w 7621360"/>
              <a:gd name="connsiteY320" fmla="*/ 3363021 h 6394659"/>
              <a:gd name="connsiteX321" fmla="*/ 3288099 w 7621360"/>
              <a:gd name="connsiteY321" fmla="*/ 3365208 h 6394659"/>
              <a:gd name="connsiteX322" fmla="*/ 3297993 w 7621360"/>
              <a:gd name="connsiteY322" fmla="*/ 3372698 h 6394659"/>
              <a:gd name="connsiteX323" fmla="*/ 3300381 w 7621360"/>
              <a:gd name="connsiteY323" fmla="*/ 3373256 h 6394659"/>
              <a:gd name="connsiteX324" fmla="*/ 3304537 w 7621360"/>
              <a:gd name="connsiteY324" fmla="*/ 3373458 h 6394659"/>
              <a:gd name="connsiteX325" fmla="*/ 3312803 w 7621360"/>
              <a:gd name="connsiteY325" fmla="*/ 3370775 h 6394659"/>
              <a:gd name="connsiteX326" fmla="*/ 3314804 w 7621360"/>
              <a:gd name="connsiteY326" fmla="*/ 3369302 h 6394659"/>
              <a:gd name="connsiteX327" fmla="*/ 3317781 w 7621360"/>
              <a:gd name="connsiteY327" fmla="*/ 3344938 h 6394659"/>
              <a:gd name="connsiteX328" fmla="*/ 3337770 w 7621360"/>
              <a:gd name="connsiteY328" fmla="*/ 3328066 h 6394659"/>
              <a:gd name="connsiteX329" fmla="*/ 3364304 w 7621360"/>
              <a:gd name="connsiteY329" fmla="*/ 3420199 h 6394659"/>
              <a:gd name="connsiteX330" fmla="*/ 3354999 w 7621360"/>
              <a:gd name="connsiteY330" fmla="*/ 3424728 h 6394659"/>
              <a:gd name="connsiteX331" fmla="*/ 3352967 w 7621360"/>
              <a:gd name="connsiteY331" fmla="*/ 3426155 h 6394659"/>
              <a:gd name="connsiteX332" fmla="*/ 3339011 w 7621360"/>
              <a:gd name="connsiteY332" fmla="*/ 3450425 h 6394659"/>
              <a:gd name="connsiteX333" fmla="*/ 3338809 w 7621360"/>
              <a:gd name="connsiteY333" fmla="*/ 3452891 h 6394659"/>
              <a:gd name="connsiteX334" fmla="*/ 3338809 w 7621360"/>
              <a:gd name="connsiteY334" fmla="*/ 3458009 h 6394659"/>
              <a:gd name="connsiteX335" fmla="*/ 3358070 w 7621360"/>
              <a:gd name="connsiteY335" fmla="*/ 3487924 h 6394659"/>
              <a:gd name="connsiteX336" fmla="*/ 3360256 w 7621360"/>
              <a:gd name="connsiteY336" fmla="*/ 3489056 h 6394659"/>
              <a:gd name="connsiteX337" fmla="*/ 3409400 w 7621360"/>
              <a:gd name="connsiteY337" fmla="*/ 3470787 h 6394659"/>
              <a:gd name="connsiteX338" fmla="*/ 3412362 w 7621360"/>
              <a:gd name="connsiteY338" fmla="*/ 3460846 h 6394659"/>
              <a:gd name="connsiteX339" fmla="*/ 3648325 w 7621360"/>
              <a:gd name="connsiteY339" fmla="*/ 3488141 h 6394659"/>
              <a:gd name="connsiteX340" fmla="*/ 3648325 w 7621360"/>
              <a:gd name="connsiteY340" fmla="*/ 3491149 h 6394659"/>
              <a:gd name="connsiteX341" fmla="*/ 3661708 w 7621360"/>
              <a:gd name="connsiteY341" fmla="*/ 3510333 h 6394659"/>
              <a:gd name="connsiteX342" fmla="*/ 3602562 w 7621360"/>
              <a:gd name="connsiteY342" fmla="*/ 3663864 h 6394659"/>
              <a:gd name="connsiteX343" fmla="*/ 3555140 w 7621360"/>
              <a:gd name="connsiteY343" fmla="*/ 3686692 h 6394659"/>
              <a:gd name="connsiteX344" fmla="*/ 3577967 w 7621360"/>
              <a:gd name="connsiteY344" fmla="*/ 3734116 h 6394659"/>
              <a:gd name="connsiteX345" fmla="*/ 3625389 w 7621360"/>
              <a:gd name="connsiteY345" fmla="*/ 3711288 h 6394659"/>
              <a:gd name="connsiteX346" fmla="*/ 3623032 w 7621360"/>
              <a:gd name="connsiteY346" fmla="*/ 3681342 h 6394659"/>
              <a:gd name="connsiteX347" fmla="*/ 3757746 w 7621360"/>
              <a:gd name="connsiteY347" fmla="*/ 3603227 h 6394659"/>
              <a:gd name="connsiteX348" fmla="*/ 3823793 w 7621360"/>
              <a:gd name="connsiteY348" fmla="*/ 3688258 h 6394659"/>
              <a:gd name="connsiteX349" fmla="*/ 3822351 w 7621360"/>
              <a:gd name="connsiteY349" fmla="*/ 3713614 h 6394659"/>
              <a:gd name="connsiteX350" fmla="*/ 3837021 w 7621360"/>
              <a:gd name="connsiteY350" fmla="*/ 3719569 h 6394659"/>
              <a:gd name="connsiteX351" fmla="*/ 3837642 w 7621360"/>
              <a:gd name="connsiteY351" fmla="*/ 3719491 h 6394659"/>
              <a:gd name="connsiteX352" fmla="*/ 3898121 w 7621360"/>
              <a:gd name="connsiteY352" fmla="*/ 4065541 h 6394659"/>
              <a:gd name="connsiteX353" fmla="*/ 3866377 w 7621360"/>
              <a:gd name="connsiteY353" fmla="*/ 4113802 h 6394659"/>
              <a:gd name="connsiteX354" fmla="*/ 3914637 w 7621360"/>
              <a:gd name="connsiteY354" fmla="*/ 4145547 h 6394659"/>
              <a:gd name="connsiteX355" fmla="*/ 3947125 w 7621360"/>
              <a:gd name="connsiteY355" fmla="*/ 4108390 h 6394659"/>
              <a:gd name="connsiteX356" fmla="*/ 4059726 w 7621360"/>
              <a:gd name="connsiteY356" fmla="*/ 4112903 h 6394659"/>
              <a:gd name="connsiteX357" fmla="*/ 4193742 w 7621360"/>
              <a:gd name="connsiteY357" fmla="*/ 4609350 h 6394659"/>
              <a:gd name="connsiteX358" fmla="*/ 4166231 w 7621360"/>
              <a:gd name="connsiteY358" fmla="*/ 4660155 h 6394659"/>
              <a:gd name="connsiteX359" fmla="*/ 4217034 w 7621360"/>
              <a:gd name="connsiteY359" fmla="*/ 4687651 h 6394659"/>
              <a:gd name="connsiteX360" fmla="*/ 4246235 w 7621360"/>
              <a:gd name="connsiteY360" fmla="*/ 4648276 h 6394659"/>
              <a:gd name="connsiteX361" fmla="*/ 4785295 w 7621360"/>
              <a:gd name="connsiteY361" fmla="*/ 4576380 h 6394659"/>
              <a:gd name="connsiteX362" fmla="*/ 4834531 w 7621360"/>
              <a:gd name="connsiteY362" fmla="*/ 4606062 h 6394659"/>
              <a:gd name="connsiteX363" fmla="*/ 4839044 w 7621360"/>
              <a:gd name="connsiteY363" fmla="*/ 4604651 h 6394659"/>
              <a:gd name="connsiteX364" fmla="*/ 4994740 w 7621360"/>
              <a:gd name="connsiteY364" fmla="*/ 4961664 h 6394659"/>
              <a:gd name="connsiteX365" fmla="*/ 4992786 w 7621360"/>
              <a:gd name="connsiteY365" fmla="*/ 4962672 h 6394659"/>
              <a:gd name="connsiteX366" fmla="*/ 4974378 w 7621360"/>
              <a:gd name="connsiteY366" fmla="*/ 4998729 h 6394659"/>
              <a:gd name="connsiteX367" fmla="*/ 4974735 w 7621360"/>
              <a:gd name="connsiteY367" fmla="*/ 5001179 h 6394659"/>
              <a:gd name="connsiteX368" fmla="*/ 5017381 w 7621360"/>
              <a:gd name="connsiteY368" fmla="*/ 5031281 h 6394659"/>
              <a:gd name="connsiteX369" fmla="*/ 5018312 w 7621360"/>
              <a:gd name="connsiteY369" fmla="*/ 5031110 h 6394659"/>
              <a:gd name="connsiteX370" fmla="*/ 5149009 w 7621360"/>
              <a:gd name="connsiteY370" fmla="*/ 5558698 h 6394659"/>
              <a:gd name="connsiteX371" fmla="*/ 4681487 w 7621360"/>
              <a:gd name="connsiteY371" fmla="*/ 6041885 h 6394659"/>
              <a:gd name="connsiteX372" fmla="*/ 4649277 w 7621360"/>
              <a:gd name="connsiteY372" fmla="*/ 6044010 h 6394659"/>
              <a:gd name="connsiteX373" fmla="*/ 4651402 w 7621360"/>
              <a:gd name="connsiteY373" fmla="*/ 6076221 h 6394659"/>
              <a:gd name="connsiteX374" fmla="*/ 4683611 w 7621360"/>
              <a:gd name="connsiteY374" fmla="*/ 6074096 h 6394659"/>
              <a:gd name="connsiteX375" fmla="*/ 4687985 w 7621360"/>
              <a:gd name="connsiteY375" fmla="*/ 6066605 h 6394659"/>
              <a:gd name="connsiteX376" fmla="*/ 5757387 w 7621360"/>
              <a:gd name="connsiteY376" fmla="*/ 6353506 h 6394659"/>
              <a:gd name="connsiteX377" fmla="*/ 5756845 w 7621360"/>
              <a:gd name="connsiteY377" fmla="*/ 6356375 h 6394659"/>
              <a:gd name="connsiteX378" fmla="*/ 5785595 w 7621360"/>
              <a:gd name="connsiteY378" fmla="*/ 6394339 h 6394659"/>
              <a:gd name="connsiteX379" fmla="*/ 5823543 w 7621360"/>
              <a:gd name="connsiteY379" fmla="*/ 6365587 h 6394659"/>
              <a:gd name="connsiteX380" fmla="*/ 5794807 w 7621360"/>
              <a:gd name="connsiteY380" fmla="*/ 6327623 h 6394659"/>
              <a:gd name="connsiteX381" fmla="*/ 5767389 w 7621360"/>
              <a:gd name="connsiteY381" fmla="*/ 6336215 h 6394659"/>
              <a:gd name="connsiteX382" fmla="*/ 5246738 w 7621360"/>
              <a:gd name="connsiteY382" fmla="*/ 5810659 h 6394659"/>
              <a:gd name="connsiteX383" fmla="*/ 5368643 w 7621360"/>
              <a:gd name="connsiteY383" fmla="*/ 5758024 h 6394659"/>
              <a:gd name="connsiteX384" fmla="*/ 5399146 w 7621360"/>
              <a:gd name="connsiteY384" fmla="*/ 5767220 h 6394659"/>
              <a:gd name="connsiteX385" fmla="*/ 5408358 w 7621360"/>
              <a:gd name="connsiteY385" fmla="*/ 5736716 h 6394659"/>
              <a:gd name="connsiteX386" fmla="*/ 5393750 w 7621360"/>
              <a:gd name="connsiteY386" fmla="*/ 5725457 h 6394659"/>
              <a:gd name="connsiteX387" fmla="*/ 5479181 w 7621360"/>
              <a:gd name="connsiteY387" fmla="*/ 5254846 h 6394659"/>
              <a:gd name="connsiteX388" fmla="*/ 5524432 w 7621360"/>
              <a:gd name="connsiteY388" fmla="*/ 5219084 h 6394659"/>
              <a:gd name="connsiteX389" fmla="*/ 5488672 w 7621360"/>
              <a:gd name="connsiteY389" fmla="*/ 5173831 h 6394659"/>
              <a:gd name="connsiteX390" fmla="*/ 5471644 w 7621360"/>
              <a:gd name="connsiteY390" fmla="*/ 5175444 h 6394659"/>
              <a:gd name="connsiteX391" fmla="*/ 5314491 w 7621360"/>
              <a:gd name="connsiteY391" fmla="*/ 4748598 h 6394659"/>
              <a:gd name="connsiteX392" fmla="*/ 5857628 w 7621360"/>
              <a:gd name="connsiteY392" fmla="*/ 4370400 h 6394659"/>
              <a:gd name="connsiteX393" fmla="*/ 5894056 w 7621360"/>
              <a:gd name="connsiteY393" fmla="*/ 4373409 h 6394659"/>
              <a:gd name="connsiteX394" fmla="*/ 5903158 w 7621360"/>
              <a:gd name="connsiteY394" fmla="*/ 4352178 h 6394659"/>
              <a:gd name="connsiteX395" fmla="*/ 5901902 w 7621360"/>
              <a:gd name="connsiteY395" fmla="*/ 4345680 h 6394659"/>
              <a:gd name="connsiteX396" fmla="*/ 6364726 w 7621360"/>
              <a:gd name="connsiteY396" fmla="*/ 4169089 h 6394659"/>
              <a:gd name="connsiteX397" fmla="*/ 6419592 w 7621360"/>
              <a:gd name="connsiteY397" fmla="*/ 4191824 h 6394659"/>
              <a:gd name="connsiteX398" fmla="*/ 6442326 w 7621360"/>
              <a:gd name="connsiteY398" fmla="*/ 4136956 h 6394659"/>
              <a:gd name="connsiteX399" fmla="*/ 6434666 w 7621360"/>
              <a:gd name="connsiteY399" fmla="*/ 4124844 h 6394659"/>
              <a:gd name="connsiteX400" fmla="*/ 6867327 w 7621360"/>
              <a:gd name="connsiteY400" fmla="*/ 3710652 h 6394659"/>
              <a:gd name="connsiteX401" fmla="*/ 7103849 w 7621360"/>
              <a:gd name="connsiteY401" fmla="*/ 3742118 h 6394659"/>
              <a:gd name="connsiteX402" fmla="*/ 7166220 w 7621360"/>
              <a:gd name="connsiteY402" fmla="*/ 3750399 h 6394659"/>
              <a:gd name="connsiteX403" fmla="*/ 7194056 w 7621360"/>
              <a:gd name="connsiteY403" fmla="*/ 3783695 h 6394659"/>
              <a:gd name="connsiteX404" fmla="*/ 7227351 w 7621360"/>
              <a:gd name="connsiteY404" fmla="*/ 3755858 h 6394659"/>
              <a:gd name="connsiteX405" fmla="*/ 7227475 w 7621360"/>
              <a:gd name="connsiteY405" fmla="*/ 3753501 h 6394659"/>
              <a:gd name="connsiteX406" fmla="*/ 7227475 w 7621360"/>
              <a:gd name="connsiteY406" fmla="*/ 3751035 h 6394659"/>
              <a:gd name="connsiteX407" fmla="*/ 7223102 w 7621360"/>
              <a:gd name="connsiteY407" fmla="*/ 3737341 h 6394659"/>
              <a:gd name="connsiteX408" fmla="*/ 7314395 w 7621360"/>
              <a:gd name="connsiteY408" fmla="*/ 3676767 h 6394659"/>
              <a:gd name="connsiteX409" fmla="*/ 7494283 w 7621360"/>
              <a:gd name="connsiteY409" fmla="*/ 3735077 h 6394659"/>
              <a:gd name="connsiteX410" fmla="*/ 7493259 w 7621360"/>
              <a:gd name="connsiteY410" fmla="*/ 3742366 h 6394659"/>
              <a:gd name="connsiteX411" fmla="*/ 7493337 w 7621360"/>
              <a:gd name="connsiteY411" fmla="*/ 3744863 h 6394659"/>
              <a:gd name="connsiteX412" fmla="*/ 7523933 w 7621360"/>
              <a:gd name="connsiteY412" fmla="*/ 3771242 h 6394659"/>
              <a:gd name="connsiteX413" fmla="*/ 7549443 w 7621360"/>
              <a:gd name="connsiteY413" fmla="*/ 3750043 h 6394659"/>
              <a:gd name="connsiteX414" fmla="*/ 7549955 w 7621360"/>
              <a:gd name="connsiteY414" fmla="*/ 3747639 h 6394659"/>
              <a:gd name="connsiteX415" fmla="*/ 7550358 w 7621360"/>
              <a:gd name="connsiteY415" fmla="*/ 3740939 h 6394659"/>
              <a:gd name="connsiteX416" fmla="*/ 7549396 w 7621360"/>
              <a:gd name="connsiteY416" fmla="*/ 3735124 h 6394659"/>
              <a:gd name="connsiteX417" fmla="*/ 7548730 w 7621360"/>
              <a:gd name="connsiteY417" fmla="*/ 3733046 h 6394659"/>
              <a:gd name="connsiteX418" fmla="*/ 7529609 w 7621360"/>
              <a:gd name="connsiteY418" fmla="*/ 3715211 h 6394659"/>
              <a:gd name="connsiteX419" fmla="*/ 7527159 w 7621360"/>
              <a:gd name="connsiteY419" fmla="*/ 3714638 h 6394659"/>
              <a:gd name="connsiteX420" fmla="*/ 7520118 w 7621360"/>
              <a:gd name="connsiteY420" fmla="*/ 3714172 h 6394659"/>
              <a:gd name="connsiteX421" fmla="*/ 7503851 w 7621360"/>
              <a:gd name="connsiteY421" fmla="*/ 3720484 h 6394659"/>
              <a:gd name="connsiteX422" fmla="*/ 7409255 w 7621360"/>
              <a:gd name="connsiteY422" fmla="*/ 3613803 h 6394659"/>
              <a:gd name="connsiteX423" fmla="*/ 7545071 w 7621360"/>
              <a:gd name="connsiteY423" fmla="*/ 3523701 h 6394659"/>
              <a:gd name="connsiteX424" fmla="*/ 7568533 w 7621360"/>
              <a:gd name="connsiteY424" fmla="*/ 3540031 h 6394659"/>
              <a:gd name="connsiteX425" fmla="*/ 7570922 w 7621360"/>
              <a:gd name="connsiteY425" fmla="*/ 3540589 h 6394659"/>
              <a:gd name="connsiteX426" fmla="*/ 7608264 w 7621360"/>
              <a:gd name="connsiteY426" fmla="*/ 3529935 h 6394659"/>
              <a:gd name="connsiteX427" fmla="*/ 7610047 w 7621360"/>
              <a:gd name="connsiteY427" fmla="*/ 3528136 h 6394659"/>
              <a:gd name="connsiteX428" fmla="*/ 7621274 w 7621360"/>
              <a:gd name="connsiteY428" fmla="*/ 3496794 h 6394659"/>
              <a:gd name="connsiteX429" fmla="*/ 942081 w 7621360"/>
              <a:gd name="connsiteY429" fmla="*/ 1280182 h 6394659"/>
              <a:gd name="connsiteX430" fmla="*/ 947183 w 7621360"/>
              <a:gd name="connsiteY430" fmla="*/ 1285687 h 6394659"/>
              <a:gd name="connsiteX431" fmla="*/ 954735 w 7621360"/>
              <a:gd name="connsiteY431" fmla="*/ 1288789 h 6394659"/>
              <a:gd name="connsiteX432" fmla="*/ 957201 w 7621360"/>
              <a:gd name="connsiteY432" fmla="*/ 1289021 h 6394659"/>
              <a:gd name="connsiteX433" fmla="*/ 972228 w 7621360"/>
              <a:gd name="connsiteY433" fmla="*/ 1281407 h 6394659"/>
              <a:gd name="connsiteX434" fmla="*/ 972507 w 7621360"/>
              <a:gd name="connsiteY434" fmla="*/ 1280957 h 6394659"/>
              <a:gd name="connsiteX435" fmla="*/ 1202779 w 7621360"/>
              <a:gd name="connsiteY435" fmla="*/ 1411148 h 6394659"/>
              <a:gd name="connsiteX436" fmla="*/ 1201151 w 7621360"/>
              <a:gd name="connsiteY436" fmla="*/ 1414917 h 6394659"/>
              <a:gd name="connsiteX437" fmla="*/ 877508 w 7621360"/>
              <a:gd name="connsiteY437" fmla="*/ 1313044 h 6394659"/>
              <a:gd name="connsiteX438" fmla="*/ 874763 w 7621360"/>
              <a:gd name="connsiteY438" fmla="*/ 1314300 h 6394659"/>
              <a:gd name="connsiteX439" fmla="*/ 1200546 w 7621360"/>
              <a:gd name="connsiteY439" fmla="*/ 1416902 h 6394659"/>
              <a:gd name="connsiteX440" fmla="*/ 1199430 w 7621360"/>
              <a:gd name="connsiteY440" fmla="*/ 1424733 h 6394659"/>
              <a:gd name="connsiteX441" fmla="*/ 777964 w 7621360"/>
              <a:gd name="connsiteY441" fmla="*/ 1436520 h 6394659"/>
              <a:gd name="connsiteX442" fmla="*/ 707017 w 7621360"/>
              <a:gd name="connsiteY442" fmla="*/ 1399579 h 6394659"/>
              <a:gd name="connsiteX443" fmla="*/ 762069 w 7621360"/>
              <a:gd name="connsiteY443" fmla="*/ 1371664 h 6394659"/>
              <a:gd name="connsiteX444" fmla="*/ 49170 w 7621360"/>
              <a:gd name="connsiteY444" fmla="*/ 1056864 h 6394659"/>
              <a:gd name="connsiteX445" fmla="*/ 50070 w 7621360"/>
              <a:gd name="connsiteY445" fmla="*/ 1054678 h 6394659"/>
              <a:gd name="connsiteX446" fmla="*/ 871413 w 7621360"/>
              <a:gd name="connsiteY446" fmla="*/ 1313307 h 6394659"/>
              <a:gd name="connsiteX447" fmla="*/ 704303 w 7621360"/>
              <a:gd name="connsiteY447" fmla="*/ 1398183 h 6394659"/>
              <a:gd name="connsiteX448" fmla="*/ 638303 w 7621360"/>
              <a:gd name="connsiteY448" fmla="*/ 1440335 h 6394659"/>
              <a:gd name="connsiteX449" fmla="*/ 636954 w 7621360"/>
              <a:gd name="connsiteY449" fmla="*/ 1435046 h 6394659"/>
              <a:gd name="connsiteX450" fmla="*/ 704598 w 7621360"/>
              <a:gd name="connsiteY450" fmla="*/ 1400696 h 6394659"/>
              <a:gd name="connsiteX451" fmla="*/ 773436 w 7621360"/>
              <a:gd name="connsiteY451" fmla="*/ 1436551 h 6394659"/>
              <a:gd name="connsiteX452" fmla="*/ 638117 w 7621360"/>
              <a:gd name="connsiteY452" fmla="*/ 1445189 h 6394659"/>
              <a:gd name="connsiteX453" fmla="*/ 638365 w 7621360"/>
              <a:gd name="connsiteY453" fmla="*/ 1442785 h 6394659"/>
              <a:gd name="connsiteX454" fmla="*/ 777933 w 7621360"/>
              <a:gd name="connsiteY454" fmla="*/ 1438877 h 6394659"/>
              <a:gd name="connsiteX455" fmla="*/ 905607 w 7621360"/>
              <a:gd name="connsiteY455" fmla="*/ 1505391 h 6394659"/>
              <a:gd name="connsiteX456" fmla="*/ 903638 w 7621360"/>
              <a:gd name="connsiteY456" fmla="*/ 1510773 h 6394659"/>
              <a:gd name="connsiteX457" fmla="*/ 919719 w 7621360"/>
              <a:gd name="connsiteY457" fmla="*/ 1512758 h 6394659"/>
              <a:gd name="connsiteX458" fmla="*/ 919021 w 7621360"/>
              <a:gd name="connsiteY458" fmla="*/ 1514588 h 6394659"/>
              <a:gd name="connsiteX459" fmla="*/ 909174 w 7621360"/>
              <a:gd name="connsiteY459" fmla="*/ 1512153 h 6394659"/>
              <a:gd name="connsiteX460" fmla="*/ 910725 w 7621360"/>
              <a:gd name="connsiteY460" fmla="*/ 1508043 h 6394659"/>
              <a:gd name="connsiteX461" fmla="*/ 911686 w 7621360"/>
              <a:gd name="connsiteY461" fmla="*/ 1506105 h 6394659"/>
              <a:gd name="connsiteX462" fmla="*/ 949745 w 7621360"/>
              <a:gd name="connsiteY462" fmla="*/ 1495623 h 6394659"/>
              <a:gd name="connsiteX463" fmla="*/ 962753 w 7621360"/>
              <a:gd name="connsiteY463" fmla="*/ 1512075 h 6394659"/>
              <a:gd name="connsiteX464" fmla="*/ 953448 w 7621360"/>
              <a:gd name="connsiteY464" fmla="*/ 1515177 h 6394659"/>
              <a:gd name="connsiteX465" fmla="*/ 946516 w 7621360"/>
              <a:gd name="connsiteY465" fmla="*/ 1505407 h 6394659"/>
              <a:gd name="connsiteX466" fmla="*/ 938902 w 7621360"/>
              <a:gd name="connsiteY466" fmla="*/ 1502305 h 6394659"/>
              <a:gd name="connsiteX467" fmla="*/ 936468 w 7621360"/>
              <a:gd name="connsiteY467" fmla="*/ 1502088 h 6394659"/>
              <a:gd name="connsiteX468" fmla="*/ 921441 w 7621360"/>
              <a:gd name="connsiteY468" fmla="*/ 1509718 h 6394659"/>
              <a:gd name="connsiteX469" fmla="*/ 920743 w 7621360"/>
              <a:gd name="connsiteY469" fmla="*/ 1510819 h 6394659"/>
              <a:gd name="connsiteX470" fmla="*/ 963575 w 7621360"/>
              <a:gd name="connsiteY470" fmla="*/ 1523582 h 6394659"/>
              <a:gd name="connsiteX471" fmla="*/ 930958 w 7621360"/>
              <a:gd name="connsiteY471" fmla="*/ 1545819 h 6394659"/>
              <a:gd name="connsiteX472" fmla="*/ 908352 w 7621360"/>
              <a:gd name="connsiteY472" fmla="*/ 1515828 h 6394659"/>
              <a:gd name="connsiteX473" fmla="*/ 908616 w 7621360"/>
              <a:gd name="connsiteY473" fmla="*/ 1514464 h 6394659"/>
              <a:gd name="connsiteX474" fmla="*/ 918448 w 7621360"/>
              <a:gd name="connsiteY474" fmla="*/ 1516883 h 6394659"/>
              <a:gd name="connsiteX475" fmla="*/ 933116 w 7621360"/>
              <a:gd name="connsiteY475" fmla="*/ 1537616 h 6394659"/>
              <a:gd name="connsiteX476" fmla="*/ 953848 w 7621360"/>
              <a:gd name="connsiteY476" fmla="*/ 1522947 h 6394659"/>
              <a:gd name="connsiteX477" fmla="*/ 953898 w 7621360"/>
              <a:gd name="connsiteY477" fmla="*/ 1517193 h 6394659"/>
              <a:gd name="connsiteX478" fmla="*/ 963203 w 7621360"/>
              <a:gd name="connsiteY478" fmla="*/ 1514091 h 6394659"/>
              <a:gd name="connsiteX479" fmla="*/ 963575 w 7621360"/>
              <a:gd name="connsiteY479" fmla="*/ 1523675 h 6394659"/>
              <a:gd name="connsiteX480" fmla="*/ 968227 w 7621360"/>
              <a:gd name="connsiteY480" fmla="*/ 1510276 h 6394659"/>
              <a:gd name="connsiteX481" fmla="*/ 926595 w 7621360"/>
              <a:gd name="connsiteY481" fmla="*/ 1487490 h 6394659"/>
              <a:gd name="connsiteX482" fmla="*/ 906646 w 7621360"/>
              <a:gd name="connsiteY482" fmla="*/ 1503468 h 6394659"/>
              <a:gd name="connsiteX483" fmla="*/ 782369 w 7621360"/>
              <a:gd name="connsiteY483" fmla="*/ 1438846 h 6394659"/>
              <a:gd name="connsiteX484" fmla="*/ 1199445 w 7621360"/>
              <a:gd name="connsiteY484" fmla="*/ 1427168 h 6394659"/>
              <a:gd name="connsiteX485" fmla="*/ 1200608 w 7621360"/>
              <a:gd name="connsiteY485" fmla="*/ 1433666 h 6394659"/>
              <a:gd name="connsiteX486" fmla="*/ 7537937 w 7621360"/>
              <a:gd name="connsiteY486" fmla="*/ 3506022 h 6394659"/>
              <a:gd name="connsiteX487" fmla="*/ 7538387 w 7621360"/>
              <a:gd name="connsiteY487" fmla="*/ 3508301 h 6394659"/>
              <a:gd name="connsiteX488" fmla="*/ 7356622 w 7621360"/>
              <a:gd name="connsiteY488" fmla="*/ 3554190 h 6394659"/>
              <a:gd name="connsiteX489" fmla="*/ 7337548 w 7621360"/>
              <a:gd name="connsiteY489" fmla="*/ 3532696 h 6394659"/>
              <a:gd name="connsiteX490" fmla="*/ 7405517 w 7621360"/>
              <a:gd name="connsiteY490" fmla="*/ 3613028 h 6394659"/>
              <a:gd name="connsiteX491" fmla="*/ 7387079 w 7621360"/>
              <a:gd name="connsiteY491" fmla="*/ 3625264 h 6394659"/>
              <a:gd name="connsiteX492" fmla="*/ 7318396 w 7621360"/>
              <a:gd name="connsiteY492" fmla="*/ 3566333 h 6394659"/>
              <a:gd name="connsiteX493" fmla="*/ 7355738 w 7621360"/>
              <a:gd name="connsiteY493" fmla="*/ 3556904 h 6394659"/>
              <a:gd name="connsiteX494" fmla="*/ 7353909 w 7621360"/>
              <a:gd name="connsiteY494" fmla="*/ 3554810 h 6394659"/>
              <a:gd name="connsiteX495" fmla="*/ 7316116 w 7621360"/>
              <a:gd name="connsiteY495" fmla="*/ 3564348 h 6394659"/>
              <a:gd name="connsiteX496" fmla="*/ 7286993 w 7621360"/>
              <a:gd name="connsiteY496" fmla="*/ 3539349 h 6394659"/>
              <a:gd name="connsiteX497" fmla="*/ 7334585 w 7621360"/>
              <a:gd name="connsiteY497" fmla="*/ 3533021 h 6394659"/>
              <a:gd name="connsiteX498" fmla="*/ 6743918 w 7621360"/>
              <a:gd name="connsiteY498" fmla="*/ 3548266 h 6394659"/>
              <a:gd name="connsiteX499" fmla="*/ 6978082 w 7621360"/>
              <a:gd name="connsiteY499" fmla="*/ 3573715 h 6394659"/>
              <a:gd name="connsiteX500" fmla="*/ 6978082 w 7621360"/>
              <a:gd name="connsiteY500" fmla="*/ 3575576 h 6394659"/>
              <a:gd name="connsiteX501" fmla="*/ 6707289 w 7621360"/>
              <a:gd name="connsiteY501" fmla="*/ 3587377 h 6394659"/>
              <a:gd name="connsiteX502" fmla="*/ 6622276 w 7621360"/>
              <a:gd name="connsiteY502" fmla="*/ 3591053 h 6394659"/>
              <a:gd name="connsiteX503" fmla="*/ 6621408 w 7621360"/>
              <a:gd name="connsiteY503" fmla="*/ 3585811 h 6394659"/>
              <a:gd name="connsiteX504" fmla="*/ 6620695 w 7621360"/>
              <a:gd name="connsiteY504" fmla="*/ 3583423 h 6394659"/>
              <a:gd name="connsiteX505" fmla="*/ 6581600 w 7621360"/>
              <a:gd name="connsiteY505" fmla="*/ 3564456 h 6394659"/>
              <a:gd name="connsiteX506" fmla="*/ 6561766 w 7621360"/>
              <a:gd name="connsiteY506" fmla="*/ 3586447 h 6394659"/>
              <a:gd name="connsiteX507" fmla="*/ 5915177 w 7621360"/>
              <a:gd name="connsiteY507" fmla="*/ 3458194 h 6394659"/>
              <a:gd name="connsiteX508" fmla="*/ 6737684 w 7621360"/>
              <a:gd name="connsiteY508" fmla="*/ 3547584 h 6394659"/>
              <a:gd name="connsiteX509" fmla="*/ 7208742 w 7621360"/>
              <a:gd name="connsiteY509" fmla="*/ 3547428 h 6394659"/>
              <a:gd name="connsiteX510" fmla="*/ 7034700 w 7621360"/>
              <a:gd name="connsiteY510" fmla="*/ 3570613 h 6394659"/>
              <a:gd name="connsiteX511" fmla="*/ 7029490 w 7621360"/>
              <a:gd name="connsiteY511" fmla="*/ 3558486 h 6394659"/>
              <a:gd name="connsiteX512" fmla="*/ 7170965 w 7621360"/>
              <a:gd name="connsiteY512" fmla="*/ 3442810 h 6394659"/>
              <a:gd name="connsiteX513" fmla="*/ 7213208 w 7621360"/>
              <a:gd name="connsiteY513" fmla="*/ 3479084 h 6394659"/>
              <a:gd name="connsiteX514" fmla="*/ 7215503 w 7621360"/>
              <a:gd name="connsiteY514" fmla="*/ 3481007 h 6394659"/>
              <a:gd name="connsiteX515" fmla="*/ 7281581 w 7621360"/>
              <a:gd name="connsiteY515" fmla="*/ 3537720 h 6394659"/>
              <a:gd name="connsiteX516" fmla="*/ 7211254 w 7621360"/>
              <a:gd name="connsiteY516" fmla="*/ 3547025 h 6394659"/>
              <a:gd name="connsiteX517" fmla="*/ 7106454 w 7621360"/>
              <a:gd name="connsiteY517" fmla="*/ 3492220 h 6394659"/>
              <a:gd name="connsiteX518" fmla="*/ 7027877 w 7621360"/>
              <a:gd name="connsiteY518" fmla="*/ 3556532 h 6394659"/>
              <a:gd name="connsiteX519" fmla="*/ 7004910 w 7621360"/>
              <a:gd name="connsiteY519" fmla="*/ 3547072 h 6394659"/>
              <a:gd name="connsiteX520" fmla="*/ 7002816 w 7621360"/>
              <a:gd name="connsiteY520" fmla="*/ 3547304 h 6394659"/>
              <a:gd name="connsiteX521" fmla="*/ 6989682 w 7621360"/>
              <a:gd name="connsiteY521" fmla="*/ 3473005 h 6394659"/>
              <a:gd name="connsiteX522" fmla="*/ 7149255 w 7621360"/>
              <a:gd name="connsiteY522" fmla="*/ 3424201 h 6394659"/>
              <a:gd name="connsiteX523" fmla="*/ 7168965 w 7621360"/>
              <a:gd name="connsiteY523" fmla="*/ 3441104 h 6394659"/>
              <a:gd name="connsiteX524" fmla="*/ 7000382 w 7621360"/>
              <a:gd name="connsiteY524" fmla="*/ 3547754 h 6394659"/>
              <a:gd name="connsiteX525" fmla="*/ 6978299 w 7621360"/>
              <a:gd name="connsiteY525" fmla="*/ 3571280 h 6394659"/>
              <a:gd name="connsiteX526" fmla="*/ 6749903 w 7621360"/>
              <a:gd name="connsiteY526" fmla="*/ 3546467 h 6394659"/>
              <a:gd name="connsiteX527" fmla="*/ 6987325 w 7621360"/>
              <a:gd name="connsiteY527" fmla="*/ 3473827 h 6394659"/>
              <a:gd name="connsiteX528" fmla="*/ 6622354 w 7621360"/>
              <a:gd name="connsiteY528" fmla="*/ 3593519 h 6394659"/>
              <a:gd name="connsiteX529" fmla="*/ 6978097 w 7621360"/>
              <a:gd name="connsiteY529" fmla="*/ 3578010 h 6394659"/>
              <a:gd name="connsiteX530" fmla="*/ 6981075 w 7621360"/>
              <a:gd name="connsiteY530" fmla="*/ 3588525 h 6394659"/>
              <a:gd name="connsiteX531" fmla="*/ 6814601 w 7621360"/>
              <a:gd name="connsiteY531" fmla="*/ 3682706 h 6394659"/>
              <a:gd name="connsiteX532" fmla="*/ 6772219 w 7621360"/>
              <a:gd name="connsiteY532" fmla="*/ 3672859 h 6394659"/>
              <a:gd name="connsiteX533" fmla="*/ 6761999 w 7621360"/>
              <a:gd name="connsiteY533" fmla="*/ 3683327 h 6394659"/>
              <a:gd name="connsiteX534" fmla="*/ 6619329 w 7621360"/>
              <a:gd name="connsiteY534" fmla="*/ 3606949 h 6394659"/>
              <a:gd name="connsiteX535" fmla="*/ 6622385 w 7621360"/>
              <a:gd name="connsiteY535" fmla="*/ 3593519 h 6394659"/>
              <a:gd name="connsiteX536" fmla="*/ 6918424 w 7621360"/>
              <a:gd name="connsiteY536" fmla="*/ 3626892 h 6394659"/>
              <a:gd name="connsiteX537" fmla="*/ 6982300 w 7621360"/>
              <a:gd name="connsiteY537" fmla="*/ 3590774 h 6394659"/>
              <a:gd name="connsiteX538" fmla="*/ 6985107 w 7621360"/>
              <a:gd name="connsiteY538" fmla="*/ 3594480 h 6394659"/>
              <a:gd name="connsiteX539" fmla="*/ 6909120 w 7621360"/>
              <a:gd name="connsiteY539" fmla="*/ 3667291 h 6394659"/>
              <a:gd name="connsiteX540" fmla="*/ 6818013 w 7621360"/>
              <a:gd name="connsiteY540" fmla="*/ 3690290 h 6394659"/>
              <a:gd name="connsiteX541" fmla="*/ 6815888 w 7621360"/>
              <a:gd name="connsiteY541" fmla="*/ 3684970 h 6394659"/>
              <a:gd name="connsiteX542" fmla="*/ 6986798 w 7621360"/>
              <a:gd name="connsiteY542" fmla="*/ 3596233 h 6394659"/>
              <a:gd name="connsiteX543" fmla="*/ 7026574 w 7621360"/>
              <a:gd name="connsiteY543" fmla="*/ 3596000 h 6394659"/>
              <a:gd name="connsiteX544" fmla="*/ 7061652 w 7621360"/>
              <a:gd name="connsiteY544" fmla="*/ 3628753 h 6394659"/>
              <a:gd name="connsiteX545" fmla="*/ 6913881 w 7621360"/>
              <a:gd name="connsiteY545" fmla="*/ 3666128 h 6394659"/>
              <a:gd name="connsiteX546" fmla="*/ 7028870 w 7621360"/>
              <a:gd name="connsiteY546" fmla="*/ 3594682 h 6394659"/>
              <a:gd name="connsiteX547" fmla="*/ 7028280 w 7621360"/>
              <a:gd name="connsiteY547" fmla="*/ 3594124 h 6394659"/>
              <a:gd name="connsiteX548" fmla="*/ 7033320 w 7621360"/>
              <a:gd name="connsiteY548" fmla="*/ 3585548 h 6394659"/>
              <a:gd name="connsiteX549" fmla="*/ 7120581 w 7621360"/>
              <a:gd name="connsiteY549" fmla="*/ 3613819 h 6394659"/>
              <a:gd name="connsiteX550" fmla="*/ 7064537 w 7621360"/>
              <a:gd name="connsiteY550" fmla="*/ 3627978 h 6394659"/>
              <a:gd name="connsiteX551" fmla="*/ 7034080 w 7621360"/>
              <a:gd name="connsiteY551" fmla="*/ 3583159 h 6394659"/>
              <a:gd name="connsiteX552" fmla="*/ 7035057 w 7621360"/>
              <a:gd name="connsiteY552" fmla="*/ 3573854 h 6394659"/>
              <a:gd name="connsiteX553" fmla="*/ 7034964 w 7621360"/>
              <a:gd name="connsiteY553" fmla="*/ 3573001 h 6394659"/>
              <a:gd name="connsiteX554" fmla="*/ 7208556 w 7621360"/>
              <a:gd name="connsiteY554" fmla="*/ 3549894 h 6394659"/>
              <a:gd name="connsiteX555" fmla="*/ 7205842 w 7621360"/>
              <a:gd name="connsiteY555" fmla="*/ 3592278 h 6394659"/>
              <a:gd name="connsiteX556" fmla="*/ 7125203 w 7621360"/>
              <a:gd name="connsiteY556" fmla="*/ 3612656 h 6394659"/>
              <a:gd name="connsiteX557" fmla="*/ 7205671 w 7621360"/>
              <a:gd name="connsiteY557" fmla="*/ 3594868 h 6394659"/>
              <a:gd name="connsiteX558" fmla="*/ 7202911 w 7621360"/>
              <a:gd name="connsiteY558" fmla="*/ 3637872 h 6394659"/>
              <a:gd name="connsiteX559" fmla="*/ 7129545 w 7621360"/>
              <a:gd name="connsiteY559" fmla="*/ 3614098 h 6394659"/>
              <a:gd name="connsiteX560" fmla="*/ 7211068 w 7621360"/>
              <a:gd name="connsiteY560" fmla="*/ 3549584 h 6394659"/>
              <a:gd name="connsiteX561" fmla="*/ 7284062 w 7621360"/>
              <a:gd name="connsiteY561" fmla="*/ 3539861 h 6394659"/>
              <a:gd name="connsiteX562" fmla="*/ 7313527 w 7621360"/>
              <a:gd name="connsiteY562" fmla="*/ 3565123 h 6394659"/>
              <a:gd name="connsiteX563" fmla="*/ 7208385 w 7621360"/>
              <a:gd name="connsiteY563" fmla="*/ 3591689 h 6394659"/>
              <a:gd name="connsiteX564" fmla="*/ 7221784 w 7621360"/>
              <a:gd name="connsiteY564" fmla="*/ 3442159 h 6394659"/>
              <a:gd name="connsiteX565" fmla="*/ 7245510 w 7621360"/>
              <a:gd name="connsiteY565" fmla="*/ 3432746 h 6394659"/>
              <a:gd name="connsiteX566" fmla="*/ 7290482 w 7621360"/>
              <a:gd name="connsiteY566" fmla="*/ 3483411 h 6394659"/>
              <a:gd name="connsiteX567" fmla="*/ 7332586 w 7621360"/>
              <a:gd name="connsiteY567" fmla="*/ 3530912 h 6394659"/>
              <a:gd name="connsiteX568" fmla="*/ 7284512 w 7621360"/>
              <a:gd name="connsiteY568" fmla="*/ 3537317 h 6394659"/>
              <a:gd name="connsiteX569" fmla="*/ 7215751 w 7621360"/>
              <a:gd name="connsiteY569" fmla="*/ 3478293 h 6394659"/>
              <a:gd name="connsiteX570" fmla="*/ 7218077 w 7621360"/>
              <a:gd name="connsiteY570" fmla="*/ 3442206 h 6394659"/>
              <a:gd name="connsiteX571" fmla="*/ 7221815 w 7621360"/>
              <a:gd name="connsiteY571" fmla="*/ 3442206 h 6394659"/>
              <a:gd name="connsiteX572" fmla="*/ 7215472 w 7621360"/>
              <a:gd name="connsiteY572" fmla="*/ 3442051 h 6394659"/>
              <a:gd name="connsiteX573" fmla="*/ 7213286 w 7621360"/>
              <a:gd name="connsiteY573" fmla="*/ 3476262 h 6394659"/>
              <a:gd name="connsiteX574" fmla="*/ 7172516 w 7621360"/>
              <a:gd name="connsiteY574" fmla="*/ 3441353 h 6394659"/>
              <a:gd name="connsiteX575" fmla="*/ 7188504 w 7621360"/>
              <a:gd name="connsiteY575" fmla="*/ 3428248 h 6394659"/>
              <a:gd name="connsiteX576" fmla="*/ 7215503 w 7621360"/>
              <a:gd name="connsiteY576" fmla="*/ 3442097 h 6394659"/>
              <a:gd name="connsiteX577" fmla="*/ 7186954 w 7621360"/>
              <a:gd name="connsiteY577" fmla="*/ 3426279 h 6394659"/>
              <a:gd name="connsiteX578" fmla="*/ 7170655 w 7621360"/>
              <a:gd name="connsiteY578" fmla="*/ 3439709 h 6394659"/>
              <a:gd name="connsiteX579" fmla="*/ 7151689 w 7621360"/>
              <a:gd name="connsiteY579" fmla="*/ 3423441 h 6394659"/>
              <a:gd name="connsiteX580" fmla="*/ 7180689 w 7621360"/>
              <a:gd name="connsiteY580" fmla="*/ 3414555 h 6394659"/>
              <a:gd name="connsiteX581" fmla="*/ 7186985 w 7621360"/>
              <a:gd name="connsiteY581" fmla="*/ 3426325 h 6394659"/>
              <a:gd name="connsiteX582" fmla="*/ 6975167 w 7621360"/>
              <a:gd name="connsiteY582" fmla="*/ 3266017 h 6394659"/>
              <a:gd name="connsiteX583" fmla="*/ 7183139 w 7621360"/>
              <a:gd name="connsiteY583" fmla="*/ 3382546 h 6394659"/>
              <a:gd name="connsiteX584" fmla="*/ 7179959 w 7621360"/>
              <a:gd name="connsiteY584" fmla="*/ 3412197 h 6394659"/>
              <a:gd name="connsiteX585" fmla="*/ 7149487 w 7621360"/>
              <a:gd name="connsiteY585" fmla="*/ 3421502 h 6394659"/>
              <a:gd name="connsiteX586" fmla="*/ 6972545 w 7621360"/>
              <a:gd name="connsiteY586" fmla="*/ 3269522 h 6394659"/>
              <a:gd name="connsiteX587" fmla="*/ 6975167 w 7621360"/>
              <a:gd name="connsiteY587" fmla="*/ 3266017 h 6394659"/>
              <a:gd name="connsiteX588" fmla="*/ 6971104 w 7621360"/>
              <a:gd name="connsiteY588" fmla="*/ 3271228 h 6394659"/>
              <a:gd name="connsiteX589" fmla="*/ 7147053 w 7621360"/>
              <a:gd name="connsiteY589" fmla="*/ 3422278 h 6394659"/>
              <a:gd name="connsiteX590" fmla="*/ 6989263 w 7621360"/>
              <a:gd name="connsiteY590" fmla="*/ 3470601 h 6394659"/>
              <a:gd name="connsiteX591" fmla="*/ 6955534 w 7621360"/>
              <a:gd name="connsiteY591" fmla="*/ 3279851 h 6394659"/>
              <a:gd name="connsiteX592" fmla="*/ 6971104 w 7621360"/>
              <a:gd name="connsiteY592" fmla="*/ 3271228 h 6394659"/>
              <a:gd name="connsiteX593" fmla="*/ 6962466 w 7621360"/>
              <a:gd name="connsiteY593" fmla="*/ 3251797 h 6394659"/>
              <a:gd name="connsiteX594" fmla="*/ 6947175 w 7621360"/>
              <a:gd name="connsiteY594" fmla="*/ 3263350 h 6394659"/>
              <a:gd name="connsiteX595" fmla="*/ 6935623 w 7621360"/>
              <a:gd name="connsiteY595" fmla="*/ 3248059 h 6394659"/>
              <a:gd name="connsiteX596" fmla="*/ 6950913 w 7621360"/>
              <a:gd name="connsiteY596" fmla="*/ 3236505 h 6394659"/>
              <a:gd name="connsiteX597" fmla="*/ 6950913 w 7621360"/>
              <a:gd name="connsiteY597" fmla="*/ 3236505 h 6394659"/>
              <a:gd name="connsiteX598" fmla="*/ 6962466 w 7621360"/>
              <a:gd name="connsiteY598" fmla="*/ 3251797 h 6394659"/>
              <a:gd name="connsiteX599" fmla="*/ 6930536 w 7621360"/>
              <a:gd name="connsiteY599" fmla="*/ 3225433 h 6394659"/>
              <a:gd name="connsiteX600" fmla="*/ 6543777 w 7621360"/>
              <a:gd name="connsiteY600" fmla="*/ 2712298 h 6394659"/>
              <a:gd name="connsiteX601" fmla="*/ 6552802 w 7621360"/>
              <a:gd name="connsiteY601" fmla="*/ 2681437 h 6394659"/>
              <a:gd name="connsiteX602" fmla="*/ 6659107 w 7621360"/>
              <a:gd name="connsiteY602" fmla="*/ 2636913 h 6394659"/>
              <a:gd name="connsiteX603" fmla="*/ 6933932 w 7621360"/>
              <a:gd name="connsiteY603" fmla="*/ 3223230 h 6394659"/>
              <a:gd name="connsiteX604" fmla="*/ 6930598 w 7621360"/>
              <a:gd name="connsiteY604" fmla="*/ 3225386 h 6394659"/>
              <a:gd name="connsiteX605" fmla="*/ 6150783 w 7621360"/>
              <a:gd name="connsiteY605" fmla="*/ 2764716 h 6394659"/>
              <a:gd name="connsiteX606" fmla="*/ 6160088 w 7621360"/>
              <a:gd name="connsiteY606" fmla="*/ 2768345 h 6394659"/>
              <a:gd name="connsiteX607" fmla="*/ 6161639 w 7621360"/>
              <a:gd name="connsiteY607" fmla="*/ 2782659 h 6394659"/>
              <a:gd name="connsiteX608" fmla="*/ 6162119 w 7621360"/>
              <a:gd name="connsiteY608" fmla="*/ 2783403 h 6394659"/>
              <a:gd name="connsiteX609" fmla="*/ 6154521 w 7621360"/>
              <a:gd name="connsiteY609" fmla="*/ 2789048 h 6394659"/>
              <a:gd name="connsiteX610" fmla="*/ 6149682 w 7621360"/>
              <a:gd name="connsiteY610" fmla="*/ 2769213 h 6394659"/>
              <a:gd name="connsiteX611" fmla="*/ 6150783 w 7621360"/>
              <a:gd name="connsiteY611" fmla="*/ 2764670 h 6394659"/>
              <a:gd name="connsiteX612" fmla="*/ 5528619 w 7621360"/>
              <a:gd name="connsiteY612" fmla="*/ 2226583 h 6394659"/>
              <a:gd name="connsiteX613" fmla="*/ 5644213 w 7621360"/>
              <a:gd name="connsiteY613" fmla="*/ 2193364 h 6394659"/>
              <a:gd name="connsiteX614" fmla="*/ 5660759 w 7621360"/>
              <a:gd name="connsiteY614" fmla="*/ 2210858 h 6394659"/>
              <a:gd name="connsiteX615" fmla="*/ 5625402 w 7621360"/>
              <a:gd name="connsiteY615" fmla="*/ 2312405 h 6394659"/>
              <a:gd name="connsiteX616" fmla="*/ 5526154 w 7621360"/>
              <a:gd name="connsiteY616" fmla="*/ 2239997 h 6394659"/>
              <a:gd name="connsiteX617" fmla="*/ 5528619 w 7621360"/>
              <a:gd name="connsiteY617" fmla="*/ 2226536 h 6394659"/>
              <a:gd name="connsiteX618" fmla="*/ 5770755 w 7621360"/>
              <a:gd name="connsiteY618" fmla="*/ 2051496 h 6394659"/>
              <a:gd name="connsiteX619" fmla="*/ 5775655 w 7621360"/>
              <a:gd name="connsiteY619" fmla="*/ 2057699 h 6394659"/>
              <a:gd name="connsiteX620" fmla="*/ 5751029 w 7621360"/>
              <a:gd name="connsiteY620" fmla="*/ 2087164 h 6394659"/>
              <a:gd name="connsiteX621" fmla="*/ 5688688 w 7621360"/>
              <a:gd name="connsiteY621" fmla="*/ 2161604 h 6394659"/>
              <a:gd name="connsiteX622" fmla="*/ 5682485 w 7621360"/>
              <a:gd name="connsiteY622" fmla="*/ 2158021 h 6394659"/>
              <a:gd name="connsiteX623" fmla="*/ 5735429 w 7621360"/>
              <a:gd name="connsiteY623" fmla="*/ 2017052 h 6394659"/>
              <a:gd name="connsiteX624" fmla="*/ 5768723 w 7621360"/>
              <a:gd name="connsiteY624" fmla="*/ 2030250 h 6394659"/>
              <a:gd name="connsiteX625" fmla="*/ 5770755 w 7621360"/>
              <a:gd name="connsiteY625" fmla="*/ 2051449 h 6394659"/>
              <a:gd name="connsiteX626" fmla="*/ 6271650 w 7621360"/>
              <a:gd name="connsiteY626" fmla="*/ 2212439 h 6394659"/>
              <a:gd name="connsiteX627" fmla="*/ 5824520 w 7621360"/>
              <a:gd name="connsiteY627" fmla="*/ 2320764 h 6394659"/>
              <a:gd name="connsiteX628" fmla="*/ 5800390 w 7621360"/>
              <a:gd name="connsiteY628" fmla="*/ 2302154 h 6394659"/>
              <a:gd name="connsiteX629" fmla="*/ 5795970 w 7621360"/>
              <a:gd name="connsiteY629" fmla="*/ 2106922 h 6394659"/>
              <a:gd name="connsiteX630" fmla="*/ 5794993 w 7621360"/>
              <a:gd name="connsiteY630" fmla="*/ 2064290 h 6394659"/>
              <a:gd name="connsiteX631" fmla="*/ 5817293 w 7621360"/>
              <a:gd name="connsiteY631" fmla="*/ 2047898 h 6394659"/>
              <a:gd name="connsiteX632" fmla="*/ 6272146 w 7621360"/>
              <a:gd name="connsiteY632" fmla="*/ 2200421 h 6394659"/>
              <a:gd name="connsiteX633" fmla="*/ 6271650 w 7621360"/>
              <a:gd name="connsiteY633" fmla="*/ 2212393 h 6394659"/>
              <a:gd name="connsiteX634" fmla="*/ 5794326 w 7621360"/>
              <a:gd name="connsiteY634" fmla="*/ 2142653 h 6394659"/>
              <a:gd name="connsiteX635" fmla="*/ 5797924 w 7621360"/>
              <a:gd name="connsiteY635" fmla="*/ 2302387 h 6394659"/>
              <a:gd name="connsiteX636" fmla="*/ 5786867 w 7621360"/>
              <a:gd name="connsiteY636" fmla="*/ 2305752 h 6394659"/>
              <a:gd name="connsiteX637" fmla="*/ 5783455 w 7621360"/>
              <a:gd name="connsiteY637" fmla="*/ 2308109 h 6394659"/>
              <a:gd name="connsiteX638" fmla="*/ 5734219 w 7621360"/>
              <a:gd name="connsiteY638" fmla="*/ 2252993 h 6394659"/>
              <a:gd name="connsiteX639" fmla="*/ 5691247 w 7621360"/>
              <a:gd name="connsiteY639" fmla="*/ 2204918 h 6394659"/>
              <a:gd name="connsiteX640" fmla="*/ 5691821 w 7621360"/>
              <a:gd name="connsiteY640" fmla="*/ 2164519 h 6394659"/>
              <a:gd name="connsiteX641" fmla="*/ 5690596 w 7621360"/>
              <a:gd name="connsiteY641" fmla="*/ 2163341 h 6394659"/>
              <a:gd name="connsiteX642" fmla="*/ 5777547 w 7621360"/>
              <a:gd name="connsiteY642" fmla="*/ 2059436 h 6394659"/>
              <a:gd name="connsiteX643" fmla="*/ 5792543 w 7621360"/>
              <a:gd name="connsiteY643" fmla="*/ 2064647 h 6394659"/>
              <a:gd name="connsiteX644" fmla="*/ 5777268 w 7621360"/>
              <a:gd name="connsiteY644" fmla="*/ 2340987 h 6394659"/>
              <a:gd name="connsiteX645" fmla="*/ 5778819 w 7621360"/>
              <a:gd name="connsiteY645" fmla="*/ 2343452 h 6394659"/>
              <a:gd name="connsiteX646" fmla="*/ 5726294 w 7621360"/>
              <a:gd name="connsiteY646" fmla="*/ 2386162 h 6394659"/>
              <a:gd name="connsiteX647" fmla="*/ 5627356 w 7621360"/>
              <a:gd name="connsiteY647" fmla="*/ 2313956 h 6394659"/>
              <a:gd name="connsiteX648" fmla="*/ 5663024 w 7621360"/>
              <a:gd name="connsiteY648" fmla="*/ 2211695 h 6394659"/>
              <a:gd name="connsiteX649" fmla="*/ 5685479 w 7621360"/>
              <a:gd name="connsiteY649" fmla="*/ 2209167 h 6394659"/>
              <a:gd name="connsiteX650" fmla="*/ 5689356 w 7621360"/>
              <a:gd name="connsiteY650" fmla="*/ 2206469 h 6394659"/>
              <a:gd name="connsiteX651" fmla="*/ 5781564 w 7621360"/>
              <a:gd name="connsiteY651" fmla="*/ 2309691 h 6394659"/>
              <a:gd name="connsiteX652" fmla="*/ 5777299 w 7621360"/>
              <a:gd name="connsiteY652" fmla="*/ 2340893 h 6394659"/>
              <a:gd name="connsiteX653" fmla="*/ 5680190 w 7621360"/>
              <a:gd name="connsiteY653" fmla="*/ 2157184 h 6394659"/>
              <a:gd name="connsiteX654" fmla="*/ 5665458 w 7621360"/>
              <a:gd name="connsiteY654" fmla="*/ 2156346 h 6394659"/>
              <a:gd name="connsiteX655" fmla="*/ 5640119 w 7621360"/>
              <a:gd name="connsiteY655" fmla="*/ 2056381 h 6394659"/>
              <a:gd name="connsiteX656" fmla="*/ 5627542 w 7621360"/>
              <a:gd name="connsiteY656" fmla="*/ 2006755 h 6394659"/>
              <a:gd name="connsiteX657" fmla="*/ 5636412 w 7621360"/>
              <a:gd name="connsiteY657" fmla="*/ 2003033 h 6394659"/>
              <a:gd name="connsiteX658" fmla="*/ 5653068 w 7621360"/>
              <a:gd name="connsiteY658" fmla="*/ 1984299 h 6394659"/>
              <a:gd name="connsiteX659" fmla="*/ 5733149 w 7621360"/>
              <a:gd name="connsiteY659" fmla="*/ 2016013 h 6394659"/>
              <a:gd name="connsiteX660" fmla="*/ 5626658 w 7621360"/>
              <a:gd name="connsiteY660" fmla="*/ 2316220 h 6394659"/>
              <a:gd name="connsiteX661" fmla="*/ 5724527 w 7621360"/>
              <a:gd name="connsiteY661" fmla="*/ 2387666 h 6394659"/>
              <a:gd name="connsiteX662" fmla="*/ 5714695 w 7621360"/>
              <a:gd name="connsiteY662" fmla="*/ 2395668 h 6394659"/>
              <a:gd name="connsiteX663" fmla="*/ 5624580 w 7621360"/>
              <a:gd name="connsiteY663" fmla="*/ 2322191 h 6394659"/>
              <a:gd name="connsiteX664" fmla="*/ 5726589 w 7621360"/>
              <a:gd name="connsiteY664" fmla="*/ 2389108 h 6394659"/>
              <a:gd name="connsiteX665" fmla="*/ 6105129 w 7621360"/>
              <a:gd name="connsiteY665" fmla="*/ 2665433 h 6394659"/>
              <a:gd name="connsiteX666" fmla="*/ 6103439 w 7621360"/>
              <a:gd name="connsiteY666" fmla="*/ 2669139 h 6394659"/>
              <a:gd name="connsiteX667" fmla="*/ 6026319 w 7621360"/>
              <a:gd name="connsiteY667" fmla="*/ 2649646 h 6394659"/>
              <a:gd name="connsiteX668" fmla="*/ 5716649 w 7621360"/>
              <a:gd name="connsiteY668" fmla="*/ 2397188 h 6394659"/>
              <a:gd name="connsiteX669" fmla="*/ 6102834 w 7621360"/>
              <a:gd name="connsiteY669" fmla="*/ 2671528 h 6394659"/>
              <a:gd name="connsiteX670" fmla="*/ 6107486 w 7621360"/>
              <a:gd name="connsiteY670" fmla="*/ 2687036 h 6394659"/>
              <a:gd name="connsiteX671" fmla="*/ 6092304 w 7621360"/>
              <a:gd name="connsiteY671" fmla="*/ 2703397 h 6394659"/>
              <a:gd name="connsiteX672" fmla="*/ 6030895 w 7621360"/>
              <a:gd name="connsiteY672" fmla="*/ 2653337 h 6394659"/>
              <a:gd name="connsiteX673" fmla="*/ 6109223 w 7621360"/>
              <a:gd name="connsiteY673" fmla="*/ 2688711 h 6394659"/>
              <a:gd name="connsiteX674" fmla="*/ 6128359 w 7621360"/>
              <a:gd name="connsiteY674" fmla="*/ 2690897 h 6394659"/>
              <a:gd name="connsiteX675" fmla="*/ 6131166 w 7621360"/>
              <a:gd name="connsiteY675" fmla="*/ 2695782 h 6394659"/>
              <a:gd name="connsiteX676" fmla="*/ 6159266 w 7621360"/>
              <a:gd name="connsiteY676" fmla="*/ 2744742 h 6394659"/>
              <a:gd name="connsiteX677" fmla="*/ 6151513 w 7621360"/>
              <a:gd name="connsiteY677" fmla="*/ 2751658 h 6394659"/>
              <a:gd name="connsiteX678" fmla="*/ 6094134 w 7621360"/>
              <a:gd name="connsiteY678" fmla="*/ 2704948 h 6394659"/>
              <a:gd name="connsiteX679" fmla="*/ 6602132 w 7621360"/>
              <a:gd name="connsiteY679" fmla="*/ 2573578 h 6394659"/>
              <a:gd name="connsiteX680" fmla="*/ 6498432 w 7621360"/>
              <a:gd name="connsiteY680" fmla="*/ 2595088 h 6394659"/>
              <a:gd name="connsiteX681" fmla="*/ 6456562 w 7621360"/>
              <a:gd name="connsiteY681" fmla="*/ 2455158 h 6394659"/>
              <a:gd name="connsiteX682" fmla="*/ 6459182 w 7621360"/>
              <a:gd name="connsiteY682" fmla="*/ 2453948 h 6394659"/>
              <a:gd name="connsiteX683" fmla="*/ 6463928 w 7621360"/>
              <a:gd name="connsiteY683" fmla="*/ 2449994 h 6394659"/>
              <a:gd name="connsiteX684" fmla="*/ 6606164 w 7621360"/>
              <a:gd name="connsiteY684" fmla="*/ 2555154 h 6394659"/>
              <a:gd name="connsiteX685" fmla="*/ 6602132 w 7621360"/>
              <a:gd name="connsiteY685" fmla="*/ 2573562 h 6394659"/>
              <a:gd name="connsiteX686" fmla="*/ 6495998 w 7621360"/>
              <a:gd name="connsiteY686" fmla="*/ 2595584 h 6394659"/>
              <a:gd name="connsiteX687" fmla="*/ 6288909 w 7621360"/>
              <a:gd name="connsiteY687" fmla="*/ 2638542 h 6394659"/>
              <a:gd name="connsiteX688" fmla="*/ 6439907 w 7621360"/>
              <a:gd name="connsiteY688" fmla="*/ 2453049 h 6394659"/>
              <a:gd name="connsiteX689" fmla="*/ 6454174 w 7621360"/>
              <a:gd name="connsiteY689" fmla="*/ 2455902 h 6394659"/>
              <a:gd name="connsiteX690" fmla="*/ 6285095 w 7621360"/>
              <a:gd name="connsiteY690" fmla="*/ 2639348 h 6394659"/>
              <a:gd name="connsiteX691" fmla="*/ 6203369 w 7621360"/>
              <a:gd name="connsiteY691" fmla="*/ 2656298 h 6394659"/>
              <a:gd name="connsiteX692" fmla="*/ 6213186 w 7621360"/>
              <a:gd name="connsiteY692" fmla="*/ 2609852 h 6394659"/>
              <a:gd name="connsiteX693" fmla="*/ 6321739 w 7621360"/>
              <a:gd name="connsiteY693" fmla="*/ 2531970 h 6394659"/>
              <a:gd name="connsiteX694" fmla="*/ 6436356 w 7621360"/>
              <a:gd name="connsiteY694" fmla="*/ 2449776 h 6394659"/>
              <a:gd name="connsiteX695" fmla="*/ 6437906 w 7621360"/>
              <a:gd name="connsiteY695" fmla="*/ 2451467 h 6394659"/>
              <a:gd name="connsiteX696" fmla="*/ 6200858 w 7621360"/>
              <a:gd name="connsiteY696" fmla="*/ 2656826 h 6394659"/>
              <a:gd name="connsiteX697" fmla="*/ 6137881 w 7621360"/>
              <a:gd name="connsiteY697" fmla="*/ 2669884 h 6394659"/>
              <a:gd name="connsiteX698" fmla="*/ 6136175 w 7621360"/>
              <a:gd name="connsiteY698" fmla="*/ 2665758 h 6394659"/>
              <a:gd name="connsiteX699" fmla="*/ 6135881 w 7621360"/>
              <a:gd name="connsiteY699" fmla="*/ 2665293 h 6394659"/>
              <a:gd name="connsiteX700" fmla="*/ 6210317 w 7621360"/>
              <a:gd name="connsiteY700" fmla="*/ 2611883 h 6394659"/>
              <a:gd name="connsiteX701" fmla="*/ 6200315 w 7621360"/>
              <a:gd name="connsiteY701" fmla="*/ 2659431 h 6394659"/>
              <a:gd name="connsiteX702" fmla="*/ 6196717 w 7621360"/>
              <a:gd name="connsiteY702" fmla="*/ 2676397 h 6394659"/>
              <a:gd name="connsiteX703" fmla="*/ 6138548 w 7621360"/>
              <a:gd name="connsiteY703" fmla="*/ 2674179 h 6394659"/>
              <a:gd name="connsiteX704" fmla="*/ 6138377 w 7621360"/>
              <a:gd name="connsiteY704" fmla="*/ 2672287 h 6394659"/>
              <a:gd name="connsiteX705" fmla="*/ 6138424 w 7621360"/>
              <a:gd name="connsiteY705" fmla="*/ 2676645 h 6394659"/>
              <a:gd name="connsiteX706" fmla="*/ 6196205 w 7621360"/>
              <a:gd name="connsiteY706" fmla="*/ 2678863 h 6394659"/>
              <a:gd name="connsiteX707" fmla="*/ 6183272 w 7621360"/>
              <a:gd name="connsiteY707" fmla="*/ 2739965 h 6394659"/>
              <a:gd name="connsiteX708" fmla="*/ 6182031 w 7621360"/>
              <a:gd name="connsiteY708" fmla="*/ 2739732 h 6394659"/>
              <a:gd name="connsiteX709" fmla="*/ 6161468 w 7621360"/>
              <a:gd name="connsiteY709" fmla="*/ 2743485 h 6394659"/>
              <a:gd name="connsiteX710" fmla="*/ 6160569 w 7621360"/>
              <a:gd name="connsiteY710" fmla="*/ 2741935 h 6394659"/>
              <a:gd name="connsiteX711" fmla="*/ 6130577 w 7621360"/>
              <a:gd name="connsiteY711" fmla="*/ 2689672 h 6394659"/>
              <a:gd name="connsiteX712" fmla="*/ 6138377 w 7621360"/>
              <a:gd name="connsiteY712" fmla="*/ 2676707 h 6394659"/>
              <a:gd name="connsiteX713" fmla="*/ 6162166 w 7621360"/>
              <a:gd name="connsiteY713" fmla="*/ 2749720 h 6394659"/>
              <a:gd name="connsiteX714" fmla="*/ 6167346 w 7621360"/>
              <a:gd name="connsiteY714" fmla="*/ 2758745 h 6394659"/>
              <a:gd name="connsiteX715" fmla="*/ 6163903 w 7621360"/>
              <a:gd name="connsiteY715" fmla="*/ 2761769 h 6394659"/>
              <a:gd name="connsiteX716" fmla="*/ 6155948 w 7621360"/>
              <a:gd name="connsiteY716" fmla="*/ 2755287 h 6394659"/>
              <a:gd name="connsiteX717" fmla="*/ 6162119 w 7621360"/>
              <a:gd name="connsiteY717" fmla="*/ 2749704 h 6394659"/>
              <a:gd name="connsiteX718" fmla="*/ 6179907 w 7621360"/>
              <a:gd name="connsiteY718" fmla="*/ 2755923 h 6394659"/>
              <a:gd name="connsiteX719" fmla="*/ 6169517 w 7621360"/>
              <a:gd name="connsiteY719" fmla="*/ 2757474 h 6394659"/>
              <a:gd name="connsiteX720" fmla="*/ 6164322 w 7621360"/>
              <a:gd name="connsiteY720" fmla="*/ 2748417 h 6394659"/>
              <a:gd name="connsiteX721" fmla="*/ 6181240 w 7621360"/>
              <a:gd name="connsiteY721" fmla="*/ 2745315 h 6394659"/>
              <a:gd name="connsiteX722" fmla="*/ 6182093 w 7621360"/>
              <a:gd name="connsiteY722" fmla="*/ 2745470 h 6394659"/>
              <a:gd name="connsiteX723" fmla="*/ 6149992 w 7621360"/>
              <a:gd name="connsiteY723" fmla="*/ 2753674 h 6394659"/>
              <a:gd name="connsiteX724" fmla="*/ 6146333 w 7621360"/>
              <a:gd name="connsiteY724" fmla="*/ 2760358 h 6394659"/>
              <a:gd name="connsiteX725" fmla="*/ 6070222 w 7621360"/>
              <a:gd name="connsiteY725" fmla="*/ 2730893 h 6394659"/>
              <a:gd name="connsiteX726" fmla="*/ 6092506 w 7621360"/>
              <a:gd name="connsiteY726" fmla="*/ 2706871 h 6394659"/>
              <a:gd name="connsiteX727" fmla="*/ 6154443 w 7621360"/>
              <a:gd name="connsiteY727" fmla="*/ 2757319 h 6394659"/>
              <a:gd name="connsiteX728" fmla="*/ 6162383 w 7621360"/>
              <a:gd name="connsiteY728" fmla="*/ 2763786 h 6394659"/>
              <a:gd name="connsiteX729" fmla="*/ 6161081 w 7621360"/>
              <a:gd name="connsiteY729" fmla="*/ 2766065 h 6394659"/>
              <a:gd name="connsiteX730" fmla="*/ 6151683 w 7621360"/>
              <a:gd name="connsiteY730" fmla="*/ 2762421 h 6394659"/>
              <a:gd name="connsiteX731" fmla="*/ 6154397 w 7621360"/>
              <a:gd name="connsiteY731" fmla="*/ 2757257 h 6394659"/>
              <a:gd name="connsiteX732" fmla="*/ 6163748 w 7621360"/>
              <a:gd name="connsiteY732" fmla="*/ 2785404 h 6394659"/>
              <a:gd name="connsiteX733" fmla="*/ 6189056 w 7621360"/>
              <a:gd name="connsiteY733" fmla="*/ 2787497 h 6394659"/>
              <a:gd name="connsiteX734" fmla="*/ 6192980 w 7621360"/>
              <a:gd name="connsiteY734" fmla="*/ 2764778 h 6394659"/>
              <a:gd name="connsiteX735" fmla="*/ 6189708 w 7621360"/>
              <a:gd name="connsiteY735" fmla="*/ 2760606 h 6394659"/>
              <a:gd name="connsiteX736" fmla="*/ 6196283 w 7621360"/>
              <a:gd name="connsiteY736" fmla="*/ 2752511 h 6394659"/>
              <a:gd name="connsiteX737" fmla="*/ 6199167 w 7621360"/>
              <a:gd name="connsiteY737" fmla="*/ 2791886 h 6394659"/>
              <a:gd name="connsiteX738" fmla="*/ 6159793 w 7621360"/>
              <a:gd name="connsiteY738" fmla="*/ 2794771 h 6394659"/>
              <a:gd name="connsiteX739" fmla="*/ 6156195 w 7621360"/>
              <a:gd name="connsiteY739" fmla="*/ 2791018 h 6394659"/>
              <a:gd name="connsiteX740" fmla="*/ 6187785 w 7621360"/>
              <a:gd name="connsiteY740" fmla="*/ 2759040 h 6394659"/>
              <a:gd name="connsiteX741" fmla="*/ 6182264 w 7621360"/>
              <a:gd name="connsiteY741" fmla="*/ 2756404 h 6394659"/>
              <a:gd name="connsiteX742" fmla="*/ 6184451 w 7621360"/>
              <a:gd name="connsiteY742" fmla="*/ 2746091 h 6394659"/>
              <a:gd name="connsiteX743" fmla="*/ 6194375 w 7621360"/>
              <a:gd name="connsiteY743" fmla="*/ 2750929 h 6394659"/>
              <a:gd name="connsiteX744" fmla="*/ 6185629 w 7621360"/>
              <a:gd name="connsiteY744" fmla="*/ 2740430 h 6394659"/>
              <a:gd name="connsiteX745" fmla="*/ 6198640 w 7621360"/>
              <a:gd name="connsiteY745" fmla="*/ 2678956 h 6394659"/>
              <a:gd name="connsiteX746" fmla="*/ 6251366 w 7621360"/>
              <a:gd name="connsiteY746" fmla="*/ 2680972 h 6394659"/>
              <a:gd name="connsiteX747" fmla="*/ 6197880 w 7621360"/>
              <a:gd name="connsiteY747" fmla="*/ 2746494 h 6394659"/>
              <a:gd name="connsiteX748" fmla="*/ 6185521 w 7621360"/>
              <a:gd name="connsiteY748" fmla="*/ 2740399 h 6394659"/>
              <a:gd name="connsiteX749" fmla="*/ 6199152 w 7621360"/>
              <a:gd name="connsiteY749" fmla="*/ 2676506 h 6394659"/>
              <a:gd name="connsiteX750" fmla="*/ 6202873 w 7621360"/>
              <a:gd name="connsiteY750" fmla="*/ 2658935 h 6394659"/>
              <a:gd name="connsiteX751" fmla="*/ 6282722 w 7621360"/>
              <a:gd name="connsiteY751" fmla="*/ 2642372 h 6394659"/>
              <a:gd name="connsiteX752" fmla="*/ 6253258 w 7621360"/>
              <a:gd name="connsiteY752" fmla="*/ 2678568 h 6394659"/>
              <a:gd name="connsiteX753" fmla="*/ 6286568 w 7621360"/>
              <a:gd name="connsiteY753" fmla="*/ 2641566 h 6394659"/>
              <a:gd name="connsiteX754" fmla="*/ 6496819 w 7621360"/>
              <a:gd name="connsiteY754" fmla="*/ 2597941 h 6394659"/>
              <a:gd name="connsiteX755" fmla="*/ 6516359 w 7621360"/>
              <a:gd name="connsiteY755" fmla="*/ 2663231 h 6394659"/>
              <a:gd name="connsiteX756" fmla="*/ 6511505 w 7621360"/>
              <a:gd name="connsiteY756" fmla="*/ 2665433 h 6394659"/>
              <a:gd name="connsiteX757" fmla="*/ 6497238 w 7621360"/>
              <a:gd name="connsiteY757" fmla="*/ 2687873 h 6394659"/>
              <a:gd name="connsiteX758" fmla="*/ 6256359 w 7621360"/>
              <a:gd name="connsiteY758" fmla="*/ 2678692 h 6394659"/>
              <a:gd name="connsiteX759" fmla="*/ 6499255 w 7621360"/>
              <a:gd name="connsiteY759" fmla="*/ 2597430 h 6394659"/>
              <a:gd name="connsiteX760" fmla="*/ 6602737 w 7621360"/>
              <a:gd name="connsiteY760" fmla="*/ 2575966 h 6394659"/>
              <a:gd name="connsiteX761" fmla="*/ 6610149 w 7621360"/>
              <a:gd name="connsiteY761" fmla="*/ 2588373 h 6394659"/>
              <a:gd name="connsiteX762" fmla="*/ 6543219 w 7621360"/>
              <a:gd name="connsiteY762" fmla="*/ 2667557 h 6394659"/>
              <a:gd name="connsiteX763" fmla="*/ 6518732 w 7621360"/>
              <a:gd name="connsiteY763" fmla="*/ 2662455 h 6394659"/>
              <a:gd name="connsiteX764" fmla="*/ 7191637 w 7621360"/>
              <a:gd name="connsiteY764" fmla="*/ 2397049 h 6394659"/>
              <a:gd name="connsiteX765" fmla="*/ 7194739 w 7621360"/>
              <a:gd name="connsiteY765" fmla="*/ 2387744 h 6394659"/>
              <a:gd name="connsiteX766" fmla="*/ 7199732 w 7621360"/>
              <a:gd name="connsiteY766" fmla="*/ 2390737 h 6394659"/>
              <a:gd name="connsiteX767" fmla="*/ 7197390 w 7621360"/>
              <a:gd name="connsiteY767" fmla="*/ 2397964 h 6394659"/>
              <a:gd name="connsiteX768" fmla="*/ 7197731 w 7621360"/>
              <a:gd name="connsiteY768" fmla="*/ 2405857 h 6394659"/>
              <a:gd name="connsiteX769" fmla="*/ 7192211 w 7621360"/>
              <a:gd name="connsiteY769" fmla="*/ 2407408 h 6394659"/>
              <a:gd name="connsiteX770" fmla="*/ 7191528 w 7621360"/>
              <a:gd name="connsiteY770" fmla="*/ 2397018 h 6394659"/>
              <a:gd name="connsiteX771" fmla="*/ 7211409 w 7621360"/>
              <a:gd name="connsiteY771" fmla="*/ 2421660 h 6394659"/>
              <a:gd name="connsiteX772" fmla="*/ 7209688 w 7621360"/>
              <a:gd name="connsiteY772" fmla="*/ 2427057 h 6394659"/>
              <a:gd name="connsiteX773" fmla="*/ 7194180 w 7621360"/>
              <a:gd name="connsiteY773" fmla="*/ 2412882 h 6394659"/>
              <a:gd name="connsiteX774" fmla="*/ 7199453 w 7621360"/>
              <a:gd name="connsiteY774" fmla="*/ 2410680 h 6394659"/>
              <a:gd name="connsiteX775" fmla="*/ 7211285 w 7621360"/>
              <a:gd name="connsiteY775" fmla="*/ 2421629 h 6394659"/>
              <a:gd name="connsiteX776" fmla="*/ 7200973 w 7621360"/>
              <a:gd name="connsiteY776" fmla="*/ 2388581 h 6394659"/>
              <a:gd name="connsiteX777" fmla="*/ 7195979 w 7621360"/>
              <a:gd name="connsiteY777" fmla="*/ 2385588 h 6394659"/>
              <a:gd name="connsiteX778" fmla="*/ 7196801 w 7621360"/>
              <a:gd name="connsiteY778" fmla="*/ 2384347 h 6394659"/>
              <a:gd name="connsiteX779" fmla="*/ 7201344 w 7621360"/>
              <a:gd name="connsiteY779" fmla="*/ 2388038 h 6394659"/>
              <a:gd name="connsiteX780" fmla="*/ 7198383 w 7621360"/>
              <a:gd name="connsiteY780" fmla="*/ 2408230 h 6394659"/>
              <a:gd name="connsiteX781" fmla="*/ 7198383 w 7621360"/>
              <a:gd name="connsiteY781" fmla="*/ 2408385 h 6394659"/>
              <a:gd name="connsiteX782" fmla="*/ 7193079 w 7621360"/>
              <a:gd name="connsiteY782" fmla="*/ 2410603 h 6394659"/>
              <a:gd name="connsiteX783" fmla="*/ 7192815 w 7621360"/>
              <a:gd name="connsiteY783" fmla="*/ 2409796 h 6394659"/>
              <a:gd name="connsiteX784" fmla="*/ 7187837 w 7621360"/>
              <a:gd name="connsiteY784" fmla="*/ 2412882 h 6394659"/>
              <a:gd name="connsiteX785" fmla="*/ 6660455 w 7621360"/>
              <a:gd name="connsiteY785" fmla="*/ 2633750 h 6394659"/>
              <a:gd name="connsiteX786" fmla="*/ 6640838 w 7621360"/>
              <a:gd name="connsiteY786" fmla="*/ 2591878 h 6394659"/>
              <a:gd name="connsiteX787" fmla="*/ 6652888 w 7621360"/>
              <a:gd name="connsiteY787" fmla="*/ 2563467 h 6394659"/>
              <a:gd name="connsiteX788" fmla="*/ 7187357 w 7621360"/>
              <a:gd name="connsiteY788" fmla="*/ 2411487 h 6394659"/>
              <a:gd name="connsiteX789" fmla="*/ 7187729 w 7621360"/>
              <a:gd name="connsiteY789" fmla="*/ 2412789 h 6394659"/>
              <a:gd name="connsiteX790" fmla="*/ 6638528 w 7621360"/>
              <a:gd name="connsiteY790" fmla="*/ 2592963 h 6394659"/>
              <a:gd name="connsiteX791" fmla="*/ 6658052 w 7621360"/>
              <a:gd name="connsiteY791" fmla="*/ 2634618 h 6394659"/>
              <a:gd name="connsiteX792" fmla="*/ 6551918 w 7621360"/>
              <a:gd name="connsiteY792" fmla="*/ 2679065 h 6394659"/>
              <a:gd name="connsiteX793" fmla="*/ 6545002 w 7621360"/>
              <a:gd name="connsiteY793" fmla="*/ 2669201 h 6394659"/>
              <a:gd name="connsiteX794" fmla="*/ 6546258 w 7621360"/>
              <a:gd name="connsiteY794" fmla="*/ 2667651 h 6394659"/>
              <a:gd name="connsiteX795" fmla="*/ 6611932 w 7621360"/>
              <a:gd name="connsiteY795" fmla="*/ 2589986 h 6394659"/>
              <a:gd name="connsiteX796" fmla="*/ 6638528 w 7621360"/>
              <a:gd name="connsiteY796" fmla="*/ 2592963 h 6394659"/>
              <a:gd name="connsiteX797" fmla="*/ 6956961 w 7621360"/>
              <a:gd name="connsiteY797" fmla="*/ 3220268 h 6394659"/>
              <a:gd name="connsiteX798" fmla="*/ 6936119 w 7621360"/>
              <a:gd name="connsiteY798" fmla="*/ 3222052 h 6394659"/>
              <a:gd name="connsiteX799" fmla="*/ 6661371 w 7621360"/>
              <a:gd name="connsiteY799" fmla="*/ 2635843 h 6394659"/>
              <a:gd name="connsiteX800" fmla="*/ 7188629 w 7621360"/>
              <a:gd name="connsiteY800" fmla="*/ 2415007 h 6394659"/>
              <a:gd name="connsiteX801" fmla="*/ 7207750 w 7621360"/>
              <a:gd name="connsiteY801" fmla="*/ 2432438 h 6394659"/>
              <a:gd name="connsiteX802" fmla="*/ 7222931 w 7621360"/>
              <a:gd name="connsiteY802" fmla="*/ 2373228 h 6394659"/>
              <a:gd name="connsiteX803" fmla="*/ 7248379 w 7621360"/>
              <a:gd name="connsiteY803" fmla="*/ 2403407 h 6394659"/>
              <a:gd name="connsiteX804" fmla="*/ 7218201 w 7621360"/>
              <a:gd name="connsiteY804" fmla="*/ 2428856 h 6394659"/>
              <a:gd name="connsiteX805" fmla="*/ 7215286 w 7621360"/>
              <a:gd name="connsiteY805" fmla="*/ 2428453 h 6394659"/>
              <a:gd name="connsiteX806" fmla="*/ 7211921 w 7621360"/>
              <a:gd name="connsiteY806" fmla="*/ 2427755 h 6394659"/>
              <a:gd name="connsiteX807" fmla="*/ 7213626 w 7621360"/>
              <a:gd name="connsiteY807" fmla="*/ 2422389 h 6394659"/>
              <a:gd name="connsiteX808" fmla="*/ 7216108 w 7621360"/>
              <a:gd name="connsiteY808" fmla="*/ 2422885 h 6394659"/>
              <a:gd name="connsiteX809" fmla="*/ 7241106 w 7621360"/>
              <a:gd name="connsiteY809" fmla="*/ 2404012 h 6394659"/>
              <a:gd name="connsiteX810" fmla="*/ 7222233 w 7621360"/>
              <a:gd name="connsiteY810" fmla="*/ 2379013 h 6394659"/>
              <a:gd name="connsiteX811" fmla="*/ 7202771 w 7621360"/>
              <a:gd name="connsiteY811" fmla="*/ 2386069 h 6394659"/>
              <a:gd name="connsiteX812" fmla="*/ 7198228 w 7621360"/>
              <a:gd name="connsiteY812" fmla="*/ 2382393 h 6394659"/>
              <a:gd name="connsiteX813" fmla="*/ 7222962 w 7621360"/>
              <a:gd name="connsiteY813" fmla="*/ 2373228 h 6394659"/>
              <a:gd name="connsiteX814" fmla="*/ 7192211 w 7621360"/>
              <a:gd name="connsiteY814" fmla="*/ 2380703 h 6394659"/>
              <a:gd name="connsiteX815" fmla="*/ 7190908 w 7621360"/>
              <a:gd name="connsiteY815" fmla="*/ 2382626 h 6394659"/>
              <a:gd name="connsiteX816" fmla="*/ 6650236 w 7621360"/>
              <a:gd name="connsiteY816" fmla="*/ 2059250 h 6394659"/>
              <a:gd name="connsiteX817" fmla="*/ 6638203 w 7621360"/>
              <a:gd name="connsiteY817" fmla="*/ 2024697 h 6394659"/>
              <a:gd name="connsiteX818" fmla="*/ 6618135 w 7621360"/>
              <a:gd name="connsiteY818" fmla="*/ 2023674 h 6394659"/>
              <a:gd name="connsiteX819" fmla="*/ 6561517 w 7621360"/>
              <a:gd name="connsiteY819" fmla="*/ 1887931 h 6394659"/>
              <a:gd name="connsiteX820" fmla="*/ 6573380 w 7621360"/>
              <a:gd name="connsiteY820" fmla="*/ 1878719 h 6394659"/>
              <a:gd name="connsiteX821" fmla="*/ 6553190 w 7621360"/>
              <a:gd name="connsiteY821" fmla="*/ 1874439 h 6394659"/>
              <a:gd name="connsiteX822" fmla="*/ 6557004 w 7621360"/>
              <a:gd name="connsiteY822" fmla="*/ 1883620 h 6394659"/>
              <a:gd name="connsiteX823" fmla="*/ 6532192 w 7621360"/>
              <a:gd name="connsiteY823" fmla="*/ 1880813 h 6394659"/>
              <a:gd name="connsiteX824" fmla="*/ 6537977 w 7621360"/>
              <a:gd name="connsiteY824" fmla="*/ 1872718 h 6394659"/>
              <a:gd name="connsiteX825" fmla="*/ 6553221 w 7621360"/>
              <a:gd name="connsiteY825" fmla="*/ 1874439 h 6394659"/>
              <a:gd name="connsiteX826" fmla="*/ 6555454 w 7621360"/>
              <a:gd name="connsiteY826" fmla="*/ 1873478 h 6394659"/>
              <a:gd name="connsiteX827" fmla="*/ 6556353 w 7621360"/>
              <a:gd name="connsiteY827" fmla="*/ 1873028 h 6394659"/>
              <a:gd name="connsiteX828" fmla="*/ 6561238 w 7621360"/>
              <a:gd name="connsiteY828" fmla="*/ 1868903 h 6394659"/>
              <a:gd name="connsiteX829" fmla="*/ 6568899 w 7621360"/>
              <a:gd name="connsiteY829" fmla="*/ 1875106 h 6394659"/>
              <a:gd name="connsiteX830" fmla="*/ 6559284 w 7621360"/>
              <a:gd name="connsiteY830" fmla="*/ 1882627 h 6394659"/>
              <a:gd name="connsiteX831" fmla="*/ 6519786 w 7621360"/>
              <a:gd name="connsiteY831" fmla="*/ 1853643 h 6394659"/>
              <a:gd name="connsiteX832" fmla="*/ 6549980 w 7621360"/>
              <a:gd name="connsiteY832" fmla="*/ 1828225 h 6394659"/>
              <a:gd name="connsiteX833" fmla="*/ 6575412 w 7621360"/>
              <a:gd name="connsiteY833" fmla="*/ 1858419 h 6394659"/>
              <a:gd name="connsiteX834" fmla="*/ 6575009 w 7621360"/>
              <a:gd name="connsiteY834" fmla="*/ 1861304 h 6394659"/>
              <a:gd name="connsiteX835" fmla="*/ 6570357 w 7621360"/>
              <a:gd name="connsiteY835" fmla="*/ 1873121 h 6394659"/>
              <a:gd name="connsiteX836" fmla="*/ 6562680 w 7621360"/>
              <a:gd name="connsiteY836" fmla="*/ 1866917 h 6394659"/>
              <a:gd name="connsiteX837" fmla="*/ 6556850 w 7621360"/>
              <a:gd name="connsiteY837" fmla="*/ 1842151 h 6394659"/>
              <a:gd name="connsiteX838" fmla="*/ 6532084 w 7621360"/>
              <a:gd name="connsiteY838" fmla="*/ 1847982 h 6394659"/>
              <a:gd name="connsiteX839" fmla="*/ 6531789 w 7621360"/>
              <a:gd name="connsiteY839" fmla="*/ 1866421 h 6394659"/>
              <a:gd name="connsiteX840" fmla="*/ 6535961 w 7621360"/>
              <a:gd name="connsiteY840" fmla="*/ 1871322 h 6394659"/>
              <a:gd name="connsiteX841" fmla="*/ 6530177 w 7621360"/>
              <a:gd name="connsiteY841" fmla="*/ 1879417 h 6394659"/>
              <a:gd name="connsiteX842" fmla="*/ 6519786 w 7621360"/>
              <a:gd name="connsiteY842" fmla="*/ 1853643 h 6394659"/>
              <a:gd name="connsiteX843" fmla="*/ 6528874 w 7621360"/>
              <a:gd name="connsiteY843" fmla="*/ 1885465 h 6394659"/>
              <a:gd name="connsiteX844" fmla="*/ 6559253 w 7621360"/>
              <a:gd name="connsiteY844" fmla="*/ 1888908 h 6394659"/>
              <a:gd name="connsiteX845" fmla="*/ 6615887 w 7621360"/>
              <a:gd name="connsiteY845" fmla="*/ 2024636 h 6394659"/>
              <a:gd name="connsiteX846" fmla="*/ 6614150 w 7621360"/>
              <a:gd name="connsiteY846" fmla="*/ 2025519 h 6394659"/>
              <a:gd name="connsiteX847" fmla="*/ 6603186 w 7621360"/>
              <a:gd name="connsiteY847" fmla="*/ 2058087 h 6394659"/>
              <a:gd name="connsiteX848" fmla="*/ 6319769 w 7621360"/>
              <a:gd name="connsiteY848" fmla="*/ 2195132 h 6394659"/>
              <a:gd name="connsiteX849" fmla="*/ 6319491 w 7621360"/>
              <a:gd name="connsiteY849" fmla="*/ 2194605 h 6394659"/>
              <a:gd name="connsiteX850" fmla="*/ 6313070 w 7621360"/>
              <a:gd name="connsiteY850" fmla="*/ 2187177 h 6394659"/>
              <a:gd name="connsiteX851" fmla="*/ 6309907 w 7621360"/>
              <a:gd name="connsiteY851" fmla="*/ 2229933 h 6394659"/>
              <a:gd name="connsiteX852" fmla="*/ 6320855 w 7621360"/>
              <a:gd name="connsiteY852" fmla="*/ 2197366 h 6394659"/>
              <a:gd name="connsiteX853" fmla="*/ 6461230 w 7621360"/>
              <a:gd name="connsiteY853" fmla="*/ 2129486 h 6394659"/>
              <a:gd name="connsiteX854" fmla="*/ 6604256 w 7621360"/>
              <a:gd name="connsiteY854" fmla="*/ 2060320 h 6394659"/>
              <a:gd name="connsiteX855" fmla="*/ 6604520 w 7621360"/>
              <a:gd name="connsiteY855" fmla="*/ 2060863 h 6394659"/>
              <a:gd name="connsiteX856" fmla="*/ 6639893 w 7621360"/>
              <a:gd name="connsiteY856" fmla="*/ 2070416 h 6394659"/>
              <a:gd name="connsiteX857" fmla="*/ 6649089 w 7621360"/>
              <a:gd name="connsiteY857" fmla="*/ 2061436 h 6394659"/>
              <a:gd name="connsiteX858" fmla="*/ 7189668 w 7621360"/>
              <a:gd name="connsiteY858" fmla="*/ 2384751 h 6394659"/>
              <a:gd name="connsiteX859" fmla="*/ 7186566 w 7621360"/>
              <a:gd name="connsiteY859" fmla="*/ 2408959 h 6394659"/>
              <a:gd name="connsiteX860" fmla="*/ 6652113 w 7621360"/>
              <a:gd name="connsiteY860" fmla="*/ 2560939 h 6394659"/>
              <a:gd name="connsiteX861" fmla="*/ 6619237 w 7621360"/>
              <a:gd name="connsiteY861" fmla="*/ 2545012 h 6394659"/>
              <a:gd name="connsiteX862" fmla="*/ 6614894 w 7621360"/>
              <a:gd name="connsiteY862" fmla="*/ 2546981 h 6394659"/>
              <a:gd name="connsiteX863" fmla="*/ 6607730 w 7621360"/>
              <a:gd name="connsiteY863" fmla="*/ 2553107 h 6394659"/>
              <a:gd name="connsiteX864" fmla="*/ 6465370 w 7621360"/>
              <a:gd name="connsiteY864" fmla="*/ 2448039 h 6394659"/>
              <a:gd name="connsiteX865" fmla="*/ 6459943 w 7621360"/>
              <a:gd name="connsiteY865" fmla="*/ 2423180 h 6394659"/>
              <a:gd name="connsiteX866" fmla="*/ 6435100 w 7621360"/>
              <a:gd name="connsiteY866" fmla="*/ 2428608 h 6394659"/>
              <a:gd name="connsiteX867" fmla="*/ 6434650 w 7621360"/>
              <a:gd name="connsiteY867" fmla="*/ 2447310 h 6394659"/>
              <a:gd name="connsiteX868" fmla="*/ 6434960 w 7621360"/>
              <a:gd name="connsiteY868" fmla="*/ 2447776 h 6394659"/>
              <a:gd name="connsiteX869" fmla="*/ 6213899 w 7621360"/>
              <a:gd name="connsiteY869" fmla="*/ 2606254 h 6394659"/>
              <a:gd name="connsiteX870" fmla="*/ 6292848 w 7621360"/>
              <a:gd name="connsiteY870" fmla="*/ 2233019 h 6394659"/>
              <a:gd name="connsiteX871" fmla="*/ 6309907 w 7621360"/>
              <a:gd name="connsiteY871" fmla="*/ 2229933 h 6394659"/>
              <a:gd name="connsiteX872" fmla="*/ 6290553 w 7621360"/>
              <a:gd name="connsiteY872" fmla="*/ 2232538 h 6394659"/>
              <a:gd name="connsiteX873" fmla="*/ 6211046 w 7621360"/>
              <a:gd name="connsiteY873" fmla="*/ 2608270 h 6394659"/>
              <a:gd name="connsiteX874" fmla="*/ 6134346 w 7621360"/>
              <a:gd name="connsiteY874" fmla="*/ 2663262 h 6394659"/>
              <a:gd name="connsiteX875" fmla="*/ 6128003 w 7621360"/>
              <a:gd name="connsiteY875" fmla="*/ 2658392 h 6394659"/>
              <a:gd name="connsiteX876" fmla="*/ 6254716 w 7621360"/>
              <a:gd name="connsiteY876" fmla="*/ 2323121 h 6394659"/>
              <a:gd name="connsiteX877" fmla="*/ 6289096 w 7621360"/>
              <a:gd name="connsiteY877" fmla="*/ 2232119 h 6394659"/>
              <a:gd name="connsiteX878" fmla="*/ 6290553 w 7621360"/>
              <a:gd name="connsiteY878" fmla="*/ 2232538 h 6394659"/>
              <a:gd name="connsiteX879" fmla="*/ 6274596 w 7621360"/>
              <a:gd name="connsiteY879" fmla="*/ 2220380 h 6394659"/>
              <a:gd name="connsiteX880" fmla="*/ 6286770 w 7621360"/>
              <a:gd name="connsiteY880" fmla="*/ 2231235 h 6394659"/>
              <a:gd name="connsiteX881" fmla="*/ 6125754 w 7621360"/>
              <a:gd name="connsiteY881" fmla="*/ 2657524 h 6394659"/>
              <a:gd name="connsiteX882" fmla="*/ 6106556 w 7621360"/>
              <a:gd name="connsiteY882" fmla="*/ 2663494 h 6394659"/>
              <a:gd name="connsiteX883" fmla="*/ 5728450 w 7621360"/>
              <a:gd name="connsiteY883" fmla="*/ 2387573 h 6394659"/>
              <a:gd name="connsiteX884" fmla="*/ 5760287 w 7621360"/>
              <a:gd name="connsiteY884" fmla="*/ 2361674 h 6394659"/>
              <a:gd name="connsiteX885" fmla="*/ 5780447 w 7621360"/>
              <a:gd name="connsiteY885" fmla="*/ 2345282 h 6394659"/>
              <a:gd name="connsiteX886" fmla="*/ 5816952 w 7621360"/>
              <a:gd name="connsiteY886" fmla="*/ 2347314 h 6394659"/>
              <a:gd name="connsiteX887" fmla="*/ 5825093 w 7621360"/>
              <a:gd name="connsiteY887" fmla="*/ 2323121 h 6394659"/>
              <a:gd name="connsiteX888" fmla="*/ 6272224 w 7621360"/>
              <a:gd name="connsiteY888" fmla="*/ 2214781 h 6394659"/>
              <a:gd name="connsiteX889" fmla="*/ 6274627 w 7621360"/>
              <a:gd name="connsiteY889" fmla="*/ 2220380 h 6394659"/>
              <a:gd name="connsiteX890" fmla="*/ 6275945 w 7621360"/>
              <a:gd name="connsiteY890" fmla="*/ 2192558 h 6394659"/>
              <a:gd name="connsiteX891" fmla="*/ 6272937 w 7621360"/>
              <a:gd name="connsiteY891" fmla="*/ 2198110 h 6394659"/>
              <a:gd name="connsiteX892" fmla="*/ 5975532 w 7621360"/>
              <a:gd name="connsiteY892" fmla="*/ 2098377 h 6394659"/>
              <a:gd name="connsiteX893" fmla="*/ 5818084 w 7621360"/>
              <a:gd name="connsiteY893" fmla="*/ 2045649 h 6394659"/>
              <a:gd name="connsiteX894" fmla="*/ 5808376 w 7621360"/>
              <a:gd name="connsiteY894" fmla="*/ 2017734 h 6394659"/>
              <a:gd name="connsiteX895" fmla="*/ 5890892 w 7621360"/>
              <a:gd name="connsiteY895" fmla="*/ 1891653 h 6394659"/>
              <a:gd name="connsiteX896" fmla="*/ 5890303 w 7621360"/>
              <a:gd name="connsiteY896" fmla="*/ 1887962 h 6394659"/>
              <a:gd name="connsiteX897" fmla="*/ 5831513 w 7621360"/>
              <a:gd name="connsiteY897" fmla="*/ 1842011 h 6394659"/>
              <a:gd name="connsiteX898" fmla="*/ 5833809 w 7621360"/>
              <a:gd name="connsiteY898" fmla="*/ 1809894 h 6394659"/>
              <a:gd name="connsiteX899" fmla="*/ 5880331 w 7621360"/>
              <a:gd name="connsiteY899" fmla="*/ 1783173 h 6394659"/>
              <a:gd name="connsiteX900" fmla="*/ 5981611 w 7621360"/>
              <a:gd name="connsiteY900" fmla="*/ 1725049 h 6394659"/>
              <a:gd name="connsiteX901" fmla="*/ 5990776 w 7621360"/>
              <a:gd name="connsiteY901" fmla="*/ 1734447 h 6394659"/>
              <a:gd name="connsiteX902" fmla="*/ 6193507 w 7621360"/>
              <a:gd name="connsiteY902" fmla="*/ 1497560 h 6394659"/>
              <a:gd name="connsiteX903" fmla="*/ 6144906 w 7621360"/>
              <a:gd name="connsiteY903" fmla="*/ 1511083 h 6394659"/>
              <a:gd name="connsiteX904" fmla="*/ 6174371 w 7621360"/>
              <a:gd name="connsiteY904" fmla="*/ 1467799 h 6394659"/>
              <a:gd name="connsiteX905" fmla="*/ 6196081 w 7621360"/>
              <a:gd name="connsiteY905" fmla="*/ 1484037 h 6394659"/>
              <a:gd name="connsiteX906" fmla="*/ 6193507 w 7621360"/>
              <a:gd name="connsiteY906" fmla="*/ 1497560 h 6394659"/>
              <a:gd name="connsiteX907" fmla="*/ 6141681 w 7621360"/>
              <a:gd name="connsiteY907" fmla="*/ 1511982 h 6394659"/>
              <a:gd name="connsiteX908" fmla="*/ 6025947 w 7621360"/>
              <a:gd name="connsiteY908" fmla="*/ 1544208 h 6394659"/>
              <a:gd name="connsiteX909" fmla="*/ 6031127 w 7621360"/>
              <a:gd name="connsiteY909" fmla="*/ 1487464 h 6394659"/>
              <a:gd name="connsiteX910" fmla="*/ 6122296 w 7621360"/>
              <a:gd name="connsiteY910" fmla="*/ 1428890 h 6394659"/>
              <a:gd name="connsiteX911" fmla="*/ 6172649 w 7621360"/>
              <a:gd name="connsiteY911" fmla="*/ 1466497 h 6394659"/>
              <a:gd name="connsiteX912" fmla="*/ 6019171 w 7621360"/>
              <a:gd name="connsiteY912" fmla="*/ 1691877 h 6394659"/>
              <a:gd name="connsiteX913" fmla="*/ 6012689 w 7621360"/>
              <a:gd name="connsiteY913" fmla="*/ 1689551 h 6394659"/>
              <a:gd name="connsiteX914" fmla="*/ 6013634 w 7621360"/>
              <a:gd name="connsiteY914" fmla="*/ 1679083 h 6394659"/>
              <a:gd name="connsiteX915" fmla="*/ 6024955 w 7621360"/>
              <a:gd name="connsiteY915" fmla="*/ 1683363 h 6394659"/>
              <a:gd name="connsiteX916" fmla="*/ 6026723 w 7621360"/>
              <a:gd name="connsiteY916" fmla="*/ 1684604 h 6394659"/>
              <a:gd name="connsiteX917" fmla="*/ 6028382 w 7621360"/>
              <a:gd name="connsiteY917" fmla="*/ 1685968 h 6394659"/>
              <a:gd name="connsiteX918" fmla="*/ 6021357 w 7621360"/>
              <a:gd name="connsiteY918" fmla="*/ 1693412 h 6394659"/>
              <a:gd name="connsiteX919" fmla="*/ 6020954 w 7621360"/>
              <a:gd name="connsiteY919" fmla="*/ 1693071 h 6394659"/>
              <a:gd name="connsiteX920" fmla="*/ 6014317 w 7621360"/>
              <a:gd name="connsiteY920" fmla="*/ 1673391 h 6394659"/>
              <a:gd name="connsiteX921" fmla="*/ 6014115 w 7621360"/>
              <a:gd name="connsiteY921" fmla="*/ 1673391 h 6394659"/>
              <a:gd name="connsiteX922" fmla="*/ 6025653 w 7621360"/>
              <a:gd name="connsiteY922" fmla="*/ 1546783 h 6394659"/>
              <a:gd name="connsiteX923" fmla="*/ 6139479 w 7621360"/>
              <a:gd name="connsiteY923" fmla="*/ 1515084 h 6394659"/>
              <a:gd name="connsiteX924" fmla="*/ 6028134 w 7621360"/>
              <a:gd name="connsiteY924" fmla="*/ 1678649 h 6394659"/>
              <a:gd name="connsiteX925" fmla="*/ 6014379 w 7621360"/>
              <a:gd name="connsiteY925" fmla="*/ 1673438 h 6394659"/>
              <a:gd name="connsiteX926" fmla="*/ 6031375 w 7621360"/>
              <a:gd name="connsiteY926" fmla="*/ 1484688 h 6394659"/>
              <a:gd name="connsiteX927" fmla="*/ 6041936 w 7621360"/>
              <a:gd name="connsiteY927" fmla="*/ 1368811 h 6394659"/>
              <a:gd name="connsiteX928" fmla="*/ 6120466 w 7621360"/>
              <a:gd name="connsiteY928" fmla="*/ 1427463 h 6394659"/>
              <a:gd name="connsiteX929" fmla="*/ 6122389 w 7621360"/>
              <a:gd name="connsiteY929" fmla="*/ 1426222 h 6394659"/>
              <a:gd name="connsiteX930" fmla="*/ 6042169 w 7621360"/>
              <a:gd name="connsiteY930" fmla="*/ 1366299 h 6394659"/>
              <a:gd name="connsiteX931" fmla="*/ 6047798 w 7621360"/>
              <a:gd name="connsiteY931" fmla="*/ 1304514 h 6394659"/>
              <a:gd name="connsiteX932" fmla="*/ 6230648 w 7621360"/>
              <a:gd name="connsiteY932" fmla="*/ 1334507 h 6394659"/>
              <a:gd name="connsiteX933" fmla="*/ 6234680 w 7621360"/>
              <a:gd name="connsiteY933" fmla="*/ 1354094 h 6394659"/>
              <a:gd name="connsiteX934" fmla="*/ 6040199 w 7621360"/>
              <a:gd name="connsiteY934" fmla="*/ 1364779 h 6394659"/>
              <a:gd name="connsiteX935" fmla="*/ 5985302 w 7621360"/>
              <a:gd name="connsiteY935" fmla="*/ 1323760 h 6394659"/>
              <a:gd name="connsiteX936" fmla="*/ 5996964 w 7621360"/>
              <a:gd name="connsiteY936" fmla="*/ 1296171 h 6394659"/>
              <a:gd name="connsiteX937" fmla="*/ 6045719 w 7621360"/>
              <a:gd name="connsiteY937" fmla="*/ 1304157 h 6394659"/>
              <a:gd name="connsiteX938" fmla="*/ 6231051 w 7621360"/>
              <a:gd name="connsiteY938" fmla="*/ 1332382 h 6394659"/>
              <a:gd name="connsiteX939" fmla="*/ 6048061 w 7621360"/>
              <a:gd name="connsiteY939" fmla="*/ 1302343 h 6394659"/>
              <a:gd name="connsiteX940" fmla="*/ 6061212 w 7621360"/>
              <a:gd name="connsiteY940" fmla="*/ 1158117 h 6394659"/>
              <a:gd name="connsiteX941" fmla="*/ 6073618 w 7621360"/>
              <a:gd name="connsiteY941" fmla="*/ 1153666 h 6394659"/>
              <a:gd name="connsiteX942" fmla="*/ 6238526 w 7621360"/>
              <a:gd name="connsiteY942" fmla="*/ 1317587 h 6394659"/>
              <a:gd name="connsiteX943" fmla="*/ 6230989 w 7621360"/>
              <a:gd name="connsiteY943" fmla="*/ 1332429 h 6394659"/>
              <a:gd name="connsiteX944" fmla="*/ 6045921 w 7621360"/>
              <a:gd name="connsiteY944" fmla="*/ 1302002 h 6394659"/>
              <a:gd name="connsiteX945" fmla="*/ 5997848 w 7621360"/>
              <a:gd name="connsiteY945" fmla="*/ 1294108 h 6394659"/>
              <a:gd name="connsiteX946" fmla="*/ 6055769 w 7621360"/>
              <a:gd name="connsiteY946" fmla="*/ 1157140 h 6394659"/>
              <a:gd name="connsiteX947" fmla="*/ 6058870 w 7621360"/>
              <a:gd name="connsiteY947" fmla="*/ 1157946 h 6394659"/>
              <a:gd name="connsiteX948" fmla="*/ 6059072 w 7621360"/>
              <a:gd name="connsiteY948" fmla="*/ 1157946 h 6394659"/>
              <a:gd name="connsiteX949" fmla="*/ 5995646 w 7621360"/>
              <a:gd name="connsiteY949" fmla="*/ 1293736 h 6394659"/>
              <a:gd name="connsiteX950" fmla="*/ 5958846 w 7621360"/>
              <a:gd name="connsiteY950" fmla="*/ 1287703 h 6394659"/>
              <a:gd name="connsiteX951" fmla="*/ 5950519 w 7621360"/>
              <a:gd name="connsiteY951" fmla="*/ 1263914 h 6394659"/>
              <a:gd name="connsiteX952" fmla="*/ 6050465 w 7621360"/>
              <a:gd name="connsiteY952" fmla="*/ 1154302 h 6394659"/>
              <a:gd name="connsiteX953" fmla="*/ 6053644 w 7621360"/>
              <a:gd name="connsiteY953" fmla="*/ 1156334 h 6394659"/>
              <a:gd name="connsiteX954" fmla="*/ 5958428 w 7621360"/>
              <a:gd name="connsiteY954" fmla="*/ 1289859 h 6394659"/>
              <a:gd name="connsiteX955" fmla="*/ 5994700 w 7621360"/>
              <a:gd name="connsiteY955" fmla="*/ 1295798 h 6394659"/>
              <a:gd name="connsiteX956" fmla="*/ 5983441 w 7621360"/>
              <a:gd name="connsiteY956" fmla="*/ 1322426 h 6394659"/>
              <a:gd name="connsiteX957" fmla="*/ 5953977 w 7621360"/>
              <a:gd name="connsiteY957" fmla="*/ 1300389 h 6394659"/>
              <a:gd name="connsiteX958" fmla="*/ 5958428 w 7621360"/>
              <a:gd name="connsiteY958" fmla="*/ 1289905 h 6394659"/>
              <a:gd name="connsiteX959" fmla="*/ 5984372 w 7621360"/>
              <a:gd name="connsiteY959" fmla="*/ 1325791 h 6394659"/>
              <a:gd name="connsiteX960" fmla="*/ 6039904 w 7621360"/>
              <a:gd name="connsiteY960" fmla="*/ 1367276 h 6394659"/>
              <a:gd name="connsiteX961" fmla="*/ 6029049 w 7621360"/>
              <a:gd name="connsiteY961" fmla="*/ 1486177 h 6394659"/>
              <a:gd name="connsiteX962" fmla="*/ 5886674 w 7621360"/>
              <a:gd name="connsiteY962" fmla="*/ 1577675 h 6394659"/>
              <a:gd name="connsiteX963" fmla="*/ 5880176 w 7621360"/>
              <a:gd name="connsiteY963" fmla="*/ 1572185 h 6394659"/>
              <a:gd name="connsiteX964" fmla="*/ 6028816 w 7621360"/>
              <a:gd name="connsiteY964" fmla="*/ 1488906 h 6394659"/>
              <a:gd name="connsiteX965" fmla="*/ 6023714 w 7621360"/>
              <a:gd name="connsiteY965" fmla="*/ 1544736 h 6394659"/>
              <a:gd name="connsiteX966" fmla="*/ 5889124 w 7621360"/>
              <a:gd name="connsiteY966" fmla="*/ 1582219 h 6394659"/>
              <a:gd name="connsiteX967" fmla="*/ 5887868 w 7621360"/>
              <a:gd name="connsiteY967" fmla="*/ 1579412 h 6394659"/>
              <a:gd name="connsiteX968" fmla="*/ 5889776 w 7621360"/>
              <a:gd name="connsiteY968" fmla="*/ 1584607 h 6394659"/>
              <a:gd name="connsiteX969" fmla="*/ 6023482 w 7621360"/>
              <a:gd name="connsiteY969" fmla="*/ 1547387 h 6394659"/>
              <a:gd name="connsiteX970" fmla="*/ 6012006 w 7621360"/>
              <a:gd name="connsiteY970" fmla="*/ 1673190 h 6394659"/>
              <a:gd name="connsiteX971" fmla="*/ 5984961 w 7621360"/>
              <a:gd name="connsiteY971" fmla="*/ 1684045 h 6394659"/>
              <a:gd name="connsiteX972" fmla="*/ 5886596 w 7621360"/>
              <a:gd name="connsiteY972" fmla="*/ 1599045 h 6394659"/>
              <a:gd name="connsiteX973" fmla="*/ 5889776 w 7621360"/>
              <a:gd name="connsiteY973" fmla="*/ 1584654 h 6394659"/>
              <a:gd name="connsiteX974" fmla="*/ 6011495 w 7621360"/>
              <a:gd name="connsiteY974" fmla="*/ 1678881 h 6394659"/>
              <a:gd name="connsiteX975" fmla="*/ 6010533 w 7621360"/>
              <a:gd name="connsiteY975" fmla="*/ 1689349 h 6394659"/>
              <a:gd name="connsiteX976" fmla="*/ 6001027 w 7621360"/>
              <a:gd name="connsiteY976" fmla="*/ 1691706 h 6394659"/>
              <a:gd name="connsiteX977" fmla="*/ 5997243 w 7621360"/>
              <a:gd name="connsiteY977" fmla="*/ 1694653 h 6394659"/>
              <a:gd name="connsiteX978" fmla="*/ 5989303 w 7621360"/>
              <a:gd name="connsiteY978" fmla="*/ 1687783 h 6394659"/>
              <a:gd name="connsiteX979" fmla="*/ 6011495 w 7621360"/>
              <a:gd name="connsiteY979" fmla="*/ 1678928 h 6394659"/>
              <a:gd name="connsiteX980" fmla="*/ 5987721 w 7621360"/>
              <a:gd name="connsiteY980" fmla="*/ 1689737 h 6394659"/>
              <a:gd name="connsiteX981" fmla="*/ 5995630 w 7621360"/>
              <a:gd name="connsiteY981" fmla="*/ 1696560 h 6394659"/>
              <a:gd name="connsiteX982" fmla="*/ 5993847 w 7621360"/>
              <a:gd name="connsiteY982" fmla="*/ 1715170 h 6394659"/>
              <a:gd name="connsiteX983" fmla="*/ 5985333 w 7621360"/>
              <a:gd name="connsiteY983" fmla="*/ 1720055 h 6394659"/>
              <a:gd name="connsiteX984" fmla="*/ 5987721 w 7621360"/>
              <a:gd name="connsiteY984" fmla="*/ 1689690 h 6394659"/>
              <a:gd name="connsiteX985" fmla="*/ 5995072 w 7621360"/>
              <a:gd name="connsiteY985" fmla="*/ 1717372 h 6394659"/>
              <a:gd name="connsiteX986" fmla="*/ 5999151 w 7621360"/>
              <a:gd name="connsiteY986" fmla="*/ 1721715 h 6394659"/>
              <a:gd name="connsiteX987" fmla="*/ 5993940 w 7621360"/>
              <a:gd name="connsiteY987" fmla="*/ 1729686 h 6394659"/>
              <a:gd name="connsiteX988" fmla="*/ 5986605 w 7621360"/>
              <a:gd name="connsiteY988" fmla="*/ 1722226 h 6394659"/>
              <a:gd name="connsiteX989" fmla="*/ 6037361 w 7621360"/>
              <a:gd name="connsiteY989" fmla="*/ 1710549 h 6394659"/>
              <a:gd name="connsiteX990" fmla="*/ 6006036 w 7621360"/>
              <a:gd name="connsiteY990" fmla="*/ 1734354 h 6394659"/>
              <a:gd name="connsiteX991" fmla="*/ 5995987 w 7621360"/>
              <a:gd name="connsiteY991" fmla="*/ 1730942 h 6394659"/>
              <a:gd name="connsiteX992" fmla="*/ 6001182 w 7621360"/>
              <a:gd name="connsiteY992" fmla="*/ 1722986 h 6394659"/>
              <a:gd name="connsiteX993" fmla="*/ 6025637 w 7621360"/>
              <a:gd name="connsiteY993" fmla="*/ 1716163 h 6394659"/>
              <a:gd name="connsiteX994" fmla="*/ 6025560 w 7621360"/>
              <a:gd name="connsiteY994" fmla="*/ 1698375 h 6394659"/>
              <a:gd name="connsiteX995" fmla="*/ 6023172 w 7621360"/>
              <a:gd name="connsiteY995" fmla="*/ 1695134 h 6394659"/>
              <a:gd name="connsiteX996" fmla="*/ 6030135 w 7621360"/>
              <a:gd name="connsiteY996" fmla="*/ 1687736 h 6394659"/>
              <a:gd name="connsiteX997" fmla="*/ 6037361 w 7621360"/>
              <a:gd name="connsiteY997" fmla="*/ 1710549 h 6394659"/>
              <a:gd name="connsiteX998" fmla="*/ 6032306 w 7621360"/>
              <a:gd name="connsiteY998" fmla="*/ 1681828 h 6394659"/>
              <a:gd name="connsiteX999" fmla="*/ 6029948 w 7621360"/>
              <a:gd name="connsiteY999" fmla="*/ 1679889 h 6394659"/>
              <a:gd name="connsiteX1000" fmla="*/ 6142813 w 7621360"/>
              <a:gd name="connsiteY1000" fmla="*/ 1514215 h 6394659"/>
              <a:gd name="connsiteX1001" fmla="*/ 6194220 w 7621360"/>
              <a:gd name="connsiteY1001" fmla="*/ 1499901 h 6394659"/>
              <a:gd name="connsiteX1002" fmla="*/ 6195569 w 7621360"/>
              <a:gd name="connsiteY1002" fmla="*/ 1502879 h 6394659"/>
              <a:gd name="connsiteX1003" fmla="*/ 6197973 w 7621360"/>
              <a:gd name="connsiteY1003" fmla="*/ 1506136 h 6394659"/>
              <a:gd name="connsiteX1004" fmla="*/ 6215574 w 7621360"/>
              <a:gd name="connsiteY1004" fmla="*/ 1476500 h 6394659"/>
              <a:gd name="connsiteX1005" fmla="*/ 6197399 w 7621360"/>
              <a:gd name="connsiteY1005" fmla="*/ 1482300 h 6394659"/>
              <a:gd name="connsiteX1006" fmla="*/ 6175580 w 7621360"/>
              <a:gd name="connsiteY1006" fmla="*/ 1466001 h 6394659"/>
              <a:gd name="connsiteX1007" fmla="*/ 6244713 w 7621360"/>
              <a:gd name="connsiteY1007" fmla="*/ 1364453 h 6394659"/>
              <a:gd name="connsiteX1008" fmla="*/ 6250683 w 7621360"/>
              <a:gd name="connsiteY1008" fmla="*/ 1367338 h 6394659"/>
              <a:gd name="connsiteX1009" fmla="*/ 6262903 w 7621360"/>
              <a:gd name="connsiteY1009" fmla="*/ 1324969 h 6394659"/>
              <a:gd name="connsiteX1010" fmla="*/ 6274457 w 7621360"/>
              <a:gd name="connsiteY1010" fmla="*/ 1340259 h 6394659"/>
              <a:gd name="connsiteX1011" fmla="*/ 6259182 w 7621360"/>
              <a:gd name="connsiteY1011" fmla="*/ 1351820 h 6394659"/>
              <a:gd name="connsiteX1012" fmla="*/ 6247613 w 7621360"/>
              <a:gd name="connsiteY1012" fmla="*/ 1336538 h 6394659"/>
              <a:gd name="connsiteX1013" fmla="*/ 6262919 w 7621360"/>
              <a:gd name="connsiteY1013" fmla="*/ 1324985 h 6394659"/>
              <a:gd name="connsiteX1014" fmla="*/ 6242945 w 7621360"/>
              <a:gd name="connsiteY1014" fmla="*/ 1363166 h 6394659"/>
              <a:gd name="connsiteX1015" fmla="*/ 6173828 w 7621360"/>
              <a:gd name="connsiteY1015" fmla="*/ 1464713 h 6394659"/>
              <a:gd name="connsiteX1016" fmla="*/ 6124204 w 7621360"/>
              <a:gd name="connsiteY1016" fmla="*/ 1427649 h 6394659"/>
              <a:gd name="connsiteX1017" fmla="*/ 6235858 w 7621360"/>
              <a:gd name="connsiteY1017" fmla="*/ 1355939 h 6394659"/>
              <a:gd name="connsiteX1018" fmla="*/ 6242945 w 7621360"/>
              <a:gd name="connsiteY1018" fmla="*/ 1363166 h 6394659"/>
              <a:gd name="connsiteX1019" fmla="*/ 6245457 w 7621360"/>
              <a:gd name="connsiteY1019" fmla="*/ 1311989 h 6394659"/>
              <a:gd name="connsiteX1020" fmla="*/ 6240216 w 7621360"/>
              <a:gd name="connsiteY1020" fmla="*/ 1315928 h 6394659"/>
              <a:gd name="connsiteX1021" fmla="*/ 6075277 w 7621360"/>
              <a:gd name="connsiteY1021" fmla="*/ 1152007 h 6394659"/>
              <a:gd name="connsiteX1022" fmla="*/ 6073385 w 7621360"/>
              <a:gd name="connsiteY1022" fmla="*/ 1126657 h 6394659"/>
              <a:gd name="connsiteX1023" fmla="*/ 6064592 w 7621360"/>
              <a:gd name="connsiteY1023" fmla="*/ 1122541 h 6394659"/>
              <a:gd name="connsiteX1024" fmla="*/ 6064329 w 7621360"/>
              <a:gd name="connsiteY1024" fmla="*/ 1122541 h 6394659"/>
              <a:gd name="connsiteX1025" fmla="*/ 6070532 w 7621360"/>
              <a:gd name="connsiteY1025" fmla="*/ 1042736 h 6394659"/>
              <a:gd name="connsiteX1026" fmla="*/ 6072222 w 7621360"/>
              <a:gd name="connsiteY1026" fmla="*/ 1021025 h 6394659"/>
              <a:gd name="connsiteX1027" fmla="*/ 6086861 w 7621360"/>
              <a:gd name="connsiteY1027" fmla="*/ 1017923 h 6394659"/>
              <a:gd name="connsiteX1028" fmla="*/ 6060064 w 7621360"/>
              <a:gd name="connsiteY1028" fmla="*/ 988179 h 6394659"/>
              <a:gd name="connsiteX1029" fmla="*/ 6075355 w 7621360"/>
              <a:gd name="connsiteY1029" fmla="*/ 976620 h 6394659"/>
              <a:gd name="connsiteX1030" fmla="*/ 6086908 w 7621360"/>
              <a:gd name="connsiteY1030" fmla="*/ 991911 h 6394659"/>
              <a:gd name="connsiteX1031" fmla="*/ 6071617 w 7621360"/>
              <a:gd name="connsiteY1031" fmla="*/ 1003470 h 6394659"/>
              <a:gd name="connsiteX1032" fmla="*/ 6071617 w 7621360"/>
              <a:gd name="connsiteY1032" fmla="*/ 1003470 h 6394659"/>
              <a:gd name="connsiteX1033" fmla="*/ 6060064 w 7621360"/>
              <a:gd name="connsiteY1033" fmla="*/ 988179 h 6394659"/>
              <a:gd name="connsiteX1034" fmla="*/ 6061088 w 7621360"/>
              <a:gd name="connsiteY1034" fmla="*/ 1018311 h 6394659"/>
              <a:gd name="connsiteX1035" fmla="*/ 6068423 w 7621360"/>
              <a:gd name="connsiteY1035" fmla="*/ 1020529 h 6394659"/>
              <a:gd name="connsiteX1036" fmla="*/ 6069772 w 7621360"/>
              <a:gd name="connsiteY1036" fmla="*/ 1020684 h 6394659"/>
              <a:gd name="connsiteX1037" fmla="*/ 6061848 w 7621360"/>
              <a:gd name="connsiteY1037" fmla="*/ 1122278 h 6394659"/>
              <a:gd name="connsiteX1038" fmla="*/ 6043719 w 7621360"/>
              <a:gd name="connsiteY1038" fmla="*/ 1140067 h 6394659"/>
              <a:gd name="connsiteX1039" fmla="*/ 6048697 w 7621360"/>
              <a:gd name="connsiteY1039" fmla="*/ 1152643 h 6394659"/>
              <a:gd name="connsiteX1040" fmla="*/ 5948751 w 7621360"/>
              <a:gd name="connsiteY1040" fmla="*/ 1262363 h 6394659"/>
              <a:gd name="connsiteX1041" fmla="*/ 5944099 w 7621360"/>
              <a:gd name="connsiteY1041" fmla="*/ 1259153 h 6394659"/>
              <a:gd name="connsiteX1042" fmla="*/ 5926172 w 7621360"/>
              <a:gd name="connsiteY1042" fmla="*/ 1312454 h 6394659"/>
              <a:gd name="connsiteX1043" fmla="*/ 5952721 w 7621360"/>
              <a:gd name="connsiteY1043" fmla="*/ 1302157 h 6394659"/>
              <a:gd name="connsiteX1044" fmla="*/ 5982650 w 7621360"/>
              <a:gd name="connsiteY1044" fmla="*/ 1324504 h 6394659"/>
              <a:gd name="connsiteX1045" fmla="*/ 5878253 w 7621360"/>
              <a:gd name="connsiteY1045" fmla="*/ 1571347 h 6394659"/>
              <a:gd name="connsiteX1046" fmla="*/ 5876702 w 7621360"/>
              <a:gd name="connsiteY1046" fmla="*/ 1570867 h 6394659"/>
              <a:gd name="connsiteX1047" fmla="*/ 5868623 w 7621360"/>
              <a:gd name="connsiteY1047" fmla="*/ 1605869 h 6394659"/>
              <a:gd name="connsiteX1048" fmla="*/ 5881246 w 7621360"/>
              <a:gd name="connsiteY1048" fmla="*/ 1603884 h 6394659"/>
              <a:gd name="connsiteX1049" fmla="*/ 5885046 w 7621360"/>
              <a:gd name="connsiteY1049" fmla="*/ 1600937 h 6394659"/>
              <a:gd name="connsiteX1050" fmla="*/ 5983457 w 7621360"/>
              <a:gd name="connsiteY1050" fmla="*/ 1685953 h 6394659"/>
              <a:gd name="connsiteX1051" fmla="*/ 5980355 w 7621360"/>
              <a:gd name="connsiteY1051" fmla="*/ 1722924 h 6394659"/>
              <a:gd name="connsiteX1052" fmla="*/ 5832568 w 7621360"/>
              <a:gd name="connsiteY1052" fmla="*/ 1807738 h 6394659"/>
              <a:gd name="connsiteX1053" fmla="*/ 5815990 w 7621360"/>
              <a:gd name="connsiteY1053" fmla="*/ 1794882 h 6394659"/>
              <a:gd name="connsiteX1054" fmla="*/ 5821806 w 7621360"/>
              <a:gd name="connsiteY1054" fmla="*/ 1850743 h 6394659"/>
              <a:gd name="connsiteX1055" fmla="*/ 5829932 w 7621360"/>
              <a:gd name="connsiteY1055" fmla="*/ 1843950 h 6394659"/>
              <a:gd name="connsiteX1056" fmla="*/ 5888860 w 7621360"/>
              <a:gd name="connsiteY1056" fmla="*/ 1890025 h 6394659"/>
              <a:gd name="connsiteX1057" fmla="*/ 5806298 w 7621360"/>
              <a:gd name="connsiteY1057" fmla="*/ 2016277 h 6394659"/>
              <a:gd name="connsiteX1058" fmla="*/ 5796047 w 7621360"/>
              <a:gd name="connsiteY1058" fmla="*/ 2012865 h 6394659"/>
              <a:gd name="connsiteX1059" fmla="*/ 5805910 w 7621360"/>
              <a:gd name="connsiteY1059" fmla="*/ 1854775 h 6394659"/>
              <a:gd name="connsiteX1060" fmla="*/ 5821806 w 7621360"/>
              <a:gd name="connsiteY1060" fmla="*/ 1850743 h 6394659"/>
              <a:gd name="connsiteX1061" fmla="*/ 5803383 w 7621360"/>
              <a:gd name="connsiteY1061" fmla="*/ 1854620 h 6394659"/>
              <a:gd name="connsiteX1062" fmla="*/ 5800964 w 7621360"/>
              <a:gd name="connsiteY1062" fmla="*/ 1893204 h 6394659"/>
              <a:gd name="connsiteX1063" fmla="*/ 5793489 w 7621360"/>
              <a:gd name="connsiteY1063" fmla="*/ 2012617 h 6394659"/>
              <a:gd name="connsiteX1064" fmla="*/ 5769592 w 7621360"/>
              <a:gd name="connsiteY1064" fmla="*/ 2027815 h 6394659"/>
              <a:gd name="connsiteX1065" fmla="*/ 5736250 w 7621360"/>
              <a:gd name="connsiteY1065" fmla="*/ 2014617 h 6394659"/>
              <a:gd name="connsiteX1066" fmla="*/ 5796994 w 7621360"/>
              <a:gd name="connsiteY1066" fmla="*/ 1853224 h 6394659"/>
              <a:gd name="connsiteX1067" fmla="*/ 5803445 w 7621360"/>
              <a:gd name="connsiteY1067" fmla="*/ 1854620 h 6394659"/>
              <a:gd name="connsiteX1068" fmla="*/ 5782882 w 7621360"/>
              <a:gd name="connsiteY1068" fmla="*/ 1843655 h 6394659"/>
              <a:gd name="connsiteX1069" fmla="*/ 5794590 w 7621360"/>
              <a:gd name="connsiteY1069" fmla="*/ 1852355 h 6394659"/>
              <a:gd name="connsiteX1070" fmla="*/ 5733955 w 7621360"/>
              <a:gd name="connsiteY1070" fmla="*/ 2013780 h 6394659"/>
              <a:gd name="connsiteX1071" fmla="*/ 5653936 w 7621360"/>
              <a:gd name="connsiteY1071" fmla="*/ 1982097 h 6394659"/>
              <a:gd name="connsiteX1072" fmla="*/ 5651021 w 7621360"/>
              <a:gd name="connsiteY1072" fmla="*/ 1948770 h 6394659"/>
              <a:gd name="connsiteX1073" fmla="*/ 5648927 w 7621360"/>
              <a:gd name="connsiteY1073" fmla="*/ 1945497 h 6394659"/>
              <a:gd name="connsiteX1074" fmla="*/ 5586866 w 7621360"/>
              <a:gd name="connsiteY1074" fmla="*/ 1941977 h 6394659"/>
              <a:gd name="connsiteX1075" fmla="*/ 5456602 w 7621360"/>
              <a:gd name="connsiteY1075" fmla="*/ 1831869 h 6394659"/>
              <a:gd name="connsiteX1076" fmla="*/ 5460060 w 7621360"/>
              <a:gd name="connsiteY1076" fmla="*/ 1822564 h 6394659"/>
              <a:gd name="connsiteX1077" fmla="*/ 5775826 w 7621360"/>
              <a:gd name="connsiteY1077" fmla="*/ 1825061 h 6394659"/>
              <a:gd name="connsiteX1078" fmla="*/ 5779873 w 7621360"/>
              <a:gd name="connsiteY1078" fmla="*/ 1839360 h 6394659"/>
              <a:gd name="connsiteX1079" fmla="*/ 5781346 w 7621360"/>
              <a:gd name="connsiteY1079" fmla="*/ 1841639 h 6394659"/>
              <a:gd name="connsiteX1080" fmla="*/ 5647376 w 7621360"/>
              <a:gd name="connsiteY1080" fmla="*/ 1943512 h 6394659"/>
              <a:gd name="connsiteX1081" fmla="*/ 5591425 w 7621360"/>
              <a:gd name="connsiteY1081" fmla="*/ 1937650 h 6394659"/>
              <a:gd name="connsiteX1082" fmla="*/ 5586897 w 7621360"/>
              <a:gd name="connsiteY1082" fmla="*/ 1941961 h 6394659"/>
              <a:gd name="connsiteX1083" fmla="*/ 5594526 w 7621360"/>
              <a:gd name="connsiteY1083" fmla="*/ 1965642 h 6394659"/>
              <a:gd name="connsiteX1084" fmla="*/ 5619509 w 7621360"/>
              <a:gd name="connsiteY1084" fmla="*/ 1946723 h 6394659"/>
              <a:gd name="connsiteX1085" fmla="*/ 5638429 w 7621360"/>
              <a:gd name="connsiteY1085" fmla="*/ 1971706 h 6394659"/>
              <a:gd name="connsiteX1086" fmla="*/ 5613446 w 7621360"/>
              <a:gd name="connsiteY1086" fmla="*/ 1990626 h 6394659"/>
              <a:gd name="connsiteX1087" fmla="*/ 5613430 w 7621360"/>
              <a:gd name="connsiteY1087" fmla="*/ 1990626 h 6394659"/>
              <a:gd name="connsiteX1088" fmla="*/ 5594589 w 7621360"/>
              <a:gd name="connsiteY1088" fmla="*/ 1965642 h 6394659"/>
              <a:gd name="connsiteX1089" fmla="*/ 5602746 w 7621360"/>
              <a:gd name="connsiteY1089" fmla="*/ 2005964 h 6394659"/>
              <a:gd name="connsiteX1090" fmla="*/ 5625092 w 7621360"/>
              <a:gd name="connsiteY1090" fmla="*/ 2007515 h 6394659"/>
              <a:gd name="connsiteX1091" fmla="*/ 5641329 w 7621360"/>
              <a:gd name="connsiteY1091" fmla="*/ 2071455 h 6394659"/>
              <a:gd name="connsiteX1092" fmla="*/ 5663039 w 7621360"/>
              <a:gd name="connsiteY1092" fmla="*/ 2156905 h 6394659"/>
              <a:gd name="connsiteX1093" fmla="*/ 5657053 w 7621360"/>
              <a:gd name="connsiteY1093" fmla="*/ 2159479 h 6394659"/>
              <a:gd name="connsiteX1094" fmla="*/ 5643515 w 7621360"/>
              <a:gd name="connsiteY1094" fmla="*/ 2190976 h 6394659"/>
              <a:gd name="connsiteX1095" fmla="*/ 5527906 w 7621360"/>
              <a:gd name="connsiteY1095" fmla="*/ 2224210 h 6394659"/>
              <a:gd name="connsiteX1096" fmla="*/ 5526603 w 7621360"/>
              <a:gd name="connsiteY1096" fmla="*/ 2221372 h 6394659"/>
              <a:gd name="connsiteX1097" fmla="*/ 5518849 w 7621360"/>
              <a:gd name="connsiteY1097" fmla="*/ 2214161 h 6394659"/>
              <a:gd name="connsiteX1098" fmla="*/ 5536652 w 7621360"/>
              <a:gd name="connsiteY1098" fmla="*/ 2250481 h 6394659"/>
              <a:gd name="connsiteX1099" fmla="*/ 5624534 w 7621360"/>
              <a:gd name="connsiteY1099" fmla="*/ 2314623 h 6394659"/>
              <a:gd name="connsiteX1100" fmla="*/ 5622502 w 7621360"/>
              <a:gd name="connsiteY1100" fmla="*/ 2320454 h 6394659"/>
              <a:gd name="connsiteX1101" fmla="*/ 5560239 w 7621360"/>
              <a:gd name="connsiteY1101" fmla="*/ 2506614 h 6394659"/>
              <a:gd name="connsiteX1102" fmla="*/ 5623712 w 7621360"/>
              <a:gd name="connsiteY1102" fmla="*/ 2324672 h 6394659"/>
              <a:gd name="connsiteX1103" fmla="*/ 5712725 w 7621360"/>
              <a:gd name="connsiteY1103" fmla="*/ 2397250 h 6394659"/>
              <a:gd name="connsiteX1104" fmla="*/ 5569932 w 7621360"/>
              <a:gd name="connsiteY1104" fmla="*/ 2513406 h 6394659"/>
              <a:gd name="connsiteX1105" fmla="*/ 5560302 w 7621360"/>
              <a:gd name="connsiteY1105" fmla="*/ 2506629 h 6394659"/>
              <a:gd name="connsiteX1106" fmla="*/ 5573033 w 7621360"/>
              <a:gd name="connsiteY1106" fmla="*/ 2517718 h 6394659"/>
              <a:gd name="connsiteX1107" fmla="*/ 5571482 w 7621360"/>
              <a:gd name="connsiteY1107" fmla="*/ 2515252 h 6394659"/>
              <a:gd name="connsiteX1108" fmla="*/ 5714679 w 7621360"/>
              <a:gd name="connsiteY1108" fmla="*/ 2398770 h 6394659"/>
              <a:gd name="connsiteX1109" fmla="*/ 6020613 w 7621360"/>
              <a:gd name="connsiteY1109" fmla="*/ 2648172 h 6394659"/>
              <a:gd name="connsiteX1110" fmla="*/ 5575995 w 7621360"/>
              <a:gd name="connsiteY1110" fmla="*/ 2535738 h 6394659"/>
              <a:gd name="connsiteX1111" fmla="*/ 5573095 w 7621360"/>
              <a:gd name="connsiteY1111" fmla="*/ 2517733 h 6394659"/>
              <a:gd name="connsiteX1112" fmla="*/ 5575111 w 7621360"/>
              <a:gd name="connsiteY1112" fmla="*/ 2538778 h 6394659"/>
              <a:gd name="connsiteX1113" fmla="*/ 5575328 w 7621360"/>
              <a:gd name="connsiteY1113" fmla="*/ 2538126 h 6394659"/>
              <a:gd name="connsiteX1114" fmla="*/ 5802204 w 7621360"/>
              <a:gd name="connsiteY1114" fmla="*/ 2595507 h 6394659"/>
              <a:gd name="connsiteX1115" fmla="*/ 6025141 w 7621360"/>
              <a:gd name="connsiteY1115" fmla="*/ 2651894 h 6394659"/>
              <a:gd name="connsiteX1116" fmla="*/ 6090537 w 7621360"/>
              <a:gd name="connsiteY1116" fmla="*/ 2705227 h 6394659"/>
              <a:gd name="connsiteX1117" fmla="*/ 6067694 w 7621360"/>
              <a:gd name="connsiteY1117" fmla="*/ 2729838 h 6394659"/>
              <a:gd name="connsiteX1118" fmla="*/ 6051318 w 7621360"/>
              <a:gd name="connsiteY1118" fmla="*/ 2751146 h 6394659"/>
              <a:gd name="connsiteX1119" fmla="*/ 6068376 w 7621360"/>
              <a:gd name="connsiteY1119" fmla="*/ 2732738 h 6394659"/>
              <a:gd name="connsiteX1120" fmla="*/ 6145433 w 7621360"/>
              <a:gd name="connsiteY1120" fmla="*/ 2762623 h 6394659"/>
              <a:gd name="connsiteX1121" fmla="*/ 6149977 w 7621360"/>
              <a:gd name="connsiteY1121" fmla="*/ 2792445 h 6394659"/>
              <a:gd name="connsiteX1122" fmla="*/ 5720122 w 7621360"/>
              <a:gd name="connsiteY1122" fmla="*/ 3111355 h 6394659"/>
              <a:gd name="connsiteX1123" fmla="*/ 5718572 w 7621360"/>
              <a:gd name="connsiteY1123" fmla="*/ 3109633 h 6394659"/>
              <a:gd name="connsiteX1124" fmla="*/ 5713036 w 7621360"/>
              <a:gd name="connsiteY1124" fmla="*/ 3150140 h 6394659"/>
              <a:gd name="connsiteX1125" fmla="*/ 5722619 w 7621360"/>
              <a:gd name="connsiteY1125" fmla="*/ 3114890 h 6394659"/>
              <a:gd name="connsiteX1126" fmla="*/ 5722604 w 7621360"/>
              <a:gd name="connsiteY1126" fmla="*/ 3114844 h 6394659"/>
              <a:gd name="connsiteX1127" fmla="*/ 5721627 w 7621360"/>
              <a:gd name="connsiteY1127" fmla="*/ 3113293 h 6394659"/>
              <a:gd name="connsiteX1128" fmla="*/ 6151513 w 7621360"/>
              <a:gd name="connsiteY1128" fmla="*/ 2794352 h 6394659"/>
              <a:gd name="connsiteX1129" fmla="*/ 6198780 w 7621360"/>
              <a:gd name="connsiteY1129" fmla="*/ 2798787 h 6394659"/>
              <a:gd name="connsiteX1130" fmla="*/ 6203215 w 7621360"/>
              <a:gd name="connsiteY1130" fmla="*/ 2751503 h 6394659"/>
              <a:gd name="connsiteX1131" fmla="*/ 6199834 w 7621360"/>
              <a:gd name="connsiteY1131" fmla="*/ 2747983 h 6394659"/>
              <a:gd name="connsiteX1132" fmla="*/ 6254312 w 7621360"/>
              <a:gd name="connsiteY1132" fmla="*/ 2681050 h 6394659"/>
              <a:gd name="connsiteX1133" fmla="*/ 6497068 w 7621360"/>
              <a:gd name="connsiteY1133" fmla="*/ 2690355 h 6394659"/>
              <a:gd name="connsiteX1134" fmla="*/ 6525757 w 7621360"/>
              <a:gd name="connsiteY1134" fmla="*/ 2718827 h 6394659"/>
              <a:gd name="connsiteX1135" fmla="*/ 6539900 w 7621360"/>
              <a:gd name="connsiteY1135" fmla="*/ 2715028 h 6394659"/>
              <a:gd name="connsiteX1136" fmla="*/ 6541822 w 7621360"/>
              <a:gd name="connsiteY1136" fmla="*/ 2713787 h 6394659"/>
              <a:gd name="connsiteX1137" fmla="*/ 6928659 w 7621360"/>
              <a:gd name="connsiteY1137" fmla="*/ 3226999 h 6394659"/>
              <a:gd name="connsiteX1138" fmla="*/ 6926085 w 7621360"/>
              <a:gd name="connsiteY1138" fmla="*/ 3270375 h 6394659"/>
              <a:gd name="connsiteX1139" fmla="*/ 6950851 w 7621360"/>
              <a:gd name="connsiteY1139" fmla="*/ 3280641 h 6394659"/>
              <a:gd name="connsiteX1140" fmla="*/ 6953161 w 7621360"/>
              <a:gd name="connsiteY1140" fmla="*/ 3280393 h 6394659"/>
              <a:gd name="connsiteX1141" fmla="*/ 6986937 w 7621360"/>
              <a:gd name="connsiteY1141" fmla="*/ 3471345 h 6394659"/>
              <a:gd name="connsiteX1142" fmla="*/ 6743762 w 7621360"/>
              <a:gd name="connsiteY1142" fmla="*/ 3545784 h 6394659"/>
              <a:gd name="connsiteX1143" fmla="*/ 5910199 w 7621360"/>
              <a:gd name="connsiteY1143" fmla="*/ 3455217 h 6394659"/>
              <a:gd name="connsiteX1144" fmla="*/ 5888690 w 7621360"/>
              <a:gd name="connsiteY1144" fmla="*/ 3431319 h 6394659"/>
              <a:gd name="connsiteX1145" fmla="*/ 5871213 w 7621360"/>
              <a:gd name="connsiteY1145" fmla="*/ 3438158 h 6394659"/>
              <a:gd name="connsiteX1146" fmla="*/ 5772181 w 7621360"/>
              <a:gd name="connsiteY1146" fmla="*/ 3351018 h 6394659"/>
              <a:gd name="connsiteX1147" fmla="*/ 5768057 w 7621360"/>
              <a:gd name="connsiteY1147" fmla="*/ 3303764 h 6394659"/>
              <a:gd name="connsiteX1148" fmla="*/ 5751029 w 7621360"/>
              <a:gd name="connsiteY1148" fmla="*/ 3296212 h 6394659"/>
              <a:gd name="connsiteX1149" fmla="*/ 5739957 w 7621360"/>
              <a:gd name="connsiteY1149" fmla="*/ 3296553 h 6394659"/>
              <a:gd name="connsiteX1150" fmla="*/ 5707050 w 7621360"/>
              <a:gd name="connsiteY1150" fmla="*/ 3152560 h 6394659"/>
              <a:gd name="connsiteX1151" fmla="*/ 5713005 w 7621360"/>
              <a:gd name="connsiteY1151" fmla="*/ 3150109 h 6394659"/>
              <a:gd name="connsiteX1152" fmla="*/ 5489726 w 7621360"/>
              <a:gd name="connsiteY1152" fmla="*/ 4190273 h 6394659"/>
              <a:gd name="connsiteX1153" fmla="*/ 5738654 w 7621360"/>
              <a:gd name="connsiteY1153" fmla="*/ 4180471 h 6394659"/>
              <a:gd name="connsiteX1154" fmla="*/ 6361640 w 7621360"/>
              <a:gd name="connsiteY1154" fmla="*/ 4155984 h 6394659"/>
              <a:gd name="connsiteX1155" fmla="*/ 6361811 w 7621360"/>
              <a:gd name="connsiteY1155" fmla="*/ 4157861 h 6394659"/>
              <a:gd name="connsiteX1156" fmla="*/ 5642786 w 7621360"/>
              <a:gd name="connsiteY1156" fmla="*/ 4262277 h 6394659"/>
              <a:gd name="connsiteX1157" fmla="*/ 5487710 w 7621360"/>
              <a:gd name="connsiteY1157" fmla="*/ 4202602 h 6394659"/>
              <a:gd name="connsiteX1158" fmla="*/ 5489726 w 7621360"/>
              <a:gd name="connsiteY1158" fmla="*/ 4190304 h 6394659"/>
              <a:gd name="connsiteX1159" fmla="*/ 5637839 w 7621360"/>
              <a:gd name="connsiteY1159" fmla="*/ 4262991 h 6394659"/>
              <a:gd name="connsiteX1160" fmla="*/ 5372861 w 7621360"/>
              <a:gd name="connsiteY1160" fmla="*/ 4301466 h 6394659"/>
              <a:gd name="connsiteX1161" fmla="*/ 5366534 w 7621360"/>
              <a:gd name="connsiteY1161" fmla="*/ 4289773 h 6394659"/>
              <a:gd name="connsiteX1162" fmla="*/ 5395998 w 7621360"/>
              <a:gd name="connsiteY1162" fmla="*/ 4256369 h 6394659"/>
              <a:gd name="connsiteX1163" fmla="*/ 5429076 w 7621360"/>
              <a:gd name="connsiteY1163" fmla="*/ 4218994 h 6394659"/>
              <a:gd name="connsiteX1164" fmla="*/ 5481058 w 7621360"/>
              <a:gd name="connsiteY1164" fmla="*/ 4214186 h 6394659"/>
              <a:gd name="connsiteX1165" fmla="*/ 5486687 w 7621360"/>
              <a:gd name="connsiteY1165" fmla="*/ 4204897 h 6394659"/>
              <a:gd name="connsiteX1166" fmla="*/ 5281165 w 7621360"/>
              <a:gd name="connsiteY1166" fmla="*/ 4658170 h 6394659"/>
              <a:gd name="connsiteX1167" fmla="*/ 5237170 w 7621360"/>
              <a:gd name="connsiteY1167" fmla="*/ 4538819 h 6394659"/>
              <a:gd name="connsiteX1168" fmla="*/ 5341629 w 7621360"/>
              <a:gd name="connsiteY1168" fmla="*/ 4326776 h 6394659"/>
              <a:gd name="connsiteX1169" fmla="*/ 5345025 w 7621360"/>
              <a:gd name="connsiteY1169" fmla="*/ 4327923 h 6394659"/>
              <a:gd name="connsiteX1170" fmla="*/ 5286096 w 7621360"/>
              <a:gd name="connsiteY1170" fmla="*/ 4632891 h 6394659"/>
              <a:gd name="connsiteX1171" fmla="*/ 5366255 w 7621360"/>
              <a:gd name="connsiteY1171" fmla="*/ 5744392 h 6394659"/>
              <a:gd name="connsiteX1172" fmla="*/ 5366084 w 7621360"/>
              <a:gd name="connsiteY1172" fmla="*/ 5748874 h 6394659"/>
              <a:gd name="connsiteX1173" fmla="*/ 5239155 w 7621360"/>
              <a:gd name="connsiteY1173" fmla="*/ 5763685 h 6394659"/>
              <a:gd name="connsiteX1174" fmla="*/ 5220236 w 7621360"/>
              <a:gd name="connsiteY1174" fmla="*/ 5735615 h 6394659"/>
              <a:gd name="connsiteX1175" fmla="*/ 5466542 w 7621360"/>
              <a:gd name="connsiteY1175" fmla="*/ 5251357 h 6394659"/>
              <a:gd name="connsiteX1176" fmla="*/ 5476793 w 7621360"/>
              <a:gd name="connsiteY1176" fmla="*/ 5254598 h 6394659"/>
              <a:gd name="connsiteX1177" fmla="*/ 5391377 w 7621360"/>
              <a:gd name="connsiteY1177" fmla="*/ 5725131 h 6394659"/>
              <a:gd name="connsiteX1178" fmla="*/ 5366239 w 7621360"/>
              <a:gd name="connsiteY1178" fmla="*/ 5744361 h 6394659"/>
              <a:gd name="connsiteX1179" fmla="*/ 5549151 w 7621360"/>
              <a:gd name="connsiteY1179" fmla="*/ 6200162 h 6394659"/>
              <a:gd name="connsiteX1180" fmla="*/ 4689163 w 7621360"/>
              <a:gd name="connsiteY1180" fmla="*/ 6061891 h 6394659"/>
              <a:gd name="connsiteX1181" fmla="*/ 4688217 w 7621360"/>
              <a:gd name="connsiteY1181" fmla="*/ 6051857 h 6394659"/>
              <a:gd name="connsiteX1182" fmla="*/ 5239232 w 7621360"/>
              <a:gd name="connsiteY1182" fmla="*/ 5814008 h 6394659"/>
              <a:gd name="connsiteX1183" fmla="*/ 5552734 w 7621360"/>
              <a:gd name="connsiteY1183" fmla="*/ 6193958 h 6394659"/>
              <a:gd name="connsiteX1184" fmla="*/ 5549151 w 7621360"/>
              <a:gd name="connsiteY1184" fmla="*/ 6200162 h 6394659"/>
              <a:gd name="connsiteX1185" fmla="*/ 4687317 w 7621360"/>
              <a:gd name="connsiteY1185" fmla="*/ 6049546 h 6394659"/>
              <a:gd name="connsiteX1186" fmla="*/ 4687178 w 7621360"/>
              <a:gd name="connsiteY1186" fmla="*/ 6049205 h 6394659"/>
              <a:gd name="connsiteX1187" fmla="*/ 5170487 w 7621360"/>
              <a:gd name="connsiteY1187" fmla="*/ 5786745 h 6394659"/>
              <a:gd name="connsiteX1188" fmla="*/ 5220840 w 7621360"/>
              <a:gd name="connsiteY1188" fmla="*/ 5800129 h 6394659"/>
              <a:gd name="connsiteX1189" fmla="*/ 5225322 w 7621360"/>
              <a:gd name="connsiteY1189" fmla="*/ 5797027 h 6394659"/>
              <a:gd name="connsiteX1190" fmla="*/ 5237651 w 7621360"/>
              <a:gd name="connsiteY1190" fmla="*/ 5811977 h 6394659"/>
              <a:gd name="connsiteX1191" fmla="*/ 5448523 w 7621360"/>
              <a:gd name="connsiteY1191" fmla="*/ 5234670 h 6394659"/>
              <a:gd name="connsiteX1192" fmla="*/ 5454726 w 7621360"/>
              <a:gd name="connsiteY1192" fmla="*/ 5242781 h 6394659"/>
              <a:gd name="connsiteX1193" fmla="*/ 5219553 w 7621360"/>
              <a:gd name="connsiteY1193" fmla="*/ 5485809 h 6394659"/>
              <a:gd name="connsiteX1194" fmla="*/ 5241264 w 7621360"/>
              <a:gd name="connsiteY1194" fmla="*/ 5102866 h 6394659"/>
              <a:gd name="connsiteX1195" fmla="*/ 5446429 w 7621360"/>
              <a:gd name="connsiteY1195" fmla="*/ 5198334 h 6394659"/>
              <a:gd name="connsiteX1196" fmla="*/ 5448523 w 7621360"/>
              <a:gd name="connsiteY1196" fmla="*/ 5234732 h 6394659"/>
              <a:gd name="connsiteX1197" fmla="*/ 5203224 w 7621360"/>
              <a:gd name="connsiteY1197" fmla="*/ 5730931 h 6394659"/>
              <a:gd name="connsiteX1198" fmla="*/ 5194540 w 7621360"/>
              <a:gd name="connsiteY1198" fmla="*/ 5731769 h 6394659"/>
              <a:gd name="connsiteX1199" fmla="*/ 5151878 w 7621360"/>
              <a:gd name="connsiteY1199" fmla="*/ 5559380 h 6394659"/>
              <a:gd name="connsiteX1200" fmla="*/ 5216778 w 7621360"/>
              <a:gd name="connsiteY1200" fmla="*/ 5492323 h 6394659"/>
              <a:gd name="connsiteX1201" fmla="*/ 5227168 w 7621360"/>
              <a:gd name="connsiteY1201" fmla="*/ 5795399 h 6394659"/>
              <a:gd name="connsiteX1202" fmla="*/ 5227695 w 7621360"/>
              <a:gd name="connsiteY1202" fmla="*/ 5794902 h 6394659"/>
              <a:gd name="connsiteX1203" fmla="*/ 5242473 w 7621360"/>
              <a:gd name="connsiteY1203" fmla="*/ 5809821 h 6394659"/>
              <a:gd name="connsiteX1204" fmla="*/ 5239961 w 7621360"/>
              <a:gd name="connsiteY1204" fmla="*/ 5810907 h 6394659"/>
              <a:gd name="connsiteX1205" fmla="*/ 5358330 w 7621360"/>
              <a:gd name="connsiteY1205" fmla="*/ 5458561 h 6394659"/>
              <a:gd name="connsiteX1206" fmla="*/ 5218033 w 7621360"/>
              <a:gd name="connsiteY1206" fmla="*/ 5734405 h 6394659"/>
              <a:gd name="connsiteX1207" fmla="*/ 5205627 w 7621360"/>
              <a:gd name="connsiteY1207" fmla="*/ 5731055 h 6394659"/>
              <a:gd name="connsiteX1208" fmla="*/ 5219274 w 7621360"/>
              <a:gd name="connsiteY1208" fmla="*/ 5489578 h 6394659"/>
              <a:gd name="connsiteX1209" fmla="*/ 5456401 w 7621360"/>
              <a:gd name="connsiteY1209" fmla="*/ 5244549 h 6394659"/>
              <a:gd name="connsiteX1210" fmla="*/ 5464309 w 7621360"/>
              <a:gd name="connsiteY1210" fmla="*/ 5250147 h 6394659"/>
              <a:gd name="connsiteX1211" fmla="*/ 5463581 w 7621360"/>
              <a:gd name="connsiteY1211" fmla="*/ 5178980 h 6394659"/>
              <a:gd name="connsiteX1212" fmla="*/ 5447406 w 7621360"/>
              <a:gd name="connsiteY1212" fmla="*/ 5196039 h 6394659"/>
              <a:gd name="connsiteX1213" fmla="*/ 5241279 w 7621360"/>
              <a:gd name="connsiteY1213" fmla="*/ 5100261 h 6394659"/>
              <a:gd name="connsiteX1214" fmla="*/ 5257051 w 7621360"/>
              <a:gd name="connsiteY1214" fmla="*/ 4821486 h 6394659"/>
              <a:gd name="connsiteX1215" fmla="*/ 5274016 w 7621360"/>
              <a:gd name="connsiteY1215" fmla="*/ 4817780 h 6394659"/>
              <a:gd name="connsiteX1216" fmla="*/ 5463860 w 7621360"/>
              <a:gd name="connsiteY1216" fmla="*/ 5178794 h 6394659"/>
              <a:gd name="connsiteX1217" fmla="*/ 5043325 w 7621360"/>
              <a:gd name="connsiteY1217" fmla="*/ 4976289 h 6394659"/>
              <a:gd name="connsiteX1218" fmla="*/ 5040224 w 7621360"/>
              <a:gd name="connsiteY1218" fmla="*/ 4971636 h 6394659"/>
              <a:gd name="connsiteX1219" fmla="*/ 5142915 w 7621360"/>
              <a:gd name="connsiteY1219" fmla="*/ 4884093 h 6394659"/>
              <a:gd name="connsiteX1220" fmla="*/ 5230579 w 7621360"/>
              <a:gd name="connsiteY1220" fmla="*/ 4809421 h 6394659"/>
              <a:gd name="connsiteX1221" fmla="*/ 5254631 w 7621360"/>
              <a:gd name="connsiteY1221" fmla="*/ 4821346 h 6394659"/>
              <a:gd name="connsiteX1222" fmla="*/ 5238922 w 7621360"/>
              <a:gd name="connsiteY1222" fmla="*/ 5099129 h 6394659"/>
              <a:gd name="connsiteX1223" fmla="*/ 5045310 w 7621360"/>
              <a:gd name="connsiteY1223" fmla="*/ 5009181 h 6394659"/>
              <a:gd name="connsiteX1224" fmla="*/ 5043325 w 7621360"/>
              <a:gd name="connsiteY1224" fmla="*/ 4976289 h 6394659"/>
              <a:gd name="connsiteX1225" fmla="*/ 5035075 w 7621360"/>
              <a:gd name="connsiteY1225" fmla="*/ 4072752 h 6394659"/>
              <a:gd name="connsiteX1226" fmla="*/ 5029539 w 7621360"/>
              <a:gd name="connsiteY1226" fmla="*/ 4076660 h 6394659"/>
              <a:gd name="connsiteX1227" fmla="*/ 4803904 w 7621360"/>
              <a:gd name="connsiteY1227" fmla="*/ 3824544 h 6394659"/>
              <a:gd name="connsiteX1228" fmla="*/ 4810370 w 7621360"/>
              <a:gd name="connsiteY1228" fmla="*/ 3817131 h 6394659"/>
              <a:gd name="connsiteX1229" fmla="*/ 5256477 w 7621360"/>
              <a:gd name="connsiteY1229" fmla="*/ 4076613 h 6394659"/>
              <a:gd name="connsiteX1230" fmla="*/ 5254228 w 7621360"/>
              <a:gd name="connsiteY1230" fmla="*/ 4086973 h 6394659"/>
              <a:gd name="connsiteX1231" fmla="*/ 5090282 w 7621360"/>
              <a:gd name="connsiteY1231" fmla="*/ 4100558 h 6394659"/>
              <a:gd name="connsiteX1232" fmla="*/ 5049187 w 7621360"/>
              <a:gd name="connsiteY1232" fmla="*/ 4068099 h 6394659"/>
              <a:gd name="connsiteX1233" fmla="*/ 5035075 w 7621360"/>
              <a:gd name="connsiteY1233" fmla="*/ 4072752 h 6394659"/>
              <a:gd name="connsiteX1234" fmla="*/ 4862042 w 7621360"/>
              <a:gd name="connsiteY1234" fmla="*/ 4549380 h 6394659"/>
              <a:gd name="connsiteX1235" fmla="*/ 5112535 w 7621360"/>
              <a:gd name="connsiteY1235" fmla="*/ 4425315 h 6394659"/>
              <a:gd name="connsiteX1236" fmla="*/ 5137704 w 7621360"/>
              <a:gd name="connsiteY1236" fmla="*/ 4412908 h 6394659"/>
              <a:gd name="connsiteX1237" fmla="*/ 5076480 w 7621360"/>
              <a:gd name="connsiteY1237" fmla="*/ 4691853 h 6394659"/>
              <a:gd name="connsiteX1238" fmla="*/ 4861886 w 7621360"/>
              <a:gd name="connsiteY1238" fmla="*/ 4583622 h 6394659"/>
              <a:gd name="connsiteX1239" fmla="*/ 4862042 w 7621360"/>
              <a:gd name="connsiteY1239" fmla="*/ 4549380 h 6394659"/>
              <a:gd name="connsiteX1240" fmla="*/ 5078202 w 7621360"/>
              <a:gd name="connsiteY1240" fmla="*/ 4695358 h 6394659"/>
              <a:gd name="connsiteX1241" fmla="*/ 5141627 w 7621360"/>
              <a:gd name="connsiteY1241" fmla="*/ 4727305 h 6394659"/>
              <a:gd name="connsiteX1242" fmla="*/ 5026499 w 7621360"/>
              <a:gd name="connsiteY1242" fmla="*/ 4961060 h 6394659"/>
              <a:gd name="connsiteX1243" fmla="*/ 5020389 w 7621360"/>
              <a:gd name="connsiteY1243" fmla="*/ 4958904 h 6394659"/>
              <a:gd name="connsiteX1244" fmla="*/ 5135068 w 7621360"/>
              <a:gd name="connsiteY1244" fmla="*/ 4721242 h 6394659"/>
              <a:gd name="connsiteX1245" fmla="*/ 5078745 w 7621360"/>
              <a:gd name="connsiteY1245" fmla="*/ 4692861 h 6394659"/>
              <a:gd name="connsiteX1246" fmla="*/ 5140511 w 7621360"/>
              <a:gd name="connsiteY1246" fmla="*/ 4411404 h 6394659"/>
              <a:gd name="connsiteX1247" fmla="*/ 5171635 w 7621360"/>
              <a:gd name="connsiteY1247" fmla="*/ 4395896 h 6394659"/>
              <a:gd name="connsiteX1248" fmla="*/ 5212606 w 7621360"/>
              <a:gd name="connsiteY1248" fmla="*/ 4583141 h 6394659"/>
              <a:gd name="connsiteX1249" fmla="*/ 5142713 w 7621360"/>
              <a:gd name="connsiteY1249" fmla="*/ 4725010 h 6394659"/>
              <a:gd name="connsiteX1250" fmla="*/ 5162889 w 7621360"/>
              <a:gd name="connsiteY1250" fmla="*/ 4344222 h 6394659"/>
              <a:gd name="connsiteX1251" fmla="*/ 5179497 w 7621360"/>
              <a:gd name="connsiteY1251" fmla="*/ 4389320 h 6394659"/>
              <a:gd name="connsiteX1252" fmla="*/ 5173372 w 7621360"/>
              <a:gd name="connsiteY1252" fmla="*/ 4392422 h 6394659"/>
              <a:gd name="connsiteX1253" fmla="*/ 5162842 w 7621360"/>
              <a:gd name="connsiteY1253" fmla="*/ 4344347 h 6394659"/>
              <a:gd name="connsiteX1254" fmla="*/ 5171092 w 7621360"/>
              <a:gd name="connsiteY1254" fmla="*/ 4393492 h 6394659"/>
              <a:gd name="connsiteX1255" fmla="*/ 5141194 w 7621360"/>
              <a:gd name="connsiteY1255" fmla="*/ 4408318 h 6394659"/>
              <a:gd name="connsiteX1256" fmla="*/ 5155150 w 7621360"/>
              <a:gd name="connsiteY1256" fmla="*/ 4344734 h 6394659"/>
              <a:gd name="connsiteX1257" fmla="*/ 5160438 w 7621360"/>
              <a:gd name="connsiteY1257" fmla="*/ 4344734 h 6394659"/>
              <a:gd name="connsiteX1258" fmla="*/ 5213443 w 7621360"/>
              <a:gd name="connsiteY1258" fmla="*/ 4587065 h 6394659"/>
              <a:gd name="connsiteX1259" fmla="*/ 5248816 w 7621360"/>
              <a:gd name="connsiteY1259" fmla="*/ 4748675 h 6394659"/>
              <a:gd name="connsiteX1260" fmla="*/ 5225462 w 7621360"/>
              <a:gd name="connsiteY1260" fmla="*/ 4766789 h 6394659"/>
              <a:gd name="connsiteX1261" fmla="*/ 5144915 w 7621360"/>
              <a:gd name="connsiteY1261" fmla="*/ 4726204 h 6394659"/>
              <a:gd name="connsiteX1262" fmla="*/ 5214358 w 7621360"/>
              <a:gd name="connsiteY1262" fmla="*/ 4579652 h 6394659"/>
              <a:gd name="connsiteX1263" fmla="*/ 5173914 w 7621360"/>
              <a:gd name="connsiteY1263" fmla="*/ 4394841 h 6394659"/>
              <a:gd name="connsiteX1264" fmla="*/ 5180366 w 7621360"/>
              <a:gd name="connsiteY1264" fmla="*/ 4391739 h 6394659"/>
              <a:gd name="connsiteX1265" fmla="*/ 5234518 w 7621360"/>
              <a:gd name="connsiteY1265" fmla="*/ 4538803 h 6394659"/>
              <a:gd name="connsiteX1266" fmla="*/ 5182599 w 7621360"/>
              <a:gd name="connsiteY1266" fmla="*/ 4390545 h 6394659"/>
              <a:gd name="connsiteX1267" fmla="*/ 5330774 w 7621360"/>
              <a:gd name="connsiteY1267" fmla="*/ 4317130 h 6394659"/>
              <a:gd name="connsiteX1268" fmla="*/ 5330774 w 7621360"/>
              <a:gd name="connsiteY1268" fmla="*/ 4317254 h 6394659"/>
              <a:gd name="connsiteX1269" fmla="*/ 5332557 w 7621360"/>
              <a:gd name="connsiteY1269" fmla="*/ 4319875 h 6394659"/>
              <a:gd name="connsiteX1270" fmla="*/ 5334108 w 7621360"/>
              <a:gd name="connsiteY1270" fmla="*/ 4321751 h 6394659"/>
              <a:gd name="connsiteX1271" fmla="*/ 5339303 w 7621360"/>
              <a:gd name="connsiteY1271" fmla="*/ 4325752 h 6394659"/>
              <a:gd name="connsiteX1272" fmla="*/ 5235898 w 7621360"/>
              <a:gd name="connsiteY1272" fmla="*/ 4535640 h 6394659"/>
              <a:gd name="connsiteX1273" fmla="*/ 5339225 w 7621360"/>
              <a:gd name="connsiteY1273" fmla="*/ 4286175 h 6394659"/>
              <a:gd name="connsiteX1274" fmla="*/ 5332433 w 7621360"/>
              <a:gd name="connsiteY1274" fmla="*/ 4292177 h 6394659"/>
              <a:gd name="connsiteX1275" fmla="*/ 5293214 w 7621360"/>
              <a:gd name="connsiteY1275" fmla="*/ 4265627 h 6394659"/>
              <a:gd name="connsiteX1276" fmla="*/ 5330076 w 7621360"/>
              <a:gd name="connsiteY1276" fmla="*/ 4248568 h 6394659"/>
              <a:gd name="connsiteX1277" fmla="*/ 5342187 w 7621360"/>
              <a:gd name="connsiteY1277" fmla="*/ 4284780 h 6394659"/>
              <a:gd name="connsiteX1278" fmla="*/ 5339225 w 7621360"/>
              <a:gd name="connsiteY1278" fmla="*/ 4286175 h 6394659"/>
              <a:gd name="connsiteX1279" fmla="*/ 5327874 w 7621360"/>
              <a:gd name="connsiteY1279" fmla="*/ 4307174 h 6394659"/>
              <a:gd name="connsiteX1280" fmla="*/ 5289570 w 7621360"/>
              <a:gd name="connsiteY1280" fmla="*/ 4311361 h 6394659"/>
              <a:gd name="connsiteX1281" fmla="*/ 5175465 w 7621360"/>
              <a:gd name="connsiteY1281" fmla="*/ 4323767 h 6394659"/>
              <a:gd name="connsiteX1282" fmla="*/ 5174550 w 7621360"/>
              <a:gd name="connsiteY1282" fmla="*/ 4320526 h 6394659"/>
              <a:gd name="connsiteX1283" fmla="*/ 5290609 w 7621360"/>
              <a:gd name="connsiteY1283" fmla="*/ 4266821 h 6394659"/>
              <a:gd name="connsiteX1284" fmla="*/ 5331068 w 7621360"/>
              <a:gd name="connsiteY1284" fmla="*/ 4294224 h 6394659"/>
              <a:gd name="connsiteX1285" fmla="*/ 5327874 w 7621360"/>
              <a:gd name="connsiteY1285" fmla="*/ 4307174 h 6394659"/>
              <a:gd name="connsiteX1286" fmla="*/ 5090515 w 7621360"/>
              <a:gd name="connsiteY1286" fmla="*/ 4103070 h 6394659"/>
              <a:gd name="connsiteX1287" fmla="*/ 5254492 w 7621360"/>
              <a:gd name="connsiteY1287" fmla="*/ 4089485 h 6394659"/>
              <a:gd name="connsiteX1288" fmla="*/ 5265859 w 7621360"/>
              <a:gd name="connsiteY1288" fmla="*/ 4106172 h 6394659"/>
              <a:gd name="connsiteX1289" fmla="*/ 5246630 w 7621360"/>
              <a:gd name="connsiteY1289" fmla="*/ 4144942 h 6394659"/>
              <a:gd name="connsiteX1290" fmla="*/ 5090003 w 7621360"/>
              <a:gd name="connsiteY1290" fmla="*/ 4111336 h 6394659"/>
              <a:gd name="connsiteX1291" fmla="*/ 5090515 w 7621360"/>
              <a:gd name="connsiteY1291" fmla="*/ 4103070 h 6394659"/>
              <a:gd name="connsiteX1292" fmla="*/ 5329331 w 7621360"/>
              <a:gd name="connsiteY1292" fmla="*/ 4246257 h 6394659"/>
              <a:gd name="connsiteX1293" fmla="*/ 5290903 w 7621360"/>
              <a:gd name="connsiteY1293" fmla="*/ 4264030 h 6394659"/>
              <a:gd name="connsiteX1294" fmla="*/ 5241171 w 7621360"/>
              <a:gd name="connsiteY1294" fmla="*/ 4230377 h 6394659"/>
              <a:gd name="connsiteX1295" fmla="*/ 5300534 w 7621360"/>
              <a:gd name="connsiteY1295" fmla="*/ 4160218 h 6394659"/>
              <a:gd name="connsiteX1296" fmla="*/ 5285460 w 7621360"/>
              <a:gd name="connsiteY1296" fmla="*/ 4107506 h 6394659"/>
              <a:gd name="connsiteX1297" fmla="*/ 5288422 w 7621360"/>
              <a:gd name="connsiteY1297" fmla="*/ 4106110 h 6394659"/>
              <a:gd name="connsiteX1298" fmla="*/ 5295990 w 7621360"/>
              <a:gd name="connsiteY1298" fmla="*/ 4099023 h 6394659"/>
              <a:gd name="connsiteX1299" fmla="*/ 5331347 w 7621360"/>
              <a:gd name="connsiteY1299" fmla="*/ 4119974 h 6394659"/>
              <a:gd name="connsiteX1300" fmla="*/ 5301464 w 7621360"/>
              <a:gd name="connsiteY1300" fmla="*/ 4155286 h 6394659"/>
              <a:gd name="connsiteX1301" fmla="*/ 5333534 w 7621360"/>
              <a:gd name="connsiteY1301" fmla="*/ 4121246 h 6394659"/>
              <a:gd name="connsiteX1302" fmla="*/ 5381065 w 7621360"/>
              <a:gd name="connsiteY1302" fmla="*/ 4149409 h 6394659"/>
              <a:gd name="connsiteX1303" fmla="*/ 5376319 w 7621360"/>
              <a:gd name="connsiteY1303" fmla="*/ 4172811 h 6394659"/>
              <a:gd name="connsiteX1304" fmla="*/ 5303186 w 7621360"/>
              <a:gd name="connsiteY1304" fmla="*/ 4157116 h 6394659"/>
              <a:gd name="connsiteX1305" fmla="*/ 5333007 w 7621360"/>
              <a:gd name="connsiteY1305" fmla="*/ 4118036 h 6394659"/>
              <a:gd name="connsiteX1306" fmla="*/ 5297339 w 7621360"/>
              <a:gd name="connsiteY1306" fmla="*/ 4096867 h 6394659"/>
              <a:gd name="connsiteX1307" fmla="*/ 5298657 w 7621360"/>
              <a:gd name="connsiteY1307" fmla="*/ 4078940 h 6394659"/>
              <a:gd name="connsiteX1308" fmla="*/ 5389656 w 7621360"/>
              <a:gd name="connsiteY1308" fmla="*/ 4041922 h 6394659"/>
              <a:gd name="connsiteX1309" fmla="*/ 5392029 w 7621360"/>
              <a:gd name="connsiteY1309" fmla="*/ 4040960 h 6394659"/>
              <a:gd name="connsiteX1310" fmla="*/ 5392416 w 7621360"/>
              <a:gd name="connsiteY1310" fmla="*/ 4041704 h 6394659"/>
              <a:gd name="connsiteX1311" fmla="*/ 5394897 w 7621360"/>
              <a:gd name="connsiteY1311" fmla="*/ 4044915 h 6394659"/>
              <a:gd name="connsiteX1312" fmla="*/ 5391052 w 7621360"/>
              <a:gd name="connsiteY1312" fmla="*/ 4038649 h 6394659"/>
              <a:gd name="connsiteX1313" fmla="*/ 5361432 w 7621360"/>
              <a:gd name="connsiteY1313" fmla="*/ 4050699 h 6394659"/>
              <a:gd name="connsiteX1314" fmla="*/ 5297649 w 7621360"/>
              <a:gd name="connsiteY1314" fmla="*/ 4076644 h 6394659"/>
              <a:gd name="connsiteX1315" fmla="*/ 5296827 w 7621360"/>
              <a:gd name="connsiteY1315" fmla="*/ 4075094 h 6394659"/>
              <a:gd name="connsiteX1316" fmla="*/ 5293431 w 7621360"/>
              <a:gd name="connsiteY1316" fmla="*/ 4070596 h 6394659"/>
              <a:gd name="connsiteX1317" fmla="*/ 5364285 w 7621360"/>
              <a:gd name="connsiteY1317" fmla="*/ 3994095 h 6394659"/>
              <a:gd name="connsiteX1318" fmla="*/ 5394013 w 7621360"/>
              <a:gd name="connsiteY1318" fmla="*/ 4024072 h 6394659"/>
              <a:gd name="connsiteX1319" fmla="*/ 5390989 w 7621360"/>
              <a:gd name="connsiteY1319" fmla="*/ 4038649 h 6394659"/>
              <a:gd name="connsiteX1320" fmla="*/ 5364239 w 7621360"/>
              <a:gd name="connsiteY1320" fmla="*/ 3990465 h 6394659"/>
              <a:gd name="connsiteX1321" fmla="*/ 5320368 w 7621360"/>
              <a:gd name="connsiteY1321" fmla="*/ 3946190 h 6394659"/>
              <a:gd name="connsiteX1322" fmla="*/ 5348375 w 7621360"/>
              <a:gd name="connsiteY1322" fmla="*/ 3852722 h 6394659"/>
              <a:gd name="connsiteX1323" fmla="*/ 5385686 w 7621360"/>
              <a:gd name="connsiteY1323" fmla="*/ 3862834 h 6394659"/>
              <a:gd name="connsiteX1324" fmla="*/ 5395921 w 7621360"/>
              <a:gd name="connsiteY1324" fmla="*/ 3956255 h 6394659"/>
              <a:gd name="connsiteX1325" fmla="*/ 5349072 w 7621360"/>
              <a:gd name="connsiteY1325" fmla="*/ 3850349 h 6394659"/>
              <a:gd name="connsiteX1326" fmla="*/ 5370023 w 7621360"/>
              <a:gd name="connsiteY1326" fmla="*/ 3780408 h 6394659"/>
              <a:gd name="connsiteX1327" fmla="*/ 5376723 w 7621360"/>
              <a:gd name="connsiteY1327" fmla="*/ 3781028 h 6394659"/>
              <a:gd name="connsiteX1328" fmla="*/ 5385391 w 7621360"/>
              <a:gd name="connsiteY1328" fmla="*/ 3860120 h 6394659"/>
              <a:gd name="connsiteX1329" fmla="*/ 5346700 w 7621360"/>
              <a:gd name="connsiteY1329" fmla="*/ 3849698 h 6394659"/>
              <a:gd name="connsiteX1330" fmla="*/ 5215366 w 7621360"/>
              <a:gd name="connsiteY1330" fmla="*/ 3814107 h 6394659"/>
              <a:gd name="connsiteX1331" fmla="*/ 5215599 w 7621360"/>
              <a:gd name="connsiteY1331" fmla="*/ 3798149 h 6394659"/>
              <a:gd name="connsiteX1332" fmla="*/ 5353616 w 7621360"/>
              <a:gd name="connsiteY1332" fmla="*/ 3764837 h 6394659"/>
              <a:gd name="connsiteX1333" fmla="*/ 5355663 w 7621360"/>
              <a:gd name="connsiteY1333" fmla="*/ 3769645 h 6394659"/>
              <a:gd name="connsiteX1334" fmla="*/ 5367620 w 7621360"/>
              <a:gd name="connsiteY1334" fmla="*/ 3779710 h 6394659"/>
              <a:gd name="connsiteX1335" fmla="*/ 5214653 w 7621360"/>
              <a:gd name="connsiteY1335" fmla="*/ 3816557 h 6394659"/>
              <a:gd name="connsiteX1336" fmla="*/ 5345940 w 7621360"/>
              <a:gd name="connsiteY1336" fmla="*/ 3852226 h 6394659"/>
              <a:gd name="connsiteX1337" fmla="*/ 5318337 w 7621360"/>
              <a:gd name="connsiteY1337" fmla="*/ 3944360 h 6394659"/>
              <a:gd name="connsiteX1338" fmla="*/ 5206232 w 7621360"/>
              <a:gd name="connsiteY1338" fmla="*/ 3831150 h 6394659"/>
              <a:gd name="connsiteX1339" fmla="*/ 5214653 w 7621360"/>
              <a:gd name="connsiteY1339" fmla="*/ 3816557 h 6394659"/>
              <a:gd name="connsiteX1340" fmla="*/ 5319500 w 7621360"/>
              <a:gd name="connsiteY1340" fmla="*/ 3948950 h 6394659"/>
              <a:gd name="connsiteX1341" fmla="*/ 5362502 w 7621360"/>
              <a:gd name="connsiteY1341" fmla="*/ 3992373 h 6394659"/>
              <a:gd name="connsiteX1342" fmla="*/ 5304069 w 7621360"/>
              <a:gd name="connsiteY1342" fmla="*/ 4055383 h 6394659"/>
              <a:gd name="connsiteX1343" fmla="*/ 5291571 w 7621360"/>
              <a:gd name="connsiteY1343" fmla="*/ 4068875 h 6394659"/>
              <a:gd name="connsiteX1344" fmla="*/ 5284731 w 7621360"/>
              <a:gd name="connsiteY1344" fmla="*/ 4064967 h 6394659"/>
              <a:gd name="connsiteX1345" fmla="*/ 5283103 w 7621360"/>
              <a:gd name="connsiteY1345" fmla="*/ 4108359 h 6394659"/>
              <a:gd name="connsiteX1346" fmla="*/ 5299169 w 7621360"/>
              <a:gd name="connsiteY1346" fmla="*/ 4156357 h 6394659"/>
              <a:gd name="connsiteX1347" fmla="*/ 5249080 w 7621360"/>
              <a:gd name="connsiteY1347" fmla="*/ 4145609 h 6394659"/>
              <a:gd name="connsiteX1348" fmla="*/ 5268045 w 7621360"/>
              <a:gd name="connsiteY1348" fmla="*/ 4107320 h 6394659"/>
              <a:gd name="connsiteX1349" fmla="*/ 5283103 w 7621360"/>
              <a:gd name="connsiteY1349" fmla="*/ 4108281 h 6394659"/>
              <a:gd name="connsiteX1350" fmla="*/ 5248025 w 7621360"/>
              <a:gd name="connsiteY1350" fmla="*/ 4147796 h 6394659"/>
              <a:gd name="connsiteX1351" fmla="*/ 5298657 w 7621360"/>
              <a:gd name="connsiteY1351" fmla="*/ 4158652 h 6394659"/>
              <a:gd name="connsiteX1352" fmla="*/ 5239170 w 7621360"/>
              <a:gd name="connsiteY1352" fmla="*/ 4228966 h 6394659"/>
              <a:gd name="connsiteX1353" fmla="*/ 5215676 w 7621360"/>
              <a:gd name="connsiteY1353" fmla="*/ 4213070 h 6394659"/>
              <a:gd name="connsiteX1354" fmla="*/ 5239636 w 7621360"/>
              <a:gd name="connsiteY1354" fmla="*/ 4232254 h 6394659"/>
              <a:gd name="connsiteX1355" fmla="*/ 5288345 w 7621360"/>
              <a:gd name="connsiteY1355" fmla="*/ 4265239 h 6394659"/>
              <a:gd name="connsiteX1356" fmla="*/ 5173589 w 7621360"/>
              <a:gd name="connsiteY1356" fmla="*/ 4318355 h 6394659"/>
              <a:gd name="connsiteX1357" fmla="*/ 5173418 w 7621360"/>
              <a:gd name="connsiteY1357" fmla="*/ 4318014 h 6394659"/>
              <a:gd name="connsiteX1358" fmla="*/ 5170317 w 7621360"/>
              <a:gd name="connsiteY1358" fmla="*/ 4314106 h 6394659"/>
              <a:gd name="connsiteX1359" fmla="*/ 5302953 w 7621360"/>
              <a:gd name="connsiteY1359" fmla="*/ 4159582 h 6394659"/>
              <a:gd name="connsiteX1360" fmla="*/ 5375839 w 7621360"/>
              <a:gd name="connsiteY1360" fmla="*/ 4175214 h 6394659"/>
              <a:gd name="connsiteX1361" fmla="*/ 5364766 w 7621360"/>
              <a:gd name="connsiteY1361" fmla="*/ 4229850 h 6394659"/>
              <a:gd name="connsiteX1362" fmla="*/ 5331611 w 7621360"/>
              <a:gd name="connsiteY1362" fmla="*/ 4245203 h 6394659"/>
              <a:gd name="connsiteX1363" fmla="*/ 5378289 w 7621360"/>
              <a:gd name="connsiteY1363" fmla="*/ 4175742 h 6394659"/>
              <a:gd name="connsiteX1364" fmla="*/ 5416360 w 7621360"/>
              <a:gd name="connsiteY1364" fmla="*/ 4183899 h 6394659"/>
              <a:gd name="connsiteX1365" fmla="*/ 5418702 w 7621360"/>
              <a:gd name="connsiteY1365" fmla="*/ 4204897 h 6394659"/>
              <a:gd name="connsiteX1366" fmla="*/ 5367527 w 7621360"/>
              <a:gd name="connsiteY1366" fmla="*/ 4228547 h 6394659"/>
              <a:gd name="connsiteX1367" fmla="*/ 5416887 w 7621360"/>
              <a:gd name="connsiteY1367" fmla="*/ 4181511 h 6394659"/>
              <a:gd name="connsiteX1368" fmla="*/ 5378770 w 7621360"/>
              <a:gd name="connsiteY1368" fmla="*/ 4173338 h 6394659"/>
              <a:gd name="connsiteX1369" fmla="*/ 5383344 w 7621360"/>
              <a:gd name="connsiteY1369" fmla="*/ 4150758 h 6394659"/>
              <a:gd name="connsiteX1370" fmla="*/ 5420346 w 7621360"/>
              <a:gd name="connsiteY1370" fmla="*/ 4172671 h 6394659"/>
              <a:gd name="connsiteX1371" fmla="*/ 5416810 w 7621360"/>
              <a:gd name="connsiteY1371" fmla="*/ 4181511 h 6394659"/>
              <a:gd name="connsiteX1372" fmla="*/ 5381530 w 7621360"/>
              <a:gd name="connsiteY1372" fmla="*/ 4146881 h 6394659"/>
              <a:gd name="connsiteX1373" fmla="*/ 5335100 w 7621360"/>
              <a:gd name="connsiteY1373" fmla="*/ 4119354 h 6394659"/>
              <a:gd name="connsiteX1374" fmla="*/ 5396681 w 7621360"/>
              <a:gd name="connsiteY1374" fmla="*/ 4046559 h 6394659"/>
              <a:gd name="connsiteX1375" fmla="*/ 5401333 w 7621360"/>
              <a:gd name="connsiteY1375" fmla="*/ 4048838 h 6394659"/>
              <a:gd name="connsiteX1376" fmla="*/ 5397968 w 7621360"/>
              <a:gd name="connsiteY1376" fmla="*/ 4020706 h 6394659"/>
              <a:gd name="connsiteX1377" fmla="*/ 5395704 w 7621360"/>
              <a:gd name="connsiteY1377" fmla="*/ 4022257 h 6394659"/>
              <a:gd name="connsiteX1378" fmla="*/ 5365929 w 7621360"/>
              <a:gd name="connsiteY1378" fmla="*/ 3992203 h 6394659"/>
              <a:gd name="connsiteX1379" fmla="*/ 5396216 w 7621360"/>
              <a:gd name="connsiteY1379" fmla="*/ 3959496 h 6394659"/>
              <a:gd name="connsiteX1380" fmla="*/ 5402729 w 7621360"/>
              <a:gd name="connsiteY1380" fmla="*/ 4018892 h 6394659"/>
              <a:gd name="connsiteX1381" fmla="*/ 5397968 w 7621360"/>
              <a:gd name="connsiteY1381" fmla="*/ 4020660 h 6394659"/>
              <a:gd name="connsiteX1382" fmla="*/ 5388167 w 7621360"/>
              <a:gd name="connsiteY1382" fmla="*/ 3863562 h 6394659"/>
              <a:gd name="connsiteX1383" fmla="*/ 5429231 w 7621360"/>
              <a:gd name="connsiteY1383" fmla="*/ 3874697 h 6394659"/>
              <a:gd name="connsiteX1384" fmla="*/ 5439218 w 7621360"/>
              <a:gd name="connsiteY1384" fmla="*/ 3909466 h 6394659"/>
              <a:gd name="connsiteX1385" fmla="*/ 5398092 w 7621360"/>
              <a:gd name="connsiteY1385" fmla="*/ 3953897 h 6394659"/>
              <a:gd name="connsiteX1386" fmla="*/ 5429883 w 7621360"/>
              <a:gd name="connsiteY1386" fmla="*/ 3872309 h 6394659"/>
              <a:gd name="connsiteX1387" fmla="*/ 5387888 w 7621360"/>
              <a:gd name="connsiteY1387" fmla="*/ 3860926 h 6394659"/>
              <a:gd name="connsiteX1388" fmla="*/ 5379080 w 7621360"/>
              <a:gd name="connsiteY1388" fmla="*/ 3780811 h 6394659"/>
              <a:gd name="connsiteX1389" fmla="*/ 5386740 w 7621360"/>
              <a:gd name="connsiteY1389" fmla="*/ 3778097 h 6394659"/>
              <a:gd name="connsiteX1390" fmla="*/ 5387578 w 7621360"/>
              <a:gd name="connsiteY1390" fmla="*/ 3777539 h 6394659"/>
              <a:gd name="connsiteX1391" fmla="*/ 5442630 w 7621360"/>
              <a:gd name="connsiteY1391" fmla="*/ 3853901 h 6394659"/>
              <a:gd name="connsiteX1392" fmla="*/ 5429883 w 7621360"/>
              <a:gd name="connsiteY1392" fmla="*/ 3872262 h 6394659"/>
              <a:gd name="connsiteX1393" fmla="*/ 5385702 w 7621360"/>
              <a:gd name="connsiteY1393" fmla="*/ 3738070 h 6394659"/>
              <a:gd name="connsiteX1394" fmla="*/ 5401674 w 7621360"/>
              <a:gd name="connsiteY1394" fmla="*/ 3701983 h 6394659"/>
              <a:gd name="connsiteX1395" fmla="*/ 5523688 w 7621360"/>
              <a:gd name="connsiteY1395" fmla="*/ 3704774 h 6394659"/>
              <a:gd name="connsiteX1396" fmla="*/ 5524851 w 7621360"/>
              <a:gd name="connsiteY1396" fmla="*/ 3713505 h 6394659"/>
              <a:gd name="connsiteX1397" fmla="*/ 5396898 w 7621360"/>
              <a:gd name="connsiteY1397" fmla="*/ 3750756 h 6394659"/>
              <a:gd name="connsiteX1398" fmla="*/ 5395176 w 7621360"/>
              <a:gd name="connsiteY1398" fmla="*/ 3746987 h 6394659"/>
              <a:gd name="connsiteX1399" fmla="*/ 5385702 w 7621360"/>
              <a:gd name="connsiteY1399" fmla="*/ 3738024 h 6394659"/>
              <a:gd name="connsiteX1400" fmla="*/ 5383484 w 7621360"/>
              <a:gd name="connsiteY1400" fmla="*/ 3737078 h 6394659"/>
              <a:gd name="connsiteX1401" fmla="*/ 5355136 w 7621360"/>
              <a:gd name="connsiteY1401" fmla="*/ 3748011 h 6394659"/>
              <a:gd name="connsiteX1402" fmla="*/ 5281909 w 7621360"/>
              <a:gd name="connsiteY1402" fmla="*/ 3715444 h 6394659"/>
              <a:gd name="connsiteX1403" fmla="*/ 5299464 w 7621360"/>
              <a:gd name="connsiteY1403" fmla="*/ 3699718 h 6394659"/>
              <a:gd name="connsiteX1404" fmla="*/ 5399038 w 7621360"/>
              <a:gd name="connsiteY1404" fmla="*/ 3701983 h 6394659"/>
              <a:gd name="connsiteX1405" fmla="*/ 5279444 w 7621360"/>
              <a:gd name="connsiteY1405" fmla="*/ 3714281 h 6394659"/>
              <a:gd name="connsiteX1406" fmla="*/ 5254538 w 7621360"/>
              <a:gd name="connsiteY1406" fmla="*/ 3703192 h 6394659"/>
              <a:gd name="connsiteX1407" fmla="*/ 5255562 w 7621360"/>
              <a:gd name="connsiteY1407" fmla="*/ 3698649 h 6394659"/>
              <a:gd name="connsiteX1408" fmla="*/ 5295882 w 7621360"/>
              <a:gd name="connsiteY1408" fmla="*/ 3699579 h 6394659"/>
              <a:gd name="connsiteX1409" fmla="*/ 5279878 w 7621360"/>
              <a:gd name="connsiteY1409" fmla="*/ 3717212 h 6394659"/>
              <a:gd name="connsiteX1410" fmla="*/ 5354097 w 7621360"/>
              <a:gd name="connsiteY1410" fmla="*/ 3750322 h 6394659"/>
              <a:gd name="connsiteX1411" fmla="*/ 5353027 w 7621360"/>
              <a:gd name="connsiteY1411" fmla="*/ 3762480 h 6394659"/>
              <a:gd name="connsiteX1412" fmla="*/ 5220112 w 7621360"/>
              <a:gd name="connsiteY1412" fmla="*/ 3794505 h 6394659"/>
              <a:gd name="connsiteX1413" fmla="*/ 5214885 w 7621360"/>
              <a:gd name="connsiteY1413" fmla="*/ 3795761 h 6394659"/>
              <a:gd name="connsiteX1414" fmla="*/ 5211350 w 7621360"/>
              <a:gd name="connsiteY1414" fmla="*/ 3787216 h 6394659"/>
              <a:gd name="connsiteX1415" fmla="*/ 5207597 w 7621360"/>
              <a:gd name="connsiteY1415" fmla="*/ 3781881 h 6394659"/>
              <a:gd name="connsiteX1416" fmla="*/ 5213009 w 7621360"/>
              <a:gd name="connsiteY1416" fmla="*/ 3810679 h 6394659"/>
              <a:gd name="connsiteX1417" fmla="*/ 5175093 w 7621360"/>
              <a:gd name="connsiteY1417" fmla="*/ 3839370 h 6394659"/>
              <a:gd name="connsiteX1418" fmla="*/ 5146404 w 7621360"/>
              <a:gd name="connsiteY1418" fmla="*/ 3801452 h 6394659"/>
              <a:gd name="connsiteX1419" fmla="*/ 5184320 w 7621360"/>
              <a:gd name="connsiteY1419" fmla="*/ 3772762 h 6394659"/>
              <a:gd name="connsiteX1420" fmla="*/ 5184335 w 7621360"/>
              <a:gd name="connsiteY1420" fmla="*/ 3772762 h 6394659"/>
              <a:gd name="connsiteX1421" fmla="*/ 5213009 w 7621360"/>
              <a:gd name="connsiteY1421" fmla="*/ 3810633 h 6394659"/>
              <a:gd name="connsiteX1422" fmla="*/ 5197719 w 7621360"/>
              <a:gd name="connsiteY1422" fmla="*/ 3837819 h 6394659"/>
              <a:gd name="connsiteX1423" fmla="*/ 5204449 w 7621360"/>
              <a:gd name="connsiteY1423" fmla="*/ 3832825 h 6394659"/>
              <a:gd name="connsiteX1424" fmla="*/ 5317530 w 7621360"/>
              <a:gd name="connsiteY1424" fmla="*/ 3946934 h 6394659"/>
              <a:gd name="connsiteX1425" fmla="*/ 5282390 w 7621360"/>
              <a:gd name="connsiteY1425" fmla="*/ 4064284 h 6394659"/>
              <a:gd name="connsiteX1426" fmla="*/ 5270728 w 7621360"/>
              <a:gd name="connsiteY1426" fmla="*/ 4064548 h 6394659"/>
              <a:gd name="connsiteX1427" fmla="*/ 5192601 w 7621360"/>
              <a:gd name="connsiteY1427" fmla="*/ 3840207 h 6394659"/>
              <a:gd name="connsiteX1428" fmla="*/ 5197719 w 7621360"/>
              <a:gd name="connsiteY1428" fmla="*/ 3837772 h 6394659"/>
              <a:gd name="connsiteX1429" fmla="*/ 5089445 w 7621360"/>
              <a:gd name="connsiteY1429" fmla="*/ 4113864 h 6394659"/>
              <a:gd name="connsiteX1430" fmla="*/ 5245498 w 7621360"/>
              <a:gd name="connsiteY1430" fmla="*/ 4147331 h 6394659"/>
              <a:gd name="connsiteX1431" fmla="*/ 5213567 w 7621360"/>
              <a:gd name="connsiteY1431" fmla="*/ 4211752 h 6394659"/>
              <a:gd name="connsiteX1432" fmla="*/ 5084854 w 7621360"/>
              <a:gd name="connsiteY1432" fmla="*/ 4124642 h 6394659"/>
              <a:gd name="connsiteX1433" fmla="*/ 5089445 w 7621360"/>
              <a:gd name="connsiteY1433" fmla="*/ 4113817 h 6394659"/>
              <a:gd name="connsiteX1434" fmla="*/ 5214498 w 7621360"/>
              <a:gd name="connsiteY1434" fmla="*/ 4215349 h 6394659"/>
              <a:gd name="connsiteX1435" fmla="*/ 5237495 w 7621360"/>
              <a:gd name="connsiteY1435" fmla="*/ 4230858 h 6394659"/>
              <a:gd name="connsiteX1436" fmla="*/ 5168440 w 7621360"/>
              <a:gd name="connsiteY1436" fmla="*/ 4312477 h 6394659"/>
              <a:gd name="connsiteX1437" fmla="*/ 5166889 w 7621360"/>
              <a:gd name="connsiteY1437" fmla="*/ 4311454 h 6394659"/>
              <a:gd name="connsiteX1438" fmla="*/ 5166735 w 7621360"/>
              <a:gd name="connsiteY1438" fmla="*/ 4342641 h 6394659"/>
              <a:gd name="connsiteX1439" fmla="*/ 5175760 w 7621360"/>
              <a:gd name="connsiteY1439" fmla="*/ 4326326 h 6394659"/>
              <a:gd name="connsiteX1440" fmla="*/ 5225384 w 7621360"/>
              <a:gd name="connsiteY1440" fmla="*/ 4320898 h 6394659"/>
              <a:gd name="connsiteX1441" fmla="*/ 5328075 w 7621360"/>
              <a:gd name="connsiteY1441" fmla="*/ 4309686 h 6394659"/>
              <a:gd name="connsiteX1442" fmla="*/ 5329626 w 7621360"/>
              <a:gd name="connsiteY1442" fmla="*/ 4314958 h 6394659"/>
              <a:gd name="connsiteX1443" fmla="*/ 5181699 w 7621360"/>
              <a:gd name="connsiteY1443" fmla="*/ 4388265 h 6394659"/>
              <a:gd name="connsiteX1444" fmla="*/ 5165168 w 7621360"/>
              <a:gd name="connsiteY1444" fmla="*/ 4343385 h 6394659"/>
              <a:gd name="connsiteX1445" fmla="*/ 5166735 w 7621360"/>
              <a:gd name="connsiteY1445" fmla="*/ 4342594 h 6394659"/>
              <a:gd name="connsiteX1446" fmla="*/ 5152778 w 7621360"/>
              <a:gd name="connsiteY1446" fmla="*/ 4344191 h 6394659"/>
              <a:gd name="connsiteX1447" fmla="*/ 5138402 w 7621360"/>
              <a:gd name="connsiteY1447" fmla="*/ 4409682 h 6394659"/>
              <a:gd name="connsiteX1448" fmla="*/ 4943332 w 7621360"/>
              <a:gd name="connsiteY1448" fmla="*/ 4506345 h 6394659"/>
              <a:gd name="connsiteX1449" fmla="*/ 4860940 w 7621360"/>
              <a:gd name="connsiteY1449" fmla="*/ 4547147 h 6394659"/>
              <a:gd name="connsiteX1450" fmla="*/ 4860382 w 7621360"/>
              <a:gd name="connsiteY1450" fmla="*/ 4546061 h 6394659"/>
              <a:gd name="connsiteX1451" fmla="*/ 4858831 w 7621360"/>
              <a:gd name="connsiteY1451" fmla="*/ 4543564 h 6394659"/>
              <a:gd name="connsiteX1452" fmla="*/ 5144078 w 7621360"/>
              <a:gd name="connsiteY1452" fmla="*/ 4338438 h 6394659"/>
              <a:gd name="connsiteX1453" fmla="*/ 5152762 w 7621360"/>
              <a:gd name="connsiteY1453" fmla="*/ 4344207 h 6394659"/>
              <a:gd name="connsiteX1454" fmla="*/ 4860832 w 7621360"/>
              <a:gd name="connsiteY1454" fmla="*/ 4585840 h 6394659"/>
              <a:gd name="connsiteX1455" fmla="*/ 5075891 w 7621360"/>
              <a:gd name="connsiteY1455" fmla="*/ 4694226 h 6394659"/>
              <a:gd name="connsiteX1456" fmla="*/ 5017924 w 7621360"/>
              <a:gd name="connsiteY1456" fmla="*/ 4958330 h 6394659"/>
              <a:gd name="connsiteX1457" fmla="*/ 4997593 w 7621360"/>
              <a:gd name="connsiteY1457" fmla="*/ 4960362 h 6394659"/>
              <a:gd name="connsiteX1458" fmla="*/ 4997019 w 7621360"/>
              <a:gd name="connsiteY1458" fmla="*/ 4960610 h 6394659"/>
              <a:gd name="connsiteX1459" fmla="*/ 4841416 w 7621360"/>
              <a:gd name="connsiteY1459" fmla="*/ 4603705 h 6394659"/>
              <a:gd name="connsiteX1460" fmla="*/ 4842347 w 7621360"/>
              <a:gd name="connsiteY1460" fmla="*/ 4603302 h 6394659"/>
              <a:gd name="connsiteX1461" fmla="*/ 4845278 w 7621360"/>
              <a:gd name="connsiteY1461" fmla="*/ 4601751 h 6394659"/>
              <a:gd name="connsiteX1462" fmla="*/ 4860816 w 7621360"/>
              <a:gd name="connsiteY1462" fmla="*/ 4585855 h 6394659"/>
              <a:gd name="connsiteX1463" fmla="*/ 5143845 w 7621360"/>
              <a:gd name="connsiteY1463" fmla="*/ 4728406 h 6394659"/>
              <a:gd name="connsiteX1464" fmla="*/ 5224361 w 7621360"/>
              <a:gd name="connsiteY1464" fmla="*/ 4768960 h 6394659"/>
              <a:gd name="connsiteX1465" fmla="*/ 5222732 w 7621360"/>
              <a:gd name="connsiteY1465" fmla="*/ 4796022 h 6394659"/>
              <a:gd name="connsiteX1466" fmla="*/ 5223616 w 7621360"/>
              <a:gd name="connsiteY1466" fmla="*/ 4798317 h 6394659"/>
              <a:gd name="connsiteX1467" fmla="*/ 5225834 w 7621360"/>
              <a:gd name="connsiteY1467" fmla="*/ 4802969 h 6394659"/>
              <a:gd name="connsiteX1468" fmla="*/ 5228935 w 7621360"/>
              <a:gd name="connsiteY1468" fmla="*/ 4807622 h 6394659"/>
              <a:gd name="connsiteX1469" fmla="*/ 5164455 w 7621360"/>
              <a:gd name="connsiteY1469" fmla="*/ 4862552 h 6394659"/>
              <a:gd name="connsiteX1470" fmla="*/ 5038673 w 7621360"/>
              <a:gd name="connsiteY1470" fmla="*/ 4969790 h 6394659"/>
              <a:gd name="connsiteX1471" fmla="*/ 5028779 w 7621360"/>
              <a:gd name="connsiteY1471" fmla="*/ 4962036 h 6394659"/>
              <a:gd name="connsiteX1472" fmla="*/ 5266216 w 7621360"/>
              <a:gd name="connsiteY1472" fmla="*/ 4748474 h 6394659"/>
              <a:gd name="connsiteX1473" fmla="*/ 5281909 w 7621360"/>
              <a:gd name="connsiteY1473" fmla="*/ 4667335 h 6394659"/>
              <a:gd name="connsiteX1474" fmla="*/ 5311513 w 7621360"/>
              <a:gd name="connsiteY1474" fmla="*/ 4747714 h 6394659"/>
              <a:gd name="connsiteX1475" fmla="*/ 5288546 w 7621360"/>
              <a:gd name="connsiteY1475" fmla="*/ 4763703 h 6394659"/>
              <a:gd name="connsiteX1476" fmla="*/ 5266200 w 7621360"/>
              <a:gd name="connsiteY1476" fmla="*/ 4748489 h 6394659"/>
              <a:gd name="connsiteX1477" fmla="*/ 5264665 w 7621360"/>
              <a:gd name="connsiteY1477" fmla="*/ 4743821 h 6394659"/>
              <a:gd name="connsiteX1478" fmla="*/ 5263858 w 7621360"/>
              <a:gd name="connsiteY1478" fmla="*/ 4748024 h 6394659"/>
              <a:gd name="connsiteX1479" fmla="*/ 5251344 w 7621360"/>
              <a:gd name="connsiteY1479" fmla="*/ 4748179 h 6394659"/>
              <a:gd name="connsiteX1480" fmla="*/ 5215304 w 7621360"/>
              <a:gd name="connsiteY1480" fmla="*/ 4583529 h 6394659"/>
              <a:gd name="connsiteX1481" fmla="*/ 5235790 w 7621360"/>
              <a:gd name="connsiteY1481" fmla="*/ 4541936 h 6394659"/>
              <a:gd name="connsiteX1482" fmla="*/ 5280328 w 7621360"/>
              <a:gd name="connsiteY1482" fmla="*/ 4662900 h 6394659"/>
              <a:gd name="connsiteX1483" fmla="*/ 5344637 w 7621360"/>
              <a:gd name="connsiteY1483" fmla="*/ 4284020 h 6394659"/>
              <a:gd name="connsiteX1484" fmla="*/ 5332433 w 7621360"/>
              <a:gd name="connsiteY1484" fmla="*/ 4247560 h 6394659"/>
              <a:gd name="connsiteX1485" fmla="*/ 5364208 w 7621360"/>
              <a:gd name="connsiteY1485" fmla="*/ 4232858 h 6394659"/>
              <a:gd name="connsiteX1486" fmla="*/ 5353958 w 7621360"/>
              <a:gd name="connsiteY1486" fmla="*/ 4283446 h 6394659"/>
              <a:gd name="connsiteX1487" fmla="*/ 5344544 w 7621360"/>
              <a:gd name="connsiteY1487" fmla="*/ 4283989 h 6394659"/>
              <a:gd name="connsiteX1488" fmla="*/ 5366999 w 7621360"/>
              <a:gd name="connsiteY1488" fmla="*/ 4231556 h 6394659"/>
              <a:gd name="connsiteX1489" fmla="*/ 5419725 w 7621360"/>
              <a:gd name="connsiteY1489" fmla="*/ 4207146 h 6394659"/>
              <a:gd name="connsiteX1490" fmla="*/ 5420640 w 7621360"/>
              <a:gd name="connsiteY1490" fmla="*/ 4208945 h 6394659"/>
              <a:gd name="connsiteX1491" fmla="*/ 5427324 w 7621360"/>
              <a:gd name="connsiteY1491" fmla="*/ 4217381 h 6394659"/>
              <a:gd name="connsiteX1492" fmla="*/ 5380801 w 7621360"/>
              <a:gd name="connsiteY1492" fmla="*/ 4270031 h 6394659"/>
              <a:gd name="connsiteX1493" fmla="*/ 5364766 w 7621360"/>
              <a:gd name="connsiteY1493" fmla="*/ 4288145 h 6394659"/>
              <a:gd name="connsiteX1494" fmla="*/ 5356361 w 7621360"/>
              <a:gd name="connsiteY1494" fmla="*/ 4283942 h 6394659"/>
              <a:gd name="connsiteX1495" fmla="*/ 5449732 w 7621360"/>
              <a:gd name="connsiteY1495" fmla="*/ 4212294 h 6394659"/>
              <a:gd name="connsiteX1496" fmla="*/ 5430844 w 7621360"/>
              <a:gd name="connsiteY1496" fmla="*/ 4187311 h 6394659"/>
              <a:gd name="connsiteX1497" fmla="*/ 5455827 w 7621360"/>
              <a:gd name="connsiteY1497" fmla="*/ 4168422 h 6394659"/>
              <a:gd name="connsiteX1498" fmla="*/ 5474715 w 7621360"/>
              <a:gd name="connsiteY1498" fmla="*/ 4193405 h 6394659"/>
              <a:gd name="connsiteX1499" fmla="*/ 5449717 w 7621360"/>
              <a:gd name="connsiteY1499" fmla="*/ 4212279 h 6394659"/>
              <a:gd name="connsiteX1500" fmla="*/ 5449624 w 7621360"/>
              <a:gd name="connsiteY1500" fmla="*/ 4212263 h 6394659"/>
              <a:gd name="connsiteX1501" fmla="*/ 5434380 w 7621360"/>
              <a:gd name="connsiteY1501" fmla="*/ 4158341 h 6394659"/>
              <a:gd name="connsiteX1502" fmla="*/ 5421601 w 7621360"/>
              <a:gd name="connsiteY1502" fmla="*/ 4170562 h 6394659"/>
              <a:gd name="connsiteX1503" fmla="*/ 5393579 w 7621360"/>
              <a:gd name="connsiteY1503" fmla="*/ 4153953 h 6394659"/>
              <a:gd name="connsiteX1504" fmla="*/ 5383887 w 7621360"/>
              <a:gd name="connsiteY1504" fmla="*/ 4148199 h 6394659"/>
              <a:gd name="connsiteX1505" fmla="*/ 5403907 w 7621360"/>
              <a:gd name="connsiteY1505" fmla="*/ 4049319 h 6394659"/>
              <a:gd name="connsiteX1506" fmla="*/ 5408963 w 7621360"/>
              <a:gd name="connsiteY1506" fmla="*/ 4049102 h 6394659"/>
              <a:gd name="connsiteX1507" fmla="*/ 5427463 w 7621360"/>
              <a:gd name="connsiteY1507" fmla="*/ 4110561 h 6394659"/>
              <a:gd name="connsiteX1508" fmla="*/ 5440955 w 7621360"/>
              <a:gd name="connsiteY1508" fmla="*/ 4155395 h 6394659"/>
              <a:gd name="connsiteX1509" fmla="*/ 5434287 w 7621360"/>
              <a:gd name="connsiteY1509" fmla="*/ 4158311 h 6394659"/>
              <a:gd name="connsiteX1510" fmla="*/ 5405287 w 7621360"/>
              <a:gd name="connsiteY1510" fmla="*/ 4018660 h 6394659"/>
              <a:gd name="connsiteX1511" fmla="*/ 5398542 w 7621360"/>
              <a:gd name="connsiteY1511" fmla="*/ 3957138 h 6394659"/>
              <a:gd name="connsiteX1512" fmla="*/ 5436380 w 7621360"/>
              <a:gd name="connsiteY1512" fmla="*/ 3916290 h 6394659"/>
              <a:gd name="connsiteX1513" fmla="*/ 5441141 w 7621360"/>
              <a:gd name="connsiteY1513" fmla="*/ 3911141 h 6394659"/>
              <a:gd name="connsiteX1514" fmla="*/ 5450616 w 7621360"/>
              <a:gd name="connsiteY1514" fmla="*/ 3917097 h 6394659"/>
              <a:gd name="connsiteX1515" fmla="*/ 5414406 w 7621360"/>
              <a:gd name="connsiteY1515" fmla="*/ 4008750 h 6394659"/>
              <a:gd name="connsiteX1516" fmla="*/ 5410219 w 7621360"/>
              <a:gd name="connsiteY1516" fmla="*/ 4019357 h 6394659"/>
              <a:gd name="connsiteX1517" fmla="*/ 5405195 w 7621360"/>
              <a:gd name="connsiteY1517" fmla="*/ 4018629 h 6394659"/>
              <a:gd name="connsiteX1518" fmla="*/ 5446894 w 7621360"/>
              <a:gd name="connsiteY1518" fmla="*/ 3851047 h 6394659"/>
              <a:gd name="connsiteX1519" fmla="*/ 5444755 w 7621360"/>
              <a:gd name="connsiteY1519" fmla="*/ 3852443 h 6394659"/>
              <a:gd name="connsiteX1520" fmla="*/ 5389764 w 7621360"/>
              <a:gd name="connsiteY1520" fmla="*/ 3776034 h 6394659"/>
              <a:gd name="connsiteX1521" fmla="*/ 5397673 w 7621360"/>
              <a:gd name="connsiteY1521" fmla="*/ 3753175 h 6394659"/>
              <a:gd name="connsiteX1522" fmla="*/ 5467101 w 7621360"/>
              <a:gd name="connsiteY1522" fmla="*/ 3732922 h 6394659"/>
              <a:gd name="connsiteX1523" fmla="*/ 5525595 w 7621360"/>
              <a:gd name="connsiteY1523" fmla="*/ 3715863 h 6394659"/>
              <a:gd name="connsiteX1524" fmla="*/ 5528697 w 7621360"/>
              <a:gd name="connsiteY1524" fmla="*/ 3722764 h 6394659"/>
              <a:gd name="connsiteX1525" fmla="*/ 5542328 w 7621360"/>
              <a:gd name="connsiteY1525" fmla="*/ 3736380 h 6394659"/>
              <a:gd name="connsiteX1526" fmla="*/ 5481709 w 7621360"/>
              <a:gd name="connsiteY1526" fmla="*/ 3849915 h 6394659"/>
              <a:gd name="connsiteX1527" fmla="*/ 5446801 w 7621360"/>
              <a:gd name="connsiteY1527" fmla="*/ 3851016 h 6394659"/>
              <a:gd name="connsiteX1528" fmla="*/ 5767901 w 7621360"/>
              <a:gd name="connsiteY1528" fmla="*/ 3347264 h 6394659"/>
              <a:gd name="connsiteX1529" fmla="*/ 5760597 w 7621360"/>
              <a:gd name="connsiteY1529" fmla="*/ 3340844 h 6394659"/>
              <a:gd name="connsiteX1530" fmla="*/ 5757325 w 7621360"/>
              <a:gd name="connsiteY1530" fmla="*/ 3315675 h 6394659"/>
              <a:gd name="connsiteX1531" fmla="*/ 5743539 w 7621360"/>
              <a:gd name="connsiteY1531" fmla="*/ 3312185 h 6394659"/>
              <a:gd name="connsiteX1532" fmla="*/ 5741259 w 7621360"/>
              <a:gd name="connsiteY1532" fmla="*/ 3302167 h 6394659"/>
              <a:gd name="connsiteX1533" fmla="*/ 5773825 w 7621360"/>
              <a:gd name="connsiteY1533" fmla="*/ 3324251 h 6394659"/>
              <a:gd name="connsiteX1534" fmla="*/ 5767901 w 7621360"/>
              <a:gd name="connsiteY1534" fmla="*/ 3347264 h 6394659"/>
              <a:gd name="connsiteX1535" fmla="*/ 5865072 w 7621360"/>
              <a:gd name="connsiteY1535" fmla="*/ 3457652 h 6394659"/>
              <a:gd name="connsiteX1536" fmla="*/ 5662434 w 7621360"/>
              <a:gd name="connsiteY1536" fmla="*/ 3502052 h 6394659"/>
              <a:gd name="connsiteX1537" fmla="*/ 5732715 w 7621360"/>
              <a:gd name="connsiteY1537" fmla="*/ 3360198 h 6394659"/>
              <a:gd name="connsiteX1538" fmla="*/ 5770553 w 7621360"/>
              <a:gd name="connsiteY1538" fmla="*/ 3352879 h 6394659"/>
              <a:gd name="connsiteX1539" fmla="*/ 5869631 w 7621360"/>
              <a:gd name="connsiteY1539" fmla="*/ 3439926 h 6394659"/>
              <a:gd name="connsiteX1540" fmla="*/ 5864963 w 7621360"/>
              <a:gd name="connsiteY1540" fmla="*/ 3457621 h 6394659"/>
              <a:gd name="connsiteX1541" fmla="*/ 5742562 w 7621360"/>
              <a:gd name="connsiteY1541" fmla="*/ 3357159 h 6394659"/>
              <a:gd name="connsiteX1542" fmla="*/ 5735211 w 7621360"/>
              <a:gd name="connsiteY1542" fmla="*/ 3355050 h 6394659"/>
              <a:gd name="connsiteX1543" fmla="*/ 5739429 w 7621360"/>
              <a:gd name="connsiteY1543" fmla="*/ 3346551 h 6394659"/>
              <a:gd name="connsiteX1544" fmla="*/ 5755232 w 7621360"/>
              <a:gd name="connsiteY1544" fmla="*/ 3345512 h 6394659"/>
              <a:gd name="connsiteX1545" fmla="*/ 5758891 w 7621360"/>
              <a:gd name="connsiteY1545" fmla="*/ 3342690 h 6394659"/>
              <a:gd name="connsiteX1546" fmla="*/ 5766195 w 7621360"/>
              <a:gd name="connsiteY1546" fmla="*/ 3349095 h 6394659"/>
              <a:gd name="connsiteX1547" fmla="*/ 5742500 w 7621360"/>
              <a:gd name="connsiteY1547" fmla="*/ 3357128 h 6394659"/>
              <a:gd name="connsiteX1548" fmla="*/ 5733009 w 7621360"/>
              <a:gd name="connsiteY1548" fmla="*/ 3353964 h 6394659"/>
              <a:gd name="connsiteX1549" fmla="*/ 5725364 w 7621360"/>
              <a:gd name="connsiteY1549" fmla="*/ 3347761 h 6394659"/>
              <a:gd name="connsiteX1550" fmla="*/ 5732870 w 7621360"/>
              <a:gd name="connsiteY1550" fmla="*/ 3341899 h 6394659"/>
              <a:gd name="connsiteX1551" fmla="*/ 5737227 w 7621360"/>
              <a:gd name="connsiteY1551" fmla="*/ 3345419 h 6394659"/>
              <a:gd name="connsiteX1552" fmla="*/ 5741073 w 7621360"/>
              <a:gd name="connsiteY1552" fmla="*/ 3312728 h 6394659"/>
              <a:gd name="connsiteX1553" fmla="*/ 5737351 w 7621360"/>
              <a:gd name="connsiteY1553" fmla="*/ 3314279 h 6394659"/>
              <a:gd name="connsiteX1554" fmla="*/ 5730652 w 7621360"/>
              <a:gd name="connsiteY1554" fmla="*/ 3338828 h 6394659"/>
              <a:gd name="connsiteX1555" fmla="*/ 5730668 w 7621360"/>
              <a:gd name="connsiteY1555" fmla="*/ 3338844 h 6394659"/>
              <a:gd name="connsiteX1556" fmla="*/ 5731365 w 7621360"/>
              <a:gd name="connsiteY1556" fmla="*/ 3339929 h 6394659"/>
              <a:gd name="connsiteX1557" fmla="*/ 5723829 w 7621360"/>
              <a:gd name="connsiteY1557" fmla="*/ 3345807 h 6394659"/>
              <a:gd name="connsiteX1558" fmla="*/ 5729954 w 7621360"/>
              <a:gd name="connsiteY1558" fmla="*/ 3306959 h 6394659"/>
              <a:gd name="connsiteX1559" fmla="*/ 5738794 w 7621360"/>
              <a:gd name="connsiteY1559" fmla="*/ 3302679 h 6394659"/>
              <a:gd name="connsiteX1560" fmla="*/ 5720913 w 7621360"/>
              <a:gd name="connsiteY1560" fmla="*/ 3351328 h 6394659"/>
              <a:gd name="connsiteX1561" fmla="*/ 5730528 w 7621360"/>
              <a:gd name="connsiteY1561" fmla="*/ 3359082 h 6394659"/>
              <a:gd name="connsiteX1562" fmla="*/ 5659364 w 7621360"/>
              <a:gd name="connsiteY1562" fmla="*/ 3502718 h 6394659"/>
              <a:gd name="connsiteX1563" fmla="*/ 5491494 w 7621360"/>
              <a:gd name="connsiteY1563" fmla="*/ 3539457 h 6394659"/>
              <a:gd name="connsiteX1564" fmla="*/ 5489308 w 7621360"/>
              <a:gd name="connsiteY1564" fmla="*/ 3534169 h 6394659"/>
              <a:gd name="connsiteX1565" fmla="*/ 5488237 w 7621360"/>
              <a:gd name="connsiteY1565" fmla="*/ 3532525 h 6394659"/>
              <a:gd name="connsiteX1566" fmla="*/ 5492130 w 7621360"/>
              <a:gd name="connsiteY1566" fmla="*/ 3541892 h 6394659"/>
              <a:gd name="connsiteX1567" fmla="*/ 5657968 w 7621360"/>
              <a:gd name="connsiteY1567" fmla="*/ 3505556 h 6394659"/>
              <a:gd name="connsiteX1568" fmla="*/ 5576166 w 7621360"/>
              <a:gd name="connsiteY1568" fmla="*/ 3670641 h 6394659"/>
              <a:gd name="connsiteX1569" fmla="*/ 5543522 w 7621360"/>
              <a:gd name="connsiteY1569" fmla="*/ 3671680 h 6394659"/>
              <a:gd name="connsiteX1570" fmla="*/ 5482050 w 7621360"/>
              <a:gd name="connsiteY1570" fmla="*/ 3564674 h 6394659"/>
              <a:gd name="connsiteX1571" fmla="*/ 5492006 w 7621360"/>
              <a:gd name="connsiteY1571" fmla="*/ 3541861 h 6394659"/>
              <a:gd name="connsiteX1572" fmla="*/ 5539583 w 7621360"/>
              <a:gd name="connsiteY1572" fmla="*/ 3701316 h 6394659"/>
              <a:gd name="connsiteX1573" fmla="*/ 5564566 w 7621360"/>
              <a:gd name="connsiteY1573" fmla="*/ 3682427 h 6394659"/>
              <a:gd name="connsiteX1574" fmla="*/ 5583454 w 7621360"/>
              <a:gd name="connsiteY1574" fmla="*/ 3707411 h 6394659"/>
              <a:gd name="connsiteX1575" fmla="*/ 5558471 w 7621360"/>
              <a:gd name="connsiteY1575" fmla="*/ 3726300 h 6394659"/>
              <a:gd name="connsiteX1576" fmla="*/ 5539444 w 7621360"/>
              <a:gd name="connsiteY1576" fmla="*/ 3701393 h 6394659"/>
              <a:gd name="connsiteX1577" fmla="*/ 5539459 w 7621360"/>
              <a:gd name="connsiteY1577" fmla="*/ 3701285 h 6394659"/>
              <a:gd name="connsiteX1578" fmla="*/ 5578352 w 7621360"/>
              <a:gd name="connsiteY1578" fmla="*/ 3671742 h 6394659"/>
              <a:gd name="connsiteX1579" fmla="*/ 5660915 w 7621360"/>
              <a:gd name="connsiteY1579" fmla="*/ 3504843 h 6394659"/>
              <a:gd name="connsiteX1580" fmla="*/ 5664342 w 7621360"/>
              <a:gd name="connsiteY1580" fmla="*/ 3504083 h 6394659"/>
              <a:gd name="connsiteX1581" fmla="*/ 5865506 w 7621360"/>
              <a:gd name="connsiteY1581" fmla="*/ 3460025 h 6394659"/>
              <a:gd name="connsiteX1582" fmla="*/ 5867662 w 7621360"/>
              <a:gd name="connsiteY1582" fmla="*/ 3465266 h 6394659"/>
              <a:gd name="connsiteX1583" fmla="*/ 5868639 w 7621360"/>
              <a:gd name="connsiteY1583" fmla="*/ 3466817 h 6394659"/>
              <a:gd name="connsiteX1584" fmla="*/ 5589332 w 7621360"/>
              <a:gd name="connsiteY1584" fmla="*/ 3680830 h 6394659"/>
              <a:gd name="connsiteX1585" fmla="*/ 5578244 w 7621360"/>
              <a:gd name="connsiteY1585" fmla="*/ 3671711 h 6394659"/>
              <a:gd name="connsiteX1586" fmla="*/ 5704754 w 7621360"/>
              <a:gd name="connsiteY1586" fmla="*/ 3153133 h 6394659"/>
              <a:gd name="connsiteX1587" fmla="*/ 5737568 w 7621360"/>
              <a:gd name="connsiteY1587" fmla="*/ 3297127 h 6394659"/>
              <a:gd name="connsiteX1588" fmla="*/ 5713997 w 7621360"/>
              <a:gd name="connsiteY1588" fmla="*/ 3338317 h 6394659"/>
              <a:gd name="connsiteX1589" fmla="*/ 5719347 w 7621360"/>
              <a:gd name="connsiteY1589" fmla="*/ 3349389 h 6394659"/>
              <a:gd name="connsiteX1590" fmla="*/ 5486826 w 7621360"/>
              <a:gd name="connsiteY1590" fmla="*/ 3530602 h 6394659"/>
              <a:gd name="connsiteX1591" fmla="*/ 5481740 w 7621360"/>
              <a:gd name="connsiteY1591" fmla="*/ 3526244 h 6394659"/>
              <a:gd name="connsiteX1592" fmla="*/ 5688844 w 7621360"/>
              <a:gd name="connsiteY1592" fmla="*/ 3150947 h 6394659"/>
              <a:gd name="connsiteX1593" fmla="*/ 5704646 w 7621360"/>
              <a:gd name="connsiteY1593" fmla="*/ 3153102 h 6394659"/>
              <a:gd name="connsiteX1594" fmla="*/ 5574088 w 7621360"/>
              <a:gd name="connsiteY1594" fmla="*/ 3219136 h 6394659"/>
              <a:gd name="connsiteX1595" fmla="*/ 5595752 w 7621360"/>
              <a:gd name="connsiteY1595" fmla="*/ 3205970 h 6394659"/>
              <a:gd name="connsiteX1596" fmla="*/ 5594247 w 7621360"/>
              <a:gd name="connsiteY1596" fmla="*/ 3193455 h 6394659"/>
              <a:gd name="connsiteX1597" fmla="*/ 5678795 w 7621360"/>
              <a:gd name="connsiteY1597" fmla="*/ 3142138 h 6394659"/>
              <a:gd name="connsiteX1598" fmla="*/ 5686657 w 7621360"/>
              <a:gd name="connsiteY1598" fmla="*/ 3149737 h 6394659"/>
              <a:gd name="connsiteX1599" fmla="*/ 5607801 w 7621360"/>
              <a:gd name="connsiteY1599" fmla="*/ 3292474 h 6394659"/>
              <a:gd name="connsiteX1600" fmla="*/ 5479445 w 7621360"/>
              <a:gd name="connsiteY1600" fmla="*/ 3525004 h 6394659"/>
              <a:gd name="connsiteX1601" fmla="*/ 5477615 w 7621360"/>
              <a:gd name="connsiteY1601" fmla="*/ 3524213 h 6394659"/>
              <a:gd name="connsiteX1602" fmla="*/ 5479879 w 7621360"/>
              <a:gd name="connsiteY1602" fmla="*/ 3565852 h 6394659"/>
              <a:gd name="connsiteX1603" fmla="*/ 5541351 w 7621360"/>
              <a:gd name="connsiteY1603" fmla="*/ 3672859 h 6394659"/>
              <a:gd name="connsiteX1604" fmla="*/ 5523859 w 7621360"/>
              <a:gd name="connsiteY1604" fmla="*/ 3702184 h 6394659"/>
              <a:gd name="connsiteX1605" fmla="*/ 5402900 w 7621360"/>
              <a:gd name="connsiteY1605" fmla="*/ 3699439 h 6394659"/>
              <a:gd name="connsiteX1606" fmla="*/ 5461596 w 7621360"/>
              <a:gd name="connsiteY1606" fmla="*/ 3566736 h 6394659"/>
              <a:gd name="connsiteX1607" fmla="*/ 5479770 w 7621360"/>
              <a:gd name="connsiteY1607" fmla="*/ 3565821 h 6394659"/>
              <a:gd name="connsiteX1608" fmla="*/ 5453516 w 7621360"/>
              <a:gd name="connsiteY1608" fmla="*/ 3561603 h 6394659"/>
              <a:gd name="connsiteX1609" fmla="*/ 5459269 w 7621360"/>
              <a:gd name="connsiteY1609" fmla="*/ 3565806 h 6394659"/>
              <a:gd name="connsiteX1610" fmla="*/ 5400155 w 7621360"/>
              <a:gd name="connsiteY1610" fmla="*/ 3699439 h 6394659"/>
              <a:gd name="connsiteX1611" fmla="*/ 5302193 w 7621360"/>
              <a:gd name="connsiteY1611" fmla="*/ 3697206 h 6394659"/>
              <a:gd name="connsiteX1612" fmla="*/ 5451252 w 7621360"/>
              <a:gd name="connsiteY1612" fmla="*/ 3558982 h 6394659"/>
              <a:gd name="connsiteX1613" fmla="*/ 5451888 w 7621360"/>
              <a:gd name="connsiteY1613" fmla="*/ 3559773 h 6394659"/>
              <a:gd name="connsiteX1614" fmla="*/ 5298580 w 7621360"/>
              <a:gd name="connsiteY1614" fmla="*/ 3697144 h 6394659"/>
              <a:gd name="connsiteX1615" fmla="*/ 5255608 w 7621360"/>
              <a:gd name="connsiteY1615" fmla="*/ 3696167 h 6394659"/>
              <a:gd name="connsiteX1616" fmla="*/ 5253344 w 7621360"/>
              <a:gd name="connsiteY1616" fmla="*/ 3688258 h 6394659"/>
              <a:gd name="connsiteX1617" fmla="*/ 5246661 w 7621360"/>
              <a:gd name="connsiteY1617" fmla="*/ 3712590 h 6394659"/>
              <a:gd name="connsiteX1618" fmla="*/ 5253561 w 7621360"/>
              <a:gd name="connsiteY1618" fmla="*/ 3705441 h 6394659"/>
              <a:gd name="connsiteX1619" fmla="*/ 5277443 w 7621360"/>
              <a:gd name="connsiteY1619" fmla="*/ 3716095 h 6394659"/>
              <a:gd name="connsiteX1620" fmla="*/ 5206108 w 7621360"/>
              <a:gd name="connsiteY1620" fmla="*/ 3780082 h 6394659"/>
              <a:gd name="connsiteX1621" fmla="*/ 5197967 w 7621360"/>
              <a:gd name="connsiteY1621" fmla="*/ 3773677 h 6394659"/>
              <a:gd name="connsiteX1622" fmla="*/ 5230378 w 7621360"/>
              <a:gd name="connsiteY1622" fmla="*/ 3713366 h 6394659"/>
              <a:gd name="connsiteX1623" fmla="*/ 5246630 w 7621360"/>
              <a:gd name="connsiteY1623" fmla="*/ 3712559 h 6394659"/>
              <a:gd name="connsiteX1624" fmla="*/ 5222128 w 7621360"/>
              <a:gd name="connsiteY1624" fmla="*/ 3705922 h 6394659"/>
              <a:gd name="connsiteX1625" fmla="*/ 5228113 w 7621360"/>
              <a:gd name="connsiteY1625" fmla="*/ 3712125 h 6394659"/>
              <a:gd name="connsiteX1626" fmla="*/ 5221414 w 7621360"/>
              <a:gd name="connsiteY1626" fmla="*/ 3724625 h 6394659"/>
              <a:gd name="connsiteX1627" fmla="*/ 5195749 w 7621360"/>
              <a:gd name="connsiteY1627" fmla="*/ 3772421 h 6394659"/>
              <a:gd name="connsiteX1628" fmla="*/ 5167836 w 7621360"/>
              <a:gd name="connsiteY1628" fmla="*/ 3770420 h 6394659"/>
              <a:gd name="connsiteX1629" fmla="*/ 5148777 w 7621360"/>
              <a:gd name="connsiteY1629" fmla="*/ 3718080 h 6394659"/>
              <a:gd name="connsiteX1630" fmla="*/ 5220515 w 7621360"/>
              <a:gd name="connsiteY1630" fmla="*/ 3702045 h 6394659"/>
              <a:gd name="connsiteX1631" fmla="*/ 5222097 w 7621360"/>
              <a:gd name="connsiteY1631" fmla="*/ 3705891 h 6394659"/>
              <a:gd name="connsiteX1632" fmla="*/ 5112427 w 7621360"/>
              <a:gd name="connsiteY1632" fmla="*/ 3618425 h 6394659"/>
              <a:gd name="connsiteX1633" fmla="*/ 5114086 w 7621360"/>
              <a:gd name="connsiteY1633" fmla="*/ 3617603 h 6394659"/>
              <a:gd name="connsiteX1634" fmla="*/ 5118987 w 7621360"/>
              <a:gd name="connsiteY1634" fmla="*/ 3613447 h 6394659"/>
              <a:gd name="connsiteX1635" fmla="*/ 5222391 w 7621360"/>
              <a:gd name="connsiteY1635" fmla="*/ 3687529 h 6394659"/>
              <a:gd name="connsiteX1636" fmla="*/ 5219941 w 7621360"/>
              <a:gd name="connsiteY1636" fmla="*/ 3699687 h 6394659"/>
              <a:gd name="connsiteX1637" fmla="*/ 5147862 w 7621360"/>
              <a:gd name="connsiteY1637" fmla="*/ 3715754 h 6394659"/>
              <a:gd name="connsiteX1638" fmla="*/ 5146326 w 7621360"/>
              <a:gd name="connsiteY1638" fmla="*/ 3718654 h 6394659"/>
              <a:gd name="connsiteX1639" fmla="*/ 5165525 w 7621360"/>
              <a:gd name="connsiteY1639" fmla="*/ 3771382 h 6394659"/>
              <a:gd name="connsiteX1640" fmla="*/ 5160873 w 7621360"/>
              <a:gd name="connsiteY1640" fmla="*/ 3773584 h 6394659"/>
              <a:gd name="connsiteX1641" fmla="*/ 5142264 w 7621360"/>
              <a:gd name="connsiteY1641" fmla="*/ 3803964 h 6394659"/>
              <a:gd name="connsiteX1642" fmla="*/ 4817116 w 7621360"/>
              <a:gd name="connsiteY1642" fmla="*/ 3799312 h 6394659"/>
              <a:gd name="connsiteX1643" fmla="*/ 4817364 w 7621360"/>
              <a:gd name="connsiteY1643" fmla="*/ 3792147 h 6394659"/>
              <a:gd name="connsiteX1644" fmla="*/ 4816806 w 7621360"/>
              <a:gd name="connsiteY1644" fmla="*/ 3801809 h 6394659"/>
              <a:gd name="connsiteX1645" fmla="*/ 5142279 w 7621360"/>
              <a:gd name="connsiteY1645" fmla="*/ 3806461 h 6394659"/>
              <a:gd name="connsiteX1646" fmla="*/ 5180086 w 7621360"/>
              <a:gd name="connsiteY1646" fmla="*/ 3842766 h 6394659"/>
              <a:gd name="connsiteX1647" fmla="*/ 5190353 w 7621360"/>
              <a:gd name="connsiteY1647" fmla="*/ 3841091 h 6394659"/>
              <a:gd name="connsiteX1648" fmla="*/ 5268480 w 7621360"/>
              <a:gd name="connsiteY1648" fmla="*/ 4065401 h 6394659"/>
              <a:gd name="connsiteX1649" fmla="*/ 5265735 w 7621360"/>
              <a:gd name="connsiteY1649" fmla="*/ 4066719 h 6394659"/>
              <a:gd name="connsiteX1650" fmla="*/ 5257748 w 7621360"/>
              <a:gd name="connsiteY1650" fmla="*/ 4074473 h 6394659"/>
              <a:gd name="connsiteX1651" fmla="*/ 4811735 w 7621360"/>
              <a:gd name="connsiteY1651" fmla="*/ 3815006 h 6394659"/>
              <a:gd name="connsiteX1652" fmla="*/ 4816775 w 7621360"/>
              <a:gd name="connsiteY1652" fmla="*/ 3801778 h 6394659"/>
              <a:gd name="connsiteX1653" fmla="*/ 4778642 w 7621360"/>
              <a:gd name="connsiteY1653" fmla="*/ 3780532 h 6394659"/>
              <a:gd name="connsiteX1654" fmla="*/ 4790195 w 7621360"/>
              <a:gd name="connsiteY1654" fmla="*/ 3795823 h 6394659"/>
              <a:gd name="connsiteX1655" fmla="*/ 4774920 w 7621360"/>
              <a:gd name="connsiteY1655" fmla="*/ 3807376 h 6394659"/>
              <a:gd name="connsiteX1656" fmla="*/ 4763351 w 7621360"/>
              <a:gd name="connsiteY1656" fmla="*/ 3792101 h 6394659"/>
              <a:gd name="connsiteX1657" fmla="*/ 4778611 w 7621360"/>
              <a:gd name="connsiteY1657" fmla="*/ 3780501 h 6394659"/>
              <a:gd name="connsiteX1658" fmla="*/ 4779541 w 7621360"/>
              <a:gd name="connsiteY1658" fmla="*/ 3834934 h 6394659"/>
              <a:gd name="connsiteX1659" fmla="*/ 4802074 w 7621360"/>
              <a:gd name="connsiteY1659" fmla="*/ 3826172 h 6394659"/>
              <a:gd name="connsiteX1660" fmla="*/ 5027817 w 7621360"/>
              <a:gd name="connsiteY1660" fmla="*/ 4078335 h 6394659"/>
              <a:gd name="connsiteX1661" fmla="*/ 5026856 w 7621360"/>
              <a:gd name="connsiteY1661" fmla="*/ 4130675 h 6394659"/>
              <a:gd name="connsiteX1662" fmla="*/ 5079209 w 7621360"/>
              <a:gd name="connsiteY1662" fmla="*/ 4131636 h 6394659"/>
              <a:gd name="connsiteX1663" fmla="*/ 5083552 w 7621360"/>
              <a:gd name="connsiteY1663" fmla="*/ 4126612 h 6394659"/>
              <a:gd name="connsiteX1664" fmla="*/ 5212528 w 7621360"/>
              <a:gd name="connsiteY1664" fmla="*/ 4213923 h 6394659"/>
              <a:gd name="connsiteX1665" fmla="*/ 5164718 w 7621360"/>
              <a:gd name="connsiteY1665" fmla="*/ 4310384 h 6394659"/>
              <a:gd name="connsiteX1666" fmla="*/ 5141255 w 7621360"/>
              <a:gd name="connsiteY1666" fmla="*/ 4320138 h 6394659"/>
              <a:gd name="connsiteX1667" fmla="*/ 5140713 w 7621360"/>
              <a:gd name="connsiteY1667" fmla="*/ 4332374 h 6394659"/>
              <a:gd name="connsiteX1668" fmla="*/ 4244545 w 7621360"/>
              <a:gd name="connsiteY1668" fmla="*/ 4636458 h 6394659"/>
              <a:gd name="connsiteX1669" fmla="*/ 4219268 w 7621360"/>
              <a:gd name="connsiteY1669" fmla="*/ 4610017 h 6394659"/>
              <a:gd name="connsiteX1670" fmla="*/ 4363147 w 7621360"/>
              <a:gd name="connsiteY1670" fmla="*/ 4159784 h 6394659"/>
              <a:gd name="connsiteX1671" fmla="*/ 4375848 w 7621360"/>
              <a:gd name="connsiteY1671" fmla="*/ 4161117 h 6394659"/>
              <a:gd name="connsiteX1672" fmla="*/ 4410197 w 7621360"/>
              <a:gd name="connsiteY1672" fmla="*/ 4121572 h 6394659"/>
              <a:gd name="connsiteX1673" fmla="*/ 4402676 w 7621360"/>
              <a:gd name="connsiteY1673" fmla="*/ 4101690 h 6394659"/>
              <a:gd name="connsiteX1674" fmla="*/ 4745859 w 7621360"/>
              <a:gd name="connsiteY1674" fmla="*/ 3820993 h 6394659"/>
              <a:gd name="connsiteX1675" fmla="*/ 4779510 w 7621360"/>
              <a:gd name="connsiteY1675" fmla="*/ 3834903 h 6394659"/>
              <a:gd name="connsiteX1676" fmla="*/ 4343329 w 7621360"/>
              <a:gd name="connsiteY1676" fmla="*/ 4102295 h 6394659"/>
              <a:gd name="connsiteX1677" fmla="*/ 4336288 w 7621360"/>
              <a:gd name="connsiteY1677" fmla="*/ 4121494 h 6394659"/>
              <a:gd name="connsiteX1678" fmla="*/ 4261092 w 7621360"/>
              <a:gd name="connsiteY1678" fmla="*/ 4118485 h 6394659"/>
              <a:gd name="connsiteX1679" fmla="*/ 4268737 w 7621360"/>
              <a:gd name="connsiteY1679" fmla="*/ 4043643 h 6394659"/>
              <a:gd name="connsiteX1680" fmla="*/ 4269031 w 7621360"/>
              <a:gd name="connsiteY1680" fmla="*/ 4040728 h 6394659"/>
              <a:gd name="connsiteX1681" fmla="*/ 4273374 w 7621360"/>
              <a:gd name="connsiteY1681" fmla="*/ 3998297 h 6394659"/>
              <a:gd name="connsiteX1682" fmla="*/ 4349454 w 7621360"/>
              <a:gd name="connsiteY1682" fmla="*/ 4095782 h 6394659"/>
              <a:gd name="connsiteX1683" fmla="*/ 4344802 w 7621360"/>
              <a:gd name="connsiteY1683" fmla="*/ 4100341 h 6394659"/>
              <a:gd name="connsiteX1684" fmla="*/ 4336179 w 7621360"/>
              <a:gd name="connsiteY1684" fmla="*/ 4123929 h 6394659"/>
              <a:gd name="connsiteX1685" fmla="*/ 4336179 w 7621360"/>
              <a:gd name="connsiteY1685" fmla="*/ 4126767 h 6394659"/>
              <a:gd name="connsiteX1686" fmla="*/ 4360681 w 7621360"/>
              <a:gd name="connsiteY1686" fmla="*/ 4159055 h 6394659"/>
              <a:gd name="connsiteX1687" fmla="*/ 4216864 w 7621360"/>
              <a:gd name="connsiteY1687" fmla="*/ 4609257 h 6394659"/>
              <a:gd name="connsiteX1688" fmla="*/ 4211002 w 7621360"/>
              <a:gd name="connsiteY1688" fmla="*/ 4608001 h 6394659"/>
              <a:gd name="connsiteX1689" fmla="*/ 4218306 w 7621360"/>
              <a:gd name="connsiteY1689" fmla="*/ 4536384 h 6394659"/>
              <a:gd name="connsiteX1690" fmla="*/ 4260781 w 7621360"/>
              <a:gd name="connsiteY1690" fmla="*/ 4120905 h 6394659"/>
              <a:gd name="connsiteX1691" fmla="*/ 4328301 w 7621360"/>
              <a:gd name="connsiteY1691" fmla="*/ 3810571 h 6394659"/>
              <a:gd name="connsiteX1692" fmla="*/ 4735887 w 7621360"/>
              <a:gd name="connsiteY1692" fmla="*/ 3796769 h 6394659"/>
              <a:gd name="connsiteX1693" fmla="*/ 4735887 w 7621360"/>
              <a:gd name="connsiteY1693" fmla="*/ 3797048 h 6394659"/>
              <a:gd name="connsiteX1694" fmla="*/ 4744246 w 7621360"/>
              <a:gd name="connsiteY1694" fmla="*/ 3819054 h 6394659"/>
              <a:gd name="connsiteX1695" fmla="*/ 4401017 w 7621360"/>
              <a:gd name="connsiteY1695" fmla="*/ 4099752 h 6394659"/>
              <a:gd name="connsiteX1696" fmla="*/ 4370544 w 7621360"/>
              <a:gd name="connsiteY1696" fmla="*/ 4087175 h 6394659"/>
              <a:gd name="connsiteX1697" fmla="*/ 4365024 w 7621360"/>
              <a:gd name="connsiteY1697" fmla="*/ 4088028 h 6394659"/>
              <a:gd name="connsiteX1698" fmla="*/ 4301830 w 7621360"/>
              <a:gd name="connsiteY1698" fmla="*/ 3846100 h 6394659"/>
              <a:gd name="connsiteX1699" fmla="*/ 4328286 w 7621360"/>
              <a:gd name="connsiteY1699" fmla="*/ 3810571 h 6394659"/>
              <a:gd name="connsiteX1700" fmla="*/ 4293906 w 7621360"/>
              <a:gd name="connsiteY1700" fmla="*/ 3847573 h 6394659"/>
              <a:gd name="connsiteX1701" fmla="*/ 4299426 w 7621360"/>
              <a:gd name="connsiteY1701" fmla="*/ 3846720 h 6394659"/>
              <a:gd name="connsiteX1702" fmla="*/ 4348663 w 7621360"/>
              <a:gd name="connsiteY1702" fmla="*/ 4035222 h 6394659"/>
              <a:gd name="connsiteX1703" fmla="*/ 4362620 w 7621360"/>
              <a:gd name="connsiteY1703" fmla="*/ 4088632 h 6394659"/>
              <a:gd name="connsiteX1704" fmla="*/ 4351392 w 7621360"/>
              <a:gd name="connsiteY1704" fmla="*/ 4094200 h 6394659"/>
              <a:gd name="connsiteX1705" fmla="*/ 4273699 w 7621360"/>
              <a:gd name="connsiteY1705" fmla="*/ 3994700 h 6394659"/>
              <a:gd name="connsiteX1706" fmla="*/ 4288742 w 7621360"/>
              <a:gd name="connsiteY1706" fmla="*/ 3847480 h 6394659"/>
              <a:gd name="connsiteX1707" fmla="*/ 4293906 w 7621360"/>
              <a:gd name="connsiteY1707" fmla="*/ 3847573 h 6394659"/>
              <a:gd name="connsiteX1708" fmla="*/ 3903905 w 7621360"/>
              <a:gd name="connsiteY1708" fmla="*/ 3719228 h 6394659"/>
              <a:gd name="connsiteX1709" fmla="*/ 3956926 w 7621360"/>
              <a:gd name="connsiteY1709" fmla="*/ 3731913 h 6394659"/>
              <a:gd name="connsiteX1710" fmla="*/ 3978636 w 7621360"/>
              <a:gd name="connsiteY1710" fmla="*/ 3812463 h 6394659"/>
              <a:gd name="connsiteX1711" fmla="*/ 3904200 w 7621360"/>
              <a:gd name="connsiteY1711" fmla="*/ 3753950 h 6394659"/>
              <a:gd name="connsiteX1712" fmla="*/ 3901766 w 7621360"/>
              <a:gd name="connsiteY1712" fmla="*/ 3751997 h 6394659"/>
              <a:gd name="connsiteX1713" fmla="*/ 3850590 w 7621360"/>
              <a:gd name="connsiteY1713" fmla="*/ 3711768 h 6394659"/>
              <a:gd name="connsiteX1714" fmla="*/ 3852901 w 7621360"/>
              <a:gd name="connsiteY1714" fmla="*/ 3707023 h 6394659"/>
              <a:gd name="connsiteX1715" fmla="*/ 3901440 w 7621360"/>
              <a:gd name="connsiteY1715" fmla="*/ 3718639 h 6394659"/>
              <a:gd name="connsiteX1716" fmla="*/ 3979737 w 7621360"/>
              <a:gd name="connsiteY1716" fmla="*/ 3816433 h 6394659"/>
              <a:gd name="connsiteX1717" fmla="*/ 4031502 w 7621360"/>
              <a:gd name="connsiteY1717" fmla="*/ 4008145 h 6394659"/>
              <a:gd name="connsiteX1718" fmla="*/ 3938084 w 7621360"/>
              <a:gd name="connsiteY1718" fmla="*/ 4079715 h 6394659"/>
              <a:gd name="connsiteX1719" fmla="*/ 3907270 w 7621360"/>
              <a:gd name="connsiteY1719" fmla="*/ 4064734 h 6394659"/>
              <a:gd name="connsiteX1720" fmla="*/ 3907022 w 7621360"/>
              <a:gd name="connsiteY1720" fmla="*/ 4039022 h 6394659"/>
              <a:gd name="connsiteX1721" fmla="*/ 3904262 w 7621360"/>
              <a:gd name="connsiteY1721" fmla="*/ 3757099 h 6394659"/>
              <a:gd name="connsiteX1722" fmla="*/ 3982994 w 7621360"/>
              <a:gd name="connsiteY1722" fmla="*/ 3818992 h 6394659"/>
              <a:gd name="connsiteX1723" fmla="*/ 4128765 w 7621360"/>
              <a:gd name="connsiteY1723" fmla="*/ 3933613 h 6394659"/>
              <a:gd name="connsiteX1724" fmla="*/ 4033626 w 7621360"/>
              <a:gd name="connsiteY1724" fmla="*/ 4006501 h 6394659"/>
              <a:gd name="connsiteX1725" fmla="*/ 3981924 w 7621360"/>
              <a:gd name="connsiteY1725" fmla="*/ 3815022 h 6394659"/>
              <a:gd name="connsiteX1726" fmla="*/ 3959655 w 7621360"/>
              <a:gd name="connsiteY1726" fmla="*/ 3732565 h 6394659"/>
              <a:gd name="connsiteX1727" fmla="*/ 4090306 w 7621360"/>
              <a:gd name="connsiteY1727" fmla="*/ 3763814 h 6394659"/>
              <a:gd name="connsiteX1728" fmla="*/ 4187632 w 7621360"/>
              <a:gd name="connsiteY1728" fmla="*/ 3888499 h 6394659"/>
              <a:gd name="connsiteX1729" fmla="*/ 4130781 w 7621360"/>
              <a:gd name="connsiteY1729" fmla="*/ 3932062 h 6394659"/>
              <a:gd name="connsiteX1730" fmla="*/ 4189136 w 7621360"/>
              <a:gd name="connsiteY1730" fmla="*/ 3890438 h 6394659"/>
              <a:gd name="connsiteX1731" fmla="*/ 4271125 w 7621360"/>
              <a:gd name="connsiteY1731" fmla="*/ 3995475 h 6394659"/>
              <a:gd name="connsiteX1732" fmla="*/ 4266690 w 7621360"/>
              <a:gd name="connsiteY1732" fmla="*/ 4038898 h 6394659"/>
              <a:gd name="connsiteX1733" fmla="*/ 4132782 w 7621360"/>
              <a:gd name="connsiteY1733" fmla="*/ 3933613 h 6394659"/>
              <a:gd name="connsiteX1734" fmla="*/ 4286276 w 7621360"/>
              <a:gd name="connsiteY1734" fmla="*/ 3847325 h 6394659"/>
              <a:gd name="connsiteX1735" fmla="*/ 4271497 w 7621360"/>
              <a:gd name="connsiteY1735" fmla="*/ 3991924 h 6394659"/>
              <a:gd name="connsiteX1736" fmla="*/ 4191106 w 7621360"/>
              <a:gd name="connsiteY1736" fmla="*/ 3888949 h 6394659"/>
              <a:gd name="connsiteX1737" fmla="*/ 4262674 w 7621360"/>
              <a:gd name="connsiteY1737" fmla="*/ 3834097 h 6394659"/>
              <a:gd name="connsiteX1738" fmla="*/ 4286276 w 7621360"/>
              <a:gd name="connsiteY1738" fmla="*/ 3847279 h 6394659"/>
              <a:gd name="connsiteX1739" fmla="*/ 4261185 w 7621360"/>
              <a:gd name="connsiteY1739" fmla="*/ 3832143 h 6394659"/>
              <a:gd name="connsiteX1740" fmla="*/ 4189586 w 7621360"/>
              <a:gd name="connsiteY1740" fmla="*/ 3886995 h 6394659"/>
              <a:gd name="connsiteX1741" fmla="*/ 4094137 w 7621360"/>
              <a:gd name="connsiteY1741" fmla="*/ 3764729 h 6394659"/>
              <a:gd name="connsiteX1742" fmla="*/ 4255028 w 7621360"/>
              <a:gd name="connsiteY1742" fmla="*/ 3803220 h 6394659"/>
              <a:gd name="connsiteX1743" fmla="*/ 4261231 w 7621360"/>
              <a:gd name="connsiteY1743" fmla="*/ 3832143 h 6394659"/>
              <a:gd name="connsiteX1744" fmla="*/ 3918157 w 7621360"/>
              <a:gd name="connsiteY1744" fmla="*/ 3533533 h 6394659"/>
              <a:gd name="connsiteX1745" fmla="*/ 3936859 w 7621360"/>
              <a:gd name="connsiteY1745" fmla="*/ 3547491 h 6394659"/>
              <a:gd name="connsiteX1746" fmla="*/ 4260890 w 7621360"/>
              <a:gd name="connsiteY1746" fmla="*/ 3789418 h 6394659"/>
              <a:gd name="connsiteX1747" fmla="*/ 4255602 w 7621360"/>
              <a:gd name="connsiteY1747" fmla="*/ 3800770 h 6394659"/>
              <a:gd name="connsiteX1748" fmla="*/ 4091702 w 7621360"/>
              <a:gd name="connsiteY1748" fmla="*/ 3761550 h 6394659"/>
              <a:gd name="connsiteX1749" fmla="*/ 3915629 w 7621360"/>
              <a:gd name="connsiteY1749" fmla="*/ 3536030 h 6394659"/>
              <a:gd name="connsiteX1750" fmla="*/ 3918157 w 7621360"/>
              <a:gd name="connsiteY1750" fmla="*/ 3533487 h 6394659"/>
              <a:gd name="connsiteX1751" fmla="*/ 3913706 w 7621360"/>
              <a:gd name="connsiteY1751" fmla="*/ 3537581 h 6394659"/>
              <a:gd name="connsiteX1752" fmla="*/ 4087872 w 7621360"/>
              <a:gd name="connsiteY1752" fmla="*/ 3760728 h 6394659"/>
              <a:gd name="connsiteX1753" fmla="*/ 3958926 w 7621360"/>
              <a:gd name="connsiteY1753" fmla="*/ 3729882 h 6394659"/>
              <a:gd name="connsiteX1754" fmla="*/ 3907751 w 7621360"/>
              <a:gd name="connsiteY1754" fmla="*/ 3540558 h 6394659"/>
              <a:gd name="connsiteX1755" fmla="*/ 3913706 w 7621360"/>
              <a:gd name="connsiteY1755" fmla="*/ 3537534 h 6394659"/>
              <a:gd name="connsiteX1756" fmla="*/ 3905425 w 7621360"/>
              <a:gd name="connsiteY1756" fmla="*/ 3541163 h 6394659"/>
              <a:gd name="connsiteX1757" fmla="*/ 3956243 w 7621360"/>
              <a:gd name="connsiteY1757" fmla="*/ 3729137 h 6394659"/>
              <a:gd name="connsiteX1758" fmla="*/ 3903936 w 7621360"/>
              <a:gd name="connsiteY1758" fmla="*/ 3716623 h 6394659"/>
              <a:gd name="connsiteX1759" fmla="*/ 3902230 w 7621360"/>
              <a:gd name="connsiteY1759" fmla="*/ 3541582 h 6394659"/>
              <a:gd name="connsiteX1760" fmla="*/ 3902386 w 7621360"/>
              <a:gd name="connsiteY1760" fmla="*/ 3541582 h 6394659"/>
              <a:gd name="connsiteX1761" fmla="*/ 3905425 w 7621360"/>
              <a:gd name="connsiteY1761" fmla="*/ 3541116 h 6394659"/>
              <a:gd name="connsiteX1762" fmla="*/ 3906387 w 7621360"/>
              <a:gd name="connsiteY1762" fmla="*/ 3496903 h 6394659"/>
              <a:gd name="connsiteX1763" fmla="*/ 3899098 w 7621360"/>
              <a:gd name="connsiteY1763" fmla="*/ 3496236 h 6394659"/>
              <a:gd name="connsiteX1764" fmla="*/ 3893081 w 7621360"/>
              <a:gd name="connsiteY1764" fmla="*/ 3497523 h 6394659"/>
              <a:gd name="connsiteX1765" fmla="*/ 3861104 w 7621360"/>
              <a:gd name="connsiteY1765" fmla="*/ 3421099 h 6394659"/>
              <a:gd name="connsiteX1766" fmla="*/ 3856592 w 7621360"/>
              <a:gd name="connsiteY1766" fmla="*/ 3410321 h 6394659"/>
              <a:gd name="connsiteX1767" fmla="*/ 3874860 w 7621360"/>
              <a:gd name="connsiteY1767" fmla="*/ 3361330 h 6394659"/>
              <a:gd name="connsiteX1768" fmla="*/ 3868998 w 7621360"/>
              <a:gd name="connsiteY1768" fmla="*/ 3352274 h 6394659"/>
              <a:gd name="connsiteX1769" fmla="*/ 3987088 w 7621360"/>
              <a:gd name="connsiteY1769" fmla="*/ 3241499 h 6394659"/>
              <a:gd name="connsiteX1770" fmla="*/ 3283509 w 7621360"/>
              <a:gd name="connsiteY1770" fmla="*/ 3097397 h 6394659"/>
              <a:gd name="connsiteX1771" fmla="*/ 3290596 w 7621360"/>
              <a:gd name="connsiteY1771" fmla="*/ 3080509 h 6394659"/>
              <a:gd name="connsiteX1772" fmla="*/ 3413711 w 7621360"/>
              <a:gd name="connsiteY1772" fmla="*/ 3071778 h 6394659"/>
              <a:gd name="connsiteX1773" fmla="*/ 3432553 w 7621360"/>
              <a:gd name="connsiteY1773" fmla="*/ 3100282 h 6394659"/>
              <a:gd name="connsiteX1774" fmla="*/ 3377423 w 7621360"/>
              <a:gd name="connsiteY1774" fmla="*/ 3208001 h 6394659"/>
              <a:gd name="connsiteX1775" fmla="*/ 3376213 w 7621360"/>
              <a:gd name="connsiteY1775" fmla="*/ 3210374 h 6394659"/>
              <a:gd name="connsiteX1776" fmla="*/ 3331551 w 7621360"/>
              <a:gd name="connsiteY1776" fmla="*/ 3297623 h 6394659"/>
              <a:gd name="connsiteX1777" fmla="*/ 3275305 w 7621360"/>
              <a:gd name="connsiteY1777" fmla="*/ 3102329 h 6394659"/>
              <a:gd name="connsiteX1778" fmla="*/ 3281617 w 7621360"/>
              <a:gd name="connsiteY1778" fmla="*/ 3098979 h 6394659"/>
              <a:gd name="connsiteX1779" fmla="*/ 3166629 w 7621360"/>
              <a:gd name="connsiteY1779" fmla="*/ 2732847 h 6394659"/>
              <a:gd name="connsiteX1780" fmla="*/ 3176398 w 7621360"/>
              <a:gd name="connsiteY1780" fmla="*/ 2735096 h 6394659"/>
              <a:gd name="connsiteX1781" fmla="*/ 3176212 w 7621360"/>
              <a:gd name="connsiteY1781" fmla="*/ 2739159 h 6394659"/>
              <a:gd name="connsiteX1782" fmla="*/ 3195426 w 7621360"/>
              <a:gd name="connsiteY1782" fmla="*/ 2755861 h 6394659"/>
              <a:gd name="connsiteX1783" fmla="*/ 3196713 w 7621360"/>
              <a:gd name="connsiteY1783" fmla="*/ 2755706 h 6394659"/>
              <a:gd name="connsiteX1784" fmla="*/ 3198714 w 7621360"/>
              <a:gd name="connsiteY1784" fmla="*/ 2765011 h 6394659"/>
              <a:gd name="connsiteX1785" fmla="*/ 3190262 w 7621360"/>
              <a:gd name="connsiteY1785" fmla="*/ 2765135 h 6394659"/>
              <a:gd name="connsiteX1786" fmla="*/ 3166473 w 7621360"/>
              <a:gd name="connsiteY1786" fmla="*/ 2733684 h 6394659"/>
              <a:gd name="connsiteX1787" fmla="*/ 3166629 w 7621360"/>
              <a:gd name="connsiteY1787" fmla="*/ 2732847 h 6394659"/>
              <a:gd name="connsiteX1788" fmla="*/ 3167140 w 7621360"/>
              <a:gd name="connsiteY1788" fmla="*/ 2730443 h 6394659"/>
              <a:gd name="connsiteX1789" fmla="*/ 3201086 w 7621360"/>
              <a:gd name="connsiteY1789" fmla="*/ 2710515 h 6394659"/>
              <a:gd name="connsiteX1790" fmla="*/ 3219401 w 7621360"/>
              <a:gd name="connsiteY1790" fmla="*/ 2725899 h 6394659"/>
              <a:gd name="connsiteX1791" fmla="*/ 3210189 w 7621360"/>
              <a:gd name="connsiteY1791" fmla="*/ 2729792 h 6394659"/>
              <a:gd name="connsiteX1792" fmla="*/ 3186075 w 7621360"/>
              <a:gd name="connsiteY1792" fmla="*/ 2721836 h 6394659"/>
              <a:gd name="connsiteX1793" fmla="*/ 3176956 w 7621360"/>
              <a:gd name="connsiteY1793" fmla="*/ 2732692 h 6394659"/>
              <a:gd name="connsiteX1794" fmla="*/ 3199148 w 7621360"/>
              <a:gd name="connsiteY1794" fmla="*/ 2755179 h 6394659"/>
              <a:gd name="connsiteX1795" fmla="*/ 3204188 w 7621360"/>
              <a:gd name="connsiteY1795" fmla="*/ 2752821 h 6394659"/>
              <a:gd name="connsiteX1796" fmla="*/ 3210019 w 7621360"/>
              <a:gd name="connsiteY1796" fmla="*/ 2760327 h 6394659"/>
              <a:gd name="connsiteX1797" fmla="*/ 3201133 w 7621360"/>
              <a:gd name="connsiteY1797" fmla="*/ 2764468 h 6394659"/>
              <a:gd name="connsiteX1798" fmla="*/ 3206111 w 7621360"/>
              <a:gd name="connsiteY1798" fmla="*/ 2751301 h 6394659"/>
              <a:gd name="connsiteX1799" fmla="*/ 3212081 w 7621360"/>
              <a:gd name="connsiteY1799" fmla="*/ 2736615 h 6394659"/>
              <a:gd name="connsiteX1800" fmla="*/ 3211135 w 7621360"/>
              <a:gd name="connsiteY1800" fmla="*/ 2732087 h 6394659"/>
              <a:gd name="connsiteX1801" fmla="*/ 3220347 w 7621360"/>
              <a:gd name="connsiteY1801" fmla="*/ 2728194 h 6394659"/>
              <a:gd name="connsiteX1802" fmla="*/ 3211973 w 7621360"/>
              <a:gd name="connsiteY1802" fmla="*/ 2758838 h 6394659"/>
              <a:gd name="connsiteX1803" fmla="*/ 3227387 w 7621360"/>
              <a:gd name="connsiteY1803" fmla="*/ 2742121 h 6394659"/>
              <a:gd name="connsiteX1804" fmla="*/ 3225635 w 7621360"/>
              <a:gd name="connsiteY1804" fmla="*/ 2725946 h 6394659"/>
              <a:gd name="connsiteX1805" fmla="*/ 3346842 w 7621360"/>
              <a:gd name="connsiteY1805" fmla="*/ 2674769 h 6394659"/>
              <a:gd name="connsiteX1806" fmla="*/ 3360799 w 7621360"/>
              <a:gd name="connsiteY1806" fmla="*/ 2686586 h 6394659"/>
              <a:gd name="connsiteX1807" fmla="*/ 3312586 w 7621360"/>
              <a:gd name="connsiteY1807" fmla="*/ 2888347 h 6394659"/>
              <a:gd name="connsiteX1808" fmla="*/ 3215477 w 7621360"/>
              <a:gd name="connsiteY1808" fmla="*/ 2763367 h 6394659"/>
              <a:gd name="connsiteX1809" fmla="*/ 3227387 w 7621360"/>
              <a:gd name="connsiteY1809" fmla="*/ 2742121 h 6394659"/>
              <a:gd name="connsiteX1810" fmla="*/ 2980537 w 7621360"/>
              <a:gd name="connsiteY1810" fmla="*/ 2624398 h 6394659"/>
              <a:gd name="connsiteX1811" fmla="*/ 2885538 w 7621360"/>
              <a:gd name="connsiteY1811" fmla="*/ 2125035 h 6394659"/>
              <a:gd name="connsiteX1812" fmla="*/ 2898921 w 7621360"/>
              <a:gd name="connsiteY1812" fmla="*/ 2103401 h 6394659"/>
              <a:gd name="connsiteX1813" fmla="*/ 2877272 w 7621360"/>
              <a:gd name="connsiteY1813" fmla="*/ 2090018 h 6394659"/>
              <a:gd name="connsiteX1814" fmla="*/ 2874497 w 7621360"/>
              <a:gd name="connsiteY1814" fmla="*/ 2090917 h 6394659"/>
              <a:gd name="connsiteX1815" fmla="*/ 2831075 w 7621360"/>
              <a:gd name="connsiteY1815" fmla="*/ 1998086 h 6394659"/>
              <a:gd name="connsiteX1816" fmla="*/ 2945149 w 7621360"/>
              <a:gd name="connsiteY1816" fmla="*/ 1783530 h 6394659"/>
              <a:gd name="connsiteX1817" fmla="*/ 2983251 w 7621360"/>
              <a:gd name="connsiteY1817" fmla="*/ 1770116 h 6394659"/>
              <a:gd name="connsiteX1818" fmla="*/ 2985981 w 7621360"/>
              <a:gd name="connsiteY1818" fmla="*/ 1755616 h 6394659"/>
              <a:gd name="connsiteX1819" fmla="*/ 2985981 w 7621360"/>
              <a:gd name="connsiteY1819" fmla="*/ 1755616 h 6394659"/>
              <a:gd name="connsiteX1820" fmla="*/ 3615589 w 7621360"/>
              <a:gd name="connsiteY1820" fmla="*/ 1626464 h 6394659"/>
              <a:gd name="connsiteX1821" fmla="*/ 3651985 w 7621360"/>
              <a:gd name="connsiteY1821" fmla="*/ 1650145 h 6394659"/>
              <a:gd name="connsiteX1822" fmla="*/ 3666608 w 7621360"/>
              <a:gd name="connsiteY1822" fmla="*/ 1642530 h 6394659"/>
              <a:gd name="connsiteX1823" fmla="*/ 3840216 w 7621360"/>
              <a:gd name="connsiteY1823" fmla="*/ 1819819 h 6394659"/>
              <a:gd name="connsiteX1824" fmla="*/ 3822646 w 7621360"/>
              <a:gd name="connsiteY1824" fmla="*/ 1933758 h 6394659"/>
              <a:gd name="connsiteX1825" fmla="*/ 3378276 w 7621360"/>
              <a:gd name="connsiteY1825" fmla="*/ 2644838 h 6394659"/>
              <a:gd name="connsiteX1826" fmla="*/ 3347416 w 7621360"/>
              <a:gd name="connsiteY1826" fmla="*/ 2653631 h 6394659"/>
              <a:gd name="connsiteX1827" fmla="*/ 3344935 w 7621360"/>
              <a:gd name="connsiteY1827" fmla="*/ 2660548 h 6394659"/>
              <a:gd name="connsiteX1828" fmla="*/ 2983779 w 7621360"/>
              <a:gd name="connsiteY1828" fmla="*/ 2666906 h 6394659"/>
              <a:gd name="connsiteX1829" fmla="*/ 2967651 w 7621360"/>
              <a:gd name="connsiteY1829" fmla="*/ 2625623 h 6394659"/>
              <a:gd name="connsiteX1830" fmla="*/ 2978506 w 7621360"/>
              <a:gd name="connsiteY1830" fmla="*/ 2626693 h 6394659"/>
              <a:gd name="connsiteX1831" fmla="*/ 2986027 w 7621360"/>
              <a:gd name="connsiteY1831" fmla="*/ 2666270 h 6394659"/>
              <a:gd name="connsiteX1832" fmla="*/ 2983779 w 7621360"/>
              <a:gd name="connsiteY1832" fmla="*/ 2666906 h 6394659"/>
              <a:gd name="connsiteX1833" fmla="*/ 2966643 w 7621360"/>
              <a:gd name="connsiteY1833" fmla="*/ 2623034 h 6394659"/>
              <a:gd name="connsiteX1834" fmla="*/ 2796711 w 7621360"/>
              <a:gd name="connsiteY1834" fmla="*/ 2187936 h 6394659"/>
              <a:gd name="connsiteX1835" fmla="*/ 2868681 w 7621360"/>
              <a:gd name="connsiteY1835" fmla="*/ 2120786 h 6394659"/>
              <a:gd name="connsiteX1836" fmla="*/ 2882235 w 7621360"/>
              <a:gd name="connsiteY1836" fmla="*/ 2125640 h 6394659"/>
              <a:gd name="connsiteX1837" fmla="*/ 2883119 w 7621360"/>
              <a:gd name="connsiteY1837" fmla="*/ 2125532 h 6394659"/>
              <a:gd name="connsiteX1838" fmla="*/ 2977979 w 7621360"/>
              <a:gd name="connsiteY1838" fmla="*/ 2624150 h 6394659"/>
              <a:gd name="connsiteX1839" fmla="*/ 2415193 w 7621360"/>
              <a:gd name="connsiteY1839" fmla="*/ 2568336 h 6394659"/>
              <a:gd name="connsiteX1840" fmla="*/ 2415193 w 7621360"/>
              <a:gd name="connsiteY1840" fmla="*/ 2564304 h 6394659"/>
              <a:gd name="connsiteX1841" fmla="*/ 2409114 w 7621360"/>
              <a:gd name="connsiteY1841" fmla="*/ 2549416 h 6394659"/>
              <a:gd name="connsiteX1842" fmla="*/ 2794726 w 7621360"/>
              <a:gd name="connsiteY1842" fmla="*/ 2189751 h 6394659"/>
              <a:gd name="connsiteX1843" fmla="*/ 2963851 w 7621360"/>
              <a:gd name="connsiteY1843" fmla="*/ 2622754 h 6394659"/>
              <a:gd name="connsiteX1844" fmla="*/ 2158651 w 7621360"/>
              <a:gd name="connsiteY1844" fmla="*/ 2304697 h 6394659"/>
              <a:gd name="connsiteX1845" fmla="*/ 2157907 w 7621360"/>
              <a:gd name="connsiteY1845" fmla="*/ 2300045 h 6394659"/>
              <a:gd name="connsiteX1846" fmla="*/ 2290962 w 7621360"/>
              <a:gd name="connsiteY1846" fmla="*/ 2261942 h 6394659"/>
              <a:gd name="connsiteX1847" fmla="*/ 2317325 w 7621360"/>
              <a:gd name="connsiteY1847" fmla="*/ 2279450 h 6394659"/>
              <a:gd name="connsiteX1848" fmla="*/ 2320256 w 7621360"/>
              <a:gd name="connsiteY1848" fmla="*/ 2279062 h 6394659"/>
              <a:gd name="connsiteX1849" fmla="*/ 2335856 w 7621360"/>
              <a:gd name="connsiteY1849" fmla="*/ 2344910 h 6394659"/>
              <a:gd name="connsiteX1850" fmla="*/ 2227784 w 7621360"/>
              <a:gd name="connsiteY1850" fmla="*/ 2402569 h 6394659"/>
              <a:gd name="connsiteX1851" fmla="*/ 2151161 w 7621360"/>
              <a:gd name="connsiteY1851" fmla="*/ 2326068 h 6394659"/>
              <a:gd name="connsiteX1852" fmla="*/ 2158651 w 7621360"/>
              <a:gd name="connsiteY1852" fmla="*/ 2304744 h 6394659"/>
              <a:gd name="connsiteX1853" fmla="*/ 2077779 w 7621360"/>
              <a:gd name="connsiteY1853" fmla="*/ 2131735 h 6394659"/>
              <a:gd name="connsiteX1854" fmla="*/ 2070909 w 7621360"/>
              <a:gd name="connsiteY1854" fmla="*/ 2115963 h 6394659"/>
              <a:gd name="connsiteX1855" fmla="*/ 2300654 w 7621360"/>
              <a:gd name="connsiteY1855" fmla="*/ 1880797 h 6394659"/>
              <a:gd name="connsiteX1856" fmla="*/ 2406199 w 7621360"/>
              <a:gd name="connsiteY1856" fmla="*/ 1772783 h 6394659"/>
              <a:gd name="connsiteX1857" fmla="*/ 2416713 w 7621360"/>
              <a:gd name="connsiteY1857" fmla="*/ 1778428 h 6394659"/>
              <a:gd name="connsiteX1858" fmla="*/ 2319682 w 7621360"/>
              <a:gd name="connsiteY1858" fmla="*/ 2228165 h 6394659"/>
              <a:gd name="connsiteX1859" fmla="*/ 2292466 w 7621360"/>
              <a:gd name="connsiteY1859" fmla="*/ 2241827 h 6394659"/>
              <a:gd name="connsiteX1860" fmla="*/ 2075980 w 7621360"/>
              <a:gd name="connsiteY1860" fmla="*/ 2143227 h 6394659"/>
              <a:gd name="connsiteX1861" fmla="*/ 2077779 w 7621360"/>
              <a:gd name="connsiteY1861" fmla="*/ 2131781 h 6394659"/>
              <a:gd name="connsiteX1862" fmla="*/ 2026170 w 7621360"/>
              <a:gd name="connsiteY1862" fmla="*/ 2135472 h 6394659"/>
              <a:gd name="connsiteX1863" fmla="*/ 2032140 w 7621360"/>
              <a:gd name="connsiteY1863" fmla="*/ 2150205 h 6394659"/>
              <a:gd name="connsiteX1864" fmla="*/ 2005777 w 7621360"/>
              <a:gd name="connsiteY1864" fmla="*/ 2174491 h 6394659"/>
              <a:gd name="connsiteX1865" fmla="*/ 1886803 w 7621360"/>
              <a:gd name="connsiteY1865" fmla="*/ 2049604 h 6394659"/>
              <a:gd name="connsiteX1866" fmla="*/ 1890882 w 7621360"/>
              <a:gd name="connsiteY1866" fmla="*/ 2044393 h 6394659"/>
              <a:gd name="connsiteX1867" fmla="*/ 2028899 w 7621360"/>
              <a:gd name="connsiteY1867" fmla="*/ 2122104 h 6394659"/>
              <a:gd name="connsiteX1868" fmla="*/ 2026170 w 7621360"/>
              <a:gd name="connsiteY1868" fmla="*/ 2135472 h 6394659"/>
              <a:gd name="connsiteX1869" fmla="*/ 2030124 w 7621360"/>
              <a:gd name="connsiteY1869" fmla="*/ 2119964 h 6394659"/>
              <a:gd name="connsiteX1870" fmla="*/ 1892107 w 7621360"/>
              <a:gd name="connsiteY1870" fmla="*/ 2042268 h 6394659"/>
              <a:gd name="connsiteX1871" fmla="*/ 1892836 w 7621360"/>
              <a:gd name="connsiteY1871" fmla="*/ 2015904 h 6394659"/>
              <a:gd name="connsiteX1872" fmla="*/ 1959952 w 7621360"/>
              <a:gd name="connsiteY1872" fmla="*/ 1982888 h 6394659"/>
              <a:gd name="connsiteX1873" fmla="*/ 2037645 w 7621360"/>
              <a:gd name="connsiteY1873" fmla="*/ 2112272 h 6394659"/>
              <a:gd name="connsiteX1874" fmla="*/ 2030202 w 7621360"/>
              <a:gd name="connsiteY1874" fmla="*/ 2119856 h 6394659"/>
              <a:gd name="connsiteX1875" fmla="*/ 1899566 w 7621360"/>
              <a:gd name="connsiteY1875" fmla="*/ 2009856 h 6394659"/>
              <a:gd name="connsiteX1876" fmla="*/ 1955486 w 7621360"/>
              <a:gd name="connsiteY1876" fmla="*/ 1975490 h 6394659"/>
              <a:gd name="connsiteX1877" fmla="*/ 1958588 w 7621360"/>
              <a:gd name="connsiteY1877" fmla="*/ 1980794 h 6394659"/>
              <a:gd name="connsiteX1878" fmla="*/ 1962154 w 7621360"/>
              <a:gd name="connsiteY1878" fmla="*/ 1981787 h 6394659"/>
              <a:gd name="connsiteX1879" fmla="*/ 2400740 w 7621360"/>
              <a:gd name="connsiteY1879" fmla="*/ 1766099 h 6394659"/>
              <a:gd name="connsiteX1880" fmla="*/ 2404415 w 7621360"/>
              <a:gd name="connsiteY1880" fmla="*/ 1771217 h 6394659"/>
              <a:gd name="connsiteX1881" fmla="*/ 2069126 w 7621360"/>
              <a:gd name="connsiteY1881" fmla="*/ 2114257 h 6394659"/>
              <a:gd name="connsiteX1882" fmla="*/ 2039754 w 7621360"/>
              <a:gd name="connsiteY1882" fmla="*/ 2110845 h 6394659"/>
              <a:gd name="connsiteX1883" fmla="*/ 2244393 w 7621360"/>
              <a:gd name="connsiteY1883" fmla="*/ 1379341 h 6394659"/>
              <a:gd name="connsiteX1884" fmla="*/ 2231366 w 7621360"/>
              <a:gd name="connsiteY1884" fmla="*/ 1399253 h 6394659"/>
              <a:gd name="connsiteX1885" fmla="*/ 2226854 w 7621360"/>
              <a:gd name="connsiteY1885" fmla="*/ 1390972 h 6394659"/>
              <a:gd name="connsiteX1886" fmla="*/ 2235026 w 7621360"/>
              <a:gd name="connsiteY1886" fmla="*/ 1378038 h 6394659"/>
              <a:gd name="connsiteX1887" fmla="*/ 2244455 w 7621360"/>
              <a:gd name="connsiteY1887" fmla="*/ 1378566 h 6394659"/>
              <a:gd name="connsiteX1888" fmla="*/ 2244361 w 7621360"/>
              <a:gd name="connsiteY1888" fmla="*/ 1379201 h 6394659"/>
              <a:gd name="connsiteX1889" fmla="*/ 2400631 w 7621360"/>
              <a:gd name="connsiteY1889" fmla="*/ 1374875 h 6394659"/>
              <a:gd name="connsiteX1890" fmla="*/ 2328676 w 7621360"/>
              <a:gd name="connsiteY1890" fmla="*/ 1343858 h 6394659"/>
              <a:gd name="connsiteX1891" fmla="*/ 2407284 w 7621360"/>
              <a:gd name="connsiteY1891" fmla="*/ 1320720 h 6394659"/>
              <a:gd name="connsiteX1892" fmla="*/ 2417194 w 7621360"/>
              <a:gd name="connsiteY1892" fmla="*/ 1362018 h 6394659"/>
              <a:gd name="connsiteX1893" fmla="*/ 2400600 w 7621360"/>
              <a:gd name="connsiteY1893" fmla="*/ 1374735 h 6394659"/>
              <a:gd name="connsiteX1894" fmla="*/ 2325110 w 7621360"/>
              <a:gd name="connsiteY1894" fmla="*/ 1342307 h 6394659"/>
              <a:gd name="connsiteX1895" fmla="*/ 2284635 w 7621360"/>
              <a:gd name="connsiteY1895" fmla="*/ 1324861 h 6394659"/>
              <a:gd name="connsiteX1896" fmla="*/ 2389016 w 7621360"/>
              <a:gd name="connsiteY1896" fmla="*/ 1244575 h 6394659"/>
              <a:gd name="connsiteX1897" fmla="*/ 2406679 w 7621360"/>
              <a:gd name="connsiteY1897" fmla="*/ 1318192 h 6394659"/>
              <a:gd name="connsiteX1898" fmla="*/ 2321372 w 7621360"/>
              <a:gd name="connsiteY1898" fmla="*/ 1343409 h 6394659"/>
              <a:gd name="connsiteX1899" fmla="*/ 2248579 w 7621360"/>
              <a:gd name="connsiteY1899" fmla="*/ 1364717 h 6394659"/>
              <a:gd name="connsiteX1900" fmla="*/ 2244098 w 7621360"/>
              <a:gd name="connsiteY1900" fmla="*/ 1355924 h 6394659"/>
              <a:gd name="connsiteX1901" fmla="*/ 2282355 w 7621360"/>
              <a:gd name="connsiteY1901" fmla="*/ 1326458 h 6394659"/>
              <a:gd name="connsiteX1902" fmla="*/ 2243090 w 7621360"/>
              <a:gd name="connsiteY1902" fmla="*/ 1366268 h 6394659"/>
              <a:gd name="connsiteX1903" fmla="*/ 2233785 w 7621360"/>
              <a:gd name="connsiteY1903" fmla="*/ 1368981 h 6394659"/>
              <a:gd name="connsiteX1904" fmla="*/ 2231769 w 7621360"/>
              <a:gd name="connsiteY1904" fmla="*/ 1365275 h 6394659"/>
              <a:gd name="connsiteX1905" fmla="*/ 2239523 w 7621360"/>
              <a:gd name="connsiteY1905" fmla="*/ 1359335 h 6394659"/>
              <a:gd name="connsiteX1906" fmla="*/ 2243090 w 7621360"/>
              <a:gd name="connsiteY1906" fmla="*/ 1366268 h 6394659"/>
              <a:gd name="connsiteX1907" fmla="*/ 2230281 w 7621360"/>
              <a:gd name="connsiteY1907" fmla="*/ 1363336 h 6394659"/>
              <a:gd name="connsiteX1908" fmla="*/ 2204895 w 7621360"/>
              <a:gd name="connsiteY1908" fmla="*/ 1362573 h 6394659"/>
              <a:gd name="connsiteX1909" fmla="*/ 2203918 w 7621360"/>
              <a:gd name="connsiteY1909" fmla="*/ 1363569 h 6394659"/>
              <a:gd name="connsiteX1910" fmla="*/ 2195730 w 7621360"/>
              <a:gd name="connsiteY1910" fmla="*/ 1357118 h 6394659"/>
              <a:gd name="connsiteX1911" fmla="*/ 2234886 w 7621360"/>
              <a:gd name="connsiteY1911" fmla="*/ 1354109 h 6394659"/>
              <a:gd name="connsiteX1912" fmla="*/ 2238112 w 7621360"/>
              <a:gd name="connsiteY1912" fmla="*/ 1357366 h 6394659"/>
              <a:gd name="connsiteX1913" fmla="*/ 2235103 w 7621360"/>
              <a:gd name="connsiteY1913" fmla="*/ 1375371 h 6394659"/>
              <a:gd name="connsiteX1914" fmla="*/ 2235103 w 7621360"/>
              <a:gd name="connsiteY1914" fmla="*/ 1374347 h 6394659"/>
              <a:gd name="connsiteX1915" fmla="*/ 2234607 w 7621360"/>
              <a:gd name="connsiteY1915" fmla="*/ 1371354 h 6394659"/>
              <a:gd name="connsiteX1916" fmla="*/ 2243803 w 7621360"/>
              <a:gd name="connsiteY1916" fmla="*/ 1368640 h 6394659"/>
              <a:gd name="connsiteX1917" fmla="*/ 2244625 w 7621360"/>
              <a:gd name="connsiteY1917" fmla="*/ 1375883 h 6394659"/>
              <a:gd name="connsiteX1918" fmla="*/ 2249308 w 7621360"/>
              <a:gd name="connsiteY1918" fmla="*/ 1367027 h 6394659"/>
              <a:gd name="connsiteX1919" fmla="*/ 2324846 w 7621360"/>
              <a:gd name="connsiteY1919" fmla="*/ 1344820 h 6394659"/>
              <a:gd name="connsiteX1920" fmla="*/ 2399453 w 7621360"/>
              <a:gd name="connsiteY1920" fmla="*/ 1376984 h 6394659"/>
              <a:gd name="connsiteX1921" fmla="*/ 2397561 w 7621360"/>
              <a:gd name="connsiteY1921" fmla="*/ 1384335 h 6394659"/>
              <a:gd name="connsiteX1922" fmla="*/ 2302717 w 7621360"/>
              <a:gd name="connsiteY1922" fmla="*/ 1379155 h 6394659"/>
              <a:gd name="connsiteX1923" fmla="*/ 2250409 w 7621360"/>
              <a:gd name="connsiteY1923" fmla="*/ 1376270 h 6394659"/>
              <a:gd name="connsiteX1924" fmla="*/ 2249308 w 7621360"/>
              <a:gd name="connsiteY1924" fmla="*/ 1367090 h 6394659"/>
              <a:gd name="connsiteX1925" fmla="*/ 2679969 w 7621360"/>
              <a:gd name="connsiteY1925" fmla="*/ 1717295 h 6394659"/>
              <a:gd name="connsiteX1926" fmla="*/ 2699183 w 7621360"/>
              <a:gd name="connsiteY1926" fmla="*/ 1733935 h 6394659"/>
              <a:gd name="connsiteX1927" fmla="*/ 2699757 w 7621360"/>
              <a:gd name="connsiteY1927" fmla="*/ 1733935 h 6394659"/>
              <a:gd name="connsiteX1928" fmla="*/ 2746280 w 7621360"/>
              <a:gd name="connsiteY1928" fmla="*/ 2001947 h 6394659"/>
              <a:gd name="connsiteX1929" fmla="*/ 2444626 w 7621360"/>
              <a:gd name="connsiteY1929" fmla="*/ 1768441 h 6394659"/>
              <a:gd name="connsiteX1930" fmla="*/ 2438315 w 7621360"/>
              <a:gd name="connsiteY1930" fmla="*/ 1732384 h 6394659"/>
              <a:gd name="connsiteX1931" fmla="*/ 2424715 w 7621360"/>
              <a:gd name="connsiteY1931" fmla="*/ 1727716 h 6394659"/>
              <a:gd name="connsiteX1932" fmla="*/ 2424715 w 7621360"/>
              <a:gd name="connsiteY1932" fmla="*/ 1412901 h 6394659"/>
              <a:gd name="connsiteX1933" fmla="*/ 2425304 w 7621360"/>
              <a:gd name="connsiteY1933" fmla="*/ 1412901 h 6394659"/>
              <a:gd name="connsiteX1934" fmla="*/ 2439943 w 7621360"/>
              <a:gd name="connsiteY1934" fmla="*/ 1406992 h 6394659"/>
              <a:gd name="connsiteX1935" fmla="*/ 2685754 w 7621360"/>
              <a:gd name="connsiteY1935" fmla="*/ 1702965 h 6394659"/>
              <a:gd name="connsiteX1936" fmla="*/ 2679969 w 7621360"/>
              <a:gd name="connsiteY1936" fmla="*/ 1717295 h 6394659"/>
              <a:gd name="connsiteX1937" fmla="*/ 2885739 w 7621360"/>
              <a:gd name="connsiteY1937" fmla="*/ 1638079 h 6394659"/>
              <a:gd name="connsiteX1938" fmla="*/ 2859857 w 7621360"/>
              <a:gd name="connsiteY1938" fmla="*/ 1740821 h 6394659"/>
              <a:gd name="connsiteX1939" fmla="*/ 2715637 w 7621360"/>
              <a:gd name="connsiteY1939" fmla="*/ 1717651 h 6394659"/>
              <a:gd name="connsiteX1940" fmla="*/ 2715637 w 7621360"/>
              <a:gd name="connsiteY1940" fmla="*/ 1714736 h 6394659"/>
              <a:gd name="connsiteX1941" fmla="*/ 2714164 w 7621360"/>
              <a:gd name="connsiteY1941" fmla="*/ 1708781 h 6394659"/>
              <a:gd name="connsiteX1942" fmla="*/ 2870790 w 7621360"/>
              <a:gd name="connsiteY1942" fmla="*/ 1626448 h 6394659"/>
              <a:gd name="connsiteX1943" fmla="*/ 2885693 w 7621360"/>
              <a:gd name="connsiteY1943" fmla="*/ 1638079 h 6394659"/>
              <a:gd name="connsiteX1944" fmla="*/ 2867053 w 7621360"/>
              <a:gd name="connsiteY1944" fmla="*/ 2119018 h 6394659"/>
              <a:gd name="connsiteX1945" fmla="*/ 2795796 w 7621360"/>
              <a:gd name="connsiteY1945" fmla="*/ 2185486 h 6394659"/>
              <a:gd name="connsiteX1946" fmla="*/ 2783529 w 7621360"/>
              <a:gd name="connsiteY1946" fmla="*/ 2154098 h 6394659"/>
              <a:gd name="connsiteX1947" fmla="*/ 2865083 w 7621360"/>
              <a:gd name="connsiteY1947" fmla="*/ 2115932 h 6394659"/>
              <a:gd name="connsiteX1948" fmla="*/ 2867006 w 7621360"/>
              <a:gd name="connsiteY1948" fmla="*/ 2119018 h 6394659"/>
              <a:gd name="connsiteX1949" fmla="*/ 2782630 w 7621360"/>
              <a:gd name="connsiteY1949" fmla="*/ 2151772 h 6394659"/>
              <a:gd name="connsiteX1950" fmla="*/ 2774876 w 7621360"/>
              <a:gd name="connsiteY1950" fmla="*/ 2131999 h 6394659"/>
              <a:gd name="connsiteX1951" fmla="*/ 2785157 w 7621360"/>
              <a:gd name="connsiteY1951" fmla="*/ 2115715 h 6394659"/>
              <a:gd name="connsiteX1952" fmla="*/ 2785297 w 7621360"/>
              <a:gd name="connsiteY1952" fmla="*/ 2115715 h 6394659"/>
              <a:gd name="connsiteX1953" fmla="*/ 2863176 w 7621360"/>
              <a:gd name="connsiteY1953" fmla="*/ 2110179 h 6394659"/>
              <a:gd name="connsiteX1954" fmla="*/ 2864060 w 7621360"/>
              <a:gd name="connsiteY1954" fmla="*/ 2113637 h 6394659"/>
              <a:gd name="connsiteX1955" fmla="*/ 2749288 w 7621360"/>
              <a:gd name="connsiteY1955" fmla="*/ 2117018 h 6394659"/>
              <a:gd name="connsiteX1956" fmla="*/ 2751025 w 7621360"/>
              <a:gd name="connsiteY1956" fmla="*/ 2123500 h 6394659"/>
              <a:gd name="connsiteX1957" fmla="*/ 2338089 w 7621360"/>
              <a:gd name="connsiteY1957" fmla="*/ 2343716 h 6394659"/>
              <a:gd name="connsiteX1958" fmla="*/ 2322582 w 7621360"/>
              <a:gd name="connsiteY1958" fmla="*/ 2278582 h 6394659"/>
              <a:gd name="connsiteX1959" fmla="*/ 2340291 w 7621360"/>
              <a:gd name="connsiteY1959" fmla="*/ 2246573 h 6394659"/>
              <a:gd name="connsiteX1960" fmla="*/ 2322070 w 7621360"/>
              <a:gd name="connsiteY1960" fmla="*/ 2228723 h 6394659"/>
              <a:gd name="connsiteX1961" fmla="*/ 2419101 w 7621360"/>
              <a:gd name="connsiteY1961" fmla="*/ 1778986 h 6394659"/>
              <a:gd name="connsiteX1962" fmla="*/ 2440222 w 7621360"/>
              <a:gd name="connsiteY1962" fmla="*/ 1773062 h 6394659"/>
              <a:gd name="connsiteX1963" fmla="*/ 2753941 w 7621360"/>
              <a:gd name="connsiteY1963" fmla="*/ 2103603 h 6394659"/>
              <a:gd name="connsiteX1964" fmla="*/ 2749242 w 7621360"/>
              <a:gd name="connsiteY1964" fmla="*/ 2117018 h 6394659"/>
              <a:gd name="connsiteX1965" fmla="*/ 2442083 w 7621360"/>
              <a:gd name="connsiteY1965" fmla="*/ 1771341 h 6394659"/>
              <a:gd name="connsiteX1966" fmla="*/ 2443122 w 7621360"/>
              <a:gd name="connsiteY1966" fmla="*/ 1770209 h 6394659"/>
              <a:gd name="connsiteX1967" fmla="*/ 2746807 w 7621360"/>
              <a:gd name="connsiteY1967" fmla="*/ 2005281 h 6394659"/>
              <a:gd name="connsiteX1968" fmla="*/ 2762951 w 7621360"/>
              <a:gd name="connsiteY1968" fmla="*/ 2098330 h 6394659"/>
              <a:gd name="connsiteX1969" fmla="*/ 2755802 w 7621360"/>
              <a:gd name="connsiteY1969" fmla="*/ 2101928 h 6394659"/>
              <a:gd name="connsiteX1970" fmla="*/ 2749754 w 7621360"/>
              <a:gd name="connsiteY1970" fmla="*/ 2007530 h 6394659"/>
              <a:gd name="connsiteX1971" fmla="*/ 2786072 w 7621360"/>
              <a:gd name="connsiteY1971" fmla="*/ 2035646 h 6394659"/>
              <a:gd name="connsiteX1972" fmla="*/ 2770425 w 7621360"/>
              <a:gd name="connsiteY1972" fmla="*/ 2098067 h 6394659"/>
              <a:gd name="connsiteX1973" fmla="*/ 2765990 w 7621360"/>
              <a:gd name="connsiteY1973" fmla="*/ 2097803 h 6394659"/>
              <a:gd name="connsiteX1974" fmla="*/ 2765416 w 7621360"/>
              <a:gd name="connsiteY1974" fmla="*/ 2097803 h 6394659"/>
              <a:gd name="connsiteX1975" fmla="*/ 2788197 w 7621360"/>
              <a:gd name="connsiteY1975" fmla="*/ 2037290 h 6394659"/>
              <a:gd name="connsiteX1976" fmla="*/ 2801906 w 7621360"/>
              <a:gd name="connsiteY1976" fmla="*/ 2047913 h 6394659"/>
              <a:gd name="connsiteX1977" fmla="*/ 2774566 w 7621360"/>
              <a:gd name="connsiteY1977" fmla="*/ 2099323 h 6394659"/>
              <a:gd name="connsiteX1978" fmla="*/ 2772782 w 7621360"/>
              <a:gd name="connsiteY1978" fmla="*/ 2098656 h 6394659"/>
              <a:gd name="connsiteX1979" fmla="*/ 2788817 w 7621360"/>
              <a:gd name="connsiteY1979" fmla="*/ 2034824 h 6394659"/>
              <a:gd name="connsiteX1980" fmla="*/ 2808651 w 7621360"/>
              <a:gd name="connsiteY1980" fmla="*/ 1955733 h 6394659"/>
              <a:gd name="connsiteX1981" fmla="*/ 2828424 w 7621360"/>
              <a:gd name="connsiteY1981" fmla="*/ 1998008 h 6394659"/>
              <a:gd name="connsiteX1982" fmla="*/ 2803022 w 7621360"/>
              <a:gd name="connsiteY1982" fmla="*/ 2045835 h 6394659"/>
              <a:gd name="connsiteX1983" fmla="*/ 2803891 w 7621360"/>
              <a:gd name="connsiteY1983" fmla="*/ 2049433 h 6394659"/>
              <a:gd name="connsiteX1984" fmla="*/ 2866138 w 7621360"/>
              <a:gd name="connsiteY1984" fmla="*/ 2097617 h 6394659"/>
              <a:gd name="connsiteX1985" fmla="*/ 2863037 w 7621360"/>
              <a:gd name="connsiteY1985" fmla="*/ 2107697 h 6394659"/>
              <a:gd name="connsiteX1986" fmla="*/ 2785002 w 7621360"/>
              <a:gd name="connsiteY1986" fmla="*/ 2113234 h 6394659"/>
              <a:gd name="connsiteX1987" fmla="*/ 2776721 w 7621360"/>
              <a:gd name="connsiteY1987" fmla="*/ 2100501 h 6394659"/>
              <a:gd name="connsiteX1988" fmla="*/ 2867565 w 7621360"/>
              <a:gd name="connsiteY1988" fmla="*/ 2095772 h 6394659"/>
              <a:gd name="connsiteX1989" fmla="*/ 2804992 w 7621360"/>
              <a:gd name="connsiteY1989" fmla="*/ 2047340 h 6394659"/>
              <a:gd name="connsiteX1990" fmla="*/ 2829804 w 7621360"/>
              <a:gd name="connsiteY1990" fmla="*/ 2000815 h 6394659"/>
              <a:gd name="connsiteX1991" fmla="*/ 2872419 w 7621360"/>
              <a:gd name="connsiteY1991" fmla="*/ 2091972 h 6394659"/>
              <a:gd name="connsiteX1992" fmla="*/ 2867487 w 7621360"/>
              <a:gd name="connsiteY1992" fmla="*/ 2095772 h 6394659"/>
              <a:gd name="connsiteX1993" fmla="*/ 2829866 w 7621360"/>
              <a:gd name="connsiteY1993" fmla="*/ 1995263 h 6394659"/>
              <a:gd name="connsiteX1994" fmla="*/ 2809613 w 7621360"/>
              <a:gd name="connsiteY1994" fmla="*/ 1951918 h 6394659"/>
              <a:gd name="connsiteX1995" fmla="*/ 2861842 w 7621360"/>
              <a:gd name="connsiteY1995" fmla="*/ 1743612 h 6394659"/>
              <a:gd name="connsiteX1996" fmla="*/ 2929099 w 7621360"/>
              <a:gd name="connsiteY1996" fmla="*/ 1754468 h 6394659"/>
              <a:gd name="connsiteX1997" fmla="*/ 2928975 w 7621360"/>
              <a:gd name="connsiteY1997" fmla="*/ 1759803 h 6394659"/>
              <a:gd name="connsiteX1998" fmla="*/ 2942931 w 7621360"/>
              <a:gd name="connsiteY1998" fmla="*/ 1782414 h 6394659"/>
              <a:gd name="connsiteX1999" fmla="*/ 2929518 w 7621360"/>
              <a:gd name="connsiteY1999" fmla="*/ 1751987 h 6394659"/>
              <a:gd name="connsiteX2000" fmla="*/ 2862447 w 7621360"/>
              <a:gd name="connsiteY2000" fmla="*/ 1741131 h 6394659"/>
              <a:gd name="connsiteX2001" fmla="*/ 2888159 w 7621360"/>
              <a:gd name="connsiteY2001" fmla="*/ 1638606 h 6394659"/>
              <a:gd name="connsiteX2002" fmla="*/ 2895044 w 7621360"/>
              <a:gd name="connsiteY2002" fmla="*/ 1639056 h 6394659"/>
              <a:gd name="connsiteX2003" fmla="*/ 2902612 w 7621360"/>
              <a:gd name="connsiteY2003" fmla="*/ 1637350 h 6394659"/>
              <a:gd name="connsiteX2004" fmla="*/ 2944746 w 7621360"/>
              <a:gd name="connsiteY2004" fmla="*/ 1732090 h 6394659"/>
              <a:gd name="connsiteX2005" fmla="*/ 2929440 w 7621360"/>
              <a:gd name="connsiteY2005" fmla="*/ 1751987 h 6394659"/>
              <a:gd name="connsiteX2006" fmla="*/ 2715513 w 7621360"/>
              <a:gd name="connsiteY2006" fmla="*/ 1720086 h 6394659"/>
              <a:gd name="connsiteX2007" fmla="*/ 2859470 w 7621360"/>
              <a:gd name="connsiteY2007" fmla="*/ 1743224 h 6394659"/>
              <a:gd name="connsiteX2008" fmla="*/ 2808031 w 7621360"/>
              <a:gd name="connsiteY2008" fmla="*/ 1948397 h 6394659"/>
              <a:gd name="connsiteX2009" fmla="*/ 2706736 w 7621360"/>
              <a:gd name="connsiteY2009" fmla="*/ 1731717 h 6394659"/>
              <a:gd name="connsiteX2010" fmla="*/ 2715358 w 7621360"/>
              <a:gd name="connsiteY2010" fmla="*/ 1720086 h 6394659"/>
              <a:gd name="connsiteX2011" fmla="*/ 2807008 w 7621360"/>
              <a:gd name="connsiteY2011" fmla="*/ 1952181 h 6394659"/>
              <a:gd name="connsiteX2012" fmla="*/ 2786693 w 7621360"/>
              <a:gd name="connsiteY2012" fmla="*/ 2033181 h 6394659"/>
              <a:gd name="connsiteX2013" fmla="*/ 2749164 w 7621360"/>
              <a:gd name="connsiteY2013" fmla="*/ 2004118 h 6394659"/>
              <a:gd name="connsiteX2014" fmla="*/ 2729191 w 7621360"/>
              <a:gd name="connsiteY2014" fmla="*/ 1889017 h 6394659"/>
              <a:gd name="connsiteX2015" fmla="*/ 2702223 w 7621360"/>
              <a:gd name="connsiteY2015" fmla="*/ 1733454 h 6394659"/>
              <a:gd name="connsiteX2016" fmla="*/ 2704440 w 7621360"/>
              <a:gd name="connsiteY2016" fmla="*/ 1732772 h 6394659"/>
              <a:gd name="connsiteX2017" fmla="*/ 2422094 w 7621360"/>
              <a:gd name="connsiteY2017" fmla="*/ 1412792 h 6394659"/>
              <a:gd name="connsiteX2018" fmla="*/ 2422094 w 7621360"/>
              <a:gd name="connsiteY2018" fmla="*/ 1727608 h 6394659"/>
              <a:gd name="connsiteX2019" fmla="*/ 2421489 w 7621360"/>
              <a:gd name="connsiteY2019" fmla="*/ 1727608 h 6394659"/>
              <a:gd name="connsiteX2020" fmla="*/ 2412014 w 7621360"/>
              <a:gd name="connsiteY2020" fmla="*/ 1730151 h 6394659"/>
              <a:gd name="connsiteX2021" fmla="*/ 2361165 w 7621360"/>
              <a:gd name="connsiteY2021" fmla="*/ 1636993 h 6394659"/>
              <a:gd name="connsiteX2022" fmla="*/ 2418837 w 7621360"/>
              <a:gd name="connsiteY2022" fmla="*/ 1412404 h 6394659"/>
              <a:gd name="connsiteX2023" fmla="*/ 2422094 w 7621360"/>
              <a:gd name="connsiteY2023" fmla="*/ 1412792 h 6394659"/>
              <a:gd name="connsiteX2024" fmla="*/ 2336353 w 7621360"/>
              <a:gd name="connsiteY2024" fmla="*/ 2347314 h 6394659"/>
              <a:gd name="connsiteX2025" fmla="*/ 2339190 w 7621360"/>
              <a:gd name="connsiteY2025" fmla="*/ 2359302 h 6394659"/>
              <a:gd name="connsiteX2026" fmla="*/ 2233739 w 7621360"/>
              <a:gd name="connsiteY2026" fmla="*/ 2408649 h 6394659"/>
              <a:gd name="connsiteX2027" fmla="*/ 2229428 w 7621360"/>
              <a:gd name="connsiteY2027" fmla="*/ 2404322 h 6394659"/>
              <a:gd name="connsiteX2028" fmla="*/ 2338601 w 7621360"/>
              <a:gd name="connsiteY2028" fmla="*/ 2346104 h 6394659"/>
              <a:gd name="connsiteX2029" fmla="*/ 2752111 w 7621360"/>
              <a:gd name="connsiteY2029" fmla="*/ 2125516 h 6394659"/>
              <a:gd name="connsiteX2030" fmla="*/ 2754716 w 7621360"/>
              <a:gd name="connsiteY2030" fmla="*/ 2128618 h 6394659"/>
              <a:gd name="connsiteX2031" fmla="*/ 2704782 w 7621360"/>
              <a:gd name="connsiteY2031" fmla="*/ 2188200 h 6394659"/>
              <a:gd name="connsiteX2032" fmla="*/ 2341439 w 7621360"/>
              <a:gd name="connsiteY2032" fmla="*/ 2358278 h 6394659"/>
              <a:gd name="connsiteX2033" fmla="*/ 2756608 w 7621360"/>
              <a:gd name="connsiteY2033" fmla="*/ 2130246 h 6394659"/>
              <a:gd name="connsiteX2034" fmla="*/ 2768456 w 7621360"/>
              <a:gd name="connsiteY2034" fmla="*/ 2133642 h 6394659"/>
              <a:gd name="connsiteX2035" fmla="*/ 2772534 w 7621360"/>
              <a:gd name="connsiteY2035" fmla="*/ 2132867 h 6394659"/>
              <a:gd name="connsiteX2036" fmla="*/ 2780288 w 7621360"/>
              <a:gd name="connsiteY2036" fmla="*/ 2152795 h 6394659"/>
              <a:gd name="connsiteX2037" fmla="*/ 2710085 w 7621360"/>
              <a:gd name="connsiteY2037" fmla="*/ 2185657 h 6394659"/>
              <a:gd name="connsiteX2038" fmla="*/ 2781234 w 7621360"/>
              <a:gd name="connsiteY2038" fmla="*/ 2155059 h 6394659"/>
              <a:gd name="connsiteX2039" fmla="*/ 2793795 w 7621360"/>
              <a:gd name="connsiteY2039" fmla="*/ 2187208 h 6394659"/>
              <a:gd name="connsiteX2040" fmla="*/ 2407455 w 7621360"/>
              <a:gd name="connsiteY2040" fmla="*/ 2547493 h 6394659"/>
              <a:gd name="connsiteX2041" fmla="*/ 2406958 w 7621360"/>
              <a:gd name="connsiteY2041" fmla="*/ 2547028 h 6394659"/>
              <a:gd name="connsiteX2042" fmla="*/ 2498236 w 7621360"/>
              <a:gd name="connsiteY2042" fmla="*/ 2438207 h 6394659"/>
              <a:gd name="connsiteX2043" fmla="*/ 2706332 w 7621360"/>
              <a:gd name="connsiteY2043" fmla="*/ 2190077 h 6394659"/>
              <a:gd name="connsiteX2044" fmla="*/ 3959035 w 7621360"/>
              <a:gd name="connsiteY2044" fmla="*/ 1937557 h 6394659"/>
              <a:gd name="connsiteX2045" fmla="*/ 3895205 w 7621360"/>
              <a:gd name="connsiteY2045" fmla="*/ 1872423 h 6394659"/>
              <a:gd name="connsiteX2046" fmla="*/ 3935680 w 7621360"/>
              <a:gd name="connsiteY2046" fmla="*/ 1778475 h 6394659"/>
              <a:gd name="connsiteX2047" fmla="*/ 3953700 w 7621360"/>
              <a:gd name="connsiteY2047" fmla="*/ 1736603 h 6394659"/>
              <a:gd name="connsiteX2048" fmla="*/ 3964478 w 7621360"/>
              <a:gd name="connsiteY2048" fmla="*/ 1738494 h 6394659"/>
              <a:gd name="connsiteX2049" fmla="*/ 3976884 w 7621360"/>
              <a:gd name="connsiteY2049" fmla="*/ 1929384 h 6394659"/>
              <a:gd name="connsiteX2050" fmla="*/ 3959035 w 7621360"/>
              <a:gd name="connsiteY2050" fmla="*/ 1937650 h 6394659"/>
              <a:gd name="connsiteX2051" fmla="*/ 3982684 w 7621360"/>
              <a:gd name="connsiteY2051" fmla="*/ 1946474 h 6394659"/>
              <a:gd name="connsiteX2052" fmla="*/ 3994222 w 7621360"/>
              <a:gd name="connsiteY2052" fmla="*/ 1961750 h 6394659"/>
              <a:gd name="connsiteX2053" fmla="*/ 3978962 w 7621360"/>
              <a:gd name="connsiteY2053" fmla="*/ 1973288 h 6394659"/>
              <a:gd name="connsiteX2054" fmla="*/ 3967409 w 7621360"/>
              <a:gd name="connsiteY2054" fmla="*/ 1958028 h 6394659"/>
              <a:gd name="connsiteX2055" fmla="*/ 3982684 w 7621360"/>
              <a:gd name="connsiteY2055" fmla="*/ 1946567 h 6394659"/>
              <a:gd name="connsiteX2056" fmla="*/ 3954476 w 7621360"/>
              <a:gd name="connsiteY2056" fmla="*/ 1977025 h 6394659"/>
              <a:gd name="connsiteX2057" fmla="*/ 3823607 w 7621360"/>
              <a:gd name="connsiteY2057" fmla="*/ 2072261 h 6394659"/>
              <a:gd name="connsiteX2058" fmla="*/ 3812752 w 7621360"/>
              <a:gd name="connsiteY2058" fmla="*/ 2063639 h 6394659"/>
              <a:gd name="connsiteX2059" fmla="*/ 3894213 w 7621360"/>
              <a:gd name="connsiteY2059" fmla="*/ 1874935 h 6394659"/>
              <a:gd name="connsiteX2060" fmla="*/ 3957360 w 7621360"/>
              <a:gd name="connsiteY2060" fmla="*/ 1939418 h 6394659"/>
              <a:gd name="connsiteX2061" fmla="*/ 3954553 w 7621360"/>
              <a:gd name="connsiteY2061" fmla="*/ 1977119 h 6394659"/>
              <a:gd name="connsiteX2062" fmla="*/ 3893345 w 7621360"/>
              <a:gd name="connsiteY2062" fmla="*/ 1870469 h 6394659"/>
              <a:gd name="connsiteX2063" fmla="*/ 3876054 w 7621360"/>
              <a:gd name="connsiteY2063" fmla="*/ 1852821 h 6394659"/>
              <a:gd name="connsiteX2064" fmla="*/ 3949808 w 7621360"/>
              <a:gd name="connsiteY2064" fmla="*/ 1734804 h 6394659"/>
              <a:gd name="connsiteX2065" fmla="*/ 3951436 w 7621360"/>
              <a:gd name="connsiteY2065" fmla="*/ 1735641 h 6394659"/>
              <a:gd name="connsiteX2066" fmla="*/ 3892275 w 7621360"/>
              <a:gd name="connsiteY2066" fmla="*/ 1872935 h 6394659"/>
              <a:gd name="connsiteX2067" fmla="*/ 3810472 w 7621360"/>
              <a:gd name="connsiteY2067" fmla="*/ 2062739 h 6394659"/>
              <a:gd name="connsiteX2068" fmla="*/ 3805370 w 7621360"/>
              <a:gd name="connsiteY2068" fmla="*/ 2061188 h 6394659"/>
              <a:gd name="connsiteX2069" fmla="*/ 3824910 w 7621360"/>
              <a:gd name="connsiteY2069" fmla="*/ 1934642 h 6394659"/>
              <a:gd name="connsiteX2070" fmla="*/ 3874658 w 7621360"/>
              <a:gd name="connsiteY2070" fmla="*/ 1855038 h 6394659"/>
              <a:gd name="connsiteX2071" fmla="*/ 3825902 w 7621360"/>
              <a:gd name="connsiteY2071" fmla="*/ 1928407 h 6394659"/>
              <a:gd name="connsiteX2072" fmla="*/ 3842340 w 7621360"/>
              <a:gd name="connsiteY2072" fmla="*/ 1821944 h 6394659"/>
              <a:gd name="connsiteX2073" fmla="*/ 3872921 w 7621360"/>
              <a:gd name="connsiteY2073" fmla="*/ 1853177 h 6394659"/>
              <a:gd name="connsiteX2074" fmla="*/ 3780077 w 7621360"/>
              <a:gd name="connsiteY2074" fmla="*/ 2115095 h 6394659"/>
              <a:gd name="connsiteX2075" fmla="*/ 3383223 w 7621360"/>
              <a:gd name="connsiteY2075" fmla="*/ 2641488 h 6394659"/>
              <a:gd name="connsiteX2076" fmla="*/ 3821653 w 7621360"/>
              <a:gd name="connsiteY2076" fmla="*/ 1939868 h 6394659"/>
              <a:gd name="connsiteX2077" fmla="*/ 3803044 w 7621360"/>
              <a:gd name="connsiteY2077" fmla="*/ 2060832 h 6394659"/>
              <a:gd name="connsiteX2078" fmla="*/ 3769052 w 7621360"/>
              <a:gd name="connsiteY2078" fmla="*/ 2087862 h 6394659"/>
              <a:gd name="connsiteX2079" fmla="*/ 3780124 w 7621360"/>
              <a:gd name="connsiteY2079" fmla="*/ 2115110 h 6394659"/>
              <a:gd name="connsiteX2080" fmla="*/ 3363218 w 7621360"/>
              <a:gd name="connsiteY2080" fmla="*/ 2687051 h 6394659"/>
              <a:gd name="connsiteX2081" fmla="*/ 3368878 w 7621360"/>
              <a:gd name="connsiteY2081" fmla="*/ 2687392 h 6394659"/>
              <a:gd name="connsiteX2082" fmla="*/ 3370662 w 7621360"/>
              <a:gd name="connsiteY2082" fmla="*/ 2687175 h 6394659"/>
              <a:gd name="connsiteX2083" fmla="*/ 3441810 w 7621360"/>
              <a:gd name="connsiteY2083" fmla="*/ 3031844 h 6394659"/>
              <a:gd name="connsiteX2084" fmla="*/ 3428784 w 7621360"/>
              <a:gd name="connsiteY2084" fmla="*/ 3037830 h 6394659"/>
              <a:gd name="connsiteX2085" fmla="*/ 3314540 w 7621360"/>
              <a:gd name="connsiteY2085" fmla="*/ 2890782 h 6394659"/>
              <a:gd name="connsiteX2086" fmla="*/ 3455209 w 7621360"/>
              <a:gd name="connsiteY2086" fmla="*/ 3034682 h 6394659"/>
              <a:gd name="connsiteX2087" fmla="*/ 3483867 w 7621360"/>
              <a:gd name="connsiteY2087" fmla="*/ 3072600 h 6394659"/>
              <a:gd name="connsiteX2088" fmla="*/ 3445951 w 7621360"/>
              <a:gd name="connsiteY2088" fmla="*/ 3101259 h 6394659"/>
              <a:gd name="connsiteX2089" fmla="*/ 3417293 w 7621360"/>
              <a:gd name="connsiteY2089" fmla="*/ 3063341 h 6394659"/>
              <a:gd name="connsiteX2090" fmla="*/ 3455209 w 7621360"/>
              <a:gd name="connsiteY2090" fmla="*/ 3034775 h 6394659"/>
              <a:gd name="connsiteX2091" fmla="*/ 3516247 w 7621360"/>
              <a:gd name="connsiteY2091" fmla="*/ 3291513 h 6394659"/>
              <a:gd name="connsiteX2092" fmla="*/ 3440260 w 7621360"/>
              <a:gd name="connsiteY2092" fmla="*/ 3264560 h 6394659"/>
              <a:gd name="connsiteX2093" fmla="*/ 3441144 w 7621360"/>
              <a:gd name="connsiteY2093" fmla="*/ 3256496 h 6394659"/>
              <a:gd name="connsiteX2094" fmla="*/ 3441020 w 7621360"/>
              <a:gd name="connsiteY2094" fmla="*/ 3255487 h 6394659"/>
              <a:gd name="connsiteX2095" fmla="*/ 3533708 w 7621360"/>
              <a:gd name="connsiteY2095" fmla="*/ 3239157 h 6394659"/>
              <a:gd name="connsiteX2096" fmla="*/ 3544734 w 7621360"/>
              <a:gd name="connsiteY2096" fmla="*/ 3258651 h 6394659"/>
              <a:gd name="connsiteX2097" fmla="*/ 3546642 w 7621360"/>
              <a:gd name="connsiteY2097" fmla="*/ 3260264 h 6394659"/>
              <a:gd name="connsiteX2098" fmla="*/ 3582309 w 7621360"/>
              <a:gd name="connsiteY2098" fmla="*/ 3266467 h 6394659"/>
              <a:gd name="connsiteX2099" fmla="*/ 3604377 w 7621360"/>
              <a:gd name="connsiteY2099" fmla="*/ 3322793 h 6394659"/>
              <a:gd name="connsiteX2100" fmla="*/ 3518743 w 7621360"/>
              <a:gd name="connsiteY2100" fmla="*/ 3292428 h 6394659"/>
              <a:gd name="connsiteX2101" fmla="*/ 3533011 w 7621360"/>
              <a:gd name="connsiteY2101" fmla="*/ 3234133 h 6394659"/>
              <a:gd name="connsiteX2102" fmla="*/ 3533321 w 7621360"/>
              <a:gd name="connsiteY2102" fmla="*/ 3236723 h 6394659"/>
              <a:gd name="connsiteX2103" fmla="*/ 3525815 w 7621360"/>
              <a:gd name="connsiteY2103" fmla="*/ 3238025 h 6394659"/>
              <a:gd name="connsiteX2104" fmla="*/ 3440616 w 7621360"/>
              <a:gd name="connsiteY2104" fmla="*/ 3252960 h 6394659"/>
              <a:gd name="connsiteX2105" fmla="*/ 3423465 w 7621360"/>
              <a:gd name="connsiteY2105" fmla="*/ 3235901 h 6394659"/>
              <a:gd name="connsiteX2106" fmla="*/ 3440523 w 7621360"/>
              <a:gd name="connsiteY2106" fmla="*/ 3134322 h 6394659"/>
              <a:gd name="connsiteX2107" fmla="*/ 3445548 w 7621360"/>
              <a:gd name="connsiteY2107" fmla="*/ 3104469 h 6394659"/>
              <a:gd name="connsiteX2108" fmla="*/ 3471275 w 7621360"/>
              <a:gd name="connsiteY2108" fmla="*/ 3098374 h 6394659"/>
              <a:gd name="connsiteX2109" fmla="*/ 3547107 w 7621360"/>
              <a:gd name="connsiteY2109" fmla="*/ 3202356 h 6394659"/>
              <a:gd name="connsiteX2110" fmla="*/ 3533011 w 7621360"/>
              <a:gd name="connsiteY2110" fmla="*/ 3234226 h 6394659"/>
              <a:gd name="connsiteX2111" fmla="*/ 3434770 w 7621360"/>
              <a:gd name="connsiteY2111" fmla="*/ 3101274 h 6394659"/>
              <a:gd name="connsiteX2112" fmla="*/ 3443159 w 7621360"/>
              <a:gd name="connsiteY2112" fmla="*/ 3104035 h 6394659"/>
              <a:gd name="connsiteX2113" fmla="*/ 3421030 w 7621360"/>
              <a:gd name="connsiteY2113" fmla="*/ 3235513 h 6394659"/>
              <a:gd name="connsiteX2114" fmla="*/ 3416874 w 7621360"/>
              <a:gd name="connsiteY2114" fmla="*/ 3235420 h 6394659"/>
              <a:gd name="connsiteX2115" fmla="*/ 3404701 w 7621360"/>
              <a:gd name="connsiteY2115" fmla="*/ 3240072 h 6394659"/>
              <a:gd name="connsiteX2116" fmla="*/ 3379160 w 7621360"/>
              <a:gd name="connsiteY2116" fmla="*/ 3209987 h 6394659"/>
              <a:gd name="connsiteX2117" fmla="*/ 3414874 w 7621360"/>
              <a:gd name="connsiteY2117" fmla="*/ 3280579 h 6394659"/>
              <a:gd name="connsiteX2118" fmla="*/ 3420100 w 7621360"/>
              <a:gd name="connsiteY2118" fmla="*/ 3280843 h 6394659"/>
              <a:gd name="connsiteX2119" fmla="*/ 3434336 w 7621360"/>
              <a:gd name="connsiteY2119" fmla="*/ 3274438 h 6394659"/>
              <a:gd name="connsiteX2120" fmla="*/ 3488240 w 7621360"/>
              <a:gd name="connsiteY2120" fmla="*/ 3323785 h 6394659"/>
              <a:gd name="connsiteX2121" fmla="*/ 3399025 w 7621360"/>
              <a:gd name="connsiteY2121" fmla="*/ 3426542 h 6394659"/>
              <a:gd name="connsiteX2122" fmla="*/ 3384774 w 7621360"/>
              <a:gd name="connsiteY2122" fmla="*/ 3419377 h 6394659"/>
              <a:gd name="connsiteX2123" fmla="*/ 3435995 w 7621360"/>
              <a:gd name="connsiteY2123" fmla="*/ 3272608 h 6394659"/>
              <a:gd name="connsiteX2124" fmla="*/ 3439469 w 7621360"/>
              <a:gd name="connsiteY2124" fmla="*/ 3266855 h 6394659"/>
              <a:gd name="connsiteX2125" fmla="*/ 3514510 w 7621360"/>
              <a:gd name="connsiteY2125" fmla="*/ 3293498 h 6394659"/>
              <a:gd name="connsiteX2126" fmla="*/ 3489853 w 7621360"/>
              <a:gd name="connsiteY2126" fmla="*/ 3321909 h 6394659"/>
              <a:gd name="connsiteX2127" fmla="*/ 3517007 w 7621360"/>
              <a:gd name="connsiteY2127" fmla="*/ 3294320 h 6394659"/>
              <a:gd name="connsiteX2128" fmla="*/ 3605571 w 7621360"/>
              <a:gd name="connsiteY2128" fmla="*/ 3325770 h 6394659"/>
              <a:gd name="connsiteX2129" fmla="*/ 3622629 w 7621360"/>
              <a:gd name="connsiteY2129" fmla="*/ 3369193 h 6394659"/>
              <a:gd name="connsiteX2130" fmla="*/ 3563700 w 7621360"/>
              <a:gd name="connsiteY2130" fmla="*/ 3389354 h 6394659"/>
              <a:gd name="connsiteX2131" fmla="*/ 3491714 w 7621360"/>
              <a:gd name="connsiteY2131" fmla="*/ 3323444 h 6394659"/>
              <a:gd name="connsiteX2132" fmla="*/ 3608657 w 7621360"/>
              <a:gd name="connsiteY2132" fmla="*/ 3326887 h 6394659"/>
              <a:gd name="connsiteX2133" fmla="*/ 3664980 w 7621360"/>
              <a:gd name="connsiteY2133" fmla="*/ 3346892 h 6394659"/>
              <a:gd name="connsiteX2134" fmla="*/ 3664500 w 7621360"/>
              <a:gd name="connsiteY2134" fmla="*/ 3351917 h 6394659"/>
              <a:gd name="connsiteX2135" fmla="*/ 3664964 w 7621360"/>
              <a:gd name="connsiteY2135" fmla="*/ 3354677 h 6394659"/>
              <a:gd name="connsiteX2136" fmla="*/ 3624940 w 7621360"/>
              <a:gd name="connsiteY2136" fmla="*/ 3368418 h 6394659"/>
              <a:gd name="connsiteX2137" fmla="*/ 3665817 w 7621360"/>
              <a:gd name="connsiteY2137" fmla="*/ 3344535 h 6394659"/>
              <a:gd name="connsiteX2138" fmla="*/ 3607463 w 7621360"/>
              <a:gd name="connsiteY2138" fmla="*/ 3323832 h 6394659"/>
              <a:gd name="connsiteX2139" fmla="*/ 3584604 w 7621360"/>
              <a:gd name="connsiteY2139" fmla="*/ 3265505 h 6394659"/>
              <a:gd name="connsiteX2140" fmla="*/ 3594110 w 7621360"/>
              <a:gd name="connsiteY2140" fmla="*/ 3259551 h 6394659"/>
              <a:gd name="connsiteX2141" fmla="*/ 3595925 w 7621360"/>
              <a:gd name="connsiteY2141" fmla="*/ 3257891 h 6394659"/>
              <a:gd name="connsiteX2142" fmla="*/ 3596530 w 7621360"/>
              <a:gd name="connsiteY2142" fmla="*/ 3205567 h 6394659"/>
              <a:gd name="connsiteX2143" fmla="*/ 3549154 w 7621360"/>
              <a:gd name="connsiteY2143" fmla="*/ 3200899 h 6394659"/>
              <a:gd name="connsiteX2144" fmla="*/ 3473306 w 7621360"/>
              <a:gd name="connsiteY2144" fmla="*/ 3096994 h 6394659"/>
              <a:gd name="connsiteX2145" fmla="*/ 3479742 w 7621360"/>
              <a:gd name="connsiteY2145" fmla="*/ 3045011 h 6394659"/>
              <a:gd name="connsiteX2146" fmla="*/ 3447889 w 7621360"/>
              <a:gd name="connsiteY2146" fmla="*/ 3030852 h 6394659"/>
              <a:gd name="connsiteX2147" fmla="*/ 3444214 w 7621360"/>
              <a:gd name="connsiteY2147" fmla="*/ 3031301 h 6394659"/>
              <a:gd name="connsiteX2148" fmla="*/ 3419092 w 7621360"/>
              <a:gd name="connsiteY2148" fmla="*/ 2909609 h 6394659"/>
              <a:gd name="connsiteX2149" fmla="*/ 3373158 w 7621360"/>
              <a:gd name="connsiteY2149" fmla="*/ 2686772 h 6394659"/>
              <a:gd name="connsiteX2150" fmla="*/ 3389379 w 7621360"/>
              <a:gd name="connsiteY2150" fmla="*/ 2658981 h 6394659"/>
              <a:gd name="connsiteX2151" fmla="*/ 3382029 w 7621360"/>
              <a:gd name="connsiteY2151" fmla="*/ 2647366 h 6394659"/>
              <a:gd name="connsiteX2152" fmla="*/ 3782124 w 7621360"/>
              <a:gd name="connsiteY2152" fmla="*/ 2116645 h 6394659"/>
              <a:gd name="connsiteX2153" fmla="*/ 3787924 w 7621360"/>
              <a:gd name="connsiteY2153" fmla="*/ 2119747 h 6394659"/>
              <a:gd name="connsiteX2154" fmla="*/ 3827996 w 7621360"/>
              <a:gd name="connsiteY2154" fmla="*/ 2102967 h 6394659"/>
              <a:gd name="connsiteX2155" fmla="*/ 3825142 w 7621360"/>
              <a:gd name="connsiteY2155" fmla="*/ 2074293 h 6394659"/>
              <a:gd name="connsiteX2156" fmla="*/ 3956011 w 7621360"/>
              <a:gd name="connsiteY2156" fmla="*/ 1979042 h 6394659"/>
              <a:gd name="connsiteX2157" fmla="*/ 3991415 w 7621360"/>
              <a:gd name="connsiteY2157" fmla="*/ 1988548 h 6394659"/>
              <a:gd name="connsiteX2158" fmla="*/ 4203202 w 7621360"/>
              <a:gd name="connsiteY2158" fmla="*/ 2466386 h 6394659"/>
              <a:gd name="connsiteX2159" fmla="*/ 4183507 w 7621360"/>
              <a:gd name="connsiteY2159" fmla="*/ 2522448 h 6394659"/>
              <a:gd name="connsiteX2160" fmla="*/ 4203450 w 7621360"/>
              <a:gd name="connsiteY2160" fmla="*/ 2542252 h 6394659"/>
              <a:gd name="connsiteX2161" fmla="*/ 3854870 w 7621360"/>
              <a:gd name="connsiteY2161" fmla="*/ 3342194 h 6394659"/>
              <a:gd name="connsiteX2162" fmla="*/ 3806921 w 7621360"/>
              <a:gd name="connsiteY2162" fmla="*/ 3362695 h 6394659"/>
              <a:gd name="connsiteX2163" fmla="*/ 3804920 w 7621360"/>
              <a:gd name="connsiteY2163" fmla="*/ 3369534 h 6394659"/>
              <a:gd name="connsiteX2164" fmla="*/ 3695251 w 7621360"/>
              <a:gd name="connsiteY2164" fmla="*/ 3352072 h 6394659"/>
              <a:gd name="connsiteX2165" fmla="*/ 3695251 w 7621360"/>
              <a:gd name="connsiteY2165" fmla="*/ 3349793 h 6394659"/>
              <a:gd name="connsiteX2166" fmla="*/ 3678751 w 7621360"/>
              <a:gd name="connsiteY2166" fmla="*/ 3335572 h 6394659"/>
              <a:gd name="connsiteX2167" fmla="*/ 3670439 w 7621360"/>
              <a:gd name="connsiteY2167" fmla="*/ 3338782 h 6394659"/>
              <a:gd name="connsiteX2168" fmla="*/ 3668624 w 7621360"/>
              <a:gd name="connsiteY2168" fmla="*/ 3340472 h 6394659"/>
              <a:gd name="connsiteX2169" fmla="*/ 3665817 w 7621360"/>
              <a:gd name="connsiteY2169" fmla="*/ 3344659 h 6394659"/>
              <a:gd name="connsiteX2170" fmla="*/ 3837735 w 7621360"/>
              <a:gd name="connsiteY2170" fmla="*/ 3509464 h 6394659"/>
              <a:gd name="connsiteX2171" fmla="*/ 3748163 w 7621360"/>
              <a:gd name="connsiteY2171" fmla="*/ 3498020 h 6394659"/>
              <a:gd name="connsiteX2172" fmla="*/ 3793988 w 7621360"/>
              <a:gd name="connsiteY2172" fmla="*/ 3439166 h 6394659"/>
              <a:gd name="connsiteX2173" fmla="*/ 3838339 w 7621360"/>
              <a:gd name="connsiteY2173" fmla="*/ 3472896 h 6394659"/>
              <a:gd name="connsiteX2174" fmla="*/ 3840836 w 7621360"/>
              <a:gd name="connsiteY2174" fmla="*/ 3474726 h 6394659"/>
              <a:gd name="connsiteX2175" fmla="*/ 3881962 w 7621360"/>
              <a:gd name="connsiteY2175" fmla="*/ 3506006 h 6394659"/>
              <a:gd name="connsiteX2176" fmla="*/ 3878411 w 7621360"/>
              <a:gd name="connsiteY2176" fmla="*/ 3514660 h 6394659"/>
              <a:gd name="connsiteX2177" fmla="*/ 3840247 w 7621360"/>
              <a:gd name="connsiteY2177" fmla="*/ 3509775 h 6394659"/>
              <a:gd name="connsiteX2178" fmla="*/ 3687311 w 7621360"/>
              <a:gd name="connsiteY2178" fmla="*/ 3364339 h 6394659"/>
              <a:gd name="connsiteX2179" fmla="*/ 3691420 w 7621360"/>
              <a:gd name="connsiteY2179" fmla="*/ 3361098 h 6394659"/>
              <a:gd name="connsiteX2180" fmla="*/ 3771037 w 7621360"/>
              <a:gd name="connsiteY2180" fmla="*/ 3421580 h 6394659"/>
              <a:gd name="connsiteX2181" fmla="*/ 3726065 w 7621360"/>
              <a:gd name="connsiteY2181" fmla="*/ 3451433 h 6394659"/>
              <a:gd name="connsiteX2182" fmla="*/ 3743805 w 7621360"/>
              <a:gd name="connsiteY2182" fmla="*/ 3497446 h 6394659"/>
              <a:gd name="connsiteX2183" fmla="*/ 3693809 w 7621360"/>
              <a:gd name="connsiteY2183" fmla="*/ 3491056 h 6394659"/>
              <a:gd name="connsiteX2184" fmla="*/ 3693809 w 7621360"/>
              <a:gd name="connsiteY2184" fmla="*/ 3487784 h 6394659"/>
              <a:gd name="connsiteX2185" fmla="*/ 3690707 w 7621360"/>
              <a:gd name="connsiteY2185" fmla="*/ 3477890 h 6394659"/>
              <a:gd name="connsiteX2186" fmla="*/ 3724964 w 7621360"/>
              <a:gd name="connsiteY2186" fmla="*/ 3455170 h 6394659"/>
              <a:gd name="connsiteX2187" fmla="*/ 3692909 w 7621360"/>
              <a:gd name="connsiteY2187" fmla="*/ 3359128 h 6394659"/>
              <a:gd name="connsiteX2188" fmla="*/ 3694910 w 7621360"/>
              <a:gd name="connsiteY2188" fmla="*/ 3354476 h 6394659"/>
              <a:gd name="connsiteX2189" fmla="*/ 3804548 w 7621360"/>
              <a:gd name="connsiteY2189" fmla="*/ 3371923 h 6394659"/>
              <a:gd name="connsiteX2190" fmla="*/ 3809759 w 7621360"/>
              <a:gd name="connsiteY2190" fmla="*/ 3395945 h 6394659"/>
              <a:gd name="connsiteX2191" fmla="*/ 3773223 w 7621360"/>
              <a:gd name="connsiteY2191" fmla="*/ 3420168 h 6394659"/>
              <a:gd name="connsiteX2192" fmla="*/ 3811154 w 7621360"/>
              <a:gd name="connsiteY2192" fmla="*/ 3398008 h 6394659"/>
              <a:gd name="connsiteX2193" fmla="*/ 3817590 w 7621360"/>
              <a:gd name="connsiteY2193" fmla="*/ 3404986 h 6394659"/>
              <a:gd name="connsiteX2194" fmla="*/ 3793646 w 7621360"/>
              <a:gd name="connsiteY2194" fmla="*/ 3435723 h 6394659"/>
              <a:gd name="connsiteX2195" fmla="*/ 3775317 w 7621360"/>
              <a:gd name="connsiteY2195" fmla="*/ 3421766 h 6394659"/>
              <a:gd name="connsiteX2196" fmla="*/ 3795647 w 7621360"/>
              <a:gd name="connsiteY2196" fmla="*/ 3437212 h 6394659"/>
              <a:gd name="connsiteX2197" fmla="*/ 3819560 w 7621360"/>
              <a:gd name="connsiteY2197" fmla="*/ 3406506 h 6394659"/>
              <a:gd name="connsiteX2198" fmla="*/ 3839487 w 7621360"/>
              <a:gd name="connsiteY2198" fmla="*/ 3413516 h 6394659"/>
              <a:gd name="connsiteX2199" fmla="*/ 3838557 w 7621360"/>
              <a:gd name="connsiteY2199" fmla="*/ 3469826 h 6394659"/>
              <a:gd name="connsiteX2200" fmla="*/ 3839642 w 7621360"/>
              <a:gd name="connsiteY2200" fmla="*/ 3389695 h 6394659"/>
              <a:gd name="connsiteX2201" fmla="*/ 3828120 w 7621360"/>
              <a:gd name="connsiteY2201" fmla="*/ 3374404 h 6394659"/>
              <a:gd name="connsiteX2202" fmla="*/ 3843395 w 7621360"/>
              <a:gd name="connsiteY2202" fmla="*/ 3362881 h 6394659"/>
              <a:gd name="connsiteX2203" fmla="*/ 3854932 w 7621360"/>
              <a:gd name="connsiteY2203" fmla="*/ 3378141 h 6394659"/>
              <a:gd name="connsiteX2204" fmla="*/ 3839797 w 7621360"/>
              <a:gd name="connsiteY2204" fmla="*/ 3389866 h 6394659"/>
              <a:gd name="connsiteX2205" fmla="*/ 3839487 w 7621360"/>
              <a:gd name="connsiteY2205" fmla="*/ 3389819 h 6394659"/>
              <a:gd name="connsiteX2206" fmla="*/ 3681108 w 7621360"/>
              <a:gd name="connsiteY2206" fmla="*/ 3366185 h 6394659"/>
              <a:gd name="connsiteX2207" fmla="*/ 3685109 w 7621360"/>
              <a:gd name="connsiteY2207" fmla="*/ 3365347 h 6394659"/>
              <a:gd name="connsiteX2208" fmla="*/ 3724017 w 7621360"/>
              <a:gd name="connsiteY2208" fmla="*/ 3452844 h 6394659"/>
              <a:gd name="connsiteX2209" fmla="*/ 3689404 w 7621360"/>
              <a:gd name="connsiteY2209" fmla="*/ 3475796 h 6394659"/>
              <a:gd name="connsiteX2210" fmla="*/ 3673897 w 7621360"/>
              <a:gd name="connsiteY2210" fmla="*/ 3466817 h 6394659"/>
              <a:gd name="connsiteX2211" fmla="*/ 3674905 w 7621360"/>
              <a:gd name="connsiteY2211" fmla="*/ 3451185 h 6394659"/>
              <a:gd name="connsiteX2212" fmla="*/ 3675928 w 7621360"/>
              <a:gd name="connsiteY2212" fmla="*/ 3435056 h 6394659"/>
              <a:gd name="connsiteX2213" fmla="*/ 3680348 w 7621360"/>
              <a:gd name="connsiteY2213" fmla="*/ 3366216 h 6394659"/>
              <a:gd name="connsiteX2214" fmla="*/ 3680953 w 7621360"/>
              <a:gd name="connsiteY2214" fmla="*/ 3366309 h 6394659"/>
              <a:gd name="connsiteX2215" fmla="*/ 3693514 w 7621360"/>
              <a:gd name="connsiteY2215" fmla="*/ 3493491 h 6394659"/>
              <a:gd name="connsiteX2216" fmla="*/ 3743712 w 7621360"/>
              <a:gd name="connsiteY2216" fmla="*/ 3499912 h 6394659"/>
              <a:gd name="connsiteX2217" fmla="*/ 3712123 w 7621360"/>
              <a:gd name="connsiteY2217" fmla="*/ 3540512 h 6394659"/>
              <a:gd name="connsiteX2218" fmla="*/ 3685915 w 7621360"/>
              <a:gd name="connsiteY2218" fmla="*/ 3506766 h 6394659"/>
              <a:gd name="connsiteX2219" fmla="*/ 3693390 w 7621360"/>
              <a:gd name="connsiteY2219" fmla="*/ 3493615 h 6394659"/>
              <a:gd name="connsiteX2220" fmla="*/ 3727088 w 7621360"/>
              <a:gd name="connsiteY2220" fmla="*/ 3453790 h 6394659"/>
              <a:gd name="connsiteX2221" fmla="*/ 3773161 w 7621360"/>
              <a:gd name="connsiteY2221" fmla="*/ 3423224 h 6394659"/>
              <a:gd name="connsiteX2222" fmla="*/ 3792158 w 7621360"/>
              <a:gd name="connsiteY2222" fmla="*/ 3437677 h 6394659"/>
              <a:gd name="connsiteX2223" fmla="*/ 3746178 w 7621360"/>
              <a:gd name="connsiteY2223" fmla="*/ 3496732 h 6394659"/>
              <a:gd name="connsiteX2224" fmla="*/ 3837812 w 7621360"/>
              <a:gd name="connsiteY2224" fmla="*/ 3511946 h 6394659"/>
              <a:gd name="connsiteX2225" fmla="*/ 3837114 w 7621360"/>
              <a:gd name="connsiteY2225" fmla="*/ 3554283 h 6394659"/>
              <a:gd name="connsiteX2226" fmla="*/ 3785164 w 7621360"/>
              <a:gd name="connsiteY2226" fmla="*/ 3584400 h 6394659"/>
              <a:gd name="connsiteX2227" fmla="*/ 3747837 w 7621360"/>
              <a:gd name="connsiteY2227" fmla="*/ 3500439 h 6394659"/>
              <a:gd name="connsiteX2228" fmla="*/ 3840262 w 7621360"/>
              <a:gd name="connsiteY2228" fmla="*/ 3512256 h 6394659"/>
              <a:gd name="connsiteX2229" fmla="*/ 3878147 w 7621360"/>
              <a:gd name="connsiteY2229" fmla="*/ 3517094 h 6394659"/>
              <a:gd name="connsiteX2230" fmla="*/ 3878147 w 7621360"/>
              <a:gd name="connsiteY2230" fmla="*/ 3520382 h 6394659"/>
              <a:gd name="connsiteX2231" fmla="*/ 3880566 w 7621360"/>
              <a:gd name="connsiteY2231" fmla="*/ 3529098 h 6394659"/>
              <a:gd name="connsiteX2232" fmla="*/ 3839456 w 7621360"/>
              <a:gd name="connsiteY2232" fmla="*/ 3552918 h 6394659"/>
              <a:gd name="connsiteX2233" fmla="*/ 3883498 w 7621360"/>
              <a:gd name="connsiteY2233" fmla="*/ 3504037 h 6394659"/>
              <a:gd name="connsiteX2234" fmla="*/ 3840929 w 7621360"/>
              <a:gd name="connsiteY2234" fmla="*/ 3471671 h 6394659"/>
              <a:gd name="connsiteX2235" fmla="*/ 3841906 w 7621360"/>
              <a:gd name="connsiteY2235" fmla="*/ 3413531 h 6394659"/>
              <a:gd name="connsiteX2236" fmla="*/ 3843922 w 7621360"/>
              <a:gd name="connsiteY2236" fmla="*/ 3413531 h 6394659"/>
              <a:gd name="connsiteX2237" fmla="*/ 3854452 w 7621360"/>
              <a:gd name="connsiteY2237" fmla="*/ 3411205 h 6394659"/>
              <a:gd name="connsiteX2238" fmla="*/ 3890941 w 7621360"/>
              <a:gd name="connsiteY2238" fmla="*/ 3498345 h 6394659"/>
              <a:gd name="connsiteX2239" fmla="*/ 3883358 w 7621360"/>
              <a:gd name="connsiteY2239" fmla="*/ 3504161 h 6394659"/>
              <a:gd name="connsiteX2240" fmla="*/ 3988701 w 7621360"/>
              <a:gd name="connsiteY2240" fmla="*/ 3236598 h 6394659"/>
              <a:gd name="connsiteX2241" fmla="*/ 3867432 w 7621360"/>
              <a:gd name="connsiteY2241" fmla="*/ 3350335 h 6394659"/>
              <a:gd name="connsiteX2242" fmla="*/ 3857212 w 7621360"/>
              <a:gd name="connsiteY2242" fmla="*/ 3343108 h 6394659"/>
              <a:gd name="connsiteX2243" fmla="*/ 4205668 w 7621360"/>
              <a:gd name="connsiteY2243" fmla="*/ 2543337 h 6394659"/>
              <a:gd name="connsiteX2244" fmla="*/ 4207451 w 7621360"/>
              <a:gd name="connsiteY2244" fmla="*/ 2544019 h 6394659"/>
              <a:gd name="connsiteX2245" fmla="*/ 4174001 w 7621360"/>
              <a:gd name="connsiteY2245" fmla="*/ 3039598 h 6394659"/>
              <a:gd name="connsiteX2246" fmla="*/ 4147173 w 7621360"/>
              <a:gd name="connsiteY2246" fmla="*/ 3064396 h 6394659"/>
              <a:gd name="connsiteX2247" fmla="*/ 4153345 w 7621360"/>
              <a:gd name="connsiteY2247" fmla="*/ 3082199 h 6394659"/>
              <a:gd name="connsiteX2248" fmla="*/ 3992252 w 7621360"/>
              <a:gd name="connsiteY2248" fmla="*/ 3233279 h 6394659"/>
              <a:gd name="connsiteX2249" fmla="*/ 4209808 w 7621360"/>
              <a:gd name="connsiteY2249" fmla="*/ 2544717 h 6394659"/>
              <a:gd name="connsiteX2250" fmla="*/ 4216476 w 7621360"/>
              <a:gd name="connsiteY2250" fmla="*/ 2546035 h 6394659"/>
              <a:gd name="connsiteX2251" fmla="*/ 4224261 w 7621360"/>
              <a:gd name="connsiteY2251" fmla="*/ 2482250 h 6394659"/>
              <a:gd name="connsiteX2252" fmla="*/ 4243165 w 7621360"/>
              <a:gd name="connsiteY2252" fmla="*/ 2507219 h 6394659"/>
              <a:gd name="connsiteX2253" fmla="*/ 4218198 w 7621360"/>
              <a:gd name="connsiteY2253" fmla="*/ 2526123 h 6394659"/>
              <a:gd name="connsiteX2254" fmla="*/ 4199294 w 7621360"/>
              <a:gd name="connsiteY2254" fmla="*/ 2501155 h 6394659"/>
              <a:gd name="connsiteX2255" fmla="*/ 4199294 w 7621360"/>
              <a:gd name="connsiteY2255" fmla="*/ 2501155 h 6394659"/>
              <a:gd name="connsiteX2256" fmla="*/ 4224261 w 7621360"/>
              <a:gd name="connsiteY2256" fmla="*/ 2482250 h 6394659"/>
              <a:gd name="connsiteX2257" fmla="*/ 4207203 w 7621360"/>
              <a:gd name="connsiteY2257" fmla="*/ 2464757 h 6394659"/>
              <a:gd name="connsiteX2258" fmla="*/ 4205435 w 7621360"/>
              <a:gd name="connsiteY2258" fmla="*/ 2465440 h 6394659"/>
              <a:gd name="connsiteX2259" fmla="*/ 3993632 w 7621360"/>
              <a:gd name="connsiteY2259" fmla="*/ 1987602 h 6394659"/>
              <a:gd name="connsiteX2260" fmla="*/ 4007651 w 7621360"/>
              <a:gd name="connsiteY2260" fmla="*/ 1946552 h 6394659"/>
              <a:gd name="connsiteX2261" fmla="*/ 3997974 w 7621360"/>
              <a:gd name="connsiteY2261" fmla="*/ 1935123 h 6394659"/>
              <a:gd name="connsiteX2262" fmla="*/ 3995912 w 7621360"/>
              <a:gd name="connsiteY2262" fmla="*/ 1933773 h 6394659"/>
              <a:gd name="connsiteX2263" fmla="*/ 3991787 w 7621360"/>
              <a:gd name="connsiteY2263" fmla="*/ 1931664 h 6394659"/>
              <a:gd name="connsiteX2264" fmla="*/ 3987476 w 7621360"/>
              <a:gd name="connsiteY2264" fmla="*/ 1930268 h 6394659"/>
              <a:gd name="connsiteX2265" fmla="*/ 3985041 w 7621360"/>
              <a:gd name="connsiteY2265" fmla="*/ 1929757 h 6394659"/>
              <a:gd name="connsiteX2266" fmla="*/ 3979334 w 7621360"/>
              <a:gd name="connsiteY2266" fmla="*/ 1929353 h 6394659"/>
              <a:gd name="connsiteX2267" fmla="*/ 3969223 w 7621360"/>
              <a:gd name="connsiteY2267" fmla="*/ 1773202 h 6394659"/>
              <a:gd name="connsiteX2268" fmla="*/ 3966975 w 7621360"/>
              <a:gd name="connsiteY2268" fmla="*/ 1738463 h 6394659"/>
              <a:gd name="connsiteX2269" fmla="*/ 3971519 w 7621360"/>
              <a:gd name="connsiteY2269" fmla="*/ 1737564 h 6394659"/>
              <a:gd name="connsiteX2270" fmla="*/ 3974790 w 7621360"/>
              <a:gd name="connsiteY2270" fmla="*/ 1683611 h 6394659"/>
              <a:gd name="connsiteX2271" fmla="*/ 3973984 w 7621360"/>
              <a:gd name="connsiteY2271" fmla="*/ 1683316 h 6394659"/>
              <a:gd name="connsiteX2272" fmla="*/ 4028710 w 7621360"/>
              <a:gd name="connsiteY2272" fmla="*/ 1516976 h 6394659"/>
              <a:gd name="connsiteX2273" fmla="*/ 4105457 w 7621360"/>
              <a:gd name="connsiteY2273" fmla="*/ 1560399 h 6394659"/>
              <a:gd name="connsiteX2274" fmla="*/ 3982731 w 7621360"/>
              <a:gd name="connsiteY2274" fmla="*/ 1688589 h 6394659"/>
              <a:gd name="connsiteX2275" fmla="*/ 3974759 w 7621360"/>
              <a:gd name="connsiteY2275" fmla="*/ 1683611 h 6394659"/>
              <a:gd name="connsiteX2276" fmla="*/ 3990066 w 7621360"/>
              <a:gd name="connsiteY2276" fmla="*/ 1698545 h 6394659"/>
              <a:gd name="connsiteX2277" fmla="*/ 3984545 w 7621360"/>
              <a:gd name="connsiteY2277" fmla="*/ 1690249 h 6394659"/>
              <a:gd name="connsiteX2278" fmla="*/ 4107690 w 7621360"/>
              <a:gd name="connsiteY2278" fmla="*/ 1561531 h 6394659"/>
              <a:gd name="connsiteX2279" fmla="*/ 4179196 w 7621360"/>
              <a:gd name="connsiteY2279" fmla="*/ 1601945 h 6394659"/>
              <a:gd name="connsiteX2280" fmla="*/ 4178095 w 7621360"/>
              <a:gd name="connsiteY2280" fmla="*/ 1604256 h 6394659"/>
              <a:gd name="connsiteX2281" fmla="*/ 4177474 w 7621360"/>
              <a:gd name="connsiteY2281" fmla="*/ 1625967 h 6394659"/>
              <a:gd name="connsiteX2282" fmla="*/ 4208614 w 7621360"/>
              <a:gd name="connsiteY2282" fmla="*/ 1602736 h 6394659"/>
              <a:gd name="connsiteX2283" fmla="*/ 4220152 w 7621360"/>
              <a:gd name="connsiteY2283" fmla="*/ 1618011 h 6394659"/>
              <a:gd name="connsiteX2284" fmla="*/ 4204892 w 7621360"/>
              <a:gd name="connsiteY2284" fmla="*/ 1629550 h 6394659"/>
              <a:gd name="connsiteX2285" fmla="*/ 4193339 w 7621360"/>
              <a:gd name="connsiteY2285" fmla="*/ 1614290 h 6394659"/>
              <a:gd name="connsiteX2286" fmla="*/ 4208583 w 7621360"/>
              <a:gd name="connsiteY2286" fmla="*/ 1602736 h 6394659"/>
              <a:gd name="connsiteX2287" fmla="*/ 4201155 w 7621360"/>
              <a:gd name="connsiteY2287" fmla="*/ 1585817 h 6394659"/>
              <a:gd name="connsiteX2288" fmla="*/ 4180406 w 7621360"/>
              <a:gd name="connsiteY2288" fmla="*/ 1599883 h 6394659"/>
              <a:gd name="connsiteX2289" fmla="*/ 4109443 w 7621360"/>
              <a:gd name="connsiteY2289" fmla="*/ 1559778 h 6394659"/>
              <a:gd name="connsiteX2290" fmla="*/ 4186624 w 7621360"/>
              <a:gd name="connsiteY2290" fmla="*/ 1479136 h 6394659"/>
              <a:gd name="connsiteX2291" fmla="*/ 4188376 w 7621360"/>
              <a:gd name="connsiteY2291" fmla="*/ 1473739 h 6394659"/>
              <a:gd name="connsiteX2292" fmla="*/ 4161564 w 7621360"/>
              <a:gd name="connsiteY2292" fmla="*/ 1277328 h 6394659"/>
              <a:gd name="connsiteX2293" fmla="*/ 4231038 w 7621360"/>
              <a:gd name="connsiteY2293" fmla="*/ 1233099 h 6394659"/>
              <a:gd name="connsiteX2294" fmla="*/ 4315461 w 7621360"/>
              <a:gd name="connsiteY2294" fmla="*/ 1301754 h 6394659"/>
              <a:gd name="connsiteX2295" fmla="*/ 4311956 w 7621360"/>
              <a:gd name="connsiteY2295" fmla="*/ 1307957 h 6394659"/>
              <a:gd name="connsiteX2296" fmla="*/ 4310592 w 7621360"/>
              <a:gd name="connsiteY2296" fmla="*/ 1325388 h 6394659"/>
              <a:gd name="connsiteX2297" fmla="*/ 4311259 w 7621360"/>
              <a:gd name="connsiteY2297" fmla="*/ 1327792 h 6394659"/>
              <a:gd name="connsiteX2298" fmla="*/ 4311801 w 7621360"/>
              <a:gd name="connsiteY2298" fmla="*/ 1329343 h 6394659"/>
              <a:gd name="connsiteX2299" fmla="*/ 4312670 w 7621360"/>
              <a:gd name="connsiteY2299" fmla="*/ 1331312 h 6394659"/>
              <a:gd name="connsiteX2300" fmla="*/ 4317757 w 7621360"/>
              <a:gd name="connsiteY2300" fmla="*/ 1338694 h 6394659"/>
              <a:gd name="connsiteX2301" fmla="*/ 4160463 w 7621360"/>
              <a:gd name="connsiteY2301" fmla="*/ 1122293 h 6394659"/>
              <a:gd name="connsiteX2302" fmla="*/ 4158990 w 7621360"/>
              <a:gd name="connsiteY2302" fmla="*/ 1121719 h 6394659"/>
              <a:gd name="connsiteX2303" fmla="*/ 4187523 w 7621360"/>
              <a:gd name="connsiteY2303" fmla="*/ 1036626 h 6394659"/>
              <a:gd name="connsiteX2304" fmla="*/ 4209699 w 7621360"/>
              <a:gd name="connsiteY2304" fmla="*/ 1078607 h 6394659"/>
              <a:gd name="connsiteX2305" fmla="*/ 4171799 w 7621360"/>
              <a:gd name="connsiteY2305" fmla="*/ 1129210 h 6394659"/>
              <a:gd name="connsiteX2306" fmla="*/ 4160447 w 7621360"/>
              <a:gd name="connsiteY2306" fmla="*/ 1122293 h 6394659"/>
              <a:gd name="connsiteX2307" fmla="*/ 4210987 w 7621360"/>
              <a:gd name="connsiteY2307" fmla="*/ 1081041 h 6394659"/>
              <a:gd name="connsiteX2308" fmla="*/ 4235659 w 7621360"/>
              <a:gd name="connsiteY2308" fmla="*/ 1127737 h 6394659"/>
              <a:gd name="connsiteX2309" fmla="*/ 4183646 w 7621360"/>
              <a:gd name="connsiteY2309" fmla="*/ 1146052 h 6394659"/>
              <a:gd name="connsiteX2310" fmla="*/ 4173582 w 7621360"/>
              <a:gd name="connsiteY2310" fmla="*/ 1130962 h 6394659"/>
              <a:gd name="connsiteX2311" fmla="*/ 4373816 w 7621360"/>
              <a:gd name="connsiteY2311" fmla="*/ 1081801 h 6394659"/>
              <a:gd name="connsiteX2312" fmla="*/ 4408352 w 7621360"/>
              <a:gd name="connsiteY2312" fmla="*/ 1069658 h 6394659"/>
              <a:gd name="connsiteX2313" fmla="*/ 4392286 w 7621360"/>
              <a:gd name="connsiteY2313" fmla="*/ 1127442 h 6394659"/>
              <a:gd name="connsiteX2314" fmla="*/ 4364651 w 7621360"/>
              <a:gd name="connsiteY2314" fmla="*/ 1145044 h 6394659"/>
              <a:gd name="connsiteX2315" fmla="*/ 4184484 w 7621360"/>
              <a:gd name="connsiteY2315" fmla="*/ 1148378 h 6394659"/>
              <a:gd name="connsiteX2316" fmla="*/ 4236838 w 7621360"/>
              <a:gd name="connsiteY2316" fmla="*/ 1129970 h 6394659"/>
              <a:gd name="connsiteX2317" fmla="*/ 4274986 w 7621360"/>
              <a:gd name="connsiteY2317" fmla="*/ 1202160 h 6394659"/>
              <a:gd name="connsiteX2318" fmla="*/ 4231193 w 7621360"/>
              <a:gd name="connsiteY2318" fmla="*/ 1230075 h 6394659"/>
              <a:gd name="connsiteX2319" fmla="*/ 4177831 w 7621360"/>
              <a:gd name="connsiteY2319" fmla="*/ 1186652 h 6394659"/>
              <a:gd name="connsiteX2320" fmla="*/ 4183321 w 7621360"/>
              <a:gd name="connsiteY2320" fmla="*/ 1177099 h 6394659"/>
              <a:gd name="connsiteX2321" fmla="*/ 4184484 w 7621360"/>
              <a:gd name="connsiteY2321" fmla="*/ 1148378 h 6394659"/>
              <a:gd name="connsiteX2322" fmla="*/ 4325882 w 7621360"/>
              <a:gd name="connsiteY2322" fmla="*/ 1293147 h 6394659"/>
              <a:gd name="connsiteX2323" fmla="*/ 4278258 w 7621360"/>
              <a:gd name="connsiteY2323" fmla="*/ 1203029 h 6394659"/>
              <a:gd name="connsiteX2324" fmla="*/ 4361767 w 7621360"/>
              <a:gd name="connsiteY2324" fmla="*/ 1149836 h 6394659"/>
              <a:gd name="connsiteX2325" fmla="*/ 4341421 w 7621360"/>
              <a:gd name="connsiteY2325" fmla="*/ 1290371 h 6394659"/>
              <a:gd name="connsiteX2326" fmla="*/ 4325882 w 7621360"/>
              <a:gd name="connsiteY2326" fmla="*/ 1293147 h 6394659"/>
              <a:gd name="connsiteX2327" fmla="*/ 4362248 w 7621360"/>
              <a:gd name="connsiteY2327" fmla="*/ 1146579 h 6394659"/>
              <a:gd name="connsiteX2328" fmla="*/ 4277095 w 7621360"/>
              <a:gd name="connsiteY2328" fmla="*/ 1200858 h 6394659"/>
              <a:gd name="connsiteX2329" fmla="*/ 4239210 w 7621360"/>
              <a:gd name="connsiteY2329" fmla="*/ 1129179 h 6394659"/>
              <a:gd name="connsiteX2330" fmla="*/ 4371506 w 7621360"/>
              <a:gd name="connsiteY2330" fmla="*/ 1082654 h 6394659"/>
              <a:gd name="connsiteX2331" fmla="*/ 4276150 w 7621360"/>
              <a:gd name="connsiteY2331" fmla="*/ 1204362 h 6394659"/>
              <a:gd name="connsiteX2332" fmla="*/ 4323711 w 7621360"/>
              <a:gd name="connsiteY2332" fmla="*/ 1294310 h 6394659"/>
              <a:gd name="connsiteX2333" fmla="*/ 4317043 w 7621360"/>
              <a:gd name="connsiteY2333" fmla="*/ 1299784 h 6394659"/>
              <a:gd name="connsiteX2334" fmla="*/ 4233302 w 7621360"/>
              <a:gd name="connsiteY2334" fmla="*/ 1231672 h 6394659"/>
              <a:gd name="connsiteX2335" fmla="*/ 4371847 w 7621360"/>
              <a:gd name="connsiteY2335" fmla="*/ 1079847 h 6394659"/>
              <a:gd name="connsiteX2336" fmla="*/ 4237954 w 7621360"/>
              <a:gd name="connsiteY2336" fmla="*/ 1126899 h 6394659"/>
              <a:gd name="connsiteX2337" fmla="*/ 4212568 w 7621360"/>
              <a:gd name="connsiteY2337" fmla="*/ 1078824 h 6394659"/>
              <a:gd name="connsiteX2338" fmla="*/ 4410181 w 7621360"/>
              <a:gd name="connsiteY2338" fmla="*/ 815185 h 6394659"/>
              <a:gd name="connsiteX2339" fmla="*/ 4176219 w 7621360"/>
              <a:gd name="connsiteY2339" fmla="*/ 1188560 h 6394659"/>
              <a:gd name="connsiteX2340" fmla="*/ 4218523 w 7621360"/>
              <a:gd name="connsiteY2340" fmla="*/ 1222972 h 6394659"/>
              <a:gd name="connsiteX2341" fmla="*/ 4228945 w 7621360"/>
              <a:gd name="connsiteY2341" fmla="*/ 1231440 h 6394659"/>
              <a:gd name="connsiteX2342" fmla="*/ 4161130 w 7621360"/>
              <a:gd name="connsiteY2342" fmla="*/ 1274614 h 6394659"/>
              <a:gd name="connsiteX2343" fmla="*/ 4151313 w 7621360"/>
              <a:gd name="connsiteY2343" fmla="*/ 1202563 h 6394659"/>
              <a:gd name="connsiteX2344" fmla="*/ 4176280 w 7621360"/>
              <a:gd name="connsiteY2344" fmla="*/ 1188560 h 6394659"/>
              <a:gd name="connsiteX2345" fmla="*/ 4346631 w 7621360"/>
              <a:gd name="connsiteY2345" fmla="*/ 1291441 h 6394659"/>
              <a:gd name="connsiteX2346" fmla="*/ 4343530 w 7621360"/>
              <a:gd name="connsiteY2346" fmla="*/ 1290665 h 6394659"/>
              <a:gd name="connsiteX2347" fmla="*/ 4364155 w 7621360"/>
              <a:gd name="connsiteY2347" fmla="*/ 1148300 h 6394659"/>
              <a:gd name="connsiteX2348" fmla="*/ 4391262 w 7621360"/>
              <a:gd name="connsiteY2348" fmla="*/ 1131040 h 6394659"/>
              <a:gd name="connsiteX2349" fmla="*/ 4395372 w 7621360"/>
              <a:gd name="connsiteY2349" fmla="*/ 1125503 h 6394659"/>
              <a:gd name="connsiteX2350" fmla="*/ 4411159 w 7621360"/>
              <a:gd name="connsiteY2350" fmla="*/ 1068697 h 6394659"/>
              <a:gd name="connsiteX2351" fmla="*/ 4558232 w 7621360"/>
              <a:gd name="connsiteY2351" fmla="*/ 1016993 h 6394659"/>
              <a:gd name="connsiteX2352" fmla="*/ 4560016 w 7621360"/>
              <a:gd name="connsiteY2352" fmla="*/ 1020653 h 6394659"/>
              <a:gd name="connsiteX2353" fmla="*/ 4579835 w 7621360"/>
              <a:gd name="connsiteY2353" fmla="*/ 978176 h 6394659"/>
              <a:gd name="connsiteX2354" fmla="*/ 4556588 w 7621360"/>
              <a:gd name="connsiteY2354" fmla="*/ 1011270 h 6394659"/>
              <a:gd name="connsiteX2355" fmla="*/ 4557395 w 7621360"/>
              <a:gd name="connsiteY2355" fmla="*/ 1014651 h 6394659"/>
              <a:gd name="connsiteX2356" fmla="*/ 4411965 w 7621360"/>
              <a:gd name="connsiteY2356" fmla="*/ 1065828 h 6394659"/>
              <a:gd name="connsiteX2357" fmla="*/ 4517789 w 7621360"/>
              <a:gd name="connsiteY2357" fmla="*/ 685196 h 6394659"/>
              <a:gd name="connsiteX2358" fmla="*/ 4519463 w 7621360"/>
              <a:gd name="connsiteY2358" fmla="*/ 685506 h 6394659"/>
              <a:gd name="connsiteX2359" fmla="*/ 4525325 w 7621360"/>
              <a:gd name="connsiteY2359" fmla="*/ 685506 h 6394659"/>
              <a:gd name="connsiteX2360" fmla="*/ 4510143 w 7621360"/>
              <a:gd name="connsiteY2360" fmla="*/ 681877 h 6394659"/>
              <a:gd name="connsiteX2361" fmla="*/ 4515401 w 7621360"/>
              <a:gd name="connsiteY2361" fmla="*/ 684482 h 6394659"/>
              <a:gd name="connsiteX2362" fmla="*/ 4409112 w 7621360"/>
              <a:gd name="connsiteY2362" fmla="*/ 1066789 h 6394659"/>
              <a:gd name="connsiteX2363" fmla="*/ 4393371 w 7621360"/>
              <a:gd name="connsiteY2363" fmla="*/ 1072310 h 6394659"/>
              <a:gd name="connsiteX2364" fmla="*/ 4374157 w 7621360"/>
              <a:gd name="connsiteY2364" fmla="*/ 1079072 h 6394659"/>
              <a:gd name="connsiteX2365" fmla="*/ 4412926 w 7621360"/>
              <a:gd name="connsiteY2365" fmla="*/ 811603 h 6394659"/>
              <a:gd name="connsiteX2366" fmla="*/ 4516502 w 7621360"/>
              <a:gd name="connsiteY2366" fmla="*/ 55828 h 6394659"/>
              <a:gd name="connsiteX2367" fmla="*/ 4520130 w 7621360"/>
              <a:gd name="connsiteY2367" fmla="*/ 56774 h 6394659"/>
              <a:gd name="connsiteX2368" fmla="*/ 4410988 w 7621360"/>
              <a:gd name="connsiteY2368" fmla="*/ 810145 h 6394659"/>
              <a:gd name="connsiteX2369" fmla="*/ 4211343 w 7621360"/>
              <a:gd name="connsiteY2369" fmla="*/ 1076405 h 6394659"/>
              <a:gd name="connsiteX2370" fmla="*/ 4188594 w 7621360"/>
              <a:gd name="connsiteY2370" fmla="*/ 1033385 h 6394659"/>
              <a:gd name="connsiteX2371" fmla="*/ 3876767 w 7621360"/>
              <a:gd name="connsiteY2371" fmla="*/ 449099 h 6394659"/>
              <a:gd name="connsiteX2372" fmla="*/ 3876953 w 7621360"/>
              <a:gd name="connsiteY2372" fmla="*/ 449099 h 6394659"/>
              <a:gd name="connsiteX2373" fmla="*/ 4185926 w 7621360"/>
              <a:gd name="connsiteY2373" fmla="*/ 1033757 h 6394659"/>
              <a:gd name="connsiteX2374" fmla="*/ 4156648 w 7621360"/>
              <a:gd name="connsiteY2374" fmla="*/ 1121053 h 6394659"/>
              <a:gd name="connsiteX2375" fmla="*/ 4132952 w 7621360"/>
              <a:gd name="connsiteY2375" fmla="*/ 1120882 h 6394659"/>
              <a:gd name="connsiteX2376" fmla="*/ 4132503 w 7621360"/>
              <a:gd name="connsiteY2376" fmla="*/ 1201400 h 6394659"/>
              <a:gd name="connsiteX2377" fmla="*/ 4134798 w 7621360"/>
              <a:gd name="connsiteY2377" fmla="*/ 1202021 h 6394659"/>
              <a:gd name="connsiteX2378" fmla="*/ 4137217 w 7621360"/>
              <a:gd name="connsiteY2378" fmla="*/ 1202501 h 6394659"/>
              <a:gd name="connsiteX2379" fmla="*/ 4148941 w 7621360"/>
              <a:gd name="connsiteY2379" fmla="*/ 1202905 h 6394659"/>
              <a:gd name="connsiteX2380" fmla="*/ 4158912 w 7621360"/>
              <a:gd name="connsiteY2380" fmla="*/ 1276072 h 6394659"/>
              <a:gd name="connsiteX2381" fmla="*/ 4094432 w 7621360"/>
              <a:gd name="connsiteY2381" fmla="*/ 1317138 h 6394659"/>
              <a:gd name="connsiteX2382" fmla="*/ 4093207 w 7621360"/>
              <a:gd name="connsiteY2382" fmla="*/ 1320813 h 6394659"/>
              <a:gd name="connsiteX2383" fmla="*/ 4159284 w 7621360"/>
              <a:gd name="connsiteY2383" fmla="*/ 1278739 h 6394659"/>
              <a:gd name="connsiteX2384" fmla="*/ 4186159 w 7621360"/>
              <a:gd name="connsiteY2384" fmla="*/ 1475972 h 6394659"/>
              <a:gd name="connsiteX2385" fmla="*/ 4107179 w 7621360"/>
              <a:gd name="connsiteY2385" fmla="*/ 1558569 h 6394659"/>
              <a:gd name="connsiteX2386" fmla="*/ 4029470 w 7621360"/>
              <a:gd name="connsiteY2386" fmla="*/ 1514650 h 6394659"/>
              <a:gd name="connsiteX2387" fmla="*/ 4089903 w 7621360"/>
              <a:gd name="connsiteY2387" fmla="*/ 1322922 h 6394659"/>
              <a:gd name="connsiteX2388" fmla="*/ 4027268 w 7621360"/>
              <a:gd name="connsiteY2388" fmla="*/ 1513347 h 6394659"/>
              <a:gd name="connsiteX2389" fmla="*/ 3935774 w 7621360"/>
              <a:gd name="connsiteY2389" fmla="*/ 1461643 h 6394659"/>
              <a:gd name="connsiteX2390" fmla="*/ 3937402 w 7621360"/>
              <a:gd name="connsiteY2390" fmla="*/ 1458184 h 6394659"/>
              <a:gd name="connsiteX2391" fmla="*/ 3939263 w 7621360"/>
              <a:gd name="connsiteY2391" fmla="*/ 1432736 h 6394659"/>
              <a:gd name="connsiteX2392" fmla="*/ 3938581 w 7621360"/>
              <a:gd name="connsiteY2392" fmla="*/ 1430332 h 6394659"/>
              <a:gd name="connsiteX2393" fmla="*/ 3934750 w 7621360"/>
              <a:gd name="connsiteY2393" fmla="*/ 1421756 h 6394659"/>
              <a:gd name="connsiteX2394" fmla="*/ 3934533 w 7621360"/>
              <a:gd name="connsiteY2394" fmla="*/ 1463783 h 6394659"/>
              <a:gd name="connsiteX2395" fmla="*/ 4026431 w 7621360"/>
              <a:gd name="connsiteY2395" fmla="*/ 1515735 h 6394659"/>
              <a:gd name="connsiteX2396" fmla="*/ 3971550 w 7621360"/>
              <a:gd name="connsiteY2396" fmla="*/ 1682526 h 6394659"/>
              <a:gd name="connsiteX2397" fmla="*/ 3958337 w 7621360"/>
              <a:gd name="connsiteY2397" fmla="*/ 1681983 h 6394659"/>
              <a:gd name="connsiteX2398" fmla="*/ 3926143 w 7621360"/>
              <a:gd name="connsiteY2398" fmla="*/ 1547713 h 6394659"/>
              <a:gd name="connsiteX2399" fmla="*/ 3910372 w 7621360"/>
              <a:gd name="connsiteY2399" fmla="*/ 1482036 h 6394659"/>
              <a:gd name="connsiteX2400" fmla="*/ 3934533 w 7621360"/>
              <a:gd name="connsiteY2400" fmla="*/ 1463783 h 6394659"/>
              <a:gd name="connsiteX2401" fmla="*/ 3886242 w 7621360"/>
              <a:gd name="connsiteY2401" fmla="*/ 1440707 h 6394659"/>
              <a:gd name="connsiteX2402" fmla="*/ 3901517 w 7621360"/>
              <a:gd name="connsiteY2402" fmla="*/ 1429128 h 6394659"/>
              <a:gd name="connsiteX2403" fmla="*/ 3913101 w 7621360"/>
              <a:gd name="connsiteY2403" fmla="*/ 1444405 h 6394659"/>
              <a:gd name="connsiteX2404" fmla="*/ 3897827 w 7621360"/>
              <a:gd name="connsiteY2404" fmla="*/ 1455984 h 6394659"/>
              <a:gd name="connsiteX2405" fmla="*/ 3897811 w 7621360"/>
              <a:gd name="connsiteY2405" fmla="*/ 1455982 h 6394659"/>
              <a:gd name="connsiteX2406" fmla="*/ 3886242 w 7621360"/>
              <a:gd name="connsiteY2406" fmla="*/ 1440707 h 6394659"/>
              <a:gd name="connsiteX2407" fmla="*/ 3894647 w 7621360"/>
              <a:gd name="connsiteY2407" fmla="*/ 1483168 h 6394659"/>
              <a:gd name="connsiteX2408" fmla="*/ 3907969 w 7621360"/>
              <a:gd name="connsiteY2408" fmla="*/ 1482625 h 6394659"/>
              <a:gd name="connsiteX2409" fmla="*/ 3956042 w 7621360"/>
              <a:gd name="connsiteY2409" fmla="*/ 1682572 h 6394659"/>
              <a:gd name="connsiteX2410" fmla="*/ 3937433 w 7621360"/>
              <a:gd name="connsiteY2410" fmla="*/ 1699135 h 6394659"/>
              <a:gd name="connsiteX2411" fmla="*/ 3936719 w 7621360"/>
              <a:gd name="connsiteY2411" fmla="*/ 1701104 h 6394659"/>
              <a:gd name="connsiteX2412" fmla="*/ 3864144 w 7621360"/>
              <a:gd name="connsiteY2412" fmla="*/ 1680602 h 6394659"/>
              <a:gd name="connsiteX2413" fmla="*/ 3936084 w 7621360"/>
              <a:gd name="connsiteY2413" fmla="*/ 1703462 h 6394659"/>
              <a:gd name="connsiteX2414" fmla="*/ 3947683 w 7621360"/>
              <a:gd name="connsiteY2414" fmla="*/ 1733609 h 6394659"/>
              <a:gd name="connsiteX2415" fmla="*/ 3874270 w 7621360"/>
              <a:gd name="connsiteY2415" fmla="*/ 1851099 h 6394659"/>
              <a:gd name="connsiteX2416" fmla="*/ 3842806 w 7621360"/>
              <a:gd name="connsiteY2416" fmla="*/ 1818966 h 6394659"/>
              <a:gd name="connsiteX2417" fmla="*/ 3863787 w 7621360"/>
              <a:gd name="connsiteY2417" fmla="*/ 1683037 h 6394659"/>
              <a:gd name="connsiteX2418" fmla="*/ 3674005 w 7621360"/>
              <a:gd name="connsiteY2418" fmla="*/ 1631845 h 6394659"/>
              <a:gd name="connsiteX2419" fmla="*/ 3674781 w 7621360"/>
              <a:gd name="connsiteY2419" fmla="*/ 1629658 h 6394659"/>
              <a:gd name="connsiteX2420" fmla="*/ 3861415 w 7621360"/>
              <a:gd name="connsiteY2420" fmla="*/ 1682386 h 6394659"/>
              <a:gd name="connsiteX2421" fmla="*/ 3840681 w 7621360"/>
              <a:gd name="connsiteY2421" fmla="*/ 1816780 h 6394659"/>
              <a:gd name="connsiteX2422" fmla="*/ 3668314 w 7621360"/>
              <a:gd name="connsiteY2422" fmla="*/ 1640762 h 6394659"/>
              <a:gd name="connsiteX2423" fmla="*/ 3674005 w 7621360"/>
              <a:gd name="connsiteY2423" fmla="*/ 1631845 h 6394659"/>
              <a:gd name="connsiteX2424" fmla="*/ 2918786 w 7621360"/>
              <a:gd name="connsiteY2424" fmla="*/ 1616151 h 6394659"/>
              <a:gd name="connsiteX2425" fmla="*/ 3614829 w 7621360"/>
              <a:gd name="connsiteY2425" fmla="*/ 1620167 h 6394659"/>
              <a:gd name="connsiteX2426" fmla="*/ 3615092 w 7621360"/>
              <a:gd name="connsiteY2426" fmla="*/ 1624029 h 6394659"/>
              <a:gd name="connsiteX2427" fmla="*/ 2985484 w 7621360"/>
              <a:gd name="connsiteY2427" fmla="*/ 1753165 h 6394659"/>
              <a:gd name="connsiteX2428" fmla="*/ 2955260 w 7621360"/>
              <a:gd name="connsiteY2428" fmla="*/ 1729221 h 6394659"/>
              <a:gd name="connsiteX2429" fmla="*/ 2946793 w 7621360"/>
              <a:gd name="connsiteY2429" fmla="*/ 1731144 h 6394659"/>
              <a:gd name="connsiteX2430" fmla="*/ 2931192 w 7621360"/>
              <a:gd name="connsiteY2430" fmla="*/ 1695894 h 6394659"/>
              <a:gd name="connsiteX2431" fmla="*/ 2904829 w 7621360"/>
              <a:gd name="connsiteY2431" fmla="*/ 1636435 h 6394659"/>
              <a:gd name="connsiteX2432" fmla="*/ 2918786 w 7621360"/>
              <a:gd name="connsiteY2432" fmla="*/ 1616151 h 6394659"/>
              <a:gd name="connsiteX2433" fmla="*/ 2894905 w 7621360"/>
              <a:gd name="connsiteY2433" fmla="*/ 1599851 h 6394659"/>
              <a:gd name="connsiteX2434" fmla="*/ 2906427 w 7621360"/>
              <a:gd name="connsiteY2434" fmla="*/ 1615143 h 6394659"/>
              <a:gd name="connsiteX2435" fmla="*/ 2891152 w 7621360"/>
              <a:gd name="connsiteY2435" fmla="*/ 1626665 h 6394659"/>
              <a:gd name="connsiteX2436" fmla="*/ 2879614 w 7621360"/>
              <a:gd name="connsiteY2436" fmla="*/ 1611405 h 6394659"/>
              <a:gd name="connsiteX2437" fmla="*/ 2894905 w 7621360"/>
              <a:gd name="connsiteY2437" fmla="*/ 1599836 h 6394659"/>
              <a:gd name="connsiteX2438" fmla="*/ 2894967 w 7621360"/>
              <a:gd name="connsiteY2438" fmla="*/ 1599851 h 6394659"/>
              <a:gd name="connsiteX2439" fmla="*/ 2868945 w 7621360"/>
              <a:gd name="connsiteY2439" fmla="*/ 1604132 h 6394659"/>
              <a:gd name="connsiteX2440" fmla="*/ 2869674 w 7621360"/>
              <a:gd name="connsiteY2440" fmla="*/ 1624292 h 6394659"/>
              <a:gd name="connsiteX2441" fmla="*/ 2713047 w 7621360"/>
              <a:gd name="connsiteY2441" fmla="*/ 1706594 h 6394659"/>
              <a:gd name="connsiteX2442" fmla="*/ 2688483 w 7621360"/>
              <a:gd name="connsiteY2442" fmla="*/ 1700608 h 6394659"/>
              <a:gd name="connsiteX2443" fmla="*/ 2687413 w 7621360"/>
              <a:gd name="connsiteY2443" fmla="*/ 1701306 h 6394659"/>
              <a:gd name="connsiteX2444" fmla="*/ 2441634 w 7621360"/>
              <a:gd name="connsiteY2444" fmla="*/ 1405224 h 6394659"/>
              <a:gd name="connsiteX2445" fmla="*/ 2446472 w 7621360"/>
              <a:gd name="connsiteY2445" fmla="*/ 1398478 h 6394659"/>
              <a:gd name="connsiteX2446" fmla="*/ 2445045 w 7621360"/>
              <a:gd name="connsiteY2446" fmla="*/ 1373060 h 6394659"/>
              <a:gd name="connsiteX2447" fmla="*/ 2421412 w 7621360"/>
              <a:gd name="connsiteY2447" fmla="*/ 1361243 h 6394659"/>
              <a:gd name="connsiteX2448" fmla="*/ 2419551 w 7621360"/>
              <a:gd name="connsiteY2448" fmla="*/ 1361460 h 6394659"/>
              <a:gd name="connsiteX2449" fmla="*/ 2409579 w 7621360"/>
              <a:gd name="connsiteY2449" fmla="*/ 1319929 h 6394659"/>
              <a:gd name="connsiteX2450" fmla="*/ 2664462 w 7621360"/>
              <a:gd name="connsiteY2450" fmla="*/ 1244854 h 6394659"/>
              <a:gd name="connsiteX2451" fmla="*/ 2665532 w 7621360"/>
              <a:gd name="connsiteY2451" fmla="*/ 1247367 h 6394659"/>
              <a:gd name="connsiteX2452" fmla="*/ 2663702 w 7621360"/>
              <a:gd name="connsiteY2452" fmla="*/ 1242512 h 6394659"/>
              <a:gd name="connsiteX2453" fmla="*/ 2408959 w 7621360"/>
              <a:gd name="connsiteY2453" fmla="*/ 1317510 h 6394659"/>
              <a:gd name="connsiteX2454" fmla="*/ 2391048 w 7621360"/>
              <a:gd name="connsiteY2454" fmla="*/ 1242838 h 6394659"/>
              <a:gd name="connsiteX2455" fmla="*/ 2448907 w 7621360"/>
              <a:gd name="connsiteY2455" fmla="*/ 1198314 h 6394659"/>
              <a:gd name="connsiteX2456" fmla="*/ 2468012 w 7621360"/>
              <a:gd name="connsiteY2456" fmla="*/ 1199074 h 6394659"/>
              <a:gd name="connsiteX2457" fmla="*/ 2471765 w 7621360"/>
              <a:gd name="connsiteY2457" fmla="*/ 1193119 h 6394659"/>
              <a:gd name="connsiteX2458" fmla="*/ 2663423 w 7621360"/>
              <a:gd name="connsiteY2458" fmla="*/ 1233843 h 6394659"/>
              <a:gd name="connsiteX2459" fmla="*/ 2663423 w 7621360"/>
              <a:gd name="connsiteY2459" fmla="*/ 1234200 h 6394659"/>
              <a:gd name="connsiteX2460" fmla="*/ 2663811 w 7621360"/>
              <a:gd name="connsiteY2460" fmla="*/ 1242466 h 6394659"/>
              <a:gd name="connsiteX2461" fmla="*/ 2452101 w 7621360"/>
              <a:gd name="connsiteY2461" fmla="*/ 1177378 h 6394659"/>
              <a:gd name="connsiteX2462" fmla="*/ 2446984 w 7621360"/>
              <a:gd name="connsiteY2462" fmla="*/ 1195760 h 6394659"/>
              <a:gd name="connsiteX2463" fmla="*/ 2447356 w 7621360"/>
              <a:gd name="connsiteY2463" fmla="*/ 1196376 h 6394659"/>
              <a:gd name="connsiteX2464" fmla="*/ 2390412 w 7621360"/>
              <a:gd name="connsiteY2464" fmla="*/ 1240171 h 6394659"/>
              <a:gd name="connsiteX2465" fmla="*/ 2295102 w 7621360"/>
              <a:gd name="connsiteY2465" fmla="*/ 843022 h 6394659"/>
              <a:gd name="connsiteX2466" fmla="*/ 2300034 w 7621360"/>
              <a:gd name="connsiteY2466" fmla="*/ 841285 h 6394659"/>
              <a:gd name="connsiteX2467" fmla="*/ 2287535 w 7621360"/>
              <a:gd name="connsiteY2467" fmla="*/ 781703 h 6394659"/>
              <a:gd name="connsiteX2468" fmla="*/ 2306438 w 7621360"/>
              <a:gd name="connsiteY2468" fmla="*/ 806673 h 6394659"/>
              <a:gd name="connsiteX2469" fmla="*/ 2281471 w 7621360"/>
              <a:gd name="connsiteY2469" fmla="*/ 825577 h 6394659"/>
              <a:gd name="connsiteX2470" fmla="*/ 2262567 w 7621360"/>
              <a:gd name="connsiteY2470" fmla="*/ 800607 h 6394659"/>
              <a:gd name="connsiteX2471" fmla="*/ 2262567 w 7621360"/>
              <a:gd name="connsiteY2471" fmla="*/ 800592 h 6394659"/>
              <a:gd name="connsiteX2472" fmla="*/ 2287535 w 7621360"/>
              <a:gd name="connsiteY2472" fmla="*/ 781703 h 6394659"/>
              <a:gd name="connsiteX2473" fmla="*/ 2261621 w 7621360"/>
              <a:gd name="connsiteY2473" fmla="*/ 837439 h 6394659"/>
              <a:gd name="connsiteX2474" fmla="*/ 2292792 w 7621360"/>
              <a:gd name="connsiteY2474" fmla="*/ 843642 h 6394659"/>
              <a:gd name="connsiteX2475" fmla="*/ 2388427 w 7621360"/>
              <a:gd name="connsiteY2475" fmla="*/ 1241815 h 6394659"/>
              <a:gd name="connsiteX2476" fmla="*/ 2282076 w 7621360"/>
              <a:gd name="connsiteY2476" fmla="*/ 1323620 h 6394659"/>
              <a:gd name="connsiteX2477" fmla="*/ 2009267 w 7621360"/>
              <a:gd name="connsiteY2477" fmla="*/ 1206037 h 6394659"/>
              <a:gd name="connsiteX2478" fmla="*/ 2009809 w 7621360"/>
              <a:gd name="connsiteY2478" fmla="*/ 1203695 h 6394659"/>
              <a:gd name="connsiteX2479" fmla="*/ 2005312 w 7621360"/>
              <a:gd name="connsiteY2479" fmla="*/ 1191646 h 6394659"/>
              <a:gd name="connsiteX2480" fmla="*/ 2007669 w 7621360"/>
              <a:gd name="connsiteY2480" fmla="*/ 1209201 h 6394659"/>
              <a:gd name="connsiteX2481" fmla="*/ 2008197 w 7621360"/>
              <a:gd name="connsiteY2481" fmla="*/ 1208317 h 6394659"/>
              <a:gd name="connsiteX2482" fmla="*/ 2279734 w 7621360"/>
              <a:gd name="connsiteY2482" fmla="*/ 1325357 h 6394659"/>
              <a:gd name="connsiteX2483" fmla="*/ 2242516 w 7621360"/>
              <a:gd name="connsiteY2483" fmla="*/ 1353939 h 6394659"/>
              <a:gd name="connsiteX2484" fmla="*/ 2195389 w 7621360"/>
              <a:gd name="connsiteY2484" fmla="*/ 1349401 h 6394659"/>
              <a:gd name="connsiteX2485" fmla="*/ 2191093 w 7621360"/>
              <a:gd name="connsiteY2485" fmla="*/ 1353644 h 6394659"/>
              <a:gd name="connsiteX2486" fmla="*/ 2212912 w 7621360"/>
              <a:gd name="connsiteY2486" fmla="*/ 1403053 h 6394659"/>
              <a:gd name="connsiteX2487" fmla="*/ 2189186 w 7621360"/>
              <a:gd name="connsiteY2487" fmla="*/ 1371505 h 6394659"/>
              <a:gd name="connsiteX2488" fmla="*/ 2194101 w 7621360"/>
              <a:gd name="connsiteY2488" fmla="*/ 1359196 h 6394659"/>
              <a:gd name="connsiteX2489" fmla="*/ 2202305 w 7621360"/>
              <a:gd name="connsiteY2489" fmla="*/ 1365647 h 6394659"/>
              <a:gd name="connsiteX2490" fmla="*/ 2206973 w 7621360"/>
              <a:gd name="connsiteY2490" fmla="*/ 1390569 h 6394659"/>
              <a:gd name="connsiteX2491" fmla="*/ 2218433 w 7621360"/>
              <a:gd name="connsiteY2491" fmla="*/ 1393655 h 6394659"/>
              <a:gd name="connsiteX2492" fmla="*/ 2224636 w 7621360"/>
              <a:gd name="connsiteY2492" fmla="*/ 1392104 h 6394659"/>
              <a:gd name="connsiteX2493" fmla="*/ 2229164 w 7621360"/>
              <a:gd name="connsiteY2493" fmla="*/ 1400401 h 6394659"/>
              <a:gd name="connsiteX2494" fmla="*/ 2212912 w 7621360"/>
              <a:gd name="connsiteY2494" fmla="*/ 1402991 h 6394659"/>
              <a:gd name="connsiteX2495" fmla="*/ 2234080 w 7621360"/>
              <a:gd name="connsiteY2495" fmla="*/ 1404201 h 6394659"/>
              <a:gd name="connsiteX2496" fmla="*/ 2250037 w 7621360"/>
              <a:gd name="connsiteY2496" fmla="*/ 1380054 h 6394659"/>
              <a:gd name="connsiteX2497" fmla="*/ 2250146 w 7621360"/>
              <a:gd name="connsiteY2497" fmla="*/ 1378798 h 6394659"/>
              <a:gd name="connsiteX2498" fmla="*/ 2397468 w 7621360"/>
              <a:gd name="connsiteY2498" fmla="*/ 1386878 h 6394659"/>
              <a:gd name="connsiteX2499" fmla="*/ 2397468 w 7621360"/>
              <a:gd name="connsiteY2499" fmla="*/ 1388863 h 6394659"/>
              <a:gd name="connsiteX2500" fmla="*/ 2416387 w 7621360"/>
              <a:gd name="connsiteY2500" fmla="*/ 1411955 h 6394659"/>
              <a:gd name="connsiteX2501" fmla="*/ 2359397 w 7621360"/>
              <a:gd name="connsiteY2501" fmla="*/ 1633907 h 6394659"/>
              <a:gd name="connsiteX2502" fmla="*/ 2360312 w 7621360"/>
              <a:gd name="connsiteY2502" fmla="*/ 1640560 h 6394659"/>
              <a:gd name="connsiteX2503" fmla="*/ 2409936 w 7621360"/>
              <a:gd name="connsiteY2503" fmla="*/ 1731438 h 6394659"/>
              <a:gd name="connsiteX2504" fmla="*/ 2397809 w 7621360"/>
              <a:gd name="connsiteY2504" fmla="*/ 1749753 h 6394659"/>
              <a:gd name="connsiteX2505" fmla="*/ 2346525 w 7621360"/>
              <a:gd name="connsiteY2505" fmla="*/ 1742635 h 6394659"/>
              <a:gd name="connsiteX2506" fmla="*/ 2337562 w 7621360"/>
              <a:gd name="connsiteY2506" fmla="*/ 1729252 h 6394659"/>
              <a:gd name="connsiteX2507" fmla="*/ 2322148 w 7621360"/>
              <a:gd name="connsiteY2507" fmla="*/ 1750126 h 6394659"/>
              <a:gd name="connsiteX2508" fmla="*/ 2341098 w 7621360"/>
              <a:gd name="connsiteY2508" fmla="*/ 1752855 h 6394659"/>
              <a:gd name="connsiteX2509" fmla="*/ 2346169 w 7621360"/>
              <a:gd name="connsiteY2509" fmla="*/ 1745101 h 6394659"/>
              <a:gd name="connsiteX2510" fmla="*/ 2397561 w 7621360"/>
              <a:gd name="connsiteY2510" fmla="*/ 1752219 h 6394659"/>
              <a:gd name="connsiteX2511" fmla="*/ 2397561 w 7621360"/>
              <a:gd name="connsiteY2511" fmla="*/ 1755321 h 6394659"/>
              <a:gd name="connsiteX2512" fmla="*/ 2399654 w 7621360"/>
              <a:gd name="connsiteY2512" fmla="*/ 1763788 h 6394659"/>
              <a:gd name="connsiteX2513" fmla="*/ 1960883 w 7621360"/>
              <a:gd name="connsiteY2513" fmla="*/ 1979553 h 6394659"/>
              <a:gd name="connsiteX2514" fmla="*/ 1957580 w 7621360"/>
              <a:gd name="connsiteY2514" fmla="*/ 1974063 h 6394659"/>
              <a:gd name="connsiteX2515" fmla="*/ 1851151 w 7621360"/>
              <a:gd name="connsiteY2515" fmla="*/ 1766347 h 6394659"/>
              <a:gd name="connsiteX2516" fmla="*/ 1874800 w 7621360"/>
              <a:gd name="connsiteY2516" fmla="*/ 1797953 h 6394659"/>
              <a:gd name="connsiteX2517" fmla="*/ 1863139 w 7621360"/>
              <a:gd name="connsiteY2517" fmla="*/ 1816873 h 6394659"/>
              <a:gd name="connsiteX2518" fmla="*/ 1858486 w 7621360"/>
              <a:gd name="connsiteY2518" fmla="*/ 1809119 h 6394659"/>
              <a:gd name="connsiteX2519" fmla="*/ 1862735 w 7621360"/>
              <a:gd name="connsiteY2519" fmla="*/ 1784073 h 6394659"/>
              <a:gd name="connsiteX2520" fmla="*/ 1846933 w 7621360"/>
              <a:gd name="connsiteY2520" fmla="*/ 1776552 h 6394659"/>
              <a:gd name="connsiteX2521" fmla="*/ 1842994 w 7621360"/>
              <a:gd name="connsiteY2521" fmla="*/ 1777296 h 6394659"/>
              <a:gd name="connsiteX2522" fmla="*/ 1839241 w 7621360"/>
              <a:gd name="connsiteY2522" fmla="*/ 1767464 h 6394659"/>
              <a:gd name="connsiteX2523" fmla="*/ 1851151 w 7621360"/>
              <a:gd name="connsiteY2523" fmla="*/ 1766285 h 6394659"/>
              <a:gd name="connsiteX2524" fmla="*/ 1819702 w 7621360"/>
              <a:gd name="connsiteY2524" fmla="*/ 1790137 h 6394659"/>
              <a:gd name="connsiteX2525" fmla="*/ 1822958 w 7621360"/>
              <a:gd name="connsiteY2525" fmla="*/ 1780444 h 6394659"/>
              <a:gd name="connsiteX2526" fmla="*/ 1832263 w 7621360"/>
              <a:gd name="connsiteY2526" fmla="*/ 1786027 h 6394659"/>
              <a:gd name="connsiteX2527" fmla="*/ 1831239 w 7621360"/>
              <a:gd name="connsiteY2527" fmla="*/ 1800294 h 6394659"/>
              <a:gd name="connsiteX2528" fmla="*/ 1821563 w 7621360"/>
              <a:gd name="connsiteY2528" fmla="*/ 1804466 h 6394659"/>
              <a:gd name="connsiteX2529" fmla="*/ 1819702 w 7621360"/>
              <a:gd name="connsiteY2529" fmla="*/ 1790075 h 6394659"/>
              <a:gd name="connsiteX2530" fmla="*/ 1832945 w 7621360"/>
              <a:gd name="connsiteY2530" fmla="*/ 1770100 h 6394659"/>
              <a:gd name="connsiteX2531" fmla="*/ 1838264 w 7621360"/>
              <a:gd name="connsiteY2531" fmla="*/ 1779405 h 6394659"/>
              <a:gd name="connsiteX2532" fmla="*/ 1833349 w 7621360"/>
              <a:gd name="connsiteY2532" fmla="*/ 1784228 h 6394659"/>
              <a:gd name="connsiteX2533" fmla="*/ 1824044 w 7621360"/>
              <a:gd name="connsiteY2533" fmla="*/ 1778661 h 6394659"/>
              <a:gd name="connsiteX2534" fmla="*/ 1832945 w 7621360"/>
              <a:gd name="connsiteY2534" fmla="*/ 1770038 h 6394659"/>
              <a:gd name="connsiteX2535" fmla="*/ 1834822 w 7621360"/>
              <a:gd name="connsiteY2535" fmla="*/ 1769061 h 6394659"/>
              <a:gd name="connsiteX2536" fmla="*/ 1836853 w 7621360"/>
              <a:gd name="connsiteY2536" fmla="*/ 1768162 h 6394659"/>
              <a:gd name="connsiteX2537" fmla="*/ 1840622 w 7621360"/>
              <a:gd name="connsiteY2537" fmla="*/ 1778040 h 6394659"/>
              <a:gd name="connsiteX2538" fmla="*/ 1840125 w 7621360"/>
              <a:gd name="connsiteY2538" fmla="*/ 1778257 h 6394659"/>
              <a:gd name="connsiteX2539" fmla="*/ 1832186 w 7621360"/>
              <a:gd name="connsiteY2539" fmla="*/ 1802574 h 6394659"/>
              <a:gd name="connsiteX2540" fmla="*/ 1848189 w 7621360"/>
              <a:gd name="connsiteY2540" fmla="*/ 1812282 h 6394659"/>
              <a:gd name="connsiteX2541" fmla="*/ 1848856 w 7621360"/>
              <a:gd name="connsiteY2541" fmla="*/ 1821789 h 6394659"/>
              <a:gd name="connsiteX2542" fmla="*/ 1843490 w 7621360"/>
              <a:gd name="connsiteY2542" fmla="*/ 1821572 h 6394659"/>
              <a:gd name="connsiteX2543" fmla="*/ 1822571 w 7621360"/>
              <a:gd name="connsiteY2543" fmla="*/ 1806730 h 6394659"/>
              <a:gd name="connsiteX2544" fmla="*/ 1850655 w 7621360"/>
              <a:gd name="connsiteY2544" fmla="*/ 1812112 h 6394659"/>
              <a:gd name="connsiteX2545" fmla="*/ 1856346 w 7621360"/>
              <a:gd name="connsiteY2545" fmla="*/ 1810328 h 6394659"/>
              <a:gd name="connsiteX2546" fmla="*/ 1860999 w 7621360"/>
              <a:gd name="connsiteY2546" fmla="*/ 1818175 h 6394659"/>
              <a:gd name="connsiteX2547" fmla="*/ 1851260 w 7621360"/>
              <a:gd name="connsiteY2547" fmla="*/ 1821525 h 6394659"/>
              <a:gd name="connsiteX2548" fmla="*/ 1741559 w 7621360"/>
              <a:gd name="connsiteY2548" fmla="*/ 1538222 h 6394659"/>
              <a:gd name="connsiteX2549" fmla="*/ 1744800 w 7621360"/>
              <a:gd name="connsiteY2549" fmla="*/ 1538222 h 6394659"/>
              <a:gd name="connsiteX2550" fmla="*/ 1748786 w 7621360"/>
              <a:gd name="connsiteY2550" fmla="*/ 1537462 h 6394659"/>
              <a:gd name="connsiteX2551" fmla="*/ 1834806 w 7621360"/>
              <a:gd name="connsiteY2551" fmla="*/ 1762734 h 6394659"/>
              <a:gd name="connsiteX2552" fmla="*/ 1831968 w 7621360"/>
              <a:gd name="connsiteY2552" fmla="*/ 1764036 h 6394659"/>
              <a:gd name="connsiteX2553" fmla="*/ 1732068 w 7621360"/>
              <a:gd name="connsiteY2553" fmla="*/ 1590702 h 6394659"/>
              <a:gd name="connsiteX2554" fmla="*/ 1830154 w 7621360"/>
              <a:gd name="connsiteY2554" fmla="*/ 1765075 h 6394659"/>
              <a:gd name="connsiteX2555" fmla="*/ 1819299 w 7621360"/>
              <a:gd name="connsiteY2555" fmla="*/ 1775590 h 6394659"/>
              <a:gd name="connsiteX2556" fmla="*/ 1710591 w 7621360"/>
              <a:gd name="connsiteY2556" fmla="*/ 1710239 h 6394659"/>
              <a:gd name="connsiteX2557" fmla="*/ 1731588 w 7621360"/>
              <a:gd name="connsiteY2557" fmla="*/ 1593927 h 6394659"/>
              <a:gd name="connsiteX2558" fmla="*/ 1500804 w 7621360"/>
              <a:gd name="connsiteY2558" fmla="*/ 1586732 h 6394659"/>
              <a:gd name="connsiteX2559" fmla="*/ 1552971 w 7621360"/>
              <a:gd name="connsiteY2559" fmla="*/ 1618089 h 6394659"/>
              <a:gd name="connsiteX2560" fmla="*/ 1492089 w 7621360"/>
              <a:gd name="connsiteY2560" fmla="*/ 1649633 h 6394659"/>
              <a:gd name="connsiteX2561" fmla="*/ 1472316 w 7621360"/>
              <a:gd name="connsiteY2561" fmla="*/ 1627115 h 6394659"/>
              <a:gd name="connsiteX2562" fmla="*/ 1470905 w 7621360"/>
              <a:gd name="connsiteY2562" fmla="*/ 1625502 h 6394659"/>
              <a:gd name="connsiteX2563" fmla="*/ 1372680 w 7621360"/>
              <a:gd name="connsiteY2563" fmla="*/ 1513673 h 6394659"/>
              <a:gd name="connsiteX2564" fmla="*/ 1374758 w 7621360"/>
              <a:gd name="connsiteY2564" fmla="*/ 1511253 h 6394659"/>
              <a:gd name="connsiteX2565" fmla="*/ 1374867 w 7621360"/>
              <a:gd name="connsiteY2565" fmla="*/ 1511083 h 6394659"/>
              <a:gd name="connsiteX2566" fmla="*/ 1498819 w 7621360"/>
              <a:gd name="connsiteY2566" fmla="*/ 1585522 h 6394659"/>
              <a:gd name="connsiteX2567" fmla="*/ 1502045 w 7621360"/>
              <a:gd name="connsiteY2567" fmla="*/ 1584995 h 6394659"/>
              <a:gd name="connsiteX2568" fmla="*/ 1608628 w 7621360"/>
              <a:gd name="connsiteY2568" fmla="*/ 1433418 h 6394659"/>
              <a:gd name="connsiteX2569" fmla="*/ 1628028 w 7621360"/>
              <a:gd name="connsiteY2569" fmla="*/ 1438303 h 6394659"/>
              <a:gd name="connsiteX2570" fmla="*/ 1644094 w 7621360"/>
              <a:gd name="connsiteY2570" fmla="*/ 1570805 h 6394659"/>
              <a:gd name="connsiteX2571" fmla="*/ 1555220 w 7621360"/>
              <a:gd name="connsiteY2571" fmla="*/ 1616957 h 6394659"/>
              <a:gd name="connsiteX2572" fmla="*/ 1644373 w 7621360"/>
              <a:gd name="connsiteY2572" fmla="*/ 1573115 h 6394659"/>
              <a:gd name="connsiteX2573" fmla="*/ 1657136 w 7621360"/>
              <a:gd name="connsiteY2573" fmla="*/ 1678199 h 6394659"/>
              <a:gd name="connsiteX2574" fmla="*/ 1557407 w 7621360"/>
              <a:gd name="connsiteY2574" fmla="*/ 1618260 h 6394659"/>
              <a:gd name="connsiteX2575" fmla="*/ 1646420 w 7621360"/>
              <a:gd name="connsiteY2575" fmla="*/ 1572045 h 6394659"/>
              <a:gd name="connsiteX2576" fmla="*/ 1702247 w 7621360"/>
              <a:gd name="connsiteY2576" fmla="*/ 1543092 h 6394659"/>
              <a:gd name="connsiteX2577" fmla="*/ 1729711 w 7621360"/>
              <a:gd name="connsiteY2577" fmla="*/ 1590733 h 6394659"/>
              <a:gd name="connsiteX2578" fmla="*/ 1708357 w 7621360"/>
              <a:gd name="connsiteY2578" fmla="*/ 1708951 h 6394659"/>
              <a:gd name="connsiteX2579" fmla="*/ 1659400 w 7621360"/>
              <a:gd name="connsiteY2579" fmla="*/ 1679532 h 6394659"/>
              <a:gd name="connsiteX2580" fmla="*/ 1739217 w 7621360"/>
              <a:gd name="connsiteY2580" fmla="*/ 1537788 h 6394659"/>
              <a:gd name="connsiteX2581" fmla="*/ 1730239 w 7621360"/>
              <a:gd name="connsiteY2581" fmla="*/ 1587414 h 6394659"/>
              <a:gd name="connsiteX2582" fmla="*/ 1704093 w 7621360"/>
              <a:gd name="connsiteY2582" fmla="*/ 1542053 h 6394659"/>
              <a:gd name="connsiteX2583" fmla="*/ 1728207 w 7621360"/>
              <a:gd name="connsiteY2583" fmla="*/ 1529538 h 6394659"/>
              <a:gd name="connsiteX2584" fmla="*/ 1739140 w 7621360"/>
              <a:gd name="connsiteY2584" fmla="*/ 1537726 h 6394659"/>
              <a:gd name="connsiteX2585" fmla="*/ 1646870 w 7621360"/>
              <a:gd name="connsiteY2585" fmla="*/ 1429665 h 6394659"/>
              <a:gd name="connsiteX2586" fmla="*/ 1716142 w 7621360"/>
              <a:gd name="connsiteY2586" fmla="*/ 1495652 h 6394659"/>
              <a:gd name="connsiteX2587" fmla="*/ 1729882 w 7621360"/>
              <a:gd name="connsiteY2587" fmla="*/ 1508757 h 6394659"/>
              <a:gd name="connsiteX2588" fmla="*/ 1725679 w 7621360"/>
              <a:gd name="connsiteY2588" fmla="*/ 1521628 h 6394659"/>
              <a:gd name="connsiteX2589" fmla="*/ 1727230 w 7621360"/>
              <a:gd name="connsiteY2589" fmla="*/ 1527645 h 6394659"/>
              <a:gd name="connsiteX2590" fmla="*/ 1703023 w 7621360"/>
              <a:gd name="connsiteY2590" fmla="*/ 1540207 h 6394659"/>
              <a:gd name="connsiteX2591" fmla="*/ 1641675 w 7621360"/>
              <a:gd name="connsiteY2591" fmla="*/ 1433775 h 6394659"/>
              <a:gd name="connsiteX2592" fmla="*/ 1646792 w 7621360"/>
              <a:gd name="connsiteY2592" fmla="*/ 1429603 h 6394659"/>
              <a:gd name="connsiteX2593" fmla="*/ 1639798 w 7621360"/>
              <a:gd name="connsiteY2593" fmla="*/ 1434829 h 6394659"/>
              <a:gd name="connsiteX2594" fmla="*/ 1701100 w 7621360"/>
              <a:gd name="connsiteY2594" fmla="*/ 1541200 h 6394659"/>
              <a:gd name="connsiteX2595" fmla="*/ 1646141 w 7621360"/>
              <a:gd name="connsiteY2595" fmla="*/ 1569735 h 6394659"/>
              <a:gd name="connsiteX2596" fmla="*/ 1630106 w 7621360"/>
              <a:gd name="connsiteY2596" fmla="*/ 1437977 h 6394659"/>
              <a:gd name="connsiteX2597" fmla="*/ 1639721 w 7621360"/>
              <a:gd name="connsiteY2597" fmla="*/ 1434767 h 6394659"/>
              <a:gd name="connsiteX2598" fmla="*/ 1627392 w 7621360"/>
              <a:gd name="connsiteY2598" fmla="*/ 1394368 h 6394659"/>
              <a:gd name="connsiteX2599" fmla="*/ 1638930 w 7621360"/>
              <a:gd name="connsiteY2599" fmla="*/ 1409642 h 6394659"/>
              <a:gd name="connsiteX2600" fmla="*/ 1623670 w 7621360"/>
              <a:gd name="connsiteY2600" fmla="*/ 1421188 h 6394659"/>
              <a:gd name="connsiteX2601" fmla="*/ 1612117 w 7621360"/>
              <a:gd name="connsiteY2601" fmla="*/ 1405922 h 6394659"/>
              <a:gd name="connsiteX2602" fmla="*/ 1627315 w 7621360"/>
              <a:gd name="connsiteY2602" fmla="*/ 1394303 h 6394659"/>
              <a:gd name="connsiteX2603" fmla="*/ 1627330 w 7621360"/>
              <a:gd name="connsiteY2603" fmla="*/ 1394306 h 6394659"/>
              <a:gd name="connsiteX2604" fmla="*/ 1596765 w 7621360"/>
              <a:gd name="connsiteY2604" fmla="*/ 1418995 h 6394659"/>
              <a:gd name="connsiteX2605" fmla="*/ 1606783 w 7621360"/>
              <a:gd name="connsiteY2605" fmla="*/ 1432131 h 6394659"/>
              <a:gd name="connsiteX2606" fmla="*/ 1500106 w 7621360"/>
              <a:gd name="connsiteY2606" fmla="*/ 1583847 h 6394659"/>
              <a:gd name="connsiteX2607" fmla="*/ 1376045 w 7621360"/>
              <a:gd name="connsiteY2607" fmla="*/ 1509253 h 6394659"/>
              <a:gd name="connsiteX2608" fmla="*/ 1377441 w 7621360"/>
              <a:gd name="connsiteY2608" fmla="*/ 1496133 h 6394659"/>
              <a:gd name="connsiteX2609" fmla="*/ 1260793 w 7621360"/>
              <a:gd name="connsiteY2609" fmla="*/ 1424997 h 6394659"/>
              <a:gd name="connsiteX2610" fmla="*/ 1594718 w 7621360"/>
              <a:gd name="connsiteY2610" fmla="*/ 1410264 h 6394659"/>
              <a:gd name="connsiteX2611" fmla="*/ 1595974 w 7621360"/>
              <a:gd name="connsiteY2611" fmla="*/ 1416700 h 6394659"/>
              <a:gd name="connsiteX2612" fmla="*/ 1376573 w 7621360"/>
              <a:gd name="connsiteY2612" fmla="*/ 1493822 h 6394659"/>
              <a:gd name="connsiteX2613" fmla="*/ 1352997 w 7621360"/>
              <a:gd name="connsiteY2613" fmla="*/ 1484382 h 6394659"/>
              <a:gd name="connsiteX2614" fmla="*/ 1345371 w 7621360"/>
              <a:gd name="connsiteY2614" fmla="*/ 1490566 h 6394659"/>
              <a:gd name="connsiteX2615" fmla="*/ 1345216 w 7621360"/>
              <a:gd name="connsiteY2615" fmla="*/ 1490814 h 6394659"/>
              <a:gd name="connsiteX2616" fmla="*/ 1330996 w 7621360"/>
              <a:gd name="connsiteY2616" fmla="*/ 1482579 h 6394659"/>
              <a:gd name="connsiteX2617" fmla="*/ 1257211 w 7621360"/>
              <a:gd name="connsiteY2617" fmla="*/ 1439544 h 6394659"/>
              <a:gd name="connsiteX2618" fmla="*/ 1260793 w 7621360"/>
              <a:gd name="connsiteY2618" fmla="*/ 1424966 h 6394659"/>
              <a:gd name="connsiteX2619" fmla="*/ 1415869 w 7621360"/>
              <a:gd name="connsiteY2619" fmla="*/ 1658627 h 6394659"/>
              <a:gd name="connsiteX2620" fmla="*/ 1250046 w 7621360"/>
              <a:gd name="connsiteY2620" fmla="*/ 1448461 h 6394659"/>
              <a:gd name="connsiteX2621" fmla="*/ 1255226 w 7621360"/>
              <a:gd name="connsiteY2621" fmla="*/ 1442816 h 6394659"/>
              <a:gd name="connsiteX2622" fmla="*/ 1255955 w 7621360"/>
              <a:gd name="connsiteY2622" fmla="*/ 1441653 h 6394659"/>
              <a:gd name="connsiteX2623" fmla="*/ 1343976 w 7621360"/>
              <a:gd name="connsiteY2623" fmla="*/ 1493000 h 6394659"/>
              <a:gd name="connsiteX2624" fmla="*/ 1352091 w 7621360"/>
              <a:gd name="connsiteY2624" fmla="*/ 1517066 h 6394659"/>
              <a:gd name="connsiteX2625" fmla="*/ 1365593 w 7621360"/>
              <a:gd name="connsiteY2625" fmla="*/ 1518061 h 6394659"/>
              <a:gd name="connsiteX2626" fmla="*/ 1420800 w 7621360"/>
              <a:gd name="connsiteY2626" fmla="*/ 1655789 h 6394659"/>
              <a:gd name="connsiteX2627" fmla="*/ 1415869 w 7621360"/>
              <a:gd name="connsiteY2627" fmla="*/ 1658596 h 6394659"/>
              <a:gd name="connsiteX2628" fmla="*/ 1423111 w 7621360"/>
              <a:gd name="connsiteY2628" fmla="*/ 1654843 h 6394659"/>
              <a:gd name="connsiteX2629" fmla="*/ 1367904 w 7621360"/>
              <a:gd name="connsiteY2629" fmla="*/ 1517131 h 6394659"/>
              <a:gd name="connsiteX2630" fmla="*/ 1371130 w 7621360"/>
              <a:gd name="connsiteY2630" fmla="*/ 1515146 h 6394659"/>
              <a:gd name="connsiteX2631" fmla="*/ 1469572 w 7621360"/>
              <a:gd name="connsiteY2631" fmla="*/ 1627301 h 6394659"/>
              <a:gd name="connsiteX2632" fmla="*/ 1448094 w 7621360"/>
              <a:gd name="connsiteY2632" fmla="*/ 1657821 h 6394659"/>
              <a:gd name="connsiteX2633" fmla="*/ 1423111 w 7621360"/>
              <a:gd name="connsiteY2633" fmla="*/ 1654813 h 6394659"/>
              <a:gd name="connsiteX2634" fmla="*/ 1449862 w 7621360"/>
              <a:gd name="connsiteY2634" fmla="*/ 1659062 h 6394659"/>
              <a:gd name="connsiteX2635" fmla="*/ 1459755 w 7621360"/>
              <a:gd name="connsiteY2635" fmla="*/ 1644996 h 6394659"/>
              <a:gd name="connsiteX2636" fmla="*/ 1471029 w 7621360"/>
              <a:gd name="connsiteY2636" fmla="*/ 1628976 h 6394659"/>
              <a:gd name="connsiteX2637" fmla="*/ 1490088 w 7621360"/>
              <a:gd name="connsiteY2637" fmla="*/ 1650687 h 6394659"/>
              <a:gd name="connsiteX2638" fmla="*/ 1457398 w 7621360"/>
              <a:gd name="connsiteY2638" fmla="*/ 1667653 h 6394659"/>
              <a:gd name="connsiteX2639" fmla="*/ 1449862 w 7621360"/>
              <a:gd name="connsiteY2639" fmla="*/ 1659031 h 6394659"/>
              <a:gd name="connsiteX2640" fmla="*/ 1667324 w 7621360"/>
              <a:gd name="connsiteY2640" fmla="*/ 1854945 h 6394659"/>
              <a:gd name="connsiteX2641" fmla="*/ 1456111 w 7621360"/>
              <a:gd name="connsiteY2641" fmla="*/ 1697925 h 6394659"/>
              <a:gd name="connsiteX2642" fmla="*/ 1458406 w 7621360"/>
              <a:gd name="connsiteY2642" fmla="*/ 1669561 h 6394659"/>
              <a:gd name="connsiteX2643" fmla="*/ 1491561 w 7621360"/>
              <a:gd name="connsiteY2643" fmla="*/ 1652347 h 6394659"/>
              <a:gd name="connsiteX2644" fmla="*/ 1668348 w 7621360"/>
              <a:gd name="connsiteY2644" fmla="*/ 1853767 h 6394659"/>
              <a:gd name="connsiteX2645" fmla="*/ 1667324 w 7621360"/>
              <a:gd name="connsiteY2645" fmla="*/ 1854945 h 6394659"/>
              <a:gd name="connsiteX2646" fmla="*/ 1670054 w 7621360"/>
              <a:gd name="connsiteY2646" fmla="*/ 1852324 h 6394659"/>
              <a:gd name="connsiteX2647" fmla="*/ 1493624 w 7621360"/>
              <a:gd name="connsiteY2647" fmla="*/ 1651323 h 6394659"/>
              <a:gd name="connsiteX2648" fmla="*/ 1555158 w 7621360"/>
              <a:gd name="connsiteY2648" fmla="*/ 1619376 h 6394659"/>
              <a:gd name="connsiteX2649" fmla="*/ 1657508 w 7621360"/>
              <a:gd name="connsiteY2649" fmla="*/ 1680866 h 6394659"/>
              <a:gd name="connsiteX2650" fmla="*/ 1677900 w 7621360"/>
              <a:gd name="connsiteY2650" fmla="*/ 1848851 h 6394659"/>
              <a:gd name="connsiteX2651" fmla="*/ 1669976 w 7621360"/>
              <a:gd name="connsiteY2651" fmla="*/ 1852324 h 6394659"/>
              <a:gd name="connsiteX2652" fmla="*/ 1683049 w 7621360"/>
              <a:gd name="connsiteY2652" fmla="*/ 1848665 h 6394659"/>
              <a:gd name="connsiteX2653" fmla="*/ 1679948 w 7621360"/>
              <a:gd name="connsiteY2653" fmla="*/ 1848665 h 6394659"/>
              <a:gd name="connsiteX2654" fmla="*/ 1659788 w 7621360"/>
              <a:gd name="connsiteY2654" fmla="*/ 1682355 h 6394659"/>
              <a:gd name="connsiteX2655" fmla="*/ 1707861 w 7621360"/>
              <a:gd name="connsiteY2655" fmla="*/ 1711247 h 6394659"/>
              <a:gd name="connsiteX2656" fmla="*/ 1685453 w 7621360"/>
              <a:gd name="connsiteY2656" fmla="*/ 1849099 h 6394659"/>
              <a:gd name="connsiteX2657" fmla="*/ 1710125 w 7621360"/>
              <a:gd name="connsiteY2657" fmla="*/ 1712518 h 6394659"/>
              <a:gd name="connsiteX2658" fmla="*/ 1818120 w 7621360"/>
              <a:gd name="connsiteY2658" fmla="*/ 1777435 h 6394659"/>
              <a:gd name="connsiteX2659" fmla="*/ 1816352 w 7621360"/>
              <a:gd name="connsiteY2659" fmla="*/ 1806684 h 6394659"/>
              <a:gd name="connsiteX2660" fmla="*/ 1722903 w 7621360"/>
              <a:gd name="connsiteY2660" fmla="*/ 1847098 h 6394659"/>
              <a:gd name="connsiteX2661" fmla="*/ 1697052 w 7621360"/>
              <a:gd name="connsiteY2661" fmla="*/ 1858264 h 6394659"/>
              <a:gd name="connsiteX2662" fmla="*/ 1685375 w 7621360"/>
              <a:gd name="connsiteY2662" fmla="*/ 1849099 h 6394659"/>
              <a:gd name="connsiteX2663" fmla="*/ 1842560 w 7621360"/>
              <a:gd name="connsiteY2663" fmla="*/ 2007034 h 6394659"/>
              <a:gd name="connsiteX2664" fmla="*/ 1695238 w 7621360"/>
              <a:gd name="connsiteY2664" fmla="*/ 1877432 h 6394659"/>
              <a:gd name="connsiteX2665" fmla="*/ 1697921 w 7621360"/>
              <a:gd name="connsiteY2665" fmla="*/ 1860528 h 6394659"/>
              <a:gd name="connsiteX2666" fmla="*/ 1817329 w 7621360"/>
              <a:gd name="connsiteY2666" fmla="*/ 1808948 h 6394659"/>
              <a:gd name="connsiteX2667" fmla="*/ 1842746 w 7621360"/>
              <a:gd name="connsiteY2667" fmla="*/ 1827201 h 6394659"/>
              <a:gd name="connsiteX2668" fmla="*/ 1849306 w 7621360"/>
              <a:gd name="connsiteY2668" fmla="*/ 1827449 h 6394659"/>
              <a:gd name="connsiteX2669" fmla="*/ 1861371 w 7621360"/>
              <a:gd name="connsiteY2669" fmla="*/ 1997729 h 6394659"/>
              <a:gd name="connsiteX2670" fmla="*/ 1842560 w 7621360"/>
              <a:gd name="connsiteY2670" fmla="*/ 2007034 h 6394659"/>
              <a:gd name="connsiteX2671" fmla="*/ 1863836 w 7621360"/>
              <a:gd name="connsiteY2671" fmla="*/ 1997558 h 6394659"/>
              <a:gd name="connsiteX2672" fmla="*/ 1851771 w 7621360"/>
              <a:gd name="connsiteY2672" fmla="*/ 1827186 h 6394659"/>
              <a:gd name="connsiteX2673" fmla="*/ 1864038 w 7621360"/>
              <a:gd name="connsiteY2673" fmla="*/ 1823014 h 6394659"/>
              <a:gd name="connsiteX2674" fmla="*/ 1954246 w 7621360"/>
              <a:gd name="connsiteY2674" fmla="*/ 1973226 h 6394659"/>
              <a:gd name="connsiteX2675" fmla="*/ 1890913 w 7621360"/>
              <a:gd name="connsiteY2675" fmla="*/ 2012136 h 6394659"/>
              <a:gd name="connsiteX2676" fmla="*/ 1863805 w 7621360"/>
              <a:gd name="connsiteY2676" fmla="*/ 1997558 h 6394659"/>
              <a:gd name="connsiteX2677" fmla="*/ 1909165 w 7621360"/>
              <a:gd name="connsiteY2677" fmla="*/ 2284583 h 6394659"/>
              <a:gd name="connsiteX2678" fmla="*/ 1890184 w 7621360"/>
              <a:gd name="connsiteY2678" fmla="*/ 2259677 h 6394659"/>
              <a:gd name="connsiteX2679" fmla="*/ 1915089 w 7621360"/>
              <a:gd name="connsiteY2679" fmla="*/ 2240695 h 6394659"/>
              <a:gd name="connsiteX2680" fmla="*/ 1934070 w 7621360"/>
              <a:gd name="connsiteY2680" fmla="*/ 2265601 h 6394659"/>
              <a:gd name="connsiteX2681" fmla="*/ 1934055 w 7621360"/>
              <a:gd name="connsiteY2681" fmla="*/ 2265741 h 6394659"/>
              <a:gd name="connsiteX2682" fmla="*/ 1909134 w 7621360"/>
              <a:gd name="connsiteY2682" fmla="*/ 2284583 h 6394659"/>
              <a:gd name="connsiteX2683" fmla="*/ 1909351 w 7621360"/>
              <a:gd name="connsiteY2683" fmla="*/ 2222458 h 6394659"/>
              <a:gd name="connsiteX2684" fmla="*/ 1905474 w 7621360"/>
              <a:gd name="connsiteY2684" fmla="*/ 2222938 h 6394659"/>
              <a:gd name="connsiteX2685" fmla="*/ 1872024 w 7621360"/>
              <a:gd name="connsiteY2685" fmla="*/ 2058025 h 6394659"/>
              <a:gd name="connsiteX2686" fmla="*/ 1884973 w 7621360"/>
              <a:gd name="connsiteY2686" fmla="*/ 2051263 h 6394659"/>
              <a:gd name="connsiteX2687" fmla="*/ 2003932 w 7621360"/>
              <a:gd name="connsiteY2687" fmla="*/ 2176104 h 6394659"/>
              <a:gd name="connsiteX2688" fmla="*/ 1969117 w 7621360"/>
              <a:gd name="connsiteY2688" fmla="*/ 2208113 h 6394659"/>
              <a:gd name="connsiteX2689" fmla="*/ 1940583 w 7621360"/>
              <a:gd name="connsiteY2689" fmla="*/ 2234368 h 6394659"/>
              <a:gd name="connsiteX2690" fmla="*/ 1909320 w 7621360"/>
              <a:gd name="connsiteY2690" fmla="*/ 2222458 h 6394659"/>
              <a:gd name="connsiteX2691" fmla="*/ 2102421 w 7621360"/>
              <a:gd name="connsiteY2691" fmla="*/ 2299843 h 6394659"/>
              <a:gd name="connsiteX2692" fmla="*/ 2049183 w 7621360"/>
              <a:gd name="connsiteY2692" fmla="*/ 2288988 h 6394659"/>
              <a:gd name="connsiteX2693" fmla="*/ 1951377 w 7621360"/>
              <a:gd name="connsiteY2693" fmla="*/ 2268982 h 6394659"/>
              <a:gd name="connsiteX2694" fmla="*/ 1951888 w 7621360"/>
              <a:gd name="connsiteY2694" fmla="*/ 2259383 h 6394659"/>
              <a:gd name="connsiteX2695" fmla="*/ 1942274 w 7621360"/>
              <a:gd name="connsiteY2695" fmla="*/ 2236213 h 6394659"/>
              <a:gd name="connsiteX2696" fmla="*/ 2005684 w 7621360"/>
              <a:gd name="connsiteY2696" fmla="*/ 2177918 h 6394659"/>
              <a:gd name="connsiteX2697" fmla="*/ 2109585 w 7621360"/>
              <a:gd name="connsiteY2697" fmla="*/ 2286972 h 6394659"/>
              <a:gd name="connsiteX2698" fmla="*/ 2102390 w 7621360"/>
              <a:gd name="connsiteY2698" fmla="*/ 2299859 h 6394659"/>
              <a:gd name="connsiteX2699" fmla="*/ 2111353 w 7621360"/>
              <a:gd name="connsiteY2699" fmla="*/ 2285266 h 6394659"/>
              <a:gd name="connsiteX2700" fmla="*/ 2007452 w 7621360"/>
              <a:gd name="connsiteY2700" fmla="*/ 2176243 h 6394659"/>
              <a:gd name="connsiteX2701" fmla="*/ 2033815 w 7621360"/>
              <a:gd name="connsiteY2701" fmla="*/ 2151989 h 6394659"/>
              <a:gd name="connsiteX2702" fmla="*/ 2053804 w 7621360"/>
              <a:gd name="connsiteY2702" fmla="*/ 2159417 h 6394659"/>
              <a:gd name="connsiteX2703" fmla="*/ 2061465 w 7621360"/>
              <a:gd name="connsiteY2703" fmla="*/ 2157680 h 6394659"/>
              <a:gd name="connsiteX2704" fmla="*/ 2117292 w 7621360"/>
              <a:gd name="connsiteY2704" fmla="*/ 2281234 h 6394659"/>
              <a:gd name="connsiteX2705" fmla="*/ 2111322 w 7621360"/>
              <a:gd name="connsiteY2705" fmla="*/ 2285266 h 6394659"/>
              <a:gd name="connsiteX2706" fmla="*/ 2128148 w 7621360"/>
              <a:gd name="connsiteY2706" fmla="*/ 2278241 h 6394659"/>
              <a:gd name="connsiteX2707" fmla="*/ 2119541 w 7621360"/>
              <a:gd name="connsiteY2707" fmla="*/ 2280226 h 6394659"/>
              <a:gd name="connsiteX2708" fmla="*/ 2063714 w 7621360"/>
              <a:gd name="connsiteY2708" fmla="*/ 2156657 h 6394659"/>
              <a:gd name="connsiteX2709" fmla="*/ 2074926 w 7621360"/>
              <a:gd name="connsiteY2709" fmla="*/ 2145444 h 6394659"/>
              <a:gd name="connsiteX2710" fmla="*/ 2217146 w 7621360"/>
              <a:gd name="connsiteY2710" fmla="*/ 2210253 h 6394659"/>
              <a:gd name="connsiteX2711" fmla="*/ 2291411 w 7621360"/>
              <a:gd name="connsiteY2711" fmla="*/ 2244107 h 6394659"/>
              <a:gd name="connsiteX2712" fmla="*/ 2289597 w 7621360"/>
              <a:gd name="connsiteY2712" fmla="*/ 2255506 h 6394659"/>
              <a:gd name="connsiteX2713" fmla="*/ 2290248 w 7621360"/>
              <a:gd name="connsiteY2713" fmla="*/ 2259615 h 6394659"/>
              <a:gd name="connsiteX2714" fmla="*/ 2275082 w 7621360"/>
              <a:gd name="connsiteY2714" fmla="*/ 2263958 h 6394659"/>
              <a:gd name="connsiteX2715" fmla="*/ 2157224 w 7621360"/>
              <a:gd name="connsiteY2715" fmla="*/ 2297719 h 6394659"/>
              <a:gd name="connsiteX2716" fmla="*/ 2128117 w 7621360"/>
              <a:gd name="connsiteY2716" fmla="*/ 2278241 h 6394659"/>
              <a:gd name="connsiteX2717" fmla="*/ 2126597 w 7621360"/>
              <a:gd name="connsiteY2717" fmla="*/ 2335109 h 6394659"/>
              <a:gd name="connsiteX2718" fmla="*/ 2132257 w 7621360"/>
              <a:gd name="connsiteY2718" fmla="*/ 2335280 h 6394659"/>
              <a:gd name="connsiteX2719" fmla="*/ 2149533 w 7621360"/>
              <a:gd name="connsiteY2719" fmla="*/ 2327805 h 6394659"/>
              <a:gd name="connsiteX2720" fmla="*/ 2225520 w 7621360"/>
              <a:gd name="connsiteY2720" fmla="*/ 2403795 h 6394659"/>
              <a:gd name="connsiteX2721" fmla="*/ 2130923 w 7621360"/>
              <a:gd name="connsiteY2721" fmla="*/ 2454227 h 6394659"/>
              <a:gd name="connsiteX2722" fmla="*/ 2108918 w 7621360"/>
              <a:gd name="connsiteY2722" fmla="*/ 2437292 h 6394659"/>
              <a:gd name="connsiteX2723" fmla="*/ 2106189 w 7621360"/>
              <a:gd name="connsiteY2723" fmla="*/ 2453638 h 6394659"/>
              <a:gd name="connsiteX2724" fmla="*/ 2108019 w 7621360"/>
              <a:gd name="connsiteY2724" fmla="*/ 2442984 h 6394659"/>
              <a:gd name="connsiteX2725" fmla="*/ 2125946 w 7621360"/>
              <a:gd name="connsiteY2725" fmla="*/ 2456941 h 6394659"/>
              <a:gd name="connsiteX2726" fmla="*/ 2117199 w 7621360"/>
              <a:gd name="connsiteY2726" fmla="*/ 2461594 h 6394659"/>
              <a:gd name="connsiteX2727" fmla="*/ 2106096 w 7621360"/>
              <a:gd name="connsiteY2727" fmla="*/ 2453638 h 6394659"/>
              <a:gd name="connsiteX2728" fmla="*/ 2129001 w 7621360"/>
              <a:gd name="connsiteY2728" fmla="*/ 2473891 h 6394659"/>
              <a:gd name="connsiteX2729" fmla="*/ 2097551 w 7621360"/>
              <a:gd name="connsiteY2729" fmla="*/ 2497759 h 6394659"/>
              <a:gd name="connsiteX2730" fmla="*/ 2073685 w 7621360"/>
              <a:gd name="connsiteY2730" fmla="*/ 2466308 h 6394659"/>
              <a:gd name="connsiteX2731" fmla="*/ 2105134 w 7621360"/>
              <a:gd name="connsiteY2731" fmla="*/ 2442441 h 6394659"/>
              <a:gd name="connsiteX2732" fmla="*/ 2105212 w 7621360"/>
              <a:gd name="connsiteY2732" fmla="*/ 2442456 h 6394659"/>
              <a:gd name="connsiteX2733" fmla="*/ 2105615 w 7621360"/>
              <a:gd name="connsiteY2733" fmla="*/ 2442456 h 6394659"/>
              <a:gd name="connsiteX2734" fmla="*/ 2103770 w 7621360"/>
              <a:gd name="connsiteY2734" fmla="*/ 2453157 h 6394659"/>
              <a:gd name="connsiteX2735" fmla="*/ 2100668 w 7621360"/>
              <a:gd name="connsiteY2735" fmla="*/ 2453080 h 6394659"/>
              <a:gd name="connsiteX2736" fmla="*/ 2090790 w 7621360"/>
              <a:gd name="connsiteY2736" fmla="*/ 2456910 h 6394659"/>
              <a:gd name="connsiteX2737" fmla="*/ 2088976 w 7621360"/>
              <a:gd name="connsiteY2737" fmla="*/ 2458569 h 6394659"/>
              <a:gd name="connsiteX2738" fmla="*/ 2089487 w 7621360"/>
              <a:gd name="connsiteY2738" fmla="*/ 2483987 h 6394659"/>
              <a:gd name="connsiteX2739" fmla="*/ 2114904 w 7621360"/>
              <a:gd name="connsiteY2739" fmla="*/ 2483476 h 6394659"/>
              <a:gd name="connsiteX2740" fmla="*/ 2119867 w 7621360"/>
              <a:gd name="connsiteY2740" fmla="*/ 2469782 h 6394659"/>
              <a:gd name="connsiteX2741" fmla="*/ 2118905 w 7621360"/>
              <a:gd name="connsiteY2741" fmla="*/ 2465129 h 6394659"/>
              <a:gd name="connsiteX2742" fmla="*/ 2127745 w 7621360"/>
              <a:gd name="connsiteY2742" fmla="*/ 2460989 h 6394659"/>
              <a:gd name="connsiteX2743" fmla="*/ 2128908 w 7621360"/>
              <a:gd name="connsiteY2743" fmla="*/ 2473891 h 6394659"/>
              <a:gd name="connsiteX2744" fmla="*/ 2132691 w 7621360"/>
              <a:gd name="connsiteY2744" fmla="*/ 2456042 h 6394659"/>
              <a:gd name="connsiteX2745" fmla="*/ 2227288 w 7621360"/>
              <a:gd name="connsiteY2745" fmla="*/ 2405578 h 6394659"/>
              <a:gd name="connsiteX2746" fmla="*/ 2231490 w 7621360"/>
              <a:gd name="connsiteY2746" fmla="*/ 2409781 h 6394659"/>
              <a:gd name="connsiteX2747" fmla="*/ 2372144 w 7621360"/>
              <a:gd name="connsiteY2747" fmla="*/ 2546981 h 6394659"/>
              <a:gd name="connsiteX2748" fmla="*/ 2235677 w 7621360"/>
              <a:gd name="connsiteY2748" fmla="*/ 2410510 h 6394659"/>
              <a:gd name="connsiteX2749" fmla="*/ 2339811 w 7621360"/>
              <a:gd name="connsiteY2749" fmla="*/ 2361768 h 6394659"/>
              <a:gd name="connsiteX2750" fmla="*/ 2382224 w 7621360"/>
              <a:gd name="connsiteY2750" fmla="*/ 2541244 h 6394659"/>
              <a:gd name="connsiteX2751" fmla="*/ 2372051 w 7621360"/>
              <a:gd name="connsiteY2751" fmla="*/ 2546981 h 6394659"/>
              <a:gd name="connsiteX2752" fmla="*/ 2387652 w 7621360"/>
              <a:gd name="connsiteY2752" fmla="*/ 2540298 h 6394659"/>
              <a:gd name="connsiteX2753" fmla="*/ 2384736 w 7621360"/>
              <a:gd name="connsiteY2753" fmla="*/ 2540685 h 6394659"/>
              <a:gd name="connsiteX2754" fmla="*/ 2342106 w 7621360"/>
              <a:gd name="connsiteY2754" fmla="*/ 2360791 h 6394659"/>
              <a:gd name="connsiteX2755" fmla="*/ 2701075 w 7621360"/>
              <a:gd name="connsiteY2755" fmla="*/ 2192759 h 6394659"/>
              <a:gd name="connsiteX2756" fmla="*/ 2405129 w 7621360"/>
              <a:gd name="connsiteY2756" fmla="*/ 2545601 h 6394659"/>
              <a:gd name="connsiteX2757" fmla="*/ 2387605 w 7621360"/>
              <a:gd name="connsiteY2757" fmla="*/ 2540235 h 6394659"/>
              <a:gd name="connsiteX2758" fmla="*/ 2414914 w 7621360"/>
              <a:gd name="connsiteY2758" fmla="*/ 2570802 h 6394659"/>
              <a:gd name="connsiteX2759" fmla="*/ 2964937 w 7621360"/>
              <a:gd name="connsiteY2759" fmla="*/ 2625344 h 6394659"/>
              <a:gd name="connsiteX2760" fmla="*/ 2981530 w 7621360"/>
              <a:gd name="connsiteY2760" fmla="*/ 2667806 h 6394659"/>
              <a:gd name="connsiteX2761" fmla="*/ 2966767 w 7621360"/>
              <a:gd name="connsiteY2761" fmla="*/ 2686074 h 6394659"/>
              <a:gd name="connsiteX2762" fmla="*/ 2414790 w 7621360"/>
              <a:gd name="connsiteY2762" fmla="*/ 2570926 h 6394659"/>
              <a:gd name="connsiteX2763" fmla="*/ 2990245 w 7621360"/>
              <a:gd name="connsiteY2763" fmla="*/ 2665588 h 6394659"/>
              <a:gd name="connsiteX2764" fmla="*/ 2988446 w 7621360"/>
              <a:gd name="connsiteY2764" fmla="*/ 2665805 h 6394659"/>
              <a:gd name="connsiteX2765" fmla="*/ 2981049 w 7621360"/>
              <a:gd name="connsiteY2765" fmla="*/ 2626942 h 6394659"/>
              <a:gd name="connsiteX2766" fmla="*/ 3344640 w 7621360"/>
              <a:gd name="connsiteY2766" fmla="*/ 2663014 h 6394659"/>
              <a:gd name="connsiteX2767" fmla="*/ 3344640 w 7621360"/>
              <a:gd name="connsiteY2767" fmla="*/ 2666363 h 6394659"/>
              <a:gd name="connsiteX2768" fmla="*/ 3345943 w 7621360"/>
              <a:gd name="connsiteY2768" fmla="*/ 2672474 h 6394659"/>
              <a:gd name="connsiteX2769" fmla="*/ 3224735 w 7621360"/>
              <a:gd name="connsiteY2769" fmla="*/ 2723650 h 6394659"/>
              <a:gd name="connsiteX2770" fmla="*/ 3180368 w 7621360"/>
              <a:gd name="connsiteY2770" fmla="*/ 2706793 h 6394659"/>
              <a:gd name="connsiteX2771" fmla="*/ 3161604 w 7621360"/>
              <a:gd name="connsiteY2771" fmla="*/ 2729125 h 6394659"/>
              <a:gd name="connsiteX2772" fmla="*/ 3017508 w 7621360"/>
              <a:gd name="connsiteY2772" fmla="*/ 2695937 h 6394659"/>
              <a:gd name="connsiteX2773" fmla="*/ 3017895 w 7621360"/>
              <a:gd name="connsiteY2773" fmla="*/ 2689517 h 6394659"/>
              <a:gd name="connsiteX2774" fmla="*/ 2990292 w 7621360"/>
              <a:gd name="connsiteY2774" fmla="*/ 2665588 h 6394659"/>
              <a:gd name="connsiteX2775" fmla="*/ 2990214 w 7621360"/>
              <a:gd name="connsiteY2775" fmla="*/ 2665588 h 6394659"/>
              <a:gd name="connsiteX2776" fmla="*/ 3252199 w 7621360"/>
              <a:gd name="connsiteY2776" fmla="*/ 3064411 h 6394659"/>
              <a:gd name="connsiteX2777" fmla="*/ 3019430 w 7621360"/>
              <a:gd name="connsiteY2777" fmla="*/ 2844754 h 6394659"/>
              <a:gd name="connsiteX2778" fmla="*/ 3017089 w 7621360"/>
              <a:gd name="connsiteY2778" fmla="*/ 2819537 h 6394659"/>
              <a:gd name="connsiteX2779" fmla="*/ 3005102 w 7621360"/>
              <a:gd name="connsiteY2779" fmla="*/ 2815412 h 6394659"/>
              <a:gd name="connsiteX2780" fmla="*/ 2995688 w 7621360"/>
              <a:gd name="connsiteY2780" fmla="*/ 2716951 h 6394659"/>
              <a:gd name="connsiteX2781" fmla="*/ 3005954 w 7621360"/>
              <a:gd name="connsiteY2781" fmla="*/ 2713198 h 6394659"/>
              <a:gd name="connsiteX2782" fmla="*/ 3253750 w 7621360"/>
              <a:gd name="connsiteY2782" fmla="*/ 3062984 h 6394659"/>
              <a:gd name="connsiteX2783" fmla="*/ 3252199 w 7621360"/>
              <a:gd name="connsiteY2783" fmla="*/ 3064411 h 6394659"/>
              <a:gd name="connsiteX2784" fmla="*/ 3255766 w 7621360"/>
              <a:gd name="connsiteY2784" fmla="*/ 3061635 h 6394659"/>
              <a:gd name="connsiteX2785" fmla="*/ 3007970 w 7621360"/>
              <a:gd name="connsiteY2785" fmla="*/ 2711756 h 6394659"/>
              <a:gd name="connsiteX2786" fmla="*/ 3016903 w 7621360"/>
              <a:gd name="connsiteY2786" fmla="*/ 2698357 h 6394659"/>
              <a:gd name="connsiteX2787" fmla="*/ 3161046 w 7621360"/>
              <a:gd name="connsiteY2787" fmla="*/ 2731560 h 6394659"/>
              <a:gd name="connsiteX2788" fmla="*/ 3160798 w 7621360"/>
              <a:gd name="connsiteY2788" fmla="*/ 2732878 h 6394659"/>
              <a:gd name="connsiteX2789" fmla="*/ 3189425 w 7621360"/>
              <a:gd name="connsiteY2789" fmla="*/ 2770780 h 6394659"/>
              <a:gd name="connsiteX2790" fmla="*/ 3199923 w 7621360"/>
              <a:gd name="connsiteY2790" fmla="*/ 2770594 h 6394659"/>
              <a:gd name="connsiteX2791" fmla="*/ 3214609 w 7621360"/>
              <a:gd name="connsiteY2791" fmla="*/ 2838954 h 6394659"/>
              <a:gd name="connsiteX2792" fmla="*/ 3261891 w 7621360"/>
              <a:gd name="connsiteY2792" fmla="*/ 3058859 h 6394659"/>
              <a:gd name="connsiteX2793" fmla="*/ 3255720 w 7621360"/>
              <a:gd name="connsiteY2793" fmla="*/ 3061558 h 6394659"/>
              <a:gd name="connsiteX2794" fmla="*/ 3266296 w 7621360"/>
              <a:gd name="connsiteY2794" fmla="*/ 3058193 h 6394659"/>
              <a:gd name="connsiteX2795" fmla="*/ 3264326 w 7621360"/>
              <a:gd name="connsiteY2795" fmla="*/ 3058441 h 6394659"/>
              <a:gd name="connsiteX2796" fmla="*/ 3257410 w 7621360"/>
              <a:gd name="connsiteY2796" fmla="*/ 3026261 h 6394659"/>
              <a:gd name="connsiteX2797" fmla="*/ 3202389 w 7621360"/>
              <a:gd name="connsiteY2797" fmla="*/ 2770144 h 6394659"/>
              <a:gd name="connsiteX2798" fmla="*/ 3213586 w 7621360"/>
              <a:gd name="connsiteY2798" fmla="*/ 2764933 h 6394659"/>
              <a:gd name="connsiteX2799" fmla="*/ 3311903 w 7621360"/>
              <a:gd name="connsiteY2799" fmla="*/ 2891480 h 6394659"/>
              <a:gd name="connsiteX2800" fmla="*/ 3288037 w 7621360"/>
              <a:gd name="connsiteY2800" fmla="*/ 2991337 h 6394659"/>
              <a:gd name="connsiteX2801" fmla="*/ 3271987 w 7621360"/>
              <a:gd name="connsiteY2801" fmla="*/ 3058518 h 6394659"/>
              <a:gd name="connsiteX2802" fmla="*/ 3266249 w 7621360"/>
              <a:gd name="connsiteY2802" fmla="*/ 3058115 h 6394659"/>
              <a:gd name="connsiteX2803" fmla="*/ 3274391 w 7621360"/>
              <a:gd name="connsiteY2803" fmla="*/ 3059092 h 6394659"/>
              <a:gd name="connsiteX2804" fmla="*/ 3313857 w 7621360"/>
              <a:gd name="connsiteY2804" fmla="*/ 2893977 h 6394659"/>
              <a:gd name="connsiteX2805" fmla="*/ 3426892 w 7621360"/>
              <a:gd name="connsiteY2805" fmla="*/ 3039474 h 6394659"/>
              <a:gd name="connsiteX2806" fmla="*/ 3413587 w 7621360"/>
              <a:gd name="connsiteY2806" fmla="*/ 3069312 h 6394659"/>
              <a:gd name="connsiteX2807" fmla="*/ 3290472 w 7621360"/>
              <a:gd name="connsiteY2807" fmla="*/ 3078043 h 6394659"/>
              <a:gd name="connsiteX2808" fmla="*/ 3274344 w 7621360"/>
              <a:gd name="connsiteY2808" fmla="*/ 3059014 h 6394659"/>
              <a:gd name="connsiteX2809" fmla="*/ 3302304 w 7621360"/>
              <a:gd name="connsiteY2809" fmla="*/ 3337681 h 6394659"/>
              <a:gd name="connsiteX2810" fmla="*/ 3271987 w 7621360"/>
              <a:gd name="connsiteY2810" fmla="*/ 3103182 h 6394659"/>
              <a:gd name="connsiteX2811" fmla="*/ 3272964 w 7621360"/>
              <a:gd name="connsiteY2811" fmla="*/ 3102965 h 6394659"/>
              <a:gd name="connsiteX2812" fmla="*/ 3329923 w 7621360"/>
              <a:gd name="connsiteY2812" fmla="*/ 3300756 h 6394659"/>
              <a:gd name="connsiteX2813" fmla="*/ 3310353 w 7621360"/>
              <a:gd name="connsiteY2813" fmla="*/ 3339014 h 6394659"/>
              <a:gd name="connsiteX2814" fmla="*/ 3302227 w 7621360"/>
              <a:gd name="connsiteY2814" fmla="*/ 3337603 h 6394659"/>
              <a:gd name="connsiteX2815" fmla="*/ 3316261 w 7621360"/>
              <a:gd name="connsiteY2815" fmla="*/ 3343093 h 6394659"/>
              <a:gd name="connsiteX2816" fmla="*/ 3312617 w 7621360"/>
              <a:gd name="connsiteY2816" fmla="*/ 3340209 h 6394659"/>
              <a:gd name="connsiteX2817" fmla="*/ 3330993 w 7621360"/>
              <a:gd name="connsiteY2817" fmla="*/ 3304322 h 6394659"/>
              <a:gd name="connsiteX2818" fmla="*/ 3337088 w 7621360"/>
              <a:gd name="connsiteY2818" fmla="*/ 3325507 h 6394659"/>
              <a:gd name="connsiteX2819" fmla="*/ 3332622 w 7621360"/>
              <a:gd name="connsiteY2819" fmla="*/ 3301143 h 6394659"/>
              <a:gd name="connsiteX2820" fmla="*/ 3378012 w 7621360"/>
              <a:gd name="connsiteY2820" fmla="*/ 3212452 h 6394659"/>
              <a:gd name="connsiteX2821" fmla="*/ 3402824 w 7621360"/>
              <a:gd name="connsiteY2821" fmla="*/ 3241747 h 6394659"/>
              <a:gd name="connsiteX2822" fmla="*/ 3400343 w 7621360"/>
              <a:gd name="connsiteY2822" fmla="*/ 3272034 h 6394659"/>
              <a:gd name="connsiteX2823" fmla="*/ 3339042 w 7621360"/>
              <a:gd name="connsiteY2823" fmla="*/ 3323708 h 6394659"/>
              <a:gd name="connsiteX2824" fmla="*/ 3339895 w 7621360"/>
              <a:gd name="connsiteY2824" fmla="*/ 3326391 h 6394659"/>
              <a:gd name="connsiteX2825" fmla="*/ 3402018 w 7621360"/>
              <a:gd name="connsiteY2825" fmla="*/ 3273942 h 6394659"/>
              <a:gd name="connsiteX2826" fmla="*/ 3412501 w 7621360"/>
              <a:gd name="connsiteY2826" fmla="*/ 3280223 h 6394659"/>
              <a:gd name="connsiteX2827" fmla="*/ 3382416 w 7621360"/>
              <a:gd name="connsiteY2827" fmla="*/ 3419052 h 6394659"/>
              <a:gd name="connsiteX2828" fmla="*/ 3373112 w 7621360"/>
              <a:gd name="connsiteY2828" fmla="*/ 3418509 h 6394659"/>
              <a:gd name="connsiteX2829" fmla="*/ 3366692 w 7621360"/>
              <a:gd name="connsiteY2829" fmla="*/ 3419564 h 6394659"/>
              <a:gd name="connsiteX2830" fmla="*/ 3372740 w 7621360"/>
              <a:gd name="connsiteY2830" fmla="*/ 3477750 h 6394659"/>
              <a:gd name="connsiteX2831" fmla="*/ 3353852 w 7621360"/>
              <a:gd name="connsiteY2831" fmla="*/ 3452767 h 6394659"/>
              <a:gd name="connsiteX2832" fmla="*/ 3378834 w 7621360"/>
              <a:gd name="connsiteY2832" fmla="*/ 3433878 h 6394659"/>
              <a:gd name="connsiteX2833" fmla="*/ 3397723 w 7621360"/>
              <a:gd name="connsiteY2833" fmla="*/ 3458862 h 6394659"/>
              <a:gd name="connsiteX2834" fmla="*/ 3372709 w 7621360"/>
              <a:gd name="connsiteY2834" fmla="*/ 3477673 h 6394659"/>
              <a:gd name="connsiteX2835" fmla="*/ 3372678 w 7621360"/>
              <a:gd name="connsiteY2835" fmla="*/ 3477673 h 6394659"/>
              <a:gd name="connsiteX2836" fmla="*/ 3400932 w 7621360"/>
              <a:gd name="connsiteY2836" fmla="*/ 3428310 h 6394659"/>
              <a:gd name="connsiteX2837" fmla="*/ 3490116 w 7621360"/>
              <a:gd name="connsiteY2837" fmla="*/ 3325615 h 6394659"/>
              <a:gd name="connsiteX2838" fmla="*/ 3561064 w 7621360"/>
              <a:gd name="connsiteY2838" fmla="*/ 3390564 h 6394659"/>
              <a:gd name="connsiteX2839" fmla="*/ 3410377 w 7621360"/>
              <a:gd name="connsiteY2839" fmla="*/ 3442190 h 6394659"/>
              <a:gd name="connsiteX2840" fmla="*/ 3400871 w 7621360"/>
              <a:gd name="connsiteY2840" fmla="*/ 3428233 h 6394659"/>
              <a:gd name="connsiteX2841" fmla="*/ 3648650 w 7621360"/>
              <a:gd name="connsiteY2841" fmla="*/ 3485768 h 6394659"/>
              <a:gd name="connsiteX2842" fmla="*/ 3412656 w 7621360"/>
              <a:gd name="connsiteY2842" fmla="*/ 3458489 h 6394659"/>
              <a:gd name="connsiteX2843" fmla="*/ 3411105 w 7621360"/>
              <a:gd name="connsiteY2843" fmla="*/ 3444625 h 6394659"/>
              <a:gd name="connsiteX2844" fmla="*/ 3563080 w 7621360"/>
              <a:gd name="connsiteY2844" fmla="*/ 3392455 h 6394659"/>
              <a:gd name="connsiteX2845" fmla="*/ 3653427 w 7621360"/>
              <a:gd name="connsiteY2845" fmla="*/ 3475161 h 6394659"/>
              <a:gd name="connsiteX2846" fmla="*/ 3648589 w 7621360"/>
              <a:gd name="connsiteY2846" fmla="*/ 3485690 h 6394659"/>
              <a:gd name="connsiteX2847" fmla="*/ 3655133 w 7621360"/>
              <a:gd name="connsiteY2847" fmla="*/ 3473361 h 6394659"/>
              <a:gd name="connsiteX2848" fmla="*/ 3565778 w 7621360"/>
              <a:gd name="connsiteY2848" fmla="*/ 3391540 h 6394659"/>
              <a:gd name="connsiteX2849" fmla="*/ 3623544 w 7621360"/>
              <a:gd name="connsiteY2849" fmla="*/ 3371721 h 6394659"/>
              <a:gd name="connsiteX2850" fmla="*/ 3661630 w 7621360"/>
              <a:gd name="connsiteY2850" fmla="*/ 3468911 h 6394659"/>
              <a:gd name="connsiteX2851" fmla="*/ 3655071 w 7621360"/>
              <a:gd name="connsiteY2851" fmla="*/ 3473284 h 6394659"/>
              <a:gd name="connsiteX2852" fmla="*/ 3663957 w 7621360"/>
              <a:gd name="connsiteY2852" fmla="*/ 3468011 h 6394659"/>
              <a:gd name="connsiteX2853" fmla="*/ 3625901 w 7621360"/>
              <a:gd name="connsiteY2853" fmla="*/ 3370914 h 6394659"/>
              <a:gd name="connsiteX2854" fmla="*/ 3665833 w 7621360"/>
              <a:gd name="connsiteY2854" fmla="*/ 3357205 h 6394659"/>
              <a:gd name="connsiteX2855" fmla="*/ 3677712 w 7621360"/>
              <a:gd name="connsiteY2855" fmla="*/ 3366262 h 6394659"/>
              <a:gd name="connsiteX2856" fmla="*/ 3671276 w 7621360"/>
              <a:gd name="connsiteY2856" fmla="*/ 3466879 h 6394659"/>
              <a:gd name="connsiteX2857" fmla="*/ 3669462 w 7621360"/>
              <a:gd name="connsiteY2857" fmla="*/ 3466879 h 6394659"/>
              <a:gd name="connsiteX2858" fmla="*/ 3663895 w 7621360"/>
              <a:gd name="connsiteY2858" fmla="*/ 3467934 h 6394659"/>
              <a:gd name="connsiteX2859" fmla="*/ 3604919 w 7621360"/>
              <a:gd name="connsiteY2859" fmla="*/ 3664825 h 6394659"/>
              <a:gd name="connsiteX2860" fmla="*/ 3664065 w 7621360"/>
              <a:gd name="connsiteY2860" fmla="*/ 3511294 h 6394659"/>
              <a:gd name="connsiteX2861" fmla="*/ 3684039 w 7621360"/>
              <a:gd name="connsiteY2861" fmla="*/ 3508317 h 6394659"/>
              <a:gd name="connsiteX2862" fmla="*/ 3710619 w 7621360"/>
              <a:gd name="connsiteY2862" fmla="*/ 3542559 h 6394659"/>
              <a:gd name="connsiteX2863" fmla="*/ 3612223 w 7621360"/>
              <a:gd name="connsiteY2863" fmla="*/ 3668966 h 6394659"/>
              <a:gd name="connsiteX2864" fmla="*/ 3604857 w 7621360"/>
              <a:gd name="connsiteY2864" fmla="*/ 3664748 h 6394659"/>
              <a:gd name="connsiteX2865" fmla="*/ 3621854 w 7621360"/>
              <a:gd name="connsiteY2865" fmla="*/ 3679263 h 6394659"/>
              <a:gd name="connsiteX2866" fmla="*/ 3614100 w 7621360"/>
              <a:gd name="connsiteY2866" fmla="*/ 3670470 h 6394659"/>
              <a:gd name="connsiteX2867" fmla="*/ 3712123 w 7621360"/>
              <a:gd name="connsiteY2867" fmla="*/ 3544544 h 6394659"/>
              <a:gd name="connsiteX2868" fmla="*/ 3756211 w 7621360"/>
              <a:gd name="connsiteY2868" fmla="*/ 3601319 h 6394659"/>
              <a:gd name="connsiteX2869" fmla="*/ 3713751 w 7621360"/>
              <a:gd name="connsiteY2869" fmla="*/ 3542528 h 6394659"/>
              <a:gd name="connsiteX2870" fmla="*/ 3745542 w 7621360"/>
              <a:gd name="connsiteY2870" fmla="*/ 3501679 h 6394659"/>
              <a:gd name="connsiteX2871" fmla="*/ 3782962 w 7621360"/>
              <a:gd name="connsiteY2871" fmla="*/ 3585842 h 6394659"/>
              <a:gd name="connsiteX2872" fmla="*/ 3758429 w 7621360"/>
              <a:gd name="connsiteY2872" fmla="*/ 3600063 h 6394659"/>
              <a:gd name="connsiteX2873" fmla="*/ 3825794 w 7621360"/>
              <a:gd name="connsiteY2873" fmla="*/ 3686754 h 6394659"/>
              <a:gd name="connsiteX2874" fmla="*/ 3759964 w 7621360"/>
              <a:gd name="connsiteY2874" fmla="*/ 3602002 h 6394659"/>
              <a:gd name="connsiteX2875" fmla="*/ 3783970 w 7621360"/>
              <a:gd name="connsiteY2875" fmla="*/ 3588044 h 6394659"/>
              <a:gd name="connsiteX2876" fmla="*/ 3827391 w 7621360"/>
              <a:gd name="connsiteY2876" fmla="*/ 3685746 h 6394659"/>
              <a:gd name="connsiteX2877" fmla="*/ 3825732 w 7621360"/>
              <a:gd name="connsiteY2877" fmla="*/ 3686707 h 6394659"/>
              <a:gd name="connsiteX2878" fmla="*/ 3834524 w 7621360"/>
              <a:gd name="connsiteY2878" fmla="*/ 3683730 h 6394659"/>
              <a:gd name="connsiteX2879" fmla="*/ 3829640 w 7621360"/>
              <a:gd name="connsiteY2879" fmla="*/ 3684784 h 6394659"/>
              <a:gd name="connsiteX2880" fmla="*/ 3786110 w 7621360"/>
              <a:gd name="connsiteY2880" fmla="*/ 3586835 h 6394659"/>
              <a:gd name="connsiteX2881" fmla="*/ 3837006 w 7621360"/>
              <a:gd name="connsiteY2881" fmla="*/ 3557369 h 6394659"/>
              <a:gd name="connsiteX2882" fmla="*/ 3834881 w 7621360"/>
              <a:gd name="connsiteY2882" fmla="*/ 3683776 h 6394659"/>
              <a:gd name="connsiteX2883" fmla="*/ 3840634 w 7621360"/>
              <a:gd name="connsiteY2883" fmla="*/ 3684366 h 6394659"/>
              <a:gd name="connsiteX2884" fmla="*/ 3837316 w 7621360"/>
              <a:gd name="connsiteY2884" fmla="*/ 3683776 h 6394659"/>
              <a:gd name="connsiteX2885" fmla="*/ 3839456 w 7621360"/>
              <a:gd name="connsiteY2885" fmla="*/ 3555896 h 6394659"/>
              <a:gd name="connsiteX2886" fmla="*/ 3881714 w 7621360"/>
              <a:gd name="connsiteY2886" fmla="*/ 3531393 h 6394659"/>
              <a:gd name="connsiteX2887" fmla="*/ 3891996 w 7621360"/>
              <a:gd name="connsiteY2887" fmla="*/ 3539907 h 6394659"/>
              <a:gd name="connsiteX2888" fmla="*/ 3889328 w 7621360"/>
              <a:gd name="connsiteY2888" fmla="*/ 3547428 h 6394659"/>
              <a:gd name="connsiteX2889" fmla="*/ 3894337 w 7621360"/>
              <a:gd name="connsiteY2889" fmla="*/ 3540744 h 6394659"/>
              <a:gd name="connsiteX2890" fmla="*/ 3899781 w 7621360"/>
              <a:gd name="connsiteY2890" fmla="*/ 3541659 h 6394659"/>
              <a:gd name="connsiteX2891" fmla="*/ 3901471 w 7621360"/>
              <a:gd name="connsiteY2891" fmla="*/ 3716080 h 6394659"/>
              <a:gd name="connsiteX2892" fmla="*/ 3853537 w 7621360"/>
              <a:gd name="connsiteY2892" fmla="*/ 3704619 h 6394659"/>
              <a:gd name="connsiteX2893" fmla="*/ 3853754 w 7621360"/>
              <a:gd name="connsiteY2893" fmla="*/ 3700401 h 6394659"/>
              <a:gd name="connsiteX2894" fmla="*/ 3842976 w 7621360"/>
              <a:gd name="connsiteY2894" fmla="*/ 3685188 h 6394659"/>
              <a:gd name="connsiteX2895" fmla="*/ 3840061 w 7621360"/>
              <a:gd name="connsiteY2895" fmla="*/ 3719088 h 6394659"/>
              <a:gd name="connsiteX2896" fmla="*/ 3849101 w 7621360"/>
              <a:gd name="connsiteY2896" fmla="*/ 3713691 h 6394659"/>
              <a:gd name="connsiteX2897" fmla="*/ 3901827 w 7621360"/>
              <a:gd name="connsiteY2897" fmla="*/ 3755145 h 6394659"/>
              <a:gd name="connsiteX2898" fmla="*/ 3904836 w 7621360"/>
              <a:gd name="connsiteY2898" fmla="*/ 4064750 h 6394659"/>
              <a:gd name="connsiteX2899" fmla="*/ 3903580 w 7621360"/>
              <a:gd name="connsiteY2899" fmla="*/ 4064750 h 6394659"/>
              <a:gd name="connsiteX2900" fmla="*/ 3900649 w 7621360"/>
              <a:gd name="connsiteY2900" fmla="*/ 4065075 h 6394659"/>
              <a:gd name="connsiteX2901" fmla="*/ 3901626 w 7621360"/>
              <a:gd name="connsiteY2901" fmla="*/ 4139127 h 6394659"/>
              <a:gd name="connsiteX2902" fmla="*/ 3872937 w 7621360"/>
              <a:gd name="connsiteY2902" fmla="*/ 4101209 h 6394659"/>
              <a:gd name="connsiteX2903" fmla="*/ 3910853 w 7621360"/>
              <a:gd name="connsiteY2903" fmla="*/ 4072519 h 6394659"/>
              <a:gd name="connsiteX2904" fmla="*/ 3939542 w 7621360"/>
              <a:gd name="connsiteY2904" fmla="*/ 4110437 h 6394659"/>
              <a:gd name="connsiteX2905" fmla="*/ 3939542 w 7621360"/>
              <a:gd name="connsiteY2905" fmla="*/ 4110452 h 6394659"/>
              <a:gd name="connsiteX2906" fmla="*/ 3901626 w 7621360"/>
              <a:gd name="connsiteY2906" fmla="*/ 4139127 h 6394659"/>
              <a:gd name="connsiteX2907" fmla="*/ 4005309 w 7621360"/>
              <a:gd name="connsiteY2907" fmla="*/ 4108266 h 6394659"/>
              <a:gd name="connsiteX2908" fmla="*/ 3947296 w 7621360"/>
              <a:gd name="connsiteY2908" fmla="*/ 4105940 h 6394659"/>
              <a:gd name="connsiteX2909" fmla="*/ 3947202 w 7621360"/>
              <a:gd name="connsiteY2909" fmla="*/ 4102636 h 6394659"/>
              <a:gd name="connsiteX2910" fmla="*/ 3939604 w 7621360"/>
              <a:gd name="connsiteY2910" fmla="*/ 4081685 h 6394659"/>
              <a:gd name="connsiteX2911" fmla="*/ 4032200 w 7621360"/>
              <a:gd name="connsiteY2911" fmla="*/ 4010719 h 6394659"/>
              <a:gd name="connsiteX2912" fmla="*/ 4059105 w 7621360"/>
              <a:gd name="connsiteY2912" fmla="*/ 4110421 h 6394659"/>
              <a:gd name="connsiteX2913" fmla="*/ 4034309 w 7621360"/>
              <a:gd name="connsiteY2913" fmla="*/ 4009106 h 6394659"/>
              <a:gd name="connsiteX2914" fmla="*/ 4130766 w 7621360"/>
              <a:gd name="connsiteY2914" fmla="*/ 3935195 h 6394659"/>
              <a:gd name="connsiteX2915" fmla="*/ 4266395 w 7621360"/>
              <a:gd name="connsiteY2915" fmla="*/ 4041844 h 6394659"/>
              <a:gd name="connsiteX2916" fmla="*/ 4258641 w 7621360"/>
              <a:gd name="connsiteY2916" fmla="*/ 4118392 h 6394659"/>
              <a:gd name="connsiteX2917" fmla="*/ 4061695 w 7621360"/>
              <a:gd name="connsiteY2917" fmla="*/ 4110514 h 6394659"/>
              <a:gd name="connsiteX2918" fmla="*/ 4196192 w 7621360"/>
              <a:gd name="connsiteY2918" fmla="*/ 4608730 h 6394659"/>
              <a:gd name="connsiteX2919" fmla="*/ 4062362 w 7621360"/>
              <a:gd name="connsiteY2919" fmla="*/ 4113011 h 6394659"/>
              <a:gd name="connsiteX2920" fmla="*/ 4258316 w 7621360"/>
              <a:gd name="connsiteY2920" fmla="*/ 4120858 h 6394659"/>
              <a:gd name="connsiteX2921" fmla="*/ 4208552 w 7621360"/>
              <a:gd name="connsiteY2921" fmla="*/ 4607815 h 6394659"/>
              <a:gd name="connsiteX2922" fmla="*/ 4196146 w 7621360"/>
              <a:gd name="connsiteY2922" fmla="*/ 4608761 h 6394659"/>
              <a:gd name="connsiteX2923" fmla="*/ 4784829 w 7621360"/>
              <a:gd name="connsiteY2923" fmla="*/ 4573960 h 6394659"/>
              <a:gd name="connsiteX2924" fmla="*/ 4246235 w 7621360"/>
              <a:gd name="connsiteY2924" fmla="*/ 4645748 h 6394659"/>
              <a:gd name="connsiteX2925" fmla="*/ 4246235 w 7621360"/>
              <a:gd name="connsiteY2925" fmla="*/ 4645608 h 6394659"/>
              <a:gd name="connsiteX2926" fmla="*/ 4245165 w 7621360"/>
              <a:gd name="connsiteY2926" fmla="*/ 4638862 h 6394659"/>
              <a:gd name="connsiteX2927" fmla="*/ 5141612 w 7621360"/>
              <a:gd name="connsiteY2927" fmla="*/ 4334685 h 6394659"/>
              <a:gd name="connsiteX2928" fmla="*/ 5142232 w 7621360"/>
              <a:gd name="connsiteY2928" fmla="*/ 4335925 h 6394659"/>
              <a:gd name="connsiteX2929" fmla="*/ 5142574 w 7621360"/>
              <a:gd name="connsiteY2929" fmla="*/ 4336437 h 6394659"/>
              <a:gd name="connsiteX2930" fmla="*/ 4857312 w 7621360"/>
              <a:gd name="connsiteY2930" fmla="*/ 4541564 h 6394659"/>
              <a:gd name="connsiteX2931" fmla="*/ 4800135 w 7621360"/>
              <a:gd name="connsiteY2931" fmla="*/ 4533918 h 6394659"/>
              <a:gd name="connsiteX2932" fmla="*/ 4784829 w 7621360"/>
              <a:gd name="connsiteY2932" fmla="*/ 4573914 h 6394659"/>
              <a:gd name="connsiteX2933" fmla="*/ 4823040 w 7621360"/>
              <a:gd name="connsiteY2933" fmla="*/ 4580163 h 6394659"/>
              <a:gd name="connsiteX2934" fmla="*/ 4811456 w 7621360"/>
              <a:gd name="connsiteY2934" fmla="*/ 4564888 h 6394659"/>
              <a:gd name="connsiteX2935" fmla="*/ 4826731 w 7621360"/>
              <a:gd name="connsiteY2935" fmla="*/ 4553304 h 6394659"/>
              <a:gd name="connsiteX2936" fmla="*/ 4838315 w 7621360"/>
              <a:gd name="connsiteY2936" fmla="*/ 4568579 h 6394659"/>
              <a:gd name="connsiteX2937" fmla="*/ 4838315 w 7621360"/>
              <a:gd name="connsiteY2937" fmla="*/ 4568594 h 6394659"/>
              <a:gd name="connsiteX2938" fmla="*/ 4823117 w 7621360"/>
              <a:gd name="connsiteY2938" fmla="*/ 4580086 h 6394659"/>
              <a:gd name="connsiteX2939" fmla="*/ 5020793 w 7621360"/>
              <a:gd name="connsiteY2939" fmla="*/ 5030583 h 6394659"/>
              <a:gd name="connsiteX2940" fmla="*/ 5044302 w 7621360"/>
              <a:gd name="connsiteY2940" fmla="*/ 5011539 h 6394659"/>
              <a:gd name="connsiteX2941" fmla="*/ 5238721 w 7621360"/>
              <a:gd name="connsiteY2941" fmla="*/ 5101827 h 6394659"/>
              <a:gd name="connsiteX2942" fmla="*/ 5216855 w 7621360"/>
              <a:gd name="connsiteY2942" fmla="*/ 5488554 h 6394659"/>
              <a:gd name="connsiteX2943" fmla="*/ 5151118 w 7621360"/>
              <a:gd name="connsiteY2943" fmla="*/ 5556573 h 6394659"/>
              <a:gd name="connsiteX2944" fmla="*/ 5149784 w 7621360"/>
              <a:gd name="connsiteY2944" fmla="*/ 5561567 h 6394659"/>
              <a:gd name="connsiteX2945" fmla="*/ 5192198 w 7621360"/>
              <a:gd name="connsiteY2945" fmla="*/ 5732435 h 6394659"/>
              <a:gd name="connsiteX2946" fmla="*/ 5183994 w 7621360"/>
              <a:gd name="connsiteY2946" fmla="*/ 5735878 h 6394659"/>
              <a:gd name="connsiteX2947" fmla="*/ 5169355 w 7621360"/>
              <a:gd name="connsiteY2947" fmla="*/ 5784558 h 6394659"/>
              <a:gd name="connsiteX2948" fmla="*/ 4685984 w 7621360"/>
              <a:gd name="connsiteY2948" fmla="*/ 6047096 h 6394659"/>
              <a:gd name="connsiteX2949" fmla="*/ 4683301 w 7621360"/>
              <a:gd name="connsiteY2949" fmla="*/ 6043545 h 6394659"/>
              <a:gd name="connsiteX2950" fmla="*/ 4690760 w 7621360"/>
              <a:gd name="connsiteY2950" fmla="*/ 6064806 h 6394659"/>
              <a:gd name="connsiteX2951" fmla="*/ 5548748 w 7621360"/>
              <a:gd name="connsiteY2951" fmla="*/ 6202751 h 6394659"/>
              <a:gd name="connsiteX2952" fmla="*/ 5561294 w 7621360"/>
              <a:gd name="connsiteY2952" fmla="*/ 6217190 h 6394659"/>
              <a:gd name="connsiteX2953" fmla="*/ 5572630 w 7621360"/>
              <a:gd name="connsiteY2953" fmla="*/ 6212351 h 6394659"/>
              <a:gd name="connsiteX2954" fmla="*/ 5761822 w 7621360"/>
              <a:gd name="connsiteY2954" fmla="*/ 6343038 h 6394659"/>
              <a:gd name="connsiteX2955" fmla="*/ 5758054 w 7621360"/>
              <a:gd name="connsiteY2955" fmla="*/ 6351180 h 6394659"/>
              <a:gd name="connsiteX2956" fmla="*/ 5779796 w 7621360"/>
              <a:gd name="connsiteY2956" fmla="*/ 6352390 h 6394659"/>
              <a:gd name="connsiteX2957" fmla="*/ 5767994 w 7621360"/>
              <a:gd name="connsiteY2957" fmla="*/ 6344248 h 6394659"/>
              <a:gd name="connsiteX2958" fmla="*/ 5769716 w 7621360"/>
              <a:gd name="connsiteY2958" fmla="*/ 6342185 h 6394659"/>
              <a:gd name="connsiteX2959" fmla="*/ 5779811 w 7621360"/>
              <a:gd name="connsiteY2959" fmla="*/ 6352374 h 6394659"/>
              <a:gd name="connsiteX2960" fmla="*/ 5778384 w 7621360"/>
              <a:gd name="connsiteY2960" fmla="*/ 6354437 h 6394659"/>
              <a:gd name="connsiteX2961" fmla="*/ 5777485 w 7621360"/>
              <a:gd name="connsiteY2961" fmla="*/ 6356375 h 6394659"/>
              <a:gd name="connsiteX2962" fmla="*/ 5763637 w 7621360"/>
              <a:gd name="connsiteY2962" fmla="*/ 6352669 h 6394659"/>
              <a:gd name="connsiteX2963" fmla="*/ 5766583 w 7621360"/>
              <a:gd name="connsiteY2963" fmla="*/ 6346279 h 6394659"/>
              <a:gd name="connsiteX2964" fmla="*/ 5794016 w 7621360"/>
              <a:gd name="connsiteY2964" fmla="*/ 6333470 h 6394659"/>
              <a:gd name="connsiteX2965" fmla="*/ 5817867 w 7621360"/>
              <a:gd name="connsiteY2965" fmla="*/ 6364936 h 6394659"/>
              <a:gd name="connsiteX2966" fmla="*/ 5786402 w 7621360"/>
              <a:gd name="connsiteY2966" fmla="*/ 6388772 h 6394659"/>
              <a:gd name="connsiteX2967" fmla="*/ 5762551 w 7621360"/>
              <a:gd name="connsiteY2967" fmla="*/ 6357321 h 6394659"/>
              <a:gd name="connsiteX2968" fmla="*/ 5762567 w 7621360"/>
              <a:gd name="connsiteY2968" fmla="*/ 6357244 h 6394659"/>
              <a:gd name="connsiteX2969" fmla="*/ 5762986 w 7621360"/>
              <a:gd name="connsiteY2969" fmla="*/ 6355073 h 6394659"/>
              <a:gd name="connsiteX2970" fmla="*/ 5776849 w 7621360"/>
              <a:gd name="connsiteY2970" fmla="*/ 6358779 h 6394659"/>
              <a:gd name="connsiteX2971" fmla="*/ 5776756 w 7621360"/>
              <a:gd name="connsiteY2971" fmla="*/ 6359213 h 6394659"/>
              <a:gd name="connsiteX2972" fmla="*/ 5788309 w 7621360"/>
              <a:gd name="connsiteY2972" fmla="*/ 6374566 h 6394659"/>
              <a:gd name="connsiteX2973" fmla="*/ 5803662 w 7621360"/>
              <a:gd name="connsiteY2973" fmla="*/ 6363012 h 6394659"/>
              <a:gd name="connsiteX2974" fmla="*/ 5792109 w 7621360"/>
              <a:gd name="connsiteY2974" fmla="*/ 6347660 h 6394659"/>
              <a:gd name="connsiteX2975" fmla="*/ 5781579 w 7621360"/>
              <a:gd name="connsiteY2975" fmla="*/ 6350622 h 6394659"/>
              <a:gd name="connsiteX2976" fmla="*/ 5771484 w 7621360"/>
              <a:gd name="connsiteY2976" fmla="*/ 6340433 h 6394659"/>
              <a:gd name="connsiteX2977" fmla="*/ 5794032 w 7621360"/>
              <a:gd name="connsiteY2977" fmla="*/ 6333392 h 6394659"/>
              <a:gd name="connsiteX2978" fmla="*/ 5765684 w 7621360"/>
              <a:gd name="connsiteY2978" fmla="*/ 6338122 h 6394659"/>
              <a:gd name="connsiteX2979" fmla="*/ 5763265 w 7621360"/>
              <a:gd name="connsiteY2979" fmla="*/ 6340976 h 6394659"/>
              <a:gd name="connsiteX2980" fmla="*/ 5574072 w 7621360"/>
              <a:gd name="connsiteY2980" fmla="*/ 6210304 h 6394659"/>
              <a:gd name="connsiteX2981" fmla="*/ 5575623 w 7621360"/>
              <a:gd name="connsiteY2981" fmla="*/ 6205527 h 6394659"/>
              <a:gd name="connsiteX2982" fmla="*/ 5564132 w 7621360"/>
              <a:gd name="connsiteY2982" fmla="*/ 6190237 h 6394659"/>
              <a:gd name="connsiteX2983" fmla="*/ 5554594 w 7621360"/>
              <a:gd name="connsiteY2983" fmla="*/ 6192470 h 6394659"/>
              <a:gd name="connsiteX2984" fmla="*/ 5241543 w 7621360"/>
              <a:gd name="connsiteY2984" fmla="*/ 5813047 h 6394659"/>
              <a:gd name="connsiteX2985" fmla="*/ 5244288 w 7621360"/>
              <a:gd name="connsiteY2985" fmla="*/ 5811853 h 6394659"/>
              <a:gd name="connsiteX2986" fmla="*/ 5244924 w 7621360"/>
              <a:gd name="connsiteY2986" fmla="*/ 5808829 h 6394659"/>
              <a:gd name="connsiteX2987" fmla="*/ 5229416 w 7621360"/>
              <a:gd name="connsiteY2987" fmla="*/ 5793228 h 6394659"/>
              <a:gd name="connsiteX2988" fmla="*/ 5239279 w 7621360"/>
              <a:gd name="connsiteY2988" fmla="*/ 5766135 h 6394659"/>
              <a:gd name="connsiteX2989" fmla="*/ 5366317 w 7621360"/>
              <a:gd name="connsiteY2989" fmla="*/ 5751309 h 6394659"/>
              <a:gd name="connsiteX2990" fmla="*/ 5367604 w 7621360"/>
              <a:gd name="connsiteY2990" fmla="*/ 5755837 h 6394659"/>
              <a:gd name="connsiteX2991" fmla="*/ 5486842 w 7621360"/>
              <a:gd name="connsiteY2991" fmla="*/ 5192472 h 6394659"/>
              <a:gd name="connsiteX2992" fmla="*/ 5505730 w 7621360"/>
              <a:gd name="connsiteY2992" fmla="*/ 5217456 h 6394659"/>
              <a:gd name="connsiteX2993" fmla="*/ 5480748 w 7621360"/>
              <a:gd name="connsiteY2993" fmla="*/ 5236345 h 6394659"/>
              <a:gd name="connsiteX2994" fmla="*/ 5461859 w 7621360"/>
              <a:gd name="connsiteY2994" fmla="*/ 5211377 h 6394659"/>
              <a:gd name="connsiteX2995" fmla="*/ 5486842 w 7621360"/>
              <a:gd name="connsiteY2995" fmla="*/ 5192472 h 6394659"/>
              <a:gd name="connsiteX2996" fmla="*/ 5469380 w 7621360"/>
              <a:gd name="connsiteY2996" fmla="*/ 5176313 h 6394659"/>
              <a:gd name="connsiteX2997" fmla="*/ 5466077 w 7621360"/>
              <a:gd name="connsiteY2997" fmla="*/ 5177740 h 6394659"/>
              <a:gd name="connsiteX2998" fmla="*/ 5276264 w 7621360"/>
              <a:gd name="connsiteY2998" fmla="*/ 4816709 h 6394659"/>
              <a:gd name="connsiteX2999" fmla="*/ 5276404 w 7621360"/>
              <a:gd name="connsiteY2999" fmla="*/ 4816632 h 6394659"/>
              <a:gd name="connsiteX3000" fmla="*/ 5290128 w 7621360"/>
              <a:gd name="connsiteY3000" fmla="*/ 4766138 h 6394659"/>
              <a:gd name="connsiteX3001" fmla="*/ 5290113 w 7621360"/>
              <a:gd name="connsiteY3001" fmla="*/ 4766107 h 6394659"/>
              <a:gd name="connsiteX3002" fmla="*/ 5289911 w 7621360"/>
              <a:gd name="connsiteY3002" fmla="*/ 4765812 h 6394659"/>
              <a:gd name="connsiteX3003" fmla="*/ 5312382 w 7621360"/>
              <a:gd name="connsiteY3003" fmla="*/ 4750149 h 6394659"/>
              <a:gd name="connsiteX3004" fmla="*/ 5282840 w 7621360"/>
              <a:gd name="connsiteY3004" fmla="*/ 4662652 h 6394659"/>
              <a:gd name="connsiteX3005" fmla="*/ 5347506 w 7621360"/>
              <a:gd name="connsiteY3005" fmla="*/ 4328466 h 6394659"/>
              <a:gd name="connsiteX3006" fmla="*/ 5373125 w 7621360"/>
              <a:gd name="connsiteY3006" fmla="*/ 4309143 h 6394659"/>
              <a:gd name="connsiteX3007" fmla="*/ 5373249 w 7621360"/>
              <a:gd name="connsiteY3007" fmla="*/ 4303932 h 6394659"/>
              <a:gd name="connsiteX3008" fmla="*/ 5642616 w 7621360"/>
              <a:gd name="connsiteY3008" fmla="*/ 4264743 h 6394659"/>
              <a:gd name="connsiteX3009" fmla="*/ 5852821 w 7621360"/>
              <a:gd name="connsiteY3009" fmla="*/ 4345618 h 6394659"/>
              <a:gd name="connsiteX3010" fmla="*/ 5856139 w 7621360"/>
              <a:gd name="connsiteY3010" fmla="*/ 4368477 h 6394659"/>
              <a:gd name="connsiteX3011" fmla="*/ 5313638 w 7621360"/>
              <a:gd name="connsiteY3011" fmla="*/ 4746256 h 6394659"/>
              <a:gd name="connsiteX3012" fmla="*/ 5901065 w 7621360"/>
              <a:gd name="connsiteY3012" fmla="*/ 4343416 h 6394659"/>
              <a:gd name="connsiteX3013" fmla="*/ 5866979 w 7621360"/>
              <a:gd name="connsiteY3013" fmla="*/ 4330125 h 6394659"/>
              <a:gd name="connsiteX3014" fmla="*/ 5853689 w 7621360"/>
              <a:gd name="connsiteY3014" fmla="*/ 4343416 h 6394659"/>
              <a:gd name="connsiteX3015" fmla="*/ 5647578 w 7621360"/>
              <a:gd name="connsiteY3015" fmla="*/ 4264123 h 6394659"/>
              <a:gd name="connsiteX3016" fmla="*/ 6362183 w 7621360"/>
              <a:gd name="connsiteY3016" fmla="*/ 4160326 h 6394659"/>
              <a:gd name="connsiteX3017" fmla="*/ 6363889 w 7621360"/>
              <a:gd name="connsiteY3017" fmla="*/ 4166917 h 6394659"/>
              <a:gd name="connsiteX3018" fmla="*/ 6361470 w 7621360"/>
              <a:gd name="connsiteY3018" fmla="*/ 4153472 h 6394659"/>
              <a:gd name="connsiteX3019" fmla="*/ 5489556 w 7621360"/>
              <a:gd name="connsiteY3019" fmla="*/ 4187776 h 6394659"/>
              <a:gd name="connsiteX3020" fmla="*/ 5484795 w 7621360"/>
              <a:gd name="connsiteY3020" fmla="*/ 4172020 h 6394659"/>
              <a:gd name="connsiteX3021" fmla="*/ 5443188 w 7621360"/>
              <a:gd name="connsiteY3021" fmla="*/ 4154666 h 6394659"/>
              <a:gd name="connsiteX3022" fmla="*/ 5411180 w 7621360"/>
              <a:gd name="connsiteY3022" fmla="*/ 4048358 h 6394659"/>
              <a:gd name="connsiteX3023" fmla="*/ 5413274 w 7621360"/>
              <a:gd name="connsiteY3023" fmla="*/ 4047381 h 6394659"/>
              <a:gd name="connsiteX3024" fmla="*/ 5418686 w 7621360"/>
              <a:gd name="connsiteY3024" fmla="*/ 4026134 h 6394659"/>
              <a:gd name="connsiteX3025" fmla="*/ 5412359 w 7621360"/>
              <a:gd name="connsiteY3025" fmla="*/ 4020210 h 6394659"/>
              <a:gd name="connsiteX3026" fmla="*/ 5442707 w 7621360"/>
              <a:gd name="connsiteY3026" fmla="*/ 3943383 h 6394659"/>
              <a:gd name="connsiteX3027" fmla="*/ 5452756 w 7621360"/>
              <a:gd name="connsiteY3027" fmla="*/ 3917980 h 6394659"/>
              <a:gd name="connsiteX3028" fmla="*/ 5500240 w 7621360"/>
              <a:gd name="connsiteY3028" fmla="*/ 3896052 h 6394659"/>
              <a:gd name="connsiteX3029" fmla="*/ 5483771 w 7621360"/>
              <a:gd name="connsiteY3029" fmla="*/ 3851094 h 6394659"/>
              <a:gd name="connsiteX3030" fmla="*/ 5544391 w 7621360"/>
              <a:gd name="connsiteY3030" fmla="*/ 3737559 h 6394659"/>
              <a:gd name="connsiteX3031" fmla="*/ 5593999 w 7621360"/>
              <a:gd name="connsiteY3031" fmla="*/ 3720623 h 6394659"/>
              <a:gd name="connsiteX3032" fmla="*/ 5592883 w 7621360"/>
              <a:gd name="connsiteY3032" fmla="*/ 3685854 h 6394659"/>
              <a:gd name="connsiteX3033" fmla="*/ 5590882 w 7621360"/>
              <a:gd name="connsiteY3033" fmla="*/ 3682753 h 6394659"/>
              <a:gd name="connsiteX3034" fmla="*/ 5727178 w 7621360"/>
              <a:gd name="connsiteY3034" fmla="*/ 3578305 h 6394659"/>
              <a:gd name="connsiteX3035" fmla="*/ 5870143 w 7621360"/>
              <a:gd name="connsiteY3035" fmla="*/ 3468756 h 6394659"/>
              <a:gd name="connsiteX3036" fmla="*/ 5902213 w 7621360"/>
              <a:gd name="connsiteY3036" fmla="*/ 3471268 h 6394659"/>
              <a:gd name="connsiteX3037" fmla="*/ 5909470 w 7621360"/>
              <a:gd name="connsiteY3037" fmla="*/ 3459621 h 6394659"/>
              <a:gd name="connsiteX3038" fmla="*/ 6561378 w 7621360"/>
              <a:gd name="connsiteY3038" fmla="*/ 3588866 h 6394659"/>
              <a:gd name="connsiteX3039" fmla="*/ 6561052 w 7621360"/>
              <a:gd name="connsiteY3039" fmla="*/ 3595442 h 6394659"/>
              <a:gd name="connsiteX3040" fmla="*/ 6593602 w 7621360"/>
              <a:gd name="connsiteY3040" fmla="*/ 3624256 h 6394659"/>
              <a:gd name="connsiteX3041" fmla="*/ 6618213 w 7621360"/>
              <a:gd name="connsiteY3041" fmla="*/ 3609182 h 6394659"/>
              <a:gd name="connsiteX3042" fmla="*/ 6760883 w 7621360"/>
              <a:gd name="connsiteY3042" fmla="*/ 3685591 h 6394659"/>
              <a:gd name="connsiteX3043" fmla="*/ 6767753 w 7621360"/>
              <a:gd name="connsiteY3043" fmla="*/ 3721616 h 6394659"/>
              <a:gd name="connsiteX3044" fmla="*/ 6429688 w 7621360"/>
              <a:gd name="connsiteY3044" fmla="*/ 4120176 h 6394659"/>
              <a:gd name="connsiteX3045" fmla="*/ 6370650 w 7621360"/>
              <a:gd name="connsiteY3045" fmla="*/ 4126767 h 6394659"/>
              <a:gd name="connsiteX3046" fmla="*/ 6361454 w 7621360"/>
              <a:gd name="connsiteY3046" fmla="*/ 4153410 h 6394659"/>
              <a:gd name="connsiteX3047" fmla="*/ 6400797 w 7621360"/>
              <a:gd name="connsiteY3047" fmla="*/ 4175943 h 6394659"/>
              <a:gd name="connsiteX3048" fmla="*/ 6381909 w 7621360"/>
              <a:gd name="connsiteY3048" fmla="*/ 4150959 h 6394659"/>
              <a:gd name="connsiteX3049" fmla="*/ 6406891 w 7621360"/>
              <a:gd name="connsiteY3049" fmla="*/ 4132071 h 6394659"/>
              <a:gd name="connsiteX3050" fmla="*/ 6425780 w 7621360"/>
              <a:gd name="connsiteY3050" fmla="*/ 4157039 h 6394659"/>
              <a:gd name="connsiteX3051" fmla="*/ 6400859 w 7621360"/>
              <a:gd name="connsiteY3051" fmla="*/ 4175943 h 6394659"/>
              <a:gd name="connsiteX3052" fmla="*/ 6432929 w 7621360"/>
              <a:gd name="connsiteY3052" fmla="*/ 4123215 h 6394659"/>
              <a:gd name="connsiteX3053" fmla="*/ 6431533 w 7621360"/>
              <a:gd name="connsiteY3053" fmla="*/ 4121913 h 6394659"/>
              <a:gd name="connsiteX3054" fmla="*/ 6769598 w 7621360"/>
              <a:gd name="connsiteY3054" fmla="*/ 3723245 h 6394659"/>
              <a:gd name="connsiteX3055" fmla="*/ 6812694 w 7621360"/>
              <a:gd name="connsiteY3055" fmla="*/ 3717972 h 6394659"/>
              <a:gd name="connsiteX3056" fmla="*/ 6818757 w 7621360"/>
              <a:gd name="connsiteY3056" fmla="*/ 3704340 h 6394659"/>
              <a:gd name="connsiteX3057" fmla="*/ 6864148 w 7621360"/>
              <a:gd name="connsiteY3057" fmla="*/ 3710357 h 6394659"/>
              <a:gd name="connsiteX3058" fmla="*/ 6866412 w 7621360"/>
              <a:gd name="connsiteY3058" fmla="*/ 3708155 h 6394659"/>
              <a:gd name="connsiteX3059" fmla="*/ 6819020 w 7621360"/>
              <a:gd name="connsiteY3059" fmla="*/ 3701859 h 6394659"/>
              <a:gd name="connsiteX3060" fmla="*/ 6819145 w 7621360"/>
              <a:gd name="connsiteY3060" fmla="*/ 3697206 h 6394659"/>
              <a:gd name="connsiteX3061" fmla="*/ 6818493 w 7621360"/>
              <a:gd name="connsiteY3061" fmla="*/ 3692709 h 6394659"/>
              <a:gd name="connsiteX3062" fmla="*/ 6905460 w 7621360"/>
              <a:gd name="connsiteY3062" fmla="*/ 3670749 h 6394659"/>
              <a:gd name="connsiteX3063" fmla="*/ 7166468 w 7621360"/>
              <a:gd name="connsiteY3063" fmla="*/ 3747965 h 6394659"/>
              <a:gd name="connsiteX3064" fmla="*/ 6869513 w 7621360"/>
              <a:gd name="connsiteY3064" fmla="*/ 3708558 h 6394659"/>
              <a:gd name="connsiteX3065" fmla="*/ 6910237 w 7621360"/>
              <a:gd name="connsiteY3065" fmla="*/ 3669555 h 6394659"/>
              <a:gd name="connsiteX3066" fmla="*/ 7063762 w 7621360"/>
              <a:gd name="connsiteY3066" fmla="*/ 3630785 h 6394659"/>
              <a:gd name="connsiteX3067" fmla="*/ 7173431 w 7621360"/>
              <a:gd name="connsiteY3067" fmla="*/ 3733139 h 6394659"/>
              <a:gd name="connsiteX3068" fmla="*/ 7166530 w 7621360"/>
              <a:gd name="connsiteY3068" fmla="*/ 3747902 h 6394659"/>
              <a:gd name="connsiteX3069" fmla="*/ 7175137 w 7621360"/>
              <a:gd name="connsiteY3069" fmla="*/ 3731371 h 6394659"/>
              <a:gd name="connsiteX3070" fmla="*/ 7066584 w 7621360"/>
              <a:gd name="connsiteY3070" fmla="*/ 3630071 h 6394659"/>
              <a:gd name="connsiteX3071" fmla="*/ 7124892 w 7621360"/>
              <a:gd name="connsiteY3071" fmla="*/ 3615354 h 6394659"/>
              <a:gd name="connsiteX3072" fmla="*/ 7202679 w 7621360"/>
              <a:gd name="connsiteY3072" fmla="*/ 3640555 h 6394659"/>
              <a:gd name="connsiteX3073" fmla="*/ 7197405 w 7621360"/>
              <a:gd name="connsiteY3073" fmla="*/ 3722516 h 6394659"/>
              <a:gd name="connsiteX3074" fmla="*/ 7194863 w 7621360"/>
              <a:gd name="connsiteY3074" fmla="*/ 3722516 h 6394659"/>
              <a:gd name="connsiteX3075" fmla="*/ 7175199 w 7621360"/>
              <a:gd name="connsiteY3075" fmla="*/ 3731262 h 6394659"/>
              <a:gd name="connsiteX3076" fmla="*/ 7195048 w 7621360"/>
              <a:gd name="connsiteY3076" fmla="*/ 3766481 h 6394659"/>
              <a:gd name="connsiteX3077" fmla="*/ 7183496 w 7621360"/>
              <a:gd name="connsiteY3077" fmla="*/ 3751190 h 6394659"/>
              <a:gd name="connsiteX3078" fmla="*/ 7198771 w 7621360"/>
              <a:gd name="connsiteY3078" fmla="*/ 3739636 h 6394659"/>
              <a:gd name="connsiteX3079" fmla="*/ 7210339 w 7621360"/>
              <a:gd name="connsiteY3079" fmla="*/ 3754912 h 6394659"/>
              <a:gd name="connsiteX3080" fmla="*/ 7195110 w 7621360"/>
              <a:gd name="connsiteY3080" fmla="*/ 3766419 h 6394659"/>
              <a:gd name="connsiteX3081" fmla="*/ 7221582 w 7621360"/>
              <a:gd name="connsiteY3081" fmla="*/ 3735201 h 6394659"/>
              <a:gd name="connsiteX3082" fmla="*/ 7199872 w 7621360"/>
              <a:gd name="connsiteY3082" fmla="*/ 3722686 h 6394659"/>
              <a:gd name="connsiteX3083" fmla="*/ 7205097 w 7621360"/>
              <a:gd name="connsiteY3083" fmla="*/ 3641346 h 6394659"/>
              <a:gd name="connsiteX3084" fmla="*/ 7311201 w 7621360"/>
              <a:gd name="connsiteY3084" fmla="*/ 3675727 h 6394659"/>
              <a:gd name="connsiteX3085" fmla="*/ 7313914 w 7621360"/>
              <a:gd name="connsiteY3085" fmla="*/ 3673960 h 6394659"/>
              <a:gd name="connsiteX3086" fmla="*/ 7205361 w 7621360"/>
              <a:gd name="connsiteY3086" fmla="*/ 3638756 h 6394659"/>
              <a:gd name="connsiteX3087" fmla="*/ 7208215 w 7621360"/>
              <a:gd name="connsiteY3087" fmla="*/ 3594341 h 6394659"/>
              <a:gd name="connsiteX3088" fmla="*/ 7315775 w 7621360"/>
              <a:gd name="connsiteY3088" fmla="*/ 3567186 h 6394659"/>
              <a:gd name="connsiteX3089" fmla="*/ 7385156 w 7621360"/>
              <a:gd name="connsiteY3089" fmla="*/ 3626737 h 6394659"/>
              <a:gd name="connsiteX3090" fmla="*/ 7495074 w 7621360"/>
              <a:gd name="connsiteY3090" fmla="*/ 3732581 h 6394659"/>
              <a:gd name="connsiteX3091" fmla="*/ 7317031 w 7621360"/>
              <a:gd name="connsiteY3091" fmla="*/ 3674874 h 6394659"/>
              <a:gd name="connsiteX3092" fmla="*/ 7368842 w 7621360"/>
              <a:gd name="connsiteY3092" fmla="*/ 3640493 h 6394659"/>
              <a:gd name="connsiteX3093" fmla="*/ 7387157 w 7621360"/>
              <a:gd name="connsiteY3093" fmla="*/ 3628350 h 6394659"/>
              <a:gd name="connsiteX3094" fmla="*/ 7499494 w 7621360"/>
              <a:gd name="connsiteY3094" fmla="*/ 3724780 h 6394659"/>
              <a:gd name="connsiteX3095" fmla="*/ 7495074 w 7621360"/>
              <a:gd name="connsiteY3095" fmla="*/ 3732581 h 6394659"/>
              <a:gd name="connsiteX3096" fmla="*/ 7501975 w 7621360"/>
              <a:gd name="connsiteY3096" fmla="*/ 3722035 h 6394659"/>
              <a:gd name="connsiteX3097" fmla="*/ 7500889 w 7621360"/>
              <a:gd name="connsiteY3097" fmla="*/ 3723136 h 6394659"/>
              <a:gd name="connsiteX3098" fmla="*/ 7389017 w 7621360"/>
              <a:gd name="connsiteY3098" fmla="*/ 3627110 h 6394659"/>
              <a:gd name="connsiteX3099" fmla="*/ 7407161 w 7621360"/>
              <a:gd name="connsiteY3099" fmla="*/ 3615075 h 6394659"/>
              <a:gd name="connsiteX3100" fmla="*/ 7407580 w 7621360"/>
              <a:gd name="connsiteY3100" fmla="*/ 3611849 h 6394659"/>
              <a:gd name="connsiteX3101" fmla="*/ 7358406 w 7621360"/>
              <a:gd name="connsiteY3101" fmla="*/ 3556408 h 6394659"/>
              <a:gd name="connsiteX3102" fmla="*/ 7538929 w 7621360"/>
              <a:gd name="connsiteY3102" fmla="*/ 3510829 h 6394659"/>
              <a:gd name="connsiteX3103" fmla="*/ 7543659 w 7621360"/>
              <a:gd name="connsiteY3103" fmla="*/ 3521561 h 6394659"/>
              <a:gd name="connsiteX3104" fmla="*/ 7577310 w 7621360"/>
              <a:gd name="connsiteY3104" fmla="*/ 3521902 h 6394659"/>
              <a:gd name="connsiteX3105" fmla="*/ 7558406 w 7621360"/>
              <a:gd name="connsiteY3105" fmla="*/ 3496934 h 6394659"/>
              <a:gd name="connsiteX3106" fmla="*/ 7583374 w 7621360"/>
              <a:gd name="connsiteY3106" fmla="*/ 3478029 h 6394659"/>
              <a:gd name="connsiteX3107" fmla="*/ 7602277 w 7621360"/>
              <a:gd name="connsiteY3107" fmla="*/ 3502998 h 6394659"/>
              <a:gd name="connsiteX3108" fmla="*/ 7602277 w 7621360"/>
              <a:gd name="connsiteY3108" fmla="*/ 3503013 h 6394659"/>
              <a:gd name="connsiteX3109" fmla="*/ 7577264 w 7621360"/>
              <a:gd name="connsiteY3109" fmla="*/ 3521809 h 6394659"/>
              <a:gd name="connsiteX3110" fmla="*/ 3422969 w 7621360"/>
              <a:gd name="connsiteY3110" fmla="*/ 3064225 h 6394659"/>
              <a:gd name="connsiteX3111" fmla="*/ 3454433 w 7621360"/>
              <a:gd name="connsiteY3111" fmla="*/ 3040374 h 6394659"/>
              <a:gd name="connsiteX3112" fmla="*/ 3478269 w 7621360"/>
              <a:gd name="connsiteY3112" fmla="*/ 3071840 h 6394659"/>
              <a:gd name="connsiteX3113" fmla="*/ 3446819 w 7621360"/>
              <a:gd name="connsiteY3113" fmla="*/ 3095691 h 6394659"/>
              <a:gd name="connsiteX3114" fmla="*/ 3446757 w 7621360"/>
              <a:gd name="connsiteY3114" fmla="*/ 3095676 h 6394659"/>
              <a:gd name="connsiteX3115" fmla="*/ 3422969 w 7621360"/>
              <a:gd name="connsiteY3115" fmla="*/ 3064225 h 6394659"/>
              <a:gd name="connsiteX3116" fmla="*/ 5207318 w 7621360"/>
              <a:gd name="connsiteY3116" fmla="*/ 3809842 h 6394659"/>
              <a:gd name="connsiteX3117" fmla="*/ 5175853 w 7621360"/>
              <a:gd name="connsiteY3117" fmla="*/ 3833694 h 6394659"/>
              <a:gd name="connsiteX3118" fmla="*/ 5152018 w 7621360"/>
              <a:gd name="connsiteY3118" fmla="*/ 3802228 h 6394659"/>
              <a:gd name="connsiteX3119" fmla="*/ 5183467 w 7621360"/>
              <a:gd name="connsiteY3119" fmla="*/ 3778376 h 6394659"/>
              <a:gd name="connsiteX3120" fmla="*/ 5183545 w 7621360"/>
              <a:gd name="connsiteY3120" fmla="*/ 3778391 h 6394659"/>
              <a:gd name="connsiteX3121" fmla="*/ 5207318 w 7621360"/>
              <a:gd name="connsiteY3121" fmla="*/ 3809842 h 6394659"/>
              <a:gd name="connsiteX3122" fmla="*/ 3933866 w 7621360"/>
              <a:gd name="connsiteY3122" fmla="*/ 4109661 h 6394659"/>
              <a:gd name="connsiteX3123" fmla="*/ 3902401 w 7621360"/>
              <a:gd name="connsiteY3123" fmla="*/ 4133513 h 6394659"/>
              <a:gd name="connsiteX3124" fmla="*/ 3878566 w 7621360"/>
              <a:gd name="connsiteY3124" fmla="*/ 4102047 h 6394659"/>
              <a:gd name="connsiteX3125" fmla="*/ 3910015 w 7621360"/>
              <a:gd name="connsiteY3125" fmla="*/ 4078195 h 6394659"/>
              <a:gd name="connsiteX3126" fmla="*/ 3910077 w 7621360"/>
              <a:gd name="connsiteY3126" fmla="*/ 4078211 h 6394659"/>
              <a:gd name="connsiteX3127" fmla="*/ 3933866 w 7621360"/>
              <a:gd name="connsiteY3127" fmla="*/ 4109661 h 63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Lst>
            <a:rect l="l" t="t" r="r" b="b"/>
            <a:pathLst>
              <a:path w="7621360" h="6394659">
                <a:moveTo>
                  <a:pt x="7621274" y="3496794"/>
                </a:moveTo>
                <a:cubicBezTo>
                  <a:pt x="7621274" y="3496267"/>
                  <a:pt x="7621228" y="3495755"/>
                  <a:pt x="7621135" y="3495244"/>
                </a:cubicBezTo>
                <a:lnTo>
                  <a:pt x="7620840" y="3492824"/>
                </a:lnTo>
                <a:cubicBezTo>
                  <a:pt x="7617211" y="3469903"/>
                  <a:pt x="7595687" y="3454271"/>
                  <a:pt x="7572767" y="3457915"/>
                </a:cubicBezTo>
                <a:cubicBezTo>
                  <a:pt x="7556887" y="3460428"/>
                  <a:pt x="7543845" y="3471780"/>
                  <a:pt x="7539162" y="3487164"/>
                </a:cubicBezTo>
                <a:lnTo>
                  <a:pt x="7538510" y="3489536"/>
                </a:lnTo>
                <a:cubicBezTo>
                  <a:pt x="7537549" y="3493569"/>
                  <a:pt x="7537177" y="3497709"/>
                  <a:pt x="7537425" y="3501850"/>
                </a:cubicBezTo>
                <a:cubicBezTo>
                  <a:pt x="7537425" y="3502470"/>
                  <a:pt x="7537518" y="3503075"/>
                  <a:pt x="7537580" y="3503664"/>
                </a:cubicBezTo>
                <a:lnTo>
                  <a:pt x="7335532" y="3530587"/>
                </a:lnTo>
                <a:lnTo>
                  <a:pt x="7247386" y="3431179"/>
                </a:lnTo>
                <a:cubicBezTo>
                  <a:pt x="7249681" y="3429024"/>
                  <a:pt x="7251713" y="3426604"/>
                  <a:pt x="7253450" y="3423984"/>
                </a:cubicBezTo>
                <a:lnTo>
                  <a:pt x="7254752" y="3421859"/>
                </a:lnTo>
                <a:cubicBezTo>
                  <a:pt x="7256303" y="3419176"/>
                  <a:pt x="7257528" y="3416322"/>
                  <a:pt x="7258444" y="3413360"/>
                </a:cubicBezTo>
                <a:lnTo>
                  <a:pt x="7259095" y="3410957"/>
                </a:lnTo>
                <a:cubicBezTo>
                  <a:pt x="7264383" y="3389028"/>
                  <a:pt x="7250907" y="3366976"/>
                  <a:pt x="7228995" y="3361687"/>
                </a:cubicBezTo>
                <a:cubicBezTo>
                  <a:pt x="7211611" y="3357484"/>
                  <a:pt x="7193513" y="3365083"/>
                  <a:pt x="7184348" y="3380437"/>
                </a:cubicBezTo>
                <a:lnTo>
                  <a:pt x="6976360" y="3263877"/>
                </a:lnTo>
                <a:cubicBezTo>
                  <a:pt x="6984068" y="3248803"/>
                  <a:pt x="6978082" y="3230333"/>
                  <a:pt x="6963008" y="3222626"/>
                </a:cubicBezTo>
                <a:cubicBezTo>
                  <a:pt x="6961814" y="3222005"/>
                  <a:pt x="6960574" y="3221478"/>
                  <a:pt x="6959302" y="3221028"/>
                </a:cubicBezTo>
                <a:lnTo>
                  <a:pt x="7210153" y="2433214"/>
                </a:lnTo>
                <a:cubicBezTo>
                  <a:pt x="7211564" y="2433617"/>
                  <a:pt x="7213006" y="2433927"/>
                  <a:pt x="7214464" y="2434144"/>
                </a:cubicBezTo>
                <a:cubicBezTo>
                  <a:pt x="7232856" y="2436718"/>
                  <a:pt x="7249853" y="2423893"/>
                  <a:pt x="7252426" y="2405516"/>
                </a:cubicBezTo>
                <a:cubicBezTo>
                  <a:pt x="7255001" y="2387123"/>
                  <a:pt x="7242176" y="2370127"/>
                  <a:pt x="7223784" y="2367552"/>
                </a:cubicBezTo>
                <a:cubicBezTo>
                  <a:pt x="7212525" y="2365970"/>
                  <a:pt x="7201220" y="2370204"/>
                  <a:pt x="7193762" y="2378780"/>
                </a:cubicBezTo>
                <a:lnTo>
                  <a:pt x="6574838" y="1876750"/>
                </a:lnTo>
                <a:cubicBezTo>
                  <a:pt x="6585492" y="1861552"/>
                  <a:pt x="6581801" y="1840600"/>
                  <a:pt x="6566603" y="1829946"/>
                </a:cubicBezTo>
                <a:cubicBezTo>
                  <a:pt x="6551406" y="1819292"/>
                  <a:pt x="6530440" y="1822983"/>
                  <a:pt x="6519802" y="1838181"/>
                </a:cubicBezTo>
                <a:cubicBezTo>
                  <a:pt x="6509490" y="1852883"/>
                  <a:pt x="6512560" y="1873074"/>
                  <a:pt x="6526765" y="1884054"/>
                </a:cubicBezTo>
                <a:lnTo>
                  <a:pt x="6310962" y="2185796"/>
                </a:lnTo>
                <a:cubicBezTo>
                  <a:pt x="6300121" y="2178740"/>
                  <a:pt x="6285731" y="2180818"/>
                  <a:pt x="6277326" y="2190635"/>
                </a:cubicBezTo>
                <a:lnTo>
                  <a:pt x="5892117" y="1889482"/>
                </a:lnTo>
                <a:lnTo>
                  <a:pt x="5992730" y="1735765"/>
                </a:lnTo>
                <a:cubicBezTo>
                  <a:pt x="5996498" y="1737983"/>
                  <a:pt x="6000670" y="1739425"/>
                  <a:pt x="6005012" y="1740030"/>
                </a:cubicBezTo>
                <a:cubicBezTo>
                  <a:pt x="6023373" y="1742604"/>
                  <a:pt x="6040354" y="1729810"/>
                  <a:pt x="6042928" y="1711448"/>
                </a:cubicBezTo>
                <a:cubicBezTo>
                  <a:pt x="6044355" y="1701275"/>
                  <a:pt x="6041052" y="1691008"/>
                  <a:pt x="6033949" y="1683580"/>
                </a:cubicBezTo>
                <a:lnTo>
                  <a:pt x="6199725" y="1507811"/>
                </a:lnTo>
                <a:cubicBezTo>
                  <a:pt x="6207386" y="1514118"/>
                  <a:pt x="6218723" y="1513015"/>
                  <a:pt x="6225018" y="1505349"/>
                </a:cubicBezTo>
                <a:cubicBezTo>
                  <a:pt x="6231330" y="1497684"/>
                  <a:pt x="6230229" y="1486357"/>
                  <a:pt x="6222568" y="1480049"/>
                </a:cubicBezTo>
                <a:cubicBezTo>
                  <a:pt x="6221095" y="1478841"/>
                  <a:pt x="6219436" y="1477872"/>
                  <a:pt x="6217668" y="1477182"/>
                </a:cubicBezTo>
                <a:lnTo>
                  <a:pt x="6252746" y="1368020"/>
                </a:lnTo>
                <a:cubicBezTo>
                  <a:pt x="6253862" y="1368339"/>
                  <a:pt x="6254979" y="1368592"/>
                  <a:pt x="6256126" y="1368780"/>
                </a:cubicBezTo>
                <a:cubicBezTo>
                  <a:pt x="6272875" y="1371529"/>
                  <a:pt x="6288677" y="1360187"/>
                  <a:pt x="6291422" y="1343444"/>
                </a:cubicBezTo>
                <a:cubicBezTo>
                  <a:pt x="6294167" y="1326702"/>
                  <a:pt x="6282831" y="1310899"/>
                  <a:pt x="6266083" y="1308149"/>
                </a:cubicBezTo>
                <a:cubicBezTo>
                  <a:pt x="6259802" y="1307116"/>
                  <a:pt x="6253350" y="1308062"/>
                  <a:pt x="6247628" y="1310857"/>
                </a:cubicBezTo>
                <a:lnTo>
                  <a:pt x="6089063" y="1016636"/>
                </a:lnTo>
                <a:cubicBezTo>
                  <a:pt x="6103656" y="1007984"/>
                  <a:pt x="6108479" y="989137"/>
                  <a:pt x="6099826" y="974542"/>
                </a:cubicBezTo>
                <a:cubicBezTo>
                  <a:pt x="6095189" y="966725"/>
                  <a:pt x="6087326" y="961360"/>
                  <a:pt x="6078363" y="959892"/>
                </a:cubicBezTo>
                <a:cubicBezTo>
                  <a:pt x="6077774" y="959783"/>
                  <a:pt x="6077184" y="959752"/>
                  <a:pt x="6076595" y="959690"/>
                </a:cubicBezTo>
                <a:lnTo>
                  <a:pt x="6074145" y="959519"/>
                </a:lnTo>
                <a:cubicBezTo>
                  <a:pt x="6072765" y="959478"/>
                  <a:pt x="6071385" y="959529"/>
                  <a:pt x="6070020" y="959675"/>
                </a:cubicBezTo>
                <a:lnTo>
                  <a:pt x="6067864" y="960000"/>
                </a:lnTo>
                <a:cubicBezTo>
                  <a:pt x="6065275" y="960464"/>
                  <a:pt x="6062762" y="961261"/>
                  <a:pt x="6060374" y="962373"/>
                </a:cubicBezTo>
                <a:lnTo>
                  <a:pt x="6058172" y="963505"/>
                </a:lnTo>
                <a:cubicBezTo>
                  <a:pt x="6056265" y="964609"/>
                  <a:pt x="6054466" y="965909"/>
                  <a:pt x="6052822" y="967382"/>
                </a:cubicBezTo>
                <a:lnTo>
                  <a:pt x="6051271" y="968933"/>
                </a:lnTo>
                <a:cubicBezTo>
                  <a:pt x="6046914" y="973409"/>
                  <a:pt x="6044045" y="979116"/>
                  <a:pt x="6043052" y="985279"/>
                </a:cubicBezTo>
                <a:cubicBezTo>
                  <a:pt x="6040943" y="998236"/>
                  <a:pt x="6047301" y="1011101"/>
                  <a:pt x="6058870" y="1017303"/>
                </a:cubicBezTo>
                <a:lnTo>
                  <a:pt x="5941803" y="1258052"/>
                </a:lnTo>
                <a:cubicBezTo>
                  <a:pt x="5927444" y="1251529"/>
                  <a:pt x="5910509" y="1257887"/>
                  <a:pt x="5903980" y="1272252"/>
                </a:cubicBezTo>
                <a:cubicBezTo>
                  <a:pt x="5897467" y="1286618"/>
                  <a:pt x="5903825" y="1303551"/>
                  <a:pt x="5918185" y="1310072"/>
                </a:cubicBezTo>
                <a:cubicBezTo>
                  <a:pt x="5920046" y="1310917"/>
                  <a:pt x="5921985" y="1311559"/>
                  <a:pt x="5923985" y="1311989"/>
                </a:cubicBezTo>
                <a:lnTo>
                  <a:pt x="5874531" y="1570463"/>
                </a:lnTo>
                <a:cubicBezTo>
                  <a:pt x="5864700" y="1569176"/>
                  <a:pt x="5855690" y="1576108"/>
                  <a:pt x="5854403" y="1585956"/>
                </a:cubicBezTo>
                <a:cubicBezTo>
                  <a:pt x="5853302" y="1594377"/>
                  <a:pt x="5858249" y="1602410"/>
                  <a:pt x="5866266" y="1605217"/>
                </a:cubicBezTo>
                <a:lnTo>
                  <a:pt x="5813633" y="1794293"/>
                </a:lnTo>
                <a:cubicBezTo>
                  <a:pt x="5797164" y="1790385"/>
                  <a:pt x="5780649" y="1800558"/>
                  <a:pt x="5776741" y="1817012"/>
                </a:cubicBezTo>
                <a:cubicBezTo>
                  <a:pt x="5776291" y="1818889"/>
                  <a:pt x="5776027" y="1820781"/>
                  <a:pt x="5775934" y="1822704"/>
                </a:cubicBezTo>
                <a:lnTo>
                  <a:pt x="5460138" y="1820191"/>
                </a:lnTo>
                <a:cubicBezTo>
                  <a:pt x="5459564" y="1810220"/>
                  <a:pt x="5451004" y="1802590"/>
                  <a:pt x="5441032" y="1803163"/>
                </a:cubicBezTo>
                <a:cubicBezTo>
                  <a:pt x="5431046" y="1803737"/>
                  <a:pt x="5423432" y="1812298"/>
                  <a:pt x="5424005" y="1822270"/>
                </a:cubicBezTo>
                <a:cubicBezTo>
                  <a:pt x="5424579" y="1832241"/>
                  <a:pt x="5433124" y="1839871"/>
                  <a:pt x="5443111" y="1839298"/>
                </a:cubicBezTo>
                <a:cubicBezTo>
                  <a:pt x="5447670" y="1839034"/>
                  <a:pt x="5451950" y="1837064"/>
                  <a:pt x="5455113" y="1833777"/>
                </a:cubicBezTo>
                <a:lnTo>
                  <a:pt x="5585377" y="1943884"/>
                </a:lnTo>
                <a:cubicBezTo>
                  <a:pt x="5571699" y="1961068"/>
                  <a:pt x="5574553" y="1986082"/>
                  <a:pt x="5591735" y="1999760"/>
                </a:cubicBezTo>
                <a:cubicBezTo>
                  <a:pt x="5594418" y="2001901"/>
                  <a:pt x="5597380" y="2003684"/>
                  <a:pt x="5600528" y="2005064"/>
                </a:cubicBezTo>
                <a:lnTo>
                  <a:pt x="5516601" y="2213292"/>
                </a:lnTo>
                <a:cubicBezTo>
                  <a:pt x="5507157" y="2210129"/>
                  <a:pt x="5496937" y="2215231"/>
                  <a:pt x="5493774" y="2224675"/>
                </a:cubicBezTo>
                <a:cubicBezTo>
                  <a:pt x="5490626" y="2234120"/>
                  <a:pt x="5495712" y="2244340"/>
                  <a:pt x="5505172" y="2247503"/>
                </a:cubicBezTo>
                <a:cubicBezTo>
                  <a:pt x="5511670" y="2249675"/>
                  <a:pt x="5518834" y="2247984"/>
                  <a:pt x="5523672" y="2243115"/>
                </a:cubicBezTo>
                <a:lnTo>
                  <a:pt x="5621758" y="2322966"/>
                </a:lnTo>
                <a:lnTo>
                  <a:pt x="5558068" y="2505838"/>
                </a:lnTo>
                <a:cubicBezTo>
                  <a:pt x="5544375" y="2501744"/>
                  <a:pt x="5529953" y="2509529"/>
                  <a:pt x="5525859" y="2523239"/>
                </a:cubicBezTo>
                <a:cubicBezTo>
                  <a:pt x="5521781" y="2536932"/>
                  <a:pt x="5529565" y="2551355"/>
                  <a:pt x="5543258" y="2555434"/>
                </a:cubicBezTo>
                <a:cubicBezTo>
                  <a:pt x="5555742" y="2559171"/>
                  <a:pt x="5569063" y="2553030"/>
                  <a:pt x="5574336" y="2541104"/>
                </a:cubicBezTo>
                <a:lnTo>
                  <a:pt x="6065926" y="2731746"/>
                </a:lnTo>
                <a:lnTo>
                  <a:pt x="5815106" y="3002006"/>
                </a:lnTo>
                <a:lnTo>
                  <a:pt x="5716804" y="3107912"/>
                </a:lnTo>
                <a:cubicBezTo>
                  <a:pt x="5705933" y="3098684"/>
                  <a:pt x="5689635" y="3100033"/>
                  <a:pt x="5680408" y="3110905"/>
                </a:cubicBezTo>
                <a:cubicBezTo>
                  <a:pt x="5673491" y="3119062"/>
                  <a:pt x="5672328" y="3130631"/>
                  <a:pt x="5677461" y="3140014"/>
                </a:cubicBezTo>
                <a:lnTo>
                  <a:pt x="5592914" y="3191315"/>
                </a:lnTo>
                <a:cubicBezTo>
                  <a:pt x="5587207" y="3183204"/>
                  <a:pt x="5576011" y="3181250"/>
                  <a:pt x="5567900" y="3186957"/>
                </a:cubicBezTo>
                <a:cubicBezTo>
                  <a:pt x="5559790" y="3192664"/>
                  <a:pt x="5557836" y="3203876"/>
                  <a:pt x="5563542" y="3211987"/>
                </a:cubicBezTo>
                <a:cubicBezTo>
                  <a:pt x="5565558" y="3214856"/>
                  <a:pt x="5568381" y="3217074"/>
                  <a:pt x="5571653" y="3218361"/>
                </a:cubicBezTo>
                <a:lnTo>
                  <a:pt x="5475242" y="3523453"/>
                </a:lnTo>
                <a:cubicBezTo>
                  <a:pt x="5463084" y="3520305"/>
                  <a:pt x="5450678" y="3527609"/>
                  <a:pt x="5447530" y="3539767"/>
                </a:cubicBezTo>
                <a:cubicBezTo>
                  <a:pt x="5446041" y="3545521"/>
                  <a:pt x="5446863" y="3551631"/>
                  <a:pt x="5449825" y="3556780"/>
                </a:cubicBezTo>
                <a:cubicBezTo>
                  <a:pt x="5449825" y="3556826"/>
                  <a:pt x="5449825" y="3556858"/>
                  <a:pt x="5449825" y="3556904"/>
                </a:cubicBezTo>
                <a:lnTo>
                  <a:pt x="5252057" y="3686289"/>
                </a:lnTo>
                <a:cubicBezTo>
                  <a:pt x="5246133" y="3678333"/>
                  <a:pt x="5234890" y="3676674"/>
                  <a:pt x="5226935" y="3682598"/>
                </a:cubicBezTo>
                <a:cubicBezTo>
                  <a:pt x="5225787" y="3683450"/>
                  <a:pt x="5224733" y="3684443"/>
                  <a:pt x="5223818" y="3685544"/>
                </a:cubicBezTo>
                <a:lnTo>
                  <a:pt x="5120398" y="3611477"/>
                </a:lnTo>
                <a:cubicBezTo>
                  <a:pt x="5125686" y="3603041"/>
                  <a:pt x="5123143" y="3591921"/>
                  <a:pt x="5114707" y="3586633"/>
                </a:cubicBezTo>
                <a:cubicBezTo>
                  <a:pt x="5106286" y="3581345"/>
                  <a:pt x="5095151" y="3583888"/>
                  <a:pt x="5089863" y="3592324"/>
                </a:cubicBezTo>
                <a:cubicBezTo>
                  <a:pt x="5084575" y="3600761"/>
                  <a:pt x="5087134" y="3611880"/>
                  <a:pt x="5095555" y="3617169"/>
                </a:cubicBezTo>
                <a:cubicBezTo>
                  <a:pt x="5099881" y="3619883"/>
                  <a:pt x="5105154" y="3620627"/>
                  <a:pt x="5110070" y="3619231"/>
                </a:cubicBezTo>
                <a:lnTo>
                  <a:pt x="5145443" y="3716313"/>
                </a:lnTo>
                <a:lnTo>
                  <a:pt x="4817209" y="3789681"/>
                </a:lnTo>
                <a:cubicBezTo>
                  <a:pt x="4814728" y="3767272"/>
                  <a:pt x="4794553" y="3751113"/>
                  <a:pt x="4772129" y="3753594"/>
                </a:cubicBezTo>
                <a:cubicBezTo>
                  <a:pt x="4751379" y="3755889"/>
                  <a:pt x="4735717" y="3773460"/>
                  <a:pt x="4735794" y="3794334"/>
                </a:cubicBezTo>
                <a:lnTo>
                  <a:pt x="4328239" y="3808105"/>
                </a:lnTo>
                <a:cubicBezTo>
                  <a:pt x="4328239" y="3808105"/>
                  <a:pt x="4328239" y="3808105"/>
                  <a:pt x="4328239" y="3807997"/>
                </a:cubicBezTo>
                <a:cubicBezTo>
                  <a:pt x="4326828" y="3787603"/>
                  <a:pt x="4309165" y="3772219"/>
                  <a:pt x="4288773" y="3773631"/>
                </a:cubicBezTo>
                <a:cubicBezTo>
                  <a:pt x="4278445" y="3774344"/>
                  <a:pt x="4268877" y="3779369"/>
                  <a:pt x="4262410" y="3787464"/>
                </a:cubicBezTo>
                <a:lnTo>
                  <a:pt x="4116266" y="3678333"/>
                </a:lnTo>
                <a:lnTo>
                  <a:pt x="3919630" y="3531502"/>
                </a:lnTo>
                <a:cubicBezTo>
                  <a:pt x="3926608" y="3521111"/>
                  <a:pt x="3923848" y="3507014"/>
                  <a:pt x="3913458" y="3500035"/>
                </a:cubicBezTo>
                <a:cubicBezTo>
                  <a:pt x="3911985" y="3499059"/>
                  <a:pt x="3910418" y="3498252"/>
                  <a:pt x="3908775" y="3497632"/>
                </a:cubicBezTo>
                <a:lnTo>
                  <a:pt x="3990748" y="3238103"/>
                </a:lnTo>
                <a:lnTo>
                  <a:pt x="4154989" y="3084045"/>
                </a:lnTo>
                <a:cubicBezTo>
                  <a:pt x="4165255" y="3093970"/>
                  <a:pt x="4181615" y="3093706"/>
                  <a:pt x="4191540" y="3083440"/>
                </a:cubicBezTo>
                <a:cubicBezTo>
                  <a:pt x="4201465" y="3073173"/>
                  <a:pt x="4201201" y="3056812"/>
                  <a:pt x="4190935" y="3046887"/>
                </a:cubicBezTo>
                <a:cubicBezTo>
                  <a:pt x="4188609" y="3044638"/>
                  <a:pt x="4185880" y="3042839"/>
                  <a:pt x="4182902" y="3041599"/>
                </a:cubicBezTo>
                <a:cubicBezTo>
                  <a:pt x="4180855" y="3040761"/>
                  <a:pt x="4178700" y="3040188"/>
                  <a:pt x="4176498" y="3039893"/>
                </a:cubicBezTo>
                <a:lnTo>
                  <a:pt x="4218942" y="2546330"/>
                </a:lnTo>
                <a:cubicBezTo>
                  <a:pt x="4242095" y="2547726"/>
                  <a:pt x="4261991" y="2530093"/>
                  <a:pt x="4263387" y="2506939"/>
                </a:cubicBezTo>
                <a:cubicBezTo>
                  <a:pt x="4264782" y="2483786"/>
                  <a:pt x="4247135" y="2463889"/>
                  <a:pt x="4223982" y="2462493"/>
                </a:cubicBezTo>
                <a:cubicBezTo>
                  <a:pt x="4219113" y="2462198"/>
                  <a:pt x="4214243" y="2462757"/>
                  <a:pt x="4209560" y="2464137"/>
                </a:cubicBezTo>
                <a:lnTo>
                  <a:pt x="3973845" y="1736944"/>
                </a:lnTo>
                <a:cubicBezTo>
                  <a:pt x="3988329" y="1731562"/>
                  <a:pt x="3995896" y="1715635"/>
                  <a:pt x="3990903" y="1701011"/>
                </a:cubicBezTo>
                <a:lnTo>
                  <a:pt x="4178296" y="1628433"/>
                </a:lnTo>
                <a:cubicBezTo>
                  <a:pt x="4180514" y="1633520"/>
                  <a:pt x="4184050" y="1637909"/>
                  <a:pt x="4188563" y="1641134"/>
                </a:cubicBezTo>
                <a:lnTo>
                  <a:pt x="4190625" y="1642468"/>
                </a:lnTo>
                <a:cubicBezTo>
                  <a:pt x="4191943" y="1643274"/>
                  <a:pt x="4193339" y="1643988"/>
                  <a:pt x="4194766" y="1644592"/>
                </a:cubicBezTo>
                <a:cubicBezTo>
                  <a:pt x="4210490" y="1650951"/>
                  <a:pt x="4228386" y="1643367"/>
                  <a:pt x="4234744" y="1627642"/>
                </a:cubicBezTo>
                <a:cubicBezTo>
                  <a:pt x="4240761" y="1612801"/>
                  <a:pt x="4234341" y="1595835"/>
                  <a:pt x="4220028" y="1588670"/>
                </a:cubicBezTo>
                <a:lnTo>
                  <a:pt x="4217779" y="1587647"/>
                </a:lnTo>
                <a:cubicBezTo>
                  <a:pt x="4213266" y="1585848"/>
                  <a:pt x="4208382" y="1585150"/>
                  <a:pt x="4203543" y="1585615"/>
                </a:cubicBezTo>
                <a:lnTo>
                  <a:pt x="4188733" y="1477058"/>
                </a:lnTo>
                <a:lnTo>
                  <a:pt x="4319524" y="1340431"/>
                </a:lnTo>
                <a:cubicBezTo>
                  <a:pt x="4321401" y="1342070"/>
                  <a:pt x="4323494" y="1343452"/>
                  <a:pt x="4325727" y="1344541"/>
                </a:cubicBezTo>
                <a:lnTo>
                  <a:pt x="4327976" y="1345564"/>
                </a:lnTo>
                <a:cubicBezTo>
                  <a:pt x="4342677" y="1351329"/>
                  <a:pt x="4359254" y="1344091"/>
                  <a:pt x="4365024" y="1329395"/>
                </a:cubicBezTo>
                <a:cubicBezTo>
                  <a:pt x="4369459" y="1318095"/>
                  <a:pt x="4366264" y="1305226"/>
                  <a:pt x="4357068" y="1297303"/>
                </a:cubicBezTo>
                <a:lnTo>
                  <a:pt x="4355130" y="1295752"/>
                </a:lnTo>
                <a:cubicBezTo>
                  <a:pt x="4353331" y="1294432"/>
                  <a:pt x="4351377" y="1293334"/>
                  <a:pt x="4349314" y="1292480"/>
                </a:cubicBezTo>
                <a:lnTo>
                  <a:pt x="4349082" y="1292402"/>
                </a:lnTo>
                <a:lnTo>
                  <a:pt x="4394426" y="1128993"/>
                </a:lnTo>
                <a:lnTo>
                  <a:pt x="4561427" y="1022638"/>
                </a:lnTo>
                <a:cubicBezTo>
                  <a:pt x="4562776" y="1024587"/>
                  <a:pt x="4564373" y="1026358"/>
                  <a:pt x="4566172" y="1027910"/>
                </a:cubicBezTo>
                <a:lnTo>
                  <a:pt x="4568126" y="1029461"/>
                </a:lnTo>
                <a:cubicBezTo>
                  <a:pt x="4580920" y="1038699"/>
                  <a:pt x="4598785" y="1035815"/>
                  <a:pt x="4608027" y="1023016"/>
                </a:cubicBezTo>
                <a:cubicBezTo>
                  <a:pt x="4617270" y="1010216"/>
                  <a:pt x="4614385" y="992352"/>
                  <a:pt x="4601576" y="983112"/>
                </a:cubicBezTo>
                <a:cubicBezTo>
                  <a:pt x="4596567" y="979486"/>
                  <a:pt x="4590488" y="977591"/>
                  <a:pt x="4584301" y="977711"/>
                </a:cubicBezTo>
                <a:lnTo>
                  <a:pt x="4582300" y="977835"/>
                </a:lnTo>
                <a:lnTo>
                  <a:pt x="4527838" y="684994"/>
                </a:lnTo>
                <a:cubicBezTo>
                  <a:pt x="4539716" y="682089"/>
                  <a:pt x="4546989" y="670103"/>
                  <a:pt x="4544090" y="658222"/>
                </a:cubicBezTo>
                <a:cubicBezTo>
                  <a:pt x="4541190" y="646341"/>
                  <a:pt x="4529202" y="639065"/>
                  <a:pt x="4517324" y="641970"/>
                </a:cubicBezTo>
                <a:cubicBezTo>
                  <a:pt x="4505444" y="644874"/>
                  <a:pt x="4498156" y="656859"/>
                  <a:pt x="4501072" y="668741"/>
                </a:cubicBezTo>
                <a:cubicBezTo>
                  <a:pt x="4502173" y="673264"/>
                  <a:pt x="4504669" y="677322"/>
                  <a:pt x="4508220" y="680342"/>
                </a:cubicBezTo>
                <a:lnTo>
                  <a:pt x="4413717" y="806423"/>
                </a:lnTo>
                <a:lnTo>
                  <a:pt x="4522270" y="56991"/>
                </a:lnTo>
                <a:cubicBezTo>
                  <a:pt x="4523821" y="57147"/>
                  <a:pt x="4525372" y="57178"/>
                  <a:pt x="4526923" y="57084"/>
                </a:cubicBezTo>
                <a:lnTo>
                  <a:pt x="4529388" y="56836"/>
                </a:lnTo>
                <a:cubicBezTo>
                  <a:pt x="4545004" y="54556"/>
                  <a:pt x="4555798" y="40052"/>
                  <a:pt x="4553518" y="24441"/>
                </a:cubicBezTo>
                <a:cubicBezTo>
                  <a:pt x="4551238" y="8830"/>
                  <a:pt x="4536739" y="-1976"/>
                  <a:pt x="4521138" y="304"/>
                </a:cubicBezTo>
                <a:cubicBezTo>
                  <a:pt x="4505522" y="2584"/>
                  <a:pt x="4494713" y="17087"/>
                  <a:pt x="4496993" y="32698"/>
                </a:cubicBezTo>
                <a:cubicBezTo>
                  <a:pt x="4498435" y="42596"/>
                  <a:pt x="4504964" y="51016"/>
                  <a:pt x="4514175" y="54897"/>
                </a:cubicBezTo>
                <a:lnTo>
                  <a:pt x="4186965" y="1030361"/>
                </a:lnTo>
                <a:lnTo>
                  <a:pt x="3879155" y="447874"/>
                </a:lnTo>
                <a:cubicBezTo>
                  <a:pt x="3889747" y="441485"/>
                  <a:pt x="3893143" y="427721"/>
                  <a:pt x="3886769" y="417132"/>
                </a:cubicBezTo>
                <a:cubicBezTo>
                  <a:pt x="3880381" y="406542"/>
                  <a:pt x="3866610" y="403136"/>
                  <a:pt x="3856018" y="409526"/>
                </a:cubicBezTo>
                <a:cubicBezTo>
                  <a:pt x="3845426" y="415913"/>
                  <a:pt x="3842030" y="429677"/>
                  <a:pt x="3848419" y="440267"/>
                </a:cubicBezTo>
                <a:cubicBezTo>
                  <a:pt x="3853785" y="449182"/>
                  <a:pt x="3864609" y="453214"/>
                  <a:pt x="3874503" y="449999"/>
                </a:cubicBezTo>
                <a:lnTo>
                  <a:pt x="4130642" y="1121502"/>
                </a:lnTo>
                <a:cubicBezTo>
                  <a:pt x="4108761" y="1129148"/>
                  <a:pt x="4097207" y="1153091"/>
                  <a:pt x="4104853" y="1174979"/>
                </a:cubicBezTo>
                <a:cubicBezTo>
                  <a:pt x="4107132" y="1181485"/>
                  <a:pt x="4110963" y="1187331"/>
                  <a:pt x="4116034" y="1192002"/>
                </a:cubicBezTo>
                <a:lnTo>
                  <a:pt x="4117894" y="1193553"/>
                </a:lnTo>
                <a:cubicBezTo>
                  <a:pt x="4121105" y="1196186"/>
                  <a:pt x="4124687" y="1198330"/>
                  <a:pt x="4128533" y="1199911"/>
                </a:cubicBezTo>
                <a:cubicBezTo>
                  <a:pt x="4129091" y="1200144"/>
                  <a:pt x="4129649" y="1200361"/>
                  <a:pt x="4130223" y="1200563"/>
                </a:cubicBezTo>
                <a:lnTo>
                  <a:pt x="4091159" y="1319231"/>
                </a:lnTo>
                <a:lnTo>
                  <a:pt x="3933463" y="1419662"/>
                </a:lnTo>
                <a:cubicBezTo>
                  <a:pt x="3931710" y="1417091"/>
                  <a:pt x="3929679" y="1414729"/>
                  <a:pt x="3927384" y="1412621"/>
                </a:cubicBezTo>
                <a:lnTo>
                  <a:pt x="3925538" y="1411071"/>
                </a:lnTo>
                <a:cubicBezTo>
                  <a:pt x="3908077" y="1396789"/>
                  <a:pt x="3882334" y="1399370"/>
                  <a:pt x="3868067" y="1416835"/>
                </a:cubicBezTo>
                <a:cubicBezTo>
                  <a:pt x="3856778" y="1430634"/>
                  <a:pt x="3855739" y="1450157"/>
                  <a:pt x="3865509" y="1465070"/>
                </a:cubicBezTo>
                <a:lnTo>
                  <a:pt x="3866920" y="1467086"/>
                </a:lnTo>
                <a:cubicBezTo>
                  <a:pt x="3871324" y="1473032"/>
                  <a:pt x="3877279" y="1477660"/>
                  <a:pt x="3884133" y="1480470"/>
                </a:cubicBezTo>
                <a:cubicBezTo>
                  <a:pt x="3886738" y="1481537"/>
                  <a:pt x="3889452" y="1482337"/>
                  <a:pt x="3892228" y="1482858"/>
                </a:cubicBezTo>
                <a:lnTo>
                  <a:pt x="3861802" y="1679982"/>
                </a:lnTo>
                <a:lnTo>
                  <a:pt x="3675463" y="1627347"/>
                </a:lnTo>
                <a:cubicBezTo>
                  <a:pt x="3676890" y="1621470"/>
                  <a:pt x="3676549" y="1615282"/>
                  <a:pt x="3674440" y="1609606"/>
                </a:cubicBezTo>
                <a:lnTo>
                  <a:pt x="3673633" y="1607575"/>
                </a:lnTo>
                <a:cubicBezTo>
                  <a:pt x="3673013" y="1606210"/>
                  <a:pt x="3672299" y="1604892"/>
                  <a:pt x="3671493" y="1603636"/>
                </a:cubicBezTo>
                <a:lnTo>
                  <a:pt x="3670082" y="1601619"/>
                </a:lnTo>
                <a:cubicBezTo>
                  <a:pt x="3659832" y="1588112"/>
                  <a:pt x="3640571" y="1585475"/>
                  <a:pt x="3627064" y="1595726"/>
                </a:cubicBezTo>
                <a:cubicBezTo>
                  <a:pt x="3620086" y="1601015"/>
                  <a:pt x="3615712" y="1609032"/>
                  <a:pt x="3615015" y="1617748"/>
                </a:cubicBezTo>
                <a:lnTo>
                  <a:pt x="2919034" y="1613731"/>
                </a:lnTo>
                <a:cubicBezTo>
                  <a:pt x="2919034" y="1613018"/>
                  <a:pt x="2919034" y="1612289"/>
                  <a:pt x="2919034" y="1611560"/>
                </a:cubicBezTo>
                <a:cubicBezTo>
                  <a:pt x="2918011" y="1597324"/>
                  <a:pt x="2905651" y="1586608"/>
                  <a:pt x="2891400" y="1587616"/>
                </a:cubicBezTo>
                <a:cubicBezTo>
                  <a:pt x="2882266" y="1588267"/>
                  <a:pt x="2874155" y="1593710"/>
                  <a:pt x="2870092" y="1601914"/>
                </a:cubicBezTo>
                <a:lnTo>
                  <a:pt x="2447464" y="1396198"/>
                </a:lnTo>
                <a:cubicBezTo>
                  <a:pt x="2450101" y="1389355"/>
                  <a:pt x="2449697" y="1381711"/>
                  <a:pt x="2446348" y="1375185"/>
                </a:cubicBezTo>
                <a:lnTo>
                  <a:pt x="2666819" y="1249569"/>
                </a:lnTo>
                <a:cubicBezTo>
                  <a:pt x="2673596" y="1260010"/>
                  <a:pt x="2687537" y="1262988"/>
                  <a:pt x="2697989" y="1256217"/>
                </a:cubicBezTo>
                <a:cubicBezTo>
                  <a:pt x="2708426" y="1249448"/>
                  <a:pt x="2711403" y="1235495"/>
                  <a:pt x="2704627" y="1225052"/>
                </a:cubicBezTo>
                <a:cubicBezTo>
                  <a:pt x="2697865" y="1214610"/>
                  <a:pt x="2683908" y="1211633"/>
                  <a:pt x="2673472" y="1218403"/>
                </a:cubicBezTo>
                <a:cubicBezTo>
                  <a:pt x="2668835" y="1221411"/>
                  <a:pt x="2665454" y="1226016"/>
                  <a:pt x="2663997" y="1231347"/>
                </a:cubicBezTo>
                <a:lnTo>
                  <a:pt x="2472354" y="1190638"/>
                </a:lnTo>
                <a:cubicBezTo>
                  <a:pt x="2473222" y="1183316"/>
                  <a:pt x="2468074" y="1176646"/>
                  <a:pt x="2460770" y="1175626"/>
                </a:cubicBezTo>
                <a:cubicBezTo>
                  <a:pt x="2458645" y="1175326"/>
                  <a:pt x="2456490" y="1175539"/>
                  <a:pt x="2454474" y="1176246"/>
                </a:cubicBezTo>
                <a:lnTo>
                  <a:pt x="2302499" y="840215"/>
                </a:lnTo>
                <a:cubicBezTo>
                  <a:pt x="2322768" y="830333"/>
                  <a:pt x="2331188" y="805889"/>
                  <a:pt x="2321310" y="785619"/>
                </a:cubicBezTo>
                <a:cubicBezTo>
                  <a:pt x="2311432" y="765348"/>
                  <a:pt x="2286992" y="756926"/>
                  <a:pt x="2266723" y="766807"/>
                </a:cubicBezTo>
                <a:cubicBezTo>
                  <a:pt x="2246439" y="776689"/>
                  <a:pt x="2238019" y="801133"/>
                  <a:pt x="2247897" y="821404"/>
                </a:cubicBezTo>
                <a:cubicBezTo>
                  <a:pt x="2250658" y="827058"/>
                  <a:pt x="2254690" y="831999"/>
                  <a:pt x="2259667" y="835842"/>
                </a:cubicBezTo>
                <a:lnTo>
                  <a:pt x="2003219" y="1190188"/>
                </a:lnTo>
                <a:cubicBezTo>
                  <a:pt x="2001668" y="1189264"/>
                  <a:pt x="1999962" y="1188662"/>
                  <a:pt x="1998179" y="1188420"/>
                </a:cubicBezTo>
                <a:cubicBezTo>
                  <a:pt x="1990766" y="1187375"/>
                  <a:pt x="1983912" y="1192537"/>
                  <a:pt x="1982873" y="1199950"/>
                </a:cubicBezTo>
                <a:cubicBezTo>
                  <a:pt x="1981818" y="1207362"/>
                  <a:pt x="1986982" y="1214218"/>
                  <a:pt x="1994395" y="1215263"/>
                </a:cubicBezTo>
                <a:cubicBezTo>
                  <a:pt x="1998737" y="1215876"/>
                  <a:pt x="2003110" y="1214345"/>
                  <a:pt x="2006134" y="1211155"/>
                </a:cubicBezTo>
                <a:lnTo>
                  <a:pt x="2189589" y="1355582"/>
                </a:lnTo>
                <a:cubicBezTo>
                  <a:pt x="2178640" y="1370548"/>
                  <a:pt x="2181897" y="1391555"/>
                  <a:pt x="2196862" y="1402505"/>
                </a:cubicBezTo>
                <a:cubicBezTo>
                  <a:pt x="2207081" y="1409987"/>
                  <a:pt x="2220651" y="1411075"/>
                  <a:pt x="2231940" y="1405317"/>
                </a:cubicBezTo>
                <a:lnTo>
                  <a:pt x="2358575" y="1637304"/>
                </a:lnTo>
                <a:lnTo>
                  <a:pt x="2335143" y="1728585"/>
                </a:lnTo>
                <a:lnTo>
                  <a:pt x="2334848" y="1728585"/>
                </a:lnTo>
                <a:cubicBezTo>
                  <a:pt x="2327436" y="1727577"/>
                  <a:pt x="2320612" y="1732772"/>
                  <a:pt x="2319604" y="1740185"/>
                </a:cubicBezTo>
                <a:cubicBezTo>
                  <a:pt x="2319248" y="1742852"/>
                  <a:pt x="2319697" y="1745582"/>
                  <a:pt x="2320891" y="1748001"/>
                </a:cubicBezTo>
                <a:lnTo>
                  <a:pt x="1956370" y="1971970"/>
                </a:lnTo>
                <a:lnTo>
                  <a:pt x="1866131" y="1821758"/>
                </a:lnTo>
                <a:cubicBezTo>
                  <a:pt x="1881531" y="1811445"/>
                  <a:pt x="1885640" y="1790617"/>
                  <a:pt x="1875343" y="1775218"/>
                </a:cubicBezTo>
                <a:cubicBezTo>
                  <a:pt x="1867000" y="1762780"/>
                  <a:pt x="1851430" y="1757368"/>
                  <a:pt x="1837179" y="1761958"/>
                </a:cubicBezTo>
                <a:lnTo>
                  <a:pt x="1751065" y="1536594"/>
                </a:lnTo>
                <a:cubicBezTo>
                  <a:pt x="1760075" y="1532436"/>
                  <a:pt x="1764014" y="1521757"/>
                  <a:pt x="1759858" y="1512744"/>
                </a:cubicBezTo>
                <a:cubicBezTo>
                  <a:pt x="1755702" y="1503730"/>
                  <a:pt x="1745017" y="1499794"/>
                  <a:pt x="1736007" y="1503952"/>
                </a:cubicBezTo>
                <a:cubicBezTo>
                  <a:pt x="1734271" y="1504752"/>
                  <a:pt x="1732673" y="1505825"/>
                  <a:pt x="1731278" y="1507128"/>
                </a:cubicBezTo>
                <a:lnTo>
                  <a:pt x="1648265" y="1428037"/>
                </a:lnTo>
                <a:cubicBezTo>
                  <a:pt x="1649041" y="1427182"/>
                  <a:pt x="1649754" y="1426281"/>
                  <a:pt x="1650421" y="1425338"/>
                </a:cubicBezTo>
                <a:cubicBezTo>
                  <a:pt x="1660191" y="1411471"/>
                  <a:pt x="1656888" y="1392304"/>
                  <a:pt x="1643024" y="1382526"/>
                </a:cubicBezTo>
                <a:cubicBezTo>
                  <a:pt x="1629145" y="1372750"/>
                  <a:pt x="1609977" y="1376064"/>
                  <a:pt x="1600207" y="1389931"/>
                </a:cubicBezTo>
                <a:cubicBezTo>
                  <a:pt x="1596532" y="1395145"/>
                  <a:pt x="1594563" y="1401373"/>
                  <a:pt x="1594594" y="1407752"/>
                </a:cubicBezTo>
                <a:lnTo>
                  <a:pt x="1260685" y="1422516"/>
                </a:lnTo>
                <a:cubicBezTo>
                  <a:pt x="1259256" y="1405609"/>
                  <a:pt x="1244394" y="1393061"/>
                  <a:pt x="1227487" y="1394488"/>
                </a:cubicBezTo>
                <a:cubicBezTo>
                  <a:pt x="1218423" y="1395254"/>
                  <a:pt x="1210164" y="1399998"/>
                  <a:pt x="1204935" y="1407442"/>
                </a:cubicBezTo>
                <a:cubicBezTo>
                  <a:pt x="1204594" y="1407922"/>
                  <a:pt x="1204299" y="1408434"/>
                  <a:pt x="1203989" y="1408993"/>
                </a:cubicBezTo>
                <a:lnTo>
                  <a:pt x="973717" y="1278724"/>
                </a:lnTo>
                <a:cubicBezTo>
                  <a:pt x="977998" y="1269768"/>
                  <a:pt x="974210" y="1259036"/>
                  <a:pt x="965256" y="1254755"/>
                </a:cubicBezTo>
                <a:cubicBezTo>
                  <a:pt x="956300" y="1250473"/>
                  <a:pt x="945569" y="1254261"/>
                  <a:pt x="941287" y="1263216"/>
                </a:cubicBezTo>
                <a:cubicBezTo>
                  <a:pt x="939060" y="1267873"/>
                  <a:pt x="938943" y="1273262"/>
                  <a:pt x="940965" y="1278011"/>
                </a:cubicBezTo>
                <a:lnTo>
                  <a:pt x="874173" y="1311989"/>
                </a:lnTo>
                <a:lnTo>
                  <a:pt x="50721" y="1052770"/>
                </a:lnTo>
                <a:cubicBezTo>
                  <a:pt x="54376" y="1039003"/>
                  <a:pt x="46180" y="1024880"/>
                  <a:pt x="32414" y="1021225"/>
                </a:cubicBezTo>
                <a:cubicBezTo>
                  <a:pt x="18648" y="1017570"/>
                  <a:pt x="4525" y="1025767"/>
                  <a:pt x="870" y="1039532"/>
                </a:cubicBezTo>
                <a:cubicBezTo>
                  <a:pt x="-2785" y="1053299"/>
                  <a:pt x="5411" y="1067422"/>
                  <a:pt x="19177" y="1071078"/>
                </a:cubicBezTo>
                <a:cubicBezTo>
                  <a:pt x="29635" y="1073855"/>
                  <a:pt x="40715" y="1069807"/>
                  <a:pt x="46922" y="1060943"/>
                </a:cubicBezTo>
                <a:cubicBezTo>
                  <a:pt x="47387" y="1060292"/>
                  <a:pt x="47790" y="1059625"/>
                  <a:pt x="48178" y="1058958"/>
                </a:cubicBezTo>
                <a:lnTo>
                  <a:pt x="701915" y="1399393"/>
                </a:lnTo>
                <a:lnTo>
                  <a:pt x="635853" y="1432953"/>
                </a:lnTo>
                <a:cubicBezTo>
                  <a:pt x="630763" y="1424460"/>
                  <a:pt x="619753" y="1421701"/>
                  <a:pt x="611261" y="1426791"/>
                </a:cubicBezTo>
                <a:cubicBezTo>
                  <a:pt x="602769" y="1431881"/>
                  <a:pt x="600010" y="1442892"/>
                  <a:pt x="605100" y="1451384"/>
                </a:cubicBezTo>
                <a:cubicBezTo>
                  <a:pt x="610190" y="1459878"/>
                  <a:pt x="621200" y="1462635"/>
                  <a:pt x="629692" y="1457545"/>
                </a:cubicBezTo>
                <a:cubicBezTo>
                  <a:pt x="633423" y="1455311"/>
                  <a:pt x="636213" y="1451795"/>
                  <a:pt x="637543" y="1447654"/>
                </a:cubicBezTo>
                <a:lnTo>
                  <a:pt x="903049" y="1513254"/>
                </a:lnTo>
                <a:cubicBezTo>
                  <a:pt x="902909" y="1513905"/>
                  <a:pt x="902769" y="1514557"/>
                  <a:pt x="902676" y="1515223"/>
                </a:cubicBezTo>
                <a:cubicBezTo>
                  <a:pt x="900042" y="1533604"/>
                  <a:pt x="912808" y="1550641"/>
                  <a:pt x="931187" y="1553281"/>
                </a:cubicBezTo>
                <a:cubicBezTo>
                  <a:pt x="949568" y="1555901"/>
                  <a:pt x="966603" y="1543144"/>
                  <a:pt x="969237" y="1524763"/>
                </a:cubicBezTo>
                <a:cubicBezTo>
                  <a:pt x="969824" y="1520667"/>
                  <a:pt x="969651" y="1516497"/>
                  <a:pt x="968723" y="1512463"/>
                </a:cubicBezTo>
                <a:lnTo>
                  <a:pt x="1201337" y="1435729"/>
                </a:lnTo>
                <a:cubicBezTo>
                  <a:pt x="1207171" y="1451634"/>
                  <a:pt x="1224794" y="1459797"/>
                  <a:pt x="1240698" y="1453965"/>
                </a:cubicBezTo>
                <a:cubicBezTo>
                  <a:pt x="1243342" y="1452994"/>
                  <a:pt x="1245842" y="1451663"/>
                  <a:pt x="1248123" y="1450012"/>
                </a:cubicBezTo>
                <a:lnTo>
                  <a:pt x="1413946" y="1660178"/>
                </a:lnTo>
                <a:cubicBezTo>
                  <a:pt x="1412147" y="1661714"/>
                  <a:pt x="1410550" y="1663466"/>
                  <a:pt x="1409170" y="1665389"/>
                </a:cubicBezTo>
                <a:cubicBezTo>
                  <a:pt x="1399694" y="1678013"/>
                  <a:pt x="1402253" y="1695924"/>
                  <a:pt x="1414861" y="1705400"/>
                </a:cubicBezTo>
                <a:cubicBezTo>
                  <a:pt x="1427484" y="1714860"/>
                  <a:pt x="1445395" y="1712317"/>
                  <a:pt x="1454870" y="1699693"/>
                </a:cubicBezTo>
                <a:lnTo>
                  <a:pt x="1666022" y="1856744"/>
                </a:lnTo>
                <a:cubicBezTo>
                  <a:pt x="1660672" y="1865103"/>
                  <a:pt x="1663122" y="1876207"/>
                  <a:pt x="1671480" y="1881542"/>
                </a:cubicBezTo>
                <a:cubicBezTo>
                  <a:pt x="1678505" y="1886055"/>
                  <a:pt x="1687717" y="1885109"/>
                  <a:pt x="1693687" y="1879278"/>
                </a:cubicBezTo>
                <a:lnTo>
                  <a:pt x="1841009" y="2008879"/>
                </a:lnTo>
                <a:cubicBezTo>
                  <a:pt x="1830309" y="2021968"/>
                  <a:pt x="1832263" y="2041260"/>
                  <a:pt x="1845351" y="2051961"/>
                </a:cubicBezTo>
                <a:cubicBezTo>
                  <a:pt x="1846856" y="2053171"/>
                  <a:pt x="1848453" y="2054256"/>
                  <a:pt x="1850159" y="2055171"/>
                </a:cubicBezTo>
                <a:lnTo>
                  <a:pt x="1852361" y="2056288"/>
                </a:lnTo>
                <a:cubicBezTo>
                  <a:pt x="1856951" y="2058335"/>
                  <a:pt x="1861976" y="2059219"/>
                  <a:pt x="1867000" y="2058862"/>
                </a:cubicBezTo>
                <a:cubicBezTo>
                  <a:pt x="1867930" y="2058862"/>
                  <a:pt x="1868830" y="2058676"/>
                  <a:pt x="1869714" y="2058536"/>
                </a:cubicBezTo>
                <a:lnTo>
                  <a:pt x="1883205" y="2125222"/>
                </a:lnTo>
                <a:lnTo>
                  <a:pt x="1903117" y="2223528"/>
                </a:lnTo>
                <a:cubicBezTo>
                  <a:pt x="1881748" y="2228506"/>
                  <a:pt x="1868442" y="2249861"/>
                  <a:pt x="1873420" y="2271231"/>
                </a:cubicBezTo>
                <a:cubicBezTo>
                  <a:pt x="1873901" y="2273309"/>
                  <a:pt x="1874552" y="2275356"/>
                  <a:pt x="1875374" y="2277341"/>
                </a:cubicBezTo>
                <a:lnTo>
                  <a:pt x="1876382" y="2279574"/>
                </a:lnTo>
                <a:cubicBezTo>
                  <a:pt x="1885904" y="2299363"/>
                  <a:pt x="1909646" y="2307675"/>
                  <a:pt x="1929434" y="2298153"/>
                </a:cubicBezTo>
                <a:cubicBezTo>
                  <a:pt x="1932535" y="2296664"/>
                  <a:pt x="1935419" y="2294772"/>
                  <a:pt x="1938040" y="2292539"/>
                </a:cubicBezTo>
                <a:lnTo>
                  <a:pt x="1939886" y="2290988"/>
                </a:lnTo>
                <a:cubicBezTo>
                  <a:pt x="1945360" y="2285700"/>
                  <a:pt x="1949206" y="2278954"/>
                  <a:pt x="1950974" y="2271541"/>
                </a:cubicBezTo>
                <a:lnTo>
                  <a:pt x="2102002" y="2302402"/>
                </a:lnTo>
                <a:cubicBezTo>
                  <a:pt x="2101661" y="2304558"/>
                  <a:pt x="2101552" y="2306744"/>
                  <a:pt x="2101692" y="2308931"/>
                </a:cubicBezTo>
                <a:cubicBezTo>
                  <a:pt x="2102591" y="2321601"/>
                  <a:pt x="2111741" y="2332147"/>
                  <a:pt x="2124162" y="2334830"/>
                </a:cubicBezTo>
                <a:lnTo>
                  <a:pt x="2106577" y="2437029"/>
                </a:lnTo>
                <a:lnTo>
                  <a:pt x="2106003" y="2436905"/>
                </a:lnTo>
                <a:cubicBezTo>
                  <a:pt x="2087611" y="2434346"/>
                  <a:pt x="2070630" y="2447186"/>
                  <a:pt x="2068071" y="2465579"/>
                </a:cubicBezTo>
                <a:cubicBezTo>
                  <a:pt x="2065513" y="2483972"/>
                  <a:pt x="2078353" y="2500953"/>
                  <a:pt x="2096745" y="2503512"/>
                </a:cubicBezTo>
                <a:cubicBezTo>
                  <a:pt x="2115137" y="2506071"/>
                  <a:pt x="2132118" y="2493230"/>
                  <a:pt x="2134676" y="2474837"/>
                </a:cubicBezTo>
                <a:cubicBezTo>
                  <a:pt x="2134676" y="2474837"/>
                  <a:pt x="2134676" y="2474822"/>
                  <a:pt x="2134676" y="2474822"/>
                </a:cubicBezTo>
                <a:cubicBezTo>
                  <a:pt x="2135436" y="2469425"/>
                  <a:pt x="2134847" y="2463904"/>
                  <a:pt x="2132971" y="2458787"/>
                </a:cubicBezTo>
                <a:lnTo>
                  <a:pt x="2233367" y="2411797"/>
                </a:lnTo>
                <a:lnTo>
                  <a:pt x="2370407" y="2548858"/>
                </a:lnTo>
                <a:cubicBezTo>
                  <a:pt x="2360808" y="2559419"/>
                  <a:pt x="2361583" y="2575780"/>
                  <a:pt x="2372160" y="2585380"/>
                </a:cubicBezTo>
                <a:cubicBezTo>
                  <a:pt x="2382720" y="2594979"/>
                  <a:pt x="2399065" y="2594204"/>
                  <a:pt x="2408664" y="2583627"/>
                </a:cubicBezTo>
                <a:cubicBezTo>
                  <a:pt x="2411316" y="2580727"/>
                  <a:pt x="2413255" y="2577253"/>
                  <a:pt x="2414356" y="2573485"/>
                </a:cubicBezTo>
                <a:lnTo>
                  <a:pt x="2966425" y="2688664"/>
                </a:lnTo>
                <a:cubicBezTo>
                  <a:pt x="2966239" y="2690215"/>
                  <a:pt x="2966208" y="2691766"/>
                  <a:pt x="2966317" y="2693316"/>
                </a:cubicBezTo>
                <a:cubicBezTo>
                  <a:pt x="2967371" y="2707227"/>
                  <a:pt x="2979281" y="2717804"/>
                  <a:pt x="2993223" y="2717184"/>
                </a:cubicBezTo>
                <a:lnTo>
                  <a:pt x="3002620" y="2815629"/>
                </a:lnTo>
                <a:cubicBezTo>
                  <a:pt x="2992835" y="2817242"/>
                  <a:pt x="2986213" y="2826501"/>
                  <a:pt x="2987842" y="2836286"/>
                </a:cubicBezTo>
                <a:cubicBezTo>
                  <a:pt x="2989454" y="2846072"/>
                  <a:pt x="2998697" y="2852678"/>
                  <a:pt x="3008482" y="2851066"/>
                </a:cubicBezTo>
                <a:cubicBezTo>
                  <a:pt x="3011940" y="2850492"/>
                  <a:pt x="3015166" y="2848910"/>
                  <a:pt x="3017740" y="2846537"/>
                </a:cubicBezTo>
                <a:lnTo>
                  <a:pt x="3250493" y="3066102"/>
                </a:lnTo>
                <a:cubicBezTo>
                  <a:pt x="3242367" y="3075686"/>
                  <a:pt x="3243546" y="3090046"/>
                  <a:pt x="3253130" y="3098173"/>
                </a:cubicBezTo>
                <a:cubicBezTo>
                  <a:pt x="3257673" y="3102003"/>
                  <a:pt x="3263520" y="3103926"/>
                  <a:pt x="3269444" y="3103507"/>
                </a:cubicBezTo>
                <a:lnTo>
                  <a:pt x="3269552" y="3103507"/>
                </a:lnTo>
                <a:lnTo>
                  <a:pt x="3299901" y="3337898"/>
                </a:lnTo>
                <a:cubicBezTo>
                  <a:pt x="3290177" y="3339712"/>
                  <a:pt x="3283773" y="3349048"/>
                  <a:pt x="3285572" y="3358756"/>
                </a:cubicBezTo>
                <a:cubicBezTo>
                  <a:pt x="3285851" y="3360229"/>
                  <a:pt x="3286300" y="3361672"/>
                  <a:pt x="3286936" y="3363021"/>
                </a:cubicBezTo>
                <a:lnTo>
                  <a:pt x="3288099" y="3365208"/>
                </a:lnTo>
                <a:cubicBezTo>
                  <a:pt x="3290410" y="3368790"/>
                  <a:pt x="3293914" y="3371442"/>
                  <a:pt x="3297993" y="3372698"/>
                </a:cubicBezTo>
                <a:lnTo>
                  <a:pt x="3300381" y="3373256"/>
                </a:lnTo>
                <a:cubicBezTo>
                  <a:pt x="3301761" y="3373473"/>
                  <a:pt x="3303142" y="3373551"/>
                  <a:pt x="3304537" y="3373458"/>
                </a:cubicBezTo>
                <a:cubicBezTo>
                  <a:pt x="3307468" y="3373256"/>
                  <a:pt x="3310306" y="3372326"/>
                  <a:pt x="3312803" y="3370775"/>
                </a:cubicBezTo>
                <a:lnTo>
                  <a:pt x="3314804" y="3369302"/>
                </a:lnTo>
                <a:cubicBezTo>
                  <a:pt x="3322077" y="3363238"/>
                  <a:pt x="3323379" y="3352569"/>
                  <a:pt x="3317781" y="3344938"/>
                </a:cubicBezTo>
                <a:lnTo>
                  <a:pt x="3337770" y="3328066"/>
                </a:lnTo>
                <a:lnTo>
                  <a:pt x="3364304" y="3420199"/>
                </a:lnTo>
                <a:cubicBezTo>
                  <a:pt x="3361000" y="3421254"/>
                  <a:pt x="3357868" y="3422774"/>
                  <a:pt x="3354999" y="3424728"/>
                </a:cubicBezTo>
                <a:lnTo>
                  <a:pt x="3352967" y="3426155"/>
                </a:lnTo>
                <a:cubicBezTo>
                  <a:pt x="3345322" y="3432110"/>
                  <a:pt x="3340313" y="3440825"/>
                  <a:pt x="3339011" y="3450425"/>
                </a:cubicBezTo>
                <a:lnTo>
                  <a:pt x="3338809" y="3452891"/>
                </a:lnTo>
                <a:cubicBezTo>
                  <a:pt x="3338685" y="3454597"/>
                  <a:pt x="3338685" y="3456302"/>
                  <a:pt x="3338809" y="3458009"/>
                </a:cubicBezTo>
                <a:cubicBezTo>
                  <a:pt x="3339693" y="3470616"/>
                  <a:pt x="3346951" y="3481906"/>
                  <a:pt x="3358070" y="3487924"/>
                </a:cubicBezTo>
                <a:lnTo>
                  <a:pt x="3360256" y="3489056"/>
                </a:lnTo>
                <a:cubicBezTo>
                  <a:pt x="3378881" y="3497585"/>
                  <a:pt x="3400886" y="3489397"/>
                  <a:pt x="3409400" y="3470787"/>
                </a:cubicBezTo>
                <a:cubicBezTo>
                  <a:pt x="3410857" y="3467623"/>
                  <a:pt x="3411850" y="3464274"/>
                  <a:pt x="3412362" y="3460846"/>
                </a:cubicBezTo>
                <a:lnTo>
                  <a:pt x="3648325" y="3488141"/>
                </a:lnTo>
                <a:cubicBezTo>
                  <a:pt x="3648263" y="3489149"/>
                  <a:pt x="3648263" y="3490141"/>
                  <a:pt x="3648325" y="3491149"/>
                </a:cubicBezTo>
                <a:cubicBezTo>
                  <a:pt x="3648914" y="3499524"/>
                  <a:pt x="3654063" y="3506890"/>
                  <a:pt x="3661708" y="3510333"/>
                </a:cubicBezTo>
                <a:lnTo>
                  <a:pt x="3602562" y="3663864"/>
                </a:lnTo>
                <a:cubicBezTo>
                  <a:pt x="3583162" y="3657071"/>
                  <a:pt x="3561932" y="3667291"/>
                  <a:pt x="3555140" y="3686692"/>
                </a:cubicBezTo>
                <a:cubicBezTo>
                  <a:pt x="3548348" y="3706093"/>
                  <a:pt x="3558567" y="3727339"/>
                  <a:pt x="3577967" y="3734116"/>
                </a:cubicBezTo>
                <a:cubicBezTo>
                  <a:pt x="3597367" y="3740908"/>
                  <a:pt x="3618597" y="3730688"/>
                  <a:pt x="3625389" y="3711288"/>
                </a:cubicBezTo>
                <a:cubicBezTo>
                  <a:pt x="3628847" y="3701425"/>
                  <a:pt x="3627995" y="3690553"/>
                  <a:pt x="3623032" y="3681342"/>
                </a:cubicBezTo>
                <a:lnTo>
                  <a:pt x="3757746" y="3603227"/>
                </a:lnTo>
                <a:lnTo>
                  <a:pt x="3823793" y="3688258"/>
                </a:lnTo>
                <a:cubicBezTo>
                  <a:pt x="3816396" y="3694865"/>
                  <a:pt x="3815745" y="3706217"/>
                  <a:pt x="3822351" y="3713614"/>
                </a:cubicBezTo>
                <a:cubicBezTo>
                  <a:pt x="3826057" y="3717770"/>
                  <a:pt x="3831470" y="3719957"/>
                  <a:pt x="3837021" y="3719569"/>
                </a:cubicBezTo>
                <a:lnTo>
                  <a:pt x="3837642" y="3719491"/>
                </a:lnTo>
                <a:lnTo>
                  <a:pt x="3898121" y="4065541"/>
                </a:lnTo>
                <a:cubicBezTo>
                  <a:pt x="3876023" y="4070100"/>
                  <a:pt x="3861818" y="4091703"/>
                  <a:pt x="3866377" y="4113802"/>
                </a:cubicBezTo>
                <a:cubicBezTo>
                  <a:pt x="3870936" y="4135901"/>
                  <a:pt x="3892538" y="4150107"/>
                  <a:pt x="3914637" y="4145547"/>
                </a:cubicBezTo>
                <a:cubicBezTo>
                  <a:pt x="3932563" y="4141856"/>
                  <a:pt x="3945853" y="4126658"/>
                  <a:pt x="3947125" y="4108390"/>
                </a:cubicBezTo>
                <a:lnTo>
                  <a:pt x="4059726" y="4112903"/>
                </a:lnTo>
                <a:lnTo>
                  <a:pt x="4193742" y="4609350"/>
                </a:lnTo>
                <a:cubicBezTo>
                  <a:pt x="4172124" y="4615786"/>
                  <a:pt x="4159812" y="4638521"/>
                  <a:pt x="4166231" y="4660155"/>
                </a:cubicBezTo>
                <a:cubicBezTo>
                  <a:pt x="4172667" y="4681773"/>
                  <a:pt x="4195417" y="4694087"/>
                  <a:pt x="4217034" y="4687651"/>
                </a:cubicBezTo>
                <a:cubicBezTo>
                  <a:pt x="4234434" y="4682471"/>
                  <a:pt x="4246344" y="4666436"/>
                  <a:pt x="4246235" y="4648276"/>
                </a:cubicBezTo>
                <a:lnTo>
                  <a:pt x="4785295" y="4576380"/>
                </a:lnTo>
                <a:cubicBezTo>
                  <a:pt x="4790691" y="4598169"/>
                  <a:pt x="4812743" y="4611459"/>
                  <a:pt x="4834531" y="4606062"/>
                </a:cubicBezTo>
                <a:cubicBezTo>
                  <a:pt x="4836051" y="4605675"/>
                  <a:pt x="4837571" y="4605209"/>
                  <a:pt x="4839044" y="4604651"/>
                </a:cubicBezTo>
                <a:lnTo>
                  <a:pt x="4994740" y="4961664"/>
                </a:lnTo>
                <a:cubicBezTo>
                  <a:pt x="4994089" y="4961990"/>
                  <a:pt x="4993422" y="4962300"/>
                  <a:pt x="4992786" y="4962672"/>
                </a:cubicBezTo>
                <a:cubicBezTo>
                  <a:pt x="4980023" y="4969961"/>
                  <a:pt x="4972797" y="4984120"/>
                  <a:pt x="4974378" y="4998729"/>
                </a:cubicBezTo>
                <a:lnTo>
                  <a:pt x="4974735" y="5001179"/>
                </a:lnTo>
                <a:cubicBezTo>
                  <a:pt x="4978193" y="5021262"/>
                  <a:pt x="4997283" y="5034739"/>
                  <a:pt x="5017381" y="5031281"/>
                </a:cubicBezTo>
                <a:cubicBezTo>
                  <a:pt x="5017691" y="5031234"/>
                  <a:pt x="5018001" y="5031172"/>
                  <a:pt x="5018312" y="5031110"/>
                </a:cubicBezTo>
                <a:lnTo>
                  <a:pt x="5149009" y="5558698"/>
                </a:lnTo>
                <a:lnTo>
                  <a:pt x="4681487" y="6041885"/>
                </a:lnTo>
                <a:cubicBezTo>
                  <a:pt x="4672012" y="6033573"/>
                  <a:pt x="4657590" y="6034534"/>
                  <a:pt x="4649277" y="6044010"/>
                </a:cubicBezTo>
                <a:cubicBezTo>
                  <a:pt x="4640965" y="6053485"/>
                  <a:pt x="4641911" y="6067908"/>
                  <a:pt x="4651402" y="6076221"/>
                </a:cubicBezTo>
                <a:cubicBezTo>
                  <a:pt x="4660877" y="6084533"/>
                  <a:pt x="4675299" y="6083587"/>
                  <a:pt x="4683611" y="6074096"/>
                </a:cubicBezTo>
                <a:cubicBezTo>
                  <a:pt x="4685534" y="6071909"/>
                  <a:pt x="4687023" y="6069366"/>
                  <a:pt x="4687985" y="6066605"/>
                </a:cubicBezTo>
                <a:lnTo>
                  <a:pt x="5757387" y="6353506"/>
                </a:lnTo>
                <a:cubicBezTo>
                  <a:pt x="5757170" y="6354453"/>
                  <a:pt x="5756984" y="6355398"/>
                  <a:pt x="5756845" y="6356375"/>
                </a:cubicBezTo>
                <a:cubicBezTo>
                  <a:pt x="5754301" y="6374799"/>
                  <a:pt x="5767173" y="6391796"/>
                  <a:pt x="5785595" y="6394339"/>
                </a:cubicBezTo>
                <a:cubicBezTo>
                  <a:pt x="5804003" y="6396883"/>
                  <a:pt x="5820999" y="6384011"/>
                  <a:pt x="5823543" y="6365587"/>
                </a:cubicBezTo>
                <a:cubicBezTo>
                  <a:pt x="5826086" y="6347164"/>
                  <a:pt x="5813214" y="6330182"/>
                  <a:pt x="5794807" y="6327623"/>
                </a:cubicBezTo>
                <a:cubicBezTo>
                  <a:pt x="5784835" y="6326259"/>
                  <a:pt x="5774787" y="6329407"/>
                  <a:pt x="5767389" y="6336215"/>
                </a:cubicBezTo>
                <a:lnTo>
                  <a:pt x="5246738" y="5810659"/>
                </a:lnTo>
                <a:lnTo>
                  <a:pt x="5368643" y="5758024"/>
                </a:lnTo>
                <a:cubicBezTo>
                  <a:pt x="5374521" y="5768988"/>
                  <a:pt x="5388183" y="5773113"/>
                  <a:pt x="5399146" y="5767220"/>
                </a:cubicBezTo>
                <a:cubicBezTo>
                  <a:pt x="5410110" y="5761343"/>
                  <a:pt x="5414235" y="5747680"/>
                  <a:pt x="5408358" y="5736716"/>
                </a:cubicBezTo>
                <a:cubicBezTo>
                  <a:pt x="5405318" y="5731055"/>
                  <a:pt x="5399999" y="5726961"/>
                  <a:pt x="5393750" y="5725457"/>
                </a:cubicBezTo>
                <a:lnTo>
                  <a:pt x="5479181" y="5254846"/>
                </a:lnTo>
                <a:cubicBezTo>
                  <a:pt x="5501559" y="5257467"/>
                  <a:pt x="5521812" y="5241463"/>
                  <a:pt x="5524432" y="5219084"/>
                </a:cubicBezTo>
                <a:cubicBezTo>
                  <a:pt x="5527053" y="5196706"/>
                  <a:pt x="5511049" y="5176452"/>
                  <a:pt x="5488672" y="5173831"/>
                </a:cubicBezTo>
                <a:cubicBezTo>
                  <a:pt x="5482950" y="5173149"/>
                  <a:pt x="5477150" y="5173708"/>
                  <a:pt x="5471644" y="5175444"/>
                </a:cubicBezTo>
                <a:lnTo>
                  <a:pt x="5314491" y="4748598"/>
                </a:lnTo>
                <a:lnTo>
                  <a:pt x="5857628" y="4370400"/>
                </a:lnTo>
                <a:cubicBezTo>
                  <a:pt x="5866855" y="4381287"/>
                  <a:pt x="5883169" y="4382636"/>
                  <a:pt x="5894056" y="4373409"/>
                </a:cubicBezTo>
                <a:cubicBezTo>
                  <a:pt x="5900259" y="4368151"/>
                  <a:pt x="5903639" y="4360289"/>
                  <a:pt x="5903158" y="4352178"/>
                </a:cubicBezTo>
                <a:cubicBezTo>
                  <a:pt x="5903019" y="4349960"/>
                  <a:pt x="5902600" y="4347789"/>
                  <a:pt x="5901902" y="4345680"/>
                </a:cubicBezTo>
                <a:lnTo>
                  <a:pt x="6364726" y="4169089"/>
                </a:lnTo>
                <a:cubicBezTo>
                  <a:pt x="6373596" y="4190521"/>
                  <a:pt x="6398161" y="4200694"/>
                  <a:pt x="6419592" y="4191824"/>
                </a:cubicBezTo>
                <a:cubicBezTo>
                  <a:pt x="6441023" y="4182953"/>
                  <a:pt x="6451196" y="4158372"/>
                  <a:pt x="6442326" y="4136956"/>
                </a:cubicBezTo>
                <a:cubicBezTo>
                  <a:pt x="6440481" y="4132505"/>
                  <a:pt x="6437891" y="4128411"/>
                  <a:pt x="6434666" y="4124844"/>
                </a:cubicBezTo>
                <a:lnTo>
                  <a:pt x="6867327" y="3710652"/>
                </a:lnTo>
                <a:lnTo>
                  <a:pt x="7103849" y="3742118"/>
                </a:lnTo>
                <a:lnTo>
                  <a:pt x="7166220" y="3750399"/>
                </a:lnTo>
                <a:cubicBezTo>
                  <a:pt x="7164716" y="3767288"/>
                  <a:pt x="7177168" y="3782191"/>
                  <a:pt x="7194056" y="3783695"/>
                </a:cubicBezTo>
                <a:cubicBezTo>
                  <a:pt x="7210944" y="3785215"/>
                  <a:pt x="7225847" y="3772747"/>
                  <a:pt x="7227351" y="3755858"/>
                </a:cubicBezTo>
                <a:cubicBezTo>
                  <a:pt x="7227429" y="3755083"/>
                  <a:pt x="7227460" y="3754292"/>
                  <a:pt x="7227475" y="3753501"/>
                </a:cubicBezTo>
                <a:lnTo>
                  <a:pt x="7227475" y="3751035"/>
                </a:lnTo>
                <a:cubicBezTo>
                  <a:pt x="7227118" y="3746181"/>
                  <a:pt x="7225630" y="3741498"/>
                  <a:pt x="7223102" y="3737341"/>
                </a:cubicBezTo>
                <a:lnTo>
                  <a:pt x="7314395" y="3676767"/>
                </a:lnTo>
                <a:lnTo>
                  <a:pt x="7494283" y="3735077"/>
                </a:lnTo>
                <a:cubicBezTo>
                  <a:pt x="7493631" y="3737450"/>
                  <a:pt x="7493291" y="3739900"/>
                  <a:pt x="7493259" y="3742366"/>
                </a:cubicBezTo>
                <a:lnTo>
                  <a:pt x="7493337" y="3744863"/>
                </a:lnTo>
                <a:cubicBezTo>
                  <a:pt x="7494500" y="3760604"/>
                  <a:pt x="7508193" y="3772405"/>
                  <a:pt x="7523933" y="3771242"/>
                </a:cubicBezTo>
                <a:cubicBezTo>
                  <a:pt x="7536092" y="3770343"/>
                  <a:pt x="7546326" y="3761829"/>
                  <a:pt x="7549443" y="3750043"/>
                </a:cubicBezTo>
                <a:lnTo>
                  <a:pt x="7549955" y="3747639"/>
                </a:lnTo>
                <a:cubicBezTo>
                  <a:pt x="7550358" y="3745437"/>
                  <a:pt x="7550498" y="3743188"/>
                  <a:pt x="7550358" y="3740939"/>
                </a:cubicBezTo>
                <a:cubicBezTo>
                  <a:pt x="7550250" y="3738970"/>
                  <a:pt x="7549924" y="3737016"/>
                  <a:pt x="7549396" y="3735124"/>
                </a:cubicBezTo>
                <a:lnTo>
                  <a:pt x="7548730" y="3733046"/>
                </a:lnTo>
                <a:cubicBezTo>
                  <a:pt x="7545598" y="3724361"/>
                  <a:pt x="7538480" y="3717724"/>
                  <a:pt x="7529609" y="3715211"/>
                </a:cubicBezTo>
                <a:lnTo>
                  <a:pt x="7527159" y="3714638"/>
                </a:lnTo>
                <a:cubicBezTo>
                  <a:pt x="7524849" y="3714188"/>
                  <a:pt x="7522476" y="3714032"/>
                  <a:pt x="7520118" y="3714172"/>
                </a:cubicBezTo>
                <a:cubicBezTo>
                  <a:pt x="7514164" y="3714498"/>
                  <a:pt x="7508473" y="3716716"/>
                  <a:pt x="7503851" y="3720484"/>
                </a:cubicBezTo>
                <a:lnTo>
                  <a:pt x="7409255" y="3613803"/>
                </a:lnTo>
                <a:lnTo>
                  <a:pt x="7545071" y="3523701"/>
                </a:lnTo>
                <a:cubicBezTo>
                  <a:pt x="7550762" y="3531703"/>
                  <a:pt x="7559058" y="3537472"/>
                  <a:pt x="7568533" y="3540031"/>
                </a:cubicBezTo>
                <a:lnTo>
                  <a:pt x="7570922" y="3540589"/>
                </a:lnTo>
                <a:cubicBezTo>
                  <a:pt x="7584367" y="3543334"/>
                  <a:pt x="7598292" y="3539364"/>
                  <a:pt x="7608264" y="3529935"/>
                </a:cubicBezTo>
                <a:lnTo>
                  <a:pt x="7610047" y="3528136"/>
                </a:lnTo>
                <a:cubicBezTo>
                  <a:pt x="7617956" y="3519684"/>
                  <a:pt x="7622019" y="3508348"/>
                  <a:pt x="7621274" y="3496794"/>
                </a:cubicBezTo>
                <a:close/>
                <a:moveTo>
                  <a:pt x="942081" y="1280182"/>
                </a:moveTo>
                <a:cubicBezTo>
                  <a:pt x="943375" y="1282356"/>
                  <a:pt x="945113" y="1284232"/>
                  <a:pt x="947183" y="1285687"/>
                </a:cubicBezTo>
                <a:cubicBezTo>
                  <a:pt x="949424" y="1287297"/>
                  <a:pt x="952011" y="1288359"/>
                  <a:pt x="954735" y="1288789"/>
                </a:cubicBezTo>
                <a:lnTo>
                  <a:pt x="957201" y="1289021"/>
                </a:lnTo>
                <a:cubicBezTo>
                  <a:pt x="963161" y="1289122"/>
                  <a:pt x="968785" y="1286272"/>
                  <a:pt x="972228" y="1281407"/>
                </a:cubicBezTo>
                <a:lnTo>
                  <a:pt x="972507" y="1280957"/>
                </a:lnTo>
                <a:lnTo>
                  <a:pt x="1202779" y="1411148"/>
                </a:lnTo>
                <a:cubicBezTo>
                  <a:pt x="1202153" y="1412367"/>
                  <a:pt x="1201608" y="1413625"/>
                  <a:pt x="1201151" y="1414917"/>
                </a:cubicBezTo>
                <a:lnTo>
                  <a:pt x="877508" y="1313044"/>
                </a:lnTo>
                <a:close/>
                <a:moveTo>
                  <a:pt x="874763" y="1314300"/>
                </a:moveTo>
                <a:lnTo>
                  <a:pt x="1200546" y="1416902"/>
                </a:lnTo>
                <a:cubicBezTo>
                  <a:pt x="1199830" y="1419451"/>
                  <a:pt x="1199454" y="1422085"/>
                  <a:pt x="1199430" y="1424733"/>
                </a:cubicBezTo>
                <a:lnTo>
                  <a:pt x="777964" y="1436520"/>
                </a:lnTo>
                <a:lnTo>
                  <a:pt x="707017" y="1399579"/>
                </a:lnTo>
                <a:lnTo>
                  <a:pt x="762069" y="1371664"/>
                </a:lnTo>
                <a:close/>
                <a:moveTo>
                  <a:pt x="49170" y="1056864"/>
                </a:moveTo>
                <a:cubicBezTo>
                  <a:pt x="49508" y="1056152"/>
                  <a:pt x="49809" y="1055422"/>
                  <a:pt x="50070" y="1054678"/>
                </a:cubicBezTo>
                <a:lnTo>
                  <a:pt x="871413" y="1313307"/>
                </a:lnTo>
                <a:lnTo>
                  <a:pt x="704303" y="1398183"/>
                </a:lnTo>
                <a:close/>
                <a:moveTo>
                  <a:pt x="638303" y="1440335"/>
                </a:moveTo>
                <a:cubicBezTo>
                  <a:pt x="638119" y="1438514"/>
                  <a:pt x="637664" y="1436732"/>
                  <a:pt x="636954" y="1435046"/>
                </a:cubicBezTo>
                <a:lnTo>
                  <a:pt x="704598" y="1400696"/>
                </a:lnTo>
                <a:lnTo>
                  <a:pt x="773436" y="1436551"/>
                </a:lnTo>
                <a:close/>
                <a:moveTo>
                  <a:pt x="638117" y="1445189"/>
                </a:moveTo>
                <a:cubicBezTo>
                  <a:pt x="638247" y="1444393"/>
                  <a:pt x="638330" y="1443590"/>
                  <a:pt x="638365" y="1442785"/>
                </a:cubicBezTo>
                <a:lnTo>
                  <a:pt x="777933" y="1438877"/>
                </a:lnTo>
                <a:lnTo>
                  <a:pt x="905607" y="1505391"/>
                </a:lnTo>
                <a:cubicBezTo>
                  <a:pt x="904798" y="1507125"/>
                  <a:pt x="904139" y="1508926"/>
                  <a:pt x="903638" y="1510773"/>
                </a:cubicBezTo>
                <a:close/>
                <a:moveTo>
                  <a:pt x="919719" y="1512758"/>
                </a:moveTo>
                <a:cubicBezTo>
                  <a:pt x="919456" y="1513362"/>
                  <a:pt x="919223" y="1513967"/>
                  <a:pt x="919021" y="1514588"/>
                </a:cubicBezTo>
                <a:lnTo>
                  <a:pt x="909174" y="1512153"/>
                </a:lnTo>
                <a:cubicBezTo>
                  <a:pt x="909580" y="1510743"/>
                  <a:pt x="910100" y="1509369"/>
                  <a:pt x="910725" y="1508043"/>
                </a:cubicBezTo>
                <a:close/>
                <a:moveTo>
                  <a:pt x="911686" y="1506105"/>
                </a:moveTo>
                <a:cubicBezTo>
                  <a:pt x="919302" y="1492699"/>
                  <a:pt x="936342" y="1488007"/>
                  <a:pt x="949745" y="1495623"/>
                </a:cubicBezTo>
                <a:cubicBezTo>
                  <a:pt x="956055" y="1499208"/>
                  <a:pt x="960720" y="1505109"/>
                  <a:pt x="962753" y="1512075"/>
                </a:cubicBezTo>
                <a:lnTo>
                  <a:pt x="953448" y="1515177"/>
                </a:lnTo>
                <a:cubicBezTo>
                  <a:pt x="952330" y="1511221"/>
                  <a:pt x="949882" y="1507770"/>
                  <a:pt x="946516" y="1505407"/>
                </a:cubicBezTo>
                <a:cubicBezTo>
                  <a:pt x="944248" y="1503806"/>
                  <a:pt x="941644" y="1502746"/>
                  <a:pt x="938902" y="1502305"/>
                </a:cubicBezTo>
                <a:lnTo>
                  <a:pt x="936468" y="1502088"/>
                </a:lnTo>
                <a:cubicBezTo>
                  <a:pt x="930500" y="1501969"/>
                  <a:pt x="924866" y="1504830"/>
                  <a:pt x="921441" y="1509718"/>
                </a:cubicBezTo>
                <a:cubicBezTo>
                  <a:pt x="921192" y="1510075"/>
                  <a:pt x="920960" y="1510447"/>
                  <a:pt x="920743" y="1510819"/>
                </a:cubicBezTo>
                <a:close/>
                <a:moveTo>
                  <a:pt x="963575" y="1523582"/>
                </a:moveTo>
                <a:cubicBezTo>
                  <a:pt x="960707" y="1538731"/>
                  <a:pt x="946104" y="1548685"/>
                  <a:pt x="930958" y="1545819"/>
                </a:cubicBezTo>
                <a:cubicBezTo>
                  <a:pt x="916819" y="1543143"/>
                  <a:pt x="907031" y="1530158"/>
                  <a:pt x="908352" y="1515828"/>
                </a:cubicBezTo>
                <a:cubicBezTo>
                  <a:pt x="908352" y="1515363"/>
                  <a:pt x="908523" y="1514913"/>
                  <a:pt x="908616" y="1514464"/>
                </a:cubicBezTo>
                <a:lnTo>
                  <a:pt x="918448" y="1516883"/>
                </a:lnTo>
                <a:cubicBezTo>
                  <a:pt x="916773" y="1526659"/>
                  <a:pt x="923340" y="1535941"/>
                  <a:pt x="933116" y="1537616"/>
                </a:cubicBezTo>
                <a:cubicBezTo>
                  <a:pt x="942891" y="1539291"/>
                  <a:pt x="952174" y="1532723"/>
                  <a:pt x="953848" y="1522947"/>
                </a:cubicBezTo>
                <a:cubicBezTo>
                  <a:pt x="954174" y="1521044"/>
                  <a:pt x="954191" y="1519100"/>
                  <a:pt x="953898" y="1517193"/>
                </a:cubicBezTo>
                <a:lnTo>
                  <a:pt x="963203" y="1514091"/>
                </a:lnTo>
                <a:cubicBezTo>
                  <a:pt x="963885" y="1517239"/>
                  <a:pt x="964012" y="1520484"/>
                  <a:pt x="963575" y="1523675"/>
                </a:cubicBezTo>
                <a:close/>
                <a:moveTo>
                  <a:pt x="968227" y="1510276"/>
                </a:moveTo>
                <a:cubicBezTo>
                  <a:pt x="963023" y="1492487"/>
                  <a:pt x="944384" y="1482286"/>
                  <a:pt x="926595" y="1487490"/>
                </a:cubicBezTo>
                <a:cubicBezTo>
                  <a:pt x="918099" y="1489976"/>
                  <a:pt x="910928" y="1495719"/>
                  <a:pt x="906646" y="1503468"/>
                </a:cubicBezTo>
                <a:lnTo>
                  <a:pt x="782369" y="1438846"/>
                </a:lnTo>
                <a:lnTo>
                  <a:pt x="1199445" y="1427168"/>
                </a:lnTo>
                <a:cubicBezTo>
                  <a:pt x="1199600" y="1429369"/>
                  <a:pt x="1199989" y="1431548"/>
                  <a:pt x="1200608" y="1433666"/>
                </a:cubicBezTo>
                <a:close/>
                <a:moveTo>
                  <a:pt x="7537937" y="3506022"/>
                </a:moveTo>
                <a:cubicBezTo>
                  <a:pt x="7538061" y="3506782"/>
                  <a:pt x="7538216" y="3507573"/>
                  <a:pt x="7538387" y="3508301"/>
                </a:cubicBezTo>
                <a:lnTo>
                  <a:pt x="7356622" y="3554190"/>
                </a:lnTo>
                <a:lnTo>
                  <a:pt x="7337548" y="3532696"/>
                </a:lnTo>
                <a:close/>
                <a:moveTo>
                  <a:pt x="7405517" y="3613028"/>
                </a:moveTo>
                <a:lnTo>
                  <a:pt x="7387079" y="3625264"/>
                </a:lnTo>
                <a:lnTo>
                  <a:pt x="7318396" y="3566333"/>
                </a:lnTo>
                <a:lnTo>
                  <a:pt x="7355738" y="3556904"/>
                </a:lnTo>
                <a:close/>
                <a:moveTo>
                  <a:pt x="7353909" y="3554810"/>
                </a:moveTo>
                <a:lnTo>
                  <a:pt x="7316116" y="3564348"/>
                </a:lnTo>
                <a:lnTo>
                  <a:pt x="7286993" y="3539349"/>
                </a:lnTo>
                <a:lnTo>
                  <a:pt x="7334585" y="3533021"/>
                </a:lnTo>
                <a:close/>
                <a:moveTo>
                  <a:pt x="6743918" y="3548266"/>
                </a:moveTo>
                <a:lnTo>
                  <a:pt x="6978082" y="3573715"/>
                </a:lnTo>
                <a:cubicBezTo>
                  <a:pt x="6978082" y="3574335"/>
                  <a:pt x="6978082" y="3574955"/>
                  <a:pt x="6978082" y="3575576"/>
                </a:cubicBezTo>
                <a:lnTo>
                  <a:pt x="6707289" y="3587377"/>
                </a:lnTo>
                <a:lnTo>
                  <a:pt x="6622276" y="3591053"/>
                </a:lnTo>
                <a:cubicBezTo>
                  <a:pt x="6622152" y="3589285"/>
                  <a:pt x="6621858" y="3587533"/>
                  <a:pt x="6621408" y="3585811"/>
                </a:cubicBezTo>
                <a:close/>
                <a:moveTo>
                  <a:pt x="6620695" y="3583423"/>
                </a:moveTo>
                <a:cubicBezTo>
                  <a:pt x="6615143" y="3567388"/>
                  <a:pt x="6597635" y="3558905"/>
                  <a:pt x="6581600" y="3564456"/>
                </a:cubicBezTo>
                <a:cubicBezTo>
                  <a:pt x="6571659" y="3567899"/>
                  <a:pt x="6564185" y="3576196"/>
                  <a:pt x="6561766" y="3586447"/>
                </a:cubicBezTo>
                <a:lnTo>
                  <a:pt x="5915177" y="3458194"/>
                </a:lnTo>
                <a:lnTo>
                  <a:pt x="6737684" y="3547584"/>
                </a:lnTo>
                <a:close/>
                <a:moveTo>
                  <a:pt x="7208742" y="3547428"/>
                </a:moveTo>
                <a:lnTo>
                  <a:pt x="7034700" y="3570613"/>
                </a:lnTo>
                <a:cubicBezTo>
                  <a:pt x="7033941" y="3566224"/>
                  <a:pt x="7032157" y="3562068"/>
                  <a:pt x="7029490" y="3558486"/>
                </a:cubicBezTo>
                <a:lnTo>
                  <a:pt x="7170965" y="3442810"/>
                </a:lnTo>
                <a:lnTo>
                  <a:pt x="7213208" y="3479084"/>
                </a:lnTo>
                <a:close/>
                <a:moveTo>
                  <a:pt x="7215503" y="3481007"/>
                </a:moveTo>
                <a:lnTo>
                  <a:pt x="7281581" y="3537720"/>
                </a:lnTo>
                <a:lnTo>
                  <a:pt x="7211254" y="3547025"/>
                </a:lnTo>
                <a:close/>
                <a:moveTo>
                  <a:pt x="7106454" y="3492220"/>
                </a:moveTo>
                <a:lnTo>
                  <a:pt x="7027877" y="3556532"/>
                </a:lnTo>
                <a:cubicBezTo>
                  <a:pt x="7022077" y="3550018"/>
                  <a:pt x="7013610" y="3546544"/>
                  <a:pt x="7004910" y="3547072"/>
                </a:cubicBezTo>
                <a:cubicBezTo>
                  <a:pt x="7004197" y="3547072"/>
                  <a:pt x="7003514" y="3547211"/>
                  <a:pt x="7002816" y="3547304"/>
                </a:cubicBezTo>
                <a:lnTo>
                  <a:pt x="6989682" y="3473005"/>
                </a:lnTo>
                <a:lnTo>
                  <a:pt x="7149255" y="3424201"/>
                </a:lnTo>
                <a:lnTo>
                  <a:pt x="7168965" y="3441104"/>
                </a:lnTo>
                <a:close/>
                <a:moveTo>
                  <a:pt x="7000382" y="3547754"/>
                </a:moveTo>
                <a:cubicBezTo>
                  <a:pt x="6988859" y="3550267"/>
                  <a:pt x="6980083" y="3559618"/>
                  <a:pt x="6978299" y="3571280"/>
                </a:cubicBezTo>
                <a:lnTo>
                  <a:pt x="6749903" y="3546467"/>
                </a:lnTo>
                <a:lnTo>
                  <a:pt x="6987325" y="3473827"/>
                </a:lnTo>
                <a:close/>
                <a:moveTo>
                  <a:pt x="6622354" y="3593519"/>
                </a:moveTo>
                <a:lnTo>
                  <a:pt x="6978097" y="3578010"/>
                </a:lnTo>
                <a:cubicBezTo>
                  <a:pt x="6978408" y="3581671"/>
                  <a:pt x="6979416" y="3585238"/>
                  <a:pt x="6981075" y="3588525"/>
                </a:cubicBezTo>
                <a:lnTo>
                  <a:pt x="6814601" y="3682706"/>
                </a:lnTo>
                <a:cubicBezTo>
                  <a:pt x="6805622" y="3668283"/>
                  <a:pt x="6786641" y="3663879"/>
                  <a:pt x="6772219" y="3672859"/>
                </a:cubicBezTo>
                <a:cubicBezTo>
                  <a:pt x="6768017" y="3675479"/>
                  <a:pt x="6764511" y="3679062"/>
                  <a:pt x="6761999" y="3683327"/>
                </a:cubicBezTo>
                <a:lnTo>
                  <a:pt x="6619329" y="3606949"/>
                </a:lnTo>
                <a:cubicBezTo>
                  <a:pt x="6621361" y="3602761"/>
                  <a:pt x="6622400" y="3598171"/>
                  <a:pt x="6622385" y="3593519"/>
                </a:cubicBezTo>
                <a:close/>
                <a:moveTo>
                  <a:pt x="6918424" y="3626892"/>
                </a:moveTo>
                <a:lnTo>
                  <a:pt x="6982300" y="3590774"/>
                </a:lnTo>
                <a:cubicBezTo>
                  <a:pt x="6983137" y="3592076"/>
                  <a:pt x="6984084" y="3593317"/>
                  <a:pt x="6985107" y="3594480"/>
                </a:cubicBezTo>
                <a:lnTo>
                  <a:pt x="6909120" y="3667291"/>
                </a:lnTo>
                <a:lnTo>
                  <a:pt x="6818013" y="3690290"/>
                </a:lnTo>
                <a:cubicBezTo>
                  <a:pt x="6817470" y="3688460"/>
                  <a:pt x="6816756" y="3686676"/>
                  <a:pt x="6815888" y="3684970"/>
                </a:cubicBezTo>
                <a:close/>
                <a:moveTo>
                  <a:pt x="6986798" y="3596233"/>
                </a:moveTo>
                <a:cubicBezTo>
                  <a:pt x="6997932" y="3606933"/>
                  <a:pt x="7015564" y="3606825"/>
                  <a:pt x="7026574" y="3596000"/>
                </a:cubicBezTo>
                <a:lnTo>
                  <a:pt x="7061652" y="3628753"/>
                </a:lnTo>
                <a:lnTo>
                  <a:pt x="6913881" y="3666128"/>
                </a:lnTo>
                <a:close/>
                <a:moveTo>
                  <a:pt x="7028870" y="3594682"/>
                </a:moveTo>
                <a:lnTo>
                  <a:pt x="7028280" y="3594124"/>
                </a:lnTo>
                <a:cubicBezTo>
                  <a:pt x="7030451" y="3591580"/>
                  <a:pt x="7032157" y="3588680"/>
                  <a:pt x="7033320" y="3585548"/>
                </a:cubicBezTo>
                <a:lnTo>
                  <a:pt x="7120581" y="3613819"/>
                </a:lnTo>
                <a:lnTo>
                  <a:pt x="7064537" y="3627978"/>
                </a:lnTo>
                <a:close/>
                <a:moveTo>
                  <a:pt x="7034080" y="3583159"/>
                </a:moveTo>
                <a:cubicBezTo>
                  <a:pt x="7034917" y="3580135"/>
                  <a:pt x="7035243" y="3576987"/>
                  <a:pt x="7035057" y="3573854"/>
                </a:cubicBezTo>
                <a:cubicBezTo>
                  <a:pt x="7035057" y="3573560"/>
                  <a:pt x="7035057" y="3573296"/>
                  <a:pt x="7034964" y="3573001"/>
                </a:cubicBezTo>
                <a:lnTo>
                  <a:pt x="7208556" y="3549894"/>
                </a:lnTo>
                <a:lnTo>
                  <a:pt x="7205842" y="3592278"/>
                </a:lnTo>
                <a:lnTo>
                  <a:pt x="7125203" y="3612656"/>
                </a:lnTo>
                <a:close/>
                <a:moveTo>
                  <a:pt x="7205671" y="3594868"/>
                </a:moveTo>
                <a:lnTo>
                  <a:pt x="7202911" y="3637872"/>
                </a:lnTo>
                <a:lnTo>
                  <a:pt x="7129545" y="3614098"/>
                </a:lnTo>
                <a:close/>
                <a:moveTo>
                  <a:pt x="7211068" y="3549584"/>
                </a:moveTo>
                <a:lnTo>
                  <a:pt x="7284062" y="3539861"/>
                </a:lnTo>
                <a:lnTo>
                  <a:pt x="7313527" y="3565123"/>
                </a:lnTo>
                <a:lnTo>
                  <a:pt x="7208385" y="3591689"/>
                </a:lnTo>
                <a:close/>
                <a:moveTo>
                  <a:pt x="7221784" y="3442159"/>
                </a:moveTo>
                <a:cubicBezTo>
                  <a:pt x="7230499" y="3441647"/>
                  <a:pt x="7238826" y="3438359"/>
                  <a:pt x="7245510" y="3432746"/>
                </a:cubicBezTo>
                <a:lnTo>
                  <a:pt x="7290482" y="3483411"/>
                </a:lnTo>
                <a:lnTo>
                  <a:pt x="7332586" y="3530912"/>
                </a:lnTo>
                <a:lnTo>
                  <a:pt x="7284512" y="3537317"/>
                </a:lnTo>
                <a:lnTo>
                  <a:pt x="7215751" y="3478293"/>
                </a:lnTo>
                <a:lnTo>
                  <a:pt x="7218077" y="3442206"/>
                </a:lnTo>
                <a:cubicBezTo>
                  <a:pt x="7219287" y="3442283"/>
                  <a:pt x="7220527" y="3442283"/>
                  <a:pt x="7221815" y="3442206"/>
                </a:cubicBezTo>
                <a:close/>
                <a:moveTo>
                  <a:pt x="7215472" y="3442051"/>
                </a:moveTo>
                <a:lnTo>
                  <a:pt x="7213286" y="3476262"/>
                </a:lnTo>
                <a:lnTo>
                  <a:pt x="7172516" y="3441353"/>
                </a:lnTo>
                <a:lnTo>
                  <a:pt x="7188504" y="3428248"/>
                </a:lnTo>
                <a:cubicBezTo>
                  <a:pt x="7195390" y="3436173"/>
                  <a:pt x="7205051" y="3441135"/>
                  <a:pt x="7215503" y="3442097"/>
                </a:cubicBezTo>
                <a:close/>
                <a:moveTo>
                  <a:pt x="7186954" y="3426279"/>
                </a:moveTo>
                <a:lnTo>
                  <a:pt x="7170655" y="3439709"/>
                </a:lnTo>
                <a:lnTo>
                  <a:pt x="7151689" y="3423441"/>
                </a:lnTo>
                <a:lnTo>
                  <a:pt x="7180689" y="3414555"/>
                </a:lnTo>
                <a:cubicBezTo>
                  <a:pt x="7182115" y="3418804"/>
                  <a:pt x="7184240" y="3422790"/>
                  <a:pt x="7186985" y="3426325"/>
                </a:cubicBezTo>
                <a:close/>
                <a:moveTo>
                  <a:pt x="6975167" y="3266017"/>
                </a:moveTo>
                <a:lnTo>
                  <a:pt x="7183139" y="3382546"/>
                </a:lnTo>
                <a:cubicBezTo>
                  <a:pt x="7178393" y="3391680"/>
                  <a:pt x="7177261" y="3402272"/>
                  <a:pt x="7179959" y="3412197"/>
                </a:cubicBezTo>
                <a:lnTo>
                  <a:pt x="7149487" y="3421502"/>
                </a:lnTo>
                <a:lnTo>
                  <a:pt x="6972545" y="3269522"/>
                </a:lnTo>
                <a:cubicBezTo>
                  <a:pt x="6973492" y="3268421"/>
                  <a:pt x="6974376" y="3267243"/>
                  <a:pt x="6975167" y="3266017"/>
                </a:cubicBezTo>
                <a:close/>
                <a:moveTo>
                  <a:pt x="6971104" y="3271228"/>
                </a:moveTo>
                <a:lnTo>
                  <a:pt x="7147053" y="3422278"/>
                </a:lnTo>
                <a:lnTo>
                  <a:pt x="6989263" y="3470601"/>
                </a:lnTo>
                <a:lnTo>
                  <a:pt x="6955534" y="3279851"/>
                </a:lnTo>
                <a:cubicBezTo>
                  <a:pt x="6961458" y="3278579"/>
                  <a:pt x="6966885" y="3275570"/>
                  <a:pt x="6971104" y="3271228"/>
                </a:cubicBezTo>
                <a:close/>
                <a:moveTo>
                  <a:pt x="6962466" y="3251797"/>
                </a:moveTo>
                <a:cubicBezTo>
                  <a:pt x="6961443" y="3259209"/>
                  <a:pt x="6954588" y="3264389"/>
                  <a:pt x="6947175" y="3263350"/>
                </a:cubicBezTo>
                <a:cubicBezTo>
                  <a:pt x="6939763" y="3262327"/>
                  <a:pt x="6934583" y="3255472"/>
                  <a:pt x="6935623" y="3248059"/>
                </a:cubicBezTo>
                <a:cubicBezTo>
                  <a:pt x="6936646" y="3240646"/>
                  <a:pt x="6943500" y="3235482"/>
                  <a:pt x="6950913" y="3236505"/>
                </a:cubicBezTo>
                <a:cubicBezTo>
                  <a:pt x="6950913" y="3236505"/>
                  <a:pt x="6950913" y="3236505"/>
                  <a:pt x="6950913" y="3236505"/>
                </a:cubicBezTo>
                <a:cubicBezTo>
                  <a:pt x="6958325" y="3237544"/>
                  <a:pt x="6963489" y="3244384"/>
                  <a:pt x="6962466" y="3251797"/>
                </a:cubicBezTo>
                <a:close/>
                <a:moveTo>
                  <a:pt x="6930536" y="3225433"/>
                </a:moveTo>
                <a:lnTo>
                  <a:pt x="6543777" y="2712298"/>
                </a:lnTo>
                <a:cubicBezTo>
                  <a:pt x="6552833" y="2704839"/>
                  <a:pt x="6556415" y="2692603"/>
                  <a:pt x="6552802" y="2681437"/>
                </a:cubicBezTo>
                <a:lnTo>
                  <a:pt x="6659107" y="2636913"/>
                </a:lnTo>
                <a:lnTo>
                  <a:pt x="6933932" y="3223230"/>
                </a:lnTo>
                <a:cubicBezTo>
                  <a:pt x="6932769" y="3223866"/>
                  <a:pt x="6931653" y="3224595"/>
                  <a:pt x="6930598" y="3225386"/>
                </a:cubicBezTo>
                <a:close/>
                <a:moveTo>
                  <a:pt x="6150783" y="2764716"/>
                </a:moveTo>
                <a:lnTo>
                  <a:pt x="6160088" y="2768345"/>
                </a:lnTo>
                <a:cubicBezTo>
                  <a:pt x="6158584" y="2773122"/>
                  <a:pt x="6159142" y="2778317"/>
                  <a:pt x="6161639" y="2782659"/>
                </a:cubicBezTo>
                <a:cubicBezTo>
                  <a:pt x="6161794" y="2782923"/>
                  <a:pt x="6161965" y="2783155"/>
                  <a:pt x="6162119" y="2783403"/>
                </a:cubicBezTo>
                <a:lnTo>
                  <a:pt x="6154521" y="2789048"/>
                </a:lnTo>
                <a:cubicBezTo>
                  <a:pt x="6150458" y="2783295"/>
                  <a:pt x="6148721" y="2776192"/>
                  <a:pt x="6149682" y="2769213"/>
                </a:cubicBezTo>
                <a:cubicBezTo>
                  <a:pt x="6149931" y="2767678"/>
                  <a:pt x="6150287" y="2766158"/>
                  <a:pt x="6150783" y="2764670"/>
                </a:cubicBezTo>
                <a:close/>
                <a:moveTo>
                  <a:pt x="5528619" y="2226583"/>
                </a:moveTo>
                <a:lnTo>
                  <a:pt x="5644213" y="2193364"/>
                </a:lnTo>
                <a:cubicBezTo>
                  <a:pt x="5646896" y="2201336"/>
                  <a:pt x="5652944" y="2207740"/>
                  <a:pt x="5660759" y="2210858"/>
                </a:cubicBezTo>
                <a:lnTo>
                  <a:pt x="5625402" y="2312405"/>
                </a:lnTo>
                <a:lnTo>
                  <a:pt x="5526154" y="2239997"/>
                </a:lnTo>
                <a:cubicBezTo>
                  <a:pt x="5528712" y="2236012"/>
                  <a:pt x="5529596" y="2231173"/>
                  <a:pt x="5528619" y="2226536"/>
                </a:cubicBezTo>
                <a:close/>
                <a:moveTo>
                  <a:pt x="5770755" y="2051496"/>
                </a:moveTo>
                <a:cubicBezTo>
                  <a:pt x="5772057" y="2053806"/>
                  <a:pt x="5773717" y="2055900"/>
                  <a:pt x="5775655" y="2057699"/>
                </a:cubicBezTo>
                <a:lnTo>
                  <a:pt x="5751029" y="2087164"/>
                </a:lnTo>
                <a:lnTo>
                  <a:pt x="5688688" y="2161604"/>
                </a:lnTo>
                <a:cubicBezTo>
                  <a:pt x="5686781" y="2160146"/>
                  <a:pt x="5684703" y="2158952"/>
                  <a:pt x="5682485" y="2158021"/>
                </a:cubicBezTo>
                <a:lnTo>
                  <a:pt x="5735429" y="2017052"/>
                </a:lnTo>
                <a:lnTo>
                  <a:pt x="5768723" y="2030250"/>
                </a:lnTo>
                <a:cubicBezTo>
                  <a:pt x="5766320" y="2037275"/>
                  <a:pt x="5767048" y="2045013"/>
                  <a:pt x="5770755" y="2051449"/>
                </a:cubicBezTo>
                <a:close/>
                <a:moveTo>
                  <a:pt x="6271650" y="2212439"/>
                </a:moveTo>
                <a:lnTo>
                  <a:pt x="5824520" y="2320764"/>
                </a:lnTo>
                <a:cubicBezTo>
                  <a:pt x="5821434" y="2309939"/>
                  <a:pt x="5811648" y="2302387"/>
                  <a:pt x="5800390" y="2302154"/>
                </a:cubicBezTo>
                <a:lnTo>
                  <a:pt x="5795970" y="2106922"/>
                </a:lnTo>
                <a:lnTo>
                  <a:pt x="5794993" y="2064290"/>
                </a:lnTo>
                <a:cubicBezTo>
                  <a:pt x="5804964" y="2063592"/>
                  <a:pt x="5813649" y="2057218"/>
                  <a:pt x="5817293" y="2047898"/>
                </a:cubicBezTo>
                <a:lnTo>
                  <a:pt x="6272146" y="2200421"/>
                </a:lnTo>
                <a:cubicBezTo>
                  <a:pt x="6271045" y="2204313"/>
                  <a:pt x="6270874" y="2208423"/>
                  <a:pt x="6271650" y="2212393"/>
                </a:cubicBezTo>
                <a:close/>
                <a:moveTo>
                  <a:pt x="5794326" y="2142653"/>
                </a:moveTo>
                <a:lnTo>
                  <a:pt x="5797924" y="2302387"/>
                </a:lnTo>
                <a:cubicBezTo>
                  <a:pt x="5794032" y="2302650"/>
                  <a:pt x="5790248" y="2303798"/>
                  <a:pt x="5786867" y="2305752"/>
                </a:cubicBezTo>
                <a:cubicBezTo>
                  <a:pt x="5785673" y="2306450"/>
                  <a:pt x="5784525" y="2307241"/>
                  <a:pt x="5783455" y="2308109"/>
                </a:cubicBezTo>
                <a:lnTo>
                  <a:pt x="5734219" y="2252993"/>
                </a:lnTo>
                <a:lnTo>
                  <a:pt x="5691247" y="2204918"/>
                </a:lnTo>
                <a:cubicBezTo>
                  <a:pt x="5702553" y="2193923"/>
                  <a:pt x="5702816" y="2175840"/>
                  <a:pt x="5691821" y="2164519"/>
                </a:cubicBezTo>
                <a:cubicBezTo>
                  <a:pt x="5691418" y="2164116"/>
                  <a:pt x="5691015" y="2163728"/>
                  <a:pt x="5690596" y="2163341"/>
                </a:cubicBezTo>
                <a:lnTo>
                  <a:pt x="5777547" y="2059436"/>
                </a:lnTo>
                <a:cubicBezTo>
                  <a:pt x="5781874" y="2062692"/>
                  <a:pt x="5787115" y="2064523"/>
                  <a:pt x="5792543" y="2064647"/>
                </a:cubicBezTo>
                <a:close/>
                <a:moveTo>
                  <a:pt x="5777268" y="2340987"/>
                </a:moveTo>
                <a:cubicBezTo>
                  <a:pt x="5777733" y="2341839"/>
                  <a:pt x="5778260" y="2342661"/>
                  <a:pt x="5778819" y="2343452"/>
                </a:cubicBezTo>
                <a:lnTo>
                  <a:pt x="5726294" y="2386162"/>
                </a:lnTo>
                <a:lnTo>
                  <a:pt x="5627356" y="2313956"/>
                </a:lnTo>
                <a:lnTo>
                  <a:pt x="5663024" y="2211695"/>
                </a:lnTo>
                <a:cubicBezTo>
                  <a:pt x="5670529" y="2214006"/>
                  <a:pt x="5678671" y="2213091"/>
                  <a:pt x="5685479" y="2209167"/>
                </a:cubicBezTo>
                <a:cubicBezTo>
                  <a:pt x="5686843" y="2208376"/>
                  <a:pt x="5688130" y="2207461"/>
                  <a:pt x="5689356" y="2206469"/>
                </a:cubicBezTo>
                <a:lnTo>
                  <a:pt x="5781564" y="2309691"/>
                </a:lnTo>
                <a:cubicBezTo>
                  <a:pt x="5773236" y="2317926"/>
                  <a:pt x="5771484" y="2330736"/>
                  <a:pt x="5777299" y="2340893"/>
                </a:cubicBezTo>
                <a:close/>
                <a:moveTo>
                  <a:pt x="5680190" y="2157184"/>
                </a:moveTo>
                <a:cubicBezTo>
                  <a:pt x="5675445" y="2155618"/>
                  <a:pt x="5670359" y="2155323"/>
                  <a:pt x="5665458" y="2156346"/>
                </a:cubicBezTo>
                <a:lnTo>
                  <a:pt x="5640119" y="2056381"/>
                </a:lnTo>
                <a:lnTo>
                  <a:pt x="5627542" y="2006755"/>
                </a:lnTo>
                <a:cubicBezTo>
                  <a:pt x="5630628" y="2005871"/>
                  <a:pt x="5633621" y="2004614"/>
                  <a:pt x="5636412" y="2003033"/>
                </a:cubicBezTo>
                <a:cubicBezTo>
                  <a:pt x="5643841" y="1998752"/>
                  <a:pt x="5649687" y="1992177"/>
                  <a:pt x="5653068" y="1984299"/>
                </a:cubicBezTo>
                <a:lnTo>
                  <a:pt x="5733149" y="2016013"/>
                </a:lnTo>
                <a:close/>
                <a:moveTo>
                  <a:pt x="5626658" y="2316220"/>
                </a:moveTo>
                <a:lnTo>
                  <a:pt x="5724527" y="2387666"/>
                </a:lnTo>
                <a:lnTo>
                  <a:pt x="5714695" y="2395668"/>
                </a:lnTo>
                <a:lnTo>
                  <a:pt x="5624580" y="2322191"/>
                </a:lnTo>
                <a:close/>
                <a:moveTo>
                  <a:pt x="5726589" y="2389108"/>
                </a:moveTo>
                <a:lnTo>
                  <a:pt x="6105129" y="2665433"/>
                </a:lnTo>
                <a:cubicBezTo>
                  <a:pt x="6104431" y="2666611"/>
                  <a:pt x="6103873" y="2667852"/>
                  <a:pt x="6103439" y="2669139"/>
                </a:cubicBezTo>
                <a:lnTo>
                  <a:pt x="6026319" y="2649646"/>
                </a:lnTo>
                <a:lnTo>
                  <a:pt x="5716649" y="2397188"/>
                </a:lnTo>
                <a:close/>
                <a:moveTo>
                  <a:pt x="6102834" y="2671528"/>
                </a:moveTo>
                <a:cubicBezTo>
                  <a:pt x="6101795" y="2677142"/>
                  <a:pt x="6103532" y="2682911"/>
                  <a:pt x="6107486" y="2687036"/>
                </a:cubicBezTo>
                <a:lnTo>
                  <a:pt x="6092304" y="2703397"/>
                </a:lnTo>
                <a:lnTo>
                  <a:pt x="6030895" y="2653337"/>
                </a:lnTo>
                <a:close/>
                <a:moveTo>
                  <a:pt x="6109223" y="2688711"/>
                </a:moveTo>
                <a:cubicBezTo>
                  <a:pt x="6114635" y="2693099"/>
                  <a:pt x="6122094" y="2693937"/>
                  <a:pt x="6128359" y="2690897"/>
                </a:cubicBezTo>
                <a:lnTo>
                  <a:pt x="6131166" y="2695782"/>
                </a:lnTo>
                <a:lnTo>
                  <a:pt x="6159266" y="2744742"/>
                </a:lnTo>
                <a:cubicBezTo>
                  <a:pt x="6156335" y="2746634"/>
                  <a:pt x="6153730" y="2748960"/>
                  <a:pt x="6151513" y="2751658"/>
                </a:cubicBezTo>
                <a:lnTo>
                  <a:pt x="6094134" y="2704948"/>
                </a:lnTo>
                <a:close/>
                <a:moveTo>
                  <a:pt x="6602132" y="2573578"/>
                </a:moveTo>
                <a:lnTo>
                  <a:pt x="6498432" y="2595088"/>
                </a:lnTo>
                <a:lnTo>
                  <a:pt x="6456562" y="2455158"/>
                </a:lnTo>
                <a:cubicBezTo>
                  <a:pt x="6457477" y="2454832"/>
                  <a:pt x="6458346" y="2454429"/>
                  <a:pt x="6459182" y="2453948"/>
                </a:cubicBezTo>
                <a:cubicBezTo>
                  <a:pt x="6460982" y="2452909"/>
                  <a:pt x="6462594" y="2451575"/>
                  <a:pt x="6463928" y="2449994"/>
                </a:cubicBezTo>
                <a:lnTo>
                  <a:pt x="6606164" y="2555154"/>
                </a:lnTo>
                <a:cubicBezTo>
                  <a:pt x="6602566" y="2560567"/>
                  <a:pt x="6601124" y="2567142"/>
                  <a:pt x="6602132" y="2573562"/>
                </a:cubicBezTo>
                <a:close/>
                <a:moveTo>
                  <a:pt x="6495998" y="2595584"/>
                </a:moveTo>
                <a:lnTo>
                  <a:pt x="6288909" y="2638542"/>
                </a:lnTo>
                <a:lnTo>
                  <a:pt x="6439907" y="2453049"/>
                </a:lnTo>
                <a:cubicBezTo>
                  <a:pt x="6444047" y="2455964"/>
                  <a:pt x="6449227" y="2457003"/>
                  <a:pt x="6454174" y="2455902"/>
                </a:cubicBezTo>
                <a:close/>
                <a:moveTo>
                  <a:pt x="6285095" y="2639348"/>
                </a:moveTo>
                <a:lnTo>
                  <a:pt x="6203369" y="2656298"/>
                </a:lnTo>
                <a:lnTo>
                  <a:pt x="6213186" y="2609852"/>
                </a:lnTo>
                <a:lnTo>
                  <a:pt x="6321739" y="2531970"/>
                </a:lnTo>
                <a:lnTo>
                  <a:pt x="6436356" y="2449776"/>
                </a:lnTo>
                <a:cubicBezTo>
                  <a:pt x="6436837" y="2450366"/>
                  <a:pt x="6437364" y="2450940"/>
                  <a:pt x="6437906" y="2451467"/>
                </a:cubicBezTo>
                <a:close/>
                <a:moveTo>
                  <a:pt x="6200858" y="2656826"/>
                </a:moveTo>
                <a:lnTo>
                  <a:pt x="6137881" y="2669884"/>
                </a:lnTo>
                <a:cubicBezTo>
                  <a:pt x="6137478" y="2668441"/>
                  <a:pt x="6136904" y="2667061"/>
                  <a:pt x="6136175" y="2665758"/>
                </a:cubicBezTo>
                <a:lnTo>
                  <a:pt x="6135881" y="2665293"/>
                </a:lnTo>
                <a:lnTo>
                  <a:pt x="6210317" y="2611883"/>
                </a:lnTo>
                <a:close/>
                <a:moveTo>
                  <a:pt x="6200315" y="2659431"/>
                </a:moveTo>
                <a:lnTo>
                  <a:pt x="6196717" y="2676397"/>
                </a:lnTo>
                <a:lnTo>
                  <a:pt x="6138548" y="2674179"/>
                </a:lnTo>
                <a:cubicBezTo>
                  <a:pt x="6138548" y="2673544"/>
                  <a:pt x="6138548" y="2672923"/>
                  <a:pt x="6138377" y="2672287"/>
                </a:cubicBezTo>
                <a:close/>
                <a:moveTo>
                  <a:pt x="6138424" y="2676645"/>
                </a:moveTo>
                <a:lnTo>
                  <a:pt x="6196205" y="2678863"/>
                </a:lnTo>
                <a:lnTo>
                  <a:pt x="6183272" y="2739965"/>
                </a:lnTo>
                <a:cubicBezTo>
                  <a:pt x="6182853" y="2739965"/>
                  <a:pt x="6182450" y="2739779"/>
                  <a:pt x="6182031" y="2739732"/>
                </a:cubicBezTo>
                <a:cubicBezTo>
                  <a:pt x="6174944" y="2738740"/>
                  <a:pt x="6167749" y="2740058"/>
                  <a:pt x="6161468" y="2743485"/>
                </a:cubicBezTo>
                <a:lnTo>
                  <a:pt x="6160569" y="2741935"/>
                </a:lnTo>
                <a:lnTo>
                  <a:pt x="6130577" y="2689672"/>
                </a:lnTo>
                <a:cubicBezTo>
                  <a:pt x="6134950" y="2686710"/>
                  <a:pt x="6137804" y="2681965"/>
                  <a:pt x="6138377" y="2676707"/>
                </a:cubicBezTo>
                <a:close/>
                <a:moveTo>
                  <a:pt x="6162166" y="2749720"/>
                </a:moveTo>
                <a:lnTo>
                  <a:pt x="6167346" y="2758745"/>
                </a:lnTo>
                <a:cubicBezTo>
                  <a:pt x="6166074" y="2759598"/>
                  <a:pt x="6164911" y="2760622"/>
                  <a:pt x="6163903" y="2761769"/>
                </a:cubicBezTo>
                <a:lnTo>
                  <a:pt x="6155948" y="2755287"/>
                </a:lnTo>
                <a:cubicBezTo>
                  <a:pt x="6157716" y="2753132"/>
                  <a:pt x="6159809" y="2751255"/>
                  <a:pt x="6162119" y="2749704"/>
                </a:cubicBezTo>
                <a:close/>
                <a:moveTo>
                  <a:pt x="6179907" y="2755923"/>
                </a:moveTo>
                <a:cubicBezTo>
                  <a:pt x="6176371" y="2755380"/>
                  <a:pt x="6172742" y="2755923"/>
                  <a:pt x="6169517" y="2757474"/>
                </a:cubicBezTo>
                <a:lnTo>
                  <a:pt x="6164322" y="2748417"/>
                </a:lnTo>
                <a:cubicBezTo>
                  <a:pt x="6169486" y="2745610"/>
                  <a:pt x="6175410" y="2744524"/>
                  <a:pt x="6181240" y="2745315"/>
                </a:cubicBezTo>
                <a:cubicBezTo>
                  <a:pt x="6181535" y="2745315"/>
                  <a:pt x="6181799" y="2745424"/>
                  <a:pt x="6182093" y="2745470"/>
                </a:cubicBezTo>
                <a:close/>
                <a:moveTo>
                  <a:pt x="6149992" y="2753674"/>
                </a:moveTo>
                <a:cubicBezTo>
                  <a:pt x="6148519" y="2755752"/>
                  <a:pt x="6147294" y="2758001"/>
                  <a:pt x="6146333" y="2760358"/>
                </a:cubicBezTo>
                <a:lnTo>
                  <a:pt x="6070222" y="2730893"/>
                </a:lnTo>
                <a:lnTo>
                  <a:pt x="6092506" y="2706871"/>
                </a:lnTo>
                <a:close/>
                <a:moveTo>
                  <a:pt x="6154443" y="2757319"/>
                </a:moveTo>
                <a:lnTo>
                  <a:pt x="6162383" y="2763786"/>
                </a:lnTo>
                <a:cubicBezTo>
                  <a:pt x="6161887" y="2764514"/>
                  <a:pt x="6161453" y="2765274"/>
                  <a:pt x="6161081" y="2766065"/>
                </a:cubicBezTo>
                <a:lnTo>
                  <a:pt x="6151683" y="2762421"/>
                </a:lnTo>
                <a:cubicBezTo>
                  <a:pt x="6152396" y="2760606"/>
                  <a:pt x="6153311" y="2758869"/>
                  <a:pt x="6154397" y="2757257"/>
                </a:cubicBezTo>
                <a:close/>
                <a:moveTo>
                  <a:pt x="6163748" y="2785404"/>
                </a:moveTo>
                <a:cubicBezTo>
                  <a:pt x="6170152" y="2792972"/>
                  <a:pt x="6181488" y="2793918"/>
                  <a:pt x="6189056" y="2787497"/>
                </a:cubicBezTo>
                <a:cubicBezTo>
                  <a:pt x="6195694" y="2781884"/>
                  <a:pt x="6197353" y="2772300"/>
                  <a:pt x="6192980" y="2764778"/>
                </a:cubicBezTo>
                <a:cubicBezTo>
                  <a:pt x="6192111" y="2763227"/>
                  <a:pt x="6191010" y="2761816"/>
                  <a:pt x="6189708" y="2760606"/>
                </a:cubicBezTo>
                <a:lnTo>
                  <a:pt x="6196283" y="2752511"/>
                </a:lnTo>
                <a:cubicBezTo>
                  <a:pt x="6207944" y="2762591"/>
                  <a:pt x="6209247" y="2780209"/>
                  <a:pt x="6199167" y="2791886"/>
                </a:cubicBezTo>
                <a:cubicBezTo>
                  <a:pt x="6189087" y="2803549"/>
                  <a:pt x="6171471" y="2804851"/>
                  <a:pt x="6159793" y="2794771"/>
                </a:cubicBezTo>
                <a:cubicBezTo>
                  <a:pt x="6158491" y="2793639"/>
                  <a:pt x="6157281" y="2792383"/>
                  <a:pt x="6156195" y="2791018"/>
                </a:cubicBezTo>
                <a:close/>
                <a:moveTo>
                  <a:pt x="6187785" y="2759040"/>
                </a:moveTo>
                <a:cubicBezTo>
                  <a:pt x="6186110" y="2757861"/>
                  <a:pt x="6184233" y="2756962"/>
                  <a:pt x="6182264" y="2756404"/>
                </a:cubicBezTo>
                <a:lnTo>
                  <a:pt x="6184451" y="2746091"/>
                </a:lnTo>
                <a:cubicBezTo>
                  <a:pt x="6188048" y="2747021"/>
                  <a:pt x="6191429" y="2748665"/>
                  <a:pt x="6194375" y="2750929"/>
                </a:cubicBezTo>
                <a:close/>
                <a:moveTo>
                  <a:pt x="6185629" y="2740430"/>
                </a:moveTo>
                <a:lnTo>
                  <a:pt x="6198640" y="2678956"/>
                </a:lnTo>
                <a:lnTo>
                  <a:pt x="6251366" y="2680972"/>
                </a:lnTo>
                <a:lnTo>
                  <a:pt x="6197880" y="2746494"/>
                </a:lnTo>
                <a:cubicBezTo>
                  <a:pt x="6194236" y="2743625"/>
                  <a:pt x="6190018" y="2741547"/>
                  <a:pt x="6185521" y="2740399"/>
                </a:cubicBezTo>
                <a:close/>
                <a:moveTo>
                  <a:pt x="6199152" y="2676506"/>
                </a:moveTo>
                <a:lnTo>
                  <a:pt x="6202873" y="2658935"/>
                </a:lnTo>
                <a:lnTo>
                  <a:pt x="6282722" y="2642372"/>
                </a:lnTo>
                <a:lnTo>
                  <a:pt x="6253258" y="2678568"/>
                </a:lnTo>
                <a:close/>
                <a:moveTo>
                  <a:pt x="6286568" y="2641566"/>
                </a:moveTo>
                <a:lnTo>
                  <a:pt x="6496819" y="2597941"/>
                </a:lnTo>
                <a:lnTo>
                  <a:pt x="6516359" y="2663231"/>
                </a:lnTo>
                <a:cubicBezTo>
                  <a:pt x="6514669" y="2663820"/>
                  <a:pt x="6513056" y="2664549"/>
                  <a:pt x="6511505" y="2665433"/>
                </a:cubicBezTo>
                <a:cubicBezTo>
                  <a:pt x="6503349" y="2670101"/>
                  <a:pt x="6497998" y="2678506"/>
                  <a:pt x="6497238" y="2687873"/>
                </a:cubicBezTo>
                <a:lnTo>
                  <a:pt x="6256359" y="2678692"/>
                </a:lnTo>
                <a:close/>
                <a:moveTo>
                  <a:pt x="6499255" y="2597430"/>
                </a:moveTo>
                <a:lnTo>
                  <a:pt x="6602737" y="2575966"/>
                </a:lnTo>
                <a:cubicBezTo>
                  <a:pt x="6603946" y="2580727"/>
                  <a:pt x="6606520" y="2585039"/>
                  <a:pt x="6610149" y="2588373"/>
                </a:cubicBezTo>
                <a:lnTo>
                  <a:pt x="6543219" y="2667557"/>
                </a:lnTo>
                <a:cubicBezTo>
                  <a:pt x="6536271" y="2662176"/>
                  <a:pt x="6527245" y="2660300"/>
                  <a:pt x="6518732" y="2662455"/>
                </a:cubicBezTo>
                <a:close/>
                <a:moveTo>
                  <a:pt x="7191637" y="2397049"/>
                </a:moveTo>
                <a:cubicBezTo>
                  <a:pt x="7192102" y="2393792"/>
                  <a:pt x="7193157" y="2390628"/>
                  <a:pt x="7194739" y="2387744"/>
                </a:cubicBezTo>
                <a:lnTo>
                  <a:pt x="7199732" y="2390737"/>
                </a:lnTo>
                <a:cubicBezTo>
                  <a:pt x="7198537" y="2392986"/>
                  <a:pt x="7197747" y="2395436"/>
                  <a:pt x="7197390" y="2397964"/>
                </a:cubicBezTo>
                <a:cubicBezTo>
                  <a:pt x="7197034" y="2400600"/>
                  <a:pt x="7197158" y="2403267"/>
                  <a:pt x="7197731" y="2405857"/>
                </a:cubicBezTo>
                <a:lnTo>
                  <a:pt x="7192211" y="2407408"/>
                </a:lnTo>
                <a:cubicBezTo>
                  <a:pt x="7191327" y="2404012"/>
                  <a:pt x="7191094" y="2400491"/>
                  <a:pt x="7191528" y="2397018"/>
                </a:cubicBezTo>
                <a:close/>
                <a:moveTo>
                  <a:pt x="7211409" y="2421660"/>
                </a:moveTo>
                <a:lnTo>
                  <a:pt x="7209688" y="2427057"/>
                </a:lnTo>
                <a:cubicBezTo>
                  <a:pt x="7202864" y="2424529"/>
                  <a:pt x="7197313" y="2419442"/>
                  <a:pt x="7194180" y="2412882"/>
                </a:cubicBezTo>
                <a:lnTo>
                  <a:pt x="7199453" y="2410680"/>
                </a:lnTo>
                <a:cubicBezTo>
                  <a:pt x="7201872" y="2415689"/>
                  <a:pt x="7206106" y="2419597"/>
                  <a:pt x="7211285" y="2421629"/>
                </a:cubicBezTo>
                <a:close/>
                <a:moveTo>
                  <a:pt x="7200973" y="2388581"/>
                </a:moveTo>
                <a:lnTo>
                  <a:pt x="7195979" y="2385588"/>
                </a:lnTo>
                <a:cubicBezTo>
                  <a:pt x="7196242" y="2385169"/>
                  <a:pt x="7196507" y="2384751"/>
                  <a:pt x="7196801" y="2384347"/>
                </a:cubicBezTo>
                <a:lnTo>
                  <a:pt x="7201344" y="2388038"/>
                </a:lnTo>
                <a:close/>
                <a:moveTo>
                  <a:pt x="7198383" y="2408230"/>
                </a:moveTo>
                <a:lnTo>
                  <a:pt x="7198383" y="2408385"/>
                </a:lnTo>
                <a:lnTo>
                  <a:pt x="7193079" y="2410603"/>
                </a:lnTo>
                <a:cubicBezTo>
                  <a:pt x="7192986" y="2410339"/>
                  <a:pt x="7192924" y="2410075"/>
                  <a:pt x="7192815" y="2409796"/>
                </a:cubicBezTo>
                <a:close/>
                <a:moveTo>
                  <a:pt x="7187837" y="2412882"/>
                </a:moveTo>
                <a:lnTo>
                  <a:pt x="6660455" y="2633750"/>
                </a:lnTo>
                <a:lnTo>
                  <a:pt x="6640838" y="2591878"/>
                </a:lnTo>
                <a:cubicBezTo>
                  <a:pt x="6650701" y="2586109"/>
                  <a:pt x="6655602" y="2574555"/>
                  <a:pt x="6652888" y="2563467"/>
                </a:cubicBezTo>
                <a:lnTo>
                  <a:pt x="7187357" y="2411487"/>
                </a:lnTo>
                <a:cubicBezTo>
                  <a:pt x="7187419" y="2411812"/>
                  <a:pt x="7187559" y="2412309"/>
                  <a:pt x="7187729" y="2412789"/>
                </a:cubicBezTo>
                <a:close/>
                <a:moveTo>
                  <a:pt x="6638528" y="2592963"/>
                </a:moveTo>
                <a:lnTo>
                  <a:pt x="6658052" y="2634618"/>
                </a:lnTo>
                <a:lnTo>
                  <a:pt x="6551918" y="2679065"/>
                </a:lnTo>
                <a:cubicBezTo>
                  <a:pt x="6550352" y="2675311"/>
                  <a:pt x="6547994" y="2671946"/>
                  <a:pt x="6545002" y="2669201"/>
                </a:cubicBezTo>
                <a:lnTo>
                  <a:pt x="6546258" y="2667651"/>
                </a:lnTo>
                <a:lnTo>
                  <a:pt x="6611932" y="2589986"/>
                </a:lnTo>
                <a:cubicBezTo>
                  <a:pt x="6619562" y="2595848"/>
                  <a:pt x="6629797" y="2596995"/>
                  <a:pt x="6638528" y="2592963"/>
                </a:cubicBezTo>
                <a:close/>
                <a:moveTo>
                  <a:pt x="6956961" y="3220268"/>
                </a:moveTo>
                <a:cubicBezTo>
                  <a:pt x="6950013" y="3218407"/>
                  <a:pt x="6942647" y="3219043"/>
                  <a:pt x="6936119" y="3222052"/>
                </a:cubicBezTo>
                <a:lnTo>
                  <a:pt x="6661371" y="2635843"/>
                </a:lnTo>
                <a:lnTo>
                  <a:pt x="7188629" y="2415007"/>
                </a:lnTo>
                <a:cubicBezTo>
                  <a:pt x="7192428" y="2423133"/>
                  <a:pt x="7199313" y="2429399"/>
                  <a:pt x="7207750" y="2432438"/>
                </a:cubicBezTo>
                <a:close/>
                <a:moveTo>
                  <a:pt x="7222931" y="2373228"/>
                </a:moveTo>
                <a:cubicBezTo>
                  <a:pt x="7238299" y="2374531"/>
                  <a:pt x="7249681" y="2388038"/>
                  <a:pt x="7248379" y="2403407"/>
                </a:cubicBezTo>
                <a:cubicBezTo>
                  <a:pt x="7247077" y="2418760"/>
                  <a:pt x="7233570" y="2430159"/>
                  <a:pt x="7218201" y="2428856"/>
                </a:cubicBezTo>
                <a:cubicBezTo>
                  <a:pt x="7217225" y="2428778"/>
                  <a:pt x="7216248" y="2428639"/>
                  <a:pt x="7215286" y="2428453"/>
                </a:cubicBezTo>
                <a:cubicBezTo>
                  <a:pt x="7214154" y="2428297"/>
                  <a:pt x="7213022" y="2428065"/>
                  <a:pt x="7211921" y="2427755"/>
                </a:cubicBezTo>
                <a:lnTo>
                  <a:pt x="7213626" y="2422389"/>
                </a:lnTo>
                <a:cubicBezTo>
                  <a:pt x="7214449" y="2422606"/>
                  <a:pt x="7215270" y="2422777"/>
                  <a:pt x="7216108" y="2422885"/>
                </a:cubicBezTo>
                <a:cubicBezTo>
                  <a:pt x="7228219" y="2424576"/>
                  <a:pt x="7239416" y="2416124"/>
                  <a:pt x="7241106" y="2404012"/>
                </a:cubicBezTo>
                <a:cubicBezTo>
                  <a:pt x="7242796" y="2391900"/>
                  <a:pt x="7234345" y="2380703"/>
                  <a:pt x="7222233" y="2379013"/>
                </a:cubicBezTo>
                <a:cubicBezTo>
                  <a:pt x="7214976" y="2378005"/>
                  <a:pt x="7207688" y="2380641"/>
                  <a:pt x="7202771" y="2386069"/>
                </a:cubicBezTo>
                <a:lnTo>
                  <a:pt x="7198228" y="2382393"/>
                </a:lnTo>
                <a:cubicBezTo>
                  <a:pt x="7204415" y="2375384"/>
                  <a:pt x="7213704" y="2371956"/>
                  <a:pt x="7222962" y="2373228"/>
                </a:cubicBezTo>
                <a:close/>
                <a:moveTo>
                  <a:pt x="7192211" y="2380703"/>
                </a:moveTo>
                <a:cubicBezTo>
                  <a:pt x="7191761" y="2381323"/>
                  <a:pt x="7191327" y="2381975"/>
                  <a:pt x="7190908" y="2382626"/>
                </a:cubicBezTo>
                <a:lnTo>
                  <a:pt x="6650236" y="2059250"/>
                </a:lnTo>
                <a:cubicBezTo>
                  <a:pt x="6656455" y="2046394"/>
                  <a:pt x="6651058" y="2030916"/>
                  <a:pt x="6638203" y="2024697"/>
                </a:cubicBezTo>
                <a:cubicBezTo>
                  <a:pt x="6631922" y="2021673"/>
                  <a:pt x="6624696" y="2021301"/>
                  <a:pt x="6618135" y="2023674"/>
                </a:cubicBezTo>
                <a:lnTo>
                  <a:pt x="6561517" y="1887931"/>
                </a:lnTo>
                <a:cubicBezTo>
                  <a:pt x="6566108" y="1885791"/>
                  <a:pt x="6570171" y="1882643"/>
                  <a:pt x="6573380" y="1878719"/>
                </a:cubicBezTo>
                <a:close/>
                <a:moveTo>
                  <a:pt x="6553190" y="1874439"/>
                </a:moveTo>
                <a:lnTo>
                  <a:pt x="6557004" y="1883620"/>
                </a:lnTo>
                <a:cubicBezTo>
                  <a:pt x="6548755" y="1886660"/>
                  <a:pt x="6539558" y="1885620"/>
                  <a:pt x="6532192" y="1880813"/>
                </a:cubicBezTo>
                <a:lnTo>
                  <a:pt x="6537977" y="1872718"/>
                </a:lnTo>
                <a:cubicBezTo>
                  <a:pt x="6542552" y="1875525"/>
                  <a:pt x="6548134" y="1876160"/>
                  <a:pt x="6553221" y="1874439"/>
                </a:cubicBezTo>
                <a:close/>
                <a:moveTo>
                  <a:pt x="6555454" y="1873478"/>
                </a:moveTo>
                <a:lnTo>
                  <a:pt x="6556353" y="1873028"/>
                </a:lnTo>
                <a:cubicBezTo>
                  <a:pt x="6558214" y="1871942"/>
                  <a:pt x="6559858" y="1870547"/>
                  <a:pt x="6561238" y="1868903"/>
                </a:cubicBezTo>
                <a:lnTo>
                  <a:pt x="6568899" y="1875106"/>
                </a:lnTo>
                <a:cubicBezTo>
                  <a:pt x="6566294" y="1878285"/>
                  <a:pt x="6563006" y="1880859"/>
                  <a:pt x="6559284" y="1882627"/>
                </a:cubicBezTo>
                <a:close/>
                <a:moveTo>
                  <a:pt x="6519786" y="1853643"/>
                </a:moveTo>
                <a:cubicBezTo>
                  <a:pt x="6521104" y="1838289"/>
                  <a:pt x="6534627" y="1826907"/>
                  <a:pt x="6549980" y="1828225"/>
                </a:cubicBezTo>
                <a:cubicBezTo>
                  <a:pt x="6565348" y="1829543"/>
                  <a:pt x="6576730" y="1843066"/>
                  <a:pt x="6575412" y="1858419"/>
                </a:cubicBezTo>
                <a:cubicBezTo>
                  <a:pt x="6575319" y="1859381"/>
                  <a:pt x="6575195" y="1860358"/>
                  <a:pt x="6575009" y="1861304"/>
                </a:cubicBezTo>
                <a:cubicBezTo>
                  <a:pt x="6574404" y="1865553"/>
                  <a:pt x="6572807" y="1869601"/>
                  <a:pt x="6570357" y="1873121"/>
                </a:cubicBezTo>
                <a:lnTo>
                  <a:pt x="6562680" y="1866917"/>
                </a:lnTo>
                <a:cubicBezTo>
                  <a:pt x="6567907" y="1858466"/>
                  <a:pt x="6565301" y="1847377"/>
                  <a:pt x="6556850" y="1842151"/>
                </a:cubicBezTo>
                <a:cubicBezTo>
                  <a:pt x="6548398" y="1836925"/>
                  <a:pt x="6537310" y="1839546"/>
                  <a:pt x="6532084" y="1847982"/>
                </a:cubicBezTo>
                <a:cubicBezTo>
                  <a:pt x="6528610" y="1853612"/>
                  <a:pt x="6528486" y="1860683"/>
                  <a:pt x="6531789" y="1866421"/>
                </a:cubicBezTo>
                <a:cubicBezTo>
                  <a:pt x="6532875" y="1868298"/>
                  <a:pt x="6534286" y="1869957"/>
                  <a:pt x="6535961" y="1871322"/>
                </a:cubicBezTo>
                <a:lnTo>
                  <a:pt x="6530177" y="1879417"/>
                </a:lnTo>
                <a:cubicBezTo>
                  <a:pt x="6522376" y="1873276"/>
                  <a:pt x="6518422" y="1863475"/>
                  <a:pt x="6519786" y="1853643"/>
                </a:cubicBezTo>
                <a:close/>
                <a:moveTo>
                  <a:pt x="6528874" y="1885465"/>
                </a:moveTo>
                <a:cubicBezTo>
                  <a:pt x="6537837" y="1891467"/>
                  <a:pt x="6549173" y="1892754"/>
                  <a:pt x="6559253" y="1888908"/>
                </a:cubicBezTo>
                <a:lnTo>
                  <a:pt x="6615887" y="2024636"/>
                </a:lnTo>
                <a:cubicBezTo>
                  <a:pt x="6615298" y="2024915"/>
                  <a:pt x="6614708" y="2025194"/>
                  <a:pt x="6614150" y="2025519"/>
                </a:cubicBezTo>
                <a:cubicBezTo>
                  <a:pt x="6602768" y="2032017"/>
                  <a:pt x="6598053" y="2046021"/>
                  <a:pt x="6603186" y="2058087"/>
                </a:cubicBezTo>
                <a:lnTo>
                  <a:pt x="6319769" y="2195132"/>
                </a:lnTo>
                <a:cubicBezTo>
                  <a:pt x="6319676" y="2194962"/>
                  <a:pt x="6319599" y="2194776"/>
                  <a:pt x="6319491" y="2194605"/>
                </a:cubicBezTo>
                <a:cubicBezTo>
                  <a:pt x="6317847" y="2191736"/>
                  <a:pt x="6315676" y="2189208"/>
                  <a:pt x="6313070" y="2187177"/>
                </a:cubicBezTo>
                <a:close/>
                <a:moveTo>
                  <a:pt x="6309907" y="2229933"/>
                </a:moveTo>
                <a:cubicBezTo>
                  <a:pt x="6321274" y="2223419"/>
                  <a:pt x="6325988" y="2209431"/>
                  <a:pt x="6320855" y="2197366"/>
                </a:cubicBezTo>
                <a:lnTo>
                  <a:pt x="6461230" y="2129486"/>
                </a:lnTo>
                <a:lnTo>
                  <a:pt x="6604256" y="2060320"/>
                </a:lnTo>
                <a:cubicBezTo>
                  <a:pt x="6604349" y="2060490"/>
                  <a:pt x="6604427" y="2060677"/>
                  <a:pt x="6604520" y="2060863"/>
                </a:cubicBezTo>
                <a:cubicBezTo>
                  <a:pt x="6611669" y="2073238"/>
                  <a:pt x="6627487" y="2077518"/>
                  <a:pt x="6639893" y="2070416"/>
                </a:cubicBezTo>
                <a:cubicBezTo>
                  <a:pt x="6643676" y="2068245"/>
                  <a:pt x="6646840" y="2065158"/>
                  <a:pt x="6649089" y="2061436"/>
                </a:cubicBezTo>
                <a:lnTo>
                  <a:pt x="7189668" y="2384751"/>
                </a:lnTo>
                <a:cubicBezTo>
                  <a:pt x="7185620" y="2392132"/>
                  <a:pt x="7184503" y="2400786"/>
                  <a:pt x="7186566" y="2408959"/>
                </a:cubicBezTo>
                <a:lnTo>
                  <a:pt x="6652113" y="2560939"/>
                </a:lnTo>
                <a:cubicBezTo>
                  <a:pt x="6647429" y="2547462"/>
                  <a:pt x="6632713" y="2540329"/>
                  <a:pt x="6619237" y="2545012"/>
                </a:cubicBezTo>
                <a:cubicBezTo>
                  <a:pt x="6617732" y="2545539"/>
                  <a:pt x="6616275" y="2546191"/>
                  <a:pt x="6614894" y="2546981"/>
                </a:cubicBezTo>
                <a:cubicBezTo>
                  <a:pt x="6612149" y="2548563"/>
                  <a:pt x="6609715" y="2550641"/>
                  <a:pt x="6607730" y="2553107"/>
                </a:cubicBezTo>
                <a:lnTo>
                  <a:pt x="6465370" y="2448039"/>
                </a:lnTo>
                <a:cubicBezTo>
                  <a:pt x="6470736" y="2439681"/>
                  <a:pt x="6468317" y="2428546"/>
                  <a:pt x="6459943" y="2423180"/>
                </a:cubicBezTo>
                <a:cubicBezTo>
                  <a:pt x="6451584" y="2417814"/>
                  <a:pt x="6440465" y="2420249"/>
                  <a:pt x="6435100" y="2428608"/>
                </a:cubicBezTo>
                <a:cubicBezTo>
                  <a:pt x="6431455" y="2434268"/>
                  <a:pt x="6431285" y="2441479"/>
                  <a:pt x="6434650" y="2447310"/>
                </a:cubicBezTo>
                <a:lnTo>
                  <a:pt x="6434960" y="2447776"/>
                </a:lnTo>
                <a:lnTo>
                  <a:pt x="6213899" y="2606254"/>
                </a:lnTo>
                <a:lnTo>
                  <a:pt x="6292848" y="2233019"/>
                </a:lnTo>
                <a:cubicBezTo>
                  <a:pt x="6298726" y="2233996"/>
                  <a:pt x="6304743" y="2232910"/>
                  <a:pt x="6309907" y="2229933"/>
                </a:cubicBezTo>
                <a:close/>
                <a:moveTo>
                  <a:pt x="6290553" y="2232538"/>
                </a:moveTo>
                <a:lnTo>
                  <a:pt x="6211046" y="2608270"/>
                </a:lnTo>
                <a:lnTo>
                  <a:pt x="6134346" y="2663262"/>
                </a:lnTo>
                <a:cubicBezTo>
                  <a:pt x="6132624" y="2661184"/>
                  <a:pt x="6130453" y="2659509"/>
                  <a:pt x="6128003" y="2658392"/>
                </a:cubicBezTo>
                <a:lnTo>
                  <a:pt x="6254716" y="2323121"/>
                </a:lnTo>
                <a:lnTo>
                  <a:pt x="6289096" y="2232119"/>
                </a:lnTo>
                <a:cubicBezTo>
                  <a:pt x="6289577" y="2232243"/>
                  <a:pt x="6290135" y="2232414"/>
                  <a:pt x="6290553" y="2232538"/>
                </a:cubicBezTo>
                <a:close/>
                <a:moveTo>
                  <a:pt x="6274596" y="2220380"/>
                </a:moveTo>
                <a:cubicBezTo>
                  <a:pt x="6277387" y="2225218"/>
                  <a:pt x="6281652" y="2229018"/>
                  <a:pt x="6286770" y="2231235"/>
                </a:cubicBezTo>
                <a:lnTo>
                  <a:pt x="6125754" y="2657524"/>
                </a:lnTo>
                <a:cubicBezTo>
                  <a:pt x="6118729" y="2655399"/>
                  <a:pt x="6111131" y="2657756"/>
                  <a:pt x="6106556" y="2663494"/>
                </a:cubicBezTo>
                <a:lnTo>
                  <a:pt x="5728450" y="2387573"/>
                </a:lnTo>
                <a:lnTo>
                  <a:pt x="5760287" y="2361674"/>
                </a:lnTo>
                <a:lnTo>
                  <a:pt x="5780447" y="2345282"/>
                </a:lnTo>
                <a:cubicBezTo>
                  <a:pt x="5789969" y="2355921"/>
                  <a:pt x="5806314" y="2356836"/>
                  <a:pt x="5816952" y="2347314"/>
                </a:cubicBezTo>
                <a:cubicBezTo>
                  <a:pt x="5823729" y="2341250"/>
                  <a:pt x="5826830" y="2332054"/>
                  <a:pt x="5825093" y="2323121"/>
                </a:cubicBezTo>
                <a:lnTo>
                  <a:pt x="6272224" y="2214781"/>
                </a:lnTo>
                <a:cubicBezTo>
                  <a:pt x="6272797" y="2216735"/>
                  <a:pt x="6273603" y="2218612"/>
                  <a:pt x="6274627" y="2220380"/>
                </a:cubicBezTo>
                <a:close/>
                <a:moveTo>
                  <a:pt x="6275945" y="2192558"/>
                </a:moveTo>
                <a:cubicBezTo>
                  <a:pt x="6274704" y="2194279"/>
                  <a:pt x="6273696" y="2196140"/>
                  <a:pt x="6272937" y="2198110"/>
                </a:cubicBezTo>
                <a:lnTo>
                  <a:pt x="5975532" y="2098377"/>
                </a:lnTo>
                <a:lnTo>
                  <a:pt x="5818084" y="2045649"/>
                </a:lnTo>
                <a:cubicBezTo>
                  <a:pt x="5821046" y="2035228"/>
                  <a:pt x="5817169" y="2024062"/>
                  <a:pt x="5808376" y="2017734"/>
                </a:cubicBezTo>
                <a:lnTo>
                  <a:pt x="5890892" y="1891653"/>
                </a:lnTo>
                <a:close/>
                <a:moveTo>
                  <a:pt x="5890303" y="1887962"/>
                </a:moveTo>
                <a:lnTo>
                  <a:pt x="5831513" y="1842011"/>
                </a:lnTo>
                <a:cubicBezTo>
                  <a:pt x="5838290" y="1832598"/>
                  <a:pt x="5839174" y="1820176"/>
                  <a:pt x="5833809" y="1809894"/>
                </a:cubicBezTo>
                <a:lnTo>
                  <a:pt x="5880331" y="1783173"/>
                </a:lnTo>
                <a:lnTo>
                  <a:pt x="5981611" y="1725049"/>
                </a:lnTo>
                <a:cubicBezTo>
                  <a:pt x="5984015" y="1728755"/>
                  <a:pt x="5987132" y="1731950"/>
                  <a:pt x="5990776" y="1734447"/>
                </a:cubicBezTo>
                <a:close/>
                <a:moveTo>
                  <a:pt x="6193507" y="1497560"/>
                </a:moveTo>
                <a:lnTo>
                  <a:pt x="6144906" y="1511083"/>
                </a:lnTo>
                <a:lnTo>
                  <a:pt x="6174371" y="1467799"/>
                </a:lnTo>
                <a:lnTo>
                  <a:pt x="6196081" y="1484037"/>
                </a:lnTo>
                <a:cubicBezTo>
                  <a:pt x="6193476" y="1488027"/>
                  <a:pt x="6192546" y="1492889"/>
                  <a:pt x="6193507" y="1497560"/>
                </a:cubicBezTo>
                <a:close/>
                <a:moveTo>
                  <a:pt x="6141681" y="1511982"/>
                </a:moveTo>
                <a:lnTo>
                  <a:pt x="6025947" y="1544208"/>
                </a:lnTo>
                <a:lnTo>
                  <a:pt x="6031127" y="1487464"/>
                </a:lnTo>
                <a:lnTo>
                  <a:pt x="6122296" y="1428890"/>
                </a:lnTo>
                <a:lnTo>
                  <a:pt x="6172649" y="1466497"/>
                </a:lnTo>
                <a:close/>
                <a:moveTo>
                  <a:pt x="6019171" y="1691877"/>
                </a:moveTo>
                <a:cubicBezTo>
                  <a:pt x="6017186" y="1690683"/>
                  <a:pt x="6014984" y="1689892"/>
                  <a:pt x="6012689" y="1689551"/>
                </a:cubicBezTo>
                <a:lnTo>
                  <a:pt x="6013634" y="1679083"/>
                </a:lnTo>
                <a:cubicBezTo>
                  <a:pt x="6017682" y="1679656"/>
                  <a:pt x="6021543" y="1681114"/>
                  <a:pt x="6024955" y="1683363"/>
                </a:cubicBezTo>
                <a:close/>
                <a:moveTo>
                  <a:pt x="6026723" y="1684604"/>
                </a:moveTo>
                <a:cubicBezTo>
                  <a:pt x="6027281" y="1685053"/>
                  <a:pt x="6027855" y="1685488"/>
                  <a:pt x="6028382" y="1685968"/>
                </a:cubicBezTo>
                <a:lnTo>
                  <a:pt x="6021357" y="1693412"/>
                </a:lnTo>
                <a:lnTo>
                  <a:pt x="6020954" y="1693071"/>
                </a:lnTo>
                <a:close/>
                <a:moveTo>
                  <a:pt x="6014317" y="1673391"/>
                </a:moveTo>
                <a:lnTo>
                  <a:pt x="6014115" y="1673391"/>
                </a:lnTo>
                <a:lnTo>
                  <a:pt x="6025653" y="1546783"/>
                </a:lnTo>
                <a:lnTo>
                  <a:pt x="6139479" y="1515084"/>
                </a:lnTo>
                <a:lnTo>
                  <a:pt x="6028134" y="1678649"/>
                </a:lnTo>
                <a:cubicBezTo>
                  <a:pt x="6023993" y="1675904"/>
                  <a:pt x="6019295" y="1674136"/>
                  <a:pt x="6014379" y="1673438"/>
                </a:cubicBezTo>
                <a:close/>
                <a:moveTo>
                  <a:pt x="6031375" y="1484688"/>
                </a:moveTo>
                <a:lnTo>
                  <a:pt x="6041936" y="1368811"/>
                </a:lnTo>
                <a:lnTo>
                  <a:pt x="6120466" y="1427463"/>
                </a:lnTo>
                <a:close/>
                <a:moveTo>
                  <a:pt x="6122389" y="1426222"/>
                </a:moveTo>
                <a:lnTo>
                  <a:pt x="6042169" y="1366299"/>
                </a:lnTo>
                <a:lnTo>
                  <a:pt x="6047798" y="1304514"/>
                </a:lnTo>
                <a:lnTo>
                  <a:pt x="6230648" y="1334507"/>
                </a:lnTo>
                <a:cubicBezTo>
                  <a:pt x="6229748" y="1341304"/>
                  <a:pt x="6231175" y="1348202"/>
                  <a:pt x="6234680" y="1354094"/>
                </a:cubicBezTo>
                <a:close/>
                <a:moveTo>
                  <a:pt x="6040199" y="1364779"/>
                </a:moveTo>
                <a:lnTo>
                  <a:pt x="5985302" y="1323760"/>
                </a:lnTo>
                <a:lnTo>
                  <a:pt x="5996964" y="1296171"/>
                </a:lnTo>
                <a:lnTo>
                  <a:pt x="6045719" y="1304157"/>
                </a:lnTo>
                <a:close/>
                <a:moveTo>
                  <a:pt x="6231051" y="1332382"/>
                </a:moveTo>
                <a:lnTo>
                  <a:pt x="6048061" y="1302343"/>
                </a:lnTo>
                <a:lnTo>
                  <a:pt x="6061212" y="1158117"/>
                </a:lnTo>
                <a:cubicBezTo>
                  <a:pt x="6065756" y="1158260"/>
                  <a:pt x="6070191" y="1156669"/>
                  <a:pt x="6073618" y="1153666"/>
                </a:cubicBezTo>
                <a:lnTo>
                  <a:pt x="6238526" y="1317587"/>
                </a:lnTo>
                <a:cubicBezTo>
                  <a:pt x="6234695" y="1321744"/>
                  <a:pt x="6232090" y="1326880"/>
                  <a:pt x="6230989" y="1332429"/>
                </a:cubicBezTo>
                <a:close/>
                <a:moveTo>
                  <a:pt x="6045921" y="1302002"/>
                </a:moveTo>
                <a:lnTo>
                  <a:pt x="5997848" y="1294108"/>
                </a:lnTo>
                <a:lnTo>
                  <a:pt x="6055769" y="1157140"/>
                </a:lnTo>
                <a:cubicBezTo>
                  <a:pt x="6056777" y="1157506"/>
                  <a:pt x="6057815" y="1157776"/>
                  <a:pt x="6058870" y="1157946"/>
                </a:cubicBezTo>
                <a:lnTo>
                  <a:pt x="6059072" y="1157946"/>
                </a:lnTo>
                <a:close/>
                <a:moveTo>
                  <a:pt x="5995646" y="1293736"/>
                </a:moveTo>
                <a:lnTo>
                  <a:pt x="5958846" y="1287703"/>
                </a:lnTo>
                <a:cubicBezTo>
                  <a:pt x="5959901" y="1278913"/>
                  <a:pt x="5956815" y="1270132"/>
                  <a:pt x="5950519" y="1263914"/>
                </a:cubicBezTo>
                <a:lnTo>
                  <a:pt x="6050465" y="1154302"/>
                </a:lnTo>
                <a:cubicBezTo>
                  <a:pt x="6051458" y="1155088"/>
                  <a:pt x="6052512" y="1155769"/>
                  <a:pt x="6053644" y="1156334"/>
                </a:cubicBezTo>
                <a:close/>
                <a:moveTo>
                  <a:pt x="5958428" y="1289859"/>
                </a:moveTo>
                <a:lnTo>
                  <a:pt x="5994700" y="1295798"/>
                </a:lnTo>
                <a:lnTo>
                  <a:pt x="5983441" y="1322426"/>
                </a:lnTo>
                <a:lnTo>
                  <a:pt x="5953977" y="1300389"/>
                </a:lnTo>
                <a:cubicBezTo>
                  <a:pt x="5956133" y="1297222"/>
                  <a:pt x="5957652" y="1293660"/>
                  <a:pt x="5958428" y="1289905"/>
                </a:cubicBezTo>
                <a:close/>
                <a:moveTo>
                  <a:pt x="5984372" y="1325791"/>
                </a:moveTo>
                <a:lnTo>
                  <a:pt x="6039904" y="1367276"/>
                </a:lnTo>
                <a:lnTo>
                  <a:pt x="6029049" y="1486177"/>
                </a:lnTo>
                <a:lnTo>
                  <a:pt x="5886674" y="1577675"/>
                </a:lnTo>
                <a:cubicBezTo>
                  <a:pt x="5884984" y="1575349"/>
                  <a:pt x="5882751" y="1573472"/>
                  <a:pt x="5880176" y="1572185"/>
                </a:cubicBezTo>
                <a:close/>
                <a:moveTo>
                  <a:pt x="6028816" y="1488906"/>
                </a:moveTo>
                <a:lnTo>
                  <a:pt x="6023714" y="1544736"/>
                </a:lnTo>
                <a:lnTo>
                  <a:pt x="5889124" y="1582219"/>
                </a:lnTo>
                <a:cubicBezTo>
                  <a:pt x="5888783" y="1581242"/>
                  <a:pt x="5888364" y="1580311"/>
                  <a:pt x="5887868" y="1579412"/>
                </a:cubicBezTo>
                <a:close/>
                <a:moveTo>
                  <a:pt x="5889776" y="1584607"/>
                </a:moveTo>
                <a:lnTo>
                  <a:pt x="6023482" y="1547387"/>
                </a:lnTo>
                <a:lnTo>
                  <a:pt x="6012006" y="1673190"/>
                </a:lnTo>
                <a:cubicBezTo>
                  <a:pt x="6001802" y="1672507"/>
                  <a:pt x="5991862" y="1676508"/>
                  <a:pt x="5984961" y="1684045"/>
                </a:cubicBezTo>
                <a:lnTo>
                  <a:pt x="5886596" y="1599045"/>
                </a:lnTo>
                <a:cubicBezTo>
                  <a:pt x="5889651" y="1594920"/>
                  <a:pt x="5890814" y="1589678"/>
                  <a:pt x="5889776" y="1584654"/>
                </a:cubicBezTo>
                <a:close/>
                <a:moveTo>
                  <a:pt x="6011495" y="1678881"/>
                </a:moveTo>
                <a:lnTo>
                  <a:pt x="6010533" y="1689349"/>
                </a:lnTo>
                <a:cubicBezTo>
                  <a:pt x="6007214" y="1689241"/>
                  <a:pt x="6003911" y="1690063"/>
                  <a:pt x="6001027" y="1691706"/>
                </a:cubicBezTo>
                <a:cubicBezTo>
                  <a:pt x="5999631" y="1692513"/>
                  <a:pt x="5998360" y="1693505"/>
                  <a:pt x="5997243" y="1694653"/>
                </a:cubicBezTo>
                <a:lnTo>
                  <a:pt x="5989303" y="1687783"/>
                </a:lnTo>
                <a:cubicBezTo>
                  <a:pt x="5994994" y="1681657"/>
                  <a:pt x="6003151" y="1678400"/>
                  <a:pt x="6011495" y="1678928"/>
                </a:cubicBezTo>
                <a:close/>
                <a:moveTo>
                  <a:pt x="5987721" y="1689737"/>
                </a:moveTo>
                <a:lnTo>
                  <a:pt x="5995630" y="1696560"/>
                </a:lnTo>
                <a:cubicBezTo>
                  <a:pt x="5991614" y="1701942"/>
                  <a:pt x="5990916" y="1709122"/>
                  <a:pt x="5993847" y="1715170"/>
                </a:cubicBezTo>
                <a:lnTo>
                  <a:pt x="5985333" y="1720055"/>
                </a:lnTo>
                <a:cubicBezTo>
                  <a:pt x="5979967" y="1710363"/>
                  <a:pt x="5980914" y="1698421"/>
                  <a:pt x="5987721" y="1689690"/>
                </a:cubicBezTo>
                <a:close/>
                <a:moveTo>
                  <a:pt x="5995072" y="1717372"/>
                </a:moveTo>
                <a:cubicBezTo>
                  <a:pt x="5996188" y="1719032"/>
                  <a:pt x="5997569" y="1720505"/>
                  <a:pt x="5999151" y="1721715"/>
                </a:cubicBezTo>
                <a:lnTo>
                  <a:pt x="5993940" y="1729686"/>
                </a:lnTo>
                <a:cubicBezTo>
                  <a:pt x="5991055" y="1727685"/>
                  <a:pt x="5988559" y="1725142"/>
                  <a:pt x="5986605" y="1722226"/>
                </a:cubicBezTo>
                <a:close/>
                <a:moveTo>
                  <a:pt x="6037361" y="1710549"/>
                </a:moveTo>
                <a:cubicBezTo>
                  <a:pt x="6035283" y="1725778"/>
                  <a:pt x="6021264" y="1736432"/>
                  <a:pt x="6006036" y="1734354"/>
                </a:cubicBezTo>
                <a:cubicBezTo>
                  <a:pt x="6002500" y="1733873"/>
                  <a:pt x="5999088" y="1732710"/>
                  <a:pt x="5995987" y="1730942"/>
                </a:cubicBezTo>
                <a:lnTo>
                  <a:pt x="6001182" y="1722986"/>
                </a:lnTo>
                <a:cubicBezTo>
                  <a:pt x="6009820" y="1727856"/>
                  <a:pt x="6020768" y="1724801"/>
                  <a:pt x="6025637" y="1716163"/>
                </a:cubicBezTo>
                <a:cubicBezTo>
                  <a:pt x="6028754" y="1710642"/>
                  <a:pt x="6028723" y="1703880"/>
                  <a:pt x="6025560" y="1698375"/>
                </a:cubicBezTo>
                <a:cubicBezTo>
                  <a:pt x="6024877" y="1697212"/>
                  <a:pt x="6024086" y="1696126"/>
                  <a:pt x="6023172" y="1695134"/>
                </a:cubicBezTo>
                <a:lnTo>
                  <a:pt x="6030135" y="1687736"/>
                </a:lnTo>
                <a:cubicBezTo>
                  <a:pt x="6035841" y="1693877"/>
                  <a:pt x="6038493" y="1702252"/>
                  <a:pt x="6037361" y="1710549"/>
                </a:cubicBezTo>
                <a:close/>
                <a:moveTo>
                  <a:pt x="6032306" y="1681828"/>
                </a:moveTo>
                <a:cubicBezTo>
                  <a:pt x="6031561" y="1681145"/>
                  <a:pt x="6030755" y="1680509"/>
                  <a:pt x="6029948" y="1679889"/>
                </a:cubicBezTo>
                <a:lnTo>
                  <a:pt x="6142813" y="1514215"/>
                </a:lnTo>
                <a:lnTo>
                  <a:pt x="6194220" y="1499901"/>
                </a:lnTo>
                <a:cubicBezTo>
                  <a:pt x="6194577" y="1500934"/>
                  <a:pt x="6195027" y="1501931"/>
                  <a:pt x="6195569" y="1502879"/>
                </a:cubicBezTo>
                <a:cubicBezTo>
                  <a:pt x="6196252" y="1504050"/>
                  <a:pt x="6197058" y="1505143"/>
                  <a:pt x="6197973" y="1506136"/>
                </a:cubicBezTo>
                <a:close/>
                <a:moveTo>
                  <a:pt x="6215574" y="1476500"/>
                </a:moveTo>
                <a:cubicBezTo>
                  <a:pt x="6208906" y="1474784"/>
                  <a:pt x="6201850" y="1477039"/>
                  <a:pt x="6197399" y="1482300"/>
                </a:cubicBezTo>
                <a:lnTo>
                  <a:pt x="6175580" y="1466001"/>
                </a:lnTo>
                <a:lnTo>
                  <a:pt x="6244713" y="1364453"/>
                </a:lnTo>
                <a:cubicBezTo>
                  <a:pt x="6246589" y="1365627"/>
                  <a:pt x="6248590" y="1366595"/>
                  <a:pt x="6250683" y="1367338"/>
                </a:cubicBezTo>
                <a:close/>
                <a:moveTo>
                  <a:pt x="6262903" y="1324969"/>
                </a:moveTo>
                <a:cubicBezTo>
                  <a:pt x="6270316" y="1325999"/>
                  <a:pt x="6275496" y="1332844"/>
                  <a:pt x="6274457" y="1340259"/>
                </a:cubicBezTo>
                <a:cubicBezTo>
                  <a:pt x="6273433" y="1347673"/>
                  <a:pt x="6266594" y="1352850"/>
                  <a:pt x="6259182" y="1351820"/>
                </a:cubicBezTo>
                <a:cubicBezTo>
                  <a:pt x="6251769" y="1350790"/>
                  <a:pt x="6246589" y="1343950"/>
                  <a:pt x="6247613" y="1336538"/>
                </a:cubicBezTo>
                <a:cubicBezTo>
                  <a:pt x="6248652" y="1329124"/>
                  <a:pt x="6255506" y="1323954"/>
                  <a:pt x="6262919" y="1324985"/>
                </a:cubicBezTo>
                <a:close/>
                <a:moveTo>
                  <a:pt x="6242945" y="1363166"/>
                </a:moveTo>
                <a:lnTo>
                  <a:pt x="6173828" y="1464713"/>
                </a:lnTo>
                <a:lnTo>
                  <a:pt x="6124204" y="1427649"/>
                </a:lnTo>
                <a:lnTo>
                  <a:pt x="6235858" y="1355939"/>
                </a:lnTo>
                <a:cubicBezTo>
                  <a:pt x="6237812" y="1358720"/>
                  <a:pt x="6240200" y="1361161"/>
                  <a:pt x="6242945" y="1363166"/>
                </a:cubicBezTo>
                <a:close/>
                <a:moveTo>
                  <a:pt x="6245457" y="1311989"/>
                </a:moveTo>
                <a:cubicBezTo>
                  <a:pt x="6243581" y="1313112"/>
                  <a:pt x="6241813" y="1314433"/>
                  <a:pt x="6240216" y="1315928"/>
                </a:cubicBezTo>
                <a:lnTo>
                  <a:pt x="6075277" y="1152007"/>
                </a:lnTo>
                <a:cubicBezTo>
                  <a:pt x="6081759" y="1144487"/>
                  <a:pt x="6080906" y="1133138"/>
                  <a:pt x="6073385" y="1126657"/>
                </a:cubicBezTo>
                <a:cubicBezTo>
                  <a:pt x="6070889" y="1124503"/>
                  <a:pt x="6067849" y="1123079"/>
                  <a:pt x="6064592" y="1122541"/>
                </a:cubicBezTo>
                <a:lnTo>
                  <a:pt x="6064329" y="1122541"/>
                </a:lnTo>
                <a:lnTo>
                  <a:pt x="6070532" y="1042736"/>
                </a:lnTo>
                <a:lnTo>
                  <a:pt x="6072222" y="1021025"/>
                </a:lnTo>
                <a:cubicBezTo>
                  <a:pt x="6077278" y="1021222"/>
                  <a:pt x="6082318" y="1020156"/>
                  <a:pt x="6086861" y="1017923"/>
                </a:cubicBezTo>
                <a:close/>
                <a:moveTo>
                  <a:pt x="6060064" y="988179"/>
                </a:moveTo>
                <a:cubicBezTo>
                  <a:pt x="6061088" y="980764"/>
                  <a:pt x="6067942" y="975589"/>
                  <a:pt x="6075355" y="976620"/>
                </a:cubicBezTo>
                <a:cubicBezTo>
                  <a:pt x="6082767" y="977652"/>
                  <a:pt x="6087947" y="984497"/>
                  <a:pt x="6086908" y="991911"/>
                </a:cubicBezTo>
                <a:cubicBezTo>
                  <a:pt x="6085884" y="999326"/>
                  <a:pt x="6079030" y="1004501"/>
                  <a:pt x="6071617" y="1003470"/>
                </a:cubicBezTo>
                <a:cubicBezTo>
                  <a:pt x="6071617" y="1003470"/>
                  <a:pt x="6071617" y="1003470"/>
                  <a:pt x="6071617" y="1003470"/>
                </a:cubicBezTo>
                <a:cubicBezTo>
                  <a:pt x="6064205" y="1002437"/>
                  <a:pt x="6059041" y="995591"/>
                  <a:pt x="6060064" y="988179"/>
                </a:cubicBezTo>
                <a:close/>
                <a:moveTo>
                  <a:pt x="6061088" y="1018311"/>
                </a:moveTo>
                <a:cubicBezTo>
                  <a:pt x="6063429" y="1019350"/>
                  <a:pt x="6065895" y="1020096"/>
                  <a:pt x="6068423" y="1020529"/>
                </a:cubicBezTo>
                <a:cubicBezTo>
                  <a:pt x="6068873" y="1020606"/>
                  <a:pt x="6069322" y="1020622"/>
                  <a:pt x="6069772" y="1020684"/>
                </a:cubicBezTo>
                <a:lnTo>
                  <a:pt x="6061848" y="1122278"/>
                </a:lnTo>
                <a:cubicBezTo>
                  <a:pt x="6051923" y="1122185"/>
                  <a:pt x="6043812" y="1130150"/>
                  <a:pt x="6043719" y="1140067"/>
                </a:cubicBezTo>
                <a:cubicBezTo>
                  <a:pt x="6043673" y="1144747"/>
                  <a:pt x="6045472" y="1149259"/>
                  <a:pt x="6048697" y="1152643"/>
                </a:cubicBezTo>
                <a:lnTo>
                  <a:pt x="5948751" y="1262363"/>
                </a:lnTo>
                <a:cubicBezTo>
                  <a:pt x="5947308" y="1261149"/>
                  <a:pt x="5945742" y="1260074"/>
                  <a:pt x="5944099" y="1259153"/>
                </a:cubicBezTo>
                <a:close/>
                <a:moveTo>
                  <a:pt x="5926172" y="1312454"/>
                </a:moveTo>
                <a:cubicBezTo>
                  <a:pt x="5936221" y="1313993"/>
                  <a:pt x="5946332" y="1310071"/>
                  <a:pt x="5952721" y="1302157"/>
                </a:cubicBezTo>
                <a:lnTo>
                  <a:pt x="5982650" y="1324504"/>
                </a:lnTo>
                <a:lnTo>
                  <a:pt x="5878253" y="1571347"/>
                </a:lnTo>
                <a:cubicBezTo>
                  <a:pt x="5877742" y="1571161"/>
                  <a:pt x="5877214" y="1571006"/>
                  <a:pt x="5876702" y="1570867"/>
                </a:cubicBezTo>
                <a:close/>
                <a:moveTo>
                  <a:pt x="5868623" y="1605869"/>
                </a:moveTo>
                <a:cubicBezTo>
                  <a:pt x="5872934" y="1606768"/>
                  <a:pt x="5877416" y="1606055"/>
                  <a:pt x="5881246" y="1603884"/>
                </a:cubicBezTo>
                <a:cubicBezTo>
                  <a:pt x="5882642" y="1603077"/>
                  <a:pt x="5883914" y="1602085"/>
                  <a:pt x="5885046" y="1600937"/>
                </a:cubicBezTo>
                <a:lnTo>
                  <a:pt x="5983457" y="1685953"/>
                </a:lnTo>
                <a:cubicBezTo>
                  <a:pt x="5975021" y="1696514"/>
                  <a:pt x="5973796" y="1711107"/>
                  <a:pt x="5980355" y="1722924"/>
                </a:cubicBezTo>
                <a:lnTo>
                  <a:pt x="5832568" y="1807738"/>
                </a:lnTo>
                <a:cubicBezTo>
                  <a:pt x="5828738" y="1801628"/>
                  <a:pt x="5822860" y="1797069"/>
                  <a:pt x="5815990" y="1794882"/>
                </a:cubicBezTo>
                <a:close/>
                <a:moveTo>
                  <a:pt x="5821806" y="1850743"/>
                </a:moveTo>
                <a:cubicBezTo>
                  <a:pt x="5824892" y="1848975"/>
                  <a:pt x="5827637" y="1846679"/>
                  <a:pt x="5829932" y="1843950"/>
                </a:cubicBezTo>
                <a:lnTo>
                  <a:pt x="5888860" y="1890025"/>
                </a:lnTo>
                <a:lnTo>
                  <a:pt x="5806298" y="2016277"/>
                </a:lnTo>
                <a:cubicBezTo>
                  <a:pt x="5803166" y="2014431"/>
                  <a:pt x="5799661" y="2013268"/>
                  <a:pt x="5796047" y="2012865"/>
                </a:cubicBezTo>
                <a:lnTo>
                  <a:pt x="5805910" y="1854775"/>
                </a:lnTo>
                <a:cubicBezTo>
                  <a:pt x="5811478" y="1854914"/>
                  <a:pt x="5816983" y="1853518"/>
                  <a:pt x="5821806" y="1850743"/>
                </a:cubicBezTo>
                <a:close/>
                <a:moveTo>
                  <a:pt x="5803383" y="1854620"/>
                </a:moveTo>
                <a:lnTo>
                  <a:pt x="5800964" y="1893204"/>
                </a:lnTo>
                <a:lnTo>
                  <a:pt x="5793489" y="2012617"/>
                </a:lnTo>
                <a:cubicBezTo>
                  <a:pt x="5783207" y="2012462"/>
                  <a:pt x="5773810" y="2018432"/>
                  <a:pt x="5769592" y="2027815"/>
                </a:cubicBezTo>
                <a:lnTo>
                  <a:pt x="5736250" y="2014617"/>
                </a:lnTo>
                <a:lnTo>
                  <a:pt x="5796994" y="1853224"/>
                </a:lnTo>
                <a:cubicBezTo>
                  <a:pt x="5799087" y="1853922"/>
                  <a:pt x="5801243" y="1854387"/>
                  <a:pt x="5803445" y="1854620"/>
                </a:cubicBezTo>
                <a:close/>
                <a:moveTo>
                  <a:pt x="5782882" y="1843655"/>
                </a:moveTo>
                <a:cubicBezTo>
                  <a:pt x="5786030" y="1847455"/>
                  <a:pt x="5790046" y="1850448"/>
                  <a:pt x="5794590" y="1852355"/>
                </a:cubicBezTo>
                <a:lnTo>
                  <a:pt x="5733955" y="2013780"/>
                </a:lnTo>
                <a:lnTo>
                  <a:pt x="5653936" y="1982097"/>
                </a:lnTo>
                <a:cubicBezTo>
                  <a:pt x="5657906" y="1971101"/>
                  <a:pt x="5656836" y="1958912"/>
                  <a:pt x="5651021" y="1948770"/>
                </a:cubicBezTo>
                <a:cubicBezTo>
                  <a:pt x="5650385" y="1947638"/>
                  <a:pt x="5649687" y="1946552"/>
                  <a:pt x="5648927" y="1945497"/>
                </a:cubicBezTo>
                <a:close/>
                <a:moveTo>
                  <a:pt x="5586866" y="1941977"/>
                </a:moveTo>
                <a:lnTo>
                  <a:pt x="5456602" y="1831869"/>
                </a:lnTo>
                <a:cubicBezTo>
                  <a:pt x="5458603" y="1829155"/>
                  <a:pt x="5459797" y="1825930"/>
                  <a:pt x="5460060" y="1822564"/>
                </a:cubicBezTo>
                <a:lnTo>
                  <a:pt x="5775826" y="1825061"/>
                </a:lnTo>
                <a:cubicBezTo>
                  <a:pt x="5775981" y="1830086"/>
                  <a:pt x="5777377" y="1835002"/>
                  <a:pt x="5779873" y="1839360"/>
                </a:cubicBezTo>
                <a:cubicBezTo>
                  <a:pt x="5780338" y="1840150"/>
                  <a:pt x="5780835" y="1840910"/>
                  <a:pt x="5781346" y="1841639"/>
                </a:cubicBezTo>
                <a:lnTo>
                  <a:pt x="5647376" y="1943512"/>
                </a:lnTo>
                <a:cubicBezTo>
                  <a:pt x="5633544" y="1926438"/>
                  <a:pt x="5608499" y="1923817"/>
                  <a:pt x="5591425" y="1937650"/>
                </a:cubicBezTo>
                <a:cubicBezTo>
                  <a:pt x="5589812" y="1938969"/>
                  <a:pt x="5588292" y="1940411"/>
                  <a:pt x="5586897" y="1941961"/>
                </a:cubicBezTo>
                <a:close/>
                <a:moveTo>
                  <a:pt x="5594526" y="1965642"/>
                </a:moveTo>
                <a:cubicBezTo>
                  <a:pt x="5596201" y="1953515"/>
                  <a:pt x="5607382" y="1945048"/>
                  <a:pt x="5619509" y="1946723"/>
                </a:cubicBezTo>
                <a:cubicBezTo>
                  <a:pt x="5631636" y="1948397"/>
                  <a:pt x="5640103" y="1959579"/>
                  <a:pt x="5638429" y="1971706"/>
                </a:cubicBezTo>
                <a:cubicBezTo>
                  <a:pt x="5636754" y="1983834"/>
                  <a:pt x="5625573" y="1992301"/>
                  <a:pt x="5613446" y="1990626"/>
                </a:cubicBezTo>
                <a:cubicBezTo>
                  <a:pt x="5613446" y="1990626"/>
                  <a:pt x="5613430" y="1990626"/>
                  <a:pt x="5613430" y="1990626"/>
                </a:cubicBezTo>
                <a:cubicBezTo>
                  <a:pt x="5601335" y="1988920"/>
                  <a:pt x="5592914" y="1977739"/>
                  <a:pt x="5594589" y="1965642"/>
                </a:cubicBezTo>
                <a:close/>
                <a:moveTo>
                  <a:pt x="5602746" y="2005964"/>
                </a:moveTo>
                <a:cubicBezTo>
                  <a:pt x="5609895" y="2008616"/>
                  <a:pt x="5617649" y="2009143"/>
                  <a:pt x="5625092" y="2007515"/>
                </a:cubicBezTo>
                <a:lnTo>
                  <a:pt x="5641329" y="2071455"/>
                </a:lnTo>
                <a:lnTo>
                  <a:pt x="5663039" y="2156905"/>
                </a:lnTo>
                <a:cubicBezTo>
                  <a:pt x="5660946" y="2157525"/>
                  <a:pt x="5658945" y="2158394"/>
                  <a:pt x="5657053" y="2159479"/>
                </a:cubicBezTo>
                <a:cubicBezTo>
                  <a:pt x="5646027" y="2165791"/>
                  <a:pt x="5640507" y="2178632"/>
                  <a:pt x="5643515" y="2190976"/>
                </a:cubicBezTo>
                <a:lnTo>
                  <a:pt x="5527906" y="2224210"/>
                </a:lnTo>
                <a:cubicBezTo>
                  <a:pt x="5527549" y="2223233"/>
                  <a:pt x="5527115" y="2222272"/>
                  <a:pt x="5526603" y="2221372"/>
                </a:cubicBezTo>
                <a:cubicBezTo>
                  <a:pt x="5524804" y="2218239"/>
                  <a:pt x="5522106" y="2215727"/>
                  <a:pt x="5518849" y="2214161"/>
                </a:cubicBezTo>
                <a:close/>
                <a:moveTo>
                  <a:pt x="5536652" y="2250481"/>
                </a:moveTo>
                <a:lnTo>
                  <a:pt x="5624534" y="2314623"/>
                </a:lnTo>
                <a:lnTo>
                  <a:pt x="5622502" y="2320454"/>
                </a:lnTo>
                <a:close/>
                <a:moveTo>
                  <a:pt x="5560239" y="2506614"/>
                </a:moveTo>
                <a:lnTo>
                  <a:pt x="5623712" y="2324672"/>
                </a:lnTo>
                <a:lnTo>
                  <a:pt x="5712725" y="2397250"/>
                </a:lnTo>
                <a:lnTo>
                  <a:pt x="5569932" y="2513406"/>
                </a:lnTo>
                <a:cubicBezTo>
                  <a:pt x="5567295" y="2510429"/>
                  <a:pt x="5563992" y="2508118"/>
                  <a:pt x="5560302" y="2506629"/>
                </a:cubicBezTo>
                <a:close/>
                <a:moveTo>
                  <a:pt x="5573033" y="2517718"/>
                </a:moveTo>
                <a:cubicBezTo>
                  <a:pt x="5572568" y="2516865"/>
                  <a:pt x="5572040" y="2516043"/>
                  <a:pt x="5571482" y="2515252"/>
                </a:cubicBezTo>
                <a:lnTo>
                  <a:pt x="5714679" y="2398770"/>
                </a:lnTo>
                <a:lnTo>
                  <a:pt x="6020613" y="2648172"/>
                </a:lnTo>
                <a:lnTo>
                  <a:pt x="5575995" y="2535738"/>
                </a:lnTo>
                <a:cubicBezTo>
                  <a:pt x="5577251" y="2529581"/>
                  <a:pt x="5576227" y="2523176"/>
                  <a:pt x="5573095" y="2517733"/>
                </a:cubicBezTo>
                <a:close/>
                <a:moveTo>
                  <a:pt x="5575111" y="2538778"/>
                </a:moveTo>
                <a:cubicBezTo>
                  <a:pt x="5575189" y="2538561"/>
                  <a:pt x="5575251" y="2538343"/>
                  <a:pt x="5575328" y="2538126"/>
                </a:cubicBezTo>
                <a:lnTo>
                  <a:pt x="5802204" y="2595507"/>
                </a:lnTo>
                <a:lnTo>
                  <a:pt x="6025141" y="2651894"/>
                </a:lnTo>
                <a:lnTo>
                  <a:pt x="6090537" y="2705227"/>
                </a:lnTo>
                <a:lnTo>
                  <a:pt x="6067694" y="2729838"/>
                </a:lnTo>
                <a:close/>
                <a:moveTo>
                  <a:pt x="6051318" y="2751146"/>
                </a:moveTo>
                <a:lnTo>
                  <a:pt x="6068376" y="2732738"/>
                </a:lnTo>
                <a:lnTo>
                  <a:pt x="6145433" y="2762623"/>
                </a:lnTo>
                <a:cubicBezTo>
                  <a:pt x="6142084" y="2772718"/>
                  <a:pt x="6143759" y="2783807"/>
                  <a:pt x="6149977" y="2792445"/>
                </a:cubicBezTo>
                <a:lnTo>
                  <a:pt x="5720122" y="3111355"/>
                </a:lnTo>
                <a:cubicBezTo>
                  <a:pt x="5719642" y="3110750"/>
                  <a:pt x="5719115" y="3110176"/>
                  <a:pt x="5718572" y="3109633"/>
                </a:cubicBezTo>
                <a:close/>
                <a:moveTo>
                  <a:pt x="5713036" y="3150140"/>
                </a:moveTo>
                <a:cubicBezTo>
                  <a:pt x="5725426" y="3143053"/>
                  <a:pt x="5729706" y="3127266"/>
                  <a:pt x="5722619" y="3114890"/>
                </a:cubicBezTo>
                <a:cubicBezTo>
                  <a:pt x="5722619" y="3114875"/>
                  <a:pt x="5722604" y="3114859"/>
                  <a:pt x="5722604" y="3114844"/>
                </a:cubicBezTo>
                <a:cubicBezTo>
                  <a:pt x="5722294" y="3114317"/>
                  <a:pt x="5721953" y="3113820"/>
                  <a:pt x="5721627" y="3113293"/>
                </a:cubicBezTo>
                <a:lnTo>
                  <a:pt x="6151513" y="2794352"/>
                </a:lnTo>
                <a:cubicBezTo>
                  <a:pt x="6163345" y="2808635"/>
                  <a:pt x="6184512" y="2810620"/>
                  <a:pt x="6198780" y="2798787"/>
                </a:cubicBezTo>
                <a:cubicBezTo>
                  <a:pt x="6213062" y="2786955"/>
                  <a:pt x="6215047" y="2765786"/>
                  <a:pt x="6203215" y="2751503"/>
                </a:cubicBezTo>
                <a:cubicBezTo>
                  <a:pt x="6202175" y="2750247"/>
                  <a:pt x="6201043" y="2749068"/>
                  <a:pt x="6199834" y="2747983"/>
                </a:cubicBezTo>
                <a:lnTo>
                  <a:pt x="6254312" y="2681050"/>
                </a:lnTo>
                <a:lnTo>
                  <a:pt x="6497068" y="2690355"/>
                </a:lnTo>
                <a:cubicBezTo>
                  <a:pt x="6497130" y="2706142"/>
                  <a:pt x="6509970" y="2718889"/>
                  <a:pt x="6525757" y="2718827"/>
                </a:cubicBezTo>
                <a:cubicBezTo>
                  <a:pt x="6530719" y="2718812"/>
                  <a:pt x="6535588" y="2717509"/>
                  <a:pt x="6539900" y="2715028"/>
                </a:cubicBezTo>
                <a:cubicBezTo>
                  <a:pt x="6540567" y="2714640"/>
                  <a:pt x="6541187" y="2714221"/>
                  <a:pt x="6541822" y="2713787"/>
                </a:cubicBezTo>
                <a:lnTo>
                  <a:pt x="6928659" y="3226999"/>
                </a:lnTo>
                <a:cubicBezTo>
                  <a:pt x="6915974" y="3238258"/>
                  <a:pt x="6914811" y="3257674"/>
                  <a:pt x="6926085" y="3270375"/>
                </a:cubicBezTo>
                <a:cubicBezTo>
                  <a:pt x="6932335" y="3277401"/>
                  <a:pt x="6941453" y="3281184"/>
                  <a:pt x="6950851" y="3280641"/>
                </a:cubicBezTo>
                <a:cubicBezTo>
                  <a:pt x="6951626" y="3280641"/>
                  <a:pt x="6952402" y="3280487"/>
                  <a:pt x="6953161" y="3280393"/>
                </a:cubicBezTo>
                <a:lnTo>
                  <a:pt x="6986937" y="3471345"/>
                </a:lnTo>
                <a:lnTo>
                  <a:pt x="6743762" y="3545784"/>
                </a:lnTo>
                <a:lnTo>
                  <a:pt x="5910199" y="3455217"/>
                </a:lnTo>
                <a:cubicBezTo>
                  <a:pt x="5910866" y="3442671"/>
                  <a:pt x="5901235" y="3431986"/>
                  <a:pt x="5888690" y="3431319"/>
                </a:cubicBezTo>
                <a:cubicBezTo>
                  <a:pt x="5882146" y="3430978"/>
                  <a:pt x="5875788" y="3433474"/>
                  <a:pt x="5871213" y="3438158"/>
                </a:cubicBezTo>
                <a:lnTo>
                  <a:pt x="5772181" y="3351018"/>
                </a:lnTo>
                <a:cubicBezTo>
                  <a:pt x="5784091" y="3336828"/>
                  <a:pt x="5782246" y="3315675"/>
                  <a:pt x="5768057" y="3303764"/>
                </a:cubicBezTo>
                <a:cubicBezTo>
                  <a:pt x="5763218" y="3299686"/>
                  <a:pt x="5757310" y="3297065"/>
                  <a:pt x="5751029" y="3296212"/>
                </a:cubicBezTo>
                <a:cubicBezTo>
                  <a:pt x="5747338" y="3295715"/>
                  <a:pt x="5743601" y="3295824"/>
                  <a:pt x="5739957" y="3296553"/>
                </a:cubicBezTo>
                <a:lnTo>
                  <a:pt x="5707050" y="3152560"/>
                </a:lnTo>
                <a:cubicBezTo>
                  <a:pt x="5709128" y="3151986"/>
                  <a:pt x="5711128" y="3151164"/>
                  <a:pt x="5713005" y="3150109"/>
                </a:cubicBezTo>
                <a:close/>
                <a:moveTo>
                  <a:pt x="5489726" y="4190273"/>
                </a:moveTo>
                <a:lnTo>
                  <a:pt x="5738654" y="4180471"/>
                </a:lnTo>
                <a:lnTo>
                  <a:pt x="6361640" y="4155984"/>
                </a:lnTo>
                <a:cubicBezTo>
                  <a:pt x="6361640" y="4156605"/>
                  <a:pt x="6361733" y="4157240"/>
                  <a:pt x="6361811" y="4157861"/>
                </a:cubicBezTo>
                <a:lnTo>
                  <a:pt x="5642786" y="4262277"/>
                </a:lnTo>
                <a:lnTo>
                  <a:pt x="5487710" y="4202602"/>
                </a:lnTo>
                <a:cubicBezTo>
                  <a:pt x="5489075" y="4198647"/>
                  <a:pt x="5489757" y="4194491"/>
                  <a:pt x="5489726" y="4190304"/>
                </a:cubicBezTo>
                <a:close/>
                <a:moveTo>
                  <a:pt x="5637839" y="4262991"/>
                </a:moveTo>
                <a:lnTo>
                  <a:pt x="5372861" y="4301466"/>
                </a:lnTo>
                <a:cubicBezTo>
                  <a:pt x="5371977" y="4297016"/>
                  <a:pt x="5369775" y="4292952"/>
                  <a:pt x="5366534" y="4289773"/>
                </a:cubicBezTo>
                <a:lnTo>
                  <a:pt x="5395998" y="4256369"/>
                </a:lnTo>
                <a:lnTo>
                  <a:pt x="5429076" y="4218994"/>
                </a:lnTo>
                <a:cubicBezTo>
                  <a:pt x="5444755" y="4232021"/>
                  <a:pt x="5468031" y="4229865"/>
                  <a:pt x="5481058" y="4214186"/>
                </a:cubicBezTo>
                <a:cubicBezTo>
                  <a:pt x="5483384" y="4211380"/>
                  <a:pt x="5485276" y="4208247"/>
                  <a:pt x="5486687" y="4204897"/>
                </a:cubicBezTo>
                <a:close/>
                <a:moveTo>
                  <a:pt x="5281165" y="4658170"/>
                </a:moveTo>
                <a:lnTo>
                  <a:pt x="5237170" y="4538819"/>
                </a:lnTo>
                <a:lnTo>
                  <a:pt x="5341629" y="4326776"/>
                </a:lnTo>
                <a:cubicBezTo>
                  <a:pt x="5342730" y="4327257"/>
                  <a:pt x="5343862" y="4327644"/>
                  <a:pt x="5345025" y="4327923"/>
                </a:cubicBezTo>
                <a:lnTo>
                  <a:pt x="5286096" y="4632891"/>
                </a:lnTo>
                <a:close/>
                <a:moveTo>
                  <a:pt x="5366255" y="5744392"/>
                </a:moveTo>
                <a:cubicBezTo>
                  <a:pt x="5366054" y="5745881"/>
                  <a:pt x="5365991" y="5747385"/>
                  <a:pt x="5366084" y="5748874"/>
                </a:cubicBezTo>
                <a:lnTo>
                  <a:pt x="5239155" y="5763685"/>
                </a:lnTo>
                <a:cubicBezTo>
                  <a:pt x="5237774" y="5751821"/>
                  <a:pt x="5230719" y="5741353"/>
                  <a:pt x="5220236" y="5735615"/>
                </a:cubicBezTo>
                <a:lnTo>
                  <a:pt x="5466542" y="5251357"/>
                </a:lnTo>
                <a:cubicBezTo>
                  <a:pt x="5469799" y="5252876"/>
                  <a:pt x="5473242" y="5253962"/>
                  <a:pt x="5476793" y="5254598"/>
                </a:cubicBezTo>
                <a:lnTo>
                  <a:pt x="5391377" y="5725131"/>
                </a:lnTo>
                <a:cubicBezTo>
                  <a:pt x="5379157" y="5723596"/>
                  <a:pt x="5367961" y="5732156"/>
                  <a:pt x="5366239" y="5744361"/>
                </a:cubicBezTo>
                <a:close/>
                <a:moveTo>
                  <a:pt x="5549151" y="6200162"/>
                </a:moveTo>
                <a:lnTo>
                  <a:pt x="4689163" y="6061891"/>
                </a:lnTo>
                <a:cubicBezTo>
                  <a:pt x="4689613" y="6058525"/>
                  <a:pt x="4689287" y="6055083"/>
                  <a:pt x="4688217" y="6051857"/>
                </a:cubicBezTo>
                <a:lnTo>
                  <a:pt x="5239232" y="5814008"/>
                </a:lnTo>
                <a:lnTo>
                  <a:pt x="5552734" y="6193958"/>
                </a:lnTo>
                <a:cubicBezTo>
                  <a:pt x="5550997" y="6195664"/>
                  <a:pt x="5549772" y="6197804"/>
                  <a:pt x="5549151" y="6200162"/>
                </a:cubicBezTo>
                <a:close/>
                <a:moveTo>
                  <a:pt x="4687317" y="6049546"/>
                </a:moveTo>
                <a:cubicBezTo>
                  <a:pt x="4687317" y="6049422"/>
                  <a:pt x="4687225" y="6049314"/>
                  <a:pt x="4687178" y="6049205"/>
                </a:cubicBezTo>
                <a:lnTo>
                  <a:pt x="5170487" y="5786745"/>
                </a:lnTo>
                <a:cubicBezTo>
                  <a:pt x="5180769" y="5804254"/>
                  <a:pt x="5203224" y="5810209"/>
                  <a:pt x="5220840" y="5800129"/>
                </a:cubicBezTo>
                <a:cubicBezTo>
                  <a:pt x="5222407" y="5799198"/>
                  <a:pt x="5223895" y="5798159"/>
                  <a:pt x="5225322" y="5797027"/>
                </a:cubicBezTo>
                <a:lnTo>
                  <a:pt x="5237651" y="5811977"/>
                </a:lnTo>
                <a:close/>
                <a:moveTo>
                  <a:pt x="5448523" y="5234670"/>
                </a:moveTo>
                <a:cubicBezTo>
                  <a:pt x="5450244" y="5237617"/>
                  <a:pt x="5452322" y="5240346"/>
                  <a:pt x="5454726" y="5242781"/>
                </a:cubicBezTo>
                <a:lnTo>
                  <a:pt x="5219553" y="5485809"/>
                </a:lnTo>
                <a:lnTo>
                  <a:pt x="5241264" y="5102866"/>
                </a:lnTo>
                <a:lnTo>
                  <a:pt x="5446429" y="5198334"/>
                </a:lnTo>
                <a:cubicBezTo>
                  <a:pt x="5441358" y="5210121"/>
                  <a:pt x="5442133" y="5223613"/>
                  <a:pt x="5448523" y="5234732"/>
                </a:cubicBezTo>
                <a:close/>
                <a:moveTo>
                  <a:pt x="5203224" y="5730931"/>
                </a:moveTo>
                <a:cubicBezTo>
                  <a:pt x="5200308" y="5730869"/>
                  <a:pt x="5197393" y="5731148"/>
                  <a:pt x="5194540" y="5731769"/>
                </a:cubicBezTo>
                <a:lnTo>
                  <a:pt x="5151878" y="5559380"/>
                </a:lnTo>
                <a:lnTo>
                  <a:pt x="5216778" y="5492323"/>
                </a:lnTo>
                <a:close/>
                <a:moveTo>
                  <a:pt x="5227168" y="5795399"/>
                </a:moveTo>
                <a:cubicBezTo>
                  <a:pt x="5227353" y="5795243"/>
                  <a:pt x="5227509" y="5795073"/>
                  <a:pt x="5227695" y="5794902"/>
                </a:cubicBezTo>
                <a:lnTo>
                  <a:pt x="5242473" y="5809821"/>
                </a:lnTo>
                <a:lnTo>
                  <a:pt x="5239961" y="5810907"/>
                </a:lnTo>
                <a:close/>
                <a:moveTo>
                  <a:pt x="5358330" y="5458561"/>
                </a:moveTo>
                <a:lnTo>
                  <a:pt x="5218033" y="5734405"/>
                </a:lnTo>
                <a:cubicBezTo>
                  <a:pt x="5214125" y="5732575"/>
                  <a:pt x="5209923" y="5731443"/>
                  <a:pt x="5205627" y="5731055"/>
                </a:cubicBezTo>
                <a:lnTo>
                  <a:pt x="5219274" y="5489578"/>
                </a:lnTo>
                <a:lnTo>
                  <a:pt x="5456401" y="5244549"/>
                </a:lnTo>
                <a:cubicBezTo>
                  <a:pt x="5458804" y="5246720"/>
                  <a:pt x="5461456" y="5248596"/>
                  <a:pt x="5464309" y="5250147"/>
                </a:cubicBezTo>
                <a:close/>
                <a:moveTo>
                  <a:pt x="5463581" y="5178980"/>
                </a:moveTo>
                <a:cubicBezTo>
                  <a:pt x="5456618" y="5182935"/>
                  <a:pt x="5450988" y="5188874"/>
                  <a:pt x="5447406" y="5196039"/>
                </a:cubicBezTo>
                <a:lnTo>
                  <a:pt x="5241279" y="5100261"/>
                </a:lnTo>
                <a:lnTo>
                  <a:pt x="5257051" y="4821486"/>
                </a:lnTo>
                <a:cubicBezTo>
                  <a:pt x="5262928" y="4821626"/>
                  <a:pt x="5268743" y="4820370"/>
                  <a:pt x="5274016" y="4817780"/>
                </a:cubicBezTo>
                <a:lnTo>
                  <a:pt x="5463860" y="5178794"/>
                </a:lnTo>
                <a:close/>
                <a:moveTo>
                  <a:pt x="5043325" y="4976289"/>
                </a:moveTo>
                <a:cubicBezTo>
                  <a:pt x="5042410" y="4974660"/>
                  <a:pt x="5041371" y="4973109"/>
                  <a:pt x="5040224" y="4971636"/>
                </a:cubicBezTo>
                <a:lnTo>
                  <a:pt x="5142915" y="4884093"/>
                </a:lnTo>
                <a:lnTo>
                  <a:pt x="5230579" y="4809421"/>
                </a:lnTo>
                <a:cubicBezTo>
                  <a:pt x="5236813" y="4816275"/>
                  <a:pt x="5245404" y="4820540"/>
                  <a:pt x="5254631" y="4821346"/>
                </a:cubicBezTo>
                <a:lnTo>
                  <a:pt x="5238922" y="5099129"/>
                </a:lnTo>
                <a:lnTo>
                  <a:pt x="5045310" y="5009181"/>
                </a:lnTo>
                <a:cubicBezTo>
                  <a:pt x="5049854" y="4998512"/>
                  <a:pt x="5049109" y="4986338"/>
                  <a:pt x="5043325" y="4976289"/>
                </a:cubicBezTo>
                <a:close/>
                <a:moveTo>
                  <a:pt x="5035075" y="4072752"/>
                </a:moveTo>
                <a:cubicBezTo>
                  <a:pt x="5033121" y="4073884"/>
                  <a:pt x="5031260" y="4075202"/>
                  <a:pt x="5029539" y="4076660"/>
                </a:cubicBezTo>
                <a:lnTo>
                  <a:pt x="4803904" y="3824544"/>
                </a:lnTo>
                <a:cubicBezTo>
                  <a:pt x="4806338" y="3822342"/>
                  <a:pt x="4808509" y="3819845"/>
                  <a:pt x="4810370" y="3817131"/>
                </a:cubicBezTo>
                <a:lnTo>
                  <a:pt x="5256477" y="4076613"/>
                </a:lnTo>
                <a:cubicBezTo>
                  <a:pt x="5254941" y="4079855"/>
                  <a:pt x="5254166" y="4083391"/>
                  <a:pt x="5254228" y="4086973"/>
                </a:cubicBezTo>
                <a:lnTo>
                  <a:pt x="5090282" y="4100558"/>
                </a:lnTo>
                <a:cubicBezTo>
                  <a:pt x="5087894" y="4080242"/>
                  <a:pt x="5069502" y="4065711"/>
                  <a:pt x="5049187" y="4068099"/>
                </a:cubicBezTo>
                <a:cubicBezTo>
                  <a:pt x="5044209" y="4068673"/>
                  <a:pt x="5039417" y="4070255"/>
                  <a:pt x="5035075" y="4072752"/>
                </a:cubicBezTo>
                <a:close/>
                <a:moveTo>
                  <a:pt x="4862042" y="4549380"/>
                </a:moveTo>
                <a:lnTo>
                  <a:pt x="5112535" y="4425315"/>
                </a:lnTo>
                <a:lnTo>
                  <a:pt x="5137704" y="4412908"/>
                </a:lnTo>
                <a:lnTo>
                  <a:pt x="5076480" y="4691853"/>
                </a:lnTo>
                <a:lnTo>
                  <a:pt x="4861886" y="4583622"/>
                </a:lnTo>
                <a:cubicBezTo>
                  <a:pt x="4866957" y="4572782"/>
                  <a:pt x="4867019" y="4560267"/>
                  <a:pt x="4862042" y="4549380"/>
                </a:cubicBezTo>
                <a:close/>
                <a:moveTo>
                  <a:pt x="5078202" y="4695358"/>
                </a:moveTo>
                <a:lnTo>
                  <a:pt x="5141627" y="4727305"/>
                </a:lnTo>
                <a:lnTo>
                  <a:pt x="5026499" y="4961060"/>
                </a:lnTo>
                <a:cubicBezTo>
                  <a:pt x="5024530" y="4960160"/>
                  <a:pt x="5022483" y="4959431"/>
                  <a:pt x="5020389" y="4958904"/>
                </a:cubicBezTo>
                <a:close/>
                <a:moveTo>
                  <a:pt x="5135068" y="4721242"/>
                </a:moveTo>
                <a:lnTo>
                  <a:pt x="5078745" y="4692861"/>
                </a:lnTo>
                <a:lnTo>
                  <a:pt x="5140511" y="4411404"/>
                </a:lnTo>
                <a:lnTo>
                  <a:pt x="5171635" y="4395896"/>
                </a:lnTo>
                <a:lnTo>
                  <a:pt x="5212606" y="4583141"/>
                </a:lnTo>
                <a:lnTo>
                  <a:pt x="5142713" y="4725010"/>
                </a:lnTo>
                <a:close/>
                <a:moveTo>
                  <a:pt x="5162889" y="4344222"/>
                </a:moveTo>
                <a:lnTo>
                  <a:pt x="5179497" y="4389320"/>
                </a:lnTo>
                <a:lnTo>
                  <a:pt x="5173372" y="4392422"/>
                </a:lnTo>
                <a:lnTo>
                  <a:pt x="5162842" y="4344347"/>
                </a:lnTo>
                <a:close/>
                <a:moveTo>
                  <a:pt x="5171092" y="4393492"/>
                </a:moveTo>
                <a:lnTo>
                  <a:pt x="5141194" y="4408318"/>
                </a:lnTo>
                <a:lnTo>
                  <a:pt x="5155150" y="4344734"/>
                </a:lnTo>
                <a:cubicBezTo>
                  <a:pt x="5156903" y="4344998"/>
                  <a:pt x="5158686" y="4344998"/>
                  <a:pt x="5160438" y="4344734"/>
                </a:cubicBezTo>
                <a:close/>
                <a:moveTo>
                  <a:pt x="5213443" y="4587065"/>
                </a:moveTo>
                <a:lnTo>
                  <a:pt x="5248816" y="4748675"/>
                </a:lnTo>
                <a:cubicBezTo>
                  <a:pt x="5238814" y="4751141"/>
                  <a:pt x="5230331" y="4757716"/>
                  <a:pt x="5225462" y="4766789"/>
                </a:cubicBezTo>
                <a:lnTo>
                  <a:pt x="5144915" y="4726204"/>
                </a:lnTo>
                <a:close/>
                <a:moveTo>
                  <a:pt x="5214358" y="4579652"/>
                </a:moveTo>
                <a:lnTo>
                  <a:pt x="5173914" y="4394841"/>
                </a:lnTo>
                <a:lnTo>
                  <a:pt x="5180366" y="4391739"/>
                </a:lnTo>
                <a:lnTo>
                  <a:pt x="5234518" y="4538803"/>
                </a:lnTo>
                <a:close/>
                <a:moveTo>
                  <a:pt x="5182599" y="4390545"/>
                </a:moveTo>
                <a:lnTo>
                  <a:pt x="5330774" y="4317130"/>
                </a:lnTo>
                <a:cubicBezTo>
                  <a:pt x="5330774" y="4317176"/>
                  <a:pt x="5330774" y="4317207"/>
                  <a:pt x="5330774" y="4317254"/>
                </a:cubicBezTo>
                <a:cubicBezTo>
                  <a:pt x="5331316" y="4318169"/>
                  <a:pt x="5331906" y="4319037"/>
                  <a:pt x="5332557" y="4319875"/>
                </a:cubicBezTo>
                <a:lnTo>
                  <a:pt x="5334108" y="4321751"/>
                </a:lnTo>
                <a:cubicBezTo>
                  <a:pt x="5335643" y="4323333"/>
                  <a:pt x="5337380" y="4324682"/>
                  <a:pt x="5339303" y="4325752"/>
                </a:cubicBezTo>
                <a:lnTo>
                  <a:pt x="5235898" y="4535640"/>
                </a:lnTo>
                <a:close/>
                <a:moveTo>
                  <a:pt x="5339225" y="4286175"/>
                </a:moveTo>
                <a:cubicBezTo>
                  <a:pt x="5336589" y="4287695"/>
                  <a:pt x="5334279" y="4289742"/>
                  <a:pt x="5332433" y="4292177"/>
                </a:cubicBezTo>
                <a:lnTo>
                  <a:pt x="5293214" y="4265627"/>
                </a:lnTo>
                <a:lnTo>
                  <a:pt x="5330076" y="4248568"/>
                </a:lnTo>
                <a:lnTo>
                  <a:pt x="5342187" y="4284780"/>
                </a:lnTo>
                <a:cubicBezTo>
                  <a:pt x="5341164" y="4285183"/>
                  <a:pt x="5340187" y="4285648"/>
                  <a:pt x="5339225" y="4286175"/>
                </a:cubicBezTo>
                <a:close/>
                <a:moveTo>
                  <a:pt x="5327874" y="4307174"/>
                </a:moveTo>
                <a:lnTo>
                  <a:pt x="5289570" y="4311361"/>
                </a:lnTo>
                <a:lnTo>
                  <a:pt x="5175465" y="4323767"/>
                </a:lnTo>
                <a:cubicBezTo>
                  <a:pt x="5175264" y="4322666"/>
                  <a:pt x="5174953" y="4321580"/>
                  <a:pt x="5174550" y="4320526"/>
                </a:cubicBezTo>
                <a:lnTo>
                  <a:pt x="5290609" y="4266821"/>
                </a:lnTo>
                <a:lnTo>
                  <a:pt x="5331068" y="4294224"/>
                </a:lnTo>
                <a:cubicBezTo>
                  <a:pt x="5328742" y="4298132"/>
                  <a:pt x="5327626" y="4302629"/>
                  <a:pt x="5327874" y="4307174"/>
                </a:cubicBezTo>
                <a:close/>
                <a:moveTo>
                  <a:pt x="5090515" y="4103070"/>
                </a:moveTo>
                <a:lnTo>
                  <a:pt x="5254492" y="4089485"/>
                </a:lnTo>
                <a:cubicBezTo>
                  <a:pt x="5255453" y="4096526"/>
                  <a:pt x="5259656" y="4102698"/>
                  <a:pt x="5265859" y="4106172"/>
                </a:cubicBezTo>
                <a:lnTo>
                  <a:pt x="5246630" y="4144942"/>
                </a:lnTo>
                <a:lnTo>
                  <a:pt x="5090003" y="4111336"/>
                </a:lnTo>
                <a:cubicBezTo>
                  <a:pt x="5090483" y="4108607"/>
                  <a:pt x="5090654" y="4105831"/>
                  <a:pt x="5090515" y="4103070"/>
                </a:cubicBezTo>
                <a:close/>
                <a:moveTo>
                  <a:pt x="5329331" y="4246257"/>
                </a:moveTo>
                <a:lnTo>
                  <a:pt x="5290903" y="4264030"/>
                </a:lnTo>
                <a:lnTo>
                  <a:pt x="5241171" y="4230377"/>
                </a:lnTo>
                <a:lnTo>
                  <a:pt x="5300534" y="4160218"/>
                </a:lnTo>
                <a:close/>
                <a:moveTo>
                  <a:pt x="5285460" y="4107506"/>
                </a:moveTo>
                <a:cubicBezTo>
                  <a:pt x="5286484" y="4107103"/>
                  <a:pt x="5287461" y="4106637"/>
                  <a:pt x="5288422" y="4106110"/>
                </a:cubicBezTo>
                <a:cubicBezTo>
                  <a:pt x="5291462" y="4104373"/>
                  <a:pt x="5294052" y="4101938"/>
                  <a:pt x="5295990" y="4099023"/>
                </a:cubicBezTo>
                <a:lnTo>
                  <a:pt x="5331347" y="4119974"/>
                </a:lnTo>
                <a:lnTo>
                  <a:pt x="5301464" y="4155286"/>
                </a:lnTo>
                <a:close/>
                <a:moveTo>
                  <a:pt x="5333534" y="4121246"/>
                </a:moveTo>
                <a:lnTo>
                  <a:pt x="5381065" y="4149409"/>
                </a:lnTo>
                <a:lnTo>
                  <a:pt x="5376319" y="4172811"/>
                </a:lnTo>
                <a:lnTo>
                  <a:pt x="5303186" y="4157116"/>
                </a:lnTo>
                <a:close/>
                <a:moveTo>
                  <a:pt x="5333007" y="4118036"/>
                </a:moveTo>
                <a:lnTo>
                  <a:pt x="5297339" y="4096867"/>
                </a:lnTo>
                <a:cubicBezTo>
                  <a:pt x="5300224" y="4091331"/>
                  <a:pt x="5300689" y="4084848"/>
                  <a:pt x="5298657" y="4078940"/>
                </a:cubicBezTo>
                <a:lnTo>
                  <a:pt x="5389656" y="4041922"/>
                </a:lnTo>
                <a:lnTo>
                  <a:pt x="5392029" y="4040960"/>
                </a:lnTo>
                <a:cubicBezTo>
                  <a:pt x="5392153" y="4041209"/>
                  <a:pt x="5392277" y="4041457"/>
                  <a:pt x="5392416" y="4041704"/>
                </a:cubicBezTo>
                <a:cubicBezTo>
                  <a:pt x="5393099" y="4042883"/>
                  <a:pt x="5393936" y="4043969"/>
                  <a:pt x="5394897" y="4044915"/>
                </a:cubicBezTo>
                <a:close/>
                <a:moveTo>
                  <a:pt x="5391052" y="4038649"/>
                </a:moveTo>
                <a:lnTo>
                  <a:pt x="5361432" y="4050699"/>
                </a:lnTo>
                <a:lnTo>
                  <a:pt x="5297649" y="4076644"/>
                </a:lnTo>
                <a:cubicBezTo>
                  <a:pt x="5297401" y="4076117"/>
                  <a:pt x="5297122" y="4075590"/>
                  <a:pt x="5296827" y="4075094"/>
                </a:cubicBezTo>
                <a:cubicBezTo>
                  <a:pt x="5295882" y="4073465"/>
                  <a:pt x="5294734" y="4071961"/>
                  <a:pt x="5293431" y="4070596"/>
                </a:cubicBezTo>
                <a:lnTo>
                  <a:pt x="5364285" y="3994095"/>
                </a:lnTo>
                <a:lnTo>
                  <a:pt x="5394013" y="4024072"/>
                </a:lnTo>
                <a:cubicBezTo>
                  <a:pt x="5390571" y="4028088"/>
                  <a:pt x="5389423" y="4033594"/>
                  <a:pt x="5390989" y="4038649"/>
                </a:cubicBezTo>
                <a:close/>
                <a:moveTo>
                  <a:pt x="5364239" y="3990465"/>
                </a:moveTo>
                <a:lnTo>
                  <a:pt x="5320368" y="3946190"/>
                </a:lnTo>
                <a:lnTo>
                  <a:pt x="5348375" y="3852722"/>
                </a:lnTo>
                <a:lnTo>
                  <a:pt x="5385686" y="3862834"/>
                </a:lnTo>
                <a:lnTo>
                  <a:pt x="5395921" y="3956255"/>
                </a:lnTo>
                <a:close/>
                <a:moveTo>
                  <a:pt x="5349072" y="3850349"/>
                </a:moveTo>
                <a:lnTo>
                  <a:pt x="5370023" y="3780408"/>
                </a:lnTo>
                <a:cubicBezTo>
                  <a:pt x="5372210" y="3780950"/>
                  <a:pt x="5374474" y="3781152"/>
                  <a:pt x="5376723" y="3781028"/>
                </a:cubicBezTo>
                <a:lnTo>
                  <a:pt x="5385391" y="3860120"/>
                </a:lnTo>
                <a:close/>
                <a:moveTo>
                  <a:pt x="5346700" y="3849698"/>
                </a:moveTo>
                <a:lnTo>
                  <a:pt x="5215366" y="3814107"/>
                </a:lnTo>
                <a:cubicBezTo>
                  <a:pt x="5216607" y="3808865"/>
                  <a:pt x="5216684" y="3803422"/>
                  <a:pt x="5215599" y="3798149"/>
                </a:cubicBezTo>
                <a:lnTo>
                  <a:pt x="5353616" y="3764837"/>
                </a:lnTo>
                <a:cubicBezTo>
                  <a:pt x="5354112" y="3766512"/>
                  <a:pt x="5354795" y="3768125"/>
                  <a:pt x="5355663" y="3769645"/>
                </a:cubicBezTo>
                <a:cubicBezTo>
                  <a:pt x="5358330" y="3774313"/>
                  <a:pt x="5362564" y="3777880"/>
                  <a:pt x="5367620" y="3779710"/>
                </a:cubicBezTo>
                <a:close/>
                <a:moveTo>
                  <a:pt x="5214653" y="3816557"/>
                </a:moveTo>
                <a:lnTo>
                  <a:pt x="5345940" y="3852226"/>
                </a:lnTo>
                <a:lnTo>
                  <a:pt x="5318337" y="3944360"/>
                </a:lnTo>
                <a:lnTo>
                  <a:pt x="5206232" y="3831150"/>
                </a:lnTo>
                <a:cubicBezTo>
                  <a:pt x="5210125" y="3826994"/>
                  <a:pt x="5213009" y="3822000"/>
                  <a:pt x="5214653" y="3816557"/>
                </a:cubicBezTo>
                <a:close/>
                <a:moveTo>
                  <a:pt x="5319500" y="3948950"/>
                </a:moveTo>
                <a:lnTo>
                  <a:pt x="5362502" y="3992373"/>
                </a:lnTo>
                <a:lnTo>
                  <a:pt x="5304069" y="4055383"/>
                </a:lnTo>
                <a:lnTo>
                  <a:pt x="5291571" y="4068875"/>
                </a:lnTo>
                <a:cubicBezTo>
                  <a:pt x="5289539" y="4067185"/>
                  <a:pt x="5287228" y="4065851"/>
                  <a:pt x="5284731" y="4064967"/>
                </a:cubicBezTo>
                <a:close/>
                <a:moveTo>
                  <a:pt x="5283103" y="4108359"/>
                </a:moveTo>
                <a:lnTo>
                  <a:pt x="5299169" y="4156357"/>
                </a:lnTo>
                <a:lnTo>
                  <a:pt x="5249080" y="4145609"/>
                </a:lnTo>
                <a:lnTo>
                  <a:pt x="5268045" y="4107320"/>
                </a:lnTo>
                <a:cubicBezTo>
                  <a:pt x="5272806" y="4109351"/>
                  <a:pt x="5278125" y="4109692"/>
                  <a:pt x="5283103" y="4108281"/>
                </a:cubicBezTo>
                <a:close/>
                <a:moveTo>
                  <a:pt x="5248025" y="4147796"/>
                </a:moveTo>
                <a:lnTo>
                  <a:pt x="5298657" y="4158652"/>
                </a:lnTo>
                <a:lnTo>
                  <a:pt x="5239170" y="4228966"/>
                </a:lnTo>
                <a:lnTo>
                  <a:pt x="5215676" y="4213070"/>
                </a:lnTo>
                <a:close/>
                <a:moveTo>
                  <a:pt x="5239636" y="4232254"/>
                </a:moveTo>
                <a:lnTo>
                  <a:pt x="5288345" y="4265239"/>
                </a:lnTo>
                <a:lnTo>
                  <a:pt x="5173589" y="4318355"/>
                </a:lnTo>
                <a:cubicBezTo>
                  <a:pt x="5173589" y="4318246"/>
                  <a:pt x="5173480" y="4318122"/>
                  <a:pt x="5173418" y="4318014"/>
                </a:cubicBezTo>
                <a:cubicBezTo>
                  <a:pt x="5172581" y="4316571"/>
                  <a:pt x="5171526" y="4315253"/>
                  <a:pt x="5170317" y="4314106"/>
                </a:cubicBezTo>
                <a:close/>
                <a:moveTo>
                  <a:pt x="5302953" y="4159582"/>
                </a:moveTo>
                <a:lnTo>
                  <a:pt x="5375839" y="4175214"/>
                </a:lnTo>
                <a:lnTo>
                  <a:pt x="5364766" y="4229850"/>
                </a:lnTo>
                <a:lnTo>
                  <a:pt x="5331611" y="4245203"/>
                </a:lnTo>
                <a:close/>
                <a:moveTo>
                  <a:pt x="5378289" y="4175742"/>
                </a:moveTo>
                <a:lnTo>
                  <a:pt x="5416360" y="4183899"/>
                </a:lnTo>
                <a:cubicBezTo>
                  <a:pt x="5415088" y="4190971"/>
                  <a:pt x="5415895" y="4198275"/>
                  <a:pt x="5418702" y="4204897"/>
                </a:cubicBezTo>
                <a:lnTo>
                  <a:pt x="5367527" y="4228547"/>
                </a:lnTo>
                <a:close/>
                <a:moveTo>
                  <a:pt x="5416887" y="4181511"/>
                </a:moveTo>
                <a:lnTo>
                  <a:pt x="5378770" y="4173338"/>
                </a:lnTo>
                <a:lnTo>
                  <a:pt x="5383344" y="4150758"/>
                </a:lnTo>
                <a:lnTo>
                  <a:pt x="5420346" y="4172671"/>
                </a:lnTo>
                <a:cubicBezTo>
                  <a:pt x="5418795" y="4175462"/>
                  <a:pt x="5417601" y="4178425"/>
                  <a:pt x="5416810" y="4181511"/>
                </a:cubicBezTo>
                <a:close/>
                <a:moveTo>
                  <a:pt x="5381530" y="4146881"/>
                </a:moveTo>
                <a:lnTo>
                  <a:pt x="5335100" y="4119354"/>
                </a:lnTo>
                <a:lnTo>
                  <a:pt x="5396681" y="4046559"/>
                </a:lnTo>
                <a:cubicBezTo>
                  <a:pt x="5398092" y="4047582"/>
                  <a:pt x="5399658" y="4048342"/>
                  <a:pt x="5401333" y="4048838"/>
                </a:cubicBezTo>
                <a:close/>
                <a:moveTo>
                  <a:pt x="5397968" y="4020706"/>
                </a:moveTo>
                <a:cubicBezTo>
                  <a:pt x="5397161" y="4021156"/>
                  <a:pt x="5396402" y="4021668"/>
                  <a:pt x="5395704" y="4022257"/>
                </a:cubicBezTo>
                <a:lnTo>
                  <a:pt x="5365929" y="3992203"/>
                </a:lnTo>
                <a:lnTo>
                  <a:pt x="5396216" y="3959496"/>
                </a:lnTo>
                <a:lnTo>
                  <a:pt x="5402729" y="4018892"/>
                </a:lnTo>
                <a:cubicBezTo>
                  <a:pt x="5401054" y="4019202"/>
                  <a:pt x="5399441" y="4019807"/>
                  <a:pt x="5397968" y="4020660"/>
                </a:cubicBezTo>
                <a:close/>
                <a:moveTo>
                  <a:pt x="5388167" y="3863562"/>
                </a:moveTo>
                <a:lnTo>
                  <a:pt x="5429231" y="3874697"/>
                </a:lnTo>
                <a:cubicBezTo>
                  <a:pt x="5426223" y="3887243"/>
                  <a:pt x="5430022" y="3900425"/>
                  <a:pt x="5439218" y="3909466"/>
                </a:cubicBezTo>
                <a:lnTo>
                  <a:pt x="5398092" y="3953897"/>
                </a:lnTo>
                <a:close/>
                <a:moveTo>
                  <a:pt x="5429883" y="3872309"/>
                </a:moveTo>
                <a:lnTo>
                  <a:pt x="5387888" y="3860926"/>
                </a:lnTo>
                <a:lnTo>
                  <a:pt x="5379080" y="3780811"/>
                </a:lnTo>
                <a:cubicBezTo>
                  <a:pt x="5381778" y="3780361"/>
                  <a:pt x="5384368" y="3779446"/>
                  <a:pt x="5386740" y="3778097"/>
                </a:cubicBezTo>
                <a:cubicBezTo>
                  <a:pt x="5387035" y="3777926"/>
                  <a:pt x="5387299" y="3777725"/>
                  <a:pt x="5387578" y="3777539"/>
                </a:cubicBezTo>
                <a:lnTo>
                  <a:pt x="5442630" y="3853901"/>
                </a:lnTo>
                <a:cubicBezTo>
                  <a:pt x="5436598" y="3858569"/>
                  <a:pt x="5432131" y="3864974"/>
                  <a:pt x="5429883" y="3872262"/>
                </a:cubicBezTo>
                <a:close/>
                <a:moveTo>
                  <a:pt x="5385702" y="3738070"/>
                </a:moveTo>
                <a:lnTo>
                  <a:pt x="5401674" y="3701983"/>
                </a:lnTo>
                <a:lnTo>
                  <a:pt x="5523688" y="3704774"/>
                </a:lnTo>
                <a:cubicBezTo>
                  <a:pt x="5523719" y="3707721"/>
                  <a:pt x="5524107" y="3710652"/>
                  <a:pt x="5524851" y="3713505"/>
                </a:cubicBezTo>
                <a:lnTo>
                  <a:pt x="5396898" y="3750756"/>
                </a:lnTo>
                <a:cubicBezTo>
                  <a:pt x="5396433" y="3749453"/>
                  <a:pt x="5395859" y="3748197"/>
                  <a:pt x="5395176" y="3746987"/>
                </a:cubicBezTo>
                <a:cubicBezTo>
                  <a:pt x="5392959" y="3743141"/>
                  <a:pt x="5389672" y="3740024"/>
                  <a:pt x="5385702" y="3738024"/>
                </a:cubicBezTo>
                <a:close/>
                <a:moveTo>
                  <a:pt x="5383484" y="3737078"/>
                </a:moveTo>
                <a:cubicBezTo>
                  <a:pt x="5372629" y="3732953"/>
                  <a:pt x="5360409" y="3737667"/>
                  <a:pt x="5355136" y="3748011"/>
                </a:cubicBezTo>
                <a:lnTo>
                  <a:pt x="5281909" y="3715444"/>
                </a:lnTo>
                <a:lnTo>
                  <a:pt x="5299464" y="3699718"/>
                </a:lnTo>
                <a:lnTo>
                  <a:pt x="5399038" y="3701983"/>
                </a:lnTo>
                <a:close/>
                <a:moveTo>
                  <a:pt x="5279444" y="3714281"/>
                </a:moveTo>
                <a:lnTo>
                  <a:pt x="5254538" y="3703192"/>
                </a:lnTo>
                <a:cubicBezTo>
                  <a:pt x="5255066" y="3701735"/>
                  <a:pt x="5255422" y="3700199"/>
                  <a:pt x="5255562" y="3698649"/>
                </a:cubicBezTo>
                <a:lnTo>
                  <a:pt x="5295882" y="3699579"/>
                </a:lnTo>
                <a:close/>
                <a:moveTo>
                  <a:pt x="5279878" y="3717212"/>
                </a:moveTo>
                <a:lnTo>
                  <a:pt x="5354097" y="3750322"/>
                </a:lnTo>
                <a:cubicBezTo>
                  <a:pt x="5352639" y="3754199"/>
                  <a:pt x="5352267" y="3758402"/>
                  <a:pt x="5353027" y="3762480"/>
                </a:cubicBezTo>
                <a:lnTo>
                  <a:pt x="5220112" y="3794505"/>
                </a:lnTo>
                <a:lnTo>
                  <a:pt x="5214885" y="3795761"/>
                </a:lnTo>
                <a:cubicBezTo>
                  <a:pt x="5214079" y="3792767"/>
                  <a:pt x="5212885" y="3789899"/>
                  <a:pt x="5211350" y="3787216"/>
                </a:cubicBezTo>
                <a:cubicBezTo>
                  <a:pt x="5210249" y="3785339"/>
                  <a:pt x="5208993" y="3783540"/>
                  <a:pt x="5207597" y="3781881"/>
                </a:cubicBezTo>
                <a:close/>
                <a:moveTo>
                  <a:pt x="5213009" y="3810679"/>
                </a:moveTo>
                <a:cubicBezTo>
                  <a:pt x="5210466" y="3829072"/>
                  <a:pt x="5193485" y="3841913"/>
                  <a:pt x="5175093" y="3839370"/>
                </a:cubicBezTo>
                <a:cubicBezTo>
                  <a:pt x="5156701" y="3836811"/>
                  <a:pt x="5143861" y="3819845"/>
                  <a:pt x="5146404" y="3801452"/>
                </a:cubicBezTo>
                <a:cubicBezTo>
                  <a:pt x="5148947" y="3783059"/>
                  <a:pt x="5165928" y="3770203"/>
                  <a:pt x="5184320" y="3772762"/>
                </a:cubicBezTo>
                <a:cubicBezTo>
                  <a:pt x="5184320" y="3772762"/>
                  <a:pt x="5184335" y="3772762"/>
                  <a:pt x="5184335" y="3772762"/>
                </a:cubicBezTo>
                <a:cubicBezTo>
                  <a:pt x="5202697" y="3775336"/>
                  <a:pt x="5215506" y="3792271"/>
                  <a:pt x="5213009" y="3810633"/>
                </a:cubicBezTo>
                <a:close/>
                <a:moveTo>
                  <a:pt x="5197719" y="3837819"/>
                </a:moveTo>
                <a:cubicBezTo>
                  <a:pt x="5200153" y="3836423"/>
                  <a:pt x="5202402" y="3834748"/>
                  <a:pt x="5204449" y="3832825"/>
                </a:cubicBezTo>
                <a:lnTo>
                  <a:pt x="5317530" y="3946934"/>
                </a:lnTo>
                <a:lnTo>
                  <a:pt x="5282390" y="4064284"/>
                </a:lnTo>
                <a:cubicBezTo>
                  <a:pt x="5278544" y="4063354"/>
                  <a:pt x="5274528" y="4063447"/>
                  <a:pt x="5270728" y="4064548"/>
                </a:cubicBezTo>
                <a:lnTo>
                  <a:pt x="5192601" y="3840207"/>
                </a:lnTo>
                <a:cubicBezTo>
                  <a:pt x="5194369" y="3839525"/>
                  <a:pt x="5196075" y="3838718"/>
                  <a:pt x="5197719" y="3837772"/>
                </a:cubicBezTo>
                <a:close/>
                <a:moveTo>
                  <a:pt x="5089445" y="4113864"/>
                </a:moveTo>
                <a:lnTo>
                  <a:pt x="5245498" y="4147331"/>
                </a:lnTo>
                <a:lnTo>
                  <a:pt x="5213567" y="4211752"/>
                </a:lnTo>
                <a:lnTo>
                  <a:pt x="5084854" y="4124642"/>
                </a:lnTo>
                <a:cubicBezTo>
                  <a:pt x="5086948" y="4121292"/>
                  <a:pt x="5088498" y="4117648"/>
                  <a:pt x="5089445" y="4113817"/>
                </a:cubicBezTo>
                <a:close/>
                <a:moveTo>
                  <a:pt x="5214498" y="4215349"/>
                </a:moveTo>
                <a:lnTo>
                  <a:pt x="5237495" y="4230858"/>
                </a:lnTo>
                <a:lnTo>
                  <a:pt x="5168440" y="4312477"/>
                </a:lnTo>
                <a:cubicBezTo>
                  <a:pt x="5167944" y="4312105"/>
                  <a:pt x="5167417" y="4311764"/>
                  <a:pt x="5166889" y="4311454"/>
                </a:cubicBezTo>
                <a:close/>
                <a:moveTo>
                  <a:pt x="5166735" y="4342641"/>
                </a:moveTo>
                <a:cubicBezTo>
                  <a:pt x="5172550" y="4339306"/>
                  <a:pt x="5176024" y="4333026"/>
                  <a:pt x="5175760" y="4326326"/>
                </a:cubicBezTo>
                <a:lnTo>
                  <a:pt x="5225384" y="4320898"/>
                </a:lnTo>
                <a:lnTo>
                  <a:pt x="5328075" y="4309686"/>
                </a:lnTo>
                <a:cubicBezTo>
                  <a:pt x="5328386" y="4311500"/>
                  <a:pt x="5328897" y="4313268"/>
                  <a:pt x="5329626" y="4314958"/>
                </a:cubicBezTo>
                <a:lnTo>
                  <a:pt x="5181699" y="4388265"/>
                </a:lnTo>
                <a:lnTo>
                  <a:pt x="5165168" y="4343385"/>
                </a:lnTo>
                <a:cubicBezTo>
                  <a:pt x="5165726" y="4343106"/>
                  <a:pt x="5166238" y="4342873"/>
                  <a:pt x="5166735" y="4342594"/>
                </a:cubicBezTo>
                <a:close/>
                <a:moveTo>
                  <a:pt x="5152778" y="4344191"/>
                </a:moveTo>
                <a:lnTo>
                  <a:pt x="5138402" y="4409682"/>
                </a:lnTo>
                <a:lnTo>
                  <a:pt x="4943332" y="4506345"/>
                </a:lnTo>
                <a:lnTo>
                  <a:pt x="4860940" y="4547147"/>
                </a:lnTo>
                <a:cubicBezTo>
                  <a:pt x="4860739" y="4546790"/>
                  <a:pt x="4860584" y="4546418"/>
                  <a:pt x="4860382" y="4546061"/>
                </a:cubicBezTo>
                <a:cubicBezTo>
                  <a:pt x="4859886" y="4545193"/>
                  <a:pt x="4859328" y="4544386"/>
                  <a:pt x="4858831" y="4543564"/>
                </a:cubicBezTo>
                <a:lnTo>
                  <a:pt x="5144078" y="4338438"/>
                </a:lnTo>
                <a:cubicBezTo>
                  <a:pt x="5146326" y="4341183"/>
                  <a:pt x="5149351" y="4343199"/>
                  <a:pt x="5152762" y="4344207"/>
                </a:cubicBezTo>
                <a:close/>
                <a:moveTo>
                  <a:pt x="4860832" y="4585840"/>
                </a:moveTo>
                <a:lnTo>
                  <a:pt x="5075891" y="4694226"/>
                </a:lnTo>
                <a:lnTo>
                  <a:pt x="5017924" y="4958330"/>
                </a:lnTo>
                <a:cubicBezTo>
                  <a:pt x="5011085" y="4957074"/>
                  <a:pt x="5004044" y="4957787"/>
                  <a:pt x="4997593" y="4960362"/>
                </a:cubicBezTo>
                <a:lnTo>
                  <a:pt x="4997019" y="4960610"/>
                </a:lnTo>
                <a:lnTo>
                  <a:pt x="4841416" y="4603705"/>
                </a:lnTo>
                <a:lnTo>
                  <a:pt x="4842347" y="4603302"/>
                </a:lnTo>
                <a:cubicBezTo>
                  <a:pt x="4843324" y="4602837"/>
                  <a:pt x="4844316" y="4602371"/>
                  <a:pt x="4845278" y="4601751"/>
                </a:cubicBezTo>
                <a:cubicBezTo>
                  <a:pt x="4851837" y="4597998"/>
                  <a:pt x="4857219" y="4592493"/>
                  <a:pt x="4860816" y="4585855"/>
                </a:cubicBezTo>
                <a:close/>
                <a:moveTo>
                  <a:pt x="5143845" y="4728406"/>
                </a:moveTo>
                <a:lnTo>
                  <a:pt x="5224361" y="4768960"/>
                </a:lnTo>
                <a:cubicBezTo>
                  <a:pt x="5220422" y="4777459"/>
                  <a:pt x="5219848" y="4787120"/>
                  <a:pt x="5222732" y="4796022"/>
                </a:cubicBezTo>
                <a:lnTo>
                  <a:pt x="5223616" y="4798317"/>
                </a:lnTo>
                <a:cubicBezTo>
                  <a:pt x="5224252" y="4799914"/>
                  <a:pt x="5224996" y="4801465"/>
                  <a:pt x="5225834" y="4802969"/>
                </a:cubicBezTo>
                <a:cubicBezTo>
                  <a:pt x="5226749" y="4804598"/>
                  <a:pt x="5227788" y="4806149"/>
                  <a:pt x="5228935" y="4807622"/>
                </a:cubicBezTo>
                <a:lnTo>
                  <a:pt x="5164455" y="4862552"/>
                </a:lnTo>
                <a:lnTo>
                  <a:pt x="5038673" y="4969790"/>
                </a:lnTo>
                <a:cubicBezTo>
                  <a:pt x="5035850" y="4966658"/>
                  <a:pt x="5032501" y="4964037"/>
                  <a:pt x="5028779" y="4962036"/>
                </a:cubicBezTo>
                <a:close/>
                <a:moveTo>
                  <a:pt x="5266216" y="4748474"/>
                </a:moveTo>
                <a:lnTo>
                  <a:pt x="5281909" y="4667335"/>
                </a:lnTo>
                <a:lnTo>
                  <a:pt x="5311513" y="4747714"/>
                </a:lnTo>
                <a:lnTo>
                  <a:pt x="5288546" y="4763703"/>
                </a:lnTo>
                <a:cubicBezTo>
                  <a:pt x="5283289" y="4755995"/>
                  <a:pt x="5275303" y="4750567"/>
                  <a:pt x="5266200" y="4748489"/>
                </a:cubicBezTo>
                <a:close/>
                <a:moveTo>
                  <a:pt x="5264665" y="4743821"/>
                </a:moveTo>
                <a:lnTo>
                  <a:pt x="5263858" y="4748024"/>
                </a:lnTo>
                <a:cubicBezTo>
                  <a:pt x="5259702" y="4747357"/>
                  <a:pt x="5255469" y="4747419"/>
                  <a:pt x="5251344" y="4748179"/>
                </a:cubicBezTo>
                <a:lnTo>
                  <a:pt x="5215304" y="4583529"/>
                </a:lnTo>
                <a:lnTo>
                  <a:pt x="5235790" y="4541936"/>
                </a:lnTo>
                <a:lnTo>
                  <a:pt x="5280328" y="4662900"/>
                </a:lnTo>
                <a:close/>
                <a:moveTo>
                  <a:pt x="5344637" y="4284020"/>
                </a:moveTo>
                <a:lnTo>
                  <a:pt x="5332433" y="4247560"/>
                </a:lnTo>
                <a:lnTo>
                  <a:pt x="5364208" y="4232858"/>
                </a:lnTo>
                <a:lnTo>
                  <a:pt x="5353958" y="4283446"/>
                </a:lnTo>
                <a:cubicBezTo>
                  <a:pt x="5350809" y="4282965"/>
                  <a:pt x="5347615" y="4283151"/>
                  <a:pt x="5344544" y="4283989"/>
                </a:cubicBezTo>
                <a:close/>
                <a:moveTo>
                  <a:pt x="5366999" y="4231556"/>
                </a:moveTo>
                <a:lnTo>
                  <a:pt x="5419725" y="4207146"/>
                </a:lnTo>
                <a:cubicBezTo>
                  <a:pt x="5420035" y="4207751"/>
                  <a:pt x="5420299" y="4208355"/>
                  <a:pt x="5420640" y="4208945"/>
                </a:cubicBezTo>
                <a:cubicBezTo>
                  <a:pt x="5422454" y="4212062"/>
                  <a:pt x="5424703" y="4214900"/>
                  <a:pt x="5427324" y="4217381"/>
                </a:cubicBezTo>
                <a:lnTo>
                  <a:pt x="5380801" y="4270031"/>
                </a:lnTo>
                <a:lnTo>
                  <a:pt x="5364766" y="4288145"/>
                </a:lnTo>
                <a:cubicBezTo>
                  <a:pt x="5362285" y="4286175"/>
                  <a:pt x="5359432" y="4284748"/>
                  <a:pt x="5356361" y="4283942"/>
                </a:cubicBezTo>
                <a:close/>
                <a:moveTo>
                  <a:pt x="5449732" y="4212294"/>
                </a:moveTo>
                <a:cubicBezTo>
                  <a:pt x="5437621" y="4210604"/>
                  <a:pt x="5429169" y="4199423"/>
                  <a:pt x="5430844" y="4187311"/>
                </a:cubicBezTo>
                <a:cubicBezTo>
                  <a:pt x="5432534" y="4175199"/>
                  <a:pt x="5443715" y="4166747"/>
                  <a:pt x="5455827" y="4168422"/>
                </a:cubicBezTo>
                <a:cubicBezTo>
                  <a:pt x="5467938" y="4170112"/>
                  <a:pt x="5476390" y="4181293"/>
                  <a:pt x="5474715" y="4193405"/>
                </a:cubicBezTo>
                <a:cubicBezTo>
                  <a:pt x="5473025" y="4205518"/>
                  <a:pt x="5461828" y="4213969"/>
                  <a:pt x="5449717" y="4212279"/>
                </a:cubicBezTo>
                <a:cubicBezTo>
                  <a:pt x="5449686" y="4212279"/>
                  <a:pt x="5449655" y="4212263"/>
                  <a:pt x="5449624" y="4212263"/>
                </a:cubicBezTo>
                <a:close/>
                <a:moveTo>
                  <a:pt x="5434380" y="4158341"/>
                </a:moveTo>
                <a:cubicBezTo>
                  <a:pt x="5429200" y="4161319"/>
                  <a:pt x="5424812" y="4165522"/>
                  <a:pt x="5421601" y="4170562"/>
                </a:cubicBezTo>
                <a:lnTo>
                  <a:pt x="5393579" y="4153953"/>
                </a:lnTo>
                <a:lnTo>
                  <a:pt x="5383887" y="4148199"/>
                </a:lnTo>
                <a:lnTo>
                  <a:pt x="5403907" y="4049319"/>
                </a:lnTo>
                <a:cubicBezTo>
                  <a:pt x="5405598" y="4049521"/>
                  <a:pt x="5407303" y="4049459"/>
                  <a:pt x="5408963" y="4049102"/>
                </a:cubicBezTo>
                <a:lnTo>
                  <a:pt x="5427463" y="4110561"/>
                </a:lnTo>
                <a:lnTo>
                  <a:pt x="5440955" y="4155395"/>
                </a:lnTo>
                <a:cubicBezTo>
                  <a:pt x="5438644" y="4156139"/>
                  <a:pt x="5436411" y="4157116"/>
                  <a:pt x="5434287" y="4158311"/>
                </a:cubicBezTo>
                <a:close/>
                <a:moveTo>
                  <a:pt x="5405287" y="4018660"/>
                </a:moveTo>
                <a:lnTo>
                  <a:pt x="5398542" y="3957138"/>
                </a:lnTo>
                <a:lnTo>
                  <a:pt x="5436380" y="3916290"/>
                </a:lnTo>
                <a:lnTo>
                  <a:pt x="5441141" y="3911141"/>
                </a:lnTo>
                <a:cubicBezTo>
                  <a:pt x="5443979" y="3913592"/>
                  <a:pt x="5447173" y="3915608"/>
                  <a:pt x="5450616" y="3917097"/>
                </a:cubicBezTo>
                <a:lnTo>
                  <a:pt x="5414406" y="4008750"/>
                </a:lnTo>
                <a:lnTo>
                  <a:pt x="5410219" y="4019357"/>
                </a:lnTo>
                <a:cubicBezTo>
                  <a:pt x="5408591" y="4018830"/>
                  <a:pt x="5406900" y="4018582"/>
                  <a:pt x="5405195" y="4018629"/>
                </a:cubicBezTo>
                <a:close/>
                <a:moveTo>
                  <a:pt x="5446894" y="3851047"/>
                </a:moveTo>
                <a:cubicBezTo>
                  <a:pt x="5446150" y="3851482"/>
                  <a:pt x="5445452" y="3851962"/>
                  <a:pt x="5444755" y="3852443"/>
                </a:cubicBezTo>
                <a:lnTo>
                  <a:pt x="5389764" y="3776034"/>
                </a:lnTo>
                <a:cubicBezTo>
                  <a:pt x="5396588" y="3770576"/>
                  <a:pt x="5399658" y="3761689"/>
                  <a:pt x="5397673" y="3753175"/>
                </a:cubicBezTo>
                <a:lnTo>
                  <a:pt x="5467101" y="3732922"/>
                </a:lnTo>
                <a:lnTo>
                  <a:pt x="5525595" y="3715863"/>
                </a:lnTo>
                <a:cubicBezTo>
                  <a:pt x="5526402" y="3718267"/>
                  <a:pt x="5527441" y="3720577"/>
                  <a:pt x="5528697" y="3722764"/>
                </a:cubicBezTo>
                <a:cubicBezTo>
                  <a:pt x="5531954" y="3728424"/>
                  <a:pt x="5536652" y="3733123"/>
                  <a:pt x="5542328" y="3736380"/>
                </a:cubicBezTo>
                <a:lnTo>
                  <a:pt x="5481709" y="3849915"/>
                </a:lnTo>
                <a:cubicBezTo>
                  <a:pt x="5470621" y="3844425"/>
                  <a:pt x="5457517" y="3844828"/>
                  <a:pt x="5446801" y="3851016"/>
                </a:cubicBezTo>
                <a:close/>
                <a:moveTo>
                  <a:pt x="5767901" y="3347264"/>
                </a:moveTo>
                <a:lnTo>
                  <a:pt x="5760597" y="3340844"/>
                </a:lnTo>
                <a:cubicBezTo>
                  <a:pt x="5766645" y="3332997"/>
                  <a:pt x="5765172" y="3321723"/>
                  <a:pt x="5757325" y="3315675"/>
                </a:cubicBezTo>
                <a:cubicBezTo>
                  <a:pt x="5753402" y="3312666"/>
                  <a:pt x="5748424" y="3311410"/>
                  <a:pt x="5743539" y="3312185"/>
                </a:cubicBezTo>
                <a:lnTo>
                  <a:pt x="5741259" y="3302167"/>
                </a:lnTo>
                <a:cubicBezTo>
                  <a:pt x="5756348" y="3299267"/>
                  <a:pt x="5770925" y="3309161"/>
                  <a:pt x="5773825" y="3324251"/>
                </a:cubicBezTo>
                <a:cubicBezTo>
                  <a:pt x="5775392" y="3332423"/>
                  <a:pt x="5773220" y="3340860"/>
                  <a:pt x="5767901" y="3347264"/>
                </a:cubicBezTo>
                <a:close/>
                <a:moveTo>
                  <a:pt x="5865072" y="3457652"/>
                </a:moveTo>
                <a:lnTo>
                  <a:pt x="5662434" y="3502052"/>
                </a:lnTo>
                <a:lnTo>
                  <a:pt x="5732715" y="3360198"/>
                </a:lnTo>
                <a:cubicBezTo>
                  <a:pt x="5745602" y="3366030"/>
                  <a:pt x="5760768" y="3363099"/>
                  <a:pt x="5770553" y="3352879"/>
                </a:cubicBezTo>
                <a:lnTo>
                  <a:pt x="5869631" y="3439926"/>
                </a:lnTo>
                <a:cubicBezTo>
                  <a:pt x="5865661" y="3444904"/>
                  <a:pt x="5863971" y="3451324"/>
                  <a:pt x="5864963" y="3457621"/>
                </a:cubicBezTo>
                <a:close/>
                <a:moveTo>
                  <a:pt x="5742562" y="3357159"/>
                </a:moveTo>
                <a:cubicBezTo>
                  <a:pt x="5740019" y="3356802"/>
                  <a:pt x="5737553" y="3356089"/>
                  <a:pt x="5735211" y="3355050"/>
                </a:cubicBezTo>
                <a:lnTo>
                  <a:pt x="5739429" y="3346551"/>
                </a:lnTo>
                <a:cubicBezTo>
                  <a:pt x="5744578" y="3348676"/>
                  <a:pt x="5750409" y="3348288"/>
                  <a:pt x="5755232" y="3345512"/>
                </a:cubicBezTo>
                <a:cubicBezTo>
                  <a:pt x="5756565" y="3344737"/>
                  <a:pt x="5757806" y="3343791"/>
                  <a:pt x="5758891" y="3342690"/>
                </a:cubicBezTo>
                <a:lnTo>
                  <a:pt x="5766195" y="3349095"/>
                </a:lnTo>
                <a:cubicBezTo>
                  <a:pt x="5760023" y="3355376"/>
                  <a:pt x="5751231" y="3358369"/>
                  <a:pt x="5742500" y="3357128"/>
                </a:cubicBezTo>
                <a:close/>
                <a:moveTo>
                  <a:pt x="5733009" y="3353964"/>
                </a:moveTo>
                <a:cubicBezTo>
                  <a:pt x="5730110" y="3352367"/>
                  <a:pt x="5727520" y="3350258"/>
                  <a:pt x="5725364" y="3347761"/>
                </a:cubicBezTo>
                <a:lnTo>
                  <a:pt x="5732870" y="3341899"/>
                </a:lnTo>
                <a:cubicBezTo>
                  <a:pt x="5734126" y="3343295"/>
                  <a:pt x="5735599" y="3344489"/>
                  <a:pt x="5737227" y="3345419"/>
                </a:cubicBezTo>
                <a:close/>
                <a:moveTo>
                  <a:pt x="5741073" y="3312728"/>
                </a:moveTo>
                <a:cubicBezTo>
                  <a:pt x="5739771" y="3313100"/>
                  <a:pt x="5738530" y="3313627"/>
                  <a:pt x="5737351" y="3314279"/>
                </a:cubicBezTo>
                <a:cubicBezTo>
                  <a:pt x="5728729" y="3319210"/>
                  <a:pt x="5725721" y="3330190"/>
                  <a:pt x="5730652" y="3338828"/>
                </a:cubicBezTo>
                <a:cubicBezTo>
                  <a:pt x="5730668" y="3338828"/>
                  <a:pt x="5730668" y="3338844"/>
                  <a:pt x="5730668" y="3338844"/>
                </a:cubicBezTo>
                <a:cubicBezTo>
                  <a:pt x="5730885" y="3339231"/>
                  <a:pt x="5731133" y="3339588"/>
                  <a:pt x="5731365" y="3339929"/>
                </a:cubicBezTo>
                <a:lnTo>
                  <a:pt x="5723829" y="3345807"/>
                </a:lnTo>
                <a:cubicBezTo>
                  <a:pt x="5714788" y="3333385"/>
                  <a:pt x="5717533" y="3316000"/>
                  <a:pt x="5729954" y="3306959"/>
                </a:cubicBezTo>
                <a:cubicBezTo>
                  <a:pt x="5732622" y="3305020"/>
                  <a:pt x="5735614" y="3303578"/>
                  <a:pt x="5738794" y="3302679"/>
                </a:cubicBezTo>
                <a:close/>
                <a:moveTo>
                  <a:pt x="5720913" y="3351328"/>
                </a:moveTo>
                <a:cubicBezTo>
                  <a:pt x="5723612" y="3354476"/>
                  <a:pt x="5726868" y="3357112"/>
                  <a:pt x="5730528" y="3359082"/>
                </a:cubicBezTo>
                <a:lnTo>
                  <a:pt x="5659364" y="3502718"/>
                </a:lnTo>
                <a:lnTo>
                  <a:pt x="5491494" y="3539457"/>
                </a:lnTo>
                <a:cubicBezTo>
                  <a:pt x="5490982" y="3537612"/>
                  <a:pt x="5490254" y="3535828"/>
                  <a:pt x="5489308" y="3534169"/>
                </a:cubicBezTo>
                <a:cubicBezTo>
                  <a:pt x="5488982" y="3533595"/>
                  <a:pt x="5488610" y="3533052"/>
                  <a:pt x="5488237" y="3532525"/>
                </a:cubicBezTo>
                <a:close/>
                <a:moveTo>
                  <a:pt x="5492130" y="3541892"/>
                </a:moveTo>
                <a:lnTo>
                  <a:pt x="5657968" y="3505556"/>
                </a:lnTo>
                <a:lnTo>
                  <a:pt x="5576166" y="3670641"/>
                </a:lnTo>
                <a:cubicBezTo>
                  <a:pt x="5565714" y="3665911"/>
                  <a:pt x="5553649" y="3666283"/>
                  <a:pt x="5543522" y="3671680"/>
                </a:cubicBezTo>
                <a:lnTo>
                  <a:pt x="5482050" y="3564674"/>
                </a:lnTo>
                <a:cubicBezTo>
                  <a:pt x="5489618" y="3559742"/>
                  <a:pt x="5493541" y="3550763"/>
                  <a:pt x="5492006" y="3541861"/>
                </a:cubicBezTo>
                <a:close/>
                <a:moveTo>
                  <a:pt x="5539583" y="3701316"/>
                </a:moveTo>
                <a:cubicBezTo>
                  <a:pt x="5541274" y="3689204"/>
                  <a:pt x="5552455" y="3680752"/>
                  <a:pt x="5564566" y="3682427"/>
                </a:cubicBezTo>
                <a:cubicBezTo>
                  <a:pt x="5576677" y="3684118"/>
                  <a:pt x="5585129" y="3695299"/>
                  <a:pt x="5583454" y="3707411"/>
                </a:cubicBezTo>
                <a:cubicBezTo>
                  <a:pt x="5581764" y="3719522"/>
                  <a:pt x="5570583" y="3727974"/>
                  <a:pt x="5558471" y="3726300"/>
                </a:cubicBezTo>
                <a:cubicBezTo>
                  <a:pt x="5546345" y="3724671"/>
                  <a:pt x="5537816" y="3713521"/>
                  <a:pt x="5539444" y="3701393"/>
                </a:cubicBezTo>
                <a:cubicBezTo>
                  <a:pt x="5539444" y="3701362"/>
                  <a:pt x="5539459" y="3701316"/>
                  <a:pt x="5539459" y="3701285"/>
                </a:cubicBezTo>
                <a:close/>
                <a:moveTo>
                  <a:pt x="5578352" y="3671742"/>
                </a:moveTo>
                <a:lnTo>
                  <a:pt x="5660915" y="3504843"/>
                </a:lnTo>
                <a:lnTo>
                  <a:pt x="5664342" y="3504083"/>
                </a:lnTo>
                <a:lnTo>
                  <a:pt x="5865506" y="3460025"/>
                </a:lnTo>
                <a:cubicBezTo>
                  <a:pt x="5866002" y="3461854"/>
                  <a:pt x="5866731" y="3463622"/>
                  <a:pt x="5867662" y="3465266"/>
                </a:cubicBezTo>
                <a:cubicBezTo>
                  <a:pt x="5867956" y="3465794"/>
                  <a:pt x="5868297" y="3466290"/>
                  <a:pt x="5868639" y="3466817"/>
                </a:cubicBezTo>
                <a:lnTo>
                  <a:pt x="5589332" y="3680830"/>
                </a:lnTo>
                <a:cubicBezTo>
                  <a:pt x="5586277" y="3677092"/>
                  <a:pt x="5582508" y="3673991"/>
                  <a:pt x="5578244" y="3671711"/>
                </a:cubicBezTo>
                <a:close/>
                <a:moveTo>
                  <a:pt x="5704754" y="3153133"/>
                </a:moveTo>
                <a:lnTo>
                  <a:pt x="5737568" y="3297127"/>
                </a:lnTo>
                <a:cubicBezTo>
                  <a:pt x="5719688" y="3301996"/>
                  <a:pt x="5709128" y="3320436"/>
                  <a:pt x="5713997" y="3338317"/>
                </a:cubicBezTo>
                <a:cubicBezTo>
                  <a:pt x="5715082" y="3342302"/>
                  <a:pt x="5716897" y="3346055"/>
                  <a:pt x="5719347" y="3349389"/>
                </a:cubicBezTo>
                <a:lnTo>
                  <a:pt x="5486826" y="3530602"/>
                </a:lnTo>
                <a:cubicBezTo>
                  <a:pt x="5485353" y="3528912"/>
                  <a:pt x="5483647" y="3527439"/>
                  <a:pt x="5481740" y="3526244"/>
                </a:cubicBezTo>
                <a:lnTo>
                  <a:pt x="5688844" y="3150947"/>
                </a:lnTo>
                <a:cubicBezTo>
                  <a:pt x="5693759" y="3153320"/>
                  <a:pt x="5699280" y="3154064"/>
                  <a:pt x="5704646" y="3153102"/>
                </a:cubicBezTo>
                <a:close/>
                <a:moveTo>
                  <a:pt x="5574088" y="3219136"/>
                </a:moveTo>
                <a:cubicBezTo>
                  <a:pt x="5583702" y="3221478"/>
                  <a:pt x="5593410" y="3215585"/>
                  <a:pt x="5595752" y="3205970"/>
                </a:cubicBezTo>
                <a:cubicBezTo>
                  <a:pt x="5596791" y="3201752"/>
                  <a:pt x="5596248" y="3197301"/>
                  <a:pt x="5594247" y="3193455"/>
                </a:cubicBezTo>
                <a:lnTo>
                  <a:pt x="5678795" y="3142138"/>
                </a:lnTo>
                <a:cubicBezTo>
                  <a:pt x="5680842" y="3145209"/>
                  <a:pt x="5683525" y="3147799"/>
                  <a:pt x="5686657" y="3149737"/>
                </a:cubicBezTo>
                <a:lnTo>
                  <a:pt x="5607801" y="3292474"/>
                </a:lnTo>
                <a:lnTo>
                  <a:pt x="5479445" y="3525004"/>
                </a:lnTo>
                <a:cubicBezTo>
                  <a:pt x="5478840" y="3524725"/>
                  <a:pt x="5478235" y="3524445"/>
                  <a:pt x="5477615" y="3524213"/>
                </a:cubicBezTo>
                <a:close/>
                <a:moveTo>
                  <a:pt x="5479879" y="3565852"/>
                </a:moveTo>
                <a:lnTo>
                  <a:pt x="5541351" y="3672859"/>
                </a:lnTo>
                <a:cubicBezTo>
                  <a:pt x="5531070" y="3679186"/>
                  <a:pt x="5524541" y="3690135"/>
                  <a:pt x="5523859" y="3702184"/>
                </a:cubicBezTo>
                <a:lnTo>
                  <a:pt x="5402900" y="3699439"/>
                </a:lnTo>
                <a:lnTo>
                  <a:pt x="5461596" y="3566736"/>
                </a:lnTo>
                <a:cubicBezTo>
                  <a:pt x="5467520" y="3568985"/>
                  <a:pt x="5474110" y="3568659"/>
                  <a:pt x="5479770" y="3565821"/>
                </a:cubicBezTo>
                <a:close/>
                <a:moveTo>
                  <a:pt x="5453516" y="3561603"/>
                </a:moveTo>
                <a:cubicBezTo>
                  <a:pt x="5455191" y="3563309"/>
                  <a:pt x="5457145" y="3564720"/>
                  <a:pt x="5459269" y="3565806"/>
                </a:cubicBezTo>
                <a:lnTo>
                  <a:pt x="5400155" y="3699439"/>
                </a:lnTo>
                <a:lnTo>
                  <a:pt x="5302193" y="3697206"/>
                </a:lnTo>
                <a:close/>
                <a:moveTo>
                  <a:pt x="5451252" y="3558982"/>
                </a:moveTo>
                <a:cubicBezTo>
                  <a:pt x="5451454" y="3559261"/>
                  <a:pt x="5451671" y="3559509"/>
                  <a:pt x="5451888" y="3559773"/>
                </a:cubicBezTo>
                <a:lnTo>
                  <a:pt x="5298580" y="3697144"/>
                </a:lnTo>
                <a:lnTo>
                  <a:pt x="5255608" y="3696167"/>
                </a:lnTo>
                <a:cubicBezTo>
                  <a:pt x="5255469" y="3693391"/>
                  <a:pt x="5254693" y="3690677"/>
                  <a:pt x="5253344" y="3688258"/>
                </a:cubicBezTo>
                <a:close/>
                <a:moveTo>
                  <a:pt x="5246661" y="3712590"/>
                </a:moveTo>
                <a:cubicBezTo>
                  <a:pt x="5249591" y="3710900"/>
                  <a:pt x="5251980" y="3708419"/>
                  <a:pt x="5253561" y="3705441"/>
                </a:cubicBezTo>
                <a:lnTo>
                  <a:pt x="5277443" y="3716095"/>
                </a:lnTo>
                <a:lnTo>
                  <a:pt x="5206108" y="3780082"/>
                </a:lnTo>
                <a:cubicBezTo>
                  <a:pt x="5203704" y="3777570"/>
                  <a:pt x="5200975" y="3775414"/>
                  <a:pt x="5197967" y="3773677"/>
                </a:cubicBezTo>
                <a:lnTo>
                  <a:pt x="5230378" y="3713366"/>
                </a:lnTo>
                <a:cubicBezTo>
                  <a:pt x="5235619" y="3715707"/>
                  <a:pt x="5241651" y="3715413"/>
                  <a:pt x="5246630" y="3712559"/>
                </a:cubicBezTo>
                <a:close/>
                <a:moveTo>
                  <a:pt x="5222128" y="3705922"/>
                </a:moveTo>
                <a:cubicBezTo>
                  <a:pt x="5223585" y="3708450"/>
                  <a:pt x="5225648" y="3710574"/>
                  <a:pt x="5228113" y="3712125"/>
                </a:cubicBezTo>
                <a:lnTo>
                  <a:pt x="5221414" y="3724625"/>
                </a:lnTo>
                <a:lnTo>
                  <a:pt x="5195749" y="3772421"/>
                </a:lnTo>
                <a:cubicBezTo>
                  <a:pt x="5187065" y="3768125"/>
                  <a:pt x="5177047" y="3767412"/>
                  <a:pt x="5167836" y="3770420"/>
                </a:cubicBezTo>
                <a:lnTo>
                  <a:pt x="5148777" y="3718080"/>
                </a:lnTo>
                <a:lnTo>
                  <a:pt x="5220515" y="3702045"/>
                </a:lnTo>
                <a:cubicBezTo>
                  <a:pt x="5220887" y="3703394"/>
                  <a:pt x="5221414" y="3704681"/>
                  <a:pt x="5222097" y="3705891"/>
                </a:cubicBezTo>
                <a:close/>
                <a:moveTo>
                  <a:pt x="5112427" y="3618425"/>
                </a:moveTo>
                <a:cubicBezTo>
                  <a:pt x="5113001" y="3618177"/>
                  <a:pt x="5113543" y="3617897"/>
                  <a:pt x="5114086" y="3617603"/>
                </a:cubicBezTo>
                <a:cubicBezTo>
                  <a:pt x="5115963" y="3616517"/>
                  <a:pt x="5117622" y="3615122"/>
                  <a:pt x="5118987" y="3613447"/>
                </a:cubicBezTo>
                <a:lnTo>
                  <a:pt x="5222391" y="3687529"/>
                </a:lnTo>
                <a:cubicBezTo>
                  <a:pt x="5220158" y="3691158"/>
                  <a:pt x="5219290" y="3695469"/>
                  <a:pt x="5219941" y="3699687"/>
                </a:cubicBezTo>
                <a:lnTo>
                  <a:pt x="5147862" y="3715754"/>
                </a:lnTo>
                <a:close/>
                <a:moveTo>
                  <a:pt x="5146326" y="3718654"/>
                </a:moveTo>
                <a:lnTo>
                  <a:pt x="5165525" y="3771382"/>
                </a:lnTo>
                <a:cubicBezTo>
                  <a:pt x="5163928" y="3772018"/>
                  <a:pt x="5162377" y="3772747"/>
                  <a:pt x="5160873" y="3773584"/>
                </a:cubicBezTo>
                <a:cubicBezTo>
                  <a:pt x="5149878" y="3779865"/>
                  <a:pt x="5142868" y="3791325"/>
                  <a:pt x="5142264" y="3803964"/>
                </a:cubicBezTo>
                <a:lnTo>
                  <a:pt x="4817116" y="3799312"/>
                </a:lnTo>
                <a:cubicBezTo>
                  <a:pt x="4817411" y="3796939"/>
                  <a:pt x="4817488" y="3794536"/>
                  <a:pt x="4817364" y="3792147"/>
                </a:cubicBezTo>
                <a:close/>
                <a:moveTo>
                  <a:pt x="4816806" y="3801809"/>
                </a:moveTo>
                <a:lnTo>
                  <a:pt x="5142279" y="3806461"/>
                </a:lnTo>
                <a:cubicBezTo>
                  <a:pt x="5142698" y="3826932"/>
                  <a:pt x="5159632" y="3843185"/>
                  <a:pt x="5180086" y="3842766"/>
                </a:cubicBezTo>
                <a:cubicBezTo>
                  <a:pt x="5183576" y="3842689"/>
                  <a:pt x="5187034" y="3842130"/>
                  <a:pt x="5190353" y="3841091"/>
                </a:cubicBezTo>
                <a:lnTo>
                  <a:pt x="5268480" y="4065401"/>
                </a:lnTo>
                <a:cubicBezTo>
                  <a:pt x="5267534" y="4065773"/>
                  <a:pt x="5266619" y="4066207"/>
                  <a:pt x="5265735" y="4066719"/>
                </a:cubicBezTo>
                <a:cubicBezTo>
                  <a:pt x="5262463" y="4068596"/>
                  <a:pt x="5259733" y="4071263"/>
                  <a:pt x="5257748" y="4074473"/>
                </a:cubicBezTo>
                <a:lnTo>
                  <a:pt x="4811735" y="3815006"/>
                </a:lnTo>
                <a:cubicBezTo>
                  <a:pt x="4814170" y="3810928"/>
                  <a:pt x="4815875" y="3806446"/>
                  <a:pt x="4816775" y="3801778"/>
                </a:cubicBezTo>
                <a:close/>
                <a:moveTo>
                  <a:pt x="4778642" y="3780532"/>
                </a:moveTo>
                <a:cubicBezTo>
                  <a:pt x="4786054" y="3781555"/>
                  <a:pt x="4791234" y="3788410"/>
                  <a:pt x="4790195" y="3795823"/>
                </a:cubicBezTo>
                <a:cubicBezTo>
                  <a:pt x="4789171" y="3803235"/>
                  <a:pt x="4782332" y="3808415"/>
                  <a:pt x="4774920" y="3807376"/>
                </a:cubicBezTo>
                <a:cubicBezTo>
                  <a:pt x="4767507" y="3806353"/>
                  <a:pt x="4762328" y="3799514"/>
                  <a:pt x="4763351" y="3792101"/>
                </a:cubicBezTo>
                <a:cubicBezTo>
                  <a:pt x="4764359" y="3784688"/>
                  <a:pt x="4771198" y="3779493"/>
                  <a:pt x="4778611" y="3780501"/>
                </a:cubicBezTo>
                <a:close/>
                <a:moveTo>
                  <a:pt x="4779541" y="3834934"/>
                </a:moveTo>
                <a:cubicBezTo>
                  <a:pt x="4787760" y="3834376"/>
                  <a:pt x="4795623" y="3831321"/>
                  <a:pt x="4802074" y="3826172"/>
                </a:cubicBezTo>
                <a:lnTo>
                  <a:pt x="5027817" y="4078335"/>
                </a:lnTo>
                <a:cubicBezTo>
                  <a:pt x="5013101" y="4092525"/>
                  <a:pt x="5012667" y="4115958"/>
                  <a:pt x="5026856" y="4130675"/>
                </a:cubicBezTo>
                <a:cubicBezTo>
                  <a:pt x="5041046" y="4145392"/>
                  <a:pt x="5064493" y="4145827"/>
                  <a:pt x="5079209" y="4131636"/>
                </a:cubicBezTo>
                <a:cubicBezTo>
                  <a:pt x="5080807" y="4130085"/>
                  <a:pt x="5082249" y="4128411"/>
                  <a:pt x="5083552" y="4126612"/>
                </a:cubicBezTo>
                <a:lnTo>
                  <a:pt x="5212528" y="4213923"/>
                </a:lnTo>
                <a:lnTo>
                  <a:pt x="5164718" y="4310384"/>
                </a:lnTo>
                <a:cubicBezTo>
                  <a:pt x="5155538" y="4306600"/>
                  <a:pt x="5145039" y="4310973"/>
                  <a:pt x="5141255" y="4320138"/>
                </a:cubicBezTo>
                <a:cubicBezTo>
                  <a:pt x="5139643" y="4324031"/>
                  <a:pt x="5139457" y="4328358"/>
                  <a:pt x="5140713" y="4332374"/>
                </a:cubicBezTo>
                <a:lnTo>
                  <a:pt x="4244545" y="4636458"/>
                </a:lnTo>
                <a:cubicBezTo>
                  <a:pt x="4240761" y="4624160"/>
                  <a:pt x="4231395" y="4614359"/>
                  <a:pt x="4219268" y="4610017"/>
                </a:cubicBezTo>
                <a:lnTo>
                  <a:pt x="4363147" y="4159784"/>
                </a:lnTo>
                <a:cubicBezTo>
                  <a:pt x="4367272" y="4160978"/>
                  <a:pt x="4371568" y="4161427"/>
                  <a:pt x="4375848" y="4161117"/>
                </a:cubicBezTo>
                <a:cubicBezTo>
                  <a:pt x="4396256" y="4159691"/>
                  <a:pt x="4411624" y="4141981"/>
                  <a:pt x="4410197" y="4121572"/>
                </a:cubicBezTo>
                <a:cubicBezTo>
                  <a:pt x="4409685" y="4114360"/>
                  <a:pt x="4407064" y="4107444"/>
                  <a:pt x="4402676" y="4101690"/>
                </a:cubicBezTo>
                <a:lnTo>
                  <a:pt x="4745859" y="3820993"/>
                </a:lnTo>
                <a:cubicBezTo>
                  <a:pt x="4754264" y="3830670"/>
                  <a:pt x="4766732" y="3835818"/>
                  <a:pt x="4779510" y="3834903"/>
                </a:cubicBezTo>
                <a:close/>
                <a:moveTo>
                  <a:pt x="4343329" y="4102295"/>
                </a:moveTo>
                <a:cubicBezTo>
                  <a:pt x="4339219" y="4107909"/>
                  <a:pt x="4336784" y="4114562"/>
                  <a:pt x="4336288" y="4121494"/>
                </a:cubicBezTo>
                <a:lnTo>
                  <a:pt x="4261092" y="4118485"/>
                </a:lnTo>
                <a:lnTo>
                  <a:pt x="4268737" y="4043643"/>
                </a:lnTo>
                <a:close/>
                <a:moveTo>
                  <a:pt x="4269031" y="4040728"/>
                </a:moveTo>
                <a:lnTo>
                  <a:pt x="4273374" y="3998297"/>
                </a:lnTo>
                <a:lnTo>
                  <a:pt x="4349454" y="4095782"/>
                </a:lnTo>
                <a:cubicBezTo>
                  <a:pt x="4347763" y="4097162"/>
                  <a:pt x="4346213" y="4098681"/>
                  <a:pt x="4344802" y="4100341"/>
                </a:cubicBezTo>
                <a:close/>
                <a:moveTo>
                  <a:pt x="4336179" y="4123929"/>
                </a:moveTo>
                <a:cubicBezTo>
                  <a:pt x="4336179" y="4124859"/>
                  <a:pt x="4336179" y="4125805"/>
                  <a:pt x="4336179" y="4126767"/>
                </a:cubicBezTo>
                <a:cubicBezTo>
                  <a:pt x="4337218" y="4141438"/>
                  <a:pt x="4346833" y="4154108"/>
                  <a:pt x="4360681" y="4159055"/>
                </a:cubicBezTo>
                <a:lnTo>
                  <a:pt x="4216864" y="4609257"/>
                </a:lnTo>
                <a:cubicBezTo>
                  <a:pt x="4214941" y="4608699"/>
                  <a:pt x="4212987" y="4608280"/>
                  <a:pt x="4211002" y="4608001"/>
                </a:cubicBezTo>
                <a:lnTo>
                  <a:pt x="4218306" y="4536384"/>
                </a:lnTo>
                <a:lnTo>
                  <a:pt x="4260781" y="4120905"/>
                </a:lnTo>
                <a:close/>
                <a:moveTo>
                  <a:pt x="4328301" y="3810571"/>
                </a:moveTo>
                <a:lnTo>
                  <a:pt x="4735887" y="3796769"/>
                </a:lnTo>
                <a:cubicBezTo>
                  <a:pt x="4735887" y="3796862"/>
                  <a:pt x="4735887" y="3796955"/>
                  <a:pt x="4735887" y="3797048"/>
                </a:cubicBezTo>
                <a:cubicBezTo>
                  <a:pt x="4736446" y="3805050"/>
                  <a:pt x="4739361" y="3812696"/>
                  <a:pt x="4744246" y="3819054"/>
                </a:cubicBezTo>
                <a:lnTo>
                  <a:pt x="4401017" y="4099752"/>
                </a:lnTo>
                <a:cubicBezTo>
                  <a:pt x="4393402" y="4091005"/>
                  <a:pt x="4382113" y="4086353"/>
                  <a:pt x="4370544" y="4087175"/>
                </a:cubicBezTo>
                <a:cubicBezTo>
                  <a:pt x="4368683" y="4087314"/>
                  <a:pt x="4366838" y="4087593"/>
                  <a:pt x="4365024" y="4088028"/>
                </a:cubicBezTo>
                <a:lnTo>
                  <a:pt x="4301830" y="3846100"/>
                </a:lnTo>
                <a:cubicBezTo>
                  <a:pt x="4317539" y="3841417"/>
                  <a:pt x="4328301" y="3826963"/>
                  <a:pt x="4328286" y="3810571"/>
                </a:cubicBezTo>
                <a:close/>
                <a:moveTo>
                  <a:pt x="4293906" y="3847573"/>
                </a:moveTo>
                <a:cubicBezTo>
                  <a:pt x="4295766" y="3847434"/>
                  <a:pt x="4297612" y="3847155"/>
                  <a:pt x="4299426" y="3846720"/>
                </a:cubicBezTo>
                <a:lnTo>
                  <a:pt x="4348663" y="4035222"/>
                </a:lnTo>
                <a:lnTo>
                  <a:pt x="4362620" y="4088632"/>
                </a:lnTo>
                <a:cubicBezTo>
                  <a:pt x="4358588" y="4089842"/>
                  <a:pt x="4354788" y="4091718"/>
                  <a:pt x="4351392" y="4094200"/>
                </a:cubicBezTo>
                <a:lnTo>
                  <a:pt x="4273699" y="3994700"/>
                </a:lnTo>
                <a:lnTo>
                  <a:pt x="4288742" y="3847480"/>
                </a:lnTo>
                <a:cubicBezTo>
                  <a:pt x="4290463" y="3847636"/>
                  <a:pt x="4292184" y="3847667"/>
                  <a:pt x="4293906" y="3847573"/>
                </a:cubicBezTo>
                <a:close/>
                <a:moveTo>
                  <a:pt x="3903905" y="3719228"/>
                </a:moveTo>
                <a:lnTo>
                  <a:pt x="3956926" y="3731913"/>
                </a:lnTo>
                <a:lnTo>
                  <a:pt x="3978636" y="3812463"/>
                </a:lnTo>
                <a:lnTo>
                  <a:pt x="3904200" y="3753950"/>
                </a:lnTo>
                <a:close/>
                <a:moveTo>
                  <a:pt x="3901766" y="3751997"/>
                </a:moveTo>
                <a:lnTo>
                  <a:pt x="3850590" y="3711768"/>
                </a:lnTo>
                <a:cubicBezTo>
                  <a:pt x="3851598" y="3710311"/>
                  <a:pt x="3852374" y="3708713"/>
                  <a:pt x="3852901" y="3707023"/>
                </a:cubicBezTo>
                <a:lnTo>
                  <a:pt x="3901440" y="3718639"/>
                </a:lnTo>
                <a:close/>
                <a:moveTo>
                  <a:pt x="3979737" y="3816433"/>
                </a:moveTo>
                <a:lnTo>
                  <a:pt x="4031502" y="4008145"/>
                </a:lnTo>
                <a:lnTo>
                  <a:pt x="3938084" y="4079715"/>
                </a:lnTo>
                <a:cubicBezTo>
                  <a:pt x="3930501" y="4070441"/>
                  <a:pt x="3919242" y="4064967"/>
                  <a:pt x="3907270" y="4064734"/>
                </a:cubicBezTo>
                <a:lnTo>
                  <a:pt x="3907022" y="4039022"/>
                </a:lnTo>
                <a:lnTo>
                  <a:pt x="3904262" y="3757099"/>
                </a:lnTo>
                <a:close/>
                <a:moveTo>
                  <a:pt x="3982994" y="3818992"/>
                </a:moveTo>
                <a:lnTo>
                  <a:pt x="4128765" y="3933613"/>
                </a:lnTo>
                <a:lnTo>
                  <a:pt x="4033626" y="4006501"/>
                </a:lnTo>
                <a:close/>
                <a:moveTo>
                  <a:pt x="3981924" y="3815022"/>
                </a:moveTo>
                <a:lnTo>
                  <a:pt x="3959655" y="3732565"/>
                </a:lnTo>
                <a:lnTo>
                  <a:pt x="4090306" y="3763814"/>
                </a:lnTo>
                <a:lnTo>
                  <a:pt x="4187632" y="3888499"/>
                </a:lnTo>
                <a:lnTo>
                  <a:pt x="4130781" y="3932062"/>
                </a:lnTo>
                <a:close/>
                <a:moveTo>
                  <a:pt x="4189136" y="3890438"/>
                </a:moveTo>
                <a:lnTo>
                  <a:pt x="4271125" y="3995475"/>
                </a:lnTo>
                <a:lnTo>
                  <a:pt x="4266690" y="4038898"/>
                </a:lnTo>
                <a:lnTo>
                  <a:pt x="4132782" y="3933613"/>
                </a:lnTo>
                <a:close/>
                <a:moveTo>
                  <a:pt x="4286276" y="3847325"/>
                </a:moveTo>
                <a:lnTo>
                  <a:pt x="4271497" y="3991924"/>
                </a:lnTo>
                <a:lnTo>
                  <a:pt x="4191106" y="3888949"/>
                </a:lnTo>
                <a:lnTo>
                  <a:pt x="4262674" y="3834097"/>
                </a:lnTo>
                <a:cubicBezTo>
                  <a:pt x="4268597" y="3841324"/>
                  <a:pt x="4277018" y="3846023"/>
                  <a:pt x="4286276" y="3847279"/>
                </a:cubicBezTo>
                <a:close/>
                <a:moveTo>
                  <a:pt x="4261185" y="3832143"/>
                </a:moveTo>
                <a:lnTo>
                  <a:pt x="4189586" y="3886995"/>
                </a:lnTo>
                <a:lnTo>
                  <a:pt x="4094137" y="3764729"/>
                </a:lnTo>
                <a:lnTo>
                  <a:pt x="4255028" y="3803220"/>
                </a:lnTo>
                <a:cubicBezTo>
                  <a:pt x="4252935" y="3813300"/>
                  <a:pt x="4255199" y="3823799"/>
                  <a:pt x="4261231" y="3832143"/>
                </a:cubicBezTo>
                <a:close/>
                <a:moveTo>
                  <a:pt x="3918157" y="3533533"/>
                </a:moveTo>
                <a:lnTo>
                  <a:pt x="3936859" y="3547491"/>
                </a:lnTo>
                <a:lnTo>
                  <a:pt x="4260890" y="3789418"/>
                </a:lnTo>
                <a:cubicBezTo>
                  <a:pt x="4258486" y="3792876"/>
                  <a:pt x="4256703" y="3796707"/>
                  <a:pt x="4255602" y="3800770"/>
                </a:cubicBezTo>
                <a:lnTo>
                  <a:pt x="4091702" y="3761550"/>
                </a:lnTo>
                <a:lnTo>
                  <a:pt x="3915629" y="3536030"/>
                </a:lnTo>
                <a:cubicBezTo>
                  <a:pt x="3916544" y="3535255"/>
                  <a:pt x="3917381" y="3534402"/>
                  <a:pt x="3918157" y="3533487"/>
                </a:cubicBezTo>
                <a:close/>
                <a:moveTo>
                  <a:pt x="3913706" y="3537581"/>
                </a:moveTo>
                <a:lnTo>
                  <a:pt x="4087872" y="3760728"/>
                </a:lnTo>
                <a:lnTo>
                  <a:pt x="3958926" y="3729882"/>
                </a:lnTo>
                <a:lnTo>
                  <a:pt x="3907751" y="3540558"/>
                </a:lnTo>
                <a:cubicBezTo>
                  <a:pt x="3909876" y="3539861"/>
                  <a:pt x="3911892" y="3538837"/>
                  <a:pt x="3913706" y="3537534"/>
                </a:cubicBezTo>
                <a:close/>
                <a:moveTo>
                  <a:pt x="3905425" y="3541163"/>
                </a:moveTo>
                <a:lnTo>
                  <a:pt x="3956243" y="3729137"/>
                </a:lnTo>
                <a:lnTo>
                  <a:pt x="3903936" y="3716623"/>
                </a:lnTo>
                <a:lnTo>
                  <a:pt x="3902230" y="3541582"/>
                </a:lnTo>
                <a:lnTo>
                  <a:pt x="3902386" y="3541582"/>
                </a:lnTo>
                <a:cubicBezTo>
                  <a:pt x="3903409" y="3541504"/>
                  <a:pt x="3904417" y="3541334"/>
                  <a:pt x="3905425" y="3541116"/>
                </a:cubicBezTo>
                <a:close/>
                <a:moveTo>
                  <a:pt x="3906387" y="3496903"/>
                </a:moveTo>
                <a:cubicBezTo>
                  <a:pt x="3904014" y="3496298"/>
                  <a:pt x="3901548" y="3496066"/>
                  <a:pt x="3899098" y="3496236"/>
                </a:cubicBezTo>
                <a:cubicBezTo>
                  <a:pt x="3897051" y="3496391"/>
                  <a:pt x="3895020" y="3496825"/>
                  <a:pt x="3893081" y="3497523"/>
                </a:cubicBezTo>
                <a:lnTo>
                  <a:pt x="3861104" y="3421099"/>
                </a:lnTo>
                <a:lnTo>
                  <a:pt x="3856592" y="3410321"/>
                </a:lnTo>
                <a:cubicBezTo>
                  <a:pt x="3875170" y="3401838"/>
                  <a:pt x="3883342" y="3379909"/>
                  <a:pt x="3874860" y="3361330"/>
                </a:cubicBezTo>
                <a:cubicBezTo>
                  <a:pt x="3873371" y="3358043"/>
                  <a:pt x="3871386" y="3354988"/>
                  <a:pt x="3868998" y="3352274"/>
                </a:cubicBezTo>
                <a:lnTo>
                  <a:pt x="3987088" y="3241499"/>
                </a:lnTo>
                <a:close/>
                <a:moveTo>
                  <a:pt x="3283509" y="3097397"/>
                </a:moveTo>
                <a:cubicBezTo>
                  <a:pt x="3288130" y="3093008"/>
                  <a:pt x="3290705" y="3086883"/>
                  <a:pt x="3290596" y="3080509"/>
                </a:cubicBezTo>
                <a:lnTo>
                  <a:pt x="3413711" y="3071778"/>
                </a:lnTo>
                <a:cubicBezTo>
                  <a:pt x="3414967" y="3083781"/>
                  <a:pt x="3422007" y="3094420"/>
                  <a:pt x="3432553" y="3100282"/>
                </a:cubicBezTo>
                <a:lnTo>
                  <a:pt x="3377423" y="3208001"/>
                </a:lnTo>
                <a:close/>
                <a:moveTo>
                  <a:pt x="3376213" y="3210374"/>
                </a:moveTo>
                <a:lnTo>
                  <a:pt x="3331551" y="3297623"/>
                </a:lnTo>
                <a:lnTo>
                  <a:pt x="3275305" y="3102329"/>
                </a:lnTo>
                <a:cubicBezTo>
                  <a:pt x="3277570" y="3101553"/>
                  <a:pt x="3279710" y="3100421"/>
                  <a:pt x="3281617" y="3098979"/>
                </a:cubicBezTo>
                <a:close/>
                <a:moveTo>
                  <a:pt x="3166629" y="2732847"/>
                </a:moveTo>
                <a:lnTo>
                  <a:pt x="3176398" y="2735096"/>
                </a:lnTo>
                <a:cubicBezTo>
                  <a:pt x="3176181" y="2736445"/>
                  <a:pt x="3176119" y="2737794"/>
                  <a:pt x="3176212" y="2739159"/>
                </a:cubicBezTo>
                <a:cubicBezTo>
                  <a:pt x="3176910" y="2749068"/>
                  <a:pt x="3185517" y="2756543"/>
                  <a:pt x="3195426" y="2755861"/>
                </a:cubicBezTo>
                <a:cubicBezTo>
                  <a:pt x="3195860" y="2755861"/>
                  <a:pt x="3196294" y="2755752"/>
                  <a:pt x="3196713" y="2755706"/>
                </a:cubicBezTo>
                <a:lnTo>
                  <a:pt x="3198714" y="2765011"/>
                </a:lnTo>
                <a:cubicBezTo>
                  <a:pt x="3195922" y="2765476"/>
                  <a:pt x="3193069" y="2765507"/>
                  <a:pt x="3190262" y="2765135"/>
                </a:cubicBezTo>
                <a:cubicBezTo>
                  <a:pt x="3175018" y="2763010"/>
                  <a:pt x="3164380" y="2748929"/>
                  <a:pt x="3166473" y="2733684"/>
                </a:cubicBezTo>
                <a:cubicBezTo>
                  <a:pt x="3166520" y="2733390"/>
                  <a:pt x="3166582" y="2733126"/>
                  <a:pt x="3166629" y="2732847"/>
                </a:cubicBezTo>
                <a:close/>
                <a:moveTo>
                  <a:pt x="3167140" y="2730443"/>
                </a:moveTo>
                <a:cubicBezTo>
                  <a:pt x="3171017" y="2715571"/>
                  <a:pt x="3186214" y="2706638"/>
                  <a:pt x="3201086" y="2710515"/>
                </a:cubicBezTo>
                <a:cubicBezTo>
                  <a:pt x="3209197" y="2712624"/>
                  <a:pt x="3215927" y="2718285"/>
                  <a:pt x="3219401" y="2725899"/>
                </a:cubicBezTo>
                <a:lnTo>
                  <a:pt x="3210189" y="2729792"/>
                </a:lnTo>
                <a:cubicBezTo>
                  <a:pt x="3205723" y="2720937"/>
                  <a:pt x="3194930" y="2717370"/>
                  <a:pt x="3186075" y="2721836"/>
                </a:cubicBezTo>
                <a:cubicBezTo>
                  <a:pt x="3181671" y="2724054"/>
                  <a:pt x="3178383" y="2727977"/>
                  <a:pt x="3176956" y="2732692"/>
                </a:cubicBezTo>
                <a:close/>
                <a:moveTo>
                  <a:pt x="3199148" y="2755179"/>
                </a:moveTo>
                <a:cubicBezTo>
                  <a:pt x="3200947" y="2754667"/>
                  <a:pt x="3202637" y="2753860"/>
                  <a:pt x="3204188" y="2752821"/>
                </a:cubicBezTo>
                <a:lnTo>
                  <a:pt x="3210019" y="2760327"/>
                </a:lnTo>
                <a:cubicBezTo>
                  <a:pt x="3207320" y="2762219"/>
                  <a:pt x="3204312" y="2763615"/>
                  <a:pt x="3201133" y="2764468"/>
                </a:cubicBezTo>
                <a:close/>
                <a:moveTo>
                  <a:pt x="3206111" y="2751301"/>
                </a:moveTo>
                <a:cubicBezTo>
                  <a:pt x="3210267" y="2747595"/>
                  <a:pt x="3212469" y="2742167"/>
                  <a:pt x="3212081" y="2736615"/>
                </a:cubicBezTo>
                <a:cubicBezTo>
                  <a:pt x="3211973" y="2735064"/>
                  <a:pt x="3211647" y="2733545"/>
                  <a:pt x="3211135" y="2732087"/>
                </a:cubicBezTo>
                <a:lnTo>
                  <a:pt x="3220347" y="2728194"/>
                </a:lnTo>
                <a:cubicBezTo>
                  <a:pt x="3224255" y="2739159"/>
                  <a:pt x="3220905" y="2751395"/>
                  <a:pt x="3211973" y="2758838"/>
                </a:cubicBezTo>
                <a:close/>
                <a:moveTo>
                  <a:pt x="3227387" y="2742121"/>
                </a:moveTo>
                <a:cubicBezTo>
                  <a:pt x="3228147" y="2736662"/>
                  <a:pt x="3227542" y="2731110"/>
                  <a:pt x="3225635" y="2725946"/>
                </a:cubicBezTo>
                <a:lnTo>
                  <a:pt x="3346842" y="2674769"/>
                </a:lnTo>
                <a:cubicBezTo>
                  <a:pt x="3349649" y="2680476"/>
                  <a:pt x="3354705" y="2684756"/>
                  <a:pt x="3360799" y="2686586"/>
                </a:cubicBezTo>
                <a:lnTo>
                  <a:pt x="3312586" y="2888347"/>
                </a:lnTo>
                <a:lnTo>
                  <a:pt x="3215477" y="2763367"/>
                </a:lnTo>
                <a:cubicBezTo>
                  <a:pt x="3221975" y="2758032"/>
                  <a:pt x="3226224" y="2750449"/>
                  <a:pt x="3227387" y="2742121"/>
                </a:cubicBezTo>
                <a:close/>
                <a:moveTo>
                  <a:pt x="2980537" y="2624398"/>
                </a:moveTo>
                <a:lnTo>
                  <a:pt x="2885538" y="2125035"/>
                </a:lnTo>
                <a:cubicBezTo>
                  <a:pt x="2895215" y="2122756"/>
                  <a:pt x="2901201" y="2113063"/>
                  <a:pt x="2898921" y="2103401"/>
                </a:cubicBezTo>
                <a:cubicBezTo>
                  <a:pt x="2896626" y="2093724"/>
                  <a:pt x="2886949" y="2087738"/>
                  <a:pt x="2877272" y="2090018"/>
                </a:cubicBezTo>
                <a:cubicBezTo>
                  <a:pt x="2876326" y="2090235"/>
                  <a:pt x="2875396" y="2090545"/>
                  <a:pt x="2874497" y="2090917"/>
                </a:cubicBezTo>
                <a:lnTo>
                  <a:pt x="2831075" y="1998086"/>
                </a:lnTo>
                <a:lnTo>
                  <a:pt x="2945149" y="1783530"/>
                </a:lnTo>
                <a:cubicBezTo>
                  <a:pt x="2959370" y="1790354"/>
                  <a:pt x="2976444" y="1784352"/>
                  <a:pt x="2983251" y="1770116"/>
                </a:cubicBezTo>
                <a:cubicBezTo>
                  <a:pt x="2985422" y="1765603"/>
                  <a:pt x="2986353" y="1760609"/>
                  <a:pt x="2985981" y="1755616"/>
                </a:cubicBezTo>
                <a:lnTo>
                  <a:pt x="2985981" y="1755616"/>
                </a:lnTo>
                <a:lnTo>
                  <a:pt x="3615589" y="1626464"/>
                </a:lnTo>
                <a:cubicBezTo>
                  <a:pt x="3619093" y="1643057"/>
                  <a:pt x="3635392" y="1653665"/>
                  <a:pt x="3651985" y="1650145"/>
                </a:cubicBezTo>
                <a:cubicBezTo>
                  <a:pt x="3657459" y="1648997"/>
                  <a:pt x="3662514" y="1646360"/>
                  <a:pt x="3666608" y="1642530"/>
                </a:cubicBezTo>
                <a:lnTo>
                  <a:pt x="3840216" y="1819819"/>
                </a:lnTo>
                <a:lnTo>
                  <a:pt x="3822646" y="1933758"/>
                </a:lnTo>
                <a:lnTo>
                  <a:pt x="3378276" y="2644838"/>
                </a:lnTo>
                <a:cubicBezTo>
                  <a:pt x="3367328" y="2638743"/>
                  <a:pt x="3353510" y="2642682"/>
                  <a:pt x="3347416" y="2653631"/>
                </a:cubicBezTo>
                <a:cubicBezTo>
                  <a:pt x="3346222" y="2655787"/>
                  <a:pt x="3345384" y="2658129"/>
                  <a:pt x="3344935" y="2660548"/>
                </a:cubicBezTo>
                <a:close/>
                <a:moveTo>
                  <a:pt x="2983779" y="2666906"/>
                </a:moveTo>
                <a:lnTo>
                  <a:pt x="2967651" y="2625623"/>
                </a:lnTo>
                <a:lnTo>
                  <a:pt x="2978506" y="2626693"/>
                </a:lnTo>
                <a:lnTo>
                  <a:pt x="2986027" y="2666270"/>
                </a:lnTo>
                <a:cubicBezTo>
                  <a:pt x="2985236" y="2666456"/>
                  <a:pt x="2984492" y="2666658"/>
                  <a:pt x="2983779" y="2666906"/>
                </a:cubicBezTo>
                <a:close/>
                <a:moveTo>
                  <a:pt x="2966643" y="2623034"/>
                </a:moveTo>
                <a:lnTo>
                  <a:pt x="2796711" y="2187936"/>
                </a:lnTo>
                <a:lnTo>
                  <a:pt x="2868681" y="2120786"/>
                </a:lnTo>
                <a:cubicBezTo>
                  <a:pt x="2872326" y="2124229"/>
                  <a:pt x="2877241" y="2125997"/>
                  <a:pt x="2882235" y="2125640"/>
                </a:cubicBezTo>
                <a:cubicBezTo>
                  <a:pt x="2882530" y="2125640"/>
                  <a:pt x="2882824" y="2125563"/>
                  <a:pt x="2883119" y="2125532"/>
                </a:cubicBezTo>
                <a:lnTo>
                  <a:pt x="2977979" y="2624150"/>
                </a:lnTo>
                <a:close/>
                <a:moveTo>
                  <a:pt x="2415193" y="2568336"/>
                </a:moveTo>
                <a:cubicBezTo>
                  <a:pt x="2415302" y="2566987"/>
                  <a:pt x="2415302" y="2565653"/>
                  <a:pt x="2415193" y="2564304"/>
                </a:cubicBezTo>
                <a:cubicBezTo>
                  <a:pt x="2414805" y="2558814"/>
                  <a:pt x="2412665" y="2553603"/>
                  <a:pt x="2409114" y="2549416"/>
                </a:cubicBezTo>
                <a:lnTo>
                  <a:pt x="2794726" y="2189751"/>
                </a:lnTo>
                <a:lnTo>
                  <a:pt x="2963851" y="2622754"/>
                </a:lnTo>
                <a:close/>
                <a:moveTo>
                  <a:pt x="2158651" y="2304697"/>
                </a:moveTo>
                <a:cubicBezTo>
                  <a:pt x="2158527" y="2303131"/>
                  <a:pt x="2158279" y="2301580"/>
                  <a:pt x="2157907" y="2300045"/>
                </a:cubicBezTo>
                <a:lnTo>
                  <a:pt x="2290962" y="2261942"/>
                </a:lnTo>
                <a:cubicBezTo>
                  <a:pt x="2294746" y="2273092"/>
                  <a:pt x="2305570" y="2280288"/>
                  <a:pt x="2317325" y="2279450"/>
                </a:cubicBezTo>
                <a:cubicBezTo>
                  <a:pt x="2318302" y="2279388"/>
                  <a:pt x="2319294" y="2279249"/>
                  <a:pt x="2320256" y="2279062"/>
                </a:cubicBezTo>
                <a:lnTo>
                  <a:pt x="2335856" y="2344910"/>
                </a:lnTo>
                <a:lnTo>
                  <a:pt x="2227784" y="2402569"/>
                </a:lnTo>
                <a:lnTo>
                  <a:pt x="2151161" y="2326068"/>
                </a:lnTo>
                <a:cubicBezTo>
                  <a:pt x="2156495" y="2320299"/>
                  <a:pt x="2159194" y="2312576"/>
                  <a:pt x="2158651" y="2304744"/>
                </a:cubicBezTo>
                <a:close/>
                <a:moveTo>
                  <a:pt x="2077779" y="2131735"/>
                </a:moveTo>
                <a:cubicBezTo>
                  <a:pt x="2077360" y="2125842"/>
                  <a:pt x="2074941" y="2120274"/>
                  <a:pt x="2070909" y="2115963"/>
                </a:cubicBezTo>
                <a:lnTo>
                  <a:pt x="2300654" y="1880797"/>
                </a:lnTo>
                <a:lnTo>
                  <a:pt x="2406199" y="1772783"/>
                </a:lnTo>
                <a:cubicBezTo>
                  <a:pt x="2409223" y="1775450"/>
                  <a:pt x="2412820" y="1777389"/>
                  <a:pt x="2416713" y="1778428"/>
                </a:cubicBezTo>
                <a:lnTo>
                  <a:pt x="2319682" y="2228165"/>
                </a:lnTo>
                <a:cubicBezTo>
                  <a:pt x="2308594" y="2226288"/>
                  <a:pt x="2297584" y="2231825"/>
                  <a:pt x="2292466" y="2241827"/>
                </a:cubicBezTo>
                <a:lnTo>
                  <a:pt x="2075980" y="2143227"/>
                </a:lnTo>
                <a:cubicBezTo>
                  <a:pt x="2077438" y="2139598"/>
                  <a:pt x="2078058" y="2135690"/>
                  <a:pt x="2077779" y="2131781"/>
                </a:cubicBezTo>
                <a:close/>
                <a:moveTo>
                  <a:pt x="2026170" y="2135472"/>
                </a:moveTo>
                <a:cubicBezTo>
                  <a:pt x="2026558" y="2140885"/>
                  <a:pt x="2028651" y="2146049"/>
                  <a:pt x="2032140" y="2150205"/>
                </a:cubicBezTo>
                <a:lnTo>
                  <a:pt x="2005777" y="2174491"/>
                </a:lnTo>
                <a:lnTo>
                  <a:pt x="1886803" y="2049604"/>
                </a:lnTo>
                <a:cubicBezTo>
                  <a:pt x="1888354" y="2048022"/>
                  <a:pt x="1889719" y="2046269"/>
                  <a:pt x="1890882" y="2044393"/>
                </a:cubicBezTo>
                <a:lnTo>
                  <a:pt x="2028899" y="2122104"/>
                </a:lnTo>
                <a:cubicBezTo>
                  <a:pt x="2026790" y="2126230"/>
                  <a:pt x="2025860" y="2130851"/>
                  <a:pt x="2026170" y="2135472"/>
                </a:cubicBezTo>
                <a:close/>
                <a:moveTo>
                  <a:pt x="2030124" y="2119964"/>
                </a:moveTo>
                <a:lnTo>
                  <a:pt x="1892107" y="2042268"/>
                </a:lnTo>
                <a:cubicBezTo>
                  <a:pt x="1896325" y="2034049"/>
                  <a:pt x="1896604" y="2024356"/>
                  <a:pt x="1892836" y="2015904"/>
                </a:cubicBezTo>
                <a:lnTo>
                  <a:pt x="1959952" y="1982888"/>
                </a:lnTo>
                <a:lnTo>
                  <a:pt x="2037645" y="2112272"/>
                </a:lnTo>
                <a:cubicBezTo>
                  <a:pt x="2034668" y="2114257"/>
                  <a:pt x="2032125" y="2116832"/>
                  <a:pt x="2030202" y="2119856"/>
                </a:cubicBezTo>
                <a:close/>
                <a:moveTo>
                  <a:pt x="1899566" y="2009856"/>
                </a:moveTo>
                <a:lnTo>
                  <a:pt x="1955486" y="1975490"/>
                </a:lnTo>
                <a:lnTo>
                  <a:pt x="1958588" y="1980794"/>
                </a:lnTo>
                <a:close/>
                <a:moveTo>
                  <a:pt x="1962154" y="1981787"/>
                </a:moveTo>
                <a:lnTo>
                  <a:pt x="2400740" y="1766099"/>
                </a:lnTo>
                <a:cubicBezTo>
                  <a:pt x="2401748" y="1767944"/>
                  <a:pt x="2402989" y="1769666"/>
                  <a:pt x="2404415" y="1771217"/>
                </a:cubicBezTo>
                <a:lnTo>
                  <a:pt x="2069126" y="2114257"/>
                </a:lnTo>
                <a:cubicBezTo>
                  <a:pt x="2061046" y="2107031"/>
                  <a:pt x="2049276" y="2105650"/>
                  <a:pt x="2039754" y="2110845"/>
                </a:cubicBezTo>
                <a:close/>
                <a:moveTo>
                  <a:pt x="2244393" y="1379341"/>
                </a:moveTo>
                <a:cubicBezTo>
                  <a:pt x="2243245" y="1387594"/>
                  <a:pt x="2238469" y="1394902"/>
                  <a:pt x="2231366" y="1399253"/>
                </a:cubicBezTo>
                <a:lnTo>
                  <a:pt x="2226854" y="1390972"/>
                </a:lnTo>
                <a:cubicBezTo>
                  <a:pt x="2231366" y="1388095"/>
                  <a:pt x="2234359" y="1383353"/>
                  <a:pt x="2235026" y="1378038"/>
                </a:cubicBezTo>
                <a:lnTo>
                  <a:pt x="2244455" y="1378566"/>
                </a:lnTo>
                <a:cubicBezTo>
                  <a:pt x="2244393" y="1378674"/>
                  <a:pt x="2244393" y="1378938"/>
                  <a:pt x="2244361" y="1379201"/>
                </a:cubicBezTo>
                <a:close/>
                <a:moveTo>
                  <a:pt x="2400631" y="1374875"/>
                </a:moveTo>
                <a:lnTo>
                  <a:pt x="2328676" y="1343858"/>
                </a:lnTo>
                <a:lnTo>
                  <a:pt x="2407284" y="1320720"/>
                </a:lnTo>
                <a:lnTo>
                  <a:pt x="2417194" y="1362018"/>
                </a:lnTo>
                <a:cubicBezTo>
                  <a:pt x="2410122" y="1363724"/>
                  <a:pt x="2404090" y="1368344"/>
                  <a:pt x="2400600" y="1374735"/>
                </a:cubicBezTo>
                <a:close/>
                <a:moveTo>
                  <a:pt x="2325110" y="1342307"/>
                </a:moveTo>
                <a:lnTo>
                  <a:pt x="2284635" y="1324861"/>
                </a:lnTo>
                <a:lnTo>
                  <a:pt x="2389016" y="1244575"/>
                </a:lnTo>
                <a:lnTo>
                  <a:pt x="2406679" y="1318192"/>
                </a:lnTo>
                <a:close/>
                <a:moveTo>
                  <a:pt x="2321372" y="1343409"/>
                </a:moveTo>
                <a:lnTo>
                  <a:pt x="2248579" y="1364717"/>
                </a:lnTo>
                <a:cubicBezTo>
                  <a:pt x="2247525" y="1361581"/>
                  <a:pt x="2246021" y="1358617"/>
                  <a:pt x="2244098" y="1355924"/>
                </a:cubicBezTo>
                <a:lnTo>
                  <a:pt x="2282355" y="1326458"/>
                </a:lnTo>
                <a:close/>
                <a:moveTo>
                  <a:pt x="2243090" y="1366268"/>
                </a:moveTo>
                <a:lnTo>
                  <a:pt x="2233785" y="1368981"/>
                </a:lnTo>
                <a:cubicBezTo>
                  <a:pt x="2233258" y="1367674"/>
                  <a:pt x="2232576" y="1366430"/>
                  <a:pt x="2231769" y="1365275"/>
                </a:cubicBezTo>
                <a:lnTo>
                  <a:pt x="2239523" y="1359335"/>
                </a:lnTo>
                <a:cubicBezTo>
                  <a:pt x="2241027" y="1361471"/>
                  <a:pt x="2242221" y="1363803"/>
                  <a:pt x="2243090" y="1366268"/>
                </a:cubicBezTo>
                <a:close/>
                <a:moveTo>
                  <a:pt x="2230281" y="1363336"/>
                </a:moveTo>
                <a:cubicBezTo>
                  <a:pt x="2223488" y="1356116"/>
                  <a:pt x="2212121" y="1355775"/>
                  <a:pt x="2204895" y="1362573"/>
                </a:cubicBezTo>
                <a:cubicBezTo>
                  <a:pt x="2204554" y="1362893"/>
                  <a:pt x="2204228" y="1363225"/>
                  <a:pt x="2203918" y="1363569"/>
                </a:cubicBezTo>
                <a:lnTo>
                  <a:pt x="2195730" y="1357118"/>
                </a:lnTo>
                <a:cubicBezTo>
                  <a:pt x="2205717" y="1345471"/>
                  <a:pt x="2223240" y="1344125"/>
                  <a:pt x="2234886" y="1354109"/>
                </a:cubicBezTo>
                <a:cubicBezTo>
                  <a:pt x="2236049" y="1355103"/>
                  <a:pt x="2237135" y="1356194"/>
                  <a:pt x="2238112" y="1357366"/>
                </a:cubicBezTo>
                <a:close/>
                <a:moveTo>
                  <a:pt x="2235103" y="1375371"/>
                </a:moveTo>
                <a:cubicBezTo>
                  <a:pt x="2235103" y="1375030"/>
                  <a:pt x="2235103" y="1374688"/>
                  <a:pt x="2235103" y="1374347"/>
                </a:cubicBezTo>
                <a:cubicBezTo>
                  <a:pt x="2235026" y="1373336"/>
                  <a:pt x="2234855" y="1372336"/>
                  <a:pt x="2234607" y="1371354"/>
                </a:cubicBezTo>
                <a:lnTo>
                  <a:pt x="2243803" y="1368640"/>
                </a:lnTo>
                <a:cubicBezTo>
                  <a:pt x="2244393" y="1371007"/>
                  <a:pt x="2244672" y="1373443"/>
                  <a:pt x="2244625" y="1375883"/>
                </a:cubicBezTo>
                <a:close/>
                <a:moveTo>
                  <a:pt x="2249308" y="1367027"/>
                </a:moveTo>
                <a:lnTo>
                  <a:pt x="2324846" y="1344820"/>
                </a:lnTo>
                <a:lnTo>
                  <a:pt x="2399453" y="1376984"/>
                </a:lnTo>
                <a:cubicBezTo>
                  <a:pt x="2398445" y="1379324"/>
                  <a:pt x="2397809" y="1381802"/>
                  <a:pt x="2397561" y="1384335"/>
                </a:cubicBezTo>
                <a:lnTo>
                  <a:pt x="2302717" y="1379155"/>
                </a:lnTo>
                <a:lnTo>
                  <a:pt x="2250409" y="1376270"/>
                </a:lnTo>
                <a:cubicBezTo>
                  <a:pt x="2250472" y="1373173"/>
                  <a:pt x="2250099" y="1370084"/>
                  <a:pt x="2249308" y="1367090"/>
                </a:cubicBezTo>
                <a:close/>
                <a:moveTo>
                  <a:pt x="2679969" y="1717295"/>
                </a:moveTo>
                <a:cubicBezTo>
                  <a:pt x="2680683" y="1727189"/>
                  <a:pt x="2689290" y="1734633"/>
                  <a:pt x="2699183" y="1733935"/>
                </a:cubicBezTo>
                <a:lnTo>
                  <a:pt x="2699757" y="1733935"/>
                </a:lnTo>
                <a:lnTo>
                  <a:pt x="2746280" y="2001947"/>
                </a:lnTo>
                <a:lnTo>
                  <a:pt x="2444626" y="1768441"/>
                </a:lnTo>
                <a:cubicBezTo>
                  <a:pt x="2452846" y="1756748"/>
                  <a:pt x="2450007" y="1740604"/>
                  <a:pt x="2438315" y="1732384"/>
                </a:cubicBezTo>
                <a:cubicBezTo>
                  <a:pt x="2434314" y="1729577"/>
                  <a:pt x="2429600" y="1727949"/>
                  <a:pt x="2424715" y="1727716"/>
                </a:cubicBezTo>
                <a:lnTo>
                  <a:pt x="2424715" y="1412901"/>
                </a:lnTo>
                <a:lnTo>
                  <a:pt x="2425304" y="1412901"/>
                </a:lnTo>
                <a:cubicBezTo>
                  <a:pt x="2430685" y="1412518"/>
                  <a:pt x="2435803" y="1410450"/>
                  <a:pt x="2439943" y="1406992"/>
                </a:cubicBezTo>
                <a:lnTo>
                  <a:pt x="2685754" y="1702965"/>
                </a:lnTo>
                <a:cubicBezTo>
                  <a:pt x="2681768" y="1706625"/>
                  <a:pt x="2679644" y="1711898"/>
                  <a:pt x="2679969" y="1717295"/>
                </a:cubicBezTo>
                <a:close/>
                <a:moveTo>
                  <a:pt x="2885739" y="1638079"/>
                </a:moveTo>
                <a:lnTo>
                  <a:pt x="2859857" y="1740821"/>
                </a:lnTo>
                <a:lnTo>
                  <a:pt x="2715637" y="1717651"/>
                </a:lnTo>
                <a:cubicBezTo>
                  <a:pt x="2715730" y="1716674"/>
                  <a:pt x="2715730" y="1715713"/>
                  <a:pt x="2715637" y="1714736"/>
                </a:cubicBezTo>
                <a:cubicBezTo>
                  <a:pt x="2715497" y="1712673"/>
                  <a:pt x="2715001" y="1710657"/>
                  <a:pt x="2714164" y="1708781"/>
                </a:cubicBezTo>
                <a:lnTo>
                  <a:pt x="2870790" y="1626448"/>
                </a:lnTo>
                <a:cubicBezTo>
                  <a:pt x="2874109" y="1632077"/>
                  <a:pt x="2879428" y="1636234"/>
                  <a:pt x="2885693" y="1638079"/>
                </a:cubicBezTo>
                <a:close/>
                <a:moveTo>
                  <a:pt x="2867053" y="2119018"/>
                </a:moveTo>
                <a:lnTo>
                  <a:pt x="2795796" y="2185486"/>
                </a:lnTo>
                <a:lnTo>
                  <a:pt x="2783529" y="2154098"/>
                </a:lnTo>
                <a:lnTo>
                  <a:pt x="2865083" y="2115932"/>
                </a:lnTo>
                <a:cubicBezTo>
                  <a:pt x="2865626" y="2117018"/>
                  <a:pt x="2866262" y="2118057"/>
                  <a:pt x="2867006" y="2119018"/>
                </a:cubicBezTo>
                <a:close/>
                <a:moveTo>
                  <a:pt x="2782630" y="2151772"/>
                </a:moveTo>
                <a:lnTo>
                  <a:pt x="2774876" y="2131999"/>
                </a:lnTo>
                <a:cubicBezTo>
                  <a:pt x="2781156" y="2129021"/>
                  <a:pt x="2785157" y="2122678"/>
                  <a:pt x="2785157" y="2115715"/>
                </a:cubicBezTo>
                <a:lnTo>
                  <a:pt x="2785297" y="2115715"/>
                </a:lnTo>
                <a:lnTo>
                  <a:pt x="2863176" y="2110179"/>
                </a:lnTo>
                <a:cubicBezTo>
                  <a:pt x="2863362" y="2111357"/>
                  <a:pt x="2863657" y="2112520"/>
                  <a:pt x="2864060" y="2113637"/>
                </a:cubicBezTo>
                <a:close/>
                <a:moveTo>
                  <a:pt x="2749288" y="2117018"/>
                </a:moveTo>
                <a:cubicBezTo>
                  <a:pt x="2749459" y="2119266"/>
                  <a:pt x="2750048" y="2121469"/>
                  <a:pt x="2751025" y="2123500"/>
                </a:cubicBezTo>
                <a:lnTo>
                  <a:pt x="2338089" y="2343716"/>
                </a:lnTo>
                <a:lnTo>
                  <a:pt x="2322582" y="2278582"/>
                </a:lnTo>
                <a:cubicBezTo>
                  <a:pt x="2336306" y="2274627"/>
                  <a:pt x="2344230" y="2260298"/>
                  <a:pt x="2340291" y="2246573"/>
                </a:cubicBezTo>
                <a:cubicBezTo>
                  <a:pt x="2337764" y="2237826"/>
                  <a:pt x="2330863" y="2231065"/>
                  <a:pt x="2322070" y="2228723"/>
                </a:cubicBezTo>
                <a:lnTo>
                  <a:pt x="2419101" y="1778986"/>
                </a:lnTo>
                <a:cubicBezTo>
                  <a:pt x="2426669" y="1780289"/>
                  <a:pt x="2434438" y="1778118"/>
                  <a:pt x="2440222" y="1773062"/>
                </a:cubicBezTo>
                <a:lnTo>
                  <a:pt x="2753941" y="2103603"/>
                </a:lnTo>
                <a:cubicBezTo>
                  <a:pt x="2750591" y="2107232"/>
                  <a:pt x="2748885" y="2112086"/>
                  <a:pt x="2749242" y="2117018"/>
                </a:cubicBezTo>
                <a:close/>
                <a:moveTo>
                  <a:pt x="2442083" y="1771341"/>
                </a:moveTo>
                <a:cubicBezTo>
                  <a:pt x="2442440" y="1770968"/>
                  <a:pt x="2442797" y="1770612"/>
                  <a:pt x="2443122" y="1770209"/>
                </a:cubicBezTo>
                <a:lnTo>
                  <a:pt x="2746807" y="2005281"/>
                </a:lnTo>
                <a:lnTo>
                  <a:pt x="2762951" y="2098330"/>
                </a:lnTo>
                <a:cubicBezTo>
                  <a:pt x="2760330" y="2098966"/>
                  <a:pt x="2757880" y="2100207"/>
                  <a:pt x="2755802" y="2101928"/>
                </a:cubicBezTo>
                <a:close/>
                <a:moveTo>
                  <a:pt x="2749754" y="2007530"/>
                </a:moveTo>
                <a:lnTo>
                  <a:pt x="2786072" y="2035646"/>
                </a:lnTo>
                <a:lnTo>
                  <a:pt x="2770425" y="2098067"/>
                </a:lnTo>
                <a:cubicBezTo>
                  <a:pt x="2768968" y="2097788"/>
                  <a:pt x="2767479" y="2097710"/>
                  <a:pt x="2765990" y="2097803"/>
                </a:cubicBezTo>
                <a:lnTo>
                  <a:pt x="2765416" y="2097803"/>
                </a:lnTo>
                <a:close/>
                <a:moveTo>
                  <a:pt x="2788197" y="2037290"/>
                </a:moveTo>
                <a:lnTo>
                  <a:pt x="2801906" y="2047913"/>
                </a:lnTo>
                <a:lnTo>
                  <a:pt x="2774566" y="2099323"/>
                </a:lnTo>
                <a:cubicBezTo>
                  <a:pt x="2773976" y="2099075"/>
                  <a:pt x="2773387" y="2098842"/>
                  <a:pt x="2772782" y="2098656"/>
                </a:cubicBezTo>
                <a:close/>
                <a:moveTo>
                  <a:pt x="2788817" y="2034824"/>
                </a:moveTo>
                <a:lnTo>
                  <a:pt x="2808651" y="1955733"/>
                </a:lnTo>
                <a:lnTo>
                  <a:pt x="2828424" y="1998008"/>
                </a:lnTo>
                <a:lnTo>
                  <a:pt x="2803022" y="2045835"/>
                </a:lnTo>
                <a:close/>
                <a:moveTo>
                  <a:pt x="2803891" y="2049433"/>
                </a:moveTo>
                <a:lnTo>
                  <a:pt x="2866138" y="2097617"/>
                </a:lnTo>
                <a:cubicBezTo>
                  <a:pt x="2864106" y="2100579"/>
                  <a:pt x="2863021" y="2104099"/>
                  <a:pt x="2863037" y="2107697"/>
                </a:cubicBezTo>
                <a:lnTo>
                  <a:pt x="2785002" y="2113234"/>
                </a:lnTo>
                <a:cubicBezTo>
                  <a:pt x="2784273" y="2107976"/>
                  <a:pt x="2781234" y="2103309"/>
                  <a:pt x="2776721" y="2100501"/>
                </a:cubicBezTo>
                <a:close/>
                <a:moveTo>
                  <a:pt x="2867565" y="2095772"/>
                </a:moveTo>
                <a:lnTo>
                  <a:pt x="2804992" y="2047340"/>
                </a:lnTo>
                <a:lnTo>
                  <a:pt x="2829804" y="2000815"/>
                </a:lnTo>
                <a:lnTo>
                  <a:pt x="2872419" y="2091972"/>
                </a:lnTo>
                <a:cubicBezTo>
                  <a:pt x="2870573" y="2092949"/>
                  <a:pt x="2868898" y="2094236"/>
                  <a:pt x="2867487" y="2095772"/>
                </a:cubicBezTo>
                <a:close/>
                <a:moveTo>
                  <a:pt x="2829866" y="1995263"/>
                </a:moveTo>
                <a:lnTo>
                  <a:pt x="2809613" y="1951918"/>
                </a:lnTo>
                <a:lnTo>
                  <a:pt x="2861842" y="1743612"/>
                </a:lnTo>
                <a:lnTo>
                  <a:pt x="2929099" y="1754468"/>
                </a:lnTo>
                <a:cubicBezTo>
                  <a:pt x="2928897" y="1756236"/>
                  <a:pt x="2928851" y="1758019"/>
                  <a:pt x="2928975" y="1759803"/>
                </a:cubicBezTo>
                <a:cubicBezTo>
                  <a:pt x="2929626" y="1769170"/>
                  <a:pt x="2934837" y="1777637"/>
                  <a:pt x="2942931" y="1782414"/>
                </a:cubicBezTo>
                <a:close/>
                <a:moveTo>
                  <a:pt x="2929518" y="1751987"/>
                </a:moveTo>
                <a:lnTo>
                  <a:pt x="2862447" y="1741131"/>
                </a:lnTo>
                <a:lnTo>
                  <a:pt x="2888159" y="1638606"/>
                </a:lnTo>
                <a:cubicBezTo>
                  <a:pt x="2890423" y="1639056"/>
                  <a:pt x="2892733" y="1639211"/>
                  <a:pt x="2895044" y="1639056"/>
                </a:cubicBezTo>
                <a:cubicBezTo>
                  <a:pt x="2897634" y="1638886"/>
                  <a:pt x="2900193" y="1638296"/>
                  <a:pt x="2902612" y="1637350"/>
                </a:cubicBezTo>
                <a:lnTo>
                  <a:pt x="2944746" y="1732090"/>
                </a:lnTo>
                <a:cubicBezTo>
                  <a:pt x="2936853" y="1736013"/>
                  <a:pt x="2931208" y="1743349"/>
                  <a:pt x="2929440" y="1751987"/>
                </a:cubicBezTo>
                <a:close/>
                <a:moveTo>
                  <a:pt x="2715513" y="1720086"/>
                </a:moveTo>
                <a:lnTo>
                  <a:pt x="2859470" y="1743224"/>
                </a:lnTo>
                <a:lnTo>
                  <a:pt x="2808031" y="1948397"/>
                </a:lnTo>
                <a:lnTo>
                  <a:pt x="2706736" y="1731717"/>
                </a:lnTo>
                <a:cubicBezTo>
                  <a:pt x="2711109" y="1729221"/>
                  <a:pt x="2714241" y="1725002"/>
                  <a:pt x="2715358" y="1720086"/>
                </a:cubicBezTo>
                <a:close/>
                <a:moveTo>
                  <a:pt x="2807008" y="1952181"/>
                </a:moveTo>
                <a:lnTo>
                  <a:pt x="2786693" y="2033181"/>
                </a:lnTo>
                <a:lnTo>
                  <a:pt x="2749164" y="2004118"/>
                </a:lnTo>
                <a:lnTo>
                  <a:pt x="2729191" y="1889017"/>
                </a:lnTo>
                <a:lnTo>
                  <a:pt x="2702223" y="1733454"/>
                </a:lnTo>
                <a:cubicBezTo>
                  <a:pt x="2702983" y="1733284"/>
                  <a:pt x="2703712" y="1733051"/>
                  <a:pt x="2704440" y="1732772"/>
                </a:cubicBezTo>
                <a:close/>
                <a:moveTo>
                  <a:pt x="2422094" y="1412792"/>
                </a:moveTo>
                <a:lnTo>
                  <a:pt x="2422094" y="1727608"/>
                </a:lnTo>
                <a:lnTo>
                  <a:pt x="2421489" y="1727608"/>
                </a:lnTo>
                <a:cubicBezTo>
                  <a:pt x="2418201" y="1727840"/>
                  <a:pt x="2414976" y="1728709"/>
                  <a:pt x="2412014" y="1730151"/>
                </a:cubicBezTo>
                <a:lnTo>
                  <a:pt x="2361165" y="1636993"/>
                </a:lnTo>
                <a:lnTo>
                  <a:pt x="2418837" y="1412404"/>
                </a:lnTo>
                <a:cubicBezTo>
                  <a:pt x="2419907" y="1412606"/>
                  <a:pt x="2421008" y="1412736"/>
                  <a:pt x="2422094" y="1412792"/>
                </a:cubicBezTo>
                <a:close/>
                <a:moveTo>
                  <a:pt x="2336353" y="2347314"/>
                </a:moveTo>
                <a:lnTo>
                  <a:pt x="2339190" y="2359302"/>
                </a:lnTo>
                <a:lnTo>
                  <a:pt x="2233739" y="2408649"/>
                </a:lnTo>
                <a:lnTo>
                  <a:pt x="2229428" y="2404322"/>
                </a:lnTo>
                <a:close/>
                <a:moveTo>
                  <a:pt x="2338601" y="2346104"/>
                </a:moveTo>
                <a:lnTo>
                  <a:pt x="2752111" y="2125516"/>
                </a:lnTo>
                <a:cubicBezTo>
                  <a:pt x="2752855" y="2126648"/>
                  <a:pt x="2753739" y="2127687"/>
                  <a:pt x="2754716" y="2128618"/>
                </a:cubicBezTo>
                <a:lnTo>
                  <a:pt x="2704782" y="2188200"/>
                </a:lnTo>
                <a:lnTo>
                  <a:pt x="2341439" y="2358278"/>
                </a:lnTo>
                <a:close/>
                <a:moveTo>
                  <a:pt x="2756608" y="2130246"/>
                </a:moveTo>
                <a:cubicBezTo>
                  <a:pt x="2760035" y="2132743"/>
                  <a:pt x="2764222" y="2133953"/>
                  <a:pt x="2768456" y="2133642"/>
                </a:cubicBezTo>
                <a:cubicBezTo>
                  <a:pt x="2769836" y="2133534"/>
                  <a:pt x="2771201" y="2133286"/>
                  <a:pt x="2772534" y="2132867"/>
                </a:cubicBezTo>
                <a:lnTo>
                  <a:pt x="2780288" y="2152795"/>
                </a:lnTo>
                <a:lnTo>
                  <a:pt x="2710085" y="2185657"/>
                </a:lnTo>
                <a:close/>
                <a:moveTo>
                  <a:pt x="2781234" y="2155059"/>
                </a:moveTo>
                <a:lnTo>
                  <a:pt x="2793795" y="2187208"/>
                </a:lnTo>
                <a:lnTo>
                  <a:pt x="2407455" y="2547493"/>
                </a:lnTo>
                <a:lnTo>
                  <a:pt x="2406958" y="2547028"/>
                </a:lnTo>
                <a:lnTo>
                  <a:pt x="2498236" y="2438207"/>
                </a:lnTo>
                <a:lnTo>
                  <a:pt x="2706332" y="2190077"/>
                </a:lnTo>
                <a:close/>
                <a:moveTo>
                  <a:pt x="3959035" y="1937557"/>
                </a:moveTo>
                <a:lnTo>
                  <a:pt x="3895205" y="1872423"/>
                </a:lnTo>
                <a:lnTo>
                  <a:pt x="3935680" y="1778475"/>
                </a:lnTo>
                <a:lnTo>
                  <a:pt x="3953700" y="1736603"/>
                </a:lnTo>
                <a:cubicBezTo>
                  <a:pt x="3957143" y="1737921"/>
                  <a:pt x="3960803" y="1738572"/>
                  <a:pt x="3964478" y="1738494"/>
                </a:cubicBezTo>
                <a:lnTo>
                  <a:pt x="3976884" y="1929384"/>
                </a:lnTo>
                <a:cubicBezTo>
                  <a:pt x="3970185" y="1930113"/>
                  <a:pt x="3963920" y="1933013"/>
                  <a:pt x="3959035" y="1937650"/>
                </a:cubicBezTo>
                <a:close/>
                <a:moveTo>
                  <a:pt x="3982684" y="1946474"/>
                </a:moveTo>
                <a:cubicBezTo>
                  <a:pt x="3990097" y="1947498"/>
                  <a:pt x="3995260" y="1954337"/>
                  <a:pt x="3994222" y="1961750"/>
                </a:cubicBezTo>
                <a:cubicBezTo>
                  <a:pt x="3993198" y="1969147"/>
                  <a:pt x="3986359" y="1974327"/>
                  <a:pt x="3978962" y="1973288"/>
                </a:cubicBezTo>
                <a:cubicBezTo>
                  <a:pt x="3971550" y="1972264"/>
                  <a:pt x="3966385" y="1965425"/>
                  <a:pt x="3967409" y="1958028"/>
                </a:cubicBezTo>
                <a:cubicBezTo>
                  <a:pt x="3968479" y="1950646"/>
                  <a:pt x="3975302" y="1945528"/>
                  <a:pt x="3982684" y="1946567"/>
                </a:cubicBezTo>
                <a:close/>
                <a:moveTo>
                  <a:pt x="3954476" y="1977025"/>
                </a:moveTo>
                <a:lnTo>
                  <a:pt x="3823607" y="2072261"/>
                </a:lnTo>
                <a:cubicBezTo>
                  <a:pt x="3820692" y="2068601"/>
                  <a:pt x="3816985" y="2065639"/>
                  <a:pt x="3812752" y="2063639"/>
                </a:cubicBezTo>
                <a:lnTo>
                  <a:pt x="3894213" y="1874935"/>
                </a:lnTo>
                <a:lnTo>
                  <a:pt x="3957360" y="1939418"/>
                </a:lnTo>
                <a:cubicBezTo>
                  <a:pt x="3947901" y="1949855"/>
                  <a:pt x="3946738" y="1965394"/>
                  <a:pt x="3954553" y="1977119"/>
                </a:cubicBezTo>
                <a:close/>
                <a:moveTo>
                  <a:pt x="3893345" y="1870469"/>
                </a:moveTo>
                <a:lnTo>
                  <a:pt x="3876054" y="1852821"/>
                </a:lnTo>
                <a:lnTo>
                  <a:pt x="3949808" y="1734804"/>
                </a:lnTo>
                <a:cubicBezTo>
                  <a:pt x="3950335" y="1735098"/>
                  <a:pt x="3950878" y="1735377"/>
                  <a:pt x="3951436" y="1735641"/>
                </a:cubicBezTo>
                <a:close/>
                <a:moveTo>
                  <a:pt x="3892275" y="1872935"/>
                </a:moveTo>
                <a:lnTo>
                  <a:pt x="3810472" y="2062739"/>
                </a:lnTo>
                <a:cubicBezTo>
                  <a:pt x="3808813" y="2062072"/>
                  <a:pt x="3807107" y="2061560"/>
                  <a:pt x="3805370" y="2061188"/>
                </a:cubicBezTo>
                <a:lnTo>
                  <a:pt x="3824910" y="1934642"/>
                </a:lnTo>
                <a:lnTo>
                  <a:pt x="3874658" y="1855038"/>
                </a:lnTo>
                <a:close/>
                <a:moveTo>
                  <a:pt x="3825902" y="1928407"/>
                </a:moveTo>
                <a:lnTo>
                  <a:pt x="3842340" y="1821944"/>
                </a:lnTo>
                <a:lnTo>
                  <a:pt x="3872921" y="1853177"/>
                </a:lnTo>
                <a:close/>
                <a:moveTo>
                  <a:pt x="3780077" y="2115095"/>
                </a:moveTo>
                <a:lnTo>
                  <a:pt x="3383223" y="2641488"/>
                </a:lnTo>
                <a:lnTo>
                  <a:pt x="3821653" y="1939868"/>
                </a:lnTo>
                <a:lnTo>
                  <a:pt x="3803044" y="2060832"/>
                </a:lnTo>
                <a:cubicBezTo>
                  <a:pt x="3786203" y="2058909"/>
                  <a:pt x="3770974" y="2071005"/>
                  <a:pt x="3769052" y="2087862"/>
                </a:cubicBezTo>
                <a:cubicBezTo>
                  <a:pt x="3767873" y="2098237"/>
                  <a:pt x="3772044" y="2108504"/>
                  <a:pt x="3780124" y="2115110"/>
                </a:cubicBezTo>
                <a:close/>
                <a:moveTo>
                  <a:pt x="3363218" y="2687051"/>
                </a:moveTo>
                <a:cubicBezTo>
                  <a:pt x="3365079" y="2687392"/>
                  <a:pt x="3366986" y="2687501"/>
                  <a:pt x="3368878" y="2687392"/>
                </a:cubicBezTo>
                <a:cubicBezTo>
                  <a:pt x="3369483" y="2687392"/>
                  <a:pt x="3370072" y="2687253"/>
                  <a:pt x="3370662" y="2687175"/>
                </a:cubicBezTo>
                <a:lnTo>
                  <a:pt x="3441810" y="3031844"/>
                </a:lnTo>
                <a:cubicBezTo>
                  <a:pt x="3437112" y="3032976"/>
                  <a:pt x="3432692" y="3035008"/>
                  <a:pt x="3428784" y="3037830"/>
                </a:cubicBezTo>
                <a:lnTo>
                  <a:pt x="3314540" y="2890782"/>
                </a:lnTo>
                <a:close/>
                <a:moveTo>
                  <a:pt x="3455209" y="3034682"/>
                </a:moveTo>
                <a:cubicBezTo>
                  <a:pt x="3473586" y="3037241"/>
                  <a:pt x="3486426" y="3054223"/>
                  <a:pt x="3483867" y="3072600"/>
                </a:cubicBezTo>
                <a:cubicBezTo>
                  <a:pt x="3481308" y="3090977"/>
                  <a:pt x="3464328" y="3103818"/>
                  <a:pt x="3445951" y="3101259"/>
                </a:cubicBezTo>
                <a:cubicBezTo>
                  <a:pt x="3427559" y="3098700"/>
                  <a:pt x="3414734" y="3081718"/>
                  <a:pt x="3417293" y="3063341"/>
                </a:cubicBezTo>
                <a:cubicBezTo>
                  <a:pt x="3419898" y="3044995"/>
                  <a:pt x="3436864" y="3032216"/>
                  <a:pt x="3455209" y="3034775"/>
                </a:cubicBezTo>
                <a:close/>
                <a:moveTo>
                  <a:pt x="3516247" y="3291513"/>
                </a:moveTo>
                <a:lnTo>
                  <a:pt x="3440260" y="3264560"/>
                </a:lnTo>
                <a:cubicBezTo>
                  <a:pt x="3441035" y="3261939"/>
                  <a:pt x="3441330" y="3259209"/>
                  <a:pt x="3441144" y="3256496"/>
                </a:cubicBezTo>
                <a:cubicBezTo>
                  <a:pt x="3441144" y="3256154"/>
                  <a:pt x="3441066" y="3255828"/>
                  <a:pt x="3441020" y="3255487"/>
                </a:cubicBezTo>
                <a:lnTo>
                  <a:pt x="3533708" y="3239157"/>
                </a:lnTo>
                <a:cubicBezTo>
                  <a:pt x="3535275" y="3246632"/>
                  <a:pt x="3539136" y="3253456"/>
                  <a:pt x="3544734" y="3258651"/>
                </a:cubicBezTo>
                <a:close/>
                <a:moveTo>
                  <a:pt x="3546642" y="3260264"/>
                </a:moveTo>
                <a:cubicBezTo>
                  <a:pt x="3556613" y="3268468"/>
                  <a:pt x="3570151" y="3270825"/>
                  <a:pt x="3582309" y="3266467"/>
                </a:cubicBezTo>
                <a:lnTo>
                  <a:pt x="3604377" y="3322793"/>
                </a:lnTo>
                <a:lnTo>
                  <a:pt x="3518743" y="3292428"/>
                </a:lnTo>
                <a:close/>
                <a:moveTo>
                  <a:pt x="3533011" y="3234133"/>
                </a:moveTo>
                <a:cubicBezTo>
                  <a:pt x="3533011" y="3235017"/>
                  <a:pt x="3533197" y="3235870"/>
                  <a:pt x="3533321" y="3236723"/>
                </a:cubicBezTo>
                <a:lnTo>
                  <a:pt x="3525815" y="3238025"/>
                </a:lnTo>
                <a:lnTo>
                  <a:pt x="3440616" y="3252960"/>
                </a:lnTo>
                <a:cubicBezTo>
                  <a:pt x="3438647" y="3244446"/>
                  <a:pt x="3431979" y="3237824"/>
                  <a:pt x="3423465" y="3235901"/>
                </a:cubicBezTo>
                <a:lnTo>
                  <a:pt x="3440523" y="3134322"/>
                </a:lnTo>
                <a:lnTo>
                  <a:pt x="3445548" y="3104469"/>
                </a:lnTo>
                <a:cubicBezTo>
                  <a:pt x="3454589" y="3105678"/>
                  <a:pt x="3463738" y="3103507"/>
                  <a:pt x="3471275" y="3098374"/>
                </a:cubicBezTo>
                <a:lnTo>
                  <a:pt x="3547107" y="3202356"/>
                </a:lnTo>
                <a:cubicBezTo>
                  <a:pt x="3537384" y="3209956"/>
                  <a:pt x="3532096" y="3221912"/>
                  <a:pt x="3533011" y="3234226"/>
                </a:cubicBezTo>
                <a:close/>
                <a:moveTo>
                  <a:pt x="3434770" y="3101274"/>
                </a:moveTo>
                <a:cubicBezTo>
                  <a:pt x="3437453" y="3102530"/>
                  <a:pt x="3440260" y="3103461"/>
                  <a:pt x="3443159" y="3104035"/>
                </a:cubicBezTo>
                <a:lnTo>
                  <a:pt x="3421030" y="3235513"/>
                </a:lnTo>
                <a:cubicBezTo>
                  <a:pt x="3419650" y="3235342"/>
                  <a:pt x="3418255" y="3235311"/>
                  <a:pt x="3416874" y="3235420"/>
                </a:cubicBezTo>
                <a:cubicBezTo>
                  <a:pt x="3412455" y="3235745"/>
                  <a:pt x="3408221" y="3237358"/>
                  <a:pt x="3404701" y="3240072"/>
                </a:cubicBezTo>
                <a:lnTo>
                  <a:pt x="3379160" y="3209987"/>
                </a:lnTo>
                <a:close/>
                <a:moveTo>
                  <a:pt x="3414874" y="3280579"/>
                </a:moveTo>
                <a:cubicBezTo>
                  <a:pt x="3416595" y="3280874"/>
                  <a:pt x="3418347" y="3280952"/>
                  <a:pt x="3420100" y="3280843"/>
                </a:cubicBezTo>
                <a:cubicBezTo>
                  <a:pt x="3425450" y="3280456"/>
                  <a:pt x="3430490" y="3278176"/>
                  <a:pt x="3434336" y="3274438"/>
                </a:cubicBezTo>
                <a:lnTo>
                  <a:pt x="3488240" y="3323785"/>
                </a:lnTo>
                <a:lnTo>
                  <a:pt x="3399025" y="3426542"/>
                </a:lnTo>
                <a:cubicBezTo>
                  <a:pt x="3394853" y="3423146"/>
                  <a:pt x="3389984" y="3420696"/>
                  <a:pt x="3384774" y="3419377"/>
                </a:cubicBezTo>
                <a:close/>
                <a:moveTo>
                  <a:pt x="3435995" y="3272608"/>
                </a:moveTo>
                <a:cubicBezTo>
                  <a:pt x="3437437" y="3270871"/>
                  <a:pt x="3438600" y="3268933"/>
                  <a:pt x="3439469" y="3266855"/>
                </a:cubicBezTo>
                <a:lnTo>
                  <a:pt x="3514510" y="3293498"/>
                </a:lnTo>
                <a:lnTo>
                  <a:pt x="3489853" y="3321909"/>
                </a:lnTo>
                <a:close/>
                <a:moveTo>
                  <a:pt x="3517007" y="3294320"/>
                </a:moveTo>
                <a:lnTo>
                  <a:pt x="3605571" y="3325770"/>
                </a:lnTo>
                <a:lnTo>
                  <a:pt x="3622629" y="3369193"/>
                </a:lnTo>
                <a:lnTo>
                  <a:pt x="3563700" y="3389354"/>
                </a:lnTo>
                <a:lnTo>
                  <a:pt x="3491714" y="3323444"/>
                </a:lnTo>
                <a:close/>
                <a:moveTo>
                  <a:pt x="3608657" y="3326887"/>
                </a:moveTo>
                <a:lnTo>
                  <a:pt x="3664980" y="3346892"/>
                </a:lnTo>
                <a:cubicBezTo>
                  <a:pt x="3664546" y="3348536"/>
                  <a:pt x="3664375" y="3350227"/>
                  <a:pt x="3664500" y="3351917"/>
                </a:cubicBezTo>
                <a:cubicBezTo>
                  <a:pt x="3664561" y="3352848"/>
                  <a:pt x="3664716" y="3353778"/>
                  <a:pt x="3664964" y="3354677"/>
                </a:cubicBezTo>
                <a:lnTo>
                  <a:pt x="3624940" y="3368418"/>
                </a:lnTo>
                <a:close/>
                <a:moveTo>
                  <a:pt x="3665817" y="3344535"/>
                </a:moveTo>
                <a:lnTo>
                  <a:pt x="3607463" y="3323832"/>
                </a:lnTo>
                <a:lnTo>
                  <a:pt x="3584604" y="3265505"/>
                </a:lnTo>
                <a:cubicBezTo>
                  <a:pt x="3588063" y="3264017"/>
                  <a:pt x="3591257" y="3262001"/>
                  <a:pt x="3594110" y="3259551"/>
                </a:cubicBezTo>
                <a:lnTo>
                  <a:pt x="3595925" y="3257891"/>
                </a:lnTo>
                <a:cubicBezTo>
                  <a:pt x="3610549" y="3243608"/>
                  <a:pt x="3610812" y="3220175"/>
                  <a:pt x="3596530" y="3205567"/>
                </a:cubicBezTo>
                <a:cubicBezTo>
                  <a:pt x="3583968" y="3192710"/>
                  <a:pt x="3563979" y="3190741"/>
                  <a:pt x="3549154" y="3200899"/>
                </a:cubicBezTo>
                <a:lnTo>
                  <a:pt x="3473306" y="3096994"/>
                </a:lnTo>
                <a:cubicBezTo>
                  <a:pt x="3489434" y="3084417"/>
                  <a:pt x="3492319" y="3061139"/>
                  <a:pt x="3479742" y="3045011"/>
                </a:cubicBezTo>
                <a:cubicBezTo>
                  <a:pt x="3472143" y="3035287"/>
                  <a:pt x="3460202" y="3029968"/>
                  <a:pt x="3447889" y="3030852"/>
                </a:cubicBezTo>
                <a:cubicBezTo>
                  <a:pt x="3446649" y="3030945"/>
                  <a:pt x="3445424" y="3031100"/>
                  <a:pt x="3444214" y="3031301"/>
                </a:cubicBezTo>
                <a:lnTo>
                  <a:pt x="3419092" y="2909609"/>
                </a:lnTo>
                <a:lnTo>
                  <a:pt x="3373158" y="2686772"/>
                </a:lnTo>
                <a:cubicBezTo>
                  <a:pt x="3385316" y="2683577"/>
                  <a:pt x="3392574" y="2671140"/>
                  <a:pt x="3389379" y="2658981"/>
                </a:cubicBezTo>
                <a:cubicBezTo>
                  <a:pt x="3388185" y="2654453"/>
                  <a:pt x="3385611" y="2650390"/>
                  <a:pt x="3382029" y="2647366"/>
                </a:cubicBezTo>
                <a:lnTo>
                  <a:pt x="3782124" y="2116645"/>
                </a:lnTo>
                <a:cubicBezTo>
                  <a:pt x="3783939" y="2117886"/>
                  <a:pt x="3785877" y="2118925"/>
                  <a:pt x="3787924" y="2119747"/>
                </a:cubicBezTo>
                <a:cubicBezTo>
                  <a:pt x="3803618" y="2126183"/>
                  <a:pt x="3821560" y="2118662"/>
                  <a:pt x="3827996" y="2102967"/>
                </a:cubicBezTo>
                <a:cubicBezTo>
                  <a:pt x="3831873" y="2093523"/>
                  <a:pt x="3830803" y="2082791"/>
                  <a:pt x="3825142" y="2074293"/>
                </a:cubicBezTo>
                <a:lnTo>
                  <a:pt x="3956011" y="1979042"/>
                </a:lnTo>
                <a:cubicBezTo>
                  <a:pt x="3964400" y="1989711"/>
                  <a:pt x="3978807" y="1993588"/>
                  <a:pt x="3991415" y="1988548"/>
                </a:cubicBezTo>
                <a:lnTo>
                  <a:pt x="4203202" y="2466386"/>
                </a:lnTo>
                <a:cubicBezTo>
                  <a:pt x="4182282" y="2476419"/>
                  <a:pt x="4173474" y="2501527"/>
                  <a:pt x="4183507" y="2522448"/>
                </a:cubicBezTo>
                <a:cubicBezTo>
                  <a:pt x="4187679" y="2531132"/>
                  <a:pt x="4194719" y="2538126"/>
                  <a:pt x="4203450" y="2542252"/>
                </a:cubicBezTo>
                <a:lnTo>
                  <a:pt x="3854870" y="3342194"/>
                </a:lnTo>
                <a:cubicBezTo>
                  <a:pt x="3835967" y="3334610"/>
                  <a:pt x="3814504" y="3343791"/>
                  <a:pt x="3806921" y="3362695"/>
                </a:cubicBezTo>
                <a:cubicBezTo>
                  <a:pt x="3806037" y="3364913"/>
                  <a:pt x="3805370" y="3367193"/>
                  <a:pt x="3804920" y="3369534"/>
                </a:cubicBezTo>
                <a:lnTo>
                  <a:pt x="3695251" y="3352072"/>
                </a:lnTo>
                <a:cubicBezTo>
                  <a:pt x="3695313" y="3351312"/>
                  <a:pt x="3695313" y="3350552"/>
                  <a:pt x="3695251" y="3349793"/>
                </a:cubicBezTo>
                <a:cubicBezTo>
                  <a:pt x="3694615" y="3341310"/>
                  <a:pt x="3687233" y="3334951"/>
                  <a:pt x="3678751" y="3335572"/>
                </a:cubicBezTo>
                <a:cubicBezTo>
                  <a:pt x="3675727" y="3335804"/>
                  <a:pt x="3672827" y="3336921"/>
                  <a:pt x="3670439" y="3338782"/>
                </a:cubicBezTo>
                <a:lnTo>
                  <a:pt x="3668624" y="3340472"/>
                </a:lnTo>
                <a:cubicBezTo>
                  <a:pt x="3667461" y="3341697"/>
                  <a:pt x="3666515" y="3343108"/>
                  <a:pt x="3665817" y="3344659"/>
                </a:cubicBezTo>
                <a:close/>
                <a:moveTo>
                  <a:pt x="3837735" y="3509464"/>
                </a:moveTo>
                <a:lnTo>
                  <a:pt x="3748163" y="3498020"/>
                </a:lnTo>
                <a:lnTo>
                  <a:pt x="3793988" y="3439166"/>
                </a:lnTo>
                <a:lnTo>
                  <a:pt x="3838339" y="3472896"/>
                </a:lnTo>
                <a:close/>
                <a:moveTo>
                  <a:pt x="3840836" y="3474726"/>
                </a:moveTo>
                <a:lnTo>
                  <a:pt x="3881962" y="3506006"/>
                </a:lnTo>
                <a:cubicBezTo>
                  <a:pt x="3880194" y="3508611"/>
                  <a:pt x="3878985" y="3511558"/>
                  <a:pt x="3878411" y="3514660"/>
                </a:cubicBezTo>
                <a:lnTo>
                  <a:pt x="3840247" y="3509775"/>
                </a:lnTo>
                <a:close/>
                <a:moveTo>
                  <a:pt x="3687311" y="3364339"/>
                </a:moveTo>
                <a:cubicBezTo>
                  <a:pt x="3688862" y="3363502"/>
                  <a:pt x="3690242" y="3362400"/>
                  <a:pt x="3691420" y="3361098"/>
                </a:cubicBezTo>
                <a:lnTo>
                  <a:pt x="3771037" y="3421580"/>
                </a:lnTo>
                <a:lnTo>
                  <a:pt x="3726065" y="3451433"/>
                </a:lnTo>
                <a:close/>
                <a:moveTo>
                  <a:pt x="3743805" y="3497446"/>
                </a:moveTo>
                <a:lnTo>
                  <a:pt x="3693809" y="3491056"/>
                </a:lnTo>
                <a:cubicBezTo>
                  <a:pt x="3693886" y="3489971"/>
                  <a:pt x="3693886" y="3488870"/>
                  <a:pt x="3693809" y="3487784"/>
                </a:cubicBezTo>
                <a:cubicBezTo>
                  <a:pt x="3693545" y="3484295"/>
                  <a:pt x="3692490" y="3480899"/>
                  <a:pt x="3690707" y="3477890"/>
                </a:cubicBezTo>
                <a:lnTo>
                  <a:pt x="3724964" y="3455170"/>
                </a:lnTo>
                <a:close/>
                <a:moveTo>
                  <a:pt x="3692909" y="3359128"/>
                </a:moveTo>
                <a:cubicBezTo>
                  <a:pt x="3693824" y="3357702"/>
                  <a:pt x="3694506" y="3356120"/>
                  <a:pt x="3694910" y="3354476"/>
                </a:cubicBezTo>
                <a:lnTo>
                  <a:pt x="3804548" y="3371923"/>
                </a:lnTo>
                <a:cubicBezTo>
                  <a:pt x="3803494" y="3380297"/>
                  <a:pt x="3805324" y="3388764"/>
                  <a:pt x="3809759" y="3395945"/>
                </a:cubicBezTo>
                <a:lnTo>
                  <a:pt x="3773223" y="3420168"/>
                </a:lnTo>
                <a:close/>
                <a:moveTo>
                  <a:pt x="3811154" y="3398008"/>
                </a:moveTo>
                <a:cubicBezTo>
                  <a:pt x="3812985" y="3400597"/>
                  <a:pt x="3815156" y="3402955"/>
                  <a:pt x="3817590" y="3404986"/>
                </a:cubicBezTo>
                <a:lnTo>
                  <a:pt x="3793646" y="3435723"/>
                </a:lnTo>
                <a:lnTo>
                  <a:pt x="3775317" y="3421766"/>
                </a:lnTo>
                <a:close/>
                <a:moveTo>
                  <a:pt x="3795647" y="3437212"/>
                </a:moveTo>
                <a:lnTo>
                  <a:pt x="3819560" y="3406506"/>
                </a:lnTo>
                <a:cubicBezTo>
                  <a:pt x="3825375" y="3410724"/>
                  <a:pt x="3832307" y="3413159"/>
                  <a:pt x="3839487" y="3413516"/>
                </a:cubicBezTo>
                <a:lnTo>
                  <a:pt x="3838557" y="3469826"/>
                </a:lnTo>
                <a:close/>
                <a:moveTo>
                  <a:pt x="3839642" y="3389695"/>
                </a:moveTo>
                <a:cubicBezTo>
                  <a:pt x="3832245" y="3388656"/>
                  <a:pt x="3827081" y="3381817"/>
                  <a:pt x="3828120" y="3374404"/>
                </a:cubicBezTo>
                <a:cubicBezTo>
                  <a:pt x="3829159" y="3367007"/>
                  <a:pt x="3835998" y="3361842"/>
                  <a:pt x="3843395" y="3362881"/>
                </a:cubicBezTo>
                <a:cubicBezTo>
                  <a:pt x="3850792" y="3363920"/>
                  <a:pt x="3855956" y="3370744"/>
                  <a:pt x="3854932" y="3378141"/>
                </a:cubicBezTo>
                <a:cubicBezTo>
                  <a:pt x="3853987" y="3385554"/>
                  <a:pt x="3847210" y="3390812"/>
                  <a:pt x="3839797" y="3389866"/>
                </a:cubicBezTo>
                <a:cubicBezTo>
                  <a:pt x="3839689" y="3389850"/>
                  <a:pt x="3839595" y="3389835"/>
                  <a:pt x="3839487" y="3389819"/>
                </a:cubicBezTo>
                <a:close/>
                <a:moveTo>
                  <a:pt x="3681108" y="3366185"/>
                </a:moveTo>
                <a:cubicBezTo>
                  <a:pt x="3682473" y="3366092"/>
                  <a:pt x="3683822" y="3365813"/>
                  <a:pt x="3685109" y="3365347"/>
                </a:cubicBezTo>
                <a:lnTo>
                  <a:pt x="3724017" y="3452844"/>
                </a:lnTo>
                <a:lnTo>
                  <a:pt x="3689404" y="3475796"/>
                </a:lnTo>
                <a:cubicBezTo>
                  <a:pt x="3685683" y="3470803"/>
                  <a:pt x="3680084" y="3467561"/>
                  <a:pt x="3673897" y="3466817"/>
                </a:cubicBezTo>
                <a:lnTo>
                  <a:pt x="3674905" y="3451185"/>
                </a:lnTo>
                <a:lnTo>
                  <a:pt x="3675928" y="3435056"/>
                </a:lnTo>
                <a:lnTo>
                  <a:pt x="3680348" y="3366216"/>
                </a:lnTo>
                <a:cubicBezTo>
                  <a:pt x="3680410" y="3366324"/>
                  <a:pt x="3680674" y="3366340"/>
                  <a:pt x="3680953" y="3366309"/>
                </a:cubicBezTo>
                <a:close/>
                <a:moveTo>
                  <a:pt x="3693514" y="3493491"/>
                </a:moveTo>
                <a:lnTo>
                  <a:pt x="3743712" y="3499912"/>
                </a:lnTo>
                <a:lnTo>
                  <a:pt x="3712123" y="3540512"/>
                </a:lnTo>
                <a:lnTo>
                  <a:pt x="3685915" y="3506766"/>
                </a:lnTo>
                <a:cubicBezTo>
                  <a:pt x="3689839" y="3503370"/>
                  <a:pt x="3692475" y="3498717"/>
                  <a:pt x="3693390" y="3493615"/>
                </a:cubicBezTo>
                <a:close/>
                <a:moveTo>
                  <a:pt x="3727088" y="3453790"/>
                </a:moveTo>
                <a:lnTo>
                  <a:pt x="3773161" y="3423224"/>
                </a:lnTo>
                <a:lnTo>
                  <a:pt x="3792158" y="3437677"/>
                </a:lnTo>
                <a:lnTo>
                  <a:pt x="3746178" y="3496732"/>
                </a:lnTo>
                <a:close/>
                <a:moveTo>
                  <a:pt x="3837812" y="3511946"/>
                </a:moveTo>
                <a:lnTo>
                  <a:pt x="3837114" y="3554283"/>
                </a:lnTo>
                <a:lnTo>
                  <a:pt x="3785164" y="3584400"/>
                </a:lnTo>
                <a:lnTo>
                  <a:pt x="3747837" y="3500439"/>
                </a:lnTo>
                <a:close/>
                <a:moveTo>
                  <a:pt x="3840262" y="3512256"/>
                </a:moveTo>
                <a:lnTo>
                  <a:pt x="3878147" y="3517094"/>
                </a:lnTo>
                <a:cubicBezTo>
                  <a:pt x="3878070" y="3518196"/>
                  <a:pt x="3878070" y="3519281"/>
                  <a:pt x="3878147" y="3520382"/>
                </a:cubicBezTo>
                <a:cubicBezTo>
                  <a:pt x="3878349" y="3523422"/>
                  <a:pt x="3879171" y="3526384"/>
                  <a:pt x="3880566" y="3529098"/>
                </a:cubicBezTo>
                <a:lnTo>
                  <a:pt x="3839456" y="3552918"/>
                </a:lnTo>
                <a:close/>
                <a:moveTo>
                  <a:pt x="3883498" y="3504037"/>
                </a:moveTo>
                <a:lnTo>
                  <a:pt x="3840929" y="3471671"/>
                </a:lnTo>
                <a:lnTo>
                  <a:pt x="3841906" y="3413531"/>
                </a:lnTo>
                <a:cubicBezTo>
                  <a:pt x="3842588" y="3413531"/>
                  <a:pt x="3843255" y="3413531"/>
                  <a:pt x="3843922" y="3413531"/>
                </a:cubicBezTo>
                <a:cubicBezTo>
                  <a:pt x="3847520" y="3413267"/>
                  <a:pt x="3851071" y="3412492"/>
                  <a:pt x="3854452" y="3411205"/>
                </a:cubicBezTo>
                <a:lnTo>
                  <a:pt x="3890941" y="3498345"/>
                </a:lnTo>
                <a:cubicBezTo>
                  <a:pt x="3888026" y="3499725"/>
                  <a:pt x="3885436" y="3501710"/>
                  <a:pt x="3883358" y="3504161"/>
                </a:cubicBezTo>
                <a:close/>
                <a:moveTo>
                  <a:pt x="3988701" y="3236598"/>
                </a:moveTo>
                <a:lnTo>
                  <a:pt x="3867432" y="3350335"/>
                </a:lnTo>
                <a:cubicBezTo>
                  <a:pt x="3864454" y="3347358"/>
                  <a:pt x="3861012" y="3344923"/>
                  <a:pt x="3857212" y="3343108"/>
                </a:cubicBezTo>
                <a:lnTo>
                  <a:pt x="4205668" y="2543337"/>
                </a:lnTo>
                <a:lnTo>
                  <a:pt x="4207451" y="2544019"/>
                </a:lnTo>
                <a:close/>
                <a:moveTo>
                  <a:pt x="4174001" y="3039598"/>
                </a:moveTo>
                <a:cubicBezTo>
                  <a:pt x="4159749" y="3039040"/>
                  <a:pt x="4147731" y="3050144"/>
                  <a:pt x="4147173" y="3064396"/>
                </a:cubicBezTo>
                <a:cubicBezTo>
                  <a:pt x="4146909" y="3070894"/>
                  <a:pt x="4149127" y="3077252"/>
                  <a:pt x="4153345" y="3082199"/>
                </a:cubicBezTo>
                <a:lnTo>
                  <a:pt x="3992252" y="3233279"/>
                </a:lnTo>
                <a:lnTo>
                  <a:pt x="4209808" y="2544717"/>
                </a:lnTo>
                <a:cubicBezTo>
                  <a:pt x="4211995" y="2545322"/>
                  <a:pt x="4214228" y="2545772"/>
                  <a:pt x="4216476" y="2546035"/>
                </a:cubicBezTo>
                <a:close/>
                <a:moveTo>
                  <a:pt x="4224261" y="2482250"/>
                </a:moveTo>
                <a:cubicBezTo>
                  <a:pt x="4236372" y="2483925"/>
                  <a:pt x="4244840" y="2495107"/>
                  <a:pt x="4243165" y="2507219"/>
                </a:cubicBezTo>
                <a:cubicBezTo>
                  <a:pt x="4241490" y="2519330"/>
                  <a:pt x="4230309" y="2527798"/>
                  <a:pt x="4218198" y="2526123"/>
                </a:cubicBezTo>
                <a:cubicBezTo>
                  <a:pt x="4206086" y="2524448"/>
                  <a:pt x="4197619" y="2513267"/>
                  <a:pt x="4199294" y="2501155"/>
                </a:cubicBezTo>
                <a:cubicBezTo>
                  <a:pt x="4199294" y="2501155"/>
                  <a:pt x="4199294" y="2501155"/>
                  <a:pt x="4199294" y="2501155"/>
                </a:cubicBezTo>
                <a:cubicBezTo>
                  <a:pt x="4200984" y="2489043"/>
                  <a:pt x="4212150" y="2480591"/>
                  <a:pt x="4224261" y="2482250"/>
                </a:cubicBezTo>
                <a:close/>
                <a:moveTo>
                  <a:pt x="4207203" y="2464757"/>
                </a:moveTo>
                <a:cubicBezTo>
                  <a:pt x="4206598" y="2464974"/>
                  <a:pt x="4206009" y="2465207"/>
                  <a:pt x="4205435" y="2465440"/>
                </a:cubicBezTo>
                <a:lnTo>
                  <a:pt x="3993632" y="1987602"/>
                </a:lnTo>
                <a:cubicBezTo>
                  <a:pt x="4008845" y="1980143"/>
                  <a:pt x="4015126" y="1961765"/>
                  <a:pt x="4007651" y="1946552"/>
                </a:cubicBezTo>
                <a:cubicBezTo>
                  <a:pt x="4005418" y="1941993"/>
                  <a:pt x="4002099" y="1938069"/>
                  <a:pt x="3997974" y="1935123"/>
                </a:cubicBezTo>
                <a:lnTo>
                  <a:pt x="3995912" y="1933773"/>
                </a:lnTo>
                <a:cubicBezTo>
                  <a:pt x="3994594" y="1932967"/>
                  <a:pt x="3993214" y="1932253"/>
                  <a:pt x="3991787" y="1931664"/>
                </a:cubicBezTo>
                <a:cubicBezTo>
                  <a:pt x="3990391" y="1931090"/>
                  <a:pt x="3988949" y="1930625"/>
                  <a:pt x="3987476" y="1930268"/>
                </a:cubicBezTo>
                <a:lnTo>
                  <a:pt x="3985041" y="1929757"/>
                </a:lnTo>
                <a:cubicBezTo>
                  <a:pt x="3983149" y="1929446"/>
                  <a:pt x="3981242" y="1929307"/>
                  <a:pt x="3979334" y="1929353"/>
                </a:cubicBezTo>
                <a:lnTo>
                  <a:pt x="3969223" y="1773202"/>
                </a:lnTo>
                <a:lnTo>
                  <a:pt x="3966975" y="1738463"/>
                </a:lnTo>
                <a:cubicBezTo>
                  <a:pt x="3968510" y="1738277"/>
                  <a:pt x="3970030" y="1737983"/>
                  <a:pt x="3971519" y="1737564"/>
                </a:cubicBezTo>
                <a:close/>
                <a:moveTo>
                  <a:pt x="3974790" y="1683611"/>
                </a:moveTo>
                <a:lnTo>
                  <a:pt x="3973984" y="1683316"/>
                </a:lnTo>
                <a:lnTo>
                  <a:pt x="4028710" y="1516976"/>
                </a:lnTo>
                <a:lnTo>
                  <a:pt x="4105457" y="1560399"/>
                </a:lnTo>
                <a:lnTo>
                  <a:pt x="3982731" y="1688589"/>
                </a:lnTo>
                <a:cubicBezTo>
                  <a:pt x="3980358" y="1686511"/>
                  <a:pt x="3977675" y="1684821"/>
                  <a:pt x="3974759" y="1683611"/>
                </a:cubicBezTo>
                <a:close/>
                <a:moveTo>
                  <a:pt x="3990066" y="1698545"/>
                </a:moveTo>
                <a:cubicBezTo>
                  <a:pt x="3988716" y="1695475"/>
                  <a:pt x="3986855" y="1692668"/>
                  <a:pt x="3984545" y="1690249"/>
                </a:cubicBezTo>
                <a:lnTo>
                  <a:pt x="4107690" y="1561531"/>
                </a:lnTo>
                <a:lnTo>
                  <a:pt x="4179196" y="1601945"/>
                </a:lnTo>
                <a:cubicBezTo>
                  <a:pt x="4178808" y="1602689"/>
                  <a:pt x="4178421" y="1603496"/>
                  <a:pt x="4178095" y="1604256"/>
                </a:cubicBezTo>
                <a:cubicBezTo>
                  <a:pt x="4175241" y="1611173"/>
                  <a:pt x="4175025" y="1618896"/>
                  <a:pt x="4177474" y="1625967"/>
                </a:cubicBezTo>
                <a:close/>
                <a:moveTo>
                  <a:pt x="4208614" y="1602736"/>
                </a:moveTo>
                <a:cubicBezTo>
                  <a:pt x="4216027" y="1603760"/>
                  <a:pt x="4221191" y="1610599"/>
                  <a:pt x="4220152" y="1618011"/>
                </a:cubicBezTo>
                <a:cubicBezTo>
                  <a:pt x="4219128" y="1625409"/>
                  <a:pt x="4212289" y="1630589"/>
                  <a:pt x="4204892" y="1629550"/>
                </a:cubicBezTo>
                <a:cubicBezTo>
                  <a:pt x="4197480" y="1628526"/>
                  <a:pt x="4192315" y="1621687"/>
                  <a:pt x="4193339" y="1614290"/>
                </a:cubicBezTo>
                <a:cubicBezTo>
                  <a:pt x="4194378" y="1606892"/>
                  <a:pt x="4201186" y="1601728"/>
                  <a:pt x="4208583" y="1602736"/>
                </a:cubicBezTo>
                <a:close/>
                <a:moveTo>
                  <a:pt x="4201155" y="1585817"/>
                </a:moveTo>
                <a:cubicBezTo>
                  <a:pt x="4192548" y="1587336"/>
                  <a:pt x="4185011" y="1592454"/>
                  <a:pt x="4180406" y="1599883"/>
                </a:cubicBezTo>
                <a:lnTo>
                  <a:pt x="4109443" y="1559778"/>
                </a:lnTo>
                <a:lnTo>
                  <a:pt x="4186624" y="1479136"/>
                </a:lnTo>
                <a:close/>
                <a:moveTo>
                  <a:pt x="4188376" y="1473739"/>
                </a:moveTo>
                <a:lnTo>
                  <a:pt x="4161564" y="1277328"/>
                </a:lnTo>
                <a:lnTo>
                  <a:pt x="4231038" y="1233099"/>
                </a:lnTo>
                <a:lnTo>
                  <a:pt x="4315461" y="1301754"/>
                </a:lnTo>
                <a:cubicBezTo>
                  <a:pt x="4314050" y="1303672"/>
                  <a:pt x="4312871" y="1305755"/>
                  <a:pt x="4311956" y="1307957"/>
                </a:cubicBezTo>
                <a:cubicBezTo>
                  <a:pt x="4309692" y="1313482"/>
                  <a:pt x="4309212" y="1319577"/>
                  <a:pt x="4310592" y="1325388"/>
                </a:cubicBezTo>
                <a:lnTo>
                  <a:pt x="4311259" y="1327792"/>
                </a:lnTo>
                <a:cubicBezTo>
                  <a:pt x="4311429" y="1328288"/>
                  <a:pt x="4311600" y="1328769"/>
                  <a:pt x="4311801" y="1329343"/>
                </a:cubicBezTo>
                <a:lnTo>
                  <a:pt x="4312670" y="1331312"/>
                </a:lnTo>
                <a:cubicBezTo>
                  <a:pt x="4313957" y="1334028"/>
                  <a:pt x="4315678" y="1336520"/>
                  <a:pt x="4317757" y="1338694"/>
                </a:cubicBezTo>
                <a:close/>
                <a:moveTo>
                  <a:pt x="4160463" y="1122293"/>
                </a:moveTo>
                <a:lnTo>
                  <a:pt x="4158990" y="1121719"/>
                </a:lnTo>
                <a:lnTo>
                  <a:pt x="4187523" y="1036626"/>
                </a:lnTo>
                <a:lnTo>
                  <a:pt x="4209699" y="1078607"/>
                </a:lnTo>
                <a:lnTo>
                  <a:pt x="4171799" y="1129210"/>
                </a:lnTo>
                <a:cubicBezTo>
                  <a:pt x="4168403" y="1126314"/>
                  <a:pt x="4164572" y="1123979"/>
                  <a:pt x="4160447" y="1122293"/>
                </a:cubicBezTo>
                <a:close/>
                <a:moveTo>
                  <a:pt x="4210987" y="1081041"/>
                </a:moveTo>
                <a:lnTo>
                  <a:pt x="4235659" y="1127737"/>
                </a:lnTo>
                <a:lnTo>
                  <a:pt x="4183646" y="1146052"/>
                </a:lnTo>
                <a:cubicBezTo>
                  <a:pt x="4181429" y="1140346"/>
                  <a:pt x="4178002" y="1135196"/>
                  <a:pt x="4173582" y="1130962"/>
                </a:cubicBezTo>
                <a:close/>
                <a:moveTo>
                  <a:pt x="4373816" y="1081801"/>
                </a:moveTo>
                <a:lnTo>
                  <a:pt x="4408352" y="1069658"/>
                </a:lnTo>
                <a:lnTo>
                  <a:pt x="4392286" y="1127442"/>
                </a:lnTo>
                <a:lnTo>
                  <a:pt x="4364651" y="1145044"/>
                </a:lnTo>
                <a:close/>
                <a:moveTo>
                  <a:pt x="4184484" y="1148378"/>
                </a:moveTo>
                <a:lnTo>
                  <a:pt x="4236838" y="1129970"/>
                </a:lnTo>
                <a:lnTo>
                  <a:pt x="4274986" y="1202160"/>
                </a:lnTo>
                <a:lnTo>
                  <a:pt x="4231193" y="1230075"/>
                </a:lnTo>
                <a:lnTo>
                  <a:pt x="4177831" y="1186652"/>
                </a:lnTo>
                <a:cubicBezTo>
                  <a:pt x="4180065" y="1183719"/>
                  <a:pt x="4181910" y="1180508"/>
                  <a:pt x="4183321" y="1177099"/>
                </a:cubicBezTo>
                <a:cubicBezTo>
                  <a:pt x="4187089" y="1167963"/>
                  <a:pt x="4187493" y="1157788"/>
                  <a:pt x="4184484" y="1148378"/>
                </a:cubicBezTo>
                <a:close/>
                <a:moveTo>
                  <a:pt x="4325882" y="1293147"/>
                </a:moveTo>
                <a:lnTo>
                  <a:pt x="4278258" y="1203029"/>
                </a:lnTo>
                <a:lnTo>
                  <a:pt x="4361767" y="1149836"/>
                </a:lnTo>
                <a:lnTo>
                  <a:pt x="4341421" y="1290371"/>
                </a:lnTo>
                <a:cubicBezTo>
                  <a:pt x="4336086" y="1289823"/>
                  <a:pt x="4330705" y="1290786"/>
                  <a:pt x="4325882" y="1293147"/>
                </a:cubicBezTo>
                <a:close/>
                <a:moveTo>
                  <a:pt x="4362248" y="1146579"/>
                </a:moveTo>
                <a:lnTo>
                  <a:pt x="4277095" y="1200858"/>
                </a:lnTo>
                <a:lnTo>
                  <a:pt x="4239210" y="1129179"/>
                </a:lnTo>
                <a:lnTo>
                  <a:pt x="4371506" y="1082654"/>
                </a:lnTo>
                <a:close/>
                <a:moveTo>
                  <a:pt x="4276150" y="1204362"/>
                </a:moveTo>
                <a:lnTo>
                  <a:pt x="4323711" y="1294310"/>
                </a:lnTo>
                <a:cubicBezTo>
                  <a:pt x="4321230" y="1295786"/>
                  <a:pt x="4318981" y="1297632"/>
                  <a:pt x="4317043" y="1299784"/>
                </a:cubicBezTo>
                <a:lnTo>
                  <a:pt x="4233302" y="1231672"/>
                </a:lnTo>
                <a:close/>
                <a:moveTo>
                  <a:pt x="4371847" y="1079847"/>
                </a:moveTo>
                <a:lnTo>
                  <a:pt x="4237954" y="1126899"/>
                </a:lnTo>
                <a:lnTo>
                  <a:pt x="4212568" y="1078824"/>
                </a:lnTo>
                <a:lnTo>
                  <a:pt x="4410181" y="815185"/>
                </a:lnTo>
                <a:close/>
                <a:moveTo>
                  <a:pt x="4176219" y="1188560"/>
                </a:moveTo>
                <a:lnTo>
                  <a:pt x="4218523" y="1222972"/>
                </a:lnTo>
                <a:lnTo>
                  <a:pt x="4228945" y="1231440"/>
                </a:lnTo>
                <a:lnTo>
                  <a:pt x="4161130" y="1274614"/>
                </a:lnTo>
                <a:lnTo>
                  <a:pt x="4151313" y="1202563"/>
                </a:lnTo>
                <a:cubicBezTo>
                  <a:pt x="4161021" y="1200960"/>
                  <a:pt x="4169845" y="1196005"/>
                  <a:pt x="4176280" y="1188560"/>
                </a:cubicBezTo>
                <a:close/>
                <a:moveTo>
                  <a:pt x="4346631" y="1291441"/>
                </a:moveTo>
                <a:cubicBezTo>
                  <a:pt x="4345608" y="1291123"/>
                  <a:pt x="4344584" y="1290864"/>
                  <a:pt x="4343530" y="1290665"/>
                </a:cubicBezTo>
                <a:lnTo>
                  <a:pt x="4364155" y="1148300"/>
                </a:lnTo>
                <a:lnTo>
                  <a:pt x="4391262" y="1131040"/>
                </a:lnTo>
                <a:close/>
                <a:moveTo>
                  <a:pt x="4395372" y="1125503"/>
                </a:moveTo>
                <a:lnTo>
                  <a:pt x="4411159" y="1068697"/>
                </a:lnTo>
                <a:lnTo>
                  <a:pt x="4558232" y="1016993"/>
                </a:lnTo>
                <a:cubicBezTo>
                  <a:pt x="4558744" y="1018254"/>
                  <a:pt x="4559333" y="1019477"/>
                  <a:pt x="4560016" y="1020653"/>
                </a:cubicBezTo>
                <a:close/>
                <a:moveTo>
                  <a:pt x="4579835" y="978176"/>
                </a:moveTo>
                <a:cubicBezTo>
                  <a:pt x="4564281" y="980896"/>
                  <a:pt x="4553875" y="995712"/>
                  <a:pt x="4556588" y="1011270"/>
                </a:cubicBezTo>
                <a:cubicBezTo>
                  <a:pt x="4556790" y="1012412"/>
                  <a:pt x="4557054" y="1013541"/>
                  <a:pt x="4557395" y="1014651"/>
                </a:cubicBezTo>
                <a:lnTo>
                  <a:pt x="4411965" y="1065828"/>
                </a:lnTo>
                <a:lnTo>
                  <a:pt x="4517789" y="685196"/>
                </a:lnTo>
                <a:cubicBezTo>
                  <a:pt x="4518347" y="685304"/>
                  <a:pt x="4518890" y="685428"/>
                  <a:pt x="4519463" y="685506"/>
                </a:cubicBezTo>
                <a:cubicBezTo>
                  <a:pt x="4521402" y="685762"/>
                  <a:pt x="4523387" y="685762"/>
                  <a:pt x="4525325" y="685506"/>
                </a:cubicBezTo>
                <a:close/>
                <a:moveTo>
                  <a:pt x="4510143" y="681877"/>
                </a:moveTo>
                <a:cubicBezTo>
                  <a:pt x="4511772" y="682978"/>
                  <a:pt x="4513540" y="683854"/>
                  <a:pt x="4515401" y="684482"/>
                </a:cubicBezTo>
                <a:lnTo>
                  <a:pt x="4409112" y="1066789"/>
                </a:lnTo>
                <a:lnTo>
                  <a:pt x="4393371" y="1072310"/>
                </a:lnTo>
                <a:lnTo>
                  <a:pt x="4374157" y="1079072"/>
                </a:lnTo>
                <a:lnTo>
                  <a:pt x="4412926" y="811603"/>
                </a:lnTo>
                <a:close/>
                <a:moveTo>
                  <a:pt x="4516502" y="55828"/>
                </a:moveTo>
                <a:cubicBezTo>
                  <a:pt x="4517680" y="56234"/>
                  <a:pt x="4518905" y="56550"/>
                  <a:pt x="4520130" y="56774"/>
                </a:cubicBezTo>
                <a:lnTo>
                  <a:pt x="4410988" y="810145"/>
                </a:lnTo>
                <a:lnTo>
                  <a:pt x="4211343" y="1076405"/>
                </a:lnTo>
                <a:lnTo>
                  <a:pt x="4188594" y="1033385"/>
                </a:lnTo>
                <a:close/>
                <a:moveTo>
                  <a:pt x="3876767" y="449099"/>
                </a:moveTo>
                <a:lnTo>
                  <a:pt x="3876953" y="449099"/>
                </a:lnTo>
                <a:lnTo>
                  <a:pt x="4185926" y="1033757"/>
                </a:lnTo>
                <a:lnTo>
                  <a:pt x="4156648" y="1121053"/>
                </a:lnTo>
                <a:cubicBezTo>
                  <a:pt x="4148925" y="1118715"/>
                  <a:pt x="4140706" y="1118657"/>
                  <a:pt x="4132952" y="1120882"/>
                </a:cubicBezTo>
                <a:close/>
                <a:moveTo>
                  <a:pt x="4132503" y="1201400"/>
                </a:moveTo>
                <a:cubicBezTo>
                  <a:pt x="4133262" y="1201633"/>
                  <a:pt x="4134053" y="1201834"/>
                  <a:pt x="4134798" y="1202021"/>
                </a:cubicBezTo>
                <a:lnTo>
                  <a:pt x="4137217" y="1202501"/>
                </a:lnTo>
                <a:cubicBezTo>
                  <a:pt x="4141078" y="1203191"/>
                  <a:pt x="4145033" y="1203328"/>
                  <a:pt x="4148941" y="1202905"/>
                </a:cubicBezTo>
                <a:lnTo>
                  <a:pt x="4158912" y="1276072"/>
                </a:lnTo>
                <a:lnTo>
                  <a:pt x="4094432" y="1317138"/>
                </a:lnTo>
                <a:close/>
                <a:moveTo>
                  <a:pt x="4093207" y="1320813"/>
                </a:moveTo>
                <a:lnTo>
                  <a:pt x="4159284" y="1278739"/>
                </a:lnTo>
                <a:lnTo>
                  <a:pt x="4186159" y="1475972"/>
                </a:lnTo>
                <a:lnTo>
                  <a:pt x="4107179" y="1558569"/>
                </a:lnTo>
                <a:lnTo>
                  <a:pt x="4029470" y="1514650"/>
                </a:lnTo>
                <a:close/>
                <a:moveTo>
                  <a:pt x="4089903" y="1322922"/>
                </a:moveTo>
                <a:lnTo>
                  <a:pt x="4027268" y="1513347"/>
                </a:lnTo>
                <a:lnTo>
                  <a:pt x="3935774" y="1461643"/>
                </a:lnTo>
                <a:cubicBezTo>
                  <a:pt x="3936363" y="1460526"/>
                  <a:pt x="3936906" y="1459379"/>
                  <a:pt x="3937402" y="1458184"/>
                </a:cubicBezTo>
                <a:cubicBezTo>
                  <a:pt x="3940736" y="1450120"/>
                  <a:pt x="3941387" y="1441198"/>
                  <a:pt x="3939263" y="1432736"/>
                </a:cubicBezTo>
                <a:lnTo>
                  <a:pt x="3938581" y="1430332"/>
                </a:lnTo>
                <a:cubicBezTo>
                  <a:pt x="3937634" y="1427336"/>
                  <a:pt x="3936347" y="1424457"/>
                  <a:pt x="3934750" y="1421756"/>
                </a:cubicBezTo>
                <a:close/>
                <a:moveTo>
                  <a:pt x="3934533" y="1463783"/>
                </a:moveTo>
                <a:lnTo>
                  <a:pt x="4026431" y="1515735"/>
                </a:lnTo>
                <a:lnTo>
                  <a:pt x="3971550" y="1682526"/>
                </a:lnTo>
                <a:cubicBezTo>
                  <a:pt x="3967254" y="1681300"/>
                  <a:pt x="3962726" y="1681114"/>
                  <a:pt x="3958337" y="1681983"/>
                </a:cubicBezTo>
                <a:lnTo>
                  <a:pt x="3926143" y="1547713"/>
                </a:lnTo>
                <a:lnTo>
                  <a:pt x="3910372" y="1482036"/>
                </a:lnTo>
                <a:cubicBezTo>
                  <a:pt x="3920467" y="1479279"/>
                  <a:pt x="3929121" y="1472744"/>
                  <a:pt x="3934533" y="1463783"/>
                </a:cubicBezTo>
                <a:close/>
                <a:moveTo>
                  <a:pt x="3886242" y="1440707"/>
                </a:moveTo>
                <a:cubicBezTo>
                  <a:pt x="3887266" y="1433291"/>
                  <a:pt x="3894104" y="1428108"/>
                  <a:pt x="3901517" y="1429128"/>
                </a:cubicBezTo>
                <a:cubicBezTo>
                  <a:pt x="3908930" y="1430150"/>
                  <a:pt x="3914125" y="1436989"/>
                  <a:pt x="3913101" y="1444405"/>
                </a:cubicBezTo>
                <a:cubicBezTo>
                  <a:pt x="3912078" y="1451821"/>
                  <a:pt x="3905239" y="1457004"/>
                  <a:pt x="3897827" y="1455984"/>
                </a:cubicBezTo>
                <a:cubicBezTo>
                  <a:pt x="3897811" y="1455984"/>
                  <a:pt x="3897811" y="1455982"/>
                  <a:pt x="3897811" y="1455982"/>
                </a:cubicBezTo>
                <a:cubicBezTo>
                  <a:pt x="3890398" y="1454956"/>
                  <a:pt x="3885219" y="1448120"/>
                  <a:pt x="3886242" y="1440707"/>
                </a:cubicBezTo>
                <a:close/>
                <a:moveTo>
                  <a:pt x="3894647" y="1483168"/>
                </a:moveTo>
                <a:cubicBezTo>
                  <a:pt x="3899082" y="1483720"/>
                  <a:pt x="3903595" y="1483537"/>
                  <a:pt x="3907969" y="1482625"/>
                </a:cubicBezTo>
                <a:lnTo>
                  <a:pt x="3956042" y="1682572"/>
                </a:lnTo>
                <a:cubicBezTo>
                  <a:pt x="3947621" y="1684945"/>
                  <a:pt x="3940767" y="1691040"/>
                  <a:pt x="3937433" y="1699135"/>
                </a:cubicBezTo>
                <a:cubicBezTo>
                  <a:pt x="3937154" y="1699786"/>
                  <a:pt x="3936937" y="1700453"/>
                  <a:pt x="3936719" y="1701104"/>
                </a:cubicBezTo>
                <a:lnTo>
                  <a:pt x="3864144" y="1680602"/>
                </a:lnTo>
                <a:close/>
                <a:moveTo>
                  <a:pt x="3936084" y="1703462"/>
                </a:moveTo>
                <a:cubicBezTo>
                  <a:pt x="3933339" y="1714937"/>
                  <a:pt x="3937960" y="1726925"/>
                  <a:pt x="3947683" y="1733609"/>
                </a:cubicBezTo>
                <a:lnTo>
                  <a:pt x="3874270" y="1851099"/>
                </a:lnTo>
                <a:lnTo>
                  <a:pt x="3842806" y="1818966"/>
                </a:lnTo>
                <a:lnTo>
                  <a:pt x="3863787" y="1683037"/>
                </a:lnTo>
                <a:close/>
                <a:moveTo>
                  <a:pt x="3674005" y="1631845"/>
                </a:moveTo>
                <a:cubicBezTo>
                  <a:pt x="3674300" y="1631132"/>
                  <a:pt x="3674564" y="1630402"/>
                  <a:pt x="3674781" y="1629658"/>
                </a:cubicBezTo>
                <a:lnTo>
                  <a:pt x="3861415" y="1682386"/>
                </a:lnTo>
                <a:lnTo>
                  <a:pt x="3840681" y="1816780"/>
                </a:lnTo>
                <a:lnTo>
                  <a:pt x="3668314" y="1640762"/>
                </a:lnTo>
                <a:cubicBezTo>
                  <a:pt x="3670718" y="1638141"/>
                  <a:pt x="3672641" y="1635133"/>
                  <a:pt x="3674005" y="1631845"/>
                </a:cubicBezTo>
                <a:close/>
                <a:moveTo>
                  <a:pt x="2918786" y="1616151"/>
                </a:moveTo>
                <a:lnTo>
                  <a:pt x="3614829" y="1620167"/>
                </a:lnTo>
                <a:cubicBezTo>
                  <a:pt x="3614829" y="1621454"/>
                  <a:pt x="3614921" y="1622742"/>
                  <a:pt x="3615092" y="1624029"/>
                </a:cubicBezTo>
                <a:lnTo>
                  <a:pt x="2985484" y="1753165"/>
                </a:lnTo>
                <a:cubicBezTo>
                  <a:pt x="2983127" y="1738572"/>
                  <a:pt x="2970008" y="1728182"/>
                  <a:pt x="2955260" y="1729221"/>
                </a:cubicBezTo>
                <a:cubicBezTo>
                  <a:pt x="2952360" y="1729438"/>
                  <a:pt x="2949507" y="1730073"/>
                  <a:pt x="2946793" y="1731144"/>
                </a:cubicBezTo>
                <a:lnTo>
                  <a:pt x="2931192" y="1695894"/>
                </a:lnTo>
                <a:lnTo>
                  <a:pt x="2904829" y="1636435"/>
                </a:lnTo>
                <a:cubicBezTo>
                  <a:pt x="2912614" y="1632465"/>
                  <a:pt x="2917856" y="1624835"/>
                  <a:pt x="2918786" y="1616151"/>
                </a:cubicBezTo>
                <a:close/>
                <a:moveTo>
                  <a:pt x="2894905" y="1599851"/>
                </a:moveTo>
                <a:cubicBezTo>
                  <a:pt x="2902302" y="1600891"/>
                  <a:pt x="2907466" y="1607730"/>
                  <a:pt x="2906427" y="1615143"/>
                </a:cubicBezTo>
                <a:cubicBezTo>
                  <a:pt x="2905388" y="1622540"/>
                  <a:pt x="2898549" y="1627704"/>
                  <a:pt x="2891152" y="1626665"/>
                </a:cubicBezTo>
                <a:cubicBezTo>
                  <a:pt x="2883755" y="1625626"/>
                  <a:pt x="2878591" y="1618802"/>
                  <a:pt x="2879614" y="1611405"/>
                </a:cubicBezTo>
                <a:cubicBezTo>
                  <a:pt x="2880638" y="1603992"/>
                  <a:pt x="2887492" y="1598812"/>
                  <a:pt x="2894905" y="1599836"/>
                </a:cubicBezTo>
                <a:cubicBezTo>
                  <a:pt x="2894920" y="1599851"/>
                  <a:pt x="2894951" y="1599851"/>
                  <a:pt x="2894967" y="1599851"/>
                </a:cubicBezTo>
                <a:close/>
                <a:moveTo>
                  <a:pt x="2868945" y="1604132"/>
                </a:moveTo>
                <a:cubicBezTo>
                  <a:pt x="2866417" y="1610661"/>
                  <a:pt x="2866681" y="1617950"/>
                  <a:pt x="2869674" y="1624292"/>
                </a:cubicBezTo>
                <a:lnTo>
                  <a:pt x="2713047" y="1706594"/>
                </a:lnTo>
                <a:cubicBezTo>
                  <a:pt x="2707914" y="1698158"/>
                  <a:pt x="2696919" y="1695475"/>
                  <a:pt x="2688483" y="1700608"/>
                </a:cubicBezTo>
                <a:cubicBezTo>
                  <a:pt x="2688111" y="1700825"/>
                  <a:pt x="2687754" y="1701058"/>
                  <a:pt x="2687413" y="1701306"/>
                </a:cubicBezTo>
                <a:lnTo>
                  <a:pt x="2441634" y="1405224"/>
                </a:lnTo>
                <a:cubicBezTo>
                  <a:pt x="2443603" y="1403248"/>
                  <a:pt x="2445231" y="1400970"/>
                  <a:pt x="2446472" y="1398478"/>
                </a:cubicBezTo>
                <a:close/>
                <a:moveTo>
                  <a:pt x="2445045" y="1373060"/>
                </a:moveTo>
                <a:cubicBezTo>
                  <a:pt x="2439928" y="1365094"/>
                  <a:pt x="2430856" y="1360561"/>
                  <a:pt x="2421412" y="1361243"/>
                </a:cubicBezTo>
                <a:cubicBezTo>
                  <a:pt x="2420776" y="1361243"/>
                  <a:pt x="2420171" y="1361367"/>
                  <a:pt x="2419551" y="1361460"/>
                </a:cubicBezTo>
                <a:lnTo>
                  <a:pt x="2409579" y="1319929"/>
                </a:lnTo>
                <a:lnTo>
                  <a:pt x="2664462" y="1244854"/>
                </a:lnTo>
                <a:cubicBezTo>
                  <a:pt x="2664772" y="1245710"/>
                  <a:pt x="2665129" y="1246549"/>
                  <a:pt x="2665532" y="1247367"/>
                </a:cubicBezTo>
                <a:close/>
                <a:moveTo>
                  <a:pt x="2663702" y="1242512"/>
                </a:moveTo>
                <a:lnTo>
                  <a:pt x="2408959" y="1317510"/>
                </a:lnTo>
                <a:lnTo>
                  <a:pt x="2391048" y="1242838"/>
                </a:lnTo>
                <a:lnTo>
                  <a:pt x="2448907" y="1198314"/>
                </a:lnTo>
                <a:cubicBezTo>
                  <a:pt x="2453978" y="1203801"/>
                  <a:pt x="2462522" y="1204141"/>
                  <a:pt x="2468012" y="1199074"/>
                </a:cubicBezTo>
                <a:cubicBezTo>
                  <a:pt x="2469764" y="1197455"/>
                  <a:pt x="2471067" y="1195400"/>
                  <a:pt x="2471765" y="1193119"/>
                </a:cubicBezTo>
                <a:lnTo>
                  <a:pt x="2663423" y="1233843"/>
                </a:lnTo>
                <a:cubicBezTo>
                  <a:pt x="2663423" y="1233963"/>
                  <a:pt x="2663423" y="1234081"/>
                  <a:pt x="2663423" y="1234200"/>
                </a:cubicBezTo>
                <a:cubicBezTo>
                  <a:pt x="2663051" y="1236956"/>
                  <a:pt x="2663175" y="1239758"/>
                  <a:pt x="2663811" y="1242466"/>
                </a:cubicBezTo>
                <a:close/>
                <a:moveTo>
                  <a:pt x="2452101" y="1177378"/>
                </a:moveTo>
                <a:cubicBezTo>
                  <a:pt x="2445619" y="1181041"/>
                  <a:pt x="2443324" y="1189271"/>
                  <a:pt x="2446984" y="1195760"/>
                </a:cubicBezTo>
                <a:cubicBezTo>
                  <a:pt x="2447108" y="1195969"/>
                  <a:pt x="2447232" y="1196174"/>
                  <a:pt x="2447356" y="1196376"/>
                </a:cubicBezTo>
                <a:lnTo>
                  <a:pt x="2390412" y="1240171"/>
                </a:lnTo>
                <a:lnTo>
                  <a:pt x="2295102" y="843022"/>
                </a:lnTo>
                <a:cubicBezTo>
                  <a:pt x="2296777" y="842548"/>
                  <a:pt x="2298421" y="841968"/>
                  <a:pt x="2300034" y="841285"/>
                </a:cubicBezTo>
                <a:close/>
                <a:moveTo>
                  <a:pt x="2287535" y="781703"/>
                </a:moveTo>
                <a:cubicBezTo>
                  <a:pt x="2299646" y="783378"/>
                  <a:pt x="2308113" y="794558"/>
                  <a:pt x="2306438" y="806673"/>
                </a:cubicBezTo>
                <a:cubicBezTo>
                  <a:pt x="2304764" y="818789"/>
                  <a:pt x="2293583" y="827252"/>
                  <a:pt x="2281471" y="825577"/>
                </a:cubicBezTo>
                <a:cubicBezTo>
                  <a:pt x="2269360" y="823902"/>
                  <a:pt x="2260893" y="812722"/>
                  <a:pt x="2262567" y="800607"/>
                </a:cubicBezTo>
                <a:cubicBezTo>
                  <a:pt x="2262567" y="800601"/>
                  <a:pt x="2262567" y="800596"/>
                  <a:pt x="2262567" y="800592"/>
                </a:cubicBezTo>
                <a:cubicBezTo>
                  <a:pt x="2264242" y="788483"/>
                  <a:pt x="2275423" y="780028"/>
                  <a:pt x="2287535" y="781703"/>
                </a:cubicBezTo>
                <a:close/>
                <a:moveTo>
                  <a:pt x="2261621" y="837439"/>
                </a:moveTo>
                <a:cubicBezTo>
                  <a:pt x="2270724" y="843677"/>
                  <a:pt x="2281983" y="845919"/>
                  <a:pt x="2292792" y="843642"/>
                </a:cubicBezTo>
                <a:lnTo>
                  <a:pt x="2388427" y="1241815"/>
                </a:lnTo>
                <a:lnTo>
                  <a:pt x="2282076" y="1323620"/>
                </a:lnTo>
                <a:lnTo>
                  <a:pt x="2009267" y="1206037"/>
                </a:lnTo>
                <a:cubicBezTo>
                  <a:pt x="2009515" y="1205273"/>
                  <a:pt x="2009685" y="1204490"/>
                  <a:pt x="2009809" y="1203695"/>
                </a:cubicBezTo>
                <a:cubicBezTo>
                  <a:pt x="2010430" y="1199178"/>
                  <a:pt x="2008739" y="1194650"/>
                  <a:pt x="2005312" y="1191646"/>
                </a:cubicBezTo>
                <a:close/>
                <a:moveTo>
                  <a:pt x="2007669" y="1209201"/>
                </a:moveTo>
                <a:cubicBezTo>
                  <a:pt x="2007855" y="1208906"/>
                  <a:pt x="2008041" y="1208612"/>
                  <a:pt x="2008197" y="1208317"/>
                </a:cubicBezTo>
                <a:lnTo>
                  <a:pt x="2279734" y="1325357"/>
                </a:lnTo>
                <a:lnTo>
                  <a:pt x="2242516" y="1353939"/>
                </a:lnTo>
                <a:cubicBezTo>
                  <a:pt x="2230761" y="1339670"/>
                  <a:pt x="2209656" y="1337638"/>
                  <a:pt x="2195389" y="1349401"/>
                </a:cubicBezTo>
                <a:cubicBezTo>
                  <a:pt x="2193822" y="1350683"/>
                  <a:pt x="2192396" y="1352102"/>
                  <a:pt x="2191093" y="1353644"/>
                </a:cubicBezTo>
                <a:close/>
                <a:moveTo>
                  <a:pt x="2212912" y="1403053"/>
                </a:moveTo>
                <a:cubicBezTo>
                  <a:pt x="2197653" y="1400894"/>
                  <a:pt x="2187030" y="1386769"/>
                  <a:pt x="2189186" y="1371505"/>
                </a:cubicBezTo>
                <a:cubicBezTo>
                  <a:pt x="2189806" y="1367066"/>
                  <a:pt x="2191496" y="1362843"/>
                  <a:pt x="2194101" y="1359196"/>
                </a:cubicBezTo>
                <a:lnTo>
                  <a:pt x="2202305" y="1365647"/>
                </a:lnTo>
                <a:cubicBezTo>
                  <a:pt x="2196707" y="1373815"/>
                  <a:pt x="2198800" y="1384974"/>
                  <a:pt x="2206973" y="1390569"/>
                </a:cubicBezTo>
                <a:cubicBezTo>
                  <a:pt x="2210322" y="1392870"/>
                  <a:pt x="2214370" y="1393959"/>
                  <a:pt x="2218433" y="1393655"/>
                </a:cubicBezTo>
                <a:cubicBezTo>
                  <a:pt x="2220573" y="1393512"/>
                  <a:pt x="2222682" y="1392987"/>
                  <a:pt x="2224636" y="1392104"/>
                </a:cubicBezTo>
                <a:lnTo>
                  <a:pt x="2229164" y="1400401"/>
                </a:lnTo>
                <a:cubicBezTo>
                  <a:pt x="2224140" y="1402898"/>
                  <a:pt x="2218464" y="1403802"/>
                  <a:pt x="2212912" y="1402991"/>
                </a:cubicBezTo>
                <a:close/>
                <a:moveTo>
                  <a:pt x="2234080" y="1404201"/>
                </a:moveTo>
                <a:cubicBezTo>
                  <a:pt x="2242780" y="1398980"/>
                  <a:pt x="2248642" y="1390102"/>
                  <a:pt x="2250037" y="1380054"/>
                </a:cubicBezTo>
                <a:cubicBezTo>
                  <a:pt x="2250037" y="1379636"/>
                  <a:pt x="2250037" y="1379217"/>
                  <a:pt x="2250146" y="1378798"/>
                </a:cubicBezTo>
                <a:lnTo>
                  <a:pt x="2397468" y="1386878"/>
                </a:lnTo>
                <a:cubicBezTo>
                  <a:pt x="2397468" y="1387545"/>
                  <a:pt x="2397468" y="1388196"/>
                  <a:pt x="2397468" y="1388863"/>
                </a:cubicBezTo>
                <a:cubicBezTo>
                  <a:pt x="2398228" y="1399798"/>
                  <a:pt x="2405811" y="1409056"/>
                  <a:pt x="2416387" y="1411955"/>
                </a:cubicBezTo>
                <a:lnTo>
                  <a:pt x="2359397" y="1633907"/>
                </a:lnTo>
                <a:close/>
                <a:moveTo>
                  <a:pt x="2360312" y="1640560"/>
                </a:moveTo>
                <a:lnTo>
                  <a:pt x="2409936" y="1731438"/>
                </a:lnTo>
                <a:cubicBezTo>
                  <a:pt x="2403376" y="1735439"/>
                  <a:pt x="2398941" y="1742154"/>
                  <a:pt x="2397809" y="1749753"/>
                </a:cubicBezTo>
                <a:lnTo>
                  <a:pt x="2346525" y="1742635"/>
                </a:lnTo>
                <a:cubicBezTo>
                  <a:pt x="2346789" y="1736695"/>
                  <a:pt x="2343160" y="1731268"/>
                  <a:pt x="2337562" y="1729252"/>
                </a:cubicBezTo>
                <a:close/>
                <a:moveTo>
                  <a:pt x="2322148" y="1750126"/>
                </a:moveTo>
                <a:cubicBezTo>
                  <a:pt x="2326629" y="1756112"/>
                  <a:pt x="2335112" y="1757337"/>
                  <a:pt x="2341098" y="1752855"/>
                </a:cubicBezTo>
                <a:cubicBezTo>
                  <a:pt x="2343641" y="1750948"/>
                  <a:pt x="2345440" y="1748203"/>
                  <a:pt x="2346169" y="1745101"/>
                </a:cubicBezTo>
                <a:lnTo>
                  <a:pt x="2397561" y="1752219"/>
                </a:lnTo>
                <a:cubicBezTo>
                  <a:pt x="2397499" y="1753258"/>
                  <a:pt x="2397499" y="1754282"/>
                  <a:pt x="2397561" y="1755321"/>
                </a:cubicBezTo>
                <a:cubicBezTo>
                  <a:pt x="2397778" y="1758236"/>
                  <a:pt x="2398491" y="1761105"/>
                  <a:pt x="2399654" y="1763788"/>
                </a:cubicBezTo>
                <a:lnTo>
                  <a:pt x="1960883" y="1979553"/>
                </a:lnTo>
                <a:lnTo>
                  <a:pt x="1957580" y="1974063"/>
                </a:lnTo>
                <a:close/>
                <a:moveTo>
                  <a:pt x="1851151" y="1766347"/>
                </a:moveTo>
                <a:cubicBezTo>
                  <a:pt x="1866411" y="1768549"/>
                  <a:pt x="1877002" y="1782693"/>
                  <a:pt x="1874800" y="1797953"/>
                </a:cubicBezTo>
                <a:cubicBezTo>
                  <a:pt x="1873699" y="1805598"/>
                  <a:pt x="1869481" y="1812453"/>
                  <a:pt x="1863139" y="1816873"/>
                </a:cubicBezTo>
                <a:lnTo>
                  <a:pt x="1858486" y="1809119"/>
                </a:lnTo>
                <a:cubicBezTo>
                  <a:pt x="1866581" y="1803381"/>
                  <a:pt x="1868473" y="1792168"/>
                  <a:pt x="1862735" y="1784073"/>
                </a:cubicBezTo>
                <a:cubicBezTo>
                  <a:pt x="1859138" y="1779002"/>
                  <a:pt x="1853152" y="1776148"/>
                  <a:pt x="1846933" y="1776552"/>
                </a:cubicBezTo>
                <a:cubicBezTo>
                  <a:pt x="1845599" y="1776645"/>
                  <a:pt x="1844281" y="1776893"/>
                  <a:pt x="1842994" y="1777296"/>
                </a:cubicBezTo>
                <a:lnTo>
                  <a:pt x="1839241" y="1767464"/>
                </a:lnTo>
                <a:cubicBezTo>
                  <a:pt x="1843072" y="1766208"/>
                  <a:pt x="1847150" y="1765820"/>
                  <a:pt x="1851151" y="1766285"/>
                </a:cubicBezTo>
                <a:close/>
                <a:moveTo>
                  <a:pt x="1819702" y="1790137"/>
                </a:moveTo>
                <a:cubicBezTo>
                  <a:pt x="1820167" y="1786725"/>
                  <a:pt x="1821284" y="1783437"/>
                  <a:pt x="1822958" y="1780444"/>
                </a:cubicBezTo>
                <a:lnTo>
                  <a:pt x="1832263" y="1786027"/>
                </a:lnTo>
                <a:cubicBezTo>
                  <a:pt x="1829906" y="1790416"/>
                  <a:pt x="1829534" y="1795611"/>
                  <a:pt x="1831239" y="1800294"/>
                </a:cubicBezTo>
                <a:lnTo>
                  <a:pt x="1821563" y="1804466"/>
                </a:lnTo>
                <a:cubicBezTo>
                  <a:pt x="1819671" y="1799922"/>
                  <a:pt x="1819035" y="1794960"/>
                  <a:pt x="1819702" y="1790075"/>
                </a:cubicBezTo>
                <a:close/>
                <a:moveTo>
                  <a:pt x="1832945" y="1770100"/>
                </a:moveTo>
                <a:lnTo>
                  <a:pt x="1838264" y="1779405"/>
                </a:lnTo>
                <a:cubicBezTo>
                  <a:pt x="1836326" y="1780677"/>
                  <a:pt x="1834667" y="1782321"/>
                  <a:pt x="1833349" y="1784228"/>
                </a:cubicBezTo>
                <a:lnTo>
                  <a:pt x="1824044" y="1778661"/>
                </a:lnTo>
                <a:cubicBezTo>
                  <a:pt x="1826339" y="1775156"/>
                  <a:pt x="1829379" y="1772209"/>
                  <a:pt x="1832945" y="1770038"/>
                </a:cubicBezTo>
                <a:close/>
                <a:moveTo>
                  <a:pt x="1834822" y="1769061"/>
                </a:moveTo>
                <a:cubicBezTo>
                  <a:pt x="1835488" y="1768720"/>
                  <a:pt x="1836171" y="1768441"/>
                  <a:pt x="1836853" y="1768162"/>
                </a:cubicBezTo>
                <a:lnTo>
                  <a:pt x="1840622" y="1778040"/>
                </a:lnTo>
                <a:lnTo>
                  <a:pt x="1840125" y="1778257"/>
                </a:lnTo>
                <a:close/>
                <a:moveTo>
                  <a:pt x="1832186" y="1802574"/>
                </a:moveTo>
                <a:cubicBezTo>
                  <a:pt x="1835287" y="1808545"/>
                  <a:pt x="1841459" y="1812298"/>
                  <a:pt x="1848189" y="1812282"/>
                </a:cubicBezTo>
                <a:lnTo>
                  <a:pt x="1848856" y="1821789"/>
                </a:lnTo>
                <a:cubicBezTo>
                  <a:pt x="1847057" y="1821882"/>
                  <a:pt x="1845274" y="1821820"/>
                  <a:pt x="1843490" y="1821572"/>
                </a:cubicBezTo>
                <a:cubicBezTo>
                  <a:pt x="1834512" y="1820331"/>
                  <a:pt x="1826711" y="1814795"/>
                  <a:pt x="1822571" y="1806730"/>
                </a:cubicBezTo>
                <a:close/>
                <a:moveTo>
                  <a:pt x="1850655" y="1812112"/>
                </a:moveTo>
                <a:cubicBezTo>
                  <a:pt x="1852640" y="1811833"/>
                  <a:pt x="1854563" y="1811243"/>
                  <a:pt x="1856346" y="1810328"/>
                </a:cubicBezTo>
                <a:lnTo>
                  <a:pt x="1860999" y="1818175"/>
                </a:lnTo>
                <a:cubicBezTo>
                  <a:pt x="1857990" y="1819897"/>
                  <a:pt x="1854687" y="1821029"/>
                  <a:pt x="1851260" y="1821525"/>
                </a:cubicBezTo>
                <a:close/>
                <a:moveTo>
                  <a:pt x="1741559" y="1538222"/>
                </a:moveTo>
                <a:cubicBezTo>
                  <a:pt x="1742645" y="1538315"/>
                  <a:pt x="1743715" y="1538315"/>
                  <a:pt x="1744800" y="1538222"/>
                </a:cubicBezTo>
                <a:cubicBezTo>
                  <a:pt x="1746149" y="1538115"/>
                  <a:pt x="1747483" y="1537861"/>
                  <a:pt x="1748786" y="1537462"/>
                </a:cubicBezTo>
                <a:lnTo>
                  <a:pt x="1834806" y="1762734"/>
                </a:lnTo>
                <a:cubicBezTo>
                  <a:pt x="1833845" y="1763121"/>
                  <a:pt x="1832899" y="1763556"/>
                  <a:pt x="1831968" y="1764036"/>
                </a:cubicBezTo>
                <a:lnTo>
                  <a:pt x="1732068" y="1590702"/>
                </a:lnTo>
                <a:close/>
                <a:moveTo>
                  <a:pt x="1830154" y="1765075"/>
                </a:moveTo>
                <a:cubicBezTo>
                  <a:pt x="1825781" y="1767712"/>
                  <a:pt x="1822075" y="1771310"/>
                  <a:pt x="1819299" y="1775590"/>
                </a:cubicBezTo>
                <a:lnTo>
                  <a:pt x="1710591" y="1710239"/>
                </a:lnTo>
                <a:lnTo>
                  <a:pt x="1731588" y="1593927"/>
                </a:lnTo>
                <a:close/>
                <a:moveTo>
                  <a:pt x="1500804" y="1586732"/>
                </a:moveTo>
                <a:lnTo>
                  <a:pt x="1552971" y="1618089"/>
                </a:lnTo>
                <a:lnTo>
                  <a:pt x="1492089" y="1649633"/>
                </a:lnTo>
                <a:lnTo>
                  <a:pt x="1472316" y="1627115"/>
                </a:lnTo>
                <a:close/>
                <a:moveTo>
                  <a:pt x="1470905" y="1625502"/>
                </a:moveTo>
                <a:lnTo>
                  <a:pt x="1372680" y="1513673"/>
                </a:lnTo>
                <a:cubicBezTo>
                  <a:pt x="1373442" y="1512928"/>
                  <a:pt x="1374136" y="1512119"/>
                  <a:pt x="1374758" y="1511253"/>
                </a:cubicBezTo>
                <a:cubicBezTo>
                  <a:pt x="1374785" y="1511191"/>
                  <a:pt x="1374822" y="1511134"/>
                  <a:pt x="1374867" y="1511083"/>
                </a:cubicBezTo>
                <a:lnTo>
                  <a:pt x="1498819" y="1585522"/>
                </a:lnTo>
                <a:close/>
                <a:moveTo>
                  <a:pt x="1502045" y="1584995"/>
                </a:moveTo>
                <a:lnTo>
                  <a:pt x="1608628" y="1433418"/>
                </a:lnTo>
                <a:cubicBezTo>
                  <a:pt x="1614366" y="1437172"/>
                  <a:pt x="1621189" y="1438894"/>
                  <a:pt x="1628028" y="1438303"/>
                </a:cubicBezTo>
                <a:lnTo>
                  <a:pt x="1644094" y="1570805"/>
                </a:lnTo>
                <a:lnTo>
                  <a:pt x="1555220" y="1616957"/>
                </a:lnTo>
                <a:close/>
                <a:moveTo>
                  <a:pt x="1644373" y="1573115"/>
                </a:moveTo>
                <a:lnTo>
                  <a:pt x="1657136" y="1678199"/>
                </a:lnTo>
                <a:lnTo>
                  <a:pt x="1557407" y="1618260"/>
                </a:lnTo>
                <a:close/>
                <a:moveTo>
                  <a:pt x="1646420" y="1572045"/>
                </a:moveTo>
                <a:lnTo>
                  <a:pt x="1702247" y="1543092"/>
                </a:lnTo>
                <a:lnTo>
                  <a:pt x="1729711" y="1590733"/>
                </a:lnTo>
                <a:lnTo>
                  <a:pt x="1708357" y="1708951"/>
                </a:lnTo>
                <a:lnTo>
                  <a:pt x="1659400" y="1679532"/>
                </a:lnTo>
                <a:close/>
                <a:moveTo>
                  <a:pt x="1739217" y="1537788"/>
                </a:moveTo>
                <a:lnTo>
                  <a:pt x="1730239" y="1587414"/>
                </a:lnTo>
                <a:lnTo>
                  <a:pt x="1704093" y="1542053"/>
                </a:lnTo>
                <a:lnTo>
                  <a:pt x="1728207" y="1529538"/>
                </a:lnTo>
                <a:cubicBezTo>
                  <a:pt x="1730642" y="1533594"/>
                  <a:pt x="1734565" y="1536533"/>
                  <a:pt x="1739140" y="1537726"/>
                </a:cubicBezTo>
                <a:close/>
                <a:moveTo>
                  <a:pt x="1646870" y="1429665"/>
                </a:moveTo>
                <a:lnTo>
                  <a:pt x="1716142" y="1495652"/>
                </a:lnTo>
                <a:lnTo>
                  <a:pt x="1729882" y="1508757"/>
                </a:lnTo>
                <a:cubicBezTo>
                  <a:pt x="1726858" y="1512337"/>
                  <a:pt x="1725354" y="1516954"/>
                  <a:pt x="1725679" y="1521628"/>
                </a:cubicBezTo>
                <a:cubicBezTo>
                  <a:pt x="1725834" y="1523709"/>
                  <a:pt x="1726362" y="1525747"/>
                  <a:pt x="1727230" y="1527645"/>
                </a:cubicBezTo>
                <a:lnTo>
                  <a:pt x="1703023" y="1540207"/>
                </a:lnTo>
                <a:lnTo>
                  <a:pt x="1641675" y="1433775"/>
                </a:lnTo>
                <a:cubicBezTo>
                  <a:pt x="1643520" y="1432573"/>
                  <a:pt x="1645242" y="1431174"/>
                  <a:pt x="1646792" y="1429603"/>
                </a:cubicBezTo>
                <a:close/>
                <a:moveTo>
                  <a:pt x="1639798" y="1434829"/>
                </a:moveTo>
                <a:lnTo>
                  <a:pt x="1701100" y="1541200"/>
                </a:lnTo>
                <a:lnTo>
                  <a:pt x="1646141" y="1569735"/>
                </a:lnTo>
                <a:lnTo>
                  <a:pt x="1630106" y="1437977"/>
                </a:lnTo>
                <a:cubicBezTo>
                  <a:pt x="1633471" y="1437442"/>
                  <a:pt x="1636712" y="1436357"/>
                  <a:pt x="1639721" y="1434767"/>
                </a:cubicBezTo>
                <a:close/>
                <a:moveTo>
                  <a:pt x="1627392" y="1394368"/>
                </a:moveTo>
                <a:cubicBezTo>
                  <a:pt x="1634805" y="1395398"/>
                  <a:pt x="1639969" y="1402237"/>
                  <a:pt x="1638930" y="1409642"/>
                </a:cubicBezTo>
                <a:cubicBezTo>
                  <a:pt x="1637906" y="1417049"/>
                  <a:pt x="1631068" y="1422218"/>
                  <a:pt x="1623670" y="1421188"/>
                </a:cubicBezTo>
                <a:cubicBezTo>
                  <a:pt x="1616258" y="1420158"/>
                  <a:pt x="1611094" y="1413326"/>
                  <a:pt x="1612117" y="1405922"/>
                </a:cubicBezTo>
                <a:cubicBezTo>
                  <a:pt x="1613110" y="1398518"/>
                  <a:pt x="1619902" y="1393317"/>
                  <a:pt x="1627315" y="1394303"/>
                </a:cubicBezTo>
                <a:cubicBezTo>
                  <a:pt x="1627315" y="1394305"/>
                  <a:pt x="1627330" y="1394305"/>
                  <a:pt x="1627330" y="1394306"/>
                </a:cubicBezTo>
                <a:close/>
                <a:moveTo>
                  <a:pt x="1596765" y="1418995"/>
                </a:moveTo>
                <a:cubicBezTo>
                  <a:pt x="1598827" y="1424214"/>
                  <a:pt x="1602301" y="1428759"/>
                  <a:pt x="1606783" y="1432131"/>
                </a:cubicBezTo>
                <a:lnTo>
                  <a:pt x="1500106" y="1583847"/>
                </a:lnTo>
                <a:lnTo>
                  <a:pt x="1376045" y="1509253"/>
                </a:lnTo>
                <a:cubicBezTo>
                  <a:pt x="1378159" y="1505214"/>
                  <a:pt x="1378657" y="1500525"/>
                  <a:pt x="1377441" y="1496133"/>
                </a:cubicBezTo>
                <a:close/>
                <a:moveTo>
                  <a:pt x="1260793" y="1424997"/>
                </a:moveTo>
                <a:lnTo>
                  <a:pt x="1594718" y="1410264"/>
                </a:lnTo>
                <a:cubicBezTo>
                  <a:pt x="1594904" y="1412449"/>
                  <a:pt x="1595323" y="1414606"/>
                  <a:pt x="1595974" y="1416700"/>
                </a:cubicBezTo>
                <a:lnTo>
                  <a:pt x="1376573" y="1493822"/>
                </a:lnTo>
                <a:cubicBezTo>
                  <a:pt x="1372669" y="1484705"/>
                  <a:pt x="1362113" y="1480477"/>
                  <a:pt x="1352997" y="1484382"/>
                </a:cubicBezTo>
                <a:cubicBezTo>
                  <a:pt x="1349929" y="1485694"/>
                  <a:pt x="1347290" y="1487836"/>
                  <a:pt x="1345371" y="1490566"/>
                </a:cubicBezTo>
                <a:cubicBezTo>
                  <a:pt x="1345314" y="1490645"/>
                  <a:pt x="1345263" y="1490728"/>
                  <a:pt x="1345216" y="1490814"/>
                </a:cubicBezTo>
                <a:lnTo>
                  <a:pt x="1330996" y="1482579"/>
                </a:lnTo>
                <a:lnTo>
                  <a:pt x="1257211" y="1439544"/>
                </a:lnTo>
                <a:cubicBezTo>
                  <a:pt x="1259607" y="1435062"/>
                  <a:pt x="1260840" y="1430048"/>
                  <a:pt x="1260793" y="1424966"/>
                </a:cubicBezTo>
                <a:close/>
                <a:moveTo>
                  <a:pt x="1415869" y="1658627"/>
                </a:moveTo>
                <a:lnTo>
                  <a:pt x="1250046" y="1448461"/>
                </a:lnTo>
                <a:cubicBezTo>
                  <a:pt x="1252003" y="1446803"/>
                  <a:pt x="1253743" y="1444908"/>
                  <a:pt x="1255226" y="1442816"/>
                </a:cubicBezTo>
                <a:cubicBezTo>
                  <a:pt x="1255489" y="1442444"/>
                  <a:pt x="1255707" y="1442040"/>
                  <a:pt x="1255955" y="1441653"/>
                </a:cubicBezTo>
                <a:lnTo>
                  <a:pt x="1343976" y="1493000"/>
                </a:lnTo>
                <a:cubicBezTo>
                  <a:pt x="1339572" y="1501886"/>
                  <a:pt x="1343205" y="1512662"/>
                  <a:pt x="1352091" y="1517066"/>
                </a:cubicBezTo>
                <a:cubicBezTo>
                  <a:pt x="1356290" y="1519147"/>
                  <a:pt x="1361135" y="1519504"/>
                  <a:pt x="1365593" y="1518061"/>
                </a:cubicBezTo>
                <a:lnTo>
                  <a:pt x="1420800" y="1655789"/>
                </a:lnTo>
                <a:cubicBezTo>
                  <a:pt x="1419063" y="1656549"/>
                  <a:pt x="1417404" y="1657495"/>
                  <a:pt x="1415869" y="1658596"/>
                </a:cubicBezTo>
                <a:close/>
                <a:moveTo>
                  <a:pt x="1423111" y="1654843"/>
                </a:moveTo>
                <a:lnTo>
                  <a:pt x="1367904" y="1517131"/>
                </a:lnTo>
                <a:cubicBezTo>
                  <a:pt x="1369048" y="1516590"/>
                  <a:pt x="1370131" y="1515924"/>
                  <a:pt x="1371130" y="1515146"/>
                </a:cubicBezTo>
                <a:lnTo>
                  <a:pt x="1469572" y="1627301"/>
                </a:lnTo>
                <a:lnTo>
                  <a:pt x="1448094" y="1657821"/>
                </a:lnTo>
                <a:cubicBezTo>
                  <a:pt x="1440681" y="1652998"/>
                  <a:pt x="1431454" y="1651881"/>
                  <a:pt x="1423111" y="1654813"/>
                </a:cubicBezTo>
                <a:close/>
                <a:moveTo>
                  <a:pt x="1449862" y="1659062"/>
                </a:moveTo>
                <a:lnTo>
                  <a:pt x="1459755" y="1644996"/>
                </a:lnTo>
                <a:lnTo>
                  <a:pt x="1471029" y="1628976"/>
                </a:lnTo>
                <a:lnTo>
                  <a:pt x="1490088" y="1650687"/>
                </a:lnTo>
                <a:lnTo>
                  <a:pt x="1457398" y="1667653"/>
                </a:lnTo>
                <a:cubicBezTo>
                  <a:pt x="1455491" y="1664303"/>
                  <a:pt x="1452932" y="1661372"/>
                  <a:pt x="1449862" y="1659031"/>
                </a:cubicBezTo>
                <a:close/>
                <a:moveTo>
                  <a:pt x="1667324" y="1854945"/>
                </a:moveTo>
                <a:lnTo>
                  <a:pt x="1456111" y="1697925"/>
                </a:lnTo>
                <a:cubicBezTo>
                  <a:pt x="1461880" y="1689551"/>
                  <a:pt x="1462748" y="1678741"/>
                  <a:pt x="1458406" y="1669561"/>
                </a:cubicBezTo>
                <a:lnTo>
                  <a:pt x="1491561" y="1652347"/>
                </a:lnTo>
                <a:lnTo>
                  <a:pt x="1668348" y="1853767"/>
                </a:lnTo>
                <a:cubicBezTo>
                  <a:pt x="1667976" y="1854139"/>
                  <a:pt x="1667604" y="1854542"/>
                  <a:pt x="1667324" y="1854945"/>
                </a:cubicBezTo>
                <a:close/>
                <a:moveTo>
                  <a:pt x="1670054" y="1852324"/>
                </a:moveTo>
                <a:lnTo>
                  <a:pt x="1493624" y="1651323"/>
                </a:lnTo>
                <a:lnTo>
                  <a:pt x="1555158" y="1619376"/>
                </a:lnTo>
                <a:lnTo>
                  <a:pt x="1657508" y="1680866"/>
                </a:lnTo>
                <a:lnTo>
                  <a:pt x="1677900" y="1848851"/>
                </a:lnTo>
                <a:cubicBezTo>
                  <a:pt x="1675016" y="1849347"/>
                  <a:pt x="1672287" y="1850541"/>
                  <a:pt x="1669976" y="1852324"/>
                </a:cubicBezTo>
                <a:close/>
                <a:moveTo>
                  <a:pt x="1683049" y="1848665"/>
                </a:moveTo>
                <a:cubicBezTo>
                  <a:pt x="1682010" y="1848571"/>
                  <a:pt x="1680987" y="1848571"/>
                  <a:pt x="1679948" y="1848665"/>
                </a:cubicBezTo>
                <a:lnTo>
                  <a:pt x="1659788" y="1682355"/>
                </a:lnTo>
                <a:lnTo>
                  <a:pt x="1707861" y="1711247"/>
                </a:lnTo>
                <a:close/>
                <a:moveTo>
                  <a:pt x="1685453" y="1849099"/>
                </a:moveTo>
                <a:lnTo>
                  <a:pt x="1710125" y="1712518"/>
                </a:lnTo>
                <a:lnTo>
                  <a:pt x="1818120" y="1777435"/>
                </a:lnTo>
                <a:cubicBezTo>
                  <a:pt x="1813049" y="1786384"/>
                  <a:pt x="1812398" y="1797177"/>
                  <a:pt x="1816352" y="1806684"/>
                </a:cubicBezTo>
                <a:lnTo>
                  <a:pt x="1722903" y="1847098"/>
                </a:lnTo>
                <a:lnTo>
                  <a:pt x="1697052" y="1858264"/>
                </a:lnTo>
                <a:cubicBezTo>
                  <a:pt x="1694649" y="1853674"/>
                  <a:pt x="1690400" y="1850339"/>
                  <a:pt x="1685375" y="1849099"/>
                </a:cubicBezTo>
                <a:close/>
                <a:moveTo>
                  <a:pt x="1842560" y="2007034"/>
                </a:moveTo>
                <a:lnTo>
                  <a:pt x="1695238" y="1877432"/>
                </a:lnTo>
                <a:cubicBezTo>
                  <a:pt x="1698975" y="1872640"/>
                  <a:pt x="1699999" y="1866251"/>
                  <a:pt x="1697921" y="1860528"/>
                </a:cubicBezTo>
                <a:lnTo>
                  <a:pt x="1817329" y="1808948"/>
                </a:lnTo>
                <a:cubicBezTo>
                  <a:pt x="1822276" y="1818842"/>
                  <a:pt x="1831782" y="1825666"/>
                  <a:pt x="1842746" y="1827201"/>
                </a:cubicBezTo>
                <a:cubicBezTo>
                  <a:pt x="1844917" y="1827496"/>
                  <a:pt x="1847119" y="1827573"/>
                  <a:pt x="1849306" y="1827449"/>
                </a:cubicBezTo>
                <a:lnTo>
                  <a:pt x="1861371" y="1997729"/>
                </a:lnTo>
                <a:cubicBezTo>
                  <a:pt x="1854191" y="1998504"/>
                  <a:pt x="1847538" y="2001808"/>
                  <a:pt x="1842560" y="2007034"/>
                </a:cubicBezTo>
                <a:close/>
                <a:moveTo>
                  <a:pt x="1863836" y="1997558"/>
                </a:moveTo>
                <a:lnTo>
                  <a:pt x="1851771" y="1827186"/>
                </a:lnTo>
                <a:cubicBezTo>
                  <a:pt x="1856098" y="1826612"/>
                  <a:pt x="1860270" y="1825201"/>
                  <a:pt x="1864038" y="1823014"/>
                </a:cubicBezTo>
                <a:lnTo>
                  <a:pt x="1954246" y="1973226"/>
                </a:lnTo>
                <a:lnTo>
                  <a:pt x="1890913" y="2012136"/>
                </a:lnTo>
                <a:cubicBezTo>
                  <a:pt x="1885159" y="2002754"/>
                  <a:pt x="1874800" y="1997202"/>
                  <a:pt x="1863805" y="1997558"/>
                </a:cubicBezTo>
                <a:close/>
                <a:moveTo>
                  <a:pt x="1909165" y="2284583"/>
                </a:moveTo>
                <a:cubicBezTo>
                  <a:pt x="1897038" y="2282939"/>
                  <a:pt x="1888540" y="2271789"/>
                  <a:pt x="1890184" y="2259677"/>
                </a:cubicBezTo>
                <a:cubicBezTo>
                  <a:pt x="1891812" y="2247550"/>
                  <a:pt x="1902977" y="2239051"/>
                  <a:pt x="1915089" y="2240695"/>
                </a:cubicBezTo>
                <a:cubicBezTo>
                  <a:pt x="1927216" y="2242324"/>
                  <a:pt x="1935714" y="2253474"/>
                  <a:pt x="1934070" y="2265601"/>
                </a:cubicBezTo>
                <a:cubicBezTo>
                  <a:pt x="1934070" y="2265648"/>
                  <a:pt x="1934055" y="2265694"/>
                  <a:pt x="1934055" y="2265741"/>
                </a:cubicBezTo>
                <a:cubicBezTo>
                  <a:pt x="1932349" y="2277806"/>
                  <a:pt x="1921214" y="2286227"/>
                  <a:pt x="1909134" y="2284583"/>
                </a:cubicBezTo>
                <a:close/>
                <a:moveTo>
                  <a:pt x="1909351" y="2222458"/>
                </a:moveTo>
                <a:cubicBezTo>
                  <a:pt x="1908033" y="2222551"/>
                  <a:pt x="1906746" y="2222721"/>
                  <a:pt x="1905474" y="2222938"/>
                </a:cubicBezTo>
                <a:lnTo>
                  <a:pt x="1872024" y="2058025"/>
                </a:lnTo>
                <a:cubicBezTo>
                  <a:pt x="1876832" y="2056862"/>
                  <a:pt x="1881267" y="2054535"/>
                  <a:pt x="1884973" y="2051263"/>
                </a:cubicBezTo>
                <a:lnTo>
                  <a:pt x="2003932" y="2176104"/>
                </a:lnTo>
                <a:lnTo>
                  <a:pt x="1969117" y="2208113"/>
                </a:lnTo>
                <a:lnTo>
                  <a:pt x="1940583" y="2234368"/>
                </a:lnTo>
                <a:cubicBezTo>
                  <a:pt x="1932426" y="2225994"/>
                  <a:pt x="1920982" y="2221636"/>
                  <a:pt x="1909320" y="2222458"/>
                </a:cubicBezTo>
                <a:close/>
                <a:moveTo>
                  <a:pt x="2102421" y="2299843"/>
                </a:moveTo>
                <a:lnTo>
                  <a:pt x="2049183" y="2288988"/>
                </a:lnTo>
                <a:lnTo>
                  <a:pt x="1951377" y="2268982"/>
                </a:lnTo>
                <a:cubicBezTo>
                  <a:pt x="1951935" y="2265819"/>
                  <a:pt x="1952106" y="2262593"/>
                  <a:pt x="1951888" y="2259383"/>
                </a:cubicBezTo>
                <a:cubicBezTo>
                  <a:pt x="1951284" y="2250822"/>
                  <a:pt x="1947903" y="2242696"/>
                  <a:pt x="1942274" y="2236213"/>
                </a:cubicBezTo>
                <a:lnTo>
                  <a:pt x="2005684" y="2177918"/>
                </a:lnTo>
                <a:lnTo>
                  <a:pt x="2109585" y="2286972"/>
                </a:lnTo>
                <a:cubicBezTo>
                  <a:pt x="2106096" y="2290570"/>
                  <a:pt x="2103615" y="2295005"/>
                  <a:pt x="2102390" y="2299859"/>
                </a:cubicBezTo>
                <a:close/>
                <a:moveTo>
                  <a:pt x="2111353" y="2285266"/>
                </a:moveTo>
                <a:lnTo>
                  <a:pt x="2007452" y="2176243"/>
                </a:lnTo>
                <a:lnTo>
                  <a:pt x="2033815" y="2151989"/>
                </a:lnTo>
                <a:cubicBezTo>
                  <a:pt x="2039103" y="2157230"/>
                  <a:pt x="2046376" y="2159929"/>
                  <a:pt x="2053804" y="2159417"/>
                </a:cubicBezTo>
                <a:cubicBezTo>
                  <a:pt x="2056425" y="2159231"/>
                  <a:pt x="2059015" y="2158657"/>
                  <a:pt x="2061465" y="2157680"/>
                </a:cubicBezTo>
                <a:lnTo>
                  <a:pt x="2117292" y="2281234"/>
                </a:lnTo>
                <a:cubicBezTo>
                  <a:pt x="2115137" y="2282319"/>
                  <a:pt x="2113136" y="2283684"/>
                  <a:pt x="2111322" y="2285266"/>
                </a:cubicBezTo>
                <a:close/>
                <a:moveTo>
                  <a:pt x="2128148" y="2278241"/>
                </a:moveTo>
                <a:cubicBezTo>
                  <a:pt x="2125186" y="2278442"/>
                  <a:pt x="2122286" y="2279109"/>
                  <a:pt x="2119541" y="2280226"/>
                </a:cubicBezTo>
                <a:lnTo>
                  <a:pt x="2063714" y="2156657"/>
                </a:lnTo>
                <a:cubicBezTo>
                  <a:pt x="2068536" y="2154175"/>
                  <a:pt x="2072444" y="2150267"/>
                  <a:pt x="2074926" y="2145444"/>
                </a:cubicBezTo>
                <a:lnTo>
                  <a:pt x="2217146" y="2210253"/>
                </a:lnTo>
                <a:lnTo>
                  <a:pt x="2291411" y="2244107"/>
                </a:lnTo>
                <a:cubicBezTo>
                  <a:pt x="2289954" y="2247721"/>
                  <a:pt x="2289333" y="2251613"/>
                  <a:pt x="2289597" y="2255506"/>
                </a:cubicBezTo>
                <a:cubicBezTo>
                  <a:pt x="2289706" y="2256886"/>
                  <a:pt x="2289923" y="2258266"/>
                  <a:pt x="2290248" y="2259615"/>
                </a:cubicBezTo>
                <a:lnTo>
                  <a:pt x="2275082" y="2263958"/>
                </a:lnTo>
                <a:lnTo>
                  <a:pt x="2157224" y="2297719"/>
                </a:lnTo>
                <a:cubicBezTo>
                  <a:pt x="2153099" y="2285359"/>
                  <a:pt x="2141128" y="2277341"/>
                  <a:pt x="2128117" y="2278241"/>
                </a:cubicBezTo>
                <a:close/>
                <a:moveTo>
                  <a:pt x="2126597" y="2335109"/>
                </a:moveTo>
                <a:cubicBezTo>
                  <a:pt x="2128473" y="2335342"/>
                  <a:pt x="2130365" y="2335404"/>
                  <a:pt x="2132257" y="2335280"/>
                </a:cubicBezTo>
                <a:cubicBezTo>
                  <a:pt x="2138693" y="2334814"/>
                  <a:pt x="2144787" y="2332178"/>
                  <a:pt x="2149533" y="2327805"/>
                </a:cubicBezTo>
                <a:lnTo>
                  <a:pt x="2225520" y="2403795"/>
                </a:lnTo>
                <a:lnTo>
                  <a:pt x="2130923" y="2454227"/>
                </a:lnTo>
                <a:cubicBezTo>
                  <a:pt x="2126380" y="2445667"/>
                  <a:pt x="2118347" y="2439494"/>
                  <a:pt x="2108918" y="2437292"/>
                </a:cubicBezTo>
                <a:close/>
                <a:moveTo>
                  <a:pt x="2106189" y="2453638"/>
                </a:moveTo>
                <a:lnTo>
                  <a:pt x="2108019" y="2442984"/>
                </a:lnTo>
                <a:cubicBezTo>
                  <a:pt x="2115711" y="2444891"/>
                  <a:pt x="2122224" y="2449962"/>
                  <a:pt x="2125946" y="2456941"/>
                </a:cubicBezTo>
                <a:lnTo>
                  <a:pt x="2117199" y="2461594"/>
                </a:lnTo>
                <a:cubicBezTo>
                  <a:pt x="2114687" y="2457592"/>
                  <a:pt x="2110702" y="2454723"/>
                  <a:pt x="2106096" y="2453638"/>
                </a:cubicBezTo>
                <a:close/>
                <a:moveTo>
                  <a:pt x="2129001" y="2473891"/>
                </a:moveTo>
                <a:cubicBezTo>
                  <a:pt x="2126907" y="2489167"/>
                  <a:pt x="2112826" y="2499852"/>
                  <a:pt x="2097551" y="2497759"/>
                </a:cubicBezTo>
                <a:cubicBezTo>
                  <a:pt x="2082276" y="2495665"/>
                  <a:pt x="2071591" y="2481584"/>
                  <a:pt x="2073685" y="2466308"/>
                </a:cubicBezTo>
                <a:cubicBezTo>
                  <a:pt x="2075779" y="2451032"/>
                  <a:pt x="2089859" y="2440347"/>
                  <a:pt x="2105134" y="2442441"/>
                </a:cubicBezTo>
                <a:cubicBezTo>
                  <a:pt x="2105165" y="2442456"/>
                  <a:pt x="2105181" y="2442456"/>
                  <a:pt x="2105212" y="2442456"/>
                </a:cubicBezTo>
                <a:lnTo>
                  <a:pt x="2105615" y="2442456"/>
                </a:lnTo>
                <a:lnTo>
                  <a:pt x="2103770" y="2453157"/>
                </a:lnTo>
                <a:cubicBezTo>
                  <a:pt x="2102746" y="2453033"/>
                  <a:pt x="2101707" y="2453018"/>
                  <a:pt x="2100668" y="2453080"/>
                </a:cubicBezTo>
                <a:cubicBezTo>
                  <a:pt x="2097070" y="2453328"/>
                  <a:pt x="2093628" y="2454661"/>
                  <a:pt x="2090790" y="2456910"/>
                </a:cubicBezTo>
                <a:lnTo>
                  <a:pt x="2088976" y="2458569"/>
                </a:lnTo>
                <a:cubicBezTo>
                  <a:pt x="2082106" y="2465734"/>
                  <a:pt x="2082323" y="2477102"/>
                  <a:pt x="2089487" y="2483987"/>
                </a:cubicBezTo>
                <a:cubicBezTo>
                  <a:pt x="2096636" y="2490858"/>
                  <a:pt x="2108019" y="2490640"/>
                  <a:pt x="2114904" y="2483476"/>
                </a:cubicBezTo>
                <a:cubicBezTo>
                  <a:pt x="2118409" y="2479816"/>
                  <a:pt x="2120223" y="2474837"/>
                  <a:pt x="2119867" y="2469782"/>
                </a:cubicBezTo>
                <a:cubicBezTo>
                  <a:pt x="2119758" y="2468200"/>
                  <a:pt x="2119432" y="2466634"/>
                  <a:pt x="2118905" y="2465129"/>
                </a:cubicBezTo>
                <a:lnTo>
                  <a:pt x="2127745" y="2460989"/>
                </a:lnTo>
                <a:cubicBezTo>
                  <a:pt x="2129156" y="2465129"/>
                  <a:pt x="2129543" y="2469565"/>
                  <a:pt x="2128908" y="2473891"/>
                </a:cubicBezTo>
                <a:close/>
                <a:moveTo>
                  <a:pt x="2132691" y="2456042"/>
                </a:moveTo>
                <a:lnTo>
                  <a:pt x="2227288" y="2405578"/>
                </a:lnTo>
                <a:lnTo>
                  <a:pt x="2231490" y="2409781"/>
                </a:lnTo>
                <a:close/>
                <a:moveTo>
                  <a:pt x="2372144" y="2546981"/>
                </a:moveTo>
                <a:lnTo>
                  <a:pt x="2235677" y="2410510"/>
                </a:lnTo>
                <a:lnTo>
                  <a:pt x="2339811" y="2361768"/>
                </a:lnTo>
                <a:lnTo>
                  <a:pt x="2382224" y="2541244"/>
                </a:lnTo>
                <a:cubicBezTo>
                  <a:pt x="2378440" y="2542345"/>
                  <a:pt x="2374951" y="2544314"/>
                  <a:pt x="2372051" y="2546981"/>
                </a:cubicBezTo>
                <a:close/>
                <a:moveTo>
                  <a:pt x="2387652" y="2540298"/>
                </a:moveTo>
                <a:cubicBezTo>
                  <a:pt x="2386659" y="2540298"/>
                  <a:pt x="2385698" y="2540515"/>
                  <a:pt x="2384736" y="2540685"/>
                </a:cubicBezTo>
                <a:lnTo>
                  <a:pt x="2342106" y="2360791"/>
                </a:lnTo>
                <a:lnTo>
                  <a:pt x="2701075" y="2192759"/>
                </a:lnTo>
                <a:lnTo>
                  <a:pt x="2405129" y="2545601"/>
                </a:lnTo>
                <a:cubicBezTo>
                  <a:pt x="2400151" y="2541724"/>
                  <a:pt x="2393901" y="2539817"/>
                  <a:pt x="2387605" y="2540235"/>
                </a:cubicBezTo>
                <a:close/>
                <a:moveTo>
                  <a:pt x="2414914" y="2570802"/>
                </a:moveTo>
                <a:lnTo>
                  <a:pt x="2964937" y="2625344"/>
                </a:lnTo>
                <a:lnTo>
                  <a:pt x="2981530" y="2667806"/>
                </a:lnTo>
                <a:cubicBezTo>
                  <a:pt x="2973978" y="2671186"/>
                  <a:pt x="2968488" y="2677979"/>
                  <a:pt x="2966767" y="2686074"/>
                </a:cubicBezTo>
                <a:lnTo>
                  <a:pt x="2414790" y="2570926"/>
                </a:lnTo>
                <a:close/>
                <a:moveTo>
                  <a:pt x="2990245" y="2665588"/>
                </a:moveTo>
                <a:cubicBezTo>
                  <a:pt x="2989640" y="2665588"/>
                  <a:pt x="2989036" y="2665728"/>
                  <a:pt x="2988446" y="2665805"/>
                </a:cubicBezTo>
                <a:lnTo>
                  <a:pt x="2981049" y="2626942"/>
                </a:lnTo>
                <a:lnTo>
                  <a:pt x="3344640" y="2663014"/>
                </a:lnTo>
                <a:cubicBezTo>
                  <a:pt x="3344563" y="2664130"/>
                  <a:pt x="3344563" y="2665247"/>
                  <a:pt x="3344640" y="2666363"/>
                </a:cubicBezTo>
                <a:cubicBezTo>
                  <a:pt x="3344795" y="2668457"/>
                  <a:pt x="3345229" y="2670504"/>
                  <a:pt x="3345943" y="2672474"/>
                </a:cubicBezTo>
                <a:lnTo>
                  <a:pt x="3224735" y="2723650"/>
                </a:lnTo>
                <a:cubicBezTo>
                  <a:pt x="3217136" y="2706747"/>
                  <a:pt x="3197272" y="2699194"/>
                  <a:pt x="3180368" y="2706793"/>
                </a:cubicBezTo>
                <a:cubicBezTo>
                  <a:pt x="3171032" y="2710980"/>
                  <a:pt x="3164132" y="2719215"/>
                  <a:pt x="3161604" y="2729125"/>
                </a:cubicBezTo>
                <a:lnTo>
                  <a:pt x="3017508" y="2695937"/>
                </a:lnTo>
                <a:cubicBezTo>
                  <a:pt x="3017911" y="2693828"/>
                  <a:pt x="3018035" y="2691673"/>
                  <a:pt x="3017895" y="2689517"/>
                </a:cubicBezTo>
                <a:cubicBezTo>
                  <a:pt x="3016887" y="2675280"/>
                  <a:pt x="3004528" y="2664564"/>
                  <a:pt x="2990292" y="2665588"/>
                </a:cubicBezTo>
                <a:cubicBezTo>
                  <a:pt x="2990261" y="2665588"/>
                  <a:pt x="2990245" y="2665588"/>
                  <a:pt x="2990214" y="2665588"/>
                </a:cubicBezTo>
                <a:close/>
                <a:moveTo>
                  <a:pt x="3252199" y="3064411"/>
                </a:moveTo>
                <a:lnTo>
                  <a:pt x="3019430" y="2844754"/>
                </a:lnTo>
                <a:cubicBezTo>
                  <a:pt x="3025742" y="2837139"/>
                  <a:pt x="3024703" y="2825849"/>
                  <a:pt x="3017089" y="2819537"/>
                </a:cubicBezTo>
                <a:cubicBezTo>
                  <a:pt x="3013724" y="2816746"/>
                  <a:pt x="3009459" y="2815273"/>
                  <a:pt x="3005102" y="2815412"/>
                </a:cubicBezTo>
                <a:lnTo>
                  <a:pt x="2995688" y="2716951"/>
                </a:lnTo>
                <a:cubicBezTo>
                  <a:pt x="2999348" y="2716455"/>
                  <a:pt x="3002837" y="2715183"/>
                  <a:pt x="3005954" y="2713198"/>
                </a:cubicBezTo>
                <a:lnTo>
                  <a:pt x="3253750" y="3062984"/>
                </a:lnTo>
                <a:cubicBezTo>
                  <a:pt x="3253176" y="3063419"/>
                  <a:pt x="3252649" y="3063853"/>
                  <a:pt x="3252199" y="3064411"/>
                </a:cubicBezTo>
                <a:close/>
                <a:moveTo>
                  <a:pt x="3255766" y="3061635"/>
                </a:moveTo>
                <a:lnTo>
                  <a:pt x="3007970" y="2711756"/>
                </a:lnTo>
                <a:cubicBezTo>
                  <a:pt x="3012313" y="2708359"/>
                  <a:pt x="3015429" y="2703660"/>
                  <a:pt x="3016903" y="2698357"/>
                </a:cubicBezTo>
                <a:lnTo>
                  <a:pt x="3161046" y="2731560"/>
                </a:lnTo>
                <a:cubicBezTo>
                  <a:pt x="3161046" y="2732009"/>
                  <a:pt x="3160860" y="2732428"/>
                  <a:pt x="3160798" y="2732878"/>
                </a:cubicBezTo>
                <a:cubicBezTo>
                  <a:pt x="3158239" y="2751255"/>
                  <a:pt x="3171048" y="2768221"/>
                  <a:pt x="3189425" y="2770780"/>
                </a:cubicBezTo>
                <a:cubicBezTo>
                  <a:pt x="3192914" y="2771276"/>
                  <a:pt x="3196450" y="2771214"/>
                  <a:pt x="3199923" y="2770594"/>
                </a:cubicBezTo>
                <a:lnTo>
                  <a:pt x="3214609" y="2838954"/>
                </a:lnTo>
                <a:lnTo>
                  <a:pt x="3261891" y="3058859"/>
                </a:lnTo>
                <a:cubicBezTo>
                  <a:pt x="3259705" y="3059433"/>
                  <a:pt x="3257627" y="3060348"/>
                  <a:pt x="3255720" y="3061558"/>
                </a:cubicBezTo>
                <a:close/>
                <a:moveTo>
                  <a:pt x="3266296" y="3058193"/>
                </a:moveTo>
                <a:cubicBezTo>
                  <a:pt x="3265629" y="3058193"/>
                  <a:pt x="3264977" y="3058332"/>
                  <a:pt x="3264326" y="3058441"/>
                </a:cubicBezTo>
                <a:lnTo>
                  <a:pt x="3257410" y="3026261"/>
                </a:lnTo>
                <a:lnTo>
                  <a:pt x="3202389" y="2770144"/>
                </a:lnTo>
                <a:cubicBezTo>
                  <a:pt x="3206405" y="2769120"/>
                  <a:pt x="3210205" y="2767352"/>
                  <a:pt x="3213586" y="2764933"/>
                </a:cubicBezTo>
                <a:lnTo>
                  <a:pt x="3311903" y="2891480"/>
                </a:lnTo>
                <a:lnTo>
                  <a:pt x="3288037" y="2991337"/>
                </a:lnTo>
                <a:lnTo>
                  <a:pt x="3271987" y="3058518"/>
                </a:lnTo>
                <a:cubicBezTo>
                  <a:pt x="3270095" y="3058146"/>
                  <a:pt x="3268172" y="3058006"/>
                  <a:pt x="3266249" y="3058115"/>
                </a:cubicBezTo>
                <a:close/>
                <a:moveTo>
                  <a:pt x="3274391" y="3059092"/>
                </a:moveTo>
                <a:lnTo>
                  <a:pt x="3313857" y="2893977"/>
                </a:lnTo>
                <a:lnTo>
                  <a:pt x="3426892" y="3039474"/>
                </a:lnTo>
                <a:cubicBezTo>
                  <a:pt x="3418068" y="3046810"/>
                  <a:pt x="3413137" y="3057836"/>
                  <a:pt x="3413587" y="3069312"/>
                </a:cubicBezTo>
                <a:lnTo>
                  <a:pt x="3290472" y="3078043"/>
                </a:lnTo>
                <a:cubicBezTo>
                  <a:pt x="3289355" y="3069064"/>
                  <a:pt x="3283028" y="3061589"/>
                  <a:pt x="3274344" y="3059014"/>
                </a:cubicBezTo>
                <a:close/>
                <a:moveTo>
                  <a:pt x="3302304" y="3337681"/>
                </a:moveTo>
                <a:lnTo>
                  <a:pt x="3271987" y="3103182"/>
                </a:lnTo>
                <a:lnTo>
                  <a:pt x="3272964" y="3102965"/>
                </a:lnTo>
                <a:lnTo>
                  <a:pt x="3329923" y="3300756"/>
                </a:lnTo>
                <a:lnTo>
                  <a:pt x="3310353" y="3339014"/>
                </a:lnTo>
                <a:cubicBezTo>
                  <a:pt x="3307794" y="3337913"/>
                  <a:pt x="3305003" y="3337433"/>
                  <a:pt x="3302227" y="3337603"/>
                </a:cubicBezTo>
                <a:close/>
                <a:moveTo>
                  <a:pt x="3316261" y="3343093"/>
                </a:moveTo>
                <a:cubicBezTo>
                  <a:pt x="3315176" y="3341992"/>
                  <a:pt x="3313951" y="3341015"/>
                  <a:pt x="3312617" y="3340209"/>
                </a:cubicBezTo>
                <a:lnTo>
                  <a:pt x="3330993" y="3304322"/>
                </a:lnTo>
                <a:lnTo>
                  <a:pt x="3337088" y="3325507"/>
                </a:lnTo>
                <a:close/>
                <a:moveTo>
                  <a:pt x="3332622" y="3301143"/>
                </a:moveTo>
                <a:lnTo>
                  <a:pt x="3378012" y="3212452"/>
                </a:lnTo>
                <a:lnTo>
                  <a:pt x="3402824" y="3241747"/>
                </a:lnTo>
                <a:cubicBezTo>
                  <a:pt x="3394373" y="3249718"/>
                  <a:pt x="3393303" y="3262792"/>
                  <a:pt x="3400343" y="3272034"/>
                </a:cubicBezTo>
                <a:lnTo>
                  <a:pt x="3339042" y="3323708"/>
                </a:lnTo>
                <a:close/>
                <a:moveTo>
                  <a:pt x="3339895" y="3326391"/>
                </a:moveTo>
                <a:lnTo>
                  <a:pt x="3402018" y="3273942"/>
                </a:lnTo>
                <a:cubicBezTo>
                  <a:pt x="3404871" y="3276951"/>
                  <a:pt x="3408500" y="3279122"/>
                  <a:pt x="3412501" y="3280223"/>
                </a:cubicBezTo>
                <a:lnTo>
                  <a:pt x="3382416" y="3419052"/>
                </a:lnTo>
                <a:cubicBezTo>
                  <a:pt x="3379346" y="3418478"/>
                  <a:pt x="3376229" y="3418307"/>
                  <a:pt x="3373112" y="3418509"/>
                </a:cubicBezTo>
                <a:cubicBezTo>
                  <a:pt x="3370941" y="3418680"/>
                  <a:pt x="3368801" y="3419036"/>
                  <a:pt x="3366692" y="3419564"/>
                </a:cubicBezTo>
                <a:close/>
                <a:moveTo>
                  <a:pt x="3372740" y="3477750"/>
                </a:moveTo>
                <a:cubicBezTo>
                  <a:pt x="3360628" y="3476060"/>
                  <a:pt x="3352177" y="3464879"/>
                  <a:pt x="3353852" y="3452767"/>
                </a:cubicBezTo>
                <a:cubicBezTo>
                  <a:pt x="3355542" y="3440655"/>
                  <a:pt x="3366723" y="3432203"/>
                  <a:pt x="3378834" y="3433878"/>
                </a:cubicBezTo>
                <a:cubicBezTo>
                  <a:pt x="3390946" y="3435568"/>
                  <a:pt x="3399397" y="3446750"/>
                  <a:pt x="3397723" y="3458862"/>
                </a:cubicBezTo>
                <a:cubicBezTo>
                  <a:pt x="3396017" y="3470958"/>
                  <a:pt x="3384820" y="3479394"/>
                  <a:pt x="3372709" y="3477673"/>
                </a:cubicBezTo>
                <a:cubicBezTo>
                  <a:pt x="3372709" y="3477673"/>
                  <a:pt x="3372693" y="3477673"/>
                  <a:pt x="3372678" y="3477673"/>
                </a:cubicBezTo>
                <a:close/>
                <a:moveTo>
                  <a:pt x="3400932" y="3428310"/>
                </a:moveTo>
                <a:lnTo>
                  <a:pt x="3490116" y="3325615"/>
                </a:lnTo>
                <a:lnTo>
                  <a:pt x="3561064" y="3390564"/>
                </a:lnTo>
                <a:lnTo>
                  <a:pt x="3410377" y="3442190"/>
                </a:lnTo>
                <a:cubicBezTo>
                  <a:pt x="3408329" y="3436871"/>
                  <a:pt x="3405073" y="3432094"/>
                  <a:pt x="3400871" y="3428233"/>
                </a:cubicBezTo>
                <a:close/>
                <a:moveTo>
                  <a:pt x="3648650" y="3485768"/>
                </a:moveTo>
                <a:lnTo>
                  <a:pt x="3412656" y="3458489"/>
                </a:lnTo>
                <a:cubicBezTo>
                  <a:pt x="3413059" y="3453806"/>
                  <a:pt x="3412532" y="3449091"/>
                  <a:pt x="3411105" y="3444625"/>
                </a:cubicBezTo>
                <a:lnTo>
                  <a:pt x="3563080" y="3392455"/>
                </a:lnTo>
                <a:lnTo>
                  <a:pt x="3653427" y="3475161"/>
                </a:lnTo>
                <a:cubicBezTo>
                  <a:pt x="3650930" y="3478200"/>
                  <a:pt x="3649271" y="3481829"/>
                  <a:pt x="3648589" y="3485690"/>
                </a:cubicBezTo>
                <a:close/>
                <a:moveTo>
                  <a:pt x="3655133" y="3473361"/>
                </a:moveTo>
                <a:lnTo>
                  <a:pt x="3565778" y="3391540"/>
                </a:lnTo>
                <a:lnTo>
                  <a:pt x="3623544" y="3371721"/>
                </a:lnTo>
                <a:lnTo>
                  <a:pt x="3661630" y="3468911"/>
                </a:lnTo>
                <a:cubicBezTo>
                  <a:pt x="3659196" y="3469965"/>
                  <a:pt x="3656978" y="3471454"/>
                  <a:pt x="3655071" y="3473284"/>
                </a:cubicBezTo>
                <a:close/>
                <a:moveTo>
                  <a:pt x="3663957" y="3468011"/>
                </a:moveTo>
                <a:lnTo>
                  <a:pt x="3625901" y="3370914"/>
                </a:lnTo>
                <a:lnTo>
                  <a:pt x="3665833" y="3357205"/>
                </a:lnTo>
                <a:cubicBezTo>
                  <a:pt x="3667973" y="3362075"/>
                  <a:pt x="3672455" y="3365487"/>
                  <a:pt x="3677712" y="3366262"/>
                </a:cubicBezTo>
                <a:lnTo>
                  <a:pt x="3671276" y="3466879"/>
                </a:lnTo>
                <a:cubicBezTo>
                  <a:pt x="3670672" y="3466848"/>
                  <a:pt x="3670066" y="3466848"/>
                  <a:pt x="3669462" y="3466879"/>
                </a:cubicBezTo>
                <a:cubicBezTo>
                  <a:pt x="3667570" y="3467003"/>
                  <a:pt x="3665693" y="3467360"/>
                  <a:pt x="3663895" y="3467934"/>
                </a:cubicBezTo>
                <a:close/>
                <a:moveTo>
                  <a:pt x="3604919" y="3664825"/>
                </a:moveTo>
                <a:lnTo>
                  <a:pt x="3664065" y="3511294"/>
                </a:lnTo>
                <a:cubicBezTo>
                  <a:pt x="3670826" y="3513497"/>
                  <a:pt x="3678223" y="3512396"/>
                  <a:pt x="3684039" y="3508317"/>
                </a:cubicBezTo>
                <a:lnTo>
                  <a:pt x="3710619" y="3542559"/>
                </a:lnTo>
                <a:lnTo>
                  <a:pt x="3612223" y="3668966"/>
                </a:lnTo>
                <a:cubicBezTo>
                  <a:pt x="3609944" y="3667291"/>
                  <a:pt x="3607463" y="3665864"/>
                  <a:pt x="3604857" y="3664748"/>
                </a:cubicBezTo>
                <a:close/>
                <a:moveTo>
                  <a:pt x="3621854" y="3679263"/>
                </a:moveTo>
                <a:cubicBezTo>
                  <a:pt x="3619760" y="3675945"/>
                  <a:pt x="3617139" y="3672967"/>
                  <a:pt x="3614100" y="3670470"/>
                </a:cubicBezTo>
                <a:lnTo>
                  <a:pt x="3712123" y="3544544"/>
                </a:lnTo>
                <a:lnTo>
                  <a:pt x="3756211" y="3601319"/>
                </a:lnTo>
                <a:close/>
                <a:moveTo>
                  <a:pt x="3713751" y="3542528"/>
                </a:moveTo>
                <a:lnTo>
                  <a:pt x="3745542" y="3501679"/>
                </a:lnTo>
                <a:lnTo>
                  <a:pt x="3782962" y="3585842"/>
                </a:lnTo>
                <a:lnTo>
                  <a:pt x="3758429" y="3600063"/>
                </a:lnTo>
                <a:close/>
                <a:moveTo>
                  <a:pt x="3825794" y="3686754"/>
                </a:moveTo>
                <a:lnTo>
                  <a:pt x="3759964" y="3602002"/>
                </a:lnTo>
                <a:lnTo>
                  <a:pt x="3783970" y="3588044"/>
                </a:lnTo>
                <a:lnTo>
                  <a:pt x="3827391" y="3685746"/>
                </a:lnTo>
                <a:cubicBezTo>
                  <a:pt x="3826786" y="3686025"/>
                  <a:pt x="3826259" y="3686366"/>
                  <a:pt x="3825732" y="3686707"/>
                </a:cubicBezTo>
                <a:close/>
                <a:moveTo>
                  <a:pt x="3834524" y="3683730"/>
                </a:moveTo>
                <a:cubicBezTo>
                  <a:pt x="3832850" y="3683854"/>
                  <a:pt x="3831206" y="3684210"/>
                  <a:pt x="3829640" y="3684784"/>
                </a:cubicBezTo>
                <a:lnTo>
                  <a:pt x="3786110" y="3586835"/>
                </a:lnTo>
                <a:lnTo>
                  <a:pt x="3837006" y="3557369"/>
                </a:lnTo>
                <a:lnTo>
                  <a:pt x="3834881" y="3683776"/>
                </a:lnTo>
                <a:close/>
                <a:moveTo>
                  <a:pt x="3840634" y="3684366"/>
                </a:moveTo>
                <a:cubicBezTo>
                  <a:pt x="3839549" y="3684071"/>
                  <a:pt x="3838432" y="3683869"/>
                  <a:pt x="3837316" y="3683776"/>
                </a:cubicBezTo>
                <a:lnTo>
                  <a:pt x="3839456" y="3555896"/>
                </a:lnTo>
                <a:lnTo>
                  <a:pt x="3881714" y="3531393"/>
                </a:lnTo>
                <a:cubicBezTo>
                  <a:pt x="3884211" y="3535193"/>
                  <a:pt x="3887793" y="3538155"/>
                  <a:pt x="3891996" y="3539907"/>
                </a:cubicBezTo>
                <a:lnTo>
                  <a:pt x="3889328" y="3547428"/>
                </a:lnTo>
                <a:close/>
                <a:moveTo>
                  <a:pt x="3894337" y="3540744"/>
                </a:moveTo>
                <a:cubicBezTo>
                  <a:pt x="3896105" y="3541272"/>
                  <a:pt x="3897935" y="3541582"/>
                  <a:pt x="3899781" y="3541659"/>
                </a:cubicBezTo>
                <a:lnTo>
                  <a:pt x="3901471" y="3716080"/>
                </a:lnTo>
                <a:lnTo>
                  <a:pt x="3853537" y="3704619"/>
                </a:lnTo>
                <a:cubicBezTo>
                  <a:pt x="3853785" y="3703223"/>
                  <a:pt x="3853847" y="3701812"/>
                  <a:pt x="3853754" y="3700401"/>
                </a:cubicBezTo>
                <a:cubicBezTo>
                  <a:pt x="3853289" y="3693717"/>
                  <a:pt x="3849132" y="3687855"/>
                  <a:pt x="3842976" y="3685188"/>
                </a:cubicBezTo>
                <a:close/>
                <a:moveTo>
                  <a:pt x="3840061" y="3719088"/>
                </a:moveTo>
                <a:cubicBezTo>
                  <a:pt x="3843550" y="3718236"/>
                  <a:pt x="3846698" y="3716359"/>
                  <a:pt x="3849101" y="3713691"/>
                </a:cubicBezTo>
                <a:lnTo>
                  <a:pt x="3901827" y="3755145"/>
                </a:lnTo>
                <a:lnTo>
                  <a:pt x="3904836" y="4064750"/>
                </a:lnTo>
                <a:lnTo>
                  <a:pt x="3903580" y="4064750"/>
                </a:lnTo>
                <a:cubicBezTo>
                  <a:pt x="3902587" y="4064750"/>
                  <a:pt x="3901610" y="4064936"/>
                  <a:pt x="3900649" y="4065075"/>
                </a:cubicBezTo>
                <a:close/>
                <a:moveTo>
                  <a:pt x="3901626" y="4139127"/>
                </a:moveTo>
                <a:cubicBezTo>
                  <a:pt x="3883234" y="4136584"/>
                  <a:pt x="3870393" y="4119602"/>
                  <a:pt x="3872937" y="4101209"/>
                </a:cubicBezTo>
                <a:cubicBezTo>
                  <a:pt x="3875495" y="4082817"/>
                  <a:pt x="3892461" y="4069976"/>
                  <a:pt x="3910853" y="4072519"/>
                </a:cubicBezTo>
                <a:cubicBezTo>
                  <a:pt x="3929245" y="4075063"/>
                  <a:pt x="3942100" y="4092044"/>
                  <a:pt x="3939542" y="4110437"/>
                </a:cubicBezTo>
                <a:cubicBezTo>
                  <a:pt x="3939542" y="4110437"/>
                  <a:pt x="3939542" y="4110452"/>
                  <a:pt x="3939542" y="4110452"/>
                </a:cubicBezTo>
                <a:cubicBezTo>
                  <a:pt x="3936968" y="4128830"/>
                  <a:pt x="3920002" y="4141655"/>
                  <a:pt x="3901626" y="4139127"/>
                </a:cubicBezTo>
                <a:close/>
                <a:moveTo>
                  <a:pt x="4005309" y="4108266"/>
                </a:moveTo>
                <a:lnTo>
                  <a:pt x="3947296" y="4105940"/>
                </a:lnTo>
                <a:cubicBezTo>
                  <a:pt x="3947296" y="4104838"/>
                  <a:pt x="3947296" y="4103737"/>
                  <a:pt x="3947202" y="4102636"/>
                </a:cubicBezTo>
                <a:cubicBezTo>
                  <a:pt x="3946675" y="4095084"/>
                  <a:pt x="3944039" y="4087826"/>
                  <a:pt x="3939604" y="4081685"/>
                </a:cubicBezTo>
                <a:lnTo>
                  <a:pt x="4032200" y="4010719"/>
                </a:lnTo>
                <a:lnTo>
                  <a:pt x="4059105" y="4110421"/>
                </a:lnTo>
                <a:close/>
                <a:moveTo>
                  <a:pt x="4034309" y="4009106"/>
                </a:moveTo>
                <a:lnTo>
                  <a:pt x="4130766" y="3935195"/>
                </a:lnTo>
                <a:lnTo>
                  <a:pt x="4266395" y="4041844"/>
                </a:lnTo>
                <a:lnTo>
                  <a:pt x="4258641" y="4118392"/>
                </a:lnTo>
                <a:lnTo>
                  <a:pt x="4061695" y="4110514"/>
                </a:lnTo>
                <a:close/>
                <a:moveTo>
                  <a:pt x="4196192" y="4608730"/>
                </a:moveTo>
                <a:lnTo>
                  <a:pt x="4062362" y="4113011"/>
                </a:lnTo>
                <a:lnTo>
                  <a:pt x="4258316" y="4120858"/>
                </a:lnTo>
                <a:lnTo>
                  <a:pt x="4208552" y="4607815"/>
                </a:lnTo>
                <a:cubicBezTo>
                  <a:pt x="4204396" y="4607489"/>
                  <a:pt x="4200209" y="4607815"/>
                  <a:pt x="4196146" y="4608761"/>
                </a:cubicBezTo>
                <a:close/>
                <a:moveTo>
                  <a:pt x="4784829" y="4573960"/>
                </a:moveTo>
                <a:lnTo>
                  <a:pt x="4246235" y="4645748"/>
                </a:lnTo>
                <a:lnTo>
                  <a:pt x="4246235" y="4645608"/>
                </a:lnTo>
                <a:cubicBezTo>
                  <a:pt x="4246065" y="4643329"/>
                  <a:pt x="4245708" y="4641080"/>
                  <a:pt x="4245165" y="4638862"/>
                </a:cubicBezTo>
                <a:lnTo>
                  <a:pt x="5141612" y="4334685"/>
                </a:lnTo>
                <a:cubicBezTo>
                  <a:pt x="5141798" y="4335104"/>
                  <a:pt x="5142000" y="4335507"/>
                  <a:pt x="5142232" y="4335925"/>
                </a:cubicBezTo>
                <a:lnTo>
                  <a:pt x="5142574" y="4336437"/>
                </a:lnTo>
                <a:lnTo>
                  <a:pt x="4857312" y="4541564"/>
                </a:lnTo>
                <a:cubicBezTo>
                  <a:pt x="4843634" y="4523667"/>
                  <a:pt x="4818046" y="4520240"/>
                  <a:pt x="4800135" y="4533918"/>
                </a:cubicBezTo>
                <a:cubicBezTo>
                  <a:pt x="4787884" y="4543270"/>
                  <a:pt x="4781960" y="4558762"/>
                  <a:pt x="4784829" y="4573914"/>
                </a:cubicBezTo>
                <a:close/>
                <a:moveTo>
                  <a:pt x="4823040" y="4580163"/>
                </a:moveTo>
                <a:cubicBezTo>
                  <a:pt x="4815627" y="4579140"/>
                  <a:pt x="4810448" y="4572301"/>
                  <a:pt x="4811456" y="4564888"/>
                </a:cubicBezTo>
                <a:cubicBezTo>
                  <a:pt x="4812479" y="4557475"/>
                  <a:pt x="4819318" y="4552280"/>
                  <a:pt x="4826731" y="4553304"/>
                </a:cubicBezTo>
                <a:cubicBezTo>
                  <a:pt x="4834159" y="4554327"/>
                  <a:pt x="4839338" y="4561166"/>
                  <a:pt x="4838315" y="4568579"/>
                </a:cubicBezTo>
                <a:cubicBezTo>
                  <a:pt x="4838315" y="4568594"/>
                  <a:pt x="4838315" y="4568594"/>
                  <a:pt x="4838315" y="4568594"/>
                </a:cubicBezTo>
                <a:cubicBezTo>
                  <a:pt x="4837245" y="4575945"/>
                  <a:pt x="4830468" y="4581063"/>
                  <a:pt x="4823117" y="4580086"/>
                </a:cubicBezTo>
                <a:close/>
                <a:moveTo>
                  <a:pt x="5020793" y="5030583"/>
                </a:moveTo>
                <a:cubicBezTo>
                  <a:pt x="5030997" y="5027900"/>
                  <a:pt x="5039557" y="5020967"/>
                  <a:pt x="5044302" y="5011539"/>
                </a:cubicBezTo>
                <a:lnTo>
                  <a:pt x="5238721" y="5101827"/>
                </a:lnTo>
                <a:lnTo>
                  <a:pt x="5216855" y="5488554"/>
                </a:lnTo>
                <a:lnTo>
                  <a:pt x="5151118" y="5556573"/>
                </a:lnTo>
                <a:close/>
                <a:moveTo>
                  <a:pt x="5149784" y="5561567"/>
                </a:moveTo>
                <a:lnTo>
                  <a:pt x="5192198" y="5732435"/>
                </a:lnTo>
                <a:cubicBezTo>
                  <a:pt x="5189329" y="5733242"/>
                  <a:pt x="5186584" y="5734405"/>
                  <a:pt x="5183994" y="5735878"/>
                </a:cubicBezTo>
                <a:cubicBezTo>
                  <a:pt x="5166983" y="5745648"/>
                  <a:pt x="5160547" y="5767019"/>
                  <a:pt x="5169355" y="5784558"/>
                </a:cubicBezTo>
                <a:lnTo>
                  <a:pt x="4685984" y="6047096"/>
                </a:lnTo>
                <a:cubicBezTo>
                  <a:pt x="4685209" y="6045824"/>
                  <a:pt x="4684309" y="6044630"/>
                  <a:pt x="4683301" y="6043545"/>
                </a:cubicBezTo>
                <a:close/>
                <a:moveTo>
                  <a:pt x="4690760" y="6064806"/>
                </a:moveTo>
                <a:lnTo>
                  <a:pt x="5548748" y="6202751"/>
                </a:lnTo>
                <a:cubicBezTo>
                  <a:pt x="5548221" y="6210195"/>
                  <a:pt x="5553835" y="6216662"/>
                  <a:pt x="5561294" y="6217190"/>
                </a:cubicBezTo>
                <a:cubicBezTo>
                  <a:pt x="5565621" y="6217500"/>
                  <a:pt x="5569854" y="6215685"/>
                  <a:pt x="5572630" y="6212351"/>
                </a:cubicBezTo>
                <a:lnTo>
                  <a:pt x="5761822" y="6343038"/>
                </a:lnTo>
                <a:cubicBezTo>
                  <a:pt x="5760210" y="6345566"/>
                  <a:pt x="5758938" y="6348311"/>
                  <a:pt x="5758054" y="6351180"/>
                </a:cubicBezTo>
                <a:close/>
                <a:moveTo>
                  <a:pt x="5779796" y="6352390"/>
                </a:moveTo>
                <a:lnTo>
                  <a:pt x="5767994" y="6344248"/>
                </a:lnTo>
                <a:cubicBezTo>
                  <a:pt x="5768537" y="6343535"/>
                  <a:pt x="5769111" y="6342837"/>
                  <a:pt x="5769716" y="6342185"/>
                </a:cubicBezTo>
                <a:lnTo>
                  <a:pt x="5779811" y="6352374"/>
                </a:lnTo>
                <a:close/>
                <a:moveTo>
                  <a:pt x="5778384" y="6354437"/>
                </a:moveTo>
                <a:cubicBezTo>
                  <a:pt x="5778043" y="6355057"/>
                  <a:pt x="5777733" y="6355708"/>
                  <a:pt x="5777485" y="6356375"/>
                </a:cubicBezTo>
                <a:lnTo>
                  <a:pt x="5763637" y="6352669"/>
                </a:lnTo>
                <a:cubicBezTo>
                  <a:pt x="5764334" y="6350420"/>
                  <a:pt x="5765327" y="6348280"/>
                  <a:pt x="5766583" y="6346279"/>
                </a:cubicBezTo>
                <a:close/>
                <a:moveTo>
                  <a:pt x="5794016" y="6333470"/>
                </a:moveTo>
                <a:cubicBezTo>
                  <a:pt x="5809291" y="6335579"/>
                  <a:pt x="5819960" y="6349660"/>
                  <a:pt x="5817867" y="6364936"/>
                </a:cubicBezTo>
                <a:cubicBezTo>
                  <a:pt x="5815758" y="6380196"/>
                  <a:pt x="5801677" y="6390881"/>
                  <a:pt x="5786402" y="6388772"/>
                </a:cubicBezTo>
                <a:cubicBezTo>
                  <a:pt x="5771127" y="6386678"/>
                  <a:pt x="5760458" y="6372597"/>
                  <a:pt x="5762551" y="6357321"/>
                </a:cubicBezTo>
                <a:cubicBezTo>
                  <a:pt x="5762567" y="6357290"/>
                  <a:pt x="5762567" y="6357275"/>
                  <a:pt x="5762567" y="6357244"/>
                </a:cubicBezTo>
                <a:cubicBezTo>
                  <a:pt x="5762675" y="6356500"/>
                  <a:pt x="5762830" y="6355786"/>
                  <a:pt x="5762986" y="6355073"/>
                </a:cubicBezTo>
                <a:lnTo>
                  <a:pt x="5776849" y="6358779"/>
                </a:lnTo>
                <a:lnTo>
                  <a:pt x="5776756" y="6359213"/>
                </a:lnTo>
                <a:cubicBezTo>
                  <a:pt x="5775702" y="6366642"/>
                  <a:pt x="5780881" y="6373512"/>
                  <a:pt x="5788309" y="6374566"/>
                </a:cubicBezTo>
                <a:cubicBezTo>
                  <a:pt x="5795737" y="6375621"/>
                  <a:pt x="5802607" y="6370441"/>
                  <a:pt x="5803662" y="6363012"/>
                </a:cubicBezTo>
                <a:cubicBezTo>
                  <a:pt x="5804701" y="6355585"/>
                  <a:pt x="5799537" y="6348714"/>
                  <a:pt x="5792109" y="6347660"/>
                </a:cubicBezTo>
                <a:cubicBezTo>
                  <a:pt x="5788340" y="6347133"/>
                  <a:pt x="5784525" y="6348202"/>
                  <a:pt x="5781579" y="6350622"/>
                </a:cubicBezTo>
                <a:lnTo>
                  <a:pt x="5771484" y="6340433"/>
                </a:lnTo>
                <a:cubicBezTo>
                  <a:pt x="5777578" y="6334850"/>
                  <a:pt x="5785844" y="6332276"/>
                  <a:pt x="5794032" y="6333392"/>
                </a:cubicBezTo>
                <a:close/>
                <a:moveTo>
                  <a:pt x="5765684" y="6338122"/>
                </a:moveTo>
                <a:cubicBezTo>
                  <a:pt x="5764815" y="6339022"/>
                  <a:pt x="5764009" y="6339983"/>
                  <a:pt x="5763265" y="6340976"/>
                </a:cubicBezTo>
                <a:lnTo>
                  <a:pt x="5574072" y="6210304"/>
                </a:lnTo>
                <a:cubicBezTo>
                  <a:pt x="5574878" y="6208815"/>
                  <a:pt x="5575406" y="6207202"/>
                  <a:pt x="5575623" y="6205527"/>
                </a:cubicBezTo>
                <a:cubicBezTo>
                  <a:pt x="5576677" y="6198130"/>
                  <a:pt x="5571529" y="6191291"/>
                  <a:pt x="5564132" y="6190237"/>
                </a:cubicBezTo>
                <a:cubicBezTo>
                  <a:pt x="5560782" y="6189771"/>
                  <a:pt x="5557386" y="6190562"/>
                  <a:pt x="5554594" y="6192470"/>
                </a:cubicBezTo>
                <a:lnTo>
                  <a:pt x="5241543" y="5813047"/>
                </a:lnTo>
                <a:lnTo>
                  <a:pt x="5244288" y="5811853"/>
                </a:lnTo>
                <a:close/>
                <a:moveTo>
                  <a:pt x="5244924" y="5808829"/>
                </a:moveTo>
                <a:lnTo>
                  <a:pt x="5229416" y="5793228"/>
                </a:lnTo>
                <a:cubicBezTo>
                  <a:pt x="5236224" y="5785892"/>
                  <a:pt x="5239775" y="5776122"/>
                  <a:pt x="5239279" y="5766135"/>
                </a:cubicBezTo>
                <a:lnTo>
                  <a:pt x="5366317" y="5751309"/>
                </a:lnTo>
                <a:cubicBezTo>
                  <a:pt x="5366581" y="5752860"/>
                  <a:pt x="5367015" y="5754380"/>
                  <a:pt x="5367604" y="5755837"/>
                </a:cubicBezTo>
                <a:close/>
                <a:moveTo>
                  <a:pt x="5486842" y="5192472"/>
                </a:moveTo>
                <a:cubicBezTo>
                  <a:pt x="5498953" y="5194147"/>
                  <a:pt x="5507405" y="5205344"/>
                  <a:pt x="5505730" y="5217456"/>
                </a:cubicBezTo>
                <a:cubicBezTo>
                  <a:pt x="5504040" y="5229568"/>
                  <a:pt x="5492859" y="5238020"/>
                  <a:pt x="5480748" y="5236345"/>
                </a:cubicBezTo>
                <a:cubicBezTo>
                  <a:pt x="5468636" y="5234654"/>
                  <a:pt x="5460184" y="5223489"/>
                  <a:pt x="5461859" y="5211377"/>
                </a:cubicBezTo>
                <a:cubicBezTo>
                  <a:pt x="5463534" y="5199265"/>
                  <a:pt x="5474730" y="5190797"/>
                  <a:pt x="5486842" y="5192472"/>
                </a:cubicBezTo>
                <a:close/>
                <a:moveTo>
                  <a:pt x="5469380" y="5176313"/>
                </a:moveTo>
                <a:cubicBezTo>
                  <a:pt x="5468264" y="5176747"/>
                  <a:pt x="5467163" y="5177212"/>
                  <a:pt x="5466077" y="5177740"/>
                </a:cubicBezTo>
                <a:lnTo>
                  <a:pt x="5276264" y="4816709"/>
                </a:lnTo>
                <a:lnTo>
                  <a:pt x="5276404" y="4816632"/>
                </a:lnTo>
                <a:cubicBezTo>
                  <a:pt x="5294145" y="4806474"/>
                  <a:pt x="5300286" y="4783863"/>
                  <a:pt x="5290128" y="4766138"/>
                </a:cubicBezTo>
                <a:cubicBezTo>
                  <a:pt x="5290128" y="4766122"/>
                  <a:pt x="5290113" y="4766122"/>
                  <a:pt x="5290113" y="4766107"/>
                </a:cubicBezTo>
                <a:lnTo>
                  <a:pt x="5289911" y="4765812"/>
                </a:lnTo>
                <a:lnTo>
                  <a:pt x="5312382" y="4750149"/>
                </a:lnTo>
                <a:close/>
                <a:moveTo>
                  <a:pt x="5282840" y="4662652"/>
                </a:moveTo>
                <a:lnTo>
                  <a:pt x="5347506" y="4328466"/>
                </a:lnTo>
                <a:cubicBezTo>
                  <a:pt x="5359912" y="4330203"/>
                  <a:pt x="5371388" y="4321549"/>
                  <a:pt x="5373125" y="4309143"/>
                </a:cubicBezTo>
                <a:cubicBezTo>
                  <a:pt x="5373373" y="4307422"/>
                  <a:pt x="5373404" y="4305669"/>
                  <a:pt x="5373249" y="4303932"/>
                </a:cubicBezTo>
                <a:lnTo>
                  <a:pt x="5642616" y="4264743"/>
                </a:lnTo>
                <a:lnTo>
                  <a:pt x="5852821" y="4345618"/>
                </a:lnTo>
                <a:cubicBezTo>
                  <a:pt x="5850247" y="4353341"/>
                  <a:pt x="5851487" y="4361809"/>
                  <a:pt x="5856139" y="4368477"/>
                </a:cubicBezTo>
                <a:lnTo>
                  <a:pt x="5313638" y="4746256"/>
                </a:lnTo>
                <a:close/>
                <a:moveTo>
                  <a:pt x="5901065" y="4343416"/>
                </a:moveTo>
                <a:cubicBezTo>
                  <a:pt x="5895327" y="4330327"/>
                  <a:pt x="5880068" y="4324372"/>
                  <a:pt x="5866979" y="4330125"/>
                </a:cubicBezTo>
                <a:cubicBezTo>
                  <a:pt x="5861040" y="4332731"/>
                  <a:pt x="5856295" y="4337476"/>
                  <a:pt x="5853689" y="4343416"/>
                </a:cubicBezTo>
                <a:lnTo>
                  <a:pt x="5647578" y="4264123"/>
                </a:lnTo>
                <a:lnTo>
                  <a:pt x="6362183" y="4160326"/>
                </a:lnTo>
                <a:cubicBezTo>
                  <a:pt x="6362586" y="4162560"/>
                  <a:pt x="6363144" y="4164762"/>
                  <a:pt x="6363889" y="4166917"/>
                </a:cubicBezTo>
                <a:close/>
                <a:moveTo>
                  <a:pt x="6361470" y="4153472"/>
                </a:moveTo>
                <a:lnTo>
                  <a:pt x="5489556" y="4187776"/>
                </a:lnTo>
                <a:cubicBezTo>
                  <a:pt x="5489184" y="4182224"/>
                  <a:pt x="5487555" y="4176843"/>
                  <a:pt x="5484795" y="4172020"/>
                </a:cubicBezTo>
                <a:cubicBezTo>
                  <a:pt x="5476452" y="4157489"/>
                  <a:pt x="5459378" y="4150370"/>
                  <a:pt x="5443188" y="4154666"/>
                </a:cubicBezTo>
                <a:lnTo>
                  <a:pt x="5411180" y="4048358"/>
                </a:lnTo>
                <a:cubicBezTo>
                  <a:pt x="5411894" y="4048079"/>
                  <a:pt x="5412607" y="4047753"/>
                  <a:pt x="5413274" y="4047381"/>
                </a:cubicBezTo>
                <a:cubicBezTo>
                  <a:pt x="5420640" y="4043007"/>
                  <a:pt x="5423059" y="4033485"/>
                  <a:pt x="5418686" y="4026134"/>
                </a:cubicBezTo>
                <a:cubicBezTo>
                  <a:pt x="5417182" y="4023591"/>
                  <a:pt x="5414995" y="4021544"/>
                  <a:pt x="5412359" y="4020210"/>
                </a:cubicBezTo>
                <a:lnTo>
                  <a:pt x="5442707" y="3943383"/>
                </a:lnTo>
                <a:lnTo>
                  <a:pt x="5452756" y="3917980"/>
                </a:lnTo>
                <a:cubicBezTo>
                  <a:pt x="5471923" y="3925037"/>
                  <a:pt x="5493185" y="3915220"/>
                  <a:pt x="5500240" y="3896052"/>
                </a:cubicBezTo>
                <a:cubicBezTo>
                  <a:pt x="5506490" y="3879055"/>
                  <a:pt x="5499527" y="3860027"/>
                  <a:pt x="5483771" y="3851094"/>
                </a:cubicBezTo>
                <a:lnTo>
                  <a:pt x="5544391" y="3737559"/>
                </a:lnTo>
                <a:cubicBezTo>
                  <a:pt x="5562767" y="3746584"/>
                  <a:pt x="5584974" y="3739001"/>
                  <a:pt x="5593999" y="3720623"/>
                </a:cubicBezTo>
                <a:cubicBezTo>
                  <a:pt x="5599427" y="3709566"/>
                  <a:pt x="5599008" y="3696540"/>
                  <a:pt x="5592883" y="3685854"/>
                </a:cubicBezTo>
                <a:cubicBezTo>
                  <a:pt x="5592278" y="3684784"/>
                  <a:pt x="5591596" y="3683745"/>
                  <a:pt x="5590882" y="3682753"/>
                </a:cubicBezTo>
                <a:lnTo>
                  <a:pt x="5727178" y="3578305"/>
                </a:lnTo>
                <a:lnTo>
                  <a:pt x="5870143" y="3468756"/>
                </a:lnTo>
                <a:cubicBezTo>
                  <a:pt x="5878315" y="3478308"/>
                  <a:pt x="5892675" y="3479425"/>
                  <a:pt x="5902213" y="3471268"/>
                </a:cubicBezTo>
                <a:cubicBezTo>
                  <a:pt x="5905779" y="3468213"/>
                  <a:pt x="5908307" y="3464150"/>
                  <a:pt x="5909470" y="3459621"/>
                </a:cubicBezTo>
                <a:lnTo>
                  <a:pt x="6561378" y="3588866"/>
                </a:lnTo>
                <a:cubicBezTo>
                  <a:pt x="6561021" y="3591038"/>
                  <a:pt x="6560912" y="3593240"/>
                  <a:pt x="6561052" y="3595442"/>
                </a:cubicBezTo>
                <a:cubicBezTo>
                  <a:pt x="6562075" y="3612392"/>
                  <a:pt x="6576652" y="3625295"/>
                  <a:pt x="6593602" y="3624256"/>
                </a:cubicBezTo>
                <a:cubicBezTo>
                  <a:pt x="6603791" y="3623636"/>
                  <a:pt x="6613018" y="3617991"/>
                  <a:pt x="6618213" y="3609182"/>
                </a:cubicBezTo>
                <a:lnTo>
                  <a:pt x="6760883" y="3685591"/>
                </a:lnTo>
                <a:cubicBezTo>
                  <a:pt x="6754959" y="3697795"/>
                  <a:pt x="6757750" y="3712451"/>
                  <a:pt x="6767753" y="3721616"/>
                </a:cubicBezTo>
                <a:lnTo>
                  <a:pt x="6429688" y="4120176"/>
                </a:lnTo>
                <a:cubicBezTo>
                  <a:pt x="6411559" y="4105691"/>
                  <a:pt x="6385134" y="4108638"/>
                  <a:pt x="6370650" y="4126767"/>
                </a:cubicBezTo>
                <a:cubicBezTo>
                  <a:pt x="6364602" y="4134319"/>
                  <a:pt x="6361361" y="4143733"/>
                  <a:pt x="6361454" y="4153410"/>
                </a:cubicBezTo>
                <a:close/>
                <a:moveTo>
                  <a:pt x="6400797" y="4175943"/>
                </a:moveTo>
                <a:cubicBezTo>
                  <a:pt x="6388685" y="4174268"/>
                  <a:pt x="6380234" y="4163071"/>
                  <a:pt x="6381909" y="4150959"/>
                </a:cubicBezTo>
                <a:cubicBezTo>
                  <a:pt x="6383599" y="4138848"/>
                  <a:pt x="6394780" y="4130396"/>
                  <a:pt x="6406891" y="4132071"/>
                </a:cubicBezTo>
                <a:cubicBezTo>
                  <a:pt x="6419003" y="4133761"/>
                  <a:pt x="6427454" y="4144927"/>
                  <a:pt x="6425780" y="4157039"/>
                </a:cubicBezTo>
                <a:cubicBezTo>
                  <a:pt x="6424089" y="4169135"/>
                  <a:pt x="6412955" y="4177587"/>
                  <a:pt x="6400859" y="4175943"/>
                </a:cubicBezTo>
                <a:close/>
                <a:moveTo>
                  <a:pt x="6432929" y="4123215"/>
                </a:moveTo>
                <a:cubicBezTo>
                  <a:pt x="6432463" y="4122766"/>
                  <a:pt x="6432014" y="4122331"/>
                  <a:pt x="6431533" y="4121913"/>
                </a:cubicBezTo>
                <a:lnTo>
                  <a:pt x="6769598" y="3723245"/>
                </a:lnTo>
                <a:cubicBezTo>
                  <a:pt x="6782950" y="3733697"/>
                  <a:pt x="6802257" y="3731324"/>
                  <a:pt x="6812694" y="3717972"/>
                </a:cubicBezTo>
                <a:cubicBezTo>
                  <a:pt x="6815811" y="3713986"/>
                  <a:pt x="6817888" y="3709318"/>
                  <a:pt x="6818757" y="3704340"/>
                </a:cubicBezTo>
                <a:lnTo>
                  <a:pt x="6864148" y="3710357"/>
                </a:lnTo>
                <a:close/>
                <a:moveTo>
                  <a:pt x="6866412" y="3708155"/>
                </a:moveTo>
                <a:lnTo>
                  <a:pt x="6819020" y="3701859"/>
                </a:lnTo>
                <a:cubicBezTo>
                  <a:pt x="6819192" y="3700308"/>
                  <a:pt x="6819223" y="3698757"/>
                  <a:pt x="6819145" y="3697206"/>
                </a:cubicBezTo>
                <a:cubicBezTo>
                  <a:pt x="6819036" y="3695687"/>
                  <a:pt x="6818819" y="3694182"/>
                  <a:pt x="6818493" y="3692709"/>
                </a:cubicBezTo>
                <a:lnTo>
                  <a:pt x="6905460" y="3670749"/>
                </a:lnTo>
                <a:close/>
                <a:moveTo>
                  <a:pt x="7166468" y="3747965"/>
                </a:moveTo>
                <a:lnTo>
                  <a:pt x="6869513" y="3708558"/>
                </a:lnTo>
                <a:lnTo>
                  <a:pt x="6910237" y="3669555"/>
                </a:lnTo>
                <a:lnTo>
                  <a:pt x="7063762" y="3630785"/>
                </a:lnTo>
                <a:lnTo>
                  <a:pt x="7173431" y="3733139"/>
                </a:lnTo>
                <a:cubicBezTo>
                  <a:pt x="7169848" y="3737357"/>
                  <a:pt x="7167461" y="3742444"/>
                  <a:pt x="7166530" y="3747902"/>
                </a:cubicBezTo>
                <a:close/>
                <a:moveTo>
                  <a:pt x="7175137" y="3731371"/>
                </a:moveTo>
                <a:lnTo>
                  <a:pt x="7066584" y="3630071"/>
                </a:lnTo>
                <a:lnTo>
                  <a:pt x="7124892" y="3615354"/>
                </a:lnTo>
                <a:lnTo>
                  <a:pt x="7202679" y="3640555"/>
                </a:lnTo>
                <a:lnTo>
                  <a:pt x="7197405" y="3722516"/>
                </a:lnTo>
                <a:cubicBezTo>
                  <a:pt x="7196568" y="3722516"/>
                  <a:pt x="7195715" y="3722516"/>
                  <a:pt x="7194863" y="3722516"/>
                </a:cubicBezTo>
                <a:cubicBezTo>
                  <a:pt x="7187466" y="3722934"/>
                  <a:pt x="7180471" y="3726051"/>
                  <a:pt x="7175199" y="3731262"/>
                </a:cubicBezTo>
                <a:close/>
                <a:moveTo>
                  <a:pt x="7195048" y="3766481"/>
                </a:moveTo>
                <a:cubicBezTo>
                  <a:pt x="7187636" y="3765458"/>
                  <a:pt x="7182457" y="3758603"/>
                  <a:pt x="7183496" y="3751190"/>
                </a:cubicBezTo>
                <a:cubicBezTo>
                  <a:pt x="7184519" y="3743777"/>
                  <a:pt x="7191358" y="3738598"/>
                  <a:pt x="7198771" y="3739636"/>
                </a:cubicBezTo>
                <a:cubicBezTo>
                  <a:pt x="7206183" y="3740660"/>
                  <a:pt x="7211362" y="3747499"/>
                  <a:pt x="7210339" y="3754912"/>
                </a:cubicBezTo>
                <a:cubicBezTo>
                  <a:pt x="7209284" y="3762279"/>
                  <a:pt x="7202476" y="3767412"/>
                  <a:pt x="7195110" y="3766419"/>
                </a:cubicBezTo>
                <a:close/>
                <a:moveTo>
                  <a:pt x="7221582" y="3735201"/>
                </a:moveTo>
                <a:cubicBezTo>
                  <a:pt x="7216464" y="3728130"/>
                  <a:pt x="7208556" y="3723570"/>
                  <a:pt x="7199872" y="3722686"/>
                </a:cubicBezTo>
                <a:lnTo>
                  <a:pt x="7205097" y="3641346"/>
                </a:lnTo>
                <a:lnTo>
                  <a:pt x="7311201" y="3675727"/>
                </a:lnTo>
                <a:close/>
                <a:moveTo>
                  <a:pt x="7313914" y="3673960"/>
                </a:moveTo>
                <a:lnTo>
                  <a:pt x="7205361" y="3638756"/>
                </a:lnTo>
                <a:lnTo>
                  <a:pt x="7208215" y="3594341"/>
                </a:lnTo>
                <a:lnTo>
                  <a:pt x="7315775" y="3567186"/>
                </a:lnTo>
                <a:lnTo>
                  <a:pt x="7385156" y="3626737"/>
                </a:lnTo>
                <a:close/>
                <a:moveTo>
                  <a:pt x="7495074" y="3732581"/>
                </a:moveTo>
                <a:lnTo>
                  <a:pt x="7317031" y="3674874"/>
                </a:lnTo>
                <a:lnTo>
                  <a:pt x="7368842" y="3640493"/>
                </a:lnTo>
                <a:lnTo>
                  <a:pt x="7387157" y="3628350"/>
                </a:lnTo>
                <a:lnTo>
                  <a:pt x="7499494" y="3724780"/>
                </a:lnTo>
                <a:cubicBezTo>
                  <a:pt x="7497617" y="3727137"/>
                  <a:pt x="7496129" y="3729758"/>
                  <a:pt x="7495074" y="3732581"/>
                </a:cubicBezTo>
                <a:close/>
                <a:moveTo>
                  <a:pt x="7501975" y="3722035"/>
                </a:moveTo>
                <a:cubicBezTo>
                  <a:pt x="7501602" y="3722392"/>
                  <a:pt x="7501246" y="3722764"/>
                  <a:pt x="7500889" y="3723136"/>
                </a:cubicBezTo>
                <a:lnTo>
                  <a:pt x="7389017" y="3627110"/>
                </a:lnTo>
                <a:lnTo>
                  <a:pt x="7407161" y="3615075"/>
                </a:lnTo>
                <a:close/>
                <a:moveTo>
                  <a:pt x="7407580" y="3611849"/>
                </a:moveTo>
                <a:lnTo>
                  <a:pt x="7358406" y="3556408"/>
                </a:lnTo>
                <a:lnTo>
                  <a:pt x="7538929" y="3510829"/>
                </a:lnTo>
                <a:cubicBezTo>
                  <a:pt x="7540000" y="3514613"/>
                  <a:pt x="7541581" y="3518226"/>
                  <a:pt x="7543659" y="3521561"/>
                </a:cubicBezTo>
                <a:close/>
                <a:moveTo>
                  <a:pt x="7577310" y="3521902"/>
                </a:moveTo>
                <a:cubicBezTo>
                  <a:pt x="7565199" y="3520227"/>
                  <a:pt x="7556732" y="3509046"/>
                  <a:pt x="7558406" y="3496934"/>
                </a:cubicBezTo>
                <a:cubicBezTo>
                  <a:pt x="7560081" y="3484822"/>
                  <a:pt x="7571262" y="3476354"/>
                  <a:pt x="7583374" y="3478029"/>
                </a:cubicBezTo>
                <a:cubicBezTo>
                  <a:pt x="7595485" y="3479704"/>
                  <a:pt x="7603952" y="3490886"/>
                  <a:pt x="7602277" y="3502998"/>
                </a:cubicBezTo>
                <a:cubicBezTo>
                  <a:pt x="7602277" y="3502998"/>
                  <a:pt x="7602277" y="3503013"/>
                  <a:pt x="7602277" y="3503013"/>
                </a:cubicBezTo>
                <a:cubicBezTo>
                  <a:pt x="7600556" y="3515110"/>
                  <a:pt x="7589360" y="3523530"/>
                  <a:pt x="7577264" y="3521809"/>
                </a:cubicBezTo>
                <a:close/>
                <a:moveTo>
                  <a:pt x="3422969" y="3064225"/>
                </a:moveTo>
                <a:cubicBezTo>
                  <a:pt x="3425078" y="3048950"/>
                  <a:pt x="3439159" y="3038280"/>
                  <a:pt x="3454433" y="3040374"/>
                </a:cubicBezTo>
                <a:cubicBezTo>
                  <a:pt x="3469693" y="3042483"/>
                  <a:pt x="3480378" y="3056564"/>
                  <a:pt x="3478269" y="3071840"/>
                </a:cubicBezTo>
                <a:cubicBezTo>
                  <a:pt x="3476175" y="3087115"/>
                  <a:pt x="3462095" y="3097785"/>
                  <a:pt x="3446819" y="3095691"/>
                </a:cubicBezTo>
                <a:cubicBezTo>
                  <a:pt x="3446804" y="3095676"/>
                  <a:pt x="3446773" y="3095676"/>
                  <a:pt x="3446757" y="3095676"/>
                </a:cubicBezTo>
                <a:cubicBezTo>
                  <a:pt x="3431513" y="3093551"/>
                  <a:pt x="3420875" y="3079470"/>
                  <a:pt x="3422969" y="3064225"/>
                </a:cubicBezTo>
                <a:close/>
                <a:moveTo>
                  <a:pt x="5207318" y="3809842"/>
                </a:moveTo>
                <a:cubicBezTo>
                  <a:pt x="5205209" y="3825118"/>
                  <a:pt x="5191128" y="3835787"/>
                  <a:pt x="5175853" y="3833694"/>
                </a:cubicBezTo>
                <a:cubicBezTo>
                  <a:pt x="5160594" y="3831584"/>
                  <a:pt x="5149909" y="3817503"/>
                  <a:pt x="5152018" y="3802228"/>
                </a:cubicBezTo>
                <a:cubicBezTo>
                  <a:pt x="5154111" y="3786952"/>
                  <a:pt x="5168192" y="3776282"/>
                  <a:pt x="5183467" y="3778376"/>
                </a:cubicBezTo>
                <a:cubicBezTo>
                  <a:pt x="5183498" y="3778391"/>
                  <a:pt x="5183513" y="3778391"/>
                  <a:pt x="5183545" y="3778391"/>
                </a:cubicBezTo>
                <a:cubicBezTo>
                  <a:pt x="5198789" y="3780532"/>
                  <a:pt x="5209411" y="3794598"/>
                  <a:pt x="5207318" y="3809842"/>
                </a:cubicBezTo>
                <a:close/>
                <a:moveTo>
                  <a:pt x="3933866" y="4109661"/>
                </a:moveTo>
                <a:cubicBezTo>
                  <a:pt x="3931772" y="4124937"/>
                  <a:pt x="3917676" y="4135606"/>
                  <a:pt x="3902401" y="4133513"/>
                </a:cubicBezTo>
                <a:cubicBezTo>
                  <a:pt x="3887142" y="4131404"/>
                  <a:pt x="3876457" y="4117322"/>
                  <a:pt x="3878566" y="4102047"/>
                </a:cubicBezTo>
                <a:cubicBezTo>
                  <a:pt x="3880660" y="4086771"/>
                  <a:pt x="3894741" y="4076102"/>
                  <a:pt x="3910015" y="4078195"/>
                </a:cubicBezTo>
                <a:cubicBezTo>
                  <a:pt x="3910031" y="4078211"/>
                  <a:pt x="3910062" y="4078211"/>
                  <a:pt x="3910077" y="4078211"/>
                </a:cubicBezTo>
                <a:cubicBezTo>
                  <a:pt x="3925321" y="4080336"/>
                  <a:pt x="3935959" y="4094417"/>
                  <a:pt x="3933866" y="4109661"/>
                </a:cubicBezTo>
                <a:close/>
              </a:path>
            </a:pathLst>
          </a:custGeom>
          <a:solidFill>
            <a:srgbClr val="8B43BF"/>
          </a:solidFill>
          <a:ln w="1551" cap="flat">
            <a:noFill/>
            <a:prstDash val="solid"/>
            <a:miter/>
          </a:ln>
          <a:effectLst>
            <a:outerShdw blurRad="101600" algn="ctr" rotWithShape="0">
              <a:srgbClr val="FFFF00"/>
            </a:outerShdw>
          </a:effectLst>
        </p:spPr>
        <p:txBody>
          <a:bodyPr rtlCol="0" anchor="ctr"/>
          <a:lstStyle/>
          <a:p>
            <a:endParaRPr lang="en-US"/>
          </a:p>
        </p:txBody>
      </p:sp>
      <p:pic>
        <p:nvPicPr>
          <p:cNvPr id="25" name="Picture 24" descr="Graphical user interface&#10;&#10;Description automatically generated">
            <a:extLst>
              <a:ext uri="{FF2B5EF4-FFF2-40B4-BE49-F238E27FC236}">
                <a16:creationId xmlns:a16="http://schemas.microsoft.com/office/drawing/2014/main" id="{8EF89592-3D75-467C-978A-2029B6947F34}"/>
              </a:ext>
            </a:extLst>
          </p:cNvPr>
          <p:cNvPicPr>
            <a:picLocks noChangeAspect="1"/>
          </p:cNvPicPr>
          <p:nvPr userDrawn="1"/>
        </p:nvPicPr>
        <p:blipFill>
          <a:blip r:embed="rId2" cstate="email">
            <a:extLst>
              <a:ext uri="{28A0092B-C50C-407E-A947-70E740481C1C}">
                <a14:useLocalDpi xmlns:a14="http://schemas.microsoft.com/office/drawing/2010/main"/>
              </a:ext>
            </a:extLst>
          </a:blip>
          <a:srcRect r="24999"/>
          <a:stretch>
            <a:fillRect/>
          </a:stretch>
        </p:blipFill>
        <p:spPr>
          <a:xfrm>
            <a:off x="7633845" y="1854200"/>
            <a:ext cx="1791768" cy="4100316"/>
          </a:xfrm>
          <a:custGeom>
            <a:avLst/>
            <a:gdLst>
              <a:gd name="connsiteX0" fmla="*/ 0 w 2077801"/>
              <a:gd name="connsiteY0" fmla="*/ 0 h 4754880"/>
              <a:gd name="connsiteX1" fmla="*/ 2077801 w 2077801"/>
              <a:gd name="connsiteY1" fmla="*/ 0 h 4754880"/>
              <a:gd name="connsiteX2" fmla="*/ 2077801 w 2077801"/>
              <a:gd name="connsiteY2" fmla="*/ 4754880 h 4754880"/>
              <a:gd name="connsiteX3" fmla="*/ 0 w 2077801"/>
              <a:gd name="connsiteY3" fmla="*/ 4754880 h 4754880"/>
            </a:gdLst>
            <a:ahLst/>
            <a:cxnLst>
              <a:cxn ang="0">
                <a:pos x="connsiteX0" y="connsiteY0"/>
              </a:cxn>
              <a:cxn ang="0">
                <a:pos x="connsiteX1" y="connsiteY1"/>
              </a:cxn>
              <a:cxn ang="0">
                <a:pos x="connsiteX2" y="connsiteY2"/>
              </a:cxn>
              <a:cxn ang="0">
                <a:pos x="connsiteX3" y="connsiteY3"/>
              </a:cxn>
            </a:cxnLst>
            <a:rect l="l" t="t" r="r" b="b"/>
            <a:pathLst>
              <a:path w="2077801" h="4754880">
                <a:moveTo>
                  <a:pt x="0" y="0"/>
                </a:moveTo>
                <a:lnTo>
                  <a:pt x="2077801" y="0"/>
                </a:lnTo>
                <a:lnTo>
                  <a:pt x="2077801" y="4754880"/>
                </a:lnTo>
                <a:lnTo>
                  <a:pt x="0" y="4754880"/>
                </a:lnTo>
                <a:close/>
              </a:path>
            </a:pathLst>
          </a:custGeom>
        </p:spPr>
      </p:pic>
    </p:spTree>
    <p:extLst>
      <p:ext uri="{BB962C8B-B14F-4D97-AF65-F5344CB8AC3E}">
        <p14:creationId xmlns:p14="http://schemas.microsoft.com/office/powerpoint/2010/main" val="16825612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3">
    <p:bg>
      <p:bgRef idx="1001">
        <a:schemeClr val="bg1"/>
      </p:bgRef>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F5B397-6063-4D45-951C-DDDC41347A51}"/>
              </a:ext>
            </a:extLst>
          </p:cNvPr>
          <p:cNvSpPr/>
          <p:nvPr userDrawn="1"/>
        </p:nvSpPr>
        <p:spPr>
          <a:xfrm>
            <a:off x="1524" y="2057400"/>
            <a:ext cx="12188952"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p:cNvSpPr>
            <a:spLocks noGrp="1"/>
          </p:cNvSpPr>
          <p:nvPr>
            <p:ph type="title" hasCustomPrompt="1"/>
          </p:nvPr>
        </p:nvSpPr>
        <p:spPr>
          <a:xfrm>
            <a:off x="1419210" y="2995035"/>
            <a:ext cx="9353590" cy="701731"/>
          </a:xfrm>
        </p:spPr>
        <p:txBody>
          <a:bodyPr wrap="square" anchor="b">
            <a:spAutoFit/>
          </a:bodyPr>
          <a:lstStyle>
            <a:lvl1pPr>
              <a:defRPr sz="4400">
                <a:solidFill>
                  <a:srgbClr val="000000"/>
                </a:solidFill>
              </a:defRPr>
            </a:lvl1pPr>
          </a:lstStyle>
          <a:p>
            <a:r>
              <a:rPr lang="en-US"/>
              <a:t>Title text</a:t>
            </a:r>
          </a:p>
        </p:txBody>
      </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a:p>
        </p:txBody>
      </p:sp>
    </p:spTree>
    <p:extLst>
      <p:ext uri="{BB962C8B-B14F-4D97-AF65-F5344CB8AC3E}">
        <p14:creationId xmlns:p14="http://schemas.microsoft.com/office/powerpoint/2010/main" val="333262067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endix">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a:p>
        </p:txBody>
      </p:sp>
      <p:sp>
        <p:nvSpPr>
          <p:cNvPr id="2" name="TextBox 1">
            <a:extLst>
              <a:ext uri="{FF2B5EF4-FFF2-40B4-BE49-F238E27FC236}">
                <a16:creationId xmlns:a16="http://schemas.microsoft.com/office/drawing/2014/main" id="{AFB86CAD-4412-4213-804E-10972CCDBE54}"/>
              </a:ext>
            </a:extLst>
          </p:cNvPr>
          <p:cNvSpPr txBox="1"/>
          <p:nvPr userDrawn="1"/>
        </p:nvSpPr>
        <p:spPr>
          <a:xfrm>
            <a:off x="2601771" y="2673554"/>
            <a:ext cx="9114996" cy="2662267"/>
          </a:xfrm>
          <a:prstGeom prst="rect">
            <a:avLst/>
          </a:prstGeom>
          <a:noFill/>
        </p:spPr>
        <p:txBody>
          <a:bodyPr wrap="none" rtlCol="0">
            <a:spAutoFit/>
          </a:bodyPr>
          <a:lstStyle/>
          <a:p>
            <a:r>
              <a:rPr lang="en-US" sz="16700">
                <a:solidFill>
                  <a:schemeClr val="bg1"/>
                </a:solidFill>
                <a:latin typeface="Arial" pitchFamily="34" charset="0"/>
                <a:cs typeface="Arial" pitchFamily="34" charset="0"/>
              </a:rPr>
              <a:t>Appendix</a:t>
            </a:r>
          </a:p>
        </p:txBody>
      </p:sp>
      <p:sp>
        <p:nvSpPr>
          <p:cNvPr id="24" name="TextBox 23">
            <a:extLst>
              <a:ext uri="{FF2B5EF4-FFF2-40B4-BE49-F238E27FC236}">
                <a16:creationId xmlns:a16="http://schemas.microsoft.com/office/drawing/2014/main" id="{B5FE6476-E77A-406D-A8BC-9DE5D47E906B}"/>
              </a:ext>
            </a:extLst>
          </p:cNvPr>
          <p:cNvSpPr txBox="1"/>
          <p:nvPr userDrawn="1"/>
        </p:nvSpPr>
        <p:spPr>
          <a:xfrm>
            <a:off x="2632251" y="2704034"/>
            <a:ext cx="9114996" cy="2662267"/>
          </a:xfrm>
          <a:prstGeom prst="rect">
            <a:avLst/>
          </a:prstGeom>
          <a:noFill/>
        </p:spPr>
        <p:txBody>
          <a:bodyPr wrap="none" rtlCol="0">
            <a:spAutoFit/>
          </a:bodyPr>
          <a:lstStyle/>
          <a:p>
            <a:r>
              <a:rPr lang="en-US" sz="16700">
                <a:solidFill>
                  <a:srgbClr val="77BF43"/>
                </a:solidFill>
                <a:latin typeface="Arial" pitchFamily="34" charset="0"/>
                <a:cs typeface="Arial" pitchFamily="34" charset="0"/>
              </a:rPr>
              <a:t>Appendix</a:t>
            </a:r>
          </a:p>
        </p:txBody>
      </p:sp>
    </p:spTree>
    <p:extLst>
      <p:ext uri="{BB962C8B-B14F-4D97-AF65-F5344CB8AC3E}">
        <p14:creationId xmlns:p14="http://schemas.microsoft.com/office/powerpoint/2010/main" val="29834502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you">
    <p:bg>
      <p:bgRef idx="1001">
        <a:schemeClr val="bg1"/>
      </p:bgRef>
    </p:bg>
    <p:spTree>
      <p:nvGrpSpPr>
        <p:cNvPr id="1" name=""/>
        <p:cNvGrpSpPr/>
        <p:nvPr/>
      </p:nvGrpSpPr>
      <p:grpSpPr>
        <a:xfrm>
          <a:off x="0" y="0"/>
          <a:ext cx="0" cy="0"/>
          <a:chOff x="0" y="0"/>
          <a:chExt cx="0" cy="0"/>
        </a:xfrm>
      </p:grpSpPr>
      <p:sp>
        <p:nvSpPr>
          <p:cNvPr id="49" name="Text Placeholder 2"/>
          <p:cNvSpPr txBox="1">
            <a:spLocks/>
          </p:cNvSpPr>
          <p:nvPr userDrawn="1"/>
        </p:nvSpPr>
        <p:spPr>
          <a:xfrm>
            <a:off x="5957279" y="5912285"/>
            <a:ext cx="4459330" cy="646331"/>
          </a:xfrm>
          <a:prstGeom prst="rect">
            <a:avLst/>
          </a:prstGeom>
        </p:spPr>
        <p:txBody>
          <a:bodyPr anchor="ctr">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00" b="0">
                <a:solidFill>
                  <a:schemeClr val="bg1">
                    <a:lumMod val="50000"/>
                  </a:schemeClr>
                </a:solidFill>
              </a:rPr>
              <a:t>© 2022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0" name="TextBox 49"/>
          <p:cNvSpPr txBox="1"/>
          <p:nvPr userDrawn="1"/>
        </p:nvSpPr>
        <p:spPr>
          <a:xfrm>
            <a:off x="5957279" y="5696841"/>
            <a:ext cx="1663276" cy="215444"/>
          </a:xfrm>
          <a:prstGeom prst="rect">
            <a:avLst/>
          </a:prstGeom>
          <a:noFill/>
        </p:spPr>
        <p:txBody>
          <a:bodyPr wrap="none" lIns="91440" tIns="0" rIns="0" bIns="0" rtlCol="0">
            <a:spAutoFit/>
          </a:bodyPr>
          <a:lstStyle/>
          <a:p>
            <a:fld id="{11A36942-31EF-4AAB-90EA-110C56FA26B5}" type="datetime4">
              <a:rPr lang="en-US" sz="1400" smtClean="0">
                <a:solidFill>
                  <a:schemeClr val="bg1">
                    <a:lumMod val="65000"/>
                  </a:schemeClr>
                </a:solidFill>
                <a:latin typeface="Arial" pitchFamily="34" charset="0"/>
                <a:cs typeface="Arial" pitchFamily="34" charset="0"/>
              </a:rPr>
              <a:t>May 2, 2023</a:t>
            </a:fld>
            <a:endParaRPr lang="en-US" sz="1400">
              <a:solidFill>
                <a:schemeClr val="bg1">
                  <a:lumMod val="65000"/>
                </a:schemeClr>
              </a:solidFill>
              <a:latin typeface="Arial" pitchFamily="34" charset="0"/>
              <a:cs typeface="Arial" pitchFamily="34" charset="0"/>
            </a:endParaRPr>
          </a:p>
        </p:txBody>
      </p:sp>
      <p:sp>
        <p:nvSpPr>
          <p:cNvPr id="26" name="TextBox 25"/>
          <p:cNvSpPr txBox="1"/>
          <p:nvPr userDrawn="1"/>
        </p:nvSpPr>
        <p:spPr>
          <a:xfrm>
            <a:off x="5911113" y="4762978"/>
            <a:ext cx="2923236" cy="923330"/>
          </a:xfrm>
          <a:prstGeom prst="rect">
            <a:avLst/>
          </a:prstGeom>
          <a:noFill/>
        </p:spPr>
        <p:txBody>
          <a:bodyPr wrap="none" lIns="91440" tIns="0" rIns="0" bIns="0" rtlCol="0" anchor="ctr">
            <a:spAutoFit/>
          </a:bodyPr>
          <a:lstStyle/>
          <a:p>
            <a:pPr algn="ctr"/>
            <a:r>
              <a:rPr lang="en-US" sz="6000">
                <a:solidFill>
                  <a:srgbClr val="000000"/>
                </a:solidFill>
                <a:latin typeface="Agency FB" panose="020B0503020202020204" pitchFamily="34" charset="0"/>
                <a:cs typeface="Arial" pitchFamily="34" charset="0"/>
              </a:rPr>
              <a:t>THANK YOU!</a:t>
            </a:r>
          </a:p>
        </p:txBody>
      </p:sp>
      <p:grpSp>
        <p:nvGrpSpPr>
          <p:cNvPr id="60" name="Group 59"/>
          <p:cNvGrpSpPr/>
          <p:nvPr userDrawn="1"/>
        </p:nvGrpSpPr>
        <p:grpSpPr>
          <a:xfrm>
            <a:off x="0" y="2582982"/>
            <a:ext cx="12192000" cy="1692036"/>
            <a:chOff x="-649697" y="2195813"/>
            <a:chExt cx="10373657" cy="1439682"/>
          </a:xfrm>
        </p:grpSpPr>
        <p:grpSp>
          <p:nvGrpSpPr>
            <p:cNvPr id="61" name="Group 60"/>
            <p:cNvGrpSpPr/>
            <p:nvPr userDrawn="1"/>
          </p:nvGrpSpPr>
          <p:grpSpPr>
            <a:xfrm>
              <a:off x="1148224" y="2195813"/>
              <a:ext cx="6688705" cy="1439682"/>
              <a:chOff x="2208144" y="2911173"/>
              <a:chExt cx="7483855" cy="1629292"/>
            </a:xfrm>
          </p:grpSpPr>
          <p:grpSp>
            <p:nvGrpSpPr>
              <p:cNvPr id="64" name="Group 63"/>
              <p:cNvGrpSpPr/>
              <p:nvPr userDrawn="1"/>
            </p:nvGrpSpPr>
            <p:grpSpPr>
              <a:xfrm>
                <a:off x="6364990" y="3132849"/>
                <a:ext cx="3327009" cy="1399778"/>
                <a:chOff x="5186364" y="2571751"/>
                <a:chExt cx="3956049" cy="1485871"/>
              </a:xfrm>
              <a:noFill/>
            </p:grpSpPr>
            <p:sp>
              <p:nvSpPr>
                <p:cNvPr id="88" name="Freeform 87"/>
                <p:cNvSpPr/>
                <p:nvPr/>
              </p:nvSpPr>
              <p:spPr>
                <a:xfrm>
                  <a:off x="5186364" y="2571751"/>
                  <a:ext cx="1676401"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0 w 1676400"/>
                    <a:gd name="connsiteY0" fmla="*/ 1479730 h 1576794"/>
                    <a:gd name="connsiteX1" fmla="*/ 0 w 1676400"/>
                    <a:gd name="connsiteY1" fmla="*/ 704850 h 1576794"/>
                    <a:gd name="connsiteX2" fmla="*/ 1676400 w 1676400"/>
                    <a:gd name="connsiteY2" fmla="*/ 0 h 1576794"/>
                    <a:gd name="connsiteX3" fmla="*/ 1676400 w 1676400"/>
                    <a:gd name="connsiteY3" fmla="*/ 1485871 h 1576794"/>
                    <a:gd name="connsiteX4" fmla="*/ 108729 w 1676400"/>
                    <a:gd name="connsiteY4" fmla="*/ 1576794 h 1576794"/>
                    <a:gd name="connsiteX0" fmla="*/ 0 w 1676400"/>
                    <a:gd name="connsiteY0" fmla="*/ 1479730 h 1485871"/>
                    <a:gd name="connsiteX1" fmla="*/ 0 w 1676400"/>
                    <a:gd name="connsiteY1" fmla="*/ 704850 h 1485871"/>
                    <a:gd name="connsiteX2" fmla="*/ 1676400 w 1676400"/>
                    <a:gd name="connsiteY2" fmla="*/ 0 h 1485871"/>
                    <a:gd name="connsiteX3" fmla="*/ 1676400 w 1676400"/>
                    <a:gd name="connsiteY3" fmla="*/ 1485871 h 1485871"/>
                  </a:gdLst>
                  <a:ahLst/>
                  <a:cxnLst>
                    <a:cxn ang="0">
                      <a:pos x="connsiteX0" y="connsiteY0"/>
                    </a:cxn>
                    <a:cxn ang="0">
                      <a:pos x="connsiteX1" y="connsiteY1"/>
                    </a:cxn>
                    <a:cxn ang="0">
                      <a:pos x="connsiteX2" y="connsiteY2"/>
                    </a:cxn>
                    <a:cxn ang="0">
                      <a:pos x="connsiteX3" y="connsiteY3"/>
                    </a:cxn>
                  </a:cxnLst>
                  <a:rect l="l" t="t" r="r" b="b"/>
                  <a:pathLst>
                    <a:path w="1676400" h="1485871">
                      <a:moveTo>
                        <a:pt x="0" y="1479730"/>
                      </a:moveTo>
                      <a:lnTo>
                        <a:pt x="0" y="704850"/>
                      </a:lnTo>
                      <a:lnTo>
                        <a:pt x="1676400" y="0"/>
                      </a:lnTo>
                      <a:lnTo>
                        <a:pt x="1676400" y="1485871"/>
                      </a:lnTo>
                    </a:path>
                  </a:pathLst>
                </a:custGeom>
                <a:grp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baseline="-25000">
                    <a:latin typeface="Franklin Gothic Book" panose="020B0503020102020204" pitchFamily="34" charset="0"/>
                  </a:endParaRPr>
                </a:p>
              </p:txBody>
            </p:sp>
            <p:sp>
              <p:nvSpPr>
                <p:cNvPr id="89" name="Freeform 88"/>
                <p:cNvSpPr/>
                <p:nvPr/>
              </p:nvSpPr>
              <p:spPr>
                <a:xfrm>
                  <a:off x="6862763" y="2571751"/>
                  <a:ext cx="2279650" cy="1485871"/>
                </a:xfrm>
                <a:custGeom>
                  <a:avLst/>
                  <a:gdLst>
                    <a:gd name="connsiteX0" fmla="*/ 1676400 w 1676400"/>
                    <a:gd name="connsiteY0" fmla="*/ 0 h 1485871"/>
                    <a:gd name="connsiteX1" fmla="*/ 1676400 w 1676400"/>
                    <a:gd name="connsiteY1" fmla="*/ 1485871 h 1485871"/>
                    <a:gd name="connsiteX2" fmla="*/ 0 w 1676400"/>
                    <a:gd name="connsiteY2" fmla="*/ 1479730 h 1485871"/>
                    <a:gd name="connsiteX3" fmla="*/ 0 w 1676400"/>
                    <a:gd name="connsiteY3" fmla="*/ 704850 h 1485871"/>
                    <a:gd name="connsiteX0" fmla="*/ 3962400 w 3962400"/>
                    <a:gd name="connsiteY0" fmla="*/ 0 h 2095471"/>
                    <a:gd name="connsiteX1" fmla="*/ 1676400 w 3962400"/>
                    <a:gd name="connsiteY1" fmla="*/ 2095471 h 2095471"/>
                    <a:gd name="connsiteX2" fmla="*/ 0 w 3962400"/>
                    <a:gd name="connsiteY2" fmla="*/ 2089330 h 2095471"/>
                    <a:gd name="connsiteX3" fmla="*/ 0 w 3962400"/>
                    <a:gd name="connsiteY3" fmla="*/ 1314450 h 2095471"/>
                    <a:gd name="connsiteX4" fmla="*/ 3962400 w 3962400"/>
                    <a:gd name="connsiteY4" fmla="*/ 0 h 2095471"/>
                    <a:gd name="connsiteX0" fmla="*/ 3962400 w 3962400"/>
                    <a:gd name="connsiteY0" fmla="*/ 600104 h 2695575"/>
                    <a:gd name="connsiteX1" fmla="*/ 1676400 w 3962400"/>
                    <a:gd name="connsiteY1" fmla="*/ 2695575 h 2695575"/>
                    <a:gd name="connsiteX2" fmla="*/ 0 w 3962400"/>
                    <a:gd name="connsiteY2" fmla="*/ 2689434 h 2695575"/>
                    <a:gd name="connsiteX3" fmla="*/ 1682750 w 3962400"/>
                    <a:gd name="connsiteY3" fmla="*/ 34954 h 2695575"/>
                    <a:gd name="connsiteX4" fmla="*/ 3962400 w 3962400"/>
                    <a:gd name="connsiteY4" fmla="*/ 600104 h 2695575"/>
                    <a:gd name="connsiteX0" fmla="*/ 3962400 w 3962400"/>
                    <a:gd name="connsiteY0" fmla="*/ 600104 h 2689434"/>
                    <a:gd name="connsiteX1" fmla="*/ 3956050 w 3962400"/>
                    <a:gd name="connsiteY1" fmla="*/ 1489075 h 2689434"/>
                    <a:gd name="connsiteX2" fmla="*/ 0 w 3962400"/>
                    <a:gd name="connsiteY2" fmla="*/ 2689434 h 2689434"/>
                    <a:gd name="connsiteX3" fmla="*/ 1682750 w 3962400"/>
                    <a:gd name="connsiteY3" fmla="*/ 34954 h 2689434"/>
                    <a:gd name="connsiteX4" fmla="*/ 3962400 w 3962400"/>
                    <a:gd name="connsiteY4" fmla="*/ 600104 h 2689434"/>
                    <a:gd name="connsiteX0" fmla="*/ 2279650 w 2279650"/>
                    <a:gd name="connsiteY0" fmla="*/ 600104 h 1489075"/>
                    <a:gd name="connsiteX1" fmla="*/ 2273300 w 2279650"/>
                    <a:gd name="connsiteY1" fmla="*/ 1489075 h 1489075"/>
                    <a:gd name="connsiteX2" fmla="*/ 311150 w 2279650"/>
                    <a:gd name="connsiteY2" fmla="*/ 1171784 h 1489075"/>
                    <a:gd name="connsiteX3" fmla="*/ 0 w 2279650"/>
                    <a:gd name="connsiteY3" fmla="*/ 34954 h 1489075"/>
                    <a:gd name="connsiteX4" fmla="*/ 2279650 w 2279650"/>
                    <a:gd name="connsiteY4" fmla="*/ 600104 h 1489075"/>
                    <a:gd name="connsiteX0" fmla="*/ 2279650 w 2279650"/>
                    <a:gd name="connsiteY0" fmla="*/ 600104 h 1508334"/>
                    <a:gd name="connsiteX1" fmla="*/ 2273300 w 2279650"/>
                    <a:gd name="connsiteY1" fmla="*/ 1489075 h 1508334"/>
                    <a:gd name="connsiteX2" fmla="*/ 0 w 2279650"/>
                    <a:gd name="connsiteY2" fmla="*/ 1508334 h 1508334"/>
                    <a:gd name="connsiteX3" fmla="*/ 0 w 2279650"/>
                    <a:gd name="connsiteY3" fmla="*/ 34954 h 1508334"/>
                    <a:gd name="connsiteX4" fmla="*/ 2279650 w 2279650"/>
                    <a:gd name="connsiteY4" fmla="*/ 600104 h 1508334"/>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65150 h 1473380"/>
                    <a:gd name="connsiteX1" fmla="*/ 2273300 w 2279650"/>
                    <a:gd name="connsiteY1" fmla="*/ 1454121 h 1473380"/>
                    <a:gd name="connsiteX2" fmla="*/ 0 w 2279650"/>
                    <a:gd name="connsiteY2" fmla="*/ 1473380 h 1473380"/>
                    <a:gd name="connsiteX3" fmla="*/ 0 w 2279650"/>
                    <a:gd name="connsiteY3" fmla="*/ 0 h 1473380"/>
                    <a:gd name="connsiteX4" fmla="*/ 2279650 w 2279650"/>
                    <a:gd name="connsiteY4" fmla="*/ 565150 h 1473380"/>
                    <a:gd name="connsiteX0" fmla="*/ 2279650 w 2279650"/>
                    <a:gd name="connsiteY0" fmla="*/ 5715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71500 h 1479730"/>
                    <a:gd name="connsiteX0" fmla="*/ 2279650 w 2279650"/>
                    <a:gd name="connsiteY0" fmla="*/ 546100 h 1479730"/>
                    <a:gd name="connsiteX1" fmla="*/ 2273300 w 2279650"/>
                    <a:gd name="connsiteY1" fmla="*/ 1460471 h 1479730"/>
                    <a:gd name="connsiteX2" fmla="*/ 0 w 2279650"/>
                    <a:gd name="connsiteY2" fmla="*/ 1479730 h 1479730"/>
                    <a:gd name="connsiteX3" fmla="*/ 0 w 2279650"/>
                    <a:gd name="connsiteY3" fmla="*/ 0 h 1479730"/>
                    <a:gd name="connsiteX4" fmla="*/ 2279650 w 2279650"/>
                    <a:gd name="connsiteY4" fmla="*/ 546100 h 1479730"/>
                    <a:gd name="connsiteX0" fmla="*/ 0 w 2279650"/>
                    <a:gd name="connsiteY0" fmla="*/ 1479730 h 1576794"/>
                    <a:gd name="connsiteX1" fmla="*/ 0 w 2279650"/>
                    <a:gd name="connsiteY1" fmla="*/ 0 h 1576794"/>
                    <a:gd name="connsiteX2" fmla="*/ 2279650 w 2279650"/>
                    <a:gd name="connsiteY2" fmla="*/ 546100 h 1576794"/>
                    <a:gd name="connsiteX3" fmla="*/ 2273300 w 2279650"/>
                    <a:gd name="connsiteY3" fmla="*/ 1460471 h 1576794"/>
                    <a:gd name="connsiteX4" fmla="*/ 108729 w 2279650"/>
                    <a:gd name="connsiteY4" fmla="*/ 1576794 h 1576794"/>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60471 h 1479730"/>
                    <a:gd name="connsiteX0" fmla="*/ 0 w 2279650"/>
                    <a:gd name="connsiteY0" fmla="*/ 1479730 h 1479730"/>
                    <a:gd name="connsiteX1" fmla="*/ 0 w 2279650"/>
                    <a:gd name="connsiteY1" fmla="*/ 0 h 1479730"/>
                    <a:gd name="connsiteX2" fmla="*/ 2279650 w 2279650"/>
                    <a:gd name="connsiteY2" fmla="*/ 546100 h 1479730"/>
                    <a:gd name="connsiteX3" fmla="*/ 2273300 w 2279650"/>
                    <a:gd name="connsiteY3" fmla="*/ 1479267 h 1479730"/>
                  </a:gdLst>
                  <a:ahLst/>
                  <a:cxnLst>
                    <a:cxn ang="0">
                      <a:pos x="connsiteX0" y="connsiteY0"/>
                    </a:cxn>
                    <a:cxn ang="0">
                      <a:pos x="connsiteX1" y="connsiteY1"/>
                    </a:cxn>
                    <a:cxn ang="0">
                      <a:pos x="connsiteX2" y="connsiteY2"/>
                    </a:cxn>
                    <a:cxn ang="0">
                      <a:pos x="connsiteX3" y="connsiteY3"/>
                    </a:cxn>
                  </a:cxnLst>
                  <a:rect l="l" t="t" r="r" b="b"/>
                  <a:pathLst>
                    <a:path w="2279650" h="1479730">
                      <a:moveTo>
                        <a:pt x="0" y="1479730"/>
                      </a:moveTo>
                      <a:lnTo>
                        <a:pt x="0" y="0"/>
                      </a:lnTo>
                      <a:lnTo>
                        <a:pt x="2279650" y="546100"/>
                      </a:lnTo>
                      <a:cubicBezTo>
                        <a:pt x="2277533" y="842424"/>
                        <a:pt x="2275417" y="1182943"/>
                        <a:pt x="2273300" y="1479267"/>
                      </a:cubicBezTo>
                    </a:path>
                  </a:pathLst>
                </a:custGeom>
                <a:grp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a:latin typeface="Franklin Gothic Book" panose="020B0503020102020204" pitchFamily="34" charset="0"/>
                  </a:endParaRPr>
                </a:p>
              </p:txBody>
            </p:sp>
          </p:grpSp>
          <p:grpSp>
            <p:nvGrpSpPr>
              <p:cNvPr id="65" name="Group 64"/>
              <p:cNvGrpSpPr/>
              <p:nvPr userDrawn="1"/>
            </p:nvGrpSpPr>
            <p:grpSpPr>
              <a:xfrm>
                <a:off x="2208144" y="2911173"/>
                <a:ext cx="4162809" cy="1629292"/>
                <a:chOff x="2508695" y="2911173"/>
                <a:chExt cx="4162809" cy="1629292"/>
              </a:xfrm>
            </p:grpSpPr>
            <p:sp>
              <p:nvSpPr>
                <p:cNvPr id="85" name="Freeform 84"/>
                <p:cNvSpPr/>
                <p:nvPr/>
              </p:nvSpPr>
              <p:spPr>
                <a:xfrm>
                  <a:off x="2657279" y="2914200"/>
                  <a:ext cx="1723332" cy="1620757"/>
                </a:xfrm>
                <a:custGeom>
                  <a:avLst/>
                  <a:gdLst>
                    <a:gd name="connsiteX0" fmla="*/ 2009543 w 2009543"/>
                    <a:gd name="connsiteY0" fmla="*/ 0 h 1905000"/>
                    <a:gd name="connsiteX1" fmla="*/ 791229 w 2009543"/>
                    <a:gd name="connsiteY1" fmla="*/ 1905000 h 1905000"/>
                    <a:gd name="connsiteX2" fmla="*/ 0 w 2009543"/>
                    <a:gd name="connsiteY2" fmla="*/ 1905000 h 1905000"/>
                    <a:gd name="connsiteX0" fmla="*/ 2009543 w 2009543"/>
                    <a:gd name="connsiteY0" fmla="*/ 0 h 1905000"/>
                    <a:gd name="connsiteX1" fmla="*/ 791229 w 2009543"/>
                    <a:gd name="connsiteY1" fmla="*/ 1905000 h 1905000"/>
                    <a:gd name="connsiteX2" fmla="*/ 461256 w 2009543"/>
                    <a:gd name="connsiteY2" fmla="*/ 1890010 h 1905000"/>
                    <a:gd name="connsiteX3" fmla="*/ 0 w 2009543"/>
                    <a:gd name="connsiteY3" fmla="*/ 1905000 h 1905000"/>
                    <a:gd name="connsiteX4" fmla="*/ 2009543 w 2009543"/>
                    <a:gd name="connsiteY4" fmla="*/ 0 h 1905000"/>
                    <a:gd name="connsiteX0" fmla="*/ 461256 w 2009543"/>
                    <a:gd name="connsiteY0" fmla="*/ 1890010 h 1997922"/>
                    <a:gd name="connsiteX1" fmla="*/ 0 w 2009543"/>
                    <a:gd name="connsiteY1" fmla="*/ 1905000 h 1997922"/>
                    <a:gd name="connsiteX2" fmla="*/ 2009543 w 2009543"/>
                    <a:gd name="connsiteY2" fmla="*/ 0 h 1997922"/>
                    <a:gd name="connsiteX3" fmla="*/ 791229 w 2009543"/>
                    <a:gd name="connsiteY3" fmla="*/ 1905000 h 1997922"/>
                    <a:gd name="connsiteX4" fmla="*/ 569168 w 2009543"/>
                    <a:gd name="connsiteY4" fmla="*/ 1997922 h 1997922"/>
                    <a:gd name="connsiteX0" fmla="*/ 0 w 2009543"/>
                    <a:gd name="connsiteY0" fmla="*/ 1905000 h 1997922"/>
                    <a:gd name="connsiteX1" fmla="*/ 2009543 w 2009543"/>
                    <a:gd name="connsiteY1" fmla="*/ 0 h 1997922"/>
                    <a:gd name="connsiteX2" fmla="*/ 791229 w 2009543"/>
                    <a:gd name="connsiteY2" fmla="*/ 1905000 h 1997922"/>
                    <a:gd name="connsiteX3" fmla="*/ 569168 w 2009543"/>
                    <a:gd name="connsiteY3" fmla="*/ 1997922 h 1997922"/>
                    <a:gd name="connsiteX0" fmla="*/ 0 w 2009543"/>
                    <a:gd name="connsiteY0" fmla="*/ 1905000 h 1905000"/>
                    <a:gd name="connsiteX1" fmla="*/ 2009543 w 2009543"/>
                    <a:gd name="connsiteY1" fmla="*/ 0 h 1905000"/>
                    <a:gd name="connsiteX2" fmla="*/ 791229 w 2009543"/>
                    <a:gd name="connsiteY2" fmla="*/ 1905000 h 1905000"/>
                    <a:gd name="connsiteX0" fmla="*/ 0 w 2067267"/>
                    <a:gd name="connsiteY0" fmla="*/ 1700648 h 1700648"/>
                    <a:gd name="connsiteX1" fmla="*/ 2067267 w 2067267"/>
                    <a:gd name="connsiteY1" fmla="*/ 0 h 1700648"/>
                    <a:gd name="connsiteX2" fmla="*/ 791229 w 2067267"/>
                    <a:gd name="connsiteY2" fmla="*/ 1700648 h 1700648"/>
                    <a:gd name="connsiteX0" fmla="*/ 0 w 2023974"/>
                    <a:gd name="connsiteY0" fmla="*/ 1914731 h 1914731"/>
                    <a:gd name="connsiteX1" fmla="*/ 2023974 w 2023974"/>
                    <a:gd name="connsiteY1" fmla="*/ 0 h 1914731"/>
                    <a:gd name="connsiteX2" fmla="*/ 791229 w 2023974"/>
                    <a:gd name="connsiteY2" fmla="*/ 1914731 h 1914731"/>
                    <a:gd name="connsiteX0" fmla="*/ 0 w 2009543"/>
                    <a:gd name="connsiteY0" fmla="*/ 1807690 h 1807690"/>
                    <a:gd name="connsiteX1" fmla="*/ 2009543 w 2009543"/>
                    <a:gd name="connsiteY1" fmla="*/ 0 h 1807690"/>
                    <a:gd name="connsiteX2" fmla="*/ 791229 w 2009543"/>
                    <a:gd name="connsiteY2" fmla="*/ 1807690 h 1807690"/>
                    <a:gd name="connsiteX0" fmla="*/ 0 w 2028784"/>
                    <a:gd name="connsiteY0" fmla="*/ 1909865 h 1909865"/>
                    <a:gd name="connsiteX1" fmla="*/ 2028784 w 2028784"/>
                    <a:gd name="connsiteY1" fmla="*/ 0 h 1909865"/>
                    <a:gd name="connsiteX2" fmla="*/ 791229 w 2028784"/>
                    <a:gd name="connsiteY2" fmla="*/ 1909865 h 1909865"/>
                    <a:gd name="connsiteX0" fmla="*/ 0 w 2004732"/>
                    <a:gd name="connsiteY0" fmla="*/ 1900134 h 1900134"/>
                    <a:gd name="connsiteX1" fmla="*/ 2004732 w 2004732"/>
                    <a:gd name="connsiteY1" fmla="*/ 0 h 1900134"/>
                    <a:gd name="connsiteX2" fmla="*/ 791229 w 2004732"/>
                    <a:gd name="connsiteY2" fmla="*/ 1900134 h 1900134"/>
                    <a:gd name="connsiteX0" fmla="*/ 0 w 2033776"/>
                    <a:gd name="connsiteY0" fmla="*/ 1904330 h 1904330"/>
                    <a:gd name="connsiteX1" fmla="*/ 2033776 w 2033776"/>
                    <a:gd name="connsiteY1" fmla="*/ 0 h 1904330"/>
                    <a:gd name="connsiteX2" fmla="*/ 820273 w 2033776"/>
                    <a:gd name="connsiteY2" fmla="*/ 1900134 h 1904330"/>
                    <a:gd name="connsiteX0" fmla="*/ 0 w 2033776"/>
                    <a:gd name="connsiteY0" fmla="*/ 1912724 h 1912724"/>
                    <a:gd name="connsiteX1" fmla="*/ 2033776 w 2033776"/>
                    <a:gd name="connsiteY1" fmla="*/ 0 h 1912724"/>
                    <a:gd name="connsiteX2" fmla="*/ 820273 w 2033776"/>
                    <a:gd name="connsiteY2" fmla="*/ 1908528 h 1912724"/>
                  </a:gdLst>
                  <a:ahLst/>
                  <a:cxnLst>
                    <a:cxn ang="0">
                      <a:pos x="connsiteX0" y="connsiteY0"/>
                    </a:cxn>
                    <a:cxn ang="0">
                      <a:pos x="connsiteX1" y="connsiteY1"/>
                    </a:cxn>
                    <a:cxn ang="0">
                      <a:pos x="connsiteX2" y="connsiteY2"/>
                    </a:cxn>
                  </a:cxnLst>
                  <a:rect l="l" t="t" r="r" b="b"/>
                  <a:pathLst>
                    <a:path w="2033776" h="1912724">
                      <a:moveTo>
                        <a:pt x="0" y="1912724"/>
                      </a:moveTo>
                      <a:lnTo>
                        <a:pt x="2033776" y="0"/>
                      </a:lnTo>
                      <a:lnTo>
                        <a:pt x="820273" y="1908528"/>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a:latin typeface="Franklin Gothic Book" panose="020B0503020102020204" pitchFamily="34" charset="0"/>
                  </a:endParaRPr>
                </a:p>
              </p:txBody>
            </p:sp>
            <p:sp>
              <p:nvSpPr>
                <p:cNvPr id="86" name="Freeform 85"/>
                <p:cNvSpPr/>
                <p:nvPr/>
              </p:nvSpPr>
              <p:spPr>
                <a:xfrm>
                  <a:off x="2508695" y="2912556"/>
                  <a:ext cx="1873111" cy="1624755"/>
                </a:xfrm>
                <a:custGeom>
                  <a:avLst/>
                  <a:gdLst>
                    <a:gd name="connsiteX0" fmla="*/ 2204884 w 2204884"/>
                    <a:gd name="connsiteY0" fmla="*/ 0 h 1898650"/>
                    <a:gd name="connsiteX1" fmla="*/ 322649 w 2204884"/>
                    <a:gd name="connsiteY1" fmla="*/ 1898650 h 1898650"/>
                    <a:gd name="connsiteX2" fmla="*/ 0 w 2204884"/>
                    <a:gd name="connsiteY2" fmla="*/ 1898650 h 1898650"/>
                    <a:gd name="connsiteX0" fmla="*/ 322649 w 2204884"/>
                    <a:gd name="connsiteY0" fmla="*/ 1898650 h 2006562"/>
                    <a:gd name="connsiteX1" fmla="*/ 0 w 2204884"/>
                    <a:gd name="connsiteY1" fmla="*/ 1898650 h 2006562"/>
                    <a:gd name="connsiteX2" fmla="*/ 2204884 w 2204884"/>
                    <a:gd name="connsiteY2" fmla="*/ 0 h 2006562"/>
                    <a:gd name="connsiteX3" fmla="*/ 430561 w 2204884"/>
                    <a:gd name="connsiteY3" fmla="*/ 2006562 h 2006562"/>
                    <a:gd name="connsiteX0" fmla="*/ 322649 w 2204884"/>
                    <a:gd name="connsiteY0" fmla="*/ 1898650 h 1898650"/>
                    <a:gd name="connsiteX1" fmla="*/ 0 w 2204884"/>
                    <a:gd name="connsiteY1" fmla="*/ 1898650 h 1898650"/>
                    <a:gd name="connsiteX2" fmla="*/ 2204884 w 2204884"/>
                    <a:gd name="connsiteY2" fmla="*/ 0 h 1898650"/>
                    <a:gd name="connsiteX0" fmla="*/ 0 w 2204884"/>
                    <a:gd name="connsiteY0" fmla="*/ 1898650 h 1898650"/>
                    <a:gd name="connsiteX1" fmla="*/ 2204884 w 2204884"/>
                    <a:gd name="connsiteY1" fmla="*/ 0 h 1898650"/>
                    <a:gd name="connsiteX0" fmla="*/ 0 w 2151969"/>
                    <a:gd name="connsiteY0" fmla="*/ 1903515 h 1903515"/>
                    <a:gd name="connsiteX1" fmla="*/ 2151969 w 2151969"/>
                    <a:gd name="connsiteY1" fmla="*/ 0 h 1903515"/>
                    <a:gd name="connsiteX0" fmla="*/ 0 w 2185643"/>
                    <a:gd name="connsiteY0" fmla="*/ 1913246 h 1913246"/>
                    <a:gd name="connsiteX1" fmla="*/ 2185643 w 2185643"/>
                    <a:gd name="connsiteY1" fmla="*/ 0 h 1913246"/>
                    <a:gd name="connsiteX0" fmla="*/ 0 w 2185643"/>
                    <a:gd name="connsiteY0" fmla="*/ 1913246 h 1913246"/>
                    <a:gd name="connsiteX1" fmla="*/ 2185643 w 2185643"/>
                    <a:gd name="connsiteY1" fmla="*/ 0 h 1913246"/>
                    <a:gd name="connsiteX0" fmla="*/ 0 w 2210539"/>
                    <a:gd name="connsiteY0" fmla="*/ 1925835 h 1925835"/>
                    <a:gd name="connsiteX1" fmla="*/ 2210539 w 2210539"/>
                    <a:gd name="connsiteY1" fmla="*/ 0 h 1925835"/>
                    <a:gd name="connsiteX0" fmla="*/ 0 w 2243732"/>
                    <a:gd name="connsiteY0" fmla="*/ 1724394 h 1724394"/>
                    <a:gd name="connsiteX1" fmla="*/ 2243732 w 2243732"/>
                    <a:gd name="connsiteY1" fmla="*/ 0 h 1724394"/>
                    <a:gd name="connsiteX0" fmla="*/ 0 w 2210539"/>
                    <a:gd name="connsiteY0" fmla="*/ 1917443 h 1917443"/>
                    <a:gd name="connsiteX1" fmla="*/ 2210539 w 2210539"/>
                    <a:gd name="connsiteY1" fmla="*/ 0 h 1917443"/>
                  </a:gdLst>
                  <a:ahLst/>
                  <a:cxnLst>
                    <a:cxn ang="0">
                      <a:pos x="connsiteX0" y="connsiteY0"/>
                    </a:cxn>
                    <a:cxn ang="0">
                      <a:pos x="connsiteX1" y="connsiteY1"/>
                    </a:cxn>
                  </a:cxnLst>
                  <a:rect l="l" t="t" r="r" b="b"/>
                  <a:pathLst>
                    <a:path w="2210539" h="1917443">
                      <a:moveTo>
                        <a:pt x="0" y="1917443"/>
                      </a:moveTo>
                      <a:lnTo>
                        <a:pt x="2210539"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a:latin typeface="Franklin Gothic Book" panose="020B0503020102020204" pitchFamily="34" charset="0"/>
                  </a:endParaRPr>
                </a:p>
              </p:txBody>
            </p:sp>
            <p:sp>
              <p:nvSpPr>
                <p:cNvPr id="87" name="Freeform 86"/>
                <p:cNvSpPr/>
                <p:nvPr/>
              </p:nvSpPr>
              <p:spPr>
                <a:xfrm>
                  <a:off x="3196095" y="2911173"/>
                  <a:ext cx="3475409" cy="1629292"/>
                </a:xfrm>
                <a:custGeom>
                  <a:avLst/>
                  <a:gdLst>
                    <a:gd name="connsiteX0" fmla="*/ 1336772 w 4012662"/>
                    <a:gd name="connsiteY0" fmla="*/ 0 h 1911350"/>
                    <a:gd name="connsiteX1" fmla="*/ 4012662 w 4012662"/>
                    <a:gd name="connsiteY1" fmla="*/ 1911350 h 1911350"/>
                    <a:gd name="connsiteX2" fmla="*/ 0 w 4012662"/>
                    <a:gd name="connsiteY2" fmla="*/ 1911350 h 1911350"/>
                    <a:gd name="connsiteX0" fmla="*/ 1336772 w 4012662"/>
                    <a:gd name="connsiteY0" fmla="*/ 0 h 1913488"/>
                    <a:gd name="connsiteX1" fmla="*/ 4012662 w 4012662"/>
                    <a:gd name="connsiteY1" fmla="*/ 1911350 h 1913488"/>
                    <a:gd name="connsiteX2" fmla="*/ 1816050 w 4012662"/>
                    <a:gd name="connsiteY2" fmla="*/ 1913488 h 1913488"/>
                    <a:gd name="connsiteX3" fmla="*/ 0 w 4012662"/>
                    <a:gd name="connsiteY3" fmla="*/ 1911350 h 1913488"/>
                    <a:gd name="connsiteX4" fmla="*/ 1336772 w 4012662"/>
                    <a:gd name="connsiteY4" fmla="*/ 0 h 1913488"/>
                    <a:gd name="connsiteX0" fmla="*/ 1816050 w 4012662"/>
                    <a:gd name="connsiteY0" fmla="*/ 1913488 h 2021400"/>
                    <a:gd name="connsiteX1" fmla="*/ 0 w 4012662"/>
                    <a:gd name="connsiteY1" fmla="*/ 1911350 h 2021400"/>
                    <a:gd name="connsiteX2" fmla="*/ 1336772 w 4012662"/>
                    <a:gd name="connsiteY2" fmla="*/ 0 h 2021400"/>
                    <a:gd name="connsiteX3" fmla="*/ 4012662 w 4012662"/>
                    <a:gd name="connsiteY3" fmla="*/ 1911350 h 2021400"/>
                    <a:gd name="connsiteX4" fmla="*/ 1923962 w 4012662"/>
                    <a:gd name="connsiteY4" fmla="*/ 2021400 h 2021400"/>
                    <a:gd name="connsiteX0" fmla="*/ 1816050 w 4012662"/>
                    <a:gd name="connsiteY0" fmla="*/ 1913488 h 1913488"/>
                    <a:gd name="connsiteX1" fmla="*/ 0 w 4012662"/>
                    <a:gd name="connsiteY1" fmla="*/ 1911350 h 1913488"/>
                    <a:gd name="connsiteX2" fmla="*/ 1336772 w 4012662"/>
                    <a:gd name="connsiteY2" fmla="*/ 0 h 1913488"/>
                    <a:gd name="connsiteX3" fmla="*/ 4012662 w 4012662"/>
                    <a:gd name="connsiteY3" fmla="*/ 1911350 h 1913488"/>
                    <a:gd name="connsiteX0" fmla="*/ 0 w 4012662"/>
                    <a:gd name="connsiteY0" fmla="*/ 1911350 h 1911350"/>
                    <a:gd name="connsiteX1" fmla="*/ 1336772 w 4012662"/>
                    <a:gd name="connsiteY1" fmla="*/ 0 h 1911350"/>
                    <a:gd name="connsiteX2" fmla="*/ 4012662 w 4012662"/>
                    <a:gd name="connsiteY2" fmla="*/ 1911350 h 1911350"/>
                    <a:gd name="connsiteX0" fmla="*/ 0 w 4070285"/>
                    <a:gd name="connsiteY0" fmla="*/ 1887228 h 1911350"/>
                    <a:gd name="connsiteX1" fmla="*/ 1394395 w 4070285"/>
                    <a:gd name="connsiteY1" fmla="*/ 0 h 1911350"/>
                    <a:gd name="connsiteX2" fmla="*/ 4070285 w 4070285"/>
                    <a:gd name="connsiteY2" fmla="*/ 1911350 h 1911350"/>
                    <a:gd name="connsiteX0" fmla="*/ 0 w 4070285"/>
                    <a:gd name="connsiteY0" fmla="*/ 1901701 h 1911350"/>
                    <a:gd name="connsiteX1" fmla="*/ 1394395 w 4070285"/>
                    <a:gd name="connsiteY1" fmla="*/ 0 h 1911350"/>
                    <a:gd name="connsiteX2" fmla="*/ 4070285 w 4070285"/>
                    <a:gd name="connsiteY2" fmla="*/ 1911350 h 1911350"/>
                    <a:gd name="connsiteX0" fmla="*/ 0 w 4070285"/>
                    <a:gd name="connsiteY0" fmla="*/ 1906525 h 1916174"/>
                    <a:gd name="connsiteX1" fmla="*/ 1432810 w 4070285"/>
                    <a:gd name="connsiteY1" fmla="*/ 0 h 1916174"/>
                    <a:gd name="connsiteX2" fmla="*/ 4070285 w 4070285"/>
                    <a:gd name="connsiteY2" fmla="*/ 1916174 h 1916174"/>
                    <a:gd name="connsiteX0" fmla="*/ 0 w 4070285"/>
                    <a:gd name="connsiteY0" fmla="*/ 1896876 h 1906525"/>
                    <a:gd name="connsiteX1" fmla="*/ 1379989 w 4070285"/>
                    <a:gd name="connsiteY1" fmla="*/ 0 h 1906525"/>
                    <a:gd name="connsiteX2" fmla="*/ 4070285 w 4070285"/>
                    <a:gd name="connsiteY2" fmla="*/ 1906525 h 1906525"/>
                    <a:gd name="connsiteX0" fmla="*/ 0 w 4113504"/>
                    <a:gd name="connsiteY0" fmla="*/ 1896876 h 1906525"/>
                    <a:gd name="connsiteX1" fmla="*/ 1423208 w 4113504"/>
                    <a:gd name="connsiteY1" fmla="*/ 0 h 1906525"/>
                    <a:gd name="connsiteX2" fmla="*/ 4113504 w 4113504"/>
                    <a:gd name="connsiteY2" fmla="*/ 1906525 h 1906525"/>
                    <a:gd name="connsiteX0" fmla="*/ 0 w 4094296"/>
                    <a:gd name="connsiteY0" fmla="*/ 1892052 h 1906525"/>
                    <a:gd name="connsiteX1" fmla="*/ 1404000 w 4094296"/>
                    <a:gd name="connsiteY1" fmla="*/ 0 h 1906525"/>
                    <a:gd name="connsiteX2" fmla="*/ 4094296 w 4094296"/>
                    <a:gd name="connsiteY2" fmla="*/ 1906525 h 1906525"/>
                    <a:gd name="connsiteX0" fmla="*/ 0 w 4094296"/>
                    <a:gd name="connsiteY0" fmla="*/ 1654863 h 1669336"/>
                    <a:gd name="connsiteX1" fmla="*/ 1412283 w 4094296"/>
                    <a:gd name="connsiteY1" fmla="*/ 0 h 1669336"/>
                    <a:gd name="connsiteX2" fmla="*/ 4094296 w 4094296"/>
                    <a:gd name="connsiteY2" fmla="*/ 1669336 h 1669336"/>
                    <a:gd name="connsiteX0" fmla="*/ 0 w 4094296"/>
                    <a:gd name="connsiteY0" fmla="*/ 1879569 h 1894042"/>
                    <a:gd name="connsiteX1" fmla="*/ 1387431 w 4094296"/>
                    <a:gd name="connsiteY1" fmla="*/ 0 h 1894042"/>
                    <a:gd name="connsiteX2" fmla="*/ 4094296 w 4094296"/>
                    <a:gd name="connsiteY2" fmla="*/ 1894042 h 1894042"/>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87892 h 1902365"/>
                    <a:gd name="connsiteX1" fmla="*/ 1424708 w 4094296"/>
                    <a:gd name="connsiteY1" fmla="*/ 0 h 1902365"/>
                    <a:gd name="connsiteX2" fmla="*/ 4094296 w 4094296"/>
                    <a:gd name="connsiteY2" fmla="*/ 1902365 h 1902365"/>
                    <a:gd name="connsiteX0" fmla="*/ 0 w 4094296"/>
                    <a:gd name="connsiteY0" fmla="*/ 1892053 h 1906526"/>
                    <a:gd name="connsiteX1" fmla="*/ 1391572 w 4094296"/>
                    <a:gd name="connsiteY1" fmla="*/ 0 h 1906526"/>
                    <a:gd name="connsiteX2" fmla="*/ 4094296 w 4094296"/>
                    <a:gd name="connsiteY2" fmla="*/ 1906526 h 1906526"/>
                    <a:gd name="connsiteX0" fmla="*/ 0 w 4094296"/>
                    <a:gd name="connsiteY0" fmla="*/ 1879569 h 1894042"/>
                    <a:gd name="connsiteX1" fmla="*/ 1499262 w 4094296"/>
                    <a:gd name="connsiteY1" fmla="*/ 0 h 1894042"/>
                    <a:gd name="connsiteX2" fmla="*/ 4094296 w 4094296"/>
                    <a:gd name="connsiteY2" fmla="*/ 1894042 h 1894042"/>
                    <a:gd name="connsiteX0" fmla="*/ 0 w 4094296"/>
                    <a:gd name="connsiteY0" fmla="*/ 1900375 h 1914848"/>
                    <a:gd name="connsiteX1" fmla="*/ 1399857 w 4094296"/>
                    <a:gd name="connsiteY1" fmla="*/ 0 h 1914848"/>
                    <a:gd name="connsiteX2" fmla="*/ 4094296 w 4094296"/>
                    <a:gd name="connsiteY2" fmla="*/ 1914848 h 1914848"/>
                    <a:gd name="connsiteX0" fmla="*/ 0 w 4094296"/>
                    <a:gd name="connsiteY0" fmla="*/ 1892053 h 1906526"/>
                    <a:gd name="connsiteX1" fmla="*/ 1403998 w 4094296"/>
                    <a:gd name="connsiteY1" fmla="*/ 0 h 1906526"/>
                    <a:gd name="connsiteX2" fmla="*/ 4094296 w 4094296"/>
                    <a:gd name="connsiteY2" fmla="*/ 1906526 h 1906526"/>
                  </a:gdLst>
                  <a:ahLst/>
                  <a:cxnLst>
                    <a:cxn ang="0">
                      <a:pos x="connsiteX0" y="connsiteY0"/>
                    </a:cxn>
                    <a:cxn ang="0">
                      <a:pos x="connsiteX1" y="connsiteY1"/>
                    </a:cxn>
                    <a:cxn ang="0">
                      <a:pos x="connsiteX2" y="connsiteY2"/>
                    </a:cxn>
                  </a:cxnLst>
                  <a:rect l="l" t="t" r="r" b="b"/>
                  <a:pathLst>
                    <a:path w="4094296" h="1906526">
                      <a:moveTo>
                        <a:pt x="0" y="1892053"/>
                      </a:moveTo>
                      <a:lnTo>
                        <a:pt x="1403998" y="0"/>
                      </a:lnTo>
                      <a:lnTo>
                        <a:pt x="4094296" y="1906526"/>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a:latin typeface="Franklin Gothic Book" panose="020B0503020102020204" pitchFamily="34" charset="0"/>
                  </a:endParaRPr>
                </a:p>
              </p:txBody>
            </p:sp>
          </p:grpSp>
          <p:sp>
            <p:nvSpPr>
              <p:cNvPr id="66" name="Freeform 65"/>
              <p:cNvSpPr/>
              <p:nvPr userDrawn="1"/>
            </p:nvSpPr>
            <p:spPr>
              <a:xfrm>
                <a:off x="6381983" y="3764280"/>
                <a:ext cx="56976" cy="773425"/>
              </a:xfrm>
              <a:custGeom>
                <a:avLst/>
                <a:gdLst>
                  <a:gd name="connsiteX0" fmla="*/ 0 w 76200"/>
                  <a:gd name="connsiteY0" fmla="*/ 754380 h 754380"/>
                  <a:gd name="connsiteX1" fmla="*/ 76200 w 76200"/>
                  <a:gd name="connsiteY1" fmla="*/ 0 h 754380"/>
                  <a:gd name="connsiteX0" fmla="*/ 0 w 44817"/>
                  <a:gd name="connsiteY0" fmla="*/ 770251 h 770251"/>
                  <a:gd name="connsiteX1" fmla="*/ 44817 w 44817"/>
                  <a:gd name="connsiteY1" fmla="*/ 0 h 770251"/>
                  <a:gd name="connsiteX0" fmla="*/ 0 w 29125"/>
                  <a:gd name="connsiteY0" fmla="*/ 773425 h 773425"/>
                  <a:gd name="connsiteX1" fmla="*/ 29125 w 29125"/>
                  <a:gd name="connsiteY1" fmla="*/ 0 h 773425"/>
                  <a:gd name="connsiteX0" fmla="*/ 0 w 41678"/>
                  <a:gd name="connsiteY0" fmla="*/ 773425 h 773425"/>
                  <a:gd name="connsiteX1" fmla="*/ 41678 w 41678"/>
                  <a:gd name="connsiteY1" fmla="*/ 0 h 773425"/>
                </a:gdLst>
                <a:ahLst/>
                <a:cxnLst>
                  <a:cxn ang="0">
                    <a:pos x="connsiteX0" y="connsiteY0"/>
                  </a:cxn>
                  <a:cxn ang="0">
                    <a:pos x="connsiteX1" y="connsiteY1"/>
                  </a:cxn>
                </a:cxnLst>
                <a:rect l="l" t="t" r="r" b="b"/>
                <a:pathLst>
                  <a:path w="41678" h="773425">
                    <a:moveTo>
                      <a:pt x="0" y="773425"/>
                    </a:moveTo>
                    <a:cubicBezTo>
                      <a:pt x="25400" y="521965"/>
                      <a:pt x="16278" y="251460"/>
                      <a:pt x="41678" y="0"/>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67" name="Freeform 66"/>
              <p:cNvSpPr/>
              <p:nvPr userDrawn="1"/>
            </p:nvSpPr>
            <p:spPr>
              <a:xfrm>
                <a:off x="6448355" y="3764280"/>
                <a:ext cx="51154" cy="766044"/>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Lst>
                <a:ahLst/>
                <a:cxnLst>
                  <a:cxn ang="0">
                    <a:pos x="connsiteX0" y="connsiteY0"/>
                  </a:cxn>
                  <a:cxn ang="0">
                    <a:pos x="connsiteX1" y="connsiteY1"/>
                  </a:cxn>
                </a:cxnLst>
                <a:rect l="l" t="t" r="r" b="b"/>
                <a:pathLst>
                  <a:path w="30480" h="754380">
                    <a:moveTo>
                      <a:pt x="30480" y="754380"/>
                    </a:moveTo>
                    <a:lnTo>
                      <a:pt x="0"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68" name="Freeform 67"/>
              <p:cNvSpPr/>
              <p:nvPr userDrawn="1"/>
            </p:nvSpPr>
            <p:spPr>
              <a:xfrm>
                <a:off x="6720697" y="3642250"/>
                <a:ext cx="125058" cy="89597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125058 w 125058"/>
                  <a:gd name="connsiteY0" fmla="*/ 895978 h 895978"/>
                  <a:gd name="connsiteX1" fmla="*/ 0 w 125058"/>
                  <a:gd name="connsiteY1" fmla="*/ 0 h 895978"/>
                </a:gdLst>
                <a:ahLst/>
                <a:cxnLst>
                  <a:cxn ang="0">
                    <a:pos x="connsiteX0" y="connsiteY0"/>
                  </a:cxn>
                  <a:cxn ang="0">
                    <a:pos x="connsiteX1" y="connsiteY1"/>
                  </a:cxn>
                </a:cxnLst>
                <a:rect l="l" t="t" r="r" b="b"/>
                <a:pathLst>
                  <a:path w="125058" h="895978">
                    <a:moveTo>
                      <a:pt x="125058" y="895978"/>
                    </a:moveTo>
                    <a:cubicBezTo>
                      <a:pt x="84418" y="608958"/>
                      <a:pt x="40640" y="287020"/>
                      <a:pt x="0" y="0"/>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69" name="Freeform 68"/>
              <p:cNvSpPr/>
              <p:nvPr userDrawn="1"/>
            </p:nvSpPr>
            <p:spPr>
              <a:xfrm>
                <a:off x="6552873" y="3678113"/>
                <a:ext cx="122247" cy="49002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Lst>
                <a:ahLst/>
                <a:cxnLst>
                  <a:cxn ang="0">
                    <a:pos x="connsiteX0" y="connsiteY0"/>
                  </a:cxn>
                  <a:cxn ang="0">
                    <a:pos x="connsiteX1" y="connsiteY1"/>
                  </a:cxn>
                  <a:cxn ang="0">
                    <a:pos x="connsiteX2" y="connsiteY2"/>
                  </a:cxn>
                  <a:cxn ang="0">
                    <a:pos x="connsiteX3" y="connsiteY3"/>
                  </a:cxn>
                </a:cxnLst>
                <a:rect l="l" t="t" r="r" b="b"/>
                <a:pathLst>
                  <a:path w="122247" h="469084">
                    <a:moveTo>
                      <a:pt x="0" y="30480"/>
                    </a:moveTo>
                    <a:lnTo>
                      <a:pt x="76527" y="469084"/>
                    </a:lnTo>
                    <a:cubicBezTo>
                      <a:pt x="91822" y="354225"/>
                      <a:pt x="119762" y="204365"/>
                      <a:pt x="122247" y="126184"/>
                    </a:cubicBezTo>
                    <a:lnTo>
                      <a:pt x="91440"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0" name="Freeform 69"/>
              <p:cNvSpPr/>
              <p:nvPr userDrawn="1"/>
            </p:nvSpPr>
            <p:spPr>
              <a:xfrm>
                <a:off x="6507152" y="3738923"/>
                <a:ext cx="91767" cy="7924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Lst>
                <a:ahLst/>
                <a:cxnLst>
                  <a:cxn ang="0">
                    <a:pos x="connsiteX0" y="connsiteY0"/>
                  </a:cxn>
                  <a:cxn ang="0">
                    <a:pos x="connsiteX1" y="connsiteY1"/>
                  </a:cxn>
                  <a:cxn ang="0">
                    <a:pos x="connsiteX2" y="connsiteY2"/>
                  </a:cxn>
                </a:cxnLst>
                <a:rect l="l" t="t" r="r" b="b"/>
                <a:pathLst>
                  <a:path w="91767" h="792480">
                    <a:moveTo>
                      <a:pt x="0" y="0"/>
                    </a:moveTo>
                    <a:lnTo>
                      <a:pt x="91767" y="629104"/>
                    </a:lnTo>
                    <a:lnTo>
                      <a:pt x="76200" y="79248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1" name="Freeform 70"/>
              <p:cNvSpPr/>
              <p:nvPr userDrawn="1"/>
            </p:nvSpPr>
            <p:spPr>
              <a:xfrm>
                <a:off x="6652260" y="4030979"/>
                <a:ext cx="120249" cy="50881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54380"/>
                  <a:gd name="connsiteX1" fmla="*/ 91767 w 91767"/>
                  <a:gd name="connsiteY1" fmla="*/ 613864 h 754380"/>
                  <a:gd name="connsiteX2" fmla="*/ 7620 w 91767"/>
                  <a:gd name="connsiteY2" fmla="*/ 754380 h 754380"/>
                  <a:gd name="connsiteX0" fmla="*/ 14913 w 22533"/>
                  <a:gd name="connsiteY0" fmla="*/ 0 h 754380"/>
                  <a:gd name="connsiteX1" fmla="*/ 0 w 22533"/>
                  <a:gd name="connsiteY1" fmla="*/ 537664 h 754380"/>
                  <a:gd name="connsiteX2" fmla="*/ 22533 w 22533"/>
                  <a:gd name="connsiteY2" fmla="*/ 754380 h 754380"/>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186381 h 216861"/>
                  <a:gd name="connsiteX1" fmla="*/ 0 w 113973"/>
                  <a:gd name="connsiteY1" fmla="*/ 145 h 216861"/>
                  <a:gd name="connsiteX2" fmla="*/ 22533 w 113973"/>
                  <a:gd name="connsiteY2" fmla="*/ 216861 h 216861"/>
                  <a:gd name="connsiteX0" fmla="*/ 113973 w 113973"/>
                  <a:gd name="connsiteY0" fmla="*/ 186236 h 216716"/>
                  <a:gd name="connsiteX1" fmla="*/ 0 w 113973"/>
                  <a:gd name="connsiteY1" fmla="*/ 0 h 216716"/>
                  <a:gd name="connsiteX2" fmla="*/ 22533 w 113973"/>
                  <a:gd name="connsiteY2" fmla="*/ 216716 h 216716"/>
                  <a:gd name="connsiteX0" fmla="*/ 113973 w 113973"/>
                  <a:gd name="connsiteY0" fmla="*/ 483140 h 513620"/>
                  <a:gd name="connsiteX1" fmla="*/ 38101 w 113973"/>
                  <a:gd name="connsiteY1" fmla="*/ 0 h 513620"/>
                  <a:gd name="connsiteX2" fmla="*/ 0 w 113973"/>
                  <a:gd name="connsiteY2" fmla="*/ 296904 h 513620"/>
                  <a:gd name="connsiteX3" fmla="*/ 22533 w 113973"/>
                  <a:gd name="connsiteY3" fmla="*/ 513620 h 513620"/>
                  <a:gd name="connsiteX0" fmla="*/ 126526 w 126526"/>
                  <a:gd name="connsiteY0" fmla="*/ 532011 h 532011"/>
                  <a:gd name="connsiteX1" fmla="*/ 38101 w 126526"/>
                  <a:gd name="connsiteY1" fmla="*/ 0 h 532011"/>
                  <a:gd name="connsiteX2" fmla="*/ 0 w 126526"/>
                  <a:gd name="connsiteY2" fmla="*/ 296904 h 532011"/>
                  <a:gd name="connsiteX3" fmla="*/ 22533 w 126526"/>
                  <a:gd name="connsiteY3" fmla="*/ 513620 h 532011"/>
                  <a:gd name="connsiteX0" fmla="*/ 120249 w 120249"/>
                  <a:gd name="connsiteY0" fmla="*/ 522237 h 522237"/>
                  <a:gd name="connsiteX1" fmla="*/ 38101 w 120249"/>
                  <a:gd name="connsiteY1" fmla="*/ 0 h 522237"/>
                  <a:gd name="connsiteX2" fmla="*/ 0 w 120249"/>
                  <a:gd name="connsiteY2" fmla="*/ 296904 h 522237"/>
                  <a:gd name="connsiteX3" fmla="*/ 22533 w 120249"/>
                  <a:gd name="connsiteY3" fmla="*/ 513620 h 522237"/>
                </a:gdLst>
                <a:ahLst/>
                <a:cxnLst>
                  <a:cxn ang="0">
                    <a:pos x="connsiteX0" y="connsiteY0"/>
                  </a:cxn>
                  <a:cxn ang="0">
                    <a:pos x="connsiteX1" y="connsiteY1"/>
                  </a:cxn>
                  <a:cxn ang="0">
                    <a:pos x="connsiteX2" y="connsiteY2"/>
                  </a:cxn>
                  <a:cxn ang="0">
                    <a:pos x="connsiteX3" y="connsiteY3"/>
                  </a:cxn>
                </a:cxnLst>
                <a:rect l="l" t="t" r="r" b="b"/>
                <a:pathLst>
                  <a:path w="120249" h="522237">
                    <a:moveTo>
                      <a:pt x="120249" y="522237"/>
                    </a:moveTo>
                    <a:cubicBezTo>
                      <a:pt x="97498" y="488190"/>
                      <a:pt x="60852" y="34047"/>
                      <a:pt x="38101" y="0"/>
                    </a:cubicBezTo>
                    <a:lnTo>
                      <a:pt x="0" y="296904"/>
                    </a:lnTo>
                    <a:lnTo>
                      <a:pt x="22533" y="51362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2" name="Freeform 71"/>
              <p:cNvSpPr/>
              <p:nvPr userDrawn="1"/>
            </p:nvSpPr>
            <p:spPr>
              <a:xfrm>
                <a:off x="6824980" y="3593985"/>
                <a:ext cx="122823" cy="942976"/>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103993"/>
                  <a:gd name="connsiteY0" fmla="*/ 0 h 974720"/>
                  <a:gd name="connsiteX1" fmla="*/ 103993 w 103993"/>
                  <a:gd name="connsiteY1" fmla="*/ 974720 h 974720"/>
                  <a:gd name="connsiteX0" fmla="*/ 0 w 122823"/>
                  <a:gd name="connsiteY0" fmla="*/ 0 h 958848"/>
                  <a:gd name="connsiteX1" fmla="*/ 122823 w 122823"/>
                  <a:gd name="connsiteY1" fmla="*/ 958848 h 958848"/>
                  <a:gd name="connsiteX0" fmla="*/ 0 w 122823"/>
                  <a:gd name="connsiteY0" fmla="*/ 0 h 942976"/>
                  <a:gd name="connsiteX1" fmla="*/ 122823 w 122823"/>
                  <a:gd name="connsiteY1" fmla="*/ 942976 h 942976"/>
                </a:gdLst>
                <a:ahLst/>
                <a:cxnLst>
                  <a:cxn ang="0">
                    <a:pos x="connsiteX0" y="connsiteY0"/>
                  </a:cxn>
                  <a:cxn ang="0">
                    <a:pos x="connsiteX1" y="connsiteY1"/>
                  </a:cxn>
                </a:cxnLst>
                <a:rect l="l" t="t" r="r" b="b"/>
                <a:pathLst>
                  <a:path w="122823" h="942976">
                    <a:moveTo>
                      <a:pt x="0" y="0"/>
                    </a:moveTo>
                    <a:cubicBezTo>
                      <a:pt x="30480" y="317500"/>
                      <a:pt x="92343" y="625476"/>
                      <a:pt x="122823" y="942976"/>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3" name="Freeform 72"/>
              <p:cNvSpPr/>
              <p:nvPr userDrawn="1"/>
            </p:nvSpPr>
            <p:spPr>
              <a:xfrm>
                <a:off x="6931784" y="3473220"/>
                <a:ext cx="223395" cy="72540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3395"/>
                  <a:gd name="connsiteY0" fmla="*/ 76832 h 741272"/>
                  <a:gd name="connsiteX1" fmla="*/ 139575 w 223395"/>
                  <a:gd name="connsiteY1" fmla="*/ 741272 h 741272"/>
                  <a:gd name="connsiteX2" fmla="*/ 223395 w 223395"/>
                  <a:gd name="connsiteY2" fmla="*/ 497432 h 741272"/>
                  <a:gd name="connsiteX3" fmla="*/ 147918 w 223395"/>
                  <a:gd name="connsiteY3" fmla="*/ 0 h 741272"/>
                  <a:gd name="connsiteX0" fmla="*/ 0 w 223395"/>
                  <a:gd name="connsiteY0" fmla="*/ 60960 h 725400"/>
                  <a:gd name="connsiteX1" fmla="*/ 139575 w 223395"/>
                  <a:gd name="connsiteY1" fmla="*/ 725400 h 725400"/>
                  <a:gd name="connsiteX2" fmla="*/ 223395 w 223395"/>
                  <a:gd name="connsiteY2" fmla="*/ 481560 h 725400"/>
                  <a:gd name="connsiteX3" fmla="*/ 144779 w 223395"/>
                  <a:gd name="connsiteY3" fmla="*/ 0 h 725400"/>
                </a:gdLst>
                <a:ahLst/>
                <a:cxnLst>
                  <a:cxn ang="0">
                    <a:pos x="connsiteX0" y="connsiteY0"/>
                  </a:cxn>
                  <a:cxn ang="0">
                    <a:pos x="connsiteX1" y="connsiteY1"/>
                  </a:cxn>
                  <a:cxn ang="0">
                    <a:pos x="connsiteX2" y="connsiteY2"/>
                  </a:cxn>
                  <a:cxn ang="0">
                    <a:pos x="connsiteX3" y="connsiteY3"/>
                  </a:cxn>
                </a:cxnLst>
                <a:rect l="l" t="t" r="r" b="b"/>
                <a:pathLst>
                  <a:path w="223395" h="725400">
                    <a:moveTo>
                      <a:pt x="0" y="60960"/>
                    </a:moveTo>
                    <a:lnTo>
                      <a:pt x="139575" y="725400"/>
                    </a:lnTo>
                    <a:lnTo>
                      <a:pt x="223395" y="481560"/>
                    </a:lnTo>
                    <a:lnTo>
                      <a:pt x="144779"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4" name="Freeform 73"/>
              <p:cNvSpPr/>
              <p:nvPr userDrawn="1"/>
            </p:nvSpPr>
            <p:spPr>
              <a:xfrm flipV="1">
                <a:off x="7155179" y="4293994"/>
                <a:ext cx="95922" cy="2421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95922"/>
                  <a:gd name="connsiteY0" fmla="*/ 3807 h 242159"/>
                  <a:gd name="connsiteX1" fmla="*/ 44997 w 95922"/>
                  <a:gd name="connsiteY1" fmla="*/ 242159 h 242159"/>
                  <a:gd name="connsiteX2" fmla="*/ 95922 w 95922"/>
                  <a:gd name="connsiteY2" fmla="*/ 0 h 242159"/>
                </a:gdLst>
                <a:ahLst/>
                <a:cxnLst>
                  <a:cxn ang="0">
                    <a:pos x="connsiteX0" y="connsiteY0"/>
                  </a:cxn>
                  <a:cxn ang="0">
                    <a:pos x="connsiteX1" y="connsiteY1"/>
                  </a:cxn>
                  <a:cxn ang="0">
                    <a:pos x="connsiteX2" y="connsiteY2"/>
                  </a:cxn>
                </a:cxnLst>
                <a:rect l="l" t="t" r="r" b="b"/>
                <a:pathLst>
                  <a:path w="95922" h="242159">
                    <a:moveTo>
                      <a:pt x="0" y="3807"/>
                    </a:moveTo>
                    <a:lnTo>
                      <a:pt x="44997" y="242159"/>
                    </a:lnTo>
                    <a:cubicBezTo>
                      <a:pt x="63018" y="167788"/>
                      <a:pt x="77901" y="74371"/>
                      <a:pt x="95922" y="0"/>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5" name="Freeform 74"/>
              <p:cNvSpPr/>
              <p:nvPr userDrawn="1"/>
            </p:nvSpPr>
            <p:spPr>
              <a:xfrm>
                <a:off x="7311262" y="3237878"/>
                <a:ext cx="255322" cy="129666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255321"/>
                  <a:gd name="connsiteY0" fmla="*/ 1293489 h 1293489"/>
                  <a:gd name="connsiteX1" fmla="*/ 0 w 255321"/>
                  <a:gd name="connsiteY1" fmla="*/ 746981 h 1293489"/>
                  <a:gd name="connsiteX2" fmla="*/ 255321 w 255321"/>
                  <a:gd name="connsiteY2" fmla="*/ 0 h 1293489"/>
                  <a:gd name="connsiteX0" fmla="*/ 130263 w 255321"/>
                  <a:gd name="connsiteY0" fmla="*/ 1280792 h 1280792"/>
                  <a:gd name="connsiteX1" fmla="*/ 0 w 255321"/>
                  <a:gd name="connsiteY1" fmla="*/ 734284 h 1280792"/>
                  <a:gd name="connsiteX2" fmla="*/ 255321 w 255321"/>
                  <a:gd name="connsiteY2" fmla="*/ 0 h 1280792"/>
                  <a:gd name="connsiteX0" fmla="*/ 136540 w 255321"/>
                  <a:gd name="connsiteY0" fmla="*/ 1296664 h 1296664"/>
                  <a:gd name="connsiteX1" fmla="*/ 0 w 255321"/>
                  <a:gd name="connsiteY1" fmla="*/ 734284 h 1296664"/>
                  <a:gd name="connsiteX2" fmla="*/ 255321 w 255321"/>
                  <a:gd name="connsiteY2" fmla="*/ 0 h 1296664"/>
                </a:gdLst>
                <a:ahLst/>
                <a:cxnLst>
                  <a:cxn ang="0">
                    <a:pos x="connsiteX0" y="connsiteY0"/>
                  </a:cxn>
                  <a:cxn ang="0">
                    <a:pos x="connsiteX1" y="connsiteY1"/>
                  </a:cxn>
                  <a:cxn ang="0">
                    <a:pos x="connsiteX2" y="connsiteY2"/>
                  </a:cxn>
                </a:cxnLst>
                <a:rect l="l" t="t" r="r" b="b"/>
                <a:pathLst>
                  <a:path w="255321" h="1296664">
                    <a:moveTo>
                      <a:pt x="136540" y="1296664"/>
                    </a:moveTo>
                    <a:lnTo>
                      <a:pt x="0" y="734284"/>
                    </a:lnTo>
                    <a:cubicBezTo>
                      <a:pt x="84061" y="494813"/>
                      <a:pt x="171260" y="239471"/>
                      <a:pt x="255321" y="0"/>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6" name="Freeform 75"/>
              <p:cNvSpPr/>
              <p:nvPr userDrawn="1"/>
            </p:nvSpPr>
            <p:spPr>
              <a:xfrm>
                <a:off x="7194032" y="3362402"/>
                <a:ext cx="121920" cy="27469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Lst>
                <a:ahLst/>
                <a:cxnLst>
                  <a:cxn ang="0">
                    <a:pos x="connsiteX0" y="connsiteY0"/>
                  </a:cxn>
                  <a:cxn ang="0">
                    <a:pos x="connsiteX1" y="connsiteY1"/>
                  </a:cxn>
                  <a:cxn ang="0">
                    <a:pos x="connsiteX2" y="connsiteY2"/>
                  </a:cxn>
                </a:cxnLst>
                <a:rect l="l" t="t" r="r" b="b"/>
                <a:pathLst>
                  <a:path w="121920" h="299312">
                    <a:moveTo>
                      <a:pt x="0" y="60960"/>
                    </a:moveTo>
                    <a:lnTo>
                      <a:pt x="44997" y="299312"/>
                    </a:lnTo>
                    <a:lnTo>
                      <a:pt x="121920"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7" name="Freeform 76"/>
              <p:cNvSpPr/>
              <p:nvPr userDrawn="1"/>
            </p:nvSpPr>
            <p:spPr>
              <a:xfrm>
                <a:off x="8318281" y="3350812"/>
                <a:ext cx="229323" cy="118490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16367 w 229323"/>
                  <a:gd name="connsiteY0" fmla="*/ 1184905 h 1184905"/>
                  <a:gd name="connsiteX1" fmla="*/ 0 w 229323"/>
                  <a:gd name="connsiteY1" fmla="*/ 741272 h 1184905"/>
                  <a:gd name="connsiteX2" fmla="*/ 229323 w 229323"/>
                  <a:gd name="connsiteY2" fmla="*/ 0 h 1184905"/>
                </a:gdLst>
                <a:ahLst/>
                <a:cxnLst>
                  <a:cxn ang="0">
                    <a:pos x="connsiteX0" y="connsiteY0"/>
                  </a:cxn>
                  <a:cxn ang="0">
                    <a:pos x="connsiteX1" y="connsiteY1"/>
                  </a:cxn>
                  <a:cxn ang="0">
                    <a:pos x="connsiteX2" y="connsiteY2"/>
                  </a:cxn>
                </a:cxnLst>
                <a:rect l="l" t="t" r="r" b="b"/>
                <a:pathLst>
                  <a:path w="229323" h="1184905">
                    <a:moveTo>
                      <a:pt x="116367" y="1184905"/>
                    </a:moveTo>
                    <a:lnTo>
                      <a:pt x="0" y="741272"/>
                    </a:lnTo>
                    <a:lnTo>
                      <a:pt x="229323"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8" name="Freeform 77"/>
              <p:cNvSpPr/>
              <p:nvPr userDrawn="1"/>
            </p:nvSpPr>
            <p:spPr>
              <a:xfrm>
                <a:off x="9315550" y="3597037"/>
                <a:ext cx="168363" cy="93726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122643 w 145503"/>
                  <a:gd name="connsiteY0" fmla="*/ 937260 h 937260"/>
                  <a:gd name="connsiteX1" fmla="*/ 0 w 145503"/>
                  <a:gd name="connsiteY1" fmla="*/ 512672 h 937260"/>
                  <a:gd name="connsiteX2" fmla="*/ 145503 w 145503"/>
                  <a:gd name="connsiteY2" fmla="*/ 0 h 937260"/>
                  <a:gd name="connsiteX0" fmla="*/ 168363 w 168363"/>
                  <a:gd name="connsiteY0" fmla="*/ 937260 h 937260"/>
                  <a:gd name="connsiteX1" fmla="*/ 0 w 168363"/>
                  <a:gd name="connsiteY1" fmla="*/ 512672 h 937260"/>
                  <a:gd name="connsiteX2" fmla="*/ 145503 w 168363"/>
                  <a:gd name="connsiteY2" fmla="*/ 0 h 937260"/>
                </a:gdLst>
                <a:ahLst/>
                <a:cxnLst>
                  <a:cxn ang="0">
                    <a:pos x="connsiteX0" y="connsiteY0"/>
                  </a:cxn>
                  <a:cxn ang="0">
                    <a:pos x="connsiteX1" y="connsiteY1"/>
                  </a:cxn>
                  <a:cxn ang="0">
                    <a:pos x="connsiteX2" y="connsiteY2"/>
                  </a:cxn>
                </a:cxnLst>
                <a:rect l="l" t="t" r="r" b="b"/>
                <a:pathLst>
                  <a:path w="168363" h="937260">
                    <a:moveTo>
                      <a:pt x="168363" y="937260"/>
                    </a:moveTo>
                    <a:lnTo>
                      <a:pt x="0" y="512672"/>
                    </a:lnTo>
                    <a:lnTo>
                      <a:pt x="145503"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79" name="Freeform 78"/>
              <p:cNvSpPr/>
              <p:nvPr userDrawn="1"/>
            </p:nvSpPr>
            <p:spPr>
              <a:xfrm>
                <a:off x="8081091" y="3220295"/>
                <a:ext cx="307938" cy="556481"/>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30263 w 389343"/>
                  <a:gd name="connsiteY0" fmla="*/ 1150620 h 1150620"/>
                  <a:gd name="connsiteX1" fmla="*/ 0 w 389343"/>
                  <a:gd name="connsiteY1" fmla="*/ 604112 h 1150620"/>
                  <a:gd name="connsiteX2" fmla="*/ 389343 w 389343"/>
                  <a:gd name="connsiteY2" fmla="*/ 0 h 1150620"/>
                  <a:gd name="connsiteX0" fmla="*/ 0 w 259080"/>
                  <a:gd name="connsiteY0" fmla="*/ 1150620 h 1150620"/>
                  <a:gd name="connsiteX1" fmla="*/ 144057 w 259080"/>
                  <a:gd name="connsiteY1" fmla="*/ 444092 h 1150620"/>
                  <a:gd name="connsiteX2" fmla="*/ 259080 w 259080"/>
                  <a:gd name="connsiteY2" fmla="*/ 0 h 1150620"/>
                  <a:gd name="connsiteX0" fmla="*/ 0 w 304800"/>
                  <a:gd name="connsiteY0" fmla="*/ 0 h 505052"/>
                  <a:gd name="connsiteX1" fmla="*/ 189777 w 304800"/>
                  <a:gd name="connsiteY1" fmla="*/ 505052 h 505052"/>
                  <a:gd name="connsiteX2" fmla="*/ 304800 w 304800"/>
                  <a:gd name="connsiteY2" fmla="*/ 60960 h 505052"/>
                  <a:gd name="connsiteX0" fmla="*/ 0 w 304800"/>
                  <a:gd name="connsiteY0" fmla="*/ 0 h 527912"/>
                  <a:gd name="connsiteX1" fmla="*/ 166917 w 304800"/>
                  <a:gd name="connsiteY1" fmla="*/ 527912 h 527912"/>
                  <a:gd name="connsiteX2" fmla="*/ 304800 w 304800"/>
                  <a:gd name="connsiteY2" fmla="*/ 60960 h 527912"/>
                  <a:gd name="connsiteX0" fmla="*/ 0 w 307938"/>
                  <a:gd name="connsiteY0" fmla="*/ 0 h 556481"/>
                  <a:gd name="connsiteX1" fmla="*/ 170055 w 307938"/>
                  <a:gd name="connsiteY1" fmla="*/ 556481 h 556481"/>
                  <a:gd name="connsiteX2" fmla="*/ 307938 w 307938"/>
                  <a:gd name="connsiteY2" fmla="*/ 89529 h 556481"/>
                </a:gdLst>
                <a:ahLst/>
                <a:cxnLst>
                  <a:cxn ang="0">
                    <a:pos x="connsiteX0" y="connsiteY0"/>
                  </a:cxn>
                  <a:cxn ang="0">
                    <a:pos x="connsiteX1" y="connsiteY1"/>
                  </a:cxn>
                  <a:cxn ang="0">
                    <a:pos x="connsiteX2" y="connsiteY2"/>
                  </a:cxn>
                </a:cxnLst>
                <a:rect l="l" t="t" r="r" b="b"/>
                <a:pathLst>
                  <a:path w="307938" h="556481">
                    <a:moveTo>
                      <a:pt x="0" y="0"/>
                    </a:moveTo>
                    <a:lnTo>
                      <a:pt x="170055" y="556481"/>
                    </a:lnTo>
                    <a:lnTo>
                      <a:pt x="307938" y="89529"/>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80" name="Freeform 79"/>
              <p:cNvSpPr/>
              <p:nvPr userDrawn="1"/>
            </p:nvSpPr>
            <p:spPr>
              <a:xfrm>
                <a:off x="8503473" y="3390790"/>
                <a:ext cx="169706" cy="1137380"/>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82260"/>
                  <a:gd name="connsiteY0" fmla="*/ 1138144 h 1138144"/>
                  <a:gd name="connsiteX1" fmla="*/ 182260 w 182260"/>
                  <a:gd name="connsiteY1" fmla="*/ 0 h 1138144"/>
                  <a:gd name="connsiteX0" fmla="*/ 0 w 169706"/>
                  <a:gd name="connsiteY0" fmla="*/ 1144492 h 1144492"/>
                  <a:gd name="connsiteX1" fmla="*/ 169706 w 169706"/>
                  <a:gd name="connsiteY1" fmla="*/ 0 h 1144492"/>
                  <a:gd name="connsiteX0" fmla="*/ 0 w 176738"/>
                  <a:gd name="connsiteY0" fmla="*/ 1155159 h 1155159"/>
                  <a:gd name="connsiteX1" fmla="*/ 176738 w 176738"/>
                  <a:gd name="connsiteY1" fmla="*/ 0 h 1155159"/>
                  <a:gd name="connsiteX0" fmla="*/ 0 w 169706"/>
                  <a:gd name="connsiteY0" fmla="*/ 1137379 h 1137379"/>
                  <a:gd name="connsiteX1" fmla="*/ 169706 w 169706"/>
                  <a:gd name="connsiteY1" fmla="*/ 0 h 1137379"/>
                </a:gdLst>
                <a:ahLst/>
                <a:cxnLst>
                  <a:cxn ang="0">
                    <a:pos x="connsiteX0" y="connsiteY0"/>
                  </a:cxn>
                  <a:cxn ang="0">
                    <a:pos x="connsiteX1" y="connsiteY1"/>
                  </a:cxn>
                </a:cxnLst>
                <a:rect l="l" t="t" r="r" b="b"/>
                <a:pathLst>
                  <a:path w="169706" h="1137379">
                    <a:moveTo>
                      <a:pt x="0" y="1137379"/>
                    </a:moveTo>
                    <a:cubicBezTo>
                      <a:pt x="58661" y="763288"/>
                      <a:pt x="111045" y="374091"/>
                      <a:pt x="169706" y="0"/>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81" name="Freeform 80"/>
              <p:cNvSpPr/>
              <p:nvPr userDrawn="1"/>
            </p:nvSpPr>
            <p:spPr>
              <a:xfrm>
                <a:off x="8742168" y="3665220"/>
                <a:ext cx="317177" cy="864025"/>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333"/>
                  <a:gd name="connsiteY0" fmla="*/ 1574389 h 1574389"/>
                  <a:gd name="connsiteX1" fmla="*/ 4781 w 10333"/>
                  <a:gd name="connsiteY1" fmla="*/ 0 h 1574389"/>
                  <a:gd name="connsiteX2" fmla="*/ 10333 w 10333"/>
                  <a:gd name="connsiteY2" fmla="*/ 1532332 h 1574389"/>
                  <a:gd name="connsiteX0" fmla="*/ 0 w 11221"/>
                  <a:gd name="connsiteY0" fmla="*/ 1574389 h 1595957"/>
                  <a:gd name="connsiteX1" fmla="*/ 4781 w 11221"/>
                  <a:gd name="connsiteY1" fmla="*/ 0 h 1595957"/>
                  <a:gd name="connsiteX2" fmla="*/ 11221 w 11221"/>
                  <a:gd name="connsiteY2" fmla="*/ 1595957 h 1595957"/>
                  <a:gd name="connsiteX0" fmla="*/ 0 w 11221"/>
                  <a:gd name="connsiteY0" fmla="*/ 1574389 h 1574389"/>
                  <a:gd name="connsiteX1" fmla="*/ 4781 w 11221"/>
                  <a:gd name="connsiteY1" fmla="*/ 0 h 1574389"/>
                  <a:gd name="connsiteX2" fmla="*/ 11221 w 11221"/>
                  <a:gd name="connsiteY2" fmla="*/ 1572822 h 1574389"/>
                </a:gdLst>
                <a:ahLst/>
                <a:cxnLst>
                  <a:cxn ang="0">
                    <a:pos x="connsiteX0" y="connsiteY0"/>
                  </a:cxn>
                  <a:cxn ang="0">
                    <a:pos x="connsiteX1" y="connsiteY1"/>
                  </a:cxn>
                  <a:cxn ang="0">
                    <a:pos x="connsiteX2" y="connsiteY2"/>
                  </a:cxn>
                </a:cxnLst>
                <a:rect l="l" t="t" r="r" b="b"/>
                <a:pathLst>
                  <a:path w="11221" h="1574389">
                    <a:moveTo>
                      <a:pt x="0" y="1574389"/>
                    </a:moveTo>
                    <a:cubicBezTo>
                      <a:pt x="1483" y="1062317"/>
                      <a:pt x="3298" y="512072"/>
                      <a:pt x="4781" y="0"/>
                    </a:cubicBezTo>
                    <a:cubicBezTo>
                      <a:pt x="6632" y="515406"/>
                      <a:pt x="9370" y="1057416"/>
                      <a:pt x="11221" y="1572822"/>
                    </a:cubicBez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82" name="Freeform 81"/>
              <p:cNvSpPr/>
              <p:nvPr userDrawn="1"/>
            </p:nvSpPr>
            <p:spPr>
              <a:xfrm>
                <a:off x="7774828" y="3485481"/>
                <a:ext cx="287146" cy="1038557"/>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145503"/>
                  <a:gd name="connsiteY0" fmla="*/ 1030832 h 1030832"/>
                  <a:gd name="connsiteX1" fmla="*/ 145503 w 145503"/>
                  <a:gd name="connsiteY1" fmla="*/ 0 h 1030832"/>
                  <a:gd name="connsiteX0" fmla="*/ 0 w 282663"/>
                  <a:gd name="connsiteY0" fmla="*/ 0 h 5488"/>
                  <a:gd name="connsiteX1" fmla="*/ 282663 w 282663"/>
                  <a:gd name="connsiteY1" fmla="*/ 5488 h 5488"/>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36217 h 1546217"/>
                  <a:gd name="connsiteX1" fmla="*/ 4448 w 10000"/>
                  <a:gd name="connsiteY1" fmla="*/ 0 h 1546217"/>
                  <a:gd name="connsiteX2" fmla="*/ 10000 w 10000"/>
                  <a:gd name="connsiteY2" fmla="*/ 1546217 h 1546217"/>
                  <a:gd name="connsiteX0" fmla="*/ 0 w 10000"/>
                  <a:gd name="connsiteY0" fmla="*/ 1522332 h 1532332"/>
                  <a:gd name="connsiteX1" fmla="*/ 4448 w 10000"/>
                  <a:gd name="connsiteY1" fmla="*/ 0 h 1532332"/>
                  <a:gd name="connsiteX2" fmla="*/ 10000 w 10000"/>
                  <a:gd name="connsiteY2" fmla="*/ 1532332 h 1532332"/>
                  <a:gd name="connsiteX0" fmla="*/ 0 w 10000"/>
                  <a:gd name="connsiteY0" fmla="*/ 2091610 h 2101610"/>
                  <a:gd name="connsiteX1" fmla="*/ 4448 w 10000"/>
                  <a:gd name="connsiteY1" fmla="*/ 0 h 2101610"/>
                  <a:gd name="connsiteX2" fmla="*/ 10000 w 10000"/>
                  <a:gd name="connsiteY2" fmla="*/ 2101610 h 2101610"/>
                  <a:gd name="connsiteX0" fmla="*/ 0 w 12965"/>
                  <a:gd name="connsiteY0" fmla="*/ 2091610 h 2091610"/>
                  <a:gd name="connsiteX1" fmla="*/ 4448 w 12965"/>
                  <a:gd name="connsiteY1" fmla="*/ 0 h 2091610"/>
                  <a:gd name="connsiteX2" fmla="*/ 12965 w 12965"/>
                  <a:gd name="connsiteY2" fmla="*/ 1851683 h 2091610"/>
                  <a:gd name="connsiteX0" fmla="*/ 0 w 14486"/>
                  <a:gd name="connsiteY0" fmla="*/ 2102725 h 2102725"/>
                  <a:gd name="connsiteX1" fmla="*/ 4448 w 14486"/>
                  <a:gd name="connsiteY1" fmla="*/ 11115 h 2102725"/>
                  <a:gd name="connsiteX2" fmla="*/ 14111 w 14486"/>
                  <a:gd name="connsiteY2" fmla="*/ 1589187 h 2102725"/>
                  <a:gd name="connsiteX3" fmla="*/ 12965 w 14486"/>
                  <a:gd name="connsiteY3" fmla="*/ 1862798 h 2102725"/>
                  <a:gd name="connsiteX0" fmla="*/ 0 w 14111"/>
                  <a:gd name="connsiteY0" fmla="*/ 2102727 h 2102727"/>
                  <a:gd name="connsiteX1" fmla="*/ 4448 w 14111"/>
                  <a:gd name="connsiteY1" fmla="*/ 11117 h 2102727"/>
                  <a:gd name="connsiteX2" fmla="*/ 14111 w 14111"/>
                  <a:gd name="connsiteY2" fmla="*/ 1589189 h 2102727"/>
                  <a:gd name="connsiteX3" fmla="*/ 12965 w 14111"/>
                  <a:gd name="connsiteY3" fmla="*/ 1862800 h 2102727"/>
                  <a:gd name="connsiteX0" fmla="*/ 0 w 14111"/>
                  <a:gd name="connsiteY0" fmla="*/ 2091610 h 2091610"/>
                  <a:gd name="connsiteX1" fmla="*/ 4448 w 14111"/>
                  <a:gd name="connsiteY1" fmla="*/ 0 h 2091610"/>
                  <a:gd name="connsiteX2" fmla="*/ 14111 w 14111"/>
                  <a:gd name="connsiteY2" fmla="*/ 1578072 h 2091610"/>
                  <a:gd name="connsiteX3" fmla="*/ 12965 w 14111"/>
                  <a:gd name="connsiteY3" fmla="*/ 1851683 h 2091610"/>
                  <a:gd name="connsiteX0" fmla="*/ 0 w 9663"/>
                  <a:gd name="connsiteY0" fmla="*/ 0 h 1851683"/>
                  <a:gd name="connsiteX1" fmla="*/ 9663 w 9663"/>
                  <a:gd name="connsiteY1" fmla="*/ 1578072 h 1851683"/>
                  <a:gd name="connsiteX2" fmla="*/ 8517 w 9663"/>
                  <a:gd name="connsiteY2" fmla="*/ 1851683 h 1851683"/>
                </a:gdLst>
                <a:ahLst/>
                <a:cxnLst>
                  <a:cxn ang="0">
                    <a:pos x="connsiteX0" y="connsiteY0"/>
                  </a:cxn>
                  <a:cxn ang="0">
                    <a:pos x="connsiteX1" y="connsiteY1"/>
                  </a:cxn>
                  <a:cxn ang="0">
                    <a:pos x="connsiteX2" y="connsiteY2"/>
                  </a:cxn>
                </a:cxnLst>
                <a:rect l="l" t="t" r="r" b="b"/>
                <a:pathLst>
                  <a:path w="9663" h="1851683">
                    <a:moveTo>
                      <a:pt x="0" y="0"/>
                    </a:moveTo>
                    <a:lnTo>
                      <a:pt x="9663" y="1578072"/>
                    </a:lnTo>
                    <a:lnTo>
                      <a:pt x="8517" y="1851683"/>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83" name="Freeform 82"/>
              <p:cNvSpPr/>
              <p:nvPr userDrawn="1"/>
            </p:nvSpPr>
            <p:spPr>
              <a:xfrm>
                <a:off x="9554615" y="3637986"/>
                <a:ext cx="61683" cy="88605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236220"/>
                  <a:gd name="connsiteY0" fmla="*/ 220980 h 459332"/>
                  <a:gd name="connsiteX1" fmla="*/ 44997 w 236220"/>
                  <a:gd name="connsiteY1" fmla="*/ 459332 h 459332"/>
                  <a:gd name="connsiteX2" fmla="*/ 236220 w 236220"/>
                  <a:gd name="connsiteY2" fmla="*/ 0 h 459332"/>
                  <a:gd name="connsiteX0" fmla="*/ 69303 w 191223"/>
                  <a:gd name="connsiteY0" fmla="*/ 1264920 h 1264920"/>
                  <a:gd name="connsiteX1" fmla="*/ 0 w 191223"/>
                  <a:gd name="connsiteY1" fmla="*/ 459332 h 1264920"/>
                  <a:gd name="connsiteX2" fmla="*/ 191223 w 191223"/>
                  <a:gd name="connsiteY2" fmla="*/ 0 h 1264920"/>
                  <a:gd name="connsiteX0" fmla="*/ 130263 w 252183"/>
                  <a:gd name="connsiteY0" fmla="*/ 1264920 h 1264920"/>
                  <a:gd name="connsiteX1" fmla="*/ 0 w 252183"/>
                  <a:gd name="connsiteY1" fmla="*/ 718412 h 1264920"/>
                  <a:gd name="connsiteX2" fmla="*/ 252183 w 252183"/>
                  <a:gd name="connsiteY2" fmla="*/ 0 h 1264920"/>
                  <a:gd name="connsiteX0" fmla="*/ 145503 w 252183"/>
                  <a:gd name="connsiteY0" fmla="*/ 1165860 h 1165860"/>
                  <a:gd name="connsiteX1" fmla="*/ 0 w 252183"/>
                  <a:gd name="connsiteY1" fmla="*/ 718412 h 1165860"/>
                  <a:gd name="connsiteX2" fmla="*/ 252183 w 252183"/>
                  <a:gd name="connsiteY2" fmla="*/ 0 h 1165860"/>
                  <a:gd name="connsiteX0" fmla="*/ 122643 w 229323"/>
                  <a:gd name="connsiteY0" fmla="*/ 1165860 h 1165860"/>
                  <a:gd name="connsiteX1" fmla="*/ 0 w 229323"/>
                  <a:gd name="connsiteY1" fmla="*/ 741272 h 1165860"/>
                  <a:gd name="connsiteX2" fmla="*/ 229323 w 229323"/>
                  <a:gd name="connsiteY2" fmla="*/ 0 h 1165860"/>
                  <a:gd name="connsiteX0" fmla="*/ 0 w 229323"/>
                  <a:gd name="connsiteY0" fmla="*/ 741272 h 741272"/>
                  <a:gd name="connsiteX1" fmla="*/ 229323 w 229323"/>
                  <a:gd name="connsiteY1" fmla="*/ 0 h 741272"/>
                  <a:gd name="connsiteX0" fmla="*/ 0 w 206463"/>
                  <a:gd name="connsiteY0" fmla="*/ 1175612 h 1175612"/>
                  <a:gd name="connsiteX1" fmla="*/ 206463 w 206463"/>
                  <a:gd name="connsiteY1" fmla="*/ 0 h 1175612"/>
                  <a:gd name="connsiteX0" fmla="*/ 0 w 175983"/>
                  <a:gd name="connsiteY0" fmla="*/ 1122272 h 1122272"/>
                  <a:gd name="connsiteX1" fmla="*/ 175983 w 175983"/>
                  <a:gd name="connsiteY1" fmla="*/ 0 h 1122272"/>
                  <a:gd name="connsiteX0" fmla="*/ 0 w 61683"/>
                  <a:gd name="connsiteY0" fmla="*/ 939392 h 939392"/>
                  <a:gd name="connsiteX1" fmla="*/ 61683 w 61683"/>
                  <a:gd name="connsiteY1" fmla="*/ 0 h 939392"/>
                  <a:gd name="connsiteX0" fmla="*/ 0 w 61683"/>
                  <a:gd name="connsiteY0" fmla="*/ 886052 h 886052"/>
                  <a:gd name="connsiteX1" fmla="*/ 61683 w 61683"/>
                  <a:gd name="connsiteY1" fmla="*/ 0 h 886052"/>
                </a:gdLst>
                <a:ahLst/>
                <a:cxnLst>
                  <a:cxn ang="0">
                    <a:pos x="connsiteX0" y="connsiteY0"/>
                  </a:cxn>
                  <a:cxn ang="0">
                    <a:pos x="connsiteX1" y="connsiteY1"/>
                  </a:cxn>
                </a:cxnLst>
                <a:rect l="l" t="t" r="r" b="b"/>
                <a:pathLst>
                  <a:path w="61683" h="886052">
                    <a:moveTo>
                      <a:pt x="0" y="886052"/>
                    </a:moveTo>
                    <a:lnTo>
                      <a:pt x="61683" y="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sp>
            <p:nvSpPr>
              <p:cNvPr id="84" name="Freeform 83"/>
              <p:cNvSpPr/>
              <p:nvPr userDrawn="1"/>
            </p:nvSpPr>
            <p:spPr>
              <a:xfrm>
                <a:off x="9078030" y="3485481"/>
                <a:ext cx="129540" cy="192632"/>
              </a:xfrm>
              <a:custGeom>
                <a:avLst/>
                <a:gdLst>
                  <a:gd name="connsiteX0" fmla="*/ 0 w 76200"/>
                  <a:gd name="connsiteY0" fmla="*/ 754380 h 754380"/>
                  <a:gd name="connsiteX1" fmla="*/ 76200 w 76200"/>
                  <a:gd name="connsiteY1" fmla="*/ 0 h 754380"/>
                  <a:gd name="connsiteX0" fmla="*/ 0 w 45720"/>
                  <a:gd name="connsiteY0" fmla="*/ 746760 h 746760"/>
                  <a:gd name="connsiteX1" fmla="*/ 45720 w 45720"/>
                  <a:gd name="connsiteY1" fmla="*/ 0 h 746760"/>
                  <a:gd name="connsiteX0" fmla="*/ 30480 w 30480"/>
                  <a:gd name="connsiteY0" fmla="*/ 754380 h 754380"/>
                  <a:gd name="connsiteX1" fmla="*/ 0 w 30480"/>
                  <a:gd name="connsiteY1" fmla="*/ 0 h 754380"/>
                  <a:gd name="connsiteX0" fmla="*/ 160020 w 160020"/>
                  <a:gd name="connsiteY0" fmla="*/ 845820 h 845820"/>
                  <a:gd name="connsiteX1" fmla="*/ 0 w 160020"/>
                  <a:gd name="connsiteY1" fmla="*/ 0 h 845820"/>
                  <a:gd name="connsiteX0" fmla="*/ 121920 w 121920"/>
                  <a:gd name="connsiteY0" fmla="*/ 861060 h 861060"/>
                  <a:gd name="connsiteX1" fmla="*/ 0 w 121920"/>
                  <a:gd name="connsiteY1" fmla="*/ 0 h 861060"/>
                  <a:gd name="connsiteX0" fmla="*/ 68580 w 68580"/>
                  <a:gd name="connsiteY0" fmla="*/ 830580 h 830580"/>
                  <a:gd name="connsiteX1" fmla="*/ 0 w 68580"/>
                  <a:gd name="connsiteY1" fmla="*/ 0 h 830580"/>
                  <a:gd name="connsiteX0" fmla="*/ 0 w 60960"/>
                  <a:gd name="connsiteY0" fmla="*/ 815340 h 815340"/>
                  <a:gd name="connsiteX1" fmla="*/ 60960 w 60960"/>
                  <a:gd name="connsiteY1" fmla="*/ 0 h 815340"/>
                  <a:gd name="connsiteX0" fmla="*/ 0 w 91767"/>
                  <a:gd name="connsiteY0" fmla="*/ 815340 h 815340"/>
                  <a:gd name="connsiteX1" fmla="*/ 91767 w 91767"/>
                  <a:gd name="connsiteY1" fmla="*/ 126184 h 815340"/>
                  <a:gd name="connsiteX2" fmla="*/ 60960 w 91767"/>
                  <a:gd name="connsiteY2" fmla="*/ 0 h 815340"/>
                  <a:gd name="connsiteX0" fmla="*/ 0 w 91767"/>
                  <a:gd name="connsiteY0" fmla="*/ 815340 h 815340"/>
                  <a:gd name="connsiteX1" fmla="*/ 46047 w 91767"/>
                  <a:gd name="connsiteY1" fmla="*/ 469084 h 815340"/>
                  <a:gd name="connsiteX2" fmla="*/ 91767 w 91767"/>
                  <a:gd name="connsiteY2" fmla="*/ 126184 h 815340"/>
                  <a:gd name="connsiteX3" fmla="*/ 60960 w 91767"/>
                  <a:gd name="connsiteY3" fmla="*/ 0 h 815340"/>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22247"/>
                  <a:gd name="connsiteY0" fmla="*/ 30480 h 469084"/>
                  <a:gd name="connsiteX1" fmla="*/ 76527 w 122247"/>
                  <a:gd name="connsiteY1" fmla="*/ 469084 h 469084"/>
                  <a:gd name="connsiteX2" fmla="*/ 122247 w 122247"/>
                  <a:gd name="connsiteY2" fmla="*/ 126184 h 469084"/>
                  <a:gd name="connsiteX3" fmla="*/ 91440 w 122247"/>
                  <a:gd name="connsiteY3" fmla="*/ 0 h 469084"/>
                  <a:gd name="connsiteX0" fmla="*/ 0 w 167967"/>
                  <a:gd name="connsiteY0" fmla="*/ 0 h 621484"/>
                  <a:gd name="connsiteX1" fmla="*/ 122247 w 167967"/>
                  <a:gd name="connsiteY1" fmla="*/ 621484 h 621484"/>
                  <a:gd name="connsiteX2" fmla="*/ 167967 w 167967"/>
                  <a:gd name="connsiteY2" fmla="*/ 278584 h 621484"/>
                  <a:gd name="connsiteX3" fmla="*/ 137160 w 167967"/>
                  <a:gd name="connsiteY3" fmla="*/ 152400 h 621484"/>
                  <a:gd name="connsiteX0" fmla="*/ 0 w 167967"/>
                  <a:gd name="connsiteY0" fmla="*/ 0 h 636724"/>
                  <a:gd name="connsiteX1" fmla="*/ 76527 w 167967"/>
                  <a:gd name="connsiteY1" fmla="*/ 636724 h 636724"/>
                  <a:gd name="connsiteX2" fmla="*/ 167967 w 167967"/>
                  <a:gd name="connsiteY2" fmla="*/ 278584 h 636724"/>
                  <a:gd name="connsiteX3" fmla="*/ 137160 w 167967"/>
                  <a:gd name="connsiteY3" fmla="*/ 152400 h 636724"/>
                  <a:gd name="connsiteX0" fmla="*/ 0 w 206067"/>
                  <a:gd name="connsiteY0" fmla="*/ 0 h 756596"/>
                  <a:gd name="connsiteX1" fmla="*/ 76527 w 206067"/>
                  <a:gd name="connsiteY1" fmla="*/ 636724 h 756596"/>
                  <a:gd name="connsiteX2" fmla="*/ 206067 w 206067"/>
                  <a:gd name="connsiteY2" fmla="*/ 743404 h 756596"/>
                  <a:gd name="connsiteX3" fmla="*/ 137160 w 206067"/>
                  <a:gd name="connsiteY3" fmla="*/ 152400 h 756596"/>
                  <a:gd name="connsiteX0" fmla="*/ 0 w 137160"/>
                  <a:gd name="connsiteY0" fmla="*/ 0 h 637857"/>
                  <a:gd name="connsiteX1" fmla="*/ 76527 w 137160"/>
                  <a:gd name="connsiteY1" fmla="*/ 636724 h 637857"/>
                  <a:gd name="connsiteX2" fmla="*/ 137160 w 137160"/>
                  <a:gd name="connsiteY2" fmla="*/ 152400 h 637857"/>
                  <a:gd name="connsiteX0" fmla="*/ 0 w 82496"/>
                  <a:gd name="connsiteY0" fmla="*/ 0 h 954416"/>
                  <a:gd name="connsiteX1" fmla="*/ 76527 w 82496"/>
                  <a:gd name="connsiteY1" fmla="*/ 636724 h 954416"/>
                  <a:gd name="connsiteX2" fmla="*/ 60960 w 82496"/>
                  <a:gd name="connsiteY2" fmla="*/ 937260 h 954416"/>
                  <a:gd name="connsiteX0" fmla="*/ 0 w 76527"/>
                  <a:gd name="connsiteY0" fmla="*/ 0 h 937260"/>
                  <a:gd name="connsiteX1" fmla="*/ 76527 w 76527"/>
                  <a:gd name="connsiteY1" fmla="*/ 636724 h 937260"/>
                  <a:gd name="connsiteX2" fmla="*/ 60960 w 76527"/>
                  <a:gd name="connsiteY2" fmla="*/ 937260 h 937260"/>
                  <a:gd name="connsiteX0" fmla="*/ 0 w 76527"/>
                  <a:gd name="connsiteY0" fmla="*/ 0 h 731520"/>
                  <a:gd name="connsiteX1" fmla="*/ 76527 w 76527"/>
                  <a:gd name="connsiteY1" fmla="*/ 636724 h 731520"/>
                  <a:gd name="connsiteX2" fmla="*/ 76200 w 76527"/>
                  <a:gd name="connsiteY2" fmla="*/ 731520 h 731520"/>
                  <a:gd name="connsiteX0" fmla="*/ 0 w 76527"/>
                  <a:gd name="connsiteY0" fmla="*/ 0 h 777240"/>
                  <a:gd name="connsiteX1" fmla="*/ 76527 w 76527"/>
                  <a:gd name="connsiteY1" fmla="*/ 636724 h 777240"/>
                  <a:gd name="connsiteX2" fmla="*/ 76200 w 76527"/>
                  <a:gd name="connsiteY2" fmla="*/ 777240 h 777240"/>
                  <a:gd name="connsiteX0" fmla="*/ 0 w 91767"/>
                  <a:gd name="connsiteY0" fmla="*/ 0 h 777240"/>
                  <a:gd name="connsiteX1" fmla="*/ 91767 w 91767"/>
                  <a:gd name="connsiteY1" fmla="*/ 613864 h 777240"/>
                  <a:gd name="connsiteX2" fmla="*/ 76200 w 91767"/>
                  <a:gd name="connsiteY2" fmla="*/ 777240 h 777240"/>
                  <a:gd name="connsiteX0" fmla="*/ 0 w 91767"/>
                  <a:gd name="connsiteY0" fmla="*/ 0 h 792480"/>
                  <a:gd name="connsiteX1" fmla="*/ 91767 w 91767"/>
                  <a:gd name="connsiteY1" fmla="*/ 629104 h 792480"/>
                  <a:gd name="connsiteX2" fmla="*/ 76200 w 91767"/>
                  <a:gd name="connsiteY2" fmla="*/ 792480 h 792480"/>
                  <a:gd name="connsiteX0" fmla="*/ 0 w 129867"/>
                  <a:gd name="connsiteY0" fmla="*/ 0 h 906780"/>
                  <a:gd name="connsiteX1" fmla="*/ 129867 w 129867"/>
                  <a:gd name="connsiteY1" fmla="*/ 743404 h 906780"/>
                  <a:gd name="connsiteX2" fmla="*/ 114300 w 129867"/>
                  <a:gd name="connsiteY2" fmla="*/ 906780 h 906780"/>
                  <a:gd name="connsiteX0" fmla="*/ 0 w 129867"/>
                  <a:gd name="connsiteY0" fmla="*/ 0 h 937260"/>
                  <a:gd name="connsiteX1" fmla="*/ 129867 w 129867"/>
                  <a:gd name="connsiteY1" fmla="*/ 743404 h 937260"/>
                  <a:gd name="connsiteX2" fmla="*/ 114300 w 129867"/>
                  <a:gd name="connsiteY2" fmla="*/ 937260 h 937260"/>
                  <a:gd name="connsiteX0" fmla="*/ 0 w 129867"/>
                  <a:gd name="connsiteY0" fmla="*/ 0 h 952500"/>
                  <a:gd name="connsiteX1" fmla="*/ 129867 w 129867"/>
                  <a:gd name="connsiteY1" fmla="*/ 743404 h 952500"/>
                  <a:gd name="connsiteX2" fmla="*/ 91440 w 129867"/>
                  <a:gd name="connsiteY2" fmla="*/ 952500 h 952500"/>
                  <a:gd name="connsiteX0" fmla="*/ 0 w 91440"/>
                  <a:gd name="connsiteY0" fmla="*/ 0 h 952500"/>
                  <a:gd name="connsiteX1" fmla="*/ 91440 w 91440"/>
                  <a:gd name="connsiteY1" fmla="*/ 952500 h 952500"/>
                  <a:gd name="connsiteX0" fmla="*/ 0 w 213360"/>
                  <a:gd name="connsiteY0" fmla="*/ 0 h 891540"/>
                  <a:gd name="connsiteX1" fmla="*/ 213360 w 213360"/>
                  <a:gd name="connsiteY1" fmla="*/ 891540 h 891540"/>
                  <a:gd name="connsiteX0" fmla="*/ 0 w 213360"/>
                  <a:gd name="connsiteY0" fmla="*/ 0 h 891540"/>
                  <a:gd name="connsiteX1" fmla="*/ 136437 w 213360"/>
                  <a:gd name="connsiteY1" fmla="*/ 680312 h 891540"/>
                  <a:gd name="connsiteX2" fmla="*/ 213360 w 213360"/>
                  <a:gd name="connsiteY2" fmla="*/ 891540 h 891540"/>
                  <a:gd name="connsiteX0" fmla="*/ 0 w 167640"/>
                  <a:gd name="connsiteY0" fmla="*/ 83820 h 764132"/>
                  <a:gd name="connsiteX1" fmla="*/ 136437 w 167640"/>
                  <a:gd name="connsiteY1" fmla="*/ 764132 h 764132"/>
                  <a:gd name="connsiteX2" fmla="*/ 167640 w 167640"/>
                  <a:gd name="connsiteY2" fmla="*/ 0 h 764132"/>
                  <a:gd name="connsiteX0" fmla="*/ 0 w 220310"/>
                  <a:gd name="connsiteY0" fmla="*/ 83820 h 764132"/>
                  <a:gd name="connsiteX1" fmla="*/ 136437 w 220310"/>
                  <a:gd name="connsiteY1" fmla="*/ 764132 h 764132"/>
                  <a:gd name="connsiteX2" fmla="*/ 220257 w 220310"/>
                  <a:gd name="connsiteY2" fmla="*/ 520292 h 764132"/>
                  <a:gd name="connsiteX3" fmla="*/ 167640 w 220310"/>
                  <a:gd name="connsiteY3" fmla="*/ 0 h 764132"/>
                  <a:gd name="connsiteX0" fmla="*/ 0 w 220257"/>
                  <a:gd name="connsiteY0" fmla="*/ 83820 h 764132"/>
                  <a:gd name="connsiteX1" fmla="*/ 136437 w 220257"/>
                  <a:gd name="connsiteY1" fmla="*/ 764132 h 764132"/>
                  <a:gd name="connsiteX2" fmla="*/ 220257 w 220257"/>
                  <a:gd name="connsiteY2" fmla="*/ 520292 h 764132"/>
                  <a:gd name="connsiteX3" fmla="*/ 167640 w 220257"/>
                  <a:gd name="connsiteY3" fmla="*/ 0 h 76413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20257"/>
                  <a:gd name="connsiteY0" fmla="*/ 60960 h 741272"/>
                  <a:gd name="connsiteX1" fmla="*/ 136437 w 220257"/>
                  <a:gd name="connsiteY1" fmla="*/ 741272 h 741272"/>
                  <a:gd name="connsiteX2" fmla="*/ 220257 w 220257"/>
                  <a:gd name="connsiteY2" fmla="*/ 497432 h 741272"/>
                  <a:gd name="connsiteX3" fmla="*/ 144780 w 220257"/>
                  <a:gd name="connsiteY3" fmla="*/ 0 h 741272"/>
                  <a:gd name="connsiteX0" fmla="*/ 0 w 273597"/>
                  <a:gd name="connsiteY0" fmla="*/ 0 h 840332"/>
                  <a:gd name="connsiteX1" fmla="*/ 189777 w 273597"/>
                  <a:gd name="connsiteY1" fmla="*/ 840332 h 840332"/>
                  <a:gd name="connsiteX2" fmla="*/ 273597 w 273597"/>
                  <a:gd name="connsiteY2" fmla="*/ 596492 h 840332"/>
                  <a:gd name="connsiteX3" fmla="*/ 198120 w 273597"/>
                  <a:gd name="connsiteY3" fmla="*/ 99060 h 840332"/>
                  <a:gd name="connsiteX0" fmla="*/ 0 w 273597"/>
                  <a:gd name="connsiteY0" fmla="*/ 0 h 596492"/>
                  <a:gd name="connsiteX1" fmla="*/ 44997 w 273597"/>
                  <a:gd name="connsiteY1" fmla="*/ 238352 h 596492"/>
                  <a:gd name="connsiteX2" fmla="*/ 273597 w 273597"/>
                  <a:gd name="connsiteY2" fmla="*/ 596492 h 596492"/>
                  <a:gd name="connsiteX3" fmla="*/ 198120 w 273597"/>
                  <a:gd name="connsiteY3" fmla="*/ 99060 h 596492"/>
                  <a:gd name="connsiteX0" fmla="*/ 0 w 198120"/>
                  <a:gd name="connsiteY0" fmla="*/ 0 h 238352"/>
                  <a:gd name="connsiteX1" fmla="*/ 44997 w 198120"/>
                  <a:gd name="connsiteY1" fmla="*/ 238352 h 238352"/>
                  <a:gd name="connsiteX2" fmla="*/ 198120 w 198120"/>
                  <a:gd name="connsiteY2" fmla="*/ 99060 h 238352"/>
                  <a:gd name="connsiteX0" fmla="*/ 0 w 114300"/>
                  <a:gd name="connsiteY0" fmla="*/ 68580 h 306932"/>
                  <a:gd name="connsiteX1" fmla="*/ 44997 w 114300"/>
                  <a:gd name="connsiteY1" fmla="*/ 306932 h 306932"/>
                  <a:gd name="connsiteX2" fmla="*/ 114300 w 114300"/>
                  <a:gd name="connsiteY2" fmla="*/ 0 h 306932"/>
                  <a:gd name="connsiteX0" fmla="*/ 0 w 99060"/>
                  <a:gd name="connsiteY0" fmla="*/ 0 h 238352"/>
                  <a:gd name="connsiteX1" fmla="*/ 44997 w 99060"/>
                  <a:gd name="connsiteY1" fmla="*/ 238352 h 238352"/>
                  <a:gd name="connsiteX2" fmla="*/ 99060 w 99060"/>
                  <a:gd name="connsiteY2" fmla="*/ 15240 h 238352"/>
                  <a:gd name="connsiteX0" fmla="*/ 0 w 121920"/>
                  <a:gd name="connsiteY0" fmla="*/ 60960 h 299312"/>
                  <a:gd name="connsiteX1" fmla="*/ 44997 w 121920"/>
                  <a:gd name="connsiteY1" fmla="*/ 299312 h 299312"/>
                  <a:gd name="connsiteX2" fmla="*/ 121920 w 121920"/>
                  <a:gd name="connsiteY2" fmla="*/ 0 h 299312"/>
                  <a:gd name="connsiteX0" fmla="*/ 0 w 121920"/>
                  <a:gd name="connsiteY0" fmla="*/ 60960 h 230732"/>
                  <a:gd name="connsiteX1" fmla="*/ 67857 w 121920"/>
                  <a:gd name="connsiteY1" fmla="*/ 230732 h 230732"/>
                  <a:gd name="connsiteX2" fmla="*/ 121920 w 121920"/>
                  <a:gd name="connsiteY2" fmla="*/ 0 h 230732"/>
                  <a:gd name="connsiteX0" fmla="*/ 0 w 114300"/>
                  <a:gd name="connsiteY0" fmla="*/ 0 h 169772"/>
                  <a:gd name="connsiteX1" fmla="*/ 67857 w 114300"/>
                  <a:gd name="connsiteY1" fmla="*/ 169772 h 169772"/>
                  <a:gd name="connsiteX2" fmla="*/ 114300 w 114300"/>
                  <a:gd name="connsiteY2" fmla="*/ 22860 h 169772"/>
                  <a:gd name="connsiteX0" fmla="*/ 0 w 129540"/>
                  <a:gd name="connsiteY0" fmla="*/ 0 h 192632"/>
                  <a:gd name="connsiteX1" fmla="*/ 83097 w 129540"/>
                  <a:gd name="connsiteY1" fmla="*/ 192632 h 192632"/>
                  <a:gd name="connsiteX2" fmla="*/ 129540 w 129540"/>
                  <a:gd name="connsiteY2" fmla="*/ 45720 h 192632"/>
                </a:gdLst>
                <a:ahLst/>
                <a:cxnLst>
                  <a:cxn ang="0">
                    <a:pos x="connsiteX0" y="connsiteY0"/>
                  </a:cxn>
                  <a:cxn ang="0">
                    <a:pos x="connsiteX1" y="connsiteY1"/>
                  </a:cxn>
                  <a:cxn ang="0">
                    <a:pos x="connsiteX2" y="connsiteY2"/>
                  </a:cxn>
                </a:cxnLst>
                <a:rect l="l" t="t" r="r" b="b"/>
                <a:pathLst>
                  <a:path w="129540" h="192632">
                    <a:moveTo>
                      <a:pt x="0" y="0"/>
                    </a:moveTo>
                    <a:lnTo>
                      <a:pt x="83097" y="192632"/>
                    </a:lnTo>
                    <a:lnTo>
                      <a:pt x="129540" y="45720"/>
                    </a:lnTo>
                  </a:path>
                </a:pathLst>
              </a:custGeom>
              <a:noFill/>
              <a:ln w="12700" cap="rnd">
                <a:solidFill>
                  <a:srgbClr val="77BF4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Franklin Gothic Book" panose="020B0503020102020204" pitchFamily="34" charset="0"/>
                </a:endParaRPr>
              </a:p>
            </p:txBody>
          </p:sp>
        </p:grpSp>
        <p:cxnSp>
          <p:nvCxnSpPr>
            <p:cNvPr id="62" name="Straight Connector 61"/>
            <p:cNvCxnSpPr/>
            <p:nvPr userDrawn="1"/>
          </p:nvCxnSpPr>
          <p:spPr>
            <a:xfrm>
              <a:off x="-649697" y="3631490"/>
              <a:ext cx="2554697" cy="0"/>
            </a:xfrm>
            <a:prstGeom prst="line">
              <a:avLst/>
            </a:prstGeom>
            <a:ln w="12700">
              <a:solidFill>
                <a:srgbClr val="77BF43"/>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87" idx="2"/>
            </p:cNvCxnSpPr>
            <p:nvPr userDrawn="1"/>
          </p:nvCxnSpPr>
          <p:spPr>
            <a:xfrm>
              <a:off x="4868740" y="3635495"/>
              <a:ext cx="4855220" cy="0"/>
            </a:xfrm>
            <a:prstGeom prst="line">
              <a:avLst/>
            </a:prstGeom>
            <a:ln w="12700">
              <a:solidFill>
                <a:srgbClr val="77BF43"/>
              </a:solidFill>
            </a:ln>
          </p:spPr>
          <p:style>
            <a:lnRef idx="1">
              <a:schemeClr val="accent1"/>
            </a:lnRef>
            <a:fillRef idx="0">
              <a:schemeClr val="accent1"/>
            </a:fillRef>
            <a:effectRef idx="0">
              <a:schemeClr val="accent1"/>
            </a:effectRef>
            <a:fontRef idx="minor">
              <a:schemeClr val="tx1"/>
            </a:fontRef>
          </p:style>
        </p:cxnSp>
      </p:gr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6021" y="5961131"/>
            <a:ext cx="1077987" cy="548640"/>
          </a:xfrm>
          <a:prstGeom prst="rect">
            <a:avLst/>
          </a:prstGeom>
        </p:spPr>
      </p:pic>
    </p:spTree>
    <p:extLst>
      <p:ext uri="{BB962C8B-B14F-4D97-AF65-F5344CB8AC3E}">
        <p14:creationId xmlns:p14="http://schemas.microsoft.com/office/powerpoint/2010/main" val="314290484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491109"/>
          </a:xfrm>
        </p:spPr>
        <p:txBody>
          <a:bodyPr/>
          <a:lstStyle/>
          <a:p>
            <a:r>
              <a:rPr lang="en-US"/>
              <a:t>Click to edit Master title style</a:t>
            </a:r>
          </a:p>
        </p:txBody>
      </p:sp>
      <p:sp>
        <p:nvSpPr>
          <p:cNvPr id="2" name="Slide Number Placeholder 1"/>
          <p:cNvSpPr>
            <a:spLocks noGrp="1"/>
          </p:cNvSpPr>
          <p:nvPr>
            <p:ph type="sldNum" sz="quarter" idx="10"/>
          </p:nvPr>
        </p:nvSpPr>
        <p:spPr/>
        <p:txBody>
          <a:bodyPr/>
          <a:lstStyle/>
          <a:p>
            <a:fld id="{C9EBFD1A-B7A0-466A-B83C-FDA8DD378B8A}" type="slidenum">
              <a:rPr lang="en-US" smtClean="0"/>
              <a:pPr/>
              <a:t>‹#›</a:t>
            </a:fld>
            <a:endParaRPr lang="en-US"/>
          </a:p>
        </p:txBody>
      </p:sp>
    </p:spTree>
    <p:extLst>
      <p:ext uri="{BB962C8B-B14F-4D97-AF65-F5344CB8AC3E}">
        <p14:creationId xmlns:p14="http://schemas.microsoft.com/office/powerpoint/2010/main" val="111331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491109"/>
          </a:xfrm>
        </p:spPr>
        <p:txBody>
          <a:bodyPr/>
          <a:lstStyle/>
          <a:p>
            <a:r>
              <a:rPr lang="en-US"/>
              <a:t>Click to edit Master title style</a:t>
            </a:r>
          </a:p>
        </p:txBody>
      </p:sp>
      <p:sp>
        <p:nvSpPr>
          <p:cNvPr id="2" name="Slide Number Placeholder 1"/>
          <p:cNvSpPr>
            <a:spLocks noGrp="1"/>
          </p:cNvSpPr>
          <p:nvPr>
            <p:ph type="sldNum" sz="quarter" idx="10"/>
          </p:nvPr>
        </p:nvSpPr>
        <p:spPr/>
        <p:txBody>
          <a:bodyPr/>
          <a:lstStyle/>
          <a:p>
            <a:fld id="{C9EBFD1A-B7A0-466A-B83C-FDA8DD378B8A}" type="slidenum">
              <a:rPr lang="en-US" smtClean="0"/>
              <a:pPr/>
              <a:t>‹#›</a:t>
            </a:fld>
            <a:endParaRPr lang="en-US"/>
          </a:p>
        </p:txBody>
      </p:sp>
      <p:sp>
        <p:nvSpPr>
          <p:cNvPr id="4" name="Text Placeholder 3">
            <a:extLst>
              <a:ext uri="{FF2B5EF4-FFF2-40B4-BE49-F238E27FC236}">
                <a16:creationId xmlns:a16="http://schemas.microsoft.com/office/drawing/2014/main" id="{0894ADCD-2376-319B-0AB1-C53698BAB1B9}"/>
              </a:ext>
            </a:extLst>
          </p:cNvPr>
          <p:cNvSpPr>
            <a:spLocks noGrp="1"/>
          </p:cNvSpPr>
          <p:nvPr>
            <p:ph type="body" sz="quarter" idx="11"/>
          </p:nvPr>
        </p:nvSpPr>
        <p:spPr>
          <a:xfrm>
            <a:off x="244475" y="928688"/>
            <a:ext cx="4675868" cy="5303520"/>
          </a:xfrm>
        </p:spPr>
        <p:txBody>
          <a:bodyPr>
            <a:normAutofit/>
          </a:bodyPr>
          <a:lstStyle>
            <a:lvl1pPr>
              <a:lnSpc>
                <a:spcPct val="120000"/>
              </a:lnSpc>
              <a:spcBef>
                <a:spcPts val="400"/>
              </a:spcBef>
              <a:spcAft>
                <a:spcPts val="400"/>
              </a:spcAft>
              <a:defRPr sz="2000"/>
            </a:lvl1pPr>
            <a:lvl2pPr>
              <a:lnSpc>
                <a:spcPct val="120000"/>
              </a:lnSpc>
              <a:spcBef>
                <a:spcPts val="400"/>
              </a:spcBef>
              <a:spcAft>
                <a:spcPts val="400"/>
              </a:spcAft>
              <a:defRPr sz="1600">
                <a:solidFill>
                  <a:srgbClr val="5F9A35"/>
                </a:solidFill>
              </a:defRPr>
            </a:lvl2pPr>
            <a:lvl3pPr>
              <a:lnSpc>
                <a:spcPct val="120000"/>
              </a:lnSpc>
              <a:spcBef>
                <a:spcPts val="400"/>
              </a:spcBef>
              <a:spcAft>
                <a:spcPts val="400"/>
              </a:spcAft>
              <a:defRPr sz="1400"/>
            </a:lvl3pPr>
            <a:lvl4pPr>
              <a:lnSpc>
                <a:spcPct val="120000"/>
              </a:lnSpc>
              <a:spcBef>
                <a:spcPts val="400"/>
              </a:spcBef>
              <a:spcAft>
                <a:spcPts val="400"/>
              </a:spcAft>
              <a:defRPr sz="1200"/>
            </a:lvl4pPr>
            <a:lvl5pPr>
              <a:lnSpc>
                <a:spcPct val="120000"/>
              </a:lnSpc>
              <a:spcBef>
                <a:spcPts val="400"/>
              </a:spcBef>
              <a:spcAft>
                <a:spcPts val="40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A9921C23-AFB3-6FAA-2CF8-366D0E700E5B}"/>
              </a:ext>
            </a:extLst>
          </p:cNvPr>
          <p:cNvSpPr>
            <a:spLocks noGrp="1"/>
          </p:cNvSpPr>
          <p:nvPr>
            <p:ph sz="quarter" idx="12"/>
          </p:nvPr>
        </p:nvSpPr>
        <p:spPr>
          <a:xfrm>
            <a:off x="5037138" y="928688"/>
            <a:ext cx="6910387" cy="5303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01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87F0-9245-B8F5-DBB7-9B191E3F9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49C0F-1608-2A6F-E3E9-0CAD08291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0FD8B-1B6F-B804-DC9E-1A9D1B44047B}"/>
              </a:ext>
            </a:extLst>
          </p:cNvPr>
          <p:cNvSpPr>
            <a:spLocks noGrp="1"/>
          </p:cNvSpPr>
          <p:nvPr>
            <p:ph type="dt" sz="half" idx="10"/>
          </p:nvPr>
        </p:nvSpPr>
        <p:spPr/>
        <p:txBody>
          <a:bodyPr/>
          <a:lstStyle/>
          <a:p>
            <a:fld id="{3FC505D9-B560-468E-917B-BF27861498A0}" type="datetimeFigureOut">
              <a:rPr lang="en-US" smtClean="0"/>
              <a:t>5/2/2023</a:t>
            </a:fld>
            <a:endParaRPr lang="en-US"/>
          </a:p>
        </p:txBody>
      </p:sp>
      <p:sp>
        <p:nvSpPr>
          <p:cNvPr id="5" name="Footer Placeholder 4">
            <a:extLst>
              <a:ext uri="{FF2B5EF4-FFF2-40B4-BE49-F238E27FC236}">
                <a16:creationId xmlns:a16="http://schemas.microsoft.com/office/drawing/2014/main" id="{B81F832C-2096-F6E5-A19F-F3CE29E48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20568-8B5B-2F83-B871-803B6585BA3D}"/>
              </a:ext>
            </a:extLst>
          </p:cNvPr>
          <p:cNvSpPr>
            <a:spLocks noGrp="1"/>
          </p:cNvSpPr>
          <p:nvPr>
            <p:ph type="sldNum" sz="quarter" idx="12"/>
          </p:nvPr>
        </p:nvSpPr>
        <p:spPr/>
        <p:txBody>
          <a:bodyPr/>
          <a:lstStyle/>
          <a:p>
            <a:fld id="{B17018B7-C941-4220-9A57-8C521B905C6F}" type="slidenum">
              <a:rPr lang="en-US" smtClean="0"/>
              <a:t>‹#›</a:t>
            </a:fld>
            <a:endParaRPr lang="en-US"/>
          </a:p>
        </p:txBody>
      </p:sp>
    </p:spTree>
    <p:extLst>
      <p:ext uri="{BB962C8B-B14F-4D97-AF65-F5344CB8AC3E}">
        <p14:creationId xmlns:p14="http://schemas.microsoft.com/office/powerpoint/2010/main" val="366946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424732"/>
          </a:xfrm>
          <a:prstGeom prst="rect">
            <a:avLst/>
          </a:prstGeom>
        </p:spPr>
        <p:txBody>
          <a:bodyPr vert="horz" lIns="91440" tIns="45720" rIns="91440" bIns="45720" rtlCol="0" anchor="t">
            <a:spAutoFit/>
          </a:bodyPr>
          <a:lstStyle/>
          <a:p>
            <a:r>
              <a:rPr lang="en-US"/>
              <a:t>Click to edit Master title style</a:t>
            </a:r>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243840" y="6461611"/>
            <a:ext cx="218008" cy="215444"/>
          </a:xfrm>
          <a:prstGeom prst="rect">
            <a:avLst/>
          </a:prstGeom>
        </p:spPr>
        <p:txBody>
          <a:bodyPr vert="horz" wrap="none" lIns="0" tIns="0" rIns="0" bIns="0" rtlCol="0" anchor="ctr">
            <a:spAutoFit/>
          </a:bodyPr>
          <a:lstStyle>
            <a:lvl1pPr algn="l">
              <a:defRPr sz="1400" b="0">
                <a:solidFill>
                  <a:schemeClr val="bg2">
                    <a:lumMod val="50000"/>
                  </a:schemeClr>
                </a:solidFill>
                <a:latin typeface="Arial" pitchFamily="34" charset="0"/>
                <a:cs typeface="Arial" pitchFamily="34" charset="0"/>
              </a:defRPr>
            </a:lvl1pPr>
          </a:lstStyle>
          <a:p>
            <a:fld id="{C9EBFD1A-B7A0-466A-B83C-FDA8DD378B8A}" type="slidenum">
              <a:rPr lang="en-US" smtClean="0"/>
              <a:pPr/>
              <a:t>‹#›</a:t>
            </a:fld>
            <a:endParaRPr lang="en-US"/>
          </a:p>
        </p:txBody>
      </p:sp>
      <p:grpSp>
        <p:nvGrpSpPr>
          <p:cNvPr id="4" name="Group 3"/>
          <p:cNvGrpSpPr/>
          <p:nvPr userDrawn="1"/>
        </p:nvGrpSpPr>
        <p:grpSpPr>
          <a:xfrm>
            <a:off x="1524" y="2853312"/>
            <a:ext cx="12188952" cy="1151376"/>
            <a:chOff x="1524" y="3228983"/>
            <a:chExt cx="12188952" cy="1151376"/>
          </a:xfrm>
          <a:solidFill>
            <a:srgbClr val="77BF43"/>
          </a:solidFill>
        </p:grpSpPr>
        <p:sp>
          <p:nvSpPr>
            <p:cNvPr id="10" name="object 9"/>
            <p:cNvSpPr/>
            <p:nvPr userDrawn="1"/>
          </p:nvSpPr>
          <p:spPr>
            <a:xfrm>
              <a:off x="1524" y="3228983"/>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1" name="object 20"/>
            <p:cNvSpPr/>
            <p:nvPr userDrawn="1"/>
          </p:nvSpPr>
          <p:spPr>
            <a:xfrm>
              <a:off x="12051846" y="3228983"/>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grpSp>
      <p:grpSp>
        <p:nvGrpSpPr>
          <p:cNvPr id="12" name="Group 11">
            <a:extLst>
              <a:ext uri="{FF2B5EF4-FFF2-40B4-BE49-F238E27FC236}">
                <a16:creationId xmlns:a16="http://schemas.microsoft.com/office/drawing/2014/main" id="{2DA997C9-33B5-4116-887C-9D02FC88E37D}"/>
              </a:ext>
            </a:extLst>
          </p:cNvPr>
          <p:cNvGrpSpPr/>
          <p:nvPr userDrawn="1"/>
        </p:nvGrpSpPr>
        <p:grpSpPr>
          <a:xfrm>
            <a:off x="9663221" y="6386453"/>
            <a:ext cx="2284939" cy="365760"/>
            <a:chOff x="9663221" y="6386453"/>
            <a:chExt cx="2284939" cy="365760"/>
          </a:xfrm>
        </p:grpSpPr>
        <p:pic>
          <p:nvPicPr>
            <p:cNvPr id="8" name="Picture 7"/>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229502" y="6386453"/>
              <a:ext cx="718658" cy="365760"/>
            </a:xfrm>
            <a:prstGeom prst="rect">
              <a:avLst/>
            </a:prstGeom>
          </p:spPr>
        </p:pic>
        <p:pic>
          <p:nvPicPr>
            <p:cNvPr id="9" name="Picture 8" descr="A picture containing text, clock&#10;&#10;Description automatically generated">
              <a:extLst>
                <a:ext uri="{FF2B5EF4-FFF2-40B4-BE49-F238E27FC236}">
                  <a16:creationId xmlns:a16="http://schemas.microsoft.com/office/drawing/2014/main" id="{C6DD5593-41C7-49B4-AAFB-12E50E477ADB}"/>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9663221" y="6432173"/>
              <a:ext cx="1347562" cy="274320"/>
            </a:xfrm>
            <a:prstGeom prst="rect">
              <a:avLst/>
            </a:prstGeom>
          </p:spPr>
        </p:pic>
        <p:cxnSp>
          <p:nvCxnSpPr>
            <p:cNvPr id="7" name="Straight Connector 6">
              <a:extLst>
                <a:ext uri="{FF2B5EF4-FFF2-40B4-BE49-F238E27FC236}">
                  <a16:creationId xmlns:a16="http://schemas.microsoft.com/office/drawing/2014/main" id="{ACEAA32A-4F5F-4E42-946C-03764E42839A}"/>
                </a:ext>
              </a:extLst>
            </p:cNvPr>
            <p:cNvCxnSpPr>
              <a:cxnSpLocks/>
            </p:cNvCxnSpPr>
            <p:nvPr userDrawn="1"/>
          </p:nvCxnSpPr>
          <p:spPr>
            <a:xfrm>
              <a:off x="11120143" y="6430030"/>
              <a:ext cx="0" cy="2786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7837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1219170" rtl="0" eaLnBrk="1" latinLnBrk="0" hangingPunct="1">
        <a:lnSpc>
          <a:spcPct val="90000"/>
        </a:lnSpc>
        <a:spcBef>
          <a:spcPct val="0"/>
        </a:spcBef>
        <a:buNone/>
        <a:defRPr sz="2400" b="0" kern="1200">
          <a:solidFill>
            <a:srgbClr val="000000"/>
          </a:solidFill>
          <a:latin typeface="Arial" pitchFamily="34" charset="0"/>
          <a:ea typeface="+mj-ea"/>
          <a:cs typeface="Arial" pitchFamily="34" charset="0"/>
        </a:defRPr>
      </a:lvl1pPr>
    </p:titleStyle>
    <p:body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hyperlink" Target="https://herbalife663.sharepoint.com/:f:/r/sites/OneHerbalife/Shared%20Documents/Data%20and%20Analytics/Data%20Lake/1-Infosys/Implementation%20Partner/ODW%20Details?csf=1&amp;web=1&amp;e=CTtBJP" TargetMode="External"/><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hyperlink" Target="https://herbalife663.sharepoint.com/:x:/r/sites/OneHerbalife/Shared%20Documents/Data%20and%20Analytics/Data%20Lake/Inventory/EDW%20Master%20Job%20Details.xlsx?d=w50b00107d4c44e0097adda70b878c73b&amp;csf=1&amp;web=1&amp;e=eCnuFz" TargetMode="External"/><Relationship Id="rId2" Type="http://schemas.openxmlformats.org/officeDocument/2006/relationships/image" Target="../media/image13.jpe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sv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38.png"/><Relationship Id="rId2" Type="http://schemas.openxmlformats.org/officeDocument/2006/relationships/image" Target="../media/image28.png"/><Relationship Id="rId16"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Existing%20HL%20Documents&amp;viewid=552662af%2D1466%2D4445%2D9b46%2D2ad15e05b7b2" TargetMode="External"/><Relationship Id="rId1" Type="http://schemas.openxmlformats.org/officeDocument/2006/relationships/slideLayout" Target="../slideLayouts/slideLayout9.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5"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Implementation%20Partner&amp;viewid=552662af%2D1466%2D4445%2D9b46%2D2ad15e05b7b2" TargetMode="External"/><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Implementation%20Partner%2FODW%20Details&amp;viewid=552662af%2D1466%2D4445%2D9b46%2D2ad15e05b7b2"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6" Type="http://schemas.openxmlformats.org/officeDocument/2006/relationships/image" Target="../media/image77.png"/><Relationship Id="rId21" Type="http://schemas.openxmlformats.org/officeDocument/2006/relationships/image" Target="../media/image72.png"/><Relationship Id="rId34" Type="http://schemas.openxmlformats.org/officeDocument/2006/relationships/image" Target="../media/image85.png"/><Relationship Id="rId42" Type="http://schemas.openxmlformats.org/officeDocument/2006/relationships/diagramData" Target="../diagrams/data4.xml"/><Relationship Id="rId47" Type="http://schemas.openxmlformats.org/officeDocument/2006/relationships/image" Target="../media/image93.png"/><Relationship Id="rId50" Type="http://schemas.openxmlformats.org/officeDocument/2006/relationships/image" Target="../media/image96.png"/><Relationship Id="rId55" Type="http://schemas.openxmlformats.org/officeDocument/2006/relationships/image" Target="../media/image101.png"/><Relationship Id="rId63" Type="http://schemas.openxmlformats.org/officeDocument/2006/relationships/image" Target="../media/image109.png"/><Relationship Id="rId7" Type="http://schemas.openxmlformats.org/officeDocument/2006/relationships/image" Target="../media/image58.png"/><Relationship Id="rId2" Type="http://schemas.openxmlformats.org/officeDocument/2006/relationships/notesSlide" Target="../notesSlides/notesSlide4.xml"/><Relationship Id="rId16" Type="http://schemas.openxmlformats.org/officeDocument/2006/relationships/image" Target="../media/image67.png"/><Relationship Id="rId29" Type="http://schemas.openxmlformats.org/officeDocument/2006/relationships/image" Target="../media/image80.png"/><Relationship Id="rId11" Type="http://schemas.openxmlformats.org/officeDocument/2006/relationships/image" Target="../media/image62.png"/><Relationship Id="rId24" Type="http://schemas.openxmlformats.org/officeDocument/2006/relationships/image" Target="../media/image75.png"/><Relationship Id="rId32" Type="http://schemas.openxmlformats.org/officeDocument/2006/relationships/image" Target="../media/image83.png"/><Relationship Id="rId37" Type="http://schemas.openxmlformats.org/officeDocument/2006/relationships/image" Target="../media/image88.png"/><Relationship Id="rId40" Type="http://schemas.openxmlformats.org/officeDocument/2006/relationships/image" Target="../media/image91.png"/><Relationship Id="rId45" Type="http://schemas.openxmlformats.org/officeDocument/2006/relationships/diagramColors" Target="../diagrams/colors4.xml"/><Relationship Id="rId53" Type="http://schemas.openxmlformats.org/officeDocument/2006/relationships/image" Target="../media/image99.png"/><Relationship Id="rId58" Type="http://schemas.openxmlformats.org/officeDocument/2006/relationships/image" Target="../media/image104.png"/><Relationship Id="rId66" Type="http://schemas.openxmlformats.org/officeDocument/2006/relationships/image" Target="../media/image112.png"/><Relationship Id="rId5" Type="http://schemas.openxmlformats.org/officeDocument/2006/relationships/image" Target="../media/image56.png"/><Relationship Id="rId61" Type="http://schemas.openxmlformats.org/officeDocument/2006/relationships/image" Target="../media/image107.png"/><Relationship Id="rId19" Type="http://schemas.openxmlformats.org/officeDocument/2006/relationships/image" Target="../media/image7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 Id="rId30" Type="http://schemas.openxmlformats.org/officeDocument/2006/relationships/image" Target="../media/image81.png"/><Relationship Id="rId35" Type="http://schemas.openxmlformats.org/officeDocument/2006/relationships/image" Target="../media/image86.png"/><Relationship Id="rId43" Type="http://schemas.openxmlformats.org/officeDocument/2006/relationships/diagramLayout" Target="../diagrams/layout4.xml"/><Relationship Id="rId48" Type="http://schemas.openxmlformats.org/officeDocument/2006/relationships/image" Target="../media/image94.png"/><Relationship Id="rId56" Type="http://schemas.openxmlformats.org/officeDocument/2006/relationships/image" Target="../media/image102.png"/><Relationship Id="rId64" Type="http://schemas.openxmlformats.org/officeDocument/2006/relationships/image" Target="../media/image110.png"/><Relationship Id="rId8" Type="http://schemas.openxmlformats.org/officeDocument/2006/relationships/image" Target="../media/image59.png"/><Relationship Id="rId51" Type="http://schemas.openxmlformats.org/officeDocument/2006/relationships/image" Target="../media/image97.png"/><Relationship Id="rId3" Type="http://schemas.openxmlformats.org/officeDocument/2006/relationships/image" Target="../media/image54.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33" Type="http://schemas.openxmlformats.org/officeDocument/2006/relationships/image" Target="../media/image84.png"/><Relationship Id="rId38" Type="http://schemas.openxmlformats.org/officeDocument/2006/relationships/image" Target="../media/image89.png"/><Relationship Id="rId46" Type="http://schemas.microsoft.com/office/2007/relationships/diagramDrawing" Target="../diagrams/drawing4.xml"/><Relationship Id="rId59" Type="http://schemas.openxmlformats.org/officeDocument/2006/relationships/image" Target="../media/image105.png"/><Relationship Id="rId20" Type="http://schemas.openxmlformats.org/officeDocument/2006/relationships/image" Target="../media/image71.svg"/><Relationship Id="rId41" Type="http://schemas.openxmlformats.org/officeDocument/2006/relationships/image" Target="../media/image92.png"/><Relationship Id="rId54" Type="http://schemas.openxmlformats.org/officeDocument/2006/relationships/image" Target="../media/image100.png"/><Relationship Id="rId6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57.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36" Type="http://schemas.openxmlformats.org/officeDocument/2006/relationships/image" Target="../media/image87.png"/><Relationship Id="rId49" Type="http://schemas.openxmlformats.org/officeDocument/2006/relationships/image" Target="../media/image95.png"/><Relationship Id="rId57" Type="http://schemas.openxmlformats.org/officeDocument/2006/relationships/image" Target="../media/image103.png"/><Relationship Id="rId10" Type="http://schemas.openxmlformats.org/officeDocument/2006/relationships/image" Target="../media/image61.png"/><Relationship Id="rId31" Type="http://schemas.openxmlformats.org/officeDocument/2006/relationships/image" Target="../media/image82.png"/><Relationship Id="rId44" Type="http://schemas.openxmlformats.org/officeDocument/2006/relationships/diagramQuickStyle" Target="../diagrams/quickStyle4.xml"/><Relationship Id="rId52" Type="http://schemas.openxmlformats.org/officeDocument/2006/relationships/image" Target="../media/image98.png"/><Relationship Id="rId60" Type="http://schemas.openxmlformats.org/officeDocument/2006/relationships/image" Target="../media/image106.png"/><Relationship Id="rId65" Type="http://schemas.openxmlformats.org/officeDocument/2006/relationships/image" Target="../media/image111.png"/><Relationship Id="rId4" Type="http://schemas.openxmlformats.org/officeDocument/2006/relationships/image" Target="../media/image55.png"/><Relationship Id="rId9" Type="http://schemas.openxmlformats.org/officeDocument/2006/relationships/image" Target="../media/image60.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120.png"/></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4.png"/><Relationship Id="rId7" Type="http://schemas.openxmlformats.org/officeDocument/2006/relationships/image" Target="../media/image122.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17.png"/><Relationship Id="rId10" Type="http://schemas.openxmlformats.org/officeDocument/2006/relationships/image" Target="../media/image124.png"/><Relationship Id="rId4" Type="http://schemas.openxmlformats.org/officeDocument/2006/relationships/image" Target="../media/image115.png"/><Relationship Id="rId9" Type="http://schemas.openxmlformats.org/officeDocument/2006/relationships/image" Target="../media/image123.png"/></Relationships>
</file>

<file path=ppt/slides/_rels/slide24.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4.png"/><Relationship Id="rId7" Type="http://schemas.openxmlformats.org/officeDocument/2006/relationships/image" Target="../media/image119.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8.png"/><Relationship Id="rId5" Type="http://schemas.openxmlformats.org/officeDocument/2006/relationships/image" Target="../media/image116.png"/><Relationship Id="rId10" Type="http://schemas.openxmlformats.org/officeDocument/2006/relationships/image" Target="../media/image120.png"/><Relationship Id="rId4" Type="http://schemas.openxmlformats.org/officeDocument/2006/relationships/image" Target="../media/image115.png"/><Relationship Id="rId9" Type="http://schemas.openxmlformats.org/officeDocument/2006/relationships/image" Target="../media/image117.png"/></Relationships>
</file>

<file path=ppt/slides/_rels/slide25.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3.png"/><Relationship Id="rId7"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6.png"/><Relationship Id="rId11" Type="http://schemas.openxmlformats.org/officeDocument/2006/relationships/image" Target="../media/image120.png"/><Relationship Id="rId5" Type="http://schemas.openxmlformats.org/officeDocument/2006/relationships/image" Target="../media/image115.png"/><Relationship Id="rId10" Type="http://schemas.openxmlformats.org/officeDocument/2006/relationships/image" Target="../media/image117.png"/><Relationship Id="rId4" Type="http://schemas.openxmlformats.org/officeDocument/2006/relationships/image" Target="../media/image114.png"/><Relationship Id="rId9" Type="http://schemas.openxmlformats.org/officeDocument/2006/relationships/image" Target="../media/image123.png"/></Relationships>
</file>

<file path=ppt/slides/_rels/slide26.xml.rels><?xml version="1.0" encoding="UTF-8" standalone="yes"?>
<Relationships xmlns="http://schemas.openxmlformats.org/package/2006/relationships"><Relationship Id="rId3" Type="http://schemas.openxmlformats.org/officeDocument/2006/relationships/image" Target="../media/image126.sv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svg"/><Relationship Id="rId4" Type="http://schemas.openxmlformats.org/officeDocument/2006/relationships/image" Target="../media/image127.png"/></Relationships>
</file>

<file path=ppt/slides/_rels/slide27.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diagramLayout" Target="../diagrams/layout5.xml"/><Relationship Id="rId7" Type="http://schemas.openxmlformats.org/officeDocument/2006/relationships/image" Target="../media/image123.png"/><Relationship Id="rId12" Type="http://schemas.openxmlformats.org/officeDocument/2006/relationships/image" Target="../media/image13.jpe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5.png"/><Relationship Id="rId5" Type="http://schemas.openxmlformats.org/officeDocument/2006/relationships/diagramColors" Target="../diagrams/colors5.xml"/><Relationship Id="rId10" Type="http://schemas.openxmlformats.org/officeDocument/2006/relationships/image" Target="../media/image119.png"/><Relationship Id="rId4" Type="http://schemas.openxmlformats.org/officeDocument/2006/relationships/diagramQuickStyle" Target="../diagrams/quickStyle5.xml"/><Relationship Id="rId9" Type="http://schemas.openxmlformats.org/officeDocument/2006/relationships/image" Target="../media/image118.png"/></Relationships>
</file>

<file path=ppt/slides/_rels/slide28.xml.rels><?xml version="1.0" encoding="UTF-8" standalone="yes"?>
<Relationships xmlns="http://schemas.openxmlformats.org/package/2006/relationships"><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2.jpeg"/><Relationship Id="rId5" Type="http://schemas.openxmlformats.org/officeDocument/2006/relationships/image" Target="../media/image131.png"/><Relationship Id="rId4" Type="http://schemas.openxmlformats.org/officeDocument/2006/relationships/image" Target="../media/image1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4.png"/><Relationship Id="rId18" Type="http://schemas.openxmlformats.org/officeDocument/2006/relationships/image" Target="../media/image99.png"/><Relationship Id="rId3" Type="http://schemas.openxmlformats.org/officeDocument/2006/relationships/image" Target="../media/image135.png"/><Relationship Id="rId7" Type="http://schemas.openxmlformats.org/officeDocument/2006/relationships/image" Target="../media/image138.png"/><Relationship Id="rId12" Type="http://schemas.openxmlformats.org/officeDocument/2006/relationships/image" Target="../media/image141.png"/><Relationship Id="rId17" Type="http://schemas.openxmlformats.org/officeDocument/2006/relationships/image" Target="../media/image94.png"/><Relationship Id="rId2" Type="http://schemas.openxmlformats.org/officeDocument/2006/relationships/image" Target="../media/image134.png"/><Relationship Id="rId16"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137.png"/><Relationship Id="rId11" Type="http://schemas.openxmlformats.org/officeDocument/2006/relationships/image" Target="../media/image140.png"/><Relationship Id="rId5" Type="http://schemas.openxmlformats.org/officeDocument/2006/relationships/image" Target="../media/image100.png"/><Relationship Id="rId15" Type="http://schemas.openxmlformats.org/officeDocument/2006/relationships/image" Target="../media/image63.png"/><Relationship Id="rId10" Type="http://schemas.openxmlformats.org/officeDocument/2006/relationships/image" Target="../media/image14.png"/><Relationship Id="rId19" Type="http://schemas.openxmlformats.org/officeDocument/2006/relationships/image" Target="../media/image102.png"/><Relationship Id="rId4" Type="http://schemas.openxmlformats.org/officeDocument/2006/relationships/image" Target="../media/image136.png"/><Relationship Id="rId9" Type="http://schemas.openxmlformats.org/officeDocument/2006/relationships/image" Target="../media/image139.png"/><Relationship Id="rId1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6.svg"/><Relationship Id="rId2" Type="http://schemas.openxmlformats.org/officeDocument/2006/relationships/image" Target="../media/image1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144.png"/><Relationship Id="rId13" Type="http://schemas.openxmlformats.org/officeDocument/2006/relationships/image" Target="../media/image145.png"/><Relationship Id="rId18" Type="http://schemas.openxmlformats.org/officeDocument/2006/relationships/image" Target="../media/image110.png"/><Relationship Id="rId3" Type="http://schemas.openxmlformats.org/officeDocument/2006/relationships/image" Target="../media/image63.png"/><Relationship Id="rId7" Type="http://schemas.openxmlformats.org/officeDocument/2006/relationships/image" Target="../media/image72.png"/><Relationship Id="rId12" Type="http://schemas.openxmlformats.org/officeDocument/2006/relationships/image" Target="../media/image102.png"/><Relationship Id="rId17" Type="http://schemas.openxmlformats.org/officeDocument/2006/relationships/image" Target="../media/image100.png"/><Relationship Id="rId2" Type="http://schemas.openxmlformats.org/officeDocument/2006/relationships/notesSlide" Target="../notesSlides/notesSlide8.xml"/><Relationship Id="rId16"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99.png"/><Relationship Id="rId11" Type="http://schemas.openxmlformats.org/officeDocument/2006/relationships/image" Target="../media/image96.png"/><Relationship Id="rId5" Type="http://schemas.openxmlformats.org/officeDocument/2006/relationships/image" Target="../media/image94.png"/><Relationship Id="rId15" Type="http://schemas.openxmlformats.org/officeDocument/2006/relationships/image" Target="../media/image66.png"/><Relationship Id="rId10" Type="http://schemas.openxmlformats.org/officeDocument/2006/relationships/image" Target="../media/image95.png"/><Relationship Id="rId4" Type="http://schemas.openxmlformats.org/officeDocument/2006/relationships/image" Target="../media/image93.png"/><Relationship Id="rId9" Type="http://schemas.openxmlformats.org/officeDocument/2006/relationships/image" Target="../media/image64.png"/><Relationship Id="rId14" Type="http://schemas.openxmlformats.org/officeDocument/2006/relationships/image" Target="../media/image62.png"/></Relationships>
</file>

<file path=ppt/slides/_rels/slide35.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100.png"/><Relationship Id="rId3" Type="http://schemas.openxmlformats.org/officeDocument/2006/relationships/image" Target="../media/image54.png"/><Relationship Id="rId7" Type="http://schemas.openxmlformats.org/officeDocument/2006/relationships/image" Target="../media/image99.png"/><Relationship Id="rId12" Type="http://schemas.openxmlformats.org/officeDocument/2006/relationships/image" Target="../media/image67.png"/><Relationship Id="rId17" Type="http://schemas.openxmlformats.org/officeDocument/2006/relationships/image" Target="../media/image110.png"/><Relationship Id="rId2" Type="http://schemas.openxmlformats.org/officeDocument/2006/relationships/notesSlide" Target="../notesSlides/notesSlide9.xml"/><Relationship Id="rId16" Type="http://schemas.openxmlformats.org/officeDocument/2006/relationships/image" Target="../media/image95.png"/><Relationship Id="rId1" Type="http://schemas.openxmlformats.org/officeDocument/2006/relationships/slideLayout" Target="../slideLayouts/slideLayout12.xml"/><Relationship Id="rId6" Type="http://schemas.openxmlformats.org/officeDocument/2006/relationships/image" Target="../media/image94.png"/><Relationship Id="rId11" Type="http://schemas.openxmlformats.org/officeDocument/2006/relationships/image" Target="../media/image66.png"/><Relationship Id="rId5" Type="http://schemas.openxmlformats.org/officeDocument/2006/relationships/image" Target="../media/image93.png"/><Relationship Id="rId15" Type="http://schemas.openxmlformats.org/officeDocument/2006/relationships/image" Target="../media/image144.png"/><Relationship Id="rId10" Type="http://schemas.openxmlformats.org/officeDocument/2006/relationships/image" Target="../media/image62.png"/><Relationship Id="rId4" Type="http://schemas.openxmlformats.org/officeDocument/2006/relationships/image" Target="../media/image63.png"/><Relationship Id="rId9" Type="http://schemas.openxmlformats.org/officeDocument/2006/relationships/image" Target="../media/image72.png"/><Relationship Id="rId14"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3.png"/><Relationship Id="rId18" Type="http://schemas.openxmlformats.org/officeDocument/2006/relationships/image" Target="../media/image110.png"/><Relationship Id="rId3" Type="http://schemas.openxmlformats.org/officeDocument/2006/relationships/image" Target="../media/image54.png"/><Relationship Id="rId7" Type="http://schemas.openxmlformats.org/officeDocument/2006/relationships/image" Target="../media/image99.png"/><Relationship Id="rId12" Type="http://schemas.openxmlformats.org/officeDocument/2006/relationships/image" Target="../media/image95.png"/><Relationship Id="rId17" Type="http://schemas.openxmlformats.org/officeDocument/2006/relationships/image" Target="../media/image100.png"/><Relationship Id="rId2" Type="http://schemas.openxmlformats.org/officeDocument/2006/relationships/notesSlide" Target="../notesSlides/notesSlide10.xml"/><Relationship Id="rId16"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94.png"/><Relationship Id="rId11" Type="http://schemas.openxmlformats.org/officeDocument/2006/relationships/image" Target="../media/image64.png"/><Relationship Id="rId5" Type="http://schemas.openxmlformats.org/officeDocument/2006/relationships/image" Target="../media/image93.png"/><Relationship Id="rId15" Type="http://schemas.openxmlformats.org/officeDocument/2006/relationships/image" Target="../media/image66.png"/><Relationship Id="rId10" Type="http://schemas.openxmlformats.org/officeDocument/2006/relationships/image" Target="../media/image144.png"/><Relationship Id="rId4" Type="http://schemas.openxmlformats.org/officeDocument/2006/relationships/image" Target="../media/image63.png"/><Relationship Id="rId9" Type="http://schemas.openxmlformats.org/officeDocument/2006/relationships/image" Target="../media/image72.png"/><Relationship Id="rId14" Type="http://schemas.openxmlformats.org/officeDocument/2006/relationships/image" Target="../media/image62.png"/></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02.png"/><Relationship Id="rId3" Type="http://schemas.openxmlformats.org/officeDocument/2006/relationships/image" Target="../media/image146.png"/><Relationship Id="rId7" Type="http://schemas.openxmlformats.org/officeDocument/2006/relationships/image" Target="../media/image66.png"/><Relationship Id="rId12" Type="http://schemas.openxmlformats.org/officeDocument/2006/relationships/image" Target="../media/image99.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94.png"/><Relationship Id="rId5" Type="http://schemas.openxmlformats.org/officeDocument/2006/relationships/image" Target="../media/image147.png"/><Relationship Id="rId10" Type="http://schemas.openxmlformats.org/officeDocument/2006/relationships/image" Target="../media/image93.png"/><Relationship Id="rId4" Type="http://schemas.openxmlformats.org/officeDocument/2006/relationships/image" Target="../media/image13.jpeg"/><Relationship Id="rId9"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36.png"/><Relationship Id="rId7" Type="http://schemas.openxmlformats.org/officeDocument/2006/relationships/image" Target="../media/image149.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48.png"/><Relationship Id="rId11" Type="http://schemas.openxmlformats.org/officeDocument/2006/relationships/image" Target="../media/image139.png"/><Relationship Id="rId5" Type="http://schemas.openxmlformats.org/officeDocument/2006/relationships/image" Target="../media/image62.png"/><Relationship Id="rId10"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6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hyperlink" Target="https://herbalife663.sharepoint.com/:f:/r/sites/OneHerbalife/Shared%20Documents/Data%20and%20Analytics/Data%20Lake/1-Infosys/Implementation%20Partner?csf=1&amp;web=1&amp;e=ih1S9y"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hyperlink" Target="https://herbalife663.sharepoint.com/:x:/r/sites/OneHerbalife/Shared%20Documents/Data%20and%20Analytics/Data%20Lake/1-Infosys/Data%20Lake%20Assessment/Discovery_Inventory_list.xlsx?d=w5dc12b27a66b44bfa8326b4efcc27944&amp;csf=1&amp;web=1&amp;e=SuAagL" TargetMode="External"/><Relationship Id="rId4" Type="http://schemas.openxmlformats.org/officeDocument/2006/relationships/diagramQuickStyle" Target="../diagrams/quickStyle1.xml"/><Relationship Id="rId9" Type="http://schemas.openxmlformats.org/officeDocument/2006/relationships/image" Target="../media/image12.sv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36.png"/><Relationship Id="rId7" Type="http://schemas.openxmlformats.org/officeDocument/2006/relationships/image" Target="../media/image150.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49.png"/><Relationship Id="rId11" Type="http://schemas.openxmlformats.org/officeDocument/2006/relationships/image" Target="../media/image14.png"/><Relationship Id="rId5" Type="http://schemas.openxmlformats.org/officeDocument/2006/relationships/image" Target="../media/image62.png"/><Relationship Id="rId10" Type="http://schemas.openxmlformats.org/officeDocument/2006/relationships/image" Target="../media/image139.png"/><Relationship Id="rId4" Type="http://schemas.openxmlformats.org/officeDocument/2006/relationships/image" Target="../media/image96.png"/><Relationship Id="rId9" Type="http://schemas.openxmlformats.org/officeDocument/2006/relationships/image" Target="../media/image9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1.png"/><Relationship Id="rId18" Type="http://schemas.openxmlformats.org/officeDocument/2006/relationships/image" Target="../media/image93.png"/><Relationship Id="rId3" Type="http://schemas.openxmlformats.org/officeDocument/2006/relationships/image" Target="../media/image135.png"/><Relationship Id="rId21" Type="http://schemas.openxmlformats.org/officeDocument/2006/relationships/image" Target="../media/image102.png"/><Relationship Id="rId7" Type="http://schemas.openxmlformats.org/officeDocument/2006/relationships/image" Target="../media/image151.png"/><Relationship Id="rId12" Type="http://schemas.openxmlformats.org/officeDocument/2006/relationships/image" Target="../media/image140.png"/><Relationship Id="rId17" Type="http://schemas.openxmlformats.org/officeDocument/2006/relationships/image" Target="../media/image63.png"/><Relationship Id="rId2" Type="http://schemas.openxmlformats.org/officeDocument/2006/relationships/image" Target="../media/image134.png"/><Relationship Id="rId16" Type="http://schemas.openxmlformats.org/officeDocument/2006/relationships/image" Target="../media/image54.png"/><Relationship Id="rId20"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37.png"/><Relationship Id="rId11" Type="http://schemas.openxmlformats.org/officeDocument/2006/relationships/image" Target="../media/image14.png"/><Relationship Id="rId5" Type="http://schemas.openxmlformats.org/officeDocument/2006/relationships/image" Target="../media/image100.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94.png"/><Relationship Id="rId4" Type="http://schemas.openxmlformats.org/officeDocument/2006/relationships/image" Target="../media/image136.png"/><Relationship Id="rId9" Type="http://schemas.openxmlformats.org/officeDocument/2006/relationships/image" Target="../media/image15.png"/><Relationship Id="rId14" Type="http://schemas.openxmlformats.org/officeDocument/2006/relationships/image" Target="../media/image64.png"/></Relationships>
</file>

<file path=ppt/slides/_rels/slide43.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63.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54.png"/><Relationship Id="rId17" Type="http://schemas.openxmlformats.org/officeDocument/2006/relationships/image" Target="../media/image102.png"/><Relationship Id="rId2" Type="http://schemas.openxmlformats.org/officeDocument/2006/relationships/notesSlide" Target="../notesSlides/notesSlide11.xml"/><Relationship Id="rId16"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image" Target="../media/image62.png"/><Relationship Id="rId5" Type="http://schemas.openxmlformats.org/officeDocument/2006/relationships/diagramQuickStyle" Target="../diagrams/quickStyle6.xml"/><Relationship Id="rId15" Type="http://schemas.openxmlformats.org/officeDocument/2006/relationships/image" Target="../media/image94.png"/><Relationship Id="rId10" Type="http://schemas.openxmlformats.org/officeDocument/2006/relationships/image" Target="../media/image64.png"/><Relationship Id="rId4" Type="http://schemas.openxmlformats.org/officeDocument/2006/relationships/diagramLayout" Target="../diagrams/layout6.xml"/><Relationship Id="rId9" Type="http://schemas.openxmlformats.org/officeDocument/2006/relationships/image" Target="../media/image95.png"/><Relationship Id="rId14" Type="http://schemas.openxmlformats.org/officeDocument/2006/relationships/image" Target="../media/image93.png"/></Relationships>
</file>

<file path=ppt/slides/_rels/slide44.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1.png"/><Relationship Id="rId18" Type="http://schemas.openxmlformats.org/officeDocument/2006/relationships/image" Target="../media/image63.png"/><Relationship Id="rId3" Type="http://schemas.openxmlformats.org/officeDocument/2006/relationships/image" Target="../media/image136.png"/><Relationship Id="rId21" Type="http://schemas.openxmlformats.org/officeDocument/2006/relationships/image" Target="../media/image99.png"/><Relationship Id="rId7" Type="http://schemas.openxmlformats.org/officeDocument/2006/relationships/image" Target="../media/image134.png"/><Relationship Id="rId12" Type="http://schemas.openxmlformats.org/officeDocument/2006/relationships/image" Target="../media/image140.png"/><Relationship Id="rId17" Type="http://schemas.openxmlformats.org/officeDocument/2006/relationships/image" Target="../media/image54.png"/><Relationship Id="rId2" Type="http://schemas.openxmlformats.org/officeDocument/2006/relationships/image" Target="../media/image135.png"/><Relationship Id="rId16" Type="http://schemas.openxmlformats.org/officeDocument/2006/relationships/image" Target="../media/image144.png"/><Relationship Id="rId20"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138.png"/><Relationship Id="rId11" Type="http://schemas.openxmlformats.org/officeDocument/2006/relationships/image" Target="../media/image14.png"/><Relationship Id="rId24" Type="http://schemas.openxmlformats.org/officeDocument/2006/relationships/image" Target="../media/image126.svg"/><Relationship Id="rId5" Type="http://schemas.openxmlformats.org/officeDocument/2006/relationships/image" Target="../media/image151.png"/><Relationship Id="rId15" Type="http://schemas.openxmlformats.org/officeDocument/2006/relationships/image" Target="../media/image64.png"/><Relationship Id="rId23" Type="http://schemas.openxmlformats.org/officeDocument/2006/relationships/image" Target="../media/image125.png"/><Relationship Id="rId10" Type="http://schemas.openxmlformats.org/officeDocument/2006/relationships/image" Target="../media/image139.png"/><Relationship Id="rId19" Type="http://schemas.openxmlformats.org/officeDocument/2006/relationships/image" Target="../media/image93.png"/><Relationship Id="rId4" Type="http://schemas.openxmlformats.org/officeDocument/2006/relationships/image" Target="../media/image100.png"/><Relationship Id="rId9" Type="http://schemas.openxmlformats.org/officeDocument/2006/relationships/image" Target="../media/image15.png"/><Relationship Id="rId14" Type="http://schemas.openxmlformats.org/officeDocument/2006/relationships/image" Target="../media/image152.png"/><Relationship Id="rId22" Type="http://schemas.openxmlformats.org/officeDocument/2006/relationships/image" Target="../media/image102.png"/></Relationships>
</file>

<file path=ppt/slides/_rels/slide4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1.png"/><Relationship Id="rId18" Type="http://schemas.openxmlformats.org/officeDocument/2006/relationships/image" Target="../media/image63.png"/><Relationship Id="rId3" Type="http://schemas.openxmlformats.org/officeDocument/2006/relationships/image" Target="../media/image135.png"/><Relationship Id="rId21" Type="http://schemas.openxmlformats.org/officeDocument/2006/relationships/image" Target="../media/image99.png"/><Relationship Id="rId7" Type="http://schemas.openxmlformats.org/officeDocument/2006/relationships/image" Target="../media/image134.png"/><Relationship Id="rId12" Type="http://schemas.openxmlformats.org/officeDocument/2006/relationships/image" Target="../media/image140.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144.png"/><Relationship Id="rId20"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138.png"/><Relationship Id="rId11" Type="http://schemas.openxmlformats.org/officeDocument/2006/relationships/image" Target="../media/image14.png"/><Relationship Id="rId5" Type="http://schemas.openxmlformats.org/officeDocument/2006/relationships/image" Target="../media/image151.png"/><Relationship Id="rId15" Type="http://schemas.openxmlformats.org/officeDocument/2006/relationships/image" Target="../media/image64.png"/><Relationship Id="rId10" Type="http://schemas.openxmlformats.org/officeDocument/2006/relationships/image" Target="../media/image139.png"/><Relationship Id="rId19" Type="http://schemas.openxmlformats.org/officeDocument/2006/relationships/image" Target="../media/image93.png"/><Relationship Id="rId4" Type="http://schemas.openxmlformats.org/officeDocument/2006/relationships/image" Target="../media/image136.png"/><Relationship Id="rId9" Type="http://schemas.openxmlformats.org/officeDocument/2006/relationships/image" Target="../media/image15.png"/><Relationship Id="rId14" Type="http://schemas.openxmlformats.org/officeDocument/2006/relationships/image" Target="../media/image152.png"/><Relationship Id="rId22"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26.svg"/><Relationship Id="rId2" Type="http://schemas.openxmlformats.org/officeDocument/2006/relationships/image" Target="../media/image1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44.png"/><Relationship Id="rId18" Type="http://schemas.openxmlformats.org/officeDocument/2006/relationships/image" Target="../media/image99.png"/><Relationship Id="rId3" Type="http://schemas.openxmlformats.org/officeDocument/2006/relationships/image" Target="../media/image153.png"/><Relationship Id="rId7" Type="http://schemas.openxmlformats.org/officeDocument/2006/relationships/image" Target="../media/image155.png"/><Relationship Id="rId12" Type="http://schemas.openxmlformats.org/officeDocument/2006/relationships/image" Target="../media/image64.png"/><Relationship Id="rId17" Type="http://schemas.openxmlformats.org/officeDocument/2006/relationships/image" Target="../media/image94.png"/><Relationship Id="rId2" Type="http://schemas.openxmlformats.org/officeDocument/2006/relationships/notesSlide" Target="../notesSlides/notesSlide14.xml"/><Relationship Id="rId16"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154.png"/><Relationship Id="rId11" Type="http://schemas.openxmlformats.org/officeDocument/2006/relationships/image" Target="../media/image136.png"/><Relationship Id="rId5" Type="http://schemas.openxmlformats.org/officeDocument/2006/relationships/image" Target="../media/image97.png"/><Relationship Id="rId15" Type="http://schemas.openxmlformats.org/officeDocument/2006/relationships/image" Target="../media/image63.png"/><Relationship Id="rId10" Type="http://schemas.openxmlformats.org/officeDocument/2006/relationships/image" Target="../media/image15.png"/><Relationship Id="rId19"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37.png"/><Relationship Id="rId14" Type="http://schemas.openxmlformats.org/officeDocument/2006/relationships/image" Target="../media/image54.png"/></Relationships>
</file>

<file path=ppt/slides/_rels/slide51.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01.png"/><Relationship Id="rId18" Type="http://schemas.openxmlformats.org/officeDocument/2006/relationships/image" Target="../media/image99.png"/><Relationship Id="rId3" Type="http://schemas.openxmlformats.org/officeDocument/2006/relationships/image" Target="../media/image153.png"/><Relationship Id="rId7" Type="http://schemas.openxmlformats.org/officeDocument/2006/relationships/image" Target="../media/image134.png"/><Relationship Id="rId12" Type="http://schemas.openxmlformats.org/officeDocument/2006/relationships/image" Target="../media/image144.png"/><Relationship Id="rId17" Type="http://schemas.openxmlformats.org/officeDocument/2006/relationships/image" Target="../media/image94.png"/><Relationship Id="rId2" Type="http://schemas.openxmlformats.org/officeDocument/2006/relationships/notesSlide" Target="../notesSlides/notesSlide15.xml"/><Relationship Id="rId16"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64.png"/><Relationship Id="rId5" Type="http://schemas.openxmlformats.org/officeDocument/2006/relationships/image" Target="../media/image97.png"/><Relationship Id="rId15" Type="http://schemas.openxmlformats.org/officeDocument/2006/relationships/image" Target="../media/image63.png"/><Relationship Id="rId10" Type="http://schemas.openxmlformats.org/officeDocument/2006/relationships/image" Target="../media/image136.png"/><Relationship Id="rId19"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5.png"/><Relationship Id="rId14"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93.png"/><Relationship Id="rId18" Type="http://schemas.openxmlformats.org/officeDocument/2006/relationships/image" Target="../media/image64.png"/><Relationship Id="rId3" Type="http://schemas.openxmlformats.org/officeDocument/2006/relationships/image" Target="../media/image97.png"/><Relationship Id="rId21" Type="http://schemas.openxmlformats.org/officeDocument/2006/relationships/image" Target="../media/image60.png"/><Relationship Id="rId7" Type="http://schemas.openxmlformats.org/officeDocument/2006/relationships/image" Target="../media/image140.png"/><Relationship Id="rId12" Type="http://schemas.openxmlformats.org/officeDocument/2006/relationships/image" Target="../media/image63.png"/><Relationship Id="rId17" Type="http://schemas.openxmlformats.org/officeDocument/2006/relationships/image" Target="../media/image123.png"/><Relationship Id="rId2" Type="http://schemas.openxmlformats.org/officeDocument/2006/relationships/notesSlide" Target="../notesSlides/notesSlide16.xml"/><Relationship Id="rId16" Type="http://schemas.openxmlformats.org/officeDocument/2006/relationships/image" Target="../media/image102.png"/><Relationship Id="rId20" Type="http://schemas.openxmlformats.org/officeDocument/2006/relationships/image" Target="../media/image158.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54.png"/><Relationship Id="rId24" Type="http://schemas.openxmlformats.org/officeDocument/2006/relationships/image" Target="../media/image161.png"/><Relationship Id="rId5" Type="http://schemas.openxmlformats.org/officeDocument/2006/relationships/image" Target="../media/image157.png"/><Relationship Id="rId15" Type="http://schemas.openxmlformats.org/officeDocument/2006/relationships/image" Target="../media/image99.png"/><Relationship Id="rId23" Type="http://schemas.openxmlformats.org/officeDocument/2006/relationships/image" Target="../media/image160.png"/><Relationship Id="rId10" Type="http://schemas.openxmlformats.org/officeDocument/2006/relationships/image" Target="../media/image104.png"/><Relationship Id="rId19" Type="http://schemas.openxmlformats.org/officeDocument/2006/relationships/image" Target="../media/image144.png"/><Relationship Id="rId4" Type="http://schemas.openxmlformats.org/officeDocument/2006/relationships/image" Target="../media/image156.png"/><Relationship Id="rId9" Type="http://schemas.openxmlformats.org/officeDocument/2006/relationships/image" Target="../media/image62.png"/><Relationship Id="rId14" Type="http://schemas.openxmlformats.org/officeDocument/2006/relationships/image" Target="../media/image94.png"/><Relationship Id="rId22" Type="http://schemas.openxmlformats.org/officeDocument/2006/relationships/image" Target="../media/image159.png"/></Relationships>
</file>

<file path=ppt/slides/_rels/slide5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93.png"/><Relationship Id="rId3" Type="http://schemas.openxmlformats.org/officeDocument/2006/relationships/image" Target="../media/image97.png"/><Relationship Id="rId7" Type="http://schemas.openxmlformats.org/officeDocument/2006/relationships/image" Target="../media/image140.png"/><Relationship Id="rId12" Type="http://schemas.openxmlformats.org/officeDocument/2006/relationships/image" Target="../media/image63.png"/><Relationship Id="rId17" Type="http://schemas.openxmlformats.org/officeDocument/2006/relationships/image" Target="../media/image123.png"/><Relationship Id="rId2" Type="http://schemas.openxmlformats.org/officeDocument/2006/relationships/notesSlide" Target="../notesSlides/notesSlide17.xml"/><Relationship Id="rId16"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54.png"/><Relationship Id="rId5" Type="http://schemas.openxmlformats.org/officeDocument/2006/relationships/image" Target="../media/image157.png"/><Relationship Id="rId1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156.png"/><Relationship Id="rId9" Type="http://schemas.openxmlformats.org/officeDocument/2006/relationships/image" Target="../media/image62.png"/><Relationship Id="rId14" Type="http://schemas.openxmlformats.org/officeDocument/2006/relationships/image" Target="../media/image94.png"/></Relationships>
</file>

<file path=ppt/slides/_rels/slide55.xml.rels><?xml version="1.0" encoding="UTF-8" standalone="yes"?>
<Relationships xmlns="http://schemas.openxmlformats.org/package/2006/relationships"><Relationship Id="rId8" Type="http://schemas.openxmlformats.org/officeDocument/2006/relationships/image" Target="../media/image163.svg"/><Relationship Id="rId13" Type="http://schemas.openxmlformats.org/officeDocument/2006/relationships/image" Target="../media/image140.png"/><Relationship Id="rId18" Type="http://schemas.openxmlformats.org/officeDocument/2006/relationships/image" Target="../media/image54.png"/><Relationship Id="rId3" Type="http://schemas.openxmlformats.org/officeDocument/2006/relationships/image" Target="../media/image97.png"/><Relationship Id="rId21" Type="http://schemas.openxmlformats.org/officeDocument/2006/relationships/image" Target="../media/image94.png"/><Relationship Id="rId7" Type="http://schemas.openxmlformats.org/officeDocument/2006/relationships/image" Target="../media/image162.png"/><Relationship Id="rId12" Type="http://schemas.openxmlformats.org/officeDocument/2006/relationships/image" Target="../media/image167.svg"/><Relationship Id="rId17" Type="http://schemas.openxmlformats.org/officeDocument/2006/relationships/image" Target="../media/image104.png"/><Relationship Id="rId2" Type="http://schemas.openxmlformats.org/officeDocument/2006/relationships/notesSlide" Target="../notesSlides/notesSlide18.xml"/><Relationship Id="rId16" Type="http://schemas.openxmlformats.org/officeDocument/2006/relationships/image" Target="../media/image62.png"/><Relationship Id="rId20"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166.png"/><Relationship Id="rId24" Type="http://schemas.openxmlformats.org/officeDocument/2006/relationships/image" Target="../media/image123.png"/><Relationship Id="rId5" Type="http://schemas.openxmlformats.org/officeDocument/2006/relationships/image" Target="../media/image157.png"/><Relationship Id="rId15" Type="http://schemas.openxmlformats.org/officeDocument/2006/relationships/image" Target="../media/image168.png"/><Relationship Id="rId23" Type="http://schemas.openxmlformats.org/officeDocument/2006/relationships/image" Target="../media/image102.png"/><Relationship Id="rId10" Type="http://schemas.openxmlformats.org/officeDocument/2006/relationships/image" Target="../media/image165.svg"/><Relationship Id="rId19" Type="http://schemas.openxmlformats.org/officeDocument/2006/relationships/image" Target="../media/image63.png"/><Relationship Id="rId4" Type="http://schemas.openxmlformats.org/officeDocument/2006/relationships/image" Target="../media/image156.png"/><Relationship Id="rId9" Type="http://schemas.openxmlformats.org/officeDocument/2006/relationships/image" Target="../media/image164.png"/><Relationship Id="rId14" Type="http://schemas.openxmlformats.org/officeDocument/2006/relationships/image" Target="../media/image14.png"/><Relationship Id="rId22" Type="http://schemas.openxmlformats.org/officeDocument/2006/relationships/image" Target="../media/image99.png"/></Relationships>
</file>

<file path=ppt/slides/_rels/slide56.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175.png"/><Relationship Id="rId18" Type="http://schemas.openxmlformats.org/officeDocument/2006/relationships/image" Target="../media/image94.png"/><Relationship Id="rId3" Type="http://schemas.openxmlformats.org/officeDocument/2006/relationships/image" Target="../media/image104.png"/><Relationship Id="rId7" Type="http://schemas.openxmlformats.org/officeDocument/2006/relationships/image" Target="../media/image123.png"/><Relationship Id="rId12" Type="http://schemas.openxmlformats.org/officeDocument/2006/relationships/image" Target="../media/image139.png"/><Relationship Id="rId17" Type="http://schemas.openxmlformats.org/officeDocument/2006/relationships/image" Target="../media/image93.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174.svg"/><Relationship Id="rId5" Type="http://schemas.openxmlformats.org/officeDocument/2006/relationships/image" Target="../media/image170.png"/><Relationship Id="rId15" Type="http://schemas.openxmlformats.org/officeDocument/2006/relationships/image" Target="../media/image54.png"/><Relationship Id="rId10" Type="http://schemas.openxmlformats.org/officeDocument/2006/relationships/image" Target="../media/image173.png"/><Relationship Id="rId19" Type="http://schemas.openxmlformats.org/officeDocument/2006/relationships/image" Target="../media/image99.png"/><Relationship Id="rId4" Type="http://schemas.openxmlformats.org/officeDocument/2006/relationships/image" Target="../media/image169.png"/><Relationship Id="rId9" Type="http://schemas.openxmlformats.org/officeDocument/2006/relationships/image" Target="../media/image172.png"/><Relationship Id="rId14" Type="http://schemas.openxmlformats.org/officeDocument/2006/relationships/image" Target="../media/image97.png"/></Relationships>
</file>

<file path=ppt/slides/_rels/slide57.xml.rels><?xml version="1.0" encoding="UTF-8" standalone="yes"?>
<Relationships xmlns="http://schemas.openxmlformats.org/package/2006/relationships"><Relationship Id="rId8" Type="http://schemas.openxmlformats.org/officeDocument/2006/relationships/image" Target="../media/image179.svg"/><Relationship Id="rId13" Type="http://schemas.openxmlformats.org/officeDocument/2006/relationships/image" Target="../media/image94.png"/><Relationship Id="rId3" Type="http://schemas.openxmlformats.org/officeDocument/2006/relationships/image" Target="../media/image176.png"/><Relationship Id="rId7" Type="http://schemas.openxmlformats.org/officeDocument/2006/relationships/image" Target="../media/image178.png"/><Relationship Id="rId12" Type="http://schemas.openxmlformats.org/officeDocument/2006/relationships/image" Target="../media/image93.png"/><Relationship Id="rId17" Type="http://schemas.openxmlformats.org/officeDocument/2006/relationships/image" Target="../media/image180.png"/><Relationship Id="rId2" Type="http://schemas.openxmlformats.org/officeDocument/2006/relationships/notesSlide" Target="../notesSlides/notesSlide20.xml"/><Relationship Id="rId16"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63.png"/><Relationship Id="rId5" Type="http://schemas.openxmlformats.org/officeDocument/2006/relationships/image" Target="../media/image177.png"/><Relationship Id="rId15" Type="http://schemas.openxmlformats.org/officeDocument/2006/relationships/image" Target="../media/image102.png"/><Relationship Id="rId10" Type="http://schemas.openxmlformats.org/officeDocument/2006/relationships/image" Target="../media/image54.png"/><Relationship Id="rId4" Type="http://schemas.openxmlformats.org/officeDocument/2006/relationships/image" Target="../media/image62.png"/><Relationship Id="rId9" Type="http://schemas.openxmlformats.org/officeDocument/2006/relationships/image" Target="../media/image123.png"/><Relationship Id="rId14" Type="http://schemas.openxmlformats.org/officeDocument/2006/relationships/image" Target="../media/image9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82.svg"/><Relationship Id="rId2" Type="http://schemas.openxmlformats.org/officeDocument/2006/relationships/image" Target="../media/image181.png"/><Relationship Id="rId1" Type="http://schemas.openxmlformats.org/officeDocument/2006/relationships/slideLayout" Target="../slideLayouts/slideLayout7.xml"/><Relationship Id="rId5" Type="http://schemas.openxmlformats.org/officeDocument/2006/relationships/image" Target="../media/image184.svg"/><Relationship Id="rId4" Type="http://schemas.openxmlformats.org/officeDocument/2006/relationships/image" Target="../media/image183.png"/></Relationships>
</file>

<file path=ppt/slides/_rels/slide6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slideLayout" Target="../slideLayouts/slideLayout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image" Target="../media/image88.png"/><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image" Target="../media/image84.png"/><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s>
</file>

<file path=ppt/slides/_rels/slide62.xml.rels><?xml version="1.0" encoding="UTF-8" standalone="yes"?>
<Relationships xmlns="http://schemas.openxmlformats.org/package/2006/relationships"><Relationship Id="rId3" Type="http://schemas.openxmlformats.org/officeDocument/2006/relationships/image" Target="../media/image184.svg"/><Relationship Id="rId2" Type="http://schemas.openxmlformats.org/officeDocument/2006/relationships/image" Target="../media/image183.png"/><Relationship Id="rId1" Type="http://schemas.openxmlformats.org/officeDocument/2006/relationships/slideLayout" Target="../slideLayouts/slideLayout7.xml"/><Relationship Id="rId5" Type="http://schemas.openxmlformats.org/officeDocument/2006/relationships/image" Target="../media/image182.svg"/><Relationship Id="rId4" Type="http://schemas.openxmlformats.org/officeDocument/2006/relationships/image" Target="../media/image181.png"/></Relationships>
</file>

<file path=ppt/slides/_rels/slide63.xml.rels><?xml version="1.0" encoding="UTF-8" standalone="yes"?>
<Relationships xmlns="http://schemas.openxmlformats.org/package/2006/relationships"><Relationship Id="rId8"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BRDs&amp;viewid=552662af%2D1466%2D4445%2D9b46%2D2ad15e05b7b2" TargetMode="External"/><Relationship Id="rId3"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Implementation%20Partner%2FODW%20Details&amp;viewid=552662af%2D1466%2D4445%2D9b46%2D2ad15e05b7b2" TargetMode="External"/><Relationship Id="rId7"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Deliverables%2FRFP%20Documents&amp;viewid=552662af%2D1466%2D4445%2D9b46%2D2ad15e05b7b2" TargetMode="External"/><Relationship Id="rId2"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26%20Analytics%20Operating%20Frameworks&amp;viewid=552662af%2D1466%2D4445%2D9b46%2D2ad15e05b7b2" TargetMode="External"/><Relationship Id="rId1" Type="http://schemas.openxmlformats.org/officeDocument/2006/relationships/slideLayout" Target="../slideLayouts/slideLayout8.xml"/><Relationship Id="rId6" Type="http://schemas.openxmlformats.org/officeDocument/2006/relationships/hyperlink" Target="https://herbalife663.sharepoint.com/:p:/r/sites/OneHerbalife/_layouts/15/Doc.aspx?sourcedoc=%7B830C7334-ADE4-4359-A6E6-4ED418C74A34%7D&amp;file=Data%20Lake%20ARB%20Diagram.pptx&amp;action=edit&amp;mobileredirect=true" TargetMode="External"/><Relationship Id="rId11" Type="http://schemas.openxmlformats.org/officeDocument/2006/relationships/hyperlink" Target="https://herbalife663.sharepoint.com/:x:/r/sites/OneHerbalife/Shared%20Documents/Data%20and%20Analytics/Analytics%20Business%20Use%20Cases%20Workshop/Conversion_Plan_Draft.xlsx?d=we2132d91e5ae444eb3ea38020cc4b25e&amp;csf=1&amp;web=1&amp;e=RU65lb" TargetMode="External"/><Relationship Id="rId5"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Existing%20HL%20Documents&amp;viewid=552662af%2D1466%2D4445%2D9b46%2D2ad15e05b7b2" TargetMode="External"/><Relationship Id="rId10"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Data%20Governance&amp;viewid=552662af%2D1466%2D4445%2D9b46%2D2ad15e05b7b2" TargetMode="External"/><Relationship Id="rId4"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Implementation%20Partner&amp;viewid=552662af%2D1466%2D4445%2D9b46%2D2ad15e05b7b2" TargetMode="External"/><Relationship Id="rId9" Type="http://schemas.openxmlformats.org/officeDocument/2006/relationships/hyperlink" Target="https://herbalife663.sharepoint.com/sites/OneHerbalife/Shared%20Documents/Forms/AllItems.aspx?FolderCTID=0x0120003483B0B9E5F6B14B883C9E635862E08E&amp;id=%2Fsites%2FOneHerbalife%2FShared%20Documents%2FData%20and%20Analytics%2FData%20Lake%2F1%2DInfosys%2FData%20lake%20OCM&amp;viewid=552662af%2D1466%2D4445%2D9b46%2D2ad15e05b7b2" TargetMode="External"/></Relationships>
</file>

<file path=ppt/slides/_rels/slide64.xml.rels><?xml version="1.0" encoding="UTF-8" standalone="yes"?>
<Relationships xmlns="http://schemas.openxmlformats.org/package/2006/relationships"><Relationship Id="rId2" Type="http://schemas.openxmlformats.org/officeDocument/2006/relationships/hyperlink" Target="https://docs.databricks.com/data-governance/unity-catalog/index.html"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08813" y="1772595"/>
            <a:ext cx="5102352" cy="1323439"/>
          </a:xfrm>
        </p:spPr>
        <p:txBody>
          <a:bodyPr/>
          <a:lstStyle/>
          <a:p>
            <a:r>
              <a:rPr lang="en-US"/>
              <a:t>Discovery Phase Readout / Deliverable</a:t>
            </a:r>
          </a:p>
        </p:txBody>
      </p:sp>
      <p:sp>
        <p:nvSpPr>
          <p:cNvPr id="7" name="Text Placeholder 6">
            <a:extLst>
              <a:ext uri="{FF2B5EF4-FFF2-40B4-BE49-F238E27FC236}">
                <a16:creationId xmlns:a16="http://schemas.microsoft.com/office/drawing/2014/main" id="{D7E5308B-736D-482E-B90D-565D6FCA5D9D}"/>
              </a:ext>
            </a:extLst>
          </p:cNvPr>
          <p:cNvSpPr>
            <a:spLocks noGrp="1"/>
          </p:cNvSpPr>
          <p:nvPr>
            <p:ph type="body" sz="quarter" idx="10"/>
          </p:nvPr>
        </p:nvSpPr>
        <p:spPr>
          <a:xfrm>
            <a:off x="10002129" y="3961139"/>
            <a:ext cx="2049717" cy="357643"/>
          </a:xfrm>
        </p:spPr>
        <p:txBody>
          <a:bodyPr/>
          <a:lstStyle/>
          <a:p>
            <a:r>
              <a:rPr lang="en-US"/>
              <a:t>Discovery Phase</a:t>
            </a:r>
          </a:p>
        </p:txBody>
      </p:sp>
      <p:sp>
        <p:nvSpPr>
          <p:cNvPr id="8" name="Content Placeholder 7">
            <a:extLst>
              <a:ext uri="{FF2B5EF4-FFF2-40B4-BE49-F238E27FC236}">
                <a16:creationId xmlns:a16="http://schemas.microsoft.com/office/drawing/2014/main" id="{A7F164C4-863D-428D-B3A6-AAEC971C84E6}"/>
              </a:ext>
            </a:extLst>
          </p:cNvPr>
          <p:cNvSpPr>
            <a:spLocks noGrp="1"/>
          </p:cNvSpPr>
          <p:nvPr>
            <p:ph sz="quarter" idx="11"/>
          </p:nvPr>
        </p:nvSpPr>
        <p:spPr/>
        <p:txBody>
          <a:bodyPr/>
          <a:lstStyle/>
          <a:p>
            <a:r>
              <a:rPr lang="en-US"/>
              <a:t>Architecture Readout presentation</a:t>
            </a:r>
          </a:p>
        </p:txBody>
      </p:sp>
    </p:spTree>
    <p:extLst>
      <p:ext uri="{BB962C8B-B14F-4D97-AF65-F5344CB8AC3E}">
        <p14:creationId xmlns:p14="http://schemas.microsoft.com/office/powerpoint/2010/main" val="419357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8254B7-9D07-7CE0-03FB-83F574911715}"/>
              </a:ext>
            </a:extLst>
          </p:cNvPr>
          <p:cNvSpPr>
            <a:spLocks noGrp="1"/>
          </p:cNvSpPr>
          <p:nvPr>
            <p:ph type="title"/>
          </p:nvPr>
        </p:nvSpPr>
        <p:spPr>
          <a:xfrm>
            <a:off x="0" y="0"/>
            <a:ext cx="11704320" cy="424732"/>
          </a:xfrm>
        </p:spPr>
        <p:txBody>
          <a:bodyPr/>
          <a:lstStyle/>
          <a:p>
            <a:r>
              <a:rPr lang="en-US"/>
              <a:t>Technology Selection Analysis</a:t>
            </a:r>
          </a:p>
        </p:txBody>
      </p:sp>
      <p:graphicFrame>
        <p:nvGraphicFramePr>
          <p:cNvPr id="5" name="Table 5">
            <a:extLst>
              <a:ext uri="{FF2B5EF4-FFF2-40B4-BE49-F238E27FC236}">
                <a16:creationId xmlns:a16="http://schemas.microsoft.com/office/drawing/2014/main" id="{6AF5F352-D616-CA3D-C1EB-E8A5169F9B11}"/>
              </a:ext>
            </a:extLst>
          </p:cNvPr>
          <p:cNvGraphicFramePr>
            <a:graphicFrameLocks noGrp="1"/>
          </p:cNvGraphicFramePr>
          <p:nvPr>
            <p:extLst>
              <p:ext uri="{D42A27DB-BD31-4B8C-83A1-F6EECF244321}">
                <p14:modId xmlns:p14="http://schemas.microsoft.com/office/powerpoint/2010/main" val="1952351490"/>
              </p:ext>
            </p:extLst>
          </p:nvPr>
        </p:nvGraphicFramePr>
        <p:xfrm>
          <a:off x="202362" y="424732"/>
          <a:ext cx="11501958" cy="6282570"/>
        </p:xfrm>
        <a:graphic>
          <a:graphicData uri="http://schemas.openxmlformats.org/drawingml/2006/table">
            <a:tbl>
              <a:tblPr firstRow="1" bandRow="1">
                <a:tableStyleId>{00A15C55-8517-42AA-B614-E9B94910E393}</a:tableStyleId>
              </a:tblPr>
              <a:tblGrid>
                <a:gridCol w="1234776">
                  <a:extLst>
                    <a:ext uri="{9D8B030D-6E8A-4147-A177-3AD203B41FA5}">
                      <a16:colId xmlns:a16="http://schemas.microsoft.com/office/drawing/2014/main" val="3408210395"/>
                    </a:ext>
                  </a:extLst>
                </a:gridCol>
                <a:gridCol w="1506726">
                  <a:extLst>
                    <a:ext uri="{9D8B030D-6E8A-4147-A177-3AD203B41FA5}">
                      <a16:colId xmlns:a16="http://schemas.microsoft.com/office/drawing/2014/main" val="2708489632"/>
                    </a:ext>
                  </a:extLst>
                </a:gridCol>
                <a:gridCol w="2708167">
                  <a:extLst>
                    <a:ext uri="{9D8B030D-6E8A-4147-A177-3AD203B41FA5}">
                      <a16:colId xmlns:a16="http://schemas.microsoft.com/office/drawing/2014/main" val="4019556116"/>
                    </a:ext>
                  </a:extLst>
                </a:gridCol>
                <a:gridCol w="2668066">
                  <a:extLst>
                    <a:ext uri="{9D8B030D-6E8A-4147-A177-3AD203B41FA5}">
                      <a16:colId xmlns:a16="http://schemas.microsoft.com/office/drawing/2014/main" val="3303218800"/>
                    </a:ext>
                  </a:extLst>
                </a:gridCol>
                <a:gridCol w="1743959">
                  <a:extLst>
                    <a:ext uri="{9D8B030D-6E8A-4147-A177-3AD203B41FA5}">
                      <a16:colId xmlns:a16="http://schemas.microsoft.com/office/drawing/2014/main" val="3518939876"/>
                    </a:ext>
                  </a:extLst>
                </a:gridCol>
                <a:gridCol w="1640264">
                  <a:extLst>
                    <a:ext uri="{9D8B030D-6E8A-4147-A177-3AD203B41FA5}">
                      <a16:colId xmlns:a16="http://schemas.microsoft.com/office/drawing/2014/main" val="2106801822"/>
                    </a:ext>
                  </a:extLst>
                </a:gridCol>
              </a:tblGrid>
              <a:tr h="580965">
                <a:tc>
                  <a:txBody>
                    <a:bodyPr/>
                    <a:lstStyle/>
                    <a:p>
                      <a:pPr algn="ctr"/>
                      <a:r>
                        <a:rPr lang="en-US" sz="1600"/>
                        <a:t>Capability</a:t>
                      </a:r>
                    </a:p>
                  </a:txBody>
                  <a:tcPr>
                    <a:solidFill>
                      <a:schemeClr val="accent6">
                        <a:lumMod val="75000"/>
                      </a:schemeClr>
                    </a:solidFill>
                  </a:tcPr>
                </a:tc>
                <a:tc>
                  <a:txBody>
                    <a:bodyPr/>
                    <a:lstStyle/>
                    <a:p>
                      <a:pPr algn="ctr"/>
                      <a:r>
                        <a:rPr lang="en-US" sz="1600"/>
                        <a:t>Tool Identified</a:t>
                      </a:r>
                    </a:p>
                  </a:txBody>
                  <a:tcPr>
                    <a:solidFill>
                      <a:schemeClr val="accent6">
                        <a:lumMod val="75000"/>
                      </a:schemeClr>
                    </a:solidFill>
                  </a:tcPr>
                </a:tc>
                <a:tc>
                  <a:txBody>
                    <a:bodyPr/>
                    <a:lstStyle/>
                    <a:p>
                      <a:pPr algn="ctr"/>
                      <a:r>
                        <a:rPr lang="en-US" sz="1600"/>
                        <a:t>Decision</a:t>
                      </a:r>
                    </a:p>
                  </a:txBody>
                  <a:tcPr>
                    <a:solidFill>
                      <a:schemeClr val="accent6">
                        <a:lumMod val="75000"/>
                      </a:schemeClr>
                    </a:solidFill>
                  </a:tcPr>
                </a:tc>
                <a:tc>
                  <a:txBody>
                    <a:bodyPr/>
                    <a:lstStyle/>
                    <a:p>
                      <a:pPr algn="ctr"/>
                      <a:r>
                        <a:rPr lang="en-US" sz="1600"/>
                        <a:t>Consideration</a:t>
                      </a:r>
                    </a:p>
                  </a:txBody>
                  <a:tcPr>
                    <a:solidFill>
                      <a:schemeClr val="accent6">
                        <a:lumMod val="75000"/>
                      </a:schemeClr>
                    </a:solidFill>
                  </a:tcPr>
                </a:tc>
                <a:tc>
                  <a:txBody>
                    <a:bodyPr/>
                    <a:lstStyle/>
                    <a:p>
                      <a:pPr algn="ctr"/>
                      <a:r>
                        <a:rPr lang="en-US" sz="1600"/>
                        <a:t>Recommendation</a:t>
                      </a:r>
                    </a:p>
                  </a:txBody>
                  <a:tcPr>
                    <a:solidFill>
                      <a:schemeClr val="accent6">
                        <a:lumMod val="75000"/>
                      </a:schemeClr>
                    </a:solidFill>
                  </a:tcPr>
                </a:tc>
                <a:tc>
                  <a:txBody>
                    <a:bodyPr/>
                    <a:lstStyle/>
                    <a:p>
                      <a:pPr algn="ctr"/>
                      <a:r>
                        <a:rPr lang="en-US" sz="1600"/>
                        <a:t>Next Steps</a:t>
                      </a:r>
                    </a:p>
                  </a:txBody>
                  <a:tcPr>
                    <a:solidFill>
                      <a:schemeClr val="accent6">
                        <a:lumMod val="75000"/>
                      </a:schemeClr>
                    </a:solidFill>
                  </a:tcPr>
                </a:tc>
                <a:extLst>
                  <a:ext uri="{0D108BD9-81ED-4DB2-BD59-A6C34878D82A}">
                    <a16:rowId xmlns:a16="http://schemas.microsoft.com/office/drawing/2014/main" val="3973785659"/>
                  </a:ext>
                </a:extLst>
              </a:tr>
              <a:tr h="580965">
                <a:tc>
                  <a:txBody>
                    <a:bodyPr/>
                    <a:lstStyle/>
                    <a:p>
                      <a:r>
                        <a:rPr lang="en-US" sz="1200"/>
                        <a:t>Parallel Test</a:t>
                      </a:r>
                    </a:p>
                  </a:txBody>
                  <a:tcPr/>
                </a:tc>
                <a:tc>
                  <a:txBody>
                    <a:bodyPr/>
                    <a:lstStyle/>
                    <a:p>
                      <a:r>
                        <a:rPr lang="en-US" sz="1200"/>
                        <a:t>To be determined</a:t>
                      </a:r>
                    </a:p>
                  </a:txBody>
                  <a:tcPr/>
                </a:tc>
                <a:tc>
                  <a:txBody>
                    <a:bodyPr/>
                    <a:lstStyle/>
                    <a:p>
                      <a:r>
                        <a:rPr lang="en-US" sz="1200"/>
                        <a:t>Parallel test with EDW and functional test for application to be planned for trust in data lake.</a:t>
                      </a:r>
                    </a:p>
                  </a:txBody>
                  <a:tcPr/>
                </a:tc>
                <a:tc>
                  <a:txBody>
                    <a:bodyPr/>
                    <a:lstStyle/>
                    <a:p>
                      <a:r>
                        <a:rPr lang="en-US" sz="1200"/>
                        <a:t>Validation of ERP conversion is yet to be established.</a:t>
                      </a:r>
                    </a:p>
                    <a:p>
                      <a:r>
                        <a:rPr lang="en-US" sz="1200"/>
                        <a:t>Data Model of existing Data warehouse is different from the to be model so data comparison needs to factor in the difference. Primary validation will be with ERP.</a:t>
                      </a:r>
                    </a:p>
                  </a:txBody>
                  <a:tcPr/>
                </a:tc>
                <a:tc>
                  <a:txBody>
                    <a:bodyPr/>
                    <a:lstStyle/>
                    <a:p>
                      <a:r>
                        <a:rPr lang="en-US" sz="1200"/>
                        <a:t>Magnitude POC planned in Apr 23</a:t>
                      </a:r>
                    </a:p>
                  </a:txBody>
                  <a:tcPr/>
                </a:tc>
                <a:tc>
                  <a:txBody>
                    <a:bodyPr/>
                    <a:lstStyle/>
                    <a:p>
                      <a:r>
                        <a:rPr lang="en-US" sz="1200"/>
                        <a:t>3 Way data validation between SOR, current EDW and to be platform based on KPIs.</a:t>
                      </a:r>
                    </a:p>
                    <a:p>
                      <a:r>
                        <a:rPr lang="en-US" sz="1200"/>
                        <a:t>Functional SME involvement.</a:t>
                      </a:r>
                    </a:p>
                  </a:txBody>
                  <a:tcPr/>
                </a:tc>
                <a:extLst>
                  <a:ext uri="{0D108BD9-81ED-4DB2-BD59-A6C34878D82A}">
                    <a16:rowId xmlns:a16="http://schemas.microsoft.com/office/drawing/2014/main" val="135788748"/>
                  </a:ext>
                </a:extLst>
              </a:tr>
              <a:tr h="580965">
                <a:tc>
                  <a:txBody>
                    <a:bodyPr/>
                    <a:lstStyle/>
                    <a:p>
                      <a:r>
                        <a:rPr lang="en-US" sz="1200"/>
                        <a:t>Source</a:t>
                      </a:r>
                    </a:p>
                  </a:txBody>
                  <a:tcPr/>
                </a:tc>
                <a:tc>
                  <a:txBody>
                    <a:bodyPr/>
                    <a:lstStyle/>
                    <a:p>
                      <a:r>
                        <a:rPr lang="en-US" sz="1200"/>
                        <a:t>Adobe Analytics/ Salesforce</a:t>
                      </a:r>
                    </a:p>
                  </a:txBody>
                  <a:tcPr/>
                </a:tc>
                <a:tc>
                  <a:txBody>
                    <a:bodyPr/>
                    <a:lstStyle/>
                    <a:p>
                      <a:r>
                        <a:rPr lang="en-US" sz="1200"/>
                        <a:t>Adobe Marketing cloud is an existing source and current integration is file based (ETL) which needs to be modernized to API based integration</a:t>
                      </a:r>
                    </a:p>
                  </a:txBody>
                  <a:tcPr/>
                </a:tc>
                <a:tc>
                  <a:txBody>
                    <a:bodyPr/>
                    <a:lstStyle/>
                    <a:p>
                      <a:r>
                        <a:rPr lang="en-US" sz="1200"/>
                        <a:t>API documentation would be used as primary reference for building the Integration.</a:t>
                      </a:r>
                    </a:p>
                  </a:txBody>
                  <a:tcPr/>
                </a:tc>
                <a:tc>
                  <a:txBody>
                    <a:bodyPr/>
                    <a:lstStyle/>
                    <a:p>
                      <a:r>
                        <a:rPr lang="en-US" sz="1200"/>
                        <a:t>AMC product support for resolving issues/queries for AMC API usage.</a:t>
                      </a:r>
                    </a:p>
                  </a:txBody>
                  <a:tcPr/>
                </a:tc>
                <a:tc>
                  <a:txBody>
                    <a:bodyPr/>
                    <a:lstStyle/>
                    <a:p>
                      <a:r>
                        <a:rPr lang="en-US" sz="1200"/>
                        <a:t>Align AMC Product support/SME for building the integration.</a:t>
                      </a:r>
                    </a:p>
                  </a:txBody>
                  <a:tcPr/>
                </a:tc>
                <a:extLst>
                  <a:ext uri="{0D108BD9-81ED-4DB2-BD59-A6C34878D82A}">
                    <a16:rowId xmlns:a16="http://schemas.microsoft.com/office/drawing/2014/main" val="823944800"/>
                  </a:ext>
                </a:extLst>
              </a:tr>
              <a:tr h="580965">
                <a:tc>
                  <a:txBody>
                    <a:bodyPr/>
                    <a:lstStyle/>
                    <a:p>
                      <a:r>
                        <a:rPr lang="en-US" sz="1200"/>
                        <a:t>Scheduling</a:t>
                      </a:r>
                    </a:p>
                  </a:txBody>
                  <a:tcPr/>
                </a:tc>
                <a:tc>
                  <a:txBody>
                    <a:bodyPr/>
                    <a:lstStyle/>
                    <a:p>
                      <a:r>
                        <a:rPr lang="en-US" sz="1200"/>
                        <a:t>SMA</a:t>
                      </a:r>
                    </a:p>
                  </a:txBody>
                  <a:tcPr/>
                </a:tc>
                <a:tc>
                  <a:txBody>
                    <a:bodyPr/>
                    <a:lstStyle/>
                    <a:p>
                      <a:r>
                        <a:rPr lang="en-US" sz="1200"/>
                        <a:t>SMA is current Enterprise scheduling tool having dependencies across assets and application.</a:t>
                      </a:r>
                    </a:p>
                  </a:txBody>
                  <a:tcPr/>
                </a:tc>
                <a:tc>
                  <a:txBody>
                    <a:bodyPr/>
                    <a:lstStyle/>
                    <a:p>
                      <a:r>
                        <a:rPr lang="en-US" sz="1200"/>
                        <a:t>SMA capability for integration with cloud service &amp; Rest API is not comprehensive and requires VM on Azure for agent.</a:t>
                      </a:r>
                    </a:p>
                  </a:txBody>
                  <a:tcPr/>
                </a:tc>
                <a:tc>
                  <a:txBody>
                    <a:bodyPr/>
                    <a:lstStyle/>
                    <a:p>
                      <a:r>
                        <a:rPr lang="en-US" sz="1200"/>
                        <a:t>New scheduler ex. Airflow, Azure Functions etc. </a:t>
                      </a:r>
                    </a:p>
                  </a:txBody>
                  <a:tcPr/>
                </a:tc>
                <a:tc>
                  <a:txBody>
                    <a:bodyPr/>
                    <a:lstStyle/>
                    <a:p>
                      <a:r>
                        <a:rPr lang="en-US" sz="1200"/>
                        <a:t>Onboarding of new Tool, timeline impact</a:t>
                      </a:r>
                    </a:p>
                  </a:txBody>
                  <a:tcPr/>
                </a:tc>
                <a:extLst>
                  <a:ext uri="{0D108BD9-81ED-4DB2-BD59-A6C34878D82A}">
                    <a16:rowId xmlns:a16="http://schemas.microsoft.com/office/drawing/2014/main" val="2489080005"/>
                  </a:ext>
                </a:extLst>
              </a:tr>
              <a:tr h="580965">
                <a:tc>
                  <a:txBody>
                    <a:bodyPr/>
                    <a:lstStyle/>
                    <a:p>
                      <a:r>
                        <a:rPr lang="en-US" sz="1200"/>
                        <a:t>Data Wrangling</a:t>
                      </a:r>
                    </a:p>
                  </a:txBody>
                  <a:tcPr/>
                </a:tc>
                <a:tc>
                  <a:txBody>
                    <a:bodyPr/>
                    <a:lstStyle/>
                    <a:p>
                      <a:r>
                        <a:rPr lang="en-US" sz="1200"/>
                        <a:t>To be Determined: Power Query/Alteryx</a:t>
                      </a:r>
                    </a:p>
                  </a:txBody>
                  <a:tcPr/>
                </a:tc>
                <a:tc>
                  <a:txBody>
                    <a:bodyPr/>
                    <a:lstStyle/>
                    <a:p>
                      <a:r>
                        <a:rPr lang="en-US" sz="1200"/>
                        <a:t>Data Wrangling is a roadmap capability to be enabled in PI3</a:t>
                      </a:r>
                    </a:p>
                  </a:txBody>
                  <a:tcPr/>
                </a:tc>
                <a:tc>
                  <a:txBody>
                    <a:bodyPr/>
                    <a:lstStyle/>
                    <a:p>
                      <a:endParaRPr lang="en-US" sz="1200"/>
                    </a:p>
                  </a:txBody>
                  <a:tcPr/>
                </a:tc>
                <a:tc>
                  <a:txBody>
                    <a:bodyPr/>
                    <a:lstStyle/>
                    <a:p>
                      <a:endParaRPr lang="en-US" sz="1200"/>
                    </a:p>
                  </a:txBody>
                  <a:tcPr/>
                </a:tc>
                <a:tc>
                  <a:txBody>
                    <a:bodyPr/>
                    <a:lstStyle/>
                    <a:p>
                      <a:r>
                        <a:rPr lang="en-US" sz="1200"/>
                        <a:t>Evaluation and Finalization of Data Wrangling Tool</a:t>
                      </a:r>
                    </a:p>
                  </a:txBody>
                  <a:tcPr/>
                </a:tc>
                <a:extLst>
                  <a:ext uri="{0D108BD9-81ED-4DB2-BD59-A6C34878D82A}">
                    <a16:rowId xmlns:a16="http://schemas.microsoft.com/office/drawing/2014/main" val="2481609972"/>
                  </a:ext>
                </a:extLst>
              </a:tr>
              <a:tr h="580965">
                <a:tc>
                  <a:txBody>
                    <a:bodyPr/>
                    <a:lstStyle/>
                    <a:p>
                      <a:r>
                        <a:rPr lang="en-US" sz="1200" err="1"/>
                        <a:t>DataOps</a:t>
                      </a:r>
                      <a:endParaRPr lang="en-US" sz="1200"/>
                    </a:p>
                  </a:txBody>
                  <a:tcPr/>
                </a:tc>
                <a:tc>
                  <a:txBody>
                    <a:bodyPr/>
                    <a:lstStyle/>
                    <a:p>
                      <a:r>
                        <a:rPr lang="en-US" sz="1200"/>
                        <a:t>Azure </a:t>
                      </a:r>
                      <a:r>
                        <a:rPr lang="en-US" sz="1200" err="1"/>
                        <a:t>Devops</a:t>
                      </a:r>
                      <a:endParaRPr lang="en-US" sz="1200"/>
                    </a:p>
                  </a:txBody>
                  <a:tcPr/>
                </a:tc>
                <a:tc>
                  <a:txBody>
                    <a:bodyPr/>
                    <a:lstStyle/>
                    <a:p>
                      <a:r>
                        <a:rPr lang="en-US" sz="1200" err="1"/>
                        <a:t>Devops</a:t>
                      </a:r>
                      <a:r>
                        <a:rPr lang="en-US" sz="1200"/>
                        <a:t> pipeline to provision and automate testing for enabling </a:t>
                      </a:r>
                      <a:r>
                        <a:rPr lang="en-US" sz="1200" err="1"/>
                        <a:t>DataOps</a:t>
                      </a:r>
                      <a:r>
                        <a:rPr lang="en-US" sz="1200"/>
                        <a:t>.</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t>TDD support for tools like Power BI, </a:t>
                      </a:r>
                      <a:r>
                        <a:rPr lang="en-US" sz="1200" err="1"/>
                        <a:t>Databuck</a:t>
                      </a:r>
                      <a:r>
                        <a:rPr lang="en-US" sz="1200"/>
                        <a:t> is would require PoC</a:t>
                      </a:r>
                    </a:p>
                  </a:txBody>
                  <a:tcPr/>
                </a:tc>
                <a:tc>
                  <a:txBody>
                    <a:bodyPr/>
                    <a:lstStyle/>
                    <a:p>
                      <a:endParaRPr lang="en-US" sz="1200"/>
                    </a:p>
                  </a:txBody>
                  <a:tcPr/>
                </a:tc>
                <a:tc>
                  <a:txBody>
                    <a:bodyPr/>
                    <a:lstStyle/>
                    <a:p>
                      <a:r>
                        <a:rPr lang="en-US" sz="1200"/>
                        <a:t>PoC on TDD for </a:t>
                      </a:r>
                      <a:r>
                        <a:rPr lang="en-US" sz="1200" err="1"/>
                        <a:t>PowerBI</a:t>
                      </a:r>
                      <a:r>
                        <a:rPr lang="en-US" sz="1200"/>
                        <a:t>, </a:t>
                      </a:r>
                      <a:r>
                        <a:rPr lang="en-US" sz="1200" err="1"/>
                        <a:t>Databuck</a:t>
                      </a:r>
                      <a:r>
                        <a:rPr lang="en-US" sz="1200"/>
                        <a:t>.</a:t>
                      </a:r>
                    </a:p>
                  </a:txBody>
                  <a:tcPr/>
                </a:tc>
                <a:extLst>
                  <a:ext uri="{0D108BD9-81ED-4DB2-BD59-A6C34878D82A}">
                    <a16:rowId xmlns:a16="http://schemas.microsoft.com/office/drawing/2014/main" val="3119452270"/>
                  </a:ext>
                </a:extLst>
              </a:tr>
              <a:tr h="580965">
                <a:tc>
                  <a:txBody>
                    <a:bodyPr/>
                    <a:lstStyle/>
                    <a:p>
                      <a:r>
                        <a:rPr lang="en-US" sz="1200"/>
                        <a:t>Code Conversion</a:t>
                      </a:r>
                    </a:p>
                  </a:txBody>
                  <a:tcPr/>
                </a:tc>
                <a:tc>
                  <a:txBody>
                    <a:bodyPr/>
                    <a:lstStyle/>
                    <a:p>
                      <a:r>
                        <a:rPr lang="en-US" sz="1200"/>
                        <a:t>BladeBridge</a:t>
                      </a:r>
                    </a:p>
                  </a:txBody>
                  <a:tcPr/>
                </a:tc>
                <a:tc>
                  <a:txBody>
                    <a:bodyPr/>
                    <a:lstStyle/>
                    <a:p>
                      <a:r>
                        <a:rPr lang="en-US" sz="1200"/>
                        <a:t>Accelerator recommended to convert magnitude generated ETL code (IICS) into spark (Databricks).</a:t>
                      </a:r>
                    </a:p>
                  </a:txBody>
                  <a:tcPr/>
                </a:tc>
                <a:tc>
                  <a:txBody>
                    <a:bodyPr/>
                    <a:lstStyle/>
                    <a:p>
                      <a:r>
                        <a:rPr lang="en-US" sz="1200"/>
                        <a:t>Iterative conversion</a:t>
                      </a:r>
                    </a:p>
                  </a:txBody>
                  <a:tcPr/>
                </a:tc>
                <a:tc>
                  <a:txBody>
                    <a:bodyPr/>
                    <a:lstStyle/>
                    <a:p>
                      <a:r>
                        <a:rPr lang="en-US" sz="1200"/>
                        <a:t>POC would establish effective conversion process.</a:t>
                      </a:r>
                    </a:p>
                  </a:txBody>
                  <a:tcPr/>
                </a:tc>
                <a:tc>
                  <a:txBody>
                    <a:bodyPr/>
                    <a:lstStyle/>
                    <a:p>
                      <a:r>
                        <a:rPr lang="en-US" sz="1200"/>
                        <a:t>Effectiveness to be established during Pilot phase. </a:t>
                      </a:r>
                    </a:p>
                  </a:txBody>
                  <a:tcPr/>
                </a:tc>
                <a:extLst>
                  <a:ext uri="{0D108BD9-81ED-4DB2-BD59-A6C34878D82A}">
                    <a16:rowId xmlns:a16="http://schemas.microsoft.com/office/drawing/2014/main" val="1700419192"/>
                  </a:ext>
                </a:extLst>
              </a:tr>
              <a:tr h="580965">
                <a:tc>
                  <a:txBody>
                    <a:bodyPr/>
                    <a:lstStyle/>
                    <a:p>
                      <a:r>
                        <a:rPr lang="en-US" sz="1200"/>
                        <a:t>Semantic Layer</a:t>
                      </a:r>
                    </a:p>
                  </a:txBody>
                  <a:tcPr/>
                </a:tc>
                <a:tc>
                  <a:txBody>
                    <a:bodyPr/>
                    <a:lstStyle/>
                    <a:p>
                      <a:r>
                        <a:rPr lang="en-US" sz="1200"/>
                        <a:t>Power BI</a:t>
                      </a:r>
                    </a:p>
                  </a:txBody>
                  <a:tcPr/>
                </a:tc>
                <a:tc>
                  <a:txBody>
                    <a:bodyPr/>
                    <a:lstStyle/>
                    <a:p>
                      <a:r>
                        <a:rPr lang="en-US" sz="1200"/>
                        <a:t>Power BI datasets would enable enterprise and self serve reports for relevant persona.</a:t>
                      </a:r>
                    </a:p>
                  </a:txBody>
                  <a:tcPr/>
                </a:tc>
                <a:tc>
                  <a:txBody>
                    <a:bodyPr/>
                    <a:lstStyle/>
                    <a:p>
                      <a:r>
                        <a:rPr lang="en-US" sz="1200"/>
                        <a:t>For Non ERP data assets, consolidation of reports and attributes across reporting layer needed.</a:t>
                      </a:r>
                    </a:p>
                  </a:txBody>
                  <a:tcPr/>
                </a:tc>
                <a:tc>
                  <a:txBody>
                    <a:bodyPr/>
                    <a:lstStyle/>
                    <a:p>
                      <a:endParaRPr lang="en-US" sz="120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t>Rationalization through technical rationalization and business workshops.</a:t>
                      </a:r>
                    </a:p>
                  </a:txBody>
                  <a:tcPr/>
                </a:tc>
                <a:extLst>
                  <a:ext uri="{0D108BD9-81ED-4DB2-BD59-A6C34878D82A}">
                    <a16:rowId xmlns:a16="http://schemas.microsoft.com/office/drawing/2014/main" val="2638814623"/>
                  </a:ext>
                </a:extLst>
              </a:tr>
            </a:tbl>
          </a:graphicData>
        </a:graphic>
      </p:graphicFrame>
    </p:spTree>
    <p:extLst>
      <p:ext uri="{BB962C8B-B14F-4D97-AF65-F5344CB8AC3E}">
        <p14:creationId xmlns:p14="http://schemas.microsoft.com/office/powerpoint/2010/main" val="360934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6599D01C-3480-80AD-B222-00D77FDA074A}"/>
              </a:ext>
            </a:extLst>
          </p:cNvPr>
          <p:cNvSpPr/>
          <p:nvPr/>
        </p:nvSpPr>
        <p:spPr>
          <a:xfrm>
            <a:off x="4627894" y="1253926"/>
            <a:ext cx="1171117" cy="941448"/>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B964624-A0DE-26BE-7F03-592D508FE800}"/>
              </a:ext>
            </a:extLst>
          </p:cNvPr>
          <p:cNvSpPr>
            <a:spLocks noGrp="1"/>
          </p:cNvSpPr>
          <p:nvPr>
            <p:ph type="title"/>
          </p:nvPr>
        </p:nvSpPr>
        <p:spPr>
          <a:xfrm>
            <a:off x="243840" y="181858"/>
            <a:ext cx="11704320" cy="424732"/>
          </a:xfrm>
        </p:spPr>
        <p:txBody>
          <a:bodyPr/>
          <a:lstStyle/>
          <a:p>
            <a:r>
              <a:rPr lang="en-US"/>
              <a:t>Current Data Asset Flow</a:t>
            </a:r>
          </a:p>
        </p:txBody>
      </p:sp>
      <p:sp>
        <p:nvSpPr>
          <p:cNvPr id="3" name="Slide Number Placeholder 2">
            <a:extLst>
              <a:ext uri="{FF2B5EF4-FFF2-40B4-BE49-F238E27FC236}">
                <a16:creationId xmlns:a16="http://schemas.microsoft.com/office/drawing/2014/main" id="{D2B66B09-F05B-441A-1377-1D3DD3088E48}"/>
              </a:ext>
            </a:extLst>
          </p:cNvPr>
          <p:cNvSpPr>
            <a:spLocks noGrp="1"/>
          </p:cNvSpPr>
          <p:nvPr>
            <p:ph type="sldNum" sz="quarter" idx="10"/>
          </p:nvPr>
        </p:nvSpPr>
        <p:spPr/>
        <p:txBody>
          <a:bodyPr/>
          <a:lstStyle/>
          <a:p>
            <a:fld id="{C9EBFD1A-B7A0-466A-B83C-FDA8DD378B8A}" type="slidenum">
              <a:rPr lang="en-US" smtClean="0"/>
              <a:pPr/>
              <a:t>11</a:t>
            </a:fld>
            <a:endParaRPr lang="en-US"/>
          </a:p>
        </p:txBody>
      </p:sp>
      <p:pic>
        <p:nvPicPr>
          <p:cNvPr id="4" name="Picture 2" descr="See the source image">
            <a:extLst>
              <a:ext uri="{FF2B5EF4-FFF2-40B4-BE49-F238E27FC236}">
                <a16:creationId xmlns:a16="http://schemas.microsoft.com/office/drawing/2014/main" id="{661D8417-0ED1-B947-E904-EFD79DB9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686" y="2984883"/>
            <a:ext cx="782990" cy="1030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e the source image">
            <a:extLst>
              <a:ext uri="{FF2B5EF4-FFF2-40B4-BE49-F238E27FC236}">
                <a16:creationId xmlns:a16="http://schemas.microsoft.com/office/drawing/2014/main" id="{B920D7C2-A7C8-FDB3-5D25-915FE8178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903" y="1734579"/>
            <a:ext cx="646578" cy="651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7B65DE-E274-3646-8936-940667DE2104}"/>
              </a:ext>
            </a:extLst>
          </p:cNvPr>
          <p:cNvSpPr txBox="1"/>
          <p:nvPr/>
        </p:nvSpPr>
        <p:spPr>
          <a:xfrm>
            <a:off x="2270098" y="3849340"/>
            <a:ext cx="768970" cy="290946"/>
          </a:xfrm>
          <a:prstGeom prst="rect">
            <a:avLst/>
          </a:prstGeom>
          <a:solidFill>
            <a:schemeClr val="bg1"/>
          </a:solidFill>
        </p:spPr>
        <p:txBody>
          <a:bodyPr wrap="square" rtlCol="0">
            <a:noAutofit/>
          </a:bodyPr>
          <a:lstStyle>
            <a:defPPr>
              <a:defRPr lang="en-US"/>
            </a:defPPr>
            <a:lvl1pPr>
              <a:lnSpc>
                <a:spcPct val="110000"/>
              </a:lnSpc>
              <a:spcBef>
                <a:spcPts val="200"/>
              </a:spcBef>
              <a:spcAft>
                <a:spcPts val="200"/>
              </a:spcAft>
              <a:defRPr sz="1200" b="1">
                <a:ln/>
                <a:solidFill>
                  <a:sysClr val="windowText" lastClr="000000"/>
                </a:solidFill>
                <a:latin typeface="Calibri" panose="020F0502020204030204" pitchFamily="34" charset="0"/>
              </a:defRPr>
            </a:lvl1pPr>
          </a:lstStyle>
          <a:p>
            <a:r>
              <a:rPr lang="en-US"/>
              <a:t>DMPRDHDMS</a:t>
            </a:r>
          </a:p>
        </p:txBody>
      </p:sp>
      <p:sp>
        <p:nvSpPr>
          <p:cNvPr id="7" name="TextBox 6">
            <a:extLst>
              <a:ext uri="{FF2B5EF4-FFF2-40B4-BE49-F238E27FC236}">
                <a16:creationId xmlns:a16="http://schemas.microsoft.com/office/drawing/2014/main" id="{24224710-5FCF-FA9F-3C1C-C850BBCDB80B}"/>
              </a:ext>
            </a:extLst>
          </p:cNvPr>
          <p:cNvSpPr txBox="1"/>
          <p:nvPr/>
        </p:nvSpPr>
        <p:spPr>
          <a:xfrm>
            <a:off x="3410217" y="2286851"/>
            <a:ext cx="673278" cy="424732"/>
          </a:xfrm>
          <a:prstGeom prst="rect">
            <a:avLst/>
          </a:prstGeom>
          <a:solidFill>
            <a:schemeClr val="bg1"/>
          </a:solidFill>
        </p:spPr>
        <p:txBody>
          <a:bodyPr wrap="square" rtlCol="0">
            <a:noAutofit/>
          </a:bodyPr>
          <a:lstStyle>
            <a:defPPr>
              <a:defRPr lang="en-US"/>
            </a:defPPr>
            <a:lvl1pPr>
              <a:lnSpc>
                <a:spcPct val="110000"/>
              </a:lnSpc>
              <a:spcBef>
                <a:spcPts val="200"/>
              </a:spcBef>
              <a:spcAft>
                <a:spcPts val="200"/>
              </a:spcAft>
              <a:defRPr sz="1200" b="1">
                <a:ln/>
                <a:solidFill>
                  <a:sysClr val="windowText" lastClr="000000"/>
                </a:solidFill>
                <a:latin typeface="Calibri" panose="020F0502020204030204" pitchFamily="34" charset="0"/>
              </a:defRPr>
            </a:lvl1pPr>
          </a:lstStyle>
          <a:p>
            <a:r>
              <a:rPr lang="en-US"/>
              <a:t>HLPRDHMS</a:t>
            </a:r>
          </a:p>
        </p:txBody>
      </p:sp>
      <p:pic>
        <p:nvPicPr>
          <p:cNvPr id="9" name="Picture 2" descr="See the source image">
            <a:extLst>
              <a:ext uri="{FF2B5EF4-FFF2-40B4-BE49-F238E27FC236}">
                <a16:creationId xmlns:a16="http://schemas.microsoft.com/office/drawing/2014/main" id="{B6F1D96C-8BCF-6A1B-F730-45CD5607E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451" y="4214988"/>
            <a:ext cx="541030" cy="5450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E7E4B8-5E0C-AC8C-A943-B1CA01ADC275}"/>
              </a:ext>
            </a:extLst>
          </p:cNvPr>
          <p:cNvSpPr txBox="1"/>
          <p:nvPr/>
        </p:nvSpPr>
        <p:spPr>
          <a:xfrm>
            <a:off x="3482451" y="4739516"/>
            <a:ext cx="694544" cy="4052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200" b="1">
                <a:ln/>
                <a:solidFill>
                  <a:sysClr val="windowText" lastClr="000000"/>
                </a:solidFill>
                <a:latin typeface="Calibri" panose="020F0502020204030204" pitchFamily="34" charset="0"/>
              </a:rPr>
              <a:t>HLNRT HDMS</a:t>
            </a:r>
            <a:endParaRPr lang="en-US" sz="1200">
              <a:ln/>
              <a:solidFill>
                <a:sysClr val="windowText" lastClr="000000"/>
              </a:solidFill>
              <a:latin typeface="Calibri" panose="020F0502020204030204" pitchFamily="34" charset="0"/>
            </a:endParaRPr>
          </a:p>
        </p:txBody>
      </p:sp>
      <p:cxnSp>
        <p:nvCxnSpPr>
          <p:cNvPr id="13" name="Connector: Curved 12">
            <a:extLst>
              <a:ext uri="{FF2B5EF4-FFF2-40B4-BE49-F238E27FC236}">
                <a16:creationId xmlns:a16="http://schemas.microsoft.com/office/drawing/2014/main" id="{022D6BDA-A39B-7D2D-379B-9019FE1475BC}"/>
              </a:ext>
            </a:extLst>
          </p:cNvPr>
          <p:cNvCxnSpPr>
            <a:stCxn id="4" idx="3"/>
            <a:endCxn id="5" idx="1"/>
          </p:cNvCxnSpPr>
          <p:nvPr/>
        </p:nvCxnSpPr>
        <p:spPr>
          <a:xfrm flipV="1">
            <a:off x="2984676" y="2060247"/>
            <a:ext cx="392227" cy="1439834"/>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2BFA283B-804D-75BC-9060-3F26A17F555E}"/>
              </a:ext>
            </a:extLst>
          </p:cNvPr>
          <p:cNvCxnSpPr>
            <a:stCxn id="4" idx="3"/>
            <a:endCxn id="9" idx="1"/>
          </p:cNvCxnSpPr>
          <p:nvPr/>
        </p:nvCxnSpPr>
        <p:spPr>
          <a:xfrm>
            <a:off x="2984676" y="3500081"/>
            <a:ext cx="497775" cy="987413"/>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3214494-A06F-CFBD-E3CE-F003979EA1C9}"/>
              </a:ext>
            </a:extLst>
          </p:cNvPr>
          <p:cNvPicPr>
            <a:picLocks noChangeAspect="1"/>
          </p:cNvPicPr>
          <p:nvPr/>
        </p:nvPicPr>
        <p:blipFill>
          <a:blip r:embed="rId3"/>
          <a:stretch>
            <a:fillRect/>
          </a:stretch>
        </p:blipFill>
        <p:spPr>
          <a:xfrm>
            <a:off x="153062" y="3300576"/>
            <a:ext cx="511418" cy="399010"/>
          </a:xfrm>
          <a:prstGeom prst="rect">
            <a:avLst/>
          </a:prstGeom>
        </p:spPr>
      </p:pic>
      <p:sp>
        <p:nvSpPr>
          <p:cNvPr id="30" name="Rectangle: Diagonal Corners Rounded 29">
            <a:extLst>
              <a:ext uri="{FF2B5EF4-FFF2-40B4-BE49-F238E27FC236}">
                <a16:creationId xmlns:a16="http://schemas.microsoft.com/office/drawing/2014/main" id="{81D65B3C-EAB1-A84B-57E0-C082D6EC1463}"/>
              </a:ext>
            </a:extLst>
          </p:cNvPr>
          <p:cNvSpPr/>
          <p:nvPr/>
        </p:nvSpPr>
        <p:spPr>
          <a:xfrm>
            <a:off x="1049269" y="2930926"/>
            <a:ext cx="925032" cy="481569"/>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MyHL</a:t>
            </a:r>
            <a:endParaRPr lang="en-US"/>
          </a:p>
        </p:txBody>
      </p:sp>
      <p:sp>
        <p:nvSpPr>
          <p:cNvPr id="31" name="Arrow: Right 30">
            <a:extLst>
              <a:ext uri="{FF2B5EF4-FFF2-40B4-BE49-F238E27FC236}">
                <a16:creationId xmlns:a16="http://schemas.microsoft.com/office/drawing/2014/main" id="{B7140BAF-B304-42AC-170F-D97BBFFBC7DB}"/>
              </a:ext>
            </a:extLst>
          </p:cNvPr>
          <p:cNvSpPr/>
          <p:nvPr/>
        </p:nvSpPr>
        <p:spPr>
          <a:xfrm>
            <a:off x="763884" y="3048166"/>
            <a:ext cx="232046" cy="2470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33810F8C-EC73-AC50-24C9-C4EB1CFF10BB}"/>
              </a:ext>
            </a:extLst>
          </p:cNvPr>
          <p:cNvSpPr/>
          <p:nvPr/>
        </p:nvSpPr>
        <p:spPr>
          <a:xfrm>
            <a:off x="2012770" y="3094088"/>
            <a:ext cx="232046" cy="2470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See the source image">
            <a:extLst>
              <a:ext uri="{FF2B5EF4-FFF2-40B4-BE49-F238E27FC236}">
                <a16:creationId xmlns:a16="http://schemas.microsoft.com/office/drawing/2014/main" id="{B3AF2006-E501-D5C7-2590-C6AE9FB1E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805" y="956338"/>
            <a:ext cx="456097" cy="4594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5F17CB0D-B3DD-CA9A-2C9D-052BB8FFA01E}"/>
              </a:ext>
            </a:extLst>
          </p:cNvPr>
          <p:cNvSpPr txBox="1"/>
          <p:nvPr/>
        </p:nvSpPr>
        <p:spPr>
          <a:xfrm>
            <a:off x="2525951" y="735827"/>
            <a:ext cx="771803" cy="235701"/>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HLPR2 HMS</a:t>
            </a:r>
            <a:endParaRPr lang="en-US" sz="800">
              <a:ln/>
              <a:solidFill>
                <a:sysClr val="windowText" lastClr="000000"/>
              </a:solidFill>
              <a:latin typeface="Calibri" panose="020F0502020204030204" pitchFamily="34" charset="0"/>
            </a:endParaRPr>
          </a:p>
        </p:txBody>
      </p:sp>
      <p:pic>
        <p:nvPicPr>
          <p:cNvPr id="19" name="Picture 2" descr="See the source image">
            <a:extLst>
              <a:ext uri="{FF2B5EF4-FFF2-40B4-BE49-F238E27FC236}">
                <a16:creationId xmlns:a16="http://schemas.microsoft.com/office/drawing/2014/main" id="{DAF6E0B0-C94B-0BCC-2B46-BA2F46C5C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150" y="939271"/>
            <a:ext cx="456097" cy="45945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3BDEFA34-98F1-5D58-D263-AE5E8474AA98}"/>
              </a:ext>
            </a:extLst>
          </p:cNvPr>
          <p:cNvSpPr txBox="1"/>
          <p:nvPr/>
        </p:nvSpPr>
        <p:spPr>
          <a:xfrm>
            <a:off x="4012659" y="740657"/>
            <a:ext cx="771803" cy="270253"/>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HLPR3 HMS</a:t>
            </a:r>
            <a:endParaRPr lang="en-US" sz="800">
              <a:ln/>
              <a:solidFill>
                <a:sysClr val="windowText" lastClr="000000"/>
              </a:solidFill>
              <a:latin typeface="Calibri" panose="020F0502020204030204" pitchFamily="34" charset="0"/>
            </a:endParaRPr>
          </a:p>
        </p:txBody>
      </p:sp>
      <p:pic>
        <p:nvPicPr>
          <p:cNvPr id="8" name="Picture 2" descr="See the source image">
            <a:extLst>
              <a:ext uri="{FF2B5EF4-FFF2-40B4-BE49-F238E27FC236}">
                <a16:creationId xmlns:a16="http://schemas.microsoft.com/office/drawing/2014/main" id="{0FB9F289-1C44-F66A-A71C-75D69C725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685" y="932969"/>
            <a:ext cx="456097" cy="4594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ADB9DB62-4D0E-4DAB-D21F-29EE24615D2F}"/>
              </a:ext>
            </a:extLst>
          </p:cNvPr>
          <p:cNvSpPr txBox="1"/>
          <p:nvPr/>
        </p:nvSpPr>
        <p:spPr>
          <a:xfrm>
            <a:off x="3269305" y="777754"/>
            <a:ext cx="771803" cy="235701"/>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HLPSP HMS</a:t>
            </a:r>
            <a:endParaRPr lang="en-US" sz="800">
              <a:ln/>
              <a:solidFill>
                <a:sysClr val="windowText" lastClr="000000"/>
              </a:solidFill>
              <a:latin typeface="Calibri" panose="020F0502020204030204" pitchFamily="34" charset="0"/>
            </a:endParaRPr>
          </a:p>
        </p:txBody>
      </p:sp>
      <p:sp>
        <p:nvSpPr>
          <p:cNvPr id="46" name="Rectangle: Diagonal Corners Rounded 45">
            <a:extLst>
              <a:ext uri="{FF2B5EF4-FFF2-40B4-BE49-F238E27FC236}">
                <a16:creationId xmlns:a16="http://schemas.microsoft.com/office/drawing/2014/main" id="{B7AC8FC8-07AF-6162-D431-0573CCF01BFC}"/>
              </a:ext>
            </a:extLst>
          </p:cNvPr>
          <p:cNvSpPr/>
          <p:nvPr/>
        </p:nvSpPr>
        <p:spPr>
          <a:xfrm>
            <a:off x="1049269" y="3574608"/>
            <a:ext cx="925032" cy="481569"/>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GoHL</a:t>
            </a:r>
            <a:endParaRPr lang="en-US"/>
          </a:p>
        </p:txBody>
      </p:sp>
      <p:sp>
        <p:nvSpPr>
          <p:cNvPr id="47" name="Arrow: Right 46">
            <a:extLst>
              <a:ext uri="{FF2B5EF4-FFF2-40B4-BE49-F238E27FC236}">
                <a16:creationId xmlns:a16="http://schemas.microsoft.com/office/drawing/2014/main" id="{85969C74-AA49-D430-AB38-6C78D6C3752D}"/>
              </a:ext>
            </a:extLst>
          </p:cNvPr>
          <p:cNvSpPr/>
          <p:nvPr/>
        </p:nvSpPr>
        <p:spPr>
          <a:xfrm>
            <a:off x="703450" y="3691848"/>
            <a:ext cx="232046" cy="2470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42129B08-4BC8-AD36-4F60-1D58AFF2E17C}"/>
              </a:ext>
            </a:extLst>
          </p:cNvPr>
          <p:cNvSpPr/>
          <p:nvPr/>
        </p:nvSpPr>
        <p:spPr>
          <a:xfrm>
            <a:off x="2038052" y="3602252"/>
            <a:ext cx="232046" cy="2470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A088A0C-AA6A-8C40-4C6B-0FFA9CA7AD9C}"/>
              </a:ext>
            </a:extLst>
          </p:cNvPr>
          <p:cNvCxnSpPr>
            <a:stCxn id="7" idx="2"/>
            <a:endCxn id="9" idx="0"/>
          </p:cNvCxnSpPr>
          <p:nvPr/>
        </p:nvCxnSpPr>
        <p:spPr>
          <a:xfrm>
            <a:off x="3746856" y="2711583"/>
            <a:ext cx="6110" cy="1503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5" name="Picture 2" descr="See the source image">
            <a:extLst>
              <a:ext uri="{FF2B5EF4-FFF2-40B4-BE49-F238E27FC236}">
                <a16:creationId xmlns:a16="http://schemas.microsoft.com/office/drawing/2014/main" id="{28078D85-09C7-D777-7A35-5697EAF6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66" y="3025548"/>
            <a:ext cx="646578" cy="651336"/>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5F088787-5667-ED48-2F20-4EF613B2F0F5}"/>
              </a:ext>
            </a:extLst>
          </p:cNvPr>
          <p:cNvSpPr txBox="1"/>
          <p:nvPr/>
        </p:nvSpPr>
        <p:spPr>
          <a:xfrm>
            <a:off x="7252537" y="2787103"/>
            <a:ext cx="694544" cy="2490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200" b="1">
                <a:ln/>
                <a:solidFill>
                  <a:sysClr val="windowText" lastClr="000000"/>
                </a:solidFill>
                <a:latin typeface="Calibri" panose="020F0502020204030204" pitchFamily="34" charset="0"/>
              </a:rPr>
              <a:t>ODW</a:t>
            </a:r>
            <a:endParaRPr lang="en-US" sz="1200">
              <a:ln/>
              <a:solidFill>
                <a:sysClr val="windowText" lastClr="000000"/>
              </a:solidFill>
              <a:latin typeface="Calibri" panose="020F0502020204030204" pitchFamily="34" charset="0"/>
            </a:endParaRPr>
          </a:p>
        </p:txBody>
      </p:sp>
      <p:pic>
        <p:nvPicPr>
          <p:cNvPr id="79" name="Picture 78">
            <a:extLst>
              <a:ext uri="{FF2B5EF4-FFF2-40B4-BE49-F238E27FC236}">
                <a16:creationId xmlns:a16="http://schemas.microsoft.com/office/drawing/2014/main" id="{F6376FA5-B882-C687-2936-66563C0FF6B3}"/>
              </a:ext>
            </a:extLst>
          </p:cNvPr>
          <p:cNvPicPr>
            <a:picLocks noChangeAspect="1"/>
          </p:cNvPicPr>
          <p:nvPr/>
        </p:nvPicPr>
        <p:blipFill>
          <a:blip r:embed="rId4"/>
          <a:stretch>
            <a:fillRect/>
          </a:stretch>
        </p:blipFill>
        <p:spPr>
          <a:xfrm>
            <a:off x="7295163" y="1579763"/>
            <a:ext cx="1118161" cy="480484"/>
          </a:xfrm>
          <a:prstGeom prst="rect">
            <a:avLst/>
          </a:prstGeom>
        </p:spPr>
      </p:pic>
      <p:grpSp>
        <p:nvGrpSpPr>
          <p:cNvPr id="124" name="Group 123">
            <a:extLst>
              <a:ext uri="{FF2B5EF4-FFF2-40B4-BE49-F238E27FC236}">
                <a16:creationId xmlns:a16="http://schemas.microsoft.com/office/drawing/2014/main" id="{BCC2A011-81C4-A786-A182-2AA3ACBE3A87}"/>
              </a:ext>
            </a:extLst>
          </p:cNvPr>
          <p:cNvGrpSpPr/>
          <p:nvPr/>
        </p:nvGrpSpPr>
        <p:grpSpPr>
          <a:xfrm>
            <a:off x="4474750" y="2263921"/>
            <a:ext cx="1659818" cy="1488196"/>
            <a:chOff x="4369982" y="1700529"/>
            <a:chExt cx="1659818" cy="1488196"/>
          </a:xfrm>
        </p:grpSpPr>
        <p:sp>
          <p:nvSpPr>
            <p:cNvPr id="113" name="Rectangle 112">
              <a:extLst>
                <a:ext uri="{FF2B5EF4-FFF2-40B4-BE49-F238E27FC236}">
                  <a16:creationId xmlns:a16="http://schemas.microsoft.com/office/drawing/2014/main" id="{AB0516B6-5099-54E9-EBD3-D27E41C0EEE5}"/>
                </a:ext>
              </a:extLst>
            </p:cNvPr>
            <p:cNvSpPr/>
            <p:nvPr/>
          </p:nvSpPr>
          <p:spPr>
            <a:xfrm>
              <a:off x="4369982" y="1700529"/>
              <a:ext cx="1659818" cy="1488196"/>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0C74B48B-D1AC-A377-D7F8-B4A847B244CE}"/>
                </a:ext>
              </a:extLst>
            </p:cNvPr>
            <p:cNvSpPr/>
            <p:nvPr/>
          </p:nvSpPr>
          <p:spPr>
            <a:xfrm>
              <a:off x="4498130" y="1788547"/>
              <a:ext cx="703218" cy="2946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Sales</a:t>
              </a:r>
            </a:p>
          </p:txBody>
        </p:sp>
        <p:sp>
          <p:nvSpPr>
            <p:cNvPr id="85" name="Rectangle: Rounded Corners 84">
              <a:extLst>
                <a:ext uri="{FF2B5EF4-FFF2-40B4-BE49-F238E27FC236}">
                  <a16:creationId xmlns:a16="http://schemas.microsoft.com/office/drawing/2014/main" id="{66E56652-B242-77E1-EE6B-66DD615EF740}"/>
                </a:ext>
              </a:extLst>
            </p:cNvPr>
            <p:cNvSpPr/>
            <p:nvPr/>
          </p:nvSpPr>
          <p:spPr>
            <a:xfrm>
              <a:off x="4476375" y="2814251"/>
              <a:ext cx="1449945" cy="3245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Order Management</a:t>
              </a:r>
            </a:p>
          </p:txBody>
        </p:sp>
        <p:sp>
          <p:nvSpPr>
            <p:cNvPr id="86" name="Rectangle: Rounded Corners 85">
              <a:extLst>
                <a:ext uri="{FF2B5EF4-FFF2-40B4-BE49-F238E27FC236}">
                  <a16:creationId xmlns:a16="http://schemas.microsoft.com/office/drawing/2014/main" id="{7EA9A0F7-6EDF-5969-9534-871D1B89A9CB}"/>
                </a:ext>
              </a:extLst>
            </p:cNvPr>
            <p:cNvSpPr/>
            <p:nvPr/>
          </p:nvSpPr>
          <p:spPr>
            <a:xfrm>
              <a:off x="4498130" y="2140401"/>
              <a:ext cx="703218" cy="2946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MPC</a:t>
              </a:r>
            </a:p>
          </p:txBody>
        </p:sp>
        <p:sp>
          <p:nvSpPr>
            <p:cNvPr id="87" name="Rectangle: Rounded Corners 86">
              <a:extLst>
                <a:ext uri="{FF2B5EF4-FFF2-40B4-BE49-F238E27FC236}">
                  <a16:creationId xmlns:a16="http://schemas.microsoft.com/office/drawing/2014/main" id="{4787BC46-7757-AE0C-311D-4ABC4641457E}"/>
                </a:ext>
              </a:extLst>
            </p:cNvPr>
            <p:cNvSpPr/>
            <p:nvPr/>
          </p:nvSpPr>
          <p:spPr>
            <a:xfrm>
              <a:off x="4487700" y="2477970"/>
              <a:ext cx="1209861" cy="2933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Nutrition Clubs</a:t>
              </a:r>
            </a:p>
          </p:txBody>
        </p:sp>
      </p:grpSp>
      <p:cxnSp>
        <p:nvCxnSpPr>
          <p:cNvPr id="95" name="Connector: Elbow 94">
            <a:extLst>
              <a:ext uri="{FF2B5EF4-FFF2-40B4-BE49-F238E27FC236}">
                <a16:creationId xmlns:a16="http://schemas.microsoft.com/office/drawing/2014/main" id="{3D7454B1-AFC8-D701-32F4-4E7897003D29}"/>
              </a:ext>
            </a:extLst>
          </p:cNvPr>
          <p:cNvCxnSpPr>
            <a:cxnSpLocks/>
            <a:stCxn id="5" idx="3"/>
            <a:endCxn id="113" idx="1"/>
          </p:cNvCxnSpPr>
          <p:nvPr/>
        </p:nvCxnSpPr>
        <p:spPr>
          <a:xfrm>
            <a:off x="4023481" y="2060247"/>
            <a:ext cx="451269" cy="94777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4F590552-BEF4-802B-EE45-B4F0E399203E}"/>
              </a:ext>
            </a:extLst>
          </p:cNvPr>
          <p:cNvCxnSpPr>
            <a:cxnSpLocks/>
            <a:stCxn id="113" idx="3"/>
            <a:endCxn id="79" idx="1"/>
          </p:cNvCxnSpPr>
          <p:nvPr/>
        </p:nvCxnSpPr>
        <p:spPr>
          <a:xfrm flipV="1">
            <a:off x="6134568" y="1820005"/>
            <a:ext cx="1160595" cy="118801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502E4955-6FA8-46D4-FAC9-E723D72E3DE5}"/>
              </a:ext>
            </a:extLst>
          </p:cNvPr>
          <p:cNvCxnSpPr>
            <a:cxnSpLocks/>
            <a:stCxn id="113" idx="3"/>
            <a:endCxn id="65" idx="1"/>
          </p:cNvCxnSpPr>
          <p:nvPr/>
        </p:nvCxnSpPr>
        <p:spPr>
          <a:xfrm>
            <a:off x="6134568" y="3008019"/>
            <a:ext cx="1073098" cy="34319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F9A0ABC-D68D-4CE8-AF7B-D62CE578D8E5}"/>
              </a:ext>
            </a:extLst>
          </p:cNvPr>
          <p:cNvSpPr txBox="1"/>
          <p:nvPr/>
        </p:nvSpPr>
        <p:spPr>
          <a:xfrm>
            <a:off x="7268365" y="1398724"/>
            <a:ext cx="694544" cy="2490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200" b="1">
                <a:ln/>
                <a:solidFill>
                  <a:sysClr val="windowText" lastClr="000000"/>
                </a:solidFill>
                <a:latin typeface="Calibri" panose="020F0502020204030204" pitchFamily="34" charset="0"/>
              </a:rPr>
              <a:t>EDW</a:t>
            </a:r>
            <a:endParaRPr lang="en-US" sz="1200">
              <a:ln/>
              <a:solidFill>
                <a:sysClr val="windowText" lastClr="000000"/>
              </a:solidFill>
              <a:latin typeface="Calibri" panose="020F0502020204030204" pitchFamily="34" charset="0"/>
            </a:endParaRPr>
          </a:p>
        </p:txBody>
      </p:sp>
      <p:grpSp>
        <p:nvGrpSpPr>
          <p:cNvPr id="123" name="Group 122">
            <a:extLst>
              <a:ext uri="{FF2B5EF4-FFF2-40B4-BE49-F238E27FC236}">
                <a16:creationId xmlns:a16="http://schemas.microsoft.com/office/drawing/2014/main" id="{E550BF6B-9A46-036B-CAAD-A40D84481D09}"/>
              </a:ext>
            </a:extLst>
          </p:cNvPr>
          <p:cNvGrpSpPr/>
          <p:nvPr/>
        </p:nvGrpSpPr>
        <p:grpSpPr>
          <a:xfrm>
            <a:off x="4420691" y="3879009"/>
            <a:ext cx="1723417" cy="2636488"/>
            <a:chOff x="4393878" y="3424070"/>
            <a:chExt cx="1723417" cy="2636488"/>
          </a:xfrm>
        </p:grpSpPr>
        <p:sp>
          <p:nvSpPr>
            <p:cNvPr id="117" name="Rectangle 116">
              <a:extLst>
                <a:ext uri="{FF2B5EF4-FFF2-40B4-BE49-F238E27FC236}">
                  <a16:creationId xmlns:a16="http://schemas.microsoft.com/office/drawing/2014/main" id="{76E03A22-F6C6-0797-5755-278370A1B8B4}"/>
                </a:ext>
              </a:extLst>
            </p:cNvPr>
            <p:cNvSpPr/>
            <p:nvPr/>
          </p:nvSpPr>
          <p:spPr>
            <a:xfrm>
              <a:off x="4393878" y="3424070"/>
              <a:ext cx="1723417" cy="2636488"/>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80DAB46-B46B-5816-0EC4-D556C09C49EE}"/>
                </a:ext>
              </a:extLst>
            </p:cNvPr>
            <p:cNvSpPr/>
            <p:nvPr/>
          </p:nvSpPr>
          <p:spPr>
            <a:xfrm>
              <a:off x="4476375" y="3555973"/>
              <a:ext cx="724973" cy="2933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MFG</a:t>
              </a:r>
            </a:p>
          </p:txBody>
        </p:sp>
        <p:sp>
          <p:nvSpPr>
            <p:cNvPr id="109" name="Rectangle: Rounded Corners 108">
              <a:extLst>
                <a:ext uri="{FF2B5EF4-FFF2-40B4-BE49-F238E27FC236}">
                  <a16:creationId xmlns:a16="http://schemas.microsoft.com/office/drawing/2014/main" id="{AC781F7B-9F03-F865-A243-7075839504A4}"/>
                </a:ext>
              </a:extLst>
            </p:cNvPr>
            <p:cNvSpPr/>
            <p:nvPr/>
          </p:nvSpPr>
          <p:spPr>
            <a:xfrm>
              <a:off x="4498130" y="3909493"/>
              <a:ext cx="1187211" cy="2490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SUPPLY CHAIN</a:t>
              </a:r>
            </a:p>
          </p:txBody>
        </p:sp>
        <p:sp>
          <p:nvSpPr>
            <p:cNvPr id="110" name="Rectangle: Rounded Corners 109">
              <a:extLst>
                <a:ext uri="{FF2B5EF4-FFF2-40B4-BE49-F238E27FC236}">
                  <a16:creationId xmlns:a16="http://schemas.microsoft.com/office/drawing/2014/main" id="{E10196F9-AB70-29C7-5915-A0DFDCDCFD43}"/>
                </a:ext>
              </a:extLst>
            </p:cNvPr>
            <p:cNvSpPr/>
            <p:nvPr/>
          </p:nvSpPr>
          <p:spPr>
            <a:xfrm>
              <a:off x="4487700" y="4209528"/>
              <a:ext cx="1544194" cy="3188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ACCOUNT PAYABLES/RECEIVABLES</a:t>
              </a:r>
            </a:p>
          </p:txBody>
        </p:sp>
        <p:sp>
          <p:nvSpPr>
            <p:cNvPr id="111" name="Rectangle: Rounded Corners 110">
              <a:extLst>
                <a:ext uri="{FF2B5EF4-FFF2-40B4-BE49-F238E27FC236}">
                  <a16:creationId xmlns:a16="http://schemas.microsoft.com/office/drawing/2014/main" id="{5DF58ADF-EB18-FA19-3261-73AED4D85496}"/>
                </a:ext>
              </a:extLst>
            </p:cNvPr>
            <p:cNvSpPr/>
            <p:nvPr/>
          </p:nvSpPr>
          <p:spPr>
            <a:xfrm>
              <a:off x="4521256" y="4583117"/>
              <a:ext cx="1187211" cy="2490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PROCUREMENT</a:t>
              </a:r>
            </a:p>
          </p:txBody>
        </p:sp>
        <p:sp>
          <p:nvSpPr>
            <p:cNvPr id="112" name="Rectangle: Rounded Corners 111">
              <a:extLst>
                <a:ext uri="{FF2B5EF4-FFF2-40B4-BE49-F238E27FC236}">
                  <a16:creationId xmlns:a16="http://schemas.microsoft.com/office/drawing/2014/main" id="{58F203F9-6806-9EB4-F3D9-B67B6D436A55}"/>
                </a:ext>
              </a:extLst>
            </p:cNvPr>
            <p:cNvSpPr/>
            <p:nvPr/>
          </p:nvSpPr>
          <p:spPr>
            <a:xfrm>
              <a:off x="4521256" y="4895673"/>
              <a:ext cx="1405064" cy="3188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INVENTORY MANAGEMENT</a:t>
              </a:r>
            </a:p>
          </p:txBody>
        </p:sp>
        <p:sp>
          <p:nvSpPr>
            <p:cNvPr id="118" name="Rectangle: Rounded Corners 117">
              <a:extLst>
                <a:ext uri="{FF2B5EF4-FFF2-40B4-BE49-F238E27FC236}">
                  <a16:creationId xmlns:a16="http://schemas.microsoft.com/office/drawing/2014/main" id="{4E6CE1B3-B290-DE7C-1C84-0395F7421574}"/>
                </a:ext>
              </a:extLst>
            </p:cNvPr>
            <p:cNvSpPr/>
            <p:nvPr/>
          </p:nvSpPr>
          <p:spPr>
            <a:xfrm>
              <a:off x="4532257" y="5265035"/>
              <a:ext cx="724973" cy="2933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GL</a:t>
              </a:r>
            </a:p>
          </p:txBody>
        </p:sp>
        <p:sp>
          <p:nvSpPr>
            <p:cNvPr id="119" name="Rectangle: Rounded Corners 118">
              <a:extLst>
                <a:ext uri="{FF2B5EF4-FFF2-40B4-BE49-F238E27FC236}">
                  <a16:creationId xmlns:a16="http://schemas.microsoft.com/office/drawing/2014/main" id="{E7A33503-F812-DA08-4F8E-4F4290DA0DAA}"/>
                </a:ext>
              </a:extLst>
            </p:cNvPr>
            <p:cNvSpPr/>
            <p:nvPr/>
          </p:nvSpPr>
          <p:spPr>
            <a:xfrm>
              <a:off x="4521256" y="5626438"/>
              <a:ext cx="1027472" cy="2933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FIXED ASSETS</a:t>
              </a:r>
            </a:p>
          </p:txBody>
        </p:sp>
      </p:grpSp>
      <p:cxnSp>
        <p:nvCxnSpPr>
          <p:cNvPr id="121" name="Connector: Elbow 120">
            <a:extLst>
              <a:ext uri="{FF2B5EF4-FFF2-40B4-BE49-F238E27FC236}">
                <a16:creationId xmlns:a16="http://schemas.microsoft.com/office/drawing/2014/main" id="{7FDC97FA-649F-5E84-9D4B-EC57A8F16C1C}"/>
              </a:ext>
            </a:extLst>
          </p:cNvPr>
          <p:cNvCxnSpPr>
            <a:cxnSpLocks/>
            <a:stCxn id="117" idx="3"/>
            <a:endCxn id="65" idx="2"/>
          </p:cNvCxnSpPr>
          <p:nvPr/>
        </p:nvCxnSpPr>
        <p:spPr>
          <a:xfrm flipV="1">
            <a:off x="6144108" y="3676884"/>
            <a:ext cx="1386847" cy="15203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8E7E3E29-99C3-411B-452E-1F4154E2E877}"/>
              </a:ext>
            </a:extLst>
          </p:cNvPr>
          <p:cNvSpPr/>
          <p:nvPr/>
        </p:nvSpPr>
        <p:spPr>
          <a:xfrm>
            <a:off x="4685566" y="1347730"/>
            <a:ext cx="703218" cy="2389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LEADS</a:t>
            </a:r>
          </a:p>
        </p:txBody>
      </p:sp>
      <p:sp>
        <p:nvSpPr>
          <p:cNvPr id="128" name="Rectangle: Rounded Corners 127">
            <a:extLst>
              <a:ext uri="{FF2B5EF4-FFF2-40B4-BE49-F238E27FC236}">
                <a16:creationId xmlns:a16="http://schemas.microsoft.com/office/drawing/2014/main" id="{BEFAF55C-44C0-2CAB-0BED-79E0B619FD06}"/>
              </a:ext>
            </a:extLst>
          </p:cNvPr>
          <p:cNvSpPr/>
          <p:nvPr/>
        </p:nvSpPr>
        <p:spPr>
          <a:xfrm>
            <a:off x="4685566" y="1635530"/>
            <a:ext cx="937018" cy="1800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MARKETING</a:t>
            </a:r>
          </a:p>
        </p:txBody>
      </p:sp>
      <p:sp>
        <p:nvSpPr>
          <p:cNvPr id="129" name="Rectangle: Rounded Corners 128">
            <a:extLst>
              <a:ext uri="{FF2B5EF4-FFF2-40B4-BE49-F238E27FC236}">
                <a16:creationId xmlns:a16="http://schemas.microsoft.com/office/drawing/2014/main" id="{C6822D03-89CB-D0E8-E5F8-B5F156685400}"/>
              </a:ext>
            </a:extLst>
          </p:cNvPr>
          <p:cNvSpPr/>
          <p:nvPr/>
        </p:nvSpPr>
        <p:spPr>
          <a:xfrm>
            <a:off x="4708520" y="1852053"/>
            <a:ext cx="937018" cy="24328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GOHERBALIFE</a:t>
            </a:r>
          </a:p>
        </p:txBody>
      </p:sp>
      <p:cxnSp>
        <p:nvCxnSpPr>
          <p:cNvPr id="132" name="Connector: Elbow 131">
            <a:extLst>
              <a:ext uri="{FF2B5EF4-FFF2-40B4-BE49-F238E27FC236}">
                <a16:creationId xmlns:a16="http://schemas.microsoft.com/office/drawing/2014/main" id="{9067876C-9B86-DBD6-4245-C2E4E2CA2DB4}"/>
              </a:ext>
            </a:extLst>
          </p:cNvPr>
          <p:cNvCxnSpPr>
            <a:stCxn id="130" idx="3"/>
            <a:endCxn id="79" idx="0"/>
          </p:cNvCxnSpPr>
          <p:nvPr/>
        </p:nvCxnSpPr>
        <p:spPr>
          <a:xfrm flipV="1">
            <a:off x="5799011" y="1579763"/>
            <a:ext cx="2055233" cy="144887"/>
          </a:xfrm>
          <a:prstGeom prst="bentConnector4">
            <a:avLst>
              <a:gd name="adj1" fmla="val 36399"/>
              <a:gd name="adj2" fmla="val 482669"/>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5F426057-DCB9-F077-C0A8-58E2A4699CB2}"/>
              </a:ext>
            </a:extLst>
          </p:cNvPr>
          <p:cNvPicPr>
            <a:picLocks noChangeAspect="1"/>
          </p:cNvPicPr>
          <p:nvPr/>
        </p:nvPicPr>
        <p:blipFill>
          <a:blip r:embed="rId5"/>
          <a:stretch>
            <a:fillRect/>
          </a:stretch>
        </p:blipFill>
        <p:spPr>
          <a:xfrm>
            <a:off x="9555881" y="3037655"/>
            <a:ext cx="782990" cy="515198"/>
          </a:xfrm>
          <a:prstGeom prst="rect">
            <a:avLst/>
          </a:prstGeom>
        </p:spPr>
      </p:pic>
      <p:pic>
        <p:nvPicPr>
          <p:cNvPr id="136" name="Picture 135">
            <a:extLst>
              <a:ext uri="{FF2B5EF4-FFF2-40B4-BE49-F238E27FC236}">
                <a16:creationId xmlns:a16="http://schemas.microsoft.com/office/drawing/2014/main" id="{435CFBFD-21B5-BFE5-E05E-BFA5505CB722}"/>
              </a:ext>
            </a:extLst>
          </p:cNvPr>
          <p:cNvPicPr>
            <a:picLocks noChangeAspect="1"/>
          </p:cNvPicPr>
          <p:nvPr/>
        </p:nvPicPr>
        <p:blipFill>
          <a:blip r:embed="rId6"/>
          <a:stretch>
            <a:fillRect/>
          </a:stretch>
        </p:blipFill>
        <p:spPr>
          <a:xfrm>
            <a:off x="9173089" y="1693925"/>
            <a:ext cx="1308781" cy="243401"/>
          </a:xfrm>
          <a:prstGeom prst="rect">
            <a:avLst/>
          </a:prstGeom>
        </p:spPr>
      </p:pic>
      <p:cxnSp>
        <p:nvCxnSpPr>
          <p:cNvPr id="138" name="Straight Arrow Connector 137">
            <a:extLst>
              <a:ext uri="{FF2B5EF4-FFF2-40B4-BE49-F238E27FC236}">
                <a16:creationId xmlns:a16="http://schemas.microsoft.com/office/drawing/2014/main" id="{2061538D-6B9E-A189-3C00-BD6E1B6B5E26}"/>
              </a:ext>
            </a:extLst>
          </p:cNvPr>
          <p:cNvCxnSpPr>
            <a:stCxn id="79" idx="3"/>
            <a:endCxn id="136" idx="1"/>
          </p:cNvCxnSpPr>
          <p:nvPr/>
        </p:nvCxnSpPr>
        <p:spPr>
          <a:xfrm flipV="1">
            <a:off x="8413324" y="1815626"/>
            <a:ext cx="759765" cy="4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C72FFD95-2DD3-F9C5-F916-CA58BC078902}"/>
              </a:ext>
            </a:extLst>
          </p:cNvPr>
          <p:cNvPicPr>
            <a:picLocks noChangeAspect="1"/>
          </p:cNvPicPr>
          <p:nvPr/>
        </p:nvPicPr>
        <p:blipFill>
          <a:blip r:embed="rId7"/>
          <a:stretch>
            <a:fillRect/>
          </a:stretch>
        </p:blipFill>
        <p:spPr>
          <a:xfrm>
            <a:off x="6492954" y="4904472"/>
            <a:ext cx="732998" cy="238300"/>
          </a:xfrm>
          <a:prstGeom prst="rect">
            <a:avLst/>
          </a:prstGeom>
        </p:spPr>
      </p:pic>
      <p:pic>
        <p:nvPicPr>
          <p:cNvPr id="145" name="Picture 144">
            <a:extLst>
              <a:ext uri="{FF2B5EF4-FFF2-40B4-BE49-F238E27FC236}">
                <a16:creationId xmlns:a16="http://schemas.microsoft.com/office/drawing/2014/main" id="{17CB7722-26A0-F91E-6F70-EA801F427B09}"/>
              </a:ext>
            </a:extLst>
          </p:cNvPr>
          <p:cNvPicPr>
            <a:picLocks noChangeAspect="1"/>
          </p:cNvPicPr>
          <p:nvPr/>
        </p:nvPicPr>
        <p:blipFill>
          <a:blip r:embed="rId7"/>
          <a:stretch>
            <a:fillRect/>
          </a:stretch>
        </p:blipFill>
        <p:spPr>
          <a:xfrm>
            <a:off x="6446953" y="3257662"/>
            <a:ext cx="732998" cy="238300"/>
          </a:xfrm>
          <a:prstGeom prst="rect">
            <a:avLst/>
          </a:prstGeom>
        </p:spPr>
      </p:pic>
      <p:pic>
        <p:nvPicPr>
          <p:cNvPr id="147" name="Picture 146">
            <a:extLst>
              <a:ext uri="{FF2B5EF4-FFF2-40B4-BE49-F238E27FC236}">
                <a16:creationId xmlns:a16="http://schemas.microsoft.com/office/drawing/2014/main" id="{742B53ED-9112-97F6-A7A2-9891BA34B881}"/>
              </a:ext>
            </a:extLst>
          </p:cNvPr>
          <p:cNvPicPr>
            <a:picLocks noChangeAspect="1"/>
          </p:cNvPicPr>
          <p:nvPr/>
        </p:nvPicPr>
        <p:blipFill>
          <a:blip r:embed="rId8"/>
          <a:stretch>
            <a:fillRect/>
          </a:stretch>
        </p:blipFill>
        <p:spPr>
          <a:xfrm>
            <a:off x="9575395" y="4274875"/>
            <a:ext cx="537101" cy="549040"/>
          </a:xfrm>
          <a:prstGeom prst="rect">
            <a:avLst/>
          </a:prstGeom>
        </p:spPr>
      </p:pic>
      <p:cxnSp>
        <p:nvCxnSpPr>
          <p:cNvPr id="149" name="Straight Arrow Connector 148">
            <a:extLst>
              <a:ext uri="{FF2B5EF4-FFF2-40B4-BE49-F238E27FC236}">
                <a16:creationId xmlns:a16="http://schemas.microsoft.com/office/drawing/2014/main" id="{78F61DE9-1726-5329-829E-8CF9DF67B321}"/>
              </a:ext>
            </a:extLst>
          </p:cNvPr>
          <p:cNvCxnSpPr>
            <a:cxnSpLocks/>
          </p:cNvCxnSpPr>
          <p:nvPr/>
        </p:nvCxnSpPr>
        <p:spPr>
          <a:xfrm>
            <a:off x="7962909" y="3412495"/>
            <a:ext cx="1488117" cy="10245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Arrow: Right 151">
            <a:extLst>
              <a:ext uri="{FF2B5EF4-FFF2-40B4-BE49-F238E27FC236}">
                <a16:creationId xmlns:a16="http://schemas.microsoft.com/office/drawing/2014/main" id="{9C971D0F-E46B-1E12-DCE1-A6AB9E742C5B}"/>
              </a:ext>
            </a:extLst>
          </p:cNvPr>
          <p:cNvSpPr/>
          <p:nvPr/>
        </p:nvSpPr>
        <p:spPr>
          <a:xfrm>
            <a:off x="8413324" y="3179312"/>
            <a:ext cx="782990" cy="23188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C8A2FB37-FE7C-DA6D-91F6-FD43978F7253}"/>
              </a:ext>
            </a:extLst>
          </p:cNvPr>
          <p:cNvSpPr txBox="1"/>
          <p:nvPr/>
        </p:nvSpPr>
        <p:spPr>
          <a:xfrm>
            <a:off x="10558130" y="3094088"/>
            <a:ext cx="1390030" cy="39287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Self Service/Interactive Dashboards </a:t>
            </a:r>
          </a:p>
        </p:txBody>
      </p:sp>
      <p:pic>
        <p:nvPicPr>
          <p:cNvPr id="155" name="Graphic 154" descr="Open folder with solid fill">
            <a:extLst>
              <a:ext uri="{FF2B5EF4-FFF2-40B4-BE49-F238E27FC236}">
                <a16:creationId xmlns:a16="http://schemas.microsoft.com/office/drawing/2014/main" id="{82AA210C-FCD1-D491-8416-85C5A3AEAC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35299" y="3782357"/>
            <a:ext cx="407143" cy="407143"/>
          </a:xfrm>
          <a:prstGeom prst="rect">
            <a:avLst/>
          </a:prstGeom>
        </p:spPr>
      </p:pic>
      <p:sp>
        <p:nvSpPr>
          <p:cNvPr id="157" name="TextBox 156">
            <a:extLst>
              <a:ext uri="{FF2B5EF4-FFF2-40B4-BE49-F238E27FC236}">
                <a16:creationId xmlns:a16="http://schemas.microsoft.com/office/drawing/2014/main" id="{0883358C-8F1A-71DF-4AB3-2D052EFE62BB}"/>
              </a:ext>
            </a:extLst>
          </p:cNvPr>
          <p:cNvSpPr txBox="1"/>
          <p:nvPr/>
        </p:nvSpPr>
        <p:spPr>
          <a:xfrm>
            <a:off x="10604491" y="4110757"/>
            <a:ext cx="1390030" cy="39287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Report burst to Folders and shared in Email</a:t>
            </a:r>
          </a:p>
        </p:txBody>
      </p:sp>
      <p:pic>
        <p:nvPicPr>
          <p:cNvPr id="159" name="Graphic 158" descr="Email with solid fill">
            <a:extLst>
              <a:ext uri="{FF2B5EF4-FFF2-40B4-BE49-F238E27FC236}">
                <a16:creationId xmlns:a16="http://schemas.microsoft.com/office/drawing/2014/main" id="{7358D6DC-5816-4E3A-058D-85FAC40595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47716" y="3605725"/>
            <a:ext cx="323560" cy="306969"/>
          </a:xfrm>
          <a:prstGeom prst="rect">
            <a:avLst/>
          </a:prstGeom>
        </p:spPr>
      </p:pic>
      <p:sp>
        <p:nvSpPr>
          <p:cNvPr id="162" name="TextBox 161">
            <a:extLst>
              <a:ext uri="{FF2B5EF4-FFF2-40B4-BE49-F238E27FC236}">
                <a16:creationId xmlns:a16="http://schemas.microsoft.com/office/drawing/2014/main" id="{323937C3-93D5-0DE5-9333-20F3D06ED244}"/>
              </a:ext>
            </a:extLst>
          </p:cNvPr>
          <p:cNvSpPr txBox="1"/>
          <p:nvPr/>
        </p:nvSpPr>
        <p:spPr>
          <a:xfrm>
            <a:off x="7827886" y="3976059"/>
            <a:ext cx="930206" cy="426883"/>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Custom data </a:t>
            </a:r>
          </a:p>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Push-Pull</a:t>
            </a:r>
          </a:p>
        </p:txBody>
      </p:sp>
      <p:cxnSp>
        <p:nvCxnSpPr>
          <p:cNvPr id="164" name="Connector: Elbow 163">
            <a:extLst>
              <a:ext uri="{FF2B5EF4-FFF2-40B4-BE49-F238E27FC236}">
                <a16:creationId xmlns:a16="http://schemas.microsoft.com/office/drawing/2014/main" id="{40565C35-78EF-A160-F0F5-97FFC940A993}"/>
              </a:ext>
            </a:extLst>
          </p:cNvPr>
          <p:cNvCxnSpPr>
            <a:stCxn id="5" idx="3"/>
            <a:endCxn id="117" idx="1"/>
          </p:cNvCxnSpPr>
          <p:nvPr/>
        </p:nvCxnSpPr>
        <p:spPr>
          <a:xfrm>
            <a:off x="4023481" y="2060247"/>
            <a:ext cx="397210" cy="3137006"/>
          </a:xfrm>
          <a:prstGeom prst="bentConnector3">
            <a:avLst>
              <a:gd name="adj1" fmla="val 54746"/>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F33DB80F-587B-3BC6-839D-F29067B7F157}"/>
              </a:ext>
            </a:extLst>
          </p:cNvPr>
          <p:cNvPicPr>
            <a:picLocks noChangeAspect="1"/>
          </p:cNvPicPr>
          <p:nvPr/>
        </p:nvPicPr>
        <p:blipFill>
          <a:blip r:embed="rId13"/>
          <a:stretch>
            <a:fillRect/>
          </a:stretch>
        </p:blipFill>
        <p:spPr>
          <a:xfrm>
            <a:off x="6743357" y="648603"/>
            <a:ext cx="997038" cy="341682"/>
          </a:xfrm>
          <a:prstGeom prst="rect">
            <a:avLst/>
          </a:prstGeom>
        </p:spPr>
      </p:pic>
      <p:pic>
        <p:nvPicPr>
          <p:cNvPr id="167" name="Picture 166">
            <a:extLst>
              <a:ext uri="{FF2B5EF4-FFF2-40B4-BE49-F238E27FC236}">
                <a16:creationId xmlns:a16="http://schemas.microsoft.com/office/drawing/2014/main" id="{6405A983-0366-EA5C-A4E9-0F93803E433F}"/>
              </a:ext>
            </a:extLst>
          </p:cNvPr>
          <p:cNvPicPr>
            <a:picLocks noChangeAspect="1"/>
          </p:cNvPicPr>
          <p:nvPr/>
        </p:nvPicPr>
        <p:blipFill>
          <a:blip r:embed="rId13"/>
          <a:stretch>
            <a:fillRect/>
          </a:stretch>
        </p:blipFill>
        <p:spPr>
          <a:xfrm>
            <a:off x="6369379" y="2184119"/>
            <a:ext cx="997038" cy="341682"/>
          </a:xfrm>
          <a:prstGeom prst="rect">
            <a:avLst/>
          </a:prstGeom>
        </p:spPr>
      </p:pic>
      <p:pic>
        <p:nvPicPr>
          <p:cNvPr id="169" name="Graphic 168" descr="Database with solid fill">
            <a:extLst>
              <a:ext uri="{FF2B5EF4-FFF2-40B4-BE49-F238E27FC236}">
                <a16:creationId xmlns:a16="http://schemas.microsoft.com/office/drawing/2014/main" id="{329A325C-06EE-FD52-5C73-28A69DEEF1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88141" y="2003460"/>
            <a:ext cx="404064" cy="285862"/>
          </a:xfrm>
          <a:prstGeom prst="rect">
            <a:avLst/>
          </a:prstGeom>
        </p:spPr>
      </p:pic>
      <p:pic>
        <p:nvPicPr>
          <p:cNvPr id="170" name="Graphic 169" descr="Database with solid fill">
            <a:extLst>
              <a:ext uri="{FF2B5EF4-FFF2-40B4-BE49-F238E27FC236}">
                <a16:creationId xmlns:a16="http://schemas.microsoft.com/office/drawing/2014/main" id="{D2D79688-287D-7EA5-144B-49EF1889BEE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45003" y="1998688"/>
            <a:ext cx="404064" cy="285862"/>
          </a:xfrm>
          <a:prstGeom prst="rect">
            <a:avLst/>
          </a:prstGeom>
        </p:spPr>
      </p:pic>
      <p:pic>
        <p:nvPicPr>
          <p:cNvPr id="171" name="Graphic 170" descr="Database with solid fill">
            <a:extLst>
              <a:ext uri="{FF2B5EF4-FFF2-40B4-BE49-F238E27FC236}">
                <a16:creationId xmlns:a16="http://schemas.microsoft.com/office/drawing/2014/main" id="{1BFE2E9F-D0FE-B141-D64F-9B8EBC7AC7A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11065" y="2003460"/>
            <a:ext cx="404064" cy="285862"/>
          </a:xfrm>
          <a:prstGeom prst="rect">
            <a:avLst/>
          </a:prstGeom>
        </p:spPr>
      </p:pic>
      <p:pic>
        <p:nvPicPr>
          <p:cNvPr id="172" name="Graphic 171" descr="Database with solid fill">
            <a:extLst>
              <a:ext uri="{FF2B5EF4-FFF2-40B4-BE49-F238E27FC236}">
                <a16:creationId xmlns:a16="http://schemas.microsoft.com/office/drawing/2014/main" id="{FF12F859-83E6-C5B9-E87A-FA1E21A4034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85356" y="1994679"/>
            <a:ext cx="404064" cy="285862"/>
          </a:xfrm>
          <a:prstGeom prst="rect">
            <a:avLst/>
          </a:prstGeom>
        </p:spPr>
      </p:pic>
      <p:pic>
        <p:nvPicPr>
          <p:cNvPr id="173" name="Graphic 172" descr="Database with solid fill">
            <a:extLst>
              <a:ext uri="{FF2B5EF4-FFF2-40B4-BE49-F238E27FC236}">
                <a16:creationId xmlns:a16="http://schemas.microsoft.com/office/drawing/2014/main" id="{E42E3B1E-D6A1-8F5A-D2AB-D5E8D95005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54028" y="1998688"/>
            <a:ext cx="404064" cy="285862"/>
          </a:xfrm>
          <a:prstGeom prst="rect">
            <a:avLst/>
          </a:prstGeom>
        </p:spPr>
      </p:pic>
      <p:cxnSp>
        <p:nvCxnSpPr>
          <p:cNvPr id="177" name="Straight Arrow Connector 176">
            <a:extLst>
              <a:ext uri="{FF2B5EF4-FFF2-40B4-BE49-F238E27FC236}">
                <a16:creationId xmlns:a16="http://schemas.microsoft.com/office/drawing/2014/main" id="{7649E671-0B3C-AB90-B746-05BA61D46940}"/>
              </a:ext>
            </a:extLst>
          </p:cNvPr>
          <p:cNvCxnSpPr/>
          <p:nvPr/>
        </p:nvCxnSpPr>
        <p:spPr>
          <a:xfrm>
            <a:off x="7424704" y="2296098"/>
            <a:ext cx="12287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8" name="Flowchart: Connector 177">
            <a:extLst>
              <a:ext uri="{FF2B5EF4-FFF2-40B4-BE49-F238E27FC236}">
                <a16:creationId xmlns:a16="http://schemas.microsoft.com/office/drawing/2014/main" id="{F766D7BC-FDDC-9AA0-45AB-2A4EE0F4AD42}"/>
              </a:ext>
            </a:extLst>
          </p:cNvPr>
          <p:cNvSpPr/>
          <p:nvPr/>
        </p:nvSpPr>
        <p:spPr>
          <a:xfrm>
            <a:off x="7435259" y="2297049"/>
            <a:ext cx="161250" cy="15412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1</a:t>
            </a:r>
          </a:p>
        </p:txBody>
      </p:sp>
      <p:sp>
        <p:nvSpPr>
          <p:cNvPr id="179" name="Flowchart: Connector 178">
            <a:extLst>
              <a:ext uri="{FF2B5EF4-FFF2-40B4-BE49-F238E27FC236}">
                <a16:creationId xmlns:a16="http://schemas.microsoft.com/office/drawing/2014/main" id="{FE703EA1-60C3-206C-5FBF-ABE4038D534D}"/>
              </a:ext>
            </a:extLst>
          </p:cNvPr>
          <p:cNvSpPr/>
          <p:nvPr/>
        </p:nvSpPr>
        <p:spPr>
          <a:xfrm>
            <a:off x="7672723" y="2289954"/>
            <a:ext cx="161250" cy="15412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2</a:t>
            </a:r>
          </a:p>
        </p:txBody>
      </p:sp>
      <p:sp>
        <p:nvSpPr>
          <p:cNvPr id="180" name="Flowchart: Connector 179">
            <a:extLst>
              <a:ext uri="{FF2B5EF4-FFF2-40B4-BE49-F238E27FC236}">
                <a16:creationId xmlns:a16="http://schemas.microsoft.com/office/drawing/2014/main" id="{DB40759A-2907-C434-395E-52904BC77056}"/>
              </a:ext>
            </a:extLst>
          </p:cNvPr>
          <p:cNvSpPr/>
          <p:nvPr/>
        </p:nvSpPr>
        <p:spPr>
          <a:xfrm>
            <a:off x="7938537" y="2289954"/>
            <a:ext cx="161250" cy="15412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3</a:t>
            </a:r>
          </a:p>
        </p:txBody>
      </p:sp>
      <p:sp>
        <p:nvSpPr>
          <p:cNvPr id="181" name="Flowchart: Connector 180">
            <a:extLst>
              <a:ext uri="{FF2B5EF4-FFF2-40B4-BE49-F238E27FC236}">
                <a16:creationId xmlns:a16="http://schemas.microsoft.com/office/drawing/2014/main" id="{8811CA51-C880-1E44-8804-07A9ED2A2C50}"/>
              </a:ext>
            </a:extLst>
          </p:cNvPr>
          <p:cNvSpPr/>
          <p:nvPr/>
        </p:nvSpPr>
        <p:spPr>
          <a:xfrm>
            <a:off x="8204351" y="2300587"/>
            <a:ext cx="161250" cy="15412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4</a:t>
            </a:r>
          </a:p>
        </p:txBody>
      </p:sp>
      <p:sp>
        <p:nvSpPr>
          <p:cNvPr id="182" name="Flowchart: Connector 181">
            <a:extLst>
              <a:ext uri="{FF2B5EF4-FFF2-40B4-BE49-F238E27FC236}">
                <a16:creationId xmlns:a16="http://schemas.microsoft.com/office/drawing/2014/main" id="{DB1A5E60-2AD1-C51E-2630-527BFAB03E71}"/>
              </a:ext>
            </a:extLst>
          </p:cNvPr>
          <p:cNvSpPr/>
          <p:nvPr/>
        </p:nvSpPr>
        <p:spPr>
          <a:xfrm>
            <a:off x="8449275" y="2299333"/>
            <a:ext cx="161250" cy="154120"/>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5</a:t>
            </a:r>
          </a:p>
        </p:txBody>
      </p:sp>
      <p:sp>
        <p:nvSpPr>
          <p:cNvPr id="183" name="TextBox 182">
            <a:extLst>
              <a:ext uri="{FF2B5EF4-FFF2-40B4-BE49-F238E27FC236}">
                <a16:creationId xmlns:a16="http://schemas.microsoft.com/office/drawing/2014/main" id="{6026A115-4744-5566-D62E-FA0CAAE838F5}"/>
              </a:ext>
            </a:extLst>
          </p:cNvPr>
          <p:cNvSpPr txBox="1"/>
          <p:nvPr/>
        </p:nvSpPr>
        <p:spPr>
          <a:xfrm>
            <a:off x="7102628" y="2472957"/>
            <a:ext cx="1833035" cy="28148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Multiple Hops</a:t>
            </a:r>
          </a:p>
        </p:txBody>
      </p:sp>
      <p:sp>
        <p:nvSpPr>
          <p:cNvPr id="184" name="TextBox 183">
            <a:extLst>
              <a:ext uri="{FF2B5EF4-FFF2-40B4-BE49-F238E27FC236}">
                <a16:creationId xmlns:a16="http://schemas.microsoft.com/office/drawing/2014/main" id="{FC8FE36B-01F1-BBFC-7CA9-6F75E7E2099D}"/>
              </a:ext>
            </a:extLst>
          </p:cNvPr>
          <p:cNvSpPr txBox="1"/>
          <p:nvPr/>
        </p:nvSpPr>
        <p:spPr>
          <a:xfrm>
            <a:off x="160776" y="2966716"/>
            <a:ext cx="741678" cy="29094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Distributors</a:t>
            </a:r>
          </a:p>
        </p:txBody>
      </p:sp>
      <p:pic>
        <p:nvPicPr>
          <p:cNvPr id="185" name="Picture 184">
            <a:extLst>
              <a:ext uri="{FF2B5EF4-FFF2-40B4-BE49-F238E27FC236}">
                <a16:creationId xmlns:a16="http://schemas.microsoft.com/office/drawing/2014/main" id="{A9869E30-4E7F-67FC-9E6E-AAB0A1B35C02}"/>
              </a:ext>
            </a:extLst>
          </p:cNvPr>
          <p:cNvPicPr>
            <a:picLocks noChangeAspect="1"/>
          </p:cNvPicPr>
          <p:nvPr/>
        </p:nvPicPr>
        <p:blipFill>
          <a:blip r:embed="rId3"/>
          <a:stretch>
            <a:fillRect/>
          </a:stretch>
        </p:blipFill>
        <p:spPr>
          <a:xfrm>
            <a:off x="145624" y="3856672"/>
            <a:ext cx="511418" cy="399010"/>
          </a:xfrm>
          <a:prstGeom prst="rect">
            <a:avLst/>
          </a:prstGeom>
        </p:spPr>
      </p:pic>
      <p:sp>
        <p:nvSpPr>
          <p:cNvPr id="186" name="TextBox 185">
            <a:extLst>
              <a:ext uri="{FF2B5EF4-FFF2-40B4-BE49-F238E27FC236}">
                <a16:creationId xmlns:a16="http://schemas.microsoft.com/office/drawing/2014/main" id="{2C9E9D59-F8E0-115C-93B3-2F22389F472C}"/>
              </a:ext>
            </a:extLst>
          </p:cNvPr>
          <p:cNvSpPr txBox="1"/>
          <p:nvPr/>
        </p:nvSpPr>
        <p:spPr>
          <a:xfrm>
            <a:off x="77795" y="4291595"/>
            <a:ext cx="741678" cy="32190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Preferred Customers</a:t>
            </a:r>
          </a:p>
        </p:txBody>
      </p:sp>
      <p:cxnSp>
        <p:nvCxnSpPr>
          <p:cNvPr id="188" name="Connector: Elbow 187">
            <a:extLst>
              <a:ext uri="{FF2B5EF4-FFF2-40B4-BE49-F238E27FC236}">
                <a16:creationId xmlns:a16="http://schemas.microsoft.com/office/drawing/2014/main" id="{A255E09A-D394-E738-9783-F8D5EF0F8AE9}"/>
              </a:ext>
            </a:extLst>
          </p:cNvPr>
          <p:cNvCxnSpPr>
            <a:cxnSpLocks/>
            <a:stCxn id="5" idx="0"/>
            <a:endCxn id="18" idx="2"/>
          </p:cNvCxnSpPr>
          <p:nvPr/>
        </p:nvCxnSpPr>
        <p:spPr>
          <a:xfrm rot="16200000" flipV="1">
            <a:off x="3146629" y="1181016"/>
            <a:ext cx="318788" cy="788338"/>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4BAF9891-2DCE-E652-0323-626D51D6A8DB}"/>
              </a:ext>
            </a:extLst>
          </p:cNvPr>
          <p:cNvCxnSpPr>
            <a:cxnSpLocks/>
            <a:stCxn id="5" idx="0"/>
            <a:endCxn id="19" idx="2"/>
          </p:cNvCxnSpPr>
          <p:nvPr/>
        </p:nvCxnSpPr>
        <p:spPr>
          <a:xfrm rot="5400000" flipH="1" flipV="1">
            <a:off x="3779768" y="1319149"/>
            <a:ext cx="335855" cy="4950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A3B569FA-D3DE-0028-D28C-64A281B5EB4F}"/>
              </a:ext>
            </a:extLst>
          </p:cNvPr>
          <p:cNvCxnSpPr>
            <a:stCxn id="5" idx="0"/>
            <a:endCxn id="19" idx="2"/>
          </p:cNvCxnSpPr>
          <p:nvPr/>
        </p:nvCxnSpPr>
        <p:spPr>
          <a:xfrm rot="5400000" flipH="1" flipV="1">
            <a:off x="3779768" y="1319149"/>
            <a:ext cx="335855" cy="49500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03249D8D-6054-E81E-9039-26D82482BD7E}"/>
              </a:ext>
            </a:extLst>
          </p:cNvPr>
          <p:cNvCxnSpPr>
            <a:stCxn id="5" idx="0"/>
            <a:endCxn id="8" idx="2"/>
          </p:cNvCxnSpPr>
          <p:nvPr/>
        </p:nvCxnSpPr>
        <p:spPr>
          <a:xfrm rot="16200000" flipV="1">
            <a:off x="3493885" y="1528272"/>
            <a:ext cx="342157" cy="70458"/>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208" name="Graphic 207" descr="Email with solid fill">
            <a:extLst>
              <a:ext uri="{FF2B5EF4-FFF2-40B4-BE49-F238E27FC236}">
                <a16:creationId xmlns:a16="http://schemas.microsoft.com/office/drawing/2014/main" id="{77D8975C-A951-4011-097F-96A90CD7C4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78850" y="1955045"/>
            <a:ext cx="325570" cy="308876"/>
          </a:xfrm>
          <a:prstGeom prst="rect">
            <a:avLst/>
          </a:prstGeom>
        </p:spPr>
      </p:pic>
      <p:pic>
        <p:nvPicPr>
          <p:cNvPr id="209" name="Graphic 208" descr="Open folder with solid fill">
            <a:extLst>
              <a:ext uri="{FF2B5EF4-FFF2-40B4-BE49-F238E27FC236}">
                <a16:creationId xmlns:a16="http://schemas.microsoft.com/office/drawing/2014/main" id="{E2673D8B-184D-55EE-AB67-AF87B064BF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78631" y="2261644"/>
            <a:ext cx="388118" cy="388118"/>
          </a:xfrm>
          <a:prstGeom prst="rect">
            <a:avLst/>
          </a:prstGeom>
        </p:spPr>
      </p:pic>
      <p:cxnSp>
        <p:nvCxnSpPr>
          <p:cNvPr id="213" name="Connector: Elbow 212">
            <a:extLst>
              <a:ext uri="{FF2B5EF4-FFF2-40B4-BE49-F238E27FC236}">
                <a16:creationId xmlns:a16="http://schemas.microsoft.com/office/drawing/2014/main" id="{DC802410-1E58-FD40-2C61-BB534586E376}"/>
              </a:ext>
            </a:extLst>
          </p:cNvPr>
          <p:cNvCxnSpPr>
            <a:stCxn id="136" idx="3"/>
            <a:endCxn id="209" idx="1"/>
          </p:cNvCxnSpPr>
          <p:nvPr/>
        </p:nvCxnSpPr>
        <p:spPr>
          <a:xfrm>
            <a:off x="10481870" y="1815626"/>
            <a:ext cx="596761" cy="640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2F3B6323-9AEB-4C04-D695-19D7A879F2DB}"/>
              </a:ext>
            </a:extLst>
          </p:cNvPr>
          <p:cNvSpPr txBox="1"/>
          <p:nvPr/>
        </p:nvSpPr>
        <p:spPr>
          <a:xfrm>
            <a:off x="9214461" y="1225671"/>
            <a:ext cx="1390030" cy="39287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Self Service/Interactive Dashboards </a:t>
            </a:r>
          </a:p>
        </p:txBody>
      </p:sp>
      <p:sp>
        <p:nvSpPr>
          <p:cNvPr id="215" name="TextBox 214">
            <a:extLst>
              <a:ext uri="{FF2B5EF4-FFF2-40B4-BE49-F238E27FC236}">
                <a16:creationId xmlns:a16="http://schemas.microsoft.com/office/drawing/2014/main" id="{7CCB95B1-035B-9EB5-5736-DB5F8E52BCE0}"/>
              </a:ext>
            </a:extLst>
          </p:cNvPr>
          <p:cNvSpPr txBox="1"/>
          <p:nvPr/>
        </p:nvSpPr>
        <p:spPr>
          <a:xfrm>
            <a:off x="10447716" y="2613334"/>
            <a:ext cx="1583508" cy="3069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Push Subscriptions to Box</a:t>
            </a:r>
          </a:p>
        </p:txBody>
      </p:sp>
      <p:cxnSp>
        <p:nvCxnSpPr>
          <p:cNvPr id="217" name="Connector: Elbow 216">
            <a:extLst>
              <a:ext uri="{FF2B5EF4-FFF2-40B4-BE49-F238E27FC236}">
                <a16:creationId xmlns:a16="http://schemas.microsoft.com/office/drawing/2014/main" id="{E4560C92-A6EE-BB83-1955-3FFEC4E7DC2A}"/>
              </a:ext>
            </a:extLst>
          </p:cNvPr>
          <p:cNvCxnSpPr>
            <a:stCxn id="134" idx="2"/>
            <a:endCxn id="155" idx="1"/>
          </p:cNvCxnSpPr>
          <p:nvPr/>
        </p:nvCxnSpPr>
        <p:spPr>
          <a:xfrm rot="16200000" flipH="1">
            <a:off x="9824799" y="3675429"/>
            <a:ext cx="433076" cy="18792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5C256E68-95E5-6084-DC10-6C3D9547C0C5}"/>
              </a:ext>
            </a:extLst>
          </p:cNvPr>
          <p:cNvSpPr txBox="1"/>
          <p:nvPr/>
        </p:nvSpPr>
        <p:spPr>
          <a:xfrm>
            <a:off x="5362888" y="2333130"/>
            <a:ext cx="803679" cy="22949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b="1">
                <a:ln/>
                <a:solidFill>
                  <a:sysClr val="windowText" lastClr="000000"/>
                </a:solidFill>
                <a:latin typeface="Calibri" panose="020F0502020204030204" pitchFamily="34" charset="0"/>
              </a:rPr>
              <a:t>ODW/EDW</a:t>
            </a:r>
            <a:endParaRPr lang="en-US" sz="1000">
              <a:ln/>
              <a:solidFill>
                <a:sysClr val="windowText" lastClr="000000"/>
              </a:solidFill>
              <a:latin typeface="Calibri" panose="020F0502020204030204" pitchFamily="34" charset="0"/>
            </a:endParaRPr>
          </a:p>
        </p:txBody>
      </p:sp>
      <p:sp>
        <p:nvSpPr>
          <p:cNvPr id="219" name="TextBox 218">
            <a:extLst>
              <a:ext uri="{FF2B5EF4-FFF2-40B4-BE49-F238E27FC236}">
                <a16:creationId xmlns:a16="http://schemas.microsoft.com/office/drawing/2014/main" id="{88A50797-FA88-2B63-ECD5-2ACD53AD279A}"/>
              </a:ext>
            </a:extLst>
          </p:cNvPr>
          <p:cNvSpPr txBox="1"/>
          <p:nvPr/>
        </p:nvSpPr>
        <p:spPr>
          <a:xfrm>
            <a:off x="5547833" y="3972927"/>
            <a:ext cx="653270" cy="228848"/>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200" b="1">
                <a:ln/>
                <a:solidFill>
                  <a:sysClr val="windowText" lastClr="000000"/>
                </a:solidFill>
                <a:latin typeface="Calibri" panose="020F0502020204030204" pitchFamily="34" charset="0"/>
              </a:rPr>
              <a:t>ODW</a:t>
            </a:r>
            <a:endParaRPr lang="en-US" sz="1200">
              <a:ln/>
              <a:solidFill>
                <a:sysClr val="windowText" lastClr="000000"/>
              </a:solidFill>
              <a:latin typeface="Calibri" panose="020F0502020204030204" pitchFamily="34" charset="0"/>
            </a:endParaRPr>
          </a:p>
        </p:txBody>
      </p:sp>
      <p:sp>
        <p:nvSpPr>
          <p:cNvPr id="220" name="TextBox 219">
            <a:extLst>
              <a:ext uri="{FF2B5EF4-FFF2-40B4-BE49-F238E27FC236}">
                <a16:creationId xmlns:a16="http://schemas.microsoft.com/office/drawing/2014/main" id="{40A71E71-A433-7CE5-610A-0ED8C7614561}"/>
              </a:ext>
            </a:extLst>
          </p:cNvPr>
          <p:cNvSpPr txBox="1"/>
          <p:nvPr/>
        </p:nvSpPr>
        <p:spPr>
          <a:xfrm>
            <a:off x="5557155" y="1312925"/>
            <a:ext cx="650014" cy="217191"/>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b="1">
                <a:ln/>
                <a:solidFill>
                  <a:sysClr val="windowText" lastClr="000000"/>
                </a:solidFill>
                <a:latin typeface="Calibri" panose="020F0502020204030204" pitchFamily="34" charset="0"/>
              </a:rPr>
              <a:t>EDW</a:t>
            </a:r>
            <a:endParaRPr lang="en-US" sz="1000">
              <a:ln/>
              <a:solidFill>
                <a:sysClr val="windowText" lastClr="000000"/>
              </a:solidFill>
              <a:latin typeface="Calibri" panose="020F0502020204030204" pitchFamily="34" charset="0"/>
            </a:endParaRPr>
          </a:p>
        </p:txBody>
      </p:sp>
      <p:sp>
        <p:nvSpPr>
          <p:cNvPr id="221" name="TextBox 220">
            <a:extLst>
              <a:ext uri="{FF2B5EF4-FFF2-40B4-BE49-F238E27FC236}">
                <a16:creationId xmlns:a16="http://schemas.microsoft.com/office/drawing/2014/main" id="{089B66D5-8BAB-D033-10E6-22577FC6BA5B}"/>
              </a:ext>
            </a:extLst>
          </p:cNvPr>
          <p:cNvSpPr txBox="1"/>
          <p:nvPr/>
        </p:nvSpPr>
        <p:spPr>
          <a:xfrm>
            <a:off x="2676117" y="1616306"/>
            <a:ext cx="803679" cy="21668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Data Clone</a:t>
            </a:r>
          </a:p>
        </p:txBody>
      </p:sp>
      <p:sp>
        <p:nvSpPr>
          <p:cNvPr id="222" name="TextBox 221">
            <a:extLst>
              <a:ext uri="{FF2B5EF4-FFF2-40B4-BE49-F238E27FC236}">
                <a16:creationId xmlns:a16="http://schemas.microsoft.com/office/drawing/2014/main" id="{A20FD29F-17E6-082E-CE35-DEF7C5C31EC3}"/>
              </a:ext>
            </a:extLst>
          </p:cNvPr>
          <p:cNvSpPr txBox="1"/>
          <p:nvPr/>
        </p:nvSpPr>
        <p:spPr>
          <a:xfrm>
            <a:off x="3258235" y="5139458"/>
            <a:ext cx="813456" cy="4052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Partial Data Replication</a:t>
            </a:r>
          </a:p>
        </p:txBody>
      </p:sp>
      <p:cxnSp>
        <p:nvCxnSpPr>
          <p:cNvPr id="14" name="Connector: Elbow 13">
            <a:extLst>
              <a:ext uri="{FF2B5EF4-FFF2-40B4-BE49-F238E27FC236}">
                <a16:creationId xmlns:a16="http://schemas.microsoft.com/office/drawing/2014/main" id="{93DB3788-944A-CF9F-E123-24229892E7B3}"/>
              </a:ext>
            </a:extLst>
          </p:cNvPr>
          <p:cNvCxnSpPr>
            <a:cxnSpLocks/>
            <a:stCxn id="9" idx="3"/>
            <a:endCxn id="113" idx="1"/>
          </p:cNvCxnSpPr>
          <p:nvPr/>
        </p:nvCxnSpPr>
        <p:spPr>
          <a:xfrm flipV="1">
            <a:off x="4023481" y="3008019"/>
            <a:ext cx="451269" cy="147947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BE89766-DCDC-524A-BA0B-84B1E7F113CF}"/>
              </a:ext>
            </a:extLst>
          </p:cNvPr>
          <p:cNvPicPr>
            <a:picLocks noChangeAspect="1"/>
          </p:cNvPicPr>
          <p:nvPr/>
        </p:nvPicPr>
        <p:blipFill>
          <a:blip r:embed="rId16"/>
          <a:stretch>
            <a:fillRect/>
          </a:stretch>
        </p:blipFill>
        <p:spPr>
          <a:xfrm>
            <a:off x="3356506" y="3229375"/>
            <a:ext cx="684602" cy="257087"/>
          </a:xfrm>
          <a:prstGeom prst="rect">
            <a:avLst/>
          </a:prstGeom>
        </p:spPr>
      </p:pic>
      <p:sp>
        <p:nvSpPr>
          <p:cNvPr id="12" name="TextBox 11">
            <a:extLst>
              <a:ext uri="{FF2B5EF4-FFF2-40B4-BE49-F238E27FC236}">
                <a16:creationId xmlns:a16="http://schemas.microsoft.com/office/drawing/2014/main" id="{11191543-6EFE-18AB-5912-0C3AE627AF4B}"/>
              </a:ext>
            </a:extLst>
          </p:cNvPr>
          <p:cNvSpPr txBox="1"/>
          <p:nvPr/>
        </p:nvSpPr>
        <p:spPr>
          <a:xfrm>
            <a:off x="4782077" y="968113"/>
            <a:ext cx="1217925" cy="246471"/>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hlinkClick r:id="rId17"/>
              </a:rPr>
              <a:t>EDW Inventory</a:t>
            </a:r>
            <a:endParaRPr lang="en-US" sz="9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sp>
        <p:nvSpPr>
          <p:cNvPr id="16" name="TextBox 15">
            <a:extLst>
              <a:ext uri="{FF2B5EF4-FFF2-40B4-BE49-F238E27FC236}">
                <a16:creationId xmlns:a16="http://schemas.microsoft.com/office/drawing/2014/main" id="{771E5DE1-48E0-0FD4-F08D-6900CFF74D18}"/>
              </a:ext>
            </a:extLst>
          </p:cNvPr>
          <p:cNvSpPr txBox="1"/>
          <p:nvPr/>
        </p:nvSpPr>
        <p:spPr>
          <a:xfrm>
            <a:off x="4921556" y="6577087"/>
            <a:ext cx="1213012" cy="209525"/>
          </a:xfrm>
          <a:prstGeom prst="rect">
            <a:avLst/>
          </a:prstGeom>
          <a:solidFill>
            <a:schemeClr val="bg1"/>
          </a:solidFill>
        </p:spPr>
        <p:txBody>
          <a:bodyPr wrap="square" rtlCol="0">
            <a:normAutofit fontScale="92500" lnSpcReduction="20000"/>
          </a:bodyPr>
          <a:lstStyle/>
          <a:p>
            <a:pPr algn="l">
              <a:lnSpc>
                <a:spcPct val="110000"/>
              </a:lnSpc>
              <a:spcBef>
                <a:spcPts val="200"/>
              </a:spcBef>
              <a:spcAft>
                <a:spcPts val="200"/>
              </a:spcAft>
            </a:pPr>
            <a:r>
              <a:rPr lang="en-US" sz="9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hlinkClick r:id="rId18"/>
              </a:rPr>
              <a:t>ODW Inventory</a:t>
            </a:r>
            <a:endParaRPr lang="en-US" sz="9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sp>
        <p:nvSpPr>
          <p:cNvPr id="10" name="Rectangle 9">
            <a:extLst>
              <a:ext uri="{FF2B5EF4-FFF2-40B4-BE49-F238E27FC236}">
                <a16:creationId xmlns:a16="http://schemas.microsoft.com/office/drawing/2014/main" id="{644754C8-95CA-3228-17D2-1AF8831A33C5}"/>
              </a:ext>
            </a:extLst>
          </p:cNvPr>
          <p:cNvSpPr/>
          <p:nvPr/>
        </p:nvSpPr>
        <p:spPr>
          <a:xfrm>
            <a:off x="8098602" y="1959720"/>
            <a:ext cx="658219" cy="4880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CD61EB-902A-A516-2487-EBC7D9FDB494}"/>
              </a:ext>
            </a:extLst>
          </p:cNvPr>
          <p:cNvSpPr txBox="1"/>
          <p:nvPr/>
        </p:nvSpPr>
        <p:spPr>
          <a:xfrm>
            <a:off x="8028412" y="2502250"/>
            <a:ext cx="1833035" cy="28148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Used for Consumption</a:t>
            </a:r>
          </a:p>
        </p:txBody>
      </p:sp>
    </p:spTree>
    <p:extLst>
      <p:ext uri="{BB962C8B-B14F-4D97-AF65-F5344CB8AC3E}">
        <p14:creationId xmlns:p14="http://schemas.microsoft.com/office/powerpoint/2010/main" val="166064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F53C-CE2F-170C-DD7C-FC17CBC6C25A}"/>
              </a:ext>
            </a:extLst>
          </p:cNvPr>
          <p:cNvSpPr>
            <a:spLocks noGrp="1"/>
          </p:cNvSpPr>
          <p:nvPr>
            <p:ph type="title"/>
          </p:nvPr>
        </p:nvSpPr>
        <p:spPr/>
        <p:txBody>
          <a:bodyPr/>
          <a:lstStyle/>
          <a:p>
            <a:r>
              <a:rPr lang="en-US">
                <a:latin typeface="Arial"/>
                <a:cs typeface="Arial"/>
              </a:rPr>
              <a:t>Highlights of the data landscape</a:t>
            </a:r>
            <a:endParaRPr lang="en-US"/>
          </a:p>
        </p:txBody>
      </p:sp>
      <p:sp>
        <p:nvSpPr>
          <p:cNvPr id="5" name="Rectangle 4" descr="Server">
            <a:extLst>
              <a:ext uri="{FF2B5EF4-FFF2-40B4-BE49-F238E27FC236}">
                <a16:creationId xmlns:a16="http://schemas.microsoft.com/office/drawing/2014/main" id="{98252A2B-F922-D601-B88F-A054365E67C6}"/>
              </a:ext>
            </a:extLst>
          </p:cNvPr>
          <p:cNvSpPr/>
          <p:nvPr/>
        </p:nvSpPr>
        <p:spPr>
          <a:xfrm>
            <a:off x="349240" y="1454761"/>
            <a:ext cx="595792" cy="59579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CF7A57BF-D23E-5655-057D-61F89D37BDE6}"/>
              </a:ext>
            </a:extLst>
          </p:cNvPr>
          <p:cNvGrpSpPr/>
          <p:nvPr/>
        </p:nvGrpSpPr>
        <p:grpSpPr>
          <a:xfrm>
            <a:off x="349247" y="2185115"/>
            <a:ext cx="1702265" cy="438865"/>
            <a:chOff x="9" y="1817450"/>
            <a:chExt cx="1702265" cy="438865"/>
          </a:xfrm>
        </p:grpSpPr>
        <p:sp>
          <p:nvSpPr>
            <p:cNvPr id="42" name="Rectangle 41">
              <a:extLst>
                <a:ext uri="{FF2B5EF4-FFF2-40B4-BE49-F238E27FC236}">
                  <a16:creationId xmlns:a16="http://schemas.microsoft.com/office/drawing/2014/main" id="{30F7334B-A74E-A3A1-F919-8BD875AD829B}"/>
                </a:ext>
              </a:extLst>
            </p:cNvPr>
            <p:cNvSpPr/>
            <p:nvPr/>
          </p:nvSpPr>
          <p:spPr>
            <a:xfrm>
              <a:off x="9"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TextBox 42">
              <a:extLst>
                <a:ext uri="{FF2B5EF4-FFF2-40B4-BE49-F238E27FC236}">
                  <a16:creationId xmlns:a16="http://schemas.microsoft.com/office/drawing/2014/main" id="{CC841FEA-0D6D-B0FD-7C2F-5FA7890EBB1F}"/>
                </a:ext>
              </a:extLst>
            </p:cNvPr>
            <p:cNvSpPr txBox="1"/>
            <p:nvPr/>
          </p:nvSpPr>
          <p:spPr>
            <a:xfrm>
              <a:off x="9"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Sources</a:t>
              </a:r>
            </a:p>
          </p:txBody>
        </p:sp>
      </p:grpSp>
      <p:grpSp>
        <p:nvGrpSpPr>
          <p:cNvPr id="7" name="Group 6">
            <a:extLst>
              <a:ext uri="{FF2B5EF4-FFF2-40B4-BE49-F238E27FC236}">
                <a16:creationId xmlns:a16="http://schemas.microsoft.com/office/drawing/2014/main" id="{0C50AE5A-C626-71C5-0BCF-8CB5A29BE2BA}"/>
              </a:ext>
            </a:extLst>
          </p:cNvPr>
          <p:cNvGrpSpPr/>
          <p:nvPr/>
        </p:nvGrpSpPr>
        <p:grpSpPr>
          <a:xfrm>
            <a:off x="349247" y="2686567"/>
            <a:ext cx="1702265" cy="1897521"/>
            <a:chOff x="9" y="2318902"/>
            <a:chExt cx="1702265" cy="1897521"/>
          </a:xfrm>
        </p:grpSpPr>
        <p:sp>
          <p:nvSpPr>
            <p:cNvPr id="40" name="Rectangle 39">
              <a:extLst>
                <a:ext uri="{FF2B5EF4-FFF2-40B4-BE49-F238E27FC236}">
                  <a16:creationId xmlns:a16="http://schemas.microsoft.com/office/drawing/2014/main" id="{2FC5E490-D3CF-966C-3BBB-880076A13712}"/>
                </a:ext>
              </a:extLst>
            </p:cNvPr>
            <p:cNvSpPr/>
            <p:nvPr/>
          </p:nvSpPr>
          <p:spPr>
            <a:xfrm>
              <a:off x="9" y="2318902"/>
              <a:ext cx="1702265" cy="18975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TextBox 40">
              <a:extLst>
                <a:ext uri="{FF2B5EF4-FFF2-40B4-BE49-F238E27FC236}">
                  <a16:creationId xmlns:a16="http://schemas.microsoft.com/office/drawing/2014/main" id="{FE5B4D5F-AF27-AEFC-2951-91AE00005887}"/>
                </a:ext>
              </a:extLst>
            </p:cNvPr>
            <p:cNvSpPr txBox="1"/>
            <p:nvPr/>
          </p:nvSpPr>
          <p:spPr>
            <a:xfrm>
              <a:off x="9" y="2318902"/>
              <a:ext cx="1702265" cy="18975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algn="l" defTabSz="488950">
                <a:lnSpc>
                  <a:spcPct val="100000"/>
                </a:lnSpc>
                <a:spcBef>
                  <a:spcPct val="0"/>
                </a:spcBef>
                <a:spcAft>
                  <a:spcPct val="35000"/>
                </a:spcAft>
                <a:buFont typeface="Arial" panose="020B0604020202020204" pitchFamily="34" charset="0"/>
                <a:buChar char="•"/>
              </a:pPr>
              <a:r>
                <a:rPr lang="en-US" sz="1100" kern="1200"/>
                <a:t>On Prem ERP – Mostly sourced from Oracle Golden Gated replicated instance.</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Oracle Fusion Cloud (SAAS)</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Oracle Cloud (PAAS)</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Other Cloud SAAS</a:t>
              </a:r>
            </a:p>
            <a:p>
              <a:pPr marL="171450" lvl="0" indent="-171450" algn="l" defTabSz="488950">
                <a:lnSpc>
                  <a:spcPct val="100000"/>
                </a:lnSpc>
                <a:spcBef>
                  <a:spcPct val="0"/>
                </a:spcBef>
                <a:spcAft>
                  <a:spcPct val="35000"/>
                </a:spcAft>
                <a:buFont typeface="Arial" panose="020B0604020202020204" pitchFamily="34" charset="0"/>
                <a:buChar char="•"/>
              </a:pPr>
              <a:r>
                <a:rPr lang="en-US" sz="1100"/>
                <a:t>SQL Server (in house MDM)</a:t>
              </a:r>
              <a:endParaRPr lang="en-US" sz="1100" kern="1200"/>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IoT devices</a:t>
              </a:r>
            </a:p>
          </p:txBody>
        </p:sp>
      </p:grpSp>
      <p:sp>
        <p:nvSpPr>
          <p:cNvPr id="8" name="Rectangle 7" descr="Snowflake">
            <a:extLst>
              <a:ext uri="{FF2B5EF4-FFF2-40B4-BE49-F238E27FC236}">
                <a16:creationId xmlns:a16="http://schemas.microsoft.com/office/drawing/2014/main" id="{D957BAF1-4405-92E4-6834-F6B42351CE02}"/>
              </a:ext>
            </a:extLst>
          </p:cNvPr>
          <p:cNvSpPr/>
          <p:nvPr/>
        </p:nvSpPr>
        <p:spPr>
          <a:xfrm>
            <a:off x="2349402" y="1454761"/>
            <a:ext cx="595792" cy="5957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4F3B8BB6-E72E-BD0A-2EF0-AEEBCF6EA2CA}"/>
              </a:ext>
            </a:extLst>
          </p:cNvPr>
          <p:cNvGrpSpPr/>
          <p:nvPr/>
        </p:nvGrpSpPr>
        <p:grpSpPr>
          <a:xfrm>
            <a:off x="2349409" y="2185115"/>
            <a:ext cx="1702265" cy="438865"/>
            <a:chOff x="2000171" y="1817450"/>
            <a:chExt cx="1702265" cy="438865"/>
          </a:xfrm>
        </p:grpSpPr>
        <p:sp>
          <p:nvSpPr>
            <p:cNvPr id="38" name="Rectangle 37">
              <a:extLst>
                <a:ext uri="{FF2B5EF4-FFF2-40B4-BE49-F238E27FC236}">
                  <a16:creationId xmlns:a16="http://schemas.microsoft.com/office/drawing/2014/main" id="{3938688C-2805-90D4-1F78-09888F00477D}"/>
                </a:ext>
              </a:extLst>
            </p:cNvPr>
            <p:cNvSpPr/>
            <p:nvPr/>
          </p:nvSpPr>
          <p:spPr>
            <a:xfrm>
              <a:off x="2000171"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9" name="TextBox 38">
              <a:extLst>
                <a:ext uri="{FF2B5EF4-FFF2-40B4-BE49-F238E27FC236}">
                  <a16:creationId xmlns:a16="http://schemas.microsoft.com/office/drawing/2014/main" id="{D356B69A-1C0B-3607-61D1-2887834DDB7B}"/>
                </a:ext>
              </a:extLst>
            </p:cNvPr>
            <p:cNvSpPr txBox="1"/>
            <p:nvPr/>
          </p:nvSpPr>
          <p:spPr>
            <a:xfrm>
              <a:off x="2000171"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Warehouse</a:t>
              </a:r>
            </a:p>
          </p:txBody>
        </p:sp>
      </p:grpSp>
      <p:grpSp>
        <p:nvGrpSpPr>
          <p:cNvPr id="10" name="Group 9">
            <a:extLst>
              <a:ext uri="{FF2B5EF4-FFF2-40B4-BE49-F238E27FC236}">
                <a16:creationId xmlns:a16="http://schemas.microsoft.com/office/drawing/2014/main" id="{F8141108-CC18-32CC-A306-8D5B023BEDB8}"/>
              </a:ext>
            </a:extLst>
          </p:cNvPr>
          <p:cNvGrpSpPr/>
          <p:nvPr/>
        </p:nvGrpSpPr>
        <p:grpSpPr>
          <a:xfrm>
            <a:off x="2350022" y="2686567"/>
            <a:ext cx="1702265" cy="1897521"/>
            <a:chOff x="2000784" y="2318902"/>
            <a:chExt cx="1702265" cy="1897521"/>
          </a:xfrm>
        </p:grpSpPr>
        <p:sp>
          <p:nvSpPr>
            <p:cNvPr id="36" name="Rectangle 35">
              <a:extLst>
                <a:ext uri="{FF2B5EF4-FFF2-40B4-BE49-F238E27FC236}">
                  <a16:creationId xmlns:a16="http://schemas.microsoft.com/office/drawing/2014/main" id="{8FD7342E-C7B3-136D-AE1F-A35B3DA7AAE7}"/>
                </a:ext>
              </a:extLst>
            </p:cNvPr>
            <p:cNvSpPr/>
            <p:nvPr/>
          </p:nvSpPr>
          <p:spPr>
            <a:xfrm>
              <a:off x="2000784" y="2318902"/>
              <a:ext cx="1702265" cy="18975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7041F32D-CFAA-086D-25C1-676E06881202}"/>
                </a:ext>
              </a:extLst>
            </p:cNvPr>
            <p:cNvSpPr txBox="1"/>
            <p:nvPr/>
          </p:nvSpPr>
          <p:spPr>
            <a:xfrm>
              <a:off x="2000784" y="2318902"/>
              <a:ext cx="1702265" cy="18975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l" defTabSz="488950">
                <a:lnSpc>
                  <a:spcPct val="100000"/>
                </a:lnSpc>
                <a:spcBef>
                  <a:spcPct val="0"/>
                </a:spcBef>
                <a:spcAft>
                  <a:spcPct val="35000"/>
                </a:spcAft>
              </a:pPr>
              <a:r>
                <a:rPr lang="en-US" sz="1100" kern="1200"/>
                <a:t>Data Integration Tools</a:t>
              </a:r>
            </a:p>
            <a:p>
              <a:pPr marL="171450" lvl="0" indent="-171450" algn="l" defTabSz="488950">
                <a:lnSpc>
                  <a:spcPct val="100000"/>
                </a:lnSpc>
                <a:spcBef>
                  <a:spcPct val="0"/>
                </a:spcBef>
                <a:spcAft>
                  <a:spcPct val="35000"/>
                </a:spcAft>
                <a:buFont typeface="Arial" panose="020B0604020202020204" pitchFamily="34" charset="0"/>
                <a:buChar char="•"/>
              </a:pPr>
              <a:r>
                <a:rPr lang="en-US" sz="1100"/>
                <a:t>Informatica (PC)</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ODI</a:t>
              </a:r>
            </a:p>
            <a:p>
              <a:pPr lvl="0" algn="l" defTabSz="488950">
                <a:lnSpc>
                  <a:spcPct val="100000"/>
                </a:lnSpc>
                <a:spcBef>
                  <a:spcPct val="0"/>
                </a:spcBef>
                <a:spcAft>
                  <a:spcPct val="35000"/>
                </a:spcAft>
              </a:pPr>
              <a:r>
                <a:rPr lang="en-US" sz="1100"/>
                <a:t>Data Warehouses</a:t>
              </a:r>
              <a:endParaRPr lang="en-US" sz="1100" kern="1200"/>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EDW on Snowflake</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ODW on Oracle</a:t>
              </a:r>
            </a:p>
          </p:txBody>
        </p:sp>
      </p:grpSp>
      <p:sp>
        <p:nvSpPr>
          <p:cNvPr id="11" name="Rectangle 10" descr="Checkmark">
            <a:extLst>
              <a:ext uri="{FF2B5EF4-FFF2-40B4-BE49-F238E27FC236}">
                <a16:creationId xmlns:a16="http://schemas.microsoft.com/office/drawing/2014/main" id="{49120F91-306C-417D-59C7-F4DB77CAF852}"/>
              </a:ext>
            </a:extLst>
          </p:cNvPr>
          <p:cNvSpPr/>
          <p:nvPr/>
        </p:nvSpPr>
        <p:spPr>
          <a:xfrm>
            <a:off x="4350184" y="1454761"/>
            <a:ext cx="595792" cy="59579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FB26E0D9-1E60-5947-A680-80853F04988C}"/>
              </a:ext>
            </a:extLst>
          </p:cNvPr>
          <p:cNvGrpSpPr/>
          <p:nvPr/>
        </p:nvGrpSpPr>
        <p:grpSpPr>
          <a:xfrm>
            <a:off x="4350184" y="2185115"/>
            <a:ext cx="1702265" cy="438865"/>
            <a:chOff x="4000946" y="1817450"/>
            <a:chExt cx="1702265" cy="438865"/>
          </a:xfrm>
        </p:grpSpPr>
        <p:sp>
          <p:nvSpPr>
            <p:cNvPr id="34" name="Rectangle 33">
              <a:extLst>
                <a:ext uri="{FF2B5EF4-FFF2-40B4-BE49-F238E27FC236}">
                  <a16:creationId xmlns:a16="http://schemas.microsoft.com/office/drawing/2014/main" id="{F7EE4437-7856-4720-AB77-3A74F17FE34D}"/>
                </a:ext>
              </a:extLst>
            </p:cNvPr>
            <p:cNvSpPr/>
            <p:nvPr/>
          </p:nvSpPr>
          <p:spPr>
            <a:xfrm>
              <a:off x="4000946"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TextBox 34">
              <a:extLst>
                <a:ext uri="{FF2B5EF4-FFF2-40B4-BE49-F238E27FC236}">
                  <a16:creationId xmlns:a16="http://schemas.microsoft.com/office/drawing/2014/main" id="{6E60BE09-A748-BF41-D5C1-0B7ECE8F47CD}"/>
                </a:ext>
              </a:extLst>
            </p:cNvPr>
            <p:cNvSpPr txBox="1"/>
            <p:nvPr/>
          </p:nvSpPr>
          <p:spPr>
            <a:xfrm>
              <a:off x="4000946"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Consumption</a:t>
              </a:r>
            </a:p>
          </p:txBody>
        </p:sp>
      </p:grpSp>
      <p:grpSp>
        <p:nvGrpSpPr>
          <p:cNvPr id="13" name="Group 12">
            <a:extLst>
              <a:ext uri="{FF2B5EF4-FFF2-40B4-BE49-F238E27FC236}">
                <a16:creationId xmlns:a16="http://schemas.microsoft.com/office/drawing/2014/main" id="{EF23D6DF-CFE5-4468-5F3A-867D8B487ACA}"/>
              </a:ext>
            </a:extLst>
          </p:cNvPr>
          <p:cNvGrpSpPr/>
          <p:nvPr/>
        </p:nvGrpSpPr>
        <p:grpSpPr>
          <a:xfrm>
            <a:off x="4350184" y="2686567"/>
            <a:ext cx="1702265" cy="1897521"/>
            <a:chOff x="4000946" y="2318902"/>
            <a:chExt cx="1702265" cy="1897521"/>
          </a:xfrm>
        </p:grpSpPr>
        <p:sp>
          <p:nvSpPr>
            <p:cNvPr id="32" name="Rectangle 31">
              <a:extLst>
                <a:ext uri="{FF2B5EF4-FFF2-40B4-BE49-F238E27FC236}">
                  <a16:creationId xmlns:a16="http://schemas.microsoft.com/office/drawing/2014/main" id="{55F175B3-76EA-F2FF-F4B0-06FEB2C4B12A}"/>
                </a:ext>
              </a:extLst>
            </p:cNvPr>
            <p:cNvSpPr/>
            <p:nvPr/>
          </p:nvSpPr>
          <p:spPr>
            <a:xfrm>
              <a:off x="4000946" y="2318902"/>
              <a:ext cx="1702265" cy="18975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C3C2C79F-7296-637E-9175-5E51EE37E8DF}"/>
                </a:ext>
              </a:extLst>
            </p:cNvPr>
            <p:cNvSpPr txBox="1"/>
            <p:nvPr/>
          </p:nvSpPr>
          <p:spPr>
            <a:xfrm>
              <a:off x="4000946" y="2318902"/>
              <a:ext cx="1702265" cy="18975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algn="l" defTabSz="488950">
                <a:lnSpc>
                  <a:spcPct val="100000"/>
                </a:lnSpc>
                <a:spcBef>
                  <a:spcPct val="0"/>
                </a:spcBef>
                <a:spcAft>
                  <a:spcPct val="35000"/>
                </a:spcAft>
                <a:buFont typeface="Arial" panose="020B0604020202020204" pitchFamily="34" charset="0"/>
                <a:buChar char="•"/>
              </a:pPr>
              <a:r>
                <a:rPr lang="en-US" sz="1100" kern="1200"/>
                <a:t>Oracle BI</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MSTR</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Small Tableau footprint</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Azure ML for Data Science (not governed/IT Managed)</a:t>
              </a:r>
            </a:p>
            <a:p>
              <a:pPr marL="171450" lvl="0" indent="-171450" algn="l" defTabSz="488950">
                <a:lnSpc>
                  <a:spcPct val="100000"/>
                </a:lnSpc>
                <a:spcBef>
                  <a:spcPct val="0"/>
                </a:spcBef>
                <a:spcAft>
                  <a:spcPct val="35000"/>
                </a:spcAft>
                <a:buFont typeface="Arial" panose="020B0604020202020204" pitchFamily="34" charset="0"/>
                <a:buChar char="•"/>
              </a:pPr>
              <a:r>
                <a:rPr lang="en-US" sz="1100"/>
                <a:t>There are only few outbound extracts</a:t>
              </a:r>
            </a:p>
            <a:p>
              <a:pPr marL="628650" lvl="1" indent="-171450" defTabSz="488950">
                <a:spcBef>
                  <a:spcPct val="0"/>
                </a:spcBef>
                <a:spcAft>
                  <a:spcPct val="35000"/>
                </a:spcAft>
                <a:buFont typeface="Arial" panose="020B0604020202020204" pitchFamily="34" charset="0"/>
                <a:buChar char="•"/>
              </a:pPr>
              <a:r>
                <a:rPr lang="en-US" sz="1100" kern="1200" err="1"/>
                <a:t>Onestream</a:t>
              </a:r>
              <a:r>
                <a:rPr lang="en-US" sz="1100" kern="1200"/>
                <a:t> – Financial Data</a:t>
              </a:r>
            </a:p>
            <a:p>
              <a:pPr marL="628650" lvl="1" indent="-171450" defTabSz="488950">
                <a:spcBef>
                  <a:spcPct val="0"/>
                </a:spcBef>
                <a:spcAft>
                  <a:spcPct val="35000"/>
                </a:spcAft>
                <a:buFont typeface="Arial" panose="020B0604020202020204" pitchFamily="34" charset="0"/>
                <a:buChar char="•"/>
              </a:pPr>
              <a:r>
                <a:rPr lang="en-US" sz="1100"/>
                <a:t>Distributor dimension to Event Management system</a:t>
              </a:r>
            </a:p>
            <a:p>
              <a:pPr marL="628650" lvl="1" indent="-171450" defTabSz="488950">
                <a:spcBef>
                  <a:spcPct val="0"/>
                </a:spcBef>
                <a:spcAft>
                  <a:spcPct val="35000"/>
                </a:spcAft>
                <a:buFont typeface="Arial" panose="020B0604020202020204" pitchFamily="34" charset="0"/>
                <a:buChar char="•"/>
              </a:pPr>
              <a:r>
                <a:rPr lang="en-US" sz="1100" kern="1200"/>
                <a:t>Segment File Upload to Marketing</a:t>
              </a:r>
            </a:p>
          </p:txBody>
        </p:sp>
      </p:grpSp>
      <p:sp>
        <p:nvSpPr>
          <p:cNvPr id="14" name="Rectangle 13" descr="Syncing Cloud">
            <a:extLst>
              <a:ext uri="{FF2B5EF4-FFF2-40B4-BE49-F238E27FC236}">
                <a16:creationId xmlns:a16="http://schemas.microsoft.com/office/drawing/2014/main" id="{75AFB58A-1899-4028-A1D4-BA9DAD4AD99E}"/>
              </a:ext>
            </a:extLst>
          </p:cNvPr>
          <p:cNvSpPr/>
          <p:nvPr/>
        </p:nvSpPr>
        <p:spPr>
          <a:xfrm>
            <a:off x="10369809" y="1379167"/>
            <a:ext cx="595792" cy="59579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7F5BC438-C8DB-C641-582F-1758C6101947}"/>
              </a:ext>
            </a:extLst>
          </p:cNvPr>
          <p:cNvGrpSpPr/>
          <p:nvPr/>
        </p:nvGrpSpPr>
        <p:grpSpPr>
          <a:xfrm>
            <a:off x="6350346" y="2185115"/>
            <a:ext cx="1702265" cy="438865"/>
            <a:chOff x="6001108" y="1817450"/>
            <a:chExt cx="1702265" cy="438865"/>
          </a:xfrm>
        </p:grpSpPr>
        <p:sp>
          <p:nvSpPr>
            <p:cNvPr id="30" name="Rectangle 29">
              <a:extLst>
                <a:ext uri="{FF2B5EF4-FFF2-40B4-BE49-F238E27FC236}">
                  <a16:creationId xmlns:a16="http://schemas.microsoft.com/office/drawing/2014/main" id="{58C10AA8-A80D-E6A2-F893-BFADB734788E}"/>
                </a:ext>
              </a:extLst>
            </p:cNvPr>
            <p:cNvSpPr/>
            <p:nvPr/>
          </p:nvSpPr>
          <p:spPr>
            <a:xfrm>
              <a:off x="6001108"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730BA1DD-08A5-BA04-78BA-50F63C6BBDBF}"/>
                </a:ext>
              </a:extLst>
            </p:cNvPr>
            <p:cNvSpPr txBox="1"/>
            <p:nvPr/>
          </p:nvSpPr>
          <p:spPr>
            <a:xfrm>
              <a:off x="6001108"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Life of current data platform</a:t>
              </a:r>
            </a:p>
          </p:txBody>
        </p:sp>
      </p:grpSp>
      <p:grpSp>
        <p:nvGrpSpPr>
          <p:cNvPr id="16" name="Group 15">
            <a:extLst>
              <a:ext uri="{FF2B5EF4-FFF2-40B4-BE49-F238E27FC236}">
                <a16:creationId xmlns:a16="http://schemas.microsoft.com/office/drawing/2014/main" id="{6F0401C4-9E83-6F78-4A79-DC6DF8CCA1EC}"/>
              </a:ext>
            </a:extLst>
          </p:cNvPr>
          <p:cNvGrpSpPr/>
          <p:nvPr/>
        </p:nvGrpSpPr>
        <p:grpSpPr>
          <a:xfrm>
            <a:off x="6350346" y="2686567"/>
            <a:ext cx="1702265" cy="1897521"/>
            <a:chOff x="6001108" y="2318902"/>
            <a:chExt cx="1702265" cy="1897521"/>
          </a:xfrm>
        </p:grpSpPr>
        <p:sp>
          <p:nvSpPr>
            <p:cNvPr id="28" name="Rectangle 27">
              <a:extLst>
                <a:ext uri="{FF2B5EF4-FFF2-40B4-BE49-F238E27FC236}">
                  <a16:creationId xmlns:a16="http://schemas.microsoft.com/office/drawing/2014/main" id="{C6CC7937-5005-31ED-CF45-5E75599FEABC}"/>
                </a:ext>
              </a:extLst>
            </p:cNvPr>
            <p:cNvSpPr/>
            <p:nvPr/>
          </p:nvSpPr>
          <p:spPr>
            <a:xfrm>
              <a:off x="6001108" y="2318902"/>
              <a:ext cx="1702265" cy="18975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a:extLst>
                <a:ext uri="{FF2B5EF4-FFF2-40B4-BE49-F238E27FC236}">
                  <a16:creationId xmlns:a16="http://schemas.microsoft.com/office/drawing/2014/main" id="{C247F9F1-DF61-2ED6-D3A9-E9BD84DCB447}"/>
                </a:ext>
              </a:extLst>
            </p:cNvPr>
            <p:cNvSpPr txBox="1"/>
            <p:nvPr/>
          </p:nvSpPr>
          <p:spPr>
            <a:xfrm>
              <a:off x="6001108" y="2318902"/>
              <a:ext cx="1702265" cy="18975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algn="l" defTabSz="488950">
                <a:lnSpc>
                  <a:spcPct val="100000"/>
                </a:lnSpc>
                <a:spcBef>
                  <a:spcPct val="0"/>
                </a:spcBef>
                <a:spcAft>
                  <a:spcPct val="35000"/>
                </a:spcAft>
                <a:buFont typeface="Arial" panose="020B0604020202020204" pitchFamily="34" charset="0"/>
                <a:buChar char="•"/>
              </a:pPr>
              <a:r>
                <a:rPr lang="en-US" sz="1100" kern="1200"/>
                <a:t>Snowflake – with committed spend that needs to be optimally utilized.</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Informatica/IICS – Licensed till next year</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ODI &amp; Oracle BI – Enterprise license (2025)</a:t>
              </a:r>
            </a:p>
          </p:txBody>
        </p:sp>
      </p:grpSp>
      <p:sp>
        <p:nvSpPr>
          <p:cNvPr id="17" name="Rectangle 16" descr="Snow">
            <a:extLst>
              <a:ext uri="{FF2B5EF4-FFF2-40B4-BE49-F238E27FC236}">
                <a16:creationId xmlns:a16="http://schemas.microsoft.com/office/drawing/2014/main" id="{B851CBD7-980C-D55A-5D8C-F430C97ECB47}"/>
              </a:ext>
            </a:extLst>
          </p:cNvPr>
          <p:cNvSpPr/>
          <p:nvPr/>
        </p:nvSpPr>
        <p:spPr>
          <a:xfrm>
            <a:off x="8350508" y="1454761"/>
            <a:ext cx="595792" cy="595792"/>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8" name="Group 17">
            <a:extLst>
              <a:ext uri="{FF2B5EF4-FFF2-40B4-BE49-F238E27FC236}">
                <a16:creationId xmlns:a16="http://schemas.microsoft.com/office/drawing/2014/main" id="{F662BF0B-966E-6C1C-C053-E682F628C54C}"/>
              </a:ext>
            </a:extLst>
          </p:cNvPr>
          <p:cNvGrpSpPr/>
          <p:nvPr/>
        </p:nvGrpSpPr>
        <p:grpSpPr>
          <a:xfrm>
            <a:off x="8350508" y="2185115"/>
            <a:ext cx="1702265" cy="438865"/>
            <a:chOff x="8001270" y="1817450"/>
            <a:chExt cx="1702265" cy="438865"/>
          </a:xfrm>
        </p:grpSpPr>
        <p:sp>
          <p:nvSpPr>
            <p:cNvPr id="26" name="Rectangle 25">
              <a:extLst>
                <a:ext uri="{FF2B5EF4-FFF2-40B4-BE49-F238E27FC236}">
                  <a16:creationId xmlns:a16="http://schemas.microsoft.com/office/drawing/2014/main" id="{7C1FB7A7-95D7-E865-E8E9-2393122F4988}"/>
                </a:ext>
              </a:extLst>
            </p:cNvPr>
            <p:cNvSpPr/>
            <p:nvPr/>
          </p:nvSpPr>
          <p:spPr>
            <a:xfrm>
              <a:off x="8001270"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69E1850E-E48E-36FD-63C8-9EDC336C98FE}"/>
                </a:ext>
              </a:extLst>
            </p:cNvPr>
            <p:cNvSpPr txBox="1"/>
            <p:nvPr/>
          </p:nvSpPr>
          <p:spPr>
            <a:xfrm>
              <a:off x="8001270"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Architectural Direction</a:t>
              </a:r>
            </a:p>
          </p:txBody>
        </p:sp>
      </p:grpSp>
      <p:grpSp>
        <p:nvGrpSpPr>
          <p:cNvPr id="19" name="Group 18">
            <a:extLst>
              <a:ext uri="{FF2B5EF4-FFF2-40B4-BE49-F238E27FC236}">
                <a16:creationId xmlns:a16="http://schemas.microsoft.com/office/drawing/2014/main" id="{A0D987EA-E156-37AA-63A1-2548B8ED03D9}"/>
              </a:ext>
            </a:extLst>
          </p:cNvPr>
          <p:cNvGrpSpPr/>
          <p:nvPr/>
        </p:nvGrpSpPr>
        <p:grpSpPr>
          <a:xfrm>
            <a:off x="8350508" y="2686567"/>
            <a:ext cx="1702265" cy="1897521"/>
            <a:chOff x="8001270" y="2318902"/>
            <a:chExt cx="1702265" cy="1897521"/>
          </a:xfrm>
        </p:grpSpPr>
        <p:sp>
          <p:nvSpPr>
            <p:cNvPr id="24" name="Rectangle 23">
              <a:extLst>
                <a:ext uri="{FF2B5EF4-FFF2-40B4-BE49-F238E27FC236}">
                  <a16:creationId xmlns:a16="http://schemas.microsoft.com/office/drawing/2014/main" id="{EAE90EA8-14BA-67F0-C27D-45DD681E1DF4}"/>
                </a:ext>
              </a:extLst>
            </p:cNvPr>
            <p:cNvSpPr/>
            <p:nvPr/>
          </p:nvSpPr>
          <p:spPr>
            <a:xfrm>
              <a:off x="8001270" y="2318902"/>
              <a:ext cx="1702265" cy="18975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a:extLst>
                <a:ext uri="{FF2B5EF4-FFF2-40B4-BE49-F238E27FC236}">
                  <a16:creationId xmlns:a16="http://schemas.microsoft.com/office/drawing/2014/main" id="{18F24139-9364-1D00-0287-8A19DBC2A794}"/>
                </a:ext>
              </a:extLst>
            </p:cNvPr>
            <p:cNvSpPr txBox="1"/>
            <p:nvPr/>
          </p:nvSpPr>
          <p:spPr>
            <a:xfrm>
              <a:off x="8001270" y="2318902"/>
              <a:ext cx="1702265" cy="18975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algn="l" defTabSz="488950">
                <a:lnSpc>
                  <a:spcPct val="100000"/>
                </a:lnSpc>
                <a:spcBef>
                  <a:spcPct val="0"/>
                </a:spcBef>
                <a:spcAft>
                  <a:spcPct val="35000"/>
                </a:spcAft>
                <a:buFont typeface="Arial" panose="020B0604020202020204" pitchFamily="34" charset="0"/>
                <a:buChar char="•"/>
              </a:pPr>
              <a:r>
                <a:rPr lang="en-US" sz="1100" kern="1200"/>
                <a:t>Cloud Native </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Low/No </a:t>
              </a:r>
              <a:r>
                <a:rPr lang="en-US" sz="1100" kern="1200" err="1"/>
                <a:t>Lockin</a:t>
              </a:r>
              <a:endParaRPr lang="en-US" sz="1100" kern="1200"/>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Aspirations of Poly Cloud</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Best of Breed</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Open with Open source</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Technology selections must go through  RFP and ARB</a:t>
              </a:r>
            </a:p>
            <a:p>
              <a:pPr marL="171450" lvl="0" indent="-171450" algn="l" defTabSz="488950">
                <a:lnSpc>
                  <a:spcPct val="100000"/>
                </a:lnSpc>
                <a:spcBef>
                  <a:spcPct val="0"/>
                </a:spcBef>
                <a:spcAft>
                  <a:spcPct val="35000"/>
                </a:spcAft>
                <a:buFont typeface="Arial" panose="020B0604020202020204" pitchFamily="34" charset="0"/>
                <a:buChar char="•"/>
              </a:pPr>
              <a:r>
                <a:rPr lang="en-US" sz="1100" kern="1200"/>
                <a:t>Technology Selections already made.</a:t>
              </a:r>
            </a:p>
          </p:txBody>
        </p:sp>
      </p:grpSp>
      <p:sp>
        <p:nvSpPr>
          <p:cNvPr id="20" name="Rectangle 19" descr="Marker">
            <a:extLst>
              <a:ext uri="{FF2B5EF4-FFF2-40B4-BE49-F238E27FC236}">
                <a16:creationId xmlns:a16="http://schemas.microsoft.com/office/drawing/2014/main" id="{39DD0B2A-300E-C19D-6202-C6978161130C}"/>
              </a:ext>
            </a:extLst>
          </p:cNvPr>
          <p:cNvSpPr/>
          <p:nvPr/>
        </p:nvSpPr>
        <p:spPr>
          <a:xfrm>
            <a:off x="6181341" y="1454761"/>
            <a:ext cx="595792" cy="595792"/>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21" name="Group 20">
            <a:extLst>
              <a:ext uri="{FF2B5EF4-FFF2-40B4-BE49-F238E27FC236}">
                <a16:creationId xmlns:a16="http://schemas.microsoft.com/office/drawing/2014/main" id="{638A1260-D7F6-BC1A-780A-E8B0390DD218}"/>
              </a:ext>
            </a:extLst>
          </p:cNvPr>
          <p:cNvGrpSpPr/>
          <p:nvPr/>
        </p:nvGrpSpPr>
        <p:grpSpPr>
          <a:xfrm>
            <a:off x="10350670" y="2185115"/>
            <a:ext cx="1702265" cy="438865"/>
            <a:chOff x="10001432" y="1817450"/>
            <a:chExt cx="1702265" cy="438865"/>
          </a:xfrm>
        </p:grpSpPr>
        <p:sp>
          <p:nvSpPr>
            <p:cNvPr id="22" name="Rectangle 21">
              <a:extLst>
                <a:ext uri="{FF2B5EF4-FFF2-40B4-BE49-F238E27FC236}">
                  <a16:creationId xmlns:a16="http://schemas.microsoft.com/office/drawing/2014/main" id="{A2C3ABE6-7002-544E-D0ED-DB07B2156A69}"/>
                </a:ext>
              </a:extLst>
            </p:cNvPr>
            <p:cNvSpPr/>
            <p:nvPr/>
          </p:nvSpPr>
          <p:spPr>
            <a:xfrm>
              <a:off x="10001432" y="1817450"/>
              <a:ext cx="1702265" cy="4388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a:extLst>
                <a:ext uri="{FF2B5EF4-FFF2-40B4-BE49-F238E27FC236}">
                  <a16:creationId xmlns:a16="http://schemas.microsoft.com/office/drawing/2014/main" id="{EB5DAB3D-F714-0817-2C89-A0F20445A683}"/>
                </a:ext>
              </a:extLst>
            </p:cNvPr>
            <p:cNvSpPr txBox="1"/>
            <p:nvPr/>
          </p:nvSpPr>
          <p:spPr>
            <a:xfrm>
              <a:off x="10001432" y="1817450"/>
              <a:ext cx="1702265" cy="4388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Express Route is being established</a:t>
              </a:r>
            </a:p>
          </p:txBody>
        </p:sp>
      </p:grpSp>
      <p:sp>
        <p:nvSpPr>
          <p:cNvPr id="3" name="TextBox 2">
            <a:extLst>
              <a:ext uri="{FF2B5EF4-FFF2-40B4-BE49-F238E27FC236}">
                <a16:creationId xmlns:a16="http://schemas.microsoft.com/office/drawing/2014/main" id="{4DC2D496-78FD-FAE9-EF86-A8200787D7FD}"/>
              </a:ext>
            </a:extLst>
          </p:cNvPr>
          <p:cNvSpPr txBox="1"/>
          <p:nvPr/>
        </p:nvSpPr>
        <p:spPr>
          <a:xfrm>
            <a:off x="6422833" y="5357870"/>
            <a:ext cx="5846285" cy="89402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Bef>
                <a:spcPts val="200"/>
              </a:spcBef>
              <a:spcAft>
                <a:spcPts val="200"/>
              </a:spcAft>
            </a:pPr>
            <a:r>
              <a:rPr lang="en-US" sz="1400">
                <a:solidFill>
                  <a:srgbClr val="6B9F25"/>
                </a:solidFill>
                <a:latin typeface="Calibri" panose="020F0502020204030204" pitchFamily="34" charset="0"/>
                <a:cs typeface="Segoe UI"/>
                <a:hlinkClick r:id="rId14"/>
              </a:rPr>
              <a:t>Herbalife One - ODW Details - All Documents (sharepoint.com)</a:t>
            </a:r>
            <a:r>
              <a:rPr lang="en-US" sz="1400">
                <a:solidFill>
                  <a:srgbClr val="6B9F25"/>
                </a:solidFill>
                <a:latin typeface="Calibri" panose="020F0502020204030204" pitchFamily="34" charset="0"/>
                <a:cs typeface="Segoe UI"/>
              </a:rPr>
              <a:t>​</a:t>
            </a:r>
          </a:p>
          <a:p>
            <a:pPr>
              <a:lnSpc>
                <a:spcPct val="110000"/>
              </a:lnSpc>
              <a:spcBef>
                <a:spcPts val="200"/>
              </a:spcBef>
              <a:spcAft>
                <a:spcPts val="200"/>
              </a:spcAft>
            </a:pPr>
            <a:r>
              <a:rPr lang="en-US" sz="1400">
                <a:solidFill>
                  <a:srgbClr val="6B9F25"/>
                </a:solidFill>
                <a:latin typeface="Calibri" panose="020F0502020204030204" pitchFamily="34" charset="0"/>
                <a:cs typeface="Segoe UI"/>
                <a:hlinkClick r:id="rId15"/>
              </a:rPr>
              <a:t>Herbalife One - Implementation Partner - All Documents (sharepoint.com)</a:t>
            </a:r>
            <a:r>
              <a:rPr lang="en-US" sz="1400">
                <a:solidFill>
                  <a:srgbClr val="6B9F25"/>
                </a:solidFill>
                <a:latin typeface="Calibri" panose="020F0502020204030204" pitchFamily="34" charset="0"/>
                <a:cs typeface="Segoe UI"/>
              </a:rPr>
              <a:t>​</a:t>
            </a:r>
          </a:p>
          <a:p>
            <a:pPr>
              <a:lnSpc>
                <a:spcPct val="110000"/>
              </a:lnSpc>
              <a:spcBef>
                <a:spcPts val="200"/>
              </a:spcBef>
              <a:spcAft>
                <a:spcPts val="200"/>
              </a:spcAft>
            </a:pPr>
            <a:r>
              <a:rPr lang="en-US" sz="1400">
                <a:solidFill>
                  <a:srgbClr val="6B9F25"/>
                </a:solidFill>
                <a:latin typeface="Calibri" panose="020F0502020204030204" pitchFamily="34" charset="0"/>
                <a:cs typeface="Segoe UI"/>
                <a:hlinkClick r:id="rId16"/>
              </a:rPr>
              <a:t>Herbalife One - Existing HL Documents - All Documents (sharepoint.com)</a:t>
            </a:r>
          </a:p>
        </p:txBody>
      </p:sp>
    </p:spTree>
    <p:extLst>
      <p:ext uri="{BB962C8B-B14F-4D97-AF65-F5344CB8AC3E}">
        <p14:creationId xmlns:p14="http://schemas.microsoft.com/office/powerpoint/2010/main" val="359373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6F9-76D3-2D75-A4BC-628F83234DF0}"/>
              </a:ext>
            </a:extLst>
          </p:cNvPr>
          <p:cNvSpPr>
            <a:spLocks noGrp="1"/>
          </p:cNvSpPr>
          <p:nvPr>
            <p:ph type="title"/>
          </p:nvPr>
        </p:nvSpPr>
        <p:spPr>
          <a:xfrm>
            <a:off x="243840" y="180945"/>
            <a:ext cx="11704320" cy="424732"/>
          </a:xfrm>
        </p:spPr>
        <p:txBody>
          <a:bodyPr anchor="t">
            <a:normAutofit/>
          </a:bodyPr>
          <a:lstStyle/>
          <a:p>
            <a:r>
              <a:rPr lang="en-US"/>
              <a:t>Our understanding of Pain Points</a:t>
            </a:r>
          </a:p>
        </p:txBody>
      </p:sp>
      <p:sp>
        <p:nvSpPr>
          <p:cNvPr id="3" name="Slide Number Placeholder 2">
            <a:extLst>
              <a:ext uri="{FF2B5EF4-FFF2-40B4-BE49-F238E27FC236}">
                <a16:creationId xmlns:a16="http://schemas.microsoft.com/office/drawing/2014/main" id="{7387E363-FB9D-5278-CF76-887FB690862B}"/>
              </a:ext>
            </a:extLst>
          </p:cNvPr>
          <p:cNvSpPr>
            <a:spLocks noGrp="1"/>
          </p:cNvSpPr>
          <p:nvPr>
            <p:ph type="sldNum" sz="quarter" idx="12"/>
          </p:nvPr>
        </p:nvSpPr>
        <p:spPr>
          <a:xfrm>
            <a:off x="243840" y="6461611"/>
            <a:ext cx="218008" cy="215444"/>
          </a:xfrm>
        </p:spPr>
        <p:txBody>
          <a:bodyPr wrap="none" anchor="ctr">
            <a:normAutofit/>
          </a:bodyPr>
          <a:lstStyle/>
          <a:p>
            <a:pPr>
              <a:spcAft>
                <a:spcPts val="600"/>
              </a:spcAft>
            </a:pPr>
            <a:fld id="{C9EBFD1A-B7A0-466A-B83C-FDA8DD378B8A}" type="slidenum">
              <a:rPr lang="en-US" smtClean="0"/>
              <a:pPr>
                <a:spcAft>
                  <a:spcPts val="600"/>
                </a:spcAft>
              </a:pPr>
              <a:t>13</a:t>
            </a:fld>
            <a:endParaRPr lang="en-US"/>
          </a:p>
        </p:txBody>
      </p:sp>
      <p:graphicFrame>
        <p:nvGraphicFramePr>
          <p:cNvPr id="4" name="Diagram 3">
            <a:extLst>
              <a:ext uri="{FF2B5EF4-FFF2-40B4-BE49-F238E27FC236}">
                <a16:creationId xmlns:a16="http://schemas.microsoft.com/office/drawing/2014/main" id="{011454C7-A50E-2E10-389B-B2066DC2D6AE}"/>
              </a:ext>
            </a:extLst>
          </p:cNvPr>
          <p:cNvGraphicFramePr/>
          <p:nvPr>
            <p:extLst>
              <p:ext uri="{D42A27DB-BD31-4B8C-83A1-F6EECF244321}">
                <p14:modId xmlns:p14="http://schemas.microsoft.com/office/powerpoint/2010/main" val="599024956"/>
              </p:ext>
            </p:extLst>
          </p:nvPr>
        </p:nvGraphicFramePr>
        <p:xfrm>
          <a:off x="243840" y="809850"/>
          <a:ext cx="11704320"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03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9"/>
          <p:cNvSpPr>
            <a:spLocks noChangeArrowheads="1"/>
          </p:cNvSpPr>
          <p:nvPr/>
        </p:nvSpPr>
        <p:spPr bwMode="auto">
          <a:xfrm rot="16200000">
            <a:off x="1176674" y="3690834"/>
            <a:ext cx="4628724" cy="27710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flip="none" rotWithShape="1">
            <a:gsLst>
              <a:gs pos="12000">
                <a:schemeClr val="accent1"/>
              </a:gs>
              <a:gs pos="100000">
                <a:schemeClr val="bg1"/>
              </a:gs>
            </a:gsLst>
            <a:lin ang="5400000" scaled="1"/>
            <a:tileRect/>
          </a:gradFill>
          <a:ln w="9525">
            <a:noFill/>
            <a:miter lim="800000"/>
            <a:headEnd/>
            <a:tailEnd/>
          </a:ln>
        </p:spPr>
        <p:txBody>
          <a:bodyPr vert="horz" wrap="none" lIns="0"/>
          <a:lstStyle/>
          <a:p>
            <a:pPr fontAlgn="base">
              <a:spcBef>
                <a:spcPct val="0"/>
              </a:spcBef>
              <a:spcAft>
                <a:spcPct val="0"/>
              </a:spcAft>
            </a:pPr>
            <a:r>
              <a:rPr lang="en-US" sz="1465" b="1">
                <a:solidFill>
                  <a:prstClr val="black"/>
                </a:solidFill>
                <a:latin typeface="Calibri Light" panose="020F0302020204030204" pitchFamily="34" charset="0"/>
                <a:ea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405353" y="127649"/>
            <a:ext cx="10948447" cy="424732"/>
          </a:xfrm>
        </p:spPr>
        <p:txBody>
          <a:bodyPr vert="horz" lIns="91440" tIns="45720" rIns="91440" bIns="45720" rtlCol="0" anchor="t">
            <a:spAutoFit/>
          </a:bodyPr>
          <a:lstStyle/>
          <a:p>
            <a:r>
              <a:rPr lang="en-US"/>
              <a:t>Our Understanding of Current Technical debt</a:t>
            </a:r>
          </a:p>
        </p:txBody>
      </p:sp>
      <p:sp>
        <p:nvSpPr>
          <p:cNvPr id="4" name="Slide Number Placeholder 3"/>
          <p:cNvSpPr>
            <a:spLocks noGrp="1"/>
          </p:cNvSpPr>
          <p:nvPr>
            <p:ph type="sldNum" sz="quarter" idx="12"/>
          </p:nvPr>
        </p:nvSpPr>
        <p:spPr>
          <a:xfrm>
            <a:off x="11397466" y="6979476"/>
            <a:ext cx="491852" cy="345051"/>
          </a:xfrm>
        </p:spPr>
        <p:txBody>
          <a:bodyPr/>
          <a:lstStyle/>
          <a:p>
            <a:fld id="{D41954DF-34FB-4250-8D5A-50A5A8F92E25}" type="slidenum">
              <a:rPr lang="en-US" smtClean="0"/>
              <a:pPr/>
              <a:t>14</a:t>
            </a:fld>
            <a:endParaRPr lang="en-US"/>
          </a:p>
        </p:txBody>
      </p:sp>
      <p:sp>
        <p:nvSpPr>
          <p:cNvPr id="7" name="Rectangle 6"/>
          <p:cNvSpPr/>
          <p:nvPr/>
        </p:nvSpPr>
        <p:spPr bwMode="auto">
          <a:xfrm>
            <a:off x="785030" y="902220"/>
            <a:ext cx="2140221" cy="38064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a:solidFill>
                  <a:schemeClr val="tx1">
                    <a:lumMod val="50000"/>
                  </a:schemeClr>
                </a:solidFill>
                <a:latin typeface="Calibri Light" panose="020F0302020204030204" pitchFamily="34" charset="0"/>
                <a:ea typeface="Segoe UI" panose="020B0502040204020203" pitchFamily="34" charset="0"/>
                <a:cs typeface="Segoe UI" panose="020B0502040204020203" pitchFamily="34" charset="0"/>
              </a:rPr>
              <a:t>Area </a:t>
            </a:r>
          </a:p>
        </p:txBody>
      </p:sp>
      <p:sp>
        <p:nvSpPr>
          <p:cNvPr id="8" name="Rectangle 7"/>
          <p:cNvSpPr/>
          <p:nvPr/>
        </p:nvSpPr>
        <p:spPr bwMode="auto">
          <a:xfrm>
            <a:off x="533586" y="1542070"/>
            <a:ext cx="2643109" cy="822199"/>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a:solidFill>
                  <a:schemeClr val="tx1"/>
                </a:solidFill>
                <a:latin typeface="Calibri Light" panose="020F0302020204030204" pitchFamily="34" charset="0"/>
                <a:ea typeface="Segoe UI" panose="020B0502040204020203" pitchFamily="34" charset="0"/>
                <a:cs typeface="Segoe UI" panose="020B0502040204020203" pitchFamily="34" charset="0"/>
              </a:rPr>
              <a:t>Data Processing</a:t>
            </a:r>
          </a:p>
        </p:txBody>
      </p:sp>
      <p:sp>
        <p:nvSpPr>
          <p:cNvPr id="9" name="Rectangle 8"/>
          <p:cNvSpPr/>
          <p:nvPr/>
        </p:nvSpPr>
        <p:spPr bwMode="auto">
          <a:xfrm>
            <a:off x="533586" y="4093385"/>
            <a:ext cx="2643109" cy="620067"/>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a:solidFill>
                  <a:schemeClr val="tx1"/>
                </a:solidFill>
                <a:latin typeface="Calibri Light" panose="020F0302020204030204" pitchFamily="34" charset="0"/>
                <a:ea typeface="Segoe UI" panose="020B0502040204020203" pitchFamily="34" charset="0"/>
                <a:cs typeface="Segoe UI" panose="020B0502040204020203" pitchFamily="34" charset="0"/>
              </a:rPr>
              <a:t>Democratization of </a:t>
            </a:r>
          </a:p>
          <a:p>
            <a:pPr algn="ctr" fontAlgn="base">
              <a:spcBef>
                <a:spcPct val="0"/>
              </a:spcBef>
              <a:spcAft>
                <a:spcPct val="0"/>
              </a:spcAft>
              <a:defRPr/>
            </a:pPr>
            <a:r>
              <a:rPr lang="en-US" sz="1600">
                <a:solidFill>
                  <a:schemeClr val="tx1"/>
                </a:solidFill>
                <a:latin typeface="Calibri Light" panose="020F0302020204030204" pitchFamily="34" charset="0"/>
                <a:ea typeface="Segoe UI" panose="020B0502040204020203" pitchFamily="34" charset="0"/>
                <a:cs typeface="Segoe UI" panose="020B0502040204020203" pitchFamily="34" charset="0"/>
              </a:rPr>
              <a:t>Data</a:t>
            </a:r>
          </a:p>
        </p:txBody>
      </p:sp>
      <p:sp>
        <p:nvSpPr>
          <p:cNvPr id="10" name="Rectangle 9"/>
          <p:cNvSpPr/>
          <p:nvPr/>
        </p:nvSpPr>
        <p:spPr bwMode="auto">
          <a:xfrm>
            <a:off x="552687" y="5382029"/>
            <a:ext cx="2643109" cy="822199"/>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a:solidFill>
                  <a:schemeClr val="tx1"/>
                </a:solidFill>
                <a:latin typeface="Calibri Light" panose="020F0302020204030204" pitchFamily="34" charset="0"/>
                <a:ea typeface="Segoe UI" panose="020B0502040204020203" pitchFamily="34" charset="0"/>
                <a:cs typeface="Segoe UI" panose="020B0502040204020203" pitchFamily="34" charset="0"/>
              </a:rPr>
              <a:t>Data Consumption</a:t>
            </a:r>
          </a:p>
        </p:txBody>
      </p:sp>
      <p:sp>
        <p:nvSpPr>
          <p:cNvPr id="11" name="Rectangle 10"/>
          <p:cNvSpPr/>
          <p:nvPr/>
        </p:nvSpPr>
        <p:spPr bwMode="auto">
          <a:xfrm>
            <a:off x="4340479" y="901689"/>
            <a:ext cx="2588403" cy="38064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a:solidFill>
                  <a:schemeClr val="tx1">
                    <a:lumMod val="50000"/>
                  </a:schemeClr>
                </a:solidFill>
                <a:latin typeface="Calibri Light" panose="020F0302020204030204" pitchFamily="34" charset="0"/>
                <a:ea typeface="Segoe UI" panose="020B0502040204020203" pitchFamily="34" charset="0"/>
                <a:cs typeface="Segoe UI" panose="020B0502040204020203" pitchFamily="34" charset="0"/>
              </a:rPr>
              <a:t>Technical Debt</a:t>
            </a:r>
          </a:p>
        </p:txBody>
      </p:sp>
      <p:sp>
        <p:nvSpPr>
          <p:cNvPr id="14" name="Rectangle 13"/>
          <p:cNvSpPr/>
          <p:nvPr/>
        </p:nvSpPr>
        <p:spPr bwMode="auto">
          <a:xfrm>
            <a:off x="3722215" y="4637875"/>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Support to New Use case</a:t>
            </a:r>
          </a:p>
        </p:txBody>
      </p:sp>
      <p:sp>
        <p:nvSpPr>
          <p:cNvPr id="16" name="Rectangle 15"/>
          <p:cNvSpPr/>
          <p:nvPr/>
        </p:nvSpPr>
        <p:spPr bwMode="auto">
          <a:xfrm>
            <a:off x="3711251" y="1495894"/>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Refresh frequency</a:t>
            </a:r>
          </a:p>
        </p:txBody>
      </p:sp>
      <p:sp>
        <p:nvSpPr>
          <p:cNvPr id="25" name="Rectangle 24"/>
          <p:cNvSpPr/>
          <p:nvPr/>
        </p:nvSpPr>
        <p:spPr bwMode="auto">
          <a:xfrm>
            <a:off x="3704904" y="5692458"/>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User Adoption</a:t>
            </a:r>
          </a:p>
        </p:txBody>
      </p:sp>
      <p:sp>
        <p:nvSpPr>
          <p:cNvPr id="26" name="Rectangle 25"/>
          <p:cNvSpPr/>
          <p:nvPr/>
        </p:nvSpPr>
        <p:spPr bwMode="auto">
          <a:xfrm>
            <a:off x="3704903" y="5293613"/>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Report performance</a:t>
            </a:r>
          </a:p>
        </p:txBody>
      </p:sp>
      <p:sp>
        <p:nvSpPr>
          <p:cNvPr id="31" name="Rectangle 30"/>
          <p:cNvSpPr/>
          <p:nvPr/>
        </p:nvSpPr>
        <p:spPr bwMode="auto">
          <a:xfrm>
            <a:off x="3722215" y="4252588"/>
            <a:ext cx="3634280"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Multiple version of reports &amp; Silo Datamarts</a:t>
            </a:r>
          </a:p>
        </p:txBody>
      </p:sp>
      <p:sp>
        <p:nvSpPr>
          <p:cNvPr id="21" name="Rectangle 20"/>
          <p:cNvSpPr/>
          <p:nvPr/>
        </p:nvSpPr>
        <p:spPr bwMode="auto">
          <a:xfrm>
            <a:off x="3722215" y="3857865"/>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Tech consolidation &amp; Unified experience</a:t>
            </a:r>
          </a:p>
        </p:txBody>
      </p:sp>
      <p:sp>
        <p:nvSpPr>
          <p:cNvPr id="19" name="AutoShape 29"/>
          <p:cNvSpPr>
            <a:spLocks noChangeArrowheads="1"/>
          </p:cNvSpPr>
          <p:nvPr/>
        </p:nvSpPr>
        <p:spPr bwMode="auto">
          <a:xfrm rot="16200000">
            <a:off x="5389543" y="3736185"/>
            <a:ext cx="4628724" cy="27710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flip="none" rotWithShape="1">
            <a:gsLst>
              <a:gs pos="12000">
                <a:schemeClr val="accent1"/>
              </a:gs>
              <a:gs pos="100000">
                <a:schemeClr val="bg1"/>
              </a:gs>
            </a:gsLst>
            <a:lin ang="5400000" scaled="1"/>
            <a:tileRect/>
          </a:gradFill>
          <a:ln w="9525">
            <a:noFill/>
            <a:miter lim="800000"/>
            <a:headEnd/>
            <a:tailEnd/>
          </a:ln>
        </p:spPr>
        <p:txBody>
          <a:bodyPr vert="horz" wrap="none" lIns="0"/>
          <a:lstStyle/>
          <a:p>
            <a:pPr fontAlgn="base">
              <a:spcBef>
                <a:spcPct val="0"/>
              </a:spcBef>
              <a:spcAft>
                <a:spcPct val="0"/>
              </a:spcAft>
            </a:pPr>
            <a:r>
              <a:rPr lang="en-US" sz="1465" b="1">
                <a:solidFill>
                  <a:prstClr val="black"/>
                </a:solidFill>
                <a:latin typeface="Calibri Light" panose="020F0302020204030204" pitchFamily="34" charset="0"/>
                <a:ea typeface="Segoe UI" panose="020B0502040204020203" pitchFamily="34" charset="0"/>
                <a:cs typeface="Segoe UI" panose="020B0502040204020203" pitchFamily="34" charset="0"/>
              </a:rPr>
              <a:t>  </a:t>
            </a:r>
          </a:p>
        </p:txBody>
      </p:sp>
      <p:sp>
        <p:nvSpPr>
          <p:cNvPr id="20" name="Rectangle 19"/>
          <p:cNvSpPr/>
          <p:nvPr/>
        </p:nvSpPr>
        <p:spPr bwMode="auto">
          <a:xfrm>
            <a:off x="7938605" y="1483101"/>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Enable ingestion patterns to support RT, NRT</a:t>
            </a:r>
          </a:p>
        </p:txBody>
      </p:sp>
      <p:sp>
        <p:nvSpPr>
          <p:cNvPr id="22" name="Rectangle 21"/>
          <p:cNvSpPr/>
          <p:nvPr/>
        </p:nvSpPr>
        <p:spPr bwMode="auto">
          <a:xfrm>
            <a:off x="8344109" y="851117"/>
            <a:ext cx="2588403" cy="38064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a:solidFill>
                  <a:schemeClr val="tx1">
                    <a:lumMod val="50000"/>
                  </a:schemeClr>
                </a:solidFill>
                <a:latin typeface="Calibri Light" panose="020F0302020204030204" pitchFamily="34" charset="0"/>
                <a:ea typeface="Segoe UI" panose="020B0502040204020203" pitchFamily="34" charset="0"/>
                <a:cs typeface="Segoe UI" panose="020B0502040204020203" pitchFamily="34" charset="0"/>
              </a:rPr>
              <a:t>Solution Driver</a:t>
            </a:r>
          </a:p>
        </p:txBody>
      </p:sp>
      <p:sp>
        <p:nvSpPr>
          <p:cNvPr id="23" name="Rectangle 22"/>
          <p:cNvSpPr/>
          <p:nvPr/>
        </p:nvSpPr>
        <p:spPr bwMode="auto">
          <a:xfrm>
            <a:off x="7938605" y="1937254"/>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Accelerated Development with predefined framework</a:t>
            </a:r>
          </a:p>
        </p:txBody>
      </p:sp>
      <p:sp>
        <p:nvSpPr>
          <p:cNvPr id="28" name="Rectangle 27"/>
          <p:cNvSpPr/>
          <p:nvPr/>
        </p:nvSpPr>
        <p:spPr bwMode="auto">
          <a:xfrm>
            <a:off x="7954439" y="3918828"/>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sharing capabilities</a:t>
            </a:r>
          </a:p>
        </p:txBody>
      </p:sp>
      <p:sp>
        <p:nvSpPr>
          <p:cNvPr id="30" name="Rectangle 29"/>
          <p:cNvSpPr/>
          <p:nvPr/>
        </p:nvSpPr>
        <p:spPr bwMode="auto">
          <a:xfrm>
            <a:off x="7954439" y="4364299"/>
            <a:ext cx="3645408" cy="35533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as a Product with discoverability to enable faster time to market &amp; self service</a:t>
            </a:r>
          </a:p>
        </p:txBody>
      </p:sp>
      <p:sp>
        <p:nvSpPr>
          <p:cNvPr id="32" name="Rectangle 31"/>
          <p:cNvSpPr/>
          <p:nvPr/>
        </p:nvSpPr>
        <p:spPr bwMode="auto">
          <a:xfrm>
            <a:off x="7954439" y="5381455"/>
            <a:ext cx="3645408" cy="35533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Scalable Semantic layer with push down approach</a:t>
            </a:r>
          </a:p>
        </p:txBody>
      </p:sp>
      <p:sp>
        <p:nvSpPr>
          <p:cNvPr id="46" name="Rectangle 45"/>
          <p:cNvSpPr/>
          <p:nvPr/>
        </p:nvSpPr>
        <p:spPr bwMode="auto">
          <a:xfrm>
            <a:off x="533585" y="2679640"/>
            <a:ext cx="2643109" cy="822199"/>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1600">
                <a:solidFill>
                  <a:schemeClr val="tx1"/>
                </a:solidFill>
                <a:latin typeface="Calibri Light" panose="020F0302020204030204" pitchFamily="34" charset="0"/>
                <a:ea typeface="Segoe UI" panose="020B0502040204020203" pitchFamily="34" charset="0"/>
                <a:cs typeface="Segoe UI" panose="020B0502040204020203" pitchFamily="34" charset="0"/>
              </a:rPr>
              <a:t>Data Quality</a:t>
            </a:r>
          </a:p>
        </p:txBody>
      </p:sp>
      <p:sp>
        <p:nvSpPr>
          <p:cNvPr id="47" name="Rectangle 46"/>
          <p:cNvSpPr/>
          <p:nvPr/>
        </p:nvSpPr>
        <p:spPr bwMode="auto">
          <a:xfrm>
            <a:off x="3711087" y="2486379"/>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Sync &amp; reconciliation</a:t>
            </a:r>
          </a:p>
        </p:txBody>
      </p:sp>
      <p:sp>
        <p:nvSpPr>
          <p:cNvPr id="48" name="Rectangle 47"/>
          <p:cNvSpPr/>
          <p:nvPr/>
        </p:nvSpPr>
        <p:spPr bwMode="auto">
          <a:xfrm>
            <a:off x="3711087" y="2889572"/>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Accuracy</a:t>
            </a:r>
          </a:p>
        </p:txBody>
      </p:sp>
      <p:sp>
        <p:nvSpPr>
          <p:cNvPr id="49" name="Rectangle 48"/>
          <p:cNvSpPr/>
          <p:nvPr/>
        </p:nvSpPr>
        <p:spPr bwMode="auto">
          <a:xfrm>
            <a:off x="7938605" y="2879582"/>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Decoupled Architecture for integration with DQ libraries, Cataloging tool</a:t>
            </a:r>
          </a:p>
        </p:txBody>
      </p:sp>
      <p:sp>
        <p:nvSpPr>
          <p:cNvPr id="51" name="Rectangle 50"/>
          <p:cNvSpPr/>
          <p:nvPr/>
        </p:nvSpPr>
        <p:spPr bwMode="auto">
          <a:xfrm>
            <a:off x="3704903" y="3297007"/>
            <a:ext cx="3662720"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Data Quality Dashboard and Lineage</a:t>
            </a:r>
          </a:p>
        </p:txBody>
      </p:sp>
      <p:sp>
        <p:nvSpPr>
          <p:cNvPr id="5" name="Rectangle 4">
            <a:extLst>
              <a:ext uri="{FF2B5EF4-FFF2-40B4-BE49-F238E27FC236}">
                <a16:creationId xmlns:a16="http://schemas.microsoft.com/office/drawing/2014/main" id="{65F018DF-E8C3-9341-D10D-C7F559486AA8}"/>
              </a:ext>
            </a:extLst>
          </p:cNvPr>
          <p:cNvSpPr/>
          <p:nvPr/>
        </p:nvSpPr>
        <p:spPr bwMode="auto">
          <a:xfrm>
            <a:off x="3711251" y="1901326"/>
            <a:ext cx="3645408" cy="40233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Long development cycle</a:t>
            </a:r>
          </a:p>
        </p:txBody>
      </p:sp>
      <p:sp>
        <p:nvSpPr>
          <p:cNvPr id="6" name="Rectangle 5">
            <a:extLst>
              <a:ext uri="{FF2B5EF4-FFF2-40B4-BE49-F238E27FC236}">
                <a16:creationId xmlns:a16="http://schemas.microsoft.com/office/drawing/2014/main" id="{09CFA07B-F60C-F8AD-6A23-7AFA287719DD}"/>
              </a:ext>
            </a:extLst>
          </p:cNvPr>
          <p:cNvSpPr/>
          <p:nvPr/>
        </p:nvSpPr>
        <p:spPr bwMode="auto">
          <a:xfrm>
            <a:off x="7954439" y="5779426"/>
            <a:ext cx="3645408" cy="35533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sz="1333">
                <a:solidFill>
                  <a:schemeClr val="tx1"/>
                </a:solidFill>
                <a:latin typeface="Calibri Light" panose="020F0302020204030204" pitchFamily="34" charset="0"/>
                <a:ea typeface="Segoe UI" panose="020B0502040204020203" pitchFamily="34" charset="0"/>
                <a:cs typeface="Segoe UI" panose="020B0502040204020203" pitchFamily="34" charset="0"/>
              </a:rPr>
              <a:t>Quick &amp; Easy Data Consumption for Modeling &amp; Analytics</a:t>
            </a:r>
          </a:p>
        </p:txBody>
      </p:sp>
    </p:spTree>
    <p:extLst>
      <p:ext uri="{BB962C8B-B14F-4D97-AF65-F5344CB8AC3E}">
        <p14:creationId xmlns:p14="http://schemas.microsoft.com/office/powerpoint/2010/main" val="32501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181858"/>
            <a:ext cx="11704320" cy="424732"/>
          </a:xfrm>
        </p:spPr>
        <p:txBody>
          <a:bodyPr/>
          <a:lstStyle/>
          <a:p>
            <a:r>
              <a:rPr lang="en-US" sz="2400">
                <a:solidFill>
                  <a:schemeClr val="tx1"/>
                </a:solidFill>
                <a:latin typeface="+mj-lt"/>
              </a:rPr>
              <a:t>Key Design Tenets to be considered for future architecture </a:t>
            </a:r>
          </a:p>
        </p:txBody>
      </p:sp>
      <p:sp>
        <p:nvSpPr>
          <p:cNvPr id="4" name="Slide Number Placeholder 3"/>
          <p:cNvSpPr>
            <a:spLocks noGrp="1"/>
          </p:cNvSpPr>
          <p:nvPr>
            <p:ph type="sldNum" sz="quarter" idx="10"/>
          </p:nvPr>
        </p:nvSpPr>
        <p:spPr>
          <a:xfrm>
            <a:off x="187708" y="6460698"/>
            <a:ext cx="218008" cy="215444"/>
          </a:xfrm>
        </p:spPr>
        <p:txBody>
          <a:bodyPr/>
          <a:lstStyle/>
          <a:p>
            <a:fld id="{86CB4B4D-7CA3-9044-876B-883B54F8677D}" type="slidenum">
              <a:rPr lang="en-US" smtClean="0"/>
              <a:pPr/>
              <a:t>15</a:t>
            </a:fld>
            <a:endParaRPr lang="en-US"/>
          </a:p>
        </p:txBody>
      </p:sp>
      <p:grpSp>
        <p:nvGrpSpPr>
          <p:cNvPr id="48" name="Group 47"/>
          <p:cNvGrpSpPr/>
          <p:nvPr/>
        </p:nvGrpSpPr>
        <p:grpSpPr>
          <a:xfrm>
            <a:off x="5388134" y="744120"/>
            <a:ext cx="5458631" cy="4755459"/>
            <a:chOff x="4056141" y="826444"/>
            <a:chExt cx="4093973" cy="3566594"/>
          </a:xfrm>
        </p:grpSpPr>
        <p:grpSp>
          <p:nvGrpSpPr>
            <p:cNvPr id="18" name="Group 17"/>
            <p:cNvGrpSpPr/>
            <p:nvPr/>
          </p:nvGrpSpPr>
          <p:grpSpPr>
            <a:xfrm>
              <a:off x="4056141" y="1168874"/>
              <a:ext cx="4086452" cy="3224164"/>
              <a:chOff x="4470289" y="1009547"/>
              <a:chExt cx="4086452" cy="3224164"/>
            </a:xfrm>
          </p:grpSpPr>
          <p:sp>
            <p:nvSpPr>
              <p:cNvPr id="22" name="Freeform 21"/>
              <p:cNvSpPr/>
              <p:nvPr/>
            </p:nvSpPr>
            <p:spPr>
              <a:xfrm>
                <a:off x="4470290" y="1009547"/>
                <a:ext cx="4078931" cy="670994"/>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4473" tIns="94473" rIns="94473" bIns="94473" numCol="1" spcCol="1270" anchor="ctr" anchorCtr="0">
                <a:noAutofit/>
              </a:bodyPr>
              <a:lstStyle/>
              <a:p>
                <a:pPr defTabSz="592637">
                  <a:lnSpc>
                    <a:spcPct val="90000"/>
                  </a:lnSpc>
                  <a:spcBef>
                    <a:spcPct val="0"/>
                  </a:spcBef>
                  <a:spcAft>
                    <a:spcPct val="35000"/>
                  </a:spcAft>
                </a:pPr>
                <a:r>
                  <a:rPr lang="en-US" sz="1333" b="1" u="sng">
                    <a:solidFill>
                      <a:schemeClr val="tx1">
                        <a:lumMod val="50000"/>
                      </a:schemeClr>
                    </a:solidFill>
                    <a:latin typeface="Arial" panose="020B0604020202020204" pitchFamily="34" charset="0"/>
                    <a:cs typeface="Arial" panose="020B0604020202020204" pitchFamily="34" charset="0"/>
                  </a:rPr>
                  <a:t>Designed to Deliver State of the Art Analytics Capabilities–</a:t>
                </a:r>
                <a:r>
                  <a:rPr lang="en-US" sz="1333">
                    <a:solidFill>
                      <a:schemeClr val="tx1">
                        <a:lumMod val="50000"/>
                      </a:schemeClr>
                    </a:solidFill>
                    <a:latin typeface="Arial" panose="020B0604020202020204" pitchFamily="34" charset="0"/>
                    <a:cs typeface="Arial" panose="020B0604020202020204" pitchFamily="34" charset="0"/>
                  </a:rPr>
                  <a:t> </a:t>
                </a:r>
                <a:r>
                  <a:rPr lang="en-US" sz="1333">
                    <a:solidFill>
                      <a:srgbClr val="000000"/>
                    </a:solidFill>
                    <a:latin typeface="Arial" panose="020B0604020202020204" pitchFamily="34" charset="0"/>
                    <a:cs typeface="Arial" panose="020B0604020202020204" pitchFamily="34" charset="0"/>
                  </a:rPr>
                  <a:t>D</a:t>
                </a:r>
                <a:r>
                  <a:rPr lang="en-US" sz="1333">
                    <a:solidFill>
                      <a:schemeClr val="tx1">
                        <a:lumMod val="50000"/>
                      </a:schemeClr>
                    </a:solidFill>
                    <a:latin typeface="Arial" panose="020B0604020202020204" pitchFamily="34" charset="0"/>
                    <a:cs typeface="Arial" panose="020B0604020202020204" pitchFamily="34" charset="0"/>
                  </a:rPr>
                  <a:t>esign solution that will deliver advanced capabilities (Machine Intelligence, Digital Experimentation) without disruption in addition to traditional reporting and analytics</a:t>
                </a:r>
                <a:endParaRPr lang="en-US" sz="1333" b="1" u="sng">
                  <a:solidFill>
                    <a:schemeClr val="tx1">
                      <a:lumMod val="50000"/>
                    </a:schemeClr>
                  </a:solidFill>
                  <a:latin typeface="Arial" panose="020B0604020202020204" pitchFamily="34" charset="0"/>
                  <a:cs typeface="Arial" panose="020B0604020202020204" pitchFamily="34" charset="0"/>
                </a:endParaRPr>
              </a:p>
            </p:txBody>
          </p:sp>
          <p:sp>
            <p:nvSpPr>
              <p:cNvPr id="24" name="Freeform 23"/>
              <p:cNvSpPr/>
              <p:nvPr/>
            </p:nvSpPr>
            <p:spPr>
              <a:xfrm>
                <a:off x="4470290" y="1734050"/>
                <a:ext cx="4078931" cy="528916"/>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553" tIns="99553" rIns="99553" bIns="99553" numCol="1" spcCol="1270" anchor="ctr" anchorCtr="0">
                <a:noAutofit/>
              </a:bodyPr>
              <a:lstStyle/>
              <a:p>
                <a:pPr defTabSz="622268">
                  <a:lnSpc>
                    <a:spcPct val="90000"/>
                  </a:lnSpc>
                  <a:spcBef>
                    <a:spcPct val="0"/>
                  </a:spcBef>
                  <a:spcAft>
                    <a:spcPct val="35000"/>
                  </a:spcAft>
                </a:pPr>
                <a:r>
                  <a:rPr lang="en-US" sz="1333" b="1" u="sng">
                    <a:solidFill>
                      <a:srgbClr val="000000"/>
                    </a:solidFill>
                    <a:latin typeface="Arial" panose="020B0604020202020204" pitchFamily="34" charset="0"/>
                    <a:cs typeface="Arial" panose="020B0604020202020204" pitchFamily="34" charset="0"/>
                  </a:rPr>
                  <a:t>Enterprise Solution for single version of Truth </a:t>
                </a:r>
                <a:r>
                  <a:rPr lang="en-US" sz="1333">
                    <a:solidFill>
                      <a:srgbClr val="000000"/>
                    </a:solidFill>
                    <a:latin typeface="Arial" panose="020B0604020202020204" pitchFamily="34" charset="0"/>
                    <a:cs typeface="Arial" panose="020B0604020202020204" pitchFamily="34" charset="0"/>
                  </a:rPr>
                  <a:t>– D</a:t>
                </a:r>
                <a:r>
                  <a:rPr lang="en-US" sz="1333">
                    <a:solidFill>
                      <a:schemeClr val="tx1">
                        <a:lumMod val="50000"/>
                      </a:schemeClr>
                    </a:solidFill>
                    <a:latin typeface="Arial" panose="020B0604020202020204" pitchFamily="34" charset="0"/>
                    <a:cs typeface="Arial" panose="020B0604020202020204" pitchFamily="34" charset="0"/>
                  </a:rPr>
                  <a:t>esign solution that provides single version of truth, does not introduce data redundancy and ensures data quality</a:t>
                </a:r>
              </a:p>
            </p:txBody>
          </p:sp>
          <p:sp>
            <p:nvSpPr>
              <p:cNvPr id="26" name="Freeform 25"/>
              <p:cNvSpPr/>
              <p:nvPr/>
            </p:nvSpPr>
            <p:spPr>
              <a:xfrm>
                <a:off x="4470289" y="2316474"/>
                <a:ext cx="4078931" cy="597389"/>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553" tIns="99553" rIns="99553" bIns="99553" numCol="1" spcCol="1270" anchor="t" anchorCtr="0">
                <a:noAutofit/>
              </a:bodyPr>
              <a:lstStyle/>
              <a:p>
                <a:pPr defTabSz="622268">
                  <a:lnSpc>
                    <a:spcPct val="90000"/>
                  </a:lnSpc>
                  <a:spcBef>
                    <a:spcPct val="0"/>
                  </a:spcBef>
                  <a:spcAft>
                    <a:spcPct val="35000"/>
                  </a:spcAft>
                </a:pPr>
                <a:r>
                  <a:rPr lang="en-US" sz="1333" b="1" u="sng">
                    <a:solidFill>
                      <a:srgbClr val="000000"/>
                    </a:solidFill>
                    <a:latin typeface="Arial" panose="020B0604020202020204" pitchFamily="34" charset="0"/>
                    <a:cs typeface="Arial" panose="020B0604020202020204" pitchFamily="34" charset="0"/>
                  </a:rPr>
                  <a:t>Data Management &amp; Quality Framework</a:t>
                </a:r>
                <a:r>
                  <a:rPr lang="en-US" sz="1333">
                    <a:solidFill>
                      <a:srgbClr val="000000"/>
                    </a:solidFill>
                    <a:latin typeface="Arial" panose="020B0604020202020204" pitchFamily="34" charset="0"/>
                    <a:cs typeface="Arial" panose="020B0604020202020204" pitchFamily="34" charset="0"/>
                  </a:rPr>
                  <a:t>– Framework for Master Data Management, Data Storage Strategy, Layered Architecture, Data Quality Solution </a:t>
                </a:r>
              </a:p>
            </p:txBody>
          </p:sp>
          <p:sp>
            <p:nvSpPr>
              <p:cNvPr id="44" name="Freeform 43"/>
              <p:cNvSpPr/>
              <p:nvPr/>
            </p:nvSpPr>
            <p:spPr>
              <a:xfrm>
                <a:off x="4470290" y="2965948"/>
                <a:ext cx="4078931" cy="670994"/>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553" tIns="99553" rIns="99553" bIns="99553" numCol="1" spcCol="1270" anchor="t" anchorCtr="0">
                <a:noAutofit/>
              </a:bodyPr>
              <a:lstStyle/>
              <a:p>
                <a:pPr defTabSz="622268">
                  <a:lnSpc>
                    <a:spcPct val="90000"/>
                  </a:lnSpc>
                  <a:spcBef>
                    <a:spcPct val="0"/>
                  </a:spcBef>
                  <a:spcAft>
                    <a:spcPct val="35000"/>
                  </a:spcAft>
                </a:pPr>
                <a:r>
                  <a:rPr lang="en-US" sz="1333" b="1" u="sng">
                    <a:solidFill>
                      <a:srgbClr val="000000"/>
                    </a:solidFill>
                    <a:latin typeface="Arial" panose="020B0604020202020204" pitchFamily="34" charset="0"/>
                    <a:cs typeface="Arial" panose="020B0604020202020204" pitchFamily="34" charset="0"/>
                  </a:rPr>
                  <a:t>Self Service Oriented Design</a:t>
                </a:r>
                <a:r>
                  <a:rPr lang="en-US" sz="1333">
                    <a:solidFill>
                      <a:srgbClr val="000000"/>
                    </a:solidFill>
                    <a:latin typeface="Arial" panose="020B0604020202020204" pitchFamily="34" charset="0"/>
                    <a:cs typeface="Arial" panose="020B0604020202020204" pitchFamily="34" charset="0"/>
                  </a:rPr>
                  <a:t>– Leverage of Visualization &amp; Design Experience Framework for superior user experience. Designed for self service.</a:t>
                </a:r>
              </a:p>
            </p:txBody>
          </p:sp>
          <p:sp>
            <p:nvSpPr>
              <p:cNvPr id="45" name="Freeform 44"/>
              <p:cNvSpPr/>
              <p:nvPr/>
            </p:nvSpPr>
            <p:spPr>
              <a:xfrm>
                <a:off x="4477810" y="3690420"/>
                <a:ext cx="4078931" cy="543291"/>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553" tIns="99553" rIns="99553" bIns="99553" numCol="1" spcCol="1270" anchor="t" anchorCtr="0">
                <a:noAutofit/>
              </a:bodyPr>
              <a:lstStyle/>
              <a:p>
                <a:pPr defTabSz="622268">
                  <a:lnSpc>
                    <a:spcPct val="90000"/>
                  </a:lnSpc>
                  <a:spcBef>
                    <a:spcPct val="0"/>
                  </a:spcBef>
                  <a:spcAft>
                    <a:spcPct val="35000"/>
                  </a:spcAft>
                </a:pPr>
                <a:r>
                  <a:rPr lang="en-US" sz="1333" b="1" u="sng">
                    <a:solidFill>
                      <a:srgbClr val="000000"/>
                    </a:solidFill>
                    <a:latin typeface="Arial" panose="020B0604020202020204" pitchFamily="34" charset="0"/>
                    <a:cs typeface="Arial" panose="020B0604020202020204" pitchFamily="34" charset="0"/>
                  </a:rPr>
                  <a:t>Governance</a:t>
                </a:r>
                <a:r>
                  <a:rPr lang="en-US" sz="1333">
                    <a:solidFill>
                      <a:srgbClr val="000000"/>
                    </a:solidFill>
                    <a:latin typeface="Arial" panose="020B0604020202020204" pitchFamily="34" charset="0"/>
                    <a:cs typeface="Arial" panose="020B0604020202020204" pitchFamily="34" charset="0"/>
                  </a:rPr>
                  <a:t> – Data Protection, Secured Access, monitoring &amp; controls on platform, data and processes. </a:t>
                </a:r>
              </a:p>
            </p:txBody>
          </p:sp>
        </p:grpSp>
        <p:grpSp>
          <p:nvGrpSpPr>
            <p:cNvPr id="47" name="Group 46"/>
            <p:cNvGrpSpPr/>
            <p:nvPr/>
          </p:nvGrpSpPr>
          <p:grpSpPr>
            <a:xfrm>
              <a:off x="4056142" y="826444"/>
              <a:ext cx="4093972" cy="284742"/>
              <a:chOff x="4056142" y="826444"/>
              <a:chExt cx="4093972" cy="284742"/>
            </a:xfrm>
          </p:grpSpPr>
          <p:sp>
            <p:nvSpPr>
              <p:cNvPr id="11" name="TextBox 72"/>
              <p:cNvSpPr txBox="1"/>
              <p:nvPr/>
            </p:nvSpPr>
            <p:spPr>
              <a:xfrm>
                <a:off x="4056142" y="826444"/>
                <a:ext cx="4093972" cy="284742"/>
              </a:xfrm>
              <a:prstGeom prst="rect">
                <a:avLst/>
              </a:prstGeom>
              <a:solidFill>
                <a:schemeClr val="accent2">
                  <a:alpha val="85000"/>
                </a:schemeClr>
              </a:solidFill>
              <a:ln>
                <a:noFill/>
              </a:ln>
            </p:spPr>
            <p:txBody>
              <a:bodyPr wrap="square" rtlCol="0">
                <a:spAutoFit/>
              </a:bodyPr>
              <a:lstStyle/>
              <a:p>
                <a:pPr algn="ctr"/>
                <a:r>
                  <a:rPr lang="en-US" sz="1867">
                    <a:latin typeface="Arial" panose="020B0604020202020204" pitchFamily="34" charset="0"/>
                    <a:cs typeface="Arial" panose="020B0604020202020204" pitchFamily="34" charset="0"/>
                  </a:rPr>
                  <a:t>Design Principles</a:t>
                </a:r>
              </a:p>
            </p:txBody>
          </p:sp>
          <p:sp>
            <p:nvSpPr>
              <p:cNvPr id="32" name="Freeform 88"/>
              <p:cNvSpPr>
                <a:spLocks noEditPoints="1"/>
              </p:cNvSpPr>
              <p:nvPr/>
            </p:nvSpPr>
            <p:spPr bwMode="auto">
              <a:xfrm>
                <a:off x="7492789" y="880125"/>
                <a:ext cx="547735" cy="199158"/>
              </a:xfrm>
              <a:custGeom>
                <a:avLst/>
                <a:gdLst>
                  <a:gd name="T0" fmla="*/ 52 w 263"/>
                  <a:gd name="T1" fmla="*/ 0 h 104"/>
                  <a:gd name="T2" fmla="*/ 59 w 263"/>
                  <a:gd name="T3" fmla="*/ 0 h 104"/>
                  <a:gd name="T4" fmla="*/ 83 w 263"/>
                  <a:gd name="T5" fmla="*/ 17 h 104"/>
                  <a:gd name="T6" fmla="*/ 93 w 263"/>
                  <a:gd name="T7" fmla="*/ 28 h 104"/>
                  <a:gd name="T8" fmla="*/ 109 w 263"/>
                  <a:gd name="T9" fmla="*/ 22 h 104"/>
                  <a:gd name="T10" fmla="*/ 110 w 263"/>
                  <a:gd name="T11" fmla="*/ 33 h 104"/>
                  <a:gd name="T12" fmla="*/ 235 w 263"/>
                  <a:gd name="T13" fmla="*/ 33 h 104"/>
                  <a:gd name="T14" fmla="*/ 253 w 263"/>
                  <a:gd name="T15" fmla="*/ 33 h 104"/>
                  <a:gd name="T16" fmla="*/ 263 w 263"/>
                  <a:gd name="T17" fmla="*/ 41 h 104"/>
                  <a:gd name="T18" fmla="*/ 263 w 263"/>
                  <a:gd name="T19" fmla="*/ 51 h 104"/>
                  <a:gd name="T20" fmla="*/ 248 w 263"/>
                  <a:gd name="T21" fmla="*/ 64 h 104"/>
                  <a:gd name="T22" fmla="*/ 235 w 263"/>
                  <a:gd name="T23" fmla="*/ 68 h 104"/>
                  <a:gd name="T24" fmla="*/ 229 w 263"/>
                  <a:gd name="T25" fmla="*/ 58 h 104"/>
                  <a:gd name="T26" fmla="*/ 216 w 263"/>
                  <a:gd name="T27" fmla="*/ 58 h 104"/>
                  <a:gd name="T28" fmla="*/ 207 w 263"/>
                  <a:gd name="T29" fmla="*/ 65 h 104"/>
                  <a:gd name="T30" fmla="*/ 190 w 263"/>
                  <a:gd name="T31" fmla="*/ 65 h 104"/>
                  <a:gd name="T32" fmla="*/ 177 w 263"/>
                  <a:gd name="T33" fmla="*/ 59 h 104"/>
                  <a:gd name="T34" fmla="*/ 156 w 263"/>
                  <a:gd name="T35" fmla="*/ 59 h 104"/>
                  <a:gd name="T36" fmla="*/ 145 w 263"/>
                  <a:gd name="T37" fmla="*/ 67 h 104"/>
                  <a:gd name="T38" fmla="*/ 127 w 263"/>
                  <a:gd name="T39" fmla="*/ 67 h 104"/>
                  <a:gd name="T40" fmla="*/ 110 w 263"/>
                  <a:gd name="T41" fmla="*/ 67 h 104"/>
                  <a:gd name="T42" fmla="*/ 109 w 263"/>
                  <a:gd name="T43" fmla="*/ 78 h 104"/>
                  <a:gd name="T44" fmla="*/ 92 w 263"/>
                  <a:gd name="T45" fmla="*/ 73 h 104"/>
                  <a:gd name="T46" fmla="*/ 76 w 263"/>
                  <a:gd name="T47" fmla="*/ 94 h 104"/>
                  <a:gd name="T48" fmla="*/ 35 w 263"/>
                  <a:gd name="T49" fmla="*/ 95 h 104"/>
                  <a:gd name="T50" fmla="*/ 22 w 263"/>
                  <a:gd name="T51" fmla="*/ 75 h 104"/>
                  <a:gd name="T52" fmla="*/ 0 w 263"/>
                  <a:gd name="T53" fmla="*/ 53 h 104"/>
                  <a:gd name="T54" fmla="*/ 0 w 263"/>
                  <a:gd name="T55" fmla="*/ 48 h 104"/>
                  <a:gd name="T56" fmla="*/ 22 w 263"/>
                  <a:gd name="T57" fmla="*/ 26 h 104"/>
                  <a:gd name="T58" fmla="*/ 52 w 263"/>
                  <a:gd name="T59" fmla="*/ 0 h 104"/>
                  <a:gd name="T60" fmla="*/ 10 w 263"/>
                  <a:gd name="T61" fmla="*/ 50 h 104"/>
                  <a:gd name="T62" fmla="*/ 36 w 263"/>
                  <a:gd name="T63" fmla="*/ 49 h 104"/>
                  <a:gd name="T64" fmla="*/ 20 w 263"/>
                  <a:gd name="T65" fmla="*/ 38 h 104"/>
                  <a:gd name="T66" fmla="*/ 10 w 263"/>
                  <a:gd name="T67"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3" h="104">
                    <a:moveTo>
                      <a:pt x="52" y="0"/>
                    </a:moveTo>
                    <a:cubicBezTo>
                      <a:pt x="54" y="0"/>
                      <a:pt x="57" y="0"/>
                      <a:pt x="59" y="0"/>
                    </a:cubicBezTo>
                    <a:cubicBezTo>
                      <a:pt x="72" y="1"/>
                      <a:pt x="77" y="8"/>
                      <a:pt x="83" y="17"/>
                    </a:cubicBezTo>
                    <a:cubicBezTo>
                      <a:pt x="85" y="21"/>
                      <a:pt x="89" y="28"/>
                      <a:pt x="93" y="28"/>
                    </a:cubicBezTo>
                    <a:cubicBezTo>
                      <a:pt x="101" y="29"/>
                      <a:pt x="102" y="22"/>
                      <a:pt x="109" y="22"/>
                    </a:cubicBezTo>
                    <a:cubicBezTo>
                      <a:pt x="111" y="24"/>
                      <a:pt x="109" y="30"/>
                      <a:pt x="110" y="33"/>
                    </a:cubicBezTo>
                    <a:cubicBezTo>
                      <a:pt x="149" y="33"/>
                      <a:pt x="194" y="33"/>
                      <a:pt x="235" y="33"/>
                    </a:cubicBezTo>
                    <a:cubicBezTo>
                      <a:pt x="241" y="33"/>
                      <a:pt x="248" y="32"/>
                      <a:pt x="253" y="33"/>
                    </a:cubicBezTo>
                    <a:cubicBezTo>
                      <a:pt x="258" y="34"/>
                      <a:pt x="259" y="39"/>
                      <a:pt x="263" y="41"/>
                    </a:cubicBezTo>
                    <a:cubicBezTo>
                      <a:pt x="263" y="44"/>
                      <a:pt x="263" y="48"/>
                      <a:pt x="263" y="51"/>
                    </a:cubicBezTo>
                    <a:cubicBezTo>
                      <a:pt x="259" y="55"/>
                      <a:pt x="253" y="60"/>
                      <a:pt x="248" y="64"/>
                    </a:cubicBezTo>
                    <a:cubicBezTo>
                      <a:pt x="245" y="67"/>
                      <a:pt x="242" y="70"/>
                      <a:pt x="235" y="68"/>
                    </a:cubicBezTo>
                    <a:cubicBezTo>
                      <a:pt x="233" y="65"/>
                      <a:pt x="230" y="61"/>
                      <a:pt x="229" y="58"/>
                    </a:cubicBezTo>
                    <a:cubicBezTo>
                      <a:pt x="224" y="58"/>
                      <a:pt x="220" y="57"/>
                      <a:pt x="216" y="58"/>
                    </a:cubicBezTo>
                    <a:cubicBezTo>
                      <a:pt x="212" y="59"/>
                      <a:pt x="210" y="64"/>
                      <a:pt x="207" y="65"/>
                    </a:cubicBezTo>
                    <a:cubicBezTo>
                      <a:pt x="204" y="66"/>
                      <a:pt x="194" y="66"/>
                      <a:pt x="190" y="65"/>
                    </a:cubicBezTo>
                    <a:cubicBezTo>
                      <a:pt x="185" y="64"/>
                      <a:pt x="182" y="60"/>
                      <a:pt x="177" y="59"/>
                    </a:cubicBezTo>
                    <a:cubicBezTo>
                      <a:pt x="173" y="58"/>
                      <a:pt x="161" y="58"/>
                      <a:pt x="156" y="59"/>
                    </a:cubicBezTo>
                    <a:cubicBezTo>
                      <a:pt x="153" y="60"/>
                      <a:pt x="149" y="66"/>
                      <a:pt x="145" y="67"/>
                    </a:cubicBezTo>
                    <a:cubicBezTo>
                      <a:pt x="140" y="69"/>
                      <a:pt x="133" y="67"/>
                      <a:pt x="127" y="67"/>
                    </a:cubicBezTo>
                    <a:cubicBezTo>
                      <a:pt x="122" y="67"/>
                      <a:pt x="116" y="67"/>
                      <a:pt x="110" y="67"/>
                    </a:cubicBezTo>
                    <a:cubicBezTo>
                      <a:pt x="109" y="71"/>
                      <a:pt x="111" y="77"/>
                      <a:pt x="109" y="78"/>
                    </a:cubicBezTo>
                    <a:cubicBezTo>
                      <a:pt x="103" y="79"/>
                      <a:pt x="101" y="71"/>
                      <a:pt x="92" y="73"/>
                    </a:cubicBezTo>
                    <a:cubicBezTo>
                      <a:pt x="85" y="74"/>
                      <a:pt x="81" y="89"/>
                      <a:pt x="76" y="94"/>
                    </a:cubicBezTo>
                    <a:cubicBezTo>
                      <a:pt x="67" y="102"/>
                      <a:pt x="45" y="104"/>
                      <a:pt x="35" y="95"/>
                    </a:cubicBezTo>
                    <a:cubicBezTo>
                      <a:pt x="29" y="90"/>
                      <a:pt x="27" y="83"/>
                      <a:pt x="22" y="75"/>
                    </a:cubicBezTo>
                    <a:cubicBezTo>
                      <a:pt x="9" y="74"/>
                      <a:pt x="1" y="66"/>
                      <a:pt x="0" y="53"/>
                    </a:cubicBezTo>
                    <a:cubicBezTo>
                      <a:pt x="0" y="51"/>
                      <a:pt x="0" y="50"/>
                      <a:pt x="0" y="48"/>
                    </a:cubicBezTo>
                    <a:cubicBezTo>
                      <a:pt x="1" y="35"/>
                      <a:pt x="8" y="27"/>
                      <a:pt x="22" y="26"/>
                    </a:cubicBezTo>
                    <a:cubicBezTo>
                      <a:pt x="28" y="13"/>
                      <a:pt x="34" y="1"/>
                      <a:pt x="52" y="0"/>
                    </a:cubicBezTo>
                    <a:close/>
                    <a:moveTo>
                      <a:pt x="10" y="50"/>
                    </a:moveTo>
                    <a:cubicBezTo>
                      <a:pt x="9" y="68"/>
                      <a:pt x="37" y="67"/>
                      <a:pt x="36" y="49"/>
                    </a:cubicBezTo>
                    <a:cubicBezTo>
                      <a:pt x="35" y="42"/>
                      <a:pt x="29" y="36"/>
                      <a:pt x="20" y="38"/>
                    </a:cubicBezTo>
                    <a:cubicBezTo>
                      <a:pt x="13" y="39"/>
                      <a:pt x="10" y="43"/>
                      <a:pt x="10" y="50"/>
                    </a:cubicBezTo>
                    <a:close/>
                  </a:path>
                </a:pathLst>
              </a:custGeom>
              <a:noFill/>
              <a:ln w="6350">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grpSp>
        <p:nvGrpSpPr>
          <p:cNvPr id="10" name="Group 9"/>
          <p:cNvGrpSpPr/>
          <p:nvPr/>
        </p:nvGrpSpPr>
        <p:grpSpPr>
          <a:xfrm>
            <a:off x="405716" y="752158"/>
            <a:ext cx="4621259" cy="5523556"/>
            <a:chOff x="330201" y="771986"/>
            <a:chExt cx="3465944" cy="4142667"/>
          </a:xfrm>
        </p:grpSpPr>
        <p:grpSp>
          <p:nvGrpSpPr>
            <p:cNvPr id="9" name="Group 8"/>
            <p:cNvGrpSpPr/>
            <p:nvPr/>
          </p:nvGrpSpPr>
          <p:grpSpPr>
            <a:xfrm>
              <a:off x="330201" y="771986"/>
              <a:ext cx="3452653" cy="284742"/>
              <a:chOff x="330201" y="771986"/>
              <a:chExt cx="3452653" cy="284742"/>
            </a:xfrm>
          </p:grpSpPr>
          <p:sp>
            <p:nvSpPr>
              <p:cNvPr id="5" name="TextBox 4"/>
              <p:cNvSpPr txBox="1"/>
              <p:nvPr/>
            </p:nvSpPr>
            <p:spPr>
              <a:xfrm>
                <a:off x="330201" y="771986"/>
                <a:ext cx="3452653" cy="284742"/>
              </a:xfrm>
              <a:prstGeom prst="rect">
                <a:avLst/>
              </a:prstGeom>
              <a:solidFill>
                <a:schemeClr val="accent2"/>
              </a:solidFill>
              <a:ln>
                <a:noFill/>
              </a:ln>
            </p:spPr>
            <p:txBody>
              <a:bodyPr wrap="square" rtlCol="0">
                <a:spAutoFit/>
              </a:bodyPr>
              <a:lstStyle/>
              <a:p>
                <a:pPr algn="ctr"/>
                <a:r>
                  <a:rPr lang="en-US" sz="1867">
                    <a:latin typeface="Arial" panose="020B0604020202020204" pitchFamily="34" charset="0"/>
                    <a:cs typeface="Arial" panose="020B0604020202020204" pitchFamily="34" charset="0"/>
                  </a:rPr>
                  <a:t>Considerations</a:t>
                </a:r>
              </a:p>
            </p:txBody>
          </p:sp>
          <p:grpSp>
            <p:nvGrpSpPr>
              <p:cNvPr id="33" name="Group 73"/>
              <p:cNvGrpSpPr/>
              <p:nvPr/>
            </p:nvGrpSpPr>
            <p:grpSpPr>
              <a:xfrm>
                <a:off x="3431057" y="779210"/>
                <a:ext cx="298384" cy="274320"/>
                <a:chOff x="6811963" y="931863"/>
                <a:chExt cx="976313" cy="965201"/>
              </a:xfrm>
            </p:grpSpPr>
            <p:sp>
              <p:nvSpPr>
                <p:cNvPr id="34" name="Oval 138"/>
                <p:cNvSpPr>
                  <a:spLocks noChangeArrowheads="1"/>
                </p:cNvSpPr>
                <p:nvPr/>
              </p:nvSpPr>
              <p:spPr bwMode="auto">
                <a:xfrm>
                  <a:off x="6811963" y="968376"/>
                  <a:ext cx="927100" cy="928688"/>
                </a:xfrm>
                <a:prstGeom prst="ellipse">
                  <a:avLst/>
                </a:pr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35" name="Oval 139"/>
                <p:cNvSpPr>
                  <a:spLocks noChangeArrowheads="1"/>
                </p:cNvSpPr>
                <p:nvPr/>
              </p:nvSpPr>
              <p:spPr bwMode="auto">
                <a:xfrm>
                  <a:off x="6916738" y="1074738"/>
                  <a:ext cx="717550" cy="717550"/>
                </a:xfrm>
                <a:prstGeom prst="ellipse">
                  <a:avLst/>
                </a:pr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36" name="Oval 140"/>
                <p:cNvSpPr>
                  <a:spLocks noChangeArrowheads="1"/>
                </p:cNvSpPr>
                <p:nvPr/>
              </p:nvSpPr>
              <p:spPr bwMode="auto">
                <a:xfrm>
                  <a:off x="6996113" y="1152526"/>
                  <a:ext cx="563563" cy="560388"/>
                </a:xfrm>
                <a:prstGeom prst="ellipse">
                  <a:avLst/>
                </a:pr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37" name="Oval 141"/>
                <p:cNvSpPr>
                  <a:spLocks noChangeArrowheads="1"/>
                </p:cNvSpPr>
                <p:nvPr/>
              </p:nvSpPr>
              <p:spPr bwMode="auto">
                <a:xfrm>
                  <a:off x="7089775" y="1246188"/>
                  <a:ext cx="376238" cy="376238"/>
                </a:xfrm>
                <a:prstGeom prst="ellipse">
                  <a:avLst/>
                </a:pr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38" name="Oval 142"/>
                <p:cNvSpPr>
                  <a:spLocks noChangeArrowheads="1"/>
                </p:cNvSpPr>
                <p:nvPr/>
              </p:nvSpPr>
              <p:spPr bwMode="auto">
                <a:xfrm>
                  <a:off x="7180263" y="1336676"/>
                  <a:ext cx="195263" cy="195263"/>
                </a:xfrm>
                <a:prstGeom prst="ellipse">
                  <a:avLst/>
                </a:prstGeom>
                <a:solidFill>
                  <a:schemeClr val="bg1"/>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39" name="Freeform 143"/>
                <p:cNvSpPr>
                  <a:spLocks/>
                </p:cNvSpPr>
                <p:nvPr/>
              </p:nvSpPr>
              <p:spPr bwMode="auto">
                <a:xfrm>
                  <a:off x="7285038" y="931863"/>
                  <a:ext cx="503238" cy="503238"/>
                </a:xfrm>
                <a:custGeom>
                  <a:avLst/>
                  <a:gdLst>
                    <a:gd name="T0" fmla="*/ 246 w 317"/>
                    <a:gd name="T1" fmla="*/ 0 h 317"/>
                    <a:gd name="T2" fmla="*/ 246 w 317"/>
                    <a:gd name="T3" fmla="*/ 68 h 317"/>
                    <a:gd name="T4" fmla="*/ 317 w 317"/>
                    <a:gd name="T5" fmla="*/ 71 h 317"/>
                    <a:gd name="T6" fmla="*/ 185 w 317"/>
                    <a:gd name="T7" fmla="*/ 198 h 317"/>
                    <a:gd name="T8" fmla="*/ 144 w 317"/>
                    <a:gd name="T9" fmla="*/ 201 h 317"/>
                    <a:gd name="T10" fmla="*/ 31 w 317"/>
                    <a:gd name="T11" fmla="*/ 317 h 317"/>
                    <a:gd name="T12" fmla="*/ 0 w 317"/>
                    <a:gd name="T13" fmla="*/ 288 h 317"/>
                    <a:gd name="T14" fmla="*/ 116 w 317"/>
                    <a:gd name="T15" fmla="*/ 170 h 317"/>
                    <a:gd name="T16" fmla="*/ 118 w 317"/>
                    <a:gd name="T17" fmla="*/ 130 h 317"/>
                    <a:gd name="T18" fmla="*/ 246 w 317"/>
                    <a:gd name="T19"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17">
                      <a:moveTo>
                        <a:pt x="246" y="0"/>
                      </a:moveTo>
                      <a:lnTo>
                        <a:pt x="246" y="68"/>
                      </a:lnTo>
                      <a:lnTo>
                        <a:pt x="317" y="71"/>
                      </a:lnTo>
                      <a:lnTo>
                        <a:pt x="185" y="198"/>
                      </a:lnTo>
                      <a:lnTo>
                        <a:pt x="144" y="201"/>
                      </a:lnTo>
                      <a:lnTo>
                        <a:pt x="31" y="317"/>
                      </a:lnTo>
                      <a:lnTo>
                        <a:pt x="0" y="288"/>
                      </a:lnTo>
                      <a:lnTo>
                        <a:pt x="116" y="170"/>
                      </a:lnTo>
                      <a:lnTo>
                        <a:pt x="118" y="130"/>
                      </a:lnTo>
                      <a:lnTo>
                        <a:pt x="246" y="0"/>
                      </a:lnTo>
                      <a:close/>
                    </a:path>
                  </a:pathLst>
                </a:custGeom>
                <a:solidFill>
                  <a:schemeClr val="bg1"/>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sp>
          <p:nvSpPr>
            <p:cNvPr id="41" name="TextBox 65"/>
            <p:cNvSpPr txBox="1"/>
            <p:nvPr/>
          </p:nvSpPr>
          <p:spPr>
            <a:xfrm>
              <a:off x="342388" y="4568734"/>
              <a:ext cx="3453757" cy="345919"/>
            </a:xfrm>
            <a:prstGeom prst="rect">
              <a:avLst/>
            </a:prstGeom>
            <a:solidFill>
              <a:schemeClr val="accent2"/>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867">
                  <a:solidFill>
                    <a:schemeClr val="tx1"/>
                  </a:solidFill>
                  <a:latin typeface="Arial" panose="020B0604020202020204" pitchFamily="34" charset="0"/>
                </a:rPr>
                <a:t>Governance</a:t>
              </a:r>
            </a:p>
          </p:txBody>
        </p:sp>
        <p:grpSp>
          <p:nvGrpSpPr>
            <p:cNvPr id="7" name="Group 6"/>
            <p:cNvGrpSpPr/>
            <p:nvPr/>
          </p:nvGrpSpPr>
          <p:grpSpPr>
            <a:xfrm>
              <a:off x="330202" y="2679842"/>
              <a:ext cx="3465943" cy="1773456"/>
              <a:chOff x="330202" y="2679842"/>
              <a:chExt cx="3465943" cy="1773456"/>
            </a:xfrm>
          </p:grpSpPr>
          <p:sp>
            <p:nvSpPr>
              <p:cNvPr id="8" name="Rectangle 57"/>
              <p:cNvSpPr/>
              <p:nvPr/>
            </p:nvSpPr>
            <p:spPr>
              <a:xfrm rot="16200000">
                <a:off x="-255880" y="3306064"/>
                <a:ext cx="1733316" cy="561151"/>
              </a:xfrm>
              <a:prstGeom prst="rect">
                <a:avLst/>
              </a:prstGeom>
              <a:solidFill>
                <a:schemeClr val="accent1"/>
              </a:solidFill>
              <a:ln w="9525" cap="flat" cmpd="sng" algn="ctr">
                <a:noFill/>
                <a:prstDash val="solid"/>
              </a:ln>
              <a:effectLst/>
            </p:spPr>
            <p:txBody>
              <a:bodyPr rtlCol="0" anchor="ctr"/>
              <a:lstStyle/>
              <a:p>
                <a:pPr algn="ctr" defTabSz="1624014"/>
                <a:r>
                  <a:rPr lang="en-US" sz="1467" kern="0">
                    <a:solidFill>
                      <a:schemeClr val="bg1"/>
                    </a:solidFill>
                    <a:latin typeface="Arial" panose="020B0604020202020204" pitchFamily="34" charset="0"/>
                    <a:cs typeface="Arial" panose="020B0604020202020204" pitchFamily="34" charset="0"/>
                  </a:rPr>
                  <a:t>IT Objectives</a:t>
                </a:r>
              </a:p>
            </p:txBody>
          </p:sp>
          <p:sp>
            <p:nvSpPr>
              <p:cNvPr id="19" name="TextBox 67"/>
              <p:cNvSpPr txBox="1"/>
              <p:nvPr/>
            </p:nvSpPr>
            <p:spPr>
              <a:xfrm>
                <a:off x="963321" y="3595271"/>
                <a:ext cx="1226068" cy="464547"/>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r>
                  <a:rPr lang="en-US" sz="1467">
                    <a:solidFill>
                      <a:schemeClr val="tx1"/>
                    </a:solidFill>
                    <a:cs typeface="+mn-cs"/>
                  </a:rPr>
                  <a:t>Cloud first, Minimized lock-in</a:t>
                </a:r>
              </a:p>
            </p:txBody>
          </p:sp>
          <p:sp>
            <p:nvSpPr>
              <p:cNvPr id="23" name="TextBox 52"/>
              <p:cNvSpPr txBox="1"/>
              <p:nvPr/>
            </p:nvSpPr>
            <p:spPr>
              <a:xfrm>
                <a:off x="942576" y="2679842"/>
                <a:ext cx="1239773" cy="399950"/>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algn="ctr" defTabSz="1218072">
                  <a:defRPr sz="1000" kern="0">
                    <a:solidFill>
                      <a:srgbClr val="000000"/>
                    </a:solidFill>
                    <a:latin typeface="Arial" panose="020B0604020202020204" pitchFamily="34" charset="0"/>
                    <a:cs typeface="Arial" panose="020B0604020202020204" pitchFamily="34" charset="0"/>
                  </a:defRPr>
                </a:lvl1pPr>
              </a:lstStyle>
              <a:p>
                <a:pPr algn="l"/>
                <a:r>
                  <a:rPr lang="en-US" sz="1467">
                    <a:solidFill>
                      <a:schemeClr val="tx1"/>
                    </a:solidFill>
                    <a:latin typeface="+mn-lt"/>
                    <a:cs typeface="+mn-cs"/>
                  </a:rPr>
                  <a:t>Privacy &amp; Security First</a:t>
                </a:r>
              </a:p>
            </p:txBody>
          </p:sp>
          <p:sp>
            <p:nvSpPr>
              <p:cNvPr id="25" name="TextBox 57"/>
              <p:cNvSpPr txBox="1"/>
              <p:nvPr/>
            </p:nvSpPr>
            <p:spPr>
              <a:xfrm>
                <a:off x="2246684" y="2679842"/>
                <a:ext cx="1536171" cy="399950"/>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algn="ctr" defTabSz="1218072">
                  <a:defRPr sz="1000" kern="0">
                    <a:solidFill>
                      <a:srgbClr val="000000"/>
                    </a:solidFill>
                    <a:latin typeface="Arial" panose="020B0604020202020204" pitchFamily="34" charset="0"/>
                    <a:cs typeface="Arial" panose="020B0604020202020204" pitchFamily="34" charset="0"/>
                  </a:defRPr>
                </a:lvl1pPr>
              </a:lstStyle>
              <a:p>
                <a:r>
                  <a:rPr lang="en-US" sz="1333"/>
                  <a:t>Privacy by Design and Fine grain Access</a:t>
                </a:r>
              </a:p>
            </p:txBody>
          </p:sp>
          <p:sp>
            <p:nvSpPr>
              <p:cNvPr id="30" name="TextBox 65"/>
              <p:cNvSpPr txBox="1"/>
              <p:nvPr/>
            </p:nvSpPr>
            <p:spPr>
              <a:xfrm>
                <a:off x="958486" y="4121386"/>
                <a:ext cx="1237153" cy="309587"/>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r>
                  <a:rPr lang="en-US" sz="1333">
                    <a:latin typeface="Arial" panose="020B0604020202020204" pitchFamily="34" charset="0"/>
                  </a:rPr>
                  <a:t>Automation</a:t>
                </a:r>
              </a:p>
            </p:txBody>
          </p:sp>
          <p:sp>
            <p:nvSpPr>
              <p:cNvPr id="31" name="TextBox 65"/>
              <p:cNvSpPr txBox="1"/>
              <p:nvPr/>
            </p:nvSpPr>
            <p:spPr>
              <a:xfrm>
                <a:off x="2259975" y="4119733"/>
                <a:ext cx="1536170" cy="311241"/>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333">
                    <a:latin typeface="Arial" panose="020B0604020202020204" pitchFamily="34" charset="0"/>
                  </a:rPr>
                  <a:t>Self Service Oriented Design  </a:t>
                </a:r>
              </a:p>
            </p:txBody>
          </p:sp>
          <p:sp>
            <p:nvSpPr>
              <p:cNvPr id="42" name="TextBox 67"/>
              <p:cNvSpPr txBox="1"/>
              <p:nvPr/>
            </p:nvSpPr>
            <p:spPr>
              <a:xfrm>
                <a:off x="2259974" y="3595271"/>
                <a:ext cx="1536171" cy="464547"/>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333">
                    <a:latin typeface="Arial" panose="020B0604020202020204" pitchFamily="34" charset="0"/>
                  </a:rPr>
                  <a:t>Data Lake Approach – </a:t>
                </a:r>
                <a:r>
                  <a:rPr lang="en-US" sz="1333" err="1">
                    <a:latin typeface="Arial" panose="020B0604020202020204" pitchFamily="34" charset="0"/>
                  </a:rPr>
                  <a:t>Polycloud</a:t>
                </a:r>
                <a:r>
                  <a:rPr lang="en-US" sz="1333">
                    <a:latin typeface="Arial" panose="020B0604020202020204" pitchFamily="34" charset="0"/>
                  </a:rPr>
                  <a:t> </a:t>
                </a:r>
                <a:r>
                  <a:rPr lang="en-US" sz="1333">
                    <a:solidFill>
                      <a:schemeClr val="tx1"/>
                    </a:solidFill>
                    <a:latin typeface="Arial" panose="020B0604020202020204" pitchFamily="34" charset="0"/>
                  </a:rPr>
                  <a:t>services</a:t>
                </a:r>
              </a:p>
            </p:txBody>
          </p:sp>
          <p:sp>
            <p:nvSpPr>
              <p:cNvPr id="15" name="TextBox 52">
                <a:extLst>
                  <a:ext uri="{FF2B5EF4-FFF2-40B4-BE49-F238E27FC236}">
                    <a16:creationId xmlns:a16="http://schemas.microsoft.com/office/drawing/2014/main" id="{22D8DCE0-5842-3B17-A82B-5C8CF015F678}"/>
                  </a:ext>
                </a:extLst>
              </p:cNvPr>
              <p:cNvSpPr txBox="1"/>
              <p:nvPr/>
            </p:nvSpPr>
            <p:spPr>
              <a:xfrm>
                <a:off x="936325" y="3134161"/>
                <a:ext cx="1239773" cy="399950"/>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algn="ctr" defTabSz="1218072">
                  <a:defRPr sz="1000" kern="0">
                    <a:solidFill>
                      <a:srgbClr val="000000"/>
                    </a:solidFill>
                    <a:latin typeface="Arial" panose="020B0604020202020204" pitchFamily="34" charset="0"/>
                    <a:cs typeface="Arial" panose="020B0604020202020204" pitchFamily="34" charset="0"/>
                  </a:defRPr>
                </a:lvl1pPr>
              </a:lstStyle>
              <a:p>
                <a:pPr algn="l"/>
                <a:r>
                  <a:rPr lang="en-US" sz="1467">
                    <a:solidFill>
                      <a:schemeClr val="tx1"/>
                    </a:solidFill>
                    <a:latin typeface="+mn-lt"/>
                    <a:cs typeface="+mn-cs"/>
                  </a:rPr>
                  <a:t>Global Platform &amp; Local Realization</a:t>
                </a:r>
              </a:p>
            </p:txBody>
          </p:sp>
          <p:sp>
            <p:nvSpPr>
              <p:cNvPr id="16" name="TextBox 57">
                <a:extLst>
                  <a:ext uri="{FF2B5EF4-FFF2-40B4-BE49-F238E27FC236}">
                    <a16:creationId xmlns:a16="http://schemas.microsoft.com/office/drawing/2014/main" id="{6137ABF2-259A-4031-47CE-0149B40138B6}"/>
                  </a:ext>
                </a:extLst>
              </p:cNvPr>
              <p:cNvSpPr txBox="1"/>
              <p:nvPr/>
            </p:nvSpPr>
            <p:spPr>
              <a:xfrm>
                <a:off x="2246683" y="3134161"/>
                <a:ext cx="1536171" cy="399950"/>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algn="ctr" defTabSz="1218072">
                  <a:defRPr sz="1000" kern="0">
                    <a:solidFill>
                      <a:srgbClr val="000000"/>
                    </a:solidFill>
                    <a:latin typeface="Arial" panose="020B0604020202020204" pitchFamily="34" charset="0"/>
                    <a:cs typeface="Arial" panose="020B0604020202020204" pitchFamily="34" charset="0"/>
                  </a:defRPr>
                </a:lvl1pPr>
              </a:lstStyle>
              <a:p>
                <a:r>
                  <a:rPr lang="en-US" sz="1333"/>
                  <a:t>Scalable future proof platform</a:t>
                </a:r>
              </a:p>
            </p:txBody>
          </p:sp>
        </p:grpSp>
        <p:grpSp>
          <p:nvGrpSpPr>
            <p:cNvPr id="3" name="Group 2"/>
            <p:cNvGrpSpPr/>
            <p:nvPr/>
          </p:nvGrpSpPr>
          <p:grpSpPr>
            <a:xfrm>
              <a:off x="330202" y="1143209"/>
              <a:ext cx="3452653" cy="1381818"/>
              <a:chOff x="330202" y="1143209"/>
              <a:chExt cx="3452653" cy="1381818"/>
            </a:xfrm>
          </p:grpSpPr>
          <p:sp>
            <p:nvSpPr>
              <p:cNvPr id="6" name="Rectangle 56"/>
              <p:cNvSpPr/>
              <p:nvPr/>
            </p:nvSpPr>
            <p:spPr>
              <a:xfrm rot="16200000">
                <a:off x="-76570" y="1549981"/>
                <a:ext cx="1374697" cy="561153"/>
              </a:xfrm>
              <a:prstGeom prst="rect">
                <a:avLst/>
              </a:prstGeom>
              <a:solidFill>
                <a:schemeClr val="accent1"/>
              </a:solidFill>
              <a:ln w="9525" cap="flat" cmpd="sng" algn="ctr">
                <a:noFill/>
                <a:prstDash val="solid"/>
              </a:ln>
              <a:effectLst/>
            </p:spPr>
            <p:txBody>
              <a:bodyPr rtlCol="0" anchor="ctr"/>
              <a:lstStyle/>
              <a:p>
                <a:pPr algn="ctr" defTabSz="1624014"/>
                <a:r>
                  <a:rPr lang="en-US" sz="1600" kern="0">
                    <a:solidFill>
                      <a:schemeClr val="bg1"/>
                    </a:solidFill>
                    <a:latin typeface="Arial" panose="020B0604020202020204" pitchFamily="34" charset="0"/>
                    <a:cs typeface="Arial" panose="020B0604020202020204" pitchFamily="34" charset="0"/>
                  </a:rPr>
                  <a:t>Business Objectives</a:t>
                </a:r>
              </a:p>
            </p:txBody>
          </p:sp>
          <p:sp>
            <p:nvSpPr>
              <p:cNvPr id="20" name="TextBox 66"/>
              <p:cNvSpPr txBox="1"/>
              <p:nvPr/>
            </p:nvSpPr>
            <p:spPr>
              <a:xfrm>
                <a:off x="956349" y="1146677"/>
                <a:ext cx="1226000" cy="477212"/>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defTabSz="609570"/>
                <a:r>
                  <a:rPr lang="en-US" sz="1467">
                    <a:solidFill>
                      <a:schemeClr val="tx1"/>
                    </a:solidFill>
                    <a:cs typeface="+mn-cs"/>
                  </a:rPr>
                  <a:t>Standardization</a:t>
                </a:r>
              </a:p>
            </p:txBody>
          </p:sp>
          <p:sp>
            <p:nvSpPr>
              <p:cNvPr id="27" name="TextBox 66"/>
              <p:cNvSpPr txBox="1"/>
              <p:nvPr/>
            </p:nvSpPr>
            <p:spPr>
              <a:xfrm>
                <a:off x="950098" y="1664278"/>
                <a:ext cx="1226000" cy="468529"/>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r>
                  <a:rPr lang="en-US" sz="1467">
                    <a:solidFill>
                      <a:schemeClr val="tx1"/>
                    </a:solidFill>
                    <a:cs typeface="+mn-cs"/>
                  </a:rPr>
                  <a:t>Simplification</a:t>
                </a:r>
              </a:p>
            </p:txBody>
          </p:sp>
          <p:sp>
            <p:nvSpPr>
              <p:cNvPr id="28" name="TextBox 66"/>
              <p:cNvSpPr txBox="1"/>
              <p:nvPr/>
            </p:nvSpPr>
            <p:spPr>
              <a:xfrm>
                <a:off x="2246684" y="1146674"/>
                <a:ext cx="1536170" cy="468111"/>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333">
                    <a:latin typeface="Arial" panose="020B0604020202020204" pitchFamily="34" charset="0"/>
                  </a:rPr>
                  <a:t>Timely Reporting - Speed and Agility</a:t>
                </a:r>
              </a:p>
            </p:txBody>
          </p:sp>
          <p:sp>
            <p:nvSpPr>
              <p:cNvPr id="29" name="TextBox 66"/>
              <p:cNvSpPr txBox="1"/>
              <p:nvPr/>
            </p:nvSpPr>
            <p:spPr>
              <a:xfrm>
                <a:off x="2246685" y="1664698"/>
                <a:ext cx="1536170" cy="468111"/>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333">
                    <a:latin typeface="Arial" panose="020B0604020202020204" pitchFamily="34" charset="0"/>
                  </a:rPr>
                  <a:t>Persona Based (Right Granularity, Access)</a:t>
                </a:r>
              </a:p>
            </p:txBody>
          </p:sp>
          <p:sp>
            <p:nvSpPr>
              <p:cNvPr id="40" name="TextBox 65"/>
              <p:cNvSpPr txBox="1"/>
              <p:nvPr/>
            </p:nvSpPr>
            <p:spPr>
              <a:xfrm>
                <a:off x="942577" y="2175457"/>
                <a:ext cx="1233521" cy="345919"/>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r>
                  <a:rPr lang="en-US" sz="1467">
                    <a:solidFill>
                      <a:schemeClr val="tx1"/>
                    </a:solidFill>
                    <a:cs typeface="+mn-cs"/>
                  </a:rPr>
                  <a:t>Data Quality &amp; Accuracy</a:t>
                </a:r>
              </a:p>
            </p:txBody>
          </p:sp>
          <p:sp>
            <p:nvSpPr>
              <p:cNvPr id="43" name="TextBox 65"/>
              <p:cNvSpPr txBox="1"/>
              <p:nvPr/>
            </p:nvSpPr>
            <p:spPr>
              <a:xfrm>
                <a:off x="2246684" y="2179108"/>
                <a:ext cx="1536170" cy="345919"/>
              </a:xfrm>
              <a:prstGeom prst="rect">
                <a:avLst/>
              </a:prstGeom>
              <a:solidFill>
                <a:schemeClr val="bg1">
                  <a:lumMod val="95000"/>
                </a:schemeClr>
              </a:solidFill>
              <a:ln>
                <a:noFill/>
                <a:prstDash val="dash"/>
              </a:ln>
            </p:spPr>
            <p:txBody>
              <a:bodyPr wrap="square" lIns="121920" tIns="121920" rIns="121920" bIns="121920" rtlCol="0" anchor="ctr">
                <a:noAutofit/>
              </a:bodyPr>
              <a:lstStyle>
                <a:defPPr>
                  <a:defRPr lang="en-US"/>
                </a:defPPr>
                <a:lvl1pPr marL="0" defTabSz="1218072" eaLnBrk="1" latinLnBrk="0" hangingPunct="1">
                  <a:defRPr sz="1050" kern="0">
                    <a:solidFill>
                      <a:srgbClr val="000000"/>
                    </a:solidFill>
                    <a:latin typeface="+mn-lt"/>
                    <a:cs typeface="Arial" panose="020B0604020202020204" pitchFamily="34" charset="0"/>
                  </a:defRPr>
                </a:lvl1pPr>
                <a:lvl2pPr marL="342900" defTabSz="685800" eaLnBrk="1" latinLnBrk="0" hangingPunct="1">
                  <a:defRPr sz="1350">
                    <a:latin typeface="+mn-lt"/>
                  </a:defRPr>
                </a:lvl2pPr>
                <a:lvl3pPr marL="685800" defTabSz="685800" eaLnBrk="1" latinLnBrk="0" hangingPunct="1">
                  <a:defRPr sz="1350">
                    <a:latin typeface="+mn-lt"/>
                  </a:defRPr>
                </a:lvl3pPr>
                <a:lvl4pPr marL="1028700" defTabSz="685800" eaLnBrk="1" latinLnBrk="0" hangingPunct="1">
                  <a:defRPr sz="1350">
                    <a:latin typeface="+mn-lt"/>
                  </a:defRPr>
                </a:lvl4pPr>
                <a:lvl5pPr marL="1371600" defTabSz="685800" eaLnBrk="1" latinLnBrk="0" hangingPunct="1">
                  <a:defRPr sz="1350">
                    <a:latin typeface="+mn-lt"/>
                  </a:defRPr>
                </a:lvl5pPr>
                <a:lvl6pPr marL="1714500" defTabSz="685800">
                  <a:defRPr sz="1350">
                    <a:latin typeface="+mn-lt"/>
                  </a:defRPr>
                </a:lvl6pPr>
                <a:lvl7pPr marL="2057400" defTabSz="685800">
                  <a:defRPr sz="1350">
                    <a:latin typeface="+mn-lt"/>
                  </a:defRPr>
                </a:lvl7pPr>
                <a:lvl8pPr marL="2400300" defTabSz="685800">
                  <a:defRPr sz="1350">
                    <a:latin typeface="+mn-lt"/>
                  </a:defRPr>
                </a:lvl8pPr>
                <a:lvl9pPr marL="2743200" defTabSz="685800">
                  <a:defRPr sz="1350">
                    <a:latin typeface="+mn-lt"/>
                  </a:defRPr>
                </a:lvl9pPr>
              </a:lstStyle>
              <a:p>
                <a:pPr algn="ctr"/>
                <a:r>
                  <a:rPr lang="en-US" sz="1333">
                    <a:latin typeface="Arial" panose="020B0604020202020204" pitchFamily="34" charset="0"/>
                  </a:rPr>
                  <a:t>Advanced Analytics Capabilities</a:t>
                </a:r>
              </a:p>
            </p:txBody>
          </p:sp>
        </p:grpSp>
      </p:grpSp>
      <p:sp>
        <p:nvSpPr>
          <p:cNvPr id="14" name="Freeform 44">
            <a:extLst>
              <a:ext uri="{FF2B5EF4-FFF2-40B4-BE49-F238E27FC236}">
                <a16:creationId xmlns:a16="http://schemas.microsoft.com/office/drawing/2014/main" id="{0BAFAF95-6E83-1F54-C09B-AE4BD532DDBB}"/>
              </a:ext>
            </a:extLst>
          </p:cNvPr>
          <p:cNvSpPr/>
          <p:nvPr/>
        </p:nvSpPr>
        <p:spPr>
          <a:xfrm>
            <a:off x="5408190" y="5578601"/>
            <a:ext cx="5438575" cy="724388"/>
          </a:xfrm>
          <a:custGeom>
            <a:avLst/>
            <a:gdLst>
              <a:gd name="connsiteX0" fmla="*/ 0 w 4078931"/>
              <a:gd name="connsiteY0" fmla="*/ 111835 h 670994"/>
              <a:gd name="connsiteX1" fmla="*/ 111835 w 4078931"/>
              <a:gd name="connsiteY1" fmla="*/ 0 h 670994"/>
              <a:gd name="connsiteX2" fmla="*/ 3967096 w 4078931"/>
              <a:gd name="connsiteY2" fmla="*/ 0 h 670994"/>
              <a:gd name="connsiteX3" fmla="*/ 4078931 w 4078931"/>
              <a:gd name="connsiteY3" fmla="*/ 111835 h 670994"/>
              <a:gd name="connsiteX4" fmla="*/ 4078931 w 4078931"/>
              <a:gd name="connsiteY4" fmla="*/ 559159 h 670994"/>
              <a:gd name="connsiteX5" fmla="*/ 3967096 w 4078931"/>
              <a:gd name="connsiteY5" fmla="*/ 670994 h 670994"/>
              <a:gd name="connsiteX6" fmla="*/ 111835 w 4078931"/>
              <a:gd name="connsiteY6" fmla="*/ 670994 h 670994"/>
              <a:gd name="connsiteX7" fmla="*/ 0 w 4078931"/>
              <a:gd name="connsiteY7" fmla="*/ 559159 h 670994"/>
              <a:gd name="connsiteX8" fmla="*/ 0 w 4078931"/>
              <a:gd name="connsiteY8" fmla="*/ 111835 h 67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931" h="670994">
                <a:moveTo>
                  <a:pt x="0" y="111835"/>
                </a:moveTo>
                <a:cubicBezTo>
                  <a:pt x="0" y="50070"/>
                  <a:pt x="50070" y="0"/>
                  <a:pt x="111835" y="0"/>
                </a:cubicBezTo>
                <a:lnTo>
                  <a:pt x="3967096" y="0"/>
                </a:lnTo>
                <a:cubicBezTo>
                  <a:pt x="4028861" y="0"/>
                  <a:pt x="4078931" y="50070"/>
                  <a:pt x="4078931" y="111835"/>
                </a:cubicBezTo>
                <a:lnTo>
                  <a:pt x="4078931" y="559159"/>
                </a:lnTo>
                <a:cubicBezTo>
                  <a:pt x="4078931" y="620924"/>
                  <a:pt x="4028861" y="670994"/>
                  <a:pt x="3967096" y="670994"/>
                </a:cubicBezTo>
                <a:lnTo>
                  <a:pt x="111835" y="670994"/>
                </a:lnTo>
                <a:cubicBezTo>
                  <a:pt x="50070" y="670994"/>
                  <a:pt x="0" y="620924"/>
                  <a:pt x="0" y="559159"/>
                </a:cubicBezTo>
                <a:lnTo>
                  <a:pt x="0" y="111835"/>
                </a:lnTo>
                <a:close/>
              </a:path>
            </a:pathLst>
          </a:custGeom>
          <a:solidFill>
            <a:schemeClr val="bg1"/>
          </a:solidFill>
          <a:ln w="9525">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553" tIns="99553" rIns="99553" bIns="99553" numCol="1" spcCol="1270" anchor="t" anchorCtr="0">
            <a:noAutofit/>
          </a:bodyPr>
          <a:lstStyle/>
          <a:p>
            <a:pPr defTabSz="622268">
              <a:lnSpc>
                <a:spcPct val="90000"/>
              </a:lnSpc>
              <a:spcBef>
                <a:spcPct val="0"/>
              </a:spcBef>
              <a:spcAft>
                <a:spcPct val="35000"/>
              </a:spcAft>
            </a:pPr>
            <a:r>
              <a:rPr lang="en-US" sz="1333" b="1" u="sng">
                <a:solidFill>
                  <a:srgbClr val="000000"/>
                </a:solidFill>
                <a:latin typeface="Arial" panose="020B0604020202020204" pitchFamily="34" charset="0"/>
                <a:cs typeface="Arial" panose="020B0604020202020204" pitchFamily="34" charset="0"/>
              </a:rPr>
              <a:t>Platform Rationalization</a:t>
            </a:r>
            <a:r>
              <a:rPr lang="en-US" sz="1333">
                <a:solidFill>
                  <a:srgbClr val="000000"/>
                </a:solidFill>
                <a:latin typeface="Arial" panose="020B0604020202020204" pitchFamily="34" charset="0"/>
                <a:cs typeface="Arial" panose="020B0604020202020204" pitchFamily="34" charset="0"/>
              </a:rPr>
              <a:t>– Best fit services with scalability, cloud agnostic and futuristic support, aligned to Herbalife Architecture strategy and Review board process. </a:t>
            </a:r>
          </a:p>
        </p:txBody>
      </p:sp>
    </p:spTree>
    <p:extLst>
      <p:ext uri="{BB962C8B-B14F-4D97-AF65-F5344CB8AC3E}">
        <p14:creationId xmlns:p14="http://schemas.microsoft.com/office/powerpoint/2010/main" val="217662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5EAD58-03D6-4C08-A46E-39DBE6869A60}"/>
              </a:ext>
            </a:extLst>
          </p:cNvPr>
          <p:cNvGrpSpPr/>
          <p:nvPr/>
        </p:nvGrpSpPr>
        <p:grpSpPr>
          <a:xfrm>
            <a:off x="434320" y="2275722"/>
            <a:ext cx="3977640" cy="3249468"/>
            <a:chOff x="434320" y="2275722"/>
            <a:chExt cx="3977640" cy="3249468"/>
          </a:xfrm>
        </p:grpSpPr>
        <p:sp>
          <p:nvSpPr>
            <p:cNvPr id="25" name="Rectangle 24">
              <a:extLst>
                <a:ext uri="{FF2B5EF4-FFF2-40B4-BE49-F238E27FC236}">
                  <a16:creationId xmlns:a16="http://schemas.microsoft.com/office/drawing/2014/main" id="{BCC18107-EB18-40AC-B743-1D4CC53D2882}"/>
                </a:ext>
              </a:extLst>
            </p:cNvPr>
            <p:cNvSpPr/>
            <p:nvPr/>
          </p:nvSpPr>
          <p:spPr>
            <a:xfrm>
              <a:off x="434320" y="2275722"/>
              <a:ext cx="3977640" cy="570676"/>
            </a:xfrm>
            <a:prstGeom prst="rect">
              <a:avLst/>
            </a:prstGeom>
            <a:solidFill>
              <a:srgbClr val="253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bg1"/>
                  </a:solidFill>
                  <a:latin typeface="Arial" panose="020B0604020202020204" pitchFamily="34" charset="0"/>
                  <a:cs typeface="Arial" panose="020B0604020202020204" pitchFamily="34" charset="0"/>
                </a:rPr>
                <a:t>Domain Oriented decentralised </a:t>
              </a:r>
            </a:p>
            <a:p>
              <a:pPr algn="ctr"/>
              <a:r>
                <a:rPr lang="en-GB" sz="1200">
                  <a:solidFill>
                    <a:schemeClr val="bg1"/>
                  </a:solidFill>
                  <a:latin typeface="Arial" panose="020B0604020202020204" pitchFamily="34" charset="0"/>
                  <a:cs typeface="Arial" panose="020B0604020202020204" pitchFamily="34" charset="0"/>
                </a:rPr>
                <a:t>data ownership and architecture</a:t>
              </a:r>
            </a:p>
          </p:txBody>
        </p:sp>
        <p:sp>
          <p:nvSpPr>
            <p:cNvPr id="26" name="Oval 25">
              <a:extLst>
                <a:ext uri="{FF2B5EF4-FFF2-40B4-BE49-F238E27FC236}">
                  <a16:creationId xmlns:a16="http://schemas.microsoft.com/office/drawing/2014/main" id="{D1EA3F55-1B67-4C95-B676-F797D04ED251}"/>
                </a:ext>
              </a:extLst>
            </p:cNvPr>
            <p:cNvSpPr/>
            <p:nvPr/>
          </p:nvSpPr>
          <p:spPr>
            <a:xfrm>
              <a:off x="568330" y="2354777"/>
              <a:ext cx="373677" cy="41256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0B6116CB-EE51-4BDF-9E59-F3366DF8E8FC}"/>
                </a:ext>
              </a:extLst>
            </p:cNvPr>
            <p:cNvSpPr/>
            <p:nvPr/>
          </p:nvSpPr>
          <p:spPr>
            <a:xfrm>
              <a:off x="434321" y="3168653"/>
              <a:ext cx="3973366" cy="570676"/>
            </a:xfrm>
            <a:prstGeom prst="rect">
              <a:avLst/>
            </a:prstGeom>
            <a:solidFill>
              <a:srgbClr val="253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bg1"/>
                  </a:solidFill>
                  <a:latin typeface="Arial" panose="020B0604020202020204" pitchFamily="34" charset="0"/>
                  <a:cs typeface="Arial" panose="020B0604020202020204" pitchFamily="34" charset="0"/>
                </a:rPr>
                <a:t>Data as a Product</a:t>
              </a:r>
            </a:p>
          </p:txBody>
        </p:sp>
        <p:sp>
          <p:nvSpPr>
            <p:cNvPr id="29" name="Oval 28">
              <a:extLst>
                <a:ext uri="{FF2B5EF4-FFF2-40B4-BE49-F238E27FC236}">
                  <a16:creationId xmlns:a16="http://schemas.microsoft.com/office/drawing/2014/main" id="{FCF68A11-DCA6-430A-80D7-E8E260C01090}"/>
                </a:ext>
              </a:extLst>
            </p:cNvPr>
            <p:cNvSpPr/>
            <p:nvPr/>
          </p:nvSpPr>
          <p:spPr>
            <a:xfrm>
              <a:off x="568330" y="3247708"/>
              <a:ext cx="373677" cy="41256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Arial" panose="020B0604020202020204" pitchFamily="34" charset="0"/>
                  <a:cs typeface="Arial" panose="020B0604020202020204" pitchFamily="34" charset="0"/>
                </a:rPr>
                <a:t>2</a:t>
              </a:r>
            </a:p>
          </p:txBody>
        </p:sp>
        <p:sp>
          <p:nvSpPr>
            <p:cNvPr id="30" name="Rectangle 29">
              <a:extLst>
                <a:ext uri="{FF2B5EF4-FFF2-40B4-BE49-F238E27FC236}">
                  <a16:creationId xmlns:a16="http://schemas.microsoft.com/office/drawing/2014/main" id="{84381FD4-3F21-47B7-A139-BE765BC3F575}"/>
                </a:ext>
              </a:extLst>
            </p:cNvPr>
            <p:cNvSpPr/>
            <p:nvPr/>
          </p:nvSpPr>
          <p:spPr>
            <a:xfrm>
              <a:off x="434321" y="4061584"/>
              <a:ext cx="3957082" cy="570676"/>
            </a:xfrm>
            <a:prstGeom prst="rect">
              <a:avLst/>
            </a:prstGeom>
            <a:solidFill>
              <a:srgbClr val="253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bg1"/>
                  </a:solidFill>
                  <a:latin typeface="Arial" panose="020B0604020202020204" pitchFamily="34" charset="0"/>
                  <a:cs typeface="Arial" panose="020B0604020202020204" pitchFamily="34" charset="0"/>
                </a:rPr>
                <a:t>   Self Serve Data Infrastructure as a Platform</a:t>
              </a:r>
            </a:p>
          </p:txBody>
        </p:sp>
        <p:sp>
          <p:nvSpPr>
            <p:cNvPr id="33" name="Oval 32">
              <a:extLst>
                <a:ext uri="{FF2B5EF4-FFF2-40B4-BE49-F238E27FC236}">
                  <a16:creationId xmlns:a16="http://schemas.microsoft.com/office/drawing/2014/main" id="{A08A42AC-45F1-4431-82DD-827F5C9D00DB}"/>
                </a:ext>
              </a:extLst>
            </p:cNvPr>
            <p:cNvSpPr/>
            <p:nvPr/>
          </p:nvSpPr>
          <p:spPr>
            <a:xfrm>
              <a:off x="568331" y="4140639"/>
              <a:ext cx="373677" cy="41256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Arial" panose="020B0604020202020204" pitchFamily="34" charset="0"/>
                  <a:cs typeface="Arial" panose="020B0604020202020204" pitchFamily="34" charset="0"/>
                </a:rPr>
                <a:t>3</a:t>
              </a:r>
            </a:p>
          </p:txBody>
        </p:sp>
        <p:sp>
          <p:nvSpPr>
            <p:cNvPr id="34" name="Rectangle 33">
              <a:extLst>
                <a:ext uri="{FF2B5EF4-FFF2-40B4-BE49-F238E27FC236}">
                  <a16:creationId xmlns:a16="http://schemas.microsoft.com/office/drawing/2014/main" id="{74501BEC-079F-420C-9440-8B383FB040CD}"/>
                </a:ext>
              </a:extLst>
            </p:cNvPr>
            <p:cNvSpPr/>
            <p:nvPr/>
          </p:nvSpPr>
          <p:spPr>
            <a:xfrm>
              <a:off x="434320" y="4954514"/>
              <a:ext cx="3957083" cy="570676"/>
            </a:xfrm>
            <a:prstGeom prst="rect">
              <a:avLst/>
            </a:prstGeom>
            <a:solidFill>
              <a:srgbClr val="253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bg1"/>
                  </a:solidFill>
                  <a:latin typeface="Arial" panose="020B0604020202020204" pitchFamily="34" charset="0"/>
                  <a:cs typeface="Arial" panose="020B0604020202020204" pitchFamily="34" charset="0"/>
                </a:rPr>
                <a:t>Federated Local Governance with</a:t>
              </a:r>
            </a:p>
            <a:p>
              <a:pPr algn="ctr"/>
              <a:r>
                <a:rPr lang="en-GB" sz="1200">
                  <a:solidFill>
                    <a:schemeClr val="bg1"/>
                  </a:solidFill>
                  <a:latin typeface="Arial" panose="020B0604020202020204" pitchFamily="34" charset="0"/>
                  <a:cs typeface="Arial" panose="020B0604020202020204" pitchFamily="34" charset="0"/>
                </a:rPr>
                <a:t>adherence to Central Standards &amp; Policies</a:t>
              </a:r>
            </a:p>
          </p:txBody>
        </p:sp>
        <p:sp>
          <p:nvSpPr>
            <p:cNvPr id="35" name="Oval 34">
              <a:extLst>
                <a:ext uri="{FF2B5EF4-FFF2-40B4-BE49-F238E27FC236}">
                  <a16:creationId xmlns:a16="http://schemas.microsoft.com/office/drawing/2014/main" id="{BCB2BA3F-9713-4D33-8543-9C227281920B}"/>
                </a:ext>
              </a:extLst>
            </p:cNvPr>
            <p:cNvSpPr/>
            <p:nvPr/>
          </p:nvSpPr>
          <p:spPr>
            <a:xfrm>
              <a:off x="568331" y="5033569"/>
              <a:ext cx="373677" cy="41256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bg1"/>
                  </a:solidFill>
                  <a:latin typeface="Arial" panose="020B0604020202020204" pitchFamily="34" charset="0"/>
                  <a:cs typeface="Arial" panose="020B0604020202020204" pitchFamily="34" charset="0"/>
                </a:rPr>
                <a:t>4</a:t>
              </a:r>
            </a:p>
          </p:txBody>
        </p:sp>
      </p:grpSp>
      <p:sp>
        <p:nvSpPr>
          <p:cNvPr id="37" name="Rectangle 36">
            <a:extLst>
              <a:ext uri="{FF2B5EF4-FFF2-40B4-BE49-F238E27FC236}">
                <a16:creationId xmlns:a16="http://schemas.microsoft.com/office/drawing/2014/main" id="{521002DD-514F-4321-B5A7-D8810D1D9432}"/>
              </a:ext>
            </a:extLst>
          </p:cNvPr>
          <p:cNvSpPr/>
          <p:nvPr/>
        </p:nvSpPr>
        <p:spPr>
          <a:xfrm>
            <a:off x="434321" y="1789230"/>
            <a:ext cx="2044149" cy="369332"/>
          </a:xfrm>
          <a:prstGeom prst="rect">
            <a:avLst/>
          </a:prstGeom>
        </p:spPr>
        <p:txBody>
          <a:bodyPr wrap="none">
            <a:spAutoFit/>
          </a:bodyPr>
          <a:lstStyle/>
          <a:p>
            <a:r>
              <a:rPr lang="en-GB" b="1">
                <a:solidFill>
                  <a:srgbClr val="262C8D"/>
                </a:solidFill>
                <a:latin typeface="Arial" panose="020B0604020202020204" pitchFamily="34" charset="0"/>
                <a:cs typeface="Arial" panose="020B0604020202020204" pitchFamily="34" charset="0"/>
              </a:rPr>
              <a:t>4 Key Principles:</a:t>
            </a:r>
          </a:p>
        </p:txBody>
      </p:sp>
      <p:sp>
        <p:nvSpPr>
          <p:cNvPr id="8" name="Title 7">
            <a:extLst>
              <a:ext uri="{FF2B5EF4-FFF2-40B4-BE49-F238E27FC236}">
                <a16:creationId xmlns:a16="http://schemas.microsoft.com/office/drawing/2014/main" id="{106E4849-D6A5-4314-8FCE-3C6207B7CFEF}"/>
              </a:ext>
            </a:extLst>
          </p:cNvPr>
          <p:cNvSpPr>
            <a:spLocks noGrp="1"/>
          </p:cNvSpPr>
          <p:nvPr>
            <p:ph type="title"/>
          </p:nvPr>
        </p:nvSpPr>
        <p:spPr>
          <a:xfrm>
            <a:off x="288352" y="150486"/>
            <a:ext cx="11338560" cy="757130"/>
          </a:xfrm>
        </p:spPr>
        <p:txBody>
          <a:bodyPr/>
          <a:lstStyle/>
          <a:p>
            <a:r>
              <a:rPr lang="en-US">
                <a:latin typeface="Arial"/>
                <a:cs typeface="Arial"/>
              </a:rPr>
              <a:t>Moving away from Centralized Enterprise Data Warehouses to a Distributed Architecture with Data as a Product</a:t>
            </a:r>
          </a:p>
        </p:txBody>
      </p:sp>
      <p:sp>
        <p:nvSpPr>
          <p:cNvPr id="22" name="Slide Number Placeholder 21">
            <a:extLst>
              <a:ext uri="{FF2B5EF4-FFF2-40B4-BE49-F238E27FC236}">
                <a16:creationId xmlns:a16="http://schemas.microsoft.com/office/drawing/2014/main" id="{5DBA958D-BBD7-46A8-9EE5-724D5B163FBC}"/>
              </a:ext>
            </a:extLst>
          </p:cNvPr>
          <p:cNvSpPr>
            <a:spLocks noGrp="1"/>
          </p:cNvSpPr>
          <p:nvPr>
            <p:ph type="sldNum" sz="quarter" idx="10"/>
          </p:nvPr>
        </p:nvSpPr>
        <p:spPr/>
        <p:txBody>
          <a:bodyPr/>
          <a:lstStyle/>
          <a:p>
            <a:fld id="{45E7DDF0-B24C-4659-8AFD-23A7A50C8F32}" type="slidenum">
              <a:rPr lang="en-GB" smtClean="0"/>
              <a:pPr/>
              <a:t>16</a:t>
            </a:fld>
            <a:endParaRPr lang="en-GB"/>
          </a:p>
        </p:txBody>
      </p:sp>
      <p:cxnSp>
        <p:nvCxnSpPr>
          <p:cNvPr id="151" name="Straight Connector 150">
            <a:extLst>
              <a:ext uri="{FF2B5EF4-FFF2-40B4-BE49-F238E27FC236}">
                <a16:creationId xmlns:a16="http://schemas.microsoft.com/office/drawing/2014/main" id="{F138DADE-AB3B-4C58-882F-BE952BD33062}"/>
              </a:ext>
            </a:extLst>
          </p:cNvPr>
          <p:cNvCxnSpPr>
            <a:cxnSpLocks/>
          </p:cNvCxnSpPr>
          <p:nvPr/>
        </p:nvCxnSpPr>
        <p:spPr>
          <a:xfrm>
            <a:off x="568330" y="6503453"/>
            <a:ext cx="365760" cy="0"/>
          </a:xfrm>
          <a:prstGeom prst="line">
            <a:avLst/>
          </a:prstGeom>
          <a:ln w="25400">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42" name="Group 341">
            <a:extLst>
              <a:ext uri="{FF2B5EF4-FFF2-40B4-BE49-F238E27FC236}">
                <a16:creationId xmlns:a16="http://schemas.microsoft.com/office/drawing/2014/main" id="{64681DA9-C4DE-4EA0-A690-EA29044382AE}"/>
              </a:ext>
            </a:extLst>
          </p:cNvPr>
          <p:cNvGrpSpPr/>
          <p:nvPr/>
        </p:nvGrpSpPr>
        <p:grpSpPr>
          <a:xfrm>
            <a:off x="4579569" y="777272"/>
            <a:ext cx="7070487" cy="5577840"/>
            <a:chOff x="4579569" y="777272"/>
            <a:chExt cx="7070487" cy="5577840"/>
          </a:xfrm>
        </p:grpSpPr>
        <p:sp>
          <p:nvSpPr>
            <p:cNvPr id="38" name="Rectangle 37">
              <a:extLst>
                <a:ext uri="{FF2B5EF4-FFF2-40B4-BE49-F238E27FC236}">
                  <a16:creationId xmlns:a16="http://schemas.microsoft.com/office/drawing/2014/main" id="{65484ABF-C0B7-46FC-B6A7-1EA800C8938A}"/>
                </a:ext>
              </a:extLst>
            </p:cNvPr>
            <p:cNvSpPr/>
            <p:nvPr/>
          </p:nvSpPr>
          <p:spPr>
            <a:xfrm>
              <a:off x="4579569" y="777272"/>
              <a:ext cx="7070487" cy="557784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b="1">
                <a:solidFill>
                  <a:schemeClr val="tx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F7257B72-45B1-49C0-B0D2-1C4FF9E26AF8}"/>
                </a:ext>
              </a:extLst>
            </p:cNvPr>
            <p:cNvSpPr/>
            <p:nvPr/>
          </p:nvSpPr>
          <p:spPr>
            <a:xfrm>
              <a:off x="6494135" y="835495"/>
              <a:ext cx="3352801" cy="263368"/>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a:solidFill>
                    <a:schemeClr val="bg1"/>
                  </a:solidFill>
                  <a:latin typeface="Arial" panose="020B0604020202020204" pitchFamily="34" charset="0"/>
                  <a:cs typeface="Arial" panose="020B0604020202020204" pitchFamily="34" charset="0"/>
                </a:rPr>
                <a:t>Distributed Data Architecture</a:t>
              </a:r>
            </a:p>
          </p:txBody>
        </p:sp>
        <p:sp>
          <p:nvSpPr>
            <p:cNvPr id="42" name="Rectangle 41">
              <a:extLst>
                <a:ext uri="{FF2B5EF4-FFF2-40B4-BE49-F238E27FC236}">
                  <a16:creationId xmlns:a16="http://schemas.microsoft.com/office/drawing/2014/main" id="{1C694286-E8EC-4426-9833-9B0BA4D776A9}"/>
                </a:ext>
              </a:extLst>
            </p:cNvPr>
            <p:cNvSpPr/>
            <p:nvPr/>
          </p:nvSpPr>
          <p:spPr>
            <a:xfrm>
              <a:off x="4696925" y="1148992"/>
              <a:ext cx="822960" cy="6467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i="1">
                  <a:solidFill>
                    <a:schemeClr val="tx2">
                      <a:lumMod val="50000"/>
                    </a:schemeClr>
                  </a:solidFill>
                  <a:latin typeface="Arial" panose="020B0604020202020204" pitchFamily="34" charset="0"/>
                  <a:cs typeface="Arial" panose="020B0604020202020204" pitchFamily="34" charset="0"/>
                </a:rPr>
                <a:t>Data Provider</a:t>
              </a:r>
            </a:p>
          </p:txBody>
        </p:sp>
        <p:pic>
          <p:nvPicPr>
            <p:cNvPr id="78" name="Picture 77">
              <a:extLst>
                <a:ext uri="{FF2B5EF4-FFF2-40B4-BE49-F238E27FC236}">
                  <a16:creationId xmlns:a16="http://schemas.microsoft.com/office/drawing/2014/main" id="{ACA2E3B7-945A-4D8D-AEF8-BDFF9174DCF2}"/>
                </a:ext>
              </a:extLst>
            </p:cNvPr>
            <p:cNvPicPr>
              <a:picLocks noChangeAspect="1"/>
            </p:cNvPicPr>
            <p:nvPr/>
          </p:nvPicPr>
          <p:blipFill>
            <a:blip r:embed="rId2"/>
            <a:stretch>
              <a:fillRect/>
            </a:stretch>
          </p:blipFill>
          <p:spPr>
            <a:xfrm>
              <a:off x="4982082" y="941329"/>
              <a:ext cx="334722" cy="340121"/>
            </a:xfrm>
            <a:prstGeom prst="rect">
              <a:avLst/>
            </a:prstGeom>
          </p:spPr>
        </p:pic>
        <p:grpSp>
          <p:nvGrpSpPr>
            <p:cNvPr id="111" name="Group 110">
              <a:extLst>
                <a:ext uri="{FF2B5EF4-FFF2-40B4-BE49-F238E27FC236}">
                  <a16:creationId xmlns:a16="http://schemas.microsoft.com/office/drawing/2014/main" id="{94FF5330-7700-4CA0-826D-CAD87A03BBD8}"/>
                </a:ext>
              </a:extLst>
            </p:cNvPr>
            <p:cNvGrpSpPr/>
            <p:nvPr/>
          </p:nvGrpSpPr>
          <p:grpSpPr>
            <a:xfrm>
              <a:off x="4847643" y="5289403"/>
              <a:ext cx="6631191" cy="404488"/>
              <a:chOff x="4908268" y="5881245"/>
              <a:chExt cx="6631191" cy="404488"/>
            </a:xfrm>
          </p:grpSpPr>
          <p:sp>
            <p:nvSpPr>
              <p:cNvPr id="112" name="Rectangle 111">
                <a:extLst>
                  <a:ext uri="{FF2B5EF4-FFF2-40B4-BE49-F238E27FC236}">
                    <a16:creationId xmlns:a16="http://schemas.microsoft.com/office/drawing/2014/main" id="{9A5ED34F-8638-4781-8F62-BA0B8FB74510}"/>
                  </a:ext>
                </a:extLst>
              </p:cNvPr>
              <p:cNvSpPr/>
              <p:nvPr/>
            </p:nvSpPr>
            <p:spPr>
              <a:xfrm>
                <a:off x="4908268" y="5881245"/>
                <a:ext cx="6631191" cy="404488"/>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3" name="Rectangle 112">
                <a:extLst>
                  <a:ext uri="{FF2B5EF4-FFF2-40B4-BE49-F238E27FC236}">
                    <a16:creationId xmlns:a16="http://schemas.microsoft.com/office/drawing/2014/main" id="{E570E2CB-31B3-4928-988D-41AF5C040C54}"/>
                  </a:ext>
                </a:extLst>
              </p:cNvPr>
              <p:cNvSpPr/>
              <p:nvPr/>
            </p:nvSpPr>
            <p:spPr>
              <a:xfrm>
                <a:off x="5018506" y="5962976"/>
                <a:ext cx="91440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Data Systems</a:t>
                </a:r>
              </a:p>
            </p:txBody>
          </p:sp>
          <p:sp>
            <p:nvSpPr>
              <p:cNvPr id="114" name="Rectangle 113">
                <a:extLst>
                  <a:ext uri="{FF2B5EF4-FFF2-40B4-BE49-F238E27FC236}">
                    <a16:creationId xmlns:a16="http://schemas.microsoft.com/office/drawing/2014/main" id="{F92CFFEB-6E25-4344-8844-BFCC999B1624}"/>
                  </a:ext>
                </a:extLst>
              </p:cNvPr>
              <p:cNvSpPr/>
              <p:nvPr/>
            </p:nvSpPr>
            <p:spPr>
              <a:xfrm>
                <a:off x="5961908" y="5957557"/>
                <a:ext cx="109196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Tranx-Systems</a:t>
                </a:r>
              </a:p>
            </p:txBody>
          </p:sp>
          <p:sp>
            <p:nvSpPr>
              <p:cNvPr id="115" name="Rectangle 114">
                <a:extLst>
                  <a:ext uri="{FF2B5EF4-FFF2-40B4-BE49-F238E27FC236}">
                    <a16:creationId xmlns:a16="http://schemas.microsoft.com/office/drawing/2014/main" id="{652BF667-E648-4E14-9795-A6208AF030A3}"/>
                  </a:ext>
                </a:extLst>
              </p:cNvPr>
              <p:cNvSpPr/>
              <p:nvPr/>
            </p:nvSpPr>
            <p:spPr>
              <a:xfrm>
                <a:off x="7043446" y="5947126"/>
                <a:ext cx="1186543"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Data Warehouse</a:t>
                </a:r>
              </a:p>
            </p:txBody>
          </p:sp>
          <p:sp>
            <p:nvSpPr>
              <p:cNvPr id="116" name="Rectangle 115">
                <a:extLst>
                  <a:ext uri="{FF2B5EF4-FFF2-40B4-BE49-F238E27FC236}">
                    <a16:creationId xmlns:a16="http://schemas.microsoft.com/office/drawing/2014/main" id="{BB77F4E5-BCF6-4694-848E-0CB840B4F3CE}"/>
                  </a:ext>
                </a:extLst>
              </p:cNvPr>
              <p:cNvSpPr/>
              <p:nvPr/>
            </p:nvSpPr>
            <p:spPr>
              <a:xfrm>
                <a:off x="9564911" y="5957557"/>
                <a:ext cx="84350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Telematics</a:t>
                </a:r>
              </a:p>
            </p:txBody>
          </p:sp>
          <p:sp>
            <p:nvSpPr>
              <p:cNvPr id="117" name="Rectangle 116">
                <a:extLst>
                  <a:ext uri="{FF2B5EF4-FFF2-40B4-BE49-F238E27FC236}">
                    <a16:creationId xmlns:a16="http://schemas.microsoft.com/office/drawing/2014/main" id="{73801603-4C45-4337-B13E-C157AAA26C78}"/>
                  </a:ext>
                </a:extLst>
              </p:cNvPr>
              <p:cNvSpPr/>
              <p:nvPr/>
            </p:nvSpPr>
            <p:spPr>
              <a:xfrm>
                <a:off x="10511985" y="5957559"/>
                <a:ext cx="68800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External</a:t>
                </a:r>
              </a:p>
            </p:txBody>
          </p:sp>
        </p:grpSp>
        <p:sp>
          <p:nvSpPr>
            <p:cNvPr id="131" name="Rectangle 130">
              <a:extLst>
                <a:ext uri="{FF2B5EF4-FFF2-40B4-BE49-F238E27FC236}">
                  <a16:creationId xmlns:a16="http://schemas.microsoft.com/office/drawing/2014/main" id="{E50477AA-21B4-410D-9002-D2C825DD44B3}"/>
                </a:ext>
              </a:extLst>
            </p:cNvPr>
            <p:cNvSpPr/>
            <p:nvPr/>
          </p:nvSpPr>
          <p:spPr>
            <a:xfrm>
              <a:off x="10582272" y="1143314"/>
              <a:ext cx="822960" cy="6467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i="1">
                  <a:solidFill>
                    <a:schemeClr val="tx2">
                      <a:lumMod val="50000"/>
                    </a:schemeClr>
                  </a:solidFill>
                  <a:latin typeface="Arial" panose="020B0604020202020204" pitchFamily="34" charset="0"/>
                  <a:cs typeface="Arial" panose="020B0604020202020204" pitchFamily="34" charset="0"/>
                </a:rPr>
                <a:t>Data Consumer</a:t>
              </a:r>
            </a:p>
          </p:txBody>
        </p:sp>
        <p:grpSp>
          <p:nvGrpSpPr>
            <p:cNvPr id="272" name="Group 271">
              <a:extLst>
                <a:ext uri="{FF2B5EF4-FFF2-40B4-BE49-F238E27FC236}">
                  <a16:creationId xmlns:a16="http://schemas.microsoft.com/office/drawing/2014/main" id="{49B2C467-E97D-473C-AFC4-A26BF53CD694}"/>
                </a:ext>
              </a:extLst>
            </p:cNvPr>
            <p:cNvGrpSpPr/>
            <p:nvPr/>
          </p:nvGrpSpPr>
          <p:grpSpPr>
            <a:xfrm>
              <a:off x="5418005" y="1717591"/>
              <a:ext cx="5405487" cy="548640"/>
              <a:chOff x="5488581" y="1295442"/>
              <a:chExt cx="5405487" cy="548640"/>
            </a:xfrm>
          </p:grpSpPr>
          <p:sp>
            <p:nvSpPr>
              <p:cNvPr id="119" name="Rectangle 118">
                <a:extLst>
                  <a:ext uri="{FF2B5EF4-FFF2-40B4-BE49-F238E27FC236}">
                    <a16:creationId xmlns:a16="http://schemas.microsoft.com/office/drawing/2014/main" id="{E0DAA8A7-2779-4CB5-A38B-8B09774A47C0}"/>
                  </a:ext>
                </a:extLst>
              </p:cNvPr>
              <p:cNvSpPr/>
              <p:nvPr/>
            </p:nvSpPr>
            <p:spPr>
              <a:xfrm>
                <a:off x="5488581" y="1295442"/>
                <a:ext cx="5405487" cy="548640"/>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9DE75A62-FFF9-4691-851A-8306D332F50C}"/>
                  </a:ext>
                </a:extLst>
              </p:cNvPr>
              <p:cNvSpPr/>
              <p:nvPr/>
            </p:nvSpPr>
            <p:spPr>
              <a:xfrm>
                <a:off x="5641576" y="1344743"/>
                <a:ext cx="822960" cy="45720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a:latin typeface="Arial" panose="020B0604020202020204" pitchFamily="34" charset="0"/>
                    <a:cs typeface="Arial" panose="020B0604020202020204" pitchFamily="34" charset="0"/>
                  </a:rPr>
                  <a:t>Metadata Hub</a:t>
                </a:r>
              </a:p>
            </p:txBody>
          </p:sp>
          <p:sp>
            <p:nvSpPr>
              <p:cNvPr id="124" name="Rectangle 123">
                <a:extLst>
                  <a:ext uri="{FF2B5EF4-FFF2-40B4-BE49-F238E27FC236}">
                    <a16:creationId xmlns:a16="http://schemas.microsoft.com/office/drawing/2014/main" id="{C3C09C83-9EB7-421F-B3FB-E757948EAE9C}"/>
                  </a:ext>
                </a:extLst>
              </p:cNvPr>
              <p:cNvSpPr/>
              <p:nvPr/>
            </p:nvSpPr>
            <p:spPr>
              <a:xfrm>
                <a:off x="9532347" y="1337259"/>
                <a:ext cx="126348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Provision/Publish</a:t>
                </a:r>
              </a:p>
            </p:txBody>
          </p:sp>
          <p:sp>
            <p:nvSpPr>
              <p:cNvPr id="122" name="Rectangle 121">
                <a:extLst>
                  <a:ext uri="{FF2B5EF4-FFF2-40B4-BE49-F238E27FC236}">
                    <a16:creationId xmlns:a16="http://schemas.microsoft.com/office/drawing/2014/main" id="{A76FAC84-E44A-4E3A-88CC-E022397C9C98}"/>
                  </a:ext>
                </a:extLst>
              </p:cNvPr>
              <p:cNvSpPr/>
              <p:nvPr/>
            </p:nvSpPr>
            <p:spPr>
              <a:xfrm>
                <a:off x="7489481" y="1529556"/>
                <a:ext cx="1000595"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Data Security</a:t>
                </a:r>
              </a:p>
            </p:txBody>
          </p:sp>
          <p:sp>
            <p:nvSpPr>
              <p:cNvPr id="11" name="Rectangle 10">
                <a:extLst>
                  <a:ext uri="{FF2B5EF4-FFF2-40B4-BE49-F238E27FC236}">
                    <a16:creationId xmlns:a16="http://schemas.microsoft.com/office/drawing/2014/main" id="{FF91339C-8625-4364-8377-96105F51F58B}"/>
                  </a:ext>
                </a:extLst>
              </p:cNvPr>
              <p:cNvSpPr/>
              <p:nvPr/>
            </p:nvSpPr>
            <p:spPr>
              <a:xfrm>
                <a:off x="6531720" y="1326659"/>
                <a:ext cx="2103120" cy="457200"/>
              </a:xfrm>
              <a:prstGeom prst="rect">
                <a:avLst/>
              </a:prstGeom>
              <a:ln w="9525">
                <a:noFill/>
              </a:ln>
            </p:spPr>
            <p:style>
              <a:lnRef idx="2">
                <a:schemeClr val="accent2"/>
              </a:lnRef>
              <a:fillRef idx="1">
                <a:schemeClr val="lt1"/>
              </a:fillRef>
              <a:effectRef idx="0">
                <a:schemeClr val="accent2"/>
              </a:effectRef>
              <a:fontRef idx="minor">
                <a:schemeClr val="dk1"/>
              </a:fontRef>
            </p:style>
            <p:txBody>
              <a:bodyPr rtlCol="0" anchor="t"/>
              <a:lstStyle/>
              <a:p>
                <a:pPr algn="ctr"/>
                <a:r>
                  <a:rPr lang="en-US" sz="1200"/>
                  <a:t> </a:t>
                </a:r>
                <a:r>
                  <a:rPr lang="en-US" sz="1400" b="1">
                    <a:solidFill>
                      <a:schemeClr val="accent3">
                        <a:lumMod val="75000"/>
                      </a:schemeClr>
                    </a:solidFill>
                  </a:rPr>
                  <a:t>---------- Metadata ----------</a:t>
                </a:r>
                <a:endParaRPr lang="en-US" sz="1200" b="1">
                  <a:solidFill>
                    <a:schemeClr val="accent3">
                      <a:lumMod val="75000"/>
                    </a:schemeClr>
                  </a:solidFill>
                </a:endParaRPr>
              </a:p>
            </p:txBody>
          </p:sp>
          <p:sp>
            <p:nvSpPr>
              <p:cNvPr id="126" name="Rectangle 125">
                <a:extLst>
                  <a:ext uri="{FF2B5EF4-FFF2-40B4-BE49-F238E27FC236}">
                    <a16:creationId xmlns:a16="http://schemas.microsoft.com/office/drawing/2014/main" id="{1236EF28-8219-4A29-B6D4-F2C28E87BA7E}"/>
                  </a:ext>
                </a:extLst>
              </p:cNvPr>
              <p:cNvSpPr/>
              <p:nvPr/>
            </p:nvSpPr>
            <p:spPr>
              <a:xfrm>
                <a:off x="9762506" y="1539153"/>
                <a:ext cx="1000595"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Data Security</a:t>
                </a:r>
              </a:p>
            </p:txBody>
          </p:sp>
          <p:sp>
            <p:nvSpPr>
              <p:cNvPr id="127" name="Rectangle 126">
                <a:extLst>
                  <a:ext uri="{FF2B5EF4-FFF2-40B4-BE49-F238E27FC236}">
                    <a16:creationId xmlns:a16="http://schemas.microsoft.com/office/drawing/2014/main" id="{864E5D44-8F44-4B2C-9CA1-3BD4FBFA2C67}"/>
                  </a:ext>
                </a:extLst>
              </p:cNvPr>
              <p:cNvSpPr/>
              <p:nvPr/>
            </p:nvSpPr>
            <p:spPr>
              <a:xfrm>
                <a:off x="7836885" y="1564762"/>
                <a:ext cx="881973"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Application</a:t>
                </a:r>
              </a:p>
            </p:txBody>
          </p:sp>
          <p:sp>
            <p:nvSpPr>
              <p:cNvPr id="128" name="Rectangle 127">
                <a:extLst>
                  <a:ext uri="{FF2B5EF4-FFF2-40B4-BE49-F238E27FC236}">
                    <a16:creationId xmlns:a16="http://schemas.microsoft.com/office/drawing/2014/main" id="{47B7F334-1CA5-4C6D-BF61-7C66958C43D8}"/>
                  </a:ext>
                </a:extLst>
              </p:cNvPr>
              <p:cNvSpPr/>
              <p:nvPr/>
            </p:nvSpPr>
            <p:spPr>
              <a:xfrm>
                <a:off x="7172562" y="1551087"/>
                <a:ext cx="75212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Business</a:t>
                </a:r>
              </a:p>
            </p:txBody>
          </p:sp>
          <p:sp>
            <p:nvSpPr>
              <p:cNvPr id="129" name="Rectangle 128">
                <a:extLst>
                  <a:ext uri="{FF2B5EF4-FFF2-40B4-BE49-F238E27FC236}">
                    <a16:creationId xmlns:a16="http://schemas.microsoft.com/office/drawing/2014/main" id="{079094C6-710C-4E0C-A2C6-1F3BDFDFC9C1}"/>
                  </a:ext>
                </a:extLst>
              </p:cNvPr>
              <p:cNvSpPr/>
              <p:nvPr/>
            </p:nvSpPr>
            <p:spPr>
              <a:xfrm>
                <a:off x="6487590" y="1556619"/>
                <a:ext cx="77296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Technical</a:t>
                </a:r>
              </a:p>
            </p:txBody>
          </p:sp>
          <p:sp>
            <p:nvSpPr>
              <p:cNvPr id="130" name="Rectangle 129">
                <a:extLst>
                  <a:ext uri="{FF2B5EF4-FFF2-40B4-BE49-F238E27FC236}">
                    <a16:creationId xmlns:a16="http://schemas.microsoft.com/office/drawing/2014/main" id="{13822E4F-6914-4DF6-ABCA-5CCC41BFF678}"/>
                  </a:ext>
                </a:extLst>
              </p:cNvPr>
              <p:cNvSpPr/>
              <p:nvPr/>
            </p:nvSpPr>
            <p:spPr>
              <a:xfrm>
                <a:off x="8534004" y="1327122"/>
                <a:ext cx="102303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Orchestration</a:t>
                </a:r>
              </a:p>
            </p:txBody>
          </p:sp>
          <p:sp>
            <p:nvSpPr>
              <p:cNvPr id="132" name="Rectangle 131">
                <a:extLst>
                  <a:ext uri="{FF2B5EF4-FFF2-40B4-BE49-F238E27FC236}">
                    <a16:creationId xmlns:a16="http://schemas.microsoft.com/office/drawing/2014/main" id="{D6E987A2-F637-49A0-A7F6-D61053CCADE0}"/>
                  </a:ext>
                </a:extLst>
              </p:cNvPr>
              <p:cNvSpPr/>
              <p:nvPr/>
            </p:nvSpPr>
            <p:spPr>
              <a:xfrm>
                <a:off x="8638296" y="1552828"/>
                <a:ext cx="112402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Transformation</a:t>
                </a:r>
              </a:p>
            </p:txBody>
          </p:sp>
        </p:grpSp>
        <p:grpSp>
          <p:nvGrpSpPr>
            <p:cNvPr id="56" name="Group 55">
              <a:extLst>
                <a:ext uri="{FF2B5EF4-FFF2-40B4-BE49-F238E27FC236}">
                  <a16:creationId xmlns:a16="http://schemas.microsoft.com/office/drawing/2014/main" id="{8D8A920C-1DF4-4738-A20F-C0DC994DCFF9}"/>
                </a:ext>
              </a:extLst>
            </p:cNvPr>
            <p:cNvGrpSpPr/>
            <p:nvPr/>
          </p:nvGrpSpPr>
          <p:grpSpPr>
            <a:xfrm>
              <a:off x="4847643" y="4781481"/>
              <a:ext cx="6631191" cy="404488"/>
              <a:chOff x="4876433" y="4171257"/>
              <a:chExt cx="6631191" cy="404488"/>
            </a:xfrm>
          </p:grpSpPr>
          <p:sp>
            <p:nvSpPr>
              <p:cNvPr id="103" name="Rectangle 102">
                <a:extLst>
                  <a:ext uri="{FF2B5EF4-FFF2-40B4-BE49-F238E27FC236}">
                    <a16:creationId xmlns:a16="http://schemas.microsoft.com/office/drawing/2014/main" id="{BB7EA72E-86DD-4A53-80DF-E7660AF064BA}"/>
                  </a:ext>
                </a:extLst>
              </p:cNvPr>
              <p:cNvSpPr/>
              <p:nvPr/>
            </p:nvSpPr>
            <p:spPr>
              <a:xfrm>
                <a:off x="4876433" y="4171257"/>
                <a:ext cx="6631191" cy="404488"/>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4" name="Rectangle 103">
                <a:extLst>
                  <a:ext uri="{FF2B5EF4-FFF2-40B4-BE49-F238E27FC236}">
                    <a16:creationId xmlns:a16="http://schemas.microsoft.com/office/drawing/2014/main" id="{DC44A02C-A65E-41EA-B917-AC3F451692BC}"/>
                  </a:ext>
                </a:extLst>
              </p:cNvPr>
              <p:cNvSpPr/>
              <p:nvPr/>
            </p:nvSpPr>
            <p:spPr>
              <a:xfrm>
                <a:off x="4986671" y="4252988"/>
                <a:ext cx="109728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Data Movement</a:t>
                </a:r>
              </a:p>
            </p:txBody>
          </p:sp>
          <p:sp>
            <p:nvSpPr>
              <p:cNvPr id="106" name="Rectangle 105">
                <a:extLst>
                  <a:ext uri="{FF2B5EF4-FFF2-40B4-BE49-F238E27FC236}">
                    <a16:creationId xmlns:a16="http://schemas.microsoft.com/office/drawing/2014/main" id="{3E80A5DD-67E8-4DB3-976C-09DAF1760E95}"/>
                  </a:ext>
                </a:extLst>
              </p:cNvPr>
              <p:cNvSpPr/>
              <p:nvPr/>
            </p:nvSpPr>
            <p:spPr>
              <a:xfrm>
                <a:off x="6141306" y="4247569"/>
                <a:ext cx="42672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ETL</a:t>
                </a:r>
              </a:p>
            </p:txBody>
          </p:sp>
          <p:sp>
            <p:nvSpPr>
              <p:cNvPr id="108" name="Rectangle 107">
                <a:extLst>
                  <a:ext uri="{FF2B5EF4-FFF2-40B4-BE49-F238E27FC236}">
                    <a16:creationId xmlns:a16="http://schemas.microsoft.com/office/drawing/2014/main" id="{0AE4E3BF-BBC7-4019-8D85-5C6832016ADE}"/>
                  </a:ext>
                </a:extLst>
              </p:cNvPr>
              <p:cNvSpPr/>
              <p:nvPr/>
            </p:nvSpPr>
            <p:spPr>
              <a:xfrm>
                <a:off x="6700376" y="4253552"/>
                <a:ext cx="110799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Cloud Pipeline </a:t>
                </a:r>
              </a:p>
            </p:txBody>
          </p:sp>
          <p:sp>
            <p:nvSpPr>
              <p:cNvPr id="133" name="Rectangle 132">
                <a:extLst>
                  <a:ext uri="{FF2B5EF4-FFF2-40B4-BE49-F238E27FC236}">
                    <a16:creationId xmlns:a16="http://schemas.microsoft.com/office/drawing/2014/main" id="{3F365034-7D3C-4FAF-8C55-3C465D046B10}"/>
                  </a:ext>
                </a:extLst>
              </p:cNvPr>
              <p:cNvSpPr/>
              <p:nvPr/>
            </p:nvSpPr>
            <p:spPr>
              <a:xfrm>
                <a:off x="9137783" y="4253551"/>
                <a:ext cx="84670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Integration</a:t>
                </a:r>
              </a:p>
            </p:txBody>
          </p:sp>
          <p:sp>
            <p:nvSpPr>
              <p:cNvPr id="134" name="Rectangle 133">
                <a:extLst>
                  <a:ext uri="{FF2B5EF4-FFF2-40B4-BE49-F238E27FC236}">
                    <a16:creationId xmlns:a16="http://schemas.microsoft.com/office/drawing/2014/main" id="{C307E53D-D660-419D-813D-24072413B2A0}"/>
                  </a:ext>
                </a:extLst>
              </p:cNvPr>
              <p:cNvSpPr/>
              <p:nvPr/>
            </p:nvSpPr>
            <p:spPr>
              <a:xfrm>
                <a:off x="10230766" y="4253081"/>
                <a:ext cx="68800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Streams</a:t>
                </a:r>
              </a:p>
            </p:txBody>
          </p:sp>
        </p:grpSp>
        <p:grpSp>
          <p:nvGrpSpPr>
            <p:cNvPr id="144" name="Group 143">
              <a:extLst>
                <a:ext uri="{FF2B5EF4-FFF2-40B4-BE49-F238E27FC236}">
                  <a16:creationId xmlns:a16="http://schemas.microsoft.com/office/drawing/2014/main" id="{B38D98A0-1016-4AB7-9EEF-5FE9C1053F09}"/>
                </a:ext>
              </a:extLst>
            </p:cNvPr>
            <p:cNvGrpSpPr/>
            <p:nvPr/>
          </p:nvGrpSpPr>
          <p:grpSpPr>
            <a:xfrm>
              <a:off x="4870653" y="5815197"/>
              <a:ext cx="6631191" cy="404488"/>
              <a:chOff x="4908268" y="5881245"/>
              <a:chExt cx="6631191" cy="404488"/>
            </a:xfrm>
          </p:grpSpPr>
          <p:sp>
            <p:nvSpPr>
              <p:cNvPr id="145" name="Rectangle 144">
                <a:extLst>
                  <a:ext uri="{FF2B5EF4-FFF2-40B4-BE49-F238E27FC236}">
                    <a16:creationId xmlns:a16="http://schemas.microsoft.com/office/drawing/2014/main" id="{DD32BF9B-66F8-410B-B129-EAB51439B97B}"/>
                  </a:ext>
                </a:extLst>
              </p:cNvPr>
              <p:cNvSpPr/>
              <p:nvPr/>
            </p:nvSpPr>
            <p:spPr>
              <a:xfrm>
                <a:off x="4908268" y="5881245"/>
                <a:ext cx="6631191" cy="404488"/>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6" name="Rectangle 145">
                <a:extLst>
                  <a:ext uri="{FF2B5EF4-FFF2-40B4-BE49-F238E27FC236}">
                    <a16:creationId xmlns:a16="http://schemas.microsoft.com/office/drawing/2014/main" id="{470F7C7A-AAA4-42C5-989A-EBD29C1CF8DC}"/>
                  </a:ext>
                </a:extLst>
              </p:cNvPr>
              <p:cNvSpPr/>
              <p:nvPr/>
            </p:nvSpPr>
            <p:spPr>
              <a:xfrm>
                <a:off x="5018506" y="5962976"/>
                <a:ext cx="91440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Infrastructure</a:t>
                </a:r>
              </a:p>
            </p:txBody>
          </p:sp>
          <p:sp>
            <p:nvSpPr>
              <p:cNvPr id="147" name="Rectangle 146">
                <a:extLst>
                  <a:ext uri="{FF2B5EF4-FFF2-40B4-BE49-F238E27FC236}">
                    <a16:creationId xmlns:a16="http://schemas.microsoft.com/office/drawing/2014/main" id="{25019211-42F3-48A5-B1DF-EDBC1674C162}"/>
                  </a:ext>
                </a:extLst>
              </p:cNvPr>
              <p:cNvSpPr/>
              <p:nvPr/>
            </p:nvSpPr>
            <p:spPr>
              <a:xfrm>
                <a:off x="6436583" y="5960378"/>
                <a:ext cx="90120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On-Premise</a:t>
                </a:r>
              </a:p>
            </p:txBody>
          </p:sp>
          <p:sp>
            <p:nvSpPr>
              <p:cNvPr id="148" name="Rectangle 147">
                <a:extLst>
                  <a:ext uri="{FF2B5EF4-FFF2-40B4-BE49-F238E27FC236}">
                    <a16:creationId xmlns:a16="http://schemas.microsoft.com/office/drawing/2014/main" id="{861D5481-5F5B-4775-9159-4FCAC903C235}"/>
                  </a:ext>
                </a:extLst>
              </p:cNvPr>
              <p:cNvSpPr/>
              <p:nvPr/>
            </p:nvSpPr>
            <p:spPr>
              <a:xfrm>
                <a:off x="8123907" y="5969922"/>
                <a:ext cx="548548"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Cloud</a:t>
                </a:r>
              </a:p>
            </p:txBody>
          </p:sp>
          <p:sp>
            <p:nvSpPr>
              <p:cNvPr id="149" name="Rectangle 148">
                <a:extLst>
                  <a:ext uri="{FF2B5EF4-FFF2-40B4-BE49-F238E27FC236}">
                    <a16:creationId xmlns:a16="http://schemas.microsoft.com/office/drawing/2014/main" id="{E2363C12-F3BF-47CF-9861-ED0DD4A46331}"/>
                  </a:ext>
                </a:extLst>
              </p:cNvPr>
              <p:cNvSpPr/>
              <p:nvPr/>
            </p:nvSpPr>
            <p:spPr>
              <a:xfrm>
                <a:off x="9621760" y="5972681"/>
                <a:ext cx="989373"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Hybrid Cloud</a:t>
                </a:r>
              </a:p>
            </p:txBody>
          </p:sp>
        </p:grpSp>
        <p:sp>
          <p:nvSpPr>
            <p:cNvPr id="39" name="Rectangle 38">
              <a:extLst>
                <a:ext uri="{FF2B5EF4-FFF2-40B4-BE49-F238E27FC236}">
                  <a16:creationId xmlns:a16="http://schemas.microsoft.com/office/drawing/2014/main" id="{1F32DD33-DDC7-488A-AAD7-3053892AB3B8}"/>
                </a:ext>
              </a:extLst>
            </p:cNvPr>
            <p:cNvSpPr/>
            <p:nvPr/>
          </p:nvSpPr>
          <p:spPr>
            <a:xfrm>
              <a:off x="4906431" y="2334458"/>
              <a:ext cx="6483952" cy="1830146"/>
            </a:xfrm>
            <a:prstGeom prst="rect">
              <a:avLst/>
            </a:prstGeom>
            <a:noFill/>
            <a:ln w="6350">
              <a:solidFill>
                <a:srgbClr val="2C98D9"/>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a:solidFill>
                    <a:schemeClr val="tx1"/>
                  </a:solidFill>
                  <a:latin typeface="Arial" panose="020B0604020202020204" pitchFamily="34" charset="0"/>
                  <a:cs typeface="Arial" panose="020B0604020202020204" pitchFamily="34" charset="0"/>
                </a:rPr>
                <a:t>Data Nodes</a:t>
              </a:r>
            </a:p>
          </p:txBody>
        </p:sp>
        <p:grpSp>
          <p:nvGrpSpPr>
            <p:cNvPr id="262" name="Group 261">
              <a:extLst>
                <a:ext uri="{FF2B5EF4-FFF2-40B4-BE49-F238E27FC236}">
                  <a16:creationId xmlns:a16="http://schemas.microsoft.com/office/drawing/2014/main" id="{1AD650CE-C135-4760-B45F-54397503E728}"/>
                </a:ext>
              </a:extLst>
            </p:cNvPr>
            <p:cNvGrpSpPr/>
            <p:nvPr/>
          </p:nvGrpSpPr>
          <p:grpSpPr>
            <a:xfrm>
              <a:off x="4850159" y="4258414"/>
              <a:ext cx="6631191" cy="418637"/>
              <a:chOff x="4876433" y="4157108"/>
              <a:chExt cx="6631191" cy="418637"/>
            </a:xfrm>
          </p:grpSpPr>
          <p:sp>
            <p:nvSpPr>
              <p:cNvPr id="263" name="Rectangle 262">
                <a:extLst>
                  <a:ext uri="{FF2B5EF4-FFF2-40B4-BE49-F238E27FC236}">
                    <a16:creationId xmlns:a16="http://schemas.microsoft.com/office/drawing/2014/main" id="{396B6253-CA88-43B8-BC64-C1A4856783B1}"/>
                  </a:ext>
                </a:extLst>
              </p:cNvPr>
              <p:cNvSpPr/>
              <p:nvPr/>
            </p:nvSpPr>
            <p:spPr>
              <a:xfrm>
                <a:off x="4876433" y="4171257"/>
                <a:ext cx="6631191" cy="404488"/>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4" name="Rectangle 263">
                <a:extLst>
                  <a:ext uri="{FF2B5EF4-FFF2-40B4-BE49-F238E27FC236}">
                    <a16:creationId xmlns:a16="http://schemas.microsoft.com/office/drawing/2014/main" id="{887AEEE1-BF4F-4805-AA36-5F3161C33507}"/>
                  </a:ext>
                </a:extLst>
              </p:cNvPr>
              <p:cNvSpPr/>
              <p:nvPr/>
            </p:nvSpPr>
            <p:spPr>
              <a:xfrm>
                <a:off x="4986671" y="4252988"/>
                <a:ext cx="91440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Governance</a:t>
                </a:r>
              </a:p>
            </p:txBody>
          </p:sp>
          <p:sp>
            <p:nvSpPr>
              <p:cNvPr id="265" name="Rectangle 264">
                <a:extLst>
                  <a:ext uri="{FF2B5EF4-FFF2-40B4-BE49-F238E27FC236}">
                    <a16:creationId xmlns:a16="http://schemas.microsoft.com/office/drawing/2014/main" id="{5BFE90F9-C5E3-4945-9B4F-71109EA1F82F}"/>
                  </a:ext>
                </a:extLst>
              </p:cNvPr>
              <p:cNvSpPr/>
              <p:nvPr/>
            </p:nvSpPr>
            <p:spPr>
              <a:xfrm>
                <a:off x="5956613" y="4247568"/>
                <a:ext cx="97494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Inter-Domain</a:t>
                </a:r>
              </a:p>
            </p:txBody>
          </p:sp>
          <p:sp>
            <p:nvSpPr>
              <p:cNvPr id="266" name="Rectangle 265">
                <a:extLst>
                  <a:ext uri="{FF2B5EF4-FFF2-40B4-BE49-F238E27FC236}">
                    <a16:creationId xmlns:a16="http://schemas.microsoft.com/office/drawing/2014/main" id="{0DF93819-B40E-4542-869A-4AF02068FB2F}"/>
                  </a:ext>
                </a:extLst>
              </p:cNvPr>
              <p:cNvSpPr/>
              <p:nvPr/>
            </p:nvSpPr>
            <p:spPr>
              <a:xfrm>
                <a:off x="6917339" y="4240262"/>
                <a:ext cx="87395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Federation </a:t>
                </a:r>
              </a:p>
            </p:txBody>
          </p:sp>
          <p:sp>
            <p:nvSpPr>
              <p:cNvPr id="267" name="Rectangle 266">
                <a:extLst>
                  <a:ext uri="{FF2B5EF4-FFF2-40B4-BE49-F238E27FC236}">
                    <a16:creationId xmlns:a16="http://schemas.microsoft.com/office/drawing/2014/main" id="{32338CCA-D056-45BF-9214-E723395CABDC}"/>
                  </a:ext>
                </a:extLst>
              </p:cNvPr>
              <p:cNvSpPr/>
              <p:nvPr/>
            </p:nvSpPr>
            <p:spPr>
              <a:xfrm>
                <a:off x="7804866" y="4157108"/>
                <a:ext cx="1037463" cy="400110"/>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DQ, Profiling, </a:t>
                </a:r>
              </a:p>
              <a:p>
                <a:pPr algn="ctr"/>
                <a:r>
                  <a:rPr lang="en-GB" sz="1000" b="1">
                    <a:solidFill>
                      <a:schemeClr val="accent1"/>
                    </a:solidFill>
                    <a:latin typeface="Arial" panose="020B0604020202020204" pitchFamily="34" charset="0"/>
                    <a:cs typeface="Arial" panose="020B0604020202020204" pitchFamily="34" charset="0"/>
                  </a:rPr>
                  <a:t>Monitoring</a:t>
                </a:r>
              </a:p>
            </p:txBody>
          </p:sp>
          <p:sp>
            <p:nvSpPr>
              <p:cNvPr id="268" name="Rectangle 267">
                <a:extLst>
                  <a:ext uri="{FF2B5EF4-FFF2-40B4-BE49-F238E27FC236}">
                    <a16:creationId xmlns:a16="http://schemas.microsoft.com/office/drawing/2014/main" id="{E6989B13-3562-4CBB-8440-230D8668E926}"/>
                  </a:ext>
                </a:extLst>
              </p:cNvPr>
              <p:cNvSpPr/>
              <p:nvPr/>
            </p:nvSpPr>
            <p:spPr>
              <a:xfrm>
                <a:off x="9705443" y="4239829"/>
                <a:ext cx="688009"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Security</a:t>
                </a:r>
              </a:p>
            </p:txBody>
          </p:sp>
          <p:sp>
            <p:nvSpPr>
              <p:cNvPr id="269" name="Rectangle 268">
                <a:extLst>
                  <a:ext uri="{FF2B5EF4-FFF2-40B4-BE49-F238E27FC236}">
                    <a16:creationId xmlns:a16="http://schemas.microsoft.com/office/drawing/2014/main" id="{971D7699-5981-418B-B6B7-419CB726A3AB}"/>
                  </a:ext>
                </a:extLst>
              </p:cNvPr>
              <p:cNvSpPr/>
              <p:nvPr/>
            </p:nvSpPr>
            <p:spPr>
              <a:xfrm>
                <a:off x="10441653" y="4247569"/>
                <a:ext cx="909224"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Compliance</a:t>
                </a:r>
              </a:p>
            </p:txBody>
          </p:sp>
        </p:grpSp>
        <p:sp>
          <p:nvSpPr>
            <p:cNvPr id="270" name="Rectangle 269">
              <a:extLst>
                <a:ext uri="{FF2B5EF4-FFF2-40B4-BE49-F238E27FC236}">
                  <a16:creationId xmlns:a16="http://schemas.microsoft.com/office/drawing/2014/main" id="{DC9C57F1-0B67-4D0D-8956-0232CB636080}"/>
                </a:ext>
              </a:extLst>
            </p:cNvPr>
            <p:cNvSpPr/>
            <p:nvPr/>
          </p:nvSpPr>
          <p:spPr>
            <a:xfrm>
              <a:off x="7796801" y="4860041"/>
              <a:ext cx="112402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Transformation</a:t>
              </a:r>
            </a:p>
          </p:txBody>
        </p:sp>
        <p:sp>
          <p:nvSpPr>
            <p:cNvPr id="271" name="Rectangle 270">
              <a:extLst>
                <a:ext uri="{FF2B5EF4-FFF2-40B4-BE49-F238E27FC236}">
                  <a16:creationId xmlns:a16="http://schemas.microsoft.com/office/drawing/2014/main" id="{0E8623B3-AE1A-4388-9DB7-C971958EB8BA}"/>
                </a:ext>
              </a:extLst>
            </p:cNvPr>
            <p:cNvSpPr/>
            <p:nvPr/>
          </p:nvSpPr>
          <p:spPr>
            <a:xfrm>
              <a:off x="8225193" y="5357630"/>
              <a:ext cx="1215396"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MDM, Reference </a:t>
              </a:r>
            </a:p>
          </p:txBody>
        </p:sp>
        <p:grpSp>
          <p:nvGrpSpPr>
            <p:cNvPr id="286" name="Group 285">
              <a:extLst>
                <a:ext uri="{FF2B5EF4-FFF2-40B4-BE49-F238E27FC236}">
                  <a16:creationId xmlns:a16="http://schemas.microsoft.com/office/drawing/2014/main" id="{D3BCE0F2-2BC5-42F2-9B72-7E6726BEF661}"/>
                </a:ext>
              </a:extLst>
            </p:cNvPr>
            <p:cNvGrpSpPr/>
            <p:nvPr/>
          </p:nvGrpSpPr>
          <p:grpSpPr>
            <a:xfrm>
              <a:off x="5837328" y="1173251"/>
              <a:ext cx="4355964" cy="457200"/>
              <a:chOff x="5837328" y="1173251"/>
              <a:chExt cx="4355964" cy="457200"/>
            </a:xfrm>
          </p:grpSpPr>
          <p:sp>
            <p:nvSpPr>
              <p:cNvPr id="274" name="Rectangle 273">
                <a:extLst>
                  <a:ext uri="{FF2B5EF4-FFF2-40B4-BE49-F238E27FC236}">
                    <a16:creationId xmlns:a16="http://schemas.microsoft.com/office/drawing/2014/main" id="{F2F9A714-BD2E-4F91-8AAF-E1E68106C268}"/>
                  </a:ext>
                </a:extLst>
              </p:cNvPr>
              <p:cNvSpPr/>
              <p:nvPr/>
            </p:nvSpPr>
            <p:spPr>
              <a:xfrm>
                <a:off x="5837328" y="1173251"/>
                <a:ext cx="4355964" cy="457200"/>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5" name="Rectangle 274">
                <a:extLst>
                  <a:ext uri="{FF2B5EF4-FFF2-40B4-BE49-F238E27FC236}">
                    <a16:creationId xmlns:a16="http://schemas.microsoft.com/office/drawing/2014/main" id="{79E493E7-F2A0-4EA5-9AEB-811DAAE6DEE8}"/>
                  </a:ext>
                </a:extLst>
              </p:cNvPr>
              <p:cNvSpPr/>
              <p:nvPr/>
            </p:nvSpPr>
            <p:spPr>
              <a:xfrm>
                <a:off x="5953876" y="1212546"/>
                <a:ext cx="914400" cy="36576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Data Marketplace</a:t>
                </a:r>
              </a:p>
            </p:txBody>
          </p:sp>
          <p:sp>
            <p:nvSpPr>
              <p:cNvPr id="276" name="Rectangle 275">
                <a:extLst>
                  <a:ext uri="{FF2B5EF4-FFF2-40B4-BE49-F238E27FC236}">
                    <a16:creationId xmlns:a16="http://schemas.microsoft.com/office/drawing/2014/main" id="{6B296AD2-A32B-4C8A-8B90-223535F6E652}"/>
                  </a:ext>
                </a:extLst>
              </p:cNvPr>
              <p:cNvSpPr/>
              <p:nvPr/>
            </p:nvSpPr>
            <p:spPr>
              <a:xfrm>
                <a:off x="9062968" y="1276493"/>
                <a:ext cx="107273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Data Requests</a:t>
                </a:r>
              </a:p>
            </p:txBody>
          </p:sp>
          <p:sp>
            <p:nvSpPr>
              <p:cNvPr id="278" name="Rectangle 277">
                <a:extLst>
                  <a:ext uri="{FF2B5EF4-FFF2-40B4-BE49-F238E27FC236}">
                    <a16:creationId xmlns:a16="http://schemas.microsoft.com/office/drawing/2014/main" id="{95881DFE-E66F-4877-93F0-3109DA1DE6CC}"/>
                  </a:ext>
                </a:extLst>
              </p:cNvPr>
              <p:cNvSpPr/>
              <p:nvPr/>
            </p:nvSpPr>
            <p:spPr>
              <a:xfrm>
                <a:off x="8131303" y="1274359"/>
                <a:ext cx="931665"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Registration</a:t>
                </a:r>
              </a:p>
            </p:txBody>
          </p:sp>
        </p:grpSp>
        <p:pic>
          <p:nvPicPr>
            <p:cNvPr id="282" name="Picture 281">
              <a:extLst>
                <a:ext uri="{FF2B5EF4-FFF2-40B4-BE49-F238E27FC236}">
                  <a16:creationId xmlns:a16="http://schemas.microsoft.com/office/drawing/2014/main" id="{1E4677DC-FD22-4940-BCFD-2F860E93045D}"/>
                </a:ext>
              </a:extLst>
            </p:cNvPr>
            <p:cNvPicPr>
              <a:picLocks noChangeAspect="1"/>
            </p:cNvPicPr>
            <p:nvPr/>
          </p:nvPicPr>
          <p:blipFill>
            <a:blip r:embed="rId2"/>
            <a:stretch>
              <a:fillRect/>
            </a:stretch>
          </p:blipFill>
          <p:spPr>
            <a:xfrm>
              <a:off x="10801745" y="908625"/>
              <a:ext cx="334722" cy="340121"/>
            </a:xfrm>
            <a:prstGeom prst="rect">
              <a:avLst/>
            </a:prstGeom>
          </p:spPr>
        </p:pic>
        <p:sp>
          <p:nvSpPr>
            <p:cNvPr id="285" name="Rectangle 284">
              <a:extLst>
                <a:ext uri="{FF2B5EF4-FFF2-40B4-BE49-F238E27FC236}">
                  <a16:creationId xmlns:a16="http://schemas.microsoft.com/office/drawing/2014/main" id="{7C85C276-7DB6-411E-8555-202F1C2A6D8A}"/>
                </a:ext>
              </a:extLst>
            </p:cNvPr>
            <p:cNvSpPr/>
            <p:nvPr/>
          </p:nvSpPr>
          <p:spPr>
            <a:xfrm>
              <a:off x="6926939" y="1272555"/>
              <a:ext cx="1223413"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Data Onboarding</a:t>
              </a:r>
            </a:p>
          </p:txBody>
        </p:sp>
        <p:grpSp>
          <p:nvGrpSpPr>
            <p:cNvPr id="306" name="Group 305">
              <a:extLst>
                <a:ext uri="{FF2B5EF4-FFF2-40B4-BE49-F238E27FC236}">
                  <a16:creationId xmlns:a16="http://schemas.microsoft.com/office/drawing/2014/main" id="{53D90616-C6DB-4290-8FBA-65DA085E9396}"/>
                </a:ext>
              </a:extLst>
            </p:cNvPr>
            <p:cNvGrpSpPr/>
            <p:nvPr/>
          </p:nvGrpSpPr>
          <p:grpSpPr>
            <a:xfrm>
              <a:off x="4976569" y="2425567"/>
              <a:ext cx="2093614" cy="1624823"/>
              <a:chOff x="4962501" y="2425567"/>
              <a:chExt cx="2093614" cy="1624823"/>
            </a:xfrm>
          </p:grpSpPr>
          <p:sp>
            <p:nvSpPr>
              <p:cNvPr id="90" name="Rectangle 89">
                <a:extLst>
                  <a:ext uri="{FF2B5EF4-FFF2-40B4-BE49-F238E27FC236}">
                    <a16:creationId xmlns:a16="http://schemas.microsoft.com/office/drawing/2014/main" id="{5351834E-FC30-4614-9568-1D4871B2288D}"/>
                  </a:ext>
                </a:extLst>
              </p:cNvPr>
              <p:cNvSpPr/>
              <p:nvPr/>
            </p:nvSpPr>
            <p:spPr>
              <a:xfrm>
                <a:off x="5004440" y="2663703"/>
                <a:ext cx="2011680" cy="1371600"/>
              </a:xfrm>
              <a:prstGeom prst="rect">
                <a:avLst/>
              </a:prstGeom>
              <a:ln w="9525"/>
            </p:spPr>
            <p:style>
              <a:lnRef idx="2">
                <a:schemeClr val="accent2"/>
              </a:lnRef>
              <a:fillRef idx="1">
                <a:schemeClr val="lt1"/>
              </a:fillRef>
              <a:effectRef idx="0">
                <a:schemeClr val="accent2"/>
              </a:effectRef>
              <a:fontRef idx="minor">
                <a:schemeClr val="dk1"/>
              </a:fontRef>
            </p:style>
            <p:txBody>
              <a:bodyPr rtlCol="0" anchor="t"/>
              <a:lstStyle/>
              <a:p>
                <a:endParaRPr lang="en-US" b="1">
                  <a:solidFill>
                    <a:schemeClr val="accent3">
                      <a:lumMod val="50000"/>
                    </a:schemeClr>
                  </a:solidFill>
                </a:endParaRPr>
              </a:p>
            </p:txBody>
          </p:sp>
          <p:cxnSp>
            <p:nvCxnSpPr>
              <p:cNvPr id="154" name="Straight Connector 153">
                <a:extLst>
                  <a:ext uri="{FF2B5EF4-FFF2-40B4-BE49-F238E27FC236}">
                    <a16:creationId xmlns:a16="http://schemas.microsoft.com/office/drawing/2014/main" id="{12766443-ACE5-420D-A249-7D525D95EB9F}"/>
                  </a:ext>
                </a:extLst>
              </p:cNvPr>
              <p:cNvCxnSpPr>
                <a:cxnSpLocks/>
              </p:cNvCxnSpPr>
              <p:nvPr/>
            </p:nvCxnSpPr>
            <p:spPr>
              <a:xfrm rot="5400000">
                <a:off x="4697091" y="3336454"/>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1C4B327-650A-4B34-81B5-CD28091881B9}"/>
                  </a:ext>
                </a:extLst>
              </p:cNvPr>
              <p:cNvCxnSpPr>
                <a:cxnSpLocks/>
              </p:cNvCxnSpPr>
              <p:nvPr/>
            </p:nvCxnSpPr>
            <p:spPr>
              <a:xfrm rot="5400000">
                <a:off x="5315286" y="3364590"/>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8C96547-6EDD-4504-A638-390DFE3C630B}"/>
                  </a:ext>
                </a:extLst>
              </p:cNvPr>
              <p:cNvCxnSpPr>
                <a:cxnSpLocks/>
              </p:cNvCxnSpPr>
              <p:nvPr/>
            </p:nvCxnSpPr>
            <p:spPr>
              <a:xfrm rot="5400000">
                <a:off x="5760770" y="3350522"/>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3" name="Group 302">
                <a:extLst>
                  <a:ext uri="{FF2B5EF4-FFF2-40B4-BE49-F238E27FC236}">
                    <a16:creationId xmlns:a16="http://schemas.microsoft.com/office/drawing/2014/main" id="{DFF6E476-31A3-4AA3-A63B-80D5A4646FD0}"/>
                  </a:ext>
                </a:extLst>
              </p:cNvPr>
              <p:cNvGrpSpPr/>
              <p:nvPr/>
            </p:nvGrpSpPr>
            <p:grpSpPr>
              <a:xfrm>
                <a:off x="4962501" y="2681084"/>
                <a:ext cx="2093614" cy="272544"/>
                <a:chOff x="4962501" y="2821762"/>
                <a:chExt cx="2093614" cy="272544"/>
              </a:xfrm>
            </p:grpSpPr>
            <p:sp>
              <p:nvSpPr>
                <p:cNvPr id="123" name="Rectangle 122">
                  <a:extLst>
                    <a:ext uri="{FF2B5EF4-FFF2-40B4-BE49-F238E27FC236}">
                      <a16:creationId xmlns:a16="http://schemas.microsoft.com/office/drawing/2014/main" id="{1E48FBE0-7A07-49E8-BF8D-4D8895D3D0E2}"/>
                    </a:ext>
                  </a:extLst>
                </p:cNvPr>
                <p:cNvSpPr/>
                <p:nvPr/>
              </p:nvSpPr>
              <p:spPr>
                <a:xfrm>
                  <a:off x="4962501" y="2821762"/>
                  <a:ext cx="447558"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Raw</a:t>
                  </a:r>
                </a:p>
              </p:txBody>
            </p:sp>
            <p:sp>
              <p:nvSpPr>
                <p:cNvPr id="162" name="Rectangle 161">
                  <a:extLst>
                    <a:ext uri="{FF2B5EF4-FFF2-40B4-BE49-F238E27FC236}">
                      <a16:creationId xmlns:a16="http://schemas.microsoft.com/office/drawing/2014/main" id="{D6E3F990-251C-4BC7-BDA6-FCD56CD9B7E7}"/>
                    </a:ext>
                  </a:extLst>
                </p:cNvPr>
                <p:cNvSpPr/>
                <p:nvPr/>
              </p:nvSpPr>
              <p:spPr>
                <a:xfrm>
                  <a:off x="5436182" y="2839646"/>
                  <a:ext cx="505267"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Silver</a:t>
                  </a:r>
                </a:p>
              </p:txBody>
            </p:sp>
            <p:sp>
              <p:nvSpPr>
                <p:cNvPr id="163" name="Rectangle 162">
                  <a:extLst>
                    <a:ext uri="{FF2B5EF4-FFF2-40B4-BE49-F238E27FC236}">
                      <a16:creationId xmlns:a16="http://schemas.microsoft.com/office/drawing/2014/main" id="{16200608-B70D-4079-822B-26CAF76DF81C}"/>
                    </a:ext>
                  </a:extLst>
                </p:cNvPr>
                <p:cNvSpPr/>
                <p:nvPr/>
              </p:nvSpPr>
              <p:spPr>
                <a:xfrm>
                  <a:off x="5998748" y="2833602"/>
                  <a:ext cx="453971"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Gold</a:t>
                  </a:r>
                </a:p>
              </p:txBody>
            </p:sp>
            <p:sp>
              <p:nvSpPr>
                <p:cNvPr id="164" name="Rectangle 163">
                  <a:extLst>
                    <a:ext uri="{FF2B5EF4-FFF2-40B4-BE49-F238E27FC236}">
                      <a16:creationId xmlns:a16="http://schemas.microsoft.com/office/drawing/2014/main" id="{CE8E3C47-5FB3-47AC-ADE7-54C3C20F64D2}"/>
                    </a:ext>
                  </a:extLst>
                </p:cNvPr>
                <p:cNvSpPr/>
                <p:nvPr/>
              </p:nvSpPr>
              <p:spPr>
                <a:xfrm>
                  <a:off x="6453066" y="2848085"/>
                  <a:ext cx="603049"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Publish</a:t>
                  </a:r>
                </a:p>
              </p:txBody>
            </p:sp>
          </p:grpSp>
          <p:sp>
            <p:nvSpPr>
              <p:cNvPr id="165" name="Rectangle 164">
                <a:extLst>
                  <a:ext uri="{FF2B5EF4-FFF2-40B4-BE49-F238E27FC236}">
                    <a16:creationId xmlns:a16="http://schemas.microsoft.com/office/drawing/2014/main" id="{A106BFB1-7D8D-4CBC-850F-5C20D3101C57}"/>
                  </a:ext>
                </a:extLst>
              </p:cNvPr>
              <p:cNvSpPr/>
              <p:nvPr/>
            </p:nvSpPr>
            <p:spPr>
              <a:xfrm>
                <a:off x="5772731" y="2425567"/>
                <a:ext cx="554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NODE</a:t>
                </a:r>
              </a:p>
            </p:txBody>
          </p:sp>
          <p:sp>
            <p:nvSpPr>
              <p:cNvPr id="166" name="Rectangle 165">
                <a:extLst>
                  <a:ext uri="{FF2B5EF4-FFF2-40B4-BE49-F238E27FC236}">
                    <a16:creationId xmlns:a16="http://schemas.microsoft.com/office/drawing/2014/main" id="{5A025EE2-6BB3-4808-909F-963428ED2A74}"/>
                  </a:ext>
                </a:extLst>
              </p:cNvPr>
              <p:cNvSpPr/>
              <p:nvPr/>
            </p:nvSpPr>
            <p:spPr>
              <a:xfrm>
                <a:off x="5092531" y="3515545"/>
                <a:ext cx="1828800" cy="457200"/>
              </a:xfrm>
              <a:prstGeom prst="rect">
                <a:avLst/>
              </a:prstGeom>
              <a:ln w="6350"/>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GB" sz="1050" b="1">
                    <a:solidFill>
                      <a:schemeClr val="accent1">
                        <a:lumMod val="75000"/>
                      </a:schemeClr>
                    </a:solidFill>
                    <a:latin typeface="Arial" panose="020B0604020202020204" pitchFamily="34" charset="0"/>
                    <a:cs typeface="Arial" panose="020B0604020202020204" pitchFamily="34" charset="0"/>
                  </a:rPr>
                  <a:t>Intra-Domain Governance</a:t>
                </a:r>
              </a:p>
            </p:txBody>
          </p:sp>
          <p:sp>
            <p:nvSpPr>
              <p:cNvPr id="93" name="Rectangle 92">
                <a:extLst>
                  <a:ext uri="{FF2B5EF4-FFF2-40B4-BE49-F238E27FC236}">
                    <a16:creationId xmlns:a16="http://schemas.microsoft.com/office/drawing/2014/main" id="{3541B77E-4011-4F31-B7B9-76B300173636}"/>
                  </a:ext>
                </a:extLst>
              </p:cNvPr>
              <p:cNvSpPr/>
              <p:nvPr/>
            </p:nvSpPr>
            <p:spPr>
              <a:xfrm>
                <a:off x="5066562" y="3242780"/>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sp>
            <p:nvSpPr>
              <p:cNvPr id="156" name="Rectangle 155">
                <a:extLst>
                  <a:ext uri="{FF2B5EF4-FFF2-40B4-BE49-F238E27FC236}">
                    <a16:creationId xmlns:a16="http://schemas.microsoft.com/office/drawing/2014/main" id="{45A365B5-131A-4887-95FB-EEC195D8FEF7}"/>
                  </a:ext>
                </a:extLst>
              </p:cNvPr>
              <p:cNvSpPr/>
              <p:nvPr/>
            </p:nvSpPr>
            <p:spPr>
              <a:xfrm>
                <a:off x="6148639" y="3247295"/>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cxnSp>
            <p:nvCxnSpPr>
              <p:cNvPr id="157" name="Straight Arrow Connector 156">
                <a:extLst>
                  <a:ext uri="{FF2B5EF4-FFF2-40B4-BE49-F238E27FC236}">
                    <a16:creationId xmlns:a16="http://schemas.microsoft.com/office/drawing/2014/main" id="{F337181D-8F68-4DD7-8CF5-D60E99F733FA}"/>
                  </a:ext>
                </a:extLst>
              </p:cNvPr>
              <p:cNvCxnSpPr>
                <a:cxnSpLocks/>
              </p:cNvCxnSpPr>
              <p:nvPr/>
            </p:nvCxnSpPr>
            <p:spPr>
              <a:xfrm rot="10800000">
                <a:off x="5898600" y="3356769"/>
                <a:ext cx="274320" cy="0"/>
              </a:xfrm>
              <a:prstGeom prst="straightConnector1">
                <a:avLst/>
              </a:prstGeom>
              <a:ln>
                <a:prstDash val="lg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68" name="Rectangle 167">
                <a:extLst>
                  <a:ext uri="{FF2B5EF4-FFF2-40B4-BE49-F238E27FC236}">
                    <a16:creationId xmlns:a16="http://schemas.microsoft.com/office/drawing/2014/main" id="{0D012793-1A63-41BA-BFE4-6AC0C785B1D4}"/>
                  </a:ext>
                </a:extLst>
              </p:cNvPr>
              <p:cNvSpPr/>
              <p:nvPr/>
            </p:nvSpPr>
            <p:spPr>
              <a:xfrm>
                <a:off x="5408652" y="2976487"/>
                <a:ext cx="118872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Foundational Data Product</a:t>
                </a:r>
              </a:p>
            </p:txBody>
          </p:sp>
          <p:sp>
            <p:nvSpPr>
              <p:cNvPr id="305" name="Rectangle 304">
                <a:extLst>
                  <a:ext uri="{FF2B5EF4-FFF2-40B4-BE49-F238E27FC236}">
                    <a16:creationId xmlns:a16="http://schemas.microsoft.com/office/drawing/2014/main" id="{506A0EEF-4BE4-4D89-A288-1AF7B9C6E4D8}"/>
                  </a:ext>
                </a:extLst>
              </p:cNvPr>
              <p:cNvSpPr/>
              <p:nvPr/>
            </p:nvSpPr>
            <p:spPr>
              <a:xfrm>
                <a:off x="5107107" y="3649351"/>
                <a:ext cx="1794081" cy="341632"/>
              </a:xfrm>
              <a:prstGeom prst="rect">
                <a:avLst/>
              </a:prstGeom>
            </p:spPr>
            <p:txBody>
              <a:bodyPr wrap="none">
                <a:spAutoFit/>
              </a:bodyPr>
              <a:lstStyle/>
              <a:p>
                <a:pPr algn="ctr">
                  <a:lnSpc>
                    <a:spcPct val="90000"/>
                  </a:lnSpc>
                </a:pPr>
                <a:r>
                  <a:rPr lang="en-GB" sz="900">
                    <a:solidFill>
                      <a:schemeClr val="accent1"/>
                    </a:solidFill>
                    <a:latin typeface="Arial" panose="020B0604020202020204" pitchFamily="34" charset="0"/>
                    <a:cs typeface="Arial" panose="020B0604020202020204" pitchFamily="34" charset="0"/>
                  </a:rPr>
                  <a:t>DQ, Lineage, Auditing, Security</a:t>
                </a:r>
              </a:p>
              <a:p>
                <a:pPr algn="ctr">
                  <a:lnSpc>
                    <a:spcPct val="90000"/>
                  </a:lnSpc>
                </a:pPr>
                <a:r>
                  <a:rPr lang="en-GB" sz="900">
                    <a:solidFill>
                      <a:schemeClr val="accent1"/>
                    </a:solidFill>
                    <a:latin typeface="Arial" panose="020B0604020202020204" pitchFamily="34" charset="0"/>
                    <a:cs typeface="Arial" panose="020B0604020202020204" pitchFamily="34" charset="0"/>
                  </a:rPr>
                  <a:t>Provenance, Security</a:t>
                </a:r>
              </a:p>
            </p:txBody>
          </p:sp>
        </p:grpSp>
        <p:grpSp>
          <p:nvGrpSpPr>
            <p:cNvPr id="307" name="Group 306">
              <a:extLst>
                <a:ext uri="{FF2B5EF4-FFF2-40B4-BE49-F238E27FC236}">
                  <a16:creationId xmlns:a16="http://schemas.microsoft.com/office/drawing/2014/main" id="{7B7348F1-2359-4C74-AD78-749770D19CDB}"/>
                </a:ext>
              </a:extLst>
            </p:cNvPr>
            <p:cNvGrpSpPr/>
            <p:nvPr/>
          </p:nvGrpSpPr>
          <p:grpSpPr>
            <a:xfrm>
              <a:off x="9194405" y="2407432"/>
              <a:ext cx="2093614" cy="1624823"/>
              <a:chOff x="4962501" y="2425567"/>
              <a:chExt cx="2093614" cy="1624823"/>
            </a:xfrm>
          </p:grpSpPr>
          <p:sp>
            <p:nvSpPr>
              <p:cNvPr id="308" name="Rectangle 307">
                <a:extLst>
                  <a:ext uri="{FF2B5EF4-FFF2-40B4-BE49-F238E27FC236}">
                    <a16:creationId xmlns:a16="http://schemas.microsoft.com/office/drawing/2014/main" id="{6A63D4BC-B66F-4837-80EC-D3B362CE5FE8}"/>
                  </a:ext>
                </a:extLst>
              </p:cNvPr>
              <p:cNvSpPr/>
              <p:nvPr/>
            </p:nvSpPr>
            <p:spPr>
              <a:xfrm>
                <a:off x="5004440" y="2663703"/>
                <a:ext cx="2011680" cy="1371600"/>
              </a:xfrm>
              <a:prstGeom prst="rect">
                <a:avLst/>
              </a:prstGeom>
              <a:ln w="9525"/>
            </p:spPr>
            <p:style>
              <a:lnRef idx="2">
                <a:schemeClr val="accent2"/>
              </a:lnRef>
              <a:fillRef idx="1">
                <a:schemeClr val="lt1"/>
              </a:fillRef>
              <a:effectRef idx="0">
                <a:schemeClr val="accent2"/>
              </a:effectRef>
              <a:fontRef idx="minor">
                <a:schemeClr val="dk1"/>
              </a:fontRef>
            </p:style>
            <p:txBody>
              <a:bodyPr rtlCol="0" anchor="t"/>
              <a:lstStyle/>
              <a:p>
                <a:endParaRPr lang="en-US" b="1">
                  <a:solidFill>
                    <a:schemeClr val="accent3">
                      <a:lumMod val="50000"/>
                    </a:schemeClr>
                  </a:solidFill>
                </a:endParaRPr>
              </a:p>
            </p:txBody>
          </p:sp>
          <p:cxnSp>
            <p:nvCxnSpPr>
              <p:cNvPr id="309" name="Straight Connector 308">
                <a:extLst>
                  <a:ext uri="{FF2B5EF4-FFF2-40B4-BE49-F238E27FC236}">
                    <a16:creationId xmlns:a16="http://schemas.microsoft.com/office/drawing/2014/main" id="{4FC0128C-7B8F-42F5-BC0D-DA64D06487F9}"/>
                  </a:ext>
                </a:extLst>
              </p:cNvPr>
              <p:cNvCxnSpPr>
                <a:cxnSpLocks/>
              </p:cNvCxnSpPr>
              <p:nvPr/>
            </p:nvCxnSpPr>
            <p:spPr>
              <a:xfrm rot="5400000">
                <a:off x="4697091" y="3336454"/>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3CC64FC6-7D09-4BF5-901A-9EF943506B25}"/>
                  </a:ext>
                </a:extLst>
              </p:cNvPr>
              <p:cNvCxnSpPr>
                <a:cxnSpLocks/>
              </p:cNvCxnSpPr>
              <p:nvPr/>
            </p:nvCxnSpPr>
            <p:spPr>
              <a:xfrm rot="5400000">
                <a:off x="5315286" y="3364590"/>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301493E-E764-4482-BF53-5CBB6325AD2F}"/>
                  </a:ext>
                </a:extLst>
              </p:cNvPr>
              <p:cNvCxnSpPr>
                <a:cxnSpLocks/>
              </p:cNvCxnSpPr>
              <p:nvPr/>
            </p:nvCxnSpPr>
            <p:spPr>
              <a:xfrm rot="5400000">
                <a:off x="5760770" y="3350522"/>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2" name="Group 311">
                <a:extLst>
                  <a:ext uri="{FF2B5EF4-FFF2-40B4-BE49-F238E27FC236}">
                    <a16:creationId xmlns:a16="http://schemas.microsoft.com/office/drawing/2014/main" id="{DC7CDE90-B2AC-4DC1-AA72-33017C2707D3}"/>
                  </a:ext>
                </a:extLst>
              </p:cNvPr>
              <p:cNvGrpSpPr/>
              <p:nvPr/>
            </p:nvGrpSpPr>
            <p:grpSpPr>
              <a:xfrm>
                <a:off x="4962501" y="2681084"/>
                <a:ext cx="2093614" cy="272544"/>
                <a:chOff x="4962501" y="2821762"/>
                <a:chExt cx="2093614" cy="272544"/>
              </a:xfrm>
            </p:grpSpPr>
            <p:sp>
              <p:nvSpPr>
                <p:cNvPr id="320" name="Rectangle 319">
                  <a:extLst>
                    <a:ext uri="{FF2B5EF4-FFF2-40B4-BE49-F238E27FC236}">
                      <a16:creationId xmlns:a16="http://schemas.microsoft.com/office/drawing/2014/main" id="{B4393E93-92EA-4C61-98E8-9507B4B6CD31}"/>
                    </a:ext>
                  </a:extLst>
                </p:cNvPr>
                <p:cNvSpPr/>
                <p:nvPr/>
              </p:nvSpPr>
              <p:spPr>
                <a:xfrm>
                  <a:off x="4962501" y="2821762"/>
                  <a:ext cx="447558"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Raw</a:t>
                  </a:r>
                </a:p>
              </p:txBody>
            </p:sp>
            <p:sp>
              <p:nvSpPr>
                <p:cNvPr id="321" name="Rectangle 320">
                  <a:extLst>
                    <a:ext uri="{FF2B5EF4-FFF2-40B4-BE49-F238E27FC236}">
                      <a16:creationId xmlns:a16="http://schemas.microsoft.com/office/drawing/2014/main" id="{DC596EFF-F85F-4B99-8E12-B22C1D7340FC}"/>
                    </a:ext>
                  </a:extLst>
                </p:cNvPr>
                <p:cNvSpPr/>
                <p:nvPr/>
              </p:nvSpPr>
              <p:spPr>
                <a:xfrm>
                  <a:off x="5436180" y="2839646"/>
                  <a:ext cx="505267"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Silver</a:t>
                  </a:r>
                </a:p>
              </p:txBody>
            </p:sp>
            <p:sp>
              <p:nvSpPr>
                <p:cNvPr id="322" name="Rectangle 321">
                  <a:extLst>
                    <a:ext uri="{FF2B5EF4-FFF2-40B4-BE49-F238E27FC236}">
                      <a16:creationId xmlns:a16="http://schemas.microsoft.com/office/drawing/2014/main" id="{4C15563D-87E5-45AA-92AD-DE7F5DEE888D}"/>
                    </a:ext>
                  </a:extLst>
                </p:cNvPr>
                <p:cNvSpPr/>
                <p:nvPr/>
              </p:nvSpPr>
              <p:spPr>
                <a:xfrm>
                  <a:off x="5998746" y="2833602"/>
                  <a:ext cx="453970"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Gold</a:t>
                  </a:r>
                </a:p>
              </p:txBody>
            </p:sp>
            <p:sp>
              <p:nvSpPr>
                <p:cNvPr id="323" name="Rectangle 322">
                  <a:extLst>
                    <a:ext uri="{FF2B5EF4-FFF2-40B4-BE49-F238E27FC236}">
                      <a16:creationId xmlns:a16="http://schemas.microsoft.com/office/drawing/2014/main" id="{92F639CF-04FE-4624-9A97-B53435133CE6}"/>
                    </a:ext>
                  </a:extLst>
                </p:cNvPr>
                <p:cNvSpPr/>
                <p:nvPr/>
              </p:nvSpPr>
              <p:spPr>
                <a:xfrm>
                  <a:off x="6453066" y="2848085"/>
                  <a:ext cx="603049"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Publish</a:t>
                  </a:r>
                </a:p>
              </p:txBody>
            </p:sp>
          </p:grpSp>
          <p:sp>
            <p:nvSpPr>
              <p:cNvPr id="313" name="Rectangle 312">
                <a:extLst>
                  <a:ext uri="{FF2B5EF4-FFF2-40B4-BE49-F238E27FC236}">
                    <a16:creationId xmlns:a16="http://schemas.microsoft.com/office/drawing/2014/main" id="{698F9574-0068-42D3-8E24-423259EACC5F}"/>
                  </a:ext>
                </a:extLst>
              </p:cNvPr>
              <p:cNvSpPr/>
              <p:nvPr/>
            </p:nvSpPr>
            <p:spPr>
              <a:xfrm>
                <a:off x="5772731" y="2425567"/>
                <a:ext cx="554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NODE</a:t>
                </a:r>
              </a:p>
            </p:txBody>
          </p:sp>
          <p:sp>
            <p:nvSpPr>
              <p:cNvPr id="314" name="Rectangle 313">
                <a:extLst>
                  <a:ext uri="{FF2B5EF4-FFF2-40B4-BE49-F238E27FC236}">
                    <a16:creationId xmlns:a16="http://schemas.microsoft.com/office/drawing/2014/main" id="{9572CFC7-7445-45CB-83E2-3E5B63BC6C3E}"/>
                  </a:ext>
                </a:extLst>
              </p:cNvPr>
              <p:cNvSpPr/>
              <p:nvPr/>
            </p:nvSpPr>
            <p:spPr>
              <a:xfrm>
                <a:off x="5092531" y="3515545"/>
                <a:ext cx="1828800" cy="457200"/>
              </a:xfrm>
              <a:prstGeom prst="rect">
                <a:avLst/>
              </a:prstGeom>
              <a:ln w="6350"/>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GB" sz="1050" b="1">
                    <a:solidFill>
                      <a:schemeClr val="accent1">
                        <a:lumMod val="75000"/>
                      </a:schemeClr>
                    </a:solidFill>
                    <a:latin typeface="Arial" panose="020B0604020202020204" pitchFamily="34" charset="0"/>
                    <a:cs typeface="Arial" panose="020B0604020202020204" pitchFamily="34" charset="0"/>
                  </a:rPr>
                  <a:t>Intra-Domain Governance</a:t>
                </a:r>
              </a:p>
            </p:txBody>
          </p:sp>
          <p:sp>
            <p:nvSpPr>
              <p:cNvPr id="315" name="Rectangle 314">
                <a:extLst>
                  <a:ext uri="{FF2B5EF4-FFF2-40B4-BE49-F238E27FC236}">
                    <a16:creationId xmlns:a16="http://schemas.microsoft.com/office/drawing/2014/main" id="{A5298771-80E8-4BAB-9BED-D9DB80A1FE38}"/>
                  </a:ext>
                </a:extLst>
              </p:cNvPr>
              <p:cNvSpPr/>
              <p:nvPr/>
            </p:nvSpPr>
            <p:spPr>
              <a:xfrm>
                <a:off x="5066562" y="3242780"/>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sp>
            <p:nvSpPr>
              <p:cNvPr id="316" name="Rectangle 315">
                <a:extLst>
                  <a:ext uri="{FF2B5EF4-FFF2-40B4-BE49-F238E27FC236}">
                    <a16:creationId xmlns:a16="http://schemas.microsoft.com/office/drawing/2014/main" id="{6A125130-C77D-4825-BE14-DB578053E62C}"/>
                  </a:ext>
                </a:extLst>
              </p:cNvPr>
              <p:cNvSpPr/>
              <p:nvPr/>
            </p:nvSpPr>
            <p:spPr>
              <a:xfrm>
                <a:off x="6148639" y="3247295"/>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cxnSp>
            <p:nvCxnSpPr>
              <p:cNvPr id="317" name="Straight Arrow Connector 316">
                <a:extLst>
                  <a:ext uri="{FF2B5EF4-FFF2-40B4-BE49-F238E27FC236}">
                    <a16:creationId xmlns:a16="http://schemas.microsoft.com/office/drawing/2014/main" id="{3FACAB2F-D515-4D1F-915D-0BC166D26B91}"/>
                  </a:ext>
                </a:extLst>
              </p:cNvPr>
              <p:cNvCxnSpPr>
                <a:cxnSpLocks/>
              </p:cNvCxnSpPr>
              <p:nvPr/>
            </p:nvCxnSpPr>
            <p:spPr>
              <a:xfrm rot="10800000">
                <a:off x="5898600" y="3356769"/>
                <a:ext cx="274320" cy="0"/>
              </a:xfrm>
              <a:prstGeom prst="straightConnector1">
                <a:avLst/>
              </a:prstGeom>
              <a:ln>
                <a:prstDash val="lg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18" name="Rectangle 317">
                <a:extLst>
                  <a:ext uri="{FF2B5EF4-FFF2-40B4-BE49-F238E27FC236}">
                    <a16:creationId xmlns:a16="http://schemas.microsoft.com/office/drawing/2014/main" id="{D682366C-18DB-4AE2-AE57-55296ECC8FB2}"/>
                  </a:ext>
                </a:extLst>
              </p:cNvPr>
              <p:cNvSpPr/>
              <p:nvPr/>
            </p:nvSpPr>
            <p:spPr>
              <a:xfrm>
                <a:off x="5408652" y="2976487"/>
                <a:ext cx="118872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Analytical Data Product</a:t>
                </a:r>
              </a:p>
            </p:txBody>
          </p:sp>
          <p:sp>
            <p:nvSpPr>
              <p:cNvPr id="319" name="Rectangle 318">
                <a:extLst>
                  <a:ext uri="{FF2B5EF4-FFF2-40B4-BE49-F238E27FC236}">
                    <a16:creationId xmlns:a16="http://schemas.microsoft.com/office/drawing/2014/main" id="{70E283D0-EE8E-44C3-878A-2B4344AD733D}"/>
                  </a:ext>
                </a:extLst>
              </p:cNvPr>
              <p:cNvSpPr/>
              <p:nvPr/>
            </p:nvSpPr>
            <p:spPr>
              <a:xfrm>
                <a:off x="5107107" y="3649351"/>
                <a:ext cx="1794081" cy="341632"/>
              </a:xfrm>
              <a:prstGeom prst="rect">
                <a:avLst/>
              </a:prstGeom>
            </p:spPr>
            <p:txBody>
              <a:bodyPr wrap="none">
                <a:spAutoFit/>
              </a:bodyPr>
              <a:lstStyle/>
              <a:p>
                <a:pPr algn="ctr">
                  <a:lnSpc>
                    <a:spcPct val="90000"/>
                  </a:lnSpc>
                </a:pPr>
                <a:r>
                  <a:rPr lang="en-GB" sz="900">
                    <a:solidFill>
                      <a:schemeClr val="accent1"/>
                    </a:solidFill>
                    <a:latin typeface="Arial" panose="020B0604020202020204" pitchFamily="34" charset="0"/>
                    <a:cs typeface="Arial" panose="020B0604020202020204" pitchFamily="34" charset="0"/>
                  </a:rPr>
                  <a:t>DQ, Lineage, Auditing, Security</a:t>
                </a:r>
              </a:p>
              <a:p>
                <a:pPr algn="ctr">
                  <a:lnSpc>
                    <a:spcPct val="90000"/>
                  </a:lnSpc>
                </a:pPr>
                <a:r>
                  <a:rPr lang="en-GB" sz="900">
                    <a:solidFill>
                      <a:schemeClr val="accent1"/>
                    </a:solidFill>
                    <a:latin typeface="Arial" panose="020B0604020202020204" pitchFamily="34" charset="0"/>
                    <a:cs typeface="Arial" panose="020B0604020202020204" pitchFamily="34" charset="0"/>
                  </a:rPr>
                  <a:t>Provenance, Security</a:t>
                </a:r>
              </a:p>
            </p:txBody>
          </p:sp>
        </p:grpSp>
        <p:grpSp>
          <p:nvGrpSpPr>
            <p:cNvPr id="324" name="Group 323">
              <a:extLst>
                <a:ext uri="{FF2B5EF4-FFF2-40B4-BE49-F238E27FC236}">
                  <a16:creationId xmlns:a16="http://schemas.microsoft.com/office/drawing/2014/main" id="{365AAAC6-506B-4644-8B04-A76D42DA98F6}"/>
                </a:ext>
              </a:extLst>
            </p:cNvPr>
            <p:cNvGrpSpPr/>
            <p:nvPr/>
          </p:nvGrpSpPr>
          <p:grpSpPr>
            <a:xfrm>
              <a:off x="7094306" y="2421500"/>
              <a:ext cx="2093614" cy="1624823"/>
              <a:chOff x="4962501" y="2425567"/>
              <a:chExt cx="2093614" cy="1624823"/>
            </a:xfrm>
          </p:grpSpPr>
          <p:sp>
            <p:nvSpPr>
              <p:cNvPr id="325" name="Rectangle 324">
                <a:extLst>
                  <a:ext uri="{FF2B5EF4-FFF2-40B4-BE49-F238E27FC236}">
                    <a16:creationId xmlns:a16="http://schemas.microsoft.com/office/drawing/2014/main" id="{CA5D9B10-9542-45DC-9719-2B56E703E34B}"/>
                  </a:ext>
                </a:extLst>
              </p:cNvPr>
              <p:cNvSpPr/>
              <p:nvPr/>
            </p:nvSpPr>
            <p:spPr>
              <a:xfrm>
                <a:off x="5004440" y="2663703"/>
                <a:ext cx="2011680" cy="1371600"/>
              </a:xfrm>
              <a:prstGeom prst="rect">
                <a:avLst/>
              </a:prstGeom>
              <a:ln w="9525"/>
            </p:spPr>
            <p:style>
              <a:lnRef idx="2">
                <a:schemeClr val="accent2"/>
              </a:lnRef>
              <a:fillRef idx="1">
                <a:schemeClr val="lt1"/>
              </a:fillRef>
              <a:effectRef idx="0">
                <a:schemeClr val="accent2"/>
              </a:effectRef>
              <a:fontRef idx="minor">
                <a:schemeClr val="dk1"/>
              </a:fontRef>
            </p:style>
            <p:txBody>
              <a:bodyPr rtlCol="0" anchor="t"/>
              <a:lstStyle/>
              <a:p>
                <a:endParaRPr lang="en-US" b="1">
                  <a:solidFill>
                    <a:schemeClr val="accent3">
                      <a:lumMod val="50000"/>
                    </a:schemeClr>
                  </a:solidFill>
                </a:endParaRPr>
              </a:p>
            </p:txBody>
          </p:sp>
          <p:cxnSp>
            <p:nvCxnSpPr>
              <p:cNvPr id="326" name="Straight Connector 325">
                <a:extLst>
                  <a:ext uri="{FF2B5EF4-FFF2-40B4-BE49-F238E27FC236}">
                    <a16:creationId xmlns:a16="http://schemas.microsoft.com/office/drawing/2014/main" id="{A8998104-232A-492F-948A-4609F0436EDE}"/>
                  </a:ext>
                </a:extLst>
              </p:cNvPr>
              <p:cNvCxnSpPr>
                <a:cxnSpLocks/>
              </p:cNvCxnSpPr>
              <p:nvPr/>
            </p:nvCxnSpPr>
            <p:spPr>
              <a:xfrm rot="5400000">
                <a:off x="4697091" y="3336454"/>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FA027A9-D894-463A-AE81-7C8F01FAB559}"/>
                  </a:ext>
                </a:extLst>
              </p:cNvPr>
              <p:cNvCxnSpPr>
                <a:cxnSpLocks/>
              </p:cNvCxnSpPr>
              <p:nvPr/>
            </p:nvCxnSpPr>
            <p:spPr>
              <a:xfrm rot="5400000">
                <a:off x="5315286" y="3364590"/>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F579E528-EAC9-4A51-A7D3-D003A95D1B64}"/>
                  </a:ext>
                </a:extLst>
              </p:cNvPr>
              <p:cNvCxnSpPr>
                <a:cxnSpLocks/>
              </p:cNvCxnSpPr>
              <p:nvPr/>
            </p:nvCxnSpPr>
            <p:spPr>
              <a:xfrm rot="5400000">
                <a:off x="5760770" y="3350522"/>
                <a:ext cx="1371600" cy="0"/>
              </a:xfrm>
              <a:prstGeom prst="line">
                <a:avLst/>
              </a:prstGeom>
              <a:ln w="25400">
                <a:solidFill>
                  <a:schemeClr val="accent5">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9" name="Group 328">
                <a:extLst>
                  <a:ext uri="{FF2B5EF4-FFF2-40B4-BE49-F238E27FC236}">
                    <a16:creationId xmlns:a16="http://schemas.microsoft.com/office/drawing/2014/main" id="{AFFEBD9A-FFE2-4657-89F2-C608A0CB394F}"/>
                  </a:ext>
                </a:extLst>
              </p:cNvPr>
              <p:cNvGrpSpPr/>
              <p:nvPr/>
            </p:nvGrpSpPr>
            <p:grpSpPr>
              <a:xfrm>
                <a:off x="4962501" y="2681084"/>
                <a:ext cx="2093614" cy="272544"/>
                <a:chOff x="4962501" y="2821762"/>
                <a:chExt cx="2093614" cy="272544"/>
              </a:xfrm>
            </p:grpSpPr>
            <p:sp>
              <p:nvSpPr>
                <p:cNvPr id="337" name="Rectangle 336">
                  <a:extLst>
                    <a:ext uri="{FF2B5EF4-FFF2-40B4-BE49-F238E27FC236}">
                      <a16:creationId xmlns:a16="http://schemas.microsoft.com/office/drawing/2014/main" id="{3C839654-5EED-4FB4-98BB-EC8E773780AA}"/>
                    </a:ext>
                  </a:extLst>
                </p:cNvPr>
                <p:cNvSpPr/>
                <p:nvPr/>
              </p:nvSpPr>
              <p:spPr>
                <a:xfrm>
                  <a:off x="4962501" y="2821762"/>
                  <a:ext cx="447558"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Raw</a:t>
                  </a:r>
                </a:p>
              </p:txBody>
            </p:sp>
            <p:sp>
              <p:nvSpPr>
                <p:cNvPr id="338" name="Rectangle 337">
                  <a:extLst>
                    <a:ext uri="{FF2B5EF4-FFF2-40B4-BE49-F238E27FC236}">
                      <a16:creationId xmlns:a16="http://schemas.microsoft.com/office/drawing/2014/main" id="{4D74CD8B-64C1-4081-9350-2B566A02620B}"/>
                    </a:ext>
                  </a:extLst>
                </p:cNvPr>
                <p:cNvSpPr/>
                <p:nvPr/>
              </p:nvSpPr>
              <p:spPr>
                <a:xfrm>
                  <a:off x="5436180" y="2839646"/>
                  <a:ext cx="505267"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Silver</a:t>
                  </a:r>
                </a:p>
              </p:txBody>
            </p:sp>
            <p:sp>
              <p:nvSpPr>
                <p:cNvPr id="339" name="Rectangle 338">
                  <a:extLst>
                    <a:ext uri="{FF2B5EF4-FFF2-40B4-BE49-F238E27FC236}">
                      <a16:creationId xmlns:a16="http://schemas.microsoft.com/office/drawing/2014/main" id="{54C1F7E3-B460-46D1-AAE3-FFECFF65CF20}"/>
                    </a:ext>
                  </a:extLst>
                </p:cNvPr>
                <p:cNvSpPr/>
                <p:nvPr/>
              </p:nvSpPr>
              <p:spPr>
                <a:xfrm>
                  <a:off x="5998746" y="2833602"/>
                  <a:ext cx="453970"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Gold</a:t>
                  </a:r>
                </a:p>
              </p:txBody>
            </p:sp>
            <p:sp>
              <p:nvSpPr>
                <p:cNvPr id="340" name="Rectangle 339">
                  <a:extLst>
                    <a:ext uri="{FF2B5EF4-FFF2-40B4-BE49-F238E27FC236}">
                      <a16:creationId xmlns:a16="http://schemas.microsoft.com/office/drawing/2014/main" id="{5A1E7AEE-B6D4-430C-9096-78036F6CF972}"/>
                    </a:ext>
                  </a:extLst>
                </p:cNvPr>
                <p:cNvSpPr/>
                <p:nvPr/>
              </p:nvSpPr>
              <p:spPr>
                <a:xfrm>
                  <a:off x="6453066" y="2848085"/>
                  <a:ext cx="603049" cy="246221"/>
                </a:xfrm>
                <a:prstGeom prst="rect">
                  <a:avLst/>
                </a:prstGeom>
              </p:spPr>
              <p:txBody>
                <a:bodyPr wrap="none">
                  <a:spAutoFit/>
                </a:bodyPr>
                <a:lstStyle/>
                <a:p>
                  <a:pPr algn="ctr"/>
                  <a:r>
                    <a:rPr lang="en-GB" sz="1000">
                      <a:solidFill>
                        <a:schemeClr val="accent1"/>
                      </a:solidFill>
                      <a:latin typeface="Arial" panose="020B0604020202020204" pitchFamily="34" charset="0"/>
                      <a:cs typeface="Arial" panose="020B0604020202020204" pitchFamily="34" charset="0"/>
                    </a:rPr>
                    <a:t>Publish</a:t>
                  </a:r>
                </a:p>
              </p:txBody>
            </p:sp>
          </p:grpSp>
          <p:sp>
            <p:nvSpPr>
              <p:cNvPr id="330" name="Rectangle 329">
                <a:extLst>
                  <a:ext uri="{FF2B5EF4-FFF2-40B4-BE49-F238E27FC236}">
                    <a16:creationId xmlns:a16="http://schemas.microsoft.com/office/drawing/2014/main" id="{EC0722B0-E2A0-42D1-8B2A-3E9999C8883C}"/>
                  </a:ext>
                </a:extLst>
              </p:cNvPr>
              <p:cNvSpPr/>
              <p:nvPr/>
            </p:nvSpPr>
            <p:spPr>
              <a:xfrm>
                <a:off x="5772731" y="2425567"/>
                <a:ext cx="554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NODE</a:t>
                </a:r>
              </a:p>
            </p:txBody>
          </p:sp>
          <p:sp>
            <p:nvSpPr>
              <p:cNvPr id="331" name="Rectangle 330">
                <a:extLst>
                  <a:ext uri="{FF2B5EF4-FFF2-40B4-BE49-F238E27FC236}">
                    <a16:creationId xmlns:a16="http://schemas.microsoft.com/office/drawing/2014/main" id="{B10720CF-CDD1-46FF-99BE-A1D6965BB4F4}"/>
                  </a:ext>
                </a:extLst>
              </p:cNvPr>
              <p:cNvSpPr/>
              <p:nvPr/>
            </p:nvSpPr>
            <p:spPr>
              <a:xfrm>
                <a:off x="5092531" y="3515545"/>
                <a:ext cx="1828800" cy="457200"/>
              </a:xfrm>
              <a:prstGeom prst="rect">
                <a:avLst/>
              </a:prstGeom>
              <a:ln w="6350"/>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GB" sz="1050" b="1">
                    <a:solidFill>
                      <a:schemeClr val="accent1">
                        <a:lumMod val="75000"/>
                      </a:schemeClr>
                    </a:solidFill>
                    <a:latin typeface="Arial" panose="020B0604020202020204" pitchFamily="34" charset="0"/>
                    <a:cs typeface="Arial" panose="020B0604020202020204" pitchFamily="34" charset="0"/>
                  </a:rPr>
                  <a:t>Intra-Domain Governance</a:t>
                </a:r>
              </a:p>
            </p:txBody>
          </p:sp>
          <p:sp>
            <p:nvSpPr>
              <p:cNvPr id="332" name="Rectangle 331">
                <a:extLst>
                  <a:ext uri="{FF2B5EF4-FFF2-40B4-BE49-F238E27FC236}">
                    <a16:creationId xmlns:a16="http://schemas.microsoft.com/office/drawing/2014/main" id="{AB10DE04-499D-4F46-85A6-8F172C271DE4}"/>
                  </a:ext>
                </a:extLst>
              </p:cNvPr>
              <p:cNvSpPr/>
              <p:nvPr/>
            </p:nvSpPr>
            <p:spPr>
              <a:xfrm>
                <a:off x="5066562" y="3242780"/>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sp>
            <p:nvSpPr>
              <p:cNvPr id="333" name="Rectangle 332">
                <a:extLst>
                  <a:ext uri="{FF2B5EF4-FFF2-40B4-BE49-F238E27FC236}">
                    <a16:creationId xmlns:a16="http://schemas.microsoft.com/office/drawing/2014/main" id="{88C34462-1477-4CC1-AC56-817A88F12B54}"/>
                  </a:ext>
                </a:extLst>
              </p:cNvPr>
              <p:cNvSpPr/>
              <p:nvPr/>
            </p:nvSpPr>
            <p:spPr>
              <a:xfrm>
                <a:off x="6148639" y="3247295"/>
                <a:ext cx="822960"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Sub-Product</a:t>
                </a:r>
              </a:p>
            </p:txBody>
          </p:sp>
          <p:cxnSp>
            <p:nvCxnSpPr>
              <p:cNvPr id="334" name="Straight Arrow Connector 333">
                <a:extLst>
                  <a:ext uri="{FF2B5EF4-FFF2-40B4-BE49-F238E27FC236}">
                    <a16:creationId xmlns:a16="http://schemas.microsoft.com/office/drawing/2014/main" id="{918F1BF0-C9DE-4FC7-BF4C-11A0CE90E2F7}"/>
                  </a:ext>
                </a:extLst>
              </p:cNvPr>
              <p:cNvCxnSpPr>
                <a:cxnSpLocks/>
              </p:cNvCxnSpPr>
              <p:nvPr/>
            </p:nvCxnSpPr>
            <p:spPr>
              <a:xfrm rot="10800000">
                <a:off x="5898600" y="3356769"/>
                <a:ext cx="274320" cy="0"/>
              </a:xfrm>
              <a:prstGeom prst="straightConnector1">
                <a:avLst/>
              </a:prstGeom>
              <a:ln>
                <a:prstDash val="lg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35" name="Rectangle 334">
                <a:extLst>
                  <a:ext uri="{FF2B5EF4-FFF2-40B4-BE49-F238E27FC236}">
                    <a16:creationId xmlns:a16="http://schemas.microsoft.com/office/drawing/2014/main" id="{AB5A8757-036C-4DC5-BF19-E68B1CB47548}"/>
                  </a:ext>
                </a:extLst>
              </p:cNvPr>
              <p:cNvSpPr/>
              <p:nvPr/>
            </p:nvSpPr>
            <p:spPr>
              <a:xfrm>
                <a:off x="5408652" y="2976487"/>
                <a:ext cx="1188720" cy="274320"/>
              </a:xfrm>
              <a:prstGeom prst="rect">
                <a:avLst/>
              </a:prstGeom>
              <a:solidFill>
                <a:srgbClr val="2C98D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a:latin typeface="Arial" panose="020B0604020202020204" pitchFamily="34" charset="0"/>
                    <a:cs typeface="Arial" panose="020B0604020202020204" pitchFamily="34" charset="0"/>
                  </a:rPr>
                  <a:t>Business Data Product</a:t>
                </a:r>
              </a:p>
            </p:txBody>
          </p:sp>
          <p:sp>
            <p:nvSpPr>
              <p:cNvPr id="336" name="Rectangle 335">
                <a:extLst>
                  <a:ext uri="{FF2B5EF4-FFF2-40B4-BE49-F238E27FC236}">
                    <a16:creationId xmlns:a16="http://schemas.microsoft.com/office/drawing/2014/main" id="{E0BA6644-9843-4C8C-8934-C66DC281295C}"/>
                  </a:ext>
                </a:extLst>
              </p:cNvPr>
              <p:cNvSpPr/>
              <p:nvPr/>
            </p:nvSpPr>
            <p:spPr>
              <a:xfrm>
                <a:off x="5107107" y="3649351"/>
                <a:ext cx="1794081" cy="341632"/>
              </a:xfrm>
              <a:prstGeom prst="rect">
                <a:avLst/>
              </a:prstGeom>
            </p:spPr>
            <p:txBody>
              <a:bodyPr wrap="none">
                <a:spAutoFit/>
              </a:bodyPr>
              <a:lstStyle/>
              <a:p>
                <a:pPr algn="ctr">
                  <a:lnSpc>
                    <a:spcPct val="90000"/>
                  </a:lnSpc>
                </a:pPr>
                <a:r>
                  <a:rPr lang="en-GB" sz="900">
                    <a:solidFill>
                      <a:schemeClr val="accent1"/>
                    </a:solidFill>
                    <a:latin typeface="Arial" panose="020B0604020202020204" pitchFamily="34" charset="0"/>
                    <a:cs typeface="Arial" panose="020B0604020202020204" pitchFamily="34" charset="0"/>
                  </a:rPr>
                  <a:t>DQ, Lineage, Auditing, Security</a:t>
                </a:r>
              </a:p>
              <a:p>
                <a:pPr algn="ctr">
                  <a:lnSpc>
                    <a:spcPct val="90000"/>
                  </a:lnSpc>
                </a:pPr>
                <a:r>
                  <a:rPr lang="en-GB" sz="900">
                    <a:solidFill>
                      <a:schemeClr val="accent1"/>
                    </a:solidFill>
                    <a:latin typeface="Arial" panose="020B0604020202020204" pitchFamily="34" charset="0"/>
                    <a:cs typeface="Arial" panose="020B0604020202020204" pitchFamily="34" charset="0"/>
                  </a:rPr>
                  <a:t>Provenance, Security</a:t>
                </a:r>
              </a:p>
            </p:txBody>
          </p:sp>
        </p:grpSp>
        <p:sp>
          <p:nvSpPr>
            <p:cNvPr id="341" name="Rectangle 340">
              <a:extLst>
                <a:ext uri="{FF2B5EF4-FFF2-40B4-BE49-F238E27FC236}">
                  <a16:creationId xmlns:a16="http://schemas.microsoft.com/office/drawing/2014/main" id="{9A6EA1E7-3C5D-4395-BACF-FF56356DB9EF}"/>
                </a:ext>
              </a:extLst>
            </p:cNvPr>
            <p:cNvSpPr/>
            <p:nvPr/>
          </p:nvSpPr>
          <p:spPr>
            <a:xfrm>
              <a:off x="8840703" y="4324945"/>
              <a:ext cx="809837" cy="246221"/>
            </a:xfrm>
            <a:prstGeom prst="rect">
              <a:avLst/>
            </a:prstGeom>
          </p:spPr>
          <p:txBody>
            <a:bodyPr wrap="none">
              <a:spAutoFit/>
            </a:bodyPr>
            <a:lstStyle/>
            <a:p>
              <a:pPr algn="ctr"/>
              <a:r>
                <a:rPr lang="en-GB" sz="1000" b="1">
                  <a:solidFill>
                    <a:schemeClr val="accent1"/>
                  </a:solidFill>
                  <a:latin typeface="Arial" panose="020B0604020202020204" pitchFamily="34" charset="0"/>
                  <a:cs typeface="Arial" panose="020B0604020202020204" pitchFamily="34" charset="0"/>
                </a:rPr>
                <a:t>Standards</a:t>
              </a:r>
            </a:p>
          </p:txBody>
        </p:sp>
      </p:grpSp>
    </p:spTree>
    <p:extLst>
      <p:ext uri="{BB962C8B-B14F-4D97-AF65-F5344CB8AC3E}">
        <p14:creationId xmlns:p14="http://schemas.microsoft.com/office/powerpoint/2010/main" val="195394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Architecture Deep Dive</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17</a:t>
            </a:fld>
            <a:endParaRPr lang="en-US"/>
          </a:p>
        </p:txBody>
      </p:sp>
    </p:spTree>
    <p:extLst>
      <p:ext uri="{BB962C8B-B14F-4D97-AF65-F5344CB8AC3E}">
        <p14:creationId xmlns:p14="http://schemas.microsoft.com/office/powerpoint/2010/main" val="339864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64A1CE-EA3B-41D9-84E9-828FBD870C41}"/>
              </a:ext>
            </a:extLst>
          </p:cNvPr>
          <p:cNvSpPr>
            <a:spLocks noGrp="1"/>
          </p:cNvSpPr>
          <p:nvPr>
            <p:ph type="title"/>
          </p:nvPr>
        </p:nvSpPr>
        <p:spPr>
          <a:xfrm>
            <a:off x="243840" y="181858"/>
            <a:ext cx="11704320" cy="424732"/>
          </a:xfrm>
        </p:spPr>
        <p:txBody>
          <a:bodyPr/>
          <a:lstStyle/>
          <a:p>
            <a:r>
              <a:rPr lang="en-US"/>
              <a:t>Enterprise Data and AI Capability Architecture for Herbalife data platform</a:t>
            </a:r>
          </a:p>
        </p:txBody>
      </p:sp>
      <p:sp>
        <p:nvSpPr>
          <p:cNvPr id="2" name="Slide Number Placeholder 1">
            <a:extLst>
              <a:ext uri="{FF2B5EF4-FFF2-40B4-BE49-F238E27FC236}">
                <a16:creationId xmlns:a16="http://schemas.microsoft.com/office/drawing/2014/main" id="{2770CE0B-395B-4930-BC1F-7EB004B97532}"/>
              </a:ext>
            </a:extLst>
          </p:cNvPr>
          <p:cNvSpPr>
            <a:spLocks noGrp="1"/>
          </p:cNvSpPr>
          <p:nvPr>
            <p:ph type="sldNum" sz="quarter" idx="10"/>
          </p:nvPr>
        </p:nvSpPr>
        <p:spPr>
          <a:xfrm>
            <a:off x="260126" y="6461611"/>
            <a:ext cx="185435" cy="215444"/>
          </a:xfrm>
        </p:spPr>
        <p:txBody>
          <a:bodyPr/>
          <a:lstStyle>
            <a:defPPr>
              <a:defRPr lang="en-US"/>
            </a:defPPr>
            <a:lvl1pPr marL="0" algn="ctr" defTabSz="914400" rtl="0" eaLnBrk="1" latinLnBrk="0" hangingPunct="1">
              <a:defRPr sz="1100" kern="1200">
                <a:solidFill>
                  <a:schemeClr val="tx2">
                    <a:lumMod val="75000"/>
                  </a:schemeClr>
                </a:solidFill>
                <a:latin typeface="Segoe UI Semibold" panose="020B0702040204020203" pitchFamily="34" charset="0"/>
                <a:ea typeface="+mn-ea"/>
                <a:cs typeface="Segoe UI Semibold" panose="020B07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A05BEAD-CD35-4D32-BABD-5C4CBA121575}" type="slidenum">
              <a:rPr kumimoji="0" lang="en-US" sz="1400" b="0" i="0" u="none" strike="noStrike" kern="1200" cap="none" spc="0" normalizeH="0" baseline="0" noProof="0">
                <a:ln>
                  <a:noFill/>
                </a:ln>
                <a:solidFill>
                  <a:srgbClr val="A7A9AC">
                    <a:lumMod val="50000"/>
                  </a:srgbClr>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A7A9AC">
                  <a:lumMod val="50000"/>
                </a:srgbClr>
              </a:solidFill>
              <a:effectLst/>
              <a:uLnTx/>
              <a:uFillTx/>
              <a:latin typeface="Arial" pitchFamily="34" charset="0"/>
              <a:ea typeface="+mn-ea"/>
              <a:cs typeface="Arial" pitchFamily="34" charset="0"/>
            </a:endParaRPr>
          </a:p>
        </p:txBody>
      </p:sp>
      <p:sp>
        <p:nvSpPr>
          <p:cNvPr id="74" name="Rectangle 73">
            <a:extLst>
              <a:ext uri="{FF2B5EF4-FFF2-40B4-BE49-F238E27FC236}">
                <a16:creationId xmlns:a16="http://schemas.microsoft.com/office/drawing/2014/main" id="{AC5F024F-0548-40B0-8360-466E713B073D}"/>
              </a:ext>
            </a:extLst>
          </p:cNvPr>
          <p:cNvSpPr/>
          <p:nvPr/>
        </p:nvSpPr>
        <p:spPr>
          <a:xfrm>
            <a:off x="1658993" y="909743"/>
            <a:ext cx="9570482" cy="67103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1" name="TextBox 110">
            <a:extLst>
              <a:ext uri="{FF2B5EF4-FFF2-40B4-BE49-F238E27FC236}">
                <a16:creationId xmlns:a16="http://schemas.microsoft.com/office/drawing/2014/main" id="{5CBE3934-D53F-4324-97F6-7AF9D424DA14}"/>
              </a:ext>
            </a:extLst>
          </p:cNvPr>
          <p:cNvSpPr txBox="1"/>
          <p:nvPr/>
        </p:nvSpPr>
        <p:spPr>
          <a:xfrm>
            <a:off x="3409623" y="1008666"/>
            <a:ext cx="1057336"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Catalog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MDM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Metadata Mgmt</a:t>
            </a:r>
            <a:r>
              <a:rPr kumimoji="0" lang="en-US" sz="900" b="0" i="0" u="none" strike="noStrike" kern="1200" cap="none" spc="0" normalizeH="0" baseline="0" noProof="0">
                <a:ln>
                  <a:noFill/>
                </a:ln>
                <a:solidFill>
                  <a:srgbClr val="5F9A35"/>
                </a:solidFill>
                <a:effectLst/>
                <a:uLnTx/>
                <a:uFillTx/>
                <a:latin typeface="Arial" panose="020B0604020202020204" pitchFamily="34" charset="0"/>
                <a:ea typeface="+mn-ea"/>
                <a:cs typeface="Arial" panose="020B0604020202020204" pitchFamily="34" charset="0"/>
              </a:rPr>
              <a:t>.</a:t>
            </a:r>
          </a:p>
        </p:txBody>
      </p:sp>
      <p:sp>
        <p:nvSpPr>
          <p:cNvPr id="112" name="TextBox 111">
            <a:extLst>
              <a:ext uri="{FF2B5EF4-FFF2-40B4-BE49-F238E27FC236}">
                <a16:creationId xmlns:a16="http://schemas.microsoft.com/office/drawing/2014/main" id="{A6B81002-FC52-4CCC-92AE-96D83CAED1E5}"/>
              </a:ext>
            </a:extLst>
          </p:cNvPr>
          <p:cNvSpPr txBox="1"/>
          <p:nvPr/>
        </p:nvSpPr>
        <p:spPr>
          <a:xfrm>
            <a:off x="4696662" y="1037386"/>
            <a:ext cx="1057336"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Lineage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Stewardship</a:t>
            </a:r>
          </a:p>
        </p:txBody>
      </p:sp>
      <p:sp>
        <p:nvSpPr>
          <p:cNvPr id="113" name="TextBox 112">
            <a:extLst>
              <a:ext uri="{FF2B5EF4-FFF2-40B4-BE49-F238E27FC236}">
                <a16:creationId xmlns:a16="http://schemas.microsoft.com/office/drawing/2014/main" id="{A37274CB-CDB9-4F98-878C-F7DD75DD9C58}"/>
              </a:ext>
            </a:extLst>
          </p:cNvPr>
          <p:cNvSpPr txBox="1"/>
          <p:nvPr/>
        </p:nvSpPr>
        <p:spPr>
          <a:xfrm>
            <a:off x="5865782" y="1042670"/>
            <a:ext cx="1768009"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Security &amp; Access control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Protection &amp; Compliance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rgbClr val="00498C"/>
                </a:solidFill>
                <a:latin typeface="Arial" panose="020B0604020202020204" pitchFamily="34" charset="0"/>
                <a:cs typeface="Arial" panose="020B0604020202020204" pitchFamily="34" charset="0"/>
              </a:rPr>
              <a:t>Data Residency</a:t>
            </a:r>
            <a:endPar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endParaRPr>
          </a:p>
        </p:txBody>
      </p:sp>
      <p:sp>
        <p:nvSpPr>
          <p:cNvPr id="114" name="TextBox 113">
            <a:extLst>
              <a:ext uri="{FF2B5EF4-FFF2-40B4-BE49-F238E27FC236}">
                <a16:creationId xmlns:a16="http://schemas.microsoft.com/office/drawing/2014/main" id="{1D6B4D68-E0C1-44FF-A7D5-E351997F9D1A}"/>
              </a:ext>
            </a:extLst>
          </p:cNvPr>
          <p:cNvSpPr txBox="1"/>
          <p:nvPr/>
        </p:nvSpPr>
        <p:spPr>
          <a:xfrm>
            <a:off x="7615895" y="1034777"/>
            <a:ext cx="114038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AI/ML Governance</a:t>
            </a:r>
          </a:p>
        </p:txBody>
      </p:sp>
      <p:sp>
        <p:nvSpPr>
          <p:cNvPr id="133" name="Rectangle 132"/>
          <p:cNvSpPr/>
          <p:nvPr/>
        </p:nvSpPr>
        <p:spPr>
          <a:xfrm>
            <a:off x="622269" y="909742"/>
            <a:ext cx="1006606" cy="529638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5" name="Rectangle 74">
            <a:extLst>
              <a:ext uri="{FF2B5EF4-FFF2-40B4-BE49-F238E27FC236}">
                <a16:creationId xmlns:a16="http://schemas.microsoft.com/office/drawing/2014/main" id="{F33B6D96-8973-4417-9040-31C6EA411884}"/>
              </a:ext>
            </a:extLst>
          </p:cNvPr>
          <p:cNvSpPr/>
          <p:nvPr/>
        </p:nvSpPr>
        <p:spPr>
          <a:xfrm>
            <a:off x="1661501" y="1618064"/>
            <a:ext cx="1470813" cy="24641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Acquisition</a:t>
            </a:r>
          </a:p>
        </p:txBody>
      </p:sp>
      <p:sp>
        <p:nvSpPr>
          <p:cNvPr id="82" name="Rectangle 81">
            <a:extLst>
              <a:ext uri="{FF2B5EF4-FFF2-40B4-BE49-F238E27FC236}">
                <a16:creationId xmlns:a16="http://schemas.microsoft.com/office/drawing/2014/main" id="{F1A628AA-E3B2-4082-BC10-37AA29B5B1FA}"/>
              </a:ext>
            </a:extLst>
          </p:cNvPr>
          <p:cNvSpPr/>
          <p:nvPr/>
        </p:nvSpPr>
        <p:spPr>
          <a:xfrm>
            <a:off x="1661501" y="4132660"/>
            <a:ext cx="9570482" cy="7837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1" name="Rectangle 80">
            <a:extLst>
              <a:ext uri="{FF2B5EF4-FFF2-40B4-BE49-F238E27FC236}">
                <a16:creationId xmlns:a16="http://schemas.microsoft.com/office/drawing/2014/main" id="{6ADC4495-CEC7-4273-957D-40E3B92BE386}"/>
              </a:ext>
            </a:extLst>
          </p:cNvPr>
          <p:cNvSpPr/>
          <p:nvPr/>
        </p:nvSpPr>
        <p:spPr>
          <a:xfrm>
            <a:off x="7821049" y="3302728"/>
            <a:ext cx="3410934" cy="77944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6" name="Rectangle 75">
            <a:extLst>
              <a:ext uri="{FF2B5EF4-FFF2-40B4-BE49-F238E27FC236}">
                <a16:creationId xmlns:a16="http://schemas.microsoft.com/office/drawing/2014/main" id="{45C8FAE2-5D4F-4822-8BE2-15F9EDECD581}"/>
              </a:ext>
            </a:extLst>
          </p:cNvPr>
          <p:cNvSpPr/>
          <p:nvPr/>
        </p:nvSpPr>
        <p:spPr>
          <a:xfrm>
            <a:off x="3132313" y="1618064"/>
            <a:ext cx="1568388" cy="24641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7" name="Rectangle 76">
            <a:extLst>
              <a:ext uri="{FF2B5EF4-FFF2-40B4-BE49-F238E27FC236}">
                <a16:creationId xmlns:a16="http://schemas.microsoft.com/office/drawing/2014/main" id="{89FFEDFD-B994-4D9C-B4E8-3B56C627DB38}"/>
              </a:ext>
            </a:extLst>
          </p:cNvPr>
          <p:cNvSpPr/>
          <p:nvPr/>
        </p:nvSpPr>
        <p:spPr>
          <a:xfrm>
            <a:off x="6227229" y="1623891"/>
            <a:ext cx="1595270" cy="244962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 name="Rectangle 77">
            <a:extLst>
              <a:ext uri="{FF2B5EF4-FFF2-40B4-BE49-F238E27FC236}">
                <a16:creationId xmlns:a16="http://schemas.microsoft.com/office/drawing/2014/main" id="{AEC7D566-D915-4518-91A6-E2AE7992947A}"/>
              </a:ext>
            </a:extLst>
          </p:cNvPr>
          <p:cNvSpPr/>
          <p:nvPr/>
        </p:nvSpPr>
        <p:spPr>
          <a:xfrm>
            <a:off x="7821049" y="2429327"/>
            <a:ext cx="3410934" cy="86190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0" name="Rectangle 79">
            <a:extLst>
              <a:ext uri="{FF2B5EF4-FFF2-40B4-BE49-F238E27FC236}">
                <a16:creationId xmlns:a16="http://schemas.microsoft.com/office/drawing/2014/main" id="{DE5310CB-1C39-4833-9551-CBBF2D2ECC90}"/>
              </a:ext>
            </a:extLst>
          </p:cNvPr>
          <p:cNvSpPr/>
          <p:nvPr/>
        </p:nvSpPr>
        <p:spPr>
          <a:xfrm>
            <a:off x="4696966" y="1618065"/>
            <a:ext cx="1539288" cy="245544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3" name="Rectangle 82">
            <a:extLst>
              <a:ext uri="{FF2B5EF4-FFF2-40B4-BE49-F238E27FC236}">
                <a16:creationId xmlns:a16="http://schemas.microsoft.com/office/drawing/2014/main" id="{E2FAF9F3-7A71-4494-9953-B180F26D80B3}"/>
              </a:ext>
            </a:extLst>
          </p:cNvPr>
          <p:cNvSpPr/>
          <p:nvPr/>
        </p:nvSpPr>
        <p:spPr>
          <a:xfrm>
            <a:off x="7821049" y="1618064"/>
            <a:ext cx="3410934" cy="81358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5" name="Oval 84">
            <a:extLst>
              <a:ext uri="{FF2B5EF4-FFF2-40B4-BE49-F238E27FC236}">
                <a16:creationId xmlns:a16="http://schemas.microsoft.com/office/drawing/2014/main" id="{15E2C607-9D31-40DB-A215-64F91606B058}"/>
              </a:ext>
            </a:extLst>
          </p:cNvPr>
          <p:cNvSpPr/>
          <p:nvPr/>
        </p:nvSpPr>
        <p:spPr>
          <a:xfrm>
            <a:off x="3035954" y="3343021"/>
            <a:ext cx="241379" cy="2412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Oval 87">
            <a:extLst>
              <a:ext uri="{FF2B5EF4-FFF2-40B4-BE49-F238E27FC236}">
                <a16:creationId xmlns:a16="http://schemas.microsoft.com/office/drawing/2014/main" id="{30862C56-5715-402A-A11F-1B0DAACD3D54}"/>
              </a:ext>
            </a:extLst>
          </p:cNvPr>
          <p:cNvSpPr/>
          <p:nvPr/>
        </p:nvSpPr>
        <p:spPr>
          <a:xfrm>
            <a:off x="4647350" y="3343021"/>
            <a:ext cx="241379" cy="2412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1" name="Oval 90">
            <a:extLst>
              <a:ext uri="{FF2B5EF4-FFF2-40B4-BE49-F238E27FC236}">
                <a16:creationId xmlns:a16="http://schemas.microsoft.com/office/drawing/2014/main" id="{F49564B5-B48D-4435-B084-F6620C8FA7C9}"/>
              </a:ext>
            </a:extLst>
          </p:cNvPr>
          <p:cNvSpPr/>
          <p:nvPr/>
        </p:nvSpPr>
        <p:spPr>
          <a:xfrm>
            <a:off x="6169765" y="3370929"/>
            <a:ext cx="241379" cy="2412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4" name="Oval 93">
            <a:extLst>
              <a:ext uri="{FF2B5EF4-FFF2-40B4-BE49-F238E27FC236}">
                <a16:creationId xmlns:a16="http://schemas.microsoft.com/office/drawing/2014/main" id="{1DFCA21D-4211-42B4-90CF-A3946C180927}"/>
              </a:ext>
            </a:extLst>
          </p:cNvPr>
          <p:cNvSpPr/>
          <p:nvPr/>
        </p:nvSpPr>
        <p:spPr>
          <a:xfrm>
            <a:off x="7737919" y="1904137"/>
            <a:ext cx="241379" cy="2412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 name="Oval 96">
            <a:extLst>
              <a:ext uri="{FF2B5EF4-FFF2-40B4-BE49-F238E27FC236}">
                <a16:creationId xmlns:a16="http://schemas.microsoft.com/office/drawing/2014/main" id="{85C5C7C7-59CA-41ED-A840-81B9FC90213D}"/>
              </a:ext>
            </a:extLst>
          </p:cNvPr>
          <p:cNvSpPr/>
          <p:nvPr/>
        </p:nvSpPr>
        <p:spPr>
          <a:xfrm>
            <a:off x="7760106" y="2740835"/>
            <a:ext cx="241379" cy="2412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 name="TextBox 101">
            <a:extLst>
              <a:ext uri="{FF2B5EF4-FFF2-40B4-BE49-F238E27FC236}">
                <a16:creationId xmlns:a16="http://schemas.microsoft.com/office/drawing/2014/main" id="{C4B9E607-C7A4-415E-B1F3-8F9B621473D4}"/>
              </a:ext>
            </a:extLst>
          </p:cNvPr>
          <p:cNvSpPr txBox="1"/>
          <p:nvPr/>
        </p:nvSpPr>
        <p:spPr>
          <a:xfrm>
            <a:off x="1675144" y="2163690"/>
            <a:ext cx="134918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Push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Pull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CDC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API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Streams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Unstructured Data Acquisition</a:t>
            </a:r>
          </a:p>
        </p:txBody>
      </p:sp>
      <p:sp>
        <p:nvSpPr>
          <p:cNvPr id="103" name="TextBox 102">
            <a:extLst>
              <a:ext uri="{FF2B5EF4-FFF2-40B4-BE49-F238E27FC236}">
                <a16:creationId xmlns:a16="http://schemas.microsoft.com/office/drawing/2014/main" id="{B259EA18-B78B-4F5F-A76A-871AB2032785}"/>
              </a:ext>
            </a:extLst>
          </p:cNvPr>
          <p:cNvSpPr txBox="1"/>
          <p:nvPr/>
        </p:nvSpPr>
        <p:spPr>
          <a:xfrm>
            <a:off x="3146560" y="2171673"/>
            <a:ext cx="1412169" cy="10618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Micro-Batch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Realtime/Near 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Multi-Point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Metadata Driven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Unstructured Data Ingestion</a:t>
            </a:r>
          </a:p>
        </p:txBody>
      </p:sp>
      <p:sp>
        <p:nvSpPr>
          <p:cNvPr id="104" name="TextBox 103">
            <a:extLst>
              <a:ext uri="{FF2B5EF4-FFF2-40B4-BE49-F238E27FC236}">
                <a16:creationId xmlns:a16="http://schemas.microsoft.com/office/drawing/2014/main" id="{6522E4EB-DC40-446A-B1A5-BD7BF12C9D21}"/>
              </a:ext>
            </a:extLst>
          </p:cNvPr>
          <p:cNvSpPr txBox="1"/>
          <p:nvPr/>
        </p:nvSpPr>
        <p:spPr>
          <a:xfrm>
            <a:off x="4802678" y="2064238"/>
            <a:ext cx="1270708" cy="16158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Micro-Batch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CEP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Stream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Virtual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Connecting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Data Attributions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Text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Image/Video/Audio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NLP</a:t>
            </a:r>
          </a:p>
        </p:txBody>
      </p:sp>
      <p:sp>
        <p:nvSpPr>
          <p:cNvPr id="105" name="TextBox 104">
            <a:extLst>
              <a:ext uri="{FF2B5EF4-FFF2-40B4-BE49-F238E27FC236}">
                <a16:creationId xmlns:a16="http://schemas.microsoft.com/office/drawing/2014/main" id="{BCB393B6-8565-44B3-8749-F1953E013EA4}"/>
              </a:ext>
            </a:extLst>
          </p:cNvPr>
          <p:cNvSpPr txBox="1"/>
          <p:nvPr/>
        </p:nvSpPr>
        <p:spPr>
          <a:xfrm>
            <a:off x="6247136" y="2097003"/>
            <a:ext cx="1499412" cy="10618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Industry Semantics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Ontology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Virtual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Feature Store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BI Models &amp; Cubes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Data Mesh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Digital Tag Management</a:t>
            </a:r>
          </a:p>
        </p:txBody>
      </p:sp>
      <p:sp>
        <p:nvSpPr>
          <p:cNvPr id="106" name="TextBox 105">
            <a:extLst>
              <a:ext uri="{FF2B5EF4-FFF2-40B4-BE49-F238E27FC236}">
                <a16:creationId xmlns:a16="http://schemas.microsoft.com/office/drawing/2014/main" id="{8AFDE6BA-9896-49DA-8C5F-96B4748CE5D7}"/>
              </a:ext>
            </a:extLst>
          </p:cNvPr>
          <p:cNvSpPr txBox="1"/>
          <p:nvPr/>
        </p:nvSpPr>
        <p:spPr>
          <a:xfrm>
            <a:off x="9200593" y="1862829"/>
            <a:ext cx="1558794"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Exploration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Cognitive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Mashups &amp; Storyboards</a:t>
            </a:r>
          </a:p>
        </p:txBody>
      </p:sp>
      <p:sp>
        <p:nvSpPr>
          <p:cNvPr id="108" name="TextBox 107">
            <a:extLst>
              <a:ext uri="{FF2B5EF4-FFF2-40B4-BE49-F238E27FC236}">
                <a16:creationId xmlns:a16="http://schemas.microsoft.com/office/drawing/2014/main" id="{8C7E0C26-3B41-4F48-9CF4-12415F507E0B}"/>
              </a:ext>
            </a:extLst>
          </p:cNvPr>
          <p:cNvSpPr txBox="1"/>
          <p:nvPr/>
        </p:nvSpPr>
        <p:spPr>
          <a:xfrm>
            <a:off x="7946603" y="2771293"/>
            <a:ext cx="1542070"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Feature exploration &amp;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Build, Train &amp; Test Model</a:t>
            </a:r>
          </a:p>
        </p:txBody>
      </p:sp>
      <p:pic>
        <p:nvPicPr>
          <p:cNvPr id="115" name="Picture 114" descr="Graphical user interface, application&#10;&#10;Description automatically generated">
            <a:extLst>
              <a:ext uri="{FF2B5EF4-FFF2-40B4-BE49-F238E27FC236}">
                <a16:creationId xmlns:a16="http://schemas.microsoft.com/office/drawing/2014/main" id="{FAE0A668-E566-414B-8687-F0BFF00DA3B6}"/>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89760" y="2456097"/>
            <a:ext cx="352429" cy="322653"/>
          </a:xfrm>
          <a:prstGeom prst="rect">
            <a:avLst/>
          </a:prstGeom>
          <a:noFill/>
        </p:spPr>
      </p:pic>
      <p:pic>
        <p:nvPicPr>
          <p:cNvPr id="118" name="Picture 117" descr="A picture containing monitor, star, clock&#10;&#10;Description automatically generated">
            <a:extLst>
              <a:ext uri="{FF2B5EF4-FFF2-40B4-BE49-F238E27FC236}">
                <a16:creationId xmlns:a16="http://schemas.microsoft.com/office/drawing/2014/main" id="{D73A0DA7-7CF7-4E0B-8F0A-19EEF27DA8E6}"/>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65543" y="1620076"/>
            <a:ext cx="341721" cy="312849"/>
          </a:xfrm>
          <a:prstGeom prst="rect">
            <a:avLst/>
          </a:prstGeom>
          <a:noFill/>
        </p:spPr>
      </p:pic>
      <p:pic>
        <p:nvPicPr>
          <p:cNvPr id="119" name="Picture 118" descr="A picture containing shape&#10;&#10;Description automatically generated">
            <a:extLst>
              <a:ext uri="{FF2B5EF4-FFF2-40B4-BE49-F238E27FC236}">
                <a16:creationId xmlns:a16="http://schemas.microsoft.com/office/drawing/2014/main" id="{49726578-52B3-493D-A859-B048E5670F5C}"/>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49263" y="4348640"/>
            <a:ext cx="277193" cy="253774"/>
          </a:xfrm>
          <a:prstGeom prst="rect">
            <a:avLst/>
          </a:prstGeom>
          <a:noFill/>
        </p:spPr>
      </p:pic>
      <p:pic>
        <p:nvPicPr>
          <p:cNvPr id="122" name="Picture 121" descr="Application, calendar&#10;&#10;Description automatically generated">
            <a:extLst>
              <a:ext uri="{FF2B5EF4-FFF2-40B4-BE49-F238E27FC236}">
                <a16:creationId xmlns:a16="http://schemas.microsoft.com/office/drawing/2014/main" id="{457711EA-8FC5-41E1-87C3-604B3D2D6EB8}"/>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19790" y="1665281"/>
            <a:ext cx="236097" cy="216149"/>
          </a:xfrm>
          <a:prstGeom prst="rect">
            <a:avLst/>
          </a:prstGeom>
          <a:noFill/>
        </p:spPr>
      </p:pic>
      <p:pic>
        <p:nvPicPr>
          <p:cNvPr id="123" name="Picture 122" descr="A picture containing calendar&#10;&#10;Description automatically generated">
            <a:extLst>
              <a:ext uri="{FF2B5EF4-FFF2-40B4-BE49-F238E27FC236}">
                <a16:creationId xmlns:a16="http://schemas.microsoft.com/office/drawing/2014/main" id="{0254C33F-6BBD-4B5D-A0C4-4A678C1A98EC}"/>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243930" y="1606082"/>
            <a:ext cx="262519" cy="286746"/>
          </a:xfrm>
          <a:prstGeom prst="rect">
            <a:avLst/>
          </a:prstGeom>
          <a:noFill/>
        </p:spPr>
      </p:pic>
      <p:sp>
        <p:nvSpPr>
          <p:cNvPr id="125" name="TextBox 124">
            <a:extLst>
              <a:ext uri="{FF2B5EF4-FFF2-40B4-BE49-F238E27FC236}">
                <a16:creationId xmlns:a16="http://schemas.microsoft.com/office/drawing/2014/main" id="{95DC67AC-F584-4B26-AE85-BC4B11328AA6}"/>
              </a:ext>
            </a:extLst>
          </p:cNvPr>
          <p:cNvSpPr txBox="1"/>
          <p:nvPr/>
        </p:nvSpPr>
        <p:spPr>
          <a:xfrm>
            <a:off x="8700173" y="4141320"/>
            <a:ext cx="9105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Model Library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API Registry</a:t>
            </a:r>
          </a:p>
          <a:p>
            <a:pPr>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Metadata Store</a:t>
            </a:r>
          </a:p>
        </p:txBody>
      </p:sp>
      <p:sp>
        <p:nvSpPr>
          <p:cNvPr id="126" name="TextBox 125">
            <a:extLst>
              <a:ext uri="{FF2B5EF4-FFF2-40B4-BE49-F238E27FC236}">
                <a16:creationId xmlns:a16="http://schemas.microsoft.com/office/drawing/2014/main" id="{84DE4F1C-15EE-4CF8-9B56-28D0027073F1}"/>
              </a:ext>
            </a:extLst>
          </p:cNvPr>
          <p:cNvSpPr txBox="1"/>
          <p:nvPr/>
        </p:nvSpPr>
        <p:spPr>
          <a:xfrm>
            <a:off x="7670210" y="4131843"/>
            <a:ext cx="13624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Feature Store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Attribute Store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Consumption Marts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Thick Data</a:t>
            </a:r>
          </a:p>
        </p:txBody>
      </p:sp>
      <p:sp>
        <p:nvSpPr>
          <p:cNvPr id="127" name="TextBox 126">
            <a:extLst>
              <a:ext uri="{FF2B5EF4-FFF2-40B4-BE49-F238E27FC236}">
                <a16:creationId xmlns:a16="http://schemas.microsoft.com/office/drawing/2014/main" id="{3D7BC72C-37D4-4F92-BD05-79B462AD9182}"/>
              </a:ext>
            </a:extLst>
          </p:cNvPr>
          <p:cNvSpPr txBox="1"/>
          <p:nvPr/>
        </p:nvSpPr>
        <p:spPr>
          <a:xfrm>
            <a:off x="9523023" y="4149811"/>
            <a:ext cx="1473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Knowledge Graph (LTM)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State and Context (STM)</a:t>
            </a:r>
          </a:p>
        </p:txBody>
      </p:sp>
      <p:sp>
        <p:nvSpPr>
          <p:cNvPr id="131" name="TextBox 130">
            <a:extLst>
              <a:ext uri="{FF2B5EF4-FFF2-40B4-BE49-F238E27FC236}">
                <a16:creationId xmlns:a16="http://schemas.microsoft.com/office/drawing/2014/main" id="{E64AB816-92CD-44C6-8672-89840A2BBBD4}"/>
              </a:ext>
            </a:extLst>
          </p:cNvPr>
          <p:cNvSpPr txBox="1"/>
          <p:nvPr/>
        </p:nvSpPr>
        <p:spPr>
          <a:xfrm>
            <a:off x="7941431" y="3484383"/>
            <a:ext cx="10682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Cognize Master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Inceptor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Sense – Edge Reflexes</a:t>
            </a:r>
          </a:p>
        </p:txBody>
      </p:sp>
      <p:pic>
        <p:nvPicPr>
          <p:cNvPr id="132" name="Picture 131" descr="A picture containing clock&#10;&#10;Description automatically generated">
            <a:extLst>
              <a:ext uri="{FF2B5EF4-FFF2-40B4-BE49-F238E27FC236}">
                <a16:creationId xmlns:a16="http://schemas.microsoft.com/office/drawing/2014/main" id="{DFE9CAEF-EF4A-4918-B3B8-87002230E22E}"/>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60248" y="3327473"/>
            <a:ext cx="387807" cy="355043"/>
          </a:xfrm>
          <a:prstGeom prst="rect">
            <a:avLst/>
          </a:prstGeom>
          <a:noFill/>
        </p:spPr>
      </p:pic>
      <p:sp>
        <p:nvSpPr>
          <p:cNvPr id="152" name="TextBox 151">
            <a:extLst>
              <a:ext uri="{FF2B5EF4-FFF2-40B4-BE49-F238E27FC236}">
                <a16:creationId xmlns:a16="http://schemas.microsoft.com/office/drawing/2014/main" id="{ED3BF941-9D3E-4421-8DEC-76E371064A39}"/>
              </a:ext>
            </a:extLst>
          </p:cNvPr>
          <p:cNvSpPr txBox="1"/>
          <p:nvPr/>
        </p:nvSpPr>
        <p:spPr>
          <a:xfrm>
            <a:off x="8062428" y="1880712"/>
            <a:ext cx="1075766"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Data 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Domain APIs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Info. Marketplace</a:t>
            </a:r>
          </a:p>
        </p:txBody>
      </p:sp>
      <p:grpSp>
        <p:nvGrpSpPr>
          <p:cNvPr id="134" name="Group 133">
            <a:extLst>
              <a:ext uri="{FF2B5EF4-FFF2-40B4-BE49-F238E27FC236}">
                <a16:creationId xmlns:a16="http://schemas.microsoft.com/office/drawing/2014/main" id="{D386D198-95EE-4E2B-BAD2-F4655EA5FCF8}"/>
              </a:ext>
            </a:extLst>
          </p:cNvPr>
          <p:cNvGrpSpPr/>
          <p:nvPr/>
        </p:nvGrpSpPr>
        <p:grpSpPr>
          <a:xfrm>
            <a:off x="1664506" y="5571294"/>
            <a:ext cx="9572990" cy="640080"/>
            <a:chOff x="1656484" y="1600012"/>
            <a:chExt cx="9572990" cy="640080"/>
          </a:xfrm>
        </p:grpSpPr>
        <p:sp>
          <p:nvSpPr>
            <p:cNvPr id="144" name="Rectangle 143">
              <a:extLst>
                <a:ext uri="{FF2B5EF4-FFF2-40B4-BE49-F238E27FC236}">
                  <a16:creationId xmlns:a16="http://schemas.microsoft.com/office/drawing/2014/main" id="{D8469877-313B-4DC5-861C-031E0E68DA84}"/>
                </a:ext>
              </a:extLst>
            </p:cNvPr>
            <p:cNvSpPr/>
            <p:nvPr/>
          </p:nvSpPr>
          <p:spPr>
            <a:xfrm>
              <a:off x="1656484" y="1600012"/>
              <a:ext cx="9572990" cy="64008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6" name="TextBox 145">
              <a:extLst>
                <a:ext uri="{FF2B5EF4-FFF2-40B4-BE49-F238E27FC236}">
                  <a16:creationId xmlns:a16="http://schemas.microsoft.com/office/drawing/2014/main" id="{FD74DB60-9B61-4016-94B4-D70E5661C440}"/>
                </a:ext>
              </a:extLst>
            </p:cNvPr>
            <p:cNvSpPr txBox="1"/>
            <p:nvPr/>
          </p:nvSpPr>
          <p:spPr>
            <a:xfrm>
              <a:off x="2677965" y="1634456"/>
              <a:ext cx="178097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Scheduling &amp; Workflow</a:t>
              </a:r>
            </a:p>
          </p:txBody>
        </p:sp>
        <p:sp>
          <p:nvSpPr>
            <p:cNvPr id="147" name="TextBox 146">
              <a:extLst>
                <a:ext uri="{FF2B5EF4-FFF2-40B4-BE49-F238E27FC236}">
                  <a16:creationId xmlns:a16="http://schemas.microsoft.com/office/drawing/2014/main" id="{98D14AF9-AC3A-4994-8041-780DD68880B5}"/>
                </a:ext>
              </a:extLst>
            </p:cNvPr>
            <p:cNvSpPr txBox="1"/>
            <p:nvPr/>
          </p:nvSpPr>
          <p:spPr>
            <a:xfrm>
              <a:off x="4287179" y="1663765"/>
              <a:ext cx="131795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Monitoring &amp; Ops.</a:t>
              </a:r>
            </a:p>
          </p:txBody>
        </p:sp>
        <p:sp>
          <p:nvSpPr>
            <p:cNvPr id="148" name="TextBox 147">
              <a:extLst>
                <a:ext uri="{FF2B5EF4-FFF2-40B4-BE49-F238E27FC236}">
                  <a16:creationId xmlns:a16="http://schemas.microsoft.com/office/drawing/2014/main" id="{BF5CE323-FC46-406A-AC54-FFD760947AB2}"/>
                </a:ext>
              </a:extLst>
            </p:cNvPr>
            <p:cNvSpPr txBox="1"/>
            <p:nvPr/>
          </p:nvSpPr>
          <p:spPr>
            <a:xfrm>
              <a:off x="2695714" y="1817469"/>
              <a:ext cx="6644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DevOps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Testing</a:t>
              </a:r>
            </a:p>
          </p:txBody>
        </p:sp>
        <p:sp>
          <p:nvSpPr>
            <p:cNvPr id="150" name="TextBox 149">
              <a:extLst>
                <a:ext uri="{FF2B5EF4-FFF2-40B4-BE49-F238E27FC236}">
                  <a16:creationId xmlns:a16="http://schemas.microsoft.com/office/drawing/2014/main" id="{6ADDF4F8-38D4-4A15-9B44-275D370F4C9B}"/>
                </a:ext>
              </a:extLst>
            </p:cNvPr>
            <p:cNvSpPr txBox="1"/>
            <p:nvPr/>
          </p:nvSpPr>
          <p:spPr>
            <a:xfrm>
              <a:off x="4281665" y="1860860"/>
              <a:ext cx="103213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XP Monitoring</a:t>
              </a:r>
            </a:p>
          </p:txBody>
        </p:sp>
        <p:sp>
          <p:nvSpPr>
            <p:cNvPr id="151" name="TextBox 150">
              <a:extLst>
                <a:ext uri="{FF2B5EF4-FFF2-40B4-BE49-F238E27FC236}">
                  <a16:creationId xmlns:a16="http://schemas.microsoft.com/office/drawing/2014/main" id="{9C4177DE-F865-405A-80F5-C9F11D4F16FB}"/>
                </a:ext>
              </a:extLst>
            </p:cNvPr>
            <p:cNvSpPr txBox="1"/>
            <p:nvPr/>
          </p:nvSpPr>
          <p:spPr>
            <a:xfrm>
              <a:off x="5649582" y="1676257"/>
              <a:ext cx="138679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rgbClr val="00498C"/>
                  </a:solidFill>
                  <a:effectLst/>
                  <a:uLnTx/>
                  <a:uFillTx/>
                  <a:latin typeface="Arial" panose="020B0604020202020204" pitchFamily="34" charset="0"/>
                  <a:ea typeface="+mn-ea"/>
                  <a:cs typeface="Arial" panose="020B0604020202020204" pitchFamily="34" charset="0"/>
                </a:rPr>
                <a:t>MLOps</a:t>
              </a: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 Provisioning</a:t>
              </a:r>
            </a:p>
          </p:txBody>
        </p:sp>
        <p:pic>
          <p:nvPicPr>
            <p:cNvPr id="154" name="Picture 153" descr="A picture containing application&#10;&#10;Description automatically generated">
              <a:extLst>
                <a:ext uri="{FF2B5EF4-FFF2-40B4-BE49-F238E27FC236}">
                  <a16:creationId xmlns:a16="http://schemas.microsoft.com/office/drawing/2014/main" id="{86A92E35-7D7D-421F-BA28-17B7F9D89339}"/>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38254" y="1841016"/>
              <a:ext cx="281494" cy="258225"/>
            </a:xfrm>
            <a:prstGeom prst="rect">
              <a:avLst/>
            </a:prstGeom>
            <a:noFill/>
          </p:spPr>
        </p:pic>
        <p:sp>
          <p:nvSpPr>
            <p:cNvPr id="156" name="TextBox 155">
              <a:extLst>
                <a:ext uri="{FF2B5EF4-FFF2-40B4-BE49-F238E27FC236}">
                  <a16:creationId xmlns:a16="http://schemas.microsoft.com/office/drawing/2014/main" id="{1843ADBF-2FA1-4D39-9811-CE4D390858D0}"/>
                </a:ext>
              </a:extLst>
            </p:cNvPr>
            <p:cNvSpPr txBox="1"/>
            <p:nvPr/>
          </p:nvSpPr>
          <p:spPr>
            <a:xfrm>
              <a:off x="5649582" y="1871417"/>
              <a:ext cx="844606" cy="230832"/>
            </a:xfrm>
            <a:prstGeom prst="rect">
              <a:avLst/>
            </a:prstGeom>
            <a:noFill/>
          </p:spPr>
          <p:txBody>
            <a:bodyPr wrap="square" rtlCol="0">
              <a:spAutoFit/>
            </a:bodyPr>
            <a:lstStyle>
              <a:defPPr>
                <a:defRPr lang="en-US"/>
              </a:defPPr>
              <a:lvl1pPr>
                <a:defRPr sz="900">
                  <a:solidFill>
                    <a:schemeClr val="tx1">
                      <a:lumMod val="95000"/>
                      <a:lumOff val="5000"/>
                    </a:schemeClr>
                  </a:solidFill>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FinOps</a:t>
              </a:r>
            </a:p>
          </p:txBody>
        </p:sp>
        <p:sp>
          <p:nvSpPr>
            <p:cNvPr id="11" name="TextBox 10">
              <a:extLst>
                <a:ext uri="{FF2B5EF4-FFF2-40B4-BE49-F238E27FC236}">
                  <a16:creationId xmlns:a16="http://schemas.microsoft.com/office/drawing/2014/main" id="{BBA8FDB6-A5A2-FED1-F41D-DE026746C2DB}"/>
                </a:ext>
              </a:extLst>
            </p:cNvPr>
            <p:cNvSpPr txBox="1"/>
            <p:nvPr/>
          </p:nvSpPr>
          <p:spPr>
            <a:xfrm>
              <a:off x="6966791" y="1674174"/>
              <a:ext cx="131795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Usage and Data Audit</a:t>
              </a:r>
            </a:p>
          </p:txBody>
        </p:sp>
      </p:grpSp>
      <p:sp>
        <p:nvSpPr>
          <p:cNvPr id="160" name="Right Arrow 46">
            <a:extLst>
              <a:ext uri="{FF2B5EF4-FFF2-40B4-BE49-F238E27FC236}">
                <a16:creationId xmlns:a16="http://schemas.microsoft.com/office/drawing/2014/main" id="{209B8DA5-CAD4-4F90-85CF-5BF753FF7641}"/>
              </a:ext>
            </a:extLst>
          </p:cNvPr>
          <p:cNvSpPr/>
          <p:nvPr/>
        </p:nvSpPr>
        <p:spPr>
          <a:xfrm>
            <a:off x="3000227" y="3324489"/>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61" name="Right Arrow 46">
            <a:extLst>
              <a:ext uri="{FF2B5EF4-FFF2-40B4-BE49-F238E27FC236}">
                <a16:creationId xmlns:a16="http://schemas.microsoft.com/office/drawing/2014/main" id="{4AA7C1C7-1CB0-45E7-B132-84DBD0743086}"/>
              </a:ext>
            </a:extLst>
          </p:cNvPr>
          <p:cNvSpPr/>
          <p:nvPr/>
        </p:nvSpPr>
        <p:spPr>
          <a:xfrm>
            <a:off x="4572583" y="3312386"/>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3" name="TextBox 12">
            <a:extLst>
              <a:ext uri="{FF2B5EF4-FFF2-40B4-BE49-F238E27FC236}">
                <a16:creationId xmlns:a16="http://schemas.microsoft.com/office/drawing/2014/main" id="{52F79DBB-51E1-4FF8-8587-7CC96386BFDB}"/>
              </a:ext>
            </a:extLst>
          </p:cNvPr>
          <p:cNvSpPr txBox="1"/>
          <p:nvPr/>
        </p:nvSpPr>
        <p:spPr>
          <a:xfrm>
            <a:off x="703142" y="959319"/>
            <a:ext cx="73152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SOURCES</a:t>
            </a:r>
          </a:p>
        </p:txBody>
      </p:sp>
      <p:sp>
        <p:nvSpPr>
          <p:cNvPr id="162" name="TextBox 161">
            <a:extLst>
              <a:ext uri="{FF2B5EF4-FFF2-40B4-BE49-F238E27FC236}">
                <a16:creationId xmlns:a16="http://schemas.microsoft.com/office/drawing/2014/main" id="{22CEA7A4-C281-4B27-8A42-A83CD16287B1}"/>
              </a:ext>
            </a:extLst>
          </p:cNvPr>
          <p:cNvSpPr txBox="1"/>
          <p:nvPr/>
        </p:nvSpPr>
        <p:spPr>
          <a:xfrm>
            <a:off x="1686268" y="1653198"/>
            <a:ext cx="91440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ACQUISITION</a:t>
            </a:r>
          </a:p>
        </p:txBody>
      </p:sp>
      <p:sp>
        <p:nvSpPr>
          <p:cNvPr id="163" name="TextBox 162">
            <a:extLst>
              <a:ext uri="{FF2B5EF4-FFF2-40B4-BE49-F238E27FC236}">
                <a16:creationId xmlns:a16="http://schemas.microsoft.com/office/drawing/2014/main" id="{12E10444-9A69-4743-8278-DE6C341439DF}"/>
              </a:ext>
            </a:extLst>
          </p:cNvPr>
          <p:cNvSpPr txBox="1"/>
          <p:nvPr/>
        </p:nvSpPr>
        <p:spPr>
          <a:xfrm>
            <a:off x="1764851" y="942572"/>
            <a:ext cx="91440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GOVERNANCE</a:t>
            </a:r>
          </a:p>
        </p:txBody>
      </p:sp>
      <p:sp>
        <p:nvSpPr>
          <p:cNvPr id="164" name="TextBox 163">
            <a:extLst>
              <a:ext uri="{FF2B5EF4-FFF2-40B4-BE49-F238E27FC236}">
                <a16:creationId xmlns:a16="http://schemas.microsoft.com/office/drawing/2014/main" id="{46AADEB5-E9F0-43EB-ADE0-E6B88F4AB97E}"/>
              </a:ext>
            </a:extLst>
          </p:cNvPr>
          <p:cNvSpPr txBox="1"/>
          <p:nvPr/>
        </p:nvSpPr>
        <p:spPr>
          <a:xfrm>
            <a:off x="3185942" y="1661502"/>
            <a:ext cx="822960" cy="215444"/>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INGEST</a:t>
            </a:r>
          </a:p>
        </p:txBody>
      </p:sp>
      <p:sp>
        <p:nvSpPr>
          <p:cNvPr id="166" name="TextBox 165">
            <a:extLst>
              <a:ext uri="{FF2B5EF4-FFF2-40B4-BE49-F238E27FC236}">
                <a16:creationId xmlns:a16="http://schemas.microsoft.com/office/drawing/2014/main" id="{3B722869-2EA5-48EE-98EC-FB98A1423321}"/>
              </a:ext>
            </a:extLst>
          </p:cNvPr>
          <p:cNvSpPr txBox="1"/>
          <p:nvPr/>
        </p:nvSpPr>
        <p:spPr>
          <a:xfrm>
            <a:off x="4770737" y="1656227"/>
            <a:ext cx="914400" cy="215444"/>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PREPARE</a:t>
            </a:r>
          </a:p>
        </p:txBody>
      </p:sp>
      <p:sp>
        <p:nvSpPr>
          <p:cNvPr id="167" name="Right Arrow 46">
            <a:extLst>
              <a:ext uri="{FF2B5EF4-FFF2-40B4-BE49-F238E27FC236}">
                <a16:creationId xmlns:a16="http://schemas.microsoft.com/office/drawing/2014/main" id="{46F61CB6-5925-4D1D-9527-3AE99DFC23A5}"/>
              </a:ext>
            </a:extLst>
          </p:cNvPr>
          <p:cNvSpPr/>
          <p:nvPr/>
        </p:nvSpPr>
        <p:spPr>
          <a:xfrm>
            <a:off x="6094403" y="3341849"/>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68" name="Right Arrow 46">
            <a:extLst>
              <a:ext uri="{FF2B5EF4-FFF2-40B4-BE49-F238E27FC236}">
                <a16:creationId xmlns:a16="http://schemas.microsoft.com/office/drawing/2014/main" id="{1BD2F4A2-B0DB-4524-8806-73CC2633B606}"/>
              </a:ext>
            </a:extLst>
          </p:cNvPr>
          <p:cNvSpPr/>
          <p:nvPr/>
        </p:nvSpPr>
        <p:spPr>
          <a:xfrm>
            <a:off x="7690299" y="1962913"/>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69" name="Right Arrow 46">
            <a:extLst>
              <a:ext uri="{FF2B5EF4-FFF2-40B4-BE49-F238E27FC236}">
                <a16:creationId xmlns:a16="http://schemas.microsoft.com/office/drawing/2014/main" id="{BF89FBD8-F103-475A-9260-B3D0DED1FFC6}"/>
              </a:ext>
            </a:extLst>
          </p:cNvPr>
          <p:cNvSpPr/>
          <p:nvPr/>
        </p:nvSpPr>
        <p:spPr>
          <a:xfrm>
            <a:off x="7688775" y="2722874"/>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70" name="Right Arrow 46">
            <a:extLst>
              <a:ext uri="{FF2B5EF4-FFF2-40B4-BE49-F238E27FC236}">
                <a16:creationId xmlns:a16="http://schemas.microsoft.com/office/drawing/2014/main" id="{E78D2E9F-1FF0-47A5-92BA-B35F7F11EF55}"/>
              </a:ext>
            </a:extLst>
          </p:cNvPr>
          <p:cNvSpPr/>
          <p:nvPr/>
        </p:nvSpPr>
        <p:spPr>
          <a:xfrm>
            <a:off x="7686916" y="3680366"/>
            <a:ext cx="274320" cy="274320"/>
          </a:xfrm>
          <a:prstGeom prst="rightArrow">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Calibri"/>
            </a:endParaRPr>
          </a:p>
        </p:txBody>
      </p:sp>
      <p:sp>
        <p:nvSpPr>
          <p:cNvPr id="174" name="TextBox 173">
            <a:extLst>
              <a:ext uri="{FF2B5EF4-FFF2-40B4-BE49-F238E27FC236}">
                <a16:creationId xmlns:a16="http://schemas.microsoft.com/office/drawing/2014/main" id="{1EEF97CB-B442-498F-B440-A781772A92B2}"/>
              </a:ext>
            </a:extLst>
          </p:cNvPr>
          <p:cNvSpPr txBox="1"/>
          <p:nvPr/>
        </p:nvSpPr>
        <p:spPr>
          <a:xfrm>
            <a:off x="6284733" y="1653694"/>
            <a:ext cx="1097280" cy="182880"/>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SEMANTIC LAYER</a:t>
            </a:r>
          </a:p>
        </p:txBody>
      </p:sp>
      <p:sp>
        <p:nvSpPr>
          <p:cNvPr id="178" name="TextBox 177">
            <a:extLst>
              <a:ext uri="{FF2B5EF4-FFF2-40B4-BE49-F238E27FC236}">
                <a16:creationId xmlns:a16="http://schemas.microsoft.com/office/drawing/2014/main" id="{850D1168-7739-4B13-8EB3-322FF01F40B7}"/>
              </a:ext>
            </a:extLst>
          </p:cNvPr>
          <p:cNvSpPr txBox="1"/>
          <p:nvPr/>
        </p:nvSpPr>
        <p:spPr>
          <a:xfrm>
            <a:off x="7894083" y="1656265"/>
            <a:ext cx="1005840" cy="182880"/>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CONSUMPTION</a:t>
            </a:r>
          </a:p>
        </p:txBody>
      </p:sp>
      <p:sp>
        <p:nvSpPr>
          <p:cNvPr id="179" name="TextBox 178">
            <a:extLst>
              <a:ext uri="{FF2B5EF4-FFF2-40B4-BE49-F238E27FC236}">
                <a16:creationId xmlns:a16="http://schemas.microsoft.com/office/drawing/2014/main" id="{EC18CC86-9D0F-4121-B5FF-6FAFCCD94DCF}"/>
              </a:ext>
            </a:extLst>
          </p:cNvPr>
          <p:cNvSpPr txBox="1"/>
          <p:nvPr/>
        </p:nvSpPr>
        <p:spPr>
          <a:xfrm>
            <a:off x="7852472" y="2451290"/>
            <a:ext cx="1670130" cy="182880"/>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ANALYTICS &amp; DATA SCIENCE</a:t>
            </a:r>
          </a:p>
        </p:txBody>
      </p:sp>
      <p:sp>
        <p:nvSpPr>
          <p:cNvPr id="180" name="TextBox 179">
            <a:extLst>
              <a:ext uri="{FF2B5EF4-FFF2-40B4-BE49-F238E27FC236}">
                <a16:creationId xmlns:a16="http://schemas.microsoft.com/office/drawing/2014/main" id="{4A501CEE-FCDB-4C10-B9DF-1539ABD18B59}"/>
              </a:ext>
            </a:extLst>
          </p:cNvPr>
          <p:cNvSpPr txBox="1"/>
          <p:nvPr/>
        </p:nvSpPr>
        <p:spPr>
          <a:xfrm>
            <a:off x="1675144" y="4120201"/>
            <a:ext cx="73152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STORAGE</a:t>
            </a:r>
          </a:p>
        </p:txBody>
      </p:sp>
      <p:grpSp>
        <p:nvGrpSpPr>
          <p:cNvPr id="16" name="Group 15">
            <a:extLst>
              <a:ext uri="{FF2B5EF4-FFF2-40B4-BE49-F238E27FC236}">
                <a16:creationId xmlns:a16="http://schemas.microsoft.com/office/drawing/2014/main" id="{9A4A2D05-79AF-8968-8BDF-1324A94EC8C7}"/>
              </a:ext>
            </a:extLst>
          </p:cNvPr>
          <p:cNvGrpSpPr/>
          <p:nvPr/>
        </p:nvGrpSpPr>
        <p:grpSpPr>
          <a:xfrm>
            <a:off x="1668932" y="4981587"/>
            <a:ext cx="9572990" cy="551476"/>
            <a:chOff x="1658993" y="4862319"/>
            <a:chExt cx="9572990" cy="551476"/>
          </a:xfrm>
        </p:grpSpPr>
        <p:sp>
          <p:nvSpPr>
            <p:cNvPr id="79" name="Rectangle 78">
              <a:extLst>
                <a:ext uri="{FF2B5EF4-FFF2-40B4-BE49-F238E27FC236}">
                  <a16:creationId xmlns:a16="http://schemas.microsoft.com/office/drawing/2014/main" id="{37C3296D-1978-4A5D-B5D7-11B40CFB8A42}"/>
                </a:ext>
              </a:extLst>
            </p:cNvPr>
            <p:cNvSpPr/>
            <p:nvPr/>
          </p:nvSpPr>
          <p:spPr>
            <a:xfrm>
              <a:off x="1658993" y="4862319"/>
              <a:ext cx="9572990" cy="54632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9" name="TextBox 108">
              <a:extLst>
                <a:ext uri="{FF2B5EF4-FFF2-40B4-BE49-F238E27FC236}">
                  <a16:creationId xmlns:a16="http://schemas.microsoft.com/office/drawing/2014/main" id="{52C76924-DA4E-45FC-AC3F-A4FB75047AF0}"/>
                </a:ext>
              </a:extLst>
            </p:cNvPr>
            <p:cNvSpPr txBox="1"/>
            <p:nvPr/>
          </p:nvSpPr>
          <p:spPr>
            <a:xfrm>
              <a:off x="4289687" y="4905964"/>
              <a:ext cx="935363"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Infra. as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Auto-Scaling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Serverless</a:t>
              </a:r>
            </a:p>
          </p:txBody>
        </p:sp>
        <p:sp>
          <p:nvSpPr>
            <p:cNvPr id="110" name="TextBox 109">
              <a:extLst>
                <a:ext uri="{FF2B5EF4-FFF2-40B4-BE49-F238E27FC236}">
                  <a16:creationId xmlns:a16="http://schemas.microsoft.com/office/drawing/2014/main" id="{F30297BC-880B-47DD-B8C6-6C69BDEB75B0}"/>
                </a:ext>
              </a:extLst>
            </p:cNvPr>
            <p:cNvSpPr txBox="1"/>
            <p:nvPr/>
          </p:nvSpPr>
          <p:spPr>
            <a:xfrm>
              <a:off x="5652090" y="4905964"/>
              <a:ext cx="109898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Containerization</a:t>
              </a:r>
            </a:p>
          </p:txBody>
        </p:sp>
        <p:pic>
          <p:nvPicPr>
            <p:cNvPr id="121" name="Picture 120" descr="A picture containing application&#10;&#10;Description automatically generated">
              <a:extLst>
                <a:ext uri="{FF2B5EF4-FFF2-40B4-BE49-F238E27FC236}">
                  <a16:creationId xmlns:a16="http://schemas.microsoft.com/office/drawing/2014/main" id="{1D76E1B2-502F-41C8-9971-6E614515A70E}"/>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22040" y="5115709"/>
              <a:ext cx="277231" cy="253808"/>
            </a:xfrm>
            <a:prstGeom prst="rect">
              <a:avLst/>
            </a:prstGeom>
            <a:noFill/>
          </p:spPr>
        </p:pic>
        <p:sp>
          <p:nvSpPr>
            <p:cNvPr id="129" name="TextBox 128">
              <a:extLst>
                <a:ext uri="{FF2B5EF4-FFF2-40B4-BE49-F238E27FC236}">
                  <a16:creationId xmlns:a16="http://schemas.microsoft.com/office/drawing/2014/main" id="{F9FDD77A-42D6-4D01-BF17-3D5738197908}"/>
                </a:ext>
              </a:extLst>
            </p:cNvPr>
            <p:cNvSpPr txBox="1"/>
            <p:nvPr/>
          </p:nvSpPr>
          <p:spPr>
            <a:xfrm>
              <a:off x="2680474" y="4893785"/>
              <a:ext cx="1299166"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On-Premise Cloud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Poly-Cloud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Hybrid</a:t>
              </a:r>
            </a:p>
          </p:txBody>
        </p:sp>
        <p:sp>
          <p:nvSpPr>
            <p:cNvPr id="130" name="TextBox 129">
              <a:extLst>
                <a:ext uri="{FF2B5EF4-FFF2-40B4-BE49-F238E27FC236}">
                  <a16:creationId xmlns:a16="http://schemas.microsoft.com/office/drawing/2014/main" id="{E404D7DE-3494-40B9-A8F1-E673B55ED2EB}"/>
                </a:ext>
              </a:extLst>
            </p:cNvPr>
            <p:cNvSpPr txBox="1"/>
            <p:nvPr/>
          </p:nvSpPr>
          <p:spPr>
            <a:xfrm>
              <a:off x="5652090" y="5073502"/>
              <a:ext cx="109898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Sandbox</a:t>
              </a:r>
            </a:p>
          </p:txBody>
        </p:sp>
        <p:sp>
          <p:nvSpPr>
            <p:cNvPr id="181" name="TextBox 180">
              <a:extLst>
                <a:ext uri="{FF2B5EF4-FFF2-40B4-BE49-F238E27FC236}">
                  <a16:creationId xmlns:a16="http://schemas.microsoft.com/office/drawing/2014/main" id="{12051207-0FB9-4538-991A-2AC348C16566}"/>
                </a:ext>
              </a:extLst>
            </p:cNvPr>
            <p:cNvSpPr txBox="1"/>
            <p:nvPr/>
          </p:nvSpPr>
          <p:spPr>
            <a:xfrm>
              <a:off x="1677798" y="4897263"/>
              <a:ext cx="73152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INFRA</a:t>
              </a:r>
            </a:p>
          </p:txBody>
        </p:sp>
      </p:grpSp>
      <p:sp>
        <p:nvSpPr>
          <p:cNvPr id="182" name="TextBox 181">
            <a:extLst>
              <a:ext uri="{FF2B5EF4-FFF2-40B4-BE49-F238E27FC236}">
                <a16:creationId xmlns:a16="http://schemas.microsoft.com/office/drawing/2014/main" id="{29318FFC-15BC-452D-B207-0A9EB8D2D7A0}"/>
              </a:ext>
            </a:extLst>
          </p:cNvPr>
          <p:cNvSpPr txBox="1"/>
          <p:nvPr/>
        </p:nvSpPr>
        <p:spPr>
          <a:xfrm>
            <a:off x="1703238" y="5594712"/>
            <a:ext cx="914400" cy="182880"/>
          </a:xfrm>
          <a:prstGeom prst="rect">
            <a:avLst/>
          </a:prstGeom>
          <a:solidFill>
            <a:srgbClr val="007CC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OPERATIONS</a:t>
            </a:r>
          </a:p>
        </p:txBody>
      </p:sp>
      <p:grpSp>
        <p:nvGrpSpPr>
          <p:cNvPr id="3" name="Group 2">
            <a:extLst>
              <a:ext uri="{FF2B5EF4-FFF2-40B4-BE49-F238E27FC236}">
                <a16:creationId xmlns:a16="http://schemas.microsoft.com/office/drawing/2014/main" id="{824E982C-9A29-4905-9131-D2C8CDDE791E}"/>
              </a:ext>
            </a:extLst>
          </p:cNvPr>
          <p:cNvGrpSpPr/>
          <p:nvPr/>
        </p:nvGrpSpPr>
        <p:grpSpPr>
          <a:xfrm>
            <a:off x="1193318" y="6358528"/>
            <a:ext cx="3012783" cy="230832"/>
            <a:chOff x="1193318" y="6358528"/>
            <a:chExt cx="3012783" cy="230832"/>
          </a:xfrm>
        </p:grpSpPr>
        <p:sp>
          <p:nvSpPr>
            <p:cNvPr id="5" name="TextBox 4">
              <a:extLst>
                <a:ext uri="{FF2B5EF4-FFF2-40B4-BE49-F238E27FC236}">
                  <a16:creationId xmlns:a16="http://schemas.microsoft.com/office/drawing/2014/main" id="{E26B4C66-1FB4-4B34-8B17-8943821685EE}"/>
                </a:ext>
              </a:extLst>
            </p:cNvPr>
            <p:cNvSpPr txBox="1"/>
            <p:nvPr/>
          </p:nvSpPr>
          <p:spPr>
            <a:xfrm>
              <a:off x="1193318" y="6358528"/>
              <a:ext cx="147081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Calibri"/>
                  <a:ea typeface="+mn-ea"/>
                  <a:cs typeface="Segoe UI Semilight" panose="020B0402040204020203" pitchFamily="34" charset="0"/>
                </a:rPr>
                <a:t>Herbalife requirements </a:t>
              </a:r>
            </a:p>
          </p:txBody>
        </p:sp>
        <p:sp>
          <p:nvSpPr>
            <p:cNvPr id="159" name="TextBox 158">
              <a:extLst>
                <a:ext uri="{FF2B5EF4-FFF2-40B4-BE49-F238E27FC236}">
                  <a16:creationId xmlns:a16="http://schemas.microsoft.com/office/drawing/2014/main" id="{6AE73F52-6BC0-48BE-B8C5-785562D97884}"/>
                </a:ext>
              </a:extLst>
            </p:cNvPr>
            <p:cNvSpPr txBox="1"/>
            <p:nvPr/>
          </p:nvSpPr>
          <p:spPr>
            <a:xfrm>
              <a:off x="2946843" y="6358528"/>
              <a:ext cx="125925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Calibri"/>
                  <a:ea typeface="+mn-ea"/>
                  <a:cs typeface="Segoe UI Semilight" panose="020B0402040204020203" pitchFamily="34" charset="0"/>
                </a:rPr>
                <a:t>Additional capabilities</a:t>
              </a:r>
            </a:p>
          </p:txBody>
        </p:sp>
      </p:grpSp>
      <p:grpSp>
        <p:nvGrpSpPr>
          <p:cNvPr id="196" name="Group 195">
            <a:extLst>
              <a:ext uri="{FF2B5EF4-FFF2-40B4-BE49-F238E27FC236}">
                <a16:creationId xmlns:a16="http://schemas.microsoft.com/office/drawing/2014/main" id="{E716A858-C019-405E-94E3-9A622716C8F3}"/>
              </a:ext>
            </a:extLst>
          </p:cNvPr>
          <p:cNvGrpSpPr/>
          <p:nvPr/>
        </p:nvGrpSpPr>
        <p:grpSpPr>
          <a:xfrm>
            <a:off x="2006094" y="1248120"/>
            <a:ext cx="279032" cy="241827"/>
            <a:chOff x="588963" y="1366838"/>
            <a:chExt cx="190501" cy="165101"/>
          </a:xfrm>
          <a:solidFill>
            <a:srgbClr val="007CC3"/>
          </a:solidFill>
        </p:grpSpPr>
        <p:sp>
          <p:nvSpPr>
            <p:cNvPr id="197" name="Oval 479">
              <a:extLst>
                <a:ext uri="{FF2B5EF4-FFF2-40B4-BE49-F238E27FC236}">
                  <a16:creationId xmlns:a16="http://schemas.microsoft.com/office/drawing/2014/main" id="{5050EB3A-8FA7-45D4-B0D2-EA55F5C4292F}"/>
                </a:ext>
              </a:extLst>
            </p:cNvPr>
            <p:cNvSpPr>
              <a:spLocks noChangeArrowheads="1"/>
            </p:cNvSpPr>
            <p:nvPr/>
          </p:nvSpPr>
          <p:spPr bwMode="auto">
            <a:xfrm>
              <a:off x="673101" y="1376363"/>
              <a:ext cx="2381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198" name="Freeform 480">
              <a:extLst>
                <a:ext uri="{FF2B5EF4-FFF2-40B4-BE49-F238E27FC236}">
                  <a16:creationId xmlns:a16="http://schemas.microsoft.com/office/drawing/2014/main" id="{9065CB82-F48D-45EC-8DA5-F492EFFC40D4}"/>
                </a:ext>
              </a:extLst>
            </p:cNvPr>
            <p:cNvSpPr>
              <a:spLocks noEditPoints="1"/>
            </p:cNvSpPr>
            <p:nvPr/>
          </p:nvSpPr>
          <p:spPr bwMode="auto">
            <a:xfrm>
              <a:off x="646113" y="1366838"/>
              <a:ext cx="77788" cy="76200"/>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66 w 82"/>
                <a:gd name="T11" fmla="*/ 66 h 82"/>
                <a:gd name="T12" fmla="*/ 66 w 82"/>
                <a:gd name="T13" fmla="*/ 66 h 82"/>
                <a:gd name="T14" fmla="*/ 57 w 82"/>
                <a:gd name="T15" fmla="*/ 48 h 82"/>
                <a:gd name="T16" fmla="*/ 47 w 82"/>
                <a:gd name="T17" fmla="*/ 43 h 82"/>
                <a:gd name="T18" fmla="*/ 43 w 82"/>
                <a:gd name="T19" fmla="*/ 58 h 82"/>
                <a:gd name="T20" fmla="*/ 41 w 82"/>
                <a:gd name="T21" fmla="*/ 51 h 82"/>
                <a:gd name="T22" fmla="*/ 38 w 82"/>
                <a:gd name="T23" fmla="*/ 58 h 82"/>
                <a:gd name="T24" fmla="*/ 34 w 82"/>
                <a:gd name="T25" fmla="*/ 43 h 82"/>
                <a:gd name="T26" fmla="*/ 24 w 82"/>
                <a:gd name="T27" fmla="*/ 48 h 82"/>
                <a:gd name="T28" fmla="*/ 15 w 82"/>
                <a:gd name="T29" fmla="*/ 66 h 82"/>
                <a:gd name="T30" fmla="*/ 15 w 82"/>
                <a:gd name="T31" fmla="*/ 66 h 82"/>
                <a:gd name="T32" fmla="*/ 5 w 82"/>
                <a:gd name="T33" fmla="*/ 41 h 82"/>
                <a:gd name="T34" fmla="*/ 15 w 82"/>
                <a:gd name="T35" fmla="*/ 16 h 82"/>
                <a:gd name="T36" fmla="*/ 41 w 82"/>
                <a:gd name="T37" fmla="*/ 5 h 82"/>
                <a:gd name="T38" fmla="*/ 66 w 82"/>
                <a:gd name="T39" fmla="*/ 16 h 82"/>
                <a:gd name="T40" fmla="*/ 77 w 82"/>
                <a:gd name="T41" fmla="*/ 41 h 82"/>
                <a:gd name="T42" fmla="*/ 66 w 82"/>
                <a:gd name="T43"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66" y="66"/>
                  </a:moveTo>
                  <a:cubicBezTo>
                    <a:pt x="66" y="66"/>
                    <a:pt x="66" y="66"/>
                    <a:pt x="66" y="66"/>
                  </a:cubicBezTo>
                  <a:cubicBezTo>
                    <a:pt x="63" y="58"/>
                    <a:pt x="57" y="48"/>
                    <a:pt x="57" y="48"/>
                  </a:cubicBezTo>
                  <a:cubicBezTo>
                    <a:pt x="47" y="43"/>
                    <a:pt x="47" y="43"/>
                    <a:pt x="47" y="43"/>
                  </a:cubicBezTo>
                  <a:cubicBezTo>
                    <a:pt x="43" y="58"/>
                    <a:pt x="43" y="58"/>
                    <a:pt x="43" y="58"/>
                  </a:cubicBezTo>
                  <a:cubicBezTo>
                    <a:pt x="41" y="51"/>
                    <a:pt x="41" y="51"/>
                    <a:pt x="41" y="51"/>
                  </a:cubicBezTo>
                  <a:cubicBezTo>
                    <a:pt x="38" y="58"/>
                    <a:pt x="38" y="58"/>
                    <a:pt x="38" y="58"/>
                  </a:cubicBezTo>
                  <a:cubicBezTo>
                    <a:pt x="34" y="43"/>
                    <a:pt x="34" y="43"/>
                    <a:pt x="34" y="43"/>
                  </a:cubicBezTo>
                  <a:cubicBezTo>
                    <a:pt x="24" y="48"/>
                    <a:pt x="24" y="48"/>
                    <a:pt x="24" y="48"/>
                  </a:cubicBezTo>
                  <a:cubicBezTo>
                    <a:pt x="24" y="48"/>
                    <a:pt x="18" y="58"/>
                    <a:pt x="15" y="66"/>
                  </a:cubicBezTo>
                  <a:cubicBezTo>
                    <a:pt x="15" y="66"/>
                    <a:pt x="15" y="66"/>
                    <a:pt x="15" y="66"/>
                  </a:cubicBezTo>
                  <a:cubicBezTo>
                    <a:pt x="9" y="60"/>
                    <a:pt x="5" y="51"/>
                    <a:pt x="5" y="41"/>
                  </a:cubicBezTo>
                  <a:cubicBezTo>
                    <a:pt x="5" y="31"/>
                    <a:pt x="9" y="22"/>
                    <a:pt x="15" y="16"/>
                  </a:cubicBezTo>
                  <a:cubicBezTo>
                    <a:pt x="22" y="9"/>
                    <a:pt x="31" y="5"/>
                    <a:pt x="41" y="5"/>
                  </a:cubicBezTo>
                  <a:cubicBezTo>
                    <a:pt x="51" y="5"/>
                    <a:pt x="59" y="9"/>
                    <a:pt x="66" y="16"/>
                  </a:cubicBezTo>
                  <a:cubicBezTo>
                    <a:pt x="72" y="22"/>
                    <a:pt x="77" y="31"/>
                    <a:pt x="77" y="41"/>
                  </a:cubicBezTo>
                  <a:cubicBezTo>
                    <a:pt x="77" y="51"/>
                    <a:pt x="72" y="60"/>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199" name="Oval 481">
              <a:extLst>
                <a:ext uri="{FF2B5EF4-FFF2-40B4-BE49-F238E27FC236}">
                  <a16:creationId xmlns:a16="http://schemas.microsoft.com/office/drawing/2014/main" id="{9E7D3B66-984C-4FD8-BA66-A5A9E7036B54}"/>
                </a:ext>
              </a:extLst>
            </p:cNvPr>
            <p:cNvSpPr>
              <a:spLocks noChangeArrowheads="1"/>
            </p:cNvSpPr>
            <p:nvPr/>
          </p:nvSpPr>
          <p:spPr bwMode="auto">
            <a:xfrm>
              <a:off x="730251" y="1466851"/>
              <a:ext cx="2381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00" name="Freeform 482">
              <a:extLst>
                <a:ext uri="{FF2B5EF4-FFF2-40B4-BE49-F238E27FC236}">
                  <a16:creationId xmlns:a16="http://schemas.microsoft.com/office/drawing/2014/main" id="{5F6BDD2A-01E8-49B9-9E48-EB101417F82D}"/>
                </a:ext>
              </a:extLst>
            </p:cNvPr>
            <p:cNvSpPr>
              <a:spLocks noEditPoints="1"/>
            </p:cNvSpPr>
            <p:nvPr/>
          </p:nvSpPr>
          <p:spPr bwMode="auto">
            <a:xfrm>
              <a:off x="704851" y="1457326"/>
              <a:ext cx="74613" cy="74613"/>
            </a:xfrm>
            <a:custGeom>
              <a:avLst/>
              <a:gdLst>
                <a:gd name="T0" fmla="*/ 41 w 81"/>
                <a:gd name="T1" fmla="*/ 0 h 81"/>
                <a:gd name="T2" fmla="*/ 0 w 81"/>
                <a:gd name="T3" fmla="*/ 41 h 81"/>
                <a:gd name="T4" fmla="*/ 41 w 81"/>
                <a:gd name="T5" fmla="*/ 81 h 81"/>
                <a:gd name="T6" fmla="*/ 81 w 81"/>
                <a:gd name="T7" fmla="*/ 41 h 81"/>
                <a:gd name="T8" fmla="*/ 41 w 81"/>
                <a:gd name="T9" fmla="*/ 0 h 81"/>
                <a:gd name="T10" fmla="*/ 66 w 81"/>
                <a:gd name="T11" fmla="*/ 66 h 81"/>
                <a:gd name="T12" fmla="*/ 66 w 81"/>
                <a:gd name="T13" fmla="*/ 66 h 81"/>
                <a:gd name="T14" fmla="*/ 57 w 81"/>
                <a:gd name="T15" fmla="*/ 48 h 81"/>
                <a:gd name="T16" fmla="*/ 47 w 81"/>
                <a:gd name="T17" fmla="*/ 42 h 81"/>
                <a:gd name="T18" fmla="*/ 43 w 81"/>
                <a:gd name="T19" fmla="*/ 57 h 81"/>
                <a:gd name="T20" fmla="*/ 41 w 81"/>
                <a:gd name="T21" fmla="*/ 50 h 81"/>
                <a:gd name="T22" fmla="*/ 38 w 81"/>
                <a:gd name="T23" fmla="*/ 57 h 81"/>
                <a:gd name="T24" fmla="*/ 34 w 81"/>
                <a:gd name="T25" fmla="*/ 42 h 81"/>
                <a:gd name="T26" fmla="*/ 24 w 81"/>
                <a:gd name="T27" fmla="*/ 48 h 81"/>
                <a:gd name="T28" fmla="*/ 15 w 81"/>
                <a:gd name="T29" fmla="*/ 66 h 81"/>
                <a:gd name="T30" fmla="*/ 15 w 81"/>
                <a:gd name="T31" fmla="*/ 66 h 81"/>
                <a:gd name="T32" fmla="*/ 5 w 81"/>
                <a:gd name="T33" fmla="*/ 41 h 81"/>
                <a:gd name="T34" fmla="*/ 15 w 81"/>
                <a:gd name="T35" fmla="*/ 15 h 81"/>
                <a:gd name="T36" fmla="*/ 41 w 81"/>
                <a:gd name="T37" fmla="*/ 5 h 81"/>
                <a:gd name="T38" fmla="*/ 66 w 81"/>
                <a:gd name="T39" fmla="*/ 15 h 81"/>
                <a:gd name="T40" fmla="*/ 76 w 81"/>
                <a:gd name="T41" fmla="*/ 41 h 81"/>
                <a:gd name="T42" fmla="*/ 66 w 81"/>
                <a:gd name="T43"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1">
                  <a:moveTo>
                    <a:pt x="41" y="0"/>
                  </a:moveTo>
                  <a:cubicBezTo>
                    <a:pt x="18" y="0"/>
                    <a:pt x="0" y="18"/>
                    <a:pt x="0" y="41"/>
                  </a:cubicBezTo>
                  <a:cubicBezTo>
                    <a:pt x="0" y="63"/>
                    <a:pt x="18" y="81"/>
                    <a:pt x="41" y="81"/>
                  </a:cubicBezTo>
                  <a:cubicBezTo>
                    <a:pt x="63" y="81"/>
                    <a:pt x="81" y="63"/>
                    <a:pt x="81" y="41"/>
                  </a:cubicBezTo>
                  <a:cubicBezTo>
                    <a:pt x="81" y="18"/>
                    <a:pt x="63" y="0"/>
                    <a:pt x="41" y="0"/>
                  </a:cubicBezTo>
                  <a:close/>
                  <a:moveTo>
                    <a:pt x="66" y="66"/>
                  </a:moveTo>
                  <a:cubicBezTo>
                    <a:pt x="66" y="66"/>
                    <a:pt x="66" y="66"/>
                    <a:pt x="66" y="66"/>
                  </a:cubicBezTo>
                  <a:cubicBezTo>
                    <a:pt x="63" y="57"/>
                    <a:pt x="57" y="48"/>
                    <a:pt x="57" y="48"/>
                  </a:cubicBezTo>
                  <a:cubicBezTo>
                    <a:pt x="47" y="42"/>
                    <a:pt x="47" y="42"/>
                    <a:pt x="47" y="42"/>
                  </a:cubicBezTo>
                  <a:cubicBezTo>
                    <a:pt x="43" y="57"/>
                    <a:pt x="43" y="57"/>
                    <a:pt x="43" y="57"/>
                  </a:cubicBezTo>
                  <a:cubicBezTo>
                    <a:pt x="41" y="50"/>
                    <a:pt x="41" y="50"/>
                    <a:pt x="41" y="50"/>
                  </a:cubicBezTo>
                  <a:cubicBezTo>
                    <a:pt x="38" y="57"/>
                    <a:pt x="38" y="57"/>
                    <a:pt x="38" y="57"/>
                  </a:cubicBezTo>
                  <a:cubicBezTo>
                    <a:pt x="34" y="42"/>
                    <a:pt x="34" y="42"/>
                    <a:pt x="34" y="42"/>
                  </a:cubicBezTo>
                  <a:cubicBezTo>
                    <a:pt x="24" y="48"/>
                    <a:pt x="24" y="48"/>
                    <a:pt x="24" y="48"/>
                  </a:cubicBezTo>
                  <a:cubicBezTo>
                    <a:pt x="24" y="48"/>
                    <a:pt x="18" y="57"/>
                    <a:pt x="15" y="66"/>
                  </a:cubicBezTo>
                  <a:cubicBezTo>
                    <a:pt x="15" y="66"/>
                    <a:pt x="15" y="66"/>
                    <a:pt x="15" y="66"/>
                  </a:cubicBezTo>
                  <a:cubicBezTo>
                    <a:pt x="9" y="59"/>
                    <a:pt x="5" y="50"/>
                    <a:pt x="5" y="41"/>
                  </a:cubicBezTo>
                  <a:cubicBezTo>
                    <a:pt x="5" y="31"/>
                    <a:pt x="9" y="22"/>
                    <a:pt x="15" y="15"/>
                  </a:cubicBezTo>
                  <a:cubicBezTo>
                    <a:pt x="22" y="9"/>
                    <a:pt x="31" y="5"/>
                    <a:pt x="41" y="5"/>
                  </a:cubicBezTo>
                  <a:cubicBezTo>
                    <a:pt x="50" y="5"/>
                    <a:pt x="59" y="9"/>
                    <a:pt x="66" y="15"/>
                  </a:cubicBezTo>
                  <a:cubicBezTo>
                    <a:pt x="72" y="22"/>
                    <a:pt x="76" y="31"/>
                    <a:pt x="76" y="41"/>
                  </a:cubicBezTo>
                  <a:cubicBezTo>
                    <a:pt x="76" y="50"/>
                    <a:pt x="72" y="59"/>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01" name="Oval 483">
              <a:extLst>
                <a:ext uri="{FF2B5EF4-FFF2-40B4-BE49-F238E27FC236}">
                  <a16:creationId xmlns:a16="http://schemas.microsoft.com/office/drawing/2014/main" id="{EBACC028-B8AC-45F4-B8D4-94F636A49CF9}"/>
                </a:ext>
              </a:extLst>
            </p:cNvPr>
            <p:cNvSpPr>
              <a:spLocks noChangeArrowheads="1"/>
            </p:cNvSpPr>
            <p:nvPr/>
          </p:nvSpPr>
          <p:spPr bwMode="auto">
            <a:xfrm>
              <a:off x="615951" y="1466851"/>
              <a:ext cx="2222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02" name="Freeform 484">
              <a:extLst>
                <a:ext uri="{FF2B5EF4-FFF2-40B4-BE49-F238E27FC236}">
                  <a16:creationId xmlns:a16="http://schemas.microsoft.com/office/drawing/2014/main" id="{8A60CF82-EBB1-4250-BCA5-387AB0B39C52}"/>
                </a:ext>
              </a:extLst>
            </p:cNvPr>
            <p:cNvSpPr>
              <a:spLocks noEditPoints="1"/>
            </p:cNvSpPr>
            <p:nvPr/>
          </p:nvSpPr>
          <p:spPr bwMode="auto">
            <a:xfrm>
              <a:off x="588963" y="1457326"/>
              <a:ext cx="76200" cy="74613"/>
            </a:xfrm>
            <a:custGeom>
              <a:avLst/>
              <a:gdLst>
                <a:gd name="T0" fmla="*/ 41 w 82"/>
                <a:gd name="T1" fmla="*/ 0 h 81"/>
                <a:gd name="T2" fmla="*/ 0 w 82"/>
                <a:gd name="T3" fmla="*/ 41 h 81"/>
                <a:gd name="T4" fmla="*/ 41 w 82"/>
                <a:gd name="T5" fmla="*/ 81 h 81"/>
                <a:gd name="T6" fmla="*/ 82 w 82"/>
                <a:gd name="T7" fmla="*/ 41 h 81"/>
                <a:gd name="T8" fmla="*/ 41 w 82"/>
                <a:gd name="T9" fmla="*/ 0 h 81"/>
                <a:gd name="T10" fmla="*/ 66 w 82"/>
                <a:gd name="T11" fmla="*/ 66 h 81"/>
                <a:gd name="T12" fmla="*/ 66 w 82"/>
                <a:gd name="T13" fmla="*/ 66 h 81"/>
                <a:gd name="T14" fmla="*/ 57 w 82"/>
                <a:gd name="T15" fmla="*/ 48 h 81"/>
                <a:gd name="T16" fmla="*/ 47 w 82"/>
                <a:gd name="T17" fmla="*/ 42 h 81"/>
                <a:gd name="T18" fmla="*/ 43 w 82"/>
                <a:gd name="T19" fmla="*/ 57 h 81"/>
                <a:gd name="T20" fmla="*/ 41 w 82"/>
                <a:gd name="T21" fmla="*/ 50 h 81"/>
                <a:gd name="T22" fmla="*/ 38 w 82"/>
                <a:gd name="T23" fmla="*/ 57 h 81"/>
                <a:gd name="T24" fmla="*/ 34 w 82"/>
                <a:gd name="T25" fmla="*/ 42 h 81"/>
                <a:gd name="T26" fmla="*/ 24 w 82"/>
                <a:gd name="T27" fmla="*/ 48 h 81"/>
                <a:gd name="T28" fmla="*/ 15 w 82"/>
                <a:gd name="T29" fmla="*/ 66 h 81"/>
                <a:gd name="T30" fmla="*/ 15 w 82"/>
                <a:gd name="T31" fmla="*/ 66 h 81"/>
                <a:gd name="T32" fmla="*/ 5 w 82"/>
                <a:gd name="T33" fmla="*/ 41 h 81"/>
                <a:gd name="T34" fmla="*/ 15 w 82"/>
                <a:gd name="T35" fmla="*/ 15 h 81"/>
                <a:gd name="T36" fmla="*/ 41 w 82"/>
                <a:gd name="T37" fmla="*/ 5 h 81"/>
                <a:gd name="T38" fmla="*/ 66 w 82"/>
                <a:gd name="T39" fmla="*/ 15 h 81"/>
                <a:gd name="T40" fmla="*/ 77 w 82"/>
                <a:gd name="T41" fmla="*/ 41 h 81"/>
                <a:gd name="T42" fmla="*/ 66 w 82"/>
                <a:gd name="T43"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81">
                  <a:moveTo>
                    <a:pt x="41" y="0"/>
                  </a:moveTo>
                  <a:cubicBezTo>
                    <a:pt x="18" y="0"/>
                    <a:pt x="0" y="18"/>
                    <a:pt x="0" y="41"/>
                  </a:cubicBezTo>
                  <a:cubicBezTo>
                    <a:pt x="0" y="63"/>
                    <a:pt x="18" y="81"/>
                    <a:pt x="41" y="81"/>
                  </a:cubicBezTo>
                  <a:cubicBezTo>
                    <a:pt x="63" y="81"/>
                    <a:pt x="82" y="63"/>
                    <a:pt x="82" y="41"/>
                  </a:cubicBezTo>
                  <a:cubicBezTo>
                    <a:pt x="82" y="18"/>
                    <a:pt x="63" y="0"/>
                    <a:pt x="41" y="0"/>
                  </a:cubicBezTo>
                  <a:close/>
                  <a:moveTo>
                    <a:pt x="66" y="66"/>
                  </a:moveTo>
                  <a:cubicBezTo>
                    <a:pt x="66" y="66"/>
                    <a:pt x="66" y="66"/>
                    <a:pt x="66" y="66"/>
                  </a:cubicBezTo>
                  <a:cubicBezTo>
                    <a:pt x="63" y="57"/>
                    <a:pt x="57" y="48"/>
                    <a:pt x="57" y="48"/>
                  </a:cubicBezTo>
                  <a:cubicBezTo>
                    <a:pt x="47" y="42"/>
                    <a:pt x="47" y="42"/>
                    <a:pt x="47" y="42"/>
                  </a:cubicBezTo>
                  <a:cubicBezTo>
                    <a:pt x="43" y="57"/>
                    <a:pt x="43" y="57"/>
                    <a:pt x="43" y="57"/>
                  </a:cubicBezTo>
                  <a:cubicBezTo>
                    <a:pt x="41" y="50"/>
                    <a:pt x="41" y="50"/>
                    <a:pt x="41" y="50"/>
                  </a:cubicBezTo>
                  <a:cubicBezTo>
                    <a:pt x="38" y="57"/>
                    <a:pt x="38" y="57"/>
                    <a:pt x="38" y="57"/>
                  </a:cubicBezTo>
                  <a:cubicBezTo>
                    <a:pt x="34" y="42"/>
                    <a:pt x="34" y="42"/>
                    <a:pt x="34" y="42"/>
                  </a:cubicBezTo>
                  <a:cubicBezTo>
                    <a:pt x="24" y="48"/>
                    <a:pt x="24" y="48"/>
                    <a:pt x="24" y="48"/>
                  </a:cubicBezTo>
                  <a:cubicBezTo>
                    <a:pt x="24" y="48"/>
                    <a:pt x="19" y="57"/>
                    <a:pt x="15" y="66"/>
                  </a:cubicBezTo>
                  <a:cubicBezTo>
                    <a:pt x="15" y="66"/>
                    <a:pt x="15" y="66"/>
                    <a:pt x="15" y="66"/>
                  </a:cubicBezTo>
                  <a:cubicBezTo>
                    <a:pt x="9" y="59"/>
                    <a:pt x="5" y="50"/>
                    <a:pt x="5" y="41"/>
                  </a:cubicBezTo>
                  <a:cubicBezTo>
                    <a:pt x="5" y="31"/>
                    <a:pt x="9" y="22"/>
                    <a:pt x="15" y="15"/>
                  </a:cubicBezTo>
                  <a:cubicBezTo>
                    <a:pt x="22" y="9"/>
                    <a:pt x="31" y="5"/>
                    <a:pt x="41" y="5"/>
                  </a:cubicBezTo>
                  <a:cubicBezTo>
                    <a:pt x="51" y="5"/>
                    <a:pt x="60" y="9"/>
                    <a:pt x="66" y="15"/>
                  </a:cubicBezTo>
                  <a:cubicBezTo>
                    <a:pt x="73" y="22"/>
                    <a:pt x="77" y="31"/>
                    <a:pt x="77" y="41"/>
                  </a:cubicBezTo>
                  <a:cubicBezTo>
                    <a:pt x="77" y="50"/>
                    <a:pt x="73" y="59"/>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03" name="Freeform 485">
              <a:extLst>
                <a:ext uri="{FF2B5EF4-FFF2-40B4-BE49-F238E27FC236}">
                  <a16:creationId xmlns:a16="http://schemas.microsoft.com/office/drawing/2014/main" id="{1F50AB36-4A92-4BD4-AC6A-6B9CB832ABC9}"/>
                </a:ext>
              </a:extLst>
            </p:cNvPr>
            <p:cNvSpPr>
              <a:spLocks/>
            </p:cNvSpPr>
            <p:nvPr/>
          </p:nvSpPr>
          <p:spPr bwMode="auto">
            <a:xfrm>
              <a:off x="646113" y="1420813"/>
              <a:ext cx="74613" cy="47625"/>
            </a:xfrm>
            <a:custGeom>
              <a:avLst/>
              <a:gdLst>
                <a:gd name="T0" fmla="*/ 25 w 47"/>
                <a:gd name="T1" fmla="*/ 0 h 30"/>
                <a:gd name="T2" fmla="*/ 24 w 47"/>
                <a:gd name="T3" fmla="*/ 0 h 30"/>
                <a:gd name="T4" fmla="*/ 23 w 47"/>
                <a:gd name="T5" fmla="*/ 0 h 30"/>
                <a:gd name="T6" fmla="*/ 0 w 47"/>
                <a:gd name="T7" fmla="*/ 28 h 30"/>
                <a:gd name="T8" fmla="*/ 2 w 47"/>
                <a:gd name="T9" fmla="*/ 30 h 30"/>
                <a:gd name="T10" fmla="*/ 24 w 47"/>
                <a:gd name="T11" fmla="*/ 1 h 30"/>
                <a:gd name="T12" fmla="*/ 46 w 47"/>
                <a:gd name="T13" fmla="*/ 30 h 30"/>
                <a:gd name="T14" fmla="*/ 47 w 47"/>
                <a:gd name="T15" fmla="*/ 28 h 30"/>
                <a:gd name="T16" fmla="*/ 25 w 4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0">
                  <a:moveTo>
                    <a:pt x="25" y="0"/>
                  </a:moveTo>
                  <a:lnTo>
                    <a:pt x="24" y="0"/>
                  </a:lnTo>
                  <a:lnTo>
                    <a:pt x="23" y="0"/>
                  </a:lnTo>
                  <a:lnTo>
                    <a:pt x="0" y="28"/>
                  </a:lnTo>
                  <a:lnTo>
                    <a:pt x="2" y="30"/>
                  </a:lnTo>
                  <a:lnTo>
                    <a:pt x="24" y="1"/>
                  </a:lnTo>
                  <a:lnTo>
                    <a:pt x="46" y="30"/>
                  </a:lnTo>
                  <a:lnTo>
                    <a:pt x="47" y="2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04" name="Freeform 486">
              <a:extLst>
                <a:ext uri="{FF2B5EF4-FFF2-40B4-BE49-F238E27FC236}">
                  <a16:creationId xmlns:a16="http://schemas.microsoft.com/office/drawing/2014/main" id="{2FF59511-9FF7-456D-83B6-584D46A9FFD8}"/>
                </a:ext>
              </a:extLst>
            </p:cNvPr>
            <p:cNvSpPr>
              <a:spLocks/>
            </p:cNvSpPr>
            <p:nvPr/>
          </p:nvSpPr>
          <p:spPr bwMode="auto">
            <a:xfrm>
              <a:off x="658813" y="1476376"/>
              <a:ext cx="50800" cy="4763"/>
            </a:xfrm>
            <a:custGeom>
              <a:avLst/>
              <a:gdLst>
                <a:gd name="T0" fmla="*/ 0 w 32"/>
                <a:gd name="T1" fmla="*/ 1 h 3"/>
                <a:gd name="T2" fmla="*/ 0 w 32"/>
                <a:gd name="T3" fmla="*/ 3 h 3"/>
                <a:gd name="T4" fmla="*/ 32 w 32"/>
                <a:gd name="T5" fmla="*/ 3 h 3"/>
                <a:gd name="T6" fmla="*/ 32 w 32"/>
                <a:gd name="T7" fmla="*/ 0 h 3"/>
                <a:gd name="T8" fmla="*/ 0 w 32"/>
                <a:gd name="T9" fmla="*/ 1 h 3"/>
              </a:gdLst>
              <a:ahLst/>
              <a:cxnLst>
                <a:cxn ang="0">
                  <a:pos x="T0" y="T1"/>
                </a:cxn>
                <a:cxn ang="0">
                  <a:pos x="T2" y="T3"/>
                </a:cxn>
                <a:cxn ang="0">
                  <a:pos x="T4" y="T5"/>
                </a:cxn>
                <a:cxn ang="0">
                  <a:pos x="T6" y="T7"/>
                </a:cxn>
                <a:cxn ang="0">
                  <a:pos x="T8" y="T9"/>
                </a:cxn>
              </a:cxnLst>
              <a:rect l="0" t="0" r="r" b="b"/>
              <a:pathLst>
                <a:path w="32" h="3">
                  <a:moveTo>
                    <a:pt x="0" y="1"/>
                  </a:moveTo>
                  <a:lnTo>
                    <a:pt x="0" y="3"/>
                  </a:lnTo>
                  <a:lnTo>
                    <a:pt x="32" y="3"/>
                  </a:lnTo>
                  <a:lnTo>
                    <a:pt x="3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grpSp>
      <p:sp>
        <p:nvSpPr>
          <p:cNvPr id="207" name="Freeform 593">
            <a:extLst>
              <a:ext uri="{FF2B5EF4-FFF2-40B4-BE49-F238E27FC236}">
                <a16:creationId xmlns:a16="http://schemas.microsoft.com/office/drawing/2014/main" id="{F78F06D8-E2A5-4D81-ACB7-87B4599F6148}"/>
              </a:ext>
            </a:extLst>
          </p:cNvPr>
          <p:cNvSpPr>
            <a:spLocks noEditPoints="1"/>
          </p:cNvSpPr>
          <p:nvPr/>
        </p:nvSpPr>
        <p:spPr bwMode="auto">
          <a:xfrm>
            <a:off x="2731316" y="1702296"/>
            <a:ext cx="231712" cy="109864"/>
          </a:xfrm>
          <a:custGeom>
            <a:avLst/>
            <a:gdLst>
              <a:gd name="T0" fmla="*/ 195 w 199"/>
              <a:gd name="T1" fmla="*/ 30 h 94"/>
              <a:gd name="T2" fmla="*/ 161 w 199"/>
              <a:gd name="T3" fmla="*/ 9 h 94"/>
              <a:gd name="T4" fmla="*/ 154 w 199"/>
              <a:gd name="T5" fmla="*/ 6 h 94"/>
              <a:gd name="T6" fmla="*/ 99 w 199"/>
              <a:gd name="T7" fmla="*/ 0 h 94"/>
              <a:gd name="T8" fmla="*/ 45 w 199"/>
              <a:gd name="T9" fmla="*/ 6 h 94"/>
              <a:gd name="T10" fmla="*/ 38 w 199"/>
              <a:gd name="T11" fmla="*/ 9 h 94"/>
              <a:gd name="T12" fmla="*/ 4 w 199"/>
              <a:gd name="T13" fmla="*/ 30 h 94"/>
              <a:gd name="T14" fmla="*/ 0 w 199"/>
              <a:gd name="T15" fmla="*/ 34 h 94"/>
              <a:gd name="T16" fmla="*/ 1 w 199"/>
              <a:gd name="T17" fmla="*/ 63 h 94"/>
              <a:gd name="T18" fmla="*/ 38 w 199"/>
              <a:gd name="T19" fmla="*/ 64 h 94"/>
              <a:gd name="T20" fmla="*/ 40 w 199"/>
              <a:gd name="T21" fmla="*/ 89 h 94"/>
              <a:gd name="T22" fmla="*/ 62 w 199"/>
              <a:gd name="T23" fmla="*/ 75 h 94"/>
              <a:gd name="T24" fmla="*/ 137 w 199"/>
              <a:gd name="T25" fmla="*/ 75 h 94"/>
              <a:gd name="T26" fmla="*/ 158 w 199"/>
              <a:gd name="T27" fmla="*/ 89 h 94"/>
              <a:gd name="T28" fmla="*/ 161 w 199"/>
              <a:gd name="T29" fmla="*/ 64 h 94"/>
              <a:gd name="T30" fmla="*/ 198 w 199"/>
              <a:gd name="T31" fmla="*/ 63 h 94"/>
              <a:gd name="T32" fmla="*/ 199 w 199"/>
              <a:gd name="T33" fmla="*/ 34 h 94"/>
              <a:gd name="T34" fmla="*/ 45 w 199"/>
              <a:gd name="T35" fmla="*/ 57 h 94"/>
              <a:gd name="T36" fmla="*/ 8 w 199"/>
              <a:gd name="T37" fmla="*/ 56 h 94"/>
              <a:gd name="T38" fmla="*/ 42 w 199"/>
              <a:gd name="T39" fmla="*/ 38 h 94"/>
              <a:gd name="T40" fmla="*/ 46 w 199"/>
              <a:gd name="T41" fmla="*/ 34 h 94"/>
              <a:gd name="T42" fmla="*/ 85 w 199"/>
              <a:gd name="T43" fmla="*/ 47 h 94"/>
              <a:gd name="T44" fmla="*/ 46 w 199"/>
              <a:gd name="T45" fmla="*/ 60 h 94"/>
              <a:gd name="T46" fmla="*/ 127 w 199"/>
              <a:gd name="T47" fmla="*/ 75 h 94"/>
              <a:gd name="T48" fmla="*/ 72 w 199"/>
              <a:gd name="T49" fmla="*/ 75 h 94"/>
              <a:gd name="T50" fmla="*/ 94 w 199"/>
              <a:gd name="T51" fmla="*/ 50 h 94"/>
              <a:gd name="T52" fmla="*/ 94 w 199"/>
              <a:gd name="T53" fmla="*/ 44 h 94"/>
              <a:gd name="T54" fmla="*/ 72 w 199"/>
              <a:gd name="T55" fmla="*/ 19 h 94"/>
              <a:gd name="T56" fmla="*/ 127 w 199"/>
              <a:gd name="T57" fmla="*/ 19 h 94"/>
              <a:gd name="T58" fmla="*/ 105 w 199"/>
              <a:gd name="T59" fmla="*/ 44 h 94"/>
              <a:gd name="T60" fmla="*/ 105 w 199"/>
              <a:gd name="T61" fmla="*/ 50 h 94"/>
              <a:gd name="T62" fmla="*/ 127 w 199"/>
              <a:gd name="T63" fmla="*/ 75 h 94"/>
              <a:gd name="T64" fmla="*/ 157 w 199"/>
              <a:gd name="T65" fmla="*/ 56 h 94"/>
              <a:gd name="T66" fmla="*/ 153 w 199"/>
              <a:gd name="T67" fmla="*/ 60 h 94"/>
              <a:gd name="T68" fmla="*/ 114 w 199"/>
              <a:gd name="T69" fmla="*/ 47 h 94"/>
              <a:gd name="T70" fmla="*/ 153 w 199"/>
              <a:gd name="T71" fmla="*/ 34 h 94"/>
              <a:gd name="T72" fmla="*/ 157 w 199"/>
              <a:gd name="T73" fmla="*/ 38 h 94"/>
              <a:gd name="T74" fmla="*/ 191 w 199"/>
              <a:gd name="T75"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94">
                <a:moveTo>
                  <a:pt x="198" y="31"/>
                </a:moveTo>
                <a:cubicBezTo>
                  <a:pt x="197" y="30"/>
                  <a:pt x="196" y="30"/>
                  <a:pt x="195" y="30"/>
                </a:cubicBezTo>
                <a:cubicBezTo>
                  <a:pt x="161" y="30"/>
                  <a:pt x="161" y="30"/>
                  <a:pt x="161" y="30"/>
                </a:cubicBezTo>
                <a:cubicBezTo>
                  <a:pt x="161" y="9"/>
                  <a:pt x="161" y="9"/>
                  <a:pt x="161" y="9"/>
                </a:cubicBezTo>
                <a:cubicBezTo>
                  <a:pt x="161" y="7"/>
                  <a:pt x="160" y="6"/>
                  <a:pt x="158" y="5"/>
                </a:cubicBezTo>
                <a:cubicBezTo>
                  <a:pt x="157" y="5"/>
                  <a:pt x="155" y="5"/>
                  <a:pt x="154" y="6"/>
                </a:cubicBezTo>
                <a:cubicBezTo>
                  <a:pt x="137" y="19"/>
                  <a:pt x="137" y="19"/>
                  <a:pt x="137" y="19"/>
                </a:cubicBezTo>
                <a:cubicBezTo>
                  <a:pt x="129" y="7"/>
                  <a:pt x="115" y="0"/>
                  <a:pt x="99" y="0"/>
                </a:cubicBezTo>
                <a:cubicBezTo>
                  <a:pt x="84" y="0"/>
                  <a:pt x="70" y="7"/>
                  <a:pt x="62" y="19"/>
                </a:cubicBezTo>
                <a:cubicBezTo>
                  <a:pt x="45" y="6"/>
                  <a:pt x="45" y="6"/>
                  <a:pt x="45" y="6"/>
                </a:cubicBezTo>
                <a:cubicBezTo>
                  <a:pt x="43" y="5"/>
                  <a:pt x="42" y="5"/>
                  <a:pt x="40" y="5"/>
                </a:cubicBezTo>
                <a:cubicBezTo>
                  <a:pt x="39" y="6"/>
                  <a:pt x="38" y="7"/>
                  <a:pt x="38" y="9"/>
                </a:cubicBezTo>
                <a:cubicBezTo>
                  <a:pt x="38" y="30"/>
                  <a:pt x="38" y="30"/>
                  <a:pt x="38" y="30"/>
                </a:cubicBezTo>
                <a:cubicBezTo>
                  <a:pt x="4" y="30"/>
                  <a:pt x="4" y="30"/>
                  <a:pt x="4" y="30"/>
                </a:cubicBezTo>
                <a:cubicBezTo>
                  <a:pt x="3" y="30"/>
                  <a:pt x="1" y="30"/>
                  <a:pt x="1" y="31"/>
                </a:cubicBezTo>
                <a:cubicBezTo>
                  <a:pt x="0" y="32"/>
                  <a:pt x="0" y="33"/>
                  <a:pt x="0" y="34"/>
                </a:cubicBezTo>
                <a:cubicBezTo>
                  <a:pt x="0" y="60"/>
                  <a:pt x="0" y="60"/>
                  <a:pt x="0" y="60"/>
                </a:cubicBezTo>
                <a:cubicBezTo>
                  <a:pt x="0" y="61"/>
                  <a:pt x="0" y="62"/>
                  <a:pt x="1" y="63"/>
                </a:cubicBezTo>
                <a:cubicBezTo>
                  <a:pt x="1" y="64"/>
                  <a:pt x="3" y="64"/>
                  <a:pt x="4" y="64"/>
                </a:cubicBezTo>
                <a:cubicBezTo>
                  <a:pt x="38" y="64"/>
                  <a:pt x="38" y="64"/>
                  <a:pt x="38" y="64"/>
                </a:cubicBezTo>
                <a:cubicBezTo>
                  <a:pt x="38" y="85"/>
                  <a:pt x="38" y="85"/>
                  <a:pt x="38" y="85"/>
                </a:cubicBezTo>
                <a:cubicBezTo>
                  <a:pt x="38" y="87"/>
                  <a:pt x="39" y="88"/>
                  <a:pt x="40" y="89"/>
                </a:cubicBezTo>
                <a:cubicBezTo>
                  <a:pt x="42" y="89"/>
                  <a:pt x="43" y="89"/>
                  <a:pt x="45" y="88"/>
                </a:cubicBezTo>
                <a:cubicBezTo>
                  <a:pt x="62" y="75"/>
                  <a:pt x="62" y="75"/>
                  <a:pt x="62" y="75"/>
                </a:cubicBezTo>
                <a:cubicBezTo>
                  <a:pt x="70" y="87"/>
                  <a:pt x="84" y="94"/>
                  <a:pt x="99" y="94"/>
                </a:cubicBezTo>
                <a:cubicBezTo>
                  <a:pt x="115" y="94"/>
                  <a:pt x="129" y="87"/>
                  <a:pt x="137" y="75"/>
                </a:cubicBezTo>
                <a:cubicBezTo>
                  <a:pt x="154" y="88"/>
                  <a:pt x="154" y="88"/>
                  <a:pt x="154" y="88"/>
                </a:cubicBezTo>
                <a:cubicBezTo>
                  <a:pt x="155" y="89"/>
                  <a:pt x="157" y="89"/>
                  <a:pt x="158" y="89"/>
                </a:cubicBezTo>
                <a:cubicBezTo>
                  <a:pt x="160" y="88"/>
                  <a:pt x="161" y="87"/>
                  <a:pt x="161" y="85"/>
                </a:cubicBezTo>
                <a:cubicBezTo>
                  <a:pt x="161" y="64"/>
                  <a:pt x="161" y="64"/>
                  <a:pt x="161" y="64"/>
                </a:cubicBezTo>
                <a:cubicBezTo>
                  <a:pt x="195" y="64"/>
                  <a:pt x="195" y="64"/>
                  <a:pt x="195" y="64"/>
                </a:cubicBezTo>
                <a:cubicBezTo>
                  <a:pt x="196" y="64"/>
                  <a:pt x="197" y="64"/>
                  <a:pt x="198" y="63"/>
                </a:cubicBezTo>
                <a:cubicBezTo>
                  <a:pt x="199" y="62"/>
                  <a:pt x="199" y="61"/>
                  <a:pt x="199" y="60"/>
                </a:cubicBezTo>
                <a:cubicBezTo>
                  <a:pt x="199" y="34"/>
                  <a:pt x="199" y="34"/>
                  <a:pt x="199" y="34"/>
                </a:cubicBezTo>
                <a:cubicBezTo>
                  <a:pt x="199" y="33"/>
                  <a:pt x="199" y="32"/>
                  <a:pt x="198" y="31"/>
                </a:cubicBezTo>
                <a:close/>
                <a:moveTo>
                  <a:pt x="45" y="57"/>
                </a:moveTo>
                <a:cubicBezTo>
                  <a:pt x="44" y="57"/>
                  <a:pt x="43" y="56"/>
                  <a:pt x="42" y="56"/>
                </a:cubicBezTo>
                <a:cubicBezTo>
                  <a:pt x="8" y="56"/>
                  <a:pt x="8" y="56"/>
                  <a:pt x="8" y="56"/>
                </a:cubicBezTo>
                <a:cubicBezTo>
                  <a:pt x="8" y="38"/>
                  <a:pt x="8" y="38"/>
                  <a:pt x="8" y="38"/>
                </a:cubicBezTo>
                <a:cubicBezTo>
                  <a:pt x="42" y="38"/>
                  <a:pt x="42" y="38"/>
                  <a:pt x="42" y="38"/>
                </a:cubicBezTo>
                <a:cubicBezTo>
                  <a:pt x="43" y="38"/>
                  <a:pt x="44" y="37"/>
                  <a:pt x="45" y="37"/>
                </a:cubicBezTo>
                <a:cubicBezTo>
                  <a:pt x="46" y="36"/>
                  <a:pt x="46" y="35"/>
                  <a:pt x="46" y="34"/>
                </a:cubicBezTo>
                <a:cubicBezTo>
                  <a:pt x="46" y="17"/>
                  <a:pt x="46" y="17"/>
                  <a:pt x="46" y="17"/>
                </a:cubicBezTo>
                <a:cubicBezTo>
                  <a:pt x="85" y="47"/>
                  <a:pt x="85" y="47"/>
                  <a:pt x="85" y="47"/>
                </a:cubicBezTo>
                <a:cubicBezTo>
                  <a:pt x="46" y="77"/>
                  <a:pt x="46" y="77"/>
                  <a:pt x="46" y="77"/>
                </a:cubicBezTo>
                <a:cubicBezTo>
                  <a:pt x="46" y="60"/>
                  <a:pt x="46" y="60"/>
                  <a:pt x="46" y="60"/>
                </a:cubicBezTo>
                <a:cubicBezTo>
                  <a:pt x="46" y="59"/>
                  <a:pt x="46" y="58"/>
                  <a:pt x="45" y="57"/>
                </a:cubicBezTo>
                <a:close/>
                <a:moveTo>
                  <a:pt x="127" y="75"/>
                </a:moveTo>
                <a:cubicBezTo>
                  <a:pt x="120" y="82"/>
                  <a:pt x="110" y="86"/>
                  <a:pt x="99" y="86"/>
                </a:cubicBezTo>
                <a:cubicBezTo>
                  <a:pt x="89" y="86"/>
                  <a:pt x="79" y="82"/>
                  <a:pt x="72" y="75"/>
                </a:cubicBezTo>
                <a:cubicBezTo>
                  <a:pt x="70" y="73"/>
                  <a:pt x="69" y="72"/>
                  <a:pt x="68" y="70"/>
                </a:cubicBezTo>
                <a:cubicBezTo>
                  <a:pt x="94" y="50"/>
                  <a:pt x="94" y="50"/>
                  <a:pt x="94" y="50"/>
                </a:cubicBezTo>
                <a:cubicBezTo>
                  <a:pt x="95" y="49"/>
                  <a:pt x="96" y="48"/>
                  <a:pt x="96" y="47"/>
                </a:cubicBezTo>
                <a:cubicBezTo>
                  <a:pt x="96" y="46"/>
                  <a:pt x="95" y="45"/>
                  <a:pt x="94" y="44"/>
                </a:cubicBezTo>
                <a:cubicBezTo>
                  <a:pt x="68" y="24"/>
                  <a:pt x="68" y="24"/>
                  <a:pt x="68" y="24"/>
                </a:cubicBezTo>
                <a:cubicBezTo>
                  <a:pt x="69" y="22"/>
                  <a:pt x="70" y="21"/>
                  <a:pt x="72" y="19"/>
                </a:cubicBezTo>
                <a:cubicBezTo>
                  <a:pt x="79" y="12"/>
                  <a:pt x="89" y="8"/>
                  <a:pt x="99" y="8"/>
                </a:cubicBezTo>
                <a:cubicBezTo>
                  <a:pt x="110" y="8"/>
                  <a:pt x="120" y="12"/>
                  <a:pt x="127" y="19"/>
                </a:cubicBezTo>
                <a:cubicBezTo>
                  <a:pt x="129" y="21"/>
                  <a:pt x="130" y="22"/>
                  <a:pt x="131" y="24"/>
                </a:cubicBezTo>
                <a:cubicBezTo>
                  <a:pt x="105" y="44"/>
                  <a:pt x="105" y="44"/>
                  <a:pt x="105" y="44"/>
                </a:cubicBezTo>
                <a:cubicBezTo>
                  <a:pt x="104" y="45"/>
                  <a:pt x="103" y="46"/>
                  <a:pt x="103" y="47"/>
                </a:cubicBezTo>
                <a:cubicBezTo>
                  <a:pt x="103" y="48"/>
                  <a:pt x="104" y="49"/>
                  <a:pt x="105" y="50"/>
                </a:cubicBezTo>
                <a:cubicBezTo>
                  <a:pt x="131" y="70"/>
                  <a:pt x="131" y="70"/>
                  <a:pt x="131" y="70"/>
                </a:cubicBezTo>
                <a:cubicBezTo>
                  <a:pt x="130" y="72"/>
                  <a:pt x="129" y="73"/>
                  <a:pt x="127" y="75"/>
                </a:cubicBezTo>
                <a:close/>
                <a:moveTo>
                  <a:pt x="191" y="56"/>
                </a:moveTo>
                <a:cubicBezTo>
                  <a:pt x="157" y="56"/>
                  <a:pt x="157" y="56"/>
                  <a:pt x="157" y="56"/>
                </a:cubicBezTo>
                <a:cubicBezTo>
                  <a:pt x="156" y="56"/>
                  <a:pt x="155" y="57"/>
                  <a:pt x="154" y="57"/>
                </a:cubicBezTo>
                <a:cubicBezTo>
                  <a:pt x="153" y="58"/>
                  <a:pt x="153" y="59"/>
                  <a:pt x="153" y="60"/>
                </a:cubicBezTo>
                <a:cubicBezTo>
                  <a:pt x="153" y="77"/>
                  <a:pt x="153" y="77"/>
                  <a:pt x="153" y="77"/>
                </a:cubicBezTo>
                <a:cubicBezTo>
                  <a:pt x="114" y="47"/>
                  <a:pt x="114" y="47"/>
                  <a:pt x="114" y="47"/>
                </a:cubicBezTo>
                <a:cubicBezTo>
                  <a:pt x="153" y="17"/>
                  <a:pt x="153" y="17"/>
                  <a:pt x="153" y="17"/>
                </a:cubicBezTo>
                <a:cubicBezTo>
                  <a:pt x="153" y="34"/>
                  <a:pt x="153" y="34"/>
                  <a:pt x="153" y="34"/>
                </a:cubicBezTo>
                <a:cubicBezTo>
                  <a:pt x="153" y="35"/>
                  <a:pt x="153" y="36"/>
                  <a:pt x="154" y="37"/>
                </a:cubicBezTo>
                <a:cubicBezTo>
                  <a:pt x="155" y="37"/>
                  <a:pt x="156" y="38"/>
                  <a:pt x="157" y="38"/>
                </a:cubicBezTo>
                <a:cubicBezTo>
                  <a:pt x="191" y="38"/>
                  <a:pt x="191" y="38"/>
                  <a:pt x="191" y="38"/>
                </a:cubicBezTo>
                <a:lnTo>
                  <a:pt x="191" y="56"/>
                </a:lnTo>
                <a:close/>
              </a:path>
            </a:pathLst>
          </a:custGeom>
          <a:solidFill>
            <a:srgbClr val="007CC3"/>
          </a:solidFill>
          <a:ln>
            <a:solidFill>
              <a:srgbClr val="007CC3"/>
            </a:solid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grpSp>
        <p:nvGrpSpPr>
          <p:cNvPr id="208" name="Group 207">
            <a:extLst>
              <a:ext uri="{FF2B5EF4-FFF2-40B4-BE49-F238E27FC236}">
                <a16:creationId xmlns:a16="http://schemas.microsoft.com/office/drawing/2014/main" id="{FB7F2F2B-CA4C-4FF0-8248-9A305CA7FA6E}"/>
              </a:ext>
            </a:extLst>
          </p:cNvPr>
          <p:cNvGrpSpPr/>
          <p:nvPr/>
        </p:nvGrpSpPr>
        <p:grpSpPr>
          <a:xfrm>
            <a:off x="9013210" y="1633104"/>
            <a:ext cx="249968" cy="242317"/>
            <a:chOff x="3332163" y="3003551"/>
            <a:chExt cx="155575" cy="150813"/>
          </a:xfrm>
          <a:solidFill>
            <a:srgbClr val="007CC3"/>
          </a:solidFill>
        </p:grpSpPr>
        <p:sp>
          <p:nvSpPr>
            <p:cNvPr id="209" name="Freeform 400">
              <a:extLst>
                <a:ext uri="{FF2B5EF4-FFF2-40B4-BE49-F238E27FC236}">
                  <a16:creationId xmlns:a16="http://schemas.microsoft.com/office/drawing/2014/main" id="{B0A24124-6058-4EAF-8DC6-84266870938D}"/>
                </a:ext>
              </a:extLst>
            </p:cNvPr>
            <p:cNvSpPr>
              <a:spLocks noEditPoints="1"/>
            </p:cNvSpPr>
            <p:nvPr/>
          </p:nvSpPr>
          <p:spPr bwMode="auto">
            <a:xfrm>
              <a:off x="3332163" y="3003551"/>
              <a:ext cx="155575" cy="150813"/>
            </a:xfrm>
            <a:custGeom>
              <a:avLst/>
              <a:gdLst>
                <a:gd name="T0" fmla="*/ 0 w 98"/>
                <a:gd name="T1" fmla="*/ 0 h 95"/>
                <a:gd name="T2" fmla="*/ 0 w 98"/>
                <a:gd name="T3" fmla="*/ 95 h 95"/>
                <a:gd name="T4" fmla="*/ 98 w 98"/>
                <a:gd name="T5" fmla="*/ 95 h 95"/>
                <a:gd name="T6" fmla="*/ 98 w 98"/>
                <a:gd name="T7" fmla="*/ 92 h 95"/>
                <a:gd name="T8" fmla="*/ 98 w 98"/>
                <a:gd name="T9" fmla="*/ 0 h 95"/>
                <a:gd name="T10" fmla="*/ 0 w 98"/>
                <a:gd name="T11" fmla="*/ 0 h 95"/>
                <a:gd name="T12" fmla="*/ 4 w 98"/>
                <a:gd name="T13" fmla="*/ 5 h 95"/>
                <a:gd name="T14" fmla="*/ 94 w 98"/>
                <a:gd name="T15" fmla="*/ 5 h 95"/>
                <a:gd name="T16" fmla="*/ 94 w 98"/>
                <a:gd name="T17" fmla="*/ 91 h 95"/>
                <a:gd name="T18" fmla="*/ 4 w 98"/>
                <a:gd name="T19" fmla="*/ 91 h 95"/>
                <a:gd name="T20" fmla="*/ 4 w 98"/>
                <a:gd name="T21" fmla="*/ 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95">
                  <a:moveTo>
                    <a:pt x="0" y="0"/>
                  </a:moveTo>
                  <a:lnTo>
                    <a:pt x="0" y="95"/>
                  </a:lnTo>
                  <a:lnTo>
                    <a:pt x="98" y="95"/>
                  </a:lnTo>
                  <a:lnTo>
                    <a:pt x="98" y="92"/>
                  </a:lnTo>
                  <a:lnTo>
                    <a:pt x="98" y="0"/>
                  </a:lnTo>
                  <a:lnTo>
                    <a:pt x="0" y="0"/>
                  </a:lnTo>
                  <a:close/>
                  <a:moveTo>
                    <a:pt x="4" y="5"/>
                  </a:moveTo>
                  <a:lnTo>
                    <a:pt x="94" y="5"/>
                  </a:lnTo>
                  <a:lnTo>
                    <a:pt x="94" y="91"/>
                  </a:lnTo>
                  <a:lnTo>
                    <a:pt x="4" y="91"/>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10" name="Rectangle 401">
              <a:extLst>
                <a:ext uri="{FF2B5EF4-FFF2-40B4-BE49-F238E27FC236}">
                  <a16:creationId xmlns:a16="http://schemas.microsoft.com/office/drawing/2014/main" id="{5E297B47-E48B-48DF-85CD-66F5D311DDE3}"/>
                </a:ext>
              </a:extLst>
            </p:cNvPr>
            <p:cNvSpPr>
              <a:spLocks noChangeArrowheads="1"/>
            </p:cNvSpPr>
            <p:nvPr/>
          </p:nvSpPr>
          <p:spPr bwMode="auto">
            <a:xfrm>
              <a:off x="3349626" y="3022601"/>
              <a:ext cx="119063"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11" name="Rectangle 402">
              <a:extLst>
                <a:ext uri="{FF2B5EF4-FFF2-40B4-BE49-F238E27FC236}">
                  <a16:creationId xmlns:a16="http://schemas.microsoft.com/office/drawing/2014/main" id="{8BD423BB-C326-4E09-A798-7602712D75BE}"/>
                </a:ext>
              </a:extLst>
            </p:cNvPr>
            <p:cNvSpPr>
              <a:spLocks noChangeArrowheads="1"/>
            </p:cNvSpPr>
            <p:nvPr/>
          </p:nvSpPr>
          <p:spPr bwMode="auto">
            <a:xfrm>
              <a:off x="3349626" y="3052763"/>
              <a:ext cx="33338"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12" name="Rectangle 403">
              <a:extLst>
                <a:ext uri="{FF2B5EF4-FFF2-40B4-BE49-F238E27FC236}">
                  <a16:creationId xmlns:a16="http://schemas.microsoft.com/office/drawing/2014/main" id="{E9FFFBF5-2E57-452E-A638-F1428D412F65}"/>
                </a:ext>
              </a:extLst>
            </p:cNvPr>
            <p:cNvSpPr>
              <a:spLocks noChangeArrowheads="1"/>
            </p:cNvSpPr>
            <p:nvPr/>
          </p:nvSpPr>
          <p:spPr bwMode="auto">
            <a:xfrm>
              <a:off x="3395663" y="3052763"/>
              <a:ext cx="730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sp>
          <p:nvSpPr>
            <p:cNvPr id="213" name="Rectangle 404">
              <a:extLst>
                <a:ext uri="{FF2B5EF4-FFF2-40B4-BE49-F238E27FC236}">
                  <a16:creationId xmlns:a16="http://schemas.microsoft.com/office/drawing/2014/main" id="{7C7313BD-2120-4422-A614-01C09E570E1B}"/>
                </a:ext>
              </a:extLst>
            </p:cNvPr>
            <p:cNvSpPr>
              <a:spLocks noChangeArrowheads="1"/>
            </p:cNvSpPr>
            <p:nvPr/>
          </p:nvSpPr>
          <p:spPr bwMode="auto">
            <a:xfrm>
              <a:off x="3395663" y="3105151"/>
              <a:ext cx="730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6D6E71"/>
                </a:solidFill>
                <a:effectLst/>
                <a:uLnTx/>
                <a:uFillTx/>
                <a:latin typeface="Calibri"/>
                <a:ea typeface="+mn-ea"/>
                <a:cs typeface="+mn-cs"/>
              </a:endParaRPr>
            </a:p>
          </p:txBody>
        </p:sp>
      </p:grpSp>
      <p:sp>
        <p:nvSpPr>
          <p:cNvPr id="214" name="TextBox 213">
            <a:extLst>
              <a:ext uri="{FF2B5EF4-FFF2-40B4-BE49-F238E27FC236}">
                <a16:creationId xmlns:a16="http://schemas.microsoft.com/office/drawing/2014/main" id="{4A929174-C865-47B1-9340-CB539D0AEC9F}"/>
              </a:ext>
            </a:extLst>
          </p:cNvPr>
          <p:cNvSpPr txBox="1"/>
          <p:nvPr/>
        </p:nvSpPr>
        <p:spPr>
          <a:xfrm>
            <a:off x="7840440" y="3325594"/>
            <a:ext cx="1670130" cy="182880"/>
          </a:xfrm>
          <a:prstGeom prst="rect">
            <a:avLst/>
          </a:prstGeom>
          <a:solidFill>
            <a:srgbClr val="007CC3"/>
          </a:solidFill>
        </p:spPr>
        <p:txBody>
          <a:bodyPr wrap="square" rtlCol="0">
            <a:spAutoFit/>
          </a:bodyPr>
          <a:lstStyle>
            <a:defPPr>
              <a:defRPr lang="en-US"/>
            </a:defPPr>
            <a:lvl1pPr>
              <a:defRPr sz="8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itchFamily="34" charset="0"/>
                <a:ea typeface="+mn-ea"/>
                <a:cs typeface="Arial" pitchFamily="34" charset="0"/>
              </a:rPr>
              <a:t>SYSTEMS OF INTELLIGENCE</a:t>
            </a:r>
          </a:p>
        </p:txBody>
      </p:sp>
      <p:sp>
        <p:nvSpPr>
          <p:cNvPr id="215" name="TextBox 214">
            <a:extLst>
              <a:ext uri="{FF2B5EF4-FFF2-40B4-BE49-F238E27FC236}">
                <a16:creationId xmlns:a16="http://schemas.microsoft.com/office/drawing/2014/main" id="{B9E491CF-BDDA-4C1D-B111-416E943E93CD}"/>
              </a:ext>
            </a:extLst>
          </p:cNvPr>
          <p:cNvSpPr txBox="1"/>
          <p:nvPr/>
        </p:nvSpPr>
        <p:spPr>
          <a:xfrm>
            <a:off x="9743610" y="2787601"/>
            <a:ext cx="1337684"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Model monitoring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Model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AI</a:t>
            </a:r>
          </a:p>
        </p:txBody>
      </p:sp>
      <p:sp>
        <p:nvSpPr>
          <p:cNvPr id="216" name="TextBox 215">
            <a:extLst>
              <a:ext uri="{FF2B5EF4-FFF2-40B4-BE49-F238E27FC236}">
                <a16:creationId xmlns:a16="http://schemas.microsoft.com/office/drawing/2014/main" id="{6914C94D-424B-4636-8C59-923F82CAE2CE}"/>
              </a:ext>
            </a:extLst>
          </p:cNvPr>
          <p:cNvSpPr txBox="1"/>
          <p:nvPr/>
        </p:nvSpPr>
        <p:spPr>
          <a:xfrm>
            <a:off x="9040404" y="3482777"/>
            <a:ext cx="5454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Inciter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lumMod val="85000"/>
                  </a:schemeClr>
                </a:solidFill>
                <a:effectLst/>
                <a:uLnTx/>
                <a:uFillTx/>
                <a:latin typeface="Arial" panose="020B0604020202020204" pitchFamily="34" charset="0"/>
                <a:ea typeface="+mn-ea"/>
                <a:cs typeface="Arial" panose="020B0604020202020204" pitchFamily="34" charset="0"/>
              </a:rPr>
              <a:t>AR/VR</a:t>
            </a:r>
          </a:p>
        </p:txBody>
      </p:sp>
      <p:sp>
        <p:nvSpPr>
          <p:cNvPr id="4" name="Rectangle 3">
            <a:extLst>
              <a:ext uri="{FF2B5EF4-FFF2-40B4-BE49-F238E27FC236}">
                <a16:creationId xmlns:a16="http://schemas.microsoft.com/office/drawing/2014/main" id="{4F942220-CCB4-DA72-D356-0747EAFB311E}"/>
              </a:ext>
            </a:extLst>
          </p:cNvPr>
          <p:cNvSpPr/>
          <p:nvPr/>
        </p:nvSpPr>
        <p:spPr>
          <a:xfrm>
            <a:off x="716814" y="2283310"/>
            <a:ext cx="929163" cy="1061829"/>
          </a:xfrm>
          <a:prstGeom prst="rect">
            <a:avLst/>
          </a:prstGeom>
          <a:noFill/>
        </p:spPr>
        <p:txBody>
          <a:bodyPr wrap="square" rtlCol="0">
            <a:spAutoFit/>
          </a:bodyPr>
          <a:lstStyle/>
          <a:p>
            <a:r>
              <a:rPr lang="en-US" sz="900">
                <a:solidFill>
                  <a:schemeClr val="tx1">
                    <a:lumMod val="95000"/>
                    <a:lumOff val="5000"/>
                  </a:schemeClr>
                </a:solidFill>
                <a:latin typeface="Arial" panose="020B0604020202020204" pitchFamily="34" charset="0"/>
                <a:cs typeface="Arial" panose="020B0604020202020204" pitchFamily="34" charset="0"/>
              </a:rPr>
              <a:t>     ERP</a:t>
            </a:r>
          </a:p>
          <a:p>
            <a:endParaRPr lang="en-US" sz="900">
              <a:solidFill>
                <a:schemeClr val="tx1">
                  <a:lumMod val="95000"/>
                  <a:lumOff val="5000"/>
                </a:schemeClr>
              </a:solidFill>
              <a:latin typeface="Arial" panose="020B0604020202020204" pitchFamily="34" charset="0"/>
              <a:cs typeface="Arial" panose="020B0604020202020204" pitchFamily="34" charset="0"/>
            </a:endParaRPr>
          </a:p>
          <a:p>
            <a:endParaRPr lang="en-US" sz="900">
              <a:solidFill>
                <a:schemeClr val="tx1">
                  <a:lumMod val="95000"/>
                  <a:lumOff val="5000"/>
                </a:schemeClr>
              </a:solidFill>
              <a:latin typeface="Arial" panose="020B0604020202020204" pitchFamily="34" charset="0"/>
              <a:cs typeface="Arial" panose="020B0604020202020204" pitchFamily="34" charset="0"/>
            </a:endParaRPr>
          </a:p>
          <a:p>
            <a:endParaRPr lang="en-US" sz="900">
              <a:solidFill>
                <a:schemeClr val="tx1">
                  <a:lumMod val="95000"/>
                  <a:lumOff val="5000"/>
                </a:schemeClr>
              </a:solidFill>
              <a:latin typeface="Arial" panose="020B0604020202020204" pitchFamily="34" charset="0"/>
              <a:cs typeface="Arial" panose="020B0604020202020204" pitchFamily="34" charset="0"/>
            </a:endParaRPr>
          </a:p>
          <a:p>
            <a:endParaRPr lang="en-US" sz="900">
              <a:solidFill>
                <a:schemeClr val="tx1">
                  <a:lumMod val="95000"/>
                  <a:lumOff val="5000"/>
                </a:schemeClr>
              </a:solidFill>
              <a:latin typeface="Arial" panose="020B0604020202020204" pitchFamily="34" charset="0"/>
              <a:cs typeface="Arial" panose="020B0604020202020204" pitchFamily="34" charset="0"/>
            </a:endParaRPr>
          </a:p>
          <a:p>
            <a:endParaRPr lang="en-US" sz="900">
              <a:solidFill>
                <a:schemeClr val="tx1">
                  <a:lumMod val="95000"/>
                  <a:lumOff val="5000"/>
                </a:schemeClr>
              </a:solidFill>
              <a:latin typeface="Arial" panose="020B0604020202020204" pitchFamily="34" charset="0"/>
              <a:cs typeface="Arial" panose="020B0604020202020204" pitchFamily="34" charset="0"/>
            </a:endParaRPr>
          </a:p>
          <a:p>
            <a:endParaRPr lang="en-US" sz="90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278F7E7-F543-DD51-1CCF-9BF1477A2F5E}"/>
              </a:ext>
            </a:extLst>
          </p:cNvPr>
          <p:cNvPicPr>
            <a:picLocks noChangeAspect="1"/>
          </p:cNvPicPr>
          <p:nvPr/>
        </p:nvPicPr>
        <p:blipFill>
          <a:blip r:embed="rId10"/>
          <a:stretch>
            <a:fillRect/>
          </a:stretch>
        </p:blipFill>
        <p:spPr>
          <a:xfrm>
            <a:off x="741089" y="1710531"/>
            <a:ext cx="848940" cy="572779"/>
          </a:xfrm>
          <a:prstGeom prst="rect">
            <a:avLst/>
          </a:prstGeom>
        </p:spPr>
      </p:pic>
      <p:pic>
        <p:nvPicPr>
          <p:cNvPr id="7" name="Picture 6">
            <a:extLst>
              <a:ext uri="{FF2B5EF4-FFF2-40B4-BE49-F238E27FC236}">
                <a16:creationId xmlns:a16="http://schemas.microsoft.com/office/drawing/2014/main" id="{23C43464-7C06-81F4-DAEF-4F1FA051809A}"/>
              </a:ext>
            </a:extLst>
          </p:cNvPr>
          <p:cNvPicPr>
            <a:picLocks noChangeAspect="1"/>
          </p:cNvPicPr>
          <p:nvPr/>
        </p:nvPicPr>
        <p:blipFill>
          <a:blip r:embed="rId11"/>
          <a:stretch>
            <a:fillRect/>
          </a:stretch>
        </p:blipFill>
        <p:spPr>
          <a:xfrm>
            <a:off x="741089" y="3580353"/>
            <a:ext cx="761481" cy="821205"/>
          </a:xfrm>
          <a:prstGeom prst="rect">
            <a:avLst/>
          </a:prstGeom>
        </p:spPr>
      </p:pic>
      <p:pic>
        <p:nvPicPr>
          <p:cNvPr id="9" name="Picture 8">
            <a:extLst>
              <a:ext uri="{FF2B5EF4-FFF2-40B4-BE49-F238E27FC236}">
                <a16:creationId xmlns:a16="http://schemas.microsoft.com/office/drawing/2014/main" id="{813AE26D-490B-9108-F5C8-FE1B5616E8AC}"/>
              </a:ext>
            </a:extLst>
          </p:cNvPr>
          <p:cNvPicPr>
            <a:picLocks noChangeAspect="1"/>
          </p:cNvPicPr>
          <p:nvPr/>
        </p:nvPicPr>
        <p:blipFill>
          <a:blip r:embed="rId12"/>
          <a:stretch>
            <a:fillRect/>
          </a:stretch>
        </p:blipFill>
        <p:spPr>
          <a:xfrm>
            <a:off x="663845" y="2703660"/>
            <a:ext cx="946355" cy="476846"/>
          </a:xfrm>
          <a:prstGeom prst="rect">
            <a:avLst/>
          </a:prstGeom>
        </p:spPr>
      </p:pic>
      <p:pic>
        <p:nvPicPr>
          <p:cNvPr id="10" name="Picture 9">
            <a:extLst>
              <a:ext uri="{FF2B5EF4-FFF2-40B4-BE49-F238E27FC236}">
                <a16:creationId xmlns:a16="http://schemas.microsoft.com/office/drawing/2014/main" id="{9E247718-BB5F-3CF1-E47E-271D64B6445F}"/>
              </a:ext>
            </a:extLst>
          </p:cNvPr>
          <p:cNvPicPr>
            <a:picLocks noChangeAspect="1"/>
          </p:cNvPicPr>
          <p:nvPr/>
        </p:nvPicPr>
        <p:blipFill>
          <a:blip r:embed="rId13"/>
          <a:stretch>
            <a:fillRect/>
          </a:stretch>
        </p:blipFill>
        <p:spPr>
          <a:xfrm>
            <a:off x="721843" y="4621126"/>
            <a:ext cx="755047" cy="772207"/>
          </a:xfrm>
          <a:prstGeom prst="rect">
            <a:avLst/>
          </a:prstGeom>
        </p:spPr>
      </p:pic>
      <p:sp>
        <p:nvSpPr>
          <p:cNvPr id="12" name="TextBox 11">
            <a:extLst>
              <a:ext uri="{FF2B5EF4-FFF2-40B4-BE49-F238E27FC236}">
                <a16:creationId xmlns:a16="http://schemas.microsoft.com/office/drawing/2014/main" id="{34197DDC-2088-6B03-C2F3-8827FEE35C11}"/>
              </a:ext>
            </a:extLst>
          </p:cNvPr>
          <p:cNvSpPr txBox="1"/>
          <p:nvPr/>
        </p:nvSpPr>
        <p:spPr>
          <a:xfrm>
            <a:off x="3173473" y="1828179"/>
            <a:ext cx="1355461"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Multi-format Multi Pattern</a:t>
            </a:r>
          </a:p>
        </p:txBody>
      </p:sp>
      <p:sp>
        <p:nvSpPr>
          <p:cNvPr id="14" name="TextBox 13">
            <a:extLst>
              <a:ext uri="{FF2B5EF4-FFF2-40B4-BE49-F238E27FC236}">
                <a16:creationId xmlns:a16="http://schemas.microsoft.com/office/drawing/2014/main" id="{5928085C-F420-8B18-A3F1-B131AA8D6B0A}"/>
              </a:ext>
            </a:extLst>
          </p:cNvPr>
          <p:cNvSpPr txBox="1"/>
          <p:nvPr/>
        </p:nvSpPr>
        <p:spPr>
          <a:xfrm>
            <a:off x="4722171" y="1826133"/>
            <a:ext cx="153928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Clean, Harmonize &amp; Enhance</a:t>
            </a:r>
          </a:p>
        </p:txBody>
      </p:sp>
      <p:sp>
        <p:nvSpPr>
          <p:cNvPr id="15" name="TextBox 14">
            <a:extLst>
              <a:ext uri="{FF2B5EF4-FFF2-40B4-BE49-F238E27FC236}">
                <a16:creationId xmlns:a16="http://schemas.microsoft.com/office/drawing/2014/main" id="{FBF44D18-8744-C309-E682-EBB01364CED0}"/>
              </a:ext>
            </a:extLst>
          </p:cNvPr>
          <p:cNvSpPr txBox="1"/>
          <p:nvPr/>
        </p:nvSpPr>
        <p:spPr>
          <a:xfrm>
            <a:off x="9325576" y="1647805"/>
            <a:ext cx="1911919"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498C"/>
                </a:solidFill>
                <a:effectLst/>
                <a:uLnTx/>
                <a:uFillTx/>
                <a:latin typeface="Arial" panose="020B0604020202020204" pitchFamily="34" charset="0"/>
                <a:ea typeface="+mn-ea"/>
                <a:cs typeface="Arial" panose="020B0604020202020204" pitchFamily="34" charset="0"/>
              </a:rPr>
              <a:t>Alerts, Insights &amp; recommendation</a:t>
            </a:r>
          </a:p>
        </p:txBody>
      </p:sp>
      <p:sp>
        <p:nvSpPr>
          <p:cNvPr id="22" name="Rectangle 21">
            <a:extLst>
              <a:ext uri="{FF2B5EF4-FFF2-40B4-BE49-F238E27FC236}">
                <a16:creationId xmlns:a16="http://schemas.microsoft.com/office/drawing/2014/main" id="{E4F9B60B-5336-6C05-42B2-DF6C4FCF27DF}"/>
              </a:ext>
            </a:extLst>
          </p:cNvPr>
          <p:cNvSpPr/>
          <p:nvPr/>
        </p:nvSpPr>
        <p:spPr>
          <a:xfrm>
            <a:off x="2419257" y="4211641"/>
            <a:ext cx="1570322" cy="6530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Raw (Bronze)</a:t>
            </a:r>
            <a:endParaRPr lang="en-US" b="1">
              <a:solidFill>
                <a:schemeClr val="tx1"/>
              </a:solidFill>
            </a:endParaRPr>
          </a:p>
        </p:txBody>
      </p:sp>
      <p:sp>
        <p:nvSpPr>
          <p:cNvPr id="23" name="Rectangle 22">
            <a:extLst>
              <a:ext uri="{FF2B5EF4-FFF2-40B4-BE49-F238E27FC236}">
                <a16:creationId xmlns:a16="http://schemas.microsoft.com/office/drawing/2014/main" id="{4A03492A-8C71-2533-5741-D0DB6BBD2FC5}"/>
              </a:ext>
            </a:extLst>
          </p:cNvPr>
          <p:cNvSpPr/>
          <p:nvPr/>
        </p:nvSpPr>
        <p:spPr>
          <a:xfrm>
            <a:off x="4103568" y="4211641"/>
            <a:ext cx="1570322" cy="6530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Integrated (Silver)</a:t>
            </a:r>
            <a:endParaRPr lang="en-US" b="1">
              <a:solidFill>
                <a:schemeClr val="tx1"/>
              </a:solidFill>
            </a:endParaRPr>
          </a:p>
        </p:txBody>
      </p:sp>
      <p:sp>
        <p:nvSpPr>
          <p:cNvPr id="24" name="Rectangle 23">
            <a:extLst>
              <a:ext uri="{FF2B5EF4-FFF2-40B4-BE49-F238E27FC236}">
                <a16:creationId xmlns:a16="http://schemas.microsoft.com/office/drawing/2014/main" id="{B6F1DD7C-D5E6-2D9B-3B4E-FE8F69B37BEF}"/>
              </a:ext>
            </a:extLst>
          </p:cNvPr>
          <p:cNvSpPr/>
          <p:nvPr/>
        </p:nvSpPr>
        <p:spPr>
          <a:xfrm>
            <a:off x="5790199" y="4200700"/>
            <a:ext cx="1570322" cy="6530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a:solidFill>
                  <a:schemeClr val="tx1"/>
                </a:solidFill>
              </a:rPr>
              <a:t>Curated (Gold)</a:t>
            </a:r>
            <a:endParaRPr lang="en-US" b="1">
              <a:solidFill>
                <a:schemeClr val="tx1"/>
              </a:solidFill>
            </a:endParaRPr>
          </a:p>
        </p:txBody>
      </p:sp>
      <p:sp>
        <p:nvSpPr>
          <p:cNvPr id="25" name="TextBox 24">
            <a:extLst>
              <a:ext uri="{FF2B5EF4-FFF2-40B4-BE49-F238E27FC236}">
                <a16:creationId xmlns:a16="http://schemas.microsoft.com/office/drawing/2014/main" id="{C06B274B-0DB0-BB1D-BB67-8FEFCA262228}"/>
              </a:ext>
            </a:extLst>
          </p:cNvPr>
          <p:cNvSpPr txBox="1"/>
          <p:nvPr/>
        </p:nvSpPr>
        <p:spPr>
          <a:xfrm>
            <a:off x="2894398" y="4359398"/>
            <a:ext cx="708114" cy="5078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900" b="0" i="0" u="none" strike="noStrike" cap="none" spc="0" normalizeH="0" baseline="0">
                <a:ln>
                  <a:noFill/>
                </a:ln>
                <a:solidFill>
                  <a:srgbClr val="00498C"/>
                </a:solidFill>
                <a:effectLst/>
                <a:uLnTx/>
                <a:uFillTx/>
                <a:latin typeface="Arial" panose="020B0604020202020204" pitchFamily="34" charset="0"/>
                <a:cs typeface="Arial" panose="020B0604020202020204" pitchFamily="34" charset="0"/>
              </a:defRPr>
            </a:lvl1pPr>
          </a:lstStyle>
          <a:p>
            <a:r>
              <a:rPr lang="en-US"/>
              <a:t>As Is data</a:t>
            </a:r>
          </a:p>
          <a:p>
            <a:r>
              <a:rPr lang="en-US"/>
              <a:t>History</a:t>
            </a:r>
          </a:p>
          <a:p>
            <a:r>
              <a:rPr lang="en-US"/>
              <a:t>Archive</a:t>
            </a:r>
          </a:p>
        </p:txBody>
      </p:sp>
      <p:sp>
        <p:nvSpPr>
          <p:cNvPr id="27" name="TextBox 26">
            <a:extLst>
              <a:ext uri="{FF2B5EF4-FFF2-40B4-BE49-F238E27FC236}">
                <a16:creationId xmlns:a16="http://schemas.microsoft.com/office/drawing/2014/main" id="{3869F1A1-DCBA-3238-D04E-B93EA86470C4}"/>
              </a:ext>
            </a:extLst>
          </p:cNvPr>
          <p:cNvSpPr txBox="1"/>
          <p:nvPr/>
        </p:nvSpPr>
        <p:spPr>
          <a:xfrm>
            <a:off x="4478948" y="4410020"/>
            <a:ext cx="869582"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900" b="0" i="0" u="none" strike="noStrike" cap="none" spc="0" normalizeH="0" baseline="0">
                <a:ln>
                  <a:noFill/>
                </a:ln>
                <a:solidFill>
                  <a:srgbClr val="00498C"/>
                </a:solidFill>
                <a:effectLst/>
                <a:uLnTx/>
                <a:uFillTx/>
                <a:latin typeface="Arial" panose="020B0604020202020204" pitchFamily="34" charset="0"/>
                <a:cs typeface="Arial" panose="020B0604020202020204" pitchFamily="34" charset="0"/>
              </a:defRPr>
            </a:lvl1pPr>
          </a:lstStyle>
          <a:p>
            <a:r>
              <a:rPr lang="en-US"/>
              <a:t>Normalized</a:t>
            </a:r>
          </a:p>
          <a:p>
            <a:r>
              <a:rPr lang="en-US"/>
              <a:t>Validated</a:t>
            </a:r>
          </a:p>
        </p:txBody>
      </p:sp>
      <p:sp>
        <p:nvSpPr>
          <p:cNvPr id="28" name="TextBox 27">
            <a:extLst>
              <a:ext uri="{FF2B5EF4-FFF2-40B4-BE49-F238E27FC236}">
                <a16:creationId xmlns:a16="http://schemas.microsoft.com/office/drawing/2014/main" id="{E53969B6-D9D0-117E-33A3-8762652F12A5}"/>
              </a:ext>
            </a:extLst>
          </p:cNvPr>
          <p:cNvSpPr txBox="1"/>
          <p:nvPr/>
        </p:nvSpPr>
        <p:spPr>
          <a:xfrm>
            <a:off x="6164301" y="4399142"/>
            <a:ext cx="869582"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900" b="0" i="0" u="none" strike="noStrike" cap="none" spc="0" normalizeH="0" baseline="0">
                <a:ln>
                  <a:noFill/>
                </a:ln>
                <a:solidFill>
                  <a:srgbClr val="00498C"/>
                </a:solidFill>
                <a:effectLst/>
                <a:uLnTx/>
                <a:uFillTx/>
                <a:latin typeface="Arial" panose="020B0604020202020204" pitchFamily="34" charset="0"/>
                <a:cs typeface="Arial" panose="020B0604020202020204" pitchFamily="34" charset="0"/>
              </a:defRPr>
            </a:lvl1pPr>
          </a:lstStyle>
          <a:p>
            <a:r>
              <a:rPr lang="en-US"/>
              <a:t>Harmonized</a:t>
            </a:r>
          </a:p>
          <a:p>
            <a:r>
              <a:rPr lang="en-US"/>
              <a:t>Aggregated</a:t>
            </a:r>
          </a:p>
        </p:txBody>
      </p:sp>
    </p:spTree>
    <p:extLst>
      <p:ext uri="{BB962C8B-B14F-4D97-AF65-F5344CB8AC3E}">
        <p14:creationId xmlns:p14="http://schemas.microsoft.com/office/powerpoint/2010/main" val="278581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4C5E18-FAAC-99A8-B54E-E0720D03D6EA}"/>
              </a:ext>
            </a:extLst>
          </p:cNvPr>
          <p:cNvSpPr>
            <a:spLocks noGrp="1"/>
          </p:cNvSpPr>
          <p:nvPr>
            <p:ph type="sldNum" sz="quarter" idx="10"/>
          </p:nvPr>
        </p:nvSpPr>
        <p:spPr/>
        <p:txBody>
          <a:bodyPr/>
          <a:lstStyle/>
          <a:p>
            <a:fld id="{C9EBFD1A-B7A0-466A-B83C-FDA8DD378B8A}" type="slidenum">
              <a:rPr lang="en-US" smtClean="0"/>
              <a:pPr/>
              <a:t>19</a:t>
            </a:fld>
            <a:endParaRPr lang="en-US"/>
          </a:p>
        </p:txBody>
      </p:sp>
      <p:pic>
        <p:nvPicPr>
          <p:cNvPr id="6" name="Picture 5">
            <a:extLst>
              <a:ext uri="{FF2B5EF4-FFF2-40B4-BE49-F238E27FC236}">
                <a16:creationId xmlns:a16="http://schemas.microsoft.com/office/drawing/2014/main" id="{AAFA1D0B-8DA9-4EDB-962B-C95A200C05E0}"/>
              </a:ext>
            </a:extLst>
          </p:cNvPr>
          <p:cNvPicPr>
            <a:picLocks noChangeAspect="1"/>
          </p:cNvPicPr>
          <p:nvPr/>
        </p:nvPicPr>
        <p:blipFill>
          <a:blip r:embed="rId2"/>
          <a:stretch>
            <a:fillRect/>
          </a:stretch>
        </p:blipFill>
        <p:spPr>
          <a:xfrm>
            <a:off x="461848" y="1"/>
            <a:ext cx="11730152" cy="6598211"/>
          </a:xfrm>
          <a:prstGeom prst="rect">
            <a:avLst/>
          </a:prstGeom>
        </p:spPr>
      </p:pic>
    </p:spTree>
    <p:extLst>
      <p:ext uri="{BB962C8B-B14F-4D97-AF65-F5344CB8AC3E}">
        <p14:creationId xmlns:p14="http://schemas.microsoft.com/office/powerpoint/2010/main" val="40047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769A5-C8AE-F463-52F5-812CCB14F7A7}"/>
              </a:ext>
            </a:extLst>
          </p:cNvPr>
          <p:cNvSpPr>
            <a:spLocks noGrp="1"/>
          </p:cNvSpPr>
          <p:nvPr>
            <p:ph type="sldNum" sz="quarter" idx="10"/>
          </p:nvPr>
        </p:nvSpPr>
        <p:spPr/>
        <p:txBody>
          <a:bodyPr/>
          <a:lstStyle/>
          <a:p>
            <a:fld id="{C9EBFD1A-B7A0-466A-B83C-FDA8DD378B8A}" type="slidenum">
              <a:rPr lang="en-US" smtClean="0"/>
              <a:pPr/>
              <a:t>2</a:t>
            </a:fld>
            <a:endParaRPr lang="en-US"/>
          </a:p>
        </p:txBody>
      </p:sp>
      <p:sp>
        <p:nvSpPr>
          <p:cNvPr id="3" name="Title 2">
            <a:extLst>
              <a:ext uri="{FF2B5EF4-FFF2-40B4-BE49-F238E27FC236}">
                <a16:creationId xmlns:a16="http://schemas.microsoft.com/office/drawing/2014/main" id="{A095930A-BB67-2652-D2AD-A1DDA7693F6D}"/>
              </a:ext>
            </a:extLst>
          </p:cNvPr>
          <p:cNvSpPr>
            <a:spLocks noGrp="1"/>
          </p:cNvSpPr>
          <p:nvPr>
            <p:ph type="title"/>
          </p:nvPr>
        </p:nvSpPr>
        <p:spPr/>
        <p:txBody>
          <a:bodyPr/>
          <a:lstStyle/>
          <a:p>
            <a:r>
              <a:rPr lang="en-US"/>
              <a:t>Agenda</a:t>
            </a:r>
          </a:p>
        </p:txBody>
      </p:sp>
      <p:grpSp>
        <p:nvGrpSpPr>
          <p:cNvPr id="4" name="Group 3">
            <a:extLst>
              <a:ext uri="{FF2B5EF4-FFF2-40B4-BE49-F238E27FC236}">
                <a16:creationId xmlns:a16="http://schemas.microsoft.com/office/drawing/2014/main" id="{44E574C2-8DB6-E35F-96BC-71B03B6DD674}"/>
              </a:ext>
            </a:extLst>
          </p:cNvPr>
          <p:cNvGrpSpPr/>
          <p:nvPr/>
        </p:nvGrpSpPr>
        <p:grpSpPr>
          <a:xfrm>
            <a:off x="243840" y="1991621"/>
            <a:ext cx="8251574" cy="1772689"/>
            <a:chOff x="445806" y="2659268"/>
            <a:chExt cx="5486400" cy="1772689"/>
          </a:xfrm>
        </p:grpSpPr>
        <p:sp>
          <p:nvSpPr>
            <p:cNvPr id="5" name="Content Placeholder 1">
              <a:extLst>
                <a:ext uri="{FF2B5EF4-FFF2-40B4-BE49-F238E27FC236}">
                  <a16:creationId xmlns:a16="http://schemas.microsoft.com/office/drawing/2014/main" id="{E08D6BE4-FD04-0985-97D7-D0696F9F38A8}"/>
                </a:ext>
              </a:extLst>
            </p:cNvPr>
            <p:cNvSpPr txBox="1">
              <a:spLocks/>
            </p:cNvSpPr>
            <p:nvPr/>
          </p:nvSpPr>
          <p:spPr>
            <a:xfrm>
              <a:off x="445806" y="2659268"/>
              <a:ext cx="5486400" cy="461665"/>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spcBef>
                  <a:spcPts val="1200"/>
                </a:spcBef>
                <a:spcAft>
                  <a:spcPts val="1200"/>
                </a:spcAft>
                <a:buClr>
                  <a:srgbClr val="5FD4F4"/>
                </a:buClr>
                <a:buNone/>
              </a:pPr>
              <a:r>
                <a:rPr lang="en-US" sz="1800" b="1">
                  <a:solidFill>
                    <a:srgbClr val="000000"/>
                  </a:solidFill>
                  <a:effectLst/>
                  <a:ea typeface="Calibri" panose="020F0502020204030204" pitchFamily="34" charset="0"/>
                </a:rPr>
                <a:t>Understanding of Data Asset flow</a:t>
              </a:r>
            </a:p>
          </p:txBody>
        </p:sp>
        <p:sp>
          <p:nvSpPr>
            <p:cNvPr id="6" name="Content Placeholder 1">
              <a:extLst>
                <a:ext uri="{FF2B5EF4-FFF2-40B4-BE49-F238E27FC236}">
                  <a16:creationId xmlns:a16="http://schemas.microsoft.com/office/drawing/2014/main" id="{8E781CB0-4138-8861-C598-3656924BCD73}"/>
                </a:ext>
              </a:extLst>
            </p:cNvPr>
            <p:cNvSpPr txBox="1">
              <a:spLocks/>
            </p:cNvSpPr>
            <p:nvPr/>
          </p:nvSpPr>
          <p:spPr>
            <a:xfrm>
              <a:off x="445806" y="3346040"/>
              <a:ext cx="5486400" cy="461665"/>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indent="0">
                <a:spcBef>
                  <a:spcPts val="0"/>
                </a:spcBef>
                <a:spcAft>
                  <a:spcPts val="0"/>
                </a:spcAft>
                <a:buNone/>
              </a:pPr>
              <a:r>
                <a:rPr lang="en-US" sz="1800" b="1">
                  <a:solidFill>
                    <a:srgbClr val="000000"/>
                  </a:solidFill>
                  <a:effectLst/>
                  <a:ea typeface="Calibri" panose="020F0502020204030204" pitchFamily="34" charset="0"/>
                </a:rPr>
                <a:t>Our Understanding of Herbalife Technical debt</a:t>
              </a:r>
            </a:p>
          </p:txBody>
        </p:sp>
        <p:sp>
          <p:nvSpPr>
            <p:cNvPr id="7" name="Content Placeholder 1">
              <a:extLst>
                <a:ext uri="{FF2B5EF4-FFF2-40B4-BE49-F238E27FC236}">
                  <a16:creationId xmlns:a16="http://schemas.microsoft.com/office/drawing/2014/main" id="{46C00A7C-9B6A-2E53-6C65-09FBA9EC7E1C}"/>
                </a:ext>
              </a:extLst>
            </p:cNvPr>
            <p:cNvSpPr txBox="1">
              <a:spLocks/>
            </p:cNvSpPr>
            <p:nvPr/>
          </p:nvSpPr>
          <p:spPr>
            <a:xfrm>
              <a:off x="445806" y="3970292"/>
              <a:ext cx="5486400" cy="461665"/>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spcBef>
                  <a:spcPts val="1200"/>
                </a:spcBef>
                <a:spcAft>
                  <a:spcPts val="1200"/>
                </a:spcAft>
                <a:buClr>
                  <a:srgbClr val="5FD4F4"/>
                </a:buClr>
                <a:buNone/>
              </a:pPr>
              <a:r>
                <a:rPr lang="en-US" sz="1800" b="1">
                  <a:solidFill>
                    <a:srgbClr val="000000"/>
                  </a:solidFill>
                  <a:effectLst/>
                  <a:ea typeface="Calibri" panose="020F0502020204030204" pitchFamily="34" charset="0"/>
                </a:rPr>
                <a:t>Key Design Tenets to be considered for future architecture </a:t>
              </a:r>
              <a:endParaRPr lang="en-US" sz="1600" b="1">
                <a:solidFill>
                  <a:srgbClr val="000000"/>
                </a:solidFill>
              </a:endParaRPr>
            </a:p>
          </p:txBody>
        </p:sp>
      </p:grpSp>
      <p:sp>
        <p:nvSpPr>
          <p:cNvPr id="8" name="Content Placeholder 1">
            <a:extLst>
              <a:ext uri="{FF2B5EF4-FFF2-40B4-BE49-F238E27FC236}">
                <a16:creationId xmlns:a16="http://schemas.microsoft.com/office/drawing/2014/main" id="{BAAA1228-0C57-048D-8E97-36001ACC70B7}"/>
              </a:ext>
            </a:extLst>
          </p:cNvPr>
          <p:cNvSpPr txBox="1">
            <a:spLocks/>
          </p:cNvSpPr>
          <p:nvPr/>
        </p:nvSpPr>
        <p:spPr>
          <a:xfrm>
            <a:off x="243840" y="3969732"/>
            <a:ext cx="6533863" cy="461665"/>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spcBef>
                <a:spcPts val="1200"/>
              </a:spcBef>
              <a:spcAft>
                <a:spcPts val="1200"/>
              </a:spcAft>
              <a:buClr>
                <a:srgbClr val="5FD4F4"/>
              </a:buClr>
              <a:buNone/>
            </a:pPr>
            <a:r>
              <a:rPr lang="en-US" sz="1800" b="1">
                <a:solidFill>
                  <a:srgbClr val="000000"/>
                </a:solidFill>
                <a:effectLst/>
                <a:ea typeface="Calibri" panose="020F0502020204030204" pitchFamily="34" charset="0"/>
              </a:rPr>
              <a:t>Reference Architecture for Herbalife data platform</a:t>
            </a:r>
            <a:endParaRPr lang="en-US" sz="1600" b="1">
              <a:solidFill>
                <a:srgbClr val="000000"/>
              </a:solidFill>
            </a:endParaRPr>
          </a:p>
        </p:txBody>
      </p:sp>
      <p:sp>
        <p:nvSpPr>
          <p:cNvPr id="9" name="Content Placeholder 1">
            <a:extLst>
              <a:ext uri="{FF2B5EF4-FFF2-40B4-BE49-F238E27FC236}">
                <a16:creationId xmlns:a16="http://schemas.microsoft.com/office/drawing/2014/main" id="{12C56D59-D04E-7034-1012-2C4A87E1EBCE}"/>
              </a:ext>
            </a:extLst>
          </p:cNvPr>
          <p:cNvSpPr txBox="1">
            <a:spLocks/>
          </p:cNvSpPr>
          <p:nvPr/>
        </p:nvSpPr>
        <p:spPr>
          <a:xfrm>
            <a:off x="243840" y="4597080"/>
            <a:ext cx="6533863" cy="738664"/>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indent="0">
              <a:spcBef>
                <a:spcPts val="0"/>
              </a:spcBef>
              <a:spcAft>
                <a:spcPts val="0"/>
              </a:spcAft>
              <a:buNone/>
            </a:pPr>
            <a:r>
              <a:rPr lang="en-US" sz="1800" b="1">
                <a:solidFill>
                  <a:srgbClr val="000000"/>
                </a:solidFill>
                <a:effectLst/>
                <a:ea typeface="Calibri" panose="020F0502020204030204" pitchFamily="34" charset="0"/>
              </a:rPr>
              <a:t>Architecture Patterns – Ingestion, Storage, Transformation, Orchestration and Consumption</a:t>
            </a:r>
          </a:p>
        </p:txBody>
      </p:sp>
      <p:sp>
        <p:nvSpPr>
          <p:cNvPr id="10" name="Content Placeholder 1">
            <a:extLst>
              <a:ext uri="{FF2B5EF4-FFF2-40B4-BE49-F238E27FC236}">
                <a16:creationId xmlns:a16="http://schemas.microsoft.com/office/drawing/2014/main" id="{F4F812F8-A21A-D1E0-3E88-FC94CF0434A7}"/>
              </a:ext>
            </a:extLst>
          </p:cNvPr>
          <p:cNvSpPr txBox="1">
            <a:spLocks/>
          </p:cNvSpPr>
          <p:nvPr/>
        </p:nvSpPr>
        <p:spPr>
          <a:xfrm>
            <a:off x="243840" y="1324534"/>
            <a:ext cx="6533863" cy="461665"/>
          </a:xfrm>
          <a:prstGeom prst="rect">
            <a:avLst/>
          </a:prstGeom>
          <a:gradFill>
            <a:gsLst>
              <a:gs pos="100000">
                <a:srgbClr val="FFFF00">
                  <a:alpha val="20000"/>
                </a:srgbClr>
              </a:gs>
              <a:gs pos="10000">
                <a:srgbClr val="8B43BF">
                  <a:alpha val="40000"/>
                </a:srgbClr>
              </a:gs>
            </a:gsLst>
            <a:path path="circle">
              <a:fillToRect t="100000" r="100000"/>
            </a:path>
          </a:gradFill>
          <a:ln w="3175">
            <a:noFill/>
            <a:miter lim="800000"/>
          </a:ln>
        </p:spPr>
        <p:txBody>
          <a:bodyPr vert="horz" wrap="square" lIns="274320" tIns="91440" rIns="91440" bIns="91440" rtlCol="0">
            <a:spAutoFit/>
          </a:bodyPr>
          <a:lst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spcBef>
                <a:spcPts val="1200"/>
              </a:spcBef>
              <a:spcAft>
                <a:spcPts val="1200"/>
              </a:spcAft>
              <a:buClr>
                <a:srgbClr val="5FD4F4"/>
              </a:buClr>
              <a:buNone/>
            </a:pPr>
            <a:r>
              <a:rPr lang="en-US" sz="1800" b="1">
                <a:solidFill>
                  <a:srgbClr val="000000"/>
                </a:solidFill>
                <a:effectLst/>
                <a:ea typeface="Calibri" panose="020F0502020204030204" pitchFamily="34" charset="0"/>
              </a:rPr>
              <a:t>Herbalife’s </a:t>
            </a:r>
            <a:r>
              <a:rPr lang="en-US" sz="1800" b="1">
                <a:solidFill>
                  <a:srgbClr val="000000"/>
                </a:solidFill>
                <a:ea typeface="Calibri" panose="020F0502020204030204" pitchFamily="34" charset="0"/>
              </a:rPr>
              <a:t>P</a:t>
            </a:r>
            <a:r>
              <a:rPr lang="en-US" sz="1800" b="1">
                <a:solidFill>
                  <a:srgbClr val="000000"/>
                </a:solidFill>
                <a:effectLst/>
                <a:ea typeface="Calibri" panose="020F0502020204030204" pitchFamily="34" charset="0"/>
              </a:rPr>
              <a:t>rogram Objectives and Infosys Experience</a:t>
            </a:r>
          </a:p>
        </p:txBody>
      </p:sp>
    </p:spTree>
    <p:extLst>
      <p:ext uri="{BB962C8B-B14F-4D97-AF65-F5344CB8AC3E}">
        <p14:creationId xmlns:p14="http://schemas.microsoft.com/office/powerpoint/2010/main" val="419836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p:cNvSpPr/>
          <p:nvPr/>
        </p:nvSpPr>
        <p:spPr>
          <a:xfrm>
            <a:off x="310896" y="859535"/>
            <a:ext cx="11265408" cy="5385817"/>
          </a:xfrm>
          <a:prstGeom prst="rect">
            <a:avLst/>
          </a:prstGeom>
          <a:solidFill>
            <a:schemeClr val="bg1"/>
          </a:solidFill>
          <a:ln w="2857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ctr"/>
          <a:lstStyle/>
          <a:p>
            <a:pPr algn="ctr"/>
            <a:endParaRPr lang="en-US" sz="1000" b="1">
              <a:solidFill>
                <a:srgbClr val="000000"/>
              </a:solidFill>
            </a:endParaRPr>
          </a:p>
        </p:txBody>
      </p:sp>
      <p:sp>
        <p:nvSpPr>
          <p:cNvPr id="91" name="Rectangle 90"/>
          <p:cNvSpPr/>
          <p:nvPr/>
        </p:nvSpPr>
        <p:spPr>
          <a:xfrm>
            <a:off x="2300572" y="1982176"/>
            <a:ext cx="724894" cy="3406937"/>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Acquisition</a:t>
            </a:r>
          </a:p>
        </p:txBody>
      </p:sp>
      <p:sp>
        <p:nvSpPr>
          <p:cNvPr id="2" name="Title 1">
            <a:extLst>
              <a:ext uri="{FF2B5EF4-FFF2-40B4-BE49-F238E27FC236}">
                <a16:creationId xmlns:a16="http://schemas.microsoft.com/office/drawing/2014/main" id="{6997D97F-ADB2-401E-BA0B-6B8FF5C67AC3}"/>
              </a:ext>
            </a:extLst>
          </p:cNvPr>
          <p:cNvSpPr>
            <a:spLocks noGrp="1"/>
          </p:cNvSpPr>
          <p:nvPr>
            <p:ph type="title"/>
          </p:nvPr>
        </p:nvSpPr>
        <p:spPr>
          <a:xfrm>
            <a:off x="19668" y="78716"/>
            <a:ext cx="11900193" cy="424732"/>
          </a:xfrm>
        </p:spPr>
        <p:txBody>
          <a:bodyPr vert="horz" lIns="91440" tIns="45720" rIns="91440" bIns="45720" rtlCol="0" anchor="t">
            <a:spAutoFit/>
          </a:bodyPr>
          <a:lstStyle/>
          <a:p>
            <a:r>
              <a:rPr lang="en-US">
                <a:latin typeface="Arial"/>
                <a:cs typeface="Arial"/>
              </a:rPr>
              <a:t>Proposed Future State Realized Architecture to Evolve Herbalife Analytics @ Scale</a:t>
            </a:r>
            <a:endParaRPr lang="en-US"/>
          </a:p>
        </p:txBody>
      </p:sp>
      <p:sp>
        <p:nvSpPr>
          <p:cNvPr id="3" name="Slide Number Placeholder 2">
            <a:extLst>
              <a:ext uri="{FF2B5EF4-FFF2-40B4-BE49-F238E27FC236}">
                <a16:creationId xmlns:a16="http://schemas.microsoft.com/office/drawing/2014/main" id="{062249B8-710E-49A2-B9A4-D0AAA5420781}"/>
              </a:ext>
            </a:extLst>
          </p:cNvPr>
          <p:cNvSpPr>
            <a:spLocks noGrp="1"/>
          </p:cNvSpPr>
          <p:nvPr>
            <p:ph type="sldNum" sz="quarter" idx="10"/>
          </p:nvPr>
        </p:nvSpPr>
        <p:spPr/>
        <p:txBody>
          <a:bodyPr/>
          <a:lstStyle/>
          <a:p>
            <a:fld id="{87FFC0C3-41E0-4A82-A56C-A80E0ABDD88E}" type="slidenum">
              <a:rPr lang="en-US" smtClean="0"/>
              <a:pPr/>
              <a:t>20</a:t>
            </a:fld>
            <a:endParaRPr lang="en-US"/>
          </a:p>
        </p:txBody>
      </p:sp>
      <p:sp>
        <p:nvSpPr>
          <p:cNvPr id="55" name="Rectangle 54"/>
          <p:cNvSpPr/>
          <p:nvPr/>
        </p:nvSpPr>
        <p:spPr>
          <a:xfrm>
            <a:off x="3997143" y="4442065"/>
            <a:ext cx="4639262" cy="947048"/>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Data Platform</a:t>
            </a:r>
          </a:p>
        </p:txBody>
      </p:sp>
      <p:sp>
        <p:nvSpPr>
          <p:cNvPr id="59" name="Rounded Rectangle 58"/>
          <p:cNvSpPr/>
          <p:nvPr/>
        </p:nvSpPr>
        <p:spPr>
          <a:xfrm>
            <a:off x="3292120" y="1969061"/>
            <a:ext cx="2677645" cy="1532728"/>
          </a:xfrm>
          <a:prstGeom prst="roundRect">
            <a:avLst>
              <a:gd name="adj" fmla="val 2937"/>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Engineering Service</a:t>
            </a:r>
          </a:p>
        </p:txBody>
      </p:sp>
      <p:sp>
        <p:nvSpPr>
          <p:cNvPr id="61" name="Rounded Rectangle 60"/>
          <p:cNvSpPr/>
          <p:nvPr/>
        </p:nvSpPr>
        <p:spPr>
          <a:xfrm>
            <a:off x="6213928" y="1963829"/>
            <a:ext cx="2562646" cy="1615323"/>
          </a:xfrm>
          <a:prstGeom prst="roundRect">
            <a:avLst>
              <a:gd name="adj" fmla="val 2937"/>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Advanced Analytics</a:t>
            </a:r>
          </a:p>
        </p:txBody>
      </p:sp>
      <p:sp>
        <p:nvSpPr>
          <p:cNvPr id="63" name="Rectangle 62"/>
          <p:cNvSpPr/>
          <p:nvPr/>
        </p:nvSpPr>
        <p:spPr>
          <a:xfrm>
            <a:off x="2299850" y="5568957"/>
            <a:ext cx="6347548" cy="455508"/>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ctr"/>
          <a:lstStyle/>
          <a:p>
            <a:pPr algn="ctr"/>
            <a:r>
              <a:rPr lang="en-US" sz="1050">
                <a:solidFill>
                  <a:schemeClr val="accent1">
                    <a:lumMod val="60000"/>
                    <a:lumOff val="40000"/>
                  </a:schemeClr>
                </a:solidFill>
              </a:rPr>
              <a:t>                        </a:t>
            </a:r>
          </a:p>
        </p:txBody>
      </p:sp>
      <p:sp>
        <p:nvSpPr>
          <p:cNvPr id="21" name="Rectangle 20"/>
          <p:cNvSpPr/>
          <p:nvPr/>
        </p:nvSpPr>
        <p:spPr>
          <a:xfrm>
            <a:off x="386987" y="139870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sp>
        <p:nvSpPr>
          <p:cNvPr id="64" name="Rectangle 63"/>
          <p:cNvSpPr/>
          <p:nvPr/>
        </p:nvSpPr>
        <p:spPr>
          <a:xfrm>
            <a:off x="2299850" y="1345204"/>
            <a:ext cx="6472163" cy="532359"/>
          </a:xfrm>
          <a:prstGeom prst="rect">
            <a:avLst/>
          </a:prstGeom>
          <a:ln w="952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Platform Support </a:t>
            </a:r>
          </a:p>
          <a:p>
            <a:pPr algn="ctr"/>
            <a:r>
              <a:rPr lang="en-US" sz="900">
                <a:solidFill>
                  <a:schemeClr val="accent1">
                    <a:lumMod val="60000"/>
                    <a:lumOff val="40000"/>
                  </a:schemeClr>
                </a:solidFill>
              </a:rPr>
              <a:t>Services</a:t>
            </a:r>
          </a:p>
        </p:txBody>
      </p:sp>
      <p:sp>
        <p:nvSpPr>
          <p:cNvPr id="82" name="Rectangle 81"/>
          <p:cNvSpPr/>
          <p:nvPr/>
        </p:nvSpPr>
        <p:spPr>
          <a:xfrm>
            <a:off x="2353994" y="4326497"/>
            <a:ext cx="631030" cy="779020"/>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Streaming / NRT</a:t>
            </a:r>
          </a:p>
        </p:txBody>
      </p:sp>
      <p:grpSp>
        <p:nvGrpSpPr>
          <p:cNvPr id="6" name="Group 5"/>
          <p:cNvGrpSpPr/>
          <p:nvPr/>
        </p:nvGrpSpPr>
        <p:grpSpPr>
          <a:xfrm>
            <a:off x="1378614" y="3271422"/>
            <a:ext cx="374038" cy="464355"/>
            <a:chOff x="1439467" y="4520777"/>
            <a:chExt cx="374038" cy="464355"/>
          </a:xfrm>
        </p:grpSpPr>
        <p:sp>
          <p:nvSpPr>
            <p:cNvPr id="34" name="TextBox 33">
              <a:extLst>
                <a:ext uri="{FF2B5EF4-FFF2-40B4-BE49-F238E27FC236}">
                  <a16:creationId xmlns:a16="http://schemas.microsoft.com/office/drawing/2014/main" id="{D929329B-AD3E-479C-9F26-1BD5EB21A969}"/>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35" name="Picture 34">
              <a:extLst>
                <a:ext uri="{FF2B5EF4-FFF2-40B4-BE49-F238E27FC236}">
                  <a16:creationId xmlns:a16="http://schemas.microsoft.com/office/drawing/2014/main" id="{3AE04C48-D5C9-4B83-B2C8-857C25CE6214}"/>
                </a:ext>
              </a:extLst>
            </p:cNvPr>
            <p:cNvPicPr>
              <a:picLocks noChangeAspect="1"/>
            </p:cNvPicPr>
            <p:nvPr/>
          </p:nvPicPr>
          <p:blipFill>
            <a:blip r:embed="rId3"/>
            <a:stretch>
              <a:fillRect/>
            </a:stretch>
          </p:blipFill>
          <p:spPr>
            <a:xfrm>
              <a:off x="1475383" y="4520777"/>
              <a:ext cx="321568" cy="302162"/>
            </a:xfrm>
            <a:prstGeom prst="rect">
              <a:avLst/>
            </a:prstGeom>
          </p:spPr>
        </p:pic>
      </p:grpSp>
      <p:grpSp>
        <p:nvGrpSpPr>
          <p:cNvPr id="417" name="Group 416"/>
          <p:cNvGrpSpPr/>
          <p:nvPr/>
        </p:nvGrpSpPr>
        <p:grpSpPr>
          <a:xfrm>
            <a:off x="3256378" y="2223339"/>
            <a:ext cx="774281" cy="603863"/>
            <a:chOff x="3481615" y="2104379"/>
            <a:chExt cx="774281" cy="603863"/>
          </a:xfrm>
        </p:grpSpPr>
        <p:pic>
          <p:nvPicPr>
            <p:cNvPr id="11" name="Picture 10"/>
            <p:cNvPicPr>
              <a:picLocks noChangeAspect="1"/>
            </p:cNvPicPr>
            <p:nvPr/>
          </p:nvPicPr>
          <p:blipFill>
            <a:blip r:embed="rId4"/>
            <a:stretch>
              <a:fillRect/>
            </a:stretch>
          </p:blipFill>
          <p:spPr>
            <a:xfrm>
              <a:off x="3708381" y="2104379"/>
              <a:ext cx="306792" cy="306792"/>
            </a:xfrm>
            <a:prstGeom prst="rect">
              <a:avLst/>
            </a:prstGeom>
          </p:spPr>
        </p:pic>
        <p:sp>
          <p:nvSpPr>
            <p:cNvPr id="73" name="TextBox 72"/>
            <p:cNvSpPr txBox="1"/>
            <p:nvPr/>
          </p:nvSpPr>
          <p:spPr>
            <a:xfrm>
              <a:off x="3481615" y="2400465"/>
              <a:ext cx="77428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Bulk / History / Incremental</a:t>
              </a:r>
            </a:p>
          </p:txBody>
        </p:sp>
      </p:grpSp>
      <p:sp>
        <p:nvSpPr>
          <p:cNvPr id="16" name="Right Arrow 15"/>
          <p:cNvSpPr/>
          <p:nvPr/>
        </p:nvSpPr>
        <p:spPr>
          <a:xfrm>
            <a:off x="4931694" y="4795110"/>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112" name="Right Arrow 111"/>
          <p:cNvSpPr/>
          <p:nvPr/>
        </p:nvSpPr>
        <p:spPr>
          <a:xfrm>
            <a:off x="2096240" y="2284217"/>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414" name="Group 413"/>
          <p:cNvGrpSpPr/>
          <p:nvPr/>
        </p:nvGrpSpPr>
        <p:grpSpPr>
          <a:xfrm>
            <a:off x="3260826" y="2907670"/>
            <a:ext cx="795439" cy="486510"/>
            <a:chOff x="3465671" y="3095526"/>
            <a:chExt cx="795439" cy="486510"/>
          </a:xfrm>
        </p:grpSpPr>
        <p:pic>
          <p:nvPicPr>
            <p:cNvPr id="30" name="Picture 29"/>
            <p:cNvPicPr>
              <a:picLocks noChangeAspect="1"/>
            </p:cNvPicPr>
            <p:nvPr/>
          </p:nvPicPr>
          <p:blipFill>
            <a:blip r:embed="rId5"/>
            <a:stretch>
              <a:fillRect/>
            </a:stretch>
          </p:blipFill>
          <p:spPr>
            <a:xfrm>
              <a:off x="3743372" y="3095526"/>
              <a:ext cx="264416" cy="334926"/>
            </a:xfrm>
            <a:prstGeom prst="rect">
              <a:avLst/>
            </a:prstGeom>
          </p:spPr>
        </p:pic>
        <p:sp>
          <p:nvSpPr>
            <p:cNvPr id="119" name="TextBox 118"/>
            <p:cNvSpPr txBox="1"/>
            <p:nvPr/>
          </p:nvSpPr>
          <p:spPr>
            <a:xfrm>
              <a:off x="3465671" y="3381981"/>
              <a:ext cx="795439" cy="200055"/>
            </a:xfrm>
            <a:prstGeom prst="rect">
              <a:avLst/>
            </a:prstGeom>
            <a:noFill/>
          </p:spPr>
          <p:txBody>
            <a:bodyPr wrap="square" rtlCol="0">
              <a:spAutoFit/>
            </a:bodyPr>
            <a:lstStyle/>
            <a:p>
              <a:pPr algn="l"/>
              <a:r>
                <a:rPr lang="en-US" sz="700">
                  <a:solidFill>
                    <a:schemeClr val="tx1">
                      <a:lumMod val="75000"/>
                    </a:schemeClr>
                  </a:solidFill>
                  <a:cs typeface="Arial" panose="020B0604020202020204" pitchFamily="34" charset="0"/>
                </a:rPr>
                <a:t>Transformation</a:t>
              </a:r>
            </a:p>
          </p:txBody>
        </p:sp>
      </p:grpSp>
      <p:sp>
        <p:nvSpPr>
          <p:cNvPr id="141" name="Right Arrow 140"/>
          <p:cNvSpPr/>
          <p:nvPr/>
        </p:nvSpPr>
        <p:spPr>
          <a:xfrm>
            <a:off x="8698460" y="4962866"/>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415" name="Group 414"/>
          <p:cNvGrpSpPr/>
          <p:nvPr/>
        </p:nvGrpSpPr>
        <p:grpSpPr>
          <a:xfrm>
            <a:off x="5200221" y="2984835"/>
            <a:ext cx="755334" cy="449908"/>
            <a:chOff x="5178674" y="3139614"/>
            <a:chExt cx="755334" cy="449908"/>
          </a:xfrm>
        </p:grpSpPr>
        <p:pic>
          <p:nvPicPr>
            <p:cNvPr id="47" name="Picture 46"/>
            <p:cNvPicPr>
              <a:picLocks noChangeAspect="1"/>
            </p:cNvPicPr>
            <p:nvPr/>
          </p:nvPicPr>
          <p:blipFill>
            <a:blip r:embed="rId6"/>
            <a:stretch>
              <a:fillRect/>
            </a:stretch>
          </p:blipFill>
          <p:spPr>
            <a:xfrm>
              <a:off x="5377357" y="3139614"/>
              <a:ext cx="323943" cy="275886"/>
            </a:xfrm>
            <a:prstGeom prst="rect">
              <a:avLst/>
            </a:prstGeom>
          </p:spPr>
        </p:pic>
        <p:sp>
          <p:nvSpPr>
            <p:cNvPr id="142" name="TextBox 141"/>
            <p:cNvSpPr txBox="1"/>
            <p:nvPr/>
          </p:nvSpPr>
          <p:spPr>
            <a:xfrm>
              <a:off x="5178674" y="3389467"/>
              <a:ext cx="755334"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Data Modeling</a:t>
              </a:r>
            </a:p>
          </p:txBody>
        </p:sp>
      </p:grpSp>
      <p:grpSp>
        <p:nvGrpSpPr>
          <p:cNvPr id="416" name="Group 415"/>
          <p:cNvGrpSpPr/>
          <p:nvPr/>
        </p:nvGrpSpPr>
        <p:grpSpPr>
          <a:xfrm>
            <a:off x="5160092" y="2259939"/>
            <a:ext cx="800106" cy="667511"/>
            <a:chOff x="5124389" y="2142837"/>
            <a:chExt cx="800106" cy="667511"/>
          </a:xfrm>
        </p:grpSpPr>
        <p:sp>
          <p:nvSpPr>
            <p:cNvPr id="120" name="TextBox 119"/>
            <p:cNvSpPr txBox="1"/>
            <p:nvPr/>
          </p:nvSpPr>
          <p:spPr>
            <a:xfrm>
              <a:off x="5124389" y="2394850"/>
              <a:ext cx="800106" cy="415498"/>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Schematization/ Enrichment / Aggregator</a:t>
              </a:r>
            </a:p>
          </p:txBody>
        </p:sp>
        <p:pic>
          <p:nvPicPr>
            <p:cNvPr id="51" name="Picture 50"/>
            <p:cNvPicPr>
              <a:picLocks noChangeAspect="1"/>
            </p:cNvPicPr>
            <p:nvPr/>
          </p:nvPicPr>
          <p:blipFill>
            <a:blip r:embed="rId7"/>
            <a:stretch>
              <a:fillRect/>
            </a:stretch>
          </p:blipFill>
          <p:spPr>
            <a:xfrm>
              <a:off x="5348091" y="2142837"/>
              <a:ext cx="402908" cy="287222"/>
            </a:xfrm>
            <a:prstGeom prst="rect">
              <a:avLst/>
            </a:prstGeom>
          </p:spPr>
        </p:pic>
      </p:grpSp>
      <p:pic>
        <p:nvPicPr>
          <p:cNvPr id="155" name="Picture 154"/>
          <p:cNvPicPr>
            <a:picLocks noChangeAspect="1"/>
          </p:cNvPicPr>
          <p:nvPr/>
        </p:nvPicPr>
        <p:blipFill>
          <a:blip r:embed="rId8"/>
          <a:stretch>
            <a:fillRect/>
          </a:stretch>
        </p:blipFill>
        <p:spPr>
          <a:xfrm>
            <a:off x="2457750" y="5649083"/>
            <a:ext cx="760818" cy="257522"/>
          </a:xfrm>
          <a:prstGeom prst="rect">
            <a:avLst/>
          </a:prstGeom>
        </p:spPr>
      </p:pic>
      <p:grpSp>
        <p:nvGrpSpPr>
          <p:cNvPr id="26" name="Group 25"/>
          <p:cNvGrpSpPr/>
          <p:nvPr/>
        </p:nvGrpSpPr>
        <p:grpSpPr>
          <a:xfrm>
            <a:off x="6566494" y="5609646"/>
            <a:ext cx="510492" cy="396075"/>
            <a:chOff x="4470658" y="1284700"/>
            <a:chExt cx="510492" cy="396075"/>
          </a:xfrm>
        </p:grpSpPr>
        <p:pic>
          <p:nvPicPr>
            <p:cNvPr id="160" name="Picture 159"/>
            <p:cNvPicPr>
              <a:picLocks noChangeAspect="1"/>
            </p:cNvPicPr>
            <p:nvPr/>
          </p:nvPicPr>
          <p:blipFill>
            <a:blip r:embed="rId9"/>
            <a:stretch>
              <a:fillRect/>
            </a:stretch>
          </p:blipFill>
          <p:spPr>
            <a:xfrm>
              <a:off x="4591716" y="1284700"/>
              <a:ext cx="246727" cy="261457"/>
            </a:xfrm>
            <a:prstGeom prst="rect">
              <a:avLst/>
            </a:prstGeom>
          </p:spPr>
        </p:pic>
        <p:sp>
          <p:nvSpPr>
            <p:cNvPr id="163" name="TextBox 162"/>
            <p:cNvSpPr txBox="1"/>
            <p:nvPr/>
          </p:nvSpPr>
          <p:spPr>
            <a:xfrm>
              <a:off x="4470658" y="1480720"/>
              <a:ext cx="510492"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Security</a:t>
              </a:r>
            </a:p>
          </p:txBody>
        </p:sp>
      </p:grpSp>
      <p:grpSp>
        <p:nvGrpSpPr>
          <p:cNvPr id="18" name="Group 17"/>
          <p:cNvGrpSpPr/>
          <p:nvPr/>
        </p:nvGrpSpPr>
        <p:grpSpPr>
          <a:xfrm>
            <a:off x="8023574" y="1429509"/>
            <a:ext cx="716031" cy="516781"/>
            <a:chOff x="7782556" y="1287961"/>
            <a:chExt cx="716031" cy="516781"/>
          </a:xfrm>
        </p:grpSpPr>
        <p:pic>
          <p:nvPicPr>
            <p:cNvPr id="161" name="Picture 160"/>
            <p:cNvPicPr>
              <a:picLocks noChangeAspect="1"/>
            </p:cNvPicPr>
            <p:nvPr/>
          </p:nvPicPr>
          <p:blipFill>
            <a:blip r:embed="rId10"/>
            <a:stretch>
              <a:fillRect/>
            </a:stretch>
          </p:blipFill>
          <p:spPr>
            <a:xfrm>
              <a:off x="8170214" y="1287961"/>
              <a:ext cx="179612" cy="229005"/>
            </a:xfrm>
            <a:prstGeom prst="rect">
              <a:avLst/>
            </a:prstGeom>
          </p:spPr>
        </p:pic>
        <p:sp>
          <p:nvSpPr>
            <p:cNvPr id="164" name="TextBox 163"/>
            <p:cNvSpPr txBox="1"/>
            <p:nvPr/>
          </p:nvSpPr>
          <p:spPr>
            <a:xfrm>
              <a:off x="7782556" y="1496965"/>
              <a:ext cx="71603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Data Quality &amp; Testing F/W</a:t>
              </a:r>
            </a:p>
          </p:txBody>
        </p:sp>
      </p:grpSp>
      <p:grpSp>
        <p:nvGrpSpPr>
          <p:cNvPr id="28" name="Group 27"/>
          <p:cNvGrpSpPr/>
          <p:nvPr/>
        </p:nvGrpSpPr>
        <p:grpSpPr>
          <a:xfrm>
            <a:off x="4060012" y="4580105"/>
            <a:ext cx="672655" cy="627150"/>
            <a:chOff x="3657074" y="4388236"/>
            <a:chExt cx="672655" cy="627150"/>
          </a:xfrm>
        </p:grpSpPr>
        <p:pic>
          <p:nvPicPr>
            <p:cNvPr id="27" name="Picture 26"/>
            <p:cNvPicPr>
              <a:picLocks noChangeAspect="1"/>
            </p:cNvPicPr>
            <p:nvPr/>
          </p:nvPicPr>
          <p:blipFill>
            <a:blip r:embed="rId11"/>
            <a:stretch>
              <a:fillRect/>
            </a:stretch>
          </p:blipFill>
          <p:spPr>
            <a:xfrm>
              <a:off x="3813495" y="4388236"/>
              <a:ext cx="372896" cy="349999"/>
            </a:xfrm>
            <a:prstGeom prst="rect">
              <a:avLst/>
            </a:prstGeom>
            <a:effectLst/>
          </p:spPr>
        </p:pic>
        <p:sp>
          <p:nvSpPr>
            <p:cNvPr id="169" name="TextBox 168"/>
            <p:cNvSpPr txBox="1"/>
            <p:nvPr/>
          </p:nvSpPr>
          <p:spPr>
            <a:xfrm>
              <a:off x="3657074" y="4707609"/>
              <a:ext cx="672655"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Raw</a:t>
              </a:r>
            </a:p>
            <a:p>
              <a:pPr algn="ctr"/>
              <a:r>
                <a:rPr lang="en-US" sz="700">
                  <a:solidFill>
                    <a:schemeClr val="tx1">
                      <a:lumMod val="75000"/>
                    </a:schemeClr>
                  </a:solidFill>
                  <a:cs typeface="Arial" panose="020B0604020202020204" pitchFamily="34" charset="0"/>
                </a:rPr>
                <a:t>(Bronze)</a:t>
              </a:r>
            </a:p>
          </p:txBody>
        </p:sp>
      </p:grpSp>
      <p:grpSp>
        <p:nvGrpSpPr>
          <p:cNvPr id="15" name="Group 14"/>
          <p:cNvGrpSpPr/>
          <p:nvPr/>
        </p:nvGrpSpPr>
        <p:grpSpPr>
          <a:xfrm>
            <a:off x="5251607" y="4570276"/>
            <a:ext cx="695751" cy="650735"/>
            <a:chOff x="5087438" y="4388236"/>
            <a:chExt cx="695751" cy="650735"/>
          </a:xfrm>
        </p:grpSpPr>
        <p:pic>
          <p:nvPicPr>
            <p:cNvPr id="88" name="Picture 87"/>
            <p:cNvPicPr>
              <a:picLocks noChangeAspect="1"/>
            </p:cNvPicPr>
            <p:nvPr/>
          </p:nvPicPr>
          <p:blipFill>
            <a:blip r:embed="rId11"/>
            <a:stretch>
              <a:fillRect/>
            </a:stretch>
          </p:blipFill>
          <p:spPr>
            <a:xfrm>
              <a:off x="5219489" y="4388236"/>
              <a:ext cx="372896" cy="349999"/>
            </a:xfrm>
            <a:prstGeom prst="rect">
              <a:avLst/>
            </a:prstGeom>
            <a:effectLst/>
          </p:spPr>
        </p:pic>
        <p:sp>
          <p:nvSpPr>
            <p:cNvPr id="170" name="TextBox 169"/>
            <p:cNvSpPr txBox="1"/>
            <p:nvPr/>
          </p:nvSpPr>
          <p:spPr>
            <a:xfrm>
              <a:off x="5087438" y="4731194"/>
              <a:ext cx="69575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Integrated (Silver)</a:t>
              </a:r>
            </a:p>
          </p:txBody>
        </p:sp>
      </p:grpSp>
      <p:sp>
        <p:nvSpPr>
          <p:cNvPr id="191" name="Rectangle 190"/>
          <p:cNvSpPr/>
          <p:nvPr/>
        </p:nvSpPr>
        <p:spPr>
          <a:xfrm>
            <a:off x="596575" y="166798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188" name="TextBox 187">
            <a:extLst>
              <a:ext uri="{FF2B5EF4-FFF2-40B4-BE49-F238E27FC236}">
                <a16:creationId xmlns:a16="http://schemas.microsoft.com/office/drawing/2014/main" id="{A92C25B0-AB9A-4114-B730-5DFE6362E7F6}"/>
              </a:ext>
            </a:extLst>
          </p:cNvPr>
          <p:cNvSpPr txBox="1"/>
          <p:nvPr/>
        </p:nvSpPr>
        <p:spPr>
          <a:xfrm>
            <a:off x="600170" y="230801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189" name="Picture 188">
            <a:extLst>
              <a:ext uri="{FF2B5EF4-FFF2-40B4-BE49-F238E27FC236}">
                <a16:creationId xmlns:a16="http://schemas.microsoft.com/office/drawing/2014/main" id="{5B0AA599-CD53-4437-95BA-1B8AE8660C6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5424" y="1909142"/>
            <a:ext cx="302122" cy="344009"/>
          </a:xfrm>
          <a:prstGeom prst="rect">
            <a:avLst/>
          </a:prstGeom>
          <a:effectLst>
            <a:outerShdw blurRad="50800" dist="50800" dir="5400000" algn="ctr" rotWithShape="0">
              <a:schemeClr val="bg1"/>
            </a:outerShdw>
          </a:effectLst>
        </p:spPr>
      </p:pic>
      <p:cxnSp>
        <p:nvCxnSpPr>
          <p:cNvPr id="13" name="Elbow Connector 12"/>
          <p:cNvCxnSpPr>
            <a:cxnSpLocks/>
            <a:stCxn id="191" idx="2"/>
            <a:endCxn id="76" idx="1"/>
          </p:cNvCxnSpPr>
          <p:nvPr/>
        </p:nvCxnSpPr>
        <p:spPr>
          <a:xfrm rot="16200000" flipH="1">
            <a:off x="498114" y="3532894"/>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92" name="Elbow Connector 191"/>
          <p:cNvCxnSpPr>
            <a:cxnSpLocks/>
            <a:stCxn id="191" idx="2"/>
            <a:endCxn id="35" idx="1"/>
          </p:cNvCxnSpPr>
          <p:nvPr/>
        </p:nvCxnSpPr>
        <p:spPr>
          <a:xfrm rot="16200000" flipH="1">
            <a:off x="1011518" y="3019491"/>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93" name="TextBox 192"/>
          <p:cNvSpPr txBox="1"/>
          <p:nvPr/>
        </p:nvSpPr>
        <p:spPr>
          <a:xfrm>
            <a:off x="1299546" y="3006839"/>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194" name="TextBox 193"/>
          <p:cNvSpPr txBox="1"/>
          <p:nvPr/>
        </p:nvSpPr>
        <p:spPr>
          <a:xfrm>
            <a:off x="1303987" y="3974781"/>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195" name="Picture 194">
            <a:extLst>
              <a:ext uri="{FF2B5EF4-FFF2-40B4-BE49-F238E27FC236}">
                <a16:creationId xmlns:a16="http://schemas.microsoft.com/office/drawing/2014/main" id="{5B0AA599-CD53-4437-95BA-1B8AE8660C6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7300" y="1918169"/>
            <a:ext cx="302122" cy="344009"/>
          </a:xfrm>
          <a:prstGeom prst="rect">
            <a:avLst/>
          </a:prstGeom>
          <a:effectLst>
            <a:outerShdw blurRad="50800" dist="50800" dir="5400000" algn="ctr" rotWithShape="0">
              <a:schemeClr val="bg1"/>
            </a:outerShdw>
          </a:effectLst>
        </p:spPr>
      </p:pic>
      <p:pic>
        <p:nvPicPr>
          <p:cNvPr id="196" name="Picture 195">
            <a:extLst>
              <a:ext uri="{FF2B5EF4-FFF2-40B4-BE49-F238E27FC236}">
                <a16:creationId xmlns:a16="http://schemas.microsoft.com/office/drawing/2014/main" id="{5B0AA599-CD53-4437-95BA-1B8AE8660C6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86966" y="1924951"/>
            <a:ext cx="302122" cy="344009"/>
          </a:xfrm>
          <a:prstGeom prst="rect">
            <a:avLst/>
          </a:prstGeom>
          <a:effectLst>
            <a:outerShdw blurRad="50800" dist="50800" dir="5400000" algn="ctr" rotWithShape="0">
              <a:schemeClr val="bg1"/>
            </a:outerShdw>
          </a:effectLst>
        </p:spPr>
      </p:pic>
      <p:pic>
        <p:nvPicPr>
          <p:cNvPr id="197" name="Picture 196"/>
          <p:cNvPicPr>
            <a:picLocks noChangeAspect="1"/>
          </p:cNvPicPr>
          <p:nvPr/>
        </p:nvPicPr>
        <p:blipFill>
          <a:blip r:embed="rId13"/>
          <a:stretch>
            <a:fillRect/>
          </a:stretch>
        </p:blipFill>
        <p:spPr>
          <a:xfrm>
            <a:off x="2387067" y="4688445"/>
            <a:ext cx="247569" cy="254643"/>
          </a:xfrm>
          <a:prstGeom prst="rect">
            <a:avLst/>
          </a:prstGeom>
        </p:spPr>
      </p:pic>
      <p:sp>
        <p:nvSpPr>
          <p:cNvPr id="198" name="Rectangle 197"/>
          <p:cNvSpPr/>
          <p:nvPr/>
        </p:nvSpPr>
        <p:spPr>
          <a:xfrm>
            <a:off x="2356123" y="2843622"/>
            <a:ext cx="625352" cy="907679"/>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Batch</a:t>
            </a:r>
          </a:p>
        </p:txBody>
      </p:sp>
      <p:pic>
        <p:nvPicPr>
          <p:cNvPr id="199" name="Picture 198"/>
          <p:cNvPicPr>
            <a:picLocks noChangeAspect="1"/>
          </p:cNvPicPr>
          <p:nvPr/>
        </p:nvPicPr>
        <p:blipFill>
          <a:blip r:embed="rId14"/>
          <a:stretch>
            <a:fillRect/>
          </a:stretch>
        </p:blipFill>
        <p:spPr>
          <a:xfrm>
            <a:off x="2512223" y="3090427"/>
            <a:ext cx="325146" cy="362886"/>
          </a:xfrm>
          <a:prstGeom prst="rect">
            <a:avLst/>
          </a:prstGeom>
        </p:spPr>
      </p:pic>
      <p:pic>
        <p:nvPicPr>
          <p:cNvPr id="201" name="Picture 200"/>
          <p:cNvPicPr>
            <a:picLocks noChangeAspect="1"/>
          </p:cNvPicPr>
          <p:nvPr/>
        </p:nvPicPr>
        <p:blipFill>
          <a:blip r:embed="rId13"/>
          <a:stretch>
            <a:fillRect/>
          </a:stretch>
        </p:blipFill>
        <p:spPr>
          <a:xfrm>
            <a:off x="4047259" y="2362172"/>
            <a:ext cx="335163" cy="344740"/>
          </a:xfrm>
          <a:prstGeom prst="rect">
            <a:avLst/>
          </a:prstGeom>
        </p:spPr>
      </p:pic>
      <p:cxnSp>
        <p:nvCxnSpPr>
          <p:cNvPr id="202" name="Elbow Connector 201"/>
          <p:cNvCxnSpPr>
            <a:cxnSpLocks/>
            <a:stCxn id="35" idx="3"/>
            <a:endCxn id="198" idx="1"/>
          </p:cNvCxnSpPr>
          <p:nvPr/>
        </p:nvCxnSpPr>
        <p:spPr>
          <a:xfrm flipV="1">
            <a:off x="1736098" y="3297462"/>
            <a:ext cx="620025" cy="125041"/>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03" name="Elbow Connector 202"/>
          <p:cNvCxnSpPr>
            <a:stCxn id="198" idx="3"/>
            <a:endCxn id="59" idx="1"/>
          </p:cNvCxnSpPr>
          <p:nvPr/>
        </p:nvCxnSpPr>
        <p:spPr>
          <a:xfrm flipV="1">
            <a:off x="2981475" y="2735425"/>
            <a:ext cx="310645" cy="562037"/>
          </a:xfrm>
          <a:prstGeom prst="bentConnector3">
            <a:avLst>
              <a:gd name="adj1" fmla="val 4040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04" name="Picture 203"/>
          <p:cNvPicPr>
            <a:picLocks noChangeAspect="1"/>
          </p:cNvPicPr>
          <p:nvPr/>
        </p:nvPicPr>
        <p:blipFill>
          <a:blip r:embed="rId15"/>
          <a:stretch>
            <a:fillRect/>
          </a:stretch>
        </p:blipFill>
        <p:spPr>
          <a:xfrm>
            <a:off x="7559382" y="4532093"/>
            <a:ext cx="396171" cy="395417"/>
          </a:xfrm>
          <a:prstGeom prst="rect">
            <a:avLst/>
          </a:prstGeom>
        </p:spPr>
      </p:pic>
      <p:pic>
        <p:nvPicPr>
          <p:cNvPr id="205" name="Picture 204"/>
          <p:cNvPicPr>
            <a:picLocks noChangeAspect="1"/>
          </p:cNvPicPr>
          <p:nvPr/>
        </p:nvPicPr>
        <p:blipFill>
          <a:blip r:embed="rId16"/>
          <a:stretch>
            <a:fillRect/>
          </a:stretch>
        </p:blipFill>
        <p:spPr>
          <a:xfrm>
            <a:off x="7394970" y="4916654"/>
            <a:ext cx="712164" cy="232113"/>
          </a:xfrm>
          <a:prstGeom prst="rect">
            <a:avLst/>
          </a:prstGeom>
        </p:spPr>
      </p:pic>
      <p:cxnSp>
        <p:nvCxnSpPr>
          <p:cNvPr id="211" name="Elbow Connector 210"/>
          <p:cNvCxnSpPr>
            <a:cxnSpLocks/>
            <a:stCxn id="76" idx="3"/>
            <a:endCxn id="82" idx="1"/>
          </p:cNvCxnSpPr>
          <p:nvPr/>
        </p:nvCxnSpPr>
        <p:spPr>
          <a:xfrm>
            <a:off x="1778445" y="4412060"/>
            <a:ext cx="575549" cy="303947"/>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7" name="Down Arrow 86"/>
          <p:cNvSpPr/>
          <p:nvPr/>
        </p:nvSpPr>
        <p:spPr>
          <a:xfrm>
            <a:off x="4912203" y="4024526"/>
            <a:ext cx="222055" cy="171028"/>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214" name="Right Arrow 213"/>
          <p:cNvSpPr/>
          <p:nvPr/>
        </p:nvSpPr>
        <p:spPr>
          <a:xfrm>
            <a:off x="6107358" y="4736464"/>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cxnSp>
        <p:nvCxnSpPr>
          <p:cNvPr id="217" name="Elbow Connector 216"/>
          <p:cNvCxnSpPr>
            <a:stCxn id="82" idx="3"/>
          </p:cNvCxnSpPr>
          <p:nvPr/>
        </p:nvCxnSpPr>
        <p:spPr>
          <a:xfrm flipV="1">
            <a:off x="2985024" y="4195554"/>
            <a:ext cx="1069461" cy="520453"/>
          </a:xfrm>
          <a:prstGeom prst="bentConnector3">
            <a:avLst>
              <a:gd name="adj1" fmla="val 11525"/>
            </a:avLst>
          </a:prstGeom>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2" name="Elbow Connector 221"/>
          <p:cNvCxnSpPr>
            <a:cxnSpLocks/>
            <a:endCxn id="27" idx="1"/>
          </p:cNvCxnSpPr>
          <p:nvPr/>
        </p:nvCxnSpPr>
        <p:spPr>
          <a:xfrm rot="16200000" flipH="1">
            <a:off x="3520570" y="4059242"/>
            <a:ext cx="1235306" cy="15642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28" name="Elbow Connector 227"/>
          <p:cNvCxnSpPr/>
          <p:nvPr/>
        </p:nvCxnSpPr>
        <p:spPr>
          <a:xfrm rot="5400000" flipH="1" flipV="1">
            <a:off x="5131770" y="3966258"/>
            <a:ext cx="932155" cy="3217"/>
          </a:xfrm>
          <a:prstGeom prst="bentConnector3">
            <a:avLst>
              <a:gd name="adj1" fmla="val 50000"/>
            </a:avLst>
          </a:prstGeom>
          <a:ln w="9525" cap="flat" cmpd="sng" algn="ctr">
            <a:solidFill>
              <a:schemeClr val="accent4"/>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pic>
        <p:nvPicPr>
          <p:cNvPr id="328" name="Picture 327">
            <a:extLst>
              <a:ext uri="{FF2B5EF4-FFF2-40B4-BE49-F238E27FC236}">
                <a16:creationId xmlns:a16="http://schemas.microsoft.com/office/drawing/2014/main" id="{19E7161B-1564-449C-B4C9-047616B18EB4}"/>
              </a:ext>
            </a:extLst>
          </p:cNvPr>
          <p:cNvPicPr>
            <a:picLocks noChangeAspect="1"/>
          </p:cNvPicPr>
          <p:nvPr/>
        </p:nvPicPr>
        <p:blipFill>
          <a:blip r:embed="rId17"/>
          <a:stretch>
            <a:fillRect/>
          </a:stretch>
        </p:blipFill>
        <p:spPr>
          <a:xfrm>
            <a:off x="5735303" y="5603010"/>
            <a:ext cx="317919" cy="317919"/>
          </a:xfrm>
          <a:prstGeom prst="rect">
            <a:avLst/>
          </a:prstGeom>
          <a:ln w="12700">
            <a:noFill/>
            <a:prstDash val="dash"/>
          </a:ln>
        </p:spPr>
      </p:pic>
      <p:pic>
        <p:nvPicPr>
          <p:cNvPr id="329" name="Picture 328">
            <a:extLst>
              <a:ext uri="{FF2B5EF4-FFF2-40B4-BE49-F238E27FC236}">
                <a16:creationId xmlns:a16="http://schemas.microsoft.com/office/drawing/2014/main" id="{C2A53E83-5EDB-4F07-8DFD-5C1511CEE8CE}"/>
              </a:ext>
            </a:extLst>
          </p:cNvPr>
          <p:cNvPicPr>
            <a:picLocks noChangeAspect="1"/>
          </p:cNvPicPr>
          <p:nvPr/>
        </p:nvPicPr>
        <p:blipFill>
          <a:blip r:embed="rId18"/>
          <a:stretch>
            <a:fillRect/>
          </a:stretch>
        </p:blipFill>
        <p:spPr>
          <a:xfrm>
            <a:off x="7524115" y="5659875"/>
            <a:ext cx="347617" cy="284280"/>
          </a:xfrm>
          <a:prstGeom prst="rect">
            <a:avLst/>
          </a:prstGeom>
        </p:spPr>
      </p:pic>
      <p:pic>
        <p:nvPicPr>
          <p:cNvPr id="330" name="Graphic 247">
            <a:extLst>
              <a:ext uri="{FF2B5EF4-FFF2-40B4-BE49-F238E27FC236}">
                <a16:creationId xmlns:a16="http://schemas.microsoft.com/office/drawing/2014/main" id="{6C3C3467-28B0-4B54-90E1-5085E3B97FF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36812" y="5592577"/>
            <a:ext cx="314793" cy="314793"/>
          </a:xfrm>
          <a:prstGeom prst="rect">
            <a:avLst/>
          </a:prstGeom>
        </p:spPr>
      </p:pic>
      <p:pic>
        <p:nvPicPr>
          <p:cNvPr id="389" name="Picture 388"/>
          <p:cNvPicPr>
            <a:picLocks noChangeAspect="1"/>
          </p:cNvPicPr>
          <p:nvPr/>
        </p:nvPicPr>
        <p:blipFill>
          <a:blip r:embed="rId21"/>
          <a:stretch>
            <a:fillRect/>
          </a:stretch>
        </p:blipFill>
        <p:spPr>
          <a:xfrm>
            <a:off x="4928133" y="5654215"/>
            <a:ext cx="425882" cy="266714"/>
          </a:xfrm>
          <a:prstGeom prst="rect">
            <a:avLst/>
          </a:prstGeom>
        </p:spPr>
      </p:pic>
      <p:sp>
        <p:nvSpPr>
          <p:cNvPr id="403" name="Right Arrow 402"/>
          <p:cNvSpPr/>
          <p:nvPr/>
        </p:nvSpPr>
        <p:spPr>
          <a:xfrm>
            <a:off x="3132025" y="2279254"/>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cxnSp>
        <p:nvCxnSpPr>
          <p:cNvPr id="430" name="Elbow Connector 429"/>
          <p:cNvCxnSpPr/>
          <p:nvPr/>
        </p:nvCxnSpPr>
        <p:spPr>
          <a:xfrm rot="5400000" flipH="1" flipV="1">
            <a:off x="6875592" y="4031360"/>
            <a:ext cx="820787" cy="631"/>
          </a:xfrm>
          <a:prstGeom prst="bentConnector3">
            <a:avLst>
              <a:gd name="adj1" fmla="val 50000"/>
            </a:avLst>
          </a:prstGeom>
          <a:ln w="9525" cap="flat" cmpd="sng" algn="ctr">
            <a:solidFill>
              <a:schemeClr val="accent4"/>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218" name="Rectangle 217"/>
          <p:cNvSpPr/>
          <p:nvPr/>
        </p:nvSpPr>
        <p:spPr>
          <a:xfrm>
            <a:off x="3178357" y="4446646"/>
            <a:ext cx="738054" cy="947048"/>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Landing</a:t>
            </a:r>
          </a:p>
        </p:txBody>
      </p:sp>
      <p:grpSp>
        <p:nvGrpSpPr>
          <p:cNvPr id="32" name="Group 31"/>
          <p:cNvGrpSpPr/>
          <p:nvPr/>
        </p:nvGrpSpPr>
        <p:grpSpPr>
          <a:xfrm>
            <a:off x="3189391" y="4615412"/>
            <a:ext cx="672655" cy="464479"/>
            <a:chOff x="2350561" y="3079294"/>
            <a:chExt cx="672655" cy="464479"/>
          </a:xfrm>
        </p:grpSpPr>
        <p:pic>
          <p:nvPicPr>
            <p:cNvPr id="200" name="Picture 199"/>
            <p:cNvPicPr>
              <a:picLocks noChangeAspect="1"/>
            </p:cNvPicPr>
            <p:nvPr/>
          </p:nvPicPr>
          <p:blipFill>
            <a:blip r:embed="rId22"/>
            <a:stretch>
              <a:fillRect/>
            </a:stretch>
          </p:blipFill>
          <p:spPr>
            <a:xfrm>
              <a:off x="2559242" y="3079294"/>
              <a:ext cx="243536" cy="291678"/>
            </a:xfrm>
            <a:prstGeom prst="rect">
              <a:avLst/>
            </a:prstGeom>
          </p:spPr>
        </p:pic>
        <p:sp>
          <p:nvSpPr>
            <p:cNvPr id="208" name="TextBox 207"/>
            <p:cNvSpPr txBox="1"/>
            <p:nvPr/>
          </p:nvSpPr>
          <p:spPr>
            <a:xfrm>
              <a:off x="2350561" y="3343718"/>
              <a:ext cx="672655"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Transient</a:t>
              </a:r>
            </a:p>
          </p:txBody>
        </p:sp>
      </p:grpSp>
      <p:sp>
        <p:nvSpPr>
          <p:cNvPr id="219" name="Down Arrow 218"/>
          <p:cNvSpPr/>
          <p:nvPr/>
        </p:nvSpPr>
        <p:spPr>
          <a:xfrm rot="10800000">
            <a:off x="4909214" y="3786244"/>
            <a:ext cx="222055" cy="171028"/>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cxnSp>
        <p:nvCxnSpPr>
          <p:cNvPr id="221" name="Elbow Connector 220"/>
          <p:cNvCxnSpPr>
            <a:stCxn id="198" idx="2"/>
            <a:endCxn id="218" idx="0"/>
          </p:cNvCxnSpPr>
          <p:nvPr/>
        </p:nvCxnSpPr>
        <p:spPr>
          <a:xfrm rot="16200000" flipH="1">
            <a:off x="2760419" y="3659680"/>
            <a:ext cx="695345" cy="878585"/>
          </a:xfrm>
          <a:prstGeom prst="bentConnector3">
            <a:avLst>
              <a:gd name="adj1" fmla="val 50000"/>
            </a:avLst>
          </a:prstGeom>
          <a:ln w="9525" cap="flat" cmpd="sng" algn="ctr">
            <a:solidFill>
              <a:schemeClr val="bg1">
                <a:lumMod val="75000"/>
              </a:schemeClr>
            </a:solidFill>
            <a:prstDash val="lg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24" name="Elbow Connector 223"/>
          <p:cNvCxnSpPr/>
          <p:nvPr/>
        </p:nvCxnSpPr>
        <p:spPr>
          <a:xfrm rot="5400000" flipH="1" flipV="1">
            <a:off x="3408630" y="3980525"/>
            <a:ext cx="906835" cy="2"/>
          </a:xfrm>
          <a:prstGeom prst="bentConnector3">
            <a:avLst>
              <a:gd name="adj1" fmla="val 50000"/>
            </a:avLst>
          </a:prstGeom>
          <a:ln w="9525" cap="flat" cmpd="sng" algn="ctr">
            <a:solidFill>
              <a:schemeClr val="bg1">
                <a:lumMod val="75000"/>
              </a:schemeClr>
            </a:solidFill>
            <a:prstDash val="lgDash"/>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115" name="Group 114"/>
          <p:cNvGrpSpPr/>
          <p:nvPr/>
        </p:nvGrpSpPr>
        <p:grpSpPr>
          <a:xfrm>
            <a:off x="4459898" y="2917516"/>
            <a:ext cx="638056" cy="564106"/>
            <a:chOff x="4560458" y="2788932"/>
            <a:chExt cx="638056" cy="564106"/>
          </a:xfrm>
        </p:grpSpPr>
        <p:sp>
          <p:nvSpPr>
            <p:cNvPr id="243" name="TextBox 242"/>
            <p:cNvSpPr txBox="1"/>
            <p:nvPr/>
          </p:nvSpPr>
          <p:spPr>
            <a:xfrm>
              <a:off x="4560458" y="3045261"/>
              <a:ext cx="638056"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Ingestion &amp; Extraction</a:t>
              </a:r>
            </a:p>
          </p:txBody>
        </p:sp>
        <p:pic>
          <p:nvPicPr>
            <p:cNvPr id="114" name="Picture 113"/>
            <p:cNvPicPr>
              <a:picLocks noChangeAspect="1"/>
            </p:cNvPicPr>
            <p:nvPr/>
          </p:nvPicPr>
          <p:blipFill>
            <a:blip r:embed="rId23"/>
            <a:stretch>
              <a:fillRect/>
            </a:stretch>
          </p:blipFill>
          <p:spPr>
            <a:xfrm>
              <a:off x="4737539" y="2788932"/>
              <a:ext cx="334699" cy="319485"/>
            </a:xfrm>
            <a:prstGeom prst="rect">
              <a:avLst/>
            </a:prstGeom>
          </p:spPr>
        </p:pic>
      </p:grpSp>
      <p:grpSp>
        <p:nvGrpSpPr>
          <p:cNvPr id="117" name="Group 116"/>
          <p:cNvGrpSpPr/>
          <p:nvPr/>
        </p:nvGrpSpPr>
        <p:grpSpPr>
          <a:xfrm>
            <a:off x="4388709" y="2310057"/>
            <a:ext cx="704348" cy="533737"/>
            <a:chOff x="4489269" y="2135753"/>
            <a:chExt cx="704348" cy="533737"/>
          </a:xfrm>
        </p:grpSpPr>
        <p:pic>
          <p:nvPicPr>
            <p:cNvPr id="116" name="Picture 115"/>
            <p:cNvPicPr>
              <a:picLocks noChangeAspect="1"/>
            </p:cNvPicPr>
            <p:nvPr/>
          </p:nvPicPr>
          <p:blipFill>
            <a:blip r:embed="rId24"/>
            <a:stretch>
              <a:fillRect/>
            </a:stretch>
          </p:blipFill>
          <p:spPr>
            <a:xfrm>
              <a:off x="4715382" y="2135753"/>
              <a:ext cx="303905" cy="265917"/>
            </a:xfrm>
            <a:prstGeom prst="rect">
              <a:avLst/>
            </a:prstGeom>
          </p:spPr>
        </p:pic>
        <p:sp>
          <p:nvSpPr>
            <p:cNvPr id="247" name="TextBox 246"/>
            <p:cNvSpPr txBox="1"/>
            <p:nvPr/>
          </p:nvSpPr>
          <p:spPr>
            <a:xfrm>
              <a:off x="4489269" y="2361713"/>
              <a:ext cx="704348"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Unified Data Model</a:t>
              </a:r>
            </a:p>
          </p:txBody>
        </p:sp>
      </p:grpSp>
      <p:grpSp>
        <p:nvGrpSpPr>
          <p:cNvPr id="227" name="Group 226"/>
          <p:cNvGrpSpPr/>
          <p:nvPr/>
        </p:nvGrpSpPr>
        <p:grpSpPr>
          <a:xfrm>
            <a:off x="6221945" y="2217298"/>
            <a:ext cx="586154" cy="519993"/>
            <a:chOff x="6422461" y="2107012"/>
            <a:chExt cx="605009" cy="567654"/>
          </a:xfrm>
        </p:grpSpPr>
        <p:pic>
          <p:nvPicPr>
            <p:cNvPr id="229" name="Picture 228"/>
            <p:cNvPicPr>
              <a:picLocks noChangeAspect="1"/>
            </p:cNvPicPr>
            <p:nvPr/>
          </p:nvPicPr>
          <p:blipFill>
            <a:blip r:embed="rId25"/>
            <a:stretch>
              <a:fillRect/>
            </a:stretch>
          </p:blipFill>
          <p:spPr>
            <a:xfrm>
              <a:off x="6567161" y="2107012"/>
              <a:ext cx="288046" cy="263098"/>
            </a:xfrm>
            <a:prstGeom prst="rect">
              <a:avLst/>
            </a:prstGeom>
          </p:spPr>
        </p:pic>
        <p:sp>
          <p:nvSpPr>
            <p:cNvPr id="230" name="TextBox 229"/>
            <p:cNvSpPr txBox="1"/>
            <p:nvPr/>
          </p:nvSpPr>
          <p:spPr>
            <a:xfrm>
              <a:off x="6422461" y="2338679"/>
              <a:ext cx="605009" cy="33598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Real Time Analysis</a:t>
              </a:r>
            </a:p>
          </p:txBody>
        </p:sp>
      </p:grpSp>
      <p:grpSp>
        <p:nvGrpSpPr>
          <p:cNvPr id="231" name="Group 230"/>
          <p:cNvGrpSpPr/>
          <p:nvPr/>
        </p:nvGrpSpPr>
        <p:grpSpPr>
          <a:xfrm>
            <a:off x="6804894" y="2204191"/>
            <a:ext cx="770116" cy="592625"/>
            <a:chOff x="7121947" y="2104378"/>
            <a:chExt cx="755334" cy="575419"/>
          </a:xfrm>
        </p:grpSpPr>
        <p:pic>
          <p:nvPicPr>
            <p:cNvPr id="232" name="Picture 231"/>
            <p:cNvPicPr>
              <a:picLocks noChangeAspect="1"/>
            </p:cNvPicPr>
            <p:nvPr/>
          </p:nvPicPr>
          <p:blipFill>
            <a:blip r:embed="rId26"/>
            <a:stretch>
              <a:fillRect/>
            </a:stretch>
          </p:blipFill>
          <p:spPr>
            <a:xfrm>
              <a:off x="7345798" y="2104378"/>
              <a:ext cx="289270" cy="297442"/>
            </a:xfrm>
            <a:prstGeom prst="rect">
              <a:avLst/>
            </a:prstGeom>
          </p:spPr>
        </p:pic>
        <p:sp>
          <p:nvSpPr>
            <p:cNvPr id="233" name="TextBox 232"/>
            <p:cNvSpPr txBox="1"/>
            <p:nvPr/>
          </p:nvSpPr>
          <p:spPr>
            <a:xfrm>
              <a:off x="7121947" y="2372020"/>
              <a:ext cx="755334"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Artificial Intelligence</a:t>
              </a:r>
            </a:p>
          </p:txBody>
        </p:sp>
      </p:grpSp>
      <p:grpSp>
        <p:nvGrpSpPr>
          <p:cNvPr id="264" name="Group 263"/>
          <p:cNvGrpSpPr/>
          <p:nvPr/>
        </p:nvGrpSpPr>
        <p:grpSpPr>
          <a:xfrm>
            <a:off x="8145137" y="2230983"/>
            <a:ext cx="737443" cy="557733"/>
            <a:chOff x="6481782" y="3054177"/>
            <a:chExt cx="755334" cy="617690"/>
          </a:xfrm>
        </p:grpSpPr>
        <p:pic>
          <p:nvPicPr>
            <p:cNvPr id="265" name="Picture 264"/>
            <p:cNvPicPr>
              <a:picLocks noChangeAspect="1"/>
            </p:cNvPicPr>
            <p:nvPr/>
          </p:nvPicPr>
          <p:blipFill>
            <a:blip r:embed="rId27"/>
            <a:stretch>
              <a:fillRect/>
            </a:stretch>
          </p:blipFill>
          <p:spPr>
            <a:xfrm>
              <a:off x="6744874" y="3054177"/>
              <a:ext cx="283072" cy="323973"/>
            </a:xfrm>
            <a:prstGeom prst="rect">
              <a:avLst/>
            </a:prstGeom>
          </p:spPr>
        </p:pic>
        <p:sp>
          <p:nvSpPr>
            <p:cNvPr id="266" name="TextBox 265"/>
            <p:cNvSpPr txBox="1"/>
            <p:nvPr/>
          </p:nvSpPr>
          <p:spPr>
            <a:xfrm>
              <a:off x="6481782" y="3331004"/>
              <a:ext cx="755334" cy="340863"/>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Data Exploration</a:t>
              </a:r>
            </a:p>
          </p:txBody>
        </p:sp>
      </p:grpSp>
      <p:grpSp>
        <p:nvGrpSpPr>
          <p:cNvPr id="267" name="Group 266"/>
          <p:cNvGrpSpPr/>
          <p:nvPr/>
        </p:nvGrpSpPr>
        <p:grpSpPr>
          <a:xfrm>
            <a:off x="7515321" y="2189546"/>
            <a:ext cx="755334" cy="603800"/>
            <a:chOff x="7962639" y="2097849"/>
            <a:chExt cx="755334" cy="603800"/>
          </a:xfrm>
        </p:grpSpPr>
        <p:pic>
          <p:nvPicPr>
            <p:cNvPr id="268" name="Picture 267"/>
            <p:cNvPicPr>
              <a:picLocks noChangeAspect="1"/>
            </p:cNvPicPr>
            <p:nvPr/>
          </p:nvPicPr>
          <p:blipFill>
            <a:blip r:embed="rId28"/>
            <a:stretch>
              <a:fillRect/>
            </a:stretch>
          </p:blipFill>
          <p:spPr>
            <a:xfrm flipH="1">
              <a:off x="8195609" y="2097849"/>
              <a:ext cx="262254" cy="313321"/>
            </a:xfrm>
            <a:prstGeom prst="rect">
              <a:avLst/>
            </a:prstGeom>
          </p:spPr>
        </p:pic>
        <p:sp>
          <p:nvSpPr>
            <p:cNvPr id="269" name="TextBox 268"/>
            <p:cNvSpPr txBox="1"/>
            <p:nvPr/>
          </p:nvSpPr>
          <p:spPr>
            <a:xfrm>
              <a:off x="7962639" y="2393872"/>
              <a:ext cx="755334"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Cognitive Analysis</a:t>
              </a:r>
            </a:p>
          </p:txBody>
        </p:sp>
      </p:grpSp>
      <p:sp>
        <p:nvSpPr>
          <p:cNvPr id="270" name="Rectangle 269"/>
          <p:cNvSpPr/>
          <p:nvPr/>
        </p:nvSpPr>
        <p:spPr>
          <a:xfrm>
            <a:off x="10345332" y="4876968"/>
            <a:ext cx="983411" cy="447234"/>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Data Analysts</a:t>
            </a:r>
          </a:p>
        </p:txBody>
      </p:sp>
      <p:sp>
        <p:nvSpPr>
          <p:cNvPr id="271" name="Rectangle 270"/>
          <p:cNvSpPr/>
          <p:nvPr/>
        </p:nvSpPr>
        <p:spPr>
          <a:xfrm>
            <a:off x="9000319" y="1332025"/>
            <a:ext cx="1074584" cy="4692440"/>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1000">
                <a:solidFill>
                  <a:schemeClr val="accent1">
                    <a:lumMod val="60000"/>
                    <a:lumOff val="40000"/>
                  </a:schemeClr>
                </a:solidFill>
                <a:cs typeface="Arial" pitchFamily="34" charset="0"/>
              </a:rPr>
              <a:t>Publish &amp; Integration Services</a:t>
            </a:r>
            <a:endParaRPr lang="en-US" sz="1000">
              <a:solidFill>
                <a:schemeClr val="accent1">
                  <a:lumMod val="60000"/>
                  <a:lumOff val="40000"/>
                </a:schemeClr>
              </a:solidFill>
            </a:endParaRPr>
          </a:p>
          <a:p>
            <a:pPr algn="ctr"/>
            <a:endParaRPr lang="en-US" sz="1000">
              <a:solidFill>
                <a:schemeClr val="accent1">
                  <a:lumMod val="60000"/>
                  <a:lumOff val="40000"/>
                </a:schemeClr>
              </a:solidFill>
            </a:endParaRPr>
          </a:p>
        </p:txBody>
      </p:sp>
      <p:sp>
        <p:nvSpPr>
          <p:cNvPr id="272" name="Rectangle 271"/>
          <p:cNvSpPr/>
          <p:nvPr/>
        </p:nvSpPr>
        <p:spPr>
          <a:xfrm>
            <a:off x="10311233" y="1332024"/>
            <a:ext cx="983411" cy="1097490"/>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Business Users</a:t>
            </a:r>
          </a:p>
        </p:txBody>
      </p:sp>
      <p:sp>
        <p:nvSpPr>
          <p:cNvPr id="273" name="Rectangle 272"/>
          <p:cNvSpPr/>
          <p:nvPr/>
        </p:nvSpPr>
        <p:spPr>
          <a:xfrm>
            <a:off x="10365555" y="5428133"/>
            <a:ext cx="952806" cy="596332"/>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Admin,  Dev &amp; Testing</a:t>
            </a:r>
          </a:p>
        </p:txBody>
      </p:sp>
      <p:grpSp>
        <p:nvGrpSpPr>
          <p:cNvPr id="274" name="Group 273"/>
          <p:cNvGrpSpPr/>
          <p:nvPr/>
        </p:nvGrpSpPr>
        <p:grpSpPr>
          <a:xfrm>
            <a:off x="9176557" y="2035959"/>
            <a:ext cx="689616" cy="432096"/>
            <a:chOff x="9138793" y="1494249"/>
            <a:chExt cx="812226" cy="594790"/>
          </a:xfrm>
        </p:grpSpPr>
        <p:sp>
          <p:nvSpPr>
            <p:cNvPr id="275" name="TextBox 274"/>
            <p:cNvSpPr txBox="1"/>
            <p:nvPr/>
          </p:nvSpPr>
          <p:spPr>
            <a:xfrm>
              <a:off x="9138793" y="1813659"/>
              <a:ext cx="812226" cy="275380"/>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BI Services</a:t>
              </a:r>
            </a:p>
          </p:txBody>
        </p:sp>
        <p:pic>
          <p:nvPicPr>
            <p:cNvPr id="276" name="Picture 275"/>
            <p:cNvPicPr>
              <a:picLocks noChangeAspect="1"/>
            </p:cNvPicPr>
            <p:nvPr/>
          </p:nvPicPr>
          <p:blipFill>
            <a:blip r:embed="rId29"/>
            <a:stretch>
              <a:fillRect/>
            </a:stretch>
          </p:blipFill>
          <p:spPr>
            <a:xfrm>
              <a:off x="9354945" y="1494249"/>
              <a:ext cx="316876" cy="314191"/>
            </a:xfrm>
            <a:prstGeom prst="rect">
              <a:avLst/>
            </a:prstGeom>
          </p:spPr>
        </p:pic>
      </p:grpSp>
      <p:grpSp>
        <p:nvGrpSpPr>
          <p:cNvPr id="277" name="Group 276"/>
          <p:cNvGrpSpPr/>
          <p:nvPr/>
        </p:nvGrpSpPr>
        <p:grpSpPr>
          <a:xfrm>
            <a:off x="9047039" y="4822509"/>
            <a:ext cx="926311" cy="546901"/>
            <a:chOff x="9133912" y="4885746"/>
            <a:chExt cx="812226" cy="455326"/>
          </a:xfrm>
        </p:grpSpPr>
        <p:sp>
          <p:nvSpPr>
            <p:cNvPr id="278" name="TextBox 277"/>
            <p:cNvSpPr txBox="1"/>
            <p:nvPr/>
          </p:nvSpPr>
          <p:spPr>
            <a:xfrm>
              <a:off x="9133912" y="5174515"/>
              <a:ext cx="812226" cy="166557"/>
            </a:xfrm>
            <a:prstGeom prst="rect">
              <a:avLst/>
            </a:prstGeom>
            <a:noFill/>
          </p:spPr>
          <p:txBody>
            <a:bodyPr wrap="square" rtlCol="0">
              <a:spAutoFit/>
            </a:bodyPr>
            <a:lstStyle/>
            <a:p>
              <a:pPr algn="ctr"/>
              <a:r>
                <a:rPr lang="en-US" sz="700">
                  <a:solidFill>
                    <a:srgbClr val="010101"/>
                  </a:solidFill>
                  <a:cs typeface="Arial" panose="020B0604020202020204" pitchFamily="34" charset="0"/>
                </a:rPr>
                <a:t>Data APIs</a:t>
              </a:r>
            </a:p>
          </p:txBody>
        </p:sp>
        <p:pic>
          <p:nvPicPr>
            <p:cNvPr id="279" name="Picture 278"/>
            <p:cNvPicPr>
              <a:picLocks noChangeAspect="1"/>
            </p:cNvPicPr>
            <p:nvPr/>
          </p:nvPicPr>
          <p:blipFill>
            <a:blip r:embed="rId30"/>
            <a:stretch>
              <a:fillRect/>
            </a:stretch>
          </p:blipFill>
          <p:spPr>
            <a:xfrm>
              <a:off x="9200952" y="4885746"/>
              <a:ext cx="277986" cy="281075"/>
            </a:xfrm>
            <a:prstGeom prst="rect">
              <a:avLst/>
            </a:prstGeom>
          </p:spPr>
        </p:pic>
      </p:grpSp>
      <p:grpSp>
        <p:nvGrpSpPr>
          <p:cNvPr id="280" name="Group 279"/>
          <p:cNvGrpSpPr/>
          <p:nvPr/>
        </p:nvGrpSpPr>
        <p:grpSpPr>
          <a:xfrm>
            <a:off x="10406643" y="5090967"/>
            <a:ext cx="985379" cy="193158"/>
            <a:chOff x="10344411" y="3491512"/>
            <a:chExt cx="1319082" cy="255195"/>
          </a:xfrm>
        </p:grpSpPr>
        <p:sp>
          <p:nvSpPr>
            <p:cNvPr id="281" name="TextBox 280"/>
            <p:cNvSpPr txBox="1"/>
            <p:nvPr/>
          </p:nvSpPr>
          <p:spPr>
            <a:xfrm>
              <a:off x="10612241" y="3504951"/>
              <a:ext cx="1051252" cy="233345"/>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err="1">
                  <a:latin typeface="+mn-lt"/>
                </a:rPr>
                <a:t>Adhoc</a:t>
              </a:r>
              <a:r>
                <a:rPr lang="en-US">
                  <a:latin typeface="+mn-lt"/>
                </a:rPr>
                <a:t> Queries</a:t>
              </a:r>
            </a:p>
          </p:txBody>
        </p:sp>
        <p:pic>
          <p:nvPicPr>
            <p:cNvPr id="282" name="Picture 281"/>
            <p:cNvPicPr>
              <a:picLocks noChangeAspect="1"/>
            </p:cNvPicPr>
            <p:nvPr/>
          </p:nvPicPr>
          <p:blipFill>
            <a:blip r:embed="rId31"/>
            <a:stretch>
              <a:fillRect/>
            </a:stretch>
          </p:blipFill>
          <p:spPr>
            <a:xfrm>
              <a:off x="10344411" y="3491512"/>
              <a:ext cx="334734" cy="255195"/>
            </a:xfrm>
            <a:prstGeom prst="rect">
              <a:avLst/>
            </a:prstGeom>
          </p:spPr>
        </p:pic>
      </p:grpSp>
      <p:grpSp>
        <p:nvGrpSpPr>
          <p:cNvPr id="283" name="Group 282"/>
          <p:cNvGrpSpPr/>
          <p:nvPr/>
        </p:nvGrpSpPr>
        <p:grpSpPr>
          <a:xfrm>
            <a:off x="10345332" y="1544153"/>
            <a:ext cx="949312" cy="363713"/>
            <a:chOff x="10260665" y="1606701"/>
            <a:chExt cx="1200549" cy="500151"/>
          </a:xfrm>
        </p:grpSpPr>
        <p:pic>
          <p:nvPicPr>
            <p:cNvPr id="284" name="Picture 283"/>
            <p:cNvPicPr>
              <a:picLocks noChangeAspect="1"/>
            </p:cNvPicPr>
            <p:nvPr/>
          </p:nvPicPr>
          <p:blipFill>
            <a:blip r:embed="rId32"/>
            <a:stretch>
              <a:fillRect/>
            </a:stretch>
          </p:blipFill>
          <p:spPr>
            <a:xfrm>
              <a:off x="10696504" y="1606701"/>
              <a:ext cx="282288" cy="259523"/>
            </a:xfrm>
            <a:prstGeom prst="rect">
              <a:avLst/>
            </a:prstGeom>
          </p:spPr>
        </p:pic>
        <p:sp>
          <p:nvSpPr>
            <p:cNvPr id="285" name="TextBox 284"/>
            <p:cNvSpPr txBox="1"/>
            <p:nvPr/>
          </p:nvSpPr>
          <p:spPr>
            <a:xfrm>
              <a:off x="10260665" y="1831752"/>
              <a:ext cx="1200549" cy="275100"/>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Report Visualization</a:t>
              </a:r>
            </a:p>
          </p:txBody>
        </p:sp>
      </p:grpSp>
      <p:pic>
        <p:nvPicPr>
          <p:cNvPr id="286" name="Picture 285"/>
          <p:cNvPicPr>
            <a:picLocks noChangeAspect="1"/>
          </p:cNvPicPr>
          <p:nvPr/>
        </p:nvPicPr>
        <p:blipFill>
          <a:blip r:embed="rId33"/>
          <a:stretch>
            <a:fillRect/>
          </a:stretch>
        </p:blipFill>
        <p:spPr>
          <a:xfrm>
            <a:off x="10415110" y="5773060"/>
            <a:ext cx="238287" cy="236509"/>
          </a:xfrm>
          <a:prstGeom prst="rect">
            <a:avLst/>
          </a:prstGeom>
        </p:spPr>
      </p:pic>
      <p:pic>
        <p:nvPicPr>
          <p:cNvPr id="287" name="Picture 286"/>
          <p:cNvPicPr>
            <a:picLocks noChangeAspect="1"/>
          </p:cNvPicPr>
          <p:nvPr/>
        </p:nvPicPr>
        <p:blipFill>
          <a:blip r:embed="rId34"/>
          <a:stretch>
            <a:fillRect/>
          </a:stretch>
        </p:blipFill>
        <p:spPr>
          <a:xfrm>
            <a:off x="10908760" y="5749163"/>
            <a:ext cx="284244" cy="256558"/>
          </a:xfrm>
          <a:prstGeom prst="rect">
            <a:avLst/>
          </a:prstGeom>
        </p:spPr>
      </p:pic>
      <p:grpSp>
        <p:nvGrpSpPr>
          <p:cNvPr id="288" name="Group 287"/>
          <p:cNvGrpSpPr/>
          <p:nvPr/>
        </p:nvGrpSpPr>
        <p:grpSpPr>
          <a:xfrm>
            <a:off x="10222940" y="1889469"/>
            <a:ext cx="1238035" cy="570403"/>
            <a:chOff x="10113543" y="2310481"/>
            <a:chExt cx="1633613" cy="732802"/>
          </a:xfrm>
        </p:grpSpPr>
        <p:pic>
          <p:nvPicPr>
            <p:cNvPr id="289" name="Picture 288"/>
            <p:cNvPicPr>
              <a:picLocks noChangeAspect="1"/>
            </p:cNvPicPr>
            <p:nvPr/>
          </p:nvPicPr>
          <p:blipFill>
            <a:blip r:embed="rId35"/>
            <a:stretch>
              <a:fillRect/>
            </a:stretch>
          </p:blipFill>
          <p:spPr>
            <a:xfrm>
              <a:off x="10709324" y="2310481"/>
              <a:ext cx="360294" cy="380310"/>
            </a:xfrm>
            <a:prstGeom prst="rect">
              <a:avLst/>
            </a:prstGeom>
          </p:spPr>
        </p:pic>
        <p:sp>
          <p:nvSpPr>
            <p:cNvPr id="290" name="TextBox 289"/>
            <p:cNvSpPr txBox="1"/>
            <p:nvPr/>
          </p:nvSpPr>
          <p:spPr>
            <a:xfrm>
              <a:off x="10113543" y="2647879"/>
              <a:ext cx="1633613" cy="395404"/>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Business Strategic &amp; Marketing Management</a:t>
              </a:r>
            </a:p>
          </p:txBody>
        </p:sp>
      </p:grpSp>
      <p:sp>
        <p:nvSpPr>
          <p:cNvPr id="291" name="Rectangle 290"/>
          <p:cNvSpPr/>
          <p:nvPr/>
        </p:nvSpPr>
        <p:spPr>
          <a:xfrm>
            <a:off x="9116186" y="2575974"/>
            <a:ext cx="781973" cy="2148470"/>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Reporting Serves</a:t>
            </a:r>
          </a:p>
        </p:txBody>
      </p:sp>
      <p:cxnSp>
        <p:nvCxnSpPr>
          <p:cNvPr id="292" name="Elbow Connector 291"/>
          <p:cNvCxnSpPr>
            <a:stCxn id="271" idx="3"/>
            <a:endCxn id="272" idx="1"/>
          </p:cNvCxnSpPr>
          <p:nvPr/>
        </p:nvCxnSpPr>
        <p:spPr>
          <a:xfrm flipV="1">
            <a:off x="10074903" y="1880769"/>
            <a:ext cx="236330" cy="1797476"/>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93" name="Picture 292"/>
          <p:cNvPicPr>
            <a:picLocks noChangeAspect="1"/>
          </p:cNvPicPr>
          <p:nvPr/>
        </p:nvPicPr>
        <p:blipFill>
          <a:blip r:embed="rId36"/>
          <a:stretch>
            <a:fillRect/>
          </a:stretch>
        </p:blipFill>
        <p:spPr>
          <a:xfrm>
            <a:off x="9389020" y="3499309"/>
            <a:ext cx="330476" cy="345584"/>
          </a:xfrm>
          <a:prstGeom prst="rect">
            <a:avLst/>
          </a:prstGeom>
        </p:spPr>
      </p:pic>
      <p:sp>
        <p:nvSpPr>
          <p:cNvPr id="298" name="Rectangle 297"/>
          <p:cNvSpPr/>
          <p:nvPr/>
        </p:nvSpPr>
        <p:spPr>
          <a:xfrm>
            <a:off x="9136685" y="5315178"/>
            <a:ext cx="781973" cy="641619"/>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Compute</a:t>
            </a:r>
          </a:p>
        </p:txBody>
      </p:sp>
      <p:pic>
        <p:nvPicPr>
          <p:cNvPr id="299" name="Picture 298"/>
          <p:cNvPicPr>
            <a:picLocks noChangeAspect="1"/>
          </p:cNvPicPr>
          <p:nvPr/>
        </p:nvPicPr>
        <p:blipFill>
          <a:blip r:embed="rId13"/>
          <a:stretch>
            <a:fillRect/>
          </a:stretch>
        </p:blipFill>
        <p:spPr>
          <a:xfrm>
            <a:off x="9623027" y="5659595"/>
            <a:ext cx="213306" cy="219401"/>
          </a:xfrm>
          <a:prstGeom prst="rect">
            <a:avLst/>
          </a:prstGeom>
        </p:spPr>
      </p:pic>
      <p:cxnSp>
        <p:nvCxnSpPr>
          <p:cNvPr id="301" name="Elbow Connector 300"/>
          <p:cNvCxnSpPr>
            <a:stCxn id="298" idx="3"/>
            <a:endCxn id="273" idx="1"/>
          </p:cNvCxnSpPr>
          <p:nvPr/>
        </p:nvCxnSpPr>
        <p:spPr>
          <a:xfrm>
            <a:off x="9918658" y="5635988"/>
            <a:ext cx="446897" cy="90311"/>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302" name="Picture 301"/>
          <p:cNvPicPr>
            <a:picLocks noChangeAspect="1"/>
          </p:cNvPicPr>
          <p:nvPr/>
        </p:nvPicPr>
        <p:blipFill>
          <a:blip r:embed="rId37"/>
          <a:stretch>
            <a:fillRect/>
          </a:stretch>
        </p:blipFill>
        <p:spPr>
          <a:xfrm>
            <a:off x="9249931" y="5592577"/>
            <a:ext cx="265773" cy="279062"/>
          </a:xfrm>
          <a:prstGeom prst="rect">
            <a:avLst/>
          </a:prstGeom>
        </p:spPr>
      </p:pic>
      <p:sp>
        <p:nvSpPr>
          <p:cNvPr id="303" name="Google Shape;200;p17">
            <a:extLst>
              <a:ext uri="{FF2B5EF4-FFF2-40B4-BE49-F238E27FC236}">
                <a16:creationId xmlns:a16="http://schemas.microsoft.com/office/drawing/2014/main" id="{4CF636C9-806E-4DA9-B129-50D04203EB94}"/>
              </a:ext>
            </a:extLst>
          </p:cNvPr>
          <p:cNvSpPr txBox="1"/>
          <p:nvPr/>
        </p:nvSpPr>
        <p:spPr>
          <a:xfrm>
            <a:off x="9177910" y="3795991"/>
            <a:ext cx="699001"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GB">
                <a:latin typeface="+mn-lt"/>
                <a:sym typeface="Proxima Nova"/>
              </a:rPr>
              <a:t>Operational Reporting</a:t>
            </a:r>
            <a:endParaRPr lang="en-US">
              <a:latin typeface="+mn-lt"/>
              <a:sym typeface="Proxima Nova"/>
            </a:endParaRPr>
          </a:p>
        </p:txBody>
      </p:sp>
      <p:sp>
        <p:nvSpPr>
          <p:cNvPr id="304" name="Google Shape;200;p17">
            <a:extLst>
              <a:ext uri="{FF2B5EF4-FFF2-40B4-BE49-F238E27FC236}">
                <a16:creationId xmlns:a16="http://schemas.microsoft.com/office/drawing/2014/main" id="{35C804C7-C21A-4B44-9A99-9493CD95AB71}"/>
              </a:ext>
            </a:extLst>
          </p:cNvPr>
          <p:cNvSpPr txBox="1"/>
          <p:nvPr/>
        </p:nvSpPr>
        <p:spPr>
          <a:xfrm>
            <a:off x="9087947" y="4450949"/>
            <a:ext cx="866797"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sym typeface="Proxima Nova"/>
              </a:rPr>
              <a:t>Persona based security</a:t>
            </a:r>
          </a:p>
        </p:txBody>
      </p:sp>
      <p:cxnSp>
        <p:nvCxnSpPr>
          <p:cNvPr id="305" name="Elbow Connector 304"/>
          <p:cNvCxnSpPr>
            <a:stCxn id="298" idx="3"/>
            <a:endCxn id="270" idx="1"/>
          </p:cNvCxnSpPr>
          <p:nvPr/>
        </p:nvCxnSpPr>
        <p:spPr>
          <a:xfrm flipV="1">
            <a:off x="9918658" y="5100585"/>
            <a:ext cx="426674" cy="535403"/>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06" name="Rectangle 305"/>
          <p:cNvSpPr/>
          <p:nvPr/>
        </p:nvSpPr>
        <p:spPr>
          <a:xfrm>
            <a:off x="10307043" y="2501658"/>
            <a:ext cx="983411" cy="1520316"/>
          </a:xfrm>
          <a:prstGeom prst="rect">
            <a:avLst/>
          </a:prstGeom>
          <a:ln w="3175">
            <a:solidFill>
              <a:schemeClr val="tx1">
                <a:lumMod val="20000"/>
                <a:lumOff val="80000"/>
              </a:schemeClr>
            </a:solidFill>
          </a:ln>
          <a:effectLst>
            <a:glow rad="101600">
              <a:srgbClr val="7030A0">
                <a:alpha val="40000"/>
              </a:srgb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Insight &amp; Experience</a:t>
            </a:r>
          </a:p>
        </p:txBody>
      </p:sp>
      <p:grpSp>
        <p:nvGrpSpPr>
          <p:cNvPr id="20" name="Group 19"/>
          <p:cNvGrpSpPr/>
          <p:nvPr/>
        </p:nvGrpSpPr>
        <p:grpSpPr>
          <a:xfrm>
            <a:off x="10681565" y="3447514"/>
            <a:ext cx="687103" cy="512145"/>
            <a:chOff x="10673192" y="3696222"/>
            <a:chExt cx="687103" cy="512145"/>
          </a:xfrm>
        </p:grpSpPr>
        <p:sp>
          <p:nvSpPr>
            <p:cNvPr id="307" name="TextBox 306">
              <a:extLst>
                <a:ext uri="{FF2B5EF4-FFF2-40B4-BE49-F238E27FC236}">
                  <a16:creationId xmlns:a16="http://schemas.microsoft.com/office/drawing/2014/main" id="{FA9D064C-31B2-4A45-B178-AE04E09E183D}"/>
                </a:ext>
              </a:extLst>
            </p:cNvPr>
            <p:cNvSpPr txBox="1"/>
            <p:nvPr/>
          </p:nvSpPr>
          <p:spPr>
            <a:xfrm>
              <a:off x="10673192" y="3900590"/>
              <a:ext cx="687103"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Narrative Story Board</a:t>
              </a:r>
            </a:p>
          </p:txBody>
        </p:sp>
        <p:sp>
          <p:nvSpPr>
            <p:cNvPr id="308" name="Freeform 307">
              <a:extLst>
                <a:ext uri="{FF2B5EF4-FFF2-40B4-BE49-F238E27FC236}">
                  <a16:creationId xmlns:a16="http://schemas.microsoft.com/office/drawing/2014/main" id="{DE35E52C-F695-9E4A-BA92-C7E6C5109DC4}"/>
                </a:ext>
              </a:extLst>
            </p:cNvPr>
            <p:cNvSpPr>
              <a:spLocks noChangeAspect="1"/>
            </p:cNvSpPr>
            <p:nvPr/>
          </p:nvSpPr>
          <p:spPr bwMode="auto">
            <a:xfrm>
              <a:off x="10867371" y="3696222"/>
              <a:ext cx="324509" cy="208020"/>
            </a:xfrm>
            <a:custGeom>
              <a:avLst/>
              <a:gdLst>
                <a:gd name="connsiteX0" fmla="*/ 329712 w 822960"/>
                <a:gd name="connsiteY0" fmla="*/ 484017 h 527539"/>
                <a:gd name="connsiteX1" fmla="*/ 355034 w 822960"/>
                <a:gd name="connsiteY1" fmla="*/ 502481 h 527539"/>
                <a:gd name="connsiteX2" fmla="*/ 377190 w 822960"/>
                <a:gd name="connsiteY2" fmla="*/ 496326 h 527539"/>
                <a:gd name="connsiteX3" fmla="*/ 329712 w 822960"/>
                <a:gd name="connsiteY3" fmla="*/ 484017 h 527539"/>
                <a:gd name="connsiteX4" fmla="*/ 302644 w 822960"/>
                <a:gd name="connsiteY4" fmla="*/ 477423 h 527539"/>
                <a:gd name="connsiteX5" fmla="*/ 249262 w 822960"/>
                <a:gd name="connsiteY5" fmla="*/ 483688 h 527539"/>
                <a:gd name="connsiteX6" fmla="*/ 264962 w 822960"/>
                <a:gd name="connsiteY6" fmla="*/ 499350 h 527539"/>
                <a:gd name="connsiteX7" fmla="*/ 280663 w 822960"/>
                <a:gd name="connsiteY7" fmla="*/ 502482 h 527539"/>
                <a:gd name="connsiteX8" fmla="*/ 315204 w 822960"/>
                <a:gd name="connsiteY8" fmla="*/ 480556 h 527539"/>
                <a:gd name="connsiteX9" fmla="*/ 302644 w 822960"/>
                <a:gd name="connsiteY9" fmla="*/ 477423 h 527539"/>
                <a:gd name="connsiteX10" fmla="*/ 418075 w 822960"/>
                <a:gd name="connsiteY10" fmla="*/ 292784 h 527539"/>
                <a:gd name="connsiteX11" fmla="*/ 295422 w 822960"/>
                <a:gd name="connsiteY11" fmla="*/ 371915 h 527539"/>
                <a:gd name="connsiteX12" fmla="*/ 418075 w 822960"/>
                <a:gd name="connsiteY12" fmla="*/ 340263 h 527539"/>
                <a:gd name="connsiteX13" fmla="*/ 418075 w 822960"/>
                <a:gd name="connsiteY13" fmla="*/ 305445 h 527539"/>
                <a:gd name="connsiteX14" fmla="*/ 352132 w 822960"/>
                <a:gd name="connsiteY14" fmla="*/ 230798 h 527539"/>
                <a:gd name="connsiteX15" fmla="*/ 293066 w 822960"/>
                <a:gd name="connsiteY15" fmla="*/ 277557 h 527539"/>
                <a:gd name="connsiteX16" fmla="*/ 265088 w 822960"/>
                <a:gd name="connsiteY16" fmla="*/ 333668 h 527539"/>
                <a:gd name="connsiteX17" fmla="*/ 395654 w 822960"/>
                <a:gd name="connsiteY17" fmla="*/ 252619 h 527539"/>
                <a:gd name="connsiteX18" fmla="*/ 383219 w 822960"/>
                <a:gd name="connsiteY18" fmla="*/ 246384 h 527539"/>
                <a:gd name="connsiteX19" fmla="*/ 352132 w 822960"/>
                <a:gd name="connsiteY19" fmla="*/ 230798 h 527539"/>
                <a:gd name="connsiteX20" fmla="*/ 798022 w 822960"/>
                <a:gd name="connsiteY20" fmla="*/ 0 h 527539"/>
                <a:gd name="connsiteX21" fmla="*/ 822960 w 822960"/>
                <a:gd name="connsiteY21" fmla="*/ 34337 h 527539"/>
                <a:gd name="connsiteX22" fmla="*/ 822960 w 822960"/>
                <a:gd name="connsiteY22" fmla="*/ 43702 h 527539"/>
                <a:gd name="connsiteX23" fmla="*/ 570461 w 822960"/>
                <a:gd name="connsiteY23" fmla="*/ 199778 h 527539"/>
                <a:gd name="connsiteX24" fmla="*/ 592282 w 822960"/>
                <a:gd name="connsiteY24" fmla="*/ 230994 h 527539"/>
                <a:gd name="connsiteX25" fmla="*/ 657745 w 822960"/>
                <a:gd name="connsiteY25" fmla="*/ 312153 h 527539"/>
                <a:gd name="connsiteX26" fmla="*/ 707621 w 822960"/>
                <a:gd name="connsiteY26" fmla="*/ 337126 h 527539"/>
                <a:gd name="connsiteX27" fmla="*/ 710738 w 822960"/>
                <a:gd name="connsiteY27" fmla="*/ 371463 h 527539"/>
                <a:gd name="connsiteX28" fmla="*/ 667096 w 822960"/>
                <a:gd name="connsiteY28" fmla="*/ 527539 h 527539"/>
                <a:gd name="connsiteX29" fmla="*/ 592282 w 822960"/>
                <a:gd name="connsiteY29" fmla="*/ 499445 h 527539"/>
                <a:gd name="connsiteX30" fmla="*/ 511233 w 822960"/>
                <a:gd name="connsiteY30" fmla="*/ 527539 h 527539"/>
                <a:gd name="connsiteX31" fmla="*/ 405245 w 822960"/>
                <a:gd name="connsiteY31" fmla="*/ 502567 h 527539"/>
                <a:gd name="connsiteX32" fmla="*/ 358486 w 822960"/>
                <a:gd name="connsiteY32" fmla="*/ 527539 h 527539"/>
                <a:gd name="connsiteX33" fmla="*/ 317962 w 822960"/>
                <a:gd name="connsiteY33" fmla="*/ 515053 h 527539"/>
                <a:gd name="connsiteX34" fmla="*/ 283672 w 822960"/>
                <a:gd name="connsiteY34" fmla="*/ 527539 h 527539"/>
                <a:gd name="connsiteX35" fmla="*/ 249382 w 822960"/>
                <a:gd name="connsiteY35" fmla="*/ 515053 h 527539"/>
                <a:gd name="connsiteX36" fmla="*/ 221326 w 822960"/>
                <a:gd name="connsiteY36" fmla="*/ 483838 h 527539"/>
                <a:gd name="connsiteX37" fmla="*/ 165215 w 822960"/>
                <a:gd name="connsiteY37" fmla="*/ 452622 h 527539"/>
                <a:gd name="connsiteX38" fmla="*/ 105987 w 822960"/>
                <a:gd name="connsiteY38" fmla="*/ 490081 h 527539"/>
                <a:gd name="connsiteX39" fmla="*/ 0 w 822960"/>
                <a:gd name="connsiteY39" fmla="*/ 527539 h 527539"/>
                <a:gd name="connsiteX40" fmla="*/ 81049 w 822960"/>
                <a:gd name="connsiteY40" fmla="*/ 449501 h 527539"/>
                <a:gd name="connsiteX41" fmla="*/ 162098 w 822960"/>
                <a:gd name="connsiteY41" fmla="*/ 399556 h 527539"/>
                <a:gd name="connsiteX42" fmla="*/ 202623 w 822960"/>
                <a:gd name="connsiteY42" fmla="*/ 368341 h 527539"/>
                <a:gd name="connsiteX43" fmla="*/ 155864 w 822960"/>
                <a:gd name="connsiteY43" fmla="*/ 358976 h 527539"/>
                <a:gd name="connsiteX44" fmla="*/ 208857 w 822960"/>
                <a:gd name="connsiteY44" fmla="*/ 206021 h 527539"/>
                <a:gd name="connsiteX45" fmla="*/ 299258 w 822960"/>
                <a:gd name="connsiteY45" fmla="*/ 103011 h 527539"/>
                <a:gd name="connsiteX46" fmla="*/ 514350 w 822960"/>
                <a:gd name="connsiteY46" fmla="*/ 131104 h 527539"/>
                <a:gd name="connsiteX47" fmla="*/ 539288 w 822960"/>
                <a:gd name="connsiteY47" fmla="*/ 162320 h 527539"/>
                <a:gd name="connsiteX48" fmla="*/ 798022 w 822960"/>
                <a:gd name="connsiteY48" fmla="*/ 0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22960" h="527539">
                  <a:moveTo>
                    <a:pt x="329712" y="484017"/>
                  </a:moveTo>
                  <a:cubicBezTo>
                    <a:pt x="332877" y="496326"/>
                    <a:pt x="342373" y="502481"/>
                    <a:pt x="355034" y="502481"/>
                  </a:cubicBezTo>
                  <a:cubicBezTo>
                    <a:pt x="364529" y="502481"/>
                    <a:pt x="370860" y="502481"/>
                    <a:pt x="377190" y="496326"/>
                  </a:cubicBezTo>
                  <a:cubicBezTo>
                    <a:pt x="329712" y="484017"/>
                    <a:pt x="329712" y="484017"/>
                    <a:pt x="329712" y="484017"/>
                  </a:cubicBezTo>
                  <a:close/>
                  <a:moveTo>
                    <a:pt x="302644" y="477423"/>
                  </a:moveTo>
                  <a:cubicBezTo>
                    <a:pt x="280663" y="480556"/>
                    <a:pt x="261822" y="483688"/>
                    <a:pt x="249262" y="483688"/>
                  </a:cubicBezTo>
                  <a:cubicBezTo>
                    <a:pt x="255542" y="489953"/>
                    <a:pt x="261822" y="496217"/>
                    <a:pt x="264962" y="499350"/>
                  </a:cubicBezTo>
                  <a:cubicBezTo>
                    <a:pt x="271243" y="502482"/>
                    <a:pt x="277523" y="502482"/>
                    <a:pt x="280663" y="502482"/>
                  </a:cubicBezTo>
                  <a:cubicBezTo>
                    <a:pt x="296363" y="502482"/>
                    <a:pt x="305784" y="496217"/>
                    <a:pt x="315204" y="480556"/>
                  </a:cubicBezTo>
                  <a:cubicBezTo>
                    <a:pt x="302644" y="477423"/>
                    <a:pt x="302644" y="477423"/>
                    <a:pt x="302644" y="477423"/>
                  </a:cubicBezTo>
                  <a:close/>
                  <a:moveTo>
                    <a:pt x="418075" y="292784"/>
                  </a:moveTo>
                  <a:cubicBezTo>
                    <a:pt x="295422" y="371915"/>
                    <a:pt x="295422" y="371915"/>
                    <a:pt x="295422" y="371915"/>
                  </a:cubicBezTo>
                  <a:cubicBezTo>
                    <a:pt x="348886" y="356089"/>
                    <a:pt x="389770" y="343428"/>
                    <a:pt x="418075" y="340263"/>
                  </a:cubicBezTo>
                  <a:cubicBezTo>
                    <a:pt x="418075" y="305445"/>
                    <a:pt x="418075" y="305445"/>
                    <a:pt x="418075" y="305445"/>
                  </a:cubicBezTo>
                  <a:close/>
                  <a:moveTo>
                    <a:pt x="352132" y="230798"/>
                  </a:moveTo>
                  <a:cubicBezTo>
                    <a:pt x="336588" y="246384"/>
                    <a:pt x="317936" y="261971"/>
                    <a:pt x="293066" y="277557"/>
                  </a:cubicBezTo>
                  <a:cubicBezTo>
                    <a:pt x="286849" y="296261"/>
                    <a:pt x="277523" y="314964"/>
                    <a:pt x="265088" y="333668"/>
                  </a:cubicBezTo>
                  <a:lnTo>
                    <a:pt x="395654" y="252619"/>
                  </a:lnTo>
                  <a:cubicBezTo>
                    <a:pt x="389437" y="249502"/>
                    <a:pt x="383219" y="249502"/>
                    <a:pt x="383219" y="246384"/>
                  </a:cubicBezTo>
                  <a:cubicBezTo>
                    <a:pt x="370784" y="243267"/>
                    <a:pt x="361458" y="237033"/>
                    <a:pt x="352132" y="230798"/>
                  </a:cubicBezTo>
                  <a:close/>
                  <a:moveTo>
                    <a:pt x="798022" y="0"/>
                  </a:moveTo>
                  <a:cubicBezTo>
                    <a:pt x="813608" y="6243"/>
                    <a:pt x="822960" y="18729"/>
                    <a:pt x="822960" y="34337"/>
                  </a:cubicBezTo>
                  <a:cubicBezTo>
                    <a:pt x="822960" y="34337"/>
                    <a:pt x="822960" y="37459"/>
                    <a:pt x="822960" y="43702"/>
                  </a:cubicBezTo>
                  <a:cubicBezTo>
                    <a:pt x="570461" y="199778"/>
                    <a:pt x="570461" y="199778"/>
                    <a:pt x="570461" y="199778"/>
                  </a:cubicBezTo>
                  <a:cubicBezTo>
                    <a:pt x="592282" y="230994"/>
                    <a:pt x="592282" y="230994"/>
                    <a:pt x="592282" y="230994"/>
                  </a:cubicBezTo>
                  <a:cubicBezTo>
                    <a:pt x="623455" y="274695"/>
                    <a:pt x="645275" y="302789"/>
                    <a:pt x="657745" y="312153"/>
                  </a:cubicBezTo>
                  <a:cubicBezTo>
                    <a:pt x="667096" y="321518"/>
                    <a:pt x="682683" y="327761"/>
                    <a:pt x="707621" y="337126"/>
                  </a:cubicBezTo>
                  <a:cubicBezTo>
                    <a:pt x="707621" y="352733"/>
                    <a:pt x="710738" y="365219"/>
                    <a:pt x="710738" y="371463"/>
                  </a:cubicBezTo>
                  <a:cubicBezTo>
                    <a:pt x="710738" y="433893"/>
                    <a:pt x="695152" y="483838"/>
                    <a:pt x="667096" y="527539"/>
                  </a:cubicBezTo>
                  <a:cubicBezTo>
                    <a:pt x="592282" y="499445"/>
                    <a:pt x="592282" y="499445"/>
                    <a:pt x="592282" y="499445"/>
                  </a:cubicBezTo>
                  <a:cubicBezTo>
                    <a:pt x="570461" y="508810"/>
                    <a:pt x="545523" y="518175"/>
                    <a:pt x="511233" y="527539"/>
                  </a:cubicBezTo>
                  <a:cubicBezTo>
                    <a:pt x="480060" y="524418"/>
                    <a:pt x="445770" y="515053"/>
                    <a:pt x="405245" y="502567"/>
                  </a:cubicBezTo>
                  <a:cubicBezTo>
                    <a:pt x="389659" y="518175"/>
                    <a:pt x="374073" y="527539"/>
                    <a:pt x="358486" y="527539"/>
                  </a:cubicBezTo>
                  <a:cubicBezTo>
                    <a:pt x="342900" y="527539"/>
                    <a:pt x="330431" y="524418"/>
                    <a:pt x="317962" y="515053"/>
                  </a:cubicBezTo>
                  <a:cubicBezTo>
                    <a:pt x="305493" y="524418"/>
                    <a:pt x="296141" y="527539"/>
                    <a:pt x="283672" y="527539"/>
                  </a:cubicBezTo>
                  <a:cubicBezTo>
                    <a:pt x="271203" y="527539"/>
                    <a:pt x="258734" y="524418"/>
                    <a:pt x="249382" y="515053"/>
                  </a:cubicBezTo>
                  <a:cubicBezTo>
                    <a:pt x="240030" y="508810"/>
                    <a:pt x="230678" y="496324"/>
                    <a:pt x="221326" y="483838"/>
                  </a:cubicBezTo>
                  <a:cubicBezTo>
                    <a:pt x="196388" y="477595"/>
                    <a:pt x="177685" y="468230"/>
                    <a:pt x="165215" y="452622"/>
                  </a:cubicBezTo>
                  <a:cubicBezTo>
                    <a:pt x="105987" y="490081"/>
                    <a:pt x="105987" y="490081"/>
                    <a:pt x="105987" y="490081"/>
                  </a:cubicBezTo>
                  <a:cubicBezTo>
                    <a:pt x="0" y="527539"/>
                    <a:pt x="0" y="527539"/>
                    <a:pt x="0" y="527539"/>
                  </a:cubicBezTo>
                  <a:cubicBezTo>
                    <a:pt x="81049" y="449501"/>
                    <a:pt x="81049" y="449501"/>
                    <a:pt x="81049" y="449501"/>
                  </a:cubicBezTo>
                  <a:cubicBezTo>
                    <a:pt x="162098" y="399556"/>
                    <a:pt x="162098" y="399556"/>
                    <a:pt x="162098" y="399556"/>
                  </a:cubicBezTo>
                  <a:cubicBezTo>
                    <a:pt x="168333" y="383949"/>
                    <a:pt x="183919" y="374584"/>
                    <a:pt x="202623" y="368341"/>
                  </a:cubicBezTo>
                  <a:cubicBezTo>
                    <a:pt x="190154" y="368341"/>
                    <a:pt x="174567" y="365219"/>
                    <a:pt x="155864" y="358976"/>
                  </a:cubicBezTo>
                  <a:cubicBezTo>
                    <a:pt x="208857" y="206021"/>
                    <a:pt x="208857" y="206021"/>
                    <a:pt x="208857" y="206021"/>
                  </a:cubicBezTo>
                  <a:cubicBezTo>
                    <a:pt x="299258" y="103011"/>
                    <a:pt x="299258" y="103011"/>
                    <a:pt x="299258" y="103011"/>
                  </a:cubicBezTo>
                  <a:cubicBezTo>
                    <a:pt x="514350" y="131104"/>
                    <a:pt x="514350" y="131104"/>
                    <a:pt x="514350" y="131104"/>
                  </a:cubicBezTo>
                  <a:cubicBezTo>
                    <a:pt x="539288" y="162320"/>
                    <a:pt x="539288" y="162320"/>
                    <a:pt x="539288" y="162320"/>
                  </a:cubicBezTo>
                  <a:cubicBezTo>
                    <a:pt x="798022" y="0"/>
                    <a:pt x="798022" y="0"/>
                    <a:pt x="798022" y="0"/>
                  </a:cubicBezTo>
                  <a:close/>
                </a:path>
              </a:pathLst>
            </a:custGeom>
            <a:solidFill>
              <a:schemeClr val="tx1">
                <a:lumMod val="50000"/>
              </a:schemeClr>
            </a:solidFill>
            <a:ln>
              <a:noFill/>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ea typeface="+mn-ea"/>
                <a:cs typeface="+mn-cs"/>
              </a:endParaRPr>
            </a:p>
          </p:txBody>
        </p:sp>
      </p:grpSp>
      <p:grpSp>
        <p:nvGrpSpPr>
          <p:cNvPr id="14" name="Group 13"/>
          <p:cNvGrpSpPr/>
          <p:nvPr/>
        </p:nvGrpSpPr>
        <p:grpSpPr>
          <a:xfrm>
            <a:off x="10638279" y="2921987"/>
            <a:ext cx="853557" cy="379138"/>
            <a:chOff x="10638324" y="3265209"/>
            <a:chExt cx="853557" cy="379138"/>
          </a:xfrm>
        </p:grpSpPr>
        <p:sp>
          <p:nvSpPr>
            <p:cNvPr id="310" name="TextBox 309">
              <a:extLst>
                <a:ext uri="{FF2B5EF4-FFF2-40B4-BE49-F238E27FC236}">
                  <a16:creationId xmlns:a16="http://schemas.microsoft.com/office/drawing/2014/main" id="{3A05CBC3-267B-9541-AD3A-C6230FCFCF72}"/>
                </a:ext>
              </a:extLst>
            </p:cNvPr>
            <p:cNvSpPr txBox="1"/>
            <p:nvPr/>
          </p:nvSpPr>
          <p:spPr>
            <a:xfrm>
              <a:off x="10638324" y="3444292"/>
              <a:ext cx="853557" cy="200055"/>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Incite Action</a:t>
              </a:r>
            </a:p>
          </p:txBody>
        </p:sp>
        <p:pic>
          <p:nvPicPr>
            <p:cNvPr id="311" name="Picture 310">
              <a:extLst>
                <a:ext uri="{FF2B5EF4-FFF2-40B4-BE49-F238E27FC236}">
                  <a16:creationId xmlns:a16="http://schemas.microsoft.com/office/drawing/2014/main" id="{7225167A-6550-A040-BE68-D4CFD3C1CC38}"/>
                </a:ext>
              </a:extLst>
            </p:cNvPr>
            <p:cNvPicPr>
              <a:picLocks noChangeAspect="1"/>
            </p:cNvPicPr>
            <p:nvPr/>
          </p:nvPicPr>
          <p:blipFill rotWithShape="1">
            <a:blip r:embed="rId38" cstate="screen">
              <a:duotone>
                <a:srgbClr val="00B7C6">
                  <a:shade val="45000"/>
                  <a:satMod val="135000"/>
                </a:srgbClr>
                <a:prstClr val="white"/>
              </a:duotone>
              <a:extLst>
                <a:ext uri="{28A0092B-C50C-407E-A947-70E740481C1C}">
                  <a14:useLocalDpi xmlns:a14="http://schemas.microsoft.com/office/drawing/2010/main"/>
                </a:ext>
              </a:extLst>
            </a:blip>
            <a:srcRect/>
            <a:stretch/>
          </p:blipFill>
          <p:spPr>
            <a:xfrm>
              <a:off x="10888138" y="3265209"/>
              <a:ext cx="311870" cy="209944"/>
            </a:xfrm>
            <a:prstGeom prst="rect">
              <a:avLst/>
            </a:prstGeom>
            <a:effectLst>
              <a:outerShdw blurRad="50800" dist="38100" dir="2700000" algn="tl" rotWithShape="0">
                <a:prstClr val="black">
                  <a:alpha val="40000"/>
                </a:prstClr>
              </a:outerShdw>
            </a:effectLst>
          </p:spPr>
        </p:pic>
      </p:grpSp>
      <p:grpSp>
        <p:nvGrpSpPr>
          <p:cNvPr id="12" name="Group 11"/>
          <p:cNvGrpSpPr/>
          <p:nvPr/>
        </p:nvGrpSpPr>
        <p:grpSpPr>
          <a:xfrm>
            <a:off x="10275376" y="2924072"/>
            <a:ext cx="670130" cy="381228"/>
            <a:chOff x="10224920" y="3259535"/>
            <a:chExt cx="670130" cy="381228"/>
          </a:xfrm>
        </p:grpSpPr>
        <p:sp>
          <p:nvSpPr>
            <p:cNvPr id="309" name="TextBox 308">
              <a:extLst>
                <a:ext uri="{FF2B5EF4-FFF2-40B4-BE49-F238E27FC236}">
                  <a16:creationId xmlns:a16="http://schemas.microsoft.com/office/drawing/2014/main" id="{DE0D8B0F-8330-7941-BC94-D0D9A96A3D5D}"/>
                </a:ext>
              </a:extLst>
            </p:cNvPr>
            <p:cNvSpPr txBox="1"/>
            <p:nvPr/>
          </p:nvSpPr>
          <p:spPr>
            <a:xfrm>
              <a:off x="10224920" y="3440708"/>
              <a:ext cx="670130" cy="200055"/>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Prescriptive</a:t>
              </a:r>
            </a:p>
          </p:txBody>
        </p:sp>
        <p:pic>
          <p:nvPicPr>
            <p:cNvPr id="312" name="Picture 311">
              <a:extLst>
                <a:ext uri="{FF2B5EF4-FFF2-40B4-BE49-F238E27FC236}">
                  <a16:creationId xmlns:a16="http://schemas.microsoft.com/office/drawing/2014/main" id="{CA939703-9B13-2445-AE8E-B1FA4F3F6DE2}"/>
                </a:ext>
              </a:extLst>
            </p:cNvPr>
            <p:cNvPicPr>
              <a:picLocks noChangeAspect="1"/>
            </p:cNvPicPr>
            <p:nvPr/>
          </p:nvPicPr>
          <p:blipFill>
            <a:blip r:embed="rId39"/>
            <a:stretch>
              <a:fillRect/>
            </a:stretch>
          </p:blipFill>
          <p:spPr>
            <a:xfrm>
              <a:off x="10386834" y="3259535"/>
              <a:ext cx="299548" cy="231310"/>
            </a:xfrm>
            <a:prstGeom prst="rect">
              <a:avLst/>
            </a:prstGeom>
          </p:spPr>
        </p:pic>
      </p:grpSp>
      <p:grpSp>
        <p:nvGrpSpPr>
          <p:cNvPr id="17" name="Group 16"/>
          <p:cNvGrpSpPr/>
          <p:nvPr/>
        </p:nvGrpSpPr>
        <p:grpSpPr>
          <a:xfrm>
            <a:off x="10235231" y="3472496"/>
            <a:ext cx="734207" cy="532152"/>
            <a:chOff x="10154152" y="3690763"/>
            <a:chExt cx="734207" cy="532152"/>
          </a:xfrm>
        </p:grpSpPr>
        <p:pic>
          <p:nvPicPr>
            <p:cNvPr id="314" name="Google Shape;190;p17">
              <a:extLst>
                <a:ext uri="{FF2B5EF4-FFF2-40B4-BE49-F238E27FC236}">
                  <a16:creationId xmlns:a16="http://schemas.microsoft.com/office/drawing/2014/main" id="{9FC5A48E-F375-4736-A71F-9D054F2DAC09}"/>
                </a:ext>
              </a:extLst>
            </p:cNvPr>
            <p:cNvPicPr preferRelativeResize="0"/>
            <p:nvPr/>
          </p:nvPicPr>
          <p:blipFill>
            <a:blip r:embed="rId40">
              <a:alphaModFix/>
            </a:blip>
            <a:stretch>
              <a:fillRect/>
            </a:stretch>
          </p:blipFill>
          <p:spPr>
            <a:xfrm>
              <a:off x="10376884" y="3690763"/>
              <a:ext cx="251339" cy="255471"/>
            </a:xfrm>
            <a:prstGeom prst="rect">
              <a:avLst/>
            </a:prstGeom>
            <a:noFill/>
            <a:ln>
              <a:noFill/>
            </a:ln>
          </p:spPr>
        </p:pic>
        <p:sp>
          <p:nvSpPr>
            <p:cNvPr id="316" name="TextBox 315">
              <a:extLst>
                <a:ext uri="{FF2B5EF4-FFF2-40B4-BE49-F238E27FC236}">
                  <a16:creationId xmlns:a16="http://schemas.microsoft.com/office/drawing/2014/main" id="{3A05CBC3-267B-9541-AD3A-C6230FCFCF72}"/>
                </a:ext>
              </a:extLst>
            </p:cNvPr>
            <p:cNvSpPr txBox="1"/>
            <p:nvPr/>
          </p:nvSpPr>
          <p:spPr>
            <a:xfrm>
              <a:off x="10154152" y="3915138"/>
              <a:ext cx="734207"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Sensitive insights</a:t>
              </a:r>
            </a:p>
          </p:txBody>
        </p:sp>
      </p:grpSp>
      <p:cxnSp>
        <p:nvCxnSpPr>
          <p:cNvPr id="319" name="Elbow Connector 318"/>
          <p:cNvCxnSpPr>
            <a:stCxn id="306" idx="1"/>
            <a:endCxn id="271" idx="3"/>
          </p:cNvCxnSpPr>
          <p:nvPr/>
        </p:nvCxnSpPr>
        <p:spPr>
          <a:xfrm rot="10800000" flipV="1">
            <a:off x="10074903" y="3261815"/>
            <a:ext cx="232140" cy="416429"/>
          </a:xfrm>
          <a:prstGeom prst="bentConnector3">
            <a:avLst>
              <a:gd name="adj1" fmla="val 50000"/>
            </a:avLst>
          </a:prstGeom>
          <a:ln w="9525" cap="flat" cmpd="sng" algn="ctr">
            <a:solidFill>
              <a:schemeClr val="accent4"/>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321" name="TextBox 320"/>
          <p:cNvSpPr txBox="1"/>
          <p:nvPr/>
        </p:nvSpPr>
        <p:spPr>
          <a:xfrm>
            <a:off x="6996046" y="1664548"/>
            <a:ext cx="936499" cy="200055"/>
          </a:xfrm>
          <a:prstGeom prst="rect">
            <a:avLst/>
          </a:prstGeom>
          <a:noFill/>
        </p:spPr>
        <p:txBody>
          <a:bodyPr wrap="square" rtlCol="0">
            <a:spAutoFit/>
          </a:bodyPr>
          <a:lstStyle>
            <a:defPPr>
              <a:defRPr lang="en-US"/>
            </a:defPPr>
            <a:lvl1pPr algn="ctr">
              <a:defRPr sz="700">
                <a:solidFill>
                  <a:schemeClr val="bg1">
                    <a:lumMod val="65000"/>
                  </a:schemeClr>
                </a:solidFill>
                <a:latin typeface="Arial" panose="020B0604020202020204" pitchFamily="34" charset="0"/>
                <a:cs typeface="Arial" panose="020B0604020202020204" pitchFamily="34" charset="0"/>
              </a:defRPr>
            </a:lvl1pPr>
          </a:lstStyle>
          <a:p>
            <a:r>
              <a:rPr lang="en-US">
                <a:solidFill>
                  <a:schemeClr val="tx1"/>
                </a:solidFill>
                <a:latin typeface="+mn-lt"/>
              </a:rPr>
              <a:t>Metadata &amp; Audit</a:t>
            </a:r>
          </a:p>
        </p:txBody>
      </p:sp>
      <p:cxnSp>
        <p:nvCxnSpPr>
          <p:cNvPr id="300" name="Elbow Connector 299"/>
          <p:cNvCxnSpPr>
            <a:stCxn id="55" idx="3"/>
            <a:endCxn id="271" idx="1"/>
          </p:cNvCxnSpPr>
          <p:nvPr/>
        </p:nvCxnSpPr>
        <p:spPr>
          <a:xfrm flipV="1">
            <a:off x="8636405" y="3678245"/>
            <a:ext cx="363914" cy="1237344"/>
          </a:xfrm>
          <a:prstGeom prst="bentConnector3">
            <a:avLst>
              <a:gd name="adj1" fmla="val 70101"/>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6" name="Elbow Connector 345"/>
          <p:cNvCxnSpPr>
            <a:stCxn id="55" idx="3"/>
            <a:endCxn id="298" idx="1"/>
          </p:cNvCxnSpPr>
          <p:nvPr/>
        </p:nvCxnSpPr>
        <p:spPr>
          <a:xfrm>
            <a:off x="8636405" y="4915589"/>
            <a:ext cx="500280" cy="720399"/>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50" name="Elbow Connector 349"/>
          <p:cNvCxnSpPr>
            <a:stCxn id="61" idx="3"/>
            <a:endCxn id="271" idx="1"/>
          </p:cNvCxnSpPr>
          <p:nvPr/>
        </p:nvCxnSpPr>
        <p:spPr>
          <a:xfrm>
            <a:off x="8776574" y="2771491"/>
            <a:ext cx="223745" cy="906754"/>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51" name="Elbow Connector 350"/>
          <p:cNvCxnSpPr>
            <a:stCxn id="59" idx="3"/>
            <a:endCxn id="61" idx="1"/>
          </p:cNvCxnSpPr>
          <p:nvPr/>
        </p:nvCxnSpPr>
        <p:spPr>
          <a:xfrm>
            <a:off x="5969765" y="2735425"/>
            <a:ext cx="244163" cy="36066"/>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52" name="Elbow Connector 351"/>
          <p:cNvCxnSpPr>
            <a:stCxn id="82" idx="3"/>
            <a:endCxn id="59" idx="1"/>
          </p:cNvCxnSpPr>
          <p:nvPr/>
        </p:nvCxnSpPr>
        <p:spPr>
          <a:xfrm flipV="1">
            <a:off x="2985024" y="2735425"/>
            <a:ext cx="307096" cy="1980582"/>
          </a:xfrm>
          <a:prstGeom prst="bentConnector3">
            <a:avLst>
              <a:gd name="adj1" fmla="val 40291"/>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54" name="Rectangle 253"/>
          <p:cNvSpPr/>
          <p:nvPr/>
        </p:nvSpPr>
        <p:spPr>
          <a:xfrm>
            <a:off x="10319271" y="4144665"/>
            <a:ext cx="983411" cy="622573"/>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D/S &amp; 3</a:t>
            </a:r>
            <a:r>
              <a:rPr lang="en-US" sz="900" baseline="30000">
                <a:solidFill>
                  <a:schemeClr val="accent1">
                    <a:lumMod val="60000"/>
                    <a:lumOff val="40000"/>
                  </a:schemeClr>
                </a:solidFill>
                <a:cs typeface="Arial" pitchFamily="34" charset="0"/>
              </a:rPr>
              <a:t>rd</a:t>
            </a:r>
            <a:r>
              <a:rPr lang="en-US" sz="900">
                <a:solidFill>
                  <a:schemeClr val="accent1">
                    <a:lumMod val="60000"/>
                    <a:lumOff val="40000"/>
                  </a:schemeClr>
                </a:solidFill>
                <a:cs typeface="Arial" pitchFamily="34" charset="0"/>
              </a:rPr>
              <a:t>  Party Apps</a:t>
            </a:r>
          </a:p>
        </p:txBody>
      </p:sp>
      <p:pic>
        <p:nvPicPr>
          <p:cNvPr id="36" name="Picture 35"/>
          <p:cNvPicPr>
            <a:picLocks noChangeAspect="1"/>
          </p:cNvPicPr>
          <p:nvPr/>
        </p:nvPicPr>
        <p:blipFill>
          <a:blip r:embed="rId41"/>
          <a:stretch>
            <a:fillRect/>
          </a:stretch>
        </p:blipFill>
        <p:spPr>
          <a:xfrm>
            <a:off x="10425698" y="4438921"/>
            <a:ext cx="220022" cy="238747"/>
          </a:xfrm>
          <a:prstGeom prst="rect">
            <a:avLst/>
          </a:prstGeom>
        </p:spPr>
      </p:pic>
      <p:sp>
        <p:nvSpPr>
          <p:cNvPr id="256" name="TextBox 255"/>
          <p:cNvSpPr txBox="1"/>
          <p:nvPr/>
        </p:nvSpPr>
        <p:spPr>
          <a:xfrm>
            <a:off x="10531674" y="4425183"/>
            <a:ext cx="785305" cy="307777"/>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rPr>
              <a:t>Sharing Data / Insights</a:t>
            </a:r>
          </a:p>
        </p:txBody>
      </p:sp>
      <p:cxnSp>
        <p:nvCxnSpPr>
          <p:cNvPr id="257" name="Elbow Connector 256"/>
          <p:cNvCxnSpPr>
            <a:stCxn id="254" idx="1"/>
            <a:endCxn id="271" idx="3"/>
          </p:cNvCxnSpPr>
          <p:nvPr/>
        </p:nvCxnSpPr>
        <p:spPr>
          <a:xfrm rot="10800000">
            <a:off x="10074903" y="3678246"/>
            <a:ext cx="244368" cy="777707"/>
          </a:xfrm>
          <a:prstGeom prst="bentConnector3">
            <a:avLst>
              <a:gd name="adj1" fmla="val 50000"/>
            </a:avLst>
          </a:prstGeom>
          <a:ln w="9525" cap="flat" cmpd="sng" algn="ctr">
            <a:solidFill>
              <a:schemeClr val="accent4"/>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62" name="Diagram 261">
            <a:extLst>
              <a:ext uri="{FF2B5EF4-FFF2-40B4-BE49-F238E27FC236}">
                <a16:creationId xmlns:a16="http://schemas.microsoft.com/office/drawing/2014/main" id="{255FCD08-9EEC-4C60-8EB2-1E449786E9D6}"/>
              </a:ext>
            </a:extLst>
          </p:cNvPr>
          <p:cNvGraphicFramePr/>
          <p:nvPr/>
        </p:nvGraphicFramePr>
        <p:xfrm>
          <a:off x="719024" y="935411"/>
          <a:ext cx="10511498" cy="24562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pSp>
        <p:nvGrpSpPr>
          <p:cNvPr id="44" name="Group 43">
            <a:extLst>
              <a:ext uri="{FF2B5EF4-FFF2-40B4-BE49-F238E27FC236}">
                <a16:creationId xmlns:a16="http://schemas.microsoft.com/office/drawing/2014/main" id="{67F6E994-2033-B581-8C1E-5775D38974DB}"/>
              </a:ext>
            </a:extLst>
          </p:cNvPr>
          <p:cNvGrpSpPr/>
          <p:nvPr/>
        </p:nvGrpSpPr>
        <p:grpSpPr>
          <a:xfrm>
            <a:off x="599791" y="4858968"/>
            <a:ext cx="1355421" cy="1071286"/>
            <a:chOff x="520279" y="4858968"/>
            <a:chExt cx="1355421" cy="1071286"/>
          </a:xfrm>
        </p:grpSpPr>
        <p:sp>
          <p:nvSpPr>
            <p:cNvPr id="8" name="Rectangle 7">
              <a:extLst>
                <a:ext uri="{FF2B5EF4-FFF2-40B4-BE49-F238E27FC236}">
                  <a16:creationId xmlns:a16="http://schemas.microsoft.com/office/drawing/2014/main" id="{90BD9E0C-DF45-8698-30E3-6E0071E144A7}"/>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22" name="Picture 21">
              <a:extLst>
                <a:ext uri="{FF2B5EF4-FFF2-40B4-BE49-F238E27FC236}">
                  <a16:creationId xmlns:a16="http://schemas.microsoft.com/office/drawing/2014/main" id="{D9130AF0-570A-65B7-EDA4-7236F8FC94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23" name="Picture 22">
              <a:extLst>
                <a:ext uri="{FF2B5EF4-FFF2-40B4-BE49-F238E27FC236}">
                  <a16:creationId xmlns:a16="http://schemas.microsoft.com/office/drawing/2014/main" id="{AB14B121-27D4-0BBE-4415-ED0B3FDBD1AF}"/>
                </a:ext>
              </a:extLst>
            </p:cNvPr>
            <p:cNvPicPr>
              <a:picLocks noChangeAspect="1"/>
            </p:cNvPicPr>
            <p:nvPr/>
          </p:nvPicPr>
          <p:blipFill>
            <a:blip r:embed="rId47"/>
            <a:stretch>
              <a:fillRect/>
            </a:stretch>
          </p:blipFill>
          <p:spPr>
            <a:xfrm>
              <a:off x="647970" y="5522764"/>
              <a:ext cx="311660" cy="386792"/>
            </a:xfrm>
            <a:prstGeom prst="rect">
              <a:avLst/>
            </a:prstGeom>
          </p:spPr>
        </p:pic>
        <p:pic>
          <p:nvPicPr>
            <p:cNvPr id="29" name="Picture 28">
              <a:extLst>
                <a:ext uri="{FF2B5EF4-FFF2-40B4-BE49-F238E27FC236}">
                  <a16:creationId xmlns:a16="http://schemas.microsoft.com/office/drawing/2014/main" id="{1109D696-1A50-1588-C44A-377C68C8C490}"/>
                </a:ext>
              </a:extLst>
            </p:cNvPr>
            <p:cNvPicPr>
              <a:picLocks noChangeAspect="1"/>
            </p:cNvPicPr>
            <p:nvPr/>
          </p:nvPicPr>
          <p:blipFill>
            <a:blip r:embed="rId48"/>
            <a:stretch>
              <a:fillRect/>
            </a:stretch>
          </p:blipFill>
          <p:spPr>
            <a:xfrm>
              <a:off x="1263890" y="5543974"/>
              <a:ext cx="388691" cy="253401"/>
            </a:xfrm>
            <a:prstGeom prst="rect">
              <a:avLst/>
            </a:prstGeom>
          </p:spPr>
        </p:pic>
        <p:sp>
          <p:nvSpPr>
            <p:cNvPr id="37" name="TextBox 36">
              <a:extLst>
                <a:ext uri="{FF2B5EF4-FFF2-40B4-BE49-F238E27FC236}">
                  <a16:creationId xmlns:a16="http://schemas.microsoft.com/office/drawing/2014/main" id="{9615CB4F-35A8-9D5C-98A4-77392F187AF6}"/>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1" name="Elbow Connector 191">
            <a:extLst>
              <a:ext uri="{FF2B5EF4-FFF2-40B4-BE49-F238E27FC236}">
                <a16:creationId xmlns:a16="http://schemas.microsoft.com/office/drawing/2014/main" id="{6E5437BA-7519-ABA7-793D-8173953A0BD7}"/>
              </a:ext>
            </a:extLst>
          </p:cNvPr>
          <p:cNvCxnSpPr>
            <a:cxnSpLocks/>
            <a:stCxn id="8" idx="0"/>
            <a:endCxn id="35" idx="1"/>
          </p:cNvCxnSpPr>
          <p:nvPr/>
        </p:nvCxnSpPr>
        <p:spPr>
          <a:xfrm rot="5400000" flipH="1" flipV="1">
            <a:off x="604583" y="4049021"/>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5" name="Picture 44">
            <a:extLst>
              <a:ext uri="{FF2B5EF4-FFF2-40B4-BE49-F238E27FC236}">
                <a16:creationId xmlns:a16="http://schemas.microsoft.com/office/drawing/2014/main" id="{440978F1-1965-54CC-DA20-246309927596}"/>
              </a:ext>
            </a:extLst>
          </p:cNvPr>
          <p:cNvPicPr>
            <a:picLocks noChangeAspect="1"/>
          </p:cNvPicPr>
          <p:nvPr/>
        </p:nvPicPr>
        <p:blipFill>
          <a:blip r:embed="rId14"/>
          <a:stretch>
            <a:fillRect/>
          </a:stretch>
        </p:blipFill>
        <p:spPr>
          <a:xfrm>
            <a:off x="4062949" y="2971155"/>
            <a:ext cx="325146" cy="362886"/>
          </a:xfrm>
          <a:prstGeom prst="rect">
            <a:avLst/>
          </a:prstGeom>
        </p:spPr>
      </p:pic>
      <p:pic>
        <p:nvPicPr>
          <p:cNvPr id="49" name="Picture 48">
            <a:extLst>
              <a:ext uri="{FF2B5EF4-FFF2-40B4-BE49-F238E27FC236}">
                <a16:creationId xmlns:a16="http://schemas.microsoft.com/office/drawing/2014/main" id="{C991C9B0-F975-035E-0730-4BBAD60FAAE1}"/>
              </a:ext>
            </a:extLst>
          </p:cNvPr>
          <p:cNvPicPr>
            <a:picLocks noChangeAspect="1"/>
          </p:cNvPicPr>
          <p:nvPr/>
        </p:nvPicPr>
        <p:blipFill>
          <a:blip r:embed="rId49"/>
          <a:stretch>
            <a:fillRect/>
          </a:stretch>
        </p:blipFill>
        <p:spPr>
          <a:xfrm>
            <a:off x="8054519" y="1393848"/>
            <a:ext cx="271680" cy="264714"/>
          </a:xfrm>
          <a:prstGeom prst="rect">
            <a:avLst/>
          </a:prstGeom>
        </p:spPr>
      </p:pic>
      <p:grpSp>
        <p:nvGrpSpPr>
          <p:cNvPr id="99" name="Group 98">
            <a:extLst>
              <a:ext uri="{FF2B5EF4-FFF2-40B4-BE49-F238E27FC236}">
                <a16:creationId xmlns:a16="http://schemas.microsoft.com/office/drawing/2014/main" id="{60FFFE75-EE66-F0E3-D282-AF4E436AB4AE}"/>
              </a:ext>
            </a:extLst>
          </p:cNvPr>
          <p:cNvGrpSpPr/>
          <p:nvPr/>
        </p:nvGrpSpPr>
        <p:grpSpPr>
          <a:xfrm>
            <a:off x="6327443" y="4589500"/>
            <a:ext cx="945720" cy="673352"/>
            <a:chOff x="6327443" y="4589500"/>
            <a:chExt cx="945720" cy="673352"/>
          </a:xfrm>
        </p:grpSpPr>
        <p:pic>
          <p:nvPicPr>
            <p:cNvPr id="4" name="Picture 3">
              <a:extLst>
                <a:ext uri="{FF2B5EF4-FFF2-40B4-BE49-F238E27FC236}">
                  <a16:creationId xmlns:a16="http://schemas.microsoft.com/office/drawing/2014/main" id="{8C645CEC-476C-7958-37D7-D01BA9306CA0}"/>
                </a:ext>
              </a:extLst>
            </p:cNvPr>
            <p:cNvPicPr>
              <a:picLocks noChangeAspect="1"/>
            </p:cNvPicPr>
            <p:nvPr/>
          </p:nvPicPr>
          <p:blipFill>
            <a:blip r:embed="rId11"/>
            <a:stretch>
              <a:fillRect/>
            </a:stretch>
          </p:blipFill>
          <p:spPr>
            <a:xfrm>
              <a:off x="6605458" y="4589500"/>
              <a:ext cx="372896" cy="349999"/>
            </a:xfrm>
            <a:prstGeom prst="rect">
              <a:avLst/>
            </a:prstGeom>
            <a:effectLst/>
          </p:spPr>
        </p:pic>
        <p:sp>
          <p:nvSpPr>
            <p:cNvPr id="5" name="TextBox 4">
              <a:extLst>
                <a:ext uri="{FF2B5EF4-FFF2-40B4-BE49-F238E27FC236}">
                  <a16:creationId xmlns:a16="http://schemas.microsoft.com/office/drawing/2014/main" id="{B56D4E5D-BD2E-4616-F0E4-74E1E9C940A9}"/>
                </a:ext>
              </a:extLst>
            </p:cNvPr>
            <p:cNvSpPr txBox="1"/>
            <p:nvPr/>
          </p:nvSpPr>
          <p:spPr>
            <a:xfrm>
              <a:off x="6327443" y="4955075"/>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Curated/Aggregated (Gold)</a:t>
              </a:r>
            </a:p>
          </p:txBody>
        </p:sp>
      </p:grpSp>
      <p:sp>
        <p:nvSpPr>
          <p:cNvPr id="7" name="TextBox 6">
            <a:extLst>
              <a:ext uri="{FF2B5EF4-FFF2-40B4-BE49-F238E27FC236}">
                <a16:creationId xmlns:a16="http://schemas.microsoft.com/office/drawing/2014/main" id="{DEA18447-0D1B-3C54-28CC-08E69F73179F}"/>
              </a:ext>
            </a:extLst>
          </p:cNvPr>
          <p:cNvSpPr txBox="1"/>
          <p:nvPr/>
        </p:nvSpPr>
        <p:spPr>
          <a:xfrm>
            <a:off x="7425201" y="5025461"/>
            <a:ext cx="695751"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Gold</a:t>
            </a:r>
          </a:p>
        </p:txBody>
      </p:sp>
      <p:pic>
        <p:nvPicPr>
          <p:cNvPr id="9" name="Picture 14" descr="See the source image">
            <a:extLst>
              <a:ext uri="{FF2B5EF4-FFF2-40B4-BE49-F238E27FC236}">
                <a16:creationId xmlns:a16="http://schemas.microsoft.com/office/drawing/2014/main" id="{F1E98395-AACD-4658-F1F7-8BA2BC7C6652}"/>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646927" y="4667818"/>
            <a:ext cx="314854" cy="2782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3A447257-8803-01C3-3C7D-6BB1319FBE93}"/>
              </a:ext>
            </a:extLst>
          </p:cNvPr>
          <p:cNvPicPr>
            <a:picLocks noChangeAspect="1"/>
          </p:cNvPicPr>
          <p:nvPr/>
        </p:nvPicPr>
        <p:blipFill>
          <a:blip r:embed="rId51"/>
          <a:stretch>
            <a:fillRect/>
          </a:stretch>
        </p:blipFill>
        <p:spPr>
          <a:xfrm>
            <a:off x="9256815" y="2897842"/>
            <a:ext cx="472865" cy="431349"/>
          </a:xfrm>
          <a:prstGeom prst="rect">
            <a:avLst/>
          </a:prstGeom>
        </p:spPr>
      </p:pic>
      <p:sp>
        <p:nvSpPr>
          <p:cNvPr id="33" name="TextBox 32">
            <a:extLst>
              <a:ext uri="{FF2B5EF4-FFF2-40B4-BE49-F238E27FC236}">
                <a16:creationId xmlns:a16="http://schemas.microsoft.com/office/drawing/2014/main" id="{248AA0B1-D1D4-A709-E0D7-E4D8DDA9D373}"/>
              </a:ext>
            </a:extLst>
          </p:cNvPr>
          <p:cNvSpPr txBox="1"/>
          <p:nvPr/>
        </p:nvSpPr>
        <p:spPr>
          <a:xfrm>
            <a:off x="4620102" y="5203595"/>
            <a:ext cx="1233570"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Foundational Data Products</a:t>
            </a:r>
          </a:p>
        </p:txBody>
      </p:sp>
      <p:sp>
        <p:nvSpPr>
          <p:cNvPr id="39" name="TextBox 38">
            <a:extLst>
              <a:ext uri="{FF2B5EF4-FFF2-40B4-BE49-F238E27FC236}">
                <a16:creationId xmlns:a16="http://schemas.microsoft.com/office/drawing/2014/main" id="{20C00829-ACFD-1799-A3FB-3CA8092C986D}"/>
              </a:ext>
            </a:extLst>
          </p:cNvPr>
          <p:cNvSpPr txBox="1"/>
          <p:nvPr/>
        </p:nvSpPr>
        <p:spPr>
          <a:xfrm>
            <a:off x="7000575" y="5214839"/>
            <a:ext cx="1193191"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Business Data Products</a:t>
            </a:r>
          </a:p>
        </p:txBody>
      </p:sp>
      <p:sp>
        <p:nvSpPr>
          <p:cNvPr id="40" name="Right Arrow 213">
            <a:extLst>
              <a:ext uri="{FF2B5EF4-FFF2-40B4-BE49-F238E27FC236}">
                <a16:creationId xmlns:a16="http://schemas.microsoft.com/office/drawing/2014/main" id="{CF39C9E3-2139-4387-E137-C64345D097EB}"/>
              </a:ext>
            </a:extLst>
          </p:cNvPr>
          <p:cNvSpPr/>
          <p:nvPr/>
        </p:nvSpPr>
        <p:spPr>
          <a:xfrm>
            <a:off x="7136495" y="4724444"/>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pic>
        <p:nvPicPr>
          <p:cNvPr id="42" name="Picture 41">
            <a:extLst>
              <a:ext uri="{FF2B5EF4-FFF2-40B4-BE49-F238E27FC236}">
                <a16:creationId xmlns:a16="http://schemas.microsoft.com/office/drawing/2014/main" id="{7CFD59BB-64C0-8A23-D675-C79399AA8BEC}"/>
              </a:ext>
            </a:extLst>
          </p:cNvPr>
          <p:cNvPicPr>
            <a:picLocks noChangeAspect="1"/>
          </p:cNvPicPr>
          <p:nvPr/>
        </p:nvPicPr>
        <p:blipFill>
          <a:blip r:embed="rId52"/>
          <a:stretch>
            <a:fillRect/>
          </a:stretch>
        </p:blipFill>
        <p:spPr>
          <a:xfrm>
            <a:off x="9371931" y="4089947"/>
            <a:ext cx="328349" cy="397812"/>
          </a:xfrm>
          <a:prstGeom prst="rect">
            <a:avLst/>
          </a:prstGeom>
        </p:spPr>
      </p:pic>
      <p:sp>
        <p:nvSpPr>
          <p:cNvPr id="43" name="Google Shape;200;p17">
            <a:extLst>
              <a:ext uri="{FF2B5EF4-FFF2-40B4-BE49-F238E27FC236}">
                <a16:creationId xmlns:a16="http://schemas.microsoft.com/office/drawing/2014/main" id="{8367BB33-7B29-08AF-C8A9-E452F6F7ABD0}"/>
              </a:ext>
            </a:extLst>
          </p:cNvPr>
          <p:cNvSpPr txBox="1"/>
          <p:nvPr/>
        </p:nvSpPr>
        <p:spPr>
          <a:xfrm>
            <a:off x="9065489" y="3352298"/>
            <a:ext cx="866797" cy="200055"/>
          </a:xfrm>
          <a:prstGeom prst="rect">
            <a:avLst/>
          </a:prstGeom>
          <a:noFill/>
        </p:spPr>
        <p:txBody>
          <a:bodyPr wrap="square" rtlCol="0">
            <a:spAutoFit/>
          </a:bodyPr>
          <a:lstStyle>
            <a:defPPr>
              <a:defRPr lang="en-US"/>
            </a:defPPr>
            <a:lvl1pPr algn="ctr">
              <a:defRPr sz="700">
                <a:solidFill>
                  <a:schemeClr val="tx1">
                    <a:lumMod val="75000"/>
                  </a:schemeClr>
                </a:solidFill>
                <a:latin typeface="Arial" panose="020B0604020202020204" pitchFamily="34" charset="0"/>
                <a:cs typeface="Arial" panose="020B0604020202020204" pitchFamily="34" charset="0"/>
              </a:defRPr>
            </a:lvl1pPr>
          </a:lstStyle>
          <a:p>
            <a:r>
              <a:rPr lang="en-US">
                <a:latin typeface="+mn-lt"/>
                <a:sym typeface="Proxima Nova"/>
              </a:rPr>
              <a:t>Canned Reports</a:t>
            </a:r>
          </a:p>
        </p:txBody>
      </p:sp>
      <p:sp>
        <p:nvSpPr>
          <p:cNvPr id="50" name="Down Arrow 86">
            <a:extLst>
              <a:ext uri="{FF2B5EF4-FFF2-40B4-BE49-F238E27FC236}">
                <a16:creationId xmlns:a16="http://schemas.microsoft.com/office/drawing/2014/main" id="{777B8D42-DFD7-293C-6BA4-1BAA11D831B9}"/>
              </a:ext>
            </a:extLst>
          </p:cNvPr>
          <p:cNvSpPr/>
          <p:nvPr/>
        </p:nvSpPr>
        <p:spPr>
          <a:xfrm>
            <a:off x="6457276" y="4029650"/>
            <a:ext cx="222055" cy="171028"/>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52" name="Down Arrow 218">
            <a:extLst>
              <a:ext uri="{FF2B5EF4-FFF2-40B4-BE49-F238E27FC236}">
                <a16:creationId xmlns:a16="http://schemas.microsoft.com/office/drawing/2014/main" id="{49E53C10-6D5F-6C01-E28A-A30E88972EAB}"/>
              </a:ext>
            </a:extLst>
          </p:cNvPr>
          <p:cNvSpPr/>
          <p:nvPr/>
        </p:nvSpPr>
        <p:spPr>
          <a:xfrm rot="10800000">
            <a:off x="6454287" y="3791368"/>
            <a:ext cx="222055" cy="171028"/>
          </a:xfrm>
          <a:prstGeom prst="down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pic>
        <p:nvPicPr>
          <p:cNvPr id="53" name="Picture 52">
            <a:extLst>
              <a:ext uri="{FF2B5EF4-FFF2-40B4-BE49-F238E27FC236}">
                <a16:creationId xmlns:a16="http://schemas.microsoft.com/office/drawing/2014/main" id="{FEAB7296-66BF-D2CB-BA27-ABA8FF16FA32}"/>
              </a:ext>
            </a:extLst>
          </p:cNvPr>
          <p:cNvPicPr>
            <a:picLocks noChangeAspect="1"/>
          </p:cNvPicPr>
          <p:nvPr/>
        </p:nvPicPr>
        <p:blipFill>
          <a:blip r:embed="rId53"/>
          <a:stretch>
            <a:fillRect/>
          </a:stretch>
        </p:blipFill>
        <p:spPr>
          <a:xfrm>
            <a:off x="625907" y="4934202"/>
            <a:ext cx="451186" cy="480611"/>
          </a:xfrm>
          <a:prstGeom prst="rect">
            <a:avLst/>
          </a:prstGeom>
        </p:spPr>
      </p:pic>
      <p:pic>
        <p:nvPicPr>
          <p:cNvPr id="58" name="Picture 57">
            <a:extLst>
              <a:ext uri="{FF2B5EF4-FFF2-40B4-BE49-F238E27FC236}">
                <a16:creationId xmlns:a16="http://schemas.microsoft.com/office/drawing/2014/main" id="{0D6C0CD6-4BDE-F737-9697-1A05D27C799D}"/>
              </a:ext>
            </a:extLst>
          </p:cNvPr>
          <p:cNvPicPr>
            <a:picLocks noChangeAspect="1"/>
          </p:cNvPicPr>
          <p:nvPr/>
        </p:nvPicPr>
        <p:blipFill>
          <a:blip r:embed="rId54"/>
          <a:stretch>
            <a:fillRect/>
          </a:stretch>
        </p:blipFill>
        <p:spPr>
          <a:xfrm>
            <a:off x="4459088" y="5142263"/>
            <a:ext cx="253236" cy="237442"/>
          </a:xfrm>
          <a:prstGeom prst="rect">
            <a:avLst/>
          </a:prstGeom>
        </p:spPr>
      </p:pic>
      <p:pic>
        <p:nvPicPr>
          <p:cNvPr id="60" name="Picture 59">
            <a:extLst>
              <a:ext uri="{FF2B5EF4-FFF2-40B4-BE49-F238E27FC236}">
                <a16:creationId xmlns:a16="http://schemas.microsoft.com/office/drawing/2014/main" id="{9E282940-E223-8B77-1A07-E95A6D1EC3F5}"/>
              </a:ext>
            </a:extLst>
          </p:cNvPr>
          <p:cNvPicPr>
            <a:picLocks noChangeAspect="1"/>
          </p:cNvPicPr>
          <p:nvPr/>
        </p:nvPicPr>
        <p:blipFill>
          <a:blip r:embed="rId54"/>
          <a:stretch>
            <a:fillRect/>
          </a:stretch>
        </p:blipFill>
        <p:spPr>
          <a:xfrm>
            <a:off x="6907597" y="5152001"/>
            <a:ext cx="253236" cy="237442"/>
          </a:xfrm>
          <a:prstGeom prst="rect">
            <a:avLst/>
          </a:prstGeom>
        </p:spPr>
      </p:pic>
      <p:grpSp>
        <p:nvGrpSpPr>
          <p:cNvPr id="66" name="Group 65">
            <a:extLst>
              <a:ext uri="{FF2B5EF4-FFF2-40B4-BE49-F238E27FC236}">
                <a16:creationId xmlns:a16="http://schemas.microsoft.com/office/drawing/2014/main" id="{2DA66F36-8EFF-50F7-F38C-8EB6E9735B4F}"/>
              </a:ext>
            </a:extLst>
          </p:cNvPr>
          <p:cNvGrpSpPr/>
          <p:nvPr/>
        </p:nvGrpSpPr>
        <p:grpSpPr>
          <a:xfrm>
            <a:off x="2405127" y="1396543"/>
            <a:ext cx="853370" cy="514865"/>
            <a:chOff x="2574813" y="1396543"/>
            <a:chExt cx="853370" cy="514865"/>
          </a:xfrm>
        </p:grpSpPr>
        <p:grpSp>
          <p:nvGrpSpPr>
            <p:cNvPr id="24" name="Group 23"/>
            <p:cNvGrpSpPr/>
            <p:nvPr/>
          </p:nvGrpSpPr>
          <p:grpSpPr>
            <a:xfrm>
              <a:off x="2574813" y="1396543"/>
              <a:ext cx="738467" cy="514865"/>
              <a:chOff x="2820856" y="1204738"/>
              <a:chExt cx="738467" cy="514865"/>
            </a:xfrm>
          </p:grpSpPr>
          <p:sp>
            <p:nvSpPr>
              <p:cNvPr id="162" name="TextBox 161"/>
              <p:cNvSpPr txBox="1"/>
              <p:nvPr/>
            </p:nvSpPr>
            <p:spPr>
              <a:xfrm>
                <a:off x="2820856" y="1411826"/>
                <a:ext cx="738467"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Orchestration &amp; Scheduler</a:t>
                </a:r>
              </a:p>
            </p:txBody>
          </p:sp>
          <p:pic>
            <p:nvPicPr>
              <p:cNvPr id="19" name="Picture 18"/>
              <p:cNvPicPr>
                <a:picLocks noChangeAspect="1"/>
              </p:cNvPicPr>
              <p:nvPr/>
            </p:nvPicPr>
            <p:blipFill>
              <a:blip r:embed="rId14"/>
              <a:stretch>
                <a:fillRect/>
              </a:stretch>
            </p:blipFill>
            <p:spPr>
              <a:xfrm>
                <a:off x="2822653" y="1204738"/>
                <a:ext cx="225999" cy="252231"/>
              </a:xfrm>
              <a:prstGeom prst="rect">
                <a:avLst/>
              </a:prstGeom>
            </p:spPr>
          </p:pic>
        </p:grpSp>
        <p:pic>
          <p:nvPicPr>
            <p:cNvPr id="65" name="Picture 2" descr="image">
              <a:extLst>
                <a:ext uri="{FF2B5EF4-FFF2-40B4-BE49-F238E27FC236}">
                  <a16:creationId xmlns:a16="http://schemas.microsoft.com/office/drawing/2014/main" id="{D9DE471D-6ADF-11A2-D271-12C121412327}"/>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905577" y="1412510"/>
              <a:ext cx="522606" cy="278985"/>
            </a:xfrm>
            <a:prstGeom prst="rect">
              <a:avLst/>
            </a:prstGeom>
            <a:noFill/>
            <a:extLst>
              <a:ext uri="{909E8E84-426E-40DD-AFC4-6F175D3DCCD1}">
                <a14:hiddenFill xmlns:a14="http://schemas.microsoft.com/office/drawing/2010/main">
                  <a:solidFill>
                    <a:srgbClr val="FFFFFF"/>
                  </a:solidFill>
                </a14:hiddenFill>
              </a:ext>
            </a:extLst>
          </p:spPr>
        </p:pic>
      </p:grpSp>
      <p:pic>
        <p:nvPicPr>
          <p:cNvPr id="76" name="Picture 75">
            <a:extLst>
              <a:ext uri="{FF2B5EF4-FFF2-40B4-BE49-F238E27FC236}">
                <a16:creationId xmlns:a16="http://schemas.microsoft.com/office/drawing/2014/main" id="{60EB0E87-D987-7009-863D-67066F5CFA27}"/>
              </a:ext>
            </a:extLst>
          </p:cNvPr>
          <p:cNvPicPr>
            <a:picLocks noChangeAspect="1"/>
          </p:cNvPicPr>
          <p:nvPr/>
        </p:nvPicPr>
        <p:blipFill>
          <a:blip r:embed="rId56"/>
          <a:stretch>
            <a:fillRect/>
          </a:stretch>
        </p:blipFill>
        <p:spPr>
          <a:xfrm>
            <a:off x="1377279" y="4237478"/>
            <a:ext cx="401166" cy="349163"/>
          </a:xfrm>
          <a:prstGeom prst="rect">
            <a:avLst/>
          </a:prstGeom>
        </p:spPr>
      </p:pic>
      <p:pic>
        <p:nvPicPr>
          <p:cNvPr id="84" name="Picture 83">
            <a:extLst>
              <a:ext uri="{FF2B5EF4-FFF2-40B4-BE49-F238E27FC236}">
                <a16:creationId xmlns:a16="http://schemas.microsoft.com/office/drawing/2014/main" id="{318D2EFB-D67B-5C0E-8D82-73BBC08C1843}"/>
              </a:ext>
            </a:extLst>
          </p:cNvPr>
          <p:cNvPicPr>
            <a:picLocks noChangeAspect="1"/>
          </p:cNvPicPr>
          <p:nvPr/>
        </p:nvPicPr>
        <p:blipFill>
          <a:blip r:embed="rId57"/>
          <a:stretch>
            <a:fillRect/>
          </a:stretch>
        </p:blipFill>
        <p:spPr>
          <a:xfrm>
            <a:off x="7268916" y="1461668"/>
            <a:ext cx="345014" cy="171970"/>
          </a:xfrm>
          <a:prstGeom prst="rect">
            <a:avLst/>
          </a:prstGeom>
        </p:spPr>
      </p:pic>
      <p:pic>
        <p:nvPicPr>
          <p:cNvPr id="85" name="Picture 84">
            <a:extLst>
              <a:ext uri="{FF2B5EF4-FFF2-40B4-BE49-F238E27FC236}">
                <a16:creationId xmlns:a16="http://schemas.microsoft.com/office/drawing/2014/main" id="{6601D12C-CFC3-6288-C39A-9B5F6611EC1B}"/>
              </a:ext>
            </a:extLst>
          </p:cNvPr>
          <p:cNvPicPr>
            <a:picLocks noChangeAspect="1"/>
          </p:cNvPicPr>
          <p:nvPr/>
        </p:nvPicPr>
        <p:blipFill>
          <a:blip r:embed="rId58"/>
          <a:stretch>
            <a:fillRect/>
          </a:stretch>
        </p:blipFill>
        <p:spPr>
          <a:xfrm>
            <a:off x="6952444" y="2922023"/>
            <a:ext cx="632603" cy="509369"/>
          </a:xfrm>
          <a:prstGeom prst="rect">
            <a:avLst/>
          </a:prstGeom>
        </p:spPr>
      </p:pic>
      <p:pic>
        <p:nvPicPr>
          <p:cNvPr id="89" name="Picture 88">
            <a:extLst>
              <a:ext uri="{FF2B5EF4-FFF2-40B4-BE49-F238E27FC236}">
                <a16:creationId xmlns:a16="http://schemas.microsoft.com/office/drawing/2014/main" id="{FEBA2A0C-79B0-AA23-3FF8-1CD9A07B775E}"/>
              </a:ext>
            </a:extLst>
          </p:cNvPr>
          <p:cNvPicPr>
            <a:picLocks noChangeAspect="1"/>
          </p:cNvPicPr>
          <p:nvPr/>
        </p:nvPicPr>
        <p:blipFill>
          <a:blip r:embed="rId59"/>
          <a:stretch>
            <a:fillRect/>
          </a:stretch>
        </p:blipFill>
        <p:spPr>
          <a:xfrm>
            <a:off x="6254548" y="2957241"/>
            <a:ext cx="630847" cy="465170"/>
          </a:xfrm>
          <a:prstGeom prst="rect">
            <a:avLst/>
          </a:prstGeom>
        </p:spPr>
      </p:pic>
      <p:grpSp>
        <p:nvGrpSpPr>
          <p:cNvPr id="93" name="Group 92">
            <a:extLst>
              <a:ext uri="{FF2B5EF4-FFF2-40B4-BE49-F238E27FC236}">
                <a16:creationId xmlns:a16="http://schemas.microsoft.com/office/drawing/2014/main" id="{78028828-6C25-6AC5-EED1-99148D90CEBE}"/>
              </a:ext>
            </a:extLst>
          </p:cNvPr>
          <p:cNvGrpSpPr/>
          <p:nvPr/>
        </p:nvGrpSpPr>
        <p:grpSpPr>
          <a:xfrm>
            <a:off x="3509219" y="5563342"/>
            <a:ext cx="812226" cy="472441"/>
            <a:chOff x="3509219" y="5563342"/>
            <a:chExt cx="812226" cy="472441"/>
          </a:xfrm>
        </p:grpSpPr>
        <p:sp>
          <p:nvSpPr>
            <p:cNvPr id="135" name="TextBox 134"/>
            <p:cNvSpPr txBox="1"/>
            <p:nvPr/>
          </p:nvSpPr>
          <p:spPr>
            <a:xfrm>
              <a:off x="3509219" y="5835728"/>
              <a:ext cx="812226"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Monitoring</a:t>
              </a:r>
            </a:p>
          </p:txBody>
        </p:sp>
        <p:pic>
          <p:nvPicPr>
            <p:cNvPr id="92" name="Picture 91">
              <a:extLst>
                <a:ext uri="{FF2B5EF4-FFF2-40B4-BE49-F238E27FC236}">
                  <a16:creationId xmlns:a16="http://schemas.microsoft.com/office/drawing/2014/main" id="{3A08CFEB-5065-ACDA-3214-9B2E82DA2CCF}"/>
                </a:ext>
              </a:extLst>
            </p:cNvPr>
            <p:cNvPicPr>
              <a:picLocks noChangeAspect="1"/>
            </p:cNvPicPr>
            <p:nvPr/>
          </p:nvPicPr>
          <p:blipFill>
            <a:blip r:embed="rId60"/>
            <a:stretch>
              <a:fillRect/>
            </a:stretch>
          </p:blipFill>
          <p:spPr>
            <a:xfrm>
              <a:off x="3660217" y="5563342"/>
              <a:ext cx="419100" cy="342900"/>
            </a:xfrm>
            <a:prstGeom prst="rect">
              <a:avLst/>
            </a:prstGeom>
          </p:spPr>
        </p:pic>
      </p:grpSp>
      <p:grpSp>
        <p:nvGrpSpPr>
          <p:cNvPr id="70" name="Group 69">
            <a:extLst>
              <a:ext uri="{FF2B5EF4-FFF2-40B4-BE49-F238E27FC236}">
                <a16:creationId xmlns:a16="http://schemas.microsoft.com/office/drawing/2014/main" id="{27D08AFA-A0A8-2E0B-3B37-01C8E5F1B2FB}"/>
              </a:ext>
            </a:extLst>
          </p:cNvPr>
          <p:cNvGrpSpPr/>
          <p:nvPr/>
        </p:nvGrpSpPr>
        <p:grpSpPr>
          <a:xfrm>
            <a:off x="3101586" y="1439824"/>
            <a:ext cx="1003704" cy="455052"/>
            <a:chOff x="4195095" y="1439824"/>
            <a:chExt cx="1003704" cy="455052"/>
          </a:xfrm>
        </p:grpSpPr>
        <p:sp>
          <p:nvSpPr>
            <p:cNvPr id="207" name="TextBox 206"/>
            <p:cNvSpPr txBox="1"/>
            <p:nvPr/>
          </p:nvSpPr>
          <p:spPr>
            <a:xfrm>
              <a:off x="4195095" y="1694821"/>
              <a:ext cx="1003704"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Privacy &amp; Retention</a:t>
              </a:r>
            </a:p>
          </p:txBody>
        </p:sp>
        <p:pic>
          <p:nvPicPr>
            <p:cNvPr id="98" name="Picture 97">
              <a:extLst>
                <a:ext uri="{FF2B5EF4-FFF2-40B4-BE49-F238E27FC236}">
                  <a16:creationId xmlns:a16="http://schemas.microsoft.com/office/drawing/2014/main" id="{37FE9250-6287-1ED0-D32E-F803E8888C23}"/>
                </a:ext>
              </a:extLst>
            </p:cNvPr>
            <p:cNvPicPr>
              <a:picLocks noChangeAspect="1"/>
            </p:cNvPicPr>
            <p:nvPr/>
          </p:nvPicPr>
          <p:blipFill>
            <a:blip r:embed="rId61"/>
            <a:stretch>
              <a:fillRect/>
            </a:stretch>
          </p:blipFill>
          <p:spPr>
            <a:xfrm>
              <a:off x="4390974" y="1439824"/>
              <a:ext cx="537079" cy="271626"/>
            </a:xfrm>
            <a:prstGeom prst="rect">
              <a:avLst/>
            </a:prstGeom>
          </p:spPr>
        </p:pic>
      </p:grpSp>
      <p:grpSp>
        <p:nvGrpSpPr>
          <p:cNvPr id="71" name="Group 70">
            <a:extLst>
              <a:ext uri="{FF2B5EF4-FFF2-40B4-BE49-F238E27FC236}">
                <a16:creationId xmlns:a16="http://schemas.microsoft.com/office/drawing/2014/main" id="{2EF14FD1-488F-2166-7947-265A45E8171E}"/>
              </a:ext>
            </a:extLst>
          </p:cNvPr>
          <p:cNvGrpSpPr/>
          <p:nvPr/>
        </p:nvGrpSpPr>
        <p:grpSpPr>
          <a:xfrm>
            <a:off x="5824608" y="1467567"/>
            <a:ext cx="1202558" cy="477199"/>
            <a:chOff x="5824608" y="1467567"/>
            <a:chExt cx="1202558" cy="477199"/>
          </a:xfrm>
        </p:grpSpPr>
        <p:sp>
          <p:nvSpPr>
            <p:cNvPr id="337" name="TextBox 336"/>
            <p:cNvSpPr txBox="1"/>
            <p:nvPr/>
          </p:nvSpPr>
          <p:spPr>
            <a:xfrm>
              <a:off x="5824608" y="1636989"/>
              <a:ext cx="1202558" cy="307777"/>
            </a:xfrm>
            <a:prstGeom prst="rect">
              <a:avLst/>
            </a:prstGeom>
            <a:noFill/>
          </p:spPr>
          <p:txBody>
            <a:bodyPr wrap="square" rtlCol="0">
              <a:spAutoFit/>
            </a:bodyPr>
            <a:lstStyle>
              <a:defPPr>
                <a:defRPr lang="en-US"/>
              </a:defPPr>
              <a:lvl1pPr algn="ctr">
                <a:defRPr sz="700">
                  <a:solidFill>
                    <a:schemeClr val="bg1">
                      <a:lumMod val="65000"/>
                    </a:schemeClr>
                  </a:solidFill>
                  <a:latin typeface="Arial" panose="020B0604020202020204" pitchFamily="34" charset="0"/>
                  <a:cs typeface="Arial" panose="020B0604020202020204" pitchFamily="34" charset="0"/>
                </a:defRPr>
              </a:lvl1pPr>
            </a:lstStyle>
            <a:p>
              <a:r>
                <a:rPr lang="en-US">
                  <a:solidFill>
                    <a:schemeClr val="tx1"/>
                  </a:solidFill>
                  <a:latin typeface="+mn-lt"/>
                </a:rPr>
                <a:t>Catalog, Lineage, Usage &amp; Audit</a:t>
              </a:r>
            </a:p>
          </p:txBody>
        </p:sp>
        <p:pic>
          <p:nvPicPr>
            <p:cNvPr id="48" name="Picture 47">
              <a:extLst>
                <a:ext uri="{FF2B5EF4-FFF2-40B4-BE49-F238E27FC236}">
                  <a16:creationId xmlns:a16="http://schemas.microsoft.com/office/drawing/2014/main" id="{47E72B12-8ED6-B72A-6510-E15FEE419E52}"/>
                </a:ext>
              </a:extLst>
            </p:cNvPr>
            <p:cNvPicPr>
              <a:picLocks noChangeAspect="1"/>
            </p:cNvPicPr>
            <p:nvPr/>
          </p:nvPicPr>
          <p:blipFill>
            <a:blip r:embed="rId62"/>
            <a:stretch>
              <a:fillRect/>
            </a:stretch>
          </p:blipFill>
          <p:spPr>
            <a:xfrm>
              <a:off x="5966792" y="1496465"/>
              <a:ext cx="513893" cy="116482"/>
            </a:xfrm>
            <a:prstGeom prst="rect">
              <a:avLst/>
            </a:prstGeom>
          </p:spPr>
        </p:pic>
        <p:pic>
          <p:nvPicPr>
            <p:cNvPr id="104" name="Picture 103">
              <a:extLst>
                <a:ext uri="{FF2B5EF4-FFF2-40B4-BE49-F238E27FC236}">
                  <a16:creationId xmlns:a16="http://schemas.microsoft.com/office/drawing/2014/main" id="{0B6547BF-2DB8-EB7D-5A47-C21A7C740074}"/>
                </a:ext>
              </a:extLst>
            </p:cNvPr>
            <p:cNvPicPr>
              <a:picLocks noChangeAspect="1"/>
            </p:cNvPicPr>
            <p:nvPr/>
          </p:nvPicPr>
          <p:blipFill>
            <a:blip r:embed="rId63"/>
            <a:stretch>
              <a:fillRect/>
            </a:stretch>
          </p:blipFill>
          <p:spPr>
            <a:xfrm>
              <a:off x="6530328" y="1467567"/>
              <a:ext cx="408407" cy="138230"/>
            </a:xfrm>
            <a:prstGeom prst="rect">
              <a:avLst/>
            </a:prstGeom>
          </p:spPr>
        </p:pic>
      </p:grpSp>
      <p:grpSp>
        <p:nvGrpSpPr>
          <p:cNvPr id="108" name="Group 107">
            <a:extLst>
              <a:ext uri="{FF2B5EF4-FFF2-40B4-BE49-F238E27FC236}">
                <a16:creationId xmlns:a16="http://schemas.microsoft.com/office/drawing/2014/main" id="{374EB546-8BC5-C763-8B74-925A1CA3EAE1}"/>
              </a:ext>
            </a:extLst>
          </p:cNvPr>
          <p:cNvGrpSpPr/>
          <p:nvPr/>
        </p:nvGrpSpPr>
        <p:grpSpPr>
          <a:xfrm>
            <a:off x="4215700" y="5633362"/>
            <a:ext cx="607689" cy="423656"/>
            <a:chOff x="4215700" y="5633362"/>
            <a:chExt cx="607689" cy="423656"/>
          </a:xfrm>
        </p:grpSpPr>
        <p:pic>
          <p:nvPicPr>
            <p:cNvPr id="106" name="Picture 105">
              <a:extLst>
                <a:ext uri="{FF2B5EF4-FFF2-40B4-BE49-F238E27FC236}">
                  <a16:creationId xmlns:a16="http://schemas.microsoft.com/office/drawing/2014/main" id="{CE1CA2E5-D167-F61D-10DA-F3ECCF4EB140}"/>
                </a:ext>
              </a:extLst>
            </p:cNvPr>
            <p:cNvPicPr>
              <a:picLocks noChangeAspect="1"/>
            </p:cNvPicPr>
            <p:nvPr/>
          </p:nvPicPr>
          <p:blipFill>
            <a:blip r:embed="rId64"/>
            <a:stretch>
              <a:fillRect/>
            </a:stretch>
          </p:blipFill>
          <p:spPr>
            <a:xfrm>
              <a:off x="4396339" y="5633362"/>
              <a:ext cx="214214" cy="265586"/>
            </a:xfrm>
            <a:prstGeom prst="rect">
              <a:avLst/>
            </a:prstGeom>
          </p:spPr>
        </p:pic>
        <p:sp>
          <p:nvSpPr>
            <p:cNvPr id="107" name="TextBox 106">
              <a:extLst>
                <a:ext uri="{FF2B5EF4-FFF2-40B4-BE49-F238E27FC236}">
                  <a16:creationId xmlns:a16="http://schemas.microsoft.com/office/drawing/2014/main" id="{1EABB60A-3352-426C-D428-F5561400E433}"/>
                </a:ext>
              </a:extLst>
            </p:cNvPr>
            <p:cNvSpPr txBox="1"/>
            <p:nvPr/>
          </p:nvSpPr>
          <p:spPr>
            <a:xfrm>
              <a:off x="4215700" y="5856963"/>
              <a:ext cx="607689"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Metadata</a:t>
              </a:r>
            </a:p>
          </p:txBody>
        </p:sp>
      </p:grpSp>
      <p:sp>
        <p:nvSpPr>
          <p:cNvPr id="10" name="Rectangle 9">
            <a:extLst>
              <a:ext uri="{FF2B5EF4-FFF2-40B4-BE49-F238E27FC236}">
                <a16:creationId xmlns:a16="http://schemas.microsoft.com/office/drawing/2014/main" id="{61525449-A913-C14B-7562-9FB73789AD58}"/>
              </a:ext>
            </a:extLst>
          </p:cNvPr>
          <p:cNvSpPr/>
          <p:nvPr/>
        </p:nvSpPr>
        <p:spPr>
          <a:xfrm>
            <a:off x="7646334" y="3666469"/>
            <a:ext cx="983411" cy="702027"/>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Sandbox</a:t>
            </a:r>
          </a:p>
        </p:txBody>
      </p:sp>
      <p:grpSp>
        <p:nvGrpSpPr>
          <p:cNvPr id="25" name="Group 24">
            <a:extLst>
              <a:ext uri="{FF2B5EF4-FFF2-40B4-BE49-F238E27FC236}">
                <a16:creationId xmlns:a16="http://schemas.microsoft.com/office/drawing/2014/main" id="{01F920D1-367F-614D-E704-3DE741970083}"/>
              </a:ext>
            </a:extLst>
          </p:cNvPr>
          <p:cNvGrpSpPr/>
          <p:nvPr/>
        </p:nvGrpSpPr>
        <p:grpSpPr>
          <a:xfrm>
            <a:off x="7841839" y="3872514"/>
            <a:ext cx="659900" cy="539952"/>
            <a:chOff x="3543535" y="4388236"/>
            <a:chExt cx="937204" cy="742740"/>
          </a:xfrm>
        </p:grpSpPr>
        <p:pic>
          <p:nvPicPr>
            <p:cNvPr id="38" name="Picture 37">
              <a:extLst>
                <a:ext uri="{FF2B5EF4-FFF2-40B4-BE49-F238E27FC236}">
                  <a16:creationId xmlns:a16="http://schemas.microsoft.com/office/drawing/2014/main" id="{A71D8BD2-5662-DD0F-1AA2-E9E13195B071}"/>
                </a:ext>
              </a:extLst>
            </p:cNvPr>
            <p:cNvPicPr>
              <a:picLocks noChangeAspect="1"/>
            </p:cNvPicPr>
            <p:nvPr/>
          </p:nvPicPr>
          <p:blipFill>
            <a:blip r:embed="rId11"/>
            <a:stretch>
              <a:fillRect/>
            </a:stretch>
          </p:blipFill>
          <p:spPr>
            <a:xfrm>
              <a:off x="4070216" y="4388236"/>
              <a:ext cx="372896" cy="349999"/>
            </a:xfrm>
            <a:prstGeom prst="rect">
              <a:avLst/>
            </a:prstGeom>
            <a:effectLst/>
          </p:spPr>
        </p:pic>
        <p:sp>
          <p:nvSpPr>
            <p:cNvPr id="46" name="TextBox 45">
              <a:extLst>
                <a:ext uri="{FF2B5EF4-FFF2-40B4-BE49-F238E27FC236}">
                  <a16:creationId xmlns:a16="http://schemas.microsoft.com/office/drawing/2014/main" id="{54518CCF-54DD-EFC0-C7F3-6BABE09F42AA}"/>
                </a:ext>
              </a:extLst>
            </p:cNvPr>
            <p:cNvSpPr txBox="1"/>
            <p:nvPr/>
          </p:nvSpPr>
          <p:spPr>
            <a:xfrm>
              <a:off x="3543535" y="4707609"/>
              <a:ext cx="937204" cy="42336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User/Team Workspace</a:t>
              </a:r>
            </a:p>
          </p:txBody>
        </p:sp>
      </p:grpSp>
      <p:pic>
        <p:nvPicPr>
          <p:cNvPr id="54" name="Picture 53">
            <a:extLst>
              <a:ext uri="{FF2B5EF4-FFF2-40B4-BE49-F238E27FC236}">
                <a16:creationId xmlns:a16="http://schemas.microsoft.com/office/drawing/2014/main" id="{323408B4-B5BC-6728-767B-6B455284015D}"/>
              </a:ext>
            </a:extLst>
          </p:cNvPr>
          <p:cNvPicPr>
            <a:picLocks noChangeAspect="1"/>
          </p:cNvPicPr>
          <p:nvPr/>
        </p:nvPicPr>
        <p:blipFill>
          <a:blip r:embed="rId22"/>
          <a:stretch>
            <a:fillRect/>
          </a:stretch>
        </p:blipFill>
        <p:spPr>
          <a:xfrm>
            <a:off x="7793727" y="3852987"/>
            <a:ext cx="243536" cy="291678"/>
          </a:xfrm>
          <a:prstGeom prst="rect">
            <a:avLst/>
          </a:prstGeom>
        </p:spPr>
      </p:pic>
      <p:pic>
        <p:nvPicPr>
          <p:cNvPr id="57" name="Picture 56">
            <a:extLst>
              <a:ext uri="{FF2B5EF4-FFF2-40B4-BE49-F238E27FC236}">
                <a16:creationId xmlns:a16="http://schemas.microsoft.com/office/drawing/2014/main" id="{DAA0FC71-C87C-2B55-A43E-302C08F56318}"/>
              </a:ext>
            </a:extLst>
          </p:cNvPr>
          <p:cNvPicPr>
            <a:picLocks noChangeAspect="1"/>
          </p:cNvPicPr>
          <p:nvPr/>
        </p:nvPicPr>
        <p:blipFill>
          <a:blip r:embed="rId65"/>
          <a:stretch>
            <a:fillRect/>
          </a:stretch>
        </p:blipFill>
        <p:spPr>
          <a:xfrm>
            <a:off x="9491387" y="4895899"/>
            <a:ext cx="514203" cy="190660"/>
          </a:xfrm>
          <a:prstGeom prst="rect">
            <a:avLst/>
          </a:prstGeom>
        </p:spPr>
      </p:pic>
      <p:sp>
        <p:nvSpPr>
          <p:cNvPr id="62" name="TextBox 61">
            <a:extLst>
              <a:ext uri="{FF2B5EF4-FFF2-40B4-BE49-F238E27FC236}">
                <a16:creationId xmlns:a16="http://schemas.microsoft.com/office/drawing/2014/main" id="{EF2DD842-7B45-9E76-6228-3CF2A834CA59}"/>
              </a:ext>
            </a:extLst>
          </p:cNvPr>
          <p:cNvSpPr txBox="1"/>
          <p:nvPr/>
        </p:nvSpPr>
        <p:spPr>
          <a:xfrm>
            <a:off x="540390" y="5360058"/>
            <a:ext cx="672655"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MDM</a:t>
            </a:r>
          </a:p>
        </p:txBody>
      </p:sp>
      <p:sp>
        <p:nvSpPr>
          <p:cNvPr id="69" name="TextBox 68">
            <a:extLst>
              <a:ext uri="{FF2B5EF4-FFF2-40B4-BE49-F238E27FC236}">
                <a16:creationId xmlns:a16="http://schemas.microsoft.com/office/drawing/2014/main" id="{E5038CD3-456B-5F5E-ECA8-3353DA804E93}"/>
              </a:ext>
            </a:extLst>
          </p:cNvPr>
          <p:cNvSpPr txBox="1"/>
          <p:nvPr/>
        </p:nvSpPr>
        <p:spPr>
          <a:xfrm>
            <a:off x="4552220" y="1619276"/>
            <a:ext cx="386064"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OWB</a:t>
            </a:r>
          </a:p>
        </p:txBody>
      </p:sp>
      <p:grpSp>
        <p:nvGrpSpPr>
          <p:cNvPr id="75" name="Group 74">
            <a:extLst>
              <a:ext uri="{FF2B5EF4-FFF2-40B4-BE49-F238E27FC236}">
                <a16:creationId xmlns:a16="http://schemas.microsoft.com/office/drawing/2014/main" id="{48F66E9D-7318-8914-C508-EF65C6E5AD52}"/>
              </a:ext>
            </a:extLst>
          </p:cNvPr>
          <p:cNvGrpSpPr/>
          <p:nvPr/>
        </p:nvGrpSpPr>
        <p:grpSpPr>
          <a:xfrm>
            <a:off x="4169171" y="1402838"/>
            <a:ext cx="717664" cy="320790"/>
            <a:chOff x="4169171" y="1402838"/>
            <a:chExt cx="717664" cy="320790"/>
          </a:xfrm>
        </p:grpSpPr>
        <p:pic>
          <p:nvPicPr>
            <p:cNvPr id="95" name="Picture 94">
              <a:extLst>
                <a:ext uri="{FF2B5EF4-FFF2-40B4-BE49-F238E27FC236}">
                  <a16:creationId xmlns:a16="http://schemas.microsoft.com/office/drawing/2014/main" id="{AFCDF8F1-D092-C01E-1E8F-C3598B8360CF}"/>
                </a:ext>
              </a:extLst>
            </p:cNvPr>
            <p:cNvPicPr>
              <a:picLocks noChangeAspect="1"/>
            </p:cNvPicPr>
            <p:nvPr/>
          </p:nvPicPr>
          <p:blipFill>
            <a:blip r:embed="rId66"/>
            <a:stretch>
              <a:fillRect/>
            </a:stretch>
          </p:blipFill>
          <p:spPr>
            <a:xfrm>
              <a:off x="4169171" y="1416631"/>
              <a:ext cx="404337" cy="306997"/>
            </a:xfrm>
            <a:prstGeom prst="rect">
              <a:avLst/>
            </a:prstGeom>
          </p:spPr>
        </p:pic>
        <p:grpSp>
          <p:nvGrpSpPr>
            <p:cNvPr id="56" name="Group 55">
              <a:extLst>
                <a:ext uri="{FF2B5EF4-FFF2-40B4-BE49-F238E27FC236}">
                  <a16:creationId xmlns:a16="http://schemas.microsoft.com/office/drawing/2014/main" id="{E99978AE-E06E-CABE-E9B7-7838161F394E}"/>
                </a:ext>
              </a:extLst>
            </p:cNvPr>
            <p:cNvGrpSpPr/>
            <p:nvPr/>
          </p:nvGrpSpPr>
          <p:grpSpPr>
            <a:xfrm>
              <a:off x="4594751" y="1402838"/>
              <a:ext cx="292084" cy="263776"/>
              <a:chOff x="3413978" y="5397867"/>
              <a:chExt cx="534143" cy="534143"/>
            </a:xfrm>
          </p:grpSpPr>
          <p:sp>
            <p:nvSpPr>
              <p:cNvPr id="67" name="Oval 92">
                <a:extLst>
                  <a:ext uri="{FF2B5EF4-FFF2-40B4-BE49-F238E27FC236}">
                    <a16:creationId xmlns:a16="http://schemas.microsoft.com/office/drawing/2014/main" id="{0F6B1A3E-0A60-C56B-304D-9224D6E4D49B}"/>
                  </a:ext>
                </a:extLst>
              </p:cNvPr>
              <p:cNvSpPr/>
              <p:nvPr/>
            </p:nvSpPr>
            <p:spPr>
              <a:xfrm>
                <a:off x="3413978" y="5397867"/>
                <a:ext cx="534143" cy="534143"/>
              </a:xfrm>
              <a:prstGeom prst="ellipse">
                <a:avLst/>
              </a:prstGeom>
              <a:solidFill>
                <a:srgbClr val="002060"/>
              </a:solidFill>
              <a:ln w="6350">
                <a:solidFill>
                  <a:srgbClr val="FFFFFF"/>
                </a:solidFill>
                <a:miter/>
              </a:ln>
            </p:spPr>
            <p:txBody>
              <a:bodyPr lIns="45719" rIns="45719" anchor="ctr"/>
              <a:lstStyle/>
              <a:p>
                <a:pPr algn="ctr" defTabSz="914353">
                  <a:defRPr sz="1200">
                    <a:latin typeface="Arial"/>
                    <a:ea typeface="Arial"/>
                    <a:cs typeface="Arial"/>
                    <a:sym typeface="Arial"/>
                  </a:defRPr>
                </a:pPr>
                <a:endParaRPr/>
              </a:p>
            </p:txBody>
          </p:sp>
          <p:sp>
            <p:nvSpPr>
              <p:cNvPr id="68" name="Freeform 22">
                <a:extLst>
                  <a:ext uri="{FF2B5EF4-FFF2-40B4-BE49-F238E27FC236}">
                    <a16:creationId xmlns:a16="http://schemas.microsoft.com/office/drawing/2014/main" id="{57EEC484-F765-CE21-5990-B98F0220A818}"/>
                  </a:ext>
                </a:extLst>
              </p:cNvPr>
              <p:cNvSpPr/>
              <p:nvPr/>
            </p:nvSpPr>
            <p:spPr>
              <a:xfrm>
                <a:off x="3528531" y="5526254"/>
                <a:ext cx="302184" cy="277369"/>
              </a:xfrm>
              <a:custGeom>
                <a:avLst/>
                <a:gdLst/>
                <a:ahLst/>
                <a:cxnLst>
                  <a:cxn ang="0">
                    <a:pos x="wd2" y="hd2"/>
                  </a:cxn>
                  <a:cxn ang="5400000">
                    <a:pos x="wd2" y="hd2"/>
                  </a:cxn>
                  <a:cxn ang="10800000">
                    <a:pos x="wd2" y="hd2"/>
                  </a:cxn>
                  <a:cxn ang="16200000">
                    <a:pos x="wd2" y="hd2"/>
                  </a:cxn>
                </a:cxnLst>
                <a:rect l="0" t="0" r="r" b="b"/>
                <a:pathLst>
                  <a:path w="21600" h="21600" extrusionOk="0">
                    <a:moveTo>
                      <a:pt x="442" y="13842"/>
                    </a:moveTo>
                    <a:lnTo>
                      <a:pt x="714" y="13962"/>
                    </a:lnTo>
                    <a:cubicBezTo>
                      <a:pt x="2095" y="14411"/>
                      <a:pt x="5326" y="14726"/>
                      <a:pt x="9090" y="14726"/>
                    </a:cubicBezTo>
                    <a:cubicBezTo>
                      <a:pt x="10502" y="14726"/>
                      <a:pt x="11839" y="14681"/>
                      <a:pt x="13031" y="14602"/>
                    </a:cubicBezTo>
                    <a:lnTo>
                      <a:pt x="13378" y="14575"/>
                    </a:lnTo>
                    <a:lnTo>
                      <a:pt x="13378" y="20164"/>
                    </a:lnTo>
                    <a:lnTo>
                      <a:pt x="13389" y="20301"/>
                    </a:lnTo>
                    <a:lnTo>
                      <a:pt x="12628" y="20358"/>
                    </a:lnTo>
                    <a:cubicBezTo>
                      <a:pt x="11541" y="20421"/>
                      <a:pt x="10345" y="20456"/>
                      <a:pt x="9090" y="20456"/>
                    </a:cubicBezTo>
                    <a:cubicBezTo>
                      <a:pt x="4071" y="20456"/>
                      <a:pt x="0" y="19897"/>
                      <a:pt x="0" y="19206"/>
                    </a:cubicBezTo>
                    <a:lnTo>
                      <a:pt x="0" y="14208"/>
                    </a:lnTo>
                    <a:cubicBezTo>
                      <a:pt x="0" y="14121"/>
                      <a:pt x="64" y="14037"/>
                      <a:pt x="185" y="13956"/>
                    </a:cubicBezTo>
                    <a:close/>
                    <a:moveTo>
                      <a:pt x="14982" y="12875"/>
                    </a:moveTo>
                    <a:lnTo>
                      <a:pt x="20387" y="12875"/>
                    </a:lnTo>
                    <a:cubicBezTo>
                      <a:pt x="21057" y="12875"/>
                      <a:pt x="21600" y="13526"/>
                      <a:pt x="21600" y="14329"/>
                    </a:cubicBezTo>
                    <a:lnTo>
                      <a:pt x="21600" y="20146"/>
                    </a:lnTo>
                    <a:cubicBezTo>
                      <a:pt x="21600" y="20949"/>
                      <a:pt x="21057" y="21600"/>
                      <a:pt x="20387" y="21600"/>
                    </a:cubicBezTo>
                    <a:lnTo>
                      <a:pt x="14982" y="21600"/>
                    </a:lnTo>
                    <a:cubicBezTo>
                      <a:pt x="14311" y="21600"/>
                      <a:pt x="13768" y="20949"/>
                      <a:pt x="13768" y="20146"/>
                    </a:cubicBezTo>
                    <a:lnTo>
                      <a:pt x="13768" y="14329"/>
                    </a:lnTo>
                    <a:cubicBezTo>
                      <a:pt x="13768" y="13526"/>
                      <a:pt x="14311" y="12875"/>
                      <a:pt x="14982" y="12875"/>
                    </a:cubicBezTo>
                    <a:close/>
                    <a:moveTo>
                      <a:pt x="16998" y="8253"/>
                    </a:moveTo>
                    <a:lnTo>
                      <a:pt x="19477" y="8253"/>
                    </a:lnTo>
                    <a:cubicBezTo>
                      <a:pt x="19780" y="8253"/>
                      <a:pt x="20027" y="8548"/>
                      <a:pt x="20027" y="8913"/>
                    </a:cubicBezTo>
                    <a:lnTo>
                      <a:pt x="20027" y="11549"/>
                    </a:lnTo>
                    <a:cubicBezTo>
                      <a:pt x="20027" y="11913"/>
                      <a:pt x="19780" y="12208"/>
                      <a:pt x="19477" y="12208"/>
                    </a:cubicBezTo>
                    <a:lnTo>
                      <a:pt x="16998" y="12208"/>
                    </a:lnTo>
                    <a:cubicBezTo>
                      <a:pt x="16694" y="12208"/>
                      <a:pt x="16448" y="11913"/>
                      <a:pt x="16448" y="11549"/>
                    </a:cubicBezTo>
                    <a:lnTo>
                      <a:pt x="16448" y="8913"/>
                    </a:lnTo>
                    <a:cubicBezTo>
                      <a:pt x="16448" y="8548"/>
                      <a:pt x="16694" y="8253"/>
                      <a:pt x="16998" y="8253"/>
                    </a:cubicBezTo>
                    <a:close/>
                    <a:moveTo>
                      <a:pt x="346" y="7384"/>
                    </a:moveTo>
                    <a:lnTo>
                      <a:pt x="714" y="7548"/>
                    </a:lnTo>
                    <a:cubicBezTo>
                      <a:pt x="2095" y="7996"/>
                      <a:pt x="5326" y="8311"/>
                      <a:pt x="9090" y="8311"/>
                    </a:cubicBezTo>
                    <a:lnTo>
                      <a:pt x="10006" y="8301"/>
                    </a:lnTo>
                    <a:lnTo>
                      <a:pt x="10006" y="9403"/>
                    </a:lnTo>
                    <a:cubicBezTo>
                      <a:pt x="10006" y="10019"/>
                      <a:pt x="10423" y="10519"/>
                      <a:pt x="10937" y="10519"/>
                    </a:cubicBezTo>
                    <a:lnTo>
                      <a:pt x="15083" y="10519"/>
                    </a:lnTo>
                    <a:cubicBezTo>
                      <a:pt x="15597" y="10519"/>
                      <a:pt x="16013" y="10019"/>
                      <a:pt x="16013" y="9403"/>
                    </a:cubicBezTo>
                    <a:lnTo>
                      <a:pt x="16013" y="7869"/>
                    </a:lnTo>
                    <a:lnTo>
                      <a:pt x="16104" y="7856"/>
                    </a:lnTo>
                    <a:cubicBezTo>
                      <a:pt x="16660" y="7764"/>
                      <a:pt x="17121" y="7660"/>
                      <a:pt x="17466" y="7548"/>
                    </a:cubicBezTo>
                    <a:lnTo>
                      <a:pt x="17835" y="7384"/>
                    </a:lnTo>
                    <a:lnTo>
                      <a:pt x="17996" y="7455"/>
                    </a:lnTo>
                    <a:cubicBezTo>
                      <a:pt x="18117" y="7537"/>
                      <a:pt x="18180" y="7621"/>
                      <a:pt x="18180" y="7707"/>
                    </a:cubicBezTo>
                    <a:lnTo>
                      <a:pt x="18180" y="8049"/>
                    </a:lnTo>
                    <a:lnTo>
                      <a:pt x="16831" y="8049"/>
                    </a:lnTo>
                    <a:cubicBezTo>
                      <a:pt x="16497" y="8049"/>
                      <a:pt x="16225" y="8375"/>
                      <a:pt x="16225" y="8776"/>
                    </a:cubicBezTo>
                    <a:lnTo>
                      <a:pt x="16225" y="11681"/>
                    </a:lnTo>
                    <a:cubicBezTo>
                      <a:pt x="16225" y="12082"/>
                      <a:pt x="16497" y="12407"/>
                      <a:pt x="16831" y="12407"/>
                    </a:cubicBezTo>
                    <a:lnTo>
                      <a:pt x="18180" y="12407"/>
                    </a:lnTo>
                    <a:lnTo>
                      <a:pt x="18180" y="12536"/>
                    </a:lnTo>
                    <a:lnTo>
                      <a:pt x="14651" y="12536"/>
                    </a:lnTo>
                    <a:cubicBezTo>
                      <a:pt x="14036" y="12536"/>
                      <a:pt x="13522" y="13059"/>
                      <a:pt x="13404" y="13754"/>
                    </a:cubicBezTo>
                    <a:lnTo>
                      <a:pt x="13400" y="13800"/>
                    </a:lnTo>
                    <a:lnTo>
                      <a:pt x="12628" y="13858"/>
                    </a:lnTo>
                    <a:cubicBezTo>
                      <a:pt x="11541" y="13921"/>
                      <a:pt x="10345" y="13956"/>
                      <a:pt x="9090" y="13956"/>
                    </a:cubicBezTo>
                    <a:cubicBezTo>
                      <a:pt x="4071" y="13956"/>
                      <a:pt x="0" y="13397"/>
                      <a:pt x="0" y="12706"/>
                    </a:cubicBezTo>
                    <a:lnTo>
                      <a:pt x="0" y="7707"/>
                    </a:lnTo>
                    <a:cubicBezTo>
                      <a:pt x="0" y="7621"/>
                      <a:pt x="64" y="7537"/>
                      <a:pt x="185" y="7455"/>
                    </a:cubicBezTo>
                    <a:close/>
                    <a:moveTo>
                      <a:pt x="19579" y="5775"/>
                    </a:moveTo>
                    <a:lnTo>
                      <a:pt x="21114" y="5775"/>
                    </a:lnTo>
                    <a:cubicBezTo>
                      <a:pt x="21304" y="5775"/>
                      <a:pt x="21459" y="5960"/>
                      <a:pt x="21459" y="6188"/>
                    </a:cubicBezTo>
                    <a:lnTo>
                      <a:pt x="21459" y="7840"/>
                    </a:lnTo>
                    <a:cubicBezTo>
                      <a:pt x="21459" y="8068"/>
                      <a:pt x="21304" y="8253"/>
                      <a:pt x="21114" y="8253"/>
                    </a:cubicBezTo>
                    <a:lnTo>
                      <a:pt x="19579" y="8253"/>
                    </a:lnTo>
                    <a:cubicBezTo>
                      <a:pt x="19388" y="8253"/>
                      <a:pt x="19234" y="8068"/>
                      <a:pt x="19234" y="7840"/>
                    </a:cubicBezTo>
                    <a:lnTo>
                      <a:pt x="19234" y="6188"/>
                    </a:lnTo>
                    <a:cubicBezTo>
                      <a:pt x="19234" y="5960"/>
                      <a:pt x="19388" y="5775"/>
                      <a:pt x="19579" y="5775"/>
                    </a:cubicBezTo>
                    <a:close/>
                    <a:moveTo>
                      <a:pt x="11102" y="4104"/>
                    </a:moveTo>
                    <a:lnTo>
                      <a:pt x="14888" y="4104"/>
                    </a:lnTo>
                    <a:cubicBezTo>
                      <a:pt x="15357" y="4104"/>
                      <a:pt x="15738" y="4560"/>
                      <a:pt x="15738" y="5122"/>
                    </a:cubicBezTo>
                    <a:lnTo>
                      <a:pt x="15738" y="9196"/>
                    </a:lnTo>
                    <a:cubicBezTo>
                      <a:pt x="15738" y="9759"/>
                      <a:pt x="15357" y="10215"/>
                      <a:pt x="14888" y="10215"/>
                    </a:cubicBezTo>
                    <a:lnTo>
                      <a:pt x="11102" y="10215"/>
                    </a:lnTo>
                    <a:cubicBezTo>
                      <a:pt x="10633" y="10215"/>
                      <a:pt x="10252" y="9759"/>
                      <a:pt x="10252" y="9196"/>
                    </a:cubicBezTo>
                    <a:lnTo>
                      <a:pt x="10252" y="5122"/>
                    </a:lnTo>
                    <a:cubicBezTo>
                      <a:pt x="10252" y="4560"/>
                      <a:pt x="10633" y="4104"/>
                      <a:pt x="11102" y="4104"/>
                    </a:cubicBezTo>
                    <a:close/>
                    <a:moveTo>
                      <a:pt x="16869" y="1372"/>
                    </a:moveTo>
                    <a:lnTo>
                      <a:pt x="19394" y="1372"/>
                    </a:lnTo>
                    <a:cubicBezTo>
                      <a:pt x="19707" y="1372"/>
                      <a:pt x="19961" y="1676"/>
                      <a:pt x="19961" y="2052"/>
                    </a:cubicBezTo>
                    <a:lnTo>
                      <a:pt x="19961" y="4770"/>
                    </a:lnTo>
                    <a:cubicBezTo>
                      <a:pt x="19961" y="5145"/>
                      <a:pt x="19707" y="5449"/>
                      <a:pt x="19394" y="5449"/>
                    </a:cubicBezTo>
                    <a:lnTo>
                      <a:pt x="16869" y="5449"/>
                    </a:lnTo>
                    <a:cubicBezTo>
                      <a:pt x="16556" y="5449"/>
                      <a:pt x="16302" y="5145"/>
                      <a:pt x="16302" y="4770"/>
                    </a:cubicBezTo>
                    <a:lnTo>
                      <a:pt x="16302" y="2052"/>
                    </a:lnTo>
                    <a:cubicBezTo>
                      <a:pt x="16302" y="1676"/>
                      <a:pt x="16556" y="1372"/>
                      <a:pt x="16869" y="1372"/>
                    </a:cubicBezTo>
                    <a:close/>
                    <a:moveTo>
                      <a:pt x="9090" y="0"/>
                    </a:moveTo>
                    <a:cubicBezTo>
                      <a:pt x="13796" y="0"/>
                      <a:pt x="17668" y="492"/>
                      <a:pt x="18134" y="1122"/>
                    </a:cubicBezTo>
                    <a:lnTo>
                      <a:pt x="18146" y="1157"/>
                    </a:lnTo>
                    <a:lnTo>
                      <a:pt x="16697" y="1157"/>
                    </a:lnTo>
                    <a:cubicBezTo>
                      <a:pt x="16349" y="1157"/>
                      <a:pt x="16067" y="1495"/>
                      <a:pt x="16067" y="1912"/>
                    </a:cubicBezTo>
                    <a:lnTo>
                      <a:pt x="16067" y="4935"/>
                    </a:lnTo>
                    <a:cubicBezTo>
                      <a:pt x="16067" y="5353"/>
                      <a:pt x="16349" y="5691"/>
                      <a:pt x="16697" y="5691"/>
                    </a:cubicBezTo>
                    <a:lnTo>
                      <a:pt x="18180" y="5691"/>
                    </a:lnTo>
                    <a:lnTo>
                      <a:pt x="18180" y="6249"/>
                    </a:lnTo>
                    <a:cubicBezTo>
                      <a:pt x="18180" y="6551"/>
                      <a:pt x="17401" y="6828"/>
                      <a:pt x="16104" y="7044"/>
                    </a:cubicBezTo>
                    <a:lnTo>
                      <a:pt x="16013" y="7058"/>
                    </a:lnTo>
                    <a:lnTo>
                      <a:pt x="16013" y="4942"/>
                    </a:lnTo>
                    <a:cubicBezTo>
                      <a:pt x="16013" y="4326"/>
                      <a:pt x="15597" y="3827"/>
                      <a:pt x="15083" y="3827"/>
                    </a:cubicBezTo>
                    <a:lnTo>
                      <a:pt x="10937" y="3827"/>
                    </a:lnTo>
                    <a:cubicBezTo>
                      <a:pt x="10423" y="3827"/>
                      <a:pt x="10006" y="4326"/>
                      <a:pt x="10006" y="4942"/>
                    </a:cubicBezTo>
                    <a:lnTo>
                      <a:pt x="10006" y="7486"/>
                    </a:lnTo>
                    <a:lnTo>
                      <a:pt x="9090" y="7499"/>
                    </a:lnTo>
                    <a:cubicBezTo>
                      <a:pt x="4071" y="7499"/>
                      <a:pt x="0" y="6939"/>
                      <a:pt x="0" y="6249"/>
                    </a:cubicBezTo>
                    <a:lnTo>
                      <a:pt x="0" y="1250"/>
                    </a:lnTo>
                    <a:cubicBezTo>
                      <a:pt x="0" y="559"/>
                      <a:pt x="4071" y="0"/>
                      <a:pt x="9090" y="0"/>
                    </a:cubicBezTo>
                    <a:close/>
                  </a:path>
                </a:pathLst>
              </a:custGeom>
              <a:solidFill>
                <a:srgbClr val="FFFFFF"/>
              </a:solidFill>
              <a:ln w="12700">
                <a:miter lim="400000"/>
              </a:ln>
              <a:effectLst>
                <a:glow rad="101600">
                  <a:srgbClr val="7030A0">
                    <a:alpha val="60000"/>
                  </a:srgbClr>
                </a:glow>
              </a:effectLst>
            </p:spPr>
            <p:txBody>
              <a:bodyPr lIns="45719" rIns="45719" anchor="ctr"/>
              <a:lstStyle/>
              <a:p>
                <a:pPr algn="ctr" defTabSz="914353">
                  <a:defRPr sz="1200">
                    <a:latin typeface="Arial"/>
                    <a:ea typeface="Arial"/>
                    <a:cs typeface="Arial"/>
                    <a:sym typeface="Arial"/>
                  </a:defRPr>
                </a:pPr>
                <a:endParaRPr/>
              </a:p>
            </p:txBody>
          </p:sp>
        </p:grpSp>
      </p:grpSp>
      <p:sp>
        <p:nvSpPr>
          <p:cNvPr id="72" name="TextBox 71">
            <a:extLst>
              <a:ext uri="{FF2B5EF4-FFF2-40B4-BE49-F238E27FC236}">
                <a16:creationId xmlns:a16="http://schemas.microsoft.com/office/drawing/2014/main" id="{BC1CAA0E-9B89-7DF5-C579-EC9126A46629}"/>
              </a:ext>
            </a:extLst>
          </p:cNvPr>
          <p:cNvSpPr txBox="1"/>
          <p:nvPr/>
        </p:nvSpPr>
        <p:spPr>
          <a:xfrm>
            <a:off x="4073937" y="1706876"/>
            <a:ext cx="1059115" cy="200055"/>
          </a:xfrm>
          <a:prstGeom prst="rect">
            <a:avLst/>
          </a:prstGeom>
          <a:noFill/>
        </p:spPr>
        <p:txBody>
          <a:bodyPr wrap="square" rtlCol="0">
            <a:spAutoFit/>
          </a:bodyPr>
          <a:lstStyle>
            <a:defPPr>
              <a:defRPr lang="en-US"/>
            </a:defPPr>
            <a:lvl1pPr algn="ctr">
              <a:defRPr sz="700">
                <a:solidFill>
                  <a:schemeClr val="bg1">
                    <a:lumMod val="65000"/>
                  </a:schemeClr>
                </a:solidFill>
                <a:latin typeface="Arial" panose="020B0604020202020204" pitchFamily="34" charset="0"/>
                <a:cs typeface="Arial" panose="020B0604020202020204" pitchFamily="34" charset="0"/>
              </a:defRPr>
            </a:lvl1pPr>
          </a:lstStyle>
          <a:p>
            <a:r>
              <a:rPr lang="en-US" err="1">
                <a:solidFill>
                  <a:schemeClr val="tx1"/>
                </a:solidFill>
                <a:latin typeface="+mn-lt"/>
              </a:rPr>
              <a:t>DataOps</a:t>
            </a:r>
            <a:endParaRPr lang="en-US">
              <a:solidFill>
                <a:schemeClr val="tx1"/>
              </a:solidFill>
              <a:latin typeface="+mn-lt"/>
            </a:endParaRPr>
          </a:p>
        </p:txBody>
      </p:sp>
      <p:sp>
        <p:nvSpPr>
          <p:cNvPr id="77" name="Rectangle 76">
            <a:extLst>
              <a:ext uri="{FF2B5EF4-FFF2-40B4-BE49-F238E27FC236}">
                <a16:creationId xmlns:a16="http://schemas.microsoft.com/office/drawing/2014/main" id="{3C4931A4-803E-E1E7-99BD-C972D992C93C}"/>
              </a:ext>
            </a:extLst>
          </p:cNvPr>
          <p:cNvSpPr/>
          <p:nvPr/>
        </p:nvSpPr>
        <p:spPr>
          <a:xfrm>
            <a:off x="7649649" y="2795139"/>
            <a:ext cx="983411" cy="702027"/>
          </a:xfrm>
          <a:prstGeom prst="rect">
            <a:avLst/>
          </a:prstGeom>
          <a:ln w="317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cs typeface="Arial" pitchFamily="34" charset="0"/>
              </a:rPr>
              <a:t>Experimentation</a:t>
            </a:r>
          </a:p>
        </p:txBody>
      </p:sp>
      <p:grpSp>
        <p:nvGrpSpPr>
          <p:cNvPr id="78" name="Group 77">
            <a:extLst>
              <a:ext uri="{FF2B5EF4-FFF2-40B4-BE49-F238E27FC236}">
                <a16:creationId xmlns:a16="http://schemas.microsoft.com/office/drawing/2014/main" id="{F9D300CB-2811-2891-58D7-2686B89DBA25}"/>
              </a:ext>
            </a:extLst>
          </p:cNvPr>
          <p:cNvGrpSpPr/>
          <p:nvPr/>
        </p:nvGrpSpPr>
        <p:grpSpPr>
          <a:xfrm>
            <a:off x="7845154" y="3001184"/>
            <a:ext cx="659900" cy="539952"/>
            <a:chOff x="3543535" y="4388236"/>
            <a:chExt cx="937204" cy="742740"/>
          </a:xfrm>
        </p:grpSpPr>
        <p:pic>
          <p:nvPicPr>
            <p:cNvPr id="79" name="Picture 78">
              <a:extLst>
                <a:ext uri="{FF2B5EF4-FFF2-40B4-BE49-F238E27FC236}">
                  <a16:creationId xmlns:a16="http://schemas.microsoft.com/office/drawing/2014/main" id="{6D44D39E-830B-AA8D-C75A-8D4A94190BF9}"/>
                </a:ext>
              </a:extLst>
            </p:cNvPr>
            <p:cNvPicPr>
              <a:picLocks noChangeAspect="1"/>
            </p:cNvPicPr>
            <p:nvPr/>
          </p:nvPicPr>
          <p:blipFill>
            <a:blip r:embed="rId11"/>
            <a:stretch>
              <a:fillRect/>
            </a:stretch>
          </p:blipFill>
          <p:spPr>
            <a:xfrm>
              <a:off x="4070216" y="4388236"/>
              <a:ext cx="372896" cy="349999"/>
            </a:xfrm>
            <a:prstGeom prst="rect">
              <a:avLst/>
            </a:prstGeom>
            <a:effectLst/>
          </p:spPr>
        </p:pic>
        <p:sp>
          <p:nvSpPr>
            <p:cNvPr id="80" name="TextBox 79">
              <a:extLst>
                <a:ext uri="{FF2B5EF4-FFF2-40B4-BE49-F238E27FC236}">
                  <a16:creationId xmlns:a16="http://schemas.microsoft.com/office/drawing/2014/main" id="{3A0EB3BF-1456-8306-864E-6EB76962FCFE}"/>
                </a:ext>
              </a:extLst>
            </p:cNvPr>
            <p:cNvSpPr txBox="1"/>
            <p:nvPr/>
          </p:nvSpPr>
          <p:spPr>
            <a:xfrm>
              <a:off x="3543535" y="4707609"/>
              <a:ext cx="937204" cy="42336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Experiment Zone</a:t>
              </a:r>
            </a:p>
          </p:txBody>
        </p:sp>
      </p:grpSp>
      <p:pic>
        <p:nvPicPr>
          <p:cNvPr id="81" name="Picture 80">
            <a:extLst>
              <a:ext uri="{FF2B5EF4-FFF2-40B4-BE49-F238E27FC236}">
                <a16:creationId xmlns:a16="http://schemas.microsoft.com/office/drawing/2014/main" id="{73D5AB35-B6D8-C334-748C-ED04B7BF16A0}"/>
              </a:ext>
            </a:extLst>
          </p:cNvPr>
          <p:cNvPicPr>
            <a:picLocks noChangeAspect="1"/>
          </p:cNvPicPr>
          <p:nvPr/>
        </p:nvPicPr>
        <p:blipFill>
          <a:blip r:embed="rId22"/>
          <a:stretch>
            <a:fillRect/>
          </a:stretch>
        </p:blipFill>
        <p:spPr>
          <a:xfrm>
            <a:off x="7797042" y="2981657"/>
            <a:ext cx="243536" cy="291678"/>
          </a:xfrm>
          <a:prstGeom prst="rect">
            <a:avLst/>
          </a:prstGeom>
        </p:spPr>
      </p:pic>
    </p:spTree>
    <p:extLst>
      <p:ext uri="{BB962C8B-B14F-4D97-AF65-F5344CB8AC3E}">
        <p14:creationId xmlns:p14="http://schemas.microsoft.com/office/powerpoint/2010/main" val="8667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Data Storage Patterns</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21</a:t>
            </a:fld>
            <a:endParaRPr lang="en-US"/>
          </a:p>
        </p:txBody>
      </p:sp>
    </p:spTree>
    <p:extLst>
      <p:ext uri="{BB962C8B-B14F-4D97-AF65-F5344CB8AC3E}">
        <p14:creationId xmlns:p14="http://schemas.microsoft.com/office/powerpoint/2010/main" val="3509512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68261" y="2674189"/>
            <a:ext cx="11211906" cy="3502326"/>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itle 1">
            <a:extLst>
              <a:ext uri="{FF2B5EF4-FFF2-40B4-BE49-F238E27FC236}">
                <a16:creationId xmlns:a16="http://schemas.microsoft.com/office/drawing/2014/main" id="{B6482073-71B5-4FA0-8E2B-1D5C691CE5D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S1: Architecture Pattern-1 (Only Databricks)</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EBFD1A-B7A0-466A-B83C-FDA8DD378B8A}" type="slidenum">
              <a:rPr kumimoji="0" lang="en-US" sz="1400" b="0" i="0" u="none" strike="noStrike" kern="1200" cap="none" spc="0" normalizeH="0" baseline="0" noProof="0" smtClean="0">
                <a:ln>
                  <a:noFill/>
                </a:ln>
                <a:solidFill>
                  <a:srgbClr val="A7A9AC">
                    <a:lumMod val="50000"/>
                  </a:srgbClr>
                </a:solidFill>
                <a:effectLst/>
                <a:uLnTx/>
                <a:uFillTx/>
                <a:latin typeface="Open Sans" panose="020B0606030504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A7A9AC">
                  <a:lumMod val="50000"/>
                </a:srgbClr>
              </a:solidFill>
              <a:effectLst/>
              <a:uLnTx/>
              <a:uFillTx/>
              <a:latin typeface="Open Sans" panose="020B0606030504020204" pitchFamily="34" charset="0"/>
            </a:endParaRPr>
          </a:p>
        </p:txBody>
      </p:sp>
      <p:sp>
        <p:nvSpPr>
          <p:cNvPr id="10" name="Rectangle 9"/>
          <p:cNvSpPr/>
          <p:nvPr/>
        </p:nvSpPr>
        <p:spPr>
          <a:xfrm>
            <a:off x="2011992" y="2807316"/>
            <a:ext cx="8115420" cy="3231828"/>
          </a:xfrm>
          <a:prstGeom prst="rect">
            <a:avLst/>
          </a:prstGeom>
          <a:solidFill>
            <a:schemeClr val="bg1"/>
          </a:solidFill>
          <a:ln w="3175">
            <a:solidFill>
              <a:schemeClr val="tx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D6E71">
                    <a:lumMod val="75000"/>
                  </a:srgbClr>
                </a:solidFill>
                <a:effectLst/>
                <a:uLnTx/>
                <a:uFillTx/>
                <a:latin typeface="Calibri"/>
                <a:ea typeface="+mn-ea"/>
                <a:cs typeface="+mn-cs"/>
              </a:rPr>
              <a:t>Cloud Platform</a:t>
            </a:r>
          </a:p>
        </p:txBody>
      </p:sp>
      <p:sp>
        <p:nvSpPr>
          <p:cNvPr id="11" name="Rectangle 10"/>
          <p:cNvSpPr/>
          <p:nvPr/>
        </p:nvSpPr>
        <p:spPr>
          <a:xfrm>
            <a:off x="736116" y="2807316"/>
            <a:ext cx="803563" cy="322150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Sources</a:t>
            </a:r>
          </a:p>
        </p:txBody>
      </p:sp>
      <p:sp>
        <p:nvSpPr>
          <p:cNvPr id="12" name="Rectangle 11"/>
          <p:cNvSpPr/>
          <p:nvPr/>
        </p:nvSpPr>
        <p:spPr>
          <a:xfrm>
            <a:off x="2232513" y="4598444"/>
            <a:ext cx="1271796" cy="61738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Batch Processing</a:t>
            </a:r>
          </a:p>
        </p:txBody>
      </p:sp>
      <p:sp>
        <p:nvSpPr>
          <p:cNvPr id="13" name="Rectangle 12"/>
          <p:cNvSpPr/>
          <p:nvPr/>
        </p:nvSpPr>
        <p:spPr>
          <a:xfrm>
            <a:off x="2226913" y="3150134"/>
            <a:ext cx="1277395" cy="62288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Processing</a:t>
            </a:r>
          </a:p>
        </p:txBody>
      </p:sp>
      <p:sp>
        <p:nvSpPr>
          <p:cNvPr id="16" name="Can 15"/>
          <p:cNvSpPr/>
          <p:nvPr/>
        </p:nvSpPr>
        <p:spPr>
          <a:xfrm>
            <a:off x="904220" y="4192320"/>
            <a:ext cx="454521" cy="308151"/>
          </a:xfrm>
          <a:prstGeom prst="can">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DB</a:t>
            </a:r>
          </a:p>
        </p:txBody>
      </p:sp>
      <p:sp>
        <p:nvSpPr>
          <p:cNvPr id="17" name="Flowchart: Multidocument 16"/>
          <p:cNvSpPr/>
          <p:nvPr/>
        </p:nvSpPr>
        <p:spPr>
          <a:xfrm>
            <a:off x="886536" y="4724196"/>
            <a:ext cx="500614" cy="463572"/>
          </a:xfrm>
          <a:prstGeom prst="flowChartMulti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File</a:t>
            </a:r>
          </a:p>
        </p:txBody>
      </p:sp>
      <p:pic>
        <p:nvPicPr>
          <p:cNvPr id="18" name="Picture 17"/>
          <p:cNvPicPr>
            <a:picLocks noChangeAspect="1"/>
          </p:cNvPicPr>
          <p:nvPr/>
        </p:nvPicPr>
        <p:blipFill>
          <a:blip r:embed="rId2"/>
          <a:stretch>
            <a:fillRect/>
          </a:stretch>
        </p:blipFill>
        <p:spPr>
          <a:xfrm>
            <a:off x="931338" y="5284931"/>
            <a:ext cx="400287" cy="484902"/>
          </a:xfrm>
          <a:prstGeom prst="rect">
            <a:avLst/>
          </a:prstGeom>
        </p:spPr>
      </p:pic>
      <p:sp>
        <p:nvSpPr>
          <p:cNvPr id="19" name="Isosceles Triangle 18"/>
          <p:cNvSpPr/>
          <p:nvPr/>
        </p:nvSpPr>
        <p:spPr>
          <a:xfrm rot="5400000">
            <a:off x="1567048" y="3355346"/>
            <a:ext cx="384417" cy="164060"/>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p:cNvSpPr/>
          <p:nvPr/>
        </p:nvSpPr>
        <p:spPr>
          <a:xfrm rot="5400000">
            <a:off x="1601767" y="4796845"/>
            <a:ext cx="372450" cy="15521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p:cNvSpPr/>
          <p:nvPr/>
        </p:nvSpPr>
        <p:spPr>
          <a:xfrm rot="5400000">
            <a:off x="3752050" y="3391520"/>
            <a:ext cx="331736" cy="164494"/>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p:cNvSpPr/>
          <p:nvPr/>
        </p:nvSpPr>
        <p:spPr>
          <a:xfrm rot="5400000">
            <a:off x="3647481" y="4874864"/>
            <a:ext cx="371947" cy="158571"/>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Isosceles Triangle 22"/>
          <p:cNvSpPr/>
          <p:nvPr/>
        </p:nvSpPr>
        <p:spPr>
          <a:xfrm rot="7461878">
            <a:off x="3784050" y="4045244"/>
            <a:ext cx="321641" cy="160689"/>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10429020" y="2822692"/>
            <a:ext cx="1038257" cy="323182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Consumption</a:t>
            </a:r>
          </a:p>
        </p:txBody>
      </p:sp>
      <p:pic>
        <p:nvPicPr>
          <p:cNvPr id="44" name="Picture 43"/>
          <p:cNvPicPr>
            <a:picLocks noChangeAspect="1"/>
          </p:cNvPicPr>
          <p:nvPr/>
        </p:nvPicPr>
        <p:blipFill>
          <a:blip r:embed="rId3"/>
          <a:stretch>
            <a:fillRect/>
          </a:stretch>
        </p:blipFill>
        <p:spPr>
          <a:xfrm>
            <a:off x="857518" y="3057601"/>
            <a:ext cx="586098" cy="295157"/>
          </a:xfrm>
          <a:prstGeom prst="rect">
            <a:avLst/>
          </a:prstGeom>
        </p:spPr>
      </p:pic>
      <p:pic>
        <p:nvPicPr>
          <p:cNvPr id="45" name="Picture 44"/>
          <p:cNvPicPr>
            <a:picLocks noChangeAspect="1"/>
          </p:cNvPicPr>
          <p:nvPr/>
        </p:nvPicPr>
        <p:blipFill>
          <a:blip r:embed="rId4"/>
          <a:stretch>
            <a:fillRect/>
          </a:stretch>
        </p:blipFill>
        <p:spPr>
          <a:xfrm>
            <a:off x="857518" y="3605237"/>
            <a:ext cx="564010" cy="404320"/>
          </a:xfrm>
          <a:prstGeom prst="rect">
            <a:avLst/>
          </a:prstGeom>
        </p:spPr>
      </p:pic>
      <p:grpSp>
        <p:nvGrpSpPr>
          <p:cNvPr id="46" name="Group 45"/>
          <p:cNvGrpSpPr/>
          <p:nvPr/>
        </p:nvGrpSpPr>
        <p:grpSpPr>
          <a:xfrm>
            <a:off x="7156405" y="3058537"/>
            <a:ext cx="1939380" cy="809064"/>
            <a:chOff x="6594764" y="2079355"/>
            <a:chExt cx="1483596" cy="809064"/>
          </a:xfrm>
        </p:grpSpPr>
        <p:sp>
          <p:nvSpPr>
            <p:cNvPr id="47" name="Rectangle 46"/>
            <p:cNvSpPr/>
            <p:nvPr/>
          </p:nvSpPr>
          <p:spPr>
            <a:xfrm>
              <a:off x="6594764" y="2079355"/>
              <a:ext cx="1483596"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Data Science</a:t>
              </a:r>
            </a:p>
          </p:txBody>
        </p:sp>
        <p:pic>
          <p:nvPicPr>
            <p:cNvPr id="48" name="Picture 47"/>
            <p:cNvPicPr>
              <a:picLocks noChangeAspect="1"/>
            </p:cNvPicPr>
            <p:nvPr/>
          </p:nvPicPr>
          <p:blipFill>
            <a:blip r:embed="rId5"/>
            <a:stretch>
              <a:fillRect/>
            </a:stretch>
          </p:blipFill>
          <p:spPr>
            <a:xfrm>
              <a:off x="7714997" y="2255883"/>
              <a:ext cx="298619" cy="380509"/>
            </a:xfrm>
            <a:prstGeom prst="rect">
              <a:avLst/>
            </a:prstGeom>
          </p:spPr>
        </p:pic>
      </p:grpSp>
      <p:sp>
        <p:nvSpPr>
          <p:cNvPr id="59" name="Isosceles Triangle 58"/>
          <p:cNvSpPr/>
          <p:nvPr/>
        </p:nvSpPr>
        <p:spPr>
          <a:xfrm rot="1622388">
            <a:off x="5425977" y="4193260"/>
            <a:ext cx="325137" cy="181352"/>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Isosceles Triangle 61"/>
          <p:cNvSpPr/>
          <p:nvPr/>
        </p:nvSpPr>
        <p:spPr>
          <a:xfrm rot="1817037">
            <a:off x="7195250" y="4211745"/>
            <a:ext cx="329148" cy="186656"/>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Isosceles Triangle 63"/>
          <p:cNvSpPr/>
          <p:nvPr/>
        </p:nvSpPr>
        <p:spPr>
          <a:xfrm rot="5400000">
            <a:off x="9503764" y="4861974"/>
            <a:ext cx="341526" cy="15013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5" name="Picture 64"/>
          <p:cNvPicPr>
            <a:picLocks noChangeAspect="1"/>
          </p:cNvPicPr>
          <p:nvPr/>
        </p:nvPicPr>
        <p:blipFill>
          <a:blip r:embed="rId6"/>
          <a:stretch>
            <a:fillRect/>
          </a:stretch>
        </p:blipFill>
        <p:spPr>
          <a:xfrm>
            <a:off x="10766209" y="5093380"/>
            <a:ext cx="373942" cy="394717"/>
          </a:xfrm>
          <a:prstGeom prst="rect">
            <a:avLst/>
          </a:prstGeom>
        </p:spPr>
      </p:pic>
      <p:sp>
        <p:nvSpPr>
          <p:cNvPr id="73" name="Rectangle 72"/>
          <p:cNvSpPr/>
          <p:nvPr/>
        </p:nvSpPr>
        <p:spPr>
          <a:xfrm>
            <a:off x="10602932" y="3043003"/>
            <a:ext cx="616824" cy="325131"/>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Apps</a:t>
            </a:r>
          </a:p>
        </p:txBody>
      </p:sp>
      <p:sp>
        <p:nvSpPr>
          <p:cNvPr id="75" name="Rectangle 74"/>
          <p:cNvSpPr/>
          <p:nvPr/>
        </p:nvSpPr>
        <p:spPr>
          <a:xfrm>
            <a:off x="7222618" y="3124462"/>
            <a:ext cx="1034275" cy="528266"/>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lumMod val="75000"/>
                  </a:srgbClr>
                </a:solidFill>
                <a:effectLst/>
                <a:uLnTx/>
                <a:uFillTx/>
                <a:latin typeface="Calibri"/>
                <a:ea typeface="+mn-ea"/>
                <a:cs typeface="+mn-cs"/>
              </a:rPr>
              <a:t>Cloud Analytics Services</a:t>
            </a:r>
          </a:p>
        </p:txBody>
      </p:sp>
      <p:sp>
        <p:nvSpPr>
          <p:cNvPr id="101" name="Isosceles Triangle 100"/>
          <p:cNvSpPr/>
          <p:nvPr/>
        </p:nvSpPr>
        <p:spPr>
          <a:xfrm rot="10800000">
            <a:off x="6244082" y="4044246"/>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Isosceles Triangle 102"/>
          <p:cNvSpPr/>
          <p:nvPr/>
        </p:nvSpPr>
        <p:spPr>
          <a:xfrm rot="10800000">
            <a:off x="8408751" y="4044282"/>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Isosceles Triangle 103"/>
          <p:cNvSpPr/>
          <p:nvPr/>
        </p:nvSpPr>
        <p:spPr>
          <a:xfrm rot="10800000">
            <a:off x="4670486" y="4040492"/>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4308965" y="5507124"/>
            <a:ext cx="4786817" cy="16366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Cloud Storage</a:t>
            </a:r>
          </a:p>
        </p:txBody>
      </p:sp>
      <p:grpSp>
        <p:nvGrpSpPr>
          <p:cNvPr id="110" name="Group 109"/>
          <p:cNvGrpSpPr/>
          <p:nvPr/>
        </p:nvGrpSpPr>
        <p:grpSpPr>
          <a:xfrm>
            <a:off x="4308965" y="4232461"/>
            <a:ext cx="1179866" cy="1210045"/>
            <a:chOff x="4308965" y="4232461"/>
            <a:chExt cx="1179866" cy="1210045"/>
          </a:xfrm>
        </p:grpSpPr>
        <p:grpSp>
          <p:nvGrpSpPr>
            <p:cNvPr id="82" name="Group 81"/>
            <p:cNvGrpSpPr/>
            <p:nvPr/>
          </p:nvGrpSpPr>
          <p:grpSpPr>
            <a:xfrm>
              <a:off x="4308965" y="4232461"/>
              <a:ext cx="1179866" cy="1210045"/>
              <a:chOff x="4453298" y="3255376"/>
              <a:chExt cx="1179866" cy="1210045"/>
            </a:xfrm>
          </p:grpSpPr>
          <p:sp>
            <p:nvSpPr>
              <p:cNvPr id="26" name="Rectangle 25"/>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27" name="Picture 26"/>
              <p:cNvPicPr>
                <a:picLocks noChangeAspect="1"/>
              </p:cNvPicPr>
              <p:nvPr/>
            </p:nvPicPr>
            <p:blipFill>
              <a:blip r:embed="rId7"/>
              <a:stretch>
                <a:fillRect/>
              </a:stretch>
            </p:blipFill>
            <p:spPr>
              <a:xfrm>
                <a:off x="5322703" y="3564462"/>
                <a:ext cx="271252" cy="241112"/>
              </a:xfrm>
              <a:prstGeom prst="rect">
                <a:avLst/>
              </a:prstGeom>
            </p:spPr>
          </p:pic>
          <p:grpSp>
            <p:nvGrpSpPr>
              <p:cNvPr id="31" name="Group 30"/>
              <p:cNvGrpSpPr/>
              <p:nvPr/>
            </p:nvGrpSpPr>
            <p:grpSpPr>
              <a:xfrm>
                <a:off x="4813058" y="3582745"/>
                <a:ext cx="423884" cy="503533"/>
                <a:chOff x="4749697" y="2601120"/>
                <a:chExt cx="494656" cy="586894"/>
              </a:xfrm>
            </p:grpSpPr>
            <p:pic>
              <p:nvPicPr>
                <p:cNvPr id="41" name="Picture 40"/>
                <p:cNvPicPr>
                  <a:picLocks noChangeAspect="1"/>
                </p:cNvPicPr>
                <p:nvPr/>
              </p:nvPicPr>
              <p:blipFill>
                <a:blip r:embed="rId8"/>
                <a:stretch>
                  <a:fillRect/>
                </a:stretch>
              </p:blipFill>
              <p:spPr>
                <a:xfrm>
                  <a:off x="4749697" y="2601120"/>
                  <a:ext cx="367940" cy="486207"/>
                </a:xfrm>
                <a:prstGeom prst="rect">
                  <a:avLst/>
                </a:prstGeom>
              </p:spPr>
            </p:pic>
            <p:pic>
              <p:nvPicPr>
                <p:cNvPr id="42" name="Picture 41"/>
                <p:cNvPicPr>
                  <a:picLocks noChangeAspect="1"/>
                </p:cNvPicPr>
                <p:nvPr/>
              </p:nvPicPr>
              <p:blipFill>
                <a:blip r:embed="rId8"/>
                <a:stretch>
                  <a:fillRect/>
                </a:stretch>
              </p:blipFill>
              <p:spPr>
                <a:xfrm>
                  <a:off x="4809382" y="2646128"/>
                  <a:ext cx="367940" cy="486207"/>
                </a:xfrm>
                <a:prstGeom prst="rect">
                  <a:avLst/>
                </a:prstGeom>
              </p:spPr>
            </p:pic>
            <p:pic>
              <p:nvPicPr>
                <p:cNvPr id="43" name="Picture 42"/>
                <p:cNvPicPr>
                  <a:picLocks noChangeAspect="1"/>
                </p:cNvPicPr>
                <p:nvPr/>
              </p:nvPicPr>
              <p:blipFill>
                <a:blip r:embed="rId8"/>
                <a:stretch>
                  <a:fillRect/>
                </a:stretch>
              </p:blipFill>
              <p:spPr>
                <a:xfrm>
                  <a:off x="4876413" y="2701807"/>
                  <a:ext cx="367940" cy="486207"/>
                </a:xfrm>
                <a:prstGeom prst="rect">
                  <a:avLst/>
                </a:prstGeom>
              </p:spPr>
            </p:pic>
          </p:grpSp>
          <p:sp>
            <p:nvSpPr>
              <p:cNvPr id="34" name="TextBox 33"/>
              <p:cNvSpPr txBox="1"/>
              <p:nvPr/>
            </p:nvSpPr>
            <p:spPr>
              <a:xfrm>
                <a:off x="4515259" y="3255376"/>
                <a:ext cx="108636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Raw(Bronze)</a:t>
                </a:r>
              </a:p>
            </p:txBody>
          </p:sp>
        </p:grpSp>
        <p:pic>
          <p:nvPicPr>
            <p:cNvPr id="107" name="Picture 106"/>
            <p:cNvPicPr>
              <a:picLocks noChangeAspect="1"/>
            </p:cNvPicPr>
            <p:nvPr/>
          </p:nvPicPr>
          <p:blipFill>
            <a:blip r:embed="rId5"/>
            <a:stretch>
              <a:fillRect/>
            </a:stretch>
          </p:blipFill>
          <p:spPr>
            <a:xfrm>
              <a:off x="5183671" y="4812156"/>
              <a:ext cx="272664" cy="275015"/>
            </a:xfrm>
            <a:prstGeom prst="rect">
              <a:avLst/>
            </a:prstGeom>
          </p:spPr>
        </p:pic>
      </p:grpSp>
      <p:grpSp>
        <p:nvGrpSpPr>
          <p:cNvPr id="111" name="Group 110"/>
          <p:cNvGrpSpPr/>
          <p:nvPr/>
        </p:nvGrpSpPr>
        <p:grpSpPr>
          <a:xfrm>
            <a:off x="5987693" y="4220175"/>
            <a:ext cx="1382572" cy="1209473"/>
            <a:chOff x="5987693" y="4220175"/>
            <a:chExt cx="1382572" cy="1209473"/>
          </a:xfrm>
        </p:grpSpPr>
        <p:grpSp>
          <p:nvGrpSpPr>
            <p:cNvPr id="83" name="Group 82"/>
            <p:cNvGrpSpPr/>
            <p:nvPr/>
          </p:nvGrpSpPr>
          <p:grpSpPr>
            <a:xfrm>
              <a:off x="5987693" y="4220175"/>
              <a:ext cx="1382572" cy="1209473"/>
              <a:chOff x="4295168" y="3255948"/>
              <a:chExt cx="1382572" cy="1209473"/>
            </a:xfrm>
          </p:grpSpPr>
          <p:sp>
            <p:nvSpPr>
              <p:cNvPr id="84" name="Rectangle 83"/>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85" name="Picture 84"/>
              <p:cNvPicPr>
                <a:picLocks noChangeAspect="1"/>
              </p:cNvPicPr>
              <p:nvPr/>
            </p:nvPicPr>
            <p:blipFill>
              <a:blip r:embed="rId7"/>
              <a:stretch>
                <a:fillRect/>
              </a:stretch>
            </p:blipFill>
            <p:spPr>
              <a:xfrm>
                <a:off x="5322703" y="3564462"/>
                <a:ext cx="271252" cy="241112"/>
              </a:xfrm>
              <a:prstGeom prst="rect">
                <a:avLst/>
              </a:prstGeom>
            </p:spPr>
          </p:pic>
          <p:grpSp>
            <p:nvGrpSpPr>
              <p:cNvPr id="86" name="Group 85"/>
              <p:cNvGrpSpPr/>
              <p:nvPr/>
            </p:nvGrpSpPr>
            <p:grpSpPr>
              <a:xfrm>
                <a:off x="4813058" y="3582745"/>
                <a:ext cx="423884" cy="503533"/>
                <a:chOff x="4749697" y="2601120"/>
                <a:chExt cx="494656" cy="586894"/>
              </a:xfrm>
            </p:grpSpPr>
            <p:pic>
              <p:nvPicPr>
                <p:cNvPr id="88" name="Picture 87"/>
                <p:cNvPicPr>
                  <a:picLocks noChangeAspect="1"/>
                </p:cNvPicPr>
                <p:nvPr/>
              </p:nvPicPr>
              <p:blipFill>
                <a:blip r:embed="rId8"/>
                <a:stretch>
                  <a:fillRect/>
                </a:stretch>
              </p:blipFill>
              <p:spPr>
                <a:xfrm>
                  <a:off x="4749697" y="2601120"/>
                  <a:ext cx="367940" cy="486207"/>
                </a:xfrm>
                <a:prstGeom prst="rect">
                  <a:avLst/>
                </a:prstGeom>
              </p:spPr>
            </p:pic>
            <p:pic>
              <p:nvPicPr>
                <p:cNvPr id="89" name="Picture 88"/>
                <p:cNvPicPr>
                  <a:picLocks noChangeAspect="1"/>
                </p:cNvPicPr>
                <p:nvPr/>
              </p:nvPicPr>
              <p:blipFill>
                <a:blip r:embed="rId8"/>
                <a:stretch>
                  <a:fillRect/>
                </a:stretch>
              </p:blipFill>
              <p:spPr>
                <a:xfrm>
                  <a:off x="4809382" y="2646128"/>
                  <a:ext cx="367940" cy="486207"/>
                </a:xfrm>
                <a:prstGeom prst="rect">
                  <a:avLst/>
                </a:prstGeom>
              </p:spPr>
            </p:pic>
            <p:pic>
              <p:nvPicPr>
                <p:cNvPr id="90" name="Picture 89"/>
                <p:cNvPicPr>
                  <a:picLocks noChangeAspect="1"/>
                </p:cNvPicPr>
                <p:nvPr/>
              </p:nvPicPr>
              <p:blipFill>
                <a:blip r:embed="rId8"/>
                <a:stretch>
                  <a:fillRect/>
                </a:stretch>
              </p:blipFill>
              <p:spPr>
                <a:xfrm>
                  <a:off x="4876413" y="2701807"/>
                  <a:ext cx="367940" cy="486207"/>
                </a:xfrm>
                <a:prstGeom prst="rect">
                  <a:avLst/>
                </a:prstGeom>
              </p:spPr>
            </p:pic>
          </p:grpSp>
          <p:sp>
            <p:nvSpPr>
              <p:cNvPr id="87" name="TextBox 86"/>
              <p:cNvSpPr txBox="1"/>
              <p:nvPr/>
            </p:nvSpPr>
            <p:spPr>
              <a:xfrm>
                <a:off x="4295168" y="3255948"/>
                <a:ext cx="138257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Integrated (Silver)</a:t>
                </a:r>
              </a:p>
            </p:txBody>
          </p:sp>
        </p:grpSp>
        <p:pic>
          <p:nvPicPr>
            <p:cNvPr id="108" name="Picture 107"/>
            <p:cNvPicPr>
              <a:picLocks noChangeAspect="1"/>
            </p:cNvPicPr>
            <p:nvPr/>
          </p:nvPicPr>
          <p:blipFill>
            <a:blip r:embed="rId5"/>
            <a:stretch>
              <a:fillRect/>
            </a:stretch>
          </p:blipFill>
          <p:spPr>
            <a:xfrm>
              <a:off x="7007719" y="4825113"/>
              <a:ext cx="272664" cy="275015"/>
            </a:xfrm>
            <a:prstGeom prst="rect">
              <a:avLst/>
            </a:prstGeom>
          </p:spPr>
        </p:pic>
      </p:grpSp>
      <p:grpSp>
        <p:nvGrpSpPr>
          <p:cNvPr id="112" name="Group 111"/>
          <p:cNvGrpSpPr/>
          <p:nvPr/>
        </p:nvGrpSpPr>
        <p:grpSpPr>
          <a:xfrm>
            <a:off x="7839780" y="4221754"/>
            <a:ext cx="1256002" cy="1207894"/>
            <a:chOff x="7839780" y="4221754"/>
            <a:chExt cx="1256002" cy="1207894"/>
          </a:xfrm>
        </p:grpSpPr>
        <p:grpSp>
          <p:nvGrpSpPr>
            <p:cNvPr id="91" name="Group 90"/>
            <p:cNvGrpSpPr/>
            <p:nvPr/>
          </p:nvGrpSpPr>
          <p:grpSpPr>
            <a:xfrm>
              <a:off x="7839780" y="4221754"/>
              <a:ext cx="1256002" cy="1207894"/>
              <a:chOff x="4377162" y="3257527"/>
              <a:chExt cx="1256002" cy="1207894"/>
            </a:xfrm>
          </p:grpSpPr>
          <p:sp>
            <p:nvSpPr>
              <p:cNvPr id="92" name="Rectangle 91"/>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93" name="Picture 92"/>
              <p:cNvPicPr>
                <a:picLocks noChangeAspect="1"/>
              </p:cNvPicPr>
              <p:nvPr/>
            </p:nvPicPr>
            <p:blipFill>
              <a:blip r:embed="rId7"/>
              <a:stretch>
                <a:fillRect/>
              </a:stretch>
            </p:blipFill>
            <p:spPr>
              <a:xfrm>
                <a:off x="5322703" y="3564462"/>
                <a:ext cx="271252" cy="241112"/>
              </a:xfrm>
              <a:prstGeom prst="rect">
                <a:avLst/>
              </a:prstGeom>
            </p:spPr>
          </p:pic>
          <p:grpSp>
            <p:nvGrpSpPr>
              <p:cNvPr id="94" name="Group 93"/>
              <p:cNvGrpSpPr/>
              <p:nvPr/>
            </p:nvGrpSpPr>
            <p:grpSpPr>
              <a:xfrm>
                <a:off x="4813058" y="3582745"/>
                <a:ext cx="423884" cy="503533"/>
                <a:chOff x="4749697" y="2601120"/>
                <a:chExt cx="494656" cy="586894"/>
              </a:xfrm>
            </p:grpSpPr>
            <p:pic>
              <p:nvPicPr>
                <p:cNvPr id="96" name="Picture 95"/>
                <p:cNvPicPr>
                  <a:picLocks noChangeAspect="1"/>
                </p:cNvPicPr>
                <p:nvPr/>
              </p:nvPicPr>
              <p:blipFill>
                <a:blip r:embed="rId8"/>
                <a:stretch>
                  <a:fillRect/>
                </a:stretch>
              </p:blipFill>
              <p:spPr>
                <a:xfrm>
                  <a:off x="4749697" y="2601120"/>
                  <a:ext cx="367940" cy="486207"/>
                </a:xfrm>
                <a:prstGeom prst="rect">
                  <a:avLst/>
                </a:prstGeom>
              </p:spPr>
            </p:pic>
            <p:pic>
              <p:nvPicPr>
                <p:cNvPr id="97" name="Picture 96"/>
                <p:cNvPicPr>
                  <a:picLocks noChangeAspect="1"/>
                </p:cNvPicPr>
                <p:nvPr/>
              </p:nvPicPr>
              <p:blipFill>
                <a:blip r:embed="rId8"/>
                <a:stretch>
                  <a:fillRect/>
                </a:stretch>
              </p:blipFill>
              <p:spPr>
                <a:xfrm>
                  <a:off x="4809382" y="2646128"/>
                  <a:ext cx="367940" cy="486207"/>
                </a:xfrm>
                <a:prstGeom prst="rect">
                  <a:avLst/>
                </a:prstGeom>
              </p:spPr>
            </p:pic>
            <p:pic>
              <p:nvPicPr>
                <p:cNvPr id="98" name="Picture 97"/>
                <p:cNvPicPr>
                  <a:picLocks noChangeAspect="1"/>
                </p:cNvPicPr>
                <p:nvPr/>
              </p:nvPicPr>
              <p:blipFill>
                <a:blip r:embed="rId8"/>
                <a:stretch>
                  <a:fillRect/>
                </a:stretch>
              </p:blipFill>
              <p:spPr>
                <a:xfrm>
                  <a:off x="4876413" y="2701807"/>
                  <a:ext cx="367940" cy="486207"/>
                </a:xfrm>
                <a:prstGeom prst="rect">
                  <a:avLst/>
                </a:prstGeom>
              </p:spPr>
            </p:pic>
          </p:grpSp>
          <p:sp>
            <p:nvSpPr>
              <p:cNvPr id="95" name="TextBox 94"/>
              <p:cNvSpPr txBox="1"/>
              <p:nvPr/>
            </p:nvSpPr>
            <p:spPr>
              <a:xfrm>
                <a:off x="4377162" y="3257527"/>
                <a:ext cx="117986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Curated (Gold)</a:t>
                </a:r>
              </a:p>
            </p:txBody>
          </p:sp>
        </p:grpSp>
        <p:pic>
          <p:nvPicPr>
            <p:cNvPr id="109" name="Picture 108"/>
            <p:cNvPicPr>
              <a:picLocks noChangeAspect="1"/>
            </p:cNvPicPr>
            <p:nvPr/>
          </p:nvPicPr>
          <p:blipFill>
            <a:blip r:embed="rId5"/>
            <a:stretch>
              <a:fillRect/>
            </a:stretch>
          </p:blipFill>
          <p:spPr>
            <a:xfrm>
              <a:off x="8794822" y="4807986"/>
              <a:ext cx="272664" cy="275015"/>
            </a:xfrm>
            <a:prstGeom prst="rect">
              <a:avLst/>
            </a:prstGeom>
          </p:spPr>
        </p:pic>
      </p:grpSp>
      <p:pic>
        <p:nvPicPr>
          <p:cNvPr id="114" name="Picture 113"/>
          <p:cNvPicPr>
            <a:picLocks noChangeAspect="1"/>
          </p:cNvPicPr>
          <p:nvPr/>
        </p:nvPicPr>
        <p:blipFill>
          <a:blip r:embed="rId9"/>
          <a:stretch>
            <a:fillRect/>
          </a:stretch>
        </p:blipFill>
        <p:spPr>
          <a:xfrm>
            <a:off x="10805298" y="3947486"/>
            <a:ext cx="286316" cy="314594"/>
          </a:xfrm>
          <a:prstGeom prst="rect">
            <a:avLst/>
          </a:prstGeom>
        </p:spPr>
      </p:pic>
      <p:sp>
        <p:nvSpPr>
          <p:cNvPr id="115" name="TextBox 114"/>
          <p:cNvSpPr txBox="1"/>
          <p:nvPr/>
        </p:nvSpPr>
        <p:spPr>
          <a:xfrm>
            <a:off x="10466359" y="4215226"/>
            <a:ext cx="10744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Scientist / Ad-hoc Users</a:t>
            </a:r>
          </a:p>
        </p:txBody>
      </p:sp>
      <p:cxnSp>
        <p:nvCxnSpPr>
          <p:cNvPr id="117" name="Straight Connector 116"/>
          <p:cNvCxnSpPr/>
          <p:nvPr/>
        </p:nvCxnSpPr>
        <p:spPr>
          <a:xfrm>
            <a:off x="4113921" y="901931"/>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200449" y="901931"/>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473196" y="925501"/>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Use Cases</a:t>
            </a:r>
          </a:p>
        </p:txBody>
      </p:sp>
      <p:sp>
        <p:nvSpPr>
          <p:cNvPr id="122" name="Rectangle 121"/>
          <p:cNvSpPr/>
          <p:nvPr/>
        </p:nvSpPr>
        <p:spPr>
          <a:xfrm>
            <a:off x="5619117" y="702074"/>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Advantages</a:t>
            </a:r>
          </a:p>
        </p:txBody>
      </p:sp>
      <p:sp>
        <p:nvSpPr>
          <p:cNvPr id="123" name="Rectangle 122"/>
          <p:cNvSpPr/>
          <p:nvPr/>
        </p:nvSpPr>
        <p:spPr>
          <a:xfrm>
            <a:off x="9440575" y="706843"/>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Limitations</a:t>
            </a:r>
          </a:p>
        </p:txBody>
      </p:sp>
      <p:sp>
        <p:nvSpPr>
          <p:cNvPr id="127" name="TextBox 126"/>
          <p:cNvSpPr txBox="1"/>
          <p:nvPr/>
        </p:nvSpPr>
        <p:spPr>
          <a:xfrm>
            <a:off x="534838" y="1085748"/>
            <a:ext cx="3465328" cy="64633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AI +/ ML use cases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Real Time Analytics &amp; Reporting</a:t>
            </a:r>
          </a:p>
        </p:txBody>
      </p:sp>
      <p:sp>
        <p:nvSpPr>
          <p:cNvPr id="128" name="TextBox 127"/>
          <p:cNvSpPr txBox="1"/>
          <p:nvPr/>
        </p:nvSpPr>
        <p:spPr>
          <a:xfrm>
            <a:off x="4227677" y="948509"/>
            <a:ext cx="3465328" cy="172015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Extensive Data Science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Explorations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Real Time Analysis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Easy Integration with cloud services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Better Data Engineering options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200">
                <a:solidFill>
                  <a:srgbClr val="6D6E71"/>
                </a:solidFill>
                <a:latin typeface="Arial" pitchFamily="34" charset="0"/>
                <a:cs typeface="Arial" pitchFamily="34" charset="0"/>
              </a:rPr>
              <a:t>Optimized TCO with single platform</a:t>
            </a:r>
            <a:endPar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sp>
        <p:nvSpPr>
          <p:cNvPr id="129" name="TextBox 128"/>
          <p:cNvSpPr txBox="1"/>
          <p:nvPr/>
        </p:nvSpPr>
        <p:spPr>
          <a:xfrm>
            <a:off x="8275676" y="963118"/>
            <a:ext cx="3465328" cy="147732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Ad-hoc Querying capabilities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consumption access policies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SQL capabilities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Consumption Acceleration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200">
                <a:solidFill>
                  <a:srgbClr val="6D6E71"/>
                </a:solidFill>
                <a:latin typeface="Arial" pitchFamily="34" charset="0"/>
                <a:cs typeface="Arial" pitchFamily="34" charset="0"/>
              </a:rPr>
              <a:t>Data Sharing</a:t>
            </a:r>
          </a:p>
        </p:txBody>
      </p:sp>
      <p:grpSp>
        <p:nvGrpSpPr>
          <p:cNvPr id="131" name="Group 130"/>
          <p:cNvGrpSpPr/>
          <p:nvPr/>
        </p:nvGrpSpPr>
        <p:grpSpPr>
          <a:xfrm>
            <a:off x="4409171" y="3086720"/>
            <a:ext cx="1029170" cy="809064"/>
            <a:chOff x="4409171" y="3086720"/>
            <a:chExt cx="1029170" cy="809064"/>
          </a:xfrm>
        </p:grpSpPr>
        <p:grpSp>
          <p:nvGrpSpPr>
            <p:cNvPr id="52" name="Group 51"/>
            <p:cNvGrpSpPr/>
            <p:nvPr/>
          </p:nvGrpSpPr>
          <p:grpSpPr>
            <a:xfrm>
              <a:off x="4409171" y="3086720"/>
              <a:ext cx="1029170" cy="809064"/>
              <a:chOff x="6594765" y="2116475"/>
              <a:chExt cx="1029170" cy="809064"/>
            </a:xfrm>
          </p:grpSpPr>
          <p:sp>
            <p:nvSpPr>
              <p:cNvPr id="53" name="Rectangle 52"/>
              <p:cNvSpPr/>
              <p:nvPr/>
            </p:nvSpPr>
            <p:spPr>
              <a:xfrm>
                <a:off x="6594765" y="2116475"/>
                <a:ext cx="1029170"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Analysis</a:t>
                </a:r>
              </a:p>
            </p:txBody>
          </p:sp>
          <p:pic>
            <p:nvPicPr>
              <p:cNvPr id="54" name="Picture 53"/>
              <p:cNvPicPr>
                <a:picLocks noChangeAspect="1"/>
              </p:cNvPicPr>
              <p:nvPr/>
            </p:nvPicPr>
            <p:blipFill>
              <a:blip r:embed="rId5"/>
              <a:stretch>
                <a:fillRect/>
              </a:stretch>
            </p:blipFill>
            <p:spPr>
              <a:xfrm>
                <a:off x="7306638" y="2215528"/>
                <a:ext cx="269691" cy="272016"/>
              </a:xfrm>
              <a:prstGeom prst="rect">
                <a:avLst/>
              </a:prstGeom>
            </p:spPr>
          </p:pic>
        </p:grpSp>
        <p:sp>
          <p:nvSpPr>
            <p:cNvPr id="130" name="Rectangle 129"/>
            <p:cNvSpPr/>
            <p:nvPr/>
          </p:nvSpPr>
          <p:spPr>
            <a:xfrm>
              <a:off x="4458491" y="3120413"/>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grpSp>
        <p:nvGrpSpPr>
          <p:cNvPr id="133" name="Group 132"/>
          <p:cNvGrpSpPr/>
          <p:nvPr/>
        </p:nvGrpSpPr>
        <p:grpSpPr>
          <a:xfrm>
            <a:off x="5754633" y="3076971"/>
            <a:ext cx="1089033" cy="809064"/>
            <a:chOff x="5754633" y="3076971"/>
            <a:chExt cx="1089033" cy="809064"/>
          </a:xfrm>
        </p:grpSpPr>
        <p:grpSp>
          <p:nvGrpSpPr>
            <p:cNvPr id="49" name="Group 48"/>
            <p:cNvGrpSpPr/>
            <p:nvPr/>
          </p:nvGrpSpPr>
          <p:grpSpPr>
            <a:xfrm>
              <a:off x="5754633" y="3076971"/>
              <a:ext cx="1089033" cy="809064"/>
              <a:chOff x="6623328" y="3515446"/>
              <a:chExt cx="1089033" cy="809064"/>
            </a:xfrm>
          </p:grpSpPr>
          <p:sp>
            <p:nvSpPr>
              <p:cNvPr id="50" name="Rectangle 49"/>
              <p:cNvSpPr/>
              <p:nvPr/>
            </p:nvSpPr>
            <p:spPr>
              <a:xfrm>
                <a:off x="6623328" y="3515446"/>
                <a:ext cx="1089033"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Transformation</a:t>
                </a:r>
              </a:p>
            </p:txBody>
          </p:sp>
          <p:pic>
            <p:nvPicPr>
              <p:cNvPr id="51" name="Picture 50"/>
              <p:cNvPicPr>
                <a:picLocks noChangeAspect="1"/>
              </p:cNvPicPr>
              <p:nvPr/>
            </p:nvPicPr>
            <p:blipFill>
              <a:blip r:embed="rId5"/>
              <a:stretch>
                <a:fillRect/>
              </a:stretch>
            </p:blipFill>
            <p:spPr>
              <a:xfrm>
                <a:off x="7383597" y="3650366"/>
                <a:ext cx="277605" cy="279998"/>
              </a:xfrm>
              <a:prstGeom prst="rect">
                <a:avLst/>
              </a:prstGeom>
            </p:spPr>
          </p:pic>
        </p:grpSp>
        <p:sp>
          <p:nvSpPr>
            <p:cNvPr id="132" name="Rectangle 131"/>
            <p:cNvSpPr/>
            <p:nvPr/>
          </p:nvSpPr>
          <p:spPr>
            <a:xfrm>
              <a:off x="5819002" y="3166470"/>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spTree>
    <p:extLst>
      <p:ext uri="{BB962C8B-B14F-4D97-AF65-F5344CB8AC3E}">
        <p14:creationId xmlns:p14="http://schemas.microsoft.com/office/powerpoint/2010/main" val="2124639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68261" y="2791152"/>
            <a:ext cx="11211906" cy="3502326"/>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itle 1">
            <a:extLst>
              <a:ext uri="{FF2B5EF4-FFF2-40B4-BE49-F238E27FC236}">
                <a16:creationId xmlns:a16="http://schemas.microsoft.com/office/drawing/2014/main" id="{B6482073-71B5-4FA0-8E2B-1D5C691CE5D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S2: Architecture Pattern-2 (Snowflake)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EBFD1A-B7A0-466A-B83C-FDA8DD378B8A}" type="slidenum">
              <a:rPr kumimoji="0" lang="en-US" sz="1400" b="0" i="0" u="none" strike="noStrike" kern="1200" cap="none" spc="0" normalizeH="0" baseline="0" noProof="0" smtClean="0">
                <a:ln>
                  <a:noFill/>
                </a:ln>
                <a:solidFill>
                  <a:srgbClr val="A7A9AC">
                    <a:lumMod val="50000"/>
                  </a:srgbClr>
                </a:solidFill>
                <a:effectLst/>
                <a:uLnTx/>
                <a:uFillTx/>
                <a:latin typeface="Open Sans" panose="020B0606030504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A7A9AC">
                  <a:lumMod val="50000"/>
                </a:srgbClr>
              </a:solidFill>
              <a:effectLst/>
              <a:uLnTx/>
              <a:uFillTx/>
              <a:latin typeface="Open Sans" panose="020B0606030504020204" pitchFamily="34" charset="0"/>
            </a:endParaRPr>
          </a:p>
        </p:txBody>
      </p:sp>
      <p:sp>
        <p:nvSpPr>
          <p:cNvPr id="10" name="Rectangle 9"/>
          <p:cNvSpPr/>
          <p:nvPr/>
        </p:nvSpPr>
        <p:spPr>
          <a:xfrm>
            <a:off x="2011992" y="2924279"/>
            <a:ext cx="8115420" cy="3231828"/>
          </a:xfrm>
          <a:prstGeom prst="rect">
            <a:avLst/>
          </a:prstGeom>
          <a:solidFill>
            <a:schemeClr val="bg1"/>
          </a:solidFill>
          <a:ln w="3175">
            <a:solidFill>
              <a:schemeClr val="tx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D6E71">
                    <a:lumMod val="75000"/>
                  </a:srgbClr>
                </a:solidFill>
                <a:effectLst/>
                <a:uLnTx/>
                <a:uFillTx/>
                <a:latin typeface="Calibri"/>
                <a:ea typeface="+mn-ea"/>
                <a:cs typeface="+mn-cs"/>
              </a:rPr>
              <a:t>Cloud Platform</a:t>
            </a:r>
          </a:p>
        </p:txBody>
      </p:sp>
      <p:sp>
        <p:nvSpPr>
          <p:cNvPr id="11" name="Rectangle 10"/>
          <p:cNvSpPr/>
          <p:nvPr/>
        </p:nvSpPr>
        <p:spPr>
          <a:xfrm>
            <a:off x="736116" y="2924279"/>
            <a:ext cx="803563" cy="322150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Sources</a:t>
            </a:r>
          </a:p>
        </p:txBody>
      </p:sp>
      <p:sp>
        <p:nvSpPr>
          <p:cNvPr id="12" name="Rectangle 11"/>
          <p:cNvSpPr/>
          <p:nvPr/>
        </p:nvSpPr>
        <p:spPr>
          <a:xfrm>
            <a:off x="2232513" y="4715407"/>
            <a:ext cx="1271796" cy="61738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Batch Processing</a:t>
            </a:r>
          </a:p>
        </p:txBody>
      </p:sp>
      <p:sp>
        <p:nvSpPr>
          <p:cNvPr id="13" name="Rectangle 12"/>
          <p:cNvSpPr/>
          <p:nvPr/>
        </p:nvSpPr>
        <p:spPr>
          <a:xfrm>
            <a:off x="2226913" y="3267097"/>
            <a:ext cx="1277395" cy="62288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Processing</a:t>
            </a:r>
          </a:p>
        </p:txBody>
      </p:sp>
      <p:sp>
        <p:nvSpPr>
          <p:cNvPr id="16" name="Can 15"/>
          <p:cNvSpPr/>
          <p:nvPr/>
        </p:nvSpPr>
        <p:spPr>
          <a:xfrm>
            <a:off x="904220" y="4309283"/>
            <a:ext cx="454521" cy="308151"/>
          </a:xfrm>
          <a:prstGeom prst="can">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DB</a:t>
            </a:r>
          </a:p>
        </p:txBody>
      </p:sp>
      <p:sp>
        <p:nvSpPr>
          <p:cNvPr id="17" name="Flowchart: Multidocument 16"/>
          <p:cNvSpPr/>
          <p:nvPr/>
        </p:nvSpPr>
        <p:spPr>
          <a:xfrm>
            <a:off x="886536" y="4841159"/>
            <a:ext cx="500614" cy="463572"/>
          </a:xfrm>
          <a:prstGeom prst="flowChartMulti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File</a:t>
            </a:r>
          </a:p>
        </p:txBody>
      </p:sp>
      <p:pic>
        <p:nvPicPr>
          <p:cNvPr id="18" name="Picture 17"/>
          <p:cNvPicPr>
            <a:picLocks noChangeAspect="1"/>
          </p:cNvPicPr>
          <p:nvPr/>
        </p:nvPicPr>
        <p:blipFill>
          <a:blip r:embed="rId2"/>
          <a:stretch>
            <a:fillRect/>
          </a:stretch>
        </p:blipFill>
        <p:spPr>
          <a:xfrm>
            <a:off x="931338" y="5401894"/>
            <a:ext cx="400287" cy="484902"/>
          </a:xfrm>
          <a:prstGeom prst="rect">
            <a:avLst/>
          </a:prstGeom>
        </p:spPr>
      </p:pic>
      <p:sp>
        <p:nvSpPr>
          <p:cNvPr id="19" name="Isosceles Triangle 18"/>
          <p:cNvSpPr/>
          <p:nvPr/>
        </p:nvSpPr>
        <p:spPr>
          <a:xfrm rot="5400000">
            <a:off x="1567048" y="3472309"/>
            <a:ext cx="384417" cy="164060"/>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p:cNvSpPr/>
          <p:nvPr/>
        </p:nvSpPr>
        <p:spPr>
          <a:xfrm rot="5400000">
            <a:off x="1601767" y="4913808"/>
            <a:ext cx="372450" cy="15521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p:cNvSpPr/>
          <p:nvPr/>
        </p:nvSpPr>
        <p:spPr>
          <a:xfrm rot="5400000">
            <a:off x="3752050" y="3508483"/>
            <a:ext cx="331736" cy="164494"/>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p:cNvSpPr/>
          <p:nvPr/>
        </p:nvSpPr>
        <p:spPr>
          <a:xfrm rot="5400000">
            <a:off x="3647481" y="4991827"/>
            <a:ext cx="371947" cy="158571"/>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Isosceles Triangle 22"/>
          <p:cNvSpPr/>
          <p:nvPr/>
        </p:nvSpPr>
        <p:spPr>
          <a:xfrm rot="7461878">
            <a:off x="3784050" y="4162207"/>
            <a:ext cx="321641" cy="160689"/>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10429020" y="2939655"/>
            <a:ext cx="1038257" cy="323182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Consumption</a:t>
            </a:r>
          </a:p>
        </p:txBody>
      </p:sp>
      <p:pic>
        <p:nvPicPr>
          <p:cNvPr id="44" name="Picture 43"/>
          <p:cNvPicPr>
            <a:picLocks noChangeAspect="1"/>
          </p:cNvPicPr>
          <p:nvPr/>
        </p:nvPicPr>
        <p:blipFill>
          <a:blip r:embed="rId3"/>
          <a:stretch>
            <a:fillRect/>
          </a:stretch>
        </p:blipFill>
        <p:spPr>
          <a:xfrm>
            <a:off x="857518" y="3174564"/>
            <a:ext cx="586098" cy="295157"/>
          </a:xfrm>
          <a:prstGeom prst="rect">
            <a:avLst/>
          </a:prstGeom>
        </p:spPr>
      </p:pic>
      <p:pic>
        <p:nvPicPr>
          <p:cNvPr id="45" name="Picture 44"/>
          <p:cNvPicPr>
            <a:picLocks noChangeAspect="1"/>
          </p:cNvPicPr>
          <p:nvPr/>
        </p:nvPicPr>
        <p:blipFill>
          <a:blip r:embed="rId4"/>
          <a:stretch>
            <a:fillRect/>
          </a:stretch>
        </p:blipFill>
        <p:spPr>
          <a:xfrm>
            <a:off x="857518" y="3722200"/>
            <a:ext cx="564010" cy="404320"/>
          </a:xfrm>
          <a:prstGeom prst="rect">
            <a:avLst/>
          </a:prstGeom>
        </p:spPr>
      </p:pic>
      <p:sp>
        <p:nvSpPr>
          <p:cNvPr id="47" name="Rectangle 46"/>
          <p:cNvSpPr/>
          <p:nvPr/>
        </p:nvSpPr>
        <p:spPr>
          <a:xfrm>
            <a:off x="5774567" y="3219984"/>
            <a:ext cx="3321218" cy="791521"/>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Transformation / Data Science</a:t>
            </a:r>
          </a:p>
        </p:txBody>
      </p:sp>
      <p:sp>
        <p:nvSpPr>
          <p:cNvPr id="59" name="Isosceles Triangle 58"/>
          <p:cNvSpPr/>
          <p:nvPr/>
        </p:nvSpPr>
        <p:spPr>
          <a:xfrm rot="1622388">
            <a:off x="5425977" y="4310223"/>
            <a:ext cx="325137" cy="181352"/>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Isosceles Triangle 61"/>
          <p:cNvSpPr/>
          <p:nvPr/>
        </p:nvSpPr>
        <p:spPr>
          <a:xfrm rot="1817037">
            <a:off x="7195250" y="4328708"/>
            <a:ext cx="329148" cy="186656"/>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Isosceles Triangle 63"/>
          <p:cNvSpPr/>
          <p:nvPr/>
        </p:nvSpPr>
        <p:spPr>
          <a:xfrm rot="5400000">
            <a:off x="9503764" y="4978937"/>
            <a:ext cx="341526" cy="15013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5" name="Picture 64"/>
          <p:cNvPicPr>
            <a:picLocks noChangeAspect="1"/>
          </p:cNvPicPr>
          <p:nvPr/>
        </p:nvPicPr>
        <p:blipFill>
          <a:blip r:embed="rId5"/>
          <a:stretch>
            <a:fillRect/>
          </a:stretch>
        </p:blipFill>
        <p:spPr>
          <a:xfrm>
            <a:off x="10759427" y="5465609"/>
            <a:ext cx="373942" cy="394717"/>
          </a:xfrm>
          <a:prstGeom prst="rect">
            <a:avLst/>
          </a:prstGeom>
        </p:spPr>
      </p:pic>
      <p:pic>
        <p:nvPicPr>
          <p:cNvPr id="66" name="Picture 65"/>
          <p:cNvPicPr>
            <a:picLocks noChangeAspect="1"/>
          </p:cNvPicPr>
          <p:nvPr/>
        </p:nvPicPr>
        <p:blipFill>
          <a:blip r:embed="rId6"/>
          <a:stretch>
            <a:fillRect/>
          </a:stretch>
        </p:blipFill>
        <p:spPr>
          <a:xfrm>
            <a:off x="10726883" y="4987128"/>
            <a:ext cx="368922" cy="341390"/>
          </a:xfrm>
          <a:prstGeom prst="rect">
            <a:avLst/>
          </a:prstGeom>
        </p:spPr>
      </p:pic>
      <p:pic>
        <p:nvPicPr>
          <p:cNvPr id="67" name="Picture 66"/>
          <p:cNvPicPr>
            <a:picLocks noChangeAspect="1"/>
          </p:cNvPicPr>
          <p:nvPr/>
        </p:nvPicPr>
        <p:blipFill>
          <a:blip r:embed="rId7"/>
          <a:stretch>
            <a:fillRect/>
          </a:stretch>
        </p:blipFill>
        <p:spPr>
          <a:xfrm>
            <a:off x="10714943" y="4450351"/>
            <a:ext cx="376140" cy="370216"/>
          </a:xfrm>
          <a:prstGeom prst="rect">
            <a:avLst/>
          </a:prstGeom>
        </p:spPr>
      </p:pic>
      <p:sp>
        <p:nvSpPr>
          <p:cNvPr id="73" name="Rectangle 72"/>
          <p:cNvSpPr/>
          <p:nvPr/>
        </p:nvSpPr>
        <p:spPr>
          <a:xfrm>
            <a:off x="10602932" y="3159966"/>
            <a:ext cx="616824" cy="325131"/>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Apps</a:t>
            </a:r>
          </a:p>
        </p:txBody>
      </p:sp>
      <p:sp>
        <p:nvSpPr>
          <p:cNvPr id="101" name="Isosceles Triangle 100"/>
          <p:cNvSpPr/>
          <p:nvPr/>
        </p:nvSpPr>
        <p:spPr>
          <a:xfrm rot="10800000">
            <a:off x="6244082" y="4161209"/>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Isosceles Triangle 102"/>
          <p:cNvSpPr/>
          <p:nvPr/>
        </p:nvSpPr>
        <p:spPr>
          <a:xfrm rot="10800000">
            <a:off x="8408751" y="416124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Isosceles Triangle 103"/>
          <p:cNvSpPr/>
          <p:nvPr/>
        </p:nvSpPr>
        <p:spPr>
          <a:xfrm rot="10800000">
            <a:off x="4670486" y="415745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4308965" y="5624087"/>
            <a:ext cx="4786817" cy="16366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Restricted Cloud Storage</a:t>
            </a:r>
          </a:p>
        </p:txBody>
      </p:sp>
      <p:pic>
        <p:nvPicPr>
          <p:cNvPr id="114" name="Picture 113"/>
          <p:cNvPicPr>
            <a:picLocks noChangeAspect="1"/>
          </p:cNvPicPr>
          <p:nvPr/>
        </p:nvPicPr>
        <p:blipFill>
          <a:blip r:embed="rId8"/>
          <a:stretch>
            <a:fillRect/>
          </a:stretch>
        </p:blipFill>
        <p:spPr>
          <a:xfrm>
            <a:off x="10768186" y="3672058"/>
            <a:ext cx="286316" cy="314594"/>
          </a:xfrm>
          <a:prstGeom prst="rect">
            <a:avLst/>
          </a:prstGeom>
        </p:spPr>
      </p:pic>
      <p:sp>
        <p:nvSpPr>
          <p:cNvPr id="115" name="TextBox 114"/>
          <p:cNvSpPr txBox="1"/>
          <p:nvPr/>
        </p:nvSpPr>
        <p:spPr>
          <a:xfrm>
            <a:off x="10429247" y="3939798"/>
            <a:ext cx="10744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Scientist / Ad-hoc Users</a:t>
            </a:r>
          </a:p>
        </p:txBody>
      </p:sp>
      <p:cxnSp>
        <p:nvCxnSpPr>
          <p:cNvPr id="117" name="Straight Connector 116"/>
          <p:cNvCxnSpPr/>
          <p:nvPr/>
        </p:nvCxnSpPr>
        <p:spPr>
          <a:xfrm>
            <a:off x="4113921" y="650137"/>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200449" y="650137"/>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473196" y="753219"/>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Use Cases</a:t>
            </a:r>
          </a:p>
        </p:txBody>
      </p:sp>
      <p:sp>
        <p:nvSpPr>
          <p:cNvPr id="122" name="Rectangle 121"/>
          <p:cNvSpPr/>
          <p:nvPr/>
        </p:nvSpPr>
        <p:spPr>
          <a:xfrm>
            <a:off x="5619117" y="748450"/>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Advantages</a:t>
            </a:r>
          </a:p>
        </p:txBody>
      </p:sp>
      <p:sp>
        <p:nvSpPr>
          <p:cNvPr id="123" name="Rectangle 122"/>
          <p:cNvSpPr/>
          <p:nvPr/>
        </p:nvSpPr>
        <p:spPr>
          <a:xfrm>
            <a:off x="9440575" y="753219"/>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Limitations</a:t>
            </a:r>
          </a:p>
        </p:txBody>
      </p:sp>
      <p:sp>
        <p:nvSpPr>
          <p:cNvPr id="129" name="TextBox 128"/>
          <p:cNvSpPr txBox="1"/>
          <p:nvPr/>
        </p:nvSpPr>
        <p:spPr>
          <a:xfrm>
            <a:off x="8275676" y="1115510"/>
            <a:ext cx="3465328" cy="120032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Science capabilities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Cloud Service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Pipeline orchestration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Custom Data Transformation</a:t>
            </a:r>
          </a:p>
        </p:txBody>
      </p:sp>
      <p:sp>
        <p:nvSpPr>
          <p:cNvPr id="53" name="Rectangle 52"/>
          <p:cNvSpPr/>
          <p:nvPr/>
        </p:nvSpPr>
        <p:spPr>
          <a:xfrm>
            <a:off x="4409171" y="3203683"/>
            <a:ext cx="1029170"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Analysis / Ingestion</a:t>
            </a:r>
          </a:p>
        </p:txBody>
      </p:sp>
      <p:grpSp>
        <p:nvGrpSpPr>
          <p:cNvPr id="2" name="Group 1"/>
          <p:cNvGrpSpPr/>
          <p:nvPr/>
        </p:nvGrpSpPr>
        <p:grpSpPr>
          <a:xfrm>
            <a:off x="7846867" y="4593371"/>
            <a:ext cx="1179866" cy="959834"/>
            <a:chOff x="7915916" y="4469814"/>
            <a:chExt cx="1179866" cy="959834"/>
          </a:xfrm>
        </p:grpSpPr>
        <p:sp>
          <p:nvSpPr>
            <p:cNvPr id="92" name="Rectangle 91"/>
            <p:cNvSpPr/>
            <p:nvPr/>
          </p:nvSpPr>
          <p:spPr>
            <a:xfrm>
              <a:off x="7915916" y="4469814"/>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Snowflake</a:t>
              </a:r>
            </a:p>
          </p:txBody>
        </p:sp>
        <p:pic>
          <p:nvPicPr>
            <p:cNvPr id="100" name="Picture 99"/>
            <p:cNvPicPr>
              <a:picLocks noChangeAspect="1"/>
            </p:cNvPicPr>
            <p:nvPr/>
          </p:nvPicPr>
          <p:blipFill>
            <a:blip r:embed="rId9"/>
            <a:stretch>
              <a:fillRect/>
            </a:stretch>
          </p:blipFill>
          <p:spPr>
            <a:xfrm>
              <a:off x="8275676" y="4562537"/>
              <a:ext cx="450246" cy="418588"/>
            </a:xfrm>
            <a:prstGeom prst="rect">
              <a:avLst/>
            </a:prstGeom>
          </p:spPr>
        </p:pic>
      </p:grpSp>
      <p:sp>
        <p:nvSpPr>
          <p:cNvPr id="80" name="TextBox 79"/>
          <p:cNvSpPr txBox="1"/>
          <p:nvPr/>
        </p:nvSpPr>
        <p:spPr>
          <a:xfrm>
            <a:off x="534838" y="1138750"/>
            <a:ext cx="3465328" cy="120032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integration with minimal custom transformation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Limited Data science capabilities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err="1">
                <a:ln>
                  <a:noFill/>
                </a:ln>
                <a:solidFill>
                  <a:srgbClr val="6D6E71"/>
                </a:solidFill>
                <a:effectLst/>
                <a:uLnTx/>
                <a:uFillTx/>
                <a:latin typeface="Arial" pitchFamily="34" charset="0"/>
                <a:ea typeface="+mn-ea"/>
                <a:cs typeface="Arial" pitchFamily="34" charset="0"/>
              </a:rPr>
              <a:t>Polycloud</a:t>
            </a: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 data integration</a:t>
            </a:r>
          </a:p>
        </p:txBody>
      </p:sp>
      <p:grpSp>
        <p:nvGrpSpPr>
          <p:cNvPr id="96" name="Group 95"/>
          <p:cNvGrpSpPr/>
          <p:nvPr/>
        </p:nvGrpSpPr>
        <p:grpSpPr>
          <a:xfrm>
            <a:off x="6132988" y="4593371"/>
            <a:ext cx="1179866" cy="959834"/>
            <a:chOff x="7915916" y="4469814"/>
            <a:chExt cx="1179866" cy="959834"/>
          </a:xfrm>
        </p:grpSpPr>
        <p:sp>
          <p:nvSpPr>
            <p:cNvPr id="109" name="Rectangle 108"/>
            <p:cNvSpPr/>
            <p:nvPr/>
          </p:nvSpPr>
          <p:spPr>
            <a:xfrm>
              <a:off x="7915916" y="4469814"/>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Snowflake</a:t>
              </a:r>
            </a:p>
          </p:txBody>
        </p:sp>
        <p:pic>
          <p:nvPicPr>
            <p:cNvPr id="98" name="Picture 97"/>
            <p:cNvPicPr>
              <a:picLocks noChangeAspect="1"/>
            </p:cNvPicPr>
            <p:nvPr/>
          </p:nvPicPr>
          <p:blipFill>
            <a:blip r:embed="rId9"/>
            <a:stretch>
              <a:fillRect/>
            </a:stretch>
          </p:blipFill>
          <p:spPr>
            <a:xfrm>
              <a:off x="8275676" y="4562537"/>
              <a:ext cx="450246" cy="418588"/>
            </a:xfrm>
            <a:prstGeom prst="rect">
              <a:avLst/>
            </a:prstGeom>
          </p:spPr>
        </p:pic>
      </p:grpSp>
      <p:grpSp>
        <p:nvGrpSpPr>
          <p:cNvPr id="113" name="Group 112"/>
          <p:cNvGrpSpPr/>
          <p:nvPr/>
        </p:nvGrpSpPr>
        <p:grpSpPr>
          <a:xfrm>
            <a:off x="4355003" y="4581443"/>
            <a:ext cx="1179866" cy="959834"/>
            <a:chOff x="7915916" y="4469814"/>
            <a:chExt cx="1179866" cy="959834"/>
          </a:xfrm>
        </p:grpSpPr>
        <p:grpSp>
          <p:nvGrpSpPr>
            <p:cNvPr id="116" name="Group 115"/>
            <p:cNvGrpSpPr/>
            <p:nvPr/>
          </p:nvGrpSpPr>
          <p:grpSpPr>
            <a:xfrm>
              <a:off x="7915916" y="4469814"/>
              <a:ext cx="1179866" cy="959834"/>
              <a:chOff x="4453298" y="3505587"/>
              <a:chExt cx="1179866" cy="959834"/>
            </a:xfrm>
          </p:grpSpPr>
          <p:sp>
            <p:nvSpPr>
              <p:cNvPr id="120" name="Rectangle 119"/>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Snowflake</a:t>
                </a:r>
              </a:p>
            </p:txBody>
          </p:sp>
          <p:sp>
            <p:nvSpPr>
              <p:cNvPr id="124" name="TextBox 123"/>
              <p:cNvSpPr txBox="1"/>
              <p:nvPr/>
            </p:nvSpPr>
            <p:spPr>
              <a:xfrm>
                <a:off x="4711502" y="4021933"/>
                <a:ext cx="66345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grpSp>
        <p:pic>
          <p:nvPicPr>
            <p:cNvPr id="118" name="Picture 117"/>
            <p:cNvPicPr>
              <a:picLocks noChangeAspect="1"/>
            </p:cNvPicPr>
            <p:nvPr/>
          </p:nvPicPr>
          <p:blipFill>
            <a:blip r:embed="rId9"/>
            <a:stretch>
              <a:fillRect/>
            </a:stretch>
          </p:blipFill>
          <p:spPr>
            <a:xfrm>
              <a:off x="8275676" y="4562537"/>
              <a:ext cx="450246" cy="418588"/>
            </a:xfrm>
            <a:prstGeom prst="rect">
              <a:avLst/>
            </a:prstGeom>
          </p:spPr>
        </p:pic>
      </p:grpSp>
      <p:sp>
        <p:nvSpPr>
          <p:cNvPr id="125" name="TextBox 124"/>
          <p:cNvSpPr txBox="1"/>
          <p:nvPr/>
        </p:nvSpPr>
        <p:spPr>
          <a:xfrm>
            <a:off x="4227677" y="823239"/>
            <a:ext cx="3465328" cy="199715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Better BI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Ad-hoc Users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SQL based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Serverless Architecture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Reduced admin activities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err="1">
                <a:ln>
                  <a:noFill/>
                </a:ln>
                <a:solidFill>
                  <a:srgbClr val="6D6E71"/>
                </a:solidFill>
                <a:effectLst/>
                <a:uLnTx/>
                <a:uFillTx/>
                <a:latin typeface="Arial" pitchFamily="34" charset="0"/>
                <a:ea typeface="+mn-ea"/>
                <a:cs typeface="Arial" pitchFamily="34" charset="0"/>
              </a:rPr>
              <a:t>Polycloud</a:t>
            </a: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 data integration</a:t>
            </a:r>
          </a:p>
          <a:p>
            <a:pPr marL="285750" indent="-285750">
              <a:lnSpc>
                <a:spcPct val="150000"/>
              </a:lnSpc>
              <a:buFont typeface="Wingdings" panose="05000000000000000000" pitchFamily="2" charset="2"/>
              <a:buChar char="ü"/>
              <a:defRPr/>
            </a:pPr>
            <a:r>
              <a:rPr lang="en-US" sz="1200">
                <a:solidFill>
                  <a:srgbClr val="6D6E71"/>
                </a:solidFill>
                <a:latin typeface="Arial" pitchFamily="34" charset="0"/>
                <a:cs typeface="Arial" pitchFamily="34" charset="0"/>
              </a:rPr>
              <a:t>Optimized TCO with single platform</a:t>
            </a:r>
            <a:endPar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pic>
        <p:nvPicPr>
          <p:cNvPr id="4" name="Picture 3"/>
          <p:cNvPicPr>
            <a:picLocks noChangeAspect="1"/>
          </p:cNvPicPr>
          <p:nvPr/>
        </p:nvPicPr>
        <p:blipFill>
          <a:blip r:embed="rId10"/>
          <a:stretch>
            <a:fillRect/>
          </a:stretch>
        </p:blipFill>
        <p:spPr>
          <a:xfrm>
            <a:off x="4670485" y="3249845"/>
            <a:ext cx="506817" cy="198320"/>
          </a:xfrm>
          <a:prstGeom prst="rect">
            <a:avLst/>
          </a:prstGeom>
        </p:spPr>
      </p:pic>
      <p:sp>
        <p:nvSpPr>
          <p:cNvPr id="71" name="Rectangle 70"/>
          <p:cNvSpPr/>
          <p:nvPr/>
        </p:nvSpPr>
        <p:spPr>
          <a:xfrm>
            <a:off x="5847346" y="3272806"/>
            <a:ext cx="3144922" cy="27812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srgbClr val="6D6E71">
                    <a:lumMod val="75000"/>
                  </a:srgbClr>
                </a:solidFill>
                <a:effectLst/>
                <a:uLnTx/>
                <a:uFillTx/>
                <a:latin typeface="Calibri"/>
                <a:ea typeface="+mn-ea"/>
                <a:cs typeface="+mn-cs"/>
              </a:rPr>
              <a:t>Snowpark</a:t>
            </a: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 Stored </a:t>
            </a:r>
            <a:r>
              <a:rPr kumimoji="0" lang="en-US" sz="1000" b="0" i="0" u="none" strike="noStrike" kern="1200" cap="none" spc="0" normalizeH="0" baseline="0" noProof="0" err="1">
                <a:ln>
                  <a:noFill/>
                </a:ln>
                <a:solidFill>
                  <a:srgbClr val="6D6E71">
                    <a:lumMod val="75000"/>
                  </a:srgbClr>
                </a:solidFill>
                <a:effectLst/>
                <a:uLnTx/>
                <a:uFillTx/>
                <a:latin typeface="Calibri"/>
                <a:ea typeface="+mn-ea"/>
                <a:cs typeface="+mn-cs"/>
              </a:rPr>
              <a:t>Proc</a:t>
            </a: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 UDF, External Functions, Pipe, SQL</a:t>
            </a:r>
          </a:p>
        </p:txBody>
      </p:sp>
      <p:pic>
        <p:nvPicPr>
          <p:cNvPr id="72" name="Picture 71"/>
          <p:cNvPicPr>
            <a:picLocks noChangeAspect="1"/>
          </p:cNvPicPr>
          <p:nvPr/>
        </p:nvPicPr>
        <p:blipFill>
          <a:blip r:embed="rId10"/>
          <a:stretch>
            <a:fillRect/>
          </a:stretch>
        </p:blipFill>
        <p:spPr>
          <a:xfrm>
            <a:off x="7054650" y="3584029"/>
            <a:ext cx="642541" cy="251429"/>
          </a:xfrm>
          <a:prstGeom prst="rect">
            <a:avLst/>
          </a:prstGeom>
        </p:spPr>
      </p:pic>
      <p:sp>
        <p:nvSpPr>
          <p:cNvPr id="5" name="TextBox 4">
            <a:extLst>
              <a:ext uri="{FF2B5EF4-FFF2-40B4-BE49-F238E27FC236}">
                <a16:creationId xmlns:a16="http://schemas.microsoft.com/office/drawing/2014/main" id="{FC3031D5-30FD-8149-8BBA-8A4D4D30882D}"/>
              </a:ext>
            </a:extLst>
          </p:cNvPr>
          <p:cNvSpPr txBox="1"/>
          <p:nvPr/>
        </p:nvSpPr>
        <p:spPr>
          <a:xfrm>
            <a:off x="4370926" y="4349424"/>
            <a:ext cx="108636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Raw(Bronze)</a:t>
            </a:r>
          </a:p>
        </p:txBody>
      </p:sp>
      <p:sp>
        <p:nvSpPr>
          <p:cNvPr id="6" name="TextBox 5">
            <a:extLst>
              <a:ext uri="{FF2B5EF4-FFF2-40B4-BE49-F238E27FC236}">
                <a16:creationId xmlns:a16="http://schemas.microsoft.com/office/drawing/2014/main" id="{2EB16B47-16AD-A784-0BC8-DB4E70E843AC}"/>
              </a:ext>
            </a:extLst>
          </p:cNvPr>
          <p:cNvSpPr txBox="1"/>
          <p:nvPr/>
        </p:nvSpPr>
        <p:spPr>
          <a:xfrm>
            <a:off x="6052378" y="4370449"/>
            <a:ext cx="132606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Integrated (Silver)</a:t>
            </a:r>
          </a:p>
        </p:txBody>
      </p:sp>
      <p:sp>
        <p:nvSpPr>
          <p:cNvPr id="7" name="TextBox 6">
            <a:extLst>
              <a:ext uri="{FF2B5EF4-FFF2-40B4-BE49-F238E27FC236}">
                <a16:creationId xmlns:a16="http://schemas.microsoft.com/office/drawing/2014/main" id="{D7A078BC-5AA9-093F-AEAF-9E1AC5EEBFD2}"/>
              </a:ext>
            </a:extLst>
          </p:cNvPr>
          <p:cNvSpPr txBox="1"/>
          <p:nvPr/>
        </p:nvSpPr>
        <p:spPr>
          <a:xfrm>
            <a:off x="7865567" y="4349034"/>
            <a:ext cx="108636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Curated (Gold)</a:t>
            </a:r>
          </a:p>
        </p:txBody>
      </p:sp>
    </p:spTree>
    <p:extLst>
      <p:ext uri="{BB962C8B-B14F-4D97-AF65-F5344CB8AC3E}">
        <p14:creationId xmlns:p14="http://schemas.microsoft.com/office/powerpoint/2010/main" val="3084279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68260" y="2849822"/>
            <a:ext cx="11211906" cy="3502326"/>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itle 1">
            <a:extLst>
              <a:ext uri="{FF2B5EF4-FFF2-40B4-BE49-F238E27FC236}">
                <a16:creationId xmlns:a16="http://schemas.microsoft.com/office/drawing/2014/main" id="{B6482073-71B5-4FA0-8E2B-1D5C691CE5D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S3a: Architecture Pattern-3a (Databricks + Snowflake)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EBFD1A-B7A0-466A-B83C-FDA8DD378B8A}" type="slidenum">
              <a:rPr kumimoji="0" lang="en-US" sz="1400" b="0" i="0" u="none" strike="noStrike" kern="1200" cap="none" spc="0" normalizeH="0" baseline="0" noProof="0" smtClean="0">
                <a:ln>
                  <a:noFill/>
                </a:ln>
                <a:solidFill>
                  <a:srgbClr val="A7A9AC">
                    <a:lumMod val="50000"/>
                  </a:srgbClr>
                </a:solidFill>
                <a:effectLst/>
                <a:uLnTx/>
                <a:uFillTx/>
                <a:latin typeface="Open Sans" panose="020B0606030504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A7A9AC">
                  <a:lumMod val="50000"/>
                </a:srgbClr>
              </a:solidFill>
              <a:effectLst/>
              <a:uLnTx/>
              <a:uFillTx/>
              <a:latin typeface="Open Sans" panose="020B0606030504020204" pitchFamily="34" charset="0"/>
            </a:endParaRPr>
          </a:p>
        </p:txBody>
      </p:sp>
      <p:sp>
        <p:nvSpPr>
          <p:cNvPr id="10" name="Rectangle 9"/>
          <p:cNvSpPr/>
          <p:nvPr/>
        </p:nvSpPr>
        <p:spPr>
          <a:xfrm>
            <a:off x="2011991" y="2982949"/>
            <a:ext cx="8115420" cy="3231828"/>
          </a:xfrm>
          <a:prstGeom prst="rect">
            <a:avLst/>
          </a:prstGeom>
          <a:solidFill>
            <a:schemeClr val="bg1"/>
          </a:solidFill>
          <a:ln w="3175">
            <a:solidFill>
              <a:schemeClr val="tx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D6E71">
                    <a:lumMod val="75000"/>
                  </a:srgbClr>
                </a:solidFill>
                <a:effectLst/>
                <a:uLnTx/>
                <a:uFillTx/>
                <a:latin typeface="Calibri"/>
                <a:ea typeface="+mn-ea"/>
                <a:cs typeface="+mn-cs"/>
              </a:rPr>
              <a:t>Cloud Platform</a:t>
            </a:r>
          </a:p>
        </p:txBody>
      </p:sp>
      <p:sp>
        <p:nvSpPr>
          <p:cNvPr id="11" name="Rectangle 10"/>
          <p:cNvSpPr/>
          <p:nvPr/>
        </p:nvSpPr>
        <p:spPr>
          <a:xfrm>
            <a:off x="736115" y="2982949"/>
            <a:ext cx="803563" cy="322150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Sources</a:t>
            </a:r>
          </a:p>
        </p:txBody>
      </p:sp>
      <p:sp>
        <p:nvSpPr>
          <p:cNvPr id="12" name="Rectangle 11"/>
          <p:cNvSpPr/>
          <p:nvPr/>
        </p:nvSpPr>
        <p:spPr>
          <a:xfrm>
            <a:off x="2232512" y="4774077"/>
            <a:ext cx="1271796" cy="61738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Batch Processing</a:t>
            </a:r>
          </a:p>
        </p:txBody>
      </p:sp>
      <p:sp>
        <p:nvSpPr>
          <p:cNvPr id="13" name="Rectangle 12"/>
          <p:cNvSpPr/>
          <p:nvPr/>
        </p:nvSpPr>
        <p:spPr>
          <a:xfrm>
            <a:off x="2226912" y="3325767"/>
            <a:ext cx="1277395" cy="62288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Processing</a:t>
            </a:r>
          </a:p>
        </p:txBody>
      </p:sp>
      <p:sp>
        <p:nvSpPr>
          <p:cNvPr id="16" name="Can 15"/>
          <p:cNvSpPr/>
          <p:nvPr/>
        </p:nvSpPr>
        <p:spPr>
          <a:xfrm>
            <a:off x="904219" y="4367953"/>
            <a:ext cx="454521" cy="308151"/>
          </a:xfrm>
          <a:prstGeom prst="can">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DB</a:t>
            </a:r>
          </a:p>
        </p:txBody>
      </p:sp>
      <p:sp>
        <p:nvSpPr>
          <p:cNvPr id="17" name="Flowchart: Multidocument 16"/>
          <p:cNvSpPr/>
          <p:nvPr/>
        </p:nvSpPr>
        <p:spPr>
          <a:xfrm>
            <a:off x="886535" y="4899829"/>
            <a:ext cx="500614" cy="463572"/>
          </a:xfrm>
          <a:prstGeom prst="flowChartMulti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File</a:t>
            </a:r>
          </a:p>
        </p:txBody>
      </p:sp>
      <p:pic>
        <p:nvPicPr>
          <p:cNvPr id="18" name="Picture 17"/>
          <p:cNvPicPr>
            <a:picLocks noChangeAspect="1"/>
          </p:cNvPicPr>
          <p:nvPr/>
        </p:nvPicPr>
        <p:blipFill>
          <a:blip r:embed="rId2"/>
          <a:stretch>
            <a:fillRect/>
          </a:stretch>
        </p:blipFill>
        <p:spPr>
          <a:xfrm>
            <a:off x="931337" y="5460564"/>
            <a:ext cx="400287" cy="484902"/>
          </a:xfrm>
          <a:prstGeom prst="rect">
            <a:avLst/>
          </a:prstGeom>
        </p:spPr>
      </p:pic>
      <p:sp>
        <p:nvSpPr>
          <p:cNvPr id="19" name="Isosceles Triangle 18"/>
          <p:cNvSpPr/>
          <p:nvPr/>
        </p:nvSpPr>
        <p:spPr>
          <a:xfrm rot="5400000">
            <a:off x="1567047" y="3530979"/>
            <a:ext cx="384417" cy="164060"/>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p:cNvSpPr/>
          <p:nvPr/>
        </p:nvSpPr>
        <p:spPr>
          <a:xfrm rot="5400000">
            <a:off x="1601766" y="4972478"/>
            <a:ext cx="372450" cy="15521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p:cNvSpPr/>
          <p:nvPr/>
        </p:nvSpPr>
        <p:spPr>
          <a:xfrm rot="5400000">
            <a:off x="3752049" y="3567153"/>
            <a:ext cx="331736" cy="164494"/>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p:cNvSpPr/>
          <p:nvPr/>
        </p:nvSpPr>
        <p:spPr>
          <a:xfrm rot="5400000">
            <a:off x="3647480" y="5050497"/>
            <a:ext cx="371947" cy="158571"/>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Isosceles Triangle 22"/>
          <p:cNvSpPr/>
          <p:nvPr/>
        </p:nvSpPr>
        <p:spPr>
          <a:xfrm rot="7461878">
            <a:off x="3784049" y="4220877"/>
            <a:ext cx="321641" cy="160689"/>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10429019" y="2998325"/>
            <a:ext cx="1038257" cy="323182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Consumption</a:t>
            </a:r>
          </a:p>
        </p:txBody>
      </p:sp>
      <p:pic>
        <p:nvPicPr>
          <p:cNvPr id="44" name="Picture 43"/>
          <p:cNvPicPr>
            <a:picLocks noChangeAspect="1"/>
          </p:cNvPicPr>
          <p:nvPr/>
        </p:nvPicPr>
        <p:blipFill>
          <a:blip r:embed="rId3"/>
          <a:stretch>
            <a:fillRect/>
          </a:stretch>
        </p:blipFill>
        <p:spPr>
          <a:xfrm>
            <a:off x="857517" y="3233234"/>
            <a:ext cx="586098" cy="295157"/>
          </a:xfrm>
          <a:prstGeom prst="rect">
            <a:avLst/>
          </a:prstGeom>
        </p:spPr>
      </p:pic>
      <p:pic>
        <p:nvPicPr>
          <p:cNvPr id="45" name="Picture 44"/>
          <p:cNvPicPr>
            <a:picLocks noChangeAspect="1"/>
          </p:cNvPicPr>
          <p:nvPr/>
        </p:nvPicPr>
        <p:blipFill>
          <a:blip r:embed="rId4"/>
          <a:stretch>
            <a:fillRect/>
          </a:stretch>
        </p:blipFill>
        <p:spPr>
          <a:xfrm>
            <a:off x="857517" y="3780870"/>
            <a:ext cx="564010" cy="404320"/>
          </a:xfrm>
          <a:prstGeom prst="rect">
            <a:avLst/>
          </a:prstGeom>
        </p:spPr>
      </p:pic>
      <p:grpSp>
        <p:nvGrpSpPr>
          <p:cNvPr id="46" name="Group 45"/>
          <p:cNvGrpSpPr/>
          <p:nvPr/>
        </p:nvGrpSpPr>
        <p:grpSpPr>
          <a:xfrm>
            <a:off x="7156401" y="3259391"/>
            <a:ext cx="1939380" cy="809064"/>
            <a:chOff x="6594764" y="2079355"/>
            <a:chExt cx="1483596" cy="809064"/>
          </a:xfrm>
        </p:grpSpPr>
        <p:sp>
          <p:nvSpPr>
            <p:cNvPr id="47" name="Rectangle 46"/>
            <p:cNvSpPr/>
            <p:nvPr/>
          </p:nvSpPr>
          <p:spPr>
            <a:xfrm>
              <a:off x="6594764" y="2079355"/>
              <a:ext cx="1483596"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Data Science</a:t>
              </a:r>
            </a:p>
          </p:txBody>
        </p:sp>
        <p:pic>
          <p:nvPicPr>
            <p:cNvPr id="48" name="Picture 47"/>
            <p:cNvPicPr>
              <a:picLocks noChangeAspect="1"/>
            </p:cNvPicPr>
            <p:nvPr/>
          </p:nvPicPr>
          <p:blipFill>
            <a:blip r:embed="rId5"/>
            <a:stretch>
              <a:fillRect/>
            </a:stretch>
          </p:blipFill>
          <p:spPr>
            <a:xfrm>
              <a:off x="7714997" y="2255883"/>
              <a:ext cx="298619" cy="380509"/>
            </a:xfrm>
            <a:prstGeom prst="rect">
              <a:avLst/>
            </a:prstGeom>
          </p:spPr>
        </p:pic>
      </p:grpSp>
      <p:sp>
        <p:nvSpPr>
          <p:cNvPr id="59" name="Isosceles Triangle 58"/>
          <p:cNvSpPr/>
          <p:nvPr/>
        </p:nvSpPr>
        <p:spPr>
          <a:xfrm rot="1622388">
            <a:off x="5425976" y="4368893"/>
            <a:ext cx="325137" cy="181352"/>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Isosceles Triangle 61"/>
          <p:cNvSpPr/>
          <p:nvPr/>
        </p:nvSpPr>
        <p:spPr>
          <a:xfrm rot="1817037">
            <a:off x="7195249" y="4387378"/>
            <a:ext cx="329148" cy="186656"/>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Isosceles Triangle 63"/>
          <p:cNvSpPr/>
          <p:nvPr/>
        </p:nvSpPr>
        <p:spPr>
          <a:xfrm rot="5400000">
            <a:off x="9503763" y="5037607"/>
            <a:ext cx="341526" cy="15013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10602931" y="3218636"/>
            <a:ext cx="616824" cy="325131"/>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Apps</a:t>
            </a:r>
          </a:p>
        </p:txBody>
      </p:sp>
      <p:sp>
        <p:nvSpPr>
          <p:cNvPr id="75" name="Rectangle 74"/>
          <p:cNvSpPr/>
          <p:nvPr/>
        </p:nvSpPr>
        <p:spPr>
          <a:xfrm>
            <a:off x="7222617" y="3300095"/>
            <a:ext cx="1034275" cy="528266"/>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lumMod val="75000"/>
                  </a:srgbClr>
                </a:solidFill>
                <a:effectLst/>
                <a:uLnTx/>
                <a:uFillTx/>
                <a:latin typeface="Calibri"/>
                <a:ea typeface="+mn-ea"/>
                <a:cs typeface="+mn-cs"/>
              </a:rPr>
              <a:t>Cloud Analytics Services</a:t>
            </a:r>
          </a:p>
        </p:txBody>
      </p:sp>
      <p:sp>
        <p:nvSpPr>
          <p:cNvPr id="101" name="Isosceles Triangle 100"/>
          <p:cNvSpPr/>
          <p:nvPr/>
        </p:nvSpPr>
        <p:spPr>
          <a:xfrm rot="10800000">
            <a:off x="6244081" y="4219879"/>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Isosceles Triangle 102"/>
          <p:cNvSpPr/>
          <p:nvPr/>
        </p:nvSpPr>
        <p:spPr>
          <a:xfrm rot="10800000">
            <a:off x="8408750" y="421991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Isosceles Triangle 103"/>
          <p:cNvSpPr/>
          <p:nvPr/>
        </p:nvSpPr>
        <p:spPr>
          <a:xfrm rot="10800000">
            <a:off x="4670485" y="421612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4308964" y="5682757"/>
            <a:ext cx="4786817" cy="16366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Cloud Storage</a:t>
            </a:r>
          </a:p>
        </p:txBody>
      </p:sp>
      <p:grpSp>
        <p:nvGrpSpPr>
          <p:cNvPr id="110" name="Group 109"/>
          <p:cNvGrpSpPr/>
          <p:nvPr/>
        </p:nvGrpSpPr>
        <p:grpSpPr>
          <a:xfrm>
            <a:off x="4308964" y="4658305"/>
            <a:ext cx="1179866" cy="959834"/>
            <a:chOff x="4308965" y="4482672"/>
            <a:chExt cx="1179866" cy="959834"/>
          </a:xfrm>
        </p:grpSpPr>
        <p:grpSp>
          <p:nvGrpSpPr>
            <p:cNvPr id="82" name="Group 81"/>
            <p:cNvGrpSpPr/>
            <p:nvPr/>
          </p:nvGrpSpPr>
          <p:grpSpPr>
            <a:xfrm>
              <a:off x="4308965" y="4482672"/>
              <a:ext cx="1179866" cy="959834"/>
              <a:chOff x="4453298" y="3505587"/>
              <a:chExt cx="1179866" cy="959834"/>
            </a:xfrm>
          </p:grpSpPr>
          <p:sp>
            <p:nvSpPr>
              <p:cNvPr id="26" name="Rectangle 25"/>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27" name="Picture 26"/>
              <p:cNvPicPr>
                <a:picLocks noChangeAspect="1"/>
              </p:cNvPicPr>
              <p:nvPr/>
            </p:nvPicPr>
            <p:blipFill>
              <a:blip r:embed="rId6"/>
              <a:stretch>
                <a:fillRect/>
              </a:stretch>
            </p:blipFill>
            <p:spPr>
              <a:xfrm>
                <a:off x="5322703" y="3564462"/>
                <a:ext cx="271252" cy="241112"/>
              </a:xfrm>
              <a:prstGeom prst="rect">
                <a:avLst/>
              </a:prstGeom>
            </p:spPr>
          </p:pic>
          <p:grpSp>
            <p:nvGrpSpPr>
              <p:cNvPr id="31" name="Group 30"/>
              <p:cNvGrpSpPr/>
              <p:nvPr/>
            </p:nvGrpSpPr>
            <p:grpSpPr>
              <a:xfrm>
                <a:off x="4813058" y="3582745"/>
                <a:ext cx="423884" cy="503533"/>
                <a:chOff x="4749697" y="2601120"/>
                <a:chExt cx="494656" cy="586894"/>
              </a:xfrm>
            </p:grpSpPr>
            <p:pic>
              <p:nvPicPr>
                <p:cNvPr id="41" name="Picture 40"/>
                <p:cNvPicPr>
                  <a:picLocks noChangeAspect="1"/>
                </p:cNvPicPr>
                <p:nvPr/>
              </p:nvPicPr>
              <p:blipFill>
                <a:blip r:embed="rId7"/>
                <a:stretch>
                  <a:fillRect/>
                </a:stretch>
              </p:blipFill>
              <p:spPr>
                <a:xfrm>
                  <a:off x="4749697" y="2601120"/>
                  <a:ext cx="367940" cy="486207"/>
                </a:xfrm>
                <a:prstGeom prst="rect">
                  <a:avLst/>
                </a:prstGeom>
              </p:spPr>
            </p:pic>
            <p:pic>
              <p:nvPicPr>
                <p:cNvPr id="42" name="Picture 41"/>
                <p:cNvPicPr>
                  <a:picLocks noChangeAspect="1"/>
                </p:cNvPicPr>
                <p:nvPr/>
              </p:nvPicPr>
              <p:blipFill>
                <a:blip r:embed="rId7"/>
                <a:stretch>
                  <a:fillRect/>
                </a:stretch>
              </p:blipFill>
              <p:spPr>
                <a:xfrm>
                  <a:off x="4809382" y="2646128"/>
                  <a:ext cx="367940" cy="486207"/>
                </a:xfrm>
                <a:prstGeom prst="rect">
                  <a:avLst/>
                </a:prstGeom>
              </p:spPr>
            </p:pic>
            <p:pic>
              <p:nvPicPr>
                <p:cNvPr id="43" name="Picture 42"/>
                <p:cNvPicPr>
                  <a:picLocks noChangeAspect="1"/>
                </p:cNvPicPr>
                <p:nvPr/>
              </p:nvPicPr>
              <p:blipFill>
                <a:blip r:embed="rId7"/>
                <a:stretch>
                  <a:fillRect/>
                </a:stretch>
              </p:blipFill>
              <p:spPr>
                <a:xfrm>
                  <a:off x="4876413" y="2701807"/>
                  <a:ext cx="367940" cy="486207"/>
                </a:xfrm>
                <a:prstGeom prst="rect">
                  <a:avLst/>
                </a:prstGeom>
              </p:spPr>
            </p:pic>
          </p:grpSp>
          <p:sp>
            <p:nvSpPr>
              <p:cNvPr id="34" name="TextBox 33"/>
              <p:cNvSpPr txBox="1"/>
              <p:nvPr/>
            </p:nvSpPr>
            <p:spPr>
              <a:xfrm>
                <a:off x="4690124" y="3999892"/>
                <a:ext cx="66345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grpSp>
        <p:pic>
          <p:nvPicPr>
            <p:cNvPr id="107" name="Picture 106"/>
            <p:cNvPicPr>
              <a:picLocks noChangeAspect="1"/>
            </p:cNvPicPr>
            <p:nvPr/>
          </p:nvPicPr>
          <p:blipFill>
            <a:blip r:embed="rId5"/>
            <a:stretch>
              <a:fillRect/>
            </a:stretch>
          </p:blipFill>
          <p:spPr>
            <a:xfrm>
              <a:off x="5183671" y="4812156"/>
              <a:ext cx="272664" cy="275015"/>
            </a:xfrm>
            <a:prstGeom prst="rect">
              <a:avLst/>
            </a:prstGeom>
          </p:spPr>
        </p:pic>
      </p:grpSp>
      <p:grpSp>
        <p:nvGrpSpPr>
          <p:cNvPr id="111" name="Group 110"/>
          <p:cNvGrpSpPr/>
          <p:nvPr/>
        </p:nvGrpSpPr>
        <p:grpSpPr>
          <a:xfrm>
            <a:off x="6042518" y="4403394"/>
            <a:ext cx="1283170" cy="1201887"/>
            <a:chOff x="6042519" y="4227761"/>
            <a:chExt cx="1283170" cy="1201887"/>
          </a:xfrm>
        </p:grpSpPr>
        <p:grpSp>
          <p:nvGrpSpPr>
            <p:cNvPr id="83" name="Group 82"/>
            <p:cNvGrpSpPr/>
            <p:nvPr/>
          </p:nvGrpSpPr>
          <p:grpSpPr>
            <a:xfrm>
              <a:off x="6042519" y="4227761"/>
              <a:ext cx="1283170" cy="1201887"/>
              <a:chOff x="4349994" y="3263534"/>
              <a:chExt cx="1283170" cy="1201887"/>
            </a:xfrm>
          </p:grpSpPr>
          <p:sp>
            <p:nvSpPr>
              <p:cNvPr id="84" name="Rectangle 83"/>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85" name="Picture 84"/>
              <p:cNvPicPr>
                <a:picLocks noChangeAspect="1"/>
              </p:cNvPicPr>
              <p:nvPr/>
            </p:nvPicPr>
            <p:blipFill>
              <a:blip r:embed="rId6"/>
              <a:stretch>
                <a:fillRect/>
              </a:stretch>
            </p:blipFill>
            <p:spPr>
              <a:xfrm>
                <a:off x="5322703" y="3564462"/>
                <a:ext cx="271252" cy="241112"/>
              </a:xfrm>
              <a:prstGeom prst="rect">
                <a:avLst/>
              </a:prstGeom>
            </p:spPr>
          </p:pic>
          <p:grpSp>
            <p:nvGrpSpPr>
              <p:cNvPr id="86" name="Group 85"/>
              <p:cNvGrpSpPr/>
              <p:nvPr/>
            </p:nvGrpSpPr>
            <p:grpSpPr>
              <a:xfrm>
                <a:off x="4813058" y="3582745"/>
                <a:ext cx="423884" cy="503533"/>
                <a:chOff x="4749697" y="2601120"/>
                <a:chExt cx="494656" cy="586894"/>
              </a:xfrm>
            </p:grpSpPr>
            <p:pic>
              <p:nvPicPr>
                <p:cNvPr id="88" name="Picture 87"/>
                <p:cNvPicPr>
                  <a:picLocks noChangeAspect="1"/>
                </p:cNvPicPr>
                <p:nvPr/>
              </p:nvPicPr>
              <p:blipFill>
                <a:blip r:embed="rId7"/>
                <a:stretch>
                  <a:fillRect/>
                </a:stretch>
              </p:blipFill>
              <p:spPr>
                <a:xfrm>
                  <a:off x="4749697" y="2601120"/>
                  <a:ext cx="367940" cy="486207"/>
                </a:xfrm>
                <a:prstGeom prst="rect">
                  <a:avLst/>
                </a:prstGeom>
              </p:spPr>
            </p:pic>
            <p:pic>
              <p:nvPicPr>
                <p:cNvPr id="89" name="Picture 88"/>
                <p:cNvPicPr>
                  <a:picLocks noChangeAspect="1"/>
                </p:cNvPicPr>
                <p:nvPr/>
              </p:nvPicPr>
              <p:blipFill>
                <a:blip r:embed="rId7"/>
                <a:stretch>
                  <a:fillRect/>
                </a:stretch>
              </p:blipFill>
              <p:spPr>
                <a:xfrm>
                  <a:off x="4809382" y="2646128"/>
                  <a:ext cx="367940" cy="486207"/>
                </a:xfrm>
                <a:prstGeom prst="rect">
                  <a:avLst/>
                </a:prstGeom>
              </p:spPr>
            </p:pic>
            <p:pic>
              <p:nvPicPr>
                <p:cNvPr id="90" name="Picture 89"/>
                <p:cNvPicPr>
                  <a:picLocks noChangeAspect="1"/>
                </p:cNvPicPr>
                <p:nvPr/>
              </p:nvPicPr>
              <p:blipFill>
                <a:blip r:embed="rId7"/>
                <a:stretch>
                  <a:fillRect/>
                </a:stretch>
              </p:blipFill>
              <p:spPr>
                <a:xfrm>
                  <a:off x="4876413" y="2701807"/>
                  <a:ext cx="367940" cy="486207"/>
                </a:xfrm>
                <a:prstGeom prst="rect">
                  <a:avLst/>
                </a:prstGeom>
              </p:spPr>
            </p:pic>
          </p:grpSp>
          <p:sp>
            <p:nvSpPr>
              <p:cNvPr id="87" name="TextBox 86"/>
              <p:cNvSpPr txBox="1"/>
              <p:nvPr/>
            </p:nvSpPr>
            <p:spPr>
              <a:xfrm>
                <a:off x="4711502" y="4021933"/>
                <a:ext cx="66345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sp>
            <p:nvSpPr>
              <p:cNvPr id="8" name="TextBox 7">
                <a:extLst>
                  <a:ext uri="{FF2B5EF4-FFF2-40B4-BE49-F238E27FC236}">
                    <a16:creationId xmlns:a16="http://schemas.microsoft.com/office/drawing/2014/main" id="{5BDDC7AA-B820-41CB-F2F3-2D24B036DD34}"/>
                  </a:ext>
                </a:extLst>
              </p:cNvPr>
              <p:cNvSpPr txBox="1"/>
              <p:nvPr/>
            </p:nvSpPr>
            <p:spPr>
              <a:xfrm>
                <a:off x="4349994" y="3263534"/>
                <a:ext cx="127731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Integrated (Silver)</a:t>
                </a:r>
              </a:p>
            </p:txBody>
          </p:sp>
        </p:grpSp>
        <p:pic>
          <p:nvPicPr>
            <p:cNvPr id="108" name="Picture 107"/>
            <p:cNvPicPr>
              <a:picLocks noChangeAspect="1"/>
            </p:cNvPicPr>
            <p:nvPr/>
          </p:nvPicPr>
          <p:blipFill>
            <a:blip r:embed="rId5"/>
            <a:stretch>
              <a:fillRect/>
            </a:stretch>
          </p:blipFill>
          <p:spPr>
            <a:xfrm>
              <a:off x="7007719" y="4825113"/>
              <a:ext cx="272664" cy="275015"/>
            </a:xfrm>
            <a:prstGeom prst="rect">
              <a:avLst/>
            </a:prstGeom>
          </p:spPr>
        </p:pic>
      </p:grpSp>
      <p:cxnSp>
        <p:nvCxnSpPr>
          <p:cNvPr id="117" name="Straight Connector 116"/>
          <p:cNvCxnSpPr/>
          <p:nvPr/>
        </p:nvCxnSpPr>
        <p:spPr>
          <a:xfrm>
            <a:off x="4113921" y="862169"/>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200449" y="862169"/>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473196" y="845983"/>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Use Cases</a:t>
            </a:r>
          </a:p>
        </p:txBody>
      </p:sp>
      <p:sp>
        <p:nvSpPr>
          <p:cNvPr id="122" name="Rectangle 121"/>
          <p:cNvSpPr/>
          <p:nvPr/>
        </p:nvSpPr>
        <p:spPr>
          <a:xfrm>
            <a:off x="5619117" y="841214"/>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Advantages</a:t>
            </a:r>
          </a:p>
        </p:txBody>
      </p:sp>
      <p:sp>
        <p:nvSpPr>
          <p:cNvPr id="123" name="Rectangle 122"/>
          <p:cNvSpPr/>
          <p:nvPr/>
        </p:nvSpPr>
        <p:spPr>
          <a:xfrm>
            <a:off x="9440575" y="845983"/>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Limitations</a:t>
            </a:r>
          </a:p>
        </p:txBody>
      </p:sp>
      <p:sp>
        <p:nvSpPr>
          <p:cNvPr id="127" name="TextBox 126"/>
          <p:cNvSpPr txBox="1"/>
          <p:nvPr/>
        </p:nvSpPr>
        <p:spPr>
          <a:xfrm>
            <a:off x="534838" y="1045986"/>
            <a:ext cx="3465328" cy="175432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Complex Data Transformation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Extensive spark based Data science / ML jobs &amp; extensive SQL based data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Migrating data platform from traditional system with limited consumer impact </a:t>
            </a:r>
          </a:p>
        </p:txBody>
      </p:sp>
      <p:sp>
        <p:nvSpPr>
          <p:cNvPr id="128" name="TextBox 127"/>
          <p:cNvSpPr txBox="1"/>
          <p:nvPr/>
        </p:nvSpPr>
        <p:spPr>
          <a:xfrm>
            <a:off x="4227677" y="1018076"/>
            <a:ext cx="3465328" cy="175432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Flexible options for BI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Ad-hoc Users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SQL based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Complex Data Transformation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Supports different data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Sharing</a:t>
            </a:r>
          </a:p>
        </p:txBody>
      </p:sp>
      <p:sp>
        <p:nvSpPr>
          <p:cNvPr id="129" name="TextBox 128"/>
          <p:cNvSpPr txBox="1"/>
          <p:nvPr/>
        </p:nvSpPr>
        <p:spPr>
          <a:xfrm>
            <a:off x="8275676" y="1022746"/>
            <a:ext cx="3465328" cy="147732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Cost Implications because of using multiple data platform</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to be moved across data platforms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duplication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Governance</a:t>
            </a:r>
          </a:p>
        </p:txBody>
      </p:sp>
      <p:grpSp>
        <p:nvGrpSpPr>
          <p:cNvPr id="131" name="Group 130"/>
          <p:cNvGrpSpPr/>
          <p:nvPr/>
        </p:nvGrpSpPr>
        <p:grpSpPr>
          <a:xfrm>
            <a:off x="4409170" y="3262353"/>
            <a:ext cx="1029170" cy="809064"/>
            <a:chOff x="4409171" y="3086720"/>
            <a:chExt cx="1029170" cy="809064"/>
          </a:xfrm>
        </p:grpSpPr>
        <p:grpSp>
          <p:nvGrpSpPr>
            <p:cNvPr id="52" name="Group 51"/>
            <p:cNvGrpSpPr/>
            <p:nvPr/>
          </p:nvGrpSpPr>
          <p:grpSpPr>
            <a:xfrm>
              <a:off x="4409171" y="3086720"/>
              <a:ext cx="1029170" cy="809064"/>
              <a:chOff x="6594765" y="2116475"/>
              <a:chExt cx="1029170" cy="809064"/>
            </a:xfrm>
          </p:grpSpPr>
          <p:sp>
            <p:nvSpPr>
              <p:cNvPr id="53" name="Rectangle 52"/>
              <p:cNvSpPr/>
              <p:nvPr/>
            </p:nvSpPr>
            <p:spPr>
              <a:xfrm>
                <a:off x="6594765" y="2116475"/>
                <a:ext cx="1029170"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Analysis</a:t>
                </a:r>
              </a:p>
            </p:txBody>
          </p:sp>
          <p:pic>
            <p:nvPicPr>
              <p:cNvPr id="54" name="Picture 53"/>
              <p:cNvPicPr>
                <a:picLocks noChangeAspect="1"/>
              </p:cNvPicPr>
              <p:nvPr/>
            </p:nvPicPr>
            <p:blipFill>
              <a:blip r:embed="rId5"/>
              <a:stretch>
                <a:fillRect/>
              </a:stretch>
            </p:blipFill>
            <p:spPr>
              <a:xfrm>
                <a:off x="7306638" y="2215528"/>
                <a:ext cx="269691" cy="272016"/>
              </a:xfrm>
              <a:prstGeom prst="rect">
                <a:avLst/>
              </a:prstGeom>
            </p:spPr>
          </p:pic>
        </p:grpSp>
        <p:sp>
          <p:nvSpPr>
            <p:cNvPr id="130" name="Rectangle 129"/>
            <p:cNvSpPr/>
            <p:nvPr/>
          </p:nvSpPr>
          <p:spPr>
            <a:xfrm>
              <a:off x="4458491" y="3120413"/>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grpSp>
        <p:nvGrpSpPr>
          <p:cNvPr id="133" name="Group 132"/>
          <p:cNvGrpSpPr/>
          <p:nvPr/>
        </p:nvGrpSpPr>
        <p:grpSpPr>
          <a:xfrm>
            <a:off x="5754632" y="3252604"/>
            <a:ext cx="1089033" cy="809064"/>
            <a:chOff x="5754633" y="3076971"/>
            <a:chExt cx="1089033" cy="809064"/>
          </a:xfrm>
        </p:grpSpPr>
        <p:grpSp>
          <p:nvGrpSpPr>
            <p:cNvPr id="49" name="Group 48"/>
            <p:cNvGrpSpPr/>
            <p:nvPr/>
          </p:nvGrpSpPr>
          <p:grpSpPr>
            <a:xfrm>
              <a:off x="5754633" y="3076971"/>
              <a:ext cx="1089033" cy="809064"/>
              <a:chOff x="6623328" y="3515446"/>
              <a:chExt cx="1089033" cy="809064"/>
            </a:xfrm>
          </p:grpSpPr>
          <p:sp>
            <p:nvSpPr>
              <p:cNvPr id="50" name="Rectangle 49"/>
              <p:cNvSpPr/>
              <p:nvPr/>
            </p:nvSpPr>
            <p:spPr>
              <a:xfrm>
                <a:off x="6623328" y="3515446"/>
                <a:ext cx="1089033"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Transformation</a:t>
                </a:r>
              </a:p>
            </p:txBody>
          </p:sp>
          <p:pic>
            <p:nvPicPr>
              <p:cNvPr id="51" name="Picture 50"/>
              <p:cNvPicPr>
                <a:picLocks noChangeAspect="1"/>
              </p:cNvPicPr>
              <p:nvPr/>
            </p:nvPicPr>
            <p:blipFill>
              <a:blip r:embed="rId5"/>
              <a:stretch>
                <a:fillRect/>
              </a:stretch>
            </p:blipFill>
            <p:spPr>
              <a:xfrm>
                <a:off x="7383597" y="3650366"/>
                <a:ext cx="277605" cy="279998"/>
              </a:xfrm>
              <a:prstGeom prst="rect">
                <a:avLst/>
              </a:prstGeom>
            </p:spPr>
          </p:pic>
        </p:grpSp>
        <p:sp>
          <p:nvSpPr>
            <p:cNvPr id="132" name="Rectangle 131"/>
            <p:cNvSpPr/>
            <p:nvPr/>
          </p:nvSpPr>
          <p:spPr>
            <a:xfrm>
              <a:off x="5819002" y="3166470"/>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grpSp>
        <p:nvGrpSpPr>
          <p:cNvPr id="2" name="Group 1"/>
          <p:cNvGrpSpPr/>
          <p:nvPr/>
        </p:nvGrpSpPr>
        <p:grpSpPr>
          <a:xfrm>
            <a:off x="7904134" y="4404389"/>
            <a:ext cx="1191647" cy="1200892"/>
            <a:chOff x="7904135" y="4228756"/>
            <a:chExt cx="1191647" cy="1200892"/>
          </a:xfrm>
        </p:grpSpPr>
        <p:grpSp>
          <p:nvGrpSpPr>
            <p:cNvPr id="91" name="Group 90"/>
            <p:cNvGrpSpPr/>
            <p:nvPr/>
          </p:nvGrpSpPr>
          <p:grpSpPr>
            <a:xfrm>
              <a:off x="7904135" y="4228756"/>
              <a:ext cx="1191647" cy="1200892"/>
              <a:chOff x="4441517" y="3264529"/>
              <a:chExt cx="1191647" cy="1200892"/>
            </a:xfrm>
          </p:grpSpPr>
          <p:sp>
            <p:nvSpPr>
              <p:cNvPr id="92" name="Rectangle 91"/>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Snowflake</a:t>
                </a:r>
              </a:p>
            </p:txBody>
          </p:sp>
          <p:sp>
            <p:nvSpPr>
              <p:cNvPr id="95" name="TextBox 94"/>
              <p:cNvSpPr txBox="1"/>
              <p:nvPr/>
            </p:nvSpPr>
            <p:spPr>
              <a:xfrm>
                <a:off x="4441517" y="3264529"/>
                <a:ext cx="111464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Curated(Gold)</a:t>
                </a:r>
              </a:p>
            </p:txBody>
          </p:sp>
        </p:grpSp>
        <p:pic>
          <p:nvPicPr>
            <p:cNvPr id="100" name="Picture 99"/>
            <p:cNvPicPr>
              <a:picLocks noChangeAspect="1"/>
            </p:cNvPicPr>
            <p:nvPr/>
          </p:nvPicPr>
          <p:blipFill>
            <a:blip r:embed="rId8"/>
            <a:stretch>
              <a:fillRect/>
            </a:stretch>
          </p:blipFill>
          <p:spPr>
            <a:xfrm>
              <a:off x="8275676" y="4562537"/>
              <a:ext cx="450246" cy="418588"/>
            </a:xfrm>
            <a:prstGeom prst="rect">
              <a:avLst/>
            </a:prstGeom>
          </p:spPr>
        </p:pic>
      </p:grpSp>
      <p:sp>
        <p:nvSpPr>
          <p:cNvPr id="102" name="Rectangle 101"/>
          <p:cNvSpPr/>
          <p:nvPr/>
        </p:nvSpPr>
        <p:spPr>
          <a:xfrm>
            <a:off x="7915915" y="5689452"/>
            <a:ext cx="1179866" cy="156967"/>
          </a:xfrm>
          <a:prstGeom prst="rect">
            <a:avLst/>
          </a:prstGeom>
          <a:solidFill>
            <a:schemeClr val="bg1">
              <a:lumMod val="85000"/>
            </a:schemeClr>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lumMod val="75000"/>
                  </a:srgbClr>
                </a:solidFill>
                <a:effectLst/>
                <a:uLnTx/>
                <a:uFillTx/>
                <a:latin typeface="Calibri"/>
                <a:ea typeface="+mn-ea"/>
                <a:cs typeface="+mn-cs"/>
              </a:rPr>
              <a:t>Restricted Storage</a:t>
            </a:r>
          </a:p>
        </p:txBody>
      </p:sp>
      <p:sp>
        <p:nvSpPr>
          <p:cNvPr id="81" name="Rectangle 80"/>
          <p:cNvSpPr/>
          <p:nvPr/>
        </p:nvSpPr>
        <p:spPr>
          <a:xfrm>
            <a:off x="4266126" y="2824891"/>
            <a:ext cx="3671286" cy="2903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Extensive Transformation / Data Science + DW </a:t>
            </a:r>
          </a:p>
        </p:txBody>
      </p:sp>
      <p:pic>
        <p:nvPicPr>
          <p:cNvPr id="5" name="Picture 4">
            <a:extLst>
              <a:ext uri="{FF2B5EF4-FFF2-40B4-BE49-F238E27FC236}">
                <a16:creationId xmlns:a16="http://schemas.microsoft.com/office/drawing/2014/main" id="{7815CECD-35CD-C187-F635-AAAD09DAF48A}"/>
              </a:ext>
            </a:extLst>
          </p:cNvPr>
          <p:cNvPicPr>
            <a:picLocks noChangeAspect="1"/>
          </p:cNvPicPr>
          <p:nvPr/>
        </p:nvPicPr>
        <p:blipFill>
          <a:blip r:embed="rId9"/>
          <a:stretch>
            <a:fillRect/>
          </a:stretch>
        </p:blipFill>
        <p:spPr>
          <a:xfrm>
            <a:off x="10766209" y="5093380"/>
            <a:ext cx="373942" cy="394717"/>
          </a:xfrm>
          <a:prstGeom prst="rect">
            <a:avLst/>
          </a:prstGeom>
        </p:spPr>
      </p:pic>
      <p:pic>
        <p:nvPicPr>
          <p:cNvPr id="6" name="Picture 5">
            <a:extLst>
              <a:ext uri="{FF2B5EF4-FFF2-40B4-BE49-F238E27FC236}">
                <a16:creationId xmlns:a16="http://schemas.microsoft.com/office/drawing/2014/main" id="{022E29A8-4FD2-159A-C223-A60C857559C5}"/>
              </a:ext>
            </a:extLst>
          </p:cNvPr>
          <p:cNvPicPr>
            <a:picLocks noChangeAspect="1"/>
          </p:cNvPicPr>
          <p:nvPr/>
        </p:nvPicPr>
        <p:blipFill>
          <a:blip r:embed="rId10"/>
          <a:stretch>
            <a:fillRect/>
          </a:stretch>
        </p:blipFill>
        <p:spPr>
          <a:xfrm>
            <a:off x="10805298" y="3947486"/>
            <a:ext cx="286316" cy="314594"/>
          </a:xfrm>
          <a:prstGeom prst="rect">
            <a:avLst/>
          </a:prstGeom>
        </p:spPr>
      </p:pic>
      <p:sp>
        <p:nvSpPr>
          <p:cNvPr id="7" name="TextBox 6">
            <a:extLst>
              <a:ext uri="{FF2B5EF4-FFF2-40B4-BE49-F238E27FC236}">
                <a16:creationId xmlns:a16="http://schemas.microsoft.com/office/drawing/2014/main" id="{DCF0AEB3-14C0-D06E-35DE-6A02516832C2}"/>
              </a:ext>
            </a:extLst>
          </p:cNvPr>
          <p:cNvSpPr txBox="1"/>
          <p:nvPr/>
        </p:nvSpPr>
        <p:spPr>
          <a:xfrm>
            <a:off x="10466359" y="4215226"/>
            <a:ext cx="10744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Scientist / Ad-hoc Users</a:t>
            </a:r>
          </a:p>
        </p:txBody>
      </p:sp>
      <p:sp>
        <p:nvSpPr>
          <p:cNvPr id="4" name="TextBox 3">
            <a:extLst>
              <a:ext uri="{FF2B5EF4-FFF2-40B4-BE49-F238E27FC236}">
                <a16:creationId xmlns:a16="http://schemas.microsoft.com/office/drawing/2014/main" id="{41503F99-769C-B423-A974-B5445F8238D5}"/>
              </a:ext>
            </a:extLst>
          </p:cNvPr>
          <p:cNvSpPr txBox="1"/>
          <p:nvPr/>
        </p:nvSpPr>
        <p:spPr>
          <a:xfrm>
            <a:off x="4351973" y="4431105"/>
            <a:ext cx="108636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Raw(Bronze)</a:t>
            </a:r>
          </a:p>
        </p:txBody>
      </p:sp>
    </p:spTree>
    <p:extLst>
      <p:ext uri="{BB962C8B-B14F-4D97-AF65-F5344CB8AC3E}">
        <p14:creationId xmlns:p14="http://schemas.microsoft.com/office/powerpoint/2010/main" val="121097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68260" y="2849822"/>
            <a:ext cx="11211906" cy="3502326"/>
          </a:xfrm>
          <a:prstGeom prst="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itle 1">
            <a:extLst>
              <a:ext uri="{FF2B5EF4-FFF2-40B4-BE49-F238E27FC236}">
                <a16:creationId xmlns:a16="http://schemas.microsoft.com/office/drawing/2014/main" id="{B6482073-71B5-4FA0-8E2B-1D5C691CE5D8}"/>
              </a:ext>
            </a:extLst>
          </p:cNvPr>
          <p:cNvSpPr>
            <a:spLocks noGrp="1"/>
          </p:cNvSpPr>
          <p:nvPr>
            <p:ph type="title"/>
          </p:nvPr>
        </p:nvSpPr>
        <p:spPr/>
        <p:txBody>
          <a:bodyPr vert="horz" lIns="91440" tIns="45720" rIns="91440" bIns="45720" rtlCol="0" anchor="ctr">
            <a:normAutofit fontScale="90000"/>
          </a:bodyPr>
          <a:lstStyle/>
          <a:p>
            <a:r>
              <a:rPr lang="en-US" sz="3600">
                <a:latin typeface="+mj-lt"/>
              </a:rPr>
              <a:t>S3b: Architecture Pattern-3b (Databricks and Snowflake)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EBFD1A-B7A0-466A-B83C-FDA8DD378B8A}" type="slidenum">
              <a:rPr kumimoji="0" lang="en-US" sz="1400" b="0" i="0" u="none" strike="noStrike" kern="1200" cap="none" spc="0" normalizeH="0" baseline="0" noProof="0" smtClean="0">
                <a:ln>
                  <a:noFill/>
                </a:ln>
                <a:solidFill>
                  <a:srgbClr val="A7A9AC">
                    <a:lumMod val="50000"/>
                  </a:srgbClr>
                </a:solidFill>
                <a:effectLst/>
                <a:uLnTx/>
                <a:uFillTx/>
                <a:latin typeface="Open Sans" panose="020B0606030504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A7A9AC">
                  <a:lumMod val="50000"/>
                </a:srgbClr>
              </a:solidFill>
              <a:effectLst/>
              <a:uLnTx/>
              <a:uFillTx/>
              <a:latin typeface="Open Sans" panose="020B0606030504020204" pitchFamily="34" charset="0"/>
            </a:endParaRPr>
          </a:p>
        </p:txBody>
      </p:sp>
      <p:sp>
        <p:nvSpPr>
          <p:cNvPr id="10" name="Rectangle 9"/>
          <p:cNvSpPr/>
          <p:nvPr/>
        </p:nvSpPr>
        <p:spPr>
          <a:xfrm>
            <a:off x="2011991" y="2982949"/>
            <a:ext cx="8115420" cy="3231828"/>
          </a:xfrm>
          <a:prstGeom prst="rect">
            <a:avLst/>
          </a:prstGeom>
          <a:solidFill>
            <a:schemeClr val="bg1"/>
          </a:solidFill>
          <a:ln w="3175">
            <a:solidFill>
              <a:schemeClr val="tx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D6E71">
                    <a:lumMod val="75000"/>
                  </a:srgbClr>
                </a:solidFill>
                <a:effectLst/>
                <a:uLnTx/>
                <a:uFillTx/>
                <a:latin typeface="Calibri"/>
                <a:ea typeface="+mn-ea"/>
                <a:cs typeface="+mn-cs"/>
              </a:rPr>
              <a:t>Cloud Platform</a:t>
            </a:r>
          </a:p>
        </p:txBody>
      </p:sp>
      <p:sp>
        <p:nvSpPr>
          <p:cNvPr id="11" name="Rectangle 10"/>
          <p:cNvSpPr/>
          <p:nvPr/>
        </p:nvSpPr>
        <p:spPr>
          <a:xfrm>
            <a:off x="736115" y="2982949"/>
            <a:ext cx="803563" cy="322150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Sources</a:t>
            </a:r>
          </a:p>
        </p:txBody>
      </p:sp>
      <p:sp>
        <p:nvSpPr>
          <p:cNvPr id="12" name="Rectangle 11"/>
          <p:cNvSpPr/>
          <p:nvPr/>
        </p:nvSpPr>
        <p:spPr>
          <a:xfrm>
            <a:off x="2232512" y="4774077"/>
            <a:ext cx="1271796" cy="61738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Batch Processing</a:t>
            </a:r>
          </a:p>
        </p:txBody>
      </p:sp>
      <p:sp>
        <p:nvSpPr>
          <p:cNvPr id="13" name="Rectangle 12"/>
          <p:cNvSpPr/>
          <p:nvPr/>
        </p:nvSpPr>
        <p:spPr>
          <a:xfrm>
            <a:off x="2226912" y="3325767"/>
            <a:ext cx="1277395" cy="62288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Processing</a:t>
            </a:r>
          </a:p>
        </p:txBody>
      </p:sp>
      <p:sp>
        <p:nvSpPr>
          <p:cNvPr id="16" name="Can 15"/>
          <p:cNvSpPr/>
          <p:nvPr/>
        </p:nvSpPr>
        <p:spPr>
          <a:xfrm>
            <a:off x="904219" y="4367953"/>
            <a:ext cx="454521" cy="308151"/>
          </a:xfrm>
          <a:prstGeom prst="can">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DB</a:t>
            </a:r>
          </a:p>
        </p:txBody>
      </p:sp>
      <p:sp>
        <p:nvSpPr>
          <p:cNvPr id="17" name="Flowchart: Multidocument 16"/>
          <p:cNvSpPr/>
          <p:nvPr/>
        </p:nvSpPr>
        <p:spPr>
          <a:xfrm>
            <a:off x="886535" y="4899829"/>
            <a:ext cx="500614" cy="463572"/>
          </a:xfrm>
          <a:prstGeom prst="flowChartMultidocumen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a:ea typeface="+mn-ea"/>
                <a:cs typeface="+mn-cs"/>
              </a:rPr>
              <a:t>File</a:t>
            </a:r>
          </a:p>
        </p:txBody>
      </p:sp>
      <p:pic>
        <p:nvPicPr>
          <p:cNvPr id="18" name="Picture 17"/>
          <p:cNvPicPr>
            <a:picLocks noChangeAspect="1"/>
          </p:cNvPicPr>
          <p:nvPr/>
        </p:nvPicPr>
        <p:blipFill>
          <a:blip r:embed="rId3"/>
          <a:stretch>
            <a:fillRect/>
          </a:stretch>
        </p:blipFill>
        <p:spPr>
          <a:xfrm>
            <a:off x="931337" y="5460564"/>
            <a:ext cx="400287" cy="484902"/>
          </a:xfrm>
          <a:prstGeom prst="rect">
            <a:avLst/>
          </a:prstGeom>
        </p:spPr>
      </p:pic>
      <p:sp>
        <p:nvSpPr>
          <p:cNvPr id="19" name="Isosceles Triangle 18"/>
          <p:cNvSpPr/>
          <p:nvPr/>
        </p:nvSpPr>
        <p:spPr>
          <a:xfrm rot="5400000">
            <a:off x="1567047" y="3530979"/>
            <a:ext cx="384417" cy="164060"/>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p:cNvSpPr/>
          <p:nvPr/>
        </p:nvSpPr>
        <p:spPr>
          <a:xfrm rot="5400000">
            <a:off x="1601766" y="4972478"/>
            <a:ext cx="372450" cy="15521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p:cNvSpPr/>
          <p:nvPr/>
        </p:nvSpPr>
        <p:spPr>
          <a:xfrm rot="5400000">
            <a:off x="3752049" y="3567153"/>
            <a:ext cx="331736" cy="164494"/>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p:cNvSpPr/>
          <p:nvPr/>
        </p:nvSpPr>
        <p:spPr>
          <a:xfrm rot="5400000">
            <a:off x="3647480" y="5050497"/>
            <a:ext cx="371947" cy="158571"/>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Isosceles Triangle 22"/>
          <p:cNvSpPr/>
          <p:nvPr/>
        </p:nvSpPr>
        <p:spPr>
          <a:xfrm rot="7461878">
            <a:off x="3784049" y="4220877"/>
            <a:ext cx="321641" cy="160689"/>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10429019" y="2998325"/>
            <a:ext cx="1038257" cy="323182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Consumption</a:t>
            </a:r>
          </a:p>
        </p:txBody>
      </p:sp>
      <p:pic>
        <p:nvPicPr>
          <p:cNvPr id="44" name="Picture 43"/>
          <p:cNvPicPr>
            <a:picLocks noChangeAspect="1"/>
          </p:cNvPicPr>
          <p:nvPr/>
        </p:nvPicPr>
        <p:blipFill>
          <a:blip r:embed="rId4"/>
          <a:stretch>
            <a:fillRect/>
          </a:stretch>
        </p:blipFill>
        <p:spPr>
          <a:xfrm>
            <a:off x="857517" y="3233234"/>
            <a:ext cx="586098" cy="295157"/>
          </a:xfrm>
          <a:prstGeom prst="rect">
            <a:avLst/>
          </a:prstGeom>
        </p:spPr>
      </p:pic>
      <p:pic>
        <p:nvPicPr>
          <p:cNvPr id="45" name="Picture 44"/>
          <p:cNvPicPr>
            <a:picLocks noChangeAspect="1"/>
          </p:cNvPicPr>
          <p:nvPr/>
        </p:nvPicPr>
        <p:blipFill>
          <a:blip r:embed="rId5"/>
          <a:stretch>
            <a:fillRect/>
          </a:stretch>
        </p:blipFill>
        <p:spPr>
          <a:xfrm>
            <a:off x="857517" y="3780870"/>
            <a:ext cx="564010" cy="404320"/>
          </a:xfrm>
          <a:prstGeom prst="rect">
            <a:avLst/>
          </a:prstGeom>
        </p:spPr>
      </p:pic>
      <p:grpSp>
        <p:nvGrpSpPr>
          <p:cNvPr id="46" name="Group 45"/>
          <p:cNvGrpSpPr/>
          <p:nvPr/>
        </p:nvGrpSpPr>
        <p:grpSpPr>
          <a:xfrm>
            <a:off x="7156401" y="3259391"/>
            <a:ext cx="1939380" cy="809064"/>
            <a:chOff x="6594764" y="2079355"/>
            <a:chExt cx="1483596" cy="809064"/>
          </a:xfrm>
        </p:grpSpPr>
        <p:sp>
          <p:nvSpPr>
            <p:cNvPr id="47" name="Rectangle 46"/>
            <p:cNvSpPr/>
            <p:nvPr/>
          </p:nvSpPr>
          <p:spPr>
            <a:xfrm>
              <a:off x="6594764" y="2079355"/>
              <a:ext cx="1483596"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Data Science</a:t>
              </a:r>
            </a:p>
          </p:txBody>
        </p:sp>
        <p:pic>
          <p:nvPicPr>
            <p:cNvPr id="48" name="Picture 47"/>
            <p:cNvPicPr>
              <a:picLocks noChangeAspect="1"/>
            </p:cNvPicPr>
            <p:nvPr/>
          </p:nvPicPr>
          <p:blipFill>
            <a:blip r:embed="rId6"/>
            <a:stretch>
              <a:fillRect/>
            </a:stretch>
          </p:blipFill>
          <p:spPr>
            <a:xfrm>
              <a:off x="7714997" y="2255883"/>
              <a:ext cx="298619" cy="380509"/>
            </a:xfrm>
            <a:prstGeom prst="rect">
              <a:avLst/>
            </a:prstGeom>
          </p:spPr>
        </p:pic>
      </p:grpSp>
      <p:sp>
        <p:nvSpPr>
          <p:cNvPr id="59" name="Isosceles Triangle 58"/>
          <p:cNvSpPr/>
          <p:nvPr/>
        </p:nvSpPr>
        <p:spPr>
          <a:xfrm rot="1622388">
            <a:off x="5425976" y="4368893"/>
            <a:ext cx="325137" cy="181352"/>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Isosceles Triangle 61"/>
          <p:cNvSpPr/>
          <p:nvPr/>
        </p:nvSpPr>
        <p:spPr>
          <a:xfrm rot="1817037">
            <a:off x="7195249" y="4387378"/>
            <a:ext cx="329148" cy="186656"/>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Isosceles Triangle 63"/>
          <p:cNvSpPr/>
          <p:nvPr/>
        </p:nvSpPr>
        <p:spPr>
          <a:xfrm rot="5400000">
            <a:off x="9503763" y="5037607"/>
            <a:ext cx="341526" cy="150137"/>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10602931" y="3218636"/>
            <a:ext cx="616824" cy="325131"/>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Apps</a:t>
            </a:r>
          </a:p>
        </p:txBody>
      </p:sp>
      <p:sp>
        <p:nvSpPr>
          <p:cNvPr id="75" name="Rectangle 74"/>
          <p:cNvSpPr/>
          <p:nvPr/>
        </p:nvSpPr>
        <p:spPr>
          <a:xfrm>
            <a:off x="7222617" y="3300095"/>
            <a:ext cx="1034275" cy="528266"/>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lumMod val="75000"/>
                  </a:srgbClr>
                </a:solidFill>
                <a:effectLst/>
                <a:uLnTx/>
                <a:uFillTx/>
                <a:latin typeface="Calibri"/>
                <a:ea typeface="+mn-ea"/>
                <a:cs typeface="+mn-cs"/>
              </a:rPr>
              <a:t>Cloud Analytics Services</a:t>
            </a:r>
          </a:p>
        </p:txBody>
      </p:sp>
      <p:sp>
        <p:nvSpPr>
          <p:cNvPr id="101" name="Isosceles Triangle 100"/>
          <p:cNvSpPr/>
          <p:nvPr/>
        </p:nvSpPr>
        <p:spPr>
          <a:xfrm rot="10800000">
            <a:off x="6244081" y="4219879"/>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Isosceles Triangle 102"/>
          <p:cNvSpPr/>
          <p:nvPr/>
        </p:nvSpPr>
        <p:spPr>
          <a:xfrm rot="10800000">
            <a:off x="8408750" y="421991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Isosceles Triangle 103"/>
          <p:cNvSpPr/>
          <p:nvPr/>
        </p:nvSpPr>
        <p:spPr>
          <a:xfrm rot="10800000">
            <a:off x="4670485" y="4216125"/>
            <a:ext cx="353543" cy="172983"/>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4308964" y="5682757"/>
            <a:ext cx="4786817" cy="16366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Cloud Storage</a:t>
            </a:r>
          </a:p>
        </p:txBody>
      </p:sp>
      <p:grpSp>
        <p:nvGrpSpPr>
          <p:cNvPr id="110" name="Group 109"/>
          <p:cNvGrpSpPr/>
          <p:nvPr/>
        </p:nvGrpSpPr>
        <p:grpSpPr>
          <a:xfrm>
            <a:off x="4308964" y="4658305"/>
            <a:ext cx="1179866" cy="959834"/>
            <a:chOff x="4308965" y="4482672"/>
            <a:chExt cx="1179866" cy="959834"/>
          </a:xfrm>
        </p:grpSpPr>
        <p:grpSp>
          <p:nvGrpSpPr>
            <p:cNvPr id="82" name="Group 81"/>
            <p:cNvGrpSpPr/>
            <p:nvPr/>
          </p:nvGrpSpPr>
          <p:grpSpPr>
            <a:xfrm>
              <a:off x="4308965" y="4482672"/>
              <a:ext cx="1179866" cy="959834"/>
              <a:chOff x="4453298" y="3505587"/>
              <a:chExt cx="1179866" cy="959834"/>
            </a:xfrm>
          </p:grpSpPr>
          <p:sp>
            <p:nvSpPr>
              <p:cNvPr id="26" name="Rectangle 25"/>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27" name="Picture 26"/>
              <p:cNvPicPr>
                <a:picLocks noChangeAspect="1"/>
              </p:cNvPicPr>
              <p:nvPr/>
            </p:nvPicPr>
            <p:blipFill>
              <a:blip r:embed="rId7"/>
              <a:stretch>
                <a:fillRect/>
              </a:stretch>
            </p:blipFill>
            <p:spPr>
              <a:xfrm>
                <a:off x="5322703" y="3564462"/>
                <a:ext cx="271252" cy="241112"/>
              </a:xfrm>
              <a:prstGeom prst="rect">
                <a:avLst/>
              </a:prstGeom>
            </p:spPr>
          </p:pic>
          <p:grpSp>
            <p:nvGrpSpPr>
              <p:cNvPr id="31" name="Group 30"/>
              <p:cNvGrpSpPr/>
              <p:nvPr/>
            </p:nvGrpSpPr>
            <p:grpSpPr>
              <a:xfrm>
                <a:off x="4813058" y="3582745"/>
                <a:ext cx="423884" cy="503533"/>
                <a:chOff x="4749697" y="2601120"/>
                <a:chExt cx="494656" cy="586894"/>
              </a:xfrm>
            </p:grpSpPr>
            <p:pic>
              <p:nvPicPr>
                <p:cNvPr id="41" name="Picture 40"/>
                <p:cNvPicPr>
                  <a:picLocks noChangeAspect="1"/>
                </p:cNvPicPr>
                <p:nvPr/>
              </p:nvPicPr>
              <p:blipFill>
                <a:blip r:embed="rId8"/>
                <a:stretch>
                  <a:fillRect/>
                </a:stretch>
              </p:blipFill>
              <p:spPr>
                <a:xfrm>
                  <a:off x="4749697" y="2601120"/>
                  <a:ext cx="367940" cy="486207"/>
                </a:xfrm>
                <a:prstGeom prst="rect">
                  <a:avLst/>
                </a:prstGeom>
              </p:spPr>
            </p:pic>
            <p:pic>
              <p:nvPicPr>
                <p:cNvPr id="42" name="Picture 41"/>
                <p:cNvPicPr>
                  <a:picLocks noChangeAspect="1"/>
                </p:cNvPicPr>
                <p:nvPr/>
              </p:nvPicPr>
              <p:blipFill>
                <a:blip r:embed="rId8"/>
                <a:stretch>
                  <a:fillRect/>
                </a:stretch>
              </p:blipFill>
              <p:spPr>
                <a:xfrm>
                  <a:off x="4809382" y="2646128"/>
                  <a:ext cx="367940" cy="486207"/>
                </a:xfrm>
                <a:prstGeom prst="rect">
                  <a:avLst/>
                </a:prstGeom>
              </p:spPr>
            </p:pic>
            <p:pic>
              <p:nvPicPr>
                <p:cNvPr id="43" name="Picture 42"/>
                <p:cNvPicPr>
                  <a:picLocks noChangeAspect="1"/>
                </p:cNvPicPr>
                <p:nvPr/>
              </p:nvPicPr>
              <p:blipFill>
                <a:blip r:embed="rId8"/>
                <a:stretch>
                  <a:fillRect/>
                </a:stretch>
              </p:blipFill>
              <p:spPr>
                <a:xfrm>
                  <a:off x="4876413" y="2701807"/>
                  <a:ext cx="367940" cy="486207"/>
                </a:xfrm>
                <a:prstGeom prst="rect">
                  <a:avLst/>
                </a:prstGeom>
              </p:spPr>
            </p:pic>
          </p:grpSp>
          <p:sp>
            <p:nvSpPr>
              <p:cNvPr id="34" name="TextBox 33"/>
              <p:cNvSpPr txBox="1"/>
              <p:nvPr/>
            </p:nvSpPr>
            <p:spPr>
              <a:xfrm>
                <a:off x="4690124" y="3999892"/>
                <a:ext cx="66345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grpSp>
        <p:pic>
          <p:nvPicPr>
            <p:cNvPr id="107" name="Picture 106"/>
            <p:cNvPicPr>
              <a:picLocks noChangeAspect="1"/>
            </p:cNvPicPr>
            <p:nvPr/>
          </p:nvPicPr>
          <p:blipFill>
            <a:blip r:embed="rId6"/>
            <a:stretch>
              <a:fillRect/>
            </a:stretch>
          </p:blipFill>
          <p:spPr>
            <a:xfrm>
              <a:off x="5183671" y="4812156"/>
              <a:ext cx="272664" cy="275015"/>
            </a:xfrm>
            <a:prstGeom prst="rect">
              <a:avLst/>
            </a:prstGeom>
          </p:spPr>
        </p:pic>
      </p:grpSp>
      <p:grpSp>
        <p:nvGrpSpPr>
          <p:cNvPr id="111" name="Group 110"/>
          <p:cNvGrpSpPr/>
          <p:nvPr/>
        </p:nvGrpSpPr>
        <p:grpSpPr>
          <a:xfrm>
            <a:off x="6042518" y="4403394"/>
            <a:ext cx="1283170" cy="1201887"/>
            <a:chOff x="6042519" y="4227761"/>
            <a:chExt cx="1283170" cy="1201887"/>
          </a:xfrm>
        </p:grpSpPr>
        <p:grpSp>
          <p:nvGrpSpPr>
            <p:cNvPr id="83" name="Group 82"/>
            <p:cNvGrpSpPr/>
            <p:nvPr/>
          </p:nvGrpSpPr>
          <p:grpSpPr>
            <a:xfrm>
              <a:off x="6042519" y="4227761"/>
              <a:ext cx="1283170" cy="1201887"/>
              <a:chOff x="4349994" y="3263534"/>
              <a:chExt cx="1283170" cy="1201887"/>
            </a:xfrm>
          </p:grpSpPr>
          <p:sp>
            <p:nvSpPr>
              <p:cNvPr id="84" name="Rectangle 83"/>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85" name="Picture 84"/>
              <p:cNvPicPr>
                <a:picLocks noChangeAspect="1"/>
              </p:cNvPicPr>
              <p:nvPr/>
            </p:nvPicPr>
            <p:blipFill>
              <a:blip r:embed="rId7"/>
              <a:stretch>
                <a:fillRect/>
              </a:stretch>
            </p:blipFill>
            <p:spPr>
              <a:xfrm>
                <a:off x="5322703" y="3564462"/>
                <a:ext cx="271252" cy="241112"/>
              </a:xfrm>
              <a:prstGeom prst="rect">
                <a:avLst/>
              </a:prstGeom>
            </p:spPr>
          </p:pic>
          <p:grpSp>
            <p:nvGrpSpPr>
              <p:cNvPr id="86" name="Group 85"/>
              <p:cNvGrpSpPr/>
              <p:nvPr/>
            </p:nvGrpSpPr>
            <p:grpSpPr>
              <a:xfrm>
                <a:off x="4813058" y="3582745"/>
                <a:ext cx="423884" cy="503533"/>
                <a:chOff x="4749697" y="2601120"/>
                <a:chExt cx="494656" cy="586894"/>
              </a:xfrm>
            </p:grpSpPr>
            <p:pic>
              <p:nvPicPr>
                <p:cNvPr id="88" name="Picture 87"/>
                <p:cNvPicPr>
                  <a:picLocks noChangeAspect="1"/>
                </p:cNvPicPr>
                <p:nvPr/>
              </p:nvPicPr>
              <p:blipFill>
                <a:blip r:embed="rId8"/>
                <a:stretch>
                  <a:fillRect/>
                </a:stretch>
              </p:blipFill>
              <p:spPr>
                <a:xfrm>
                  <a:off x="4749697" y="2601120"/>
                  <a:ext cx="367940" cy="486207"/>
                </a:xfrm>
                <a:prstGeom prst="rect">
                  <a:avLst/>
                </a:prstGeom>
              </p:spPr>
            </p:pic>
            <p:pic>
              <p:nvPicPr>
                <p:cNvPr id="89" name="Picture 88"/>
                <p:cNvPicPr>
                  <a:picLocks noChangeAspect="1"/>
                </p:cNvPicPr>
                <p:nvPr/>
              </p:nvPicPr>
              <p:blipFill>
                <a:blip r:embed="rId8"/>
                <a:stretch>
                  <a:fillRect/>
                </a:stretch>
              </p:blipFill>
              <p:spPr>
                <a:xfrm>
                  <a:off x="4809382" y="2646128"/>
                  <a:ext cx="367940" cy="486207"/>
                </a:xfrm>
                <a:prstGeom prst="rect">
                  <a:avLst/>
                </a:prstGeom>
              </p:spPr>
            </p:pic>
            <p:pic>
              <p:nvPicPr>
                <p:cNvPr id="90" name="Picture 89"/>
                <p:cNvPicPr>
                  <a:picLocks noChangeAspect="1"/>
                </p:cNvPicPr>
                <p:nvPr/>
              </p:nvPicPr>
              <p:blipFill>
                <a:blip r:embed="rId8"/>
                <a:stretch>
                  <a:fillRect/>
                </a:stretch>
              </p:blipFill>
              <p:spPr>
                <a:xfrm>
                  <a:off x="4876413" y="2701807"/>
                  <a:ext cx="367940" cy="486207"/>
                </a:xfrm>
                <a:prstGeom prst="rect">
                  <a:avLst/>
                </a:prstGeom>
              </p:spPr>
            </p:pic>
          </p:grpSp>
          <p:sp>
            <p:nvSpPr>
              <p:cNvPr id="87" name="TextBox 86"/>
              <p:cNvSpPr txBox="1"/>
              <p:nvPr/>
            </p:nvSpPr>
            <p:spPr>
              <a:xfrm>
                <a:off x="4711502" y="4021933"/>
                <a:ext cx="66345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endParaRPr>
              </a:p>
            </p:txBody>
          </p:sp>
          <p:sp>
            <p:nvSpPr>
              <p:cNvPr id="8" name="TextBox 7">
                <a:extLst>
                  <a:ext uri="{FF2B5EF4-FFF2-40B4-BE49-F238E27FC236}">
                    <a16:creationId xmlns:a16="http://schemas.microsoft.com/office/drawing/2014/main" id="{5BDDC7AA-B820-41CB-F2F3-2D24B036DD34}"/>
                  </a:ext>
                </a:extLst>
              </p:cNvPr>
              <p:cNvSpPr txBox="1"/>
              <p:nvPr/>
            </p:nvSpPr>
            <p:spPr>
              <a:xfrm>
                <a:off x="4349994" y="3263534"/>
                <a:ext cx="127731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Integrated (Silver)</a:t>
                </a:r>
              </a:p>
            </p:txBody>
          </p:sp>
        </p:grpSp>
        <p:pic>
          <p:nvPicPr>
            <p:cNvPr id="108" name="Picture 107"/>
            <p:cNvPicPr>
              <a:picLocks noChangeAspect="1"/>
            </p:cNvPicPr>
            <p:nvPr/>
          </p:nvPicPr>
          <p:blipFill>
            <a:blip r:embed="rId6"/>
            <a:stretch>
              <a:fillRect/>
            </a:stretch>
          </p:blipFill>
          <p:spPr>
            <a:xfrm>
              <a:off x="7007719" y="4825113"/>
              <a:ext cx="272664" cy="275015"/>
            </a:xfrm>
            <a:prstGeom prst="rect">
              <a:avLst/>
            </a:prstGeom>
          </p:spPr>
        </p:pic>
      </p:grpSp>
      <p:cxnSp>
        <p:nvCxnSpPr>
          <p:cNvPr id="117" name="Straight Connector 116"/>
          <p:cNvCxnSpPr/>
          <p:nvPr/>
        </p:nvCxnSpPr>
        <p:spPr>
          <a:xfrm>
            <a:off x="4113921" y="734573"/>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200449" y="734573"/>
            <a:ext cx="0" cy="1882288"/>
          </a:xfrm>
          <a:prstGeom prst="line">
            <a:avLst/>
          </a:prstGeom>
          <a:ln w="12700">
            <a:solidFill>
              <a:schemeClr val="tx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473196" y="718387"/>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Use Cases</a:t>
            </a:r>
          </a:p>
        </p:txBody>
      </p:sp>
      <p:sp>
        <p:nvSpPr>
          <p:cNvPr id="122" name="Rectangle 121"/>
          <p:cNvSpPr/>
          <p:nvPr/>
        </p:nvSpPr>
        <p:spPr>
          <a:xfrm>
            <a:off x="5619117" y="713618"/>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Advantages</a:t>
            </a:r>
          </a:p>
        </p:txBody>
      </p:sp>
      <p:sp>
        <p:nvSpPr>
          <p:cNvPr id="123" name="Rectangle 122"/>
          <p:cNvSpPr/>
          <p:nvPr/>
        </p:nvSpPr>
        <p:spPr>
          <a:xfrm>
            <a:off x="9440575" y="718387"/>
            <a:ext cx="1135530" cy="1977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a:ea typeface="+mn-ea"/>
                <a:cs typeface="+mn-cs"/>
              </a:rPr>
              <a:t>Limitations</a:t>
            </a:r>
          </a:p>
        </p:txBody>
      </p:sp>
      <p:sp>
        <p:nvSpPr>
          <p:cNvPr id="127" name="TextBox 126"/>
          <p:cNvSpPr txBox="1"/>
          <p:nvPr/>
        </p:nvSpPr>
        <p:spPr>
          <a:xfrm>
            <a:off x="534838" y="918390"/>
            <a:ext cx="3465328" cy="175432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Complex Data Transformation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Extensive spark based Data science / ML jobs &amp; extensive SQL based data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Migrating data platform from traditional system with limited consumer impact </a:t>
            </a:r>
          </a:p>
        </p:txBody>
      </p:sp>
      <p:sp>
        <p:nvSpPr>
          <p:cNvPr id="128" name="TextBox 127"/>
          <p:cNvSpPr txBox="1"/>
          <p:nvPr/>
        </p:nvSpPr>
        <p:spPr>
          <a:xfrm>
            <a:off x="4227677" y="890480"/>
            <a:ext cx="3465328" cy="199715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Reduced dependency, Flexible options for BI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Ad-hoc Users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SQL based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Complex Data Transformation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Supports different data consumption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Sharing capabilities</a:t>
            </a:r>
          </a:p>
        </p:txBody>
      </p:sp>
      <p:sp>
        <p:nvSpPr>
          <p:cNvPr id="129" name="TextBox 128"/>
          <p:cNvSpPr txBox="1"/>
          <p:nvPr/>
        </p:nvSpPr>
        <p:spPr>
          <a:xfrm>
            <a:off x="8275676" y="895150"/>
            <a:ext cx="3465328" cy="172015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Cost Implications because of using multiple data platform</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to be moved across data platforms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200">
                <a:solidFill>
                  <a:srgbClr val="6D6E71"/>
                </a:solidFill>
                <a:latin typeface="Arial" pitchFamily="34" charset="0"/>
                <a:cs typeface="Arial" pitchFamily="34" charset="0"/>
              </a:rPr>
              <a:t>High conversion effort, upon consolidation.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duplication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2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Governance</a:t>
            </a:r>
          </a:p>
        </p:txBody>
      </p:sp>
      <p:grpSp>
        <p:nvGrpSpPr>
          <p:cNvPr id="131" name="Group 130"/>
          <p:cNvGrpSpPr/>
          <p:nvPr/>
        </p:nvGrpSpPr>
        <p:grpSpPr>
          <a:xfrm>
            <a:off x="4409170" y="3262353"/>
            <a:ext cx="1029170" cy="809064"/>
            <a:chOff x="4409171" y="3086720"/>
            <a:chExt cx="1029170" cy="809064"/>
          </a:xfrm>
        </p:grpSpPr>
        <p:grpSp>
          <p:nvGrpSpPr>
            <p:cNvPr id="52" name="Group 51"/>
            <p:cNvGrpSpPr/>
            <p:nvPr/>
          </p:nvGrpSpPr>
          <p:grpSpPr>
            <a:xfrm>
              <a:off x="4409171" y="3086720"/>
              <a:ext cx="1029170" cy="809064"/>
              <a:chOff x="6594765" y="2116475"/>
              <a:chExt cx="1029170" cy="809064"/>
            </a:xfrm>
          </p:grpSpPr>
          <p:sp>
            <p:nvSpPr>
              <p:cNvPr id="53" name="Rectangle 52"/>
              <p:cNvSpPr/>
              <p:nvPr/>
            </p:nvSpPr>
            <p:spPr>
              <a:xfrm>
                <a:off x="6594765" y="2116475"/>
                <a:ext cx="1029170"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Real Time Analysis</a:t>
                </a:r>
              </a:p>
            </p:txBody>
          </p:sp>
          <p:pic>
            <p:nvPicPr>
              <p:cNvPr id="54" name="Picture 53"/>
              <p:cNvPicPr>
                <a:picLocks noChangeAspect="1"/>
              </p:cNvPicPr>
              <p:nvPr/>
            </p:nvPicPr>
            <p:blipFill>
              <a:blip r:embed="rId6"/>
              <a:stretch>
                <a:fillRect/>
              </a:stretch>
            </p:blipFill>
            <p:spPr>
              <a:xfrm>
                <a:off x="7306638" y="2215528"/>
                <a:ext cx="269691" cy="272016"/>
              </a:xfrm>
              <a:prstGeom prst="rect">
                <a:avLst/>
              </a:prstGeom>
            </p:spPr>
          </p:pic>
        </p:grpSp>
        <p:sp>
          <p:nvSpPr>
            <p:cNvPr id="130" name="Rectangle 129"/>
            <p:cNvSpPr/>
            <p:nvPr/>
          </p:nvSpPr>
          <p:spPr>
            <a:xfrm>
              <a:off x="4458491" y="3120413"/>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grpSp>
        <p:nvGrpSpPr>
          <p:cNvPr id="133" name="Group 132"/>
          <p:cNvGrpSpPr/>
          <p:nvPr/>
        </p:nvGrpSpPr>
        <p:grpSpPr>
          <a:xfrm>
            <a:off x="5754632" y="3252604"/>
            <a:ext cx="1089033" cy="809064"/>
            <a:chOff x="5754633" y="3076971"/>
            <a:chExt cx="1089033" cy="809064"/>
          </a:xfrm>
        </p:grpSpPr>
        <p:grpSp>
          <p:nvGrpSpPr>
            <p:cNvPr id="49" name="Group 48"/>
            <p:cNvGrpSpPr/>
            <p:nvPr/>
          </p:nvGrpSpPr>
          <p:grpSpPr>
            <a:xfrm>
              <a:off x="5754633" y="3076971"/>
              <a:ext cx="1089033" cy="809064"/>
              <a:chOff x="6623328" y="3515446"/>
              <a:chExt cx="1089033" cy="809064"/>
            </a:xfrm>
          </p:grpSpPr>
          <p:sp>
            <p:nvSpPr>
              <p:cNvPr id="50" name="Rectangle 49"/>
              <p:cNvSpPr/>
              <p:nvPr/>
            </p:nvSpPr>
            <p:spPr>
              <a:xfrm>
                <a:off x="6623328" y="3515446"/>
                <a:ext cx="1089033" cy="80906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Transformation</a:t>
                </a:r>
              </a:p>
            </p:txBody>
          </p:sp>
          <p:pic>
            <p:nvPicPr>
              <p:cNvPr id="51" name="Picture 50"/>
              <p:cNvPicPr>
                <a:picLocks noChangeAspect="1"/>
              </p:cNvPicPr>
              <p:nvPr/>
            </p:nvPicPr>
            <p:blipFill>
              <a:blip r:embed="rId6"/>
              <a:stretch>
                <a:fillRect/>
              </a:stretch>
            </p:blipFill>
            <p:spPr>
              <a:xfrm>
                <a:off x="7383597" y="3650366"/>
                <a:ext cx="277605" cy="279998"/>
              </a:xfrm>
              <a:prstGeom prst="rect">
                <a:avLst/>
              </a:prstGeom>
            </p:spPr>
          </p:pic>
        </p:grpSp>
        <p:sp>
          <p:nvSpPr>
            <p:cNvPr id="132" name="Rectangle 131"/>
            <p:cNvSpPr/>
            <p:nvPr/>
          </p:nvSpPr>
          <p:spPr>
            <a:xfrm>
              <a:off x="5819002" y="3166470"/>
              <a:ext cx="565537" cy="370839"/>
            </a:xfrm>
            <a:prstGeom prst="rect">
              <a:avLst/>
            </a:prstGeom>
            <a:ln w="9525">
              <a:prstDash val="dash"/>
            </a:ln>
          </p:spPr>
          <p:style>
            <a:lnRef idx="2">
              <a:schemeClr val="accent3"/>
            </a:lnRef>
            <a:fillRef idx="1">
              <a:schemeClr val="lt1"/>
            </a:fillRef>
            <a:effectRef idx="0">
              <a:schemeClr val="accent3"/>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lumMod val="75000"/>
                    </a:srgbClr>
                  </a:solidFill>
                  <a:effectLst/>
                  <a:uLnTx/>
                  <a:uFillTx/>
                  <a:latin typeface="Calibri"/>
                  <a:ea typeface="+mn-ea"/>
                  <a:cs typeface="+mn-cs"/>
                </a:rPr>
                <a:t>Cloud Service</a:t>
              </a:r>
            </a:p>
          </p:txBody>
        </p:sp>
      </p:grpSp>
      <p:grpSp>
        <p:nvGrpSpPr>
          <p:cNvPr id="2" name="Group 1"/>
          <p:cNvGrpSpPr/>
          <p:nvPr/>
        </p:nvGrpSpPr>
        <p:grpSpPr>
          <a:xfrm>
            <a:off x="7904134" y="4404389"/>
            <a:ext cx="1191647" cy="1200892"/>
            <a:chOff x="7904135" y="4228756"/>
            <a:chExt cx="1191647" cy="1200892"/>
          </a:xfrm>
        </p:grpSpPr>
        <p:grpSp>
          <p:nvGrpSpPr>
            <p:cNvPr id="91" name="Group 90"/>
            <p:cNvGrpSpPr/>
            <p:nvPr/>
          </p:nvGrpSpPr>
          <p:grpSpPr>
            <a:xfrm>
              <a:off x="7904135" y="4228756"/>
              <a:ext cx="1191647" cy="1200892"/>
              <a:chOff x="4441517" y="3264529"/>
              <a:chExt cx="1191647" cy="1200892"/>
            </a:xfrm>
          </p:grpSpPr>
          <p:sp>
            <p:nvSpPr>
              <p:cNvPr id="92" name="Rectangle 91"/>
              <p:cNvSpPr/>
              <p:nvPr/>
            </p:nvSpPr>
            <p:spPr>
              <a:xfrm>
                <a:off x="4453298" y="3505587"/>
                <a:ext cx="1179866" cy="959834"/>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algn="ctr">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 Snowflake</a:t>
                </a:r>
              </a:p>
            </p:txBody>
          </p:sp>
          <p:sp>
            <p:nvSpPr>
              <p:cNvPr id="95" name="TextBox 94"/>
              <p:cNvSpPr txBox="1"/>
              <p:nvPr/>
            </p:nvSpPr>
            <p:spPr>
              <a:xfrm>
                <a:off x="4441517" y="3264529"/>
                <a:ext cx="1114648"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Curated(Gold)</a:t>
                </a:r>
              </a:p>
            </p:txBody>
          </p:sp>
        </p:grpSp>
        <p:pic>
          <p:nvPicPr>
            <p:cNvPr id="100" name="Picture 99"/>
            <p:cNvPicPr>
              <a:picLocks noChangeAspect="1"/>
            </p:cNvPicPr>
            <p:nvPr/>
          </p:nvPicPr>
          <p:blipFill>
            <a:blip r:embed="rId9"/>
            <a:stretch>
              <a:fillRect/>
            </a:stretch>
          </p:blipFill>
          <p:spPr>
            <a:xfrm>
              <a:off x="8469696" y="4561274"/>
              <a:ext cx="450246" cy="418588"/>
            </a:xfrm>
            <a:prstGeom prst="rect">
              <a:avLst/>
            </a:prstGeom>
          </p:spPr>
        </p:pic>
      </p:grpSp>
      <p:sp>
        <p:nvSpPr>
          <p:cNvPr id="102" name="Rectangle 101"/>
          <p:cNvSpPr/>
          <p:nvPr/>
        </p:nvSpPr>
        <p:spPr>
          <a:xfrm>
            <a:off x="7915915" y="5689452"/>
            <a:ext cx="1179866" cy="156967"/>
          </a:xfrm>
          <a:prstGeom prst="rect">
            <a:avLst/>
          </a:prstGeom>
          <a:solidFill>
            <a:schemeClr val="bg1">
              <a:lumMod val="85000"/>
            </a:schemeClr>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lumMod val="75000"/>
                  </a:srgbClr>
                </a:solidFill>
                <a:effectLst/>
                <a:uLnTx/>
                <a:uFillTx/>
                <a:latin typeface="Calibri"/>
                <a:ea typeface="+mn-ea"/>
                <a:cs typeface="+mn-cs"/>
              </a:rPr>
              <a:t>Restricted Storage</a:t>
            </a:r>
          </a:p>
        </p:txBody>
      </p:sp>
      <p:sp>
        <p:nvSpPr>
          <p:cNvPr id="81" name="Rectangle 80"/>
          <p:cNvSpPr/>
          <p:nvPr/>
        </p:nvSpPr>
        <p:spPr>
          <a:xfrm>
            <a:off x="4266126" y="2824891"/>
            <a:ext cx="3671286" cy="2903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Extensive Transformation / Data Science + DW </a:t>
            </a:r>
          </a:p>
        </p:txBody>
      </p:sp>
      <p:pic>
        <p:nvPicPr>
          <p:cNvPr id="5" name="Picture 4">
            <a:extLst>
              <a:ext uri="{FF2B5EF4-FFF2-40B4-BE49-F238E27FC236}">
                <a16:creationId xmlns:a16="http://schemas.microsoft.com/office/drawing/2014/main" id="{7815CECD-35CD-C187-F635-AAAD09DAF48A}"/>
              </a:ext>
            </a:extLst>
          </p:cNvPr>
          <p:cNvPicPr>
            <a:picLocks noChangeAspect="1"/>
          </p:cNvPicPr>
          <p:nvPr/>
        </p:nvPicPr>
        <p:blipFill>
          <a:blip r:embed="rId10"/>
          <a:stretch>
            <a:fillRect/>
          </a:stretch>
        </p:blipFill>
        <p:spPr>
          <a:xfrm>
            <a:off x="10766209" y="5093380"/>
            <a:ext cx="373942" cy="394717"/>
          </a:xfrm>
          <a:prstGeom prst="rect">
            <a:avLst/>
          </a:prstGeom>
        </p:spPr>
      </p:pic>
      <p:pic>
        <p:nvPicPr>
          <p:cNvPr id="6" name="Picture 5">
            <a:extLst>
              <a:ext uri="{FF2B5EF4-FFF2-40B4-BE49-F238E27FC236}">
                <a16:creationId xmlns:a16="http://schemas.microsoft.com/office/drawing/2014/main" id="{022E29A8-4FD2-159A-C223-A60C857559C5}"/>
              </a:ext>
            </a:extLst>
          </p:cNvPr>
          <p:cNvPicPr>
            <a:picLocks noChangeAspect="1"/>
          </p:cNvPicPr>
          <p:nvPr/>
        </p:nvPicPr>
        <p:blipFill>
          <a:blip r:embed="rId11"/>
          <a:stretch>
            <a:fillRect/>
          </a:stretch>
        </p:blipFill>
        <p:spPr>
          <a:xfrm>
            <a:off x="10805298" y="3947486"/>
            <a:ext cx="286316" cy="314594"/>
          </a:xfrm>
          <a:prstGeom prst="rect">
            <a:avLst/>
          </a:prstGeom>
        </p:spPr>
      </p:pic>
      <p:sp>
        <p:nvSpPr>
          <p:cNvPr id="7" name="TextBox 6">
            <a:extLst>
              <a:ext uri="{FF2B5EF4-FFF2-40B4-BE49-F238E27FC236}">
                <a16:creationId xmlns:a16="http://schemas.microsoft.com/office/drawing/2014/main" id="{DCF0AEB3-14C0-D06E-35DE-6A02516832C2}"/>
              </a:ext>
            </a:extLst>
          </p:cNvPr>
          <p:cNvSpPr txBox="1"/>
          <p:nvPr/>
        </p:nvSpPr>
        <p:spPr>
          <a:xfrm>
            <a:off x="10466359" y="4215226"/>
            <a:ext cx="107446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6D6E71"/>
                </a:solidFill>
                <a:effectLst/>
                <a:uLnTx/>
                <a:uFillTx/>
                <a:latin typeface="Arial" pitchFamily="34" charset="0"/>
                <a:ea typeface="+mn-ea"/>
                <a:cs typeface="Arial" pitchFamily="34" charset="0"/>
              </a:rPr>
              <a:t>Data Scientist / Ad-hoc Users</a:t>
            </a:r>
          </a:p>
        </p:txBody>
      </p:sp>
      <p:sp>
        <p:nvSpPr>
          <p:cNvPr id="4" name="TextBox 3">
            <a:extLst>
              <a:ext uri="{FF2B5EF4-FFF2-40B4-BE49-F238E27FC236}">
                <a16:creationId xmlns:a16="http://schemas.microsoft.com/office/drawing/2014/main" id="{41503F99-769C-B423-A974-B5445F8238D5}"/>
              </a:ext>
            </a:extLst>
          </p:cNvPr>
          <p:cNvSpPr txBox="1"/>
          <p:nvPr/>
        </p:nvSpPr>
        <p:spPr>
          <a:xfrm>
            <a:off x="4351973" y="4431105"/>
            <a:ext cx="108636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6D6E71"/>
                </a:solidFill>
                <a:effectLst/>
                <a:uLnTx/>
                <a:uFillTx/>
                <a:latin typeface="Arial" pitchFamily="34" charset="0"/>
                <a:ea typeface="+mn-ea"/>
                <a:cs typeface="Arial" pitchFamily="34" charset="0"/>
              </a:rPr>
              <a:t>Raw(Bronze)</a:t>
            </a:r>
          </a:p>
        </p:txBody>
      </p:sp>
      <p:pic>
        <p:nvPicPr>
          <p:cNvPr id="9" name="Picture 8">
            <a:extLst>
              <a:ext uri="{FF2B5EF4-FFF2-40B4-BE49-F238E27FC236}">
                <a16:creationId xmlns:a16="http://schemas.microsoft.com/office/drawing/2014/main" id="{75C7A416-3D27-0544-C864-8D687CFA6306}"/>
              </a:ext>
            </a:extLst>
          </p:cNvPr>
          <p:cNvPicPr>
            <a:picLocks noChangeAspect="1"/>
          </p:cNvPicPr>
          <p:nvPr/>
        </p:nvPicPr>
        <p:blipFill>
          <a:blip r:embed="rId6"/>
          <a:stretch>
            <a:fillRect/>
          </a:stretch>
        </p:blipFill>
        <p:spPr>
          <a:xfrm>
            <a:off x="8028436" y="4958292"/>
            <a:ext cx="272664" cy="275015"/>
          </a:xfrm>
          <a:prstGeom prst="rect">
            <a:avLst/>
          </a:prstGeom>
        </p:spPr>
      </p:pic>
      <p:pic>
        <p:nvPicPr>
          <p:cNvPr id="14" name="Picture 13">
            <a:extLst>
              <a:ext uri="{FF2B5EF4-FFF2-40B4-BE49-F238E27FC236}">
                <a16:creationId xmlns:a16="http://schemas.microsoft.com/office/drawing/2014/main" id="{62A3A996-050E-914D-A02F-15C35462E9AE}"/>
              </a:ext>
            </a:extLst>
          </p:cNvPr>
          <p:cNvPicPr>
            <a:picLocks noChangeAspect="1"/>
          </p:cNvPicPr>
          <p:nvPr/>
        </p:nvPicPr>
        <p:blipFill>
          <a:blip r:embed="rId7"/>
          <a:stretch>
            <a:fillRect/>
          </a:stretch>
        </p:blipFill>
        <p:spPr>
          <a:xfrm>
            <a:off x="8004424" y="4698543"/>
            <a:ext cx="271252" cy="241112"/>
          </a:xfrm>
          <a:prstGeom prst="rect">
            <a:avLst/>
          </a:prstGeom>
        </p:spPr>
      </p:pic>
    </p:spTree>
    <p:extLst>
      <p:ext uri="{BB962C8B-B14F-4D97-AF65-F5344CB8AC3E}">
        <p14:creationId xmlns:p14="http://schemas.microsoft.com/office/powerpoint/2010/main" val="2272339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9E8A-0C9B-022D-C28A-39EC8434E103}"/>
              </a:ext>
            </a:extLst>
          </p:cNvPr>
          <p:cNvSpPr>
            <a:spLocks noGrp="1"/>
          </p:cNvSpPr>
          <p:nvPr>
            <p:ph type="title"/>
          </p:nvPr>
        </p:nvSpPr>
        <p:spPr>
          <a:xfrm>
            <a:off x="0" y="0"/>
            <a:ext cx="11704320" cy="424732"/>
          </a:xfrm>
        </p:spPr>
        <p:txBody>
          <a:bodyPr/>
          <a:lstStyle/>
          <a:p>
            <a:r>
              <a:rPr lang="en-US"/>
              <a:t>Evaluation of Storage Options for Gold Layer</a:t>
            </a:r>
          </a:p>
        </p:txBody>
      </p:sp>
      <p:sp>
        <p:nvSpPr>
          <p:cNvPr id="3" name="Slide Number Placeholder 2">
            <a:extLst>
              <a:ext uri="{FF2B5EF4-FFF2-40B4-BE49-F238E27FC236}">
                <a16:creationId xmlns:a16="http://schemas.microsoft.com/office/drawing/2014/main" id="{2D0B87E5-BD73-B756-EB26-0F0217E1824B}"/>
              </a:ext>
            </a:extLst>
          </p:cNvPr>
          <p:cNvSpPr>
            <a:spLocks noGrp="1"/>
          </p:cNvSpPr>
          <p:nvPr>
            <p:ph type="sldNum" sz="quarter" idx="10"/>
          </p:nvPr>
        </p:nvSpPr>
        <p:spPr/>
        <p:txBody>
          <a:bodyPr/>
          <a:lstStyle/>
          <a:p>
            <a:fld id="{C9EBFD1A-B7A0-466A-B83C-FDA8DD378B8A}" type="slidenum">
              <a:rPr lang="en-US" smtClean="0"/>
              <a:pPr/>
              <a:t>26</a:t>
            </a:fld>
            <a:endParaRPr lang="en-US"/>
          </a:p>
        </p:txBody>
      </p:sp>
      <p:graphicFrame>
        <p:nvGraphicFramePr>
          <p:cNvPr id="4" name="Table 4">
            <a:extLst>
              <a:ext uri="{FF2B5EF4-FFF2-40B4-BE49-F238E27FC236}">
                <a16:creationId xmlns:a16="http://schemas.microsoft.com/office/drawing/2014/main" id="{A70ED4D9-A760-D789-53E5-825A22EA6207}"/>
              </a:ext>
            </a:extLst>
          </p:cNvPr>
          <p:cNvGraphicFramePr>
            <a:graphicFrameLocks noGrp="1"/>
          </p:cNvGraphicFramePr>
          <p:nvPr>
            <p:extLst>
              <p:ext uri="{D42A27DB-BD31-4B8C-83A1-F6EECF244321}">
                <p14:modId xmlns:p14="http://schemas.microsoft.com/office/powerpoint/2010/main" val="39048958"/>
              </p:ext>
            </p:extLst>
          </p:nvPr>
        </p:nvGraphicFramePr>
        <p:xfrm>
          <a:off x="121919" y="553454"/>
          <a:ext cx="12070081" cy="6187440"/>
        </p:xfrm>
        <a:graphic>
          <a:graphicData uri="http://schemas.openxmlformats.org/drawingml/2006/table">
            <a:tbl>
              <a:tblPr firstRow="1" bandRow="1">
                <a:tableStyleId>{00A15C55-8517-42AA-B614-E9B94910E393}</a:tableStyleId>
              </a:tblPr>
              <a:tblGrid>
                <a:gridCol w="825138">
                  <a:extLst>
                    <a:ext uri="{9D8B030D-6E8A-4147-A177-3AD203B41FA5}">
                      <a16:colId xmlns:a16="http://schemas.microsoft.com/office/drawing/2014/main" val="1975810093"/>
                    </a:ext>
                  </a:extLst>
                </a:gridCol>
                <a:gridCol w="1480456">
                  <a:extLst>
                    <a:ext uri="{9D8B030D-6E8A-4147-A177-3AD203B41FA5}">
                      <a16:colId xmlns:a16="http://schemas.microsoft.com/office/drawing/2014/main" val="193920483"/>
                    </a:ext>
                  </a:extLst>
                </a:gridCol>
                <a:gridCol w="4627518">
                  <a:extLst>
                    <a:ext uri="{9D8B030D-6E8A-4147-A177-3AD203B41FA5}">
                      <a16:colId xmlns:a16="http://schemas.microsoft.com/office/drawing/2014/main" val="364851208"/>
                    </a:ext>
                  </a:extLst>
                </a:gridCol>
                <a:gridCol w="2785655">
                  <a:extLst>
                    <a:ext uri="{9D8B030D-6E8A-4147-A177-3AD203B41FA5}">
                      <a16:colId xmlns:a16="http://schemas.microsoft.com/office/drawing/2014/main" val="2299904749"/>
                    </a:ext>
                  </a:extLst>
                </a:gridCol>
                <a:gridCol w="2351314">
                  <a:extLst>
                    <a:ext uri="{9D8B030D-6E8A-4147-A177-3AD203B41FA5}">
                      <a16:colId xmlns:a16="http://schemas.microsoft.com/office/drawing/2014/main" val="3640571053"/>
                    </a:ext>
                  </a:extLst>
                </a:gridCol>
              </a:tblGrid>
              <a:tr h="296577">
                <a:tc>
                  <a:txBody>
                    <a:bodyPr/>
                    <a:lstStyle/>
                    <a:p>
                      <a:r>
                        <a:rPr lang="en-US" sz="1600"/>
                        <a:t>Pattern</a:t>
                      </a:r>
                    </a:p>
                  </a:txBody>
                  <a:tcPr>
                    <a:solidFill>
                      <a:schemeClr val="accent6">
                        <a:lumMod val="75000"/>
                      </a:schemeClr>
                    </a:solidFill>
                  </a:tcPr>
                </a:tc>
                <a:tc>
                  <a:txBody>
                    <a:bodyPr/>
                    <a:lstStyle/>
                    <a:p>
                      <a:r>
                        <a:rPr lang="en-US" sz="1600"/>
                        <a:t>Description</a:t>
                      </a:r>
                    </a:p>
                  </a:txBody>
                  <a:tcPr>
                    <a:solidFill>
                      <a:schemeClr val="accent6">
                        <a:lumMod val="75000"/>
                      </a:schemeClr>
                    </a:solidFill>
                  </a:tcPr>
                </a:tc>
                <a:tc>
                  <a:txBody>
                    <a:bodyPr/>
                    <a:lstStyle/>
                    <a:p>
                      <a:r>
                        <a:rPr lang="en-US" sz="1600"/>
                        <a:t>Pros</a:t>
                      </a:r>
                    </a:p>
                  </a:txBody>
                  <a:tcPr>
                    <a:solidFill>
                      <a:schemeClr val="accent6">
                        <a:lumMod val="75000"/>
                      </a:schemeClr>
                    </a:solidFill>
                  </a:tcPr>
                </a:tc>
                <a:tc>
                  <a:txBody>
                    <a:bodyPr/>
                    <a:lstStyle/>
                    <a:p>
                      <a:r>
                        <a:rPr lang="en-US" sz="1600"/>
                        <a:t>Cons</a:t>
                      </a:r>
                    </a:p>
                  </a:txBody>
                  <a:tcPr>
                    <a:solidFill>
                      <a:schemeClr val="accent6">
                        <a:lumMod val="75000"/>
                      </a:schemeClr>
                    </a:solidFill>
                  </a:tcPr>
                </a:tc>
                <a:tc>
                  <a:txBody>
                    <a:bodyPr/>
                    <a:lstStyle/>
                    <a:p>
                      <a:r>
                        <a:rPr lang="en-US" sz="1600"/>
                        <a:t>Comments </a:t>
                      </a:r>
                    </a:p>
                  </a:txBody>
                  <a:tcPr>
                    <a:solidFill>
                      <a:schemeClr val="accent6">
                        <a:lumMod val="75000"/>
                      </a:schemeClr>
                    </a:solidFill>
                  </a:tcPr>
                </a:tc>
                <a:extLst>
                  <a:ext uri="{0D108BD9-81ED-4DB2-BD59-A6C34878D82A}">
                    <a16:rowId xmlns:a16="http://schemas.microsoft.com/office/drawing/2014/main" val="1034671026"/>
                  </a:ext>
                </a:extLst>
              </a:tr>
              <a:tr h="438039">
                <a:tc>
                  <a:txBody>
                    <a:bodyPr/>
                    <a:lstStyle/>
                    <a:p>
                      <a:r>
                        <a:rPr lang="en-US" sz="1200"/>
                        <a:t>S2</a:t>
                      </a:r>
                    </a:p>
                  </a:txBody>
                  <a:tcPr/>
                </a:tc>
                <a:tc>
                  <a:txBody>
                    <a:bodyPr/>
                    <a:lstStyle/>
                    <a:p>
                      <a:r>
                        <a:rPr lang="en-US" sz="1200"/>
                        <a:t>Snowflake only</a:t>
                      </a:r>
                    </a:p>
                  </a:txBody>
                  <a:tcPr/>
                </a:tc>
                <a:tc>
                  <a:txBody>
                    <a:bodyPr/>
                    <a:lstStyle/>
                    <a:p>
                      <a:pPr marL="457200" indent="-457200">
                        <a:buAutoNum type="arabicPeriod"/>
                      </a:pPr>
                      <a:r>
                        <a:rPr lang="en-US" sz="1200"/>
                        <a:t>ERP Data and enterprise Reporting</a:t>
                      </a:r>
                    </a:p>
                    <a:p>
                      <a:pPr marL="457200" indent="-457200">
                        <a:buAutoNum type="arabicPeriod"/>
                      </a:pPr>
                      <a:r>
                        <a:rPr lang="en-US" sz="1200"/>
                        <a:t>Existing Snowflake investments</a:t>
                      </a:r>
                    </a:p>
                    <a:p>
                      <a:pPr marL="457200" indent="-457200">
                        <a:buAutoNum type="arabicPeriod"/>
                      </a:pPr>
                      <a:r>
                        <a:rPr lang="en-US" sz="1200"/>
                        <a:t>Ease of Management</a:t>
                      </a:r>
                    </a:p>
                    <a:p>
                      <a:pPr marL="457200" indent="-457200">
                        <a:buAutoNum type="arabicPeriod"/>
                      </a:pPr>
                      <a:r>
                        <a:rPr lang="en-US" sz="1200"/>
                        <a:t>Going all in will help with committed consumption and vendor support for capabilities.</a:t>
                      </a:r>
                    </a:p>
                    <a:p>
                      <a:pPr marL="457200" indent="-457200">
                        <a:buAutoNum type="arabicPeriod"/>
                      </a:pPr>
                      <a:r>
                        <a:rPr lang="en-US" sz="1200" err="1"/>
                        <a:t>Snowpipe</a:t>
                      </a:r>
                      <a:r>
                        <a:rPr lang="en-US" sz="1200"/>
                        <a:t> streaming for automatic, continuous  loading of data streams to snowflake.</a:t>
                      </a:r>
                    </a:p>
                  </a:txBody>
                  <a:tcPr/>
                </a:tc>
                <a:tc>
                  <a:txBody>
                    <a:bodyPr/>
                    <a:lstStyle/>
                    <a:p>
                      <a:pPr marL="457200" indent="-457200">
                        <a:buAutoNum type="arabicPeriod"/>
                      </a:pPr>
                      <a:r>
                        <a:rPr lang="en-US" sz="1200"/>
                        <a:t>ML capabilities evolving (ex. Snowpark)</a:t>
                      </a:r>
                    </a:p>
                    <a:p>
                      <a:pPr marL="457200" indent="-457200">
                        <a:buAutoNum type="arabicPeriod"/>
                      </a:pPr>
                      <a:endParaRPr lang="en-US" sz="1200"/>
                    </a:p>
                  </a:txBody>
                  <a:tcPr/>
                </a:tc>
                <a:tc>
                  <a:txBody>
                    <a:bodyPr/>
                    <a:lstStyle/>
                    <a:p>
                      <a:endParaRPr lang="en-US" sz="1200"/>
                    </a:p>
                  </a:txBody>
                  <a:tcPr/>
                </a:tc>
                <a:extLst>
                  <a:ext uri="{0D108BD9-81ED-4DB2-BD59-A6C34878D82A}">
                    <a16:rowId xmlns:a16="http://schemas.microsoft.com/office/drawing/2014/main" val="2491567807"/>
                  </a:ext>
                </a:extLst>
              </a:tr>
              <a:tr h="438039">
                <a:tc>
                  <a:txBody>
                    <a:bodyPr/>
                    <a:lstStyle/>
                    <a:p>
                      <a:r>
                        <a:rPr lang="en-US" sz="1200"/>
                        <a:t>S1</a:t>
                      </a:r>
                    </a:p>
                  </a:txBody>
                  <a:tcPr/>
                </a:tc>
                <a:tc>
                  <a:txBody>
                    <a:bodyPr/>
                    <a:lstStyle/>
                    <a:p>
                      <a:r>
                        <a:rPr lang="en-US" sz="1200"/>
                        <a:t>Databricks only</a:t>
                      </a:r>
                    </a:p>
                  </a:txBody>
                  <a:tcPr/>
                </a:tc>
                <a:tc>
                  <a:txBody>
                    <a:bodyPr/>
                    <a:lstStyle/>
                    <a:p>
                      <a:pPr marL="342900" indent="-342900">
                        <a:buAutoNum type="arabicPeriod"/>
                      </a:pPr>
                      <a:r>
                        <a:rPr lang="en-US" sz="1200"/>
                        <a:t>Aligns with Analytics use cases on HN </a:t>
                      </a:r>
                    </a:p>
                    <a:p>
                      <a:pPr marL="342900" indent="-342900">
                        <a:buAutoNum type="arabicPeriod"/>
                      </a:pPr>
                      <a:r>
                        <a:rPr lang="en-US" sz="1200"/>
                        <a:t>Optimized TCO</a:t>
                      </a:r>
                    </a:p>
                    <a:p>
                      <a:pPr marL="342900" indent="-342900">
                        <a:buAutoNum type="arabicPeriod"/>
                      </a:pPr>
                      <a:r>
                        <a:rPr lang="en-US" sz="1200"/>
                        <a:t>Photon SQL engine with good performance &amp; cost of performance</a:t>
                      </a:r>
                    </a:p>
                    <a:p>
                      <a:pPr marL="342900" indent="-342900">
                        <a:buAutoNum type="arabicPeriod"/>
                      </a:pPr>
                      <a:r>
                        <a:rPr lang="en-US" sz="1200"/>
                        <a:t>Going all in will help with committed consumption and vendor support for capabilities.</a:t>
                      </a:r>
                    </a:p>
                    <a:p>
                      <a:pPr marL="342900" indent="-342900">
                        <a:buAutoNum type="arabicPeriod"/>
                      </a:pPr>
                      <a:r>
                        <a:rPr lang="en-US" sz="1200"/>
                        <a:t>Delta Live tables for data processing pipelines</a:t>
                      </a:r>
                    </a:p>
                  </a:txBody>
                  <a:tcPr/>
                </a:tc>
                <a:tc>
                  <a:txBody>
                    <a:bodyPr/>
                    <a:lstStyle/>
                    <a:p>
                      <a:pPr marL="342900" indent="-342900">
                        <a:buAutoNum type="arabicPeriod"/>
                      </a:pPr>
                      <a:r>
                        <a:rPr lang="en-US" sz="1200"/>
                        <a:t>Last mile delivery of data and BI Tool access</a:t>
                      </a:r>
                    </a:p>
                    <a:p>
                      <a:pPr marL="342900" indent="-342900">
                        <a:buAutoNum type="arabicPeriod"/>
                      </a:pPr>
                      <a:r>
                        <a:rPr lang="en-US" sz="1200"/>
                        <a:t>Existing investments in Snowflake will be lost.</a:t>
                      </a:r>
                    </a:p>
                  </a:txBody>
                  <a:tcPr/>
                </a:tc>
                <a:tc>
                  <a:txBody>
                    <a:bodyPr/>
                    <a:lstStyle/>
                    <a:p>
                      <a:r>
                        <a:rPr lang="en-US" sz="1200"/>
                        <a:t>Leverage </a:t>
                      </a:r>
                      <a:r>
                        <a:rPr lang="en-US" sz="1200" err="1"/>
                        <a:t>databricks</a:t>
                      </a:r>
                      <a:r>
                        <a:rPr lang="en-US" sz="1200"/>
                        <a:t> </a:t>
                      </a:r>
                      <a:r>
                        <a:rPr lang="en-US" sz="1200" err="1"/>
                        <a:t>lakehouse</a:t>
                      </a:r>
                      <a:r>
                        <a:rPr lang="en-US" sz="1200"/>
                        <a:t> to unify AI ML use cases, data engineering and Databricks SQL in a single platform. </a:t>
                      </a:r>
                    </a:p>
                  </a:txBody>
                  <a:tcPr/>
                </a:tc>
                <a:extLst>
                  <a:ext uri="{0D108BD9-81ED-4DB2-BD59-A6C34878D82A}">
                    <a16:rowId xmlns:a16="http://schemas.microsoft.com/office/drawing/2014/main" val="1526057035"/>
                  </a:ext>
                </a:extLst>
              </a:tr>
              <a:tr h="438039">
                <a:tc>
                  <a:txBody>
                    <a:bodyPr/>
                    <a:lstStyle/>
                    <a:p>
                      <a:r>
                        <a:rPr lang="en-US" sz="1200"/>
                        <a:t>S3a</a:t>
                      </a:r>
                    </a:p>
                  </a:txBody>
                  <a:tcPr/>
                </a:tc>
                <a:tc>
                  <a:txBody>
                    <a:bodyPr/>
                    <a:lstStyle/>
                    <a:p>
                      <a:r>
                        <a:rPr lang="en-US" sz="1200"/>
                        <a:t>Best of breed:</a:t>
                      </a:r>
                    </a:p>
                    <a:p>
                      <a:r>
                        <a:rPr lang="en-US" sz="1200"/>
                        <a:t>Databricks</a:t>
                      </a:r>
                    </a:p>
                    <a:p>
                      <a:r>
                        <a:rPr lang="en-US" sz="1200"/>
                        <a:t>Snowflake</a:t>
                      </a:r>
                    </a:p>
                  </a:txBody>
                  <a:tcPr/>
                </a:tc>
                <a:tc>
                  <a:txBody>
                    <a:bodyPr/>
                    <a:lstStyle/>
                    <a:p>
                      <a:pPr marL="342900" indent="-342900">
                        <a:buAutoNum type="arabicPeriod"/>
                      </a:pPr>
                      <a:r>
                        <a:rPr lang="en-US" sz="1200"/>
                        <a:t>Databricks for Data engineering &amp; ML</a:t>
                      </a:r>
                    </a:p>
                    <a:p>
                      <a:pPr marL="342900" indent="-342900">
                        <a:buAutoNum type="arabicPeriod"/>
                      </a:pPr>
                      <a:r>
                        <a:rPr lang="en-US" sz="1200"/>
                        <a:t>Snowflake for enterprise reporting &amp; self-service BI</a:t>
                      </a:r>
                    </a:p>
                    <a:p>
                      <a:pPr marL="342900" indent="-342900">
                        <a:buAutoNum type="arabicPeriod"/>
                      </a:pPr>
                      <a:r>
                        <a:rPr lang="en-US" sz="1200"/>
                        <a:t>Lower latency</a:t>
                      </a:r>
                    </a:p>
                    <a:p>
                      <a:pPr marL="342900" indent="-342900">
                        <a:buAutoNum type="arabicPeriod"/>
                      </a:pPr>
                      <a:r>
                        <a:rPr lang="en-US" sz="1200"/>
                        <a:t>SF supports Dimensional and Star Schema based architecture</a:t>
                      </a:r>
                    </a:p>
                    <a:p>
                      <a:pPr marL="342900" indent="-342900">
                        <a:buAutoNum type="arabicPeriod"/>
                      </a:pPr>
                      <a:r>
                        <a:rPr lang="en-US" sz="1200"/>
                        <a:t>SF supports federated domain driven data ownership</a:t>
                      </a:r>
                    </a:p>
                  </a:txBody>
                  <a:tcPr/>
                </a:tc>
                <a:tc>
                  <a:txBody>
                    <a:bodyPr/>
                    <a:lstStyle/>
                    <a:p>
                      <a:r>
                        <a:rPr lang="en-US" sz="1200"/>
                        <a:t>1. Higher lock in with vendor</a:t>
                      </a:r>
                    </a:p>
                  </a:txBody>
                  <a:tcPr/>
                </a:tc>
                <a:tc>
                  <a:txBody>
                    <a:bodyPr/>
                    <a:lstStyle/>
                    <a:p>
                      <a:r>
                        <a:rPr lang="en-US" sz="1200"/>
                        <a:t>With a decoupled compute and storage data bricks provides the best approach of data engineering &amp; ML capabilities while Snowflake would be the go-to solution for all the Analytics needs.</a:t>
                      </a:r>
                    </a:p>
                  </a:txBody>
                  <a:tcPr/>
                </a:tc>
                <a:extLst>
                  <a:ext uri="{0D108BD9-81ED-4DB2-BD59-A6C34878D82A}">
                    <a16:rowId xmlns:a16="http://schemas.microsoft.com/office/drawing/2014/main" val="630837150"/>
                  </a:ext>
                </a:extLst>
              </a:tr>
              <a:tr h="438039">
                <a:tc>
                  <a:txBody>
                    <a:bodyPr/>
                    <a:lstStyle/>
                    <a:p>
                      <a:r>
                        <a:rPr lang="en-US" sz="1200"/>
                        <a:t>S3b</a:t>
                      </a:r>
                    </a:p>
                  </a:txBody>
                  <a:tcPr/>
                </a:tc>
                <a:tc>
                  <a:txBody>
                    <a:bodyPr/>
                    <a:lstStyle/>
                    <a:p>
                      <a:r>
                        <a:rPr lang="en-US" sz="1200"/>
                        <a:t>Gold on both Databricks &amp; Snowflake</a:t>
                      </a:r>
                    </a:p>
                  </a:txBody>
                  <a:tcPr/>
                </a:tc>
                <a:tc>
                  <a:txBody>
                    <a:bodyPr/>
                    <a:lstStyle/>
                    <a:p>
                      <a:r>
                        <a:rPr lang="en-US" sz="1200"/>
                        <a:t>1. Future proofing for easier transition to either of the two based on future capabilities</a:t>
                      </a:r>
                    </a:p>
                  </a:txBody>
                  <a:tcPr/>
                </a:tc>
                <a:tc>
                  <a:txBody>
                    <a:bodyPr/>
                    <a:lstStyle/>
                    <a:p>
                      <a:pPr marL="342900" indent="-342900">
                        <a:buAutoNum type="arabicPeriod"/>
                      </a:pPr>
                      <a:r>
                        <a:rPr lang="en-US" sz="1200"/>
                        <a:t>High number of data layers increasing latency</a:t>
                      </a:r>
                    </a:p>
                    <a:p>
                      <a:pPr marL="342900" indent="-342900">
                        <a:buAutoNum type="arabicPeriod"/>
                      </a:pPr>
                      <a:r>
                        <a:rPr lang="en-US" sz="1200"/>
                        <a:t>Consistency across data layers</a:t>
                      </a:r>
                    </a:p>
                    <a:p>
                      <a:pPr marL="342900" indent="-342900">
                        <a:buAutoNum type="arabicPeriod"/>
                      </a:pPr>
                      <a:r>
                        <a:rPr lang="en-US" sz="1200"/>
                        <a:t>Duplication of storage &amp; processing cost.</a:t>
                      </a:r>
                    </a:p>
                    <a:p>
                      <a:pPr marL="342900" indent="-342900">
                        <a:buAutoNum type="arabicPeriod"/>
                      </a:pPr>
                      <a:r>
                        <a:rPr lang="en-US" sz="1200"/>
                        <a:t>Future transition to one of them will require retrofit of code.</a:t>
                      </a:r>
                    </a:p>
                  </a:txBody>
                  <a:tcPr/>
                </a:tc>
                <a:tc>
                  <a:txBody>
                    <a:bodyPr/>
                    <a:lstStyle/>
                    <a:p>
                      <a:r>
                        <a:rPr lang="en-US" sz="1200"/>
                        <a:t>This approach is being adopted to benchmark the performance and cost of Databricks and Snowflake during the first PI. Based on the result the suitable tool would be adopted for the to be architecture.</a:t>
                      </a:r>
                    </a:p>
                    <a:p>
                      <a:endParaRPr lang="en-US" sz="1200"/>
                    </a:p>
                    <a:p>
                      <a:r>
                        <a:rPr lang="en-US" sz="1200"/>
                        <a:t>Future state Gold layer will only on one – Databricks (front runner) OR Snowflake (backup plan). This is a shelter state choice.</a:t>
                      </a:r>
                    </a:p>
                  </a:txBody>
                  <a:tcPr/>
                </a:tc>
                <a:extLst>
                  <a:ext uri="{0D108BD9-81ED-4DB2-BD59-A6C34878D82A}">
                    <a16:rowId xmlns:a16="http://schemas.microsoft.com/office/drawing/2014/main" val="3245386697"/>
                  </a:ext>
                </a:extLst>
              </a:tr>
            </a:tbl>
          </a:graphicData>
        </a:graphic>
      </p:graphicFrame>
      <p:pic>
        <p:nvPicPr>
          <p:cNvPr id="7" name="Graphic 6" descr="Thumbs up sign with solid fill">
            <a:extLst>
              <a:ext uri="{FF2B5EF4-FFF2-40B4-BE49-F238E27FC236}">
                <a16:creationId xmlns:a16="http://schemas.microsoft.com/office/drawing/2014/main" id="{CC2C3BB6-053E-DB5F-A6C6-C173FD06A1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462" y="4045438"/>
            <a:ext cx="402772" cy="402772"/>
          </a:xfrm>
          <a:prstGeom prst="rect">
            <a:avLst/>
          </a:prstGeom>
        </p:spPr>
      </p:pic>
      <p:pic>
        <p:nvPicPr>
          <p:cNvPr id="9" name="Graphic 8" descr="Checkmark with solid fill">
            <a:extLst>
              <a:ext uri="{FF2B5EF4-FFF2-40B4-BE49-F238E27FC236}">
                <a16:creationId xmlns:a16="http://schemas.microsoft.com/office/drawing/2014/main" id="{76DBC149-FE4C-1C11-33BA-684E77BEBF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932" y="5048249"/>
            <a:ext cx="672893" cy="672893"/>
          </a:xfrm>
          <a:prstGeom prst="rect">
            <a:avLst/>
          </a:prstGeom>
        </p:spPr>
      </p:pic>
      <p:pic>
        <p:nvPicPr>
          <p:cNvPr id="10" name="Graphic 9" descr="Checkmark with solid fill">
            <a:extLst>
              <a:ext uri="{FF2B5EF4-FFF2-40B4-BE49-F238E27FC236}">
                <a16:creationId xmlns:a16="http://schemas.microsoft.com/office/drawing/2014/main" id="{77C46DBA-DE67-9AF2-F6D3-032989CAE7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787" y="5048249"/>
            <a:ext cx="672893" cy="672893"/>
          </a:xfrm>
          <a:prstGeom prst="rect">
            <a:avLst/>
          </a:prstGeom>
        </p:spPr>
      </p:pic>
    </p:spTree>
    <p:extLst>
      <p:ext uri="{BB962C8B-B14F-4D97-AF65-F5344CB8AC3E}">
        <p14:creationId xmlns:p14="http://schemas.microsoft.com/office/powerpoint/2010/main" val="136489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E7DB-27DA-EB3F-887B-24C9F04BC9D7}"/>
              </a:ext>
            </a:extLst>
          </p:cNvPr>
          <p:cNvSpPr>
            <a:spLocks noGrp="1"/>
          </p:cNvSpPr>
          <p:nvPr>
            <p:ph type="title"/>
          </p:nvPr>
        </p:nvSpPr>
        <p:spPr>
          <a:xfrm>
            <a:off x="243840" y="181858"/>
            <a:ext cx="11704320" cy="424732"/>
          </a:xfrm>
        </p:spPr>
        <p:txBody>
          <a:bodyPr/>
          <a:lstStyle/>
          <a:p>
            <a:r>
              <a:rPr lang="en-US"/>
              <a:t>Roadmap for the Gold Layer</a:t>
            </a:r>
          </a:p>
        </p:txBody>
      </p:sp>
      <p:sp>
        <p:nvSpPr>
          <p:cNvPr id="3" name="Slide Number Placeholder 2">
            <a:extLst>
              <a:ext uri="{FF2B5EF4-FFF2-40B4-BE49-F238E27FC236}">
                <a16:creationId xmlns:a16="http://schemas.microsoft.com/office/drawing/2014/main" id="{ED270C78-3E74-7E5A-A3B7-05F65EBCEB3A}"/>
              </a:ext>
            </a:extLst>
          </p:cNvPr>
          <p:cNvSpPr>
            <a:spLocks noGrp="1"/>
          </p:cNvSpPr>
          <p:nvPr>
            <p:ph type="sldNum" sz="quarter" idx="10"/>
          </p:nvPr>
        </p:nvSpPr>
        <p:spPr>
          <a:xfrm>
            <a:off x="243840" y="6546671"/>
            <a:ext cx="218008" cy="215444"/>
          </a:xfrm>
        </p:spPr>
        <p:txBody>
          <a:bodyPr/>
          <a:lstStyle/>
          <a:p>
            <a:fld id="{C9EBFD1A-B7A0-466A-B83C-FDA8DD378B8A}" type="slidenum">
              <a:rPr lang="en-US" smtClean="0"/>
              <a:pPr/>
              <a:t>27</a:t>
            </a:fld>
            <a:endParaRPr lang="en-US"/>
          </a:p>
        </p:txBody>
      </p:sp>
      <p:graphicFrame>
        <p:nvGraphicFramePr>
          <p:cNvPr id="4" name="Diagram 3">
            <a:extLst>
              <a:ext uri="{FF2B5EF4-FFF2-40B4-BE49-F238E27FC236}">
                <a16:creationId xmlns:a16="http://schemas.microsoft.com/office/drawing/2014/main" id="{1B558362-0137-587A-330D-07A9F94188C0}"/>
              </a:ext>
            </a:extLst>
          </p:cNvPr>
          <p:cNvGraphicFramePr/>
          <p:nvPr>
            <p:extLst>
              <p:ext uri="{D42A27DB-BD31-4B8C-83A1-F6EECF244321}">
                <p14:modId xmlns:p14="http://schemas.microsoft.com/office/powerpoint/2010/main" val="2318306106"/>
              </p:ext>
            </p:extLst>
          </p:nvPr>
        </p:nvGraphicFramePr>
        <p:xfrm>
          <a:off x="673395" y="3146279"/>
          <a:ext cx="10845209" cy="4561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3DECEEE-7FD1-5B2A-DB6D-1DD4664162EA}"/>
              </a:ext>
            </a:extLst>
          </p:cNvPr>
          <p:cNvSpPr txBox="1"/>
          <p:nvPr/>
        </p:nvSpPr>
        <p:spPr>
          <a:xfrm>
            <a:off x="305460" y="606590"/>
            <a:ext cx="11243890" cy="945763"/>
          </a:xfrm>
          <a:prstGeom prst="rect">
            <a:avLst/>
          </a:prstGeom>
          <a:solidFill>
            <a:schemeClr val="bg1"/>
          </a:solidFill>
        </p:spPr>
        <p:txBody>
          <a:bodyPr wrap="square" rtlCol="0">
            <a:noAutofit/>
          </a:bodyPr>
          <a:lstStyle/>
          <a:p>
            <a:pPr marL="285750" indent="-285750" algn="l">
              <a:lnSpc>
                <a:spcPct val="110000"/>
              </a:lnSpc>
              <a:spcBef>
                <a:spcPts val="200"/>
              </a:spcBef>
              <a:spcAft>
                <a:spcPts val="200"/>
              </a:spcAft>
              <a:buFont typeface="Arial" panose="020B0604020202020204" pitchFamily="34" charset="0"/>
              <a:buChar char="•"/>
            </a:pPr>
            <a:r>
              <a:rPr lang="en-US" sz="1400"/>
              <a:t>Herbalife needs a Lakehouse to serve data for business and analytical use cases with SQL based BI workload for business applications.</a:t>
            </a:r>
          </a:p>
          <a:p>
            <a:pPr marL="285750" indent="-285750" algn="l">
              <a:lnSpc>
                <a:spcPct val="110000"/>
              </a:lnSpc>
              <a:spcBef>
                <a:spcPts val="200"/>
              </a:spcBef>
              <a:spcAft>
                <a:spcPts val="200"/>
              </a:spcAft>
              <a:buFont typeface="Arial" panose="020B0604020202020204" pitchFamily="34" charset="0"/>
              <a:buChar char="•"/>
            </a:pPr>
            <a:r>
              <a:rPr lang="en-US" sz="1400"/>
              <a:t>Databricks SQL capabilities are still evolving for last  mile consumption.</a:t>
            </a:r>
          </a:p>
          <a:p>
            <a:pPr marL="285750" indent="-285750" algn="l">
              <a:lnSpc>
                <a:spcPct val="110000"/>
              </a:lnSpc>
              <a:spcBef>
                <a:spcPts val="200"/>
              </a:spcBef>
              <a:spcAft>
                <a:spcPts val="200"/>
              </a:spcAft>
              <a:buFont typeface="Arial" panose="020B0604020202020204" pitchFamily="34" charset="0"/>
              <a:buChar char="•"/>
            </a:pPr>
            <a:r>
              <a:rPr lang="en-US" sz="1400"/>
              <a:t>To future proof the solution – the shelter stage will consist of Gold layer replicated on Snowflake for performance benchmarking as a backup for Databricks on Gold Layer.</a:t>
            </a:r>
          </a:p>
          <a:p>
            <a:pPr marL="285750" indent="-285750" algn="l">
              <a:lnSpc>
                <a:spcPct val="110000"/>
              </a:lnSpc>
              <a:spcBef>
                <a:spcPts val="200"/>
              </a:spcBef>
              <a:spcAft>
                <a:spcPts val="200"/>
              </a:spcAft>
              <a:buFont typeface="Arial" panose="020B0604020202020204" pitchFamily="34" charset="0"/>
              <a:buChar char="•"/>
            </a:pPr>
            <a:r>
              <a:rPr lang="en-US" sz="1400"/>
              <a:t>Based on performance benchmarking, Databricks would be finalized as the Gold layer unless major issues are observed, leading to transition to Gold on Snowflake.</a:t>
            </a:r>
          </a:p>
        </p:txBody>
      </p:sp>
      <p:sp>
        <p:nvSpPr>
          <p:cNvPr id="6" name="Rectangle 5">
            <a:extLst>
              <a:ext uri="{FF2B5EF4-FFF2-40B4-BE49-F238E27FC236}">
                <a16:creationId xmlns:a16="http://schemas.microsoft.com/office/drawing/2014/main" id="{FE7BD345-F111-3B00-DE75-F8DD0C1C0213}"/>
              </a:ext>
            </a:extLst>
          </p:cNvPr>
          <p:cNvSpPr/>
          <p:nvPr/>
        </p:nvSpPr>
        <p:spPr>
          <a:xfrm>
            <a:off x="946298" y="3607781"/>
            <a:ext cx="2668772" cy="9685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Optimally consume the committed spend on Snowflake including Analysis and Hypothesis on Snowflake</a:t>
            </a:r>
          </a:p>
        </p:txBody>
      </p:sp>
      <p:sp>
        <p:nvSpPr>
          <p:cNvPr id="7" name="Rectangle 6">
            <a:extLst>
              <a:ext uri="{FF2B5EF4-FFF2-40B4-BE49-F238E27FC236}">
                <a16:creationId xmlns:a16="http://schemas.microsoft.com/office/drawing/2014/main" id="{26A41353-3BB8-5F53-70B0-93385E26B610}"/>
              </a:ext>
            </a:extLst>
          </p:cNvPr>
          <p:cNvSpPr/>
          <p:nvPr/>
        </p:nvSpPr>
        <p:spPr>
          <a:xfrm>
            <a:off x="4469219" y="2809581"/>
            <a:ext cx="2668772" cy="9685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Data Productization on Data Lakehouse (Databricks) with Snowflake as backup option for Gold Layer</a:t>
            </a:r>
          </a:p>
        </p:txBody>
      </p:sp>
      <p:sp>
        <p:nvSpPr>
          <p:cNvPr id="8" name="Rectangle 7">
            <a:extLst>
              <a:ext uri="{FF2B5EF4-FFF2-40B4-BE49-F238E27FC236}">
                <a16:creationId xmlns:a16="http://schemas.microsoft.com/office/drawing/2014/main" id="{D654BB1C-7A9E-A826-70A4-57B89D47F99E}"/>
              </a:ext>
            </a:extLst>
          </p:cNvPr>
          <p:cNvSpPr/>
          <p:nvPr/>
        </p:nvSpPr>
        <p:spPr>
          <a:xfrm>
            <a:off x="7992140" y="2123689"/>
            <a:ext cx="2668772" cy="9685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Data Productization on Data Lakehouse (Databricks)</a:t>
            </a:r>
          </a:p>
        </p:txBody>
      </p:sp>
      <p:sp>
        <p:nvSpPr>
          <p:cNvPr id="9" name="Rectangle 8">
            <a:extLst>
              <a:ext uri="{FF2B5EF4-FFF2-40B4-BE49-F238E27FC236}">
                <a16:creationId xmlns:a16="http://schemas.microsoft.com/office/drawing/2014/main" id="{9F6C7FE0-949D-F375-45E6-6FF10A3E0271}"/>
              </a:ext>
            </a:extLst>
          </p:cNvPr>
          <p:cNvSpPr/>
          <p:nvPr/>
        </p:nvSpPr>
        <p:spPr>
          <a:xfrm>
            <a:off x="5542220" y="4917546"/>
            <a:ext cx="1179866" cy="85526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algn="ctr">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 Snowflake</a:t>
            </a:r>
          </a:p>
        </p:txBody>
      </p:sp>
      <p:pic>
        <p:nvPicPr>
          <p:cNvPr id="10" name="Picture 9">
            <a:extLst>
              <a:ext uri="{FF2B5EF4-FFF2-40B4-BE49-F238E27FC236}">
                <a16:creationId xmlns:a16="http://schemas.microsoft.com/office/drawing/2014/main" id="{A166F695-758C-A59D-2670-20EE5BE6E431}"/>
              </a:ext>
            </a:extLst>
          </p:cNvPr>
          <p:cNvPicPr>
            <a:picLocks noChangeAspect="1"/>
          </p:cNvPicPr>
          <p:nvPr/>
        </p:nvPicPr>
        <p:blipFill>
          <a:blip r:embed="rId7"/>
          <a:stretch>
            <a:fillRect/>
          </a:stretch>
        </p:blipFill>
        <p:spPr>
          <a:xfrm>
            <a:off x="6096000" y="4999042"/>
            <a:ext cx="450246" cy="372986"/>
          </a:xfrm>
          <a:prstGeom prst="rect">
            <a:avLst/>
          </a:prstGeom>
        </p:spPr>
      </p:pic>
      <p:pic>
        <p:nvPicPr>
          <p:cNvPr id="11" name="Picture 10">
            <a:extLst>
              <a:ext uri="{FF2B5EF4-FFF2-40B4-BE49-F238E27FC236}">
                <a16:creationId xmlns:a16="http://schemas.microsoft.com/office/drawing/2014/main" id="{1D047DBC-E56B-80F4-D2E0-B6488278F545}"/>
              </a:ext>
            </a:extLst>
          </p:cNvPr>
          <p:cNvPicPr>
            <a:picLocks noChangeAspect="1"/>
          </p:cNvPicPr>
          <p:nvPr/>
        </p:nvPicPr>
        <p:blipFill>
          <a:blip r:embed="rId8"/>
          <a:stretch>
            <a:fillRect/>
          </a:stretch>
        </p:blipFill>
        <p:spPr>
          <a:xfrm>
            <a:off x="5654741" y="5196309"/>
            <a:ext cx="272664" cy="245054"/>
          </a:xfrm>
          <a:prstGeom prst="rect">
            <a:avLst/>
          </a:prstGeom>
        </p:spPr>
      </p:pic>
      <p:pic>
        <p:nvPicPr>
          <p:cNvPr id="12" name="Picture 11">
            <a:extLst>
              <a:ext uri="{FF2B5EF4-FFF2-40B4-BE49-F238E27FC236}">
                <a16:creationId xmlns:a16="http://schemas.microsoft.com/office/drawing/2014/main" id="{A17F8425-0CF5-41DB-9F48-F27EDE748F50}"/>
              </a:ext>
            </a:extLst>
          </p:cNvPr>
          <p:cNvPicPr>
            <a:picLocks noChangeAspect="1"/>
          </p:cNvPicPr>
          <p:nvPr/>
        </p:nvPicPr>
        <p:blipFill>
          <a:blip r:embed="rId9"/>
          <a:stretch>
            <a:fillRect/>
          </a:stretch>
        </p:blipFill>
        <p:spPr>
          <a:xfrm>
            <a:off x="5630729" y="4964858"/>
            <a:ext cx="271252" cy="214845"/>
          </a:xfrm>
          <a:prstGeom prst="rect">
            <a:avLst/>
          </a:prstGeom>
        </p:spPr>
      </p:pic>
      <p:sp>
        <p:nvSpPr>
          <p:cNvPr id="13" name="Rectangle 12">
            <a:extLst>
              <a:ext uri="{FF2B5EF4-FFF2-40B4-BE49-F238E27FC236}">
                <a16:creationId xmlns:a16="http://schemas.microsoft.com/office/drawing/2014/main" id="{A68C8D46-74E0-E0FE-3815-CACF5DFD2633}"/>
              </a:ext>
            </a:extLst>
          </p:cNvPr>
          <p:cNvSpPr/>
          <p:nvPr/>
        </p:nvSpPr>
        <p:spPr>
          <a:xfrm>
            <a:off x="9175094" y="4109590"/>
            <a:ext cx="1179866" cy="85526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algn="ctr">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Delta Lake</a:t>
            </a:r>
          </a:p>
        </p:txBody>
      </p:sp>
      <p:pic>
        <p:nvPicPr>
          <p:cNvPr id="14" name="Picture 13">
            <a:extLst>
              <a:ext uri="{FF2B5EF4-FFF2-40B4-BE49-F238E27FC236}">
                <a16:creationId xmlns:a16="http://schemas.microsoft.com/office/drawing/2014/main" id="{247A78EE-EB4E-B31A-0F87-C120472FD000}"/>
              </a:ext>
            </a:extLst>
          </p:cNvPr>
          <p:cNvPicPr>
            <a:picLocks noChangeAspect="1"/>
          </p:cNvPicPr>
          <p:nvPr/>
        </p:nvPicPr>
        <p:blipFill>
          <a:blip r:embed="rId8"/>
          <a:stretch>
            <a:fillRect/>
          </a:stretch>
        </p:blipFill>
        <p:spPr>
          <a:xfrm>
            <a:off x="9287615" y="4388353"/>
            <a:ext cx="272664" cy="245054"/>
          </a:xfrm>
          <a:prstGeom prst="rect">
            <a:avLst/>
          </a:prstGeom>
        </p:spPr>
      </p:pic>
      <p:pic>
        <p:nvPicPr>
          <p:cNvPr id="15" name="Picture 14">
            <a:extLst>
              <a:ext uri="{FF2B5EF4-FFF2-40B4-BE49-F238E27FC236}">
                <a16:creationId xmlns:a16="http://schemas.microsoft.com/office/drawing/2014/main" id="{CAF9D402-0030-78D4-E8BE-E58ADE704C43}"/>
              </a:ext>
            </a:extLst>
          </p:cNvPr>
          <p:cNvPicPr>
            <a:picLocks noChangeAspect="1"/>
          </p:cNvPicPr>
          <p:nvPr/>
        </p:nvPicPr>
        <p:blipFill>
          <a:blip r:embed="rId9"/>
          <a:stretch>
            <a:fillRect/>
          </a:stretch>
        </p:blipFill>
        <p:spPr>
          <a:xfrm>
            <a:off x="9263603" y="4156902"/>
            <a:ext cx="271252" cy="214845"/>
          </a:xfrm>
          <a:prstGeom prst="rect">
            <a:avLst/>
          </a:prstGeom>
        </p:spPr>
      </p:pic>
      <p:pic>
        <p:nvPicPr>
          <p:cNvPr id="16" name="Picture 15">
            <a:extLst>
              <a:ext uri="{FF2B5EF4-FFF2-40B4-BE49-F238E27FC236}">
                <a16:creationId xmlns:a16="http://schemas.microsoft.com/office/drawing/2014/main" id="{A2C4D30B-69E0-5261-EB17-05BB7946F510}"/>
              </a:ext>
            </a:extLst>
          </p:cNvPr>
          <p:cNvPicPr>
            <a:picLocks noChangeAspect="1"/>
          </p:cNvPicPr>
          <p:nvPr/>
        </p:nvPicPr>
        <p:blipFill>
          <a:blip r:embed="rId10"/>
          <a:stretch>
            <a:fillRect/>
          </a:stretch>
        </p:blipFill>
        <p:spPr>
          <a:xfrm>
            <a:off x="9717274" y="4249752"/>
            <a:ext cx="315298" cy="371702"/>
          </a:xfrm>
          <a:prstGeom prst="rect">
            <a:avLst/>
          </a:prstGeom>
        </p:spPr>
      </p:pic>
      <p:sp>
        <p:nvSpPr>
          <p:cNvPr id="17" name="Rectangle 16">
            <a:extLst>
              <a:ext uri="{FF2B5EF4-FFF2-40B4-BE49-F238E27FC236}">
                <a16:creationId xmlns:a16="http://schemas.microsoft.com/office/drawing/2014/main" id="{3B3766EE-716B-8138-9E52-10092C14D555}"/>
              </a:ext>
            </a:extLst>
          </p:cNvPr>
          <p:cNvSpPr/>
          <p:nvPr/>
        </p:nvSpPr>
        <p:spPr>
          <a:xfrm>
            <a:off x="2252264" y="5621009"/>
            <a:ext cx="1179866" cy="55416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Processed</a:t>
            </a:r>
          </a:p>
        </p:txBody>
      </p:sp>
      <p:pic>
        <p:nvPicPr>
          <p:cNvPr id="18" name="Picture 17">
            <a:extLst>
              <a:ext uri="{FF2B5EF4-FFF2-40B4-BE49-F238E27FC236}">
                <a16:creationId xmlns:a16="http://schemas.microsoft.com/office/drawing/2014/main" id="{57BD5D9F-C059-89F6-BF88-C11CA3F9932D}"/>
              </a:ext>
            </a:extLst>
          </p:cNvPr>
          <p:cNvPicPr>
            <a:picLocks noChangeAspect="1"/>
          </p:cNvPicPr>
          <p:nvPr/>
        </p:nvPicPr>
        <p:blipFill>
          <a:blip r:embed="rId11"/>
          <a:stretch>
            <a:fillRect/>
          </a:stretch>
        </p:blipFill>
        <p:spPr>
          <a:xfrm>
            <a:off x="2295057" y="5717629"/>
            <a:ext cx="1118161" cy="277411"/>
          </a:xfrm>
          <a:prstGeom prst="rect">
            <a:avLst/>
          </a:prstGeom>
        </p:spPr>
      </p:pic>
      <p:sp>
        <p:nvSpPr>
          <p:cNvPr id="19" name="Rectangle 18">
            <a:extLst>
              <a:ext uri="{FF2B5EF4-FFF2-40B4-BE49-F238E27FC236}">
                <a16:creationId xmlns:a16="http://schemas.microsoft.com/office/drawing/2014/main" id="{C3B3B645-34B2-C08D-AEFF-2338B67B259C}"/>
              </a:ext>
            </a:extLst>
          </p:cNvPr>
          <p:cNvSpPr/>
          <p:nvPr/>
        </p:nvSpPr>
        <p:spPr>
          <a:xfrm>
            <a:off x="2264204" y="6207947"/>
            <a:ext cx="1179866" cy="55416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Processed</a:t>
            </a:r>
          </a:p>
        </p:txBody>
      </p:sp>
      <p:pic>
        <p:nvPicPr>
          <p:cNvPr id="20" name="Picture 2" descr="See the source image">
            <a:extLst>
              <a:ext uri="{FF2B5EF4-FFF2-40B4-BE49-F238E27FC236}">
                <a16:creationId xmlns:a16="http://schemas.microsoft.com/office/drawing/2014/main" id="{A63D10D6-0CEE-6A46-DB66-87578EE157E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4381" y="6256163"/>
            <a:ext cx="646578" cy="37605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24F016A2-5FBA-417A-67BF-D6BD2418922F}"/>
              </a:ext>
            </a:extLst>
          </p:cNvPr>
          <p:cNvSpPr/>
          <p:nvPr/>
        </p:nvSpPr>
        <p:spPr>
          <a:xfrm>
            <a:off x="9175094" y="5576909"/>
            <a:ext cx="1179866" cy="855268"/>
          </a:xfrm>
          <a:prstGeom prst="rect">
            <a:avLst/>
          </a:prstGeom>
          <a:solidFill>
            <a:schemeClr val="accent4">
              <a:lumMod val="20000"/>
              <a:lumOff val="80000"/>
            </a:schemeClr>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D6E71">
                    <a:lumMod val="75000"/>
                  </a:srgbClr>
                </a:solidFill>
                <a:effectLst/>
                <a:uLnTx/>
                <a:uFillTx/>
                <a:latin typeface="Calibri"/>
                <a:ea typeface="+mn-ea"/>
                <a:cs typeface="+mn-cs"/>
              </a:rPr>
              <a:t> Snowflake</a:t>
            </a:r>
          </a:p>
        </p:txBody>
      </p:sp>
      <p:pic>
        <p:nvPicPr>
          <p:cNvPr id="23" name="Picture 22">
            <a:extLst>
              <a:ext uri="{FF2B5EF4-FFF2-40B4-BE49-F238E27FC236}">
                <a16:creationId xmlns:a16="http://schemas.microsoft.com/office/drawing/2014/main" id="{959BC05B-4B25-F717-7868-34EB65BD860B}"/>
              </a:ext>
            </a:extLst>
          </p:cNvPr>
          <p:cNvPicPr>
            <a:picLocks noChangeAspect="1"/>
          </p:cNvPicPr>
          <p:nvPr/>
        </p:nvPicPr>
        <p:blipFill>
          <a:blip r:embed="rId7"/>
          <a:stretch>
            <a:fillRect/>
          </a:stretch>
        </p:blipFill>
        <p:spPr>
          <a:xfrm>
            <a:off x="9492151" y="5717629"/>
            <a:ext cx="450246" cy="372986"/>
          </a:xfrm>
          <a:prstGeom prst="rect">
            <a:avLst/>
          </a:prstGeom>
        </p:spPr>
      </p:pic>
      <p:sp>
        <p:nvSpPr>
          <p:cNvPr id="24" name="TextBox 23">
            <a:extLst>
              <a:ext uri="{FF2B5EF4-FFF2-40B4-BE49-F238E27FC236}">
                <a16:creationId xmlns:a16="http://schemas.microsoft.com/office/drawing/2014/main" id="{25361967-ACB7-849B-E398-98AF6B1DD266}"/>
              </a:ext>
            </a:extLst>
          </p:cNvPr>
          <p:cNvSpPr txBox="1"/>
          <p:nvPr/>
        </p:nvSpPr>
        <p:spPr>
          <a:xfrm>
            <a:off x="8995918" y="5266550"/>
            <a:ext cx="2581275" cy="223561"/>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Backup Plan</a:t>
            </a:r>
          </a:p>
        </p:txBody>
      </p:sp>
    </p:spTree>
    <p:extLst>
      <p:ext uri="{BB962C8B-B14F-4D97-AF65-F5344CB8AC3E}">
        <p14:creationId xmlns:p14="http://schemas.microsoft.com/office/powerpoint/2010/main" val="317094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BB73C-EE56-EFAD-D18F-EF57CB970F92}"/>
              </a:ext>
            </a:extLst>
          </p:cNvPr>
          <p:cNvSpPr>
            <a:spLocks noGrp="1"/>
          </p:cNvSpPr>
          <p:nvPr>
            <p:ph type="title"/>
          </p:nvPr>
        </p:nvSpPr>
        <p:spPr/>
        <p:txBody>
          <a:bodyPr anchor="t" anchorCtr="0"/>
          <a:lstStyle/>
          <a:p>
            <a:r>
              <a:rPr lang="en-US"/>
              <a:t>Data Storage Patterns</a:t>
            </a:r>
            <a:endParaRPr lang="en-US">
              <a:solidFill>
                <a:schemeClr val="bg2"/>
              </a:solidFill>
            </a:endParaRPr>
          </a:p>
        </p:txBody>
      </p:sp>
      <p:sp>
        <p:nvSpPr>
          <p:cNvPr id="3" name="Slide Number Placeholder 2">
            <a:extLst>
              <a:ext uri="{FF2B5EF4-FFF2-40B4-BE49-F238E27FC236}">
                <a16:creationId xmlns:a16="http://schemas.microsoft.com/office/drawing/2014/main" id="{77881A43-1EB8-1941-37E1-9DD646952258}"/>
              </a:ext>
            </a:extLst>
          </p:cNvPr>
          <p:cNvSpPr>
            <a:spLocks noGrp="1"/>
          </p:cNvSpPr>
          <p:nvPr>
            <p:ph type="sldNum" sz="quarter" idx="10"/>
          </p:nvPr>
        </p:nvSpPr>
        <p:spPr/>
        <p:txBody>
          <a:bodyPr/>
          <a:lstStyle/>
          <a:p>
            <a:fld id="{C9EBFD1A-B7A0-466A-B83C-FDA8DD378B8A}" type="slidenum">
              <a:rPr lang="en-US" smtClean="0"/>
              <a:pPr/>
              <a:t>28</a:t>
            </a:fld>
            <a:endParaRPr lang="en-US"/>
          </a:p>
        </p:txBody>
      </p:sp>
      <p:sp>
        <p:nvSpPr>
          <p:cNvPr id="5" name="Rectangle 4">
            <a:extLst>
              <a:ext uri="{FF2B5EF4-FFF2-40B4-BE49-F238E27FC236}">
                <a16:creationId xmlns:a16="http://schemas.microsoft.com/office/drawing/2014/main" id="{E5138488-9B3A-8066-CA7F-9C70E16533F3}"/>
              </a:ext>
            </a:extLst>
          </p:cNvPr>
          <p:cNvSpPr/>
          <p:nvPr/>
        </p:nvSpPr>
        <p:spPr>
          <a:xfrm>
            <a:off x="15085" y="933303"/>
            <a:ext cx="898975" cy="44917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bg1"/>
                </a:solidFill>
                <a:latin typeface="+mj-lt"/>
              </a:rPr>
              <a:t>Source Systems</a:t>
            </a:r>
          </a:p>
        </p:txBody>
      </p:sp>
      <p:sp>
        <p:nvSpPr>
          <p:cNvPr id="6" name="Rectangle 5">
            <a:extLst>
              <a:ext uri="{FF2B5EF4-FFF2-40B4-BE49-F238E27FC236}">
                <a16:creationId xmlns:a16="http://schemas.microsoft.com/office/drawing/2014/main" id="{169C7C3D-F1FD-7754-9080-7FE955CBF666}"/>
              </a:ext>
            </a:extLst>
          </p:cNvPr>
          <p:cNvSpPr/>
          <p:nvPr/>
        </p:nvSpPr>
        <p:spPr>
          <a:xfrm>
            <a:off x="1576855" y="933303"/>
            <a:ext cx="1603188" cy="4491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bg1"/>
                </a:solidFill>
                <a:latin typeface="+mj-lt"/>
              </a:rPr>
              <a:t>Landing Zone</a:t>
            </a:r>
          </a:p>
        </p:txBody>
      </p:sp>
      <p:sp>
        <p:nvSpPr>
          <p:cNvPr id="7" name="Rectangle 6">
            <a:extLst>
              <a:ext uri="{FF2B5EF4-FFF2-40B4-BE49-F238E27FC236}">
                <a16:creationId xmlns:a16="http://schemas.microsoft.com/office/drawing/2014/main" id="{027EFA6F-20DD-A4FE-4980-6B877B97B7E4}"/>
              </a:ext>
            </a:extLst>
          </p:cNvPr>
          <p:cNvSpPr/>
          <p:nvPr/>
        </p:nvSpPr>
        <p:spPr>
          <a:xfrm>
            <a:off x="3777661" y="938464"/>
            <a:ext cx="1589626" cy="449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bg1"/>
                </a:solidFill>
                <a:latin typeface="+mj-lt"/>
              </a:rPr>
              <a:t>Raw Zone</a:t>
            </a:r>
          </a:p>
          <a:p>
            <a:pPr algn="ctr">
              <a:lnSpc>
                <a:spcPct val="90000"/>
              </a:lnSpc>
              <a:spcBef>
                <a:spcPts val="200"/>
              </a:spcBef>
              <a:spcAft>
                <a:spcPts val="200"/>
              </a:spcAft>
            </a:pPr>
            <a:r>
              <a:rPr lang="en-US" sz="1200" b="1" kern="100">
                <a:solidFill>
                  <a:schemeClr val="bg1"/>
                </a:solidFill>
                <a:latin typeface="+mj-lt"/>
              </a:rPr>
              <a:t>(BRONZE)</a:t>
            </a:r>
          </a:p>
        </p:txBody>
      </p:sp>
      <p:sp>
        <p:nvSpPr>
          <p:cNvPr id="8" name="Rectangle 7">
            <a:extLst>
              <a:ext uri="{FF2B5EF4-FFF2-40B4-BE49-F238E27FC236}">
                <a16:creationId xmlns:a16="http://schemas.microsoft.com/office/drawing/2014/main" id="{4AD21CD3-9C76-8722-4870-440BC57A3A9F}"/>
              </a:ext>
            </a:extLst>
          </p:cNvPr>
          <p:cNvSpPr/>
          <p:nvPr/>
        </p:nvSpPr>
        <p:spPr>
          <a:xfrm>
            <a:off x="6086908" y="915165"/>
            <a:ext cx="3767967" cy="426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bg1"/>
                </a:solidFill>
                <a:latin typeface="+mj-lt"/>
              </a:rPr>
              <a:t>Integrated Zone</a:t>
            </a:r>
          </a:p>
          <a:p>
            <a:pPr algn="ctr">
              <a:lnSpc>
                <a:spcPct val="90000"/>
              </a:lnSpc>
              <a:spcBef>
                <a:spcPts val="200"/>
              </a:spcBef>
              <a:spcAft>
                <a:spcPts val="200"/>
              </a:spcAft>
            </a:pPr>
            <a:r>
              <a:rPr lang="en-US" sz="1200" b="1" kern="100">
                <a:solidFill>
                  <a:schemeClr val="bg1"/>
                </a:solidFill>
                <a:latin typeface="+mj-lt"/>
              </a:rPr>
              <a:t>(SILVER)</a:t>
            </a:r>
          </a:p>
        </p:txBody>
      </p:sp>
      <p:cxnSp>
        <p:nvCxnSpPr>
          <p:cNvPr id="9" name="Straight Connector 8">
            <a:extLst>
              <a:ext uri="{FF2B5EF4-FFF2-40B4-BE49-F238E27FC236}">
                <a16:creationId xmlns:a16="http://schemas.microsoft.com/office/drawing/2014/main" id="{DD75F554-6F3B-A9A1-3F7F-490C16B9AD92}"/>
              </a:ext>
            </a:extLst>
          </p:cNvPr>
          <p:cNvCxnSpPr/>
          <p:nvPr/>
        </p:nvCxnSpPr>
        <p:spPr>
          <a:xfrm flipH="1" flipV="1">
            <a:off x="1243677" y="858042"/>
            <a:ext cx="3561" cy="6004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5668E1-6DB2-075C-3D73-41199372D606}"/>
              </a:ext>
            </a:extLst>
          </p:cNvPr>
          <p:cNvCxnSpPr/>
          <p:nvPr/>
        </p:nvCxnSpPr>
        <p:spPr>
          <a:xfrm flipH="1" flipV="1">
            <a:off x="3475600" y="827514"/>
            <a:ext cx="3237" cy="6004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240DB4-2086-A8D8-B84B-0D551033DA32}"/>
              </a:ext>
            </a:extLst>
          </p:cNvPr>
          <p:cNvCxnSpPr/>
          <p:nvPr/>
        </p:nvCxnSpPr>
        <p:spPr>
          <a:xfrm flipH="1" flipV="1">
            <a:off x="5873309" y="882106"/>
            <a:ext cx="3561" cy="6004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CC9D0F-C972-3D3A-8A7B-91057BFE54CF}"/>
              </a:ext>
            </a:extLst>
          </p:cNvPr>
          <p:cNvCxnSpPr/>
          <p:nvPr/>
        </p:nvCxnSpPr>
        <p:spPr>
          <a:xfrm flipH="1" flipV="1">
            <a:off x="10003599" y="710311"/>
            <a:ext cx="3561" cy="6004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DF548D-2807-A380-8CCF-35803637A507}"/>
              </a:ext>
            </a:extLst>
          </p:cNvPr>
          <p:cNvSpPr/>
          <p:nvPr/>
        </p:nvSpPr>
        <p:spPr>
          <a:xfrm>
            <a:off x="1545113" y="6344394"/>
            <a:ext cx="9649995" cy="4491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200"/>
              </a:spcBef>
              <a:spcAft>
                <a:spcPts val="200"/>
              </a:spcAft>
            </a:pPr>
            <a:r>
              <a:rPr lang="en-US" sz="1200" b="1" kern="100">
                <a:solidFill>
                  <a:schemeClr val="bg1"/>
                </a:solidFill>
                <a:latin typeface="+mj-lt"/>
              </a:rPr>
              <a:t>Backup and Archival Zone</a:t>
            </a:r>
          </a:p>
        </p:txBody>
      </p:sp>
      <p:cxnSp>
        <p:nvCxnSpPr>
          <p:cNvPr id="14" name="Straight Connector 13">
            <a:extLst>
              <a:ext uri="{FF2B5EF4-FFF2-40B4-BE49-F238E27FC236}">
                <a16:creationId xmlns:a16="http://schemas.microsoft.com/office/drawing/2014/main" id="{7E65F71C-708A-C5A5-321D-F2AE9485FD2C}"/>
              </a:ext>
            </a:extLst>
          </p:cNvPr>
          <p:cNvCxnSpPr/>
          <p:nvPr/>
        </p:nvCxnSpPr>
        <p:spPr>
          <a:xfrm flipH="1" flipV="1">
            <a:off x="7945066" y="647839"/>
            <a:ext cx="3561" cy="60043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E49545A-0ED3-6607-B7A2-8153757555B6}"/>
              </a:ext>
            </a:extLst>
          </p:cNvPr>
          <p:cNvSpPr/>
          <p:nvPr/>
        </p:nvSpPr>
        <p:spPr>
          <a:xfrm>
            <a:off x="1026002" y="1321634"/>
            <a:ext cx="424920" cy="44496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1" algn="ctr">
              <a:lnSpc>
                <a:spcPct val="90000"/>
              </a:lnSpc>
              <a:spcBef>
                <a:spcPts val="200"/>
              </a:spcBef>
              <a:spcAft>
                <a:spcPts val="200"/>
              </a:spcAft>
            </a:pPr>
            <a:r>
              <a:rPr lang="en-US" sz="1100" kern="100">
                <a:solidFill>
                  <a:schemeClr val="tx1"/>
                </a:solidFill>
                <a:latin typeface="+mj-lt"/>
              </a:rPr>
              <a:t>Integration, Full or Delta Loads, </a:t>
            </a:r>
            <a:r>
              <a:rPr lang="en-US" sz="1100" kern="100">
                <a:solidFill>
                  <a:schemeClr val="accent1">
                    <a:lumMod val="50000"/>
                  </a:schemeClr>
                </a:solidFill>
                <a:latin typeface="+mj-lt"/>
              </a:rPr>
              <a:t>Events forwarded. Changes detected and replicated, CDC/PUSH/REPL</a:t>
            </a:r>
          </a:p>
        </p:txBody>
      </p:sp>
      <p:sp>
        <p:nvSpPr>
          <p:cNvPr id="16" name="TextBox 15">
            <a:extLst>
              <a:ext uri="{FF2B5EF4-FFF2-40B4-BE49-F238E27FC236}">
                <a16:creationId xmlns:a16="http://schemas.microsoft.com/office/drawing/2014/main" id="{AC96F2F1-DCFE-DCDA-4846-D228F888B83D}"/>
              </a:ext>
            </a:extLst>
          </p:cNvPr>
          <p:cNvSpPr txBox="1"/>
          <p:nvPr/>
        </p:nvSpPr>
        <p:spPr>
          <a:xfrm>
            <a:off x="1512765" y="1570923"/>
            <a:ext cx="1681750" cy="3867343"/>
          </a:xfrm>
          <a:prstGeom prst="rect">
            <a:avLst/>
          </a:prstGeom>
          <a:noFill/>
        </p:spPr>
        <p:txBody>
          <a:bodyPr wrap="square" lIns="0" tIns="0" rIns="0" bIns="0" rtlCol="0">
            <a:noAutofit/>
          </a:bodyPr>
          <a:lstStyle/>
          <a:p>
            <a:pPr marL="285750" indent="-285750" algn="l">
              <a:lnSpc>
                <a:spcPct val="90000"/>
              </a:lnSpc>
              <a:spcBef>
                <a:spcPts val="200"/>
              </a:spcBef>
              <a:spcAft>
                <a:spcPts val="200"/>
              </a:spcAft>
              <a:buFont typeface="Arial" panose="020B0604020202020204" pitchFamily="34" charset="0"/>
              <a:buChar char="•"/>
            </a:pPr>
            <a:r>
              <a:rPr lang="en-US" sz="1100" kern="100">
                <a:latin typeface="+mj-lt"/>
              </a:rPr>
              <a:t>Transient Data</a:t>
            </a:r>
          </a:p>
          <a:p>
            <a:pPr lvl="1">
              <a:lnSpc>
                <a:spcPct val="90000"/>
              </a:lnSpc>
              <a:spcBef>
                <a:spcPts val="200"/>
              </a:spcBef>
              <a:spcAft>
                <a:spcPts val="200"/>
              </a:spcAft>
            </a:pPr>
            <a:r>
              <a:rPr lang="en-US" sz="1100" kern="100">
                <a:latin typeface="+mj-lt"/>
              </a:rPr>
              <a:t>7-days retention</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Usually used by ingestion tools to stage/land temporary results</a:t>
            </a:r>
          </a:p>
          <a:p>
            <a:pPr marL="285750" indent="-285750" algn="l">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gn="l">
              <a:lnSpc>
                <a:spcPct val="90000"/>
              </a:lnSpc>
              <a:spcBef>
                <a:spcPts val="200"/>
              </a:spcBef>
              <a:spcAft>
                <a:spcPts val="200"/>
              </a:spcAft>
              <a:buFont typeface="Arial" panose="020B0604020202020204" pitchFamily="34" charset="0"/>
              <a:buChar char="•"/>
            </a:pPr>
            <a:r>
              <a:rPr lang="en-US" sz="1100" kern="100">
                <a:latin typeface="+mj-lt"/>
              </a:rPr>
              <a:t>Delta Data or Full Load snapshots in some cases</a:t>
            </a:r>
          </a:p>
          <a:p>
            <a:pPr lvl="1">
              <a:lnSpc>
                <a:spcPct val="90000"/>
              </a:lnSpc>
              <a:spcBef>
                <a:spcPts val="200"/>
              </a:spcBef>
              <a:spcAft>
                <a:spcPts val="200"/>
              </a:spcAft>
            </a:pPr>
            <a:endParaRPr lang="en-US" sz="1100" kern="100">
              <a:latin typeface="+mj-lt"/>
            </a:endParaRPr>
          </a:p>
          <a:p>
            <a:pPr marL="285750" indent="-285750" algn="l">
              <a:lnSpc>
                <a:spcPct val="90000"/>
              </a:lnSpc>
              <a:spcBef>
                <a:spcPts val="200"/>
              </a:spcBef>
              <a:spcAft>
                <a:spcPts val="200"/>
              </a:spcAft>
              <a:buFont typeface="Arial" panose="020B0604020202020204" pitchFamily="34" charset="0"/>
              <a:buChar char="•"/>
            </a:pPr>
            <a:r>
              <a:rPr lang="en-US" sz="1100" kern="100">
                <a:latin typeface="+mj-lt"/>
              </a:rPr>
              <a:t>No analytics user access (except </a:t>
            </a:r>
            <a:r>
              <a:rPr lang="en-US" sz="1100" kern="100" err="1">
                <a:latin typeface="+mj-lt"/>
              </a:rPr>
              <a:t>DataOps</a:t>
            </a:r>
            <a:r>
              <a:rPr lang="en-US" sz="1100" kern="100">
                <a:latin typeface="+mj-lt"/>
              </a:rPr>
              <a:t> / Admins)</a:t>
            </a:r>
          </a:p>
          <a:p>
            <a:pPr marL="285750" indent="-285750" algn="l">
              <a:lnSpc>
                <a:spcPct val="90000"/>
              </a:lnSpc>
              <a:spcBef>
                <a:spcPts val="200"/>
              </a:spcBef>
              <a:spcAft>
                <a:spcPts val="200"/>
              </a:spcAft>
              <a:buFont typeface="Arial" panose="020B0604020202020204" pitchFamily="34" charset="0"/>
              <a:buChar char="•"/>
            </a:pPr>
            <a:endParaRPr lang="en-US" sz="1100" kern="100">
              <a:latin typeface="+mj-lt"/>
            </a:endParaRPr>
          </a:p>
          <a:p>
            <a:pPr marL="285750" lvl="0" indent="-285750">
              <a:lnSpc>
                <a:spcPct val="90000"/>
              </a:lnSpc>
              <a:spcBef>
                <a:spcPts val="200"/>
              </a:spcBef>
              <a:spcAft>
                <a:spcPts val="200"/>
              </a:spcAft>
              <a:buFont typeface="Arial" panose="020B0604020202020204" pitchFamily="34" charset="0"/>
              <a:buChar char="•"/>
            </a:pPr>
            <a:r>
              <a:rPr lang="en-US" sz="1100" kern="100">
                <a:solidFill>
                  <a:srgbClr val="373737"/>
                </a:solidFill>
                <a:latin typeface="+mj-lt"/>
              </a:rPr>
              <a:t>Operational needs, </a:t>
            </a:r>
            <a:r>
              <a:rPr lang="en-US" sz="1100" kern="100">
                <a:latin typeface="+mj-lt"/>
              </a:rPr>
              <a:t>may require re-processing due to errors or restart-ability</a:t>
            </a:r>
          </a:p>
          <a:p>
            <a:pPr marL="285750" indent="-285750" algn="l">
              <a:lnSpc>
                <a:spcPct val="90000"/>
              </a:lnSpc>
              <a:spcBef>
                <a:spcPts val="200"/>
              </a:spcBef>
              <a:spcAft>
                <a:spcPts val="200"/>
              </a:spcAft>
              <a:buFont typeface="Arial" panose="020B0604020202020204" pitchFamily="34" charset="0"/>
              <a:buChar char="•"/>
            </a:pPr>
            <a:endParaRPr lang="en-US" sz="1100" kern="100">
              <a:latin typeface="+mj-lt"/>
            </a:endParaRPr>
          </a:p>
        </p:txBody>
      </p:sp>
      <p:sp>
        <p:nvSpPr>
          <p:cNvPr id="17" name="TextBox 16">
            <a:extLst>
              <a:ext uri="{FF2B5EF4-FFF2-40B4-BE49-F238E27FC236}">
                <a16:creationId xmlns:a16="http://schemas.microsoft.com/office/drawing/2014/main" id="{7E041F72-9893-0D14-DBEF-293A4855DF35}"/>
              </a:ext>
            </a:extLst>
          </p:cNvPr>
          <p:cNvSpPr txBox="1"/>
          <p:nvPr/>
        </p:nvSpPr>
        <p:spPr>
          <a:xfrm>
            <a:off x="3826897" y="1487466"/>
            <a:ext cx="1700730" cy="4261230"/>
          </a:xfrm>
          <a:prstGeom prst="rect">
            <a:avLst/>
          </a:prstGeom>
          <a:noFill/>
        </p:spPr>
        <p:txBody>
          <a:bodyPr wrap="square" lIns="0" tIns="0" rIns="0" bIns="0" rtlCol="0">
            <a:noAutofit/>
          </a:bodyPr>
          <a:lstStyle/>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Persistent Data Longest retention</a:t>
            </a:r>
          </a:p>
          <a:p>
            <a:pPr marL="171450" indent="-171450">
              <a:lnSpc>
                <a:spcPct val="90000"/>
              </a:lnSpc>
              <a:spcBef>
                <a:spcPts val="200"/>
              </a:spcBef>
              <a:spcAft>
                <a:spcPts val="200"/>
              </a:spcAft>
              <a:buFont typeface="Arial" panose="020B0604020202020204" pitchFamily="34" charset="0"/>
              <a:buChar char="•"/>
            </a:pPr>
            <a:endParaRPr lang="en-US" sz="1100" kern="100">
              <a:latin typeface="+mj-lt"/>
              <a:cs typeface="Arial" panose="020B0604020202020204" pitchFamily="34" charset="0"/>
            </a:endParaRPr>
          </a:p>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Original Source Data ready for Consumption and Analytics</a:t>
            </a:r>
          </a:p>
          <a:p>
            <a:pPr marL="171450" indent="-171450">
              <a:lnSpc>
                <a:spcPct val="90000"/>
              </a:lnSpc>
              <a:spcBef>
                <a:spcPts val="200"/>
              </a:spcBef>
              <a:spcAft>
                <a:spcPts val="200"/>
              </a:spcAft>
              <a:buFont typeface="Arial" panose="020B0604020202020204" pitchFamily="34" charset="0"/>
              <a:buChar char="•"/>
            </a:pPr>
            <a:endParaRPr lang="en-US" sz="1100" kern="100">
              <a:latin typeface="+mj-lt"/>
              <a:cs typeface="Arial" panose="020B0604020202020204" pitchFamily="34" charset="0"/>
            </a:endParaRPr>
          </a:p>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Immutable raw data - Source native structure (Exceptions - adding audit information like updated date, etc.)</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cs typeface="Arial" panose="020B0604020202020204" pitchFamily="34" charset="0"/>
            </a:endParaRPr>
          </a:p>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Single source of truth with History Table and Current Snapshot</a:t>
            </a:r>
          </a:p>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A golden copy for subsequent processes</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cs typeface="Arial" panose="020B0604020202020204" pitchFamily="34" charset="0"/>
            </a:endParaRPr>
          </a:p>
          <a:p>
            <a:pPr marL="171450" indent="-171450">
              <a:lnSpc>
                <a:spcPct val="90000"/>
              </a:lnSpc>
              <a:spcBef>
                <a:spcPts val="200"/>
              </a:spcBef>
              <a:spcAft>
                <a:spcPts val="200"/>
              </a:spcAft>
              <a:buFont typeface="Arial" panose="020B0604020202020204" pitchFamily="34" charset="0"/>
              <a:buChar char="•"/>
            </a:pPr>
            <a:r>
              <a:rPr lang="en-US" sz="1100" kern="100">
                <a:latin typeface="+mj-lt"/>
                <a:cs typeface="Arial" panose="020B0604020202020204" pitchFamily="34" charset="0"/>
              </a:rPr>
              <a:t>Data accessible by Advanced analytics users via appropriate consumption layer</a:t>
            </a:r>
          </a:p>
          <a:p>
            <a:pPr marL="285750" indent="-285750" algn="l">
              <a:lnSpc>
                <a:spcPct val="90000"/>
              </a:lnSpc>
              <a:spcBef>
                <a:spcPts val="200"/>
              </a:spcBef>
              <a:spcAft>
                <a:spcPts val="200"/>
              </a:spcAft>
              <a:buFont typeface="Arial" panose="020B0604020202020204" pitchFamily="34" charset="0"/>
              <a:buChar char="•"/>
            </a:pPr>
            <a:endParaRPr lang="en-US" sz="1100" kern="100">
              <a:latin typeface="+mj-lt"/>
              <a:cs typeface="Arial" panose="020B0604020202020204" pitchFamily="34" charset="0"/>
            </a:endParaRPr>
          </a:p>
        </p:txBody>
      </p:sp>
      <p:sp>
        <p:nvSpPr>
          <p:cNvPr id="18" name="Rectangle 17">
            <a:extLst>
              <a:ext uri="{FF2B5EF4-FFF2-40B4-BE49-F238E27FC236}">
                <a16:creationId xmlns:a16="http://schemas.microsoft.com/office/drawing/2014/main" id="{D6FC6A5C-C6D0-12D4-3C91-F4A3F2D9DAB7}"/>
              </a:ext>
            </a:extLst>
          </p:cNvPr>
          <p:cNvSpPr/>
          <p:nvPr/>
        </p:nvSpPr>
        <p:spPr>
          <a:xfrm>
            <a:off x="3262381" y="1331407"/>
            <a:ext cx="453787" cy="44554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lnSpc>
                <a:spcPct val="90000"/>
              </a:lnSpc>
              <a:spcBef>
                <a:spcPts val="200"/>
              </a:spcBef>
              <a:spcAft>
                <a:spcPts val="200"/>
              </a:spcAft>
            </a:pPr>
            <a:r>
              <a:rPr lang="en-US" sz="1100" kern="100">
                <a:solidFill>
                  <a:schemeClr val="tx1"/>
                </a:solidFill>
                <a:latin typeface="+mj-lt"/>
              </a:rPr>
              <a:t>History Tracking,</a:t>
            </a:r>
            <a:r>
              <a:rPr lang="en-US" sz="1100" kern="100">
                <a:solidFill>
                  <a:srgbClr val="FF0000"/>
                </a:solidFill>
                <a:latin typeface="+mj-lt"/>
              </a:rPr>
              <a:t>  </a:t>
            </a:r>
            <a:r>
              <a:rPr lang="en-US" sz="1100" kern="100">
                <a:solidFill>
                  <a:schemeClr val="accent1">
                    <a:lumMod val="50000"/>
                  </a:schemeClr>
                </a:solidFill>
                <a:latin typeface="+mj-lt"/>
              </a:rPr>
              <a:t>Data merge, Data Validation, </a:t>
            </a:r>
          </a:p>
          <a:p>
            <a:pPr algn="ctr">
              <a:lnSpc>
                <a:spcPct val="90000"/>
              </a:lnSpc>
              <a:spcBef>
                <a:spcPts val="200"/>
              </a:spcBef>
              <a:spcAft>
                <a:spcPts val="200"/>
              </a:spcAft>
            </a:pPr>
            <a:r>
              <a:rPr lang="en-US" sz="1100" kern="100">
                <a:solidFill>
                  <a:schemeClr val="accent1">
                    <a:lumMod val="50000"/>
                  </a:schemeClr>
                </a:solidFill>
                <a:latin typeface="+mj-lt"/>
              </a:rPr>
              <a:t>Data Masking, Data Encryption</a:t>
            </a:r>
          </a:p>
        </p:txBody>
      </p:sp>
      <p:sp>
        <p:nvSpPr>
          <p:cNvPr id="19" name="Rectangle 18">
            <a:extLst>
              <a:ext uri="{FF2B5EF4-FFF2-40B4-BE49-F238E27FC236}">
                <a16:creationId xmlns:a16="http://schemas.microsoft.com/office/drawing/2014/main" id="{1F1CDDBE-0606-DF2A-A425-CA0AF6BD1B7F}"/>
              </a:ext>
            </a:extLst>
          </p:cNvPr>
          <p:cNvSpPr/>
          <p:nvPr/>
        </p:nvSpPr>
        <p:spPr>
          <a:xfrm>
            <a:off x="5600993" y="1372145"/>
            <a:ext cx="533004" cy="44146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lnSpc>
                <a:spcPct val="90000"/>
              </a:lnSpc>
              <a:spcBef>
                <a:spcPts val="200"/>
              </a:spcBef>
              <a:spcAft>
                <a:spcPts val="200"/>
              </a:spcAft>
            </a:pPr>
            <a:r>
              <a:rPr lang="en-US" sz="1100" kern="100">
                <a:solidFill>
                  <a:schemeClr val="accent1">
                    <a:lumMod val="50000"/>
                  </a:schemeClr>
                </a:solidFill>
                <a:latin typeface="+mj-lt"/>
              </a:rPr>
              <a:t>Snapshotting, Data Massaging &amp; Cleansing, Data Enrichment, DQ changes, MDM Customer ID match, …</a:t>
            </a:r>
          </a:p>
        </p:txBody>
      </p:sp>
      <p:sp>
        <p:nvSpPr>
          <p:cNvPr id="20" name="Rectangle 19">
            <a:extLst>
              <a:ext uri="{FF2B5EF4-FFF2-40B4-BE49-F238E27FC236}">
                <a16:creationId xmlns:a16="http://schemas.microsoft.com/office/drawing/2014/main" id="{4925A279-4EA5-B7DF-E146-F5758396E065}"/>
              </a:ext>
            </a:extLst>
          </p:cNvPr>
          <p:cNvSpPr/>
          <p:nvPr/>
        </p:nvSpPr>
        <p:spPr>
          <a:xfrm>
            <a:off x="1530282" y="5816965"/>
            <a:ext cx="9664826" cy="4491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200"/>
              </a:spcBef>
              <a:spcAft>
                <a:spcPts val="200"/>
              </a:spcAft>
            </a:pPr>
            <a:r>
              <a:rPr lang="en-US" sz="1200" b="1" kern="100">
                <a:solidFill>
                  <a:schemeClr val="accent1">
                    <a:lumMod val="50000"/>
                  </a:schemeClr>
                </a:solidFill>
                <a:latin typeface="+mj-lt"/>
              </a:rPr>
              <a:t>Experimental Zone</a:t>
            </a:r>
          </a:p>
        </p:txBody>
      </p:sp>
      <p:sp>
        <p:nvSpPr>
          <p:cNvPr id="21" name="Rectangle 20">
            <a:extLst>
              <a:ext uri="{FF2B5EF4-FFF2-40B4-BE49-F238E27FC236}">
                <a16:creationId xmlns:a16="http://schemas.microsoft.com/office/drawing/2014/main" id="{C0704CB1-C48A-82DE-E8A0-C02678B59365}"/>
              </a:ext>
            </a:extLst>
          </p:cNvPr>
          <p:cNvSpPr/>
          <p:nvPr/>
        </p:nvSpPr>
        <p:spPr>
          <a:xfrm>
            <a:off x="7790260" y="1372145"/>
            <a:ext cx="412971" cy="439917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lnSpc>
                <a:spcPct val="90000"/>
              </a:lnSpc>
              <a:spcBef>
                <a:spcPts val="200"/>
              </a:spcBef>
              <a:spcAft>
                <a:spcPts val="200"/>
              </a:spcAft>
            </a:pPr>
            <a:r>
              <a:rPr lang="en-US" sz="1100" kern="100">
                <a:solidFill>
                  <a:schemeClr val="accent1">
                    <a:lumMod val="50000"/>
                  </a:schemeClr>
                </a:solidFill>
                <a:latin typeface="+mj-lt"/>
              </a:rPr>
              <a:t>Data Aggregations, Data Transformation &amp; Data Aggregation, </a:t>
            </a:r>
            <a:r>
              <a:rPr lang="en-US" sz="1100" kern="100">
                <a:solidFill>
                  <a:schemeClr val="accent1">
                    <a:lumMod val="50000"/>
                  </a:schemeClr>
                </a:solidFill>
              </a:rPr>
              <a:t>Data Conformance, Data Harmonization, </a:t>
            </a:r>
            <a:r>
              <a:rPr lang="en-US" sz="1100" kern="100">
                <a:solidFill>
                  <a:schemeClr val="accent1">
                    <a:lumMod val="50000"/>
                  </a:schemeClr>
                </a:solidFill>
                <a:latin typeface="+mj-lt"/>
              </a:rPr>
              <a:t>Schema Modeling, Data Security</a:t>
            </a:r>
          </a:p>
        </p:txBody>
      </p:sp>
      <p:sp>
        <p:nvSpPr>
          <p:cNvPr id="22" name="TextBox 21">
            <a:extLst>
              <a:ext uri="{FF2B5EF4-FFF2-40B4-BE49-F238E27FC236}">
                <a16:creationId xmlns:a16="http://schemas.microsoft.com/office/drawing/2014/main" id="{018825C6-9696-061B-8525-70435887566E}"/>
              </a:ext>
            </a:extLst>
          </p:cNvPr>
          <p:cNvSpPr txBox="1"/>
          <p:nvPr/>
        </p:nvSpPr>
        <p:spPr>
          <a:xfrm>
            <a:off x="6149163" y="1522308"/>
            <a:ext cx="1600420" cy="4216138"/>
          </a:xfrm>
          <a:prstGeom prst="rect">
            <a:avLst/>
          </a:prstGeom>
          <a:noFill/>
        </p:spPr>
        <p:txBody>
          <a:bodyPr wrap="square" lIns="0" tIns="0" rIns="0" bIns="0" rtlCol="0">
            <a:noAutofit/>
          </a:bodyPr>
          <a:lstStyle/>
          <a:p>
            <a:pPr marL="285750" indent="-285750">
              <a:lnSpc>
                <a:spcPct val="90000"/>
              </a:lnSpc>
              <a:spcBef>
                <a:spcPts val="200"/>
              </a:spcBef>
              <a:spcAft>
                <a:spcPts val="200"/>
              </a:spcAft>
              <a:buFont typeface="Arial" panose="020B0604020202020204" pitchFamily="34" charset="0"/>
              <a:buChar char="•"/>
            </a:pPr>
            <a:r>
              <a:rPr lang="en-US" sz="1100" kern="100">
                <a:latin typeface="+mj-lt"/>
              </a:rPr>
              <a:t>Standardized on corporate governance / quality policies</a:t>
            </a:r>
            <a:br>
              <a:rPr lang="en-US" sz="1100" kern="100">
                <a:latin typeface="+mj-lt"/>
              </a:rPr>
            </a:b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Some level of cleanup, light transformation &amp; standardization</a:t>
            </a:r>
          </a:p>
          <a:p>
            <a:pPr>
              <a:lnSpc>
                <a:spcPct val="90000"/>
              </a:lnSpc>
              <a:spcBef>
                <a:spcPts val="200"/>
              </a:spcBef>
              <a:spcAft>
                <a:spcPts val="200"/>
              </a:spcAft>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Data Uniqueness -  Single version of truth</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Enriched Version of Current Snapshot from Raw Zone</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Example : JSON files could be flattened.</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p:txBody>
      </p:sp>
      <p:sp>
        <p:nvSpPr>
          <p:cNvPr id="23" name="TextBox 22">
            <a:extLst>
              <a:ext uri="{FF2B5EF4-FFF2-40B4-BE49-F238E27FC236}">
                <a16:creationId xmlns:a16="http://schemas.microsoft.com/office/drawing/2014/main" id="{F0F92F82-DA39-D48E-EEDA-9CD0BB255175}"/>
              </a:ext>
            </a:extLst>
          </p:cNvPr>
          <p:cNvSpPr txBox="1"/>
          <p:nvPr/>
        </p:nvSpPr>
        <p:spPr>
          <a:xfrm>
            <a:off x="8238791" y="1526758"/>
            <a:ext cx="1635256" cy="3974643"/>
          </a:xfrm>
          <a:prstGeom prst="rect">
            <a:avLst/>
          </a:prstGeom>
          <a:noFill/>
        </p:spPr>
        <p:txBody>
          <a:bodyPr wrap="square" lIns="0" tIns="0" rIns="0" bIns="0" rtlCol="0">
            <a:noAutofit/>
          </a:bodyPr>
          <a:lstStyle/>
          <a:p>
            <a:pPr marL="285750" indent="-285750">
              <a:lnSpc>
                <a:spcPct val="90000"/>
              </a:lnSpc>
              <a:spcBef>
                <a:spcPts val="200"/>
              </a:spcBef>
              <a:spcAft>
                <a:spcPts val="200"/>
              </a:spcAft>
              <a:buFont typeface="Arial" panose="020B0604020202020204" pitchFamily="34" charset="0"/>
              <a:buChar char="•"/>
            </a:pPr>
            <a:r>
              <a:rPr lang="en-US" sz="1100" kern="100">
                <a:latin typeface="+mj-lt"/>
              </a:rPr>
              <a:t>Persistent Data </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Modeled for easy consumption</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Data aggregated at requested granularity and grouped based on Business Data Domains</a:t>
            </a:r>
          </a:p>
          <a:p>
            <a:pPr>
              <a:lnSpc>
                <a:spcPct val="90000"/>
              </a:lnSpc>
              <a:spcBef>
                <a:spcPts val="200"/>
              </a:spcBef>
              <a:spcAft>
                <a:spcPts val="200"/>
              </a:spcAft>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Accessible by Advanced analytics users via consumption layer</a:t>
            </a:r>
          </a:p>
          <a:p>
            <a:pPr marL="285750" indent="-285750">
              <a:lnSpc>
                <a:spcPct val="90000"/>
              </a:lnSpc>
              <a:spcBef>
                <a:spcPts val="200"/>
              </a:spcBef>
              <a:spcAft>
                <a:spcPts val="200"/>
              </a:spcAft>
              <a:buFont typeface="Arial" panose="020B0604020202020204" pitchFamily="34" charset="0"/>
              <a:buChar char="•"/>
            </a:pPr>
            <a:r>
              <a:rPr lang="en-US" sz="1100" kern="100">
                <a:latin typeface="+mj-lt"/>
              </a:rPr>
              <a:t>Row level security</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Ready for developing insights</a:t>
            </a:r>
          </a:p>
          <a:p>
            <a:pPr marL="285750" indent="-285750">
              <a:lnSpc>
                <a:spcPct val="90000"/>
              </a:lnSpc>
              <a:spcBef>
                <a:spcPts val="200"/>
              </a:spcBef>
              <a:spcAft>
                <a:spcPts val="200"/>
              </a:spcAft>
              <a:buFont typeface="Arial" panose="020B0604020202020204" pitchFamily="34" charset="0"/>
              <a:buChar char="•"/>
            </a:pPr>
            <a:endParaRPr lang="en-US" sz="1100" kern="100">
              <a:latin typeface="+mj-lt"/>
            </a:endParaRPr>
          </a:p>
          <a:p>
            <a:pPr marL="285750" indent="-285750">
              <a:lnSpc>
                <a:spcPct val="90000"/>
              </a:lnSpc>
              <a:spcBef>
                <a:spcPts val="200"/>
              </a:spcBef>
              <a:spcAft>
                <a:spcPts val="200"/>
              </a:spcAft>
              <a:buFont typeface="Arial" panose="020B0604020202020204" pitchFamily="34" charset="0"/>
              <a:buChar char="•"/>
            </a:pPr>
            <a:r>
              <a:rPr lang="en-US" sz="1100" kern="100">
                <a:latin typeface="+mj-lt"/>
              </a:rPr>
              <a:t>Example: Flattened tables</a:t>
            </a:r>
          </a:p>
        </p:txBody>
      </p:sp>
      <p:sp>
        <p:nvSpPr>
          <p:cNvPr id="24" name="Rectangle 23">
            <a:extLst>
              <a:ext uri="{FF2B5EF4-FFF2-40B4-BE49-F238E27FC236}">
                <a16:creationId xmlns:a16="http://schemas.microsoft.com/office/drawing/2014/main" id="{9521B595-8073-040F-19CF-FF81C95F8C70}"/>
              </a:ext>
            </a:extLst>
          </p:cNvPr>
          <p:cNvSpPr/>
          <p:nvPr/>
        </p:nvSpPr>
        <p:spPr>
          <a:xfrm>
            <a:off x="3502569" y="5816965"/>
            <a:ext cx="5262531" cy="693523"/>
          </a:xfrm>
          <a:prstGeom prst="rect">
            <a:avLst/>
          </a:prstGeom>
        </p:spPr>
        <p:txBody>
          <a:bodyPr wrap="none">
            <a:spAutoFit/>
          </a:bodyPr>
          <a:lstStyle/>
          <a:p>
            <a:pPr>
              <a:lnSpc>
                <a:spcPct val="90000"/>
              </a:lnSpc>
              <a:spcBef>
                <a:spcPts val="200"/>
              </a:spcBef>
              <a:spcAft>
                <a:spcPts val="200"/>
              </a:spcAft>
            </a:pPr>
            <a:r>
              <a:rPr lang="en-US" sz="1200" kern="100">
                <a:latin typeface="+mj-lt"/>
              </a:rPr>
              <a:t>Data scientists may import their data into this zone</a:t>
            </a:r>
          </a:p>
          <a:p>
            <a:pPr>
              <a:lnSpc>
                <a:spcPct val="90000"/>
              </a:lnSpc>
              <a:spcBef>
                <a:spcPts val="200"/>
              </a:spcBef>
              <a:spcAft>
                <a:spcPts val="200"/>
              </a:spcAft>
            </a:pPr>
            <a:r>
              <a:rPr lang="en-US" sz="1200" kern="100">
                <a:latin typeface="+mj-lt"/>
              </a:rPr>
              <a:t>Access data from the Raw, Structured, and even Curated zones as needed</a:t>
            </a:r>
          </a:p>
          <a:p>
            <a:pPr>
              <a:lnSpc>
                <a:spcPct val="90000"/>
              </a:lnSpc>
              <a:spcBef>
                <a:spcPts val="200"/>
              </a:spcBef>
              <a:spcAft>
                <a:spcPts val="200"/>
              </a:spcAft>
            </a:pPr>
            <a:endParaRPr lang="en-US" sz="1200" kern="100">
              <a:latin typeface="+mj-lt"/>
            </a:endParaRPr>
          </a:p>
        </p:txBody>
      </p:sp>
      <p:sp>
        <p:nvSpPr>
          <p:cNvPr id="25" name="Rectangle 24">
            <a:extLst>
              <a:ext uri="{FF2B5EF4-FFF2-40B4-BE49-F238E27FC236}">
                <a16:creationId xmlns:a16="http://schemas.microsoft.com/office/drawing/2014/main" id="{274E215B-7ABA-24BF-31EF-113FADAFB412}"/>
              </a:ext>
            </a:extLst>
          </p:cNvPr>
          <p:cNvSpPr/>
          <p:nvPr/>
        </p:nvSpPr>
        <p:spPr>
          <a:xfrm>
            <a:off x="9023254" y="6373965"/>
            <a:ext cx="2121073" cy="923330"/>
          </a:xfrm>
          <a:prstGeom prst="rect">
            <a:avLst/>
          </a:prstGeom>
        </p:spPr>
        <p:txBody>
          <a:bodyPr wrap="square">
            <a:spAutoFit/>
          </a:bodyPr>
          <a:lstStyle/>
          <a:p>
            <a:pPr algn="ctr">
              <a:lnSpc>
                <a:spcPct val="90000"/>
              </a:lnSpc>
              <a:spcBef>
                <a:spcPts val="200"/>
              </a:spcBef>
              <a:spcAft>
                <a:spcPts val="200"/>
              </a:spcAft>
            </a:pPr>
            <a:r>
              <a:rPr lang="en-US" sz="1200" kern="100">
                <a:solidFill>
                  <a:schemeClr val="bg1"/>
                </a:solidFill>
                <a:latin typeface="+mj-lt"/>
              </a:rPr>
              <a:t>Backed up &amp; Archived from any of the above zones </a:t>
            </a:r>
          </a:p>
        </p:txBody>
      </p:sp>
      <p:sp>
        <p:nvSpPr>
          <p:cNvPr id="26" name="Rectangle 25">
            <a:extLst>
              <a:ext uri="{FF2B5EF4-FFF2-40B4-BE49-F238E27FC236}">
                <a16:creationId xmlns:a16="http://schemas.microsoft.com/office/drawing/2014/main" id="{C8047CF0-BBA3-ADAE-37DD-65E1A7D2E794}"/>
              </a:ext>
            </a:extLst>
          </p:cNvPr>
          <p:cNvSpPr/>
          <p:nvPr/>
        </p:nvSpPr>
        <p:spPr>
          <a:xfrm>
            <a:off x="118615" y="3855731"/>
            <a:ext cx="812823" cy="37431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accent1">
                    <a:lumMod val="50000"/>
                  </a:schemeClr>
                </a:solidFill>
                <a:latin typeface="+mj-lt"/>
              </a:rPr>
              <a:t>MDM</a:t>
            </a:r>
          </a:p>
        </p:txBody>
      </p:sp>
      <p:sp>
        <p:nvSpPr>
          <p:cNvPr id="27" name="Rectangle 26">
            <a:extLst>
              <a:ext uri="{FF2B5EF4-FFF2-40B4-BE49-F238E27FC236}">
                <a16:creationId xmlns:a16="http://schemas.microsoft.com/office/drawing/2014/main" id="{711435D5-AE29-E21F-3A0A-B3DB3BA81FBA}"/>
              </a:ext>
            </a:extLst>
          </p:cNvPr>
          <p:cNvSpPr/>
          <p:nvPr/>
        </p:nvSpPr>
        <p:spPr>
          <a:xfrm>
            <a:off x="10265314" y="872455"/>
            <a:ext cx="1660291" cy="449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200"/>
              </a:spcBef>
              <a:spcAft>
                <a:spcPts val="200"/>
              </a:spcAft>
            </a:pPr>
            <a:r>
              <a:rPr lang="en-US" sz="1200" b="1" kern="100">
                <a:solidFill>
                  <a:schemeClr val="bg1"/>
                </a:solidFill>
                <a:latin typeface="+mj-lt"/>
              </a:rPr>
              <a:t>Curated Zone</a:t>
            </a:r>
          </a:p>
          <a:p>
            <a:pPr algn="ctr">
              <a:lnSpc>
                <a:spcPct val="90000"/>
              </a:lnSpc>
              <a:spcBef>
                <a:spcPts val="200"/>
              </a:spcBef>
              <a:spcAft>
                <a:spcPts val="200"/>
              </a:spcAft>
            </a:pPr>
            <a:r>
              <a:rPr lang="en-US" sz="1200" b="1" kern="100">
                <a:solidFill>
                  <a:schemeClr val="bg1"/>
                </a:solidFill>
                <a:latin typeface="+mj-lt"/>
              </a:rPr>
              <a:t>(GOLD)</a:t>
            </a:r>
          </a:p>
        </p:txBody>
      </p:sp>
      <p:sp>
        <p:nvSpPr>
          <p:cNvPr id="28" name="Rectangle 27">
            <a:extLst>
              <a:ext uri="{FF2B5EF4-FFF2-40B4-BE49-F238E27FC236}">
                <a16:creationId xmlns:a16="http://schemas.microsoft.com/office/drawing/2014/main" id="{6A19F7F0-BFEF-2DE2-7F1E-CC87D1331DF3}"/>
              </a:ext>
            </a:extLst>
          </p:cNvPr>
          <p:cNvSpPr/>
          <p:nvPr/>
        </p:nvSpPr>
        <p:spPr>
          <a:xfrm>
            <a:off x="10265340" y="1403558"/>
            <a:ext cx="1831057" cy="4647426"/>
          </a:xfrm>
          <a:prstGeom prst="rect">
            <a:avLst/>
          </a:prstGeom>
        </p:spPr>
        <p:txBody>
          <a:bodyPr wrap="square">
            <a:spAutoFit/>
          </a:bodyPr>
          <a:lstStyle/>
          <a:p>
            <a:pPr marL="171450" indent="-171450">
              <a:buFont typeface="Arial" panose="020B0604020202020204" pitchFamily="34" charset="0"/>
              <a:buChar char="•"/>
            </a:pPr>
            <a:r>
              <a:rPr lang="en-US" sz="1100">
                <a:latin typeface="+mj-lt"/>
              </a:rPr>
              <a:t>Consumer facing Data from all the zones</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Semantic Models</a:t>
            </a:r>
          </a:p>
          <a:p>
            <a:endParaRPr lang="en-US" sz="1100">
              <a:latin typeface="+mj-lt"/>
            </a:endParaRPr>
          </a:p>
          <a:p>
            <a:pPr marL="171450" indent="-171450">
              <a:buFont typeface="Arial" panose="020B0604020202020204" pitchFamily="34" charset="0"/>
              <a:buChar char="•"/>
            </a:pPr>
            <a:r>
              <a:rPr lang="en-US" sz="1100">
                <a:latin typeface="+mj-lt"/>
              </a:rPr>
              <a:t>Data Virtualization</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Data Visualization </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Data Consumption</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Data Integration with downstream systems</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Supports open messaging standards (e.g. REST API) with a variety of data formats</a:t>
            </a:r>
          </a:p>
          <a:p>
            <a:pPr marL="171450" indent="-171450">
              <a:buFont typeface="Arial" panose="020B0604020202020204" pitchFamily="34" charset="0"/>
              <a:buChar char="•"/>
            </a:pPr>
            <a:endParaRPr lang="en-US" sz="1100">
              <a:latin typeface="+mj-lt"/>
            </a:endParaRPr>
          </a:p>
          <a:p>
            <a:pPr marL="171450" indent="-171450">
              <a:buFont typeface="Arial" panose="020B0604020202020204" pitchFamily="34" charset="0"/>
              <a:buChar char="•"/>
            </a:pPr>
            <a:r>
              <a:rPr lang="en-US" sz="1100">
                <a:latin typeface="+mj-lt"/>
              </a:rPr>
              <a:t>Example: Views, Power BI data sources/extracts,</a:t>
            </a:r>
            <a:r>
              <a:rPr lang="en-US" sz="1100" kern="100">
                <a:latin typeface="+mj-lt"/>
              </a:rPr>
              <a:t> Aggregate tables,</a:t>
            </a:r>
            <a:r>
              <a:rPr lang="en-US" sz="1100">
                <a:latin typeface="+mj-lt"/>
              </a:rPr>
              <a:t> Power-BI Semantic layer.</a:t>
            </a:r>
          </a:p>
          <a:p>
            <a:pPr marL="171450" indent="-171450">
              <a:buFont typeface="Arial" panose="020B0604020202020204" pitchFamily="34" charset="0"/>
              <a:buChar char="•"/>
            </a:pPr>
            <a:endParaRPr lang="en-US" sz="3200">
              <a:latin typeface="+mj-lt"/>
            </a:endParaRPr>
          </a:p>
        </p:txBody>
      </p:sp>
      <p:sp>
        <p:nvSpPr>
          <p:cNvPr id="29" name="Rectangle 28">
            <a:extLst>
              <a:ext uri="{FF2B5EF4-FFF2-40B4-BE49-F238E27FC236}">
                <a16:creationId xmlns:a16="http://schemas.microsoft.com/office/drawing/2014/main" id="{25969180-E1C5-51FA-AC58-BCAF31276FBD}"/>
              </a:ext>
            </a:extLst>
          </p:cNvPr>
          <p:cNvSpPr/>
          <p:nvPr/>
        </p:nvSpPr>
        <p:spPr>
          <a:xfrm>
            <a:off x="8766711" y="5833089"/>
            <a:ext cx="2242989" cy="424732"/>
          </a:xfrm>
          <a:prstGeom prst="rect">
            <a:avLst/>
          </a:prstGeom>
        </p:spPr>
        <p:txBody>
          <a:bodyPr wrap="square">
            <a:spAutoFit/>
          </a:bodyPr>
          <a:lstStyle/>
          <a:p>
            <a:pPr algn="ctr">
              <a:lnSpc>
                <a:spcPct val="90000"/>
              </a:lnSpc>
              <a:spcBef>
                <a:spcPts val="200"/>
              </a:spcBef>
              <a:spcAft>
                <a:spcPts val="200"/>
              </a:spcAft>
            </a:pPr>
            <a:r>
              <a:rPr lang="en-US" sz="1200" kern="100">
                <a:solidFill>
                  <a:schemeClr val="accent4">
                    <a:lumMod val="75000"/>
                  </a:schemeClr>
                </a:solidFill>
                <a:latin typeface="+mj-lt"/>
              </a:rPr>
              <a:t>Processed Data with Business Insights for analytical activities</a:t>
            </a:r>
          </a:p>
        </p:txBody>
      </p:sp>
      <p:sp>
        <p:nvSpPr>
          <p:cNvPr id="30" name="Rectangle 29">
            <a:extLst>
              <a:ext uri="{FF2B5EF4-FFF2-40B4-BE49-F238E27FC236}">
                <a16:creationId xmlns:a16="http://schemas.microsoft.com/office/drawing/2014/main" id="{E4F6E02A-7390-2A41-7C7F-F99EC78B84D5}"/>
              </a:ext>
            </a:extLst>
          </p:cNvPr>
          <p:cNvSpPr/>
          <p:nvPr/>
        </p:nvSpPr>
        <p:spPr>
          <a:xfrm>
            <a:off x="3659204" y="6324910"/>
            <a:ext cx="4499950" cy="693523"/>
          </a:xfrm>
          <a:prstGeom prst="rect">
            <a:avLst/>
          </a:prstGeom>
        </p:spPr>
        <p:txBody>
          <a:bodyPr wrap="none">
            <a:spAutoFit/>
          </a:bodyPr>
          <a:lstStyle/>
          <a:p>
            <a:pPr>
              <a:lnSpc>
                <a:spcPct val="90000"/>
              </a:lnSpc>
              <a:spcBef>
                <a:spcPts val="200"/>
              </a:spcBef>
              <a:spcAft>
                <a:spcPts val="200"/>
              </a:spcAft>
            </a:pPr>
            <a:r>
              <a:rPr lang="en-US" sz="1200" kern="100">
                <a:solidFill>
                  <a:schemeClr val="bg1"/>
                </a:solidFill>
                <a:latin typeface="+mj-lt"/>
              </a:rPr>
              <a:t>Data retention as per compliance standards</a:t>
            </a:r>
          </a:p>
          <a:p>
            <a:pPr>
              <a:lnSpc>
                <a:spcPct val="90000"/>
              </a:lnSpc>
              <a:spcBef>
                <a:spcPts val="200"/>
              </a:spcBef>
              <a:spcAft>
                <a:spcPts val="200"/>
              </a:spcAft>
            </a:pPr>
            <a:r>
              <a:rPr lang="en-US" sz="1200" kern="100">
                <a:solidFill>
                  <a:schemeClr val="bg1"/>
                </a:solidFill>
                <a:latin typeface="+mj-lt"/>
              </a:rPr>
              <a:t>Data Security measures applied for unauthorized access control</a:t>
            </a:r>
          </a:p>
          <a:p>
            <a:pPr>
              <a:lnSpc>
                <a:spcPct val="90000"/>
              </a:lnSpc>
              <a:spcBef>
                <a:spcPts val="200"/>
              </a:spcBef>
              <a:spcAft>
                <a:spcPts val="200"/>
              </a:spcAft>
            </a:pPr>
            <a:endParaRPr lang="en-US" sz="1200" kern="100">
              <a:solidFill>
                <a:schemeClr val="bg1"/>
              </a:solidFill>
              <a:latin typeface="+mj-lt"/>
            </a:endParaRPr>
          </a:p>
        </p:txBody>
      </p:sp>
      <p:sp>
        <p:nvSpPr>
          <p:cNvPr id="31" name="Rectangle 30">
            <a:extLst>
              <a:ext uri="{FF2B5EF4-FFF2-40B4-BE49-F238E27FC236}">
                <a16:creationId xmlns:a16="http://schemas.microsoft.com/office/drawing/2014/main" id="{A4B8BC18-B4E7-A5FB-2E24-CC9341C41F53}"/>
              </a:ext>
            </a:extLst>
          </p:cNvPr>
          <p:cNvSpPr/>
          <p:nvPr/>
        </p:nvSpPr>
        <p:spPr>
          <a:xfrm>
            <a:off x="9854875" y="1331407"/>
            <a:ext cx="412971" cy="44554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lnSpc>
                <a:spcPct val="90000"/>
              </a:lnSpc>
              <a:spcBef>
                <a:spcPts val="200"/>
              </a:spcBef>
              <a:spcAft>
                <a:spcPts val="200"/>
              </a:spcAft>
            </a:pPr>
            <a:r>
              <a:rPr lang="en-US" sz="1100" kern="100">
                <a:solidFill>
                  <a:schemeClr val="accent1">
                    <a:lumMod val="50000"/>
                  </a:schemeClr>
                </a:solidFill>
                <a:latin typeface="+mj-lt"/>
              </a:rPr>
              <a:t>Consumption Ready Data Layer, Data Access Control, Data Security, View materialization, Semantic Modeling, Data Virtualization</a:t>
            </a:r>
          </a:p>
        </p:txBody>
      </p:sp>
      <p:grpSp>
        <p:nvGrpSpPr>
          <p:cNvPr id="32" name="Group 31">
            <a:extLst>
              <a:ext uri="{FF2B5EF4-FFF2-40B4-BE49-F238E27FC236}">
                <a16:creationId xmlns:a16="http://schemas.microsoft.com/office/drawing/2014/main" id="{04D31146-B883-3133-4941-71A022952F00}"/>
              </a:ext>
            </a:extLst>
          </p:cNvPr>
          <p:cNvGrpSpPr/>
          <p:nvPr/>
        </p:nvGrpSpPr>
        <p:grpSpPr>
          <a:xfrm>
            <a:off x="55329" y="1527837"/>
            <a:ext cx="939759" cy="4299456"/>
            <a:chOff x="55329" y="1527837"/>
            <a:chExt cx="939759" cy="4299456"/>
          </a:xfrm>
        </p:grpSpPr>
        <p:grpSp>
          <p:nvGrpSpPr>
            <p:cNvPr id="33" name="Group 32">
              <a:extLst>
                <a:ext uri="{FF2B5EF4-FFF2-40B4-BE49-F238E27FC236}">
                  <a16:creationId xmlns:a16="http://schemas.microsoft.com/office/drawing/2014/main" id="{5FABA01F-D9AC-76C8-F749-836D354E9EDE}"/>
                </a:ext>
              </a:extLst>
            </p:cNvPr>
            <p:cNvGrpSpPr/>
            <p:nvPr/>
          </p:nvGrpSpPr>
          <p:grpSpPr>
            <a:xfrm>
              <a:off x="88475" y="1527837"/>
              <a:ext cx="796377" cy="3511337"/>
              <a:chOff x="594534" y="1787449"/>
              <a:chExt cx="1117835" cy="3511337"/>
            </a:xfrm>
          </p:grpSpPr>
          <p:grpSp>
            <p:nvGrpSpPr>
              <p:cNvPr id="36" name="Group 35">
                <a:extLst>
                  <a:ext uri="{FF2B5EF4-FFF2-40B4-BE49-F238E27FC236}">
                    <a16:creationId xmlns:a16="http://schemas.microsoft.com/office/drawing/2014/main" id="{8B8D6886-20B8-2451-D08E-B3D4DC63AB4D}"/>
                  </a:ext>
                </a:extLst>
              </p:cNvPr>
              <p:cNvGrpSpPr/>
              <p:nvPr/>
            </p:nvGrpSpPr>
            <p:grpSpPr>
              <a:xfrm>
                <a:off x="645060" y="1787449"/>
                <a:ext cx="936244" cy="638586"/>
                <a:chOff x="383208" y="2419383"/>
                <a:chExt cx="1388861" cy="926633"/>
              </a:xfrm>
            </p:grpSpPr>
            <p:pic>
              <p:nvPicPr>
                <p:cNvPr id="46" name="Picture 45">
                  <a:extLst>
                    <a:ext uri="{FF2B5EF4-FFF2-40B4-BE49-F238E27FC236}">
                      <a16:creationId xmlns:a16="http://schemas.microsoft.com/office/drawing/2014/main" id="{0E131D48-A59E-98F8-6DF7-513162106F2D}"/>
                    </a:ext>
                  </a:extLst>
                </p:cNvPr>
                <p:cNvPicPr>
                  <a:picLocks noChangeAspect="1"/>
                </p:cNvPicPr>
                <p:nvPr/>
              </p:nvPicPr>
              <p:blipFill rotWithShape="1">
                <a:blip r:embed="rId3"/>
                <a:srcRect l="13342" t="32758" r="12481" b="7202"/>
                <a:stretch/>
              </p:blipFill>
              <p:spPr>
                <a:xfrm>
                  <a:off x="548262" y="2419383"/>
                  <a:ext cx="1130698" cy="561250"/>
                </a:xfrm>
                <a:prstGeom prst="rect">
                  <a:avLst/>
                </a:prstGeom>
              </p:spPr>
            </p:pic>
            <p:sp>
              <p:nvSpPr>
                <p:cNvPr id="47" name="TextBox 46">
                  <a:extLst>
                    <a:ext uri="{FF2B5EF4-FFF2-40B4-BE49-F238E27FC236}">
                      <a16:creationId xmlns:a16="http://schemas.microsoft.com/office/drawing/2014/main" id="{448B6108-2541-AFA9-5E6F-B09341C143ED}"/>
                    </a:ext>
                  </a:extLst>
                </p:cNvPr>
                <p:cNvSpPr txBox="1"/>
                <p:nvPr/>
              </p:nvSpPr>
              <p:spPr>
                <a:xfrm>
                  <a:off x="383208" y="3054966"/>
                  <a:ext cx="1388861" cy="291050"/>
                </a:xfrm>
                <a:prstGeom prst="rect">
                  <a:avLst/>
                </a:prstGeom>
                <a:noFill/>
              </p:spPr>
              <p:txBody>
                <a:bodyPr wrap="square" lIns="0" tIns="0" rIns="0" bIns="0" rtlCol="0">
                  <a:noAutofit/>
                </a:bodyPr>
                <a:lstStyle/>
                <a:p>
                  <a:pPr algn="ctr">
                    <a:lnSpc>
                      <a:spcPct val="90000"/>
                    </a:lnSpc>
                    <a:spcBef>
                      <a:spcPts val="200"/>
                    </a:spcBef>
                    <a:spcAft>
                      <a:spcPts val="200"/>
                    </a:spcAft>
                  </a:pPr>
                  <a:r>
                    <a:rPr lang="en-US" sz="1000" b="1" kern="100">
                      <a:solidFill>
                        <a:schemeClr val="accent1">
                          <a:lumMod val="75000"/>
                        </a:schemeClr>
                      </a:solidFill>
                      <a:latin typeface="+mj-lt"/>
                    </a:rPr>
                    <a:t>TABLES</a:t>
                  </a:r>
                </a:p>
              </p:txBody>
            </p:sp>
          </p:grpSp>
          <p:grpSp>
            <p:nvGrpSpPr>
              <p:cNvPr id="37" name="Group 36">
                <a:extLst>
                  <a:ext uri="{FF2B5EF4-FFF2-40B4-BE49-F238E27FC236}">
                    <a16:creationId xmlns:a16="http://schemas.microsoft.com/office/drawing/2014/main" id="{FC459C85-162D-F3D4-3350-44D212E7C007}"/>
                  </a:ext>
                </a:extLst>
              </p:cNvPr>
              <p:cNvGrpSpPr/>
              <p:nvPr/>
            </p:nvGrpSpPr>
            <p:grpSpPr>
              <a:xfrm>
                <a:off x="594534" y="2475240"/>
                <a:ext cx="1116592" cy="636542"/>
                <a:chOff x="445184" y="3490228"/>
                <a:chExt cx="1388861" cy="810730"/>
              </a:xfrm>
            </p:grpSpPr>
            <p:pic>
              <p:nvPicPr>
                <p:cNvPr id="44" name="Picture 43">
                  <a:extLst>
                    <a:ext uri="{FF2B5EF4-FFF2-40B4-BE49-F238E27FC236}">
                      <a16:creationId xmlns:a16="http://schemas.microsoft.com/office/drawing/2014/main" id="{CCC103A9-A0B4-B341-FEFA-ECBE5B22C80D}"/>
                    </a:ext>
                  </a:extLst>
                </p:cNvPr>
                <p:cNvPicPr>
                  <a:picLocks noChangeAspect="1"/>
                </p:cNvPicPr>
                <p:nvPr/>
              </p:nvPicPr>
              <p:blipFill>
                <a:blip r:embed="rId4"/>
                <a:stretch>
                  <a:fillRect/>
                </a:stretch>
              </p:blipFill>
              <p:spPr>
                <a:xfrm>
                  <a:off x="848805" y="3490228"/>
                  <a:ext cx="578332" cy="578333"/>
                </a:xfrm>
                <a:prstGeom prst="rect">
                  <a:avLst/>
                </a:prstGeom>
              </p:spPr>
            </p:pic>
            <p:sp>
              <p:nvSpPr>
                <p:cNvPr id="45" name="TextBox 44">
                  <a:extLst>
                    <a:ext uri="{FF2B5EF4-FFF2-40B4-BE49-F238E27FC236}">
                      <a16:creationId xmlns:a16="http://schemas.microsoft.com/office/drawing/2014/main" id="{8779AF5A-D789-237D-864D-131BD88073A5}"/>
                    </a:ext>
                  </a:extLst>
                </p:cNvPr>
                <p:cNvSpPr txBox="1"/>
                <p:nvPr/>
              </p:nvSpPr>
              <p:spPr>
                <a:xfrm>
                  <a:off x="445184" y="4009909"/>
                  <a:ext cx="1388861" cy="291049"/>
                </a:xfrm>
                <a:prstGeom prst="rect">
                  <a:avLst/>
                </a:prstGeom>
                <a:noFill/>
              </p:spPr>
              <p:txBody>
                <a:bodyPr wrap="square" lIns="0" tIns="0" rIns="0" bIns="0" rtlCol="0">
                  <a:noAutofit/>
                </a:bodyPr>
                <a:lstStyle/>
                <a:p>
                  <a:pPr algn="ctr">
                    <a:lnSpc>
                      <a:spcPct val="90000"/>
                    </a:lnSpc>
                    <a:spcBef>
                      <a:spcPts val="200"/>
                    </a:spcBef>
                    <a:spcAft>
                      <a:spcPts val="200"/>
                    </a:spcAft>
                  </a:pPr>
                  <a:r>
                    <a:rPr lang="en-US" sz="1000" b="1" kern="100">
                      <a:solidFill>
                        <a:schemeClr val="accent1">
                          <a:lumMod val="75000"/>
                        </a:schemeClr>
                      </a:solidFill>
                      <a:latin typeface="+mj-lt"/>
                    </a:rPr>
                    <a:t>FIILES</a:t>
                  </a:r>
                </a:p>
              </p:txBody>
            </p:sp>
          </p:grpSp>
          <p:grpSp>
            <p:nvGrpSpPr>
              <p:cNvPr id="38" name="Group 37">
                <a:extLst>
                  <a:ext uri="{FF2B5EF4-FFF2-40B4-BE49-F238E27FC236}">
                    <a16:creationId xmlns:a16="http://schemas.microsoft.com/office/drawing/2014/main" id="{65755E4F-34EA-2D95-45D5-7CF93861636C}"/>
                  </a:ext>
                </a:extLst>
              </p:cNvPr>
              <p:cNvGrpSpPr/>
              <p:nvPr/>
            </p:nvGrpSpPr>
            <p:grpSpPr>
              <a:xfrm>
                <a:off x="754265" y="3150171"/>
                <a:ext cx="817072" cy="593417"/>
                <a:chOff x="622572" y="3127121"/>
                <a:chExt cx="1003765" cy="805969"/>
              </a:xfrm>
            </p:grpSpPr>
            <p:pic>
              <p:nvPicPr>
                <p:cNvPr id="42" name="Picture 41">
                  <a:extLst>
                    <a:ext uri="{FF2B5EF4-FFF2-40B4-BE49-F238E27FC236}">
                      <a16:creationId xmlns:a16="http://schemas.microsoft.com/office/drawing/2014/main" id="{93345B19-9631-30FD-B7F5-556320170084}"/>
                    </a:ext>
                  </a:extLst>
                </p:cNvPr>
                <p:cNvPicPr>
                  <a:picLocks noChangeAspect="1"/>
                </p:cNvPicPr>
                <p:nvPr/>
              </p:nvPicPr>
              <p:blipFill>
                <a:blip r:embed="rId5">
                  <a:duotone>
                    <a:schemeClr val="accent1">
                      <a:shade val="45000"/>
                      <a:satMod val="135000"/>
                    </a:schemeClr>
                    <a:prstClr val="white"/>
                  </a:duotone>
                </a:blip>
                <a:stretch>
                  <a:fillRect/>
                </a:stretch>
              </p:blipFill>
              <p:spPr>
                <a:xfrm>
                  <a:off x="686144" y="3127121"/>
                  <a:ext cx="907324" cy="508424"/>
                </a:xfrm>
                <a:prstGeom prst="rect">
                  <a:avLst/>
                </a:prstGeom>
              </p:spPr>
            </p:pic>
            <p:sp>
              <p:nvSpPr>
                <p:cNvPr id="43" name="TextBox 42">
                  <a:extLst>
                    <a:ext uri="{FF2B5EF4-FFF2-40B4-BE49-F238E27FC236}">
                      <a16:creationId xmlns:a16="http://schemas.microsoft.com/office/drawing/2014/main" id="{4F6A8DC5-695C-0A27-8052-D6A7F686ACE8}"/>
                    </a:ext>
                  </a:extLst>
                </p:cNvPr>
                <p:cNvSpPr txBox="1"/>
                <p:nvPr/>
              </p:nvSpPr>
              <p:spPr>
                <a:xfrm>
                  <a:off x="622572" y="3715430"/>
                  <a:ext cx="1003765" cy="217660"/>
                </a:xfrm>
                <a:prstGeom prst="rect">
                  <a:avLst/>
                </a:prstGeom>
                <a:noFill/>
              </p:spPr>
              <p:txBody>
                <a:bodyPr wrap="square" lIns="0" tIns="0" rIns="0" bIns="0" rtlCol="0">
                  <a:noAutofit/>
                </a:bodyPr>
                <a:lstStyle/>
                <a:p>
                  <a:pPr algn="ctr">
                    <a:lnSpc>
                      <a:spcPct val="90000"/>
                    </a:lnSpc>
                    <a:spcBef>
                      <a:spcPts val="200"/>
                    </a:spcBef>
                    <a:spcAft>
                      <a:spcPts val="200"/>
                    </a:spcAft>
                  </a:pPr>
                  <a:r>
                    <a:rPr lang="en-US" sz="1000" b="1" kern="100">
                      <a:solidFill>
                        <a:schemeClr val="accent1">
                          <a:lumMod val="75000"/>
                        </a:schemeClr>
                      </a:solidFill>
                      <a:latin typeface="+mj-lt"/>
                    </a:rPr>
                    <a:t>Software</a:t>
                  </a:r>
                </a:p>
                <a:p>
                  <a:pPr algn="ctr">
                    <a:lnSpc>
                      <a:spcPct val="90000"/>
                    </a:lnSpc>
                    <a:spcBef>
                      <a:spcPts val="200"/>
                    </a:spcBef>
                    <a:spcAft>
                      <a:spcPts val="200"/>
                    </a:spcAft>
                  </a:pPr>
                  <a:r>
                    <a:rPr lang="en-US" sz="1000" b="1" kern="100">
                      <a:solidFill>
                        <a:schemeClr val="accent1">
                          <a:lumMod val="75000"/>
                        </a:schemeClr>
                      </a:solidFill>
                      <a:latin typeface="+mj-lt"/>
                    </a:rPr>
                    <a:t>services</a:t>
                  </a:r>
                </a:p>
              </p:txBody>
            </p:sp>
          </p:grpSp>
          <p:grpSp>
            <p:nvGrpSpPr>
              <p:cNvPr id="39" name="Group 38">
                <a:extLst>
                  <a:ext uri="{FF2B5EF4-FFF2-40B4-BE49-F238E27FC236}">
                    <a16:creationId xmlns:a16="http://schemas.microsoft.com/office/drawing/2014/main" id="{646B3A98-88B6-105C-DC0F-E098DD227373}"/>
                  </a:ext>
                </a:extLst>
              </p:cNvPr>
              <p:cNvGrpSpPr/>
              <p:nvPr/>
            </p:nvGrpSpPr>
            <p:grpSpPr>
              <a:xfrm>
                <a:off x="750997" y="4614792"/>
                <a:ext cx="961372" cy="683994"/>
                <a:chOff x="2930525" y="5571815"/>
                <a:chExt cx="1254186" cy="850993"/>
              </a:xfrm>
              <a:solidFill>
                <a:schemeClr val="bg1"/>
              </a:solidFill>
            </p:grpSpPr>
            <p:pic>
              <p:nvPicPr>
                <p:cNvPr id="40" name="Picture 20" descr="Related image">
                  <a:extLst>
                    <a:ext uri="{FF2B5EF4-FFF2-40B4-BE49-F238E27FC236}">
                      <a16:creationId xmlns:a16="http://schemas.microsoft.com/office/drawing/2014/main" id="{4411A9F6-CB2E-D5F6-0476-5A638B1E59F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595" t="24358" r="17147" b="44115"/>
                <a:stretch/>
              </p:blipFill>
              <p:spPr bwMode="auto">
                <a:xfrm>
                  <a:off x="3028985" y="5571815"/>
                  <a:ext cx="984998" cy="528535"/>
                </a:xfrm>
                <a:prstGeom prst="rect">
                  <a:avLst/>
                </a:prstGeom>
                <a:grpFill/>
              </p:spPr>
            </p:pic>
            <p:sp>
              <p:nvSpPr>
                <p:cNvPr id="41" name="Content Placeholder 4">
                  <a:extLst>
                    <a:ext uri="{FF2B5EF4-FFF2-40B4-BE49-F238E27FC236}">
                      <a16:creationId xmlns:a16="http://schemas.microsoft.com/office/drawing/2014/main" id="{F17F1375-B362-4C78-1696-FC8C1DCB1AFC}"/>
                    </a:ext>
                  </a:extLst>
                </p:cNvPr>
                <p:cNvSpPr txBox="1">
                  <a:spLocks/>
                </p:cNvSpPr>
                <p:nvPr/>
              </p:nvSpPr>
              <p:spPr bwMode="gray">
                <a:xfrm>
                  <a:off x="2930525" y="6119098"/>
                  <a:ext cx="1254186" cy="303710"/>
                </a:xfrm>
                <a:prstGeom prst="rect">
                  <a:avLst/>
                </a:prstGeom>
                <a:solidFill>
                  <a:schemeClr val="bg1"/>
                </a:solidFill>
              </p:spPr>
              <p:txBody>
                <a:bodyPr vert="horz" lIns="0" tIns="0" rIns="0" bIns="0" rtlCol="0">
                  <a:noAutofit/>
                </a:bodyPr>
                <a:lstStyle>
                  <a:lvl1pPr marL="0" indent="0" algn="l" defTabSz="914400" rtl="0" eaLnBrk="1" latinLnBrk="0" hangingPunct="1">
                    <a:lnSpc>
                      <a:spcPct val="120000"/>
                    </a:lnSpc>
                    <a:spcBef>
                      <a:spcPts val="2400"/>
                    </a:spcBef>
                    <a:buFont typeface="Arial" panose="020B0604020202020204" pitchFamily="34" charset="0"/>
                    <a:buChar char="​"/>
                    <a:defRPr sz="2000" kern="100" spc="-20">
                      <a:solidFill>
                        <a:schemeClr val="tx1"/>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1200"/>
                    </a:spcBef>
                    <a:buFont typeface="Arial" panose="020B0604020202020204" pitchFamily="34" charset="0"/>
                    <a:buChar char="•"/>
                    <a:defRPr sz="2000" kern="100" spc="-20">
                      <a:solidFill>
                        <a:schemeClr val="tx1"/>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95000"/>
                    </a:lnSpc>
                    <a:spcBef>
                      <a:spcPts val="4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90000"/>
                    </a:lnSpc>
                    <a:spcBef>
                      <a:spcPts val="2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20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kern="100" cap="all" spc="50" baseline="0">
                      <a:solidFill>
                        <a:schemeClr val="bg2"/>
                      </a:solidFill>
                      <a:latin typeface="+mn-lt"/>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a:lstStyle>
                <a:p>
                  <a:pPr algn="ctr">
                    <a:lnSpc>
                      <a:spcPct val="100000"/>
                    </a:lnSpc>
                    <a:spcBef>
                      <a:spcPts val="0"/>
                    </a:spcBef>
                  </a:pPr>
                  <a:r>
                    <a:rPr lang="en-US" sz="1100" b="1">
                      <a:solidFill>
                        <a:schemeClr val="accent1">
                          <a:lumMod val="75000"/>
                        </a:schemeClr>
                      </a:solidFill>
                    </a:rPr>
                    <a:t>Streaming Data </a:t>
                  </a:r>
                </a:p>
              </p:txBody>
            </p:sp>
          </p:grpSp>
        </p:grpSp>
        <p:pic>
          <p:nvPicPr>
            <p:cNvPr id="34" name="Picture 33">
              <a:extLst>
                <a:ext uri="{FF2B5EF4-FFF2-40B4-BE49-F238E27FC236}">
                  <a16:creationId xmlns:a16="http://schemas.microsoft.com/office/drawing/2014/main" id="{0221EA24-CEB0-92D3-64D2-E003268CB622}"/>
                </a:ext>
              </a:extLst>
            </p:cNvPr>
            <p:cNvPicPr>
              <a:picLocks noChangeAspect="1"/>
            </p:cNvPicPr>
            <p:nvPr/>
          </p:nvPicPr>
          <p:blipFill rotWithShape="1">
            <a:blip r:embed="rId7"/>
            <a:srcRect b="35519"/>
            <a:stretch/>
          </p:blipFill>
          <p:spPr>
            <a:xfrm>
              <a:off x="399587" y="5266998"/>
              <a:ext cx="319091" cy="317156"/>
            </a:xfrm>
            <a:prstGeom prst="rect">
              <a:avLst/>
            </a:prstGeom>
          </p:spPr>
        </p:pic>
        <p:sp>
          <p:nvSpPr>
            <p:cNvPr id="35" name="Content Placeholder 4">
              <a:extLst>
                <a:ext uri="{FF2B5EF4-FFF2-40B4-BE49-F238E27FC236}">
                  <a16:creationId xmlns:a16="http://schemas.microsoft.com/office/drawing/2014/main" id="{07D80768-7F7F-D110-3FB8-6A64934C95AD}"/>
                </a:ext>
              </a:extLst>
            </p:cNvPr>
            <p:cNvSpPr txBox="1">
              <a:spLocks/>
            </p:cNvSpPr>
            <p:nvPr/>
          </p:nvSpPr>
          <p:spPr bwMode="gray">
            <a:xfrm>
              <a:off x="55329" y="5610283"/>
              <a:ext cx="939759" cy="217010"/>
            </a:xfrm>
            <a:prstGeom prst="rect">
              <a:avLst/>
            </a:prstGeom>
            <a:solidFill>
              <a:schemeClr val="bg1"/>
            </a:solidFill>
          </p:spPr>
          <p:txBody>
            <a:bodyPr vert="horz" lIns="0" tIns="0" rIns="0" bIns="0" rtlCol="0">
              <a:noAutofit/>
            </a:bodyPr>
            <a:lstStyle>
              <a:lvl1pPr marL="0" indent="0" algn="l" defTabSz="914400" rtl="0" eaLnBrk="1" latinLnBrk="0" hangingPunct="1">
                <a:lnSpc>
                  <a:spcPct val="120000"/>
                </a:lnSpc>
                <a:spcBef>
                  <a:spcPts val="2400"/>
                </a:spcBef>
                <a:buFont typeface="Arial" panose="020B0604020202020204" pitchFamily="34" charset="0"/>
                <a:buChar char="​"/>
                <a:defRPr sz="2000" kern="100" spc="-20">
                  <a:solidFill>
                    <a:schemeClr val="tx1"/>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1200"/>
                </a:spcBef>
                <a:buFont typeface="Arial" panose="020B0604020202020204" pitchFamily="34" charset="0"/>
                <a:buChar char="•"/>
                <a:defRPr sz="2000" kern="100" spc="-20">
                  <a:solidFill>
                    <a:schemeClr val="tx1"/>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95000"/>
                </a:lnSpc>
                <a:spcBef>
                  <a:spcPts val="4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90000"/>
                </a:lnSpc>
                <a:spcBef>
                  <a:spcPts val="2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20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kern="100" cap="all" spc="50" baseline="0">
                  <a:solidFill>
                    <a:schemeClr val="bg2"/>
                  </a:solidFill>
                  <a:latin typeface="+mn-lt"/>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a:lstStyle>
            <a:p>
              <a:pPr algn="ctr">
                <a:lnSpc>
                  <a:spcPct val="100000"/>
                </a:lnSpc>
                <a:spcBef>
                  <a:spcPts val="0"/>
                </a:spcBef>
              </a:pPr>
              <a:r>
                <a:rPr lang="en-US" sz="1100" b="1">
                  <a:solidFill>
                    <a:schemeClr val="accent1">
                      <a:lumMod val="75000"/>
                    </a:schemeClr>
                  </a:solidFill>
                </a:rPr>
                <a:t>Unstructured Data </a:t>
              </a:r>
            </a:p>
          </p:txBody>
        </p:sp>
      </p:grpSp>
    </p:spTree>
    <p:extLst>
      <p:ext uri="{BB962C8B-B14F-4D97-AF65-F5344CB8AC3E}">
        <p14:creationId xmlns:p14="http://schemas.microsoft.com/office/powerpoint/2010/main" val="152909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F5EBAE-33B1-20B3-7661-FC02205E7E4D}"/>
              </a:ext>
            </a:extLst>
          </p:cNvPr>
          <p:cNvGraphicFramePr>
            <a:graphicFrameLocks noGrp="1"/>
          </p:cNvGraphicFramePr>
          <p:nvPr>
            <p:extLst>
              <p:ext uri="{D42A27DB-BD31-4B8C-83A1-F6EECF244321}">
                <p14:modId xmlns:p14="http://schemas.microsoft.com/office/powerpoint/2010/main" val="1558195601"/>
              </p:ext>
            </p:extLst>
          </p:nvPr>
        </p:nvGraphicFramePr>
        <p:xfrm>
          <a:off x="599562" y="568082"/>
          <a:ext cx="11592438" cy="6255182"/>
        </p:xfrm>
        <a:graphic>
          <a:graphicData uri="http://schemas.openxmlformats.org/drawingml/2006/table">
            <a:tbl>
              <a:tblPr firstRow="1" firstCol="1" bandRow="1">
                <a:tableStyleId>{D7AC3CCA-C797-4891-BE02-D94E43425B78}</a:tableStyleId>
              </a:tblPr>
              <a:tblGrid>
                <a:gridCol w="1054129">
                  <a:extLst>
                    <a:ext uri="{9D8B030D-6E8A-4147-A177-3AD203B41FA5}">
                      <a16:colId xmlns:a16="http://schemas.microsoft.com/office/drawing/2014/main" val="2701726383"/>
                    </a:ext>
                  </a:extLst>
                </a:gridCol>
                <a:gridCol w="1336601">
                  <a:extLst>
                    <a:ext uri="{9D8B030D-6E8A-4147-A177-3AD203B41FA5}">
                      <a16:colId xmlns:a16="http://schemas.microsoft.com/office/drawing/2014/main" val="667998487"/>
                    </a:ext>
                  </a:extLst>
                </a:gridCol>
                <a:gridCol w="1480168">
                  <a:extLst>
                    <a:ext uri="{9D8B030D-6E8A-4147-A177-3AD203B41FA5}">
                      <a16:colId xmlns:a16="http://schemas.microsoft.com/office/drawing/2014/main" val="2602260873"/>
                    </a:ext>
                  </a:extLst>
                </a:gridCol>
                <a:gridCol w="1323928">
                  <a:extLst>
                    <a:ext uri="{9D8B030D-6E8A-4147-A177-3AD203B41FA5}">
                      <a16:colId xmlns:a16="http://schemas.microsoft.com/office/drawing/2014/main" val="2972945325"/>
                    </a:ext>
                  </a:extLst>
                </a:gridCol>
                <a:gridCol w="1603514">
                  <a:extLst>
                    <a:ext uri="{9D8B030D-6E8A-4147-A177-3AD203B41FA5}">
                      <a16:colId xmlns:a16="http://schemas.microsoft.com/office/drawing/2014/main" val="3485564564"/>
                    </a:ext>
                  </a:extLst>
                </a:gridCol>
                <a:gridCol w="1628436">
                  <a:extLst>
                    <a:ext uri="{9D8B030D-6E8A-4147-A177-3AD203B41FA5}">
                      <a16:colId xmlns:a16="http://schemas.microsoft.com/office/drawing/2014/main" val="2662834881"/>
                    </a:ext>
                  </a:extLst>
                </a:gridCol>
                <a:gridCol w="1622266">
                  <a:extLst>
                    <a:ext uri="{9D8B030D-6E8A-4147-A177-3AD203B41FA5}">
                      <a16:colId xmlns:a16="http://schemas.microsoft.com/office/drawing/2014/main" val="1186357959"/>
                    </a:ext>
                  </a:extLst>
                </a:gridCol>
                <a:gridCol w="1543396">
                  <a:extLst>
                    <a:ext uri="{9D8B030D-6E8A-4147-A177-3AD203B41FA5}">
                      <a16:colId xmlns:a16="http://schemas.microsoft.com/office/drawing/2014/main" val="1043928757"/>
                    </a:ext>
                  </a:extLst>
                </a:gridCol>
              </a:tblGrid>
              <a:tr h="283652">
                <a:tc>
                  <a:txBody>
                    <a:bodyPr/>
                    <a:lstStyle/>
                    <a:p>
                      <a:pPr algn="ctr"/>
                      <a:r>
                        <a:rPr lang="en-US" sz="1200" b="1">
                          <a:solidFill>
                            <a:schemeClr val="bg1"/>
                          </a:solidFill>
                        </a:rPr>
                        <a:t>Attributes</a:t>
                      </a:r>
                    </a:p>
                  </a:txBody>
                  <a:tcPr>
                    <a:solidFill>
                      <a:schemeClr val="accent6">
                        <a:lumMod val="75000"/>
                      </a:schemeClr>
                    </a:solidFill>
                  </a:tcPr>
                </a:tc>
                <a:tc>
                  <a:txBody>
                    <a:bodyPr/>
                    <a:lstStyle/>
                    <a:p>
                      <a:pPr algn="ctr"/>
                      <a:r>
                        <a:rPr lang="en-US" sz="1200" b="1">
                          <a:solidFill>
                            <a:schemeClr val="bg1"/>
                          </a:solidFill>
                        </a:rPr>
                        <a:t>Landing Zone</a:t>
                      </a:r>
                    </a:p>
                  </a:txBody>
                  <a:tcPr>
                    <a:solidFill>
                      <a:schemeClr val="accent6">
                        <a:lumMod val="75000"/>
                      </a:schemeClr>
                    </a:solidFill>
                  </a:tcPr>
                </a:tc>
                <a:tc>
                  <a:txBody>
                    <a:bodyPr/>
                    <a:lstStyle/>
                    <a:p>
                      <a:pPr algn="ctr"/>
                      <a:r>
                        <a:rPr lang="en-US" sz="1200" b="1">
                          <a:solidFill>
                            <a:schemeClr val="bg1"/>
                          </a:solidFill>
                        </a:rPr>
                        <a:t>Raw (BRONZE)</a:t>
                      </a:r>
                    </a:p>
                  </a:txBody>
                  <a:tcPr>
                    <a:solidFill>
                      <a:schemeClr val="accent6">
                        <a:lumMod val="75000"/>
                      </a:schemeClr>
                    </a:solidFill>
                  </a:tcPr>
                </a:tc>
                <a:tc>
                  <a:txBody>
                    <a:bodyPr/>
                    <a:lstStyle/>
                    <a:p>
                      <a:pPr algn="ctr"/>
                      <a:r>
                        <a:rPr lang="en-US" sz="1200" b="1">
                          <a:solidFill>
                            <a:schemeClr val="bg1"/>
                          </a:solidFill>
                        </a:rPr>
                        <a:t>Integrated (SILVER)</a:t>
                      </a:r>
                    </a:p>
                  </a:txBody>
                  <a:tcPr>
                    <a:solidFill>
                      <a:schemeClr val="accent6">
                        <a:lumMod val="75000"/>
                      </a:schemeClr>
                    </a:solidFill>
                  </a:tcPr>
                </a:tc>
                <a:tc>
                  <a:txBody>
                    <a:bodyPr/>
                    <a:lstStyle/>
                    <a:p>
                      <a:pPr algn="ctr"/>
                      <a:r>
                        <a:rPr lang="en-US" sz="1200" b="1">
                          <a:solidFill>
                            <a:schemeClr val="bg1"/>
                          </a:solidFill>
                        </a:rPr>
                        <a:t>Curated (Gold)</a:t>
                      </a:r>
                    </a:p>
                  </a:txBody>
                  <a:tcPr>
                    <a:solidFill>
                      <a:schemeClr val="accent6">
                        <a:lumMod val="75000"/>
                      </a:schemeClr>
                    </a:solidFill>
                  </a:tcPr>
                </a:tc>
                <a:tc>
                  <a:txBody>
                    <a:bodyPr/>
                    <a:lstStyle/>
                    <a:p>
                      <a:pPr algn="ctr"/>
                      <a:r>
                        <a:rPr lang="en-US" sz="1200" b="1">
                          <a:solidFill>
                            <a:schemeClr val="bg1"/>
                          </a:solidFill>
                        </a:rPr>
                        <a:t>Consumption</a:t>
                      </a:r>
                    </a:p>
                  </a:txBody>
                  <a:tcPr>
                    <a:solidFill>
                      <a:schemeClr val="accent6">
                        <a:lumMod val="75000"/>
                      </a:schemeClr>
                    </a:solidFill>
                  </a:tcPr>
                </a:tc>
                <a:tc>
                  <a:txBody>
                    <a:bodyPr/>
                    <a:lstStyle/>
                    <a:p>
                      <a:pPr algn="ctr"/>
                      <a:r>
                        <a:rPr lang="en-US" sz="1200" b="1">
                          <a:solidFill>
                            <a:schemeClr val="bg1"/>
                          </a:solidFill>
                        </a:rPr>
                        <a:t>Archive</a:t>
                      </a:r>
                    </a:p>
                  </a:txBody>
                  <a:tcPr>
                    <a:solidFill>
                      <a:schemeClr val="accent6">
                        <a:lumMod val="75000"/>
                      </a:schemeClr>
                    </a:solidFill>
                  </a:tcPr>
                </a:tc>
                <a:tc>
                  <a:txBody>
                    <a:bodyPr/>
                    <a:lstStyle/>
                    <a:p>
                      <a:pPr algn="ctr"/>
                      <a:r>
                        <a:rPr lang="en-US" sz="1200" b="1">
                          <a:solidFill>
                            <a:schemeClr val="bg1"/>
                          </a:solidFill>
                        </a:rPr>
                        <a:t>Experimental</a:t>
                      </a:r>
                    </a:p>
                  </a:txBody>
                  <a:tcPr>
                    <a:solidFill>
                      <a:schemeClr val="accent6">
                        <a:lumMod val="75000"/>
                      </a:schemeClr>
                    </a:solidFill>
                  </a:tcPr>
                </a:tc>
                <a:extLst>
                  <a:ext uri="{0D108BD9-81ED-4DB2-BD59-A6C34878D82A}">
                    <a16:rowId xmlns:a16="http://schemas.microsoft.com/office/drawing/2014/main" val="2332706885"/>
                  </a:ext>
                </a:extLst>
              </a:tr>
              <a:tr h="250730">
                <a:tc>
                  <a:txBody>
                    <a:bodyPr/>
                    <a:lstStyle/>
                    <a:p>
                      <a:r>
                        <a:rPr lang="en-US" sz="1050">
                          <a:solidFill>
                            <a:schemeClr val="bg1"/>
                          </a:solidFill>
                        </a:rPr>
                        <a:t>Storage</a:t>
                      </a:r>
                    </a:p>
                  </a:txBody>
                  <a:tcPr anchor="ctr">
                    <a:solidFill>
                      <a:schemeClr val="accent6">
                        <a:lumMod val="50000"/>
                      </a:schemeClr>
                    </a:solidFill>
                  </a:tcPr>
                </a:tc>
                <a:tc>
                  <a:txBody>
                    <a:bodyPr/>
                    <a:lstStyle/>
                    <a:p>
                      <a:r>
                        <a:rPr lang="en-US" sz="1050"/>
                        <a:t>ADLS (Azure Blob SFTP)</a:t>
                      </a:r>
                    </a:p>
                  </a:txBody>
                  <a:tcPr/>
                </a:tc>
                <a:tc>
                  <a:txBody>
                    <a:bodyPr/>
                    <a:lstStyle/>
                    <a:p>
                      <a:r>
                        <a:rPr lang="en-US" sz="1050"/>
                        <a:t>Databricks Delta + ADLS</a:t>
                      </a:r>
                    </a:p>
                  </a:txBody>
                  <a:tcPr/>
                </a:tc>
                <a:tc>
                  <a:txBody>
                    <a:bodyPr/>
                    <a:lstStyle/>
                    <a:p>
                      <a:r>
                        <a:rPr lang="en-US" sz="1050"/>
                        <a:t>Databricks Delta + ADLS</a:t>
                      </a:r>
                    </a:p>
                  </a:txBody>
                  <a:tcPr/>
                </a:tc>
                <a:tc>
                  <a:txBody>
                    <a:bodyPr/>
                    <a:lstStyle/>
                    <a:p>
                      <a:r>
                        <a:rPr lang="en-US" sz="1050"/>
                        <a:t>Databricks Delta + ADLS</a:t>
                      </a:r>
                    </a:p>
                  </a:txBody>
                  <a:tcPr/>
                </a:tc>
                <a:tc>
                  <a:txBody>
                    <a:bodyPr/>
                    <a:lstStyle/>
                    <a:p>
                      <a:r>
                        <a:rPr lang="en-US" sz="1050">
                          <a:solidFill>
                            <a:schemeClr val="tx1"/>
                          </a:solidFill>
                        </a:rPr>
                        <a:t>Snowflake</a:t>
                      </a:r>
                    </a:p>
                  </a:txBody>
                  <a:tcPr/>
                </a:tc>
                <a:tc>
                  <a:txBody>
                    <a:bodyPr/>
                    <a:lstStyle/>
                    <a:p>
                      <a:r>
                        <a:rPr lang="en-US" sz="1050">
                          <a:solidFill>
                            <a:schemeClr val="tx1"/>
                          </a:solidFill>
                        </a:rPr>
                        <a:t>Cool Blob, Snowflake Replica </a:t>
                      </a:r>
                    </a:p>
                  </a:txBody>
                  <a:tcPr/>
                </a:tc>
                <a:tc>
                  <a:txBody>
                    <a:bodyPr/>
                    <a:lstStyle/>
                    <a:p>
                      <a:r>
                        <a:rPr lang="en-US" sz="1050">
                          <a:solidFill>
                            <a:schemeClr val="tx1"/>
                          </a:solidFill>
                        </a:rPr>
                        <a:t>Databricks + ADLS</a:t>
                      </a:r>
                    </a:p>
                  </a:txBody>
                  <a:tcPr/>
                </a:tc>
                <a:extLst>
                  <a:ext uri="{0D108BD9-81ED-4DB2-BD59-A6C34878D82A}">
                    <a16:rowId xmlns:a16="http://schemas.microsoft.com/office/drawing/2014/main" val="1830940216"/>
                  </a:ext>
                </a:extLst>
              </a:tr>
              <a:tr h="241104">
                <a:tc>
                  <a:txBody>
                    <a:bodyPr/>
                    <a:lstStyle/>
                    <a:p>
                      <a:r>
                        <a:rPr lang="en-US" sz="1050">
                          <a:solidFill>
                            <a:schemeClr val="bg1"/>
                          </a:solidFill>
                        </a:rPr>
                        <a:t>Grain Of the Data</a:t>
                      </a:r>
                    </a:p>
                  </a:txBody>
                  <a:tcPr anchor="ctr">
                    <a:solidFill>
                      <a:schemeClr val="accent6">
                        <a:lumMod val="50000"/>
                      </a:schemeClr>
                    </a:solidFill>
                  </a:tcPr>
                </a:tc>
                <a:tc>
                  <a:txBody>
                    <a:bodyPr/>
                    <a:lstStyle/>
                    <a:p>
                      <a:r>
                        <a:rPr lang="en-US" sz="1050"/>
                        <a:t>Same as source</a:t>
                      </a:r>
                    </a:p>
                  </a:txBody>
                  <a:tcPr/>
                </a:tc>
                <a:tc>
                  <a:txBody>
                    <a:bodyPr/>
                    <a:lstStyle/>
                    <a:p>
                      <a:r>
                        <a:rPr lang="en-US" sz="1050"/>
                        <a:t>Same</a:t>
                      </a:r>
                      <a:r>
                        <a:rPr lang="en-US" sz="1050" baseline="0"/>
                        <a:t> as source</a:t>
                      </a:r>
                      <a:endParaRPr lang="en-US" sz="1050"/>
                    </a:p>
                  </a:txBody>
                  <a:tcPr/>
                </a:tc>
                <a:tc>
                  <a:txBody>
                    <a:bodyPr/>
                    <a:lstStyle/>
                    <a:p>
                      <a:r>
                        <a:rPr lang="en-US" sz="1050"/>
                        <a:t>Lowest</a:t>
                      </a:r>
                    </a:p>
                  </a:txBody>
                  <a:tcPr/>
                </a:tc>
                <a:tc>
                  <a:txBody>
                    <a:bodyPr/>
                    <a:lstStyle/>
                    <a:p>
                      <a:r>
                        <a:rPr lang="en-US" sz="1050"/>
                        <a:t>Lowest</a:t>
                      </a:r>
                    </a:p>
                  </a:txBody>
                  <a:tcPr/>
                </a:tc>
                <a:tc>
                  <a:txBody>
                    <a:bodyPr/>
                    <a:lstStyle/>
                    <a:p>
                      <a:r>
                        <a:rPr lang="en-US" sz="1050"/>
                        <a:t>Lowest</a:t>
                      </a:r>
                    </a:p>
                  </a:txBody>
                  <a:tcPr/>
                </a:tc>
                <a:tc>
                  <a:txBody>
                    <a:bodyPr/>
                    <a:lstStyle/>
                    <a:p>
                      <a:r>
                        <a:rPr lang="en-US" sz="105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a:t>Source</a:t>
                      </a:r>
                      <a:endParaRPr lang="en-US" sz="1050"/>
                    </a:p>
                  </a:txBody>
                  <a:tcPr/>
                </a:tc>
                <a:extLst>
                  <a:ext uri="{0D108BD9-81ED-4DB2-BD59-A6C34878D82A}">
                    <a16:rowId xmlns:a16="http://schemas.microsoft.com/office/drawing/2014/main" val="724490219"/>
                  </a:ext>
                </a:extLst>
              </a:tr>
              <a:tr h="278481">
                <a:tc>
                  <a:txBody>
                    <a:bodyPr/>
                    <a:lstStyle/>
                    <a:p>
                      <a:r>
                        <a:rPr lang="en-US" sz="1050">
                          <a:solidFill>
                            <a:schemeClr val="bg1"/>
                          </a:solidFill>
                        </a:rPr>
                        <a:t>Data Quality</a:t>
                      </a:r>
                    </a:p>
                  </a:txBody>
                  <a:tcPr anchor="ctr">
                    <a:solidFill>
                      <a:schemeClr val="accent6">
                        <a:lumMod val="50000"/>
                      </a:schemeClr>
                    </a:solidFill>
                  </a:tcPr>
                </a:tc>
                <a:tc>
                  <a:txBody>
                    <a:bodyPr/>
                    <a:lstStyle/>
                    <a:p>
                      <a:r>
                        <a:rPr lang="en-US" sz="1050"/>
                        <a:t>N/A</a:t>
                      </a:r>
                    </a:p>
                  </a:txBody>
                  <a:tcPr/>
                </a:tc>
                <a:tc>
                  <a:txBody>
                    <a:bodyPr/>
                    <a:lstStyle/>
                    <a:p>
                      <a:r>
                        <a:rPr lang="en-US" sz="1050"/>
                        <a:t>Validated (Bronze)</a:t>
                      </a:r>
                    </a:p>
                  </a:txBody>
                  <a:tcPr/>
                </a:tc>
                <a:tc>
                  <a:txBody>
                    <a:bodyPr/>
                    <a:lstStyle/>
                    <a:p>
                      <a:r>
                        <a:rPr lang="en-US" sz="1050"/>
                        <a:t>Cleansed (Silver)</a:t>
                      </a:r>
                    </a:p>
                  </a:txBody>
                  <a:tcPr/>
                </a:tc>
                <a:tc>
                  <a:txBody>
                    <a:bodyPr/>
                    <a:lstStyle/>
                    <a:p>
                      <a:r>
                        <a:rPr lang="en-US" sz="1050"/>
                        <a:t>Standardized (Gold)</a:t>
                      </a:r>
                    </a:p>
                  </a:txBody>
                  <a:tcPr/>
                </a:tc>
                <a:tc>
                  <a:txBody>
                    <a:bodyPr/>
                    <a:lstStyle/>
                    <a:p>
                      <a:r>
                        <a:rPr lang="en-US" sz="1050"/>
                        <a:t>Transformed (Gold)</a:t>
                      </a:r>
                    </a:p>
                  </a:txBody>
                  <a:tcPr/>
                </a:tc>
                <a:tc>
                  <a:txBody>
                    <a:bodyPr/>
                    <a:lstStyle/>
                    <a:p>
                      <a:r>
                        <a:rPr lang="en-US" sz="1050"/>
                        <a:t>N/A</a:t>
                      </a:r>
                    </a:p>
                  </a:txBody>
                  <a:tcPr/>
                </a:tc>
                <a:tc>
                  <a:txBody>
                    <a:bodyPr/>
                    <a:lstStyle/>
                    <a:p>
                      <a:r>
                        <a:rPr lang="en-US" sz="1050"/>
                        <a:t>Business feeds</a:t>
                      </a:r>
                    </a:p>
                  </a:txBody>
                  <a:tcPr/>
                </a:tc>
                <a:extLst>
                  <a:ext uri="{0D108BD9-81ED-4DB2-BD59-A6C34878D82A}">
                    <a16:rowId xmlns:a16="http://schemas.microsoft.com/office/drawing/2014/main" val="533309176"/>
                  </a:ext>
                </a:extLst>
              </a:tr>
              <a:tr h="241104">
                <a:tc>
                  <a:txBody>
                    <a:bodyPr/>
                    <a:lstStyle/>
                    <a:p>
                      <a:r>
                        <a:rPr lang="en-US" sz="1050">
                          <a:solidFill>
                            <a:schemeClr val="bg1"/>
                          </a:solidFill>
                        </a:rPr>
                        <a:t>Persistent</a:t>
                      </a:r>
                    </a:p>
                  </a:txBody>
                  <a:tcPr anchor="ctr">
                    <a:solidFill>
                      <a:schemeClr val="accent6">
                        <a:lumMod val="50000"/>
                      </a:schemeClr>
                    </a:solidFill>
                  </a:tcPr>
                </a:tc>
                <a:tc>
                  <a:txBody>
                    <a:bodyPr/>
                    <a:lstStyle/>
                    <a:p>
                      <a:r>
                        <a:rPr lang="en-US" sz="1050"/>
                        <a:t>YES</a:t>
                      </a:r>
                    </a:p>
                  </a:txBody>
                  <a:tcPr/>
                </a:tc>
                <a:tc>
                  <a:txBody>
                    <a:bodyPr/>
                    <a:lstStyle/>
                    <a:p>
                      <a:r>
                        <a:rPr lang="en-US" sz="1050"/>
                        <a:t>YES</a:t>
                      </a:r>
                    </a:p>
                  </a:txBody>
                  <a:tcPr/>
                </a:tc>
                <a:tc>
                  <a:txBody>
                    <a:bodyPr/>
                    <a:lstStyle/>
                    <a:p>
                      <a:r>
                        <a:rPr lang="en-US" sz="1050"/>
                        <a:t>YES</a:t>
                      </a:r>
                    </a:p>
                  </a:txBody>
                  <a:tcPr/>
                </a:tc>
                <a:tc>
                  <a:txBody>
                    <a:bodyPr/>
                    <a:lstStyle/>
                    <a:p>
                      <a:r>
                        <a:rPr lang="en-US" sz="1050"/>
                        <a:t>YES</a:t>
                      </a:r>
                    </a:p>
                  </a:txBody>
                  <a:tcPr/>
                </a:tc>
                <a:tc>
                  <a:txBody>
                    <a:bodyPr/>
                    <a:lstStyle/>
                    <a:p>
                      <a:r>
                        <a:rPr lang="en-US" sz="1050"/>
                        <a:t>YES</a:t>
                      </a:r>
                    </a:p>
                  </a:txBody>
                  <a:tcPr/>
                </a:tc>
                <a:tc>
                  <a:txBody>
                    <a:bodyPr/>
                    <a:lstStyle/>
                    <a:p>
                      <a:r>
                        <a:rPr lang="en-US" sz="1050"/>
                        <a:t>YES</a:t>
                      </a:r>
                    </a:p>
                  </a:txBody>
                  <a:tcPr/>
                </a:tc>
                <a:tc>
                  <a:txBody>
                    <a:bodyPr/>
                    <a:lstStyle/>
                    <a:p>
                      <a:r>
                        <a:rPr lang="en-US" sz="1050"/>
                        <a:t>YES</a:t>
                      </a:r>
                    </a:p>
                  </a:txBody>
                  <a:tcPr/>
                </a:tc>
                <a:extLst>
                  <a:ext uri="{0D108BD9-81ED-4DB2-BD59-A6C34878D82A}">
                    <a16:rowId xmlns:a16="http://schemas.microsoft.com/office/drawing/2014/main" val="1030013986"/>
                  </a:ext>
                </a:extLst>
              </a:tr>
              <a:tr h="456823">
                <a:tc>
                  <a:txBody>
                    <a:bodyPr/>
                    <a:lstStyle/>
                    <a:p>
                      <a:r>
                        <a:rPr lang="en-US" sz="1050">
                          <a:solidFill>
                            <a:schemeClr val="bg1"/>
                          </a:solidFill>
                        </a:rPr>
                        <a:t>Delta Volume (Vs Source)</a:t>
                      </a:r>
                    </a:p>
                  </a:txBody>
                  <a:tcPr anchor="ctr">
                    <a:solidFill>
                      <a:schemeClr val="accent6">
                        <a:lumMod val="50000"/>
                      </a:schemeClr>
                    </a:solidFill>
                  </a:tcPr>
                </a:tc>
                <a:tc>
                  <a:txBody>
                    <a:bodyPr/>
                    <a:lstStyle/>
                    <a:p>
                      <a:r>
                        <a:rPr lang="en-US" sz="1050"/>
                        <a:t>Full</a:t>
                      </a:r>
                    </a:p>
                  </a:txBody>
                  <a:tcPr/>
                </a:tc>
                <a:tc>
                  <a:txBody>
                    <a:bodyPr/>
                    <a:lstStyle/>
                    <a:p>
                      <a:r>
                        <a:rPr lang="en-US" sz="1050"/>
                        <a:t>Full</a:t>
                      </a:r>
                    </a:p>
                  </a:txBody>
                  <a:tcPr/>
                </a:tc>
                <a:tc>
                  <a:txBody>
                    <a:bodyPr/>
                    <a:lstStyle/>
                    <a:p>
                      <a:r>
                        <a:rPr lang="en-US" sz="1050"/>
                        <a:t>Full</a:t>
                      </a:r>
                    </a:p>
                  </a:txBody>
                  <a:tcPr/>
                </a:tc>
                <a:tc>
                  <a:txBody>
                    <a:bodyPr/>
                    <a:lstStyle/>
                    <a:p>
                      <a:r>
                        <a:rPr lang="en-US" sz="1050"/>
                        <a:t>Full &amp; Aggregated (If Needed)</a:t>
                      </a:r>
                    </a:p>
                  </a:txBody>
                  <a:tcPr/>
                </a:tc>
                <a:tc>
                  <a:txBody>
                    <a:bodyPr/>
                    <a:lstStyle/>
                    <a:p>
                      <a:r>
                        <a:rPr lang="en-US" sz="1050"/>
                        <a:t>Full &amp;</a:t>
                      </a:r>
                      <a:r>
                        <a:rPr lang="en-US" sz="1050" baseline="0"/>
                        <a:t> Aggregated</a:t>
                      </a:r>
                      <a:endParaRPr lang="en-US" sz="1050"/>
                    </a:p>
                  </a:txBody>
                  <a:tcPr/>
                </a:tc>
                <a:tc>
                  <a:txBody>
                    <a:bodyPr/>
                    <a:lstStyle/>
                    <a:p>
                      <a:r>
                        <a:rPr lang="en-US" sz="1050"/>
                        <a:t>Full</a:t>
                      </a:r>
                    </a:p>
                  </a:txBody>
                  <a:tcPr/>
                </a:tc>
                <a:tc>
                  <a:txBody>
                    <a:bodyPr/>
                    <a:lstStyle/>
                    <a:p>
                      <a:r>
                        <a:rPr lang="en-US" sz="1050"/>
                        <a:t>Full &amp;</a:t>
                      </a:r>
                      <a:r>
                        <a:rPr lang="en-US" sz="1050" baseline="0"/>
                        <a:t> Aggregated</a:t>
                      </a:r>
                      <a:endParaRPr lang="en-US" sz="1050"/>
                    </a:p>
                  </a:txBody>
                  <a:tcPr/>
                </a:tc>
                <a:extLst>
                  <a:ext uri="{0D108BD9-81ED-4DB2-BD59-A6C34878D82A}">
                    <a16:rowId xmlns:a16="http://schemas.microsoft.com/office/drawing/2014/main" val="512191553"/>
                  </a:ext>
                </a:extLst>
              </a:tr>
              <a:tr h="241104">
                <a:tc>
                  <a:txBody>
                    <a:bodyPr/>
                    <a:lstStyle/>
                    <a:p>
                      <a:r>
                        <a:rPr lang="en-US" sz="1050">
                          <a:solidFill>
                            <a:schemeClr val="bg1"/>
                          </a:solidFill>
                        </a:rPr>
                        <a:t>SCD</a:t>
                      </a:r>
                    </a:p>
                  </a:txBody>
                  <a:tcPr anchor="ctr">
                    <a:solidFill>
                      <a:schemeClr val="accent6">
                        <a:lumMod val="50000"/>
                      </a:schemeClr>
                    </a:solidFill>
                  </a:tcPr>
                </a:tc>
                <a:tc>
                  <a:txBody>
                    <a:bodyPr/>
                    <a:lstStyle/>
                    <a:p>
                      <a:r>
                        <a:rPr lang="en-US" sz="1050"/>
                        <a:t>NO</a:t>
                      </a:r>
                    </a:p>
                  </a:txBody>
                  <a:tcPr/>
                </a:tc>
                <a:tc>
                  <a:txBody>
                    <a:bodyPr/>
                    <a:lstStyle/>
                    <a:p>
                      <a:r>
                        <a:rPr lang="en-US" sz="1050"/>
                        <a:t>YES (for some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N/A</a:t>
                      </a:r>
                    </a:p>
                  </a:txBody>
                  <a:tcPr/>
                </a:tc>
                <a:extLst>
                  <a:ext uri="{0D108BD9-81ED-4DB2-BD59-A6C34878D82A}">
                    <a16:rowId xmlns:a16="http://schemas.microsoft.com/office/drawing/2014/main" val="1158201788"/>
                  </a:ext>
                </a:extLst>
              </a:tr>
              <a:tr h="241104">
                <a:tc>
                  <a:txBody>
                    <a:bodyPr/>
                    <a:lstStyle/>
                    <a:p>
                      <a:r>
                        <a:rPr lang="en-US" sz="1050">
                          <a:solidFill>
                            <a:schemeClr val="bg1"/>
                          </a:solidFill>
                        </a:rPr>
                        <a:t>Data Hierarchy</a:t>
                      </a:r>
                    </a:p>
                  </a:txBody>
                  <a:tcPr anchor="ctr">
                    <a:solidFill>
                      <a:schemeClr val="accent6">
                        <a:lumMod val="50000"/>
                      </a:schemeClr>
                    </a:solidFill>
                  </a:tcPr>
                </a:tc>
                <a:tc>
                  <a:txBody>
                    <a:bodyPr/>
                    <a:lstStyle/>
                    <a:p>
                      <a:r>
                        <a:rPr lang="en-US" sz="1050"/>
                        <a:t>NO</a:t>
                      </a:r>
                    </a:p>
                  </a:txBody>
                  <a:tcPr/>
                </a:tc>
                <a:tc>
                  <a:txBody>
                    <a:bodyPr/>
                    <a:lstStyle/>
                    <a:p>
                      <a:r>
                        <a:rPr lang="en-US" sz="1050"/>
                        <a:t>NO</a:t>
                      </a:r>
                    </a:p>
                  </a:txBody>
                  <a:tcPr/>
                </a:tc>
                <a:tc>
                  <a:txBody>
                    <a:bodyPr/>
                    <a:lstStyle/>
                    <a:p>
                      <a:r>
                        <a:rPr lang="en-US" sz="1050">
                          <a:solidFill>
                            <a:srgbClr val="FF0000"/>
                          </a:solidFill>
                        </a:rPr>
                        <a:t>TBD</a:t>
                      </a:r>
                    </a:p>
                  </a:txBody>
                  <a:tcPr/>
                </a:tc>
                <a:tc>
                  <a:txBody>
                    <a:bodyPr/>
                    <a:lstStyle/>
                    <a:p>
                      <a:r>
                        <a:rPr lang="en-US" sz="1050">
                          <a:solidFill>
                            <a:srgbClr val="FF0000"/>
                          </a:solidFill>
                        </a:rPr>
                        <a:t>TBD</a:t>
                      </a:r>
                    </a:p>
                  </a:txBody>
                  <a:tcPr/>
                </a:tc>
                <a:tc>
                  <a:txBody>
                    <a:bodyPr/>
                    <a:lstStyle/>
                    <a:p>
                      <a:r>
                        <a:rPr lang="en-US" sz="1050"/>
                        <a:t>YES</a:t>
                      </a:r>
                    </a:p>
                  </a:txBody>
                  <a:tcPr/>
                </a:tc>
                <a:tc>
                  <a:txBody>
                    <a:bodyPr/>
                    <a:lstStyle/>
                    <a:p>
                      <a:r>
                        <a:rPr lang="en-US" sz="1050"/>
                        <a:t>N/A</a:t>
                      </a:r>
                    </a:p>
                  </a:txBody>
                  <a:tcPr/>
                </a:tc>
                <a:tc>
                  <a:txBody>
                    <a:bodyPr/>
                    <a:lstStyle/>
                    <a:p>
                      <a:r>
                        <a:rPr lang="en-US" sz="1050">
                          <a:solidFill>
                            <a:srgbClr val="FF0000"/>
                          </a:solidFill>
                        </a:rPr>
                        <a:t>TBD</a:t>
                      </a:r>
                    </a:p>
                  </a:txBody>
                  <a:tcPr/>
                </a:tc>
                <a:extLst>
                  <a:ext uri="{0D108BD9-81ED-4DB2-BD59-A6C34878D82A}">
                    <a16:rowId xmlns:a16="http://schemas.microsoft.com/office/drawing/2014/main" val="3052951297"/>
                  </a:ext>
                </a:extLst>
              </a:tr>
              <a:tr h="244062">
                <a:tc>
                  <a:txBody>
                    <a:bodyPr/>
                    <a:lstStyle/>
                    <a:p>
                      <a:r>
                        <a:rPr lang="en-US" sz="1050">
                          <a:solidFill>
                            <a:schemeClr val="bg1"/>
                          </a:solidFill>
                        </a:rPr>
                        <a:t>Partitioned</a:t>
                      </a:r>
                    </a:p>
                  </a:txBody>
                  <a:tcPr anchor="ctr">
                    <a:solidFill>
                      <a:schemeClr val="accent6">
                        <a:lumMod val="50000"/>
                      </a:schemeClr>
                    </a:solidFill>
                  </a:tcPr>
                </a:tc>
                <a:tc>
                  <a:txBody>
                    <a:bodyPr/>
                    <a:lstStyle/>
                    <a:p>
                      <a:r>
                        <a:rPr lang="en-US" sz="1050"/>
                        <a:t>NO</a:t>
                      </a:r>
                    </a:p>
                  </a:txBody>
                  <a:tcPr/>
                </a:tc>
                <a:tc>
                  <a:txBody>
                    <a:bodyPr/>
                    <a:lstStyle/>
                    <a:p>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r>
                        <a:rPr lang="en-US" sz="1050"/>
                        <a:t>NO (</a:t>
                      </a:r>
                      <a:r>
                        <a:rPr lang="en-US" sz="1050" err="1"/>
                        <a:t>Micropartitions</a:t>
                      </a:r>
                      <a:r>
                        <a:rPr lang="en-US" sz="1050"/>
                        <a:t>)</a:t>
                      </a:r>
                    </a:p>
                  </a:txBody>
                  <a:tcPr/>
                </a:tc>
                <a:tc>
                  <a:txBody>
                    <a:bodyPr/>
                    <a:lstStyle/>
                    <a:p>
                      <a:r>
                        <a:rPr lang="en-US" sz="1050"/>
                        <a:t>N/A</a:t>
                      </a:r>
                    </a:p>
                  </a:txBody>
                  <a:tcPr/>
                </a:tc>
                <a:tc>
                  <a:txBody>
                    <a:bodyPr/>
                    <a:lstStyle/>
                    <a:p>
                      <a:r>
                        <a:rPr lang="en-US" sz="1050"/>
                        <a:t>NO</a:t>
                      </a:r>
                    </a:p>
                  </a:txBody>
                  <a:tcPr/>
                </a:tc>
                <a:extLst>
                  <a:ext uri="{0D108BD9-81ED-4DB2-BD59-A6C34878D82A}">
                    <a16:rowId xmlns:a16="http://schemas.microsoft.com/office/drawing/2014/main" val="1515225326"/>
                  </a:ext>
                </a:extLst>
              </a:tr>
              <a:tr h="241104">
                <a:tc>
                  <a:txBody>
                    <a:bodyPr/>
                    <a:lstStyle/>
                    <a:p>
                      <a:r>
                        <a:rPr lang="en-US" sz="1050">
                          <a:solidFill>
                            <a:schemeClr val="bg1"/>
                          </a:solidFill>
                        </a:rPr>
                        <a:t>Data Model</a:t>
                      </a:r>
                    </a:p>
                  </a:txBody>
                  <a:tcPr anchor="ctr">
                    <a:solidFill>
                      <a:schemeClr val="accent6">
                        <a:lumMod val="50000"/>
                      </a:schemeClr>
                    </a:solidFill>
                  </a:tcPr>
                </a:tc>
                <a:tc>
                  <a:txBody>
                    <a:bodyPr/>
                    <a:lstStyle/>
                    <a:p>
                      <a:r>
                        <a:rPr lang="en-US" sz="1050"/>
                        <a:t>N/A</a:t>
                      </a:r>
                    </a:p>
                  </a:txBody>
                  <a:tcPr/>
                </a:tc>
                <a:tc>
                  <a:txBody>
                    <a:bodyPr/>
                    <a:lstStyle/>
                    <a:p>
                      <a:r>
                        <a:rPr lang="en-US" sz="1050"/>
                        <a:t>Normalized</a:t>
                      </a:r>
                    </a:p>
                  </a:txBody>
                  <a:tcPr/>
                </a:tc>
                <a:tc>
                  <a:txBody>
                    <a:bodyPr/>
                    <a:lstStyle/>
                    <a:p>
                      <a:r>
                        <a:rPr lang="en-US" sz="1050"/>
                        <a:t>Normalized (3NF)</a:t>
                      </a:r>
                    </a:p>
                  </a:txBody>
                  <a:tcPr/>
                </a:tc>
                <a:tc>
                  <a:txBody>
                    <a:bodyPr/>
                    <a:lstStyle/>
                    <a:p>
                      <a:r>
                        <a:rPr lang="en-US" sz="1050"/>
                        <a:t>Dimension Model</a:t>
                      </a:r>
                    </a:p>
                  </a:txBody>
                  <a:tcPr/>
                </a:tc>
                <a:tc>
                  <a:txBody>
                    <a:bodyPr/>
                    <a:lstStyle/>
                    <a:p>
                      <a:r>
                        <a:rPr lang="en-US" sz="1050"/>
                        <a:t>Dimension Model</a:t>
                      </a:r>
                    </a:p>
                  </a:txBody>
                  <a:tcPr/>
                </a:tc>
                <a:tc>
                  <a:txBody>
                    <a:bodyPr/>
                    <a:lstStyle/>
                    <a:p>
                      <a:r>
                        <a:rPr lang="en-US" sz="1050"/>
                        <a:t>N/A</a:t>
                      </a:r>
                    </a:p>
                  </a:txBody>
                  <a:tcPr/>
                </a:tc>
                <a:tc>
                  <a:txBody>
                    <a:bodyPr/>
                    <a:lstStyle/>
                    <a:p>
                      <a:r>
                        <a:rPr lang="en-US" sz="1050"/>
                        <a:t>N/A</a:t>
                      </a:r>
                    </a:p>
                  </a:txBody>
                  <a:tcPr/>
                </a:tc>
                <a:extLst>
                  <a:ext uri="{0D108BD9-81ED-4DB2-BD59-A6C34878D82A}">
                    <a16:rowId xmlns:a16="http://schemas.microsoft.com/office/drawing/2014/main" val="928199092"/>
                  </a:ext>
                </a:extLst>
              </a:tr>
              <a:tr h="353699">
                <a:tc>
                  <a:txBody>
                    <a:bodyPr/>
                    <a:lstStyle/>
                    <a:p>
                      <a:r>
                        <a:rPr lang="en-US" sz="1050">
                          <a:solidFill>
                            <a:schemeClr val="bg1"/>
                          </a:solidFill>
                        </a:rPr>
                        <a:t>Sensitive Data</a:t>
                      </a:r>
                      <a:r>
                        <a:rPr lang="en-US" sz="1050" baseline="0">
                          <a:solidFill>
                            <a:schemeClr val="bg1"/>
                          </a:solidFill>
                        </a:rPr>
                        <a:t> Handling</a:t>
                      </a:r>
                      <a:endParaRPr lang="en-US" sz="1050">
                        <a:solidFill>
                          <a:schemeClr val="bg1"/>
                        </a:solidFill>
                      </a:endParaRPr>
                    </a:p>
                  </a:txBody>
                  <a:tcPr anchor="ctr">
                    <a:solidFill>
                      <a:schemeClr val="accent6">
                        <a:lumMod val="50000"/>
                      </a:schemeClr>
                    </a:solidFill>
                  </a:tcPr>
                </a:tc>
                <a:tc>
                  <a:txBody>
                    <a:bodyPr/>
                    <a:lstStyle/>
                    <a:p>
                      <a:r>
                        <a:rPr lang="en-US" sz="1050" kern="1200">
                          <a:solidFill>
                            <a:schemeClr val="dk1"/>
                          </a:solidFill>
                        </a:rPr>
                        <a:t>Encrypted</a:t>
                      </a:r>
                      <a:endParaRPr lang="en-US" sz="1050" kern="1200">
                        <a:solidFill>
                          <a:schemeClr val="dk1"/>
                        </a:solidFill>
                        <a:latin typeface="+mn-lt"/>
                        <a:ea typeface="+mn-ea"/>
                        <a:cs typeface="+mn-cs"/>
                      </a:endParaRPr>
                    </a:p>
                  </a:txBody>
                  <a:tcPr/>
                </a:tc>
                <a:tc>
                  <a:txBody>
                    <a:bodyPr/>
                    <a:lstStyle/>
                    <a:p>
                      <a:r>
                        <a:rPr lang="en-US" sz="1050" kern="1200">
                          <a:solidFill>
                            <a:schemeClr val="dk1"/>
                          </a:solidFill>
                        </a:rPr>
                        <a:t>Encrypted</a:t>
                      </a:r>
                      <a:endParaRPr lang="en-US" sz="1050" kern="1200">
                        <a:solidFill>
                          <a:schemeClr val="dk1"/>
                        </a:solidFill>
                        <a:latin typeface="+mn-lt"/>
                        <a:ea typeface="+mn-ea"/>
                        <a:cs typeface="+mn-cs"/>
                      </a:endParaRPr>
                    </a:p>
                  </a:txBody>
                  <a:tcPr/>
                </a:tc>
                <a:tc>
                  <a:txBody>
                    <a:bodyPr/>
                    <a:lstStyle/>
                    <a:p>
                      <a:r>
                        <a:rPr lang="en-US" sz="1050" kern="1200">
                          <a:solidFill>
                            <a:schemeClr val="dk1"/>
                          </a:solidFill>
                        </a:rPr>
                        <a:t>Encrypted</a:t>
                      </a:r>
                      <a:endParaRPr lang="en-US" sz="1050" kern="1200">
                        <a:solidFill>
                          <a:schemeClr val="dk1"/>
                        </a:solidFill>
                        <a:latin typeface="+mn-lt"/>
                        <a:ea typeface="+mn-ea"/>
                        <a:cs typeface="+mn-cs"/>
                      </a:endParaRPr>
                    </a:p>
                  </a:txBody>
                  <a:tcPr/>
                </a:tc>
                <a:tc>
                  <a:txBody>
                    <a:bodyPr/>
                    <a:lstStyle/>
                    <a:p>
                      <a:r>
                        <a:rPr lang="en-US" sz="1050" kern="1200">
                          <a:solidFill>
                            <a:schemeClr val="dk1"/>
                          </a:solidFill>
                        </a:rPr>
                        <a:t>Encrypted</a:t>
                      </a:r>
                      <a:endParaRPr lang="en-US" sz="1050" kern="1200">
                        <a:solidFill>
                          <a:schemeClr val="dk1"/>
                        </a:solidFill>
                        <a:latin typeface="+mn-lt"/>
                        <a:ea typeface="+mn-ea"/>
                        <a:cs typeface="+mn-cs"/>
                      </a:endParaRPr>
                    </a:p>
                  </a:txBody>
                  <a:tcPr/>
                </a:tc>
                <a:tc>
                  <a:txBody>
                    <a:bodyPr/>
                    <a:lstStyle/>
                    <a:p>
                      <a:r>
                        <a:rPr lang="en-US" sz="1050"/>
                        <a:t>Encrypted</a:t>
                      </a:r>
                    </a:p>
                  </a:txBody>
                  <a:tcPr/>
                </a:tc>
                <a:tc>
                  <a:txBody>
                    <a:bodyPr/>
                    <a:lstStyle/>
                    <a:p>
                      <a:r>
                        <a:rPr lang="en-US" sz="1050"/>
                        <a:t>Depends - Data</a:t>
                      </a:r>
                      <a:r>
                        <a:rPr lang="en-US" sz="1050" baseline="0"/>
                        <a:t> Archived</a:t>
                      </a:r>
                      <a:endParaRPr lang="en-US" sz="1050"/>
                    </a:p>
                  </a:txBody>
                  <a:tcPr/>
                </a:tc>
                <a:tc>
                  <a:txBody>
                    <a:bodyPr/>
                    <a:lstStyle/>
                    <a:p>
                      <a:r>
                        <a:rPr lang="en-US" sz="1050" kern="1200">
                          <a:solidFill>
                            <a:schemeClr val="dk1"/>
                          </a:solidFill>
                        </a:rPr>
                        <a:t>Encrypted</a:t>
                      </a:r>
                      <a:endParaRPr lang="en-US" sz="1050"/>
                    </a:p>
                  </a:txBody>
                  <a:tcPr/>
                </a:tc>
                <a:extLst>
                  <a:ext uri="{0D108BD9-81ED-4DB2-BD59-A6C34878D82A}">
                    <a16:rowId xmlns:a16="http://schemas.microsoft.com/office/drawing/2014/main" val="549114485"/>
                  </a:ext>
                </a:extLst>
              </a:tr>
              <a:tr h="440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solidFill>
                            <a:schemeClr val="bg1"/>
                          </a:solidFill>
                        </a:rPr>
                        <a:t>Data</a:t>
                      </a:r>
                      <a:r>
                        <a:rPr lang="en-US" sz="1050" baseline="0">
                          <a:solidFill>
                            <a:schemeClr val="bg1"/>
                          </a:solidFill>
                        </a:rPr>
                        <a:t> Access Config</a:t>
                      </a:r>
                      <a:endParaRPr lang="en-US" sz="1050">
                        <a:solidFill>
                          <a:schemeClr val="bg1"/>
                        </a:solidFill>
                      </a:endParaRPr>
                    </a:p>
                  </a:txBody>
                  <a:tcPr anchor="ctr">
                    <a:solidFill>
                      <a:schemeClr val="accent6">
                        <a:lumMod val="50000"/>
                      </a:schemeClr>
                    </a:solidFill>
                  </a:tcPr>
                </a:tc>
                <a:tc>
                  <a:txBody>
                    <a:bodyPr/>
                    <a:lstStyle/>
                    <a:p>
                      <a:r>
                        <a:rPr lang="en-US" sz="1050"/>
                        <a:t>Source, ETL Layer</a:t>
                      </a:r>
                    </a:p>
                  </a:txBody>
                  <a:tcPr/>
                </a:tc>
                <a:tc>
                  <a:txBody>
                    <a:bodyPr/>
                    <a:lstStyle/>
                    <a:p>
                      <a:r>
                        <a:rPr lang="en-US" sz="1050" baseline="0"/>
                        <a:t> ETL Layer</a:t>
                      </a:r>
                      <a:endParaRPr 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a:t>ETL Layer</a:t>
                      </a:r>
                      <a:endParaRPr 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a:t>Reports, Analytics, Downstream, API’s</a:t>
                      </a:r>
                      <a:endParaRPr 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APIs,</a:t>
                      </a:r>
                      <a:r>
                        <a:rPr lang="en-US" sz="1050" baseline="0"/>
                        <a:t> </a:t>
                      </a:r>
                      <a:r>
                        <a:rPr lang="en-US" sz="1050"/>
                        <a:t>Dashboards, Analytics, Ad-hoc Queries</a:t>
                      </a:r>
                    </a:p>
                    <a:p>
                      <a:endParaRPr lang="en-US" sz="1050"/>
                    </a:p>
                  </a:txBody>
                  <a:tcPr/>
                </a:tc>
                <a:tc>
                  <a:txBody>
                    <a:bodyPr/>
                    <a:lstStyle/>
                    <a:p>
                      <a:r>
                        <a:rPr lang="en-US" sz="1050"/>
                        <a:t>Need</a:t>
                      </a:r>
                      <a:r>
                        <a:rPr lang="en-US" sz="1050" baseline="0"/>
                        <a:t> based</a:t>
                      </a:r>
                      <a:endParaRPr 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Ad-hoc Queries, Analytics</a:t>
                      </a:r>
                    </a:p>
                  </a:txBody>
                  <a:tcPr/>
                </a:tc>
                <a:extLst>
                  <a:ext uri="{0D108BD9-81ED-4DB2-BD59-A6C34878D82A}">
                    <a16:rowId xmlns:a16="http://schemas.microsoft.com/office/drawing/2014/main" val="989071512"/>
                  </a:ext>
                </a:extLst>
              </a:tr>
              <a:tr h="197552">
                <a:tc>
                  <a:txBody>
                    <a:bodyPr/>
                    <a:lstStyle/>
                    <a:p>
                      <a:r>
                        <a:rPr lang="en-US" sz="1050">
                          <a:solidFill>
                            <a:schemeClr val="bg1"/>
                          </a:solidFill>
                        </a:rPr>
                        <a:t>Format</a:t>
                      </a:r>
                    </a:p>
                  </a:txBody>
                  <a:tcPr anchor="ctr">
                    <a:solidFill>
                      <a:schemeClr val="accent6">
                        <a:lumMod val="50000"/>
                      </a:schemeClr>
                    </a:solidFill>
                  </a:tcPr>
                </a:tc>
                <a:tc>
                  <a:txBody>
                    <a:bodyPr/>
                    <a:lstStyle/>
                    <a:p>
                      <a:r>
                        <a:rPr lang="en-US" sz="1050"/>
                        <a:t>Same as source</a:t>
                      </a:r>
                    </a:p>
                  </a:txBody>
                  <a:tcPr/>
                </a:tc>
                <a:tc>
                  <a:txBody>
                    <a:bodyPr/>
                    <a:lstStyle/>
                    <a:p>
                      <a:r>
                        <a:rPr lang="en-US" sz="1050"/>
                        <a:t>Native</a:t>
                      </a:r>
                    </a:p>
                  </a:txBody>
                  <a:tcPr/>
                </a:tc>
                <a:tc>
                  <a:txBody>
                    <a:bodyPr/>
                    <a:lstStyle/>
                    <a:p>
                      <a:r>
                        <a:rPr lang="en-US" sz="1050"/>
                        <a:t>Native</a:t>
                      </a:r>
                    </a:p>
                  </a:txBody>
                  <a:tcPr/>
                </a:tc>
                <a:tc>
                  <a:txBody>
                    <a:bodyPr/>
                    <a:lstStyle/>
                    <a:p>
                      <a:r>
                        <a:rPr lang="en-US" sz="1050"/>
                        <a:t>Native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Native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TBD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Native</a:t>
                      </a:r>
                    </a:p>
                  </a:txBody>
                  <a:tcPr/>
                </a:tc>
                <a:extLst>
                  <a:ext uri="{0D108BD9-81ED-4DB2-BD59-A6C34878D82A}">
                    <a16:rowId xmlns:a16="http://schemas.microsoft.com/office/drawing/2014/main" val="767688686"/>
                  </a:ext>
                </a:extLst>
              </a:tr>
              <a:tr h="422098">
                <a:tc>
                  <a:txBody>
                    <a:bodyPr/>
                    <a:lstStyle/>
                    <a:p>
                      <a:r>
                        <a:rPr lang="en-US" sz="1050">
                          <a:solidFill>
                            <a:schemeClr val="bg1"/>
                          </a:solidFill>
                        </a:rPr>
                        <a:t>Compressed</a:t>
                      </a:r>
                    </a:p>
                  </a:txBody>
                  <a:tcPr anchor="ctr">
                    <a:solidFill>
                      <a:schemeClr val="accent6">
                        <a:lumMod val="50000"/>
                      </a:schemeClr>
                    </a:solidFill>
                  </a:tcPr>
                </a:tc>
                <a:tc>
                  <a:txBody>
                    <a:bodyPr/>
                    <a:lstStyle/>
                    <a:p>
                      <a:r>
                        <a:rPr lang="en-US" sz="1050"/>
                        <a:t>YES</a:t>
                      </a:r>
                    </a:p>
                  </a:txBody>
                  <a:tcPr/>
                </a:tc>
                <a:tc>
                  <a:txBody>
                    <a:bodyPr/>
                    <a:lstStyle/>
                    <a:p>
                      <a:r>
                        <a:rPr lang="en-US" sz="1050"/>
                        <a:t>YES</a:t>
                      </a:r>
                    </a:p>
                  </a:txBody>
                  <a:tcPr/>
                </a:tc>
                <a:tc>
                  <a:txBody>
                    <a:bodyPr/>
                    <a:lstStyle/>
                    <a:p>
                      <a:r>
                        <a:rPr lang="en-US" sz="1050">
                          <a:solidFill>
                            <a:schemeClr val="tx1"/>
                          </a:solidFill>
                        </a:rPr>
                        <a:t>YES</a:t>
                      </a:r>
                    </a:p>
                  </a:txBody>
                  <a:tcPr/>
                </a:tc>
                <a:tc>
                  <a:txBody>
                    <a:bodyPr/>
                    <a:lstStyle/>
                    <a:p>
                      <a:r>
                        <a:rPr lang="en-US" sz="1050">
                          <a:solidFill>
                            <a:schemeClr val="tx1"/>
                          </a:solidFill>
                        </a:rPr>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YES</a:t>
                      </a:r>
                    </a:p>
                  </a:txBody>
                  <a:tcPr/>
                </a:tc>
                <a:extLst>
                  <a:ext uri="{0D108BD9-81ED-4DB2-BD59-A6C34878D82A}">
                    <a16:rowId xmlns:a16="http://schemas.microsoft.com/office/drawing/2014/main" val="3090347315"/>
                  </a:ext>
                </a:extLst>
              </a:tr>
              <a:tr h="241104">
                <a:tc>
                  <a:txBody>
                    <a:bodyPr/>
                    <a:lstStyle/>
                    <a:p>
                      <a:r>
                        <a:rPr lang="en-US" sz="1050">
                          <a:solidFill>
                            <a:schemeClr val="bg1"/>
                          </a:solidFill>
                        </a:rPr>
                        <a:t>Data Archived</a:t>
                      </a:r>
                    </a:p>
                  </a:txBody>
                  <a:tcPr anchor="ctr">
                    <a:solidFill>
                      <a:schemeClr val="accent6">
                        <a:lumMod val="50000"/>
                      </a:schemeClr>
                    </a:solidFill>
                  </a:tcPr>
                </a:tc>
                <a:tc>
                  <a:txBody>
                    <a:bodyPr/>
                    <a:lstStyle/>
                    <a:p>
                      <a:r>
                        <a:rPr lang="en-US" sz="1050">
                          <a:solidFill>
                            <a:srgbClr val="FF0000"/>
                          </a:solidFill>
                        </a:rPr>
                        <a:t>7-30 days</a:t>
                      </a:r>
                    </a:p>
                  </a:txBody>
                  <a:tcPr/>
                </a:tc>
                <a:tc>
                  <a:txBody>
                    <a:bodyPr/>
                    <a:lstStyle/>
                    <a:p>
                      <a:r>
                        <a:rPr lang="en-US" sz="1050">
                          <a:solidFill>
                            <a:srgbClr val="FF0000"/>
                          </a:solidFill>
                        </a:rPr>
                        <a:t>TBD</a:t>
                      </a:r>
                    </a:p>
                  </a:txBody>
                  <a:tcPr/>
                </a:tc>
                <a:tc>
                  <a:txBody>
                    <a:bodyPr/>
                    <a:lstStyle/>
                    <a:p>
                      <a:r>
                        <a:rPr lang="en-US" sz="1050">
                          <a:solidFill>
                            <a:schemeClr val="tx1"/>
                          </a:solidFill>
                        </a:rPr>
                        <a:t>YES</a:t>
                      </a:r>
                    </a:p>
                  </a:txBody>
                  <a:tcPr/>
                </a:tc>
                <a:tc>
                  <a:txBody>
                    <a:bodyPr/>
                    <a:lstStyle/>
                    <a:p>
                      <a:r>
                        <a:rPr lang="en-US" sz="1050">
                          <a:solidFill>
                            <a:schemeClr val="tx1"/>
                          </a:solidFill>
                        </a:rPr>
                        <a:t>YES</a:t>
                      </a:r>
                    </a:p>
                  </a:txBody>
                  <a:tcPr/>
                </a:tc>
                <a:tc>
                  <a:txBody>
                    <a:bodyPr/>
                    <a:lstStyle/>
                    <a:p>
                      <a:r>
                        <a:rPr lang="en-US" sz="1050"/>
                        <a:t>YES</a:t>
                      </a:r>
                    </a:p>
                  </a:txBody>
                  <a:tcPr/>
                </a:tc>
                <a:tc>
                  <a:txBody>
                    <a:bodyPr/>
                    <a:lstStyle/>
                    <a:p>
                      <a:r>
                        <a:rPr lang="en-US" sz="1050"/>
                        <a:t>N/A</a:t>
                      </a:r>
                    </a:p>
                  </a:txBody>
                  <a:tcPr/>
                </a:tc>
                <a:tc>
                  <a:txBody>
                    <a:bodyPr/>
                    <a:lstStyle/>
                    <a:p>
                      <a:r>
                        <a:rPr lang="en-US" sz="1050"/>
                        <a:t>NO</a:t>
                      </a:r>
                    </a:p>
                  </a:txBody>
                  <a:tcPr/>
                </a:tc>
                <a:extLst>
                  <a:ext uri="{0D108BD9-81ED-4DB2-BD59-A6C34878D82A}">
                    <a16:rowId xmlns:a16="http://schemas.microsoft.com/office/drawing/2014/main" val="1827757445"/>
                  </a:ext>
                </a:extLst>
              </a:tr>
              <a:tr h="241104">
                <a:tc>
                  <a:txBody>
                    <a:bodyPr/>
                    <a:lstStyle/>
                    <a:p>
                      <a:r>
                        <a:rPr lang="en-US" sz="1050">
                          <a:solidFill>
                            <a:schemeClr val="bg1"/>
                          </a:solidFill>
                        </a:rPr>
                        <a:t>Data</a:t>
                      </a:r>
                      <a:r>
                        <a:rPr lang="en-US" sz="1050" baseline="0">
                          <a:solidFill>
                            <a:schemeClr val="bg1"/>
                          </a:solidFill>
                        </a:rPr>
                        <a:t> Purging</a:t>
                      </a:r>
                      <a:endParaRPr lang="en-US" sz="1050">
                        <a:solidFill>
                          <a:schemeClr val="bg1"/>
                        </a:solidFill>
                      </a:endParaRPr>
                    </a:p>
                  </a:txBody>
                  <a:tcPr anchor="ctr">
                    <a:solidFill>
                      <a:schemeClr val="accent6">
                        <a:lumMod val="50000"/>
                      </a:schemeClr>
                    </a:solidFill>
                  </a:tcPr>
                </a:tc>
                <a:tc>
                  <a:txBody>
                    <a:bodyPr/>
                    <a:lstStyle/>
                    <a:p>
                      <a:r>
                        <a:rPr lang="en-US" sz="1050"/>
                        <a:t>YES</a:t>
                      </a:r>
                    </a:p>
                  </a:txBody>
                  <a:tcPr/>
                </a:tc>
                <a:tc>
                  <a:txBody>
                    <a:bodyPr/>
                    <a:lstStyle/>
                    <a:p>
                      <a:r>
                        <a:rPr lang="en-US" sz="1050"/>
                        <a:t>NO</a:t>
                      </a:r>
                    </a:p>
                  </a:txBody>
                  <a:tcPr/>
                </a:tc>
                <a:tc>
                  <a:txBody>
                    <a:bodyPr/>
                    <a:lstStyle/>
                    <a:p>
                      <a:r>
                        <a:rPr lang="en-US" sz="1050">
                          <a:solidFill>
                            <a:schemeClr val="tx1"/>
                          </a:solidFill>
                        </a:rPr>
                        <a:t>NO</a:t>
                      </a:r>
                    </a:p>
                  </a:txBody>
                  <a:tcPr/>
                </a:tc>
                <a:tc>
                  <a:txBody>
                    <a:bodyPr/>
                    <a:lstStyle/>
                    <a:p>
                      <a:r>
                        <a:rPr lang="en-US" sz="1050">
                          <a:solidFill>
                            <a:schemeClr val="tx1"/>
                          </a:solidFill>
                        </a:rPr>
                        <a:t>NO</a:t>
                      </a:r>
                    </a:p>
                  </a:txBody>
                  <a:tcPr/>
                </a:tc>
                <a:tc>
                  <a:txBody>
                    <a:bodyPr/>
                    <a:lstStyle/>
                    <a:p>
                      <a:r>
                        <a:rPr lang="en-US" sz="1050"/>
                        <a:t>YES</a:t>
                      </a:r>
                    </a:p>
                  </a:txBody>
                  <a:tcPr/>
                </a:tc>
                <a:tc>
                  <a:txBody>
                    <a:bodyPr/>
                    <a:lstStyle/>
                    <a:p>
                      <a:r>
                        <a:rPr lang="en-US" sz="1050"/>
                        <a:t>NO</a:t>
                      </a:r>
                    </a:p>
                  </a:txBody>
                  <a:tcPr/>
                </a:tc>
                <a:tc>
                  <a:txBody>
                    <a:bodyPr/>
                    <a:lstStyle/>
                    <a:p>
                      <a:r>
                        <a:rPr lang="en-US" sz="1050"/>
                        <a:t>NO</a:t>
                      </a:r>
                    </a:p>
                  </a:txBody>
                  <a:tcPr/>
                </a:tc>
                <a:extLst>
                  <a:ext uri="{0D108BD9-81ED-4DB2-BD59-A6C34878D82A}">
                    <a16:rowId xmlns:a16="http://schemas.microsoft.com/office/drawing/2014/main" val="1049058617"/>
                  </a:ext>
                </a:extLst>
              </a:tr>
              <a:tr h="397113">
                <a:tc>
                  <a:txBody>
                    <a:bodyPr/>
                    <a:lstStyle/>
                    <a:p>
                      <a:r>
                        <a:rPr lang="en-US" sz="1050">
                          <a:solidFill>
                            <a:schemeClr val="bg1"/>
                          </a:solidFill>
                        </a:rPr>
                        <a:t>Data History Tracking</a:t>
                      </a:r>
                    </a:p>
                  </a:txBody>
                  <a:tcPr anchor="ctr">
                    <a:solidFill>
                      <a:schemeClr val="accent6">
                        <a:lumMod val="50000"/>
                      </a:schemeClr>
                    </a:solidFill>
                  </a:tcPr>
                </a:tc>
                <a:tc>
                  <a:txBody>
                    <a:bodyPr/>
                    <a:lstStyle/>
                    <a:p>
                      <a:r>
                        <a:rPr lang="en-US" sz="1050"/>
                        <a:t>NO</a:t>
                      </a:r>
                    </a:p>
                  </a:txBody>
                  <a:tcPr/>
                </a:tc>
                <a:tc>
                  <a:txBody>
                    <a:bodyPr/>
                    <a:lstStyle/>
                    <a:p>
                      <a:r>
                        <a:rPr lang="en-US" sz="1050"/>
                        <a:t>YES</a:t>
                      </a:r>
                    </a:p>
                  </a:txBody>
                  <a:tcPr/>
                </a:tc>
                <a:tc>
                  <a:txBody>
                    <a:bodyPr/>
                    <a:lstStyle/>
                    <a:p>
                      <a:r>
                        <a:rPr lang="en-US" sz="1050">
                          <a:solidFill>
                            <a:schemeClr val="tx1"/>
                          </a:solidFill>
                        </a:rPr>
                        <a:t>NO (Active data for reporting)</a:t>
                      </a:r>
                    </a:p>
                  </a:txBody>
                  <a:tcPr/>
                </a:tc>
                <a:tc>
                  <a:txBody>
                    <a:bodyPr/>
                    <a:lstStyle/>
                    <a:p>
                      <a:r>
                        <a:rPr lang="en-US" sz="1050">
                          <a:solidFill>
                            <a:schemeClr val="tx1"/>
                          </a:solidFill>
                        </a:rPr>
                        <a:t>NO (Active data for reporting)</a:t>
                      </a:r>
                    </a:p>
                  </a:txBody>
                  <a:tcPr/>
                </a:tc>
                <a:tc>
                  <a:txBody>
                    <a:bodyPr/>
                    <a:lstStyle/>
                    <a:p>
                      <a:r>
                        <a:rPr lang="en-US" sz="1050"/>
                        <a:t>NO</a:t>
                      </a:r>
                    </a:p>
                  </a:txBody>
                  <a:tcPr/>
                </a:tc>
                <a:tc>
                  <a:txBody>
                    <a:bodyPr/>
                    <a:lstStyle/>
                    <a:p>
                      <a:r>
                        <a:rPr lang="en-US" sz="1050"/>
                        <a:t>NO</a:t>
                      </a:r>
                    </a:p>
                  </a:txBody>
                  <a:tcPr/>
                </a:tc>
                <a:tc>
                  <a:txBody>
                    <a:bodyPr/>
                    <a:lstStyle/>
                    <a:p>
                      <a:r>
                        <a:rPr lang="en-US" sz="1050"/>
                        <a:t>NO</a:t>
                      </a:r>
                    </a:p>
                  </a:txBody>
                  <a:tcPr/>
                </a:tc>
                <a:extLst>
                  <a:ext uri="{0D108BD9-81ED-4DB2-BD59-A6C34878D82A}">
                    <a16:rowId xmlns:a16="http://schemas.microsoft.com/office/drawing/2014/main" val="90989445"/>
                  </a:ext>
                </a:extLst>
              </a:tr>
              <a:tr h="397113">
                <a:tc>
                  <a:txBody>
                    <a:bodyPr/>
                    <a:lstStyle/>
                    <a:p>
                      <a:r>
                        <a:rPr lang="en-US" sz="1050">
                          <a:solidFill>
                            <a:schemeClr val="bg1"/>
                          </a:solidFill>
                        </a:rPr>
                        <a:t>Data Managed</a:t>
                      </a:r>
                      <a:r>
                        <a:rPr lang="en-US" sz="1050" baseline="0">
                          <a:solidFill>
                            <a:schemeClr val="bg1"/>
                          </a:solidFill>
                        </a:rPr>
                        <a:t> By</a:t>
                      </a:r>
                      <a:endParaRPr lang="en-US" sz="1050">
                        <a:solidFill>
                          <a:schemeClr val="bg1"/>
                        </a:solidFill>
                      </a:endParaRPr>
                    </a:p>
                  </a:txBody>
                  <a:tcPr anchor="ctr">
                    <a:solidFill>
                      <a:schemeClr val="accent6">
                        <a:lumMod val="50000"/>
                      </a:schemeClr>
                    </a:solidFill>
                  </a:tcPr>
                </a:tc>
                <a:tc>
                  <a:txBody>
                    <a:bodyPr/>
                    <a:lstStyle/>
                    <a:p>
                      <a:r>
                        <a:rPr lang="en-US" sz="1050">
                          <a:solidFill>
                            <a:schemeClr val="tx1"/>
                          </a:solidFill>
                        </a:rPr>
                        <a:t>IT</a:t>
                      </a:r>
                    </a:p>
                  </a:txBody>
                  <a:tcPr/>
                </a:tc>
                <a:tc>
                  <a:txBody>
                    <a:bodyPr/>
                    <a:lstStyle/>
                    <a:p>
                      <a:r>
                        <a:rPr lang="en-US" sz="1050">
                          <a:solidFill>
                            <a:schemeClr val="tx1"/>
                          </a:solidFill>
                        </a:rPr>
                        <a:t>IT</a:t>
                      </a:r>
                    </a:p>
                  </a:txBody>
                  <a:tcPr/>
                </a:tc>
                <a:tc>
                  <a:txBody>
                    <a:bodyPr/>
                    <a:lstStyle/>
                    <a:p>
                      <a:r>
                        <a:rPr lang="en-US" sz="1050">
                          <a:solidFill>
                            <a:schemeClr val="tx1"/>
                          </a:solidFill>
                        </a:rPr>
                        <a:t>IT</a:t>
                      </a:r>
                    </a:p>
                  </a:txBody>
                  <a:tcPr/>
                </a:tc>
                <a:tc>
                  <a:txBody>
                    <a:bodyPr/>
                    <a:lstStyle/>
                    <a:p>
                      <a:r>
                        <a:rPr lang="en-US" sz="1050"/>
                        <a:t>IT</a:t>
                      </a:r>
                    </a:p>
                  </a:txBody>
                  <a:tcPr/>
                </a:tc>
                <a:tc>
                  <a:txBody>
                    <a:bodyPr/>
                    <a:lstStyle/>
                    <a:p>
                      <a:r>
                        <a:rPr lang="en-US" sz="1050"/>
                        <a:t>IT</a:t>
                      </a:r>
                    </a:p>
                  </a:txBody>
                  <a:tcPr/>
                </a:tc>
                <a:tc>
                  <a:txBody>
                    <a:bodyPr/>
                    <a:lstStyle/>
                    <a:p>
                      <a:r>
                        <a:rPr lang="en-US" sz="1050"/>
                        <a:t>System</a:t>
                      </a:r>
                    </a:p>
                  </a:txBody>
                  <a:tcPr/>
                </a:tc>
                <a:tc>
                  <a:txBody>
                    <a:bodyPr/>
                    <a:lstStyle/>
                    <a:p>
                      <a:r>
                        <a:rPr lang="en-US" sz="1050"/>
                        <a:t>IT</a:t>
                      </a:r>
                    </a:p>
                  </a:txBody>
                  <a:tcPr/>
                </a:tc>
                <a:extLst>
                  <a:ext uri="{0D108BD9-81ED-4DB2-BD59-A6C34878D82A}">
                    <a16:rowId xmlns:a16="http://schemas.microsoft.com/office/drawing/2014/main" val="396537306"/>
                  </a:ext>
                </a:extLst>
              </a:tr>
            </a:tbl>
          </a:graphicData>
        </a:graphic>
      </p:graphicFrame>
      <p:sp>
        <p:nvSpPr>
          <p:cNvPr id="4" name="Title 3">
            <a:extLst>
              <a:ext uri="{FF2B5EF4-FFF2-40B4-BE49-F238E27FC236}">
                <a16:creationId xmlns:a16="http://schemas.microsoft.com/office/drawing/2014/main" id="{28403BBB-0160-E19C-317F-ABB733293FAE}"/>
              </a:ext>
            </a:extLst>
          </p:cNvPr>
          <p:cNvSpPr>
            <a:spLocks noGrp="1"/>
          </p:cNvSpPr>
          <p:nvPr>
            <p:ph type="title"/>
          </p:nvPr>
        </p:nvSpPr>
        <p:spPr>
          <a:xfrm>
            <a:off x="148506" y="34736"/>
            <a:ext cx="10515600" cy="520995"/>
          </a:xfrm>
        </p:spPr>
        <p:txBody>
          <a:bodyPr>
            <a:normAutofit/>
          </a:bodyPr>
          <a:lstStyle/>
          <a:p>
            <a:r>
              <a:rPr lang="en-US"/>
              <a:t>Data Storage Layer Attributes for Herbalife</a:t>
            </a:r>
            <a:endParaRPr lang="en-US">
              <a:solidFill>
                <a:srgbClr val="FF0000"/>
              </a:solidFill>
            </a:endParaRPr>
          </a:p>
        </p:txBody>
      </p:sp>
    </p:spTree>
    <p:extLst>
      <p:ext uri="{BB962C8B-B14F-4D97-AF65-F5344CB8AC3E}">
        <p14:creationId xmlns:p14="http://schemas.microsoft.com/office/powerpoint/2010/main" val="339938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Discovery Summary</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3</a:t>
            </a:fld>
            <a:endParaRPr lang="en-US"/>
          </a:p>
        </p:txBody>
      </p:sp>
    </p:spTree>
    <p:extLst>
      <p:ext uri="{BB962C8B-B14F-4D97-AF65-F5344CB8AC3E}">
        <p14:creationId xmlns:p14="http://schemas.microsoft.com/office/powerpoint/2010/main" val="3591264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AE718-83B4-0838-6BDA-7190A45859BD}"/>
              </a:ext>
            </a:extLst>
          </p:cNvPr>
          <p:cNvSpPr/>
          <p:nvPr/>
        </p:nvSpPr>
        <p:spPr>
          <a:xfrm>
            <a:off x="2110500" y="1155808"/>
            <a:ext cx="8600564" cy="5202961"/>
          </a:xfrm>
          <a:prstGeom prst="rect">
            <a:avLst/>
          </a:prstGeom>
          <a:ln w="12700">
            <a:prstDash val="dash"/>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95496B01-953F-2FB1-EC5D-1482E39EEDE9}"/>
              </a:ext>
            </a:extLst>
          </p:cNvPr>
          <p:cNvSpPr>
            <a:spLocks noGrp="1"/>
          </p:cNvSpPr>
          <p:nvPr>
            <p:ph type="title"/>
          </p:nvPr>
        </p:nvSpPr>
        <p:spPr/>
        <p:txBody>
          <a:bodyPr>
            <a:normAutofit/>
          </a:bodyPr>
          <a:lstStyle/>
          <a:p>
            <a:r>
              <a:rPr lang="en-US"/>
              <a:t>Data Retention and Storage across Data Platform</a:t>
            </a:r>
          </a:p>
        </p:txBody>
      </p:sp>
      <p:sp>
        <p:nvSpPr>
          <p:cNvPr id="3" name="Rectangle 2">
            <a:extLst>
              <a:ext uri="{FF2B5EF4-FFF2-40B4-BE49-F238E27FC236}">
                <a16:creationId xmlns:a16="http://schemas.microsoft.com/office/drawing/2014/main" id="{03AA0F65-A21E-9A4A-14D7-C48F43CCCE98}"/>
              </a:ext>
            </a:extLst>
          </p:cNvPr>
          <p:cNvSpPr/>
          <p:nvPr/>
        </p:nvSpPr>
        <p:spPr>
          <a:xfrm>
            <a:off x="158979" y="583504"/>
            <a:ext cx="11908898" cy="5817199"/>
          </a:xfrm>
          <a:prstGeom prst="rect">
            <a:avLst/>
          </a:prstGeom>
          <a:noFill/>
          <a:ln w="12700">
            <a:solidFill>
              <a:srgbClr val="0046A4"/>
            </a:solidFill>
            <a:miter lim="800000"/>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5" name="Straight Connector 4">
            <a:extLst>
              <a:ext uri="{FF2B5EF4-FFF2-40B4-BE49-F238E27FC236}">
                <a16:creationId xmlns:a16="http://schemas.microsoft.com/office/drawing/2014/main" id="{C126D234-D5BA-B034-5E75-E519C0A99A55}"/>
              </a:ext>
            </a:extLst>
          </p:cNvPr>
          <p:cNvCxnSpPr>
            <a:cxnSpLocks/>
          </p:cNvCxnSpPr>
          <p:nvPr/>
        </p:nvCxnSpPr>
        <p:spPr>
          <a:xfrm>
            <a:off x="8138500" y="4725006"/>
            <a:ext cx="0" cy="491267"/>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0D74C95A-59CB-8126-C2CA-38C260ED022B}"/>
              </a:ext>
            </a:extLst>
          </p:cNvPr>
          <p:cNvCxnSpPr>
            <a:cxnSpLocks/>
          </p:cNvCxnSpPr>
          <p:nvPr/>
        </p:nvCxnSpPr>
        <p:spPr>
          <a:xfrm>
            <a:off x="10796258" y="976650"/>
            <a:ext cx="20808" cy="4484969"/>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a:extLst>
              <a:ext uri="{FF2B5EF4-FFF2-40B4-BE49-F238E27FC236}">
                <a16:creationId xmlns:a16="http://schemas.microsoft.com/office/drawing/2014/main" id="{CFF5A8DE-11B4-DA7F-CF3C-597355A26F57}"/>
              </a:ext>
            </a:extLst>
          </p:cNvPr>
          <p:cNvSpPr/>
          <p:nvPr/>
        </p:nvSpPr>
        <p:spPr>
          <a:xfrm>
            <a:off x="3546046" y="626591"/>
            <a:ext cx="7181587" cy="350625"/>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Processing &amp; Transformation</a:t>
            </a:r>
          </a:p>
        </p:txBody>
      </p:sp>
      <p:pic>
        <p:nvPicPr>
          <p:cNvPr id="14" name="Picture 13" descr="Icon&#10;&#10;Description automatically generated">
            <a:extLst>
              <a:ext uri="{FF2B5EF4-FFF2-40B4-BE49-F238E27FC236}">
                <a16:creationId xmlns:a16="http://schemas.microsoft.com/office/drawing/2014/main" id="{90437458-A954-CE94-581B-4FDDC72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757" y="1929160"/>
            <a:ext cx="534444" cy="418955"/>
          </a:xfrm>
          <a:prstGeom prst="rect">
            <a:avLst/>
          </a:prstGeom>
        </p:spPr>
      </p:pic>
      <p:sp>
        <p:nvSpPr>
          <p:cNvPr id="15" name="TextBox 14">
            <a:extLst>
              <a:ext uri="{FF2B5EF4-FFF2-40B4-BE49-F238E27FC236}">
                <a16:creationId xmlns:a16="http://schemas.microsoft.com/office/drawing/2014/main" id="{933EE505-F05D-34F0-986E-10FFE2AF1685}"/>
              </a:ext>
            </a:extLst>
          </p:cNvPr>
          <p:cNvSpPr txBox="1"/>
          <p:nvPr/>
        </p:nvSpPr>
        <p:spPr>
          <a:xfrm>
            <a:off x="6848425" y="1444727"/>
            <a:ext cx="8716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INTEGRATED (Silver)</a:t>
            </a:r>
          </a:p>
        </p:txBody>
      </p:sp>
      <p:sp>
        <p:nvSpPr>
          <p:cNvPr id="16" name="TextBox 15">
            <a:extLst>
              <a:ext uri="{FF2B5EF4-FFF2-40B4-BE49-F238E27FC236}">
                <a16:creationId xmlns:a16="http://schemas.microsoft.com/office/drawing/2014/main" id="{DA523035-0FE9-A89B-7627-55222DAE6829}"/>
              </a:ext>
            </a:extLst>
          </p:cNvPr>
          <p:cNvSpPr txBox="1"/>
          <p:nvPr/>
        </p:nvSpPr>
        <p:spPr>
          <a:xfrm>
            <a:off x="9015105" y="1477043"/>
            <a:ext cx="106962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(Gold)</a:t>
            </a:r>
          </a:p>
        </p:txBody>
      </p:sp>
      <p:sp>
        <p:nvSpPr>
          <p:cNvPr id="18" name="Rectangle 17">
            <a:extLst>
              <a:ext uri="{FF2B5EF4-FFF2-40B4-BE49-F238E27FC236}">
                <a16:creationId xmlns:a16="http://schemas.microsoft.com/office/drawing/2014/main" id="{05C2634A-9459-A8E0-1C54-30D0CBF91702}"/>
              </a:ext>
            </a:extLst>
          </p:cNvPr>
          <p:cNvSpPr/>
          <p:nvPr/>
        </p:nvSpPr>
        <p:spPr>
          <a:xfrm>
            <a:off x="6780073" y="1418691"/>
            <a:ext cx="965936" cy="3430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435CDD0C-00AD-41A4-4BFB-9B0E90157BAC}"/>
              </a:ext>
            </a:extLst>
          </p:cNvPr>
          <p:cNvPicPr>
            <a:picLocks noChangeAspect="1"/>
          </p:cNvPicPr>
          <p:nvPr/>
        </p:nvPicPr>
        <p:blipFill>
          <a:blip r:embed="rId3"/>
          <a:stretch>
            <a:fillRect/>
          </a:stretch>
        </p:blipFill>
        <p:spPr>
          <a:xfrm>
            <a:off x="3498459" y="1012605"/>
            <a:ext cx="385339" cy="389974"/>
          </a:xfrm>
          <a:prstGeom prst="rect">
            <a:avLst/>
          </a:prstGeom>
        </p:spPr>
      </p:pic>
      <p:sp>
        <p:nvSpPr>
          <p:cNvPr id="77" name="Rectangle 76">
            <a:extLst>
              <a:ext uri="{FF2B5EF4-FFF2-40B4-BE49-F238E27FC236}">
                <a16:creationId xmlns:a16="http://schemas.microsoft.com/office/drawing/2014/main" id="{9E6D77C3-3F1B-5580-3AC7-1C312C5C70F2}"/>
              </a:ext>
            </a:extLst>
          </p:cNvPr>
          <p:cNvSpPr/>
          <p:nvPr/>
        </p:nvSpPr>
        <p:spPr>
          <a:xfrm>
            <a:off x="9020580" y="1417300"/>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80" name="TextBox 79">
            <a:extLst>
              <a:ext uri="{FF2B5EF4-FFF2-40B4-BE49-F238E27FC236}">
                <a16:creationId xmlns:a16="http://schemas.microsoft.com/office/drawing/2014/main" id="{25D21207-A6C4-3851-5040-5777D508C485}"/>
              </a:ext>
            </a:extLst>
          </p:cNvPr>
          <p:cNvSpPr txBox="1"/>
          <p:nvPr/>
        </p:nvSpPr>
        <p:spPr>
          <a:xfrm>
            <a:off x="4205475" y="4800928"/>
            <a:ext cx="2812745" cy="2308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Foundational Data Products</a:t>
            </a:r>
          </a:p>
        </p:txBody>
      </p:sp>
      <p:sp>
        <p:nvSpPr>
          <p:cNvPr id="81" name="TextBox 80">
            <a:extLst>
              <a:ext uri="{FF2B5EF4-FFF2-40B4-BE49-F238E27FC236}">
                <a16:creationId xmlns:a16="http://schemas.microsoft.com/office/drawing/2014/main" id="{062DB3AD-8E52-E2BE-F723-D605DEA1FFF1}"/>
              </a:ext>
            </a:extLst>
          </p:cNvPr>
          <p:cNvSpPr txBox="1"/>
          <p:nvPr/>
        </p:nvSpPr>
        <p:spPr>
          <a:xfrm>
            <a:off x="8333355" y="4791899"/>
            <a:ext cx="1645811" cy="2308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Business Data Products</a:t>
            </a:r>
          </a:p>
        </p:txBody>
      </p:sp>
      <p:sp>
        <p:nvSpPr>
          <p:cNvPr id="91" name="Rectangle 90">
            <a:extLst>
              <a:ext uri="{FF2B5EF4-FFF2-40B4-BE49-F238E27FC236}">
                <a16:creationId xmlns:a16="http://schemas.microsoft.com/office/drawing/2014/main" id="{0DA99DB8-0B33-25C6-CBD3-2C72A069F04A}"/>
              </a:ext>
            </a:extLst>
          </p:cNvPr>
          <p:cNvSpPr/>
          <p:nvPr/>
        </p:nvSpPr>
        <p:spPr>
          <a:xfrm rot="5400000">
            <a:off x="4130648" y="279621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Modelling</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pic>
        <p:nvPicPr>
          <p:cNvPr id="93" name="Picture 92" descr="A picture containing text, clipart&#10;&#10;Description automatically generated">
            <a:extLst>
              <a:ext uri="{FF2B5EF4-FFF2-40B4-BE49-F238E27FC236}">
                <a16:creationId xmlns:a16="http://schemas.microsoft.com/office/drawing/2014/main" id="{2297AF5B-159F-5DBA-A6CF-8427F87B9A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8185" y="5307355"/>
            <a:ext cx="302800" cy="308567"/>
          </a:xfrm>
          <a:prstGeom prst="rect">
            <a:avLst/>
          </a:prstGeom>
        </p:spPr>
      </p:pic>
      <p:sp>
        <p:nvSpPr>
          <p:cNvPr id="95" name="TextBox 94">
            <a:extLst>
              <a:ext uri="{FF2B5EF4-FFF2-40B4-BE49-F238E27FC236}">
                <a16:creationId xmlns:a16="http://schemas.microsoft.com/office/drawing/2014/main" id="{6698C747-7B4C-41C1-C8E4-477641495DFE}"/>
              </a:ext>
            </a:extLst>
          </p:cNvPr>
          <p:cNvSpPr txBox="1"/>
          <p:nvPr/>
        </p:nvSpPr>
        <p:spPr>
          <a:xfrm>
            <a:off x="4581152" y="1443179"/>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RAW (Bronze)</a:t>
            </a:r>
          </a:p>
        </p:txBody>
      </p:sp>
      <p:sp>
        <p:nvSpPr>
          <p:cNvPr id="101" name="Rectangle 100">
            <a:extLst>
              <a:ext uri="{FF2B5EF4-FFF2-40B4-BE49-F238E27FC236}">
                <a16:creationId xmlns:a16="http://schemas.microsoft.com/office/drawing/2014/main" id="{6471D3C5-8977-5D3D-7A9B-A4F06BE6A5C3}"/>
              </a:ext>
            </a:extLst>
          </p:cNvPr>
          <p:cNvSpPr/>
          <p:nvPr/>
        </p:nvSpPr>
        <p:spPr>
          <a:xfrm>
            <a:off x="4569986" y="1402579"/>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112" name="Arrow: Right 111">
            <a:extLst>
              <a:ext uri="{FF2B5EF4-FFF2-40B4-BE49-F238E27FC236}">
                <a16:creationId xmlns:a16="http://schemas.microsoft.com/office/drawing/2014/main" id="{E9685445-E51D-07B6-A56C-E411DEA4716A}"/>
              </a:ext>
            </a:extLst>
          </p:cNvPr>
          <p:cNvSpPr/>
          <p:nvPr/>
        </p:nvSpPr>
        <p:spPr>
          <a:xfrm>
            <a:off x="7791165" y="1299679"/>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Arrow: Right 112">
            <a:extLst>
              <a:ext uri="{FF2B5EF4-FFF2-40B4-BE49-F238E27FC236}">
                <a16:creationId xmlns:a16="http://schemas.microsoft.com/office/drawing/2014/main" id="{826576E2-01FB-037B-C59C-394E2263F7DB}"/>
              </a:ext>
            </a:extLst>
          </p:cNvPr>
          <p:cNvSpPr/>
          <p:nvPr/>
        </p:nvSpPr>
        <p:spPr>
          <a:xfrm>
            <a:off x="5653527" y="1325634"/>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5" name="Picture 114">
            <a:extLst>
              <a:ext uri="{FF2B5EF4-FFF2-40B4-BE49-F238E27FC236}">
                <a16:creationId xmlns:a16="http://schemas.microsoft.com/office/drawing/2014/main" id="{F5FC26E8-3591-BB24-ABB3-27F7603ABCA9}"/>
              </a:ext>
            </a:extLst>
          </p:cNvPr>
          <p:cNvPicPr>
            <a:picLocks noChangeAspect="1"/>
          </p:cNvPicPr>
          <p:nvPr/>
        </p:nvPicPr>
        <p:blipFill>
          <a:blip r:embed="rId5"/>
          <a:stretch>
            <a:fillRect/>
          </a:stretch>
        </p:blipFill>
        <p:spPr>
          <a:xfrm>
            <a:off x="7243240" y="4650679"/>
            <a:ext cx="566673" cy="531330"/>
          </a:xfrm>
          <a:prstGeom prst="rect">
            <a:avLst/>
          </a:prstGeom>
        </p:spPr>
      </p:pic>
      <p:pic>
        <p:nvPicPr>
          <p:cNvPr id="116" name="Picture 115">
            <a:extLst>
              <a:ext uri="{FF2B5EF4-FFF2-40B4-BE49-F238E27FC236}">
                <a16:creationId xmlns:a16="http://schemas.microsoft.com/office/drawing/2014/main" id="{E834B850-FBC4-25CE-0ADE-05547D84A922}"/>
              </a:ext>
            </a:extLst>
          </p:cNvPr>
          <p:cNvPicPr>
            <a:picLocks noChangeAspect="1"/>
          </p:cNvPicPr>
          <p:nvPr/>
        </p:nvPicPr>
        <p:blipFill>
          <a:blip r:embed="rId5"/>
          <a:stretch>
            <a:fillRect/>
          </a:stretch>
        </p:blipFill>
        <p:spPr>
          <a:xfrm>
            <a:off x="10019801" y="4633048"/>
            <a:ext cx="559054" cy="530477"/>
          </a:xfrm>
          <a:prstGeom prst="rect">
            <a:avLst/>
          </a:prstGeom>
        </p:spPr>
      </p:pic>
      <p:sp>
        <p:nvSpPr>
          <p:cNvPr id="120" name="Rectangle 119">
            <a:extLst>
              <a:ext uri="{FF2B5EF4-FFF2-40B4-BE49-F238E27FC236}">
                <a16:creationId xmlns:a16="http://schemas.microsoft.com/office/drawing/2014/main" id="{0E4C1820-CC4B-6F48-FAF3-965916CD5C55}"/>
              </a:ext>
            </a:extLst>
          </p:cNvPr>
          <p:cNvSpPr/>
          <p:nvPr/>
        </p:nvSpPr>
        <p:spPr>
          <a:xfrm>
            <a:off x="169882" y="629608"/>
            <a:ext cx="1384255" cy="353490"/>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Sources</a:t>
            </a:r>
          </a:p>
        </p:txBody>
      </p:sp>
      <p:pic>
        <p:nvPicPr>
          <p:cNvPr id="143" name="Picture 142">
            <a:extLst>
              <a:ext uri="{FF2B5EF4-FFF2-40B4-BE49-F238E27FC236}">
                <a16:creationId xmlns:a16="http://schemas.microsoft.com/office/drawing/2014/main" id="{03F1867F-D784-1570-8263-A9312E995773}"/>
              </a:ext>
            </a:extLst>
          </p:cNvPr>
          <p:cNvPicPr>
            <a:picLocks noChangeAspect="1"/>
          </p:cNvPicPr>
          <p:nvPr/>
        </p:nvPicPr>
        <p:blipFill>
          <a:blip r:embed="rId6"/>
          <a:stretch>
            <a:fillRect/>
          </a:stretch>
        </p:blipFill>
        <p:spPr>
          <a:xfrm>
            <a:off x="5105609" y="1951955"/>
            <a:ext cx="426042" cy="336492"/>
          </a:xfrm>
          <a:prstGeom prst="rect">
            <a:avLst/>
          </a:prstGeom>
        </p:spPr>
      </p:pic>
      <p:sp>
        <p:nvSpPr>
          <p:cNvPr id="145" name="Rectangle 144">
            <a:extLst>
              <a:ext uri="{FF2B5EF4-FFF2-40B4-BE49-F238E27FC236}">
                <a16:creationId xmlns:a16="http://schemas.microsoft.com/office/drawing/2014/main" id="{DAEB094A-E52E-58A3-DDFD-EA9C85D22C8D}"/>
              </a:ext>
            </a:extLst>
          </p:cNvPr>
          <p:cNvSpPr/>
          <p:nvPr/>
        </p:nvSpPr>
        <p:spPr>
          <a:xfrm rot="5400000">
            <a:off x="4139126" y="3050224"/>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Data Versioning</a:t>
            </a:r>
          </a:p>
        </p:txBody>
      </p:sp>
      <p:sp>
        <p:nvSpPr>
          <p:cNvPr id="146" name="Rectangle 145">
            <a:extLst>
              <a:ext uri="{FF2B5EF4-FFF2-40B4-BE49-F238E27FC236}">
                <a16:creationId xmlns:a16="http://schemas.microsoft.com/office/drawing/2014/main" id="{07084D4A-89AC-564A-0F82-A0A0E34A2447}"/>
              </a:ext>
            </a:extLst>
          </p:cNvPr>
          <p:cNvSpPr/>
          <p:nvPr/>
        </p:nvSpPr>
        <p:spPr>
          <a:xfrm rot="5400000">
            <a:off x="4139125" y="33240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Security Control</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47" name="Rectangle 146">
            <a:extLst>
              <a:ext uri="{FF2B5EF4-FFF2-40B4-BE49-F238E27FC236}">
                <a16:creationId xmlns:a16="http://schemas.microsoft.com/office/drawing/2014/main" id="{8C498D78-4274-F562-0D77-02D36931D6FB}"/>
              </a:ext>
            </a:extLst>
          </p:cNvPr>
          <p:cNvSpPr/>
          <p:nvPr/>
        </p:nvSpPr>
        <p:spPr>
          <a:xfrm rot="5400000">
            <a:off x="4139124" y="3578371"/>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Raw vs Source</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48" name="Rectangle 147">
            <a:extLst>
              <a:ext uri="{FF2B5EF4-FFF2-40B4-BE49-F238E27FC236}">
                <a16:creationId xmlns:a16="http://schemas.microsoft.com/office/drawing/2014/main" id="{F0132C4A-B69F-FA34-6B27-878340250516}"/>
              </a:ext>
            </a:extLst>
          </p:cNvPr>
          <p:cNvSpPr/>
          <p:nvPr/>
        </p:nvSpPr>
        <p:spPr>
          <a:xfrm rot="5400000">
            <a:off x="6582041" y="3081915"/>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Snapshots</a:t>
            </a:r>
          </a:p>
        </p:txBody>
      </p:sp>
      <p:sp>
        <p:nvSpPr>
          <p:cNvPr id="149" name="Rectangle 148">
            <a:extLst>
              <a:ext uri="{FF2B5EF4-FFF2-40B4-BE49-F238E27FC236}">
                <a16:creationId xmlns:a16="http://schemas.microsoft.com/office/drawing/2014/main" id="{9AAC911F-06DC-9C42-1DCA-B9A3024BEDA3}"/>
              </a:ext>
            </a:extLst>
          </p:cNvPr>
          <p:cNvSpPr/>
          <p:nvPr/>
        </p:nvSpPr>
        <p:spPr>
          <a:xfrm rot="5400000">
            <a:off x="6590519" y="3335926"/>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Managed Identity</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50" name="Rectangle 149">
            <a:extLst>
              <a:ext uri="{FF2B5EF4-FFF2-40B4-BE49-F238E27FC236}">
                <a16:creationId xmlns:a16="http://schemas.microsoft.com/office/drawing/2014/main" id="{FB91DFBF-9A4F-32B7-7D8A-D6AAF61B1B6C}"/>
              </a:ext>
            </a:extLst>
          </p:cNvPr>
          <p:cNvSpPr/>
          <p:nvPr/>
        </p:nvSpPr>
        <p:spPr>
          <a:xfrm rot="5400000">
            <a:off x="6590518" y="360974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SCD Type 2</a:t>
            </a:r>
          </a:p>
        </p:txBody>
      </p:sp>
      <p:sp>
        <p:nvSpPr>
          <p:cNvPr id="151" name="Rectangle 150">
            <a:extLst>
              <a:ext uri="{FF2B5EF4-FFF2-40B4-BE49-F238E27FC236}">
                <a16:creationId xmlns:a16="http://schemas.microsoft.com/office/drawing/2014/main" id="{443E237F-C131-AAE9-CB32-7C948581BBB8}"/>
              </a:ext>
            </a:extLst>
          </p:cNvPr>
          <p:cNvSpPr/>
          <p:nvPr/>
        </p:nvSpPr>
        <p:spPr>
          <a:xfrm rot="5400000">
            <a:off x="6590517" y="386407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Granular Data</a:t>
            </a:r>
          </a:p>
        </p:txBody>
      </p:sp>
      <p:sp>
        <p:nvSpPr>
          <p:cNvPr id="152" name="Rectangle 151">
            <a:extLst>
              <a:ext uri="{FF2B5EF4-FFF2-40B4-BE49-F238E27FC236}">
                <a16:creationId xmlns:a16="http://schemas.microsoft.com/office/drawing/2014/main" id="{E3339794-3671-9DFC-C001-1DDC6B29DB96}"/>
              </a:ext>
            </a:extLst>
          </p:cNvPr>
          <p:cNvSpPr/>
          <p:nvPr/>
        </p:nvSpPr>
        <p:spPr>
          <a:xfrm rot="5400000">
            <a:off x="8767155" y="278948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RBAC</a:t>
            </a:r>
          </a:p>
        </p:txBody>
      </p:sp>
      <p:sp>
        <p:nvSpPr>
          <p:cNvPr id="153" name="Rectangle 152">
            <a:extLst>
              <a:ext uri="{FF2B5EF4-FFF2-40B4-BE49-F238E27FC236}">
                <a16:creationId xmlns:a16="http://schemas.microsoft.com/office/drawing/2014/main" id="{59058D08-1C9A-6E2F-71B7-0ACBE6BA38D4}"/>
              </a:ext>
            </a:extLst>
          </p:cNvPr>
          <p:cNvSpPr/>
          <p:nvPr/>
        </p:nvSpPr>
        <p:spPr>
          <a:xfrm rot="5400000">
            <a:off x="8775633" y="304349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Purging</a:t>
            </a:r>
          </a:p>
        </p:txBody>
      </p:sp>
      <p:sp>
        <p:nvSpPr>
          <p:cNvPr id="154" name="Rectangle 153">
            <a:extLst>
              <a:ext uri="{FF2B5EF4-FFF2-40B4-BE49-F238E27FC236}">
                <a16:creationId xmlns:a16="http://schemas.microsoft.com/office/drawing/2014/main" id="{74A18CC9-28FB-9D22-0A95-99D376B78A4C}"/>
              </a:ext>
            </a:extLst>
          </p:cNvPr>
          <p:cNvSpPr/>
          <p:nvPr/>
        </p:nvSpPr>
        <p:spPr>
          <a:xfrm rot="5400000">
            <a:off x="8775632" y="3317309"/>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Aggregation</a:t>
            </a:r>
          </a:p>
        </p:txBody>
      </p:sp>
      <p:sp>
        <p:nvSpPr>
          <p:cNvPr id="155" name="Rectangle 154">
            <a:extLst>
              <a:ext uri="{FF2B5EF4-FFF2-40B4-BE49-F238E27FC236}">
                <a16:creationId xmlns:a16="http://schemas.microsoft.com/office/drawing/2014/main" id="{21DC9329-0695-BA4D-6F87-20DD15364878}"/>
              </a:ext>
            </a:extLst>
          </p:cNvPr>
          <p:cNvSpPr/>
          <p:nvPr/>
        </p:nvSpPr>
        <p:spPr>
          <a:xfrm rot="5400000">
            <a:off x="8775631" y="35716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Summary fact</a:t>
            </a:r>
          </a:p>
        </p:txBody>
      </p:sp>
      <p:sp>
        <p:nvSpPr>
          <p:cNvPr id="156" name="Rectangle 155">
            <a:extLst>
              <a:ext uri="{FF2B5EF4-FFF2-40B4-BE49-F238E27FC236}">
                <a16:creationId xmlns:a16="http://schemas.microsoft.com/office/drawing/2014/main" id="{AB4EFA7B-88F6-5780-D659-32CE8F1263DC}"/>
              </a:ext>
            </a:extLst>
          </p:cNvPr>
          <p:cNvSpPr/>
          <p:nvPr/>
        </p:nvSpPr>
        <p:spPr>
          <a:xfrm rot="5400000">
            <a:off x="6582041" y="279925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Purging</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67" name="TextBox 166">
            <a:extLst>
              <a:ext uri="{FF2B5EF4-FFF2-40B4-BE49-F238E27FC236}">
                <a16:creationId xmlns:a16="http://schemas.microsoft.com/office/drawing/2014/main" id="{1AF41E29-E2AD-A59E-1BE1-3B25CFB084E3}"/>
              </a:ext>
            </a:extLst>
          </p:cNvPr>
          <p:cNvSpPr txBox="1"/>
          <p:nvPr/>
        </p:nvSpPr>
        <p:spPr>
          <a:xfrm>
            <a:off x="4138102" y="5332407"/>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SMA / Azure Data Factory</a:t>
            </a:r>
          </a:p>
        </p:txBody>
      </p:sp>
      <p:sp>
        <p:nvSpPr>
          <p:cNvPr id="168" name="TextBox 167">
            <a:extLst>
              <a:ext uri="{FF2B5EF4-FFF2-40B4-BE49-F238E27FC236}">
                <a16:creationId xmlns:a16="http://schemas.microsoft.com/office/drawing/2014/main" id="{AC986F81-CF68-8663-AFD7-4312D3A66156}"/>
              </a:ext>
            </a:extLst>
          </p:cNvPr>
          <p:cNvSpPr txBox="1"/>
          <p:nvPr/>
        </p:nvSpPr>
        <p:spPr>
          <a:xfrm>
            <a:off x="4138102" y="5660894"/>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Azure DevOps</a:t>
            </a:r>
          </a:p>
        </p:txBody>
      </p:sp>
      <p:sp>
        <p:nvSpPr>
          <p:cNvPr id="169" name="TextBox 168">
            <a:extLst>
              <a:ext uri="{FF2B5EF4-FFF2-40B4-BE49-F238E27FC236}">
                <a16:creationId xmlns:a16="http://schemas.microsoft.com/office/drawing/2014/main" id="{3A96E086-E50B-3F62-9D83-02770F79ADF7}"/>
              </a:ext>
            </a:extLst>
          </p:cNvPr>
          <p:cNvSpPr txBox="1"/>
          <p:nvPr/>
        </p:nvSpPr>
        <p:spPr>
          <a:xfrm>
            <a:off x="4138103" y="5984106"/>
            <a:ext cx="5781530"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Unity Catalog</a:t>
            </a:r>
          </a:p>
        </p:txBody>
      </p:sp>
      <p:pic>
        <p:nvPicPr>
          <p:cNvPr id="170" name="Picture 8" descr="The 5 Components of Azure DevOps - ParkMyCloud">
            <a:extLst>
              <a:ext uri="{FF2B5EF4-FFF2-40B4-BE49-F238E27FC236}">
                <a16:creationId xmlns:a16="http://schemas.microsoft.com/office/drawing/2014/main" id="{8EE813AE-47FD-53E2-876F-01073DB6F6D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152" r="16299"/>
          <a:stretch/>
        </p:blipFill>
        <p:spPr bwMode="auto">
          <a:xfrm>
            <a:off x="9894745" y="5649379"/>
            <a:ext cx="302800" cy="283056"/>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descr="Icon&#10;&#10;Description automatically generated">
            <a:extLst>
              <a:ext uri="{FF2B5EF4-FFF2-40B4-BE49-F238E27FC236}">
                <a16:creationId xmlns:a16="http://schemas.microsoft.com/office/drawing/2014/main" id="{E7FCA167-7033-DEE5-7BFD-8A8B420CB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388" y="1940361"/>
            <a:ext cx="534444" cy="418955"/>
          </a:xfrm>
          <a:prstGeom prst="rect">
            <a:avLst/>
          </a:prstGeom>
        </p:spPr>
      </p:pic>
      <p:pic>
        <p:nvPicPr>
          <p:cNvPr id="172" name="Picture 171">
            <a:extLst>
              <a:ext uri="{FF2B5EF4-FFF2-40B4-BE49-F238E27FC236}">
                <a16:creationId xmlns:a16="http://schemas.microsoft.com/office/drawing/2014/main" id="{42A6675A-6FA9-CD33-5FCD-8216A1ECF308}"/>
              </a:ext>
            </a:extLst>
          </p:cNvPr>
          <p:cNvPicPr>
            <a:picLocks noChangeAspect="1"/>
          </p:cNvPicPr>
          <p:nvPr/>
        </p:nvPicPr>
        <p:blipFill>
          <a:blip r:embed="rId6"/>
          <a:stretch>
            <a:fillRect/>
          </a:stretch>
        </p:blipFill>
        <p:spPr>
          <a:xfrm>
            <a:off x="7243240" y="1963156"/>
            <a:ext cx="426042" cy="336492"/>
          </a:xfrm>
          <a:prstGeom prst="rect">
            <a:avLst/>
          </a:prstGeom>
        </p:spPr>
      </p:pic>
      <p:pic>
        <p:nvPicPr>
          <p:cNvPr id="173" name="Picture 172" descr="Icon&#10;&#10;Description automatically generated">
            <a:extLst>
              <a:ext uri="{FF2B5EF4-FFF2-40B4-BE49-F238E27FC236}">
                <a16:creationId xmlns:a16="http://schemas.microsoft.com/office/drawing/2014/main" id="{E63CE48B-B01C-6CB3-5F84-95D4AE8B9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750" y="1951340"/>
            <a:ext cx="534444" cy="418955"/>
          </a:xfrm>
          <a:prstGeom prst="rect">
            <a:avLst/>
          </a:prstGeom>
        </p:spPr>
      </p:pic>
      <p:pic>
        <p:nvPicPr>
          <p:cNvPr id="174" name="Picture 173">
            <a:extLst>
              <a:ext uri="{FF2B5EF4-FFF2-40B4-BE49-F238E27FC236}">
                <a16:creationId xmlns:a16="http://schemas.microsoft.com/office/drawing/2014/main" id="{76480C1B-8572-A93B-560E-D2050173F98E}"/>
              </a:ext>
            </a:extLst>
          </p:cNvPr>
          <p:cNvPicPr>
            <a:picLocks noChangeAspect="1"/>
          </p:cNvPicPr>
          <p:nvPr/>
        </p:nvPicPr>
        <p:blipFill>
          <a:blip r:embed="rId6"/>
          <a:stretch>
            <a:fillRect/>
          </a:stretch>
        </p:blipFill>
        <p:spPr>
          <a:xfrm>
            <a:off x="9299602" y="1974135"/>
            <a:ext cx="426042" cy="336492"/>
          </a:xfrm>
          <a:prstGeom prst="rect">
            <a:avLst/>
          </a:prstGeom>
        </p:spPr>
      </p:pic>
      <p:pic>
        <p:nvPicPr>
          <p:cNvPr id="175" name="Picture 174">
            <a:extLst>
              <a:ext uri="{FF2B5EF4-FFF2-40B4-BE49-F238E27FC236}">
                <a16:creationId xmlns:a16="http://schemas.microsoft.com/office/drawing/2014/main" id="{326D5E49-1F31-A066-3DEC-297959DC8266}"/>
              </a:ext>
            </a:extLst>
          </p:cNvPr>
          <p:cNvPicPr>
            <a:picLocks noChangeAspect="1"/>
          </p:cNvPicPr>
          <p:nvPr/>
        </p:nvPicPr>
        <p:blipFill>
          <a:blip r:embed="rId8"/>
          <a:stretch>
            <a:fillRect/>
          </a:stretch>
        </p:blipFill>
        <p:spPr>
          <a:xfrm>
            <a:off x="9786461" y="2000804"/>
            <a:ext cx="853570" cy="261136"/>
          </a:xfrm>
          <a:prstGeom prst="rect">
            <a:avLst/>
          </a:prstGeom>
        </p:spPr>
      </p:pic>
      <p:cxnSp>
        <p:nvCxnSpPr>
          <p:cNvPr id="182" name="Straight Connector 181">
            <a:extLst>
              <a:ext uri="{FF2B5EF4-FFF2-40B4-BE49-F238E27FC236}">
                <a16:creationId xmlns:a16="http://schemas.microsoft.com/office/drawing/2014/main" id="{8EF787C7-ACFB-7BC0-BD70-B69DCBAD7A06}"/>
              </a:ext>
            </a:extLst>
          </p:cNvPr>
          <p:cNvCxnSpPr>
            <a:cxnSpLocks/>
          </p:cNvCxnSpPr>
          <p:nvPr/>
        </p:nvCxnSpPr>
        <p:spPr>
          <a:xfrm>
            <a:off x="4025326" y="457191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4BDF92AD-DB31-B2F5-61CD-4B40534937C8}"/>
              </a:ext>
            </a:extLst>
          </p:cNvPr>
          <p:cNvCxnSpPr>
            <a:cxnSpLocks/>
          </p:cNvCxnSpPr>
          <p:nvPr/>
        </p:nvCxnSpPr>
        <p:spPr>
          <a:xfrm>
            <a:off x="3966475" y="3138941"/>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0E94C6EC-9A6A-AB1A-D492-948E1A0B9FCD}"/>
              </a:ext>
            </a:extLst>
          </p:cNvPr>
          <p:cNvCxnSpPr>
            <a:cxnSpLocks/>
          </p:cNvCxnSpPr>
          <p:nvPr/>
        </p:nvCxnSpPr>
        <p:spPr>
          <a:xfrm>
            <a:off x="3957790" y="2432794"/>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a:extLst>
              <a:ext uri="{FF2B5EF4-FFF2-40B4-BE49-F238E27FC236}">
                <a16:creationId xmlns:a16="http://schemas.microsoft.com/office/drawing/2014/main" id="{56A8E94C-7180-F016-F937-913F32D0C848}"/>
              </a:ext>
            </a:extLst>
          </p:cNvPr>
          <p:cNvSpPr/>
          <p:nvPr/>
        </p:nvSpPr>
        <p:spPr>
          <a:xfrm>
            <a:off x="6150291" y="166146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Data Quality</a:t>
            </a:r>
          </a:p>
        </p:txBody>
      </p:sp>
      <p:sp>
        <p:nvSpPr>
          <p:cNvPr id="20" name="Rectangle 19">
            <a:extLst>
              <a:ext uri="{FF2B5EF4-FFF2-40B4-BE49-F238E27FC236}">
                <a16:creationId xmlns:a16="http://schemas.microsoft.com/office/drawing/2014/main" id="{23D3C3C6-95DD-3A46-9101-CDF0478E84FF}"/>
              </a:ext>
            </a:extLst>
          </p:cNvPr>
          <p:cNvSpPr/>
          <p:nvPr/>
        </p:nvSpPr>
        <p:spPr>
          <a:xfrm>
            <a:off x="8370513" y="1662311"/>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sp>
        <p:nvSpPr>
          <p:cNvPr id="135" name="Rectangle 134">
            <a:extLst>
              <a:ext uri="{FF2B5EF4-FFF2-40B4-BE49-F238E27FC236}">
                <a16:creationId xmlns:a16="http://schemas.microsoft.com/office/drawing/2014/main" id="{66A8E05E-D910-41AE-BFED-37F718B0841C}"/>
              </a:ext>
            </a:extLst>
          </p:cNvPr>
          <p:cNvSpPr/>
          <p:nvPr/>
        </p:nvSpPr>
        <p:spPr>
          <a:xfrm>
            <a:off x="3720427" y="1686859"/>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Ingestion</a:t>
            </a:r>
          </a:p>
        </p:txBody>
      </p:sp>
      <p:cxnSp>
        <p:nvCxnSpPr>
          <p:cNvPr id="188" name="Straight Connector 187">
            <a:extLst>
              <a:ext uri="{FF2B5EF4-FFF2-40B4-BE49-F238E27FC236}">
                <a16:creationId xmlns:a16="http://schemas.microsoft.com/office/drawing/2014/main" id="{A4289538-3CC3-5048-C449-A3A12A2E85B6}"/>
              </a:ext>
            </a:extLst>
          </p:cNvPr>
          <p:cNvCxnSpPr>
            <a:cxnSpLocks/>
          </p:cNvCxnSpPr>
          <p:nvPr/>
        </p:nvCxnSpPr>
        <p:spPr>
          <a:xfrm>
            <a:off x="4006472" y="526036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6397BBC0-2DA0-237E-F3F8-5613F838E5C0}"/>
              </a:ext>
            </a:extLst>
          </p:cNvPr>
          <p:cNvCxnSpPr>
            <a:cxnSpLocks/>
          </p:cNvCxnSpPr>
          <p:nvPr/>
        </p:nvCxnSpPr>
        <p:spPr>
          <a:xfrm>
            <a:off x="4033845" y="5629295"/>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CF5DF9A2-6771-6506-395F-932CD9180232}"/>
              </a:ext>
            </a:extLst>
          </p:cNvPr>
          <p:cNvCxnSpPr>
            <a:cxnSpLocks/>
          </p:cNvCxnSpPr>
          <p:nvPr/>
        </p:nvCxnSpPr>
        <p:spPr>
          <a:xfrm>
            <a:off x="4014991" y="5960460"/>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2" name="Arrow: Bent 191">
            <a:extLst>
              <a:ext uri="{FF2B5EF4-FFF2-40B4-BE49-F238E27FC236}">
                <a16:creationId xmlns:a16="http://schemas.microsoft.com/office/drawing/2014/main" id="{69E81FA5-8D4A-7E1E-9008-9C4CF7C8F154}"/>
              </a:ext>
            </a:extLst>
          </p:cNvPr>
          <p:cNvSpPr/>
          <p:nvPr/>
        </p:nvSpPr>
        <p:spPr>
          <a:xfrm rot="5400000" flipH="1">
            <a:off x="5142957" y="3533736"/>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7" name="Arrow: Bent 196">
            <a:extLst>
              <a:ext uri="{FF2B5EF4-FFF2-40B4-BE49-F238E27FC236}">
                <a16:creationId xmlns:a16="http://schemas.microsoft.com/office/drawing/2014/main" id="{4F64441B-97AF-EBF1-083B-C53C41035FF9}"/>
              </a:ext>
            </a:extLst>
          </p:cNvPr>
          <p:cNvSpPr/>
          <p:nvPr/>
        </p:nvSpPr>
        <p:spPr>
          <a:xfrm rot="5400000" flipH="1">
            <a:off x="7549345" y="3515320"/>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8" name="Arrow: Bent 197">
            <a:extLst>
              <a:ext uri="{FF2B5EF4-FFF2-40B4-BE49-F238E27FC236}">
                <a16:creationId xmlns:a16="http://schemas.microsoft.com/office/drawing/2014/main" id="{AC4A8DE1-FDA3-9ABC-F44A-F2A04629D091}"/>
              </a:ext>
            </a:extLst>
          </p:cNvPr>
          <p:cNvSpPr/>
          <p:nvPr/>
        </p:nvSpPr>
        <p:spPr>
          <a:xfrm rot="5400000" flipH="1">
            <a:off x="9745806" y="3524062"/>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9" name="Rectangle 198">
            <a:extLst>
              <a:ext uri="{FF2B5EF4-FFF2-40B4-BE49-F238E27FC236}">
                <a16:creationId xmlns:a16="http://schemas.microsoft.com/office/drawing/2014/main" id="{6B08B2C1-DBA0-1D1C-6865-B8C63D75616D}"/>
              </a:ext>
            </a:extLst>
          </p:cNvPr>
          <p:cNvSpPr/>
          <p:nvPr/>
        </p:nvSpPr>
        <p:spPr>
          <a:xfrm rot="5400000">
            <a:off x="4139124" y="386023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Catalog </a:t>
            </a:r>
            <a:r>
              <a:rPr kumimoji="0" lang="en-US" sz="1000" b="0" i="0" u="none" strike="noStrike" kern="1200" cap="none" spc="0" normalizeH="0" baseline="0" noProof="0" err="1">
                <a:ln>
                  <a:noFill/>
                </a:ln>
                <a:solidFill>
                  <a:prstClr val="white"/>
                </a:solidFill>
                <a:effectLst/>
                <a:uLnTx/>
                <a:uFillTx/>
                <a:latin typeface="Calibri"/>
                <a:ea typeface="+mn-ea"/>
                <a:cs typeface="+mn-cs"/>
              </a:rPr>
              <a:t>Integratio</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201" name="Rectangle: Rounded Corners 200">
            <a:extLst>
              <a:ext uri="{FF2B5EF4-FFF2-40B4-BE49-F238E27FC236}">
                <a16:creationId xmlns:a16="http://schemas.microsoft.com/office/drawing/2014/main" id="{59480120-E207-F6BF-2120-CE47878130F5}"/>
              </a:ext>
            </a:extLst>
          </p:cNvPr>
          <p:cNvSpPr/>
          <p:nvPr/>
        </p:nvSpPr>
        <p:spPr>
          <a:xfrm>
            <a:off x="173414" y="594158"/>
            <a:ext cx="1496444"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2" name="Picture 201" descr="Icon&#10;&#10;Description automatically generated">
            <a:extLst>
              <a:ext uri="{FF2B5EF4-FFF2-40B4-BE49-F238E27FC236}">
                <a16:creationId xmlns:a16="http://schemas.microsoft.com/office/drawing/2014/main" id="{494A0347-D0AE-B963-7B50-0E5CFD7C6B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77323" y="2034177"/>
            <a:ext cx="599469" cy="644875"/>
          </a:xfrm>
          <a:prstGeom prst="rect">
            <a:avLst/>
          </a:prstGeom>
        </p:spPr>
      </p:pic>
      <p:sp>
        <p:nvSpPr>
          <p:cNvPr id="203" name="TextBox 202">
            <a:extLst>
              <a:ext uri="{FF2B5EF4-FFF2-40B4-BE49-F238E27FC236}">
                <a16:creationId xmlns:a16="http://schemas.microsoft.com/office/drawing/2014/main" id="{40222926-61AC-EC8F-D1F6-1C7D1230A5AF}"/>
              </a:ext>
            </a:extLst>
          </p:cNvPr>
          <p:cNvSpPr txBox="1"/>
          <p:nvPr/>
        </p:nvSpPr>
        <p:spPr>
          <a:xfrm>
            <a:off x="10985177" y="2710891"/>
            <a:ext cx="103047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2060"/>
                </a:solidFill>
                <a:effectLst/>
                <a:uLnTx/>
                <a:uFillTx/>
                <a:latin typeface="Arial"/>
                <a:ea typeface="+mn-ea"/>
                <a:cs typeface="Arial"/>
              </a:rPr>
              <a:t>Self Service, Sanctioned Analytics</a:t>
            </a:r>
          </a:p>
        </p:txBody>
      </p:sp>
      <p:grpSp>
        <p:nvGrpSpPr>
          <p:cNvPr id="204" name="Group 203">
            <a:extLst>
              <a:ext uri="{FF2B5EF4-FFF2-40B4-BE49-F238E27FC236}">
                <a16:creationId xmlns:a16="http://schemas.microsoft.com/office/drawing/2014/main" id="{8CA146E6-AA10-71FA-C0CB-AFED14F83536}"/>
              </a:ext>
            </a:extLst>
          </p:cNvPr>
          <p:cNvGrpSpPr/>
          <p:nvPr/>
        </p:nvGrpSpPr>
        <p:grpSpPr>
          <a:xfrm>
            <a:off x="10967773" y="3949786"/>
            <a:ext cx="1010487" cy="945713"/>
            <a:chOff x="11051568" y="3877841"/>
            <a:chExt cx="1010487" cy="945713"/>
          </a:xfrm>
        </p:grpSpPr>
        <p:pic>
          <p:nvPicPr>
            <p:cNvPr id="205" name="Picture 204">
              <a:extLst>
                <a:ext uri="{FF2B5EF4-FFF2-40B4-BE49-F238E27FC236}">
                  <a16:creationId xmlns:a16="http://schemas.microsoft.com/office/drawing/2014/main" id="{FE6920A7-CB17-9E5E-DCD3-020DBF8F4456}"/>
                </a:ext>
              </a:extLst>
            </p:cNvPr>
            <p:cNvPicPr>
              <a:picLocks noChangeAspect="1"/>
            </p:cNvPicPr>
            <p:nvPr/>
          </p:nvPicPr>
          <p:blipFill>
            <a:blip r:embed="rId10"/>
            <a:stretch>
              <a:fillRect/>
            </a:stretch>
          </p:blipFill>
          <p:spPr>
            <a:xfrm>
              <a:off x="11434235" y="3877841"/>
              <a:ext cx="347392" cy="271037"/>
            </a:xfrm>
            <a:prstGeom prst="rect">
              <a:avLst/>
            </a:prstGeom>
          </p:spPr>
        </p:pic>
        <p:sp>
          <p:nvSpPr>
            <p:cNvPr id="206" name="TextBox 205">
              <a:extLst>
                <a:ext uri="{FF2B5EF4-FFF2-40B4-BE49-F238E27FC236}">
                  <a16:creationId xmlns:a16="http://schemas.microsoft.com/office/drawing/2014/main" id="{47C50D8E-064B-2E8E-D5B9-E1EF36D5408F}"/>
                </a:ext>
              </a:extLst>
            </p:cNvPr>
            <p:cNvSpPr txBox="1"/>
            <p:nvPr/>
          </p:nvSpPr>
          <p:spPr>
            <a:xfrm>
              <a:off x="11327728" y="4073306"/>
              <a:ext cx="665183"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Consumer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7" name="Picture 206">
              <a:extLst>
                <a:ext uri="{FF2B5EF4-FFF2-40B4-BE49-F238E27FC236}">
                  <a16:creationId xmlns:a16="http://schemas.microsoft.com/office/drawing/2014/main" id="{1F206263-42AE-75B3-C3E8-B09CE9E0BC8C}"/>
                </a:ext>
              </a:extLst>
            </p:cNvPr>
            <p:cNvPicPr>
              <a:picLocks noChangeAspect="1"/>
            </p:cNvPicPr>
            <p:nvPr/>
          </p:nvPicPr>
          <p:blipFill>
            <a:blip r:embed="rId11"/>
            <a:stretch>
              <a:fillRect/>
            </a:stretch>
          </p:blipFill>
          <p:spPr>
            <a:xfrm>
              <a:off x="11248144" y="4322458"/>
              <a:ext cx="274023" cy="244623"/>
            </a:xfrm>
            <a:prstGeom prst="rect">
              <a:avLst/>
            </a:prstGeom>
          </p:spPr>
        </p:pic>
        <p:sp>
          <p:nvSpPr>
            <p:cNvPr id="208" name="TextBox 207">
              <a:extLst>
                <a:ext uri="{FF2B5EF4-FFF2-40B4-BE49-F238E27FC236}">
                  <a16:creationId xmlns:a16="http://schemas.microsoft.com/office/drawing/2014/main" id="{7378139A-3F2C-78DF-3A36-1A006AB82672}"/>
                </a:ext>
              </a:extLst>
            </p:cNvPr>
            <p:cNvSpPr txBox="1"/>
            <p:nvPr/>
          </p:nvSpPr>
          <p:spPr>
            <a:xfrm>
              <a:off x="11051568" y="4602619"/>
              <a:ext cx="701991"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Power User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9" name="Picture 208">
              <a:extLst>
                <a:ext uri="{FF2B5EF4-FFF2-40B4-BE49-F238E27FC236}">
                  <a16:creationId xmlns:a16="http://schemas.microsoft.com/office/drawing/2014/main" id="{974E8FFA-3A10-75FF-B596-1E252C03B97F}"/>
                </a:ext>
              </a:extLst>
            </p:cNvPr>
            <p:cNvPicPr>
              <a:picLocks noChangeAspect="1"/>
            </p:cNvPicPr>
            <p:nvPr/>
          </p:nvPicPr>
          <p:blipFill>
            <a:blip r:embed="rId12"/>
            <a:stretch>
              <a:fillRect/>
            </a:stretch>
          </p:blipFill>
          <p:spPr>
            <a:xfrm>
              <a:off x="11637544" y="4281654"/>
              <a:ext cx="326895" cy="279586"/>
            </a:xfrm>
            <a:prstGeom prst="rect">
              <a:avLst/>
            </a:prstGeom>
          </p:spPr>
        </p:pic>
        <p:sp>
          <p:nvSpPr>
            <p:cNvPr id="210" name="TextBox 209">
              <a:extLst>
                <a:ext uri="{FF2B5EF4-FFF2-40B4-BE49-F238E27FC236}">
                  <a16:creationId xmlns:a16="http://schemas.microsoft.com/office/drawing/2014/main" id="{B476309C-725C-CCC1-D45C-47D79BD6F28A}"/>
                </a:ext>
              </a:extLst>
            </p:cNvPr>
            <p:cNvSpPr txBox="1"/>
            <p:nvPr/>
          </p:nvSpPr>
          <p:spPr>
            <a:xfrm>
              <a:off x="11597788" y="4608110"/>
              <a:ext cx="464267" cy="215444"/>
            </a:xfrm>
            <a:prstGeom prst="rect">
              <a:avLst/>
            </a:prstGeom>
            <a:noFill/>
          </p:spPr>
          <p:txBody>
            <a:bodyPr wrap="non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Admin</a:t>
              </a:r>
            </a:p>
          </p:txBody>
        </p:sp>
      </p:grpSp>
      <p:sp>
        <p:nvSpPr>
          <p:cNvPr id="211" name="Rectangle: Rounded Corners 210">
            <a:extLst>
              <a:ext uri="{FF2B5EF4-FFF2-40B4-BE49-F238E27FC236}">
                <a16:creationId xmlns:a16="http://schemas.microsoft.com/office/drawing/2014/main" id="{E7D161BD-808A-501B-EF97-525A047A4789}"/>
              </a:ext>
            </a:extLst>
          </p:cNvPr>
          <p:cNvSpPr/>
          <p:nvPr/>
        </p:nvSpPr>
        <p:spPr>
          <a:xfrm>
            <a:off x="10940345" y="1517783"/>
            <a:ext cx="1112045" cy="3704966"/>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E913BA46-FCF1-7D0A-76A3-5E5F132DF947}"/>
              </a:ext>
            </a:extLst>
          </p:cNvPr>
          <p:cNvSpPr/>
          <p:nvPr/>
        </p:nvSpPr>
        <p:spPr>
          <a:xfrm>
            <a:off x="10864883" y="604112"/>
            <a:ext cx="1168138" cy="370926"/>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Consumption</a:t>
            </a:r>
          </a:p>
        </p:txBody>
      </p:sp>
      <p:sp>
        <p:nvSpPr>
          <p:cNvPr id="214" name="Rectangle: Rounded Corners 213">
            <a:extLst>
              <a:ext uri="{FF2B5EF4-FFF2-40B4-BE49-F238E27FC236}">
                <a16:creationId xmlns:a16="http://schemas.microsoft.com/office/drawing/2014/main" id="{4F9719C7-0BCF-2137-C7A3-A52AB946F5E8}"/>
              </a:ext>
            </a:extLst>
          </p:cNvPr>
          <p:cNvSpPr/>
          <p:nvPr/>
        </p:nvSpPr>
        <p:spPr>
          <a:xfrm>
            <a:off x="10812826" y="584712"/>
            <a:ext cx="1295941"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96771DC-897E-76DD-0A97-C77583466D41}"/>
              </a:ext>
            </a:extLst>
          </p:cNvPr>
          <p:cNvSpPr/>
          <p:nvPr/>
        </p:nvSpPr>
        <p:spPr>
          <a:xfrm>
            <a:off x="4086577" y="2557367"/>
            <a:ext cx="555826" cy="333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Schema (OM)</a:t>
            </a:r>
          </a:p>
        </p:txBody>
      </p:sp>
      <p:sp>
        <p:nvSpPr>
          <p:cNvPr id="8" name="Rectangle 7">
            <a:extLst>
              <a:ext uri="{FF2B5EF4-FFF2-40B4-BE49-F238E27FC236}">
                <a16:creationId xmlns:a16="http://schemas.microsoft.com/office/drawing/2014/main" id="{89241A43-6046-424A-449C-FC72E21431C0}"/>
              </a:ext>
            </a:extLst>
          </p:cNvPr>
          <p:cNvSpPr/>
          <p:nvPr/>
        </p:nvSpPr>
        <p:spPr>
          <a:xfrm>
            <a:off x="2305077" y="1402579"/>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BC805B1F-D501-B91F-4723-A697A419732E}"/>
              </a:ext>
            </a:extLst>
          </p:cNvPr>
          <p:cNvSpPr/>
          <p:nvPr/>
        </p:nvSpPr>
        <p:spPr>
          <a:xfrm>
            <a:off x="2643387" y="2513856"/>
            <a:ext cx="555826" cy="394069"/>
          </a:xfrm>
          <a:prstGeom prst="rect">
            <a:avLst/>
          </a:prstGeom>
          <a:solidFill>
            <a:srgbClr val="B5C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Container</a:t>
            </a:r>
          </a:p>
        </p:txBody>
      </p:sp>
      <p:sp>
        <p:nvSpPr>
          <p:cNvPr id="11" name="Rectangle 10">
            <a:extLst>
              <a:ext uri="{FF2B5EF4-FFF2-40B4-BE49-F238E27FC236}">
                <a16:creationId xmlns:a16="http://schemas.microsoft.com/office/drawing/2014/main" id="{D6DDC31A-7C96-08D9-B9B0-5C5E48B110FA}"/>
              </a:ext>
            </a:extLst>
          </p:cNvPr>
          <p:cNvSpPr/>
          <p:nvPr/>
        </p:nvSpPr>
        <p:spPr>
          <a:xfrm>
            <a:off x="2722246" y="2606089"/>
            <a:ext cx="555826" cy="394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Container</a:t>
            </a:r>
          </a:p>
        </p:txBody>
      </p:sp>
      <p:sp>
        <p:nvSpPr>
          <p:cNvPr id="12" name="Rectangle 11">
            <a:extLst>
              <a:ext uri="{FF2B5EF4-FFF2-40B4-BE49-F238E27FC236}">
                <a16:creationId xmlns:a16="http://schemas.microsoft.com/office/drawing/2014/main" id="{0F743198-3B0C-2159-A026-9FFB452C6DED}"/>
              </a:ext>
            </a:extLst>
          </p:cNvPr>
          <p:cNvSpPr/>
          <p:nvPr/>
        </p:nvSpPr>
        <p:spPr>
          <a:xfrm>
            <a:off x="4732613" y="2537782"/>
            <a:ext cx="656487" cy="3773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Schema (Distributor)</a:t>
            </a:r>
          </a:p>
        </p:txBody>
      </p:sp>
      <p:sp>
        <p:nvSpPr>
          <p:cNvPr id="13" name="Rectangle 12">
            <a:extLst>
              <a:ext uri="{FF2B5EF4-FFF2-40B4-BE49-F238E27FC236}">
                <a16:creationId xmlns:a16="http://schemas.microsoft.com/office/drawing/2014/main" id="{A82D9561-8BC9-D4D9-352E-F2DD0864EA9A}"/>
              </a:ext>
            </a:extLst>
          </p:cNvPr>
          <p:cNvSpPr/>
          <p:nvPr/>
        </p:nvSpPr>
        <p:spPr>
          <a:xfrm>
            <a:off x="6447704" y="2548244"/>
            <a:ext cx="656487" cy="3773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Schema (Distributor)</a:t>
            </a:r>
          </a:p>
        </p:txBody>
      </p:sp>
      <p:sp>
        <p:nvSpPr>
          <p:cNvPr id="17" name="Rectangle 16">
            <a:extLst>
              <a:ext uri="{FF2B5EF4-FFF2-40B4-BE49-F238E27FC236}">
                <a16:creationId xmlns:a16="http://schemas.microsoft.com/office/drawing/2014/main" id="{008AEA4A-B477-F330-26C5-582ED9AD90C9}"/>
              </a:ext>
            </a:extLst>
          </p:cNvPr>
          <p:cNvSpPr/>
          <p:nvPr/>
        </p:nvSpPr>
        <p:spPr>
          <a:xfrm>
            <a:off x="7160304" y="2553764"/>
            <a:ext cx="555826" cy="367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Schema (OM)</a:t>
            </a:r>
          </a:p>
        </p:txBody>
      </p:sp>
      <p:sp>
        <p:nvSpPr>
          <p:cNvPr id="21" name="Rectangle 20">
            <a:extLst>
              <a:ext uri="{FF2B5EF4-FFF2-40B4-BE49-F238E27FC236}">
                <a16:creationId xmlns:a16="http://schemas.microsoft.com/office/drawing/2014/main" id="{6F9B4C20-03EF-9EFE-734C-0828843EBAEB}"/>
              </a:ext>
            </a:extLst>
          </p:cNvPr>
          <p:cNvSpPr/>
          <p:nvPr/>
        </p:nvSpPr>
        <p:spPr>
          <a:xfrm>
            <a:off x="8668821" y="2524537"/>
            <a:ext cx="574575" cy="397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err="1"/>
              <a:t>Distrbutor_Sales_Fct</a:t>
            </a:r>
            <a:endParaRPr lang="en-US" sz="700"/>
          </a:p>
        </p:txBody>
      </p:sp>
      <p:sp>
        <p:nvSpPr>
          <p:cNvPr id="22" name="Rectangle 21">
            <a:extLst>
              <a:ext uri="{FF2B5EF4-FFF2-40B4-BE49-F238E27FC236}">
                <a16:creationId xmlns:a16="http://schemas.microsoft.com/office/drawing/2014/main" id="{7E9F1FD0-FC92-416D-BE3D-257841F68D90}"/>
              </a:ext>
            </a:extLst>
          </p:cNvPr>
          <p:cNvSpPr/>
          <p:nvPr/>
        </p:nvSpPr>
        <p:spPr>
          <a:xfrm>
            <a:off x="9322574" y="2528123"/>
            <a:ext cx="555826" cy="394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err="1"/>
              <a:t>Cust_dim</a:t>
            </a:r>
            <a:endParaRPr lang="en-US" sz="700"/>
          </a:p>
        </p:txBody>
      </p:sp>
      <p:sp>
        <p:nvSpPr>
          <p:cNvPr id="23" name="Rectangle 22">
            <a:extLst>
              <a:ext uri="{FF2B5EF4-FFF2-40B4-BE49-F238E27FC236}">
                <a16:creationId xmlns:a16="http://schemas.microsoft.com/office/drawing/2014/main" id="{1FFE48C8-5838-E0DD-E0B5-332008F092DE}"/>
              </a:ext>
            </a:extLst>
          </p:cNvPr>
          <p:cNvSpPr/>
          <p:nvPr/>
        </p:nvSpPr>
        <p:spPr>
          <a:xfrm>
            <a:off x="9919632" y="2528123"/>
            <a:ext cx="555826" cy="394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err="1"/>
              <a:t>Prod_dim</a:t>
            </a:r>
            <a:endParaRPr lang="en-US" sz="700"/>
          </a:p>
        </p:txBody>
      </p:sp>
      <p:pic>
        <p:nvPicPr>
          <p:cNvPr id="24" name="Picture 23">
            <a:extLst>
              <a:ext uri="{FF2B5EF4-FFF2-40B4-BE49-F238E27FC236}">
                <a16:creationId xmlns:a16="http://schemas.microsoft.com/office/drawing/2014/main" id="{D6F7A4A5-47B4-BEB8-6009-43696379F6B5}"/>
              </a:ext>
            </a:extLst>
          </p:cNvPr>
          <p:cNvPicPr>
            <a:picLocks noChangeAspect="1"/>
          </p:cNvPicPr>
          <p:nvPr/>
        </p:nvPicPr>
        <p:blipFill>
          <a:blip r:embed="rId13"/>
          <a:stretch>
            <a:fillRect/>
          </a:stretch>
        </p:blipFill>
        <p:spPr>
          <a:xfrm>
            <a:off x="9917293" y="6046079"/>
            <a:ext cx="268542" cy="276215"/>
          </a:xfrm>
          <a:prstGeom prst="rect">
            <a:avLst/>
          </a:prstGeom>
        </p:spPr>
      </p:pic>
      <p:sp>
        <p:nvSpPr>
          <p:cNvPr id="25" name="Rectangle 24">
            <a:extLst>
              <a:ext uri="{FF2B5EF4-FFF2-40B4-BE49-F238E27FC236}">
                <a16:creationId xmlns:a16="http://schemas.microsoft.com/office/drawing/2014/main" id="{65A651DD-99C1-4207-1469-0561D063D192}"/>
              </a:ext>
            </a:extLst>
          </p:cNvPr>
          <p:cNvSpPr/>
          <p:nvPr/>
        </p:nvSpPr>
        <p:spPr>
          <a:xfrm>
            <a:off x="257780" y="139870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26" name="Group 25">
            <a:extLst>
              <a:ext uri="{FF2B5EF4-FFF2-40B4-BE49-F238E27FC236}">
                <a16:creationId xmlns:a16="http://schemas.microsoft.com/office/drawing/2014/main" id="{4F8849D2-4803-94E3-D369-684359BCD7F0}"/>
              </a:ext>
            </a:extLst>
          </p:cNvPr>
          <p:cNvGrpSpPr/>
          <p:nvPr/>
        </p:nvGrpSpPr>
        <p:grpSpPr>
          <a:xfrm>
            <a:off x="1249407" y="3271422"/>
            <a:ext cx="374038" cy="464355"/>
            <a:chOff x="1439467" y="4520777"/>
            <a:chExt cx="374038" cy="464355"/>
          </a:xfrm>
        </p:grpSpPr>
        <p:sp>
          <p:nvSpPr>
            <p:cNvPr id="27" name="TextBox 26">
              <a:extLst>
                <a:ext uri="{FF2B5EF4-FFF2-40B4-BE49-F238E27FC236}">
                  <a16:creationId xmlns:a16="http://schemas.microsoft.com/office/drawing/2014/main" id="{0418863A-D581-2AFA-FD8C-FD84A5B1867E}"/>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29" name="Picture 28">
              <a:extLst>
                <a:ext uri="{FF2B5EF4-FFF2-40B4-BE49-F238E27FC236}">
                  <a16:creationId xmlns:a16="http://schemas.microsoft.com/office/drawing/2014/main" id="{70D6477A-0C7E-DFEE-CB95-2CB2E5C4B59C}"/>
                </a:ext>
              </a:extLst>
            </p:cNvPr>
            <p:cNvPicPr>
              <a:picLocks noChangeAspect="1"/>
            </p:cNvPicPr>
            <p:nvPr/>
          </p:nvPicPr>
          <p:blipFill>
            <a:blip r:embed="rId14"/>
            <a:stretch>
              <a:fillRect/>
            </a:stretch>
          </p:blipFill>
          <p:spPr>
            <a:xfrm>
              <a:off x="1475383" y="4520777"/>
              <a:ext cx="321568" cy="302162"/>
            </a:xfrm>
            <a:prstGeom prst="rect">
              <a:avLst/>
            </a:prstGeom>
          </p:spPr>
        </p:pic>
      </p:grpSp>
      <p:sp>
        <p:nvSpPr>
          <p:cNvPr id="30" name="Rectangle 29">
            <a:extLst>
              <a:ext uri="{FF2B5EF4-FFF2-40B4-BE49-F238E27FC236}">
                <a16:creationId xmlns:a16="http://schemas.microsoft.com/office/drawing/2014/main" id="{B2DDD7F9-1B04-8605-3379-12B4B2624783}"/>
              </a:ext>
            </a:extLst>
          </p:cNvPr>
          <p:cNvSpPr/>
          <p:nvPr/>
        </p:nvSpPr>
        <p:spPr>
          <a:xfrm>
            <a:off x="467368" y="166798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1" name="TextBox 30">
            <a:extLst>
              <a:ext uri="{FF2B5EF4-FFF2-40B4-BE49-F238E27FC236}">
                <a16:creationId xmlns:a16="http://schemas.microsoft.com/office/drawing/2014/main" id="{11E7158D-A003-2506-755E-5F07B3798D36}"/>
              </a:ext>
            </a:extLst>
          </p:cNvPr>
          <p:cNvSpPr txBox="1"/>
          <p:nvPr/>
        </p:nvSpPr>
        <p:spPr>
          <a:xfrm>
            <a:off x="470963" y="230801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2" name="Picture 31">
            <a:extLst>
              <a:ext uri="{FF2B5EF4-FFF2-40B4-BE49-F238E27FC236}">
                <a16:creationId xmlns:a16="http://schemas.microsoft.com/office/drawing/2014/main" id="{5C5D3C2D-898B-0169-E546-C35552D01F9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26217" y="1909142"/>
            <a:ext cx="302122" cy="344009"/>
          </a:xfrm>
          <a:prstGeom prst="rect">
            <a:avLst/>
          </a:prstGeom>
          <a:effectLst>
            <a:outerShdw blurRad="50800" dist="50800" dir="5400000" algn="ctr" rotWithShape="0">
              <a:schemeClr val="bg1"/>
            </a:outerShdw>
          </a:effectLst>
        </p:spPr>
      </p:pic>
      <p:cxnSp>
        <p:nvCxnSpPr>
          <p:cNvPr id="33" name="Elbow Connector 12">
            <a:extLst>
              <a:ext uri="{FF2B5EF4-FFF2-40B4-BE49-F238E27FC236}">
                <a16:creationId xmlns:a16="http://schemas.microsoft.com/office/drawing/2014/main" id="{90D51D55-2C34-9801-5EF6-AE862B931DE3}"/>
              </a:ext>
            </a:extLst>
          </p:cNvPr>
          <p:cNvCxnSpPr>
            <a:cxnSpLocks/>
            <a:stCxn id="30" idx="2"/>
            <a:endCxn id="49" idx="1"/>
          </p:cNvCxnSpPr>
          <p:nvPr/>
        </p:nvCxnSpPr>
        <p:spPr>
          <a:xfrm rot="16200000" flipH="1">
            <a:off x="368907" y="3532894"/>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 name="Elbow Connector 191">
            <a:extLst>
              <a:ext uri="{FF2B5EF4-FFF2-40B4-BE49-F238E27FC236}">
                <a16:creationId xmlns:a16="http://schemas.microsoft.com/office/drawing/2014/main" id="{5C9B9F98-4F7F-0B67-36FB-EEBCBA4A7406}"/>
              </a:ext>
            </a:extLst>
          </p:cNvPr>
          <p:cNvCxnSpPr>
            <a:cxnSpLocks/>
            <a:stCxn id="30" idx="2"/>
            <a:endCxn id="29" idx="1"/>
          </p:cNvCxnSpPr>
          <p:nvPr/>
        </p:nvCxnSpPr>
        <p:spPr>
          <a:xfrm rot="16200000" flipH="1">
            <a:off x="882311" y="3019491"/>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06478E4F-9BAC-C8F6-80F9-52342B6A1740}"/>
              </a:ext>
            </a:extLst>
          </p:cNvPr>
          <p:cNvSpPr txBox="1"/>
          <p:nvPr/>
        </p:nvSpPr>
        <p:spPr>
          <a:xfrm>
            <a:off x="1170339" y="3006839"/>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36" name="TextBox 35">
            <a:extLst>
              <a:ext uri="{FF2B5EF4-FFF2-40B4-BE49-F238E27FC236}">
                <a16:creationId xmlns:a16="http://schemas.microsoft.com/office/drawing/2014/main" id="{B0DA95CA-D388-C9E9-DB51-35926F32F7DE}"/>
              </a:ext>
            </a:extLst>
          </p:cNvPr>
          <p:cNvSpPr txBox="1"/>
          <p:nvPr/>
        </p:nvSpPr>
        <p:spPr>
          <a:xfrm>
            <a:off x="1174780" y="3974781"/>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7" name="Picture 36">
            <a:extLst>
              <a:ext uri="{FF2B5EF4-FFF2-40B4-BE49-F238E27FC236}">
                <a16:creationId xmlns:a16="http://schemas.microsoft.com/office/drawing/2014/main" id="{D4DEE3AE-587C-5903-C766-58AA9EF357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8093" y="1918169"/>
            <a:ext cx="302122" cy="344009"/>
          </a:xfrm>
          <a:prstGeom prst="rect">
            <a:avLst/>
          </a:prstGeom>
          <a:effectLst>
            <a:outerShdw blurRad="50800" dist="50800" dir="5400000" algn="ctr" rotWithShape="0">
              <a:schemeClr val="bg1"/>
            </a:outerShdw>
          </a:effectLst>
        </p:spPr>
      </p:pic>
      <p:pic>
        <p:nvPicPr>
          <p:cNvPr id="38" name="Picture 37">
            <a:extLst>
              <a:ext uri="{FF2B5EF4-FFF2-40B4-BE49-F238E27FC236}">
                <a16:creationId xmlns:a16="http://schemas.microsoft.com/office/drawing/2014/main" id="{4608C00D-4D64-CAB5-8704-8B104DA7939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57759" y="1924951"/>
            <a:ext cx="302122" cy="344009"/>
          </a:xfrm>
          <a:prstGeom prst="rect">
            <a:avLst/>
          </a:prstGeom>
          <a:effectLst>
            <a:outerShdw blurRad="50800" dist="50800" dir="5400000" algn="ctr" rotWithShape="0">
              <a:schemeClr val="bg1"/>
            </a:outerShdw>
          </a:effectLst>
        </p:spPr>
      </p:pic>
      <p:grpSp>
        <p:nvGrpSpPr>
          <p:cNvPr id="41" name="Group 40">
            <a:extLst>
              <a:ext uri="{FF2B5EF4-FFF2-40B4-BE49-F238E27FC236}">
                <a16:creationId xmlns:a16="http://schemas.microsoft.com/office/drawing/2014/main" id="{1DB6CAED-44E3-78DE-40CC-29F87E751DFE}"/>
              </a:ext>
            </a:extLst>
          </p:cNvPr>
          <p:cNvGrpSpPr/>
          <p:nvPr/>
        </p:nvGrpSpPr>
        <p:grpSpPr>
          <a:xfrm>
            <a:off x="470584" y="4858968"/>
            <a:ext cx="1355421" cy="1071286"/>
            <a:chOff x="520279" y="4858968"/>
            <a:chExt cx="1355421" cy="1071286"/>
          </a:xfrm>
        </p:grpSpPr>
        <p:sp>
          <p:nvSpPr>
            <p:cNvPr id="42" name="Rectangle 41">
              <a:extLst>
                <a:ext uri="{FF2B5EF4-FFF2-40B4-BE49-F238E27FC236}">
                  <a16:creationId xmlns:a16="http://schemas.microsoft.com/office/drawing/2014/main" id="{37A3E8E9-9B07-0082-2DAF-21C0EC931CEB}"/>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43" name="Picture 42">
              <a:extLst>
                <a:ext uri="{FF2B5EF4-FFF2-40B4-BE49-F238E27FC236}">
                  <a16:creationId xmlns:a16="http://schemas.microsoft.com/office/drawing/2014/main" id="{3A357014-28F2-1A6D-92C6-A8BE5855DE9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44" name="Picture 43">
              <a:extLst>
                <a:ext uri="{FF2B5EF4-FFF2-40B4-BE49-F238E27FC236}">
                  <a16:creationId xmlns:a16="http://schemas.microsoft.com/office/drawing/2014/main" id="{107E3730-6AC3-F713-95A3-E42E7F08E068}"/>
                </a:ext>
              </a:extLst>
            </p:cNvPr>
            <p:cNvPicPr>
              <a:picLocks noChangeAspect="1"/>
            </p:cNvPicPr>
            <p:nvPr/>
          </p:nvPicPr>
          <p:blipFill>
            <a:blip r:embed="rId16"/>
            <a:stretch>
              <a:fillRect/>
            </a:stretch>
          </p:blipFill>
          <p:spPr>
            <a:xfrm>
              <a:off x="647970" y="5522764"/>
              <a:ext cx="311660" cy="386792"/>
            </a:xfrm>
            <a:prstGeom prst="rect">
              <a:avLst/>
            </a:prstGeom>
          </p:spPr>
        </p:pic>
        <p:pic>
          <p:nvPicPr>
            <p:cNvPr id="45" name="Picture 44">
              <a:extLst>
                <a:ext uri="{FF2B5EF4-FFF2-40B4-BE49-F238E27FC236}">
                  <a16:creationId xmlns:a16="http://schemas.microsoft.com/office/drawing/2014/main" id="{161AF3AA-E06B-B8A7-F8DB-D21B9ADE5D90}"/>
                </a:ext>
              </a:extLst>
            </p:cNvPr>
            <p:cNvPicPr>
              <a:picLocks noChangeAspect="1"/>
            </p:cNvPicPr>
            <p:nvPr/>
          </p:nvPicPr>
          <p:blipFill>
            <a:blip r:embed="rId17"/>
            <a:stretch>
              <a:fillRect/>
            </a:stretch>
          </p:blipFill>
          <p:spPr>
            <a:xfrm>
              <a:off x="1263890" y="5543974"/>
              <a:ext cx="388691" cy="253401"/>
            </a:xfrm>
            <a:prstGeom prst="rect">
              <a:avLst/>
            </a:prstGeom>
          </p:spPr>
        </p:pic>
        <p:sp>
          <p:nvSpPr>
            <p:cNvPr id="46" name="TextBox 45">
              <a:extLst>
                <a:ext uri="{FF2B5EF4-FFF2-40B4-BE49-F238E27FC236}">
                  <a16:creationId xmlns:a16="http://schemas.microsoft.com/office/drawing/2014/main" id="{776022AA-04B4-1076-E54A-FB73F19C02A2}"/>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7" name="Elbow Connector 191">
            <a:extLst>
              <a:ext uri="{FF2B5EF4-FFF2-40B4-BE49-F238E27FC236}">
                <a16:creationId xmlns:a16="http://schemas.microsoft.com/office/drawing/2014/main" id="{F80DB46F-CF24-97AF-C814-66B98663D206}"/>
              </a:ext>
            </a:extLst>
          </p:cNvPr>
          <p:cNvCxnSpPr>
            <a:cxnSpLocks/>
            <a:stCxn id="42" idx="0"/>
            <a:endCxn id="29" idx="1"/>
          </p:cNvCxnSpPr>
          <p:nvPr/>
        </p:nvCxnSpPr>
        <p:spPr>
          <a:xfrm rot="5400000" flipH="1" flipV="1">
            <a:off x="475376" y="4049021"/>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8" name="Picture 47">
            <a:extLst>
              <a:ext uri="{FF2B5EF4-FFF2-40B4-BE49-F238E27FC236}">
                <a16:creationId xmlns:a16="http://schemas.microsoft.com/office/drawing/2014/main" id="{7D4CEC01-AC82-D40B-4625-806192C4F402}"/>
              </a:ext>
            </a:extLst>
          </p:cNvPr>
          <p:cNvPicPr>
            <a:picLocks noChangeAspect="1"/>
          </p:cNvPicPr>
          <p:nvPr/>
        </p:nvPicPr>
        <p:blipFill>
          <a:blip r:embed="rId18"/>
          <a:stretch>
            <a:fillRect/>
          </a:stretch>
        </p:blipFill>
        <p:spPr>
          <a:xfrm>
            <a:off x="496700" y="4934202"/>
            <a:ext cx="451186" cy="480611"/>
          </a:xfrm>
          <a:prstGeom prst="rect">
            <a:avLst/>
          </a:prstGeom>
        </p:spPr>
      </p:pic>
      <p:pic>
        <p:nvPicPr>
          <p:cNvPr id="49" name="Picture 48">
            <a:extLst>
              <a:ext uri="{FF2B5EF4-FFF2-40B4-BE49-F238E27FC236}">
                <a16:creationId xmlns:a16="http://schemas.microsoft.com/office/drawing/2014/main" id="{71CF69C8-FCBD-6203-DC34-24DC8DD293B5}"/>
              </a:ext>
            </a:extLst>
          </p:cNvPr>
          <p:cNvPicPr>
            <a:picLocks noChangeAspect="1"/>
          </p:cNvPicPr>
          <p:nvPr/>
        </p:nvPicPr>
        <p:blipFill>
          <a:blip r:embed="rId19"/>
          <a:stretch>
            <a:fillRect/>
          </a:stretch>
        </p:blipFill>
        <p:spPr>
          <a:xfrm>
            <a:off x="1248072" y="4237478"/>
            <a:ext cx="401166" cy="349163"/>
          </a:xfrm>
          <a:prstGeom prst="rect">
            <a:avLst/>
          </a:prstGeom>
        </p:spPr>
      </p:pic>
      <p:sp>
        <p:nvSpPr>
          <p:cNvPr id="200" name="Rectangle: Rounded Corners 199">
            <a:extLst>
              <a:ext uri="{FF2B5EF4-FFF2-40B4-BE49-F238E27FC236}">
                <a16:creationId xmlns:a16="http://schemas.microsoft.com/office/drawing/2014/main" id="{D101A392-04DE-3EEE-ACCD-9E28323C5B15}"/>
              </a:ext>
            </a:extLst>
          </p:cNvPr>
          <p:cNvSpPr/>
          <p:nvPr/>
        </p:nvSpPr>
        <p:spPr>
          <a:xfrm>
            <a:off x="359072" y="1601642"/>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057440B-7D75-4843-9AB8-206097453155}"/>
              </a:ext>
            </a:extLst>
          </p:cNvPr>
          <p:cNvSpPr txBox="1"/>
          <p:nvPr/>
        </p:nvSpPr>
        <p:spPr>
          <a:xfrm>
            <a:off x="2365815" y="1427143"/>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Landing Layer</a:t>
            </a:r>
          </a:p>
        </p:txBody>
      </p:sp>
    </p:spTree>
    <p:extLst>
      <p:ext uri="{BB962C8B-B14F-4D97-AF65-F5344CB8AC3E}">
        <p14:creationId xmlns:p14="http://schemas.microsoft.com/office/powerpoint/2010/main" val="99650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206" y="651981"/>
            <a:ext cx="11519357" cy="307777"/>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0F9FC3"/>
                </a:solidFill>
                <a:latin typeface="Arial" panose="020B0604020202020204" pitchFamily="34" charset="0"/>
                <a:cs typeface="Arial" panose="020B0604020202020204" pitchFamily="34" charset="0"/>
              </a:rPr>
              <a:t>T</a:t>
            </a:r>
            <a:r>
              <a:rPr kumimoji="0" lang="en-US" sz="1400" b="0" i="0" u="none" strike="noStrike" kern="1200" cap="none" spc="0" normalizeH="0" baseline="0" noProof="0">
                <a:ln>
                  <a:noFill/>
                </a:ln>
                <a:solidFill>
                  <a:srgbClr val="0F9FC3"/>
                </a:solidFill>
                <a:effectLst/>
                <a:uLnTx/>
                <a:uFillTx/>
                <a:latin typeface="Arial" panose="020B0604020202020204" pitchFamily="34" charset="0"/>
                <a:ea typeface="+mn-ea"/>
                <a:cs typeface="Arial" panose="020B0604020202020204" pitchFamily="34" charset="0"/>
              </a:rPr>
              <a:t>he capabilities Herbalife must develop to address the data privacy compliance needs of modern data platform</a:t>
            </a: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Rectangle 14"/>
          <p:cNvSpPr/>
          <p:nvPr/>
        </p:nvSpPr>
        <p:spPr>
          <a:xfrm>
            <a:off x="224554" y="1054393"/>
            <a:ext cx="11704319" cy="5078128"/>
          </a:xfrm>
          <a:prstGeom prst="rect">
            <a:avLst/>
          </a:prstGeom>
          <a:solidFill>
            <a:schemeClr val="tx1">
              <a:lumMod val="50000"/>
            </a:schemeClr>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6" name="Rectangle 15"/>
          <p:cNvSpPr/>
          <p:nvPr/>
        </p:nvSpPr>
        <p:spPr>
          <a:xfrm>
            <a:off x="391157" y="1266440"/>
            <a:ext cx="9325635" cy="4686093"/>
          </a:xfrm>
          <a:prstGeom prst="rect">
            <a:avLst/>
          </a:prstGeom>
          <a:solidFill>
            <a:schemeClr val="bg1">
              <a:lumMod val="95000"/>
            </a:schemeClr>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221"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7" name="Rectangle 16"/>
          <p:cNvSpPr/>
          <p:nvPr/>
        </p:nvSpPr>
        <p:spPr>
          <a:xfrm>
            <a:off x="1164028" y="1644544"/>
            <a:ext cx="4126621" cy="1287568"/>
          </a:xfrm>
          <a:prstGeom prst="rect">
            <a:avLst/>
          </a:prstGeom>
          <a:solidFill>
            <a:srgbClr val="2B496D"/>
          </a:solidFill>
          <a:ln w="9525" cap="flat" cmpd="sng" algn="ctr">
            <a:solidFill>
              <a:srgbClr val="6D6E71">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101600" tIns="50800" rIns="101600" bIns="50800" numCol="1" spcCol="0" rtlCol="0" fromWordArt="0" anchor="t"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Consumer Interaction Services</a:t>
            </a: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8" name="Rectangle 17"/>
          <p:cNvSpPr/>
          <p:nvPr/>
        </p:nvSpPr>
        <p:spPr>
          <a:xfrm>
            <a:off x="1556364" y="2162043"/>
            <a:ext cx="1489641" cy="540493"/>
          </a:xfrm>
          <a:prstGeom prst="rect">
            <a:avLst/>
          </a:prstGeom>
          <a:solidFill>
            <a:schemeClr val="bg1"/>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Consumer Opt-In, Opt-Out Portal</a:t>
            </a:r>
          </a:p>
        </p:txBody>
      </p:sp>
      <p:sp>
        <p:nvSpPr>
          <p:cNvPr id="19" name="Rectangle 18"/>
          <p:cNvSpPr/>
          <p:nvPr/>
        </p:nvSpPr>
        <p:spPr>
          <a:xfrm>
            <a:off x="3408676" y="2162043"/>
            <a:ext cx="1489641" cy="540493"/>
          </a:xfrm>
          <a:prstGeom prst="rect">
            <a:avLst/>
          </a:prstGeom>
          <a:solidFill>
            <a:schemeClr val="bg1"/>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Consumer Information Service</a:t>
            </a:r>
          </a:p>
        </p:txBody>
      </p:sp>
      <p:sp>
        <p:nvSpPr>
          <p:cNvPr id="20" name="Rectangle 19"/>
          <p:cNvSpPr/>
          <p:nvPr/>
        </p:nvSpPr>
        <p:spPr>
          <a:xfrm rot="16200000">
            <a:off x="-1301362" y="3465693"/>
            <a:ext cx="4085639" cy="443345"/>
          </a:xfrm>
          <a:prstGeom prst="rect">
            <a:avLst/>
          </a:prstGeom>
          <a:solidFill>
            <a:srgbClr val="2B496D"/>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Customer Data Collection ,  Generation  and processing Applications</a:t>
            </a:r>
          </a:p>
        </p:txBody>
      </p:sp>
      <p:sp>
        <p:nvSpPr>
          <p:cNvPr id="21" name="Rectangle 20"/>
          <p:cNvSpPr/>
          <p:nvPr/>
        </p:nvSpPr>
        <p:spPr>
          <a:xfrm>
            <a:off x="5676834" y="1651120"/>
            <a:ext cx="3863425" cy="1287565"/>
          </a:xfrm>
          <a:prstGeom prst="rect">
            <a:avLst/>
          </a:prstGeom>
          <a:solidFill>
            <a:srgbClr val="2B496D"/>
          </a:solidFill>
          <a:ln w="9525" cap="flat" cmpd="sng" algn="ctr">
            <a:solidFill>
              <a:srgbClr val="6D6E71">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101600" tIns="50800" rIns="101600" bIns="50800" numCol="1" spcCol="0" rtlCol="0" fromWordArt="0" anchor="t"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Access Services</a:t>
            </a: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221"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a:t>
            </a:r>
            <a:endParaRPr kumimoji="0" lang="en-US" sz="1221"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221"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2" name="Rectangle 21"/>
          <p:cNvSpPr/>
          <p:nvPr/>
        </p:nvSpPr>
        <p:spPr>
          <a:xfrm>
            <a:off x="6096000" y="2162043"/>
            <a:ext cx="1489641" cy="540493"/>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Consumer Meta Model</a:t>
            </a:r>
          </a:p>
        </p:txBody>
      </p:sp>
      <p:sp>
        <p:nvSpPr>
          <p:cNvPr id="23" name="Rectangle 22"/>
          <p:cNvSpPr/>
          <p:nvPr/>
        </p:nvSpPr>
        <p:spPr>
          <a:xfrm>
            <a:off x="7654097" y="2162043"/>
            <a:ext cx="1489641" cy="540493"/>
          </a:xfrm>
          <a:prstGeom prst="rect">
            <a:avLst/>
          </a:prstGeom>
          <a:solidFill>
            <a:schemeClr val="bg1"/>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Consumer Data Exchange</a:t>
            </a:r>
          </a:p>
        </p:txBody>
      </p:sp>
      <p:sp>
        <p:nvSpPr>
          <p:cNvPr id="24" name="Flowchart: Magnetic Disk 23"/>
          <p:cNvSpPr/>
          <p:nvPr/>
        </p:nvSpPr>
        <p:spPr>
          <a:xfrm>
            <a:off x="8819507" y="2499457"/>
            <a:ext cx="354677" cy="360328"/>
          </a:xfrm>
          <a:prstGeom prst="flowChartMagneticDisk">
            <a:avLst/>
          </a:prstGeom>
          <a:solidFill>
            <a:schemeClr val="tx2"/>
          </a:solidFill>
          <a:ln w="25400" cap="flat" cmpd="sng" algn="ctr">
            <a:solidFill>
              <a:sysClr val="window" lastClr="FFFFFF"/>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a:xfrm>
            <a:off x="1164031" y="3174085"/>
            <a:ext cx="8376228" cy="1758523"/>
          </a:xfrm>
          <a:prstGeom prst="rect">
            <a:avLst/>
          </a:prstGeom>
          <a:solidFill>
            <a:srgbClr val="2B496D"/>
          </a:solidFill>
          <a:ln w="9525" cap="flat" cmpd="sng" algn="ctr">
            <a:solidFill>
              <a:srgbClr val="6D6E71">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lumMod val="50000"/>
                </a:prstClr>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lumMod val="50000"/>
                </a:prstClr>
              </a:solidFill>
              <a:effectLst/>
              <a:uLnTx/>
              <a:uFillTx/>
              <a:latin typeface="Segoe UI" panose="020B0502040204020203" pitchFamily="34" charset="0"/>
              <a:ea typeface="+mn-ea"/>
              <a:cs typeface="Segoe UI" panose="020B0502040204020203" pitchFamily="34" charset="0"/>
            </a:endParaRPr>
          </a:p>
        </p:txBody>
      </p:sp>
      <p:sp>
        <p:nvSpPr>
          <p:cNvPr id="27" name="Rectangle 26"/>
          <p:cNvSpPr/>
          <p:nvPr/>
        </p:nvSpPr>
        <p:spPr>
          <a:xfrm>
            <a:off x="5867851" y="3575023"/>
            <a:ext cx="1489641"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Customer/Consent Hub</a:t>
            </a:r>
          </a:p>
        </p:txBody>
      </p:sp>
      <p:sp>
        <p:nvSpPr>
          <p:cNvPr id="38" name="Rectangle 37"/>
          <p:cNvSpPr/>
          <p:nvPr/>
        </p:nvSpPr>
        <p:spPr>
          <a:xfrm>
            <a:off x="3455821" y="3586100"/>
            <a:ext cx="1837369"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Sensitive Data Discovery &amp; Classification</a:t>
            </a:r>
          </a:p>
        </p:txBody>
      </p:sp>
      <p:sp>
        <p:nvSpPr>
          <p:cNvPr id="39" name="Rectangle 38"/>
          <p:cNvSpPr/>
          <p:nvPr/>
        </p:nvSpPr>
        <p:spPr>
          <a:xfrm>
            <a:off x="7932154" y="3575023"/>
            <a:ext cx="1489641"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Data Retention Period Management</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928" y="5457098"/>
            <a:ext cx="307512" cy="416549"/>
          </a:xfrm>
          <a:prstGeom prst="rect">
            <a:avLst/>
          </a:prstGeom>
          <a:noFill/>
        </p:spPr>
      </p:pic>
      <p:sp>
        <p:nvSpPr>
          <p:cNvPr id="44" name="Rectangle 43"/>
          <p:cNvSpPr/>
          <p:nvPr/>
        </p:nvSpPr>
        <p:spPr>
          <a:xfrm>
            <a:off x="1289761" y="5122815"/>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Authentication &amp; Authorization</a:t>
            </a:r>
          </a:p>
        </p:txBody>
      </p:sp>
      <p:sp>
        <p:nvSpPr>
          <p:cNvPr id="45" name="Rectangle 44"/>
          <p:cNvSpPr/>
          <p:nvPr/>
        </p:nvSpPr>
        <p:spPr>
          <a:xfrm>
            <a:off x="6411364" y="5122815"/>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Encryption for Data at Rest &amp; In Transit</a:t>
            </a:r>
          </a:p>
        </p:txBody>
      </p:sp>
      <p:sp>
        <p:nvSpPr>
          <p:cNvPr id="46" name="Rectangle 45"/>
          <p:cNvSpPr/>
          <p:nvPr/>
        </p:nvSpPr>
        <p:spPr>
          <a:xfrm>
            <a:off x="2897962" y="5122815"/>
            <a:ext cx="179851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Data Pseudonymization / Masking</a:t>
            </a:r>
          </a:p>
        </p:txBody>
      </p:sp>
      <p:sp>
        <p:nvSpPr>
          <p:cNvPr id="47" name="Rectangle 46"/>
          <p:cNvSpPr/>
          <p:nvPr/>
        </p:nvSpPr>
        <p:spPr>
          <a:xfrm>
            <a:off x="4818278" y="5122815"/>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Data Access Auditing &amp; Analysis</a:t>
            </a:r>
          </a:p>
        </p:txBody>
      </p:sp>
      <p:sp>
        <p:nvSpPr>
          <p:cNvPr id="48" name="TextBox 47"/>
          <p:cNvSpPr txBox="1"/>
          <p:nvPr/>
        </p:nvSpPr>
        <p:spPr>
          <a:xfrm>
            <a:off x="7839128" y="5069210"/>
            <a:ext cx="1939541" cy="58477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Data / Application Security</a:t>
            </a:r>
          </a:p>
        </p:txBody>
      </p:sp>
      <p:sp>
        <p:nvSpPr>
          <p:cNvPr id="49" name="Rectangle 48"/>
          <p:cNvSpPr/>
          <p:nvPr/>
        </p:nvSpPr>
        <p:spPr>
          <a:xfrm>
            <a:off x="9789442" y="1266440"/>
            <a:ext cx="1958497" cy="4686093"/>
          </a:xfrm>
          <a:prstGeom prst="rect">
            <a:avLst/>
          </a:prstGeom>
          <a:solidFill>
            <a:srgbClr val="FFFFFF"/>
          </a:solidFill>
          <a:ln w="9525" cap="flat" cmpd="sng" algn="ctr">
            <a:solidFill>
              <a:srgbClr val="6D6E71">
                <a:shade val="95000"/>
                <a:satMod val="105000"/>
              </a:srgbClr>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101600" tIns="50800" rIns="101600" bIns="50800" numCol="1" spcCol="0" rtlCol="0" fromWordArt="0" anchor="t"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Privacy Governance</a:t>
            </a:r>
          </a:p>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a:t>
            </a: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0" name="Rectangle 49"/>
          <p:cNvSpPr/>
          <p:nvPr/>
        </p:nvSpPr>
        <p:spPr>
          <a:xfrm>
            <a:off x="10038137" y="1891796"/>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Data Privacy Policy</a:t>
            </a:r>
          </a:p>
        </p:txBody>
      </p:sp>
      <p:sp>
        <p:nvSpPr>
          <p:cNvPr id="51" name="Rectangle 50"/>
          <p:cNvSpPr/>
          <p:nvPr/>
        </p:nvSpPr>
        <p:spPr>
          <a:xfrm>
            <a:off x="10038137" y="2552715"/>
            <a:ext cx="1489641" cy="540493"/>
          </a:xfrm>
          <a:prstGeom prst="rect">
            <a:avLst/>
          </a:prstGeom>
          <a:solidFill>
            <a:schemeClr val="bg1"/>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Data Privacy Strategy</a:t>
            </a:r>
          </a:p>
        </p:txBody>
      </p:sp>
      <p:sp>
        <p:nvSpPr>
          <p:cNvPr id="52" name="Rectangle 51"/>
          <p:cNvSpPr/>
          <p:nvPr/>
        </p:nvSpPr>
        <p:spPr>
          <a:xfrm>
            <a:off x="10038137" y="3213634"/>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Compliance Reporting</a:t>
            </a:r>
          </a:p>
        </p:txBody>
      </p:sp>
      <p:sp>
        <p:nvSpPr>
          <p:cNvPr id="53" name="Rectangle 52"/>
          <p:cNvSpPr/>
          <p:nvPr/>
        </p:nvSpPr>
        <p:spPr>
          <a:xfrm>
            <a:off x="10038137" y="4541018"/>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Protection measures Testing </a:t>
            </a:r>
          </a:p>
        </p:txBody>
      </p:sp>
      <p:sp>
        <p:nvSpPr>
          <p:cNvPr id="54" name="Flowchart: Magnetic Disk 53"/>
          <p:cNvSpPr/>
          <p:nvPr/>
        </p:nvSpPr>
        <p:spPr>
          <a:xfrm rot="16200000">
            <a:off x="731445" y="5276989"/>
            <a:ext cx="480439" cy="266007"/>
          </a:xfrm>
          <a:prstGeom prst="flowChartMagneticDisk">
            <a:avLst/>
          </a:prstGeom>
          <a:solidFill>
            <a:schemeClr val="tx2"/>
          </a:solidFill>
          <a:ln w="25400" cap="flat" cmpd="sng" algn="ctr">
            <a:solidFill>
              <a:sysClr val="window" lastClr="FFFFFF"/>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5" name="Rectangle 54"/>
          <p:cNvSpPr/>
          <p:nvPr/>
        </p:nvSpPr>
        <p:spPr>
          <a:xfrm>
            <a:off x="4054313" y="3135919"/>
            <a:ext cx="2596544" cy="369332"/>
          </a:xfrm>
          <a:prstGeom prst="rect">
            <a:avLst/>
          </a:prstGeom>
        </p:spPr>
        <p:txBody>
          <a:bodyPr wrap="none">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Enterprise Capabilities</a:t>
            </a:r>
          </a:p>
        </p:txBody>
      </p:sp>
      <p:sp>
        <p:nvSpPr>
          <p:cNvPr id="56" name="Rectangle 55"/>
          <p:cNvSpPr/>
          <p:nvPr/>
        </p:nvSpPr>
        <p:spPr>
          <a:xfrm>
            <a:off x="1390688" y="3593457"/>
            <a:ext cx="1490472"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Data Integration</a:t>
            </a:r>
          </a:p>
        </p:txBody>
      </p:sp>
      <p:pic>
        <p:nvPicPr>
          <p:cNvPr id="57" name="Picture 56"/>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8448" y="1475494"/>
            <a:ext cx="440421" cy="498713"/>
          </a:xfrm>
          <a:prstGeom prst="rect">
            <a:avLst/>
          </a:prstGeom>
          <a:noFill/>
          <a:ln w="6350" cap="flat" cmpd="sng" algn="ctr">
            <a:noFill/>
            <a:prstDash val="solid"/>
            <a:miter lim="800000"/>
          </a:ln>
          <a:effectLst/>
        </p:spPr>
      </p:pic>
      <p:sp>
        <p:nvSpPr>
          <p:cNvPr id="58" name="Rectangle 57"/>
          <p:cNvSpPr/>
          <p:nvPr/>
        </p:nvSpPr>
        <p:spPr>
          <a:xfrm>
            <a:off x="10038137" y="3874553"/>
            <a:ext cx="1489641" cy="540493"/>
          </a:xfrm>
          <a:prstGeom prst="rect">
            <a:avLst/>
          </a:prstGeom>
          <a:solidFill>
            <a:schemeClr val="bg1"/>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 Change Management &amp; Training</a:t>
            </a:r>
          </a:p>
        </p:txBody>
      </p:sp>
      <p:sp>
        <p:nvSpPr>
          <p:cNvPr id="59" name="Rectangle 58"/>
          <p:cNvSpPr/>
          <p:nvPr/>
        </p:nvSpPr>
        <p:spPr>
          <a:xfrm>
            <a:off x="1407490" y="4274507"/>
            <a:ext cx="1490472" cy="547699"/>
          </a:xfrm>
          <a:prstGeom prst="rect">
            <a:avLst/>
          </a:prstGeom>
          <a:solidFill>
            <a:schemeClr val="bg1"/>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Cookie management</a:t>
            </a:r>
          </a:p>
        </p:txBody>
      </p:sp>
      <p:sp>
        <p:nvSpPr>
          <p:cNvPr id="60" name="Flowchart: Magnetic Disk 59"/>
          <p:cNvSpPr/>
          <p:nvPr/>
        </p:nvSpPr>
        <p:spPr>
          <a:xfrm>
            <a:off x="2881160" y="2499457"/>
            <a:ext cx="354677" cy="360328"/>
          </a:xfrm>
          <a:prstGeom prst="flowChartMagneticDisk">
            <a:avLst/>
          </a:prstGeom>
          <a:solidFill>
            <a:schemeClr val="tx2"/>
          </a:solidFill>
          <a:ln w="25400" cap="flat" cmpd="sng" algn="ctr">
            <a:solidFill>
              <a:sysClr val="window" lastClr="FFFFFF"/>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1" name="Flowchart: Magnetic Disk 60"/>
          <p:cNvSpPr/>
          <p:nvPr/>
        </p:nvSpPr>
        <p:spPr>
          <a:xfrm>
            <a:off x="4777510" y="2499457"/>
            <a:ext cx="354677" cy="360328"/>
          </a:xfrm>
          <a:prstGeom prst="flowChartMagneticDisk">
            <a:avLst/>
          </a:prstGeom>
          <a:solidFill>
            <a:schemeClr val="tx2"/>
          </a:solidFill>
          <a:ln w="25400" cap="flat" cmpd="sng" algn="ctr">
            <a:solidFill>
              <a:sysClr val="window" lastClr="FFFFFF"/>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 name="Title 8">
            <a:extLst>
              <a:ext uri="{FF2B5EF4-FFF2-40B4-BE49-F238E27FC236}">
                <a16:creationId xmlns:a16="http://schemas.microsoft.com/office/drawing/2014/main" id="{6C523825-23F2-B0AE-C36F-BFC001A240AB}"/>
              </a:ext>
            </a:extLst>
          </p:cNvPr>
          <p:cNvSpPr>
            <a:spLocks noGrp="1"/>
          </p:cNvSpPr>
          <p:nvPr>
            <p:ph type="title"/>
          </p:nvPr>
        </p:nvSpPr>
        <p:spPr>
          <a:xfrm>
            <a:off x="183724" y="223763"/>
            <a:ext cx="11704320" cy="424732"/>
          </a:xfrm>
        </p:spPr>
        <p:txBody>
          <a:bodyPr/>
          <a:lstStyle/>
          <a:p>
            <a:r>
              <a:rPr lang="en-US"/>
              <a:t>Data Privacy First approach for Data Platform – Reference Capabilities</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333" b="0" i="0" u="none" strike="noStrike" kern="1200" cap="none" spc="0" normalizeH="0" baseline="0" noProof="0" smtClean="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333"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675FA5F1-9F5E-813E-12FD-CFA4BA7F4637}"/>
              </a:ext>
            </a:extLst>
          </p:cNvPr>
          <p:cNvSpPr txBox="1"/>
          <p:nvPr/>
        </p:nvSpPr>
        <p:spPr>
          <a:xfrm>
            <a:off x="4310762" y="6364711"/>
            <a:ext cx="4508745" cy="276999"/>
          </a:xfrm>
          <a:prstGeom prst="rect">
            <a:avLst/>
          </a:prstGeom>
          <a:noFill/>
        </p:spPr>
        <p:txBody>
          <a:bodyPr wrap="square" rtlCol="0">
            <a:spAutoFit/>
          </a:bodyPr>
          <a:lstStyle/>
          <a:p>
            <a:r>
              <a:rPr lang="en-US" sz="1200"/>
              <a:t>Privacy capabilities required for modern data platforms</a:t>
            </a:r>
          </a:p>
        </p:txBody>
      </p:sp>
      <p:sp>
        <p:nvSpPr>
          <p:cNvPr id="5" name="Rectangle 4">
            <a:extLst>
              <a:ext uri="{FF2B5EF4-FFF2-40B4-BE49-F238E27FC236}">
                <a16:creationId xmlns:a16="http://schemas.microsoft.com/office/drawing/2014/main" id="{B445916C-604E-C7B5-216A-F346CE7ADBD4}"/>
              </a:ext>
            </a:extLst>
          </p:cNvPr>
          <p:cNvSpPr/>
          <p:nvPr/>
        </p:nvSpPr>
        <p:spPr>
          <a:xfrm>
            <a:off x="3866963" y="6371456"/>
            <a:ext cx="443799" cy="2581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 name="Rectangle 5">
            <a:extLst>
              <a:ext uri="{FF2B5EF4-FFF2-40B4-BE49-F238E27FC236}">
                <a16:creationId xmlns:a16="http://schemas.microsoft.com/office/drawing/2014/main" id="{3151E796-9914-6A27-D033-E60C70097EA0}"/>
              </a:ext>
            </a:extLst>
          </p:cNvPr>
          <p:cNvSpPr/>
          <p:nvPr/>
        </p:nvSpPr>
        <p:spPr>
          <a:xfrm>
            <a:off x="3545473" y="4274507"/>
            <a:ext cx="1490472"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Privacy Enhancing Technologies</a:t>
            </a:r>
          </a:p>
        </p:txBody>
      </p:sp>
      <p:sp>
        <p:nvSpPr>
          <p:cNvPr id="7" name="Rectangle 6">
            <a:extLst>
              <a:ext uri="{FF2B5EF4-FFF2-40B4-BE49-F238E27FC236}">
                <a16:creationId xmlns:a16="http://schemas.microsoft.com/office/drawing/2014/main" id="{8591E749-459C-7066-2962-5F263AC919ED}"/>
              </a:ext>
            </a:extLst>
          </p:cNvPr>
          <p:cNvSpPr/>
          <p:nvPr/>
        </p:nvSpPr>
        <p:spPr>
          <a:xfrm>
            <a:off x="5683456" y="4274658"/>
            <a:ext cx="1490472"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Records of Processing Activities</a:t>
            </a:r>
          </a:p>
        </p:txBody>
      </p:sp>
      <p:sp>
        <p:nvSpPr>
          <p:cNvPr id="8" name="Rectangle 7">
            <a:extLst>
              <a:ext uri="{FF2B5EF4-FFF2-40B4-BE49-F238E27FC236}">
                <a16:creationId xmlns:a16="http://schemas.microsoft.com/office/drawing/2014/main" id="{BDA54B22-7B10-CB8D-55B9-6E6558F746DF}"/>
              </a:ext>
            </a:extLst>
          </p:cNvPr>
          <p:cNvSpPr/>
          <p:nvPr/>
        </p:nvSpPr>
        <p:spPr>
          <a:xfrm>
            <a:off x="7821439" y="4274507"/>
            <a:ext cx="1490472" cy="547699"/>
          </a:xfrm>
          <a:prstGeom prst="rect">
            <a:avLst/>
          </a:prstGeom>
          <a:solidFill>
            <a:srgbClr val="92D050"/>
          </a:solidFill>
          <a:ln w="25400" cap="flat" cmpd="sng" algn="ctr">
            <a:no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algn="ctr" defTabSz="914354"/>
            <a:r>
              <a:rPr lang="en-US" sz="1100" b="1">
                <a:solidFill>
                  <a:srgbClr val="2B496D"/>
                </a:solidFill>
                <a:latin typeface="Segoe UI" panose="020B0502040204020203" pitchFamily="34" charset="0"/>
                <a:cs typeface="Segoe UI" panose="020B0502040204020203" pitchFamily="34" charset="0"/>
              </a:rPr>
              <a:t>Privacy By Design</a:t>
            </a:r>
          </a:p>
        </p:txBody>
      </p:sp>
      <p:sp>
        <p:nvSpPr>
          <p:cNvPr id="14" name="Rectangle 13">
            <a:extLst>
              <a:ext uri="{FF2B5EF4-FFF2-40B4-BE49-F238E27FC236}">
                <a16:creationId xmlns:a16="http://schemas.microsoft.com/office/drawing/2014/main" id="{0B941381-6459-0E4B-4E87-AEACF9BB24EB}"/>
              </a:ext>
            </a:extLst>
          </p:cNvPr>
          <p:cNvSpPr/>
          <p:nvPr/>
        </p:nvSpPr>
        <p:spPr>
          <a:xfrm>
            <a:off x="10038137" y="5207483"/>
            <a:ext cx="1489641" cy="540493"/>
          </a:xfrm>
          <a:prstGeom prst="rect">
            <a:avLst/>
          </a:prstGeom>
          <a:solidFill>
            <a:srgbClr val="92D050"/>
          </a:solidFill>
          <a:ln w="3175" cap="flat" cmpd="sng" algn="ctr">
            <a:solidFill>
              <a:srgbClr val="2B496D"/>
            </a:solidFill>
            <a:prstDash val="solid"/>
          </a:ln>
          <a:effectLst/>
        </p:spPr>
        <p:txBody>
          <a:bodyPr rot="0" spcFirstLastPara="0" vertOverflow="overflow" horzOverflow="overflow" vert="horz" wrap="square" lIns="101600" tIns="50800" rIns="101600" bIns="5080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2B496D"/>
                </a:solidFill>
                <a:effectLst/>
                <a:uLnTx/>
                <a:uFillTx/>
                <a:latin typeface="Segoe UI" panose="020B0502040204020203" pitchFamily="34" charset="0"/>
                <a:ea typeface="+mn-ea"/>
                <a:cs typeface="Segoe UI" panose="020B0502040204020203" pitchFamily="34" charset="0"/>
              </a:rPr>
              <a:t>Privacy Assessments</a:t>
            </a:r>
          </a:p>
        </p:txBody>
      </p:sp>
    </p:spTree>
    <p:extLst>
      <p:ext uri="{BB962C8B-B14F-4D97-AF65-F5344CB8AC3E}">
        <p14:creationId xmlns:p14="http://schemas.microsoft.com/office/powerpoint/2010/main" val="213414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Data Ingestion Patterns</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32</a:t>
            </a:fld>
            <a:endParaRPr lang="en-US"/>
          </a:p>
        </p:txBody>
      </p:sp>
    </p:spTree>
    <p:extLst>
      <p:ext uri="{BB962C8B-B14F-4D97-AF65-F5344CB8AC3E}">
        <p14:creationId xmlns:p14="http://schemas.microsoft.com/office/powerpoint/2010/main" val="61215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ED2241-D34C-CAC8-638A-CBC60E0CE364}"/>
              </a:ext>
            </a:extLst>
          </p:cNvPr>
          <p:cNvSpPr>
            <a:spLocks noGrp="1"/>
          </p:cNvSpPr>
          <p:nvPr>
            <p:ph type="sldNum" sz="quarter" idx="10"/>
          </p:nvPr>
        </p:nvSpPr>
        <p:spPr/>
        <p:txBody>
          <a:bodyPr/>
          <a:lstStyle/>
          <a:p>
            <a:fld id="{C9EBFD1A-B7A0-466A-B83C-FDA8DD378B8A}" type="slidenum">
              <a:rPr lang="en-US" smtClean="0"/>
              <a:pPr/>
              <a:t>33</a:t>
            </a:fld>
            <a:endParaRPr lang="en-US"/>
          </a:p>
        </p:txBody>
      </p:sp>
      <p:graphicFrame>
        <p:nvGraphicFramePr>
          <p:cNvPr id="3" name="Table 3">
            <a:extLst>
              <a:ext uri="{FF2B5EF4-FFF2-40B4-BE49-F238E27FC236}">
                <a16:creationId xmlns:a16="http://schemas.microsoft.com/office/drawing/2014/main" id="{BB4321F7-4FCF-9E7E-004D-858AAF5C3C07}"/>
              </a:ext>
            </a:extLst>
          </p:cNvPr>
          <p:cNvGraphicFramePr>
            <a:graphicFrameLocks noGrp="1"/>
          </p:cNvGraphicFramePr>
          <p:nvPr>
            <p:extLst>
              <p:ext uri="{D42A27DB-BD31-4B8C-83A1-F6EECF244321}">
                <p14:modId xmlns:p14="http://schemas.microsoft.com/office/powerpoint/2010/main" val="1717637488"/>
              </p:ext>
            </p:extLst>
          </p:nvPr>
        </p:nvGraphicFramePr>
        <p:xfrm>
          <a:off x="243840" y="656925"/>
          <a:ext cx="11702969" cy="4909621"/>
        </p:xfrm>
        <a:graphic>
          <a:graphicData uri="http://schemas.openxmlformats.org/drawingml/2006/table">
            <a:tbl>
              <a:tblPr firstRow="1" bandRow="1">
                <a:tableStyleId>{00A15C55-8517-42AA-B614-E9B94910E393}</a:tableStyleId>
              </a:tblPr>
              <a:tblGrid>
                <a:gridCol w="1965960">
                  <a:extLst>
                    <a:ext uri="{9D8B030D-6E8A-4147-A177-3AD203B41FA5}">
                      <a16:colId xmlns:a16="http://schemas.microsoft.com/office/drawing/2014/main" val="4235236035"/>
                    </a:ext>
                  </a:extLst>
                </a:gridCol>
                <a:gridCol w="3287486">
                  <a:extLst>
                    <a:ext uri="{9D8B030D-6E8A-4147-A177-3AD203B41FA5}">
                      <a16:colId xmlns:a16="http://schemas.microsoft.com/office/drawing/2014/main" val="1007922422"/>
                    </a:ext>
                  </a:extLst>
                </a:gridCol>
                <a:gridCol w="1530681">
                  <a:extLst>
                    <a:ext uri="{9D8B030D-6E8A-4147-A177-3AD203B41FA5}">
                      <a16:colId xmlns:a16="http://schemas.microsoft.com/office/drawing/2014/main" val="3247421257"/>
                    </a:ext>
                  </a:extLst>
                </a:gridCol>
                <a:gridCol w="1776248">
                  <a:extLst>
                    <a:ext uri="{9D8B030D-6E8A-4147-A177-3AD203B41FA5}">
                      <a16:colId xmlns:a16="http://schemas.microsoft.com/office/drawing/2014/main" val="1972560304"/>
                    </a:ext>
                  </a:extLst>
                </a:gridCol>
                <a:gridCol w="1493671">
                  <a:extLst>
                    <a:ext uri="{9D8B030D-6E8A-4147-A177-3AD203B41FA5}">
                      <a16:colId xmlns:a16="http://schemas.microsoft.com/office/drawing/2014/main" val="2867291351"/>
                    </a:ext>
                  </a:extLst>
                </a:gridCol>
                <a:gridCol w="1648923">
                  <a:extLst>
                    <a:ext uri="{9D8B030D-6E8A-4147-A177-3AD203B41FA5}">
                      <a16:colId xmlns:a16="http://schemas.microsoft.com/office/drawing/2014/main" val="73319201"/>
                    </a:ext>
                  </a:extLst>
                </a:gridCol>
              </a:tblGrid>
              <a:tr h="490021">
                <a:tc>
                  <a:txBody>
                    <a:bodyPr/>
                    <a:lstStyle/>
                    <a:p>
                      <a:r>
                        <a:rPr lang="en-US" sz="2000"/>
                        <a:t>Pattern</a:t>
                      </a:r>
                    </a:p>
                  </a:txBody>
                  <a:tcPr>
                    <a:solidFill>
                      <a:schemeClr val="bg2">
                        <a:lumMod val="50000"/>
                      </a:schemeClr>
                    </a:solidFill>
                  </a:tcPr>
                </a:tc>
                <a:tc>
                  <a:txBody>
                    <a:bodyPr/>
                    <a:lstStyle/>
                    <a:p>
                      <a:r>
                        <a:rPr lang="en-US" sz="2000"/>
                        <a:t>Description</a:t>
                      </a:r>
                    </a:p>
                  </a:txBody>
                  <a:tcPr>
                    <a:solidFill>
                      <a:schemeClr val="bg2">
                        <a:lumMod val="50000"/>
                      </a:schemeClr>
                    </a:solidFill>
                  </a:tcPr>
                </a:tc>
                <a:tc>
                  <a:txBody>
                    <a:bodyPr/>
                    <a:lstStyle/>
                    <a:p>
                      <a:r>
                        <a:rPr lang="en-US" sz="2000"/>
                        <a:t>Mode</a:t>
                      </a:r>
                    </a:p>
                  </a:txBody>
                  <a:tcPr>
                    <a:solidFill>
                      <a:schemeClr val="bg2">
                        <a:lumMod val="50000"/>
                      </a:schemeClr>
                    </a:solidFill>
                  </a:tcPr>
                </a:tc>
                <a:tc>
                  <a:txBody>
                    <a:bodyPr/>
                    <a:lstStyle/>
                    <a:p>
                      <a:r>
                        <a:rPr lang="en-US" sz="2000"/>
                        <a:t>Tools used</a:t>
                      </a:r>
                    </a:p>
                  </a:txBody>
                  <a:tcPr>
                    <a:solidFill>
                      <a:schemeClr val="bg2">
                        <a:lumMod val="50000"/>
                      </a:schemeClr>
                    </a:solidFill>
                  </a:tcPr>
                </a:tc>
                <a:tc>
                  <a:txBody>
                    <a:bodyPr/>
                    <a:lstStyle/>
                    <a:p>
                      <a:r>
                        <a:rPr lang="en-US" sz="2000"/>
                        <a:t>Latency</a:t>
                      </a:r>
                    </a:p>
                  </a:txBody>
                  <a:tcPr>
                    <a:solidFill>
                      <a:schemeClr val="bg2">
                        <a:lumMod val="50000"/>
                      </a:schemeClr>
                    </a:solidFill>
                  </a:tcPr>
                </a:tc>
                <a:tc>
                  <a:txBody>
                    <a:bodyPr/>
                    <a:lstStyle/>
                    <a:p>
                      <a:r>
                        <a:rPr lang="en-US" sz="2000"/>
                        <a:t>Comments</a:t>
                      </a:r>
                    </a:p>
                  </a:txBody>
                  <a:tcPr>
                    <a:solidFill>
                      <a:schemeClr val="bg2">
                        <a:lumMod val="50000"/>
                      </a:schemeClr>
                    </a:solidFill>
                  </a:tcPr>
                </a:tc>
                <a:extLst>
                  <a:ext uri="{0D108BD9-81ED-4DB2-BD59-A6C34878D82A}">
                    <a16:rowId xmlns:a16="http://schemas.microsoft.com/office/drawing/2014/main" val="1625936969"/>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I1:Data Acquisition for Relational &amp; Streaming sources</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Metadata driven confluent Kafka framework to capture changed data in a near real time manner from Oracle ERP source systems.</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Streaming Mode</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Confluent Kafka</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Real Time/NRT</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Recommended approach:</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1. Light on source system</a:t>
                      </a:r>
                    </a:p>
                    <a:p>
                      <a:r>
                        <a:rPr lang="en-US" sz="1400" kern="1200">
                          <a:solidFill>
                            <a:schemeClr val="dk1"/>
                          </a:solidFill>
                        </a:rPr>
                        <a:t>2. Near real time ingestion</a:t>
                      </a:r>
                      <a:endParaRPr lang="en-US" sz="1400" kern="1200">
                        <a:solidFill>
                          <a:schemeClr val="dk1"/>
                        </a:solidFill>
                        <a:latin typeface="+mn-lt"/>
                        <a:ea typeface="+mn-ea"/>
                        <a:cs typeface="+mn-cs"/>
                      </a:endParaRPr>
                    </a:p>
                  </a:txBody>
                  <a:tcPr/>
                </a:tc>
                <a:extLst>
                  <a:ext uri="{0D108BD9-81ED-4DB2-BD59-A6C34878D82A}">
                    <a16:rowId xmlns:a16="http://schemas.microsoft.com/office/drawing/2014/main" val="1723659983"/>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I2: Data Acquisition Pull from Source DB</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Metadata driven spark framework to identify changed data and loaded directly to Raw layer</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Pull strategy(Batch Ingestion)</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ADF</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Minutes</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Light on source system</a:t>
                      </a:r>
                      <a:endParaRPr lang="en-US" sz="1400" kern="1200">
                        <a:solidFill>
                          <a:schemeClr val="dk1"/>
                        </a:solidFill>
                        <a:latin typeface="+mn-lt"/>
                        <a:ea typeface="+mn-ea"/>
                        <a:cs typeface="+mn-cs"/>
                      </a:endParaRPr>
                    </a:p>
                  </a:txBody>
                  <a:tcPr/>
                </a:tc>
                <a:extLst>
                  <a:ext uri="{0D108BD9-81ED-4DB2-BD59-A6C34878D82A}">
                    <a16:rowId xmlns:a16="http://schemas.microsoft.com/office/drawing/2014/main" val="2790032609"/>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I3:Data Push by Source System</a:t>
                      </a:r>
                      <a:endParaRPr lang="en-US" sz="1400" kern="1200">
                        <a:solidFill>
                          <a:schemeClr val="dk1"/>
                        </a:solidFill>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Metadata driven spark framework to identify changed data and loaded to a transient landing layer before placing in Raw Layer</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Push strategy(Batch Ingestion)</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ADF</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Minutes</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Heavy lifting to be done in the source system</a:t>
                      </a:r>
                      <a:endParaRPr lang="en-US" sz="1400" kern="1200">
                        <a:solidFill>
                          <a:schemeClr val="dk1"/>
                        </a:solidFill>
                        <a:latin typeface="+mn-lt"/>
                        <a:ea typeface="+mn-ea"/>
                        <a:cs typeface="+mn-cs"/>
                      </a:endParaRPr>
                    </a:p>
                  </a:txBody>
                  <a:tcPr/>
                </a:tc>
                <a:extLst>
                  <a:ext uri="{0D108BD9-81ED-4DB2-BD59-A6C34878D82A}">
                    <a16:rowId xmlns:a16="http://schemas.microsoft.com/office/drawing/2014/main" val="405440575"/>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H1: Historical Migation</a:t>
                      </a:r>
                      <a:endParaRPr lang="en-US" sz="1400" kern="1200">
                        <a:solidFill>
                          <a:schemeClr val="dk1"/>
                        </a:solidFill>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a:solidFill>
                            <a:schemeClr val="dk1"/>
                          </a:solidFill>
                        </a:rPr>
                        <a:t>Migration of historical Data:</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1400" kern="1200">
                          <a:solidFill>
                            <a:schemeClr val="dk1"/>
                          </a:solidFill>
                        </a:rPr>
                        <a:t>From ERP source for transactional data</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1400" kern="1200">
                          <a:solidFill>
                            <a:schemeClr val="dk1"/>
                          </a:solidFill>
                        </a:rPr>
                        <a:t>Snapshots from DW</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1400" kern="1200">
                          <a:solidFill>
                            <a:schemeClr val="dk1"/>
                          </a:solidFill>
                        </a:rPr>
                        <a:t>SCD2 from DW</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1400" kern="1200">
                          <a:solidFill>
                            <a:schemeClr val="dk1"/>
                          </a:solidFill>
                        </a:rPr>
                        <a:t>Special data requirements from EDW</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Pull</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ADF</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Batch/One time</a:t>
                      </a:r>
                      <a:endParaRPr lang="en-US" sz="1400" kern="1200">
                        <a:solidFill>
                          <a:schemeClr val="dk1"/>
                        </a:solidFill>
                        <a:latin typeface="+mn-lt"/>
                        <a:ea typeface="+mn-ea"/>
                        <a:cs typeface="+mn-cs"/>
                      </a:endParaRPr>
                    </a:p>
                  </a:txBody>
                  <a:tcPr/>
                </a:tc>
                <a:tc>
                  <a:txBody>
                    <a:bodyPr/>
                    <a:lstStyle/>
                    <a:p>
                      <a:r>
                        <a:rPr lang="en-US" sz="1400" kern="1200">
                          <a:solidFill>
                            <a:schemeClr val="dk1"/>
                          </a:solidFill>
                        </a:rPr>
                        <a:t>Historical Data </a:t>
                      </a:r>
                      <a:endParaRPr lang="en-US" sz="1400" kern="1200">
                        <a:solidFill>
                          <a:schemeClr val="dk1"/>
                        </a:solidFill>
                        <a:latin typeface="+mn-lt"/>
                        <a:ea typeface="+mn-ea"/>
                        <a:cs typeface="+mn-cs"/>
                      </a:endParaRPr>
                    </a:p>
                  </a:txBody>
                  <a:tcPr/>
                </a:tc>
                <a:extLst>
                  <a:ext uri="{0D108BD9-81ED-4DB2-BD59-A6C34878D82A}">
                    <a16:rowId xmlns:a16="http://schemas.microsoft.com/office/drawing/2014/main" val="677227248"/>
                  </a:ext>
                </a:extLst>
              </a:tr>
            </a:tbl>
          </a:graphicData>
        </a:graphic>
      </p:graphicFrame>
      <p:sp>
        <p:nvSpPr>
          <p:cNvPr id="4" name="Title Placeholder 1">
            <a:extLst>
              <a:ext uri="{FF2B5EF4-FFF2-40B4-BE49-F238E27FC236}">
                <a16:creationId xmlns:a16="http://schemas.microsoft.com/office/drawing/2014/main" id="{AFBC39C8-F270-CF30-A17D-D8C0A8A50999}"/>
              </a:ext>
            </a:extLst>
          </p:cNvPr>
          <p:cNvSpPr txBox="1">
            <a:spLocks/>
          </p:cNvSpPr>
          <p:nvPr/>
        </p:nvSpPr>
        <p:spPr>
          <a:xfrm>
            <a:off x="67617" y="-31297"/>
            <a:ext cx="10972800" cy="563031"/>
          </a:xfrm>
          <a:prstGeom prst="rect">
            <a:avLst/>
          </a:prstGeom>
        </p:spPr>
        <p:txBody>
          <a:bodyPr/>
          <a:lstStyle>
            <a:defPPr>
              <a:defRPr lang="en-US"/>
            </a:defPPr>
            <a:lvl1pPr eaLnBrk="0" fontAlgn="base" hangingPunct="0">
              <a:spcBef>
                <a:spcPct val="0"/>
              </a:spcBef>
              <a:spcAft>
                <a:spcPct val="0"/>
              </a:spcAft>
              <a:defRPr sz="2400" b="0" i="0">
                <a:latin typeface="Segoe UI" panose="020B0502040204020203" pitchFamily="34" charset="0"/>
                <a:ea typeface="ＭＳ Ｐゴシック" charset="-128"/>
                <a:cs typeface="Segoe UI" panose="020B0502040204020203" pitchFamily="34" charset="0"/>
              </a:defRPr>
            </a:lvl1pPr>
            <a:lvl2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defTabSz="1219170"/>
            <a:r>
              <a:rPr lang="en-US" sz="3200">
                <a:solidFill>
                  <a:srgbClr val="000000"/>
                </a:solidFill>
              </a:rPr>
              <a:t>Ingestion Patterns</a:t>
            </a:r>
          </a:p>
        </p:txBody>
      </p:sp>
      <p:pic>
        <p:nvPicPr>
          <p:cNvPr id="5" name="Graphic 4" descr="Thumbs up sign with solid fill">
            <a:extLst>
              <a:ext uri="{FF2B5EF4-FFF2-40B4-BE49-F238E27FC236}">
                <a16:creationId xmlns:a16="http://schemas.microsoft.com/office/drawing/2014/main" id="{9D9D416A-C439-143F-29D5-88869978EC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5605" y="2092390"/>
            <a:ext cx="402772" cy="402772"/>
          </a:xfrm>
          <a:prstGeom prst="rect">
            <a:avLst/>
          </a:prstGeom>
        </p:spPr>
      </p:pic>
    </p:spTree>
    <p:extLst>
      <p:ext uri="{BB962C8B-B14F-4D97-AF65-F5344CB8AC3E}">
        <p14:creationId xmlns:p14="http://schemas.microsoft.com/office/powerpoint/2010/main" val="526243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flipH="1">
            <a:off x="4292354" y="1303867"/>
            <a:ext cx="13787" cy="534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065173" y="833083"/>
            <a:ext cx="1647477" cy="363151"/>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333">
                <a:solidFill>
                  <a:srgbClr val="000000"/>
                </a:solidFill>
                <a:latin typeface="Segoe UI" panose="020B0502040204020203" pitchFamily="34" charset="0"/>
                <a:cs typeface="Segoe UI" panose="020B0502040204020203" pitchFamily="34" charset="0"/>
              </a:rPr>
              <a:t>Kafka Managed Cloud</a:t>
            </a:r>
          </a:p>
        </p:txBody>
      </p:sp>
      <p:sp>
        <p:nvSpPr>
          <p:cNvPr id="207" name="TextBox 206"/>
          <p:cNvSpPr txBox="1"/>
          <p:nvPr/>
        </p:nvSpPr>
        <p:spPr>
          <a:xfrm>
            <a:off x="4293431" y="1425687"/>
            <a:ext cx="1332420" cy="318100"/>
          </a:xfrm>
          <a:prstGeom prst="rect">
            <a:avLst/>
          </a:prstGeom>
          <a:noFill/>
        </p:spPr>
        <p:txBody>
          <a:bodyPr wrap="square" rtlCol="0">
            <a:spAutoFit/>
          </a:bodyPr>
          <a:lstStyle/>
          <a:p>
            <a:pPr defTabSz="1219170"/>
            <a:r>
              <a:rPr lang="en-US" sz="1467">
                <a:solidFill>
                  <a:srgbClr val="000000"/>
                </a:solidFill>
                <a:latin typeface="Segoe UI" panose="020B0502040204020203" pitchFamily="34" charset="0"/>
                <a:cs typeface="Segoe UI" panose="020B0502040204020203" pitchFamily="34" charset="0"/>
              </a:rPr>
              <a:t>HL </a:t>
            </a:r>
            <a:r>
              <a:rPr lang="en-US" sz="1467" err="1">
                <a:solidFill>
                  <a:srgbClr val="000000"/>
                </a:solidFill>
                <a:latin typeface="Segoe UI" panose="020B0502040204020203" pitchFamily="34" charset="0"/>
                <a:cs typeface="Segoe UI" panose="020B0502040204020203" pitchFamily="34" charset="0"/>
              </a:rPr>
              <a:t>Vnet</a:t>
            </a:r>
            <a:endParaRPr lang="en-US" sz="1467">
              <a:solidFill>
                <a:srgbClr val="000000"/>
              </a:solidFill>
              <a:latin typeface="Segoe UI" panose="020B0502040204020203" pitchFamily="34" charset="0"/>
              <a:cs typeface="Segoe UI" panose="020B0502040204020203" pitchFamily="34" charset="0"/>
            </a:endParaRPr>
          </a:p>
        </p:txBody>
      </p:sp>
      <p:sp>
        <p:nvSpPr>
          <p:cNvPr id="81" name="Title Placeholder 1"/>
          <p:cNvSpPr txBox="1">
            <a:spLocks/>
          </p:cNvSpPr>
          <p:nvPr/>
        </p:nvSpPr>
        <p:spPr>
          <a:xfrm>
            <a:off x="67617" y="-31297"/>
            <a:ext cx="10972800" cy="563031"/>
          </a:xfrm>
          <a:prstGeom prst="rect">
            <a:avLst/>
          </a:prstGeom>
        </p:spPr>
        <p:txBody>
          <a:bodyPr/>
          <a:lstStyle>
            <a:defPPr>
              <a:defRPr lang="en-US"/>
            </a:defPPr>
            <a:lvl1pPr eaLnBrk="0" fontAlgn="base" hangingPunct="0">
              <a:spcBef>
                <a:spcPct val="0"/>
              </a:spcBef>
              <a:spcAft>
                <a:spcPct val="0"/>
              </a:spcAft>
              <a:defRPr sz="2400" b="0" i="0">
                <a:latin typeface="Segoe UI" panose="020B0502040204020203" pitchFamily="34" charset="0"/>
                <a:ea typeface="ＭＳ Ｐゴシック" charset="-128"/>
                <a:cs typeface="Segoe UI" panose="020B0502040204020203" pitchFamily="34" charset="0"/>
              </a:defRPr>
            </a:lvl1pPr>
            <a:lvl2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defTabSz="1219170"/>
            <a:r>
              <a:rPr lang="en-US" sz="3200">
                <a:solidFill>
                  <a:srgbClr val="000000"/>
                </a:solidFill>
              </a:rPr>
              <a:t>I-1: Data Acquisition for Relational &amp; Streaming sources</a:t>
            </a:r>
          </a:p>
        </p:txBody>
      </p:sp>
      <p:cxnSp>
        <p:nvCxnSpPr>
          <p:cNvPr id="10" name="Elbow Connector 9"/>
          <p:cNvCxnSpPr>
            <a:cxnSpLocks/>
            <a:endCxn id="5" idx="1"/>
          </p:cNvCxnSpPr>
          <p:nvPr/>
        </p:nvCxnSpPr>
        <p:spPr bwMode="auto">
          <a:xfrm>
            <a:off x="3339279" y="3297462"/>
            <a:ext cx="2536249" cy="216336"/>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98" name="Oval 97"/>
          <p:cNvSpPr/>
          <p:nvPr/>
        </p:nvSpPr>
        <p:spPr bwMode="auto">
          <a:xfrm>
            <a:off x="4839347" y="3205117"/>
            <a:ext cx="223643" cy="181941"/>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2</a:t>
            </a:r>
          </a:p>
        </p:txBody>
      </p:sp>
      <p:sp>
        <p:nvSpPr>
          <p:cNvPr id="103" name="TextBox 102"/>
          <p:cNvSpPr txBox="1"/>
          <p:nvPr/>
        </p:nvSpPr>
        <p:spPr>
          <a:xfrm>
            <a:off x="5020170" y="4934595"/>
            <a:ext cx="4369136" cy="1241815"/>
          </a:xfrm>
          <a:prstGeom prst="rect">
            <a:avLst/>
          </a:prstGeom>
          <a:noFill/>
        </p:spPr>
        <p:txBody>
          <a:bodyPr wrap="square" rtlCol="0">
            <a:spAutoFit/>
          </a:bodyPr>
          <a:lstStyle>
            <a:defPPr>
              <a:defRPr lang="en-US"/>
            </a:defPPr>
            <a:lvl1pPr>
              <a:defRPr sz="800"/>
            </a:lvl1pPr>
          </a:lstStyle>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Kafka CDC connector to read through log</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Initial Extract (Transform AVRO to Delta) to Delta Lake RAW using Kafka Sink /Streaming Connector.</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Incremental Data extract from source – Delta detection based</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Transformed Data Load to Delta Lake Integrated </a:t>
            </a: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p:txBody>
      </p:sp>
      <p:sp>
        <p:nvSpPr>
          <p:cNvPr id="2" name="Slide Number Placeholder 1"/>
          <p:cNvSpPr>
            <a:spLocks noGrp="1"/>
          </p:cNvSpPr>
          <p:nvPr>
            <p:ph type="sldNum" sz="quarter" idx="12"/>
          </p:nvPr>
        </p:nvSpPr>
        <p:spPr>
          <a:xfrm>
            <a:off x="11449371" y="6411121"/>
            <a:ext cx="524093" cy="301625"/>
          </a:xfrm>
          <a:prstGeom prst="rect">
            <a:avLst/>
          </a:prstGeom>
        </p:spPr>
        <p:txBody>
          <a:bodyPr anchor="ctr"/>
          <a:lstStyle>
            <a:defPPr>
              <a:defRPr lang="en-US"/>
            </a:defPPr>
            <a:lvl1pPr marL="0" algn="l" defTabSz="914400" rtl="0" eaLnBrk="1" latinLnBrk="0" hangingPunct="1">
              <a:defRPr sz="1200" kern="1200">
                <a:solidFill>
                  <a:schemeClr val="accent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85668524-FA1C-4CB5-95EF-6A5A5D003FF0}" type="slidenum">
              <a:rPr lang="en-US" smtClean="0"/>
              <a:pPr defTabSz="1219170">
                <a:defRPr/>
              </a:pPr>
              <a:t>34</a:t>
            </a:fld>
            <a:endParaRPr lang="en-US">
              <a:solidFill>
                <a:srgbClr val="FFD20A"/>
              </a:solidFill>
            </a:endParaRPr>
          </a:p>
        </p:txBody>
      </p:sp>
      <p:sp>
        <p:nvSpPr>
          <p:cNvPr id="4" name="Rectangle 3">
            <a:extLst>
              <a:ext uri="{FF2B5EF4-FFF2-40B4-BE49-F238E27FC236}">
                <a16:creationId xmlns:a16="http://schemas.microsoft.com/office/drawing/2014/main" id="{537B266C-4500-417B-D1BF-6202BD4E6319}"/>
              </a:ext>
            </a:extLst>
          </p:cNvPr>
          <p:cNvSpPr/>
          <p:nvPr/>
        </p:nvSpPr>
        <p:spPr>
          <a:xfrm>
            <a:off x="243151" y="139870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sp>
        <p:nvSpPr>
          <p:cNvPr id="9" name="Rectangle 8">
            <a:extLst>
              <a:ext uri="{FF2B5EF4-FFF2-40B4-BE49-F238E27FC236}">
                <a16:creationId xmlns:a16="http://schemas.microsoft.com/office/drawing/2014/main" id="{84AB897B-34E1-EC17-0170-E99FD05ECF33}"/>
              </a:ext>
            </a:extLst>
          </p:cNvPr>
          <p:cNvSpPr/>
          <p:nvPr/>
        </p:nvSpPr>
        <p:spPr>
          <a:xfrm>
            <a:off x="452739" y="166798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pic>
        <p:nvPicPr>
          <p:cNvPr id="12" name="Picture 11">
            <a:extLst>
              <a:ext uri="{FF2B5EF4-FFF2-40B4-BE49-F238E27FC236}">
                <a16:creationId xmlns:a16="http://schemas.microsoft.com/office/drawing/2014/main" id="{A4B1BF07-4903-584A-5BBC-E095AB06EA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88" y="1909142"/>
            <a:ext cx="302122" cy="344009"/>
          </a:xfrm>
          <a:prstGeom prst="rect">
            <a:avLst/>
          </a:prstGeom>
          <a:effectLst>
            <a:outerShdw blurRad="50800" dist="50800" dir="5400000" algn="ctr" rotWithShape="0">
              <a:schemeClr val="bg1"/>
            </a:outerShdw>
          </a:effectLst>
        </p:spPr>
      </p:pic>
      <p:cxnSp>
        <p:nvCxnSpPr>
          <p:cNvPr id="14" name="Elbow Connector 191">
            <a:extLst>
              <a:ext uri="{FF2B5EF4-FFF2-40B4-BE49-F238E27FC236}">
                <a16:creationId xmlns:a16="http://schemas.microsoft.com/office/drawing/2014/main" id="{1BE424AD-B1AB-124C-3CE6-243F273D1B85}"/>
              </a:ext>
            </a:extLst>
          </p:cNvPr>
          <p:cNvCxnSpPr>
            <a:cxnSpLocks/>
            <a:stCxn id="9" idx="2"/>
            <a:endCxn id="32" idx="1"/>
          </p:cNvCxnSpPr>
          <p:nvPr/>
        </p:nvCxnSpPr>
        <p:spPr>
          <a:xfrm rot="16200000" flipH="1">
            <a:off x="644841" y="3242332"/>
            <a:ext cx="1072274" cy="19386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E2855FB2-91A1-5CD7-F582-B9D20A5747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464" y="1918169"/>
            <a:ext cx="302122" cy="344009"/>
          </a:xfrm>
          <a:prstGeom prst="rect">
            <a:avLst/>
          </a:prstGeom>
          <a:effectLst>
            <a:outerShdw blurRad="50800" dist="50800" dir="5400000" algn="ctr" rotWithShape="0">
              <a:schemeClr val="bg1"/>
            </a:outerShdw>
          </a:effectLst>
        </p:spPr>
      </p:pic>
      <p:pic>
        <p:nvPicPr>
          <p:cNvPr id="19" name="Picture 18">
            <a:extLst>
              <a:ext uri="{FF2B5EF4-FFF2-40B4-BE49-F238E27FC236}">
                <a16:creationId xmlns:a16="http://schemas.microsoft.com/office/drawing/2014/main" id="{C40FFE35-6409-E2E6-E1AC-152F015D63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3130" y="1924951"/>
            <a:ext cx="302122" cy="344009"/>
          </a:xfrm>
          <a:prstGeom prst="rect">
            <a:avLst/>
          </a:prstGeom>
          <a:effectLst>
            <a:outerShdw blurRad="50800" dist="50800" dir="5400000" algn="ctr" rotWithShape="0">
              <a:schemeClr val="bg1"/>
            </a:outerShdw>
          </a:effectLst>
        </p:spPr>
      </p:pic>
      <p:grpSp>
        <p:nvGrpSpPr>
          <p:cNvPr id="20" name="Group 19">
            <a:extLst>
              <a:ext uri="{FF2B5EF4-FFF2-40B4-BE49-F238E27FC236}">
                <a16:creationId xmlns:a16="http://schemas.microsoft.com/office/drawing/2014/main" id="{DFD00142-2A7E-9541-7C81-90E54E1AEE0F}"/>
              </a:ext>
            </a:extLst>
          </p:cNvPr>
          <p:cNvGrpSpPr/>
          <p:nvPr/>
        </p:nvGrpSpPr>
        <p:grpSpPr>
          <a:xfrm>
            <a:off x="455955" y="4858968"/>
            <a:ext cx="1262618" cy="1071286"/>
            <a:chOff x="520279" y="4858968"/>
            <a:chExt cx="1262618" cy="1071286"/>
          </a:xfrm>
        </p:grpSpPr>
        <p:sp>
          <p:nvSpPr>
            <p:cNvPr id="21" name="Rectangle 20">
              <a:extLst>
                <a:ext uri="{FF2B5EF4-FFF2-40B4-BE49-F238E27FC236}">
                  <a16:creationId xmlns:a16="http://schemas.microsoft.com/office/drawing/2014/main" id="{18CD7609-0984-DEEF-C49E-D8B653B4A78B}"/>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23" name="Picture 22">
              <a:extLst>
                <a:ext uri="{FF2B5EF4-FFF2-40B4-BE49-F238E27FC236}">
                  <a16:creationId xmlns:a16="http://schemas.microsoft.com/office/drawing/2014/main" id="{AB417B00-EC1A-CF44-070C-FDD4497B237E}"/>
                </a:ext>
              </a:extLst>
            </p:cNvPr>
            <p:cNvPicPr>
              <a:picLocks noChangeAspect="1"/>
            </p:cNvPicPr>
            <p:nvPr/>
          </p:nvPicPr>
          <p:blipFill>
            <a:blip r:embed="rId4"/>
            <a:stretch>
              <a:fillRect/>
            </a:stretch>
          </p:blipFill>
          <p:spPr>
            <a:xfrm>
              <a:off x="680628" y="5464050"/>
              <a:ext cx="311660" cy="386792"/>
            </a:xfrm>
            <a:prstGeom prst="rect">
              <a:avLst/>
            </a:prstGeom>
          </p:spPr>
        </p:pic>
        <p:pic>
          <p:nvPicPr>
            <p:cNvPr id="24" name="Picture 23">
              <a:extLst>
                <a:ext uri="{FF2B5EF4-FFF2-40B4-BE49-F238E27FC236}">
                  <a16:creationId xmlns:a16="http://schemas.microsoft.com/office/drawing/2014/main" id="{D9846657-0D1B-3CE6-E39D-AD3D23DE5FC3}"/>
                </a:ext>
              </a:extLst>
            </p:cNvPr>
            <p:cNvPicPr>
              <a:picLocks noChangeAspect="1"/>
            </p:cNvPicPr>
            <p:nvPr/>
          </p:nvPicPr>
          <p:blipFill>
            <a:blip r:embed="rId5"/>
            <a:stretch>
              <a:fillRect/>
            </a:stretch>
          </p:blipFill>
          <p:spPr>
            <a:xfrm>
              <a:off x="1263890" y="5511316"/>
              <a:ext cx="388691" cy="253401"/>
            </a:xfrm>
            <a:prstGeom prst="rect">
              <a:avLst/>
            </a:prstGeom>
          </p:spPr>
        </p:pic>
      </p:grpSp>
      <p:cxnSp>
        <p:nvCxnSpPr>
          <p:cNvPr id="26" name="Elbow Connector 191">
            <a:extLst>
              <a:ext uri="{FF2B5EF4-FFF2-40B4-BE49-F238E27FC236}">
                <a16:creationId xmlns:a16="http://schemas.microsoft.com/office/drawing/2014/main" id="{D97C1C37-8260-C5BF-4526-3156712E7A1D}"/>
              </a:ext>
            </a:extLst>
          </p:cNvPr>
          <p:cNvCxnSpPr>
            <a:cxnSpLocks/>
            <a:stCxn id="21" idx="0"/>
            <a:endCxn id="32" idx="1"/>
          </p:cNvCxnSpPr>
          <p:nvPr/>
        </p:nvCxnSpPr>
        <p:spPr>
          <a:xfrm rot="5400000" flipH="1" flipV="1">
            <a:off x="690802" y="4271862"/>
            <a:ext cx="983569" cy="190644"/>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9" name="Picture 28">
            <a:extLst>
              <a:ext uri="{FF2B5EF4-FFF2-40B4-BE49-F238E27FC236}">
                <a16:creationId xmlns:a16="http://schemas.microsoft.com/office/drawing/2014/main" id="{B4A1B28A-DB25-DE08-FD75-75CB0C5001DE}"/>
              </a:ext>
            </a:extLst>
          </p:cNvPr>
          <p:cNvPicPr>
            <a:picLocks noChangeAspect="1"/>
          </p:cNvPicPr>
          <p:nvPr/>
        </p:nvPicPr>
        <p:blipFill>
          <a:blip r:embed="rId6"/>
          <a:stretch>
            <a:fillRect/>
          </a:stretch>
        </p:blipFill>
        <p:spPr>
          <a:xfrm>
            <a:off x="506090" y="4955749"/>
            <a:ext cx="472717" cy="503546"/>
          </a:xfrm>
          <a:prstGeom prst="rect">
            <a:avLst/>
          </a:prstGeom>
        </p:spPr>
      </p:pic>
      <p:sp>
        <p:nvSpPr>
          <p:cNvPr id="3" name="TextBox 2">
            <a:extLst>
              <a:ext uri="{FF2B5EF4-FFF2-40B4-BE49-F238E27FC236}">
                <a16:creationId xmlns:a16="http://schemas.microsoft.com/office/drawing/2014/main" id="{ED8C3628-5654-9F3B-0E32-1D8846DBAAE2}"/>
              </a:ext>
            </a:extLst>
          </p:cNvPr>
          <p:cNvSpPr txBox="1"/>
          <p:nvPr/>
        </p:nvSpPr>
        <p:spPr>
          <a:xfrm>
            <a:off x="540536" y="230801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sp>
        <p:nvSpPr>
          <p:cNvPr id="8" name="TextBox 7">
            <a:extLst>
              <a:ext uri="{FF2B5EF4-FFF2-40B4-BE49-F238E27FC236}">
                <a16:creationId xmlns:a16="http://schemas.microsoft.com/office/drawing/2014/main" id="{A8221771-5E46-C568-D3E4-EE513EDCC3A5}"/>
              </a:ext>
            </a:extLst>
          </p:cNvPr>
          <p:cNvSpPr txBox="1"/>
          <p:nvPr/>
        </p:nvSpPr>
        <p:spPr>
          <a:xfrm>
            <a:off x="1058432" y="5239390"/>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pic>
        <p:nvPicPr>
          <p:cNvPr id="17" name="Picture 16">
            <a:extLst>
              <a:ext uri="{FF2B5EF4-FFF2-40B4-BE49-F238E27FC236}">
                <a16:creationId xmlns:a16="http://schemas.microsoft.com/office/drawing/2014/main" id="{0256227B-EDCE-479B-EB27-AD9AC65E94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606" y="4925586"/>
            <a:ext cx="302122" cy="344009"/>
          </a:xfrm>
          <a:prstGeom prst="rect">
            <a:avLst/>
          </a:prstGeom>
          <a:effectLst>
            <a:outerShdw blurRad="50800" dist="50800" dir="5400000" algn="ctr" rotWithShape="0">
              <a:schemeClr val="bg1"/>
            </a:outerShdw>
          </a:effectLst>
        </p:spPr>
      </p:pic>
      <p:sp>
        <p:nvSpPr>
          <p:cNvPr id="22" name="Rectangle 21">
            <a:extLst>
              <a:ext uri="{FF2B5EF4-FFF2-40B4-BE49-F238E27FC236}">
                <a16:creationId xmlns:a16="http://schemas.microsoft.com/office/drawing/2014/main" id="{6AFA87F5-1E1C-5B07-9448-2E1C22B39787}"/>
              </a:ext>
            </a:extLst>
          </p:cNvPr>
          <p:cNvSpPr/>
          <p:nvPr/>
        </p:nvSpPr>
        <p:spPr>
          <a:xfrm>
            <a:off x="2658376" y="1982176"/>
            <a:ext cx="724894" cy="3406937"/>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Acquisition</a:t>
            </a:r>
          </a:p>
        </p:txBody>
      </p:sp>
      <p:pic>
        <p:nvPicPr>
          <p:cNvPr id="31" name="Picture 30">
            <a:extLst>
              <a:ext uri="{FF2B5EF4-FFF2-40B4-BE49-F238E27FC236}">
                <a16:creationId xmlns:a16="http://schemas.microsoft.com/office/drawing/2014/main" id="{ED3239A1-B474-7133-92E5-B70824247176}"/>
              </a:ext>
            </a:extLst>
          </p:cNvPr>
          <p:cNvPicPr>
            <a:picLocks noChangeAspect="1"/>
          </p:cNvPicPr>
          <p:nvPr/>
        </p:nvPicPr>
        <p:blipFill>
          <a:blip r:embed="rId7"/>
          <a:stretch>
            <a:fillRect/>
          </a:stretch>
        </p:blipFill>
        <p:spPr>
          <a:xfrm>
            <a:off x="4433426" y="1170510"/>
            <a:ext cx="425882" cy="266714"/>
          </a:xfrm>
          <a:prstGeom prst="rect">
            <a:avLst/>
          </a:prstGeom>
        </p:spPr>
      </p:pic>
      <p:cxnSp>
        <p:nvCxnSpPr>
          <p:cNvPr id="33" name="Elbow Connector 191">
            <a:extLst>
              <a:ext uri="{FF2B5EF4-FFF2-40B4-BE49-F238E27FC236}">
                <a16:creationId xmlns:a16="http://schemas.microsoft.com/office/drawing/2014/main" id="{992A48E8-D04C-567D-68A6-E5DEE096E7C9}"/>
              </a:ext>
            </a:extLst>
          </p:cNvPr>
          <p:cNvCxnSpPr>
            <a:cxnSpLocks/>
            <a:stCxn id="32" idx="3"/>
          </p:cNvCxnSpPr>
          <p:nvPr/>
        </p:nvCxnSpPr>
        <p:spPr>
          <a:xfrm flipV="1">
            <a:off x="1679074" y="3297462"/>
            <a:ext cx="1034853" cy="577937"/>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74" name="Group 73">
            <a:extLst>
              <a:ext uri="{FF2B5EF4-FFF2-40B4-BE49-F238E27FC236}">
                <a16:creationId xmlns:a16="http://schemas.microsoft.com/office/drawing/2014/main" id="{783BFF29-8477-E88B-3B3A-E453B1CC0B21}"/>
              </a:ext>
            </a:extLst>
          </p:cNvPr>
          <p:cNvGrpSpPr/>
          <p:nvPr/>
        </p:nvGrpSpPr>
        <p:grpSpPr>
          <a:xfrm>
            <a:off x="8787452" y="597759"/>
            <a:ext cx="3013416" cy="1618004"/>
            <a:chOff x="6753734" y="887759"/>
            <a:chExt cx="3013416" cy="1618004"/>
          </a:xfrm>
        </p:grpSpPr>
        <p:sp>
          <p:nvSpPr>
            <p:cNvPr id="105" name="TextBox 104"/>
            <p:cNvSpPr txBox="1"/>
            <p:nvPr/>
          </p:nvSpPr>
          <p:spPr>
            <a:xfrm>
              <a:off x="6753734" y="935525"/>
              <a:ext cx="3013416" cy="1570238"/>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Kafka Source/Topic initialization. </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Metadata wrapper for Kafka Sink pipeline</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Source vs Raw trigger DQ tool</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Slowly Changing Dimensions.</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Data Validation framework using </a:t>
              </a:r>
              <a:r>
                <a:rPr lang="en-US" sz="1067" err="1">
                  <a:solidFill>
                    <a:srgbClr val="000000"/>
                  </a:solidFill>
                  <a:latin typeface="Segoe UI" panose="020B0502040204020203" pitchFamily="34" charset="0"/>
                  <a:cs typeface="Segoe UI" panose="020B0502040204020203" pitchFamily="34" charset="0"/>
                </a:rPr>
                <a:t>Databuck</a:t>
              </a:r>
              <a:r>
                <a:rPr lang="en-US" sz="1067">
                  <a:solidFill>
                    <a:srgbClr val="000000"/>
                  </a:solidFill>
                  <a:latin typeface="Segoe UI" panose="020B0502040204020203" pitchFamily="34" charset="0"/>
                  <a:cs typeface="Segoe UI" panose="020B0502040204020203" pitchFamily="34" charset="0"/>
                </a:rPr>
                <a:t> API/Databricks notebook.</a:t>
              </a:r>
            </a:p>
            <a:p>
              <a:pPr marL="228600" indent="-228600"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p:txBody>
        </p:sp>
        <p:pic>
          <p:nvPicPr>
            <p:cNvPr id="66" name="Picture 65">
              <a:extLst>
                <a:ext uri="{FF2B5EF4-FFF2-40B4-BE49-F238E27FC236}">
                  <a16:creationId xmlns:a16="http://schemas.microsoft.com/office/drawing/2014/main" id="{06479228-4E11-F40E-D310-FFD03D59B1E9}"/>
                </a:ext>
              </a:extLst>
            </p:cNvPr>
            <p:cNvPicPr>
              <a:picLocks noChangeAspect="1"/>
            </p:cNvPicPr>
            <p:nvPr/>
          </p:nvPicPr>
          <p:blipFill>
            <a:blip r:embed="rId8"/>
            <a:stretch>
              <a:fillRect/>
            </a:stretch>
          </p:blipFill>
          <p:spPr>
            <a:xfrm>
              <a:off x="9349043" y="887759"/>
              <a:ext cx="396437" cy="222996"/>
            </a:xfrm>
            <a:prstGeom prst="rect">
              <a:avLst/>
            </a:prstGeom>
          </p:spPr>
        </p:pic>
      </p:grpSp>
      <p:sp>
        <p:nvSpPr>
          <p:cNvPr id="69" name="TextBox 68">
            <a:extLst>
              <a:ext uri="{FF2B5EF4-FFF2-40B4-BE49-F238E27FC236}">
                <a16:creationId xmlns:a16="http://schemas.microsoft.com/office/drawing/2014/main" id="{11DDB02A-55F6-A7D6-5FF1-FC9CEB39E3FC}"/>
              </a:ext>
            </a:extLst>
          </p:cNvPr>
          <p:cNvSpPr txBox="1"/>
          <p:nvPr/>
        </p:nvSpPr>
        <p:spPr>
          <a:xfrm>
            <a:off x="2095955" y="3101912"/>
            <a:ext cx="433409"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a:solidFill>
                  <a:srgbClr val="000000"/>
                </a:solidFill>
                <a:latin typeface="Segoe UI" panose="020B0502040204020203" pitchFamily="34" charset="0"/>
                <a:cs typeface="Segoe UI" panose="020B0502040204020203" pitchFamily="34" charset="0"/>
              </a:rPr>
              <a:t>Topic</a:t>
            </a:r>
          </a:p>
        </p:txBody>
      </p:sp>
      <p:pic>
        <p:nvPicPr>
          <p:cNvPr id="73" name="Picture 72">
            <a:extLst>
              <a:ext uri="{FF2B5EF4-FFF2-40B4-BE49-F238E27FC236}">
                <a16:creationId xmlns:a16="http://schemas.microsoft.com/office/drawing/2014/main" id="{470CBE74-BD41-4130-5B99-C31977B20399}"/>
              </a:ext>
            </a:extLst>
          </p:cNvPr>
          <p:cNvPicPr>
            <a:picLocks noChangeAspect="1"/>
          </p:cNvPicPr>
          <p:nvPr/>
        </p:nvPicPr>
        <p:blipFill>
          <a:blip r:embed="rId9"/>
          <a:stretch>
            <a:fillRect/>
          </a:stretch>
        </p:blipFill>
        <p:spPr>
          <a:xfrm>
            <a:off x="5183473" y="3062861"/>
            <a:ext cx="335163" cy="344740"/>
          </a:xfrm>
          <a:prstGeom prst="rect">
            <a:avLst/>
          </a:prstGeom>
        </p:spPr>
      </p:pic>
      <p:pic>
        <p:nvPicPr>
          <p:cNvPr id="75" name="Picture 74">
            <a:extLst>
              <a:ext uri="{FF2B5EF4-FFF2-40B4-BE49-F238E27FC236}">
                <a16:creationId xmlns:a16="http://schemas.microsoft.com/office/drawing/2014/main" id="{57483678-5CBB-F3B5-76AD-1CC37A83D4CC}"/>
              </a:ext>
            </a:extLst>
          </p:cNvPr>
          <p:cNvPicPr>
            <a:picLocks noChangeAspect="1"/>
          </p:cNvPicPr>
          <p:nvPr/>
        </p:nvPicPr>
        <p:blipFill>
          <a:blip r:embed="rId10"/>
          <a:stretch>
            <a:fillRect/>
          </a:stretch>
        </p:blipFill>
        <p:spPr>
          <a:xfrm>
            <a:off x="5820061" y="1620790"/>
            <a:ext cx="271680" cy="264714"/>
          </a:xfrm>
          <a:prstGeom prst="rect">
            <a:avLst/>
          </a:prstGeom>
        </p:spPr>
      </p:pic>
      <p:sp>
        <p:nvSpPr>
          <p:cNvPr id="76" name="TextBox 75">
            <a:extLst>
              <a:ext uri="{FF2B5EF4-FFF2-40B4-BE49-F238E27FC236}">
                <a16:creationId xmlns:a16="http://schemas.microsoft.com/office/drawing/2014/main" id="{44322149-E2A6-3D79-85E2-B93A152008AB}"/>
              </a:ext>
            </a:extLst>
          </p:cNvPr>
          <p:cNvSpPr txBox="1"/>
          <p:nvPr/>
        </p:nvSpPr>
        <p:spPr>
          <a:xfrm>
            <a:off x="4612426" y="2047072"/>
            <a:ext cx="777974"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API</a:t>
            </a:r>
          </a:p>
        </p:txBody>
      </p:sp>
      <p:cxnSp>
        <p:nvCxnSpPr>
          <p:cNvPr id="82" name="Elbow Connector 191">
            <a:extLst>
              <a:ext uri="{FF2B5EF4-FFF2-40B4-BE49-F238E27FC236}">
                <a16:creationId xmlns:a16="http://schemas.microsoft.com/office/drawing/2014/main" id="{943A6FE9-D510-288B-7028-4F01885D00D4}"/>
              </a:ext>
            </a:extLst>
          </p:cNvPr>
          <p:cNvCxnSpPr>
            <a:cxnSpLocks/>
            <a:stCxn id="73" idx="0"/>
            <a:endCxn id="75" idx="1"/>
          </p:cNvCxnSpPr>
          <p:nvPr/>
        </p:nvCxnSpPr>
        <p:spPr>
          <a:xfrm rot="5400000" flipH="1" flipV="1">
            <a:off x="4930701" y="2173501"/>
            <a:ext cx="1309714" cy="46900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6" name="TextBox 85">
            <a:extLst>
              <a:ext uri="{FF2B5EF4-FFF2-40B4-BE49-F238E27FC236}">
                <a16:creationId xmlns:a16="http://schemas.microsoft.com/office/drawing/2014/main" id="{EFF99F7D-8D5A-2FDF-39A1-6368C8325E60}"/>
              </a:ext>
            </a:extLst>
          </p:cNvPr>
          <p:cNvSpPr txBox="1"/>
          <p:nvPr/>
        </p:nvSpPr>
        <p:spPr>
          <a:xfrm>
            <a:off x="5533590" y="1928646"/>
            <a:ext cx="1116302"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Testing F/w</a:t>
            </a:r>
          </a:p>
        </p:txBody>
      </p:sp>
      <p:sp>
        <p:nvSpPr>
          <p:cNvPr id="13" name="Rectangle 12">
            <a:extLst>
              <a:ext uri="{FF2B5EF4-FFF2-40B4-BE49-F238E27FC236}">
                <a16:creationId xmlns:a16="http://schemas.microsoft.com/office/drawing/2014/main" id="{2351547D-711E-F613-E7B7-5A1B95B7E42D}"/>
              </a:ext>
            </a:extLst>
          </p:cNvPr>
          <p:cNvSpPr/>
          <p:nvPr/>
        </p:nvSpPr>
        <p:spPr>
          <a:xfrm>
            <a:off x="2711195" y="2982148"/>
            <a:ext cx="631030" cy="779020"/>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Streaming / NRT</a:t>
            </a:r>
          </a:p>
        </p:txBody>
      </p:sp>
      <p:pic>
        <p:nvPicPr>
          <p:cNvPr id="15" name="Picture 14">
            <a:extLst>
              <a:ext uri="{FF2B5EF4-FFF2-40B4-BE49-F238E27FC236}">
                <a16:creationId xmlns:a16="http://schemas.microsoft.com/office/drawing/2014/main" id="{1EADE7B2-DCF9-9F8D-D0A6-3657C7B07775}"/>
              </a:ext>
            </a:extLst>
          </p:cNvPr>
          <p:cNvPicPr>
            <a:picLocks noChangeAspect="1"/>
          </p:cNvPicPr>
          <p:nvPr/>
        </p:nvPicPr>
        <p:blipFill>
          <a:blip r:embed="rId9"/>
          <a:stretch>
            <a:fillRect/>
          </a:stretch>
        </p:blipFill>
        <p:spPr>
          <a:xfrm>
            <a:off x="2744268" y="3344096"/>
            <a:ext cx="247569" cy="254643"/>
          </a:xfrm>
          <a:prstGeom prst="rect">
            <a:avLst/>
          </a:prstGeom>
        </p:spPr>
      </p:pic>
      <p:pic>
        <p:nvPicPr>
          <p:cNvPr id="25" name="Picture 14" descr="See the source image">
            <a:extLst>
              <a:ext uri="{FF2B5EF4-FFF2-40B4-BE49-F238E27FC236}">
                <a16:creationId xmlns:a16="http://schemas.microsoft.com/office/drawing/2014/main" id="{002102FB-A4C6-0D90-0C42-5092D1AE54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4128" y="3323469"/>
            <a:ext cx="314854" cy="278205"/>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79530F69-A966-DE59-B93F-2B40DA488E10}"/>
              </a:ext>
            </a:extLst>
          </p:cNvPr>
          <p:cNvGrpSpPr/>
          <p:nvPr/>
        </p:nvGrpSpPr>
        <p:grpSpPr>
          <a:xfrm>
            <a:off x="1204616" y="3438120"/>
            <a:ext cx="565002" cy="611860"/>
            <a:chOff x="1303987" y="3974781"/>
            <a:chExt cx="565002" cy="611860"/>
          </a:xfrm>
        </p:grpSpPr>
        <p:sp>
          <p:nvSpPr>
            <p:cNvPr id="27" name="TextBox 26">
              <a:extLst>
                <a:ext uri="{FF2B5EF4-FFF2-40B4-BE49-F238E27FC236}">
                  <a16:creationId xmlns:a16="http://schemas.microsoft.com/office/drawing/2014/main" id="{0C6BD1D1-2019-3AA9-0D0A-A9C2B02EACF9}"/>
                </a:ext>
              </a:extLst>
            </p:cNvPr>
            <p:cNvSpPr txBox="1"/>
            <p:nvPr/>
          </p:nvSpPr>
          <p:spPr>
            <a:xfrm>
              <a:off x="1303987" y="3974781"/>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2" name="Picture 31">
              <a:extLst>
                <a:ext uri="{FF2B5EF4-FFF2-40B4-BE49-F238E27FC236}">
                  <a16:creationId xmlns:a16="http://schemas.microsoft.com/office/drawing/2014/main" id="{03A24207-C31A-2A9E-A5FA-5999AF893A4A}"/>
                </a:ext>
              </a:extLst>
            </p:cNvPr>
            <p:cNvPicPr>
              <a:picLocks noChangeAspect="1"/>
            </p:cNvPicPr>
            <p:nvPr/>
          </p:nvPicPr>
          <p:blipFill>
            <a:blip r:embed="rId12"/>
            <a:stretch>
              <a:fillRect/>
            </a:stretch>
          </p:blipFill>
          <p:spPr>
            <a:xfrm>
              <a:off x="1377279" y="4237478"/>
              <a:ext cx="401166" cy="349163"/>
            </a:xfrm>
            <a:prstGeom prst="rect">
              <a:avLst/>
            </a:prstGeom>
          </p:spPr>
        </p:pic>
      </p:grpSp>
      <p:grpSp>
        <p:nvGrpSpPr>
          <p:cNvPr id="47" name="Group 46">
            <a:extLst>
              <a:ext uri="{FF2B5EF4-FFF2-40B4-BE49-F238E27FC236}">
                <a16:creationId xmlns:a16="http://schemas.microsoft.com/office/drawing/2014/main" id="{559FEFE9-DEA7-4065-3FA6-5E5D02109640}"/>
              </a:ext>
            </a:extLst>
          </p:cNvPr>
          <p:cNvGrpSpPr/>
          <p:nvPr/>
        </p:nvGrpSpPr>
        <p:grpSpPr>
          <a:xfrm>
            <a:off x="3585738" y="2945844"/>
            <a:ext cx="565002" cy="611860"/>
            <a:chOff x="1303987" y="3974781"/>
            <a:chExt cx="565002" cy="611860"/>
          </a:xfrm>
        </p:grpSpPr>
        <p:sp>
          <p:nvSpPr>
            <p:cNvPr id="48" name="TextBox 47">
              <a:extLst>
                <a:ext uri="{FF2B5EF4-FFF2-40B4-BE49-F238E27FC236}">
                  <a16:creationId xmlns:a16="http://schemas.microsoft.com/office/drawing/2014/main" id="{DFB4B1E8-E90F-B866-5BB5-5F74E4E5B32C}"/>
                </a:ext>
              </a:extLst>
            </p:cNvPr>
            <p:cNvSpPr txBox="1"/>
            <p:nvPr/>
          </p:nvSpPr>
          <p:spPr>
            <a:xfrm>
              <a:off x="1303987" y="3974781"/>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 Sink</a:t>
              </a:r>
            </a:p>
            <a:p>
              <a:pPr algn="l"/>
              <a:r>
                <a:rPr lang="en-US" sz="700">
                  <a:solidFill>
                    <a:schemeClr val="bg1">
                      <a:lumMod val="65000"/>
                    </a:schemeClr>
                  </a:solidFill>
                  <a:cs typeface="Arial" panose="020B0604020202020204" pitchFamily="34" charset="0"/>
                </a:rPr>
                <a:t>Connector</a:t>
              </a:r>
            </a:p>
          </p:txBody>
        </p:sp>
        <p:pic>
          <p:nvPicPr>
            <p:cNvPr id="64" name="Picture 63">
              <a:extLst>
                <a:ext uri="{FF2B5EF4-FFF2-40B4-BE49-F238E27FC236}">
                  <a16:creationId xmlns:a16="http://schemas.microsoft.com/office/drawing/2014/main" id="{31033918-1AE0-D4A4-021B-0982DFF8B009}"/>
                </a:ext>
              </a:extLst>
            </p:cNvPr>
            <p:cNvPicPr>
              <a:picLocks noChangeAspect="1"/>
            </p:cNvPicPr>
            <p:nvPr/>
          </p:nvPicPr>
          <p:blipFill>
            <a:blip r:embed="rId12"/>
            <a:stretch>
              <a:fillRect/>
            </a:stretch>
          </p:blipFill>
          <p:spPr>
            <a:xfrm>
              <a:off x="1377279" y="4237478"/>
              <a:ext cx="401166" cy="349163"/>
            </a:xfrm>
            <a:prstGeom prst="rect">
              <a:avLst/>
            </a:prstGeom>
          </p:spPr>
        </p:pic>
      </p:grpSp>
      <p:pic>
        <p:nvPicPr>
          <p:cNvPr id="71" name="Picture 70">
            <a:extLst>
              <a:ext uri="{FF2B5EF4-FFF2-40B4-BE49-F238E27FC236}">
                <a16:creationId xmlns:a16="http://schemas.microsoft.com/office/drawing/2014/main" id="{5E6AAFEE-128F-D318-22DA-83DB0D6853BF}"/>
              </a:ext>
            </a:extLst>
          </p:cNvPr>
          <p:cNvPicPr>
            <a:picLocks noChangeAspect="1"/>
          </p:cNvPicPr>
          <p:nvPr/>
        </p:nvPicPr>
        <p:blipFill>
          <a:blip r:embed="rId13"/>
          <a:stretch>
            <a:fillRect/>
          </a:stretch>
        </p:blipFill>
        <p:spPr>
          <a:xfrm>
            <a:off x="5087117" y="3610773"/>
            <a:ext cx="419601" cy="314041"/>
          </a:xfrm>
          <a:prstGeom prst="rect">
            <a:avLst/>
          </a:prstGeom>
        </p:spPr>
      </p:pic>
      <p:sp>
        <p:nvSpPr>
          <p:cNvPr id="72" name="Oval 71">
            <a:extLst>
              <a:ext uri="{FF2B5EF4-FFF2-40B4-BE49-F238E27FC236}">
                <a16:creationId xmlns:a16="http://schemas.microsoft.com/office/drawing/2014/main" id="{CE9F55F9-BCF3-7AC1-55B0-5ED762AFADD5}"/>
              </a:ext>
            </a:extLst>
          </p:cNvPr>
          <p:cNvSpPr/>
          <p:nvPr/>
        </p:nvSpPr>
        <p:spPr bwMode="auto">
          <a:xfrm>
            <a:off x="1349389" y="3292758"/>
            <a:ext cx="223643" cy="181941"/>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1</a:t>
            </a:r>
          </a:p>
        </p:txBody>
      </p:sp>
      <p:sp>
        <p:nvSpPr>
          <p:cNvPr id="5" name="Rectangle 4">
            <a:extLst>
              <a:ext uri="{FF2B5EF4-FFF2-40B4-BE49-F238E27FC236}">
                <a16:creationId xmlns:a16="http://schemas.microsoft.com/office/drawing/2014/main" id="{95E4075C-261A-68F4-30F6-5C698E747BFD}"/>
              </a:ext>
            </a:extLst>
          </p:cNvPr>
          <p:cNvSpPr/>
          <p:nvPr/>
        </p:nvSpPr>
        <p:spPr>
          <a:xfrm>
            <a:off x="5875528" y="2810896"/>
            <a:ext cx="4770620" cy="1405803"/>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Data Platform</a:t>
            </a:r>
          </a:p>
        </p:txBody>
      </p:sp>
      <p:sp>
        <p:nvSpPr>
          <p:cNvPr id="6" name="Oval 5">
            <a:extLst>
              <a:ext uri="{FF2B5EF4-FFF2-40B4-BE49-F238E27FC236}">
                <a16:creationId xmlns:a16="http://schemas.microsoft.com/office/drawing/2014/main" id="{08E83A75-D79D-C637-C97A-012347C2B0B3}"/>
              </a:ext>
            </a:extLst>
          </p:cNvPr>
          <p:cNvSpPr/>
          <p:nvPr/>
        </p:nvSpPr>
        <p:spPr bwMode="auto">
          <a:xfrm>
            <a:off x="6836084" y="3557996"/>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4</a:t>
            </a:r>
          </a:p>
        </p:txBody>
      </p:sp>
      <p:grpSp>
        <p:nvGrpSpPr>
          <p:cNvPr id="7" name="Group 6">
            <a:extLst>
              <a:ext uri="{FF2B5EF4-FFF2-40B4-BE49-F238E27FC236}">
                <a16:creationId xmlns:a16="http://schemas.microsoft.com/office/drawing/2014/main" id="{57AE1BD7-4CA5-BE00-CC53-52533C5ACBA8}"/>
              </a:ext>
            </a:extLst>
          </p:cNvPr>
          <p:cNvGrpSpPr/>
          <p:nvPr/>
        </p:nvGrpSpPr>
        <p:grpSpPr>
          <a:xfrm>
            <a:off x="5938397" y="3175180"/>
            <a:ext cx="672655" cy="627150"/>
            <a:chOff x="3657074" y="4388236"/>
            <a:chExt cx="672655" cy="627150"/>
          </a:xfrm>
        </p:grpSpPr>
        <p:pic>
          <p:nvPicPr>
            <p:cNvPr id="11" name="Picture 10">
              <a:extLst>
                <a:ext uri="{FF2B5EF4-FFF2-40B4-BE49-F238E27FC236}">
                  <a16:creationId xmlns:a16="http://schemas.microsoft.com/office/drawing/2014/main" id="{B50F207D-C982-31B3-6FF7-B70081FD744D}"/>
                </a:ext>
              </a:extLst>
            </p:cNvPr>
            <p:cNvPicPr>
              <a:picLocks noChangeAspect="1"/>
            </p:cNvPicPr>
            <p:nvPr/>
          </p:nvPicPr>
          <p:blipFill>
            <a:blip r:embed="rId14"/>
            <a:stretch>
              <a:fillRect/>
            </a:stretch>
          </p:blipFill>
          <p:spPr>
            <a:xfrm>
              <a:off x="3813495" y="4388236"/>
              <a:ext cx="372896" cy="349999"/>
            </a:xfrm>
            <a:prstGeom prst="rect">
              <a:avLst/>
            </a:prstGeom>
            <a:effectLst/>
          </p:spPr>
        </p:pic>
        <p:sp>
          <p:nvSpPr>
            <p:cNvPr id="16" name="TextBox 15">
              <a:extLst>
                <a:ext uri="{FF2B5EF4-FFF2-40B4-BE49-F238E27FC236}">
                  <a16:creationId xmlns:a16="http://schemas.microsoft.com/office/drawing/2014/main" id="{C40AB78F-1A0D-46D6-C8CA-A316A93BA749}"/>
                </a:ext>
              </a:extLst>
            </p:cNvPr>
            <p:cNvSpPr txBox="1"/>
            <p:nvPr/>
          </p:nvSpPr>
          <p:spPr>
            <a:xfrm>
              <a:off x="3657074" y="4707609"/>
              <a:ext cx="672655"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Raw</a:t>
              </a:r>
            </a:p>
            <a:p>
              <a:pPr algn="ctr"/>
              <a:r>
                <a:rPr lang="en-US" sz="700">
                  <a:solidFill>
                    <a:schemeClr val="tx1">
                      <a:lumMod val="75000"/>
                    </a:schemeClr>
                  </a:solidFill>
                  <a:cs typeface="Arial" panose="020B0604020202020204" pitchFamily="34" charset="0"/>
                </a:rPr>
                <a:t>(Bronze)</a:t>
              </a:r>
            </a:p>
          </p:txBody>
        </p:sp>
      </p:grpSp>
      <p:sp>
        <p:nvSpPr>
          <p:cNvPr id="28" name="Right Arrow 15">
            <a:extLst>
              <a:ext uri="{FF2B5EF4-FFF2-40B4-BE49-F238E27FC236}">
                <a16:creationId xmlns:a16="http://schemas.microsoft.com/office/drawing/2014/main" id="{00946E20-7E2A-5CAF-C84C-082D6ED2C6D1}"/>
              </a:ext>
            </a:extLst>
          </p:cNvPr>
          <p:cNvSpPr/>
          <p:nvPr/>
        </p:nvSpPr>
        <p:spPr>
          <a:xfrm>
            <a:off x="6708136" y="3383119"/>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30" name="Group 29">
            <a:extLst>
              <a:ext uri="{FF2B5EF4-FFF2-40B4-BE49-F238E27FC236}">
                <a16:creationId xmlns:a16="http://schemas.microsoft.com/office/drawing/2014/main" id="{9B0F10C5-B503-2469-3506-F11AF126EBE0}"/>
              </a:ext>
            </a:extLst>
          </p:cNvPr>
          <p:cNvGrpSpPr/>
          <p:nvPr/>
        </p:nvGrpSpPr>
        <p:grpSpPr>
          <a:xfrm>
            <a:off x="7197734" y="3158285"/>
            <a:ext cx="695751" cy="650735"/>
            <a:chOff x="5087438" y="4388236"/>
            <a:chExt cx="695751" cy="650735"/>
          </a:xfrm>
        </p:grpSpPr>
        <p:pic>
          <p:nvPicPr>
            <p:cNvPr id="35" name="Picture 34">
              <a:extLst>
                <a:ext uri="{FF2B5EF4-FFF2-40B4-BE49-F238E27FC236}">
                  <a16:creationId xmlns:a16="http://schemas.microsoft.com/office/drawing/2014/main" id="{5B061A20-39BC-965F-36CC-B373D4DA24E8}"/>
                </a:ext>
              </a:extLst>
            </p:cNvPr>
            <p:cNvPicPr>
              <a:picLocks noChangeAspect="1"/>
            </p:cNvPicPr>
            <p:nvPr/>
          </p:nvPicPr>
          <p:blipFill>
            <a:blip r:embed="rId14"/>
            <a:stretch>
              <a:fillRect/>
            </a:stretch>
          </p:blipFill>
          <p:spPr>
            <a:xfrm>
              <a:off x="5219489" y="4388236"/>
              <a:ext cx="372896" cy="349999"/>
            </a:xfrm>
            <a:prstGeom prst="rect">
              <a:avLst/>
            </a:prstGeom>
            <a:effectLst/>
          </p:spPr>
        </p:pic>
        <p:sp>
          <p:nvSpPr>
            <p:cNvPr id="41" name="TextBox 40">
              <a:extLst>
                <a:ext uri="{FF2B5EF4-FFF2-40B4-BE49-F238E27FC236}">
                  <a16:creationId xmlns:a16="http://schemas.microsoft.com/office/drawing/2014/main" id="{65718878-392B-EBD0-D6A6-D645B5B7AB6E}"/>
                </a:ext>
              </a:extLst>
            </p:cNvPr>
            <p:cNvSpPr txBox="1"/>
            <p:nvPr/>
          </p:nvSpPr>
          <p:spPr>
            <a:xfrm>
              <a:off x="5087438" y="4731194"/>
              <a:ext cx="69575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Integrated (Silver)</a:t>
              </a:r>
            </a:p>
          </p:txBody>
        </p:sp>
      </p:grpSp>
      <p:pic>
        <p:nvPicPr>
          <p:cNvPr id="45" name="Picture 44">
            <a:extLst>
              <a:ext uri="{FF2B5EF4-FFF2-40B4-BE49-F238E27FC236}">
                <a16:creationId xmlns:a16="http://schemas.microsoft.com/office/drawing/2014/main" id="{5311A8C0-3260-0435-8370-688C6DD0DA00}"/>
              </a:ext>
            </a:extLst>
          </p:cNvPr>
          <p:cNvPicPr>
            <a:picLocks noChangeAspect="1"/>
          </p:cNvPicPr>
          <p:nvPr/>
        </p:nvPicPr>
        <p:blipFill>
          <a:blip r:embed="rId15"/>
          <a:stretch>
            <a:fillRect/>
          </a:stretch>
        </p:blipFill>
        <p:spPr>
          <a:xfrm>
            <a:off x="9731751" y="3054118"/>
            <a:ext cx="396171" cy="395417"/>
          </a:xfrm>
          <a:prstGeom prst="rect">
            <a:avLst/>
          </a:prstGeom>
        </p:spPr>
      </p:pic>
      <p:pic>
        <p:nvPicPr>
          <p:cNvPr id="65" name="Picture 64">
            <a:extLst>
              <a:ext uri="{FF2B5EF4-FFF2-40B4-BE49-F238E27FC236}">
                <a16:creationId xmlns:a16="http://schemas.microsoft.com/office/drawing/2014/main" id="{188A2C43-4507-2820-74FA-2CF0780B77E9}"/>
              </a:ext>
            </a:extLst>
          </p:cNvPr>
          <p:cNvPicPr>
            <a:picLocks noChangeAspect="1"/>
          </p:cNvPicPr>
          <p:nvPr/>
        </p:nvPicPr>
        <p:blipFill>
          <a:blip r:embed="rId16"/>
          <a:stretch>
            <a:fillRect/>
          </a:stretch>
        </p:blipFill>
        <p:spPr>
          <a:xfrm>
            <a:off x="9567339" y="3438679"/>
            <a:ext cx="712164" cy="232113"/>
          </a:xfrm>
          <a:prstGeom prst="rect">
            <a:avLst/>
          </a:prstGeom>
        </p:spPr>
      </p:pic>
      <p:sp>
        <p:nvSpPr>
          <p:cNvPr id="67" name="Right Arrow 213">
            <a:extLst>
              <a:ext uri="{FF2B5EF4-FFF2-40B4-BE49-F238E27FC236}">
                <a16:creationId xmlns:a16="http://schemas.microsoft.com/office/drawing/2014/main" id="{24A86B9B-4CD8-E9EB-80BC-C4234E91B942}"/>
              </a:ext>
            </a:extLst>
          </p:cNvPr>
          <p:cNvSpPr/>
          <p:nvPr/>
        </p:nvSpPr>
        <p:spPr>
          <a:xfrm>
            <a:off x="8072338" y="3372632"/>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84" name="Right Arrow 213">
            <a:extLst>
              <a:ext uri="{FF2B5EF4-FFF2-40B4-BE49-F238E27FC236}">
                <a16:creationId xmlns:a16="http://schemas.microsoft.com/office/drawing/2014/main" id="{FF42528A-C2C5-A53F-30EA-D0B4DBDB9B0A}"/>
              </a:ext>
            </a:extLst>
          </p:cNvPr>
          <p:cNvSpPr/>
          <p:nvPr/>
        </p:nvSpPr>
        <p:spPr>
          <a:xfrm>
            <a:off x="9308864" y="3246469"/>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85" name="Group 84">
            <a:extLst>
              <a:ext uri="{FF2B5EF4-FFF2-40B4-BE49-F238E27FC236}">
                <a16:creationId xmlns:a16="http://schemas.microsoft.com/office/drawing/2014/main" id="{55498008-94E7-1730-4E17-78EAC2C375FC}"/>
              </a:ext>
            </a:extLst>
          </p:cNvPr>
          <p:cNvGrpSpPr/>
          <p:nvPr/>
        </p:nvGrpSpPr>
        <p:grpSpPr>
          <a:xfrm>
            <a:off x="6235689" y="3863482"/>
            <a:ext cx="1394584" cy="261387"/>
            <a:chOff x="5940013" y="3204136"/>
            <a:chExt cx="1394584" cy="261387"/>
          </a:xfrm>
        </p:grpSpPr>
        <p:sp>
          <p:nvSpPr>
            <p:cNvPr id="87" name="TextBox 86">
              <a:extLst>
                <a:ext uri="{FF2B5EF4-FFF2-40B4-BE49-F238E27FC236}">
                  <a16:creationId xmlns:a16="http://schemas.microsoft.com/office/drawing/2014/main" id="{8870E23F-6ABC-2184-5FB6-E7181C4A7294}"/>
                </a:ext>
              </a:extLst>
            </p:cNvPr>
            <p:cNvSpPr txBox="1"/>
            <p:nvPr/>
          </p:nvSpPr>
          <p:spPr>
            <a:xfrm>
              <a:off x="6101027" y="3265468"/>
              <a:ext cx="1233570"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Foundational Data Products</a:t>
              </a:r>
            </a:p>
          </p:txBody>
        </p:sp>
        <p:pic>
          <p:nvPicPr>
            <p:cNvPr id="88" name="Picture 87">
              <a:extLst>
                <a:ext uri="{FF2B5EF4-FFF2-40B4-BE49-F238E27FC236}">
                  <a16:creationId xmlns:a16="http://schemas.microsoft.com/office/drawing/2014/main" id="{8E439812-D1CA-84F7-DCE4-6535F5117F97}"/>
                </a:ext>
              </a:extLst>
            </p:cNvPr>
            <p:cNvPicPr>
              <a:picLocks noChangeAspect="1"/>
            </p:cNvPicPr>
            <p:nvPr/>
          </p:nvPicPr>
          <p:blipFill>
            <a:blip r:embed="rId17"/>
            <a:stretch>
              <a:fillRect/>
            </a:stretch>
          </p:blipFill>
          <p:spPr>
            <a:xfrm>
              <a:off x="5940013" y="3204136"/>
              <a:ext cx="253236" cy="237442"/>
            </a:xfrm>
            <a:prstGeom prst="rect">
              <a:avLst/>
            </a:prstGeom>
          </p:spPr>
        </p:pic>
      </p:grpSp>
      <p:grpSp>
        <p:nvGrpSpPr>
          <p:cNvPr id="89" name="Group 88">
            <a:extLst>
              <a:ext uri="{FF2B5EF4-FFF2-40B4-BE49-F238E27FC236}">
                <a16:creationId xmlns:a16="http://schemas.microsoft.com/office/drawing/2014/main" id="{334FDF54-5C19-1B3C-11E0-0F7DB81C80AB}"/>
              </a:ext>
            </a:extLst>
          </p:cNvPr>
          <p:cNvGrpSpPr/>
          <p:nvPr/>
        </p:nvGrpSpPr>
        <p:grpSpPr>
          <a:xfrm>
            <a:off x="9079966" y="3853137"/>
            <a:ext cx="1286169" cy="262893"/>
            <a:chOff x="8784449" y="3374133"/>
            <a:chExt cx="1286169" cy="262893"/>
          </a:xfrm>
        </p:grpSpPr>
        <p:sp>
          <p:nvSpPr>
            <p:cNvPr id="90" name="TextBox 89">
              <a:extLst>
                <a:ext uri="{FF2B5EF4-FFF2-40B4-BE49-F238E27FC236}">
                  <a16:creationId xmlns:a16="http://schemas.microsoft.com/office/drawing/2014/main" id="{DFAB4845-E30E-8C09-0B4B-B86423ACD242}"/>
                </a:ext>
              </a:extLst>
            </p:cNvPr>
            <p:cNvSpPr txBox="1"/>
            <p:nvPr/>
          </p:nvSpPr>
          <p:spPr>
            <a:xfrm>
              <a:off x="8877427" y="3436971"/>
              <a:ext cx="1193191"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Business Data Products</a:t>
              </a:r>
            </a:p>
          </p:txBody>
        </p:sp>
        <p:pic>
          <p:nvPicPr>
            <p:cNvPr id="91" name="Picture 90">
              <a:extLst>
                <a:ext uri="{FF2B5EF4-FFF2-40B4-BE49-F238E27FC236}">
                  <a16:creationId xmlns:a16="http://schemas.microsoft.com/office/drawing/2014/main" id="{ADE95E13-6758-3D12-C1CA-B22BC22C8D97}"/>
                </a:ext>
              </a:extLst>
            </p:cNvPr>
            <p:cNvPicPr>
              <a:picLocks noChangeAspect="1"/>
            </p:cNvPicPr>
            <p:nvPr/>
          </p:nvPicPr>
          <p:blipFill>
            <a:blip r:embed="rId17"/>
            <a:stretch>
              <a:fillRect/>
            </a:stretch>
          </p:blipFill>
          <p:spPr>
            <a:xfrm>
              <a:off x="8784449" y="3374133"/>
              <a:ext cx="253236" cy="237442"/>
            </a:xfrm>
            <a:prstGeom prst="rect">
              <a:avLst/>
            </a:prstGeom>
          </p:spPr>
        </p:pic>
      </p:grpSp>
      <p:grpSp>
        <p:nvGrpSpPr>
          <p:cNvPr id="92" name="Group 91">
            <a:extLst>
              <a:ext uri="{FF2B5EF4-FFF2-40B4-BE49-F238E27FC236}">
                <a16:creationId xmlns:a16="http://schemas.microsoft.com/office/drawing/2014/main" id="{B17DC470-DED0-3FCC-2918-EDEA49F2744C}"/>
              </a:ext>
            </a:extLst>
          </p:cNvPr>
          <p:cNvGrpSpPr/>
          <p:nvPr/>
        </p:nvGrpSpPr>
        <p:grpSpPr>
          <a:xfrm>
            <a:off x="8365569" y="3131946"/>
            <a:ext cx="945720" cy="673352"/>
            <a:chOff x="6327443" y="4589500"/>
            <a:chExt cx="945720" cy="673352"/>
          </a:xfrm>
        </p:grpSpPr>
        <p:pic>
          <p:nvPicPr>
            <p:cNvPr id="93" name="Picture 92">
              <a:extLst>
                <a:ext uri="{FF2B5EF4-FFF2-40B4-BE49-F238E27FC236}">
                  <a16:creationId xmlns:a16="http://schemas.microsoft.com/office/drawing/2014/main" id="{A6A6407E-A75C-7E84-0047-A7DF79C04096}"/>
                </a:ext>
              </a:extLst>
            </p:cNvPr>
            <p:cNvPicPr>
              <a:picLocks noChangeAspect="1"/>
            </p:cNvPicPr>
            <p:nvPr/>
          </p:nvPicPr>
          <p:blipFill>
            <a:blip r:embed="rId14"/>
            <a:stretch>
              <a:fillRect/>
            </a:stretch>
          </p:blipFill>
          <p:spPr>
            <a:xfrm>
              <a:off x="6605458" y="4589500"/>
              <a:ext cx="372896" cy="349999"/>
            </a:xfrm>
            <a:prstGeom prst="rect">
              <a:avLst/>
            </a:prstGeom>
            <a:effectLst/>
          </p:spPr>
        </p:pic>
        <p:sp>
          <p:nvSpPr>
            <p:cNvPr id="94" name="TextBox 93">
              <a:extLst>
                <a:ext uri="{FF2B5EF4-FFF2-40B4-BE49-F238E27FC236}">
                  <a16:creationId xmlns:a16="http://schemas.microsoft.com/office/drawing/2014/main" id="{EE1AC54F-11DF-B8A1-BE20-16749DA1EE51}"/>
                </a:ext>
              </a:extLst>
            </p:cNvPr>
            <p:cNvSpPr txBox="1"/>
            <p:nvPr/>
          </p:nvSpPr>
          <p:spPr>
            <a:xfrm>
              <a:off x="6327443" y="4955075"/>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Curated/Aggregated (Gold)</a:t>
              </a:r>
            </a:p>
          </p:txBody>
        </p:sp>
      </p:grpSp>
      <p:pic>
        <p:nvPicPr>
          <p:cNvPr id="95" name="Picture 94">
            <a:extLst>
              <a:ext uri="{FF2B5EF4-FFF2-40B4-BE49-F238E27FC236}">
                <a16:creationId xmlns:a16="http://schemas.microsoft.com/office/drawing/2014/main" id="{F2F70EF2-43F2-B324-E03F-0AB26E16C408}"/>
              </a:ext>
            </a:extLst>
          </p:cNvPr>
          <p:cNvPicPr>
            <a:picLocks noChangeAspect="1"/>
          </p:cNvPicPr>
          <p:nvPr/>
        </p:nvPicPr>
        <p:blipFill>
          <a:blip r:embed="rId9"/>
          <a:stretch>
            <a:fillRect/>
          </a:stretch>
        </p:blipFill>
        <p:spPr>
          <a:xfrm>
            <a:off x="6608378" y="3056046"/>
            <a:ext cx="335163" cy="344740"/>
          </a:xfrm>
          <a:prstGeom prst="rect">
            <a:avLst/>
          </a:prstGeom>
        </p:spPr>
      </p:pic>
      <p:pic>
        <p:nvPicPr>
          <p:cNvPr id="96" name="Picture 95">
            <a:extLst>
              <a:ext uri="{FF2B5EF4-FFF2-40B4-BE49-F238E27FC236}">
                <a16:creationId xmlns:a16="http://schemas.microsoft.com/office/drawing/2014/main" id="{ECEF4B93-019E-9E65-77DF-7724D5CBB6D5}"/>
              </a:ext>
            </a:extLst>
          </p:cNvPr>
          <p:cNvPicPr>
            <a:picLocks noChangeAspect="1"/>
          </p:cNvPicPr>
          <p:nvPr/>
        </p:nvPicPr>
        <p:blipFill>
          <a:blip r:embed="rId9"/>
          <a:stretch>
            <a:fillRect/>
          </a:stretch>
        </p:blipFill>
        <p:spPr>
          <a:xfrm>
            <a:off x="7989123" y="3073136"/>
            <a:ext cx="335163" cy="344740"/>
          </a:xfrm>
          <a:prstGeom prst="rect">
            <a:avLst/>
          </a:prstGeom>
        </p:spPr>
      </p:pic>
      <p:sp>
        <p:nvSpPr>
          <p:cNvPr id="97" name="TextBox 96">
            <a:extLst>
              <a:ext uri="{FF2B5EF4-FFF2-40B4-BE49-F238E27FC236}">
                <a16:creationId xmlns:a16="http://schemas.microsoft.com/office/drawing/2014/main" id="{1CAADDEC-D127-FDB5-8B85-5C6D374451F6}"/>
              </a:ext>
            </a:extLst>
          </p:cNvPr>
          <p:cNvSpPr txBox="1"/>
          <p:nvPr/>
        </p:nvSpPr>
        <p:spPr>
          <a:xfrm>
            <a:off x="8903821" y="2934848"/>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SF Spark </a:t>
            </a:r>
          </a:p>
          <a:p>
            <a:pPr algn="ctr"/>
            <a:r>
              <a:rPr lang="en-US" sz="700">
                <a:solidFill>
                  <a:schemeClr val="tx1">
                    <a:lumMod val="75000"/>
                  </a:schemeClr>
                </a:solidFill>
                <a:cs typeface="Arial" panose="020B0604020202020204" pitchFamily="34" charset="0"/>
              </a:rPr>
              <a:t>Connector</a:t>
            </a:r>
          </a:p>
        </p:txBody>
      </p:sp>
      <p:sp>
        <p:nvSpPr>
          <p:cNvPr id="99" name="Oval 98">
            <a:extLst>
              <a:ext uri="{FF2B5EF4-FFF2-40B4-BE49-F238E27FC236}">
                <a16:creationId xmlns:a16="http://schemas.microsoft.com/office/drawing/2014/main" id="{57370ED8-61A0-212F-07C4-2576EA8D25BD}"/>
              </a:ext>
            </a:extLst>
          </p:cNvPr>
          <p:cNvSpPr/>
          <p:nvPr/>
        </p:nvSpPr>
        <p:spPr bwMode="auto">
          <a:xfrm>
            <a:off x="6560190" y="3561881"/>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2</a:t>
            </a:r>
          </a:p>
        </p:txBody>
      </p:sp>
      <p:grpSp>
        <p:nvGrpSpPr>
          <p:cNvPr id="100" name="Group 99">
            <a:extLst>
              <a:ext uri="{FF2B5EF4-FFF2-40B4-BE49-F238E27FC236}">
                <a16:creationId xmlns:a16="http://schemas.microsoft.com/office/drawing/2014/main" id="{0DCFDB64-743B-A6A1-7B26-53DA532C2D59}"/>
              </a:ext>
            </a:extLst>
          </p:cNvPr>
          <p:cNvGrpSpPr/>
          <p:nvPr/>
        </p:nvGrpSpPr>
        <p:grpSpPr>
          <a:xfrm>
            <a:off x="7649376" y="1957643"/>
            <a:ext cx="607689" cy="423656"/>
            <a:chOff x="4215700" y="5633362"/>
            <a:chExt cx="607689" cy="423656"/>
          </a:xfrm>
        </p:grpSpPr>
        <p:pic>
          <p:nvPicPr>
            <p:cNvPr id="101" name="Picture 100">
              <a:extLst>
                <a:ext uri="{FF2B5EF4-FFF2-40B4-BE49-F238E27FC236}">
                  <a16:creationId xmlns:a16="http://schemas.microsoft.com/office/drawing/2014/main" id="{7BFD36E0-6F5C-5A21-A177-C64AC88B4330}"/>
                </a:ext>
              </a:extLst>
            </p:cNvPr>
            <p:cNvPicPr>
              <a:picLocks noChangeAspect="1"/>
            </p:cNvPicPr>
            <p:nvPr/>
          </p:nvPicPr>
          <p:blipFill>
            <a:blip r:embed="rId18"/>
            <a:stretch>
              <a:fillRect/>
            </a:stretch>
          </p:blipFill>
          <p:spPr>
            <a:xfrm>
              <a:off x="4396339" y="5633362"/>
              <a:ext cx="214214" cy="265586"/>
            </a:xfrm>
            <a:prstGeom prst="rect">
              <a:avLst/>
            </a:prstGeom>
          </p:spPr>
        </p:pic>
        <p:sp>
          <p:nvSpPr>
            <p:cNvPr id="102" name="TextBox 101">
              <a:extLst>
                <a:ext uri="{FF2B5EF4-FFF2-40B4-BE49-F238E27FC236}">
                  <a16:creationId xmlns:a16="http://schemas.microsoft.com/office/drawing/2014/main" id="{A7AA14FF-846B-E89F-7F8E-F258C034CA33}"/>
                </a:ext>
              </a:extLst>
            </p:cNvPr>
            <p:cNvSpPr txBox="1"/>
            <p:nvPr/>
          </p:nvSpPr>
          <p:spPr>
            <a:xfrm>
              <a:off x="4215700" y="5856963"/>
              <a:ext cx="607689"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Metadata</a:t>
              </a:r>
            </a:p>
          </p:txBody>
        </p:sp>
      </p:grpSp>
      <p:cxnSp>
        <p:nvCxnSpPr>
          <p:cNvPr id="106" name="Connector: Elbow 105">
            <a:extLst>
              <a:ext uri="{FF2B5EF4-FFF2-40B4-BE49-F238E27FC236}">
                <a16:creationId xmlns:a16="http://schemas.microsoft.com/office/drawing/2014/main" id="{7B82111E-16CC-C745-6A07-A4B89FF5C4D7}"/>
              </a:ext>
            </a:extLst>
          </p:cNvPr>
          <p:cNvCxnSpPr>
            <a:stCxn id="102" idx="2"/>
            <a:endCxn id="5" idx="0"/>
          </p:cNvCxnSpPr>
          <p:nvPr/>
        </p:nvCxnSpPr>
        <p:spPr>
          <a:xfrm rot="16200000" flipH="1">
            <a:off x="7892231" y="2442288"/>
            <a:ext cx="429597" cy="30761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52EBA7-9D04-2CCE-BD95-577AD29AB1C2}"/>
              </a:ext>
            </a:extLst>
          </p:cNvPr>
          <p:cNvSpPr txBox="1"/>
          <p:nvPr/>
        </p:nvSpPr>
        <p:spPr>
          <a:xfrm>
            <a:off x="2722967" y="3815714"/>
            <a:ext cx="645665" cy="415498"/>
          </a:xfrm>
          <a:prstGeom prst="rect">
            <a:avLst/>
          </a:prstGeom>
          <a:solidFill>
            <a:schemeClr val="bg1"/>
          </a:solidFill>
        </p:spPr>
        <p:txBody>
          <a:bodyPr wrap="square" rtlCol="0">
            <a:spAutoFit/>
          </a:bodyPr>
          <a:lstStyle>
            <a:defPPr>
              <a:defRPr lang="en-US"/>
            </a:defPPr>
            <a:lvl1pPr>
              <a:defRPr sz="800"/>
            </a:lvl1pPr>
          </a:lstStyle>
          <a:p>
            <a:pPr defTabSz="1219170"/>
            <a:r>
              <a:rPr lang="en-US" sz="700">
                <a:solidFill>
                  <a:srgbClr val="000000"/>
                </a:solidFill>
                <a:latin typeface="Segoe UI" panose="020B0502040204020203" pitchFamily="34" charset="0"/>
                <a:cs typeface="Segoe UI" panose="020B0502040204020203" pitchFamily="34" charset="0"/>
              </a:rPr>
              <a:t>Kafka Transient Storage</a:t>
            </a:r>
          </a:p>
        </p:txBody>
      </p:sp>
      <p:sp>
        <p:nvSpPr>
          <p:cNvPr id="37" name="TextBox 36">
            <a:extLst>
              <a:ext uri="{FF2B5EF4-FFF2-40B4-BE49-F238E27FC236}">
                <a16:creationId xmlns:a16="http://schemas.microsoft.com/office/drawing/2014/main" id="{42DFBB2E-3BA8-1C34-C061-4E63871B759A}"/>
              </a:ext>
            </a:extLst>
          </p:cNvPr>
          <p:cNvSpPr txBox="1"/>
          <p:nvPr/>
        </p:nvSpPr>
        <p:spPr>
          <a:xfrm>
            <a:off x="9752429" y="3621099"/>
            <a:ext cx="396172"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Gold</a:t>
            </a:r>
          </a:p>
        </p:txBody>
      </p:sp>
    </p:spTree>
    <p:extLst>
      <p:ext uri="{BB962C8B-B14F-4D97-AF65-F5344CB8AC3E}">
        <p14:creationId xmlns:p14="http://schemas.microsoft.com/office/powerpoint/2010/main" val="296731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A591E5D-E8A8-825E-F6C6-CE6F337454D4}"/>
              </a:ext>
            </a:extLst>
          </p:cNvPr>
          <p:cNvSpPr/>
          <p:nvPr/>
        </p:nvSpPr>
        <p:spPr>
          <a:xfrm>
            <a:off x="5580011" y="2511003"/>
            <a:ext cx="4770620" cy="1405803"/>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Data Platform</a:t>
            </a:r>
          </a:p>
        </p:txBody>
      </p:sp>
      <p:cxnSp>
        <p:nvCxnSpPr>
          <p:cNvPr id="43" name="Straight Connector 42"/>
          <p:cNvCxnSpPr/>
          <p:nvPr/>
        </p:nvCxnSpPr>
        <p:spPr>
          <a:xfrm flipH="1">
            <a:off x="4292354" y="1303867"/>
            <a:ext cx="13787" cy="534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056769" y="756865"/>
            <a:ext cx="1647477" cy="363151"/>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333">
                <a:solidFill>
                  <a:srgbClr val="000000"/>
                </a:solidFill>
                <a:latin typeface="Segoe UI" panose="020B0502040204020203" pitchFamily="34" charset="0"/>
                <a:cs typeface="Segoe UI" panose="020B0502040204020203" pitchFamily="34" charset="0"/>
              </a:rPr>
              <a:t>Express Route</a:t>
            </a:r>
          </a:p>
          <a:p>
            <a:pPr algn="ctr" defTabSz="1219170"/>
            <a:r>
              <a:rPr lang="en-US" sz="1333" b="1">
                <a:solidFill>
                  <a:srgbClr val="FF0000"/>
                </a:solidFill>
                <a:highlight>
                  <a:srgbClr val="FFFF00"/>
                </a:highlight>
                <a:latin typeface="Segoe UI" panose="020B0502040204020203" pitchFamily="34" charset="0"/>
                <a:cs typeface="Segoe UI" panose="020B0502040204020203" pitchFamily="34" charset="0"/>
              </a:rPr>
              <a:t>1-10GBps planned</a:t>
            </a:r>
          </a:p>
        </p:txBody>
      </p:sp>
      <p:sp>
        <p:nvSpPr>
          <p:cNvPr id="207" name="TextBox 206"/>
          <p:cNvSpPr txBox="1"/>
          <p:nvPr/>
        </p:nvSpPr>
        <p:spPr>
          <a:xfrm>
            <a:off x="4293431" y="1425687"/>
            <a:ext cx="1332420" cy="318100"/>
          </a:xfrm>
          <a:prstGeom prst="rect">
            <a:avLst/>
          </a:prstGeom>
          <a:noFill/>
        </p:spPr>
        <p:txBody>
          <a:bodyPr wrap="square" rtlCol="0">
            <a:spAutoFit/>
          </a:bodyPr>
          <a:lstStyle/>
          <a:p>
            <a:pPr defTabSz="1219170"/>
            <a:r>
              <a:rPr lang="en-US" sz="1467">
                <a:solidFill>
                  <a:srgbClr val="000000"/>
                </a:solidFill>
                <a:latin typeface="Segoe UI" panose="020B0502040204020203" pitchFamily="34" charset="0"/>
                <a:cs typeface="Segoe UI" panose="020B0502040204020203" pitchFamily="34" charset="0"/>
              </a:rPr>
              <a:t>HL </a:t>
            </a:r>
            <a:r>
              <a:rPr lang="en-US" sz="1467" err="1">
                <a:solidFill>
                  <a:srgbClr val="000000"/>
                </a:solidFill>
                <a:latin typeface="Segoe UI" panose="020B0502040204020203" pitchFamily="34" charset="0"/>
                <a:cs typeface="Segoe UI" panose="020B0502040204020203" pitchFamily="34" charset="0"/>
              </a:rPr>
              <a:t>Vnet</a:t>
            </a:r>
            <a:endParaRPr lang="en-US" sz="1467">
              <a:solidFill>
                <a:srgbClr val="000000"/>
              </a:solidFill>
              <a:latin typeface="Segoe UI" panose="020B0502040204020203" pitchFamily="34" charset="0"/>
              <a:cs typeface="Segoe UI" panose="020B0502040204020203" pitchFamily="34" charset="0"/>
            </a:endParaRPr>
          </a:p>
        </p:txBody>
      </p:sp>
      <p:sp>
        <p:nvSpPr>
          <p:cNvPr id="81" name="Title Placeholder 1"/>
          <p:cNvSpPr txBox="1">
            <a:spLocks/>
          </p:cNvSpPr>
          <p:nvPr/>
        </p:nvSpPr>
        <p:spPr>
          <a:xfrm>
            <a:off x="67617" y="-31297"/>
            <a:ext cx="10972800" cy="563031"/>
          </a:xfrm>
          <a:prstGeom prst="rect">
            <a:avLst/>
          </a:prstGeom>
        </p:spPr>
        <p:txBody>
          <a:bodyPr/>
          <a:lstStyle>
            <a:defPPr>
              <a:defRPr lang="en-US"/>
            </a:defPPr>
            <a:lvl1pPr eaLnBrk="0" fontAlgn="base" hangingPunct="0">
              <a:spcBef>
                <a:spcPct val="0"/>
              </a:spcBef>
              <a:spcAft>
                <a:spcPct val="0"/>
              </a:spcAft>
              <a:defRPr sz="2400" b="0" i="0">
                <a:latin typeface="Segoe UI" panose="020B0502040204020203" pitchFamily="34" charset="0"/>
                <a:ea typeface="ＭＳ Ｐゴシック" charset="-128"/>
                <a:cs typeface="Segoe UI" panose="020B0502040204020203" pitchFamily="34" charset="0"/>
              </a:defRPr>
            </a:lvl1pPr>
            <a:lvl2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defTabSz="1219170"/>
            <a:r>
              <a:rPr lang="en-US" sz="3200">
                <a:solidFill>
                  <a:srgbClr val="000000"/>
                </a:solidFill>
              </a:rPr>
              <a:t>I-2: Data Acquisition Pull from Source DB</a:t>
            </a:r>
          </a:p>
        </p:txBody>
      </p:sp>
      <p:cxnSp>
        <p:nvCxnSpPr>
          <p:cNvPr id="10" name="Elbow Connector 9"/>
          <p:cNvCxnSpPr>
            <a:cxnSpLocks/>
            <a:stCxn id="28" idx="3"/>
            <a:endCxn id="36" idx="1"/>
          </p:cNvCxnSpPr>
          <p:nvPr/>
        </p:nvCxnSpPr>
        <p:spPr bwMode="auto">
          <a:xfrm flipV="1">
            <a:off x="3339279" y="3213905"/>
            <a:ext cx="2240732" cy="83557"/>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98" name="Oval 97"/>
          <p:cNvSpPr/>
          <p:nvPr/>
        </p:nvSpPr>
        <p:spPr bwMode="auto">
          <a:xfrm>
            <a:off x="4725320" y="2745655"/>
            <a:ext cx="223643" cy="181941"/>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1</a:t>
            </a:r>
          </a:p>
        </p:txBody>
      </p:sp>
      <p:sp>
        <p:nvSpPr>
          <p:cNvPr id="99" name="Oval 98"/>
          <p:cNvSpPr/>
          <p:nvPr/>
        </p:nvSpPr>
        <p:spPr bwMode="auto">
          <a:xfrm>
            <a:off x="4743876" y="3019231"/>
            <a:ext cx="224517" cy="172348"/>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3</a:t>
            </a:r>
          </a:p>
        </p:txBody>
      </p:sp>
      <p:sp>
        <p:nvSpPr>
          <p:cNvPr id="103" name="TextBox 102"/>
          <p:cNvSpPr txBox="1"/>
          <p:nvPr/>
        </p:nvSpPr>
        <p:spPr>
          <a:xfrm>
            <a:off x="4551764" y="4519332"/>
            <a:ext cx="4369136" cy="1077603"/>
          </a:xfrm>
          <a:prstGeom prst="rect">
            <a:avLst/>
          </a:prstGeom>
          <a:noFill/>
        </p:spPr>
        <p:txBody>
          <a:bodyPr wrap="square" rtlCol="0">
            <a:spAutoFit/>
          </a:bodyPr>
          <a:lstStyle>
            <a:defPPr>
              <a:defRPr lang="en-US"/>
            </a:defPPr>
            <a:lvl1pPr>
              <a:defRPr sz="800"/>
            </a:lvl1pPr>
          </a:lstStyle>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Initial Full Extract to Delta Lake RAW</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Transformed Data Load to Delta Lake Integrated (Full)</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Incremental Data extract from source – Delta detection based</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Transformed Data Load to Delta Lake Integrated </a:t>
            </a: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p:txBody>
      </p:sp>
      <p:sp>
        <p:nvSpPr>
          <p:cNvPr id="104" name="Oval 103"/>
          <p:cNvSpPr/>
          <p:nvPr/>
        </p:nvSpPr>
        <p:spPr bwMode="auto">
          <a:xfrm>
            <a:off x="6540567" y="3258103"/>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4</a:t>
            </a:r>
          </a:p>
        </p:txBody>
      </p:sp>
      <p:sp>
        <p:nvSpPr>
          <p:cNvPr id="2" name="Slide Number Placeholder 1"/>
          <p:cNvSpPr>
            <a:spLocks noGrp="1"/>
          </p:cNvSpPr>
          <p:nvPr>
            <p:ph type="sldNum" sz="quarter" idx="12"/>
          </p:nvPr>
        </p:nvSpPr>
        <p:spPr>
          <a:xfrm>
            <a:off x="11449371" y="6411121"/>
            <a:ext cx="524093" cy="301625"/>
          </a:xfrm>
          <a:prstGeom prst="rect">
            <a:avLst/>
          </a:prstGeom>
        </p:spPr>
        <p:txBody>
          <a:bodyPr anchor="ctr"/>
          <a:lstStyle>
            <a:defPPr>
              <a:defRPr lang="en-US"/>
            </a:defPPr>
            <a:lvl1pPr marL="0" algn="l" defTabSz="914400" rtl="0" eaLnBrk="1" latinLnBrk="0" hangingPunct="1">
              <a:defRPr sz="1200" kern="1200">
                <a:solidFill>
                  <a:schemeClr val="accent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85668524-FA1C-4CB5-95EF-6A5A5D003FF0}" type="slidenum">
              <a:rPr lang="en-US" smtClean="0"/>
              <a:pPr defTabSz="1219170">
                <a:defRPr/>
              </a:pPr>
              <a:t>35</a:t>
            </a:fld>
            <a:endParaRPr lang="en-US">
              <a:solidFill>
                <a:srgbClr val="FFD20A"/>
              </a:solidFill>
            </a:endParaRPr>
          </a:p>
        </p:txBody>
      </p:sp>
      <p:sp>
        <p:nvSpPr>
          <p:cNvPr id="4" name="Rectangle 3">
            <a:extLst>
              <a:ext uri="{FF2B5EF4-FFF2-40B4-BE49-F238E27FC236}">
                <a16:creationId xmlns:a16="http://schemas.microsoft.com/office/drawing/2014/main" id="{537B266C-4500-417B-D1BF-6202BD4E6319}"/>
              </a:ext>
            </a:extLst>
          </p:cNvPr>
          <p:cNvSpPr/>
          <p:nvPr/>
        </p:nvSpPr>
        <p:spPr>
          <a:xfrm>
            <a:off x="243151" y="139870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5" name="Group 4">
            <a:extLst>
              <a:ext uri="{FF2B5EF4-FFF2-40B4-BE49-F238E27FC236}">
                <a16:creationId xmlns:a16="http://schemas.microsoft.com/office/drawing/2014/main" id="{DF58DA1B-C024-4585-3ACF-0E06A510BC7F}"/>
              </a:ext>
            </a:extLst>
          </p:cNvPr>
          <p:cNvGrpSpPr/>
          <p:nvPr/>
        </p:nvGrpSpPr>
        <p:grpSpPr>
          <a:xfrm>
            <a:off x="1234778" y="3717741"/>
            <a:ext cx="374038" cy="464355"/>
            <a:chOff x="1439467" y="4520777"/>
            <a:chExt cx="374038" cy="464355"/>
          </a:xfrm>
        </p:grpSpPr>
        <p:sp>
          <p:nvSpPr>
            <p:cNvPr id="6" name="TextBox 5">
              <a:extLst>
                <a:ext uri="{FF2B5EF4-FFF2-40B4-BE49-F238E27FC236}">
                  <a16:creationId xmlns:a16="http://schemas.microsoft.com/office/drawing/2014/main" id="{4F6A3BB4-7A91-9CA4-A669-C6F9DDDE5B29}"/>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7" name="Picture 6">
              <a:extLst>
                <a:ext uri="{FF2B5EF4-FFF2-40B4-BE49-F238E27FC236}">
                  <a16:creationId xmlns:a16="http://schemas.microsoft.com/office/drawing/2014/main" id="{BBB9CE9B-1118-F0EA-0B00-C5612D8D8E8C}"/>
                </a:ext>
              </a:extLst>
            </p:cNvPr>
            <p:cNvPicPr>
              <a:picLocks noChangeAspect="1"/>
            </p:cNvPicPr>
            <p:nvPr/>
          </p:nvPicPr>
          <p:blipFill>
            <a:blip r:embed="rId3"/>
            <a:stretch>
              <a:fillRect/>
            </a:stretch>
          </p:blipFill>
          <p:spPr>
            <a:xfrm>
              <a:off x="1475383" y="4520777"/>
              <a:ext cx="321568" cy="302162"/>
            </a:xfrm>
            <a:prstGeom prst="rect">
              <a:avLst/>
            </a:prstGeom>
          </p:spPr>
        </p:pic>
      </p:grpSp>
      <p:sp>
        <p:nvSpPr>
          <p:cNvPr id="9" name="Rectangle 8">
            <a:extLst>
              <a:ext uri="{FF2B5EF4-FFF2-40B4-BE49-F238E27FC236}">
                <a16:creationId xmlns:a16="http://schemas.microsoft.com/office/drawing/2014/main" id="{84AB897B-34E1-EC17-0170-E99FD05ECF33}"/>
              </a:ext>
            </a:extLst>
          </p:cNvPr>
          <p:cNvSpPr/>
          <p:nvPr/>
        </p:nvSpPr>
        <p:spPr>
          <a:xfrm>
            <a:off x="452739" y="166798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pic>
        <p:nvPicPr>
          <p:cNvPr id="12" name="Picture 11">
            <a:extLst>
              <a:ext uri="{FF2B5EF4-FFF2-40B4-BE49-F238E27FC236}">
                <a16:creationId xmlns:a16="http://schemas.microsoft.com/office/drawing/2014/main" id="{A4B1BF07-4903-584A-5BBC-E095AB06EA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88" y="1909142"/>
            <a:ext cx="302122" cy="344009"/>
          </a:xfrm>
          <a:prstGeom prst="rect">
            <a:avLst/>
          </a:prstGeom>
          <a:effectLst>
            <a:outerShdw blurRad="50800" dist="50800" dir="5400000" algn="ctr" rotWithShape="0">
              <a:schemeClr val="bg1"/>
            </a:outerShdw>
          </a:effectLst>
        </p:spPr>
      </p:pic>
      <p:cxnSp>
        <p:nvCxnSpPr>
          <p:cNvPr id="14" name="Elbow Connector 191">
            <a:extLst>
              <a:ext uri="{FF2B5EF4-FFF2-40B4-BE49-F238E27FC236}">
                <a16:creationId xmlns:a16="http://schemas.microsoft.com/office/drawing/2014/main" id="{1BE424AD-B1AB-124C-3CE6-243F273D1B85}"/>
              </a:ext>
            </a:extLst>
          </p:cNvPr>
          <p:cNvCxnSpPr>
            <a:cxnSpLocks/>
            <a:stCxn id="9" idx="2"/>
            <a:endCxn id="7" idx="1"/>
          </p:cNvCxnSpPr>
          <p:nvPr/>
        </p:nvCxnSpPr>
        <p:spPr>
          <a:xfrm rot="16200000" flipH="1">
            <a:off x="644523" y="3242650"/>
            <a:ext cx="1065697"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60E4FCC1-433B-3BBC-E767-368130B6FE04}"/>
              </a:ext>
            </a:extLst>
          </p:cNvPr>
          <p:cNvSpPr txBox="1"/>
          <p:nvPr/>
        </p:nvSpPr>
        <p:spPr>
          <a:xfrm>
            <a:off x="1123070" y="3332919"/>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pic>
        <p:nvPicPr>
          <p:cNvPr id="18" name="Picture 17">
            <a:extLst>
              <a:ext uri="{FF2B5EF4-FFF2-40B4-BE49-F238E27FC236}">
                <a16:creationId xmlns:a16="http://schemas.microsoft.com/office/drawing/2014/main" id="{E2855FB2-91A1-5CD7-F582-B9D20A574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464" y="1918169"/>
            <a:ext cx="302122" cy="344009"/>
          </a:xfrm>
          <a:prstGeom prst="rect">
            <a:avLst/>
          </a:prstGeom>
          <a:effectLst>
            <a:outerShdw blurRad="50800" dist="50800" dir="5400000" algn="ctr" rotWithShape="0">
              <a:schemeClr val="bg1"/>
            </a:outerShdw>
          </a:effectLst>
        </p:spPr>
      </p:pic>
      <p:pic>
        <p:nvPicPr>
          <p:cNvPr id="19" name="Picture 18">
            <a:extLst>
              <a:ext uri="{FF2B5EF4-FFF2-40B4-BE49-F238E27FC236}">
                <a16:creationId xmlns:a16="http://schemas.microsoft.com/office/drawing/2014/main" id="{C40FFE35-6409-E2E6-E1AC-152F015D63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130" y="1924951"/>
            <a:ext cx="302122" cy="344009"/>
          </a:xfrm>
          <a:prstGeom prst="rect">
            <a:avLst/>
          </a:prstGeom>
          <a:effectLst>
            <a:outerShdw blurRad="50800" dist="50800" dir="5400000" algn="ctr" rotWithShape="0">
              <a:schemeClr val="bg1"/>
            </a:outerShdw>
          </a:effectLst>
        </p:spPr>
      </p:pic>
      <p:grpSp>
        <p:nvGrpSpPr>
          <p:cNvPr id="20" name="Group 19">
            <a:extLst>
              <a:ext uri="{FF2B5EF4-FFF2-40B4-BE49-F238E27FC236}">
                <a16:creationId xmlns:a16="http://schemas.microsoft.com/office/drawing/2014/main" id="{DFD00142-2A7E-9541-7C81-90E54E1AEE0F}"/>
              </a:ext>
            </a:extLst>
          </p:cNvPr>
          <p:cNvGrpSpPr/>
          <p:nvPr/>
        </p:nvGrpSpPr>
        <p:grpSpPr>
          <a:xfrm>
            <a:off x="455955" y="4858968"/>
            <a:ext cx="1262618" cy="1071286"/>
            <a:chOff x="520279" y="4858968"/>
            <a:chExt cx="1262618" cy="1071286"/>
          </a:xfrm>
        </p:grpSpPr>
        <p:sp>
          <p:nvSpPr>
            <p:cNvPr id="21" name="Rectangle 20">
              <a:extLst>
                <a:ext uri="{FF2B5EF4-FFF2-40B4-BE49-F238E27FC236}">
                  <a16:creationId xmlns:a16="http://schemas.microsoft.com/office/drawing/2014/main" id="{18CD7609-0984-DEEF-C49E-D8B653B4A78B}"/>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23" name="Picture 22">
              <a:extLst>
                <a:ext uri="{FF2B5EF4-FFF2-40B4-BE49-F238E27FC236}">
                  <a16:creationId xmlns:a16="http://schemas.microsoft.com/office/drawing/2014/main" id="{AB417B00-EC1A-CF44-070C-FDD4497B237E}"/>
                </a:ext>
              </a:extLst>
            </p:cNvPr>
            <p:cNvPicPr>
              <a:picLocks noChangeAspect="1"/>
            </p:cNvPicPr>
            <p:nvPr/>
          </p:nvPicPr>
          <p:blipFill>
            <a:blip r:embed="rId5"/>
            <a:stretch>
              <a:fillRect/>
            </a:stretch>
          </p:blipFill>
          <p:spPr>
            <a:xfrm>
              <a:off x="680628" y="5464050"/>
              <a:ext cx="311660" cy="386792"/>
            </a:xfrm>
            <a:prstGeom prst="rect">
              <a:avLst/>
            </a:prstGeom>
          </p:spPr>
        </p:pic>
        <p:pic>
          <p:nvPicPr>
            <p:cNvPr id="24" name="Picture 23">
              <a:extLst>
                <a:ext uri="{FF2B5EF4-FFF2-40B4-BE49-F238E27FC236}">
                  <a16:creationId xmlns:a16="http://schemas.microsoft.com/office/drawing/2014/main" id="{D9846657-0D1B-3CE6-E39D-AD3D23DE5FC3}"/>
                </a:ext>
              </a:extLst>
            </p:cNvPr>
            <p:cNvPicPr>
              <a:picLocks noChangeAspect="1"/>
            </p:cNvPicPr>
            <p:nvPr/>
          </p:nvPicPr>
          <p:blipFill>
            <a:blip r:embed="rId6"/>
            <a:stretch>
              <a:fillRect/>
            </a:stretch>
          </p:blipFill>
          <p:spPr>
            <a:xfrm>
              <a:off x="1263890" y="5511316"/>
              <a:ext cx="388691" cy="253401"/>
            </a:xfrm>
            <a:prstGeom prst="rect">
              <a:avLst/>
            </a:prstGeom>
          </p:spPr>
        </p:pic>
      </p:grpSp>
      <p:cxnSp>
        <p:nvCxnSpPr>
          <p:cNvPr id="26" name="Elbow Connector 191">
            <a:extLst>
              <a:ext uri="{FF2B5EF4-FFF2-40B4-BE49-F238E27FC236}">
                <a16:creationId xmlns:a16="http://schemas.microsoft.com/office/drawing/2014/main" id="{D97C1C37-8260-C5BF-4526-3156712E7A1D}"/>
              </a:ext>
            </a:extLst>
          </p:cNvPr>
          <p:cNvCxnSpPr>
            <a:cxnSpLocks/>
            <a:stCxn id="21" idx="0"/>
            <a:endCxn id="7" idx="1"/>
          </p:cNvCxnSpPr>
          <p:nvPr/>
        </p:nvCxnSpPr>
        <p:spPr>
          <a:xfrm rot="5400000" flipH="1" flipV="1">
            <a:off x="683906" y="4272180"/>
            <a:ext cx="990146"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9" name="Picture 28">
            <a:extLst>
              <a:ext uri="{FF2B5EF4-FFF2-40B4-BE49-F238E27FC236}">
                <a16:creationId xmlns:a16="http://schemas.microsoft.com/office/drawing/2014/main" id="{B4A1B28A-DB25-DE08-FD75-75CB0C5001DE}"/>
              </a:ext>
            </a:extLst>
          </p:cNvPr>
          <p:cNvPicPr>
            <a:picLocks noChangeAspect="1"/>
          </p:cNvPicPr>
          <p:nvPr/>
        </p:nvPicPr>
        <p:blipFill>
          <a:blip r:embed="rId7"/>
          <a:stretch>
            <a:fillRect/>
          </a:stretch>
        </p:blipFill>
        <p:spPr>
          <a:xfrm>
            <a:off x="506090" y="4955749"/>
            <a:ext cx="472717" cy="503546"/>
          </a:xfrm>
          <a:prstGeom prst="rect">
            <a:avLst/>
          </a:prstGeom>
        </p:spPr>
      </p:pic>
      <p:sp>
        <p:nvSpPr>
          <p:cNvPr id="3" name="TextBox 2">
            <a:extLst>
              <a:ext uri="{FF2B5EF4-FFF2-40B4-BE49-F238E27FC236}">
                <a16:creationId xmlns:a16="http://schemas.microsoft.com/office/drawing/2014/main" id="{ED8C3628-5654-9F3B-0E32-1D8846DBAAE2}"/>
              </a:ext>
            </a:extLst>
          </p:cNvPr>
          <p:cNvSpPr txBox="1"/>
          <p:nvPr/>
        </p:nvSpPr>
        <p:spPr>
          <a:xfrm>
            <a:off x="540536" y="230801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sp>
        <p:nvSpPr>
          <p:cNvPr id="8" name="TextBox 7">
            <a:extLst>
              <a:ext uri="{FF2B5EF4-FFF2-40B4-BE49-F238E27FC236}">
                <a16:creationId xmlns:a16="http://schemas.microsoft.com/office/drawing/2014/main" id="{A8221771-5E46-C568-D3E4-EE513EDCC3A5}"/>
              </a:ext>
            </a:extLst>
          </p:cNvPr>
          <p:cNvSpPr txBox="1"/>
          <p:nvPr/>
        </p:nvSpPr>
        <p:spPr>
          <a:xfrm>
            <a:off x="1058432" y="5239390"/>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pic>
        <p:nvPicPr>
          <p:cNvPr id="17" name="Picture 16">
            <a:extLst>
              <a:ext uri="{FF2B5EF4-FFF2-40B4-BE49-F238E27FC236}">
                <a16:creationId xmlns:a16="http://schemas.microsoft.com/office/drawing/2014/main" id="{0256227B-EDCE-479B-EB27-AD9AC65E94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2606" y="4925586"/>
            <a:ext cx="302122" cy="344009"/>
          </a:xfrm>
          <a:prstGeom prst="rect">
            <a:avLst/>
          </a:prstGeom>
          <a:effectLst>
            <a:outerShdw blurRad="50800" dist="50800" dir="5400000" algn="ctr" rotWithShape="0">
              <a:schemeClr val="bg1"/>
            </a:outerShdw>
          </a:effectLst>
        </p:spPr>
      </p:pic>
      <p:sp>
        <p:nvSpPr>
          <p:cNvPr id="22" name="Rectangle 21">
            <a:extLst>
              <a:ext uri="{FF2B5EF4-FFF2-40B4-BE49-F238E27FC236}">
                <a16:creationId xmlns:a16="http://schemas.microsoft.com/office/drawing/2014/main" id="{6AFA87F5-1E1C-5B07-9448-2E1C22B39787}"/>
              </a:ext>
            </a:extLst>
          </p:cNvPr>
          <p:cNvSpPr/>
          <p:nvPr/>
        </p:nvSpPr>
        <p:spPr>
          <a:xfrm>
            <a:off x="2658376" y="1982176"/>
            <a:ext cx="724894" cy="3406937"/>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Acquisition</a:t>
            </a:r>
          </a:p>
        </p:txBody>
      </p:sp>
      <p:sp>
        <p:nvSpPr>
          <p:cNvPr id="28" name="Rectangle 27">
            <a:extLst>
              <a:ext uri="{FF2B5EF4-FFF2-40B4-BE49-F238E27FC236}">
                <a16:creationId xmlns:a16="http://schemas.microsoft.com/office/drawing/2014/main" id="{4496B407-432A-53AD-278A-5C826DD9CC6B}"/>
              </a:ext>
            </a:extLst>
          </p:cNvPr>
          <p:cNvSpPr/>
          <p:nvPr/>
        </p:nvSpPr>
        <p:spPr>
          <a:xfrm>
            <a:off x="2713927" y="2843622"/>
            <a:ext cx="625352" cy="907679"/>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Batch</a:t>
            </a:r>
          </a:p>
        </p:txBody>
      </p:sp>
      <p:pic>
        <p:nvPicPr>
          <p:cNvPr id="30" name="Picture 29">
            <a:extLst>
              <a:ext uri="{FF2B5EF4-FFF2-40B4-BE49-F238E27FC236}">
                <a16:creationId xmlns:a16="http://schemas.microsoft.com/office/drawing/2014/main" id="{DFC54D96-DB04-7B2E-B8AB-5F632BE689B4}"/>
              </a:ext>
            </a:extLst>
          </p:cNvPr>
          <p:cNvPicPr>
            <a:picLocks noChangeAspect="1"/>
          </p:cNvPicPr>
          <p:nvPr/>
        </p:nvPicPr>
        <p:blipFill>
          <a:blip r:embed="rId8"/>
          <a:stretch>
            <a:fillRect/>
          </a:stretch>
        </p:blipFill>
        <p:spPr>
          <a:xfrm>
            <a:off x="2870027" y="3090427"/>
            <a:ext cx="325146" cy="362886"/>
          </a:xfrm>
          <a:prstGeom prst="rect">
            <a:avLst/>
          </a:prstGeom>
        </p:spPr>
      </p:pic>
      <p:pic>
        <p:nvPicPr>
          <p:cNvPr id="31" name="Picture 30">
            <a:extLst>
              <a:ext uri="{FF2B5EF4-FFF2-40B4-BE49-F238E27FC236}">
                <a16:creationId xmlns:a16="http://schemas.microsoft.com/office/drawing/2014/main" id="{ED3239A1-B474-7133-92E5-B70824247176}"/>
              </a:ext>
            </a:extLst>
          </p:cNvPr>
          <p:cNvPicPr>
            <a:picLocks noChangeAspect="1"/>
          </p:cNvPicPr>
          <p:nvPr/>
        </p:nvPicPr>
        <p:blipFill>
          <a:blip r:embed="rId9"/>
          <a:stretch>
            <a:fillRect/>
          </a:stretch>
        </p:blipFill>
        <p:spPr>
          <a:xfrm>
            <a:off x="4433426" y="1170510"/>
            <a:ext cx="425882" cy="266714"/>
          </a:xfrm>
          <a:prstGeom prst="rect">
            <a:avLst/>
          </a:prstGeom>
        </p:spPr>
      </p:pic>
      <p:cxnSp>
        <p:nvCxnSpPr>
          <p:cNvPr id="33" name="Elbow Connector 191">
            <a:extLst>
              <a:ext uri="{FF2B5EF4-FFF2-40B4-BE49-F238E27FC236}">
                <a16:creationId xmlns:a16="http://schemas.microsoft.com/office/drawing/2014/main" id="{992A48E8-D04C-567D-68A6-E5DEE096E7C9}"/>
              </a:ext>
            </a:extLst>
          </p:cNvPr>
          <p:cNvCxnSpPr>
            <a:cxnSpLocks/>
            <a:stCxn id="7" idx="3"/>
            <a:endCxn id="28" idx="1"/>
          </p:cNvCxnSpPr>
          <p:nvPr/>
        </p:nvCxnSpPr>
        <p:spPr>
          <a:xfrm flipV="1">
            <a:off x="1592262" y="3297462"/>
            <a:ext cx="1121665" cy="571360"/>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502725FA-C294-4949-AA2E-A8338FF04BB4}"/>
              </a:ext>
            </a:extLst>
          </p:cNvPr>
          <p:cNvGrpSpPr/>
          <p:nvPr/>
        </p:nvGrpSpPr>
        <p:grpSpPr>
          <a:xfrm>
            <a:off x="5642880" y="2875287"/>
            <a:ext cx="672655" cy="627150"/>
            <a:chOff x="3657074" y="4388236"/>
            <a:chExt cx="672655" cy="627150"/>
          </a:xfrm>
        </p:grpSpPr>
        <p:pic>
          <p:nvPicPr>
            <p:cNvPr id="38" name="Picture 37">
              <a:extLst>
                <a:ext uri="{FF2B5EF4-FFF2-40B4-BE49-F238E27FC236}">
                  <a16:creationId xmlns:a16="http://schemas.microsoft.com/office/drawing/2014/main" id="{CA4F8D48-6AF3-E9EF-9C54-3E9E289470FD}"/>
                </a:ext>
              </a:extLst>
            </p:cNvPr>
            <p:cNvPicPr>
              <a:picLocks noChangeAspect="1"/>
            </p:cNvPicPr>
            <p:nvPr/>
          </p:nvPicPr>
          <p:blipFill>
            <a:blip r:embed="rId10"/>
            <a:stretch>
              <a:fillRect/>
            </a:stretch>
          </p:blipFill>
          <p:spPr>
            <a:xfrm>
              <a:off x="3813495" y="4388236"/>
              <a:ext cx="372896" cy="349999"/>
            </a:xfrm>
            <a:prstGeom prst="rect">
              <a:avLst/>
            </a:prstGeom>
            <a:effectLst/>
          </p:spPr>
        </p:pic>
        <p:sp>
          <p:nvSpPr>
            <p:cNvPr id="39" name="TextBox 38">
              <a:extLst>
                <a:ext uri="{FF2B5EF4-FFF2-40B4-BE49-F238E27FC236}">
                  <a16:creationId xmlns:a16="http://schemas.microsoft.com/office/drawing/2014/main" id="{5A3961B7-E33A-1EFD-67EE-BA9F931E596A}"/>
                </a:ext>
              </a:extLst>
            </p:cNvPr>
            <p:cNvSpPr txBox="1"/>
            <p:nvPr/>
          </p:nvSpPr>
          <p:spPr>
            <a:xfrm>
              <a:off x="3657074" y="4707609"/>
              <a:ext cx="672655"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Raw</a:t>
              </a:r>
            </a:p>
            <a:p>
              <a:pPr algn="ctr"/>
              <a:r>
                <a:rPr lang="en-US" sz="700">
                  <a:solidFill>
                    <a:schemeClr val="tx1">
                      <a:lumMod val="75000"/>
                    </a:schemeClr>
                  </a:solidFill>
                  <a:cs typeface="Arial" panose="020B0604020202020204" pitchFamily="34" charset="0"/>
                </a:rPr>
                <a:t>(Bronze)</a:t>
              </a:r>
            </a:p>
          </p:txBody>
        </p:sp>
      </p:grpSp>
      <p:sp>
        <p:nvSpPr>
          <p:cNvPr id="40" name="Right Arrow 15">
            <a:extLst>
              <a:ext uri="{FF2B5EF4-FFF2-40B4-BE49-F238E27FC236}">
                <a16:creationId xmlns:a16="http://schemas.microsoft.com/office/drawing/2014/main" id="{109CFACC-5A1E-CB0B-EEF7-3925E8C3E4C0}"/>
              </a:ext>
            </a:extLst>
          </p:cNvPr>
          <p:cNvSpPr/>
          <p:nvPr/>
        </p:nvSpPr>
        <p:spPr>
          <a:xfrm>
            <a:off x="6412619" y="3083226"/>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42" name="Group 41">
            <a:extLst>
              <a:ext uri="{FF2B5EF4-FFF2-40B4-BE49-F238E27FC236}">
                <a16:creationId xmlns:a16="http://schemas.microsoft.com/office/drawing/2014/main" id="{19737621-F734-D3EE-9FEE-08A83AEAEBF0}"/>
              </a:ext>
            </a:extLst>
          </p:cNvPr>
          <p:cNvGrpSpPr/>
          <p:nvPr/>
        </p:nvGrpSpPr>
        <p:grpSpPr>
          <a:xfrm>
            <a:off x="6902217" y="2858392"/>
            <a:ext cx="695751" cy="650735"/>
            <a:chOff x="5087438" y="4388236"/>
            <a:chExt cx="695751" cy="650735"/>
          </a:xfrm>
        </p:grpSpPr>
        <p:pic>
          <p:nvPicPr>
            <p:cNvPr id="46" name="Picture 45">
              <a:extLst>
                <a:ext uri="{FF2B5EF4-FFF2-40B4-BE49-F238E27FC236}">
                  <a16:creationId xmlns:a16="http://schemas.microsoft.com/office/drawing/2014/main" id="{E207AB19-075C-6894-D012-D4E2240C8C58}"/>
                </a:ext>
              </a:extLst>
            </p:cNvPr>
            <p:cNvPicPr>
              <a:picLocks noChangeAspect="1"/>
            </p:cNvPicPr>
            <p:nvPr/>
          </p:nvPicPr>
          <p:blipFill>
            <a:blip r:embed="rId10"/>
            <a:stretch>
              <a:fillRect/>
            </a:stretch>
          </p:blipFill>
          <p:spPr>
            <a:xfrm>
              <a:off x="5219489" y="4388236"/>
              <a:ext cx="372896" cy="349999"/>
            </a:xfrm>
            <a:prstGeom prst="rect">
              <a:avLst/>
            </a:prstGeom>
            <a:effectLst/>
          </p:spPr>
        </p:pic>
        <p:sp>
          <p:nvSpPr>
            <p:cNvPr id="49" name="TextBox 48">
              <a:extLst>
                <a:ext uri="{FF2B5EF4-FFF2-40B4-BE49-F238E27FC236}">
                  <a16:creationId xmlns:a16="http://schemas.microsoft.com/office/drawing/2014/main" id="{06C93D59-A6EC-D5D7-E904-08CA79225E74}"/>
                </a:ext>
              </a:extLst>
            </p:cNvPr>
            <p:cNvSpPr txBox="1"/>
            <p:nvPr/>
          </p:nvSpPr>
          <p:spPr>
            <a:xfrm>
              <a:off x="5087438" y="4731194"/>
              <a:ext cx="69575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Integrated (Silver)</a:t>
              </a:r>
            </a:p>
          </p:txBody>
        </p:sp>
      </p:grpSp>
      <p:pic>
        <p:nvPicPr>
          <p:cNvPr id="50" name="Picture 49">
            <a:extLst>
              <a:ext uri="{FF2B5EF4-FFF2-40B4-BE49-F238E27FC236}">
                <a16:creationId xmlns:a16="http://schemas.microsoft.com/office/drawing/2014/main" id="{C92A113A-8F87-FC49-5A16-88B6254479EB}"/>
              </a:ext>
            </a:extLst>
          </p:cNvPr>
          <p:cNvPicPr>
            <a:picLocks noChangeAspect="1"/>
          </p:cNvPicPr>
          <p:nvPr/>
        </p:nvPicPr>
        <p:blipFill>
          <a:blip r:embed="rId11"/>
          <a:stretch>
            <a:fillRect/>
          </a:stretch>
        </p:blipFill>
        <p:spPr>
          <a:xfrm>
            <a:off x="9436234" y="2754225"/>
            <a:ext cx="396171" cy="395417"/>
          </a:xfrm>
          <a:prstGeom prst="rect">
            <a:avLst/>
          </a:prstGeom>
        </p:spPr>
      </p:pic>
      <p:pic>
        <p:nvPicPr>
          <p:cNvPr id="51" name="Picture 50">
            <a:extLst>
              <a:ext uri="{FF2B5EF4-FFF2-40B4-BE49-F238E27FC236}">
                <a16:creationId xmlns:a16="http://schemas.microsoft.com/office/drawing/2014/main" id="{E689C597-42F1-654E-93BA-5552B06AE960}"/>
              </a:ext>
            </a:extLst>
          </p:cNvPr>
          <p:cNvPicPr>
            <a:picLocks noChangeAspect="1"/>
          </p:cNvPicPr>
          <p:nvPr/>
        </p:nvPicPr>
        <p:blipFill>
          <a:blip r:embed="rId12"/>
          <a:stretch>
            <a:fillRect/>
          </a:stretch>
        </p:blipFill>
        <p:spPr>
          <a:xfrm>
            <a:off x="9271822" y="3138786"/>
            <a:ext cx="712164" cy="232113"/>
          </a:xfrm>
          <a:prstGeom prst="rect">
            <a:avLst/>
          </a:prstGeom>
        </p:spPr>
      </p:pic>
      <p:sp>
        <p:nvSpPr>
          <p:cNvPr id="52" name="Right Arrow 213">
            <a:extLst>
              <a:ext uri="{FF2B5EF4-FFF2-40B4-BE49-F238E27FC236}">
                <a16:creationId xmlns:a16="http://schemas.microsoft.com/office/drawing/2014/main" id="{2AE544FB-0FD1-4325-4125-2C8391E1FEC7}"/>
              </a:ext>
            </a:extLst>
          </p:cNvPr>
          <p:cNvSpPr/>
          <p:nvPr/>
        </p:nvSpPr>
        <p:spPr>
          <a:xfrm>
            <a:off x="7776821" y="3072739"/>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56" name="Right Arrow 213">
            <a:extLst>
              <a:ext uri="{FF2B5EF4-FFF2-40B4-BE49-F238E27FC236}">
                <a16:creationId xmlns:a16="http://schemas.microsoft.com/office/drawing/2014/main" id="{B68F9970-7060-6B0D-B03E-08DD73FC1DE7}"/>
              </a:ext>
            </a:extLst>
          </p:cNvPr>
          <p:cNvSpPr/>
          <p:nvPr/>
        </p:nvSpPr>
        <p:spPr>
          <a:xfrm>
            <a:off x="9013347" y="2946576"/>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45" name="Group 44">
            <a:extLst>
              <a:ext uri="{FF2B5EF4-FFF2-40B4-BE49-F238E27FC236}">
                <a16:creationId xmlns:a16="http://schemas.microsoft.com/office/drawing/2014/main" id="{7B990C30-4071-FF0D-A8F0-B9D711FBFE4F}"/>
              </a:ext>
            </a:extLst>
          </p:cNvPr>
          <p:cNvGrpSpPr/>
          <p:nvPr/>
        </p:nvGrpSpPr>
        <p:grpSpPr>
          <a:xfrm>
            <a:off x="5940172" y="3563589"/>
            <a:ext cx="1394584" cy="261387"/>
            <a:chOff x="5940013" y="3204136"/>
            <a:chExt cx="1394584" cy="261387"/>
          </a:xfrm>
        </p:grpSpPr>
        <p:sp>
          <p:nvSpPr>
            <p:cNvPr id="54" name="TextBox 53">
              <a:extLst>
                <a:ext uri="{FF2B5EF4-FFF2-40B4-BE49-F238E27FC236}">
                  <a16:creationId xmlns:a16="http://schemas.microsoft.com/office/drawing/2014/main" id="{FDF2A6D5-54AB-2C30-6BD5-3FDFA4BED015}"/>
                </a:ext>
              </a:extLst>
            </p:cNvPr>
            <p:cNvSpPr txBox="1"/>
            <p:nvPr/>
          </p:nvSpPr>
          <p:spPr>
            <a:xfrm>
              <a:off x="6101027" y="3265468"/>
              <a:ext cx="1233570"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Foundational Data Products</a:t>
              </a:r>
            </a:p>
          </p:txBody>
        </p:sp>
        <p:pic>
          <p:nvPicPr>
            <p:cNvPr id="57" name="Picture 56">
              <a:extLst>
                <a:ext uri="{FF2B5EF4-FFF2-40B4-BE49-F238E27FC236}">
                  <a16:creationId xmlns:a16="http://schemas.microsoft.com/office/drawing/2014/main" id="{506F12C3-83E4-6B4C-9ECF-DD613445FEB4}"/>
                </a:ext>
              </a:extLst>
            </p:cNvPr>
            <p:cNvPicPr>
              <a:picLocks noChangeAspect="1"/>
            </p:cNvPicPr>
            <p:nvPr/>
          </p:nvPicPr>
          <p:blipFill>
            <a:blip r:embed="rId13"/>
            <a:stretch>
              <a:fillRect/>
            </a:stretch>
          </p:blipFill>
          <p:spPr>
            <a:xfrm>
              <a:off x="5940013" y="3204136"/>
              <a:ext cx="253236" cy="237442"/>
            </a:xfrm>
            <a:prstGeom prst="rect">
              <a:avLst/>
            </a:prstGeom>
          </p:spPr>
        </p:pic>
      </p:grpSp>
      <p:grpSp>
        <p:nvGrpSpPr>
          <p:cNvPr id="41" name="Group 40">
            <a:extLst>
              <a:ext uri="{FF2B5EF4-FFF2-40B4-BE49-F238E27FC236}">
                <a16:creationId xmlns:a16="http://schemas.microsoft.com/office/drawing/2014/main" id="{E10856EE-D581-BE3F-FF60-4E5267E8C054}"/>
              </a:ext>
            </a:extLst>
          </p:cNvPr>
          <p:cNvGrpSpPr/>
          <p:nvPr/>
        </p:nvGrpSpPr>
        <p:grpSpPr>
          <a:xfrm>
            <a:off x="8784449" y="3553244"/>
            <a:ext cx="1286169" cy="262893"/>
            <a:chOff x="8784449" y="3374133"/>
            <a:chExt cx="1286169" cy="262893"/>
          </a:xfrm>
        </p:grpSpPr>
        <p:sp>
          <p:nvSpPr>
            <p:cNvPr id="55" name="TextBox 54">
              <a:extLst>
                <a:ext uri="{FF2B5EF4-FFF2-40B4-BE49-F238E27FC236}">
                  <a16:creationId xmlns:a16="http://schemas.microsoft.com/office/drawing/2014/main" id="{0ECA1609-EA36-2121-8797-3A560C601FBF}"/>
                </a:ext>
              </a:extLst>
            </p:cNvPr>
            <p:cNvSpPr txBox="1"/>
            <p:nvPr/>
          </p:nvSpPr>
          <p:spPr>
            <a:xfrm>
              <a:off x="8877427" y="3436971"/>
              <a:ext cx="1193191"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Business Data Products</a:t>
              </a:r>
            </a:p>
          </p:txBody>
        </p:sp>
        <p:pic>
          <p:nvPicPr>
            <p:cNvPr id="58" name="Picture 57">
              <a:extLst>
                <a:ext uri="{FF2B5EF4-FFF2-40B4-BE49-F238E27FC236}">
                  <a16:creationId xmlns:a16="http://schemas.microsoft.com/office/drawing/2014/main" id="{0F96FCFF-AA89-2020-030F-05DE4140D5EF}"/>
                </a:ext>
              </a:extLst>
            </p:cNvPr>
            <p:cNvPicPr>
              <a:picLocks noChangeAspect="1"/>
            </p:cNvPicPr>
            <p:nvPr/>
          </p:nvPicPr>
          <p:blipFill>
            <a:blip r:embed="rId13"/>
            <a:stretch>
              <a:fillRect/>
            </a:stretch>
          </p:blipFill>
          <p:spPr>
            <a:xfrm>
              <a:off x="8784449" y="3374133"/>
              <a:ext cx="253236" cy="237442"/>
            </a:xfrm>
            <a:prstGeom prst="rect">
              <a:avLst/>
            </a:prstGeom>
          </p:spPr>
        </p:pic>
      </p:grpSp>
      <p:grpSp>
        <p:nvGrpSpPr>
          <p:cNvPr id="59" name="Group 58">
            <a:extLst>
              <a:ext uri="{FF2B5EF4-FFF2-40B4-BE49-F238E27FC236}">
                <a16:creationId xmlns:a16="http://schemas.microsoft.com/office/drawing/2014/main" id="{F470FF27-7705-317D-D3FD-992E6263FBF5}"/>
              </a:ext>
            </a:extLst>
          </p:cNvPr>
          <p:cNvGrpSpPr/>
          <p:nvPr/>
        </p:nvGrpSpPr>
        <p:grpSpPr>
          <a:xfrm>
            <a:off x="8070052" y="2832053"/>
            <a:ext cx="945720" cy="673352"/>
            <a:chOff x="6327443" y="4589500"/>
            <a:chExt cx="945720" cy="673352"/>
          </a:xfrm>
        </p:grpSpPr>
        <p:pic>
          <p:nvPicPr>
            <p:cNvPr id="60" name="Picture 59">
              <a:extLst>
                <a:ext uri="{FF2B5EF4-FFF2-40B4-BE49-F238E27FC236}">
                  <a16:creationId xmlns:a16="http://schemas.microsoft.com/office/drawing/2014/main" id="{AF81C283-B7C7-0734-C11D-74C15F531AE3}"/>
                </a:ext>
              </a:extLst>
            </p:cNvPr>
            <p:cNvPicPr>
              <a:picLocks noChangeAspect="1"/>
            </p:cNvPicPr>
            <p:nvPr/>
          </p:nvPicPr>
          <p:blipFill>
            <a:blip r:embed="rId10"/>
            <a:stretch>
              <a:fillRect/>
            </a:stretch>
          </p:blipFill>
          <p:spPr>
            <a:xfrm>
              <a:off x="6605458" y="4589500"/>
              <a:ext cx="372896" cy="349999"/>
            </a:xfrm>
            <a:prstGeom prst="rect">
              <a:avLst/>
            </a:prstGeom>
            <a:effectLst/>
          </p:spPr>
        </p:pic>
        <p:sp>
          <p:nvSpPr>
            <p:cNvPr id="61" name="TextBox 60">
              <a:extLst>
                <a:ext uri="{FF2B5EF4-FFF2-40B4-BE49-F238E27FC236}">
                  <a16:creationId xmlns:a16="http://schemas.microsoft.com/office/drawing/2014/main" id="{6BB607BB-9C04-1367-E10B-3B6B6BF6621A}"/>
                </a:ext>
              </a:extLst>
            </p:cNvPr>
            <p:cNvSpPr txBox="1"/>
            <p:nvPr/>
          </p:nvSpPr>
          <p:spPr>
            <a:xfrm>
              <a:off x="6327443" y="4955075"/>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Curated/Aggregated (Gold)</a:t>
              </a:r>
            </a:p>
          </p:txBody>
        </p:sp>
      </p:grpSp>
      <p:pic>
        <p:nvPicPr>
          <p:cNvPr id="62" name="Picture 61">
            <a:extLst>
              <a:ext uri="{FF2B5EF4-FFF2-40B4-BE49-F238E27FC236}">
                <a16:creationId xmlns:a16="http://schemas.microsoft.com/office/drawing/2014/main" id="{5C098323-9B3F-FA31-E1FB-A5835E012256}"/>
              </a:ext>
            </a:extLst>
          </p:cNvPr>
          <p:cNvPicPr>
            <a:picLocks noChangeAspect="1"/>
          </p:cNvPicPr>
          <p:nvPr/>
        </p:nvPicPr>
        <p:blipFill>
          <a:blip r:embed="rId14"/>
          <a:stretch>
            <a:fillRect/>
          </a:stretch>
        </p:blipFill>
        <p:spPr>
          <a:xfrm>
            <a:off x="6312861" y="2756153"/>
            <a:ext cx="335163" cy="344740"/>
          </a:xfrm>
          <a:prstGeom prst="rect">
            <a:avLst/>
          </a:prstGeom>
        </p:spPr>
      </p:pic>
      <p:pic>
        <p:nvPicPr>
          <p:cNvPr id="63" name="Picture 62">
            <a:extLst>
              <a:ext uri="{FF2B5EF4-FFF2-40B4-BE49-F238E27FC236}">
                <a16:creationId xmlns:a16="http://schemas.microsoft.com/office/drawing/2014/main" id="{20AC0B21-1DF0-D9FB-33DB-65F87F96D11E}"/>
              </a:ext>
            </a:extLst>
          </p:cNvPr>
          <p:cNvPicPr>
            <a:picLocks noChangeAspect="1"/>
          </p:cNvPicPr>
          <p:nvPr/>
        </p:nvPicPr>
        <p:blipFill>
          <a:blip r:embed="rId14"/>
          <a:stretch>
            <a:fillRect/>
          </a:stretch>
        </p:blipFill>
        <p:spPr>
          <a:xfrm>
            <a:off x="7693606" y="2773243"/>
            <a:ext cx="335163" cy="344740"/>
          </a:xfrm>
          <a:prstGeom prst="rect">
            <a:avLst/>
          </a:prstGeom>
        </p:spPr>
      </p:pic>
      <p:grpSp>
        <p:nvGrpSpPr>
          <p:cNvPr id="74" name="Group 73">
            <a:extLst>
              <a:ext uri="{FF2B5EF4-FFF2-40B4-BE49-F238E27FC236}">
                <a16:creationId xmlns:a16="http://schemas.microsoft.com/office/drawing/2014/main" id="{783BFF29-8477-E88B-3B3A-E453B1CC0B21}"/>
              </a:ext>
            </a:extLst>
          </p:cNvPr>
          <p:cNvGrpSpPr/>
          <p:nvPr/>
        </p:nvGrpSpPr>
        <p:grpSpPr>
          <a:xfrm>
            <a:off x="8698001" y="1174222"/>
            <a:ext cx="3013416" cy="1104722"/>
            <a:chOff x="6753734" y="887759"/>
            <a:chExt cx="3013416" cy="1104722"/>
          </a:xfrm>
        </p:grpSpPr>
        <p:sp>
          <p:nvSpPr>
            <p:cNvPr id="105" name="TextBox 104"/>
            <p:cNvSpPr txBox="1"/>
            <p:nvPr/>
          </p:nvSpPr>
          <p:spPr>
            <a:xfrm>
              <a:off x="6753734" y="935525"/>
              <a:ext cx="3013416" cy="1056956"/>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Delta Detection:</a:t>
              </a:r>
            </a:p>
            <a:p>
              <a:pPr marL="685800" lvl="1" indent="-228600" defTabSz="1219170">
                <a:buFont typeface="+mj-lt"/>
                <a:buAutoNum type="alphaLcParenR"/>
              </a:pPr>
              <a:r>
                <a:rPr lang="en-US" sz="1000">
                  <a:solidFill>
                    <a:srgbClr val="000000"/>
                  </a:solidFill>
                  <a:latin typeface="Segoe UI" panose="020B0502040204020203" pitchFamily="34" charset="0"/>
                  <a:cs typeface="Segoe UI" panose="020B0502040204020203" pitchFamily="34" charset="0"/>
                </a:rPr>
                <a:t>Timestamp</a:t>
              </a:r>
            </a:p>
            <a:p>
              <a:pPr marL="685800" lvl="1" indent="-228600" defTabSz="1219170">
                <a:buFont typeface="+mj-lt"/>
                <a:buAutoNum type="alphaLcParenR"/>
              </a:pPr>
              <a:r>
                <a:rPr lang="en-US" sz="1000">
                  <a:solidFill>
                    <a:srgbClr val="000000"/>
                  </a:solidFill>
                  <a:latin typeface="Segoe UI" panose="020B0502040204020203" pitchFamily="34" charset="0"/>
                  <a:cs typeface="Segoe UI" panose="020B0502040204020203" pitchFamily="34" charset="0"/>
                </a:rPr>
                <a:t>Full Extract for small tables</a:t>
              </a:r>
              <a:endParaRPr lang="en-US" sz="1067">
                <a:solidFill>
                  <a:srgbClr val="000000"/>
                </a:solidFill>
                <a:latin typeface="Segoe UI" panose="020B0502040204020203" pitchFamily="34" charset="0"/>
                <a:cs typeface="Segoe UI" panose="020B0502040204020203" pitchFamily="34" charset="0"/>
              </a:endParaRP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Source vs Raw trigger DQ tool</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Slowly Changing Dimensions</a:t>
              </a:r>
            </a:p>
          </p:txBody>
        </p:sp>
        <p:pic>
          <p:nvPicPr>
            <p:cNvPr id="66" name="Picture 65">
              <a:extLst>
                <a:ext uri="{FF2B5EF4-FFF2-40B4-BE49-F238E27FC236}">
                  <a16:creationId xmlns:a16="http://schemas.microsoft.com/office/drawing/2014/main" id="{06479228-4E11-F40E-D310-FFD03D59B1E9}"/>
                </a:ext>
              </a:extLst>
            </p:cNvPr>
            <p:cNvPicPr>
              <a:picLocks noChangeAspect="1"/>
            </p:cNvPicPr>
            <p:nvPr/>
          </p:nvPicPr>
          <p:blipFill>
            <a:blip r:embed="rId15"/>
            <a:stretch>
              <a:fillRect/>
            </a:stretch>
          </p:blipFill>
          <p:spPr>
            <a:xfrm>
              <a:off x="9349043" y="887759"/>
              <a:ext cx="396437" cy="222996"/>
            </a:xfrm>
            <a:prstGeom prst="rect">
              <a:avLst/>
            </a:prstGeom>
          </p:spPr>
        </p:pic>
      </p:grpSp>
      <p:sp>
        <p:nvSpPr>
          <p:cNvPr id="68" name="TextBox 67">
            <a:extLst>
              <a:ext uri="{FF2B5EF4-FFF2-40B4-BE49-F238E27FC236}">
                <a16:creationId xmlns:a16="http://schemas.microsoft.com/office/drawing/2014/main" id="{8190C5A0-2CAB-003F-C4BE-71630667E547}"/>
              </a:ext>
            </a:extLst>
          </p:cNvPr>
          <p:cNvSpPr txBox="1"/>
          <p:nvPr/>
        </p:nvSpPr>
        <p:spPr>
          <a:xfrm>
            <a:off x="8608304" y="2634955"/>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SF Spark </a:t>
            </a:r>
          </a:p>
          <a:p>
            <a:pPr algn="ctr"/>
            <a:r>
              <a:rPr lang="en-US" sz="700">
                <a:solidFill>
                  <a:schemeClr val="tx1">
                    <a:lumMod val="75000"/>
                  </a:schemeClr>
                </a:solidFill>
                <a:cs typeface="Arial" panose="020B0604020202020204" pitchFamily="34" charset="0"/>
              </a:rPr>
              <a:t>Connector</a:t>
            </a:r>
          </a:p>
        </p:txBody>
      </p:sp>
      <p:sp>
        <p:nvSpPr>
          <p:cNvPr id="69" name="TextBox 68">
            <a:extLst>
              <a:ext uri="{FF2B5EF4-FFF2-40B4-BE49-F238E27FC236}">
                <a16:creationId xmlns:a16="http://schemas.microsoft.com/office/drawing/2014/main" id="{11DDB02A-55F6-A7D6-5FF1-FC9CEB39E3FC}"/>
              </a:ext>
            </a:extLst>
          </p:cNvPr>
          <p:cNvSpPr txBox="1"/>
          <p:nvPr/>
        </p:nvSpPr>
        <p:spPr>
          <a:xfrm>
            <a:off x="1931026" y="3071815"/>
            <a:ext cx="654537"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a:solidFill>
                  <a:srgbClr val="000000"/>
                </a:solidFill>
                <a:latin typeface="Segoe UI" panose="020B0502040204020203" pitchFamily="34" charset="0"/>
                <a:cs typeface="Segoe UI" panose="020B0502040204020203" pitchFamily="34" charset="0"/>
              </a:rPr>
              <a:t>Connector</a:t>
            </a:r>
          </a:p>
        </p:txBody>
      </p:sp>
      <p:sp>
        <p:nvSpPr>
          <p:cNvPr id="70" name="Oval 69">
            <a:extLst>
              <a:ext uri="{FF2B5EF4-FFF2-40B4-BE49-F238E27FC236}">
                <a16:creationId xmlns:a16="http://schemas.microsoft.com/office/drawing/2014/main" id="{3D67EEFD-80AE-4064-ED83-CDE9C0D3D52D}"/>
              </a:ext>
            </a:extLst>
          </p:cNvPr>
          <p:cNvSpPr/>
          <p:nvPr/>
        </p:nvSpPr>
        <p:spPr bwMode="auto">
          <a:xfrm>
            <a:off x="6264673" y="3261988"/>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2</a:t>
            </a:r>
          </a:p>
        </p:txBody>
      </p:sp>
      <p:pic>
        <p:nvPicPr>
          <p:cNvPr id="73" name="Picture 72">
            <a:extLst>
              <a:ext uri="{FF2B5EF4-FFF2-40B4-BE49-F238E27FC236}">
                <a16:creationId xmlns:a16="http://schemas.microsoft.com/office/drawing/2014/main" id="{470CBE74-BD41-4130-5B99-C31977B20399}"/>
              </a:ext>
            </a:extLst>
          </p:cNvPr>
          <p:cNvPicPr>
            <a:picLocks noChangeAspect="1"/>
          </p:cNvPicPr>
          <p:nvPr/>
        </p:nvPicPr>
        <p:blipFill>
          <a:blip r:embed="rId14"/>
          <a:stretch>
            <a:fillRect/>
          </a:stretch>
        </p:blipFill>
        <p:spPr>
          <a:xfrm>
            <a:off x="5069446" y="2603399"/>
            <a:ext cx="335163" cy="344740"/>
          </a:xfrm>
          <a:prstGeom prst="rect">
            <a:avLst/>
          </a:prstGeom>
        </p:spPr>
      </p:pic>
      <p:pic>
        <p:nvPicPr>
          <p:cNvPr id="75" name="Picture 74">
            <a:extLst>
              <a:ext uri="{FF2B5EF4-FFF2-40B4-BE49-F238E27FC236}">
                <a16:creationId xmlns:a16="http://schemas.microsoft.com/office/drawing/2014/main" id="{57483678-5CBB-F3B5-76AD-1CC37A83D4CC}"/>
              </a:ext>
            </a:extLst>
          </p:cNvPr>
          <p:cNvPicPr>
            <a:picLocks noChangeAspect="1"/>
          </p:cNvPicPr>
          <p:nvPr/>
        </p:nvPicPr>
        <p:blipFill>
          <a:blip r:embed="rId16"/>
          <a:stretch>
            <a:fillRect/>
          </a:stretch>
        </p:blipFill>
        <p:spPr>
          <a:xfrm>
            <a:off x="5820061" y="1620790"/>
            <a:ext cx="271680" cy="264714"/>
          </a:xfrm>
          <a:prstGeom prst="rect">
            <a:avLst/>
          </a:prstGeom>
        </p:spPr>
      </p:pic>
      <p:sp>
        <p:nvSpPr>
          <p:cNvPr id="76" name="TextBox 75">
            <a:extLst>
              <a:ext uri="{FF2B5EF4-FFF2-40B4-BE49-F238E27FC236}">
                <a16:creationId xmlns:a16="http://schemas.microsoft.com/office/drawing/2014/main" id="{44322149-E2A6-3D79-85E2-B93A152008AB}"/>
              </a:ext>
            </a:extLst>
          </p:cNvPr>
          <p:cNvSpPr txBox="1"/>
          <p:nvPr/>
        </p:nvSpPr>
        <p:spPr>
          <a:xfrm>
            <a:off x="4612426" y="2047072"/>
            <a:ext cx="777974"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API</a:t>
            </a:r>
          </a:p>
        </p:txBody>
      </p:sp>
      <p:cxnSp>
        <p:nvCxnSpPr>
          <p:cNvPr id="82" name="Elbow Connector 191">
            <a:extLst>
              <a:ext uri="{FF2B5EF4-FFF2-40B4-BE49-F238E27FC236}">
                <a16:creationId xmlns:a16="http://schemas.microsoft.com/office/drawing/2014/main" id="{943A6FE9-D510-288B-7028-4F01885D00D4}"/>
              </a:ext>
            </a:extLst>
          </p:cNvPr>
          <p:cNvCxnSpPr>
            <a:cxnSpLocks/>
            <a:stCxn id="73" idx="0"/>
            <a:endCxn id="75" idx="1"/>
          </p:cNvCxnSpPr>
          <p:nvPr/>
        </p:nvCxnSpPr>
        <p:spPr>
          <a:xfrm rot="5400000" flipH="1" flipV="1">
            <a:off x="5103418" y="1886757"/>
            <a:ext cx="850252" cy="583033"/>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6" name="TextBox 85">
            <a:extLst>
              <a:ext uri="{FF2B5EF4-FFF2-40B4-BE49-F238E27FC236}">
                <a16:creationId xmlns:a16="http://schemas.microsoft.com/office/drawing/2014/main" id="{EFF99F7D-8D5A-2FDF-39A1-6368C8325E60}"/>
              </a:ext>
            </a:extLst>
          </p:cNvPr>
          <p:cNvSpPr txBox="1"/>
          <p:nvPr/>
        </p:nvSpPr>
        <p:spPr>
          <a:xfrm>
            <a:off x="5533590" y="1928646"/>
            <a:ext cx="1116302"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Testing F/w</a:t>
            </a:r>
          </a:p>
        </p:txBody>
      </p:sp>
      <p:sp>
        <p:nvSpPr>
          <p:cNvPr id="89" name="TextBox 88">
            <a:extLst>
              <a:ext uri="{FF2B5EF4-FFF2-40B4-BE49-F238E27FC236}">
                <a16:creationId xmlns:a16="http://schemas.microsoft.com/office/drawing/2014/main" id="{C0B4D735-9D91-C218-9DED-706705C9ABD5}"/>
              </a:ext>
            </a:extLst>
          </p:cNvPr>
          <p:cNvSpPr txBox="1"/>
          <p:nvPr/>
        </p:nvSpPr>
        <p:spPr>
          <a:xfrm>
            <a:off x="2683414" y="3916807"/>
            <a:ext cx="655865" cy="553998"/>
          </a:xfrm>
          <a:prstGeom prst="rect">
            <a:avLst/>
          </a:prstGeom>
          <a:solidFill>
            <a:schemeClr val="bg1"/>
          </a:solidFill>
        </p:spPr>
        <p:txBody>
          <a:bodyPr wrap="square" rtlCol="0">
            <a:spAutoFit/>
          </a:bodyPr>
          <a:lstStyle>
            <a:defPPr>
              <a:defRPr lang="en-US"/>
            </a:defPPr>
            <a:lvl1pPr>
              <a:defRPr sz="800"/>
            </a:lvl1pPr>
          </a:lstStyle>
          <a:p>
            <a:pPr defTabSz="1219170"/>
            <a:r>
              <a:rPr lang="en-US" sz="600">
                <a:solidFill>
                  <a:srgbClr val="000000"/>
                </a:solidFill>
                <a:latin typeface="Segoe UI" panose="020B0502040204020203" pitchFamily="34" charset="0"/>
                <a:cs typeface="Segoe UI" panose="020B0502040204020203" pitchFamily="34" charset="0"/>
              </a:rPr>
              <a:t>Self Hosted IR</a:t>
            </a:r>
          </a:p>
          <a:p>
            <a:pPr defTabSz="1219170"/>
            <a:r>
              <a:rPr lang="en-US" sz="600">
                <a:solidFill>
                  <a:srgbClr val="000000"/>
                </a:solidFill>
                <a:latin typeface="Segoe UI" panose="020B0502040204020203" pitchFamily="34" charset="0"/>
                <a:cs typeface="Segoe UI" panose="020B0502040204020203" pitchFamily="34" charset="0"/>
              </a:rPr>
              <a:t>Managed IR</a:t>
            </a:r>
          </a:p>
          <a:p>
            <a:pPr defTabSz="1219170"/>
            <a:r>
              <a:rPr lang="en-US" sz="600">
                <a:solidFill>
                  <a:srgbClr val="000000"/>
                </a:solidFill>
                <a:latin typeface="Segoe UI" panose="020B0502040204020203" pitchFamily="34" charset="0"/>
                <a:cs typeface="Segoe UI" panose="020B0502040204020203" pitchFamily="34" charset="0"/>
              </a:rPr>
              <a:t>JSON Parser</a:t>
            </a:r>
          </a:p>
          <a:p>
            <a:pPr defTabSz="1219170"/>
            <a:r>
              <a:rPr lang="en-US" sz="600">
                <a:solidFill>
                  <a:srgbClr val="000000"/>
                </a:solidFill>
                <a:latin typeface="Segoe UI" panose="020B0502040204020203" pitchFamily="34" charset="0"/>
                <a:cs typeface="Segoe UI" panose="020B0502040204020203" pitchFamily="34" charset="0"/>
              </a:rPr>
              <a:t>Copy Activity</a:t>
            </a:r>
          </a:p>
          <a:p>
            <a:pPr defTabSz="1219170"/>
            <a:r>
              <a:rPr lang="en-US" sz="600">
                <a:solidFill>
                  <a:srgbClr val="000000"/>
                </a:solidFill>
                <a:latin typeface="Segoe UI" panose="020B0502040204020203" pitchFamily="34" charset="0"/>
                <a:cs typeface="Segoe UI" panose="020B0502040204020203" pitchFamily="34" charset="0"/>
              </a:rPr>
              <a:t>Data Flow</a:t>
            </a:r>
          </a:p>
        </p:txBody>
      </p:sp>
      <p:grpSp>
        <p:nvGrpSpPr>
          <p:cNvPr id="90" name="Group 89">
            <a:extLst>
              <a:ext uri="{FF2B5EF4-FFF2-40B4-BE49-F238E27FC236}">
                <a16:creationId xmlns:a16="http://schemas.microsoft.com/office/drawing/2014/main" id="{41D30907-3A1D-583D-E037-4193DE00002C}"/>
              </a:ext>
            </a:extLst>
          </p:cNvPr>
          <p:cNvGrpSpPr/>
          <p:nvPr/>
        </p:nvGrpSpPr>
        <p:grpSpPr>
          <a:xfrm>
            <a:off x="7353859" y="1657750"/>
            <a:ext cx="607689" cy="423656"/>
            <a:chOff x="4215700" y="5633362"/>
            <a:chExt cx="607689" cy="423656"/>
          </a:xfrm>
        </p:grpSpPr>
        <p:pic>
          <p:nvPicPr>
            <p:cNvPr id="91" name="Picture 90">
              <a:extLst>
                <a:ext uri="{FF2B5EF4-FFF2-40B4-BE49-F238E27FC236}">
                  <a16:creationId xmlns:a16="http://schemas.microsoft.com/office/drawing/2014/main" id="{DC5B68A9-3E4F-C710-8971-7E0099643121}"/>
                </a:ext>
              </a:extLst>
            </p:cNvPr>
            <p:cNvPicPr>
              <a:picLocks noChangeAspect="1"/>
            </p:cNvPicPr>
            <p:nvPr/>
          </p:nvPicPr>
          <p:blipFill>
            <a:blip r:embed="rId17"/>
            <a:stretch>
              <a:fillRect/>
            </a:stretch>
          </p:blipFill>
          <p:spPr>
            <a:xfrm>
              <a:off x="4396339" y="5633362"/>
              <a:ext cx="214214" cy="265586"/>
            </a:xfrm>
            <a:prstGeom prst="rect">
              <a:avLst/>
            </a:prstGeom>
          </p:spPr>
        </p:pic>
        <p:sp>
          <p:nvSpPr>
            <p:cNvPr id="92" name="TextBox 91">
              <a:extLst>
                <a:ext uri="{FF2B5EF4-FFF2-40B4-BE49-F238E27FC236}">
                  <a16:creationId xmlns:a16="http://schemas.microsoft.com/office/drawing/2014/main" id="{662F52FF-F72A-35C6-96AD-14FEC5979956}"/>
                </a:ext>
              </a:extLst>
            </p:cNvPr>
            <p:cNvSpPr txBox="1"/>
            <p:nvPr/>
          </p:nvSpPr>
          <p:spPr>
            <a:xfrm>
              <a:off x="4215700" y="5856963"/>
              <a:ext cx="607689"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Metadata</a:t>
              </a:r>
            </a:p>
          </p:txBody>
        </p:sp>
      </p:grpSp>
      <p:cxnSp>
        <p:nvCxnSpPr>
          <p:cNvPr id="35" name="Connector: Elbow 34">
            <a:extLst>
              <a:ext uri="{FF2B5EF4-FFF2-40B4-BE49-F238E27FC236}">
                <a16:creationId xmlns:a16="http://schemas.microsoft.com/office/drawing/2014/main" id="{BDAFD6CE-01EB-B4EE-73D6-55C66C8163BF}"/>
              </a:ext>
            </a:extLst>
          </p:cNvPr>
          <p:cNvCxnSpPr>
            <a:stCxn id="92" idx="2"/>
            <a:endCxn id="36" idx="0"/>
          </p:cNvCxnSpPr>
          <p:nvPr/>
        </p:nvCxnSpPr>
        <p:spPr>
          <a:xfrm rot="16200000" flipH="1">
            <a:off x="7596714" y="2142395"/>
            <a:ext cx="429597" cy="30761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D5F3C0-8120-BA51-0DAB-D335FD29138F}"/>
              </a:ext>
            </a:extLst>
          </p:cNvPr>
          <p:cNvSpPr txBox="1"/>
          <p:nvPr/>
        </p:nvSpPr>
        <p:spPr>
          <a:xfrm>
            <a:off x="9436234" y="3319086"/>
            <a:ext cx="396172"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Gold</a:t>
            </a:r>
          </a:p>
        </p:txBody>
      </p:sp>
    </p:spTree>
    <p:extLst>
      <p:ext uri="{BB962C8B-B14F-4D97-AF65-F5344CB8AC3E}">
        <p14:creationId xmlns:p14="http://schemas.microsoft.com/office/powerpoint/2010/main" val="3358954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flipH="1">
            <a:off x="3715020" y="1311006"/>
            <a:ext cx="13787" cy="534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056769" y="756865"/>
            <a:ext cx="1647477" cy="363151"/>
          </a:xfrm>
          <a:prstGeom prst="rect">
            <a:avLst/>
          </a:prstGeom>
          <a:solidFill>
            <a:schemeClr val="accent4">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333">
                <a:solidFill>
                  <a:srgbClr val="000000"/>
                </a:solidFill>
                <a:latin typeface="Segoe UI" panose="020B0502040204020203" pitchFamily="34" charset="0"/>
                <a:cs typeface="Segoe UI" panose="020B0502040204020203" pitchFamily="34" charset="0"/>
              </a:rPr>
              <a:t>Express Route</a:t>
            </a:r>
          </a:p>
          <a:p>
            <a:pPr algn="ctr" defTabSz="1219170"/>
            <a:r>
              <a:rPr lang="en-US" sz="1333">
                <a:solidFill>
                  <a:srgbClr val="000000"/>
                </a:solidFill>
                <a:latin typeface="Segoe UI" panose="020B0502040204020203" pitchFamily="34" charset="0"/>
                <a:cs typeface="Segoe UI" panose="020B0502040204020203" pitchFamily="34" charset="0"/>
              </a:rPr>
              <a:t>1-10 </a:t>
            </a:r>
            <a:r>
              <a:rPr lang="en-US" sz="1333" err="1">
                <a:solidFill>
                  <a:srgbClr val="000000"/>
                </a:solidFill>
                <a:latin typeface="Segoe UI" panose="020B0502040204020203" pitchFamily="34" charset="0"/>
                <a:cs typeface="Segoe UI" panose="020B0502040204020203" pitchFamily="34" charset="0"/>
              </a:rPr>
              <a:t>GBps</a:t>
            </a:r>
            <a:r>
              <a:rPr lang="en-US" sz="1333">
                <a:solidFill>
                  <a:srgbClr val="000000"/>
                </a:solidFill>
                <a:latin typeface="Segoe UI" panose="020B0502040204020203" pitchFamily="34" charset="0"/>
                <a:cs typeface="Segoe UI" panose="020B0502040204020203" pitchFamily="34" charset="0"/>
              </a:rPr>
              <a:t> Planned</a:t>
            </a:r>
          </a:p>
        </p:txBody>
      </p:sp>
      <p:sp>
        <p:nvSpPr>
          <p:cNvPr id="207" name="TextBox 206"/>
          <p:cNvSpPr txBox="1"/>
          <p:nvPr/>
        </p:nvSpPr>
        <p:spPr>
          <a:xfrm>
            <a:off x="3716097" y="1432826"/>
            <a:ext cx="1332420" cy="318100"/>
          </a:xfrm>
          <a:prstGeom prst="rect">
            <a:avLst/>
          </a:prstGeom>
          <a:noFill/>
        </p:spPr>
        <p:txBody>
          <a:bodyPr wrap="square" rtlCol="0">
            <a:spAutoFit/>
          </a:bodyPr>
          <a:lstStyle/>
          <a:p>
            <a:pPr defTabSz="1219170"/>
            <a:r>
              <a:rPr lang="en-US" sz="1467">
                <a:solidFill>
                  <a:srgbClr val="000000"/>
                </a:solidFill>
                <a:latin typeface="Segoe UI" panose="020B0502040204020203" pitchFamily="34" charset="0"/>
                <a:cs typeface="Segoe UI" panose="020B0502040204020203" pitchFamily="34" charset="0"/>
              </a:rPr>
              <a:t>HL </a:t>
            </a:r>
            <a:r>
              <a:rPr lang="en-US" sz="1467" err="1">
                <a:solidFill>
                  <a:srgbClr val="000000"/>
                </a:solidFill>
                <a:latin typeface="Segoe UI" panose="020B0502040204020203" pitchFamily="34" charset="0"/>
                <a:cs typeface="Segoe UI" panose="020B0502040204020203" pitchFamily="34" charset="0"/>
              </a:rPr>
              <a:t>Vnet</a:t>
            </a:r>
            <a:endParaRPr lang="en-US" sz="1467">
              <a:solidFill>
                <a:srgbClr val="000000"/>
              </a:solidFill>
              <a:latin typeface="Segoe UI" panose="020B0502040204020203" pitchFamily="34" charset="0"/>
              <a:cs typeface="Segoe UI" panose="020B0502040204020203" pitchFamily="34" charset="0"/>
            </a:endParaRPr>
          </a:p>
        </p:txBody>
      </p:sp>
      <p:sp>
        <p:nvSpPr>
          <p:cNvPr id="81" name="Title Placeholder 1"/>
          <p:cNvSpPr txBox="1">
            <a:spLocks/>
          </p:cNvSpPr>
          <p:nvPr/>
        </p:nvSpPr>
        <p:spPr>
          <a:xfrm>
            <a:off x="67617" y="-31297"/>
            <a:ext cx="10972800" cy="563031"/>
          </a:xfrm>
          <a:prstGeom prst="rect">
            <a:avLst/>
          </a:prstGeom>
        </p:spPr>
        <p:txBody>
          <a:bodyPr/>
          <a:lstStyle>
            <a:defPPr>
              <a:defRPr lang="en-US"/>
            </a:defPPr>
            <a:lvl1pPr eaLnBrk="0" fontAlgn="base" hangingPunct="0">
              <a:spcBef>
                <a:spcPct val="0"/>
              </a:spcBef>
              <a:spcAft>
                <a:spcPct val="0"/>
              </a:spcAft>
              <a:defRPr sz="2400" b="0" i="0">
                <a:latin typeface="Segoe UI" panose="020B0502040204020203" pitchFamily="34" charset="0"/>
                <a:ea typeface="ＭＳ Ｐゴシック" charset="-128"/>
                <a:cs typeface="Segoe UI" panose="020B0502040204020203" pitchFamily="34" charset="0"/>
              </a:defRPr>
            </a:lvl1pPr>
            <a:lvl2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defTabSz="1219170"/>
            <a:r>
              <a:rPr lang="en-US" sz="3200">
                <a:solidFill>
                  <a:srgbClr val="000000"/>
                </a:solidFill>
              </a:rPr>
              <a:t>I-3: Data Push by Source System</a:t>
            </a:r>
          </a:p>
        </p:txBody>
      </p:sp>
      <p:sp>
        <p:nvSpPr>
          <p:cNvPr id="98" name="Oval 97"/>
          <p:cNvSpPr/>
          <p:nvPr/>
        </p:nvSpPr>
        <p:spPr bwMode="auto">
          <a:xfrm>
            <a:off x="5401178" y="2745655"/>
            <a:ext cx="223643" cy="181941"/>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2</a:t>
            </a:r>
          </a:p>
        </p:txBody>
      </p:sp>
      <p:sp>
        <p:nvSpPr>
          <p:cNvPr id="103" name="TextBox 102"/>
          <p:cNvSpPr txBox="1"/>
          <p:nvPr/>
        </p:nvSpPr>
        <p:spPr>
          <a:xfrm>
            <a:off x="5221174" y="4601212"/>
            <a:ext cx="4369136" cy="1077603"/>
          </a:xfrm>
          <a:prstGeom prst="rect">
            <a:avLst/>
          </a:prstGeom>
          <a:noFill/>
        </p:spPr>
        <p:txBody>
          <a:bodyPr wrap="square" rtlCol="0">
            <a:spAutoFit/>
          </a:bodyPr>
          <a:lstStyle>
            <a:defPPr>
              <a:defRPr lang="en-US"/>
            </a:defPPr>
            <a:lvl1pPr>
              <a:defRPr sz="800"/>
            </a:lvl1pPr>
          </a:lstStyle>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Azure SFTP capability allows SFTP from sources to Blob storage.</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Initial Full Extract to Delta Lake RAW</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Incremental Data extract from source – Delta detection based</a:t>
            </a:r>
          </a:p>
          <a:p>
            <a:pPr marL="304792" indent="-304792"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Transformed Data Load to Delta Lake Integrated </a:t>
            </a: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a:p>
            <a:pPr marL="304792" indent="-304792" defTabSz="1219170">
              <a:buFont typeface="+mj-lt"/>
              <a:buAutoNum type="arabicPeriod"/>
            </a:pPr>
            <a:endParaRPr lang="en-US" sz="1067">
              <a:solidFill>
                <a:srgbClr val="000000"/>
              </a:solidFill>
              <a:latin typeface="Segoe UI" panose="020B0502040204020203" pitchFamily="34" charset="0"/>
              <a:cs typeface="Segoe UI" panose="020B0502040204020203" pitchFamily="34" charset="0"/>
            </a:endParaRPr>
          </a:p>
        </p:txBody>
      </p:sp>
      <p:sp>
        <p:nvSpPr>
          <p:cNvPr id="2" name="Slide Number Placeholder 1"/>
          <p:cNvSpPr>
            <a:spLocks noGrp="1"/>
          </p:cNvSpPr>
          <p:nvPr>
            <p:ph type="sldNum" sz="quarter" idx="12"/>
          </p:nvPr>
        </p:nvSpPr>
        <p:spPr>
          <a:xfrm>
            <a:off x="11449371" y="6411121"/>
            <a:ext cx="524093" cy="301625"/>
          </a:xfrm>
          <a:prstGeom prst="rect">
            <a:avLst/>
          </a:prstGeom>
        </p:spPr>
        <p:txBody>
          <a:bodyPr anchor="ctr"/>
          <a:lstStyle>
            <a:defPPr>
              <a:defRPr lang="en-US"/>
            </a:defPPr>
            <a:lvl1pPr marL="0" algn="l" defTabSz="914400" rtl="0" eaLnBrk="1" latinLnBrk="0" hangingPunct="1">
              <a:defRPr sz="1200" kern="1200">
                <a:solidFill>
                  <a:schemeClr val="accent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85668524-FA1C-4CB5-95EF-6A5A5D003FF0}" type="slidenum">
              <a:rPr lang="en-US" smtClean="0"/>
              <a:pPr defTabSz="1219170">
                <a:defRPr/>
              </a:pPr>
              <a:t>36</a:t>
            </a:fld>
            <a:endParaRPr lang="en-US">
              <a:solidFill>
                <a:srgbClr val="FFD20A"/>
              </a:solidFill>
            </a:endParaRPr>
          </a:p>
        </p:txBody>
      </p:sp>
      <p:sp>
        <p:nvSpPr>
          <p:cNvPr id="4" name="Rectangle 3">
            <a:extLst>
              <a:ext uri="{FF2B5EF4-FFF2-40B4-BE49-F238E27FC236}">
                <a16:creationId xmlns:a16="http://schemas.microsoft.com/office/drawing/2014/main" id="{537B266C-4500-417B-D1BF-6202BD4E6319}"/>
              </a:ext>
            </a:extLst>
          </p:cNvPr>
          <p:cNvSpPr/>
          <p:nvPr/>
        </p:nvSpPr>
        <p:spPr>
          <a:xfrm>
            <a:off x="243151" y="139870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5" name="Group 4">
            <a:extLst>
              <a:ext uri="{FF2B5EF4-FFF2-40B4-BE49-F238E27FC236}">
                <a16:creationId xmlns:a16="http://schemas.microsoft.com/office/drawing/2014/main" id="{DF58DA1B-C024-4585-3ACF-0E06A510BC7F}"/>
              </a:ext>
            </a:extLst>
          </p:cNvPr>
          <p:cNvGrpSpPr/>
          <p:nvPr/>
        </p:nvGrpSpPr>
        <p:grpSpPr>
          <a:xfrm>
            <a:off x="1234778" y="3717741"/>
            <a:ext cx="374038" cy="464355"/>
            <a:chOff x="1439467" y="4520777"/>
            <a:chExt cx="374038" cy="464355"/>
          </a:xfrm>
        </p:grpSpPr>
        <p:sp>
          <p:nvSpPr>
            <p:cNvPr id="6" name="TextBox 5">
              <a:extLst>
                <a:ext uri="{FF2B5EF4-FFF2-40B4-BE49-F238E27FC236}">
                  <a16:creationId xmlns:a16="http://schemas.microsoft.com/office/drawing/2014/main" id="{4F6A3BB4-7A91-9CA4-A669-C6F9DDDE5B29}"/>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7" name="Picture 6">
              <a:extLst>
                <a:ext uri="{FF2B5EF4-FFF2-40B4-BE49-F238E27FC236}">
                  <a16:creationId xmlns:a16="http://schemas.microsoft.com/office/drawing/2014/main" id="{BBB9CE9B-1118-F0EA-0B00-C5612D8D8E8C}"/>
                </a:ext>
              </a:extLst>
            </p:cNvPr>
            <p:cNvPicPr>
              <a:picLocks noChangeAspect="1"/>
            </p:cNvPicPr>
            <p:nvPr/>
          </p:nvPicPr>
          <p:blipFill>
            <a:blip r:embed="rId3"/>
            <a:stretch>
              <a:fillRect/>
            </a:stretch>
          </p:blipFill>
          <p:spPr>
            <a:xfrm>
              <a:off x="1475383" y="4520777"/>
              <a:ext cx="321568" cy="302162"/>
            </a:xfrm>
            <a:prstGeom prst="rect">
              <a:avLst/>
            </a:prstGeom>
          </p:spPr>
        </p:pic>
      </p:grpSp>
      <p:sp>
        <p:nvSpPr>
          <p:cNvPr id="9" name="Rectangle 8">
            <a:extLst>
              <a:ext uri="{FF2B5EF4-FFF2-40B4-BE49-F238E27FC236}">
                <a16:creationId xmlns:a16="http://schemas.microsoft.com/office/drawing/2014/main" id="{84AB897B-34E1-EC17-0170-E99FD05ECF33}"/>
              </a:ext>
            </a:extLst>
          </p:cNvPr>
          <p:cNvSpPr/>
          <p:nvPr/>
        </p:nvSpPr>
        <p:spPr>
          <a:xfrm>
            <a:off x="452739" y="166798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pic>
        <p:nvPicPr>
          <p:cNvPr id="12" name="Picture 11">
            <a:extLst>
              <a:ext uri="{FF2B5EF4-FFF2-40B4-BE49-F238E27FC236}">
                <a16:creationId xmlns:a16="http://schemas.microsoft.com/office/drawing/2014/main" id="{A4B1BF07-4903-584A-5BBC-E095AB06EA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88" y="1909142"/>
            <a:ext cx="302122" cy="344009"/>
          </a:xfrm>
          <a:prstGeom prst="rect">
            <a:avLst/>
          </a:prstGeom>
          <a:effectLst>
            <a:outerShdw blurRad="50800" dist="50800" dir="5400000" algn="ctr" rotWithShape="0">
              <a:schemeClr val="bg1"/>
            </a:outerShdw>
          </a:effectLst>
        </p:spPr>
      </p:pic>
      <p:cxnSp>
        <p:nvCxnSpPr>
          <p:cNvPr id="14" name="Elbow Connector 191">
            <a:extLst>
              <a:ext uri="{FF2B5EF4-FFF2-40B4-BE49-F238E27FC236}">
                <a16:creationId xmlns:a16="http://schemas.microsoft.com/office/drawing/2014/main" id="{1BE424AD-B1AB-124C-3CE6-243F273D1B85}"/>
              </a:ext>
            </a:extLst>
          </p:cNvPr>
          <p:cNvCxnSpPr>
            <a:cxnSpLocks/>
            <a:stCxn id="9" idx="2"/>
            <a:endCxn id="7" idx="1"/>
          </p:cNvCxnSpPr>
          <p:nvPr/>
        </p:nvCxnSpPr>
        <p:spPr>
          <a:xfrm rot="16200000" flipH="1">
            <a:off x="644523" y="3242650"/>
            <a:ext cx="1065697"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60E4FCC1-433B-3BBC-E767-368130B6FE04}"/>
              </a:ext>
            </a:extLst>
          </p:cNvPr>
          <p:cNvSpPr txBox="1"/>
          <p:nvPr/>
        </p:nvSpPr>
        <p:spPr>
          <a:xfrm>
            <a:off x="1123070" y="3332919"/>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pic>
        <p:nvPicPr>
          <p:cNvPr id="18" name="Picture 17">
            <a:extLst>
              <a:ext uri="{FF2B5EF4-FFF2-40B4-BE49-F238E27FC236}">
                <a16:creationId xmlns:a16="http://schemas.microsoft.com/office/drawing/2014/main" id="{E2855FB2-91A1-5CD7-F582-B9D20A574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464" y="1918169"/>
            <a:ext cx="302122" cy="344009"/>
          </a:xfrm>
          <a:prstGeom prst="rect">
            <a:avLst/>
          </a:prstGeom>
          <a:effectLst>
            <a:outerShdw blurRad="50800" dist="50800" dir="5400000" algn="ctr" rotWithShape="0">
              <a:schemeClr val="bg1"/>
            </a:outerShdw>
          </a:effectLst>
        </p:spPr>
      </p:pic>
      <p:pic>
        <p:nvPicPr>
          <p:cNvPr id="19" name="Picture 18">
            <a:extLst>
              <a:ext uri="{FF2B5EF4-FFF2-40B4-BE49-F238E27FC236}">
                <a16:creationId xmlns:a16="http://schemas.microsoft.com/office/drawing/2014/main" id="{C40FFE35-6409-E2E6-E1AC-152F015D63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130" y="1924951"/>
            <a:ext cx="302122" cy="344009"/>
          </a:xfrm>
          <a:prstGeom prst="rect">
            <a:avLst/>
          </a:prstGeom>
          <a:effectLst>
            <a:outerShdw blurRad="50800" dist="50800" dir="5400000" algn="ctr" rotWithShape="0">
              <a:schemeClr val="bg1"/>
            </a:outerShdw>
          </a:effectLst>
        </p:spPr>
      </p:pic>
      <p:grpSp>
        <p:nvGrpSpPr>
          <p:cNvPr id="20" name="Group 19">
            <a:extLst>
              <a:ext uri="{FF2B5EF4-FFF2-40B4-BE49-F238E27FC236}">
                <a16:creationId xmlns:a16="http://schemas.microsoft.com/office/drawing/2014/main" id="{DFD00142-2A7E-9541-7C81-90E54E1AEE0F}"/>
              </a:ext>
            </a:extLst>
          </p:cNvPr>
          <p:cNvGrpSpPr/>
          <p:nvPr/>
        </p:nvGrpSpPr>
        <p:grpSpPr>
          <a:xfrm>
            <a:off x="455955" y="4858968"/>
            <a:ext cx="1262618" cy="1071286"/>
            <a:chOff x="520279" y="4858968"/>
            <a:chExt cx="1262618" cy="1071286"/>
          </a:xfrm>
        </p:grpSpPr>
        <p:sp>
          <p:nvSpPr>
            <p:cNvPr id="21" name="Rectangle 20">
              <a:extLst>
                <a:ext uri="{FF2B5EF4-FFF2-40B4-BE49-F238E27FC236}">
                  <a16:creationId xmlns:a16="http://schemas.microsoft.com/office/drawing/2014/main" id="{18CD7609-0984-DEEF-C49E-D8B653B4A78B}"/>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23" name="Picture 22">
              <a:extLst>
                <a:ext uri="{FF2B5EF4-FFF2-40B4-BE49-F238E27FC236}">
                  <a16:creationId xmlns:a16="http://schemas.microsoft.com/office/drawing/2014/main" id="{AB417B00-EC1A-CF44-070C-FDD4497B237E}"/>
                </a:ext>
              </a:extLst>
            </p:cNvPr>
            <p:cNvPicPr>
              <a:picLocks noChangeAspect="1"/>
            </p:cNvPicPr>
            <p:nvPr/>
          </p:nvPicPr>
          <p:blipFill>
            <a:blip r:embed="rId5"/>
            <a:stretch>
              <a:fillRect/>
            </a:stretch>
          </p:blipFill>
          <p:spPr>
            <a:xfrm>
              <a:off x="680628" y="5464050"/>
              <a:ext cx="311660" cy="386792"/>
            </a:xfrm>
            <a:prstGeom prst="rect">
              <a:avLst/>
            </a:prstGeom>
          </p:spPr>
        </p:pic>
        <p:pic>
          <p:nvPicPr>
            <p:cNvPr id="24" name="Picture 23">
              <a:extLst>
                <a:ext uri="{FF2B5EF4-FFF2-40B4-BE49-F238E27FC236}">
                  <a16:creationId xmlns:a16="http://schemas.microsoft.com/office/drawing/2014/main" id="{D9846657-0D1B-3CE6-E39D-AD3D23DE5FC3}"/>
                </a:ext>
              </a:extLst>
            </p:cNvPr>
            <p:cNvPicPr>
              <a:picLocks noChangeAspect="1"/>
            </p:cNvPicPr>
            <p:nvPr/>
          </p:nvPicPr>
          <p:blipFill>
            <a:blip r:embed="rId6"/>
            <a:stretch>
              <a:fillRect/>
            </a:stretch>
          </p:blipFill>
          <p:spPr>
            <a:xfrm>
              <a:off x="1263890" y="5511316"/>
              <a:ext cx="388691" cy="253401"/>
            </a:xfrm>
            <a:prstGeom prst="rect">
              <a:avLst/>
            </a:prstGeom>
          </p:spPr>
        </p:pic>
      </p:grpSp>
      <p:cxnSp>
        <p:nvCxnSpPr>
          <p:cNvPr id="26" name="Elbow Connector 191">
            <a:extLst>
              <a:ext uri="{FF2B5EF4-FFF2-40B4-BE49-F238E27FC236}">
                <a16:creationId xmlns:a16="http://schemas.microsoft.com/office/drawing/2014/main" id="{D97C1C37-8260-C5BF-4526-3156712E7A1D}"/>
              </a:ext>
            </a:extLst>
          </p:cNvPr>
          <p:cNvCxnSpPr>
            <a:cxnSpLocks/>
            <a:stCxn id="21" idx="0"/>
            <a:endCxn id="7" idx="1"/>
          </p:cNvCxnSpPr>
          <p:nvPr/>
        </p:nvCxnSpPr>
        <p:spPr>
          <a:xfrm rot="5400000" flipH="1" flipV="1">
            <a:off x="683906" y="4272180"/>
            <a:ext cx="990146"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9" name="Picture 28">
            <a:extLst>
              <a:ext uri="{FF2B5EF4-FFF2-40B4-BE49-F238E27FC236}">
                <a16:creationId xmlns:a16="http://schemas.microsoft.com/office/drawing/2014/main" id="{B4A1B28A-DB25-DE08-FD75-75CB0C5001DE}"/>
              </a:ext>
            </a:extLst>
          </p:cNvPr>
          <p:cNvPicPr>
            <a:picLocks noChangeAspect="1"/>
          </p:cNvPicPr>
          <p:nvPr/>
        </p:nvPicPr>
        <p:blipFill>
          <a:blip r:embed="rId7"/>
          <a:stretch>
            <a:fillRect/>
          </a:stretch>
        </p:blipFill>
        <p:spPr>
          <a:xfrm>
            <a:off x="506090" y="4955749"/>
            <a:ext cx="472717" cy="503546"/>
          </a:xfrm>
          <a:prstGeom prst="rect">
            <a:avLst/>
          </a:prstGeom>
        </p:spPr>
      </p:pic>
      <p:sp>
        <p:nvSpPr>
          <p:cNvPr id="3" name="TextBox 2">
            <a:extLst>
              <a:ext uri="{FF2B5EF4-FFF2-40B4-BE49-F238E27FC236}">
                <a16:creationId xmlns:a16="http://schemas.microsoft.com/office/drawing/2014/main" id="{ED8C3628-5654-9F3B-0E32-1D8846DBAAE2}"/>
              </a:ext>
            </a:extLst>
          </p:cNvPr>
          <p:cNvSpPr txBox="1"/>
          <p:nvPr/>
        </p:nvSpPr>
        <p:spPr>
          <a:xfrm>
            <a:off x="540536" y="230801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sp>
        <p:nvSpPr>
          <p:cNvPr id="8" name="TextBox 7">
            <a:extLst>
              <a:ext uri="{FF2B5EF4-FFF2-40B4-BE49-F238E27FC236}">
                <a16:creationId xmlns:a16="http://schemas.microsoft.com/office/drawing/2014/main" id="{A8221771-5E46-C568-D3E4-EE513EDCC3A5}"/>
              </a:ext>
            </a:extLst>
          </p:cNvPr>
          <p:cNvSpPr txBox="1"/>
          <p:nvPr/>
        </p:nvSpPr>
        <p:spPr>
          <a:xfrm>
            <a:off x="1058432" y="5239390"/>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pic>
        <p:nvPicPr>
          <p:cNvPr id="17" name="Picture 16">
            <a:extLst>
              <a:ext uri="{FF2B5EF4-FFF2-40B4-BE49-F238E27FC236}">
                <a16:creationId xmlns:a16="http://schemas.microsoft.com/office/drawing/2014/main" id="{0256227B-EDCE-479B-EB27-AD9AC65E94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2606" y="4925586"/>
            <a:ext cx="302122" cy="344009"/>
          </a:xfrm>
          <a:prstGeom prst="rect">
            <a:avLst/>
          </a:prstGeom>
          <a:effectLst>
            <a:outerShdw blurRad="50800" dist="50800" dir="5400000" algn="ctr" rotWithShape="0">
              <a:schemeClr val="bg1"/>
            </a:outerShdw>
          </a:effectLst>
        </p:spPr>
      </p:pic>
      <p:sp>
        <p:nvSpPr>
          <p:cNvPr id="22" name="Rectangle 21">
            <a:extLst>
              <a:ext uri="{FF2B5EF4-FFF2-40B4-BE49-F238E27FC236}">
                <a16:creationId xmlns:a16="http://schemas.microsoft.com/office/drawing/2014/main" id="{6AFA87F5-1E1C-5B07-9448-2E1C22B39787}"/>
              </a:ext>
            </a:extLst>
          </p:cNvPr>
          <p:cNvSpPr/>
          <p:nvPr/>
        </p:nvSpPr>
        <p:spPr>
          <a:xfrm>
            <a:off x="2658376" y="1982176"/>
            <a:ext cx="724894" cy="3406937"/>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Acquisition</a:t>
            </a:r>
          </a:p>
        </p:txBody>
      </p:sp>
      <p:sp>
        <p:nvSpPr>
          <p:cNvPr id="28" name="Rectangle 27">
            <a:extLst>
              <a:ext uri="{FF2B5EF4-FFF2-40B4-BE49-F238E27FC236}">
                <a16:creationId xmlns:a16="http://schemas.microsoft.com/office/drawing/2014/main" id="{4496B407-432A-53AD-278A-5C826DD9CC6B}"/>
              </a:ext>
            </a:extLst>
          </p:cNvPr>
          <p:cNvSpPr/>
          <p:nvPr/>
        </p:nvSpPr>
        <p:spPr>
          <a:xfrm>
            <a:off x="2713927" y="2843622"/>
            <a:ext cx="625352" cy="907679"/>
          </a:xfrm>
          <a:prstGeom prst="rect">
            <a:avLst/>
          </a:prstGeom>
          <a:ln w="9525">
            <a:solidFill>
              <a:schemeClr val="tx1">
                <a:lumMod val="20000"/>
                <a:lumOff val="80000"/>
              </a:schemeClr>
            </a:solidFill>
          </a:ln>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800">
                <a:solidFill>
                  <a:schemeClr val="accent1">
                    <a:lumMod val="60000"/>
                    <a:lumOff val="40000"/>
                  </a:schemeClr>
                </a:solidFill>
              </a:rPr>
              <a:t>Batch</a:t>
            </a:r>
          </a:p>
        </p:txBody>
      </p:sp>
      <p:pic>
        <p:nvPicPr>
          <p:cNvPr id="30" name="Picture 29">
            <a:extLst>
              <a:ext uri="{FF2B5EF4-FFF2-40B4-BE49-F238E27FC236}">
                <a16:creationId xmlns:a16="http://schemas.microsoft.com/office/drawing/2014/main" id="{DFC54D96-DB04-7B2E-B8AB-5F632BE689B4}"/>
              </a:ext>
            </a:extLst>
          </p:cNvPr>
          <p:cNvPicPr>
            <a:picLocks noChangeAspect="1"/>
          </p:cNvPicPr>
          <p:nvPr/>
        </p:nvPicPr>
        <p:blipFill>
          <a:blip r:embed="rId8"/>
          <a:stretch>
            <a:fillRect/>
          </a:stretch>
        </p:blipFill>
        <p:spPr>
          <a:xfrm>
            <a:off x="2870027" y="3090427"/>
            <a:ext cx="325146" cy="362886"/>
          </a:xfrm>
          <a:prstGeom prst="rect">
            <a:avLst/>
          </a:prstGeom>
        </p:spPr>
      </p:pic>
      <p:pic>
        <p:nvPicPr>
          <p:cNvPr id="31" name="Picture 30">
            <a:extLst>
              <a:ext uri="{FF2B5EF4-FFF2-40B4-BE49-F238E27FC236}">
                <a16:creationId xmlns:a16="http://schemas.microsoft.com/office/drawing/2014/main" id="{ED3239A1-B474-7133-92E5-B70824247176}"/>
              </a:ext>
            </a:extLst>
          </p:cNvPr>
          <p:cNvPicPr>
            <a:picLocks noChangeAspect="1"/>
          </p:cNvPicPr>
          <p:nvPr/>
        </p:nvPicPr>
        <p:blipFill>
          <a:blip r:embed="rId9"/>
          <a:stretch>
            <a:fillRect/>
          </a:stretch>
        </p:blipFill>
        <p:spPr>
          <a:xfrm>
            <a:off x="3856092" y="1177649"/>
            <a:ext cx="425882" cy="266714"/>
          </a:xfrm>
          <a:prstGeom prst="rect">
            <a:avLst/>
          </a:prstGeom>
        </p:spPr>
      </p:pic>
      <p:cxnSp>
        <p:nvCxnSpPr>
          <p:cNvPr id="33" name="Elbow Connector 191">
            <a:extLst>
              <a:ext uri="{FF2B5EF4-FFF2-40B4-BE49-F238E27FC236}">
                <a16:creationId xmlns:a16="http://schemas.microsoft.com/office/drawing/2014/main" id="{992A48E8-D04C-567D-68A6-E5DEE096E7C9}"/>
              </a:ext>
            </a:extLst>
          </p:cNvPr>
          <p:cNvCxnSpPr>
            <a:cxnSpLocks/>
            <a:stCxn id="7" idx="3"/>
            <a:endCxn id="28" idx="1"/>
          </p:cNvCxnSpPr>
          <p:nvPr/>
        </p:nvCxnSpPr>
        <p:spPr>
          <a:xfrm flipV="1">
            <a:off x="1592262" y="3297462"/>
            <a:ext cx="1121665" cy="571360"/>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74" name="Group 73">
            <a:extLst>
              <a:ext uri="{FF2B5EF4-FFF2-40B4-BE49-F238E27FC236}">
                <a16:creationId xmlns:a16="http://schemas.microsoft.com/office/drawing/2014/main" id="{783BFF29-8477-E88B-3B3A-E453B1CC0B21}"/>
              </a:ext>
            </a:extLst>
          </p:cNvPr>
          <p:cNvGrpSpPr/>
          <p:nvPr/>
        </p:nvGrpSpPr>
        <p:grpSpPr>
          <a:xfrm>
            <a:off x="8960048" y="726325"/>
            <a:ext cx="3013416" cy="1104722"/>
            <a:chOff x="6753734" y="887759"/>
            <a:chExt cx="3013416" cy="1104722"/>
          </a:xfrm>
        </p:grpSpPr>
        <p:sp>
          <p:nvSpPr>
            <p:cNvPr id="105" name="TextBox 104"/>
            <p:cNvSpPr txBox="1"/>
            <p:nvPr/>
          </p:nvSpPr>
          <p:spPr>
            <a:xfrm>
              <a:off x="6753734" y="935525"/>
              <a:ext cx="3013416" cy="1056956"/>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Delta Detection:</a:t>
              </a:r>
            </a:p>
            <a:p>
              <a:pPr marL="685800" lvl="1" indent="-228600" defTabSz="1219170">
                <a:buFont typeface="+mj-lt"/>
                <a:buAutoNum type="alphaLcParenR"/>
              </a:pPr>
              <a:r>
                <a:rPr lang="en-US" sz="1000">
                  <a:solidFill>
                    <a:srgbClr val="000000"/>
                  </a:solidFill>
                  <a:latin typeface="Segoe UI" panose="020B0502040204020203" pitchFamily="34" charset="0"/>
                  <a:cs typeface="Segoe UI" panose="020B0502040204020203" pitchFamily="34" charset="0"/>
                </a:rPr>
                <a:t>Timestamp</a:t>
              </a:r>
            </a:p>
            <a:p>
              <a:pPr marL="685800" lvl="1" indent="-228600" defTabSz="1219170">
                <a:buFont typeface="+mj-lt"/>
                <a:buAutoNum type="alphaLcParenR"/>
              </a:pPr>
              <a:r>
                <a:rPr lang="en-US" sz="1000">
                  <a:solidFill>
                    <a:srgbClr val="000000"/>
                  </a:solidFill>
                  <a:latin typeface="Segoe UI" panose="020B0502040204020203" pitchFamily="34" charset="0"/>
                  <a:cs typeface="Segoe UI" panose="020B0502040204020203" pitchFamily="34" charset="0"/>
                </a:rPr>
                <a:t>Full Extract for small tables</a:t>
              </a:r>
              <a:endParaRPr lang="en-US" sz="1067">
                <a:solidFill>
                  <a:srgbClr val="000000"/>
                </a:solidFill>
                <a:latin typeface="Segoe UI" panose="020B0502040204020203" pitchFamily="34" charset="0"/>
                <a:cs typeface="Segoe UI" panose="020B0502040204020203" pitchFamily="34" charset="0"/>
              </a:endParaRP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Source vs Raw trigger DQ tool</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Framework Driven Slowly Changing Dimensions</a:t>
              </a:r>
            </a:p>
          </p:txBody>
        </p:sp>
        <p:pic>
          <p:nvPicPr>
            <p:cNvPr id="66" name="Picture 65">
              <a:extLst>
                <a:ext uri="{FF2B5EF4-FFF2-40B4-BE49-F238E27FC236}">
                  <a16:creationId xmlns:a16="http://schemas.microsoft.com/office/drawing/2014/main" id="{06479228-4E11-F40E-D310-FFD03D59B1E9}"/>
                </a:ext>
              </a:extLst>
            </p:cNvPr>
            <p:cNvPicPr>
              <a:picLocks noChangeAspect="1"/>
            </p:cNvPicPr>
            <p:nvPr/>
          </p:nvPicPr>
          <p:blipFill>
            <a:blip r:embed="rId10"/>
            <a:stretch>
              <a:fillRect/>
            </a:stretch>
          </p:blipFill>
          <p:spPr>
            <a:xfrm>
              <a:off x="9349043" y="887759"/>
              <a:ext cx="396437" cy="222996"/>
            </a:xfrm>
            <a:prstGeom prst="rect">
              <a:avLst/>
            </a:prstGeom>
          </p:spPr>
        </p:pic>
      </p:grpSp>
      <p:sp>
        <p:nvSpPr>
          <p:cNvPr id="69" name="TextBox 68">
            <a:extLst>
              <a:ext uri="{FF2B5EF4-FFF2-40B4-BE49-F238E27FC236}">
                <a16:creationId xmlns:a16="http://schemas.microsoft.com/office/drawing/2014/main" id="{11DDB02A-55F6-A7D6-5FF1-FC9CEB39E3FC}"/>
              </a:ext>
            </a:extLst>
          </p:cNvPr>
          <p:cNvSpPr txBox="1"/>
          <p:nvPr/>
        </p:nvSpPr>
        <p:spPr>
          <a:xfrm>
            <a:off x="1931026" y="3071815"/>
            <a:ext cx="654537"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a:solidFill>
                  <a:srgbClr val="000000"/>
                </a:solidFill>
                <a:latin typeface="Segoe UI" panose="020B0502040204020203" pitchFamily="34" charset="0"/>
                <a:cs typeface="Segoe UI" panose="020B0502040204020203" pitchFamily="34" charset="0"/>
              </a:rPr>
              <a:t>Connector</a:t>
            </a:r>
          </a:p>
        </p:txBody>
      </p:sp>
      <p:pic>
        <p:nvPicPr>
          <p:cNvPr id="73" name="Picture 72">
            <a:extLst>
              <a:ext uri="{FF2B5EF4-FFF2-40B4-BE49-F238E27FC236}">
                <a16:creationId xmlns:a16="http://schemas.microsoft.com/office/drawing/2014/main" id="{470CBE74-BD41-4130-5B99-C31977B20399}"/>
              </a:ext>
            </a:extLst>
          </p:cNvPr>
          <p:cNvPicPr>
            <a:picLocks noChangeAspect="1"/>
          </p:cNvPicPr>
          <p:nvPr/>
        </p:nvPicPr>
        <p:blipFill>
          <a:blip r:embed="rId11"/>
          <a:stretch>
            <a:fillRect/>
          </a:stretch>
        </p:blipFill>
        <p:spPr>
          <a:xfrm>
            <a:off x="5735144" y="2812173"/>
            <a:ext cx="335163" cy="344740"/>
          </a:xfrm>
          <a:prstGeom prst="rect">
            <a:avLst/>
          </a:prstGeom>
        </p:spPr>
      </p:pic>
      <p:pic>
        <p:nvPicPr>
          <p:cNvPr id="75" name="Picture 74">
            <a:extLst>
              <a:ext uri="{FF2B5EF4-FFF2-40B4-BE49-F238E27FC236}">
                <a16:creationId xmlns:a16="http://schemas.microsoft.com/office/drawing/2014/main" id="{57483678-5CBB-F3B5-76AD-1CC37A83D4CC}"/>
              </a:ext>
            </a:extLst>
          </p:cNvPr>
          <p:cNvPicPr>
            <a:picLocks noChangeAspect="1"/>
          </p:cNvPicPr>
          <p:nvPr/>
        </p:nvPicPr>
        <p:blipFill>
          <a:blip r:embed="rId12"/>
          <a:stretch>
            <a:fillRect/>
          </a:stretch>
        </p:blipFill>
        <p:spPr>
          <a:xfrm>
            <a:off x="6495919" y="1620790"/>
            <a:ext cx="271680" cy="264714"/>
          </a:xfrm>
          <a:prstGeom prst="rect">
            <a:avLst/>
          </a:prstGeom>
        </p:spPr>
      </p:pic>
      <p:sp>
        <p:nvSpPr>
          <p:cNvPr id="76" name="TextBox 75">
            <a:extLst>
              <a:ext uri="{FF2B5EF4-FFF2-40B4-BE49-F238E27FC236}">
                <a16:creationId xmlns:a16="http://schemas.microsoft.com/office/drawing/2014/main" id="{44322149-E2A6-3D79-85E2-B93A152008AB}"/>
              </a:ext>
            </a:extLst>
          </p:cNvPr>
          <p:cNvSpPr txBox="1"/>
          <p:nvPr/>
        </p:nvSpPr>
        <p:spPr>
          <a:xfrm>
            <a:off x="5288284" y="2047072"/>
            <a:ext cx="777974"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API</a:t>
            </a:r>
          </a:p>
        </p:txBody>
      </p:sp>
      <p:cxnSp>
        <p:nvCxnSpPr>
          <p:cNvPr id="82" name="Elbow Connector 191">
            <a:extLst>
              <a:ext uri="{FF2B5EF4-FFF2-40B4-BE49-F238E27FC236}">
                <a16:creationId xmlns:a16="http://schemas.microsoft.com/office/drawing/2014/main" id="{943A6FE9-D510-288B-7028-4F01885D00D4}"/>
              </a:ext>
            </a:extLst>
          </p:cNvPr>
          <p:cNvCxnSpPr>
            <a:cxnSpLocks/>
            <a:stCxn id="73" idx="0"/>
            <a:endCxn id="75" idx="1"/>
          </p:cNvCxnSpPr>
          <p:nvPr/>
        </p:nvCxnSpPr>
        <p:spPr>
          <a:xfrm rot="5400000" flipH="1" flipV="1">
            <a:off x="5669809" y="1986064"/>
            <a:ext cx="1059026" cy="593193"/>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6" name="TextBox 85">
            <a:extLst>
              <a:ext uri="{FF2B5EF4-FFF2-40B4-BE49-F238E27FC236}">
                <a16:creationId xmlns:a16="http://schemas.microsoft.com/office/drawing/2014/main" id="{EFF99F7D-8D5A-2FDF-39A1-6368C8325E60}"/>
              </a:ext>
            </a:extLst>
          </p:cNvPr>
          <p:cNvSpPr txBox="1"/>
          <p:nvPr/>
        </p:nvSpPr>
        <p:spPr>
          <a:xfrm>
            <a:off x="6146114" y="1928010"/>
            <a:ext cx="1116302" cy="200055"/>
          </a:xfrm>
          <a:prstGeom prst="rect">
            <a:avLst/>
          </a:prstGeom>
          <a:solidFill>
            <a:schemeClr val="bg1"/>
          </a:solidFill>
        </p:spPr>
        <p:txBody>
          <a:bodyPr wrap="square" rtlCol="0">
            <a:spAutoFit/>
          </a:bodyPr>
          <a:lstStyle>
            <a:defPPr>
              <a:defRPr lang="en-US"/>
            </a:defPPr>
            <a:lvl1pPr>
              <a:defRPr sz="800"/>
            </a:lvl1pPr>
          </a:lstStyle>
          <a:p>
            <a:pPr defTabSz="1219170"/>
            <a:r>
              <a:rPr lang="en-US" sz="700" err="1">
                <a:solidFill>
                  <a:srgbClr val="000000"/>
                </a:solidFill>
                <a:latin typeface="Segoe UI" panose="020B0502040204020203" pitchFamily="34" charset="0"/>
                <a:cs typeface="Segoe UI" panose="020B0502040204020203" pitchFamily="34" charset="0"/>
              </a:rPr>
              <a:t>DataBuck</a:t>
            </a:r>
            <a:r>
              <a:rPr lang="en-US" sz="700">
                <a:solidFill>
                  <a:srgbClr val="000000"/>
                </a:solidFill>
                <a:latin typeface="Segoe UI" panose="020B0502040204020203" pitchFamily="34" charset="0"/>
                <a:cs typeface="Segoe UI" panose="020B0502040204020203" pitchFamily="34" charset="0"/>
              </a:rPr>
              <a:t> Testing F/w</a:t>
            </a:r>
          </a:p>
        </p:txBody>
      </p:sp>
      <p:sp>
        <p:nvSpPr>
          <p:cNvPr id="11" name="TextBox 10">
            <a:extLst>
              <a:ext uri="{FF2B5EF4-FFF2-40B4-BE49-F238E27FC236}">
                <a16:creationId xmlns:a16="http://schemas.microsoft.com/office/drawing/2014/main" id="{80BFD1DE-F199-11E1-3D57-7BD4C8286F55}"/>
              </a:ext>
            </a:extLst>
          </p:cNvPr>
          <p:cNvSpPr txBox="1"/>
          <p:nvPr/>
        </p:nvSpPr>
        <p:spPr>
          <a:xfrm>
            <a:off x="2009292" y="5616622"/>
            <a:ext cx="1625006" cy="646331"/>
          </a:xfrm>
          <a:prstGeom prst="rect">
            <a:avLst/>
          </a:prstGeom>
          <a:solidFill>
            <a:schemeClr val="bg1"/>
          </a:solidFill>
        </p:spPr>
        <p:txBody>
          <a:bodyPr wrap="square" rtlCol="0">
            <a:spAutoFit/>
          </a:bodyPr>
          <a:lstStyle>
            <a:defPPr>
              <a:defRPr lang="en-US"/>
            </a:defPPr>
            <a:lvl1pPr>
              <a:defRPr sz="800"/>
            </a:lvl1pPr>
          </a:lstStyle>
          <a:p>
            <a:pPr defTabSz="1219170"/>
            <a:r>
              <a:rPr lang="en-US" sz="900">
                <a:solidFill>
                  <a:srgbClr val="000000"/>
                </a:solidFill>
                <a:latin typeface="Segoe UI" panose="020B0502040204020203" pitchFamily="34" charset="0"/>
                <a:cs typeface="Segoe UI" panose="020B0502040204020203" pitchFamily="34" charset="0"/>
              </a:rPr>
              <a:t>Framework driven Ingestion</a:t>
            </a:r>
          </a:p>
          <a:p>
            <a:pPr marL="228594" indent="-228594" defTabSz="1219170">
              <a:buFont typeface="Arial" panose="020B0604020202020204" pitchFamily="34" charset="0"/>
              <a:buChar char="•"/>
            </a:pPr>
            <a:r>
              <a:rPr lang="en-US" sz="900">
                <a:solidFill>
                  <a:srgbClr val="000000"/>
                </a:solidFill>
                <a:latin typeface="Segoe UI" panose="020B0502040204020203" pitchFamily="34" charset="0"/>
                <a:cs typeface="Segoe UI" panose="020B0502040204020203" pitchFamily="34" charset="0"/>
              </a:rPr>
              <a:t>FTP/SFTP – Azure Blob</a:t>
            </a:r>
          </a:p>
          <a:p>
            <a:pPr marL="228594" indent="-228594" defTabSz="1219170">
              <a:buFont typeface="Arial" panose="020B0604020202020204" pitchFamily="34" charset="0"/>
              <a:buChar char="•"/>
            </a:pPr>
            <a:r>
              <a:rPr lang="en-US" sz="900">
                <a:solidFill>
                  <a:srgbClr val="000000"/>
                </a:solidFill>
                <a:latin typeface="Segoe UI" panose="020B0502040204020203" pitchFamily="34" charset="0"/>
                <a:cs typeface="Segoe UI" panose="020B0502040204020203" pitchFamily="34" charset="0"/>
              </a:rPr>
              <a:t>File Share</a:t>
            </a:r>
          </a:p>
          <a:p>
            <a:pPr marL="228594" indent="-228594" defTabSz="1219170">
              <a:buFont typeface="Arial" panose="020B0604020202020204" pitchFamily="34" charset="0"/>
              <a:buChar char="•"/>
            </a:pPr>
            <a:r>
              <a:rPr lang="en-US" sz="900">
                <a:solidFill>
                  <a:srgbClr val="000000"/>
                </a:solidFill>
                <a:latin typeface="Segoe UI" panose="020B0502040204020203" pitchFamily="34" charset="0"/>
                <a:cs typeface="Segoe UI" panose="020B0502040204020203" pitchFamily="34" charset="0"/>
              </a:rPr>
              <a:t>API </a:t>
            </a:r>
          </a:p>
        </p:txBody>
      </p:sp>
      <p:grpSp>
        <p:nvGrpSpPr>
          <p:cNvPr id="32" name="Group 31">
            <a:extLst>
              <a:ext uri="{FF2B5EF4-FFF2-40B4-BE49-F238E27FC236}">
                <a16:creationId xmlns:a16="http://schemas.microsoft.com/office/drawing/2014/main" id="{E4A3B529-2DBA-F935-2DC5-9921F1707B50}"/>
              </a:ext>
            </a:extLst>
          </p:cNvPr>
          <p:cNvGrpSpPr/>
          <p:nvPr/>
        </p:nvGrpSpPr>
        <p:grpSpPr>
          <a:xfrm>
            <a:off x="4148291" y="2615789"/>
            <a:ext cx="738054" cy="947048"/>
            <a:chOff x="3178357" y="4446646"/>
            <a:chExt cx="738054" cy="947048"/>
          </a:xfrm>
        </p:grpSpPr>
        <p:sp>
          <p:nvSpPr>
            <p:cNvPr id="13" name="Rectangle 12">
              <a:extLst>
                <a:ext uri="{FF2B5EF4-FFF2-40B4-BE49-F238E27FC236}">
                  <a16:creationId xmlns:a16="http://schemas.microsoft.com/office/drawing/2014/main" id="{A167E5C2-99D7-839C-0EDE-4999B44D8E80}"/>
                </a:ext>
              </a:extLst>
            </p:cNvPr>
            <p:cNvSpPr/>
            <p:nvPr/>
          </p:nvSpPr>
          <p:spPr>
            <a:xfrm>
              <a:off x="3178357" y="4446646"/>
              <a:ext cx="738054" cy="947048"/>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Landing</a:t>
              </a:r>
            </a:p>
          </p:txBody>
        </p:sp>
        <p:grpSp>
          <p:nvGrpSpPr>
            <p:cNvPr id="15" name="Group 14">
              <a:extLst>
                <a:ext uri="{FF2B5EF4-FFF2-40B4-BE49-F238E27FC236}">
                  <a16:creationId xmlns:a16="http://schemas.microsoft.com/office/drawing/2014/main" id="{97137064-CFC4-EA6F-35C3-C08A8A2DD790}"/>
                </a:ext>
              </a:extLst>
            </p:cNvPr>
            <p:cNvGrpSpPr/>
            <p:nvPr/>
          </p:nvGrpSpPr>
          <p:grpSpPr>
            <a:xfrm>
              <a:off x="3189391" y="4615412"/>
              <a:ext cx="672655" cy="464479"/>
              <a:chOff x="2350561" y="3079294"/>
              <a:chExt cx="672655" cy="464479"/>
            </a:xfrm>
          </p:grpSpPr>
          <p:pic>
            <p:nvPicPr>
              <p:cNvPr id="25" name="Picture 24">
                <a:extLst>
                  <a:ext uri="{FF2B5EF4-FFF2-40B4-BE49-F238E27FC236}">
                    <a16:creationId xmlns:a16="http://schemas.microsoft.com/office/drawing/2014/main" id="{47EC6DD1-ED14-9AF7-1A65-D74F08DB57A0}"/>
                  </a:ext>
                </a:extLst>
              </p:cNvPr>
              <p:cNvPicPr>
                <a:picLocks noChangeAspect="1"/>
              </p:cNvPicPr>
              <p:nvPr/>
            </p:nvPicPr>
            <p:blipFill>
              <a:blip r:embed="rId13"/>
              <a:stretch>
                <a:fillRect/>
              </a:stretch>
            </p:blipFill>
            <p:spPr>
              <a:xfrm>
                <a:off x="2559242" y="3079294"/>
                <a:ext cx="243536" cy="291678"/>
              </a:xfrm>
              <a:prstGeom prst="rect">
                <a:avLst/>
              </a:prstGeom>
            </p:spPr>
          </p:pic>
          <p:sp>
            <p:nvSpPr>
              <p:cNvPr id="27" name="TextBox 26">
                <a:extLst>
                  <a:ext uri="{FF2B5EF4-FFF2-40B4-BE49-F238E27FC236}">
                    <a16:creationId xmlns:a16="http://schemas.microsoft.com/office/drawing/2014/main" id="{8ACC3A6A-C5FA-FF1E-8142-407EE5A3EAD3}"/>
                  </a:ext>
                </a:extLst>
              </p:cNvPr>
              <p:cNvSpPr txBox="1"/>
              <p:nvPr/>
            </p:nvSpPr>
            <p:spPr>
              <a:xfrm>
                <a:off x="2350561" y="3343718"/>
                <a:ext cx="672655"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Transient</a:t>
                </a:r>
              </a:p>
            </p:txBody>
          </p:sp>
        </p:grpSp>
      </p:grpSp>
      <p:cxnSp>
        <p:nvCxnSpPr>
          <p:cNvPr id="34" name="Elbow Connector 191">
            <a:extLst>
              <a:ext uri="{FF2B5EF4-FFF2-40B4-BE49-F238E27FC236}">
                <a16:creationId xmlns:a16="http://schemas.microsoft.com/office/drawing/2014/main" id="{05CBB0C1-2675-AC67-9FE5-AC05C099922C}"/>
              </a:ext>
            </a:extLst>
          </p:cNvPr>
          <p:cNvCxnSpPr>
            <a:cxnSpLocks/>
            <a:stCxn id="22" idx="3"/>
            <a:endCxn id="13" idx="1"/>
          </p:cNvCxnSpPr>
          <p:nvPr/>
        </p:nvCxnSpPr>
        <p:spPr>
          <a:xfrm flipV="1">
            <a:off x="3383270" y="3089313"/>
            <a:ext cx="765021" cy="596332"/>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5" name="Elbow Connector 191">
            <a:extLst>
              <a:ext uri="{FF2B5EF4-FFF2-40B4-BE49-F238E27FC236}">
                <a16:creationId xmlns:a16="http://schemas.microsoft.com/office/drawing/2014/main" id="{9C016B2A-D30E-B845-E08E-A07FA981376E}"/>
              </a:ext>
            </a:extLst>
          </p:cNvPr>
          <p:cNvCxnSpPr>
            <a:cxnSpLocks/>
            <a:stCxn id="13" idx="3"/>
            <a:endCxn id="10" idx="1"/>
          </p:cNvCxnSpPr>
          <p:nvPr/>
        </p:nvCxnSpPr>
        <p:spPr>
          <a:xfrm>
            <a:off x="4886345" y="3089313"/>
            <a:ext cx="1447771" cy="243606"/>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5" name="TextBox 64">
            <a:extLst>
              <a:ext uri="{FF2B5EF4-FFF2-40B4-BE49-F238E27FC236}">
                <a16:creationId xmlns:a16="http://schemas.microsoft.com/office/drawing/2014/main" id="{7557E9A1-3712-F23C-CCC6-4B906A486559}"/>
              </a:ext>
            </a:extLst>
          </p:cNvPr>
          <p:cNvSpPr txBox="1"/>
          <p:nvPr/>
        </p:nvSpPr>
        <p:spPr>
          <a:xfrm>
            <a:off x="2683414" y="3916807"/>
            <a:ext cx="655865" cy="553998"/>
          </a:xfrm>
          <a:prstGeom prst="rect">
            <a:avLst/>
          </a:prstGeom>
          <a:solidFill>
            <a:schemeClr val="bg1"/>
          </a:solidFill>
        </p:spPr>
        <p:txBody>
          <a:bodyPr wrap="square" rtlCol="0">
            <a:spAutoFit/>
          </a:bodyPr>
          <a:lstStyle>
            <a:defPPr>
              <a:defRPr lang="en-US"/>
            </a:defPPr>
            <a:lvl1pPr>
              <a:defRPr sz="800"/>
            </a:lvl1pPr>
          </a:lstStyle>
          <a:p>
            <a:pPr defTabSz="1219170"/>
            <a:r>
              <a:rPr lang="en-US" sz="600">
                <a:solidFill>
                  <a:srgbClr val="000000"/>
                </a:solidFill>
                <a:latin typeface="Segoe UI" panose="020B0502040204020203" pitchFamily="34" charset="0"/>
                <a:cs typeface="Segoe UI" panose="020B0502040204020203" pitchFamily="34" charset="0"/>
              </a:rPr>
              <a:t>Self Hosted IR</a:t>
            </a:r>
          </a:p>
          <a:p>
            <a:pPr defTabSz="1219170"/>
            <a:r>
              <a:rPr lang="en-US" sz="600">
                <a:solidFill>
                  <a:srgbClr val="000000"/>
                </a:solidFill>
                <a:latin typeface="Segoe UI" panose="020B0502040204020203" pitchFamily="34" charset="0"/>
                <a:cs typeface="Segoe UI" panose="020B0502040204020203" pitchFamily="34" charset="0"/>
              </a:rPr>
              <a:t>Managed IR</a:t>
            </a:r>
          </a:p>
          <a:p>
            <a:pPr defTabSz="1219170"/>
            <a:r>
              <a:rPr lang="en-US" sz="600">
                <a:solidFill>
                  <a:srgbClr val="000000"/>
                </a:solidFill>
                <a:latin typeface="Segoe UI" panose="020B0502040204020203" pitchFamily="34" charset="0"/>
                <a:cs typeface="Segoe UI" panose="020B0502040204020203" pitchFamily="34" charset="0"/>
              </a:rPr>
              <a:t>JSON Parser</a:t>
            </a:r>
          </a:p>
          <a:p>
            <a:pPr defTabSz="1219170"/>
            <a:r>
              <a:rPr lang="en-US" sz="600">
                <a:solidFill>
                  <a:srgbClr val="000000"/>
                </a:solidFill>
                <a:latin typeface="Segoe UI" panose="020B0502040204020203" pitchFamily="34" charset="0"/>
                <a:cs typeface="Segoe UI" panose="020B0502040204020203" pitchFamily="34" charset="0"/>
              </a:rPr>
              <a:t>Copy Activity</a:t>
            </a:r>
          </a:p>
          <a:p>
            <a:pPr defTabSz="1219170"/>
            <a:r>
              <a:rPr lang="en-US" sz="600">
                <a:solidFill>
                  <a:srgbClr val="000000"/>
                </a:solidFill>
                <a:latin typeface="Segoe UI" panose="020B0502040204020203" pitchFamily="34" charset="0"/>
                <a:cs typeface="Segoe UI" panose="020B0502040204020203" pitchFamily="34" charset="0"/>
              </a:rPr>
              <a:t>Data Flow</a:t>
            </a:r>
          </a:p>
        </p:txBody>
      </p:sp>
      <p:sp>
        <p:nvSpPr>
          <p:cNvPr id="10" name="Rectangle 9">
            <a:extLst>
              <a:ext uri="{FF2B5EF4-FFF2-40B4-BE49-F238E27FC236}">
                <a16:creationId xmlns:a16="http://schemas.microsoft.com/office/drawing/2014/main" id="{E06BBD09-DD96-FD70-42D3-1E5249233C24}"/>
              </a:ext>
            </a:extLst>
          </p:cNvPr>
          <p:cNvSpPr/>
          <p:nvPr/>
        </p:nvSpPr>
        <p:spPr>
          <a:xfrm>
            <a:off x="6334116" y="2630017"/>
            <a:ext cx="4770620" cy="1405803"/>
          </a:xfrm>
          <a:prstGeom prst="rect">
            <a:avLst/>
          </a:prstGeom>
          <a:ln w="3175">
            <a:solidFill>
              <a:schemeClr val="tx1">
                <a:lumMod val="20000"/>
                <a:lumOff val="80000"/>
              </a:schemeClr>
            </a:solidFill>
          </a:ln>
          <a:effectLst>
            <a:glow rad="635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rtlCol="0" anchor="b"/>
          <a:lstStyle/>
          <a:p>
            <a:pPr algn="ctr"/>
            <a:r>
              <a:rPr lang="en-US" sz="900">
                <a:solidFill>
                  <a:schemeClr val="accent1">
                    <a:lumMod val="60000"/>
                    <a:lumOff val="40000"/>
                  </a:schemeClr>
                </a:solidFill>
              </a:rPr>
              <a:t>Data Platform</a:t>
            </a:r>
          </a:p>
        </p:txBody>
      </p:sp>
      <p:sp>
        <p:nvSpPr>
          <p:cNvPr id="35" name="Oval 34">
            <a:extLst>
              <a:ext uri="{FF2B5EF4-FFF2-40B4-BE49-F238E27FC236}">
                <a16:creationId xmlns:a16="http://schemas.microsoft.com/office/drawing/2014/main" id="{05F8A083-85DF-EF6D-7805-57178C11BFA4}"/>
              </a:ext>
            </a:extLst>
          </p:cNvPr>
          <p:cNvSpPr/>
          <p:nvPr/>
        </p:nvSpPr>
        <p:spPr bwMode="auto">
          <a:xfrm>
            <a:off x="7294672" y="3377117"/>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4</a:t>
            </a:r>
          </a:p>
        </p:txBody>
      </p:sp>
      <p:grpSp>
        <p:nvGrpSpPr>
          <p:cNvPr id="41" name="Group 40">
            <a:extLst>
              <a:ext uri="{FF2B5EF4-FFF2-40B4-BE49-F238E27FC236}">
                <a16:creationId xmlns:a16="http://schemas.microsoft.com/office/drawing/2014/main" id="{9E43C61F-F563-9045-48F1-77FB258A4CDF}"/>
              </a:ext>
            </a:extLst>
          </p:cNvPr>
          <p:cNvGrpSpPr/>
          <p:nvPr/>
        </p:nvGrpSpPr>
        <p:grpSpPr>
          <a:xfrm>
            <a:off x="6396985" y="2994301"/>
            <a:ext cx="672655" cy="627150"/>
            <a:chOff x="3657074" y="4388236"/>
            <a:chExt cx="672655" cy="627150"/>
          </a:xfrm>
        </p:grpSpPr>
        <p:pic>
          <p:nvPicPr>
            <p:cNvPr id="47" name="Picture 46">
              <a:extLst>
                <a:ext uri="{FF2B5EF4-FFF2-40B4-BE49-F238E27FC236}">
                  <a16:creationId xmlns:a16="http://schemas.microsoft.com/office/drawing/2014/main" id="{6381592D-D5F5-DE49-C34D-4581F06422D0}"/>
                </a:ext>
              </a:extLst>
            </p:cNvPr>
            <p:cNvPicPr>
              <a:picLocks noChangeAspect="1"/>
            </p:cNvPicPr>
            <p:nvPr/>
          </p:nvPicPr>
          <p:blipFill>
            <a:blip r:embed="rId14"/>
            <a:stretch>
              <a:fillRect/>
            </a:stretch>
          </p:blipFill>
          <p:spPr>
            <a:xfrm>
              <a:off x="3813495" y="4388236"/>
              <a:ext cx="372896" cy="349999"/>
            </a:xfrm>
            <a:prstGeom prst="rect">
              <a:avLst/>
            </a:prstGeom>
            <a:effectLst/>
          </p:spPr>
        </p:pic>
        <p:sp>
          <p:nvSpPr>
            <p:cNvPr id="48" name="TextBox 47">
              <a:extLst>
                <a:ext uri="{FF2B5EF4-FFF2-40B4-BE49-F238E27FC236}">
                  <a16:creationId xmlns:a16="http://schemas.microsoft.com/office/drawing/2014/main" id="{65F0B27C-79B0-BAA9-1677-B9AAE57DE220}"/>
                </a:ext>
              </a:extLst>
            </p:cNvPr>
            <p:cNvSpPr txBox="1"/>
            <p:nvPr/>
          </p:nvSpPr>
          <p:spPr>
            <a:xfrm>
              <a:off x="3657074" y="4707609"/>
              <a:ext cx="672655"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Raw</a:t>
              </a:r>
            </a:p>
            <a:p>
              <a:pPr algn="ctr"/>
              <a:r>
                <a:rPr lang="en-US" sz="700">
                  <a:solidFill>
                    <a:schemeClr val="tx1">
                      <a:lumMod val="75000"/>
                    </a:schemeClr>
                  </a:solidFill>
                  <a:cs typeface="Arial" panose="020B0604020202020204" pitchFamily="34" charset="0"/>
                </a:rPr>
                <a:t>(Bronze)</a:t>
              </a:r>
            </a:p>
          </p:txBody>
        </p:sp>
      </p:grpSp>
      <p:sp>
        <p:nvSpPr>
          <p:cNvPr id="64" name="Right Arrow 15">
            <a:extLst>
              <a:ext uri="{FF2B5EF4-FFF2-40B4-BE49-F238E27FC236}">
                <a16:creationId xmlns:a16="http://schemas.microsoft.com/office/drawing/2014/main" id="{0568957B-335F-BCD4-4CC4-A478B727478B}"/>
              </a:ext>
            </a:extLst>
          </p:cNvPr>
          <p:cNvSpPr/>
          <p:nvPr/>
        </p:nvSpPr>
        <p:spPr>
          <a:xfrm>
            <a:off x="7166724" y="3202240"/>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78" name="Group 77">
            <a:extLst>
              <a:ext uri="{FF2B5EF4-FFF2-40B4-BE49-F238E27FC236}">
                <a16:creationId xmlns:a16="http://schemas.microsoft.com/office/drawing/2014/main" id="{3EAE7203-59FB-B563-F10B-632D448943D0}"/>
              </a:ext>
            </a:extLst>
          </p:cNvPr>
          <p:cNvGrpSpPr/>
          <p:nvPr/>
        </p:nvGrpSpPr>
        <p:grpSpPr>
          <a:xfrm>
            <a:off x="7656322" y="2977406"/>
            <a:ext cx="695751" cy="650735"/>
            <a:chOff x="5087438" y="4388236"/>
            <a:chExt cx="695751" cy="650735"/>
          </a:xfrm>
        </p:grpSpPr>
        <p:pic>
          <p:nvPicPr>
            <p:cNvPr id="79" name="Picture 78">
              <a:extLst>
                <a:ext uri="{FF2B5EF4-FFF2-40B4-BE49-F238E27FC236}">
                  <a16:creationId xmlns:a16="http://schemas.microsoft.com/office/drawing/2014/main" id="{4DBB571B-DC40-C68E-DC5C-6CD64CD77A05}"/>
                </a:ext>
              </a:extLst>
            </p:cNvPr>
            <p:cNvPicPr>
              <a:picLocks noChangeAspect="1"/>
            </p:cNvPicPr>
            <p:nvPr/>
          </p:nvPicPr>
          <p:blipFill>
            <a:blip r:embed="rId14"/>
            <a:stretch>
              <a:fillRect/>
            </a:stretch>
          </p:blipFill>
          <p:spPr>
            <a:xfrm>
              <a:off x="5219489" y="4388236"/>
              <a:ext cx="372896" cy="349999"/>
            </a:xfrm>
            <a:prstGeom prst="rect">
              <a:avLst/>
            </a:prstGeom>
            <a:effectLst/>
          </p:spPr>
        </p:pic>
        <p:sp>
          <p:nvSpPr>
            <p:cNvPr id="80" name="TextBox 79">
              <a:extLst>
                <a:ext uri="{FF2B5EF4-FFF2-40B4-BE49-F238E27FC236}">
                  <a16:creationId xmlns:a16="http://schemas.microsoft.com/office/drawing/2014/main" id="{6989610B-6523-8F98-FB03-72B62118E308}"/>
                </a:ext>
              </a:extLst>
            </p:cNvPr>
            <p:cNvSpPr txBox="1"/>
            <p:nvPr/>
          </p:nvSpPr>
          <p:spPr>
            <a:xfrm>
              <a:off x="5087438" y="4731194"/>
              <a:ext cx="695751"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Integrated (Silver)</a:t>
              </a:r>
            </a:p>
          </p:txBody>
        </p:sp>
      </p:grpSp>
      <p:pic>
        <p:nvPicPr>
          <p:cNvPr id="83" name="Picture 82">
            <a:extLst>
              <a:ext uri="{FF2B5EF4-FFF2-40B4-BE49-F238E27FC236}">
                <a16:creationId xmlns:a16="http://schemas.microsoft.com/office/drawing/2014/main" id="{39C8A18A-08DC-0C11-B551-0198A815228A}"/>
              </a:ext>
            </a:extLst>
          </p:cNvPr>
          <p:cNvPicPr>
            <a:picLocks noChangeAspect="1"/>
          </p:cNvPicPr>
          <p:nvPr/>
        </p:nvPicPr>
        <p:blipFill>
          <a:blip r:embed="rId15"/>
          <a:stretch>
            <a:fillRect/>
          </a:stretch>
        </p:blipFill>
        <p:spPr>
          <a:xfrm>
            <a:off x="10190339" y="2873239"/>
            <a:ext cx="396171" cy="395417"/>
          </a:xfrm>
          <a:prstGeom prst="rect">
            <a:avLst/>
          </a:prstGeom>
        </p:spPr>
      </p:pic>
      <p:pic>
        <p:nvPicPr>
          <p:cNvPr id="84" name="Picture 83">
            <a:extLst>
              <a:ext uri="{FF2B5EF4-FFF2-40B4-BE49-F238E27FC236}">
                <a16:creationId xmlns:a16="http://schemas.microsoft.com/office/drawing/2014/main" id="{202302CA-2A73-C698-2360-5292115A5EB8}"/>
              </a:ext>
            </a:extLst>
          </p:cNvPr>
          <p:cNvPicPr>
            <a:picLocks noChangeAspect="1"/>
          </p:cNvPicPr>
          <p:nvPr/>
        </p:nvPicPr>
        <p:blipFill>
          <a:blip r:embed="rId16"/>
          <a:stretch>
            <a:fillRect/>
          </a:stretch>
        </p:blipFill>
        <p:spPr>
          <a:xfrm>
            <a:off x="10025927" y="3257800"/>
            <a:ext cx="712164" cy="232113"/>
          </a:xfrm>
          <a:prstGeom prst="rect">
            <a:avLst/>
          </a:prstGeom>
        </p:spPr>
      </p:pic>
      <p:sp>
        <p:nvSpPr>
          <p:cNvPr id="85" name="Right Arrow 213">
            <a:extLst>
              <a:ext uri="{FF2B5EF4-FFF2-40B4-BE49-F238E27FC236}">
                <a16:creationId xmlns:a16="http://schemas.microsoft.com/office/drawing/2014/main" id="{7B9AE013-A974-69F9-1449-F00557A2F42A}"/>
              </a:ext>
            </a:extLst>
          </p:cNvPr>
          <p:cNvSpPr/>
          <p:nvPr/>
        </p:nvSpPr>
        <p:spPr>
          <a:xfrm>
            <a:off x="8530926" y="3191753"/>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88" name="Right Arrow 213">
            <a:extLst>
              <a:ext uri="{FF2B5EF4-FFF2-40B4-BE49-F238E27FC236}">
                <a16:creationId xmlns:a16="http://schemas.microsoft.com/office/drawing/2014/main" id="{395F48D4-FBA8-F64F-B0D3-5BCA8E0871CC}"/>
              </a:ext>
            </a:extLst>
          </p:cNvPr>
          <p:cNvSpPr/>
          <p:nvPr/>
        </p:nvSpPr>
        <p:spPr>
          <a:xfrm>
            <a:off x="9767452" y="3065590"/>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grpSp>
        <p:nvGrpSpPr>
          <p:cNvPr id="89" name="Group 88">
            <a:extLst>
              <a:ext uri="{FF2B5EF4-FFF2-40B4-BE49-F238E27FC236}">
                <a16:creationId xmlns:a16="http://schemas.microsoft.com/office/drawing/2014/main" id="{E6DD16BD-7660-BD72-6384-2B99BD1FE948}"/>
              </a:ext>
            </a:extLst>
          </p:cNvPr>
          <p:cNvGrpSpPr/>
          <p:nvPr/>
        </p:nvGrpSpPr>
        <p:grpSpPr>
          <a:xfrm>
            <a:off x="6694277" y="3682603"/>
            <a:ext cx="1394584" cy="261387"/>
            <a:chOff x="5940013" y="3204136"/>
            <a:chExt cx="1394584" cy="261387"/>
          </a:xfrm>
        </p:grpSpPr>
        <p:sp>
          <p:nvSpPr>
            <p:cNvPr id="90" name="TextBox 89">
              <a:extLst>
                <a:ext uri="{FF2B5EF4-FFF2-40B4-BE49-F238E27FC236}">
                  <a16:creationId xmlns:a16="http://schemas.microsoft.com/office/drawing/2014/main" id="{6F40BBCA-BF36-C14F-DFD5-B6B993C52BE3}"/>
                </a:ext>
              </a:extLst>
            </p:cNvPr>
            <p:cNvSpPr txBox="1"/>
            <p:nvPr/>
          </p:nvSpPr>
          <p:spPr>
            <a:xfrm>
              <a:off x="6101027" y="3265468"/>
              <a:ext cx="1233570"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Foundational Data Products</a:t>
              </a:r>
            </a:p>
          </p:txBody>
        </p:sp>
        <p:pic>
          <p:nvPicPr>
            <p:cNvPr id="91" name="Picture 90">
              <a:extLst>
                <a:ext uri="{FF2B5EF4-FFF2-40B4-BE49-F238E27FC236}">
                  <a16:creationId xmlns:a16="http://schemas.microsoft.com/office/drawing/2014/main" id="{E8E6D082-286C-8807-F185-C70C674E56EE}"/>
                </a:ext>
              </a:extLst>
            </p:cNvPr>
            <p:cNvPicPr>
              <a:picLocks noChangeAspect="1"/>
            </p:cNvPicPr>
            <p:nvPr/>
          </p:nvPicPr>
          <p:blipFill>
            <a:blip r:embed="rId17"/>
            <a:stretch>
              <a:fillRect/>
            </a:stretch>
          </p:blipFill>
          <p:spPr>
            <a:xfrm>
              <a:off x="5940013" y="3204136"/>
              <a:ext cx="253236" cy="237442"/>
            </a:xfrm>
            <a:prstGeom prst="rect">
              <a:avLst/>
            </a:prstGeom>
          </p:spPr>
        </p:pic>
      </p:grpSp>
      <p:grpSp>
        <p:nvGrpSpPr>
          <p:cNvPr id="92" name="Group 91">
            <a:extLst>
              <a:ext uri="{FF2B5EF4-FFF2-40B4-BE49-F238E27FC236}">
                <a16:creationId xmlns:a16="http://schemas.microsoft.com/office/drawing/2014/main" id="{10592F9A-9D9B-48FE-B8EF-153F9C8542C9}"/>
              </a:ext>
            </a:extLst>
          </p:cNvPr>
          <p:cNvGrpSpPr/>
          <p:nvPr/>
        </p:nvGrpSpPr>
        <p:grpSpPr>
          <a:xfrm>
            <a:off x="9538554" y="3672258"/>
            <a:ext cx="1286169" cy="262893"/>
            <a:chOff x="8784449" y="3374133"/>
            <a:chExt cx="1286169" cy="262893"/>
          </a:xfrm>
        </p:grpSpPr>
        <p:sp>
          <p:nvSpPr>
            <p:cNvPr id="93" name="TextBox 92">
              <a:extLst>
                <a:ext uri="{FF2B5EF4-FFF2-40B4-BE49-F238E27FC236}">
                  <a16:creationId xmlns:a16="http://schemas.microsoft.com/office/drawing/2014/main" id="{D7829B1C-05A1-08BC-4EF6-E4E49739149C}"/>
                </a:ext>
              </a:extLst>
            </p:cNvPr>
            <p:cNvSpPr txBox="1"/>
            <p:nvPr/>
          </p:nvSpPr>
          <p:spPr>
            <a:xfrm>
              <a:off x="8877427" y="3436971"/>
              <a:ext cx="1193191" cy="20005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i="0" u="none" strike="noStrike" kern="1200" cap="none" spc="0" normalizeH="0" baseline="0" noProof="0">
                  <a:ln>
                    <a:noFill/>
                  </a:ln>
                  <a:solidFill>
                    <a:prstClr val="black"/>
                  </a:solidFill>
                  <a:effectLst/>
                  <a:uLnTx/>
                  <a:uFillTx/>
                  <a:latin typeface="Calibri"/>
                  <a:ea typeface="+mn-ea"/>
                  <a:cs typeface="Calibri"/>
                </a:rPr>
                <a:t>Business Data Products</a:t>
              </a:r>
            </a:p>
          </p:txBody>
        </p:sp>
        <p:pic>
          <p:nvPicPr>
            <p:cNvPr id="94" name="Picture 93">
              <a:extLst>
                <a:ext uri="{FF2B5EF4-FFF2-40B4-BE49-F238E27FC236}">
                  <a16:creationId xmlns:a16="http://schemas.microsoft.com/office/drawing/2014/main" id="{BB355FDF-5DE7-F39B-3076-62076F922347}"/>
                </a:ext>
              </a:extLst>
            </p:cNvPr>
            <p:cNvPicPr>
              <a:picLocks noChangeAspect="1"/>
            </p:cNvPicPr>
            <p:nvPr/>
          </p:nvPicPr>
          <p:blipFill>
            <a:blip r:embed="rId17"/>
            <a:stretch>
              <a:fillRect/>
            </a:stretch>
          </p:blipFill>
          <p:spPr>
            <a:xfrm>
              <a:off x="8784449" y="3374133"/>
              <a:ext cx="253236" cy="237442"/>
            </a:xfrm>
            <a:prstGeom prst="rect">
              <a:avLst/>
            </a:prstGeom>
          </p:spPr>
        </p:pic>
      </p:grpSp>
      <p:grpSp>
        <p:nvGrpSpPr>
          <p:cNvPr id="95" name="Group 94">
            <a:extLst>
              <a:ext uri="{FF2B5EF4-FFF2-40B4-BE49-F238E27FC236}">
                <a16:creationId xmlns:a16="http://schemas.microsoft.com/office/drawing/2014/main" id="{9203F440-8105-CA65-6D98-C23D6969D821}"/>
              </a:ext>
            </a:extLst>
          </p:cNvPr>
          <p:cNvGrpSpPr/>
          <p:nvPr/>
        </p:nvGrpSpPr>
        <p:grpSpPr>
          <a:xfrm>
            <a:off x="8824157" y="2951067"/>
            <a:ext cx="945720" cy="673352"/>
            <a:chOff x="6327443" y="4589500"/>
            <a:chExt cx="945720" cy="673352"/>
          </a:xfrm>
        </p:grpSpPr>
        <p:pic>
          <p:nvPicPr>
            <p:cNvPr id="96" name="Picture 95">
              <a:extLst>
                <a:ext uri="{FF2B5EF4-FFF2-40B4-BE49-F238E27FC236}">
                  <a16:creationId xmlns:a16="http://schemas.microsoft.com/office/drawing/2014/main" id="{E4918A2C-C940-54D1-CF10-FFEC6BA5C48A}"/>
                </a:ext>
              </a:extLst>
            </p:cNvPr>
            <p:cNvPicPr>
              <a:picLocks noChangeAspect="1"/>
            </p:cNvPicPr>
            <p:nvPr/>
          </p:nvPicPr>
          <p:blipFill>
            <a:blip r:embed="rId14"/>
            <a:stretch>
              <a:fillRect/>
            </a:stretch>
          </p:blipFill>
          <p:spPr>
            <a:xfrm>
              <a:off x="6605458" y="4589500"/>
              <a:ext cx="372896" cy="349999"/>
            </a:xfrm>
            <a:prstGeom prst="rect">
              <a:avLst/>
            </a:prstGeom>
            <a:effectLst/>
          </p:spPr>
        </p:pic>
        <p:sp>
          <p:nvSpPr>
            <p:cNvPr id="97" name="TextBox 96">
              <a:extLst>
                <a:ext uri="{FF2B5EF4-FFF2-40B4-BE49-F238E27FC236}">
                  <a16:creationId xmlns:a16="http://schemas.microsoft.com/office/drawing/2014/main" id="{B0D37C96-B659-582D-6C9A-571D885BF2E7}"/>
                </a:ext>
              </a:extLst>
            </p:cNvPr>
            <p:cNvSpPr txBox="1"/>
            <p:nvPr/>
          </p:nvSpPr>
          <p:spPr>
            <a:xfrm>
              <a:off x="6327443" y="4955075"/>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Curated/Aggregated (Gold)</a:t>
              </a:r>
            </a:p>
          </p:txBody>
        </p:sp>
      </p:grpSp>
      <p:pic>
        <p:nvPicPr>
          <p:cNvPr id="99" name="Picture 98">
            <a:extLst>
              <a:ext uri="{FF2B5EF4-FFF2-40B4-BE49-F238E27FC236}">
                <a16:creationId xmlns:a16="http://schemas.microsoft.com/office/drawing/2014/main" id="{78729D28-B0AD-3E91-8B7C-2A74D1FEDF15}"/>
              </a:ext>
            </a:extLst>
          </p:cNvPr>
          <p:cNvPicPr>
            <a:picLocks noChangeAspect="1"/>
          </p:cNvPicPr>
          <p:nvPr/>
        </p:nvPicPr>
        <p:blipFill>
          <a:blip r:embed="rId11"/>
          <a:stretch>
            <a:fillRect/>
          </a:stretch>
        </p:blipFill>
        <p:spPr>
          <a:xfrm>
            <a:off x="7066966" y="2875167"/>
            <a:ext cx="335163" cy="344740"/>
          </a:xfrm>
          <a:prstGeom prst="rect">
            <a:avLst/>
          </a:prstGeom>
        </p:spPr>
      </p:pic>
      <p:pic>
        <p:nvPicPr>
          <p:cNvPr id="100" name="Picture 99">
            <a:extLst>
              <a:ext uri="{FF2B5EF4-FFF2-40B4-BE49-F238E27FC236}">
                <a16:creationId xmlns:a16="http://schemas.microsoft.com/office/drawing/2014/main" id="{7CBC1D1D-FDCB-DBB8-EA9B-0EDC4F897500}"/>
              </a:ext>
            </a:extLst>
          </p:cNvPr>
          <p:cNvPicPr>
            <a:picLocks noChangeAspect="1"/>
          </p:cNvPicPr>
          <p:nvPr/>
        </p:nvPicPr>
        <p:blipFill>
          <a:blip r:embed="rId11"/>
          <a:stretch>
            <a:fillRect/>
          </a:stretch>
        </p:blipFill>
        <p:spPr>
          <a:xfrm>
            <a:off x="8447711" y="2892257"/>
            <a:ext cx="335163" cy="344740"/>
          </a:xfrm>
          <a:prstGeom prst="rect">
            <a:avLst/>
          </a:prstGeom>
        </p:spPr>
      </p:pic>
      <p:sp>
        <p:nvSpPr>
          <p:cNvPr id="101" name="TextBox 100">
            <a:extLst>
              <a:ext uri="{FF2B5EF4-FFF2-40B4-BE49-F238E27FC236}">
                <a16:creationId xmlns:a16="http://schemas.microsoft.com/office/drawing/2014/main" id="{7EA674D6-EFDC-8C65-80BB-F5EDCC0A63E8}"/>
              </a:ext>
            </a:extLst>
          </p:cNvPr>
          <p:cNvSpPr txBox="1"/>
          <p:nvPr/>
        </p:nvSpPr>
        <p:spPr>
          <a:xfrm>
            <a:off x="9362409" y="2753969"/>
            <a:ext cx="945720"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SF Spark </a:t>
            </a:r>
          </a:p>
          <a:p>
            <a:pPr algn="ctr"/>
            <a:r>
              <a:rPr lang="en-US" sz="700">
                <a:solidFill>
                  <a:schemeClr val="tx1">
                    <a:lumMod val="75000"/>
                  </a:schemeClr>
                </a:solidFill>
                <a:cs typeface="Arial" panose="020B0604020202020204" pitchFamily="34" charset="0"/>
              </a:rPr>
              <a:t>Connector</a:t>
            </a:r>
          </a:p>
        </p:txBody>
      </p:sp>
      <p:sp>
        <p:nvSpPr>
          <p:cNvPr id="102" name="Oval 101">
            <a:extLst>
              <a:ext uri="{FF2B5EF4-FFF2-40B4-BE49-F238E27FC236}">
                <a16:creationId xmlns:a16="http://schemas.microsoft.com/office/drawing/2014/main" id="{2D1AB405-D33B-662E-BFDD-8C9F4AFF3A46}"/>
              </a:ext>
            </a:extLst>
          </p:cNvPr>
          <p:cNvSpPr/>
          <p:nvPr/>
        </p:nvSpPr>
        <p:spPr bwMode="auto">
          <a:xfrm>
            <a:off x="7018778" y="3381002"/>
            <a:ext cx="251045" cy="159719"/>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3</a:t>
            </a:r>
          </a:p>
        </p:txBody>
      </p:sp>
      <p:grpSp>
        <p:nvGrpSpPr>
          <p:cNvPr id="106" name="Group 105">
            <a:extLst>
              <a:ext uri="{FF2B5EF4-FFF2-40B4-BE49-F238E27FC236}">
                <a16:creationId xmlns:a16="http://schemas.microsoft.com/office/drawing/2014/main" id="{197205F0-6CA8-82BA-2B16-64BC99DFC9C8}"/>
              </a:ext>
            </a:extLst>
          </p:cNvPr>
          <p:cNvGrpSpPr/>
          <p:nvPr/>
        </p:nvGrpSpPr>
        <p:grpSpPr>
          <a:xfrm>
            <a:off x="8107964" y="1776764"/>
            <a:ext cx="607689" cy="423656"/>
            <a:chOff x="4215700" y="5633362"/>
            <a:chExt cx="607689" cy="423656"/>
          </a:xfrm>
        </p:grpSpPr>
        <p:pic>
          <p:nvPicPr>
            <p:cNvPr id="107" name="Picture 106">
              <a:extLst>
                <a:ext uri="{FF2B5EF4-FFF2-40B4-BE49-F238E27FC236}">
                  <a16:creationId xmlns:a16="http://schemas.microsoft.com/office/drawing/2014/main" id="{C8CFA939-24CB-C69A-72BF-823ED2C17102}"/>
                </a:ext>
              </a:extLst>
            </p:cNvPr>
            <p:cNvPicPr>
              <a:picLocks noChangeAspect="1"/>
            </p:cNvPicPr>
            <p:nvPr/>
          </p:nvPicPr>
          <p:blipFill>
            <a:blip r:embed="rId18"/>
            <a:stretch>
              <a:fillRect/>
            </a:stretch>
          </p:blipFill>
          <p:spPr>
            <a:xfrm>
              <a:off x="4396339" y="5633362"/>
              <a:ext cx="214214" cy="265586"/>
            </a:xfrm>
            <a:prstGeom prst="rect">
              <a:avLst/>
            </a:prstGeom>
          </p:spPr>
        </p:pic>
        <p:sp>
          <p:nvSpPr>
            <p:cNvPr id="108" name="TextBox 107">
              <a:extLst>
                <a:ext uri="{FF2B5EF4-FFF2-40B4-BE49-F238E27FC236}">
                  <a16:creationId xmlns:a16="http://schemas.microsoft.com/office/drawing/2014/main" id="{5A8BDED6-B75B-FF17-B1B0-9CCC67CFD9AC}"/>
                </a:ext>
              </a:extLst>
            </p:cNvPr>
            <p:cNvSpPr txBox="1"/>
            <p:nvPr/>
          </p:nvSpPr>
          <p:spPr>
            <a:xfrm>
              <a:off x="4215700" y="5856963"/>
              <a:ext cx="607689" cy="200055"/>
            </a:xfrm>
            <a:prstGeom prst="rect">
              <a:avLst/>
            </a:prstGeom>
            <a:noFill/>
          </p:spPr>
          <p:txBody>
            <a:bodyPr wrap="square" rtlCol="0">
              <a:spAutoFit/>
            </a:bodyPr>
            <a:lstStyle/>
            <a:p>
              <a:pPr algn="ctr"/>
              <a:r>
                <a:rPr lang="en-US" sz="700">
                  <a:solidFill>
                    <a:schemeClr val="bg1">
                      <a:lumMod val="65000"/>
                    </a:schemeClr>
                  </a:solidFill>
                  <a:cs typeface="Arial" panose="020B0604020202020204" pitchFamily="34" charset="0"/>
                </a:rPr>
                <a:t>Metadata</a:t>
              </a:r>
            </a:p>
          </p:txBody>
        </p:sp>
      </p:grpSp>
      <p:cxnSp>
        <p:nvCxnSpPr>
          <p:cNvPr id="109" name="Connector: Elbow 108">
            <a:extLst>
              <a:ext uri="{FF2B5EF4-FFF2-40B4-BE49-F238E27FC236}">
                <a16:creationId xmlns:a16="http://schemas.microsoft.com/office/drawing/2014/main" id="{968DFC53-34E9-EABF-7951-A97716E473DC}"/>
              </a:ext>
            </a:extLst>
          </p:cNvPr>
          <p:cNvCxnSpPr>
            <a:stCxn id="108" idx="2"/>
            <a:endCxn id="10" idx="0"/>
          </p:cNvCxnSpPr>
          <p:nvPr/>
        </p:nvCxnSpPr>
        <p:spPr>
          <a:xfrm rot="16200000" flipH="1">
            <a:off x="8350819" y="2261409"/>
            <a:ext cx="429597" cy="30761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B14D158-243A-1AD7-20F1-E28CC224A5B5}"/>
              </a:ext>
            </a:extLst>
          </p:cNvPr>
          <p:cNvSpPr/>
          <p:nvPr/>
        </p:nvSpPr>
        <p:spPr bwMode="auto">
          <a:xfrm>
            <a:off x="3158201" y="3750509"/>
            <a:ext cx="223643" cy="181941"/>
          </a:xfrm>
          <a:prstGeom prst="ellipse">
            <a:avLst/>
          </a:prstGeom>
          <a:solidFill>
            <a:srgbClr val="FFC000"/>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70" eaLnBrk="0" fontAlgn="base" hangingPunct="0">
              <a:spcBef>
                <a:spcPct val="0"/>
              </a:spcBef>
              <a:spcAft>
                <a:spcPct val="0"/>
              </a:spcAft>
            </a:pPr>
            <a:r>
              <a:rPr lang="en-US" sz="1067" b="1">
                <a:solidFill>
                  <a:srgbClr val="FFFFFF"/>
                </a:solidFill>
                <a:latin typeface="Segoe UI" panose="020B0502040204020203" pitchFamily="34" charset="0"/>
                <a:cs typeface="Segoe UI" panose="020B0502040204020203" pitchFamily="34" charset="0"/>
              </a:rPr>
              <a:t>1</a:t>
            </a:r>
          </a:p>
        </p:txBody>
      </p:sp>
      <p:sp>
        <p:nvSpPr>
          <p:cNvPr id="37" name="TextBox 36">
            <a:extLst>
              <a:ext uri="{FF2B5EF4-FFF2-40B4-BE49-F238E27FC236}">
                <a16:creationId xmlns:a16="http://schemas.microsoft.com/office/drawing/2014/main" id="{595DEEBA-0800-F313-D93F-6941BEF8DA98}"/>
              </a:ext>
            </a:extLst>
          </p:cNvPr>
          <p:cNvSpPr txBox="1"/>
          <p:nvPr/>
        </p:nvSpPr>
        <p:spPr>
          <a:xfrm>
            <a:off x="10179416" y="3420270"/>
            <a:ext cx="396172" cy="200055"/>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Gold</a:t>
            </a:r>
          </a:p>
        </p:txBody>
      </p:sp>
    </p:spTree>
    <p:extLst>
      <p:ext uri="{BB962C8B-B14F-4D97-AF65-F5344CB8AC3E}">
        <p14:creationId xmlns:p14="http://schemas.microsoft.com/office/powerpoint/2010/main" val="2777627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E55A3F-A8CE-4823-68D2-4B2EF44B1AF9}"/>
              </a:ext>
            </a:extLst>
          </p:cNvPr>
          <p:cNvSpPr/>
          <p:nvPr/>
        </p:nvSpPr>
        <p:spPr>
          <a:xfrm>
            <a:off x="471609" y="1117310"/>
            <a:ext cx="783252" cy="18080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E6DCDF4-FDEA-7451-830F-1DB9B4FBF9BC}"/>
              </a:ext>
            </a:extLst>
          </p:cNvPr>
          <p:cNvSpPr>
            <a:spLocks noGrp="1"/>
          </p:cNvSpPr>
          <p:nvPr>
            <p:ph type="title"/>
          </p:nvPr>
        </p:nvSpPr>
        <p:spPr>
          <a:xfrm>
            <a:off x="243840" y="88868"/>
            <a:ext cx="11704320" cy="424732"/>
          </a:xfrm>
        </p:spPr>
        <p:txBody>
          <a:bodyPr/>
          <a:lstStyle/>
          <a:p>
            <a:r>
              <a:rPr lang="en-US"/>
              <a:t>Implementation Approach- Historical Migration</a:t>
            </a:r>
          </a:p>
        </p:txBody>
      </p:sp>
      <p:sp>
        <p:nvSpPr>
          <p:cNvPr id="3" name="Slide Number Placeholder 2">
            <a:extLst>
              <a:ext uri="{FF2B5EF4-FFF2-40B4-BE49-F238E27FC236}">
                <a16:creationId xmlns:a16="http://schemas.microsoft.com/office/drawing/2014/main" id="{2EF18AAE-5181-AC78-1469-E59DD764B6CA}"/>
              </a:ext>
            </a:extLst>
          </p:cNvPr>
          <p:cNvSpPr>
            <a:spLocks noGrp="1"/>
          </p:cNvSpPr>
          <p:nvPr>
            <p:ph type="sldNum" sz="quarter" idx="10"/>
          </p:nvPr>
        </p:nvSpPr>
        <p:spPr/>
        <p:txBody>
          <a:bodyPr/>
          <a:lstStyle/>
          <a:p>
            <a:fld id="{C9EBFD1A-B7A0-466A-B83C-FDA8DD378B8A}" type="slidenum">
              <a:rPr lang="en-US" smtClean="0"/>
              <a:pPr/>
              <a:t>37</a:t>
            </a:fld>
            <a:endParaRPr lang="en-US"/>
          </a:p>
        </p:txBody>
      </p:sp>
      <p:cxnSp>
        <p:nvCxnSpPr>
          <p:cNvPr id="8" name="Straight Connector 7">
            <a:extLst>
              <a:ext uri="{FF2B5EF4-FFF2-40B4-BE49-F238E27FC236}">
                <a16:creationId xmlns:a16="http://schemas.microsoft.com/office/drawing/2014/main" id="{41CAFC8C-0968-CBCA-6E98-671AE68C6917}"/>
              </a:ext>
            </a:extLst>
          </p:cNvPr>
          <p:cNvCxnSpPr>
            <a:cxnSpLocks/>
          </p:cNvCxnSpPr>
          <p:nvPr/>
        </p:nvCxnSpPr>
        <p:spPr>
          <a:xfrm>
            <a:off x="2546520" y="853975"/>
            <a:ext cx="9169" cy="5823080"/>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Flowchart: Connector 27">
            <a:extLst>
              <a:ext uri="{FF2B5EF4-FFF2-40B4-BE49-F238E27FC236}">
                <a16:creationId xmlns:a16="http://schemas.microsoft.com/office/drawing/2014/main" id="{6BCF013B-E0FA-697E-68F0-6413E11593C0}"/>
              </a:ext>
            </a:extLst>
          </p:cNvPr>
          <p:cNvSpPr/>
          <p:nvPr/>
        </p:nvSpPr>
        <p:spPr>
          <a:xfrm>
            <a:off x="3295805" y="3096828"/>
            <a:ext cx="166694" cy="161925"/>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110" name="TextBox 109">
            <a:extLst>
              <a:ext uri="{FF2B5EF4-FFF2-40B4-BE49-F238E27FC236}">
                <a16:creationId xmlns:a16="http://schemas.microsoft.com/office/drawing/2014/main" id="{1B2A041C-935B-E259-6A9C-58C6CC1F8740}"/>
              </a:ext>
            </a:extLst>
          </p:cNvPr>
          <p:cNvSpPr txBox="1"/>
          <p:nvPr/>
        </p:nvSpPr>
        <p:spPr>
          <a:xfrm>
            <a:off x="3180883" y="3560795"/>
            <a:ext cx="654192" cy="2308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alibri"/>
              </a:rPr>
              <a:t>ADF</a:t>
            </a:r>
            <a:endParaRPr kumimoji="0" lang="en-US" sz="900" b="0" i="0" u="none" strike="noStrike" kern="1200" cap="none" spc="0" normalizeH="0" baseline="0" noProof="0">
              <a:ln>
                <a:noFill/>
              </a:ln>
              <a:solidFill>
                <a:prstClr val="black"/>
              </a:solidFill>
              <a:effectLst/>
              <a:uLnTx/>
              <a:uFillTx/>
              <a:latin typeface="Calibri"/>
              <a:ea typeface="+mn-ea"/>
              <a:cs typeface="+mn-cs"/>
            </a:endParaRPr>
          </a:p>
        </p:txBody>
      </p:sp>
      <p:pic>
        <p:nvPicPr>
          <p:cNvPr id="428" name="Picture 427" descr="A picture containing text, clipart&#10;&#10;Description automatically generated">
            <a:extLst>
              <a:ext uri="{FF2B5EF4-FFF2-40B4-BE49-F238E27FC236}">
                <a16:creationId xmlns:a16="http://schemas.microsoft.com/office/drawing/2014/main" id="{76EC0E7D-6DFD-D689-F3FF-51B053F32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3981" y="3307589"/>
            <a:ext cx="302800" cy="308567"/>
          </a:xfrm>
          <a:prstGeom prst="rect">
            <a:avLst/>
          </a:prstGeom>
        </p:spPr>
      </p:pic>
      <p:pic>
        <p:nvPicPr>
          <p:cNvPr id="455" name="Picture 454">
            <a:extLst>
              <a:ext uri="{FF2B5EF4-FFF2-40B4-BE49-F238E27FC236}">
                <a16:creationId xmlns:a16="http://schemas.microsoft.com/office/drawing/2014/main" id="{61F72B8B-30F8-0B57-B022-1E913FB39650}"/>
              </a:ext>
            </a:extLst>
          </p:cNvPr>
          <p:cNvPicPr>
            <a:picLocks noChangeAspect="1"/>
          </p:cNvPicPr>
          <p:nvPr/>
        </p:nvPicPr>
        <p:blipFill>
          <a:blip r:embed="rId3"/>
          <a:stretch>
            <a:fillRect/>
          </a:stretch>
        </p:blipFill>
        <p:spPr>
          <a:xfrm>
            <a:off x="3170325" y="4190085"/>
            <a:ext cx="425472" cy="539778"/>
          </a:xfrm>
          <a:prstGeom prst="rect">
            <a:avLst/>
          </a:prstGeom>
        </p:spPr>
      </p:pic>
      <p:cxnSp>
        <p:nvCxnSpPr>
          <p:cNvPr id="462" name="Straight Arrow Connector 461">
            <a:extLst>
              <a:ext uri="{FF2B5EF4-FFF2-40B4-BE49-F238E27FC236}">
                <a16:creationId xmlns:a16="http://schemas.microsoft.com/office/drawing/2014/main" id="{74929445-911F-78AB-631D-97979D5D5B42}"/>
              </a:ext>
            </a:extLst>
          </p:cNvPr>
          <p:cNvCxnSpPr>
            <a:cxnSpLocks/>
          </p:cNvCxnSpPr>
          <p:nvPr/>
        </p:nvCxnSpPr>
        <p:spPr>
          <a:xfrm>
            <a:off x="778463" y="2925363"/>
            <a:ext cx="0" cy="6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DBE9F9C-E2FD-7485-368E-CACD5E54BDBE}"/>
              </a:ext>
            </a:extLst>
          </p:cNvPr>
          <p:cNvCxnSpPr/>
          <p:nvPr/>
        </p:nvCxnSpPr>
        <p:spPr>
          <a:xfrm>
            <a:off x="1422518" y="3940661"/>
            <a:ext cx="56644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8" name="Flowchart: Connector 477">
            <a:extLst>
              <a:ext uri="{FF2B5EF4-FFF2-40B4-BE49-F238E27FC236}">
                <a16:creationId xmlns:a16="http://schemas.microsoft.com/office/drawing/2014/main" id="{22144039-317D-202E-E182-DF7C4E0E348B}"/>
              </a:ext>
            </a:extLst>
          </p:cNvPr>
          <p:cNvSpPr/>
          <p:nvPr/>
        </p:nvSpPr>
        <p:spPr>
          <a:xfrm>
            <a:off x="3289354" y="3978647"/>
            <a:ext cx="166694" cy="161925"/>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a:t>
            </a:r>
          </a:p>
        </p:txBody>
      </p:sp>
      <p:pic>
        <p:nvPicPr>
          <p:cNvPr id="5" name="Picture 2" descr="See the source image">
            <a:extLst>
              <a:ext uri="{FF2B5EF4-FFF2-40B4-BE49-F238E27FC236}">
                <a16:creationId xmlns:a16="http://schemas.microsoft.com/office/drawing/2014/main" id="{A10753F5-508F-8BF3-D880-EA513E93D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52" y="2206684"/>
            <a:ext cx="615086" cy="61961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ED72F56-33DC-E25D-DC33-B6F7E07ABEAC}"/>
              </a:ext>
            </a:extLst>
          </p:cNvPr>
          <p:cNvGrpSpPr/>
          <p:nvPr/>
        </p:nvGrpSpPr>
        <p:grpSpPr>
          <a:xfrm>
            <a:off x="420703" y="1011353"/>
            <a:ext cx="870256" cy="1108644"/>
            <a:chOff x="10156819" y="2372456"/>
            <a:chExt cx="2034097" cy="1397241"/>
          </a:xfrm>
        </p:grpSpPr>
        <p:pic>
          <p:nvPicPr>
            <p:cNvPr id="7" name="Picture 6" descr="Image result for snowflake data warehouse">
              <a:extLst>
                <a:ext uri="{FF2B5EF4-FFF2-40B4-BE49-F238E27FC236}">
                  <a16:creationId xmlns:a16="http://schemas.microsoft.com/office/drawing/2014/main" id="{E9CFEA51-10D6-4469-98CA-5740063A27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56819" y="2372456"/>
              <a:ext cx="1949723" cy="12788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7">
              <a:extLst>
                <a:ext uri="{FF2B5EF4-FFF2-40B4-BE49-F238E27FC236}">
                  <a16:creationId xmlns:a16="http://schemas.microsoft.com/office/drawing/2014/main" id="{E84485AB-A230-6898-C18B-2B95A28941C2}"/>
                </a:ext>
              </a:extLst>
            </p:cNvPr>
            <p:cNvSpPr txBox="1"/>
            <p:nvPr/>
          </p:nvSpPr>
          <p:spPr>
            <a:xfrm>
              <a:off x="10455095" y="3271682"/>
              <a:ext cx="1735821" cy="4980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a:t> </a:t>
              </a:r>
            </a:p>
            <a:p>
              <a:r>
                <a:rPr lang="en-US" sz="1000" b="1"/>
                <a:t>Snowflake EDW </a:t>
              </a:r>
            </a:p>
          </p:txBody>
        </p:sp>
      </p:grpSp>
      <p:sp>
        <p:nvSpPr>
          <p:cNvPr id="12" name="TextBox 11">
            <a:extLst>
              <a:ext uri="{FF2B5EF4-FFF2-40B4-BE49-F238E27FC236}">
                <a16:creationId xmlns:a16="http://schemas.microsoft.com/office/drawing/2014/main" id="{964446FC-1433-1F89-DAF8-68B77B7E071D}"/>
              </a:ext>
            </a:extLst>
          </p:cNvPr>
          <p:cNvSpPr txBox="1"/>
          <p:nvPr/>
        </p:nvSpPr>
        <p:spPr>
          <a:xfrm>
            <a:off x="488778" y="2604003"/>
            <a:ext cx="692465" cy="433965"/>
          </a:xfrm>
          <a:prstGeom prst="rect">
            <a:avLst/>
          </a:prstGeom>
          <a:noFill/>
        </p:spPr>
        <p:txBody>
          <a:bodyPr wrap="square" lIns="182880" tIns="146304" rIns="182880" bIns="146304" rtlCol="0">
            <a:spAutoFit/>
          </a:bodyPr>
          <a:lstStyle/>
          <a:p>
            <a:pPr>
              <a:lnSpc>
                <a:spcPct val="90000"/>
              </a:lnSpc>
              <a:spcAft>
                <a:spcPts val="600"/>
              </a:spcAft>
            </a:pPr>
            <a:r>
              <a:rPr lang="en-US" sz="1000" b="1">
                <a:gradFill>
                  <a:gsLst>
                    <a:gs pos="2917">
                      <a:schemeClr val="tx1"/>
                    </a:gs>
                    <a:gs pos="30000">
                      <a:schemeClr val="tx1"/>
                    </a:gs>
                  </a:gsLst>
                  <a:lin ang="5400000" scaled="0"/>
                </a:gradFill>
                <a:latin typeface="Calibri" panose="020F0502020204030204" pitchFamily="34" charset="0"/>
                <a:cs typeface="Calibri" panose="020F0502020204030204" pitchFamily="34" charset="0"/>
              </a:rPr>
              <a:t>ODW</a:t>
            </a:r>
          </a:p>
        </p:txBody>
      </p:sp>
      <p:cxnSp>
        <p:nvCxnSpPr>
          <p:cNvPr id="33" name="Straight Connector 32">
            <a:extLst>
              <a:ext uri="{FF2B5EF4-FFF2-40B4-BE49-F238E27FC236}">
                <a16:creationId xmlns:a16="http://schemas.microsoft.com/office/drawing/2014/main" id="{8B76BA0C-AA4F-7540-80F9-37E3FDA31013}"/>
              </a:ext>
            </a:extLst>
          </p:cNvPr>
          <p:cNvCxnSpPr>
            <a:stCxn id="455" idx="3"/>
            <a:endCxn id="455" idx="3"/>
          </p:cNvCxnSpPr>
          <p:nvPr/>
        </p:nvCxnSpPr>
        <p:spPr>
          <a:xfrm>
            <a:off x="3595797" y="445997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9E73B48-20A8-C358-B3A8-1C704D0CB862}"/>
              </a:ext>
            </a:extLst>
          </p:cNvPr>
          <p:cNvSpPr/>
          <p:nvPr/>
        </p:nvSpPr>
        <p:spPr>
          <a:xfrm>
            <a:off x="2940886"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5D04697D-C875-228C-A617-22EA5328A04A}"/>
              </a:ext>
            </a:extLst>
          </p:cNvPr>
          <p:cNvSpPr txBox="1"/>
          <p:nvPr/>
        </p:nvSpPr>
        <p:spPr>
          <a:xfrm>
            <a:off x="3396024" y="1460810"/>
            <a:ext cx="646770" cy="267629"/>
          </a:xfrm>
          <a:prstGeom prst="rect">
            <a:avLst/>
          </a:prstGeom>
          <a:solidFill>
            <a:schemeClr val="bg1"/>
          </a:solidFill>
        </p:spPr>
        <p:txBody>
          <a:bodyPr wrap="square" rtlCol="0">
            <a:normAutofit fontScale="77500" lnSpcReduction="20000"/>
          </a:bodyPr>
          <a:lstStyle/>
          <a:p>
            <a:pPr algn="l">
              <a:lnSpc>
                <a:spcPct val="110000"/>
              </a:lnSpc>
              <a:spcBef>
                <a:spcPts val="200"/>
              </a:spcBef>
              <a:spcAft>
                <a:spcPts val="200"/>
              </a:spcAft>
            </a:pPr>
            <a:r>
              <a:rPr lang="en-US" sz="1600" b="1">
                <a:ln/>
                <a:solidFill>
                  <a:sysClr val="windowText" lastClr="000000"/>
                </a:solidFill>
                <a:latin typeface="Calibri" panose="020F0502020204030204" pitchFamily="34" charset="0"/>
              </a:rPr>
              <a:t>Bronze </a:t>
            </a:r>
          </a:p>
        </p:txBody>
      </p:sp>
      <p:sp>
        <p:nvSpPr>
          <p:cNvPr id="43" name="Rectangle 42">
            <a:extLst>
              <a:ext uri="{FF2B5EF4-FFF2-40B4-BE49-F238E27FC236}">
                <a16:creationId xmlns:a16="http://schemas.microsoft.com/office/drawing/2014/main" id="{10B5AC9D-3C1B-AD77-4EB4-9615E6C9B60D}"/>
              </a:ext>
            </a:extLst>
          </p:cNvPr>
          <p:cNvSpPr/>
          <p:nvPr/>
        </p:nvSpPr>
        <p:spPr>
          <a:xfrm>
            <a:off x="4955540"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84EDDC5-EBC8-D4A2-D84D-1E06098DA5A7}"/>
              </a:ext>
            </a:extLst>
          </p:cNvPr>
          <p:cNvSpPr txBox="1"/>
          <p:nvPr/>
        </p:nvSpPr>
        <p:spPr>
          <a:xfrm>
            <a:off x="5310171" y="1470969"/>
            <a:ext cx="985024" cy="267630"/>
          </a:xfrm>
          <a:prstGeom prst="rect">
            <a:avLst/>
          </a:prstGeom>
          <a:solidFill>
            <a:schemeClr val="bg1"/>
          </a:solidFill>
        </p:spPr>
        <p:txBody>
          <a:bodyPr wrap="square" rtlCol="0">
            <a:normAutofit fontScale="77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Silver</a:t>
            </a:r>
          </a:p>
        </p:txBody>
      </p:sp>
      <p:sp>
        <p:nvSpPr>
          <p:cNvPr id="45" name="Rectangle 44">
            <a:extLst>
              <a:ext uri="{FF2B5EF4-FFF2-40B4-BE49-F238E27FC236}">
                <a16:creationId xmlns:a16="http://schemas.microsoft.com/office/drawing/2014/main" id="{51A87C79-0EB8-5FD2-F383-6253F6A397AE}"/>
              </a:ext>
            </a:extLst>
          </p:cNvPr>
          <p:cNvSpPr/>
          <p:nvPr/>
        </p:nvSpPr>
        <p:spPr>
          <a:xfrm>
            <a:off x="6988778"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3E4EFAF7-76F8-07B2-F313-CAA021EB8F37}"/>
              </a:ext>
            </a:extLst>
          </p:cNvPr>
          <p:cNvSpPr txBox="1"/>
          <p:nvPr/>
        </p:nvSpPr>
        <p:spPr>
          <a:xfrm>
            <a:off x="7104721" y="1470968"/>
            <a:ext cx="1406287" cy="273902"/>
          </a:xfrm>
          <a:prstGeom prst="rect">
            <a:avLst/>
          </a:prstGeom>
          <a:solidFill>
            <a:schemeClr val="bg1"/>
          </a:solidFill>
        </p:spPr>
        <p:txBody>
          <a:bodyPr wrap="square" rtlCol="0">
            <a:noAutofit/>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1000" b="1"/>
              <a:t>Gold</a:t>
            </a:r>
          </a:p>
        </p:txBody>
      </p:sp>
      <p:sp>
        <p:nvSpPr>
          <p:cNvPr id="58" name="TextBox 57">
            <a:extLst>
              <a:ext uri="{FF2B5EF4-FFF2-40B4-BE49-F238E27FC236}">
                <a16:creationId xmlns:a16="http://schemas.microsoft.com/office/drawing/2014/main" id="{87B80AE1-B984-7F63-419C-709D3A47876E}"/>
              </a:ext>
            </a:extLst>
          </p:cNvPr>
          <p:cNvSpPr txBox="1"/>
          <p:nvPr/>
        </p:nvSpPr>
        <p:spPr>
          <a:xfrm>
            <a:off x="6992852" y="1893840"/>
            <a:ext cx="1674008" cy="368036"/>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Times New Roman" panose="02020603050405020304" pitchFamily="18" charset="0"/>
              </a:rPr>
              <a:t>#1 </a:t>
            </a:r>
            <a:r>
              <a:rPr lang="en-US" sz="800">
                <a:effectLst/>
                <a:latin typeface="Calibri" panose="020F0502020204030204" pitchFamily="34" charset="0"/>
                <a:ea typeface="Times New Roman" panose="02020603050405020304" pitchFamily="18" charset="0"/>
              </a:rPr>
              <a:t>Data  load usin</a:t>
            </a:r>
            <a:r>
              <a:rPr lang="en-US" sz="800">
                <a:latin typeface="Calibri" panose="020F0502020204030204" pitchFamily="34" charset="0"/>
                <a:ea typeface="Times New Roman" panose="02020603050405020304" pitchFamily="18" charset="0"/>
              </a:rPr>
              <a:t>g ETL F/w</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#2 Data load from Extraction  files</a:t>
            </a:r>
          </a:p>
        </p:txBody>
      </p:sp>
      <p:sp>
        <p:nvSpPr>
          <p:cNvPr id="59" name="Arrow: Right 58">
            <a:extLst>
              <a:ext uri="{FF2B5EF4-FFF2-40B4-BE49-F238E27FC236}">
                <a16:creationId xmlns:a16="http://schemas.microsoft.com/office/drawing/2014/main" id="{BA445A98-A318-3287-9798-DF71213CE5A2}"/>
              </a:ext>
            </a:extLst>
          </p:cNvPr>
          <p:cNvSpPr/>
          <p:nvPr/>
        </p:nvSpPr>
        <p:spPr>
          <a:xfrm>
            <a:off x="4658435"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DD33CEE0-9AE2-C800-1D05-860E8BAFE67C}"/>
              </a:ext>
            </a:extLst>
          </p:cNvPr>
          <p:cNvSpPr/>
          <p:nvPr/>
        </p:nvSpPr>
        <p:spPr>
          <a:xfrm>
            <a:off x="6681006"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FFAF071C-13D6-5BCC-1DA5-39B5B6E7D2E7}"/>
              </a:ext>
            </a:extLst>
          </p:cNvPr>
          <p:cNvSpPr txBox="1"/>
          <p:nvPr/>
        </p:nvSpPr>
        <p:spPr>
          <a:xfrm>
            <a:off x="2956836" y="1787030"/>
            <a:ext cx="1660158" cy="638994"/>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#1 Ingestion framework to load historical data</a:t>
            </a:r>
          </a:p>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#2Upload the extrication files from </a:t>
            </a:r>
            <a:r>
              <a:rPr lang="en-US" sz="800" err="1">
                <a:ln/>
                <a:solidFill>
                  <a:sysClr val="windowText" lastClr="000000"/>
                </a:solidFill>
                <a:latin typeface="Calibri" panose="020F0502020204030204" pitchFamily="34" charset="0"/>
              </a:rPr>
              <a:t>DataBox</a:t>
            </a:r>
            <a:endParaRPr lang="en-US" sz="800">
              <a:ln/>
              <a:solidFill>
                <a:sysClr val="windowText" lastClr="000000"/>
              </a:solidFill>
              <a:latin typeface="Calibri" panose="020F0502020204030204" pitchFamily="34" charset="0"/>
            </a:endParaRPr>
          </a:p>
        </p:txBody>
      </p:sp>
      <p:sp>
        <p:nvSpPr>
          <p:cNvPr id="62" name="TextBox 61">
            <a:extLst>
              <a:ext uri="{FF2B5EF4-FFF2-40B4-BE49-F238E27FC236}">
                <a16:creationId xmlns:a16="http://schemas.microsoft.com/office/drawing/2014/main" id="{C51445E5-2E3F-3034-F553-BAA202EAC8B6}"/>
              </a:ext>
            </a:extLst>
          </p:cNvPr>
          <p:cNvSpPr txBox="1"/>
          <p:nvPr/>
        </p:nvSpPr>
        <p:spPr>
          <a:xfrm>
            <a:off x="3120087" y="2496767"/>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pic>
        <p:nvPicPr>
          <p:cNvPr id="63" name="Picture 62">
            <a:extLst>
              <a:ext uri="{FF2B5EF4-FFF2-40B4-BE49-F238E27FC236}">
                <a16:creationId xmlns:a16="http://schemas.microsoft.com/office/drawing/2014/main" id="{876D8BCA-6D3F-7DBA-AEEF-A751FADCC4BF}"/>
              </a:ext>
            </a:extLst>
          </p:cNvPr>
          <p:cNvPicPr>
            <a:picLocks noChangeAspect="1"/>
          </p:cNvPicPr>
          <p:nvPr/>
        </p:nvPicPr>
        <p:blipFill>
          <a:blip r:embed="rId6"/>
          <a:stretch>
            <a:fillRect/>
          </a:stretch>
        </p:blipFill>
        <p:spPr>
          <a:xfrm>
            <a:off x="4189100" y="2408269"/>
            <a:ext cx="270485" cy="253876"/>
          </a:xfrm>
          <a:prstGeom prst="rect">
            <a:avLst/>
          </a:prstGeom>
          <a:effectLst/>
        </p:spPr>
      </p:pic>
      <p:pic>
        <p:nvPicPr>
          <p:cNvPr id="456" name="Picture 455">
            <a:extLst>
              <a:ext uri="{FF2B5EF4-FFF2-40B4-BE49-F238E27FC236}">
                <a16:creationId xmlns:a16="http://schemas.microsoft.com/office/drawing/2014/main" id="{C8F6BD19-E406-96F2-0BCF-1F8F39766F6D}"/>
              </a:ext>
            </a:extLst>
          </p:cNvPr>
          <p:cNvPicPr>
            <a:picLocks noChangeAspect="1"/>
          </p:cNvPicPr>
          <p:nvPr/>
        </p:nvPicPr>
        <p:blipFill>
          <a:blip r:embed="rId6"/>
          <a:stretch>
            <a:fillRect/>
          </a:stretch>
        </p:blipFill>
        <p:spPr>
          <a:xfrm>
            <a:off x="6225821" y="2406850"/>
            <a:ext cx="270485" cy="253876"/>
          </a:xfrm>
          <a:prstGeom prst="rect">
            <a:avLst/>
          </a:prstGeom>
          <a:effectLst/>
        </p:spPr>
      </p:pic>
      <p:pic>
        <p:nvPicPr>
          <p:cNvPr id="459" name="Picture 458">
            <a:extLst>
              <a:ext uri="{FF2B5EF4-FFF2-40B4-BE49-F238E27FC236}">
                <a16:creationId xmlns:a16="http://schemas.microsoft.com/office/drawing/2014/main" id="{0F40CB95-C684-8E58-D311-9F236CA88A48}"/>
              </a:ext>
            </a:extLst>
          </p:cNvPr>
          <p:cNvPicPr>
            <a:picLocks noChangeAspect="1"/>
          </p:cNvPicPr>
          <p:nvPr/>
        </p:nvPicPr>
        <p:blipFill>
          <a:blip r:embed="rId6"/>
          <a:stretch>
            <a:fillRect/>
          </a:stretch>
        </p:blipFill>
        <p:spPr>
          <a:xfrm>
            <a:off x="8349517" y="2426791"/>
            <a:ext cx="270485" cy="253876"/>
          </a:xfrm>
          <a:prstGeom prst="rect">
            <a:avLst/>
          </a:prstGeom>
          <a:effectLst/>
        </p:spPr>
      </p:pic>
      <p:sp>
        <p:nvSpPr>
          <p:cNvPr id="491" name="TextBox 490">
            <a:extLst>
              <a:ext uri="{FF2B5EF4-FFF2-40B4-BE49-F238E27FC236}">
                <a16:creationId xmlns:a16="http://schemas.microsoft.com/office/drawing/2014/main" id="{0E86D857-0735-BA2C-AF3F-EB2BF04AA40F}"/>
              </a:ext>
            </a:extLst>
          </p:cNvPr>
          <p:cNvSpPr txBox="1"/>
          <p:nvPr/>
        </p:nvSpPr>
        <p:spPr>
          <a:xfrm>
            <a:off x="5323713" y="2525597"/>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SILVER</a:t>
            </a:r>
          </a:p>
        </p:txBody>
      </p:sp>
      <p:sp>
        <p:nvSpPr>
          <p:cNvPr id="492" name="TextBox 491">
            <a:extLst>
              <a:ext uri="{FF2B5EF4-FFF2-40B4-BE49-F238E27FC236}">
                <a16:creationId xmlns:a16="http://schemas.microsoft.com/office/drawing/2014/main" id="{F9298E6D-2710-91D5-52EC-3DC6CEE92E9B}"/>
              </a:ext>
            </a:extLst>
          </p:cNvPr>
          <p:cNvSpPr txBox="1"/>
          <p:nvPr/>
        </p:nvSpPr>
        <p:spPr>
          <a:xfrm>
            <a:off x="7527344" y="2504999"/>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GOLD</a:t>
            </a:r>
          </a:p>
        </p:txBody>
      </p:sp>
      <p:sp>
        <p:nvSpPr>
          <p:cNvPr id="501" name="TextBox 500">
            <a:extLst>
              <a:ext uri="{FF2B5EF4-FFF2-40B4-BE49-F238E27FC236}">
                <a16:creationId xmlns:a16="http://schemas.microsoft.com/office/drawing/2014/main" id="{71F63F9F-E910-DC54-9C04-4F7AB0940ACB}"/>
              </a:ext>
            </a:extLst>
          </p:cNvPr>
          <p:cNvSpPr txBox="1"/>
          <p:nvPr/>
        </p:nvSpPr>
        <p:spPr>
          <a:xfrm>
            <a:off x="3826336" y="4067202"/>
            <a:ext cx="2406769" cy="2308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Upload  extraction files in ADLS Gen2</a:t>
            </a:r>
          </a:p>
        </p:txBody>
      </p:sp>
      <p:cxnSp>
        <p:nvCxnSpPr>
          <p:cNvPr id="510" name="Connector: Elbow 509">
            <a:extLst>
              <a:ext uri="{FF2B5EF4-FFF2-40B4-BE49-F238E27FC236}">
                <a16:creationId xmlns:a16="http://schemas.microsoft.com/office/drawing/2014/main" id="{8710788D-2B16-5B84-E4F0-820FC0654219}"/>
              </a:ext>
            </a:extLst>
          </p:cNvPr>
          <p:cNvCxnSpPr>
            <a:cxnSpLocks/>
            <a:endCxn id="41" idx="2"/>
          </p:cNvCxnSpPr>
          <p:nvPr/>
        </p:nvCxnSpPr>
        <p:spPr>
          <a:xfrm rot="5400000" flipH="1" flipV="1">
            <a:off x="2896640" y="3457023"/>
            <a:ext cx="1590896" cy="192582"/>
          </a:xfrm>
          <a:prstGeom prst="bentConnector3">
            <a:avLst>
              <a:gd name="adj1" fmla="val 200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7023BD7-BDA5-8452-1CA3-CC597C6C1EB8}"/>
              </a:ext>
            </a:extLst>
          </p:cNvPr>
          <p:cNvGrpSpPr/>
          <p:nvPr/>
        </p:nvGrpSpPr>
        <p:grpSpPr>
          <a:xfrm>
            <a:off x="9643633" y="1405211"/>
            <a:ext cx="1524086" cy="1345052"/>
            <a:chOff x="9893421" y="1412814"/>
            <a:chExt cx="1524086" cy="1345052"/>
          </a:xfrm>
        </p:grpSpPr>
        <p:sp>
          <p:nvSpPr>
            <p:cNvPr id="378" name="Rectangle 377">
              <a:extLst>
                <a:ext uri="{FF2B5EF4-FFF2-40B4-BE49-F238E27FC236}">
                  <a16:creationId xmlns:a16="http://schemas.microsoft.com/office/drawing/2014/main" id="{DE8FCC41-C4BB-57EC-CDE7-B144099C8A4D}"/>
                </a:ext>
              </a:extLst>
            </p:cNvPr>
            <p:cNvSpPr/>
            <p:nvPr/>
          </p:nvSpPr>
          <p:spPr>
            <a:xfrm>
              <a:off x="9893421" y="1434951"/>
              <a:ext cx="151713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3" name="TextBox 392">
              <a:extLst>
                <a:ext uri="{FF2B5EF4-FFF2-40B4-BE49-F238E27FC236}">
                  <a16:creationId xmlns:a16="http://schemas.microsoft.com/office/drawing/2014/main" id="{11F68554-87F5-B874-8B19-266BFE913317}"/>
                </a:ext>
              </a:extLst>
            </p:cNvPr>
            <p:cNvSpPr txBox="1"/>
            <p:nvPr/>
          </p:nvSpPr>
          <p:spPr>
            <a:xfrm>
              <a:off x="10015472" y="1412814"/>
              <a:ext cx="1402035" cy="230832"/>
            </a:xfrm>
            <a:prstGeom prst="rect">
              <a:avLst/>
            </a:prstGeom>
            <a:noFill/>
          </p:spPr>
          <p:txBody>
            <a:bodyPr wrap="square" lIns="91440" tIns="45720" rIns="91440" bIns="45720" rtlCol="0" anchor="t">
              <a:spAutoFit/>
            </a:bodyPr>
            <a:lstStyle/>
            <a:p>
              <a:pPr algn="ctr"/>
              <a:r>
                <a:rPr lang="en-US" sz="900" b="1">
                  <a:cs typeface="Calibri"/>
                </a:rPr>
                <a:t>Snowflake EDW</a:t>
              </a:r>
            </a:p>
          </p:txBody>
        </p:sp>
        <p:pic>
          <p:nvPicPr>
            <p:cNvPr id="431" name="Picture 430">
              <a:extLst>
                <a:ext uri="{FF2B5EF4-FFF2-40B4-BE49-F238E27FC236}">
                  <a16:creationId xmlns:a16="http://schemas.microsoft.com/office/drawing/2014/main" id="{4D5F9E03-1FF6-2DA1-3480-93E6B699BDBF}"/>
                </a:ext>
              </a:extLst>
            </p:cNvPr>
            <p:cNvPicPr>
              <a:picLocks noChangeAspect="1"/>
            </p:cNvPicPr>
            <p:nvPr/>
          </p:nvPicPr>
          <p:blipFill>
            <a:blip r:embed="rId7"/>
            <a:stretch>
              <a:fillRect/>
            </a:stretch>
          </p:blipFill>
          <p:spPr>
            <a:xfrm>
              <a:off x="10863984" y="1707039"/>
              <a:ext cx="396171" cy="395417"/>
            </a:xfrm>
            <a:prstGeom prst="rect">
              <a:avLst/>
            </a:prstGeom>
          </p:spPr>
        </p:pic>
        <p:sp>
          <p:nvSpPr>
            <p:cNvPr id="494" name="TextBox 493">
              <a:extLst>
                <a:ext uri="{FF2B5EF4-FFF2-40B4-BE49-F238E27FC236}">
                  <a16:creationId xmlns:a16="http://schemas.microsoft.com/office/drawing/2014/main" id="{0E16D4B8-1242-BDFA-92DA-5EFCE9F7B408}"/>
                </a:ext>
              </a:extLst>
            </p:cNvPr>
            <p:cNvSpPr txBox="1"/>
            <p:nvPr/>
          </p:nvSpPr>
          <p:spPr>
            <a:xfrm>
              <a:off x="10515605" y="2513240"/>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GOLD</a:t>
              </a:r>
            </a:p>
          </p:txBody>
        </p:sp>
      </p:grpSp>
      <p:cxnSp>
        <p:nvCxnSpPr>
          <p:cNvPr id="24" name="Connector: Elbow 23">
            <a:extLst>
              <a:ext uri="{FF2B5EF4-FFF2-40B4-BE49-F238E27FC236}">
                <a16:creationId xmlns:a16="http://schemas.microsoft.com/office/drawing/2014/main" id="{0E7D72D1-7FD1-152F-5A74-FD2AB31AEDB6}"/>
              </a:ext>
            </a:extLst>
          </p:cNvPr>
          <p:cNvCxnSpPr>
            <a:cxnSpLocks/>
            <a:stCxn id="428" idx="3"/>
            <a:endCxn id="43" idx="2"/>
          </p:cNvCxnSpPr>
          <p:nvPr/>
        </p:nvCxnSpPr>
        <p:spPr>
          <a:xfrm flipV="1">
            <a:off x="3516781" y="2761380"/>
            <a:ext cx="2286252" cy="70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149EC6C-3DE6-C176-ECB8-4A2BBDA5CC10}"/>
              </a:ext>
            </a:extLst>
          </p:cNvPr>
          <p:cNvSpPr txBox="1"/>
          <p:nvPr/>
        </p:nvSpPr>
        <p:spPr>
          <a:xfrm>
            <a:off x="4154309" y="3476201"/>
            <a:ext cx="2718077" cy="262168"/>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ADF loads directly to Integrated Layer</a:t>
            </a:r>
          </a:p>
        </p:txBody>
      </p:sp>
      <p:sp>
        <p:nvSpPr>
          <p:cNvPr id="26" name="Arrow: Right 25">
            <a:extLst>
              <a:ext uri="{FF2B5EF4-FFF2-40B4-BE49-F238E27FC236}">
                <a16:creationId xmlns:a16="http://schemas.microsoft.com/office/drawing/2014/main" id="{6D9264E0-85BF-BFDF-DF54-AEC5F1078C0B}"/>
              </a:ext>
            </a:extLst>
          </p:cNvPr>
          <p:cNvSpPr/>
          <p:nvPr/>
        </p:nvSpPr>
        <p:spPr>
          <a:xfrm>
            <a:off x="8968935" y="1864280"/>
            <a:ext cx="253658" cy="3377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AD5E8DA-5D45-B3A5-BF14-48169530BC2F}"/>
              </a:ext>
            </a:extLst>
          </p:cNvPr>
          <p:cNvSpPr txBox="1"/>
          <p:nvPr/>
        </p:nvSpPr>
        <p:spPr>
          <a:xfrm>
            <a:off x="8759426" y="2278858"/>
            <a:ext cx="834622" cy="381868"/>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COPY to SF using Spark connector</a:t>
            </a:r>
          </a:p>
        </p:txBody>
      </p:sp>
      <p:sp>
        <p:nvSpPr>
          <p:cNvPr id="4" name="Rectangle 3">
            <a:extLst>
              <a:ext uri="{FF2B5EF4-FFF2-40B4-BE49-F238E27FC236}">
                <a16:creationId xmlns:a16="http://schemas.microsoft.com/office/drawing/2014/main" id="{EB11B6B7-A7B4-81B5-BCC1-F675F9D7D7F2}"/>
              </a:ext>
            </a:extLst>
          </p:cNvPr>
          <p:cNvSpPr/>
          <p:nvPr/>
        </p:nvSpPr>
        <p:spPr>
          <a:xfrm>
            <a:off x="386987" y="763571"/>
            <a:ext cx="1625006" cy="560894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pic>
        <p:nvPicPr>
          <p:cNvPr id="13" name="Picture 12">
            <a:extLst>
              <a:ext uri="{FF2B5EF4-FFF2-40B4-BE49-F238E27FC236}">
                <a16:creationId xmlns:a16="http://schemas.microsoft.com/office/drawing/2014/main" id="{26DB83AF-B93C-36BD-5A99-570AFB716EBC}"/>
              </a:ext>
            </a:extLst>
          </p:cNvPr>
          <p:cNvPicPr>
            <a:picLocks noChangeAspect="1"/>
          </p:cNvPicPr>
          <p:nvPr/>
        </p:nvPicPr>
        <p:blipFill>
          <a:blip r:embed="rId8"/>
          <a:stretch>
            <a:fillRect/>
          </a:stretch>
        </p:blipFill>
        <p:spPr>
          <a:xfrm>
            <a:off x="1414530" y="2837789"/>
            <a:ext cx="321568" cy="302162"/>
          </a:xfrm>
          <a:prstGeom prst="rect">
            <a:avLst/>
          </a:prstGeom>
        </p:spPr>
      </p:pic>
      <p:sp>
        <p:nvSpPr>
          <p:cNvPr id="16" name="Right Arrow 111">
            <a:extLst>
              <a:ext uri="{FF2B5EF4-FFF2-40B4-BE49-F238E27FC236}">
                <a16:creationId xmlns:a16="http://schemas.microsoft.com/office/drawing/2014/main" id="{9D54E768-5CC1-AA14-CBA9-66C6B01DE289}"/>
              </a:ext>
            </a:extLst>
          </p:cNvPr>
          <p:cNvSpPr/>
          <p:nvPr/>
        </p:nvSpPr>
        <p:spPr>
          <a:xfrm>
            <a:off x="2096240" y="1850584"/>
            <a:ext cx="168735" cy="182646"/>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1440" tIns="45720" rIns="91440" rtlCol="0" anchor="ctr"/>
          <a:lstStyle/>
          <a:p>
            <a:pPr algn="ctr"/>
            <a:endParaRPr lang="en-US" sz="1000" b="1">
              <a:solidFill>
                <a:srgbClr val="000000"/>
              </a:solidFill>
            </a:endParaRPr>
          </a:p>
        </p:txBody>
      </p:sp>
      <p:sp>
        <p:nvSpPr>
          <p:cNvPr id="17" name="Rectangle 16">
            <a:extLst>
              <a:ext uri="{FF2B5EF4-FFF2-40B4-BE49-F238E27FC236}">
                <a16:creationId xmlns:a16="http://schemas.microsoft.com/office/drawing/2014/main" id="{3AA28E5C-0DA0-6D00-F5F3-5A57F695E6AB}"/>
              </a:ext>
            </a:extLst>
          </p:cNvPr>
          <p:cNvSpPr/>
          <p:nvPr/>
        </p:nvSpPr>
        <p:spPr>
          <a:xfrm>
            <a:off x="596575" y="1234352"/>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18" name="TextBox 17">
            <a:extLst>
              <a:ext uri="{FF2B5EF4-FFF2-40B4-BE49-F238E27FC236}">
                <a16:creationId xmlns:a16="http://schemas.microsoft.com/office/drawing/2014/main" id="{03529552-E661-0B47-6A65-BD47CBDE0BEC}"/>
              </a:ext>
            </a:extLst>
          </p:cNvPr>
          <p:cNvSpPr txBox="1"/>
          <p:nvPr/>
        </p:nvSpPr>
        <p:spPr>
          <a:xfrm>
            <a:off x="600170" y="1874379"/>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19" name="Picture 18">
            <a:extLst>
              <a:ext uri="{FF2B5EF4-FFF2-40B4-BE49-F238E27FC236}">
                <a16:creationId xmlns:a16="http://schemas.microsoft.com/office/drawing/2014/main" id="{ADA6267E-E346-FBED-B5DF-35E8FAF09A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424" y="1475509"/>
            <a:ext cx="302122" cy="344009"/>
          </a:xfrm>
          <a:prstGeom prst="rect">
            <a:avLst/>
          </a:prstGeom>
          <a:effectLst>
            <a:outerShdw blurRad="50800" dist="50800" dir="5400000" algn="ctr" rotWithShape="0">
              <a:schemeClr val="bg1"/>
            </a:outerShdw>
          </a:effectLst>
        </p:spPr>
      </p:pic>
      <p:cxnSp>
        <p:nvCxnSpPr>
          <p:cNvPr id="20" name="Elbow Connector 12">
            <a:extLst>
              <a:ext uri="{FF2B5EF4-FFF2-40B4-BE49-F238E27FC236}">
                <a16:creationId xmlns:a16="http://schemas.microsoft.com/office/drawing/2014/main" id="{725F1A89-9C56-C205-350C-E01F66847458}"/>
              </a:ext>
            </a:extLst>
          </p:cNvPr>
          <p:cNvCxnSpPr>
            <a:cxnSpLocks/>
            <a:stCxn id="17" idx="2"/>
            <a:endCxn id="49" idx="1"/>
          </p:cNvCxnSpPr>
          <p:nvPr/>
        </p:nvCxnSpPr>
        <p:spPr>
          <a:xfrm rot="16200000" flipH="1">
            <a:off x="498114" y="3099261"/>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1" name="Elbow Connector 191">
            <a:extLst>
              <a:ext uri="{FF2B5EF4-FFF2-40B4-BE49-F238E27FC236}">
                <a16:creationId xmlns:a16="http://schemas.microsoft.com/office/drawing/2014/main" id="{879EC0E0-FA56-89DE-966D-844D7AAA9F56}"/>
              </a:ext>
            </a:extLst>
          </p:cNvPr>
          <p:cNvCxnSpPr>
            <a:cxnSpLocks/>
            <a:stCxn id="17" idx="2"/>
            <a:endCxn id="13" idx="1"/>
          </p:cNvCxnSpPr>
          <p:nvPr/>
        </p:nvCxnSpPr>
        <p:spPr>
          <a:xfrm rot="16200000" flipH="1">
            <a:off x="1011518" y="2585858"/>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068084CA-B5DB-C03F-CAD6-EAEEC4C9F031}"/>
              </a:ext>
            </a:extLst>
          </p:cNvPr>
          <p:cNvSpPr txBox="1"/>
          <p:nvPr/>
        </p:nvSpPr>
        <p:spPr>
          <a:xfrm>
            <a:off x="1299546" y="2573206"/>
            <a:ext cx="612261"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ADF connector</a:t>
            </a:r>
          </a:p>
        </p:txBody>
      </p:sp>
      <p:sp>
        <p:nvSpPr>
          <p:cNvPr id="23" name="TextBox 22">
            <a:extLst>
              <a:ext uri="{FF2B5EF4-FFF2-40B4-BE49-F238E27FC236}">
                <a16:creationId xmlns:a16="http://schemas.microsoft.com/office/drawing/2014/main" id="{F005CE8A-575C-EBE1-07E4-6833B88D7F18}"/>
              </a:ext>
            </a:extLst>
          </p:cNvPr>
          <p:cNvSpPr txBox="1"/>
          <p:nvPr/>
        </p:nvSpPr>
        <p:spPr>
          <a:xfrm>
            <a:off x="1303987" y="3541148"/>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0" name="Picture 29">
            <a:extLst>
              <a:ext uri="{FF2B5EF4-FFF2-40B4-BE49-F238E27FC236}">
                <a16:creationId xmlns:a16="http://schemas.microsoft.com/office/drawing/2014/main" id="{F5660A2F-3D69-DA2F-2C54-D08D7634478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7300" y="1484536"/>
            <a:ext cx="302122" cy="344009"/>
          </a:xfrm>
          <a:prstGeom prst="rect">
            <a:avLst/>
          </a:prstGeom>
          <a:effectLst>
            <a:outerShdw blurRad="50800" dist="50800" dir="5400000" algn="ctr" rotWithShape="0">
              <a:schemeClr val="bg1"/>
            </a:outerShdw>
          </a:effectLst>
        </p:spPr>
      </p:pic>
      <p:pic>
        <p:nvPicPr>
          <p:cNvPr id="31" name="Picture 30">
            <a:extLst>
              <a:ext uri="{FF2B5EF4-FFF2-40B4-BE49-F238E27FC236}">
                <a16:creationId xmlns:a16="http://schemas.microsoft.com/office/drawing/2014/main" id="{82C69AC8-B859-F40F-A479-C09A2FF98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86966" y="1491318"/>
            <a:ext cx="302122" cy="344009"/>
          </a:xfrm>
          <a:prstGeom prst="rect">
            <a:avLst/>
          </a:prstGeom>
          <a:effectLst>
            <a:outerShdw blurRad="50800" dist="50800" dir="5400000" algn="ctr" rotWithShape="0">
              <a:schemeClr val="bg1"/>
            </a:outerShdw>
          </a:effectLst>
        </p:spPr>
      </p:pic>
      <p:cxnSp>
        <p:nvCxnSpPr>
          <p:cNvPr id="32" name="Elbow Connector 201">
            <a:extLst>
              <a:ext uri="{FF2B5EF4-FFF2-40B4-BE49-F238E27FC236}">
                <a16:creationId xmlns:a16="http://schemas.microsoft.com/office/drawing/2014/main" id="{23D3A72F-5762-AC4A-B7CA-0AFFB5D69D10}"/>
              </a:ext>
            </a:extLst>
          </p:cNvPr>
          <p:cNvCxnSpPr>
            <a:cxnSpLocks/>
            <a:stCxn id="13" idx="3"/>
            <a:endCxn id="54" idx="0"/>
          </p:cNvCxnSpPr>
          <p:nvPr/>
        </p:nvCxnSpPr>
        <p:spPr>
          <a:xfrm>
            <a:off x="1736098" y="2988870"/>
            <a:ext cx="634770" cy="12585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4" name="Elbow Connector 210">
            <a:extLst>
              <a:ext uri="{FF2B5EF4-FFF2-40B4-BE49-F238E27FC236}">
                <a16:creationId xmlns:a16="http://schemas.microsoft.com/office/drawing/2014/main" id="{FCE1E05E-4A41-89C7-5C8E-EFC0E6BFE7C8}"/>
              </a:ext>
            </a:extLst>
          </p:cNvPr>
          <p:cNvCxnSpPr>
            <a:cxnSpLocks/>
            <a:stCxn id="49" idx="3"/>
            <a:endCxn id="56" idx="0"/>
          </p:cNvCxnSpPr>
          <p:nvPr/>
        </p:nvCxnSpPr>
        <p:spPr>
          <a:xfrm>
            <a:off x="1778445" y="3978427"/>
            <a:ext cx="626206" cy="17755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35" name="Group 34">
            <a:extLst>
              <a:ext uri="{FF2B5EF4-FFF2-40B4-BE49-F238E27FC236}">
                <a16:creationId xmlns:a16="http://schemas.microsoft.com/office/drawing/2014/main" id="{A42AC987-5939-51BF-A979-829E57032986}"/>
              </a:ext>
            </a:extLst>
          </p:cNvPr>
          <p:cNvGrpSpPr/>
          <p:nvPr/>
        </p:nvGrpSpPr>
        <p:grpSpPr>
          <a:xfrm>
            <a:off x="599791" y="4425335"/>
            <a:ext cx="1355421" cy="1071286"/>
            <a:chOff x="520279" y="4858968"/>
            <a:chExt cx="1355421" cy="1071286"/>
          </a:xfrm>
        </p:grpSpPr>
        <p:sp>
          <p:nvSpPr>
            <p:cNvPr id="36" name="Rectangle 35">
              <a:extLst>
                <a:ext uri="{FF2B5EF4-FFF2-40B4-BE49-F238E27FC236}">
                  <a16:creationId xmlns:a16="http://schemas.microsoft.com/office/drawing/2014/main" id="{0A10576C-9407-382F-622D-CE5168394C08}"/>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37" name="Picture 36">
              <a:extLst>
                <a:ext uri="{FF2B5EF4-FFF2-40B4-BE49-F238E27FC236}">
                  <a16:creationId xmlns:a16="http://schemas.microsoft.com/office/drawing/2014/main" id="{B943561B-43D8-FD27-5CD5-A726AA81554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38" name="Picture 37">
              <a:extLst>
                <a:ext uri="{FF2B5EF4-FFF2-40B4-BE49-F238E27FC236}">
                  <a16:creationId xmlns:a16="http://schemas.microsoft.com/office/drawing/2014/main" id="{76186C23-1306-ABC6-5213-4C462E9512CC}"/>
                </a:ext>
              </a:extLst>
            </p:cNvPr>
            <p:cNvPicPr>
              <a:picLocks noChangeAspect="1"/>
            </p:cNvPicPr>
            <p:nvPr/>
          </p:nvPicPr>
          <p:blipFill>
            <a:blip r:embed="rId10"/>
            <a:stretch>
              <a:fillRect/>
            </a:stretch>
          </p:blipFill>
          <p:spPr>
            <a:xfrm>
              <a:off x="647970" y="5522764"/>
              <a:ext cx="311660" cy="386792"/>
            </a:xfrm>
            <a:prstGeom prst="rect">
              <a:avLst/>
            </a:prstGeom>
          </p:spPr>
        </p:pic>
        <p:pic>
          <p:nvPicPr>
            <p:cNvPr id="39" name="Picture 38">
              <a:extLst>
                <a:ext uri="{FF2B5EF4-FFF2-40B4-BE49-F238E27FC236}">
                  <a16:creationId xmlns:a16="http://schemas.microsoft.com/office/drawing/2014/main" id="{48B67CF5-0513-6122-B77A-7D3870DC8976}"/>
                </a:ext>
              </a:extLst>
            </p:cNvPr>
            <p:cNvPicPr>
              <a:picLocks noChangeAspect="1"/>
            </p:cNvPicPr>
            <p:nvPr/>
          </p:nvPicPr>
          <p:blipFill>
            <a:blip r:embed="rId11"/>
            <a:stretch>
              <a:fillRect/>
            </a:stretch>
          </p:blipFill>
          <p:spPr>
            <a:xfrm>
              <a:off x="1263890" y="5543974"/>
              <a:ext cx="388691" cy="253401"/>
            </a:xfrm>
            <a:prstGeom prst="rect">
              <a:avLst/>
            </a:prstGeom>
          </p:spPr>
        </p:pic>
        <p:sp>
          <p:nvSpPr>
            <p:cNvPr id="40" name="TextBox 39">
              <a:extLst>
                <a:ext uri="{FF2B5EF4-FFF2-40B4-BE49-F238E27FC236}">
                  <a16:creationId xmlns:a16="http://schemas.microsoft.com/office/drawing/2014/main" id="{0DD7E931-5264-8BAD-F05A-B1F8798E9A2A}"/>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6" name="Elbow Connector 191">
            <a:extLst>
              <a:ext uri="{FF2B5EF4-FFF2-40B4-BE49-F238E27FC236}">
                <a16:creationId xmlns:a16="http://schemas.microsoft.com/office/drawing/2014/main" id="{DF361B91-06CD-AFA4-8601-D923E8641A88}"/>
              </a:ext>
            </a:extLst>
          </p:cNvPr>
          <p:cNvCxnSpPr>
            <a:cxnSpLocks/>
            <a:stCxn id="36" idx="0"/>
            <a:endCxn id="13" idx="1"/>
          </p:cNvCxnSpPr>
          <p:nvPr/>
        </p:nvCxnSpPr>
        <p:spPr>
          <a:xfrm rot="5400000" flipH="1" flipV="1">
            <a:off x="604583" y="3615388"/>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8" name="Picture 47">
            <a:extLst>
              <a:ext uri="{FF2B5EF4-FFF2-40B4-BE49-F238E27FC236}">
                <a16:creationId xmlns:a16="http://schemas.microsoft.com/office/drawing/2014/main" id="{97D1BB00-BFF1-5745-6DFC-08D734638B25}"/>
              </a:ext>
            </a:extLst>
          </p:cNvPr>
          <p:cNvPicPr>
            <a:picLocks noChangeAspect="1"/>
          </p:cNvPicPr>
          <p:nvPr/>
        </p:nvPicPr>
        <p:blipFill>
          <a:blip r:embed="rId12"/>
          <a:stretch>
            <a:fillRect/>
          </a:stretch>
        </p:blipFill>
        <p:spPr>
          <a:xfrm>
            <a:off x="625907" y="4500569"/>
            <a:ext cx="451186" cy="480611"/>
          </a:xfrm>
          <a:prstGeom prst="rect">
            <a:avLst/>
          </a:prstGeom>
        </p:spPr>
      </p:pic>
      <p:pic>
        <p:nvPicPr>
          <p:cNvPr id="49" name="Picture 48">
            <a:extLst>
              <a:ext uri="{FF2B5EF4-FFF2-40B4-BE49-F238E27FC236}">
                <a16:creationId xmlns:a16="http://schemas.microsoft.com/office/drawing/2014/main" id="{8AF31F63-3F88-C438-CEB2-D1CF08C88791}"/>
              </a:ext>
            </a:extLst>
          </p:cNvPr>
          <p:cNvPicPr>
            <a:picLocks noChangeAspect="1"/>
          </p:cNvPicPr>
          <p:nvPr/>
        </p:nvPicPr>
        <p:blipFill>
          <a:blip r:embed="rId13"/>
          <a:stretch>
            <a:fillRect/>
          </a:stretch>
        </p:blipFill>
        <p:spPr>
          <a:xfrm>
            <a:off x="1377279" y="3803845"/>
            <a:ext cx="401166" cy="349163"/>
          </a:xfrm>
          <a:prstGeom prst="rect">
            <a:avLst/>
          </a:prstGeom>
        </p:spPr>
      </p:pic>
      <p:pic>
        <p:nvPicPr>
          <p:cNvPr id="52" name="Picture 51">
            <a:extLst>
              <a:ext uri="{FF2B5EF4-FFF2-40B4-BE49-F238E27FC236}">
                <a16:creationId xmlns:a16="http://schemas.microsoft.com/office/drawing/2014/main" id="{63F72BFF-83C2-BC6D-8157-125BCE890FBC}"/>
              </a:ext>
            </a:extLst>
          </p:cNvPr>
          <p:cNvPicPr>
            <a:picLocks noChangeAspect="1"/>
          </p:cNvPicPr>
          <p:nvPr/>
        </p:nvPicPr>
        <p:blipFill>
          <a:blip r:embed="rId7"/>
          <a:stretch>
            <a:fillRect/>
          </a:stretch>
        </p:blipFill>
        <p:spPr>
          <a:xfrm>
            <a:off x="1108259" y="5699012"/>
            <a:ext cx="396171" cy="395417"/>
          </a:xfrm>
          <a:prstGeom prst="rect">
            <a:avLst/>
          </a:prstGeom>
        </p:spPr>
      </p:pic>
      <p:sp>
        <p:nvSpPr>
          <p:cNvPr id="53" name="TextBox 52">
            <a:extLst>
              <a:ext uri="{FF2B5EF4-FFF2-40B4-BE49-F238E27FC236}">
                <a16:creationId xmlns:a16="http://schemas.microsoft.com/office/drawing/2014/main" id="{57D66732-C3D3-0239-9438-55539EC796B1}"/>
              </a:ext>
            </a:extLst>
          </p:cNvPr>
          <p:cNvSpPr txBox="1"/>
          <p:nvPr/>
        </p:nvSpPr>
        <p:spPr>
          <a:xfrm>
            <a:off x="775591" y="6115480"/>
            <a:ext cx="840419" cy="22892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ODW/EDW</a:t>
            </a:r>
          </a:p>
        </p:txBody>
      </p:sp>
      <p:sp>
        <p:nvSpPr>
          <p:cNvPr id="54" name="Rectangle 53">
            <a:extLst>
              <a:ext uri="{FF2B5EF4-FFF2-40B4-BE49-F238E27FC236}">
                <a16:creationId xmlns:a16="http://schemas.microsoft.com/office/drawing/2014/main" id="{06A3EF24-CF12-F72F-6E0E-C687C9B0A798}"/>
              </a:ext>
            </a:extLst>
          </p:cNvPr>
          <p:cNvSpPr/>
          <p:nvPr/>
        </p:nvSpPr>
        <p:spPr>
          <a:xfrm>
            <a:off x="1943309" y="3114720"/>
            <a:ext cx="855118" cy="368487"/>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HMS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Snapshot</a:t>
            </a:r>
          </a:p>
        </p:txBody>
      </p:sp>
      <p:sp>
        <p:nvSpPr>
          <p:cNvPr id="56" name="Rectangle 55">
            <a:extLst>
              <a:ext uri="{FF2B5EF4-FFF2-40B4-BE49-F238E27FC236}">
                <a16:creationId xmlns:a16="http://schemas.microsoft.com/office/drawing/2014/main" id="{5C2DF24E-5597-255A-DA81-02B907899AD6}"/>
              </a:ext>
            </a:extLst>
          </p:cNvPr>
          <p:cNvSpPr/>
          <p:nvPr/>
        </p:nvSpPr>
        <p:spPr>
          <a:xfrm>
            <a:off x="1977092" y="4155977"/>
            <a:ext cx="855118" cy="368487"/>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Delta data</a:t>
            </a:r>
            <a:endParaRPr lang="en-US" sz="1050">
              <a:solidFill>
                <a:schemeClr val="tx1"/>
              </a:solidFill>
              <a:latin typeface="Calibri"/>
            </a:endParaRPr>
          </a:p>
        </p:txBody>
      </p:sp>
      <p:sp>
        <p:nvSpPr>
          <p:cNvPr id="450" name="Rectangle 449">
            <a:extLst>
              <a:ext uri="{FF2B5EF4-FFF2-40B4-BE49-F238E27FC236}">
                <a16:creationId xmlns:a16="http://schemas.microsoft.com/office/drawing/2014/main" id="{8413AA01-426C-004E-6160-90166A110E03}"/>
              </a:ext>
            </a:extLst>
          </p:cNvPr>
          <p:cNvSpPr/>
          <p:nvPr/>
        </p:nvSpPr>
        <p:spPr>
          <a:xfrm>
            <a:off x="1965770" y="5473564"/>
            <a:ext cx="855118" cy="368487"/>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Snapshot</a:t>
            </a:r>
          </a:p>
        </p:txBody>
      </p:sp>
      <p:cxnSp>
        <p:nvCxnSpPr>
          <p:cNvPr id="451" name="Elbow Connector 201">
            <a:extLst>
              <a:ext uri="{FF2B5EF4-FFF2-40B4-BE49-F238E27FC236}">
                <a16:creationId xmlns:a16="http://schemas.microsoft.com/office/drawing/2014/main" id="{FE7E61E7-3725-0619-A2AC-E820037B0F37}"/>
              </a:ext>
            </a:extLst>
          </p:cNvPr>
          <p:cNvCxnSpPr>
            <a:cxnSpLocks/>
            <a:stCxn id="52" idx="3"/>
            <a:endCxn id="450" idx="1"/>
          </p:cNvCxnSpPr>
          <p:nvPr/>
        </p:nvCxnSpPr>
        <p:spPr>
          <a:xfrm flipV="1">
            <a:off x="1504430" y="5657808"/>
            <a:ext cx="461340" cy="238913"/>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57" name="Rectangle 56">
            <a:extLst>
              <a:ext uri="{FF2B5EF4-FFF2-40B4-BE49-F238E27FC236}">
                <a16:creationId xmlns:a16="http://schemas.microsoft.com/office/drawing/2014/main" id="{4C8B2B69-8FE3-0CFF-4660-35B02231157A}"/>
              </a:ext>
            </a:extLst>
          </p:cNvPr>
          <p:cNvSpPr/>
          <p:nvPr/>
        </p:nvSpPr>
        <p:spPr>
          <a:xfrm>
            <a:off x="1955212" y="6041798"/>
            <a:ext cx="855118" cy="368487"/>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SCD 2</a:t>
            </a:r>
            <a:endParaRPr lang="en-US" sz="1050">
              <a:solidFill>
                <a:schemeClr val="tx1"/>
              </a:solidFill>
              <a:latin typeface="Calibri"/>
            </a:endParaRPr>
          </a:p>
        </p:txBody>
      </p:sp>
      <p:cxnSp>
        <p:nvCxnSpPr>
          <p:cNvPr id="452" name="Elbow Connector 201">
            <a:extLst>
              <a:ext uri="{FF2B5EF4-FFF2-40B4-BE49-F238E27FC236}">
                <a16:creationId xmlns:a16="http://schemas.microsoft.com/office/drawing/2014/main" id="{085A98B5-D3F6-654C-C995-92D13D4D75DE}"/>
              </a:ext>
            </a:extLst>
          </p:cNvPr>
          <p:cNvCxnSpPr>
            <a:cxnSpLocks/>
            <a:stCxn id="52" idx="3"/>
            <a:endCxn id="57" idx="1"/>
          </p:cNvCxnSpPr>
          <p:nvPr/>
        </p:nvCxnSpPr>
        <p:spPr>
          <a:xfrm>
            <a:off x="1504430" y="5896721"/>
            <a:ext cx="450782" cy="329321"/>
          </a:xfrm>
          <a:prstGeom prst="bentConnector3">
            <a:avLst>
              <a:gd name="adj1" fmla="val 50000"/>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57" name="Picture 2" descr="See the source image">
            <a:extLst>
              <a:ext uri="{FF2B5EF4-FFF2-40B4-BE49-F238E27FC236}">
                <a16:creationId xmlns:a16="http://schemas.microsoft.com/office/drawing/2014/main" id="{EB8B78AC-D46B-7562-71AD-6620293DA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75" y="5641056"/>
            <a:ext cx="505912" cy="509635"/>
          </a:xfrm>
          <a:prstGeom prst="rect">
            <a:avLst/>
          </a:prstGeom>
          <a:noFill/>
          <a:extLst>
            <a:ext uri="{909E8E84-426E-40DD-AFC4-6F175D3DCCD1}">
              <a14:hiddenFill xmlns:a14="http://schemas.microsoft.com/office/drawing/2010/main">
                <a:solidFill>
                  <a:srgbClr val="FFFFFF"/>
                </a:solidFill>
              </a14:hiddenFill>
            </a:ext>
          </a:extLst>
        </p:spPr>
      </p:pic>
      <p:sp>
        <p:nvSpPr>
          <p:cNvPr id="464" name="Rectangle 463">
            <a:extLst>
              <a:ext uri="{FF2B5EF4-FFF2-40B4-BE49-F238E27FC236}">
                <a16:creationId xmlns:a16="http://schemas.microsoft.com/office/drawing/2014/main" id="{BC8792BA-CBD1-3E68-BBDC-76D1AFD99282}"/>
              </a:ext>
            </a:extLst>
          </p:cNvPr>
          <p:cNvSpPr/>
          <p:nvPr/>
        </p:nvSpPr>
        <p:spPr>
          <a:xfrm>
            <a:off x="1942710" y="2482586"/>
            <a:ext cx="855118" cy="368487"/>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History data</a:t>
            </a:r>
            <a:endParaRPr lang="en-US" sz="1050">
              <a:solidFill>
                <a:schemeClr val="tx1"/>
              </a:solidFill>
              <a:latin typeface="Calibri"/>
            </a:endParaRPr>
          </a:p>
        </p:txBody>
      </p:sp>
      <p:sp>
        <p:nvSpPr>
          <p:cNvPr id="470" name="Rectangle 469">
            <a:extLst>
              <a:ext uri="{FF2B5EF4-FFF2-40B4-BE49-F238E27FC236}">
                <a16:creationId xmlns:a16="http://schemas.microsoft.com/office/drawing/2014/main" id="{38EAFD45-F835-E7DC-45A9-2F99549D5759}"/>
              </a:ext>
            </a:extLst>
          </p:cNvPr>
          <p:cNvSpPr/>
          <p:nvPr/>
        </p:nvSpPr>
        <p:spPr>
          <a:xfrm>
            <a:off x="4242317" y="3249163"/>
            <a:ext cx="699290" cy="17310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Snapshot</a:t>
            </a:r>
          </a:p>
        </p:txBody>
      </p:sp>
      <p:sp>
        <p:nvSpPr>
          <p:cNvPr id="472" name="Rectangle 471">
            <a:extLst>
              <a:ext uri="{FF2B5EF4-FFF2-40B4-BE49-F238E27FC236}">
                <a16:creationId xmlns:a16="http://schemas.microsoft.com/office/drawing/2014/main" id="{8E5AB12C-797E-9F41-DF78-EB21EE12E4E3}"/>
              </a:ext>
            </a:extLst>
          </p:cNvPr>
          <p:cNvSpPr/>
          <p:nvPr/>
        </p:nvSpPr>
        <p:spPr>
          <a:xfrm>
            <a:off x="4983726" y="3242029"/>
            <a:ext cx="773476" cy="173108"/>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SCD 2</a:t>
            </a:r>
            <a:endParaRPr lang="en-US" sz="1050">
              <a:solidFill>
                <a:schemeClr val="tx1"/>
              </a:solidFill>
              <a:latin typeface="Calibri"/>
            </a:endParaRPr>
          </a:p>
        </p:txBody>
      </p:sp>
      <p:sp>
        <p:nvSpPr>
          <p:cNvPr id="474" name="TextBox 473">
            <a:extLst>
              <a:ext uri="{FF2B5EF4-FFF2-40B4-BE49-F238E27FC236}">
                <a16:creationId xmlns:a16="http://schemas.microsoft.com/office/drawing/2014/main" id="{EA32A77E-9377-EF58-6FE0-E702DFB55DD6}"/>
              </a:ext>
            </a:extLst>
          </p:cNvPr>
          <p:cNvSpPr txBox="1"/>
          <p:nvPr/>
        </p:nvSpPr>
        <p:spPr>
          <a:xfrm>
            <a:off x="7400139" y="3528948"/>
            <a:ext cx="3013416" cy="1734449"/>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Ingestion framework for historical data to be defined in ADF for ERP to Bronze movement.</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Silver and Gold movement to use transformation framework.</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Express route of high bandwidth planned for ADF migration. Else Data box approach will be used.</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Historical data beyond 3 years from Solix to be planned in future PI</a:t>
            </a:r>
          </a:p>
        </p:txBody>
      </p:sp>
      <p:sp>
        <p:nvSpPr>
          <p:cNvPr id="476" name="Arrow: Right 475">
            <a:extLst>
              <a:ext uri="{FF2B5EF4-FFF2-40B4-BE49-F238E27FC236}">
                <a16:creationId xmlns:a16="http://schemas.microsoft.com/office/drawing/2014/main" id="{C8F56AD2-3E36-76C8-3567-60085A298C5D}"/>
              </a:ext>
            </a:extLst>
          </p:cNvPr>
          <p:cNvSpPr/>
          <p:nvPr/>
        </p:nvSpPr>
        <p:spPr>
          <a:xfrm>
            <a:off x="4658436" y="771938"/>
            <a:ext cx="6304140" cy="4821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Foundation</a:t>
            </a:r>
          </a:p>
        </p:txBody>
      </p:sp>
      <p:sp>
        <p:nvSpPr>
          <p:cNvPr id="477" name="Rectangle 476">
            <a:extLst>
              <a:ext uri="{FF2B5EF4-FFF2-40B4-BE49-F238E27FC236}">
                <a16:creationId xmlns:a16="http://schemas.microsoft.com/office/drawing/2014/main" id="{D509BF0D-4E6A-5DF6-9924-6595817753DD}"/>
              </a:ext>
            </a:extLst>
          </p:cNvPr>
          <p:cNvSpPr/>
          <p:nvPr/>
        </p:nvSpPr>
        <p:spPr>
          <a:xfrm>
            <a:off x="2940886" y="883428"/>
            <a:ext cx="1639546" cy="2504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Foundry</a:t>
            </a:r>
          </a:p>
        </p:txBody>
      </p:sp>
      <p:sp>
        <p:nvSpPr>
          <p:cNvPr id="479" name="TextBox 478">
            <a:extLst>
              <a:ext uri="{FF2B5EF4-FFF2-40B4-BE49-F238E27FC236}">
                <a16:creationId xmlns:a16="http://schemas.microsoft.com/office/drawing/2014/main" id="{228FF4CF-0AB0-2CBD-E901-5B73EA48AD65}"/>
              </a:ext>
            </a:extLst>
          </p:cNvPr>
          <p:cNvSpPr txBox="1"/>
          <p:nvPr/>
        </p:nvSpPr>
        <p:spPr>
          <a:xfrm>
            <a:off x="4965679" y="1857245"/>
            <a:ext cx="1674008" cy="368036"/>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Times New Roman" panose="02020603050405020304" pitchFamily="18" charset="0"/>
              </a:rPr>
              <a:t>#1 </a:t>
            </a:r>
            <a:r>
              <a:rPr lang="en-US" sz="800">
                <a:effectLst/>
                <a:latin typeface="Calibri" panose="020F0502020204030204" pitchFamily="34" charset="0"/>
                <a:ea typeface="Times New Roman" panose="02020603050405020304" pitchFamily="18" charset="0"/>
              </a:rPr>
              <a:t>Data  load usin</a:t>
            </a:r>
            <a:r>
              <a:rPr lang="en-US" sz="800">
                <a:latin typeface="Calibri" panose="020F0502020204030204" pitchFamily="34" charset="0"/>
                <a:ea typeface="Times New Roman" panose="02020603050405020304" pitchFamily="18" charset="0"/>
              </a:rPr>
              <a:t>g ETL F/w</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#2 Data load from Extraction  files</a:t>
            </a:r>
          </a:p>
        </p:txBody>
      </p:sp>
      <p:cxnSp>
        <p:nvCxnSpPr>
          <p:cNvPr id="481" name="Connector: Elbow 480">
            <a:extLst>
              <a:ext uri="{FF2B5EF4-FFF2-40B4-BE49-F238E27FC236}">
                <a16:creationId xmlns:a16="http://schemas.microsoft.com/office/drawing/2014/main" id="{F7D4932B-E44F-9DC0-C2FA-4EAF6D51C89A}"/>
              </a:ext>
            </a:extLst>
          </p:cNvPr>
          <p:cNvCxnSpPr>
            <a:cxnSpLocks/>
            <a:stCxn id="428" idx="3"/>
            <a:endCxn id="41" idx="2"/>
          </p:cNvCxnSpPr>
          <p:nvPr/>
        </p:nvCxnSpPr>
        <p:spPr>
          <a:xfrm flipV="1">
            <a:off x="3516781" y="2757866"/>
            <a:ext cx="271598" cy="7040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313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Code Conversion Approach</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38</a:t>
            </a:fld>
            <a:endParaRPr lang="en-US"/>
          </a:p>
        </p:txBody>
      </p:sp>
    </p:spTree>
    <p:extLst>
      <p:ext uri="{BB962C8B-B14F-4D97-AF65-F5344CB8AC3E}">
        <p14:creationId xmlns:p14="http://schemas.microsoft.com/office/powerpoint/2010/main" val="3703796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CDF4-FDEA-7451-830F-1DB9B4FBF9BC}"/>
              </a:ext>
            </a:extLst>
          </p:cNvPr>
          <p:cNvSpPr>
            <a:spLocks noGrp="1"/>
          </p:cNvSpPr>
          <p:nvPr>
            <p:ph type="title"/>
          </p:nvPr>
        </p:nvSpPr>
        <p:spPr>
          <a:xfrm>
            <a:off x="243840" y="181858"/>
            <a:ext cx="11704320" cy="424732"/>
          </a:xfrm>
        </p:spPr>
        <p:txBody>
          <a:bodyPr/>
          <a:lstStyle/>
          <a:p>
            <a:r>
              <a:rPr lang="en-US"/>
              <a:t>Implementation Approach- One Time Code Conversion(Magnitude and Blade Bridge)</a:t>
            </a:r>
          </a:p>
        </p:txBody>
      </p:sp>
      <p:sp>
        <p:nvSpPr>
          <p:cNvPr id="3" name="Slide Number Placeholder 2">
            <a:extLst>
              <a:ext uri="{FF2B5EF4-FFF2-40B4-BE49-F238E27FC236}">
                <a16:creationId xmlns:a16="http://schemas.microsoft.com/office/drawing/2014/main" id="{2EF18AAE-5181-AC78-1469-E59DD764B6CA}"/>
              </a:ext>
            </a:extLst>
          </p:cNvPr>
          <p:cNvSpPr>
            <a:spLocks noGrp="1"/>
          </p:cNvSpPr>
          <p:nvPr>
            <p:ph type="sldNum" sz="quarter" idx="10"/>
          </p:nvPr>
        </p:nvSpPr>
        <p:spPr/>
        <p:txBody>
          <a:bodyPr/>
          <a:lstStyle/>
          <a:p>
            <a:fld id="{C9EBFD1A-B7A0-466A-B83C-FDA8DD378B8A}" type="slidenum">
              <a:rPr lang="en-US" smtClean="0"/>
              <a:pPr/>
              <a:t>39</a:t>
            </a:fld>
            <a:endParaRPr lang="en-US"/>
          </a:p>
        </p:txBody>
      </p:sp>
      <p:sp>
        <p:nvSpPr>
          <p:cNvPr id="7" name="Arrow: Right 6">
            <a:extLst>
              <a:ext uri="{FF2B5EF4-FFF2-40B4-BE49-F238E27FC236}">
                <a16:creationId xmlns:a16="http://schemas.microsoft.com/office/drawing/2014/main" id="{A6FD2FBC-A539-3F9C-2501-95FFA5137B68}"/>
              </a:ext>
            </a:extLst>
          </p:cNvPr>
          <p:cNvSpPr/>
          <p:nvPr/>
        </p:nvSpPr>
        <p:spPr>
          <a:xfrm>
            <a:off x="1944148" y="2093765"/>
            <a:ext cx="2368323"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8" name="Arrow: Right 7">
            <a:extLst>
              <a:ext uri="{FF2B5EF4-FFF2-40B4-BE49-F238E27FC236}">
                <a16:creationId xmlns:a16="http://schemas.microsoft.com/office/drawing/2014/main" id="{380E61E7-CD28-DDA6-88B0-9F9513D150D4}"/>
              </a:ext>
            </a:extLst>
          </p:cNvPr>
          <p:cNvSpPr/>
          <p:nvPr/>
        </p:nvSpPr>
        <p:spPr>
          <a:xfrm>
            <a:off x="2491759" y="3470207"/>
            <a:ext cx="717681"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One time</a:t>
            </a:r>
          </a:p>
        </p:txBody>
      </p:sp>
      <p:sp>
        <p:nvSpPr>
          <p:cNvPr id="11" name="Arrow: Right 10">
            <a:extLst>
              <a:ext uri="{FF2B5EF4-FFF2-40B4-BE49-F238E27FC236}">
                <a16:creationId xmlns:a16="http://schemas.microsoft.com/office/drawing/2014/main" id="{52F28BFF-6940-64DD-F532-AC6CFFEFD3B4}"/>
              </a:ext>
            </a:extLst>
          </p:cNvPr>
          <p:cNvSpPr/>
          <p:nvPr/>
        </p:nvSpPr>
        <p:spPr>
          <a:xfrm>
            <a:off x="2491759" y="4088124"/>
            <a:ext cx="717681"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Ongoing</a:t>
            </a:r>
          </a:p>
        </p:txBody>
      </p:sp>
      <p:pic>
        <p:nvPicPr>
          <p:cNvPr id="12" name="Picture 2" descr="See the source image">
            <a:extLst>
              <a:ext uri="{FF2B5EF4-FFF2-40B4-BE49-F238E27FC236}">
                <a16:creationId xmlns:a16="http://schemas.microsoft.com/office/drawing/2014/main" id="{05E91ACF-488C-D8A4-44DC-69D57331D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77" y="3430303"/>
            <a:ext cx="1075651" cy="109145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1A0C9D7-C9C0-EC4D-3728-3089C2AE075A}"/>
              </a:ext>
            </a:extLst>
          </p:cNvPr>
          <p:cNvSpPr txBox="1"/>
          <p:nvPr/>
        </p:nvSpPr>
        <p:spPr>
          <a:xfrm>
            <a:off x="998829" y="4625113"/>
            <a:ext cx="1546485" cy="407069"/>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HLDEV (Test Oracle DB)</a:t>
            </a:r>
          </a:p>
        </p:txBody>
      </p:sp>
      <p:pic>
        <p:nvPicPr>
          <p:cNvPr id="21" name="Picture 20" descr="A picture containing text, clipart&#10;&#10;Description automatically generated">
            <a:extLst>
              <a:ext uri="{FF2B5EF4-FFF2-40B4-BE49-F238E27FC236}">
                <a16:creationId xmlns:a16="http://schemas.microsoft.com/office/drawing/2014/main" id="{4468E8DF-5E14-BBB5-ED4F-CE560E4FD6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9650" y="3204415"/>
            <a:ext cx="216704" cy="335828"/>
          </a:xfrm>
          <a:prstGeom prst="rect">
            <a:avLst/>
          </a:prstGeom>
        </p:spPr>
      </p:pic>
      <p:pic>
        <p:nvPicPr>
          <p:cNvPr id="23" name="Picture 22" descr="See the source image">
            <a:extLst>
              <a:ext uri="{FF2B5EF4-FFF2-40B4-BE49-F238E27FC236}">
                <a16:creationId xmlns:a16="http://schemas.microsoft.com/office/drawing/2014/main" id="{969DB5BE-A1D9-B256-5818-1B7BC4E6A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97" y="4381298"/>
            <a:ext cx="361698" cy="319596"/>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E6244BFC-EC9F-9DD7-EA3F-53A5FD872A34}"/>
              </a:ext>
            </a:extLst>
          </p:cNvPr>
          <p:cNvGrpSpPr/>
          <p:nvPr/>
        </p:nvGrpSpPr>
        <p:grpSpPr>
          <a:xfrm>
            <a:off x="3107664" y="3673499"/>
            <a:ext cx="887515" cy="758748"/>
            <a:chOff x="3657074" y="4388236"/>
            <a:chExt cx="672655" cy="622275"/>
          </a:xfrm>
        </p:grpSpPr>
        <p:pic>
          <p:nvPicPr>
            <p:cNvPr id="27" name="Picture 26">
              <a:extLst>
                <a:ext uri="{FF2B5EF4-FFF2-40B4-BE49-F238E27FC236}">
                  <a16:creationId xmlns:a16="http://schemas.microsoft.com/office/drawing/2014/main" id="{0848BC0B-3E33-279A-2F18-1D5349775F47}"/>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28" name="TextBox 27">
              <a:extLst>
                <a:ext uri="{FF2B5EF4-FFF2-40B4-BE49-F238E27FC236}">
                  <a16:creationId xmlns:a16="http://schemas.microsoft.com/office/drawing/2014/main" id="{277827E5-D2B5-F427-E04B-26E45DDD3DC8}"/>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Raw</a:t>
              </a:r>
            </a:p>
            <a:p>
              <a:pPr algn="ctr"/>
              <a:r>
                <a:rPr lang="en-US" sz="900">
                  <a:solidFill>
                    <a:schemeClr val="tx1">
                      <a:lumMod val="75000"/>
                    </a:schemeClr>
                  </a:solidFill>
                  <a:cs typeface="Arial" panose="020B0604020202020204" pitchFamily="34" charset="0"/>
                </a:rPr>
                <a:t>(Bronze)</a:t>
              </a:r>
            </a:p>
          </p:txBody>
        </p:sp>
      </p:grpSp>
      <p:pic>
        <p:nvPicPr>
          <p:cNvPr id="36" name="Picture 35">
            <a:extLst>
              <a:ext uri="{FF2B5EF4-FFF2-40B4-BE49-F238E27FC236}">
                <a16:creationId xmlns:a16="http://schemas.microsoft.com/office/drawing/2014/main" id="{946361A7-A7EB-E30E-AFFE-416E68F8CAF1}"/>
              </a:ext>
            </a:extLst>
          </p:cNvPr>
          <p:cNvPicPr>
            <a:picLocks noChangeAspect="1"/>
          </p:cNvPicPr>
          <p:nvPr/>
        </p:nvPicPr>
        <p:blipFill>
          <a:blip r:embed="rId6"/>
          <a:stretch>
            <a:fillRect/>
          </a:stretch>
        </p:blipFill>
        <p:spPr>
          <a:xfrm>
            <a:off x="1365590" y="2017616"/>
            <a:ext cx="520707" cy="498068"/>
          </a:xfrm>
          <a:prstGeom prst="rect">
            <a:avLst/>
          </a:prstGeom>
        </p:spPr>
      </p:pic>
      <p:sp>
        <p:nvSpPr>
          <p:cNvPr id="37" name="TextBox 36">
            <a:extLst>
              <a:ext uri="{FF2B5EF4-FFF2-40B4-BE49-F238E27FC236}">
                <a16:creationId xmlns:a16="http://schemas.microsoft.com/office/drawing/2014/main" id="{FB08E716-068B-1203-AA72-FC91A64849EC}"/>
              </a:ext>
            </a:extLst>
          </p:cNvPr>
          <p:cNvSpPr txBox="1"/>
          <p:nvPr/>
        </p:nvSpPr>
        <p:spPr>
          <a:xfrm>
            <a:off x="1230269" y="2581358"/>
            <a:ext cx="942665" cy="407069"/>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Magnitude </a:t>
            </a:r>
          </a:p>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Accelerator</a:t>
            </a:r>
          </a:p>
        </p:txBody>
      </p:sp>
      <p:sp>
        <p:nvSpPr>
          <p:cNvPr id="38" name="Rectangle 37">
            <a:extLst>
              <a:ext uri="{FF2B5EF4-FFF2-40B4-BE49-F238E27FC236}">
                <a16:creationId xmlns:a16="http://schemas.microsoft.com/office/drawing/2014/main" id="{82B32830-4B0F-3CB7-DA72-EA04BC060717}"/>
              </a:ext>
            </a:extLst>
          </p:cNvPr>
          <p:cNvSpPr/>
          <p:nvPr/>
        </p:nvSpPr>
        <p:spPr>
          <a:xfrm>
            <a:off x="2065155" y="1919083"/>
            <a:ext cx="1195734" cy="80877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a:solidFill>
                  <a:schemeClr val="tx1"/>
                </a:solidFill>
                <a:latin typeface="Calibri"/>
              </a:rPr>
              <a:t>Generate 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IICS - ODS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IICS-DM</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Snowflake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Power</a:t>
            </a:r>
            <a:r>
              <a:rPr lang="en-US" sz="1050">
                <a:solidFill>
                  <a:schemeClr val="tx1"/>
                </a:solidFill>
                <a:latin typeface="Calibri"/>
              </a:rPr>
              <a:t> Bi Model</a:t>
            </a:r>
            <a:endParaRPr kumimoji="0" lang="en-US" sz="1050" b="0" i="0" u="none" strike="noStrike" kern="1200" cap="none" spc="0" normalizeH="0" baseline="0" noProof="0">
              <a:ln>
                <a:noFill/>
              </a:ln>
              <a:solidFill>
                <a:schemeClr val="tx1"/>
              </a:solidFill>
              <a:effectLst/>
              <a:uLnTx/>
              <a:uFillTx/>
              <a:latin typeface="Calibri"/>
              <a:ea typeface="+mn-ea"/>
              <a:cs typeface="+mn-cs"/>
            </a:endParaRPr>
          </a:p>
        </p:txBody>
      </p:sp>
      <p:pic>
        <p:nvPicPr>
          <p:cNvPr id="39" name="Picture 38">
            <a:extLst>
              <a:ext uri="{FF2B5EF4-FFF2-40B4-BE49-F238E27FC236}">
                <a16:creationId xmlns:a16="http://schemas.microsoft.com/office/drawing/2014/main" id="{166BBDC2-BB4D-BAF6-35BB-F522882FEC5D}"/>
              </a:ext>
            </a:extLst>
          </p:cNvPr>
          <p:cNvPicPr>
            <a:picLocks noChangeAspect="1"/>
          </p:cNvPicPr>
          <p:nvPr/>
        </p:nvPicPr>
        <p:blipFill>
          <a:blip r:embed="rId7"/>
          <a:stretch>
            <a:fillRect/>
          </a:stretch>
        </p:blipFill>
        <p:spPr>
          <a:xfrm>
            <a:off x="4463408" y="2060229"/>
            <a:ext cx="766229" cy="418618"/>
          </a:xfrm>
          <a:prstGeom prst="rect">
            <a:avLst/>
          </a:prstGeom>
        </p:spPr>
      </p:pic>
      <p:grpSp>
        <p:nvGrpSpPr>
          <p:cNvPr id="40" name="Group 39">
            <a:extLst>
              <a:ext uri="{FF2B5EF4-FFF2-40B4-BE49-F238E27FC236}">
                <a16:creationId xmlns:a16="http://schemas.microsoft.com/office/drawing/2014/main" id="{59845703-D3E7-9A8D-83AF-8F068E362075}"/>
              </a:ext>
            </a:extLst>
          </p:cNvPr>
          <p:cNvGrpSpPr/>
          <p:nvPr/>
        </p:nvGrpSpPr>
        <p:grpSpPr>
          <a:xfrm>
            <a:off x="4035035" y="3602084"/>
            <a:ext cx="1218572" cy="901579"/>
            <a:chOff x="4374077" y="2530119"/>
            <a:chExt cx="1218572" cy="901579"/>
          </a:xfrm>
        </p:grpSpPr>
        <p:sp>
          <p:nvSpPr>
            <p:cNvPr id="42" name="Arrow: Right 41">
              <a:extLst>
                <a:ext uri="{FF2B5EF4-FFF2-40B4-BE49-F238E27FC236}">
                  <a16:creationId xmlns:a16="http://schemas.microsoft.com/office/drawing/2014/main" id="{B2025A5C-AB40-4480-DD28-54E974FC2418}"/>
                </a:ext>
              </a:extLst>
            </p:cNvPr>
            <p:cNvSpPr/>
            <p:nvPr/>
          </p:nvSpPr>
          <p:spPr>
            <a:xfrm>
              <a:off x="4374077" y="2530119"/>
              <a:ext cx="1218572"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Arial" panose="020B0604020202020204" pitchFamily="34" charset="0"/>
                </a:rPr>
                <a:t>Data Pipeline</a:t>
              </a:r>
            </a:p>
          </p:txBody>
        </p:sp>
        <p:pic>
          <p:nvPicPr>
            <p:cNvPr id="43" name="Picture 42">
              <a:extLst>
                <a:ext uri="{FF2B5EF4-FFF2-40B4-BE49-F238E27FC236}">
                  <a16:creationId xmlns:a16="http://schemas.microsoft.com/office/drawing/2014/main" id="{78E06D82-B40D-50E9-C4B6-AB8CC47A9C10}"/>
                </a:ext>
              </a:extLst>
            </p:cNvPr>
            <p:cNvPicPr>
              <a:picLocks noChangeAspect="1"/>
            </p:cNvPicPr>
            <p:nvPr/>
          </p:nvPicPr>
          <p:blipFill>
            <a:blip r:embed="rId8"/>
            <a:stretch>
              <a:fillRect/>
            </a:stretch>
          </p:blipFill>
          <p:spPr>
            <a:xfrm>
              <a:off x="4730897" y="2988298"/>
              <a:ext cx="468431" cy="443400"/>
            </a:xfrm>
            <a:prstGeom prst="rect">
              <a:avLst/>
            </a:prstGeom>
          </p:spPr>
        </p:pic>
      </p:grpSp>
      <p:sp>
        <p:nvSpPr>
          <p:cNvPr id="45" name="Arrow: Right 44">
            <a:extLst>
              <a:ext uri="{FF2B5EF4-FFF2-40B4-BE49-F238E27FC236}">
                <a16:creationId xmlns:a16="http://schemas.microsoft.com/office/drawing/2014/main" id="{BA63C93B-9F07-5FAE-60A0-F285763B64B2}"/>
              </a:ext>
            </a:extLst>
          </p:cNvPr>
          <p:cNvSpPr/>
          <p:nvPr/>
        </p:nvSpPr>
        <p:spPr>
          <a:xfrm rot="5400000">
            <a:off x="4309730" y="2866757"/>
            <a:ext cx="1074965"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47FEA71-DDCC-2107-2A2B-220F98B587BA}"/>
              </a:ext>
            </a:extLst>
          </p:cNvPr>
          <p:cNvSpPr/>
          <p:nvPr/>
        </p:nvSpPr>
        <p:spPr>
          <a:xfrm>
            <a:off x="4286652" y="2829553"/>
            <a:ext cx="1218571" cy="41495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Calibri"/>
              </a:rPr>
              <a:t>Convert 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chemeClr val="tx1"/>
                </a:solidFill>
                <a:effectLst/>
                <a:uLnTx/>
                <a:uFillTx/>
                <a:latin typeface="Calibri"/>
                <a:ea typeface="+mn-ea"/>
                <a:cs typeface="+mn-cs"/>
              </a:rPr>
              <a:t>PySpark</a:t>
            </a:r>
            <a:r>
              <a:rPr kumimoji="0" lang="en-US" sz="900" b="0" i="0" u="none" strike="noStrike" kern="1200" cap="none" spc="0" normalizeH="0" baseline="0" noProof="0">
                <a:ln>
                  <a:noFill/>
                </a:ln>
                <a:solidFill>
                  <a:schemeClr val="tx1"/>
                </a:solidFill>
                <a:effectLst/>
                <a:uLnTx/>
                <a:uFillTx/>
                <a:latin typeface="Calibri"/>
                <a:ea typeface="+mn-ea"/>
                <a:cs typeface="+mn-cs"/>
              </a:rPr>
              <a:t>-ODS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Calibri"/>
              </a:rPr>
              <a:t>Delta Table DDL</a:t>
            </a:r>
            <a:endParaRPr kumimoji="0" lang="en-US" sz="900" b="0" i="0" u="none" strike="noStrike" kern="1200" cap="none" spc="0" normalizeH="0" baseline="0" noProof="0">
              <a:ln>
                <a:noFill/>
              </a:ln>
              <a:solidFill>
                <a:schemeClr val="tx1"/>
              </a:solidFill>
              <a:effectLst/>
              <a:uLnTx/>
              <a:uFillTx/>
              <a:latin typeface="Calibri"/>
              <a:ea typeface="+mn-ea"/>
              <a:cs typeface="+mn-cs"/>
            </a:endParaRPr>
          </a:p>
        </p:txBody>
      </p:sp>
      <p:grpSp>
        <p:nvGrpSpPr>
          <p:cNvPr id="47" name="Group 46">
            <a:extLst>
              <a:ext uri="{FF2B5EF4-FFF2-40B4-BE49-F238E27FC236}">
                <a16:creationId xmlns:a16="http://schemas.microsoft.com/office/drawing/2014/main" id="{70E46E86-EC7C-52F9-2D04-ABC84A223E1E}"/>
              </a:ext>
            </a:extLst>
          </p:cNvPr>
          <p:cNvGrpSpPr/>
          <p:nvPr/>
        </p:nvGrpSpPr>
        <p:grpSpPr>
          <a:xfrm>
            <a:off x="5134333" y="3673499"/>
            <a:ext cx="887515" cy="758748"/>
            <a:chOff x="3657074" y="4388236"/>
            <a:chExt cx="672655" cy="622275"/>
          </a:xfrm>
        </p:grpSpPr>
        <p:pic>
          <p:nvPicPr>
            <p:cNvPr id="48" name="Picture 47">
              <a:extLst>
                <a:ext uri="{FF2B5EF4-FFF2-40B4-BE49-F238E27FC236}">
                  <a16:creationId xmlns:a16="http://schemas.microsoft.com/office/drawing/2014/main" id="{284073B7-A28E-DFCA-3902-812586FA8451}"/>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49" name="TextBox 48">
              <a:extLst>
                <a:ext uri="{FF2B5EF4-FFF2-40B4-BE49-F238E27FC236}">
                  <a16:creationId xmlns:a16="http://schemas.microsoft.com/office/drawing/2014/main" id="{DD7E1928-F6C4-C272-4353-44DA7CC133B6}"/>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Integrated</a:t>
              </a:r>
            </a:p>
            <a:p>
              <a:pPr algn="ctr"/>
              <a:r>
                <a:rPr lang="en-US" sz="900">
                  <a:solidFill>
                    <a:schemeClr val="tx1">
                      <a:lumMod val="75000"/>
                    </a:schemeClr>
                  </a:solidFill>
                  <a:cs typeface="Arial" panose="020B0604020202020204" pitchFamily="34" charset="0"/>
                </a:rPr>
                <a:t>(Silver)</a:t>
              </a:r>
            </a:p>
          </p:txBody>
        </p:sp>
      </p:grpSp>
      <p:sp>
        <p:nvSpPr>
          <p:cNvPr id="52" name="Arrow: Bent 51">
            <a:extLst>
              <a:ext uri="{FF2B5EF4-FFF2-40B4-BE49-F238E27FC236}">
                <a16:creationId xmlns:a16="http://schemas.microsoft.com/office/drawing/2014/main" id="{EBF2DFB1-D97B-88CC-0EFB-07713BDF98C5}"/>
              </a:ext>
            </a:extLst>
          </p:cNvPr>
          <p:cNvSpPr/>
          <p:nvPr/>
        </p:nvSpPr>
        <p:spPr>
          <a:xfrm rot="5400000">
            <a:off x="5424313" y="2273455"/>
            <a:ext cx="1379450" cy="1306855"/>
          </a:xfrm>
          <a:prstGeom prst="bentArrow">
            <a:avLst>
              <a:gd name="adj1" fmla="val 14613"/>
              <a:gd name="adj2" fmla="val 15315"/>
              <a:gd name="adj3" fmla="val 17260"/>
              <a:gd name="adj4" fmla="val 43750"/>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560A3E00-E85C-0F72-96DA-617211230857}"/>
              </a:ext>
            </a:extLst>
          </p:cNvPr>
          <p:cNvSpPr/>
          <p:nvPr/>
        </p:nvSpPr>
        <p:spPr>
          <a:xfrm>
            <a:off x="5906254" y="2826181"/>
            <a:ext cx="1306855" cy="42473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Calibri"/>
              </a:rPr>
              <a:t>Convert 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chemeClr val="tx1"/>
                </a:solidFill>
                <a:effectLst/>
                <a:uLnTx/>
                <a:uFillTx/>
                <a:latin typeface="Calibri"/>
                <a:ea typeface="+mn-ea"/>
                <a:cs typeface="+mn-cs"/>
              </a:rPr>
              <a:t>PySpark</a:t>
            </a:r>
            <a:r>
              <a:rPr kumimoji="0" lang="en-US" sz="900" b="0" i="0" u="none" strike="noStrike" kern="1200" cap="none" spc="0" normalizeH="0" baseline="0" noProof="0">
                <a:ln>
                  <a:noFill/>
                </a:ln>
                <a:solidFill>
                  <a:schemeClr val="tx1"/>
                </a:solidFill>
                <a:effectLst/>
                <a:uLnTx/>
                <a:uFillTx/>
                <a:latin typeface="Calibri"/>
                <a:ea typeface="+mn-ea"/>
                <a:cs typeface="+mn-cs"/>
              </a:rPr>
              <a:t>-DM/Summary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Calibri"/>
              </a:rPr>
              <a:t>Delta Table DDL</a:t>
            </a:r>
            <a:endParaRPr kumimoji="0" lang="en-US" sz="900" b="0" i="0" u="none" strike="noStrike" kern="1200" cap="none" spc="0" normalizeH="0" baseline="0" noProof="0">
              <a:ln>
                <a:noFill/>
              </a:ln>
              <a:solidFill>
                <a:schemeClr val="tx1"/>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56B77A37-F786-08F0-ECA2-6E965119862D}"/>
              </a:ext>
            </a:extLst>
          </p:cNvPr>
          <p:cNvGrpSpPr/>
          <p:nvPr/>
        </p:nvGrpSpPr>
        <p:grpSpPr>
          <a:xfrm>
            <a:off x="7199649" y="3673499"/>
            <a:ext cx="887515" cy="758748"/>
            <a:chOff x="3657074" y="4388236"/>
            <a:chExt cx="672655" cy="622275"/>
          </a:xfrm>
        </p:grpSpPr>
        <p:pic>
          <p:nvPicPr>
            <p:cNvPr id="55" name="Picture 54">
              <a:extLst>
                <a:ext uri="{FF2B5EF4-FFF2-40B4-BE49-F238E27FC236}">
                  <a16:creationId xmlns:a16="http://schemas.microsoft.com/office/drawing/2014/main" id="{072302FA-EC8A-6B62-6E2F-54FEAC290A8B}"/>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56" name="TextBox 55">
              <a:extLst>
                <a:ext uri="{FF2B5EF4-FFF2-40B4-BE49-F238E27FC236}">
                  <a16:creationId xmlns:a16="http://schemas.microsoft.com/office/drawing/2014/main" id="{E67859EB-7D11-D5EF-D0B7-366E136A7973}"/>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Curated</a:t>
              </a:r>
            </a:p>
            <a:p>
              <a:pPr algn="ctr"/>
              <a:r>
                <a:rPr lang="en-US" sz="900">
                  <a:solidFill>
                    <a:schemeClr val="tx1">
                      <a:lumMod val="75000"/>
                    </a:schemeClr>
                  </a:solidFill>
                  <a:cs typeface="Arial" panose="020B0604020202020204" pitchFamily="34" charset="0"/>
                </a:rPr>
                <a:t>(Gold)</a:t>
              </a:r>
            </a:p>
          </p:txBody>
        </p:sp>
      </p:grpSp>
      <p:sp>
        <p:nvSpPr>
          <p:cNvPr id="57" name="Arrow: Right 56">
            <a:extLst>
              <a:ext uri="{FF2B5EF4-FFF2-40B4-BE49-F238E27FC236}">
                <a16:creationId xmlns:a16="http://schemas.microsoft.com/office/drawing/2014/main" id="{BFDFEF73-0667-DF34-19CF-11869B3FA9C2}"/>
              </a:ext>
            </a:extLst>
          </p:cNvPr>
          <p:cNvSpPr/>
          <p:nvPr/>
        </p:nvSpPr>
        <p:spPr>
          <a:xfrm>
            <a:off x="7927391" y="3840507"/>
            <a:ext cx="887515"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Copy</a:t>
            </a:r>
          </a:p>
        </p:txBody>
      </p:sp>
      <p:grpSp>
        <p:nvGrpSpPr>
          <p:cNvPr id="58" name="Group 57">
            <a:extLst>
              <a:ext uri="{FF2B5EF4-FFF2-40B4-BE49-F238E27FC236}">
                <a16:creationId xmlns:a16="http://schemas.microsoft.com/office/drawing/2014/main" id="{CDAE320E-6A3B-A88F-529C-FA45EF2BF234}"/>
              </a:ext>
            </a:extLst>
          </p:cNvPr>
          <p:cNvGrpSpPr/>
          <p:nvPr/>
        </p:nvGrpSpPr>
        <p:grpSpPr>
          <a:xfrm>
            <a:off x="8725732" y="3672606"/>
            <a:ext cx="887515" cy="760534"/>
            <a:chOff x="9064774" y="2539297"/>
            <a:chExt cx="887515" cy="760534"/>
          </a:xfrm>
        </p:grpSpPr>
        <p:pic>
          <p:nvPicPr>
            <p:cNvPr id="59" name="Picture 58">
              <a:extLst>
                <a:ext uri="{FF2B5EF4-FFF2-40B4-BE49-F238E27FC236}">
                  <a16:creationId xmlns:a16="http://schemas.microsoft.com/office/drawing/2014/main" id="{AE4ED7E6-9396-A0C8-14D2-C06CEEF5A280}"/>
                </a:ext>
              </a:extLst>
            </p:cNvPr>
            <p:cNvPicPr>
              <a:picLocks noChangeAspect="1"/>
            </p:cNvPicPr>
            <p:nvPr/>
          </p:nvPicPr>
          <p:blipFill>
            <a:blip r:embed="rId9"/>
            <a:stretch>
              <a:fillRect/>
            </a:stretch>
          </p:blipFill>
          <p:spPr>
            <a:xfrm>
              <a:off x="9289945" y="2539297"/>
              <a:ext cx="396171" cy="395417"/>
            </a:xfrm>
            <a:prstGeom prst="rect">
              <a:avLst/>
            </a:prstGeom>
          </p:spPr>
        </p:pic>
        <p:sp>
          <p:nvSpPr>
            <p:cNvPr id="60" name="TextBox 59">
              <a:extLst>
                <a:ext uri="{FF2B5EF4-FFF2-40B4-BE49-F238E27FC236}">
                  <a16:creationId xmlns:a16="http://schemas.microsoft.com/office/drawing/2014/main" id="{2649BA8C-312F-0E97-AAA5-33FD454D2062}"/>
                </a:ext>
              </a:extLst>
            </p:cNvPr>
            <p:cNvSpPr txBox="1"/>
            <p:nvPr/>
          </p:nvSpPr>
          <p:spPr>
            <a:xfrm>
              <a:off x="9064774" y="2930499"/>
              <a:ext cx="887515" cy="36933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Curated</a:t>
              </a:r>
            </a:p>
            <a:p>
              <a:pPr algn="ctr"/>
              <a:r>
                <a:rPr lang="en-US" sz="900">
                  <a:solidFill>
                    <a:schemeClr val="tx1">
                      <a:lumMod val="75000"/>
                    </a:schemeClr>
                  </a:solidFill>
                  <a:cs typeface="Arial" panose="020B0604020202020204" pitchFamily="34" charset="0"/>
                </a:rPr>
                <a:t>(Gold)</a:t>
              </a:r>
            </a:p>
          </p:txBody>
        </p:sp>
      </p:grpSp>
      <p:cxnSp>
        <p:nvCxnSpPr>
          <p:cNvPr id="61" name="Connector: Elbow 60">
            <a:extLst>
              <a:ext uri="{FF2B5EF4-FFF2-40B4-BE49-F238E27FC236}">
                <a16:creationId xmlns:a16="http://schemas.microsoft.com/office/drawing/2014/main" id="{04396F85-7BBC-0A05-BB99-A8FE0022606E}"/>
              </a:ext>
            </a:extLst>
          </p:cNvPr>
          <p:cNvCxnSpPr>
            <a:cxnSpLocks/>
            <a:stCxn id="38" idx="0"/>
            <a:endCxn id="59" idx="0"/>
          </p:cNvCxnSpPr>
          <p:nvPr/>
        </p:nvCxnSpPr>
        <p:spPr>
          <a:xfrm rot="16200000" flipH="1">
            <a:off x="5029243" y="-447139"/>
            <a:ext cx="1753523" cy="6485967"/>
          </a:xfrm>
          <a:prstGeom prst="bentConnector3">
            <a:avLst>
              <a:gd name="adj1" fmla="val -13037"/>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2D1CDD-6DB0-B2A5-978C-278DD41E45AA}"/>
              </a:ext>
            </a:extLst>
          </p:cNvPr>
          <p:cNvSpPr txBox="1"/>
          <p:nvPr/>
        </p:nvSpPr>
        <p:spPr>
          <a:xfrm>
            <a:off x="7172073" y="1522933"/>
            <a:ext cx="942665" cy="407069"/>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Snowflake Model</a:t>
            </a:r>
          </a:p>
        </p:txBody>
      </p:sp>
      <p:sp>
        <p:nvSpPr>
          <p:cNvPr id="63" name="Arrow: Right 62">
            <a:extLst>
              <a:ext uri="{FF2B5EF4-FFF2-40B4-BE49-F238E27FC236}">
                <a16:creationId xmlns:a16="http://schemas.microsoft.com/office/drawing/2014/main" id="{5FEB5E9D-64DC-9D79-BCA2-AEC1FF73906C}"/>
              </a:ext>
            </a:extLst>
          </p:cNvPr>
          <p:cNvSpPr/>
          <p:nvPr/>
        </p:nvSpPr>
        <p:spPr>
          <a:xfrm>
            <a:off x="9438407" y="3840507"/>
            <a:ext cx="801183"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Consume</a:t>
            </a:r>
          </a:p>
        </p:txBody>
      </p:sp>
      <p:grpSp>
        <p:nvGrpSpPr>
          <p:cNvPr id="64" name="Group 63">
            <a:extLst>
              <a:ext uri="{FF2B5EF4-FFF2-40B4-BE49-F238E27FC236}">
                <a16:creationId xmlns:a16="http://schemas.microsoft.com/office/drawing/2014/main" id="{6FA4FA9F-F143-E821-AD27-57E1CD4B3E12}"/>
              </a:ext>
            </a:extLst>
          </p:cNvPr>
          <p:cNvGrpSpPr/>
          <p:nvPr/>
        </p:nvGrpSpPr>
        <p:grpSpPr>
          <a:xfrm>
            <a:off x="10239590" y="3580884"/>
            <a:ext cx="1279200" cy="943978"/>
            <a:chOff x="10578632" y="2434295"/>
            <a:chExt cx="1279200" cy="943978"/>
          </a:xfrm>
        </p:grpSpPr>
        <p:pic>
          <p:nvPicPr>
            <p:cNvPr id="65" name="Picture 64">
              <a:extLst>
                <a:ext uri="{FF2B5EF4-FFF2-40B4-BE49-F238E27FC236}">
                  <a16:creationId xmlns:a16="http://schemas.microsoft.com/office/drawing/2014/main" id="{81EB135D-2401-17BB-6311-442DC3FF9413}"/>
                </a:ext>
              </a:extLst>
            </p:cNvPr>
            <p:cNvPicPr>
              <a:picLocks noChangeAspect="1"/>
            </p:cNvPicPr>
            <p:nvPr/>
          </p:nvPicPr>
          <p:blipFill>
            <a:blip r:embed="rId10"/>
            <a:stretch>
              <a:fillRect/>
            </a:stretch>
          </p:blipFill>
          <p:spPr>
            <a:xfrm>
              <a:off x="10652366" y="2506847"/>
              <a:ext cx="554105" cy="505456"/>
            </a:xfrm>
            <a:prstGeom prst="rect">
              <a:avLst/>
            </a:prstGeom>
          </p:spPr>
        </p:pic>
        <p:pic>
          <p:nvPicPr>
            <p:cNvPr id="66" name="Picture 65" descr="Icon&#10;&#10;Description automatically generated">
              <a:extLst>
                <a:ext uri="{FF2B5EF4-FFF2-40B4-BE49-F238E27FC236}">
                  <a16:creationId xmlns:a16="http://schemas.microsoft.com/office/drawing/2014/main" id="{A4E9ECFC-C437-A19D-37CF-E3D3603821C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10103" y="2434295"/>
              <a:ext cx="549318" cy="590925"/>
            </a:xfrm>
            <a:prstGeom prst="rect">
              <a:avLst/>
            </a:prstGeom>
          </p:spPr>
        </p:pic>
        <p:sp>
          <p:nvSpPr>
            <p:cNvPr id="67" name="Rectangle 66">
              <a:extLst>
                <a:ext uri="{FF2B5EF4-FFF2-40B4-BE49-F238E27FC236}">
                  <a16:creationId xmlns:a16="http://schemas.microsoft.com/office/drawing/2014/main" id="{CA5AFCE3-88CD-17B9-47B7-71F4CAA51530}"/>
                </a:ext>
              </a:extLst>
            </p:cNvPr>
            <p:cNvSpPr/>
            <p:nvPr/>
          </p:nvSpPr>
          <p:spPr>
            <a:xfrm>
              <a:off x="10578632" y="2434295"/>
              <a:ext cx="1279200" cy="656995"/>
            </a:xfrm>
            <a:prstGeom prst="rect">
              <a:avLst/>
            </a:prstGeom>
            <a:noFill/>
            <a:ln w="6350">
              <a:solidFill>
                <a:srgbClr val="268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B0DBB36D-3ED4-C6C8-6A87-429E632AA249}"/>
                </a:ext>
              </a:extLst>
            </p:cNvPr>
            <p:cNvSpPr txBox="1"/>
            <p:nvPr/>
          </p:nvSpPr>
          <p:spPr>
            <a:xfrm>
              <a:off x="10774474" y="3147441"/>
              <a:ext cx="887515" cy="23083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Reporting</a:t>
              </a:r>
            </a:p>
          </p:txBody>
        </p:sp>
      </p:grpSp>
      <p:cxnSp>
        <p:nvCxnSpPr>
          <p:cNvPr id="69" name="Connector: Elbow 68">
            <a:extLst>
              <a:ext uri="{FF2B5EF4-FFF2-40B4-BE49-F238E27FC236}">
                <a16:creationId xmlns:a16="http://schemas.microsoft.com/office/drawing/2014/main" id="{52ECFA31-EFCA-1950-A3A4-6A9BB2C3FF43}"/>
              </a:ext>
            </a:extLst>
          </p:cNvPr>
          <p:cNvCxnSpPr>
            <a:cxnSpLocks/>
            <a:stCxn id="38" idx="0"/>
            <a:endCxn id="67" idx="0"/>
          </p:cNvCxnSpPr>
          <p:nvPr/>
        </p:nvCxnSpPr>
        <p:spPr>
          <a:xfrm rot="16200000" flipH="1">
            <a:off x="5940205" y="-1358101"/>
            <a:ext cx="1661801" cy="8216168"/>
          </a:xfrm>
          <a:prstGeom prst="bentConnector3">
            <a:avLst>
              <a:gd name="adj1" fmla="val -13756"/>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E7F0219-1B4E-C7F1-6FEA-A7BCBC278733}"/>
              </a:ext>
            </a:extLst>
          </p:cNvPr>
          <p:cNvSpPr txBox="1"/>
          <p:nvPr/>
        </p:nvSpPr>
        <p:spPr>
          <a:xfrm>
            <a:off x="9610583" y="1566613"/>
            <a:ext cx="702742" cy="407069"/>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Power BI model</a:t>
            </a:r>
          </a:p>
        </p:txBody>
      </p:sp>
      <p:grpSp>
        <p:nvGrpSpPr>
          <p:cNvPr id="71" name="Group 70">
            <a:extLst>
              <a:ext uri="{FF2B5EF4-FFF2-40B4-BE49-F238E27FC236}">
                <a16:creationId xmlns:a16="http://schemas.microsoft.com/office/drawing/2014/main" id="{AA419465-FB96-0E16-DE92-5F360A3D0A81}"/>
              </a:ext>
            </a:extLst>
          </p:cNvPr>
          <p:cNvGrpSpPr/>
          <p:nvPr/>
        </p:nvGrpSpPr>
        <p:grpSpPr>
          <a:xfrm>
            <a:off x="6009363" y="3617186"/>
            <a:ext cx="1279460" cy="871375"/>
            <a:chOff x="6348405" y="2539297"/>
            <a:chExt cx="1279460" cy="871375"/>
          </a:xfrm>
        </p:grpSpPr>
        <p:sp>
          <p:nvSpPr>
            <p:cNvPr id="72" name="Arrow: Right 71">
              <a:extLst>
                <a:ext uri="{FF2B5EF4-FFF2-40B4-BE49-F238E27FC236}">
                  <a16:creationId xmlns:a16="http://schemas.microsoft.com/office/drawing/2014/main" id="{2F6401E8-9AC1-8F2A-1BCB-8A6836025F6E}"/>
                </a:ext>
              </a:extLst>
            </p:cNvPr>
            <p:cNvSpPr/>
            <p:nvPr/>
          </p:nvSpPr>
          <p:spPr>
            <a:xfrm>
              <a:off x="6348405" y="2539297"/>
              <a:ext cx="1279460"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Data Pipeline</a:t>
              </a:r>
            </a:p>
          </p:txBody>
        </p:sp>
        <p:pic>
          <p:nvPicPr>
            <p:cNvPr id="73" name="Picture 72">
              <a:extLst>
                <a:ext uri="{FF2B5EF4-FFF2-40B4-BE49-F238E27FC236}">
                  <a16:creationId xmlns:a16="http://schemas.microsoft.com/office/drawing/2014/main" id="{A864616D-E110-A338-89BA-A78205466C05}"/>
                </a:ext>
              </a:extLst>
            </p:cNvPr>
            <p:cNvPicPr>
              <a:picLocks noChangeAspect="1"/>
            </p:cNvPicPr>
            <p:nvPr/>
          </p:nvPicPr>
          <p:blipFill>
            <a:blip r:embed="rId8"/>
            <a:stretch>
              <a:fillRect/>
            </a:stretch>
          </p:blipFill>
          <p:spPr>
            <a:xfrm>
              <a:off x="6691947" y="2967272"/>
              <a:ext cx="468431" cy="443400"/>
            </a:xfrm>
            <a:prstGeom prst="rect">
              <a:avLst/>
            </a:prstGeom>
          </p:spPr>
        </p:pic>
      </p:grpSp>
      <p:sp>
        <p:nvSpPr>
          <p:cNvPr id="74" name="Arrow: Right 73">
            <a:extLst>
              <a:ext uri="{FF2B5EF4-FFF2-40B4-BE49-F238E27FC236}">
                <a16:creationId xmlns:a16="http://schemas.microsoft.com/office/drawing/2014/main" id="{17FE1B68-5C80-0A82-33CC-17C63817CD01}"/>
              </a:ext>
            </a:extLst>
          </p:cNvPr>
          <p:cNvSpPr/>
          <p:nvPr/>
        </p:nvSpPr>
        <p:spPr>
          <a:xfrm rot="16200000">
            <a:off x="1373195" y="2896906"/>
            <a:ext cx="455294"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TextBox 3">
            <a:extLst>
              <a:ext uri="{FF2B5EF4-FFF2-40B4-BE49-F238E27FC236}">
                <a16:creationId xmlns:a16="http://schemas.microsoft.com/office/drawing/2014/main" id="{0C024E9B-0631-E63C-E9BB-60D9BB3B20CF}"/>
              </a:ext>
            </a:extLst>
          </p:cNvPr>
          <p:cNvSpPr txBox="1"/>
          <p:nvPr/>
        </p:nvSpPr>
        <p:spPr>
          <a:xfrm>
            <a:off x="5048412" y="4834884"/>
            <a:ext cx="3013416" cy="1077603"/>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Magnitude accelerator will be established by product PS team to generate code/models.</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Code movement from HL environment to Infosys Blade bridge would be enabled through One Drives (tbc)</a:t>
            </a:r>
          </a:p>
        </p:txBody>
      </p:sp>
    </p:spTree>
    <p:extLst>
      <p:ext uri="{BB962C8B-B14F-4D97-AF65-F5344CB8AC3E}">
        <p14:creationId xmlns:p14="http://schemas.microsoft.com/office/powerpoint/2010/main" val="363318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C059-D5A8-453A-5A3A-64D6216E8C78}"/>
              </a:ext>
            </a:extLst>
          </p:cNvPr>
          <p:cNvSpPr>
            <a:spLocks noGrp="1"/>
          </p:cNvSpPr>
          <p:nvPr>
            <p:ph type="title"/>
          </p:nvPr>
        </p:nvSpPr>
        <p:spPr>
          <a:xfrm>
            <a:off x="243840" y="181858"/>
            <a:ext cx="11704320" cy="424732"/>
          </a:xfrm>
        </p:spPr>
        <p:txBody>
          <a:bodyPr anchor="t">
            <a:normAutofit/>
          </a:bodyPr>
          <a:lstStyle/>
          <a:p>
            <a:r>
              <a:rPr lang="en-US"/>
              <a:t>Discovery Approach</a:t>
            </a:r>
          </a:p>
        </p:txBody>
      </p:sp>
      <p:sp>
        <p:nvSpPr>
          <p:cNvPr id="3" name="Slide Number Placeholder 2">
            <a:extLst>
              <a:ext uri="{FF2B5EF4-FFF2-40B4-BE49-F238E27FC236}">
                <a16:creationId xmlns:a16="http://schemas.microsoft.com/office/drawing/2014/main" id="{AB400877-FDF8-C0B5-31AF-733567436099}"/>
              </a:ext>
            </a:extLst>
          </p:cNvPr>
          <p:cNvSpPr>
            <a:spLocks noGrp="1"/>
          </p:cNvSpPr>
          <p:nvPr>
            <p:ph type="sldNum" sz="quarter" idx="12"/>
          </p:nvPr>
        </p:nvSpPr>
        <p:spPr>
          <a:xfrm>
            <a:off x="243840" y="6461611"/>
            <a:ext cx="218008" cy="215444"/>
          </a:xfrm>
        </p:spPr>
        <p:txBody>
          <a:bodyPr wrap="none" anchor="ctr">
            <a:normAutofit/>
          </a:bodyPr>
          <a:lstStyle/>
          <a:p>
            <a:pPr>
              <a:spcAft>
                <a:spcPts val="600"/>
              </a:spcAft>
            </a:pPr>
            <a:fld id="{C9EBFD1A-B7A0-466A-B83C-FDA8DD378B8A}" type="slidenum">
              <a:rPr lang="en-US" smtClean="0"/>
              <a:pPr>
                <a:spcAft>
                  <a:spcPts val="600"/>
                </a:spcAft>
              </a:pPr>
              <a:t>4</a:t>
            </a:fld>
            <a:endParaRPr lang="en-US"/>
          </a:p>
        </p:txBody>
      </p:sp>
      <p:graphicFrame>
        <p:nvGraphicFramePr>
          <p:cNvPr id="4" name="Diagram 3">
            <a:extLst>
              <a:ext uri="{FF2B5EF4-FFF2-40B4-BE49-F238E27FC236}">
                <a16:creationId xmlns:a16="http://schemas.microsoft.com/office/drawing/2014/main" id="{A6305F8F-D9CE-BA90-B6E8-18E97683E1E8}"/>
              </a:ext>
            </a:extLst>
          </p:cNvPr>
          <p:cNvGraphicFramePr/>
          <p:nvPr>
            <p:extLst>
              <p:ext uri="{D42A27DB-BD31-4B8C-83A1-F6EECF244321}">
                <p14:modId xmlns:p14="http://schemas.microsoft.com/office/powerpoint/2010/main" val="2006483381"/>
              </p:ext>
            </p:extLst>
          </p:nvPr>
        </p:nvGraphicFramePr>
        <p:xfrm>
          <a:off x="243840" y="809850"/>
          <a:ext cx="11704320"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descr="Right pointing backhand index with solid fill">
            <a:hlinkClick r:id="rId7"/>
            <a:extLst>
              <a:ext uri="{FF2B5EF4-FFF2-40B4-BE49-F238E27FC236}">
                <a16:creationId xmlns:a16="http://schemas.microsoft.com/office/drawing/2014/main" id="{81C1343E-1AC7-2CB8-82A9-757E7489DA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13177" y="2398059"/>
            <a:ext cx="914400" cy="914400"/>
          </a:xfrm>
          <a:prstGeom prst="rect">
            <a:avLst/>
          </a:prstGeom>
        </p:spPr>
      </p:pic>
      <p:pic>
        <p:nvPicPr>
          <p:cNvPr id="12" name="Graphic 11" descr="Right pointing backhand index with solid fill">
            <a:hlinkClick r:id="rId10"/>
            <a:extLst>
              <a:ext uri="{FF2B5EF4-FFF2-40B4-BE49-F238E27FC236}">
                <a16:creationId xmlns:a16="http://schemas.microsoft.com/office/drawing/2014/main" id="{920A927D-D45C-EAE6-B74F-6F8C487588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3760" y="2398059"/>
            <a:ext cx="914400" cy="914400"/>
          </a:xfrm>
          <a:prstGeom prst="rect">
            <a:avLst/>
          </a:prstGeom>
        </p:spPr>
      </p:pic>
    </p:spTree>
    <p:extLst>
      <p:ext uri="{BB962C8B-B14F-4D97-AF65-F5344CB8AC3E}">
        <p14:creationId xmlns:p14="http://schemas.microsoft.com/office/powerpoint/2010/main" val="4232785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CDF4-FDEA-7451-830F-1DB9B4FBF9BC}"/>
              </a:ext>
            </a:extLst>
          </p:cNvPr>
          <p:cNvSpPr>
            <a:spLocks noGrp="1"/>
          </p:cNvSpPr>
          <p:nvPr>
            <p:ph type="title"/>
          </p:nvPr>
        </p:nvSpPr>
        <p:spPr>
          <a:xfrm>
            <a:off x="243840" y="181858"/>
            <a:ext cx="11704320" cy="424732"/>
          </a:xfrm>
        </p:spPr>
        <p:txBody>
          <a:bodyPr/>
          <a:lstStyle/>
          <a:p>
            <a:r>
              <a:rPr lang="en-US"/>
              <a:t>Implementation Approach- One Time Code Conversion(Custom and Blade Bridge)</a:t>
            </a:r>
          </a:p>
        </p:txBody>
      </p:sp>
      <p:sp>
        <p:nvSpPr>
          <p:cNvPr id="3" name="Slide Number Placeholder 2">
            <a:extLst>
              <a:ext uri="{FF2B5EF4-FFF2-40B4-BE49-F238E27FC236}">
                <a16:creationId xmlns:a16="http://schemas.microsoft.com/office/drawing/2014/main" id="{2EF18AAE-5181-AC78-1469-E59DD764B6CA}"/>
              </a:ext>
            </a:extLst>
          </p:cNvPr>
          <p:cNvSpPr>
            <a:spLocks noGrp="1"/>
          </p:cNvSpPr>
          <p:nvPr>
            <p:ph type="sldNum" sz="quarter" idx="10"/>
          </p:nvPr>
        </p:nvSpPr>
        <p:spPr/>
        <p:txBody>
          <a:bodyPr/>
          <a:lstStyle/>
          <a:p>
            <a:fld id="{C9EBFD1A-B7A0-466A-B83C-FDA8DD378B8A}" type="slidenum">
              <a:rPr lang="en-US" smtClean="0"/>
              <a:pPr/>
              <a:t>40</a:t>
            </a:fld>
            <a:endParaRPr lang="en-US"/>
          </a:p>
        </p:txBody>
      </p:sp>
      <p:sp>
        <p:nvSpPr>
          <p:cNvPr id="7" name="Arrow: Right 6">
            <a:extLst>
              <a:ext uri="{FF2B5EF4-FFF2-40B4-BE49-F238E27FC236}">
                <a16:creationId xmlns:a16="http://schemas.microsoft.com/office/drawing/2014/main" id="{A6FD2FBC-A539-3F9C-2501-95FFA5137B68}"/>
              </a:ext>
            </a:extLst>
          </p:cNvPr>
          <p:cNvSpPr/>
          <p:nvPr/>
        </p:nvSpPr>
        <p:spPr>
          <a:xfrm>
            <a:off x="1944148" y="2093765"/>
            <a:ext cx="2368323"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8" name="Arrow: Right 7">
            <a:extLst>
              <a:ext uri="{FF2B5EF4-FFF2-40B4-BE49-F238E27FC236}">
                <a16:creationId xmlns:a16="http://schemas.microsoft.com/office/drawing/2014/main" id="{380E61E7-CD28-DDA6-88B0-9F9513D150D4}"/>
              </a:ext>
            </a:extLst>
          </p:cNvPr>
          <p:cNvSpPr/>
          <p:nvPr/>
        </p:nvSpPr>
        <p:spPr>
          <a:xfrm>
            <a:off x="2491759" y="3470207"/>
            <a:ext cx="717681"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One time</a:t>
            </a:r>
          </a:p>
        </p:txBody>
      </p:sp>
      <p:sp>
        <p:nvSpPr>
          <p:cNvPr id="11" name="Arrow: Right 10">
            <a:extLst>
              <a:ext uri="{FF2B5EF4-FFF2-40B4-BE49-F238E27FC236}">
                <a16:creationId xmlns:a16="http://schemas.microsoft.com/office/drawing/2014/main" id="{52F28BFF-6940-64DD-F532-AC6CFFEFD3B4}"/>
              </a:ext>
            </a:extLst>
          </p:cNvPr>
          <p:cNvSpPr/>
          <p:nvPr/>
        </p:nvSpPr>
        <p:spPr>
          <a:xfrm>
            <a:off x="2491759" y="4088124"/>
            <a:ext cx="717681"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Ongoing</a:t>
            </a:r>
          </a:p>
        </p:txBody>
      </p:sp>
      <p:pic>
        <p:nvPicPr>
          <p:cNvPr id="12" name="Picture 2" descr="See the source image">
            <a:extLst>
              <a:ext uri="{FF2B5EF4-FFF2-40B4-BE49-F238E27FC236}">
                <a16:creationId xmlns:a16="http://schemas.microsoft.com/office/drawing/2014/main" id="{05E91ACF-488C-D8A4-44DC-69D57331D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77" y="3430303"/>
            <a:ext cx="1075651" cy="109145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1A0C9D7-C9C0-EC4D-3728-3089C2AE075A}"/>
              </a:ext>
            </a:extLst>
          </p:cNvPr>
          <p:cNvSpPr txBox="1"/>
          <p:nvPr/>
        </p:nvSpPr>
        <p:spPr>
          <a:xfrm>
            <a:off x="998829" y="4625113"/>
            <a:ext cx="1546485" cy="407069"/>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HLDEV (Test Oracle DB)</a:t>
            </a:r>
          </a:p>
        </p:txBody>
      </p:sp>
      <p:pic>
        <p:nvPicPr>
          <p:cNvPr id="21" name="Picture 20" descr="A picture containing text, clipart&#10;&#10;Description automatically generated">
            <a:extLst>
              <a:ext uri="{FF2B5EF4-FFF2-40B4-BE49-F238E27FC236}">
                <a16:creationId xmlns:a16="http://schemas.microsoft.com/office/drawing/2014/main" id="{4468E8DF-5E14-BBB5-ED4F-CE560E4FD6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9650" y="3204415"/>
            <a:ext cx="216704" cy="335828"/>
          </a:xfrm>
          <a:prstGeom prst="rect">
            <a:avLst/>
          </a:prstGeom>
        </p:spPr>
      </p:pic>
      <p:pic>
        <p:nvPicPr>
          <p:cNvPr id="23" name="Picture 22" descr="See the source image">
            <a:extLst>
              <a:ext uri="{FF2B5EF4-FFF2-40B4-BE49-F238E27FC236}">
                <a16:creationId xmlns:a16="http://schemas.microsoft.com/office/drawing/2014/main" id="{969DB5BE-A1D9-B256-5818-1B7BC4E6A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97" y="4381298"/>
            <a:ext cx="361698" cy="319596"/>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E6244BFC-EC9F-9DD7-EA3F-53A5FD872A34}"/>
              </a:ext>
            </a:extLst>
          </p:cNvPr>
          <p:cNvGrpSpPr/>
          <p:nvPr/>
        </p:nvGrpSpPr>
        <p:grpSpPr>
          <a:xfrm>
            <a:off x="3107664" y="3673499"/>
            <a:ext cx="887515" cy="758748"/>
            <a:chOff x="3657074" y="4388236"/>
            <a:chExt cx="672655" cy="622275"/>
          </a:xfrm>
        </p:grpSpPr>
        <p:pic>
          <p:nvPicPr>
            <p:cNvPr id="27" name="Picture 26">
              <a:extLst>
                <a:ext uri="{FF2B5EF4-FFF2-40B4-BE49-F238E27FC236}">
                  <a16:creationId xmlns:a16="http://schemas.microsoft.com/office/drawing/2014/main" id="{0848BC0B-3E33-279A-2F18-1D5349775F47}"/>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28" name="TextBox 27">
              <a:extLst>
                <a:ext uri="{FF2B5EF4-FFF2-40B4-BE49-F238E27FC236}">
                  <a16:creationId xmlns:a16="http://schemas.microsoft.com/office/drawing/2014/main" id="{277827E5-D2B5-F427-E04B-26E45DDD3DC8}"/>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Raw</a:t>
              </a:r>
            </a:p>
            <a:p>
              <a:pPr algn="ctr"/>
              <a:r>
                <a:rPr lang="en-US" sz="900">
                  <a:solidFill>
                    <a:schemeClr val="tx1">
                      <a:lumMod val="75000"/>
                    </a:schemeClr>
                  </a:solidFill>
                  <a:cs typeface="Arial" panose="020B0604020202020204" pitchFamily="34" charset="0"/>
                </a:rPr>
                <a:t>(Bronze)</a:t>
              </a:r>
            </a:p>
          </p:txBody>
        </p:sp>
      </p:grpSp>
      <p:sp>
        <p:nvSpPr>
          <p:cNvPr id="38" name="Rectangle 37">
            <a:extLst>
              <a:ext uri="{FF2B5EF4-FFF2-40B4-BE49-F238E27FC236}">
                <a16:creationId xmlns:a16="http://schemas.microsoft.com/office/drawing/2014/main" id="{82B32830-4B0F-3CB7-DA72-EA04BC060717}"/>
              </a:ext>
            </a:extLst>
          </p:cNvPr>
          <p:cNvSpPr/>
          <p:nvPr/>
        </p:nvSpPr>
        <p:spPr>
          <a:xfrm>
            <a:off x="2065155" y="1919083"/>
            <a:ext cx="1195734" cy="80877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a:solidFill>
                  <a:schemeClr val="tx1"/>
                </a:solidFill>
                <a:latin typeface="Calibri"/>
              </a:rPr>
              <a:t>Code Components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Informatica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ODI </a:t>
            </a:r>
            <a:endParaRPr kumimoji="0" lang="en-US" sz="1050" b="0" i="0" u="none" strike="noStrike" kern="1200" cap="none" spc="0" normalizeH="0" baseline="0" noProof="0">
              <a:ln>
                <a:noFill/>
              </a:ln>
              <a:solidFill>
                <a:schemeClr val="tx1"/>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latin typeface="Calibri"/>
              </a:rPr>
              <a:t>Snowflake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ODW</a:t>
            </a:r>
            <a:r>
              <a:rPr lang="en-US" sz="1050">
                <a:solidFill>
                  <a:schemeClr val="tx1"/>
                </a:solidFill>
                <a:latin typeface="Calibri"/>
              </a:rPr>
              <a:t> Model</a:t>
            </a:r>
            <a:endParaRPr kumimoji="0" lang="en-US" sz="1050" b="0" i="0" u="none" strike="noStrike" kern="1200" cap="none" spc="0" normalizeH="0" baseline="0" noProof="0">
              <a:ln>
                <a:noFill/>
              </a:ln>
              <a:solidFill>
                <a:schemeClr val="tx1"/>
              </a:solidFill>
              <a:effectLst/>
              <a:uLnTx/>
              <a:uFillTx/>
              <a:latin typeface="Calibri"/>
              <a:ea typeface="+mn-ea"/>
              <a:cs typeface="+mn-cs"/>
            </a:endParaRPr>
          </a:p>
        </p:txBody>
      </p:sp>
      <p:pic>
        <p:nvPicPr>
          <p:cNvPr id="39" name="Picture 38">
            <a:extLst>
              <a:ext uri="{FF2B5EF4-FFF2-40B4-BE49-F238E27FC236}">
                <a16:creationId xmlns:a16="http://schemas.microsoft.com/office/drawing/2014/main" id="{166BBDC2-BB4D-BAF6-35BB-F522882FEC5D}"/>
              </a:ext>
            </a:extLst>
          </p:cNvPr>
          <p:cNvPicPr>
            <a:picLocks noChangeAspect="1"/>
          </p:cNvPicPr>
          <p:nvPr/>
        </p:nvPicPr>
        <p:blipFill>
          <a:blip r:embed="rId6"/>
          <a:stretch>
            <a:fillRect/>
          </a:stretch>
        </p:blipFill>
        <p:spPr>
          <a:xfrm>
            <a:off x="4374920" y="2060229"/>
            <a:ext cx="766229" cy="418618"/>
          </a:xfrm>
          <a:prstGeom prst="rect">
            <a:avLst/>
          </a:prstGeom>
        </p:spPr>
      </p:pic>
      <p:grpSp>
        <p:nvGrpSpPr>
          <p:cNvPr id="40" name="Group 39">
            <a:extLst>
              <a:ext uri="{FF2B5EF4-FFF2-40B4-BE49-F238E27FC236}">
                <a16:creationId xmlns:a16="http://schemas.microsoft.com/office/drawing/2014/main" id="{59845703-D3E7-9A8D-83AF-8F068E362075}"/>
              </a:ext>
            </a:extLst>
          </p:cNvPr>
          <p:cNvGrpSpPr/>
          <p:nvPr/>
        </p:nvGrpSpPr>
        <p:grpSpPr>
          <a:xfrm>
            <a:off x="4035035" y="3602084"/>
            <a:ext cx="1218572" cy="901579"/>
            <a:chOff x="4374077" y="2530119"/>
            <a:chExt cx="1218572" cy="901579"/>
          </a:xfrm>
        </p:grpSpPr>
        <p:sp>
          <p:nvSpPr>
            <p:cNvPr id="42" name="Arrow: Right 41">
              <a:extLst>
                <a:ext uri="{FF2B5EF4-FFF2-40B4-BE49-F238E27FC236}">
                  <a16:creationId xmlns:a16="http://schemas.microsoft.com/office/drawing/2014/main" id="{B2025A5C-AB40-4480-DD28-54E974FC2418}"/>
                </a:ext>
              </a:extLst>
            </p:cNvPr>
            <p:cNvSpPr/>
            <p:nvPr/>
          </p:nvSpPr>
          <p:spPr>
            <a:xfrm>
              <a:off x="4374077" y="2530119"/>
              <a:ext cx="1218572"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Arial" panose="020B0604020202020204" pitchFamily="34" charset="0"/>
                </a:rPr>
                <a:t>Data Pipeline</a:t>
              </a:r>
            </a:p>
          </p:txBody>
        </p:sp>
        <p:pic>
          <p:nvPicPr>
            <p:cNvPr id="43" name="Picture 42">
              <a:extLst>
                <a:ext uri="{FF2B5EF4-FFF2-40B4-BE49-F238E27FC236}">
                  <a16:creationId xmlns:a16="http://schemas.microsoft.com/office/drawing/2014/main" id="{78E06D82-B40D-50E9-C4B6-AB8CC47A9C10}"/>
                </a:ext>
              </a:extLst>
            </p:cNvPr>
            <p:cNvPicPr>
              <a:picLocks noChangeAspect="1"/>
            </p:cNvPicPr>
            <p:nvPr/>
          </p:nvPicPr>
          <p:blipFill>
            <a:blip r:embed="rId7"/>
            <a:stretch>
              <a:fillRect/>
            </a:stretch>
          </p:blipFill>
          <p:spPr>
            <a:xfrm>
              <a:off x="4730897" y="2988298"/>
              <a:ext cx="468431" cy="443400"/>
            </a:xfrm>
            <a:prstGeom prst="rect">
              <a:avLst/>
            </a:prstGeom>
          </p:spPr>
        </p:pic>
      </p:grpSp>
      <p:sp>
        <p:nvSpPr>
          <p:cNvPr id="45" name="Arrow: Right 44">
            <a:extLst>
              <a:ext uri="{FF2B5EF4-FFF2-40B4-BE49-F238E27FC236}">
                <a16:creationId xmlns:a16="http://schemas.microsoft.com/office/drawing/2014/main" id="{BA63C93B-9F07-5FAE-60A0-F285763B64B2}"/>
              </a:ext>
            </a:extLst>
          </p:cNvPr>
          <p:cNvSpPr/>
          <p:nvPr/>
        </p:nvSpPr>
        <p:spPr>
          <a:xfrm rot="5400000">
            <a:off x="4309730" y="2866757"/>
            <a:ext cx="1074965"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47FEA71-DDCC-2107-2A2B-220F98B587BA}"/>
              </a:ext>
            </a:extLst>
          </p:cNvPr>
          <p:cNvSpPr/>
          <p:nvPr/>
        </p:nvSpPr>
        <p:spPr>
          <a:xfrm>
            <a:off x="4286652" y="2829553"/>
            <a:ext cx="1218571" cy="414959"/>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Calibri"/>
              </a:rPr>
              <a:t>Convert 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chemeClr val="tx1"/>
                </a:solidFill>
                <a:effectLst/>
                <a:uLnTx/>
                <a:uFillTx/>
                <a:latin typeface="Calibri"/>
                <a:ea typeface="+mn-ea"/>
                <a:cs typeface="+mn-cs"/>
              </a:rPr>
              <a:t>PySpark</a:t>
            </a:r>
            <a:endParaRPr kumimoji="0" lang="en-US" sz="900" b="0" i="0" u="none" strike="noStrike" kern="1200" cap="none" spc="0" normalizeH="0" baseline="0" noProof="0">
              <a:ln>
                <a:noFill/>
              </a:ln>
              <a:solidFill>
                <a:schemeClr val="tx1"/>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Calibri"/>
              </a:rPr>
              <a:t>Delta Table DDL</a:t>
            </a:r>
            <a:endParaRPr kumimoji="0" lang="en-US" sz="900" b="0" i="0" u="none" strike="noStrike" kern="1200" cap="none" spc="0" normalizeH="0" baseline="0" noProof="0">
              <a:ln>
                <a:noFill/>
              </a:ln>
              <a:solidFill>
                <a:schemeClr val="tx1"/>
              </a:solidFill>
              <a:effectLst/>
              <a:uLnTx/>
              <a:uFillTx/>
              <a:latin typeface="Calibri"/>
              <a:ea typeface="+mn-ea"/>
              <a:cs typeface="+mn-cs"/>
            </a:endParaRPr>
          </a:p>
        </p:txBody>
      </p:sp>
      <p:grpSp>
        <p:nvGrpSpPr>
          <p:cNvPr id="47" name="Group 46">
            <a:extLst>
              <a:ext uri="{FF2B5EF4-FFF2-40B4-BE49-F238E27FC236}">
                <a16:creationId xmlns:a16="http://schemas.microsoft.com/office/drawing/2014/main" id="{70E46E86-EC7C-52F9-2D04-ABC84A223E1E}"/>
              </a:ext>
            </a:extLst>
          </p:cNvPr>
          <p:cNvGrpSpPr/>
          <p:nvPr/>
        </p:nvGrpSpPr>
        <p:grpSpPr>
          <a:xfrm>
            <a:off x="5134333" y="3673499"/>
            <a:ext cx="887515" cy="758748"/>
            <a:chOff x="3657074" y="4388236"/>
            <a:chExt cx="672655" cy="622275"/>
          </a:xfrm>
        </p:grpSpPr>
        <p:pic>
          <p:nvPicPr>
            <p:cNvPr id="48" name="Picture 47">
              <a:extLst>
                <a:ext uri="{FF2B5EF4-FFF2-40B4-BE49-F238E27FC236}">
                  <a16:creationId xmlns:a16="http://schemas.microsoft.com/office/drawing/2014/main" id="{284073B7-A28E-DFCA-3902-812586FA8451}"/>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49" name="TextBox 48">
              <a:extLst>
                <a:ext uri="{FF2B5EF4-FFF2-40B4-BE49-F238E27FC236}">
                  <a16:creationId xmlns:a16="http://schemas.microsoft.com/office/drawing/2014/main" id="{DD7E1928-F6C4-C272-4353-44DA7CC133B6}"/>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Integrated</a:t>
              </a:r>
            </a:p>
            <a:p>
              <a:pPr algn="ctr"/>
              <a:r>
                <a:rPr lang="en-US" sz="900">
                  <a:solidFill>
                    <a:schemeClr val="tx1">
                      <a:lumMod val="75000"/>
                    </a:schemeClr>
                  </a:solidFill>
                  <a:cs typeface="Arial" panose="020B0604020202020204" pitchFamily="34" charset="0"/>
                </a:rPr>
                <a:t>(Silver)</a:t>
              </a:r>
            </a:p>
          </p:txBody>
        </p:sp>
      </p:grpSp>
      <p:sp>
        <p:nvSpPr>
          <p:cNvPr id="52" name="Arrow: Bent 51">
            <a:extLst>
              <a:ext uri="{FF2B5EF4-FFF2-40B4-BE49-F238E27FC236}">
                <a16:creationId xmlns:a16="http://schemas.microsoft.com/office/drawing/2014/main" id="{EBF2DFB1-D97B-88CC-0EFB-07713BDF98C5}"/>
              </a:ext>
            </a:extLst>
          </p:cNvPr>
          <p:cNvSpPr/>
          <p:nvPr/>
        </p:nvSpPr>
        <p:spPr>
          <a:xfrm rot="5400000">
            <a:off x="5610370" y="2459512"/>
            <a:ext cx="1379450" cy="934741"/>
          </a:xfrm>
          <a:prstGeom prst="bentArrow">
            <a:avLst>
              <a:gd name="adj1" fmla="val 20924"/>
              <a:gd name="adj2" fmla="val 15315"/>
              <a:gd name="adj3" fmla="val 17260"/>
              <a:gd name="adj4" fmla="val 43750"/>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560A3E00-E85C-0F72-96DA-617211230857}"/>
              </a:ext>
            </a:extLst>
          </p:cNvPr>
          <p:cNvSpPr/>
          <p:nvPr/>
        </p:nvSpPr>
        <p:spPr>
          <a:xfrm>
            <a:off x="5906254" y="2826181"/>
            <a:ext cx="1306855" cy="42473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Calibri"/>
              </a:rPr>
              <a:t>Convert Code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chemeClr val="tx1"/>
                </a:solidFill>
                <a:effectLst/>
                <a:uLnTx/>
                <a:uFillTx/>
                <a:latin typeface="Calibri"/>
                <a:ea typeface="+mn-ea"/>
                <a:cs typeface="+mn-cs"/>
              </a:rPr>
              <a:t>PySpark</a:t>
            </a:r>
            <a:endParaRPr kumimoji="0" lang="en-US" sz="900" b="0" i="0" u="none" strike="noStrike" kern="1200" cap="none" spc="0" normalizeH="0" baseline="0" noProof="0">
              <a:ln>
                <a:noFill/>
              </a:ln>
              <a:solidFill>
                <a:schemeClr val="tx1"/>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Calibri"/>
              </a:rPr>
              <a:t>Delta Table DDL</a:t>
            </a:r>
            <a:endParaRPr kumimoji="0" lang="en-US" sz="900" b="0" i="0" u="none" strike="noStrike" kern="1200" cap="none" spc="0" normalizeH="0" baseline="0" noProof="0">
              <a:ln>
                <a:noFill/>
              </a:ln>
              <a:solidFill>
                <a:schemeClr val="tx1"/>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56B77A37-F786-08F0-ECA2-6E965119862D}"/>
              </a:ext>
            </a:extLst>
          </p:cNvPr>
          <p:cNvGrpSpPr/>
          <p:nvPr/>
        </p:nvGrpSpPr>
        <p:grpSpPr>
          <a:xfrm>
            <a:off x="7199649" y="3673499"/>
            <a:ext cx="887515" cy="758748"/>
            <a:chOff x="3657074" y="4388236"/>
            <a:chExt cx="672655" cy="622275"/>
          </a:xfrm>
        </p:grpSpPr>
        <p:pic>
          <p:nvPicPr>
            <p:cNvPr id="55" name="Picture 54">
              <a:extLst>
                <a:ext uri="{FF2B5EF4-FFF2-40B4-BE49-F238E27FC236}">
                  <a16:creationId xmlns:a16="http://schemas.microsoft.com/office/drawing/2014/main" id="{072302FA-EC8A-6B62-6E2F-54FEAC290A8B}"/>
                </a:ext>
              </a:extLst>
            </p:cNvPr>
            <p:cNvPicPr>
              <a:picLocks noChangeAspect="1"/>
            </p:cNvPicPr>
            <p:nvPr/>
          </p:nvPicPr>
          <p:blipFill>
            <a:blip r:embed="rId5"/>
            <a:stretch>
              <a:fillRect/>
            </a:stretch>
          </p:blipFill>
          <p:spPr>
            <a:xfrm>
              <a:off x="3813495" y="4388236"/>
              <a:ext cx="372896" cy="349999"/>
            </a:xfrm>
            <a:prstGeom prst="rect">
              <a:avLst/>
            </a:prstGeom>
            <a:effectLst/>
          </p:spPr>
        </p:pic>
        <p:sp>
          <p:nvSpPr>
            <p:cNvPr id="56" name="TextBox 55">
              <a:extLst>
                <a:ext uri="{FF2B5EF4-FFF2-40B4-BE49-F238E27FC236}">
                  <a16:creationId xmlns:a16="http://schemas.microsoft.com/office/drawing/2014/main" id="{E67859EB-7D11-D5EF-D0B7-366E136A7973}"/>
                </a:ext>
              </a:extLst>
            </p:cNvPr>
            <p:cNvSpPr txBox="1"/>
            <p:nvPr/>
          </p:nvSpPr>
          <p:spPr>
            <a:xfrm>
              <a:off x="3657074" y="4707609"/>
              <a:ext cx="672655" cy="30290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Curated</a:t>
              </a:r>
            </a:p>
            <a:p>
              <a:pPr algn="ctr"/>
              <a:r>
                <a:rPr lang="en-US" sz="900">
                  <a:solidFill>
                    <a:schemeClr val="tx1">
                      <a:lumMod val="75000"/>
                    </a:schemeClr>
                  </a:solidFill>
                  <a:cs typeface="Arial" panose="020B0604020202020204" pitchFamily="34" charset="0"/>
                </a:rPr>
                <a:t>(Gold)</a:t>
              </a:r>
            </a:p>
          </p:txBody>
        </p:sp>
      </p:grpSp>
      <p:sp>
        <p:nvSpPr>
          <p:cNvPr id="57" name="Arrow: Right 56">
            <a:extLst>
              <a:ext uri="{FF2B5EF4-FFF2-40B4-BE49-F238E27FC236}">
                <a16:creationId xmlns:a16="http://schemas.microsoft.com/office/drawing/2014/main" id="{BFDFEF73-0667-DF34-19CF-11869B3FA9C2}"/>
              </a:ext>
            </a:extLst>
          </p:cNvPr>
          <p:cNvSpPr/>
          <p:nvPr/>
        </p:nvSpPr>
        <p:spPr>
          <a:xfrm>
            <a:off x="7927391" y="3840507"/>
            <a:ext cx="887515"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Copy</a:t>
            </a:r>
          </a:p>
        </p:txBody>
      </p:sp>
      <p:grpSp>
        <p:nvGrpSpPr>
          <p:cNvPr id="58" name="Group 57">
            <a:extLst>
              <a:ext uri="{FF2B5EF4-FFF2-40B4-BE49-F238E27FC236}">
                <a16:creationId xmlns:a16="http://schemas.microsoft.com/office/drawing/2014/main" id="{CDAE320E-6A3B-A88F-529C-FA45EF2BF234}"/>
              </a:ext>
            </a:extLst>
          </p:cNvPr>
          <p:cNvGrpSpPr/>
          <p:nvPr/>
        </p:nvGrpSpPr>
        <p:grpSpPr>
          <a:xfrm>
            <a:off x="8725732" y="3672606"/>
            <a:ext cx="887515" cy="760534"/>
            <a:chOff x="9064774" y="2539297"/>
            <a:chExt cx="887515" cy="760534"/>
          </a:xfrm>
        </p:grpSpPr>
        <p:pic>
          <p:nvPicPr>
            <p:cNvPr id="59" name="Picture 58">
              <a:extLst>
                <a:ext uri="{FF2B5EF4-FFF2-40B4-BE49-F238E27FC236}">
                  <a16:creationId xmlns:a16="http://schemas.microsoft.com/office/drawing/2014/main" id="{AE4ED7E6-9396-A0C8-14D2-C06CEEF5A280}"/>
                </a:ext>
              </a:extLst>
            </p:cNvPr>
            <p:cNvPicPr>
              <a:picLocks noChangeAspect="1"/>
            </p:cNvPicPr>
            <p:nvPr/>
          </p:nvPicPr>
          <p:blipFill>
            <a:blip r:embed="rId8"/>
            <a:stretch>
              <a:fillRect/>
            </a:stretch>
          </p:blipFill>
          <p:spPr>
            <a:xfrm>
              <a:off x="9289945" y="2539297"/>
              <a:ext cx="396171" cy="395417"/>
            </a:xfrm>
            <a:prstGeom prst="rect">
              <a:avLst/>
            </a:prstGeom>
          </p:spPr>
        </p:pic>
        <p:sp>
          <p:nvSpPr>
            <p:cNvPr id="60" name="TextBox 59">
              <a:extLst>
                <a:ext uri="{FF2B5EF4-FFF2-40B4-BE49-F238E27FC236}">
                  <a16:creationId xmlns:a16="http://schemas.microsoft.com/office/drawing/2014/main" id="{2649BA8C-312F-0E97-AAA5-33FD454D2062}"/>
                </a:ext>
              </a:extLst>
            </p:cNvPr>
            <p:cNvSpPr txBox="1"/>
            <p:nvPr/>
          </p:nvSpPr>
          <p:spPr>
            <a:xfrm>
              <a:off x="9064774" y="2930499"/>
              <a:ext cx="887515" cy="36933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Curated</a:t>
              </a:r>
            </a:p>
            <a:p>
              <a:pPr algn="ctr"/>
              <a:r>
                <a:rPr lang="en-US" sz="900">
                  <a:solidFill>
                    <a:schemeClr val="tx1">
                      <a:lumMod val="75000"/>
                    </a:schemeClr>
                  </a:solidFill>
                  <a:cs typeface="Arial" panose="020B0604020202020204" pitchFamily="34" charset="0"/>
                </a:rPr>
                <a:t>(Gold)</a:t>
              </a:r>
            </a:p>
          </p:txBody>
        </p:sp>
      </p:grpSp>
      <p:sp>
        <p:nvSpPr>
          <p:cNvPr id="63" name="Arrow: Right 62">
            <a:extLst>
              <a:ext uri="{FF2B5EF4-FFF2-40B4-BE49-F238E27FC236}">
                <a16:creationId xmlns:a16="http://schemas.microsoft.com/office/drawing/2014/main" id="{5FEB5E9D-64DC-9D79-BCA2-AEC1FF73906C}"/>
              </a:ext>
            </a:extLst>
          </p:cNvPr>
          <p:cNvSpPr/>
          <p:nvPr/>
        </p:nvSpPr>
        <p:spPr>
          <a:xfrm>
            <a:off x="9438407" y="3840507"/>
            <a:ext cx="801183"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Consume</a:t>
            </a:r>
          </a:p>
        </p:txBody>
      </p:sp>
      <p:grpSp>
        <p:nvGrpSpPr>
          <p:cNvPr id="64" name="Group 63">
            <a:extLst>
              <a:ext uri="{FF2B5EF4-FFF2-40B4-BE49-F238E27FC236}">
                <a16:creationId xmlns:a16="http://schemas.microsoft.com/office/drawing/2014/main" id="{6FA4FA9F-F143-E821-AD27-57E1CD4B3E12}"/>
              </a:ext>
            </a:extLst>
          </p:cNvPr>
          <p:cNvGrpSpPr/>
          <p:nvPr/>
        </p:nvGrpSpPr>
        <p:grpSpPr>
          <a:xfrm>
            <a:off x="10239590" y="3580884"/>
            <a:ext cx="1279200" cy="943978"/>
            <a:chOff x="10578632" y="2434295"/>
            <a:chExt cx="1279200" cy="943978"/>
          </a:xfrm>
        </p:grpSpPr>
        <p:pic>
          <p:nvPicPr>
            <p:cNvPr id="65" name="Picture 64">
              <a:extLst>
                <a:ext uri="{FF2B5EF4-FFF2-40B4-BE49-F238E27FC236}">
                  <a16:creationId xmlns:a16="http://schemas.microsoft.com/office/drawing/2014/main" id="{81EB135D-2401-17BB-6311-442DC3FF9413}"/>
                </a:ext>
              </a:extLst>
            </p:cNvPr>
            <p:cNvPicPr>
              <a:picLocks noChangeAspect="1"/>
            </p:cNvPicPr>
            <p:nvPr/>
          </p:nvPicPr>
          <p:blipFill>
            <a:blip r:embed="rId9"/>
            <a:stretch>
              <a:fillRect/>
            </a:stretch>
          </p:blipFill>
          <p:spPr>
            <a:xfrm>
              <a:off x="10652366" y="2506847"/>
              <a:ext cx="554105" cy="505456"/>
            </a:xfrm>
            <a:prstGeom prst="rect">
              <a:avLst/>
            </a:prstGeom>
          </p:spPr>
        </p:pic>
        <p:pic>
          <p:nvPicPr>
            <p:cNvPr id="66" name="Picture 65" descr="Icon&#10;&#10;Description automatically generated">
              <a:extLst>
                <a:ext uri="{FF2B5EF4-FFF2-40B4-BE49-F238E27FC236}">
                  <a16:creationId xmlns:a16="http://schemas.microsoft.com/office/drawing/2014/main" id="{A4E9ECFC-C437-A19D-37CF-E3D3603821C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10103" y="2434295"/>
              <a:ext cx="549318" cy="590925"/>
            </a:xfrm>
            <a:prstGeom prst="rect">
              <a:avLst/>
            </a:prstGeom>
          </p:spPr>
        </p:pic>
        <p:sp>
          <p:nvSpPr>
            <p:cNvPr id="67" name="Rectangle 66">
              <a:extLst>
                <a:ext uri="{FF2B5EF4-FFF2-40B4-BE49-F238E27FC236}">
                  <a16:creationId xmlns:a16="http://schemas.microsoft.com/office/drawing/2014/main" id="{CA5AFCE3-88CD-17B9-47B7-71F4CAA51530}"/>
                </a:ext>
              </a:extLst>
            </p:cNvPr>
            <p:cNvSpPr/>
            <p:nvPr/>
          </p:nvSpPr>
          <p:spPr>
            <a:xfrm>
              <a:off x="10578632" y="2434295"/>
              <a:ext cx="1279200" cy="656995"/>
            </a:xfrm>
            <a:prstGeom prst="rect">
              <a:avLst/>
            </a:prstGeom>
            <a:noFill/>
            <a:ln w="6350">
              <a:solidFill>
                <a:srgbClr val="268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B0DBB36D-3ED4-C6C8-6A87-429E632AA249}"/>
                </a:ext>
              </a:extLst>
            </p:cNvPr>
            <p:cNvSpPr txBox="1"/>
            <p:nvPr/>
          </p:nvSpPr>
          <p:spPr>
            <a:xfrm>
              <a:off x="10774474" y="3147441"/>
              <a:ext cx="887515" cy="230832"/>
            </a:xfrm>
            <a:prstGeom prst="rect">
              <a:avLst/>
            </a:prstGeom>
            <a:noFill/>
          </p:spPr>
          <p:txBody>
            <a:bodyPr wrap="square" rtlCol="0">
              <a:spAutoFit/>
            </a:bodyPr>
            <a:lstStyle/>
            <a:p>
              <a:pPr algn="ctr"/>
              <a:r>
                <a:rPr lang="en-US" sz="900">
                  <a:solidFill>
                    <a:schemeClr val="tx1">
                      <a:lumMod val="75000"/>
                    </a:schemeClr>
                  </a:solidFill>
                  <a:cs typeface="Arial" panose="020B0604020202020204" pitchFamily="34" charset="0"/>
                </a:rPr>
                <a:t>Reporting</a:t>
              </a:r>
            </a:p>
          </p:txBody>
        </p:sp>
      </p:grpSp>
      <p:grpSp>
        <p:nvGrpSpPr>
          <p:cNvPr id="71" name="Group 70">
            <a:extLst>
              <a:ext uri="{FF2B5EF4-FFF2-40B4-BE49-F238E27FC236}">
                <a16:creationId xmlns:a16="http://schemas.microsoft.com/office/drawing/2014/main" id="{AA419465-FB96-0E16-DE92-5F360A3D0A81}"/>
              </a:ext>
            </a:extLst>
          </p:cNvPr>
          <p:cNvGrpSpPr/>
          <p:nvPr/>
        </p:nvGrpSpPr>
        <p:grpSpPr>
          <a:xfrm>
            <a:off x="6009363" y="3617186"/>
            <a:ext cx="1279460" cy="871375"/>
            <a:chOff x="6348405" y="2539297"/>
            <a:chExt cx="1279460" cy="871375"/>
          </a:xfrm>
        </p:grpSpPr>
        <p:sp>
          <p:nvSpPr>
            <p:cNvPr id="72" name="Arrow: Right 71">
              <a:extLst>
                <a:ext uri="{FF2B5EF4-FFF2-40B4-BE49-F238E27FC236}">
                  <a16:creationId xmlns:a16="http://schemas.microsoft.com/office/drawing/2014/main" id="{2F6401E8-9AC1-8F2A-1BCB-8A6836025F6E}"/>
                </a:ext>
              </a:extLst>
            </p:cNvPr>
            <p:cNvSpPr/>
            <p:nvPr/>
          </p:nvSpPr>
          <p:spPr>
            <a:xfrm>
              <a:off x="6348405" y="2539297"/>
              <a:ext cx="1279460" cy="4247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Data Pipeline</a:t>
              </a:r>
            </a:p>
          </p:txBody>
        </p:sp>
        <p:pic>
          <p:nvPicPr>
            <p:cNvPr id="73" name="Picture 72">
              <a:extLst>
                <a:ext uri="{FF2B5EF4-FFF2-40B4-BE49-F238E27FC236}">
                  <a16:creationId xmlns:a16="http://schemas.microsoft.com/office/drawing/2014/main" id="{A864616D-E110-A338-89BA-A78205466C05}"/>
                </a:ext>
              </a:extLst>
            </p:cNvPr>
            <p:cNvPicPr>
              <a:picLocks noChangeAspect="1"/>
            </p:cNvPicPr>
            <p:nvPr/>
          </p:nvPicPr>
          <p:blipFill>
            <a:blip r:embed="rId7"/>
            <a:stretch>
              <a:fillRect/>
            </a:stretch>
          </p:blipFill>
          <p:spPr>
            <a:xfrm>
              <a:off x="6691947" y="2967272"/>
              <a:ext cx="468431" cy="443400"/>
            </a:xfrm>
            <a:prstGeom prst="rect">
              <a:avLst/>
            </a:prstGeom>
          </p:spPr>
        </p:pic>
      </p:grpSp>
      <p:sp>
        <p:nvSpPr>
          <p:cNvPr id="74" name="Arrow: Right 73">
            <a:extLst>
              <a:ext uri="{FF2B5EF4-FFF2-40B4-BE49-F238E27FC236}">
                <a16:creationId xmlns:a16="http://schemas.microsoft.com/office/drawing/2014/main" id="{17FE1B68-5C80-0A82-33CC-17C63817CD01}"/>
              </a:ext>
            </a:extLst>
          </p:cNvPr>
          <p:cNvSpPr/>
          <p:nvPr/>
        </p:nvSpPr>
        <p:spPr>
          <a:xfrm rot="16200000">
            <a:off x="1373195" y="2896906"/>
            <a:ext cx="455294" cy="40564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3">
            <a:extLst>
              <a:ext uri="{FF2B5EF4-FFF2-40B4-BE49-F238E27FC236}">
                <a16:creationId xmlns:a16="http://schemas.microsoft.com/office/drawing/2014/main" id="{15EC4418-58F2-6175-9409-5E3F27FDF2E3}"/>
              </a:ext>
            </a:extLst>
          </p:cNvPr>
          <p:cNvSpPr/>
          <p:nvPr/>
        </p:nvSpPr>
        <p:spPr>
          <a:xfrm>
            <a:off x="5200845" y="2060229"/>
            <a:ext cx="631878" cy="411752"/>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SME</a:t>
            </a:r>
          </a:p>
        </p:txBody>
      </p:sp>
      <p:sp>
        <p:nvSpPr>
          <p:cNvPr id="5" name="Rectangle 4">
            <a:extLst>
              <a:ext uri="{FF2B5EF4-FFF2-40B4-BE49-F238E27FC236}">
                <a16:creationId xmlns:a16="http://schemas.microsoft.com/office/drawing/2014/main" id="{B3F98654-DCA3-EF62-CB8F-7E675E06647F}"/>
              </a:ext>
            </a:extLst>
          </p:cNvPr>
          <p:cNvSpPr/>
          <p:nvPr/>
        </p:nvSpPr>
        <p:spPr>
          <a:xfrm>
            <a:off x="1182566" y="1919083"/>
            <a:ext cx="631878" cy="808770"/>
          </a:xfrm>
          <a:prstGeom prst="rect">
            <a:avLst/>
          </a:prstGeom>
          <a:solidFill>
            <a:schemeClr val="bg1"/>
          </a:solidFill>
          <a:ln>
            <a:solidFill>
              <a:schemeClr val="tx1">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Calibri"/>
                <a:ea typeface="+mn-ea"/>
                <a:cs typeface="+mn-cs"/>
              </a:rPr>
              <a:t>Code repository</a:t>
            </a:r>
          </a:p>
        </p:txBody>
      </p:sp>
      <p:pic>
        <p:nvPicPr>
          <p:cNvPr id="6" name="Picture 5">
            <a:extLst>
              <a:ext uri="{FF2B5EF4-FFF2-40B4-BE49-F238E27FC236}">
                <a16:creationId xmlns:a16="http://schemas.microsoft.com/office/drawing/2014/main" id="{FFDAEAA1-24A7-3066-C1D8-35043F4F0064}"/>
              </a:ext>
            </a:extLst>
          </p:cNvPr>
          <p:cNvPicPr>
            <a:picLocks noChangeAspect="1"/>
          </p:cNvPicPr>
          <p:nvPr/>
        </p:nvPicPr>
        <p:blipFill>
          <a:blip r:embed="rId11"/>
          <a:stretch>
            <a:fillRect/>
          </a:stretch>
        </p:blipFill>
        <p:spPr>
          <a:xfrm>
            <a:off x="1325872" y="1583267"/>
            <a:ext cx="375730" cy="293146"/>
          </a:xfrm>
          <a:prstGeom prst="rect">
            <a:avLst/>
          </a:prstGeom>
        </p:spPr>
      </p:pic>
      <p:pic>
        <p:nvPicPr>
          <p:cNvPr id="9" name="Picture 8">
            <a:extLst>
              <a:ext uri="{FF2B5EF4-FFF2-40B4-BE49-F238E27FC236}">
                <a16:creationId xmlns:a16="http://schemas.microsoft.com/office/drawing/2014/main" id="{4C7E9864-B322-C4B2-6CDE-CC09E63DA39D}"/>
              </a:ext>
            </a:extLst>
          </p:cNvPr>
          <p:cNvPicPr>
            <a:picLocks noChangeAspect="1"/>
          </p:cNvPicPr>
          <p:nvPr/>
        </p:nvPicPr>
        <p:blipFill>
          <a:blip r:embed="rId11"/>
          <a:stretch>
            <a:fillRect/>
          </a:stretch>
        </p:blipFill>
        <p:spPr>
          <a:xfrm>
            <a:off x="5317358" y="1758128"/>
            <a:ext cx="375730" cy="293146"/>
          </a:xfrm>
          <a:prstGeom prst="rect">
            <a:avLst/>
          </a:prstGeom>
        </p:spPr>
      </p:pic>
      <p:sp>
        <p:nvSpPr>
          <p:cNvPr id="10" name="TextBox 9">
            <a:extLst>
              <a:ext uri="{FF2B5EF4-FFF2-40B4-BE49-F238E27FC236}">
                <a16:creationId xmlns:a16="http://schemas.microsoft.com/office/drawing/2014/main" id="{C191978F-B9EB-F292-7EE5-FC181E1B3D15}"/>
              </a:ext>
            </a:extLst>
          </p:cNvPr>
          <p:cNvSpPr txBox="1"/>
          <p:nvPr/>
        </p:nvSpPr>
        <p:spPr>
          <a:xfrm>
            <a:off x="5048412" y="4834884"/>
            <a:ext cx="3013416" cy="1406026"/>
          </a:xfrm>
          <a:prstGeom prst="rect">
            <a:avLst/>
          </a:prstGeom>
          <a:solidFill>
            <a:schemeClr val="bg1">
              <a:lumMod val="95000"/>
            </a:schemeClr>
          </a:solidFill>
        </p:spPr>
        <p:txBody>
          <a:bodyPr wrap="square" rtlCol="0">
            <a:spAutoFit/>
          </a:bodyPr>
          <a:lstStyle>
            <a:defPPr>
              <a:defRPr lang="en-US"/>
            </a:defPPr>
            <a:lvl1pPr>
              <a:defRPr sz="800"/>
            </a:lvl1pPr>
          </a:lstStyle>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Reverse mapping from Data model would be planned for code conversion.</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ODI/Informatica SME would enable read/understanding of KPI calculation in ODW/EDW.</a:t>
            </a:r>
          </a:p>
          <a:p>
            <a:pPr marL="228600" indent="-228600" defTabSz="1219170">
              <a:buFont typeface="+mj-lt"/>
              <a:buAutoNum type="arabicPeriod"/>
            </a:pPr>
            <a:r>
              <a:rPr lang="en-US" sz="1067">
                <a:solidFill>
                  <a:srgbClr val="000000"/>
                </a:solidFill>
                <a:latin typeface="Segoe UI" panose="020B0502040204020203" pitchFamily="34" charset="0"/>
                <a:cs typeface="Segoe UI" panose="020B0502040204020203" pitchFamily="34" charset="0"/>
              </a:rPr>
              <a:t>Code movement from HL environment to Infosys Blade bridge would be enabled through One Drives (tbc)</a:t>
            </a:r>
          </a:p>
        </p:txBody>
      </p:sp>
    </p:spTree>
    <p:extLst>
      <p:ext uri="{BB962C8B-B14F-4D97-AF65-F5344CB8AC3E}">
        <p14:creationId xmlns:p14="http://schemas.microsoft.com/office/powerpoint/2010/main" val="447341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Data Transformation Patterns</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41</a:t>
            </a:fld>
            <a:endParaRPr lang="en-US"/>
          </a:p>
        </p:txBody>
      </p:sp>
    </p:spTree>
    <p:extLst>
      <p:ext uri="{BB962C8B-B14F-4D97-AF65-F5344CB8AC3E}">
        <p14:creationId xmlns:p14="http://schemas.microsoft.com/office/powerpoint/2010/main" val="440102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AE718-83B4-0838-6BDA-7190A45859BD}"/>
              </a:ext>
            </a:extLst>
          </p:cNvPr>
          <p:cNvSpPr/>
          <p:nvPr/>
        </p:nvSpPr>
        <p:spPr>
          <a:xfrm>
            <a:off x="3546046" y="1155808"/>
            <a:ext cx="7165018" cy="5202961"/>
          </a:xfrm>
          <a:prstGeom prst="rect">
            <a:avLst/>
          </a:prstGeom>
          <a:ln w="12700">
            <a:prstDash val="dash"/>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95496B01-953F-2FB1-EC5D-1482E39EEDE9}"/>
              </a:ext>
            </a:extLst>
          </p:cNvPr>
          <p:cNvSpPr>
            <a:spLocks noGrp="1"/>
          </p:cNvSpPr>
          <p:nvPr>
            <p:ph type="title"/>
          </p:nvPr>
        </p:nvSpPr>
        <p:spPr/>
        <p:txBody>
          <a:bodyPr>
            <a:normAutofit/>
          </a:bodyPr>
          <a:lstStyle/>
          <a:p>
            <a:r>
              <a:rPr lang="en-US"/>
              <a:t>Data Processing &amp; Transformation Patterns across Data Platform</a:t>
            </a:r>
          </a:p>
        </p:txBody>
      </p:sp>
      <p:sp>
        <p:nvSpPr>
          <p:cNvPr id="3" name="Rectangle 2">
            <a:extLst>
              <a:ext uri="{FF2B5EF4-FFF2-40B4-BE49-F238E27FC236}">
                <a16:creationId xmlns:a16="http://schemas.microsoft.com/office/drawing/2014/main" id="{03AA0F65-A21E-9A4A-14D7-C48F43CCCE98}"/>
              </a:ext>
            </a:extLst>
          </p:cNvPr>
          <p:cNvSpPr/>
          <p:nvPr/>
        </p:nvSpPr>
        <p:spPr>
          <a:xfrm>
            <a:off x="158979" y="583504"/>
            <a:ext cx="11908898" cy="5817199"/>
          </a:xfrm>
          <a:prstGeom prst="rect">
            <a:avLst/>
          </a:prstGeom>
          <a:noFill/>
          <a:ln w="12700">
            <a:solidFill>
              <a:srgbClr val="0046A4"/>
            </a:solidFill>
            <a:miter lim="800000"/>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5" name="Straight Connector 4">
            <a:extLst>
              <a:ext uri="{FF2B5EF4-FFF2-40B4-BE49-F238E27FC236}">
                <a16:creationId xmlns:a16="http://schemas.microsoft.com/office/drawing/2014/main" id="{C126D234-D5BA-B034-5E75-E519C0A99A55}"/>
              </a:ext>
            </a:extLst>
          </p:cNvPr>
          <p:cNvCxnSpPr>
            <a:cxnSpLocks/>
          </p:cNvCxnSpPr>
          <p:nvPr/>
        </p:nvCxnSpPr>
        <p:spPr>
          <a:xfrm>
            <a:off x="8138500" y="4725006"/>
            <a:ext cx="0" cy="491267"/>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0D74C95A-59CB-8126-C2CA-38C260ED022B}"/>
              </a:ext>
            </a:extLst>
          </p:cNvPr>
          <p:cNvCxnSpPr>
            <a:cxnSpLocks/>
          </p:cNvCxnSpPr>
          <p:nvPr/>
        </p:nvCxnSpPr>
        <p:spPr>
          <a:xfrm>
            <a:off x="10796258" y="976650"/>
            <a:ext cx="20808" cy="4484969"/>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a:extLst>
              <a:ext uri="{FF2B5EF4-FFF2-40B4-BE49-F238E27FC236}">
                <a16:creationId xmlns:a16="http://schemas.microsoft.com/office/drawing/2014/main" id="{CFF5A8DE-11B4-DA7F-CF3C-597355A26F57}"/>
              </a:ext>
            </a:extLst>
          </p:cNvPr>
          <p:cNvSpPr/>
          <p:nvPr/>
        </p:nvSpPr>
        <p:spPr>
          <a:xfrm>
            <a:off x="3546046" y="626591"/>
            <a:ext cx="7181587" cy="350625"/>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Processing &amp; Transformation</a:t>
            </a:r>
          </a:p>
        </p:txBody>
      </p:sp>
      <p:pic>
        <p:nvPicPr>
          <p:cNvPr id="14" name="Picture 13" descr="Icon&#10;&#10;Description automatically generated">
            <a:extLst>
              <a:ext uri="{FF2B5EF4-FFF2-40B4-BE49-F238E27FC236}">
                <a16:creationId xmlns:a16="http://schemas.microsoft.com/office/drawing/2014/main" id="{90437458-A954-CE94-581B-4FDDC72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757" y="1929160"/>
            <a:ext cx="534444" cy="418955"/>
          </a:xfrm>
          <a:prstGeom prst="rect">
            <a:avLst/>
          </a:prstGeom>
        </p:spPr>
      </p:pic>
      <p:sp>
        <p:nvSpPr>
          <p:cNvPr id="15" name="TextBox 14">
            <a:extLst>
              <a:ext uri="{FF2B5EF4-FFF2-40B4-BE49-F238E27FC236}">
                <a16:creationId xmlns:a16="http://schemas.microsoft.com/office/drawing/2014/main" id="{933EE505-F05D-34F0-986E-10FFE2AF1685}"/>
              </a:ext>
            </a:extLst>
          </p:cNvPr>
          <p:cNvSpPr txBox="1"/>
          <p:nvPr/>
        </p:nvSpPr>
        <p:spPr>
          <a:xfrm>
            <a:off x="6750277" y="1444727"/>
            <a:ext cx="9697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INTEGRATED (Silver)</a:t>
            </a:r>
          </a:p>
        </p:txBody>
      </p:sp>
      <p:sp>
        <p:nvSpPr>
          <p:cNvPr id="16" name="TextBox 15">
            <a:extLst>
              <a:ext uri="{FF2B5EF4-FFF2-40B4-BE49-F238E27FC236}">
                <a16:creationId xmlns:a16="http://schemas.microsoft.com/office/drawing/2014/main" id="{DA523035-0FE9-A89B-7627-55222DAE6829}"/>
              </a:ext>
            </a:extLst>
          </p:cNvPr>
          <p:cNvSpPr txBox="1"/>
          <p:nvPr/>
        </p:nvSpPr>
        <p:spPr>
          <a:xfrm>
            <a:off x="9015105" y="1437287"/>
            <a:ext cx="10696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(Gold)</a:t>
            </a:r>
          </a:p>
        </p:txBody>
      </p:sp>
      <p:sp>
        <p:nvSpPr>
          <p:cNvPr id="18" name="Rectangle 17">
            <a:extLst>
              <a:ext uri="{FF2B5EF4-FFF2-40B4-BE49-F238E27FC236}">
                <a16:creationId xmlns:a16="http://schemas.microsoft.com/office/drawing/2014/main" id="{05C2634A-9459-A8E0-1C54-30D0CBF91702}"/>
              </a:ext>
            </a:extLst>
          </p:cNvPr>
          <p:cNvSpPr/>
          <p:nvPr/>
        </p:nvSpPr>
        <p:spPr>
          <a:xfrm>
            <a:off x="6780073" y="1418691"/>
            <a:ext cx="965936" cy="3430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435CDD0C-00AD-41A4-4BFB-9B0E90157BAC}"/>
              </a:ext>
            </a:extLst>
          </p:cNvPr>
          <p:cNvPicPr>
            <a:picLocks noChangeAspect="1"/>
          </p:cNvPicPr>
          <p:nvPr/>
        </p:nvPicPr>
        <p:blipFill>
          <a:blip r:embed="rId3"/>
          <a:stretch>
            <a:fillRect/>
          </a:stretch>
        </p:blipFill>
        <p:spPr>
          <a:xfrm>
            <a:off x="3498459" y="1012605"/>
            <a:ext cx="385339" cy="389974"/>
          </a:xfrm>
          <a:prstGeom prst="rect">
            <a:avLst/>
          </a:prstGeom>
        </p:spPr>
      </p:pic>
      <p:sp>
        <p:nvSpPr>
          <p:cNvPr id="77" name="Rectangle 76">
            <a:extLst>
              <a:ext uri="{FF2B5EF4-FFF2-40B4-BE49-F238E27FC236}">
                <a16:creationId xmlns:a16="http://schemas.microsoft.com/office/drawing/2014/main" id="{9E6D77C3-3F1B-5580-3AC7-1C312C5C70F2}"/>
              </a:ext>
            </a:extLst>
          </p:cNvPr>
          <p:cNvSpPr/>
          <p:nvPr/>
        </p:nvSpPr>
        <p:spPr>
          <a:xfrm>
            <a:off x="9020580" y="1417300"/>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80" name="TextBox 79">
            <a:extLst>
              <a:ext uri="{FF2B5EF4-FFF2-40B4-BE49-F238E27FC236}">
                <a16:creationId xmlns:a16="http://schemas.microsoft.com/office/drawing/2014/main" id="{25D21207-A6C4-3851-5040-5777D508C485}"/>
              </a:ext>
            </a:extLst>
          </p:cNvPr>
          <p:cNvSpPr txBox="1"/>
          <p:nvPr/>
        </p:nvSpPr>
        <p:spPr>
          <a:xfrm>
            <a:off x="4205475" y="4800928"/>
            <a:ext cx="2812745" cy="2308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Foundational Data Products</a:t>
            </a:r>
          </a:p>
        </p:txBody>
      </p:sp>
      <p:sp>
        <p:nvSpPr>
          <p:cNvPr id="81" name="TextBox 80">
            <a:extLst>
              <a:ext uri="{FF2B5EF4-FFF2-40B4-BE49-F238E27FC236}">
                <a16:creationId xmlns:a16="http://schemas.microsoft.com/office/drawing/2014/main" id="{062DB3AD-8E52-E2BE-F723-D605DEA1FFF1}"/>
              </a:ext>
            </a:extLst>
          </p:cNvPr>
          <p:cNvSpPr txBox="1"/>
          <p:nvPr/>
        </p:nvSpPr>
        <p:spPr>
          <a:xfrm>
            <a:off x="8333355" y="4791899"/>
            <a:ext cx="1645811" cy="2308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Business Data Products</a:t>
            </a:r>
          </a:p>
        </p:txBody>
      </p:sp>
      <p:sp>
        <p:nvSpPr>
          <p:cNvPr id="91" name="Rectangle 90">
            <a:extLst>
              <a:ext uri="{FF2B5EF4-FFF2-40B4-BE49-F238E27FC236}">
                <a16:creationId xmlns:a16="http://schemas.microsoft.com/office/drawing/2014/main" id="{0DA99DB8-0B33-25C6-CBD3-2C72A069F04A}"/>
              </a:ext>
            </a:extLst>
          </p:cNvPr>
          <p:cNvSpPr/>
          <p:nvPr/>
        </p:nvSpPr>
        <p:spPr>
          <a:xfrm rot="5400000">
            <a:off x="4130648" y="279621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AS IS  Ingestion</a:t>
            </a:r>
          </a:p>
        </p:txBody>
      </p:sp>
      <p:pic>
        <p:nvPicPr>
          <p:cNvPr id="93" name="Picture 92" descr="A picture containing text, clipart&#10;&#10;Description automatically generated">
            <a:extLst>
              <a:ext uri="{FF2B5EF4-FFF2-40B4-BE49-F238E27FC236}">
                <a16:creationId xmlns:a16="http://schemas.microsoft.com/office/drawing/2014/main" id="{2297AF5B-159F-5DBA-A6CF-8427F87B9A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8185" y="5307355"/>
            <a:ext cx="302800" cy="308567"/>
          </a:xfrm>
          <a:prstGeom prst="rect">
            <a:avLst/>
          </a:prstGeom>
        </p:spPr>
      </p:pic>
      <p:sp>
        <p:nvSpPr>
          <p:cNvPr id="95" name="TextBox 94">
            <a:extLst>
              <a:ext uri="{FF2B5EF4-FFF2-40B4-BE49-F238E27FC236}">
                <a16:creationId xmlns:a16="http://schemas.microsoft.com/office/drawing/2014/main" id="{6698C747-7B4C-41C1-C8E4-477641495DFE}"/>
              </a:ext>
            </a:extLst>
          </p:cNvPr>
          <p:cNvSpPr txBox="1"/>
          <p:nvPr/>
        </p:nvSpPr>
        <p:spPr>
          <a:xfrm>
            <a:off x="4581152" y="1443179"/>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RAW (Bronze)</a:t>
            </a:r>
          </a:p>
        </p:txBody>
      </p:sp>
      <p:sp>
        <p:nvSpPr>
          <p:cNvPr id="101" name="Rectangle 100">
            <a:extLst>
              <a:ext uri="{FF2B5EF4-FFF2-40B4-BE49-F238E27FC236}">
                <a16:creationId xmlns:a16="http://schemas.microsoft.com/office/drawing/2014/main" id="{6471D3C5-8977-5D3D-7A9B-A4F06BE6A5C3}"/>
              </a:ext>
            </a:extLst>
          </p:cNvPr>
          <p:cNvSpPr/>
          <p:nvPr/>
        </p:nvSpPr>
        <p:spPr>
          <a:xfrm>
            <a:off x="4569986" y="1402579"/>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112" name="Arrow: Right 111">
            <a:extLst>
              <a:ext uri="{FF2B5EF4-FFF2-40B4-BE49-F238E27FC236}">
                <a16:creationId xmlns:a16="http://schemas.microsoft.com/office/drawing/2014/main" id="{E9685445-E51D-07B6-A56C-E411DEA4716A}"/>
              </a:ext>
            </a:extLst>
          </p:cNvPr>
          <p:cNvSpPr/>
          <p:nvPr/>
        </p:nvSpPr>
        <p:spPr>
          <a:xfrm>
            <a:off x="7791165" y="1299679"/>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Arrow: Right 112">
            <a:extLst>
              <a:ext uri="{FF2B5EF4-FFF2-40B4-BE49-F238E27FC236}">
                <a16:creationId xmlns:a16="http://schemas.microsoft.com/office/drawing/2014/main" id="{826576E2-01FB-037B-C59C-394E2263F7DB}"/>
              </a:ext>
            </a:extLst>
          </p:cNvPr>
          <p:cNvSpPr/>
          <p:nvPr/>
        </p:nvSpPr>
        <p:spPr>
          <a:xfrm>
            <a:off x="5653527" y="1325634"/>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5" name="Picture 114">
            <a:extLst>
              <a:ext uri="{FF2B5EF4-FFF2-40B4-BE49-F238E27FC236}">
                <a16:creationId xmlns:a16="http://schemas.microsoft.com/office/drawing/2014/main" id="{F5FC26E8-3591-BB24-ABB3-27F7603ABCA9}"/>
              </a:ext>
            </a:extLst>
          </p:cNvPr>
          <p:cNvPicPr>
            <a:picLocks noChangeAspect="1"/>
          </p:cNvPicPr>
          <p:nvPr/>
        </p:nvPicPr>
        <p:blipFill>
          <a:blip r:embed="rId5"/>
          <a:stretch>
            <a:fillRect/>
          </a:stretch>
        </p:blipFill>
        <p:spPr>
          <a:xfrm>
            <a:off x="7243240" y="4650679"/>
            <a:ext cx="566673" cy="531330"/>
          </a:xfrm>
          <a:prstGeom prst="rect">
            <a:avLst/>
          </a:prstGeom>
        </p:spPr>
      </p:pic>
      <p:pic>
        <p:nvPicPr>
          <p:cNvPr id="116" name="Picture 115">
            <a:extLst>
              <a:ext uri="{FF2B5EF4-FFF2-40B4-BE49-F238E27FC236}">
                <a16:creationId xmlns:a16="http://schemas.microsoft.com/office/drawing/2014/main" id="{E834B850-FBC4-25CE-0ADE-05547D84A922}"/>
              </a:ext>
            </a:extLst>
          </p:cNvPr>
          <p:cNvPicPr>
            <a:picLocks noChangeAspect="1"/>
          </p:cNvPicPr>
          <p:nvPr/>
        </p:nvPicPr>
        <p:blipFill>
          <a:blip r:embed="rId5"/>
          <a:stretch>
            <a:fillRect/>
          </a:stretch>
        </p:blipFill>
        <p:spPr>
          <a:xfrm>
            <a:off x="10019801" y="4633048"/>
            <a:ext cx="559054" cy="530477"/>
          </a:xfrm>
          <a:prstGeom prst="rect">
            <a:avLst/>
          </a:prstGeom>
        </p:spPr>
      </p:pic>
      <p:cxnSp>
        <p:nvCxnSpPr>
          <p:cNvPr id="118" name="Straight Connector 117">
            <a:extLst>
              <a:ext uri="{FF2B5EF4-FFF2-40B4-BE49-F238E27FC236}">
                <a16:creationId xmlns:a16="http://schemas.microsoft.com/office/drawing/2014/main" id="{308AEC22-FEFB-15BB-957C-8D7C6E9E4C6E}"/>
              </a:ext>
            </a:extLst>
          </p:cNvPr>
          <p:cNvCxnSpPr>
            <a:cxnSpLocks/>
          </p:cNvCxnSpPr>
          <p:nvPr/>
        </p:nvCxnSpPr>
        <p:spPr>
          <a:xfrm>
            <a:off x="1906803" y="1514120"/>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0" name="Rectangle 119">
            <a:extLst>
              <a:ext uri="{FF2B5EF4-FFF2-40B4-BE49-F238E27FC236}">
                <a16:creationId xmlns:a16="http://schemas.microsoft.com/office/drawing/2014/main" id="{0E4C1820-CC4B-6F48-FAF3-965916CD5C55}"/>
              </a:ext>
            </a:extLst>
          </p:cNvPr>
          <p:cNvSpPr/>
          <p:nvPr/>
        </p:nvSpPr>
        <p:spPr>
          <a:xfrm>
            <a:off x="169882" y="629608"/>
            <a:ext cx="1384255" cy="353490"/>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Sources</a:t>
            </a:r>
          </a:p>
        </p:txBody>
      </p:sp>
      <p:sp>
        <p:nvSpPr>
          <p:cNvPr id="137" name="TextBox 136">
            <a:extLst>
              <a:ext uri="{FF2B5EF4-FFF2-40B4-BE49-F238E27FC236}">
                <a16:creationId xmlns:a16="http://schemas.microsoft.com/office/drawing/2014/main" id="{B5D64DAD-CDBE-B387-D54F-A73C607B89F1}"/>
              </a:ext>
            </a:extLst>
          </p:cNvPr>
          <p:cNvSpPr txBox="1"/>
          <p:nvPr/>
        </p:nvSpPr>
        <p:spPr>
          <a:xfrm>
            <a:off x="2017467" y="1402579"/>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ZONE</a:t>
            </a:r>
          </a:p>
        </p:txBody>
      </p:sp>
      <p:sp>
        <p:nvSpPr>
          <p:cNvPr id="138" name="TextBox 137">
            <a:extLst>
              <a:ext uri="{FF2B5EF4-FFF2-40B4-BE49-F238E27FC236}">
                <a16:creationId xmlns:a16="http://schemas.microsoft.com/office/drawing/2014/main" id="{5803B6EE-74C5-658B-BE6C-20FC1FDD5ED4}"/>
              </a:ext>
            </a:extLst>
          </p:cNvPr>
          <p:cNvSpPr txBox="1"/>
          <p:nvPr/>
        </p:nvSpPr>
        <p:spPr>
          <a:xfrm>
            <a:off x="2017467" y="1926502"/>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PHYSICAL LAYER</a:t>
            </a:r>
          </a:p>
        </p:txBody>
      </p:sp>
      <p:sp>
        <p:nvSpPr>
          <p:cNvPr id="139" name="TextBox 138">
            <a:extLst>
              <a:ext uri="{FF2B5EF4-FFF2-40B4-BE49-F238E27FC236}">
                <a16:creationId xmlns:a16="http://schemas.microsoft.com/office/drawing/2014/main" id="{CE5020E9-AE8C-1C02-0E55-DABEE44556B1}"/>
              </a:ext>
            </a:extLst>
          </p:cNvPr>
          <p:cNvSpPr txBox="1"/>
          <p:nvPr/>
        </p:nvSpPr>
        <p:spPr>
          <a:xfrm>
            <a:off x="2017467" y="2681361"/>
            <a:ext cx="1196796"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PROCESSING ENGINE</a:t>
            </a:r>
          </a:p>
        </p:txBody>
      </p:sp>
      <p:sp>
        <p:nvSpPr>
          <p:cNvPr id="140" name="TextBox 139">
            <a:extLst>
              <a:ext uri="{FF2B5EF4-FFF2-40B4-BE49-F238E27FC236}">
                <a16:creationId xmlns:a16="http://schemas.microsoft.com/office/drawing/2014/main" id="{AA0C748B-C376-1484-BB1F-4CB5BA01FFC0}"/>
              </a:ext>
            </a:extLst>
          </p:cNvPr>
          <p:cNvSpPr txBox="1"/>
          <p:nvPr/>
        </p:nvSpPr>
        <p:spPr>
          <a:xfrm>
            <a:off x="2017467" y="361492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FRAMEWORK</a:t>
            </a:r>
          </a:p>
        </p:txBody>
      </p:sp>
      <p:sp>
        <p:nvSpPr>
          <p:cNvPr id="141" name="TextBox 140">
            <a:extLst>
              <a:ext uri="{FF2B5EF4-FFF2-40B4-BE49-F238E27FC236}">
                <a16:creationId xmlns:a16="http://schemas.microsoft.com/office/drawing/2014/main" id="{5A46711F-09A9-5D04-9832-FC8D7E96F492}"/>
              </a:ext>
            </a:extLst>
          </p:cNvPr>
          <p:cNvSpPr txBox="1"/>
          <p:nvPr/>
        </p:nvSpPr>
        <p:spPr>
          <a:xfrm>
            <a:off x="2017467" y="468948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PRODUCT</a:t>
            </a:r>
          </a:p>
        </p:txBody>
      </p:sp>
      <p:pic>
        <p:nvPicPr>
          <p:cNvPr id="143" name="Picture 142">
            <a:extLst>
              <a:ext uri="{FF2B5EF4-FFF2-40B4-BE49-F238E27FC236}">
                <a16:creationId xmlns:a16="http://schemas.microsoft.com/office/drawing/2014/main" id="{03F1867F-D784-1570-8263-A9312E995773}"/>
              </a:ext>
            </a:extLst>
          </p:cNvPr>
          <p:cNvPicPr>
            <a:picLocks noChangeAspect="1"/>
          </p:cNvPicPr>
          <p:nvPr/>
        </p:nvPicPr>
        <p:blipFill>
          <a:blip r:embed="rId6"/>
          <a:stretch>
            <a:fillRect/>
          </a:stretch>
        </p:blipFill>
        <p:spPr>
          <a:xfrm>
            <a:off x="5105609" y="1951955"/>
            <a:ext cx="426042" cy="336492"/>
          </a:xfrm>
          <a:prstGeom prst="rect">
            <a:avLst/>
          </a:prstGeom>
        </p:spPr>
      </p:pic>
      <p:sp>
        <p:nvSpPr>
          <p:cNvPr id="145" name="Rectangle 144">
            <a:extLst>
              <a:ext uri="{FF2B5EF4-FFF2-40B4-BE49-F238E27FC236}">
                <a16:creationId xmlns:a16="http://schemas.microsoft.com/office/drawing/2014/main" id="{DAEB094A-E52E-58A3-DDFD-EA9C85D22C8D}"/>
              </a:ext>
            </a:extLst>
          </p:cNvPr>
          <p:cNvSpPr/>
          <p:nvPr/>
        </p:nvSpPr>
        <p:spPr>
          <a:xfrm rot="5400000">
            <a:off x="4139126" y="3050224"/>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Incremental</a:t>
            </a:r>
          </a:p>
        </p:txBody>
      </p:sp>
      <p:sp>
        <p:nvSpPr>
          <p:cNvPr id="146" name="Rectangle 145">
            <a:extLst>
              <a:ext uri="{FF2B5EF4-FFF2-40B4-BE49-F238E27FC236}">
                <a16:creationId xmlns:a16="http://schemas.microsoft.com/office/drawing/2014/main" id="{07084D4A-89AC-564A-0F82-A0A0E34A2447}"/>
              </a:ext>
            </a:extLst>
          </p:cNvPr>
          <p:cNvSpPr/>
          <p:nvPr/>
        </p:nvSpPr>
        <p:spPr>
          <a:xfrm rot="5400000">
            <a:off x="4139125" y="33240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CDC/SCD 2</a:t>
            </a:r>
          </a:p>
        </p:txBody>
      </p:sp>
      <p:sp>
        <p:nvSpPr>
          <p:cNvPr id="147" name="Rectangle 146">
            <a:extLst>
              <a:ext uri="{FF2B5EF4-FFF2-40B4-BE49-F238E27FC236}">
                <a16:creationId xmlns:a16="http://schemas.microsoft.com/office/drawing/2014/main" id="{8C498D78-4274-F562-0D77-02D36931D6FB}"/>
              </a:ext>
            </a:extLst>
          </p:cNvPr>
          <p:cNvSpPr/>
          <p:nvPr/>
        </p:nvSpPr>
        <p:spPr>
          <a:xfrm rot="5400000">
            <a:off x="4139124" y="3578371"/>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Raw vs Source</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48" name="Rectangle 147">
            <a:extLst>
              <a:ext uri="{FF2B5EF4-FFF2-40B4-BE49-F238E27FC236}">
                <a16:creationId xmlns:a16="http://schemas.microsoft.com/office/drawing/2014/main" id="{F0132C4A-B69F-FA34-6B27-878340250516}"/>
              </a:ext>
            </a:extLst>
          </p:cNvPr>
          <p:cNvSpPr/>
          <p:nvPr/>
        </p:nvSpPr>
        <p:spPr>
          <a:xfrm rot="5400000">
            <a:off x="6582041" y="3081915"/>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Standardization</a:t>
            </a:r>
          </a:p>
        </p:txBody>
      </p:sp>
      <p:sp>
        <p:nvSpPr>
          <p:cNvPr id="149" name="Rectangle 148">
            <a:extLst>
              <a:ext uri="{FF2B5EF4-FFF2-40B4-BE49-F238E27FC236}">
                <a16:creationId xmlns:a16="http://schemas.microsoft.com/office/drawing/2014/main" id="{9AAC911F-06DC-9C42-1DCA-B9A3024BEDA3}"/>
              </a:ext>
            </a:extLst>
          </p:cNvPr>
          <p:cNvSpPr/>
          <p:nvPr/>
        </p:nvSpPr>
        <p:spPr>
          <a:xfrm rot="5400000">
            <a:off x="6590519" y="3335926"/>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Cleansing</a:t>
            </a:r>
          </a:p>
        </p:txBody>
      </p:sp>
      <p:sp>
        <p:nvSpPr>
          <p:cNvPr id="150" name="Rectangle 149">
            <a:extLst>
              <a:ext uri="{FF2B5EF4-FFF2-40B4-BE49-F238E27FC236}">
                <a16:creationId xmlns:a16="http://schemas.microsoft.com/office/drawing/2014/main" id="{FB91DFBF-9A4F-32B7-7D8A-D6AAF61B1B6C}"/>
              </a:ext>
            </a:extLst>
          </p:cNvPr>
          <p:cNvSpPr/>
          <p:nvPr/>
        </p:nvSpPr>
        <p:spPr>
          <a:xfrm rot="5400000">
            <a:off x="6590518" y="360974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Validation</a:t>
            </a:r>
          </a:p>
        </p:txBody>
      </p:sp>
      <p:sp>
        <p:nvSpPr>
          <p:cNvPr id="151" name="Rectangle 150">
            <a:extLst>
              <a:ext uri="{FF2B5EF4-FFF2-40B4-BE49-F238E27FC236}">
                <a16:creationId xmlns:a16="http://schemas.microsoft.com/office/drawing/2014/main" id="{443E237F-C131-AAE9-CB32-7C948581BBB8}"/>
              </a:ext>
            </a:extLst>
          </p:cNvPr>
          <p:cNvSpPr/>
          <p:nvPr/>
        </p:nvSpPr>
        <p:spPr>
          <a:xfrm rot="5400000">
            <a:off x="6590517" y="386407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Snapshots</a:t>
            </a:r>
          </a:p>
        </p:txBody>
      </p:sp>
      <p:sp>
        <p:nvSpPr>
          <p:cNvPr id="152" name="Rectangle 151">
            <a:extLst>
              <a:ext uri="{FF2B5EF4-FFF2-40B4-BE49-F238E27FC236}">
                <a16:creationId xmlns:a16="http://schemas.microsoft.com/office/drawing/2014/main" id="{E3339794-3671-9DFC-C001-1DDC6B29DB96}"/>
              </a:ext>
            </a:extLst>
          </p:cNvPr>
          <p:cNvSpPr/>
          <p:nvPr/>
        </p:nvSpPr>
        <p:spPr>
          <a:xfrm rot="5400000">
            <a:off x="8767155" y="278948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KPI Calculation</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53" name="Rectangle 152">
            <a:extLst>
              <a:ext uri="{FF2B5EF4-FFF2-40B4-BE49-F238E27FC236}">
                <a16:creationId xmlns:a16="http://schemas.microsoft.com/office/drawing/2014/main" id="{59058D08-1C9A-6E2F-71B7-0ACBE6BA38D4}"/>
              </a:ext>
            </a:extLst>
          </p:cNvPr>
          <p:cNvSpPr/>
          <p:nvPr/>
        </p:nvSpPr>
        <p:spPr>
          <a:xfrm rot="5400000">
            <a:off x="8775633" y="304349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Harmonized</a:t>
            </a:r>
          </a:p>
        </p:txBody>
      </p:sp>
      <p:sp>
        <p:nvSpPr>
          <p:cNvPr id="154" name="Rectangle 153">
            <a:extLst>
              <a:ext uri="{FF2B5EF4-FFF2-40B4-BE49-F238E27FC236}">
                <a16:creationId xmlns:a16="http://schemas.microsoft.com/office/drawing/2014/main" id="{74A18CC9-28FB-9D22-0A95-99D376B78A4C}"/>
              </a:ext>
            </a:extLst>
          </p:cNvPr>
          <p:cNvSpPr/>
          <p:nvPr/>
        </p:nvSpPr>
        <p:spPr>
          <a:xfrm rot="5400000">
            <a:off x="8775632" y="3317309"/>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Aggregation</a:t>
            </a:r>
          </a:p>
        </p:txBody>
      </p:sp>
      <p:sp>
        <p:nvSpPr>
          <p:cNvPr id="155" name="Rectangle 154">
            <a:extLst>
              <a:ext uri="{FF2B5EF4-FFF2-40B4-BE49-F238E27FC236}">
                <a16:creationId xmlns:a16="http://schemas.microsoft.com/office/drawing/2014/main" id="{21DC9329-0695-BA4D-6F87-20DD15364878}"/>
              </a:ext>
            </a:extLst>
          </p:cNvPr>
          <p:cNvSpPr/>
          <p:nvPr/>
        </p:nvSpPr>
        <p:spPr>
          <a:xfrm rot="5400000">
            <a:off x="8775631" y="35716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Denormalized</a:t>
            </a:r>
          </a:p>
        </p:txBody>
      </p:sp>
      <p:sp>
        <p:nvSpPr>
          <p:cNvPr id="156" name="Rectangle 155">
            <a:extLst>
              <a:ext uri="{FF2B5EF4-FFF2-40B4-BE49-F238E27FC236}">
                <a16:creationId xmlns:a16="http://schemas.microsoft.com/office/drawing/2014/main" id="{AB4EFA7B-88F6-5780-D659-32CE8F1263DC}"/>
              </a:ext>
            </a:extLst>
          </p:cNvPr>
          <p:cNvSpPr/>
          <p:nvPr/>
        </p:nvSpPr>
        <p:spPr>
          <a:xfrm rot="5400000">
            <a:off x="6582041" y="279925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Schema Evolution</a:t>
            </a:r>
          </a:p>
        </p:txBody>
      </p:sp>
      <p:pic>
        <p:nvPicPr>
          <p:cNvPr id="159" name="Picture 158">
            <a:extLst>
              <a:ext uri="{FF2B5EF4-FFF2-40B4-BE49-F238E27FC236}">
                <a16:creationId xmlns:a16="http://schemas.microsoft.com/office/drawing/2014/main" id="{CE7EAB04-FEDD-6FF4-AA7C-AAB6D5A59F8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731536" y="2642911"/>
            <a:ext cx="426440" cy="389414"/>
          </a:xfrm>
          <a:prstGeom prst="rect">
            <a:avLst/>
          </a:prstGeom>
        </p:spPr>
      </p:pic>
      <p:sp>
        <p:nvSpPr>
          <p:cNvPr id="164" name="TextBox 163">
            <a:extLst>
              <a:ext uri="{FF2B5EF4-FFF2-40B4-BE49-F238E27FC236}">
                <a16:creationId xmlns:a16="http://schemas.microsoft.com/office/drawing/2014/main" id="{0F4B9897-F0E0-469B-15D8-E469953D6AC2}"/>
              </a:ext>
            </a:extLst>
          </p:cNvPr>
          <p:cNvSpPr txBox="1"/>
          <p:nvPr/>
        </p:nvSpPr>
        <p:spPr>
          <a:xfrm>
            <a:off x="2017467" y="5377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ORCHESTRATION</a:t>
            </a:r>
          </a:p>
        </p:txBody>
      </p:sp>
      <p:sp>
        <p:nvSpPr>
          <p:cNvPr id="165" name="TextBox 164">
            <a:extLst>
              <a:ext uri="{FF2B5EF4-FFF2-40B4-BE49-F238E27FC236}">
                <a16:creationId xmlns:a16="http://schemas.microsoft.com/office/drawing/2014/main" id="{F4233FAC-C133-D410-411A-DD9672827C65}"/>
              </a:ext>
            </a:extLst>
          </p:cNvPr>
          <p:cNvSpPr txBox="1"/>
          <p:nvPr/>
        </p:nvSpPr>
        <p:spPr>
          <a:xfrm>
            <a:off x="2017467" y="5720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DEVOPS</a:t>
            </a:r>
          </a:p>
        </p:txBody>
      </p:sp>
      <p:sp>
        <p:nvSpPr>
          <p:cNvPr id="166" name="TextBox 165">
            <a:extLst>
              <a:ext uri="{FF2B5EF4-FFF2-40B4-BE49-F238E27FC236}">
                <a16:creationId xmlns:a16="http://schemas.microsoft.com/office/drawing/2014/main" id="{42E4243D-31A4-9382-3A48-2FC302129E96}"/>
              </a:ext>
            </a:extLst>
          </p:cNvPr>
          <p:cNvSpPr txBox="1"/>
          <p:nvPr/>
        </p:nvSpPr>
        <p:spPr>
          <a:xfrm>
            <a:off x="2017467" y="605247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CATALOG</a:t>
            </a:r>
          </a:p>
        </p:txBody>
      </p:sp>
      <p:sp>
        <p:nvSpPr>
          <p:cNvPr id="167" name="TextBox 166">
            <a:extLst>
              <a:ext uri="{FF2B5EF4-FFF2-40B4-BE49-F238E27FC236}">
                <a16:creationId xmlns:a16="http://schemas.microsoft.com/office/drawing/2014/main" id="{1AF41E29-E2AD-A59E-1BE1-3B25CFB084E3}"/>
              </a:ext>
            </a:extLst>
          </p:cNvPr>
          <p:cNvSpPr txBox="1"/>
          <p:nvPr/>
        </p:nvSpPr>
        <p:spPr>
          <a:xfrm>
            <a:off x="4138102" y="5332407"/>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SMA / Azure Data Factory</a:t>
            </a:r>
          </a:p>
        </p:txBody>
      </p:sp>
      <p:sp>
        <p:nvSpPr>
          <p:cNvPr id="168" name="TextBox 167">
            <a:extLst>
              <a:ext uri="{FF2B5EF4-FFF2-40B4-BE49-F238E27FC236}">
                <a16:creationId xmlns:a16="http://schemas.microsoft.com/office/drawing/2014/main" id="{AC986F81-CF68-8663-AFD7-4312D3A66156}"/>
              </a:ext>
            </a:extLst>
          </p:cNvPr>
          <p:cNvSpPr txBox="1"/>
          <p:nvPr/>
        </p:nvSpPr>
        <p:spPr>
          <a:xfrm>
            <a:off x="4138102" y="5660894"/>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Azure DevOps</a:t>
            </a:r>
          </a:p>
        </p:txBody>
      </p:sp>
      <p:sp>
        <p:nvSpPr>
          <p:cNvPr id="169" name="TextBox 168">
            <a:extLst>
              <a:ext uri="{FF2B5EF4-FFF2-40B4-BE49-F238E27FC236}">
                <a16:creationId xmlns:a16="http://schemas.microsoft.com/office/drawing/2014/main" id="{3A96E086-E50B-3F62-9D83-02770F79ADF7}"/>
              </a:ext>
            </a:extLst>
          </p:cNvPr>
          <p:cNvSpPr txBox="1"/>
          <p:nvPr/>
        </p:nvSpPr>
        <p:spPr>
          <a:xfrm>
            <a:off x="4138102" y="5984107"/>
            <a:ext cx="5756643"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Unity Catalog</a:t>
            </a:r>
          </a:p>
        </p:txBody>
      </p:sp>
      <p:pic>
        <p:nvPicPr>
          <p:cNvPr id="170" name="Picture 8" descr="The 5 Components of Azure DevOps - ParkMyCloud">
            <a:extLst>
              <a:ext uri="{FF2B5EF4-FFF2-40B4-BE49-F238E27FC236}">
                <a16:creationId xmlns:a16="http://schemas.microsoft.com/office/drawing/2014/main" id="{8EE813AE-47FD-53E2-876F-01073DB6F6D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152" r="16299"/>
          <a:stretch/>
        </p:blipFill>
        <p:spPr bwMode="auto">
          <a:xfrm>
            <a:off x="9894745" y="5649379"/>
            <a:ext cx="302800" cy="283056"/>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descr="Icon&#10;&#10;Description automatically generated">
            <a:extLst>
              <a:ext uri="{FF2B5EF4-FFF2-40B4-BE49-F238E27FC236}">
                <a16:creationId xmlns:a16="http://schemas.microsoft.com/office/drawing/2014/main" id="{E7FCA167-7033-DEE5-7BFD-8A8B420CB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388" y="1940361"/>
            <a:ext cx="534444" cy="418955"/>
          </a:xfrm>
          <a:prstGeom prst="rect">
            <a:avLst/>
          </a:prstGeom>
        </p:spPr>
      </p:pic>
      <p:pic>
        <p:nvPicPr>
          <p:cNvPr id="172" name="Picture 171">
            <a:extLst>
              <a:ext uri="{FF2B5EF4-FFF2-40B4-BE49-F238E27FC236}">
                <a16:creationId xmlns:a16="http://schemas.microsoft.com/office/drawing/2014/main" id="{42A6675A-6FA9-CD33-5FCD-8216A1ECF308}"/>
              </a:ext>
            </a:extLst>
          </p:cNvPr>
          <p:cNvPicPr>
            <a:picLocks noChangeAspect="1"/>
          </p:cNvPicPr>
          <p:nvPr/>
        </p:nvPicPr>
        <p:blipFill>
          <a:blip r:embed="rId6"/>
          <a:stretch>
            <a:fillRect/>
          </a:stretch>
        </p:blipFill>
        <p:spPr>
          <a:xfrm>
            <a:off x="7243240" y="1963156"/>
            <a:ext cx="426042" cy="336492"/>
          </a:xfrm>
          <a:prstGeom prst="rect">
            <a:avLst/>
          </a:prstGeom>
        </p:spPr>
      </p:pic>
      <p:pic>
        <p:nvPicPr>
          <p:cNvPr id="173" name="Picture 172" descr="Icon&#10;&#10;Description automatically generated">
            <a:extLst>
              <a:ext uri="{FF2B5EF4-FFF2-40B4-BE49-F238E27FC236}">
                <a16:creationId xmlns:a16="http://schemas.microsoft.com/office/drawing/2014/main" id="{E63CE48B-B01C-6CB3-5F84-95D4AE8B9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8750" y="1951340"/>
            <a:ext cx="534444" cy="418955"/>
          </a:xfrm>
          <a:prstGeom prst="rect">
            <a:avLst/>
          </a:prstGeom>
        </p:spPr>
      </p:pic>
      <p:pic>
        <p:nvPicPr>
          <p:cNvPr id="174" name="Picture 173">
            <a:extLst>
              <a:ext uri="{FF2B5EF4-FFF2-40B4-BE49-F238E27FC236}">
                <a16:creationId xmlns:a16="http://schemas.microsoft.com/office/drawing/2014/main" id="{76480C1B-8572-A93B-560E-D2050173F98E}"/>
              </a:ext>
            </a:extLst>
          </p:cNvPr>
          <p:cNvPicPr>
            <a:picLocks noChangeAspect="1"/>
          </p:cNvPicPr>
          <p:nvPr/>
        </p:nvPicPr>
        <p:blipFill>
          <a:blip r:embed="rId6"/>
          <a:stretch>
            <a:fillRect/>
          </a:stretch>
        </p:blipFill>
        <p:spPr>
          <a:xfrm>
            <a:off x="9299602" y="1974135"/>
            <a:ext cx="426042" cy="336492"/>
          </a:xfrm>
          <a:prstGeom prst="rect">
            <a:avLst/>
          </a:prstGeom>
        </p:spPr>
      </p:pic>
      <p:pic>
        <p:nvPicPr>
          <p:cNvPr id="175" name="Picture 174">
            <a:extLst>
              <a:ext uri="{FF2B5EF4-FFF2-40B4-BE49-F238E27FC236}">
                <a16:creationId xmlns:a16="http://schemas.microsoft.com/office/drawing/2014/main" id="{326D5E49-1F31-A066-3DEC-297959DC8266}"/>
              </a:ext>
            </a:extLst>
          </p:cNvPr>
          <p:cNvPicPr>
            <a:picLocks noChangeAspect="1"/>
          </p:cNvPicPr>
          <p:nvPr/>
        </p:nvPicPr>
        <p:blipFill>
          <a:blip r:embed="rId9"/>
          <a:stretch>
            <a:fillRect/>
          </a:stretch>
        </p:blipFill>
        <p:spPr>
          <a:xfrm>
            <a:off x="9786461" y="2000804"/>
            <a:ext cx="853570" cy="261136"/>
          </a:xfrm>
          <a:prstGeom prst="rect">
            <a:avLst/>
          </a:prstGeom>
        </p:spPr>
      </p:pic>
      <p:pic>
        <p:nvPicPr>
          <p:cNvPr id="176" name="Picture 175" descr="A picture containing text, clipart&#10;&#10;Description automatically generated">
            <a:extLst>
              <a:ext uri="{FF2B5EF4-FFF2-40B4-BE49-F238E27FC236}">
                <a16:creationId xmlns:a16="http://schemas.microsoft.com/office/drawing/2014/main" id="{4D2F61EC-6FD4-D327-93FD-8F81C7F688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7819" y="2668468"/>
            <a:ext cx="302800" cy="308567"/>
          </a:xfrm>
          <a:prstGeom prst="rect">
            <a:avLst/>
          </a:prstGeom>
        </p:spPr>
      </p:pic>
      <p:cxnSp>
        <p:nvCxnSpPr>
          <p:cNvPr id="182" name="Straight Connector 181">
            <a:extLst>
              <a:ext uri="{FF2B5EF4-FFF2-40B4-BE49-F238E27FC236}">
                <a16:creationId xmlns:a16="http://schemas.microsoft.com/office/drawing/2014/main" id="{8EF787C7-ACFB-7BC0-BD70-B69DCBAD7A06}"/>
              </a:ext>
            </a:extLst>
          </p:cNvPr>
          <p:cNvCxnSpPr>
            <a:cxnSpLocks/>
          </p:cNvCxnSpPr>
          <p:nvPr/>
        </p:nvCxnSpPr>
        <p:spPr>
          <a:xfrm>
            <a:off x="4025326" y="457191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4BDF92AD-DB31-B2F5-61CD-4B40534937C8}"/>
              </a:ext>
            </a:extLst>
          </p:cNvPr>
          <p:cNvCxnSpPr>
            <a:cxnSpLocks/>
          </p:cNvCxnSpPr>
          <p:nvPr/>
        </p:nvCxnSpPr>
        <p:spPr>
          <a:xfrm>
            <a:off x="3966475" y="3138941"/>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0E94C6EC-9A6A-AB1A-D492-948E1A0B9FCD}"/>
              </a:ext>
            </a:extLst>
          </p:cNvPr>
          <p:cNvCxnSpPr>
            <a:cxnSpLocks/>
          </p:cNvCxnSpPr>
          <p:nvPr/>
        </p:nvCxnSpPr>
        <p:spPr>
          <a:xfrm>
            <a:off x="3957790" y="2432794"/>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a:extLst>
              <a:ext uri="{FF2B5EF4-FFF2-40B4-BE49-F238E27FC236}">
                <a16:creationId xmlns:a16="http://schemas.microsoft.com/office/drawing/2014/main" id="{56A8E94C-7180-F016-F937-913F32D0C848}"/>
              </a:ext>
            </a:extLst>
          </p:cNvPr>
          <p:cNvSpPr/>
          <p:nvPr/>
        </p:nvSpPr>
        <p:spPr>
          <a:xfrm>
            <a:off x="6150291" y="166146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Data Quality</a:t>
            </a:r>
          </a:p>
        </p:txBody>
      </p:sp>
      <p:sp>
        <p:nvSpPr>
          <p:cNvPr id="20" name="Rectangle 19">
            <a:extLst>
              <a:ext uri="{FF2B5EF4-FFF2-40B4-BE49-F238E27FC236}">
                <a16:creationId xmlns:a16="http://schemas.microsoft.com/office/drawing/2014/main" id="{23D3C3C6-95DD-3A46-9101-CDF0478E84FF}"/>
              </a:ext>
            </a:extLst>
          </p:cNvPr>
          <p:cNvSpPr/>
          <p:nvPr/>
        </p:nvSpPr>
        <p:spPr>
          <a:xfrm>
            <a:off x="8370513" y="1662311"/>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sp>
        <p:nvSpPr>
          <p:cNvPr id="135" name="Rectangle 134">
            <a:extLst>
              <a:ext uri="{FF2B5EF4-FFF2-40B4-BE49-F238E27FC236}">
                <a16:creationId xmlns:a16="http://schemas.microsoft.com/office/drawing/2014/main" id="{66A8E05E-D910-41AE-BFED-37F718B0841C}"/>
              </a:ext>
            </a:extLst>
          </p:cNvPr>
          <p:cNvSpPr/>
          <p:nvPr/>
        </p:nvSpPr>
        <p:spPr>
          <a:xfrm>
            <a:off x="3720427" y="1686859"/>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Ingestion</a:t>
            </a:r>
          </a:p>
        </p:txBody>
      </p:sp>
      <p:cxnSp>
        <p:nvCxnSpPr>
          <p:cNvPr id="188" name="Straight Connector 187">
            <a:extLst>
              <a:ext uri="{FF2B5EF4-FFF2-40B4-BE49-F238E27FC236}">
                <a16:creationId xmlns:a16="http://schemas.microsoft.com/office/drawing/2014/main" id="{A4289538-3CC3-5048-C449-A3A12A2E85B6}"/>
              </a:ext>
            </a:extLst>
          </p:cNvPr>
          <p:cNvCxnSpPr>
            <a:cxnSpLocks/>
          </p:cNvCxnSpPr>
          <p:nvPr/>
        </p:nvCxnSpPr>
        <p:spPr>
          <a:xfrm>
            <a:off x="4006472" y="526036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6397BBC0-2DA0-237E-F3F8-5613F838E5C0}"/>
              </a:ext>
            </a:extLst>
          </p:cNvPr>
          <p:cNvCxnSpPr>
            <a:cxnSpLocks/>
          </p:cNvCxnSpPr>
          <p:nvPr/>
        </p:nvCxnSpPr>
        <p:spPr>
          <a:xfrm>
            <a:off x="4033845" y="5629295"/>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CF5DF9A2-6771-6506-395F-932CD9180232}"/>
              </a:ext>
            </a:extLst>
          </p:cNvPr>
          <p:cNvCxnSpPr>
            <a:cxnSpLocks/>
          </p:cNvCxnSpPr>
          <p:nvPr/>
        </p:nvCxnSpPr>
        <p:spPr>
          <a:xfrm>
            <a:off x="4014991" y="5960460"/>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2" name="Arrow: Bent 191">
            <a:extLst>
              <a:ext uri="{FF2B5EF4-FFF2-40B4-BE49-F238E27FC236}">
                <a16:creationId xmlns:a16="http://schemas.microsoft.com/office/drawing/2014/main" id="{69E81FA5-8D4A-7E1E-9008-9C4CF7C8F154}"/>
              </a:ext>
            </a:extLst>
          </p:cNvPr>
          <p:cNvSpPr/>
          <p:nvPr/>
        </p:nvSpPr>
        <p:spPr>
          <a:xfrm rot="5400000" flipH="1">
            <a:off x="5142957" y="3533736"/>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7" name="Arrow: Bent 196">
            <a:extLst>
              <a:ext uri="{FF2B5EF4-FFF2-40B4-BE49-F238E27FC236}">
                <a16:creationId xmlns:a16="http://schemas.microsoft.com/office/drawing/2014/main" id="{4F64441B-97AF-EBF1-083B-C53C41035FF9}"/>
              </a:ext>
            </a:extLst>
          </p:cNvPr>
          <p:cNvSpPr/>
          <p:nvPr/>
        </p:nvSpPr>
        <p:spPr>
          <a:xfrm rot="5400000" flipH="1">
            <a:off x="7549345" y="3515320"/>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8" name="Arrow: Bent 197">
            <a:extLst>
              <a:ext uri="{FF2B5EF4-FFF2-40B4-BE49-F238E27FC236}">
                <a16:creationId xmlns:a16="http://schemas.microsoft.com/office/drawing/2014/main" id="{AC4A8DE1-FDA3-9ABC-F44A-F2A04629D091}"/>
              </a:ext>
            </a:extLst>
          </p:cNvPr>
          <p:cNvSpPr/>
          <p:nvPr/>
        </p:nvSpPr>
        <p:spPr>
          <a:xfrm rot="5400000" flipH="1">
            <a:off x="9745806" y="3524062"/>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9" name="Rectangle 198">
            <a:extLst>
              <a:ext uri="{FF2B5EF4-FFF2-40B4-BE49-F238E27FC236}">
                <a16:creationId xmlns:a16="http://schemas.microsoft.com/office/drawing/2014/main" id="{6B08B2C1-DBA0-1D1C-6865-B8C63D75616D}"/>
              </a:ext>
            </a:extLst>
          </p:cNvPr>
          <p:cNvSpPr/>
          <p:nvPr/>
        </p:nvSpPr>
        <p:spPr>
          <a:xfrm rot="5400000">
            <a:off x="4139124" y="386023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Metadata f/w</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201" name="Rectangle: Rounded Corners 200">
            <a:extLst>
              <a:ext uri="{FF2B5EF4-FFF2-40B4-BE49-F238E27FC236}">
                <a16:creationId xmlns:a16="http://schemas.microsoft.com/office/drawing/2014/main" id="{59480120-E207-F6BF-2120-CE47878130F5}"/>
              </a:ext>
            </a:extLst>
          </p:cNvPr>
          <p:cNvSpPr/>
          <p:nvPr/>
        </p:nvSpPr>
        <p:spPr>
          <a:xfrm>
            <a:off x="173414" y="594158"/>
            <a:ext cx="1496444"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2" name="Picture 201" descr="Icon&#10;&#10;Description automatically generated">
            <a:extLst>
              <a:ext uri="{FF2B5EF4-FFF2-40B4-BE49-F238E27FC236}">
                <a16:creationId xmlns:a16="http://schemas.microsoft.com/office/drawing/2014/main" id="{494A0347-D0AE-B963-7B50-0E5CFD7C6B8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77323" y="2034177"/>
            <a:ext cx="599469" cy="644875"/>
          </a:xfrm>
          <a:prstGeom prst="rect">
            <a:avLst/>
          </a:prstGeom>
        </p:spPr>
      </p:pic>
      <p:sp>
        <p:nvSpPr>
          <p:cNvPr id="203" name="TextBox 202">
            <a:extLst>
              <a:ext uri="{FF2B5EF4-FFF2-40B4-BE49-F238E27FC236}">
                <a16:creationId xmlns:a16="http://schemas.microsoft.com/office/drawing/2014/main" id="{40222926-61AC-EC8F-D1F6-1C7D1230A5AF}"/>
              </a:ext>
            </a:extLst>
          </p:cNvPr>
          <p:cNvSpPr txBox="1"/>
          <p:nvPr/>
        </p:nvSpPr>
        <p:spPr>
          <a:xfrm>
            <a:off x="10985177" y="2710891"/>
            <a:ext cx="103047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2060"/>
                </a:solidFill>
                <a:effectLst/>
                <a:uLnTx/>
                <a:uFillTx/>
                <a:latin typeface="Arial"/>
                <a:ea typeface="+mn-ea"/>
                <a:cs typeface="Arial"/>
              </a:rPr>
              <a:t>Self Service, Sanctioned Analytics</a:t>
            </a:r>
          </a:p>
        </p:txBody>
      </p:sp>
      <p:grpSp>
        <p:nvGrpSpPr>
          <p:cNvPr id="204" name="Group 203">
            <a:extLst>
              <a:ext uri="{FF2B5EF4-FFF2-40B4-BE49-F238E27FC236}">
                <a16:creationId xmlns:a16="http://schemas.microsoft.com/office/drawing/2014/main" id="{8CA146E6-AA10-71FA-C0CB-AFED14F83536}"/>
              </a:ext>
            </a:extLst>
          </p:cNvPr>
          <p:cNvGrpSpPr/>
          <p:nvPr/>
        </p:nvGrpSpPr>
        <p:grpSpPr>
          <a:xfrm>
            <a:off x="10967773" y="3949786"/>
            <a:ext cx="1010487" cy="945713"/>
            <a:chOff x="11051568" y="3877841"/>
            <a:chExt cx="1010487" cy="945713"/>
          </a:xfrm>
        </p:grpSpPr>
        <p:pic>
          <p:nvPicPr>
            <p:cNvPr id="205" name="Picture 204">
              <a:extLst>
                <a:ext uri="{FF2B5EF4-FFF2-40B4-BE49-F238E27FC236}">
                  <a16:creationId xmlns:a16="http://schemas.microsoft.com/office/drawing/2014/main" id="{FE6920A7-CB17-9E5E-DCD3-020DBF8F4456}"/>
                </a:ext>
              </a:extLst>
            </p:cNvPr>
            <p:cNvPicPr>
              <a:picLocks noChangeAspect="1"/>
            </p:cNvPicPr>
            <p:nvPr/>
          </p:nvPicPr>
          <p:blipFill>
            <a:blip r:embed="rId11"/>
            <a:stretch>
              <a:fillRect/>
            </a:stretch>
          </p:blipFill>
          <p:spPr>
            <a:xfrm>
              <a:off x="11434235" y="3877841"/>
              <a:ext cx="347392" cy="271037"/>
            </a:xfrm>
            <a:prstGeom prst="rect">
              <a:avLst/>
            </a:prstGeom>
          </p:spPr>
        </p:pic>
        <p:sp>
          <p:nvSpPr>
            <p:cNvPr id="206" name="TextBox 205">
              <a:extLst>
                <a:ext uri="{FF2B5EF4-FFF2-40B4-BE49-F238E27FC236}">
                  <a16:creationId xmlns:a16="http://schemas.microsoft.com/office/drawing/2014/main" id="{47C50D8E-064B-2E8E-D5B9-E1EF36D5408F}"/>
                </a:ext>
              </a:extLst>
            </p:cNvPr>
            <p:cNvSpPr txBox="1"/>
            <p:nvPr/>
          </p:nvSpPr>
          <p:spPr>
            <a:xfrm>
              <a:off x="11327728" y="4073306"/>
              <a:ext cx="665183"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Consumer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7" name="Picture 206">
              <a:extLst>
                <a:ext uri="{FF2B5EF4-FFF2-40B4-BE49-F238E27FC236}">
                  <a16:creationId xmlns:a16="http://schemas.microsoft.com/office/drawing/2014/main" id="{1F206263-42AE-75B3-C3E8-B09CE9E0BC8C}"/>
                </a:ext>
              </a:extLst>
            </p:cNvPr>
            <p:cNvPicPr>
              <a:picLocks noChangeAspect="1"/>
            </p:cNvPicPr>
            <p:nvPr/>
          </p:nvPicPr>
          <p:blipFill>
            <a:blip r:embed="rId12"/>
            <a:stretch>
              <a:fillRect/>
            </a:stretch>
          </p:blipFill>
          <p:spPr>
            <a:xfrm>
              <a:off x="11248144" y="4322458"/>
              <a:ext cx="274023" cy="244623"/>
            </a:xfrm>
            <a:prstGeom prst="rect">
              <a:avLst/>
            </a:prstGeom>
          </p:spPr>
        </p:pic>
        <p:sp>
          <p:nvSpPr>
            <p:cNvPr id="208" name="TextBox 207">
              <a:extLst>
                <a:ext uri="{FF2B5EF4-FFF2-40B4-BE49-F238E27FC236}">
                  <a16:creationId xmlns:a16="http://schemas.microsoft.com/office/drawing/2014/main" id="{7378139A-3F2C-78DF-3A36-1A006AB82672}"/>
                </a:ext>
              </a:extLst>
            </p:cNvPr>
            <p:cNvSpPr txBox="1"/>
            <p:nvPr/>
          </p:nvSpPr>
          <p:spPr>
            <a:xfrm>
              <a:off x="11051568" y="4602619"/>
              <a:ext cx="701991"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Power User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9" name="Picture 208">
              <a:extLst>
                <a:ext uri="{FF2B5EF4-FFF2-40B4-BE49-F238E27FC236}">
                  <a16:creationId xmlns:a16="http://schemas.microsoft.com/office/drawing/2014/main" id="{974E8FFA-3A10-75FF-B596-1E252C03B97F}"/>
                </a:ext>
              </a:extLst>
            </p:cNvPr>
            <p:cNvPicPr>
              <a:picLocks noChangeAspect="1"/>
            </p:cNvPicPr>
            <p:nvPr/>
          </p:nvPicPr>
          <p:blipFill>
            <a:blip r:embed="rId13"/>
            <a:stretch>
              <a:fillRect/>
            </a:stretch>
          </p:blipFill>
          <p:spPr>
            <a:xfrm>
              <a:off x="11637544" y="4281654"/>
              <a:ext cx="326895" cy="279586"/>
            </a:xfrm>
            <a:prstGeom prst="rect">
              <a:avLst/>
            </a:prstGeom>
          </p:spPr>
        </p:pic>
        <p:sp>
          <p:nvSpPr>
            <p:cNvPr id="210" name="TextBox 209">
              <a:extLst>
                <a:ext uri="{FF2B5EF4-FFF2-40B4-BE49-F238E27FC236}">
                  <a16:creationId xmlns:a16="http://schemas.microsoft.com/office/drawing/2014/main" id="{B476309C-725C-CCC1-D45C-47D79BD6F28A}"/>
                </a:ext>
              </a:extLst>
            </p:cNvPr>
            <p:cNvSpPr txBox="1"/>
            <p:nvPr/>
          </p:nvSpPr>
          <p:spPr>
            <a:xfrm>
              <a:off x="11597788" y="4608110"/>
              <a:ext cx="464267" cy="215444"/>
            </a:xfrm>
            <a:prstGeom prst="rect">
              <a:avLst/>
            </a:prstGeom>
            <a:noFill/>
          </p:spPr>
          <p:txBody>
            <a:bodyPr wrap="non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Admin</a:t>
              </a:r>
            </a:p>
          </p:txBody>
        </p:sp>
      </p:grpSp>
      <p:sp>
        <p:nvSpPr>
          <p:cNvPr id="211" name="Rectangle: Rounded Corners 210">
            <a:extLst>
              <a:ext uri="{FF2B5EF4-FFF2-40B4-BE49-F238E27FC236}">
                <a16:creationId xmlns:a16="http://schemas.microsoft.com/office/drawing/2014/main" id="{E7D161BD-808A-501B-EF97-525A047A4789}"/>
              </a:ext>
            </a:extLst>
          </p:cNvPr>
          <p:cNvSpPr/>
          <p:nvPr/>
        </p:nvSpPr>
        <p:spPr>
          <a:xfrm>
            <a:off x="10895895" y="1465074"/>
            <a:ext cx="1112045" cy="3704966"/>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E913BA46-FCF1-7D0A-76A3-5E5F132DF947}"/>
              </a:ext>
            </a:extLst>
          </p:cNvPr>
          <p:cNvSpPr/>
          <p:nvPr/>
        </p:nvSpPr>
        <p:spPr>
          <a:xfrm>
            <a:off x="10864883" y="604112"/>
            <a:ext cx="1168138" cy="370926"/>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Consumption</a:t>
            </a:r>
          </a:p>
        </p:txBody>
      </p:sp>
      <p:sp>
        <p:nvSpPr>
          <p:cNvPr id="214" name="Rectangle: Rounded Corners 213">
            <a:extLst>
              <a:ext uri="{FF2B5EF4-FFF2-40B4-BE49-F238E27FC236}">
                <a16:creationId xmlns:a16="http://schemas.microsoft.com/office/drawing/2014/main" id="{4F9719C7-0BCF-2137-C7A3-A52AB946F5E8}"/>
              </a:ext>
            </a:extLst>
          </p:cNvPr>
          <p:cNvSpPr/>
          <p:nvPr/>
        </p:nvSpPr>
        <p:spPr>
          <a:xfrm>
            <a:off x="10812826" y="584712"/>
            <a:ext cx="1295941"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5730F12-5FE7-5079-9687-11702179A507}"/>
              </a:ext>
            </a:extLst>
          </p:cNvPr>
          <p:cNvGrpSpPr/>
          <p:nvPr/>
        </p:nvGrpSpPr>
        <p:grpSpPr>
          <a:xfrm>
            <a:off x="4721081" y="2491931"/>
            <a:ext cx="347745" cy="569076"/>
            <a:chOff x="4721081" y="2491931"/>
            <a:chExt cx="347745" cy="569076"/>
          </a:xfrm>
        </p:grpSpPr>
        <p:pic>
          <p:nvPicPr>
            <p:cNvPr id="7" name="Picture 6">
              <a:extLst>
                <a:ext uri="{FF2B5EF4-FFF2-40B4-BE49-F238E27FC236}">
                  <a16:creationId xmlns:a16="http://schemas.microsoft.com/office/drawing/2014/main" id="{3BBC4CDC-E250-F751-634B-753F1B142E36}"/>
                </a:ext>
              </a:extLst>
            </p:cNvPr>
            <p:cNvPicPr>
              <a:picLocks noChangeAspect="1"/>
            </p:cNvPicPr>
            <p:nvPr/>
          </p:nvPicPr>
          <p:blipFill>
            <a:blip r:embed="rId14"/>
            <a:stretch>
              <a:fillRect/>
            </a:stretch>
          </p:blipFill>
          <p:spPr>
            <a:xfrm>
              <a:off x="4733663" y="2716267"/>
              <a:ext cx="335163" cy="344740"/>
            </a:xfrm>
            <a:prstGeom prst="rect">
              <a:avLst/>
            </a:prstGeom>
          </p:spPr>
        </p:pic>
        <p:pic>
          <p:nvPicPr>
            <p:cNvPr id="8" name="Picture 7">
              <a:extLst>
                <a:ext uri="{FF2B5EF4-FFF2-40B4-BE49-F238E27FC236}">
                  <a16:creationId xmlns:a16="http://schemas.microsoft.com/office/drawing/2014/main" id="{558E417F-4BFA-6E8D-8C46-6777C33DF81B}"/>
                </a:ext>
              </a:extLst>
            </p:cNvPr>
            <p:cNvPicPr>
              <a:picLocks noChangeAspect="1"/>
            </p:cNvPicPr>
            <p:nvPr/>
          </p:nvPicPr>
          <p:blipFill>
            <a:blip r:embed="rId15"/>
            <a:stretch>
              <a:fillRect/>
            </a:stretch>
          </p:blipFill>
          <p:spPr>
            <a:xfrm>
              <a:off x="4721081" y="2491931"/>
              <a:ext cx="335163" cy="188529"/>
            </a:xfrm>
            <a:prstGeom prst="rect">
              <a:avLst/>
            </a:prstGeom>
          </p:spPr>
        </p:pic>
      </p:grpSp>
      <p:grpSp>
        <p:nvGrpSpPr>
          <p:cNvPr id="11" name="Group 10">
            <a:extLst>
              <a:ext uri="{FF2B5EF4-FFF2-40B4-BE49-F238E27FC236}">
                <a16:creationId xmlns:a16="http://schemas.microsoft.com/office/drawing/2014/main" id="{4266C56A-58F5-FF86-D404-710C43064D2A}"/>
              </a:ext>
            </a:extLst>
          </p:cNvPr>
          <p:cNvGrpSpPr/>
          <p:nvPr/>
        </p:nvGrpSpPr>
        <p:grpSpPr>
          <a:xfrm>
            <a:off x="7175845" y="2472001"/>
            <a:ext cx="347745" cy="569076"/>
            <a:chOff x="4721081" y="2491931"/>
            <a:chExt cx="347745" cy="569076"/>
          </a:xfrm>
        </p:grpSpPr>
        <p:pic>
          <p:nvPicPr>
            <p:cNvPr id="12" name="Picture 11">
              <a:extLst>
                <a:ext uri="{FF2B5EF4-FFF2-40B4-BE49-F238E27FC236}">
                  <a16:creationId xmlns:a16="http://schemas.microsoft.com/office/drawing/2014/main" id="{8C6A15E3-5EEF-671A-DDB3-99F4DC01D62C}"/>
                </a:ext>
              </a:extLst>
            </p:cNvPr>
            <p:cNvPicPr>
              <a:picLocks noChangeAspect="1"/>
            </p:cNvPicPr>
            <p:nvPr/>
          </p:nvPicPr>
          <p:blipFill>
            <a:blip r:embed="rId14"/>
            <a:stretch>
              <a:fillRect/>
            </a:stretch>
          </p:blipFill>
          <p:spPr>
            <a:xfrm>
              <a:off x="4733663" y="2716267"/>
              <a:ext cx="335163" cy="344740"/>
            </a:xfrm>
            <a:prstGeom prst="rect">
              <a:avLst/>
            </a:prstGeom>
          </p:spPr>
        </p:pic>
        <p:pic>
          <p:nvPicPr>
            <p:cNvPr id="13" name="Picture 12">
              <a:extLst>
                <a:ext uri="{FF2B5EF4-FFF2-40B4-BE49-F238E27FC236}">
                  <a16:creationId xmlns:a16="http://schemas.microsoft.com/office/drawing/2014/main" id="{6228DBEF-D1E8-6535-585B-34A113BF5734}"/>
                </a:ext>
              </a:extLst>
            </p:cNvPr>
            <p:cNvPicPr>
              <a:picLocks noChangeAspect="1"/>
            </p:cNvPicPr>
            <p:nvPr/>
          </p:nvPicPr>
          <p:blipFill>
            <a:blip r:embed="rId15"/>
            <a:stretch>
              <a:fillRect/>
            </a:stretch>
          </p:blipFill>
          <p:spPr>
            <a:xfrm>
              <a:off x="4721081" y="2491931"/>
              <a:ext cx="335163" cy="188529"/>
            </a:xfrm>
            <a:prstGeom prst="rect">
              <a:avLst/>
            </a:prstGeom>
          </p:spPr>
        </p:pic>
      </p:grpSp>
      <p:grpSp>
        <p:nvGrpSpPr>
          <p:cNvPr id="17" name="Group 16">
            <a:extLst>
              <a:ext uri="{FF2B5EF4-FFF2-40B4-BE49-F238E27FC236}">
                <a16:creationId xmlns:a16="http://schemas.microsoft.com/office/drawing/2014/main" id="{15964D1B-5BF5-694A-F77C-3F3D6459743D}"/>
              </a:ext>
            </a:extLst>
          </p:cNvPr>
          <p:cNvGrpSpPr/>
          <p:nvPr/>
        </p:nvGrpSpPr>
        <p:grpSpPr>
          <a:xfrm>
            <a:off x="9125729" y="2491931"/>
            <a:ext cx="347745" cy="569076"/>
            <a:chOff x="4721081" y="2491931"/>
            <a:chExt cx="347745" cy="569076"/>
          </a:xfrm>
        </p:grpSpPr>
        <p:pic>
          <p:nvPicPr>
            <p:cNvPr id="21" name="Picture 20">
              <a:extLst>
                <a:ext uri="{FF2B5EF4-FFF2-40B4-BE49-F238E27FC236}">
                  <a16:creationId xmlns:a16="http://schemas.microsoft.com/office/drawing/2014/main" id="{02489D9C-4FBB-01B2-285A-44950776FCB5}"/>
                </a:ext>
              </a:extLst>
            </p:cNvPr>
            <p:cNvPicPr>
              <a:picLocks noChangeAspect="1"/>
            </p:cNvPicPr>
            <p:nvPr/>
          </p:nvPicPr>
          <p:blipFill>
            <a:blip r:embed="rId14"/>
            <a:stretch>
              <a:fillRect/>
            </a:stretch>
          </p:blipFill>
          <p:spPr>
            <a:xfrm>
              <a:off x="4733663" y="2716267"/>
              <a:ext cx="335163" cy="344740"/>
            </a:xfrm>
            <a:prstGeom prst="rect">
              <a:avLst/>
            </a:prstGeom>
          </p:spPr>
        </p:pic>
        <p:pic>
          <p:nvPicPr>
            <p:cNvPr id="22" name="Picture 21">
              <a:extLst>
                <a:ext uri="{FF2B5EF4-FFF2-40B4-BE49-F238E27FC236}">
                  <a16:creationId xmlns:a16="http://schemas.microsoft.com/office/drawing/2014/main" id="{ED88797A-6B21-1C3A-81D4-E2440DEA1402}"/>
                </a:ext>
              </a:extLst>
            </p:cNvPr>
            <p:cNvPicPr>
              <a:picLocks noChangeAspect="1"/>
            </p:cNvPicPr>
            <p:nvPr/>
          </p:nvPicPr>
          <p:blipFill>
            <a:blip r:embed="rId15"/>
            <a:stretch>
              <a:fillRect/>
            </a:stretch>
          </p:blipFill>
          <p:spPr>
            <a:xfrm>
              <a:off x="4721081" y="2491931"/>
              <a:ext cx="335163" cy="188529"/>
            </a:xfrm>
            <a:prstGeom prst="rect">
              <a:avLst/>
            </a:prstGeom>
          </p:spPr>
        </p:pic>
      </p:grpSp>
      <p:pic>
        <p:nvPicPr>
          <p:cNvPr id="23" name="Picture 22">
            <a:extLst>
              <a:ext uri="{FF2B5EF4-FFF2-40B4-BE49-F238E27FC236}">
                <a16:creationId xmlns:a16="http://schemas.microsoft.com/office/drawing/2014/main" id="{5AF530C5-374F-4B3B-55A2-0D220E16C906}"/>
              </a:ext>
            </a:extLst>
          </p:cNvPr>
          <p:cNvPicPr>
            <a:picLocks noChangeAspect="1"/>
          </p:cNvPicPr>
          <p:nvPr/>
        </p:nvPicPr>
        <p:blipFill>
          <a:blip r:embed="rId14"/>
          <a:stretch>
            <a:fillRect/>
          </a:stretch>
        </p:blipFill>
        <p:spPr>
          <a:xfrm>
            <a:off x="9927232" y="6036140"/>
            <a:ext cx="268542" cy="276215"/>
          </a:xfrm>
          <a:prstGeom prst="rect">
            <a:avLst/>
          </a:prstGeom>
        </p:spPr>
      </p:pic>
      <p:sp>
        <p:nvSpPr>
          <p:cNvPr id="24" name="Rectangle 23">
            <a:extLst>
              <a:ext uri="{FF2B5EF4-FFF2-40B4-BE49-F238E27FC236}">
                <a16:creationId xmlns:a16="http://schemas.microsoft.com/office/drawing/2014/main" id="{52C9B4A9-5504-810C-A4BE-5E0D329CFEDA}"/>
              </a:ext>
            </a:extLst>
          </p:cNvPr>
          <p:cNvSpPr/>
          <p:nvPr/>
        </p:nvSpPr>
        <p:spPr>
          <a:xfrm>
            <a:off x="204608" y="1164782"/>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25" name="Group 24">
            <a:extLst>
              <a:ext uri="{FF2B5EF4-FFF2-40B4-BE49-F238E27FC236}">
                <a16:creationId xmlns:a16="http://schemas.microsoft.com/office/drawing/2014/main" id="{FC073495-E595-94AB-A5F1-0643D5FEB1B4}"/>
              </a:ext>
            </a:extLst>
          </p:cNvPr>
          <p:cNvGrpSpPr/>
          <p:nvPr/>
        </p:nvGrpSpPr>
        <p:grpSpPr>
          <a:xfrm>
            <a:off x="1196235" y="3037499"/>
            <a:ext cx="374038" cy="464355"/>
            <a:chOff x="1439467" y="4520777"/>
            <a:chExt cx="374038" cy="464355"/>
          </a:xfrm>
        </p:grpSpPr>
        <p:sp>
          <p:nvSpPr>
            <p:cNvPr id="26" name="TextBox 25">
              <a:extLst>
                <a:ext uri="{FF2B5EF4-FFF2-40B4-BE49-F238E27FC236}">
                  <a16:creationId xmlns:a16="http://schemas.microsoft.com/office/drawing/2014/main" id="{15E98CB3-7FF9-FE3D-72C8-7FFA14D59956}"/>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27" name="Picture 26">
              <a:extLst>
                <a:ext uri="{FF2B5EF4-FFF2-40B4-BE49-F238E27FC236}">
                  <a16:creationId xmlns:a16="http://schemas.microsoft.com/office/drawing/2014/main" id="{87D2C1D1-B131-4A10-8C69-4F62AE051051}"/>
                </a:ext>
              </a:extLst>
            </p:cNvPr>
            <p:cNvPicPr>
              <a:picLocks noChangeAspect="1"/>
            </p:cNvPicPr>
            <p:nvPr/>
          </p:nvPicPr>
          <p:blipFill>
            <a:blip r:embed="rId16"/>
            <a:stretch>
              <a:fillRect/>
            </a:stretch>
          </p:blipFill>
          <p:spPr>
            <a:xfrm>
              <a:off x="1475383" y="4520777"/>
              <a:ext cx="321568" cy="302162"/>
            </a:xfrm>
            <a:prstGeom prst="rect">
              <a:avLst/>
            </a:prstGeom>
          </p:spPr>
        </p:pic>
      </p:grpSp>
      <p:sp>
        <p:nvSpPr>
          <p:cNvPr id="29" name="Rectangle 28">
            <a:extLst>
              <a:ext uri="{FF2B5EF4-FFF2-40B4-BE49-F238E27FC236}">
                <a16:creationId xmlns:a16="http://schemas.microsoft.com/office/drawing/2014/main" id="{5094B15D-503D-60AB-BC2B-6DF72F6B3ACE}"/>
              </a:ext>
            </a:extLst>
          </p:cNvPr>
          <p:cNvSpPr/>
          <p:nvPr/>
        </p:nvSpPr>
        <p:spPr>
          <a:xfrm>
            <a:off x="414196" y="1434062"/>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0" name="TextBox 29">
            <a:extLst>
              <a:ext uri="{FF2B5EF4-FFF2-40B4-BE49-F238E27FC236}">
                <a16:creationId xmlns:a16="http://schemas.microsoft.com/office/drawing/2014/main" id="{36CBC85C-E889-C5E0-39E9-F48FE7DC8036}"/>
              </a:ext>
            </a:extLst>
          </p:cNvPr>
          <p:cNvSpPr txBox="1"/>
          <p:nvPr/>
        </p:nvSpPr>
        <p:spPr>
          <a:xfrm>
            <a:off x="417791" y="2074089"/>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1" name="Picture 30">
            <a:extLst>
              <a:ext uri="{FF2B5EF4-FFF2-40B4-BE49-F238E27FC236}">
                <a16:creationId xmlns:a16="http://schemas.microsoft.com/office/drawing/2014/main" id="{A65B5F4E-9F9E-6BB5-D363-283B5431880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73045" y="1675219"/>
            <a:ext cx="302122" cy="344009"/>
          </a:xfrm>
          <a:prstGeom prst="rect">
            <a:avLst/>
          </a:prstGeom>
          <a:effectLst>
            <a:outerShdw blurRad="50800" dist="50800" dir="5400000" algn="ctr" rotWithShape="0">
              <a:schemeClr val="bg1"/>
            </a:outerShdw>
          </a:effectLst>
        </p:spPr>
      </p:pic>
      <p:cxnSp>
        <p:nvCxnSpPr>
          <p:cNvPr id="32" name="Elbow Connector 12">
            <a:extLst>
              <a:ext uri="{FF2B5EF4-FFF2-40B4-BE49-F238E27FC236}">
                <a16:creationId xmlns:a16="http://schemas.microsoft.com/office/drawing/2014/main" id="{4163608F-FFE0-2B83-F4C6-8D73D8726553}"/>
              </a:ext>
            </a:extLst>
          </p:cNvPr>
          <p:cNvCxnSpPr>
            <a:cxnSpLocks/>
            <a:stCxn id="29" idx="2"/>
            <a:endCxn id="46" idx="1"/>
          </p:cNvCxnSpPr>
          <p:nvPr/>
        </p:nvCxnSpPr>
        <p:spPr>
          <a:xfrm rot="16200000" flipH="1">
            <a:off x="315735" y="3298971"/>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3" name="Elbow Connector 191">
            <a:extLst>
              <a:ext uri="{FF2B5EF4-FFF2-40B4-BE49-F238E27FC236}">
                <a16:creationId xmlns:a16="http://schemas.microsoft.com/office/drawing/2014/main" id="{D935DF1E-1D0F-0FB1-FB06-FB9580A00A7E}"/>
              </a:ext>
            </a:extLst>
          </p:cNvPr>
          <p:cNvCxnSpPr>
            <a:cxnSpLocks/>
            <a:stCxn id="29" idx="2"/>
            <a:endCxn id="27" idx="1"/>
          </p:cNvCxnSpPr>
          <p:nvPr/>
        </p:nvCxnSpPr>
        <p:spPr>
          <a:xfrm rot="16200000" flipH="1">
            <a:off x="829139" y="2785568"/>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E91FBD0F-E316-42E1-0DD8-0E987D1F2FF5}"/>
              </a:ext>
            </a:extLst>
          </p:cNvPr>
          <p:cNvSpPr txBox="1"/>
          <p:nvPr/>
        </p:nvSpPr>
        <p:spPr>
          <a:xfrm>
            <a:off x="1117167" y="2772916"/>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35" name="TextBox 34">
            <a:extLst>
              <a:ext uri="{FF2B5EF4-FFF2-40B4-BE49-F238E27FC236}">
                <a16:creationId xmlns:a16="http://schemas.microsoft.com/office/drawing/2014/main" id="{078AFC81-EEE8-B319-6959-630CA5742A8E}"/>
              </a:ext>
            </a:extLst>
          </p:cNvPr>
          <p:cNvSpPr txBox="1"/>
          <p:nvPr/>
        </p:nvSpPr>
        <p:spPr>
          <a:xfrm>
            <a:off x="1121608" y="3740858"/>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6" name="Picture 35">
            <a:extLst>
              <a:ext uri="{FF2B5EF4-FFF2-40B4-BE49-F238E27FC236}">
                <a16:creationId xmlns:a16="http://schemas.microsoft.com/office/drawing/2014/main" id="{664E81E3-E879-35DE-F080-523AE11B18A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44921" y="1684246"/>
            <a:ext cx="302122" cy="344009"/>
          </a:xfrm>
          <a:prstGeom prst="rect">
            <a:avLst/>
          </a:prstGeom>
          <a:effectLst>
            <a:outerShdw blurRad="50800" dist="50800" dir="5400000" algn="ctr" rotWithShape="0">
              <a:schemeClr val="bg1"/>
            </a:outerShdw>
          </a:effectLst>
        </p:spPr>
      </p:pic>
      <p:pic>
        <p:nvPicPr>
          <p:cNvPr id="37" name="Picture 36">
            <a:extLst>
              <a:ext uri="{FF2B5EF4-FFF2-40B4-BE49-F238E27FC236}">
                <a16:creationId xmlns:a16="http://schemas.microsoft.com/office/drawing/2014/main" id="{B3760ED4-DFF4-166F-9D96-13388C1721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04587" y="1691028"/>
            <a:ext cx="302122" cy="344009"/>
          </a:xfrm>
          <a:prstGeom prst="rect">
            <a:avLst/>
          </a:prstGeom>
          <a:effectLst>
            <a:outerShdw blurRad="50800" dist="50800" dir="5400000" algn="ctr" rotWithShape="0">
              <a:schemeClr val="bg1"/>
            </a:outerShdw>
          </a:effectLst>
        </p:spPr>
      </p:pic>
      <p:grpSp>
        <p:nvGrpSpPr>
          <p:cNvPr id="38" name="Group 37">
            <a:extLst>
              <a:ext uri="{FF2B5EF4-FFF2-40B4-BE49-F238E27FC236}">
                <a16:creationId xmlns:a16="http://schemas.microsoft.com/office/drawing/2014/main" id="{1AEEAB87-C591-40A6-1DB4-8B274C77543B}"/>
              </a:ext>
            </a:extLst>
          </p:cNvPr>
          <p:cNvGrpSpPr/>
          <p:nvPr/>
        </p:nvGrpSpPr>
        <p:grpSpPr>
          <a:xfrm>
            <a:off x="417412" y="4625045"/>
            <a:ext cx="1355421" cy="1071286"/>
            <a:chOff x="520279" y="4858968"/>
            <a:chExt cx="1355421" cy="1071286"/>
          </a:xfrm>
        </p:grpSpPr>
        <p:sp>
          <p:nvSpPr>
            <p:cNvPr id="39" name="Rectangle 38">
              <a:extLst>
                <a:ext uri="{FF2B5EF4-FFF2-40B4-BE49-F238E27FC236}">
                  <a16:creationId xmlns:a16="http://schemas.microsoft.com/office/drawing/2014/main" id="{B834A5AE-B5CC-534C-B30E-4428F319FAA7}"/>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40" name="Picture 39">
              <a:extLst>
                <a:ext uri="{FF2B5EF4-FFF2-40B4-BE49-F238E27FC236}">
                  <a16:creationId xmlns:a16="http://schemas.microsoft.com/office/drawing/2014/main" id="{27E89BDB-43B3-C488-FEC2-CD30F41A3E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41" name="Picture 40">
              <a:extLst>
                <a:ext uri="{FF2B5EF4-FFF2-40B4-BE49-F238E27FC236}">
                  <a16:creationId xmlns:a16="http://schemas.microsoft.com/office/drawing/2014/main" id="{B5CA2BF9-EB17-100E-95AD-D177B337C4C8}"/>
                </a:ext>
              </a:extLst>
            </p:cNvPr>
            <p:cNvPicPr>
              <a:picLocks noChangeAspect="1"/>
            </p:cNvPicPr>
            <p:nvPr/>
          </p:nvPicPr>
          <p:blipFill>
            <a:blip r:embed="rId18"/>
            <a:stretch>
              <a:fillRect/>
            </a:stretch>
          </p:blipFill>
          <p:spPr>
            <a:xfrm>
              <a:off x="647970" y="5522764"/>
              <a:ext cx="311660" cy="386792"/>
            </a:xfrm>
            <a:prstGeom prst="rect">
              <a:avLst/>
            </a:prstGeom>
          </p:spPr>
        </p:pic>
        <p:pic>
          <p:nvPicPr>
            <p:cNvPr id="42" name="Picture 41">
              <a:extLst>
                <a:ext uri="{FF2B5EF4-FFF2-40B4-BE49-F238E27FC236}">
                  <a16:creationId xmlns:a16="http://schemas.microsoft.com/office/drawing/2014/main" id="{C10BFFE1-77F7-4CDF-AF70-E026488BC8C8}"/>
                </a:ext>
              </a:extLst>
            </p:cNvPr>
            <p:cNvPicPr>
              <a:picLocks noChangeAspect="1"/>
            </p:cNvPicPr>
            <p:nvPr/>
          </p:nvPicPr>
          <p:blipFill>
            <a:blip r:embed="rId19"/>
            <a:stretch>
              <a:fillRect/>
            </a:stretch>
          </p:blipFill>
          <p:spPr>
            <a:xfrm>
              <a:off x="1263890" y="5543974"/>
              <a:ext cx="388691" cy="253401"/>
            </a:xfrm>
            <a:prstGeom prst="rect">
              <a:avLst/>
            </a:prstGeom>
          </p:spPr>
        </p:pic>
        <p:sp>
          <p:nvSpPr>
            <p:cNvPr id="43" name="TextBox 42">
              <a:extLst>
                <a:ext uri="{FF2B5EF4-FFF2-40B4-BE49-F238E27FC236}">
                  <a16:creationId xmlns:a16="http://schemas.microsoft.com/office/drawing/2014/main" id="{830FBE69-D9E5-688A-A9B3-C1EF2947758C}"/>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4" name="Elbow Connector 191">
            <a:extLst>
              <a:ext uri="{FF2B5EF4-FFF2-40B4-BE49-F238E27FC236}">
                <a16:creationId xmlns:a16="http://schemas.microsoft.com/office/drawing/2014/main" id="{4A940960-A67E-FFC2-4F83-BF97BF5DB758}"/>
              </a:ext>
            </a:extLst>
          </p:cNvPr>
          <p:cNvCxnSpPr>
            <a:cxnSpLocks/>
            <a:stCxn id="39" idx="0"/>
            <a:endCxn id="27" idx="1"/>
          </p:cNvCxnSpPr>
          <p:nvPr/>
        </p:nvCxnSpPr>
        <p:spPr>
          <a:xfrm rot="5400000" flipH="1" flipV="1">
            <a:off x="422204" y="3815098"/>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5" name="Picture 44">
            <a:extLst>
              <a:ext uri="{FF2B5EF4-FFF2-40B4-BE49-F238E27FC236}">
                <a16:creationId xmlns:a16="http://schemas.microsoft.com/office/drawing/2014/main" id="{589AC3A9-A9EC-30DF-2400-34DB0C7BE682}"/>
              </a:ext>
            </a:extLst>
          </p:cNvPr>
          <p:cNvPicPr>
            <a:picLocks noChangeAspect="1"/>
          </p:cNvPicPr>
          <p:nvPr/>
        </p:nvPicPr>
        <p:blipFill>
          <a:blip r:embed="rId20"/>
          <a:stretch>
            <a:fillRect/>
          </a:stretch>
        </p:blipFill>
        <p:spPr>
          <a:xfrm>
            <a:off x="443528" y="4700279"/>
            <a:ext cx="451186" cy="480611"/>
          </a:xfrm>
          <a:prstGeom prst="rect">
            <a:avLst/>
          </a:prstGeom>
        </p:spPr>
      </p:pic>
      <p:pic>
        <p:nvPicPr>
          <p:cNvPr id="46" name="Picture 45">
            <a:extLst>
              <a:ext uri="{FF2B5EF4-FFF2-40B4-BE49-F238E27FC236}">
                <a16:creationId xmlns:a16="http://schemas.microsoft.com/office/drawing/2014/main" id="{42269C68-79D5-BD08-4CF8-6B34C7DB7987}"/>
              </a:ext>
            </a:extLst>
          </p:cNvPr>
          <p:cNvPicPr>
            <a:picLocks noChangeAspect="1"/>
          </p:cNvPicPr>
          <p:nvPr/>
        </p:nvPicPr>
        <p:blipFill>
          <a:blip r:embed="rId21"/>
          <a:stretch>
            <a:fillRect/>
          </a:stretch>
        </p:blipFill>
        <p:spPr>
          <a:xfrm>
            <a:off x="1194900" y="4003555"/>
            <a:ext cx="401166" cy="349163"/>
          </a:xfrm>
          <a:prstGeom prst="rect">
            <a:avLst/>
          </a:prstGeom>
        </p:spPr>
      </p:pic>
      <p:sp>
        <p:nvSpPr>
          <p:cNvPr id="47" name="Rectangle: Rounded Corners 46">
            <a:extLst>
              <a:ext uri="{FF2B5EF4-FFF2-40B4-BE49-F238E27FC236}">
                <a16:creationId xmlns:a16="http://schemas.microsoft.com/office/drawing/2014/main" id="{7AF54632-1A40-FCDC-3426-14595E84ADE1}"/>
              </a:ext>
            </a:extLst>
          </p:cNvPr>
          <p:cNvSpPr/>
          <p:nvPr/>
        </p:nvSpPr>
        <p:spPr>
          <a:xfrm>
            <a:off x="305900" y="1367719"/>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114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BB2F-169C-84AD-FAE4-AB84B8D3CFFD}"/>
              </a:ext>
            </a:extLst>
          </p:cNvPr>
          <p:cNvSpPr>
            <a:spLocks noGrp="1"/>
          </p:cNvSpPr>
          <p:nvPr>
            <p:ph type="title"/>
          </p:nvPr>
        </p:nvSpPr>
        <p:spPr/>
        <p:txBody>
          <a:bodyPr/>
          <a:lstStyle/>
          <a:p>
            <a:r>
              <a:rPr lang="en-US"/>
              <a:t>Data Processing &amp; Transformation - Cleansing Patterns on Integrated Layer</a:t>
            </a:r>
          </a:p>
        </p:txBody>
      </p:sp>
      <p:sp>
        <p:nvSpPr>
          <p:cNvPr id="3" name="Slide Number Placeholder 2">
            <a:extLst>
              <a:ext uri="{FF2B5EF4-FFF2-40B4-BE49-F238E27FC236}">
                <a16:creationId xmlns:a16="http://schemas.microsoft.com/office/drawing/2014/main" id="{8A147738-EDCB-0843-3905-092339C61B53}"/>
              </a:ext>
            </a:extLst>
          </p:cNvPr>
          <p:cNvSpPr>
            <a:spLocks noGrp="1"/>
          </p:cNvSpPr>
          <p:nvPr>
            <p:ph type="sldNum" sz="quarter" idx="10"/>
          </p:nvPr>
        </p:nvSpPr>
        <p:spPr/>
        <p:txBody>
          <a:bodyPr/>
          <a:lstStyle/>
          <a:p>
            <a:fld id="{C9EBFD1A-B7A0-466A-B83C-FDA8DD378B8A}" type="slidenum">
              <a:rPr lang="en-US" smtClean="0"/>
              <a:pPr/>
              <a:t>43</a:t>
            </a:fld>
            <a:endParaRPr lang="en-US"/>
          </a:p>
        </p:txBody>
      </p:sp>
      <p:graphicFrame>
        <p:nvGraphicFramePr>
          <p:cNvPr id="4" name="Diagram 3">
            <a:extLst>
              <a:ext uri="{FF2B5EF4-FFF2-40B4-BE49-F238E27FC236}">
                <a16:creationId xmlns:a16="http://schemas.microsoft.com/office/drawing/2014/main" id="{EA728246-A3A8-0C9A-E928-7893DD2C8363}"/>
              </a:ext>
            </a:extLst>
          </p:cNvPr>
          <p:cNvGraphicFramePr/>
          <p:nvPr>
            <p:extLst>
              <p:ext uri="{D42A27DB-BD31-4B8C-83A1-F6EECF244321}">
                <p14:modId xmlns:p14="http://schemas.microsoft.com/office/powerpoint/2010/main" val="2335043555"/>
              </p:ext>
            </p:extLst>
          </p:nvPr>
        </p:nvGraphicFramePr>
        <p:xfrm>
          <a:off x="3274389" y="1186805"/>
          <a:ext cx="6485102" cy="3948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3" name="Connector: Curved 42">
            <a:extLst>
              <a:ext uri="{FF2B5EF4-FFF2-40B4-BE49-F238E27FC236}">
                <a16:creationId xmlns:a16="http://schemas.microsoft.com/office/drawing/2014/main" id="{70B528A6-AB04-2D34-ED19-42C1AA51D5CF}"/>
              </a:ext>
            </a:extLst>
          </p:cNvPr>
          <p:cNvCxnSpPr>
            <a:cxnSpLocks/>
            <a:stCxn id="71" idx="3"/>
            <a:endCxn id="97" idx="1"/>
          </p:cNvCxnSpPr>
          <p:nvPr/>
        </p:nvCxnSpPr>
        <p:spPr>
          <a:xfrm flipV="1">
            <a:off x="1823152" y="2598094"/>
            <a:ext cx="574384" cy="318361"/>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Icon&#10;&#10;Description automatically generated">
            <a:extLst>
              <a:ext uri="{FF2B5EF4-FFF2-40B4-BE49-F238E27FC236}">
                <a16:creationId xmlns:a16="http://schemas.microsoft.com/office/drawing/2014/main" id="{648C8AD2-35E5-7060-0AFD-63A2E8CC3C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4765" y="1147729"/>
            <a:ext cx="614937" cy="539259"/>
          </a:xfrm>
          <a:prstGeom prst="rect">
            <a:avLst/>
          </a:prstGeom>
        </p:spPr>
      </p:pic>
      <p:pic>
        <p:nvPicPr>
          <p:cNvPr id="54" name="Picture 53" descr="Icon&#10;&#10;Description automatically generated">
            <a:extLst>
              <a:ext uri="{FF2B5EF4-FFF2-40B4-BE49-F238E27FC236}">
                <a16:creationId xmlns:a16="http://schemas.microsoft.com/office/drawing/2014/main" id="{57D617CA-D275-8FE7-AC4E-0FCDBAF492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9788" y="2847363"/>
            <a:ext cx="614937" cy="539259"/>
          </a:xfrm>
          <a:prstGeom prst="rect">
            <a:avLst/>
          </a:prstGeom>
        </p:spPr>
      </p:pic>
      <p:sp>
        <p:nvSpPr>
          <p:cNvPr id="7" name="TextBox 6">
            <a:extLst>
              <a:ext uri="{FF2B5EF4-FFF2-40B4-BE49-F238E27FC236}">
                <a16:creationId xmlns:a16="http://schemas.microsoft.com/office/drawing/2014/main" id="{95A5257B-5E29-141E-D990-40715550B600}"/>
              </a:ext>
            </a:extLst>
          </p:cNvPr>
          <p:cNvSpPr txBox="1"/>
          <p:nvPr/>
        </p:nvSpPr>
        <p:spPr>
          <a:xfrm>
            <a:off x="7081409" y="4347299"/>
            <a:ext cx="1166722" cy="426698"/>
          </a:xfrm>
          <a:prstGeom prst="rect">
            <a:avLst/>
          </a:prstGeom>
          <a:noFill/>
        </p:spPr>
        <p:txBody>
          <a:bodyPr wrap="square" rtlCol="0">
            <a:normAutofit/>
          </a:bodyPr>
          <a:lstStyle/>
          <a:p>
            <a:pPr algn="l">
              <a:lnSpc>
                <a:spcPct val="110000"/>
              </a:lnSpc>
              <a:spcBef>
                <a:spcPts val="200"/>
              </a:spcBef>
              <a:spcAft>
                <a:spcPts val="200"/>
              </a:spcAft>
            </a:pPr>
            <a:r>
              <a:rPr lang="en-US" sz="1000">
                <a:ln/>
                <a:solidFill>
                  <a:sysClr val="windowText" lastClr="000000"/>
                </a:solidFill>
                <a:latin typeface="Calibri" panose="020F0502020204030204" pitchFamily="34" charset="0"/>
              </a:rPr>
              <a:t>Correction Algorithm</a:t>
            </a:r>
          </a:p>
        </p:txBody>
      </p:sp>
      <p:sp>
        <p:nvSpPr>
          <p:cNvPr id="8" name="TextBox 7">
            <a:extLst>
              <a:ext uri="{FF2B5EF4-FFF2-40B4-BE49-F238E27FC236}">
                <a16:creationId xmlns:a16="http://schemas.microsoft.com/office/drawing/2014/main" id="{A3D8912B-8E0D-BC8A-BF23-67937E235EE7}"/>
              </a:ext>
            </a:extLst>
          </p:cNvPr>
          <p:cNvSpPr txBox="1"/>
          <p:nvPr/>
        </p:nvSpPr>
        <p:spPr>
          <a:xfrm>
            <a:off x="3464945" y="4433260"/>
            <a:ext cx="1715561" cy="426698"/>
          </a:xfrm>
          <a:prstGeom prst="rect">
            <a:avLst/>
          </a:prstGeom>
          <a:no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Data Validation using predefined ruleset/dynamic queries</a:t>
            </a:r>
          </a:p>
        </p:txBody>
      </p:sp>
      <p:sp>
        <p:nvSpPr>
          <p:cNvPr id="10" name="TextBox 9">
            <a:extLst>
              <a:ext uri="{FF2B5EF4-FFF2-40B4-BE49-F238E27FC236}">
                <a16:creationId xmlns:a16="http://schemas.microsoft.com/office/drawing/2014/main" id="{191E3D43-E3F9-1E19-F4F3-C27ED267973A}"/>
              </a:ext>
            </a:extLst>
          </p:cNvPr>
          <p:cNvSpPr txBox="1"/>
          <p:nvPr/>
        </p:nvSpPr>
        <p:spPr>
          <a:xfrm>
            <a:off x="8503540" y="3871812"/>
            <a:ext cx="2214959" cy="971236"/>
          </a:xfrm>
          <a:prstGeom prst="rect">
            <a:avLst/>
          </a:prstGeom>
          <a:noFill/>
        </p:spPr>
        <p:txBody>
          <a:bodyPr wrap="square" rtlCol="0">
            <a:noAutofit/>
          </a:bodyPr>
          <a:lstStyle/>
          <a:p>
            <a:pPr marL="171450" indent="-171450" algn="l">
              <a:lnSpc>
                <a:spcPct val="110000"/>
              </a:lnSpc>
              <a:buFont typeface="Arial" panose="020B0604020202020204" pitchFamily="34" charset="0"/>
              <a:buChar char="•"/>
            </a:pPr>
            <a:r>
              <a:rPr lang="en-US" sz="900">
                <a:ln/>
                <a:solidFill>
                  <a:sysClr val="windowText" lastClr="000000"/>
                </a:solidFill>
                <a:latin typeface="Calibri" panose="020F0502020204030204" pitchFamily="34" charset="0"/>
              </a:rPr>
              <a:t>Mapping of Source Dataset to Target fields</a:t>
            </a:r>
          </a:p>
          <a:p>
            <a:pPr marL="171450" indent="-171450" algn="l">
              <a:lnSpc>
                <a:spcPct val="110000"/>
              </a:lnSpc>
              <a:buFont typeface="Arial" panose="020B0604020202020204" pitchFamily="34" charset="0"/>
              <a:buChar char="•"/>
            </a:pPr>
            <a:r>
              <a:rPr lang="en-US" sz="900">
                <a:ln/>
                <a:solidFill>
                  <a:sysClr val="windowText" lastClr="000000"/>
                </a:solidFill>
                <a:latin typeface="Calibri" panose="020F0502020204030204" pitchFamily="34" charset="0"/>
              </a:rPr>
              <a:t>Standardization of data across datasets</a:t>
            </a:r>
          </a:p>
          <a:p>
            <a:pPr marL="171450" indent="-171450" algn="l">
              <a:lnSpc>
                <a:spcPct val="110000"/>
              </a:lnSpc>
              <a:buFont typeface="Arial" panose="020B0604020202020204" pitchFamily="34" charset="0"/>
              <a:buChar char="•"/>
            </a:pPr>
            <a:r>
              <a:rPr lang="en-US" sz="900">
                <a:ln/>
                <a:solidFill>
                  <a:sysClr val="windowText" lastClr="000000"/>
                </a:solidFill>
                <a:latin typeface="Calibri" panose="020F0502020204030204" pitchFamily="34" charset="0"/>
              </a:rPr>
              <a:t>Fix Structural errors</a:t>
            </a:r>
          </a:p>
          <a:p>
            <a:pPr marL="171450" indent="-171450" algn="l">
              <a:lnSpc>
                <a:spcPct val="110000"/>
              </a:lnSpc>
              <a:buFont typeface="Arial" panose="020B0604020202020204" pitchFamily="34" charset="0"/>
              <a:buChar char="•"/>
            </a:pPr>
            <a:r>
              <a:rPr lang="en-US" sz="900">
                <a:ln/>
                <a:solidFill>
                  <a:sysClr val="windowText" lastClr="000000"/>
                </a:solidFill>
                <a:latin typeface="Calibri" panose="020F0502020204030204" pitchFamily="34" charset="0"/>
              </a:rPr>
              <a:t>Null Check</a:t>
            </a:r>
          </a:p>
          <a:p>
            <a:pPr marL="171450" indent="-171450" algn="l">
              <a:lnSpc>
                <a:spcPct val="110000"/>
              </a:lnSpc>
              <a:buFont typeface="Arial" panose="020B0604020202020204" pitchFamily="34" charset="0"/>
              <a:buChar char="•"/>
            </a:pPr>
            <a:r>
              <a:rPr lang="en-US" sz="900">
                <a:ln/>
                <a:solidFill>
                  <a:sysClr val="windowText" lastClr="000000"/>
                </a:solidFill>
                <a:latin typeface="Calibri" panose="020F0502020204030204" pitchFamily="34" charset="0"/>
              </a:rPr>
              <a:t>Referential Integrity Checks</a:t>
            </a:r>
          </a:p>
          <a:p>
            <a:pPr algn="l">
              <a:lnSpc>
                <a:spcPct val="110000"/>
              </a:lnSpc>
              <a:spcBef>
                <a:spcPts val="200"/>
              </a:spcBef>
              <a:spcAft>
                <a:spcPts val="200"/>
              </a:spcAft>
            </a:pPr>
            <a:endParaRPr lang="en-US" sz="900">
              <a:ln/>
              <a:solidFill>
                <a:sysClr val="windowText" lastClr="000000"/>
              </a:solidFill>
              <a:latin typeface="Calibri" panose="020F0502020204030204" pitchFamily="34" charset="0"/>
            </a:endParaRPr>
          </a:p>
        </p:txBody>
      </p:sp>
      <p:sp>
        <p:nvSpPr>
          <p:cNvPr id="5" name="TextBox 4">
            <a:extLst>
              <a:ext uri="{FF2B5EF4-FFF2-40B4-BE49-F238E27FC236}">
                <a16:creationId xmlns:a16="http://schemas.microsoft.com/office/drawing/2014/main" id="{E1928BEF-5BB6-9EBD-1445-25F47D9DBD1F}"/>
              </a:ext>
            </a:extLst>
          </p:cNvPr>
          <p:cNvSpPr txBox="1"/>
          <p:nvPr/>
        </p:nvSpPr>
        <p:spPr>
          <a:xfrm>
            <a:off x="5266085" y="5110364"/>
            <a:ext cx="2214959" cy="290298"/>
          </a:xfrm>
          <a:prstGeom prst="rect">
            <a:avLst/>
          </a:prstGeom>
          <a:noFill/>
        </p:spPr>
        <p:txBody>
          <a:bodyPr wrap="square" rtlCol="0">
            <a:noAutofit/>
          </a:bodyPr>
          <a:lstStyle/>
          <a:p>
            <a:pPr marL="171450" indent="-171450" algn="l">
              <a:lnSpc>
                <a:spcPct val="110000"/>
              </a:lnSpc>
              <a:spcBef>
                <a:spcPts val="200"/>
              </a:spcBef>
              <a:spcAft>
                <a:spcPts val="200"/>
              </a:spcAft>
              <a:buFont typeface="Arial" panose="020B0604020202020204" pitchFamily="34" charset="0"/>
              <a:buChar char="•"/>
            </a:pPr>
            <a:r>
              <a:rPr lang="en-US" sz="900">
                <a:ln/>
                <a:solidFill>
                  <a:sysClr val="windowText" lastClr="000000"/>
                </a:solidFill>
                <a:latin typeface="Calibri" panose="020F0502020204030204" pitchFamily="34" charset="0"/>
              </a:rPr>
              <a:t>Create Deduplicated Datasets</a:t>
            </a:r>
          </a:p>
          <a:p>
            <a:pPr algn="l">
              <a:lnSpc>
                <a:spcPct val="110000"/>
              </a:lnSpc>
              <a:spcBef>
                <a:spcPts val="200"/>
              </a:spcBef>
              <a:spcAft>
                <a:spcPts val="200"/>
              </a:spcAft>
            </a:pPr>
            <a:endParaRPr lang="en-US" sz="900">
              <a:ln/>
              <a:solidFill>
                <a:sysClr val="windowText" lastClr="000000"/>
              </a:solidFill>
              <a:latin typeface="Calibri" panose="020F0502020204030204" pitchFamily="34" charset="0"/>
            </a:endParaRPr>
          </a:p>
        </p:txBody>
      </p:sp>
      <p:pic>
        <p:nvPicPr>
          <p:cNvPr id="34" name="Picture 33">
            <a:extLst>
              <a:ext uri="{FF2B5EF4-FFF2-40B4-BE49-F238E27FC236}">
                <a16:creationId xmlns:a16="http://schemas.microsoft.com/office/drawing/2014/main" id="{DB668D7E-CC0D-A086-6C66-52223C15E760}"/>
              </a:ext>
            </a:extLst>
          </p:cNvPr>
          <p:cNvPicPr>
            <a:picLocks noChangeAspect="1"/>
          </p:cNvPicPr>
          <p:nvPr/>
        </p:nvPicPr>
        <p:blipFill>
          <a:blip r:embed="rId9"/>
          <a:stretch>
            <a:fillRect/>
          </a:stretch>
        </p:blipFill>
        <p:spPr>
          <a:xfrm>
            <a:off x="8178084" y="3144873"/>
            <a:ext cx="271680" cy="264714"/>
          </a:xfrm>
          <a:prstGeom prst="rect">
            <a:avLst/>
          </a:prstGeom>
        </p:spPr>
      </p:pic>
      <p:pic>
        <p:nvPicPr>
          <p:cNvPr id="42" name="Picture 41">
            <a:extLst>
              <a:ext uri="{FF2B5EF4-FFF2-40B4-BE49-F238E27FC236}">
                <a16:creationId xmlns:a16="http://schemas.microsoft.com/office/drawing/2014/main" id="{19B3BC46-2143-F249-55F9-28C6FE7DCADC}"/>
              </a:ext>
            </a:extLst>
          </p:cNvPr>
          <p:cNvPicPr>
            <a:picLocks noChangeAspect="1"/>
          </p:cNvPicPr>
          <p:nvPr/>
        </p:nvPicPr>
        <p:blipFill>
          <a:blip r:embed="rId9"/>
          <a:stretch>
            <a:fillRect/>
          </a:stretch>
        </p:blipFill>
        <p:spPr>
          <a:xfrm>
            <a:off x="5656446" y="4660413"/>
            <a:ext cx="271680" cy="264714"/>
          </a:xfrm>
          <a:prstGeom prst="rect">
            <a:avLst/>
          </a:prstGeom>
        </p:spPr>
      </p:pic>
      <p:pic>
        <p:nvPicPr>
          <p:cNvPr id="57" name="Picture 56">
            <a:extLst>
              <a:ext uri="{FF2B5EF4-FFF2-40B4-BE49-F238E27FC236}">
                <a16:creationId xmlns:a16="http://schemas.microsoft.com/office/drawing/2014/main" id="{B598962F-4B7E-67CA-6299-68F875189B1F}"/>
              </a:ext>
            </a:extLst>
          </p:cNvPr>
          <p:cNvPicPr>
            <a:picLocks noChangeAspect="1"/>
          </p:cNvPicPr>
          <p:nvPr/>
        </p:nvPicPr>
        <p:blipFill>
          <a:blip r:embed="rId9"/>
          <a:stretch>
            <a:fillRect/>
          </a:stretch>
        </p:blipFill>
        <p:spPr>
          <a:xfrm>
            <a:off x="5529518" y="3231770"/>
            <a:ext cx="271680" cy="264714"/>
          </a:xfrm>
          <a:prstGeom prst="rect">
            <a:avLst/>
          </a:prstGeom>
        </p:spPr>
      </p:pic>
      <p:sp>
        <p:nvSpPr>
          <p:cNvPr id="50" name="TextBox 49">
            <a:extLst>
              <a:ext uri="{FF2B5EF4-FFF2-40B4-BE49-F238E27FC236}">
                <a16:creationId xmlns:a16="http://schemas.microsoft.com/office/drawing/2014/main" id="{CCCB59F3-EEB9-BCCC-A2CF-E377228D5E9B}"/>
              </a:ext>
            </a:extLst>
          </p:cNvPr>
          <p:cNvSpPr txBox="1"/>
          <p:nvPr/>
        </p:nvSpPr>
        <p:spPr>
          <a:xfrm>
            <a:off x="9320306" y="2128659"/>
            <a:ext cx="1715561" cy="426698"/>
          </a:xfrm>
          <a:prstGeom prst="rect">
            <a:avLst/>
          </a:prstGeom>
          <a:no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Merge Datasets from different data sources</a:t>
            </a:r>
          </a:p>
        </p:txBody>
      </p:sp>
      <p:pic>
        <p:nvPicPr>
          <p:cNvPr id="6" name="Picture 5">
            <a:extLst>
              <a:ext uri="{FF2B5EF4-FFF2-40B4-BE49-F238E27FC236}">
                <a16:creationId xmlns:a16="http://schemas.microsoft.com/office/drawing/2014/main" id="{F852F799-01B2-7BF8-D030-DFCF2638E21F}"/>
              </a:ext>
            </a:extLst>
          </p:cNvPr>
          <p:cNvPicPr>
            <a:picLocks noChangeAspect="1"/>
          </p:cNvPicPr>
          <p:nvPr/>
        </p:nvPicPr>
        <p:blipFill>
          <a:blip r:embed="rId10"/>
          <a:stretch>
            <a:fillRect/>
          </a:stretch>
        </p:blipFill>
        <p:spPr>
          <a:xfrm>
            <a:off x="6718527" y="2913328"/>
            <a:ext cx="335163" cy="344740"/>
          </a:xfrm>
          <a:prstGeom prst="rect">
            <a:avLst/>
          </a:prstGeom>
        </p:spPr>
      </p:pic>
      <p:grpSp>
        <p:nvGrpSpPr>
          <p:cNvPr id="48" name="Group 47">
            <a:extLst>
              <a:ext uri="{FF2B5EF4-FFF2-40B4-BE49-F238E27FC236}">
                <a16:creationId xmlns:a16="http://schemas.microsoft.com/office/drawing/2014/main" id="{D06B2524-91CA-F621-893A-1D7E17BD2CEF}"/>
              </a:ext>
            </a:extLst>
          </p:cNvPr>
          <p:cNvGrpSpPr/>
          <p:nvPr/>
        </p:nvGrpSpPr>
        <p:grpSpPr>
          <a:xfrm>
            <a:off x="8365913" y="1920723"/>
            <a:ext cx="783899" cy="626874"/>
            <a:chOff x="7123524" y="1453585"/>
            <a:chExt cx="783899" cy="626874"/>
          </a:xfrm>
        </p:grpSpPr>
        <p:grpSp>
          <p:nvGrpSpPr>
            <p:cNvPr id="12" name="Group 11">
              <a:extLst>
                <a:ext uri="{FF2B5EF4-FFF2-40B4-BE49-F238E27FC236}">
                  <a16:creationId xmlns:a16="http://schemas.microsoft.com/office/drawing/2014/main" id="{15999C1E-1574-4CF3-DE1C-1E5885DCF7D7}"/>
                </a:ext>
              </a:extLst>
            </p:cNvPr>
            <p:cNvGrpSpPr/>
            <p:nvPr/>
          </p:nvGrpSpPr>
          <p:grpSpPr>
            <a:xfrm>
              <a:off x="7123524" y="1453585"/>
              <a:ext cx="556387" cy="626874"/>
              <a:chOff x="8510710" y="3475434"/>
              <a:chExt cx="556387" cy="626874"/>
            </a:xfrm>
          </p:grpSpPr>
          <p:pic>
            <p:nvPicPr>
              <p:cNvPr id="13" name="Picture 12" descr="Icon&#10;&#10;Description automatically generated">
                <a:extLst>
                  <a:ext uri="{FF2B5EF4-FFF2-40B4-BE49-F238E27FC236}">
                    <a16:creationId xmlns:a16="http://schemas.microsoft.com/office/drawing/2014/main" id="{B311DCD9-0482-1D14-9E45-70E9DDA746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0710" y="3675609"/>
                <a:ext cx="486581" cy="426699"/>
              </a:xfrm>
              <a:prstGeom prst="rect">
                <a:avLst/>
              </a:prstGeom>
            </p:spPr>
          </p:pic>
          <p:pic>
            <p:nvPicPr>
              <p:cNvPr id="15" name="Picture 14">
                <a:extLst>
                  <a:ext uri="{FF2B5EF4-FFF2-40B4-BE49-F238E27FC236}">
                    <a16:creationId xmlns:a16="http://schemas.microsoft.com/office/drawing/2014/main" id="{EFCD9A02-0B96-674B-AE23-94E9D08FCFBC}"/>
                  </a:ext>
                </a:extLst>
              </p:cNvPr>
              <p:cNvPicPr>
                <a:picLocks noChangeAspect="1"/>
              </p:cNvPicPr>
              <p:nvPr/>
            </p:nvPicPr>
            <p:blipFill>
              <a:blip r:embed="rId11"/>
              <a:stretch>
                <a:fillRect/>
              </a:stretch>
            </p:blipFill>
            <p:spPr>
              <a:xfrm>
                <a:off x="8813123" y="3475434"/>
                <a:ext cx="253974" cy="238379"/>
              </a:xfrm>
              <a:prstGeom prst="rect">
                <a:avLst/>
              </a:prstGeom>
              <a:effectLst/>
            </p:spPr>
          </p:pic>
        </p:grpSp>
        <p:pic>
          <p:nvPicPr>
            <p:cNvPr id="45" name="Picture 44">
              <a:extLst>
                <a:ext uri="{FF2B5EF4-FFF2-40B4-BE49-F238E27FC236}">
                  <a16:creationId xmlns:a16="http://schemas.microsoft.com/office/drawing/2014/main" id="{99227D29-7C4B-45E7-BC26-5795874604A0}"/>
                </a:ext>
              </a:extLst>
            </p:cNvPr>
            <p:cNvPicPr>
              <a:picLocks noChangeAspect="1"/>
            </p:cNvPicPr>
            <p:nvPr/>
          </p:nvPicPr>
          <p:blipFill>
            <a:blip r:embed="rId10"/>
            <a:stretch>
              <a:fillRect/>
            </a:stretch>
          </p:blipFill>
          <p:spPr>
            <a:xfrm>
              <a:off x="7572260" y="1694153"/>
              <a:ext cx="335163" cy="344740"/>
            </a:xfrm>
            <a:prstGeom prst="rect">
              <a:avLst/>
            </a:prstGeom>
          </p:spPr>
        </p:pic>
      </p:grpSp>
      <p:grpSp>
        <p:nvGrpSpPr>
          <p:cNvPr id="49" name="Group 48">
            <a:extLst>
              <a:ext uri="{FF2B5EF4-FFF2-40B4-BE49-F238E27FC236}">
                <a16:creationId xmlns:a16="http://schemas.microsoft.com/office/drawing/2014/main" id="{3391DCD6-1687-3D60-2141-B62A195C83C0}"/>
              </a:ext>
            </a:extLst>
          </p:cNvPr>
          <p:cNvGrpSpPr/>
          <p:nvPr/>
        </p:nvGrpSpPr>
        <p:grpSpPr>
          <a:xfrm>
            <a:off x="8330247" y="3292836"/>
            <a:ext cx="783899" cy="626874"/>
            <a:chOff x="7123524" y="1453585"/>
            <a:chExt cx="783899" cy="626874"/>
          </a:xfrm>
        </p:grpSpPr>
        <p:grpSp>
          <p:nvGrpSpPr>
            <p:cNvPr id="51" name="Group 50">
              <a:extLst>
                <a:ext uri="{FF2B5EF4-FFF2-40B4-BE49-F238E27FC236}">
                  <a16:creationId xmlns:a16="http://schemas.microsoft.com/office/drawing/2014/main" id="{941C8D3A-BF3B-BDAB-D915-CDFDC51219FA}"/>
                </a:ext>
              </a:extLst>
            </p:cNvPr>
            <p:cNvGrpSpPr/>
            <p:nvPr/>
          </p:nvGrpSpPr>
          <p:grpSpPr>
            <a:xfrm>
              <a:off x="7123524" y="1453585"/>
              <a:ext cx="556387" cy="626874"/>
              <a:chOff x="8510710" y="3475434"/>
              <a:chExt cx="556387" cy="626874"/>
            </a:xfrm>
          </p:grpSpPr>
          <p:pic>
            <p:nvPicPr>
              <p:cNvPr id="53" name="Picture 52" descr="Icon&#10;&#10;Description automatically generated">
                <a:extLst>
                  <a:ext uri="{FF2B5EF4-FFF2-40B4-BE49-F238E27FC236}">
                    <a16:creationId xmlns:a16="http://schemas.microsoft.com/office/drawing/2014/main" id="{FC892CE7-E6C9-1B0C-11BB-F4F6F6349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0710" y="3675609"/>
                <a:ext cx="486581" cy="426699"/>
              </a:xfrm>
              <a:prstGeom prst="rect">
                <a:avLst/>
              </a:prstGeom>
            </p:spPr>
          </p:pic>
          <p:pic>
            <p:nvPicPr>
              <p:cNvPr id="56" name="Picture 55">
                <a:extLst>
                  <a:ext uri="{FF2B5EF4-FFF2-40B4-BE49-F238E27FC236}">
                    <a16:creationId xmlns:a16="http://schemas.microsoft.com/office/drawing/2014/main" id="{E9645AA6-8CE6-6143-5944-6A3AFA867DFE}"/>
                  </a:ext>
                </a:extLst>
              </p:cNvPr>
              <p:cNvPicPr>
                <a:picLocks noChangeAspect="1"/>
              </p:cNvPicPr>
              <p:nvPr/>
            </p:nvPicPr>
            <p:blipFill>
              <a:blip r:embed="rId11"/>
              <a:stretch>
                <a:fillRect/>
              </a:stretch>
            </p:blipFill>
            <p:spPr>
              <a:xfrm>
                <a:off x="8813123" y="3475434"/>
                <a:ext cx="253974" cy="238379"/>
              </a:xfrm>
              <a:prstGeom prst="rect">
                <a:avLst/>
              </a:prstGeom>
              <a:effectLst/>
            </p:spPr>
          </p:pic>
        </p:grpSp>
        <p:pic>
          <p:nvPicPr>
            <p:cNvPr id="52" name="Picture 51">
              <a:extLst>
                <a:ext uri="{FF2B5EF4-FFF2-40B4-BE49-F238E27FC236}">
                  <a16:creationId xmlns:a16="http://schemas.microsoft.com/office/drawing/2014/main" id="{59B04FE8-1CCA-8891-04BC-7E6399679F1F}"/>
                </a:ext>
              </a:extLst>
            </p:cNvPr>
            <p:cNvPicPr>
              <a:picLocks noChangeAspect="1"/>
            </p:cNvPicPr>
            <p:nvPr/>
          </p:nvPicPr>
          <p:blipFill>
            <a:blip r:embed="rId10"/>
            <a:stretch>
              <a:fillRect/>
            </a:stretch>
          </p:blipFill>
          <p:spPr>
            <a:xfrm>
              <a:off x="7572260" y="1694153"/>
              <a:ext cx="335163" cy="344740"/>
            </a:xfrm>
            <a:prstGeom prst="rect">
              <a:avLst/>
            </a:prstGeom>
          </p:spPr>
        </p:pic>
      </p:grpSp>
      <p:grpSp>
        <p:nvGrpSpPr>
          <p:cNvPr id="59" name="Group 58">
            <a:extLst>
              <a:ext uri="{FF2B5EF4-FFF2-40B4-BE49-F238E27FC236}">
                <a16:creationId xmlns:a16="http://schemas.microsoft.com/office/drawing/2014/main" id="{3EB91EF4-2BD2-D6F7-2F72-78B501200D96}"/>
              </a:ext>
            </a:extLst>
          </p:cNvPr>
          <p:cNvGrpSpPr/>
          <p:nvPr/>
        </p:nvGrpSpPr>
        <p:grpSpPr>
          <a:xfrm>
            <a:off x="7043996" y="4773788"/>
            <a:ext cx="783899" cy="626874"/>
            <a:chOff x="7123524" y="1453585"/>
            <a:chExt cx="783899" cy="626874"/>
          </a:xfrm>
        </p:grpSpPr>
        <p:grpSp>
          <p:nvGrpSpPr>
            <p:cNvPr id="60" name="Group 59">
              <a:extLst>
                <a:ext uri="{FF2B5EF4-FFF2-40B4-BE49-F238E27FC236}">
                  <a16:creationId xmlns:a16="http://schemas.microsoft.com/office/drawing/2014/main" id="{8CBEB6FC-D754-F18F-7F6D-A3FFFC849E24}"/>
                </a:ext>
              </a:extLst>
            </p:cNvPr>
            <p:cNvGrpSpPr/>
            <p:nvPr/>
          </p:nvGrpSpPr>
          <p:grpSpPr>
            <a:xfrm>
              <a:off x="7123524" y="1453585"/>
              <a:ext cx="556387" cy="626874"/>
              <a:chOff x="8510710" y="3475434"/>
              <a:chExt cx="556387" cy="626874"/>
            </a:xfrm>
          </p:grpSpPr>
          <p:pic>
            <p:nvPicPr>
              <p:cNvPr id="62" name="Picture 61" descr="Icon&#10;&#10;Description automatically generated">
                <a:extLst>
                  <a:ext uri="{FF2B5EF4-FFF2-40B4-BE49-F238E27FC236}">
                    <a16:creationId xmlns:a16="http://schemas.microsoft.com/office/drawing/2014/main" id="{0585BC70-BE05-D7D7-45F0-62E41C9ACC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0710" y="3675609"/>
                <a:ext cx="486581" cy="426699"/>
              </a:xfrm>
              <a:prstGeom prst="rect">
                <a:avLst/>
              </a:prstGeom>
            </p:spPr>
          </p:pic>
          <p:pic>
            <p:nvPicPr>
              <p:cNvPr id="63" name="Picture 62">
                <a:extLst>
                  <a:ext uri="{FF2B5EF4-FFF2-40B4-BE49-F238E27FC236}">
                    <a16:creationId xmlns:a16="http://schemas.microsoft.com/office/drawing/2014/main" id="{6425EF6F-8E31-AC7C-ACF4-DFF3FFA75EB8}"/>
                  </a:ext>
                </a:extLst>
              </p:cNvPr>
              <p:cNvPicPr>
                <a:picLocks noChangeAspect="1"/>
              </p:cNvPicPr>
              <p:nvPr/>
            </p:nvPicPr>
            <p:blipFill>
              <a:blip r:embed="rId11"/>
              <a:stretch>
                <a:fillRect/>
              </a:stretch>
            </p:blipFill>
            <p:spPr>
              <a:xfrm>
                <a:off x="8813123" y="3475434"/>
                <a:ext cx="253974" cy="238379"/>
              </a:xfrm>
              <a:prstGeom prst="rect">
                <a:avLst/>
              </a:prstGeom>
              <a:effectLst/>
            </p:spPr>
          </p:pic>
        </p:grpSp>
        <p:pic>
          <p:nvPicPr>
            <p:cNvPr id="61" name="Picture 60">
              <a:extLst>
                <a:ext uri="{FF2B5EF4-FFF2-40B4-BE49-F238E27FC236}">
                  <a16:creationId xmlns:a16="http://schemas.microsoft.com/office/drawing/2014/main" id="{3BB55FAC-9D52-6848-DAFA-AF38C30D0B2D}"/>
                </a:ext>
              </a:extLst>
            </p:cNvPr>
            <p:cNvPicPr>
              <a:picLocks noChangeAspect="1"/>
            </p:cNvPicPr>
            <p:nvPr/>
          </p:nvPicPr>
          <p:blipFill>
            <a:blip r:embed="rId10"/>
            <a:stretch>
              <a:fillRect/>
            </a:stretch>
          </p:blipFill>
          <p:spPr>
            <a:xfrm>
              <a:off x="7572260" y="1694153"/>
              <a:ext cx="335163" cy="344740"/>
            </a:xfrm>
            <a:prstGeom prst="rect">
              <a:avLst/>
            </a:prstGeom>
          </p:spPr>
        </p:pic>
      </p:grpSp>
      <p:grpSp>
        <p:nvGrpSpPr>
          <p:cNvPr id="64" name="Group 63">
            <a:extLst>
              <a:ext uri="{FF2B5EF4-FFF2-40B4-BE49-F238E27FC236}">
                <a16:creationId xmlns:a16="http://schemas.microsoft.com/office/drawing/2014/main" id="{2C853189-E323-789F-BC8D-DCB173614F69}"/>
              </a:ext>
            </a:extLst>
          </p:cNvPr>
          <p:cNvGrpSpPr/>
          <p:nvPr/>
        </p:nvGrpSpPr>
        <p:grpSpPr>
          <a:xfrm>
            <a:off x="3938481" y="3720425"/>
            <a:ext cx="783899" cy="626874"/>
            <a:chOff x="7123524" y="1453585"/>
            <a:chExt cx="783899" cy="626874"/>
          </a:xfrm>
        </p:grpSpPr>
        <p:grpSp>
          <p:nvGrpSpPr>
            <p:cNvPr id="65" name="Group 64">
              <a:extLst>
                <a:ext uri="{FF2B5EF4-FFF2-40B4-BE49-F238E27FC236}">
                  <a16:creationId xmlns:a16="http://schemas.microsoft.com/office/drawing/2014/main" id="{1F6C14C7-F34D-DAD0-A2C0-53291F702825}"/>
                </a:ext>
              </a:extLst>
            </p:cNvPr>
            <p:cNvGrpSpPr/>
            <p:nvPr/>
          </p:nvGrpSpPr>
          <p:grpSpPr>
            <a:xfrm>
              <a:off x="7123524" y="1453585"/>
              <a:ext cx="556387" cy="626874"/>
              <a:chOff x="8510710" y="3475434"/>
              <a:chExt cx="556387" cy="626874"/>
            </a:xfrm>
          </p:grpSpPr>
          <p:pic>
            <p:nvPicPr>
              <p:cNvPr id="67" name="Picture 66" descr="Icon&#10;&#10;Description automatically generated">
                <a:extLst>
                  <a:ext uri="{FF2B5EF4-FFF2-40B4-BE49-F238E27FC236}">
                    <a16:creationId xmlns:a16="http://schemas.microsoft.com/office/drawing/2014/main" id="{B0ACA5D5-56C8-9505-E0ED-16D0306BDC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0710" y="3675609"/>
                <a:ext cx="486581" cy="426699"/>
              </a:xfrm>
              <a:prstGeom prst="rect">
                <a:avLst/>
              </a:prstGeom>
            </p:spPr>
          </p:pic>
          <p:pic>
            <p:nvPicPr>
              <p:cNvPr id="68" name="Picture 67">
                <a:extLst>
                  <a:ext uri="{FF2B5EF4-FFF2-40B4-BE49-F238E27FC236}">
                    <a16:creationId xmlns:a16="http://schemas.microsoft.com/office/drawing/2014/main" id="{84499911-44BF-9D26-FD52-C8B162DB7E8B}"/>
                  </a:ext>
                </a:extLst>
              </p:cNvPr>
              <p:cNvPicPr>
                <a:picLocks noChangeAspect="1"/>
              </p:cNvPicPr>
              <p:nvPr/>
            </p:nvPicPr>
            <p:blipFill>
              <a:blip r:embed="rId11"/>
              <a:stretch>
                <a:fillRect/>
              </a:stretch>
            </p:blipFill>
            <p:spPr>
              <a:xfrm>
                <a:off x="8813123" y="3475434"/>
                <a:ext cx="253974" cy="238379"/>
              </a:xfrm>
              <a:prstGeom prst="rect">
                <a:avLst/>
              </a:prstGeom>
              <a:effectLst/>
            </p:spPr>
          </p:pic>
        </p:grpSp>
        <p:pic>
          <p:nvPicPr>
            <p:cNvPr id="66" name="Picture 65">
              <a:extLst>
                <a:ext uri="{FF2B5EF4-FFF2-40B4-BE49-F238E27FC236}">
                  <a16:creationId xmlns:a16="http://schemas.microsoft.com/office/drawing/2014/main" id="{47A7898F-7172-EF89-18B3-F4EA97804379}"/>
                </a:ext>
              </a:extLst>
            </p:cNvPr>
            <p:cNvPicPr>
              <a:picLocks noChangeAspect="1"/>
            </p:cNvPicPr>
            <p:nvPr/>
          </p:nvPicPr>
          <p:blipFill>
            <a:blip r:embed="rId10"/>
            <a:stretch>
              <a:fillRect/>
            </a:stretch>
          </p:blipFill>
          <p:spPr>
            <a:xfrm>
              <a:off x="7572260" y="1694153"/>
              <a:ext cx="335163" cy="344740"/>
            </a:xfrm>
            <a:prstGeom prst="rect">
              <a:avLst/>
            </a:prstGeom>
          </p:spPr>
        </p:pic>
      </p:grpSp>
      <p:sp>
        <p:nvSpPr>
          <p:cNvPr id="71" name="Rectangle 70">
            <a:extLst>
              <a:ext uri="{FF2B5EF4-FFF2-40B4-BE49-F238E27FC236}">
                <a16:creationId xmlns:a16="http://schemas.microsoft.com/office/drawing/2014/main" id="{45641155-3BE5-ED5F-0473-F8F9F7328D53}"/>
              </a:ext>
            </a:extLst>
          </p:cNvPr>
          <p:cNvSpPr/>
          <p:nvPr/>
        </p:nvSpPr>
        <p:spPr>
          <a:xfrm>
            <a:off x="198146" y="603575"/>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72" name="Group 71">
            <a:extLst>
              <a:ext uri="{FF2B5EF4-FFF2-40B4-BE49-F238E27FC236}">
                <a16:creationId xmlns:a16="http://schemas.microsoft.com/office/drawing/2014/main" id="{0271DB0F-14A4-82FA-0A77-622466684B14}"/>
              </a:ext>
            </a:extLst>
          </p:cNvPr>
          <p:cNvGrpSpPr/>
          <p:nvPr/>
        </p:nvGrpSpPr>
        <p:grpSpPr>
          <a:xfrm>
            <a:off x="1189773" y="2476292"/>
            <a:ext cx="374038" cy="464355"/>
            <a:chOff x="1439467" y="4520777"/>
            <a:chExt cx="374038" cy="464355"/>
          </a:xfrm>
        </p:grpSpPr>
        <p:sp>
          <p:nvSpPr>
            <p:cNvPr id="73" name="TextBox 72">
              <a:extLst>
                <a:ext uri="{FF2B5EF4-FFF2-40B4-BE49-F238E27FC236}">
                  <a16:creationId xmlns:a16="http://schemas.microsoft.com/office/drawing/2014/main" id="{250F1095-0C54-1EFB-58AE-5BFD345E1745}"/>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74" name="Picture 73">
              <a:extLst>
                <a:ext uri="{FF2B5EF4-FFF2-40B4-BE49-F238E27FC236}">
                  <a16:creationId xmlns:a16="http://schemas.microsoft.com/office/drawing/2014/main" id="{18875C2C-789D-814A-65DD-BE2BA02F7EB5}"/>
                </a:ext>
              </a:extLst>
            </p:cNvPr>
            <p:cNvPicPr>
              <a:picLocks noChangeAspect="1"/>
            </p:cNvPicPr>
            <p:nvPr/>
          </p:nvPicPr>
          <p:blipFill>
            <a:blip r:embed="rId12"/>
            <a:stretch>
              <a:fillRect/>
            </a:stretch>
          </p:blipFill>
          <p:spPr>
            <a:xfrm>
              <a:off x="1475383" y="4520777"/>
              <a:ext cx="321568" cy="302162"/>
            </a:xfrm>
            <a:prstGeom prst="rect">
              <a:avLst/>
            </a:prstGeom>
          </p:spPr>
        </p:pic>
      </p:grpSp>
      <p:sp>
        <p:nvSpPr>
          <p:cNvPr id="75" name="Rectangle 74">
            <a:extLst>
              <a:ext uri="{FF2B5EF4-FFF2-40B4-BE49-F238E27FC236}">
                <a16:creationId xmlns:a16="http://schemas.microsoft.com/office/drawing/2014/main" id="{EAACC9A3-5648-D723-CE9B-A0A8DFA9D42E}"/>
              </a:ext>
            </a:extLst>
          </p:cNvPr>
          <p:cNvSpPr/>
          <p:nvPr/>
        </p:nvSpPr>
        <p:spPr>
          <a:xfrm>
            <a:off x="407734" y="872855"/>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76" name="TextBox 75">
            <a:extLst>
              <a:ext uri="{FF2B5EF4-FFF2-40B4-BE49-F238E27FC236}">
                <a16:creationId xmlns:a16="http://schemas.microsoft.com/office/drawing/2014/main" id="{A8BBD7F5-DA05-76A7-BE4A-3C3EB4556F4B}"/>
              </a:ext>
            </a:extLst>
          </p:cNvPr>
          <p:cNvSpPr txBox="1"/>
          <p:nvPr/>
        </p:nvSpPr>
        <p:spPr>
          <a:xfrm>
            <a:off x="411329" y="1512882"/>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77" name="Picture 76">
            <a:extLst>
              <a:ext uri="{FF2B5EF4-FFF2-40B4-BE49-F238E27FC236}">
                <a16:creationId xmlns:a16="http://schemas.microsoft.com/office/drawing/2014/main" id="{7ED7BE7A-1BEF-5B69-2D7F-D7AD170BC57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66583" y="1114012"/>
            <a:ext cx="302122" cy="344009"/>
          </a:xfrm>
          <a:prstGeom prst="rect">
            <a:avLst/>
          </a:prstGeom>
          <a:effectLst>
            <a:outerShdw blurRad="50800" dist="50800" dir="5400000" algn="ctr" rotWithShape="0">
              <a:schemeClr val="bg1"/>
            </a:outerShdw>
          </a:effectLst>
        </p:spPr>
      </p:pic>
      <p:cxnSp>
        <p:nvCxnSpPr>
          <p:cNvPr id="78" name="Elbow Connector 12">
            <a:extLst>
              <a:ext uri="{FF2B5EF4-FFF2-40B4-BE49-F238E27FC236}">
                <a16:creationId xmlns:a16="http://schemas.microsoft.com/office/drawing/2014/main" id="{2BAB5D40-79D9-32F1-0F90-AEB1843FFDFC}"/>
              </a:ext>
            </a:extLst>
          </p:cNvPr>
          <p:cNvCxnSpPr>
            <a:cxnSpLocks/>
            <a:stCxn id="75" idx="2"/>
            <a:endCxn id="92" idx="1"/>
          </p:cNvCxnSpPr>
          <p:nvPr/>
        </p:nvCxnSpPr>
        <p:spPr>
          <a:xfrm rot="16200000" flipH="1">
            <a:off x="309273" y="2737764"/>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9" name="Elbow Connector 191">
            <a:extLst>
              <a:ext uri="{FF2B5EF4-FFF2-40B4-BE49-F238E27FC236}">
                <a16:creationId xmlns:a16="http://schemas.microsoft.com/office/drawing/2014/main" id="{2ABF870C-4A08-C199-FB4F-ADE72B9BF039}"/>
              </a:ext>
            </a:extLst>
          </p:cNvPr>
          <p:cNvCxnSpPr>
            <a:cxnSpLocks/>
            <a:stCxn id="75" idx="2"/>
            <a:endCxn id="74" idx="1"/>
          </p:cNvCxnSpPr>
          <p:nvPr/>
        </p:nvCxnSpPr>
        <p:spPr>
          <a:xfrm rot="16200000" flipH="1">
            <a:off x="822677" y="2224361"/>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162E70FE-1779-BD2E-C5D6-2275131AAC6F}"/>
              </a:ext>
            </a:extLst>
          </p:cNvPr>
          <p:cNvSpPr txBox="1"/>
          <p:nvPr/>
        </p:nvSpPr>
        <p:spPr>
          <a:xfrm>
            <a:off x="1110705" y="2211709"/>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81" name="TextBox 80">
            <a:extLst>
              <a:ext uri="{FF2B5EF4-FFF2-40B4-BE49-F238E27FC236}">
                <a16:creationId xmlns:a16="http://schemas.microsoft.com/office/drawing/2014/main" id="{60B48B32-0084-F5E3-4024-8D4380C75B96}"/>
              </a:ext>
            </a:extLst>
          </p:cNvPr>
          <p:cNvSpPr txBox="1"/>
          <p:nvPr/>
        </p:nvSpPr>
        <p:spPr>
          <a:xfrm>
            <a:off x="1115146" y="3179651"/>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82" name="Picture 81">
            <a:extLst>
              <a:ext uri="{FF2B5EF4-FFF2-40B4-BE49-F238E27FC236}">
                <a16:creationId xmlns:a16="http://schemas.microsoft.com/office/drawing/2014/main" id="{9C5DD03E-ABBC-E73D-767B-73F4081D161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8459" y="1123039"/>
            <a:ext cx="302122" cy="344009"/>
          </a:xfrm>
          <a:prstGeom prst="rect">
            <a:avLst/>
          </a:prstGeom>
          <a:effectLst>
            <a:outerShdw blurRad="50800" dist="50800" dir="5400000" algn="ctr" rotWithShape="0">
              <a:schemeClr val="bg1"/>
            </a:outerShdw>
          </a:effectLst>
        </p:spPr>
      </p:pic>
      <p:pic>
        <p:nvPicPr>
          <p:cNvPr id="83" name="Picture 82">
            <a:extLst>
              <a:ext uri="{FF2B5EF4-FFF2-40B4-BE49-F238E27FC236}">
                <a16:creationId xmlns:a16="http://schemas.microsoft.com/office/drawing/2014/main" id="{A9189ACE-8692-BD5A-0A99-3373159A897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98125" y="1129821"/>
            <a:ext cx="302122" cy="344009"/>
          </a:xfrm>
          <a:prstGeom prst="rect">
            <a:avLst/>
          </a:prstGeom>
          <a:effectLst>
            <a:outerShdw blurRad="50800" dist="50800" dir="5400000" algn="ctr" rotWithShape="0">
              <a:schemeClr val="bg1"/>
            </a:outerShdw>
          </a:effectLst>
        </p:spPr>
      </p:pic>
      <p:grpSp>
        <p:nvGrpSpPr>
          <p:cNvPr id="84" name="Group 83">
            <a:extLst>
              <a:ext uri="{FF2B5EF4-FFF2-40B4-BE49-F238E27FC236}">
                <a16:creationId xmlns:a16="http://schemas.microsoft.com/office/drawing/2014/main" id="{C79FCF71-7A5A-AF59-BDA8-33EC276E5B1D}"/>
              </a:ext>
            </a:extLst>
          </p:cNvPr>
          <p:cNvGrpSpPr/>
          <p:nvPr/>
        </p:nvGrpSpPr>
        <p:grpSpPr>
          <a:xfrm>
            <a:off x="410950" y="4063838"/>
            <a:ext cx="1355421" cy="1071286"/>
            <a:chOff x="520279" y="4858968"/>
            <a:chExt cx="1355421" cy="1071286"/>
          </a:xfrm>
        </p:grpSpPr>
        <p:sp>
          <p:nvSpPr>
            <p:cNvPr id="85" name="Rectangle 84">
              <a:extLst>
                <a:ext uri="{FF2B5EF4-FFF2-40B4-BE49-F238E27FC236}">
                  <a16:creationId xmlns:a16="http://schemas.microsoft.com/office/drawing/2014/main" id="{9278E0FC-04EC-61E2-CA40-ED821CED715B}"/>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86" name="Picture 85">
              <a:extLst>
                <a:ext uri="{FF2B5EF4-FFF2-40B4-BE49-F238E27FC236}">
                  <a16:creationId xmlns:a16="http://schemas.microsoft.com/office/drawing/2014/main" id="{4ECE715E-E9F9-7ECE-38AF-96CD988DF0B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87" name="Picture 86">
              <a:extLst>
                <a:ext uri="{FF2B5EF4-FFF2-40B4-BE49-F238E27FC236}">
                  <a16:creationId xmlns:a16="http://schemas.microsoft.com/office/drawing/2014/main" id="{77709202-C7CF-0411-BF9E-EF2776F8B796}"/>
                </a:ext>
              </a:extLst>
            </p:cNvPr>
            <p:cNvPicPr>
              <a:picLocks noChangeAspect="1"/>
            </p:cNvPicPr>
            <p:nvPr/>
          </p:nvPicPr>
          <p:blipFill>
            <a:blip r:embed="rId14"/>
            <a:stretch>
              <a:fillRect/>
            </a:stretch>
          </p:blipFill>
          <p:spPr>
            <a:xfrm>
              <a:off x="647970" y="5522764"/>
              <a:ext cx="311660" cy="386792"/>
            </a:xfrm>
            <a:prstGeom prst="rect">
              <a:avLst/>
            </a:prstGeom>
          </p:spPr>
        </p:pic>
        <p:pic>
          <p:nvPicPr>
            <p:cNvPr id="88" name="Picture 87">
              <a:extLst>
                <a:ext uri="{FF2B5EF4-FFF2-40B4-BE49-F238E27FC236}">
                  <a16:creationId xmlns:a16="http://schemas.microsoft.com/office/drawing/2014/main" id="{41C19A9D-111F-6FF2-E16E-6AA2431FF745}"/>
                </a:ext>
              </a:extLst>
            </p:cNvPr>
            <p:cNvPicPr>
              <a:picLocks noChangeAspect="1"/>
            </p:cNvPicPr>
            <p:nvPr/>
          </p:nvPicPr>
          <p:blipFill>
            <a:blip r:embed="rId15"/>
            <a:stretch>
              <a:fillRect/>
            </a:stretch>
          </p:blipFill>
          <p:spPr>
            <a:xfrm>
              <a:off x="1263890" y="5543974"/>
              <a:ext cx="388691" cy="253401"/>
            </a:xfrm>
            <a:prstGeom prst="rect">
              <a:avLst/>
            </a:prstGeom>
          </p:spPr>
        </p:pic>
        <p:sp>
          <p:nvSpPr>
            <p:cNvPr id="89" name="TextBox 88">
              <a:extLst>
                <a:ext uri="{FF2B5EF4-FFF2-40B4-BE49-F238E27FC236}">
                  <a16:creationId xmlns:a16="http://schemas.microsoft.com/office/drawing/2014/main" id="{7FEA7CC9-4A6D-883D-8AF9-96B6FF20B3DE}"/>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90" name="Elbow Connector 191">
            <a:extLst>
              <a:ext uri="{FF2B5EF4-FFF2-40B4-BE49-F238E27FC236}">
                <a16:creationId xmlns:a16="http://schemas.microsoft.com/office/drawing/2014/main" id="{7867D3AF-72E1-A241-63F0-30B94C9DBF24}"/>
              </a:ext>
            </a:extLst>
          </p:cNvPr>
          <p:cNvCxnSpPr>
            <a:cxnSpLocks/>
            <a:stCxn id="85" idx="0"/>
            <a:endCxn id="74" idx="1"/>
          </p:cNvCxnSpPr>
          <p:nvPr/>
        </p:nvCxnSpPr>
        <p:spPr>
          <a:xfrm rot="5400000" flipH="1" flipV="1">
            <a:off x="415742" y="3253891"/>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91" name="Picture 90">
            <a:extLst>
              <a:ext uri="{FF2B5EF4-FFF2-40B4-BE49-F238E27FC236}">
                <a16:creationId xmlns:a16="http://schemas.microsoft.com/office/drawing/2014/main" id="{0FCD44B1-F2F3-DE90-A725-6E077971AA5A}"/>
              </a:ext>
            </a:extLst>
          </p:cNvPr>
          <p:cNvPicPr>
            <a:picLocks noChangeAspect="1"/>
          </p:cNvPicPr>
          <p:nvPr/>
        </p:nvPicPr>
        <p:blipFill>
          <a:blip r:embed="rId16"/>
          <a:stretch>
            <a:fillRect/>
          </a:stretch>
        </p:blipFill>
        <p:spPr>
          <a:xfrm>
            <a:off x="437066" y="4139072"/>
            <a:ext cx="451186" cy="480611"/>
          </a:xfrm>
          <a:prstGeom prst="rect">
            <a:avLst/>
          </a:prstGeom>
        </p:spPr>
      </p:pic>
      <p:pic>
        <p:nvPicPr>
          <p:cNvPr id="92" name="Picture 91">
            <a:extLst>
              <a:ext uri="{FF2B5EF4-FFF2-40B4-BE49-F238E27FC236}">
                <a16:creationId xmlns:a16="http://schemas.microsoft.com/office/drawing/2014/main" id="{AA219506-87D4-CD42-C1A6-1FECA988133A}"/>
              </a:ext>
            </a:extLst>
          </p:cNvPr>
          <p:cNvPicPr>
            <a:picLocks noChangeAspect="1"/>
          </p:cNvPicPr>
          <p:nvPr/>
        </p:nvPicPr>
        <p:blipFill>
          <a:blip r:embed="rId17"/>
          <a:stretch>
            <a:fillRect/>
          </a:stretch>
        </p:blipFill>
        <p:spPr>
          <a:xfrm>
            <a:off x="1188438" y="3442348"/>
            <a:ext cx="401166" cy="349163"/>
          </a:xfrm>
          <a:prstGeom prst="rect">
            <a:avLst/>
          </a:prstGeom>
        </p:spPr>
      </p:pic>
      <p:grpSp>
        <p:nvGrpSpPr>
          <p:cNvPr id="96" name="Group 95">
            <a:extLst>
              <a:ext uri="{FF2B5EF4-FFF2-40B4-BE49-F238E27FC236}">
                <a16:creationId xmlns:a16="http://schemas.microsoft.com/office/drawing/2014/main" id="{1787E355-349D-736C-25BC-5CC8157DDEEF}"/>
              </a:ext>
            </a:extLst>
          </p:cNvPr>
          <p:cNvGrpSpPr/>
          <p:nvPr/>
        </p:nvGrpSpPr>
        <p:grpSpPr>
          <a:xfrm>
            <a:off x="2241115" y="2423094"/>
            <a:ext cx="672655" cy="627150"/>
            <a:chOff x="3657074" y="4388236"/>
            <a:chExt cx="672655" cy="627150"/>
          </a:xfrm>
        </p:grpSpPr>
        <p:pic>
          <p:nvPicPr>
            <p:cNvPr id="97" name="Picture 96">
              <a:extLst>
                <a:ext uri="{FF2B5EF4-FFF2-40B4-BE49-F238E27FC236}">
                  <a16:creationId xmlns:a16="http://schemas.microsoft.com/office/drawing/2014/main" id="{55C4605B-6C6E-3397-25E6-D219A3A61F62}"/>
                </a:ext>
              </a:extLst>
            </p:cNvPr>
            <p:cNvPicPr>
              <a:picLocks noChangeAspect="1"/>
            </p:cNvPicPr>
            <p:nvPr/>
          </p:nvPicPr>
          <p:blipFill>
            <a:blip r:embed="rId11"/>
            <a:stretch>
              <a:fillRect/>
            </a:stretch>
          </p:blipFill>
          <p:spPr>
            <a:xfrm>
              <a:off x="3813495" y="4388236"/>
              <a:ext cx="372896" cy="349999"/>
            </a:xfrm>
            <a:prstGeom prst="rect">
              <a:avLst/>
            </a:prstGeom>
            <a:effectLst/>
          </p:spPr>
        </p:pic>
        <p:sp>
          <p:nvSpPr>
            <p:cNvPr id="98" name="TextBox 97">
              <a:extLst>
                <a:ext uri="{FF2B5EF4-FFF2-40B4-BE49-F238E27FC236}">
                  <a16:creationId xmlns:a16="http://schemas.microsoft.com/office/drawing/2014/main" id="{EF3D06FA-0511-4EFA-0501-AD4560526EB8}"/>
                </a:ext>
              </a:extLst>
            </p:cNvPr>
            <p:cNvSpPr txBox="1"/>
            <p:nvPr/>
          </p:nvSpPr>
          <p:spPr>
            <a:xfrm>
              <a:off x="3657074" y="4707609"/>
              <a:ext cx="672655" cy="30777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Raw</a:t>
              </a:r>
            </a:p>
            <a:p>
              <a:pPr algn="ctr"/>
              <a:r>
                <a:rPr lang="en-US" sz="700">
                  <a:solidFill>
                    <a:schemeClr val="tx1">
                      <a:lumMod val="75000"/>
                    </a:schemeClr>
                  </a:solidFill>
                  <a:cs typeface="Arial" panose="020B0604020202020204" pitchFamily="34" charset="0"/>
                </a:rPr>
                <a:t>(Bronze)</a:t>
              </a:r>
            </a:p>
          </p:txBody>
        </p:sp>
      </p:grpSp>
      <p:cxnSp>
        <p:nvCxnSpPr>
          <p:cNvPr id="106" name="Straight Connector 105">
            <a:extLst>
              <a:ext uri="{FF2B5EF4-FFF2-40B4-BE49-F238E27FC236}">
                <a16:creationId xmlns:a16="http://schemas.microsoft.com/office/drawing/2014/main" id="{AB58BB5D-368A-4560-8682-62B1A5B850C3}"/>
              </a:ext>
            </a:extLst>
          </p:cNvPr>
          <p:cNvCxnSpPr>
            <a:cxnSpLocks/>
          </p:cNvCxnSpPr>
          <p:nvPr/>
        </p:nvCxnSpPr>
        <p:spPr>
          <a:xfrm>
            <a:off x="3015173" y="1088786"/>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7" name="Rectangle 106">
            <a:extLst>
              <a:ext uri="{FF2B5EF4-FFF2-40B4-BE49-F238E27FC236}">
                <a16:creationId xmlns:a16="http://schemas.microsoft.com/office/drawing/2014/main" id="{71DDD451-FBB1-9AC1-67E6-EADD4AABEEA3}"/>
              </a:ext>
            </a:extLst>
          </p:cNvPr>
          <p:cNvSpPr/>
          <p:nvPr/>
        </p:nvSpPr>
        <p:spPr>
          <a:xfrm>
            <a:off x="2000876" y="211207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Ingestion</a:t>
            </a:r>
          </a:p>
        </p:txBody>
      </p:sp>
      <p:sp>
        <p:nvSpPr>
          <p:cNvPr id="9" name="TextBox 8">
            <a:extLst>
              <a:ext uri="{FF2B5EF4-FFF2-40B4-BE49-F238E27FC236}">
                <a16:creationId xmlns:a16="http://schemas.microsoft.com/office/drawing/2014/main" id="{BCD7B57D-B39B-E7EF-8183-F794D1E270DC}"/>
              </a:ext>
            </a:extLst>
          </p:cNvPr>
          <p:cNvSpPr txBox="1"/>
          <p:nvPr/>
        </p:nvSpPr>
        <p:spPr>
          <a:xfrm>
            <a:off x="3052399" y="5479603"/>
            <a:ext cx="3116457" cy="1288483"/>
          </a:xfrm>
          <a:prstGeom prst="rect">
            <a:avLst/>
          </a:prstGeom>
          <a:solidFill>
            <a:schemeClr val="bg1"/>
          </a:solidFill>
        </p:spPr>
        <p:txBody>
          <a:bodyPr wrap="square" rtlCol="0">
            <a:normAutofit fontScale="92500" lnSpcReduction="10000"/>
          </a:bodyPr>
          <a:lstStyle/>
          <a:p>
            <a:pPr algn="l">
              <a:lnSpc>
                <a:spcPct val="110000"/>
              </a:lnSpc>
              <a:spcBef>
                <a:spcPts val="200"/>
              </a:spcBef>
              <a:spcAft>
                <a:spcPts val="200"/>
              </a:spcAft>
            </a:pPr>
            <a:r>
              <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Pattern 1: Use </a:t>
            </a:r>
            <a:r>
              <a:rPr lang="en-US" sz="1050" err="1">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Databuck</a:t>
            </a:r>
            <a:r>
              <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 capabilities and API integration:</a:t>
            </a:r>
          </a:p>
          <a:p>
            <a:pPr marL="171450" indent="-171450" algn="l">
              <a:lnSpc>
                <a:spcPct val="110000"/>
              </a:lnSpc>
              <a:spcBef>
                <a:spcPts val="200"/>
              </a:spcBef>
              <a:spcAft>
                <a:spcPts val="200"/>
              </a:spcAft>
              <a:buFont typeface="Wingdings" panose="05000000000000000000" pitchFamily="2" charset="2"/>
              <a:buChar char="Ø"/>
            </a:pPr>
            <a:r>
              <a:rPr lang="en-US" sz="1050">
                <a:solidFill>
                  <a:srgbClr val="000000"/>
                </a:solidFill>
                <a:effectLst/>
                <a:latin typeface="Calibri" panose="020F0502020204030204" pitchFamily="34" charset="0"/>
                <a:ea typeface="Times New Roman" panose="02020603050405020304" pitchFamily="18" charset="0"/>
              </a:rPr>
              <a:t>Data Observability</a:t>
            </a:r>
            <a:endPar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a typeface="Times New Roman" panose="02020603050405020304" pitchFamily="18" charset="0"/>
            </a:endParaRPr>
          </a:p>
          <a:p>
            <a:pPr marL="171450" indent="-171450" algn="l">
              <a:lnSpc>
                <a:spcPct val="110000"/>
              </a:lnSpc>
              <a:spcBef>
                <a:spcPts val="200"/>
              </a:spcBef>
              <a:spcAft>
                <a:spcPts val="200"/>
              </a:spcAft>
              <a:buFont typeface="Wingdings" panose="05000000000000000000" pitchFamily="2" charset="2"/>
              <a:buChar char="Ø"/>
            </a:pPr>
            <a:r>
              <a:rPr lang="en-US" sz="1050" b="1">
                <a:solidFill>
                  <a:srgbClr val="000000"/>
                </a:solidFill>
                <a:effectLst/>
                <a:latin typeface="Calibri" panose="020F0502020204030204" pitchFamily="34" charset="0"/>
                <a:ea typeface="Times New Roman" panose="02020603050405020304" pitchFamily="18" charset="0"/>
              </a:rPr>
              <a:t>Data </a:t>
            </a:r>
            <a:r>
              <a:rPr lang="en-US" sz="1050" b="1" err="1">
                <a:solidFill>
                  <a:srgbClr val="000000"/>
                </a:solidFill>
                <a:effectLst/>
                <a:latin typeface="Calibri" panose="020F0502020204030204" pitchFamily="34" charset="0"/>
                <a:ea typeface="Times New Roman" panose="02020603050405020304" pitchFamily="18" charset="0"/>
              </a:rPr>
              <a:t>Trustability</a:t>
            </a:r>
            <a:endParaRPr lang="en-US" sz="1050" b="1">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a typeface="Times New Roman" panose="02020603050405020304" pitchFamily="18" charset="0"/>
            </a:endParaRPr>
          </a:p>
          <a:p>
            <a:pPr marL="171450" indent="-171450" algn="l">
              <a:lnSpc>
                <a:spcPct val="110000"/>
              </a:lnSpc>
              <a:spcBef>
                <a:spcPts val="200"/>
              </a:spcBef>
              <a:spcAft>
                <a:spcPts val="200"/>
              </a:spcAft>
              <a:buFont typeface="Wingdings" panose="05000000000000000000" pitchFamily="2" charset="2"/>
              <a:buChar char="Ø"/>
            </a:pPr>
            <a:r>
              <a:rPr lang="en-US" sz="1050">
                <a:solidFill>
                  <a:srgbClr val="000000"/>
                </a:solidFill>
                <a:effectLst/>
                <a:latin typeface="Calibri" panose="020F0502020204030204" pitchFamily="34" charset="0"/>
                <a:ea typeface="Times New Roman" panose="02020603050405020304" pitchFamily="18" charset="0"/>
              </a:rPr>
              <a:t>Data Quality Validation</a:t>
            </a:r>
            <a:endPar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a typeface="Times New Roman" panose="02020603050405020304" pitchFamily="18" charset="0"/>
            </a:endParaRPr>
          </a:p>
          <a:p>
            <a:pPr marL="171450" indent="-171450" algn="l">
              <a:lnSpc>
                <a:spcPct val="110000"/>
              </a:lnSpc>
              <a:spcBef>
                <a:spcPts val="200"/>
              </a:spcBef>
              <a:spcAft>
                <a:spcPts val="200"/>
              </a:spcAft>
              <a:buFont typeface="Wingdings" panose="05000000000000000000" pitchFamily="2" charset="2"/>
              <a:buChar char="Ø"/>
            </a:pPr>
            <a:r>
              <a:rPr lang="en-US" sz="1050">
                <a:solidFill>
                  <a:srgbClr val="000000"/>
                </a:solidFill>
                <a:effectLst/>
                <a:latin typeface="Calibri" panose="020F0502020204030204" pitchFamily="34" charset="0"/>
                <a:ea typeface="Times New Roman" panose="02020603050405020304" pitchFamily="18" charset="0"/>
              </a:rPr>
              <a:t>Data Matching</a:t>
            </a:r>
            <a:endPar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a typeface="Times New Roman" panose="02020603050405020304" pitchFamily="18" charset="0"/>
            </a:endParaRPr>
          </a:p>
          <a:p>
            <a:pPr marL="171450" indent="-171450" algn="l">
              <a:lnSpc>
                <a:spcPct val="110000"/>
              </a:lnSpc>
              <a:spcBef>
                <a:spcPts val="200"/>
              </a:spcBef>
              <a:spcAft>
                <a:spcPts val="200"/>
              </a:spcAft>
              <a:buFont typeface="Wingdings" panose="05000000000000000000" pitchFamily="2" charset="2"/>
              <a:buChar char="Ø"/>
            </a:pPr>
            <a:r>
              <a:rPr lang="en-US" sz="1050">
                <a:solidFill>
                  <a:srgbClr val="000000"/>
                </a:solidFill>
                <a:effectLst/>
                <a:latin typeface="Calibri" panose="020F0502020204030204" pitchFamily="34" charset="0"/>
                <a:ea typeface="Times New Roman" panose="02020603050405020304" pitchFamily="18" charset="0"/>
              </a:rPr>
              <a:t>Data Pipeline</a:t>
            </a:r>
            <a:endParaRPr lang="en-US" sz="105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sp>
        <p:nvSpPr>
          <p:cNvPr id="11" name="TextBox 10">
            <a:extLst>
              <a:ext uri="{FF2B5EF4-FFF2-40B4-BE49-F238E27FC236}">
                <a16:creationId xmlns:a16="http://schemas.microsoft.com/office/drawing/2014/main" id="{C1864478-2459-8004-8D18-942D9A1A458C}"/>
              </a:ext>
            </a:extLst>
          </p:cNvPr>
          <p:cNvSpPr txBox="1"/>
          <p:nvPr/>
        </p:nvSpPr>
        <p:spPr>
          <a:xfrm>
            <a:off x="6516939" y="5449791"/>
            <a:ext cx="3114077" cy="1318295"/>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Pattern 2: Create reusable Databricks notebook/jobs for validation.</a:t>
            </a:r>
          </a:p>
          <a:p>
            <a:pPr marL="171450" indent="-171450" algn="l">
              <a:lnSpc>
                <a:spcPct val="110000"/>
              </a:lnSpc>
              <a:spcBef>
                <a:spcPts val="200"/>
              </a:spcBef>
              <a:spcAft>
                <a:spcPts val="200"/>
              </a:spcAft>
              <a:buFont typeface="Wingdings" panose="05000000000000000000" pitchFamily="2" charset="2"/>
              <a:buChar char="Ø"/>
            </a:pPr>
            <a:r>
              <a:rPr lang="en-US" sz="1000">
                <a:solidFill>
                  <a:srgbClr val="000000"/>
                </a:solidFill>
                <a:effectLst/>
                <a:latin typeface="Calibri" panose="020F0502020204030204" pitchFamily="34" charset="0"/>
                <a:ea typeface="Times New Roman" panose="02020603050405020304" pitchFamily="18" charset="0"/>
              </a:rPr>
              <a:t>Standardize </a:t>
            </a:r>
          </a:p>
          <a:p>
            <a:pPr marL="171450" indent="-171450" algn="l">
              <a:lnSpc>
                <a:spcPct val="110000"/>
              </a:lnSpc>
              <a:spcBef>
                <a:spcPts val="200"/>
              </a:spcBef>
              <a:spcAft>
                <a:spcPts val="200"/>
              </a:spcAft>
              <a:buFont typeface="Wingdings" panose="05000000000000000000" pitchFamily="2" charset="2"/>
              <a:buChar char="Ø"/>
            </a:pPr>
            <a:r>
              <a:rPr lang="en-US" sz="1000">
                <a:ln/>
                <a:solidFill>
                  <a:srgbClr val="000000"/>
                </a:solidFill>
                <a:latin typeface="Calibri" panose="020F0502020204030204" pitchFamily="34" charset="0"/>
              </a:rPr>
              <a:t>Schema validation</a:t>
            </a:r>
          </a:p>
          <a:p>
            <a:pPr marL="171450" indent="-171450" algn="l">
              <a:lnSpc>
                <a:spcPct val="110000"/>
              </a:lnSpc>
              <a:spcBef>
                <a:spcPts val="200"/>
              </a:spcBef>
              <a:spcAft>
                <a:spcPts val="200"/>
              </a:spcAft>
              <a:buFont typeface="Wingdings" panose="05000000000000000000" pitchFamily="2" charset="2"/>
              <a:buChar char="Ø"/>
            </a:pPr>
            <a:r>
              <a:rPr lang="en-US" sz="1000">
                <a:ln/>
                <a:solidFill>
                  <a:srgbClr val="000000"/>
                </a:solidFill>
                <a:effectLst>
                  <a:outerShdw blurRad="38100" dist="19050" dir="2700000" algn="tl" rotWithShape="0">
                    <a:schemeClr val="dk1">
                      <a:lumMod val="50000"/>
                      <a:alpha val="40000"/>
                    </a:schemeClr>
                  </a:outerShdw>
                </a:effectLst>
                <a:latin typeface="Calibri" panose="020F0502020204030204" pitchFamily="34" charset="0"/>
              </a:rPr>
              <a:t>Deduplication </a:t>
            </a:r>
          </a:p>
          <a:p>
            <a:pPr marL="171450" indent="-171450" algn="l">
              <a:lnSpc>
                <a:spcPct val="110000"/>
              </a:lnSpc>
              <a:spcBef>
                <a:spcPts val="200"/>
              </a:spcBef>
              <a:spcAft>
                <a:spcPts val="200"/>
              </a:spcAft>
              <a:buFont typeface="Wingdings" panose="05000000000000000000" pitchFamily="2" charset="2"/>
              <a:buChar char="Ø"/>
            </a:pPr>
            <a:r>
              <a:rPr lang="en-US" sz="1000">
                <a:ln/>
                <a:solidFill>
                  <a:srgbClr val="000000"/>
                </a:solidFill>
                <a:effectLst>
                  <a:outerShdw blurRad="38100" dist="19050" dir="2700000" algn="tl" rotWithShape="0">
                    <a:schemeClr val="dk1">
                      <a:lumMod val="50000"/>
                      <a:alpha val="40000"/>
                    </a:schemeClr>
                  </a:outerShdw>
                </a:effectLst>
                <a:latin typeface="Calibri" panose="020F0502020204030204" pitchFamily="34" charset="0"/>
              </a:rPr>
              <a:t>Data rule validation</a:t>
            </a:r>
            <a:endParaRPr lang="en-US" sz="10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spTree>
    <p:extLst>
      <p:ext uri="{BB962C8B-B14F-4D97-AF65-F5344CB8AC3E}">
        <p14:creationId xmlns:p14="http://schemas.microsoft.com/office/powerpoint/2010/main" val="610485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AE718-83B4-0838-6BDA-7190A45859BD}"/>
              </a:ext>
            </a:extLst>
          </p:cNvPr>
          <p:cNvSpPr/>
          <p:nvPr/>
        </p:nvSpPr>
        <p:spPr>
          <a:xfrm>
            <a:off x="3546046" y="1155808"/>
            <a:ext cx="7165018" cy="5202961"/>
          </a:xfrm>
          <a:prstGeom prst="rect">
            <a:avLst/>
          </a:prstGeom>
          <a:ln w="12700">
            <a:prstDash val="dash"/>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95496B01-953F-2FB1-EC5D-1482E39EEDE9}"/>
              </a:ext>
            </a:extLst>
          </p:cNvPr>
          <p:cNvSpPr>
            <a:spLocks noGrp="1"/>
          </p:cNvSpPr>
          <p:nvPr>
            <p:ph type="title"/>
          </p:nvPr>
        </p:nvSpPr>
        <p:spPr/>
        <p:txBody>
          <a:bodyPr>
            <a:normAutofit/>
          </a:bodyPr>
          <a:lstStyle/>
          <a:p>
            <a:r>
              <a:rPr lang="en-US"/>
              <a:t>Data Processing &amp; Transformation Patterns – Gold Layer in sequence (Agreed)</a:t>
            </a:r>
          </a:p>
        </p:txBody>
      </p:sp>
      <p:sp>
        <p:nvSpPr>
          <p:cNvPr id="3" name="Rectangle 2">
            <a:extLst>
              <a:ext uri="{FF2B5EF4-FFF2-40B4-BE49-F238E27FC236}">
                <a16:creationId xmlns:a16="http://schemas.microsoft.com/office/drawing/2014/main" id="{03AA0F65-A21E-9A4A-14D7-C48F43CCCE98}"/>
              </a:ext>
            </a:extLst>
          </p:cNvPr>
          <p:cNvSpPr/>
          <p:nvPr/>
        </p:nvSpPr>
        <p:spPr>
          <a:xfrm>
            <a:off x="158979" y="583504"/>
            <a:ext cx="11908898" cy="5817199"/>
          </a:xfrm>
          <a:prstGeom prst="rect">
            <a:avLst/>
          </a:prstGeom>
          <a:noFill/>
          <a:ln w="12700">
            <a:solidFill>
              <a:srgbClr val="0046A4"/>
            </a:solidFill>
            <a:miter lim="800000"/>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6" name="Straight Connector 5">
            <a:extLst>
              <a:ext uri="{FF2B5EF4-FFF2-40B4-BE49-F238E27FC236}">
                <a16:creationId xmlns:a16="http://schemas.microsoft.com/office/drawing/2014/main" id="{0D74C95A-59CB-8126-C2CA-38C260ED022B}"/>
              </a:ext>
            </a:extLst>
          </p:cNvPr>
          <p:cNvCxnSpPr>
            <a:cxnSpLocks/>
          </p:cNvCxnSpPr>
          <p:nvPr/>
        </p:nvCxnSpPr>
        <p:spPr>
          <a:xfrm>
            <a:off x="10796258" y="1115796"/>
            <a:ext cx="20808" cy="4484969"/>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a:extLst>
              <a:ext uri="{FF2B5EF4-FFF2-40B4-BE49-F238E27FC236}">
                <a16:creationId xmlns:a16="http://schemas.microsoft.com/office/drawing/2014/main" id="{CFF5A8DE-11B4-DA7F-CF3C-597355A26F57}"/>
              </a:ext>
            </a:extLst>
          </p:cNvPr>
          <p:cNvSpPr/>
          <p:nvPr/>
        </p:nvSpPr>
        <p:spPr>
          <a:xfrm>
            <a:off x="3546046" y="626591"/>
            <a:ext cx="7181587" cy="350625"/>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Processing &amp; Transformation</a:t>
            </a:r>
          </a:p>
        </p:txBody>
      </p:sp>
      <p:pic>
        <p:nvPicPr>
          <p:cNvPr id="28" name="Picture 27">
            <a:extLst>
              <a:ext uri="{FF2B5EF4-FFF2-40B4-BE49-F238E27FC236}">
                <a16:creationId xmlns:a16="http://schemas.microsoft.com/office/drawing/2014/main" id="{435CDD0C-00AD-41A4-4BFB-9B0E90157BAC}"/>
              </a:ext>
            </a:extLst>
          </p:cNvPr>
          <p:cNvPicPr>
            <a:picLocks noChangeAspect="1"/>
          </p:cNvPicPr>
          <p:nvPr/>
        </p:nvPicPr>
        <p:blipFill>
          <a:blip r:embed="rId2"/>
          <a:stretch>
            <a:fillRect/>
          </a:stretch>
        </p:blipFill>
        <p:spPr>
          <a:xfrm>
            <a:off x="3498459" y="1012605"/>
            <a:ext cx="385339" cy="389974"/>
          </a:xfrm>
          <a:prstGeom prst="rect">
            <a:avLst/>
          </a:prstGeom>
        </p:spPr>
      </p:pic>
      <p:grpSp>
        <p:nvGrpSpPr>
          <p:cNvPr id="12" name="Group 11">
            <a:extLst>
              <a:ext uri="{FF2B5EF4-FFF2-40B4-BE49-F238E27FC236}">
                <a16:creationId xmlns:a16="http://schemas.microsoft.com/office/drawing/2014/main" id="{FEC63757-BBA9-B76D-2E2C-2BAE3ADA9BA5}"/>
              </a:ext>
            </a:extLst>
          </p:cNvPr>
          <p:cNvGrpSpPr/>
          <p:nvPr/>
        </p:nvGrpSpPr>
        <p:grpSpPr>
          <a:xfrm>
            <a:off x="6969077" y="1305223"/>
            <a:ext cx="2375752" cy="328188"/>
            <a:chOff x="7904447" y="1292252"/>
            <a:chExt cx="1092513" cy="341159"/>
          </a:xfrm>
        </p:grpSpPr>
        <p:sp>
          <p:nvSpPr>
            <p:cNvPr id="16" name="TextBox 15">
              <a:extLst>
                <a:ext uri="{FF2B5EF4-FFF2-40B4-BE49-F238E27FC236}">
                  <a16:creationId xmlns:a16="http://schemas.microsoft.com/office/drawing/2014/main" id="{DA523035-0FE9-A89B-7627-55222DAE6829}"/>
                </a:ext>
              </a:extLst>
            </p:cNvPr>
            <p:cNvSpPr txBox="1"/>
            <p:nvPr/>
          </p:nvSpPr>
          <p:spPr>
            <a:xfrm>
              <a:off x="7927340" y="1367743"/>
              <a:ext cx="1069620" cy="22395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(Gold)</a:t>
              </a:r>
            </a:p>
          </p:txBody>
        </p:sp>
        <p:sp>
          <p:nvSpPr>
            <p:cNvPr id="77" name="Rectangle 76">
              <a:extLst>
                <a:ext uri="{FF2B5EF4-FFF2-40B4-BE49-F238E27FC236}">
                  <a16:creationId xmlns:a16="http://schemas.microsoft.com/office/drawing/2014/main" id="{9E6D77C3-3F1B-5580-3AC7-1C312C5C70F2}"/>
                </a:ext>
              </a:extLst>
            </p:cNvPr>
            <p:cNvSpPr/>
            <p:nvPr/>
          </p:nvSpPr>
          <p:spPr>
            <a:xfrm>
              <a:off x="7904447" y="1292252"/>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grpSp>
      <p:sp>
        <p:nvSpPr>
          <p:cNvPr id="81" name="TextBox 80">
            <a:extLst>
              <a:ext uri="{FF2B5EF4-FFF2-40B4-BE49-F238E27FC236}">
                <a16:creationId xmlns:a16="http://schemas.microsoft.com/office/drawing/2014/main" id="{062DB3AD-8E52-E2BE-F723-D605DEA1FFF1}"/>
              </a:ext>
            </a:extLst>
          </p:cNvPr>
          <p:cNvSpPr txBox="1"/>
          <p:nvPr/>
        </p:nvSpPr>
        <p:spPr>
          <a:xfrm>
            <a:off x="8333355" y="4791899"/>
            <a:ext cx="1645811" cy="230832"/>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Business Data Products</a:t>
            </a:r>
          </a:p>
        </p:txBody>
      </p:sp>
      <p:pic>
        <p:nvPicPr>
          <p:cNvPr id="93" name="Picture 92" descr="A picture containing text, clipart&#10;&#10;Description automatically generated">
            <a:extLst>
              <a:ext uri="{FF2B5EF4-FFF2-40B4-BE49-F238E27FC236}">
                <a16:creationId xmlns:a16="http://schemas.microsoft.com/office/drawing/2014/main" id="{2297AF5B-159F-5DBA-A6CF-8427F87B9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8185" y="5307355"/>
            <a:ext cx="302800" cy="308567"/>
          </a:xfrm>
          <a:prstGeom prst="rect">
            <a:avLst/>
          </a:prstGeom>
        </p:spPr>
      </p:pic>
      <p:pic>
        <p:nvPicPr>
          <p:cNvPr id="116" name="Picture 115">
            <a:extLst>
              <a:ext uri="{FF2B5EF4-FFF2-40B4-BE49-F238E27FC236}">
                <a16:creationId xmlns:a16="http://schemas.microsoft.com/office/drawing/2014/main" id="{E834B850-FBC4-25CE-0ADE-05547D84A922}"/>
              </a:ext>
            </a:extLst>
          </p:cNvPr>
          <p:cNvPicPr>
            <a:picLocks noChangeAspect="1"/>
          </p:cNvPicPr>
          <p:nvPr/>
        </p:nvPicPr>
        <p:blipFill>
          <a:blip r:embed="rId4"/>
          <a:stretch>
            <a:fillRect/>
          </a:stretch>
        </p:blipFill>
        <p:spPr>
          <a:xfrm>
            <a:off x="10019801" y="4633048"/>
            <a:ext cx="559054" cy="530477"/>
          </a:xfrm>
          <a:prstGeom prst="rect">
            <a:avLst/>
          </a:prstGeom>
        </p:spPr>
      </p:pic>
      <p:sp>
        <p:nvSpPr>
          <p:cNvPr id="120" name="Rectangle 119">
            <a:extLst>
              <a:ext uri="{FF2B5EF4-FFF2-40B4-BE49-F238E27FC236}">
                <a16:creationId xmlns:a16="http://schemas.microsoft.com/office/drawing/2014/main" id="{0E4C1820-CC4B-6F48-FAF3-965916CD5C55}"/>
              </a:ext>
            </a:extLst>
          </p:cNvPr>
          <p:cNvSpPr/>
          <p:nvPr/>
        </p:nvSpPr>
        <p:spPr>
          <a:xfrm>
            <a:off x="169882" y="629608"/>
            <a:ext cx="1384255" cy="353490"/>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Sources</a:t>
            </a:r>
          </a:p>
        </p:txBody>
      </p:sp>
      <p:sp>
        <p:nvSpPr>
          <p:cNvPr id="137" name="TextBox 136">
            <a:extLst>
              <a:ext uri="{FF2B5EF4-FFF2-40B4-BE49-F238E27FC236}">
                <a16:creationId xmlns:a16="http://schemas.microsoft.com/office/drawing/2014/main" id="{B5D64DAD-CDBE-B387-D54F-A73C607B89F1}"/>
              </a:ext>
            </a:extLst>
          </p:cNvPr>
          <p:cNvSpPr txBox="1"/>
          <p:nvPr/>
        </p:nvSpPr>
        <p:spPr>
          <a:xfrm>
            <a:off x="2017467" y="1402579"/>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ZONE</a:t>
            </a:r>
          </a:p>
        </p:txBody>
      </p:sp>
      <p:sp>
        <p:nvSpPr>
          <p:cNvPr id="138" name="TextBox 137">
            <a:extLst>
              <a:ext uri="{FF2B5EF4-FFF2-40B4-BE49-F238E27FC236}">
                <a16:creationId xmlns:a16="http://schemas.microsoft.com/office/drawing/2014/main" id="{5803B6EE-74C5-658B-BE6C-20FC1FDD5ED4}"/>
              </a:ext>
            </a:extLst>
          </p:cNvPr>
          <p:cNvSpPr txBox="1"/>
          <p:nvPr/>
        </p:nvSpPr>
        <p:spPr>
          <a:xfrm>
            <a:off x="2017467" y="1926502"/>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PHYSICAL LAYER</a:t>
            </a:r>
          </a:p>
        </p:txBody>
      </p:sp>
      <p:sp>
        <p:nvSpPr>
          <p:cNvPr id="139" name="TextBox 138">
            <a:extLst>
              <a:ext uri="{FF2B5EF4-FFF2-40B4-BE49-F238E27FC236}">
                <a16:creationId xmlns:a16="http://schemas.microsoft.com/office/drawing/2014/main" id="{CE5020E9-AE8C-1C02-0E55-DABEE44556B1}"/>
              </a:ext>
            </a:extLst>
          </p:cNvPr>
          <p:cNvSpPr txBox="1"/>
          <p:nvPr/>
        </p:nvSpPr>
        <p:spPr>
          <a:xfrm>
            <a:off x="2017467" y="2681361"/>
            <a:ext cx="1196796"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PROCESSING ENGINE</a:t>
            </a:r>
          </a:p>
        </p:txBody>
      </p:sp>
      <p:sp>
        <p:nvSpPr>
          <p:cNvPr id="140" name="TextBox 139">
            <a:extLst>
              <a:ext uri="{FF2B5EF4-FFF2-40B4-BE49-F238E27FC236}">
                <a16:creationId xmlns:a16="http://schemas.microsoft.com/office/drawing/2014/main" id="{AA0C748B-C376-1484-BB1F-4CB5BA01FFC0}"/>
              </a:ext>
            </a:extLst>
          </p:cNvPr>
          <p:cNvSpPr txBox="1"/>
          <p:nvPr/>
        </p:nvSpPr>
        <p:spPr>
          <a:xfrm>
            <a:off x="2017467" y="361492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FRAMEWORK</a:t>
            </a:r>
          </a:p>
        </p:txBody>
      </p:sp>
      <p:sp>
        <p:nvSpPr>
          <p:cNvPr id="141" name="TextBox 140">
            <a:extLst>
              <a:ext uri="{FF2B5EF4-FFF2-40B4-BE49-F238E27FC236}">
                <a16:creationId xmlns:a16="http://schemas.microsoft.com/office/drawing/2014/main" id="{5A46711F-09A9-5D04-9832-FC8D7E96F492}"/>
              </a:ext>
            </a:extLst>
          </p:cNvPr>
          <p:cNvSpPr txBox="1"/>
          <p:nvPr/>
        </p:nvSpPr>
        <p:spPr>
          <a:xfrm>
            <a:off x="2017467" y="468948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PRODUCT</a:t>
            </a:r>
          </a:p>
        </p:txBody>
      </p:sp>
      <p:sp>
        <p:nvSpPr>
          <p:cNvPr id="152" name="Rectangle 151">
            <a:extLst>
              <a:ext uri="{FF2B5EF4-FFF2-40B4-BE49-F238E27FC236}">
                <a16:creationId xmlns:a16="http://schemas.microsoft.com/office/drawing/2014/main" id="{E3339794-3671-9DFC-C001-1DDC6B29DB96}"/>
              </a:ext>
            </a:extLst>
          </p:cNvPr>
          <p:cNvSpPr/>
          <p:nvPr/>
        </p:nvSpPr>
        <p:spPr>
          <a:xfrm rot="5400000">
            <a:off x="7097392" y="278948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KPI Calculation</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53" name="Rectangle 152">
            <a:extLst>
              <a:ext uri="{FF2B5EF4-FFF2-40B4-BE49-F238E27FC236}">
                <a16:creationId xmlns:a16="http://schemas.microsoft.com/office/drawing/2014/main" id="{59058D08-1C9A-6E2F-71B7-0ACBE6BA38D4}"/>
              </a:ext>
            </a:extLst>
          </p:cNvPr>
          <p:cNvSpPr/>
          <p:nvPr/>
        </p:nvSpPr>
        <p:spPr>
          <a:xfrm rot="5400000">
            <a:off x="7105870" y="304349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Harmonized</a:t>
            </a:r>
          </a:p>
        </p:txBody>
      </p:sp>
      <p:sp>
        <p:nvSpPr>
          <p:cNvPr id="154" name="Rectangle 153">
            <a:extLst>
              <a:ext uri="{FF2B5EF4-FFF2-40B4-BE49-F238E27FC236}">
                <a16:creationId xmlns:a16="http://schemas.microsoft.com/office/drawing/2014/main" id="{74A18CC9-28FB-9D22-0A95-99D376B78A4C}"/>
              </a:ext>
            </a:extLst>
          </p:cNvPr>
          <p:cNvSpPr/>
          <p:nvPr/>
        </p:nvSpPr>
        <p:spPr>
          <a:xfrm rot="5400000">
            <a:off x="7105869" y="3317309"/>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Aggregation</a:t>
            </a:r>
          </a:p>
        </p:txBody>
      </p:sp>
      <p:sp>
        <p:nvSpPr>
          <p:cNvPr id="155" name="Rectangle 154">
            <a:extLst>
              <a:ext uri="{FF2B5EF4-FFF2-40B4-BE49-F238E27FC236}">
                <a16:creationId xmlns:a16="http://schemas.microsoft.com/office/drawing/2014/main" id="{21DC9329-0695-BA4D-6F87-20DD15364878}"/>
              </a:ext>
            </a:extLst>
          </p:cNvPr>
          <p:cNvSpPr/>
          <p:nvPr/>
        </p:nvSpPr>
        <p:spPr>
          <a:xfrm rot="5400000">
            <a:off x="7105868" y="35716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Denormalized</a:t>
            </a:r>
          </a:p>
        </p:txBody>
      </p:sp>
      <p:pic>
        <p:nvPicPr>
          <p:cNvPr id="159" name="Picture 158">
            <a:extLst>
              <a:ext uri="{FF2B5EF4-FFF2-40B4-BE49-F238E27FC236}">
                <a16:creationId xmlns:a16="http://schemas.microsoft.com/office/drawing/2014/main" id="{CE7EAB04-FEDD-6FF4-AA7C-AAB6D5A59F8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74185" y="2583166"/>
            <a:ext cx="426440" cy="389414"/>
          </a:xfrm>
          <a:prstGeom prst="rect">
            <a:avLst/>
          </a:prstGeom>
        </p:spPr>
      </p:pic>
      <p:sp>
        <p:nvSpPr>
          <p:cNvPr id="164" name="TextBox 163">
            <a:extLst>
              <a:ext uri="{FF2B5EF4-FFF2-40B4-BE49-F238E27FC236}">
                <a16:creationId xmlns:a16="http://schemas.microsoft.com/office/drawing/2014/main" id="{0F4B9897-F0E0-469B-15D8-E469953D6AC2}"/>
              </a:ext>
            </a:extLst>
          </p:cNvPr>
          <p:cNvSpPr txBox="1"/>
          <p:nvPr/>
        </p:nvSpPr>
        <p:spPr>
          <a:xfrm>
            <a:off x="2017467" y="5377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ORCHESTRATION</a:t>
            </a:r>
          </a:p>
        </p:txBody>
      </p:sp>
      <p:sp>
        <p:nvSpPr>
          <p:cNvPr id="165" name="TextBox 164">
            <a:extLst>
              <a:ext uri="{FF2B5EF4-FFF2-40B4-BE49-F238E27FC236}">
                <a16:creationId xmlns:a16="http://schemas.microsoft.com/office/drawing/2014/main" id="{F4233FAC-C133-D410-411A-DD9672827C65}"/>
              </a:ext>
            </a:extLst>
          </p:cNvPr>
          <p:cNvSpPr txBox="1"/>
          <p:nvPr/>
        </p:nvSpPr>
        <p:spPr>
          <a:xfrm>
            <a:off x="2017467" y="5720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DEVOPS</a:t>
            </a:r>
          </a:p>
        </p:txBody>
      </p:sp>
      <p:sp>
        <p:nvSpPr>
          <p:cNvPr id="166" name="TextBox 165">
            <a:extLst>
              <a:ext uri="{FF2B5EF4-FFF2-40B4-BE49-F238E27FC236}">
                <a16:creationId xmlns:a16="http://schemas.microsoft.com/office/drawing/2014/main" id="{42E4243D-31A4-9382-3A48-2FC302129E96}"/>
              </a:ext>
            </a:extLst>
          </p:cNvPr>
          <p:cNvSpPr txBox="1"/>
          <p:nvPr/>
        </p:nvSpPr>
        <p:spPr>
          <a:xfrm>
            <a:off x="2017467" y="605247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CATALOG</a:t>
            </a:r>
          </a:p>
        </p:txBody>
      </p:sp>
      <p:sp>
        <p:nvSpPr>
          <p:cNvPr id="167" name="TextBox 166">
            <a:extLst>
              <a:ext uri="{FF2B5EF4-FFF2-40B4-BE49-F238E27FC236}">
                <a16:creationId xmlns:a16="http://schemas.microsoft.com/office/drawing/2014/main" id="{1AF41E29-E2AD-A59E-1BE1-3B25CFB084E3}"/>
              </a:ext>
            </a:extLst>
          </p:cNvPr>
          <p:cNvSpPr txBox="1"/>
          <p:nvPr/>
        </p:nvSpPr>
        <p:spPr>
          <a:xfrm>
            <a:off x="4138102" y="5332407"/>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SMA / Azure Data Factory</a:t>
            </a:r>
          </a:p>
        </p:txBody>
      </p:sp>
      <p:sp>
        <p:nvSpPr>
          <p:cNvPr id="168" name="TextBox 167">
            <a:extLst>
              <a:ext uri="{FF2B5EF4-FFF2-40B4-BE49-F238E27FC236}">
                <a16:creationId xmlns:a16="http://schemas.microsoft.com/office/drawing/2014/main" id="{AC986F81-CF68-8663-AFD7-4312D3A66156}"/>
              </a:ext>
            </a:extLst>
          </p:cNvPr>
          <p:cNvSpPr txBox="1"/>
          <p:nvPr/>
        </p:nvSpPr>
        <p:spPr>
          <a:xfrm>
            <a:off x="4138102" y="5660894"/>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Azure DevOps</a:t>
            </a:r>
          </a:p>
        </p:txBody>
      </p:sp>
      <p:sp>
        <p:nvSpPr>
          <p:cNvPr id="169" name="TextBox 168">
            <a:extLst>
              <a:ext uri="{FF2B5EF4-FFF2-40B4-BE49-F238E27FC236}">
                <a16:creationId xmlns:a16="http://schemas.microsoft.com/office/drawing/2014/main" id="{3A96E086-E50B-3F62-9D83-02770F79ADF7}"/>
              </a:ext>
            </a:extLst>
          </p:cNvPr>
          <p:cNvSpPr txBox="1"/>
          <p:nvPr/>
        </p:nvSpPr>
        <p:spPr>
          <a:xfrm>
            <a:off x="4476034" y="5984107"/>
            <a:ext cx="5416378"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Unity Catalog</a:t>
            </a:r>
          </a:p>
        </p:txBody>
      </p:sp>
      <p:pic>
        <p:nvPicPr>
          <p:cNvPr id="170" name="Picture 8" descr="The 5 Components of Azure DevOps - ParkMyCloud">
            <a:extLst>
              <a:ext uri="{FF2B5EF4-FFF2-40B4-BE49-F238E27FC236}">
                <a16:creationId xmlns:a16="http://schemas.microsoft.com/office/drawing/2014/main" id="{8EE813AE-47FD-53E2-876F-01073DB6F6D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152" r="16299"/>
          <a:stretch/>
        </p:blipFill>
        <p:spPr bwMode="auto">
          <a:xfrm>
            <a:off x="9894745" y="5649379"/>
            <a:ext cx="302800" cy="283056"/>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72" descr="Icon&#10;&#10;Description automatically generated">
            <a:extLst>
              <a:ext uri="{FF2B5EF4-FFF2-40B4-BE49-F238E27FC236}">
                <a16:creationId xmlns:a16="http://schemas.microsoft.com/office/drawing/2014/main" id="{E63CE48B-B01C-6CB3-5F84-95D4AE8B92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1509" y="1802168"/>
            <a:ext cx="534444" cy="418955"/>
          </a:xfrm>
          <a:prstGeom prst="rect">
            <a:avLst/>
          </a:prstGeom>
        </p:spPr>
      </p:pic>
      <p:pic>
        <p:nvPicPr>
          <p:cNvPr id="174" name="Picture 173">
            <a:extLst>
              <a:ext uri="{FF2B5EF4-FFF2-40B4-BE49-F238E27FC236}">
                <a16:creationId xmlns:a16="http://schemas.microsoft.com/office/drawing/2014/main" id="{76480C1B-8572-A93B-560E-D2050173F98E}"/>
              </a:ext>
            </a:extLst>
          </p:cNvPr>
          <p:cNvPicPr>
            <a:picLocks noChangeAspect="1"/>
          </p:cNvPicPr>
          <p:nvPr/>
        </p:nvPicPr>
        <p:blipFill>
          <a:blip r:embed="rId8"/>
          <a:stretch>
            <a:fillRect/>
          </a:stretch>
        </p:blipFill>
        <p:spPr>
          <a:xfrm>
            <a:off x="7551446" y="1824963"/>
            <a:ext cx="426042" cy="336492"/>
          </a:xfrm>
          <a:prstGeom prst="rect">
            <a:avLst/>
          </a:prstGeom>
        </p:spPr>
      </p:pic>
      <p:pic>
        <p:nvPicPr>
          <p:cNvPr id="175" name="Picture 174">
            <a:extLst>
              <a:ext uri="{FF2B5EF4-FFF2-40B4-BE49-F238E27FC236}">
                <a16:creationId xmlns:a16="http://schemas.microsoft.com/office/drawing/2014/main" id="{326D5E49-1F31-A066-3DEC-297959DC8266}"/>
              </a:ext>
            </a:extLst>
          </p:cNvPr>
          <p:cNvPicPr>
            <a:picLocks noChangeAspect="1"/>
          </p:cNvPicPr>
          <p:nvPr/>
        </p:nvPicPr>
        <p:blipFill>
          <a:blip r:embed="rId9"/>
          <a:stretch>
            <a:fillRect/>
          </a:stretch>
        </p:blipFill>
        <p:spPr>
          <a:xfrm>
            <a:off x="8784007" y="1839442"/>
            <a:ext cx="853570" cy="261136"/>
          </a:xfrm>
          <a:prstGeom prst="rect">
            <a:avLst/>
          </a:prstGeom>
        </p:spPr>
      </p:pic>
      <p:cxnSp>
        <p:nvCxnSpPr>
          <p:cNvPr id="182" name="Straight Connector 181">
            <a:extLst>
              <a:ext uri="{FF2B5EF4-FFF2-40B4-BE49-F238E27FC236}">
                <a16:creationId xmlns:a16="http://schemas.microsoft.com/office/drawing/2014/main" id="{8EF787C7-ACFB-7BC0-BD70-B69DCBAD7A06}"/>
              </a:ext>
            </a:extLst>
          </p:cNvPr>
          <p:cNvCxnSpPr>
            <a:cxnSpLocks/>
          </p:cNvCxnSpPr>
          <p:nvPr/>
        </p:nvCxnSpPr>
        <p:spPr>
          <a:xfrm>
            <a:off x="3989347" y="445220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4BDF92AD-DB31-B2F5-61CD-4B40534937C8}"/>
              </a:ext>
            </a:extLst>
          </p:cNvPr>
          <p:cNvCxnSpPr>
            <a:cxnSpLocks/>
          </p:cNvCxnSpPr>
          <p:nvPr/>
        </p:nvCxnSpPr>
        <p:spPr>
          <a:xfrm>
            <a:off x="3966475" y="3138941"/>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0E94C6EC-9A6A-AB1A-D492-948E1A0B9FCD}"/>
              </a:ext>
            </a:extLst>
          </p:cNvPr>
          <p:cNvCxnSpPr>
            <a:cxnSpLocks/>
          </p:cNvCxnSpPr>
          <p:nvPr/>
        </p:nvCxnSpPr>
        <p:spPr>
          <a:xfrm>
            <a:off x="3957790" y="2432794"/>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23D3C3C6-95DD-3A46-9101-CDF0478E84FF}"/>
              </a:ext>
            </a:extLst>
          </p:cNvPr>
          <p:cNvSpPr/>
          <p:nvPr/>
        </p:nvSpPr>
        <p:spPr>
          <a:xfrm>
            <a:off x="6613555" y="173140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cxnSp>
        <p:nvCxnSpPr>
          <p:cNvPr id="188" name="Straight Connector 187">
            <a:extLst>
              <a:ext uri="{FF2B5EF4-FFF2-40B4-BE49-F238E27FC236}">
                <a16:creationId xmlns:a16="http://schemas.microsoft.com/office/drawing/2014/main" id="{A4289538-3CC3-5048-C449-A3A12A2E85B6}"/>
              </a:ext>
            </a:extLst>
          </p:cNvPr>
          <p:cNvCxnSpPr>
            <a:cxnSpLocks/>
          </p:cNvCxnSpPr>
          <p:nvPr/>
        </p:nvCxnSpPr>
        <p:spPr>
          <a:xfrm>
            <a:off x="4006472" y="526036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6397BBC0-2DA0-237E-F3F8-5613F838E5C0}"/>
              </a:ext>
            </a:extLst>
          </p:cNvPr>
          <p:cNvCxnSpPr>
            <a:cxnSpLocks/>
          </p:cNvCxnSpPr>
          <p:nvPr/>
        </p:nvCxnSpPr>
        <p:spPr>
          <a:xfrm>
            <a:off x="4033845" y="5629295"/>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CF5DF9A2-6771-6506-395F-932CD9180232}"/>
              </a:ext>
            </a:extLst>
          </p:cNvPr>
          <p:cNvCxnSpPr>
            <a:cxnSpLocks/>
          </p:cNvCxnSpPr>
          <p:nvPr/>
        </p:nvCxnSpPr>
        <p:spPr>
          <a:xfrm>
            <a:off x="4014991" y="5960460"/>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8" name="Arrow: Bent 197">
            <a:extLst>
              <a:ext uri="{FF2B5EF4-FFF2-40B4-BE49-F238E27FC236}">
                <a16:creationId xmlns:a16="http://schemas.microsoft.com/office/drawing/2014/main" id="{AC4A8DE1-FDA3-9ABC-F44A-F2A04629D091}"/>
              </a:ext>
            </a:extLst>
          </p:cNvPr>
          <p:cNvSpPr/>
          <p:nvPr/>
        </p:nvSpPr>
        <p:spPr>
          <a:xfrm rot="5400000" flipH="1">
            <a:off x="7909172" y="3274481"/>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1" name="Rectangle: Rounded Corners 200">
            <a:extLst>
              <a:ext uri="{FF2B5EF4-FFF2-40B4-BE49-F238E27FC236}">
                <a16:creationId xmlns:a16="http://schemas.microsoft.com/office/drawing/2014/main" id="{59480120-E207-F6BF-2120-CE47878130F5}"/>
              </a:ext>
            </a:extLst>
          </p:cNvPr>
          <p:cNvSpPr/>
          <p:nvPr/>
        </p:nvSpPr>
        <p:spPr>
          <a:xfrm>
            <a:off x="173414" y="594158"/>
            <a:ext cx="1496444"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2" name="Picture 201" descr="Icon&#10;&#10;Description automatically generated">
            <a:extLst>
              <a:ext uri="{FF2B5EF4-FFF2-40B4-BE49-F238E27FC236}">
                <a16:creationId xmlns:a16="http://schemas.microsoft.com/office/drawing/2014/main" id="{494A0347-D0AE-B963-7B50-0E5CFD7C6B8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77323" y="2034177"/>
            <a:ext cx="599469" cy="644875"/>
          </a:xfrm>
          <a:prstGeom prst="rect">
            <a:avLst/>
          </a:prstGeom>
        </p:spPr>
      </p:pic>
      <p:sp>
        <p:nvSpPr>
          <p:cNvPr id="203" name="TextBox 202">
            <a:extLst>
              <a:ext uri="{FF2B5EF4-FFF2-40B4-BE49-F238E27FC236}">
                <a16:creationId xmlns:a16="http://schemas.microsoft.com/office/drawing/2014/main" id="{40222926-61AC-EC8F-D1F6-1C7D1230A5AF}"/>
              </a:ext>
            </a:extLst>
          </p:cNvPr>
          <p:cNvSpPr txBox="1"/>
          <p:nvPr/>
        </p:nvSpPr>
        <p:spPr>
          <a:xfrm>
            <a:off x="10985177" y="2710891"/>
            <a:ext cx="103047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2060"/>
                </a:solidFill>
                <a:effectLst/>
                <a:uLnTx/>
                <a:uFillTx/>
                <a:latin typeface="Arial"/>
                <a:ea typeface="+mn-ea"/>
                <a:cs typeface="Arial"/>
              </a:rPr>
              <a:t>Self Service, Sanctioned Analytics</a:t>
            </a:r>
          </a:p>
        </p:txBody>
      </p:sp>
      <p:grpSp>
        <p:nvGrpSpPr>
          <p:cNvPr id="204" name="Group 203">
            <a:extLst>
              <a:ext uri="{FF2B5EF4-FFF2-40B4-BE49-F238E27FC236}">
                <a16:creationId xmlns:a16="http://schemas.microsoft.com/office/drawing/2014/main" id="{8CA146E6-AA10-71FA-C0CB-AFED14F83536}"/>
              </a:ext>
            </a:extLst>
          </p:cNvPr>
          <p:cNvGrpSpPr/>
          <p:nvPr/>
        </p:nvGrpSpPr>
        <p:grpSpPr>
          <a:xfrm>
            <a:off x="10967773" y="3949786"/>
            <a:ext cx="1010487" cy="945713"/>
            <a:chOff x="11051568" y="3877841"/>
            <a:chExt cx="1010487" cy="945713"/>
          </a:xfrm>
        </p:grpSpPr>
        <p:pic>
          <p:nvPicPr>
            <p:cNvPr id="205" name="Picture 204">
              <a:extLst>
                <a:ext uri="{FF2B5EF4-FFF2-40B4-BE49-F238E27FC236}">
                  <a16:creationId xmlns:a16="http://schemas.microsoft.com/office/drawing/2014/main" id="{FE6920A7-CB17-9E5E-DCD3-020DBF8F4456}"/>
                </a:ext>
              </a:extLst>
            </p:cNvPr>
            <p:cNvPicPr>
              <a:picLocks noChangeAspect="1"/>
            </p:cNvPicPr>
            <p:nvPr/>
          </p:nvPicPr>
          <p:blipFill>
            <a:blip r:embed="rId11"/>
            <a:stretch>
              <a:fillRect/>
            </a:stretch>
          </p:blipFill>
          <p:spPr>
            <a:xfrm>
              <a:off x="11434235" y="3877841"/>
              <a:ext cx="347392" cy="271037"/>
            </a:xfrm>
            <a:prstGeom prst="rect">
              <a:avLst/>
            </a:prstGeom>
          </p:spPr>
        </p:pic>
        <p:sp>
          <p:nvSpPr>
            <p:cNvPr id="206" name="TextBox 205">
              <a:extLst>
                <a:ext uri="{FF2B5EF4-FFF2-40B4-BE49-F238E27FC236}">
                  <a16:creationId xmlns:a16="http://schemas.microsoft.com/office/drawing/2014/main" id="{47C50D8E-064B-2E8E-D5B9-E1EF36D5408F}"/>
                </a:ext>
              </a:extLst>
            </p:cNvPr>
            <p:cNvSpPr txBox="1"/>
            <p:nvPr/>
          </p:nvSpPr>
          <p:spPr>
            <a:xfrm>
              <a:off x="11327728" y="4073306"/>
              <a:ext cx="665183"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Consumer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7" name="Picture 206">
              <a:extLst>
                <a:ext uri="{FF2B5EF4-FFF2-40B4-BE49-F238E27FC236}">
                  <a16:creationId xmlns:a16="http://schemas.microsoft.com/office/drawing/2014/main" id="{1F206263-42AE-75B3-C3E8-B09CE9E0BC8C}"/>
                </a:ext>
              </a:extLst>
            </p:cNvPr>
            <p:cNvPicPr>
              <a:picLocks noChangeAspect="1"/>
            </p:cNvPicPr>
            <p:nvPr/>
          </p:nvPicPr>
          <p:blipFill>
            <a:blip r:embed="rId12"/>
            <a:stretch>
              <a:fillRect/>
            </a:stretch>
          </p:blipFill>
          <p:spPr>
            <a:xfrm>
              <a:off x="11248144" y="4322458"/>
              <a:ext cx="274023" cy="244623"/>
            </a:xfrm>
            <a:prstGeom prst="rect">
              <a:avLst/>
            </a:prstGeom>
          </p:spPr>
        </p:pic>
        <p:sp>
          <p:nvSpPr>
            <p:cNvPr id="208" name="TextBox 207">
              <a:extLst>
                <a:ext uri="{FF2B5EF4-FFF2-40B4-BE49-F238E27FC236}">
                  <a16:creationId xmlns:a16="http://schemas.microsoft.com/office/drawing/2014/main" id="{7378139A-3F2C-78DF-3A36-1A006AB82672}"/>
                </a:ext>
              </a:extLst>
            </p:cNvPr>
            <p:cNvSpPr txBox="1"/>
            <p:nvPr/>
          </p:nvSpPr>
          <p:spPr>
            <a:xfrm>
              <a:off x="11051568" y="4602619"/>
              <a:ext cx="701991"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Power User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9" name="Picture 208">
              <a:extLst>
                <a:ext uri="{FF2B5EF4-FFF2-40B4-BE49-F238E27FC236}">
                  <a16:creationId xmlns:a16="http://schemas.microsoft.com/office/drawing/2014/main" id="{974E8FFA-3A10-75FF-B596-1E252C03B97F}"/>
                </a:ext>
              </a:extLst>
            </p:cNvPr>
            <p:cNvPicPr>
              <a:picLocks noChangeAspect="1"/>
            </p:cNvPicPr>
            <p:nvPr/>
          </p:nvPicPr>
          <p:blipFill>
            <a:blip r:embed="rId13"/>
            <a:stretch>
              <a:fillRect/>
            </a:stretch>
          </p:blipFill>
          <p:spPr>
            <a:xfrm>
              <a:off x="11637544" y="4281654"/>
              <a:ext cx="326895" cy="279586"/>
            </a:xfrm>
            <a:prstGeom prst="rect">
              <a:avLst/>
            </a:prstGeom>
          </p:spPr>
        </p:pic>
        <p:sp>
          <p:nvSpPr>
            <p:cNvPr id="210" name="TextBox 209">
              <a:extLst>
                <a:ext uri="{FF2B5EF4-FFF2-40B4-BE49-F238E27FC236}">
                  <a16:creationId xmlns:a16="http://schemas.microsoft.com/office/drawing/2014/main" id="{B476309C-725C-CCC1-D45C-47D79BD6F28A}"/>
                </a:ext>
              </a:extLst>
            </p:cNvPr>
            <p:cNvSpPr txBox="1"/>
            <p:nvPr/>
          </p:nvSpPr>
          <p:spPr>
            <a:xfrm>
              <a:off x="11597788" y="4608110"/>
              <a:ext cx="464267" cy="215444"/>
            </a:xfrm>
            <a:prstGeom prst="rect">
              <a:avLst/>
            </a:prstGeom>
            <a:noFill/>
          </p:spPr>
          <p:txBody>
            <a:bodyPr wrap="non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Admin</a:t>
              </a:r>
            </a:p>
          </p:txBody>
        </p:sp>
      </p:grpSp>
      <p:sp>
        <p:nvSpPr>
          <p:cNvPr id="211" name="Rectangle: Rounded Corners 210">
            <a:extLst>
              <a:ext uri="{FF2B5EF4-FFF2-40B4-BE49-F238E27FC236}">
                <a16:creationId xmlns:a16="http://schemas.microsoft.com/office/drawing/2014/main" id="{E7D161BD-808A-501B-EF97-525A047A4789}"/>
              </a:ext>
            </a:extLst>
          </p:cNvPr>
          <p:cNvSpPr/>
          <p:nvPr/>
        </p:nvSpPr>
        <p:spPr>
          <a:xfrm>
            <a:off x="10895895" y="1465074"/>
            <a:ext cx="1112045" cy="3704966"/>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E913BA46-FCF1-7D0A-76A3-5E5F132DF947}"/>
              </a:ext>
            </a:extLst>
          </p:cNvPr>
          <p:cNvSpPr/>
          <p:nvPr/>
        </p:nvSpPr>
        <p:spPr>
          <a:xfrm>
            <a:off x="10864883" y="604112"/>
            <a:ext cx="1168138" cy="370926"/>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Consumption</a:t>
            </a:r>
          </a:p>
        </p:txBody>
      </p:sp>
      <p:sp>
        <p:nvSpPr>
          <p:cNvPr id="214" name="Rectangle: Rounded Corners 213">
            <a:extLst>
              <a:ext uri="{FF2B5EF4-FFF2-40B4-BE49-F238E27FC236}">
                <a16:creationId xmlns:a16="http://schemas.microsoft.com/office/drawing/2014/main" id="{4F9719C7-0BCF-2137-C7A3-A52AB946F5E8}"/>
              </a:ext>
            </a:extLst>
          </p:cNvPr>
          <p:cNvSpPr/>
          <p:nvPr/>
        </p:nvSpPr>
        <p:spPr>
          <a:xfrm>
            <a:off x="10812826" y="584712"/>
            <a:ext cx="1295941"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BCF884-F407-E0D9-72A1-FEB0FF23286A}"/>
              </a:ext>
            </a:extLst>
          </p:cNvPr>
          <p:cNvSpPr/>
          <p:nvPr/>
        </p:nvSpPr>
        <p:spPr>
          <a:xfrm>
            <a:off x="8314923" y="173140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Sync Trigger</a:t>
            </a:r>
          </a:p>
        </p:txBody>
      </p:sp>
      <p:sp>
        <p:nvSpPr>
          <p:cNvPr id="8" name="Rectangle 7">
            <a:extLst>
              <a:ext uri="{FF2B5EF4-FFF2-40B4-BE49-F238E27FC236}">
                <a16:creationId xmlns:a16="http://schemas.microsoft.com/office/drawing/2014/main" id="{39818420-4641-02D9-C5DF-95BBFDAF942D}"/>
              </a:ext>
            </a:extLst>
          </p:cNvPr>
          <p:cNvSpPr/>
          <p:nvPr/>
        </p:nvSpPr>
        <p:spPr>
          <a:xfrm rot="5400000">
            <a:off x="8924545" y="2795208"/>
            <a:ext cx="185858"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Denormalized</a:t>
            </a:r>
          </a:p>
        </p:txBody>
      </p:sp>
      <p:pic>
        <p:nvPicPr>
          <p:cNvPr id="11" name="Picture 10">
            <a:extLst>
              <a:ext uri="{FF2B5EF4-FFF2-40B4-BE49-F238E27FC236}">
                <a16:creationId xmlns:a16="http://schemas.microsoft.com/office/drawing/2014/main" id="{5EBEEDDA-58ED-E6FF-8077-358D02101107}"/>
              </a:ext>
            </a:extLst>
          </p:cNvPr>
          <p:cNvPicPr>
            <a:picLocks noChangeAspect="1"/>
          </p:cNvPicPr>
          <p:nvPr/>
        </p:nvPicPr>
        <p:blipFill>
          <a:blip r:embed="rId14"/>
          <a:stretch>
            <a:fillRect/>
          </a:stretch>
        </p:blipFill>
        <p:spPr>
          <a:xfrm>
            <a:off x="3759038" y="1279686"/>
            <a:ext cx="2774616" cy="3153255"/>
          </a:xfrm>
          <a:prstGeom prst="rect">
            <a:avLst/>
          </a:prstGeom>
        </p:spPr>
      </p:pic>
      <p:sp>
        <p:nvSpPr>
          <p:cNvPr id="13" name="Arrow: Bent 12">
            <a:extLst>
              <a:ext uri="{FF2B5EF4-FFF2-40B4-BE49-F238E27FC236}">
                <a16:creationId xmlns:a16="http://schemas.microsoft.com/office/drawing/2014/main" id="{0E40093F-B531-5BDE-00A5-270E2FD1037D}"/>
              </a:ext>
            </a:extLst>
          </p:cNvPr>
          <p:cNvSpPr/>
          <p:nvPr/>
        </p:nvSpPr>
        <p:spPr>
          <a:xfrm rot="5400000" flipH="1">
            <a:off x="9664367" y="3303376"/>
            <a:ext cx="405751" cy="422918"/>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0C756763-D38B-FC3F-850B-1A21A487B495}"/>
              </a:ext>
            </a:extLst>
          </p:cNvPr>
          <p:cNvSpPr/>
          <p:nvPr/>
        </p:nvSpPr>
        <p:spPr>
          <a:xfrm rot="5400000">
            <a:off x="8933475" y="3063443"/>
            <a:ext cx="185858"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Copy Into</a:t>
            </a:r>
          </a:p>
        </p:txBody>
      </p:sp>
      <p:sp>
        <p:nvSpPr>
          <p:cNvPr id="21" name="Rectangle: Rounded Corners 20">
            <a:extLst>
              <a:ext uri="{FF2B5EF4-FFF2-40B4-BE49-F238E27FC236}">
                <a16:creationId xmlns:a16="http://schemas.microsoft.com/office/drawing/2014/main" id="{A8779D09-4273-E2CC-F18F-9FC84B317EA9}"/>
              </a:ext>
            </a:extLst>
          </p:cNvPr>
          <p:cNvSpPr/>
          <p:nvPr/>
        </p:nvSpPr>
        <p:spPr>
          <a:xfrm>
            <a:off x="6467752" y="1074613"/>
            <a:ext cx="4259689" cy="3324911"/>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4B1768-09DD-EBD4-D549-073B4A98EDF5}"/>
              </a:ext>
            </a:extLst>
          </p:cNvPr>
          <p:cNvSpPr/>
          <p:nvPr/>
        </p:nvSpPr>
        <p:spPr>
          <a:xfrm rot="5400000">
            <a:off x="8942238" y="3351345"/>
            <a:ext cx="185858"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Spark Connector</a:t>
            </a:r>
          </a:p>
        </p:txBody>
      </p:sp>
      <p:pic>
        <p:nvPicPr>
          <p:cNvPr id="9" name="Picture 8">
            <a:extLst>
              <a:ext uri="{FF2B5EF4-FFF2-40B4-BE49-F238E27FC236}">
                <a16:creationId xmlns:a16="http://schemas.microsoft.com/office/drawing/2014/main" id="{131FBBB2-E183-B3F2-AF1D-8DD52584445E}"/>
              </a:ext>
            </a:extLst>
          </p:cNvPr>
          <p:cNvPicPr>
            <a:picLocks noChangeAspect="1"/>
          </p:cNvPicPr>
          <p:nvPr/>
        </p:nvPicPr>
        <p:blipFill>
          <a:blip r:embed="rId15"/>
          <a:stretch>
            <a:fillRect/>
          </a:stretch>
        </p:blipFill>
        <p:spPr>
          <a:xfrm>
            <a:off x="9917293" y="6046079"/>
            <a:ext cx="268542" cy="276215"/>
          </a:xfrm>
          <a:prstGeom prst="rect">
            <a:avLst/>
          </a:prstGeom>
        </p:spPr>
      </p:pic>
      <p:sp>
        <p:nvSpPr>
          <p:cNvPr id="14" name="Speech Bubble: Rectangle with Corners Rounded 13">
            <a:extLst>
              <a:ext uri="{FF2B5EF4-FFF2-40B4-BE49-F238E27FC236}">
                <a16:creationId xmlns:a16="http://schemas.microsoft.com/office/drawing/2014/main" id="{8CEF8E1B-F592-4884-BB09-24B5BBC7C4F2}"/>
              </a:ext>
            </a:extLst>
          </p:cNvPr>
          <p:cNvSpPr/>
          <p:nvPr/>
        </p:nvSpPr>
        <p:spPr>
          <a:xfrm>
            <a:off x="10019801" y="1451483"/>
            <a:ext cx="1126686" cy="582694"/>
          </a:xfrm>
          <a:prstGeom prst="wedgeRoundRectCallout">
            <a:avLst>
              <a:gd name="adj1" fmla="val -42707"/>
              <a:gd name="adj2" fmla="val 95570"/>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Optimized compute ,  centralized transformation</a:t>
            </a:r>
          </a:p>
        </p:txBody>
      </p:sp>
      <p:sp>
        <p:nvSpPr>
          <p:cNvPr id="15" name="Speech Bubble: Rectangle with Corners Rounded 14">
            <a:extLst>
              <a:ext uri="{FF2B5EF4-FFF2-40B4-BE49-F238E27FC236}">
                <a16:creationId xmlns:a16="http://schemas.microsoft.com/office/drawing/2014/main" id="{DCDF8778-7FC5-024E-EB9B-F65CC2A4AFBD}"/>
              </a:ext>
            </a:extLst>
          </p:cNvPr>
          <p:cNvSpPr/>
          <p:nvPr/>
        </p:nvSpPr>
        <p:spPr>
          <a:xfrm>
            <a:off x="10138712" y="2844689"/>
            <a:ext cx="1126686" cy="582694"/>
          </a:xfrm>
          <a:prstGeom prst="wedgeRoundRectCallout">
            <a:avLst>
              <a:gd name="adj1" fmla="val -49764"/>
              <a:gd name="adj2" fmla="val -9035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Adds latency and could lead out of sync  reports</a:t>
            </a:r>
          </a:p>
        </p:txBody>
      </p:sp>
      <p:grpSp>
        <p:nvGrpSpPr>
          <p:cNvPr id="18" name="Group 17">
            <a:extLst>
              <a:ext uri="{FF2B5EF4-FFF2-40B4-BE49-F238E27FC236}">
                <a16:creationId xmlns:a16="http://schemas.microsoft.com/office/drawing/2014/main" id="{7BB74478-C2D8-8EC0-CCB8-79799783B3BC}"/>
              </a:ext>
            </a:extLst>
          </p:cNvPr>
          <p:cNvGrpSpPr/>
          <p:nvPr/>
        </p:nvGrpSpPr>
        <p:grpSpPr>
          <a:xfrm>
            <a:off x="7175845" y="2472001"/>
            <a:ext cx="347745" cy="569076"/>
            <a:chOff x="4721081" y="2491931"/>
            <a:chExt cx="347745" cy="569076"/>
          </a:xfrm>
        </p:grpSpPr>
        <p:pic>
          <p:nvPicPr>
            <p:cNvPr id="19" name="Picture 18">
              <a:extLst>
                <a:ext uri="{FF2B5EF4-FFF2-40B4-BE49-F238E27FC236}">
                  <a16:creationId xmlns:a16="http://schemas.microsoft.com/office/drawing/2014/main" id="{B846EA7C-EC51-A789-97C3-37C185B2F4E3}"/>
                </a:ext>
              </a:extLst>
            </p:cNvPr>
            <p:cNvPicPr>
              <a:picLocks noChangeAspect="1"/>
            </p:cNvPicPr>
            <p:nvPr/>
          </p:nvPicPr>
          <p:blipFill>
            <a:blip r:embed="rId15"/>
            <a:stretch>
              <a:fillRect/>
            </a:stretch>
          </p:blipFill>
          <p:spPr>
            <a:xfrm>
              <a:off x="4733663" y="2716267"/>
              <a:ext cx="335163" cy="344740"/>
            </a:xfrm>
            <a:prstGeom prst="rect">
              <a:avLst/>
            </a:prstGeom>
          </p:spPr>
        </p:pic>
        <p:pic>
          <p:nvPicPr>
            <p:cNvPr id="22" name="Picture 21">
              <a:extLst>
                <a:ext uri="{FF2B5EF4-FFF2-40B4-BE49-F238E27FC236}">
                  <a16:creationId xmlns:a16="http://schemas.microsoft.com/office/drawing/2014/main" id="{1B875F45-32EA-1633-1ED7-6E9523C9C116}"/>
                </a:ext>
              </a:extLst>
            </p:cNvPr>
            <p:cNvPicPr>
              <a:picLocks noChangeAspect="1"/>
            </p:cNvPicPr>
            <p:nvPr/>
          </p:nvPicPr>
          <p:blipFill>
            <a:blip r:embed="rId16"/>
            <a:stretch>
              <a:fillRect/>
            </a:stretch>
          </p:blipFill>
          <p:spPr>
            <a:xfrm>
              <a:off x="4721081" y="2491931"/>
              <a:ext cx="335163" cy="188529"/>
            </a:xfrm>
            <a:prstGeom prst="rect">
              <a:avLst/>
            </a:prstGeom>
          </p:spPr>
        </p:pic>
      </p:grpSp>
      <p:cxnSp>
        <p:nvCxnSpPr>
          <p:cNvPr id="23" name="Straight Connector 22">
            <a:extLst>
              <a:ext uri="{FF2B5EF4-FFF2-40B4-BE49-F238E27FC236}">
                <a16:creationId xmlns:a16="http://schemas.microsoft.com/office/drawing/2014/main" id="{354616B6-79A0-4949-FEFE-19A915F8483C}"/>
              </a:ext>
            </a:extLst>
          </p:cNvPr>
          <p:cNvCxnSpPr>
            <a:cxnSpLocks/>
          </p:cNvCxnSpPr>
          <p:nvPr/>
        </p:nvCxnSpPr>
        <p:spPr>
          <a:xfrm>
            <a:off x="1906803" y="1514120"/>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634CEE1A-F919-773F-A34A-EAE02B9E971B}"/>
              </a:ext>
            </a:extLst>
          </p:cNvPr>
          <p:cNvSpPr/>
          <p:nvPr/>
        </p:nvSpPr>
        <p:spPr>
          <a:xfrm>
            <a:off x="204608" y="1164782"/>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25" name="Group 24">
            <a:extLst>
              <a:ext uri="{FF2B5EF4-FFF2-40B4-BE49-F238E27FC236}">
                <a16:creationId xmlns:a16="http://schemas.microsoft.com/office/drawing/2014/main" id="{AA1AAD79-A527-A71B-1BCA-DE8C2FF753AA}"/>
              </a:ext>
            </a:extLst>
          </p:cNvPr>
          <p:cNvGrpSpPr/>
          <p:nvPr/>
        </p:nvGrpSpPr>
        <p:grpSpPr>
          <a:xfrm>
            <a:off x="1196235" y="3037499"/>
            <a:ext cx="374038" cy="464355"/>
            <a:chOff x="1439467" y="4520777"/>
            <a:chExt cx="374038" cy="464355"/>
          </a:xfrm>
        </p:grpSpPr>
        <p:sp>
          <p:nvSpPr>
            <p:cNvPr id="26" name="TextBox 25">
              <a:extLst>
                <a:ext uri="{FF2B5EF4-FFF2-40B4-BE49-F238E27FC236}">
                  <a16:creationId xmlns:a16="http://schemas.microsoft.com/office/drawing/2014/main" id="{814C0DFC-0579-2E8C-C9F4-C3A36C838D4C}"/>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27" name="Picture 26">
              <a:extLst>
                <a:ext uri="{FF2B5EF4-FFF2-40B4-BE49-F238E27FC236}">
                  <a16:creationId xmlns:a16="http://schemas.microsoft.com/office/drawing/2014/main" id="{7FA77AA2-CCD0-EF16-4D0E-3645A84A56D8}"/>
                </a:ext>
              </a:extLst>
            </p:cNvPr>
            <p:cNvPicPr>
              <a:picLocks noChangeAspect="1"/>
            </p:cNvPicPr>
            <p:nvPr/>
          </p:nvPicPr>
          <p:blipFill>
            <a:blip r:embed="rId17"/>
            <a:stretch>
              <a:fillRect/>
            </a:stretch>
          </p:blipFill>
          <p:spPr>
            <a:xfrm>
              <a:off x="1475383" y="4520777"/>
              <a:ext cx="321568" cy="302162"/>
            </a:xfrm>
            <a:prstGeom prst="rect">
              <a:avLst/>
            </a:prstGeom>
          </p:spPr>
        </p:pic>
      </p:grpSp>
      <p:sp>
        <p:nvSpPr>
          <p:cNvPr id="29" name="Rectangle 28">
            <a:extLst>
              <a:ext uri="{FF2B5EF4-FFF2-40B4-BE49-F238E27FC236}">
                <a16:creationId xmlns:a16="http://schemas.microsoft.com/office/drawing/2014/main" id="{FF325AF2-577E-A7C4-407C-34B55EC42B1E}"/>
              </a:ext>
            </a:extLst>
          </p:cNvPr>
          <p:cNvSpPr/>
          <p:nvPr/>
        </p:nvSpPr>
        <p:spPr>
          <a:xfrm>
            <a:off x="414196" y="1434062"/>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0" name="TextBox 29">
            <a:extLst>
              <a:ext uri="{FF2B5EF4-FFF2-40B4-BE49-F238E27FC236}">
                <a16:creationId xmlns:a16="http://schemas.microsoft.com/office/drawing/2014/main" id="{1596434D-A4EC-E363-856B-C8AC2FBB2405}"/>
              </a:ext>
            </a:extLst>
          </p:cNvPr>
          <p:cNvSpPr txBox="1"/>
          <p:nvPr/>
        </p:nvSpPr>
        <p:spPr>
          <a:xfrm>
            <a:off x="417791" y="2074089"/>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1" name="Picture 30">
            <a:extLst>
              <a:ext uri="{FF2B5EF4-FFF2-40B4-BE49-F238E27FC236}">
                <a16:creationId xmlns:a16="http://schemas.microsoft.com/office/drawing/2014/main" id="{2BD46C0A-1816-34BB-B51F-6DA71FDF726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73045" y="1675219"/>
            <a:ext cx="302122" cy="344009"/>
          </a:xfrm>
          <a:prstGeom prst="rect">
            <a:avLst/>
          </a:prstGeom>
          <a:effectLst>
            <a:outerShdw blurRad="50800" dist="50800" dir="5400000" algn="ctr" rotWithShape="0">
              <a:schemeClr val="bg1"/>
            </a:outerShdw>
          </a:effectLst>
        </p:spPr>
      </p:pic>
      <p:cxnSp>
        <p:nvCxnSpPr>
          <p:cNvPr id="32" name="Elbow Connector 12">
            <a:extLst>
              <a:ext uri="{FF2B5EF4-FFF2-40B4-BE49-F238E27FC236}">
                <a16:creationId xmlns:a16="http://schemas.microsoft.com/office/drawing/2014/main" id="{B2329F3C-723C-FB44-0950-7AB29523C227}"/>
              </a:ext>
            </a:extLst>
          </p:cNvPr>
          <p:cNvCxnSpPr>
            <a:cxnSpLocks/>
            <a:stCxn id="29" idx="2"/>
            <a:endCxn id="46" idx="1"/>
          </p:cNvCxnSpPr>
          <p:nvPr/>
        </p:nvCxnSpPr>
        <p:spPr>
          <a:xfrm rot="16200000" flipH="1">
            <a:off x="315735" y="3298971"/>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3" name="Elbow Connector 191">
            <a:extLst>
              <a:ext uri="{FF2B5EF4-FFF2-40B4-BE49-F238E27FC236}">
                <a16:creationId xmlns:a16="http://schemas.microsoft.com/office/drawing/2014/main" id="{6D734DF4-F97D-AF42-3864-D9F048B4D3D8}"/>
              </a:ext>
            </a:extLst>
          </p:cNvPr>
          <p:cNvCxnSpPr>
            <a:cxnSpLocks/>
            <a:stCxn id="29" idx="2"/>
            <a:endCxn id="27" idx="1"/>
          </p:cNvCxnSpPr>
          <p:nvPr/>
        </p:nvCxnSpPr>
        <p:spPr>
          <a:xfrm rot="16200000" flipH="1">
            <a:off x="829139" y="2785568"/>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53179E10-ECD8-31C0-098A-381377341510}"/>
              </a:ext>
            </a:extLst>
          </p:cNvPr>
          <p:cNvSpPr txBox="1"/>
          <p:nvPr/>
        </p:nvSpPr>
        <p:spPr>
          <a:xfrm>
            <a:off x="1117167" y="2772916"/>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35" name="TextBox 34">
            <a:extLst>
              <a:ext uri="{FF2B5EF4-FFF2-40B4-BE49-F238E27FC236}">
                <a16:creationId xmlns:a16="http://schemas.microsoft.com/office/drawing/2014/main" id="{D2B94AD7-5361-3D30-43E1-386CC4E39375}"/>
              </a:ext>
            </a:extLst>
          </p:cNvPr>
          <p:cNvSpPr txBox="1"/>
          <p:nvPr/>
        </p:nvSpPr>
        <p:spPr>
          <a:xfrm>
            <a:off x="1121608" y="3740858"/>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6" name="Picture 35">
            <a:extLst>
              <a:ext uri="{FF2B5EF4-FFF2-40B4-BE49-F238E27FC236}">
                <a16:creationId xmlns:a16="http://schemas.microsoft.com/office/drawing/2014/main" id="{B99628F4-8B1E-1D13-9C57-1219607AF99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44921" y="1684246"/>
            <a:ext cx="302122" cy="344009"/>
          </a:xfrm>
          <a:prstGeom prst="rect">
            <a:avLst/>
          </a:prstGeom>
          <a:effectLst>
            <a:outerShdw blurRad="50800" dist="50800" dir="5400000" algn="ctr" rotWithShape="0">
              <a:schemeClr val="bg1"/>
            </a:outerShdw>
          </a:effectLst>
        </p:spPr>
      </p:pic>
      <p:pic>
        <p:nvPicPr>
          <p:cNvPr id="37" name="Picture 36">
            <a:extLst>
              <a:ext uri="{FF2B5EF4-FFF2-40B4-BE49-F238E27FC236}">
                <a16:creationId xmlns:a16="http://schemas.microsoft.com/office/drawing/2014/main" id="{1A4DAB86-3E15-E997-ED03-8BA3B1809B1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04587" y="1691028"/>
            <a:ext cx="302122" cy="344009"/>
          </a:xfrm>
          <a:prstGeom prst="rect">
            <a:avLst/>
          </a:prstGeom>
          <a:effectLst>
            <a:outerShdw blurRad="50800" dist="50800" dir="5400000" algn="ctr" rotWithShape="0">
              <a:schemeClr val="bg1"/>
            </a:outerShdw>
          </a:effectLst>
        </p:spPr>
      </p:pic>
      <p:grpSp>
        <p:nvGrpSpPr>
          <p:cNvPr id="38" name="Group 37">
            <a:extLst>
              <a:ext uri="{FF2B5EF4-FFF2-40B4-BE49-F238E27FC236}">
                <a16:creationId xmlns:a16="http://schemas.microsoft.com/office/drawing/2014/main" id="{135A2E4E-C5E9-1FC1-A7BF-843CCD97C27F}"/>
              </a:ext>
            </a:extLst>
          </p:cNvPr>
          <p:cNvGrpSpPr/>
          <p:nvPr/>
        </p:nvGrpSpPr>
        <p:grpSpPr>
          <a:xfrm>
            <a:off x="417412" y="4625045"/>
            <a:ext cx="1355421" cy="1071286"/>
            <a:chOff x="520279" y="4858968"/>
            <a:chExt cx="1355421" cy="1071286"/>
          </a:xfrm>
        </p:grpSpPr>
        <p:sp>
          <p:nvSpPr>
            <p:cNvPr id="39" name="Rectangle 38">
              <a:extLst>
                <a:ext uri="{FF2B5EF4-FFF2-40B4-BE49-F238E27FC236}">
                  <a16:creationId xmlns:a16="http://schemas.microsoft.com/office/drawing/2014/main" id="{BDBE32E8-C3DC-83EC-2F04-2E972A53BAAD}"/>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40" name="Picture 39">
              <a:extLst>
                <a:ext uri="{FF2B5EF4-FFF2-40B4-BE49-F238E27FC236}">
                  <a16:creationId xmlns:a16="http://schemas.microsoft.com/office/drawing/2014/main" id="{2CCB585D-AEB3-DD8F-DD75-039E1124EBA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41" name="Picture 40">
              <a:extLst>
                <a:ext uri="{FF2B5EF4-FFF2-40B4-BE49-F238E27FC236}">
                  <a16:creationId xmlns:a16="http://schemas.microsoft.com/office/drawing/2014/main" id="{FB727CCB-0DEB-FDA0-7A7F-451A6A268ACA}"/>
                </a:ext>
              </a:extLst>
            </p:cNvPr>
            <p:cNvPicPr>
              <a:picLocks noChangeAspect="1"/>
            </p:cNvPicPr>
            <p:nvPr/>
          </p:nvPicPr>
          <p:blipFill>
            <a:blip r:embed="rId19"/>
            <a:stretch>
              <a:fillRect/>
            </a:stretch>
          </p:blipFill>
          <p:spPr>
            <a:xfrm>
              <a:off x="647970" y="5522764"/>
              <a:ext cx="311660" cy="386792"/>
            </a:xfrm>
            <a:prstGeom prst="rect">
              <a:avLst/>
            </a:prstGeom>
          </p:spPr>
        </p:pic>
        <p:pic>
          <p:nvPicPr>
            <p:cNvPr id="42" name="Picture 41">
              <a:extLst>
                <a:ext uri="{FF2B5EF4-FFF2-40B4-BE49-F238E27FC236}">
                  <a16:creationId xmlns:a16="http://schemas.microsoft.com/office/drawing/2014/main" id="{8CF25660-6AEE-FDFB-DB77-D253E0EB5086}"/>
                </a:ext>
              </a:extLst>
            </p:cNvPr>
            <p:cNvPicPr>
              <a:picLocks noChangeAspect="1"/>
            </p:cNvPicPr>
            <p:nvPr/>
          </p:nvPicPr>
          <p:blipFill>
            <a:blip r:embed="rId20"/>
            <a:stretch>
              <a:fillRect/>
            </a:stretch>
          </p:blipFill>
          <p:spPr>
            <a:xfrm>
              <a:off x="1263890" y="5543974"/>
              <a:ext cx="388691" cy="253401"/>
            </a:xfrm>
            <a:prstGeom prst="rect">
              <a:avLst/>
            </a:prstGeom>
          </p:spPr>
        </p:pic>
        <p:sp>
          <p:nvSpPr>
            <p:cNvPr id="43" name="TextBox 42">
              <a:extLst>
                <a:ext uri="{FF2B5EF4-FFF2-40B4-BE49-F238E27FC236}">
                  <a16:creationId xmlns:a16="http://schemas.microsoft.com/office/drawing/2014/main" id="{49B5EF2F-2447-2CC5-5FFF-A2CF099DD74C}"/>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4" name="Elbow Connector 191">
            <a:extLst>
              <a:ext uri="{FF2B5EF4-FFF2-40B4-BE49-F238E27FC236}">
                <a16:creationId xmlns:a16="http://schemas.microsoft.com/office/drawing/2014/main" id="{406451FC-DA4C-81CA-9E2B-A539F1274B90}"/>
              </a:ext>
            </a:extLst>
          </p:cNvPr>
          <p:cNvCxnSpPr>
            <a:cxnSpLocks/>
            <a:stCxn id="39" idx="0"/>
            <a:endCxn id="27" idx="1"/>
          </p:cNvCxnSpPr>
          <p:nvPr/>
        </p:nvCxnSpPr>
        <p:spPr>
          <a:xfrm rot="5400000" flipH="1" flipV="1">
            <a:off x="422204" y="3815098"/>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5" name="Picture 44">
            <a:extLst>
              <a:ext uri="{FF2B5EF4-FFF2-40B4-BE49-F238E27FC236}">
                <a16:creationId xmlns:a16="http://schemas.microsoft.com/office/drawing/2014/main" id="{263107E6-8CF8-CD4A-D1C8-D0F0F59E4498}"/>
              </a:ext>
            </a:extLst>
          </p:cNvPr>
          <p:cNvPicPr>
            <a:picLocks noChangeAspect="1"/>
          </p:cNvPicPr>
          <p:nvPr/>
        </p:nvPicPr>
        <p:blipFill>
          <a:blip r:embed="rId21"/>
          <a:stretch>
            <a:fillRect/>
          </a:stretch>
        </p:blipFill>
        <p:spPr>
          <a:xfrm>
            <a:off x="443528" y="4700279"/>
            <a:ext cx="451186" cy="480611"/>
          </a:xfrm>
          <a:prstGeom prst="rect">
            <a:avLst/>
          </a:prstGeom>
        </p:spPr>
      </p:pic>
      <p:pic>
        <p:nvPicPr>
          <p:cNvPr id="46" name="Picture 45">
            <a:extLst>
              <a:ext uri="{FF2B5EF4-FFF2-40B4-BE49-F238E27FC236}">
                <a16:creationId xmlns:a16="http://schemas.microsoft.com/office/drawing/2014/main" id="{0E8E6E48-82A1-11A0-9529-B2358D97B49A}"/>
              </a:ext>
            </a:extLst>
          </p:cNvPr>
          <p:cNvPicPr>
            <a:picLocks noChangeAspect="1"/>
          </p:cNvPicPr>
          <p:nvPr/>
        </p:nvPicPr>
        <p:blipFill>
          <a:blip r:embed="rId22"/>
          <a:stretch>
            <a:fillRect/>
          </a:stretch>
        </p:blipFill>
        <p:spPr>
          <a:xfrm>
            <a:off x="1194900" y="4003555"/>
            <a:ext cx="401166" cy="349163"/>
          </a:xfrm>
          <a:prstGeom prst="rect">
            <a:avLst/>
          </a:prstGeom>
        </p:spPr>
      </p:pic>
      <p:sp>
        <p:nvSpPr>
          <p:cNvPr id="47" name="Rectangle: Rounded Corners 46">
            <a:extLst>
              <a:ext uri="{FF2B5EF4-FFF2-40B4-BE49-F238E27FC236}">
                <a16:creationId xmlns:a16="http://schemas.microsoft.com/office/drawing/2014/main" id="{29FD1A18-5B9A-21BA-6D40-2EEC120B09D6}"/>
              </a:ext>
            </a:extLst>
          </p:cNvPr>
          <p:cNvSpPr/>
          <p:nvPr/>
        </p:nvSpPr>
        <p:spPr>
          <a:xfrm>
            <a:off x="305900" y="1367719"/>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8" name="Graphic 47" descr="Thumbs up sign with solid fill">
            <a:extLst>
              <a:ext uri="{FF2B5EF4-FFF2-40B4-BE49-F238E27FC236}">
                <a16:creationId xmlns:a16="http://schemas.microsoft.com/office/drawing/2014/main" id="{9654EE29-D525-39F8-C937-B5CC032FC5A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177323" y="161283"/>
            <a:ext cx="402772" cy="402772"/>
          </a:xfrm>
          <a:prstGeom prst="rect">
            <a:avLst/>
          </a:prstGeom>
        </p:spPr>
      </p:pic>
    </p:spTree>
    <p:extLst>
      <p:ext uri="{BB962C8B-B14F-4D97-AF65-F5344CB8AC3E}">
        <p14:creationId xmlns:p14="http://schemas.microsoft.com/office/powerpoint/2010/main" val="1743205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AE718-83B4-0838-6BDA-7190A45859BD}"/>
              </a:ext>
            </a:extLst>
          </p:cNvPr>
          <p:cNvSpPr/>
          <p:nvPr/>
        </p:nvSpPr>
        <p:spPr>
          <a:xfrm>
            <a:off x="3546046" y="1155808"/>
            <a:ext cx="7165018" cy="5202961"/>
          </a:xfrm>
          <a:prstGeom prst="rect">
            <a:avLst/>
          </a:prstGeom>
          <a:ln w="12700">
            <a:prstDash val="dash"/>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95496B01-953F-2FB1-EC5D-1482E39EEDE9}"/>
              </a:ext>
            </a:extLst>
          </p:cNvPr>
          <p:cNvSpPr>
            <a:spLocks noGrp="1"/>
          </p:cNvSpPr>
          <p:nvPr>
            <p:ph type="title"/>
          </p:nvPr>
        </p:nvSpPr>
        <p:spPr/>
        <p:txBody>
          <a:bodyPr>
            <a:normAutofit/>
          </a:bodyPr>
          <a:lstStyle/>
          <a:p>
            <a:r>
              <a:rPr lang="en-US"/>
              <a:t>Data Processing &amp; Transformation Patterns – Gold Layer Parallel Load</a:t>
            </a:r>
          </a:p>
        </p:txBody>
      </p:sp>
      <p:sp>
        <p:nvSpPr>
          <p:cNvPr id="3" name="Rectangle 2">
            <a:extLst>
              <a:ext uri="{FF2B5EF4-FFF2-40B4-BE49-F238E27FC236}">
                <a16:creationId xmlns:a16="http://schemas.microsoft.com/office/drawing/2014/main" id="{03AA0F65-A21E-9A4A-14D7-C48F43CCCE98}"/>
              </a:ext>
            </a:extLst>
          </p:cNvPr>
          <p:cNvSpPr/>
          <p:nvPr/>
        </p:nvSpPr>
        <p:spPr>
          <a:xfrm>
            <a:off x="158979" y="583504"/>
            <a:ext cx="11908898" cy="5817199"/>
          </a:xfrm>
          <a:prstGeom prst="rect">
            <a:avLst/>
          </a:prstGeom>
          <a:noFill/>
          <a:ln w="12700">
            <a:solidFill>
              <a:srgbClr val="0046A4"/>
            </a:solidFill>
            <a:miter lim="800000"/>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6" name="Straight Connector 5">
            <a:extLst>
              <a:ext uri="{FF2B5EF4-FFF2-40B4-BE49-F238E27FC236}">
                <a16:creationId xmlns:a16="http://schemas.microsoft.com/office/drawing/2014/main" id="{0D74C95A-59CB-8126-C2CA-38C260ED022B}"/>
              </a:ext>
            </a:extLst>
          </p:cNvPr>
          <p:cNvCxnSpPr>
            <a:cxnSpLocks/>
          </p:cNvCxnSpPr>
          <p:nvPr/>
        </p:nvCxnSpPr>
        <p:spPr>
          <a:xfrm>
            <a:off x="10796258" y="1115796"/>
            <a:ext cx="20808" cy="4484969"/>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a:extLst>
              <a:ext uri="{FF2B5EF4-FFF2-40B4-BE49-F238E27FC236}">
                <a16:creationId xmlns:a16="http://schemas.microsoft.com/office/drawing/2014/main" id="{CFF5A8DE-11B4-DA7F-CF3C-597355A26F57}"/>
              </a:ext>
            </a:extLst>
          </p:cNvPr>
          <p:cNvSpPr/>
          <p:nvPr/>
        </p:nvSpPr>
        <p:spPr>
          <a:xfrm>
            <a:off x="3546046" y="626591"/>
            <a:ext cx="7181587" cy="350625"/>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Processing &amp; Transformation</a:t>
            </a:r>
          </a:p>
        </p:txBody>
      </p:sp>
      <p:pic>
        <p:nvPicPr>
          <p:cNvPr id="28" name="Picture 27">
            <a:extLst>
              <a:ext uri="{FF2B5EF4-FFF2-40B4-BE49-F238E27FC236}">
                <a16:creationId xmlns:a16="http://schemas.microsoft.com/office/drawing/2014/main" id="{435CDD0C-00AD-41A4-4BFB-9B0E90157BAC}"/>
              </a:ext>
            </a:extLst>
          </p:cNvPr>
          <p:cNvPicPr>
            <a:picLocks noChangeAspect="1"/>
          </p:cNvPicPr>
          <p:nvPr/>
        </p:nvPicPr>
        <p:blipFill>
          <a:blip r:embed="rId3"/>
          <a:stretch>
            <a:fillRect/>
          </a:stretch>
        </p:blipFill>
        <p:spPr>
          <a:xfrm>
            <a:off x="3498459" y="1012605"/>
            <a:ext cx="385339" cy="389974"/>
          </a:xfrm>
          <a:prstGeom prst="rect">
            <a:avLst/>
          </a:prstGeom>
        </p:spPr>
      </p:pic>
      <p:grpSp>
        <p:nvGrpSpPr>
          <p:cNvPr id="12" name="Group 11">
            <a:extLst>
              <a:ext uri="{FF2B5EF4-FFF2-40B4-BE49-F238E27FC236}">
                <a16:creationId xmlns:a16="http://schemas.microsoft.com/office/drawing/2014/main" id="{FEC63757-BBA9-B76D-2E2C-2BAE3ADA9BA5}"/>
              </a:ext>
            </a:extLst>
          </p:cNvPr>
          <p:cNvGrpSpPr/>
          <p:nvPr/>
        </p:nvGrpSpPr>
        <p:grpSpPr>
          <a:xfrm>
            <a:off x="6969077" y="1305223"/>
            <a:ext cx="2375752" cy="328188"/>
            <a:chOff x="7904447" y="1292252"/>
            <a:chExt cx="1092513" cy="341159"/>
          </a:xfrm>
        </p:grpSpPr>
        <p:sp>
          <p:nvSpPr>
            <p:cNvPr id="16" name="TextBox 15">
              <a:extLst>
                <a:ext uri="{FF2B5EF4-FFF2-40B4-BE49-F238E27FC236}">
                  <a16:creationId xmlns:a16="http://schemas.microsoft.com/office/drawing/2014/main" id="{DA523035-0FE9-A89B-7627-55222DAE6829}"/>
                </a:ext>
              </a:extLst>
            </p:cNvPr>
            <p:cNvSpPr txBox="1"/>
            <p:nvPr/>
          </p:nvSpPr>
          <p:spPr>
            <a:xfrm>
              <a:off x="7927340" y="1367743"/>
              <a:ext cx="1069620" cy="22395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(Gold)</a:t>
              </a:r>
            </a:p>
          </p:txBody>
        </p:sp>
        <p:sp>
          <p:nvSpPr>
            <p:cNvPr id="77" name="Rectangle 76">
              <a:extLst>
                <a:ext uri="{FF2B5EF4-FFF2-40B4-BE49-F238E27FC236}">
                  <a16:creationId xmlns:a16="http://schemas.microsoft.com/office/drawing/2014/main" id="{9E6D77C3-3F1B-5580-3AC7-1C312C5C70F2}"/>
                </a:ext>
              </a:extLst>
            </p:cNvPr>
            <p:cNvSpPr/>
            <p:nvPr/>
          </p:nvSpPr>
          <p:spPr>
            <a:xfrm>
              <a:off x="7904447" y="1292252"/>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grpSp>
      <p:pic>
        <p:nvPicPr>
          <p:cNvPr id="93" name="Picture 92" descr="A picture containing text, clipart&#10;&#10;Description automatically generated">
            <a:extLst>
              <a:ext uri="{FF2B5EF4-FFF2-40B4-BE49-F238E27FC236}">
                <a16:creationId xmlns:a16="http://schemas.microsoft.com/office/drawing/2014/main" id="{2297AF5B-159F-5DBA-A6CF-8427F87B9A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8185" y="5307355"/>
            <a:ext cx="302800" cy="308567"/>
          </a:xfrm>
          <a:prstGeom prst="rect">
            <a:avLst/>
          </a:prstGeom>
        </p:spPr>
      </p:pic>
      <p:sp>
        <p:nvSpPr>
          <p:cNvPr id="120" name="Rectangle 119">
            <a:extLst>
              <a:ext uri="{FF2B5EF4-FFF2-40B4-BE49-F238E27FC236}">
                <a16:creationId xmlns:a16="http://schemas.microsoft.com/office/drawing/2014/main" id="{0E4C1820-CC4B-6F48-FAF3-965916CD5C55}"/>
              </a:ext>
            </a:extLst>
          </p:cNvPr>
          <p:cNvSpPr/>
          <p:nvPr/>
        </p:nvSpPr>
        <p:spPr>
          <a:xfrm>
            <a:off x="169882" y="629608"/>
            <a:ext cx="1384255" cy="353490"/>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Sources</a:t>
            </a:r>
          </a:p>
        </p:txBody>
      </p:sp>
      <p:sp>
        <p:nvSpPr>
          <p:cNvPr id="137" name="TextBox 136">
            <a:extLst>
              <a:ext uri="{FF2B5EF4-FFF2-40B4-BE49-F238E27FC236}">
                <a16:creationId xmlns:a16="http://schemas.microsoft.com/office/drawing/2014/main" id="{B5D64DAD-CDBE-B387-D54F-A73C607B89F1}"/>
              </a:ext>
            </a:extLst>
          </p:cNvPr>
          <p:cNvSpPr txBox="1"/>
          <p:nvPr/>
        </p:nvSpPr>
        <p:spPr>
          <a:xfrm>
            <a:off x="2017467" y="1402579"/>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ZONE</a:t>
            </a:r>
          </a:p>
        </p:txBody>
      </p:sp>
      <p:sp>
        <p:nvSpPr>
          <p:cNvPr id="138" name="TextBox 137">
            <a:extLst>
              <a:ext uri="{FF2B5EF4-FFF2-40B4-BE49-F238E27FC236}">
                <a16:creationId xmlns:a16="http://schemas.microsoft.com/office/drawing/2014/main" id="{5803B6EE-74C5-658B-BE6C-20FC1FDD5ED4}"/>
              </a:ext>
            </a:extLst>
          </p:cNvPr>
          <p:cNvSpPr txBox="1"/>
          <p:nvPr/>
        </p:nvSpPr>
        <p:spPr>
          <a:xfrm>
            <a:off x="2017467" y="1926502"/>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PHYSICAL LAYER</a:t>
            </a:r>
          </a:p>
        </p:txBody>
      </p:sp>
      <p:sp>
        <p:nvSpPr>
          <p:cNvPr id="139" name="TextBox 138">
            <a:extLst>
              <a:ext uri="{FF2B5EF4-FFF2-40B4-BE49-F238E27FC236}">
                <a16:creationId xmlns:a16="http://schemas.microsoft.com/office/drawing/2014/main" id="{CE5020E9-AE8C-1C02-0E55-DABEE44556B1}"/>
              </a:ext>
            </a:extLst>
          </p:cNvPr>
          <p:cNvSpPr txBox="1"/>
          <p:nvPr/>
        </p:nvSpPr>
        <p:spPr>
          <a:xfrm>
            <a:off x="2017467" y="2681361"/>
            <a:ext cx="1196796"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PROCESSING ENGINE</a:t>
            </a:r>
          </a:p>
        </p:txBody>
      </p:sp>
      <p:sp>
        <p:nvSpPr>
          <p:cNvPr id="140" name="TextBox 139">
            <a:extLst>
              <a:ext uri="{FF2B5EF4-FFF2-40B4-BE49-F238E27FC236}">
                <a16:creationId xmlns:a16="http://schemas.microsoft.com/office/drawing/2014/main" id="{AA0C748B-C376-1484-BB1F-4CB5BA01FFC0}"/>
              </a:ext>
            </a:extLst>
          </p:cNvPr>
          <p:cNvSpPr txBox="1"/>
          <p:nvPr/>
        </p:nvSpPr>
        <p:spPr>
          <a:xfrm>
            <a:off x="2017467" y="361492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FRAMEWORK</a:t>
            </a:r>
          </a:p>
        </p:txBody>
      </p:sp>
      <p:sp>
        <p:nvSpPr>
          <p:cNvPr id="141" name="TextBox 140">
            <a:extLst>
              <a:ext uri="{FF2B5EF4-FFF2-40B4-BE49-F238E27FC236}">
                <a16:creationId xmlns:a16="http://schemas.microsoft.com/office/drawing/2014/main" id="{5A46711F-09A9-5D04-9832-FC8D7E96F492}"/>
              </a:ext>
            </a:extLst>
          </p:cNvPr>
          <p:cNvSpPr txBox="1"/>
          <p:nvPr/>
        </p:nvSpPr>
        <p:spPr>
          <a:xfrm>
            <a:off x="2017467" y="468948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DATA PRODUCT</a:t>
            </a:r>
          </a:p>
        </p:txBody>
      </p:sp>
      <p:sp>
        <p:nvSpPr>
          <p:cNvPr id="152" name="Rectangle 151">
            <a:extLst>
              <a:ext uri="{FF2B5EF4-FFF2-40B4-BE49-F238E27FC236}">
                <a16:creationId xmlns:a16="http://schemas.microsoft.com/office/drawing/2014/main" id="{E3339794-3671-9DFC-C001-1DDC6B29DB96}"/>
              </a:ext>
            </a:extLst>
          </p:cNvPr>
          <p:cNvSpPr/>
          <p:nvPr/>
        </p:nvSpPr>
        <p:spPr>
          <a:xfrm rot="5400000">
            <a:off x="7097392" y="278948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KPI Calculation</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53" name="Rectangle 152">
            <a:extLst>
              <a:ext uri="{FF2B5EF4-FFF2-40B4-BE49-F238E27FC236}">
                <a16:creationId xmlns:a16="http://schemas.microsoft.com/office/drawing/2014/main" id="{59058D08-1C9A-6E2F-71B7-0ACBE6BA38D4}"/>
              </a:ext>
            </a:extLst>
          </p:cNvPr>
          <p:cNvSpPr/>
          <p:nvPr/>
        </p:nvSpPr>
        <p:spPr>
          <a:xfrm rot="5400000">
            <a:off x="7105870" y="3043493"/>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Harmonized</a:t>
            </a:r>
          </a:p>
        </p:txBody>
      </p:sp>
      <p:sp>
        <p:nvSpPr>
          <p:cNvPr id="154" name="Rectangle 153">
            <a:extLst>
              <a:ext uri="{FF2B5EF4-FFF2-40B4-BE49-F238E27FC236}">
                <a16:creationId xmlns:a16="http://schemas.microsoft.com/office/drawing/2014/main" id="{74A18CC9-28FB-9D22-0A95-99D376B78A4C}"/>
              </a:ext>
            </a:extLst>
          </p:cNvPr>
          <p:cNvSpPr/>
          <p:nvPr/>
        </p:nvSpPr>
        <p:spPr>
          <a:xfrm rot="5400000">
            <a:off x="7105869" y="3317309"/>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Aggregation</a:t>
            </a:r>
          </a:p>
        </p:txBody>
      </p:sp>
      <p:sp>
        <p:nvSpPr>
          <p:cNvPr id="155" name="Rectangle 154">
            <a:extLst>
              <a:ext uri="{FF2B5EF4-FFF2-40B4-BE49-F238E27FC236}">
                <a16:creationId xmlns:a16="http://schemas.microsoft.com/office/drawing/2014/main" id="{21DC9329-0695-BA4D-6F87-20DD15364878}"/>
              </a:ext>
            </a:extLst>
          </p:cNvPr>
          <p:cNvSpPr/>
          <p:nvPr/>
        </p:nvSpPr>
        <p:spPr>
          <a:xfrm rot="5400000">
            <a:off x="7105868" y="3571640"/>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Denormalized</a:t>
            </a:r>
          </a:p>
        </p:txBody>
      </p:sp>
      <p:pic>
        <p:nvPicPr>
          <p:cNvPr id="159" name="Picture 158">
            <a:extLst>
              <a:ext uri="{FF2B5EF4-FFF2-40B4-BE49-F238E27FC236}">
                <a16:creationId xmlns:a16="http://schemas.microsoft.com/office/drawing/2014/main" id="{CE7EAB04-FEDD-6FF4-AA7C-AAB6D5A59F8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74185" y="2583166"/>
            <a:ext cx="426440" cy="389414"/>
          </a:xfrm>
          <a:prstGeom prst="rect">
            <a:avLst/>
          </a:prstGeom>
        </p:spPr>
      </p:pic>
      <p:sp>
        <p:nvSpPr>
          <p:cNvPr id="164" name="TextBox 163">
            <a:extLst>
              <a:ext uri="{FF2B5EF4-FFF2-40B4-BE49-F238E27FC236}">
                <a16:creationId xmlns:a16="http://schemas.microsoft.com/office/drawing/2014/main" id="{0F4B9897-F0E0-469B-15D8-E469953D6AC2}"/>
              </a:ext>
            </a:extLst>
          </p:cNvPr>
          <p:cNvSpPr txBox="1"/>
          <p:nvPr/>
        </p:nvSpPr>
        <p:spPr>
          <a:xfrm>
            <a:off x="2017467" y="5377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ORCHESTRATION</a:t>
            </a:r>
          </a:p>
        </p:txBody>
      </p:sp>
      <p:sp>
        <p:nvSpPr>
          <p:cNvPr id="165" name="TextBox 164">
            <a:extLst>
              <a:ext uri="{FF2B5EF4-FFF2-40B4-BE49-F238E27FC236}">
                <a16:creationId xmlns:a16="http://schemas.microsoft.com/office/drawing/2014/main" id="{F4233FAC-C133-D410-411A-DD9672827C65}"/>
              </a:ext>
            </a:extLst>
          </p:cNvPr>
          <p:cNvSpPr txBox="1"/>
          <p:nvPr/>
        </p:nvSpPr>
        <p:spPr>
          <a:xfrm>
            <a:off x="2017467" y="5720201"/>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DEVOPS</a:t>
            </a:r>
          </a:p>
        </p:txBody>
      </p:sp>
      <p:sp>
        <p:nvSpPr>
          <p:cNvPr id="166" name="TextBox 165">
            <a:extLst>
              <a:ext uri="{FF2B5EF4-FFF2-40B4-BE49-F238E27FC236}">
                <a16:creationId xmlns:a16="http://schemas.microsoft.com/office/drawing/2014/main" id="{42E4243D-31A4-9382-3A48-2FC302129E96}"/>
              </a:ext>
            </a:extLst>
          </p:cNvPr>
          <p:cNvSpPr txBox="1"/>
          <p:nvPr/>
        </p:nvSpPr>
        <p:spPr>
          <a:xfrm>
            <a:off x="2017467" y="6052475"/>
            <a:ext cx="1196796" cy="2308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CATALOG</a:t>
            </a:r>
          </a:p>
        </p:txBody>
      </p:sp>
      <p:sp>
        <p:nvSpPr>
          <p:cNvPr id="167" name="TextBox 166">
            <a:extLst>
              <a:ext uri="{FF2B5EF4-FFF2-40B4-BE49-F238E27FC236}">
                <a16:creationId xmlns:a16="http://schemas.microsoft.com/office/drawing/2014/main" id="{1AF41E29-E2AD-A59E-1BE1-3B25CFB084E3}"/>
              </a:ext>
            </a:extLst>
          </p:cNvPr>
          <p:cNvSpPr txBox="1"/>
          <p:nvPr/>
        </p:nvSpPr>
        <p:spPr>
          <a:xfrm>
            <a:off x="4138102" y="5332407"/>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SMA / Azure Data Factory</a:t>
            </a:r>
          </a:p>
        </p:txBody>
      </p:sp>
      <p:sp>
        <p:nvSpPr>
          <p:cNvPr id="168" name="TextBox 167">
            <a:extLst>
              <a:ext uri="{FF2B5EF4-FFF2-40B4-BE49-F238E27FC236}">
                <a16:creationId xmlns:a16="http://schemas.microsoft.com/office/drawing/2014/main" id="{AC986F81-CF68-8663-AFD7-4312D3A66156}"/>
              </a:ext>
            </a:extLst>
          </p:cNvPr>
          <p:cNvSpPr txBox="1"/>
          <p:nvPr/>
        </p:nvSpPr>
        <p:spPr>
          <a:xfrm>
            <a:off x="4138102" y="5660894"/>
            <a:ext cx="6193675"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Azure DevOps</a:t>
            </a:r>
          </a:p>
        </p:txBody>
      </p:sp>
      <p:sp>
        <p:nvSpPr>
          <p:cNvPr id="169" name="TextBox 168">
            <a:extLst>
              <a:ext uri="{FF2B5EF4-FFF2-40B4-BE49-F238E27FC236}">
                <a16:creationId xmlns:a16="http://schemas.microsoft.com/office/drawing/2014/main" id="{3A96E086-E50B-3F62-9D83-02770F79ADF7}"/>
              </a:ext>
            </a:extLst>
          </p:cNvPr>
          <p:cNvSpPr txBox="1"/>
          <p:nvPr/>
        </p:nvSpPr>
        <p:spPr>
          <a:xfrm>
            <a:off x="4644993" y="5984106"/>
            <a:ext cx="5206727" cy="230832"/>
          </a:xfrm>
          <a:prstGeom prst="rect">
            <a:avLst/>
          </a:prstGeom>
          <a:noFill/>
          <a:ln>
            <a:noFill/>
          </a:ln>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Calibri"/>
              </a:rPr>
              <a:t>Unity Catalog</a:t>
            </a:r>
          </a:p>
        </p:txBody>
      </p:sp>
      <p:pic>
        <p:nvPicPr>
          <p:cNvPr id="170" name="Picture 8" descr="The 5 Components of Azure DevOps - ParkMyCloud">
            <a:extLst>
              <a:ext uri="{FF2B5EF4-FFF2-40B4-BE49-F238E27FC236}">
                <a16:creationId xmlns:a16="http://schemas.microsoft.com/office/drawing/2014/main" id="{8EE813AE-47FD-53E2-876F-01073DB6F6D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152" r="16299"/>
          <a:stretch/>
        </p:blipFill>
        <p:spPr bwMode="auto">
          <a:xfrm>
            <a:off x="9894745" y="5649379"/>
            <a:ext cx="302800" cy="283056"/>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72" descr="Icon&#10;&#10;Description automatically generated">
            <a:extLst>
              <a:ext uri="{FF2B5EF4-FFF2-40B4-BE49-F238E27FC236}">
                <a16:creationId xmlns:a16="http://schemas.microsoft.com/office/drawing/2014/main" id="{E63CE48B-B01C-6CB3-5F84-95D4AE8B92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1509" y="1802168"/>
            <a:ext cx="534444" cy="418955"/>
          </a:xfrm>
          <a:prstGeom prst="rect">
            <a:avLst/>
          </a:prstGeom>
        </p:spPr>
      </p:pic>
      <p:pic>
        <p:nvPicPr>
          <p:cNvPr id="174" name="Picture 173">
            <a:extLst>
              <a:ext uri="{FF2B5EF4-FFF2-40B4-BE49-F238E27FC236}">
                <a16:creationId xmlns:a16="http://schemas.microsoft.com/office/drawing/2014/main" id="{76480C1B-8572-A93B-560E-D2050173F98E}"/>
              </a:ext>
            </a:extLst>
          </p:cNvPr>
          <p:cNvPicPr>
            <a:picLocks noChangeAspect="1"/>
          </p:cNvPicPr>
          <p:nvPr/>
        </p:nvPicPr>
        <p:blipFill>
          <a:blip r:embed="rId8"/>
          <a:stretch>
            <a:fillRect/>
          </a:stretch>
        </p:blipFill>
        <p:spPr>
          <a:xfrm>
            <a:off x="7551446" y="1824963"/>
            <a:ext cx="426042" cy="336492"/>
          </a:xfrm>
          <a:prstGeom prst="rect">
            <a:avLst/>
          </a:prstGeom>
        </p:spPr>
      </p:pic>
      <p:pic>
        <p:nvPicPr>
          <p:cNvPr id="175" name="Picture 174">
            <a:extLst>
              <a:ext uri="{FF2B5EF4-FFF2-40B4-BE49-F238E27FC236}">
                <a16:creationId xmlns:a16="http://schemas.microsoft.com/office/drawing/2014/main" id="{326D5E49-1F31-A066-3DEC-297959DC8266}"/>
              </a:ext>
            </a:extLst>
          </p:cNvPr>
          <p:cNvPicPr>
            <a:picLocks noChangeAspect="1"/>
          </p:cNvPicPr>
          <p:nvPr/>
        </p:nvPicPr>
        <p:blipFill>
          <a:blip r:embed="rId9"/>
          <a:stretch>
            <a:fillRect/>
          </a:stretch>
        </p:blipFill>
        <p:spPr>
          <a:xfrm>
            <a:off x="8784007" y="1839442"/>
            <a:ext cx="853570" cy="261136"/>
          </a:xfrm>
          <a:prstGeom prst="rect">
            <a:avLst/>
          </a:prstGeom>
        </p:spPr>
      </p:pic>
      <p:cxnSp>
        <p:nvCxnSpPr>
          <p:cNvPr id="186" name="Straight Connector 185">
            <a:extLst>
              <a:ext uri="{FF2B5EF4-FFF2-40B4-BE49-F238E27FC236}">
                <a16:creationId xmlns:a16="http://schemas.microsoft.com/office/drawing/2014/main" id="{4BDF92AD-DB31-B2F5-61CD-4B40534937C8}"/>
              </a:ext>
            </a:extLst>
          </p:cNvPr>
          <p:cNvCxnSpPr>
            <a:cxnSpLocks/>
          </p:cNvCxnSpPr>
          <p:nvPr/>
        </p:nvCxnSpPr>
        <p:spPr>
          <a:xfrm>
            <a:off x="3966475" y="3138941"/>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0E94C6EC-9A6A-AB1A-D492-948E1A0B9FCD}"/>
              </a:ext>
            </a:extLst>
          </p:cNvPr>
          <p:cNvCxnSpPr>
            <a:cxnSpLocks/>
          </p:cNvCxnSpPr>
          <p:nvPr/>
        </p:nvCxnSpPr>
        <p:spPr>
          <a:xfrm>
            <a:off x="3957790" y="2432794"/>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23D3C3C6-95DD-3A46-9101-CDF0478E84FF}"/>
              </a:ext>
            </a:extLst>
          </p:cNvPr>
          <p:cNvSpPr/>
          <p:nvPr/>
        </p:nvSpPr>
        <p:spPr>
          <a:xfrm>
            <a:off x="6613555" y="1731407"/>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cxnSp>
        <p:nvCxnSpPr>
          <p:cNvPr id="188" name="Straight Connector 187">
            <a:extLst>
              <a:ext uri="{FF2B5EF4-FFF2-40B4-BE49-F238E27FC236}">
                <a16:creationId xmlns:a16="http://schemas.microsoft.com/office/drawing/2014/main" id="{A4289538-3CC3-5048-C449-A3A12A2E85B6}"/>
              </a:ext>
            </a:extLst>
          </p:cNvPr>
          <p:cNvCxnSpPr>
            <a:cxnSpLocks/>
          </p:cNvCxnSpPr>
          <p:nvPr/>
        </p:nvCxnSpPr>
        <p:spPr>
          <a:xfrm>
            <a:off x="4006472" y="5260367"/>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6397BBC0-2DA0-237E-F3F8-5613F838E5C0}"/>
              </a:ext>
            </a:extLst>
          </p:cNvPr>
          <p:cNvCxnSpPr>
            <a:cxnSpLocks/>
          </p:cNvCxnSpPr>
          <p:nvPr/>
        </p:nvCxnSpPr>
        <p:spPr>
          <a:xfrm>
            <a:off x="4033845" y="5629295"/>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CF5DF9A2-6771-6506-395F-932CD9180232}"/>
              </a:ext>
            </a:extLst>
          </p:cNvPr>
          <p:cNvCxnSpPr>
            <a:cxnSpLocks/>
          </p:cNvCxnSpPr>
          <p:nvPr/>
        </p:nvCxnSpPr>
        <p:spPr>
          <a:xfrm>
            <a:off x="4014991" y="5960460"/>
            <a:ext cx="6553529" cy="1349"/>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1" name="Rectangle: Rounded Corners 200">
            <a:extLst>
              <a:ext uri="{FF2B5EF4-FFF2-40B4-BE49-F238E27FC236}">
                <a16:creationId xmlns:a16="http://schemas.microsoft.com/office/drawing/2014/main" id="{59480120-E207-F6BF-2120-CE47878130F5}"/>
              </a:ext>
            </a:extLst>
          </p:cNvPr>
          <p:cNvSpPr/>
          <p:nvPr/>
        </p:nvSpPr>
        <p:spPr>
          <a:xfrm>
            <a:off x="173414" y="594158"/>
            <a:ext cx="1496444"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2" name="Picture 201" descr="Icon&#10;&#10;Description automatically generated">
            <a:extLst>
              <a:ext uri="{FF2B5EF4-FFF2-40B4-BE49-F238E27FC236}">
                <a16:creationId xmlns:a16="http://schemas.microsoft.com/office/drawing/2014/main" id="{494A0347-D0AE-B963-7B50-0E5CFD7C6B8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77323" y="2034177"/>
            <a:ext cx="599469" cy="644875"/>
          </a:xfrm>
          <a:prstGeom prst="rect">
            <a:avLst/>
          </a:prstGeom>
        </p:spPr>
      </p:pic>
      <p:sp>
        <p:nvSpPr>
          <p:cNvPr id="203" name="TextBox 202">
            <a:extLst>
              <a:ext uri="{FF2B5EF4-FFF2-40B4-BE49-F238E27FC236}">
                <a16:creationId xmlns:a16="http://schemas.microsoft.com/office/drawing/2014/main" id="{40222926-61AC-EC8F-D1F6-1C7D1230A5AF}"/>
              </a:ext>
            </a:extLst>
          </p:cNvPr>
          <p:cNvSpPr txBox="1"/>
          <p:nvPr/>
        </p:nvSpPr>
        <p:spPr>
          <a:xfrm>
            <a:off x="10985177" y="2710891"/>
            <a:ext cx="103047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2060"/>
                </a:solidFill>
                <a:effectLst/>
                <a:uLnTx/>
                <a:uFillTx/>
                <a:latin typeface="Arial"/>
                <a:ea typeface="+mn-ea"/>
                <a:cs typeface="Arial"/>
              </a:rPr>
              <a:t>Self Service, Sanctioned Analytics</a:t>
            </a:r>
          </a:p>
        </p:txBody>
      </p:sp>
      <p:grpSp>
        <p:nvGrpSpPr>
          <p:cNvPr id="204" name="Group 203">
            <a:extLst>
              <a:ext uri="{FF2B5EF4-FFF2-40B4-BE49-F238E27FC236}">
                <a16:creationId xmlns:a16="http://schemas.microsoft.com/office/drawing/2014/main" id="{8CA146E6-AA10-71FA-C0CB-AFED14F83536}"/>
              </a:ext>
            </a:extLst>
          </p:cNvPr>
          <p:cNvGrpSpPr/>
          <p:nvPr/>
        </p:nvGrpSpPr>
        <p:grpSpPr>
          <a:xfrm>
            <a:off x="10967773" y="3949786"/>
            <a:ext cx="1010487" cy="945713"/>
            <a:chOff x="11051568" y="3877841"/>
            <a:chExt cx="1010487" cy="945713"/>
          </a:xfrm>
        </p:grpSpPr>
        <p:pic>
          <p:nvPicPr>
            <p:cNvPr id="205" name="Picture 204">
              <a:extLst>
                <a:ext uri="{FF2B5EF4-FFF2-40B4-BE49-F238E27FC236}">
                  <a16:creationId xmlns:a16="http://schemas.microsoft.com/office/drawing/2014/main" id="{FE6920A7-CB17-9E5E-DCD3-020DBF8F4456}"/>
                </a:ext>
              </a:extLst>
            </p:cNvPr>
            <p:cNvPicPr>
              <a:picLocks noChangeAspect="1"/>
            </p:cNvPicPr>
            <p:nvPr/>
          </p:nvPicPr>
          <p:blipFill>
            <a:blip r:embed="rId11"/>
            <a:stretch>
              <a:fillRect/>
            </a:stretch>
          </p:blipFill>
          <p:spPr>
            <a:xfrm>
              <a:off x="11434235" y="3877841"/>
              <a:ext cx="347392" cy="271037"/>
            </a:xfrm>
            <a:prstGeom prst="rect">
              <a:avLst/>
            </a:prstGeom>
          </p:spPr>
        </p:pic>
        <p:sp>
          <p:nvSpPr>
            <p:cNvPr id="206" name="TextBox 205">
              <a:extLst>
                <a:ext uri="{FF2B5EF4-FFF2-40B4-BE49-F238E27FC236}">
                  <a16:creationId xmlns:a16="http://schemas.microsoft.com/office/drawing/2014/main" id="{47C50D8E-064B-2E8E-D5B9-E1EF36D5408F}"/>
                </a:ext>
              </a:extLst>
            </p:cNvPr>
            <p:cNvSpPr txBox="1"/>
            <p:nvPr/>
          </p:nvSpPr>
          <p:spPr>
            <a:xfrm>
              <a:off x="11327728" y="4073306"/>
              <a:ext cx="665183"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Consumer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7" name="Picture 206">
              <a:extLst>
                <a:ext uri="{FF2B5EF4-FFF2-40B4-BE49-F238E27FC236}">
                  <a16:creationId xmlns:a16="http://schemas.microsoft.com/office/drawing/2014/main" id="{1F206263-42AE-75B3-C3E8-B09CE9E0BC8C}"/>
                </a:ext>
              </a:extLst>
            </p:cNvPr>
            <p:cNvPicPr>
              <a:picLocks noChangeAspect="1"/>
            </p:cNvPicPr>
            <p:nvPr/>
          </p:nvPicPr>
          <p:blipFill>
            <a:blip r:embed="rId12"/>
            <a:stretch>
              <a:fillRect/>
            </a:stretch>
          </p:blipFill>
          <p:spPr>
            <a:xfrm>
              <a:off x="11248144" y="4322458"/>
              <a:ext cx="274023" cy="244623"/>
            </a:xfrm>
            <a:prstGeom prst="rect">
              <a:avLst/>
            </a:prstGeom>
          </p:spPr>
        </p:pic>
        <p:sp>
          <p:nvSpPr>
            <p:cNvPr id="208" name="TextBox 207">
              <a:extLst>
                <a:ext uri="{FF2B5EF4-FFF2-40B4-BE49-F238E27FC236}">
                  <a16:creationId xmlns:a16="http://schemas.microsoft.com/office/drawing/2014/main" id="{7378139A-3F2C-78DF-3A36-1A006AB82672}"/>
                </a:ext>
              </a:extLst>
            </p:cNvPr>
            <p:cNvSpPr txBox="1"/>
            <p:nvPr/>
          </p:nvSpPr>
          <p:spPr>
            <a:xfrm>
              <a:off x="11051568" y="4602619"/>
              <a:ext cx="701991" cy="21544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Power User</a:t>
              </a:r>
              <a:endParaRPr kumimoji="0" lang="en-US" sz="800" b="1" i="0" u="none" strike="noStrike" kern="1200" cap="none" spc="0" normalizeH="0" baseline="0" noProof="0">
                <a:ln>
                  <a:noFill/>
                </a:ln>
                <a:solidFill>
                  <a:prstClr val="black"/>
                </a:solidFill>
                <a:effectLst/>
                <a:uLnTx/>
                <a:uFillTx/>
                <a:latin typeface="Calibri"/>
                <a:ea typeface="+mn-ea"/>
                <a:cs typeface="Calibri"/>
              </a:endParaRPr>
            </a:p>
          </p:txBody>
        </p:sp>
        <p:pic>
          <p:nvPicPr>
            <p:cNvPr id="209" name="Picture 208">
              <a:extLst>
                <a:ext uri="{FF2B5EF4-FFF2-40B4-BE49-F238E27FC236}">
                  <a16:creationId xmlns:a16="http://schemas.microsoft.com/office/drawing/2014/main" id="{974E8FFA-3A10-75FF-B596-1E252C03B97F}"/>
                </a:ext>
              </a:extLst>
            </p:cNvPr>
            <p:cNvPicPr>
              <a:picLocks noChangeAspect="1"/>
            </p:cNvPicPr>
            <p:nvPr/>
          </p:nvPicPr>
          <p:blipFill>
            <a:blip r:embed="rId13"/>
            <a:stretch>
              <a:fillRect/>
            </a:stretch>
          </p:blipFill>
          <p:spPr>
            <a:xfrm>
              <a:off x="11637544" y="4281654"/>
              <a:ext cx="326895" cy="279586"/>
            </a:xfrm>
            <a:prstGeom prst="rect">
              <a:avLst/>
            </a:prstGeom>
          </p:spPr>
        </p:pic>
        <p:sp>
          <p:nvSpPr>
            <p:cNvPr id="210" name="TextBox 209">
              <a:extLst>
                <a:ext uri="{FF2B5EF4-FFF2-40B4-BE49-F238E27FC236}">
                  <a16:creationId xmlns:a16="http://schemas.microsoft.com/office/drawing/2014/main" id="{B476309C-725C-CCC1-D45C-47D79BD6F28A}"/>
                </a:ext>
              </a:extLst>
            </p:cNvPr>
            <p:cNvSpPr txBox="1"/>
            <p:nvPr/>
          </p:nvSpPr>
          <p:spPr>
            <a:xfrm>
              <a:off x="11597788" y="4608110"/>
              <a:ext cx="464267" cy="215444"/>
            </a:xfrm>
            <a:prstGeom prst="rect">
              <a:avLst/>
            </a:prstGeom>
            <a:noFill/>
          </p:spPr>
          <p:txBody>
            <a:bodyPr wrap="non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Admin</a:t>
              </a:r>
            </a:p>
          </p:txBody>
        </p:sp>
      </p:grpSp>
      <p:sp>
        <p:nvSpPr>
          <p:cNvPr id="211" name="Rectangle: Rounded Corners 210">
            <a:extLst>
              <a:ext uri="{FF2B5EF4-FFF2-40B4-BE49-F238E27FC236}">
                <a16:creationId xmlns:a16="http://schemas.microsoft.com/office/drawing/2014/main" id="{E7D161BD-808A-501B-EF97-525A047A4789}"/>
              </a:ext>
            </a:extLst>
          </p:cNvPr>
          <p:cNvSpPr/>
          <p:nvPr/>
        </p:nvSpPr>
        <p:spPr>
          <a:xfrm>
            <a:off x="10895895" y="1465074"/>
            <a:ext cx="1112045" cy="3704966"/>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E913BA46-FCF1-7D0A-76A3-5E5F132DF947}"/>
              </a:ext>
            </a:extLst>
          </p:cNvPr>
          <p:cNvSpPr/>
          <p:nvPr/>
        </p:nvSpPr>
        <p:spPr>
          <a:xfrm>
            <a:off x="10864883" y="604112"/>
            <a:ext cx="1168138" cy="370926"/>
          </a:xfrm>
          <a:prstGeom prst="rect">
            <a:avLst/>
          </a:prstGeom>
          <a:solidFill>
            <a:schemeClr val="accent1">
              <a:lumMod val="75000"/>
            </a:schemeClr>
          </a:solidFill>
          <a:ln w="12700">
            <a:solidFill>
              <a:srgbClr val="0046A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Data Consumption</a:t>
            </a:r>
          </a:p>
        </p:txBody>
      </p:sp>
      <p:sp>
        <p:nvSpPr>
          <p:cNvPr id="214" name="Rectangle: Rounded Corners 213">
            <a:extLst>
              <a:ext uri="{FF2B5EF4-FFF2-40B4-BE49-F238E27FC236}">
                <a16:creationId xmlns:a16="http://schemas.microsoft.com/office/drawing/2014/main" id="{4F9719C7-0BCF-2137-C7A3-A52AB946F5E8}"/>
              </a:ext>
            </a:extLst>
          </p:cNvPr>
          <p:cNvSpPr/>
          <p:nvPr/>
        </p:nvSpPr>
        <p:spPr>
          <a:xfrm>
            <a:off x="10812826" y="584712"/>
            <a:ext cx="1295941" cy="423942"/>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818420-4641-02D9-C5DF-95BBFDAF942D}"/>
              </a:ext>
            </a:extLst>
          </p:cNvPr>
          <p:cNvSpPr/>
          <p:nvPr/>
        </p:nvSpPr>
        <p:spPr>
          <a:xfrm rot="5400000">
            <a:off x="8924545" y="2795208"/>
            <a:ext cx="185858"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Denormalized</a:t>
            </a:r>
          </a:p>
        </p:txBody>
      </p:sp>
      <p:pic>
        <p:nvPicPr>
          <p:cNvPr id="11" name="Picture 10">
            <a:extLst>
              <a:ext uri="{FF2B5EF4-FFF2-40B4-BE49-F238E27FC236}">
                <a16:creationId xmlns:a16="http://schemas.microsoft.com/office/drawing/2014/main" id="{5EBEEDDA-58ED-E6FF-8077-358D02101107}"/>
              </a:ext>
            </a:extLst>
          </p:cNvPr>
          <p:cNvPicPr>
            <a:picLocks noChangeAspect="1"/>
          </p:cNvPicPr>
          <p:nvPr/>
        </p:nvPicPr>
        <p:blipFill>
          <a:blip r:embed="rId14"/>
          <a:stretch>
            <a:fillRect/>
          </a:stretch>
        </p:blipFill>
        <p:spPr>
          <a:xfrm>
            <a:off x="3759038" y="1279686"/>
            <a:ext cx="2774616" cy="3153255"/>
          </a:xfrm>
          <a:prstGeom prst="rect">
            <a:avLst/>
          </a:prstGeom>
        </p:spPr>
      </p:pic>
      <p:sp>
        <p:nvSpPr>
          <p:cNvPr id="13" name="Arrow: Bent 12">
            <a:extLst>
              <a:ext uri="{FF2B5EF4-FFF2-40B4-BE49-F238E27FC236}">
                <a16:creationId xmlns:a16="http://schemas.microsoft.com/office/drawing/2014/main" id="{0E40093F-B531-5BDE-00A5-270E2FD1037D}"/>
              </a:ext>
            </a:extLst>
          </p:cNvPr>
          <p:cNvSpPr/>
          <p:nvPr/>
        </p:nvSpPr>
        <p:spPr>
          <a:xfrm rot="5400000" flipH="1">
            <a:off x="8079510" y="3180094"/>
            <a:ext cx="512375" cy="3189108"/>
          </a:xfrm>
          <a:prstGeom prst="bentArrow">
            <a:avLst>
              <a:gd name="adj1" fmla="val 25000"/>
              <a:gd name="adj2" fmla="val 25000"/>
              <a:gd name="adj3" fmla="val 25000"/>
              <a:gd name="adj4" fmla="val 633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A8779D09-4273-E2CC-F18F-9FC84B317EA9}"/>
              </a:ext>
            </a:extLst>
          </p:cNvPr>
          <p:cNvSpPr/>
          <p:nvPr/>
        </p:nvSpPr>
        <p:spPr>
          <a:xfrm>
            <a:off x="6467752" y="1074613"/>
            <a:ext cx="4259689" cy="420471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E6BCA2-E0FD-0360-0D63-1A68592C8626}"/>
              </a:ext>
            </a:extLst>
          </p:cNvPr>
          <p:cNvSpPr/>
          <p:nvPr/>
        </p:nvSpPr>
        <p:spPr>
          <a:xfrm>
            <a:off x="8167805" y="1875470"/>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sp>
        <p:nvSpPr>
          <p:cNvPr id="9" name="Arrow: Bent 8">
            <a:extLst>
              <a:ext uri="{FF2B5EF4-FFF2-40B4-BE49-F238E27FC236}">
                <a16:creationId xmlns:a16="http://schemas.microsoft.com/office/drawing/2014/main" id="{6C23B498-E348-72AA-2A1A-DA88B49B19E9}"/>
              </a:ext>
            </a:extLst>
          </p:cNvPr>
          <p:cNvSpPr/>
          <p:nvPr/>
        </p:nvSpPr>
        <p:spPr>
          <a:xfrm rot="5400000" flipH="1">
            <a:off x="7232893" y="3527384"/>
            <a:ext cx="486557" cy="1489118"/>
          </a:xfrm>
          <a:prstGeom prst="bentArrow">
            <a:avLst>
              <a:gd name="adj1" fmla="val 25000"/>
              <a:gd name="adj2" fmla="val 25000"/>
              <a:gd name="adj3" fmla="val 25000"/>
              <a:gd name="adj4" fmla="val 633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72B5263E-A745-8ACE-060A-8A126A0FC77A}"/>
              </a:ext>
            </a:extLst>
          </p:cNvPr>
          <p:cNvSpPr/>
          <p:nvPr/>
        </p:nvSpPr>
        <p:spPr>
          <a:xfrm rot="5400000">
            <a:off x="8923095" y="3049915"/>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a:rPr>
              <a:t>KPI Calculation</a:t>
            </a:r>
            <a:endParaRPr kumimoji="0" lang="en-US" sz="1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5D623AC6-5903-90FE-7B73-E9F173AAF7BF}"/>
              </a:ext>
            </a:extLst>
          </p:cNvPr>
          <p:cNvSpPr/>
          <p:nvPr/>
        </p:nvSpPr>
        <p:spPr>
          <a:xfrm rot="5400000">
            <a:off x="8931573" y="3303926"/>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Harmonized</a:t>
            </a:r>
          </a:p>
        </p:txBody>
      </p:sp>
      <p:sp>
        <p:nvSpPr>
          <p:cNvPr id="15" name="Rectangle 14">
            <a:extLst>
              <a:ext uri="{FF2B5EF4-FFF2-40B4-BE49-F238E27FC236}">
                <a16:creationId xmlns:a16="http://schemas.microsoft.com/office/drawing/2014/main" id="{EDF29171-6663-1B6A-BA84-962393EDF523}"/>
              </a:ext>
            </a:extLst>
          </p:cNvPr>
          <p:cNvSpPr/>
          <p:nvPr/>
        </p:nvSpPr>
        <p:spPr>
          <a:xfrm rot="5400000">
            <a:off x="8931572" y="3577742"/>
            <a:ext cx="188552" cy="105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Aggregation</a:t>
            </a:r>
          </a:p>
        </p:txBody>
      </p:sp>
      <p:pic>
        <p:nvPicPr>
          <p:cNvPr id="17" name="Picture 16">
            <a:extLst>
              <a:ext uri="{FF2B5EF4-FFF2-40B4-BE49-F238E27FC236}">
                <a16:creationId xmlns:a16="http://schemas.microsoft.com/office/drawing/2014/main" id="{163DF6CF-B87C-1CFD-32C5-B51924B81ECE}"/>
              </a:ext>
            </a:extLst>
          </p:cNvPr>
          <p:cNvPicPr>
            <a:picLocks noChangeAspect="1"/>
          </p:cNvPicPr>
          <p:nvPr/>
        </p:nvPicPr>
        <p:blipFill>
          <a:blip r:embed="rId15"/>
          <a:stretch>
            <a:fillRect/>
          </a:stretch>
        </p:blipFill>
        <p:spPr>
          <a:xfrm>
            <a:off x="9927232" y="6026201"/>
            <a:ext cx="268542" cy="276215"/>
          </a:xfrm>
          <a:prstGeom prst="rect">
            <a:avLst/>
          </a:prstGeom>
        </p:spPr>
      </p:pic>
      <p:sp>
        <p:nvSpPr>
          <p:cNvPr id="18" name="Speech Bubble: Rectangle with Corners Rounded 17">
            <a:extLst>
              <a:ext uri="{FF2B5EF4-FFF2-40B4-BE49-F238E27FC236}">
                <a16:creationId xmlns:a16="http://schemas.microsoft.com/office/drawing/2014/main" id="{B260637E-55C8-94FD-DFCE-04D5D5AAA33E}"/>
              </a:ext>
            </a:extLst>
          </p:cNvPr>
          <p:cNvSpPr/>
          <p:nvPr/>
        </p:nvSpPr>
        <p:spPr>
          <a:xfrm>
            <a:off x="10019801" y="1451483"/>
            <a:ext cx="1126686" cy="582694"/>
          </a:xfrm>
          <a:prstGeom prst="wedgeRoundRectCallout">
            <a:avLst>
              <a:gd name="adj1" fmla="val -42707"/>
              <a:gd name="adj2" fmla="val 95570"/>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Reduce latency, better platform comparison </a:t>
            </a:r>
          </a:p>
        </p:txBody>
      </p:sp>
      <p:sp>
        <p:nvSpPr>
          <p:cNvPr id="19" name="Speech Bubble: Rectangle with Corners Rounded 18">
            <a:extLst>
              <a:ext uri="{FF2B5EF4-FFF2-40B4-BE49-F238E27FC236}">
                <a16:creationId xmlns:a16="http://schemas.microsoft.com/office/drawing/2014/main" id="{FBE519AD-32F0-173F-FEE7-36311EA7ED40}"/>
              </a:ext>
            </a:extLst>
          </p:cNvPr>
          <p:cNvSpPr/>
          <p:nvPr/>
        </p:nvSpPr>
        <p:spPr>
          <a:xfrm>
            <a:off x="10138712" y="2844689"/>
            <a:ext cx="1126686" cy="582694"/>
          </a:xfrm>
          <a:prstGeom prst="wedgeRoundRectCallout">
            <a:avLst>
              <a:gd name="adj1" fmla="val -49764"/>
              <a:gd name="adj2" fmla="val -9035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High Compute,  Increased Ops effort</a:t>
            </a:r>
          </a:p>
        </p:txBody>
      </p:sp>
      <p:grpSp>
        <p:nvGrpSpPr>
          <p:cNvPr id="22" name="Group 21">
            <a:extLst>
              <a:ext uri="{FF2B5EF4-FFF2-40B4-BE49-F238E27FC236}">
                <a16:creationId xmlns:a16="http://schemas.microsoft.com/office/drawing/2014/main" id="{06416C82-6E44-A14E-9CB1-0894F8A4DA76}"/>
              </a:ext>
            </a:extLst>
          </p:cNvPr>
          <p:cNvGrpSpPr/>
          <p:nvPr/>
        </p:nvGrpSpPr>
        <p:grpSpPr>
          <a:xfrm>
            <a:off x="7175845" y="2472001"/>
            <a:ext cx="347745" cy="569076"/>
            <a:chOff x="4721081" y="2491931"/>
            <a:chExt cx="347745" cy="569076"/>
          </a:xfrm>
        </p:grpSpPr>
        <p:pic>
          <p:nvPicPr>
            <p:cNvPr id="23" name="Picture 22">
              <a:extLst>
                <a:ext uri="{FF2B5EF4-FFF2-40B4-BE49-F238E27FC236}">
                  <a16:creationId xmlns:a16="http://schemas.microsoft.com/office/drawing/2014/main" id="{E842152D-6E05-077F-5B6F-7A5B7BCCAB07}"/>
                </a:ext>
              </a:extLst>
            </p:cNvPr>
            <p:cNvPicPr>
              <a:picLocks noChangeAspect="1"/>
            </p:cNvPicPr>
            <p:nvPr/>
          </p:nvPicPr>
          <p:blipFill>
            <a:blip r:embed="rId15"/>
            <a:stretch>
              <a:fillRect/>
            </a:stretch>
          </p:blipFill>
          <p:spPr>
            <a:xfrm>
              <a:off x="4733663" y="2716267"/>
              <a:ext cx="335163" cy="344740"/>
            </a:xfrm>
            <a:prstGeom prst="rect">
              <a:avLst/>
            </a:prstGeom>
          </p:spPr>
        </p:pic>
        <p:pic>
          <p:nvPicPr>
            <p:cNvPr id="24" name="Picture 23">
              <a:extLst>
                <a:ext uri="{FF2B5EF4-FFF2-40B4-BE49-F238E27FC236}">
                  <a16:creationId xmlns:a16="http://schemas.microsoft.com/office/drawing/2014/main" id="{32091B0A-EBCD-A000-558F-107AC863039D}"/>
                </a:ext>
              </a:extLst>
            </p:cNvPr>
            <p:cNvPicPr>
              <a:picLocks noChangeAspect="1"/>
            </p:cNvPicPr>
            <p:nvPr/>
          </p:nvPicPr>
          <p:blipFill>
            <a:blip r:embed="rId16"/>
            <a:stretch>
              <a:fillRect/>
            </a:stretch>
          </p:blipFill>
          <p:spPr>
            <a:xfrm>
              <a:off x="4721081" y="2491931"/>
              <a:ext cx="335163" cy="188529"/>
            </a:xfrm>
            <a:prstGeom prst="rect">
              <a:avLst/>
            </a:prstGeom>
          </p:spPr>
        </p:pic>
      </p:grpSp>
      <p:cxnSp>
        <p:nvCxnSpPr>
          <p:cNvPr id="25" name="Straight Connector 24">
            <a:extLst>
              <a:ext uri="{FF2B5EF4-FFF2-40B4-BE49-F238E27FC236}">
                <a16:creationId xmlns:a16="http://schemas.microsoft.com/office/drawing/2014/main" id="{170AF4EE-5CC5-A80E-1C72-905C195AFB6B}"/>
              </a:ext>
            </a:extLst>
          </p:cNvPr>
          <p:cNvCxnSpPr>
            <a:cxnSpLocks/>
          </p:cNvCxnSpPr>
          <p:nvPr/>
        </p:nvCxnSpPr>
        <p:spPr>
          <a:xfrm>
            <a:off x="1906803" y="1514120"/>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a:extLst>
              <a:ext uri="{FF2B5EF4-FFF2-40B4-BE49-F238E27FC236}">
                <a16:creationId xmlns:a16="http://schemas.microsoft.com/office/drawing/2014/main" id="{F0EB1EF7-02F3-F009-FB44-C9D3D34306AA}"/>
              </a:ext>
            </a:extLst>
          </p:cNvPr>
          <p:cNvSpPr/>
          <p:nvPr/>
        </p:nvSpPr>
        <p:spPr>
          <a:xfrm>
            <a:off x="204608" y="1164782"/>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27" name="Group 26">
            <a:extLst>
              <a:ext uri="{FF2B5EF4-FFF2-40B4-BE49-F238E27FC236}">
                <a16:creationId xmlns:a16="http://schemas.microsoft.com/office/drawing/2014/main" id="{3B8BCEE7-FFC0-865B-6087-F9AF67AA4315}"/>
              </a:ext>
            </a:extLst>
          </p:cNvPr>
          <p:cNvGrpSpPr/>
          <p:nvPr/>
        </p:nvGrpSpPr>
        <p:grpSpPr>
          <a:xfrm>
            <a:off x="1196235" y="3037499"/>
            <a:ext cx="374038" cy="464355"/>
            <a:chOff x="1439467" y="4520777"/>
            <a:chExt cx="374038" cy="464355"/>
          </a:xfrm>
        </p:grpSpPr>
        <p:sp>
          <p:nvSpPr>
            <p:cNvPr id="29" name="TextBox 28">
              <a:extLst>
                <a:ext uri="{FF2B5EF4-FFF2-40B4-BE49-F238E27FC236}">
                  <a16:creationId xmlns:a16="http://schemas.microsoft.com/office/drawing/2014/main" id="{C81C1B7A-B9A6-3809-E486-4858EC9F505F}"/>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30" name="Picture 29">
              <a:extLst>
                <a:ext uri="{FF2B5EF4-FFF2-40B4-BE49-F238E27FC236}">
                  <a16:creationId xmlns:a16="http://schemas.microsoft.com/office/drawing/2014/main" id="{64040903-F7D0-0758-0FEA-C7FBC108943A}"/>
                </a:ext>
              </a:extLst>
            </p:cNvPr>
            <p:cNvPicPr>
              <a:picLocks noChangeAspect="1"/>
            </p:cNvPicPr>
            <p:nvPr/>
          </p:nvPicPr>
          <p:blipFill>
            <a:blip r:embed="rId17"/>
            <a:stretch>
              <a:fillRect/>
            </a:stretch>
          </p:blipFill>
          <p:spPr>
            <a:xfrm>
              <a:off x="1475383" y="4520777"/>
              <a:ext cx="321568" cy="302162"/>
            </a:xfrm>
            <a:prstGeom prst="rect">
              <a:avLst/>
            </a:prstGeom>
          </p:spPr>
        </p:pic>
      </p:grpSp>
      <p:sp>
        <p:nvSpPr>
          <p:cNvPr id="31" name="Rectangle 30">
            <a:extLst>
              <a:ext uri="{FF2B5EF4-FFF2-40B4-BE49-F238E27FC236}">
                <a16:creationId xmlns:a16="http://schemas.microsoft.com/office/drawing/2014/main" id="{092A283D-A9A6-D78F-E6BC-B8C93C657278}"/>
              </a:ext>
            </a:extLst>
          </p:cNvPr>
          <p:cNvSpPr/>
          <p:nvPr/>
        </p:nvSpPr>
        <p:spPr>
          <a:xfrm>
            <a:off x="414196" y="1434062"/>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2" name="TextBox 31">
            <a:extLst>
              <a:ext uri="{FF2B5EF4-FFF2-40B4-BE49-F238E27FC236}">
                <a16:creationId xmlns:a16="http://schemas.microsoft.com/office/drawing/2014/main" id="{432A132C-8B92-B0DF-8239-702DF0D02F75}"/>
              </a:ext>
            </a:extLst>
          </p:cNvPr>
          <p:cNvSpPr txBox="1"/>
          <p:nvPr/>
        </p:nvSpPr>
        <p:spPr>
          <a:xfrm>
            <a:off x="417791" y="2074089"/>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3" name="Picture 32">
            <a:extLst>
              <a:ext uri="{FF2B5EF4-FFF2-40B4-BE49-F238E27FC236}">
                <a16:creationId xmlns:a16="http://schemas.microsoft.com/office/drawing/2014/main" id="{9839BDF6-30AA-983C-8EBB-ADC18EF11E5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73045" y="1675219"/>
            <a:ext cx="302122" cy="344009"/>
          </a:xfrm>
          <a:prstGeom prst="rect">
            <a:avLst/>
          </a:prstGeom>
          <a:effectLst>
            <a:outerShdw blurRad="50800" dist="50800" dir="5400000" algn="ctr" rotWithShape="0">
              <a:schemeClr val="bg1"/>
            </a:outerShdw>
          </a:effectLst>
        </p:spPr>
      </p:pic>
      <p:cxnSp>
        <p:nvCxnSpPr>
          <p:cNvPr id="34" name="Elbow Connector 12">
            <a:extLst>
              <a:ext uri="{FF2B5EF4-FFF2-40B4-BE49-F238E27FC236}">
                <a16:creationId xmlns:a16="http://schemas.microsoft.com/office/drawing/2014/main" id="{BB15CBED-5CE4-6815-0252-360C6D7D0DA5}"/>
              </a:ext>
            </a:extLst>
          </p:cNvPr>
          <p:cNvCxnSpPr>
            <a:cxnSpLocks/>
            <a:stCxn id="31" idx="2"/>
            <a:endCxn id="48" idx="1"/>
          </p:cNvCxnSpPr>
          <p:nvPr/>
        </p:nvCxnSpPr>
        <p:spPr>
          <a:xfrm rot="16200000" flipH="1">
            <a:off x="315735" y="3298971"/>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5" name="Elbow Connector 191">
            <a:extLst>
              <a:ext uri="{FF2B5EF4-FFF2-40B4-BE49-F238E27FC236}">
                <a16:creationId xmlns:a16="http://schemas.microsoft.com/office/drawing/2014/main" id="{5DC188DC-A6C5-F36D-BF51-3DA6214EE72F}"/>
              </a:ext>
            </a:extLst>
          </p:cNvPr>
          <p:cNvCxnSpPr>
            <a:cxnSpLocks/>
            <a:stCxn id="31" idx="2"/>
            <a:endCxn id="30" idx="1"/>
          </p:cNvCxnSpPr>
          <p:nvPr/>
        </p:nvCxnSpPr>
        <p:spPr>
          <a:xfrm rot="16200000" flipH="1">
            <a:off x="829139" y="2785568"/>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7BF0CCE9-F056-193B-D2C3-3388009FD263}"/>
              </a:ext>
            </a:extLst>
          </p:cNvPr>
          <p:cNvSpPr txBox="1"/>
          <p:nvPr/>
        </p:nvSpPr>
        <p:spPr>
          <a:xfrm>
            <a:off x="1117167" y="2772916"/>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37" name="TextBox 36">
            <a:extLst>
              <a:ext uri="{FF2B5EF4-FFF2-40B4-BE49-F238E27FC236}">
                <a16:creationId xmlns:a16="http://schemas.microsoft.com/office/drawing/2014/main" id="{87A8A8A5-C71C-DEAF-DEF1-F1D376371CBD}"/>
              </a:ext>
            </a:extLst>
          </p:cNvPr>
          <p:cNvSpPr txBox="1"/>
          <p:nvPr/>
        </p:nvSpPr>
        <p:spPr>
          <a:xfrm>
            <a:off x="1121608" y="3740858"/>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38" name="Picture 37">
            <a:extLst>
              <a:ext uri="{FF2B5EF4-FFF2-40B4-BE49-F238E27FC236}">
                <a16:creationId xmlns:a16="http://schemas.microsoft.com/office/drawing/2014/main" id="{321E126D-5229-2D09-71F4-5A4902DC27C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44921" y="1684246"/>
            <a:ext cx="302122" cy="344009"/>
          </a:xfrm>
          <a:prstGeom prst="rect">
            <a:avLst/>
          </a:prstGeom>
          <a:effectLst>
            <a:outerShdw blurRad="50800" dist="50800" dir="5400000" algn="ctr" rotWithShape="0">
              <a:schemeClr val="bg1"/>
            </a:outerShdw>
          </a:effectLst>
        </p:spPr>
      </p:pic>
      <p:pic>
        <p:nvPicPr>
          <p:cNvPr id="39" name="Picture 38">
            <a:extLst>
              <a:ext uri="{FF2B5EF4-FFF2-40B4-BE49-F238E27FC236}">
                <a16:creationId xmlns:a16="http://schemas.microsoft.com/office/drawing/2014/main" id="{BFB84125-11EC-5D4D-852D-116B407ECB6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04587" y="1691028"/>
            <a:ext cx="302122" cy="344009"/>
          </a:xfrm>
          <a:prstGeom prst="rect">
            <a:avLst/>
          </a:prstGeom>
          <a:effectLst>
            <a:outerShdw blurRad="50800" dist="50800" dir="5400000" algn="ctr" rotWithShape="0">
              <a:schemeClr val="bg1"/>
            </a:outerShdw>
          </a:effectLst>
        </p:spPr>
      </p:pic>
      <p:grpSp>
        <p:nvGrpSpPr>
          <p:cNvPr id="40" name="Group 39">
            <a:extLst>
              <a:ext uri="{FF2B5EF4-FFF2-40B4-BE49-F238E27FC236}">
                <a16:creationId xmlns:a16="http://schemas.microsoft.com/office/drawing/2014/main" id="{4AC1E40C-9EEE-5577-DB78-720AD26B34DF}"/>
              </a:ext>
            </a:extLst>
          </p:cNvPr>
          <p:cNvGrpSpPr/>
          <p:nvPr/>
        </p:nvGrpSpPr>
        <p:grpSpPr>
          <a:xfrm>
            <a:off x="417412" y="4625045"/>
            <a:ext cx="1355421" cy="1071286"/>
            <a:chOff x="520279" y="4858968"/>
            <a:chExt cx="1355421" cy="1071286"/>
          </a:xfrm>
        </p:grpSpPr>
        <p:sp>
          <p:nvSpPr>
            <p:cNvPr id="41" name="Rectangle 40">
              <a:extLst>
                <a:ext uri="{FF2B5EF4-FFF2-40B4-BE49-F238E27FC236}">
                  <a16:creationId xmlns:a16="http://schemas.microsoft.com/office/drawing/2014/main" id="{DF352E14-7A80-0666-166B-4F215392A647}"/>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42" name="Picture 41">
              <a:extLst>
                <a:ext uri="{FF2B5EF4-FFF2-40B4-BE49-F238E27FC236}">
                  <a16:creationId xmlns:a16="http://schemas.microsoft.com/office/drawing/2014/main" id="{E6B5C82F-6859-4EAF-9D24-775F4AF8311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43" name="Picture 42">
              <a:extLst>
                <a:ext uri="{FF2B5EF4-FFF2-40B4-BE49-F238E27FC236}">
                  <a16:creationId xmlns:a16="http://schemas.microsoft.com/office/drawing/2014/main" id="{AD6FA4C9-E43F-F19A-6642-37E346B10529}"/>
                </a:ext>
              </a:extLst>
            </p:cNvPr>
            <p:cNvPicPr>
              <a:picLocks noChangeAspect="1"/>
            </p:cNvPicPr>
            <p:nvPr/>
          </p:nvPicPr>
          <p:blipFill>
            <a:blip r:embed="rId19"/>
            <a:stretch>
              <a:fillRect/>
            </a:stretch>
          </p:blipFill>
          <p:spPr>
            <a:xfrm>
              <a:off x="647970" y="5522764"/>
              <a:ext cx="311660" cy="386792"/>
            </a:xfrm>
            <a:prstGeom prst="rect">
              <a:avLst/>
            </a:prstGeom>
          </p:spPr>
        </p:pic>
        <p:pic>
          <p:nvPicPr>
            <p:cNvPr id="44" name="Picture 43">
              <a:extLst>
                <a:ext uri="{FF2B5EF4-FFF2-40B4-BE49-F238E27FC236}">
                  <a16:creationId xmlns:a16="http://schemas.microsoft.com/office/drawing/2014/main" id="{13531E2E-BD6E-3582-C3E0-D78B99E9E92F}"/>
                </a:ext>
              </a:extLst>
            </p:cNvPr>
            <p:cNvPicPr>
              <a:picLocks noChangeAspect="1"/>
            </p:cNvPicPr>
            <p:nvPr/>
          </p:nvPicPr>
          <p:blipFill>
            <a:blip r:embed="rId20"/>
            <a:stretch>
              <a:fillRect/>
            </a:stretch>
          </p:blipFill>
          <p:spPr>
            <a:xfrm>
              <a:off x="1263890" y="5543974"/>
              <a:ext cx="388691" cy="253401"/>
            </a:xfrm>
            <a:prstGeom prst="rect">
              <a:avLst/>
            </a:prstGeom>
          </p:spPr>
        </p:pic>
        <p:sp>
          <p:nvSpPr>
            <p:cNvPr id="45" name="TextBox 44">
              <a:extLst>
                <a:ext uri="{FF2B5EF4-FFF2-40B4-BE49-F238E27FC236}">
                  <a16:creationId xmlns:a16="http://schemas.microsoft.com/office/drawing/2014/main" id="{63AB73FE-7630-996B-13CA-248A19E4F1D4}"/>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46" name="Elbow Connector 191">
            <a:extLst>
              <a:ext uri="{FF2B5EF4-FFF2-40B4-BE49-F238E27FC236}">
                <a16:creationId xmlns:a16="http://schemas.microsoft.com/office/drawing/2014/main" id="{4A67C731-D4F0-690D-A363-4F6CFA1E1C63}"/>
              </a:ext>
            </a:extLst>
          </p:cNvPr>
          <p:cNvCxnSpPr>
            <a:cxnSpLocks/>
            <a:stCxn id="41" idx="0"/>
            <a:endCxn id="30" idx="1"/>
          </p:cNvCxnSpPr>
          <p:nvPr/>
        </p:nvCxnSpPr>
        <p:spPr>
          <a:xfrm rot="5400000" flipH="1" flipV="1">
            <a:off x="422204" y="3815098"/>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47" name="Picture 46">
            <a:extLst>
              <a:ext uri="{FF2B5EF4-FFF2-40B4-BE49-F238E27FC236}">
                <a16:creationId xmlns:a16="http://schemas.microsoft.com/office/drawing/2014/main" id="{2D607A61-08FA-08BB-3009-E79A5F1A6353}"/>
              </a:ext>
            </a:extLst>
          </p:cNvPr>
          <p:cNvPicPr>
            <a:picLocks noChangeAspect="1"/>
          </p:cNvPicPr>
          <p:nvPr/>
        </p:nvPicPr>
        <p:blipFill>
          <a:blip r:embed="rId21"/>
          <a:stretch>
            <a:fillRect/>
          </a:stretch>
        </p:blipFill>
        <p:spPr>
          <a:xfrm>
            <a:off x="443528" y="4700279"/>
            <a:ext cx="451186" cy="480611"/>
          </a:xfrm>
          <a:prstGeom prst="rect">
            <a:avLst/>
          </a:prstGeom>
        </p:spPr>
      </p:pic>
      <p:pic>
        <p:nvPicPr>
          <p:cNvPr id="48" name="Picture 47">
            <a:extLst>
              <a:ext uri="{FF2B5EF4-FFF2-40B4-BE49-F238E27FC236}">
                <a16:creationId xmlns:a16="http://schemas.microsoft.com/office/drawing/2014/main" id="{CC9EB7B4-A73B-1D79-FFDA-82D4A0C2AB87}"/>
              </a:ext>
            </a:extLst>
          </p:cNvPr>
          <p:cNvPicPr>
            <a:picLocks noChangeAspect="1"/>
          </p:cNvPicPr>
          <p:nvPr/>
        </p:nvPicPr>
        <p:blipFill>
          <a:blip r:embed="rId22"/>
          <a:stretch>
            <a:fillRect/>
          </a:stretch>
        </p:blipFill>
        <p:spPr>
          <a:xfrm>
            <a:off x="1194900" y="4003555"/>
            <a:ext cx="401166" cy="349163"/>
          </a:xfrm>
          <a:prstGeom prst="rect">
            <a:avLst/>
          </a:prstGeom>
        </p:spPr>
      </p:pic>
      <p:sp>
        <p:nvSpPr>
          <p:cNvPr id="49" name="Rectangle: Rounded Corners 48">
            <a:extLst>
              <a:ext uri="{FF2B5EF4-FFF2-40B4-BE49-F238E27FC236}">
                <a16:creationId xmlns:a16="http://schemas.microsoft.com/office/drawing/2014/main" id="{8F19BCDB-9468-E38E-E7E2-D5F7FA289BB5}"/>
              </a:ext>
            </a:extLst>
          </p:cNvPr>
          <p:cNvSpPr/>
          <p:nvPr/>
        </p:nvSpPr>
        <p:spPr>
          <a:xfrm>
            <a:off x="305900" y="1367719"/>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606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ED2241-D34C-CAC8-638A-CBC60E0CE364}"/>
              </a:ext>
            </a:extLst>
          </p:cNvPr>
          <p:cNvSpPr>
            <a:spLocks noGrp="1"/>
          </p:cNvSpPr>
          <p:nvPr>
            <p:ph type="sldNum" sz="quarter" idx="10"/>
          </p:nvPr>
        </p:nvSpPr>
        <p:spPr/>
        <p:txBody>
          <a:bodyPr/>
          <a:lstStyle/>
          <a:p>
            <a:fld id="{C9EBFD1A-B7A0-466A-B83C-FDA8DD378B8A}" type="slidenum">
              <a:rPr lang="en-US" smtClean="0"/>
              <a:pPr/>
              <a:t>46</a:t>
            </a:fld>
            <a:endParaRPr lang="en-US"/>
          </a:p>
        </p:txBody>
      </p:sp>
      <p:graphicFrame>
        <p:nvGraphicFramePr>
          <p:cNvPr id="3" name="Table 3">
            <a:extLst>
              <a:ext uri="{FF2B5EF4-FFF2-40B4-BE49-F238E27FC236}">
                <a16:creationId xmlns:a16="http://schemas.microsoft.com/office/drawing/2014/main" id="{BB4321F7-4FCF-9E7E-004D-858AAF5C3C07}"/>
              </a:ext>
            </a:extLst>
          </p:cNvPr>
          <p:cNvGraphicFramePr>
            <a:graphicFrameLocks noGrp="1"/>
          </p:cNvGraphicFramePr>
          <p:nvPr>
            <p:extLst>
              <p:ext uri="{D42A27DB-BD31-4B8C-83A1-F6EECF244321}">
                <p14:modId xmlns:p14="http://schemas.microsoft.com/office/powerpoint/2010/main" val="1609294266"/>
              </p:ext>
            </p:extLst>
          </p:nvPr>
        </p:nvGraphicFramePr>
        <p:xfrm>
          <a:off x="243840" y="656925"/>
          <a:ext cx="11501846" cy="3233221"/>
        </p:xfrm>
        <a:graphic>
          <a:graphicData uri="http://schemas.openxmlformats.org/drawingml/2006/table">
            <a:tbl>
              <a:tblPr firstRow="1" bandRow="1">
                <a:tableStyleId>{00A15C55-8517-42AA-B614-E9B94910E393}</a:tableStyleId>
              </a:tblPr>
              <a:tblGrid>
                <a:gridCol w="1051560">
                  <a:extLst>
                    <a:ext uri="{9D8B030D-6E8A-4147-A177-3AD203B41FA5}">
                      <a16:colId xmlns:a16="http://schemas.microsoft.com/office/drawing/2014/main" val="4235236035"/>
                    </a:ext>
                  </a:extLst>
                </a:gridCol>
                <a:gridCol w="3069771">
                  <a:extLst>
                    <a:ext uri="{9D8B030D-6E8A-4147-A177-3AD203B41FA5}">
                      <a16:colId xmlns:a16="http://schemas.microsoft.com/office/drawing/2014/main" val="1007922422"/>
                    </a:ext>
                  </a:extLst>
                </a:gridCol>
                <a:gridCol w="2101813">
                  <a:extLst>
                    <a:ext uri="{9D8B030D-6E8A-4147-A177-3AD203B41FA5}">
                      <a16:colId xmlns:a16="http://schemas.microsoft.com/office/drawing/2014/main" val="3638631198"/>
                    </a:ext>
                  </a:extLst>
                </a:gridCol>
                <a:gridCol w="2639351">
                  <a:extLst>
                    <a:ext uri="{9D8B030D-6E8A-4147-A177-3AD203B41FA5}">
                      <a16:colId xmlns:a16="http://schemas.microsoft.com/office/drawing/2014/main" val="3657235727"/>
                    </a:ext>
                  </a:extLst>
                </a:gridCol>
                <a:gridCol w="2639351">
                  <a:extLst>
                    <a:ext uri="{9D8B030D-6E8A-4147-A177-3AD203B41FA5}">
                      <a16:colId xmlns:a16="http://schemas.microsoft.com/office/drawing/2014/main" val="826748644"/>
                    </a:ext>
                  </a:extLst>
                </a:gridCol>
              </a:tblGrid>
              <a:tr h="490021">
                <a:tc>
                  <a:txBody>
                    <a:bodyPr/>
                    <a:lstStyle/>
                    <a:p>
                      <a:r>
                        <a:rPr lang="en-US" sz="2000"/>
                        <a:t>Pattern</a:t>
                      </a:r>
                    </a:p>
                  </a:txBody>
                  <a:tcPr>
                    <a:solidFill>
                      <a:schemeClr val="accent6">
                        <a:lumMod val="75000"/>
                      </a:schemeClr>
                    </a:solidFill>
                  </a:tcPr>
                </a:tc>
                <a:tc>
                  <a:txBody>
                    <a:bodyPr/>
                    <a:lstStyle/>
                    <a:p>
                      <a:r>
                        <a:rPr lang="en-US" sz="2000"/>
                        <a:t>Description</a:t>
                      </a:r>
                    </a:p>
                  </a:txBody>
                  <a:tcPr>
                    <a:solidFill>
                      <a:schemeClr val="accent6">
                        <a:lumMod val="75000"/>
                      </a:schemeClr>
                    </a:solidFill>
                  </a:tcPr>
                </a:tc>
                <a:tc>
                  <a:txBody>
                    <a:bodyPr/>
                    <a:lstStyle/>
                    <a:p>
                      <a:r>
                        <a:rPr lang="en-US" sz="2000"/>
                        <a:t>Pros</a:t>
                      </a:r>
                    </a:p>
                  </a:txBody>
                  <a:tcPr>
                    <a:solidFill>
                      <a:schemeClr val="accent6">
                        <a:lumMod val="75000"/>
                      </a:schemeClr>
                    </a:solidFill>
                  </a:tcPr>
                </a:tc>
                <a:tc>
                  <a:txBody>
                    <a:bodyPr/>
                    <a:lstStyle/>
                    <a:p>
                      <a:r>
                        <a:rPr lang="en-US" sz="2000"/>
                        <a:t>Cons</a:t>
                      </a:r>
                    </a:p>
                  </a:txBody>
                  <a:tcPr>
                    <a:solidFill>
                      <a:schemeClr val="accent6">
                        <a:lumMod val="75000"/>
                      </a:schemeClr>
                    </a:solidFill>
                  </a:tcPr>
                </a:tc>
                <a:tc>
                  <a:txBody>
                    <a:bodyPr/>
                    <a:lstStyle/>
                    <a:p>
                      <a:r>
                        <a:rPr lang="en-US" sz="2000"/>
                        <a:t>Comments</a:t>
                      </a:r>
                    </a:p>
                  </a:txBody>
                  <a:tcPr>
                    <a:solidFill>
                      <a:schemeClr val="accent6">
                        <a:lumMod val="75000"/>
                      </a:schemeClr>
                    </a:solidFill>
                  </a:tcPr>
                </a:tc>
                <a:extLst>
                  <a:ext uri="{0D108BD9-81ED-4DB2-BD59-A6C34878D82A}">
                    <a16:rowId xmlns:a16="http://schemas.microsoft.com/office/drawing/2014/main" val="1625936969"/>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Gold Layer in sequence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Data is being transformed in the databricks curated/aggregated layer and then there is a COPY activity from Databricks Curated to Snowflake Staging.</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Optimized compute ,  centralized transformation , Decrease Ops effort </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Adds latency and could lead out of sync  reports</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Lesser code</a:t>
                      </a:r>
                    </a:p>
                  </a:txBody>
                  <a:tcPr/>
                </a:tc>
                <a:extLst>
                  <a:ext uri="{0D108BD9-81ED-4DB2-BD59-A6C34878D82A}">
                    <a16:rowId xmlns:a16="http://schemas.microsoft.com/office/drawing/2014/main" val="405440575"/>
                  </a:ext>
                </a:extLst>
              </a:tr>
              <a:tr h="2722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Gold Layer Parallel Load</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Data is being loaded in-parallel from Integrated to Curated and Snowflake DB</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40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Reduce latency, better platform comparison , High availability</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High Compute,  Increased Ops effort</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a:t>This approach is better as always,  the data sync between two layers  and  if compare for   High availability of Reporting environment to end users in case one layer goes for maintenance/any changes/down</a:t>
                      </a:r>
                    </a:p>
                  </a:txBody>
                  <a:tcPr/>
                </a:tc>
                <a:extLst>
                  <a:ext uri="{0D108BD9-81ED-4DB2-BD59-A6C34878D82A}">
                    <a16:rowId xmlns:a16="http://schemas.microsoft.com/office/drawing/2014/main" val="31505406"/>
                  </a:ext>
                </a:extLst>
              </a:tr>
            </a:tbl>
          </a:graphicData>
        </a:graphic>
      </p:graphicFrame>
      <p:sp>
        <p:nvSpPr>
          <p:cNvPr id="4" name="Title Placeholder 1">
            <a:extLst>
              <a:ext uri="{FF2B5EF4-FFF2-40B4-BE49-F238E27FC236}">
                <a16:creationId xmlns:a16="http://schemas.microsoft.com/office/drawing/2014/main" id="{AFBC39C8-F270-CF30-A17D-D8C0A8A50999}"/>
              </a:ext>
            </a:extLst>
          </p:cNvPr>
          <p:cNvSpPr txBox="1">
            <a:spLocks/>
          </p:cNvSpPr>
          <p:nvPr/>
        </p:nvSpPr>
        <p:spPr>
          <a:xfrm>
            <a:off x="67617" y="-31297"/>
            <a:ext cx="10972800" cy="563031"/>
          </a:xfrm>
          <a:prstGeom prst="rect">
            <a:avLst/>
          </a:prstGeom>
        </p:spPr>
        <p:txBody>
          <a:bodyPr/>
          <a:lstStyle>
            <a:defPPr>
              <a:defRPr lang="en-US"/>
            </a:defPPr>
            <a:lvl1pPr eaLnBrk="0" fontAlgn="base" hangingPunct="0">
              <a:spcBef>
                <a:spcPct val="0"/>
              </a:spcBef>
              <a:spcAft>
                <a:spcPct val="0"/>
              </a:spcAft>
              <a:defRPr sz="2400" b="0" i="0">
                <a:latin typeface="Segoe UI" panose="020B0502040204020203" pitchFamily="34" charset="0"/>
                <a:ea typeface="ＭＳ Ｐゴシック" charset="-128"/>
                <a:cs typeface="Segoe UI" panose="020B0502040204020203" pitchFamily="34" charset="0"/>
              </a:defRPr>
            </a:lvl1pPr>
            <a:lvl2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2pPr>
            <a:lvl3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3pPr>
            <a:lvl4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4pPr>
            <a:lvl5pPr algn="ctr" eaLnBrk="0" fontAlgn="base" hangingPunct="0">
              <a:spcBef>
                <a:spcPct val="0"/>
              </a:spcBef>
              <a:spcAft>
                <a:spcPct val="0"/>
              </a:spcAft>
              <a:defRPr sz="4400">
                <a:solidFill>
                  <a:schemeClr val="tx2"/>
                </a:solidFill>
                <a:latin typeface="Times" charset="0"/>
                <a:ea typeface="ＭＳ Ｐゴシック" charset="-128"/>
                <a:cs typeface="ＭＳ Ｐゴシック" charset="-128"/>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defTabSz="1219170"/>
            <a:r>
              <a:rPr lang="en-US" sz="3200">
                <a:solidFill>
                  <a:srgbClr val="000000"/>
                </a:solidFill>
              </a:rPr>
              <a:t>Evaluation of Data Processing Patterns for Gold Layer</a:t>
            </a:r>
          </a:p>
        </p:txBody>
      </p:sp>
      <p:sp>
        <p:nvSpPr>
          <p:cNvPr id="5" name="TextBox 4">
            <a:extLst>
              <a:ext uri="{FF2B5EF4-FFF2-40B4-BE49-F238E27FC236}">
                <a16:creationId xmlns:a16="http://schemas.microsoft.com/office/drawing/2014/main" id="{DBFD5F0E-7E29-A247-9025-CE9AF9C5324A}"/>
              </a:ext>
            </a:extLst>
          </p:cNvPr>
          <p:cNvSpPr txBox="1"/>
          <p:nvPr/>
        </p:nvSpPr>
        <p:spPr>
          <a:xfrm>
            <a:off x="461848" y="4371976"/>
            <a:ext cx="9263177" cy="47732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**Gold Layer load in sequence is agreed pattern to be followed in PI1</a:t>
            </a:r>
          </a:p>
        </p:txBody>
      </p:sp>
      <p:pic>
        <p:nvPicPr>
          <p:cNvPr id="6" name="Graphic 5" descr="Thumbs up sign with solid fill">
            <a:extLst>
              <a:ext uri="{FF2B5EF4-FFF2-40B4-BE49-F238E27FC236}">
                <a16:creationId xmlns:a16="http://schemas.microsoft.com/office/drawing/2014/main" id="{E18902DE-0E64-9443-4D4D-A461807A9A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848" y="1616080"/>
            <a:ext cx="402772" cy="402772"/>
          </a:xfrm>
          <a:prstGeom prst="rect">
            <a:avLst/>
          </a:prstGeom>
        </p:spPr>
      </p:pic>
    </p:spTree>
    <p:extLst>
      <p:ext uri="{BB962C8B-B14F-4D97-AF65-F5344CB8AC3E}">
        <p14:creationId xmlns:p14="http://schemas.microsoft.com/office/powerpoint/2010/main" val="2215955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a:xfrm>
            <a:off x="1344780" y="2995035"/>
            <a:ext cx="11382390" cy="701731"/>
          </a:xfrm>
        </p:spPr>
        <p:txBody>
          <a:bodyPr/>
          <a:lstStyle/>
          <a:p>
            <a:r>
              <a:rPr lang="en-US"/>
              <a:t>Data Transformation Patterns </a:t>
            </a:r>
            <a:r>
              <a:rPr lang="en-US" sz="2000"/>
              <a:t>(Considered)</a:t>
            </a:r>
            <a:endParaRPr lang="en-US"/>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47</a:t>
            </a:fld>
            <a:endParaRPr lang="en-US"/>
          </a:p>
        </p:txBody>
      </p:sp>
    </p:spTree>
    <p:extLst>
      <p:ext uri="{BB962C8B-B14F-4D97-AF65-F5344CB8AC3E}">
        <p14:creationId xmlns:p14="http://schemas.microsoft.com/office/powerpoint/2010/main" val="280781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40D79AF-B657-4AE8-8B81-FF56AFC4156F}"/>
              </a:ext>
            </a:extLst>
          </p:cNvPr>
          <p:cNvSpPr>
            <a:spLocks noGrp="1"/>
          </p:cNvSpPr>
          <p:nvPr>
            <p:ph type="title"/>
          </p:nvPr>
        </p:nvSpPr>
        <p:spPr/>
        <p:txBody>
          <a:bodyPr vert="horz" lIns="91440" tIns="45720" rIns="91440" bIns="45720" rtlCol="0" anchor="ctr">
            <a:normAutofit fontScale="90000"/>
          </a:bodyPr>
          <a:lstStyle/>
          <a:p>
            <a:r>
              <a:rPr lang="en-US" sz="3600">
                <a:latin typeface="+mj-lt"/>
              </a:rPr>
              <a:t>Data Platform – Key Consideration Factors</a:t>
            </a:r>
            <a:endParaRPr lang="en-US" sz="3600">
              <a:solidFill>
                <a:srgbClr val="FF0000"/>
              </a:solidFill>
              <a:latin typeface="+mj-lt"/>
            </a:endParaRPr>
          </a:p>
        </p:txBody>
      </p:sp>
      <p:sp>
        <p:nvSpPr>
          <p:cNvPr id="4" name="Slide Number Placeholder 3">
            <a:extLst>
              <a:ext uri="{FF2B5EF4-FFF2-40B4-BE49-F238E27FC236}">
                <a16:creationId xmlns:a16="http://schemas.microsoft.com/office/drawing/2014/main" id="{9E4CDE46-5C1F-42F5-B376-D6D43F6CA87E}"/>
              </a:ext>
            </a:extLst>
          </p:cNvPr>
          <p:cNvSpPr>
            <a:spLocks noGrp="1"/>
          </p:cNvSpPr>
          <p:nvPr>
            <p:ph type="sldNum" sz="quarter" idx="12"/>
          </p:nvPr>
        </p:nvSpPr>
        <p:spPr/>
        <p:txBody>
          <a:bodyPr/>
          <a:lstStyle/>
          <a:p>
            <a:fld id="{86CB4B4D-7CA3-9044-876B-883B54F8677D}" type="slidenum">
              <a:rPr lang="en-US" smtClean="0"/>
              <a:pPr/>
              <a:t>48</a:t>
            </a:fld>
            <a:endParaRPr lang="en-US"/>
          </a:p>
        </p:txBody>
      </p:sp>
      <p:graphicFrame>
        <p:nvGraphicFramePr>
          <p:cNvPr id="3" name="Diagram 2">
            <a:extLst>
              <a:ext uri="{FF2B5EF4-FFF2-40B4-BE49-F238E27FC236}">
                <a16:creationId xmlns:a16="http://schemas.microsoft.com/office/drawing/2014/main" id="{6AD41BB7-9178-6D53-99D4-FA63C4CA7D53}"/>
              </a:ext>
            </a:extLst>
          </p:cNvPr>
          <p:cNvGraphicFramePr/>
          <p:nvPr/>
        </p:nvGraphicFramePr>
        <p:xfrm>
          <a:off x="2104102" y="1504335"/>
          <a:ext cx="8168352" cy="4149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027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Orchestration Patterns</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49</a:t>
            </a:fld>
            <a:endParaRPr lang="en-US"/>
          </a:p>
        </p:txBody>
      </p:sp>
    </p:spTree>
    <p:extLst>
      <p:ext uri="{BB962C8B-B14F-4D97-AF65-F5344CB8AC3E}">
        <p14:creationId xmlns:p14="http://schemas.microsoft.com/office/powerpoint/2010/main" val="183275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41BF-63C1-1044-346F-72C9BF7F05AE}"/>
              </a:ext>
            </a:extLst>
          </p:cNvPr>
          <p:cNvSpPr>
            <a:spLocks noGrp="1"/>
          </p:cNvSpPr>
          <p:nvPr>
            <p:ph type="title"/>
          </p:nvPr>
        </p:nvSpPr>
        <p:spPr/>
        <p:txBody>
          <a:bodyPr/>
          <a:lstStyle/>
          <a:p>
            <a:r>
              <a:rPr lang="en-US"/>
              <a:t>Goal – Moving beyond Enterprise Data Warehouse</a:t>
            </a:r>
          </a:p>
        </p:txBody>
      </p:sp>
      <p:sp>
        <p:nvSpPr>
          <p:cNvPr id="4" name="Slide Number Placeholder 3">
            <a:extLst>
              <a:ext uri="{FF2B5EF4-FFF2-40B4-BE49-F238E27FC236}">
                <a16:creationId xmlns:a16="http://schemas.microsoft.com/office/drawing/2014/main" id="{E7F94045-4B72-E84E-E7AC-6582BBB98627}"/>
              </a:ext>
            </a:extLst>
          </p:cNvPr>
          <p:cNvSpPr>
            <a:spLocks noGrp="1"/>
          </p:cNvSpPr>
          <p:nvPr>
            <p:ph type="sldNum" sz="quarter" idx="12"/>
          </p:nvPr>
        </p:nvSpPr>
        <p:spPr/>
        <p:txBody>
          <a:bodyPr/>
          <a:lstStyle/>
          <a:p>
            <a:fld id="{B17018B7-C941-4220-9A57-8C521B905C6F}" type="slidenum">
              <a:rPr lang="en-US" smtClean="0"/>
              <a:t>5</a:t>
            </a:fld>
            <a:endParaRPr lang="en-US"/>
          </a:p>
        </p:txBody>
      </p:sp>
      <p:sp>
        <p:nvSpPr>
          <p:cNvPr id="5" name="Content Placeholder 3">
            <a:extLst>
              <a:ext uri="{FF2B5EF4-FFF2-40B4-BE49-F238E27FC236}">
                <a16:creationId xmlns:a16="http://schemas.microsoft.com/office/drawing/2014/main" id="{388358D8-CDB1-5AA6-7093-F3F6CD72ED54}"/>
              </a:ext>
            </a:extLst>
          </p:cNvPr>
          <p:cNvSpPr>
            <a:spLocks noGrp="1"/>
          </p:cNvSpPr>
          <p:nvPr>
            <p:ph idx="1"/>
          </p:nvPr>
        </p:nvSpPr>
        <p:spPr>
          <a:xfrm>
            <a:off x="392242" y="1102659"/>
            <a:ext cx="11407515" cy="4452918"/>
          </a:xfrm>
        </p:spPr>
        <p:txBody>
          <a:bodyPr>
            <a:normAutofit/>
          </a:bodyPr>
          <a:lstStyle/>
          <a:p>
            <a:pPr marL="457200" indent="-457200" algn="l">
              <a:spcBef>
                <a:spcPts val="1200"/>
              </a:spcBef>
              <a:spcAft>
                <a:spcPts val="1200"/>
              </a:spcAft>
              <a:buFont typeface="+mj-lt"/>
              <a:buAutoNum type="arabicPeriod"/>
            </a:pPr>
            <a:r>
              <a:rPr lang="en-US" sz="2400"/>
              <a:t>Empower </a:t>
            </a:r>
            <a:r>
              <a:rPr lang="en-US" sz="2400" b="1" u="sng"/>
              <a:t>Self-Service Analytics</a:t>
            </a:r>
            <a:r>
              <a:rPr lang="en-US" sz="2400"/>
              <a:t> from a foundational Data Lake.</a:t>
            </a:r>
          </a:p>
          <a:p>
            <a:pPr marL="457200" indent="-457200" algn="l">
              <a:spcBef>
                <a:spcPts val="1200"/>
              </a:spcBef>
              <a:spcAft>
                <a:spcPts val="1200"/>
              </a:spcAft>
              <a:buFont typeface="+mj-lt"/>
              <a:buAutoNum type="arabicPeriod"/>
            </a:pPr>
            <a:r>
              <a:rPr lang="en-US" sz="2400" b="1" u="sng"/>
              <a:t>Privacy </a:t>
            </a:r>
            <a:r>
              <a:rPr lang="en-US" sz="2400"/>
              <a:t>at the core of solution.</a:t>
            </a:r>
          </a:p>
          <a:p>
            <a:pPr marL="457200" indent="-457200" algn="l">
              <a:spcBef>
                <a:spcPts val="1200"/>
              </a:spcBef>
              <a:spcAft>
                <a:spcPts val="1200"/>
              </a:spcAft>
              <a:buFont typeface="+mj-lt"/>
              <a:buAutoNum type="arabicPeriod"/>
            </a:pPr>
            <a:r>
              <a:rPr lang="en-US" sz="2400" b="1" u="sng"/>
              <a:t>OCM</a:t>
            </a:r>
            <a:r>
              <a:rPr lang="en-US" sz="2400"/>
              <a:t> to enable and accelerate adoption</a:t>
            </a:r>
          </a:p>
          <a:p>
            <a:pPr marL="457200" indent="-457200" algn="l">
              <a:spcBef>
                <a:spcPts val="1200"/>
              </a:spcBef>
              <a:spcAft>
                <a:spcPts val="1200"/>
              </a:spcAft>
              <a:buFont typeface="+mj-lt"/>
              <a:buAutoNum type="arabicPeriod"/>
            </a:pPr>
            <a:r>
              <a:rPr lang="en-US" sz="2400" b="1" u="sng"/>
              <a:t>Data as a Product</a:t>
            </a:r>
            <a:r>
              <a:rPr lang="en-US" sz="2400"/>
              <a:t> approach to Data Assets to accelerate use case delivery, reuse and discoverability.</a:t>
            </a:r>
          </a:p>
          <a:p>
            <a:pPr marL="457200" indent="-457200">
              <a:spcBef>
                <a:spcPts val="1200"/>
              </a:spcBef>
              <a:spcAft>
                <a:spcPts val="1200"/>
              </a:spcAft>
              <a:buFont typeface="+mj-lt"/>
              <a:buAutoNum type="arabicPeriod"/>
            </a:pPr>
            <a:r>
              <a:rPr lang="en-US" sz="2400"/>
              <a:t>Deliver rapidly via an </a:t>
            </a:r>
            <a:r>
              <a:rPr lang="en-US" sz="2400" b="1" u="sng"/>
              <a:t>Agile Approach</a:t>
            </a:r>
            <a:r>
              <a:rPr lang="en-US" sz="2400"/>
              <a:t> to meet business needs</a:t>
            </a:r>
            <a:r>
              <a:rPr lang="en-US" sz="2400" b="1"/>
              <a:t>.</a:t>
            </a:r>
          </a:p>
          <a:p>
            <a:pPr marL="457200" indent="-457200">
              <a:spcBef>
                <a:spcPts val="1200"/>
              </a:spcBef>
              <a:spcAft>
                <a:spcPts val="1200"/>
              </a:spcAft>
              <a:buFont typeface="+mj-lt"/>
              <a:buAutoNum type="arabicPeriod"/>
            </a:pPr>
            <a:r>
              <a:rPr lang="en-US" sz="2400"/>
              <a:t>Build </a:t>
            </a:r>
            <a:r>
              <a:rPr lang="en-US" sz="2400" b="1" u="sng"/>
              <a:t>AI/ML Capabilities</a:t>
            </a:r>
            <a:r>
              <a:rPr lang="en-US" sz="2400"/>
              <a:t> to deliver Advanced Analytics business use </a:t>
            </a:r>
          </a:p>
        </p:txBody>
      </p:sp>
    </p:spTree>
    <p:extLst>
      <p:ext uri="{BB962C8B-B14F-4D97-AF65-F5344CB8AC3E}">
        <p14:creationId xmlns:p14="http://schemas.microsoft.com/office/powerpoint/2010/main" val="3327281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EF0D51C-EC7D-9525-3D5C-5C557DBB5FE8}"/>
              </a:ext>
            </a:extLst>
          </p:cNvPr>
          <p:cNvSpPr>
            <a:spLocks noGrp="1"/>
          </p:cNvSpPr>
          <p:nvPr>
            <p:ph type="title"/>
          </p:nvPr>
        </p:nvSpPr>
        <p:spPr>
          <a:xfrm>
            <a:off x="243840" y="181858"/>
            <a:ext cx="11704320" cy="424732"/>
          </a:xfrm>
        </p:spPr>
        <p:txBody>
          <a:bodyPr/>
          <a:lstStyle/>
          <a:p>
            <a:r>
              <a:rPr lang="en-US"/>
              <a:t>Orchestration Pattern – Using ADF</a:t>
            </a:r>
          </a:p>
        </p:txBody>
      </p:sp>
      <p:sp>
        <p:nvSpPr>
          <p:cNvPr id="2" name="Slide Number Placeholder 1">
            <a:extLst>
              <a:ext uri="{FF2B5EF4-FFF2-40B4-BE49-F238E27FC236}">
                <a16:creationId xmlns:a16="http://schemas.microsoft.com/office/drawing/2014/main" id="{3D29BFBC-7917-327E-4276-88EEA188EB6E}"/>
              </a:ext>
            </a:extLst>
          </p:cNvPr>
          <p:cNvSpPr>
            <a:spLocks noGrp="1"/>
          </p:cNvSpPr>
          <p:nvPr>
            <p:ph type="sldNum" sz="quarter" idx="10"/>
          </p:nvPr>
        </p:nvSpPr>
        <p:spPr/>
        <p:txBody>
          <a:bodyPr/>
          <a:lstStyle/>
          <a:p>
            <a:fld id="{C9EBFD1A-B7A0-466A-B83C-FDA8DD378B8A}" type="slidenum">
              <a:rPr lang="en-US" smtClean="0"/>
              <a:pPr/>
              <a:t>50</a:t>
            </a:fld>
            <a:endParaRPr lang="en-US"/>
          </a:p>
        </p:txBody>
      </p:sp>
      <p:pic>
        <p:nvPicPr>
          <p:cNvPr id="21" name="Picture 20">
            <a:extLst>
              <a:ext uri="{FF2B5EF4-FFF2-40B4-BE49-F238E27FC236}">
                <a16:creationId xmlns:a16="http://schemas.microsoft.com/office/drawing/2014/main" id="{121949DD-1F09-992F-8EF9-E57CA73D5888}"/>
              </a:ext>
            </a:extLst>
          </p:cNvPr>
          <p:cNvPicPr>
            <a:picLocks noChangeAspect="1"/>
          </p:cNvPicPr>
          <p:nvPr/>
        </p:nvPicPr>
        <p:blipFill>
          <a:blip r:embed="rId3"/>
          <a:stretch>
            <a:fillRect/>
          </a:stretch>
        </p:blipFill>
        <p:spPr>
          <a:xfrm>
            <a:off x="1904033" y="3225565"/>
            <a:ext cx="673135" cy="387370"/>
          </a:xfrm>
          <a:prstGeom prst="rect">
            <a:avLst/>
          </a:prstGeom>
        </p:spPr>
      </p:pic>
      <p:pic>
        <p:nvPicPr>
          <p:cNvPr id="35" name="Picture 14" descr="See the source image">
            <a:extLst>
              <a:ext uri="{FF2B5EF4-FFF2-40B4-BE49-F238E27FC236}">
                <a16:creationId xmlns:a16="http://schemas.microsoft.com/office/drawing/2014/main" id="{110BCE92-6A9E-2AF2-CE2F-44C01807E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081" y="1870960"/>
            <a:ext cx="567645" cy="501571"/>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Striped Right 41">
            <a:extLst>
              <a:ext uri="{FF2B5EF4-FFF2-40B4-BE49-F238E27FC236}">
                <a16:creationId xmlns:a16="http://schemas.microsoft.com/office/drawing/2014/main" id="{854071F3-6A60-20F5-25A2-2B8693D8F996}"/>
              </a:ext>
            </a:extLst>
          </p:cNvPr>
          <p:cNvSpPr/>
          <p:nvPr/>
        </p:nvSpPr>
        <p:spPr>
          <a:xfrm>
            <a:off x="1668840" y="2659588"/>
            <a:ext cx="470705" cy="443170"/>
          </a:xfrm>
          <a:prstGeom prst="striped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EF2AFC1-7FED-EF41-B0A7-1FA6D0220ED0}"/>
              </a:ext>
            </a:extLst>
          </p:cNvPr>
          <p:cNvSpPr txBox="1"/>
          <p:nvPr/>
        </p:nvSpPr>
        <p:spPr>
          <a:xfrm>
            <a:off x="5013438" y="5449969"/>
            <a:ext cx="3614046" cy="246221"/>
          </a:xfrm>
          <a:prstGeom prst="rect">
            <a:avLst/>
          </a:prstGeom>
          <a:noFill/>
        </p:spPr>
        <p:txBody>
          <a:bodyPr wrap="square" rtlCol="0">
            <a:spAutoFit/>
          </a:bodyPr>
          <a:lstStyle/>
          <a:p>
            <a:pPr algn="ctr"/>
            <a:r>
              <a:rPr lang="en-US" sz="1000" b="1">
                <a:solidFill>
                  <a:schemeClr val="tx1">
                    <a:lumMod val="50000"/>
                  </a:schemeClr>
                </a:solidFill>
                <a:latin typeface="Arial" pitchFamily="34" charset="0"/>
                <a:cs typeface="Arial" pitchFamily="34" charset="0"/>
              </a:rPr>
              <a:t>ADF Orchestration Framework</a:t>
            </a:r>
          </a:p>
        </p:txBody>
      </p:sp>
      <p:pic>
        <p:nvPicPr>
          <p:cNvPr id="53" name="Picture 52">
            <a:extLst>
              <a:ext uri="{FF2B5EF4-FFF2-40B4-BE49-F238E27FC236}">
                <a16:creationId xmlns:a16="http://schemas.microsoft.com/office/drawing/2014/main" id="{8862B388-5949-74AB-3E34-639DCE316C39}"/>
              </a:ext>
            </a:extLst>
          </p:cNvPr>
          <p:cNvPicPr>
            <a:picLocks noChangeAspect="1"/>
          </p:cNvPicPr>
          <p:nvPr/>
        </p:nvPicPr>
        <p:blipFill>
          <a:blip r:embed="rId3"/>
          <a:stretch>
            <a:fillRect/>
          </a:stretch>
        </p:blipFill>
        <p:spPr>
          <a:xfrm>
            <a:off x="10131912" y="2359316"/>
            <a:ext cx="673135" cy="246219"/>
          </a:xfrm>
          <a:prstGeom prst="rect">
            <a:avLst/>
          </a:prstGeom>
        </p:spPr>
      </p:pic>
      <p:pic>
        <p:nvPicPr>
          <p:cNvPr id="54" name="Picture 53">
            <a:extLst>
              <a:ext uri="{FF2B5EF4-FFF2-40B4-BE49-F238E27FC236}">
                <a16:creationId xmlns:a16="http://schemas.microsoft.com/office/drawing/2014/main" id="{8602215F-198B-8A55-4E95-CEC67D2A2767}"/>
              </a:ext>
            </a:extLst>
          </p:cNvPr>
          <p:cNvPicPr>
            <a:picLocks noChangeAspect="1"/>
          </p:cNvPicPr>
          <p:nvPr/>
        </p:nvPicPr>
        <p:blipFill>
          <a:blip r:embed="rId5"/>
          <a:stretch>
            <a:fillRect/>
          </a:stretch>
        </p:blipFill>
        <p:spPr>
          <a:xfrm>
            <a:off x="7236571" y="3261763"/>
            <a:ext cx="554105" cy="505456"/>
          </a:xfrm>
          <a:prstGeom prst="rect">
            <a:avLst/>
          </a:prstGeom>
        </p:spPr>
      </p:pic>
      <p:sp>
        <p:nvSpPr>
          <p:cNvPr id="55" name="TextBox 54">
            <a:extLst>
              <a:ext uri="{FF2B5EF4-FFF2-40B4-BE49-F238E27FC236}">
                <a16:creationId xmlns:a16="http://schemas.microsoft.com/office/drawing/2014/main" id="{46E09BC0-2CBB-E00D-DCEB-A0CF1BA60C0D}"/>
              </a:ext>
            </a:extLst>
          </p:cNvPr>
          <p:cNvSpPr txBox="1"/>
          <p:nvPr/>
        </p:nvSpPr>
        <p:spPr>
          <a:xfrm>
            <a:off x="1978080" y="1568382"/>
            <a:ext cx="599087"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CDC</a:t>
            </a:r>
          </a:p>
        </p:txBody>
      </p:sp>
      <p:sp>
        <p:nvSpPr>
          <p:cNvPr id="56" name="TextBox 55">
            <a:extLst>
              <a:ext uri="{FF2B5EF4-FFF2-40B4-BE49-F238E27FC236}">
                <a16:creationId xmlns:a16="http://schemas.microsoft.com/office/drawing/2014/main" id="{E94654B5-2B0F-81EE-1CBA-9C5A583AC008}"/>
              </a:ext>
            </a:extLst>
          </p:cNvPr>
          <p:cNvSpPr txBox="1"/>
          <p:nvPr/>
        </p:nvSpPr>
        <p:spPr>
          <a:xfrm>
            <a:off x="1944851" y="3725648"/>
            <a:ext cx="791698"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Batch Ingestion</a:t>
            </a:r>
          </a:p>
        </p:txBody>
      </p:sp>
      <p:sp>
        <p:nvSpPr>
          <p:cNvPr id="57" name="TextBox 56">
            <a:extLst>
              <a:ext uri="{FF2B5EF4-FFF2-40B4-BE49-F238E27FC236}">
                <a16:creationId xmlns:a16="http://schemas.microsoft.com/office/drawing/2014/main" id="{C6B9EBBA-EF3F-1A0D-2F5B-4FE8AC133B57}"/>
              </a:ext>
            </a:extLst>
          </p:cNvPr>
          <p:cNvSpPr txBox="1"/>
          <p:nvPr/>
        </p:nvSpPr>
        <p:spPr>
          <a:xfrm>
            <a:off x="2128922" y="1194573"/>
            <a:ext cx="791698"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Real Time Ingestion</a:t>
            </a:r>
          </a:p>
        </p:txBody>
      </p:sp>
      <p:pic>
        <p:nvPicPr>
          <p:cNvPr id="60" name="Picture 59">
            <a:extLst>
              <a:ext uri="{FF2B5EF4-FFF2-40B4-BE49-F238E27FC236}">
                <a16:creationId xmlns:a16="http://schemas.microsoft.com/office/drawing/2014/main" id="{4E842ECA-8151-7B95-6798-5A7E56B0C4DD}"/>
              </a:ext>
            </a:extLst>
          </p:cNvPr>
          <p:cNvPicPr>
            <a:picLocks noChangeAspect="1"/>
          </p:cNvPicPr>
          <p:nvPr/>
        </p:nvPicPr>
        <p:blipFill>
          <a:blip r:embed="rId6"/>
          <a:stretch>
            <a:fillRect/>
          </a:stretch>
        </p:blipFill>
        <p:spPr>
          <a:xfrm>
            <a:off x="6739538" y="5023877"/>
            <a:ext cx="401341" cy="389396"/>
          </a:xfrm>
          <a:prstGeom prst="rect">
            <a:avLst/>
          </a:prstGeom>
        </p:spPr>
      </p:pic>
      <p:pic>
        <p:nvPicPr>
          <p:cNvPr id="79" name="Picture 78">
            <a:extLst>
              <a:ext uri="{FF2B5EF4-FFF2-40B4-BE49-F238E27FC236}">
                <a16:creationId xmlns:a16="http://schemas.microsoft.com/office/drawing/2014/main" id="{C2EB25AC-1884-5BE9-7A42-23B559CB695A}"/>
              </a:ext>
            </a:extLst>
          </p:cNvPr>
          <p:cNvPicPr>
            <a:picLocks noChangeAspect="1"/>
          </p:cNvPicPr>
          <p:nvPr/>
        </p:nvPicPr>
        <p:blipFill>
          <a:blip r:embed="rId7"/>
          <a:stretch>
            <a:fillRect/>
          </a:stretch>
        </p:blipFill>
        <p:spPr>
          <a:xfrm>
            <a:off x="11129850" y="2160817"/>
            <a:ext cx="600793" cy="664406"/>
          </a:xfrm>
          <a:prstGeom prst="rect">
            <a:avLst/>
          </a:prstGeom>
        </p:spPr>
      </p:pic>
      <p:sp>
        <p:nvSpPr>
          <p:cNvPr id="31" name="TextBox 30">
            <a:extLst>
              <a:ext uri="{FF2B5EF4-FFF2-40B4-BE49-F238E27FC236}">
                <a16:creationId xmlns:a16="http://schemas.microsoft.com/office/drawing/2014/main" id="{A085D24E-F456-093F-2F77-E1A3B30CE22D}"/>
              </a:ext>
            </a:extLst>
          </p:cNvPr>
          <p:cNvSpPr txBox="1"/>
          <p:nvPr/>
        </p:nvSpPr>
        <p:spPr>
          <a:xfrm>
            <a:off x="6376853" y="1423461"/>
            <a:ext cx="9555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INTEGRATED (Silver)</a:t>
            </a:r>
          </a:p>
        </p:txBody>
      </p:sp>
      <p:sp>
        <p:nvSpPr>
          <p:cNvPr id="33" name="TextBox 32">
            <a:extLst>
              <a:ext uri="{FF2B5EF4-FFF2-40B4-BE49-F238E27FC236}">
                <a16:creationId xmlns:a16="http://schemas.microsoft.com/office/drawing/2014/main" id="{98FD7C5B-B55A-548B-017A-A6A14F435974}"/>
              </a:ext>
            </a:extLst>
          </p:cNvPr>
          <p:cNvSpPr txBox="1"/>
          <p:nvPr/>
        </p:nvSpPr>
        <p:spPr>
          <a:xfrm>
            <a:off x="8627484" y="1423878"/>
            <a:ext cx="10696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rgbClr val="002060"/>
                </a:solidFill>
                <a:latin typeface="Arial" panose="020B0604020202020204" pitchFamily="34" charset="0"/>
                <a:cs typeface="Arial" panose="020B0604020202020204" pitchFamily="34" charset="0"/>
              </a:rPr>
              <a:t>(Gold)</a:t>
            </a:r>
            <a:endPar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52551881-A4A5-BC53-08EA-32D6FC8EFBFA}"/>
              </a:ext>
            </a:extLst>
          </p:cNvPr>
          <p:cNvSpPr/>
          <p:nvPr/>
        </p:nvSpPr>
        <p:spPr>
          <a:xfrm>
            <a:off x="6392452" y="1418691"/>
            <a:ext cx="965936" cy="3430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B47367CC-60C2-583D-AC98-072B0BDFD88E}"/>
              </a:ext>
            </a:extLst>
          </p:cNvPr>
          <p:cNvSpPr/>
          <p:nvPr/>
        </p:nvSpPr>
        <p:spPr>
          <a:xfrm>
            <a:off x="8632959" y="1417300"/>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6D6E71"/>
              </a:solidFill>
              <a:effectLst/>
              <a:uLnTx/>
              <a:uFillTx/>
              <a:latin typeface="Calibri"/>
              <a:ea typeface="+mn-ea"/>
              <a:cs typeface="+mn-cs"/>
            </a:endParaRPr>
          </a:p>
        </p:txBody>
      </p:sp>
      <p:sp>
        <p:nvSpPr>
          <p:cNvPr id="48" name="TextBox 47">
            <a:extLst>
              <a:ext uri="{FF2B5EF4-FFF2-40B4-BE49-F238E27FC236}">
                <a16:creationId xmlns:a16="http://schemas.microsoft.com/office/drawing/2014/main" id="{16A14ECE-B2E6-280C-8C98-845177B3952B}"/>
              </a:ext>
            </a:extLst>
          </p:cNvPr>
          <p:cNvSpPr txBox="1"/>
          <p:nvPr/>
        </p:nvSpPr>
        <p:spPr>
          <a:xfrm>
            <a:off x="4193531" y="1443179"/>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RAW (Bronze)</a:t>
            </a:r>
          </a:p>
        </p:txBody>
      </p:sp>
      <p:sp>
        <p:nvSpPr>
          <p:cNvPr id="62" name="Rectangle 61">
            <a:extLst>
              <a:ext uri="{FF2B5EF4-FFF2-40B4-BE49-F238E27FC236}">
                <a16:creationId xmlns:a16="http://schemas.microsoft.com/office/drawing/2014/main" id="{240D2CBA-8C8E-A351-C52E-369733A6F0C7}"/>
              </a:ext>
            </a:extLst>
          </p:cNvPr>
          <p:cNvSpPr/>
          <p:nvPr/>
        </p:nvSpPr>
        <p:spPr>
          <a:xfrm>
            <a:off x="4182365" y="1402579"/>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64" name="Arrow: Right 63">
            <a:extLst>
              <a:ext uri="{FF2B5EF4-FFF2-40B4-BE49-F238E27FC236}">
                <a16:creationId xmlns:a16="http://schemas.microsoft.com/office/drawing/2014/main" id="{23786E7A-9CC5-4571-7514-1F7C836DFE8D}"/>
              </a:ext>
            </a:extLst>
          </p:cNvPr>
          <p:cNvSpPr/>
          <p:nvPr/>
        </p:nvSpPr>
        <p:spPr>
          <a:xfrm>
            <a:off x="7414177" y="1331578"/>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Arrow: Right 77">
            <a:extLst>
              <a:ext uri="{FF2B5EF4-FFF2-40B4-BE49-F238E27FC236}">
                <a16:creationId xmlns:a16="http://schemas.microsoft.com/office/drawing/2014/main" id="{4C9A9AF1-99EC-1659-D1F4-3CC1A090742D}"/>
              </a:ext>
            </a:extLst>
          </p:cNvPr>
          <p:cNvSpPr/>
          <p:nvPr/>
        </p:nvSpPr>
        <p:spPr>
          <a:xfrm>
            <a:off x="5265906" y="1325634"/>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6" name="Group 25">
            <a:extLst>
              <a:ext uri="{FF2B5EF4-FFF2-40B4-BE49-F238E27FC236}">
                <a16:creationId xmlns:a16="http://schemas.microsoft.com/office/drawing/2014/main" id="{22F09F4C-D961-E52E-B934-FA3DF0FB7E30}"/>
              </a:ext>
            </a:extLst>
          </p:cNvPr>
          <p:cNvGrpSpPr/>
          <p:nvPr/>
        </p:nvGrpSpPr>
        <p:grpSpPr>
          <a:xfrm>
            <a:off x="4029936" y="2146913"/>
            <a:ext cx="1429876" cy="517959"/>
            <a:chOff x="4029936" y="2146913"/>
            <a:chExt cx="1429876" cy="517959"/>
          </a:xfrm>
        </p:grpSpPr>
        <p:pic>
          <p:nvPicPr>
            <p:cNvPr id="20" name="Picture 19" descr="Icon&#10;&#10;Description automatically generated">
              <a:extLst>
                <a:ext uri="{FF2B5EF4-FFF2-40B4-BE49-F238E27FC236}">
                  <a16:creationId xmlns:a16="http://schemas.microsoft.com/office/drawing/2014/main" id="{6CCADC35-56A7-37B9-D59C-90F136857C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85" name="Picture 84">
              <a:extLst>
                <a:ext uri="{FF2B5EF4-FFF2-40B4-BE49-F238E27FC236}">
                  <a16:creationId xmlns:a16="http://schemas.microsoft.com/office/drawing/2014/main" id="{968712F5-344E-8BCF-A5A1-B34F498090CB}"/>
                </a:ext>
              </a:extLst>
            </p:cNvPr>
            <p:cNvPicPr>
              <a:picLocks noChangeAspect="1"/>
            </p:cNvPicPr>
            <p:nvPr/>
          </p:nvPicPr>
          <p:blipFill>
            <a:blip r:embed="rId9"/>
            <a:stretch>
              <a:fillRect/>
            </a:stretch>
          </p:blipFill>
          <p:spPr>
            <a:xfrm>
              <a:off x="4804010" y="2146913"/>
              <a:ext cx="655802" cy="517959"/>
            </a:xfrm>
            <a:prstGeom prst="rect">
              <a:avLst/>
            </a:prstGeom>
          </p:spPr>
        </p:pic>
      </p:grpSp>
      <p:pic>
        <p:nvPicPr>
          <p:cNvPr id="101" name="Picture 100">
            <a:extLst>
              <a:ext uri="{FF2B5EF4-FFF2-40B4-BE49-F238E27FC236}">
                <a16:creationId xmlns:a16="http://schemas.microsoft.com/office/drawing/2014/main" id="{39E03471-FA3B-9967-1315-40FEB0DC33B5}"/>
              </a:ext>
            </a:extLst>
          </p:cNvPr>
          <p:cNvPicPr>
            <a:picLocks noChangeAspect="1"/>
          </p:cNvPicPr>
          <p:nvPr/>
        </p:nvPicPr>
        <p:blipFill>
          <a:blip r:embed="rId10"/>
          <a:stretch>
            <a:fillRect/>
          </a:stretch>
        </p:blipFill>
        <p:spPr>
          <a:xfrm>
            <a:off x="11003461" y="1809793"/>
            <a:ext cx="853570" cy="261136"/>
          </a:xfrm>
          <a:prstGeom prst="rect">
            <a:avLst/>
          </a:prstGeom>
        </p:spPr>
      </p:pic>
      <p:pic>
        <p:nvPicPr>
          <p:cNvPr id="102" name="Picture 101" descr="A picture containing text, clipart&#10;&#10;Description automatically generated">
            <a:extLst>
              <a:ext uri="{FF2B5EF4-FFF2-40B4-BE49-F238E27FC236}">
                <a16:creationId xmlns:a16="http://schemas.microsoft.com/office/drawing/2014/main" id="{033D7FC1-C803-68FA-9759-7A4ACB01EA1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71776" y="3366861"/>
            <a:ext cx="302800" cy="308567"/>
          </a:xfrm>
          <a:prstGeom prst="rect">
            <a:avLst/>
          </a:prstGeom>
        </p:spPr>
      </p:pic>
      <p:cxnSp>
        <p:nvCxnSpPr>
          <p:cNvPr id="103" name="Straight Connector 102">
            <a:extLst>
              <a:ext uri="{FF2B5EF4-FFF2-40B4-BE49-F238E27FC236}">
                <a16:creationId xmlns:a16="http://schemas.microsoft.com/office/drawing/2014/main" id="{24D16211-5CBA-8327-56AC-CC89E28342C8}"/>
              </a:ext>
            </a:extLst>
          </p:cNvPr>
          <p:cNvCxnSpPr>
            <a:cxnSpLocks/>
          </p:cNvCxnSpPr>
          <p:nvPr/>
        </p:nvCxnSpPr>
        <p:spPr>
          <a:xfrm>
            <a:off x="3893901" y="3819231"/>
            <a:ext cx="6238482" cy="16798"/>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96F658F6-E767-CB2F-DD93-8FEA42A5A49E}"/>
              </a:ext>
            </a:extLst>
          </p:cNvPr>
          <p:cNvCxnSpPr>
            <a:cxnSpLocks/>
          </p:cNvCxnSpPr>
          <p:nvPr/>
        </p:nvCxnSpPr>
        <p:spPr>
          <a:xfrm flipV="1">
            <a:off x="3940590" y="3129882"/>
            <a:ext cx="6183108" cy="31946"/>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5" name="Rectangle 104">
            <a:extLst>
              <a:ext uri="{FF2B5EF4-FFF2-40B4-BE49-F238E27FC236}">
                <a16:creationId xmlns:a16="http://schemas.microsoft.com/office/drawing/2014/main" id="{9C3BA940-0EA4-5BEE-B57B-6C6220D48709}"/>
              </a:ext>
            </a:extLst>
          </p:cNvPr>
          <p:cNvSpPr/>
          <p:nvPr/>
        </p:nvSpPr>
        <p:spPr>
          <a:xfrm>
            <a:off x="5762670" y="1661466"/>
            <a:ext cx="156498" cy="2562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Data Quality</a:t>
            </a:r>
          </a:p>
        </p:txBody>
      </p:sp>
      <p:sp>
        <p:nvSpPr>
          <p:cNvPr id="106" name="Rectangle 105">
            <a:extLst>
              <a:ext uri="{FF2B5EF4-FFF2-40B4-BE49-F238E27FC236}">
                <a16:creationId xmlns:a16="http://schemas.microsoft.com/office/drawing/2014/main" id="{193637E8-87BC-78B9-C9BB-742E1C9B0EE4}"/>
              </a:ext>
            </a:extLst>
          </p:cNvPr>
          <p:cNvSpPr/>
          <p:nvPr/>
        </p:nvSpPr>
        <p:spPr>
          <a:xfrm>
            <a:off x="7982892" y="1662310"/>
            <a:ext cx="156498" cy="2562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sp>
        <p:nvSpPr>
          <p:cNvPr id="107" name="Rectangle 106">
            <a:extLst>
              <a:ext uri="{FF2B5EF4-FFF2-40B4-BE49-F238E27FC236}">
                <a16:creationId xmlns:a16="http://schemas.microsoft.com/office/drawing/2014/main" id="{A70ED95C-06E5-BF06-A69E-8ADBE8AA2D6F}"/>
              </a:ext>
            </a:extLst>
          </p:cNvPr>
          <p:cNvSpPr/>
          <p:nvPr/>
        </p:nvSpPr>
        <p:spPr>
          <a:xfrm>
            <a:off x="3903243" y="1686583"/>
            <a:ext cx="158208" cy="2521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Ingestion</a:t>
            </a:r>
          </a:p>
        </p:txBody>
      </p:sp>
      <p:sp>
        <p:nvSpPr>
          <p:cNvPr id="110" name="Rectangle 109">
            <a:extLst>
              <a:ext uri="{FF2B5EF4-FFF2-40B4-BE49-F238E27FC236}">
                <a16:creationId xmlns:a16="http://schemas.microsoft.com/office/drawing/2014/main" id="{F989FAEC-8999-4590-717E-1FC2A3416839}"/>
              </a:ext>
            </a:extLst>
          </p:cNvPr>
          <p:cNvSpPr/>
          <p:nvPr/>
        </p:nvSpPr>
        <p:spPr>
          <a:xfrm>
            <a:off x="2907904" y="2879161"/>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Acquisition</a:t>
            </a:r>
          </a:p>
        </p:txBody>
      </p:sp>
      <p:sp>
        <p:nvSpPr>
          <p:cNvPr id="111" name="Rectangle 110">
            <a:extLst>
              <a:ext uri="{FF2B5EF4-FFF2-40B4-BE49-F238E27FC236}">
                <a16:creationId xmlns:a16="http://schemas.microsoft.com/office/drawing/2014/main" id="{D0685F99-96E9-BC3A-29B4-82FD17D2AE90}"/>
              </a:ext>
            </a:extLst>
          </p:cNvPr>
          <p:cNvSpPr/>
          <p:nvPr/>
        </p:nvSpPr>
        <p:spPr>
          <a:xfrm>
            <a:off x="2833599" y="1393021"/>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112" name="TextBox 111">
            <a:extLst>
              <a:ext uri="{FF2B5EF4-FFF2-40B4-BE49-F238E27FC236}">
                <a16:creationId xmlns:a16="http://schemas.microsoft.com/office/drawing/2014/main" id="{8DF9F08E-4753-1650-0813-BFEFB529A273}"/>
              </a:ext>
            </a:extLst>
          </p:cNvPr>
          <p:cNvSpPr txBox="1"/>
          <p:nvPr/>
        </p:nvSpPr>
        <p:spPr>
          <a:xfrm>
            <a:off x="2936365" y="1437450"/>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LANDING LAYER</a:t>
            </a:r>
          </a:p>
        </p:txBody>
      </p:sp>
      <p:cxnSp>
        <p:nvCxnSpPr>
          <p:cNvPr id="113" name="Connector: Elbow 112">
            <a:extLst>
              <a:ext uri="{FF2B5EF4-FFF2-40B4-BE49-F238E27FC236}">
                <a16:creationId xmlns:a16="http://schemas.microsoft.com/office/drawing/2014/main" id="{AD937AA3-1BAD-7B6B-D905-68CC552DFA70}"/>
              </a:ext>
            </a:extLst>
          </p:cNvPr>
          <p:cNvCxnSpPr>
            <a:cxnSpLocks/>
            <a:stCxn id="35" idx="3"/>
            <a:endCxn id="107" idx="1"/>
          </p:cNvCxnSpPr>
          <p:nvPr/>
        </p:nvCxnSpPr>
        <p:spPr>
          <a:xfrm>
            <a:off x="2529726" y="2121746"/>
            <a:ext cx="1373517" cy="82546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16" name="Picture 115" descr="Icon&#10;&#10;Description automatically generated">
            <a:extLst>
              <a:ext uri="{FF2B5EF4-FFF2-40B4-BE49-F238E27FC236}">
                <a16:creationId xmlns:a16="http://schemas.microsoft.com/office/drawing/2014/main" id="{418DFFB5-833F-A51F-09E8-5B81F0451D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5230" y="3342416"/>
            <a:ext cx="534444" cy="418955"/>
          </a:xfrm>
          <a:prstGeom prst="rect">
            <a:avLst/>
          </a:prstGeom>
        </p:spPr>
      </p:pic>
      <p:cxnSp>
        <p:nvCxnSpPr>
          <p:cNvPr id="117" name="Connector: Elbow 116">
            <a:extLst>
              <a:ext uri="{FF2B5EF4-FFF2-40B4-BE49-F238E27FC236}">
                <a16:creationId xmlns:a16="http://schemas.microsoft.com/office/drawing/2014/main" id="{500FDC65-FBBD-EB39-037C-6E9657A4AD69}"/>
              </a:ext>
            </a:extLst>
          </p:cNvPr>
          <p:cNvCxnSpPr>
            <a:cxnSpLocks/>
            <a:stCxn id="21" idx="3"/>
            <a:endCxn id="116" idx="1"/>
          </p:cNvCxnSpPr>
          <p:nvPr/>
        </p:nvCxnSpPr>
        <p:spPr>
          <a:xfrm>
            <a:off x="2577168" y="3419250"/>
            <a:ext cx="668062" cy="13264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34A6D4DC-AA35-9FE3-7707-73FDF9D3091B}"/>
              </a:ext>
            </a:extLst>
          </p:cNvPr>
          <p:cNvPicPr>
            <a:picLocks noChangeAspect="1"/>
          </p:cNvPicPr>
          <p:nvPr/>
        </p:nvPicPr>
        <p:blipFill>
          <a:blip r:embed="rId5"/>
          <a:stretch>
            <a:fillRect/>
          </a:stretch>
        </p:blipFill>
        <p:spPr>
          <a:xfrm>
            <a:off x="9132646" y="3298814"/>
            <a:ext cx="554105" cy="505456"/>
          </a:xfrm>
          <a:prstGeom prst="rect">
            <a:avLst/>
          </a:prstGeom>
        </p:spPr>
      </p:pic>
      <p:cxnSp>
        <p:nvCxnSpPr>
          <p:cNvPr id="134" name="Connector: Elbow 133">
            <a:extLst>
              <a:ext uri="{FF2B5EF4-FFF2-40B4-BE49-F238E27FC236}">
                <a16:creationId xmlns:a16="http://schemas.microsoft.com/office/drawing/2014/main" id="{4E85336B-74D8-3CD5-2424-092B44732257}"/>
              </a:ext>
            </a:extLst>
          </p:cNvPr>
          <p:cNvCxnSpPr>
            <a:cxnSpLocks/>
            <a:stCxn id="12" idx="2"/>
            <a:endCxn id="60" idx="0"/>
          </p:cNvCxnSpPr>
          <p:nvPr/>
        </p:nvCxnSpPr>
        <p:spPr>
          <a:xfrm rot="16200000" flipH="1">
            <a:off x="5008381" y="3092048"/>
            <a:ext cx="1281201" cy="258245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2FF7C139-BCD8-312B-5B4E-BC87A4C5AB50}"/>
              </a:ext>
            </a:extLst>
          </p:cNvPr>
          <p:cNvSpPr txBox="1"/>
          <p:nvPr/>
        </p:nvSpPr>
        <p:spPr>
          <a:xfrm>
            <a:off x="7096835" y="4216654"/>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Notebook trigger/Response</a:t>
            </a:r>
          </a:p>
        </p:txBody>
      </p:sp>
      <p:cxnSp>
        <p:nvCxnSpPr>
          <p:cNvPr id="137" name="Connector: Elbow 136">
            <a:extLst>
              <a:ext uri="{FF2B5EF4-FFF2-40B4-BE49-F238E27FC236}">
                <a16:creationId xmlns:a16="http://schemas.microsoft.com/office/drawing/2014/main" id="{BCE070B0-F27B-C499-4C9A-48507B171668}"/>
              </a:ext>
            </a:extLst>
          </p:cNvPr>
          <p:cNvCxnSpPr>
            <a:cxnSpLocks/>
            <a:stCxn id="15" idx="2"/>
            <a:endCxn id="60" idx="0"/>
          </p:cNvCxnSpPr>
          <p:nvPr/>
        </p:nvCxnSpPr>
        <p:spPr>
          <a:xfrm rot="16200000" flipH="1">
            <a:off x="6173236" y="4256904"/>
            <a:ext cx="1289570" cy="24437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389D276E-D280-5BB5-ADC7-3CCFA68BAAE2}"/>
              </a:ext>
            </a:extLst>
          </p:cNvPr>
          <p:cNvCxnSpPr>
            <a:cxnSpLocks/>
            <a:stCxn id="19" idx="2"/>
            <a:endCxn id="60" idx="0"/>
          </p:cNvCxnSpPr>
          <p:nvPr/>
        </p:nvCxnSpPr>
        <p:spPr>
          <a:xfrm rot="5400000">
            <a:off x="7224541" y="3479837"/>
            <a:ext cx="1259709" cy="182837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BD5B8EA1-7AA7-8397-498B-F339C8E27DDF}"/>
              </a:ext>
            </a:extLst>
          </p:cNvPr>
          <p:cNvPicPr>
            <a:picLocks noChangeAspect="1"/>
          </p:cNvPicPr>
          <p:nvPr/>
        </p:nvPicPr>
        <p:blipFill>
          <a:blip r:embed="rId5"/>
          <a:stretch>
            <a:fillRect/>
          </a:stretch>
        </p:blipFill>
        <p:spPr>
          <a:xfrm>
            <a:off x="11082737" y="3268079"/>
            <a:ext cx="554105" cy="505456"/>
          </a:xfrm>
          <a:prstGeom prst="rect">
            <a:avLst/>
          </a:prstGeom>
        </p:spPr>
      </p:pic>
      <p:pic>
        <p:nvPicPr>
          <p:cNvPr id="151" name="Picture 150" descr="A picture containing text, clipart&#10;&#10;Description automatically generated">
            <a:extLst>
              <a:ext uri="{FF2B5EF4-FFF2-40B4-BE49-F238E27FC236}">
                <a16:creationId xmlns:a16="http://schemas.microsoft.com/office/drawing/2014/main" id="{2FAD4F4F-EAA7-CC82-9788-9C436B169FD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77430" y="3825977"/>
            <a:ext cx="302800" cy="308567"/>
          </a:xfrm>
          <a:prstGeom prst="rect">
            <a:avLst/>
          </a:prstGeom>
        </p:spPr>
      </p:pic>
      <p:cxnSp>
        <p:nvCxnSpPr>
          <p:cNvPr id="153" name="Connector: Elbow 152">
            <a:extLst>
              <a:ext uri="{FF2B5EF4-FFF2-40B4-BE49-F238E27FC236}">
                <a16:creationId xmlns:a16="http://schemas.microsoft.com/office/drawing/2014/main" id="{79429C5E-1C2A-849E-950C-0E580A542E66}"/>
              </a:ext>
            </a:extLst>
          </p:cNvPr>
          <p:cNvCxnSpPr>
            <a:cxnSpLocks/>
            <a:stCxn id="151" idx="2"/>
            <a:endCxn id="60" idx="1"/>
          </p:cNvCxnSpPr>
          <p:nvPr/>
        </p:nvCxnSpPr>
        <p:spPr>
          <a:xfrm rot="16200000" flipH="1">
            <a:off x="4592169" y="3071205"/>
            <a:ext cx="1084031" cy="321070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3F56B8E1-1513-14B3-BA1A-9AE7B5B41FDF}"/>
              </a:ext>
            </a:extLst>
          </p:cNvPr>
          <p:cNvCxnSpPr>
            <a:cxnSpLocks/>
            <a:stCxn id="102" idx="2"/>
            <a:endCxn id="60" idx="1"/>
          </p:cNvCxnSpPr>
          <p:nvPr/>
        </p:nvCxnSpPr>
        <p:spPr>
          <a:xfrm rot="16200000" flipH="1">
            <a:off x="5159784" y="3638820"/>
            <a:ext cx="1543147" cy="161636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9C94A336-B2BA-3782-D0E7-C95F0F1F6EAD}"/>
              </a:ext>
            </a:extLst>
          </p:cNvPr>
          <p:cNvSpPr txBox="1"/>
          <p:nvPr/>
        </p:nvSpPr>
        <p:spPr>
          <a:xfrm>
            <a:off x="5190410" y="4999909"/>
            <a:ext cx="1186443"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Orchestration</a:t>
            </a:r>
          </a:p>
        </p:txBody>
      </p:sp>
      <p:cxnSp>
        <p:nvCxnSpPr>
          <p:cNvPr id="160" name="Connector: Elbow 159">
            <a:extLst>
              <a:ext uri="{FF2B5EF4-FFF2-40B4-BE49-F238E27FC236}">
                <a16:creationId xmlns:a16="http://schemas.microsoft.com/office/drawing/2014/main" id="{51EF1D4B-8004-518D-DB98-7F5410FDD394}"/>
              </a:ext>
            </a:extLst>
          </p:cNvPr>
          <p:cNvCxnSpPr>
            <a:cxnSpLocks/>
            <a:stCxn id="54" idx="2"/>
            <a:endCxn id="60" idx="3"/>
          </p:cNvCxnSpPr>
          <p:nvPr/>
        </p:nvCxnSpPr>
        <p:spPr>
          <a:xfrm rot="5400000">
            <a:off x="6601574" y="4306525"/>
            <a:ext cx="1451356" cy="37274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E087A2F4-4CDF-2941-520E-63CF18D90541}"/>
              </a:ext>
            </a:extLst>
          </p:cNvPr>
          <p:cNvCxnSpPr>
            <a:cxnSpLocks/>
            <a:stCxn id="122" idx="2"/>
            <a:endCxn id="60" idx="3"/>
          </p:cNvCxnSpPr>
          <p:nvPr/>
        </p:nvCxnSpPr>
        <p:spPr>
          <a:xfrm rot="5400000">
            <a:off x="7568137" y="3377012"/>
            <a:ext cx="1414305" cy="226882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020E2621-6156-D771-871E-0CE57863729B}"/>
              </a:ext>
            </a:extLst>
          </p:cNvPr>
          <p:cNvCxnSpPr>
            <a:cxnSpLocks/>
            <a:stCxn id="149" idx="2"/>
            <a:endCxn id="60" idx="3"/>
          </p:cNvCxnSpPr>
          <p:nvPr/>
        </p:nvCxnSpPr>
        <p:spPr>
          <a:xfrm rot="5400000">
            <a:off x="8527815" y="2386600"/>
            <a:ext cx="1445040" cy="42189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BDB39FA3-080F-FD04-049A-F08724AFF426}"/>
              </a:ext>
            </a:extLst>
          </p:cNvPr>
          <p:cNvSpPr txBox="1"/>
          <p:nvPr/>
        </p:nvSpPr>
        <p:spPr>
          <a:xfrm>
            <a:off x="7991377" y="4833842"/>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Rest API using </a:t>
            </a:r>
            <a:r>
              <a:rPr lang="en-US" sz="1000" err="1">
                <a:solidFill>
                  <a:schemeClr val="tx1">
                    <a:lumMod val="50000"/>
                  </a:schemeClr>
                </a:solidFill>
                <a:latin typeface="Arial" pitchFamily="34" charset="0"/>
                <a:cs typeface="Arial" pitchFamily="34" charset="0"/>
              </a:rPr>
              <a:t>Powershell</a:t>
            </a:r>
            <a:r>
              <a:rPr lang="en-US" sz="1000">
                <a:solidFill>
                  <a:schemeClr val="tx1">
                    <a:lumMod val="50000"/>
                  </a:schemeClr>
                </a:solidFill>
                <a:latin typeface="Arial" pitchFamily="34" charset="0"/>
                <a:cs typeface="Arial" pitchFamily="34" charset="0"/>
              </a:rPr>
              <a:t> script</a:t>
            </a:r>
          </a:p>
        </p:txBody>
      </p:sp>
      <p:sp>
        <p:nvSpPr>
          <p:cNvPr id="10" name="TextBox 9">
            <a:extLst>
              <a:ext uri="{FF2B5EF4-FFF2-40B4-BE49-F238E27FC236}">
                <a16:creationId xmlns:a16="http://schemas.microsoft.com/office/drawing/2014/main" id="{E20EC56B-CF87-8399-FEAB-3B2B037CFE06}"/>
              </a:ext>
            </a:extLst>
          </p:cNvPr>
          <p:cNvSpPr txBox="1"/>
          <p:nvPr/>
        </p:nvSpPr>
        <p:spPr>
          <a:xfrm>
            <a:off x="9949544" y="2686815"/>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Snowflake Spark Connector</a:t>
            </a:r>
          </a:p>
        </p:txBody>
      </p:sp>
      <p:grpSp>
        <p:nvGrpSpPr>
          <p:cNvPr id="11" name="Group 10">
            <a:extLst>
              <a:ext uri="{FF2B5EF4-FFF2-40B4-BE49-F238E27FC236}">
                <a16:creationId xmlns:a16="http://schemas.microsoft.com/office/drawing/2014/main" id="{5869495C-637C-3041-ADD6-8E788A572A82}"/>
              </a:ext>
            </a:extLst>
          </p:cNvPr>
          <p:cNvGrpSpPr/>
          <p:nvPr/>
        </p:nvGrpSpPr>
        <p:grpSpPr>
          <a:xfrm>
            <a:off x="4177590" y="3173600"/>
            <a:ext cx="347745" cy="569076"/>
            <a:chOff x="4721081" y="2491931"/>
            <a:chExt cx="347745" cy="569076"/>
          </a:xfrm>
        </p:grpSpPr>
        <p:pic>
          <p:nvPicPr>
            <p:cNvPr id="12" name="Picture 11">
              <a:extLst>
                <a:ext uri="{FF2B5EF4-FFF2-40B4-BE49-F238E27FC236}">
                  <a16:creationId xmlns:a16="http://schemas.microsoft.com/office/drawing/2014/main" id="{4E767CCC-26C3-4903-FDE0-84DC30194E2D}"/>
                </a:ext>
              </a:extLst>
            </p:cNvPr>
            <p:cNvPicPr>
              <a:picLocks noChangeAspect="1"/>
            </p:cNvPicPr>
            <p:nvPr/>
          </p:nvPicPr>
          <p:blipFill>
            <a:blip r:embed="rId12"/>
            <a:stretch>
              <a:fillRect/>
            </a:stretch>
          </p:blipFill>
          <p:spPr>
            <a:xfrm>
              <a:off x="4733663" y="2716267"/>
              <a:ext cx="335163" cy="344740"/>
            </a:xfrm>
            <a:prstGeom prst="rect">
              <a:avLst/>
            </a:prstGeom>
          </p:spPr>
        </p:pic>
        <p:pic>
          <p:nvPicPr>
            <p:cNvPr id="13" name="Picture 12">
              <a:extLst>
                <a:ext uri="{FF2B5EF4-FFF2-40B4-BE49-F238E27FC236}">
                  <a16:creationId xmlns:a16="http://schemas.microsoft.com/office/drawing/2014/main" id="{C5EC8A54-F62A-D85A-27A2-B7E9E6BDBA94}"/>
                </a:ext>
              </a:extLst>
            </p:cNvPr>
            <p:cNvPicPr>
              <a:picLocks noChangeAspect="1"/>
            </p:cNvPicPr>
            <p:nvPr/>
          </p:nvPicPr>
          <p:blipFill>
            <a:blip r:embed="rId13"/>
            <a:stretch>
              <a:fillRect/>
            </a:stretch>
          </p:blipFill>
          <p:spPr>
            <a:xfrm>
              <a:off x="4721081" y="2491931"/>
              <a:ext cx="335163" cy="188529"/>
            </a:xfrm>
            <a:prstGeom prst="rect">
              <a:avLst/>
            </a:prstGeom>
          </p:spPr>
        </p:pic>
      </p:grpSp>
      <p:grpSp>
        <p:nvGrpSpPr>
          <p:cNvPr id="14" name="Group 13">
            <a:extLst>
              <a:ext uri="{FF2B5EF4-FFF2-40B4-BE49-F238E27FC236}">
                <a16:creationId xmlns:a16="http://schemas.microsoft.com/office/drawing/2014/main" id="{4BA794FC-433B-BA49-5B33-B96CEF8AB3EA}"/>
              </a:ext>
            </a:extLst>
          </p:cNvPr>
          <p:cNvGrpSpPr/>
          <p:nvPr/>
        </p:nvGrpSpPr>
        <p:grpSpPr>
          <a:xfrm>
            <a:off x="6515670" y="3165231"/>
            <a:ext cx="347745" cy="569076"/>
            <a:chOff x="4721081" y="2491931"/>
            <a:chExt cx="347745" cy="569076"/>
          </a:xfrm>
        </p:grpSpPr>
        <p:pic>
          <p:nvPicPr>
            <p:cNvPr id="15" name="Picture 14">
              <a:extLst>
                <a:ext uri="{FF2B5EF4-FFF2-40B4-BE49-F238E27FC236}">
                  <a16:creationId xmlns:a16="http://schemas.microsoft.com/office/drawing/2014/main" id="{07C9EDDE-C1F1-004B-6180-D8C0F37F7EBE}"/>
                </a:ext>
              </a:extLst>
            </p:cNvPr>
            <p:cNvPicPr>
              <a:picLocks noChangeAspect="1"/>
            </p:cNvPicPr>
            <p:nvPr/>
          </p:nvPicPr>
          <p:blipFill>
            <a:blip r:embed="rId12"/>
            <a:stretch>
              <a:fillRect/>
            </a:stretch>
          </p:blipFill>
          <p:spPr>
            <a:xfrm>
              <a:off x="4733663" y="2716267"/>
              <a:ext cx="335163" cy="344740"/>
            </a:xfrm>
            <a:prstGeom prst="rect">
              <a:avLst/>
            </a:prstGeom>
          </p:spPr>
        </p:pic>
        <p:pic>
          <p:nvPicPr>
            <p:cNvPr id="16" name="Picture 15">
              <a:extLst>
                <a:ext uri="{FF2B5EF4-FFF2-40B4-BE49-F238E27FC236}">
                  <a16:creationId xmlns:a16="http://schemas.microsoft.com/office/drawing/2014/main" id="{B78D3620-315F-F23C-55CA-690D1F272D02}"/>
                </a:ext>
              </a:extLst>
            </p:cNvPr>
            <p:cNvPicPr>
              <a:picLocks noChangeAspect="1"/>
            </p:cNvPicPr>
            <p:nvPr/>
          </p:nvPicPr>
          <p:blipFill>
            <a:blip r:embed="rId13"/>
            <a:stretch>
              <a:fillRect/>
            </a:stretch>
          </p:blipFill>
          <p:spPr>
            <a:xfrm>
              <a:off x="4721081" y="2491931"/>
              <a:ext cx="335163" cy="188529"/>
            </a:xfrm>
            <a:prstGeom prst="rect">
              <a:avLst/>
            </a:prstGeom>
          </p:spPr>
        </p:pic>
      </p:grpSp>
      <p:grpSp>
        <p:nvGrpSpPr>
          <p:cNvPr id="17" name="Group 16">
            <a:extLst>
              <a:ext uri="{FF2B5EF4-FFF2-40B4-BE49-F238E27FC236}">
                <a16:creationId xmlns:a16="http://schemas.microsoft.com/office/drawing/2014/main" id="{74888121-1669-BFFD-5CEF-9AB5B7E4D4A3}"/>
              </a:ext>
            </a:extLst>
          </p:cNvPr>
          <p:cNvGrpSpPr/>
          <p:nvPr/>
        </p:nvGrpSpPr>
        <p:grpSpPr>
          <a:xfrm>
            <a:off x="8588416" y="3195092"/>
            <a:ext cx="347745" cy="569076"/>
            <a:chOff x="4721081" y="2491931"/>
            <a:chExt cx="347745" cy="569076"/>
          </a:xfrm>
        </p:grpSpPr>
        <p:pic>
          <p:nvPicPr>
            <p:cNvPr id="19" name="Picture 18">
              <a:extLst>
                <a:ext uri="{FF2B5EF4-FFF2-40B4-BE49-F238E27FC236}">
                  <a16:creationId xmlns:a16="http://schemas.microsoft.com/office/drawing/2014/main" id="{A1740668-4A13-E42D-EDC0-B88FE70517F4}"/>
                </a:ext>
              </a:extLst>
            </p:cNvPr>
            <p:cNvPicPr>
              <a:picLocks noChangeAspect="1"/>
            </p:cNvPicPr>
            <p:nvPr/>
          </p:nvPicPr>
          <p:blipFill>
            <a:blip r:embed="rId12"/>
            <a:stretch>
              <a:fillRect/>
            </a:stretch>
          </p:blipFill>
          <p:spPr>
            <a:xfrm>
              <a:off x="4733663" y="2716267"/>
              <a:ext cx="335163" cy="344740"/>
            </a:xfrm>
            <a:prstGeom prst="rect">
              <a:avLst/>
            </a:prstGeom>
          </p:spPr>
        </p:pic>
        <p:pic>
          <p:nvPicPr>
            <p:cNvPr id="22" name="Picture 21">
              <a:extLst>
                <a:ext uri="{FF2B5EF4-FFF2-40B4-BE49-F238E27FC236}">
                  <a16:creationId xmlns:a16="http://schemas.microsoft.com/office/drawing/2014/main" id="{54A2189E-9255-88B6-6C7E-A6EF614086CB}"/>
                </a:ext>
              </a:extLst>
            </p:cNvPr>
            <p:cNvPicPr>
              <a:picLocks noChangeAspect="1"/>
            </p:cNvPicPr>
            <p:nvPr/>
          </p:nvPicPr>
          <p:blipFill>
            <a:blip r:embed="rId13"/>
            <a:stretch>
              <a:fillRect/>
            </a:stretch>
          </p:blipFill>
          <p:spPr>
            <a:xfrm>
              <a:off x="4721081" y="2491931"/>
              <a:ext cx="335163" cy="188529"/>
            </a:xfrm>
            <a:prstGeom prst="rect">
              <a:avLst/>
            </a:prstGeom>
          </p:spPr>
        </p:pic>
      </p:grpSp>
      <p:grpSp>
        <p:nvGrpSpPr>
          <p:cNvPr id="27" name="Group 26">
            <a:extLst>
              <a:ext uri="{FF2B5EF4-FFF2-40B4-BE49-F238E27FC236}">
                <a16:creationId xmlns:a16="http://schemas.microsoft.com/office/drawing/2014/main" id="{32684A5F-7F37-B387-BEDE-36D150E4911D}"/>
              </a:ext>
            </a:extLst>
          </p:cNvPr>
          <p:cNvGrpSpPr/>
          <p:nvPr/>
        </p:nvGrpSpPr>
        <p:grpSpPr>
          <a:xfrm>
            <a:off x="6148477" y="2125274"/>
            <a:ext cx="1429876" cy="517959"/>
            <a:chOff x="4029936" y="2146913"/>
            <a:chExt cx="1429876" cy="517959"/>
          </a:xfrm>
        </p:grpSpPr>
        <p:pic>
          <p:nvPicPr>
            <p:cNvPr id="28" name="Picture 27" descr="Icon&#10;&#10;Description automatically generated">
              <a:extLst>
                <a:ext uri="{FF2B5EF4-FFF2-40B4-BE49-F238E27FC236}">
                  <a16:creationId xmlns:a16="http://schemas.microsoft.com/office/drawing/2014/main" id="{E659ADDC-BFB9-C7B1-47CF-AFDE5479FD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29" name="Picture 28">
              <a:extLst>
                <a:ext uri="{FF2B5EF4-FFF2-40B4-BE49-F238E27FC236}">
                  <a16:creationId xmlns:a16="http://schemas.microsoft.com/office/drawing/2014/main" id="{6D38C13E-5950-FB8A-CFA2-C54F38D31C5B}"/>
                </a:ext>
              </a:extLst>
            </p:cNvPr>
            <p:cNvPicPr>
              <a:picLocks noChangeAspect="1"/>
            </p:cNvPicPr>
            <p:nvPr/>
          </p:nvPicPr>
          <p:blipFill>
            <a:blip r:embed="rId9"/>
            <a:stretch>
              <a:fillRect/>
            </a:stretch>
          </p:blipFill>
          <p:spPr>
            <a:xfrm>
              <a:off x="4804010" y="2146913"/>
              <a:ext cx="655802" cy="517959"/>
            </a:xfrm>
            <a:prstGeom prst="rect">
              <a:avLst/>
            </a:prstGeom>
          </p:spPr>
        </p:pic>
      </p:grpSp>
      <p:grpSp>
        <p:nvGrpSpPr>
          <p:cNvPr id="30" name="Group 29">
            <a:extLst>
              <a:ext uri="{FF2B5EF4-FFF2-40B4-BE49-F238E27FC236}">
                <a16:creationId xmlns:a16="http://schemas.microsoft.com/office/drawing/2014/main" id="{B6042A62-52DE-769B-87DF-036605BCA4A5}"/>
              </a:ext>
            </a:extLst>
          </p:cNvPr>
          <p:cNvGrpSpPr/>
          <p:nvPr/>
        </p:nvGrpSpPr>
        <p:grpSpPr>
          <a:xfrm>
            <a:off x="8450272" y="2124393"/>
            <a:ext cx="1429876" cy="517959"/>
            <a:chOff x="4029936" y="2146913"/>
            <a:chExt cx="1429876" cy="517959"/>
          </a:xfrm>
        </p:grpSpPr>
        <p:pic>
          <p:nvPicPr>
            <p:cNvPr id="32" name="Picture 31" descr="Icon&#10;&#10;Description automatically generated">
              <a:extLst>
                <a:ext uri="{FF2B5EF4-FFF2-40B4-BE49-F238E27FC236}">
                  <a16:creationId xmlns:a16="http://schemas.microsoft.com/office/drawing/2014/main" id="{AE154EE5-3143-8910-4CB7-DEF3D62027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43" name="Picture 42">
              <a:extLst>
                <a:ext uri="{FF2B5EF4-FFF2-40B4-BE49-F238E27FC236}">
                  <a16:creationId xmlns:a16="http://schemas.microsoft.com/office/drawing/2014/main" id="{C9964CCE-619E-9B09-DB29-44DFA6280AC2}"/>
                </a:ext>
              </a:extLst>
            </p:cNvPr>
            <p:cNvPicPr>
              <a:picLocks noChangeAspect="1"/>
            </p:cNvPicPr>
            <p:nvPr/>
          </p:nvPicPr>
          <p:blipFill>
            <a:blip r:embed="rId9"/>
            <a:stretch>
              <a:fillRect/>
            </a:stretch>
          </p:blipFill>
          <p:spPr>
            <a:xfrm>
              <a:off x="4804010" y="2146913"/>
              <a:ext cx="655802" cy="517959"/>
            </a:xfrm>
            <a:prstGeom prst="rect">
              <a:avLst/>
            </a:prstGeom>
          </p:spPr>
        </p:pic>
      </p:grpSp>
      <p:sp>
        <p:nvSpPr>
          <p:cNvPr id="44" name="TextBox 43">
            <a:extLst>
              <a:ext uri="{FF2B5EF4-FFF2-40B4-BE49-F238E27FC236}">
                <a16:creationId xmlns:a16="http://schemas.microsoft.com/office/drawing/2014/main" id="{EDCBB50D-9574-8E62-D22A-F2D6FE8B2496}"/>
              </a:ext>
            </a:extLst>
          </p:cNvPr>
          <p:cNvSpPr txBox="1"/>
          <p:nvPr/>
        </p:nvSpPr>
        <p:spPr>
          <a:xfrm>
            <a:off x="883213" y="5665846"/>
            <a:ext cx="6695140" cy="674631"/>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Data Assets like MPC have external dependency and would need SMA Integration</a:t>
            </a:r>
          </a:p>
          <a:p>
            <a:pPr algn="l">
              <a:lnSpc>
                <a:spcPct val="110000"/>
              </a:lnSpc>
              <a:spcBef>
                <a:spcPts val="200"/>
              </a:spcBef>
              <a:spcAft>
                <a:spcPts val="200"/>
              </a:spcAft>
            </a:pPr>
            <a:endPar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a:p>
            <a:pPr algn="l">
              <a:lnSpc>
                <a:spcPct val="110000"/>
              </a:lnSpc>
              <a:spcBef>
                <a:spcPts val="200"/>
              </a:spcBef>
              <a:spcAft>
                <a:spcPts val="200"/>
              </a:spcAft>
            </a:pPr>
            <a:endPar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cxnSp>
        <p:nvCxnSpPr>
          <p:cNvPr id="45" name="Straight Connector 44">
            <a:extLst>
              <a:ext uri="{FF2B5EF4-FFF2-40B4-BE49-F238E27FC236}">
                <a16:creationId xmlns:a16="http://schemas.microsoft.com/office/drawing/2014/main" id="{7FF27C1E-AE04-3A3C-9E44-040EBF081901}"/>
              </a:ext>
            </a:extLst>
          </p:cNvPr>
          <p:cNvCxnSpPr>
            <a:cxnSpLocks/>
          </p:cNvCxnSpPr>
          <p:nvPr/>
        </p:nvCxnSpPr>
        <p:spPr>
          <a:xfrm>
            <a:off x="1811114" y="1248299"/>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7" name="Rectangle 46">
            <a:extLst>
              <a:ext uri="{FF2B5EF4-FFF2-40B4-BE49-F238E27FC236}">
                <a16:creationId xmlns:a16="http://schemas.microsoft.com/office/drawing/2014/main" id="{40ED0E96-5BDD-D17C-BF66-03DA3A30B651}"/>
              </a:ext>
            </a:extLst>
          </p:cNvPr>
          <p:cNvSpPr/>
          <p:nvPr/>
        </p:nvSpPr>
        <p:spPr>
          <a:xfrm>
            <a:off x="34483" y="898961"/>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49" name="Group 48">
            <a:extLst>
              <a:ext uri="{FF2B5EF4-FFF2-40B4-BE49-F238E27FC236}">
                <a16:creationId xmlns:a16="http://schemas.microsoft.com/office/drawing/2014/main" id="{DA00CF1A-2262-C72E-A4E5-64D33BDC9DE1}"/>
              </a:ext>
            </a:extLst>
          </p:cNvPr>
          <p:cNvGrpSpPr/>
          <p:nvPr/>
        </p:nvGrpSpPr>
        <p:grpSpPr>
          <a:xfrm>
            <a:off x="1026110" y="2771678"/>
            <a:ext cx="374038" cy="464355"/>
            <a:chOff x="1439467" y="4520777"/>
            <a:chExt cx="374038" cy="464355"/>
          </a:xfrm>
        </p:grpSpPr>
        <p:sp>
          <p:nvSpPr>
            <p:cNvPr id="50" name="TextBox 49">
              <a:extLst>
                <a:ext uri="{FF2B5EF4-FFF2-40B4-BE49-F238E27FC236}">
                  <a16:creationId xmlns:a16="http://schemas.microsoft.com/office/drawing/2014/main" id="{22182700-152D-71D7-F4B4-3522016D70C0}"/>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58" name="Picture 57">
              <a:extLst>
                <a:ext uri="{FF2B5EF4-FFF2-40B4-BE49-F238E27FC236}">
                  <a16:creationId xmlns:a16="http://schemas.microsoft.com/office/drawing/2014/main" id="{EBA82150-E8D5-E97F-048D-B6D8F2239D03}"/>
                </a:ext>
              </a:extLst>
            </p:cNvPr>
            <p:cNvPicPr>
              <a:picLocks noChangeAspect="1"/>
            </p:cNvPicPr>
            <p:nvPr/>
          </p:nvPicPr>
          <p:blipFill>
            <a:blip r:embed="rId14"/>
            <a:stretch>
              <a:fillRect/>
            </a:stretch>
          </p:blipFill>
          <p:spPr>
            <a:xfrm>
              <a:off x="1475383" y="4520777"/>
              <a:ext cx="321568" cy="302162"/>
            </a:xfrm>
            <a:prstGeom prst="rect">
              <a:avLst/>
            </a:prstGeom>
          </p:spPr>
        </p:pic>
      </p:grpSp>
      <p:sp>
        <p:nvSpPr>
          <p:cNvPr id="59" name="Rectangle 58">
            <a:extLst>
              <a:ext uri="{FF2B5EF4-FFF2-40B4-BE49-F238E27FC236}">
                <a16:creationId xmlns:a16="http://schemas.microsoft.com/office/drawing/2014/main" id="{58A00F58-AF60-82CF-866B-40B29331B41E}"/>
              </a:ext>
            </a:extLst>
          </p:cNvPr>
          <p:cNvSpPr/>
          <p:nvPr/>
        </p:nvSpPr>
        <p:spPr>
          <a:xfrm>
            <a:off x="244071" y="1168241"/>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61" name="TextBox 60">
            <a:extLst>
              <a:ext uri="{FF2B5EF4-FFF2-40B4-BE49-F238E27FC236}">
                <a16:creationId xmlns:a16="http://schemas.microsoft.com/office/drawing/2014/main" id="{60EB9D80-04DB-4B7C-579B-7F00F7B9EFC5}"/>
              </a:ext>
            </a:extLst>
          </p:cNvPr>
          <p:cNvSpPr txBox="1"/>
          <p:nvPr/>
        </p:nvSpPr>
        <p:spPr>
          <a:xfrm>
            <a:off x="247666" y="1808268"/>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63" name="Picture 62">
            <a:extLst>
              <a:ext uri="{FF2B5EF4-FFF2-40B4-BE49-F238E27FC236}">
                <a16:creationId xmlns:a16="http://schemas.microsoft.com/office/drawing/2014/main" id="{71FF94E1-5B7B-1853-50C6-C1E087916D7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02920" y="1409398"/>
            <a:ext cx="302122" cy="344009"/>
          </a:xfrm>
          <a:prstGeom prst="rect">
            <a:avLst/>
          </a:prstGeom>
          <a:effectLst>
            <a:outerShdw blurRad="50800" dist="50800" dir="5400000" algn="ctr" rotWithShape="0">
              <a:schemeClr val="bg1"/>
            </a:outerShdw>
          </a:effectLst>
        </p:spPr>
      </p:pic>
      <p:cxnSp>
        <p:nvCxnSpPr>
          <p:cNvPr id="65" name="Elbow Connector 12">
            <a:extLst>
              <a:ext uri="{FF2B5EF4-FFF2-40B4-BE49-F238E27FC236}">
                <a16:creationId xmlns:a16="http://schemas.microsoft.com/office/drawing/2014/main" id="{D29242D8-CF97-6715-A7B7-C35C2CF165C7}"/>
              </a:ext>
            </a:extLst>
          </p:cNvPr>
          <p:cNvCxnSpPr>
            <a:cxnSpLocks/>
            <a:stCxn id="59" idx="2"/>
            <a:endCxn id="83" idx="1"/>
          </p:cNvCxnSpPr>
          <p:nvPr/>
        </p:nvCxnSpPr>
        <p:spPr>
          <a:xfrm rot="16200000" flipH="1">
            <a:off x="145610" y="3033150"/>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6" name="Elbow Connector 191">
            <a:extLst>
              <a:ext uri="{FF2B5EF4-FFF2-40B4-BE49-F238E27FC236}">
                <a16:creationId xmlns:a16="http://schemas.microsoft.com/office/drawing/2014/main" id="{F8B785EC-82DB-5A25-C57B-5177BEEEC1F6}"/>
              </a:ext>
            </a:extLst>
          </p:cNvPr>
          <p:cNvCxnSpPr>
            <a:cxnSpLocks/>
            <a:stCxn id="59" idx="2"/>
            <a:endCxn id="58" idx="1"/>
          </p:cNvCxnSpPr>
          <p:nvPr/>
        </p:nvCxnSpPr>
        <p:spPr>
          <a:xfrm rot="16200000" flipH="1">
            <a:off x="659014" y="2519747"/>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B37AE457-7A74-E654-176C-8A4E013CC6C2}"/>
              </a:ext>
            </a:extLst>
          </p:cNvPr>
          <p:cNvSpPr txBox="1"/>
          <p:nvPr/>
        </p:nvSpPr>
        <p:spPr>
          <a:xfrm>
            <a:off x="947042" y="2507095"/>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69" name="TextBox 68">
            <a:extLst>
              <a:ext uri="{FF2B5EF4-FFF2-40B4-BE49-F238E27FC236}">
                <a16:creationId xmlns:a16="http://schemas.microsoft.com/office/drawing/2014/main" id="{BA094738-BEAE-19F6-0B7B-A00474CBCC67}"/>
              </a:ext>
            </a:extLst>
          </p:cNvPr>
          <p:cNvSpPr txBox="1"/>
          <p:nvPr/>
        </p:nvSpPr>
        <p:spPr>
          <a:xfrm>
            <a:off x="951483" y="3475037"/>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70" name="Picture 69">
            <a:extLst>
              <a:ext uri="{FF2B5EF4-FFF2-40B4-BE49-F238E27FC236}">
                <a16:creationId xmlns:a16="http://schemas.microsoft.com/office/drawing/2014/main" id="{5E3693F4-59F6-20DB-049B-D529FA3B0E3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4796" y="1418425"/>
            <a:ext cx="302122" cy="344009"/>
          </a:xfrm>
          <a:prstGeom prst="rect">
            <a:avLst/>
          </a:prstGeom>
          <a:effectLst>
            <a:outerShdw blurRad="50800" dist="50800" dir="5400000" algn="ctr" rotWithShape="0">
              <a:schemeClr val="bg1"/>
            </a:outerShdw>
          </a:effectLst>
        </p:spPr>
      </p:pic>
      <p:pic>
        <p:nvPicPr>
          <p:cNvPr id="71" name="Picture 70">
            <a:extLst>
              <a:ext uri="{FF2B5EF4-FFF2-40B4-BE49-F238E27FC236}">
                <a16:creationId xmlns:a16="http://schemas.microsoft.com/office/drawing/2014/main" id="{7D2855B4-5449-AE85-5B3C-99B22D8FB65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34462" y="1425207"/>
            <a:ext cx="302122" cy="344009"/>
          </a:xfrm>
          <a:prstGeom prst="rect">
            <a:avLst/>
          </a:prstGeom>
          <a:effectLst>
            <a:outerShdw blurRad="50800" dist="50800" dir="5400000" algn="ctr" rotWithShape="0">
              <a:schemeClr val="bg1"/>
            </a:outerShdw>
          </a:effectLst>
        </p:spPr>
      </p:pic>
      <p:grpSp>
        <p:nvGrpSpPr>
          <p:cNvPr id="72" name="Group 71">
            <a:extLst>
              <a:ext uri="{FF2B5EF4-FFF2-40B4-BE49-F238E27FC236}">
                <a16:creationId xmlns:a16="http://schemas.microsoft.com/office/drawing/2014/main" id="{296D0C4A-8726-E1F5-027D-FE4BFA98A0DA}"/>
              </a:ext>
            </a:extLst>
          </p:cNvPr>
          <p:cNvGrpSpPr/>
          <p:nvPr/>
        </p:nvGrpSpPr>
        <p:grpSpPr>
          <a:xfrm>
            <a:off x="247287" y="4359224"/>
            <a:ext cx="1355421" cy="1071286"/>
            <a:chOff x="520279" y="4858968"/>
            <a:chExt cx="1355421" cy="1071286"/>
          </a:xfrm>
        </p:grpSpPr>
        <p:sp>
          <p:nvSpPr>
            <p:cNvPr id="73" name="Rectangle 72">
              <a:extLst>
                <a:ext uri="{FF2B5EF4-FFF2-40B4-BE49-F238E27FC236}">
                  <a16:creationId xmlns:a16="http://schemas.microsoft.com/office/drawing/2014/main" id="{60243BF2-F8BD-849A-A497-F33406757EF5}"/>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74" name="Picture 73">
              <a:extLst>
                <a:ext uri="{FF2B5EF4-FFF2-40B4-BE49-F238E27FC236}">
                  <a16:creationId xmlns:a16="http://schemas.microsoft.com/office/drawing/2014/main" id="{3AB14632-020D-E56A-8DC9-623ADC7626E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75" name="Picture 74">
              <a:extLst>
                <a:ext uri="{FF2B5EF4-FFF2-40B4-BE49-F238E27FC236}">
                  <a16:creationId xmlns:a16="http://schemas.microsoft.com/office/drawing/2014/main" id="{6C1010E7-9627-8B83-3A15-B26BDA4FCD91}"/>
                </a:ext>
              </a:extLst>
            </p:cNvPr>
            <p:cNvPicPr>
              <a:picLocks noChangeAspect="1"/>
            </p:cNvPicPr>
            <p:nvPr/>
          </p:nvPicPr>
          <p:blipFill>
            <a:blip r:embed="rId16"/>
            <a:stretch>
              <a:fillRect/>
            </a:stretch>
          </p:blipFill>
          <p:spPr>
            <a:xfrm>
              <a:off x="647970" y="5522764"/>
              <a:ext cx="311660" cy="386792"/>
            </a:xfrm>
            <a:prstGeom prst="rect">
              <a:avLst/>
            </a:prstGeom>
          </p:spPr>
        </p:pic>
        <p:pic>
          <p:nvPicPr>
            <p:cNvPr id="76" name="Picture 75">
              <a:extLst>
                <a:ext uri="{FF2B5EF4-FFF2-40B4-BE49-F238E27FC236}">
                  <a16:creationId xmlns:a16="http://schemas.microsoft.com/office/drawing/2014/main" id="{30753B73-BF3D-A656-8E79-AF10437E9010}"/>
                </a:ext>
              </a:extLst>
            </p:cNvPr>
            <p:cNvPicPr>
              <a:picLocks noChangeAspect="1"/>
            </p:cNvPicPr>
            <p:nvPr/>
          </p:nvPicPr>
          <p:blipFill>
            <a:blip r:embed="rId17"/>
            <a:stretch>
              <a:fillRect/>
            </a:stretch>
          </p:blipFill>
          <p:spPr>
            <a:xfrm>
              <a:off x="1263890" y="5543974"/>
              <a:ext cx="388691" cy="253401"/>
            </a:xfrm>
            <a:prstGeom prst="rect">
              <a:avLst/>
            </a:prstGeom>
          </p:spPr>
        </p:pic>
        <p:sp>
          <p:nvSpPr>
            <p:cNvPr id="80" name="TextBox 79">
              <a:extLst>
                <a:ext uri="{FF2B5EF4-FFF2-40B4-BE49-F238E27FC236}">
                  <a16:creationId xmlns:a16="http://schemas.microsoft.com/office/drawing/2014/main" id="{33341E65-C483-9CE5-6594-9BA5EEEA8114}"/>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81" name="Elbow Connector 191">
            <a:extLst>
              <a:ext uri="{FF2B5EF4-FFF2-40B4-BE49-F238E27FC236}">
                <a16:creationId xmlns:a16="http://schemas.microsoft.com/office/drawing/2014/main" id="{1FC265E9-FE16-EADB-ED65-6CEE07B8C0B7}"/>
              </a:ext>
            </a:extLst>
          </p:cNvPr>
          <p:cNvCxnSpPr>
            <a:cxnSpLocks/>
            <a:stCxn id="73" idx="0"/>
            <a:endCxn id="58" idx="1"/>
          </p:cNvCxnSpPr>
          <p:nvPr/>
        </p:nvCxnSpPr>
        <p:spPr>
          <a:xfrm rot="5400000" flipH="1" flipV="1">
            <a:off x="252079" y="3549277"/>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82" name="Picture 81">
            <a:extLst>
              <a:ext uri="{FF2B5EF4-FFF2-40B4-BE49-F238E27FC236}">
                <a16:creationId xmlns:a16="http://schemas.microsoft.com/office/drawing/2014/main" id="{9220F1E5-DE09-1589-71A3-324B3E0C3024}"/>
              </a:ext>
            </a:extLst>
          </p:cNvPr>
          <p:cNvPicPr>
            <a:picLocks noChangeAspect="1"/>
          </p:cNvPicPr>
          <p:nvPr/>
        </p:nvPicPr>
        <p:blipFill>
          <a:blip r:embed="rId18"/>
          <a:stretch>
            <a:fillRect/>
          </a:stretch>
        </p:blipFill>
        <p:spPr>
          <a:xfrm>
            <a:off x="273403" y="4434458"/>
            <a:ext cx="451186" cy="480611"/>
          </a:xfrm>
          <a:prstGeom prst="rect">
            <a:avLst/>
          </a:prstGeom>
        </p:spPr>
      </p:pic>
      <p:pic>
        <p:nvPicPr>
          <p:cNvPr id="83" name="Picture 82">
            <a:extLst>
              <a:ext uri="{FF2B5EF4-FFF2-40B4-BE49-F238E27FC236}">
                <a16:creationId xmlns:a16="http://schemas.microsoft.com/office/drawing/2014/main" id="{09FF034E-B023-BC2B-9232-8760552010CC}"/>
              </a:ext>
            </a:extLst>
          </p:cNvPr>
          <p:cNvPicPr>
            <a:picLocks noChangeAspect="1"/>
          </p:cNvPicPr>
          <p:nvPr/>
        </p:nvPicPr>
        <p:blipFill>
          <a:blip r:embed="rId19"/>
          <a:stretch>
            <a:fillRect/>
          </a:stretch>
        </p:blipFill>
        <p:spPr>
          <a:xfrm>
            <a:off x="1024775" y="3737734"/>
            <a:ext cx="401166" cy="349163"/>
          </a:xfrm>
          <a:prstGeom prst="rect">
            <a:avLst/>
          </a:prstGeom>
        </p:spPr>
      </p:pic>
      <p:sp>
        <p:nvSpPr>
          <p:cNvPr id="84" name="Rectangle: Rounded Corners 83">
            <a:extLst>
              <a:ext uri="{FF2B5EF4-FFF2-40B4-BE49-F238E27FC236}">
                <a16:creationId xmlns:a16="http://schemas.microsoft.com/office/drawing/2014/main" id="{3A7B7533-CF8F-A1E0-D856-30105701D906}"/>
              </a:ext>
            </a:extLst>
          </p:cNvPr>
          <p:cNvSpPr/>
          <p:nvPr/>
        </p:nvSpPr>
        <p:spPr>
          <a:xfrm>
            <a:off x="135775" y="1101898"/>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DBE4406A-3EC8-681F-71E0-6BB858239540}"/>
              </a:ext>
            </a:extLst>
          </p:cNvPr>
          <p:cNvCxnSpPr/>
          <p:nvPr/>
        </p:nvCxnSpPr>
        <p:spPr>
          <a:xfrm>
            <a:off x="2479249" y="930861"/>
            <a:ext cx="5401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B171F24-994D-40F9-7864-325518F91B72}"/>
              </a:ext>
            </a:extLst>
          </p:cNvPr>
          <p:cNvSpPr txBox="1"/>
          <p:nvPr/>
        </p:nvSpPr>
        <p:spPr>
          <a:xfrm>
            <a:off x="4576227" y="718154"/>
            <a:ext cx="1419220"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Event Driven/ NRT</a:t>
            </a:r>
          </a:p>
        </p:txBody>
      </p:sp>
      <p:cxnSp>
        <p:nvCxnSpPr>
          <p:cNvPr id="5" name="Straight Arrow Connector 4">
            <a:extLst>
              <a:ext uri="{FF2B5EF4-FFF2-40B4-BE49-F238E27FC236}">
                <a16:creationId xmlns:a16="http://schemas.microsoft.com/office/drawing/2014/main" id="{582D212A-83AA-D103-57F2-AD50998B440B}"/>
              </a:ext>
            </a:extLst>
          </p:cNvPr>
          <p:cNvCxnSpPr>
            <a:cxnSpLocks/>
          </p:cNvCxnSpPr>
          <p:nvPr/>
        </p:nvCxnSpPr>
        <p:spPr>
          <a:xfrm flipV="1">
            <a:off x="7982892" y="933254"/>
            <a:ext cx="3640357" cy="6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F1F0232-9C00-6587-B247-C518EEAA50CB}"/>
              </a:ext>
            </a:extLst>
          </p:cNvPr>
          <p:cNvSpPr txBox="1"/>
          <p:nvPr/>
        </p:nvSpPr>
        <p:spPr>
          <a:xfrm>
            <a:off x="8836516" y="721159"/>
            <a:ext cx="1625005"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Scheduled/Time Driven</a:t>
            </a:r>
          </a:p>
        </p:txBody>
      </p:sp>
    </p:spTree>
    <p:extLst>
      <p:ext uri="{BB962C8B-B14F-4D97-AF65-F5344CB8AC3E}">
        <p14:creationId xmlns:p14="http://schemas.microsoft.com/office/powerpoint/2010/main" val="2331757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EF0D51C-EC7D-9525-3D5C-5C557DBB5FE8}"/>
              </a:ext>
            </a:extLst>
          </p:cNvPr>
          <p:cNvSpPr>
            <a:spLocks noGrp="1"/>
          </p:cNvSpPr>
          <p:nvPr>
            <p:ph type="title"/>
          </p:nvPr>
        </p:nvSpPr>
        <p:spPr>
          <a:xfrm>
            <a:off x="243840" y="181858"/>
            <a:ext cx="11704320" cy="424732"/>
          </a:xfrm>
        </p:spPr>
        <p:txBody>
          <a:bodyPr/>
          <a:lstStyle/>
          <a:p>
            <a:r>
              <a:rPr lang="en-US"/>
              <a:t>Orchestration Pattern – Using SMA Integration Capability</a:t>
            </a:r>
          </a:p>
        </p:txBody>
      </p:sp>
      <p:sp>
        <p:nvSpPr>
          <p:cNvPr id="2" name="Slide Number Placeholder 1">
            <a:extLst>
              <a:ext uri="{FF2B5EF4-FFF2-40B4-BE49-F238E27FC236}">
                <a16:creationId xmlns:a16="http://schemas.microsoft.com/office/drawing/2014/main" id="{3D29BFBC-7917-327E-4276-88EEA188EB6E}"/>
              </a:ext>
            </a:extLst>
          </p:cNvPr>
          <p:cNvSpPr>
            <a:spLocks noGrp="1"/>
          </p:cNvSpPr>
          <p:nvPr>
            <p:ph type="sldNum" sz="quarter" idx="10"/>
          </p:nvPr>
        </p:nvSpPr>
        <p:spPr/>
        <p:txBody>
          <a:bodyPr/>
          <a:lstStyle/>
          <a:p>
            <a:fld id="{C9EBFD1A-B7A0-466A-B83C-FDA8DD378B8A}" type="slidenum">
              <a:rPr lang="en-US" smtClean="0"/>
              <a:pPr/>
              <a:t>51</a:t>
            </a:fld>
            <a:endParaRPr lang="en-US"/>
          </a:p>
        </p:txBody>
      </p:sp>
      <p:pic>
        <p:nvPicPr>
          <p:cNvPr id="21" name="Picture 20">
            <a:extLst>
              <a:ext uri="{FF2B5EF4-FFF2-40B4-BE49-F238E27FC236}">
                <a16:creationId xmlns:a16="http://schemas.microsoft.com/office/drawing/2014/main" id="{121949DD-1F09-992F-8EF9-E57CA73D5888}"/>
              </a:ext>
            </a:extLst>
          </p:cNvPr>
          <p:cNvPicPr>
            <a:picLocks noChangeAspect="1"/>
          </p:cNvPicPr>
          <p:nvPr/>
        </p:nvPicPr>
        <p:blipFill>
          <a:blip r:embed="rId3"/>
          <a:stretch>
            <a:fillRect/>
          </a:stretch>
        </p:blipFill>
        <p:spPr>
          <a:xfrm>
            <a:off x="1999726" y="3225565"/>
            <a:ext cx="673135" cy="387370"/>
          </a:xfrm>
          <a:prstGeom prst="rect">
            <a:avLst/>
          </a:prstGeom>
        </p:spPr>
      </p:pic>
      <p:pic>
        <p:nvPicPr>
          <p:cNvPr id="35" name="Picture 14" descr="See the source image">
            <a:extLst>
              <a:ext uri="{FF2B5EF4-FFF2-40B4-BE49-F238E27FC236}">
                <a16:creationId xmlns:a16="http://schemas.microsoft.com/office/drawing/2014/main" id="{110BCE92-6A9E-2AF2-CE2F-44C01807E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774" y="1870960"/>
            <a:ext cx="567645" cy="501571"/>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Striped Right 41">
            <a:extLst>
              <a:ext uri="{FF2B5EF4-FFF2-40B4-BE49-F238E27FC236}">
                <a16:creationId xmlns:a16="http://schemas.microsoft.com/office/drawing/2014/main" id="{854071F3-6A60-20F5-25A2-2B8693D8F996}"/>
              </a:ext>
            </a:extLst>
          </p:cNvPr>
          <p:cNvSpPr/>
          <p:nvPr/>
        </p:nvSpPr>
        <p:spPr>
          <a:xfrm>
            <a:off x="1808220" y="2699405"/>
            <a:ext cx="470705" cy="443170"/>
          </a:xfrm>
          <a:prstGeom prst="striped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8862B388-5949-74AB-3E34-639DCE316C39}"/>
              </a:ext>
            </a:extLst>
          </p:cNvPr>
          <p:cNvPicPr>
            <a:picLocks noChangeAspect="1"/>
          </p:cNvPicPr>
          <p:nvPr/>
        </p:nvPicPr>
        <p:blipFill>
          <a:blip r:embed="rId3"/>
          <a:stretch>
            <a:fillRect/>
          </a:stretch>
        </p:blipFill>
        <p:spPr>
          <a:xfrm>
            <a:off x="10131912" y="2359316"/>
            <a:ext cx="673135" cy="246219"/>
          </a:xfrm>
          <a:prstGeom prst="rect">
            <a:avLst/>
          </a:prstGeom>
        </p:spPr>
      </p:pic>
      <p:pic>
        <p:nvPicPr>
          <p:cNvPr id="54" name="Picture 53">
            <a:extLst>
              <a:ext uri="{FF2B5EF4-FFF2-40B4-BE49-F238E27FC236}">
                <a16:creationId xmlns:a16="http://schemas.microsoft.com/office/drawing/2014/main" id="{8602215F-198B-8A55-4E95-CEC67D2A2767}"/>
              </a:ext>
            </a:extLst>
          </p:cNvPr>
          <p:cNvPicPr>
            <a:picLocks noChangeAspect="1"/>
          </p:cNvPicPr>
          <p:nvPr/>
        </p:nvPicPr>
        <p:blipFill>
          <a:blip r:embed="rId5"/>
          <a:stretch>
            <a:fillRect/>
          </a:stretch>
        </p:blipFill>
        <p:spPr>
          <a:xfrm>
            <a:off x="7236571" y="3261763"/>
            <a:ext cx="554105" cy="505456"/>
          </a:xfrm>
          <a:prstGeom prst="rect">
            <a:avLst/>
          </a:prstGeom>
        </p:spPr>
      </p:pic>
      <p:sp>
        <p:nvSpPr>
          <p:cNvPr id="55" name="TextBox 54">
            <a:extLst>
              <a:ext uri="{FF2B5EF4-FFF2-40B4-BE49-F238E27FC236}">
                <a16:creationId xmlns:a16="http://schemas.microsoft.com/office/drawing/2014/main" id="{46E09BC0-2CBB-E00D-DCEB-A0CF1BA60C0D}"/>
              </a:ext>
            </a:extLst>
          </p:cNvPr>
          <p:cNvSpPr txBox="1"/>
          <p:nvPr/>
        </p:nvSpPr>
        <p:spPr>
          <a:xfrm>
            <a:off x="2073773" y="1568382"/>
            <a:ext cx="599087"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CDC</a:t>
            </a:r>
          </a:p>
        </p:txBody>
      </p:sp>
      <p:sp>
        <p:nvSpPr>
          <p:cNvPr id="56" name="TextBox 55">
            <a:extLst>
              <a:ext uri="{FF2B5EF4-FFF2-40B4-BE49-F238E27FC236}">
                <a16:creationId xmlns:a16="http://schemas.microsoft.com/office/drawing/2014/main" id="{E94654B5-2B0F-81EE-1CBA-9C5A583AC008}"/>
              </a:ext>
            </a:extLst>
          </p:cNvPr>
          <p:cNvSpPr txBox="1"/>
          <p:nvPr/>
        </p:nvSpPr>
        <p:spPr>
          <a:xfrm>
            <a:off x="2040544" y="3725648"/>
            <a:ext cx="791698"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Batch Ingestion</a:t>
            </a:r>
          </a:p>
        </p:txBody>
      </p:sp>
      <p:sp>
        <p:nvSpPr>
          <p:cNvPr id="57" name="TextBox 56">
            <a:extLst>
              <a:ext uri="{FF2B5EF4-FFF2-40B4-BE49-F238E27FC236}">
                <a16:creationId xmlns:a16="http://schemas.microsoft.com/office/drawing/2014/main" id="{C6B9EBBA-EF3F-1A0D-2F5B-4FE8AC133B57}"/>
              </a:ext>
            </a:extLst>
          </p:cNvPr>
          <p:cNvSpPr txBox="1"/>
          <p:nvPr/>
        </p:nvSpPr>
        <p:spPr>
          <a:xfrm>
            <a:off x="2095173" y="1194418"/>
            <a:ext cx="791698"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Real Time Ingestion</a:t>
            </a:r>
          </a:p>
        </p:txBody>
      </p:sp>
      <p:pic>
        <p:nvPicPr>
          <p:cNvPr id="79" name="Picture 78">
            <a:extLst>
              <a:ext uri="{FF2B5EF4-FFF2-40B4-BE49-F238E27FC236}">
                <a16:creationId xmlns:a16="http://schemas.microsoft.com/office/drawing/2014/main" id="{C2EB25AC-1884-5BE9-7A42-23B559CB695A}"/>
              </a:ext>
            </a:extLst>
          </p:cNvPr>
          <p:cNvPicPr>
            <a:picLocks noChangeAspect="1"/>
          </p:cNvPicPr>
          <p:nvPr/>
        </p:nvPicPr>
        <p:blipFill>
          <a:blip r:embed="rId6"/>
          <a:stretch>
            <a:fillRect/>
          </a:stretch>
        </p:blipFill>
        <p:spPr>
          <a:xfrm>
            <a:off x="11129850" y="2160817"/>
            <a:ext cx="600793" cy="664406"/>
          </a:xfrm>
          <a:prstGeom prst="rect">
            <a:avLst/>
          </a:prstGeom>
        </p:spPr>
      </p:pic>
      <p:sp>
        <p:nvSpPr>
          <p:cNvPr id="31" name="TextBox 30">
            <a:extLst>
              <a:ext uri="{FF2B5EF4-FFF2-40B4-BE49-F238E27FC236}">
                <a16:creationId xmlns:a16="http://schemas.microsoft.com/office/drawing/2014/main" id="{A085D24E-F456-093F-2F77-E1A3B30CE22D}"/>
              </a:ext>
            </a:extLst>
          </p:cNvPr>
          <p:cNvSpPr txBox="1"/>
          <p:nvPr/>
        </p:nvSpPr>
        <p:spPr>
          <a:xfrm>
            <a:off x="6376853" y="1423461"/>
            <a:ext cx="95556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INTEGRATED (Silver)</a:t>
            </a:r>
          </a:p>
        </p:txBody>
      </p:sp>
      <p:sp>
        <p:nvSpPr>
          <p:cNvPr id="33" name="TextBox 32">
            <a:extLst>
              <a:ext uri="{FF2B5EF4-FFF2-40B4-BE49-F238E27FC236}">
                <a16:creationId xmlns:a16="http://schemas.microsoft.com/office/drawing/2014/main" id="{98FD7C5B-B55A-548B-017A-A6A14F435974}"/>
              </a:ext>
            </a:extLst>
          </p:cNvPr>
          <p:cNvSpPr txBox="1"/>
          <p:nvPr/>
        </p:nvSpPr>
        <p:spPr>
          <a:xfrm>
            <a:off x="8627484" y="1423878"/>
            <a:ext cx="10696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CURATED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rgbClr val="002060"/>
                </a:solidFill>
                <a:latin typeface="Arial" panose="020B0604020202020204" pitchFamily="34" charset="0"/>
                <a:cs typeface="Arial" panose="020B0604020202020204" pitchFamily="34" charset="0"/>
              </a:rPr>
              <a:t>(Gold)</a:t>
            </a:r>
            <a:endPar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52551881-A4A5-BC53-08EA-32D6FC8EFBFA}"/>
              </a:ext>
            </a:extLst>
          </p:cNvPr>
          <p:cNvSpPr/>
          <p:nvPr/>
        </p:nvSpPr>
        <p:spPr>
          <a:xfrm>
            <a:off x="6392452" y="1418691"/>
            <a:ext cx="965936" cy="3430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B47367CC-60C2-583D-AC98-072B0BDFD88E}"/>
              </a:ext>
            </a:extLst>
          </p:cNvPr>
          <p:cNvSpPr/>
          <p:nvPr/>
        </p:nvSpPr>
        <p:spPr>
          <a:xfrm>
            <a:off x="8632959" y="1417300"/>
            <a:ext cx="1025464" cy="3411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6D6E71"/>
              </a:solidFill>
              <a:effectLst/>
              <a:uLnTx/>
              <a:uFillTx/>
              <a:latin typeface="Calibri"/>
              <a:ea typeface="+mn-ea"/>
              <a:cs typeface="+mn-cs"/>
            </a:endParaRPr>
          </a:p>
        </p:txBody>
      </p:sp>
      <p:sp>
        <p:nvSpPr>
          <p:cNvPr id="48" name="TextBox 47">
            <a:extLst>
              <a:ext uri="{FF2B5EF4-FFF2-40B4-BE49-F238E27FC236}">
                <a16:creationId xmlns:a16="http://schemas.microsoft.com/office/drawing/2014/main" id="{16A14ECE-B2E6-280C-8C98-845177B3952B}"/>
              </a:ext>
            </a:extLst>
          </p:cNvPr>
          <p:cNvSpPr txBox="1"/>
          <p:nvPr/>
        </p:nvSpPr>
        <p:spPr>
          <a:xfrm>
            <a:off x="4193531" y="1443179"/>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RAW (Bronze)</a:t>
            </a:r>
          </a:p>
        </p:txBody>
      </p:sp>
      <p:sp>
        <p:nvSpPr>
          <p:cNvPr id="62" name="Rectangle 61">
            <a:extLst>
              <a:ext uri="{FF2B5EF4-FFF2-40B4-BE49-F238E27FC236}">
                <a16:creationId xmlns:a16="http://schemas.microsoft.com/office/drawing/2014/main" id="{240D2CBA-8C8E-A351-C52E-369733A6F0C7}"/>
              </a:ext>
            </a:extLst>
          </p:cNvPr>
          <p:cNvSpPr/>
          <p:nvPr/>
        </p:nvSpPr>
        <p:spPr>
          <a:xfrm>
            <a:off x="4182365" y="1402579"/>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64" name="Arrow: Right 63">
            <a:extLst>
              <a:ext uri="{FF2B5EF4-FFF2-40B4-BE49-F238E27FC236}">
                <a16:creationId xmlns:a16="http://schemas.microsoft.com/office/drawing/2014/main" id="{23786E7A-9CC5-4571-7514-1F7C836DFE8D}"/>
              </a:ext>
            </a:extLst>
          </p:cNvPr>
          <p:cNvSpPr/>
          <p:nvPr/>
        </p:nvSpPr>
        <p:spPr>
          <a:xfrm>
            <a:off x="7414177" y="1331578"/>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Arrow: Right 77">
            <a:extLst>
              <a:ext uri="{FF2B5EF4-FFF2-40B4-BE49-F238E27FC236}">
                <a16:creationId xmlns:a16="http://schemas.microsoft.com/office/drawing/2014/main" id="{4C9A9AF1-99EC-1659-D1F4-3CC1A090742D}"/>
              </a:ext>
            </a:extLst>
          </p:cNvPr>
          <p:cNvSpPr/>
          <p:nvPr/>
        </p:nvSpPr>
        <p:spPr>
          <a:xfrm>
            <a:off x="5265906" y="1325634"/>
            <a:ext cx="237245" cy="2504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6" name="Group 25">
            <a:extLst>
              <a:ext uri="{FF2B5EF4-FFF2-40B4-BE49-F238E27FC236}">
                <a16:creationId xmlns:a16="http://schemas.microsoft.com/office/drawing/2014/main" id="{22F09F4C-D961-E52E-B934-FA3DF0FB7E30}"/>
              </a:ext>
            </a:extLst>
          </p:cNvPr>
          <p:cNvGrpSpPr/>
          <p:nvPr/>
        </p:nvGrpSpPr>
        <p:grpSpPr>
          <a:xfrm>
            <a:off x="4029936" y="2146913"/>
            <a:ext cx="1429876" cy="517959"/>
            <a:chOff x="4029936" y="2146913"/>
            <a:chExt cx="1429876" cy="517959"/>
          </a:xfrm>
        </p:grpSpPr>
        <p:pic>
          <p:nvPicPr>
            <p:cNvPr id="20" name="Picture 19" descr="Icon&#10;&#10;Description automatically generated">
              <a:extLst>
                <a:ext uri="{FF2B5EF4-FFF2-40B4-BE49-F238E27FC236}">
                  <a16:creationId xmlns:a16="http://schemas.microsoft.com/office/drawing/2014/main" id="{6CCADC35-56A7-37B9-D59C-90F136857C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85" name="Picture 84">
              <a:extLst>
                <a:ext uri="{FF2B5EF4-FFF2-40B4-BE49-F238E27FC236}">
                  <a16:creationId xmlns:a16="http://schemas.microsoft.com/office/drawing/2014/main" id="{968712F5-344E-8BCF-A5A1-B34F498090CB}"/>
                </a:ext>
              </a:extLst>
            </p:cNvPr>
            <p:cNvPicPr>
              <a:picLocks noChangeAspect="1"/>
            </p:cNvPicPr>
            <p:nvPr/>
          </p:nvPicPr>
          <p:blipFill>
            <a:blip r:embed="rId8"/>
            <a:stretch>
              <a:fillRect/>
            </a:stretch>
          </p:blipFill>
          <p:spPr>
            <a:xfrm>
              <a:off x="4804010" y="2146913"/>
              <a:ext cx="655802" cy="517959"/>
            </a:xfrm>
            <a:prstGeom prst="rect">
              <a:avLst/>
            </a:prstGeom>
          </p:spPr>
        </p:pic>
      </p:grpSp>
      <p:pic>
        <p:nvPicPr>
          <p:cNvPr id="101" name="Picture 100">
            <a:extLst>
              <a:ext uri="{FF2B5EF4-FFF2-40B4-BE49-F238E27FC236}">
                <a16:creationId xmlns:a16="http://schemas.microsoft.com/office/drawing/2014/main" id="{39E03471-FA3B-9967-1315-40FEB0DC33B5}"/>
              </a:ext>
            </a:extLst>
          </p:cNvPr>
          <p:cNvPicPr>
            <a:picLocks noChangeAspect="1"/>
          </p:cNvPicPr>
          <p:nvPr/>
        </p:nvPicPr>
        <p:blipFill>
          <a:blip r:embed="rId9"/>
          <a:stretch>
            <a:fillRect/>
          </a:stretch>
        </p:blipFill>
        <p:spPr>
          <a:xfrm>
            <a:off x="11003461" y="1809793"/>
            <a:ext cx="853570" cy="261136"/>
          </a:xfrm>
          <a:prstGeom prst="rect">
            <a:avLst/>
          </a:prstGeom>
        </p:spPr>
      </p:pic>
      <p:pic>
        <p:nvPicPr>
          <p:cNvPr id="102" name="Picture 101" descr="A picture containing text, clipart&#10;&#10;Description automatically generated">
            <a:extLst>
              <a:ext uri="{FF2B5EF4-FFF2-40B4-BE49-F238E27FC236}">
                <a16:creationId xmlns:a16="http://schemas.microsoft.com/office/drawing/2014/main" id="{033D7FC1-C803-68FA-9759-7A4ACB01EA1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71776" y="3366861"/>
            <a:ext cx="302800" cy="308567"/>
          </a:xfrm>
          <a:prstGeom prst="rect">
            <a:avLst/>
          </a:prstGeom>
        </p:spPr>
      </p:pic>
      <p:cxnSp>
        <p:nvCxnSpPr>
          <p:cNvPr id="103" name="Straight Connector 102">
            <a:extLst>
              <a:ext uri="{FF2B5EF4-FFF2-40B4-BE49-F238E27FC236}">
                <a16:creationId xmlns:a16="http://schemas.microsoft.com/office/drawing/2014/main" id="{24D16211-5CBA-8327-56AC-CC89E28342C8}"/>
              </a:ext>
            </a:extLst>
          </p:cNvPr>
          <p:cNvCxnSpPr>
            <a:cxnSpLocks/>
          </p:cNvCxnSpPr>
          <p:nvPr/>
        </p:nvCxnSpPr>
        <p:spPr>
          <a:xfrm>
            <a:off x="3893901" y="3819231"/>
            <a:ext cx="6238482" cy="16798"/>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96F658F6-E767-CB2F-DD93-8FEA42A5A49E}"/>
              </a:ext>
            </a:extLst>
          </p:cNvPr>
          <p:cNvCxnSpPr>
            <a:cxnSpLocks/>
          </p:cNvCxnSpPr>
          <p:nvPr/>
        </p:nvCxnSpPr>
        <p:spPr>
          <a:xfrm flipV="1">
            <a:off x="3940590" y="3129882"/>
            <a:ext cx="6183108" cy="31946"/>
          </a:xfrm>
          <a:prstGeom prst="line">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5" name="Rectangle 104">
            <a:extLst>
              <a:ext uri="{FF2B5EF4-FFF2-40B4-BE49-F238E27FC236}">
                <a16:creationId xmlns:a16="http://schemas.microsoft.com/office/drawing/2014/main" id="{9C3BA940-0EA4-5BEE-B57B-6C6220D48709}"/>
              </a:ext>
            </a:extLst>
          </p:cNvPr>
          <p:cNvSpPr/>
          <p:nvPr/>
        </p:nvSpPr>
        <p:spPr>
          <a:xfrm>
            <a:off x="5762670" y="1661466"/>
            <a:ext cx="156498" cy="2562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Data Quality</a:t>
            </a:r>
          </a:p>
        </p:txBody>
      </p:sp>
      <p:sp>
        <p:nvSpPr>
          <p:cNvPr id="106" name="Rectangle 105">
            <a:extLst>
              <a:ext uri="{FF2B5EF4-FFF2-40B4-BE49-F238E27FC236}">
                <a16:creationId xmlns:a16="http://schemas.microsoft.com/office/drawing/2014/main" id="{193637E8-87BC-78B9-C9BB-742E1C9B0EE4}"/>
              </a:ext>
            </a:extLst>
          </p:cNvPr>
          <p:cNvSpPr/>
          <p:nvPr/>
        </p:nvSpPr>
        <p:spPr>
          <a:xfrm>
            <a:off x="7982892" y="1662310"/>
            <a:ext cx="156498" cy="2562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Transformation</a:t>
            </a:r>
          </a:p>
        </p:txBody>
      </p:sp>
      <p:sp>
        <p:nvSpPr>
          <p:cNvPr id="107" name="Rectangle 106">
            <a:extLst>
              <a:ext uri="{FF2B5EF4-FFF2-40B4-BE49-F238E27FC236}">
                <a16:creationId xmlns:a16="http://schemas.microsoft.com/office/drawing/2014/main" id="{A70ED95C-06E5-BF06-A69E-8ADBE8AA2D6F}"/>
              </a:ext>
            </a:extLst>
          </p:cNvPr>
          <p:cNvSpPr/>
          <p:nvPr/>
        </p:nvSpPr>
        <p:spPr>
          <a:xfrm>
            <a:off x="3924505" y="1686583"/>
            <a:ext cx="158208" cy="2521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Ingestion</a:t>
            </a:r>
          </a:p>
        </p:txBody>
      </p:sp>
      <p:sp>
        <p:nvSpPr>
          <p:cNvPr id="110" name="Rectangle 109">
            <a:extLst>
              <a:ext uri="{FF2B5EF4-FFF2-40B4-BE49-F238E27FC236}">
                <a16:creationId xmlns:a16="http://schemas.microsoft.com/office/drawing/2014/main" id="{F989FAEC-8999-4590-717E-1FC2A3416839}"/>
              </a:ext>
            </a:extLst>
          </p:cNvPr>
          <p:cNvSpPr/>
          <p:nvPr/>
        </p:nvSpPr>
        <p:spPr>
          <a:xfrm>
            <a:off x="3003597" y="2879161"/>
            <a:ext cx="160786" cy="134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Acquisition</a:t>
            </a:r>
          </a:p>
        </p:txBody>
      </p:sp>
      <p:sp>
        <p:nvSpPr>
          <p:cNvPr id="111" name="Rectangle 110">
            <a:extLst>
              <a:ext uri="{FF2B5EF4-FFF2-40B4-BE49-F238E27FC236}">
                <a16:creationId xmlns:a16="http://schemas.microsoft.com/office/drawing/2014/main" id="{D0685F99-96E9-BC3A-29B4-82FD17D2AE90}"/>
              </a:ext>
            </a:extLst>
          </p:cNvPr>
          <p:cNvSpPr/>
          <p:nvPr/>
        </p:nvSpPr>
        <p:spPr>
          <a:xfrm>
            <a:off x="2812337" y="1403654"/>
            <a:ext cx="1025264" cy="37292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a:ea typeface="+mn-ea"/>
              <a:cs typeface="+mn-cs"/>
            </a:endParaRPr>
          </a:p>
        </p:txBody>
      </p:sp>
      <p:sp>
        <p:nvSpPr>
          <p:cNvPr id="112" name="TextBox 111">
            <a:extLst>
              <a:ext uri="{FF2B5EF4-FFF2-40B4-BE49-F238E27FC236}">
                <a16:creationId xmlns:a16="http://schemas.microsoft.com/office/drawing/2014/main" id="{8DF9F08E-4753-1650-0813-BFEFB529A273}"/>
              </a:ext>
            </a:extLst>
          </p:cNvPr>
          <p:cNvSpPr txBox="1"/>
          <p:nvPr/>
        </p:nvSpPr>
        <p:spPr>
          <a:xfrm>
            <a:off x="2830039" y="1448083"/>
            <a:ext cx="875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2060"/>
                </a:solidFill>
                <a:effectLst/>
                <a:uLnTx/>
                <a:uFillTx/>
                <a:latin typeface="Arial" panose="020B0604020202020204" pitchFamily="34" charset="0"/>
                <a:ea typeface="+mn-ea"/>
                <a:cs typeface="Arial" panose="020B0604020202020204" pitchFamily="34" charset="0"/>
              </a:rPr>
              <a:t>LANDING LAYER</a:t>
            </a:r>
          </a:p>
        </p:txBody>
      </p:sp>
      <p:cxnSp>
        <p:nvCxnSpPr>
          <p:cNvPr id="113" name="Connector: Elbow 112">
            <a:extLst>
              <a:ext uri="{FF2B5EF4-FFF2-40B4-BE49-F238E27FC236}">
                <a16:creationId xmlns:a16="http://schemas.microsoft.com/office/drawing/2014/main" id="{AD937AA3-1BAD-7B6B-D905-68CC552DFA70}"/>
              </a:ext>
            </a:extLst>
          </p:cNvPr>
          <p:cNvCxnSpPr>
            <a:cxnSpLocks/>
            <a:stCxn id="35" idx="3"/>
            <a:endCxn id="107" idx="1"/>
          </p:cNvCxnSpPr>
          <p:nvPr/>
        </p:nvCxnSpPr>
        <p:spPr>
          <a:xfrm>
            <a:off x="2625419" y="2121746"/>
            <a:ext cx="1299086" cy="82546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16" name="Picture 115" descr="Icon&#10;&#10;Description automatically generated">
            <a:extLst>
              <a:ext uri="{FF2B5EF4-FFF2-40B4-BE49-F238E27FC236}">
                <a16:creationId xmlns:a16="http://schemas.microsoft.com/office/drawing/2014/main" id="{418DFFB5-833F-A51F-09E8-5B81F0451D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0923" y="3342416"/>
            <a:ext cx="534444" cy="418955"/>
          </a:xfrm>
          <a:prstGeom prst="rect">
            <a:avLst/>
          </a:prstGeom>
        </p:spPr>
      </p:pic>
      <p:cxnSp>
        <p:nvCxnSpPr>
          <p:cNvPr id="117" name="Connector: Elbow 116">
            <a:extLst>
              <a:ext uri="{FF2B5EF4-FFF2-40B4-BE49-F238E27FC236}">
                <a16:creationId xmlns:a16="http://schemas.microsoft.com/office/drawing/2014/main" id="{500FDC65-FBBD-EB39-037C-6E9657A4AD69}"/>
              </a:ext>
            </a:extLst>
          </p:cNvPr>
          <p:cNvCxnSpPr>
            <a:cxnSpLocks/>
            <a:stCxn id="21" idx="3"/>
            <a:endCxn id="116" idx="1"/>
          </p:cNvCxnSpPr>
          <p:nvPr/>
        </p:nvCxnSpPr>
        <p:spPr>
          <a:xfrm>
            <a:off x="2672861" y="3419250"/>
            <a:ext cx="668062" cy="13264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34A6D4DC-AA35-9FE3-7707-73FDF9D3091B}"/>
              </a:ext>
            </a:extLst>
          </p:cNvPr>
          <p:cNvPicPr>
            <a:picLocks noChangeAspect="1"/>
          </p:cNvPicPr>
          <p:nvPr/>
        </p:nvPicPr>
        <p:blipFill>
          <a:blip r:embed="rId5"/>
          <a:stretch>
            <a:fillRect/>
          </a:stretch>
        </p:blipFill>
        <p:spPr>
          <a:xfrm>
            <a:off x="9132646" y="3298814"/>
            <a:ext cx="554105" cy="505456"/>
          </a:xfrm>
          <a:prstGeom prst="rect">
            <a:avLst/>
          </a:prstGeom>
        </p:spPr>
      </p:pic>
      <p:cxnSp>
        <p:nvCxnSpPr>
          <p:cNvPr id="134" name="Connector: Elbow 133">
            <a:extLst>
              <a:ext uri="{FF2B5EF4-FFF2-40B4-BE49-F238E27FC236}">
                <a16:creationId xmlns:a16="http://schemas.microsoft.com/office/drawing/2014/main" id="{4E85336B-74D8-3CD5-2424-092B44732257}"/>
              </a:ext>
            </a:extLst>
          </p:cNvPr>
          <p:cNvCxnSpPr>
            <a:cxnSpLocks/>
            <a:stCxn id="12" idx="2"/>
          </p:cNvCxnSpPr>
          <p:nvPr/>
        </p:nvCxnSpPr>
        <p:spPr>
          <a:xfrm rot="16200000" flipH="1">
            <a:off x="5008381" y="3092048"/>
            <a:ext cx="1281201" cy="258245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2FF7C139-BCD8-312B-5B4E-BC87A4C5AB50}"/>
              </a:ext>
            </a:extLst>
          </p:cNvPr>
          <p:cNvSpPr txBox="1"/>
          <p:nvPr/>
        </p:nvSpPr>
        <p:spPr>
          <a:xfrm>
            <a:off x="7096835" y="4216654"/>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Notebook trigger/Response</a:t>
            </a:r>
          </a:p>
        </p:txBody>
      </p:sp>
      <p:cxnSp>
        <p:nvCxnSpPr>
          <p:cNvPr id="137" name="Connector: Elbow 136">
            <a:extLst>
              <a:ext uri="{FF2B5EF4-FFF2-40B4-BE49-F238E27FC236}">
                <a16:creationId xmlns:a16="http://schemas.microsoft.com/office/drawing/2014/main" id="{BCE070B0-F27B-C499-4C9A-48507B171668}"/>
              </a:ext>
            </a:extLst>
          </p:cNvPr>
          <p:cNvCxnSpPr>
            <a:cxnSpLocks/>
            <a:stCxn id="15" idx="2"/>
          </p:cNvCxnSpPr>
          <p:nvPr/>
        </p:nvCxnSpPr>
        <p:spPr>
          <a:xfrm rot="16200000" flipH="1">
            <a:off x="6173236" y="4256904"/>
            <a:ext cx="1289570" cy="24437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389D276E-D280-5BB5-ADC7-3CCFA68BAAE2}"/>
              </a:ext>
            </a:extLst>
          </p:cNvPr>
          <p:cNvCxnSpPr>
            <a:cxnSpLocks/>
            <a:stCxn id="19" idx="2"/>
          </p:cNvCxnSpPr>
          <p:nvPr/>
        </p:nvCxnSpPr>
        <p:spPr>
          <a:xfrm rot="5400000">
            <a:off x="7224541" y="3479837"/>
            <a:ext cx="1259709" cy="182837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BD5B8EA1-7AA7-8397-498B-F339C8E27DDF}"/>
              </a:ext>
            </a:extLst>
          </p:cNvPr>
          <p:cNvPicPr>
            <a:picLocks noChangeAspect="1"/>
          </p:cNvPicPr>
          <p:nvPr/>
        </p:nvPicPr>
        <p:blipFill>
          <a:blip r:embed="rId5"/>
          <a:stretch>
            <a:fillRect/>
          </a:stretch>
        </p:blipFill>
        <p:spPr>
          <a:xfrm>
            <a:off x="11082737" y="3268079"/>
            <a:ext cx="554105" cy="505456"/>
          </a:xfrm>
          <a:prstGeom prst="rect">
            <a:avLst/>
          </a:prstGeom>
        </p:spPr>
      </p:pic>
      <p:pic>
        <p:nvPicPr>
          <p:cNvPr id="151" name="Picture 150" descr="A picture containing text, clipart&#10;&#10;Description automatically generated">
            <a:extLst>
              <a:ext uri="{FF2B5EF4-FFF2-40B4-BE49-F238E27FC236}">
                <a16:creationId xmlns:a16="http://schemas.microsoft.com/office/drawing/2014/main" id="{2FAD4F4F-EAA7-CC82-9788-9C436B169F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73123" y="3825977"/>
            <a:ext cx="302800" cy="308567"/>
          </a:xfrm>
          <a:prstGeom prst="rect">
            <a:avLst/>
          </a:prstGeom>
        </p:spPr>
      </p:pic>
      <p:cxnSp>
        <p:nvCxnSpPr>
          <p:cNvPr id="153" name="Connector: Elbow 152">
            <a:extLst>
              <a:ext uri="{FF2B5EF4-FFF2-40B4-BE49-F238E27FC236}">
                <a16:creationId xmlns:a16="http://schemas.microsoft.com/office/drawing/2014/main" id="{79429C5E-1C2A-849E-950C-0E580A542E66}"/>
              </a:ext>
            </a:extLst>
          </p:cNvPr>
          <p:cNvCxnSpPr>
            <a:cxnSpLocks/>
            <a:stCxn id="151" idx="2"/>
          </p:cNvCxnSpPr>
          <p:nvPr/>
        </p:nvCxnSpPr>
        <p:spPr>
          <a:xfrm rot="16200000" flipH="1">
            <a:off x="4842040" y="2917026"/>
            <a:ext cx="1084031" cy="351906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3F56B8E1-1513-14B3-BA1A-9AE7B5B41FDF}"/>
              </a:ext>
            </a:extLst>
          </p:cNvPr>
          <p:cNvCxnSpPr>
            <a:cxnSpLocks/>
            <a:stCxn id="102" idx="2"/>
          </p:cNvCxnSpPr>
          <p:nvPr/>
        </p:nvCxnSpPr>
        <p:spPr>
          <a:xfrm rot="16200000" flipH="1">
            <a:off x="5159784" y="3638820"/>
            <a:ext cx="1543147" cy="161636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9C94A336-B2BA-3782-D0E7-C95F0F1F6EAD}"/>
              </a:ext>
            </a:extLst>
          </p:cNvPr>
          <p:cNvSpPr txBox="1"/>
          <p:nvPr/>
        </p:nvSpPr>
        <p:spPr>
          <a:xfrm>
            <a:off x="5190410" y="4999909"/>
            <a:ext cx="1186443"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Orchestration</a:t>
            </a:r>
          </a:p>
        </p:txBody>
      </p:sp>
      <p:cxnSp>
        <p:nvCxnSpPr>
          <p:cNvPr id="160" name="Connector: Elbow 159">
            <a:extLst>
              <a:ext uri="{FF2B5EF4-FFF2-40B4-BE49-F238E27FC236}">
                <a16:creationId xmlns:a16="http://schemas.microsoft.com/office/drawing/2014/main" id="{51EF1D4B-8004-518D-DB98-7F5410FDD394}"/>
              </a:ext>
            </a:extLst>
          </p:cNvPr>
          <p:cNvCxnSpPr>
            <a:cxnSpLocks/>
            <a:stCxn id="54" idx="2"/>
          </p:cNvCxnSpPr>
          <p:nvPr/>
        </p:nvCxnSpPr>
        <p:spPr>
          <a:xfrm rot="5400000">
            <a:off x="6601574" y="4306525"/>
            <a:ext cx="1451356" cy="37274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E087A2F4-4CDF-2941-520E-63CF18D90541}"/>
              </a:ext>
            </a:extLst>
          </p:cNvPr>
          <p:cNvCxnSpPr>
            <a:cxnSpLocks/>
            <a:stCxn id="122" idx="2"/>
          </p:cNvCxnSpPr>
          <p:nvPr/>
        </p:nvCxnSpPr>
        <p:spPr>
          <a:xfrm rot="5400000">
            <a:off x="7568137" y="3377012"/>
            <a:ext cx="1414305" cy="226882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020E2621-6156-D771-871E-0CE57863729B}"/>
              </a:ext>
            </a:extLst>
          </p:cNvPr>
          <p:cNvCxnSpPr>
            <a:cxnSpLocks/>
            <a:stCxn id="149" idx="2"/>
          </p:cNvCxnSpPr>
          <p:nvPr/>
        </p:nvCxnSpPr>
        <p:spPr>
          <a:xfrm rot="5400000">
            <a:off x="8527815" y="2386600"/>
            <a:ext cx="1445040" cy="42189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BDB39FA3-080F-FD04-049A-F08724AFF426}"/>
              </a:ext>
            </a:extLst>
          </p:cNvPr>
          <p:cNvSpPr txBox="1"/>
          <p:nvPr/>
        </p:nvSpPr>
        <p:spPr>
          <a:xfrm>
            <a:off x="7991377" y="4833842"/>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Rest API using </a:t>
            </a:r>
            <a:r>
              <a:rPr lang="en-US" sz="1000" err="1">
                <a:solidFill>
                  <a:schemeClr val="tx1">
                    <a:lumMod val="50000"/>
                  </a:schemeClr>
                </a:solidFill>
                <a:latin typeface="Arial" pitchFamily="34" charset="0"/>
                <a:cs typeface="Arial" pitchFamily="34" charset="0"/>
              </a:rPr>
              <a:t>Powershell</a:t>
            </a:r>
            <a:r>
              <a:rPr lang="en-US" sz="1000">
                <a:solidFill>
                  <a:schemeClr val="tx1">
                    <a:lumMod val="50000"/>
                  </a:schemeClr>
                </a:solidFill>
                <a:latin typeface="Arial" pitchFamily="34" charset="0"/>
                <a:cs typeface="Arial" pitchFamily="34" charset="0"/>
              </a:rPr>
              <a:t> script</a:t>
            </a:r>
          </a:p>
        </p:txBody>
      </p:sp>
      <p:sp>
        <p:nvSpPr>
          <p:cNvPr id="10" name="TextBox 9">
            <a:extLst>
              <a:ext uri="{FF2B5EF4-FFF2-40B4-BE49-F238E27FC236}">
                <a16:creationId xmlns:a16="http://schemas.microsoft.com/office/drawing/2014/main" id="{E20EC56B-CF87-8399-FEAB-3B2B037CFE06}"/>
              </a:ext>
            </a:extLst>
          </p:cNvPr>
          <p:cNvSpPr txBox="1"/>
          <p:nvPr/>
        </p:nvSpPr>
        <p:spPr>
          <a:xfrm>
            <a:off x="9949544" y="2686815"/>
            <a:ext cx="1186443" cy="400110"/>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Snowflake Spark Connector</a:t>
            </a:r>
          </a:p>
        </p:txBody>
      </p:sp>
      <p:grpSp>
        <p:nvGrpSpPr>
          <p:cNvPr id="11" name="Group 10">
            <a:extLst>
              <a:ext uri="{FF2B5EF4-FFF2-40B4-BE49-F238E27FC236}">
                <a16:creationId xmlns:a16="http://schemas.microsoft.com/office/drawing/2014/main" id="{5869495C-637C-3041-ADD6-8E788A572A82}"/>
              </a:ext>
            </a:extLst>
          </p:cNvPr>
          <p:cNvGrpSpPr/>
          <p:nvPr/>
        </p:nvGrpSpPr>
        <p:grpSpPr>
          <a:xfrm>
            <a:off x="4177590" y="3173600"/>
            <a:ext cx="347745" cy="569076"/>
            <a:chOff x="4721081" y="2491931"/>
            <a:chExt cx="347745" cy="569076"/>
          </a:xfrm>
        </p:grpSpPr>
        <p:pic>
          <p:nvPicPr>
            <p:cNvPr id="12" name="Picture 11">
              <a:extLst>
                <a:ext uri="{FF2B5EF4-FFF2-40B4-BE49-F238E27FC236}">
                  <a16:creationId xmlns:a16="http://schemas.microsoft.com/office/drawing/2014/main" id="{4E767CCC-26C3-4903-FDE0-84DC30194E2D}"/>
                </a:ext>
              </a:extLst>
            </p:cNvPr>
            <p:cNvPicPr>
              <a:picLocks noChangeAspect="1"/>
            </p:cNvPicPr>
            <p:nvPr/>
          </p:nvPicPr>
          <p:blipFill>
            <a:blip r:embed="rId11"/>
            <a:stretch>
              <a:fillRect/>
            </a:stretch>
          </p:blipFill>
          <p:spPr>
            <a:xfrm>
              <a:off x="4733663" y="2716267"/>
              <a:ext cx="335163" cy="344740"/>
            </a:xfrm>
            <a:prstGeom prst="rect">
              <a:avLst/>
            </a:prstGeom>
          </p:spPr>
        </p:pic>
        <p:pic>
          <p:nvPicPr>
            <p:cNvPr id="13" name="Picture 12">
              <a:extLst>
                <a:ext uri="{FF2B5EF4-FFF2-40B4-BE49-F238E27FC236}">
                  <a16:creationId xmlns:a16="http://schemas.microsoft.com/office/drawing/2014/main" id="{C5EC8A54-F62A-D85A-27A2-B7E9E6BDBA94}"/>
                </a:ext>
              </a:extLst>
            </p:cNvPr>
            <p:cNvPicPr>
              <a:picLocks noChangeAspect="1"/>
            </p:cNvPicPr>
            <p:nvPr/>
          </p:nvPicPr>
          <p:blipFill>
            <a:blip r:embed="rId12"/>
            <a:stretch>
              <a:fillRect/>
            </a:stretch>
          </p:blipFill>
          <p:spPr>
            <a:xfrm>
              <a:off x="4721081" y="2491931"/>
              <a:ext cx="335163" cy="188529"/>
            </a:xfrm>
            <a:prstGeom prst="rect">
              <a:avLst/>
            </a:prstGeom>
          </p:spPr>
        </p:pic>
      </p:grpSp>
      <p:grpSp>
        <p:nvGrpSpPr>
          <p:cNvPr id="14" name="Group 13">
            <a:extLst>
              <a:ext uri="{FF2B5EF4-FFF2-40B4-BE49-F238E27FC236}">
                <a16:creationId xmlns:a16="http://schemas.microsoft.com/office/drawing/2014/main" id="{4BA794FC-433B-BA49-5B33-B96CEF8AB3EA}"/>
              </a:ext>
            </a:extLst>
          </p:cNvPr>
          <p:cNvGrpSpPr/>
          <p:nvPr/>
        </p:nvGrpSpPr>
        <p:grpSpPr>
          <a:xfrm>
            <a:off x="6515670" y="3165231"/>
            <a:ext cx="347745" cy="569076"/>
            <a:chOff x="4721081" y="2491931"/>
            <a:chExt cx="347745" cy="569076"/>
          </a:xfrm>
        </p:grpSpPr>
        <p:pic>
          <p:nvPicPr>
            <p:cNvPr id="15" name="Picture 14">
              <a:extLst>
                <a:ext uri="{FF2B5EF4-FFF2-40B4-BE49-F238E27FC236}">
                  <a16:creationId xmlns:a16="http://schemas.microsoft.com/office/drawing/2014/main" id="{07C9EDDE-C1F1-004B-6180-D8C0F37F7EBE}"/>
                </a:ext>
              </a:extLst>
            </p:cNvPr>
            <p:cNvPicPr>
              <a:picLocks noChangeAspect="1"/>
            </p:cNvPicPr>
            <p:nvPr/>
          </p:nvPicPr>
          <p:blipFill>
            <a:blip r:embed="rId11"/>
            <a:stretch>
              <a:fillRect/>
            </a:stretch>
          </p:blipFill>
          <p:spPr>
            <a:xfrm>
              <a:off x="4733663" y="2716267"/>
              <a:ext cx="335163" cy="344740"/>
            </a:xfrm>
            <a:prstGeom prst="rect">
              <a:avLst/>
            </a:prstGeom>
          </p:spPr>
        </p:pic>
        <p:pic>
          <p:nvPicPr>
            <p:cNvPr id="16" name="Picture 15">
              <a:extLst>
                <a:ext uri="{FF2B5EF4-FFF2-40B4-BE49-F238E27FC236}">
                  <a16:creationId xmlns:a16="http://schemas.microsoft.com/office/drawing/2014/main" id="{B78D3620-315F-F23C-55CA-690D1F272D02}"/>
                </a:ext>
              </a:extLst>
            </p:cNvPr>
            <p:cNvPicPr>
              <a:picLocks noChangeAspect="1"/>
            </p:cNvPicPr>
            <p:nvPr/>
          </p:nvPicPr>
          <p:blipFill>
            <a:blip r:embed="rId12"/>
            <a:stretch>
              <a:fillRect/>
            </a:stretch>
          </p:blipFill>
          <p:spPr>
            <a:xfrm>
              <a:off x="4721081" y="2491931"/>
              <a:ext cx="335163" cy="188529"/>
            </a:xfrm>
            <a:prstGeom prst="rect">
              <a:avLst/>
            </a:prstGeom>
          </p:spPr>
        </p:pic>
      </p:grpSp>
      <p:grpSp>
        <p:nvGrpSpPr>
          <p:cNvPr id="17" name="Group 16">
            <a:extLst>
              <a:ext uri="{FF2B5EF4-FFF2-40B4-BE49-F238E27FC236}">
                <a16:creationId xmlns:a16="http://schemas.microsoft.com/office/drawing/2014/main" id="{74888121-1669-BFFD-5CEF-9AB5B7E4D4A3}"/>
              </a:ext>
            </a:extLst>
          </p:cNvPr>
          <p:cNvGrpSpPr/>
          <p:nvPr/>
        </p:nvGrpSpPr>
        <p:grpSpPr>
          <a:xfrm>
            <a:off x="8588416" y="3195092"/>
            <a:ext cx="347745" cy="569076"/>
            <a:chOff x="4721081" y="2491931"/>
            <a:chExt cx="347745" cy="569076"/>
          </a:xfrm>
        </p:grpSpPr>
        <p:pic>
          <p:nvPicPr>
            <p:cNvPr id="19" name="Picture 18">
              <a:extLst>
                <a:ext uri="{FF2B5EF4-FFF2-40B4-BE49-F238E27FC236}">
                  <a16:creationId xmlns:a16="http://schemas.microsoft.com/office/drawing/2014/main" id="{A1740668-4A13-E42D-EDC0-B88FE70517F4}"/>
                </a:ext>
              </a:extLst>
            </p:cNvPr>
            <p:cNvPicPr>
              <a:picLocks noChangeAspect="1"/>
            </p:cNvPicPr>
            <p:nvPr/>
          </p:nvPicPr>
          <p:blipFill>
            <a:blip r:embed="rId11"/>
            <a:stretch>
              <a:fillRect/>
            </a:stretch>
          </p:blipFill>
          <p:spPr>
            <a:xfrm>
              <a:off x="4733663" y="2716267"/>
              <a:ext cx="335163" cy="344740"/>
            </a:xfrm>
            <a:prstGeom prst="rect">
              <a:avLst/>
            </a:prstGeom>
          </p:spPr>
        </p:pic>
        <p:pic>
          <p:nvPicPr>
            <p:cNvPr id="22" name="Picture 21">
              <a:extLst>
                <a:ext uri="{FF2B5EF4-FFF2-40B4-BE49-F238E27FC236}">
                  <a16:creationId xmlns:a16="http://schemas.microsoft.com/office/drawing/2014/main" id="{54A2189E-9255-88B6-6C7E-A6EF614086CB}"/>
                </a:ext>
              </a:extLst>
            </p:cNvPr>
            <p:cNvPicPr>
              <a:picLocks noChangeAspect="1"/>
            </p:cNvPicPr>
            <p:nvPr/>
          </p:nvPicPr>
          <p:blipFill>
            <a:blip r:embed="rId12"/>
            <a:stretch>
              <a:fillRect/>
            </a:stretch>
          </p:blipFill>
          <p:spPr>
            <a:xfrm>
              <a:off x="4721081" y="2491931"/>
              <a:ext cx="335163" cy="188529"/>
            </a:xfrm>
            <a:prstGeom prst="rect">
              <a:avLst/>
            </a:prstGeom>
          </p:spPr>
        </p:pic>
      </p:grpSp>
      <p:grpSp>
        <p:nvGrpSpPr>
          <p:cNvPr id="27" name="Group 26">
            <a:extLst>
              <a:ext uri="{FF2B5EF4-FFF2-40B4-BE49-F238E27FC236}">
                <a16:creationId xmlns:a16="http://schemas.microsoft.com/office/drawing/2014/main" id="{32684A5F-7F37-B387-BEDE-36D150E4911D}"/>
              </a:ext>
            </a:extLst>
          </p:cNvPr>
          <p:cNvGrpSpPr/>
          <p:nvPr/>
        </p:nvGrpSpPr>
        <p:grpSpPr>
          <a:xfrm>
            <a:off x="6148477" y="2125274"/>
            <a:ext cx="1429876" cy="517959"/>
            <a:chOff x="4029936" y="2146913"/>
            <a:chExt cx="1429876" cy="517959"/>
          </a:xfrm>
        </p:grpSpPr>
        <p:pic>
          <p:nvPicPr>
            <p:cNvPr id="28" name="Picture 27" descr="Icon&#10;&#10;Description automatically generated">
              <a:extLst>
                <a:ext uri="{FF2B5EF4-FFF2-40B4-BE49-F238E27FC236}">
                  <a16:creationId xmlns:a16="http://schemas.microsoft.com/office/drawing/2014/main" id="{E659ADDC-BFB9-C7B1-47CF-AFDE5479FD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29" name="Picture 28">
              <a:extLst>
                <a:ext uri="{FF2B5EF4-FFF2-40B4-BE49-F238E27FC236}">
                  <a16:creationId xmlns:a16="http://schemas.microsoft.com/office/drawing/2014/main" id="{6D38C13E-5950-FB8A-CFA2-C54F38D31C5B}"/>
                </a:ext>
              </a:extLst>
            </p:cNvPr>
            <p:cNvPicPr>
              <a:picLocks noChangeAspect="1"/>
            </p:cNvPicPr>
            <p:nvPr/>
          </p:nvPicPr>
          <p:blipFill>
            <a:blip r:embed="rId8"/>
            <a:stretch>
              <a:fillRect/>
            </a:stretch>
          </p:blipFill>
          <p:spPr>
            <a:xfrm>
              <a:off x="4804010" y="2146913"/>
              <a:ext cx="655802" cy="517959"/>
            </a:xfrm>
            <a:prstGeom prst="rect">
              <a:avLst/>
            </a:prstGeom>
          </p:spPr>
        </p:pic>
      </p:grpSp>
      <p:grpSp>
        <p:nvGrpSpPr>
          <p:cNvPr id="30" name="Group 29">
            <a:extLst>
              <a:ext uri="{FF2B5EF4-FFF2-40B4-BE49-F238E27FC236}">
                <a16:creationId xmlns:a16="http://schemas.microsoft.com/office/drawing/2014/main" id="{B6042A62-52DE-769B-87DF-036605BCA4A5}"/>
              </a:ext>
            </a:extLst>
          </p:cNvPr>
          <p:cNvGrpSpPr/>
          <p:nvPr/>
        </p:nvGrpSpPr>
        <p:grpSpPr>
          <a:xfrm>
            <a:off x="8450272" y="2124393"/>
            <a:ext cx="1429876" cy="517959"/>
            <a:chOff x="4029936" y="2146913"/>
            <a:chExt cx="1429876" cy="517959"/>
          </a:xfrm>
        </p:grpSpPr>
        <p:pic>
          <p:nvPicPr>
            <p:cNvPr id="32" name="Picture 31" descr="Icon&#10;&#10;Description automatically generated">
              <a:extLst>
                <a:ext uri="{FF2B5EF4-FFF2-40B4-BE49-F238E27FC236}">
                  <a16:creationId xmlns:a16="http://schemas.microsoft.com/office/drawing/2014/main" id="{AE154EE5-3143-8910-4CB7-DEF3D62027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936" y="2154731"/>
              <a:ext cx="625688" cy="490482"/>
            </a:xfrm>
            <a:prstGeom prst="rect">
              <a:avLst/>
            </a:prstGeom>
          </p:spPr>
        </p:pic>
        <p:pic>
          <p:nvPicPr>
            <p:cNvPr id="43" name="Picture 42">
              <a:extLst>
                <a:ext uri="{FF2B5EF4-FFF2-40B4-BE49-F238E27FC236}">
                  <a16:creationId xmlns:a16="http://schemas.microsoft.com/office/drawing/2014/main" id="{C9964CCE-619E-9B09-DB29-44DFA6280AC2}"/>
                </a:ext>
              </a:extLst>
            </p:cNvPr>
            <p:cNvPicPr>
              <a:picLocks noChangeAspect="1"/>
            </p:cNvPicPr>
            <p:nvPr/>
          </p:nvPicPr>
          <p:blipFill>
            <a:blip r:embed="rId8"/>
            <a:stretch>
              <a:fillRect/>
            </a:stretch>
          </p:blipFill>
          <p:spPr>
            <a:xfrm>
              <a:off x="4804010" y="2146913"/>
              <a:ext cx="655802" cy="517959"/>
            </a:xfrm>
            <a:prstGeom prst="rect">
              <a:avLst/>
            </a:prstGeom>
          </p:spPr>
        </p:pic>
      </p:grpSp>
      <p:sp>
        <p:nvSpPr>
          <p:cNvPr id="23" name="TextBox 22">
            <a:extLst>
              <a:ext uri="{FF2B5EF4-FFF2-40B4-BE49-F238E27FC236}">
                <a16:creationId xmlns:a16="http://schemas.microsoft.com/office/drawing/2014/main" id="{9C7D183B-E078-C40B-803F-C9C4541A3E39}"/>
              </a:ext>
            </a:extLst>
          </p:cNvPr>
          <p:cNvSpPr txBox="1"/>
          <p:nvPr/>
        </p:nvSpPr>
        <p:spPr>
          <a:xfrm>
            <a:off x="5013438" y="5449969"/>
            <a:ext cx="3614046" cy="246221"/>
          </a:xfrm>
          <a:prstGeom prst="rect">
            <a:avLst/>
          </a:prstGeom>
          <a:noFill/>
        </p:spPr>
        <p:txBody>
          <a:bodyPr wrap="square" rtlCol="0">
            <a:spAutoFit/>
          </a:bodyPr>
          <a:lstStyle/>
          <a:p>
            <a:pPr algn="ctr"/>
            <a:r>
              <a:rPr lang="en-US" sz="1000" b="1">
                <a:solidFill>
                  <a:schemeClr val="tx1">
                    <a:lumMod val="50000"/>
                  </a:schemeClr>
                </a:solidFill>
                <a:latin typeface="Arial" pitchFamily="34" charset="0"/>
                <a:cs typeface="Arial" pitchFamily="34" charset="0"/>
              </a:rPr>
              <a:t>SMA Orchestration Framework</a:t>
            </a:r>
          </a:p>
        </p:txBody>
      </p:sp>
      <p:pic>
        <p:nvPicPr>
          <p:cNvPr id="24" name="Picture 2" descr="image">
            <a:extLst>
              <a:ext uri="{FF2B5EF4-FFF2-40B4-BE49-F238E27FC236}">
                <a16:creationId xmlns:a16="http://schemas.microsoft.com/office/drawing/2014/main" id="{9B0C16D9-348C-DA2D-5551-BCF32BED04C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5109" y="4995863"/>
            <a:ext cx="809032" cy="43188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EB101009-6EDD-0F32-6376-02CF5A27AEC3}"/>
              </a:ext>
            </a:extLst>
          </p:cNvPr>
          <p:cNvSpPr txBox="1"/>
          <p:nvPr/>
        </p:nvSpPr>
        <p:spPr>
          <a:xfrm>
            <a:off x="883213" y="5665846"/>
            <a:ext cx="6695140" cy="674631"/>
          </a:xfrm>
          <a:prstGeom prst="rect">
            <a:avLst/>
          </a:prstGeom>
          <a:solidFill>
            <a:schemeClr val="bg1"/>
          </a:solidFill>
        </p:spPr>
        <p:txBody>
          <a:bodyPr wrap="square" rtlCol="0">
            <a:normAutofit fontScale="92500"/>
          </a:bodyPr>
          <a:lstStyle/>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*SMA integration with Cloud integration &amp; REST API to be evaluated</a:t>
            </a:r>
          </a:p>
          <a:p>
            <a:pPr algn="l">
              <a:lnSpc>
                <a:spcPct val="110000"/>
              </a:lnSpc>
              <a:spcBef>
                <a:spcPts val="200"/>
              </a:spcBef>
              <a:spcAft>
                <a:spcPts val="200"/>
              </a:spcAft>
            </a:pPr>
            <a:r>
              <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rPr>
              <a:t>Data Assets like MPC have external dependency and would need SMA Integration</a:t>
            </a:r>
          </a:p>
          <a:p>
            <a:pPr algn="l">
              <a:lnSpc>
                <a:spcPct val="110000"/>
              </a:lnSpc>
              <a:spcBef>
                <a:spcPts val="200"/>
              </a:spcBef>
              <a:spcAft>
                <a:spcPts val="200"/>
              </a:spcAft>
            </a:pPr>
            <a:endPar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a:p>
            <a:pPr algn="l">
              <a:lnSpc>
                <a:spcPct val="110000"/>
              </a:lnSpc>
              <a:spcBef>
                <a:spcPts val="200"/>
              </a:spcBef>
              <a:spcAft>
                <a:spcPts val="200"/>
              </a:spcAft>
            </a:pPr>
            <a:endPar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cxnSp>
        <p:nvCxnSpPr>
          <p:cNvPr id="44" name="Straight Connector 43">
            <a:extLst>
              <a:ext uri="{FF2B5EF4-FFF2-40B4-BE49-F238E27FC236}">
                <a16:creationId xmlns:a16="http://schemas.microsoft.com/office/drawing/2014/main" id="{CEFCD3B7-E662-E131-8E64-2FB383ECEC52}"/>
              </a:ext>
            </a:extLst>
          </p:cNvPr>
          <p:cNvCxnSpPr>
            <a:cxnSpLocks/>
          </p:cNvCxnSpPr>
          <p:nvPr/>
        </p:nvCxnSpPr>
        <p:spPr>
          <a:xfrm>
            <a:off x="1864271" y="1280199"/>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a:extLst>
              <a:ext uri="{FF2B5EF4-FFF2-40B4-BE49-F238E27FC236}">
                <a16:creationId xmlns:a16="http://schemas.microsoft.com/office/drawing/2014/main" id="{0AE1B87E-CE55-BF2D-09C9-C20D735C10A5}"/>
              </a:ext>
            </a:extLst>
          </p:cNvPr>
          <p:cNvSpPr/>
          <p:nvPr/>
        </p:nvSpPr>
        <p:spPr>
          <a:xfrm>
            <a:off x="162076" y="930861"/>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47" name="Group 46">
            <a:extLst>
              <a:ext uri="{FF2B5EF4-FFF2-40B4-BE49-F238E27FC236}">
                <a16:creationId xmlns:a16="http://schemas.microsoft.com/office/drawing/2014/main" id="{8372E89A-83C7-E130-EDB6-DD186769660A}"/>
              </a:ext>
            </a:extLst>
          </p:cNvPr>
          <p:cNvGrpSpPr/>
          <p:nvPr/>
        </p:nvGrpSpPr>
        <p:grpSpPr>
          <a:xfrm>
            <a:off x="1153703" y="2803578"/>
            <a:ext cx="374038" cy="464355"/>
            <a:chOff x="1439467" y="4520777"/>
            <a:chExt cx="374038" cy="464355"/>
          </a:xfrm>
        </p:grpSpPr>
        <p:sp>
          <p:nvSpPr>
            <p:cNvPr id="49" name="TextBox 48">
              <a:extLst>
                <a:ext uri="{FF2B5EF4-FFF2-40B4-BE49-F238E27FC236}">
                  <a16:creationId xmlns:a16="http://schemas.microsoft.com/office/drawing/2014/main" id="{C549985A-BA55-42EF-EB5A-1C8F4CDA8F89}"/>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50" name="Picture 49">
              <a:extLst>
                <a:ext uri="{FF2B5EF4-FFF2-40B4-BE49-F238E27FC236}">
                  <a16:creationId xmlns:a16="http://schemas.microsoft.com/office/drawing/2014/main" id="{63975C8E-5BA6-4583-3859-5A5A919209E5}"/>
                </a:ext>
              </a:extLst>
            </p:cNvPr>
            <p:cNvPicPr>
              <a:picLocks noChangeAspect="1"/>
            </p:cNvPicPr>
            <p:nvPr/>
          </p:nvPicPr>
          <p:blipFill>
            <a:blip r:embed="rId14"/>
            <a:stretch>
              <a:fillRect/>
            </a:stretch>
          </p:blipFill>
          <p:spPr>
            <a:xfrm>
              <a:off x="1475383" y="4520777"/>
              <a:ext cx="321568" cy="302162"/>
            </a:xfrm>
            <a:prstGeom prst="rect">
              <a:avLst/>
            </a:prstGeom>
          </p:spPr>
        </p:pic>
      </p:grpSp>
      <p:sp>
        <p:nvSpPr>
          <p:cNvPr id="58" name="Rectangle 57">
            <a:extLst>
              <a:ext uri="{FF2B5EF4-FFF2-40B4-BE49-F238E27FC236}">
                <a16:creationId xmlns:a16="http://schemas.microsoft.com/office/drawing/2014/main" id="{2A1567F1-E078-5FFF-8B4B-2B9A1C8B2221}"/>
              </a:ext>
            </a:extLst>
          </p:cNvPr>
          <p:cNvSpPr/>
          <p:nvPr/>
        </p:nvSpPr>
        <p:spPr>
          <a:xfrm>
            <a:off x="371664" y="1200141"/>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59" name="TextBox 58">
            <a:extLst>
              <a:ext uri="{FF2B5EF4-FFF2-40B4-BE49-F238E27FC236}">
                <a16:creationId xmlns:a16="http://schemas.microsoft.com/office/drawing/2014/main" id="{610F89E7-CAAB-293D-B803-B5DCA42BC942}"/>
              </a:ext>
            </a:extLst>
          </p:cNvPr>
          <p:cNvSpPr txBox="1"/>
          <p:nvPr/>
        </p:nvSpPr>
        <p:spPr>
          <a:xfrm>
            <a:off x="375259" y="1840168"/>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61" name="Picture 60">
            <a:extLst>
              <a:ext uri="{FF2B5EF4-FFF2-40B4-BE49-F238E27FC236}">
                <a16:creationId xmlns:a16="http://schemas.microsoft.com/office/drawing/2014/main" id="{DF1F6B9F-3E6E-B75C-9DCB-4CA86F08BAA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0513" y="1441298"/>
            <a:ext cx="302122" cy="344009"/>
          </a:xfrm>
          <a:prstGeom prst="rect">
            <a:avLst/>
          </a:prstGeom>
          <a:effectLst>
            <a:outerShdw blurRad="50800" dist="50800" dir="5400000" algn="ctr" rotWithShape="0">
              <a:schemeClr val="bg1"/>
            </a:outerShdw>
          </a:effectLst>
        </p:spPr>
      </p:pic>
      <p:cxnSp>
        <p:nvCxnSpPr>
          <p:cNvPr id="63" name="Elbow Connector 12">
            <a:extLst>
              <a:ext uri="{FF2B5EF4-FFF2-40B4-BE49-F238E27FC236}">
                <a16:creationId xmlns:a16="http://schemas.microsoft.com/office/drawing/2014/main" id="{085777FB-6BF1-7755-1C5E-B21D548BC45B}"/>
              </a:ext>
            </a:extLst>
          </p:cNvPr>
          <p:cNvCxnSpPr>
            <a:cxnSpLocks/>
            <a:stCxn id="58" idx="2"/>
            <a:endCxn id="82" idx="1"/>
          </p:cNvCxnSpPr>
          <p:nvPr/>
        </p:nvCxnSpPr>
        <p:spPr>
          <a:xfrm rot="16200000" flipH="1">
            <a:off x="273203" y="3065050"/>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5" name="Elbow Connector 191">
            <a:extLst>
              <a:ext uri="{FF2B5EF4-FFF2-40B4-BE49-F238E27FC236}">
                <a16:creationId xmlns:a16="http://schemas.microsoft.com/office/drawing/2014/main" id="{0937290E-9EDD-67ED-AAC2-EACFC5E4130E}"/>
              </a:ext>
            </a:extLst>
          </p:cNvPr>
          <p:cNvCxnSpPr>
            <a:cxnSpLocks/>
            <a:stCxn id="58" idx="2"/>
            <a:endCxn id="50" idx="1"/>
          </p:cNvCxnSpPr>
          <p:nvPr/>
        </p:nvCxnSpPr>
        <p:spPr>
          <a:xfrm rot="16200000" flipH="1">
            <a:off x="786607" y="2551647"/>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6" name="TextBox 65">
            <a:extLst>
              <a:ext uri="{FF2B5EF4-FFF2-40B4-BE49-F238E27FC236}">
                <a16:creationId xmlns:a16="http://schemas.microsoft.com/office/drawing/2014/main" id="{B3A11153-685D-F357-0D4E-6FF2E23B222F}"/>
              </a:ext>
            </a:extLst>
          </p:cNvPr>
          <p:cNvSpPr txBox="1"/>
          <p:nvPr/>
        </p:nvSpPr>
        <p:spPr>
          <a:xfrm>
            <a:off x="1074635" y="2538995"/>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68" name="TextBox 67">
            <a:extLst>
              <a:ext uri="{FF2B5EF4-FFF2-40B4-BE49-F238E27FC236}">
                <a16:creationId xmlns:a16="http://schemas.microsoft.com/office/drawing/2014/main" id="{03DD0B3A-ACF4-798A-A26A-05B403515E31}"/>
              </a:ext>
            </a:extLst>
          </p:cNvPr>
          <p:cNvSpPr txBox="1"/>
          <p:nvPr/>
        </p:nvSpPr>
        <p:spPr>
          <a:xfrm>
            <a:off x="1079076" y="3506937"/>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69" name="Picture 68">
            <a:extLst>
              <a:ext uri="{FF2B5EF4-FFF2-40B4-BE49-F238E27FC236}">
                <a16:creationId xmlns:a16="http://schemas.microsoft.com/office/drawing/2014/main" id="{156D4CD1-1E8B-ABB1-488B-32A0BACA73D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02389" y="1450325"/>
            <a:ext cx="302122" cy="344009"/>
          </a:xfrm>
          <a:prstGeom prst="rect">
            <a:avLst/>
          </a:prstGeom>
          <a:effectLst>
            <a:outerShdw blurRad="50800" dist="50800" dir="5400000" algn="ctr" rotWithShape="0">
              <a:schemeClr val="bg1"/>
            </a:outerShdw>
          </a:effectLst>
        </p:spPr>
      </p:pic>
      <p:pic>
        <p:nvPicPr>
          <p:cNvPr id="70" name="Picture 69">
            <a:extLst>
              <a:ext uri="{FF2B5EF4-FFF2-40B4-BE49-F238E27FC236}">
                <a16:creationId xmlns:a16="http://schemas.microsoft.com/office/drawing/2014/main" id="{7E34E8AF-24F0-BCB9-263B-2B043EA1450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62055" y="1457107"/>
            <a:ext cx="302122" cy="344009"/>
          </a:xfrm>
          <a:prstGeom prst="rect">
            <a:avLst/>
          </a:prstGeom>
          <a:effectLst>
            <a:outerShdw blurRad="50800" dist="50800" dir="5400000" algn="ctr" rotWithShape="0">
              <a:schemeClr val="bg1"/>
            </a:outerShdw>
          </a:effectLst>
        </p:spPr>
      </p:pic>
      <p:grpSp>
        <p:nvGrpSpPr>
          <p:cNvPr id="71" name="Group 70">
            <a:extLst>
              <a:ext uri="{FF2B5EF4-FFF2-40B4-BE49-F238E27FC236}">
                <a16:creationId xmlns:a16="http://schemas.microsoft.com/office/drawing/2014/main" id="{F9A16736-6E86-FCDD-0DF5-3A94D6713388}"/>
              </a:ext>
            </a:extLst>
          </p:cNvPr>
          <p:cNvGrpSpPr/>
          <p:nvPr/>
        </p:nvGrpSpPr>
        <p:grpSpPr>
          <a:xfrm>
            <a:off x="374880" y="4391124"/>
            <a:ext cx="1355421" cy="1071286"/>
            <a:chOff x="520279" y="4858968"/>
            <a:chExt cx="1355421" cy="1071286"/>
          </a:xfrm>
        </p:grpSpPr>
        <p:sp>
          <p:nvSpPr>
            <p:cNvPr id="72" name="Rectangle 71">
              <a:extLst>
                <a:ext uri="{FF2B5EF4-FFF2-40B4-BE49-F238E27FC236}">
                  <a16:creationId xmlns:a16="http://schemas.microsoft.com/office/drawing/2014/main" id="{85EC481B-1CC2-F5BF-3CEB-4AA775AD1395}"/>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73" name="Picture 72">
              <a:extLst>
                <a:ext uri="{FF2B5EF4-FFF2-40B4-BE49-F238E27FC236}">
                  <a16:creationId xmlns:a16="http://schemas.microsoft.com/office/drawing/2014/main" id="{9496FA42-AB79-8285-2438-E4101010197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74" name="Picture 73">
              <a:extLst>
                <a:ext uri="{FF2B5EF4-FFF2-40B4-BE49-F238E27FC236}">
                  <a16:creationId xmlns:a16="http://schemas.microsoft.com/office/drawing/2014/main" id="{C57823C7-5D80-08C0-7A0A-2E1771BC584C}"/>
                </a:ext>
              </a:extLst>
            </p:cNvPr>
            <p:cNvPicPr>
              <a:picLocks noChangeAspect="1"/>
            </p:cNvPicPr>
            <p:nvPr/>
          </p:nvPicPr>
          <p:blipFill>
            <a:blip r:embed="rId16"/>
            <a:stretch>
              <a:fillRect/>
            </a:stretch>
          </p:blipFill>
          <p:spPr>
            <a:xfrm>
              <a:off x="647970" y="5522764"/>
              <a:ext cx="311660" cy="386792"/>
            </a:xfrm>
            <a:prstGeom prst="rect">
              <a:avLst/>
            </a:prstGeom>
          </p:spPr>
        </p:pic>
        <p:pic>
          <p:nvPicPr>
            <p:cNvPr id="75" name="Picture 74">
              <a:extLst>
                <a:ext uri="{FF2B5EF4-FFF2-40B4-BE49-F238E27FC236}">
                  <a16:creationId xmlns:a16="http://schemas.microsoft.com/office/drawing/2014/main" id="{7010525A-360C-C2B5-073F-F8063A0B3DEC}"/>
                </a:ext>
              </a:extLst>
            </p:cNvPr>
            <p:cNvPicPr>
              <a:picLocks noChangeAspect="1"/>
            </p:cNvPicPr>
            <p:nvPr/>
          </p:nvPicPr>
          <p:blipFill>
            <a:blip r:embed="rId17"/>
            <a:stretch>
              <a:fillRect/>
            </a:stretch>
          </p:blipFill>
          <p:spPr>
            <a:xfrm>
              <a:off x="1263890" y="5543974"/>
              <a:ext cx="388691" cy="253401"/>
            </a:xfrm>
            <a:prstGeom prst="rect">
              <a:avLst/>
            </a:prstGeom>
          </p:spPr>
        </p:pic>
        <p:sp>
          <p:nvSpPr>
            <p:cNvPr id="76" name="TextBox 75">
              <a:extLst>
                <a:ext uri="{FF2B5EF4-FFF2-40B4-BE49-F238E27FC236}">
                  <a16:creationId xmlns:a16="http://schemas.microsoft.com/office/drawing/2014/main" id="{5C8FDE3F-04B5-5B09-3D61-9679CAD57076}"/>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80" name="Elbow Connector 191">
            <a:extLst>
              <a:ext uri="{FF2B5EF4-FFF2-40B4-BE49-F238E27FC236}">
                <a16:creationId xmlns:a16="http://schemas.microsoft.com/office/drawing/2014/main" id="{BF8B8DE0-8A4F-583F-2220-1997F40D7CBF}"/>
              </a:ext>
            </a:extLst>
          </p:cNvPr>
          <p:cNvCxnSpPr>
            <a:cxnSpLocks/>
            <a:stCxn id="72" idx="0"/>
            <a:endCxn id="50" idx="1"/>
          </p:cNvCxnSpPr>
          <p:nvPr/>
        </p:nvCxnSpPr>
        <p:spPr>
          <a:xfrm rot="5400000" flipH="1" flipV="1">
            <a:off x="379672" y="3581177"/>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81" name="Picture 80">
            <a:extLst>
              <a:ext uri="{FF2B5EF4-FFF2-40B4-BE49-F238E27FC236}">
                <a16:creationId xmlns:a16="http://schemas.microsoft.com/office/drawing/2014/main" id="{F07AADCB-05F8-DB95-5ECA-D1AF50F064D2}"/>
              </a:ext>
            </a:extLst>
          </p:cNvPr>
          <p:cNvPicPr>
            <a:picLocks noChangeAspect="1"/>
          </p:cNvPicPr>
          <p:nvPr/>
        </p:nvPicPr>
        <p:blipFill>
          <a:blip r:embed="rId18"/>
          <a:stretch>
            <a:fillRect/>
          </a:stretch>
        </p:blipFill>
        <p:spPr>
          <a:xfrm>
            <a:off x="400996" y="4466358"/>
            <a:ext cx="451186" cy="480611"/>
          </a:xfrm>
          <a:prstGeom prst="rect">
            <a:avLst/>
          </a:prstGeom>
        </p:spPr>
      </p:pic>
      <p:pic>
        <p:nvPicPr>
          <p:cNvPr id="82" name="Picture 81">
            <a:extLst>
              <a:ext uri="{FF2B5EF4-FFF2-40B4-BE49-F238E27FC236}">
                <a16:creationId xmlns:a16="http://schemas.microsoft.com/office/drawing/2014/main" id="{BB41792C-49EC-8C2D-B8C8-F3A0B1D90AB9}"/>
              </a:ext>
            </a:extLst>
          </p:cNvPr>
          <p:cNvPicPr>
            <a:picLocks noChangeAspect="1"/>
          </p:cNvPicPr>
          <p:nvPr/>
        </p:nvPicPr>
        <p:blipFill>
          <a:blip r:embed="rId19"/>
          <a:stretch>
            <a:fillRect/>
          </a:stretch>
        </p:blipFill>
        <p:spPr>
          <a:xfrm>
            <a:off x="1152368" y="3769634"/>
            <a:ext cx="401166" cy="349163"/>
          </a:xfrm>
          <a:prstGeom prst="rect">
            <a:avLst/>
          </a:prstGeom>
        </p:spPr>
      </p:pic>
      <p:sp>
        <p:nvSpPr>
          <p:cNvPr id="83" name="Rectangle: Rounded Corners 82">
            <a:extLst>
              <a:ext uri="{FF2B5EF4-FFF2-40B4-BE49-F238E27FC236}">
                <a16:creationId xmlns:a16="http://schemas.microsoft.com/office/drawing/2014/main" id="{482CB353-8CB4-0918-E719-29A3DAC5C43A}"/>
              </a:ext>
            </a:extLst>
          </p:cNvPr>
          <p:cNvSpPr/>
          <p:nvPr/>
        </p:nvSpPr>
        <p:spPr>
          <a:xfrm>
            <a:off x="263368" y="1133798"/>
            <a:ext cx="1496444" cy="4290084"/>
          </a:xfrm>
          <a:prstGeom prst="roundRect">
            <a:avLst/>
          </a:prstGeom>
          <a:solidFill>
            <a:schemeClr val="bg1">
              <a:lumMod val="95000"/>
              <a:alpha val="5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C7BDA5E7-458C-B3F0-98DD-6CECFF2C9498}"/>
              </a:ext>
            </a:extLst>
          </p:cNvPr>
          <p:cNvCxnSpPr/>
          <p:nvPr/>
        </p:nvCxnSpPr>
        <p:spPr>
          <a:xfrm>
            <a:off x="2479249" y="930861"/>
            <a:ext cx="5401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81E3C9-DD3D-3EAC-D453-F606FDBF506B}"/>
              </a:ext>
            </a:extLst>
          </p:cNvPr>
          <p:cNvSpPr txBox="1"/>
          <p:nvPr/>
        </p:nvSpPr>
        <p:spPr>
          <a:xfrm>
            <a:off x="4576227" y="718154"/>
            <a:ext cx="1419220"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Event Driven/ NRT</a:t>
            </a:r>
          </a:p>
        </p:txBody>
      </p:sp>
      <p:cxnSp>
        <p:nvCxnSpPr>
          <p:cNvPr id="6" name="Straight Arrow Connector 5">
            <a:extLst>
              <a:ext uri="{FF2B5EF4-FFF2-40B4-BE49-F238E27FC236}">
                <a16:creationId xmlns:a16="http://schemas.microsoft.com/office/drawing/2014/main" id="{F5334BFE-2D23-4B8D-762B-69427AC7EFB4}"/>
              </a:ext>
            </a:extLst>
          </p:cNvPr>
          <p:cNvCxnSpPr>
            <a:cxnSpLocks/>
          </p:cNvCxnSpPr>
          <p:nvPr/>
        </p:nvCxnSpPr>
        <p:spPr>
          <a:xfrm flipV="1">
            <a:off x="7982892" y="933254"/>
            <a:ext cx="3640357" cy="6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13E86A-B14E-A420-EB56-2AF6772279BC}"/>
              </a:ext>
            </a:extLst>
          </p:cNvPr>
          <p:cNvSpPr txBox="1"/>
          <p:nvPr/>
        </p:nvSpPr>
        <p:spPr>
          <a:xfrm>
            <a:off x="8836516" y="721159"/>
            <a:ext cx="1625005" cy="246221"/>
          </a:xfrm>
          <a:prstGeom prst="rect">
            <a:avLst/>
          </a:prstGeom>
          <a:noFill/>
        </p:spPr>
        <p:txBody>
          <a:bodyPr wrap="square" rtlCol="0">
            <a:spAutoFit/>
          </a:bodyPr>
          <a:lstStyle/>
          <a:p>
            <a:r>
              <a:rPr lang="en-US" sz="1000">
                <a:solidFill>
                  <a:schemeClr val="tx1">
                    <a:lumMod val="50000"/>
                  </a:schemeClr>
                </a:solidFill>
                <a:latin typeface="Arial" pitchFamily="34" charset="0"/>
                <a:cs typeface="Arial" pitchFamily="34" charset="0"/>
              </a:rPr>
              <a:t>Scheduled/Time Driven</a:t>
            </a:r>
          </a:p>
        </p:txBody>
      </p:sp>
    </p:spTree>
    <p:extLst>
      <p:ext uri="{BB962C8B-B14F-4D97-AF65-F5344CB8AC3E}">
        <p14:creationId xmlns:p14="http://schemas.microsoft.com/office/powerpoint/2010/main" val="3246300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761-73B3-0266-A616-AD9B314CCE63}"/>
              </a:ext>
            </a:extLst>
          </p:cNvPr>
          <p:cNvSpPr>
            <a:spLocks noGrp="1"/>
          </p:cNvSpPr>
          <p:nvPr>
            <p:ph type="title"/>
          </p:nvPr>
        </p:nvSpPr>
        <p:spPr/>
        <p:txBody>
          <a:bodyPr/>
          <a:lstStyle/>
          <a:p>
            <a:r>
              <a:rPr lang="en-US"/>
              <a:t>Data Consumption Patterns</a:t>
            </a:r>
          </a:p>
        </p:txBody>
      </p:sp>
      <p:sp>
        <p:nvSpPr>
          <p:cNvPr id="3" name="Slide Number Placeholder 2">
            <a:extLst>
              <a:ext uri="{FF2B5EF4-FFF2-40B4-BE49-F238E27FC236}">
                <a16:creationId xmlns:a16="http://schemas.microsoft.com/office/drawing/2014/main" id="{32683FF2-69DC-4E9F-789E-D129C616DD0B}"/>
              </a:ext>
            </a:extLst>
          </p:cNvPr>
          <p:cNvSpPr>
            <a:spLocks noGrp="1"/>
          </p:cNvSpPr>
          <p:nvPr>
            <p:ph type="sldNum" sz="quarter" idx="10"/>
          </p:nvPr>
        </p:nvSpPr>
        <p:spPr/>
        <p:txBody>
          <a:bodyPr/>
          <a:lstStyle/>
          <a:p>
            <a:fld id="{C9EBFD1A-B7A0-466A-B83C-FDA8DD378B8A}" type="slidenum">
              <a:rPr lang="en-US" smtClean="0"/>
              <a:pPr/>
              <a:t>52</a:t>
            </a:fld>
            <a:endParaRPr lang="en-US"/>
          </a:p>
        </p:txBody>
      </p:sp>
    </p:spTree>
    <p:extLst>
      <p:ext uri="{BB962C8B-B14F-4D97-AF65-F5344CB8AC3E}">
        <p14:creationId xmlns:p14="http://schemas.microsoft.com/office/powerpoint/2010/main" val="3835981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CA6052C-72F2-430B-F7C6-ED829CF855C0}"/>
              </a:ext>
            </a:extLst>
          </p:cNvPr>
          <p:cNvSpPr/>
          <p:nvPr/>
        </p:nvSpPr>
        <p:spPr>
          <a:xfrm>
            <a:off x="2390676" y="3502031"/>
            <a:ext cx="800711" cy="90346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0B35F565-45A8-C7FA-7B09-B808F2C99F2C}"/>
              </a:ext>
            </a:extLst>
          </p:cNvPr>
          <p:cNvSpPr/>
          <p:nvPr/>
        </p:nvSpPr>
        <p:spPr>
          <a:xfrm>
            <a:off x="4645731" y="3486771"/>
            <a:ext cx="4883251" cy="88205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E7E4EE0-B73D-D365-BF49-DD554E13318B}"/>
              </a:ext>
            </a:extLst>
          </p:cNvPr>
          <p:cNvSpPr>
            <a:spLocks noGrp="1"/>
          </p:cNvSpPr>
          <p:nvPr>
            <p:ph type="title"/>
          </p:nvPr>
        </p:nvSpPr>
        <p:spPr>
          <a:xfrm>
            <a:off x="11698" y="45041"/>
            <a:ext cx="11704320" cy="424732"/>
          </a:xfrm>
        </p:spPr>
        <p:txBody>
          <a:bodyPr/>
          <a:lstStyle/>
          <a:p>
            <a:r>
              <a:rPr lang="en-US"/>
              <a:t>Data Platform – Consumption Patterns</a:t>
            </a:r>
          </a:p>
        </p:txBody>
      </p:sp>
      <p:sp>
        <p:nvSpPr>
          <p:cNvPr id="3" name="Slide Number Placeholder 2">
            <a:extLst>
              <a:ext uri="{FF2B5EF4-FFF2-40B4-BE49-F238E27FC236}">
                <a16:creationId xmlns:a16="http://schemas.microsoft.com/office/drawing/2014/main" id="{6D0E8F6E-77B8-6523-EDE1-322D569FC284}"/>
              </a:ext>
            </a:extLst>
          </p:cNvPr>
          <p:cNvSpPr>
            <a:spLocks noGrp="1"/>
          </p:cNvSpPr>
          <p:nvPr>
            <p:ph type="sldNum" sz="quarter" idx="10"/>
          </p:nvPr>
        </p:nvSpPr>
        <p:spPr/>
        <p:txBody>
          <a:bodyPr/>
          <a:lstStyle/>
          <a:p>
            <a:fld id="{C9EBFD1A-B7A0-466A-B83C-FDA8DD378B8A}" type="slidenum">
              <a:rPr lang="en-US" smtClean="0"/>
              <a:pPr/>
              <a:t>53</a:t>
            </a:fld>
            <a:endParaRPr lang="en-US"/>
          </a:p>
        </p:txBody>
      </p:sp>
      <p:sp>
        <p:nvSpPr>
          <p:cNvPr id="4" name="Rectangle 3">
            <a:extLst>
              <a:ext uri="{FF2B5EF4-FFF2-40B4-BE49-F238E27FC236}">
                <a16:creationId xmlns:a16="http://schemas.microsoft.com/office/drawing/2014/main" id="{ABCDD0F6-1A83-319E-2FDF-77FE650596E3}"/>
              </a:ext>
            </a:extLst>
          </p:cNvPr>
          <p:cNvSpPr/>
          <p:nvPr/>
        </p:nvSpPr>
        <p:spPr>
          <a:xfrm>
            <a:off x="1923608"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8E6CEA0-0118-DDBB-147C-D76FD81F2DDC}"/>
              </a:ext>
            </a:extLst>
          </p:cNvPr>
          <p:cNvSpPr txBox="1"/>
          <p:nvPr/>
        </p:nvSpPr>
        <p:spPr>
          <a:xfrm>
            <a:off x="2378745" y="1460811"/>
            <a:ext cx="1063561" cy="27748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50" b="1">
                <a:ln/>
                <a:solidFill>
                  <a:sysClr val="windowText" lastClr="000000"/>
                </a:solidFill>
                <a:latin typeface="Calibri" panose="020F0502020204030204" pitchFamily="34" charset="0"/>
              </a:rPr>
              <a:t>RAW (Bronze) </a:t>
            </a:r>
          </a:p>
        </p:txBody>
      </p:sp>
      <p:sp>
        <p:nvSpPr>
          <p:cNvPr id="6" name="Rectangle 5">
            <a:extLst>
              <a:ext uri="{FF2B5EF4-FFF2-40B4-BE49-F238E27FC236}">
                <a16:creationId xmlns:a16="http://schemas.microsoft.com/office/drawing/2014/main" id="{6CF2A4CE-B51C-AAA0-7127-F6D679024125}"/>
              </a:ext>
            </a:extLst>
          </p:cNvPr>
          <p:cNvSpPr/>
          <p:nvPr/>
        </p:nvSpPr>
        <p:spPr>
          <a:xfrm>
            <a:off x="3938262"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4618EA4-D11E-A4C4-1DE5-873C30F97F42}"/>
              </a:ext>
            </a:extLst>
          </p:cNvPr>
          <p:cNvSpPr txBox="1"/>
          <p:nvPr/>
        </p:nvSpPr>
        <p:spPr>
          <a:xfrm>
            <a:off x="4174094" y="1470968"/>
            <a:ext cx="1426408" cy="337917"/>
          </a:xfrm>
          <a:prstGeom prst="rect">
            <a:avLst/>
          </a:prstGeom>
          <a:solidFill>
            <a:schemeClr val="bg1"/>
          </a:solidFill>
        </p:spPr>
        <p:txBody>
          <a:bodyPr wrap="square" rtlCol="0">
            <a:normAutofit fontScale="70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INTEGRATED (Silver)</a:t>
            </a:r>
          </a:p>
        </p:txBody>
      </p:sp>
      <p:sp>
        <p:nvSpPr>
          <p:cNvPr id="8" name="Rectangle 7">
            <a:extLst>
              <a:ext uri="{FF2B5EF4-FFF2-40B4-BE49-F238E27FC236}">
                <a16:creationId xmlns:a16="http://schemas.microsoft.com/office/drawing/2014/main" id="{601A466C-559C-B6CA-C17F-D78624C5CF1B}"/>
              </a:ext>
            </a:extLst>
          </p:cNvPr>
          <p:cNvSpPr/>
          <p:nvPr/>
        </p:nvSpPr>
        <p:spPr>
          <a:xfrm>
            <a:off x="5971500"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425FE38-3622-98A7-BCDC-D6D688BF6678}"/>
              </a:ext>
            </a:extLst>
          </p:cNvPr>
          <p:cNvSpPr/>
          <p:nvPr/>
        </p:nvSpPr>
        <p:spPr>
          <a:xfrm>
            <a:off x="8021465" y="1434951"/>
            <a:ext cx="1694985"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C39AB85-DACF-FFA3-6F02-A89B8668E5F2}"/>
              </a:ext>
            </a:extLst>
          </p:cNvPr>
          <p:cNvSpPr txBox="1"/>
          <p:nvPr/>
        </p:nvSpPr>
        <p:spPr>
          <a:xfrm>
            <a:off x="6238726" y="1443123"/>
            <a:ext cx="1093513" cy="359795"/>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CURATED (Gold)</a:t>
            </a:r>
          </a:p>
        </p:txBody>
      </p:sp>
      <p:sp>
        <p:nvSpPr>
          <p:cNvPr id="11" name="TextBox 10">
            <a:extLst>
              <a:ext uri="{FF2B5EF4-FFF2-40B4-BE49-F238E27FC236}">
                <a16:creationId xmlns:a16="http://schemas.microsoft.com/office/drawing/2014/main" id="{1490A8A7-891F-DE5B-6799-1F295307F151}"/>
              </a:ext>
            </a:extLst>
          </p:cNvPr>
          <p:cNvSpPr txBox="1"/>
          <p:nvPr/>
        </p:nvSpPr>
        <p:spPr>
          <a:xfrm>
            <a:off x="8110633" y="1473137"/>
            <a:ext cx="1285332" cy="376147"/>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AGGREGATED (Gold)</a:t>
            </a:r>
          </a:p>
        </p:txBody>
      </p:sp>
      <p:sp>
        <p:nvSpPr>
          <p:cNvPr id="14" name="TextBox 13">
            <a:extLst>
              <a:ext uri="{FF2B5EF4-FFF2-40B4-BE49-F238E27FC236}">
                <a16:creationId xmlns:a16="http://schemas.microsoft.com/office/drawing/2014/main" id="{1AC06A9E-3403-3DC0-A930-A6C36F0A28DD}"/>
              </a:ext>
            </a:extLst>
          </p:cNvPr>
          <p:cNvSpPr txBox="1"/>
          <p:nvPr/>
        </p:nvSpPr>
        <p:spPr>
          <a:xfrm>
            <a:off x="6071272" y="1636284"/>
            <a:ext cx="1593695" cy="27410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Processed, Harmonized Data</a:t>
            </a:r>
          </a:p>
        </p:txBody>
      </p:sp>
      <p:sp>
        <p:nvSpPr>
          <p:cNvPr id="15" name="TextBox 14">
            <a:extLst>
              <a:ext uri="{FF2B5EF4-FFF2-40B4-BE49-F238E27FC236}">
                <a16:creationId xmlns:a16="http://schemas.microsoft.com/office/drawing/2014/main" id="{57601D22-9EDD-A2AA-8409-E047A1B89542}"/>
              </a:ext>
            </a:extLst>
          </p:cNvPr>
          <p:cNvSpPr txBox="1"/>
          <p:nvPr/>
        </p:nvSpPr>
        <p:spPr>
          <a:xfrm>
            <a:off x="4027164" y="1672517"/>
            <a:ext cx="1580686" cy="252514"/>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Enriched Standard Data</a:t>
            </a:r>
          </a:p>
        </p:txBody>
      </p:sp>
      <p:sp>
        <p:nvSpPr>
          <p:cNvPr id="16" name="TextBox 15">
            <a:extLst>
              <a:ext uri="{FF2B5EF4-FFF2-40B4-BE49-F238E27FC236}">
                <a16:creationId xmlns:a16="http://schemas.microsoft.com/office/drawing/2014/main" id="{4054A5FE-BB99-91EB-1E77-2669F66838D6}"/>
              </a:ext>
            </a:extLst>
          </p:cNvPr>
          <p:cNvSpPr txBox="1"/>
          <p:nvPr/>
        </p:nvSpPr>
        <p:spPr>
          <a:xfrm>
            <a:off x="1986449" y="1738297"/>
            <a:ext cx="1596483" cy="330118"/>
          </a:xfrm>
          <a:prstGeom prst="rect">
            <a:avLst/>
          </a:prstGeom>
          <a:solidFill>
            <a:schemeClr val="bg1"/>
          </a:solidFill>
        </p:spPr>
        <p:txBody>
          <a:bodyPr wrap="square" rtlCol="0">
            <a:normAutofit fontScale="85000" lnSpcReduction="20000"/>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AS-IS Data Ingested from multiple Sources</a:t>
            </a:r>
          </a:p>
        </p:txBody>
      </p:sp>
      <p:pic>
        <p:nvPicPr>
          <p:cNvPr id="21" name="Picture 20">
            <a:extLst>
              <a:ext uri="{FF2B5EF4-FFF2-40B4-BE49-F238E27FC236}">
                <a16:creationId xmlns:a16="http://schemas.microsoft.com/office/drawing/2014/main" id="{B2C71F62-3FC0-1F46-7111-E0772748E23D}"/>
              </a:ext>
            </a:extLst>
          </p:cNvPr>
          <p:cNvPicPr>
            <a:picLocks noChangeAspect="1"/>
          </p:cNvPicPr>
          <p:nvPr/>
        </p:nvPicPr>
        <p:blipFill>
          <a:blip r:embed="rId3"/>
          <a:stretch>
            <a:fillRect/>
          </a:stretch>
        </p:blipFill>
        <p:spPr>
          <a:xfrm>
            <a:off x="4720892" y="3690135"/>
            <a:ext cx="638283" cy="582244"/>
          </a:xfrm>
          <a:prstGeom prst="rect">
            <a:avLst/>
          </a:prstGeom>
        </p:spPr>
      </p:pic>
      <p:pic>
        <p:nvPicPr>
          <p:cNvPr id="22" name="Picture 21">
            <a:extLst>
              <a:ext uri="{FF2B5EF4-FFF2-40B4-BE49-F238E27FC236}">
                <a16:creationId xmlns:a16="http://schemas.microsoft.com/office/drawing/2014/main" id="{02E38FAA-D061-C4C7-24A7-970A8740214E}"/>
              </a:ext>
            </a:extLst>
          </p:cNvPr>
          <p:cNvPicPr>
            <a:picLocks noChangeAspect="1"/>
          </p:cNvPicPr>
          <p:nvPr/>
        </p:nvPicPr>
        <p:blipFill>
          <a:blip r:embed="rId3"/>
          <a:stretch>
            <a:fillRect/>
          </a:stretch>
        </p:blipFill>
        <p:spPr>
          <a:xfrm>
            <a:off x="6732389" y="3739108"/>
            <a:ext cx="554105" cy="505456"/>
          </a:xfrm>
          <a:prstGeom prst="rect">
            <a:avLst/>
          </a:prstGeom>
        </p:spPr>
      </p:pic>
      <p:pic>
        <p:nvPicPr>
          <p:cNvPr id="23" name="Picture 22">
            <a:extLst>
              <a:ext uri="{FF2B5EF4-FFF2-40B4-BE49-F238E27FC236}">
                <a16:creationId xmlns:a16="http://schemas.microsoft.com/office/drawing/2014/main" id="{F7E5C16D-49C3-64B6-5F03-7CE40205CC20}"/>
              </a:ext>
            </a:extLst>
          </p:cNvPr>
          <p:cNvPicPr>
            <a:picLocks noChangeAspect="1"/>
          </p:cNvPicPr>
          <p:nvPr/>
        </p:nvPicPr>
        <p:blipFill>
          <a:blip r:embed="rId3"/>
          <a:stretch>
            <a:fillRect/>
          </a:stretch>
        </p:blipFill>
        <p:spPr>
          <a:xfrm>
            <a:off x="9006149" y="3706386"/>
            <a:ext cx="554105" cy="505456"/>
          </a:xfrm>
          <a:prstGeom prst="rect">
            <a:avLst/>
          </a:prstGeom>
        </p:spPr>
      </p:pic>
      <p:grpSp>
        <p:nvGrpSpPr>
          <p:cNvPr id="33" name="Group 32">
            <a:extLst>
              <a:ext uri="{FF2B5EF4-FFF2-40B4-BE49-F238E27FC236}">
                <a16:creationId xmlns:a16="http://schemas.microsoft.com/office/drawing/2014/main" id="{37CE0B79-25C0-D367-BB80-164E63524EE7}"/>
              </a:ext>
            </a:extLst>
          </p:cNvPr>
          <p:cNvGrpSpPr/>
          <p:nvPr/>
        </p:nvGrpSpPr>
        <p:grpSpPr>
          <a:xfrm>
            <a:off x="6405792" y="4770643"/>
            <a:ext cx="1179117" cy="637826"/>
            <a:chOff x="2248829" y="4285107"/>
            <a:chExt cx="1141368" cy="637826"/>
          </a:xfrm>
        </p:grpSpPr>
        <p:sp>
          <p:nvSpPr>
            <p:cNvPr id="30" name="Rectangle 29">
              <a:extLst>
                <a:ext uri="{FF2B5EF4-FFF2-40B4-BE49-F238E27FC236}">
                  <a16:creationId xmlns:a16="http://schemas.microsoft.com/office/drawing/2014/main" id="{72A9BCF5-2374-E79B-240E-FED1DEFA5C1D}"/>
                </a:ext>
              </a:extLst>
            </p:cNvPr>
            <p:cNvSpPr/>
            <p:nvPr/>
          </p:nvSpPr>
          <p:spPr>
            <a:xfrm>
              <a:off x="2248829" y="4423085"/>
              <a:ext cx="1141368" cy="4998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6" name="Picture 25">
              <a:extLst>
                <a:ext uri="{FF2B5EF4-FFF2-40B4-BE49-F238E27FC236}">
                  <a16:creationId xmlns:a16="http://schemas.microsoft.com/office/drawing/2014/main" id="{0F46AEF3-FDEE-76CD-22AF-D2A67530F4BE}"/>
                </a:ext>
              </a:extLst>
            </p:cNvPr>
            <p:cNvPicPr>
              <a:picLocks noChangeAspect="1"/>
            </p:cNvPicPr>
            <p:nvPr/>
          </p:nvPicPr>
          <p:blipFill>
            <a:blip r:embed="rId4"/>
            <a:stretch>
              <a:fillRect/>
            </a:stretch>
          </p:blipFill>
          <p:spPr>
            <a:xfrm>
              <a:off x="2298995" y="4521198"/>
              <a:ext cx="406333" cy="356578"/>
            </a:xfrm>
            <a:prstGeom prst="rect">
              <a:avLst/>
            </a:prstGeom>
          </p:spPr>
        </p:pic>
        <p:pic>
          <p:nvPicPr>
            <p:cNvPr id="28" name="Picture 27">
              <a:extLst>
                <a:ext uri="{FF2B5EF4-FFF2-40B4-BE49-F238E27FC236}">
                  <a16:creationId xmlns:a16="http://schemas.microsoft.com/office/drawing/2014/main" id="{63E1E6B7-35FC-D367-CAEC-DEB1497C397C}"/>
                </a:ext>
              </a:extLst>
            </p:cNvPr>
            <p:cNvPicPr>
              <a:picLocks noChangeAspect="1"/>
            </p:cNvPicPr>
            <p:nvPr/>
          </p:nvPicPr>
          <p:blipFill>
            <a:blip r:embed="rId5"/>
            <a:stretch>
              <a:fillRect/>
            </a:stretch>
          </p:blipFill>
          <p:spPr>
            <a:xfrm>
              <a:off x="2800772" y="4510688"/>
              <a:ext cx="307717" cy="367550"/>
            </a:xfrm>
            <a:prstGeom prst="rect">
              <a:avLst/>
            </a:prstGeom>
          </p:spPr>
        </p:pic>
        <p:sp>
          <p:nvSpPr>
            <p:cNvPr id="31" name="TextBox 30">
              <a:extLst>
                <a:ext uri="{FF2B5EF4-FFF2-40B4-BE49-F238E27FC236}">
                  <a16:creationId xmlns:a16="http://schemas.microsoft.com/office/drawing/2014/main" id="{765E3814-BE23-3836-4B6E-D14A348FC51B}"/>
                </a:ext>
              </a:extLst>
            </p:cNvPr>
            <p:cNvSpPr txBox="1"/>
            <p:nvPr/>
          </p:nvSpPr>
          <p:spPr>
            <a:xfrm>
              <a:off x="2453675" y="4303721"/>
              <a:ext cx="936521" cy="21747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Power BI Platform</a:t>
              </a:r>
            </a:p>
          </p:txBody>
        </p:sp>
        <p:pic>
          <p:nvPicPr>
            <p:cNvPr id="32" name="Picture 31" descr="Icon&#10;&#10;Description automatically generated">
              <a:extLst>
                <a:ext uri="{FF2B5EF4-FFF2-40B4-BE49-F238E27FC236}">
                  <a16:creationId xmlns:a16="http://schemas.microsoft.com/office/drawing/2014/main" id="{D72B9695-81E4-AA6B-D8FF-955581CBE3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529" y="4285107"/>
              <a:ext cx="256526" cy="275956"/>
            </a:xfrm>
            <a:prstGeom prst="rect">
              <a:avLst/>
            </a:prstGeom>
          </p:spPr>
        </p:pic>
      </p:grpSp>
      <p:cxnSp>
        <p:nvCxnSpPr>
          <p:cNvPr id="35" name="Straight Arrow Connector 34">
            <a:extLst>
              <a:ext uri="{FF2B5EF4-FFF2-40B4-BE49-F238E27FC236}">
                <a16:creationId xmlns:a16="http://schemas.microsoft.com/office/drawing/2014/main" id="{FB816AA0-5594-48BB-716E-06F535C2B7BC}"/>
              </a:ext>
            </a:extLst>
          </p:cNvPr>
          <p:cNvCxnSpPr>
            <a:cxnSpLocks/>
            <a:stCxn id="31" idx="0"/>
            <a:endCxn id="111" idx="2"/>
          </p:cNvCxnSpPr>
          <p:nvPr/>
        </p:nvCxnSpPr>
        <p:spPr>
          <a:xfrm flipH="1" flipV="1">
            <a:off x="7087357" y="4368824"/>
            <a:ext cx="13804" cy="4204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950D98E2-619D-CC5F-E9F0-5D37436B581D}"/>
              </a:ext>
            </a:extLst>
          </p:cNvPr>
          <p:cNvSpPr/>
          <p:nvPr/>
        </p:nvSpPr>
        <p:spPr>
          <a:xfrm>
            <a:off x="7718283" y="1404879"/>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E629898-9E8F-E1FD-F2E4-46B076AA7055}"/>
              </a:ext>
            </a:extLst>
          </p:cNvPr>
          <p:cNvGrpSpPr/>
          <p:nvPr/>
        </p:nvGrpSpPr>
        <p:grpSpPr>
          <a:xfrm>
            <a:off x="3778427" y="861810"/>
            <a:ext cx="5958128" cy="500213"/>
            <a:chOff x="3125743" y="1123538"/>
            <a:chExt cx="5958128" cy="500213"/>
          </a:xfrm>
        </p:grpSpPr>
        <p:sp>
          <p:nvSpPr>
            <p:cNvPr id="58" name="Arrow: Chevron 57">
              <a:extLst>
                <a:ext uri="{FF2B5EF4-FFF2-40B4-BE49-F238E27FC236}">
                  <a16:creationId xmlns:a16="http://schemas.microsoft.com/office/drawing/2014/main" id="{A0473402-8419-4AAB-BFE0-1E41882778EC}"/>
                </a:ext>
              </a:extLst>
            </p:cNvPr>
            <p:cNvSpPr/>
            <p:nvPr/>
          </p:nvSpPr>
          <p:spPr>
            <a:xfrm>
              <a:off x="3125743" y="1123538"/>
              <a:ext cx="5958128" cy="453851"/>
            </a:xfrm>
            <a:prstGeom prst="chevron">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1" name="Arrow: Striped Right 50">
              <a:extLst>
                <a:ext uri="{FF2B5EF4-FFF2-40B4-BE49-F238E27FC236}">
                  <a16:creationId xmlns:a16="http://schemas.microsoft.com/office/drawing/2014/main" id="{8EA701EE-A12C-79A4-AC50-6A6E22A2EFBE}"/>
                </a:ext>
              </a:extLst>
            </p:cNvPr>
            <p:cNvSpPr/>
            <p:nvPr/>
          </p:nvSpPr>
          <p:spPr>
            <a:xfrm>
              <a:off x="3350919" y="1199902"/>
              <a:ext cx="1287567" cy="40028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STANDARDIZE</a:t>
              </a:r>
            </a:p>
          </p:txBody>
        </p:sp>
        <p:sp>
          <p:nvSpPr>
            <p:cNvPr id="52" name="Arrow: Striped Right 51">
              <a:extLst>
                <a:ext uri="{FF2B5EF4-FFF2-40B4-BE49-F238E27FC236}">
                  <a16:creationId xmlns:a16="http://schemas.microsoft.com/office/drawing/2014/main" id="{C6A8396B-7CA4-A30D-F18D-CF18355F2FD6}"/>
                </a:ext>
              </a:extLst>
            </p:cNvPr>
            <p:cNvSpPr/>
            <p:nvPr/>
          </p:nvSpPr>
          <p:spPr>
            <a:xfrm>
              <a:off x="4703504" y="1196465"/>
              <a:ext cx="1114992"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ENRICH</a:t>
              </a:r>
            </a:p>
          </p:txBody>
        </p:sp>
        <p:sp>
          <p:nvSpPr>
            <p:cNvPr id="53" name="Arrow: Striped Right 52">
              <a:extLst>
                <a:ext uri="{FF2B5EF4-FFF2-40B4-BE49-F238E27FC236}">
                  <a16:creationId xmlns:a16="http://schemas.microsoft.com/office/drawing/2014/main" id="{A3F20D98-25FE-2F1F-73A4-77E4F7C82263}"/>
                </a:ext>
              </a:extLst>
            </p:cNvPr>
            <p:cNvSpPr/>
            <p:nvPr/>
          </p:nvSpPr>
          <p:spPr>
            <a:xfrm>
              <a:off x="5910031" y="1194168"/>
              <a:ext cx="1447558" cy="383222"/>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HARMONIZE</a:t>
              </a:r>
            </a:p>
          </p:txBody>
        </p:sp>
        <p:sp>
          <p:nvSpPr>
            <p:cNvPr id="54" name="Arrow: Striped Right 53">
              <a:extLst>
                <a:ext uri="{FF2B5EF4-FFF2-40B4-BE49-F238E27FC236}">
                  <a16:creationId xmlns:a16="http://schemas.microsoft.com/office/drawing/2014/main" id="{3F62E898-A0DC-08B3-6CF9-8CCA2AC1597D}"/>
                </a:ext>
              </a:extLst>
            </p:cNvPr>
            <p:cNvSpPr/>
            <p:nvPr/>
          </p:nvSpPr>
          <p:spPr>
            <a:xfrm>
              <a:off x="7449124" y="1186399"/>
              <a:ext cx="1256848"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AGGREGATE</a:t>
              </a:r>
            </a:p>
          </p:txBody>
        </p:sp>
      </p:grpSp>
      <p:sp>
        <p:nvSpPr>
          <p:cNvPr id="55" name="TextBox 54">
            <a:extLst>
              <a:ext uri="{FF2B5EF4-FFF2-40B4-BE49-F238E27FC236}">
                <a16:creationId xmlns:a16="http://schemas.microsoft.com/office/drawing/2014/main" id="{A5F3D87D-012F-248B-9017-7C9FCB4641BE}"/>
              </a:ext>
            </a:extLst>
          </p:cNvPr>
          <p:cNvSpPr txBox="1"/>
          <p:nvPr/>
        </p:nvSpPr>
        <p:spPr>
          <a:xfrm>
            <a:off x="3967539" y="1899807"/>
            <a:ext cx="1580686" cy="25702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Fully Defined transactional and Master Data</a:t>
            </a:r>
          </a:p>
        </p:txBody>
      </p:sp>
      <p:sp>
        <p:nvSpPr>
          <p:cNvPr id="59" name="TextBox 58">
            <a:extLst>
              <a:ext uri="{FF2B5EF4-FFF2-40B4-BE49-F238E27FC236}">
                <a16:creationId xmlns:a16="http://schemas.microsoft.com/office/drawing/2014/main" id="{4FA90E30-06C9-02B3-EFA3-E7C6CB1BE73B}"/>
              </a:ext>
            </a:extLst>
          </p:cNvPr>
          <p:cNvSpPr txBox="1"/>
          <p:nvPr/>
        </p:nvSpPr>
        <p:spPr>
          <a:xfrm>
            <a:off x="3913393" y="2543795"/>
            <a:ext cx="1576456" cy="230832"/>
          </a:xfrm>
          <a:prstGeom prst="rect">
            <a:avLst/>
          </a:prstGeom>
          <a:noFill/>
        </p:spPr>
        <p:txBody>
          <a:bodyPr wrap="square" lIns="91440" tIns="45720" rIns="91440" bIns="45720" rtlCol="0" anchor="t">
            <a:spAutoFit/>
          </a:bodyPr>
          <a:lstStyle/>
          <a:p>
            <a:pPr algn="ctr"/>
            <a:r>
              <a:rPr lang="en-US" sz="900" b="1">
                <a:cs typeface="Calibri"/>
              </a:rPr>
              <a:t>Foundational Data Products</a:t>
            </a:r>
          </a:p>
        </p:txBody>
      </p:sp>
      <p:sp>
        <p:nvSpPr>
          <p:cNvPr id="60" name="TextBox 59">
            <a:extLst>
              <a:ext uri="{FF2B5EF4-FFF2-40B4-BE49-F238E27FC236}">
                <a16:creationId xmlns:a16="http://schemas.microsoft.com/office/drawing/2014/main" id="{C1D07051-17EA-0E8B-4210-7F6AC44D2301}"/>
              </a:ext>
            </a:extLst>
          </p:cNvPr>
          <p:cNvSpPr txBox="1"/>
          <p:nvPr/>
        </p:nvSpPr>
        <p:spPr>
          <a:xfrm>
            <a:off x="6017435" y="2535207"/>
            <a:ext cx="1330381"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2" name="TextBox 61">
            <a:extLst>
              <a:ext uri="{FF2B5EF4-FFF2-40B4-BE49-F238E27FC236}">
                <a16:creationId xmlns:a16="http://schemas.microsoft.com/office/drawing/2014/main" id="{1AE19343-4AB0-6660-D42B-9082B1B7F5F1}"/>
              </a:ext>
            </a:extLst>
          </p:cNvPr>
          <p:cNvSpPr txBox="1"/>
          <p:nvPr/>
        </p:nvSpPr>
        <p:spPr>
          <a:xfrm>
            <a:off x="8143516" y="2549643"/>
            <a:ext cx="1402035"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3" name="TextBox 62">
            <a:extLst>
              <a:ext uri="{FF2B5EF4-FFF2-40B4-BE49-F238E27FC236}">
                <a16:creationId xmlns:a16="http://schemas.microsoft.com/office/drawing/2014/main" id="{26E625E1-0B23-457A-2969-E0460B5FB911}"/>
              </a:ext>
            </a:extLst>
          </p:cNvPr>
          <p:cNvSpPr txBox="1"/>
          <p:nvPr/>
        </p:nvSpPr>
        <p:spPr>
          <a:xfrm>
            <a:off x="8031702" y="1700850"/>
            <a:ext cx="1593695" cy="288402"/>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Domain specific or cross domain aggregates </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Enterpr</a:t>
            </a:r>
            <a:r>
              <a:rPr lang="en-US" sz="800">
                <a:latin typeface="Calibri" panose="020F0502020204030204" pitchFamily="34" charset="0"/>
                <a:ea typeface="Calibri" panose="020F0502020204030204" pitchFamily="34" charset="0"/>
              </a:rPr>
              <a:t>ise consumption ready</a:t>
            </a:r>
            <a:endParaRPr lang="en-US" sz="800">
              <a:effectLst/>
              <a:latin typeface="Calibri" panose="020F0502020204030204" pitchFamily="34" charset="0"/>
              <a:ea typeface="Calibri" panose="020F0502020204030204" pitchFamily="34" charset="0"/>
            </a:endParaRPr>
          </a:p>
        </p:txBody>
      </p:sp>
      <p:sp>
        <p:nvSpPr>
          <p:cNvPr id="65" name="TextBox 64">
            <a:extLst>
              <a:ext uri="{FF2B5EF4-FFF2-40B4-BE49-F238E27FC236}">
                <a16:creationId xmlns:a16="http://schemas.microsoft.com/office/drawing/2014/main" id="{1DF55E59-C060-7224-B9E8-3A852F8637DE}"/>
              </a:ext>
            </a:extLst>
          </p:cNvPr>
          <p:cNvSpPr txBox="1"/>
          <p:nvPr/>
        </p:nvSpPr>
        <p:spPr>
          <a:xfrm>
            <a:off x="5975574" y="1893840"/>
            <a:ext cx="1674008" cy="16020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Cross functional/domain</a:t>
            </a:r>
            <a:endParaRPr lang="en-US" sz="800">
              <a:effectLst/>
              <a:latin typeface="Calibri" panose="020F0502020204030204" pitchFamily="34" charset="0"/>
              <a:ea typeface="Calibri" panose="020F0502020204030204" pitchFamily="34" charset="0"/>
            </a:endParaRP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Certified ready to use</a:t>
            </a:r>
            <a:endParaRPr lang="en-US" sz="800">
              <a:effectLst/>
              <a:latin typeface="Calibri" panose="020F0502020204030204" pitchFamily="34" charset="0"/>
              <a:ea typeface="Calibri" panose="020F0502020204030204" pitchFamily="34" charset="0"/>
            </a:endParaRPr>
          </a:p>
        </p:txBody>
      </p:sp>
      <p:sp>
        <p:nvSpPr>
          <p:cNvPr id="67" name="Arrow: Right 66">
            <a:extLst>
              <a:ext uri="{FF2B5EF4-FFF2-40B4-BE49-F238E27FC236}">
                <a16:creationId xmlns:a16="http://schemas.microsoft.com/office/drawing/2014/main" id="{B71DBE80-C7DB-FE39-9346-FE3DDDF4D99D}"/>
              </a:ext>
            </a:extLst>
          </p:cNvPr>
          <p:cNvSpPr/>
          <p:nvPr/>
        </p:nvSpPr>
        <p:spPr>
          <a:xfrm>
            <a:off x="3641157"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BE65F7-EE83-814F-97EB-E543C351501D}"/>
              </a:ext>
            </a:extLst>
          </p:cNvPr>
          <p:cNvSpPr/>
          <p:nvPr/>
        </p:nvSpPr>
        <p:spPr>
          <a:xfrm>
            <a:off x="5663728"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5A543D-8CF8-6D54-801E-85D9A7EA2338}"/>
              </a:ext>
            </a:extLst>
          </p:cNvPr>
          <p:cNvSpPr txBox="1"/>
          <p:nvPr/>
        </p:nvSpPr>
        <p:spPr>
          <a:xfrm>
            <a:off x="1939558" y="2104848"/>
            <a:ext cx="1660158" cy="13575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Data in native format from multiple data sources</a:t>
            </a:r>
          </a:p>
        </p:txBody>
      </p:sp>
      <p:pic>
        <p:nvPicPr>
          <p:cNvPr id="99" name="Picture 98">
            <a:extLst>
              <a:ext uri="{FF2B5EF4-FFF2-40B4-BE49-F238E27FC236}">
                <a16:creationId xmlns:a16="http://schemas.microsoft.com/office/drawing/2014/main" id="{FA55C41C-A524-E6F7-BC6C-8A334CAD2EA8}"/>
              </a:ext>
            </a:extLst>
          </p:cNvPr>
          <p:cNvPicPr>
            <a:picLocks noChangeAspect="1"/>
          </p:cNvPicPr>
          <p:nvPr/>
        </p:nvPicPr>
        <p:blipFill>
          <a:blip r:embed="rId7"/>
          <a:stretch>
            <a:fillRect/>
          </a:stretch>
        </p:blipFill>
        <p:spPr>
          <a:xfrm>
            <a:off x="6807816" y="5585107"/>
            <a:ext cx="285531" cy="254897"/>
          </a:xfrm>
          <a:prstGeom prst="rect">
            <a:avLst/>
          </a:prstGeom>
        </p:spPr>
      </p:pic>
      <p:sp>
        <p:nvSpPr>
          <p:cNvPr id="108" name="Arrow: Up-Down 107">
            <a:extLst>
              <a:ext uri="{FF2B5EF4-FFF2-40B4-BE49-F238E27FC236}">
                <a16:creationId xmlns:a16="http://schemas.microsoft.com/office/drawing/2014/main" id="{E5A1C018-5970-743D-38EC-77E8B7986664}"/>
              </a:ext>
            </a:extLst>
          </p:cNvPr>
          <p:cNvSpPr/>
          <p:nvPr/>
        </p:nvSpPr>
        <p:spPr>
          <a:xfrm>
            <a:off x="7004635" y="2794136"/>
            <a:ext cx="218506" cy="63571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Arrow: Up-Down 108">
            <a:extLst>
              <a:ext uri="{FF2B5EF4-FFF2-40B4-BE49-F238E27FC236}">
                <a16:creationId xmlns:a16="http://schemas.microsoft.com/office/drawing/2014/main" id="{E9861C00-BB58-5A8A-ADF2-70BEE03AD043}"/>
              </a:ext>
            </a:extLst>
          </p:cNvPr>
          <p:cNvSpPr/>
          <p:nvPr/>
        </p:nvSpPr>
        <p:spPr>
          <a:xfrm>
            <a:off x="4904555" y="2791151"/>
            <a:ext cx="178775" cy="64168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ED2AEED-144C-99B9-2C70-DD39C914701E}"/>
              </a:ext>
            </a:extLst>
          </p:cNvPr>
          <p:cNvSpPr txBox="1"/>
          <p:nvPr/>
        </p:nvSpPr>
        <p:spPr>
          <a:xfrm>
            <a:off x="7776877" y="3407102"/>
            <a:ext cx="795797" cy="234165"/>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WORKSPACE</a:t>
            </a:r>
          </a:p>
        </p:txBody>
      </p:sp>
      <p:pic>
        <p:nvPicPr>
          <p:cNvPr id="153" name="Picture 152">
            <a:extLst>
              <a:ext uri="{FF2B5EF4-FFF2-40B4-BE49-F238E27FC236}">
                <a16:creationId xmlns:a16="http://schemas.microsoft.com/office/drawing/2014/main" id="{79198F05-D4B2-DABF-FB23-665FA001D62B}"/>
              </a:ext>
            </a:extLst>
          </p:cNvPr>
          <p:cNvPicPr>
            <a:picLocks noChangeAspect="1"/>
          </p:cNvPicPr>
          <p:nvPr/>
        </p:nvPicPr>
        <p:blipFill>
          <a:blip r:embed="rId8"/>
          <a:stretch>
            <a:fillRect/>
          </a:stretch>
        </p:blipFill>
        <p:spPr>
          <a:xfrm>
            <a:off x="10534453" y="4422576"/>
            <a:ext cx="375730" cy="293146"/>
          </a:xfrm>
          <a:prstGeom prst="rect">
            <a:avLst/>
          </a:prstGeom>
        </p:spPr>
      </p:pic>
      <p:pic>
        <p:nvPicPr>
          <p:cNvPr id="154" name="Picture 153" descr="Icon&#10;&#10;Description automatically generated">
            <a:extLst>
              <a:ext uri="{FF2B5EF4-FFF2-40B4-BE49-F238E27FC236}">
                <a16:creationId xmlns:a16="http://schemas.microsoft.com/office/drawing/2014/main" id="{C290DEB6-C7BA-D710-A071-122D1A9C1C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2514" y="3674835"/>
            <a:ext cx="549318" cy="590925"/>
          </a:xfrm>
          <a:prstGeom prst="rect">
            <a:avLst/>
          </a:prstGeom>
        </p:spPr>
      </p:pic>
      <p:sp>
        <p:nvSpPr>
          <p:cNvPr id="162" name="Arrow: Right 161">
            <a:extLst>
              <a:ext uri="{FF2B5EF4-FFF2-40B4-BE49-F238E27FC236}">
                <a16:creationId xmlns:a16="http://schemas.microsoft.com/office/drawing/2014/main" id="{B3C65D08-1013-DC81-7349-423125B03291}"/>
              </a:ext>
            </a:extLst>
          </p:cNvPr>
          <p:cNvSpPr/>
          <p:nvPr/>
        </p:nvSpPr>
        <p:spPr>
          <a:xfrm>
            <a:off x="9827998" y="3751963"/>
            <a:ext cx="326772" cy="38658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1921B8E7-6CB7-E9D1-D826-A69B934179DD}"/>
              </a:ext>
            </a:extLst>
          </p:cNvPr>
          <p:cNvSpPr txBox="1"/>
          <p:nvPr/>
        </p:nvSpPr>
        <p:spPr>
          <a:xfrm>
            <a:off x="5089067" y="3013588"/>
            <a:ext cx="1085971" cy="3134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err="1">
                <a:ln/>
                <a:solidFill>
                  <a:sysClr val="windowText" lastClr="000000"/>
                </a:solidFill>
                <a:latin typeface="Calibri" panose="020F0502020204030204" pitchFamily="34" charset="0"/>
              </a:rPr>
              <a:t>DirectQuery</a:t>
            </a:r>
            <a:r>
              <a:rPr lang="en-US" sz="900">
                <a:ln/>
                <a:solidFill>
                  <a:sysClr val="windowText" lastClr="000000"/>
                </a:solidFill>
                <a:latin typeface="Calibri" panose="020F0502020204030204" pitchFamily="34" charset="0"/>
              </a:rPr>
              <a:t>/Live Connection</a:t>
            </a:r>
          </a:p>
        </p:txBody>
      </p:sp>
      <p:sp>
        <p:nvSpPr>
          <p:cNvPr id="37" name="TextBox 36">
            <a:extLst>
              <a:ext uri="{FF2B5EF4-FFF2-40B4-BE49-F238E27FC236}">
                <a16:creationId xmlns:a16="http://schemas.microsoft.com/office/drawing/2014/main" id="{F243781A-257E-2B42-19D5-22B3D4596E0B}"/>
              </a:ext>
            </a:extLst>
          </p:cNvPr>
          <p:cNvSpPr txBox="1"/>
          <p:nvPr/>
        </p:nvSpPr>
        <p:spPr>
          <a:xfrm>
            <a:off x="7163822" y="3187427"/>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Composite mode</a:t>
            </a:r>
          </a:p>
        </p:txBody>
      </p:sp>
      <p:sp>
        <p:nvSpPr>
          <p:cNvPr id="39" name="TextBox 38">
            <a:extLst>
              <a:ext uri="{FF2B5EF4-FFF2-40B4-BE49-F238E27FC236}">
                <a16:creationId xmlns:a16="http://schemas.microsoft.com/office/drawing/2014/main" id="{B9A89140-7397-3266-0257-DB08FFC94FD9}"/>
              </a:ext>
            </a:extLst>
          </p:cNvPr>
          <p:cNvSpPr txBox="1"/>
          <p:nvPr/>
        </p:nvSpPr>
        <p:spPr>
          <a:xfrm>
            <a:off x="9213625" y="3036024"/>
            <a:ext cx="757930" cy="26585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Import Mode</a:t>
            </a:r>
          </a:p>
        </p:txBody>
      </p:sp>
      <p:sp>
        <p:nvSpPr>
          <p:cNvPr id="105" name="TextBox 104">
            <a:extLst>
              <a:ext uri="{FF2B5EF4-FFF2-40B4-BE49-F238E27FC236}">
                <a16:creationId xmlns:a16="http://schemas.microsoft.com/office/drawing/2014/main" id="{85BC4851-1232-95DF-8410-F1631D4CB777}"/>
              </a:ext>
            </a:extLst>
          </p:cNvPr>
          <p:cNvSpPr txBox="1"/>
          <p:nvPr/>
        </p:nvSpPr>
        <p:spPr>
          <a:xfrm>
            <a:off x="7198176" y="3000701"/>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Import mode</a:t>
            </a:r>
          </a:p>
        </p:txBody>
      </p:sp>
      <p:sp>
        <p:nvSpPr>
          <p:cNvPr id="161" name="TextBox 160">
            <a:extLst>
              <a:ext uri="{FF2B5EF4-FFF2-40B4-BE49-F238E27FC236}">
                <a16:creationId xmlns:a16="http://schemas.microsoft.com/office/drawing/2014/main" id="{704DFDB6-7F3F-F8E6-EB8C-C9F192A767EE}"/>
              </a:ext>
            </a:extLst>
          </p:cNvPr>
          <p:cNvSpPr txBox="1"/>
          <p:nvPr/>
        </p:nvSpPr>
        <p:spPr>
          <a:xfrm>
            <a:off x="5514772" y="4145858"/>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64" name="TextBox 163">
            <a:extLst>
              <a:ext uri="{FF2B5EF4-FFF2-40B4-BE49-F238E27FC236}">
                <a16:creationId xmlns:a16="http://schemas.microsoft.com/office/drawing/2014/main" id="{BDABEA30-B14A-A277-7AFE-74BA3BD7DCA6}"/>
              </a:ext>
            </a:extLst>
          </p:cNvPr>
          <p:cNvSpPr txBox="1"/>
          <p:nvPr/>
        </p:nvSpPr>
        <p:spPr>
          <a:xfrm>
            <a:off x="7869115" y="4129003"/>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83" name="TextBox 182">
            <a:extLst>
              <a:ext uri="{FF2B5EF4-FFF2-40B4-BE49-F238E27FC236}">
                <a16:creationId xmlns:a16="http://schemas.microsoft.com/office/drawing/2014/main" id="{992BF1D3-2392-B06C-463D-304C5E6CF50B}"/>
              </a:ext>
            </a:extLst>
          </p:cNvPr>
          <p:cNvSpPr txBox="1"/>
          <p:nvPr/>
        </p:nvSpPr>
        <p:spPr>
          <a:xfrm>
            <a:off x="5287857" y="2749348"/>
            <a:ext cx="954709" cy="20215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Hybrid Tables</a:t>
            </a:r>
          </a:p>
        </p:txBody>
      </p:sp>
      <p:sp>
        <p:nvSpPr>
          <p:cNvPr id="44" name="TextBox 43">
            <a:extLst>
              <a:ext uri="{FF2B5EF4-FFF2-40B4-BE49-F238E27FC236}">
                <a16:creationId xmlns:a16="http://schemas.microsoft.com/office/drawing/2014/main" id="{1E00B41F-05D9-EAA0-4003-81A9026D7D6C}"/>
              </a:ext>
            </a:extLst>
          </p:cNvPr>
          <p:cNvSpPr txBox="1"/>
          <p:nvPr/>
        </p:nvSpPr>
        <p:spPr>
          <a:xfrm>
            <a:off x="2102809" y="2496767"/>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pic>
        <p:nvPicPr>
          <p:cNvPr id="17" name="Picture 16">
            <a:extLst>
              <a:ext uri="{FF2B5EF4-FFF2-40B4-BE49-F238E27FC236}">
                <a16:creationId xmlns:a16="http://schemas.microsoft.com/office/drawing/2014/main" id="{AFB2E063-9A4A-1A67-C54B-F8490CC7F00E}"/>
              </a:ext>
            </a:extLst>
          </p:cNvPr>
          <p:cNvPicPr>
            <a:picLocks noChangeAspect="1"/>
          </p:cNvPicPr>
          <p:nvPr/>
        </p:nvPicPr>
        <p:blipFill>
          <a:blip r:embed="rId9"/>
          <a:stretch>
            <a:fillRect/>
          </a:stretch>
        </p:blipFill>
        <p:spPr>
          <a:xfrm>
            <a:off x="3171822" y="2408269"/>
            <a:ext cx="270485" cy="253876"/>
          </a:xfrm>
          <a:prstGeom prst="rect">
            <a:avLst/>
          </a:prstGeom>
          <a:effectLst/>
        </p:spPr>
      </p:pic>
      <p:pic>
        <p:nvPicPr>
          <p:cNvPr id="20" name="Picture 19">
            <a:extLst>
              <a:ext uri="{FF2B5EF4-FFF2-40B4-BE49-F238E27FC236}">
                <a16:creationId xmlns:a16="http://schemas.microsoft.com/office/drawing/2014/main" id="{BD444F42-8175-1199-52B9-C90463D8765B}"/>
              </a:ext>
            </a:extLst>
          </p:cNvPr>
          <p:cNvPicPr>
            <a:picLocks noChangeAspect="1"/>
          </p:cNvPicPr>
          <p:nvPr/>
        </p:nvPicPr>
        <p:blipFill>
          <a:blip r:embed="rId9"/>
          <a:stretch>
            <a:fillRect/>
          </a:stretch>
        </p:blipFill>
        <p:spPr>
          <a:xfrm>
            <a:off x="5208543" y="2273288"/>
            <a:ext cx="270485" cy="253876"/>
          </a:xfrm>
          <a:prstGeom prst="rect">
            <a:avLst/>
          </a:prstGeom>
          <a:effectLst/>
        </p:spPr>
      </p:pic>
      <p:pic>
        <p:nvPicPr>
          <p:cNvPr id="36" name="Picture 35">
            <a:extLst>
              <a:ext uri="{FF2B5EF4-FFF2-40B4-BE49-F238E27FC236}">
                <a16:creationId xmlns:a16="http://schemas.microsoft.com/office/drawing/2014/main" id="{C356BA65-2284-A31F-1B70-FFAB9FC287A5}"/>
              </a:ext>
            </a:extLst>
          </p:cNvPr>
          <p:cNvPicPr>
            <a:picLocks noChangeAspect="1"/>
          </p:cNvPicPr>
          <p:nvPr/>
        </p:nvPicPr>
        <p:blipFill>
          <a:blip r:embed="rId9"/>
          <a:stretch>
            <a:fillRect/>
          </a:stretch>
        </p:blipFill>
        <p:spPr>
          <a:xfrm>
            <a:off x="7332239" y="2231585"/>
            <a:ext cx="270485" cy="253876"/>
          </a:xfrm>
          <a:prstGeom prst="rect">
            <a:avLst/>
          </a:prstGeom>
          <a:effectLst/>
        </p:spPr>
      </p:pic>
      <p:pic>
        <p:nvPicPr>
          <p:cNvPr id="43" name="Picture 42">
            <a:extLst>
              <a:ext uri="{FF2B5EF4-FFF2-40B4-BE49-F238E27FC236}">
                <a16:creationId xmlns:a16="http://schemas.microsoft.com/office/drawing/2014/main" id="{0A580EE6-CD27-0645-4112-C3DB4F7B95A1}"/>
              </a:ext>
            </a:extLst>
          </p:cNvPr>
          <p:cNvPicPr>
            <a:picLocks noChangeAspect="1"/>
          </p:cNvPicPr>
          <p:nvPr/>
        </p:nvPicPr>
        <p:blipFill>
          <a:blip r:embed="rId9"/>
          <a:stretch>
            <a:fillRect/>
          </a:stretch>
        </p:blipFill>
        <p:spPr>
          <a:xfrm>
            <a:off x="9352714" y="2196349"/>
            <a:ext cx="270485" cy="253876"/>
          </a:xfrm>
          <a:prstGeom prst="rect">
            <a:avLst/>
          </a:prstGeom>
          <a:effectLst/>
        </p:spPr>
      </p:pic>
      <p:sp>
        <p:nvSpPr>
          <p:cNvPr id="106" name="Arrow: Up-Down 105">
            <a:extLst>
              <a:ext uri="{FF2B5EF4-FFF2-40B4-BE49-F238E27FC236}">
                <a16:creationId xmlns:a16="http://schemas.microsoft.com/office/drawing/2014/main" id="{672384A2-A3C8-9336-41E2-E2AD4EB1E4AF}"/>
              </a:ext>
            </a:extLst>
          </p:cNvPr>
          <p:cNvSpPr/>
          <p:nvPr/>
        </p:nvSpPr>
        <p:spPr>
          <a:xfrm>
            <a:off x="8995119" y="2794136"/>
            <a:ext cx="218506" cy="63571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17C5852E-71C7-BC5D-D149-4D2DAE4256B5}"/>
              </a:ext>
            </a:extLst>
          </p:cNvPr>
          <p:cNvSpPr txBox="1"/>
          <p:nvPr/>
        </p:nvSpPr>
        <p:spPr>
          <a:xfrm>
            <a:off x="6632434" y="5864753"/>
            <a:ext cx="628271" cy="29661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Developer</a:t>
            </a:r>
          </a:p>
        </p:txBody>
      </p:sp>
      <p:sp>
        <p:nvSpPr>
          <p:cNvPr id="18" name="Rectangle 17">
            <a:extLst>
              <a:ext uri="{FF2B5EF4-FFF2-40B4-BE49-F238E27FC236}">
                <a16:creationId xmlns:a16="http://schemas.microsoft.com/office/drawing/2014/main" id="{610A325D-6EE1-7ACA-492C-C930389B706B}"/>
              </a:ext>
            </a:extLst>
          </p:cNvPr>
          <p:cNvSpPr/>
          <p:nvPr/>
        </p:nvSpPr>
        <p:spPr>
          <a:xfrm>
            <a:off x="10393282" y="1275460"/>
            <a:ext cx="1384076" cy="1908673"/>
          </a:xfrm>
          <a:prstGeom prst="rect">
            <a:avLst/>
          </a:prstGeom>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E7D6E42B-58CD-8F77-77D8-177497538695}"/>
              </a:ext>
            </a:extLst>
          </p:cNvPr>
          <p:cNvSpPr txBox="1"/>
          <p:nvPr/>
        </p:nvSpPr>
        <p:spPr>
          <a:xfrm>
            <a:off x="10666616" y="1313645"/>
            <a:ext cx="818548" cy="211195"/>
          </a:xfrm>
          <a:prstGeom prst="rect">
            <a:avLst/>
          </a:prstGeom>
          <a:solidFill>
            <a:schemeClr val="bg1"/>
          </a:solidFill>
        </p:spPr>
        <p:txBody>
          <a:bodyPr wrap="square" rtlCol="0">
            <a:normAutofit fontScale="85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900" b="1"/>
              <a:t>ANALYTICS</a:t>
            </a:r>
          </a:p>
        </p:txBody>
      </p:sp>
      <p:pic>
        <p:nvPicPr>
          <p:cNvPr id="25" name="Picture 24">
            <a:extLst>
              <a:ext uri="{FF2B5EF4-FFF2-40B4-BE49-F238E27FC236}">
                <a16:creationId xmlns:a16="http://schemas.microsoft.com/office/drawing/2014/main" id="{46050C19-ED38-17F3-7316-0D528A53AD92}"/>
              </a:ext>
            </a:extLst>
          </p:cNvPr>
          <p:cNvPicPr>
            <a:picLocks noChangeAspect="1"/>
          </p:cNvPicPr>
          <p:nvPr/>
        </p:nvPicPr>
        <p:blipFill>
          <a:blip r:embed="rId10"/>
          <a:stretch>
            <a:fillRect/>
          </a:stretch>
        </p:blipFill>
        <p:spPr>
          <a:xfrm>
            <a:off x="10822107" y="2676148"/>
            <a:ext cx="574985" cy="462975"/>
          </a:xfrm>
          <a:prstGeom prst="rect">
            <a:avLst/>
          </a:prstGeom>
        </p:spPr>
      </p:pic>
      <p:sp>
        <p:nvSpPr>
          <p:cNvPr id="27" name="TextBox 26">
            <a:extLst>
              <a:ext uri="{FF2B5EF4-FFF2-40B4-BE49-F238E27FC236}">
                <a16:creationId xmlns:a16="http://schemas.microsoft.com/office/drawing/2014/main" id="{E7CCC5D5-3E78-E1E1-4025-0A6F6524A15B}"/>
              </a:ext>
            </a:extLst>
          </p:cNvPr>
          <p:cNvSpPr txBox="1"/>
          <p:nvPr/>
        </p:nvSpPr>
        <p:spPr>
          <a:xfrm>
            <a:off x="10598309" y="1939722"/>
            <a:ext cx="871100" cy="369332"/>
          </a:xfrm>
          <a:prstGeom prst="rect">
            <a:avLst/>
          </a:prstGeom>
          <a:noFill/>
        </p:spPr>
        <p:txBody>
          <a:bodyPr wrap="square" lIns="91440" tIns="45720" rIns="91440" bIns="45720" rtlCol="0" anchor="t">
            <a:spAutoFit/>
          </a:bodyPr>
          <a:lstStyle/>
          <a:p>
            <a:pPr algn="ctr"/>
            <a:r>
              <a:rPr lang="en-US" sz="900" b="1">
                <a:cs typeface="Calibri"/>
              </a:rPr>
              <a:t>Analytical Products</a:t>
            </a:r>
          </a:p>
        </p:txBody>
      </p:sp>
      <p:sp>
        <p:nvSpPr>
          <p:cNvPr id="29" name="TextBox 28">
            <a:extLst>
              <a:ext uri="{FF2B5EF4-FFF2-40B4-BE49-F238E27FC236}">
                <a16:creationId xmlns:a16="http://schemas.microsoft.com/office/drawing/2014/main" id="{2F78F2B8-9F4B-C420-514B-40C75F0295E3}"/>
              </a:ext>
            </a:extLst>
          </p:cNvPr>
          <p:cNvSpPr txBox="1"/>
          <p:nvPr/>
        </p:nvSpPr>
        <p:spPr>
          <a:xfrm>
            <a:off x="10435344" y="1477434"/>
            <a:ext cx="1401368" cy="45538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Reports</a:t>
            </a:r>
          </a:p>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Advanced Analytics</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Data Science </a:t>
            </a:r>
          </a:p>
        </p:txBody>
      </p:sp>
      <p:sp>
        <p:nvSpPr>
          <p:cNvPr id="34" name="Arrow: Up-Down 33">
            <a:extLst>
              <a:ext uri="{FF2B5EF4-FFF2-40B4-BE49-F238E27FC236}">
                <a16:creationId xmlns:a16="http://schemas.microsoft.com/office/drawing/2014/main" id="{B50CE1C0-3A5B-6B86-ADCE-8498392FC00A}"/>
              </a:ext>
            </a:extLst>
          </p:cNvPr>
          <p:cNvSpPr/>
          <p:nvPr/>
        </p:nvSpPr>
        <p:spPr>
          <a:xfrm>
            <a:off x="10977447" y="2254923"/>
            <a:ext cx="218827" cy="363131"/>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992C5336-FD26-1AA8-D934-7676706663A0}"/>
              </a:ext>
            </a:extLst>
          </p:cNvPr>
          <p:cNvPicPr>
            <a:picLocks noChangeAspect="1"/>
          </p:cNvPicPr>
          <p:nvPr/>
        </p:nvPicPr>
        <p:blipFill>
          <a:blip r:embed="rId9"/>
          <a:stretch>
            <a:fillRect/>
          </a:stretch>
        </p:blipFill>
        <p:spPr>
          <a:xfrm>
            <a:off x="10554060" y="2374755"/>
            <a:ext cx="336516" cy="315853"/>
          </a:xfrm>
          <a:prstGeom prst="rect">
            <a:avLst/>
          </a:prstGeom>
          <a:effectLst/>
        </p:spPr>
      </p:pic>
      <p:sp>
        <p:nvSpPr>
          <p:cNvPr id="45" name="Arrow: Striped Right 44">
            <a:extLst>
              <a:ext uri="{FF2B5EF4-FFF2-40B4-BE49-F238E27FC236}">
                <a16:creationId xmlns:a16="http://schemas.microsoft.com/office/drawing/2014/main" id="{B1D62436-B820-E85B-A7C8-C69891D5E803}"/>
              </a:ext>
            </a:extLst>
          </p:cNvPr>
          <p:cNvSpPr/>
          <p:nvPr/>
        </p:nvSpPr>
        <p:spPr>
          <a:xfrm>
            <a:off x="1788086" y="2058965"/>
            <a:ext cx="377951" cy="406212"/>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A6FF6A1-4A7B-9955-6D13-3AA585BE0B6D}"/>
              </a:ext>
            </a:extLst>
          </p:cNvPr>
          <p:cNvCxnSpPr>
            <a:cxnSpLocks/>
          </p:cNvCxnSpPr>
          <p:nvPr/>
        </p:nvCxnSpPr>
        <p:spPr>
          <a:xfrm>
            <a:off x="1832393" y="1140447"/>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8" name="Rectangle 47">
            <a:extLst>
              <a:ext uri="{FF2B5EF4-FFF2-40B4-BE49-F238E27FC236}">
                <a16:creationId xmlns:a16="http://schemas.microsoft.com/office/drawing/2014/main" id="{5FCC6F3A-C09D-C594-97DD-78EBE2F6AA4B}"/>
              </a:ext>
            </a:extLst>
          </p:cNvPr>
          <p:cNvSpPr/>
          <p:nvPr/>
        </p:nvSpPr>
        <p:spPr>
          <a:xfrm>
            <a:off x="130177" y="696944"/>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50" name="Group 49">
            <a:extLst>
              <a:ext uri="{FF2B5EF4-FFF2-40B4-BE49-F238E27FC236}">
                <a16:creationId xmlns:a16="http://schemas.microsoft.com/office/drawing/2014/main" id="{6B344978-3B11-AA81-A09A-98EC8CBB7DF7}"/>
              </a:ext>
            </a:extLst>
          </p:cNvPr>
          <p:cNvGrpSpPr/>
          <p:nvPr/>
        </p:nvGrpSpPr>
        <p:grpSpPr>
          <a:xfrm>
            <a:off x="1121804" y="2569661"/>
            <a:ext cx="374038" cy="464355"/>
            <a:chOff x="1439467" y="4520777"/>
            <a:chExt cx="374038" cy="464355"/>
          </a:xfrm>
        </p:grpSpPr>
        <p:sp>
          <p:nvSpPr>
            <p:cNvPr id="79" name="TextBox 78">
              <a:extLst>
                <a:ext uri="{FF2B5EF4-FFF2-40B4-BE49-F238E27FC236}">
                  <a16:creationId xmlns:a16="http://schemas.microsoft.com/office/drawing/2014/main" id="{E324785B-0156-C3B3-B047-3A9BB3945E3D}"/>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81" name="Picture 80">
              <a:extLst>
                <a:ext uri="{FF2B5EF4-FFF2-40B4-BE49-F238E27FC236}">
                  <a16:creationId xmlns:a16="http://schemas.microsoft.com/office/drawing/2014/main" id="{9DBC9CCB-91C1-A17C-AA72-086FDE414104}"/>
                </a:ext>
              </a:extLst>
            </p:cNvPr>
            <p:cNvPicPr>
              <a:picLocks noChangeAspect="1"/>
            </p:cNvPicPr>
            <p:nvPr/>
          </p:nvPicPr>
          <p:blipFill>
            <a:blip r:embed="rId11"/>
            <a:stretch>
              <a:fillRect/>
            </a:stretch>
          </p:blipFill>
          <p:spPr>
            <a:xfrm>
              <a:off x="1475383" y="4520777"/>
              <a:ext cx="321568" cy="302162"/>
            </a:xfrm>
            <a:prstGeom prst="rect">
              <a:avLst/>
            </a:prstGeom>
          </p:spPr>
        </p:pic>
      </p:grpSp>
      <p:sp>
        <p:nvSpPr>
          <p:cNvPr id="83" name="Rectangle 82">
            <a:extLst>
              <a:ext uri="{FF2B5EF4-FFF2-40B4-BE49-F238E27FC236}">
                <a16:creationId xmlns:a16="http://schemas.microsoft.com/office/drawing/2014/main" id="{FF68C4BB-5543-3AA4-A82F-42D47F8F2889}"/>
              </a:ext>
            </a:extLst>
          </p:cNvPr>
          <p:cNvSpPr/>
          <p:nvPr/>
        </p:nvSpPr>
        <p:spPr>
          <a:xfrm>
            <a:off x="339765" y="966224"/>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93" name="TextBox 92">
            <a:extLst>
              <a:ext uri="{FF2B5EF4-FFF2-40B4-BE49-F238E27FC236}">
                <a16:creationId xmlns:a16="http://schemas.microsoft.com/office/drawing/2014/main" id="{4D57D152-8545-93D6-2C67-198A59478902}"/>
              </a:ext>
            </a:extLst>
          </p:cNvPr>
          <p:cNvSpPr txBox="1"/>
          <p:nvPr/>
        </p:nvSpPr>
        <p:spPr>
          <a:xfrm>
            <a:off x="343360" y="1606251"/>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95" name="Picture 94">
            <a:extLst>
              <a:ext uri="{FF2B5EF4-FFF2-40B4-BE49-F238E27FC236}">
                <a16:creationId xmlns:a16="http://schemas.microsoft.com/office/drawing/2014/main" id="{BBD1EEA2-2A67-08E5-2E07-479977444A7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8614" y="1207381"/>
            <a:ext cx="302122" cy="344009"/>
          </a:xfrm>
          <a:prstGeom prst="rect">
            <a:avLst/>
          </a:prstGeom>
          <a:effectLst>
            <a:outerShdw blurRad="50800" dist="50800" dir="5400000" algn="ctr" rotWithShape="0">
              <a:schemeClr val="bg1"/>
            </a:outerShdw>
          </a:effectLst>
        </p:spPr>
      </p:pic>
      <p:cxnSp>
        <p:nvCxnSpPr>
          <p:cNvPr id="97" name="Elbow Connector 12">
            <a:extLst>
              <a:ext uri="{FF2B5EF4-FFF2-40B4-BE49-F238E27FC236}">
                <a16:creationId xmlns:a16="http://schemas.microsoft.com/office/drawing/2014/main" id="{9E2BC870-8888-ACF9-1FE1-A5FCD44CF063}"/>
              </a:ext>
            </a:extLst>
          </p:cNvPr>
          <p:cNvCxnSpPr>
            <a:cxnSpLocks/>
            <a:stCxn id="83" idx="2"/>
            <a:endCxn id="133" idx="1"/>
          </p:cNvCxnSpPr>
          <p:nvPr/>
        </p:nvCxnSpPr>
        <p:spPr>
          <a:xfrm rot="16200000" flipH="1">
            <a:off x="241304" y="2831133"/>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8" name="Elbow Connector 191">
            <a:extLst>
              <a:ext uri="{FF2B5EF4-FFF2-40B4-BE49-F238E27FC236}">
                <a16:creationId xmlns:a16="http://schemas.microsoft.com/office/drawing/2014/main" id="{924C8BA0-84D8-2918-DA8B-30D67EF90EAB}"/>
              </a:ext>
            </a:extLst>
          </p:cNvPr>
          <p:cNvCxnSpPr>
            <a:cxnSpLocks/>
            <a:stCxn id="83" idx="2"/>
            <a:endCxn id="81" idx="1"/>
          </p:cNvCxnSpPr>
          <p:nvPr/>
        </p:nvCxnSpPr>
        <p:spPr>
          <a:xfrm rot="16200000" flipH="1">
            <a:off x="754708" y="2317730"/>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0" name="TextBox 99">
            <a:extLst>
              <a:ext uri="{FF2B5EF4-FFF2-40B4-BE49-F238E27FC236}">
                <a16:creationId xmlns:a16="http://schemas.microsoft.com/office/drawing/2014/main" id="{5AF1A386-DF23-BAAE-23FC-52B1D79142A3}"/>
              </a:ext>
            </a:extLst>
          </p:cNvPr>
          <p:cNvSpPr txBox="1"/>
          <p:nvPr/>
        </p:nvSpPr>
        <p:spPr>
          <a:xfrm>
            <a:off x="1042736" y="2305078"/>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102" name="TextBox 101">
            <a:extLst>
              <a:ext uri="{FF2B5EF4-FFF2-40B4-BE49-F238E27FC236}">
                <a16:creationId xmlns:a16="http://schemas.microsoft.com/office/drawing/2014/main" id="{6690D9B7-7501-BF0C-5FD6-E5189962C990}"/>
              </a:ext>
            </a:extLst>
          </p:cNvPr>
          <p:cNvSpPr txBox="1"/>
          <p:nvPr/>
        </p:nvSpPr>
        <p:spPr>
          <a:xfrm>
            <a:off x="1047177" y="3273020"/>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103" name="Picture 102">
            <a:extLst>
              <a:ext uri="{FF2B5EF4-FFF2-40B4-BE49-F238E27FC236}">
                <a16:creationId xmlns:a16="http://schemas.microsoft.com/office/drawing/2014/main" id="{3B6320F4-24F1-E0B1-EA20-B20681D35FA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0490" y="1216408"/>
            <a:ext cx="302122" cy="344009"/>
          </a:xfrm>
          <a:prstGeom prst="rect">
            <a:avLst/>
          </a:prstGeom>
          <a:effectLst>
            <a:outerShdw blurRad="50800" dist="50800" dir="5400000" algn="ctr" rotWithShape="0">
              <a:schemeClr val="bg1"/>
            </a:outerShdw>
          </a:effectLst>
        </p:spPr>
      </p:pic>
      <p:pic>
        <p:nvPicPr>
          <p:cNvPr id="104" name="Picture 103">
            <a:extLst>
              <a:ext uri="{FF2B5EF4-FFF2-40B4-BE49-F238E27FC236}">
                <a16:creationId xmlns:a16="http://schemas.microsoft.com/office/drawing/2014/main" id="{AF2F29B6-C88A-BCDD-4D5B-C6FB0153EBF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0156" y="1223190"/>
            <a:ext cx="302122" cy="344009"/>
          </a:xfrm>
          <a:prstGeom prst="rect">
            <a:avLst/>
          </a:prstGeom>
          <a:effectLst>
            <a:outerShdw blurRad="50800" dist="50800" dir="5400000" algn="ctr" rotWithShape="0">
              <a:schemeClr val="bg1"/>
            </a:outerShdw>
          </a:effectLst>
        </p:spPr>
      </p:pic>
      <p:grpSp>
        <p:nvGrpSpPr>
          <p:cNvPr id="107" name="Group 106">
            <a:extLst>
              <a:ext uri="{FF2B5EF4-FFF2-40B4-BE49-F238E27FC236}">
                <a16:creationId xmlns:a16="http://schemas.microsoft.com/office/drawing/2014/main" id="{19A77F36-9E77-277C-C1A7-B2B4F0E539C8}"/>
              </a:ext>
            </a:extLst>
          </p:cNvPr>
          <p:cNvGrpSpPr/>
          <p:nvPr/>
        </p:nvGrpSpPr>
        <p:grpSpPr>
          <a:xfrm>
            <a:off x="342981" y="4157207"/>
            <a:ext cx="1355421" cy="1071286"/>
            <a:chOff x="520279" y="4858968"/>
            <a:chExt cx="1355421" cy="1071286"/>
          </a:xfrm>
        </p:grpSpPr>
        <p:sp>
          <p:nvSpPr>
            <p:cNvPr id="117" name="Rectangle 116">
              <a:extLst>
                <a:ext uri="{FF2B5EF4-FFF2-40B4-BE49-F238E27FC236}">
                  <a16:creationId xmlns:a16="http://schemas.microsoft.com/office/drawing/2014/main" id="{EC7AA1C4-0E87-E3CA-4AC9-A9AC05C50FB9}"/>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119" name="Picture 118">
              <a:extLst>
                <a:ext uri="{FF2B5EF4-FFF2-40B4-BE49-F238E27FC236}">
                  <a16:creationId xmlns:a16="http://schemas.microsoft.com/office/drawing/2014/main" id="{47524533-840A-CAC5-9645-152371EB51F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120" name="Picture 119">
              <a:extLst>
                <a:ext uri="{FF2B5EF4-FFF2-40B4-BE49-F238E27FC236}">
                  <a16:creationId xmlns:a16="http://schemas.microsoft.com/office/drawing/2014/main" id="{ABF69C7A-53D1-235F-4E31-C316837FAE8C}"/>
                </a:ext>
              </a:extLst>
            </p:cNvPr>
            <p:cNvPicPr>
              <a:picLocks noChangeAspect="1"/>
            </p:cNvPicPr>
            <p:nvPr/>
          </p:nvPicPr>
          <p:blipFill>
            <a:blip r:embed="rId13"/>
            <a:stretch>
              <a:fillRect/>
            </a:stretch>
          </p:blipFill>
          <p:spPr>
            <a:xfrm>
              <a:off x="647970" y="5522764"/>
              <a:ext cx="311660" cy="386792"/>
            </a:xfrm>
            <a:prstGeom prst="rect">
              <a:avLst/>
            </a:prstGeom>
          </p:spPr>
        </p:pic>
        <p:pic>
          <p:nvPicPr>
            <p:cNvPr id="121" name="Picture 120">
              <a:extLst>
                <a:ext uri="{FF2B5EF4-FFF2-40B4-BE49-F238E27FC236}">
                  <a16:creationId xmlns:a16="http://schemas.microsoft.com/office/drawing/2014/main" id="{0D39A2B2-DB7C-9A4C-2AB8-9EB3462B5242}"/>
                </a:ext>
              </a:extLst>
            </p:cNvPr>
            <p:cNvPicPr>
              <a:picLocks noChangeAspect="1"/>
            </p:cNvPicPr>
            <p:nvPr/>
          </p:nvPicPr>
          <p:blipFill>
            <a:blip r:embed="rId14"/>
            <a:stretch>
              <a:fillRect/>
            </a:stretch>
          </p:blipFill>
          <p:spPr>
            <a:xfrm>
              <a:off x="1263890" y="5543974"/>
              <a:ext cx="388691" cy="253401"/>
            </a:xfrm>
            <a:prstGeom prst="rect">
              <a:avLst/>
            </a:prstGeom>
          </p:spPr>
        </p:pic>
        <p:sp>
          <p:nvSpPr>
            <p:cNvPr id="122" name="TextBox 121">
              <a:extLst>
                <a:ext uri="{FF2B5EF4-FFF2-40B4-BE49-F238E27FC236}">
                  <a16:creationId xmlns:a16="http://schemas.microsoft.com/office/drawing/2014/main" id="{7B2D714D-80C0-DFD3-9EBF-E4AE09AEA05A}"/>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123" name="Elbow Connector 191">
            <a:extLst>
              <a:ext uri="{FF2B5EF4-FFF2-40B4-BE49-F238E27FC236}">
                <a16:creationId xmlns:a16="http://schemas.microsoft.com/office/drawing/2014/main" id="{20FCCDEE-91CD-9395-62CD-905A4FAD20BD}"/>
              </a:ext>
            </a:extLst>
          </p:cNvPr>
          <p:cNvCxnSpPr>
            <a:cxnSpLocks/>
            <a:stCxn id="117" idx="0"/>
            <a:endCxn id="81" idx="1"/>
          </p:cNvCxnSpPr>
          <p:nvPr/>
        </p:nvCxnSpPr>
        <p:spPr>
          <a:xfrm rot="5400000" flipH="1" flipV="1">
            <a:off x="347773" y="3347260"/>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31" name="Picture 130">
            <a:extLst>
              <a:ext uri="{FF2B5EF4-FFF2-40B4-BE49-F238E27FC236}">
                <a16:creationId xmlns:a16="http://schemas.microsoft.com/office/drawing/2014/main" id="{3C664165-FC39-BDDD-C426-CE5715C53A5A}"/>
              </a:ext>
            </a:extLst>
          </p:cNvPr>
          <p:cNvPicPr>
            <a:picLocks noChangeAspect="1"/>
          </p:cNvPicPr>
          <p:nvPr/>
        </p:nvPicPr>
        <p:blipFill>
          <a:blip r:embed="rId15"/>
          <a:stretch>
            <a:fillRect/>
          </a:stretch>
        </p:blipFill>
        <p:spPr>
          <a:xfrm>
            <a:off x="369097" y="4232441"/>
            <a:ext cx="451186" cy="480611"/>
          </a:xfrm>
          <a:prstGeom prst="rect">
            <a:avLst/>
          </a:prstGeom>
        </p:spPr>
      </p:pic>
      <p:pic>
        <p:nvPicPr>
          <p:cNvPr id="133" name="Picture 132">
            <a:extLst>
              <a:ext uri="{FF2B5EF4-FFF2-40B4-BE49-F238E27FC236}">
                <a16:creationId xmlns:a16="http://schemas.microsoft.com/office/drawing/2014/main" id="{E6555181-6960-C6F1-5385-3F3C5AAE4ADC}"/>
              </a:ext>
            </a:extLst>
          </p:cNvPr>
          <p:cNvPicPr>
            <a:picLocks noChangeAspect="1"/>
          </p:cNvPicPr>
          <p:nvPr/>
        </p:nvPicPr>
        <p:blipFill>
          <a:blip r:embed="rId16"/>
          <a:stretch>
            <a:fillRect/>
          </a:stretch>
        </p:blipFill>
        <p:spPr>
          <a:xfrm>
            <a:off x="1120469" y="3535717"/>
            <a:ext cx="401166" cy="349163"/>
          </a:xfrm>
          <a:prstGeom prst="rect">
            <a:avLst/>
          </a:prstGeom>
        </p:spPr>
      </p:pic>
      <p:sp>
        <p:nvSpPr>
          <p:cNvPr id="159" name="TextBox 158">
            <a:extLst>
              <a:ext uri="{FF2B5EF4-FFF2-40B4-BE49-F238E27FC236}">
                <a16:creationId xmlns:a16="http://schemas.microsoft.com/office/drawing/2014/main" id="{6DB069AF-1156-2AFB-6DCB-23DA0DCC4CD9}"/>
              </a:ext>
            </a:extLst>
          </p:cNvPr>
          <p:cNvSpPr txBox="1"/>
          <p:nvPr/>
        </p:nvSpPr>
        <p:spPr>
          <a:xfrm>
            <a:off x="7113888" y="4492249"/>
            <a:ext cx="504682" cy="230832"/>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Creates</a:t>
            </a:r>
          </a:p>
        </p:txBody>
      </p:sp>
      <p:pic>
        <p:nvPicPr>
          <p:cNvPr id="177" name="Picture 176">
            <a:extLst>
              <a:ext uri="{FF2B5EF4-FFF2-40B4-BE49-F238E27FC236}">
                <a16:creationId xmlns:a16="http://schemas.microsoft.com/office/drawing/2014/main" id="{2C0284F5-3B16-FCE7-4CEC-C36327B48629}"/>
              </a:ext>
            </a:extLst>
          </p:cNvPr>
          <p:cNvPicPr>
            <a:picLocks noChangeAspect="1"/>
          </p:cNvPicPr>
          <p:nvPr/>
        </p:nvPicPr>
        <p:blipFill>
          <a:blip r:embed="rId17"/>
          <a:stretch>
            <a:fillRect/>
          </a:stretch>
        </p:blipFill>
        <p:spPr>
          <a:xfrm>
            <a:off x="8952165" y="2200778"/>
            <a:ext cx="313678" cy="291622"/>
          </a:xfrm>
          <a:prstGeom prst="rect">
            <a:avLst/>
          </a:prstGeom>
        </p:spPr>
      </p:pic>
      <p:pic>
        <p:nvPicPr>
          <p:cNvPr id="178" name="Picture 177">
            <a:extLst>
              <a:ext uri="{FF2B5EF4-FFF2-40B4-BE49-F238E27FC236}">
                <a16:creationId xmlns:a16="http://schemas.microsoft.com/office/drawing/2014/main" id="{5A73E474-B92D-5A54-6C26-D3E7CBEAF595}"/>
              </a:ext>
            </a:extLst>
          </p:cNvPr>
          <p:cNvPicPr>
            <a:picLocks noChangeAspect="1"/>
          </p:cNvPicPr>
          <p:nvPr/>
        </p:nvPicPr>
        <p:blipFill>
          <a:blip r:embed="rId17"/>
          <a:stretch>
            <a:fillRect/>
          </a:stretch>
        </p:blipFill>
        <p:spPr>
          <a:xfrm>
            <a:off x="6991188" y="2214746"/>
            <a:ext cx="313678" cy="291622"/>
          </a:xfrm>
          <a:prstGeom prst="rect">
            <a:avLst/>
          </a:prstGeom>
        </p:spPr>
      </p:pic>
      <p:sp>
        <p:nvSpPr>
          <p:cNvPr id="24" name="Rectangle 23">
            <a:extLst>
              <a:ext uri="{FF2B5EF4-FFF2-40B4-BE49-F238E27FC236}">
                <a16:creationId xmlns:a16="http://schemas.microsoft.com/office/drawing/2014/main" id="{14995976-D886-2BE9-342B-FAF80E70DB2A}"/>
              </a:ext>
            </a:extLst>
          </p:cNvPr>
          <p:cNvSpPr/>
          <p:nvPr/>
        </p:nvSpPr>
        <p:spPr>
          <a:xfrm>
            <a:off x="3689422" y="3465361"/>
            <a:ext cx="800711" cy="90346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55146966-F077-E891-E773-27DDF5A45231}"/>
              </a:ext>
            </a:extLst>
          </p:cNvPr>
          <p:cNvGrpSpPr/>
          <p:nvPr/>
        </p:nvGrpSpPr>
        <p:grpSpPr>
          <a:xfrm>
            <a:off x="3903870" y="3600980"/>
            <a:ext cx="347745" cy="569076"/>
            <a:chOff x="4721081" y="2491931"/>
            <a:chExt cx="347745" cy="569076"/>
          </a:xfrm>
        </p:grpSpPr>
        <p:pic>
          <p:nvPicPr>
            <p:cNvPr id="40" name="Picture 39">
              <a:extLst>
                <a:ext uri="{FF2B5EF4-FFF2-40B4-BE49-F238E27FC236}">
                  <a16:creationId xmlns:a16="http://schemas.microsoft.com/office/drawing/2014/main" id="{DCB72D60-0EDE-6036-54E4-DCBD0401D09C}"/>
                </a:ext>
              </a:extLst>
            </p:cNvPr>
            <p:cNvPicPr>
              <a:picLocks noChangeAspect="1"/>
            </p:cNvPicPr>
            <p:nvPr/>
          </p:nvPicPr>
          <p:blipFill>
            <a:blip r:embed="rId18"/>
            <a:stretch>
              <a:fillRect/>
            </a:stretch>
          </p:blipFill>
          <p:spPr>
            <a:xfrm>
              <a:off x="4733663" y="2716267"/>
              <a:ext cx="335163" cy="344740"/>
            </a:xfrm>
            <a:prstGeom prst="rect">
              <a:avLst/>
            </a:prstGeom>
          </p:spPr>
        </p:pic>
        <p:pic>
          <p:nvPicPr>
            <p:cNvPr id="42" name="Picture 41">
              <a:extLst>
                <a:ext uri="{FF2B5EF4-FFF2-40B4-BE49-F238E27FC236}">
                  <a16:creationId xmlns:a16="http://schemas.microsoft.com/office/drawing/2014/main" id="{24A296F8-96B3-667A-A3F3-6002B74A0A1F}"/>
                </a:ext>
              </a:extLst>
            </p:cNvPr>
            <p:cNvPicPr>
              <a:picLocks noChangeAspect="1"/>
            </p:cNvPicPr>
            <p:nvPr/>
          </p:nvPicPr>
          <p:blipFill>
            <a:blip r:embed="rId19"/>
            <a:stretch>
              <a:fillRect/>
            </a:stretch>
          </p:blipFill>
          <p:spPr>
            <a:xfrm>
              <a:off x="4721081" y="2491931"/>
              <a:ext cx="335163" cy="188529"/>
            </a:xfrm>
            <a:prstGeom prst="rect">
              <a:avLst/>
            </a:prstGeom>
          </p:spPr>
        </p:pic>
      </p:grpSp>
      <p:sp>
        <p:nvSpPr>
          <p:cNvPr id="46" name="Arrow: Up-Down 45">
            <a:extLst>
              <a:ext uri="{FF2B5EF4-FFF2-40B4-BE49-F238E27FC236}">
                <a16:creationId xmlns:a16="http://schemas.microsoft.com/office/drawing/2014/main" id="{C5748485-782B-6866-4FA4-47A2F17EBAE5}"/>
              </a:ext>
            </a:extLst>
          </p:cNvPr>
          <p:cNvSpPr/>
          <p:nvPr/>
        </p:nvSpPr>
        <p:spPr>
          <a:xfrm>
            <a:off x="2720293" y="2796861"/>
            <a:ext cx="178775" cy="64168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Up-Down 55">
            <a:extLst>
              <a:ext uri="{FF2B5EF4-FFF2-40B4-BE49-F238E27FC236}">
                <a16:creationId xmlns:a16="http://schemas.microsoft.com/office/drawing/2014/main" id="{3E512EC0-219F-EB82-A6F8-CB2413BC84B2}"/>
              </a:ext>
            </a:extLst>
          </p:cNvPr>
          <p:cNvSpPr/>
          <p:nvPr/>
        </p:nvSpPr>
        <p:spPr>
          <a:xfrm>
            <a:off x="4040361" y="2781063"/>
            <a:ext cx="178775" cy="64168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1A7BD0D2-A530-AFB9-85C1-2C9B004A4660}"/>
              </a:ext>
            </a:extLst>
          </p:cNvPr>
          <p:cNvPicPr>
            <a:picLocks noChangeAspect="1"/>
          </p:cNvPicPr>
          <p:nvPr/>
        </p:nvPicPr>
        <p:blipFill>
          <a:blip r:embed="rId7"/>
          <a:stretch>
            <a:fillRect/>
          </a:stretch>
        </p:blipFill>
        <p:spPr>
          <a:xfrm>
            <a:off x="3953002" y="4576042"/>
            <a:ext cx="285531" cy="254897"/>
          </a:xfrm>
          <a:prstGeom prst="rect">
            <a:avLst/>
          </a:prstGeom>
        </p:spPr>
      </p:pic>
      <p:sp>
        <p:nvSpPr>
          <p:cNvPr id="61" name="TextBox 60">
            <a:extLst>
              <a:ext uri="{FF2B5EF4-FFF2-40B4-BE49-F238E27FC236}">
                <a16:creationId xmlns:a16="http://schemas.microsoft.com/office/drawing/2014/main" id="{F449D104-043A-CF06-E23D-701007834E42}"/>
              </a:ext>
            </a:extLst>
          </p:cNvPr>
          <p:cNvSpPr txBox="1"/>
          <p:nvPr/>
        </p:nvSpPr>
        <p:spPr>
          <a:xfrm>
            <a:off x="3777620" y="4855688"/>
            <a:ext cx="745658" cy="28677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Power User</a:t>
            </a:r>
          </a:p>
        </p:txBody>
      </p:sp>
      <p:sp>
        <p:nvSpPr>
          <p:cNvPr id="66" name="TextBox 65">
            <a:extLst>
              <a:ext uri="{FF2B5EF4-FFF2-40B4-BE49-F238E27FC236}">
                <a16:creationId xmlns:a16="http://schemas.microsoft.com/office/drawing/2014/main" id="{C23AEF7F-2128-1257-81B4-4C80E8101647}"/>
              </a:ext>
            </a:extLst>
          </p:cNvPr>
          <p:cNvSpPr txBox="1"/>
          <p:nvPr/>
        </p:nvSpPr>
        <p:spPr>
          <a:xfrm>
            <a:off x="2932595" y="2973664"/>
            <a:ext cx="1085971" cy="3134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Controlled Access</a:t>
            </a:r>
          </a:p>
        </p:txBody>
      </p:sp>
      <p:grpSp>
        <p:nvGrpSpPr>
          <p:cNvPr id="74" name="Group 73">
            <a:extLst>
              <a:ext uri="{FF2B5EF4-FFF2-40B4-BE49-F238E27FC236}">
                <a16:creationId xmlns:a16="http://schemas.microsoft.com/office/drawing/2014/main" id="{F3A3FAC8-743E-44EE-87B6-9123099C5089}"/>
              </a:ext>
            </a:extLst>
          </p:cNvPr>
          <p:cNvGrpSpPr/>
          <p:nvPr/>
        </p:nvGrpSpPr>
        <p:grpSpPr>
          <a:xfrm>
            <a:off x="2464197" y="3739108"/>
            <a:ext cx="659900" cy="539953"/>
            <a:chOff x="3543535" y="4388236"/>
            <a:chExt cx="937204" cy="742740"/>
          </a:xfrm>
        </p:grpSpPr>
        <p:pic>
          <p:nvPicPr>
            <p:cNvPr id="75" name="Picture 74">
              <a:extLst>
                <a:ext uri="{FF2B5EF4-FFF2-40B4-BE49-F238E27FC236}">
                  <a16:creationId xmlns:a16="http://schemas.microsoft.com/office/drawing/2014/main" id="{4783C419-2423-DB40-A8C1-48FC87DBCFFD}"/>
                </a:ext>
              </a:extLst>
            </p:cNvPr>
            <p:cNvPicPr>
              <a:picLocks noChangeAspect="1"/>
            </p:cNvPicPr>
            <p:nvPr/>
          </p:nvPicPr>
          <p:blipFill>
            <a:blip r:embed="rId9"/>
            <a:stretch>
              <a:fillRect/>
            </a:stretch>
          </p:blipFill>
          <p:spPr>
            <a:xfrm>
              <a:off x="3825689" y="4388236"/>
              <a:ext cx="372896" cy="349999"/>
            </a:xfrm>
            <a:prstGeom prst="rect">
              <a:avLst/>
            </a:prstGeom>
            <a:effectLst/>
          </p:spPr>
        </p:pic>
        <p:sp>
          <p:nvSpPr>
            <p:cNvPr id="76" name="TextBox 75">
              <a:extLst>
                <a:ext uri="{FF2B5EF4-FFF2-40B4-BE49-F238E27FC236}">
                  <a16:creationId xmlns:a16="http://schemas.microsoft.com/office/drawing/2014/main" id="{1FE33D75-E15F-385E-D2FA-226BBB97270B}"/>
                </a:ext>
              </a:extLst>
            </p:cNvPr>
            <p:cNvSpPr txBox="1"/>
            <p:nvPr/>
          </p:nvSpPr>
          <p:spPr>
            <a:xfrm>
              <a:off x="3543535" y="4707609"/>
              <a:ext cx="937204" cy="423367"/>
            </a:xfrm>
            <a:prstGeom prst="rect">
              <a:avLst/>
            </a:prstGeom>
            <a:noFill/>
          </p:spPr>
          <p:txBody>
            <a:bodyPr wrap="square" rtlCol="0">
              <a:spAutoFit/>
            </a:bodyPr>
            <a:lstStyle/>
            <a:p>
              <a:pPr algn="ctr"/>
              <a:r>
                <a:rPr lang="en-US" sz="700">
                  <a:solidFill>
                    <a:schemeClr val="tx1">
                      <a:lumMod val="75000"/>
                    </a:schemeClr>
                  </a:solidFill>
                  <a:cs typeface="Arial" panose="020B0604020202020204" pitchFamily="34" charset="0"/>
                </a:rPr>
                <a:t>Experiment Zone</a:t>
              </a:r>
            </a:p>
          </p:txBody>
        </p:sp>
      </p:grpSp>
      <p:pic>
        <p:nvPicPr>
          <p:cNvPr id="78" name="Picture 77">
            <a:extLst>
              <a:ext uri="{FF2B5EF4-FFF2-40B4-BE49-F238E27FC236}">
                <a16:creationId xmlns:a16="http://schemas.microsoft.com/office/drawing/2014/main" id="{A6255F9A-1CB0-3C89-174B-514145EFF87B}"/>
              </a:ext>
            </a:extLst>
          </p:cNvPr>
          <p:cNvPicPr>
            <a:picLocks noChangeAspect="1"/>
          </p:cNvPicPr>
          <p:nvPr/>
        </p:nvPicPr>
        <p:blipFill>
          <a:blip r:embed="rId7"/>
          <a:stretch>
            <a:fillRect/>
          </a:stretch>
        </p:blipFill>
        <p:spPr>
          <a:xfrm>
            <a:off x="2640748" y="4576042"/>
            <a:ext cx="285531" cy="254897"/>
          </a:xfrm>
          <a:prstGeom prst="rect">
            <a:avLst/>
          </a:prstGeom>
        </p:spPr>
      </p:pic>
      <p:sp>
        <p:nvSpPr>
          <p:cNvPr id="80" name="TextBox 79">
            <a:extLst>
              <a:ext uri="{FF2B5EF4-FFF2-40B4-BE49-F238E27FC236}">
                <a16:creationId xmlns:a16="http://schemas.microsoft.com/office/drawing/2014/main" id="{193827D4-7B66-5ACD-937D-03D2A75C77E8}"/>
              </a:ext>
            </a:extLst>
          </p:cNvPr>
          <p:cNvSpPr txBox="1"/>
          <p:nvPr/>
        </p:nvSpPr>
        <p:spPr>
          <a:xfrm>
            <a:off x="2465366" y="4855688"/>
            <a:ext cx="745658" cy="28677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Data Science</a:t>
            </a:r>
          </a:p>
        </p:txBody>
      </p:sp>
      <p:pic>
        <p:nvPicPr>
          <p:cNvPr id="13" name="Picture 12">
            <a:extLst>
              <a:ext uri="{FF2B5EF4-FFF2-40B4-BE49-F238E27FC236}">
                <a16:creationId xmlns:a16="http://schemas.microsoft.com/office/drawing/2014/main" id="{DCAEF906-7F85-C74D-0890-9DF58079F99C}"/>
              </a:ext>
            </a:extLst>
          </p:cNvPr>
          <p:cNvPicPr>
            <a:picLocks noChangeAspect="1"/>
          </p:cNvPicPr>
          <p:nvPr/>
        </p:nvPicPr>
        <p:blipFill>
          <a:blip r:embed="rId20"/>
          <a:stretch>
            <a:fillRect/>
          </a:stretch>
        </p:blipFill>
        <p:spPr>
          <a:xfrm>
            <a:off x="2619170" y="5179999"/>
            <a:ext cx="381020" cy="425472"/>
          </a:xfrm>
          <a:prstGeom prst="rect">
            <a:avLst/>
          </a:prstGeom>
        </p:spPr>
      </p:pic>
      <p:sp>
        <p:nvSpPr>
          <p:cNvPr id="73" name="TextBox 72">
            <a:extLst>
              <a:ext uri="{FF2B5EF4-FFF2-40B4-BE49-F238E27FC236}">
                <a16:creationId xmlns:a16="http://schemas.microsoft.com/office/drawing/2014/main" id="{6549FF48-525C-9B27-C0FA-99735D32285F}"/>
              </a:ext>
            </a:extLst>
          </p:cNvPr>
          <p:cNvSpPr txBox="1"/>
          <p:nvPr/>
        </p:nvSpPr>
        <p:spPr>
          <a:xfrm>
            <a:off x="2369349" y="5634339"/>
            <a:ext cx="887140" cy="21997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Unity Catalog</a:t>
            </a:r>
          </a:p>
        </p:txBody>
      </p:sp>
      <p:pic>
        <p:nvPicPr>
          <p:cNvPr id="82" name="Picture 81">
            <a:extLst>
              <a:ext uri="{FF2B5EF4-FFF2-40B4-BE49-F238E27FC236}">
                <a16:creationId xmlns:a16="http://schemas.microsoft.com/office/drawing/2014/main" id="{39F8AC42-C7EB-8C24-898D-C8246C1AF3D2}"/>
              </a:ext>
            </a:extLst>
          </p:cNvPr>
          <p:cNvPicPr>
            <a:picLocks noChangeAspect="1"/>
          </p:cNvPicPr>
          <p:nvPr/>
        </p:nvPicPr>
        <p:blipFill>
          <a:blip r:embed="rId21"/>
          <a:stretch>
            <a:fillRect/>
          </a:stretch>
        </p:blipFill>
        <p:spPr>
          <a:xfrm>
            <a:off x="2975427" y="5236112"/>
            <a:ext cx="246727" cy="261457"/>
          </a:xfrm>
          <a:prstGeom prst="rect">
            <a:avLst/>
          </a:prstGeom>
        </p:spPr>
      </p:pic>
      <p:pic>
        <p:nvPicPr>
          <p:cNvPr id="85" name="Picture 84">
            <a:extLst>
              <a:ext uri="{FF2B5EF4-FFF2-40B4-BE49-F238E27FC236}">
                <a16:creationId xmlns:a16="http://schemas.microsoft.com/office/drawing/2014/main" id="{8F1538AF-B4B0-0E9C-E66F-CC2867A82694}"/>
              </a:ext>
            </a:extLst>
          </p:cNvPr>
          <p:cNvPicPr>
            <a:picLocks noChangeAspect="1"/>
          </p:cNvPicPr>
          <p:nvPr/>
        </p:nvPicPr>
        <p:blipFill>
          <a:blip r:embed="rId22"/>
          <a:stretch>
            <a:fillRect/>
          </a:stretch>
        </p:blipFill>
        <p:spPr>
          <a:xfrm>
            <a:off x="3437080" y="5417438"/>
            <a:ext cx="1206562" cy="234962"/>
          </a:xfrm>
          <a:prstGeom prst="rect">
            <a:avLst/>
          </a:prstGeom>
        </p:spPr>
      </p:pic>
      <p:cxnSp>
        <p:nvCxnSpPr>
          <p:cNvPr id="87" name="Connector: Elbow 86">
            <a:extLst>
              <a:ext uri="{FF2B5EF4-FFF2-40B4-BE49-F238E27FC236}">
                <a16:creationId xmlns:a16="http://schemas.microsoft.com/office/drawing/2014/main" id="{E11ADA3D-1772-73A2-A8D9-DD3E1B041F7A}"/>
              </a:ext>
            </a:extLst>
          </p:cNvPr>
          <p:cNvCxnSpPr>
            <a:cxnSpLocks/>
            <a:stCxn id="77" idx="1"/>
            <a:endCxn id="13" idx="1"/>
          </p:cNvCxnSpPr>
          <p:nvPr/>
        </p:nvCxnSpPr>
        <p:spPr>
          <a:xfrm rot="10800000" flipH="1" flipV="1">
            <a:off x="2390676" y="3953763"/>
            <a:ext cx="228494" cy="1438972"/>
          </a:xfrm>
          <a:prstGeom prst="bentConnector3">
            <a:avLst>
              <a:gd name="adj1" fmla="val -1000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9" name="Picture 88" descr="Icon&#10;&#10;Description automatically generated">
            <a:extLst>
              <a:ext uri="{FF2B5EF4-FFF2-40B4-BE49-F238E27FC236}">
                <a16:creationId xmlns:a16="http://schemas.microsoft.com/office/drawing/2014/main" id="{CFC73F40-4A97-8D47-87A4-E284B95D17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4590" y="5150950"/>
            <a:ext cx="404672" cy="435323"/>
          </a:xfrm>
          <a:prstGeom prst="rect">
            <a:avLst/>
          </a:prstGeom>
        </p:spPr>
      </p:pic>
      <p:pic>
        <p:nvPicPr>
          <p:cNvPr id="90" name="Picture 89">
            <a:extLst>
              <a:ext uri="{FF2B5EF4-FFF2-40B4-BE49-F238E27FC236}">
                <a16:creationId xmlns:a16="http://schemas.microsoft.com/office/drawing/2014/main" id="{9827F343-62F6-6878-E884-82C78B6656DE}"/>
              </a:ext>
            </a:extLst>
          </p:cNvPr>
          <p:cNvPicPr>
            <a:picLocks noChangeAspect="1"/>
          </p:cNvPicPr>
          <p:nvPr/>
        </p:nvPicPr>
        <p:blipFill>
          <a:blip r:embed="rId18"/>
          <a:stretch>
            <a:fillRect/>
          </a:stretch>
        </p:blipFill>
        <p:spPr>
          <a:xfrm>
            <a:off x="5037872" y="5565222"/>
            <a:ext cx="237004" cy="243776"/>
          </a:xfrm>
          <a:prstGeom prst="rect">
            <a:avLst/>
          </a:prstGeom>
        </p:spPr>
      </p:pic>
      <p:cxnSp>
        <p:nvCxnSpPr>
          <p:cNvPr id="92" name="Straight Arrow Connector 91">
            <a:extLst>
              <a:ext uri="{FF2B5EF4-FFF2-40B4-BE49-F238E27FC236}">
                <a16:creationId xmlns:a16="http://schemas.microsoft.com/office/drawing/2014/main" id="{3AC04C44-A607-F9D6-D7F0-7EF6D9F85C4D}"/>
              </a:ext>
            </a:extLst>
          </p:cNvPr>
          <p:cNvCxnSpPr>
            <a:stCxn id="82" idx="3"/>
            <a:endCxn id="89" idx="1"/>
          </p:cNvCxnSpPr>
          <p:nvPr/>
        </p:nvCxnSpPr>
        <p:spPr>
          <a:xfrm>
            <a:off x="3222154" y="5366841"/>
            <a:ext cx="1732436" cy="17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60B946E3-AC1F-DAE7-2A6F-47163BBBA38D}"/>
              </a:ext>
            </a:extLst>
          </p:cNvPr>
          <p:cNvPicPr>
            <a:picLocks noChangeAspect="1"/>
          </p:cNvPicPr>
          <p:nvPr/>
        </p:nvPicPr>
        <p:blipFill>
          <a:blip r:embed="rId23"/>
          <a:stretch>
            <a:fillRect/>
          </a:stretch>
        </p:blipFill>
        <p:spPr>
          <a:xfrm>
            <a:off x="4843995" y="5841969"/>
            <a:ext cx="635033" cy="196860"/>
          </a:xfrm>
          <a:prstGeom prst="rect">
            <a:avLst/>
          </a:prstGeom>
        </p:spPr>
      </p:pic>
      <p:pic>
        <p:nvPicPr>
          <p:cNvPr id="110" name="Picture 109">
            <a:extLst>
              <a:ext uri="{FF2B5EF4-FFF2-40B4-BE49-F238E27FC236}">
                <a16:creationId xmlns:a16="http://schemas.microsoft.com/office/drawing/2014/main" id="{C0DF82A3-9FF3-9B90-BADF-77AC247E463A}"/>
              </a:ext>
            </a:extLst>
          </p:cNvPr>
          <p:cNvPicPr>
            <a:picLocks noChangeAspect="1"/>
          </p:cNvPicPr>
          <p:nvPr/>
        </p:nvPicPr>
        <p:blipFill>
          <a:blip r:embed="rId24"/>
          <a:stretch>
            <a:fillRect/>
          </a:stretch>
        </p:blipFill>
        <p:spPr>
          <a:xfrm>
            <a:off x="4912811" y="6075427"/>
            <a:ext cx="520727" cy="234962"/>
          </a:xfrm>
          <a:prstGeom prst="rect">
            <a:avLst/>
          </a:prstGeom>
        </p:spPr>
      </p:pic>
      <p:sp>
        <p:nvSpPr>
          <p:cNvPr id="112" name="TextBox 111">
            <a:extLst>
              <a:ext uri="{FF2B5EF4-FFF2-40B4-BE49-F238E27FC236}">
                <a16:creationId xmlns:a16="http://schemas.microsoft.com/office/drawing/2014/main" id="{994376E8-10E6-FD20-B5F7-1679FA34C1CA}"/>
              </a:ext>
            </a:extLst>
          </p:cNvPr>
          <p:cNvSpPr txBox="1"/>
          <p:nvPr/>
        </p:nvSpPr>
        <p:spPr>
          <a:xfrm>
            <a:off x="4823593" y="4894473"/>
            <a:ext cx="699164" cy="24752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b="1">
                <a:ln/>
                <a:solidFill>
                  <a:sysClr val="windowText" lastClr="000000"/>
                </a:solidFill>
                <a:latin typeface="Calibri" panose="020F0502020204030204" pitchFamily="34" charset="0"/>
              </a:rPr>
              <a:t>Recipients</a:t>
            </a:r>
          </a:p>
        </p:txBody>
      </p:sp>
    </p:spTree>
    <p:extLst>
      <p:ext uri="{BB962C8B-B14F-4D97-AF65-F5344CB8AC3E}">
        <p14:creationId xmlns:p14="http://schemas.microsoft.com/office/powerpoint/2010/main" val="2318434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0B35F565-45A8-C7FA-7B09-B808F2C99F2C}"/>
              </a:ext>
            </a:extLst>
          </p:cNvPr>
          <p:cNvSpPr/>
          <p:nvPr/>
        </p:nvSpPr>
        <p:spPr>
          <a:xfrm>
            <a:off x="4645731" y="3486771"/>
            <a:ext cx="4883251" cy="88205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E7E4EE0-B73D-D365-BF49-DD554E13318B}"/>
              </a:ext>
            </a:extLst>
          </p:cNvPr>
          <p:cNvSpPr>
            <a:spLocks noGrp="1"/>
          </p:cNvSpPr>
          <p:nvPr>
            <p:ph type="title"/>
          </p:nvPr>
        </p:nvSpPr>
        <p:spPr>
          <a:xfrm>
            <a:off x="11698" y="45041"/>
            <a:ext cx="11704320" cy="424732"/>
          </a:xfrm>
        </p:spPr>
        <p:txBody>
          <a:bodyPr/>
          <a:lstStyle/>
          <a:p>
            <a:r>
              <a:rPr lang="en-US"/>
              <a:t>Consumption with Power BI Reports– Storage Modes</a:t>
            </a:r>
          </a:p>
        </p:txBody>
      </p:sp>
      <p:sp>
        <p:nvSpPr>
          <p:cNvPr id="3" name="Slide Number Placeholder 2">
            <a:extLst>
              <a:ext uri="{FF2B5EF4-FFF2-40B4-BE49-F238E27FC236}">
                <a16:creationId xmlns:a16="http://schemas.microsoft.com/office/drawing/2014/main" id="{6D0E8F6E-77B8-6523-EDE1-322D569FC284}"/>
              </a:ext>
            </a:extLst>
          </p:cNvPr>
          <p:cNvSpPr>
            <a:spLocks noGrp="1"/>
          </p:cNvSpPr>
          <p:nvPr>
            <p:ph type="sldNum" sz="quarter" idx="10"/>
          </p:nvPr>
        </p:nvSpPr>
        <p:spPr/>
        <p:txBody>
          <a:bodyPr/>
          <a:lstStyle/>
          <a:p>
            <a:fld id="{C9EBFD1A-B7A0-466A-B83C-FDA8DD378B8A}" type="slidenum">
              <a:rPr lang="en-US" smtClean="0"/>
              <a:pPr/>
              <a:t>54</a:t>
            </a:fld>
            <a:endParaRPr lang="en-US"/>
          </a:p>
        </p:txBody>
      </p:sp>
      <p:sp>
        <p:nvSpPr>
          <p:cNvPr id="4" name="Rectangle 3">
            <a:extLst>
              <a:ext uri="{FF2B5EF4-FFF2-40B4-BE49-F238E27FC236}">
                <a16:creationId xmlns:a16="http://schemas.microsoft.com/office/drawing/2014/main" id="{ABCDD0F6-1A83-319E-2FDF-77FE650596E3}"/>
              </a:ext>
            </a:extLst>
          </p:cNvPr>
          <p:cNvSpPr/>
          <p:nvPr/>
        </p:nvSpPr>
        <p:spPr>
          <a:xfrm>
            <a:off x="1923608"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8E6CEA0-0118-DDBB-147C-D76FD81F2DDC}"/>
              </a:ext>
            </a:extLst>
          </p:cNvPr>
          <p:cNvSpPr txBox="1"/>
          <p:nvPr/>
        </p:nvSpPr>
        <p:spPr>
          <a:xfrm>
            <a:off x="2378745" y="1460811"/>
            <a:ext cx="1063561" cy="27748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50" b="1">
                <a:ln/>
                <a:solidFill>
                  <a:sysClr val="windowText" lastClr="000000"/>
                </a:solidFill>
                <a:latin typeface="Calibri" panose="020F0502020204030204" pitchFamily="34" charset="0"/>
              </a:rPr>
              <a:t>RAW (Bronze) </a:t>
            </a:r>
          </a:p>
        </p:txBody>
      </p:sp>
      <p:sp>
        <p:nvSpPr>
          <p:cNvPr id="6" name="Rectangle 5">
            <a:extLst>
              <a:ext uri="{FF2B5EF4-FFF2-40B4-BE49-F238E27FC236}">
                <a16:creationId xmlns:a16="http://schemas.microsoft.com/office/drawing/2014/main" id="{6CF2A4CE-B51C-AAA0-7127-F6D679024125}"/>
              </a:ext>
            </a:extLst>
          </p:cNvPr>
          <p:cNvSpPr/>
          <p:nvPr/>
        </p:nvSpPr>
        <p:spPr>
          <a:xfrm>
            <a:off x="3938262"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4618EA4-D11E-A4C4-1DE5-873C30F97F42}"/>
              </a:ext>
            </a:extLst>
          </p:cNvPr>
          <p:cNvSpPr txBox="1"/>
          <p:nvPr/>
        </p:nvSpPr>
        <p:spPr>
          <a:xfrm>
            <a:off x="4174094" y="1470968"/>
            <a:ext cx="1426408" cy="337917"/>
          </a:xfrm>
          <a:prstGeom prst="rect">
            <a:avLst/>
          </a:prstGeom>
          <a:solidFill>
            <a:schemeClr val="bg1"/>
          </a:solidFill>
        </p:spPr>
        <p:txBody>
          <a:bodyPr wrap="square" rtlCol="0">
            <a:normAutofit fontScale="70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INTEGRATED (Silver)</a:t>
            </a:r>
          </a:p>
        </p:txBody>
      </p:sp>
      <p:sp>
        <p:nvSpPr>
          <p:cNvPr id="8" name="Rectangle 7">
            <a:extLst>
              <a:ext uri="{FF2B5EF4-FFF2-40B4-BE49-F238E27FC236}">
                <a16:creationId xmlns:a16="http://schemas.microsoft.com/office/drawing/2014/main" id="{601A466C-559C-B6CA-C17F-D78624C5CF1B}"/>
              </a:ext>
            </a:extLst>
          </p:cNvPr>
          <p:cNvSpPr/>
          <p:nvPr/>
        </p:nvSpPr>
        <p:spPr>
          <a:xfrm>
            <a:off x="5971500"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425FE38-3622-98A7-BCDC-D6D688BF6678}"/>
              </a:ext>
            </a:extLst>
          </p:cNvPr>
          <p:cNvSpPr/>
          <p:nvPr/>
        </p:nvSpPr>
        <p:spPr>
          <a:xfrm>
            <a:off x="8021465" y="1434951"/>
            <a:ext cx="1694985"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C39AB85-DACF-FFA3-6F02-A89B8668E5F2}"/>
              </a:ext>
            </a:extLst>
          </p:cNvPr>
          <p:cNvSpPr txBox="1"/>
          <p:nvPr/>
        </p:nvSpPr>
        <p:spPr>
          <a:xfrm>
            <a:off x="6238726" y="1443123"/>
            <a:ext cx="1093513" cy="359795"/>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CURATED (Gold)</a:t>
            </a:r>
          </a:p>
        </p:txBody>
      </p:sp>
      <p:sp>
        <p:nvSpPr>
          <p:cNvPr id="11" name="TextBox 10">
            <a:extLst>
              <a:ext uri="{FF2B5EF4-FFF2-40B4-BE49-F238E27FC236}">
                <a16:creationId xmlns:a16="http://schemas.microsoft.com/office/drawing/2014/main" id="{1490A8A7-891F-DE5B-6799-1F295307F151}"/>
              </a:ext>
            </a:extLst>
          </p:cNvPr>
          <p:cNvSpPr txBox="1"/>
          <p:nvPr/>
        </p:nvSpPr>
        <p:spPr>
          <a:xfrm>
            <a:off x="8110633" y="1473137"/>
            <a:ext cx="1285332" cy="376147"/>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AGGREGATED (Gold)</a:t>
            </a:r>
          </a:p>
        </p:txBody>
      </p:sp>
      <p:sp>
        <p:nvSpPr>
          <p:cNvPr id="14" name="TextBox 13">
            <a:extLst>
              <a:ext uri="{FF2B5EF4-FFF2-40B4-BE49-F238E27FC236}">
                <a16:creationId xmlns:a16="http://schemas.microsoft.com/office/drawing/2014/main" id="{1AC06A9E-3403-3DC0-A930-A6C36F0A28DD}"/>
              </a:ext>
            </a:extLst>
          </p:cNvPr>
          <p:cNvSpPr txBox="1"/>
          <p:nvPr/>
        </p:nvSpPr>
        <p:spPr>
          <a:xfrm>
            <a:off x="6071272" y="1636284"/>
            <a:ext cx="1593695" cy="27410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Processed, Harmonized Data</a:t>
            </a:r>
          </a:p>
        </p:txBody>
      </p:sp>
      <p:sp>
        <p:nvSpPr>
          <p:cNvPr id="15" name="TextBox 14">
            <a:extLst>
              <a:ext uri="{FF2B5EF4-FFF2-40B4-BE49-F238E27FC236}">
                <a16:creationId xmlns:a16="http://schemas.microsoft.com/office/drawing/2014/main" id="{57601D22-9EDD-A2AA-8409-E047A1B89542}"/>
              </a:ext>
            </a:extLst>
          </p:cNvPr>
          <p:cNvSpPr txBox="1"/>
          <p:nvPr/>
        </p:nvSpPr>
        <p:spPr>
          <a:xfrm>
            <a:off x="4027164" y="1672517"/>
            <a:ext cx="1580686" cy="252514"/>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Enriched Standard Data</a:t>
            </a:r>
          </a:p>
        </p:txBody>
      </p:sp>
      <p:sp>
        <p:nvSpPr>
          <p:cNvPr id="16" name="TextBox 15">
            <a:extLst>
              <a:ext uri="{FF2B5EF4-FFF2-40B4-BE49-F238E27FC236}">
                <a16:creationId xmlns:a16="http://schemas.microsoft.com/office/drawing/2014/main" id="{4054A5FE-BB99-91EB-1E77-2669F66838D6}"/>
              </a:ext>
            </a:extLst>
          </p:cNvPr>
          <p:cNvSpPr txBox="1"/>
          <p:nvPr/>
        </p:nvSpPr>
        <p:spPr>
          <a:xfrm>
            <a:off x="1986449" y="1738297"/>
            <a:ext cx="1596483" cy="330118"/>
          </a:xfrm>
          <a:prstGeom prst="rect">
            <a:avLst/>
          </a:prstGeom>
          <a:solidFill>
            <a:schemeClr val="bg1"/>
          </a:solidFill>
        </p:spPr>
        <p:txBody>
          <a:bodyPr wrap="square" rtlCol="0">
            <a:normAutofit fontScale="85000" lnSpcReduction="20000"/>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AS-IS Data Ingested from multiple Sources</a:t>
            </a:r>
          </a:p>
        </p:txBody>
      </p:sp>
      <p:pic>
        <p:nvPicPr>
          <p:cNvPr id="21" name="Picture 20">
            <a:extLst>
              <a:ext uri="{FF2B5EF4-FFF2-40B4-BE49-F238E27FC236}">
                <a16:creationId xmlns:a16="http://schemas.microsoft.com/office/drawing/2014/main" id="{B2C71F62-3FC0-1F46-7111-E0772748E23D}"/>
              </a:ext>
            </a:extLst>
          </p:cNvPr>
          <p:cNvPicPr>
            <a:picLocks noChangeAspect="1"/>
          </p:cNvPicPr>
          <p:nvPr/>
        </p:nvPicPr>
        <p:blipFill>
          <a:blip r:embed="rId3"/>
          <a:stretch>
            <a:fillRect/>
          </a:stretch>
        </p:blipFill>
        <p:spPr>
          <a:xfrm>
            <a:off x="4720892" y="3690135"/>
            <a:ext cx="638283" cy="582244"/>
          </a:xfrm>
          <a:prstGeom prst="rect">
            <a:avLst/>
          </a:prstGeom>
        </p:spPr>
      </p:pic>
      <p:pic>
        <p:nvPicPr>
          <p:cNvPr id="22" name="Picture 21">
            <a:extLst>
              <a:ext uri="{FF2B5EF4-FFF2-40B4-BE49-F238E27FC236}">
                <a16:creationId xmlns:a16="http://schemas.microsoft.com/office/drawing/2014/main" id="{02E38FAA-D061-C4C7-24A7-970A8740214E}"/>
              </a:ext>
            </a:extLst>
          </p:cNvPr>
          <p:cNvPicPr>
            <a:picLocks noChangeAspect="1"/>
          </p:cNvPicPr>
          <p:nvPr/>
        </p:nvPicPr>
        <p:blipFill>
          <a:blip r:embed="rId3"/>
          <a:stretch>
            <a:fillRect/>
          </a:stretch>
        </p:blipFill>
        <p:spPr>
          <a:xfrm>
            <a:off x="6732389" y="3739108"/>
            <a:ext cx="554105" cy="505456"/>
          </a:xfrm>
          <a:prstGeom prst="rect">
            <a:avLst/>
          </a:prstGeom>
        </p:spPr>
      </p:pic>
      <p:pic>
        <p:nvPicPr>
          <p:cNvPr id="23" name="Picture 22">
            <a:extLst>
              <a:ext uri="{FF2B5EF4-FFF2-40B4-BE49-F238E27FC236}">
                <a16:creationId xmlns:a16="http://schemas.microsoft.com/office/drawing/2014/main" id="{F7E5C16D-49C3-64B6-5F03-7CE40205CC20}"/>
              </a:ext>
            </a:extLst>
          </p:cNvPr>
          <p:cNvPicPr>
            <a:picLocks noChangeAspect="1"/>
          </p:cNvPicPr>
          <p:nvPr/>
        </p:nvPicPr>
        <p:blipFill>
          <a:blip r:embed="rId3"/>
          <a:stretch>
            <a:fillRect/>
          </a:stretch>
        </p:blipFill>
        <p:spPr>
          <a:xfrm>
            <a:off x="9006149" y="3706386"/>
            <a:ext cx="554105" cy="505456"/>
          </a:xfrm>
          <a:prstGeom prst="rect">
            <a:avLst/>
          </a:prstGeom>
        </p:spPr>
      </p:pic>
      <p:grpSp>
        <p:nvGrpSpPr>
          <p:cNvPr id="33" name="Group 32">
            <a:extLst>
              <a:ext uri="{FF2B5EF4-FFF2-40B4-BE49-F238E27FC236}">
                <a16:creationId xmlns:a16="http://schemas.microsoft.com/office/drawing/2014/main" id="{37CE0B79-25C0-D367-BB80-164E63524EE7}"/>
              </a:ext>
            </a:extLst>
          </p:cNvPr>
          <p:cNvGrpSpPr/>
          <p:nvPr/>
        </p:nvGrpSpPr>
        <p:grpSpPr>
          <a:xfrm>
            <a:off x="2804755" y="3535898"/>
            <a:ext cx="1179117" cy="637826"/>
            <a:chOff x="2248829" y="4285107"/>
            <a:chExt cx="1141368" cy="637826"/>
          </a:xfrm>
        </p:grpSpPr>
        <p:sp>
          <p:nvSpPr>
            <p:cNvPr id="30" name="Rectangle 29">
              <a:extLst>
                <a:ext uri="{FF2B5EF4-FFF2-40B4-BE49-F238E27FC236}">
                  <a16:creationId xmlns:a16="http://schemas.microsoft.com/office/drawing/2014/main" id="{72A9BCF5-2374-E79B-240E-FED1DEFA5C1D}"/>
                </a:ext>
              </a:extLst>
            </p:cNvPr>
            <p:cNvSpPr/>
            <p:nvPr/>
          </p:nvSpPr>
          <p:spPr>
            <a:xfrm>
              <a:off x="2248829" y="4423085"/>
              <a:ext cx="1141368" cy="4998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6" name="Picture 25">
              <a:extLst>
                <a:ext uri="{FF2B5EF4-FFF2-40B4-BE49-F238E27FC236}">
                  <a16:creationId xmlns:a16="http://schemas.microsoft.com/office/drawing/2014/main" id="{0F46AEF3-FDEE-76CD-22AF-D2A67530F4BE}"/>
                </a:ext>
              </a:extLst>
            </p:cNvPr>
            <p:cNvPicPr>
              <a:picLocks noChangeAspect="1"/>
            </p:cNvPicPr>
            <p:nvPr/>
          </p:nvPicPr>
          <p:blipFill>
            <a:blip r:embed="rId4"/>
            <a:stretch>
              <a:fillRect/>
            </a:stretch>
          </p:blipFill>
          <p:spPr>
            <a:xfrm>
              <a:off x="2298995" y="4521198"/>
              <a:ext cx="406333" cy="356578"/>
            </a:xfrm>
            <a:prstGeom prst="rect">
              <a:avLst/>
            </a:prstGeom>
          </p:spPr>
        </p:pic>
        <p:pic>
          <p:nvPicPr>
            <p:cNvPr id="28" name="Picture 27">
              <a:extLst>
                <a:ext uri="{FF2B5EF4-FFF2-40B4-BE49-F238E27FC236}">
                  <a16:creationId xmlns:a16="http://schemas.microsoft.com/office/drawing/2014/main" id="{63E1E6B7-35FC-D367-CAEC-DEB1497C397C}"/>
                </a:ext>
              </a:extLst>
            </p:cNvPr>
            <p:cNvPicPr>
              <a:picLocks noChangeAspect="1"/>
            </p:cNvPicPr>
            <p:nvPr/>
          </p:nvPicPr>
          <p:blipFill>
            <a:blip r:embed="rId5"/>
            <a:stretch>
              <a:fillRect/>
            </a:stretch>
          </p:blipFill>
          <p:spPr>
            <a:xfrm>
              <a:off x="2800772" y="4510688"/>
              <a:ext cx="307717" cy="367550"/>
            </a:xfrm>
            <a:prstGeom prst="rect">
              <a:avLst/>
            </a:prstGeom>
          </p:spPr>
        </p:pic>
        <p:sp>
          <p:nvSpPr>
            <p:cNvPr id="31" name="TextBox 30">
              <a:extLst>
                <a:ext uri="{FF2B5EF4-FFF2-40B4-BE49-F238E27FC236}">
                  <a16:creationId xmlns:a16="http://schemas.microsoft.com/office/drawing/2014/main" id="{765E3814-BE23-3836-4B6E-D14A348FC51B}"/>
                </a:ext>
              </a:extLst>
            </p:cNvPr>
            <p:cNvSpPr txBox="1"/>
            <p:nvPr/>
          </p:nvSpPr>
          <p:spPr>
            <a:xfrm>
              <a:off x="2453675" y="4303721"/>
              <a:ext cx="936521" cy="21747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Power BI Platform</a:t>
              </a:r>
            </a:p>
          </p:txBody>
        </p:sp>
        <p:pic>
          <p:nvPicPr>
            <p:cNvPr id="32" name="Picture 31" descr="Icon&#10;&#10;Description automatically generated">
              <a:extLst>
                <a:ext uri="{FF2B5EF4-FFF2-40B4-BE49-F238E27FC236}">
                  <a16:creationId xmlns:a16="http://schemas.microsoft.com/office/drawing/2014/main" id="{D72B9695-81E4-AA6B-D8FF-955581CBE3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529" y="4285107"/>
              <a:ext cx="256526" cy="275956"/>
            </a:xfrm>
            <a:prstGeom prst="rect">
              <a:avLst/>
            </a:prstGeom>
          </p:spPr>
        </p:pic>
      </p:grpSp>
      <p:cxnSp>
        <p:nvCxnSpPr>
          <p:cNvPr id="35" name="Straight Arrow Connector 34">
            <a:extLst>
              <a:ext uri="{FF2B5EF4-FFF2-40B4-BE49-F238E27FC236}">
                <a16:creationId xmlns:a16="http://schemas.microsoft.com/office/drawing/2014/main" id="{FB816AA0-5594-48BB-716E-06F535C2B7BC}"/>
              </a:ext>
            </a:extLst>
          </p:cNvPr>
          <p:cNvCxnSpPr>
            <a:cxnSpLocks/>
            <a:stCxn id="30" idx="3"/>
            <a:endCxn id="111" idx="1"/>
          </p:cNvCxnSpPr>
          <p:nvPr/>
        </p:nvCxnSpPr>
        <p:spPr>
          <a:xfrm>
            <a:off x="3983872" y="3923800"/>
            <a:ext cx="661859" cy="3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950D98E2-619D-CC5F-E9F0-5D37436B581D}"/>
              </a:ext>
            </a:extLst>
          </p:cNvPr>
          <p:cNvSpPr/>
          <p:nvPr/>
        </p:nvSpPr>
        <p:spPr>
          <a:xfrm>
            <a:off x="7718283" y="1404879"/>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E629898-9E8F-E1FD-F2E4-46B076AA7055}"/>
              </a:ext>
            </a:extLst>
          </p:cNvPr>
          <p:cNvGrpSpPr/>
          <p:nvPr/>
        </p:nvGrpSpPr>
        <p:grpSpPr>
          <a:xfrm>
            <a:off x="3778427" y="861810"/>
            <a:ext cx="5958128" cy="500213"/>
            <a:chOff x="3125743" y="1123538"/>
            <a:chExt cx="5958128" cy="500213"/>
          </a:xfrm>
        </p:grpSpPr>
        <p:sp>
          <p:nvSpPr>
            <p:cNvPr id="58" name="Arrow: Chevron 57">
              <a:extLst>
                <a:ext uri="{FF2B5EF4-FFF2-40B4-BE49-F238E27FC236}">
                  <a16:creationId xmlns:a16="http://schemas.microsoft.com/office/drawing/2014/main" id="{A0473402-8419-4AAB-BFE0-1E41882778EC}"/>
                </a:ext>
              </a:extLst>
            </p:cNvPr>
            <p:cNvSpPr/>
            <p:nvPr/>
          </p:nvSpPr>
          <p:spPr>
            <a:xfrm>
              <a:off x="3125743" y="1123538"/>
              <a:ext cx="5958128" cy="453851"/>
            </a:xfrm>
            <a:prstGeom prst="chevron">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1" name="Arrow: Striped Right 50">
              <a:extLst>
                <a:ext uri="{FF2B5EF4-FFF2-40B4-BE49-F238E27FC236}">
                  <a16:creationId xmlns:a16="http://schemas.microsoft.com/office/drawing/2014/main" id="{8EA701EE-A12C-79A4-AC50-6A6E22A2EFBE}"/>
                </a:ext>
              </a:extLst>
            </p:cNvPr>
            <p:cNvSpPr/>
            <p:nvPr/>
          </p:nvSpPr>
          <p:spPr>
            <a:xfrm>
              <a:off x="3350919" y="1199902"/>
              <a:ext cx="1287567" cy="40028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STANDARDIZE</a:t>
              </a:r>
            </a:p>
          </p:txBody>
        </p:sp>
        <p:sp>
          <p:nvSpPr>
            <p:cNvPr id="52" name="Arrow: Striped Right 51">
              <a:extLst>
                <a:ext uri="{FF2B5EF4-FFF2-40B4-BE49-F238E27FC236}">
                  <a16:creationId xmlns:a16="http://schemas.microsoft.com/office/drawing/2014/main" id="{C6A8396B-7CA4-A30D-F18D-CF18355F2FD6}"/>
                </a:ext>
              </a:extLst>
            </p:cNvPr>
            <p:cNvSpPr/>
            <p:nvPr/>
          </p:nvSpPr>
          <p:spPr>
            <a:xfrm>
              <a:off x="4703504" y="1196465"/>
              <a:ext cx="1114992"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ENRICH</a:t>
              </a:r>
            </a:p>
          </p:txBody>
        </p:sp>
        <p:sp>
          <p:nvSpPr>
            <p:cNvPr id="53" name="Arrow: Striped Right 52">
              <a:extLst>
                <a:ext uri="{FF2B5EF4-FFF2-40B4-BE49-F238E27FC236}">
                  <a16:creationId xmlns:a16="http://schemas.microsoft.com/office/drawing/2014/main" id="{A3F20D98-25FE-2F1F-73A4-77E4F7C82263}"/>
                </a:ext>
              </a:extLst>
            </p:cNvPr>
            <p:cNvSpPr/>
            <p:nvPr/>
          </p:nvSpPr>
          <p:spPr>
            <a:xfrm>
              <a:off x="5910031" y="1194168"/>
              <a:ext cx="1447558" cy="383222"/>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HARMONIZE</a:t>
              </a:r>
            </a:p>
          </p:txBody>
        </p:sp>
        <p:sp>
          <p:nvSpPr>
            <p:cNvPr id="54" name="Arrow: Striped Right 53">
              <a:extLst>
                <a:ext uri="{FF2B5EF4-FFF2-40B4-BE49-F238E27FC236}">
                  <a16:creationId xmlns:a16="http://schemas.microsoft.com/office/drawing/2014/main" id="{3F62E898-A0DC-08B3-6CF9-8CCA2AC1597D}"/>
                </a:ext>
              </a:extLst>
            </p:cNvPr>
            <p:cNvSpPr/>
            <p:nvPr/>
          </p:nvSpPr>
          <p:spPr>
            <a:xfrm>
              <a:off x="7449124" y="1186399"/>
              <a:ext cx="1256848"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AGGREGATE</a:t>
              </a:r>
            </a:p>
          </p:txBody>
        </p:sp>
      </p:grpSp>
      <p:sp>
        <p:nvSpPr>
          <p:cNvPr id="55" name="TextBox 54">
            <a:extLst>
              <a:ext uri="{FF2B5EF4-FFF2-40B4-BE49-F238E27FC236}">
                <a16:creationId xmlns:a16="http://schemas.microsoft.com/office/drawing/2014/main" id="{A5F3D87D-012F-248B-9017-7C9FCB4641BE}"/>
              </a:ext>
            </a:extLst>
          </p:cNvPr>
          <p:cNvSpPr txBox="1"/>
          <p:nvPr/>
        </p:nvSpPr>
        <p:spPr>
          <a:xfrm>
            <a:off x="3967539" y="1899807"/>
            <a:ext cx="1580686" cy="25702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Fully Defined transactional and Master Data</a:t>
            </a:r>
          </a:p>
        </p:txBody>
      </p:sp>
      <p:sp>
        <p:nvSpPr>
          <p:cNvPr id="59" name="TextBox 58">
            <a:extLst>
              <a:ext uri="{FF2B5EF4-FFF2-40B4-BE49-F238E27FC236}">
                <a16:creationId xmlns:a16="http://schemas.microsoft.com/office/drawing/2014/main" id="{4FA90E30-06C9-02B3-EFA3-E7C6CB1BE73B}"/>
              </a:ext>
            </a:extLst>
          </p:cNvPr>
          <p:cNvSpPr txBox="1"/>
          <p:nvPr/>
        </p:nvSpPr>
        <p:spPr>
          <a:xfrm>
            <a:off x="3913393" y="2543795"/>
            <a:ext cx="1576456" cy="230832"/>
          </a:xfrm>
          <a:prstGeom prst="rect">
            <a:avLst/>
          </a:prstGeom>
          <a:noFill/>
        </p:spPr>
        <p:txBody>
          <a:bodyPr wrap="square" lIns="91440" tIns="45720" rIns="91440" bIns="45720" rtlCol="0" anchor="t">
            <a:spAutoFit/>
          </a:bodyPr>
          <a:lstStyle/>
          <a:p>
            <a:pPr algn="ctr"/>
            <a:r>
              <a:rPr lang="en-US" sz="900" b="1">
                <a:cs typeface="Calibri"/>
              </a:rPr>
              <a:t>Foundational Data Products</a:t>
            </a:r>
          </a:p>
        </p:txBody>
      </p:sp>
      <p:sp>
        <p:nvSpPr>
          <p:cNvPr id="60" name="TextBox 59">
            <a:extLst>
              <a:ext uri="{FF2B5EF4-FFF2-40B4-BE49-F238E27FC236}">
                <a16:creationId xmlns:a16="http://schemas.microsoft.com/office/drawing/2014/main" id="{C1D07051-17EA-0E8B-4210-7F6AC44D2301}"/>
              </a:ext>
            </a:extLst>
          </p:cNvPr>
          <p:cNvSpPr txBox="1"/>
          <p:nvPr/>
        </p:nvSpPr>
        <p:spPr>
          <a:xfrm>
            <a:off x="6017435" y="2535207"/>
            <a:ext cx="1330381"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2" name="TextBox 61">
            <a:extLst>
              <a:ext uri="{FF2B5EF4-FFF2-40B4-BE49-F238E27FC236}">
                <a16:creationId xmlns:a16="http://schemas.microsoft.com/office/drawing/2014/main" id="{1AE19343-4AB0-6660-D42B-9082B1B7F5F1}"/>
              </a:ext>
            </a:extLst>
          </p:cNvPr>
          <p:cNvSpPr txBox="1"/>
          <p:nvPr/>
        </p:nvSpPr>
        <p:spPr>
          <a:xfrm>
            <a:off x="8143516" y="2549643"/>
            <a:ext cx="1402035"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3" name="TextBox 62">
            <a:extLst>
              <a:ext uri="{FF2B5EF4-FFF2-40B4-BE49-F238E27FC236}">
                <a16:creationId xmlns:a16="http://schemas.microsoft.com/office/drawing/2014/main" id="{26E625E1-0B23-457A-2969-E0460B5FB911}"/>
              </a:ext>
            </a:extLst>
          </p:cNvPr>
          <p:cNvSpPr txBox="1"/>
          <p:nvPr/>
        </p:nvSpPr>
        <p:spPr>
          <a:xfrm>
            <a:off x="8031702" y="1700850"/>
            <a:ext cx="1593695" cy="288402"/>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Domain specific or cross domain aggregates </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Enterpr</a:t>
            </a:r>
            <a:r>
              <a:rPr lang="en-US" sz="800">
                <a:latin typeface="Calibri" panose="020F0502020204030204" pitchFamily="34" charset="0"/>
                <a:ea typeface="Calibri" panose="020F0502020204030204" pitchFamily="34" charset="0"/>
              </a:rPr>
              <a:t>ise consumption ready</a:t>
            </a:r>
            <a:endParaRPr lang="en-US" sz="800">
              <a:effectLst/>
              <a:latin typeface="Calibri" panose="020F0502020204030204" pitchFamily="34" charset="0"/>
              <a:ea typeface="Calibri" panose="020F0502020204030204" pitchFamily="34" charset="0"/>
            </a:endParaRPr>
          </a:p>
        </p:txBody>
      </p:sp>
      <p:sp>
        <p:nvSpPr>
          <p:cNvPr id="65" name="TextBox 64">
            <a:extLst>
              <a:ext uri="{FF2B5EF4-FFF2-40B4-BE49-F238E27FC236}">
                <a16:creationId xmlns:a16="http://schemas.microsoft.com/office/drawing/2014/main" id="{1DF55E59-C060-7224-B9E8-3A852F8637DE}"/>
              </a:ext>
            </a:extLst>
          </p:cNvPr>
          <p:cNvSpPr txBox="1"/>
          <p:nvPr/>
        </p:nvSpPr>
        <p:spPr>
          <a:xfrm>
            <a:off x="5975574" y="1893840"/>
            <a:ext cx="1674008" cy="16020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Cross functional/domain</a:t>
            </a:r>
            <a:endParaRPr lang="en-US" sz="800">
              <a:effectLst/>
              <a:latin typeface="Calibri" panose="020F0502020204030204" pitchFamily="34" charset="0"/>
              <a:ea typeface="Calibri" panose="020F0502020204030204" pitchFamily="34" charset="0"/>
            </a:endParaRP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Certified ready to use</a:t>
            </a:r>
            <a:endParaRPr lang="en-US" sz="800">
              <a:effectLst/>
              <a:latin typeface="Calibri" panose="020F0502020204030204" pitchFamily="34" charset="0"/>
              <a:ea typeface="Calibri" panose="020F0502020204030204" pitchFamily="34" charset="0"/>
            </a:endParaRPr>
          </a:p>
        </p:txBody>
      </p:sp>
      <p:sp>
        <p:nvSpPr>
          <p:cNvPr id="67" name="Arrow: Right 66">
            <a:extLst>
              <a:ext uri="{FF2B5EF4-FFF2-40B4-BE49-F238E27FC236}">
                <a16:creationId xmlns:a16="http://schemas.microsoft.com/office/drawing/2014/main" id="{B71DBE80-C7DB-FE39-9346-FE3DDDF4D99D}"/>
              </a:ext>
            </a:extLst>
          </p:cNvPr>
          <p:cNvSpPr/>
          <p:nvPr/>
        </p:nvSpPr>
        <p:spPr>
          <a:xfrm>
            <a:off x="3641157"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BE65F7-EE83-814F-97EB-E543C351501D}"/>
              </a:ext>
            </a:extLst>
          </p:cNvPr>
          <p:cNvSpPr/>
          <p:nvPr/>
        </p:nvSpPr>
        <p:spPr>
          <a:xfrm>
            <a:off x="5663728"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5A543D-8CF8-6D54-801E-85D9A7EA2338}"/>
              </a:ext>
            </a:extLst>
          </p:cNvPr>
          <p:cNvSpPr txBox="1"/>
          <p:nvPr/>
        </p:nvSpPr>
        <p:spPr>
          <a:xfrm>
            <a:off x="1939558" y="2104848"/>
            <a:ext cx="1660158" cy="13575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Data in native format from multiple data sources</a:t>
            </a:r>
          </a:p>
        </p:txBody>
      </p:sp>
      <p:pic>
        <p:nvPicPr>
          <p:cNvPr id="99" name="Picture 98">
            <a:extLst>
              <a:ext uri="{FF2B5EF4-FFF2-40B4-BE49-F238E27FC236}">
                <a16:creationId xmlns:a16="http://schemas.microsoft.com/office/drawing/2014/main" id="{FA55C41C-A524-E6F7-BC6C-8A334CAD2EA8}"/>
              </a:ext>
            </a:extLst>
          </p:cNvPr>
          <p:cNvPicPr>
            <a:picLocks noChangeAspect="1"/>
          </p:cNvPicPr>
          <p:nvPr/>
        </p:nvPicPr>
        <p:blipFill>
          <a:blip r:embed="rId7"/>
          <a:stretch>
            <a:fillRect/>
          </a:stretch>
        </p:blipFill>
        <p:spPr>
          <a:xfrm>
            <a:off x="2276532" y="3673876"/>
            <a:ext cx="285531" cy="254897"/>
          </a:xfrm>
          <a:prstGeom prst="rect">
            <a:avLst/>
          </a:prstGeom>
        </p:spPr>
      </p:pic>
      <p:sp>
        <p:nvSpPr>
          <p:cNvPr id="108" name="Arrow: Up-Down 107">
            <a:extLst>
              <a:ext uri="{FF2B5EF4-FFF2-40B4-BE49-F238E27FC236}">
                <a16:creationId xmlns:a16="http://schemas.microsoft.com/office/drawing/2014/main" id="{E5A1C018-5970-743D-38EC-77E8B7986664}"/>
              </a:ext>
            </a:extLst>
          </p:cNvPr>
          <p:cNvSpPr/>
          <p:nvPr/>
        </p:nvSpPr>
        <p:spPr>
          <a:xfrm>
            <a:off x="7004635" y="2794136"/>
            <a:ext cx="218506" cy="63571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Arrow: Up-Down 108">
            <a:extLst>
              <a:ext uri="{FF2B5EF4-FFF2-40B4-BE49-F238E27FC236}">
                <a16:creationId xmlns:a16="http://schemas.microsoft.com/office/drawing/2014/main" id="{E9861C00-BB58-5A8A-ADF2-70BEE03AD043}"/>
              </a:ext>
            </a:extLst>
          </p:cNvPr>
          <p:cNvSpPr/>
          <p:nvPr/>
        </p:nvSpPr>
        <p:spPr>
          <a:xfrm>
            <a:off x="4904555" y="2791151"/>
            <a:ext cx="178775" cy="64168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ED2AEED-144C-99B9-2C70-DD39C914701E}"/>
              </a:ext>
            </a:extLst>
          </p:cNvPr>
          <p:cNvSpPr txBox="1"/>
          <p:nvPr/>
        </p:nvSpPr>
        <p:spPr>
          <a:xfrm>
            <a:off x="7776877" y="3407102"/>
            <a:ext cx="795797" cy="234165"/>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WORKSPACE</a:t>
            </a:r>
          </a:p>
        </p:txBody>
      </p:sp>
      <p:pic>
        <p:nvPicPr>
          <p:cNvPr id="153" name="Picture 152">
            <a:extLst>
              <a:ext uri="{FF2B5EF4-FFF2-40B4-BE49-F238E27FC236}">
                <a16:creationId xmlns:a16="http://schemas.microsoft.com/office/drawing/2014/main" id="{79198F05-D4B2-DABF-FB23-665FA001D62B}"/>
              </a:ext>
            </a:extLst>
          </p:cNvPr>
          <p:cNvPicPr>
            <a:picLocks noChangeAspect="1"/>
          </p:cNvPicPr>
          <p:nvPr/>
        </p:nvPicPr>
        <p:blipFill>
          <a:blip r:embed="rId8"/>
          <a:stretch>
            <a:fillRect/>
          </a:stretch>
        </p:blipFill>
        <p:spPr>
          <a:xfrm>
            <a:off x="10534453" y="4422576"/>
            <a:ext cx="375730" cy="293146"/>
          </a:xfrm>
          <a:prstGeom prst="rect">
            <a:avLst/>
          </a:prstGeom>
        </p:spPr>
      </p:pic>
      <p:pic>
        <p:nvPicPr>
          <p:cNvPr id="154" name="Picture 153" descr="Icon&#10;&#10;Description automatically generated">
            <a:extLst>
              <a:ext uri="{FF2B5EF4-FFF2-40B4-BE49-F238E27FC236}">
                <a16:creationId xmlns:a16="http://schemas.microsoft.com/office/drawing/2014/main" id="{C290DEB6-C7BA-D710-A071-122D1A9C1C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2514" y="3674835"/>
            <a:ext cx="549318" cy="590925"/>
          </a:xfrm>
          <a:prstGeom prst="rect">
            <a:avLst/>
          </a:prstGeom>
        </p:spPr>
      </p:pic>
      <p:sp>
        <p:nvSpPr>
          <p:cNvPr id="162" name="Arrow: Right 161">
            <a:extLst>
              <a:ext uri="{FF2B5EF4-FFF2-40B4-BE49-F238E27FC236}">
                <a16:creationId xmlns:a16="http://schemas.microsoft.com/office/drawing/2014/main" id="{B3C65D08-1013-DC81-7349-423125B03291}"/>
              </a:ext>
            </a:extLst>
          </p:cNvPr>
          <p:cNvSpPr/>
          <p:nvPr/>
        </p:nvSpPr>
        <p:spPr>
          <a:xfrm>
            <a:off x="9827998" y="3751963"/>
            <a:ext cx="326772" cy="38658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1921B8E7-6CB7-E9D1-D826-A69B934179DD}"/>
              </a:ext>
            </a:extLst>
          </p:cNvPr>
          <p:cNvSpPr txBox="1"/>
          <p:nvPr/>
        </p:nvSpPr>
        <p:spPr>
          <a:xfrm>
            <a:off x="5089067" y="3013588"/>
            <a:ext cx="1085971" cy="3134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err="1">
                <a:ln/>
                <a:solidFill>
                  <a:sysClr val="windowText" lastClr="000000"/>
                </a:solidFill>
                <a:latin typeface="Calibri" panose="020F0502020204030204" pitchFamily="34" charset="0"/>
              </a:rPr>
              <a:t>DirectQuery</a:t>
            </a:r>
            <a:r>
              <a:rPr lang="en-US" sz="900">
                <a:ln/>
                <a:solidFill>
                  <a:sysClr val="windowText" lastClr="000000"/>
                </a:solidFill>
                <a:latin typeface="Calibri" panose="020F0502020204030204" pitchFamily="34" charset="0"/>
              </a:rPr>
              <a:t>/Live Connection</a:t>
            </a:r>
          </a:p>
        </p:txBody>
      </p:sp>
      <p:sp>
        <p:nvSpPr>
          <p:cNvPr id="37" name="TextBox 36">
            <a:extLst>
              <a:ext uri="{FF2B5EF4-FFF2-40B4-BE49-F238E27FC236}">
                <a16:creationId xmlns:a16="http://schemas.microsoft.com/office/drawing/2014/main" id="{F243781A-257E-2B42-19D5-22B3D4596E0B}"/>
              </a:ext>
            </a:extLst>
          </p:cNvPr>
          <p:cNvSpPr txBox="1"/>
          <p:nvPr/>
        </p:nvSpPr>
        <p:spPr>
          <a:xfrm>
            <a:off x="7163822" y="3187427"/>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Composite mode</a:t>
            </a:r>
          </a:p>
        </p:txBody>
      </p:sp>
      <p:sp>
        <p:nvSpPr>
          <p:cNvPr id="39" name="TextBox 38">
            <a:extLst>
              <a:ext uri="{FF2B5EF4-FFF2-40B4-BE49-F238E27FC236}">
                <a16:creationId xmlns:a16="http://schemas.microsoft.com/office/drawing/2014/main" id="{B9A89140-7397-3266-0257-DB08FFC94FD9}"/>
              </a:ext>
            </a:extLst>
          </p:cNvPr>
          <p:cNvSpPr txBox="1"/>
          <p:nvPr/>
        </p:nvSpPr>
        <p:spPr>
          <a:xfrm>
            <a:off x="9213625" y="3036024"/>
            <a:ext cx="757930" cy="26585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Import Mode</a:t>
            </a:r>
          </a:p>
        </p:txBody>
      </p:sp>
      <p:sp>
        <p:nvSpPr>
          <p:cNvPr id="105" name="TextBox 104">
            <a:extLst>
              <a:ext uri="{FF2B5EF4-FFF2-40B4-BE49-F238E27FC236}">
                <a16:creationId xmlns:a16="http://schemas.microsoft.com/office/drawing/2014/main" id="{85BC4851-1232-95DF-8410-F1631D4CB777}"/>
              </a:ext>
            </a:extLst>
          </p:cNvPr>
          <p:cNvSpPr txBox="1"/>
          <p:nvPr/>
        </p:nvSpPr>
        <p:spPr>
          <a:xfrm>
            <a:off x="7198176" y="3000701"/>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Import mode</a:t>
            </a:r>
          </a:p>
        </p:txBody>
      </p:sp>
      <p:sp>
        <p:nvSpPr>
          <p:cNvPr id="161" name="TextBox 160">
            <a:extLst>
              <a:ext uri="{FF2B5EF4-FFF2-40B4-BE49-F238E27FC236}">
                <a16:creationId xmlns:a16="http://schemas.microsoft.com/office/drawing/2014/main" id="{704DFDB6-7F3F-F8E6-EB8C-C9F192A767EE}"/>
              </a:ext>
            </a:extLst>
          </p:cNvPr>
          <p:cNvSpPr txBox="1"/>
          <p:nvPr/>
        </p:nvSpPr>
        <p:spPr>
          <a:xfrm>
            <a:off x="5514772" y="4145858"/>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64" name="TextBox 163">
            <a:extLst>
              <a:ext uri="{FF2B5EF4-FFF2-40B4-BE49-F238E27FC236}">
                <a16:creationId xmlns:a16="http://schemas.microsoft.com/office/drawing/2014/main" id="{BDABEA30-B14A-A277-7AFE-74BA3BD7DCA6}"/>
              </a:ext>
            </a:extLst>
          </p:cNvPr>
          <p:cNvSpPr txBox="1"/>
          <p:nvPr/>
        </p:nvSpPr>
        <p:spPr>
          <a:xfrm>
            <a:off x="7869115" y="4129003"/>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83" name="TextBox 182">
            <a:extLst>
              <a:ext uri="{FF2B5EF4-FFF2-40B4-BE49-F238E27FC236}">
                <a16:creationId xmlns:a16="http://schemas.microsoft.com/office/drawing/2014/main" id="{992BF1D3-2392-B06C-463D-304C5E6CF50B}"/>
              </a:ext>
            </a:extLst>
          </p:cNvPr>
          <p:cNvSpPr txBox="1"/>
          <p:nvPr/>
        </p:nvSpPr>
        <p:spPr>
          <a:xfrm>
            <a:off x="5287857" y="2749348"/>
            <a:ext cx="954709" cy="20215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Hybrid Tables</a:t>
            </a:r>
          </a:p>
        </p:txBody>
      </p:sp>
      <p:sp>
        <p:nvSpPr>
          <p:cNvPr id="44" name="TextBox 43">
            <a:extLst>
              <a:ext uri="{FF2B5EF4-FFF2-40B4-BE49-F238E27FC236}">
                <a16:creationId xmlns:a16="http://schemas.microsoft.com/office/drawing/2014/main" id="{1E00B41F-05D9-EAA0-4003-81A9026D7D6C}"/>
              </a:ext>
            </a:extLst>
          </p:cNvPr>
          <p:cNvSpPr txBox="1"/>
          <p:nvPr/>
        </p:nvSpPr>
        <p:spPr>
          <a:xfrm>
            <a:off x="2102809" y="2496767"/>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pic>
        <p:nvPicPr>
          <p:cNvPr id="17" name="Picture 16">
            <a:extLst>
              <a:ext uri="{FF2B5EF4-FFF2-40B4-BE49-F238E27FC236}">
                <a16:creationId xmlns:a16="http://schemas.microsoft.com/office/drawing/2014/main" id="{AFB2E063-9A4A-1A67-C54B-F8490CC7F00E}"/>
              </a:ext>
            </a:extLst>
          </p:cNvPr>
          <p:cNvPicPr>
            <a:picLocks noChangeAspect="1"/>
          </p:cNvPicPr>
          <p:nvPr/>
        </p:nvPicPr>
        <p:blipFill>
          <a:blip r:embed="rId9"/>
          <a:stretch>
            <a:fillRect/>
          </a:stretch>
        </p:blipFill>
        <p:spPr>
          <a:xfrm>
            <a:off x="3171822" y="2408269"/>
            <a:ext cx="270485" cy="253876"/>
          </a:xfrm>
          <a:prstGeom prst="rect">
            <a:avLst/>
          </a:prstGeom>
          <a:effectLst/>
        </p:spPr>
      </p:pic>
      <p:pic>
        <p:nvPicPr>
          <p:cNvPr id="20" name="Picture 19">
            <a:extLst>
              <a:ext uri="{FF2B5EF4-FFF2-40B4-BE49-F238E27FC236}">
                <a16:creationId xmlns:a16="http://schemas.microsoft.com/office/drawing/2014/main" id="{BD444F42-8175-1199-52B9-C90463D8765B}"/>
              </a:ext>
            </a:extLst>
          </p:cNvPr>
          <p:cNvPicPr>
            <a:picLocks noChangeAspect="1"/>
          </p:cNvPicPr>
          <p:nvPr/>
        </p:nvPicPr>
        <p:blipFill>
          <a:blip r:embed="rId9"/>
          <a:stretch>
            <a:fillRect/>
          </a:stretch>
        </p:blipFill>
        <p:spPr>
          <a:xfrm>
            <a:off x="5208543" y="2273288"/>
            <a:ext cx="270485" cy="253876"/>
          </a:xfrm>
          <a:prstGeom prst="rect">
            <a:avLst/>
          </a:prstGeom>
          <a:effectLst/>
        </p:spPr>
      </p:pic>
      <p:pic>
        <p:nvPicPr>
          <p:cNvPr id="36" name="Picture 35">
            <a:extLst>
              <a:ext uri="{FF2B5EF4-FFF2-40B4-BE49-F238E27FC236}">
                <a16:creationId xmlns:a16="http://schemas.microsoft.com/office/drawing/2014/main" id="{C356BA65-2284-A31F-1B70-FFAB9FC287A5}"/>
              </a:ext>
            </a:extLst>
          </p:cNvPr>
          <p:cNvPicPr>
            <a:picLocks noChangeAspect="1"/>
          </p:cNvPicPr>
          <p:nvPr/>
        </p:nvPicPr>
        <p:blipFill>
          <a:blip r:embed="rId9"/>
          <a:stretch>
            <a:fillRect/>
          </a:stretch>
        </p:blipFill>
        <p:spPr>
          <a:xfrm>
            <a:off x="7332239" y="2231585"/>
            <a:ext cx="270485" cy="253876"/>
          </a:xfrm>
          <a:prstGeom prst="rect">
            <a:avLst/>
          </a:prstGeom>
          <a:effectLst/>
        </p:spPr>
      </p:pic>
      <p:pic>
        <p:nvPicPr>
          <p:cNvPr id="43" name="Picture 42">
            <a:extLst>
              <a:ext uri="{FF2B5EF4-FFF2-40B4-BE49-F238E27FC236}">
                <a16:creationId xmlns:a16="http://schemas.microsoft.com/office/drawing/2014/main" id="{0A580EE6-CD27-0645-4112-C3DB4F7B95A1}"/>
              </a:ext>
            </a:extLst>
          </p:cNvPr>
          <p:cNvPicPr>
            <a:picLocks noChangeAspect="1"/>
          </p:cNvPicPr>
          <p:nvPr/>
        </p:nvPicPr>
        <p:blipFill>
          <a:blip r:embed="rId9"/>
          <a:stretch>
            <a:fillRect/>
          </a:stretch>
        </p:blipFill>
        <p:spPr>
          <a:xfrm>
            <a:off x="9352714" y="2196349"/>
            <a:ext cx="270485" cy="253876"/>
          </a:xfrm>
          <a:prstGeom prst="rect">
            <a:avLst/>
          </a:prstGeom>
          <a:effectLst/>
        </p:spPr>
      </p:pic>
      <p:sp>
        <p:nvSpPr>
          <p:cNvPr id="106" name="Arrow: Up-Down 105">
            <a:extLst>
              <a:ext uri="{FF2B5EF4-FFF2-40B4-BE49-F238E27FC236}">
                <a16:creationId xmlns:a16="http://schemas.microsoft.com/office/drawing/2014/main" id="{672384A2-A3C8-9336-41E2-E2AD4EB1E4AF}"/>
              </a:ext>
            </a:extLst>
          </p:cNvPr>
          <p:cNvSpPr/>
          <p:nvPr/>
        </p:nvSpPr>
        <p:spPr>
          <a:xfrm>
            <a:off x="8995119" y="2794136"/>
            <a:ext cx="218506" cy="635719"/>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17C5852E-71C7-BC5D-D149-4D2DAE4256B5}"/>
              </a:ext>
            </a:extLst>
          </p:cNvPr>
          <p:cNvSpPr txBox="1"/>
          <p:nvPr/>
        </p:nvSpPr>
        <p:spPr>
          <a:xfrm>
            <a:off x="2034747" y="3947951"/>
            <a:ext cx="628271" cy="29661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Developer</a:t>
            </a:r>
          </a:p>
        </p:txBody>
      </p:sp>
      <p:sp>
        <p:nvSpPr>
          <p:cNvPr id="18" name="Rectangle 17">
            <a:extLst>
              <a:ext uri="{FF2B5EF4-FFF2-40B4-BE49-F238E27FC236}">
                <a16:creationId xmlns:a16="http://schemas.microsoft.com/office/drawing/2014/main" id="{610A325D-6EE1-7ACA-492C-C930389B706B}"/>
              </a:ext>
            </a:extLst>
          </p:cNvPr>
          <p:cNvSpPr/>
          <p:nvPr/>
        </p:nvSpPr>
        <p:spPr>
          <a:xfrm>
            <a:off x="10393282" y="1275460"/>
            <a:ext cx="1384076" cy="1908673"/>
          </a:xfrm>
          <a:prstGeom prst="rect">
            <a:avLst/>
          </a:prstGeom>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E7D6E42B-58CD-8F77-77D8-177497538695}"/>
              </a:ext>
            </a:extLst>
          </p:cNvPr>
          <p:cNvSpPr txBox="1"/>
          <p:nvPr/>
        </p:nvSpPr>
        <p:spPr>
          <a:xfrm>
            <a:off x="10666616" y="1313645"/>
            <a:ext cx="818548" cy="211195"/>
          </a:xfrm>
          <a:prstGeom prst="rect">
            <a:avLst/>
          </a:prstGeom>
          <a:solidFill>
            <a:schemeClr val="bg1"/>
          </a:solidFill>
        </p:spPr>
        <p:txBody>
          <a:bodyPr wrap="square" rtlCol="0">
            <a:normAutofit fontScale="85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900" b="1"/>
              <a:t>ANALYTICS</a:t>
            </a:r>
          </a:p>
        </p:txBody>
      </p:sp>
      <p:pic>
        <p:nvPicPr>
          <p:cNvPr id="25" name="Picture 24">
            <a:extLst>
              <a:ext uri="{FF2B5EF4-FFF2-40B4-BE49-F238E27FC236}">
                <a16:creationId xmlns:a16="http://schemas.microsoft.com/office/drawing/2014/main" id="{46050C19-ED38-17F3-7316-0D528A53AD92}"/>
              </a:ext>
            </a:extLst>
          </p:cNvPr>
          <p:cNvPicPr>
            <a:picLocks noChangeAspect="1"/>
          </p:cNvPicPr>
          <p:nvPr/>
        </p:nvPicPr>
        <p:blipFill>
          <a:blip r:embed="rId10"/>
          <a:stretch>
            <a:fillRect/>
          </a:stretch>
        </p:blipFill>
        <p:spPr>
          <a:xfrm>
            <a:off x="10822107" y="2676148"/>
            <a:ext cx="574985" cy="462975"/>
          </a:xfrm>
          <a:prstGeom prst="rect">
            <a:avLst/>
          </a:prstGeom>
        </p:spPr>
      </p:pic>
      <p:sp>
        <p:nvSpPr>
          <p:cNvPr id="27" name="TextBox 26">
            <a:extLst>
              <a:ext uri="{FF2B5EF4-FFF2-40B4-BE49-F238E27FC236}">
                <a16:creationId xmlns:a16="http://schemas.microsoft.com/office/drawing/2014/main" id="{E7CCC5D5-3E78-E1E1-4025-0A6F6524A15B}"/>
              </a:ext>
            </a:extLst>
          </p:cNvPr>
          <p:cNvSpPr txBox="1"/>
          <p:nvPr/>
        </p:nvSpPr>
        <p:spPr>
          <a:xfrm>
            <a:off x="10598309" y="1939722"/>
            <a:ext cx="871100" cy="369332"/>
          </a:xfrm>
          <a:prstGeom prst="rect">
            <a:avLst/>
          </a:prstGeom>
          <a:noFill/>
        </p:spPr>
        <p:txBody>
          <a:bodyPr wrap="square" lIns="91440" tIns="45720" rIns="91440" bIns="45720" rtlCol="0" anchor="t">
            <a:spAutoFit/>
          </a:bodyPr>
          <a:lstStyle/>
          <a:p>
            <a:pPr algn="ctr"/>
            <a:r>
              <a:rPr lang="en-US" sz="900" b="1">
                <a:cs typeface="Calibri"/>
              </a:rPr>
              <a:t>Analytical Products</a:t>
            </a:r>
          </a:p>
        </p:txBody>
      </p:sp>
      <p:sp>
        <p:nvSpPr>
          <p:cNvPr id="29" name="TextBox 28">
            <a:extLst>
              <a:ext uri="{FF2B5EF4-FFF2-40B4-BE49-F238E27FC236}">
                <a16:creationId xmlns:a16="http://schemas.microsoft.com/office/drawing/2014/main" id="{2F78F2B8-9F4B-C420-514B-40C75F0295E3}"/>
              </a:ext>
            </a:extLst>
          </p:cNvPr>
          <p:cNvSpPr txBox="1"/>
          <p:nvPr/>
        </p:nvSpPr>
        <p:spPr>
          <a:xfrm>
            <a:off x="10435344" y="1477434"/>
            <a:ext cx="1401368" cy="45538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Reports</a:t>
            </a:r>
          </a:p>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Advanced Analytics</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Data Science </a:t>
            </a:r>
          </a:p>
        </p:txBody>
      </p:sp>
      <p:sp>
        <p:nvSpPr>
          <p:cNvPr id="34" name="Arrow: Up-Down 33">
            <a:extLst>
              <a:ext uri="{FF2B5EF4-FFF2-40B4-BE49-F238E27FC236}">
                <a16:creationId xmlns:a16="http://schemas.microsoft.com/office/drawing/2014/main" id="{B50CE1C0-3A5B-6B86-ADCE-8498392FC00A}"/>
              </a:ext>
            </a:extLst>
          </p:cNvPr>
          <p:cNvSpPr/>
          <p:nvPr/>
        </p:nvSpPr>
        <p:spPr>
          <a:xfrm>
            <a:off x="10977447" y="2254923"/>
            <a:ext cx="218827" cy="363131"/>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992C5336-FD26-1AA8-D934-7676706663A0}"/>
              </a:ext>
            </a:extLst>
          </p:cNvPr>
          <p:cNvPicPr>
            <a:picLocks noChangeAspect="1"/>
          </p:cNvPicPr>
          <p:nvPr/>
        </p:nvPicPr>
        <p:blipFill>
          <a:blip r:embed="rId9"/>
          <a:stretch>
            <a:fillRect/>
          </a:stretch>
        </p:blipFill>
        <p:spPr>
          <a:xfrm>
            <a:off x="10554060" y="2374755"/>
            <a:ext cx="336516" cy="315853"/>
          </a:xfrm>
          <a:prstGeom prst="rect">
            <a:avLst/>
          </a:prstGeom>
          <a:effectLst/>
        </p:spPr>
      </p:pic>
      <p:sp>
        <p:nvSpPr>
          <p:cNvPr id="45" name="Arrow: Striped Right 44">
            <a:extLst>
              <a:ext uri="{FF2B5EF4-FFF2-40B4-BE49-F238E27FC236}">
                <a16:creationId xmlns:a16="http://schemas.microsoft.com/office/drawing/2014/main" id="{B1D62436-B820-E85B-A7C8-C69891D5E803}"/>
              </a:ext>
            </a:extLst>
          </p:cNvPr>
          <p:cNvSpPr/>
          <p:nvPr/>
        </p:nvSpPr>
        <p:spPr>
          <a:xfrm>
            <a:off x="1788086" y="2058965"/>
            <a:ext cx="377951" cy="406212"/>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A6FF6A1-4A7B-9955-6D13-3AA585BE0B6D}"/>
              </a:ext>
            </a:extLst>
          </p:cNvPr>
          <p:cNvCxnSpPr>
            <a:cxnSpLocks/>
          </p:cNvCxnSpPr>
          <p:nvPr/>
        </p:nvCxnSpPr>
        <p:spPr>
          <a:xfrm>
            <a:off x="1832393" y="1140447"/>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8" name="Rectangle 47">
            <a:extLst>
              <a:ext uri="{FF2B5EF4-FFF2-40B4-BE49-F238E27FC236}">
                <a16:creationId xmlns:a16="http://schemas.microsoft.com/office/drawing/2014/main" id="{5FCC6F3A-C09D-C594-97DD-78EBE2F6AA4B}"/>
              </a:ext>
            </a:extLst>
          </p:cNvPr>
          <p:cNvSpPr/>
          <p:nvPr/>
        </p:nvSpPr>
        <p:spPr>
          <a:xfrm>
            <a:off x="130177" y="696944"/>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50" name="Group 49">
            <a:extLst>
              <a:ext uri="{FF2B5EF4-FFF2-40B4-BE49-F238E27FC236}">
                <a16:creationId xmlns:a16="http://schemas.microsoft.com/office/drawing/2014/main" id="{6B344978-3B11-AA81-A09A-98EC8CBB7DF7}"/>
              </a:ext>
            </a:extLst>
          </p:cNvPr>
          <p:cNvGrpSpPr/>
          <p:nvPr/>
        </p:nvGrpSpPr>
        <p:grpSpPr>
          <a:xfrm>
            <a:off x="1121804" y="2569661"/>
            <a:ext cx="374038" cy="464355"/>
            <a:chOff x="1439467" y="4520777"/>
            <a:chExt cx="374038" cy="464355"/>
          </a:xfrm>
        </p:grpSpPr>
        <p:sp>
          <p:nvSpPr>
            <p:cNvPr id="79" name="TextBox 78">
              <a:extLst>
                <a:ext uri="{FF2B5EF4-FFF2-40B4-BE49-F238E27FC236}">
                  <a16:creationId xmlns:a16="http://schemas.microsoft.com/office/drawing/2014/main" id="{E324785B-0156-C3B3-B047-3A9BB3945E3D}"/>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81" name="Picture 80">
              <a:extLst>
                <a:ext uri="{FF2B5EF4-FFF2-40B4-BE49-F238E27FC236}">
                  <a16:creationId xmlns:a16="http://schemas.microsoft.com/office/drawing/2014/main" id="{9DBC9CCB-91C1-A17C-AA72-086FDE414104}"/>
                </a:ext>
              </a:extLst>
            </p:cNvPr>
            <p:cNvPicPr>
              <a:picLocks noChangeAspect="1"/>
            </p:cNvPicPr>
            <p:nvPr/>
          </p:nvPicPr>
          <p:blipFill>
            <a:blip r:embed="rId11"/>
            <a:stretch>
              <a:fillRect/>
            </a:stretch>
          </p:blipFill>
          <p:spPr>
            <a:xfrm>
              <a:off x="1475383" y="4520777"/>
              <a:ext cx="321568" cy="302162"/>
            </a:xfrm>
            <a:prstGeom prst="rect">
              <a:avLst/>
            </a:prstGeom>
          </p:spPr>
        </p:pic>
      </p:grpSp>
      <p:sp>
        <p:nvSpPr>
          <p:cNvPr id="83" name="Rectangle 82">
            <a:extLst>
              <a:ext uri="{FF2B5EF4-FFF2-40B4-BE49-F238E27FC236}">
                <a16:creationId xmlns:a16="http://schemas.microsoft.com/office/drawing/2014/main" id="{FF68C4BB-5543-3AA4-A82F-42D47F8F2889}"/>
              </a:ext>
            </a:extLst>
          </p:cNvPr>
          <p:cNvSpPr/>
          <p:nvPr/>
        </p:nvSpPr>
        <p:spPr>
          <a:xfrm>
            <a:off x="339765" y="966224"/>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93" name="TextBox 92">
            <a:extLst>
              <a:ext uri="{FF2B5EF4-FFF2-40B4-BE49-F238E27FC236}">
                <a16:creationId xmlns:a16="http://schemas.microsoft.com/office/drawing/2014/main" id="{4D57D152-8545-93D6-2C67-198A59478902}"/>
              </a:ext>
            </a:extLst>
          </p:cNvPr>
          <p:cNvSpPr txBox="1"/>
          <p:nvPr/>
        </p:nvSpPr>
        <p:spPr>
          <a:xfrm>
            <a:off x="343360" y="1606251"/>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95" name="Picture 94">
            <a:extLst>
              <a:ext uri="{FF2B5EF4-FFF2-40B4-BE49-F238E27FC236}">
                <a16:creationId xmlns:a16="http://schemas.microsoft.com/office/drawing/2014/main" id="{BBD1EEA2-2A67-08E5-2E07-479977444A7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8614" y="1207381"/>
            <a:ext cx="302122" cy="344009"/>
          </a:xfrm>
          <a:prstGeom prst="rect">
            <a:avLst/>
          </a:prstGeom>
          <a:effectLst>
            <a:outerShdw blurRad="50800" dist="50800" dir="5400000" algn="ctr" rotWithShape="0">
              <a:schemeClr val="bg1"/>
            </a:outerShdw>
          </a:effectLst>
        </p:spPr>
      </p:pic>
      <p:cxnSp>
        <p:nvCxnSpPr>
          <p:cNvPr id="97" name="Elbow Connector 12">
            <a:extLst>
              <a:ext uri="{FF2B5EF4-FFF2-40B4-BE49-F238E27FC236}">
                <a16:creationId xmlns:a16="http://schemas.microsoft.com/office/drawing/2014/main" id="{9E2BC870-8888-ACF9-1FE1-A5FCD44CF063}"/>
              </a:ext>
            </a:extLst>
          </p:cNvPr>
          <p:cNvCxnSpPr>
            <a:cxnSpLocks/>
            <a:stCxn id="83" idx="2"/>
            <a:endCxn id="133" idx="1"/>
          </p:cNvCxnSpPr>
          <p:nvPr/>
        </p:nvCxnSpPr>
        <p:spPr>
          <a:xfrm rot="16200000" flipH="1">
            <a:off x="241304" y="2831133"/>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8" name="Elbow Connector 191">
            <a:extLst>
              <a:ext uri="{FF2B5EF4-FFF2-40B4-BE49-F238E27FC236}">
                <a16:creationId xmlns:a16="http://schemas.microsoft.com/office/drawing/2014/main" id="{924C8BA0-84D8-2918-DA8B-30D67EF90EAB}"/>
              </a:ext>
            </a:extLst>
          </p:cNvPr>
          <p:cNvCxnSpPr>
            <a:cxnSpLocks/>
            <a:stCxn id="83" idx="2"/>
            <a:endCxn id="81" idx="1"/>
          </p:cNvCxnSpPr>
          <p:nvPr/>
        </p:nvCxnSpPr>
        <p:spPr>
          <a:xfrm rot="16200000" flipH="1">
            <a:off x="754708" y="2317730"/>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0" name="TextBox 99">
            <a:extLst>
              <a:ext uri="{FF2B5EF4-FFF2-40B4-BE49-F238E27FC236}">
                <a16:creationId xmlns:a16="http://schemas.microsoft.com/office/drawing/2014/main" id="{5AF1A386-DF23-BAAE-23FC-52B1D79142A3}"/>
              </a:ext>
            </a:extLst>
          </p:cNvPr>
          <p:cNvSpPr txBox="1"/>
          <p:nvPr/>
        </p:nvSpPr>
        <p:spPr>
          <a:xfrm>
            <a:off x="1042736" y="2305078"/>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102" name="TextBox 101">
            <a:extLst>
              <a:ext uri="{FF2B5EF4-FFF2-40B4-BE49-F238E27FC236}">
                <a16:creationId xmlns:a16="http://schemas.microsoft.com/office/drawing/2014/main" id="{6690D9B7-7501-BF0C-5FD6-E5189962C990}"/>
              </a:ext>
            </a:extLst>
          </p:cNvPr>
          <p:cNvSpPr txBox="1"/>
          <p:nvPr/>
        </p:nvSpPr>
        <p:spPr>
          <a:xfrm>
            <a:off x="1047177" y="3273020"/>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103" name="Picture 102">
            <a:extLst>
              <a:ext uri="{FF2B5EF4-FFF2-40B4-BE49-F238E27FC236}">
                <a16:creationId xmlns:a16="http://schemas.microsoft.com/office/drawing/2014/main" id="{3B6320F4-24F1-E0B1-EA20-B20681D35FA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0490" y="1216408"/>
            <a:ext cx="302122" cy="344009"/>
          </a:xfrm>
          <a:prstGeom prst="rect">
            <a:avLst/>
          </a:prstGeom>
          <a:effectLst>
            <a:outerShdw blurRad="50800" dist="50800" dir="5400000" algn="ctr" rotWithShape="0">
              <a:schemeClr val="bg1"/>
            </a:outerShdw>
          </a:effectLst>
        </p:spPr>
      </p:pic>
      <p:pic>
        <p:nvPicPr>
          <p:cNvPr id="104" name="Picture 103">
            <a:extLst>
              <a:ext uri="{FF2B5EF4-FFF2-40B4-BE49-F238E27FC236}">
                <a16:creationId xmlns:a16="http://schemas.microsoft.com/office/drawing/2014/main" id="{AF2F29B6-C88A-BCDD-4D5B-C6FB0153EBF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0156" y="1223190"/>
            <a:ext cx="302122" cy="344009"/>
          </a:xfrm>
          <a:prstGeom prst="rect">
            <a:avLst/>
          </a:prstGeom>
          <a:effectLst>
            <a:outerShdw blurRad="50800" dist="50800" dir="5400000" algn="ctr" rotWithShape="0">
              <a:schemeClr val="bg1"/>
            </a:outerShdw>
          </a:effectLst>
        </p:spPr>
      </p:pic>
      <p:grpSp>
        <p:nvGrpSpPr>
          <p:cNvPr id="107" name="Group 106">
            <a:extLst>
              <a:ext uri="{FF2B5EF4-FFF2-40B4-BE49-F238E27FC236}">
                <a16:creationId xmlns:a16="http://schemas.microsoft.com/office/drawing/2014/main" id="{19A77F36-9E77-277C-C1A7-B2B4F0E539C8}"/>
              </a:ext>
            </a:extLst>
          </p:cNvPr>
          <p:cNvGrpSpPr/>
          <p:nvPr/>
        </p:nvGrpSpPr>
        <p:grpSpPr>
          <a:xfrm>
            <a:off x="342981" y="4157207"/>
            <a:ext cx="1355421" cy="1071286"/>
            <a:chOff x="520279" y="4858968"/>
            <a:chExt cx="1355421" cy="1071286"/>
          </a:xfrm>
        </p:grpSpPr>
        <p:sp>
          <p:nvSpPr>
            <p:cNvPr id="117" name="Rectangle 116">
              <a:extLst>
                <a:ext uri="{FF2B5EF4-FFF2-40B4-BE49-F238E27FC236}">
                  <a16:creationId xmlns:a16="http://schemas.microsoft.com/office/drawing/2014/main" id="{EC7AA1C4-0E87-E3CA-4AC9-A9AC05C50FB9}"/>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119" name="Picture 118">
              <a:extLst>
                <a:ext uri="{FF2B5EF4-FFF2-40B4-BE49-F238E27FC236}">
                  <a16:creationId xmlns:a16="http://schemas.microsoft.com/office/drawing/2014/main" id="{47524533-840A-CAC5-9645-152371EB51F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120" name="Picture 119">
              <a:extLst>
                <a:ext uri="{FF2B5EF4-FFF2-40B4-BE49-F238E27FC236}">
                  <a16:creationId xmlns:a16="http://schemas.microsoft.com/office/drawing/2014/main" id="{ABF69C7A-53D1-235F-4E31-C316837FAE8C}"/>
                </a:ext>
              </a:extLst>
            </p:cNvPr>
            <p:cNvPicPr>
              <a:picLocks noChangeAspect="1"/>
            </p:cNvPicPr>
            <p:nvPr/>
          </p:nvPicPr>
          <p:blipFill>
            <a:blip r:embed="rId13"/>
            <a:stretch>
              <a:fillRect/>
            </a:stretch>
          </p:blipFill>
          <p:spPr>
            <a:xfrm>
              <a:off x="647970" y="5522764"/>
              <a:ext cx="311660" cy="386792"/>
            </a:xfrm>
            <a:prstGeom prst="rect">
              <a:avLst/>
            </a:prstGeom>
          </p:spPr>
        </p:pic>
        <p:pic>
          <p:nvPicPr>
            <p:cNvPr id="121" name="Picture 120">
              <a:extLst>
                <a:ext uri="{FF2B5EF4-FFF2-40B4-BE49-F238E27FC236}">
                  <a16:creationId xmlns:a16="http://schemas.microsoft.com/office/drawing/2014/main" id="{0D39A2B2-DB7C-9A4C-2AB8-9EB3462B5242}"/>
                </a:ext>
              </a:extLst>
            </p:cNvPr>
            <p:cNvPicPr>
              <a:picLocks noChangeAspect="1"/>
            </p:cNvPicPr>
            <p:nvPr/>
          </p:nvPicPr>
          <p:blipFill>
            <a:blip r:embed="rId14"/>
            <a:stretch>
              <a:fillRect/>
            </a:stretch>
          </p:blipFill>
          <p:spPr>
            <a:xfrm>
              <a:off x="1263890" y="5543974"/>
              <a:ext cx="388691" cy="253401"/>
            </a:xfrm>
            <a:prstGeom prst="rect">
              <a:avLst/>
            </a:prstGeom>
          </p:spPr>
        </p:pic>
        <p:sp>
          <p:nvSpPr>
            <p:cNvPr id="122" name="TextBox 121">
              <a:extLst>
                <a:ext uri="{FF2B5EF4-FFF2-40B4-BE49-F238E27FC236}">
                  <a16:creationId xmlns:a16="http://schemas.microsoft.com/office/drawing/2014/main" id="{7B2D714D-80C0-DFD3-9EBF-E4AE09AEA05A}"/>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123" name="Elbow Connector 191">
            <a:extLst>
              <a:ext uri="{FF2B5EF4-FFF2-40B4-BE49-F238E27FC236}">
                <a16:creationId xmlns:a16="http://schemas.microsoft.com/office/drawing/2014/main" id="{20FCCDEE-91CD-9395-62CD-905A4FAD20BD}"/>
              </a:ext>
            </a:extLst>
          </p:cNvPr>
          <p:cNvCxnSpPr>
            <a:cxnSpLocks/>
            <a:stCxn id="117" idx="0"/>
            <a:endCxn id="81" idx="1"/>
          </p:cNvCxnSpPr>
          <p:nvPr/>
        </p:nvCxnSpPr>
        <p:spPr>
          <a:xfrm rot="5400000" flipH="1" flipV="1">
            <a:off x="347773" y="3347260"/>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31" name="Picture 130">
            <a:extLst>
              <a:ext uri="{FF2B5EF4-FFF2-40B4-BE49-F238E27FC236}">
                <a16:creationId xmlns:a16="http://schemas.microsoft.com/office/drawing/2014/main" id="{3C664165-FC39-BDDD-C426-CE5715C53A5A}"/>
              </a:ext>
            </a:extLst>
          </p:cNvPr>
          <p:cNvPicPr>
            <a:picLocks noChangeAspect="1"/>
          </p:cNvPicPr>
          <p:nvPr/>
        </p:nvPicPr>
        <p:blipFill>
          <a:blip r:embed="rId15"/>
          <a:stretch>
            <a:fillRect/>
          </a:stretch>
        </p:blipFill>
        <p:spPr>
          <a:xfrm>
            <a:off x="369097" y="4232441"/>
            <a:ext cx="451186" cy="480611"/>
          </a:xfrm>
          <a:prstGeom prst="rect">
            <a:avLst/>
          </a:prstGeom>
        </p:spPr>
      </p:pic>
      <p:pic>
        <p:nvPicPr>
          <p:cNvPr id="133" name="Picture 132">
            <a:extLst>
              <a:ext uri="{FF2B5EF4-FFF2-40B4-BE49-F238E27FC236}">
                <a16:creationId xmlns:a16="http://schemas.microsoft.com/office/drawing/2014/main" id="{E6555181-6960-C6F1-5385-3F3C5AAE4ADC}"/>
              </a:ext>
            </a:extLst>
          </p:cNvPr>
          <p:cNvPicPr>
            <a:picLocks noChangeAspect="1"/>
          </p:cNvPicPr>
          <p:nvPr/>
        </p:nvPicPr>
        <p:blipFill>
          <a:blip r:embed="rId16"/>
          <a:stretch>
            <a:fillRect/>
          </a:stretch>
        </p:blipFill>
        <p:spPr>
          <a:xfrm>
            <a:off x="1120469" y="3535717"/>
            <a:ext cx="401166" cy="349163"/>
          </a:xfrm>
          <a:prstGeom prst="rect">
            <a:avLst/>
          </a:prstGeom>
        </p:spPr>
      </p:pic>
      <p:sp>
        <p:nvSpPr>
          <p:cNvPr id="159" name="TextBox 158">
            <a:extLst>
              <a:ext uri="{FF2B5EF4-FFF2-40B4-BE49-F238E27FC236}">
                <a16:creationId xmlns:a16="http://schemas.microsoft.com/office/drawing/2014/main" id="{6DB069AF-1156-2AFB-6DCB-23DA0DCC4CD9}"/>
              </a:ext>
            </a:extLst>
          </p:cNvPr>
          <p:cNvSpPr txBox="1"/>
          <p:nvPr/>
        </p:nvSpPr>
        <p:spPr>
          <a:xfrm>
            <a:off x="4026613" y="3648270"/>
            <a:ext cx="504682" cy="230832"/>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Creates</a:t>
            </a:r>
          </a:p>
        </p:txBody>
      </p:sp>
      <p:pic>
        <p:nvPicPr>
          <p:cNvPr id="177" name="Picture 176">
            <a:extLst>
              <a:ext uri="{FF2B5EF4-FFF2-40B4-BE49-F238E27FC236}">
                <a16:creationId xmlns:a16="http://schemas.microsoft.com/office/drawing/2014/main" id="{2C0284F5-3B16-FCE7-4CEC-C36327B48629}"/>
              </a:ext>
            </a:extLst>
          </p:cNvPr>
          <p:cNvPicPr>
            <a:picLocks noChangeAspect="1"/>
          </p:cNvPicPr>
          <p:nvPr/>
        </p:nvPicPr>
        <p:blipFill>
          <a:blip r:embed="rId17"/>
          <a:stretch>
            <a:fillRect/>
          </a:stretch>
        </p:blipFill>
        <p:spPr>
          <a:xfrm>
            <a:off x="8952165" y="2200778"/>
            <a:ext cx="313678" cy="291622"/>
          </a:xfrm>
          <a:prstGeom prst="rect">
            <a:avLst/>
          </a:prstGeom>
        </p:spPr>
      </p:pic>
      <p:pic>
        <p:nvPicPr>
          <p:cNvPr id="178" name="Picture 177">
            <a:extLst>
              <a:ext uri="{FF2B5EF4-FFF2-40B4-BE49-F238E27FC236}">
                <a16:creationId xmlns:a16="http://schemas.microsoft.com/office/drawing/2014/main" id="{5A73E474-B92D-5A54-6C26-D3E7CBEAF595}"/>
              </a:ext>
            </a:extLst>
          </p:cNvPr>
          <p:cNvPicPr>
            <a:picLocks noChangeAspect="1"/>
          </p:cNvPicPr>
          <p:nvPr/>
        </p:nvPicPr>
        <p:blipFill>
          <a:blip r:embed="rId17"/>
          <a:stretch>
            <a:fillRect/>
          </a:stretch>
        </p:blipFill>
        <p:spPr>
          <a:xfrm>
            <a:off x="6991188" y="2214746"/>
            <a:ext cx="313678" cy="291622"/>
          </a:xfrm>
          <a:prstGeom prst="rect">
            <a:avLst/>
          </a:prstGeom>
        </p:spPr>
      </p:pic>
      <p:graphicFrame>
        <p:nvGraphicFramePr>
          <p:cNvPr id="180" name="Table 180">
            <a:extLst>
              <a:ext uri="{FF2B5EF4-FFF2-40B4-BE49-F238E27FC236}">
                <a16:creationId xmlns:a16="http://schemas.microsoft.com/office/drawing/2014/main" id="{03110245-E209-514E-91F8-AAE5F63379AE}"/>
              </a:ext>
            </a:extLst>
          </p:cNvPr>
          <p:cNvGraphicFramePr>
            <a:graphicFrameLocks noGrp="1"/>
          </p:cNvGraphicFramePr>
          <p:nvPr/>
        </p:nvGraphicFramePr>
        <p:xfrm>
          <a:off x="2251401" y="4575541"/>
          <a:ext cx="7371798" cy="2260720"/>
        </p:xfrm>
        <a:graphic>
          <a:graphicData uri="http://schemas.openxmlformats.org/drawingml/2006/table">
            <a:tbl>
              <a:tblPr firstRow="1" bandRow="1">
                <a:tableStyleId>{5C22544A-7EE6-4342-B048-85BDC9FD1C3A}</a:tableStyleId>
              </a:tblPr>
              <a:tblGrid>
                <a:gridCol w="2457266">
                  <a:extLst>
                    <a:ext uri="{9D8B030D-6E8A-4147-A177-3AD203B41FA5}">
                      <a16:colId xmlns:a16="http://schemas.microsoft.com/office/drawing/2014/main" val="3557417079"/>
                    </a:ext>
                  </a:extLst>
                </a:gridCol>
                <a:gridCol w="2457266">
                  <a:extLst>
                    <a:ext uri="{9D8B030D-6E8A-4147-A177-3AD203B41FA5}">
                      <a16:colId xmlns:a16="http://schemas.microsoft.com/office/drawing/2014/main" val="3651473658"/>
                    </a:ext>
                  </a:extLst>
                </a:gridCol>
                <a:gridCol w="2457266">
                  <a:extLst>
                    <a:ext uri="{9D8B030D-6E8A-4147-A177-3AD203B41FA5}">
                      <a16:colId xmlns:a16="http://schemas.microsoft.com/office/drawing/2014/main" val="2860960961"/>
                    </a:ext>
                  </a:extLst>
                </a:gridCol>
              </a:tblGrid>
              <a:tr h="276920">
                <a:tc>
                  <a:txBody>
                    <a:bodyPr/>
                    <a:lstStyle/>
                    <a:p>
                      <a:r>
                        <a:rPr lang="en-US" sz="1100"/>
                        <a:t>Import Mode</a:t>
                      </a:r>
                    </a:p>
                  </a:txBody>
                  <a:tcPr/>
                </a:tc>
                <a:tc>
                  <a:txBody>
                    <a:bodyPr/>
                    <a:lstStyle/>
                    <a:p>
                      <a:r>
                        <a:rPr lang="en-US" sz="1100"/>
                        <a:t>Direct Query</a:t>
                      </a:r>
                    </a:p>
                  </a:txBody>
                  <a:tcPr/>
                </a:tc>
                <a:tc>
                  <a:txBody>
                    <a:bodyPr/>
                    <a:lstStyle/>
                    <a:p>
                      <a:r>
                        <a:rPr lang="en-US" sz="1100"/>
                        <a:t>Composite</a:t>
                      </a:r>
                    </a:p>
                  </a:txBody>
                  <a:tcPr/>
                </a:tc>
                <a:extLst>
                  <a:ext uri="{0D108BD9-81ED-4DB2-BD59-A6C34878D82A}">
                    <a16:rowId xmlns:a16="http://schemas.microsoft.com/office/drawing/2014/main" val="4212136243"/>
                  </a:ext>
                </a:extLst>
              </a:tr>
              <a:tr h="384919">
                <a:tc>
                  <a:txBody>
                    <a:bodyPr/>
                    <a:lstStyle/>
                    <a:p>
                      <a:r>
                        <a:rPr lang="en-US" sz="1100"/>
                        <a:t>Data fully loaded in PBI disk, compressed</a:t>
                      </a:r>
                    </a:p>
                  </a:txBody>
                  <a:tcPr/>
                </a:tc>
                <a:tc>
                  <a:txBody>
                    <a:bodyPr/>
                    <a:lstStyle/>
                    <a:p>
                      <a:r>
                        <a:rPr lang="en-US" sz="1100"/>
                        <a:t>Native query to retrieve data</a:t>
                      </a:r>
                    </a:p>
                  </a:txBody>
                  <a:tcPr/>
                </a:tc>
                <a:tc>
                  <a:txBody>
                    <a:bodyPr/>
                    <a:lstStyle/>
                    <a:p>
                      <a:r>
                        <a:rPr lang="en-US" sz="1100"/>
                        <a:t>Uses in memory and native query conversion per mode defined.</a:t>
                      </a:r>
                    </a:p>
                  </a:txBody>
                  <a:tcPr/>
                </a:tc>
                <a:extLst>
                  <a:ext uri="{0D108BD9-81ED-4DB2-BD59-A6C34878D82A}">
                    <a16:rowId xmlns:a16="http://schemas.microsoft.com/office/drawing/2014/main" val="4249715603"/>
                  </a:ext>
                </a:extLst>
              </a:tr>
              <a:tr h="38491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a:t>Fast Performance, in memory querying</a:t>
                      </a:r>
                    </a:p>
                  </a:txBody>
                  <a:tcPr/>
                </a:tc>
                <a:tc>
                  <a:txBody>
                    <a:bodyPr/>
                    <a:lstStyle/>
                    <a:p>
                      <a:r>
                        <a:rPr lang="en-US" sz="1100"/>
                        <a:t>Latency for native query and query folding</a:t>
                      </a:r>
                    </a:p>
                  </a:txBody>
                  <a:tcPr/>
                </a:tc>
                <a:tc>
                  <a:txBody>
                    <a:bodyPr/>
                    <a:lstStyle/>
                    <a:p>
                      <a:r>
                        <a:rPr lang="en-US" sz="1100"/>
                        <a:t>Combine benefits from both modes</a:t>
                      </a:r>
                    </a:p>
                  </a:txBody>
                  <a:tcPr/>
                </a:tc>
                <a:extLst>
                  <a:ext uri="{0D108BD9-81ED-4DB2-BD59-A6C34878D82A}">
                    <a16:rowId xmlns:a16="http://schemas.microsoft.com/office/drawing/2014/main" val="3955435439"/>
                  </a:ext>
                </a:extLst>
              </a:tr>
              <a:tr h="384919">
                <a:tc>
                  <a:txBody>
                    <a:bodyPr/>
                    <a:lstStyle/>
                    <a:p>
                      <a:r>
                        <a:rPr lang="en-US" sz="1100"/>
                        <a:t>Higher integration, Power query, dataflow </a:t>
                      </a:r>
                      <a:r>
                        <a:rPr lang="en-US" sz="1100" err="1"/>
                        <a:t>etc</a:t>
                      </a:r>
                      <a:endParaRPr lang="en-US" sz="1100"/>
                    </a:p>
                  </a:txBody>
                  <a:tcPr/>
                </a:tc>
                <a:tc>
                  <a:txBody>
                    <a:bodyPr/>
                    <a:lstStyle/>
                    <a:p>
                      <a:r>
                        <a:rPr lang="en-US" sz="1100"/>
                        <a:t>Limited DAX and Power query usage</a:t>
                      </a:r>
                    </a:p>
                  </a:txBody>
                  <a:tcPr/>
                </a:tc>
                <a:tc>
                  <a:txBody>
                    <a:bodyPr/>
                    <a:lstStyle/>
                    <a:p>
                      <a:r>
                        <a:rPr lang="en-US" sz="1100"/>
                        <a:t>Take adv/</a:t>
                      </a:r>
                      <a:r>
                        <a:rPr lang="en-US" sz="1100" err="1"/>
                        <a:t>disadv</a:t>
                      </a:r>
                      <a:r>
                        <a:rPr lang="en-US" sz="1100"/>
                        <a:t> from different mode.</a:t>
                      </a:r>
                    </a:p>
                  </a:txBody>
                  <a:tcPr/>
                </a:tc>
                <a:extLst>
                  <a:ext uri="{0D108BD9-81ED-4DB2-BD59-A6C34878D82A}">
                    <a16:rowId xmlns:a16="http://schemas.microsoft.com/office/drawing/2014/main" val="4275890732"/>
                  </a:ext>
                </a:extLst>
              </a:tr>
              <a:tr h="276920">
                <a:tc>
                  <a:txBody>
                    <a:bodyPr/>
                    <a:lstStyle/>
                    <a:p>
                      <a:r>
                        <a:rPr lang="en-US" sz="1100"/>
                        <a:t>Needs regular refresh</a:t>
                      </a:r>
                    </a:p>
                  </a:txBody>
                  <a:tcPr/>
                </a:tc>
                <a:tc>
                  <a:txBody>
                    <a:bodyPr/>
                    <a:lstStyle/>
                    <a:p>
                      <a:r>
                        <a:rPr lang="en-US" sz="1100"/>
                        <a:t>Data is updated</a:t>
                      </a:r>
                    </a:p>
                  </a:txBody>
                  <a:tcPr/>
                </a:tc>
                <a:tc>
                  <a:txBody>
                    <a:bodyPr/>
                    <a:lstStyle/>
                    <a:p>
                      <a:r>
                        <a:rPr lang="en-US" sz="1100"/>
                        <a:t>Customized per data refresh</a:t>
                      </a:r>
                    </a:p>
                  </a:txBody>
                  <a:tcPr/>
                </a:tc>
                <a:extLst>
                  <a:ext uri="{0D108BD9-81ED-4DB2-BD59-A6C34878D82A}">
                    <a16:rowId xmlns:a16="http://schemas.microsoft.com/office/drawing/2014/main" val="1664557205"/>
                  </a:ext>
                </a:extLst>
              </a:tr>
              <a:tr h="384919">
                <a:tc>
                  <a:txBody>
                    <a:bodyPr/>
                    <a:lstStyle/>
                    <a:p>
                      <a:r>
                        <a:rPr lang="en-US" sz="1100"/>
                        <a:t>Preferred for smaller and static data</a:t>
                      </a:r>
                    </a:p>
                  </a:txBody>
                  <a:tcPr/>
                </a:tc>
                <a:tc>
                  <a:txBody>
                    <a:bodyPr/>
                    <a:lstStyle/>
                    <a:p>
                      <a:r>
                        <a:rPr lang="en-US" sz="1100"/>
                        <a:t>Preferred for large volume and near real time</a:t>
                      </a:r>
                    </a:p>
                  </a:txBody>
                  <a:tcPr/>
                </a:tc>
                <a:tc>
                  <a:txBody>
                    <a:bodyPr/>
                    <a:lstStyle/>
                    <a:p>
                      <a:r>
                        <a:rPr lang="en-US" sz="1100"/>
                        <a:t>Direct - large table, Dual -</a:t>
                      </a:r>
                      <a:r>
                        <a:rPr lang="en-US" sz="1100" err="1"/>
                        <a:t>freq</a:t>
                      </a:r>
                      <a:r>
                        <a:rPr lang="en-US" sz="1100"/>
                        <a:t> refresh table, Import – small and static</a:t>
                      </a:r>
                    </a:p>
                  </a:txBody>
                  <a:tcPr/>
                </a:tc>
                <a:extLst>
                  <a:ext uri="{0D108BD9-81ED-4DB2-BD59-A6C34878D82A}">
                    <a16:rowId xmlns:a16="http://schemas.microsoft.com/office/drawing/2014/main" val="3511516823"/>
                  </a:ext>
                </a:extLst>
              </a:tr>
            </a:tbl>
          </a:graphicData>
        </a:graphic>
      </p:graphicFrame>
    </p:spTree>
    <p:extLst>
      <p:ext uri="{BB962C8B-B14F-4D97-AF65-F5344CB8AC3E}">
        <p14:creationId xmlns:p14="http://schemas.microsoft.com/office/powerpoint/2010/main" val="5208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0B35F565-45A8-C7FA-7B09-B808F2C99F2C}"/>
              </a:ext>
            </a:extLst>
          </p:cNvPr>
          <p:cNvSpPr/>
          <p:nvPr/>
        </p:nvSpPr>
        <p:spPr>
          <a:xfrm>
            <a:off x="4645731" y="3656899"/>
            <a:ext cx="4883251" cy="88205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9EF1B96E-CE4B-F135-E96B-5FDB83BFFCDD}"/>
              </a:ext>
            </a:extLst>
          </p:cNvPr>
          <p:cNvSpPr/>
          <p:nvPr/>
        </p:nvSpPr>
        <p:spPr>
          <a:xfrm>
            <a:off x="10851574" y="4684553"/>
            <a:ext cx="1112427" cy="79920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E7E4EE0-B73D-D365-BF49-DD554E13318B}"/>
              </a:ext>
            </a:extLst>
          </p:cNvPr>
          <p:cNvSpPr>
            <a:spLocks noGrp="1"/>
          </p:cNvSpPr>
          <p:nvPr>
            <p:ph type="title"/>
          </p:nvPr>
        </p:nvSpPr>
        <p:spPr>
          <a:xfrm>
            <a:off x="11698" y="45041"/>
            <a:ext cx="11704320" cy="424732"/>
          </a:xfrm>
        </p:spPr>
        <p:txBody>
          <a:bodyPr/>
          <a:lstStyle/>
          <a:p>
            <a:r>
              <a:rPr lang="en-US"/>
              <a:t>Consumption Pattern with Power BI- Shared Datasets &amp; Workspace</a:t>
            </a:r>
          </a:p>
        </p:txBody>
      </p:sp>
      <p:sp>
        <p:nvSpPr>
          <p:cNvPr id="3" name="Slide Number Placeholder 2">
            <a:extLst>
              <a:ext uri="{FF2B5EF4-FFF2-40B4-BE49-F238E27FC236}">
                <a16:creationId xmlns:a16="http://schemas.microsoft.com/office/drawing/2014/main" id="{6D0E8F6E-77B8-6523-EDE1-322D569FC284}"/>
              </a:ext>
            </a:extLst>
          </p:cNvPr>
          <p:cNvSpPr>
            <a:spLocks noGrp="1"/>
          </p:cNvSpPr>
          <p:nvPr>
            <p:ph type="sldNum" sz="quarter" idx="10"/>
          </p:nvPr>
        </p:nvSpPr>
        <p:spPr/>
        <p:txBody>
          <a:bodyPr/>
          <a:lstStyle/>
          <a:p>
            <a:fld id="{C9EBFD1A-B7A0-466A-B83C-FDA8DD378B8A}" type="slidenum">
              <a:rPr lang="en-US" smtClean="0"/>
              <a:pPr/>
              <a:t>55</a:t>
            </a:fld>
            <a:endParaRPr lang="en-US"/>
          </a:p>
        </p:txBody>
      </p:sp>
      <p:sp>
        <p:nvSpPr>
          <p:cNvPr id="4" name="Rectangle 3">
            <a:extLst>
              <a:ext uri="{FF2B5EF4-FFF2-40B4-BE49-F238E27FC236}">
                <a16:creationId xmlns:a16="http://schemas.microsoft.com/office/drawing/2014/main" id="{ABCDD0F6-1A83-319E-2FDF-77FE650596E3}"/>
              </a:ext>
            </a:extLst>
          </p:cNvPr>
          <p:cNvSpPr/>
          <p:nvPr/>
        </p:nvSpPr>
        <p:spPr>
          <a:xfrm>
            <a:off x="1923608"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8E6CEA0-0118-DDBB-147C-D76FD81F2DDC}"/>
              </a:ext>
            </a:extLst>
          </p:cNvPr>
          <p:cNvSpPr txBox="1"/>
          <p:nvPr/>
        </p:nvSpPr>
        <p:spPr>
          <a:xfrm>
            <a:off x="2378745" y="1460811"/>
            <a:ext cx="1063561" cy="27748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50" b="1">
                <a:ln/>
                <a:solidFill>
                  <a:sysClr val="windowText" lastClr="000000"/>
                </a:solidFill>
                <a:latin typeface="Calibri" panose="020F0502020204030204" pitchFamily="34" charset="0"/>
              </a:rPr>
              <a:t>RAW (Bronze) </a:t>
            </a:r>
          </a:p>
        </p:txBody>
      </p:sp>
      <p:sp>
        <p:nvSpPr>
          <p:cNvPr id="6" name="Rectangle 5">
            <a:extLst>
              <a:ext uri="{FF2B5EF4-FFF2-40B4-BE49-F238E27FC236}">
                <a16:creationId xmlns:a16="http://schemas.microsoft.com/office/drawing/2014/main" id="{6CF2A4CE-B51C-AAA0-7127-F6D679024125}"/>
              </a:ext>
            </a:extLst>
          </p:cNvPr>
          <p:cNvSpPr/>
          <p:nvPr/>
        </p:nvSpPr>
        <p:spPr>
          <a:xfrm>
            <a:off x="3938262"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4618EA4-D11E-A4C4-1DE5-873C30F97F42}"/>
              </a:ext>
            </a:extLst>
          </p:cNvPr>
          <p:cNvSpPr txBox="1"/>
          <p:nvPr/>
        </p:nvSpPr>
        <p:spPr>
          <a:xfrm>
            <a:off x="4174094" y="1470968"/>
            <a:ext cx="1426408" cy="337917"/>
          </a:xfrm>
          <a:prstGeom prst="rect">
            <a:avLst/>
          </a:prstGeom>
          <a:solidFill>
            <a:schemeClr val="bg1"/>
          </a:solidFill>
        </p:spPr>
        <p:txBody>
          <a:bodyPr wrap="square" rtlCol="0">
            <a:normAutofit fontScale="70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INTEGRATED (Silver)</a:t>
            </a:r>
          </a:p>
        </p:txBody>
      </p:sp>
      <p:sp>
        <p:nvSpPr>
          <p:cNvPr id="8" name="Rectangle 7">
            <a:extLst>
              <a:ext uri="{FF2B5EF4-FFF2-40B4-BE49-F238E27FC236}">
                <a16:creationId xmlns:a16="http://schemas.microsoft.com/office/drawing/2014/main" id="{601A466C-559C-B6CA-C17F-D78624C5CF1B}"/>
              </a:ext>
            </a:extLst>
          </p:cNvPr>
          <p:cNvSpPr/>
          <p:nvPr/>
        </p:nvSpPr>
        <p:spPr>
          <a:xfrm>
            <a:off x="5971500"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425FE38-3622-98A7-BCDC-D6D688BF6678}"/>
              </a:ext>
            </a:extLst>
          </p:cNvPr>
          <p:cNvSpPr/>
          <p:nvPr/>
        </p:nvSpPr>
        <p:spPr>
          <a:xfrm>
            <a:off x="8021465" y="1434951"/>
            <a:ext cx="1694985"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C39AB85-DACF-FFA3-6F02-A89B8668E5F2}"/>
              </a:ext>
            </a:extLst>
          </p:cNvPr>
          <p:cNvSpPr txBox="1"/>
          <p:nvPr/>
        </p:nvSpPr>
        <p:spPr>
          <a:xfrm>
            <a:off x="6238726" y="1443123"/>
            <a:ext cx="1093513" cy="359795"/>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CURATED (Gold)</a:t>
            </a:r>
          </a:p>
        </p:txBody>
      </p:sp>
      <p:sp>
        <p:nvSpPr>
          <p:cNvPr id="11" name="TextBox 10">
            <a:extLst>
              <a:ext uri="{FF2B5EF4-FFF2-40B4-BE49-F238E27FC236}">
                <a16:creationId xmlns:a16="http://schemas.microsoft.com/office/drawing/2014/main" id="{1490A8A7-891F-DE5B-6799-1F295307F151}"/>
              </a:ext>
            </a:extLst>
          </p:cNvPr>
          <p:cNvSpPr txBox="1"/>
          <p:nvPr/>
        </p:nvSpPr>
        <p:spPr>
          <a:xfrm>
            <a:off x="8110633" y="1473137"/>
            <a:ext cx="1285332" cy="376147"/>
          </a:xfrm>
          <a:prstGeom prst="rect">
            <a:avLst/>
          </a:prstGeom>
          <a:solidFill>
            <a:schemeClr val="bg1"/>
          </a:solidFill>
        </p:spPr>
        <p:txBody>
          <a:bodyPr wrap="square" rtlCol="0">
            <a:normAutofit fontScale="625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AGGREGATED (Gold)</a:t>
            </a:r>
          </a:p>
        </p:txBody>
      </p:sp>
      <p:sp>
        <p:nvSpPr>
          <p:cNvPr id="14" name="TextBox 13">
            <a:extLst>
              <a:ext uri="{FF2B5EF4-FFF2-40B4-BE49-F238E27FC236}">
                <a16:creationId xmlns:a16="http://schemas.microsoft.com/office/drawing/2014/main" id="{1AC06A9E-3403-3DC0-A930-A6C36F0A28DD}"/>
              </a:ext>
            </a:extLst>
          </p:cNvPr>
          <p:cNvSpPr txBox="1"/>
          <p:nvPr/>
        </p:nvSpPr>
        <p:spPr>
          <a:xfrm>
            <a:off x="6071272" y="1636284"/>
            <a:ext cx="1593695" cy="274106"/>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Processed, Harmonized Data</a:t>
            </a:r>
          </a:p>
        </p:txBody>
      </p:sp>
      <p:sp>
        <p:nvSpPr>
          <p:cNvPr id="15" name="TextBox 14">
            <a:extLst>
              <a:ext uri="{FF2B5EF4-FFF2-40B4-BE49-F238E27FC236}">
                <a16:creationId xmlns:a16="http://schemas.microsoft.com/office/drawing/2014/main" id="{57601D22-9EDD-A2AA-8409-E047A1B89542}"/>
              </a:ext>
            </a:extLst>
          </p:cNvPr>
          <p:cNvSpPr txBox="1"/>
          <p:nvPr/>
        </p:nvSpPr>
        <p:spPr>
          <a:xfrm>
            <a:off x="4027164" y="1672517"/>
            <a:ext cx="1580686" cy="252514"/>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Enriched Standard Data</a:t>
            </a:r>
          </a:p>
        </p:txBody>
      </p:sp>
      <p:sp>
        <p:nvSpPr>
          <p:cNvPr id="16" name="TextBox 15">
            <a:extLst>
              <a:ext uri="{FF2B5EF4-FFF2-40B4-BE49-F238E27FC236}">
                <a16:creationId xmlns:a16="http://schemas.microsoft.com/office/drawing/2014/main" id="{4054A5FE-BB99-91EB-1E77-2669F66838D6}"/>
              </a:ext>
            </a:extLst>
          </p:cNvPr>
          <p:cNvSpPr txBox="1"/>
          <p:nvPr/>
        </p:nvSpPr>
        <p:spPr>
          <a:xfrm>
            <a:off x="1986449" y="1738297"/>
            <a:ext cx="1596483" cy="330118"/>
          </a:xfrm>
          <a:prstGeom prst="rect">
            <a:avLst/>
          </a:prstGeom>
          <a:solidFill>
            <a:schemeClr val="bg1"/>
          </a:solidFill>
        </p:spPr>
        <p:txBody>
          <a:bodyPr wrap="square" rtlCol="0">
            <a:normAutofit fontScale="85000" lnSpcReduction="20000"/>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AS-IS Data Ingested from multiple Sources</a:t>
            </a:r>
          </a:p>
        </p:txBody>
      </p:sp>
      <p:pic>
        <p:nvPicPr>
          <p:cNvPr id="21" name="Picture 20">
            <a:extLst>
              <a:ext uri="{FF2B5EF4-FFF2-40B4-BE49-F238E27FC236}">
                <a16:creationId xmlns:a16="http://schemas.microsoft.com/office/drawing/2014/main" id="{B2C71F62-3FC0-1F46-7111-E0772748E23D}"/>
              </a:ext>
            </a:extLst>
          </p:cNvPr>
          <p:cNvPicPr>
            <a:picLocks noChangeAspect="1"/>
          </p:cNvPicPr>
          <p:nvPr/>
        </p:nvPicPr>
        <p:blipFill>
          <a:blip r:embed="rId3"/>
          <a:stretch>
            <a:fillRect/>
          </a:stretch>
        </p:blipFill>
        <p:spPr>
          <a:xfrm>
            <a:off x="4720892" y="3860263"/>
            <a:ext cx="638283" cy="582244"/>
          </a:xfrm>
          <a:prstGeom prst="rect">
            <a:avLst/>
          </a:prstGeom>
        </p:spPr>
      </p:pic>
      <p:pic>
        <p:nvPicPr>
          <p:cNvPr id="22" name="Picture 21">
            <a:extLst>
              <a:ext uri="{FF2B5EF4-FFF2-40B4-BE49-F238E27FC236}">
                <a16:creationId xmlns:a16="http://schemas.microsoft.com/office/drawing/2014/main" id="{02E38FAA-D061-C4C7-24A7-970A8740214E}"/>
              </a:ext>
            </a:extLst>
          </p:cNvPr>
          <p:cNvPicPr>
            <a:picLocks noChangeAspect="1"/>
          </p:cNvPicPr>
          <p:nvPr/>
        </p:nvPicPr>
        <p:blipFill>
          <a:blip r:embed="rId3"/>
          <a:stretch>
            <a:fillRect/>
          </a:stretch>
        </p:blipFill>
        <p:spPr>
          <a:xfrm>
            <a:off x="6732389" y="3909236"/>
            <a:ext cx="554105" cy="505456"/>
          </a:xfrm>
          <a:prstGeom prst="rect">
            <a:avLst/>
          </a:prstGeom>
        </p:spPr>
      </p:pic>
      <p:pic>
        <p:nvPicPr>
          <p:cNvPr id="23" name="Picture 22">
            <a:extLst>
              <a:ext uri="{FF2B5EF4-FFF2-40B4-BE49-F238E27FC236}">
                <a16:creationId xmlns:a16="http://schemas.microsoft.com/office/drawing/2014/main" id="{F7E5C16D-49C3-64B6-5F03-7CE40205CC20}"/>
              </a:ext>
            </a:extLst>
          </p:cNvPr>
          <p:cNvPicPr>
            <a:picLocks noChangeAspect="1"/>
          </p:cNvPicPr>
          <p:nvPr/>
        </p:nvPicPr>
        <p:blipFill>
          <a:blip r:embed="rId3"/>
          <a:stretch>
            <a:fillRect/>
          </a:stretch>
        </p:blipFill>
        <p:spPr>
          <a:xfrm>
            <a:off x="9006149" y="3876514"/>
            <a:ext cx="554105" cy="505456"/>
          </a:xfrm>
          <a:prstGeom prst="rect">
            <a:avLst/>
          </a:prstGeom>
        </p:spPr>
      </p:pic>
      <p:grpSp>
        <p:nvGrpSpPr>
          <p:cNvPr id="33" name="Group 32">
            <a:extLst>
              <a:ext uri="{FF2B5EF4-FFF2-40B4-BE49-F238E27FC236}">
                <a16:creationId xmlns:a16="http://schemas.microsoft.com/office/drawing/2014/main" id="{37CE0B79-25C0-D367-BB80-164E63524EE7}"/>
              </a:ext>
            </a:extLst>
          </p:cNvPr>
          <p:cNvGrpSpPr/>
          <p:nvPr/>
        </p:nvGrpSpPr>
        <p:grpSpPr>
          <a:xfrm>
            <a:off x="2804755" y="3706026"/>
            <a:ext cx="1179117" cy="637826"/>
            <a:chOff x="2248829" y="4285107"/>
            <a:chExt cx="1141368" cy="637826"/>
          </a:xfrm>
        </p:grpSpPr>
        <p:sp>
          <p:nvSpPr>
            <p:cNvPr id="30" name="Rectangle 29">
              <a:extLst>
                <a:ext uri="{FF2B5EF4-FFF2-40B4-BE49-F238E27FC236}">
                  <a16:creationId xmlns:a16="http://schemas.microsoft.com/office/drawing/2014/main" id="{72A9BCF5-2374-E79B-240E-FED1DEFA5C1D}"/>
                </a:ext>
              </a:extLst>
            </p:cNvPr>
            <p:cNvSpPr/>
            <p:nvPr/>
          </p:nvSpPr>
          <p:spPr>
            <a:xfrm>
              <a:off x="2248829" y="4423085"/>
              <a:ext cx="1141368" cy="4998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6" name="Picture 25">
              <a:extLst>
                <a:ext uri="{FF2B5EF4-FFF2-40B4-BE49-F238E27FC236}">
                  <a16:creationId xmlns:a16="http://schemas.microsoft.com/office/drawing/2014/main" id="{0F46AEF3-FDEE-76CD-22AF-D2A67530F4BE}"/>
                </a:ext>
              </a:extLst>
            </p:cNvPr>
            <p:cNvPicPr>
              <a:picLocks noChangeAspect="1"/>
            </p:cNvPicPr>
            <p:nvPr/>
          </p:nvPicPr>
          <p:blipFill>
            <a:blip r:embed="rId4"/>
            <a:stretch>
              <a:fillRect/>
            </a:stretch>
          </p:blipFill>
          <p:spPr>
            <a:xfrm>
              <a:off x="2298995" y="4521198"/>
              <a:ext cx="406333" cy="356578"/>
            </a:xfrm>
            <a:prstGeom prst="rect">
              <a:avLst/>
            </a:prstGeom>
          </p:spPr>
        </p:pic>
        <p:pic>
          <p:nvPicPr>
            <p:cNvPr id="28" name="Picture 27">
              <a:extLst>
                <a:ext uri="{FF2B5EF4-FFF2-40B4-BE49-F238E27FC236}">
                  <a16:creationId xmlns:a16="http://schemas.microsoft.com/office/drawing/2014/main" id="{63E1E6B7-35FC-D367-CAEC-DEB1497C397C}"/>
                </a:ext>
              </a:extLst>
            </p:cNvPr>
            <p:cNvPicPr>
              <a:picLocks noChangeAspect="1"/>
            </p:cNvPicPr>
            <p:nvPr/>
          </p:nvPicPr>
          <p:blipFill>
            <a:blip r:embed="rId5"/>
            <a:stretch>
              <a:fillRect/>
            </a:stretch>
          </p:blipFill>
          <p:spPr>
            <a:xfrm>
              <a:off x="2800772" y="4510688"/>
              <a:ext cx="307717" cy="367550"/>
            </a:xfrm>
            <a:prstGeom prst="rect">
              <a:avLst/>
            </a:prstGeom>
          </p:spPr>
        </p:pic>
        <p:sp>
          <p:nvSpPr>
            <p:cNvPr id="31" name="TextBox 30">
              <a:extLst>
                <a:ext uri="{FF2B5EF4-FFF2-40B4-BE49-F238E27FC236}">
                  <a16:creationId xmlns:a16="http://schemas.microsoft.com/office/drawing/2014/main" id="{765E3814-BE23-3836-4B6E-D14A348FC51B}"/>
                </a:ext>
              </a:extLst>
            </p:cNvPr>
            <p:cNvSpPr txBox="1"/>
            <p:nvPr/>
          </p:nvSpPr>
          <p:spPr>
            <a:xfrm>
              <a:off x="2453675" y="4303721"/>
              <a:ext cx="936521" cy="21747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Power BI Platform</a:t>
              </a:r>
            </a:p>
          </p:txBody>
        </p:sp>
        <p:pic>
          <p:nvPicPr>
            <p:cNvPr id="32" name="Picture 31" descr="Icon&#10;&#10;Description automatically generated">
              <a:extLst>
                <a:ext uri="{FF2B5EF4-FFF2-40B4-BE49-F238E27FC236}">
                  <a16:creationId xmlns:a16="http://schemas.microsoft.com/office/drawing/2014/main" id="{D72B9695-81E4-AA6B-D8FF-955581CBE3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529" y="4285107"/>
              <a:ext cx="256526" cy="275956"/>
            </a:xfrm>
            <a:prstGeom prst="rect">
              <a:avLst/>
            </a:prstGeom>
          </p:spPr>
        </p:pic>
      </p:grpSp>
      <p:cxnSp>
        <p:nvCxnSpPr>
          <p:cNvPr id="35" name="Straight Arrow Connector 34">
            <a:extLst>
              <a:ext uri="{FF2B5EF4-FFF2-40B4-BE49-F238E27FC236}">
                <a16:creationId xmlns:a16="http://schemas.microsoft.com/office/drawing/2014/main" id="{FB816AA0-5594-48BB-716E-06F535C2B7BC}"/>
              </a:ext>
            </a:extLst>
          </p:cNvPr>
          <p:cNvCxnSpPr>
            <a:cxnSpLocks/>
            <a:stCxn id="30" idx="3"/>
            <a:endCxn id="111" idx="1"/>
          </p:cNvCxnSpPr>
          <p:nvPr/>
        </p:nvCxnSpPr>
        <p:spPr>
          <a:xfrm>
            <a:off x="3983872" y="4093928"/>
            <a:ext cx="661859" cy="3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Flowchart: Connector 37">
            <a:extLst>
              <a:ext uri="{FF2B5EF4-FFF2-40B4-BE49-F238E27FC236}">
                <a16:creationId xmlns:a16="http://schemas.microsoft.com/office/drawing/2014/main" id="{4C7400CC-8534-0EE1-9D5B-2D20DB68E296}"/>
              </a:ext>
            </a:extLst>
          </p:cNvPr>
          <p:cNvSpPr/>
          <p:nvPr/>
        </p:nvSpPr>
        <p:spPr>
          <a:xfrm>
            <a:off x="4712827" y="3907653"/>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graphicFrame>
        <p:nvGraphicFramePr>
          <p:cNvPr id="40" name="Table 39">
            <a:extLst>
              <a:ext uri="{FF2B5EF4-FFF2-40B4-BE49-F238E27FC236}">
                <a16:creationId xmlns:a16="http://schemas.microsoft.com/office/drawing/2014/main" id="{C073523E-232D-56F2-9179-804A994BE51E}"/>
              </a:ext>
            </a:extLst>
          </p:cNvPr>
          <p:cNvGraphicFramePr>
            <a:graphicFrameLocks noGrp="1"/>
          </p:cNvGraphicFramePr>
          <p:nvPr/>
        </p:nvGraphicFramePr>
        <p:xfrm>
          <a:off x="2636093" y="6141198"/>
          <a:ext cx="6804701" cy="700816"/>
        </p:xfrm>
        <a:graphic>
          <a:graphicData uri="http://schemas.openxmlformats.org/drawingml/2006/table">
            <a:tbl>
              <a:tblPr firstRow="1" bandRow="1">
                <a:tableStyleId>{5940675A-B579-460E-94D1-54222C63F5DA}</a:tableStyleId>
              </a:tblPr>
              <a:tblGrid>
                <a:gridCol w="353199">
                  <a:extLst>
                    <a:ext uri="{9D8B030D-6E8A-4147-A177-3AD203B41FA5}">
                      <a16:colId xmlns:a16="http://schemas.microsoft.com/office/drawing/2014/main" val="4014744630"/>
                    </a:ext>
                  </a:extLst>
                </a:gridCol>
                <a:gridCol w="6451502">
                  <a:extLst>
                    <a:ext uri="{9D8B030D-6E8A-4147-A177-3AD203B41FA5}">
                      <a16:colId xmlns:a16="http://schemas.microsoft.com/office/drawing/2014/main" val="2530838550"/>
                    </a:ext>
                  </a:extLst>
                </a:gridCol>
              </a:tblGrid>
              <a:tr h="193516">
                <a:tc>
                  <a:txBody>
                    <a:bodyPr/>
                    <a:lstStyle/>
                    <a:p>
                      <a:endParaRPr lang="en-US" sz="1000">
                        <a:latin typeface="+mn-lt"/>
                        <a:cs typeface="Arial" panose="020B0604020202020204" pitchFamily="34" charset="0"/>
                      </a:endParaRPr>
                    </a:p>
                  </a:txBody>
                  <a:tcPr marL="121807" marR="121807" marT="60904" marB="60904">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1000" b="0" i="0" u="none" strike="noStrike" kern="1200" noProof="0">
                          <a:latin typeface="+mn-lt"/>
                        </a:rPr>
                        <a:t>Dataset creators create shared datasets across Integrated, Curated, Aggregated and Analytics Service layers</a:t>
                      </a:r>
                    </a:p>
                  </a:txBody>
                  <a:tcPr marL="121807" marR="121807" marT="60904" marB="60904">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62948572"/>
                  </a:ext>
                </a:extLst>
              </a:tr>
              <a:tr h="290897">
                <a:tc>
                  <a:txBody>
                    <a:bodyPr/>
                    <a:lstStyle/>
                    <a:p>
                      <a:endParaRPr lang="en-US" sz="1000">
                        <a:latin typeface="+mn-lt"/>
                        <a:cs typeface="Arial" panose="020B0604020202020204" pitchFamily="34" charset="0"/>
                      </a:endParaRPr>
                    </a:p>
                  </a:txBody>
                  <a:tcPr marL="121807" marR="121807" marT="60904" marB="60904">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lumMod val="50000"/>
                            </a:schemeClr>
                          </a:solidFill>
                          <a:latin typeface="+mn-lt"/>
                          <a:ea typeface="+mn-ea"/>
                          <a:cs typeface="Arial"/>
                        </a:rPr>
                        <a:t>Relationships created from the shared dataset and tables imported from additional datasets and published to workspace to be shared across data domains </a:t>
                      </a:r>
                    </a:p>
                  </a:txBody>
                  <a:tcPr marL="121807" marR="121807" marT="60904" marB="60904">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134723315"/>
                  </a:ext>
                </a:extLst>
              </a:tr>
            </a:tbl>
          </a:graphicData>
        </a:graphic>
      </p:graphicFrame>
      <p:sp>
        <p:nvSpPr>
          <p:cNvPr id="49" name="Arrow: Right 48">
            <a:extLst>
              <a:ext uri="{FF2B5EF4-FFF2-40B4-BE49-F238E27FC236}">
                <a16:creationId xmlns:a16="http://schemas.microsoft.com/office/drawing/2014/main" id="{950D98E2-619D-CC5F-E9F0-5D37436B581D}"/>
              </a:ext>
            </a:extLst>
          </p:cNvPr>
          <p:cNvSpPr/>
          <p:nvPr/>
        </p:nvSpPr>
        <p:spPr>
          <a:xfrm>
            <a:off x="7718283" y="1404879"/>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E629898-9E8F-E1FD-F2E4-46B076AA7055}"/>
              </a:ext>
            </a:extLst>
          </p:cNvPr>
          <p:cNvGrpSpPr/>
          <p:nvPr/>
        </p:nvGrpSpPr>
        <p:grpSpPr>
          <a:xfrm>
            <a:off x="3778427" y="861810"/>
            <a:ext cx="5958128" cy="500213"/>
            <a:chOff x="3125743" y="1123538"/>
            <a:chExt cx="5958128" cy="500213"/>
          </a:xfrm>
        </p:grpSpPr>
        <p:sp>
          <p:nvSpPr>
            <p:cNvPr id="58" name="Arrow: Chevron 57">
              <a:extLst>
                <a:ext uri="{FF2B5EF4-FFF2-40B4-BE49-F238E27FC236}">
                  <a16:creationId xmlns:a16="http://schemas.microsoft.com/office/drawing/2014/main" id="{A0473402-8419-4AAB-BFE0-1E41882778EC}"/>
                </a:ext>
              </a:extLst>
            </p:cNvPr>
            <p:cNvSpPr/>
            <p:nvPr/>
          </p:nvSpPr>
          <p:spPr>
            <a:xfrm>
              <a:off x="3125743" y="1123538"/>
              <a:ext cx="5958128" cy="453851"/>
            </a:xfrm>
            <a:prstGeom prst="chevron">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1" name="Arrow: Striped Right 50">
              <a:extLst>
                <a:ext uri="{FF2B5EF4-FFF2-40B4-BE49-F238E27FC236}">
                  <a16:creationId xmlns:a16="http://schemas.microsoft.com/office/drawing/2014/main" id="{8EA701EE-A12C-79A4-AC50-6A6E22A2EFBE}"/>
                </a:ext>
              </a:extLst>
            </p:cNvPr>
            <p:cNvSpPr/>
            <p:nvPr/>
          </p:nvSpPr>
          <p:spPr>
            <a:xfrm>
              <a:off x="3350919" y="1199902"/>
              <a:ext cx="1287567" cy="40028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STANDARDIZE</a:t>
              </a:r>
            </a:p>
          </p:txBody>
        </p:sp>
        <p:sp>
          <p:nvSpPr>
            <p:cNvPr id="52" name="Arrow: Striped Right 51">
              <a:extLst>
                <a:ext uri="{FF2B5EF4-FFF2-40B4-BE49-F238E27FC236}">
                  <a16:creationId xmlns:a16="http://schemas.microsoft.com/office/drawing/2014/main" id="{C6A8396B-7CA4-A30D-F18D-CF18355F2FD6}"/>
                </a:ext>
              </a:extLst>
            </p:cNvPr>
            <p:cNvSpPr/>
            <p:nvPr/>
          </p:nvSpPr>
          <p:spPr>
            <a:xfrm>
              <a:off x="4703504" y="1196465"/>
              <a:ext cx="1114992"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ENRICH</a:t>
              </a:r>
            </a:p>
          </p:txBody>
        </p:sp>
        <p:sp>
          <p:nvSpPr>
            <p:cNvPr id="53" name="Arrow: Striped Right 52">
              <a:extLst>
                <a:ext uri="{FF2B5EF4-FFF2-40B4-BE49-F238E27FC236}">
                  <a16:creationId xmlns:a16="http://schemas.microsoft.com/office/drawing/2014/main" id="{A3F20D98-25FE-2F1F-73A4-77E4F7C82263}"/>
                </a:ext>
              </a:extLst>
            </p:cNvPr>
            <p:cNvSpPr/>
            <p:nvPr/>
          </p:nvSpPr>
          <p:spPr>
            <a:xfrm>
              <a:off x="5910031" y="1194168"/>
              <a:ext cx="1447558" cy="383222"/>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HARMONIZE</a:t>
              </a:r>
            </a:p>
          </p:txBody>
        </p:sp>
        <p:sp>
          <p:nvSpPr>
            <p:cNvPr id="54" name="Arrow: Striped Right 53">
              <a:extLst>
                <a:ext uri="{FF2B5EF4-FFF2-40B4-BE49-F238E27FC236}">
                  <a16:creationId xmlns:a16="http://schemas.microsoft.com/office/drawing/2014/main" id="{3F62E898-A0DC-08B3-6CF9-8CCA2AC1597D}"/>
                </a:ext>
              </a:extLst>
            </p:cNvPr>
            <p:cNvSpPr/>
            <p:nvPr/>
          </p:nvSpPr>
          <p:spPr>
            <a:xfrm>
              <a:off x="7449124" y="1186399"/>
              <a:ext cx="1256848"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AGGREGATE</a:t>
              </a:r>
            </a:p>
          </p:txBody>
        </p:sp>
      </p:grpSp>
      <p:sp>
        <p:nvSpPr>
          <p:cNvPr id="55" name="TextBox 54">
            <a:extLst>
              <a:ext uri="{FF2B5EF4-FFF2-40B4-BE49-F238E27FC236}">
                <a16:creationId xmlns:a16="http://schemas.microsoft.com/office/drawing/2014/main" id="{A5F3D87D-012F-248B-9017-7C9FCB4641BE}"/>
              </a:ext>
            </a:extLst>
          </p:cNvPr>
          <p:cNvSpPr txBox="1"/>
          <p:nvPr/>
        </p:nvSpPr>
        <p:spPr>
          <a:xfrm>
            <a:off x="3967539" y="1899807"/>
            <a:ext cx="1580686" cy="25702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Fully Defined transactional and Master Data</a:t>
            </a:r>
          </a:p>
        </p:txBody>
      </p:sp>
      <p:sp>
        <p:nvSpPr>
          <p:cNvPr id="56" name="Flowchart: Connector 55">
            <a:extLst>
              <a:ext uri="{FF2B5EF4-FFF2-40B4-BE49-F238E27FC236}">
                <a16:creationId xmlns:a16="http://schemas.microsoft.com/office/drawing/2014/main" id="{379E064D-C19F-998E-7DED-9F62665ECE4F}"/>
              </a:ext>
            </a:extLst>
          </p:cNvPr>
          <p:cNvSpPr/>
          <p:nvPr/>
        </p:nvSpPr>
        <p:spPr>
          <a:xfrm>
            <a:off x="6689648" y="4000157"/>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57" name="Flowchart: Connector 56">
            <a:extLst>
              <a:ext uri="{FF2B5EF4-FFF2-40B4-BE49-F238E27FC236}">
                <a16:creationId xmlns:a16="http://schemas.microsoft.com/office/drawing/2014/main" id="{C7C45F29-9C83-4D98-5C2B-66FF64ED874C}"/>
              </a:ext>
            </a:extLst>
          </p:cNvPr>
          <p:cNvSpPr/>
          <p:nvPr/>
        </p:nvSpPr>
        <p:spPr>
          <a:xfrm>
            <a:off x="9615158" y="3905848"/>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59" name="TextBox 58">
            <a:extLst>
              <a:ext uri="{FF2B5EF4-FFF2-40B4-BE49-F238E27FC236}">
                <a16:creationId xmlns:a16="http://schemas.microsoft.com/office/drawing/2014/main" id="{4FA90E30-06C9-02B3-EFA3-E7C6CB1BE73B}"/>
              </a:ext>
            </a:extLst>
          </p:cNvPr>
          <p:cNvSpPr txBox="1"/>
          <p:nvPr/>
        </p:nvSpPr>
        <p:spPr>
          <a:xfrm>
            <a:off x="3913393" y="2543795"/>
            <a:ext cx="1576456" cy="230832"/>
          </a:xfrm>
          <a:prstGeom prst="rect">
            <a:avLst/>
          </a:prstGeom>
          <a:noFill/>
        </p:spPr>
        <p:txBody>
          <a:bodyPr wrap="square" lIns="91440" tIns="45720" rIns="91440" bIns="45720" rtlCol="0" anchor="t">
            <a:spAutoFit/>
          </a:bodyPr>
          <a:lstStyle/>
          <a:p>
            <a:pPr algn="ctr"/>
            <a:r>
              <a:rPr lang="en-US" sz="900" b="1">
                <a:cs typeface="Calibri"/>
              </a:rPr>
              <a:t>Foundational Data Products</a:t>
            </a:r>
          </a:p>
        </p:txBody>
      </p:sp>
      <p:sp>
        <p:nvSpPr>
          <p:cNvPr id="60" name="TextBox 59">
            <a:extLst>
              <a:ext uri="{FF2B5EF4-FFF2-40B4-BE49-F238E27FC236}">
                <a16:creationId xmlns:a16="http://schemas.microsoft.com/office/drawing/2014/main" id="{C1D07051-17EA-0E8B-4210-7F6AC44D2301}"/>
              </a:ext>
            </a:extLst>
          </p:cNvPr>
          <p:cNvSpPr txBox="1"/>
          <p:nvPr/>
        </p:nvSpPr>
        <p:spPr>
          <a:xfrm>
            <a:off x="6017435" y="2535207"/>
            <a:ext cx="1330381"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2" name="TextBox 61">
            <a:extLst>
              <a:ext uri="{FF2B5EF4-FFF2-40B4-BE49-F238E27FC236}">
                <a16:creationId xmlns:a16="http://schemas.microsoft.com/office/drawing/2014/main" id="{1AE19343-4AB0-6660-D42B-9082B1B7F5F1}"/>
              </a:ext>
            </a:extLst>
          </p:cNvPr>
          <p:cNvSpPr txBox="1"/>
          <p:nvPr/>
        </p:nvSpPr>
        <p:spPr>
          <a:xfrm>
            <a:off x="8143516" y="2549643"/>
            <a:ext cx="1402035"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3" name="TextBox 62">
            <a:extLst>
              <a:ext uri="{FF2B5EF4-FFF2-40B4-BE49-F238E27FC236}">
                <a16:creationId xmlns:a16="http://schemas.microsoft.com/office/drawing/2014/main" id="{26E625E1-0B23-457A-2969-E0460B5FB911}"/>
              </a:ext>
            </a:extLst>
          </p:cNvPr>
          <p:cNvSpPr txBox="1"/>
          <p:nvPr/>
        </p:nvSpPr>
        <p:spPr>
          <a:xfrm>
            <a:off x="8031702" y="1700850"/>
            <a:ext cx="1593695" cy="288402"/>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Domain specific or cross domain aggregates </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Enterpr</a:t>
            </a:r>
            <a:r>
              <a:rPr lang="en-US" sz="800">
                <a:latin typeface="Calibri" panose="020F0502020204030204" pitchFamily="34" charset="0"/>
                <a:ea typeface="Calibri" panose="020F0502020204030204" pitchFamily="34" charset="0"/>
              </a:rPr>
              <a:t>ise consumption ready</a:t>
            </a:r>
            <a:endParaRPr lang="en-US" sz="800">
              <a:effectLst/>
              <a:latin typeface="Calibri" panose="020F0502020204030204" pitchFamily="34" charset="0"/>
              <a:ea typeface="Calibri" panose="020F0502020204030204" pitchFamily="34" charset="0"/>
            </a:endParaRPr>
          </a:p>
        </p:txBody>
      </p:sp>
      <p:sp>
        <p:nvSpPr>
          <p:cNvPr id="65" name="TextBox 64">
            <a:extLst>
              <a:ext uri="{FF2B5EF4-FFF2-40B4-BE49-F238E27FC236}">
                <a16:creationId xmlns:a16="http://schemas.microsoft.com/office/drawing/2014/main" id="{1DF55E59-C060-7224-B9E8-3A852F8637DE}"/>
              </a:ext>
            </a:extLst>
          </p:cNvPr>
          <p:cNvSpPr txBox="1"/>
          <p:nvPr/>
        </p:nvSpPr>
        <p:spPr>
          <a:xfrm>
            <a:off x="5975574" y="1893840"/>
            <a:ext cx="1674008" cy="16020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Cross functional/domain</a:t>
            </a:r>
            <a:endParaRPr lang="en-US" sz="800">
              <a:effectLst/>
              <a:latin typeface="Calibri" panose="020F0502020204030204" pitchFamily="34" charset="0"/>
              <a:ea typeface="Calibri" panose="020F0502020204030204" pitchFamily="34" charset="0"/>
            </a:endParaRP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Certified ready to use</a:t>
            </a:r>
            <a:endParaRPr lang="en-US" sz="800">
              <a:effectLst/>
              <a:latin typeface="Calibri" panose="020F0502020204030204" pitchFamily="34" charset="0"/>
              <a:ea typeface="Calibri" panose="020F0502020204030204" pitchFamily="34" charset="0"/>
            </a:endParaRPr>
          </a:p>
        </p:txBody>
      </p:sp>
      <p:sp>
        <p:nvSpPr>
          <p:cNvPr id="67" name="Arrow: Right 66">
            <a:extLst>
              <a:ext uri="{FF2B5EF4-FFF2-40B4-BE49-F238E27FC236}">
                <a16:creationId xmlns:a16="http://schemas.microsoft.com/office/drawing/2014/main" id="{B71DBE80-C7DB-FE39-9346-FE3DDDF4D99D}"/>
              </a:ext>
            </a:extLst>
          </p:cNvPr>
          <p:cNvSpPr/>
          <p:nvPr/>
        </p:nvSpPr>
        <p:spPr>
          <a:xfrm>
            <a:off x="3641157"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BE65F7-EE83-814F-97EB-E543C351501D}"/>
              </a:ext>
            </a:extLst>
          </p:cNvPr>
          <p:cNvSpPr/>
          <p:nvPr/>
        </p:nvSpPr>
        <p:spPr>
          <a:xfrm>
            <a:off x="5663728"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5A543D-8CF8-6D54-801E-85D9A7EA2338}"/>
              </a:ext>
            </a:extLst>
          </p:cNvPr>
          <p:cNvSpPr txBox="1"/>
          <p:nvPr/>
        </p:nvSpPr>
        <p:spPr>
          <a:xfrm>
            <a:off x="1939558" y="2104848"/>
            <a:ext cx="1660158" cy="135757"/>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Data in native format from multiple data sources</a:t>
            </a:r>
          </a:p>
        </p:txBody>
      </p:sp>
      <p:sp>
        <p:nvSpPr>
          <p:cNvPr id="78" name="TextBox 77">
            <a:extLst>
              <a:ext uri="{FF2B5EF4-FFF2-40B4-BE49-F238E27FC236}">
                <a16:creationId xmlns:a16="http://schemas.microsoft.com/office/drawing/2014/main" id="{31389B76-1925-9ED3-790D-E41A2D7B9FCF}"/>
              </a:ext>
            </a:extLst>
          </p:cNvPr>
          <p:cNvSpPr txBox="1"/>
          <p:nvPr/>
        </p:nvSpPr>
        <p:spPr>
          <a:xfrm>
            <a:off x="977769" y="6167824"/>
            <a:ext cx="925567" cy="203863"/>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1000" err="1">
                <a:ln/>
                <a:solidFill>
                  <a:sysClr val="windowText" lastClr="000000"/>
                </a:solidFill>
                <a:latin typeface="Calibri" panose="020F0502020204030204" pitchFamily="34" charset="0"/>
              </a:rPr>
              <a:t>Addt’l</a:t>
            </a:r>
            <a:r>
              <a:rPr lang="en-US" sz="1000">
                <a:ln/>
                <a:solidFill>
                  <a:sysClr val="windowText" lastClr="000000"/>
                </a:solidFill>
                <a:latin typeface="Calibri" panose="020F0502020204030204" pitchFamily="34" charset="0"/>
              </a:rPr>
              <a:t> Sources</a:t>
            </a:r>
          </a:p>
        </p:txBody>
      </p:sp>
      <p:grpSp>
        <p:nvGrpSpPr>
          <p:cNvPr id="92" name="Group 91">
            <a:extLst>
              <a:ext uri="{FF2B5EF4-FFF2-40B4-BE49-F238E27FC236}">
                <a16:creationId xmlns:a16="http://schemas.microsoft.com/office/drawing/2014/main" id="{0238F07E-4CD2-7E7E-8BE4-6745964877F8}"/>
              </a:ext>
            </a:extLst>
          </p:cNvPr>
          <p:cNvGrpSpPr/>
          <p:nvPr/>
        </p:nvGrpSpPr>
        <p:grpSpPr>
          <a:xfrm>
            <a:off x="669050" y="5520586"/>
            <a:ext cx="1465895" cy="593681"/>
            <a:chOff x="-724414" y="4903939"/>
            <a:chExt cx="1465895" cy="579820"/>
          </a:xfrm>
        </p:grpSpPr>
        <p:grpSp>
          <p:nvGrpSpPr>
            <p:cNvPr id="91" name="Group 90">
              <a:extLst>
                <a:ext uri="{FF2B5EF4-FFF2-40B4-BE49-F238E27FC236}">
                  <a16:creationId xmlns:a16="http://schemas.microsoft.com/office/drawing/2014/main" id="{4521FAE8-41F6-EBCA-5F0B-33D334B741F4}"/>
                </a:ext>
              </a:extLst>
            </p:cNvPr>
            <p:cNvGrpSpPr/>
            <p:nvPr/>
          </p:nvGrpSpPr>
          <p:grpSpPr>
            <a:xfrm>
              <a:off x="-724414" y="4903939"/>
              <a:ext cx="1465895" cy="579820"/>
              <a:chOff x="-744669" y="4788165"/>
              <a:chExt cx="1465895" cy="579820"/>
            </a:xfrm>
          </p:grpSpPr>
          <p:sp>
            <p:nvSpPr>
              <p:cNvPr id="77" name="Rectangle 76">
                <a:extLst>
                  <a:ext uri="{FF2B5EF4-FFF2-40B4-BE49-F238E27FC236}">
                    <a16:creationId xmlns:a16="http://schemas.microsoft.com/office/drawing/2014/main" id="{5D879AF4-5C9D-D4CE-323A-C29858DE80D9}"/>
                  </a:ext>
                </a:extLst>
              </p:cNvPr>
              <p:cNvSpPr/>
              <p:nvPr/>
            </p:nvSpPr>
            <p:spPr>
              <a:xfrm>
                <a:off x="-744669" y="4788165"/>
                <a:ext cx="1465895" cy="5798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0" name="Graphic 79" descr="Database with solid fill">
                <a:extLst>
                  <a:ext uri="{FF2B5EF4-FFF2-40B4-BE49-F238E27FC236}">
                    <a16:creationId xmlns:a16="http://schemas.microsoft.com/office/drawing/2014/main" id="{0CFF0D27-1A09-D89A-BBA8-7BE5DC4BBA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5346" y="4818673"/>
                <a:ext cx="387166" cy="387166"/>
              </a:xfrm>
              <a:prstGeom prst="rect">
                <a:avLst/>
              </a:prstGeom>
            </p:spPr>
          </p:pic>
          <p:pic>
            <p:nvPicPr>
              <p:cNvPr id="82" name="Graphic 81" descr="Table with solid fill">
                <a:extLst>
                  <a:ext uri="{FF2B5EF4-FFF2-40B4-BE49-F238E27FC236}">
                    <a16:creationId xmlns:a16="http://schemas.microsoft.com/office/drawing/2014/main" id="{593B56F7-721E-FE48-AAED-71A1FDF11C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193" y="4910400"/>
                <a:ext cx="355173" cy="355173"/>
              </a:xfrm>
              <a:prstGeom prst="rect">
                <a:avLst/>
              </a:prstGeom>
            </p:spPr>
          </p:pic>
        </p:grpSp>
        <p:pic>
          <p:nvPicPr>
            <p:cNvPr id="84" name="Graphic 83" descr="Document outline">
              <a:extLst>
                <a:ext uri="{FF2B5EF4-FFF2-40B4-BE49-F238E27FC236}">
                  <a16:creationId xmlns:a16="http://schemas.microsoft.com/office/drawing/2014/main" id="{E8C3AD07-C8C1-BA6A-F2F5-C8E76BEFAA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5477" y="5009971"/>
              <a:ext cx="334851" cy="334851"/>
            </a:xfrm>
            <a:prstGeom prst="rect">
              <a:avLst/>
            </a:prstGeom>
          </p:spPr>
        </p:pic>
      </p:grpSp>
      <p:grpSp>
        <p:nvGrpSpPr>
          <p:cNvPr id="85" name="Group 84">
            <a:extLst>
              <a:ext uri="{FF2B5EF4-FFF2-40B4-BE49-F238E27FC236}">
                <a16:creationId xmlns:a16="http://schemas.microsoft.com/office/drawing/2014/main" id="{3611C2F9-B718-3D3C-6F9F-75136FB1378D}"/>
              </a:ext>
            </a:extLst>
          </p:cNvPr>
          <p:cNvGrpSpPr/>
          <p:nvPr/>
        </p:nvGrpSpPr>
        <p:grpSpPr>
          <a:xfrm>
            <a:off x="2797895" y="4969748"/>
            <a:ext cx="1179117" cy="637826"/>
            <a:chOff x="2248829" y="4285107"/>
            <a:chExt cx="1141368" cy="637826"/>
          </a:xfrm>
        </p:grpSpPr>
        <p:sp>
          <p:nvSpPr>
            <p:cNvPr id="86" name="Rectangle 85">
              <a:extLst>
                <a:ext uri="{FF2B5EF4-FFF2-40B4-BE49-F238E27FC236}">
                  <a16:creationId xmlns:a16="http://schemas.microsoft.com/office/drawing/2014/main" id="{7CE3D579-4397-CF52-66F8-6FCFD537EDAC}"/>
                </a:ext>
              </a:extLst>
            </p:cNvPr>
            <p:cNvSpPr/>
            <p:nvPr/>
          </p:nvSpPr>
          <p:spPr>
            <a:xfrm>
              <a:off x="2248829" y="4423085"/>
              <a:ext cx="1141368" cy="4998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7" name="Picture 86">
              <a:extLst>
                <a:ext uri="{FF2B5EF4-FFF2-40B4-BE49-F238E27FC236}">
                  <a16:creationId xmlns:a16="http://schemas.microsoft.com/office/drawing/2014/main" id="{DA0391A1-B29B-796B-2DC4-616A15D993D5}"/>
                </a:ext>
              </a:extLst>
            </p:cNvPr>
            <p:cNvPicPr>
              <a:picLocks noChangeAspect="1"/>
            </p:cNvPicPr>
            <p:nvPr/>
          </p:nvPicPr>
          <p:blipFill>
            <a:blip r:embed="rId4"/>
            <a:stretch>
              <a:fillRect/>
            </a:stretch>
          </p:blipFill>
          <p:spPr>
            <a:xfrm>
              <a:off x="2298995" y="4521198"/>
              <a:ext cx="406333" cy="356578"/>
            </a:xfrm>
            <a:prstGeom prst="rect">
              <a:avLst/>
            </a:prstGeom>
          </p:spPr>
        </p:pic>
        <p:pic>
          <p:nvPicPr>
            <p:cNvPr id="88" name="Picture 87">
              <a:extLst>
                <a:ext uri="{FF2B5EF4-FFF2-40B4-BE49-F238E27FC236}">
                  <a16:creationId xmlns:a16="http://schemas.microsoft.com/office/drawing/2014/main" id="{54AC0F6A-8F9F-2502-CCB1-CF8C65D6B619}"/>
                </a:ext>
              </a:extLst>
            </p:cNvPr>
            <p:cNvPicPr>
              <a:picLocks noChangeAspect="1"/>
            </p:cNvPicPr>
            <p:nvPr/>
          </p:nvPicPr>
          <p:blipFill>
            <a:blip r:embed="rId5"/>
            <a:stretch>
              <a:fillRect/>
            </a:stretch>
          </p:blipFill>
          <p:spPr>
            <a:xfrm>
              <a:off x="2800772" y="4510688"/>
              <a:ext cx="307717" cy="367550"/>
            </a:xfrm>
            <a:prstGeom prst="rect">
              <a:avLst/>
            </a:prstGeom>
          </p:spPr>
        </p:pic>
        <p:sp>
          <p:nvSpPr>
            <p:cNvPr id="89" name="TextBox 88">
              <a:extLst>
                <a:ext uri="{FF2B5EF4-FFF2-40B4-BE49-F238E27FC236}">
                  <a16:creationId xmlns:a16="http://schemas.microsoft.com/office/drawing/2014/main" id="{87A5F6AE-26C5-CAB3-8448-0B3127D13169}"/>
                </a:ext>
              </a:extLst>
            </p:cNvPr>
            <p:cNvSpPr txBox="1"/>
            <p:nvPr/>
          </p:nvSpPr>
          <p:spPr>
            <a:xfrm>
              <a:off x="2453675" y="4303721"/>
              <a:ext cx="936521" cy="217477"/>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Power BI Platform</a:t>
              </a:r>
            </a:p>
          </p:txBody>
        </p:sp>
        <p:pic>
          <p:nvPicPr>
            <p:cNvPr id="90" name="Picture 89" descr="Icon&#10;&#10;Description automatically generated">
              <a:extLst>
                <a:ext uri="{FF2B5EF4-FFF2-40B4-BE49-F238E27FC236}">
                  <a16:creationId xmlns:a16="http://schemas.microsoft.com/office/drawing/2014/main" id="{598AA15A-43D8-AC7F-F20D-395C4391DE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529" y="4285107"/>
              <a:ext cx="256526" cy="275956"/>
            </a:xfrm>
            <a:prstGeom prst="rect">
              <a:avLst/>
            </a:prstGeom>
          </p:spPr>
        </p:pic>
      </p:grpSp>
      <p:cxnSp>
        <p:nvCxnSpPr>
          <p:cNvPr id="94" name="Connector: Elbow 93">
            <a:extLst>
              <a:ext uri="{FF2B5EF4-FFF2-40B4-BE49-F238E27FC236}">
                <a16:creationId xmlns:a16="http://schemas.microsoft.com/office/drawing/2014/main" id="{E4752677-C29A-9BAB-90C7-AAF5B007F84C}"/>
              </a:ext>
            </a:extLst>
          </p:cNvPr>
          <p:cNvCxnSpPr>
            <a:cxnSpLocks/>
            <a:endCxn id="87" idx="1"/>
          </p:cNvCxnSpPr>
          <p:nvPr/>
        </p:nvCxnSpPr>
        <p:spPr>
          <a:xfrm flipV="1">
            <a:off x="2134945" y="5384128"/>
            <a:ext cx="714775" cy="4332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FA55C41C-A524-E6F7-BC6C-8A334CAD2EA8}"/>
              </a:ext>
            </a:extLst>
          </p:cNvPr>
          <p:cNvPicPr>
            <a:picLocks noChangeAspect="1"/>
          </p:cNvPicPr>
          <p:nvPr/>
        </p:nvPicPr>
        <p:blipFill>
          <a:blip r:embed="rId13"/>
          <a:stretch>
            <a:fillRect/>
          </a:stretch>
        </p:blipFill>
        <p:spPr>
          <a:xfrm>
            <a:off x="2798412" y="4592704"/>
            <a:ext cx="285531" cy="254897"/>
          </a:xfrm>
          <a:prstGeom prst="rect">
            <a:avLst/>
          </a:prstGeom>
        </p:spPr>
      </p:pic>
      <p:sp>
        <p:nvSpPr>
          <p:cNvPr id="108" name="Arrow: Up-Down 107">
            <a:extLst>
              <a:ext uri="{FF2B5EF4-FFF2-40B4-BE49-F238E27FC236}">
                <a16:creationId xmlns:a16="http://schemas.microsoft.com/office/drawing/2014/main" id="{E5A1C018-5970-743D-38EC-77E8B7986664}"/>
              </a:ext>
            </a:extLst>
          </p:cNvPr>
          <p:cNvSpPr/>
          <p:nvPr/>
        </p:nvSpPr>
        <p:spPr>
          <a:xfrm>
            <a:off x="7004635" y="2760726"/>
            <a:ext cx="186961" cy="951288"/>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Arrow: Up-Down 108">
            <a:extLst>
              <a:ext uri="{FF2B5EF4-FFF2-40B4-BE49-F238E27FC236}">
                <a16:creationId xmlns:a16="http://schemas.microsoft.com/office/drawing/2014/main" id="{E9861C00-BB58-5A8A-ADF2-70BEE03AD043}"/>
              </a:ext>
            </a:extLst>
          </p:cNvPr>
          <p:cNvSpPr/>
          <p:nvPr/>
        </p:nvSpPr>
        <p:spPr>
          <a:xfrm>
            <a:off x="4904556" y="2805247"/>
            <a:ext cx="152966" cy="96022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Connector: Elbow 113">
            <a:extLst>
              <a:ext uri="{FF2B5EF4-FFF2-40B4-BE49-F238E27FC236}">
                <a16:creationId xmlns:a16="http://schemas.microsoft.com/office/drawing/2014/main" id="{E21320FC-4354-6D2B-6F09-F9CD3E100270}"/>
              </a:ext>
            </a:extLst>
          </p:cNvPr>
          <p:cNvCxnSpPr>
            <a:cxnSpLocks/>
            <a:stCxn id="86" idx="2"/>
            <a:endCxn id="129" idx="2"/>
          </p:cNvCxnSpPr>
          <p:nvPr/>
        </p:nvCxnSpPr>
        <p:spPr>
          <a:xfrm rot="5400000" flipH="1" flipV="1">
            <a:off x="5289110" y="3705088"/>
            <a:ext cx="829" cy="3804143"/>
          </a:xfrm>
          <a:prstGeom prst="bentConnector3">
            <a:avLst>
              <a:gd name="adj1" fmla="val -415215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9284911-AD4E-175A-9772-9B4748FC15E8}"/>
              </a:ext>
            </a:extLst>
          </p:cNvPr>
          <p:cNvSpPr txBox="1"/>
          <p:nvPr/>
        </p:nvSpPr>
        <p:spPr>
          <a:xfrm>
            <a:off x="4498996" y="5732971"/>
            <a:ext cx="2079424" cy="20705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Publish new Dataset with enhanced data</a:t>
            </a:r>
          </a:p>
        </p:txBody>
      </p:sp>
      <p:sp>
        <p:nvSpPr>
          <p:cNvPr id="126" name="Rectangle 125">
            <a:extLst>
              <a:ext uri="{FF2B5EF4-FFF2-40B4-BE49-F238E27FC236}">
                <a16:creationId xmlns:a16="http://schemas.microsoft.com/office/drawing/2014/main" id="{75755EEA-5CEB-7015-778C-4D088FEC4FA6}"/>
              </a:ext>
            </a:extLst>
          </p:cNvPr>
          <p:cNvSpPr/>
          <p:nvPr/>
        </p:nvSpPr>
        <p:spPr>
          <a:xfrm>
            <a:off x="5162151" y="5135336"/>
            <a:ext cx="4469926" cy="453532"/>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7" name="Picture 126">
            <a:extLst>
              <a:ext uri="{FF2B5EF4-FFF2-40B4-BE49-F238E27FC236}">
                <a16:creationId xmlns:a16="http://schemas.microsoft.com/office/drawing/2014/main" id="{0E09D8AD-65A1-AB73-7292-54E619A12214}"/>
              </a:ext>
            </a:extLst>
          </p:cNvPr>
          <p:cNvPicPr>
            <a:picLocks noChangeAspect="1"/>
          </p:cNvPicPr>
          <p:nvPr/>
        </p:nvPicPr>
        <p:blipFill>
          <a:blip r:embed="rId3"/>
          <a:stretch>
            <a:fillRect/>
          </a:stretch>
        </p:blipFill>
        <p:spPr>
          <a:xfrm>
            <a:off x="8930610" y="5189665"/>
            <a:ext cx="439492" cy="400906"/>
          </a:xfrm>
          <a:prstGeom prst="rect">
            <a:avLst/>
          </a:prstGeom>
        </p:spPr>
      </p:pic>
      <p:pic>
        <p:nvPicPr>
          <p:cNvPr id="128" name="Picture 127">
            <a:extLst>
              <a:ext uri="{FF2B5EF4-FFF2-40B4-BE49-F238E27FC236}">
                <a16:creationId xmlns:a16="http://schemas.microsoft.com/office/drawing/2014/main" id="{AC6CBB30-6A08-EBE7-96CF-7026ABB525D3}"/>
              </a:ext>
            </a:extLst>
          </p:cNvPr>
          <p:cNvPicPr>
            <a:picLocks noChangeAspect="1"/>
          </p:cNvPicPr>
          <p:nvPr/>
        </p:nvPicPr>
        <p:blipFill>
          <a:blip r:embed="rId3"/>
          <a:stretch>
            <a:fillRect/>
          </a:stretch>
        </p:blipFill>
        <p:spPr>
          <a:xfrm>
            <a:off x="5318962" y="5193275"/>
            <a:ext cx="439492" cy="400906"/>
          </a:xfrm>
          <a:prstGeom prst="rect">
            <a:avLst/>
          </a:prstGeom>
        </p:spPr>
      </p:pic>
      <p:pic>
        <p:nvPicPr>
          <p:cNvPr id="129" name="Picture 128">
            <a:extLst>
              <a:ext uri="{FF2B5EF4-FFF2-40B4-BE49-F238E27FC236}">
                <a16:creationId xmlns:a16="http://schemas.microsoft.com/office/drawing/2014/main" id="{F780AE9F-8450-767C-2E1C-E513EEC40EFF}"/>
              </a:ext>
            </a:extLst>
          </p:cNvPr>
          <p:cNvPicPr>
            <a:picLocks noChangeAspect="1"/>
          </p:cNvPicPr>
          <p:nvPr/>
        </p:nvPicPr>
        <p:blipFill>
          <a:blip r:embed="rId3"/>
          <a:stretch>
            <a:fillRect/>
          </a:stretch>
        </p:blipFill>
        <p:spPr>
          <a:xfrm>
            <a:off x="6971851" y="5205839"/>
            <a:ext cx="439492" cy="400906"/>
          </a:xfrm>
          <a:prstGeom prst="rect">
            <a:avLst/>
          </a:prstGeom>
        </p:spPr>
      </p:pic>
      <p:sp>
        <p:nvSpPr>
          <p:cNvPr id="135" name="TextBox 134">
            <a:extLst>
              <a:ext uri="{FF2B5EF4-FFF2-40B4-BE49-F238E27FC236}">
                <a16:creationId xmlns:a16="http://schemas.microsoft.com/office/drawing/2014/main" id="{AED2AEED-144C-99B9-2C70-DD39C914701E}"/>
              </a:ext>
            </a:extLst>
          </p:cNvPr>
          <p:cNvSpPr txBox="1"/>
          <p:nvPr/>
        </p:nvSpPr>
        <p:spPr>
          <a:xfrm>
            <a:off x="7776877" y="3577230"/>
            <a:ext cx="795797" cy="234165"/>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WORKSPACE</a:t>
            </a:r>
          </a:p>
        </p:txBody>
      </p:sp>
      <p:sp>
        <p:nvSpPr>
          <p:cNvPr id="136" name="TextBox 135">
            <a:extLst>
              <a:ext uri="{FF2B5EF4-FFF2-40B4-BE49-F238E27FC236}">
                <a16:creationId xmlns:a16="http://schemas.microsoft.com/office/drawing/2014/main" id="{82F64631-88E4-8B1F-D9DD-9B1E2F61B5DE}"/>
              </a:ext>
            </a:extLst>
          </p:cNvPr>
          <p:cNvSpPr txBox="1"/>
          <p:nvPr/>
        </p:nvSpPr>
        <p:spPr>
          <a:xfrm>
            <a:off x="7698432" y="5028275"/>
            <a:ext cx="916506" cy="29314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b="1">
                <a:ln/>
                <a:solidFill>
                  <a:sysClr val="windowText" lastClr="000000"/>
                </a:solidFill>
                <a:latin typeface="Calibri" panose="020F0502020204030204" pitchFamily="34" charset="0"/>
              </a:rPr>
              <a:t>MY WORKSPACE</a:t>
            </a:r>
          </a:p>
        </p:txBody>
      </p:sp>
      <p:sp>
        <p:nvSpPr>
          <p:cNvPr id="138" name="TextBox 137">
            <a:extLst>
              <a:ext uri="{FF2B5EF4-FFF2-40B4-BE49-F238E27FC236}">
                <a16:creationId xmlns:a16="http://schemas.microsoft.com/office/drawing/2014/main" id="{10DA79DA-F4BC-D6A8-F8B5-C03A95488C1C}"/>
              </a:ext>
            </a:extLst>
          </p:cNvPr>
          <p:cNvSpPr txBox="1"/>
          <p:nvPr/>
        </p:nvSpPr>
        <p:spPr>
          <a:xfrm>
            <a:off x="5892261" y="5248192"/>
            <a:ext cx="957396" cy="18911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Managed Datasets</a:t>
            </a:r>
          </a:p>
        </p:txBody>
      </p:sp>
      <p:sp>
        <p:nvSpPr>
          <p:cNvPr id="148" name="Flowchart: Connector 147">
            <a:extLst>
              <a:ext uri="{FF2B5EF4-FFF2-40B4-BE49-F238E27FC236}">
                <a16:creationId xmlns:a16="http://schemas.microsoft.com/office/drawing/2014/main" id="{B64C551C-A112-3BF1-21F2-0D5200490312}"/>
              </a:ext>
            </a:extLst>
          </p:cNvPr>
          <p:cNvSpPr/>
          <p:nvPr/>
        </p:nvSpPr>
        <p:spPr>
          <a:xfrm>
            <a:off x="4088478" y="4999975"/>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149" name="Flowchart: Connector 148">
            <a:extLst>
              <a:ext uri="{FF2B5EF4-FFF2-40B4-BE49-F238E27FC236}">
                <a16:creationId xmlns:a16="http://schemas.microsoft.com/office/drawing/2014/main" id="{3C09F293-54D7-244C-1AC1-F48D2D286A3E}"/>
              </a:ext>
            </a:extLst>
          </p:cNvPr>
          <p:cNvSpPr/>
          <p:nvPr/>
        </p:nvSpPr>
        <p:spPr>
          <a:xfrm>
            <a:off x="3453097" y="5667238"/>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grpSp>
        <p:nvGrpSpPr>
          <p:cNvPr id="152" name="Group 151">
            <a:extLst>
              <a:ext uri="{FF2B5EF4-FFF2-40B4-BE49-F238E27FC236}">
                <a16:creationId xmlns:a16="http://schemas.microsoft.com/office/drawing/2014/main" id="{C347A342-959E-0C2D-7696-59FEB69544A2}"/>
              </a:ext>
            </a:extLst>
          </p:cNvPr>
          <p:cNvGrpSpPr/>
          <p:nvPr/>
        </p:nvGrpSpPr>
        <p:grpSpPr>
          <a:xfrm>
            <a:off x="2693215" y="6167824"/>
            <a:ext cx="218276" cy="604292"/>
            <a:chOff x="1970222" y="6167824"/>
            <a:chExt cx="218276" cy="604292"/>
          </a:xfrm>
        </p:grpSpPr>
        <p:sp>
          <p:nvSpPr>
            <p:cNvPr id="150" name="Flowchart: Connector 149">
              <a:extLst>
                <a:ext uri="{FF2B5EF4-FFF2-40B4-BE49-F238E27FC236}">
                  <a16:creationId xmlns:a16="http://schemas.microsoft.com/office/drawing/2014/main" id="{901549AB-F566-46FA-604E-67319A9AC9D1}"/>
                </a:ext>
              </a:extLst>
            </p:cNvPr>
            <p:cNvSpPr/>
            <p:nvPr/>
          </p:nvSpPr>
          <p:spPr>
            <a:xfrm>
              <a:off x="1979138" y="6554641"/>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151" name="Flowchart: Connector 150">
              <a:extLst>
                <a:ext uri="{FF2B5EF4-FFF2-40B4-BE49-F238E27FC236}">
                  <a16:creationId xmlns:a16="http://schemas.microsoft.com/office/drawing/2014/main" id="{57DA8D36-8473-96CE-A799-5BA0A71B7672}"/>
                </a:ext>
              </a:extLst>
            </p:cNvPr>
            <p:cNvSpPr/>
            <p:nvPr/>
          </p:nvSpPr>
          <p:spPr>
            <a:xfrm>
              <a:off x="1970222" y="6167824"/>
              <a:ext cx="209360" cy="217475"/>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grpSp>
      <p:pic>
        <p:nvPicPr>
          <p:cNvPr id="153" name="Picture 152">
            <a:extLst>
              <a:ext uri="{FF2B5EF4-FFF2-40B4-BE49-F238E27FC236}">
                <a16:creationId xmlns:a16="http://schemas.microsoft.com/office/drawing/2014/main" id="{79198F05-D4B2-DABF-FB23-665FA001D62B}"/>
              </a:ext>
            </a:extLst>
          </p:cNvPr>
          <p:cNvPicPr>
            <a:picLocks noChangeAspect="1"/>
          </p:cNvPicPr>
          <p:nvPr/>
        </p:nvPicPr>
        <p:blipFill>
          <a:blip r:embed="rId14"/>
          <a:stretch>
            <a:fillRect/>
          </a:stretch>
        </p:blipFill>
        <p:spPr>
          <a:xfrm>
            <a:off x="11286624" y="5837474"/>
            <a:ext cx="375730" cy="293146"/>
          </a:xfrm>
          <a:prstGeom prst="rect">
            <a:avLst/>
          </a:prstGeom>
        </p:spPr>
      </p:pic>
      <p:pic>
        <p:nvPicPr>
          <p:cNvPr id="154" name="Picture 153" descr="Icon&#10;&#10;Description automatically generated">
            <a:extLst>
              <a:ext uri="{FF2B5EF4-FFF2-40B4-BE49-F238E27FC236}">
                <a16:creationId xmlns:a16="http://schemas.microsoft.com/office/drawing/2014/main" id="{C290DEB6-C7BA-D710-A071-122D1A9C1C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8374" y="4281844"/>
            <a:ext cx="549318" cy="590925"/>
          </a:xfrm>
          <a:prstGeom prst="rect">
            <a:avLst/>
          </a:prstGeom>
        </p:spPr>
      </p:pic>
      <p:pic>
        <p:nvPicPr>
          <p:cNvPr id="155" name="Picture 154" descr="Icon&#10;&#10;Description automatically generated">
            <a:extLst>
              <a:ext uri="{FF2B5EF4-FFF2-40B4-BE49-F238E27FC236}">
                <a16:creationId xmlns:a16="http://schemas.microsoft.com/office/drawing/2014/main" id="{7627B5E7-CC44-2948-19E7-66EAE1D1EA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72249" y="5076313"/>
            <a:ext cx="549318" cy="590925"/>
          </a:xfrm>
          <a:prstGeom prst="rect">
            <a:avLst/>
          </a:prstGeom>
        </p:spPr>
      </p:pic>
      <p:sp>
        <p:nvSpPr>
          <p:cNvPr id="162" name="Arrow: Right 161">
            <a:extLst>
              <a:ext uri="{FF2B5EF4-FFF2-40B4-BE49-F238E27FC236}">
                <a16:creationId xmlns:a16="http://schemas.microsoft.com/office/drawing/2014/main" id="{B3C65D08-1013-DC81-7349-423125B03291}"/>
              </a:ext>
            </a:extLst>
          </p:cNvPr>
          <p:cNvSpPr/>
          <p:nvPr/>
        </p:nvSpPr>
        <p:spPr>
          <a:xfrm>
            <a:off x="9679011" y="4414692"/>
            <a:ext cx="326772" cy="38658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Right 162">
            <a:extLst>
              <a:ext uri="{FF2B5EF4-FFF2-40B4-BE49-F238E27FC236}">
                <a16:creationId xmlns:a16="http://schemas.microsoft.com/office/drawing/2014/main" id="{E8ECE026-F46E-0BE4-17ED-3C6B0A880D97}"/>
              </a:ext>
            </a:extLst>
          </p:cNvPr>
          <p:cNvSpPr/>
          <p:nvPr/>
        </p:nvSpPr>
        <p:spPr>
          <a:xfrm>
            <a:off x="9713474" y="5145357"/>
            <a:ext cx="326772" cy="38658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1921B8E7-6CB7-E9D1-D826-A69B934179DD}"/>
              </a:ext>
            </a:extLst>
          </p:cNvPr>
          <p:cNvSpPr txBox="1"/>
          <p:nvPr/>
        </p:nvSpPr>
        <p:spPr>
          <a:xfrm>
            <a:off x="5089067" y="3013588"/>
            <a:ext cx="1085971" cy="31346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err="1">
                <a:ln/>
                <a:solidFill>
                  <a:sysClr val="windowText" lastClr="000000"/>
                </a:solidFill>
                <a:latin typeface="Calibri" panose="020F0502020204030204" pitchFamily="34" charset="0"/>
              </a:rPr>
              <a:t>DirectQuery</a:t>
            </a:r>
            <a:r>
              <a:rPr lang="en-US" sz="900">
                <a:ln/>
                <a:solidFill>
                  <a:sysClr val="windowText" lastClr="000000"/>
                </a:solidFill>
                <a:latin typeface="Calibri" panose="020F0502020204030204" pitchFamily="34" charset="0"/>
              </a:rPr>
              <a:t>/Live Connection</a:t>
            </a:r>
          </a:p>
        </p:txBody>
      </p:sp>
      <p:sp>
        <p:nvSpPr>
          <p:cNvPr id="37" name="TextBox 36">
            <a:extLst>
              <a:ext uri="{FF2B5EF4-FFF2-40B4-BE49-F238E27FC236}">
                <a16:creationId xmlns:a16="http://schemas.microsoft.com/office/drawing/2014/main" id="{F243781A-257E-2B42-19D5-22B3D4596E0B}"/>
              </a:ext>
            </a:extLst>
          </p:cNvPr>
          <p:cNvSpPr txBox="1"/>
          <p:nvPr/>
        </p:nvSpPr>
        <p:spPr>
          <a:xfrm>
            <a:off x="7181580" y="3195207"/>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Composite mode</a:t>
            </a:r>
          </a:p>
        </p:txBody>
      </p:sp>
      <p:sp>
        <p:nvSpPr>
          <p:cNvPr id="39" name="TextBox 38">
            <a:extLst>
              <a:ext uri="{FF2B5EF4-FFF2-40B4-BE49-F238E27FC236}">
                <a16:creationId xmlns:a16="http://schemas.microsoft.com/office/drawing/2014/main" id="{B9A89140-7397-3266-0257-DB08FFC94FD9}"/>
              </a:ext>
            </a:extLst>
          </p:cNvPr>
          <p:cNvSpPr txBox="1"/>
          <p:nvPr/>
        </p:nvSpPr>
        <p:spPr>
          <a:xfrm>
            <a:off x="9213625" y="3036024"/>
            <a:ext cx="690114" cy="31573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Composite mode</a:t>
            </a:r>
          </a:p>
        </p:txBody>
      </p:sp>
      <p:sp>
        <p:nvSpPr>
          <p:cNvPr id="105" name="TextBox 104">
            <a:extLst>
              <a:ext uri="{FF2B5EF4-FFF2-40B4-BE49-F238E27FC236}">
                <a16:creationId xmlns:a16="http://schemas.microsoft.com/office/drawing/2014/main" id="{85BC4851-1232-95DF-8410-F1631D4CB777}"/>
              </a:ext>
            </a:extLst>
          </p:cNvPr>
          <p:cNvSpPr txBox="1"/>
          <p:nvPr/>
        </p:nvSpPr>
        <p:spPr>
          <a:xfrm>
            <a:off x="7191596" y="3022313"/>
            <a:ext cx="1007468" cy="217986"/>
          </a:xfrm>
          <a:prstGeom prst="rect">
            <a:avLst/>
          </a:prstGeom>
          <a:solidFill>
            <a:schemeClr val="bg1"/>
          </a:solidFill>
        </p:spPr>
        <p:txBody>
          <a:bodyPr wrap="square" rtlCol="0">
            <a:normAutofit fontScale="550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Import mode</a:t>
            </a:r>
          </a:p>
        </p:txBody>
      </p:sp>
      <p:pic>
        <p:nvPicPr>
          <p:cNvPr id="124" name="Picture 123">
            <a:extLst>
              <a:ext uri="{FF2B5EF4-FFF2-40B4-BE49-F238E27FC236}">
                <a16:creationId xmlns:a16="http://schemas.microsoft.com/office/drawing/2014/main" id="{21521C9B-E597-695F-55A7-D0BA11B3EC6D}"/>
              </a:ext>
            </a:extLst>
          </p:cNvPr>
          <p:cNvPicPr>
            <a:picLocks noChangeAspect="1"/>
          </p:cNvPicPr>
          <p:nvPr/>
        </p:nvPicPr>
        <p:blipFill>
          <a:blip r:embed="rId15"/>
          <a:stretch>
            <a:fillRect/>
          </a:stretch>
        </p:blipFill>
        <p:spPr>
          <a:xfrm>
            <a:off x="10924620" y="4887628"/>
            <a:ext cx="849128" cy="518664"/>
          </a:xfrm>
          <a:prstGeom prst="rect">
            <a:avLst/>
          </a:prstGeom>
        </p:spPr>
      </p:pic>
      <p:sp>
        <p:nvSpPr>
          <p:cNvPr id="130" name="TextBox 129">
            <a:extLst>
              <a:ext uri="{FF2B5EF4-FFF2-40B4-BE49-F238E27FC236}">
                <a16:creationId xmlns:a16="http://schemas.microsoft.com/office/drawing/2014/main" id="{B06950FE-95EE-0558-914F-198369BBA913}"/>
              </a:ext>
            </a:extLst>
          </p:cNvPr>
          <p:cNvSpPr txBox="1"/>
          <p:nvPr/>
        </p:nvSpPr>
        <p:spPr>
          <a:xfrm>
            <a:off x="11369319" y="4701317"/>
            <a:ext cx="676053" cy="23313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Workspace</a:t>
            </a:r>
          </a:p>
        </p:txBody>
      </p:sp>
      <p:cxnSp>
        <p:nvCxnSpPr>
          <p:cNvPr id="132" name="Connector: Curved 131">
            <a:extLst>
              <a:ext uri="{FF2B5EF4-FFF2-40B4-BE49-F238E27FC236}">
                <a16:creationId xmlns:a16="http://schemas.microsoft.com/office/drawing/2014/main" id="{2D901265-335D-0AF7-843B-6A02093CBCB1}"/>
              </a:ext>
            </a:extLst>
          </p:cNvPr>
          <p:cNvCxnSpPr>
            <a:cxnSpLocks/>
            <a:stCxn id="154" idx="3"/>
            <a:endCxn id="125" idx="1"/>
          </p:cNvCxnSpPr>
          <p:nvPr/>
        </p:nvCxnSpPr>
        <p:spPr>
          <a:xfrm>
            <a:off x="10537692" y="4577307"/>
            <a:ext cx="313882" cy="5068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nector: Curved 138">
            <a:extLst>
              <a:ext uri="{FF2B5EF4-FFF2-40B4-BE49-F238E27FC236}">
                <a16:creationId xmlns:a16="http://schemas.microsoft.com/office/drawing/2014/main" id="{BBDFFD42-7720-F24F-3098-113C5A7C1BC2}"/>
              </a:ext>
            </a:extLst>
          </p:cNvPr>
          <p:cNvCxnSpPr>
            <a:cxnSpLocks/>
            <a:stCxn id="155" idx="3"/>
            <a:endCxn id="124" idx="1"/>
          </p:cNvCxnSpPr>
          <p:nvPr/>
        </p:nvCxnSpPr>
        <p:spPr>
          <a:xfrm flipV="1">
            <a:off x="10521567" y="5146960"/>
            <a:ext cx="403053" cy="2248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Arrow: Right 159">
            <a:extLst>
              <a:ext uri="{FF2B5EF4-FFF2-40B4-BE49-F238E27FC236}">
                <a16:creationId xmlns:a16="http://schemas.microsoft.com/office/drawing/2014/main" id="{BAF91617-8D4D-33FB-4B94-7BE0A2A1F9B9}"/>
              </a:ext>
            </a:extLst>
          </p:cNvPr>
          <p:cNvSpPr/>
          <p:nvPr/>
        </p:nvSpPr>
        <p:spPr>
          <a:xfrm rot="5400000">
            <a:off x="11388599" y="5544355"/>
            <a:ext cx="147611" cy="29314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704DFDB6-7F3F-F8E6-EB8C-C9F192A767EE}"/>
              </a:ext>
            </a:extLst>
          </p:cNvPr>
          <p:cNvSpPr txBox="1"/>
          <p:nvPr/>
        </p:nvSpPr>
        <p:spPr>
          <a:xfrm>
            <a:off x="5610469" y="4315986"/>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64" name="TextBox 163">
            <a:extLst>
              <a:ext uri="{FF2B5EF4-FFF2-40B4-BE49-F238E27FC236}">
                <a16:creationId xmlns:a16="http://schemas.microsoft.com/office/drawing/2014/main" id="{BDABEA30-B14A-A277-7AFE-74BA3BD7DCA6}"/>
              </a:ext>
            </a:extLst>
          </p:cNvPr>
          <p:cNvSpPr txBox="1"/>
          <p:nvPr/>
        </p:nvSpPr>
        <p:spPr>
          <a:xfrm>
            <a:off x="7869115" y="4299131"/>
            <a:ext cx="1184052" cy="18962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Shared/Golden datasets</a:t>
            </a:r>
          </a:p>
        </p:txBody>
      </p:sp>
      <p:sp>
        <p:nvSpPr>
          <p:cNvPr id="167" name="TextBox 166">
            <a:extLst>
              <a:ext uri="{FF2B5EF4-FFF2-40B4-BE49-F238E27FC236}">
                <a16:creationId xmlns:a16="http://schemas.microsoft.com/office/drawing/2014/main" id="{53EA43DD-6B91-83F1-7632-F8646210E7CC}"/>
              </a:ext>
            </a:extLst>
          </p:cNvPr>
          <p:cNvSpPr txBox="1"/>
          <p:nvPr/>
        </p:nvSpPr>
        <p:spPr>
          <a:xfrm>
            <a:off x="9842397" y="4894444"/>
            <a:ext cx="786073" cy="204244"/>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Thin Reports</a:t>
            </a:r>
          </a:p>
        </p:txBody>
      </p:sp>
      <p:sp>
        <p:nvSpPr>
          <p:cNvPr id="183" name="TextBox 182">
            <a:extLst>
              <a:ext uri="{FF2B5EF4-FFF2-40B4-BE49-F238E27FC236}">
                <a16:creationId xmlns:a16="http://schemas.microsoft.com/office/drawing/2014/main" id="{992BF1D3-2392-B06C-463D-304C5E6CF50B}"/>
              </a:ext>
            </a:extLst>
          </p:cNvPr>
          <p:cNvSpPr txBox="1"/>
          <p:nvPr/>
        </p:nvSpPr>
        <p:spPr>
          <a:xfrm>
            <a:off x="5287857" y="2749348"/>
            <a:ext cx="954709" cy="202153"/>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Hybrid Tables</a:t>
            </a:r>
          </a:p>
        </p:txBody>
      </p:sp>
      <p:sp>
        <p:nvSpPr>
          <p:cNvPr id="44" name="TextBox 43">
            <a:extLst>
              <a:ext uri="{FF2B5EF4-FFF2-40B4-BE49-F238E27FC236}">
                <a16:creationId xmlns:a16="http://schemas.microsoft.com/office/drawing/2014/main" id="{1E00B41F-05D9-EAA0-4003-81A9026D7D6C}"/>
              </a:ext>
            </a:extLst>
          </p:cNvPr>
          <p:cNvSpPr txBox="1"/>
          <p:nvPr/>
        </p:nvSpPr>
        <p:spPr>
          <a:xfrm>
            <a:off x="2102809" y="2496767"/>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pic>
        <p:nvPicPr>
          <p:cNvPr id="17" name="Picture 16">
            <a:extLst>
              <a:ext uri="{FF2B5EF4-FFF2-40B4-BE49-F238E27FC236}">
                <a16:creationId xmlns:a16="http://schemas.microsoft.com/office/drawing/2014/main" id="{AFB2E063-9A4A-1A67-C54B-F8490CC7F00E}"/>
              </a:ext>
            </a:extLst>
          </p:cNvPr>
          <p:cNvPicPr>
            <a:picLocks noChangeAspect="1"/>
          </p:cNvPicPr>
          <p:nvPr/>
        </p:nvPicPr>
        <p:blipFill>
          <a:blip r:embed="rId16"/>
          <a:stretch>
            <a:fillRect/>
          </a:stretch>
        </p:blipFill>
        <p:spPr>
          <a:xfrm>
            <a:off x="3171822" y="2408269"/>
            <a:ext cx="270485" cy="253876"/>
          </a:xfrm>
          <a:prstGeom prst="rect">
            <a:avLst/>
          </a:prstGeom>
          <a:effectLst/>
        </p:spPr>
      </p:pic>
      <p:pic>
        <p:nvPicPr>
          <p:cNvPr id="20" name="Picture 19">
            <a:extLst>
              <a:ext uri="{FF2B5EF4-FFF2-40B4-BE49-F238E27FC236}">
                <a16:creationId xmlns:a16="http://schemas.microsoft.com/office/drawing/2014/main" id="{BD444F42-8175-1199-52B9-C90463D8765B}"/>
              </a:ext>
            </a:extLst>
          </p:cNvPr>
          <p:cNvPicPr>
            <a:picLocks noChangeAspect="1"/>
          </p:cNvPicPr>
          <p:nvPr/>
        </p:nvPicPr>
        <p:blipFill>
          <a:blip r:embed="rId16"/>
          <a:stretch>
            <a:fillRect/>
          </a:stretch>
        </p:blipFill>
        <p:spPr>
          <a:xfrm>
            <a:off x="5208543" y="2273288"/>
            <a:ext cx="270485" cy="253876"/>
          </a:xfrm>
          <a:prstGeom prst="rect">
            <a:avLst/>
          </a:prstGeom>
          <a:effectLst/>
        </p:spPr>
      </p:pic>
      <p:pic>
        <p:nvPicPr>
          <p:cNvPr id="36" name="Picture 35">
            <a:extLst>
              <a:ext uri="{FF2B5EF4-FFF2-40B4-BE49-F238E27FC236}">
                <a16:creationId xmlns:a16="http://schemas.microsoft.com/office/drawing/2014/main" id="{C356BA65-2284-A31F-1B70-FFAB9FC287A5}"/>
              </a:ext>
            </a:extLst>
          </p:cNvPr>
          <p:cNvPicPr>
            <a:picLocks noChangeAspect="1"/>
          </p:cNvPicPr>
          <p:nvPr/>
        </p:nvPicPr>
        <p:blipFill>
          <a:blip r:embed="rId16"/>
          <a:stretch>
            <a:fillRect/>
          </a:stretch>
        </p:blipFill>
        <p:spPr>
          <a:xfrm>
            <a:off x="7332239" y="2231585"/>
            <a:ext cx="270485" cy="253876"/>
          </a:xfrm>
          <a:prstGeom prst="rect">
            <a:avLst/>
          </a:prstGeom>
          <a:effectLst/>
        </p:spPr>
      </p:pic>
      <p:pic>
        <p:nvPicPr>
          <p:cNvPr id="43" name="Picture 42">
            <a:extLst>
              <a:ext uri="{FF2B5EF4-FFF2-40B4-BE49-F238E27FC236}">
                <a16:creationId xmlns:a16="http://schemas.microsoft.com/office/drawing/2014/main" id="{0A580EE6-CD27-0645-4112-C3DB4F7B95A1}"/>
              </a:ext>
            </a:extLst>
          </p:cNvPr>
          <p:cNvPicPr>
            <a:picLocks noChangeAspect="1"/>
          </p:cNvPicPr>
          <p:nvPr/>
        </p:nvPicPr>
        <p:blipFill>
          <a:blip r:embed="rId16"/>
          <a:stretch>
            <a:fillRect/>
          </a:stretch>
        </p:blipFill>
        <p:spPr>
          <a:xfrm>
            <a:off x="9352714" y="2196349"/>
            <a:ext cx="270485" cy="253876"/>
          </a:xfrm>
          <a:prstGeom prst="rect">
            <a:avLst/>
          </a:prstGeom>
          <a:effectLst/>
        </p:spPr>
      </p:pic>
      <p:sp>
        <p:nvSpPr>
          <p:cNvPr id="106" name="Arrow: Up-Down 105">
            <a:extLst>
              <a:ext uri="{FF2B5EF4-FFF2-40B4-BE49-F238E27FC236}">
                <a16:creationId xmlns:a16="http://schemas.microsoft.com/office/drawing/2014/main" id="{672384A2-A3C8-9336-41E2-E2AD4EB1E4AF}"/>
              </a:ext>
            </a:extLst>
          </p:cNvPr>
          <p:cNvSpPr/>
          <p:nvPr/>
        </p:nvSpPr>
        <p:spPr>
          <a:xfrm>
            <a:off x="8995119" y="2827545"/>
            <a:ext cx="186961" cy="951288"/>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rrow: Up 111">
            <a:extLst>
              <a:ext uri="{FF2B5EF4-FFF2-40B4-BE49-F238E27FC236}">
                <a16:creationId xmlns:a16="http://schemas.microsoft.com/office/drawing/2014/main" id="{25330A4B-A55D-8FDF-532A-FC4D6CD53D83}"/>
              </a:ext>
            </a:extLst>
          </p:cNvPr>
          <p:cNvSpPr/>
          <p:nvPr/>
        </p:nvSpPr>
        <p:spPr>
          <a:xfrm>
            <a:off x="6948340" y="4724027"/>
            <a:ext cx="526687" cy="252179"/>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17C5852E-71C7-BC5D-D149-4D2DAE4256B5}"/>
              </a:ext>
            </a:extLst>
          </p:cNvPr>
          <p:cNvSpPr txBox="1"/>
          <p:nvPr/>
        </p:nvSpPr>
        <p:spPr>
          <a:xfrm>
            <a:off x="3048243" y="4530505"/>
            <a:ext cx="957396" cy="189114"/>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Analytics, Consumer</a:t>
            </a:r>
          </a:p>
        </p:txBody>
      </p:sp>
      <p:sp>
        <p:nvSpPr>
          <p:cNvPr id="18" name="Rectangle 17">
            <a:extLst>
              <a:ext uri="{FF2B5EF4-FFF2-40B4-BE49-F238E27FC236}">
                <a16:creationId xmlns:a16="http://schemas.microsoft.com/office/drawing/2014/main" id="{610A325D-6EE1-7ACA-492C-C930389B706B}"/>
              </a:ext>
            </a:extLst>
          </p:cNvPr>
          <p:cNvSpPr/>
          <p:nvPr/>
        </p:nvSpPr>
        <p:spPr>
          <a:xfrm>
            <a:off x="10393282" y="1275460"/>
            <a:ext cx="1384076" cy="1908673"/>
          </a:xfrm>
          <a:prstGeom prst="rect">
            <a:avLst/>
          </a:prstGeom>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id="{E7D6E42B-58CD-8F77-77D8-177497538695}"/>
              </a:ext>
            </a:extLst>
          </p:cNvPr>
          <p:cNvSpPr txBox="1"/>
          <p:nvPr/>
        </p:nvSpPr>
        <p:spPr>
          <a:xfrm>
            <a:off x="10666616" y="1313645"/>
            <a:ext cx="818548" cy="211195"/>
          </a:xfrm>
          <a:prstGeom prst="rect">
            <a:avLst/>
          </a:prstGeom>
          <a:solidFill>
            <a:schemeClr val="bg1"/>
          </a:solidFill>
        </p:spPr>
        <p:txBody>
          <a:bodyPr wrap="square" rtlCol="0">
            <a:normAutofit fontScale="85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900" b="1"/>
              <a:t>ANALYTICS</a:t>
            </a:r>
          </a:p>
        </p:txBody>
      </p:sp>
      <p:pic>
        <p:nvPicPr>
          <p:cNvPr id="25" name="Picture 24">
            <a:extLst>
              <a:ext uri="{FF2B5EF4-FFF2-40B4-BE49-F238E27FC236}">
                <a16:creationId xmlns:a16="http://schemas.microsoft.com/office/drawing/2014/main" id="{46050C19-ED38-17F3-7316-0D528A53AD92}"/>
              </a:ext>
            </a:extLst>
          </p:cNvPr>
          <p:cNvPicPr>
            <a:picLocks noChangeAspect="1"/>
          </p:cNvPicPr>
          <p:nvPr/>
        </p:nvPicPr>
        <p:blipFill>
          <a:blip r:embed="rId17"/>
          <a:stretch>
            <a:fillRect/>
          </a:stretch>
        </p:blipFill>
        <p:spPr>
          <a:xfrm>
            <a:off x="10822107" y="2676148"/>
            <a:ext cx="574985" cy="462975"/>
          </a:xfrm>
          <a:prstGeom prst="rect">
            <a:avLst/>
          </a:prstGeom>
        </p:spPr>
      </p:pic>
      <p:sp>
        <p:nvSpPr>
          <p:cNvPr id="27" name="TextBox 26">
            <a:extLst>
              <a:ext uri="{FF2B5EF4-FFF2-40B4-BE49-F238E27FC236}">
                <a16:creationId xmlns:a16="http://schemas.microsoft.com/office/drawing/2014/main" id="{E7CCC5D5-3E78-E1E1-4025-0A6F6524A15B}"/>
              </a:ext>
            </a:extLst>
          </p:cNvPr>
          <p:cNvSpPr txBox="1"/>
          <p:nvPr/>
        </p:nvSpPr>
        <p:spPr>
          <a:xfrm>
            <a:off x="10598309" y="1939722"/>
            <a:ext cx="871100" cy="369332"/>
          </a:xfrm>
          <a:prstGeom prst="rect">
            <a:avLst/>
          </a:prstGeom>
          <a:noFill/>
        </p:spPr>
        <p:txBody>
          <a:bodyPr wrap="square" lIns="91440" tIns="45720" rIns="91440" bIns="45720" rtlCol="0" anchor="t">
            <a:spAutoFit/>
          </a:bodyPr>
          <a:lstStyle/>
          <a:p>
            <a:pPr algn="ctr"/>
            <a:r>
              <a:rPr lang="en-US" sz="900" b="1">
                <a:cs typeface="Calibri"/>
              </a:rPr>
              <a:t>Analytical Products</a:t>
            </a:r>
          </a:p>
        </p:txBody>
      </p:sp>
      <p:sp>
        <p:nvSpPr>
          <p:cNvPr id="29" name="TextBox 28">
            <a:extLst>
              <a:ext uri="{FF2B5EF4-FFF2-40B4-BE49-F238E27FC236}">
                <a16:creationId xmlns:a16="http://schemas.microsoft.com/office/drawing/2014/main" id="{2F78F2B8-9F4B-C420-514B-40C75F0295E3}"/>
              </a:ext>
            </a:extLst>
          </p:cNvPr>
          <p:cNvSpPr txBox="1"/>
          <p:nvPr/>
        </p:nvSpPr>
        <p:spPr>
          <a:xfrm>
            <a:off x="10435344" y="1477434"/>
            <a:ext cx="1401368" cy="45538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Reports</a:t>
            </a:r>
          </a:p>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Advanced Analytics</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Data Science </a:t>
            </a:r>
          </a:p>
        </p:txBody>
      </p:sp>
      <p:sp>
        <p:nvSpPr>
          <p:cNvPr id="34" name="Arrow: Up-Down 33">
            <a:extLst>
              <a:ext uri="{FF2B5EF4-FFF2-40B4-BE49-F238E27FC236}">
                <a16:creationId xmlns:a16="http://schemas.microsoft.com/office/drawing/2014/main" id="{B50CE1C0-3A5B-6B86-ADCE-8498392FC00A}"/>
              </a:ext>
            </a:extLst>
          </p:cNvPr>
          <p:cNvSpPr/>
          <p:nvPr/>
        </p:nvSpPr>
        <p:spPr>
          <a:xfrm>
            <a:off x="10977447" y="2254923"/>
            <a:ext cx="218827" cy="363131"/>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992C5336-FD26-1AA8-D934-7676706663A0}"/>
              </a:ext>
            </a:extLst>
          </p:cNvPr>
          <p:cNvPicPr>
            <a:picLocks noChangeAspect="1"/>
          </p:cNvPicPr>
          <p:nvPr/>
        </p:nvPicPr>
        <p:blipFill>
          <a:blip r:embed="rId16"/>
          <a:stretch>
            <a:fillRect/>
          </a:stretch>
        </p:blipFill>
        <p:spPr>
          <a:xfrm>
            <a:off x="10554060" y="2374755"/>
            <a:ext cx="336516" cy="315853"/>
          </a:xfrm>
          <a:prstGeom prst="rect">
            <a:avLst/>
          </a:prstGeom>
          <a:effectLst/>
        </p:spPr>
      </p:pic>
      <p:sp>
        <p:nvSpPr>
          <p:cNvPr id="45" name="Arrow: Striped Right 44">
            <a:extLst>
              <a:ext uri="{FF2B5EF4-FFF2-40B4-BE49-F238E27FC236}">
                <a16:creationId xmlns:a16="http://schemas.microsoft.com/office/drawing/2014/main" id="{B1D62436-B820-E85B-A7C8-C69891D5E803}"/>
              </a:ext>
            </a:extLst>
          </p:cNvPr>
          <p:cNvSpPr/>
          <p:nvPr/>
        </p:nvSpPr>
        <p:spPr>
          <a:xfrm>
            <a:off x="1788086" y="2058965"/>
            <a:ext cx="377951" cy="406212"/>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A6FF6A1-4A7B-9955-6D13-3AA585BE0B6D}"/>
              </a:ext>
            </a:extLst>
          </p:cNvPr>
          <p:cNvCxnSpPr>
            <a:cxnSpLocks/>
          </p:cNvCxnSpPr>
          <p:nvPr/>
        </p:nvCxnSpPr>
        <p:spPr>
          <a:xfrm>
            <a:off x="1832393" y="1140447"/>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8" name="Rectangle 47">
            <a:extLst>
              <a:ext uri="{FF2B5EF4-FFF2-40B4-BE49-F238E27FC236}">
                <a16:creationId xmlns:a16="http://schemas.microsoft.com/office/drawing/2014/main" id="{5FCC6F3A-C09D-C594-97DD-78EBE2F6AA4B}"/>
              </a:ext>
            </a:extLst>
          </p:cNvPr>
          <p:cNvSpPr/>
          <p:nvPr/>
        </p:nvSpPr>
        <p:spPr>
          <a:xfrm>
            <a:off x="130177" y="696944"/>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50" name="Group 49">
            <a:extLst>
              <a:ext uri="{FF2B5EF4-FFF2-40B4-BE49-F238E27FC236}">
                <a16:creationId xmlns:a16="http://schemas.microsoft.com/office/drawing/2014/main" id="{6B344978-3B11-AA81-A09A-98EC8CBB7DF7}"/>
              </a:ext>
            </a:extLst>
          </p:cNvPr>
          <p:cNvGrpSpPr/>
          <p:nvPr/>
        </p:nvGrpSpPr>
        <p:grpSpPr>
          <a:xfrm>
            <a:off x="1121804" y="2569661"/>
            <a:ext cx="374038" cy="464355"/>
            <a:chOff x="1439467" y="4520777"/>
            <a:chExt cx="374038" cy="464355"/>
          </a:xfrm>
        </p:grpSpPr>
        <p:sp>
          <p:nvSpPr>
            <p:cNvPr id="79" name="TextBox 78">
              <a:extLst>
                <a:ext uri="{FF2B5EF4-FFF2-40B4-BE49-F238E27FC236}">
                  <a16:creationId xmlns:a16="http://schemas.microsoft.com/office/drawing/2014/main" id="{E324785B-0156-C3B3-B047-3A9BB3945E3D}"/>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81" name="Picture 80">
              <a:extLst>
                <a:ext uri="{FF2B5EF4-FFF2-40B4-BE49-F238E27FC236}">
                  <a16:creationId xmlns:a16="http://schemas.microsoft.com/office/drawing/2014/main" id="{9DBC9CCB-91C1-A17C-AA72-086FDE414104}"/>
                </a:ext>
              </a:extLst>
            </p:cNvPr>
            <p:cNvPicPr>
              <a:picLocks noChangeAspect="1"/>
            </p:cNvPicPr>
            <p:nvPr/>
          </p:nvPicPr>
          <p:blipFill>
            <a:blip r:embed="rId18"/>
            <a:stretch>
              <a:fillRect/>
            </a:stretch>
          </p:blipFill>
          <p:spPr>
            <a:xfrm>
              <a:off x="1475383" y="4520777"/>
              <a:ext cx="321568" cy="302162"/>
            </a:xfrm>
            <a:prstGeom prst="rect">
              <a:avLst/>
            </a:prstGeom>
          </p:spPr>
        </p:pic>
      </p:grpSp>
      <p:sp>
        <p:nvSpPr>
          <p:cNvPr id="83" name="Rectangle 82">
            <a:extLst>
              <a:ext uri="{FF2B5EF4-FFF2-40B4-BE49-F238E27FC236}">
                <a16:creationId xmlns:a16="http://schemas.microsoft.com/office/drawing/2014/main" id="{FF68C4BB-5543-3AA4-A82F-42D47F8F2889}"/>
              </a:ext>
            </a:extLst>
          </p:cNvPr>
          <p:cNvSpPr/>
          <p:nvPr/>
        </p:nvSpPr>
        <p:spPr>
          <a:xfrm>
            <a:off x="339765" y="966224"/>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93" name="TextBox 92">
            <a:extLst>
              <a:ext uri="{FF2B5EF4-FFF2-40B4-BE49-F238E27FC236}">
                <a16:creationId xmlns:a16="http://schemas.microsoft.com/office/drawing/2014/main" id="{4D57D152-8545-93D6-2C67-198A59478902}"/>
              </a:ext>
            </a:extLst>
          </p:cNvPr>
          <p:cNvSpPr txBox="1"/>
          <p:nvPr/>
        </p:nvSpPr>
        <p:spPr>
          <a:xfrm>
            <a:off x="343360" y="1606251"/>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95" name="Picture 94">
            <a:extLst>
              <a:ext uri="{FF2B5EF4-FFF2-40B4-BE49-F238E27FC236}">
                <a16:creationId xmlns:a16="http://schemas.microsoft.com/office/drawing/2014/main" id="{BBD1EEA2-2A67-08E5-2E07-479977444A7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98614" y="1207381"/>
            <a:ext cx="302122" cy="344009"/>
          </a:xfrm>
          <a:prstGeom prst="rect">
            <a:avLst/>
          </a:prstGeom>
          <a:effectLst>
            <a:outerShdw blurRad="50800" dist="50800" dir="5400000" algn="ctr" rotWithShape="0">
              <a:schemeClr val="bg1"/>
            </a:outerShdw>
          </a:effectLst>
        </p:spPr>
      </p:pic>
      <p:cxnSp>
        <p:nvCxnSpPr>
          <p:cNvPr id="97" name="Elbow Connector 12">
            <a:extLst>
              <a:ext uri="{FF2B5EF4-FFF2-40B4-BE49-F238E27FC236}">
                <a16:creationId xmlns:a16="http://schemas.microsoft.com/office/drawing/2014/main" id="{9E2BC870-8888-ACF9-1FE1-A5FCD44CF063}"/>
              </a:ext>
            </a:extLst>
          </p:cNvPr>
          <p:cNvCxnSpPr>
            <a:cxnSpLocks/>
            <a:stCxn id="83" idx="2"/>
            <a:endCxn id="133" idx="1"/>
          </p:cNvCxnSpPr>
          <p:nvPr/>
        </p:nvCxnSpPr>
        <p:spPr>
          <a:xfrm rot="16200000" flipH="1">
            <a:off x="241304" y="2831133"/>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8" name="Elbow Connector 191">
            <a:extLst>
              <a:ext uri="{FF2B5EF4-FFF2-40B4-BE49-F238E27FC236}">
                <a16:creationId xmlns:a16="http://schemas.microsoft.com/office/drawing/2014/main" id="{924C8BA0-84D8-2918-DA8B-30D67EF90EAB}"/>
              </a:ext>
            </a:extLst>
          </p:cNvPr>
          <p:cNvCxnSpPr>
            <a:cxnSpLocks/>
            <a:stCxn id="83" idx="2"/>
            <a:endCxn id="81" idx="1"/>
          </p:cNvCxnSpPr>
          <p:nvPr/>
        </p:nvCxnSpPr>
        <p:spPr>
          <a:xfrm rot="16200000" flipH="1">
            <a:off x="754708" y="2317730"/>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0" name="TextBox 99">
            <a:extLst>
              <a:ext uri="{FF2B5EF4-FFF2-40B4-BE49-F238E27FC236}">
                <a16:creationId xmlns:a16="http://schemas.microsoft.com/office/drawing/2014/main" id="{5AF1A386-DF23-BAAE-23FC-52B1D79142A3}"/>
              </a:ext>
            </a:extLst>
          </p:cNvPr>
          <p:cNvSpPr txBox="1"/>
          <p:nvPr/>
        </p:nvSpPr>
        <p:spPr>
          <a:xfrm>
            <a:off x="1042736" y="2305078"/>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102" name="TextBox 101">
            <a:extLst>
              <a:ext uri="{FF2B5EF4-FFF2-40B4-BE49-F238E27FC236}">
                <a16:creationId xmlns:a16="http://schemas.microsoft.com/office/drawing/2014/main" id="{6690D9B7-7501-BF0C-5FD6-E5189962C990}"/>
              </a:ext>
            </a:extLst>
          </p:cNvPr>
          <p:cNvSpPr txBox="1"/>
          <p:nvPr/>
        </p:nvSpPr>
        <p:spPr>
          <a:xfrm>
            <a:off x="1047177" y="3273020"/>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103" name="Picture 102">
            <a:extLst>
              <a:ext uri="{FF2B5EF4-FFF2-40B4-BE49-F238E27FC236}">
                <a16:creationId xmlns:a16="http://schemas.microsoft.com/office/drawing/2014/main" id="{3B6320F4-24F1-E0B1-EA20-B20681D35FA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70490" y="1216408"/>
            <a:ext cx="302122" cy="344009"/>
          </a:xfrm>
          <a:prstGeom prst="rect">
            <a:avLst/>
          </a:prstGeom>
          <a:effectLst>
            <a:outerShdw blurRad="50800" dist="50800" dir="5400000" algn="ctr" rotWithShape="0">
              <a:schemeClr val="bg1"/>
            </a:outerShdw>
          </a:effectLst>
        </p:spPr>
      </p:pic>
      <p:pic>
        <p:nvPicPr>
          <p:cNvPr id="104" name="Picture 103">
            <a:extLst>
              <a:ext uri="{FF2B5EF4-FFF2-40B4-BE49-F238E27FC236}">
                <a16:creationId xmlns:a16="http://schemas.microsoft.com/office/drawing/2014/main" id="{AF2F29B6-C88A-BCDD-4D5B-C6FB0153EBF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30156" y="1223190"/>
            <a:ext cx="302122" cy="344009"/>
          </a:xfrm>
          <a:prstGeom prst="rect">
            <a:avLst/>
          </a:prstGeom>
          <a:effectLst>
            <a:outerShdw blurRad="50800" dist="50800" dir="5400000" algn="ctr" rotWithShape="0">
              <a:schemeClr val="bg1"/>
            </a:outerShdw>
          </a:effectLst>
        </p:spPr>
      </p:pic>
      <p:grpSp>
        <p:nvGrpSpPr>
          <p:cNvPr id="107" name="Group 106">
            <a:extLst>
              <a:ext uri="{FF2B5EF4-FFF2-40B4-BE49-F238E27FC236}">
                <a16:creationId xmlns:a16="http://schemas.microsoft.com/office/drawing/2014/main" id="{19A77F36-9E77-277C-C1A7-B2B4F0E539C8}"/>
              </a:ext>
            </a:extLst>
          </p:cNvPr>
          <p:cNvGrpSpPr/>
          <p:nvPr/>
        </p:nvGrpSpPr>
        <p:grpSpPr>
          <a:xfrm>
            <a:off x="342981" y="4157207"/>
            <a:ext cx="1355421" cy="1071286"/>
            <a:chOff x="520279" y="4858968"/>
            <a:chExt cx="1355421" cy="1071286"/>
          </a:xfrm>
        </p:grpSpPr>
        <p:sp>
          <p:nvSpPr>
            <p:cNvPr id="117" name="Rectangle 116">
              <a:extLst>
                <a:ext uri="{FF2B5EF4-FFF2-40B4-BE49-F238E27FC236}">
                  <a16:creationId xmlns:a16="http://schemas.microsoft.com/office/drawing/2014/main" id="{EC7AA1C4-0E87-E3CA-4AC9-A9AC05C50FB9}"/>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119" name="Picture 118">
              <a:extLst>
                <a:ext uri="{FF2B5EF4-FFF2-40B4-BE49-F238E27FC236}">
                  <a16:creationId xmlns:a16="http://schemas.microsoft.com/office/drawing/2014/main" id="{47524533-840A-CAC5-9645-152371EB51F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120" name="Picture 119">
              <a:extLst>
                <a:ext uri="{FF2B5EF4-FFF2-40B4-BE49-F238E27FC236}">
                  <a16:creationId xmlns:a16="http://schemas.microsoft.com/office/drawing/2014/main" id="{ABF69C7A-53D1-235F-4E31-C316837FAE8C}"/>
                </a:ext>
              </a:extLst>
            </p:cNvPr>
            <p:cNvPicPr>
              <a:picLocks noChangeAspect="1"/>
            </p:cNvPicPr>
            <p:nvPr/>
          </p:nvPicPr>
          <p:blipFill>
            <a:blip r:embed="rId20"/>
            <a:stretch>
              <a:fillRect/>
            </a:stretch>
          </p:blipFill>
          <p:spPr>
            <a:xfrm>
              <a:off x="647970" y="5522764"/>
              <a:ext cx="311660" cy="386792"/>
            </a:xfrm>
            <a:prstGeom prst="rect">
              <a:avLst/>
            </a:prstGeom>
          </p:spPr>
        </p:pic>
        <p:pic>
          <p:nvPicPr>
            <p:cNvPr id="121" name="Picture 120">
              <a:extLst>
                <a:ext uri="{FF2B5EF4-FFF2-40B4-BE49-F238E27FC236}">
                  <a16:creationId xmlns:a16="http://schemas.microsoft.com/office/drawing/2014/main" id="{0D39A2B2-DB7C-9A4C-2AB8-9EB3462B5242}"/>
                </a:ext>
              </a:extLst>
            </p:cNvPr>
            <p:cNvPicPr>
              <a:picLocks noChangeAspect="1"/>
            </p:cNvPicPr>
            <p:nvPr/>
          </p:nvPicPr>
          <p:blipFill>
            <a:blip r:embed="rId21"/>
            <a:stretch>
              <a:fillRect/>
            </a:stretch>
          </p:blipFill>
          <p:spPr>
            <a:xfrm>
              <a:off x="1263890" y="5543974"/>
              <a:ext cx="388691" cy="253401"/>
            </a:xfrm>
            <a:prstGeom prst="rect">
              <a:avLst/>
            </a:prstGeom>
          </p:spPr>
        </p:pic>
        <p:sp>
          <p:nvSpPr>
            <p:cNvPr id="122" name="TextBox 121">
              <a:extLst>
                <a:ext uri="{FF2B5EF4-FFF2-40B4-BE49-F238E27FC236}">
                  <a16:creationId xmlns:a16="http://schemas.microsoft.com/office/drawing/2014/main" id="{7B2D714D-80C0-DFD3-9EBF-E4AE09AEA05A}"/>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123" name="Elbow Connector 191">
            <a:extLst>
              <a:ext uri="{FF2B5EF4-FFF2-40B4-BE49-F238E27FC236}">
                <a16:creationId xmlns:a16="http://schemas.microsoft.com/office/drawing/2014/main" id="{20FCCDEE-91CD-9395-62CD-905A4FAD20BD}"/>
              </a:ext>
            </a:extLst>
          </p:cNvPr>
          <p:cNvCxnSpPr>
            <a:cxnSpLocks/>
            <a:stCxn id="117" idx="0"/>
            <a:endCxn id="81" idx="1"/>
          </p:cNvCxnSpPr>
          <p:nvPr/>
        </p:nvCxnSpPr>
        <p:spPr>
          <a:xfrm rot="5400000" flipH="1" flipV="1">
            <a:off x="347773" y="3347260"/>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31" name="Picture 130">
            <a:extLst>
              <a:ext uri="{FF2B5EF4-FFF2-40B4-BE49-F238E27FC236}">
                <a16:creationId xmlns:a16="http://schemas.microsoft.com/office/drawing/2014/main" id="{3C664165-FC39-BDDD-C426-CE5715C53A5A}"/>
              </a:ext>
            </a:extLst>
          </p:cNvPr>
          <p:cNvPicPr>
            <a:picLocks noChangeAspect="1"/>
          </p:cNvPicPr>
          <p:nvPr/>
        </p:nvPicPr>
        <p:blipFill>
          <a:blip r:embed="rId22"/>
          <a:stretch>
            <a:fillRect/>
          </a:stretch>
        </p:blipFill>
        <p:spPr>
          <a:xfrm>
            <a:off x="369097" y="4232441"/>
            <a:ext cx="451186" cy="480611"/>
          </a:xfrm>
          <a:prstGeom prst="rect">
            <a:avLst/>
          </a:prstGeom>
        </p:spPr>
      </p:pic>
      <p:pic>
        <p:nvPicPr>
          <p:cNvPr id="133" name="Picture 132">
            <a:extLst>
              <a:ext uri="{FF2B5EF4-FFF2-40B4-BE49-F238E27FC236}">
                <a16:creationId xmlns:a16="http://schemas.microsoft.com/office/drawing/2014/main" id="{E6555181-6960-C6F1-5385-3F3C5AAE4ADC}"/>
              </a:ext>
            </a:extLst>
          </p:cNvPr>
          <p:cNvPicPr>
            <a:picLocks noChangeAspect="1"/>
          </p:cNvPicPr>
          <p:nvPr/>
        </p:nvPicPr>
        <p:blipFill>
          <a:blip r:embed="rId23"/>
          <a:stretch>
            <a:fillRect/>
          </a:stretch>
        </p:blipFill>
        <p:spPr>
          <a:xfrm>
            <a:off x="1120469" y="3535717"/>
            <a:ext cx="401166" cy="349163"/>
          </a:xfrm>
          <a:prstGeom prst="rect">
            <a:avLst/>
          </a:prstGeom>
        </p:spPr>
      </p:pic>
      <p:cxnSp>
        <p:nvCxnSpPr>
          <p:cNvPr id="141" name="Connector: Elbow 140">
            <a:extLst>
              <a:ext uri="{FF2B5EF4-FFF2-40B4-BE49-F238E27FC236}">
                <a16:creationId xmlns:a16="http://schemas.microsoft.com/office/drawing/2014/main" id="{C51DDCE4-CC6A-6ED1-4F4C-163CDE6412ED}"/>
              </a:ext>
            </a:extLst>
          </p:cNvPr>
          <p:cNvCxnSpPr>
            <a:cxnSpLocks/>
            <a:endCxn id="30" idx="1"/>
          </p:cNvCxnSpPr>
          <p:nvPr/>
        </p:nvCxnSpPr>
        <p:spPr>
          <a:xfrm flipV="1">
            <a:off x="2134945" y="4093928"/>
            <a:ext cx="669810" cy="172349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6DB069AF-1156-2AFB-6DCB-23DA0DCC4CD9}"/>
              </a:ext>
            </a:extLst>
          </p:cNvPr>
          <p:cNvSpPr txBox="1"/>
          <p:nvPr/>
        </p:nvSpPr>
        <p:spPr>
          <a:xfrm>
            <a:off x="4026613" y="3818398"/>
            <a:ext cx="504682" cy="230832"/>
          </a:xfrm>
          <a:prstGeom prst="rect">
            <a:avLst/>
          </a:prstGeom>
          <a:solidFill>
            <a:schemeClr val="bg1"/>
          </a:solidFill>
        </p:spPr>
        <p:txBody>
          <a:bodyPr wrap="square" rtlCol="0">
            <a:normAutofit fontScale="47500" lnSpcReduction="20000"/>
          </a:bodyPr>
          <a:lstStyle/>
          <a:p>
            <a:pPr algn="l">
              <a:lnSpc>
                <a:spcPct val="110000"/>
              </a:lnSpc>
              <a:spcBef>
                <a:spcPts val="200"/>
              </a:spcBef>
              <a:spcAft>
                <a:spcPts val="200"/>
              </a:spcAft>
            </a:pPr>
            <a:r>
              <a:rPr lang="en-US" sz="1600">
                <a:ln/>
                <a:solidFill>
                  <a:sysClr val="windowText" lastClr="000000"/>
                </a:solidFill>
                <a:latin typeface="Calibri" panose="020F0502020204030204" pitchFamily="34" charset="0"/>
              </a:rPr>
              <a:t>Creates</a:t>
            </a:r>
          </a:p>
        </p:txBody>
      </p:sp>
      <p:sp>
        <p:nvSpPr>
          <p:cNvPr id="166" name="TextBox 165">
            <a:extLst>
              <a:ext uri="{FF2B5EF4-FFF2-40B4-BE49-F238E27FC236}">
                <a16:creationId xmlns:a16="http://schemas.microsoft.com/office/drawing/2014/main" id="{A88BB6D0-6609-5D09-E7B5-E77DB1B6A715}"/>
              </a:ext>
            </a:extLst>
          </p:cNvPr>
          <p:cNvSpPr txBox="1"/>
          <p:nvPr/>
        </p:nvSpPr>
        <p:spPr>
          <a:xfrm>
            <a:off x="4367887" y="5037240"/>
            <a:ext cx="625246" cy="284181"/>
          </a:xfrm>
          <a:prstGeom prst="rect">
            <a:avLst/>
          </a:prstGeom>
          <a:solidFill>
            <a:schemeClr val="bg1"/>
          </a:solidFill>
        </p:spPr>
        <p:txBody>
          <a:bodyPr wrap="square" rtlCol="0">
            <a:normAutofit fontScale="92500"/>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Consumes</a:t>
            </a:r>
          </a:p>
        </p:txBody>
      </p:sp>
      <p:cxnSp>
        <p:nvCxnSpPr>
          <p:cNvPr id="171" name="Connector: Elbow 170">
            <a:extLst>
              <a:ext uri="{FF2B5EF4-FFF2-40B4-BE49-F238E27FC236}">
                <a16:creationId xmlns:a16="http://schemas.microsoft.com/office/drawing/2014/main" id="{32EAD941-2AEC-FD47-7328-75950F6231E9}"/>
              </a:ext>
            </a:extLst>
          </p:cNvPr>
          <p:cNvCxnSpPr>
            <a:cxnSpLocks/>
            <a:stCxn id="21" idx="2"/>
            <a:endCxn id="86" idx="3"/>
          </p:cNvCxnSpPr>
          <p:nvPr/>
        </p:nvCxnSpPr>
        <p:spPr>
          <a:xfrm rot="5400000">
            <a:off x="4050952" y="4368567"/>
            <a:ext cx="915143" cy="10630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FC71713-E6F9-B846-E889-D1AAD4844749}"/>
              </a:ext>
            </a:extLst>
          </p:cNvPr>
          <p:cNvPicPr>
            <a:picLocks noChangeAspect="1"/>
          </p:cNvPicPr>
          <p:nvPr/>
        </p:nvPicPr>
        <p:blipFill>
          <a:blip r:embed="rId24"/>
          <a:stretch>
            <a:fillRect/>
          </a:stretch>
        </p:blipFill>
        <p:spPr>
          <a:xfrm>
            <a:off x="8956214" y="2167344"/>
            <a:ext cx="313678" cy="291622"/>
          </a:xfrm>
          <a:prstGeom prst="rect">
            <a:avLst/>
          </a:prstGeom>
        </p:spPr>
      </p:pic>
      <p:pic>
        <p:nvPicPr>
          <p:cNvPr id="13" name="Picture 12">
            <a:extLst>
              <a:ext uri="{FF2B5EF4-FFF2-40B4-BE49-F238E27FC236}">
                <a16:creationId xmlns:a16="http://schemas.microsoft.com/office/drawing/2014/main" id="{F0F883AB-E9C1-B46B-D4CA-ADEBA9D3B11C}"/>
              </a:ext>
            </a:extLst>
          </p:cNvPr>
          <p:cNvPicPr>
            <a:picLocks noChangeAspect="1"/>
          </p:cNvPicPr>
          <p:nvPr/>
        </p:nvPicPr>
        <p:blipFill>
          <a:blip r:embed="rId24"/>
          <a:stretch>
            <a:fillRect/>
          </a:stretch>
        </p:blipFill>
        <p:spPr>
          <a:xfrm>
            <a:off x="6997386" y="2235064"/>
            <a:ext cx="313678" cy="291622"/>
          </a:xfrm>
          <a:prstGeom prst="rect">
            <a:avLst/>
          </a:prstGeom>
        </p:spPr>
      </p:pic>
    </p:spTree>
    <p:extLst>
      <p:ext uri="{BB962C8B-B14F-4D97-AF65-F5344CB8AC3E}">
        <p14:creationId xmlns:p14="http://schemas.microsoft.com/office/powerpoint/2010/main" val="4083388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4EE0-B73D-D365-BF49-DD554E13318B}"/>
              </a:ext>
            </a:extLst>
          </p:cNvPr>
          <p:cNvSpPr>
            <a:spLocks noGrp="1"/>
          </p:cNvSpPr>
          <p:nvPr>
            <p:ph type="title"/>
          </p:nvPr>
        </p:nvSpPr>
        <p:spPr/>
        <p:txBody>
          <a:bodyPr/>
          <a:lstStyle/>
          <a:p>
            <a:r>
              <a:rPr lang="en-US"/>
              <a:t>Consumption Pattern with Power BI- Paginated Reports</a:t>
            </a:r>
          </a:p>
        </p:txBody>
      </p:sp>
      <p:sp>
        <p:nvSpPr>
          <p:cNvPr id="3" name="Slide Number Placeholder 2">
            <a:extLst>
              <a:ext uri="{FF2B5EF4-FFF2-40B4-BE49-F238E27FC236}">
                <a16:creationId xmlns:a16="http://schemas.microsoft.com/office/drawing/2014/main" id="{6D0E8F6E-77B8-6523-EDE1-322D569FC284}"/>
              </a:ext>
            </a:extLst>
          </p:cNvPr>
          <p:cNvSpPr>
            <a:spLocks noGrp="1"/>
          </p:cNvSpPr>
          <p:nvPr>
            <p:ph type="sldNum" sz="quarter" idx="10"/>
          </p:nvPr>
        </p:nvSpPr>
        <p:spPr/>
        <p:txBody>
          <a:bodyPr/>
          <a:lstStyle/>
          <a:p>
            <a:fld id="{C9EBFD1A-B7A0-466A-B83C-FDA8DD378B8A}" type="slidenum">
              <a:rPr lang="en-US" smtClean="0"/>
              <a:pPr/>
              <a:t>56</a:t>
            </a:fld>
            <a:endParaRPr lang="en-US"/>
          </a:p>
        </p:txBody>
      </p:sp>
      <p:sp>
        <p:nvSpPr>
          <p:cNvPr id="4" name="Rectangle 3">
            <a:extLst>
              <a:ext uri="{FF2B5EF4-FFF2-40B4-BE49-F238E27FC236}">
                <a16:creationId xmlns:a16="http://schemas.microsoft.com/office/drawing/2014/main" id="{ABCDD0F6-1A83-319E-2FDF-77FE650596E3}"/>
              </a:ext>
            </a:extLst>
          </p:cNvPr>
          <p:cNvSpPr/>
          <p:nvPr/>
        </p:nvSpPr>
        <p:spPr>
          <a:xfrm>
            <a:off x="2189453"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8E6CEA0-0118-DDBB-147C-D76FD81F2DDC}"/>
              </a:ext>
            </a:extLst>
          </p:cNvPr>
          <p:cNvSpPr txBox="1"/>
          <p:nvPr/>
        </p:nvSpPr>
        <p:spPr>
          <a:xfrm>
            <a:off x="2538260" y="1460810"/>
            <a:ext cx="1026299" cy="324830"/>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b="1">
                <a:ln/>
                <a:solidFill>
                  <a:sysClr val="windowText" lastClr="000000"/>
                </a:solidFill>
                <a:latin typeface="Calibri" panose="020F0502020204030204" pitchFamily="34" charset="0"/>
              </a:rPr>
              <a:t>RAW (Bronze) </a:t>
            </a:r>
          </a:p>
        </p:txBody>
      </p:sp>
      <p:sp>
        <p:nvSpPr>
          <p:cNvPr id="6" name="Rectangle 5">
            <a:extLst>
              <a:ext uri="{FF2B5EF4-FFF2-40B4-BE49-F238E27FC236}">
                <a16:creationId xmlns:a16="http://schemas.microsoft.com/office/drawing/2014/main" id="{6CF2A4CE-B51C-AAA0-7127-F6D679024125}"/>
              </a:ext>
            </a:extLst>
          </p:cNvPr>
          <p:cNvSpPr/>
          <p:nvPr/>
        </p:nvSpPr>
        <p:spPr>
          <a:xfrm>
            <a:off x="4204107"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4618EA4-D11E-A4C4-1DE5-873C30F97F42}"/>
              </a:ext>
            </a:extLst>
          </p:cNvPr>
          <p:cNvSpPr txBox="1"/>
          <p:nvPr/>
        </p:nvSpPr>
        <p:spPr>
          <a:xfrm>
            <a:off x="4367344" y="1470967"/>
            <a:ext cx="1446095" cy="329065"/>
          </a:xfrm>
          <a:prstGeom prst="rect">
            <a:avLst/>
          </a:prstGeom>
          <a:solidFill>
            <a:schemeClr val="bg1"/>
          </a:solidFill>
        </p:spPr>
        <p:txBody>
          <a:bodyPr wrap="square" rtlCol="0">
            <a:normAutofit fontScale="70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INTEGRATED (Silver)</a:t>
            </a:r>
          </a:p>
        </p:txBody>
      </p:sp>
      <p:sp>
        <p:nvSpPr>
          <p:cNvPr id="8" name="Rectangle 7">
            <a:extLst>
              <a:ext uri="{FF2B5EF4-FFF2-40B4-BE49-F238E27FC236}">
                <a16:creationId xmlns:a16="http://schemas.microsoft.com/office/drawing/2014/main" id="{601A466C-559C-B6CA-C17F-D78624C5CF1B}"/>
              </a:ext>
            </a:extLst>
          </p:cNvPr>
          <p:cNvSpPr/>
          <p:nvPr/>
        </p:nvSpPr>
        <p:spPr>
          <a:xfrm>
            <a:off x="6237345"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425FE38-3622-98A7-BCDC-D6D688BF6678}"/>
              </a:ext>
            </a:extLst>
          </p:cNvPr>
          <p:cNvSpPr/>
          <p:nvPr/>
        </p:nvSpPr>
        <p:spPr>
          <a:xfrm>
            <a:off x="8287310" y="1434951"/>
            <a:ext cx="1694985"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C39AB85-DACF-FFA3-6F02-A89B8668E5F2}"/>
              </a:ext>
            </a:extLst>
          </p:cNvPr>
          <p:cNvSpPr txBox="1"/>
          <p:nvPr/>
        </p:nvSpPr>
        <p:spPr>
          <a:xfrm>
            <a:off x="6474835" y="1443123"/>
            <a:ext cx="1255548" cy="331063"/>
          </a:xfrm>
          <a:prstGeom prst="rect">
            <a:avLst/>
          </a:prstGeom>
          <a:solidFill>
            <a:schemeClr val="bg1"/>
          </a:solidFill>
        </p:spPr>
        <p:txBody>
          <a:bodyPr wrap="square" rtlCol="0">
            <a:normAutofit/>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1100" b="1"/>
              <a:t>CURATED (Gold)</a:t>
            </a:r>
          </a:p>
        </p:txBody>
      </p:sp>
      <p:sp>
        <p:nvSpPr>
          <p:cNvPr id="11" name="TextBox 10">
            <a:extLst>
              <a:ext uri="{FF2B5EF4-FFF2-40B4-BE49-F238E27FC236}">
                <a16:creationId xmlns:a16="http://schemas.microsoft.com/office/drawing/2014/main" id="{1490A8A7-891F-DE5B-6799-1F295307F151}"/>
              </a:ext>
            </a:extLst>
          </p:cNvPr>
          <p:cNvSpPr txBox="1"/>
          <p:nvPr/>
        </p:nvSpPr>
        <p:spPr>
          <a:xfrm>
            <a:off x="8373228" y="1473137"/>
            <a:ext cx="1288582" cy="363041"/>
          </a:xfrm>
          <a:prstGeom prst="rect">
            <a:avLst/>
          </a:prstGeom>
          <a:solidFill>
            <a:schemeClr val="bg1"/>
          </a:solidFill>
        </p:spPr>
        <p:txBody>
          <a:bodyPr wrap="square" rtlCol="0">
            <a:normAutofit fontScale="925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1100" b="1"/>
              <a:t>AGGREGATED (Gold)</a:t>
            </a:r>
          </a:p>
        </p:txBody>
      </p:sp>
      <p:sp>
        <p:nvSpPr>
          <p:cNvPr id="12" name="Rectangle 11">
            <a:extLst>
              <a:ext uri="{FF2B5EF4-FFF2-40B4-BE49-F238E27FC236}">
                <a16:creationId xmlns:a16="http://schemas.microsoft.com/office/drawing/2014/main" id="{54A63D59-913E-1379-D211-B1B231395182}"/>
              </a:ext>
            </a:extLst>
          </p:cNvPr>
          <p:cNvSpPr/>
          <p:nvPr/>
        </p:nvSpPr>
        <p:spPr>
          <a:xfrm>
            <a:off x="10382649" y="1434952"/>
            <a:ext cx="1384076" cy="1908673"/>
          </a:xfrm>
          <a:prstGeom prst="rect">
            <a:avLst/>
          </a:prstGeom>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13" name="TextBox 12">
            <a:extLst>
              <a:ext uri="{FF2B5EF4-FFF2-40B4-BE49-F238E27FC236}">
                <a16:creationId xmlns:a16="http://schemas.microsoft.com/office/drawing/2014/main" id="{1A4BFA54-BFE1-8EB7-F3C4-3385C4340DCA}"/>
              </a:ext>
            </a:extLst>
          </p:cNvPr>
          <p:cNvSpPr txBox="1"/>
          <p:nvPr/>
        </p:nvSpPr>
        <p:spPr>
          <a:xfrm>
            <a:off x="10655983" y="1473137"/>
            <a:ext cx="818548" cy="211195"/>
          </a:xfrm>
          <a:prstGeom prst="rect">
            <a:avLst/>
          </a:prstGeom>
          <a:solidFill>
            <a:schemeClr val="bg1"/>
          </a:solidFill>
        </p:spPr>
        <p:txBody>
          <a:bodyPr wrap="square" rtlCol="0">
            <a:normAutofit fontScale="85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900" b="1"/>
              <a:t>ANALYTICS</a:t>
            </a:r>
          </a:p>
        </p:txBody>
      </p:sp>
      <p:sp>
        <p:nvSpPr>
          <p:cNvPr id="14" name="TextBox 13">
            <a:extLst>
              <a:ext uri="{FF2B5EF4-FFF2-40B4-BE49-F238E27FC236}">
                <a16:creationId xmlns:a16="http://schemas.microsoft.com/office/drawing/2014/main" id="{1AC06A9E-3403-3DC0-A930-A6C36F0A28DD}"/>
              </a:ext>
            </a:extLst>
          </p:cNvPr>
          <p:cNvSpPr txBox="1"/>
          <p:nvPr/>
        </p:nvSpPr>
        <p:spPr>
          <a:xfrm>
            <a:off x="6337117" y="1636283"/>
            <a:ext cx="1593695" cy="491109"/>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00" i="1">
                <a:ln/>
                <a:solidFill>
                  <a:sysClr val="windowText" lastClr="000000"/>
                </a:solidFill>
                <a:latin typeface="Calibri" panose="020F0502020204030204" pitchFamily="34" charset="0"/>
              </a:rPr>
              <a:t>Processed, Harmonized Data</a:t>
            </a:r>
          </a:p>
        </p:txBody>
      </p:sp>
      <p:sp>
        <p:nvSpPr>
          <p:cNvPr id="15" name="TextBox 14">
            <a:extLst>
              <a:ext uri="{FF2B5EF4-FFF2-40B4-BE49-F238E27FC236}">
                <a16:creationId xmlns:a16="http://schemas.microsoft.com/office/drawing/2014/main" id="{57601D22-9EDD-A2AA-8409-E047A1B89542}"/>
              </a:ext>
            </a:extLst>
          </p:cNvPr>
          <p:cNvSpPr txBox="1"/>
          <p:nvPr/>
        </p:nvSpPr>
        <p:spPr>
          <a:xfrm>
            <a:off x="4293009" y="1672516"/>
            <a:ext cx="1580686" cy="334177"/>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1000" i="1">
                <a:ln/>
                <a:solidFill>
                  <a:sysClr val="windowText" lastClr="000000"/>
                </a:solidFill>
                <a:latin typeface="Calibri" panose="020F0502020204030204" pitchFamily="34" charset="0"/>
              </a:rPr>
              <a:t>Enriched Standard Data</a:t>
            </a:r>
          </a:p>
        </p:txBody>
      </p:sp>
      <p:sp>
        <p:nvSpPr>
          <p:cNvPr id="16" name="TextBox 15">
            <a:extLst>
              <a:ext uri="{FF2B5EF4-FFF2-40B4-BE49-F238E27FC236}">
                <a16:creationId xmlns:a16="http://schemas.microsoft.com/office/drawing/2014/main" id="{4054A5FE-BB99-91EB-1E77-2669F66838D6}"/>
              </a:ext>
            </a:extLst>
          </p:cNvPr>
          <p:cNvSpPr txBox="1"/>
          <p:nvPr/>
        </p:nvSpPr>
        <p:spPr>
          <a:xfrm>
            <a:off x="2252294" y="1738298"/>
            <a:ext cx="1596483" cy="360920"/>
          </a:xfrm>
          <a:prstGeom prst="rect">
            <a:avLst/>
          </a:prstGeom>
          <a:solidFill>
            <a:schemeClr val="bg1"/>
          </a:solidFill>
        </p:spPr>
        <p:txBody>
          <a:bodyPr wrap="square" rtlCol="0">
            <a:normAutofit fontScale="92500"/>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AS-IS Data Ingested from multiple Sources</a:t>
            </a:r>
          </a:p>
        </p:txBody>
      </p:sp>
      <p:pic>
        <p:nvPicPr>
          <p:cNvPr id="24" name="Picture 23">
            <a:extLst>
              <a:ext uri="{FF2B5EF4-FFF2-40B4-BE49-F238E27FC236}">
                <a16:creationId xmlns:a16="http://schemas.microsoft.com/office/drawing/2014/main" id="{111D9FC4-E639-BCE7-4A08-4D872169F385}"/>
              </a:ext>
            </a:extLst>
          </p:cNvPr>
          <p:cNvPicPr>
            <a:picLocks noChangeAspect="1"/>
          </p:cNvPicPr>
          <p:nvPr/>
        </p:nvPicPr>
        <p:blipFill>
          <a:blip r:embed="rId3"/>
          <a:stretch>
            <a:fillRect/>
          </a:stretch>
        </p:blipFill>
        <p:spPr>
          <a:xfrm>
            <a:off x="10811474" y="2835640"/>
            <a:ext cx="574985" cy="462975"/>
          </a:xfrm>
          <a:prstGeom prst="rect">
            <a:avLst/>
          </a:prstGeom>
        </p:spPr>
      </p:pic>
      <p:sp>
        <p:nvSpPr>
          <p:cNvPr id="49" name="Arrow: Right 48">
            <a:extLst>
              <a:ext uri="{FF2B5EF4-FFF2-40B4-BE49-F238E27FC236}">
                <a16:creationId xmlns:a16="http://schemas.microsoft.com/office/drawing/2014/main" id="{950D98E2-619D-CC5F-E9F0-5D37436B581D}"/>
              </a:ext>
            </a:extLst>
          </p:cNvPr>
          <p:cNvSpPr/>
          <p:nvPr/>
        </p:nvSpPr>
        <p:spPr>
          <a:xfrm>
            <a:off x="7984128" y="1404879"/>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5F3D87D-012F-248B-9017-7C9FCB4641BE}"/>
              </a:ext>
            </a:extLst>
          </p:cNvPr>
          <p:cNvSpPr txBox="1"/>
          <p:nvPr/>
        </p:nvSpPr>
        <p:spPr>
          <a:xfrm>
            <a:off x="4250409" y="1970963"/>
            <a:ext cx="1580686" cy="377012"/>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Fully Defined transactional and Master Data</a:t>
            </a:r>
          </a:p>
        </p:txBody>
      </p:sp>
      <p:sp>
        <p:nvSpPr>
          <p:cNvPr id="59" name="TextBox 58">
            <a:extLst>
              <a:ext uri="{FF2B5EF4-FFF2-40B4-BE49-F238E27FC236}">
                <a16:creationId xmlns:a16="http://schemas.microsoft.com/office/drawing/2014/main" id="{4FA90E30-06C9-02B3-EFA3-E7C6CB1BE73B}"/>
              </a:ext>
            </a:extLst>
          </p:cNvPr>
          <p:cNvSpPr txBox="1"/>
          <p:nvPr/>
        </p:nvSpPr>
        <p:spPr>
          <a:xfrm>
            <a:off x="4179238" y="2543795"/>
            <a:ext cx="1576456" cy="230832"/>
          </a:xfrm>
          <a:prstGeom prst="rect">
            <a:avLst/>
          </a:prstGeom>
          <a:noFill/>
        </p:spPr>
        <p:txBody>
          <a:bodyPr wrap="square" lIns="91440" tIns="45720" rIns="91440" bIns="45720" rtlCol="0" anchor="t">
            <a:spAutoFit/>
          </a:bodyPr>
          <a:lstStyle/>
          <a:p>
            <a:pPr algn="ctr"/>
            <a:r>
              <a:rPr lang="en-US" sz="900" b="1">
                <a:cs typeface="Calibri"/>
              </a:rPr>
              <a:t>Foundational Data Products</a:t>
            </a:r>
          </a:p>
        </p:txBody>
      </p:sp>
      <p:sp>
        <p:nvSpPr>
          <p:cNvPr id="60" name="TextBox 59">
            <a:extLst>
              <a:ext uri="{FF2B5EF4-FFF2-40B4-BE49-F238E27FC236}">
                <a16:creationId xmlns:a16="http://schemas.microsoft.com/office/drawing/2014/main" id="{C1D07051-17EA-0E8B-4210-7F6AC44D2301}"/>
              </a:ext>
            </a:extLst>
          </p:cNvPr>
          <p:cNvSpPr txBox="1"/>
          <p:nvPr/>
        </p:nvSpPr>
        <p:spPr>
          <a:xfrm>
            <a:off x="6283280" y="2535207"/>
            <a:ext cx="1330381"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1" name="TextBox 60">
            <a:extLst>
              <a:ext uri="{FF2B5EF4-FFF2-40B4-BE49-F238E27FC236}">
                <a16:creationId xmlns:a16="http://schemas.microsoft.com/office/drawing/2014/main" id="{B8682CCE-C480-A285-CFF3-A34512758EA4}"/>
              </a:ext>
            </a:extLst>
          </p:cNvPr>
          <p:cNvSpPr txBox="1"/>
          <p:nvPr/>
        </p:nvSpPr>
        <p:spPr>
          <a:xfrm>
            <a:off x="10587676" y="2099214"/>
            <a:ext cx="871100" cy="369332"/>
          </a:xfrm>
          <a:prstGeom prst="rect">
            <a:avLst/>
          </a:prstGeom>
          <a:noFill/>
        </p:spPr>
        <p:txBody>
          <a:bodyPr wrap="square" lIns="91440" tIns="45720" rIns="91440" bIns="45720" rtlCol="0" anchor="t">
            <a:spAutoFit/>
          </a:bodyPr>
          <a:lstStyle/>
          <a:p>
            <a:pPr algn="ctr"/>
            <a:r>
              <a:rPr lang="en-US" sz="900" b="1">
                <a:cs typeface="Calibri"/>
              </a:rPr>
              <a:t>Analytical Products</a:t>
            </a:r>
          </a:p>
        </p:txBody>
      </p:sp>
      <p:sp>
        <p:nvSpPr>
          <p:cNvPr id="62" name="TextBox 61">
            <a:extLst>
              <a:ext uri="{FF2B5EF4-FFF2-40B4-BE49-F238E27FC236}">
                <a16:creationId xmlns:a16="http://schemas.microsoft.com/office/drawing/2014/main" id="{1AE19343-4AB0-6660-D42B-9082B1B7F5F1}"/>
              </a:ext>
            </a:extLst>
          </p:cNvPr>
          <p:cNvSpPr txBox="1"/>
          <p:nvPr/>
        </p:nvSpPr>
        <p:spPr>
          <a:xfrm>
            <a:off x="8409361" y="2549643"/>
            <a:ext cx="1402035"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3" name="TextBox 62">
            <a:extLst>
              <a:ext uri="{FF2B5EF4-FFF2-40B4-BE49-F238E27FC236}">
                <a16:creationId xmlns:a16="http://schemas.microsoft.com/office/drawing/2014/main" id="{26E625E1-0B23-457A-2969-E0460B5FB911}"/>
              </a:ext>
            </a:extLst>
          </p:cNvPr>
          <p:cNvSpPr txBox="1"/>
          <p:nvPr/>
        </p:nvSpPr>
        <p:spPr>
          <a:xfrm>
            <a:off x="8304227" y="1732610"/>
            <a:ext cx="1593695" cy="583872"/>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Domain specific or cross domain aggregates </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Enterpr</a:t>
            </a:r>
            <a:r>
              <a:rPr lang="en-US" sz="800">
                <a:latin typeface="Calibri" panose="020F0502020204030204" pitchFamily="34" charset="0"/>
                <a:ea typeface="Calibri" panose="020F0502020204030204" pitchFamily="34" charset="0"/>
              </a:rPr>
              <a:t>ise consumption ready</a:t>
            </a:r>
            <a:endParaRPr lang="en-US" sz="800">
              <a:effectLst/>
              <a:latin typeface="Calibri" panose="020F0502020204030204" pitchFamily="34" charset="0"/>
              <a:ea typeface="Calibri" panose="020F0502020204030204" pitchFamily="34" charset="0"/>
            </a:endParaRPr>
          </a:p>
        </p:txBody>
      </p:sp>
      <p:sp>
        <p:nvSpPr>
          <p:cNvPr id="65" name="TextBox 64">
            <a:extLst>
              <a:ext uri="{FF2B5EF4-FFF2-40B4-BE49-F238E27FC236}">
                <a16:creationId xmlns:a16="http://schemas.microsoft.com/office/drawing/2014/main" id="{1DF55E59-C060-7224-B9E8-3A852F8637DE}"/>
              </a:ext>
            </a:extLst>
          </p:cNvPr>
          <p:cNvSpPr txBox="1"/>
          <p:nvPr/>
        </p:nvSpPr>
        <p:spPr>
          <a:xfrm>
            <a:off x="6268568" y="2016911"/>
            <a:ext cx="1674008" cy="331064"/>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Cross functional/domain</a:t>
            </a:r>
            <a:endParaRPr lang="en-US" sz="800">
              <a:effectLst/>
              <a:latin typeface="Calibri" panose="020F0502020204030204" pitchFamily="34" charset="0"/>
              <a:ea typeface="Calibri" panose="020F0502020204030204" pitchFamily="34" charset="0"/>
            </a:endParaRP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Certified ready to use</a:t>
            </a:r>
            <a:endParaRPr lang="en-US" sz="800">
              <a:effectLst/>
              <a:latin typeface="Calibri" panose="020F0502020204030204" pitchFamily="34" charset="0"/>
              <a:ea typeface="Calibri" panose="020F0502020204030204" pitchFamily="34" charset="0"/>
            </a:endParaRPr>
          </a:p>
        </p:txBody>
      </p:sp>
      <p:sp>
        <p:nvSpPr>
          <p:cNvPr id="67" name="Arrow: Right 66">
            <a:extLst>
              <a:ext uri="{FF2B5EF4-FFF2-40B4-BE49-F238E27FC236}">
                <a16:creationId xmlns:a16="http://schemas.microsoft.com/office/drawing/2014/main" id="{B71DBE80-C7DB-FE39-9346-FE3DDDF4D99D}"/>
              </a:ext>
            </a:extLst>
          </p:cNvPr>
          <p:cNvSpPr/>
          <p:nvPr/>
        </p:nvSpPr>
        <p:spPr>
          <a:xfrm>
            <a:off x="3907002"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BE65F7-EE83-814F-97EB-E543C351501D}"/>
              </a:ext>
            </a:extLst>
          </p:cNvPr>
          <p:cNvSpPr/>
          <p:nvPr/>
        </p:nvSpPr>
        <p:spPr>
          <a:xfrm>
            <a:off x="5929573"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5A543D-8CF8-6D54-801E-85D9A7EA2338}"/>
              </a:ext>
            </a:extLst>
          </p:cNvPr>
          <p:cNvSpPr txBox="1"/>
          <p:nvPr/>
        </p:nvSpPr>
        <p:spPr>
          <a:xfrm>
            <a:off x="2179026" y="2062136"/>
            <a:ext cx="1660158" cy="398599"/>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Data in native format from multiple data sources</a:t>
            </a:r>
          </a:p>
        </p:txBody>
      </p:sp>
      <p:sp>
        <p:nvSpPr>
          <p:cNvPr id="70" name="TextBox 69">
            <a:extLst>
              <a:ext uri="{FF2B5EF4-FFF2-40B4-BE49-F238E27FC236}">
                <a16:creationId xmlns:a16="http://schemas.microsoft.com/office/drawing/2014/main" id="{8FF62D2C-A281-5D7C-C53A-0B6DB3069959}"/>
              </a:ext>
            </a:extLst>
          </p:cNvPr>
          <p:cNvSpPr txBox="1"/>
          <p:nvPr/>
        </p:nvSpPr>
        <p:spPr>
          <a:xfrm>
            <a:off x="10424711" y="1636926"/>
            <a:ext cx="1401368" cy="45538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Reports</a:t>
            </a:r>
          </a:p>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Advanced Analytics</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Data Science </a:t>
            </a:r>
          </a:p>
        </p:txBody>
      </p:sp>
      <p:sp>
        <p:nvSpPr>
          <p:cNvPr id="74" name="Arrow: Striped Right 73">
            <a:extLst>
              <a:ext uri="{FF2B5EF4-FFF2-40B4-BE49-F238E27FC236}">
                <a16:creationId xmlns:a16="http://schemas.microsoft.com/office/drawing/2014/main" id="{34CDD167-74DF-255A-5129-42BDC2EB0714}"/>
              </a:ext>
            </a:extLst>
          </p:cNvPr>
          <p:cNvSpPr/>
          <p:nvPr/>
        </p:nvSpPr>
        <p:spPr>
          <a:xfrm>
            <a:off x="1809352" y="2080231"/>
            <a:ext cx="377951" cy="406212"/>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Up-Down 146">
            <a:extLst>
              <a:ext uri="{FF2B5EF4-FFF2-40B4-BE49-F238E27FC236}">
                <a16:creationId xmlns:a16="http://schemas.microsoft.com/office/drawing/2014/main" id="{487BA66A-054C-32E2-4CD8-26A429556111}"/>
              </a:ext>
            </a:extLst>
          </p:cNvPr>
          <p:cNvSpPr/>
          <p:nvPr/>
        </p:nvSpPr>
        <p:spPr>
          <a:xfrm>
            <a:off x="10966814" y="2414415"/>
            <a:ext cx="218827" cy="363131"/>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A6334C9-8ABF-096F-5FAC-2F392D654E33}"/>
              </a:ext>
            </a:extLst>
          </p:cNvPr>
          <p:cNvPicPr>
            <a:picLocks noChangeAspect="1"/>
          </p:cNvPicPr>
          <p:nvPr/>
        </p:nvPicPr>
        <p:blipFill>
          <a:blip r:embed="rId4"/>
          <a:stretch>
            <a:fillRect/>
          </a:stretch>
        </p:blipFill>
        <p:spPr>
          <a:xfrm>
            <a:off x="3779849" y="3256722"/>
            <a:ext cx="356739" cy="418781"/>
          </a:xfrm>
          <a:prstGeom prst="rect">
            <a:avLst/>
          </a:prstGeom>
        </p:spPr>
      </p:pic>
      <p:sp>
        <p:nvSpPr>
          <p:cNvPr id="19" name="TextBox 18">
            <a:extLst>
              <a:ext uri="{FF2B5EF4-FFF2-40B4-BE49-F238E27FC236}">
                <a16:creationId xmlns:a16="http://schemas.microsoft.com/office/drawing/2014/main" id="{73A0A114-6E68-5C50-62C9-5DDC5A5D6CD1}"/>
              </a:ext>
            </a:extLst>
          </p:cNvPr>
          <p:cNvSpPr txBox="1"/>
          <p:nvPr/>
        </p:nvSpPr>
        <p:spPr>
          <a:xfrm>
            <a:off x="2911512" y="3675503"/>
            <a:ext cx="1072144" cy="215785"/>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PBI Report Builder</a:t>
            </a:r>
          </a:p>
        </p:txBody>
      </p:sp>
      <p:pic>
        <p:nvPicPr>
          <p:cNvPr id="25" name="Picture 24">
            <a:extLst>
              <a:ext uri="{FF2B5EF4-FFF2-40B4-BE49-F238E27FC236}">
                <a16:creationId xmlns:a16="http://schemas.microsoft.com/office/drawing/2014/main" id="{7476F0E1-7A8A-439B-9EA9-60FEFCDDB50D}"/>
              </a:ext>
            </a:extLst>
          </p:cNvPr>
          <p:cNvPicPr>
            <a:picLocks noChangeAspect="1"/>
          </p:cNvPicPr>
          <p:nvPr/>
        </p:nvPicPr>
        <p:blipFill>
          <a:blip r:embed="rId5"/>
          <a:stretch>
            <a:fillRect/>
          </a:stretch>
        </p:blipFill>
        <p:spPr>
          <a:xfrm>
            <a:off x="5547362" y="3298615"/>
            <a:ext cx="257584" cy="361385"/>
          </a:xfrm>
          <a:prstGeom prst="rect">
            <a:avLst/>
          </a:prstGeom>
        </p:spPr>
      </p:pic>
      <p:sp>
        <p:nvSpPr>
          <p:cNvPr id="34" name="TextBox 33">
            <a:extLst>
              <a:ext uri="{FF2B5EF4-FFF2-40B4-BE49-F238E27FC236}">
                <a16:creationId xmlns:a16="http://schemas.microsoft.com/office/drawing/2014/main" id="{449AA0D1-4B95-69CC-5F41-B2F3742E5F89}"/>
              </a:ext>
            </a:extLst>
          </p:cNvPr>
          <p:cNvSpPr txBox="1"/>
          <p:nvPr/>
        </p:nvSpPr>
        <p:spPr>
          <a:xfrm>
            <a:off x="5197023" y="3668984"/>
            <a:ext cx="1071545" cy="182979"/>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Paginated Reports</a:t>
            </a:r>
          </a:p>
        </p:txBody>
      </p:sp>
      <p:sp>
        <p:nvSpPr>
          <p:cNvPr id="48" name="TextBox 47">
            <a:extLst>
              <a:ext uri="{FF2B5EF4-FFF2-40B4-BE49-F238E27FC236}">
                <a16:creationId xmlns:a16="http://schemas.microsoft.com/office/drawing/2014/main" id="{4F28EC3A-4F09-B012-8D9A-DF179F4CFFEE}"/>
              </a:ext>
            </a:extLst>
          </p:cNvPr>
          <p:cNvSpPr txBox="1"/>
          <p:nvPr/>
        </p:nvSpPr>
        <p:spPr>
          <a:xfrm>
            <a:off x="6743666" y="3663738"/>
            <a:ext cx="1154019" cy="19400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Paginated Reports</a:t>
            </a:r>
          </a:p>
        </p:txBody>
      </p:sp>
      <p:sp>
        <p:nvSpPr>
          <p:cNvPr id="44" name="TextBox 43">
            <a:extLst>
              <a:ext uri="{FF2B5EF4-FFF2-40B4-BE49-F238E27FC236}">
                <a16:creationId xmlns:a16="http://schemas.microsoft.com/office/drawing/2014/main" id="{1E00B41F-05D9-EAA0-4003-81A9026D7D6C}"/>
              </a:ext>
            </a:extLst>
          </p:cNvPr>
          <p:cNvSpPr txBox="1"/>
          <p:nvPr/>
        </p:nvSpPr>
        <p:spPr>
          <a:xfrm>
            <a:off x="2572222" y="2486798"/>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cxnSp>
        <p:nvCxnSpPr>
          <p:cNvPr id="100" name="Straight Arrow Connector 99">
            <a:extLst>
              <a:ext uri="{FF2B5EF4-FFF2-40B4-BE49-F238E27FC236}">
                <a16:creationId xmlns:a16="http://schemas.microsoft.com/office/drawing/2014/main" id="{701E8F57-96DD-E572-8357-28FD3B03F630}"/>
              </a:ext>
            </a:extLst>
          </p:cNvPr>
          <p:cNvCxnSpPr>
            <a:stCxn id="18" idx="3"/>
            <a:endCxn id="25" idx="1"/>
          </p:cNvCxnSpPr>
          <p:nvPr/>
        </p:nvCxnSpPr>
        <p:spPr>
          <a:xfrm>
            <a:off x="4136588" y="3466113"/>
            <a:ext cx="1410774" cy="131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268B6FD0-EF23-0A2F-F85C-DB2920AADD62}"/>
              </a:ext>
            </a:extLst>
          </p:cNvPr>
          <p:cNvCxnSpPr>
            <a:stCxn id="18" idx="2"/>
            <a:endCxn id="93" idx="2"/>
          </p:cNvCxnSpPr>
          <p:nvPr/>
        </p:nvCxnSpPr>
        <p:spPr>
          <a:xfrm rot="5400000" flipH="1" flipV="1">
            <a:off x="5564232" y="2027572"/>
            <a:ext cx="41918" cy="3253944"/>
          </a:xfrm>
          <a:prstGeom prst="bentConnector3">
            <a:avLst>
              <a:gd name="adj1" fmla="val -77198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FAA6AC9E-D639-A322-1648-2F9C36687BF1}"/>
              </a:ext>
            </a:extLst>
          </p:cNvPr>
          <p:cNvCxnSpPr>
            <a:stCxn id="59" idx="2"/>
            <a:endCxn id="25" idx="0"/>
          </p:cNvCxnSpPr>
          <p:nvPr/>
        </p:nvCxnSpPr>
        <p:spPr>
          <a:xfrm rot="16200000" flipH="1">
            <a:off x="5059816" y="2682277"/>
            <a:ext cx="523988" cy="70868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4B1C33DC-2E9D-C5D7-C2F0-763DF48AB39F}"/>
              </a:ext>
            </a:extLst>
          </p:cNvPr>
          <p:cNvCxnSpPr>
            <a:stCxn id="60" idx="2"/>
            <a:endCxn id="93" idx="0"/>
          </p:cNvCxnSpPr>
          <p:nvPr/>
        </p:nvCxnSpPr>
        <p:spPr>
          <a:xfrm rot="16200000" flipH="1">
            <a:off x="6827237" y="2887273"/>
            <a:ext cx="506161" cy="26369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BCCB7AD-EA22-376B-E8C7-A908E20EE493}"/>
              </a:ext>
            </a:extLst>
          </p:cNvPr>
          <p:cNvPicPr>
            <a:picLocks noChangeAspect="1"/>
          </p:cNvPicPr>
          <p:nvPr/>
        </p:nvPicPr>
        <p:blipFill>
          <a:blip r:embed="rId6"/>
          <a:stretch>
            <a:fillRect/>
          </a:stretch>
        </p:blipFill>
        <p:spPr>
          <a:xfrm>
            <a:off x="3448457" y="2375714"/>
            <a:ext cx="336516" cy="315853"/>
          </a:xfrm>
          <a:prstGeom prst="rect">
            <a:avLst/>
          </a:prstGeom>
          <a:effectLst/>
        </p:spPr>
      </p:pic>
      <p:pic>
        <p:nvPicPr>
          <p:cNvPr id="20" name="Picture 19">
            <a:extLst>
              <a:ext uri="{FF2B5EF4-FFF2-40B4-BE49-F238E27FC236}">
                <a16:creationId xmlns:a16="http://schemas.microsoft.com/office/drawing/2014/main" id="{6BCF67C0-2DEA-0D46-446A-5086E2864023}"/>
              </a:ext>
            </a:extLst>
          </p:cNvPr>
          <p:cNvPicPr>
            <a:picLocks noChangeAspect="1"/>
          </p:cNvPicPr>
          <p:nvPr/>
        </p:nvPicPr>
        <p:blipFill>
          <a:blip r:embed="rId6"/>
          <a:stretch>
            <a:fillRect/>
          </a:stretch>
        </p:blipFill>
        <p:spPr>
          <a:xfrm>
            <a:off x="5513845" y="2261854"/>
            <a:ext cx="336516" cy="315853"/>
          </a:xfrm>
          <a:prstGeom prst="rect">
            <a:avLst/>
          </a:prstGeom>
          <a:effectLst/>
        </p:spPr>
      </p:pic>
      <p:pic>
        <p:nvPicPr>
          <p:cNvPr id="21" name="Picture 20">
            <a:extLst>
              <a:ext uri="{FF2B5EF4-FFF2-40B4-BE49-F238E27FC236}">
                <a16:creationId xmlns:a16="http://schemas.microsoft.com/office/drawing/2014/main" id="{F76EBD75-5FCE-D435-41FA-13FA0402DBEC}"/>
              </a:ext>
            </a:extLst>
          </p:cNvPr>
          <p:cNvPicPr>
            <a:picLocks noChangeAspect="1"/>
          </p:cNvPicPr>
          <p:nvPr/>
        </p:nvPicPr>
        <p:blipFill>
          <a:blip r:embed="rId6"/>
          <a:stretch>
            <a:fillRect/>
          </a:stretch>
        </p:blipFill>
        <p:spPr>
          <a:xfrm>
            <a:off x="7579755" y="2350093"/>
            <a:ext cx="336516" cy="315853"/>
          </a:xfrm>
          <a:prstGeom prst="rect">
            <a:avLst/>
          </a:prstGeom>
          <a:effectLst/>
        </p:spPr>
      </p:pic>
      <p:pic>
        <p:nvPicPr>
          <p:cNvPr id="22" name="Picture 21">
            <a:extLst>
              <a:ext uri="{FF2B5EF4-FFF2-40B4-BE49-F238E27FC236}">
                <a16:creationId xmlns:a16="http://schemas.microsoft.com/office/drawing/2014/main" id="{B8CBF6F5-E17F-566F-FE79-3012CABD2D6A}"/>
              </a:ext>
            </a:extLst>
          </p:cNvPr>
          <p:cNvPicPr>
            <a:picLocks noChangeAspect="1"/>
          </p:cNvPicPr>
          <p:nvPr/>
        </p:nvPicPr>
        <p:blipFill>
          <a:blip r:embed="rId6"/>
          <a:stretch>
            <a:fillRect/>
          </a:stretch>
        </p:blipFill>
        <p:spPr>
          <a:xfrm>
            <a:off x="9098512" y="2182443"/>
            <a:ext cx="336516" cy="315853"/>
          </a:xfrm>
          <a:prstGeom prst="rect">
            <a:avLst/>
          </a:prstGeom>
          <a:effectLst/>
        </p:spPr>
      </p:pic>
      <p:cxnSp>
        <p:nvCxnSpPr>
          <p:cNvPr id="32" name="Straight Arrow Connector 31">
            <a:extLst>
              <a:ext uri="{FF2B5EF4-FFF2-40B4-BE49-F238E27FC236}">
                <a16:creationId xmlns:a16="http://schemas.microsoft.com/office/drawing/2014/main" id="{E04BD0EE-F1D4-7CBF-9327-5EDEF1169DA3}"/>
              </a:ext>
            </a:extLst>
          </p:cNvPr>
          <p:cNvCxnSpPr>
            <a:stCxn id="25" idx="3"/>
          </p:cNvCxnSpPr>
          <p:nvPr/>
        </p:nvCxnSpPr>
        <p:spPr>
          <a:xfrm>
            <a:off x="5804946" y="3479308"/>
            <a:ext cx="2694275" cy="135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BC3D93-E645-171F-B7A9-387AF2A503ED}"/>
              </a:ext>
            </a:extLst>
          </p:cNvPr>
          <p:cNvSpPr txBox="1"/>
          <p:nvPr/>
        </p:nvSpPr>
        <p:spPr>
          <a:xfrm>
            <a:off x="7460086" y="3217030"/>
            <a:ext cx="1013431" cy="230833"/>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Publish .</a:t>
            </a:r>
            <a:r>
              <a:rPr lang="en-US" sz="900" err="1">
                <a:ln/>
                <a:solidFill>
                  <a:sysClr val="windowText" lastClr="000000"/>
                </a:solidFill>
                <a:latin typeface="Calibri" panose="020F0502020204030204" pitchFamily="34" charset="0"/>
              </a:rPr>
              <a:t>rdl</a:t>
            </a:r>
            <a:r>
              <a:rPr lang="en-US" sz="900">
                <a:ln/>
                <a:solidFill>
                  <a:sysClr val="windowText" lastClr="000000"/>
                </a:solidFill>
                <a:latin typeface="Calibri" panose="020F0502020204030204" pitchFamily="34" charset="0"/>
              </a:rPr>
              <a:t> files</a:t>
            </a:r>
          </a:p>
        </p:txBody>
      </p:sp>
      <p:pic>
        <p:nvPicPr>
          <p:cNvPr id="35" name="Picture 34">
            <a:extLst>
              <a:ext uri="{FF2B5EF4-FFF2-40B4-BE49-F238E27FC236}">
                <a16:creationId xmlns:a16="http://schemas.microsoft.com/office/drawing/2014/main" id="{D24C03BF-AB6C-AE1D-EC27-C8A8997E757E}"/>
              </a:ext>
            </a:extLst>
          </p:cNvPr>
          <p:cNvPicPr>
            <a:picLocks noChangeAspect="1"/>
          </p:cNvPicPr>
          <p:nvPr/>
        </p:nvPicPr>
        <p:blipFill>
          <a:blip r:embed="rId7"/>
          <a:stretch>
            <a:fillRect/>
          </a:stretch>
        </p:blipFill>
        <p:spPr>
          <a:xfrm>
            <a:off x="9539905" y="2254303"/>
            <a:ext cx="313678" cy="291622"/>
          </a:xfrm>
          <a:prstGeom prst="rect">
            <a:avLst/>
          </a:prstGeom>
        </p:spPr>
      </p:pic>
      <p:pic>
        <p:nvPicPr>
          <p:cNvPr id="93" name="Picture 92">
            <a:extLst>
              <a:ext uri="{FF2B5EF4-FFF2-40B4-BE49-F238E27FC236}">
                <a16:creationId xmlns:a16="http://schemas.microsoft.com/office/drawing/2014/main" id="{0C24864E-90A7-FC16-F240-D8AFFE8CFCED}"/>
              </a:ext>
            </a:extLst>
          </p:cNvPr>
          <p:cNvPicPr>
            <a:picLocks noChangeAspect="1"/>
          </p:cNvPicPr>
          <p:nvPr/>
        </p:nvPicPr>
        <p:blipFill>
          <a:blip r:embed="rId5"/>
          <a:stretch>
            <a:fillRect/>
          </a:stretch>
        </p:blipFill>
        <p:spPr>
          <a:xfrm>
            <a:off x="7083371" y="3272200"/>
            <a:ext cx="257584" cy="361385"/>
          </a:xfrm>
          <a:prstGeom prst="rect">
            <a:avLst/>
          </a:prstGeom>
        </p:spPr>
      </p:pic>
      <p:grpSp>
        <p:nvGrpSpPr>
          <p:cNvPr id="95" name="Group 94">
            <a:extLst>
              <a:ext uri="{FF2B5EF4-FFF2-40B4-BE49-F238E27FC236}">
                <a16:creationId xmlns:a16="http://schemas.microsoft.com/office/drawing/2014/main" id="{51693859-2CC3-CF79-D43E-A9DCBABFD818}"/>
              </a:ext>
            </a:extLst>
          </p:cNvPr>
          <p:cNvGrpSpPr/>
          <p:nvPr/>
        </p:nvGrpSpPr>
        <p:grpSpPr>
          <a:xfrm>
            <a:off x="8563815" y="2942655"/>
            <a:ext cx="1334107" cy="3057961"/>
            <a:chOff x="7655223" y="3038038"/>
            <a:chExt cx="1334107" cy="3057961"/>
          </a:xfrm>
        </p:grpSpPr>
        <p:sp>
          <p:nvSpPr>
            <p:cNvPr id="94" name="TextBox 93">
              <a:extLst>
                <a:ext uri="{FF2B5EF4-FFF2-40B4-BE49-F238E27FC236}">
                  <a16:creationId xmlns:a16="http://schemas.microsoft.com/office/drawing/2014/main" id="{D0493EF9-0041-51CA-AB9D-F34F9747CE7D}"/>
                </a:ext>
              </a:extLst>
            </p:cNvPr>
            <p:cNvSpPr txBox="1"/>
            <p:nvPr/>
          </p:nvSpPr>
          <p:spPr>
            <a:xfrm>
              <a:off x="7681952" y="4385595"/>
              <a:ext cx="1221137" cy="490701"/>
            </a:xfrm>
            <a:prstGeom prst="rect">
              <a:avLst/>
            </a:prstGeom>
            <a:solidFill>
              <a:schemeClr val="bg1"/>
            </a:solidFill>
            <a:ln w="28575">
              <a:solidFill>
                <a:srgbClr val="FF0000"/>
              </a:solidFill>
              <a:prstDash val="dash"/>
            </a:ln>
          </p:spPr>
          <p:txBody>
            <a:bodyPr wrap="square" rtlCol="0">
              <a:normAutofit/>
            </a:bodyPr>
            <a:lstStyle/>
            <a:p>
              <a:pPr algn="l">
                <a:lnSpc>
                  <a:spcPct val="110000"/>
                </a:lnSpc>
                <a:spcBef>
                  <a:spcPts val="200"/>
                </a:spcBef>
                <a:spcAft>
                  <a:spcPts val="200"/>
                </a:spcAft>
              </a:pPr>
              <a:endParaRPr lang="en-US" sz="160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endParaRPr>
            </a:p>
          </p:txBody>
        </p:sp>
        <p:sp>
          <p:nvSpPr>
            <p:cNvPr id="92" name="Rectangle 91">
              <a:extLst>
                <a:ext uri="{FF2B5EF4-FFF2-40B4-BE49-F238E27FC236}">
                  <a16:creationId xmlns:a16="http://schemas.microsoft.com/office/drawing/2014/main" id="{5C532BB7-8DF2-7F38-9C19-DBE540FED705}"/>
                </a:ext>
              </a:extLst>
            </p:cNvPr>
            <p:cNvSpPr/>
            <p:nvPr/>
          </p:nvSpPr>
          <p:spPr>
            <a:xfrm>
              <a:off x="7681952" y="4385596"/>
              <a:ext cx="1221137" cy="447785"/>
            </a:xfrm>
            <a:prstGeom prst="rect">
              <a:avLst/>
            </a:prstGeom>
            <a:ln w="1270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A8EDDDD5-BCF7-E922-FB2D-8052C08D56BD}"/>
                </a:ext>
              </a:extLst>
            </p:cNvPr>
            <p:cNvSpPr/>
            <p:nvPr/>
          </p:nvSpPr>
          <p:spPr>
            <a:xfrm>
              <a:off x="7655223" y="3038038"/>
              <a:ext cx="1328111" cy="305796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151D750-26E3-4713-53C3-A6DC6956A58D}"/>
                </a:ext>
              </a:extLst>
            </p:cNvPr>
            <p:cNvPicPr>
              <a:picLocks noChangeAspect="1"/>
            </p:cNvPicPr>
            <p:nvPr/>
          </p:nvPicPr>
          <p:blipFill>
            <a:blip r:embed="rId8"/>
            <a:stretch>
              <a:fillRect/>
            </a:stretch>
          </p:blipFill>
          <p:spPr>
            <a:xfrm>
              <a:off x="7768101" y="5284844"/>
              <a:ext cx="368803" cy="363886"/>
            </a:xfrm>
            <a:prstGeom prst="rect">
              <a:avLst/>
            </a:prstGeom>
          </p:spPr>
        </p:pic>
        <p:pic>
          <p:nvPicPr>
            <p:cNvPr id="42" name="Picture 41">
              <a:extLst>
                <a:ext uri="{FF2B5EF4-FFF2-40B4-BE49-F238E27FC236}">
                  <a16:creationId xmlns:a16="http://schemas.microsoft.com/office/drawing/2014/main" id="{230E0782-0774-6E57-FF5F-8FFECF4E1D9B}"/>
                </a:ext>
              </a:extLst>
            </p:cNvPr>
            <p:cNvPicPr>
              <a:picLocks noChangeAspect="1"/>
            </p:cNvPicPr>
            <p:nvPr/>
          </p:nvPicPr>
          <p:blipFill>
            <a:blip r:embed="rId9"/>
            <a:stretch>
              <a:fillRect/>
            </a:stretch>
          </p:blipFill>
          <p:spPr>
            <a:xfrm>
              <a:off x="7778044" y="3594980"/>
              <a:ext cx="309423" cy="352598"/>
            </a:xfrm>
            <a:prstGeom prst="rect">
              <a:avLst/>
            </a:prstGeom>
          </p:spPr>
        </p:pic>
        <p:cxnSp>
          <p:nvCxnSpPr>
            <p:cNvPr id="45" name="Straight Connector 44">
              <a:extLst>
                <a:ext uri="{FF2B5EF4-FFF2-40B4-BE49-F238E27FC236}">
                  <a16:creationId xmlns:a16="http://schemas.microsoft.com/office/drawing/2014/main" id="{1C139638-1050-602A-26F1-BCDCDF67BB81}"/>
                </a:ext>
              </a:extLst>
            </p:cNvPr>
            <p:cNvCxnSpPr>
              <a:cxnSpLocks/>
            </p:cNvCxnSpPr>
            <p:nvPr/>
          </p:nvCxnSpPr>
          <p:spPr>
            <a:xfrm>
              <a:off x="7655223" y="3492808"/>
              <a:ext cx="13083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B26B39D-8AAA-3336-A84E-EDEE2B1C00C9}"/>
                </a:ext>
              </a:extLst>
            </p:cNvPr>
            <p:cNvSpPr txBox="1"/>
            <p:nvPr/>
          </p:nvSpPr>
          <p:spPr>
            <a:xfrm>
              <a:off x="8138449" y="3151265"/>
              <a:ext cx="664395" cy="229452"/>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Workspace</a:t>
              </a:r>
            </a:p>
          </p:txBody>
        </p:sp>
        <p:sp>
          <p:nvSpPr>
            <p:cNvPr id="57" name="TextBox 56">
              <a:extLst>
                <a:ext uri="{FF2B5EF4-FFF2-40B4-BE49-F238E27FC236}">
                  <a16:creationId xmlns:a16="http://schemas.microsoft.com/office/drawing/2014/main" id="{5D3D852F-46B3-1F8D-7D42-96FF11CEE598}"/>
                </a:ext>
              </a:extLst>
            </p:cNvPr>
            <p:cNvSpPr txBox="1"/>
            <p:nvPr/>
          </p:nvSpPr>
          <p:spPr>
            <a:xfrm>
              <a:off x="8184975" y="3583730"/>
              <a:ext cx="732183" cy="311165"/>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Workspace Access</a:t>
              </a:r>
            </a:p>
          </p:txBody>
        </p:sp>
        <p:pic>
          <p:nvPicPr>
            <p:cNvPr id="78" name="Graphic 77" descr="Gauge with solid fill">
              <a:extLst>
                <a:ext uri="{FF2B5EF4-FFF2-40B4-BE49-F238E27FC236}">
                  <a16:creationId xmlns:a16="http://schemas.microsoft.com/office/drawing/2014/main" id="{B6D4EA95-9770-0950-0FC4-07CA8458D2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87948" y="3926808"/>
              <a:ext cx="488805" cy="458787"/>
            </a:xfrm>
            <a:prstGeom prst="rect">
              <a:avLst/>
            </a:prstGeom>
          </p:spPr>
        </p:pic>
        <p:sp>
          <p:nvSpPr>
            <p:cNvPr id="79" name="TextBox 78">
              <a:extLst>
                <a:ext uri="{FF2B5EF4-FFF2-40B4-BE49-F238E27FC236}">
                  <a16:creationId xmlns:a16="http://schemas.microsoft.com/office/drawing/2014/main" id="{97A9F737-4E77-A1A5-AF58-FD887C74FF9B}"/>
                </a:ext>
              </a:extLst>
            </p:cNvPr>
            <p:cNvSpPr txBox="1"/>
            <p:nvPr/>
          </p:nvSpPr>
          <p:spPr>
            <a:xfrm>
              <a:off x="8257147" y="4065938"/>
              <a:ext cx="732183" cy="207473"/>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Dashboards</a:t>
              </a:r>
            </a:p>
          </p:txBody>
        </p:sp>
        <p:pic>
          <p:nvPicPr>
            <p:cNvPr id="80" name="Picture 79">
              <a:extLst>
                <a:ext uri="{FF2B5EF4-FFF2-40B4-BE49-F238E27FC236}">
                  <a16:creationId xmlns:a16="http://schemas.microsoft.com/office/drawing/2014/main" id="{C4D5ABC6-D306-FDED-D106-B91875FEFA63}"/>
                </a:ext>
              </a:extLst>
            </p:cNvPr>
            <p:cNvPicPr>
              <a:picLocks noChangeAspect="1"/>
            </p:cNvPicPr>
            <p:nvPr/>
          </p:nvPicPr>
          <p:blipFill>
            <a:blip r:embed="rId5"/>
            <a:stretch>
              <a:fillRect/>
            </a:stretch>
          </p:blipFill>
          <p:spPr>
            <a:xfrm>
              <a:off x="7832099" y="4436554"/>
              <a:ext cx="257584" cy="361385"/>
            </a:xfrm>
            <a:prstGeom prst="rect">
              <a:avLst/>
            </a:prstGeom>
          </p:spPr>
        </p:pic>
        <p:pic>
          <p:nvPicPr>
            <p:cNvPr id="81" name="Picture 80" descr="Icon&#10;&#10;Description automatically generated">
              <a:extLst>
                <a:ext uri="{FF2B5EF4-FFF2-40B4-BE49-F238E27FC236}">
                  <a16:creationId xmlns:a16="http://schemas.microsoft.com/office/drawing/2014/main" id="{94A31AE1-6A33-C01C-0E86-3BDBC38FEE3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72031" y="4848898"/>
              <a:ext cx="334954" cy="360325"/>
            </a:xfrm>
            <a:prstGeom prst="rect">
              <a:avLst/>
            </a:prstGeom>
          </p:spPr>
        </p:pic>
        <p:sp>
          <p:nvSpPr>
            <p:cNvPr id="82" name="TextBox 81">
              <a:extLst>
                <a:ext uri="{FF2B5EF4-FFF2-40B4-BE49-F238E27FC236}">
                  <a16:creationId xmlns:a16="http://schemas.microsoft.com/office/drawing/2014/main" id="{CF543615-DFA5-8D01-3D5B-074CE9B391B8}"/>
                </a:ext>
              </a:extLst>
            </p:cNvPr>
            <p:cNvSpPr txBox="1"/>
            <p:nvPr/>
          </p:nvSpPr>
          <p:spPr>
            <a:xfrm>
              <a:off x="8231396" y="4449848"/>
              <a:ext cx="732183" cy="207473"/>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Paginated reports</a:t>
              </a:r>
            </a:p>
          </p:txBody>
        </p:sp>
        <p:sp>
          <p:nvSpPr>
            <p:cNvPr id="83" name="TextBox 82">
              <a:extLst>
                <a:ext uri="{FF2B5EF4-FFF2-40B4-BE49-F238E27FC236}">
                  <a16:creationId xmlns:a16="http://schemas.microsoft.com/office/drawing/2014/main" id="{15157A75-6AAB-5131-4FFD-E63A10DDD70D}"/>
                </a:ext>
              </a:extLst>
            </p:cNvPr>
            <p:cNvSpPr txBox="1"/>
            <p:nvPr/>
          </p:nvSpPr>
          <p:spPr>
            <a:xfrm>
              <a:off x="8231396" y="4864458"/>
              <a:ext cx="627527" cy="296773"/>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err="1">
                  <a:ln/>
                  <a:solidFill>
                    <a:sysClr val="windowText" lastClr="000000"/>
                  </a:solidFill>
                  <a:latin typeface="Calibri" panose="020F0502020204030204" pitchFamily="34" charset="0"/>
                </a:rPr>
                <a:t>PowerBI</a:t>
              </a:r>
              <a:r>
                <a:rPr lang="en-US" sz="800">
                  <a:ln/>
                  <a:solidFill>
                    <a:sysClr val="windowText" lastClr="000000"/>
                  </a:solidFill>
                  <a:latin typeface="Calibri" panose="020F0502020204030204" pitchFamily="34" charset="0"/>
                </a:rPr>
                <a:t> reports</a:t>
              </a:r>
            </a:p>
          </p:txBody>
        </p:sp>
        <p:pic>
          <p:nvPicPr>
            <p:cNvPr id="87" name="Picture 86">
              <a:extLst>
                <a:ext uri="{FF2B5EF4-FFF2-40B4-BE49-F238E27FC236}">
                  <a16:creationId xmlns:a16="http://schemas.microsoft.com/office/drawing/2014/main" id="{4376D0CB-D31D-ED91-0EB9-765170C1C7B0}"/>
                </a:ext>
              </a:extLst>
            </p:cNvPr>
            <p:cNvPicPr>
              <a:picLocks noChangeAspect="1"/>
            </p:cNvPicPr>
            <p:nvPr/>
          </p:nvPicPr>
          <p:blipFill>
            <a:blip r:embed="rId13"/>
            <a:stretch>
              <a:fillRect/>
            </a:stretch>
          </p:blipFill>
          <p:spPr>
            <a:xfrm>
              <a:off x="7763380" y="3135252"/>
              <a:ext cx="283614" cy="255358"/>
            </a:xfrm>
            <a:prstGeom prst="rect">
              <a:avLst/>
            </a:prstGeom>
          </p:spPr>
        </p:pic>
        <p:pic>
          <p:nvPicPr>
            <p:cNvPr id="88" name="Picture 87">
              <a:extLst>
                <a:ext uri="{FF2B5EF4-FFF2-40B4-BE49-F238E27FC236}">
                  <a16:creationId xmlns:a16="http://schemas.microsoft.com/office/drawing/2014/main" id="{088E334A-6C77-D924-2623-170FB179EDC1}"/>
                </a:ext>
              </a:extLst>
            </p:cNvPr>
            <p:cNvPicPr>
              <a:picLocks noChangeAspect="1"/>
            </p:cNvPicPr>
            <p:nvPr/>
          </p:nvPicPr>
          <p:blipFill>
            <a:blip r:embed="rId14"/>
            <a:stretch>
              <a:fillRect/>
            </a:stretch>
          </p:blipFill>
          <p:spPr>
            <a:xfrm>
              <a:off x="7779486" y="5739623"/>
              <a:ext cx="346032" cy="315651"/>
            </a:xfrm>
            <a:prstGeom prst="rect">
              <a:avLst/>
            </a:prstGeom>
          </p:spPr>
        </p:pic>
        <p:sp>
          <p:nvSpPr>
            <p:cNvPr id="89" name="TextBox 88">
              <a:extLst>
                <a:ext uri="{FF2B5EF4-FFF2-40B4-BE49-F238E27FC236}">
                  <a16:creationId xmlns:a16="http://schemas.microsoft.com/office/drawing/2014/main" id="{0255041D-F29A-043E-9FB4-AB9A01FFBAC3}"/>
                </a:ext>
              </a:extLst>
            </p:cNvPr>
            <p:cNvSpPr txBox="1"/>
            <p:nvPr/>
          </p:nvSpPr>
          <p:spPr>
            <a:xfrm>
              <a:off x="8195031" y="5337666"/>
              <a:ext cx="627527" cy="207473"/>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Dataflows</a:t>
              </a:r>
            </a:p>
          </p:txBody>
        </p:sp>
        <p:sp>
          <p:nvSpPr>
            <p:cNvPr id="90" name="TextBox 89">
              <a:extLst>
                <a:ext uri="{FF2B5EF4-FFF2-40B4-BE49-F238E27FC236}">
                  <a16:creationId xmlns:a16="http://schemas.microsoft.com/office/drawing/2014/main" id="{D327D474-EBB3-0D3A-AB2C-61D891D6E46B}"/>
                </a:ext>
              </a:extLst>
            </p:cNvPr>
            <p:cNvSpPr txBox="1"/>
            <p:nvPr/>
          </p:nvSpPr>
          <p:spPr>
            <a:xfrm>
              <a:off x="8200716" y="5698965"/>
              <a:ext cx="627527" cy="207473"/>
            </a:xfrm>
            <a:prstGeom prst="rect">
              <a:avLst/>
            </a:prstGeom>
            <a:solidFill>
              <a:schemeClr val="accent6">
                <a:lumMod val="20000"/>
                <a:lumOff val="80000"/>
              </a:schemeClr>
            </a:solidFill>
          </p:spPr>
          <p:txBody>
            <a:bodyPr wrap="square" rtlCol="0">
              <a:noAutofit/>
            </a:bodyPr>
            <a:lstStyle/>
            <a:p>
              <a:pPr algn="l">
                <a:lnSpc>
                  <a:spcPct val="110000"/>
                </a:lnSpc>
                <a:spcBef>
                  <a:spcPts val="200"/>
                </a:spcBef>
                <a:spcAft>
                  <a:spcPts val="200"/>
                </a:spcAft>
              </a:pPr>
              <a:r>
                <a:rPr lang="en-US" sz="800">
                  <a:ln/>
                  <a:solidFill>
                    <a:sysClr val="windowText" lastClr="000000"/>
                  </a:solidFill>
                  <a:latin typeface="Calibri" panose="020F0502020204030204" pitchFamily="34" charset="0"/>
                </a:rPr>
                <a:t>Datasets</a:t>
              </a:r>
            </a:p>
          </p:txBody>
        </p:sp>
      </p:grpSp>
      <p:sp>
        <p:nvSpPr>
          <p:cNvPr id="96" name="Rectangle 95">
            <a:extLst>
              <a:ext uri="{FF2B5EF4-FFF2-40B4-BE49-F238E27FC236}">
                <a16:creationId xmlns:a16="http://schemas.microsoft.com/office/drawing/2014/main" id="{15EAA49D-B72A-852E-23D7-9AD1B1B41595}"/>
              </a:ext>
            </a:extLst>
          </p:cNvPr>
          <p:cNvSpPr/>
          <p:nvPr/>
        </p:nvSpPr>
        <p:spPr>
          <a:xfrm>
            <a:off x="2652100" y="4422664"/>
            <a:ext cx="2895262" cy="131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spcBef>
                <a:spcPts val="200"/>
              </a:spcBef>
              <a:spcAft>
                <a:spcPts val="200"/>
              </a:spcAft>
            </a:pPr>
            <a:r>
              <a:rPr lang="en-US" sz="1000" b="1">
                <a:ln/>
                <a:solidFill>
                  <a:sysClr val="windowText" lastClr="000000"/>
                </a:solidFill>
                <a:latin typeface="Calibri" panose="020F0502020204030204" pitchFamily="34" charset="0"/>
              </a:rPr>
              <a:t>Use Cases</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Classic standard reporting</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Pixel Perfect Printable and PDF reports in Finance &amp; Supply Chain Assets</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Graphic and tabular presentation of data</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Publish reports to end user, data driven subscriptions</a:t>
            </a:r>
          </a:p>
        </p:txBody>
      </p:sp>
      <p:pic>
        <p:nvPicPr>
          <p:cNvPr id="98" name="Picture 97">
            <a:extLst>
              <a:ext uri="{FF2B5EF4-FFF2-40B4-BE49-F238E27FC236}">
                <a16:creationId xmlns:a16="http://schemas.microsoft.com/office/drawing/2014/main" id="{387A27F7-FEFA-9738-0239-BFFB2CED3C9A}"/>
              </a:ext>
            </a:extLst>
          </p:cNvPr>
          <p:cNvPicPr>
            <a:picLocks noChangeAspect="1"/>
          </p:cNvPicPr>
          <p:nvPr/>
        </p:nvPicPr>
        <p:blipFill>
          <a:blip r:embed="rId6"/>
          <a:stretch>
            <a:fillRect/>
          </a:stretch>
        </p:blipFill>
        <p:spPr>
          <a:xfrm>
            <a:off x="10543427" y="2534247"/>
            <a:ext cx="336516" cy="315853"/>
          </a:xfrm>
          <a:prstGeom prst="rect">
            <a:avLst/>
          </a:prstGeom>
          <a:effectLst/>
        </p:spPr>
      </p:pic>
      <p:pic>
        <p:nvPicPr>
          <p:cNvPr id="23" name="Picture 22">
            <a:extLst>
              <a:ext uri="{FF2B5EF4-FFF2-40B4-BE49-F238E27FC236}">
                <a16:creationId xmlns:a16="http://schemas.microsoft.com/office/drawing/2014/main" id="{13163E09-6C59-62A4-3643-01DF8FF00C19}"/>
              </a:ext>
            </a:extLst>
          </p:cNvPr>
          <p:cNvPicPr>
            <a:picLocks noChangeAspect="1"/>
          </p:cNvPicPr>
          <p:nvPr/>
        </p:nvPicPr>
        <p:blipFill>
          <a:blip r:embed="rId7"/>
          <a:stretch>
            <a:fillRect/>
          </a:stretch>
        </p:blipFill>
        <p:spPr>
          <a:xfrm>
            <a:off x="7225732" y="2297457"/>
            <a:ext cx="313678" cy="291622"/>
          </a:xfrm>
          <a:prstGeom prst="rect">
            <a:avLst/>
          </a:prstGeom>
        </p:spPr>
      </p:pic>
      <p:cxnSp>
        <p:nvCxnSpPr>
          <p:cNvPr id="26" name="Straight Connector 25">
            <a:extLst>
              <a:ext uri="{FF2B5EF4-FFF2-40B4-BE49-F238E27FC236}">
                <a16:creationId xmlns:a16="http://schemas.microsoft.com/office/drawing/2014/main" id="{4492AF80-D33F-EFFE-CA2E-98234123BB86}"/>
              </a:ext>
            </a:extLst>
          </p:cNvPr>
          <p:cNvCxnSpPr>
            <a:cxnSpLocks/>
          </p:cNvCxnSpPr>
          <p:nvPr/>
        </p:nvCxnSpPr>
        <p:spPr>
          <a:xfrm>
            <a:off x="1853638" y="1067548"/>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1E13CB35-E5A4-3543-F3E3-C40F6500C063}"/>
              </a:ext>
            </a:extLst>
          </p:cNvPr>
          <p:cNvSpPr/>
          <p:nvPr/>
        </p:nvSpPr>
        <p:spPr>
          <a:xfrm>
            <a:off x="151443" y="718210"/>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29" name="Group 28">
            <a:extLst>
              <a:ext uri="{FF2B5EF4-FFF2-40B4-BE49-F238E27FC236}">
                <a16:creationId xmlns:a16="http://schemas.microsoft.com/office/drawing/2014/main" id="{83BA5C87-AB4F-73C6-C9AD-A7FA717E70E4}"/>
              </a:ext>
            </a:extLst>
          </p:cNvPr>
          <p:cNvGrpSpPr/>
          <p:nvPr/>
        </p:nvGrpSpPr>
        <p:grpSpPr>
          <a:xfrm>
            <a:off x="1143070" y="2590927"/>
            <a:ext cx="374038" cy="464355"/>
            <a:chOff x="1439467" y="4520777"/>
            <a:chExt cx="374038" cy="464355"/>
          </a:xfrm>
        </p:grpSpPr>
        <p:sp>
          <p:nvSpPr>
            <p:cNvPr id="30" name="TextBox 29">
              <a:extLst>
                <a:ext uri="{FF2B5EF4-FFF2-40B4-BE49-F238E27FC236}">
                  <a16:creationId xmlns:a16="http://schemas.microsoft.com/office/drawing/2014/main" id="{20290EF8-4846-29D1-4EE4-0F3316834B5D}"/>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31" name="Picture 30">
              <a:extLst>
                <a:ext uri="{FF2B5EF4-FFF2-40B4-BE49-F238E27FC236}">
                  <a16:creationId xmlns:a16="http://schemas.microsoft.com/office/drawing/2014/main" id="{0C305726-7502-4CCC-5B89-112C36DED6C1}"/>
                </a:ext>
              </a:extLst>
            </p:cNvPr>
            <p:cNvPicPr>
              <a:picLocks noChangeAspect="1"/>
            </p:cNvPicPr>
            <p:nvPr/>
          </p:nvPicPr>
          <p:blipFill>
            <a:blip r:embed="rId15"/>
            <a:stretch>
              <a:fillRect/>
            </a:stretch>
          </p:blipFill>
          <p:spPr>
            <a:xfrm>
              <a:off x="1475383" y="4520777"/>
              <a:ext cx="321568" cy="302162"/>
            </a:xfrm>
            <a:prstGeom prst="rect">
              <a:avLst/>
            </a:prstGeom>
          </p:spPr>
        </p:pic>
      </p:grpSp>
      <p:sp>
        <p:nvSpPr>
          <p:cNvPr id="36" name="Rectangle 35">
            <a:extLst>
              <a:ext uri="{FF2B5EF4-FFF2-40B4-BE49-F238E27FC236}">
                <a16:creationId xmlns:a16="http://schemas.microsoft.com/office/drawing/2014/main" id="{81D54EB2-45B9-CF12-7704-D2AC07865E48}"/>
              </a:ext>
            </a:extLst>
          </p:cNvPr>
          <p:cNvSpPr/>
          <p:nvPr/>
        </p:nvSpPr>
        <p:spPr>
          <a:xfrm>
            <a:off x="361031" y="987490"/>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7" name="TextBox 36">
            <a:extLst>
              <a:ext uri="{FF2B5EF4-FFF2-40B4-BE49-F238E27FC236}">
                <a16:creationId xmlns:a16="http://schemas.microsoft.com/office/drawing/2014/main" id="{2FA09BED-4A47-BBE2-3F70-8C28BC8BAD18}"/>
              </a:ext>
            </a:extLst>
          </p:cNvPr>
          <p:cNvSpPr txBox="1"/>
          <p:nvPr/>
        </p:nvSpPr>
        <p:spPr>
          <a:xfrm>
            <a:off x="364626" y="1627517"/>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8" name="Picture 37">
            <a:extLst>
              <a:ext uri="{FF2B5EF4-FFF2-40B4-BE49-F238E27FC236}">
                <a16:creationId xmlns:a16="http://schemas.microsoft.com/office/drawing/2014/main" id="{FE7DB33A-31B8-E770-C118-ED2751B731B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19880" y="1228647"/>
            <a:ext cx="302122" cy="344009"/>
          </a:xfrm>
          <a:prstGeom prst="rect">
            <a:avLst/>
          </a:prstGeom>
          <a:effectLst>
            <a:outerShdw blurRad="50800" dist="50800" dir="5400000" algn="ctr" rotWithShape="0">
              <a:schemeClr val="bg1"/>
            </a:outerShdw>
          </a:effectLst>
        </p:spPr>
      </p:pic>
      <p:cxnSp>
        <p:nvCxnSpPr>
          <p:cNvPr id="39" name="Elbow Connector 12">
            <a:extLst>
              <a:ext uri="{FF2B5EF4-FFF2-40B4-BE49-F238E27FC236}">
                <a16:creationId xmlns:a16="http://schemas.microsoft.com/office/drawing/2014/main" id="{A5A54FBB-9028-B25D-E1AE-781A35A02F71}"/>
              </a:ext>
            </a:extLst>
          </p:cNvPr>
          <p:cNvCxnSpPr>
            <a:cxnSpLocks/>
            <a:stCxn id="36" idx="2"/>
            <a:endCxn id="86" idx="1"/>
          </p:cNvCxnSpPr>
          <p:nvPr/>
        </p:nvCxnSpPr>
        <p:spPr>
          <a:xfrm rot="16200000" flipH="1">
            <a:off x="262570" y="2852399"/>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3" name="Elbow Connector 191">
            <a:extLst>
              <a:ext uri="{FF2B5EF4-FFF2-40B4-BE49-F238E27FC236}">
                <a16:creationId xmlns:a16="http://schemas.microsoft.com/office/drawing/2014/main" id="{DA87E125-741F-F33E-25B3-4342EAAC1C3A}"/>
              </a:ext>
            </a:extLst>
          </p:cNvPr>
          <p:cNvCxnSpPr>
            <a:cxnSpLocks/>
            <a:stCxn id="36" idx="2"/>
            <a:endCxn id="31" idx="1"/>
          </p:cNvCxnSpPr>
          <p:nvPr/>
        </p:nvCxnSpPr>
        <p:spPr>
          <a:xfrm rot="16200000" flipH="1">
            <a:off x="775974" y="2338996"/>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5AFACCC0-8832-9455-EC8E-B49452AED381}"/>
              </a:ext>
            </a:extLst>
          </p:cNvPr>
          <p:cNvSpPr txBox="1"/>
          <p:nvPr/>
        </p:nvSpPr>
        <p:spPr>
          <a:xfrm>
            <a:off x="1064002" y="2326344"/>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47" name="TextBox 46">
            <a:extLst>
              <a:ext uri="{FF2B5EF4-FFF2-40B4-BE49-F238E27FC236}">
                <a16:creationId xmlns:a16="http://schemas.microsoft.com/office/drawing/2014/main" id="{69A4A77E-085F-D8BE-4C70-B58D09E63C46}"/>
              </a:ext>
            </a:extLst>
          </p:cNvPr>
          <p:cNvSpPr txBox="1"/>
          <p:nvPr/>
        </p:nvSpPr>
        <p:spPr>
          <a:xfrm>
            <a:off x="1068443" y="3294286"/>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50" name="Picture 49">
            <a:extLst>
              <a:ext uri="{FF2B5EF4-FFF2-40B4-BE49-F238E27FC236}">
                <a16:creationId xmlns:a16="http://schemas.microsoft.com/office/drawing/2014/main" id="{CD8B6FA1-43F8-6463-9A3E-23C8F66BF6C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1756" y="1237674"/>
            <a:ext cx="302122" cy="344009"/>
          </a:xfrm>
          <a:prstGeom prst="rect">
            <a:avLst/>
          </a:prstGeom>
          <a:effectLst>
            <a:outerShdw blurRad="50800" dist="50800" dir="5400000" algn="ctr" rotWithShape="0">
              <a:schemeClr val="bg1"/>
            </a:outerShdw>
          </a:effectLst>
        </p:spPr>
      </p:pic>
      <p:pic>
        <p:nvPicPr>
          <p:cNvPr id="51" name="Picture 50">
            <a:extLst>
              <a:ext uri="{FF2B5EF4-FFF2-40B4-BE49-F238E27FC236}">
                <a16:creationId xmlns:a16="http://schemas.microsoft.com/office/drawing/2014/main" id="{398BA115-2FF9-8E20-6EE5-D0B30BD96D4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51422" y="1244456"/>
            <a:ext cx="302122" cy="344009"/>
          </a:xfrm>
          <a:prstGeom prst="rect">
            <a:avLst/>
          </a:prstGeom>
          <a:effectLst>
            <a:outerShdw blurRad="50800" dist="50800" dir="5400000" algn="ctr" rotWithShape="0">
              <a:schemeClr val="bg1"/>
            </a:outerShdw>
          </a:effectLst>
        </p:spPr>
      </p:pic>
      <p:grpSp>
        <p:nvGrpSpPr>
          <p:cNvPr id="52" name="Group 51">
            <a:extLst>
              <a:ext uri="{FF2B5EF4-FFF2-40B4-BE49-F238E27FC236}">
                <a16:creationId xmlns:a16="http://schemas.microsoft.com/office/drawing/2014/main" id="{7FB5F707-2D91-8A44-2AA3-9DED10712C13}"/>
              </a:ext>
            </a:extLst>
          </p:cNvPr>
          <p:cNvGrpSpPr/>
          <p:nvPr/>
        </p:nvGrpSpPr>
        <p:grpSpPr>
          <a:xfrm>
            <a:off x="364247" y="4178473"/>
            <a:ext cx="1355421" cy="1071286"/>
            <a:chOff x="520279" y="4858968"/>
            <a:chExt cx="1355421" cy="1071286"/>
          </a:xfrm>
        </p:grpSpPr>
        <p:sp>
          <p:nvSpPr>
            <p:cNvPr id="53" name="Rectangle 52">
              <a:extLst>
                <a:ext uri="{FF2B5EF4-FFF2-40B4-BE49-F238E27FC236}">
                  <a16:creationId xmlns:a16="http://schemas.microsoft.com/office/drawing/2014/main" id="{55672C30-2759-71A4-6B8F-BF21FED1B781}"/>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54" name="Picture 53">
              <a:extLst>
                <a:ext uri="{FF2B5EF4-FFF2-40B4-BE49-F238E27FC236}">
                  <a16:creationId xmlns:a16="http://schemas.microsoft.com/office/drawing/2014/main" id="{25BBEC27-CF27-45B6-89EA-032F4FE918D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58" name="Picture 57">
              <a:extLst>
                <a:ext uri="{FF2B5EF4-FFF2-40B4-BE49-F238E27FC236}">
                  <a16:creationId xmlns:a16="http://schemas.microsoft.com/office/drawing/2014/main" id="{0EA0C15C-ECD9-5556-2B1F-B8A719BB63BB}"/>
                </a:ext>
              </a:extLst>
            </p:cNvPr>
            <p:cNvPicPr>
              <a:picLocks noChangeAspect="1"/>
            </p:cNvPicPr>
            <p:nvPr/>
          </p:nvPicPr>
          <p:blipFill>
            <a:blip r:embed="rId17"/>
            <a:stretch>
              <a:fillRect/>
            </a:stretch>
          </p:blipFill>
          <p:spPr>
            <a:xfrm>
              <a:off x="647970" y="5522764"/>
              <a:ext cx="311660" cy="386792"/>
            </a:xfrm>
            <a:prstGeom prst="rect">
              <a:avLst/>
            </a:prstGeom>
          </p:spPr>
        </p:pic>
        <p:pic>
          <p:nvPicPr>
            <p:cNvPr id="64" name="Picture 63">
              <a:extLst>
                <a:ext uri="{FF2B5EF4-FFF2-40B4-BE49-F238E27FC236}">
                  <a16:creationId xmlns:a16="http://schemas.microsoft.com/office/drawing/2014/main" id="{073DA375-F667-3D92-3623-F7329EA29C72}"/>
                </a:ext>
              </a:extLst>
            </p:cNvPr>
            <p:cNvPicPr>
              <a:picLocks noChangeAspect="1"/>
            </p:cNvPicPr>
            <p:nvPr/>
          </p:nvPicPr>
          <p:blipFill>
            <a:blip r:embed="rId18"/>
            <a:stretch>
              <a:fillRect/>
            </a:stretch>
          </p:blipFill>
          <p:spPr>
            <a:xfrm>
              <a:off x="1263890" y="5543974"/>
              <a:ext cx="388691" cy="253401"/>
            </a:xfrm>
            <a:prstGeom prst="rect">
              <a:avLst/>
            </a:prstGeom>
          </p:spPr>
        </p:pic>
        <p:sp>
          <p:nvSpPr>
            <p:cNvPr id="77" name="TextBox 76">
              <a:extLst>
                <a:ext uri="{FF2B5EF4-FFF2-40B4-BE49-F238E27FC236}">
                  <a16:creationId xmlns:a16="http://schemas.microsoft.com/office/drawing/2014/main" id="{BBFC29FB-CEDD-6486-7E23-3E696844FFA4}"/>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84" name="Elbow Connector 191">
            <a:extLst>
              <a:ext uri="{FF2B5EF4-FFF2-40B4-BE49-F238E27FC236}">
                <a16:creationId xmlns:a16="http://schemas.microsoft.com/office/drawing/2014/main" id="{F52FC164-E17A-4925-4A4B-CD77779C4E20}"/>
              </a:ext>
            </a:extLst>
          </p:cNvPr>
          <p:cNvCxnSpPr>
            <a:cxnSpLocks/>
            <a:stCxn id="53" idx="0"/>
            <a:endCxn id="31" idx="1"/>
          </p:cNvCxnSpPr>
          <p:nvPr/>
        </p:nvCxnSpPr>
        <p:spPr>
          <a:xfrm rot="5400000" flipH="1" flipV="1">
            <a:off x="369039" y="3368526"/>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85" name="Picture 84">
            <a:extLst>
              <a:ext uri="{FF2B5EF4-FFF2-40B4-BE49-F238E27FC236}">
                <a16:creationId xmlns:a16="http://schemas.microsoft.com/office/drawing/2014/main" id="{F6461859-4AF2-A8C0-A73F-AE8FE51A37FC}"/>
              </a:ext>
            </a:extLst>
          </p:cNvPr>
          <p:cNvPicPr>
            <a:picLocks noChangeAspect="1"/>
          </p:cNvPicPr>
          <p:nvPr/>
        </p:nvPicPr>
        <p:blipFill>
          <a:blip r:embed="rId19"/>
          <a:stretch>
            <a:fillRect/>
          </a:stretch>
        </p:blipFill>
        <p:spPr>
          <a:xfrm>
            <a:off x="390363" y="4253707"/>
            <a:ext cx="451186" cy="480611"/>
          </a:xfrm>
          <a:prstGeom prst="rect">
            <a:avLst/>
          </a:prstGeom>
        </p:spPr>
      </p:pic>
      <p:pic>
        <p:nvPicPr>
          <p:cNvPr id="86" name="Picture 85">
            <a:extLst>
              <a:ext uri="{FF2B5EF4-FFF2-40B4-BE49-F238E27FC236}">
                <a16:creationId xmlns:a16="http://schemas.microsoft.com/office/drawing/2014/main" id="{19CCC326-AC5E-0167-3C96-22635288F6B4}"/>
              </a:ext>
            </a:extLst>
          </p:cNvPr>
          <p:cNvPicPr>
            <a:picLocks noChangeAspect="1"/>
          </p:cNvPicPr>
          <p:nvPr/>
        </p:nvPicPr>
        <p:blipFill>
          <a:blip r:embed="rId20"/>
          <a:stretch>
            <a:fillRect/>
          </a:stretch>
        </p:blipFill>
        <p:spPr>
          <a:xfrm>
            <a:off x="1141735" y="3556983"/>
            <a:ext cx="401166" cy="349163"/>
          </a:xfrm>
          <a:prstGeom prst="rect">
            <a:avLst/>
          </a:prstGeom>
        </p:spPr>
      </p:pic>
      <p:grpSp>
        <p:nvGrpSpPr>
          <p:cNvPr id="97" name="Group 96">
            <a:extLst>
              <a:ext uri="{FF2B5EF4-FFF2-40B4-BE49-F238E27FC236}">
                <a16:creationId xmlns:a16="http://schemas.microsoft.com/office/drawing/2014/main" id="{2E6DBA96-BB82-2314-4A34-F2C3CD80393F}"/>
              </a:ext>
            </a:extLst>
          </p:cNvPr>
          <p:cNvGrpSpPr/>
          <p:nvPr/>
        </p:nvGrpSpPr>
        <p:grpSpPr>
          <a:xfrm>
            <a:off x="3714657" y="861810"/>
            <a:ext cx="5958128" cy="500213"/>
            <a:chOff x="3125743" y="1123538"/>
            <a:chExt cx="5958128" cy="500213"/>
          </a:xfrm>
        </p:grpSpPr>
        <p:sp>
          <p:nvSpPr>
            <p:cNvPr id="99" name="Arrow: Chevron 98">
              <a:extLst>
                <a:ext uri="{FF2B5EF4-FFF2-40B4-BE49-F238E27FC236}">
                  <a16:creationId xmlns:a16="http://schemas.microsoft.com/office/drawing/2014/main" id="{87D854CA-6C38-9FFF-2E76-CD37C16D1B48}"/>
                </a:ext>
              </a:extLst>
            </p:cNvPr>
            <p:cNvSpPr/>
            <p:nvPr/>
          </p:nvSpPr>
          <p:spPr>
            <a:xfrm>
              <a:off x="3125743" y="1123538"/>
              <a:ext cx="5958128" cy="453851"/>
            </a:xfrm>
            <a:prstGeom prst="chevron">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01" name="Arrow: Striped Right 100">
              <a:extLst>
                <a:ext uri="{FF2B5EF4-FFF2-40B4-BE49-F238E27FC236}">
                  <a16:creationId xmlns:a16="http://schemas.microsoft.com/office/drawing/2014/main" id="{7E35BC2D-4780-0F53-9517-728DD0CFA520}"/>
                </a:ext>
              </a:extLst>
            </p:cNvPr>
            <p:cNvSpPr/>
            <p:nvPr/>
          </p:nvSpPr>
          <p:spPr>
            <a:xfrm>
              <a:off x="3350919" y="1199902"/>
              <a:ext cx="1287567" cy="40028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STANDARDIZE</a:t>
              </a:r>
            </a:p>
          </p:txBody>
        </p:sp>
        <p:sp>
          <p:nvSpPr>
            <p:cNvPr id="102" name="Arrow: Striped Right 101">
              <a:extLst>
                <a:ext uri="{FF2B5EF4-FFF2-40B4-BE49-F238E27FC236}">
                  <a16:creationId xmlns:a16="http://schemas.microsoft.com/office/drawing/2014/main" id="{A081752E-3C83-0E54-C627-C2F604434B61}"/>
                </a:ext>
              </a:extLst>
            </p:cNvPr>
            <p:cNvSpPr/>
            <p:nvPr/>
          </p:nvSpPr>
          <p:spPr>
            <a:xfrm>
              <a:off x="4703504" y="1196465"/>
              <a:ext cx="1114992"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ENRICH</a:t>
              </a:r>
            </a:p>
          </p:txBody>
        </p:sp>
        <p:sp>
          <p:nvSpPr>
            <p:cNvPr id="103" name="Arrow: Striped Right 102">
              <a:extLst>
                <a:ext uri="{FF2B5EF4-FFF2-40B4-BE49-F238E27FC236}">
                  <a16:creationId xmlns:a16="http://schemas.microsoft.com/office/drawing/2014/main" id="{F9691EC6-ED3E-CD8C-5F77-4BC3EB590D8E}"/>
                </a:ext>
              </a:extLst>
            </p:cNvPr>
            <p:cNvSpPr/>
            <p:nvPr/>
          </p:nvSpPr>
          <p:spPr>
            <a:xfrm>
              <a:off x="5910031" y="1194168"/>
              <a:ext cx="1447558" cy="383222"/>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HARMONIZE</a:t>
              </a:r>
            </a:p>
          </p:txBody>
        </p:sp>
        <p:sp>
          <p:nvSpPr>
            <p:cNvPr id="104" name="Arrow: Striped Right 103">
              <a:extLst>
                <a:ext uri="{FF2B5EF4-FFF2-40B4-BE49-F238E27FC236}">
                  <a16:creationId xmlns:a16="http://schemas.microsoft.com/office/drawing/2014/main" id="{83E909CC-E04F-9907-29B3-96B7D1210CFD}"/>
                </a:ext>
              </a:extLst>
            </p:cNvPr>
            <p:cNvSpPr/>
            <p:nvPr/>
          </p:nvSpPr>
          <p:spPr>
            <a:xfrm>
              <a:off x="7449124" y="1186399"/>
              <a:ext cx="1256848"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AGGREGATE</a:t>
              </a:r>
            </a:p>
          </p:txBody>
        </p:sp>
      </p:grpSp>
    </p:spTree>
    <p:extLst>
      <p:ext uri="{BB962C8B-B14F-4D97-AF65-F5344CB8AC3E}">
        <p14:creationId xmlns:p14="http://schemas.microsoft.com/office/powerpoint/2010/main" val="399994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4EE0-B73D-D365-BF49-DD554E13318B}"/>
              </a:ext>
            </a:extLst>
          </p:cNvPr>
          <p:cNvSpPr>
            <a:spLocks noGrp="1"/>
          </p:cNvSpPr>
          <p:nvPr>
            <p:ph type="title"/>
          </p:nvPr>
        </p:nvSpPr>
        <p:spPr>
          <a:xfrm>
            <a:off x="11698" y="45041"/>
            <a:ext cx="11704320" cy="424732"/>
          </a:xfrm>
        </p:spPr>
        <p:txBody>
          <a:bodyPr/>
          <a:lstStyle/>
          <a:p>
            <a:r>
              <a:rPr lang="en-US"/>
              <a:t>Consumption Pattern with Power BI- write back capability </a:t>
            </a:r>
          </a:p>
        </p:txBody>
      </p:sp>
      <p:sp>
        <p:nvSpPr>
          <p:cNvPr id="3" name="Slide Number Placeholder 2">
            <a:extLst>
              <a:ext uri="{FF2B5EF4-FFF2-40B4-BE49-F238E27FC236}">
                <a16:creationId xmlns:a16="http://schemas.microsoft.com/office/drawing/2014/main" id="{6D0E8F6E-77B8-6523-EDE1-322D569FC284}"/>
              </a:ext>
            </a:extLst>
          </p:cNvPr>
          <p:cNvSpPr>
            <a:spLocks noGrp="1"/>
          </p:cNvSpPr>
          <p:nvPr>
            <p:ph type="sldNum" sz="quarter" idx="10"/>
          </p:nvPr>
        </p:nvSpPr>
        <p:spPr/>
        <p:txBody>
          <a:bodyPr/>
          <a:lstStyle/>
          <a:p>
            <a:fld id="{C9EBFD1A-B7A0-466A-B83C-FDA8DD378B8A}" type="slidenum">
              <a:rPr lang="en-US" smtClean="0"/>
              <a:pPr/>
              <a:t>57</a:t>
            </a:fld>
            <a:endParaRPr lang="en-US"/>
          </a:p>
        </p:txBody>
      </p:sp>
      <p:sp>
        <p:nvSpPr>
          <p:cNvPr id="4" name="Rectangle 3">
            <a:extLst>
              <a:ext uri="{FF2B5EF4-FFF2-40B4-BE49-F238E27FC236}">
                <a16:creationId xmlns:a16="http://schemas.microsoft.com/office/drawing/2014/main" id="{ABCDD0F6-1A83-319E-2FDF-77FE650596E3}"/>
              </a:ext>
            </a:extLst>
          </p:cNvPr>
          <p:cNvSpPr/>
          <p:nvPr/>
        </p:nvSpPr>
        <p:spPr>
          <a:xfrm>
            <a:off x="2200084" y="1440562"/>
            <a:ext cx="1694985" cy="1317304"/>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CF2A4CE-B51C-AAA0-7127-F6D679024125}"/>
              </a:ext>
            </a:extLst>
          </p:cNvPr>
          <p:cNvSpPr/>
          <p:nvPr/>
        </p:nvSpPr>
        <p:spPr>
          <a:xfrm>
            <a:off x="4214738" y="1434951"/>
            <a:ext cx="1694985" cy="1326429"/>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01A466C-559C-B6CA-C17F-D78624C5CF1B}"/>
              </a:ext>
            </a:extLst>
          </p:cNvPr>
          <p:cNvSpPr/>
          <p:nvPr/>
        </p:nvSpPr>
        <p:spPr>
          <a:xfrm>
            <a:off x="6247976" y="1434951"/>
            <a:ext cx="1753089"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425FE38-3622-98A7-BCDC-D6D688BF6678}"/>
              </a:ext>
            </a:extLst>
          </p:cNvPr>
          <p:cNvSpPr/>
          <p:nvPr/>
        </p:nvSpPr>
        <p:spPr>
          <a:xfrm>
            <a:off x="8297941" y="1434951"/>
            <a:ext cx="1694985" cy="1322915"/>
          </a:xfrm>
          <a:prstGeom prst="rect">
            <a:avLst/>
          </a:prstGeom>
          <a:ln w="190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1AC06A9E-3403-3DC0-A930-A6C36F0A28DD}"/>
              </a:ext>
            </a:extLst>
          </p:cNvPr>
          <p:cNvSpPr txBox="1"/>
          <p:nvPr/>
        </p:nvSpPr>
        <p:spPr>
          <a:xfrm>
            <a:off x="6347748" y="1636283"/>
            <a:ext cx="1593695" cy="267631"/>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800" i="1">
                <a:ln/>
                <a:solidFill>
                  <a:sysClr val="windowText" lastClr="000000"/>
                </a:solidFill>
                <a:latin typeface="Calibri" panose="020F0502020204030204" pitchFamily="34" charset="0"/>
              </a:rPr>
              <a:t>Processed, Harmonized Data</a:t>
            </a:r>
          </a:p>
        </p:txBody>
      </p:sp>
      <p:sp>
        <p:nvSpPr>
          <p:cNvPr id="15" name="TextBox 14">
            <a:extLst>
              <a:ext uri="{FF2B5EF4-FFF2-40B4-BE49-F238E27FC236}">
                <a16:creationId xmlns:a16="http://schemas.microsoft.com/office/drawing/2014/main" id="{57601D22-9EDD-A2AA-8409-E047A1B89542}"/>
              </a:ext>
            </a:extLst>
          </p:cNvPr>
          <p:cNvSpPr txBox="1"/>
          <p:nvPr/>
        </p:nvSpPr>
        <p:spPr>
          <a:xfrm>
            <a:off x="4303640" y="1672517"/>
            <a:ext cx="1580686" cy="258988"/>
          </a:xfrm>
          <a:prstGeom prst="rect">
            <a:avLst/>
          </a:prstGeom>
          <a:solidFill>
            <a:schemeClr val="bg1"/>
          </a:solidFill>
        </p:spPr>
        <p:txBody>
          <a:bodyPr wrap="square" rtlCol="0">
            <a:normAutofit/>
          </a:bodyPr>
          <a:lstStyle/>
          <a:p>
            <a:pPr algn="l">
              <a:lnSpc>
                <a:spcPct val="110000"/>
              </a:lnSpc>
              <a:spcBef>
                <a:spcPts val="200"/>
              </a:spcBef>
              <a:spcAft>
                <a:spcPts val="200"/>
              </a:spcAft>
            </a:pPr>
            <a:r>
              <a:rPr lang="en-US" sz="800" i="1">
                <a:ln/>
                <a:solidFill>
                  <a:sysClr val="windowText" lastClr="000000"/>
                </a:solidFill>
                <a:latin typeface="Calibri" panose="020F0502020204030204" pitchFamily="34" charset="0"/>
              </a:rPr>
              <a:t>Enriched Standard Data</a:t>
            </a:r>
          </a:p>
        </p:txBody>
      </p:sp>
      <p:sp>
        <p:nvSpPr>
          <p:cNvPr id="16" name="TextBox 15">
            <a:extLst>
              <a:ext uri="{FF2B5EF4-FFF2-40B4-BE49-F238E27FC236}">
                <a16:creationId xmlns:a16="http://schemas.microsoft.com/office/drawing/2014/main" id="{4054A5FE-BB99-91EB-1E77-2669F66838D6}"/>
              </a:ext>
            </a:extLst>
          </p:cNvPr>
          <p:cNvSpPr txBox="1"/>
          <p:nvPr/>
        </p:nvSpPr>
        <p:spPr>
          <a:xfrm>
            <a:off x="2262925" y="1738298"/>
            <a:ext cx="1596483" cy="360920"/>
          </a:xfrm>
          <a:prstGeom prst="rect">
            <a:avLst/>
          </a:prstGeom>
          <a:solidFill>
            <a:schemeClr val="bg1"/>
          </a:solidFill>
        </p:spPr>
        <p:txBody>
          <a:bodyPr wrap="square" rtlCol="0">
            <a:normAutofit fontScale="92500"/>
          </a:bodyPr>
          <a:lstStyle/>
          <a:p>
            <a:pPr algn="l">
              <a:lnSpc>
                <a:spcPct val="110000"/>
              </a:lnSpc>
              <a:spcBef>
                <a:spcPts val="200"/>
              </a:spcBef>
              <a:spcAft>
                <a:spcPts val="200"/>
              </a:spcAft>
            </a:pPr>
            <a:r>
              <a:rPr lang="en-US" sz="900" i="1">
                <a:ln/>
                <a:solidFill>
                  <a:sysClr val="windowText" lastClr="000000"/>
                </a:solidFill>
                <a:latin typeface="Calibri" panose="020F0502020204030204" pitchFamily="34" charset="0"/>
              </a:rPr>
              <a:t>AS-IS Data Ingested from multiple Sources</a:t>
            </a:r>
          </a:p>
        </p:txBody>
      </p:sp>
      <p:sp>
        <p:nvSpPr>
          <p:cNvPr id="49" name="Arrow: Right 48">
            <a:extLst>
              <a:ext uri="{FF2B5EF4-FFF2-40B4-BE49-F238E27FC236}">
                <a16:creationId xmlns:a16="http://schemas.microsoft.com/office/drawing/2014/main" id="{950D98E2-619D-CC5F-E9F0-5D37436B581D}"/>
              </a:ext>
            </a:extLst>
          </p:cNvPr>
          <p:cNvSpPr/>
          <p:nvPr/>
        </p:nvSpPr>
        <p:spPr>
          <a:xfrm>
            <a:off x="7994759" y="1404879"/>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E629898-9E8F-E1FD-F2E4-46B076AA7055}"/>
              </a:ext>
            </a:extLst>
          </p:cNvPr>
          <p:cNvGrpSpPr/>
          <p:nvPr/>
        </p:nvGrpSpPr>
        <p:grpSpPr>
          <a:xfrm>
            <a:off x="4054903" y="861810"/>
            <a:ext cx="5958128" cy="500213"/>
            <a:chOff x="3125743" y="1123538"/>
            <a:chExt cx="5958128" cy="500213"/>
          </a:xfrm>
        </p:grpSpPr>
        <p:sp>
          <p:nvSpPr>
            <p:cNvPr id="58" name="Arrow: Chevron 57">
              <a:extLst>
                <a:ext uri="{FF2B5EF4-FFF2-40B4-BE49-F238E27FC236}">
                  <a16:creationId xmlns:a16="http://schemas.microsoft.com/office/drawing/2014/main" id="{A0473402-8419-4AAB-BFE0-1E41882778EC}"/>
                </a:ext>
              </a:extLst>
            </p:cNvPr>
            <p:cNvSpPr/>
            <p:nvPr/>
          </p:nvSpPr>
          <p:spPr>
            <a:xfrm>
              <a:off x="3125743" y="1123538"/>
              <a:ext cx="5958128" cy="453851"/>
            </a:xfrm>
            <a:prstGeom prst="chevron">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1" name="Arrow: Striped Right 50">
              <a:extLst>
                <a:ext uri="{FF2B5EF4-FFF2-40B4-BE49-F238E27FC236}">
                  <a16:creationId xmlns:a16="http://schemas.microsoft.com/office/drawing/2014/main" id="{8EA701EE-A12C-79A4-AC50-6A6E22A2EFBE}"/>
                </a:ext>
              </a:extLst>
            </p:cNvPr>
            <p:cNvSpPr/>
            <p:nvPr/>
          </p:nvSpPr>
          <p:spPr>
            <a:xfrm>
              <a:off x="3350919" y="1199902"/>
              <a:ext cx="1287567" cy="40028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STANDARDIZE</a:t>
              </a:r>
            </a:p>
          </p:txBody>
        </p:sp>
        <p:sp>
          <p:nvSpPr>
            <p:cNvPr id="52" name="Arrow: Striped Right 51">
              <a:extLst>
                <a:ext uri="{FF2B5EF4-FFF2-40B4-BE49-F238E27FC236}">
                  <a16:creationId xmlns:a16="http://schemas.microsoft.com/office/drawing/2014/main" id="{C6A8396B-7CA4-A30D-F18D-CF18355F2FD6}"/>
                </a:ext>
              </a:extLst>
            </p:cNvPr>
            <p:cNvSpPr/>
            <p:nvPr/>
          </p:nvSpPr>
          <p:spPr>
            <a:xfrm>
              <a:off x="4703504" y="1196465"/>
              <a:ext cx="1114992"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ENRICH</a:t>
              </a:r>
            </a:p>
          </p:txBody>
        </p:sp>
        <p:sp>
          <p:nvSpPr>
            <p:cNvPr id="53" name="Arrow: Striped Right 52">
              <a:extLst>
                <a:ext uri="{FF2B5EF4-FFF2-40B4-BE49-F238E27FC236}">
                  <a16:creationId xmlns:a16="http://schemas.microsoft.com/office/drawing/2014/main" id="{A3F20D98-25FE-2F1F-73A4-77E4F7C82263}"/>
                </a:ext>
              </a:extLst>
            </p:cNvPr>
            <p:cNvSpPr/>
            <p:nvPr/>
          </p:nvSpPr>
          <p:spPr>
            <a:xfrm>
              <a:off x="5910031" y="1194168"/>
              <a:ext cx="1447558" cy="383222"/>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HARMONIZE</a:t>
              </a:r>
            </a:p>
          </p:txBody>
        </p:sp>
        <p:sp>
          <p:nvSpPr>
            <p:cNvPr id="54" name="Arrow: Striped Right 53">
              <a:extLst>
                <a:ext uri="{FF2B5EF4-FFF2-40B4-BE49-F238E27FC236}">
                  <a16:creationId xmlns:a16="http://schemas.microsoft.com/office/drawing/2014/main" id="{3F62E898-A0DC-08B3-6CF9-8CCA2AC1597D}"/>
                </a:ext>
              </a:extLst>
            </p:cNvPr>
            <p:cNvSpPr/>
            <p:nvPr/>
          </p:nvSpPr>
          <p:spPr>
            <a:xfrm>
              <a:off x="7449124" y="1186399"/>
              <a:ext cx="1256848" cy="427286"/>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AGGREGATE</a:t>
              </a:r>
            </a:p>
          </p:txBody>
        </p:sp>
      </p:grpSp>
      <p:sp>
        <p:nvSpPr>
          <p:cNvPr id="55" name="TextBox 54">
            <a:extLst>
              <a:ext uri="{FF2B5EF4-FFF2-40B4-BE49-F238E27FC236}">
                <a16:creationId xmlns:a16="http://schemas.microsoft.com/office/drawing/2014/main" id="{A5F3D87D-012F-248B-9017-7C9FCB4641BE}"/>
              </a:ext>
            </a:extLst>
          </p:cNvPr>
          <p:cNvSpPr txBox="1"/>
          <p:nvPr/>
        </p:nvSpPr>
        <p:spPr>
          <a:xfrm>
            <a:off x="4241907" y="1950242"/>
            <a:ext cx="1580686" cy="377012"/>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Fully Defined transactional and Master Data</a:t>
            </a:r>
          </a:p>
        </p:txBody>
      </p:sp>
      <p:sp>
        <p:nvSpPr>
          <p:cNvPr id="59" name="TextBox 58">
            <a:extLst>
              <a:ext uri="{FF2B5EF4-FFF2-40B4-BE49-F238E27FC236}">
                <a16:creationId xmlns:a16="http://schemas.microsoft.com/office/drawing/2014/main" id="{4FA90E30-06C9-02B3-EFA3-E7C6CB1BE73B}"/>
              </a:ext>
            </a:extLst>
          </p:cNvPr>
          <p:cNvSpPr txBox="1"/>
          <p:nvPr/>
        </p:nvSpPr>
        <p:spPr>
          <a:xfrm>
            <a:off x="4189869" y="2543795"/>
            <a:ext cx="1576456" cy="230832"/>
          </a:xfrm>
          <a:prstGeom prst="rect">
            <a:avLst/>
          </a:prstGeom>
          <a:noFill/>
        </p:spPr>
        <p:txBody>
          <a:bodyPr wrap="square" lIns="91440" tIns="45720" rIns="91440" bIns="45720" rtlCol="0" anchor="t">
            <a:spAutoFit/>
          </a:bodyPr>
          <a:lstStyle/>
          <a:p>
            <a:pPr algn="ctr"/>
            <a:r>
              <a:rPr lang="en-US" sz="900" b="1">
                <a:cs typeface="Calibri"/>
              </a:rPr>
              <a:t>Foundational Data Products</a:t>
            </a:r>
          </a:p>
        </p:txBody>
      </p:sp>
      <p:sp>
        <p:nvSpPr>
          <p:cNvPr id="60" name="TextBox 59">
            <a:extLst>
              <a:ext uri="{FF2B5EF4-FFF2-40B4-BE49-F238E27FC236}">
                <a16:creationId xmlns:a16="http://schemas.microsoft.com/office/drawing/2014/main" id="{C1D07051-17EA-0E8B-4210-7F6AC44D2301}"/>
              </a:ext>
            </a:extLst>
          </p:cNvPr>
          <p:cNvSpPr txBox="1"/>
          <p:nvPr/>
        </p:nvSpPr>
        <p:spPr>
          <a:xfrm>
            <a:off x="6293911" y="2535207"/>
            <a:ext cx="1330381"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2" name="TextBox 61">
            <a:extLst>
              <a:ext uri="{FF2B5EF4-FFF2-40B4-BE49-F238E27FC236}">
                <a16:creationId xmlns:a16="http://schemas.microsoft.com/office/drawing/2014/main" id="{1AE19343-4AB0-6660-D42B-9082B1B7F5F1}"/>
              </a:ext>
            </a:extLst>
          </p:cNvPr>
          <p:cNvSpPr txBox="1"/>
          <p:nvPr/>
        </p:nvSpPr>
        <p:spPr>
          <a:xfrm>
            <a:off x="8419992" y="2549643"/>
            <a:ext cx="1402035" cy="230832"/>
          </a:xfrm>
          <a:prstGeom prst="rect">
            <a:avLst/>
          </a:prstGeom>
          <a:noFill/>
        </p:spPr>
        <p:txBody>
          <a:bodyPr wrap="square" lIns="91440" tIns="45720" rIns="91440" bIns="45720" rtlCol="0" anchor="t">
            <a:spAutoFit/>
          </a:bodyPr>
          <a:lstStyle/>
          <a:p>
            <a:pPr algn="ctr"/>
            <a:r>
              <a:rPr lang="en-US" sz="900" b="1">
                <a:cs typeface="Calibri"/>
              </a:rPr>
              <a:t>Business Data Products</a:t>
            </a:r>
          </a:p>
        </p:txBody>
      </p:sp>
      <p:sp>
        <p:nvSpPr>
          <p:cNvPr id="63" name="TextBox 62">
            <a:extLst>
              <a:ext uri="{FF2B5EF4-FFF2-40B4-BE49-F238E27FC236}">
                <a16:creationId xmlns:a16="http://schemas.microsoft.com/office/drawing/2014/main" id="{26E625E1-0B23-457A-2969-E0460B5FB911}"/>
              </a:ext>
            </a:extLst>
          </p:cNvPr>
          <p:cNvSpPr txBox="1"/>
          <p:nvPr/>
        </p:nvSpPr>
        <p:spPr>
          <a:xfrm>
            <a:off x="8314858" y="1732610"/>
            <a:ext cx="1593695" cy="583872"/>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Domain specific or cross domain aggregates </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Enterpr</a:t>
            </a:r>
            <a:r>
              <a:rPr lang="en-US" sz="800">
                <a:latin typeface="Calibri" panose="020F0502020204030204" pitchFamily="34" charset="0"/>
                <a:ea typeface="Calibri" panose="020F0502020204030204" pitchFamily="34" charset="0"/>
              </a:rPr>
              <a:t>ise consumption ready</a:t>
            </a:r>
            <a:endParaRPr lang="en-US" sz="800">
              <a:effectLst/>
              <a:latin typeface="Calibri" panose="020F0502020204030204" pitchFamily="34" charset="0"/>
              <a:ea typeface="Calibri" panose="020F0502020204030204" pitchFamily="34" charset="0"/>
            </a:endParaRPr>
          </a:p>
        </p:txBody>
      </p:sp>
      <p:sp>
        <p:nvSpPr>
          <p:cNvPr id="65" name="TextBox 64">
            <a:extLst>
              <a:ext uri="{FF2B5EF4-FFF2-40B4-BE49-F238E27FC236}">
                <a16:creationId xmlns:a16="http://schemas.microsoft.com/office/drawing/2014/main" id="{1DF55E59-C060-7224-B9E8-3A852F8637DE}"/>
              </a:ext>
            </a:extLst>
          </p:cNvPr>
          <p:cNvSpPr txBox="1"/>
          <p:nvPr/>
        </p:nvSpPr>
        <p:spPr>
          <a:xfrm>
            <a:off x="6238858" y="1960759"/>
            <a:ext cx="1674008" cy="331064"/>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Cross functional/domain</a:t>
            </a:r>
            <a:endParaRPr lang="en-US" sz="800">
              <a:effectLst/>
              <a:latin typeface="Calibri" panose="020F0502020204030204" pitchFamily="34" charset="0"/>
              <a:ea typeface="Calibri" panose="020F0502020204030204" pitchFamily="34" charset="0"/>
            </a:endParaRP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Times New Roman" panose="02020603050405020304" pitchFamily="18" charset="0"/>
              </a:rPr>
              <a:t>Certified ready to use</a:t>
            </a:r>
            <a:endParaRPr lang="en-US" sz="800">
              <a:effectLst/>
              <a:latin typeface="Calibri" panose="020F0502020204030204" pitchFamily="34" charset="0"/>
              <a:ea typeface="Calibri" panose="020F0502020204030204" pitchFamily="34" charset="0"/>
            </a:endParaRPr>
          </a:p>
        </p:txBody>
      </p:sp>
      <p:sp>
        <p:nvSpPr>
          <p:cNvPr id="67" name="Arrow: Right 66">
            <a:extLst>
              <a:ext uri="{FF2B5EF4-FFF2-40B4-BE49-F238E27FC236}">
                <a16:creationId xmlns:a16="http://schemas.microsoft.com/office/drawing/2014/main" id="{B71DBE80-C7DB-FE39-9346-FE3DDDF4D99D}"/>
              </a:ext>
            </a:extLst>
          </p:cNvPr>
          <p:cNvSpPr/>
          <p:nvPr/>
        </p:nvSpPr>
        <p:spPr>
          <a:xfrm>
            <a:off x="3917633" y="1378880"/>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BE65F7-EE83-814F-97EB-E543C351501D}"/>
              </a:ext>
            </a:extLst>
          </p:cNvPr>
          <p:cNvSpPr/>
          <p:nvPr/>
        </p:nvSpPr>
        <p:spPr>
          <a:xfrm>
            <a:off x="5940204" y="1383323"/>
            <a:ext cx="301664" cy="3058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5A543D-8CF8-6D54-801E-85D9A7EA2338}"/>
              </a:ext>
            </a:extLst>
          </p:cNvPr>
          <p:cNvSpPr txBox="1"/>
          <p:nvPr/>
        </p:nvSpPr>
        <p:spPr>
          <a:xfrm>
            <a:off x="2189657" y="2062136"/>
            <a:ext cx="1660158" cy="398599"/>
          </a:xfrm>
          <a:prstGeom prst="rect">
            <a:avLst/>
          </a:prstGeom>
          <a:solidFill>
            <a:schemeClr val="bg1"/>
          </a:solidFill>
        </p:spPr>
        <p:txBody>
          <a:bodyPr wrap="square" rtlCol="0">
            <a:noAutofit/>
          </a:bodyPr>
          <a:lstStyle/>
          <a:p>
            <a:pPr marL="171450" indent="-171450" algn="l">
              <a:lnSpc>
                <a:spcPct val="110000"/>
              </a:lnSpc>
              <a:spcBef>
                <a:spcPts val="200"/>
              </a:spcBef>
              <a:spcAft>
                <a:spcPts val="200"/>
              </a:spcAft>
              <a:buFont typeface="Wingdings" panose="05000000000000000000" pitchFamily="2" charset="2"/>
              <a:buChar char="Ø"/>
            </a:pPr>
            <a:r>
              <a:rPr lang="en-US" sz="800">
                <a:ln/>
                <a:solidFill>
                  <a:sysClr val="windowText" lastClr="000000"/>
                </a:solidFill>
                <a:latin typeface="Calibri" panose="020F0502020204030204" pitchFamily="34" charset="0"/>
              </a:rPr>
              <a:t>Data in native format from multiple data sources</a:t>
            </a:r>
          </a:p>
        </p:txBody>
      </p:sp>
      <p:pic>
        <p:nvPicPr>
          <p:cNvPr id="119" name="Picture 118">
            <a:extLst>
              <a:ext uri="{FF2B5EF4-FFF2-40B4-BE49-F238E27FC236}">
                <a16:creationId xmlns:a16="http://schemas.microsoft.com/office/drawing/2014/main" id="{60AE1DA6-E12E-2494-B2B4-09164FDA9420}"/>
              </a:ext>
            </a:extLst>
          </p:cNvPr>
          <p:cNvPicPr>
            <a:picLocks noChangeAspect="1"/>
          </p:cNvPicPr>
          <p:nvPr/>
        </p:nvPicPr>
        <p:blipFill>
          <a:blip r:embed="rId3"/>
          <a:stretch>
            <a:fillRect/>
          </a:stretch>
        </p:blipFill>
        <p:spPr>
          <a:xfrm>
            <a:off x="3251520" y="3666991"/>
            <a:ext cx="398068" cy="369620"/>
          </a:xfrm>
          <a:prstGeom prst="rect">
            <a:avLst/>
          </a:prstGeom>
        </p:spPr>
      </p:pic>
      <p:sp>
        <p:nvSpPr>
          <p:cNvPr id="120" name="TextBox 119">
            <a:extLst>
              <a:ext uri="{FF2B5EF4-FFF2-40B4-BE49-F238E27FC236}">
                <a16:creationId xmlns:a16="http://schemas.microsoft.com/office/drawing/2014/main" id="{D77B0031-9E61-B32A-0289-B221FA3CA36C}"/>
              </a:ext>
            </a:extLst>
          </p:cNvPr>
          <p:cNvSpPr txBox="1"/>
          <p:nvPr/>
        </p:nvSpPr>
        <p:spPr>
          <a:xfrm>
            <a:off x="2965638" y="4026401"/>
            <a:ext cx="1321003" cy="25996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Power Apps: Write back</a:t>
            </a:r>
          </a:p>
        </p:txBody>
      </p:sp>
      <p:cxnSp>
        <p:nvCxnSpPr>
          <p:cNvPr id="122" name="Connector: Elbow 121">
            <a:extLst>
              <a:ext uri="{FF2B5EF4-FFF2-40B4-BE49-F238E27FC236}">
                <a16:creationId xmlns:a16="http://schemas.microsoft.com/office/drawing/2014/main" id="{4B714365-520C-DFC7-498A-E7562CE5D28E}"/>
              </a:ext>
            </a:extLst>
          </p:cNvPr>
          <p:cNvCxnSpPr>
            <a:cxnSpLocks/>
            <a:stCxn id="119" idx="3"/>
            <a:endCxn id="62" idx="2"/>
          </p:cNvCxnSpPr>
          <p:nvPr/>
        </p:nvCxnSpPr>
        <p:spPr>
          <a:xfrm flipV="1">
            <a:off x="3649588" y="2780475"/>
            <a:ext cx="5471422" cy="107132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617EF3D-4140-61D3-DA9A-4E7FEE259586}"/>
              </a:ext>
            </a:extLst>
          </p:cNvPr>
          <p:cNvCxnSpPr>
            <a:cxnSpLocks/>
            <a:stCxn id="119" idx="0"/>
            <a:endCxn id="59" idx="2"/>
          </p:cNvCxnSpPr>
          <p:nvPr/>
        </p:nvCxnSpPr>
        <p:spPr>
          <a:xfrm rot="5400000" flipH="1" flipV="1">
            <a:off x="3768143" y="2457038"/>
            <a:ext cx="892364" cy="15275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E00B41F-05D9-EAA0-4003-81A9026D7D6C}"/>
              </a:ext>
            </a:extLst>
          </p:cNvPr>
          <p:cNvSpPr txBox="1"/>
          <p:nvPr/>
        </p:nvSpPr>
        <p:spPr>
          <a:xfrm>
            <a:off x="2582853" y="2486798"/>
            <a:ext cx="696758" cy="224666"/>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BRONZE</a:t>
            </a:r>
          </a:p>
        </p:txBody>
      </p:sp>
      <p:pic>
        <p:nvPicPr>
          <p:cNvPr id="17" name="Picture 16">
            <a:extLst>
              <a:ext uri="{FF2B5EF4-FFF2-40B4-BE49-F238E27FC236}">
                <a16:creationId xmlns:a16="http://schemas.microsoft.com/office/drawing/2014/main" id="{4BCCB7AD-EA22-376B-E8C7-A908E20EE493}"/>
              </a:ext>
            </a:extLst>
          </p:cNvPr>
          <p:cNvPicPr>
            <a:picLocks noChangeAspect="1"/>
          </p:cNvPicPr>
          <p:nvPr/>
        </p:nvPicPr>
        <p:blipFill>
          <a:blip r:embed="rId4"/>
          <a:stretch>
            <a:fillRect/>
          </a:stretch>
        </p:blipFill>
        <p:spPr>
          <a:xfrm>
            <a:off x="3459088" y="2375714"/>
            <a:ext cx="336516" cy="315853"/>
          </a:xfrm>
          <a:prstGeom prst="rect">
            <a:avLst/>
          </a:prstGeom>
          <a:effectLst/>
        </p:spPr>
      </p:pic>
      <p:pic>
        <p:nvPicPr>
          <p:cNvPr id="20" name="Picture 19">
            <a:extLst>
              <a:ext uri="{FF2B5EF4-FFF2-40B4-BE49-F238E27FC236}">
                <a16:creationId xmlns:a16="http://schemas.microsoft.com/office/drawing/2014/main" id="{6BCF67C0-2DEA-0D46-446A-5086E2864023}"/>
              </a:ext>
            </a:extLst>
          </p:cNvPr>
          <p:cNvPicPr>
            <a:picLocks noChangeAspect="1"/>
          </p:cNvPicPr>
          <p:nvPr/>
        </p:nvPicPr>
        <p:blipFill>
          <a:blip r:embed="rId4"/>
          <a:stretch>
            <a:fillRect/>
          </a:stretch>
        </p:blipFill>
        <p:spPr>
          <a:xfrm>
            <a:off x="5524476" y="2261854"/>
            <a:ext cx="336516" cy="315853"/>
          </a:xfrm>
          <a:prstGeom prst="rect">
            <a:avLst/>
          </a:prstGeom>
          <a:effectLst/>
        </p:spPr>
      </p:pic>
      <p:pic>
        <p:nvPicPr>
          <p:cNvPr id="21" name="Picture 20">
            <a:extLst>
              <a:ext uri="{FF2B5EF4-FFF2-40B4-BE49-F238E27FC236}">
                <a16:creationId xmlns:a16="http://schemas.microsoft.com/office/drawing/2014/main" id="{F76EBD75-5FCE-D435-41FA-13FA0402DBEC}"/>
              </a:ext>
            </a:extLst>
          </p:cNvPr>
          <p:cNvPicPr>
            <a:picLocks noChangeAspect="1"/>
          </p:cNvPicPr>
          <p:nvPr/>
        </p:nvPicPr>
        <p:blipFill>
          <a:blip r:embed="rId4"/>
          <a:stretch>
            <a:fillRect/>
          </a:stretch>
        </p:blipFill>
        <p:spPr>
          <a:xfrm>
            <a:off x="7590386" y="2350093"/>
            <a:ext cx="336516" cy="315853"/>
          </a:xfrm>
          <a:prstGeom prst="rect">
            <a:avLst/>
          </a:prstGeom>
          <a:effectLst/>
        </p:spPr>
      </p:pic>
      <p:pic>
        <p:nvPicPr>
          <p:cNvPr id="22" name="Picture 21">
            <a:extLst>
              <a:ext uri="{FF2B5EF4-FFF2-40B4-BE49-F238E27FC236}">
                <a16:creationId xmlns:a16="http://schemas.microsoft.com/office/drawing/2014/main" id="{B8CBF6F5-E17F-566F-FE79-3012CABD2D6A}"/>
              </a:ext>
            </a:extLst>
          </p:cNvPr>
          <p:cNvPicPr>
            <a:picLocks noChangeAspect="1"/>
          </p:cNvPicPr>
          <p:nvPr/>
        </p:nvPicPr>
        <p:blipFill>
          <a:blip r:embed="rId4"/>
          <a:stretch>
            <a:fillRect/>
          </a:stretch>
        </p:blipFill>
        <p:spPr>
          <a:xfrm>
            <a:off x="9543970" y="2171922"/>
            <a:ext cx="336516" cy="315853"/>
          </a:xfrm>
          <a:prstGeom prst="rect">
            <a:avLst/>
          </a:prstGeom>
          <a:effectLst/>
        </p:spPr>
      </p:pic>
      <p:pic>
        <p:nvPicPr>
          <p:cNvPr id="26" name="Picture 25">
            <a:extLst>
              <a:ext uri="{FF2B5EF4-FFF2-40B4-BE49-F238E27FC236}">
                <a16:creationId xmlns:a16="http://schemas.microsoft.com/office/drawing/2014/main" id="{572D18CD-A80A-09E6-06EC-E42CDF92DD5A}"/>
              </a:ext>
            </a:extLst>
          </p:cNvPr>
          <p:cNvPicPr>
            <a:picLocks noChangeAspect="1"/>
          </p:cNvPicPr>
          <p:nvPr/>
        </p:nvPicPr>
        <p:blipFill>
          <a:blip r:embed="rId5"/>
          <a:stretch>
            <a:fillRect/>
          </a:stretch>
        </p:blipFill>
        <p:spPr>
          <a:xfrm>
            <a:off x="3270617" y="4708346"/>
            <a:ext cx="215911" cy="234962"/>
          </a:xfrm>
          <a:prstGeom prst="rect">
            <a:avLst/>
          </a:prstGeom>
        </p:spPr>
      </p:pic>
      <p:pic>
        <p:nvPicPr>
          <p:cNvPr id="28" name="Picture 27" descr="Icon&#10;&#10;Description automatically generated">
            <a:extLst>
              <a:ext uri="{FF2B5EF4-FFF2-40B4-BE49-F238E27FC236}">
                <a16:creationId xmlns:a16="http://schemas.microsoft.com/office/drawing/2014/main" id="{B388DAF4-CCEA-240B-8360-C38750EE5B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3281" y="5365291"/>
            <a:ext cx="549318" cy="590925"/>
          </a:xfrm>
          <a:prstGeom prst="rect">
            <a:avLst/>
          </a:prstGeom>
        </p:spPr>
      </p:pic>
      <p:cxnSp>
        <p:nvCxnSpPr>
          <p:cNvPr id="33" name="Straight Arrow Connector 32">
            <a:extLst>
              <a:ext uri="{FF2B5EF4-FFF2-40B4-BE49-F238E27FC236}">
                <a16:creationId xmlns:a16="http://schemas.microsoft.com/office/drawing/2014/main" id="{925D1A16-052B-C150-33CF-0F4DFAE09834}"/>
              </a:ext>
            </a:extLst>
          </p:cNvPr>
          <p:cNvCxnSpPr>
            <a:stCxn id="28" idx="0"/>
            <a:endCxn id="26" idx="2"/>
          </p:cNvCxnSpPr>
          <p:nvPr/>
        </p:nvCxnSpPr>
        <p:spPr>
          <a:xfrm flipV="1">
            <a:off x="3367940" y="4943308"/>
            <a:ext cx="10633" cy="4219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C5F4E27-901B-BD63-F7F6-CAAB100A0688}"/>
              </a:ext>
            </a:extLst>
          </p:cNvPr>
          <p:cNvCxnSpPr>
            <a:stCxn id="26" idx="0"/>
          </p:cNvCxnSpPr>
          <p:nvPr/>
        </p:nvCxnSpPr>
        <p:spPr>
          <a:xfrm flipV="1">
            <a:off x="3378573" y="4259365"/>
            <a:ext cx="0" cy="44898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9DA7B93-E0C6-9270-3679-DD4CEBD1E720}"/>
              </a:ext>
            </a:extLst>
          </p:cNvPr>
          <p:cNvSpPr txBox="1"/>
          <p:nvPr/>
        </p:nvSpPr>
        <p:spPr>
          <a:xfrm>
            <a:off x="2227963" y="4732748"/>
            <a:ext cx="927052" cy="34990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Power BI Native Integration</a:t>
            </a:r>
          </a:p>
        </p:txBody>
      </p:sp>
      <p:pic>
        <p:nvPicPr>
          <p:cNvPr id="80" name="Graphic 79" descr="User with solid fill">
            <a:extLst>
              <a:ext uri="{FF2B5EF4-FFF2-40B4-BE49-F238E27FC236}">
                <a16:creationId xmlns:a16="http://schemas.microsoft.com/office/drawing/2014/main" id="{EBCD4116-6EB0-7EB4-918E-2AB4124324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73128" y="3695514"/>
            <a:ext cx="308688" cy="308688"/>
          </a:xfrm>
          <a:prstGeom prst="rect">
            <a:avLst/>
          </a:prstGeom>
        </p:spPr>
      </p:pic>
      <p:cxnSp>
        <p:nvCxnSpPr>
          <p:cNvPr id="82" name="Straight Arrow Connector 81">
            <a:extLst>
              <a:ext uri="{FF2B5EF4-FFF2-40B4-BE49-F238E27FC236}">
                <a16:creationId xmlns:a16="http://schemas.microsoft.com/office/drawing/2014/main" id="{5414A9C9-FAC4-417E-5207-9F07B1CDD336}"/>
              </a:ext>
            </a:extLst>
          </p:cNvPr>
          <p:cNvCxnSpPr>
            <a:stCxn id="80" idx="3"/>
            <a:endCxn id="119" idx="1"/>
          </p:cNvCxnSpPr>
          <p:nvPr/>
        </p:nvCxnSpPr>
        <p:spPr>
          <a:xfrm>
            <a:off x="2781816" y="3849858"/>
            <a:ext cx="469704" cy="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05D4B80-C779-FEBA-4256-83C07E83C4AB}"/>
              </a:ext>
            </a:extLst>
          </p:cNvPr>
          <p:cNvSpPr txBox="1"/>
          <p:nvPr/>
        </p:nvSpPr>
        <p:spPr>
          <a:xfrm>
            <a:off x="2318277" y="3949774"/>
            <a:ext cx="723876" cy="277620"/>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Data Entry</a:t>
            </a:r>
          </a:p>
        </p:txBody>
      </p:sp>
      <p:pic>
        <p:nvPicPr>
          <p:cNvPr id="18" name="Picture 17">
            <a:extLst>
              <a:ext uri="{FF2B5EF4-FFF2-40B4-BE49-F238E27FC236}">
                <a16:creationId xmlns:a16="http://schemas.microsoft.com/office/drawing/2014/main" id="{D795FC2D-8531-D46B-9C2A-DFF85C95C501}"/>
              </a:ext>
            </a:extLst>
          </p:cNvPr>
          <p:cNvPicPr>
            <a:picLocks noChangeAspect="1"/>
          </p:cNvPicPr>
          <p:nvPr/>
        </p:nvPicPr>
        <p:blipFill>
          <a:blip r:embed="rId9"/>
          <a:stretch>
            <a:fillRect/>
          </a:stretch>
        </p:blipFill>
        <p:spPr>
          <a:xfrm>
            <a:off x="9101926" y="2200743"/>
            <a:ext cx="313678" cy="291622"/>
          </a:xfrm>
          <a:prstGeom prst="rect">
            <a:avLst/>
          </a:prstGeom>
        </p:spPr>
      </p:pic>
      <p:sp>
        <p:nvSpPr>
          <p:cNvPr id="25" name="Rectangle 24">
            <a:extLst>
              <a:ext uri="{FF2B5EF4-FFF2-40B4-BE49-F238E27FC236}">
                <a16:creationId xmlns:a16="http://schemas.microsoft.com/office/drawing/2014/main" id="{84CD120F-BD0C-A421-665C-95DDCD9A090F}"/>
              </a:ext>
            </a:extLst>
          </p:cNvPr>
          <p:cNvSpPr/>
          <p:nvPr/>
        </p:nvSpPr>
        <p:spPr>
          <a:xfrm>
            <a:off x="4753324" y="4475108"/>
            <a:ext cx="3666668" cy="11707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spcBef>
                <a:spcPts val="200"/>
              </a:spcBef>
              <a:spcAft>
                <a:spcPts val="200"/>
              </a:spcAft>
            </a:pPr>
            <a:r>
              <a:rPr lang="en-US" sz="1000" b="1">
                <a:ln/>
                <a:solidFill>
                  <a:sysClr val="windowText" lastClr="000000"/>
                </a:solidFill>
                <a:latin typeface="Calibri" panose="020F0502020204030204" pitchFamily="34" charset="0"/>
              </a:rPr>
              <a:t>Use Cases</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Inline Editing, </a:t>
            </a:r>
            <a:r>
              <a:rPr lang="en-US" sz="1000" err="1">
                <a:ln/>
                <a:solidFill>
                  <a:sysClr val="windowText" lastClr="000000"/>
                </a:solidFill>
                <a:latin typeface="Calibri" panose="020F0502020204030204" pitchFamily="34" charset="0"/>
              </a:rPr>
              <a:t>eg</a:t>
            </a:r>
            <a:r>
              <a:rPr lang="en-US" sz="1000">
                <a:ln/>
                <a:solidFill>
                  <a:sysClr val="windowText" lastClr="000000"/>
                </a:solidFill>
                <a:latin typeface="Calibri" panose="020F0502020204030204" pitchFamily="34" charset="0"/>
              </a:rPr>
              <a:t> MCS, set code for transactions</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Approval workflows</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Data-driven alerts and changes </a:t>
            </a:r>
            <a:r>
              <a:rPr lang="en-US" sz="1000" err="1">
                <a:ln/>
                <a:solidFill>
                  <a:sysClr val="windowText" lastClr="000000"/>
                </a:solidFill>
                <a:latin typeface="Calibri" panose="020F0502020204030204" pitchFamily="34" charset="0"/>
              </a:rPr>
              <a:t>eg</a:t>
            </a:r>
            <a:r>
              <a:rPr lang="en-US" sz="1000">
                <a:ln/>
                <a:solidFill>
                  <a:sysClr val="windowText" lastClr="000000"/>
                </a:solidFill>
                <a:latin typeface="Calibri" panose="020F0502020204030204" pitchFamily="34" charset="0"/>
              </a:rPr>
              <a:t> RMS, capture alert change by Regional owner</a:t>
            </a:r>
          </a:p>
          <a:p>
            <a:pPr marL="285750" indent="-285750" algn="l">
              <a:lnSpc>
                <a:spcPct val="110000"/>
              </a:lnSpc>
              <a:spcBef>
                <a:spcPts val="200"/>
              </a:spcBef>
              <a:spcAft>
                <a:spcPts val="200"/>
              </a:spcAft>
              <a:buFont typeface="Wingdings" panose="05000000000000000000" pitchFamily="2" charset="2"/>
              <a:buChar char="Ø"/>
            </a:pPr>
            <a:r>
              <a:rPr lang="en-US" sz="1000">
                <a:ln/>
                <a:solidFill>
                  <a:sysClr val="windowText" lastClr="000000"/>
                </a:solidFill>
                <a:latin typeface="Calibri" panose="020F0502020204030204" pitchFamily="34" charset="0"/>
              </a:rPr>
              <a:t>Retrieve dataset </a:t>
            </a:r>
            <a:r>
              <a:rPr lang="en-US" sz="1000" err="1">
                <a:ln/>
                <a:solidFill>
                  <a:sysClr val="windowText" lastClr="000000"/>
                </a:solidFill>
                <a:latin typeface="Calibri" panose="020F0502020204030204" pitchFamily="34" charset="0"/>
              </a:rPr>
              <a:t>eg</a:t>
            </a:r>
            <a:r>
              <a:rPr lang="en-US" sz="1000">
                <a:ln/>
                <a:solidFill>
                  <a:sysClr val="windowText" lastClr="000000"/>
                </a:solidFill>
                <a:latin typeface="Calibri" panose="020F0502020204030204" pitchFamily="34" charset="0"/>
              </a:rPr>
              <a:t> Product Recall</a:t>
            </a:r>
          </a:p>
        </p:txBody>
      </p:sp>
      <p:sp>
        <p:nvSpPr>
          <p:cNvPr id="19" name="Arrow: Striped Right 18">
            <a:extLst>
              <a:ext uri="{FF2B5EF4-FFF2-40B4-BE49-F238E27FC236}">
                <a16:creationId xmlns:a16="http://schemas.microsoft.com/office/drawing/2014/main" id="{DCB2EF91-9CD7-0F71-C2F5-058B4AF29B41}"/>
              </a:ext>
            </a:extLst>
          </p:cNvPr>
          <p:cNvSpPr/>
          <p:nvPr/>
        </p:nvSpPr>
        <p:spPr>
          <a:xfrm>
            <a:off x="1809352" y="2080231"/>
            <a:ext cx="377951" cy="406212"/>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59272F7-1897-CE05-F1DB-565DABAF4968}"/>
              </a:ext>
            </a:extLst>
          </p:cNvPr>
          <p:cNvCxnSpPr>
            <a:cxnSpLocks/>
          </p:cNvCxnSpPr>
          <p:nvPr/>
        </p:nvCxnSpPr>
        <p:spPr>
          <a:xfrm>
            <a:off x="1896170" y="1067548"/>
            <a:ext cx="37226" cy="3896793"/>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8BBB8427-70FD-D3DB-9B32-DDE54B8C2B59}"/>
              </a:ext>
            </a:extLst>
          </p:cNvPr>
          <p:cNvSpPr/>
          <p:nvPr/>
        </p:nvSpPr>
        <p:spPr>
          <a:xfrm>
            <a:off x="151443" y="718210"/>
            <a:ext cx="1625006" cy="4625759"/>
          </a:xfrm>
          <a:prstGeom prst="rect">
            <a:avLst/>
          </a:prstGeom>
          <a:ln w="3175">
            <a:solidFill>
              <a:schemeClr val="tx1">
                <a:lumMod val="20000"/>
                <a:lumOff val="8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Data Sources</a:t>
            </a:r>
          </a:p>
        </p:txBody>
      </p:sp>
      <p:grpSp>
        <p:nvGrpSpPr>
          <p:cNvPr id="30" name="Group 29">
            <a:extLst>
              <a:ext uri="{FF2B5EF4-FFF2-40B4-BE49-F238E27FC236}">
                <a16:creationId xmlns:a16="http://schemas.microsoft.com/office/drawing/2014/main" id="{75795CEE-BE84-45A3-4E45-4133B52CAEDA}"/>
              </a:ext>
            </a:extLst>
          </p:cNvPr>
          <p:cNvGrpSpPr/>
          <p:nvPr/>
        </p:nvGrpSpPr>
        <p:grpSpPr>
          <a:xfrm>
            <a:off x="1143070" y="2590927"/>
            <a:ext cx="374038" cy="464355"/>
            <a:chOff x="1439467" y="4520777"/>
            <a:chExt cx="374038" cy="464355"/>
          </a:xfrm>
        </p:grpSpPr>
        <p:sp>
          <p:nvSpPr>
            <p:cNvPr id="31" name="TextBox 30">
              <a:extLst>
                <a:ext uri="{FF2B5EF4-FFF2-40B4-BE49-F238E27FC236}">
                  <a16:creationId xmlns:a16="http://schemas.microsoft.com/office/drawing/2014/main" id="{6E97FDA4-937C-5FD6-13E2-40B3C69F8FE3}"/>
                </a:ext>
              </a:extLst>
            </p:cNvPr>
            <p:cNvSpPr txBox="1"/>
            <p:nvPr/>
          </p:nvSpPr>
          <p:spPr>
            <a:xfrm>
              <a:off x="1439467" y="4785077"/>
              <a:ext cx="374038" cy="200055"/>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File</a:t>
              </a:r>
            </a:p>
          </p:txBody>
        </p:sp>
        <p:pic>
          <p:nvPicPr>
            <p:cNvPr id="32" name="Picture 31">
              <a:extLst>
                <a:ext uri="{FF2B5EF4-FFF2-40B4-BE49-F238E27FC236}">
                  <a16:creationId xmlns:a16="http://schemas.microsoft.com/office/drawing/2014/main" id="{C7F4F971-3750-B8A5-B986-1EC16224F2E2}"/>
                </a:ext>
              </a:extLst>
            </p:cNvPr>
            <p:cNvPicPr>
              <a:picLocks noChangeAspect="1"/>
            </p:cNvPicPr>
            <p:nvPr/>
          </p:nvPicPr>
          <p:blipFill>
            <a:blip r:embed="rId10"/>
            <a:stretch>
              <a:fillRect/>
            </a:stretch>
          </p:blipFill>
          <p:spPr>
            <a:xfrm>
              <a:off x="1475383" y="4520777"/>
              <a:ext cx="321568" cy="302162"/>
            </a:xfrm>
            <a:prstGeom prst="rect">
              <a:avLst/>
            </a:prstGeom>
          </p:spPr>
        </p:pic>
      </p:grpSp>
      <p:sp>
        <p:nvSpPr>
          <p:cNvPr id="34" name="Rectangle 33">
            <a:extLst>
              <a:ext uri="{FF2B5EF4-FFF2-40B4-BE49-F238E27FC236}">
                <a16:creationId xmlns:a16="http://schemas.microsoft.com/office/drawing/2014/main" id="{A7E94BE6-B5E7-6C1C-50E3-3C65ACFED574}"/>
              </a:ext>
            </a:extLst>
          </p:cNvPr>
          <p:cNvSpPr/>
          <p:nvPr/>
        </p:nvSpPr>
        <p:spPr>
          <a:xfrm>
            <a:off x="361031" y="987490"/>
            <a:ext cx="1262618" cy="1135140"/>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On Prem</a:t>
            </a:r>
          </a:p>
        </p:txBody>
      </p:sp>
      <p:sp>
        <p:nvSpPr>
          <p:cNvPr id="35" name="TextBox 34">
            <a:extLst>
              <a:ext uri="{FF2B5EF4-FFF2-40B4-BE49-F238E27FC236}">
                <a16:creationId xmlns:a16="http://schemas.microsoft.com/office/drawing/2014/main" id="{B890C542-8E39-1611-971D-98B08195EB6F}"/>
              </a:ext>
            </a:extLst>
          </p:cNvPr>
          <p:cNvSpPr txBox="1"/>
          <p:nvPr/>
        </p:nvSpPr>
        <p:spPr>
          <a:xfrm>
            <a:off x="364626" y="1627517"/>
            <a:ext cx="126881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HDMS, HMS,DMPRD, SCPRD, SOLIX</a:t>
            </a:r>
            <a:endParaRPr lang="en-US" sz="700" b="0">
              <a:latin typeface="+mn-lt"/>
              <a:cs typeface="+mn-cs"/>
            </a:endParaRPr>
          </a:p>
        </p:txBody>
      </p:sp>
      <p:pic>
        <p:nvPicPr>
          <p:cNvPr id="36" name="Picture 35">
            <a:extLst>
              <a:ext uri="{FF2B5EF4-FFF2-40B4-BE49-F238E27FC236}">
                <a16:creationId xmlns:a16="http://schemas.microsoft.com/office/drawing/2014/main" id="{67EC81FF-9A68-E966-082D-18598E3C4F4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9880" y="1228647"/>
            <a:ext cx="302122" cy="344009"/>
          </a:xfrm>
          <a:prstGeom prst="rect">
            <a:avLst/>
          </a:prstGeom>
          <a:effectLst>
            <a:outerShdw blurRad="50800" dist="50800" dir="5400000" algn="ctr" rotWithShape="0">
              <a:schemeClr val="bg1"/>
            </a:outerShdw>
          </a:effectLst>
        </p:spPr>
      </p:pic>
      <p:cxnSp>
        <p:nvCxnSpPr>
          <p:cNvPr id="37" name="Elbow Connector 12">
            <a:extLst>
              <a:ext uri="{FF2B5EF4-FFF2-40B4-BE49-F238E27FC236}">
                <a16:creationId xmlns:a16="http://schemas.microsoft.com/office/drawing/2014/main" id="{D2BEFA39-B177-243C-D8A8-436851803EFF}"/>
              </a:ext>
            </a:extLst>
          </p:cNvPr>
          <p:cNvCxnSpPr>
            <a:cxnSpLocks/>
            <a:stCxn id="34" idx="2"/>
            <a:endCxn id="79" idx="1"/>
          </p:cNvCxnSpPr>
          <p:nvPr/>
        </p:nvCxnSpPr>
        <p:spPr>
          <a:xfrm rot="16200000" flipH="1">
            <a:off x="262570" y="2852399"/>
            <a:ext cx="1608935" cy="149395"/>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8" name="Elbow Connector 191">
            <a:extLst>
              <a:ext uri="{FF2B5EF4-FFF2-40B4-BE49-F238E27FC236}">
                <a16:creationId xmlns:a16="http://schemas.microsoft.com/office/drawing/2014/main" id="{2934134B-E85C-23A6-FFD6-EE103A6EB4CE}"/>
              </a:ext>
            </a:extLst>
          </p:cNvPr>
          <p:cNvCxnSpPr>
            <a:cxnSpLocks/>
            <a:stCxn id="34" idx="2"/>
            <a:endCxn id="32" idx="1"/>
          </p:cNvCxnSpPr>
          <p:nvPr/>
        </p:nvCxnSpPr>
        <p:spPr>
          <a:xfrm rot="16200000" flipH="1">
            <a:off x="775974" y="2338996"/>
            <a:ext cx="619378" cy="186646"/>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45F4B967-07C6-BB54-08D2-5B1B174B1095}"/>
              </a:ext>
            </a:extLst>
          </p:cNvPr>
          <p:cNvSpPr txBox="1"/>
          <p:nvPr/>
        </p:nvSpPr>
        <p:spPr>
          <a:xfrm>
            <a:off x="1064002" y="2326344"/>
            <a:ext cx="542027"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JDBC Extracts</a:t>
            </a:r>
          </a:p>
        </p:txBody>
      </p:sp>
      <p:sp>
        <p:nvSpPr>
          <p:cNvPr id="40" name="TextBox 39">
            <a:extLst>
              <a:ext uri="{FF2B5EF4-FFF2-40B4-BE49-F238E27FC236}">
                <a16:creationId xmlns:a16="http://schemas.microsoft.com/office/drawing/2014/main" id="{CED42392-F868-5A3E-66D3-B3FEB52F6183}"/>
              </a:ext>
            </a:extLst>
          </p:cNvPr>
          <p:cNvSpPr txBox="1"/>
          <p:nvPr/>
        </p:nvSpPr>
        <p:spPr>
          <a:xfrm>
            <a:off x="1068443" y="3294286"/>
            <a:ext cx="565002" cy="307777"/>
          </a:xfrm>
          <a:prstGeom prst="rect">
            <a:avLst/>
          </a:prstGeom>
          <a:noFill/>
        </p:spPr>
        <p:txBody>
          <a:bodyPr wrap="square" rtlCol="0">
            <a:spAutoFit/>
          </a:bodyPr>
          <a:lstStyle/>
          <a:p>
            <a:pPr algn="l"/>
            <a:r>
              <a:rPr lang="en-US" sz="700">
                <a:solidFill>
                  <a:schemeClr val="bg1">
                    <a:lumMod val="65000"/>
                  </a:schemeClr>
                </a:solidFill>
                <a:cs typeface="Arial" panose="020B0604020202020204" pitchFamily="34" charset="0"/>
              </a:rPr>
              <a:t>Kafka</a:t>
            </a:r>
          </a:p>
          <a:p>
            <a:pPr algn="l"/>
            <a:r>
              <a:rPr lang="en-US" sz="700">
                <a:solidFill>
                  <a:schemeClr val="bg1">
                    <a:lumMod val="65000"/>
                  </a:schemeClr>
                </a:solidFill>
                <a:cs typeface="Arial" panose="020B0604020202020204" pitchFamily="34" charset="0"/>
              </a:rPr>
              <a:t>Connector</a:t>
            </a:r>
          </a:p>
        </p:txBody>
      </p:sp>
      <p:pic>
        <p:nvPicPr>
          <p:cNvPr id="41" name="Picture 40">
            <a:extLst>
              <a:ext uri="{FF2B5EF4-FFF2-40B4-BE49-F238E27FC236}">
                <a16:creationId xmlns:a16="http://schemas.microsoft.com/office/drawing/2014/main" id="{6B5C95B3-E0B6-C649-FB0E-B230F77842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1756" y="1237674"/>
            <a:ext cx="302122" cy="344009"/>
          </a:xfrm>
          <a:prstGeom prst="rect">
            <a:avLst/>
          </a:prstGeom>
          <a:effectLst>
            <a:outerShdw blurRad="50800" dist="50800" dir="5400000" algn="ctr" rotWithShape="0">
              <a:schemeClr val="bg1"/>
            </a:outerShdw>
          </a:effectLst>
        </p:spPr>
      </p:pic>
      <p:pic>
        <p:nvPicPr>
          <p:cNvPr id="42" name="Picture 41">
            <a:extLst>
              <a:ext uri="{FF2B5EF4-FFF2-40B4-BE49-F238E27FC236}">
                <a16:creationId xmlns:a16="http://schemas.microsoft.com/office/drawing/2014/main" id="{F8A6BB4F-6971-4345-00D3-900BF9F5BEF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1422" y="1244456"/>
            <a:ext cx="302122" cy="344009"/>
          </a:xfrm>
          <a:prstGeom prst="rect">
            <a:avLst/>
          </a:prstGeom>
          <a:effectLst>
            <a:outerShdw blurRad="50800" dist="50800" dir="5400000" algn="ctr" rotWithShape="0">
              <a:schemeClr val="bg1"/>
            </a:outerShdw>
          </a:effectLst>
        </p:spPr>
      </p:pic>
      <p:grpSp>
        <p:nvGrpSpPr>
          <p:cNvPr id="43" name="Group 42">
            <a:extLst>
              <a:ext uri="{FF2B5EF4-FFF2-40B4-BE49-F238E27FC236}">
                <a16:creationId xmlns:a16="http://schemas.microsoft.com/office/drawing/2014/main" id="{0211C3D0-E123-1F93-2CFE-86DA6A4EE587}"/>
              </a:ext>
            </a:extLst>
          </p:cNvPr>
          <p:cNvGrpSpPr/>
          <p:nvPr/>
        </p:nvGrpSpPr>
        <p:grpSpPr>
          <a:xfrm>
            <a:off x="364247" y="4178473"/>
            <a:ext cx="1355421" cy="1071286"/>
            <a:chOff x="520279" y="4858968"/>
            <a:chExt cx="1355421" cy="1071286"/>
          </a:xfrm>
        </p:grpSpPr>
        <p:sp>
          <p:nvSpPr>
            <p:cNvPr id="46" name="Rectangle 45">
              <a:extLst>
                <a:ext uri="{FF2B5EF4-FFF2-40B4-BE49-F238E27FC236}">
                  <a16:creationId xmlns:a16="http://schemas.microsoft.com/office/drawing/2014/main" id="{7119C38C-BB7B-08A6-A028-605FC576E1A8}"/>
                </a:ext>
              </a:extLst>
            </p:cNvPr>
            <p:cNvSpPr/>
            <p:nvPr/>
          </p:nvSpPr>
          <p:spPr>
            <a:xfrm>
              <a:off x="520279" y="4858968"/>
              <a:ext cx="1262618" cy="1071286"/>
            </a:xfrm>
            <a:prstGeom prst="rect">
              <a:avLst/>
            </a:prstGeom>
            <a:ln w="3175">
              <a:solidFill>
                <a:schemeClr val="bg1">
                  <a:lumMod val="65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91440" tIns="45720" rIns="91440" rtlCol="0" anchor="t"/>
            <a:lstStyle/>
            <a:p>
              <a:pPr algn="ctr"/>
              <a:r>
                <a:rPr lang="en-US" sz="900">
                  <a:solidFill>
                    <a:schemeClr val="accent1">
                      <a:lumMod val="60000"/>
                      <a:lumOff val="40000"/>
                    </a:schemeClr>
                  </a:solidFill>
                </a:rPr>
                <a:t>Cloud</a:t>
              </a:r>
            </a:p>
          </p:txBody>
        </p:sp>
        <p:pic>
          <p:nvPicPr>
            <p:cNvPr id="48" name="Picture 47">
              <a:extLst>
                <a:ext uri="{FF2B5EF4-FFF2-40B4-BE49-F238E27FC236}">
                  <a16:creationId xmlns:a16="http://schemas.microsoft.com/office/drawing/2014/main" id="{3C05D276-BEBE-9ACD-98CE-F2A933346DC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03795" y="4965347"/>
              <a:ext cx="255577" cy="291011"/>
            </a:xfrm>
            <a:prstGeom prst="rect">
              <a:avLst/>
            </a:prstGeom>
            <a:effectLst>
              <a:outerShdw blurRad="50800" dist="50800" dir="5400000" algn="ctr" rotWithShape="0">
                <a:schemeClr val="bg1"/>
              </a:outerShdw>
            </a:effectLst>
          </p:spPr>
        </p:pic>
        <p:pic>
          <p:nvPicPr>
            <p:cNvPr id="50" name="Picture 49">
              <a:extLst>
                <a:ext uri="{FF2B5EF4-FFF2-40B4-BE49-F238E27FC236}">
                  <a16:creationId xmlns:a16="http://schemas.microsoft.com/office/drawing/2014/main" id="{34CE614C-40D7-6147-4E2B-9C4425ABF6C6}"/>
                </a:ext>
              </a:extLst>
            </p:cNvPr>
            <p:cNvPicPr>
              <a:picLocks noChangeAspect="1"/>
            </p:cNvPicPr>
            <p:nvPr/>
          </p:nvPicPr>
          <p:blipFill>
            <a:blip r:embed="rId12"/>
            <a:stretch>
              <a:fillRect/>
            </a:stretch>
          </p:blipFill>
          <p:spPr>
            <a:xfrm>
              <a:off x="647970" y="5522764"/>
              <a:ext cx="311660" cy="386792"/>
            </a:xfrm>
            <a:prstGeom prst="rect">
              <a:avLst/>
            </a:prstGeom>
          </p:spPr>
        </p:pic>
        <p:pic>
          <p:nvPicPr>
            <p:cNvPr id="56" name="Picture 55">
              <a:extLst>
                <a:ext uri="{FF2B5EF4-FFF2-40B4-BE49-F238E27FC236}">
                  <a16:creationId xmlns:a16="http://schemas.microsoft.com/office/drawing/2014/main" id="{2114CD3C-02DC-EF24-D654-9C4D3E7CB49A}"/>
                </a:ext>
              </a:extLst>
            </p:cNvPr>
            <p:cNvPicPr>
              <a:picLocks noChangeAspect="1"/>
            </p:cNvPicPr>
            <p:nvPr/>
          </p:nvPicPr>
          <p:blipFill>
            <a:blip r:embed="rId13"/>
            <a:stretch>
              <a:fillRect/>
            </a:stretch>
          </p:blipFill>
          <p:spPr>
            <a:xfrm>
              <a:off x="1263890" y="5543974"/>
              <a:ext cx="388691" cy="253401"/>
            </a:xfrm>
            <a:prstGeom prst="rect">
              <a:avLst/>
            </a:prstGeom>
          </p:spPr>
        </p:pic>
        <p:sp>
          <p:nvSpPr>
            <p:cNvPr id="57" name="TextBox 56">
              <a:extLst>
                <a:ext uri="{FF2B5EF4-FFF2-40B4-BE49-F238E27FC236}">
                  <a16:creationId xmlns:a16="http://schemas.microsoft.com/office/drawing/2014/main" id="{EC860049-0664-CE8C-5DAD-5DAA3F96C892}"/>
                </a:ext>
              </a:extLst>
            </p:cNvPr>
            <p:cNvSpPr txBox="1"/>
            <p:nvPr/>
          </p:nvSpPr>
          <p:spPr>
            <a:xfrm>
              <a:off x="1180941" y="5260656"/>
              <a:ext cx="694759" cy="307777"/>
            </a:xfrm>
            <a:prstGeom prst="rect">
              <a:avLst/>
            </a:prstGeom>
            <a:noFill/>
          </p:spPr>
          <p:txBody>
            <a:bodyPr wrap="square" rtlCol="0">
              <a:spAutoFit/>
            </a:bodyPr>
            <a:lstStyle>
              <a:defPPr>
                <a:defRPr lang="en-US"/>
              </a:defPPr>
              <a:lvl1pPr algn="ctr">
                <a:defRPr sz="900" b="1">
                  <a:latin typeface="Arial" panose="020B0604020202020204" pitchFamily="34" charset="0"/>
                  <a:cs typeface="Arial" panose="020B0604020202020204" pitchFamily="34" charset="0"/>
                </a:defRPr>
              </a:lvl1pPr>
            </a:lstStyle>
            <a:p>
              <a:r>
                <a:rPr lang="en-US" sz="700" b="0">
                  <a:latin typeface="+mn-lt"/>
                </a:rPr>
                <a:t>PHELFI, </a:t>
              </a:r>
              <a:r>
                <a:rPr lang="en-US" sz="700" b="0" err="1">
                  <a:latin typeface="+mn-lt"/>
                </a:rPr>
                <a:t>Emaint</a:t>
              </a:r>
              <a:endParaRPr lang="en-US" sz="700" b="0">
                <a:latin typeface="+mn-lt"/>
                <a:cs typeface="+mn-cs"/>
              </a:endParaRPr>
            </a:p>
          </p:txBody>
        </p:sp>
      </p:grpSp>
      <p:cxnSp>
        <p:nvCxnSpPr>
          <p:cNvPr id="77" name="Elbow Connector 191">
            <a:extLst>
              <a:ext uri="{FF2B5EF4-FFF2-40B4-BE49-F238E27FC236}">
                <a16:creationId xmlns:a16="http://schemas.microsoft.com/office/drawing/2014/main" id="{BAD99E18-22A6-470E-F8A4-312AAD5DF733}"/>
              </a:ext>
            </a:extLst>
          </p:cNvPr>
          <p:cNvCxnSpPr>
            <a:cxnSpLocks/>
            <a:stCxn id="46" idx="0"/>
            <a:endCxn id="32" idx="1"/>
          </p:cNvCxnSpPr>
          <p:nvPr/>
        </p:nvCxnSpPr>
        <p:spPr>
          <a:xfrm rot="5400000" flipH="1" flipV="1">
            <a:off x="369039" y="3368526"/>
            <a:ext cx="1436465" cy="183430"/>
          </a:xfrm>
          <a:prstGeom prst="bentConnector2">
            <a:avLst/>
          </a:prstGeom>
          <a:ln w="9525" cap="flat" cmpd="sng" algn="ctr">
            <a:solidFill>
              <a:schemeClr val="accent4"/>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78" name="Picture 77">
            <a:extLst>
              <a:ext uri="{FF2B5EF4-FFF2-40B4-BE49-F238E27FC236}">
                <a16:creationId xmlns:a16="http://schemas.microsoft.com/office/drawing/2014/main" id="{426B1E64-F784-D701-864E-0F30563E56BD}"/>
              </a:ext>
            </a:extLst>
          </p:cNvPr>
          <p:cNvPicPr>
            <a:picLocks noChangeAspect="1"/>
          </p:cNvPicPr>
          <p:nvPr/>
        </p:nvPicPr>
        <p:blipFill>
          <a:blip r:embed="rId14"/>
          <a:stretch>
            <a:fillRect/>
          </a:stretch>
        </p:blipFill>
        <p:spPr>
          <a:xfrm>
            <a:off x="390363" y="4253707"/>
            <a:ext cx="451186" cy="480611"/>
          </a:xfrm>
          <a:prstGeom prst="rect">
            <a:avLst/>
          </a:prstGeom>
        </p:spPr>
      </p:pic>
      <p:pic>
        <p:nvPicPr>
          <p:cNvPr id="79" name="Picture 78">
            <a:extLst>
              <a:ext uri="{FF2B5EF4-FFF2-40B4-BE49-F238E27FC236}">
                <a16:creationId xmlns:a16="http://schemas.microsoft.com/office/drawing/2014/main" id="{F6C2E381-9A96-B6E2-FE29-FB6DDD63AA6C}"/>
              </a:ext>
            </a:extLst>
          </p:cNvPr>
          <p:cNvPicPr>
            <a:picLocks noChangeAspect="1"/>
          </p:cNvPicPr>
          <p:nvPr/>
        </p:nvPicPr>
        <p:blipFill>
          <a:blip r:embed="rId15"/>
          <a:stretch>
            <a:fillRect/>
          </a:stretch>
        </p:blipFill>
        <p:spPr>
          <a:xfrm>
            <a:off x="1141735" y="3556983"/>
            <a:ext cx="401166" cy="349163"/>
          </a:xfrm>
          <a:prstGeom prst="rect">
            <a:avLst/>
          </a:prstGeom>
        </p:spPr>
      </p:pic>
      <p:sp>
        <p:nvSpPr>
          <p:cNvPr id="81" name="TextBox 80">
            <a:extLst>
              <a:ext uri="{FF2B5EF4-FFF2-40B4-BE49-F238E27FC236}">
                <a16:creationId xmlns:a16="http://schemas.microsoft.com/office/drawing/2014/main" id="{3ABA1396-636B-AE85-0AC4-AFC0358AF43C}"/>
              </a:ext>
            </a:extLst>
          </p:cNvPr>
          <p:cNvSpPr txBox="1"/>
          <p:nvPr/>
        </p:nvSpPr>
        <p:spPr>
          <a:xfrm>
            <a:off x="2538260" y="1460810"/>
            <a:ext cx="1026299" cy="324830"/>
          </a:xfrm>
          <a:prstGeom prst="rect">
            <a:avLst/>
          </a:prstGeom>
          <a:solidFill>
            <a:schemeClr val="bg1"/>
          </a:solidFill>
        </p:spPr>
        <p:txBody>
          <a:bodyPr wrap="square" rtlCol="0">
            <a:normAutofit fontScale="70000" lnSpcReduction="20000"/>
          </a:bodyPr>
          <a:lstStyle/>
          <a:p>
            <a:pPr algn="l">
              <a:lnSpc>
                <a:spcPct val="110000"/>
              </a:lnSpc>
              <a:spcBef>
                <a:spcPts val="200"/>
              </a:spcBef>
              <a:spcAft>
                <a:spcPts val="200"/>
              </a:spcAft>
            </a:pPr>
            <a:r>
              <a:rPr lang="en-US" sz="1600" b="1">
                <a:ln/>
                <a:solidFill>
                  <a:sysClr val="windowText" lastClr="000000"/>
                </a:solidFill>
                <a:latin typeface="Calibri" panose="020F0502020204030204" pitchFamily="34" charset="0"/>
              </a:rPr>
              <a:t>RAW (Bronze) </a:t>
            </a:r>
          </a:p>
        </p:txBody>
      </p:sp>
      <p:sp>
        <p:nvSpPr>
          <p:cNvPr id="85" name="TextBox 84">
            <a:extLst>
              <a:ext uri="{FF2B5EF4-FFF2-40B4-BE49-F238E27FC236}">
                <a16:creationId xmlns:a16="http://schemas.microsoft.com/office/drawing/2014/main" id="{F0A51933-9A93-DAB1-7A91-D87DA43D4701}"/>
              </a:ext>
            </a:extLst>
          </p:cNvPr>
          <p:cNvSpPr txBox="1"/>
          <p:nvPr/>
        </p:nvSpPr>
        <p:spPr>
          <a:xfrm>
            <a:off x="4367344" y="1470967"/>
            <a:ext cx="1446095" cy="329065"/>
          </a:xfrm>
          <a:prstGeom prst="rect">
            <a:avLst/>
          </a:prstGeom>
          <a:solidFill>
            <a:schemeClr val="bg1"/>
          </a:solidFill>
        </p:spPr>
        <p:txBody>
          <a:bodyPr wrap="square" rtlCol="0">
            <a:normAutofit fontScale="70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b="1"/>
              <a:t>INTEGRATED (Silver)</a:t>
            </a:r>
          </a:p>
        </p:txBody>
      </p:sp>
      <p:sp>
        <p:nvSpPr>
          <p:cNvPr id="86" name="TextBox 85">
            <a:extLst>
              <a:ext uri="{FF2B5EF4-FFF2-40B4-BE49-F238E27FC236}">
                <a16:creationId xmlns:a16="http://schemas.microsoft.com/office/drawing/2014/main" id="{B8815BBE-0A21-E2E1-3F94-ADB46F5DC96A}"/>
              </a:ext>
            </a:extLst>
          </p:cNvPr>
          <p:cNvSpPr txBox="1"/>
          <p:nvPr/>
        </p:nvSpPr>
        <p:spPr>
          <a:xfrm>
            <a:off x="6474835" y="1443123"/>
            <a:ext cx="1255548" cy="331063"/>
          </a:xfrm>
          <a:prstGeom prst="rect">
            <a:avLst/>
          </a:prstGeom>
          <a:solidFill>
            <a:schemeClr val="bg1"/>
          </a:solidFill>
        </p:spPr>
        <p:txBody>
          <a:bodyPr wrap="square" rtlCol="0">
            <a:normAutofit/>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1100" b="1"/>
              <a:t>CURATED (Gold)</a:t>
            </a:r>
          </a:p>
        </p:txBody>
      </p:sp>
      <p:sp>
        <p:nvSpPr>
          <p:cNvPr id="87" name="TextBox 86">
            <a:extLst>
              <a:ext uri="{FF2B5EF4-FFF2-40B4-BE49-F238E27FC236}">
                <a16:creationId xmlns:a16="http://schemas.microsoft.com/office/drawing/2014/main" id="{C57501D2-8D8F-BDD3-E11D-66FAA1604A0B}"/>
              </a:ext>
            </a:extLst>
          </p:cNvPr>
          <p:cNvSpPr txBox="1"/>
          <p:nvPr/>
        </p:nvSpPr>
        <p:spPr>
          <a:xfrm>
            <a:off x="8373228" y="1473137"/>
            <a:ext cx="1288582" cy="363041"/>
          </a:xfrm>
          <a:prstGeom prst="rect">
            <a:avLst/>
          </a:prstGeom>
          <a:solidFill>
            <a:schemeClr val="bg1"/>
          </a:solidFill>
        </p:spPr>
        <p:txBody>
          <a:bodyPr wrap="square" rtlCol="0">
            <a:normAutofit fontScale="925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1100" b="1"/>
              <a:t>AGGREGATED (Gold)</a:t>
            </a:r>
          </a:p>
        </p:txBody>
      </p:sp>
      <p:sp>
        <p:nvSpPr>
          <p:cNvPr id="88" name="Rectangle 87">
            <a:extLst>
              <a:ext uri="{FF2B5EF4-FFF2-40B4-BE49-F238E27FC236}">
                <a16:creationId xmlns:a16="http://schemas.microsoft.com/office/drawing/2014/main" id="{1FC3C20C-01D5-9A34-72EC-C5AAF7513672}"/>
              </a:ext>
            </a:extLst>
          </p:cNvPr>
          <p:cNvSpPr/>
          <p:nvPr/>
        </p:nvSpPr>
        <p:spPr>
          <a:xfrm>
            <a:off x="10382649" y="1434952"/>
            <a:ext cx="1384076" cy="1908673"/>
          </a:xfrm>
          <a:prstGeom prst="rect">
            <a:avLst/>
          </a:prstGeom>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89" name="TextBox 88">
            <a:extLst>
              <a:ext uri="{FF2B5EF4-FFF2-40B4-BE49-F238E27FC236}">
                <a16:creationId xmlns:a16="http://schemas.microsoft.com/office/drawing/2014/main" id="{20F0AF4E-E15C-102A-0299-C30C8FB9D4B5}"/>
              </a:ext>
            </a:extLst>
          </p:cNvPr>
          <p:cNvSpPr txBox="1"/>
          <p:nvPr/>
        </p:nvSpPr>
        <p:spPr>
          <a:xfrm>
            <a:off x="10655983" y="1473137"/>
            <a:ext cx="818548" cy="211195"/>
          </a:xfrm>
          <a:prstGeom prst="rect">
            <a:avLst/>
          </a:prstGeom>
          <a:solidFill>
            <a:schemeClr val="bg1"/>
          </a:solidFill>
        </p:spPr>
        <p:txBody>
          <a:bodyPr wrap="square" rtlCol="0">
            <a:normAutofit fontScale="85000" lnSpcReduction="20000"/>
          </a:bodyPr>
          <a:lstStyle>
            <a:defPPr>
              <a:defRPr lang="en-US"/>
            </a:defPPr>
            <a:lvl1pPr>
              <a:lnSpc>
                <a:spcPct val="110000"/>
              </a:lnSpc>
              <a:spcBef>
                <a:spcPts val="200"/>
              </a:spcBef>
              <a:spcAft>
                <a:spcPts val="200"/>
              </a:spcAft>
              <a:defRPr sz="1600">
                <a:ln/>
                <a:solidFill>
                  <a:sysClr val="windowText" lastClr="000000"/>
                </a:solidFill>
                <a:latin typeface="Calibri" panose="020F0502020204030204" pitchFamily="34" charset="0"/>
              </a:defRPr>
            </a:lvl1pPr>
          </a:lstStyle>
          <a:p>
            <a:r>
              <a:rPr lang="en-US" sz="900" b="1"/>
              <a:t>ANALYTICS</a:t>
            </a:r>
          </a:p>
        </p:txBody>
      </p:sp>
      <p:pic>
        <p:nvPicPr>
          <p:cNvPr id="90" name="Picture 89">
            <a:extLst>
              <a:ext uri="{FF2B5EF4-FFF2-40B4-BE49-F238E27FC236}">
                <a16:creationId xmlns:a16="http://schemas.microsoft.com/office/drawing/2014/main" id="{770C73EB-D708-9E8A-79E3-64D6259E024A}"/>
              </a:ext>
            </a:extLst>
          </p:cNvPr>
          <p:cNvPicPr>
            <a:picLocks noChangeAspect="1"/>
          </p:cNvPicPr>
          <p:nvPr/>
        </p:nvPicPr>
        <p:blipFill>
          <a:blip r:embed="rId16"/>
          <a:stretch>
            <a:fillRect/>
          </a:stretch>
        </p:blipFill>
        <p:spPr>
          <a:xfrm>
            <a:off x="10811474" y="2835640"/>
            <a:ext cx="574985" cy="462975"/>
          </a:xfrm>
          <a:prstGeom prst="rect">
            <a:avLst/>
          </a:prstGeom>
        </p:spPr>
      </p:pic>
      <p:sp>
        <p:nvSpPr>
          <p:cNvPr id="91" name="TextBox 90">
            <a:extLst>
              <a:ext uri="{FF2B5EF4-FFF2-40B4-BE49-F238E27FC236}">
                <a16:creationId xmlns:a16="http://schemas.microsoft.com/office/drawing/2014/main" id="{FC881D97-C8EC-0AC2-5027-A0DC2C718774}"/>
              </a:ext>
            </a:extLst>
          </p:cNvPr>
          <p:cNvSpPr txBox="1"/>
          <p:nvPr/>
        </p:nvSpPr>
        <p:spPr>
          <a:xfrm>
            <a:off x="10587676" y="2099214"/>
            <a:ext cx="871100" cy="369332"/>
          </a:xfrm>
          <a:prstGeom prst="rect">
            <a:avLst/>
          </a:prstGeom>
          <a:noFill/>
        </p:spPr>
        <p:txBody>
          <a:bodyPr wrap="square" lIns="91440" tIns="45720" rIns="91440" bIns="45720" rtlCol="0" anchor="t">
            <a:spAutoFit/>
          </a:bodyPr>
          <a:lstStyle/>
          <a:p>
            <a:pPr algn="ctr"/>
            <a:r>
              <a:rPr lang="en-US" sz="900" b="1">
                <a:cs typeface="Calibri"/>
              </a:rPr>
              <a:t>Analytical Products</a:t>
            </a:r>
          </a:p>
        </p:txBody>
      </p:sp>
      <p:sp>
        <p:nvSpPr>
          <p:cNvPr id="92" name="TextBox 91">
            <a:extLst>
              <a:ext uri="{FF2B5EF4-FFF2-40B4-BE49-F238E27FC236}">
                <a16:creationId xmlns:a16="http://schemas.microsoft.com/office/drawing/2014/main" id="{E54F93CC-213A-8E2F-D266-EA4F9690F7FF}"/>
              </a:ext>
            </a:extLst>
          </p:cNvPr>
          <p:cNvSpPr txBox="1"/>
          <p:nvPr/>
        </p:nvSpPr>
        <p:spPr>
          <a:xfrm>
            <a:off x="10424711" y="1636926"/>
            <a:ext cx="1401368" cy="455385"/>
          </a:xfrm>
          <a:prstGeom prst="rect">
            <a:avLst/>
          </a:prstGeom>
          <a:solidFill>
            <a:schemeClr val="bg1"/>
          </a:solidFill>
        </p:spPr>
        <p:txBody>
          <a:bodyPr wrap="square" rtlCol="0">
            <a:noAutofit/>
          </a:bodyPr>
          <a:lstStyle/>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Reports</a:t>
            </a:r>
          </a:p>
          <a:p>
            <a:pPr marL="171450" marR="0" lvl="0" indent="-171450">
              <a:spcBef>
                <a:spcPts val="0"/>
              </a:spcBef>
              <a:spcAft>
                <a:spcPts val="0"/>
              </a:spcAft>
              <a:buFont typeface="Wingdings" panose="05000000000000000000" pitchFamily="2" charset="2"/>
              <a:buChar char="Ø"/>
              <a:tabLst>
                <a:tab pos="457200" algn="l"/>
              </a:tabLst>
            </a:pPr>
            <a:r>
              <a:rPr lang="en-US" sz="800">
                <a:latin typeface="Calibri" panose="020F0502020204030204" pitchFamily="34" charset="0"/>
                <a:ea typeface="Calibri" panose="020F0502020204030204" pitchFamily="34" charset="0"/>
              </a:rPr>
              <a:t>Advanced Analytics</a:t>
            </a:r>
          </a:p>
          <a:p>
            <a:pPr marL="171450" marR="0" lvl="0" indent="-171450">
              <a:spcBef>
                <a:spcPts val="0"/>
              </a:spcBef>
              <a:spcAft>
                <a:spcPts val="0"/>
              </a:spcAft>
              <a:buFont typeface="Wingdings" panose="05000000000000000000" pitchFamily="2" charset="2"/>
              <a:buChar char="Ø"/>
              <a:tabLst>
                <a:tab pos="457200" algn="l"/>
              </a:tabLst>
            </a:pPr>
            <a:r>
              <a:rPr lang="en-US" sz="800">
                <a:effectLst/>
                <a:latin typeface="Calibri" panose="020F0502020204030204" pitchFamily="34" charset="0"/>
                <a:ea typeface="Calibri" panose="020F0502020204030204" pitchFamily="34" charset="0"/>
              </a:rPr>
              <a:t>Data Science </a:t>
            </a:r>
          </a:p>
        </p:txBody>
      </p:sp>
      <p:sp>
        <p:nvSpPr>
          <p:cNvPr id="93" name="Arrow: Up-Down 92">
            <a:extLst>
              <a:ext uri="{FF2B5EF4-FFF2-40B4-BE49-F238E27FC236}">
                <a16:creationId xmlns:a16="http://schemas.microsoft.com/office/drawing/2014/main" id="{95D5FF8C-2594-2B53-5F34-E27E38455387}"/>
              </a:ext>
            </a:extLst>
          </p:cNvPr>
          <p:cNvSpPr/>
          <p:nvPr/>
        </p:nvSpPr>
        <p:spPr>
          <a:xfrm>
            <a:off x="10966814" y="2414415"/>
            <a:ext cx="218827" cy="363131"/>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7C644FA0-0D3B-13FA-CA3E-50C89417DE0B}"/>
              </a:ext>
            </a:extLst>
          </p:cNvPr>
          <p:cNvPicPr>
            <a:picLocks noChangeAspect="1"/>
          </p:cNvPicPr>
          <p:nvPr/>
        </p:nvPicPr>
        <p:blipFill>
          <a:blip r:embed="rId4"/>
          <a:stretch>
            <a:fillRect/>
          </a:stretch>
        </p:blipFill>
        <p:spPr>
          <a:xfrm>
            <a:off x="10543427" y="2534247"/>
            <a:ext cx="336516" cy="315853"/>
          </a:xfrm>
          <a:prstGeom prst="rect">
            <a:avLst/>
          </a:prstGeom>
          <a:effectLst/>
        </p:spPr>
      </p:pic>
      <p:sp>
        <p:nvSpPr>
          <p:cNvPr id="95" name="TextBox 94">
            <a:extLst>
              <a:ext uri="{FF2B5EF4-FFF2-40B4-BE49-F238E27FC236}">
                <a16:creationId xmlns:a16="http://schemas.microsoft.com/office/drawing/2014/main" id="{00DF241A-733A-FD47-4466-BD282EDF197F}"/>
              </a:ext>
            </a:extLst>
          </p:cNvPr>
          <p:cNvSpPr txBox="1"/>
          <p:nvPr/>
        </p:nvSpPr>
        <p:spPr>
          <a:xfrm>
            <a:off x="7490014" y="3659041"/>
            <a:ext cx="1321003" cy="25996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Targets and Thresholds by Business</a:t>
            </a:r>
          </a:p>
        </p:txBody>
      </p:sp>
      <p:sp>
        <p:nvSpPr>
          <p:cNvPr id="96" name="TextBox 95">
            <a:extLst>
              <a:ext uri="{FF2B5EF4-FFF2-40B4-BE49-F238E27FC236}">
                <a16:creationId xmlns:a16="http://schemas.microsoft.com/office/drawing/2014/main" id="{B6246FBD-E208-20BB-7D7E-19F9D6DA3347}"/>
              </a:ext>
            </a:extLst>
          </p:cNvPr>
          <p:cNvSpPr txBox="1"/>
          <p:nvPr/>
        </p:nvSpPr>
        <p:spPr>
          <a:xfrm>
            <a:off x="3642599" y="3052746"/>
            <a:ext cx="1321003" cy="25996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Updates, Data requests</a:t>
            </a:r>
          </a:p>
        </p:txBody>
      </p:sp>
      <p:pic>
        <p:nvPicPr>
          <p:cNvPr id="98" name="Picture 97">
            <a:extLst>
              <a:ext uri="{FF2B5EF4-FFF2-40B4-BE49-F238E27FC236}">
                <a16:creationId xmlns:a16="http://schemas.microsoft.com/office/drawing/2014/main" id="{75498DFF-6D36-050E-924A-A80A4A2E949E}"/>
              </a:ext>
            </a:extLst>
          </p:cNvPr>
          <p:cNvPicPr>
            <a:picLocks noChangeAspect="1"/>
          </p:cNvPicPr>
          <p:nvPr/>
        </p:nvPicPr>
        <p:blipFill>
          <a:blip r:embed="rId17"/>
          <a:stretch>
            <a:fillRect/>
          </a:stretch>
        </p:blipFill>
        <p:spPr>
          <a:xfrm>
            <a:off x="5010687" y="3008660"/>
            <a:ext cx="381740" cy="345034"/>
          </a:xfrm>
          <a:prstGeom prst="rect">
            <a:avLst/>
          </a:prstGeom>
        </p:spPr>
      </p:pic>
      <p:pic>
        <p:nvPicPr>
          <p:cNvPr id="99" name="Picture 98">
            <a:extLst>
              <a:ext uri="{FF2B5EF4-FFF2-40B4-BE49-F238E27FC236}">
                <a16:creationId xmlns:a16="http://schemas.microsoft.com/office/drawing/2014/main" id="{355691F7-EF4C-F47D-4B17-56CCBB637F08}"/>
              </a:ext>
            </a:extLst>
          </p:cNvPr>
          <p:cNvPicPr>
            <a:picLocks noChangeAspect="1"/>
          </p:cNvPicPr>
          <p:nvPr/>
        </p:nvPicPr>
        <p:blipFill>
          <a:blip r:embed="rId3"/>
          <a:stretch>
            <a:fillRect/>
          </a:stretch>
        </p:blipFill>
        <p:spPr>
          <a:xfrm>
            <a:off x="5057904" y="3328633"/>
            <a:ext cx="325423" cy="302167"/>
          </a:xfrm>
          <a:prstGeom prst="rect">
            <a:avLst/>
          </a:prstGeom>
        </p:spPr>
      </p:pic>
      <p:sp>
        <p:nvSpPr>
          <p:cNvPr id="100" name="TextBox 99">
            <a:extLst>
              <a:ext uri="{FF2B5EF4-FFF2-40B4-BE49-F238E27FC236}">
                <a16:creationId xmlns:a16="http://schemas.microsoft.com/office/drawing/2014/main" id="{068CCC22-8C85-A5A4-5BC7-E6C80B6DA4AA}"/>
              </a:ext>
            </a:extLst>
          </p:cNvPr>
          <p:cNvSpPr txBox="1"/>
          <p:nvPr/>
        </p:nvSpPr>
        <p:spPr>
          <a:xfrm>
            <a:off x="5412598" y="3041159"/>
            <a:ext cx="1321003" cy="25996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Bulk Update Pipeline</a:t>
            </a:r>
          </a:p>
        </p:txBody>
      </p:sp>
      <p:sp>
        <p:nvSpPr>
          <p:cNvPr id="101" name="TextBox 100">
            <a:extLst>
              <a:ext uri="{FF2B5EF4-FFF2-40B4-BE49-F238E27FC236}">
                <a16:creationId xmlns:a16="http://schemas.microsoft.com/office/drawing/2014/main" id="{079A2397-1DBD-7922-9B47-4C30E9C38DD0}"/>
              </a:ext>
            </a:extLst>
          </p:cNvPr>
          <p:cNvSpPr txBox="1"/>
          <p:nvPr/>
        </p:nvSpPr>
        <p:spPr>
          <a:xfrm>
            <a:off x="5383327" y="3360116"/>
            <a:ext cx="1321003" cy="259962"/>
          </a:xfrm>
          <a:prstGeom prst="rect">
            <a:avLst/>
          </a:prstGeom>
          <a:solidFill>
            <a:schemeClr val="bg1"/>
          </a:solidFill>
        </p:spPr>
        <p:txBody>
          <a:bodyPr wrap="square" rtlCol="0">
            <a:noAutofit/>
          </a:bodyPr>
          <a:lstStyle/>
          <a:p>
            <a:pPr algn="l">
              <a:lnSpc>
                <a:spcPct val="110000"/>
              </a:lnSpc>
              <a:spcBef>
                <a:spcPts val="200"/>
              </a:spcBef>
              <a:spcAft>
                <a:spcPts val="200"/>
              </a:spcAft>
            </a:pPr>
            <a:r>
              <a:rPr lang="en-US" sz="900">
                <a:ln/>
                <a:solidFill>
                  <a:sysClr val="windowText" lastClr="000000"/>
                </a:solidFill>
                <a:latin typeface="Calibri" panose="020F0502020204030204" pitchFamily="34" charset="0"/>
              </a:rPr>
              <a:t>Single Update Pipeline</a:t>
            </a:r>
          </a:p>
        </p:txBody>
      </p:sp>
    </p:spTree>
    <p:extLst>
      <p:ext uri="{BB962C8B-B14F-4D97-AF65-F5344CB8AC3E}">
        <p14:creationId xmlns:p14="http://schemas.microsoft.com/office/powerpoint/2010/main" val="834159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C27C-A7B0-B91E-2AF7-F61D79E4785C}"/>
              </a:ext>
            </a:extLst>
          </p:cNvPr>
          <p:cNvSpPr>
            <a:spLocks noGrp="1"/>
          </p:cNvSpPr>
          <p:nvPr>
            <p:ph type="title"/>
          </p:nvPr>
        </p:nvSpPr>
        <p:spPr>
          <a:xfrm>
            <a:off x="243840" y="181858"/>
            <a:ext cx="11704320" cy="424732"/>
          </a:xfrm>
        </p:spPr>
        <p:txBody>
          <a:bodyPr/>
          <a:lstStyle/>
          <a:p>
            <a:r>
              <a:rPr lang="en-US"/>
              <a:t>Metadata driven Frameworks in Foundry to enable faster implementation</a:t>
            </a:r>
          </a:p>
        </p:txBody>
      </p:sp>
      <p:sp>
        <p:nvSpPr>
          <p:cNvPr id="3" name="Slide Number Placeholder 2">
            <a:extLst>
              <a:ext uri="{FF2B5EF4-FFF2-40B4-BE49-F238E27FC236}">
                <a16:creationId xmlns:a16="http://schemas.microsoft.com/office/drawing/2014/main" id="{EEA98C0A-2619-759C-A85E-6A34BA388453}"/>
              </a:ext>
            </a:extLst>
          </p:cNvPr>
          <p:cNvSpPr>
            <a:spLocks noGrp="1"/>
          </p:cNvSpPr>
          <p:nvPr>
            <p:ph type="sldNum" sz="quarter" idx="10"/>
          </p:nvPr>
        </p:nvSpPr>
        <p:spPr/>
        <p:txBody>
          <a:bodyPr/>
          <a:lstStyle/>
          <a:p>
            <a:fld id="{C9EBFD1A-B7A0-466A-B83C-FDA8DD378B8A}" type="slidenum">
              <a:rPr lang="en-US" smtClean="0"/>
              <a:pPr/>
              <a:t>58</a:t>
            </a:fld>
            <a:endParaRPr lang="en-US"/>
          </a:p>
        </p:txBody>
      </p:sp>
      <p:graphicFrame>
        <p:nvGraphicFramePr>
          <p:cNvPr id="5" name="Table 5">
            <a:extLst>
              <a:ext uri="{FF2B5EF4-FFF2-40B4-BE49-F238E27FC236}">
                <a16:creationId xmlns:a16="http://schemas.microsoft.com/office/drawing/2014/main" id="{EF02DBCB-FB28-BD8F-E478-0A3ECCDF5A0E}"/>
              </a:ext>
            </a:extLst>
          </p:cNvPr>
          <p:cNvGraphicFramePr>
            <a:graphicFrameLocks noGrp="1"/>
          </p:cNvGraphicFramePr>
          <p:nvPr>
            <p:extLst>
              <p:ext uri="{D42A27DB-BD31-4B8C-83A1-F6EECF244321}">
                <p14:modId xmlns:p14="http://schemas.microsoft.com/office/powerpoint/2010/main" val="1283354481"/>
              </p:ext>
            </p:extLst>
          </p:nvPr>
        </p:nvGraphicFramePr>
        <p:xfrm>
          <a:off x="352844" y="852035"/>
          <a:ext cx="11378220" cy="5110155"/>
        </p:xfrm>
        <a:graphic>
          <a:graphicData uri="http://schemas.openxmlformats.org/drawingml/2006/table">
            <a:tbl>
              <a:tblPr firstRow="1" bandRow="1">
                <a:tableStyleId>{5C22544A-7EE6-4342-B048-85BDC9FD1C3A}</a:tableStyleId>
              </a:tblPr>
              <a:tblGrid>
                <a:gridCol w="2844555">
                  <a:extLst>
                    <a:ext uri="{9D8B030D-6E8A-4147-A177-3AD203B41FA5}">
                      <a16:colId xmlns:a16="http://schemas.microsoft.com/office/drawing/2014/main" val="1704548018"/>
                    </a:ext>
                  </a:extLst>
                </a:gridCol>
                <a:gridCol w="2844555">
                  <a:extLst>
                    <a:ext uri="{9D8B030D-6E8A-4147-A177-3AD203B41FA5}">
                      <a16:colId xmlns:a16="http://schemas.microsoft.com/office/drawing/2014/main" val="956306357"/>
                    </a:ext>
                  </a:extLst>
                </a:gridCol>
                <a:gridCol w="2844555">
                  <a:extLst>
                    <a:ext uri="{9D8B030D-6E8A-4147-A177-3AD203B41FA5}">
                      <a16:colId xmlns:a16="http://schemas.microsoft.com/office/drawing/2014/main" val="994079448"/>
                    </a:ext>
                  </a:extLst>
                </a:gridCol>
                <a:gridCol w="2844555">
                  <a:extLst>
                    <a:ext uri="{9D8B030D-6E8A-4147-A177-3AD203B41FA5}">
                      <a16:colId xmlns:a16="http://schemas.microsoft.com/office/drawing/2014/main" val="4162074591"/>
                    </a:ext>
                  </a:extLst>
                </a:gridCol>
              </a:tblGrid>
              <a:tr h="495999">
                <a:tc>
                  <a:txBody>
                    <a:bodyPr/>
                    <a:lstStyle/>
                    <a:p>
                      <a:pPr algn="ctr"/>
                      <a:r>
                        <a:rPr lang="en-US" sz="1800"/>
                        <a:t>Framework</a:t>
                      </a:r>
                    </a:p>
                  </a:txBody>
                  <a:tcPr/>
                </a:tc>
                <a:tc>
                  <a:txBody>
                    <a:bodyPr/>
                    <a:lstStyle/>
                    <a:p>
                      <a:pPr algn="ctr"/>
                      <a:r>
                        <a:rPr lang="en-US" sz="1800"/>
                        <a:t>Information</a:t>
                      </a:r>
                    </a:p>
                  </a:txBody>
                  <a:tcPr/>
                </a:tc>
                <a:tc>
                  <a:txBody>
                    <a:bodyPr/>
                    <a:lstStyle/>
                    <a:p>
                      <a:pPr algn="ctr"/>
                      <a:r>
                        <a:rPr lang="en-US" sz="1800"/>
                        <a:t>Tech stack</a:t>
                      </a:r>
                    </a:p>
                  </a:txBody>
                  <a:tcPr/>
                </a:tc>
                <a:tc>
                  <a:txBody>
                    <a:bodyPr/>
                    <a:lstStyle/>
                    <a:p>
                      <a:pPr algn="ctr"/>
                      <a:r>
                        <a:rPr lang="en-US" sz="1800"/>
                        <a:t>Data Layers</a:t>
                      </a:r>
                    </a:p>
                  </a:txBody>
                  <a:tcPr/>
                </a:tc>
                <a:extLst>
                  <a:ext uri="{0D108BD9-81ED-4DB2-BD59-A6C34878D82A}">
                    <a16:rowId xmlns:a16="http://schemas.microsoft.com/office/drawing/2014/main" val="3854452938"/>
                  </a:ext>
                </a:extLst>
              </a:tr>
              <a:tr h="825879">
                <a:tc>
                  <a:txBody>
                    <a:bodyPr/>
                    <a:lstStyle/>
                    <a:p>
                      <a:r>
                        <a:rPr lang="en-US" sz="1600"/>
                        <a:t>Historical Data migration</a:t>
                      </a:r>
                    </a:p>
                  </a:txBody>
                  <a:tcPr/>
                </a:tc>
                <a:tc>
                  <a:txBody>
                    <a:bodyPr/>
                    <a:lstStyle/>
                    <a:p>
                      <a:r>
                        <a:rPr lang="en-US" sz="1600"/>
                        <a:t>Master child pipeline setup to enable parallel load for large tables.</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a:t>Azure Data Factory, SQL DB</a:t>
                      </a:r>
                    </a:p>
                    <a:p>
                      <a:endParaRPr lang="en-US" sz="1600"/>
                    </a:p>
                  </a:txBody>
                  <a:tcPr/>
                </a:tc>
                <a:tc>
                  <a:txBody>
                    <a:bodyPr/>
                    <a:lstStyle/>
                    <a:p>
                      <a:r>
                        <a:rPr lang="en-US" sz="1600"/>
                        <a:t>Bronze</a:t>
                      </a:r>
                    </a:p>
                  </a:txBody>
                  <a:tcPr/>
                </a:tc>
                <a:extLst>
                  <a:ext uri="{0D108BD9-81ED-4DB2-BD59-A6C34878D82A}">
                    <a16:rowId xmlns:a16="http://schemas.microsoft.com/office/drawing/2014/main" val="3608650122"/>
                  </a:ext>
                </a:extLst>
              </a:tr>
              <a:tr h="825879">
                <a:tc>
                  <a:txBody>
                    <a:bodyPr/>
                    <a:lstStyle/>
                    <a:p>
                      <a:r>
                        <a:rPr lang="en-US" sz="1600"/>
                        <a:t>Ingestion framework</a:t>
                      </a:r>
                    </a:p>
                  </a:txBody>
                  <a:tcPr/>
                </a:tc>
                <a:tc>
                  <a:txBody>
                    <a:bodyPr/>
                    <a:lstStyle/>
                    <a:p>
                      <a:r>
                        <a:rPr lang="en-US" sz="1600"/>
                        <a:t>Enable parametrized notebook generation for streaming datasets from Kafka topics</a:t>
                      </a:r>
                    </a:p>
                  </a:txBody>
                  <a:tcPr/>
                </a:tc>
                <a:tc>
                  <a:txBody>
                    <a:bodyPr/>
                    <a:lstStyle/>
                    <a:p>
                      <a:r>
                        <a:rPr lang="en-US" sz="1600"/>
                        <a:t>Confluent Kafka, Databricks, SQL DB</a:t>
                      </a:r>
                    </a:p>
                  </a:txBody>
                  <a:tcPr/>
                </a:tc>
                <a:tc>
                  <a:txBody>
                    <a:bodyPr/>
                    <a:lstStyle/>
                    <a:p>
                      <a:r>
                        <a:rPr lang="en-US" sz="1600"/>
                        <a:t>Bronze</a:t>
                      </a:r>
                    </a:p>
                  </a:txBody>
                  <a:tcPr/>
                </a:tc>
                <a:extLst>
                  <a:ext uri="{0D108BD9-81ED-4DB2-BD59-A6C34878D82A}">
                    <a16:rowId xmlns:a16="http://schemas.microsoft.com/office/drawing/2014/main" val="4099827288"/>
                  </a:ext>
                </a:extLst>
              </a:tr>
              <a:tr h="825879">
                <a:tc>
                  <a:txBody>
                    <a:bodyPr/>
                    <a:lstStyle/>
                    <a:p>
                      <a:r>
                        <a:rPr lang="en-US" sz="1600"/>
                        <a:t>Batch framework</a:t>
                      </a:r>
                    </a:p>
                  </a:txBody>
                  <a:tcPr/>
                </a:tc>
                <a:tc>
                  <a:txBody>
                    <a:bodyPr/>
                    <a:lstStyle/>
                    <a:p>
                      <a:r>
                        <a:rPr lang="en-US" sz="1600"/>
                        <a:t>Parameter driven datasets and pipeline for integration by source type (API, file, SFTP) </a:t>
                      </a:r>
                    </a:p>
                  </a:txBody>
                  <a:tcPr/>
                </a:tc>
                <a:tc>
                  <a:txBody>
                    <a:bodyPr/>
                    <a:lstStyle/>
                    <a:p>
                      <a:r>
                        <a:rPr lang="en-US" sz="1600"/>
                        <a:t>Azure Data Factory, SQL DB</a:t>
                      </a:r>
                    </a:p>
                  </a:txBody>
                  <a:tcPr/>
                </a:tc>
                <a:tc>
                  <a:txBody>
                    <a:bodyPr/>
                    <a:lstStyle/>
                    <a:p>
                      <a:r>
                        <a:rPr lang="en-US" sz="1600"/>
                        <a:t>Bronze</a:t>
                      </a:r>
                    </a:p>
                  </a:txBody>
                  <a:tcPr/>
                </a:tc>
                <a:extLst>
                  <a:ext uri="{0D108BD9-81ED-4DB2-BD59-A6C34878D82A}">
                    <a16:rowId xmlns:a16="http://schemas.microsoft.com/office/drawing/2014/main" val="1792707927"/>
                  </a:ext>
                </a:extLst>
              </a:tr>
              <a:tr h="825879">
                <a:tc>
                  <a:txBody>
                    <a:bodyPr/>
                    <a:lstStyle/>
                    <a:p>
                      <a:r>
                        <a:rPr lang="en-US" sz="1600"/>
                        <a:t>Data cleansing and validation </a:t>
                      </a:r>
                    </a:p>
                  </a:txBody>
                  <a:tcPr/>
                </a:tc>
                <a:tc>
                  <a:txBody>
                    <a:bodyPr/>
                    <a:lstStyle/>
                    <a:p>
                      <a:r>
                        <a:rPr lang="en-US" sz="1600"/>
                        <a:t>Modularized Notebook to enable centralized cleansing, </a:t>
                      </a:r>
                      <a:r>
                        <a:rPr lang="en-US" sz="1600" err="1"/>
                        <a:t>dedup</a:t>
                      </a:r>
                      <a:r>
                        <a:rPr lang="en-US" sz="1600"/>
                        <a:t> and validation notebook driven by rule and dataset param.</a:t>
                      </a:r>
                    </a:p>
                  </a:txBody>
                  <a:tcPr/>
                </a:tc>
                <a:tc>
                  <a:txBody>
                    <a:bodyPr/>
                    <a:lstStyle/>
                    <a:p>
                      <a:r>
                        <a:rPr lang="en-US" sz="1600"/>
                        <a:t>Databricks, SQL DB</a:t>
                      </a:r>
                    </a:p>
                  </a:txBody>
                  <a:tcPr/>
                </a:tc>
                <a:tc>
                  <a:txBody>
                    <a:bodyPr/>
                    <a:lstStyle/>
                    <a:p>
                      <a:r>
                        <a:rPr lang="en-US" sz="1600"/>
                        <a:t>Silver</a:t>
                      </a:r>
                    </a:p>
                  </a:txBody>
                  <a:tcPr/>
                </a:tc>
                <a:extLst>
                  <a:ext uri="{0D108BD9-81ED-4DB2-BD59-A6C34878D82A}">
                    <a16:rowId xmlns:a16="http://schemas.microsoft.com/office/drawing/2014/main" val="1816944810"/>
                  </a:ext>
                </a:extLst>
              </a:tr>
              <a:tr h="825879">
                <a:tc>
                  <a:txBody>
                    <a:bodyPr/>
                    <a:lstStyle/>
                    <a:p>
                      <a:r>
                        <a:rPr lang="en-US" sz="1600"/>
                        <a:t>Transformation frameworks</a:t>
                      </a:r>
                    </a:p>
                  </a:txBody>
                  <a:tcPr/>
                </a:tc>
                <a:tc>
                  <a:txBody>
                    <a:bodyPr/>
                    <a:lstStyle/>
                    <a:p>
                      <a:r>
                        <a:rPr lang="en-US" sz="1600"/>
                        <a:t>Modularized Notebook to enable SCD2 and snapshot mechanism across platform</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a:t>Databricks, SQL DB</a:t>
                      </a:r>
                    </a:p>
                    <a:p>
                      <a:endParaRPr lang="en-US" sz="1600"/>
                    </a:p>
                  </a:txBody>
                  <a:tcPr/>
                </a:tc>
                <a:tc>
                  <a:txBody>
                    <a:bodyPr/>
                    <a:lstStyle/>
                    <a:p>
                      <a:r>
                        <a:rPr lang="en-US" sz="1600"/>
                        <a:t>Silver, Gold</a:t>
                      </a:r>
                    </a:p>
                  </a:txBody>
                  <a:tcPr/>
                </a:tc>
                <a:extLst>
                  <a:ext uri="{0D108BD9-81ED-4DB2-BD59-A6C34878D82A}">
                    <a16:rowId xmlns:a16="http://schemas.microsoft.com/office/drawing/2014/main" val="3968964938"/>
                  </a:ext>
                </a:extLst>
              </a:tr>
            </a:tbl>
          </a:graphicData>
        </a:graphic>
      </p:graphicFrame>
    </p:spTree>
    <p:extLst>
      <p:ext uri="{BB962C8B-B14F-4D97-AF65-F5344CB8AC3E}">
        <p14:creationId xmlns:p14="http://schemas.microsoft.com/office/powerpoint/2010/main" val="3638870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B935-A452-7D84-6247-0EB8AF230047}"/>
              </a:ext>
            </a:extLst>
          </p:cNvPr>
          <p:cNvSpPr>
            <a:spLocks noGrp="1"/>
          </p:cNvSpPr>
          <p:nvPr>
            <p:ph type="title"/>
          </p:nvPr>
        </p:nvSpPr>
        <p:spPr/>
        <p:txBody>
          <a:bodyPr/>
          <a:lstStyle/>
          <a:p>
            <a:r>
              <a:rPr lang="en-US"/>
              <a:t>Appendix</a:t>
            </a:r>
          </a:p>
        </p:txBody>
      </p:sp>
      <p:sp>
        <p:nvSpPr>
          <p:cNvPr id="3" name="Slide Number Placeholder 2">
            <a:extLst>
              <a:ext uri="{FF2B5EF4-FFF2-40B4-BE49-F238E27FC236}">
                <a16:creationId xmlns:a16="http://schemas.microsoft.com/office/drawing/2014/main" id="{DBD6196E-6139-BAE5-8150-AEC81C887BB2}"/>
              </a:ext>
            </a:extLst>
          </p:cNvPr>
          <p:cNvSpPr>
            <a:spLocks noGrp="1"/>
          </p:cNvSpPr>
          <p:nvPr>
            <p:ph type="sldNum" sz="quarter" idx="10"/>
          </p:nvPr>
        </p:nvSpPr>
        <p:spPr/>
        <p:txBody>
          <a:bodyPr/>
          <a:lstStyle/>
          <a:p>
            <a:fld id="{C9EBFD1A-B7A0-466A-B83C-FDA8DD378B8A}" type="slidenum">
              <a:rPr lang="en-US" smtClean="0"/>
              <a:pPr/>
              <a:t>59</a:t>
            </a:fld>
            <a:endParaRPr lang="en-US"/>
          </a:p>
        </p:txBody>
      </p:sp>
    </p:spTree>
    <p:extLst>
      <p:ext uri="{BB962C8B-B14F-4D97-AF65-F5344CB8AC3E}">
        <p14:creationId xmlns:p14="http://schemas.microsoft.com/office/powerpoint/2010/main" val="425684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7ED047-8F8E-E410-7654-124A8E821513}"/>
              </a:ext>
            </a:extLst>
          </p:cNvPr>
          <p:cNvSpPr/>
          <p:nvPr/>
        </p:nvSpPr>
        <p:spPr>
          <a:xfrm>
            <a:off x="270734" y="1474516"/>
            <a:ext cx="1524163" cy="45892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72C55F-7834-8B0E-DE9C-91A24DC6D0F4}"/>
              </a:ext>
            </a:extLst>
          </p:cNvPr>
          <p:cNvSpPr>
            <a:spLocks noGrp="1"/>
          </p:cNvSpPr>
          <p:nvPr>
            <p:ph type="sldNum" sz="quarter" idx="10"/>
          </p:nvPr>
        </p:nvSpPr>
        <p:spPr>
          <a:xfrm>
            <a:off x="270734" y="6488505"/>
            <a:ext cx="218008" cy="215444"/>
          </a:xfrm>
        </p:spPr>
        <p:txBody>
          <a:bodyPr/>
          <a:lstStyle/>
          <a:p>
            <a:fld id="{C9EBFD1A-B7A0-466A-B83C-FDA8DD378B8A}" type="slidenum">
              <a:rPr lang="en-US" smtClean="0"/>
              <a:pPr/>
              <a:t>6</a:t>
            </a:fld>
            <a:endParaRPr lang="en-US"/>
          </a:p>
        </p:txBody>
      </p:sp>
      <p:sp>
        <p:nvSpPr>
          <p:cNvPr id="4" name="Title 1">
            <a:extLst>
              <a:ext uri="{FF2B5EF4-FFF2-40B4-BE49-F238E27FC236}">
                <a16:creationId xmlns:a16="http://schemas.microsoft.com/office/drawing/2014/main" id="{1862CB39-20F9-D27C-88A4-7D3C38944BFD}"/>
              </a:ext>
            </a:extLst>
          </p:cNvPr>
          <p:cNvSpPr txBox="1">
            <a:spLocks/>
          </p:cNvSpPr>
          <p:nvPr/>
        </p:nvSpPr>
        <p:spPr>
          <a:xfrm>
            <a:off x="0" y="154051"/>
            <a:ext cx="10820400" cy="424732"/>
          </a:xfrm>
          <a:prstGeom prst="rect">
            <a:avLst/>
          </a:prstGeom>
        </p:spPr>
        <p:txBody>
          <a:bodyPr vert="horz" lIns="91440" tIns="45720" rIns="91440" bIns="45720" rtlCol="0" anchor="t" anchorCtr="0">
            <a:spAutoFit/>
          </a:bodyPr>
          <a:lstStyle>
            <a:lvl1pPr algn="l" defTabSz="1219170" rtl="0" eaLnBrk="1" latinLnBrk="0" hangingPunct="1">
              <a:lnSpc>
                <a:spcPct val="90000"/>
              </a:lnSpc>
              <a:spcBef>
                <a:spcPct val="0"/>
              </a:spcBef>
              <a:buNone/>
              <a:defRPr sz="2400" b="0" kern="1200">
                <a:solidFill>
                  <a:srgbClr val="000000"/>
                </a:solidFill>
                <a:latin typeface="Arial" pitchFamily="34" charset="0"/>
                <a:ea typeface="+mj-ea"/>
                <a:cs typeface="Arial" pitchFamily="34" charset="0"/>
              </a:defRPr>
            </a:lvl1pPr>
          </a:lstStyle>
          <a:p>
            <a:r>
              <a:rPr lang="en-US"/>
              <a:t>Our Understanding of the Herbalife Data Lake program plan</a:t>
            </a:r>
          </a:p>
        </p:txBody>
      </p:sp>
      <p:sp>
        <p:nvSpPr>
          <p:cNvPr id="6" name="Arrow: Pentagon 5">
            <a:extLst>
              <a:ext uri="{FF2B5EF4-FFF2-40B4-BE49-F238E27FC236}">
                <a16:creationId xmlns:a16="http://schemas.microsoft.com/office/drawing/2014/main" id="{5E4E157E-9947-A6A0-7137-49DFFC0810A4}"/>
              </a:ext>
            </a:extLst>
          </p:cNvPr>
          <p:cNvSpPr/>
          <p:nvPr/>
        </p:nvSpPr>
        <p:spPr>
          <a:xfrm>
            <a:off x="281492" y="794265"/>
            <a:ext cx="1769851" cy="616228"/>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white"/>
                </a:solidFill>
                <a:effectLst/>
                <a:uLnTx/>
                <a:uFillTx/>
                <a:latin typeface="Arial"/>
                <a:ea typeface="+mn-ea"/>
                <a:cs typeface="+mn-cs"/>
              </a:rPr>
              <a:t>Completed</a:t>
            </a:r>
          </a:p>
        </p:txBody>
      </p:sp>
      <p:sp>
        <p:nvSpPr>
          <p:cNvPr id="7" name="Arrow: Chevron 6">
            <a:extLst>
              <a:ext uri="{FF2B5EF4-FFF2-40B4-BE49-F238E27FC236}">
                <a16:creationId xmlns:a16="http://schemas.microsoft.com/office/drawing/2014/main" id="{E6262A35-A3F3-13BF-5679-79949141A515}"/>
              </a:ext>
            </a:extLst>
          </p:cNvPr>
          <p:cNvSpPr/>
          <p:nvPr/>
        </p:nvSpPr>
        <p:spPr>
          <a:xfrm>
            <a:off x="1802097" y="794265"/>
            <a:ext cx="2625920" cy="616228"/>
          </a:xfrm>
          <a:prstGeom prst="chevron">
            <a:avLst/>
          </a:prstGeom>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white"/>
                </a:solidFill>
                <a:effectLst/>
                <a:uLnTx/>
                <a:uFillTx/>
                <a:latin typeface="Arial"/>
                <a:ea typeface="+mn-ea"/>
                <a:cs typeface="+mn-cs"/>
              </a:rPr>
              <a:t>Discovery &amp; Pilot</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prstClr val="white"/>
                </a:solidFill>
                <a:effectLst/>
                <a:uLnTx/>
                <a:uFillTx/>
                <a:latin typeface="Arial"/>
                <a:ea typeface="+mn-ea"/>
                <a:cs typeface="+mn-cs"/>
              </a:rPr>
              <a:t>March – April 2023</a:t>
            </a:r>
          </a:p>
        </p:txBody>
      </p:sp>
      <p:sp>
        <p:nvSpPr>
          <p:cNvPr id="8" name="Arrow: Chevron 7">
            <a:extLst>
              <a:ext uri="{FF2B5EF4-FFF2-40B4-BE49-F238E27FC236}">
                <a16:creationId xmlns:a16="http://schemas.microsoft.com/office/drawing/2014/main" id="{24D3C134-132E-C7A5-ABCB-6D9412C34E81}"/>
              </a:ext>
            </a:extLst>
          </p:cNvPr>
          <p:cNvSpPr/>
          <p:nvPr/>
        </p:nvSpPr>
        <p:spPr>
          <a:xfrm>
            <a:off x="4183677" y="794265"/>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1</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May – Jul 2023</a:t>
            </a:r>
          </a:p>
        </p:txBody>
      </p:sp>
      <p:sp>
        <p:nvSpPr>
          <p:cNvPr id="9" name="Arrow: Chevron 8">
            <a:extLst>
              <a:ext uri="{FF2B5EF4-FFF2-40B4-BE49-F238E27FC236}">
                <a16:creationId xmlns:a16="http://schemas.microsoft.com/office/drawing/2014/main" id="{93FF759B-80A4-82CE-2586-D793456DF2A4}"/>
              </a:ext>
            </a:extLst>
          </p:cNvPr>
          <p:cNvSpPr/>
          <p:nvPr/>
        </p:nvSpPr>
        <p:spPr>
          <a:xfrm>
            <a:off x="6560354" y="794265"/>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2</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Aug – Oct 2023</a:t>
            </a:r>
          </a:p>
        </p:txBody>
      </p:sp>
      <p:sp>
        <p:nvSpPr>
          <p:cNvPr id="10" name="Arrow: Chevron 9">
            <a:extLst>
              <a:ext uri="{FF2B5EF4-FFF2-40B4-BE49-F238E27FC236}">
                <a16:creationId xmlns:a16="http://schemas.microsoft.com/office/drawing/2014/main" id="{AAA330FF-5D7C-66A1-9311-72F46C5A0E68}"/>
              </a:ext>
            </a:extLst>
          </p:cNvPr>
          <p:cNvSpPr/>
          <p:nvPr/>
        </p:nvSpPr>
        <p:spPr>
          <a:xfrm>
            <a:off x="8928847" y="794265"/>
            <a:ext cx="2643902"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3- Onwards</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Nov 2023 Onwards</a:t>
            </a:r>
            <a:endParaRPr kumimoji="0" lang="en-US" sz="1600" b="1" i="1" u="none" strike="noStrike" kern="100" cap="none" spc="0" normalizeH="0" baseline="0" noProof="0">
              <a:ln>
                <a:noFill/>
              </a:ln>
              <a:solidFill>
                <a:schemeClr val="tx1"/>
              </a:solidFill>
              <a:effectLst/>
              <a:uLnTx/>
              <a:uFillTx/>
              <a:latin typeface="Arial"/>
              <a:ea typeface="+mn-ea"/>
              <a:cs typeface="+mn-cs"/>
            </a:endParaRPr>
          </a:p>
        </p:txBody>
      </p:sp>
      <p:sp>
        <p:nvSpPr>
          <p:cNvPr id="11" name="TextBox 10">
            <a:extLst>
              <a:ext uri="{FF2B5EF4-FFF2-40B4-BE49-F238E27FC236}">
                <a16:creationId xmlns:a16="http://schemas.microsoft.com/office/drawing/2014/main" id="{13CD494C-E3D0-1450-7885-7ED2ADAF140B}"/>
              </a:ext>
            </a:extLst>
          </p:cNvPr>
          <p:cNvSpPr txBox="1"/>
          <p:nvPr/>
        </p:nvSpPr>
        <p:spPr>
          <a:xfrm>
            <a:off x="281492" y="1592506"/>
            <a:ext cx="1574333" cy="299464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200"/>
              </a:spcBef>
              <a:spcAft>
                <a:spcPts val="200"/>
              </a:spcAft>
              <a:buClrTx/>
              <a:buSzTx/>
              <a:buFontTx/>
              <a:buNone/>
              <a:tabLst/>
              <a:defRPr/>
            </a:pPr>
            <a:r>
              <a:rPr kumimoji="0" lang="en-US" sz="1800" b="1" i="0" u="none" strike="noStrike" kern="100" cap="all"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PREPARE</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Data Lake Strategy</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Technology Selection</a:t>
            </a:r>
          </a:p>
          <a:p>
            <a:pPr marL="573088" lvl="1" indent="-115888">
              <a:lnSpc>
                <a:spcPct val="90000"/>
              </a:lnSpc>
              <a:spcBef>
                <a:spcPts val="200"/>
              </a:spcBef>
              <a:spcAft>
                <a:spcPts val="200"/>
              </a:spcAft>
              <a:buFont typeface="Arial" panose="020B0604020202020204" pitchFamily="34" charset="0"/>
              <a:buChar char="•"/>
              <a:defRPr/>
            </a:pPr>
            <a:r>
              <a:rPr lang="en-US" kern="100">
                <a:solidFill>
                  <a:srgbClr val="373737"/>
                </a:solidFill>
                <a:latin typeface="Calibri" panose="020F0502020204030204" pitchFamily="34" charset="0"/>
                <a:cs typeface="Calibri" panose="020F0502020204030204" pitchFamily="34" charset="0"/>
              </a:rPr>
              <a:t>RFP</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Use case identification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PoC Environment Build</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PoC Execution – Databricks, </a:t>
            </a:r>
            <a:r>
              <a:rPr lang="en-US" kern="100" err="1">
                <a:solidFill>
                  <a:srgbClr val="373737"/>
                </a:solidFill>
                <a:latin typeface="Calibri" panose="020F0502020204030204" pitchFamily="34" charset="0"/>
                <a:cs typeface="Calibri" panose="020F0502020204030204" pitchFamily="34" charset="0"/>
              </a:rPr>
              <a:t>PowerBI</a:t>
            </a: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200"/>
              </a:spcBef>
              <a:spcAft>
                <a:spcPts val="200"/>
              </a:spcAft>
              <a:buClrTx/>
              <a:buSzTx/>
              <a:buFontTx/>
              <a:buNone/>
              <a:tabLst/>
              <a:defRPr/>
            </a:pP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sp>
        <p:nvSpPr>
          <p:cNvPr id="13" name="TextBox 12">
            <a:extLst>
              <a:ext uri="{FF2B5EF4-FFF2-40B4-BE49-F238E27FC236}">
                <a16:creationId xmlns:a16="http://schemas.microsoft.com/office/drawing/2014/main" id="{84EA5D1E-C23B-6A2E-C906-C8815E91ECBD}"/>
              </a:ext>
            </a:extLst>
          </p:cNvPr>
          <p:cNvSpPr txBox="1"/>
          <p:nvPr/>
        </p:nvSpPr>
        <p:spPr>
          <a:xfrm>
            <a:off x="1912103" y="1592506"/>
            <a:ext cx="2271574" cy="299464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200"/>
              </a:spcBef>
              <a:spcAft>
                <a:spcPts val="200"/>
              </a:spcAft>
              <a:buClrTx/>
              <a:buSzTx/>
              <a:buFontTx/>
              <a:buNone/>
              <a:tabLst/>
              <a:defRPr/>
            </a:pPr>
            <a:r>
              <a:rPr lang="en-US" b="1" kern="100" cap="all">
                <a:solidFill>
                  <a:srgbClr val="373737"/>
                </a:solidFill>
                <a:latin typeface="Calibri" panose="020F0502020204030204" pitchFamily="34" charset="0"/>
                <a:cs typeface="Calibri" panose="020F0502020204030204" pitchFamily="34" charset="0"/>
              </a:rPr>
              <a:t>ASSESS</a:t>
            </a:r>
            <a:endParaRPr lang="en-US" kern="100">
              <a:solidFill>
                <a:srgbClr val="373737"/>
              </a:solidFill>
              <a:latin typeface="Calibri" panose="020F0502020204030204" pitchFamily="34" charset="0"/>
              <a:cs typeface="Calibri" panose="020F0502020204030204" pitchFamily="34" charset="0"/>
            </a:endParaRP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Review of Architecture, Technology Stack and impact analysis of gaps, risks and mitigation plan.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Discovery of Data Assets</a:t>
            </a: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573088" lvl="1" indent="-115888">
              <a:lnSpc>
                <a:spcPct val="90000"/>
              </a:lnSpc>
              <a:spcBef>
                <a:spcPts val="200"/>
              </a:spcBef>
              <a:spcAft>
                <a:spcPts val="200"/>
              </a:spcAft>
              <a:buFont typeface="Arial" panose="020B0604020202020204" pitchFamily="34" charset="0"/>
              <a:buChar char="•"/>
              <a:defRPr/>
            </a:pPr>
            <a:r>
              <a:rPr lang="en-US" kern="100">
                <a:solidFill>
                  <a:srgbClr val="373737"/>
                </a:solidFill>
                <a:latin typeface="Calibri" panose="020F0502020204030204" pitchFamily="34" charset="0"/>
                <a:cs typeface="Calibri" panose="020F0502020204030204" pitchFamily="34" charset="0"/>
              </a:rPr>
              <a:t>Inventory Analysis</a:t>
            </a:r>
          </a:p>
          <a:p>
            <a:pPr marL="573088" lvl="1" indent="-115888">
              <a:lnSpc>
                <a:spcPct val="90000"/>
              </a:lnSpc>
              <a:spcBef>
                <a:spcPts val="200"/>
              </a:spcBef>
              <a:spcAft>
                <a:spcPts val="200"/>
              </a:spcAft>
              <a:buFont typeface="Arial" panose="020B0604020202020204" pitchFamily="34" charset="0"/>
              <a:buChar char="•"/>
              <a:defRPr/>
            </a:pPr>
            <a:r>
              <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Patterns for Implementation based on Technology Stack</a:t>
            </a:r>
          </a:p>
          <a:p>
            <a:pPr marL="573088" lvl="1" indent="-115888">
              <a:lnSpc>
                <a:spcPct val="90000"/>
              </a:lnSpc>
              <a:spcBef>
                <a:spcPts val="200"/>
              </a:spcBef>
              <a:spcAft>
                <a:spcPts val="200"/>
              </a:spcAft>
              <a:buFont typeface="Arial" panose="020B0604020202020204" pitchFamily="34" charset="0"/>
              <a:buChar char="•"/>
              <a:defRPr/>
            </a:pPr>
            <a:r>
              <a:rPr lang="en-US" kern="100">
                <a:solidFill>
                  <a:srgbClr val="373737"/>
                </a:solidFill>
                <a:latin typeface="Calibri" panose="020F0502020204030204" pitchFamily="34" charset="0"/>
                <a:cs typeface="Calibri" panose="020F0502020204030204" pitchFamily="34" charset="0"/>
              </a:rPr>
              <a:t>Implementation Roadmap</a:t>
            </a:r>
          </a:p>
          <a:p>
            <a:pPr marL="573088" lvl="1" indent="-115888">
              <a:lnSpc>
                <a:spcPct val="90000"/>
              </a:lnSpc>
              <a:spcBef>
                <a:spcPts val="200"/>
              </a:spcBef>
              <a:spcAft>
                <a:spcPts val="200"/>
              </a:spcAft>
              <a:buFont typeface="Arial" panose="020B0604020202020204" pitchFamily="34" charset="0"/>
              <a:buChar char="•"/>
              <a:defRPr/>
            </a:pPr>
            <a:r>
              <a:rPr lang="en-US" kern="100">
                <a:solidFill>
                  <a:srgbClr val="373737"/>
                </a:solidFill>
                <a:latin typeface="Calibri" panose="020F0502020204030204" pitchFamily="34" charset="0"/>
                <a:cs typeface="Calibri" panose="020F0502020204030204" pitchFamily="34" charset="0"/>
              </a:rPr>
              <a:t>Use Case analysis</a:t>
            </a:r>
          </a:p>
          <a:p>
            <a:pPr marL="115888" indent="-115888">
              <a:lnSpc>
                <a:spcPct val="90000"/>
              </a:lnSpc>
              <a:spcBef>
                <a:spcPts val="200"/>
              </a:spcBef>
              <a:spcAft>
                <a:spcPts val="200"/>
              </a:spcAft>
              <a:buFont typeface="Arial" panose="020B0604020202020204" pitchFamily="34" charset="0"/>
              <a:buChar char="•"/>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200"/>
              </a:spcBef>
              <a:spcAft>
                <a:spcPts val="200"/>
              </a:spcAft>
              <a:buClrTx/>
              <a:buSzTx/>
              <a:buFontTx/>
              <a:buNone/>
              <a:tabLst/>
              <a:defRPr/>
            </a:pP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sp>
        <p:nvSpPr>
          <p:cNvPr id="14" name="TextBox 13">
            <a:extLst>
              <a:ext uri="{FF2B5EF4-FFF2-40B4-BE49-F238E27FC236}">
                <a16:creationId xmlns:a16="http://schemas.microsoft.com/office/drawing/2014/main" id="{3EEA0AC7-7130-69F4-2493-1831696FA161}"/>
              </a:ext>
            </a:extLst>
          </p:cNvPr>
          <p:cNvSpPr txBox="1"/>
          <p:nvPr/>
        </p:nvSpPr>
        <p:spPr>
          <a:xfrm>
            <a:off x="4428017" y="1592506"/>
            <a:ext cx="2271574" cy="299464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200"/>
              </a:spcBef>
              <a:spcAft>
                <a:spcPts val="200"/>
              </a:spcAft>
              <a:buClrTx/>
              <a:buSzTx/>
              <a:buFontTx/>
              <a:buNone/>
              <a:tabLst/>
              <a:defRPr/>
            </a:pPr>
            <a:r>
              <a:rPr kumimoji="0" lang="en-US" sz="1800" b="1" i="0" u="none" strike="noStrike" kern="100" cap="all"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CRAWL</a:t>
            </a:r>
            <a:endParaRPr lang="en-US" kern="100">
              <a:solidFill>
                <a:srgbClr val="373737"/>
              </a:solidFill>
              <a:latin typeface="Calibri" panose="020F0502020204030204" pitchFamily="34" charset="0"/>
              <a:cs typeface="Calibri" panose="020F0502020204030204" pitchFamily="34" charset="0"/>
            </a:endParaRP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Setup Data Foundation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Automation Frameworks and templates development</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Conversion cycle 1 with low level of automation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Analytics use case enablement &amp; delivery</a:t>
            </a:r>
          </a:p>
          <a:p>
            <a:pPr marR="0" lvl="0" algn="l" defTabSz="914400" rtl="0" eaLnBrk="1" fontAlgn="auto" latinLnBrk="0" hangingPunct="1">
              <a:lnSpc>
                <a:spcPct val="90000"/>
              </a:lnSpc>
              <a:spcBef>
                <a:spcPts val="200"/>
              </a:spcBef>
              <a:spcAft>
                <a:spcPts val="200"/>
              </a:spcAft>
              <a:buClrTx/>
              <a:buSzTx/>
              <a:tabLst/>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200"/>
              </a:spcBef>
              <a:spcAft>
                <a:spcPts val="200"/>
              </a:spcAft>
              <a:buClrTx/>
              <a:buSzTx/>
              <a:buFontTx/>
              <a:buNone/>
              <a:tabLst/>
              <a:defRPr/>
            </a:pP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sp>
        <p:nvSpPr>
          <p:cNvPr id="15" name="TextBox 14">
            <a:extLst>
              <a:ext uri="{FF2B5EF4-FFF2-40B4-BE49-F238E27FC236}">
                <a16:creationId xmlns:a16="http://schemas.microsoft.com/office/drawing/2014/main" id="{BFB557CE-AD82-CF4C-9B77-85E505E45E77}"/>
              </a:ext>
            </a:extLst>
          </p:cNvPr>
          <p:cNvSpPr txBox="1"/>
          <p:nvPr/>
        </p:nvSpPr>
        <p:spPr>
          <a:xfrm>
            <a:off x="6816797" y="1655380"/>
            <a:ext cx="2271574" cy="299464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200"/>
              </a:spcBef>
              <a:spcAft>
                <a:spcPts val="200"/>
              </a:spcAft>
              <a:buClrTx/>
              <a:buSzTx/>
              <a:buFontTx/>
              <a:buNone/>
              <a:tabLst/>
              <a:defRPr/>
            </a:pPr>
            <a:r>
              <a:rPr kumimoji="0" lang="en-US" sz="1800" b="1" i="0" u="none" strike="noStrike" kern="100" cap="all"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WALK</a:t>
            </a:r>
            <a:endParaRPr lang="en-US" kern="100">
              <a:solidFill>
                <a:srgbClr val="373737"/>
              </a:solidFill>
              <a:latin typeface="Calibri" panose="020F0502020204030204" pitchFamily="34" charset="0"/>
              <a:cs typeface="Calibri" panose="020F0502020204030204" pitchFamily="34" charset="0"/>
            </a:endParaRP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Harden Data Foundation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Automation Frameworks &amp; templates build and enhancements</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Conversion cycle 2 with acceleration.</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Resolve Technical Debts</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Analytics use case delivery</a:t>
            </a:r>
          </a:p>
          <a:p>
            <a:pPr marR="0" lvl="0" algn="l" defTabSz="914400" rtl="0" eaLnBrk="1" fontAlgn="auto" latinLnBrk="0" hangingPunct="1">
              <a:lnSpc>
                <a:spcPct val="90000"/>
              </a:lnSpc>
              <a:spcBef>
                <a:spcPts val="200"/>
              </a:spcBef>
              <a:spcAft>
                <a:spcPts val="200"/>
              </a:spcAft>
              <a:buClrTx/>
              <a:buSzTx/>
              <a:tabLst/>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200"/>
              </a:spcBef>
              <a:spcAft>
                <a:spcPts val="200"/>
              </a:spcAft>
              <a:buClrTx/>
              <a:buSzTx/>
              <a:buFontTx/>
              <a:buNone/>
              <a:tabLst/>
              <a:defRPr/>
            </a:pP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sp>
        <p:nvSpPr>
          <p:cNvPr id="16" name="TextBox 15">
            <a:extLst>
              <a:ext uri="{FF2B5EF4-FFF2-40B4-BE49-F238E27FC236}">
                <a16:creationId xmlns:a16="http://schemas.microsoft.com/office/drawing/2014/main" id="{A7767053-7A0E-9638-CA49-3EE0CF0D2BF5}"/>
              </a:ext>
            </a:extLst>
          </p:cNvPr>
          <p:cNvSpPr txBox="1"/>
          <p:nvPr/>
        </p:nvSpPr>
        <p:spPr>
          <a:xfrm>
            <a:off x="9068999" y="1655379"/>
            <a:ext cx="2271574" cy="299464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200"/>
              </a:spcBef>
              <a:spcAft>
                <a:spcPts val="200"/>
              </a:spcAft>
              <a:buClrTx/>
              <a:buSzTx/>
              <a:buFontTx/>
              <a:buNone/>
              <a:tabLst/>
              <a:defRPr/>
            </a:pPr>
            <a:r>
              <a:rPr kumimoji="0" lang="en-US" sz="1800" b="1" i="0" u="none" strike="noStrike" kern="100" cap="all"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RUN</a:t>
            </a:r>
            <a:endParaRPr lang="en-US" kern="100">
              <a:solidFill>
                <a:srgbClr val="373737"/>
              </a:solidFill>
              <a:latin typeface="Calibri" panose="020F0502020204030204" pitchFamily="34" charset="0"/>
              <a:cs typeface="Calibri" panose="020F0502020204030204" pitchFamily="34" charset="0"/>
            </a:endParaRP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Continuous Hardening</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Conversion cycle 3 onwards at scale</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Resolve Technical Debts</a:t>
            </a:r>
          </a:p>
          <a:p>
            <a:pPr marL="115888" marR="0" lvl="0" indent="-115888" algn="l" defTabSz="914400" rtl="0" eaLnBrk="1" fontAlgn="auto" latinLnBrk="0" hangingPunct="1">
              <a:lnSpc>
                <a:spcPct val="90000"/>
              </a:lnSpc>
              <a:spcBef>
                <a:spcPts val="200"/>
              </a:spcBef>
              <a:spcAft>
                <a:spcPts val="200"/>
              </a:spcAft>
              <a:buClrTx/>
              <a:buSzTx/>
              <a:buFont typeface="Arial" panose="020B0604020202020204" pitchFamily="34" charset="0"/>
              <a:buChar char="•"/>
              <a:tabLst/>
              <a:defRPr/>
            </a:pPr>
            <a:r>
              <a:rPr lang="en-US" kern="100">
                <a:solidFill>
                  <a:srgbClr val="373737"/>
                </a:solidFill>
                <a:latin typeface="Calibri" panose="020F0502020204030204" pitchFamily="34" charset="0"/>
                <a:cs typeface="Calibri" panose="020F0502020204030204" pitchFamily="34" charset="0"/>
              </a:rPr>
              <a:t>Analytics use case delivery</a:t>
            </a:r>
          </a:p>
          <a:p>
            <a:pPr marR="0" lvl="0" algn="l" defTabSz="914400" rtl="0" eaLnBrk="1" fontAlgn="auto" latinLnBrk="0" hangingPunct="1">
              <a:lnSpc>
                <a:spcPct val="90000"/>
              </a:lnSpc>
              <a:spcBef>
                <a:spcPts val="200"/>
              </a:spcBef>
              <a:spcAft>
                <a:spcPts val="200"/>
              </a:spcAft>
              <a:buClrTx/>
              <a:buSzTx/>
              <a:tabLst/>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lang="en-US" kern="100">
              <a:solidFill>
                <a:srgbClr val="373737"/>
              </a:solidFill>
              <a:latin typeface="Calibri" panose="020F0502020204030204" pitchFamily="34" charset="0"/>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115888" indent="-115888">
              <a:lnSpc>
                <a:spcPct val="90000"/>
              </a:lnSpc>
              <a:spcBef>
                <a:spcPts val="200"/>
              </a:spcBef>
              <a:spcAft>
                <a:spcPts val="200"/>
              </a:spcAft>
              <a:buFont typeface="Arial" panose="020B0604020202020204" pitchFamily="34" charset="0"/>
              <a:buChar char="•"/>
              <a:defRPr/>
            </a:pPr>
            <a:endParaRPr kumimoji="0" lang="en-US"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90000"/>
              </a:lnSpc>
              <a:spcBef>
                <a:spcPts val="200"/>
              </a:spcBef>
              <a:spcAft>
                <a:spcPts val="200"/>
              </a:spcAft>
              <a:buClrTx/>
              <a:buSzTx/>
              <a:buFontTx/>
              <a:buNone/>
              <a:tabLst/>
              <a:defRPr/>
            </a:pPr>
            <a:endParaRPr kumimoji="0" lang="en-US" sz="18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sp>
        <p:nvSpPr>
          <p:cNvPr id="18" name="Rectangle 17">
            <a:extLst>
              <a:ext uri="{FF2B5EF4-FFF2-40B4-BE49-F238E27FC236}">
                <a16:creationId xmlns:a16="http://schemas.microsoft.com/office/drawing/2014/main" id="{39322EA7-8856-6D69-1CBE-6B9079EEBCBC}"/>
              </a:ext>
            </a:extLst>
          </p:cNvPr>
          <p:cNvSpPr/>
          <p:nvPr/>
        </p:nvSpPr>
        <p:spPr>
          <a:xfrm>
            <a:off x="1802097" y="1474516"/>
            <a:ext cx="2423136" cy="45892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303FB8-7AA9-2F8A-5994-5EA155D7DD73}"/>
              </a:ext>
            </a:extLst>
          </p:cNvPr>
          <p:cNvSpPr/>
          <p:nvPr/>
        </p:nvSpPr>
        <p:spPr>
          <a:xfrm>
            <a:off x="4239955" y="1474516"/>
            <a:ext cx="2423136" cy="45892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BE0901-D410-E358-2553-A43883101303}"/>
              </a:ext>
            </a:extLst>
          </p:cNvPr>
          <p:cNvSpPr/>
          <p:nvPr/>
        </p:nvSpPr>
        <p:spPr>
          <a:xfrm>
            <a:off x="6672727" y="1474515"/>
            <a:ext cx="2279066" cy="45892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3F2B1C1-043C-2A67-6C64-1C96B1115302}"/>
              </a:ext>
            </a:extLst>
          </p:cNvPr>
          <p:cNvSpPr/>
          <p:nvPr/>
        </p:nvSpPr>
        <p:spPr>
          <a:xfrm>
            <a:off x="8961429" y="1474515"/>
            <a:ext cx="2579492" cy="45892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672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0489-9F1C-95DE-A2E4-F876C1F13183}"/>
              </a:ext>
            </a:extLst>
          </p:cNvPr>
          <p:cNvSpPr>
            <a:spLocks noGrp="1"/>
          </p:cNvSpPr>
          <p:nvPr>
            <p:ph type="title"/>
          </p:nvPr>
        </p:nvSpPr>
        <p:spPr>
          <a:xfrm>
            <a:off x="243840" y="181858"/>
            <a:ext cx="11704320" cy="424732"/>
          </a:xfrm>
        </p:spPr>
        <p:txBody>
          <a:bodyPr/>
          <a:lstStyle/>
          <a:p>
            <a:r>
              <a:rPr lang="en-US"/>
              <a:t>Roadmap for Data Lake platform capability enablement</a:t>
            </a:r>
          </a:p>
        </p:txBody>
      </p:sp>
      <p:sp>
        <p:nvSpPr>
          <p:cNvPr id="3" name="Slide Number Placeholder 2">
            <a:extLst>
              <a:ext uri="{FF2B5EF4-FFF2-40B4-BE49-F238E27FC236}">
                <a16:creationId xmlns:a16="http://schemas.microsoft.com/office/drawing/2014/main" id="{F0AA1CAE-8131-7319-9418-F599DA460DE9}"/>
              </a:ext>
            </a:extLst>
          </p:cNvPr>
          <p:cNvSpPr>
            <a:spLocks noGrp="1"/>
          </p:cNvSpPr>
          <p:nvPr>
            <p:ph type="sldNum" sz="quarter" idx="10"/>
          </p:nvPr>
        </p:nvSpPr>
        <p:spPr>
          <a:xfrm>
            <a:off x="-498067" y="6195142"/>
            <a:ext cx="218008" cy="2154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EBFD1A-B7A0-466A-B83C-FDA8DD378B8A}" type="slidenum">
              <a:rPr kumimoji="0" lang="en-US" sz="1400" b="0" i="0" u="none" strike="noStrike" kern="1200" cap="none" spc="0" normalizeH="0" baseline="0" noProof="0" smtClean="0">
                <a:ln>
                  <a:noFill/>
                </a:ln>
                <a:solidFill>
                  <a:srgbClr val="CEDBE6">
                    <a:lumMod val="50000"/>
                  </a:srgbClr>
                </a:solidFill>
                <a:effectLst/>
                <a:uLnTx/>
                <a:uFillTx/>
                <a:latin typeface="Arial" pitchFamily="34" charset="0"/>
                <a:ea typeface="+mn-ea"/>
                <a:cs typeface="Arial"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60</a:t>
            </a:fld>
            <a:endParaRPr kumimoji="0" lang="en-US" sz="1400" b="0" i="0" u="none" strike="noStrike" kern="1200" cap="none" spc="0" normalizeH="0" baseline="0" noProof="0">
              <a:ln>
                <a:noFill/>
              </a:ln>
              <a:solidFill>
                <a:srgbClr val="CEDBE6">
                  <a:lumMod val="50000"/>
                </a:srgbClr>
              </a:solidFill>
              <a:effectLst/>
              <a:uLnTx/>
              <a:uFillTx/>
              <a:latin typeface="Arial" pitchFamily="34" charset="0"/>
              <a:ea typeface="+mn-ea"/>
              <a:cs typeface="Arial" pitchFamily="34" charset="0"/>
            </a:endParaRPr>
          </a:p>
        </p:txBody>
      </p:sp>
      <p:sp>
        <p:nvSpPr>
          <p:cNvPr id="4" name="TextBox 3">
            <a:extLst>
              <a:ext uri="{FF2B5EF4-FFF2-40B4-BE49-F238E27FC236}">
                <a16:creationId xmlns:a16="http://schemas.microsoft.com/office/drawing/2014/main" id="{CA6C3DA6-1FB3-0E91-ACB5-FA61ED384ACA}"/>
              </a:ext>
            </a:extLst>
          </p:cNvPr>
          <p:cNvSpPr txBox="1"/>
          <p:nvPr/>
        </p:nvSpPr>
        <p:spPr>
          <a:xfrm>
            <a:off x="913643" y="1279887"/>
            <a:ext cx="3327430" cy="826277"/>
          </a:xfrm>
          <a:prstGeom prst="rect">
            <a:avLst/>
          </a:prstGeom>
          <a:solidFill>
            <a:schemeClr val="bg1">
              <a:lumMod val="95000"/>
            </a:schemeClr>
          </a:solidFill>
          <a:ln>
            <a:solidFill>
              <a:schemeClr val="tx1"/>
            </a:solidFill>
            <a:prstDash val="dash"/>
          </a:ln>
        </p:spPr>
        <p:txBody>
          <a:bodyPr wrap="square" rtlCol="0">
            <a:norm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Data Ingestion: </a:t>
            </a:r>
            <a:r>
              <a:rPr kumimoji="0" lang="en-US" sz="11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Raw Zone</a:t>
            </a:r>
            <a:endPar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pic>
        <p:nvPicPr>
          <p:cNvPr id="7" name="Graphic 6" descr="Flag with solid fill">
            <a:extLst>
              <a:ext uri="{FF2B5EF4-FFF2-40B4-BE49-F238E27FC236}">
                <a16:creationId xmlns:a16="http://schemas.microsoft.com/office/drawing/2014/main" id="{330FFE6F-632D-60A2-40ED-42BA242BE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5116" y="1474002"/>
            <a:ext cx="242731" cy="186343"/>
          </a:xfrm>
          <a:prstGeom prst="rect">
            <a:avLst/>
          </a:prstGeom>
        </p:spPr>
      </p:pic>
      <p:pic>
        <p:nvPicPr>
          <p:cNvPr id="10" name="Graphic 9" descr="Flag with solid fill">
            <a:extLst>
              <a:ext uri="{FF2B5EF4-FFF2-40B4-BE49-F238E27FC236}">
                <a16:creationId xmlns:a16="http://schemas.microsoft.com/office/drawing/2014/main" id="{B88A0DF7-3AEB-974B-0934-969A362FB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36" y="1666527"/>
            <a:ext cx="242731" cy="186343"/>
          </a:xfrm>
          <a:prstGeom prst="rect">
            <a:avLst/>
          </a:prstGeom>
        </p:spPr>
      </p:pic>
      <p:pic>
        <p:nvPicPr>
          <p:cNvPr id="13" name="Graphic 12" descr="Flag with solid fill">
            <a:extLst>
              <a:ext uri="{FF2B5EF4-FFF2-40B4-BE49-F238E27FC236}">
                <a16:creationId xmlns:a16="http://schemas.microsoft.com/office/drawing/2014/main" id="{CF444F60-45B9-1B9E-E04F-2F56BA0544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7685" y="1887955"/>
            <a:ext cx="242731" cy="186343"/>
          </a:xfrm>
          <a:prstGeom prst="rect">
            <a:avLst/>
          </a:prstGeom>
        </p:spPr>
      </p:pic>
      <p:sp>
        <p:nvSpPr>
          <p:cNvPr id="21" name="TextBox 20">
            <a:extLst>
              <a:ext uri="{FF2B5EF4-FFF2-40B4-BE49-F238E27FC236}">
                <a16:creationId xmlns:a16="http://schemas.microsoft.com/office/drawing/2014/main" id="{9C2706D5-5147-408B-000C-9038F73D7F78}"/>
              </a:ext>
            </a:extLst>
          </p:cNvPr>
          <p:cNvSpPr txBox="1"/>
          <p:nvPr/>
        </p:nvSpPr>
        <p:spPr>
          <a:xfrm>
            <a:off x="1624443" y="2945155"/>
            <a:ext cx="7906266" cy="928922"/>
          </a:xfrm>
          <a:prstGeom prst="rect">
            <a:avLst/>
          </a:prstGeom>
          <a:solidFill>
            <a:schemeClr val="bg1">
              <a:lumMod val="95000"/>
            </a:schemeClr>
          </a:solidFill>
          <a:ln>
            <a:solidFill>
              <a:schemeClr val="tx1"/>
            </a:solidFill>
            <a:prstDash val="dash"/>
          </a:ln>
        </p:spPr>
        <p:txBody>
          <a:bodyPr wrap="square" rtlCol="0">
            <a:norm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Data Processing: </a:t>
            </a:r>
            <a:r>
              <a:rPr kumimoji="0" lang="en-US" sz="11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All Zones</a:t>
            </a:r>
            <a:endPar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pic>
        <p:nvPicPr>
          <p:cNvPr id="31" name="Graphic 30" descr="Flag with solid fill">
            <a:extLst>
              <a:ext uri="{FF2B5EF4-FFF2-40B4-BE49-F238E27FC236}">
                <a16:creationId xmlns:a16="http://schemas.microsoft.com/office/drawing/2014/main" id="{6502E86D-AD72-B408-AA54-7CBB2B018F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5508" y="3138603"/>
            <a:ext cx="242731" cy="186343"/>
          </a:xfrm>
          <a:prstGeom prst="rect">
            <a:avLst/>
          </a:prstGeom>
        </p:spPr>
      </p:pic>
      <p:pic>
        <p:nvPicPr>
          <p:cNvPr id="35" name="Graphic 34" descr="Flag with solid fill">
            <a:extLst>
              <a:ext uri="{FF2B5EF4-FFF2-40B4-BE49-F238E27FC236}">
                <a16:creationId xmlns:a16="http://schemas.microsoft.com/office/drawing/2014/main" id="{1D5632F3-BB28-94C0-23A6-AAD8A46CA7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7371" y="3367996"/>
            <a:ext cx="242731" cy="186343"/>
          </a:xfrm>
          <a:prstGeom prst="rect">
            <a:avLst/>
          </a:prstGeom>
        </p:spPr>
      </p:pic>
      <p:pic>
        <p:nvPicPr>
          <p:cNvPr id="39" name="Graphic 38" descr="Flag with solid fill">
            <a:extLst>
              <a:ext uri="{FF2B5EF4-FFF2-40B4-BE49-F238E27FC236}">
                <a16:creationId xmlns:a16="http://schemas.microsoft.com/office/drawing/2014/main" id="{F3EB3C5C-3125-79BD-BBC2-F427C7FBD5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619" y="3641205"/>
            <a:ext cx="242731" cy="186343"/>
          </a:xfrm>
          <a:prstGeom prst="rect">
            <a:avLst/>
          </a:prstGeom>
        </p:spPr>
      </p:pic>
      <p:sp>
        <p:nvSpPr>
          <p:cNvPr id="43" name="TextBox 42">
            <a:extLst>
              <a:ext uri="{FF2B5EF4-FFF2-40B4-BE49-F238E27FC236}">
                <a16:creationId xmlns:a16="http://schemas.microsoft.com/office/drawing/2014/main" id="{33061F13-1DD9-91EF-F68B-09E86BDE4AE2}"/>
              </a:ext>
            </a:extLst>
          </p:cNvPr>
          <p:cNvSpPr txBox="1"/>
          <p:nvPr/>
        </p:nvSpPr>
        <p:spPr>
          <a:xfrm>
            <a:off x="1255415" y="3923765"/>
            <a:ext cx="10326947" cy="928922"/>
          </a:xfrm>
          <a:prstGeom prst="rect">
            <a:avLst/>
          </a:prstGeom>
          <a:solidFill>
            <a:schemeClr val="bg1">
              <a:lumMod val="95000"/>
            </a:schemeClr>
          </a:solidFill>
          <a:ln>
            <a:solidFill>
              <a:schemeClr val="tx1"/>
            </a:solidFill>
            <a:prstDash val="dash"/>
          </a:ln>
        </p:spPr>
        <p:txBody>
          <a:bodyPr wrap="square" rtlCol="0">
            <a:norm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100" b="1" i="0" u="none" strike="noStrike" kern="100" cap="none" spc="0" normalizeH="0" baseline="0" noProof="0" err="1">
                <a:ln>
                  <a:noFill/>
                </a:ln>
                <a:solidFill>
                  <a:srgbClr val="373737"/>
                </a:solidFill>
                <a:effectLst/>
                <a:uLnTx/>
                <a:uFillTx/>
                <a:latin typeface="Calibri" panose="020F0502020204030204" pitchFamily="34" charset="0"/>
                <a:ea typeface="+mn-ea"/>
                <a:cs typeface="Calibri" panose="020F0502020204030204" pitchFamily="34" charset="0"/>
              </a:rPr>
              <a:t>PowerBI</a:t>
            </a:r>
            <a:endPar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pic>
        <p:nvPicPr>
          <p:cNvPr id="47" name="Graphic 46" descr="Flag with solid fill">
            <a:extLst>
              <a:ext uri="{FF2B5EF4-FFF2-40B4-BE49-F238E27FC236}">
                <a16:creationId xmlns:a16="http://schemas.microsoft.com/office/drawing/2014/main" id="{4D45C70E-9CAE-5CD9-39D8-3707DAE76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143" y="4117396"/>
            <a:ext cx="242731" cy="186343"/>
          </a:xfrm>
          <a:prstGeom prst="rect">
            <a:avLst/>
          </a:prstGeom>
        </p:spPr>
      </p:pic>
      <p:sp>
        <p:nvSpPr>
          <p:cNvPr id="48" name="TextBox 47">
            <a:extLst>
              <a:ext uri="{FF2B5EF4-FFF2-40B4-BE49-F238E27FC236}">
                <a16:creationId xmlns:a16="http://schemas.microsoft.com/office/drawing/2014/main" id="{3A3824AE-BD5A-EA75-BCF3-FFFC001EA8FC}"/>
              </a:ext>
            </a:extLst>
          </p:cNvPr>
          <p:cNvSpPr txBox="1"/>
          <p:nvPr/>
        </p:nvSpPr>
        <p:spPr>
          <a:xfrm>
            <a:off x="3845359" y="4352191"/>
            <a:ext cx="896246" cy="186342"/>
          </a:xfrm>
          <a:prstGeom prst="rect">
            <a:avLst/>
          </a:prstGeom>
          <a:noFill/>
        </p:spPr>
        <p:txBody>
          <a:bodyPr wrap="square" rtlCol="0">
            <a:no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endParaRPr kumimoji="0" lang="en-US" sz="1000" b="0" i="1" u="none" strike="noStrike" kern="1200" cap="none" spc="0" normalizeH="0" baseline="0" noProof="0">
              <a:ln/>
              <a:solidFill>
                <a:sysClr val="windowText" lastClr="000000"/>
              </a:solidFill>
              <a:effectLst/>
              <a:uLnTx/>
              <a:uFillTx/>
              <a:latin typeface="Calibri"/>
              <a:ea typeface="+mn-ea"/>
              <a:cs typeface="Arial" panose="020B0604020202020204" pitchFamily="34" charset="0"/>
            </a:endParaRPr>
          </a:p>
        </p:txBody>
      </p:sp>
      <p:pic>
        <p:nvPicPr>
          <p:cNvPr id="52" name="Graphic 51" descr="Flag with solid fill">
            <a:extLst>
              <a:ext uri="{FF2B5EF4-FFF2-40B4-BE49-F238E27FC236}">
                <a16:creationId xmlns:a16="http://schemas.microsoft.com/office/drawing/2014/main" id="{0021E1B0-B96C-810E-C348-E187EE78D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2254" y="4619998"/>
            <a:ext cx="242731" cy="186343"/>
          </a:xfrm>
          <a:prstGeom prst="rect">
            <a:avLst/>
          </a:prstGeom>
        </p:spPr>
      </p:pic>
      <p:pic>
        <p:nvPicPr>
          <p:cNvPr id="58" name="Graphic 57" descr="Flag with solid fill">
            <a:extLst>
              <a:ext uri="{FF2B5EF4-FFF2-40B4-BE49-F238E27FC236}">
                <a16:creationId xmlns:a16="http://schemas.microsoft.com/office/drawing/2014/main" id="{F516A848-D4D6-D0EE-66F0-60D8D0C58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1941" y="4340326"/>
            <a:ext cx="242731" cy="186343"/>
          </a:xfrm>
          <a:prstGeom prst="rect">
            <a:avLst/>
          </a:prstGeom>
        </p:spPr>
      </p:pic>
      <p:pic>
        <p:nvPicPr>
          <p:cNvPr id="63" name="Graphic 62" descr="Flag with solid fill">
            <a:extLst>
              <a:ext uri="{FF2B5EF4-FFF2-40B4-BE49-F238E27FC236}">
                <a16:creationId xmlns:a16="http://schemas.microsoft.com/office/drawing/2014/main" id="{AB86B730-724C-0FF3-90BF-35416BE6D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3911" y="4608305"/>
            <a:ext cx="242731" cy="186343"/>
          </a:xfrm>
          <a:prstGeom prst="rect">
            <a:avLst/>
          </a:prstGeom>
        </p:spPr>
      </p:pic>
      <p:sp>
        <p:nvSpPr>
          <p:cNvPr id="65" name="TextBox 64">
            <a:extLst>
              <a:ext uri="{FF2B5EF4-FFF2-40B4-BE49-F238E27FC236}">
                <a16:creationId xmlns:a16="http://schemas.microsoft.com/office/drawing/2014/main" id="{FD86AA43-BD46-1C08-A051-D909D959B174}"/>
              </a:ext>
            </a:extLst>
          </p:cNvPr>
          <p:cNvSpPr txBox="1"/>
          <p:nvPr/>
        </p:nvSpPr>
        <p:spPr>
          <a:xfrm>
            <a:off x="1258078" y="4923651"/>
            <a:ext cx="8418967" cy="1702187"/>
          </a:xfrm>
          <a:prstGeom prst="rect">
            <a:avLst/>
          </a:prstGeom>
          <a:solidFill>
            <a:schemeClr val="bg1">
              <a:lumMod val="95000"/>
            </a:schemeClr>
          </a:solidFill>
          <a:ln>
            <a:solidFill>
              <a:schemeClr val="tx1"/>
            </a:solidFill>
            <a:prstDash val="dash"/>
          </a:ln>
        </p:spPr>
        <p:txBody>
          <a:bodyPr wrap="square" rtlCol="0">
            <a:norm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100" b="1" i="0" u="none" strike="noStrike" kern="100" cap="none" spc="0" normalizeH="0" baseline="0" noProof="0">
                <a:ln>
                  <a:noFill/>
                </a:ln>
                <a:effectLst/>
                <a:uLnTx/>
                <a:uFillTx/>
                <a:latin typeface="Calibri" panose="020F0502020204030204" pitchFamily="34" charset="0"/>
                <a:ea typeface="+mn-ea"/>
                <a:cs typeface="Calibri" panose="020F0502020204030204" pitchFamily="34" charset="0"/>
              </a:rPr>
              <a:t>DevOps Integration</a:t>
            </a:r>
          </a:p>
        </p:txBody>
      </p:sp>
      <p:pic>
        <p:nvPicPr>
          <p:cNvPr id="69" name="Graphic 68" descr="Flag with solid fill">
            <a:extLst>
              <a:ext uri="{FF2B5EF4-FFF2-40B4-BE49-F238E27FC236}">
                <a16:creationId xmlns:a16="http://schemas.microsoft.com/office/drawing/2014/main" id="{80588633-3722-AB9A-AB22-D350024ED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143" y="5117099"/>
            <a:ext cx="242731" cy="186343"/>
          </a:xfrm>
          <a:prstGeom prst="rect">
            <a:avLst/>
          </a:prstGeom>
        </p:spPr>
      </p:pic>
      <p:pic>
        <p:nvPicPr>
          <p:cNvPr id="74" name="Graphic 73" descr="Flag with solid fill">
            <a:extLst>
              <a:ext uri="{FF2B5EF4-FFF2-40B4-BE49-F238E27FC236}">
                <a16:creationId xmlns:a16="http://schemas.microsoft.com/office/drawing/2014/main" id="{DEBCD22F-DEDE-F705-85E0-2E5700A0B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143" y="5371964"/>
            <a:ext cx="242731" cy="186343"/>
          </a:xfrm>
          <a:prstGeom prst="rect">
            <a:avLst/>
          </a:prstGeom>
        </p:spPr>
      </p:pic>
      <p:pic>
        <p:nvPicPr>
          <p:cNvPr id="79" name="Graphic 78" descr="Flag with solid fill">
            <a:extLst>
              <a:ext uri="{FF2B5EF4-FFF2-40B4-BE49-F238E27FC236}">
                <a16:creationId xmlns:a16="http://schemas.microsoft.com/office/drawing/2014/main" id="{D7FE70B6-12AE-6B0C-ED8B-0D4F02D25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1998" y="5627275"/>
            <a:ext cx="242731" cy="186343"/>
          </a:xfrm>
          <a:prstGeom prst="rect">
            <a:avLst/>
          </a:prstGeom>
        </p:spPr>
      </p:pic>
      <p:sp>
        <p:nvSpPr>
          <p:cNvPr id="81" name="Arrow: Pentagon 80">
            <a:extLst>
              <a:ext uri="{FF2B5EF4-FFF2-40B4-BE49-F238E27FC236}">
                <a16:creationId xmlns:a16="http://schemas.microsoft.com/office/drawing/2014/main" id="{3E076E7B-B91C-A8EE-3333-D4BDED43E669}"/>
              </a:ext>
            </a:extLst>
          </p:cNvPr>
          <p:cNvSpPr/>
          <p:nvPr/>
        </p:nvSpPr>
        <p:spPr>
          <a:xfrm>
            <a:off x="281492" y="606590"/>
            <a:ext cx="1769851" cy="61622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black"/>
                </a:solidFill>
                <a:effectLst/>
                <a:uLnTx/>
                <a:uFillTx/>
                <a:latin typeface="Arial"/>
                <a:ea typeface="+mn-ea"/>
                <a:cs typeface="+mn-cs"/>
              </a:rPr>
              <a:t>Pre PI1 </a:t>
            </a:r>
          </a:p>
        </p:txBody>
      </p:sp>
      <p:sp>
        <p:nvSpPr>
          <p:cNvPr id="82" name="Arrow: Chevron 81">
            <a:extLst>
              <a:ext uri="{FF2B5EF4-FFF2-40B4-BE49-F238E27FC236}">
                <a16:creationId xmlns:a16="http://schemas.microsoft.com/office/drawing/2014/main" id="{97AF5EBF-DAD9-1064-CFCE-EB3DCBBEF109}"/>
              </a:ext>
            </a:extLst>
          </p:cNvPr>
          <p:cNvSpPr/>
          <p:nvPr/>
        </p:nvSpPr>
        <p:spPr>
          <a:xfrm>
            <a:off x="4183677"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black"/>
                </a:solidFill>
                <a:effectLst/>
                <a:uLnTx/>
                <a:uFillTx/>
                <a:latin typeface="Arial"/>
                <a:ea typeface="+mn-ea"/>
                <a:cs typeface="+mn-cs"/>
              </a:rPr>
              <a:t>PI 2</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prstClr val="black"/>
                </a:solidFill>
                <a:effectLst/>
                <a:uLnTx/>
                <a:uFillTx/>
                <a:latin typeface="Arial"/>
                <a:ea typeface="+mn-ea"/>
                <a:cs typeface="+mn-cs"/>
              </a:rPr>
              <a:t>Aug – Oct 2023</a:t>
            </a:r>
          </a:p>
        </p:txBody>
      </p:sp>
      <p:sp>
        <p:nvSpPr>
          <p:cNvPr id="83" name="Arrow: Chevron 82">
            <a:extLst>
              <a:ext uri="{FF2B5EF4-FFF2-40B4-BE49-F238E27FC236}">
                <a16:creationId xmlns:a16="http://schemas.microsoft.com/office/drawing/2014/main" id="{54F146C3-61BB-B152-AE11-E869CF6AE6F8}"/>
              </a:ext>
            </a:extLst>
          </p:cNvPr>
          <p:cNvSpPr/>
          <p:nvPr/>
        </p:nvSpPr>
        <p:spPr>
          <a:xfrm>
            <a:off x="6560354"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black"/>
                </a:solidFill>
                <a:effectLst/>
                <a:uLnTx/>
                <a:uFillTx/>
                <a:latin typeface="Arial"/>
                <a:ea typeface="+mn-ea"/>
                <a:cs typeface="+mn-cs"/>
              </a:rPr>
              <a:t>PI 3</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prstClr val="black"/>
                </a:solidFill>
                <a:effectLst/>
                <a:uLnTx/>
                <a:uFillTx/>
                <a:latin typeface="Arial"/>
                <a:ea typeface="+mn-ea"/>
                <a:cs typeface="+mn-cs"/>
              </a:rPr>
              <a:t>Nov – Jan 2024</a:t>
            </a:r>
          </a:p>
        </p:txBody>
      </p:sp>
      <p:sp>
        <p:nvSpPr>
          <p:cNvPr id="84" name="Arrow: Chevron 83">
            <a:extLst>
              <a:ext uri="{FF2B5EF4-FFF2-40B4-BE49-F238E27FC236}">
                <a16:creationId xmlns:a16="http://schemas.microsoft.com/office/drawing/2014/main" id="{AF9D1CCB-0A38-96B9-31C2-799CA0F2A231}"/>
              </a:ext>
            </a:extLst>
          </p:cNvPr>
          <p:cNvSpPr/>
          <p:nvPr/>
        </p:nvSpPr>
        <p:spPr>
          <a:xfrm>
            <a:off x="8928847" y="606590"/>
            <a:ext cx="2643902"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black"/>
                </a:solidFill>
                <a:effectLst/>
                <a:uLnTx/>
                <a:uFillTx/>
                <a:latin typeface="Arial"/>
                <a:ea typeface="+mn-ea"/>
                <a:cs typeface="+mn-cs"/>
              </a:rPr>
              <a:t>PI 4- Onwards</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prstClr val="black"/>
                </a:solidFill>
                <a:effectLst/>
                <a:uLnTx/>
                <a:uFillTx/>
                <a:latin typeface="Arial"/>
                <a:ea typeface="+mn-ea"/>
                <a:cs typeface="+mn-cs"/>
              </a:rPr>
              <a:t>Feb 2024 Onwards</a:t>
            </a:r>
            <a:endParaRPr kumimoji="0" lang="en-US" sz="1600" b="1" i="1" u="none" strike="noStrike" kern="100" cap="none" spc="0" normalizeH="0" baseline="0" noProof="0">
              <a:ln>
                <a:noFill/>
              </a:ln>
              <a:solidFill>
                <a:prstClr val="black"/>
              </a:solidFill>
              <a:effectLst/>
              <a:uLnTx/>
              <a:uFillTx/>
              <a:latin typeface="Arial"/>
              <a:ea typeface="+mn-ea"/>
              <a:cs typeface="+mn-cs"/>
            </a:endParaRPr>
          </a:p>
        </p:txBody>
      </p:sp>
      <p:sp>
        <p:nvSpPr>
          <p:cNvPr id="85" name="Arrow: Chevron 84">
            <a:extLst>
              <a:ext uri="{FF2B5EF4-FFF2-40B4-BE49-F238E27FC236}">
                <a16:creationId xmlns:a16="http://schemas.microsoft.com/office/drawing/2014/main" id="{4D364039-7CB4-C6E8-9B57-4FA032619C98}"/>
              </a:ext>
            </a:extLst>
          </p:cNvPr>
          <p:cNvSpPr/>
          <p:nvPr/>
        </p:nvSpPr>
        <p:spPr>
          <a:xfrm>
            <a:off x="1794897"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prstClr val="black"/>
                </a:solidFill>
                <a:effectLst/>
                <a:uLnTx/>
                <a:uFillTx/>
                <a:latin typeface="Arial"/>
                <a:ea typeface="+mn-ea"/>
                <a:cs typeface="+mn-cs"/>
              </a:rPr>
              <a:t>PI 1</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prstClr val="black"/>
                </a:solidFill>
                <a:effectLst/>
                <a:uLnTx/>
                <a:uFillTx/>
                <a:latin typeface="Arial"/>
                <a:ea typeface="+mn-ea"/>
                <a:cs typeface="+mn-cs"/>
              </a:rPr>
              <a:t>May – Jul 2023</a:t>
            </a:r>
          </a:p>
        </p:txBody>
      </p:sp>
      <p:pic>
        <p:nvPicPr>
          <p:cNvPr id="90" name="Graphic 89" descr="Flag with solid fill">
            <a:extLst>
              <a:ext uri="{FF2B5EF4-FFF2-40B4-BE49-F238E27FC236}">
                <a16:creationId xmlns:a16="http://schemas.microsoft.com/office/drawing/2014/main" id="{52CE97C3-B6E6-6B85-30B4-65469B1BE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0519" y="5906294"/>
            <a:ext cx="242731" cy="186343"/>
          </a:xfrm>
          <a:prstGeom prst="rect">
            <a:avLst/>
          </a:prstGeom>
        </p:spPr>
      </p:pic>
      <p:pic>
        <p:nvPicPr>
          <p:cNvPr id="95" name="Graphic 94" descr="Flag with solid fill">
            <a:extLst>
              <a:ext uri="{FF2B5EF4-FFF2-40B4-BE49-F238E27FC236}">
                <a16:creationId xmlns:a16="http://schemas.microsoft.com/office/drawing/2014/main" id="{3CEBBCFC-7A2E-7FF5-C2A9-C743EE77D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3374" y="6161605"/>
            <a:ext cx="242731" cy="186343"/>
          </a:xfrm>
          <a:prstGeom prst="rect">
            <a:avLst/>
          </a:prstGeom>
        </p:spPr>
      </p:pic>
      <p:pic>
        <p:nvPicPr>
          <p:cNvPr id="100" name="Graphic 99" descr="Flag with solid fill">
            <a:extLst>
              <a:ext uri="{FF2B5EF4-FFF2-40B4-BE49-F238E27FC236}">
                <a16:creationId xmlns:a16="http://schemas.microsoft.com/office/drawing/2014/main" id="{899789F7-484E-8221-DFC4-8D64E01980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3157" y="6423404"/>
            <a:ext cx="242731" cy="186343"/>
          </a:xfrm>
          <a:prstGeom prst="rect">
            <a:avLst/>
          </a:prstGeom>
        </p:spPr>
      </p:pic>
      <p:sp>
        <p:nvSpPr>
          <p:cNvPr id="102" name="TextBox 101">
            <a:extLst>
              <a:ext uri="{FF2B5EF4-FFF2-40B4-BE49-F238E27FC236}">
                <a16:creationId xmlns:a16="http://schemas.microsoft.com/office/drawing/2014/main" id="{DF9DCB8D-3889-3F4D-1AD6-356FBECE31C6}"/>
              </a:ext>
            </a:extLst>
          </p:cNvPr>
          <p:cNvSpPr txBox="1"/>
          <p:nvPr/>
        </p:nvSpPr>
        <p:spPr>
          <a:xfrm>
            <a:off x="1884215" y="2168744"/>
            <a:ext cx="4629789" cy="722898"/>
          </a:xfrm>
          <a:prstGeom prst="rect">
            <a:avLst/>
          </a:prstGeom>
          <a:solidFill>
            <a:schemeClr val="bg1">
              <a:lumMod val="95000"/>
            </a:schemeClr>
          </a:solidFill>
          <a:ln>
            <a:solidFill>
              <a:schemeClr val="tx1"/>
            </a:solidFill>
            <a:prstDash val="dash"/>
          </a:ln>
        </p:spPr>
        <p:txBody>
          <a:bodyPr wrap="square" rtlCol="0">
            <a:norm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Data Validation: </a:t>
            </a:r>
            <a:r>
              <a:rPr kumimoji="0" lang="en-US" sz="1100" b="0"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rPr>
              <a:t>Gold Vs ODW/EDW </a:t>
            </a:r>
            <a:endParaRPr kumimoji="0" lang="en-US" sz="1100" b="1" i="0" u="none" strike="noStrike" kern="100" cap="none" spc="0" normalizeH="0" baseline="0" noProof="0">
              <a:ln>
                <a:noFill/>
              </a:ln>
              <a:solidFill>
                <a:srgbClr val="373737"/>
              </a:solidFill>
              <a:effectLst/>
              <a:uLnTx/>
              <a:uFillTx/>
              <a:latin typeface="Calibri" panose="020F0502020204030204" pitchFamily="34" charset="0"/>
              <a:ea typeface="+mn-ea"/>
              <a:cs typeface="Calibri" panose="020F0502020204030204" pitchFamily="34" charset="0"/>
            </a:endParaRPr>
          </a:p>
        </p:txBody>
      </p:sp>
      <p:pic>
        <p:nvPicPr>
          <p:cNvPr id="105" name="Graphic 104" descr="Flag with solid fill">
            <a:extLst>
              <a:ext uri="{FF2B5EF4-FFF2-40B4-BE49-F238E27FC236}">
                <a16:creationId xmlns:a16="http://schemas.microsoft.com/office/drawing/2014/main" id="{0AA74CFC-CE43-2C02-F562-4E88922BDA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1067" y="2359742"/>
            <a:ext cx="242731" cy="186343"/>
          </a:xfrm>
          <a:prstGeom prst="rect">
            <a:avLst/>
          </a:prstGeom>
        </p:spPr>
      </p:pic>
      <p:pic>
        <p:nvPicPr>
          <p:cNvPr id="108" name="Graphic 107" descr="Flag with solid fill">
            <a:extLst>
              <a:ext uri="{FF2B5EF4-FFF2-40B4-BE49-F238E27FC236}">
                <a16:creationId xmlns:a16="http://schemas.microsoft.com/office/drawing/2014/main" id="{062D57AC-A362-9798-A23C-90793F1B32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6794" y="2638684"/>
            <a:ext cx="242731" cy="186343"/>
          </a:xfrm>
          <a:prstGeom prst="rect">
            <a:avLst/>
          </a:prstGeom>
        </p:spPr>
      </p:pic>
      <p:pic>
        <p:nvPicPr>
          <p:cNvPr id="115" name="Graphic 114" descr="Star with solid fill">
            <a:extLst>
              <a:ext uri="{FF2B5EF4-FFF2-40B4-BE49-F238E27FC236}">
                <a16:creationId xmlns:a16="http://schemas.microsoft.com/office/drawing/2014/main" id="{EB271A5C-C035-0F12-B2AC-0669FBD4B0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5469" y="6638344"/>
            <a:ext cx="242731" cy="186343"/>
          </a:xfrm>
          <a:prstGeom prst="rect">
            <a:avLst/>
          </a:prstGeom>
        </p:spPr>
      </p:pic>
      <p:pic>
        <p:nvPicPr>
          <p:cNvPr id="116" name="Graphic 115" descr="Flag with solid fill">
            <a:extLst>
              <a:ext uri="{FF2B5EF4-FFF2-40B4-BE49-F238E27FC236}">
                <a16:creationId xmlns:a16="http://schemas.microsoft.com/office/drawing/2014/main" id="{6FF3B3F9-4F54-057B-2B0B-D11952A1D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4245" y="6638344"/>
            <a:ext cx="242731" cy="186343"/>
          </a:xfrm>
          <a:prstGeom prst="rect">
            <a:avLst/>
          </a:prstGeom>
        </p:spPr>
      </p:pic>
      <p:sp>
        <p:nvSpPr>
          <p:cNvPr id="117" name="TextBox 116">
            <a:extLst>
              <a:ext uri="{FF2B5EF4-FFF2-40B4-BE49-F238E27FC236}">
                <a16:creationId xmlns:a16="http://schemas.microsoft.com/office/drawing/2014/main" id="{F38C056D-1512-FA08-AF48-8A6219B07021}"/>
              </a:ext>
            </a:extLst>
          </p:cNvPr>
          <p:cNvSpPr txBox="1"/>
          <p:nvPr/>
        </p:nvSpPr>
        <p:spPr>
          <a:xfrm>
            <a:off x="2255116" y="6601189"/>
            <a:ext cx="1413074" cy="93171"/>
          </a:xfrm>
          <a:prstGeom prst="rect">
            <a:avLst/>
          </a:prstGeom>
          <a:noFill/>
        </p:spPr>
        <p:txBody>
          <a:bodyPr wrap="square" rtlCol="0">
            <a:no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000" b="0" i="1" u="none" strike="noStrike" kern="1200" cap="none" spc="0" normalizeH="0" baseline="0" noProof="0">
                <a:ln/>
                <a:solidFill>
                  <a:sysClr val="windowText" lastClr="000000"/>
                </a:solidFill>
                <a:effectLst/>
                <a:uLnTx/>
                <a:uFillTx/>
                <a:latin typeface="Calibri"/>
                <a:ea typeface="+mn-ea"/>
                <a:cs typeface="Arial" panose="020B0604020202020204" pitchFamily="34" charset="0"/>
              </a:rPr>
              <a:t>Capability Enablement</a:t>
            </a:r>
          </a:p>
        </p:txBody>
      </p:sp>
      <p:sp>
        <p:nvSpPr>
          <p:cNvPr id="118" name="TextBox 117">
            <a:extLst>
              <a:ext uri="{FF2B5EF4-FFF2-40B4-BE49-F238E27FC236}">
                <a16:creationId xmlns:a16="http://schemas.microsoft.com/office/drawing/2014/main" id="{85216903-E519-7225-DA7E-96261BF71E2A}"/>
              </a:ext>
            </a:extLst>
          </p:cNvPr>
          <p:cNvSpPr txBox="1"/>
          <p:nvPr/>
        </p:nvSpPr>
        <p:spPr>
          <a:xfrm>
            <a:off x="3865236" y="6591664"/>
            <a:ext cx="2082621" cy="197072"/>
          </a:xfrm>
          <a:prstGeom prst="rect">
            <a:avLst/>
          </a:prstGeom>
          <a:noFill/>
        </p:spPr>
        <p:txBody>
          <a:bodyPr wrap="square" rtlCol="0">
            <a:noAutofit/>
          </a:bodyPr>
          <a:lstStyle/>
          <a:p>
            <a:pPr marL="0" marR="0" lvl="0" indent="0" algn="l" defTabSz="914400" rtl="0" eaLnBrk="1" fontAlgn="auto" latinLnBrk="0" hangingPunct="1">
              <a:lnSpc>
                <a:spcPct val="110000"/>
              </a:lnSpc>
              <a:spcBef>
                <a:spcPts val="200"/>
              </a:spcBef>
              <a:spcAft>
                <a:spcPts val="200"/>
              </a:spcAft>
              <a:buClrTx/>
              <a:buSzTx/>
              <a:buFontTx/>
              <a:buNone/>
              <a:tabLst/>
              <a:defRPr/>
            </a:pPr>
            <a:r>
              <a:rPr kumimoji="0" lang="en-US" sz="1000" b="0" i="1" u="none" strike="noStrike" kern="1200" cap="none" spc="0" normalizeH="0" baseline="0" noProof="0">
                <a:ln/>
                <a:solidFill>
                  <a:sysClr val="windowText" lastClr="000000"/>
                </a:solidFill>
                <a:effectLst/>
                <a:uLnTx/>
                <a:uFillTx/>
                <a:latin typeface="Calibri"/>
                <a:ea typeface="+mn-ea"/>
                <a:cs typeface="Arial" panose="020B0604020202020204" pitchFamily="34" charset="0"/>
              </a:rPr>
              <a:t>Capability Operationalization</a:t>
            </a:r>
          </a:p>
        </p:txBody>
      </p:sp>
      <p:sp>
        <p:nvSpPr>
          <p:cNvPr id="17" name="Arrow: Striped Right 16">
            <a:extLst>
              <a:ext uri="{FF2B5EF4-FFF2-40B4-BE49-F238E27FC236}">
                <a16:creationId xmlns:a16="http://schemas.microsoft.com/office/drawing/2014/main" id="{36E72F4A-1FE6-0A29-9D5F-66449809F5EB}"/>
              </a:ext>
            </a:extLst>
          </p:cNvPr>
          <p:cNvSpPr/>
          <p:nvPr/>
        </p:nvSpPr>
        <p:spPr>
          <a:xfrm>
            <a:off x="1236658" y="1415894"/>
            <a:ext cx="1062222" cy="33865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Historical</a:t>
            </a:r>
          </a:p>
        </p:txBody>
      </p:sp>
      <p:pic>
        <p:nvPicPr>
          <p:cNvPr id="6" name="Graphic 5" descr="Star with solid fill">
            <a:extLst>
              <a:ext uri="{FF2B5EF4-FFF2-40B4-BE49-F238E27FC236}">
                <a16:creationId xmlns:a16="http://schemas.microsoft.com/office/drawing/2014/main" id="{59C72FD8-DB38-E3D2-D260-7711D371C8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8417" y="1461207"/>
            <a:ext cx="242731" cy="186343"/>
          </a:xfrm>
          <a:prstGeom prst="rect">
            <a:avLst/>
          </a:prstGeom>
        </p:spPr>
      </p:pic>
      <p:sp>
        <p:nvSpPr>
          <p:cNvPr id="18" name="Arrow: Striped Right 17">
            <a:extLst>
              <a:ext uri="{FF2B5EF4-FFF2-40B4-BE49-F238E27FC236}">
                <a16:creationId xmlns:a16="http://schemas.microsoft.com/office/drawing/2014/main" id="{F265594E-8B38-1C6F-D8D3-4001352BFCDA}"/>
              </a:ext>
            </a:extLst>
          </p:cNvPr>
          <p:cNvSpPr/>
          <p:nvPr/>
        </p:nvSpPr>
        <p:spPr>
          <a:xfrm>
            <a:off x="1236658" y="1605774"/>
            <a:ext cx="2669658"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Streaming</a:t>
            </a:r>
          </a:p>
        </p:txBody>
      </p:sp>
      <p:pic>
        <p:nvPicPr>
          <p:cNvPr id="19" name="Graphic 18" descr="Star with solid fill">
            <a:extLst>
              <a:ext uri="{FF2B5EF4-FFF2-40B4-BE49-F238E27FC236}">
                <a16:creationId xmlns:a16="http://schemas.microsoft.com/office/drawing/2014/main" id="{2670D564-936D-218E-78C4-B3308A2B6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0419" y="1657442"/>
            <a:ext cx="242731" cy="186343"/>
          </a:xfrm>
          <a:prstGeom prst="rect">
            <a:avLst/>
          </a:prstGeom>
        </p:spPr>
      </p:pic>
      <p:sp>
        <p:nvSpPr>
          <p:cNvPr id="20" name="Arrow: Striped Right 19">
            <a:extLst>
              <a:ext uri="{FF2B5EF4-FFF2-40B4-BE49-F238E27FC236}">
                <a16:creationId xmlns:a16="http://schemas.microsoft.com/office/drawing/2014/main" id="{5D388E32-0329-53E2-D489-521812A8F64C}"/>
              </a:ext>
            </a:extLst>
          </p:cNvPr>
          <p:cNvSpPr/>
          <p:nvPr/>
        </p:nvSpPr>
        <p:spPr>
          <a:xfrm>
            <a:off x="2284515" y="1819302"/>
            <a:ext cx="1062222" cy="33865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Batch</a:t>
            </a:r>
          </a:p>
        </p:txBody>
      </p:sp>
      <p:pic>
        <p:nvPicPr>
          <p:cNvPr id="12" name="Graphic 11" descr="Star with solid fill">
            <a:extLst>
              <a:ext uri="{FF2B5EF4-FFF2-40B4-BE49-F238E27FC236}">
                <a16:creationId xmlns:a16="http://schemas.microsoft.com/office/drawing/2014/main" id="{8C2354FE-9F33-F84A-3ACF-6738EF16F8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65712" y="1860561"/>
            <a:ext cx="242731" cy="186343"/>
          </a:xfrm>
          <a:prstGeom prst="rect">
            <a:avLst/>
          </a:prstGeom>
        </p:spPr>
      </p:pic>
      <p:sp>
        <p:nvSpPr>
          <p:cNvPr id="24" name="Arrow: Striped Right 23">
            <a:extLst>
              <a:ext uri="{FF2B5EF4-FFF2-40B4-BE49-F238E27FC236}">
                <a16:creationId xmlns:a16="http://schemas.microsoft.com/office/drawing/2014/main" id="{6B08A821-82CB-C253-5101-50C5D093106F}"/>
              </a:ext>
            </a:extLst>
          </p:cNvPr>
          <p:cNvSpPr/>
          <p:nvPr/>
        </p:nvSpPr>
        <p:spPr>
          <a:xfrm>
            <a:off x="2244388" y="2297046"/>
            <a:ext cx="1888542"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Parallel Testing</a:t>
            </a:r>
          </a:p>
        </p:txBody>
      </p:sp>
      <p:pic>
        <p:nvPicPr>
          <p:cNvPr id="104" name="Graphic 103" descr="Star with solid fill">
            <a:extLst>
              <a:ext uri="{FF2B5EF4-FFF2-40B4-BE49-F238E27FC236}">
                <a16:creationId xmlns:a16="http://schemas.microsoft.com/office/drawing/2014/main" id="{DABAD0A9-9A78-AB7A-A4AD-BABCEBD438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6884" y="2352047"/>
            <a:ext cx="242731" cy="186343"/>
          </a:xfrm>
          <a:prstGeom prst="rect">
            <a:avLst/>
          </a:prstGeom>
        </p:spPr>
      </p:pic>
      <p:sp>
        <p:nvSpPr>
          <p:cNvPr id="26" name="Arrow: Striped Right 25">
            <a:extLst>
              <a:ext uri="{FF2B5EF4-FFF2-40B4-BE49-F238E27FC236}">
                <a16:creationId xmlns:a16="http://schemas.microsoft.com/office/drawing/2014/main" id="{8F316836-4F1D-4846-141F-A0C3C3F3E8DB}"/>
              </a:ext>
            </a:extLst>
          </p:cNvPr>
          <p:cNvSpPr/>
          <p:nvPr/>
        </p:nvSpPr>
        <p:spPr>
          <a:xfrm>
            <a:off x="4804634" y="3059146"/>
            <a:ext cx="2062825"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Hardening</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sp>
        <p:nvSpPr>
          <p:cNvPr id="27" name="Arrow: Striped Right 26">
            <a:extLst>
              <a:ext uri="{FF2B5EF4-FFF2-40B4-BE49-F238E27FC236}">
                <a16:creationId xmlns:a16="http://schemas.microsoft.com/office/drawing/2014/main" id="{4A9C412C-385E-BEA8-2B06-3F58A13EE5CB}"/>
              </a:ext>
            </a:extLst>
          </p:cNvPr>
          <p:cNvSpPr/>
          <p:nvPr/>
        </p:nvSpPr>
        <p:spPr>
          <a:xfrm>
            <a:off x="1936691" y="3066544"/>
            <a:ext cx="2689345" cy="338404"/>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Databricks</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22" descr="Star with solid fill">
            <a:extLst>
              <a:ext uri="{FF2B5EF4-FFF2-40B4-BE49-F238E27FC236}">
                <a16:creationId xmlns:a16="http://schemas.microsoft.com/office/drawing/2014/main" id="{E0A04B16-0B5C-D1BC-AD85-F9A1C813EC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7085" y="3138603"/>
            <a:ext cx="242731" cy="186343"/>
          </a:xfrm>
          <a:prstGeom prst="rect">
            <a:avLst/>
          </a:prstGeom>
        </p:spPr>
      </p:pic>
      <p:sp>
        <p:nvSpPr>
          <p:cNvPr id="28" name="Arrow: Striped Right 27">
            <a:extLst>
              <a:ext uri="{FF2B5EF4-FFF2-40B4-BE49-F238E27FC236}">
                <a16:creationId xmlns:a16="http://schemas.microsoft.com/office/drawing/2014/main" id="{4240CB1D-B9EB-79B3-C450-88F0C7FBC4F1}"/>
              </a:ext>
            </a:extLst>
          </p:cNvPr>
          <p:cNvSpPr/>
          <p:nvPr/>
        </p:nvSpPr>
        <p:spPr>
          <a:xfrm>
            <a:off x="3597132" y="2555711"/>
            <a:ext cx="2163496"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schemeClr val="bg1"/>
                </a:solidFill>
                <a:effectLst/>
                <a:uLnTx/>
                <a:uFillTx/>
                <a:latin typeface="Calibri"/>
                <a:ea typeface="+mn-ea"/>
                <a:cs typeface="Arial" panose="020B0604020202020204" pitchFamily="34" charset="0"/>
              </a:rPr>
              <a:t>Functional Validation</a:t>
            </a:r>
            <a:endParaRPr kumimoji="0" lang="en-US" sz="1000" b="0" i="1" u="none" strike="noStrike" kern="1200" cap="none" spc="0" normalizeH="0" baseline="0" noProof="0">
              <a:ln>
                <a:noFill/>
              </a:ln>
              <a:solidFill>
                <a:schemeClr val="bg1"/>
              </a:solidFill>
              <a:effectLst/>
              <a:uLnTx/>
              <a:uFillTx/>
              <a:latin typeface="Calibri"/>
              <a:ea typeface="+mn-ea"/>
              <a:cs typeface="+mn-cs"/>
            </a:endParaRPr>
          </a:p>
        </p:txBody>
      </p:sp>
      <p:sp>
        <p:nvSpPr>
          <p:cNvPr id="29" name="Arrow: Striped Right 28">
            <a:extLst>
              <a:ext uri="{FF2B5EF4-FFF2-40B4-BE49-F238E27FC236}">
                <a16:creationId xmlns:a16="http://schemas.microsoft.com/office/drawing/2014/main" id="{82AE90CF-AB71-D0D7-0D95-1DC063AEEE28}"/>
              </a:ext>
            </a:extLst>
          </p:cNvPr>
          <p:cNvSpPr/>
          <p:nvPr/>
        </p:nvSpPr>
        <p:spPr>
          <a:xfrm>
            <a:off x="4369352" y="3306338"/>
            <a:ext cx="2572589"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a:ln/>
                <a:solidFill>
                  <a:prstClr val="white"/>
                </a:solidFill>
                <a:latin typeface="Calibri"/>
                <a:cs typeface="Arial" panose="020B0604020202020204" pitchFamily="34" charset="0"/>
              </a:rPr>
              <a:t>Snowflake * (Gold only)</a:t>
            </a:r>
          </a:p>
        </p:txBody>
      </p:sp>
      <p:pic>
        <p:nvPicPr>
          <p:cNvPr id="33" name="Graphic 32" descr="Star with solid fill">
            <a:extLst>
              <a:ext uri="{FF2B5EF4-FFF2-40B4-BE49-F238E27FC236}">
                <a16:creationId xmlns:a16="http://schemas.microsoft.com/office/drawing/2014/main" id="{87509A64-3C6A-5C31-4A87-C93FCFAABD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618" y="3370512"/>
            <a:ext cx="242731" cy="186343"/>
          </a:xfrm>
          <a:prstGeom prst="rect">
            <a:avLst/>
          </a:prstGeom>
        </p:spPr>
      </p:pic>
      <p:sp>
        <p:nvSpPr>
          <p:cNvPr id="30" name="Arrow: Striped Right 29">
            <a:extLst>
              <a:ext uri="{FF2B5EF4-FFF2-40B4-BE49-F238E27FC236}">
                <a16:creationId xmlns:a16="http://schemas.microsoft.com/office/drawing/2014/main" id="{E2ABD147-F804-ABF6-8EBC-B99156C3C1D5}"/>
              </a:ext>
            </a:extLst>
          </p:cNvPr>
          <p:cNvSpPr/>
          <p:nvPr/>
        </p:nvSpPr>
        <p:spPr>
          <a:xfrm>
            <a:off x="4838749" y="3576093"/>
            <a:ext cx="2086198"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a:ea typeface="+mn-ea"/>
                <a:cs typeface="+mn-cs"/>
              </a:rPr>
              <a:t>Hardening</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sp>
        <p:nvSpPr>
          <p:cNvPr id="86" name="Arrow: Striped Right 85">
            <a:extLst>
              <a:ext uri="{FF2B5EF4-FFF2-40B4-BE49-F238E27FC236}">
                <a16:creationId xmlns:a16="http://schemas.microsoft.com/office/drawing/2014/main" id="{B10BC35B-311F-4D79-4E93-5A3E84FAD42C}"/>
              </a:ext>
            </a:extLst>
          </p:cNvPr>
          <p:cNvSpPr/>
          <p:nvPr/>
        </p:nvSpPr>
        <p:spPr>
          <a:xfrm>
            <a:off x="1955985" y="3545175"/>
            <a:ext cx="2689345" cy="338404"/>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Orchestration &amp; Scheduling</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37" name="Graphic 36" descr="Star with solid fill">
            <a:extLst>
              <a:ext uri="{FF2B5EF4-FFF2-40B4-BE49-F238E27FC236}">
                <a16:creationId xmlns:a16="http://schemas.microsoft.com/office/drawing/2014/main" id="{55EA1BE6-68DB-9C91-AC29-55E05ED3A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8132" y="3625590"/>
            <a:ext cx="242731" cy="186343"/>
          </a:xfrm>
          <a:prstGeom prst="rect">
            <a:avLst/>
          </a:prstGeom>
        </p:spPr>
      </p:pic>
      <p:sp>
        <p:nvSpPr>
          <p:cNvPr id="91" name="Arrow: Striped Right 90">
            <a:extLst>
              <a:ext uri="{FF2B5EF4-FFF2-40B4-BE49-F238E27FC236}">
                <a16:creationId xmlns:a16="http://schemas.microsoft.com/office/drawing/2014/main" id="{8D1BE2FB-3D0D-0111-F785-92AE6362266B}"/>
              </a:ext>
            </a:extLst>
          </p:cNvPr>
          <p:cNvSpPr/>
          <p:nvPr/>
        </p:nvSpPr>
        <p:spPr>
          <a:xfrm>
            <a:off x="1598065" y="4052942"/>
            <a:ext cx="2689345" cy="338404"/>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Data Refresh</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45" name="Graphic 44" descr="Star with solid fill">
            <a:extLst>
              <a:ext uri="{FF2B5EF4-FFF2-40B4-BE49-F238E27FC236}">
                <a16:creationId xmlns:a16="http://schemas.microsoft.com/office/drawing/2014/main" id="{60153627-AD53-9AD6-A44C-E7B50A6FA2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5386" y="4128972"/>
            <a:ext cx="242731" cy="186343"/>
          </a:xfrm>
          <a:prstGeom prst="rect">
            <a:avLst/>
          </a:prstGeom>
        </p:spPr>
      </p:pic>
      <p:sp>
        <p:nvSpPr>
          <p:cNvPr id="96" name="Arrow: Striped Right 95">
            <a:extLst>
              <a:ext uri="{FF2B5EF4-FFF2-40B4-BE49-F238E27FC236}">
                <a16:creationId xmlns:a16="http://schemas.microsoft.com/office/drawing/2014/main" id="{CC79B567-C159-AD43-9C34-8EEC009AE9D5}"/>
              </a:ext>
            </a:extLst>
          </p:cNvPr>
          <p:cNvSpPr/>
          <p:nvPr/>
        </p:nvSpPr>
        <p:spPr>
          <a:xfrm>
            <a:off x="4450633" y="4057961"/>
            <a:ext cx="2063371"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Hardening</a:t>
            </a:r>
          </a:p>
        </p:txBody>
      </p:sp>
      <p:sp>
        <p:nvSpPr>
          <p:cNvPr id="109" name="Arrow: Striped Right 108">
            <a:extLst>
              <a:ext uri="{FF2B5EF4-FFF2-40B4-BE49-F238E27FC236}">
                <a16:creationId xmlns:a16="http://schemas.microsoft.com/office/drawing/2014/main" id="{60CFBBA1-1A27-A70C-ECEC-BBA9CD814811}"/>
              </a:ext>
            </a:extLst>
          </p:cNvPr>
          <p:cNvSpPr/>
          <p:nvPr/>
        </p:nvSpPr>
        <p:spPr>
          <a:xfrm>
            <a:off x="4259672" y="4275194"/>
            <a:ext cx="2689345" cy="338404"/>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Writeback</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56" name="Graphic 55" descr="Star with solid fill">
            <a:extLst>
              <a:ext uri="{FF2B5EF4-FFF2-40B4-BE49-F238E27FC236}">
                <a16:creationId xmlns:a16="http://schemas.microsoft.com/office/drawing/2014/main" id="{8073A91F-66AE-E7E9-A202-ED42CE9663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1186" y="4342227"/>
            <a:ext cx="242731" cy="186343"/>
          </a:xfrm>
          <a:prstGeom prst="rect">
            <a:avLst/>
          </a:prstGeom>
        </p:spPr>
      </p:pic>
      <p:sp>
        <p:nvSpPr>
          <p:cNvPr id="110" name="Arrow: Striped Right 109">
            <a:extLst>
              <a:ext uri="{FF2B5EF4-FFF2-40B4-BE49-F238E27FC236}">
                <a16:creationId xmlns:a16="http://schemas.microsoft.com/office/drawing/2014/main" id="{C64F9BC0-A5B0-2B90-2F02-D9C822A60664}"/>
              </a:ext>
            </a:extLst>
          </p:cNvPr>
          <p:cNvSpPr/>
          <p:nvPr/>
        </p:nvSpPr>
        <p:spPr>
          <a:xfrm>
            <a:off x="7154247" y="4244944"/>
            <a:ext cx="2079664"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Hardening</a:t>
            </a:r>
          </a:p>
        </p:txBody>
      </p:sp>
      <p:pic>
        <p:nvPicPr>
          <p:cNvPr id="107" name="Graphic 106" descr="Star with solid fill">
            <a:extLst>
              <a:ext uri="{FF2B5EF4-FFF2-40B4-BE49-F238E27FC236}">
                <a16:creationId xmlns:a16="http://schemas.microsoft.com/office/drawing/2014/main" id="{A346AFDE-CB18-BAB8-4E45-994ADBCF02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4830" y="2603475"/>
            <a:ext cx="242731" cy="186343"/>
          </a:xfrm>
          <a:prstGeom prst="rect">
            <a:avLst/>
          </a:prstGeom>
        </p:spPr>
      </p:pic>
      <p:sp>
        <p:nvSpPr>
          <p:cNvPr id="111" name="Arrow: Striped Right 110">
            <a:extLst>
              <a:ext uri="{FF2B5EF4-FFF2-40B4-BE49-F238E27FC236}">
                <a16:creationId xmlns:a16="http://schemas.microsoft.com/office/drawing/2014/main" id="{95F3FCB8-A0E6-8758-00FC-3E26E212BB81}"/>
              </a:ext>
            </a:extLst>
          </p:cNvPr>
          <p:cNvSpPr/>
          <p:nvPr/>
        </p:nvSpPr>
        <p:spPr>
          <a:xfrm>
            <a:off x="2579910" y="4538243"/>
            <a:ext cx="1723829" cy="341766"/>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Security</a:t>
            </a:r>
          </a:p>
        </p:txBody>
      </p:sp>
      <p:pic>
        <p:nvPicPr>
          <p:cNvPr id="50" name="Graphic 49" descr="Star with solid fill">
            <a:extLst>
              <a:ext uri="{FF2B5EF4-FFF2-40B4-BE49-F238E27FC236}">
                <a16:creationId xmlns:a16="http://schemas.microsoft.com/office/drawing/2014/main" id="{8ED91FA9-A6A9-D356-DBA3-902EE3C0E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8190" y="4619998"/>
            <a:ext cx="204810" cy="186343"/>
          </a:xfrm>
          <a:prstGeom prst="rect">
            <a:avLst/>
          </a:prstGeom>
        </p:spPr>
      </p:pic>
      <p:sp>
        <p:nvSpPr>
          <p:cNvPr id="114" name="Arrow: Striped Right 113">
            <a:extLst>
              <a:ext uri="{FF2B5EF4-FFF2-40B4-BE49-F238E27FC236}">
                <a16:creationId xmlns:a16="http://schemas.microsoft.com/office/drawing/2014/main" id="{5D3F4D62-FBC0-5ED5-57F4-39FD285C8255}"/>
              </a:ext>
            </a:extLst>
          </p:cNvPr>
          <p:cNvSpPr/>
          <p:nvPr/>
        </p:nvSpPr>
        <p:spPr>
          <a:xfrm>
            <a:off x="7117081" y="3286346"/>
            <a:ext cx="2050327" cy="335659"/>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Hardening</a:t>
            </a:r>
          </a:p>
        </p:txBody>
      </p:sp>
      <p:sp>
        <p:nvSpPr>
          <p:cNvPr id="119" name="Arrow: Striped Right 118">
            <a:extLst>
              <a:ext uri="{FF2B5EF4-FFF2-40B4-BE49-F238E27FC236}">
                <a16:creationId xmlns:a16="http://schemas.microsoft.com/office/drawing/2014/main" id="{225426D7-FCBC-F27F-5EF7-A33CF81E8C87}"/>
              </a:ext>
            </a:extLst>
          </p:cNvPr>
          <p:cNvSpPr/>
          <p:nvPr/>
        </p:nvSpPr>
        <p:spPr>
          <a:xfrm>
            <a:off x="4474459" y="4553883"/>
            <a:ext cx="2029724"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Hardening</a:t>
            </a:r>
          </a:p>
        </p:txBody>
      </p:sp>
      <p:sp>
        <p:nvSpPr>
          <p:cNvPr id="120" name="Arrow: Striped Right 119">
            <a:extLst>
              <a:ext uri="{FF2B5EF4-FFF2-40B4-BE49-F238E27FC236}">
                <a16:creationId xmlns:a16="http://schemas.microsoft.com/office/drawing/2014/main" id="{6F86A021-1987-5524-A48A-4E1C1697B92C}"/>
              </a:ext>
            </a:extLst>
          </p:cNvPr>
          <p:cNvSpPr/>
          <p:nvPr/>
        </p:nvSpPr>
        <p:spPr>
          <a:xfrm>
            <a:off x="6514004" y="4561383"/>
            <a:ext cx="2638496"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Paginated Reports</a:t>
            </a:r>
          </a:p>
        </p:txBody>
      </p:sp>
      <p:pic>
        <p:nvPicPr>
          <p:cNvPr id="61" name="Graphic 60" descr="Star with solid fill">
            <a:extLst>
              <a:ext uri="{FF2B5EF4-FFF2-40B4-BE49-F238E27FC236}">
                <a16:creationId xmlns:a16="http://schemas.microsoft.com/office/drawing/2014/main" id="{9E65EF52-00E5-F933-FCA3-97FDA68A3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8160" y="4611319"/>
            <a:ext cx="242731" cy="186343"/>
          </a:xfrm>
          <a:prstGeom prst="rect">
            <a:avLst/>
          </a:prstGeom>
        </p:spPr>
      </p:pic>
      <p:sp>
        <p:nvSpPr>
          <p:cNvPr id="121" name="Arrow: Striped Right 120">
            <a:extLst>
              <a:ext uri="{FF2B5EF4-FFF2-40B4-BE49-F238E27FC236}">
                <a16:creationId xmlns:a16="http://schemas.microsoft.com/office/drawing/2014/main" id="{F137FC30-CF74-7011-4FC3-25CE6B0D82F3}"/>
              </a:ext>
            </a:extLst>
          </p:cNvPr>
          <p:cNvSpPr/>
          <p:nvPr/>
        </p:nvSpPr>
        <p:spPr>
          <a:xfrm>
            <a:off x="9489670" y="4541534"/>
            <a:ext cx="2079664" cy="338328"/>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a:ea typeface="+mn-ea"/>
                <a:cs typeface="+mn-cs"/>
              </a:rPr>
              <a:t>Hardening</a:t>
            </a:r>
          </a:p>
        </p:txBody>
      </p:sp>
      <p:sp>
        <p:nvSpPr>
          <p:cNvPr id="122" name="Arrow: Striped Right 121">
            <a:extLst>
              <a:ext uri="{FF2B5EF4-FFF2-40B4-BE49-F238E27FC236}">
                <a16:creationId xmlns:a16="http://schemas.microsoft.com/office/drawing/2014/main" id="{6ABCB0FE-D162-AAE4-B550-777971011B4B}"/>
              </a:ext>
            </a:extLst>
          </p:cNvPr>
          <p:cNvSpPr/>
          <p:nvPr/>
        </p:nvSpPr>
        <p:spPr>
          <a:xfrm>
            <a:off x="1549890" y="5079819"/>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Databricks: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sp>
        <p:nvSpPr>
          <p:cNvPr id="123" name="Arrow: Striped Right 122">
            <a:extLst>
              <a:ext uri="{FF2B5EF4-FFF2-40B4-BE49-F238E27FC236}">
                <a16:creationId xmlns:a16="http://schemas.microsoft.com/office/drawing/2014/main" id="{60CBDF96-4DAF-A19E-D049-DA06BBD820C2}"/>
              </a:ext>
            </a:extLst>
          </p:cNvPr>
          <p:cNvSpPr/>
          <p:nvPr/>
        </p:nvSpPr>
        <p:spPr>
          <a:xfrm>
            <a:off x="1558055" y="5316972"/>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Kafka: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67" name="Graphic 66" descr="Star with solid fill">
            <a:extLst>
              <a:ext uri="{FF2B5EF4-FFF2-40B4-BE49-F238E27FC236}">
                <a16:creationId xmlns:a16="http://schemas.microsoft.com/office/drawing/2014/main" id="{7EC7A3E6-B724-509F-FD42-AB7738ECE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634" y="5151589"/>
            <a:ext cx="242731" cy="186343"/>
          </a:xfrm>
          <a:prstGeom prst="rect">
            <a:avLst/>
          </a:prstGeom>
        </p:spPr>
      </p:pic>
      <p:pic>
        <p:nvPicPr>
          <p:cNvPr id="72" name="Graphic 71" descr="Star with solid fill">
            <a:extLst>
              <a:ext uri="{FF2B5EF4-FFF2-40B4-BE49-F238E27FC236}">
                <a16:creationId xmlns:a16="http://schemas.microsoft.com/office/drawing/2014/main" id="{72DB0C16-1828-2989-7E13-46E4E57B58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7758" y="5357770"/>
            <a:ext cx="242731" cy="186343"/>
          </a:xfrm>
          <a:prstGeom prst="rect">
            <a:avLst/>
          </a:prstGeom>
        </p:spPr>
      </p:pic>
      <p:sp>
        <p:nvSpPr>
          <p:cNvPr id="124" name="Arrow: Striped Right 123">
            <a:extLst>
              <a:ext uri="{FF2B5EF4-FFF2-40B4-BE49-F238E27FC236}">
                <a16:creationId xmlns:a16="http://schemas.microsoft.com/office/drawing/2014/main" id="{3351A6BF-33D4-1637-3E96-3CE453BC5917}"/>
              </a:ext>
            </a:extLst>
          </p:cNvPr>
          <p:cNvSpPr/>
          <p:nvPr/>
        </p:nvSpPr>
        <p:spPr>
          <a:xfrm>
            <a:off x="1562967" y="5539838"/>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ADF: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77" name="Graphic 76" descr="Star with solid fill">
            <a:extLst>
              <a:ext uri="{FF2B5EF4-FFF2-40B4-BE49-F238E27FC236}">
                <a16:creationId xmlns:a16="http://schemas.microsoft.com/office/drawing/2014/main" id="{45DB0A33-8CDC-BCA2-5D30-2B3981CF33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633" y="5605416"/>
            <a:ext cx="242731" cy="186343"/>
          </a:xfrm>
          <a:prstGeom prst="rect">
            <a:avLst/>
          </a:prstGeom>
        </p:spPr>
      </p:pic>
      <p:sp>
        <p:nvSpPr>
          <p:cNvPr id="125" name="Arrow: Striped Right 124">
            <a:extLst>
              <a:ext uri="{FF2B5EF4-FFF2-40B4-BE49-F238E27FC236}">
                <a16:creationId xmlns:a16="http://schemas.microsoft.com/office/drawing/2014/main" id="{84888A96-E5E4-4759-8D20-D3C4CDFF8266}"/>
              </a:ext>
            </a:extLst>
          </p:cNvPr>
          <p:cNvSpPr/>
          <p:nvPr/>
        </p:nvSpPr>
        <p:spPr>
          <a:xfrm>
            <a:off x="4433802" y="5273323"/>
            <a:ext cx="2029724"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a:ln/>
                <a:solidFill>
                  <a:prstClr val="white"/>
                </a:solidFill>
                <a:latin typeface="Calibri"/>
                <a:cs typeface="Arial" panose="020B0604020202020204" pitchFamily="34" charset="0"/>
              </a:rPr>
              <a:t>Kafka TDD</a:t>
            </a:r>
          </a:p>
        </p:txBody>
      </p:sp>
      <p:sp>
        <p:nvSpPr>
          <p:cNvPr id="126" name="Arrow: Striped Right 125">
            <a:extLst>
              <a:ext uri="{FF2B5EF4-FFF2-40B4-BE49-F238E27FC236}">
                <a16:creationId xmlns:a16="http://schemas.microsoft.com/office/drawing/2014/main" id="{FDA95086-158C-4DAB-C017-2C55E44831A1}"/>
              </a:ext>
            </a:extLst>
          </p:cNvPr>
          <p:cNvSpPr/>
          <p:nvPr/>
        </p:nvSpPr>
        <p:spPr>
          <a:xfrm>
            <a:off x="4441967" y="5040505"/>
            <a:ext cx="2029724"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a:ln/>
                <a:solidFill>
                  <a:prstClr val="white"/>
                </a:solidFill>
                <a:latin typeface="Calibri"/>
                <a:cs typeface="Arial" panose="020B0604020202020204" pitchFamily="34" charset="0"/>
              </a:rPr>
              <a:t>Databricks TDD</a:t>
            </a:r>
          </a:p>
        </p:txBody>
      </p:sp>
      <p:sp>
        <p:nvSpPr>
          <p:cNvPr id="127" name="Arrow: Striped Right 126">
            <a:extLst>
              <a:ext uri="{FF2B5EF4-FFF2-40B4-BE49-F238E27FC236}">
                <a16:creationId xmlns:a16="http://schemas.microsoft.com/office/drawing/2014/main" id="{1BFDA79F-5EA1-BC4D-E634-2CE601351099}"/>
              </a:ext>
            </a:extLst>
          </p:cNvPr>
          <p:cNvSpPr/>
          <p:nvPr/>
        </p:nvSpPr>
        <p:spPr>
          <a:xfrm>
            <a:off x="4450264" y="5502601"/>
            <a:ext cx="2029724"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a:ln/>
                <a:solidFill>
                  <a:prstClr val="white"/>
                </a:solidFill>
                <a:latin typeface="Calibri"/>
                <a:cs typeface="Arial" panose="020B0604020202020204" pitchFamily="34" charset="0"/>
              </a:rPr>
              <a:t>ADF TDD</a:t>
            </a:r>
          </a:p>
        </p:txBody>
      </p:sp>
      <p:sp>
        <p:nvSpPr>
          <p:cNvPr id="128" name="Arrow: Striped Right 127">
            <a:extLst>
              <a:ext uri="{FF2B5EF4-FFF2-40B4-BE49-F238E27FC236}">
                <a16:creationId xmlns:a16="http://schemas.microsoft.com/office/drawing/2014/main" id="{468301EB-A967-EC97-E0C4-2671FCA803EC}"/>
              </a:ext>
            </a:extLst>
          </p:cNvPr>
          <p:cNvSpPr/>
          <p:nvPr/>
        </p:nvSpPr>
        <p:spPr>
          <a:xfrm>
            <a:off x="4433802" y="6088566"/>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Snowflake: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sp>
        <p:nvSpPr>
          <p:cNvPr id="129" name="Arrow: Striped Right 128">
            <a:extLst>
              <a:ext uri="{FF2B5EF4-FFF2-40B4-BE49-F238E27FC236}">
                <a16:creationId xmlns:a16="http://schemas.microsoft.com/office/drawing/2014/main" id="{0373A69E-5B88-997C-60C4-36B5823E96AF}"/>
              </a:ext>
            </a:extLst>
          </p:cNvPr>
          <p:cNvSpPr/>
          <p:nvPr/>
        </p:nvSpPr>
        <p:spPr>
          <a:xfrm>
            <a:off x="4420817" y="5815123"/>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Alation: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sp>
        <p:nvSpPr>
          <p:cNvPr id="130" name="Arrow: Striped Right 129">
            <a:extLst>
              <a:ext uri="{FF2B5EF4-FFF2-40B4-BE49-F238E27FC236}">
                <a16:creationId xmlns:a16="http://schemas.microsoft.com/office/drawing/2014/main" id="{59E1C571-F8DB-AE5C-3BAD-1833959C3C45}"/>
              </a:ext>
            </a:extLst>
          </p:cNvPr>
          <p:cNvSpPr/>
          <p:nvPr/>
        </p:nvSpPr>
        <p:spPr>
          <a:xfrm>
            <a:off x="4420817" y="6350060"/>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err="1">
                <a:ln/>
                <a:solidFill>
                  <a:prstClr val="white"/>
                </a:solidFill>
                <a:effectLst/>
                <a:uLnTx/>
                <a:uFillTx/>
                <a:latin typeface="Calibri"/>
                <a:ea typeface="+mn-ea"/>
                <a:cs typeface="Arial" panose="020B0604020202020204" pitchFamily="34" charset="0"/>
              </a:rPr>
              <a:t>PowerBI</a:t>
            </a: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88" name="Graphic 87" descr="Star with solid fill">
            <a:extLst>
              <a:ext uri="{FF2B5EF4-FFF2-40B4-BE49-F238E27FC236}">
                <a16:creationId xmlns:a16="http://schemas.microsoft.com/office/drawing/2014/main" id="{ADB1710D-E87E-EBFE-4390-B68C90F65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4033" y="5892932"/>
            <a:ext cx="242731" cy="186343"/>
          </a:xfrm>
          <a:prstGeom prst="rect">
            <a:avLst/>
          </a:prstGeom>
        </p:spPr>
      </p:pic>
      <p:pic>
        <p:nvPicPr>
          <p:cNvPr id="93" name="Graphic 92" descr="Star with solid fill">
            <a:extLst>
              <a:ext uri="{FF2B5EF4-FFF2-40B4-BE49-F238E27FC236}">
                <a16:creationId xmlns:a16="http://schemas.microsoft.com/office/drawing/2014/main" id="{46D33388-8EBC-FCAD-32A1-613598B7A2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9347" y="6158238"/>
            <a:ext cx="242731" cy="186343"/>
          </a:xfrm>
          <a:prstGeom prst="rect">
            <a:avLst/>
          </a:prstGeom>
        </p:spPr>
      </p:pic>
      <p:pic>
        <p:nvPicPr>
          <p:cNvPr id="98" name="Graphic 97" descr="Star with solid fill">
            <a:extLst>
              <a:ext uri="{FF2B5EF4-FFF2-40B4-BE49-F238E27FC236}">
                <a16:creationId xmlns:a16="http://schemas.microsoft.com/office/drawing/2014/main" id="{362E340D-FC8E-B0AD-A313-D5C95E6440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4728" y="6410712"/>
            <a:ext cx="242731" cy="186343"/>
          </a:xfrm>
          <a:prstGeom prst="rect">
            <a:avLst/>
          </a:prstGeom>
        </p:spPr>
      </p:pic>
      <p:sp>
        <p:nvSpPr>
          <p:cNvPr id="131" name="Arrow: Striped Right 130">
            <a:extLst>
              <a:ext uri="{FF2B5EF4-FFF2-40B4-BE49-F238E27FC236}">
                <a16:creationId xmlns:a16="http://schemas.microsoft.com/office/drawing/2014/main" id="{4579AD27-46A4-260C-2089-15DF85A4EA7B}"/>
              </a:ext>
            </a:extLst>
          </p:cNvPr>
          <p:cNvSpPr/>
          <p:nvPr/>
        </p:nvSpPr>
        <p:spPr>
          <a:xfrm>
            <a:off x="7405888" y="6311395"/>
            <a:ext cx="2079664" cy="338328"/>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err="1">
                <a:ln/>
                <a:solidFill>
                  <a:prstClr val="white"/>
                </a:solidFill>
                <a:latin typeface="Calibri"/>
                <a:cs typeface="Arial" panose="020B0604020202020204" pitchFamily="34" charset="0"/>
              </a:rPr>
              <a:t>PowerBI</a:t>
            </a:r>
            <a:r>
              <a:rPr lang="en-US" sz="1000" i="1">
                <a:ln/>
                <a:solidFill>
                  <a:prstClr val="white"/>
                </a:solidFill>
                <a:latin typeface="Calibri"/>
                <a:cs typeface="Arial" panose="020B0604020202020204" pitchFamily="34" charset="0"/>
              </a:rPr>
              <a:t>  TDD</a:t>
            </a:r>
          </a:p>
        </p:txBody>
      </p:sp>
      <p:sp>
        <p:nvSpPr>
          <p:cNvPr id="5" name="Arrow: Striped Right 4">
            <a:extLst>
              <a:ext uri="{FF2B5EF4-FFF2-40B4-BE49-F238E27FC236}">
                <a16:creationId xmlns:a16="http://schemas.microsoft.com/office/drawing/2014/main" id="{1928E3EF-D0CA-7785-8A84-B516DAC18A98}"/>
              </a:ext>
            </a:extLst>
          </p:cNvPr>
          <p:cNvSpPr/>
          <p:nvPr/>
        </p:nvSpPr>
        <p:spPr>
          <a:xfrm>
            <a:off x="1544584" y="5785894"/>
            <a:ext cx="2729355" cy="333309"/>
          </a:xfrm>
          <a:prstGeom prst="strip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err="1">
                <a:ln/>
                <a:solidFill>
                  <a:prstClr val="white"/>
                </a:solidFill>
                <a:latin typeface="Calibri"/>
                <a:cs typeface="Arial" panose="020B0604020202020204" pitchFamily="34" charset="0"/>
              </a:rPr>
              <a:t>Databuck</a:t>
            </a:r>
            <a:r>
              <a:rPr kumimoji="0" lang="en-US" sz="1000" b="0" i="1" u="none" strike="noStrike" kern="1200" cap="none" spc="0" normalizeH="0" baseline="0" noProof="0">
                <a:ln/>
                <a:solidFill>
                  <a:prstClr val="white"/>
                </a:solidFill>
                <a:effectLst/>
                <a:uLnTx/>
                <a:uFillTx/>
                <a:latin typeface="Calibri"/>
                <a:ea typeface="+mn-ea"/>
                <a:cs typeface="Arial" panose="020B0604020202020204" pitchFamily="34" charset="0"/>
              </a:rPr>
              <a:t>: Deployment Pipeline</a:t>
            </a:r>
            <a:endParaRPr kumimoji="0" lang="en-US" sz="1000" b="0" i="1" u="none" strike="noStrike" kern="1200" cap="none" spc="0" normalizeH="0" baseline="0" noProof="0">
              <a:ln>
                <a:noFill/>
              </a:ln>
              <a:solidFill>
                <a:prstClr val="white"/>
              </a:solidFill>
              <a:effectLst/>
              <a:uLnTx/>
              <a:uFillTx/>
              <a:latin typeface="Calibri"/>
              <a:ea typeface="+mn-ea"/>
              <a:cs typeface="+mn-cs"/>
            </a:endParaRPr>
          </a:p>
        </p:txBody>
      </p:sp>
      <p:pic>
        <p:nvPicPr>
          <p:cNvPr id="8" name="Graphic 7" descr="Star with solid fill">
            <a:extLst>
              <a:ext uri="{FF2B5EF4-FFF2-40B4-BE49-F238E27FC236}">
                <a16:creationId xmlns:a16="http://schemas.microsoft.com/office/drawing/2014/main" id="{240593A1-813F-89D0-BF75-D4092F871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7758" y="5853062"/>
            <a:ext cx="242731" cy="186343"/>
          </a:xfrm>
          <a:prstGeom prst="rect">
            <a:avLst/>
          </a:prstGeom>
        </p:spPr>
      </p:pic>
      <p:pic>
        <p:nvPicPr>
          <p:cNvPr id="9" name="Graphic 8" descr="Flag with solid fill">
            <a:extLst>
              <a:ext uri="{FF2B5EF4-FFF2-40B4-BE49-F238E27FC236}">
                <a16:creationId xmlns:a16="http://schemas.microsoft.com/office/drawing/2014/main" id="{A9D4D344-ABD9-B40C-49A3-A6C74F555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1006" y="5894855"/>
            <a:ext cx="242731" cy="186343"/>
          </a:xfrm>
          <a:prstGeom prst="rect">
            <a:avLst/>
          </a:prstGeom>
        </p:spPr>
      </p:pic>
      <p:pic>
        <p:nvPicPr>
          <p:cNvPr id="11" name="Graphic 10" descr="Flag with solid fill">
            <a:extLst>
              <a:ext uri="{FF2B5EF4-FFF2-40B4-BE49-F238E27FC236}">
                <a16:creationId xmlns:a16="http://schemas.microsoft.com/office/drawing/2014/main" id="{1AA123AE-C0FD-3E96-E840-EDA44FF0C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0286" y="5091300"/>
            <a:ext cx="242731" cy="186343"/>
          </a:xfrm>
          <a:prstGeom prst="rect">
            <a:avLst/>
          </a:prstGeom>
        </p:spPr>
      </p:pic>
      <p:pic>
        <p:nvPicPr>
          <p:cNvPr id="14" name="Graphic 13" descr="Flag with solid fill">
            <a:extLst>
              <a:ext uri="{FF2B5EF4-FFF2-40B4-BE49-F238E27FC236}">
                <a16:creationId xmlns:a16="http://schemas.microsoft.com/office/drawing/2014/main" id="{9E97B9C6-362B-2E63-6DFE-7D74F7A62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3141" y="5346611"/>
            <a:ext cx="242731" cy="186343"/>
          </a:xfrm>
          <a:prstGeom prst="rect">
            <a:avLst/>
          </a:prstGeom>
        </p:spPr>
      </p:pic>
      <p:pic>
        <p:nvPicPr>
          <p:cNvPr id="15" name="Graphic 14" descr="Flag with solid fill">
            <a:extLst>
              <a:ext uri="{FF2B5EF4-FFF2-40B4-BE49-F238E27FC236}">
                <a16:creationId xmlns:a16="http://schemas.microsoft.com/office/drawing/2014/main" id="{E4C24A89-D420-C6D5-FBF9-07A50B9F0A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2924" y="5608410"/>
            <a:ext cx="242731" cy="186343"/>
          </a:xfrm>
          <a:prstGeom prst="rect">
            <a:avLst/>
          </a:prstGeom>
        </p:spPr>
      </p:pic>
      <p:pic>
        <p:nvPicPr>
          <p:cNvPr id="16" name="Graphic 15" descr="Star with solid fill">
            <a:extLst>
              <a:ext uri="{FF2B5EF4-FFF2-40B4-BE49-F238E27FC236}">
                <a16:creationId xmlns:a16="http://schemas.microsoft.com/office/drawing/2014/main" id="{C9BDD0C8-520A-5951-4F83-5E40D6F5AF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3800" y="5077938"/>
            <a:ext cx="242731" cy="186343"/>
          </a:xfrm>
          <a:prstGeom prst="rect">
            <a:avLst/>
          </a:prstGeom>
        </p:spPr>
      </p:pic>
      <p:pic>
        <p:nvPicPr>
          <p:cNvPr id="22" name="Graphic 21" descr="Star with solid fill">
            <a:extLst>
              <a:ext uri="{FF2B5EF4-FFF2-40B4-BE49-F238E27FC236}">
                <a16:creationId xmlns:a16="http://schemas.microsoft.com/office/drawing/2014/main" id="{B60DA5B7-35AD-711A-57FF-3B5241C839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9114" y="5343244"/>
            <a:ext cx="242731" cy="186343"/>
          </a:xfrm>
          <a:prstGeom prst="rect">
            <a:avLst/>
          </a:prstGeom>
        </p:spPr>
      </p:pic>
      <p:pic>
        <p:nvPicPr>
          <p:cNvPr id="25" name="Graphic 24" descr="Star with solid fill">
            <a:extLst>
              <a:ext uri="{FF2B5EF4-FFF2-40B4-BE49-F238E27FC236}">
                <a16:creationId xmlns:a16="http://schemas.microsoft.com/office/drawing/2014/main" id="{5B887B8B-4037-15D9-6FA4-D83598F95A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04495" y="5595718"/>
            <a:ext cx="242731" cy="186343"/>
          </a:xfrm>
          <a:prstGeom prst="rect">
            <a:avLst/>
          </a:prstGeom>
        </p:spPr>
      </p:pic>
    </p:spTree>
    <p:extLst>
      <p:ext uri="{BB962C8B-B14F-4D97-AF65-F5344CB8AC3E}">
        <p14:creationId xmlns:p14="http://schemas.microsoft.com/office/powerpoint/2010/main" val="1936937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72C55F-7834-8B0E-DE9C-91A24DC6D0F4}"/>
              </a:ext>
            </a:extLst>
          </p:cNvPr>
          <p:cNvSpPr>
            <a:spLocks noGrp="1"/>
          </p:cNvSpPr>
          <p:nvPr>
            <p:ph type="sldNum" sz="quarter" idx="10"/>
          </p:nvPr>
        </p:nvSpPr>
        <p:spPr>
          <a:xfrm>
            <a:off x="468701" y="6488505"/>
            <a:ext cx="218008" cy="215444"/>
          </a:xfrm>
        </p:spPr>
        <p:txBody>
          <a:bodyPr/>
          <a:lstStyle/>
          <a:p>
            <a:fld id="{C9EBFD1A-B7A0-466A-B83C-FDA8DD378B8A}" type="slidenum">
              <a:rPr lang="en-US" smtClean="0"/>
              <a:pPr/>
              <a:t>61</a:t>
            </a:fld>
            <a:endParaRPr lang="en-US"/>
          </a:p>
        </p:txBody>
      </p:sp>
      <p:sp>
        <p:nvSpPr>
          <p:cNvPr id="4" name="Title 1">
            <a:extLst>
              <a:ext uri="{FF2B5EF4-FFF2-40B4-BE49-F238E27FC236}">
                <a16:creationId xmlns:a16="http://schemas.microsoft.com/office/drawing/2014/main" id="{1862CB39-20F9-D27C-88A4-7D3C38944BFD}"/>
              </a:ext>
            </a:extLst>
          </p:cNvPr>
          <p:cNvSpPr txBox="1">
            <a:spLocks/>
          </p:cNvSpPr>
          <p:nvPr/>
        </p:nvSpPr>
        <p:spPr>
          <a:xfrm>
            <a:off x="0" y="154051"/>
            <a:ext cx="10820400" cy="424732"/>
          </a:xfrm>
          <a:prstGeom prst="rect">
            <a:avLst/>
          </a:prstGeom>
        </p:spPr>
        <p:txBody>
          <a:bodyPr vert="horz" lIns="91440" tIns="45720" rIns="91440" bIns="45720" rtlCol="0" anchor="t" anchorCtr="0">
            <a:spAutoFit/>
          </a:bodyPr>
          <a:lstStyle>
            <a:lvl1pPr algn="l" defTabSz="1219170" rtl="0" eaLnBrk="1" latinLnBrk="0" hangingPunct="1">
              <a:lnSpc>
                <a:spcPct val="90000"/>
              </a:lnSpc>
              <a:spcBef>
                <a:spcPct val="0"/>
              </a:spcBef>
              <a:buNone/>
              <a:defRPr sz="2400" b="0" kern="1200">
                <a:solidFill>
                  <a:srgbClr val="000000"/>
                </a:solidFill>
                <a:latin typeface="Arial" pitchFamily="34" charset="0"/>
                <a:ea typeface="+mj-ea"/>
                <a:cs typeface="Arial" pitchFamily="34" charset="0"/>
              </a:defRPr>
            </a:lvl1pPr>
          </a:lstStyle>
          <a:p>
            <a:r>
              <a:rPr lang="en-US"/>
              <a:t>Execution Roadmap for Herbalife Data Lake program</a:t>
            </a:r>
          </a:p>
        </p:txBody>
      </p:sp>
      <p:cxnSp>
        <p:nvCxnSpPr>
          <p:cNvPr id="2" name="Straight Connector 1">
            <a:extLst>
              <a:ext uri="{FF2B5EF4-FFF2-40B4-BE49-F238E27FC236}">
                <a16:creationId xmlns:a16="http://schemas.microsoft.com/office/drawing/2014/main" id="{1410C863-D8F5-1577-86C0-E1169DA9A1E2}"/>
              </a:ext>
            </a:extLst>
          </p:cNvPr>
          <p:cNvCxnSpPr/>
          <p:nvPr>
            <p:custDataLst>
              <p:tags r:id="rId1"/>
            </p:custDataLst>
          </p:nvPr>
        </p:nvCxnSpPr>
        <p:spPr>
          <a:xfrm>
            <a:off x="10253227" y="956472"/>
            <a:ext cx="0" cy="5256000"/>
          </a:xfrm>
          <a:prstGeom prst="line">
            <a:avLst/>
          </a:prstGeom>
          <a:noFill/>
          <a:ln w="6350" cap="flat" cmpd="sng" algn="ctr">
            <a:solidFill>
              <a:srgbClr val="41596C"/>
            </a:solidFill>
            <a:prstDash val="dashDot"/>
            <a:miter lim="800000"/>
          </a:ln>
          <a:effectLst/>
        </p:spPr>
      </p:cxnSp>
      <p:sp>
        <p:nvSpPr>
          <p:cNvPr id="5" name="TextBox 4">
            <a:extLst>
              <a:ext uri="{FF2B5EF4-FFF2-40B4-BE49-F238E27FC236}">
                <a16:creationId xmlns:a16="http://schemas.microsoft.com/office/drawing/2014/main" id="{E80A00F6-7581-72FC-A036-1C0A62D1AACF}"/>
              </a:ext>
            </a:extLst>
          </p:cNvPr>
          <p:cNvSpPr txBox="1"/>
          <p:nvPr>
            <p:custDataLst>
              <p:tags r:id="rId2"/>
            </p:custDataLst>
          </p:nvPr>
        </p:nvSpPr>
        <p:spPr>
          <a:xfrm>
            <a:off x="686757" y="1676401"/>
            <a:ext cx="1668145" cy="276999"/>
          </a:xfrm>
          <a:prstGeom prst="rect">
            <a:avLst/>
          </a:prstGeom>
          <a:noFill/>
        </p:spPr>
        <p:txBody>
          <a:bodyPr wrap="square" rtlCol="0">
            <a:spAutoFit/>
          </a:bodyPr>
          <a:lstStyle/>
          <a:p>
            <a:r>
              <a:rPr lang="en-GB" sz="1200">
                <a:solidFill>
                  <a:srgbClr val="002060"/>
                </a:solidFill>
              </a:rPr>
              <a:t>Data Governance </a:t>
            </a:r>
          </a:p>
        </p:txBody>
      </p:sp>
      <p:sp>
        <p:nvSpPr>
          <p:cNvPr id="12" name="TextBox 11">
            <a:extLst>
              <a:ext uri="{FF2B5EF4-FFF2-40B4-BE49-F238E27FC236}">
                <a16:creationId xmlns:a16="http://schemas.microsoft.com/office/drawing/2014/main" id="{ADF8DB62-B813-DFE9-7480-EA94DB6E44DA}"/>
              </a:ext>
            </a:extLst>
          </p:cNvPr>
          <p:cNvSpPr txBox="1"/>
          <p:nvPr>
            <p:custDataLst>
              <p:tags r:id="rId3"/>
            </p:custDataLst>
          </p:nvPr>
        </p:nvSpPr>
        <p:spPr>
          <a:xfrm>
            <a:off x="686756" y="2057401"/>
            <a:ext cx="2058771" cy="276999"/>
          </a:xfrm>
          <a:prstGeom prst="rect">
            <a:avLst/>
          </a:prstGeom>
          <a:noFill/>
        </p:spPr>
        <p:txBody>
          <a:bodyPr wrap="square" rtlCol="0">
            <a:spAutoFit/>
          </a:bodyPr>
          <a:lstStyle/>
          <a:p>
            <a:r>
              <a:rPr lang="en-GB" sz="1200">
                <a:solidFill>
                  <a:srgbClr val="002060"/>
                </a:solidFill>
              </a:rPr>
              <a:t>Data Quality</a:t>
            </a:r>
          </a:p>
        </p:txBody>
      </p:sp>
      <p:sp>
        <p:nvSpPr>
          <p:cNvPr id="23" name="TextBox 22">
            <a:extLst>
              <a:ext uri="{FF2B5EF4-FFF2-40B4-BE49-F238E27FC236}">
                <a16:creationId xmlns:a16="http://schemas.microsoft.com/office/drawing/2014/main" id="{0062859D-D216-D255-7F44-FF19BD84388C}"/>
              </a:ext>
            </a:extLst>
          </p:cNvPr>
          <p:cNvSpPr txBox="1"/>
          <p:nvPr>
            <p:custDataLst>
              <p:tags r:id="rId4"/>
            </p:custDataLst>
          </p:nvPr>
        </p:nvSpPr>
        <p:spPr>
          <a:xfrm>
            <a:off x="686757" y="2773243"/>
            <a:ext cx="1668145" cy="276999"/>
          </a:xfrm>
          <a:prstGeom prst="rect">
            <a:avLst/>
          </a:prstGeom>
          <a:noFill/>
        </p:spPr>
        <p:txBody>
          <a:bodyPr wrap="square" rtlCol="0">
            <a:spAutoFit/>
          </a:bodyPr>
          <a:lstStyle/>
          <a:p>
            <a:r>
              <a:rPr lang="en-GB" sz="1200">
                <a:solidFill>
                  <a:srgbClr val="002060"/>
                </a:solidFill>
              </a:rPr>
              <a:t>EDA &amp; Data Science</a:t>
            </a:r>
          </a:p>
        </p:txBody>
      </p:sp>
      <p:sp>
        <p:nvSpPr>
          <p:cNvPr id="25" name="TextBox 24">
            <a:extLst>
              <a:ext uri="{FF2B5EF4-FFF2-40B4-BE49-F238E27FC236}">
                <a16:creationId xmlns:a16="http://schemas.microsoft.com/office/drawing/2014/main" id="{9E800198-4154-2050-8824-2F56568A7CAE}"/>
              </a:ext>
            </a:extLst>
          </p:cNvPr>
          <p:cNvSpPr txBox="1"/>
          <p:nvPr>
            <p:custDataLst>
              <p:tags r:id="rId5"/>
            </p:custDataLst>
          </p:nvPr>
        </p:nvSpPr>
        <p:spPr>
          <a:xfrm>
            <a:off x="669545" y="3095535"/>
            <a:ext cx="2026768" cy="276999"/>
          </a:xfrm>
          <a:prstGeom prst="rect">
            <a:avLst/>
          </a:prstGeom>
          <a:noFill/>
        </p:spPr>
        <p:txBody>
          <a:bodyPr wrap="square" rtlCol="0">
            <a:spAutoFit/>
          </a:bodyPr>
          <a:lstStyle/>
          <a:p>
            <a:r>
              <a:rPr lang="fr-FR" sz="1200">
                <a:solidFill>
                  <a:srgbClr val="002060"/>
                </a:solidFill>
              </a:rPr>
              <a:t>DevOps</a:t>
            </a:r>
            <a:endParaRPr lang="en-GB" sz="1200">
              <a:solidFill>
                <a:srgbClr val="002060"/>
              </a:solidFill>
            </a:endParaRPr>
          </a:p>
        </p:txBody>
      </p:sp>
      <p:sp>
        <p:nvSpPr>
          <p:cNvPr id="26" name="TextBox 25">
            <a:extLst>
              <a:ext uri="{FF2B5EF4-FFF2-40B4-BE49-F238E27FC236}">
                <a16:creationId xmlns:a16="http://schemas.microsoft.com/office/drawing/2014/main" id="{9C581A98-E2C2-945C-EEA3-E7BBF99B49DD}"/>
              </a:ext>
            </a:extLst>
          </p:cNvPr>
          <p:cNvSpPr txBox="1"/>
          <p:nvPr>
            <p:custDataLst>
              <p:tags r:id="rId6"/>
            </p:custDataLst>
          </p:nvPr>
        </p:nvSpPr>
        <p:spPr>
          <a:xfrm>
            <a:off x="10313444" y="3579051"/>
            <a:ext cx="1412462" cy="707886"/>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List of Application is illustrative and would revisit during PI planning</a:t>
            </a:r>
          </a:p>
        </p:txBody>
      </p:sp>
      <p:sp>
        <p:nvSpPr>
          <p:cNvPr id="28" name="TextBox 27">
            <a:extLst>
              <a:ext uri="{FF2B5EF4-FFF2-40B4-BE49-F238E27FC236}">
                <a16:creationId xmlns:a16="http://schemas.microsoft.com/office/drawing/2014/main" id="{19FA3534-8118-051C-5BC5-7531361FF8C5}"/>
              </a:ext>
            </a:extLst>
          </p:cNvPr>
          <p:cNvSpPr txBox="1"/>
          <p:nvPr>
            <p:custDataLst>
              <p:tags r:id="rId7"/>
            </p:custDataLst>
          </p:nvPr>
        </p:nvSpPr>
        <p:spPr>
          <a:xfrm>
            <a:off x="686756" y="4402029"/>
            <a:ext cx="2026768" cy="276999"/>
          </a:xfrm>
          <a:prstGeom prst="rect">
            <a:avLst/>
          </a:prstGeom>
          <a:noFill/>
        </p:spPr>
        <p:txBody>
          <a:bodyPr wrap="square" rtlCol="0">
            <a:spAutoFit/>
          </a:bodyPr>
          <a:lstStyle/>
          <a:p>
            <a:r>
              <a:rPr lang="en-GB" sz="1200">
                <a:solidFill>
                  <a:srgbClr val="002060"/>
                </a:solidFill>
              </a:rPr>
              <a:t>Custom Conversion</a:t>
            </a:r>
          </a:p>
        </p:txBody>
      </p:sp>
      <p:sp>
        <p:nvSpPr>
          <p:cNvPr id="29" name="TextBox 28">
            <a:extLst>
              <a:ext uri="{FF2B5EF4-FFF2-40B4-BE49-F238E27FC236}">
                <a16:creationId xmlns:a16="http://schemas.microsoft.com/office/drawing/2014/main" id="{9A31F60D-BC18-C5E2-F904-9ECD217E18C5}"/>
              </a:ext>
            </a:extLst>
          </p:cNvPr>
          <p:cNvSpPr txBox="1"/>
          <p:nvPr>
            <p:custDataLst>
              <p:tags r:id="rId8"/>
            </p:custDataLst>
          </p:nvPr>
        </p:nvSpPr>
        <p:spPr>
          <a:xfrm>
            <a:off x="10463274" y="905482"/>
            <a:ext cx="557910" cy="276999"/>
          </a:xfrm>
          <a:prstGeom prst="rect">
            <a:avLst/>
          </a:prstGeom>
          <a:noFill/>
        </p:spPr>
        <p:txBody>
          <a:bodyPr wrap="none" rtlCol="0">
            <a:spAutoFit/>
          </a:bodyPr>
          <a:lstStyle/>
          <a:p>
            <a:r>
              <a:rPr lang="en-GB" sz="1200" b="1">
                <a:solidFill>
                  <a:srgbClr val="002060"/>
                </a:solidFill>
              </a:rPr>
              <a:t>Notes</a:t>
            </a:r>
          </a:p>
        </p:txBody>
      </p:sp>
      <p:cxnSp>
        <p:nvCxnSpPr>
          <p:cNvPr id="30" name="Straight Connector 29">
            <a:extLst>
              <a:ext uri="{FF2B5EF4-FFF2-40B4-BE49-F238E27FC236}">
                <a16:creationId xmlns:a16="http://schemas.microsoft.com/office/drawing/2014/main" id="{28D5F684-6FC2-6D20-1D22-20AC06D0374E}"/>
              </a:ext>
            </a:extLst>
          </p:cNvPr>
          <p:cNvCxnSpPr>
            <a:cxnSpLocks/>
          </p:cNvCxnSpPr>
          <p:nvPr>
            <p:custDataLst>
              <p:tags r:id="rId9"/>
            </p:custDataLst>
          </p:nvPr>
        </p:nvCxnSpPr>
        <p:spPr>
          <a:xfrm flipV="1">
            <a:off x="686757" y="1961660"/>
            <a:ext cx="11198421" cy="33053"/>
          </a:xfrm>
          <a:prstGeom prst="line">
            <a:avLst/>
          </a:prstGeom>
          <a:noFill/>
          <a:ln w="6350" cap="flat" cmpd="sng" algn="ctr">
            <a:solidFill>
              <a:srgbClr val="41596C"/>
            </a:solidFill>
            <a:prstDash val="sysDot"/>
            <a:miter lim="800000"/>
          </a:ln>
          <a:effectLst/>
        </p:spPr>
      </p:cxnSp>
      <p:sp>
        <p:nvSpPr>
          <p:cNvPr id="31" name="TextBox 30">
            <a:extLst>
              <a:ext uri="{FF2B5EF4-FFF2-40B4-BE49-F238E27FC236}">
                <a16:creationId xmlns:a16="http://schemas.microsoft.com/office/drawing/2014/main" id="{E82F777E-6F53-A332-9700-DEF61ED30330}"/>
              </a:ext>
            </a:extLst>
          </p:cNvPr>
          <p:cNvSpPr txBox="1"/>
          <p:nvPr>
            <p:custDataLst>
              <p:tags r:id="rId10"/>
            </p:custDataLst>
          </p:nvPr>
        </p:nvSpPr>
        <p:spPr>
          <a:xfrm>
            <a:off x="686757" y="906133"/>
            <a:ext cx="1434839" cy="276999"/>
          </a:xfrm>
          <a:prstGeom prst="rect">
            <a:avLst/>
          </a:prstGeom>
          <a:noFill/>
        </p:spPr>
        <p:txBody>
          <a:bodyPr wrap="square" rtlCol="0">
            <a:spAutoFit/>
          </a:bodyPr>
          <a:lstStyle/>
          <a:p>
            <a:r>
              <a:rPr lang="en-GB" sz="1200" b="1">
                <a:solidFill>
                  <a:srgbClr val="002060"/>
                </a:solidFill>
              </a:rPr>
              <a:t>Work Track</a:t>
            </a:r>
          </a:p>
        </p:txBody>
      </p:sp>
      <p:sp>
        <p:nvSpPr>
          <p:cNvPr id="32" name="Pentagon 79">
            <a:extLst>
              <a:ext uri="{FF2B5EF4-FFF2-40B4-BE49-F238E27FC236}">
                <a16:creationId xmlns:a16="http://schemas.microsoft.com/office/drawing/2014/main" id="{D4695505-43C8-5C22-5E60-F33CF6E470E9}"/>
              </a:ext>
            </a:extLst>
          </p:cNvPr>
          <p:cNvSpPr/>
          <p:nvPr>
            <p:custDataLst>
              <p:tags r:id="rId11"/>
            </p:custDataLst>
          </p:nvPr>
        </p:nvSpPr>
        <p:spPr>
          <a:xfrm>
            <a:off x="2398790" y="1295400"/>
            <a:ext cx="1473448" cy="174807"/>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All Layer </a:t>
            </a:r>
          </a:p>
        </p:txBody>
      </p:sp>
      <p:sp>
        <p:nvSpPr>
          <p:cNvPr id="34" name="TextBox 33">
            <a:extLst>
              <a:ext uri="{FF2B5EF4-FFF2-40B4-BE49-F238E27FC236}">
                <a16:creationId xmlns:a16="http://schemas.microsoft.com/office/drawing/2014/main" id="{AC9DA651-A4A6-F525-A384-4ADD80EA015E}"/>
              </a:ext>
            </a:extLst>
          </p:cNvPr>
          <p:cNvSpPr txBox="1"/>
          <p:nvPr>
            <p:custDataLst>
              <p:tags r:id="rId12"/>
            </p:custDataLst>
          </p:nvPr>
        </p:nvSpPr>
        <p:spPr>
          <a:xfrm>
            <a:off x="702756" y="2390243"/>
            <a:ext cx="2058771" cy="276999"/>
          </a:xfrm>
          <a:prstGeom prst="rect">
            <a:avLst/>
          </a:prstGeom>
          <a:noFill/>
        </p:spPr>
        <p:txBody>
          <a:bodyPr wrap="square" rtlCol="0">
            <a:spAutoFit/>
          </a:bodyPr>
          <a:lstStyle/>
          <a:p>
            <a:r>
              <a:rPr lang="en-GB" sz="1200">
                <a:solidFill>
                  <a:srgbClr val="002060"/>
                </a:solidFill>
              </a:rPr>
              <a:t>Data Privacy</a:t>
            </a:r>
          </a:p>
        </p:txBody>
      </p:sp>
      <p:cxnSp>
        <p:nvCxnSpPr>
          <p:cNvPr id="35" name="Straight Connector 34">
            <a:extLst>
              <a:ext uri="{FF2B5EF4-FFF2-40B4-BE49-F238E27FC236}">
                <a16:creationId xmlns:a16="http://schemas.microsoft.com/office/drawing/2014/main" id="{572AC25A-17A6-9A58-F1EC-B5D9B303D229}"/>
              </a:ext>
            </a:extLst>
          </p:cNvPr>
          <p:cNvCxnSpPr>
            <a:cxnSpLocks/>
          </p:cNvCxnSpPr>
          <p:nvPr>
            <p:custDataLst>
              <p:tags r:id="rId13"/>
            </p:custDataLst>
          </p:nvPr>
        </p:nvCxnSpPr>
        <p:spPr>
          <a:xfrm flipV="1">
            <a:off x="686757" y="2289099"/>
            <a:ext cx="11198421" cy="69586"/>
          </a:xfrm>
          <a:prstGeom prst="line">
            <a:avLst/>
          </a:prstGeom>
          <a:noFill/>
          <a:ln w="6350" cap="flat" cmpd="sng" algn="ctr">
            <a:solidFill>
              <a:srgbClr val="41596C"/>
            </a:solidFill>
            <a:prstDash val="sysDot"/>
            <a:miter lim="800000"/>
          </a:ln>
          <a:effectLst/>
        </p:spPr>
      </p:cxnSp>
      <p:cxnSp>
        <p:nvCxnSpPr>
          <p:cNvPr id="37" name="Straight Connector 36">
            <a:extLst>
              <a:ext uri="{FF2B5EF4-FFF2-40B4-BE49-F238E27FC236}">
                <a16:creationId xmlns:a16="http://schemas.microsoft.com/office/drawing/2014/main" id="{4A605DB1-5C4E-A822-B356-A431B7E80E5D}"/>
              </a:ext>
            </a:extLst>
          </p:cNvPr>
          <p:cNvCxnSpPr>
            <a:cxnSpLocks/>
          </p:cNvCxnSpPr>
          <p:nvPr>
            <p:custDataLst>
              <p:tags r:id="rId14"/>
            </p:custDataLst>
          </p:nvPr>
        </p:nvCxnSpPr>
        <p:spPr>
          <a:xfrm flipV="1">
            <a:off x="437902" y="3447854"/>
            <a:ext cx="11463275" cy="4571"/>
          </a:xfrm>
          <a:prstGeom prst="line">
            <a:avLst/>
          </a:prstGeom>
          <a:noFill/>
          <a:ln w="6350" cap="flat" cmpd="sng" algn="ctr">
            <a:solidFill>
              <a:srgbClr val="41596C"/>
            </a:solidFill>
            <a:prstDash val="sysDot"/>
            <a:miter lim="800000"/>
          </a:ln>
          <a:effectLst/>
        </p:spPr>
      </p:cxnSp>
      <p:sp>
        <p:nvSpPr>
          <p:cNvPr id="39" name="TextBox 38">
            <a:extLst>
              <a:ext uri="{FF2B5EF4-FFF2-40B4-BE49-F238E27FC236}">
                <a16:creationId xmlns:a16="http://schemas.microsoft.com/office/drawing/2014/main" id="{D3E1C2AE-DD28-DA4F-8695-8B7683339084}"/>
              </a:ext>
            </a:extLst>
          </p:cNvPr>
          <p:cNvSpPr txBox="1"/>
          <p:nvPr>
            <p:custDataLst>
              <p:tags r:id="rId15"/>
            </p:custDataLst>
          </p:nvPr>
        </p:nvSpPr>
        <p:spPr>
          <a:xfrm>
            <a:off x="685799" y="3884913"/>
            <a:ext cx="2026768" cy="276999"/>
          </a:xfrm>
          <a:prstGeom prst="rect">
            <a:avLst/>
          </a:prstGeom>
          <a:noFill/>
        </p:spPr>
        <p:txBody>
          <a:bodyPr wrap="square" rtlCol="0">
            <a:spAutoFit/>
          </a:bodyPr>
          <a:lstStyle/>
          <a:p>
            <a:r>
              <a:rPr lang="en-GB" sz="1200">
                <a:solidFill>
                  <a:srgbClr val="002060"/>
                </a:solidFill>
              </a:rPr>
              <a:t>ERP Conversion</a:t>
            </a:r>
          </a:p>
        </p:txBody>
      </p:sp>
      <p:cxnSp>
        <p:nvCxnSpPr>
          <p:cNvPr id="40" name="Straight Connector 39">
            <a:extLst>
              <a:ext uri="{FF2B5EF4-FFF2-40B4-BE49-F238E27FC236}">
                <a16:creationId xmlns:a16="http://schemas.microsoft.com/office/drawing/2014/main" id="{6863F055-E9FF-1999-4DBB-09EA18426C12}"/>
              </a:ext>
            </a:extLst>
          </p:cNvPr>
          <p:cNvCxnSpPr>
            <a:cxnSpLocks/>
          </p:cNvCxnSpPr>
          <p:nvPr>
            <p:custDataLst>
              <p:tags r:id="rId16"/>
            </p:custDataLst>
          </p:nvPr>
        </p:nvCxnSpPr>
        <p:spPr>
          <a:xfrm flipV="1">
            <a:off x="686757" y="4349129"/>
            <a:ext cx="11214420" cy="40852"/>
          </a:xfrm>
          <a:prstGeom prst="line">
            <a:avLst/>
          </a:prstGeom>
          <a:noFill/>
          <a:ln w="6350" cap="flat" cmpd="sng" algn="ctr">
            <a:solidFill>
              <a:srgbClr val="41596C"/>
            </a:solidFill>
            <a:prstDash val="sysDot"/>
            <a:miter lim="800000"/>
          </a:ln>
          <a:effectLst/>
        </p:spPr>
      </p:cxnSp>
      <p:cxnSp>
        <p:nvCxnSpPr>
          <p:cNvPr id="41" name="Straight Connector 40">
            <a:extLst>
              <a:ext uri="{FF2B5EF4-FFF2-40B4-BE49-F238E27FC236}">
                <a16:creationId xmlns:a16="http://schemas.microsoft.com/office/drawing/2014/main" id="{25C7A4EF-4A8F-73E4-896B-1344E95EF5CB}"/>
              </a:ext>
            </a:extLst>
          </p:cNvPr>
          <p:cNvCxnSpPr>
            <a:cxnSpLocks/>
          </p:cNvCxnSpPr>
          <p:nvPr>
            <p:custDataLst>
              <p:tags r:id="rId17"/>
            </p:custDataLst>
          </p:nvPr>
        </p:nvCxnSpPr>
        <p:spPr>
          <a:xfrm>
            <a:off x="686757" y="4936068"/>
            <a:ext cx="11214420" cy="0"/>
          </a:xfrm>
          <a:prstGeom prst="line">
            <a:avLst/>
          </a:prstGeom>
          <a:noFill/>
          <a:ln w="6350" cap="flat" cmpd="sng" algn="ctr">
            <a:solidFill>
              <a:srgbClr val="41596C"/>
            </a:solidFill>
            <a:prstDash val="sysDot"/>
            <a:miter lim="800000"/>
          </a:ln>
          <a:effectLst/>
        </p:spPr>
      </p:cxnSp>
      <p:cxnSp>
        <p:nvCxnSpPr>
          <p:cNvPr id="42" name="Straight Connector 41">
            <a:extLst>
              <a:ext uri="{FF2B5EF4-FFF2-40B4-BE49-F238E27FC236}">
                <a16:creationId xmlns:a16="http://schemas.microsoft.com/office/drawing/2014/main" id="{A407FF5E-4595-513A-2D4E-B621957B0DEC}"/>
              </a:ext>
            </a:extLst>
          </p:cNvPr>
          <p:cNvCxnSpPr>
            <a:cxnSpLocks/>
          </p:cNvCxnSpPr>
          <p:nvPr>
            <p:custDataLst>
              <p:tags r:id="rId18"/>
            </p:custDataLst>
          </p:nvPr>
        </p:nvCxnSpPr>
        <p:spPr>
          <a:xfrm>
            <a:off x="2305638" y="921682"/>
            <a:ext cx="9427" cy="5617983"/>
          </a:xfrm>
          <a:prstGeom prst="line">
            <a:avLst/>
          </a:prstGeom>
          <a:noFill/>
          <a:ln w="6350" cap="flat" cmpd="sng" algn="ctr">
            <a:solidFill>
              <a:srgbClr val="41596C"/>
            </a:solidFill>
            <a:prstDash val="dashDot"/>
            <a:miter lim="800000"/>
          </a:ln>
          <a:effectLst/>
        </p:spPr>
      </p:cxnSp>
      <p:cxnSp>
        <p:nvCxnSpPr>
          <p:cNvPr id="43" name="Straight Connector 42">
            <a:extLst>
              <a:ext uri="{FF2B5EF4-FFF2-40B4-BE49-F238E27FC236}">
                <a16:creationId xmlns:a16="http://schemas.microsoft.com/office/drawing/2014/main" id="{40052186-0097-36BB-9022-45EDBA8A650D}"/>
              </a:ext>
            </a:extLst>
          </p:cNvPr>
          <p:cNvCxnSpPr>
            <a:cxnSpLocks/>
          </p:cNvCxnSpPr>
          <p:nvPr>
            <p:custDataLst>
              <p:tags r:id="rId19"/>
            </p:custDataLst>
          </p:nvPr>
        </p:nvCxnSpPr>
        <p:spPr>
          <a:xfrm>
            <a:off x="442938" y="5435756"/>
            <a:ext cx="11442240" cy="0"/>
          </a:xfrm>
          <a:prstGeom prst="line">
            <a:avLst/>
          </a:prstGeom>
          <a:noFill/>
          <a:ln w="6350" cap="flat" cmpd="sng" algn="ctr">
            <a:solidFill>
              <a:srgbClr val="41596C"/>
            </a:solidFill>
            <a:prstDash val="sysDot"/>
            <a:miter lim="800000"/>
          </a:ln>
          <a:effectLst/>
        </p:spPr>
      </p:cxnSp>
      <p:cxnSp>
        <p:nvCxnSpPr>
          <p:cNvPr id="45" name="Straight Connector 44">
            <a:extLst>
              <a:ext uri="{FF2B5EF4-FFF2-40B4-BE49-F238E27FC236}">
                <a16:creationId xmlns:a16="http://schemas.microsoft.com/office/drawing/2014/main" id="{79964428-BCAB-0677-6E45-5847BF61F6D2}"/>
              </a:ext>
            </a:extLst>
          </p:cNvPr>
          <p:cNvCxnSpPr>
            <a:cxnSpLocks/>
          </p:cNvCxnSpPr>
          <p:nvPr>
            <p:custDataLst>
              <p:tags r:id="rId20"/>
            </p:custDataLst>
          </p:nvPr>
        </p:nvCxnSpPr>
        <p:spPr>
          <a:xfrm>
            <a:off x="437902" y="6364085"/>
            <a:ext cx="11447276" cy="0"/>
          </a:xfrm>
          <a:prstGeom prst="line">
            <a:avLst/>
          </a:prstGeom>
          <a:noFill/>
          <a:ln w="6350" cap="flat" cmpd="sng" algn="ctr">
            <a:solidFill>
              <a:srgbClr val="41596C"/>
            </a:solidFill>
            <a:prstDash val="sysDot"/>
            <a:miter lim="800000"/>
          </a:ln>
          <a:effectLst/>
        </p:spPr>
      </p:cxnSp>
      <p:sp>
        <p:nvSpPr>
          <p:cNvPr id="46" name="TextBox 45">
            <a:extLst>
              <a:ext uri="{FF2B5EF4-FFF2-40B4-BE49-F238E27FC236}">
                <a16:creationId xmlns:a16="http://schemas.microsoft.com/office/drawing/2014/main" id="{3D042042-1DBE-BF8E-16ED-1796296EC0C3}"/>
              </a:ext>
            </a:extLst>
          </p:cNvPr>
          <p:cNvSpPr txBox="1"/>
          <p:nvPr>
            <p:custDataLst>
              <p:tags r:id="rId21"/>
            </p:custDataLst>
          </p:nvPr>
        </p:nvSpPr>
        <p:spPr>
          <a:xfrm>
            <a:off x="10269481" y="5412334"/>
            <a:ext cx="1752779" cy="400110"/>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Predefined List of Business </a:t>
            </a:r>
            <a:r>
              <a:rPr lang="en-GB" sz="1000" err="1">
                <a:solidFill>
                  <a:srgbClr val="002060"/>
                </a:solidFill>
              </a:rPr>
              <a:t>Usecases</a:t>
            </a:r>
            <a:r>
              <a:rPr lang="en-GB" sz="1000">
                <a:solidFill>
                  <a:srgbClr val="002060"/>
                </a:solidFill>
              </a:rPr>
              <a:t> prioritized in PI</a:t>
            </a:r>
          </a:p>
        </p:txBody>
      </p:sp>
      <p:cxnSp>
        <p:nvCxnSpPr>
          <p:cNvPr id="47" name="Straight Connector 46">
            <a:extLst>
              <a:ext uri="{FF2B5EF4-FFF2-40B4-BE49-F238E27FC236}">
                <a16:creationId xmlns:a16="http://schemas.microsoft.com/office/drawing/2014/main" id="{F0915899-6603-D377-C2AE-1E797FF8A4F4}"/>
              </a:ext>
            </a:extLst>
          </p:cNvPr>
          <p:cNvCxnSpPr>
            <a:cxnSpLocks/>
          </p:cNvCxnSpPr>
          <p:nvPr>
            <p:custDataLst>
              <p:tags r:id="rId22"/>
            </p:custDataLst>
          </p:nvPr>
        </p:nvCxnSpPr>
        <p:spPr>
          <a:xfrm flipV="1">
            <a:off x="686757" y="6074580"/>
            <a:ext cx="11214420" cy="5902"/>
          </a:xfrm>
          <a:prstGeom prst="line">
            <a:avLst/>
          </a:prstGeom>
          <a:noFill/>
          <a:ln w="6350" cap="flat" cmpd="sng" algn="ctr">
            <a:solidFill>
              <a:srgbClr val="41596C"/>
            </a:solidFill>
            <a:prstDash val="sysDot"/>
            <a:miter lim="800000"/>
          </a:ln>
          <a:effectLst/>
        </p:spPr>
      </p:cxnSp>
      <p:sp>
        <p:nvSpPr>
          <p:cNvPr id="50" name="TextBox 49">
            <a:extLst>
              <a:ext uri="{FF2B5EF4-FFF2-40B4-BE49-F238E27FC236}">
                <a16:creationId xmlns:a16="http://schemas.microsoft.com/office/drawing/2014/main" id="{CDACAD57-E56B-EDCB-CE74-AABA90EAAAC6}"/>
              </a:ext>
            </a:extLst>
          </p:cNvPr>
          <p:cNvSpPr txBox="1"/>
          <p:nvPr>
            <p:custDataLst>
              <p:tags r:id="rId23"/>
            </p:custDataLst>
          </p:nvPr>
        </p:nvSpPr>
        <p:spPr>
          <a:xfrm>
            <a:off x="686756" y="4950668"/>
            <a:ext cx="2026768" cy="276999"/>
          </a:xfrm>
          <a:prstGeom prst="rect">
            <a:avLst/>
          </a:prstGeom>
          <a:noFill/>
        </p:spPr>
        <p:txBody>
          <a:bodyPr wrap="square" rtlCol="0">
            <a:spAutoFit/>
          </a:bodyPr>
          <a:lstStyle/>
          <a:p>
            <a:r>
              <a:rPr lang="en-GB" sz="1200">
                <a:solidFill>
                  <a:srgbClr val="002060"/>
                </a:solidFill>
              </a:rPr>
              <a:t>Capability Retrofit</a:t>
            </a:r>
          </a:p>
        </p:txBody>
      </p:sp>
      <p:sp>
        <p:nvSpPr>
          <p:cNvPr id="51" name="TextBox 50">
            <a:extLst>
              <a:ext uri="{FF2B5EF4-FFF2-40B4-BE49-F238E27FC236}">
                <a16:creationId xmlns:a16="http://schemas.microsoft.com/office/drawing/2014/main" id="{9EC8A099-0D30-A73C-84E3-36137110945C}"/>
              </a:ext>
            </a:extLst>
          </p:cNvPr>
          <p:cNvSpPr txBox="1"/>
          <p:nvPr>
            <p:custDataLst>
              <p:tags r:id="rId24"/>
            </p:custDataLst>
          </p:nvPr>
        </p:nvSpPr>
        <p:spPr>
          <a:xfrm>
            <a:off x="685799" y="5505255"/>
            <a:ext cx="2026768" cy="276999"/>
          </a:xfrm>
          <a:prstGeom prst="rect">
            <a:avLst/>
          </a:prstGeom>
          <a:noFill/>
        </p:spPr>
        <p:txBody>
          <a:bodyPr wrap="square" rtlCol="0">
            <a:spAutoFit/>
          </a:bodyPr>
          <a:lstStyle/>
          <a:p>
            <a:r>
              <a:rPr lang="en-GB" sz="1200">
                <a:solidFill>
                  <a:srgbClr val="002060"/>
                </a:solidFill>
              </a:rPr>
              <a:t>Recommended </a:t>
            </a:r>
            <a:r>
              <a:rPr lang="en-GB" sz="1200" err="1">
                <a:solidFill>
                  <a:srgbClr val="002060"/>
                </a:solidFill>
              </a:rPr>
              <a:t>UseCase</a:t>
            </a:r>
            <a:endParaRPr lang="en-GB" sz="1200">
              <a:solidFill>
                <a:srgbClr val="002060"/>
              </a:solidFill>
            </a:endParaRPr>
          </a:p>
        </p:txBody>
      </p:sp>
      <p:sp>
        <p:nvSpPr>
          <p:cNvPr id="52" name="TextBox 51">
            <a:extLst>
              <a:ext uri="{FF2B5EF4-FFF2-40B4-BE49-F238E27FC236}">
                <a16:creationId xmlns:a16="http://schemas.microsoft.com/office/drawing/2014/main" id="{91E2FEAF-9E75-0AA1-CA50-FE9FAE9415FC}"/>
              </a:ext>
            </a:extLst>
          </p:cNvPr>
          <p:cNvSpPr txBox="1"/>
          <p:nvPr>
            <p:custDataLst>
              <p:tags r:id="rId25"/>
            </p:custDataLst>
          </p:nvPr>
        </p:nvSpPr>
        <p:spPr>
          <a:xfrm>
            <a:off x="686756" y="6046299"/>
            <a:ext cx="2026768" cy="276999"/>
          </a:xfrm>
          <a:prstGeom prst="rect">
            <a:avLst/>
          </a:prstGeom>
          <a:noFill/>
        </p:spPr>
        <p:txBody>
          <a:bodyPr wrap="square" rtlCol="0">
            <a:spAutoFit/>
          </a:bodyPr>
          <a:lstStyle/>
          <a:p>
            <a:r>
              <a:rPr lang="en-GB" sz="1200">
                <a:solidFill>
                  <a:srgbClr val="002060"/>
                </a:solidFill>
              </a:rPr>
              <a:t>Existing </a:t>
            </a:r>
            <a:r>
              <a:rPr lang="en-GB" sz="1200" err="1">
                <a:solidFill>
                  <a:srgbClr val="002060"/>
                </a:solidFill>
              </a:rPr>
              <a:t>Usecase</a:t>
            </a:r>
            <a:endParaRPr lang="en-GB" sz="1200">
              <a:solidFill>
                <a:srgbClr val="002060"/>
              </a:solidFill>
            </a:endParaRPr>
          </a:p>
        </p:txBody>
      </p:sp>
      <p:sp>
        <p:nvSpPr>
          <p:cNvPr id="54" name="TextBox 53">
            <a:extLst>
              <a:ext uri="{FF2B5EF4-FFF2-40B4-BE49-F238E27FC236}">
                <a16:creationId xmlns:a16="http://schemas.microsoft.com/office/drawing/2014/main" id="{44723FE0-AF58-5E0F-5B52-2638C0637B8A}"/>
              </a:ext>
            </a:extLst>
          </p:cNvPr>
          <p:cNvSpPr txBox="1"/>
          <p:nvPr>
            <p:custDataLst>
              <p:tags r:id="rId26"/>
            </p:custDataLst>
          </p:nvPr>
        </p:nvSpPr>
        <p:spPr>
          <a:xfrm>
            <a:off x="686757" y="1225636"/>
            <a:ext cx="1745173" cy="276999"/>
          </a:xfrm>
          <a:prstGeom prst="rect">
            <a:avLst/>
          </a:prstGeom>
          <a:noFill/>
        </p:spPr>
        <p:txBody>
          <a:bodyPr wrap="square" rtlCol="0">
            <a:spAutoFit/>
          </a:bodyPr>
          <a:lstStyle/>
          <a:p>
            <a:r>
              <a:rPr lang="en-GB" sz="1200">
                <a:solidFill>
                  <a:srgbClr val="002060"/>
                </a:solidFill>
              </a:rPr>
              <a:t>Data Platform</a:t>
            </a:r>
          </a:p>
        </p:txBody>
      </p:sp>
      <p:cxnSp>
        <p:nvCxnSpPr>
          <p:cNvPr id="55" name="Straight Connector 54">
            <a:extLst>
              <a:ext uri="{FF2B5EF4-FFF2-40B4-BE49-F238E27FC236}">
                <a16:creationId xmlns:a16="http://schemas.microsoft.com/office/drawing/2014/main" id="{332671CE-9683-147E-9409-CF0BA2FBB9F5}"/>
              </a:ext>
            </a:extLst>
          </p:cNvPr>
          <p:cNvCxnSpPr>
            <a:cxnSpLocks/>
          </p:cNvCxnSpPr>
          <p:nvPr>
            <p:custDataLst>
              <p:tags r:id="rId27"/>
            </p:custDataLst>
          </p:nvPr>
        </p:nvCxnSpPr>
        <p:spPr>
          <a:xfrm flipV="1">
            <a:off x="686757" y="1613480"/>
            <a:ext cx="11198421" cy="5845"/>
          </a:xfrm>
          <a:prstGeom prst="line">
            <a:avLst/>
          </a:prstGeom>
          <a:noFill/>
          <a:ln w="6350" cap="flat" cmpd="sng" algn="ctr">
            <a:solidFill>
              <a:srgbClr val="41596C"/>
            </a:solidFill>
            <a:prstDash val="sysDot"/>
            <a:miter lim="800000"/>
          </a:ln>
          <a:effectLst/>
        </p:spPr>
      </p:cxnSp>
      <p:sp>
        <p:nvSpPr>
          <p:cNvPr id="56" name="Pentagon 168">
            <a:extLst>
              <a:ext uri="{FF2B5EF4-FFF2-40B4-BE49-F238E27FC236}">
                <a16:creationId xmlns:a16="http://schemas.microsoft.com/office/drawing/2014/main" id="{466B9C72-08B4-F271-C743-C7C072BBCAE2}"/>
              </a:ext>
            </a:extLst>
          </p:cNvPr>
          <p:cNvSpPr/>
          <p:nvPr>
            <p:custDataLst>
              <p:tags r:id="rId28"/>
            </p:custDataLst>
          </p:nvPr>
        </p:nvSpPr>
        <p:spPr>
          <a:xfrm>
            <a:off x="2945550" y="1676775"/>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PBI, Go</a:t>
            </a:r>
          </a:p>
        </p:txBody>
      </p:sp>
      <p:sp>
        <p:nvSpPr>
          <p:cNvPr id="57" name="Pentagon 169">
            <a:extLst>
              <a:ext uri="{FF2B5EF4-FFF2-40B4-BE49-F238E27FC236}">
                <a16:creationId xmlns:a16="http://schemas.microsoft.com/office/drawing/2014/main" id="{20043569-3CA7-3AC8-BB3E-E2118ED19C7D}"/>
              </a:ext>
            </a:extLst>
          </p:cNvPr>
          <p:cNvSpPr/>
          <p:nvPr>
            <p:custDataLst>
              <p:tags r:id="rId29"/>
            </p:custDataLst>
          </p:nvPr>
        </p:nvSpPr>
        <p:spPr>
          <a:xfrm>
            <a:off x="3200769" y="2061629"/>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Br</a:t>
            </a:r>
          </a:p>
        </p:txBody>
      </p:sp>
      <p:grpSp>
        <p:nvGrpSpPr>
          <p:cNvPr id="62" name="Group 61">
            <a:extLst>
              <a:ext uri="{FF2B5EF4-FFF2-40B4-BE49-F238E27FC236}">
                <a16:creationId xmlns:a16="http://schemas.microsoft.com/office/drawing/2014/main" id="{59C0413B-1345-06ED-2CCF-F6182A2F190B}"/>
              </a:ext>
            </a:extLst>
          </p:cNvPr>
          <p:cNvGrpSpPr/>
          <p:nvPr/>
        </p:nvGrpSpPr>
        <p:grpSpPr>
          <a:xfrm>
            <a:off x="2562061" y="920769"/>
            <a:ext cx="6171965" cy="254044"/>
            <a:chOff x="2287873" y="921807"/>
            <a:chExt cx="6171965" cy="254044"/>
          </a:xfrm>
        </p:grpSpPr>
        <p:sp>
          <p:nvSpPr>
            <p:cNvPr id="63" name="TextBox 62">
              <a:extLst>
                <a:ext uri="{FF2B5EF4-FFF2-40B4-BE49-F238E27FC236}">
                  <a16:creationId xmlns:a16="http://schemas.microsoft.com/office/drawing/2014/main" id="{6A06AB34-F3F0-5149-6F25-49DD7B2FD968}"/>
                </a:ext>
              </a:extLst>
            </p:cNvPr>
            <p:cNvSpPr txBox="1"/>
            <p:nvPr>
              <p:custDataLst>
                <p:tags r:id="rId104"/>
              </p:custDataLst>
            </p:nvPr>
          </p:nvSpPr>
          <p:spPr>
            <a:xfrm>
              <a:off x="2287873" y="921807"/>
              <a:ext cx="425116" cy="254044"/>
            </a:xfrm>
            <a:prstGeom prst="rect">
              <a:avLst/>
            </a:prstGeom>
            <a:noFill/>
          </p:spPr>
          <p:txBody>
            <a:bodyPr wrap="none" rtlCol="0">
              <a:spAutoFit/>
            </a:bodyPr>
            <a:lstStyle/>
            <a:p>
              <a:r>
                <a:rPr lang="en-GB" sz="1051">
                  <a:solidFill>
                    <a:srgbClr val="002060"/>
                  </a:solidFill>
                </a:rPr>
                <a:t>May</a:t>
              </a:r>
            </a:p>
          </p:txBody>
        </p:sp>
        <p:sp>
          <p:nvSpPr>
            <p:cNvPr id="64" name="TextBox 63">
              <a:extLst>
                <a:ext uri="{FF2B5EF4-FFF2-40B4-BE49-F238E27FC236}">
                  <a16:creationId xmlns:a16="http://schemas.microsoft.com/office/drawing/2014/main" id="{EA75BD5D-B151-9F2F-0278-412163A922E2}"/>
                </a:ext>
              </a:extLst>
            </p:cNvPr>
            <p:cNvSpPr txBox="1"/>
            <p:nvPr>
              <p:custDataLst>
                <p:tags r:id="rId105"/>
              </p:custDataLst>
            </p:nvPr>
          </p:nvSpPr>
          <p:spPr>
            <a:xfrm>
              <a:off x="2865498" y="921807"/>
              <a:ext cx="369012" cy="254044"/>
            </a:xfrm>
            <a:prstGeom prst="rect">
              <a:avLst/>
            </a:prstGeom>
            <a:noFill/>
          </p:spPr>
          <p:txBody>
            <a:bodyPr wrap="none" rtlCol="0">
              <a:spAutoFit/>
            </a:bodyPr>
            <a:lstStyle/>
            <a:p>
              <a:r>
                <a:rPr lang="en-GB" sz="1051">
                  <a:solidFill>
                    <a:srgbClr val="002060"/>
                  </a:solidFill>
                </a:rPr>
                <a:t>Jun</a:t>
              </a:r>
            </a:p>
          </p:txBody>
        </p:sp>
        <p:sp>
          <p:nvSpPr>
            <p:cNvPr id="65" name="TextBox 64">
              <a:extLst>
                <a:ext uri="{FF2B5EF4-FFF2-40B4-BE49-F238E27FC236}">
                  <a16:creationId xmlns:a16="http://schemas.microsoft.com/office/drawing/2014/main" id="{DB01D23C-8DF2-985E-605B-F6B7FF47788A}"/>
                </a:ext>
              </a:extLst>
            </p:cNvPr>
            <p:cNvSpPr txBox="1"/>
            <p:nvPr>
              <p:custDataLst>
                <p:tags r:id="rId106"/>
              </p:custDataLst>
            </p:nvPr>
          </p:nvSpPr>
          <p:spPr>
            <a:xfrm>
              <a:off x="3435106" y="921807"/>
              <a:ext cx="328936" cy="254044"/>
            </a:xfrm>
            <a:prstGeom prst="rect">
              <a:avLst/>
            </a:prstGeom>
            <a:noFill/>
          </p:spPr>
          <p:txBody>
            <a:bodyPr wrap="none" rtlCol="0">
              <a:spAutoFit/>
            </a:bodyPr>
            <a:lstStyle/>
            <a:p>
              <a:r>
                <a:rPr lang="en-GB" sz="1051">
                  <a:solidFill>
                    <a:srgbClr val="002060"/>
                  </a:solidFill>
                </a:rPr>
                <a:t>Jul</a:t>
              </a:r>
            </a:p>
          </p:txBody>
        </p:sp>
        <p:sp>
          <p:nvSpPr>
            <p:cNvPr id="66" name="TextBox 65">
              <a:extLst>
                <a:ext uri="{FF2B5EF4-FFF2-40B4-BE49-F238E27FC236}">
                  <a16:creationId xmlns:a16="http://schemas.microsoft.com/office/drawing/2014/main" id="{5B0F0CDD-57DC-3ED5-29B2-225FEF49766B}"/>
                </a:ext>
              </a:extLst>
            </p:cNvPr>
            <p:cNvSpPr txBox="1"/>
            <p:nvPr>
              <p:custDataLst>
                <p:tags r:id="rId107"/>
              </p:custDataLst>
            </p:nvPr>
          </p:nvSpPr>
          <p:spPr>
            <a:xfrm>
              <a:off x="4030364" y="921807"/>
              <a:ext cx="397866" cy="254044"/>
            </a:xfrm>
            <a:prstGeom prst="rect">
              <a:avLst/>
            </a:prstGeom>
            <a:noFill/>
          </p:spPr>
          <p:txBody>
            <a:bodyPr wrap="none" rtlCol="0">
              <a:spAutoFit/>
            </a:bodyPr>
            <a:lstStyle/>
            <a:p>
              <a:r>
                <a:rPr lang="en-GB" sz="1051">
                  <a:solidFill>
                    <a:srgbClr val="002060"/>
                  </a:solidFill>
                </a:rPr>
                <a:t>Aug</a:t>
              </a:r>
            </a:p>
          </p:txBody>
        </p:sp>
        <p:sp>
          <p:nvSpPr>
            <p:cNvPr id="67" name="TextBox 66">
              <a:extLst>
                <a:ext uri="{FF2B5EF4-FFF2-40B4-BE49-F238E27FC236}">
                  <a16:creationId xmlns:a16="http://schemas.microsoft.com/office/drawing/2014/main" id="{BD0A3923-6F57-A27B-DE13-A316AAAEB0C9}"/>
                </a:ext>
              </a:extLst>
            </p:cNvPr>
            <p:cNvSpPr txBox="1"/>
            <p:nvPr>
              <p:custDataLst>
                <p:tags r:id="rId108"/>
              </p:custDataLst>
            </p:nvPr>
          </p:nvSpPr>
          <p:spPr>
            <a:xfrm>
              <a:off x="4616003" y="921807"/>
              <a:ext cx="385042" cy="254044"/>
            </a:xfrm>
            <a:prstGeom prst="rect">
              <a:avLst/>
            </a:prstGeom>
            <a:noFill/>
          </p:spPr>
          <p:txBody>
            <a:bodyPr wrap="none" rtlCol="0">
              <a:spAutoFit/>
            </a:bodyPr>
            <a:lstStyle/>
            <a:p>
              <a:r>
                <a:rPr lang="en-GB" sz="1051">
                  <a:solidFill>
                    <a:srgbClr val="002060"/>
                  </a:solidFill>
                </a:rPr>
                <a:t>Sep</a:t>
              </a:r>
            </a:p>
          </p:txBody>
        </p:sp>
        <p:sp>
          <p:nvSpPr>
            <p:cNvPr id="68" name="TextBox 67">
              <a:extLst>
                <a:ext uri="{FF2B5EF4-FFF2-40B4-BE49-F238E27FC236}">
                  <a16:creationId xmlns:a16="http://schemas.microsoft.com/office/drawing/2014/main" id="{7E68661F-208B-4711-33F0-34D6D380F0F1}"/>
                </a:ext>
              </a:extLst>
            </p:cNvPr>
            <p:cNvSpPr txBox="1"/>
            <p:nvPr>
              <p:custDataLst>
                <p:tags r:id="rId109"/>
              </p:custDataLst>
            </p:nvPr>
          </p:nvSpPr>
          <p:spPr>
            <a:xfrm>
              <a:off x="5171185" y="921807"/>
              <a:ext cx="377026" cy="254044"/>
            </a:xfrm>
            <a:prstGeom prst="rect">
              <a:avLst/>
            </a:prstGeom>
            <a:noFill/>
          </p:spPr>
          <p:txBody>
            <a:bodyPr wrap="none" rtlCol="0">
              <a:spAutoFit/>
            </a:bodyPr>
            <a:lstStyle/>
            <a:p>
              <a:r>
                <a:rPr lang="en-GB" sz="1051">
                  <a:solidFill>
                    <a:srgbClr val="002060"/>
                  </a:solidFill>
                </a:rPr>
                <a:t>Oct</a:t>
              </a:r>
            </a:p>
          </p:txBody>
        </p:sp>
        <p:sp>
          <p:nvSpPr>
            <p:cNvPr id="69" name="TextBox 68">
              <a:extLst>
                <a:ext uri="{FF2B5EF4-FFF2-40B4-BE49-F238E27FC236}">
                  <a16:creationId xmlns:a16="http://schemas.microsoft.com/office/drawing/2014/main" id="{994FA7C1-C329-379E-86C8-C028A3029282}"/>
                </a:ext>
              </a:extLst>
            </p:cNvPr>
            <p:cNvSpPr txBox="1"/>
            <p:nvPr>
              <p:custDataLst>
                <p:tags r:id="rId110"/>
              </p:custDataLst>
            </p:nvPr>
          </p:nvSpPr>
          <p:spPr>
            <a:xfrm>
              <a:off x="5748809" y="921807"/>
              <a:ext cx="402674" cy="254044"/>
            </a:xfrm>
            <a:prstGeom prst="rect">
              <a:avLst/>
            </a:prstGeom>
            <a:noFill/>
          </p:spPr>
          <p:txBody>
            <a:bodyPr wrap="none" rtlCol="0">
              <a:spAutoFit/>
            </a:bodyPr>
            <a:lstStyle/>
            <a:p>
              <a:r>
                <a:rPr lang="en-GB" sz="1051">
                  <a:solidFill>
                    <a:srgbClr val="002060"/>
                  </a:solidFill>
                </a:rPr>
                <a:t>Nov</a:t>
              </a:r>
            </a:p>
          </p:txBody>
        </p:sp>
        <p:sp>
          <p:nvSpPr>
            <p:cNvPr id="70" name="TextBox 69">
              <a:extLst>
                <a:ext uri="{FF2B5EF4-FFF2-40B4-BE49-F238E27FC236}">
                  <a16:creationId xmlns:a16="http://schemas.microsoft.com/office/drawing/2014/main" id="{3CA033AD-73EA-6407-73FA-4808CFE396F8}"/>
                </a:ext>
              </a:extLst>
            </p:cNvPr>
            <p:cNvSpPr txBox="1"/>
            <p:nvPr>
              <p:custDataLst>
                <p:tags r:id="rId111"/>
              </p:custDataLst>
            </p:nvPr>
          </p:nvSpPr>
          <p:spPr>
            <a:xfrm>
              <a:off x="6352084" y="921807"/>
              <a:ext cx="393056" cy="254044"/>
            </a:xfrm>
            <a:prstGeom prst="rect">
              <a:avLst/>
            </a:prstGeom>
            <a:noFill/>
          </p:spPr>
          <p:txBody>
            <a:bodyPr wrap="none" rtlCol="0">
              <a:spAutoFit/>
            </a:bodyPr>
            <a:lstStyle/>
            <a:p>
              <a:r>
                <a:rPr lang="en-GB" sz="1051">
                  <a:solidFill>
                    <a:srgbClr val="002060"/>
                  </a:solidFill>
                </a:rPr>
                <a:t>Dec</a:t>
              </a:r>
            </a:p>
          </p:txBody>
        </p:sp>
        <p:sp>
          <p:nvSpPr>
            <p:cNvPr id="71" name="TextBox 70">
              <a:extLst>
                <a:ext uri="{FF2B5EF4-FFF2-40B4-BE49-F238E27FC236}">
                  <a16:creationId xmlns:a16="http://schemas.microsoft.com/office/drawing/2014/main" id="{FAE8A7A0-ABD0-9F1A-E05C-8B4E72F12C49}"/>
                </a:ext>
              </a:extLst>
            </p:cNvPr>
            <p:cNvSpPr txBox="1"/>
            <p:nvPr>
              <p:custDataLst>
                <p:tags r:id="rId112"/>
              </p:custDataLst>
            </p:nvPr>
          </p:nvSpPr>
          <p:spPr>
            <a:xfrm>
              <a:off x="6924899" y="921807"/>
              <a:ext cx="362600" cy="254044"/>
            </a:xfrm>
            <a:prstGeom prst="rect">
              <a:avLst/>
            </a:prstGeom>
            <a:noFill/>
          </p:spPr>
          <p:txBody>
            <a:bodyPr wrap="none" rtlCol="0">
              <a:spAutoFit/>
            </a:bodyPr>
            <a:lstStyle/>
            <a:p>
              <a:r>
                <a:rPr lang="en-GB" sz="1051">
                  <a:solidFill>
                    <a:srgbClr val="002060"/>
                  </a:solidFill>
                </a:rPr>
                <a:t>Jan</a:t>
              </a:r>
            </a:p>
          </p:txBody>
        </p:sp>
        <p:sp>
          <p:nvSpPr>
            <p:cNvPr id="72" name="TextBox 71">
              <a:extLst>
                <a:ext uri="{FF2B5EF4-FFF2-40B4-BE49-F238E27FC236}">
                  <a16:creationId xmlns:a16="http://schemas.microsoft.com/office/drawing/2014/main" id="{5CAF845D-FC20-DF49-E6D4-169A1B3AD1D8}"/>
                </a:ext>
              </a:extLst>
            </p:cNvPr>
            <p:cNvSpPr txBox="1"/>
            <p:nvPr>
              <p:custDataLst>
                <p:tags r:id="rId113"/>
              </p:custDataLst>
            </p:nvPr>
          </p:nvSpPr>
          <p:spPr>
            <a:xfrm>
              <a:off x="7542599" y="921807"/>
              <a:ext cx="917239" cy="254044"/>
            </a:xfrm>
            <a:prstGeom prst="rect">
              <a:avLst/>
            </a:prstGeom>
            <a:noFill/>
          </p:spPr>
          <p:txBody>
            <a:bodyPr wrap="none" rtlCol="0">
              <a:spAutoFit/>
            </a:bodyPr>
            <a:lstStyle/>
            <a:p>
              <a:r>
                <a:rPr lang="en-GB" sz="1051">
                  <a:solidFill>
                    <a:srgbClr val="002060"/>
                  </a:solidFill>
                </a:rPr>
                <a:t>Feb-Onwards</a:t>
              </a:r>
            </a:p>
          </p:txBody>
        </p:sp>
      </p:grpSp>
      <p:cxnSp>
        <p:nvCxnSpPr>
          <p:cNvPr id="76" name="Straight Connector 75">
            <a:extLst>
              <a:ext uri="{FF2B5EF4-FFF2-40B4-BE49-F238E27FC236}">
                <a16:creationId xmlns:a16="http://schemas.microsoft.com/office/drawing/2014/main" id="{FB9796E8-88A0-0767-78A6-1F484C1453E2}"/>
              </a:ext>
            </a:extLst>
          </p:cNvPr>
          <p:cNvCxnSpPr>
            <a:cxnSpLocks/>
          </p:cNvCxnSpPr>
          <p:nvPr>
            <p:custDataLst>
              <p:tags r:id="rId30"/>
            </p:custDataLst>
          </p:nvPr>
        </p:nvCxnSpPr>
        <p:spPr>
          <a:xfrm flipV="1">
            <a:off x="690953" y="3050242"/>
            <a:ext cx="11133042" cy="27579"/>
          </a:xfrm>
          <a:prstGeom prst="line">
            <a:avLst/>
          </a:prstGeom>
          <a:noFill/>
          <a:ln w="6350" cap="flat" cmpd="sng" algn="ctr">
            <a:solidFill>
              <a:srgbClr val="41596C"/>
            </a:solidFill>
            <a:prstDash val="sysDot"/>
            <a:miter lim="800000"/>
          </a:ln>
          <a:effectLst/>
        </p:spPr>
      </p:cxnSp>
      <p:cxnSp>
        <p:nvCxnSpPr>
          <p:cNvPr id="77" name="Straight Connector 76">
            <a:extLst>
              <a:ext uri="{FF2B5EF4-FFF2-40B4-BE49-F238E27FC236}">
                <a16:creationId xmlns:a16="http://schemas.microsoft.com/office/drawing/2014/main" id="{96B6C301-9FAE-B69C-B6AF-8D6989F44F0D}"/>
              </a:ext>
            </a:extLst>
          </p:cNvPr>
          <p:cNvCxnSpPr>
            <a:cxnSpLocks/>
          </p:cNvCxnSpPr>
          <p:nvPr>
            <p:custDataLst>
              <p:tags r:id="rId31"/>
            </p:custDataLst>
          </p:nvPr>
        </p:nvCxnSpPr>
        <p:spPr>
          <a:xfrm flipV="1">
            <a:off x="792380" y="2667242"/>
            <a:ext cx="11126009" cy="55544"/>
          </a:xfrm>
          <a:prstGeom prst="line">
            <a:avLst/>
          </a:prstGeom>
          <a:noFill/>
          <a:ln w="6350" cap="flat" cmpd="sng" algn="ctr">
            <a:solidFill>
              <a:srgbClr val="41596C"/>
            </a:solidFill>
            <a:prstDash val="sysDot"/>
            <a:miter lim="800000"/>
          </a:ln>
          <a:effectLst/>
        </p:spPr>
      </p:cxnSp>
      <p:sp>
        <p:nvSpPr>
          <p:cNvPr id="78" name="TextBox 77">
            <a:extLst>
              <a:ext uri="{FF2B5EF4-FFF2-40B4-BE49-F238E27FC236}">
                <a16:creationId xmlns:a16="http://schemas.microsoft.com/office/drawing/2014/main" id="{3A21A573-7D3E-3B91-1D74-8AD3A981B42A}"/>
              </a:ext>
            </a:extLst>
          </p:cNvPr>
          <p:cNvSpPr txBox="1"/>
          <p:nvPr/>
        </p:nvSpPr>
        <p:spPr>
          <a:xfrm rot="16200000">
            <a:off x="-760890" y="1973087"/>
            <a:ext cx="2332239" cy="523220"/>
          </a:xfrm>
          <a:prstGeom prst="rect">
            <a:avLst/>
          </a:prstGeom>
          <a:solidFill>
            <a:schemeClr val="bg1">
              <a:lumMod val="85000"/>
            </a:schemeClr>
          </a:solidFill>
        </p:spPr>
        <p:txBody>
          <a:bodyPr wrap="square" rtlCol="0">
            <a:spAutoFit/>
          </a:bodyPr>
          <a:lstStyle/>
          <a:p>
            <a:pPr algn="ctr"/>
            <a:r>
              <a:rPr lang="en-GB" sz="1400">
                <a:solidFill>
                  <a:srgbClr val="002060"/>
                </a:solidFill>
              </a:rPr>
              <a:t>Platform Capability – </a:t>
            </a:r>
          </a:p>
          <a:p>
            <a:pPr algn="ctr"/>
            <a:r>
              <a:rPr lang="en-GB" sz="1400">
                <a:solidFill>
                  <a:srgbClr val="002060"/>
                </a:solidFill>
              </a:rPr>
              <a:t>Foundry</a:t>
            </a:r>
          </a:p>
        </p:txBody>
      </p:sp>
      <p:sp>
        <p:nvSpPr>
          <p:cNvPr id="79" name="TextBox 78">
            <a:extLst>
              <a:ext uri="{FF2B5EF4-FFF2-40B4-BE49-F238E27FC236}">
                <a16:creationId xmlns:a16="http://schemas.microsoft.com/office/drawing/2014/main" id="{EC59FB7B-F8E2-9DE4-98EA-3B2A9F465F34}"/>
              </a:ext>
            </a:extLst>
          </p:cNvPr>
          <p:cNvSpPr txBox="1"/>
          <p:nvPr/>
        </p:nvSpPr>
        <p:spPr>
          <a:xfrm rot="16200000">
            <a:off x="-577010" y="4168482"/>
            <a:ext cx="1964483" cy="523220"/>
          </a:xfrm>
          <a:prstGeom prst="rect">
            <a:avLst/>
          </a:prstGeom>
          <a:solidFill>
            <a:schemeClr val="accent1">
              <a:lumMod val="40000"/>
              <a:lumOff val="60000"/>
            </a:schemeClr>
          </a:solidFill>
        </p:spPr>
        <p:txBody>
          <a:bodyPr wrap="square" rtlCol="0">
            <a:spAutoFit/>
          </a:bodyPr>
          <a:lstStyle/>
          <a:p>
            <a:pPr algn="ctr"/>
            <a:r>
              <a:rPr lang="en-GB" sz="1400">
                <a:solidFill>
                  <a:srgbClr val="002060"/>
                </a:solidFill>
              </a:rPr>
              <a:t>Foundational + Business Data Product</a:t>
            </a:r>
          </a:p>
        </p:txBody>
      </p:sp>
      <p:sp>
        <p:nvSpPr>
          <p:cNvPr id="80" name="TextBox 79">
            <a:extLst>
              <a:ext uri="{FF2B5EF4-FFF2-40B4-BE49-F238E27FC236}">
                <a16:creationId xmlns:a16="http://schemas.microsoft.com/office/drawing/2014/main" id="{80970DCC-59C4-20F3-C1ED-6FA42C74E21C}"/>
              </a:ext>
            </a:extLst>
          </p:cNvPr>
          <p:cNvSpPr txBox="1"/>
          <p:nvPr/>
        </p:nvSpPr>
        <p:spPr>
          <a:xfrm rot="16200000">
            <a:off x="-55986" y="5635361"/>
            <a:ext cx="922429" cy="523220"/>
          </a:xfrm>
          <a:prstGeom prst="rect">
            <a:avLst/>
          </a:prstGeom>
          <a:solidFill>
            <a:schemeClr val="accent3">
              <a:lumMod val="60000"/>
              <a:lumOff val="40000"/>
            </a:schemeClr>
          </a:solidFill>
        </p:spPr>
        <p:txBody>
          <a:bodyPr wrap="square" rtlCol="0">
            <a:spAutoFit/>
          </a:bodyPr>
          <a:lstStyle/>
          <a:p>
            <a:pPr algn="ctr"/>
            <a:r>
              <a:rPr lang="en-GB" sz="1400">
                <a:solidFill>
                  <a:srgbClr val="002060"/>
                </a:solidFill>
              </a:rPr>
              <a:t>Analytic </a:t>
            </a:r>
          </a:p>
          <a:p>
            <a:pPr algn="ctr"/>
            <a:r>
              <a:rPr lang="en-GB" sz="1400">
                <a:solidFill>
                  <a:srgbClr val="002060"/>
                </a:solidFill>
              </a:rPr>
              <a:t>Product</a:t>
            </a:r>
          </a:p>
        </p:txBody>
      </p:sp>
      <p:grpSp>
        <p:nvGrpSpPr>
          <p:cNvPr id="81" name="Group 80">
            <a:extLst>
              <a:ext uri="{FF2B5EF4-FFF2-40B4-BE49-F238E27FC236}">
                <a16:creationId xmlns:a16="http://schemas.microsoft.com/office/drawing/2014/main" id="{1BF31BB7-1369-22EE-062B-3FFD63E9B00D}"/>
              </a:ext>
            </a:extLst>
          </p:cNvPr>
          <p:cNvGrpSpPr/>
          <p:nvPr/>
        </p:nvGrpSpPr>
        <p:grpSpPr>
          <a:xfrm>
            <a:off x="8435322" y="1820089"/>
            <a:ext cx="1996908" cy="878664"/>
            <a:chOff x="2781050" y="1361161"/>
            <a:chExt cx="1383427" cy="566038"/>
          </a:xfrm>
        </p:grpSpPr>
        <p:sp>
          <p:nvSpPr>
            <p:cNvPr id="82" name="AutoShape 43">
              <a:extLst>
                <a:ext uri="{FF2B5EF4-FFF2-40B4-BE49-F238E27FC236}">
                  <a16:creationId xmlns:a16="http://schemas.microsoft.com/office/drawing/2014/main" id="{809BE795-F906-3656-A0BE-1AEF8DA3A477}"/>
                </a:ext>
              </a:extLst>
            </p:cNvPr>
            <p:cNvSpPr>
              <a:spLocks noChangeArrowheads="1"/>
            </p:cNvSpPr>
            <p:nvPr/>
          </p:nvSpPr>
          <p:spPr bwMode="auto">
            <a:xfrm rot="20364070" flipH="1">
              <a:off x="2781050" y="1505854"/>
              <a:ext cx="429914" cy="421345"/>
            </a:xfrm>
            <a:custGeom>
              <a:avLst/>
              <a:gdLst>
                <a:gd name="G0" fmla="+- 0 0 0"/>
                <a:gd name="G1" fmla="+- 4541229 0 0"/>
                <a:gd name="G2" fmla="+- 0 0 4541229"/>
                <a:gd name="G3" fmla="+- 10800 0 0"/>
                <a:gd name="G4" fmla="+- 0 0 0"/>
                <a:gd name="T0" fmla="*/ 360 256 1"/>
                <a:gd name="T1" fmla="*/ 0 256 1"/>
                <a:gd name="G5" fmla="+- G2 T0 T1"/>
                <a:gd name="G6" fmla="?: G2 G2 G5"/>
                <a:gd name="G7" fmla="+- 0 0 G6"/>
                <a:gd name="G8" fmla="+- 5400 0 0"/>
                <a:gd name="G9" fmla="+- 0 0 4541229"/>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4541229"/>
                <a:gd name="G36" fmla="sin G34 4541229"/>
                <a:gd name="G37" fmla="+/ 4541229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5 w 21600"/>
                <a:gd name="T5" fmla="*/ 4660 h 21600"/>
                <a:gd name="T6" fmla="*/ 13663 w 21600"/>
                <a:gd name="T7" fmla="*/ 18376 h 21600"/>
                <a:gd name="T8" fmla="*/ 6357 w 21600"/>
                <a:gd name="T9" fmla="*/ 773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452" y="16200"/>
                    <a:pt x="12099" y="16081"/>
                    <a:pt x="12709" y="15851"/>
                  </a:cubicBezTo>
                  <a:lnTo>
                    <a:pt x="14618" y="20902"/>
                  </a:lnTo>
                  <a:cubicBezTo>
                    <a:pt x="13398" y="21363"/>
                    <a:pt x="12104"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0070C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53" fontAlgn="base">
                <a:spcBef>
                  <a:spcPct val="0"/>
                </a:spcBef>
                <a:spcAft>
                  <a:spcPct val="0"/>
                </a:spcAft>
              </a:pPr>
              <a:endParaRPr lang="en-US" sz="800" spc="-100">
                <a:solidFill>
                  <a:schemeClr val="tx1"/>
                </a:solidFill>
                <a:ea typeface="Segoe UI" pitchFamily="34" charset="0"/>
                <a:cs typeface="Segoe UI" pitchFamily="34" charset="0"/>
              </a:endParaRPr>
            </a:p>
          </p:txBody>
        </p:sp>
        <p:sp>
          <p:nvSpPr>
            <p:cNvPr id="83" name="AutoShape 44">
              <a:extLst>
                <a:ext uri="{FF2B5EF4-FFF2-40B4-BE49-F238E27FC236}">
                  <a16:creationId xmlns:a16="http://schemas.microsoft.com/office/drawing/2014/main" id="{8CDBE3A4-0B85-C913-453C-9E19EC72F4FD}"/>
                </a:ext>
              </a:extLst>
            </p:cNvPr>
            <p:cNvSpPr>
              <a:spLocks noChangeArrowheads="1"/>
            </p:cNvSpPr>
            <p:nvPr/>
          </p:nvSpPr>
          <p:spPr bwMode="auto">
            <a:xfrm rot="292898">
              <a:off x="2923258" y="1361161"/>
              <a:ext cx="376315" cy="292259"/>
            </a:xfrm>
            <a:custGeom>
              <a:avLst/>
              <a:gdLst>
                <a:gd name="G0" fmla="+- 0 0 0"/>
                <a:gd name="G1" fmla="+- 3944435 0 0"/>
                <a:gd name="G2" fmla="+- 0 0 3944435"/>
                <a:gd name="G3" fmla="+- 10800 0 0"/>
                <a:gd name="G4" fmla="+- 0 0 0"/>
                <a:gd name="T0" fmla="*/ 360 256 1"/>
                <a:gd name="T1" fmla="*/ 0 256 1"/>
                <a:gd name="G5" fmla="+- G2 T0 T1"/>
                <a:gd name="G6" fmla="?: G2 G2 G5"/>
                <a:gd name="G7" fmla="+- 0 0 G6"/>
                <a:gd name="G8" fmla="+- 5400 0 0"/>
                <a:gd name="G9" fmla="+- 0 0 3944435"/>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3944435"/>
                <a:gd name="G36" fmla="sin G34 3944435"/>
                <a:gd name="G37" fmla="+/ 3944435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55 w 21600"/>
                <a:gd name="T5" fmla="*/ 5384 h 21600"/>
                <a:gd name="T6" fmla="*/ 14827 w 21600"/>
                <a:gd name="T7" fmla="*/ 17828 h 21600"/>
                <a:gd name="T8" fmla="*/ 6127 w 21600"/>
                <a:gd name="T9" fmla="*/ 8092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741" y="16200"/>
                    <a:pt x="12667" y="15953"/>
                    <a:pt x="13484" y="15485"/>
                  </a:cubicBezTo>
                  <a:lnTo>
                    <a:pt x="16169" y="20170"/>
                  </a:lnTo>
                  <a:cubicBezTo>
                    <a:pt x="14534" y="21107"/>
                    <a:pt x="12683"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0070C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53" fontAlgn="base">
                <a:spcBef>
                  <a:spcPct val="0"/>
                </a:spcBef>
                <a:spcAft>
                  <a:spcPct val="0"/>
                </a:spcAft>
              </a:pPr>
              <a:endParaRPr lang="en-US" sz="800" spc="-100">
                <a:solidFill>
                  <a:schemeClr val="tx1"/>
                </a:solidFill>
                <a:ea typeface="Segoe UI" pitchFamily="34" charset="0"/>
                <a:cs typeface="Segoe UI" pitchFamily="34" charset="0"/>
              </a:endParaRPr>
            </a:p>
          </p:txBody>
        </p:sp>
        <p:sp>
          <p:nvSpPr>
            <p:cNvPr id="84" name="Text Box 55">
              <a:extLst>
                <a:ext uri="{FF2B5EF4-FFF2-40B4-BE49-F238E27FC236}">
                  <a16:creationId xmlns:a16="http://schemas.microsoft.com/office/drawing/2014/main" id="{5DB296BA-31EE-8C38-99B0-50357253C0E3}"/>
                </a:ext>
              </a:extLst>
            </p:cNvPr>
            <p:cNvSpPr txBox="1">
              <a:spLocks noChangeArrowheads="1"/>
            </p:cNvSpPr>
            <p:nvPr/>
          </p:nvSpPr>
          <p:spPr bwMode="auto">
            <a:xfrm>
              <a:off x="3301050" y="1515168"/>
              <a:ext cx="863427" cy="176924"/>
            </a:xfrm>
            <a:prstGeom prst="rect">
              <a:avLst/>
            </a:prstGeom>
            <a:noFill/>
            <a:ln w="9525" algn="ctr">
              <a:noFill/>
              <a:miter lim="800000"/>
              <a:headEnd/>
              <a:tailEnd/>
            </a:ln>
            <a:effectLst/>
          </p:spPr>
          <p:txBody>
            <a:bodyPr wrap="square">
              <a:spAutoFit/>
            </a:bodyPr>
            <a:lstStyle/>
            <a:p>
              <a:pPr defTabSz="914354">
                <a:defRPr/>
              </a:pPr>
              <a:r>
                <a:rPr lang="en-US" sz="933">
                  <a:cs typeface="Calibri" pitchFamily="34" charset="0"/>
                </a:rPr>
                <a:t>Agile Refinement</a:t>
              </a:r>
              <a:endParaRPr lang="en-US" sz="667">
                <a:cs typeface="Calibri" pitchFamily="34" charset="0"/>
              </a:endParaRPr>
            </a:p>
          </p:txBody>
        </p:sp>
      </p:grpSp>
      <p:grpSp>
        <p:nvGrpSpPr>
          <p:cNvPr id="93" name="Group 92">
            <a:extLst>
              <a:ext uri="{FF2B5EF4-FFF2-40B4-BE49-F238E27FC236}">
                <a16:creationId xmlns:a16="http://schemas.microsoft.com/office/drawing/2014/main" id="{3103A62A-6A63-6187-0F5C-3411A374EC1C}"/>
              </a:ext>
            </a:extLst>
          </p:cNvPr>
          <p:cNvGrpSpPr/>
          <p:nvPr/>
        </p:nvGrpSpPr>
        <p:grpSpPr>
          <a:xfrm>
            <a:off x="2560355" y="670671"/>
            <a:ext cx="6132445" cy="274753"/>
            <a:chOff x="2287873" y="901098"/>
            <a:chExt cx="6132445" cy="274753"/>
          </a:xfrm>
        </p:grpSpPr>
        <p:sp>
          <p:nvSpPr>
            <p:cNvPr id="94" name="TextBox 93">
              <a:extLst>
                <a:ext uri="{FF2B5EF4-FFF2-40B4-BE49-F238E27FC236}">
                  <a16:creationId xmlns:a16="http://schemas.microsoft.com/office/drawing/2014/main" id="{BD79A60C-8164-23C8-DA00-A3D71D381C34}"/>
                </a:ext>
              </a:extLst>
            </p:cNvPr>
            <p:cNvSpPr txBox="1"/>
            <p:nvPr>
              <p:custDataLst>
                <p:tags r:id="rId100"/>
              </p:custDataLst>
            </p:nvPr>
          </p:nvSpPr>
          <p:spPr>
            <a:xfrm>
              <a:off x="2287873" y="921807"/>
              <a:ext cx="1434838" cy="254044"/>
            </a:xfrm>
            <a:prstGeom prst="rect">
              <a:avLst/>
            </a:prstGeom>
            <a:noFill/>
          </p:spPr>
          <p:txBody>
            <a:bodyPr wrap="square" rtlCol="0">
              <a:spAutoFit/>
            </a:bodyPr>
            <a:lstStyle/>
            <a:p>
              <a:pPr algn="ctr"/>
              <a:r>
                <a:rPr lang="en-GB" sz="1051">
                  <a:solidFill>
                    <a:srgbClr val="002060"/>
                  </a:solidFill>
                </a:rPr>
                <a:t>PI1</a:t>
              </a:r>
            </a:p>
          </p:txBody>
        </p:sp>
        <p:sp>
          <p:nvSpPr>
            <p:cNvPr id="107" name="TextBox 106">
              <a:extLst>
                <a:ext uri="{FF2B5EF4-FFF2-40B4-BE49-F238E27FC236}">
                  <a16:creationId xmlns:a16="http://schemas.microsoft.com/office/drawing/2014/main" id="{9D8D6C0B-18A5-83C9-506C-3327F00CD0D2}"/>
                </a:ext>
              </a:extLst>
            </p:cNvPr>
            <p:cNvSpPr txBox="1"/>
            <p:nvPr>
              <p:custDataLst>
                <p:tags r:id="rId101"/>
              </p:custDataLst>
            </p:nvPr>
          </p:nvSpPr>
          <p:spPr>
            <a:xfrm>
              <a:off x="4101646" y="920914"/>
              <a:ext cx="1434838" cy="254044"/>
            </a:xfrm>
            <a:prstGeom prst="rect">
              <a:avLst/>
            </a:prstGeom>
            <a:noFill/>
          </p:spPr>
          <p:txBody>
            <a:bodyPr wrap="square" rtlCol="0">
              <a:spAutoFit/>
            </a:bodyPr>
            <a:lstStyle/>
            <a:p>
              <a:pPr algn="ctr"/>
              <a:r>
                <a:rPr lang="en-GB" sz="1051">
                  <a:solidFill>
                    <a:srgbClr val="002060"/>
                  </a:solidFill>
                </a:rPr>
                <a:t>PI2</a:t>
              </a:r>
            </a:p>
          </p:txBody>
        </p:sp>
        <p:sp>
          <p:nvSpPr>
            <p:cNvPr id="108" name="TextBox 107">
              <a:extLst>
                <a:ext uri="{FF2B5EF4-FFF2-40B4-BE49-F238E27FC236}">
                  <a16:creationId xmlns:a16="http://schemas.microsoft.com/office/drawing/2014/main" id="{7B2EB8E5-0581-3F51-03E7-5A1D386A4986}"/>
                </a:ext>
              </a:extLst>
            </p:cNvPr>
            <p:cNvSpPr txBox="1"/>
            <p:nvPr>
              <p:custDataLst>
                <p:tags r:id="rId102"/>
              </p:custDataLst>
            </p:nvPr>
          </p:nvSpPr>
          <p:spPr>
            <a:xfrm>
              <a:off x="5829900" y="901098"/>
              <a:ext cx="1434838" cy="254044"/>
            </a:xfrm>
            <a:prstGeom prst="rect">
              <a:avLst/>
            </a:prstGeom>
            <a:noFill/>
          </p:spPr>
          <p:txBody>
            <a:bodyPr wrap="square" rtlCol="0">
              <a:spAutoFit/>
            </a:bodyPr>
            <a:lstStyle/>
            <a:p>
              <a:pPr algn="ctr"/>
              <a:r>
                <a:rPr lang="en-GB" sz="1051">
                  <a:solidFill>
                    <a:srgbClr val="002060"/>
                  </a:solidFill>
                </a:rPr>
                <a:t>PI3</a:t>
              </a:r>
            </a:p>
          </p:txBody>
        </p:sp>
        <p:sp>
          <p:nvSpPr>
            <p:cNvPr id="109" name="TextBox 108">
              <a:extLst>
                <a:ext uri="{FF2B5EF4-FFF2-40B4-BE49-F238E27FC236}">
                  <a16:creationId xmlns:a16="http://schemas.microsoft.com/office/drawing/2014/main" id="{1E8966C3-29AD-727B-B8DF-A72182751981}"/>
                </a:ext>
              </a:extLst>
            </p:cNvPr>
            <p:cNvSpPr txBox="1"/>
            <p:nvPr>
              <p:custDataLst>
                <p:tags r:id="rId103"/>
              </p:custDataLst>
            </p:nvPr>
          </p:nvSpPr>
          <p:spPr>
            <a:xfrm>
              <a:off x="7390241" y="911997"/>
              <a:ext cx="1030077" cy="254044"/>
            </a:xfrm>
            <a:prstGeom prst="rect">
              <a:avLst/>
            </a:prstGeom>
            <a:noFill/>
          </p:spPr>
          <p:txBody>
            <a:bodyPr wrap="square" rtlCol="0">
              <a:spAutoFit/>
            </a:bodyPr>
            <a:lstStyle/>
            <a:p>
              <a:pPr algn="ctr"/>
              <a:r>
                <a:rPr lang="en-GB" sz="1051">
                  <a:solidFill>
                    <a:srgbClr val="002060"/>
                  </a:solidFill>
                </a:rPr>
                <a:t>PI4 - Onwards</a:t>
              </a:r>
            </a:p>
          </p:txBody>
        </p:sp>
      </p:grpSp>
      <p:sp>
        <p:nvSpPr>
          <p:cNvPr id="223" name="Pentagon 79">
            <a:extLst>
              <a:ext uri="{FF2B5EF4-FFF2-40B4-BE49-F238E27FC236}">
                <a16:creationId xmlns:a16="http://schemas.microsoft.com/office/drawing/2014/main" id="{045204E4-94AC-CF72-9EEB-F90015AABDA4}"/>
              </a:ext>
            </a:extLst>
          </p:cNvPr>
          <p:cNvSpPr/>
          <p:nvPr>
            <p:custDataLst>
              <p:tags r:id="rId32"/>
            </p:custDataLst>
          </p:nvPr>
        </p:nvSpPr>
        <p:spPr>
          <a:xfrm>
            <a:off x="4292115" y="1303747"/>
            <a:ext cx="1473448" cy="174807"/>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All Layer </a:t>
            </a:r>
          </a:p>
        </p:txBody>
      </p:sp>
      <p:sp>
        <p:nvSpPr>
          <p:cNvPr id="224" name="Pentagon 79">
            <a:extLst>
              <a:ext uri="{FF2B5EF4-FFF2-40B4-BE49-F238E27FC236}">
                <a16:creationId xmlns:a16="http://schemas.microsoft.com/office/drawing/2014/main" id="{A82E0B61-79EB-7370-2CB6-E85D7467FFCC}"/>
              </a:ext>
            </a:extLst>
          </p:cNvPr>
          <p:cNvSpPr/>
          <p:nvPr>
            <p:custDataLst>
              <p:tags r:id="rId33"/>
            </p:custDataLst>
          </p:nvPr>
        </p:nvSpPr>
        <p:spPr>
          <a:xfrm>
            <a:off x="6072310" y="1303746"/>
            <a:ext cx="1473448" cy="174807"/>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All Layer</a:t>
            </a:r>
          </a:p>
        </p:txBody>
      </p:sp>
      <p:sp>
        <p:nvSpPr>
          <p:cNvPr id="225" name="Pentagon 168">
            <a:extLst>
              <a:ext uri="{FF2B5EF4-FFF2-40B4-BE49-F238E27FC236}">
                <a16:creationId xmlns:a16="http://schemas.microsoft.com/office/drawing/2014/main" id="{831B8DE1-1404-0E45-4B8A-3CF1D2CB43A3}"/>
              </a:ext>
            </a:extLst>
          </p:cNvPr>
          <p:cNvSpPr/>
          <p:nvPr>
            <p:custDataLst>
              <p:tags r:id="rId34"/>
            </p:custDataLst>
          </p:nvPr>
        </p:nvSpPr>
        <p:spPr>
          <a:xfrm>
            <a:off x="4783322" y="1676095"/>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Si, Br</a:t>
            </a:r>
          </a:p>
        </p:txBody>
      </p:sp>
      <p:sp>
        <p:nvSpPr>
          <p:cNvPr id="226" name="Pentagon 169">
            <a:extLst>
              <a:ext uri="{FF2B5EF4-FFF2-40B4-BE49-F238E27FC236}">
                <a16:creationId xmlns:a16="http://schemas.microsoft.com/office/drawing/2014/main" id="{D699A4ED-FDD8-7DD2-33A2-24D5F7FB4B16}"/>
              </a:ext>
            </a:extLst>
          </p:cNvPr>
          <p:cNvSpPr/>
          <p:nvPr>
            <p:custDataLst>
              <p:tags r:id="rId35"/>
            </p:custDataLst>
          </p:nvPr>
        </p:nvSpPr>
        <p:spPr>
          <a:xfrm>
            <a:off x="5054604" y="2053079"/>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Si</a:t>
            </a:r>
          </a:p>
        </p:txBody>
      </p:sp>
      <p:sp>
        <p:nvSpPr>
          <p:cNvPr id="227" name="Pentagon 169">
            <a:extLst>
              <a:ext uri="{FF2B5EF4-FFF2-40B4-BE49-F238E27FC236}">
                <a16:creationId xmlns:a16="http://schemas.microsoft.com/office/drawing/2014/main" id="{69003FE2-2D84-BBA8-0435-C35D745B4768}"/>
              </a:ext>
            </a:extLst>
          </p:cNvPr>
          <p:cNvSpPr/>
          <p:nvPr>
            <p:custDataLst>
              <p:tags r:id="rId36"/>
            </p:custDataLst>
          </p:nvPr>
        </p:nvSpPr>
        <p:spPr>
          <a:xfrm>
            <a:off x="6836023" y="2071077"/>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Go</a:t>
            </a:r>
          </a:p>
        </p:txBody>
      </p:sp>
      <p:sp>
        <p:nvSpPr>
          <p:cNvPr id="228" name="Pentagon 168">
            <a:extLst>
              <a:ext uri="{FF2B5EF4-FFF2-40B4-BE49-F238E27FC236}">
                <a16:creationId xmlns:a16="http://schemas.microsoft.com/office/drawing/2014/main" id="{C51EC8B2-5E4D-8B89-8771-1D25D1968C11}"/>
              </a:ext>
            </a:extLst>
          </p:cNvPr>
          <p:cNvSpPr/>
          <p:nvPr>
            <p:custDataLst>
              <p:tags r:id="rId37"/>
            </p:custDataLst>
          </p:nvPr>
        </p:nvSpPr>
        <p:spPr>
          <a:xfrm>
            <a:off x="2934821" y="2440417"/>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Br</a:t>
            </a:r>
          </a:p>
        </p:txBody>
      </p:sp>
      <p:sp>
        <p:nvSpPr>
          <p:cNvPr id="229" name="Pentagon 168">
            <a:extLst>
              <a:ext uri="{FF2B5EF4-FFF2-40B4-BE49-F238E27FC236}">
                <a16:creationId xmlns:a16="http://schemas.microsoft.com/office/drawing/2014/main" id="{BE3FEA56-9555-9A9B-28F8-8EB0390447EA}"/>
              </a:ext>
            </a:extLst>
          </p:cNvPr>
          <p:cNvSpPr/>
          <p:nvPr>
            <p:custDataLst>
              <p:tags r:id="rId38"/>
            </p:custDataLst>
          </p:nvPr>
        </p:nvSpPr>
        <p:spPr>
          <a:xfrm>
            <a:off x="4791447" y="2439737"/>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Si</a:t>
            </a:r>
          </a:p>
        </p:txBody>
      </p:sp>
      <p:sp>
        <p:nvSpPr>
          <p:cNvPr id="230" name="Pentagon 168">
            <a:extLst>
              <a:ext uri="{FF2B5EF4-FFF2-40B4-BE49-F238E27FC236}">
                <a16:creationId xmlns:a16="http://schemas.microsoft.com/office/drawing/2014/main" id="{52388C5D-7B29-471D-F037-F13448B7389D}"/>
              </a:ext>
            </a:extLst>
          </p:cNvPr>
          <p:cNvSpPr/>
          <p:nvPr>
            <p:custDataLst>
              <p:tags r:id="rId39"/>
            </p:custDataLst>
          </p:nvPr>
        </p:nvSpPr>
        <p:spPr>
          <a:xfrm>
            <a:off x="6597555" y="2429850"/>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Go</a:t>
            </a:r>
          </a:p>
        </p:txBody>
      </p:sp>
      <p:sp>
        <p:nvSpPr>
          <p:cNvPr id="231" name="Pentagon 168">
            <a:extLst>
              <a:ext uri="{FF2B5EF4-FFF2-40B4-BE49-F238E27FC236}">
                <a16:creationId xmlns:a16="http://schemas.microsoft.com/office/drawing/2014/main" id="{58E8259A-5E7F-53B1-7C54-D6237EC75AF6}"/>
              </a:ext>
            </a:extLst>
          </p:cNvPr>
          <p:cNvSpPr/>
          <p:nvPr>
            <p:custDataLst>
              <p:tags r:id="rId40"/>
            </p:custDataLst>
          </p:nvPr>
        </p:nvSpPr>
        <p:spPr>
          <a:xfrm>
            <a:off x="4771463" y="2816512"/>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Br</a:t>
            </a:r>
          </a:p>
        </p:txBody>
      </p:sp>
      <p:sp>
        <p:nvSpPr>
          <p:cNvPr id="233" name="Pentagon 169">
            <a:extLst>
              <a:ext uri="{FF2B5EF4-FFF2-40B4-BE49-F238E27FC236}">
                <a16:creationId xmlns:a16="http://schemas.microsoft.com/office/drawing/2014/main" id="{C2FFE2C8-5F12-53DB-382B-75B3D49EDE7A}"/>
              </a:ext>
            </a:extLst>
          </p:cNvPr>
          <p:cNvSpPr/>
          <p:nvPr>
            <p:custDataLst>
              <p:tags r:id="rId41"/>
            </p:custDataLst>
          </p:nvPr>
        </p:nvSpPr>
        <p:spPr>
          <a:xfrm>
            <a:off x="3090552" y="3125918"/>
            <a:ext cx="789252" cy="175408"/>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Framework</a:t>
            </a:r>
          </a:p>
        </p:txBody>
      </p:sp>
      <p:sp>
        <p:nvSpPr>
          <p:cNvPr id="234" name="Pentagon 169">
            <a:extLst>
              <a:ext uri="{FF2B5EF4-FFF2-40B4-BE49-F238E27FC236}">
                <a16:creationId xmlns:a16="http://schemas.microsoft.com/office/drawing/2014/main" id="{5834321D-6CB1-7D43-BE18-ACE063C48940}"/>
              </a:ext>
            </a:extLst>
          </p:cNvPr>
          <p:cNvSpPr/>
          <p:nvPr>
            <p:custDataLst>
              <p:tags r:id="rId42"/>
            </p:custDataLst>
          </p:nvPr>
        </p:nvSpPr>
        <p:spPr>
          <a:xfrm>
            <a:off x="5054604" y="3131722"/>
            <a:ext cx="720000" cy="158233"/>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err="1">
                <a:solidFill>
                  <a:schemeClr val="bg1"/>
                </a:solidFill>
              </a:rPr>
              <a:t>Pi+TDD</a:t>
            </a:r>
            <a:endParaRPr lang="en-GB" sz="900">
              <a:solidFill>
                <a:schemeClr val="bg1"/>
              </a:solidFill>
            </a:endParaRPr>
          </a:p>
        </p:txBody>
      </p:sp>
      <p:sp>
        <p:nvSpPr>
          <p:cNvPr id="235" name="Pentagon 169">
            <a:extLst>
              <a:ext uri="{FF2B5EF4-FFF2-40B4-BE49-F238E27FC236}">
                <a16:creationId xmlns:a16="http://schemas.microsoft.com/office/drawing/2014/main" id="{B8C4B60D-7188-ED72-0B13-0F4733D22AC2}"/>
              </a:ext>
            </a:extLst>
          </p:cNvPr>
          <p:cNvSpPr/>
          <p:nvPr>
            <p:custDataLst>
              <p:tags r:id="rId43"/>
            </p:custDataLst>
          </p:nvPr>
        </p:nvSpPr>
        <p:spPr>
          <a:xfrm>
            <a:off x="6802125" y="3120272"/>
            <a:ext cx="720000" cy="169684"/>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err="1">
                <a:solidFill>
                  <a:schemeClr val="bg1"/>
                </a:solidFill>
              </a:rPr>
              <a:t>Pi+Tdd</a:t>
            </a:r>
            <a:endParaRPr lang="en-GB" sz="900">
              <a:solidFill>
                <a:schemeClr val="bg1"/>
              </a:solidFill>
            </a:endParaRPr>
          </a:p>
        </p:txBody>
      </p:sp>
      <p:sp>
        <p:nvSpPr>
          <p:cNvPr id="236" name="Pentagon 79">
            <a:extLst>
              <a:ext uri="{FF2B5EF4-FFF2-40B4-BE49-F238E27FC236}">
                <a16:creationId xmlns:a16="http://schemas.microsoft.com/office/drawing/2014/main" id="{119C5ADB-EE22-3A01-56C3-30294D471979}"/>
              </a:ext>
            </a:extLst>
          </p:cNvPr>
          <p:cNvSpPr/>
          <p:nvPr>
            <p:custDataLst>
              <p:tags r:id="rId44"/>
            </p:custDataLst>
          </p:nvPr>
        </p:nvSpPr>
        <p:spPr>
          <a:xfrm>
            <a:off x="2697208" y="3538051"/>
            <a:ext cx="1473448" cy="174807"/>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37" name="Pentagon 79">
            <a:extLst>
              <a:ext uri="{FF2B5EF4-FFF2-40B4-BE49-F238E27FC236}">
                <a16:creationId xmlns:a16="http://schemas.microsoft.com/office/drawing/2014/main" id="{365F3F38-1D59-1128-28CA-A9C80141B2A3}"/>
              </a:ext>
            </a:extLst>
          </p:cNvPr>
          <p:cNvSpPr/>
          <p:nvPr>
            <p:custDataLst>
              <p:tags r:id="rId45"/>
            </p:custDataLst>
          </p:nvPr>
        </p:nvSpPr>
        <p:spPr>
          <a:xfrm>
            <a:off x="4383136" y="3546398"/>
            <a:ext cx="1473448" cy="174807"/>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38" name="Pentagon 79">
            <a:extLst>
              <a:ext uri="{FF2B5EF4-FFF2-40B4-BE49-F238E27FC236}">
                <a16:creationId xmlns:a16="http://schemas.microsoft.com/office/drawing/2014/main" id="{021AEE54-921F-FFF2-7A54-DF94CD082AD9}"/>
              </a:ext>
            </a:extLst>
          </p:cNvPr>
          <p:cNvSpPr/>
          <p:nvPr>
            <p:custDataLst>
              <p:tags r:id="rId46"/>
            </p:custDataLst>
          </p:nvPr>
        </p:nvSpPr>
        <p:spPr>
          <a:xfrm>
            <a:off x="6069064" y="3546397"/>
            <a:ext cx="1473448" cy="174807"/>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39" name="Pentagon 79">
            <a:extLst>
              <a:ext uri="{FF2B5EF4-FFF2-40B4-BE49-F238E27FC236}">
                <a16:creationId xmlns:a16="http://schemas.microsoft.com/office/drawing/2014/main" id="{61A955E0-7D76-3115-65EA-E9B3FA063990}"/>
              </a:ext>
            </a:extLst>
          </p:cNvPr>
          <p:cNvSpPr/>
          <p:nvPr>
            <p:custDataLst>
              <p:tags r:id="rId47"/>
            </p:custDataLst>
          </p:nvPr>
        </p:nvSpPr>
        <p:spPr>
          <a:xfrm>
            <a:off x="7681472" y="3536711"/>
            <a:ext cx="2454889" cy="208554"/>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43" name="TextBox 242">
            <a:extLst>
              <a:ext uri="{FF2B5EF4-FFF2-40B4-BE49-F238E27FC236}">
                <a16:creationId xmlns:a16="http://schemas.microsoft.com/office/drawing/2014/main" id="{50361078-5EDD-D057-E47F-67698099F2CE}"/>
              </a:ext>
            </a:extLst>
          </p:cNvPr>
          <p:cNvSpPr txBox="1"/>
          <p:nvPr>
            <p:custDataLst>
              <p:tags r:id="rId48"/>
            </p:custDataLst>
          </p:nvPr>
        </p:nvSpPr>
        <p:spPr>
          <a:xfrm>
            <a:off x="2685172" y="3758841"/>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Order Mngt</a:t>
            </a:r>
          </a:p>
          <a:p>
            <a:pPr marL="88898" indent="-88898">
              <a:buFont typeface="Arial" panose="020B0604020202020204" pitchFamily="34" charset="0"/>
              <a:buChar char="•"/>
            </a:pPr>
            <a:r>
              <a:rPr lang="en-GB" sz="700">
                <a:solidFill>
                  <a:srgbClr val="002060"/>
                </a:solidFill>
              </a:rPr>
              <a:t>Supply chain</a:t>
            </a:r>
          </a:p>
        </p:txBody>
      </p:sp>
      <p:sp>
        <p:nvSpPr>
          <p:cNvPr id="244" name="TextBox 243">
            <a:extLst>
              <a:ext uri="{FF2B5EF4-FFF2-40B4-BE49-F238E27FC236}">
                <a16:creationId xmlns:a16="http://schemas.microsoft.com/office/drawing/2014/main" id="{917B9263-B8DF-7B06-A5DD-BF249B79DB35}"/>
              </a:ext>
            </a:extLst>
          </p:cNvPr>
          <p:cNvSpPr txBox="1"/>
          <p:nvPr>
            <p:custDataLst>
              <p:tags r:id="rId49"/>
            </p:custDataLst>
          </p:nvPr>
        </p:nvSpPr>
        <p:spPr>
          <a:xfrm>
            <a:off x="4372958" y="3758841"/>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Warehouse Mngt</a:t>
            </a:r>
          </a:p>
          <a:p>
            <a:pPr marL="88898" indent="-88898">
              <a:buFont typeface="Arial" panose="020B0604020202020204" pitchFamily="34" charset="0"/>
              <a:buChar char="•"/>
            </a:pPr>
            <a:r>
              <a:rPr lang="en-GB" sz="700">
                <a:solidFill>
                  <a:srgbClr val="002060"/>
                </a:solidFill>
              </a:rPr>
              <a:t>Procurement</a:t>
            </a:r>
          </a:p>
        </p:txBody>
      </p:sp>
      <p:sp>
        <p:nvSpPr>
          <p:cNvPr id="245" name="TextBox 244">
            <a:extLst>
              <a:ext uri="{FF2B5EF4-FFF2-40B4-BE49-F238E27FC236}">
                <a16:creationId xmlns:a16="http://schemas.microsoft.com/office/drawing/2014/main" id="{4385D984-E91A-7C5A-BB13-80B62EDDB90F}"/>
              </a:ext>
            </a:extLst>
          </p:cNvPr>
          <p:cNvSpPr txBox="1"/>
          <p:nvPr>
            <p:custDataLst>
              <p:tags r:id="rId50"/>
            </p:custDataLst>
          </p:nvPr>
        </p:nvSpPr>
        <p:spPr>
          <a:xfrm>
            <a:off x="6069064" y="3739547"/>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Finance</a:t>
            </a:r>
          </a:p>
          <a:p>
            <a:pPr marL="88898" indent="-88898">
              <a:buFont typeface="Arial" panose="020B0604020202020204" pitchFamily="34" charset="0"/>
              <a:buChar char="•"/>
            </a:pPr>
            <a:r>
              <a:rPr lang="en-GB" sz="700">
                <a:solidFill>
                  <a:srgbClr val="002060"/>
                </a:solidFill>
              </a:rPr>
              <a:t>Manufacturing</a:t>
            </a:r>
          </a:p>
          <a:p>
            <a:pPr marL="88898" indent="-88898">
              <a:buFont typeface="Arial" panose="020B0604020202020204" pitchFamily="34" charset="0"/>
              <a:buChar char="•"/>
            </a:pPr>
            <a:endParaRPr lang="en-GB" sz="700">
              <a:solidFill>
                <a:srgbClr val="002060"/>
              </a:solidFill>
            </a:endParaRPr>
          </a:p>
        </p:txBody>
      </p:sp>
      <p:sp>
        <p:nvSpPr>
          <p:cNvPr id="246" name="TextBox 245">
            <a:extLst>
              <a:ext uri="{FF2B5EF4-FFF2-40B4-BE49-F238E27FC236}">
                <a16:creationId xmlns:a16="http://schemas.microsoft.com/office/drawing/2014/main" id="{F2207FEB-0E99-F9DF-C5B8-F957DC3BD635}"/>
              </a:ext>
            </a:extLst>
          </p:cNvPr>
          <p:cNvSpPr txBox="1"/>
          <p:nvPr>
            <p:custDataLst>
              <p:tags r:id="rId51"/>
            </p:custDataLst>
          </p:nvPr>
        </p:nvSpPr>
        <p:spPr>
          <a:xfrm>
            <a:off x="7567734" y="3728535"/>
            <a:ext cx="1081788" cy="523220"/>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Finance</a:t>
            </a:r>
          </a:p>
          <a:p>
            <a:pPr marL="88898" indent="-88898">
              <a:buFont typeface="Arial" panose="020B0604020202020204" pitchFamily="34" charset="0"/>
              <a:buChar char="•"/>
            </a:pPr>
            <a:r>
              <a:rPr lang="en-GB" sz="700">
                <a:solidFill>
                  <a:srgbClr val="002060"/>
                </a:solidFill>
              </a:rPr>
              <a:t>Manufacturing</a:t>
            </a:r>
          </a:p>
          <a:p>
            <a:pPr marL="88898" indent="-88898">
              <a:buFont typeface="Arial" panose="020B0604020202020204" pitchFamily="34" charset="0"/>
              <a:buChar char="•"/>
            </a:pPr>
            <a:r>
              <a:rPr lang="en-GB" sz="700">
                <a:solidFill>
                  <a:srgbClr val="002060"/>
                </a:solidFill>
              </a:rPr>
              <a:t>Human Resource</a:t>
            </a:r>
          </a:p>
          <a:p>
            <a:pPr marL="88898" indent="-88898">
              <a:buFont typeface="Arial" panose="020B0604020202020204" pitchFamily="34" charset="0"/>
              <a:buChar char="•"/>
            </a:pPr>
            <a:r>
              <a:rPr lang="en-GB" sz="700">
                <a:solidFill>
                  <a:srgbClr val="002060"/>
                </a:solidFill>
              </a:rPr>
              <a:t>Project Accounting</a:t>
            </a:r>
          </a:p>
        </p:txBody>
      </p:sp>
      <p:sp>
        <p:nvSpPr>
          <p:cNvPr id="247" name="TextBox 246">
            <a:extLst>
              <a:ext uri="{FF2B5EF4-FFF2-40B4-BE49-F238E27FC236}">
                <a16:creationId xmlns:a16="http://schemas.microsoft.com/office/drawing/2014/main" id="{9BDDC9E0-61F7-F304-75CE-8468717F3577}"/>
              </a:ext>
            </a:extLst>
          </p:cNvPr>
          <p:cNvSpPr txBox="1"/>
          <p:nvPr>
            <p:custDataLst>
              <p:tags r:id="rId52"/>
            </p:custDataLst>
          </p:nvPr>
        </p:nvSpPr>
        <p:spPr>
          <a:xfrm>
            <a:off x="8572876" y="3728535"/>
            <a:ext cx="1081788"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Tax</a:t>
            </a:r>
          </a:p>
          <a:p>
            <a:pPr marL="88898" indent="-88898">
              <a:buFont typeface="Arial" panose="020B0604020202020204" pitchFamily="34" charset="0"/>
              <a:buChar char="•"/>
            </a:pPr>
            <a:r>
              <a:rPr lang="en-GB" sz="700" err="1">
                <a:solidFill>
                  <a:srgbClr val="002060"/>
                </a:solidFill>
              </a:rPr>
              <a:t>iSupplier</a:t>
            </a:r>
            <a:endParaRPr lang="en-GB" sz="700">
              <a:solidFill>
                <a:srgbClr val="002060"/>
              </a:solidFill>
            </a:endParaRPr>
          </a:p>
        </p:txBody>
      </p:sp>
      <p:sp>
        <p:nvSpPr>
          <p:cNvPr id="248" name="TextBox 247">
            <a:extLst>
              <a:ext uri="{FF2B5EF4-FFF2-40B4-BE49-F238E27FC236}">
                <a16:creationId xmlns:a16="http://schemas.microsoft.com/office/drawing/2014/main" id="{A7093F71-E654-8514-8BFB-1ADF5AD6CEBE}"/>
              </a:ext>
            </a:extLst>
          </p:cNvPr>
          <p:cNvSpPr txBox="1"/>
          <p:nvPr>
            <p:custDataLst>
              <p:tags r:id="rId53"/>
            </p:custDataLst>
          </p:nvPr>
        </p:nvSpPr>
        <p:spPr>
          <a:xfrm>
            <a:off x="8583875" y="3944691"/>
            <a:ext cx="1081788"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OBIEE </a:t>
            </a:r>
            <a:r>
              <a:rPr lang="en-GB" sz="700" err="1">
                <a:solidFill>
                  <a:srgbClr val="002060"/>
                </a:solidFill>
              </a:rPr>
              <a:t>Mis.c</a:t>
            </a:r>
            <a:endParaRPr lang="en-GB" sz="700">
              <a:solidFill>
                <a:srgbClr val="002060"/>
              </a:solidFill>
            </a:endParaRPr>
          </a:p>
          <a:p>
            <a:pPr marL="88898" indent="-88898">
              <a:buFont typeface="Arial" panose="020B0604020202020204" pitchFamily="34" charset="0"/>
              <a:buChar char="•"/>
            </a:pPr>
            <a:r>
              <a:rPr lang="en-GB" sz="700">
                <a:solidFill>
                  <a:srgbClr val="002060"/>
                </a:solidFill>
              </a:rPr>
              <a:t>&amp; Others</a:t>
            </a:r>
          </a:p>
        </p:txBody>
      </p:sp>
      <p:sp>
        <p:nvSpPr>
          <p:cNvPr id="249" name="TextBox 248">
            <a:extLst>
              <a:ext uri="{FF2B5EF4-FFF2-40B4-BE49-F238E27FC236}">
                <a16:creationId xmlns:a16="http://schemas.microsoft.com/office/drawing/2014/main" id="{A4B51BFC-540A-F3E1-3F60-4A98DBFCCED0}"/>
              </a:ext>
            </a:extLst>
          </p:cNvPr>
          <p:cNvSpPr txBox="1"/>
          <p:nvPr>
            <p:custDataLst>
              <p:tags r:id="rId54"/>
            </p:custDataLst>
          </p:nvPr>
        </p:nvSpPr>
        <p:spPr>
          <a:xfrm>
            <a:off x="10277725" y="1269474"/>
            <a:ext cx="1412462" cy="400110"/>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Ingestion, Storage &amp; processing patterns</a:t>
            </a:r>
          </a:p>
        </p:txBody>
      </p:sp>
      <p:sp>
        <p:nvSpPr>
          <p:cNvPr id="250" name="TextBox 249">
            <a:extLst>
              <a:ext uri="{FF2B5EF4-FFF2-40B4-BE49-F238E27FC236}">
                <a16:creationId xmlns:a16="http://schemas.microsoft.com/office/drawing/2014/main" id="{D039C7E4-F43C-E6F0-D610-0992D14A74B4}"/>
              </a:ext>
            </a:extLst>
          </p:cNvPr>
          <p:cNvSpPr txBox="1"/>
          <p:nvPr>
            <p:custDataLst>
              <p:tags r:id="rId55"/>
            </p:custDataLst>
          </p:nvPr>
        </p:nvSpPr>
        <p:spPr>
          <a:xfrm>
            <a:off x="10283547" y="1674202"/>
            <a:ext cx="1412462" cy="246221"/>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Lineage &amp; Glossary</a:t>
            </a:r>
          </a:p>
        </p:txBody>
      </p:sp>
      <p:sp>
        <p:nvSpPr>
          <p:cNvPr id="251" name="TextBox 250">
            <a:extLst>
              <a:ext uri="{FF2B5EF4-FFF2-40B4-BE49-F238E27FC236}">
                <a16:creationId xmlns:a16="http://schemas.microsoft.com/office/drawing/2014/main" id="{04E1949D-1085-CBF0-0BE9-0FC554EFD3E4}"/>
              </a:ext>
            </a:extLst>
          </p:cNvPr>
          <p:cNvSpPr txBox="1"/>
          <p:nvPr>
            <p:custDataLst>
              <p:tags r:id="rId56"/>
            </p:custDataLst>
          </p:nvPr>
        </p:nvSpPr>
        <p:spPr>
          <a:xfrm>
            <a:off x="10295394" y="2023720"/>
            <a:ext cx="1412462" cy="246221"/>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Profiling &amp; Match</a:t>
            </a:r>
          </a:p>
        </p:txBody>
      </p:sp>
      <p:sp>
        <p:nvSpPr>
          <p:cNvPr id="252" name="TextBox 251">
            <a:extLst>
              <a:ext uri="{FF2B5EF4-FFF2-40B4-BE49-F238E27FC236}">
                <a16:creationId xmlns:a16="http://schemas.microsoft.com/office/drawing/2014/main" id="{987953A7-FB82-F070-1E09-52843EB7A298}"/>
              </a:ext>
            </a:extLst>
          </p:cNvPr>
          <p:cNvSpPr txBox="1"/>
          <p:nvPr>
            <p:custDataLst>
              <p:tags r:id="rId57"/>
            </p:custDataLst>
          </p:nvPr>
        </p:nvSpPr>
        <p:spPr>
          <a:xfrm>
            <a:off x="10303054" y="2389747"/>
            <a:ext cx="1978490" cy="246221"/>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Data Retention &amp; Anonymization</a:t>
            </a:r>
          </a:p>
        </p:txBody>
      </p:sp>
      <p:sp>
        <p:nvSpPr>
          <p:cNvPr id="253" name="TextBox 252">
            <a:extLst>
              <a:ext uri="{FF2B5EF4-FFF2-40B4-BE49-F238E27FC236}">
                <a16:creationId xmlns:a16="http://schemas.microsoft.com/office/drawing/2014/main" id="{F6747CE0-8E03-CB50-4ED7-72025AC06F72}"/>
              </a:ext>
            </a:extLst>
          </p:cNvPr>
          <p:cNvSpPr txBox="1"/>
          <p:nvPr>
            <p:custDataLst>
              <p:tags r:id="rId58"/>
            </p:custDataLst>
          </p:nvPr>
        </p:nvSpPr>
        <p:spPr>
          <a:xfrm>
            <a:off x="10303054" y="3096512"/>
            <a:ext cx="1978490" cy="246221"/>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Devops &amp; Automated test</a:t>
            </a:r>
          </a:p>
        </p:txBody>
      </p:sp>
      <p:sp>
        <p:nvSpPr>
          <p:cNvPr id="254" name="TextBox 253">
            <a:extLst>
              <a:ext uri="{FF2B5EF4-FFF2-40B4-BE49-F238E27FC236}">
                <a16:creationId xmlns:a16="http://schemas.microsoft.com/office/drawing/2014/main" id="{D23EE638-F634-0687-D826-5066C9E2EBF4}"/>
              </a:ext>
            </a:extLst>
          </p:cNvPr>
          <p:cNvSpPr txBox="1"/>
          <p:nvPr>
            <p:custDataLst>
              <p:tags r:id="rId59"/>
            </p:custDataLst>
          </p:nvPr>
        </p:nvSpPr>
        <p:spPr>
          <a:xfrm>
            <a:off x="2696171" y="4420287"/>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Distributor Mngt</a:t>
            </a:r>
          </a:p>
          <a:p>
            <a:pPr marL="88898" indent="-88898">
              <a:buFont typeface="Arial" panose="020B0604020202020204" pitchFamily="34" charset="0"/>
              <a:buChar char="•"/>
            </a:pPr>
            <a:r>
              <a:rPr lang="en-GB" sz="700">
                <a:solidFill>
                  <a:srgbClr val="002060"/>
                </a:solidFill>
              </a:rPr>
              <a:t>CNSMS</a:t>
            </a:r>
          </a:p>
        </p:txBody>
      </p:sp>
      <p:sp>
        <p:nvSpPr>
          <p:cNvPr id="255" name="TextBox 254">
            <a:extLst>
              <a:ext uri="{FF2B5EF4-FFF2-40B4-BE49-F238E27FC236}">
                <a16:creationId xmlns:a16="http://schemas.microsoft.com/office/drawing/2014/main" id="{712C788E-673E-3C6B-A6E4-B1F6CA564944}"/>
              </a:ext>
            </a:extLst>
          </p:cNvPr>
          <p:cNvSpPr txBox="1"/>
          <p:nvPr>
            <p:custDataLst>
              <p:tags r:id="rId60"/>
            </p:custDataLst>
          </p:nvPr>
        </p:nvSpPr>
        <p:spPr>
          <a:xfrm>
            <a:off x="4383957" y="4420287"/>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Receipts (RMS &amp; GRMS)</a:t>
            </a:r>
          </a:p>
          <a:p>
            <a:pPr marL="88898" indent="-88898">
              <a:buFont typeface="Arial" panose="020B0604020202020204" pitchFamily="34" charset="0"/>
              <a:buChar char="•"/>
            </a:pPr>
            <a:r>
              <a:rPr lang="en-GB" sz="700">
                <a:solidFill>
                  <a:srgbClr val="002060"/>
                </a:solidFill>
              </a:rPr>
              <a:t>Nutrition Clubs</a:t>
            </a:r>
          </a:p>
          <a:p>
            <a:pPr marL="88898" indent="-88898">
              <a:buFont typeface="Arial" panose="020B0604020202020204" pitchFamily="34" charset="0"/>
              <a:buChar char="•"/>
            </a:pPr>
            <a:r>
              <a:rPr lang="en-GB" sz="700">
                <a:solidFill>
                  <a:srgbClr val="002060"/>
                </a:solidFill>
              </a:rPr>
              <a:t>Member Compliance (MPC)</a:t>
            </a:r>
          </a:p>
        </p:txBody>
      </p:sp>
      <p:sp>
        <p:nvSpPr>
          <p:cNvPr id="256" name="TextBox 255">
            <a:extLst>
              <a:ext uri="{FF2B5EF4-FFF2-40B4-BE49-F238E27FC236}">
                <a16:creationId xmlns:a16="http://schemas.microsoft.com/office/drawing/2014/main" id="{A1FD41DA-EBAD-5A9D-0FC2-AD1B08322D55}"/>
              </a:ext>
            </a:extLst>
          </p:cNvPr>
          <p:cNvSpPr txBox="1"/>
          <p:nvPr>
            <p:custDataLst>
              <p:tags r:id="rId61"/>
            </p:custDataLst>
          </p:nvPr>
        </p:nvSpPr>
        <p:spPr>
          <a:xfrm>
            <a:off x="6080063" y="4400993"/>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Alert Centre</a:t>
            </a:r>
          </a:p>
          <a:p>
            <a:pPr marL="88898" indent="-88898">
              <a:buFont typeface="Arial" panose="020B0604020202020204" pitchFamily="34" charset="0"/>
              <a:buChar char="•"/>
            </a:pPr>
            <a:r>
              <a:rPr lang="en-GB" sz="700">
                <a:solidFill>
                  <a:srgbClr val="002060"/>
                </a:solidFill>
              </a:rPr>
              <a:t>Campaign</a:t>
            </a:r>
          </a:p>
          <a:p>
            <a:pPr marL="88898" indent="-88898">
              <a:buFont typeface="Arial" panose="020B0604020202020204" pitchFamily="34" charset="0"/>
              <a:buChar char="•"/>
            </a:pPr>
            <a:r>
              <a:rPr lang="en-GB" sz="700" err="1">
                <a:solidFill>
                  <a:srgbClr val="002060"/>
                </a:solidFill>
              </a:rPr>
              <a:t>GoHL</a:t>
            </a:r>
            <a:r>
              <a:rPr lang="en-GB" sz="700">
                <a:solidFill>
                  <a:srgbClr val="002060"/>
                </a:solidFill>
              </a:rPr>
              <a:t>, </a:t>
            </a:r>
            <a:r>
              <a:rPr lang="en-GB" sz="700" err="1">
                <a:solidFill>
                  <a:srgbClr val="002060"/>
                </a:solidFill>
              </a:rPr>
              <a:t>MyHL</a:t>
            </a:r>
            <a:r>
              <a:rPr lang="en-GB" sz="700">
                <a:solidFill>
                  <a:srgbClr val="002060"/>
                </a:solidFill>
              </a:rPr>
              <a:t> &amp; Contact Mngt</a:t>
            </a:r>
          </a:p>
        </p:txBody>
      </p:sp>
      <p:sp>
        <p:nvSpPr>
          <p:cNvPr id="257" name="TextBox 256">
            <a:extLst>
              <a:ext uri="{FF2B5EF4-FFF2-40B4-BE49-F238E27FC236}">
                <a16:creationId xmlns:a16="http://schemas.microsoft.com/office/drawing/2014/main" id="{3059DF84-0AE7-3E88-0D1C-D3B4230F5B97}"/>
              </a:ext>
            </a:extLst>
          </p:cNvPr>
          <p:cNvSpPr txBox="1"/>
          <p:nvPr>
            <p:custDataLst>
              <p:tags r:id="rId62"/>
            </p:custDataLst>
          </p:nvPr>
        </p:nvSpPr>
        <p:spPr>
          <a:xfrm>
            <a:off x="7596099" y="4337393"/>
            <a:ext cx="1081788" cy="523220"/>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Compensation</a:t>
            </a:r>
          </a:p>
          <a:p>
            <a:pPr marL="88898" indent="-88898">
              <a:buFont typeface="Arial" panose="020B0604020202020204" pitchFamily="34" charset="0"/>
              <a:buChar char="•"/>
            </a:pPr>
            <a:r>
              <a:rPr lang="en-GB" sz="700">
                <a:solidFill>
                  <a:srgbClr val="002060"/>
                </a:solidFill>
              </a:rPr>
              <a:t>EBR/SCADA</a:t>
            </a:r>
          </a:p>
          <a:p>
            <a:pPr marL="88898" indent="-88898">
              <a:buFont typeface="Arial" panose="020B0604020202020204" pitchFamily="34" charset="0"/>
              <a:buChar char="•"/>
            </a:pPr>
            <a:r>
              <a:rPr lang="en-GB" sz="700">
                <a:solidFill>
                  <a:srgbClr val="002060"/>
                </a:solidFill>
              </a:rPr>
              <a:t>Take, RMA</a:t>
            </a:r>
          </a:p>
          <a:p>
            <a:pPr marL="88898" indent="-88898">
              <a:buFont typeface="Arial" panose="020B0604020202020204" pitchFamily="34" charset="0"/>
              <a:buChar char="•"/>
            </a:pPr>
            <a:r>
              <a:rPr lang="en-GB" sz="700">
                <a:solidFill>
                  <a:srgbClr val="002060"/>
                </a:solidFill>
              </a:rPr>
              <a:t>Awards, ARQ</a:t>
            </a:r>
          </a:p>
        </p:txBody>
      </p:sp>
      <p:sp>
        <p:nvSpPr>
          <p:cNvPr id="258" name="TextBox 257">
            <a:extLst>
              <a:ext uri="{FF2B5EF4-FFF2-40B4-BE49-F238E27FC236}">
                <a16:creationId xmlns:a16="http://schemas.microsoft.com/office/drawing/2014/main" id="{F5AB7367-6112-2E0C-1709-3FD2F575AF4B}"/>
              </a:ext>
            </a:extLst>
          </p:cNvPr>
          <p:cNvSpPr txBox="1"/>
          <p:nvPr>
            <p:custDataLst>
              <p:tags r:id="rId63"/>
            </p:custDataLst>
          </p:nvPr>
        </p:nvSpPr>
        <p:spPr>
          <a:xfrm>
            <a:off x="8583733" y="4338785"/>
            <a:ext cx="1081788" cy="630942"/>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TMS</a:t>
            </a:r>
          </a:p>
          <a:p>
            <a:pPr marL="88898" indent="-88898">
              <a:buFont typeface="Arial" panose="020B0604020202020204" pitchFamily="34" charset="0"/>
              <a:buChar char="•"/>
            </a:pPr>
            <a:r>
              <a:rPr lang="en-GB" sz="700">
                <a:solidFill>
                  <a:srgbClr val="002060"/>
                </a:solidFill>
              </a:rPr>
              <a:t>Leads</a:t>
            </a:r>
          </a:p>
          <a:p>
            <a:pPr marL="88898" indent="-88898">
              <a:buFont typeface="Arial" panose="020B0604020202020204" pitchFamily="34" charset="0"/>
              <a:buChar char="•"/>
            </a:pPr>
            <a:r>
              <a:rPr lang="en-GB" sz="700">
                <a:solidFill>
                  <a:srgbClr val="002060"/>
                </a:solidFill>
              </a:rPr>
              <a:t>Events</a:t>
            </a:r>
          </a:p>
          <a:p>
            <a:pPr marL="88898" indent="-88898">
              <a:buFont typeface="Arial" panose="020B0604020202020204" pitchFamily="34" charset="0"/>
              <a:buChar char="•"/>
            </a:pPr>
            <a:r>
              <a:rPr lang="en-GB" sz="700">
                <a:solidFill>
                  <a:srgbClr val="002060"/>
                </a:solidFill>
              </a:rPr>
              <a:t>Rewards</a:t>
            </a:r>
          </a:p>
          <a:p>
            <a:pPr marL="88898" indent="-88898">
              <a:buFont typeface="Arial" panose="020B0604020202020204" pitchFamily="34" charset="0"/>
              <a:buChar char="•"/>
            </a:pPr>
            <a:r>
              <a:rPr lang="en-GB" sz="700">
                <a:solidFill>
                  <a:srgbClr val="002060"/>
                </a:solidFill>
              </a:rPr>
              <a:t>Notification</a:t>
            </a:r>
          </a:p>
        </p:txBody>
      </p:sp>
      <p:sp>
        <p:nvSpPr>
          <p:cNvPr id="259" name="TextBox 258">
            <a:extLst>
              <a:ext uri="{FF2B5EF4-FFF2-40B4-BE49-F238E27FC236}">
                <a16:creationId xmlns:a16="http://schemas.microsoft.com/office/drawing/2014/main" id="{42328F45-CF60-4AEA-9BF1-0594366EB1DF}"/>
              </a:ext>
            </a:extLst>
          </p:cNvPr>
          <p:cNvSpPr txBox="1"/>
          <p:nvPr>
            <p:custDataLst>
              <p:tags r:id="rId64"/>
            </p:custDataLst>
          </p:nvPr>
        </p:nvSpPr>
        <p:spPr>
          <a:xfrm>
            <a:off x="9403622" y="4351585"/>
            <a:ext cx="1081788"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OBIEE </a:t>
            </a:r>
            <a:r>
              <a:rPr lang="en-GB" sz="700" err="1">
                <a:solidFill>
                  <a:srgbClr val="002060"/>
                </a:solidFill>
              </a:rPr>
              <a:t>Misc</a:t>
            </a:r>
            <a:endParaRPr lang="en-GB" sz="700">
              <a:solidFill>
                <a:srgbClr val="002060"/>
              </a:solidFill>
            </a:endParaRPr>
          </a:p>
          <a:p>
            <a:pPr marL="88898" indent="-88898">
              <a:buFont typeface="Arial" panose="020B0604020202020204" pitchFamily="34" charset="0"/>
              <a:buChar char="•"/>
            </a:pPr>
            <a:r>
              <a:rPr lang="en-GB" sz="700">
                <a:solidFill>
                  <a:srgbClr val="002060"/>
                </a:solidFill>
              </a:rPr>
              <a:t>EDW </a:t>
            </a:r>
            <a:r>
              <a:rPr lang="en-GB" sz="700" err="1">
                <a:solidFill>
                  <a:srgbClr val="002060"/>
                </a:solidFill>
              </a:rPr>
              <a:t>Misc</a:t>
            </a:r>
            <a:endParaRPr lang="en-GB" sz="700">
              <a:solidFill>
                <a:srgbClr val="002060"/>
              </a:solidFill>
            </a:endParaRPr>
          </a:p>
          <a:p>
            <a:pPr marL="88898" indent="-88898">
              <a:buFont typeface="Arial" panose="020B0604020202020204" pitchFamily="34" charset="0"/>
              <a:buChar char="•"/>
            </a:pPr>
            <a:r>
              <a:rPr lang="en-GB" sz="700">
                <a:solidFill>
                  <a:srgbClr val="002060"/>
                </a:solidFill>
              </a:rPr>
              <a:t>&amp; Others</a:t>
            </a:r>
          </a:p>
        </p:txBody>
      </p:sp>
      <p:sp>
        <p:nvSpPr>
          <p:cNvPr id="260" name="TextBox 259">
            <a:extLst>
              <a:ext uri="{FF2B5EF4-FFF2-40B4-BE49-F238E27FC236}">
                <a16:creationId xmlns:a16="http://schemas.microsoft.com/office/drawing/2014/main" id="{54ED6859-04EE-1894-273A-3D2F3DB0573A}"/>
              </a:ext>
            </a:extLst>
          </p:cNvPr>
          <p:cNvSpPr txBox="1"/>
          <p:nvPr>
            <p:custDataLst>
              <p:tags r:id="rId65"/>
            </p:custDataLst>
          </p:nvPr>
        </p:nvSpPr>
        <p:spPr>
          <a:xfrm>
            <a:off x="4411962" y="4977660"/>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PI1 Applications</a:t>
            </a:r>
          </a:p>
          <a:p>
            <a:pPr marL="88898" indent="-88898">
              <a:buFont typeface="Arial" panose="020B0604020202020204" pitchFamily="34" charset="0"/>
              <a:buChar char="•"/>
            </a:pPr>
            <a:r>
              <a:rPr lang="en-GB" sz="700">
                <a:solidFill>
                  <a:srgbClr val="002060"/>
                </a:solidFill>
              </a:rPr>
              <a:t>Hypercare</a:t>
            </a:r>
          </a:p>
        </p:txBody>
      </p:sp>
      <p:sp>
        <p:nvSpPr>
          <p:cNvPr id="261" name="TextBox 260">
            <a:extLst>
              <a:ext uri="{FF2B5EF4-FFF2-40B4-BE49-F238E27FC236}">
                <a16:creationId xmlns:a16="http://schemas.microsoft.com/office/drawing/2014/main" id="{25A586E6-5EAF-7016-762B-2361F63536DB}"/>
              </a:ext>
            </a:extLst>
          </p:cNvPr>
          <p:cNvSpPr txBox="1"/>
          <p:nvPr>
            <p:custDataLst>
              <p:tags r:id="rId66"/>
            </p:custDataLst>
          </p:nvPr>
        </p:nvSpPr>
        <p:spPr>
          <a:xfrm>
            <a:off x="6063899" y="5015451"/>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PI1 &amp; PI2 Applications</a:t>
            </a:r>
          </a:p>
          <a:p>
            <a:pPr marL="88898" indent="-88898">
              <a:buFont typeface="Arial" panose="020B0604020202020204" pitchFamily="34" charset="0"/>
              <a:buChar char="•"/>
            </a:pPr>
            <a:r>
              <a:rPr lang="en-GB" sz="700">
                <a:solidFill>
                  <a:srgbClr val="002060"/>
                </a:solidFill>
              </a:rPr>
              <a:t>Hypercare</a:t>
            </a:r>
          </a:p>
        </p:txBody>
      </p:sp>
      <p:sp>
        <p:nvSpPr>
          <p:cNvPr id="262" name="TextBox 261">
            <a:extLst>
              <a:ext uri="{FF2B5EF4-FFF2-40B4-BE49-F238E27FC236}">
                <a16:creationId xmlns:a16="http://schemas.microsoft.com/office/drawing/2014/main" id="{5390615E-AC3D-8444-4B88-8ED15090D396}"/>
              </a:ext>
            </a:extLst>
          </p:cNvPr>
          <p:cNvSpPr txBox="1"/>
          <p:nvPr>
            <p:custDataLst>
              <p:tags r:id="rId67"/>
            </p:custDataLst>
          </p:nvPr>
        </p:nvSpPr>
        <p:spPr>
          <a:xfrm>
            <a:off x="7600855" y="5024888"/>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PI3 Applications</a:t>
            </a:r>
          </a:p>
          <a:p>
            <a:pPr marL="88898" indent="-88898">
              <a:buFont typeface="Arial" panose="020B0604020202020204" pitchFamily="34" charset="0"/>
              <a:buChar char="•"/>
            </a:pPr>
            <a:r>
              <a:rPr lang="en-GB" sz="700">
                <a:solidFill>
                  <a:srgbClr val="002060"/>
                </a:solidFill>
              </a:rPr>
              <a:t>Hypercare</a:t>
            </a:r>
          </a:p>
        </p:txBody>
      </p:sp>
      <p:sp>
        <p:nvSpPr>
          <p:cNvPr id="263" name="TextBox 262">
            <a:extLst>
              <a:ext uri="{FF2B5EF4-FFF2-40B4-BE49-F238E27FC236}">
                <a16:creationId xmlns:a16="http://schemas.microsoft.com/office/drawing/2014/main" id="{9F935F31-53AD-AEBF-9F51-B18EB7D21E7F}"/>
              </a:ext>
            </a:extLst>
          </p:cNvPr>
          <p:cNvSpPr txBox="1"/>
          <p:nvPr>
            <p:custDataLst>
              <p:tags r:id="rId68"/>
            </p:custDataLst>
          </p:nvPr>
        </p:nvSpPr>
        <p:spPr>
          <a:xfrm>
            <a:off x="8605335" y="5015451"/>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Delta Pattern</a:t>
            </a:r>
          </a:p>
          <a:p>
            <a:pPr marL="88898" indent="-88898">
              <a:buFont typeface="Arial" panose="020B0604020202020204" pitchFamily="34" charset="0"/>
              <a:buChar char="•"/>
            </a:pPr>
            <a:r>
              <a:rPr lang="en-GB" sz="700">
                <a:solidFill>
                  <a:srgbClr val="002060"/>
                </a:solidFill>
              </a:rPr>
              <a:t>Hypercare</a:t>
            </a:r>
          </a:p>
        </p:txBody>
      </p:sp>
      <p:sp>
        <p:nvSpPr>
          <p:cNvPr id="265" name="Pentagon 79">
            <a:extLst>
              <a:ext uri="{FF2B5EF4-FFF2-40B4-BE49-F238E27FC236}">
                <a16:creationId xmlns:a16="http://schemas.microsoft.com/office/drawing/2014/main" id="{F65CDA9B-24E5-C0CA-4D0A-FEAE9EFBA790}"/>
              </a:ext>
            </a:extLst>
          </p:cNvPr>
          <p:cNvSpPr/>
          <p:nvPr>
            <p:custDataLst>
              <p:tags r:id="rId69"/>
            </p:custDataLst>
          </p:nvPr>
        </p:nvSpPr>
        <p:spPr>
          <a:xfrm>
            <a:off x="4383136" y="5546596"/>
            <a:ext cx="1473448" cy="174807"/>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66" name="Pentagon 79">
            <a:extLst>
              <a:ext uri="{FF2B5EF4-FFF2-40B4-BE49-F238E27FC236}">
                <a16:creationId xmlns:a16="http://schemas.microsoft.com/office/drawing/2014/main" id="{8F49EF77-9251-FFBF-953F-61C65E7FAC61}"/>
              </a:ext>
            </a:extLst>
          </p:cNvPr>
          <p:cNvSpPr/>
          <p:nvPr>
            <p:custDataLst>
              <p:tags r:id="rId70"/>
            </p:custDataLst>
          </p:nvPr>
        </p:nvSpPr>
        <p:spPr>
          <a:xfrm>
            <a:off x="6069064" y="5546595"/>
            <a:ext cx="1473448" cy="174807"/>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67" name="Pentagon 79">
            <a:extLst>
              <a:ext uri="{FF2B5EF4-FFF2-40B4-BE49-F238E27FC236}">
                <a16:creationId xmlns:a16="http://schemas.microsoft.com/office/drawing/2014/main" id="{1A1324A2-4F96-1F7B-6DA4-F5FF978648A4}"/>
              </a:ext>
            </a:extLst>
          </p:cNvPr>
          <p:cNvSpPr/>
          <p:nvPr>
            <p:custDataLst>
              <p:tags r:id="rId71"/>
            </p:custDataLst>
          </p:nvPr>
        </p:nvSpPr>
        <p:spPr>
          <a:xfrm>
            <a:off x="7681472" y="5536649"/>
            <a:ext cx="2477039" cy="149028"/>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70" name="TextBox 269">
            <a:extLst>
              <a:ext uri="{FF2B5EF4-FFF2-40B4-BE49-F238E27FC236}">
                <a16:creationId xmlns:a16="http://schemas.microsoft.com/office/drawing/2014/main" id="{87F8E01B-864F-8652-2493-C7D41ED2E671}"/>
              </a:ext>
            </a:extLst>
          </p:cNvPr>
          <p:cNvSpPr txBox="1"/>
          <p:nvPr>
            <p:custDataLst>
              <p:tags r:id="rId72"/>
            </p:custDataLst>
          </p:nvPr>
        </p:nvSpPr>
        <p:spPr>
          <a:xfrm>
            <a:off x="2724667" y="5589194"/>
            <a:ext cx="1425963" cy="307777"/>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Data Exploration</a:t>
            </a:r>
          </a:p>
          <a:p>
            <a:pPr marL="88898" indent="-88898">
              <a:buFont typeface="Arial" panose="020B0604020202020204" pitchFamily="34" charset="0"/>
              <a:buChar char="•"/>
            </a:pPr>
            <a:r>
              <a:rPr lang="en-GB" sz="700">
                <a:solidFill>
                  <a:srgbClr val="002060"/>
                </a:solidFill>
              </a:rPr>
              <a:t>Hypothesis</a:t>
            </a:r>
          </a:p>
        </p:txBody>
      </p:sp>
      <p:sp>
        <p:nvSpPr>
          <p:cNvPr id="271" name="TextBox 270">
            <a:extLst>
              <a:ext uri="{FF2B5EF4-FFF2-40B4-BE49-F238E27FC236}">
                <a16:creationId xmlns:a16="http://schemas.microsoft.com/office/drawing/2014/main" id="{5F621F00-EBC2-31FC-F8B7-E8CA8939D48D}"/>
              </a:ext>
            </a:extLst>
          </p:cNvPr>
          <p:cNvSpPr txBox="1"/>
          <p:nvPr>
            <p:custDataLst>
              <p:tags r:id="rId73"/>
            </p:custDataLst>
          </p:nvPr>
        </p:nvSpPr>
        <p:spPr>
          <a:xfrm>
            <a:off x="4355537" y="5681806"/>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Data Exploration</a:t>
            </a:r>
          </a:p>
          <a:p>
            <a:pPr marL="88898" indent="-88898">
              <a:buFont typeface="Arial" panose="020B0604020202020204" pitchFamily="34" charset="0"/>
              <a:buChar char="•"/>
            </a:pPr>
            <a:r>
              <a:rPr lang="en-GB" sz="700">
                <a:solidFill>
                  <a:srgbClr val="002060"/>
                </a:solidFill>
              </a:rPr>
              <a:t>Hypothesis</a:t>
            </a:r>
          </a:p>
          <a:p>
            <a:pPr marL="88898" indent="-88898">
              <a:buFont typeface="Arial" panose="020B0604020202020204" pitchFamily="34" charset="0"/>
              <a:buChar char="•"/>
            </a:pPr>
            <a:r>
              <a:rPr lang="en-GB" sz="700" err="1">
                <a:solidFill>
                  <a:srgbClr val="002060"/>
                </a:solidFill>
              </a:rPr>
              <a:t>MLOps</a:t>
            </a:r>
            <a:endParaRPr lang="en-GB" sz="700">
              <a:solidFill>
                <a:srgbClr val="002060"/>
              </a:solidFill>
            </a:endParaRPr>
          </a:p>
        </p:txBody>
      </p:sp>
      <p:sp>
        <p:nvSpPr>
          <p:cNvPr id="272" name="TextBox 271">
            <a:extLst>
              <a:ext uri="{FF2B5EF4-FFF2-40B4-BE49-F238E27FC236}">
                <a16:creationId xmlns:a16="http://schemas.microsoft.com/office/drawing/2014/main" id="{3684794E-4B3D-EF09-A171-F065047FBE7B}"/>
              </a:ext>
            </a:extLst>
          </p:cNvPr>
          <p:cNvSpPr txBox="1"/>
          <p:nvPr>
            <p:custDataLst>
              <p:tags r:id="rId74"/>
            </p:custDataLst>
          </p:nvPr>
        </p:nvSpPr>
        <p:spPr>
          <a:xfrm>
            <a:off x="6052811" y="5689987"/>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Data Exploration</a:t>
            </a:r>
          </a:p>
          <a:p>
            <a:pPr marL="88898" indent="-88898">
              <a:buFont typeface="Arial" panose="020B0604020202020204" pitchFamily="34" charset="0"/>
              <a:buChar char="•"/>
            </a:pPr>
            <a:r>
              <a:rPr lang="en-GB" sz="700">
                <a:solidFill>
                  <a:srgbClr val="002060"/>
                </a:solidFill>
              </a:rPr>
              <a:t>Hypothesis</a:t>
            </a:r>
          </a:p>
          <a:p>
            <a:pPr marL="88898" indent="-88898">
              <a:buFont typeface="Arial" panose="020B0604020202020204" pitchFamily="34" charset="0"/>
              <a:buChar char="•"/>
            </a:pPr>
            <a:r>
              <a:rPr lang="en-GB" sz="700" err="1">
                <a:solidFill>
                  <a:srgbClr val="002060"/>
                </a:solidFill>
              </a:rPr>
              <a:t>MLOps</a:t>
            </a:r>
            <a:endParaRPr lang="en-GB" sz="700">
              <a:solidFill>
                <a:srgbClr val="002060"/>
              </a:solidFill>
            </a:endParaRPr>
          </a:p>
        </p:txBody>
      </p:sp>
      <p:sp>
        <p:nvSpPr>
          <p:cNvPr id="273" name="TextBox 272">
            <a:extLst>
              <a:ext uri="{FF2B5EF4-FFF2-40B4-BE49-F238E27FC236}">
                <a16:creationId xmlns:a16="http://schemas.microsoft.com/office/drawing/2014/main" id="{8F0CE7F1-CF8E-2A99-03B4-08118E09D4EC}"/>
              </a:ext>
            </a:extLst>
          </p:cNvPr>
          <p:cNvSpPr txBox="1"/>
          <p:nvPr>
            <p:custDataLst>
              <p:tags r:id="rId75"/>
            </p:custDataLst>
          </p:nvPr>
        </p:nvSpPr>
        <p:spPr>
          <a:xfrm>
            <a:off x="7645505" y="5689987"/>
            <a:ext cx="1425963" cy="415498"/>
          </a:xfrm>
          <a:prstGeom prst="rect">
            <a:avLst/>
          </a:prstGeom>
          <a:noFill/>
        </p:spPr>
        <p:txBody>
          <a:bodyPr wrap="square" rtlCol="0">
            <a:spAutoFit/>
          </a:bodyPr>
          <a:lstStyle/>
          <a:p>
            <a:pPr marL="88898" indent="-88898">
              <a:buFont typeface="Arial" panose="020B0604020202020204" pitchFamily="34" charset="0"/>
              <a:buChar char="•"/>
            </a:pPr>
            <a:r>
              <a:rPr lang="en-GB" sz="700">
                <a:solidFill>
                  <a:srgbClr val="002060"/>
                </a:solidFill>
              </a:rPr>
              <a:t>Data Exploration</a:t>
            </a:r>
          </a:p>
          <a:p>
            <a:pPr marL="88898" indent="-88898">
              <a:buFont typeface="Arial" panose="020B0604020202020204" pitchFamily="34" charset="0"/>
              <a:buChar char="•"/>
            </a:pPr>
            <a:r>
              <a:rPr lang="en-GB" sz="700">
                <a:solidFill>
                  <a:srgbClr val="002060"/>
                </a:solidFill>
              </a:rPr>
              <a:t>Hypothesis</a:t>
            </a:r>
          </a:p>
          <a:p>
            <a:pPr marL="88898" indent="-88898">
              <a:buFont typeface="Arial" panose="020B0604020202020204" pitchFamily="34" charset="0"/>
              <a:buChar char="•"/>
            </a:pPr>
            <a:r>
              <a:rPr lang="en-GB" sz="700" err="1">
                <a:solidFill>
                  <a:srgbClr val="002060"/>
                </a:solidFill>
              </a:rPr>
              <a:t>MLOps</a:t>
            </a:r>
            <a:endParaRPr lang="en-GB" sz="700">
              <a:solidFill>
                <a:srgbClr val="002060"/>
              </a:solidFill>
            </a:endParaRPr>
          </a:p>
        </p:txBody>
      </p:sp>
      <p:sp>
        <p:nvSpPr>
          <p:cNvPr id="276" name="Pentagon 79">
            <a:extLst>
              <a:ext uri="{FF2B5EF4-FFF2-40B4-BE49-F238E27FC236}">
                <a16:creationId xmlns:a16="http://schemas.microsoft.com/office/drawing/2014/main" id="{4315EA02-D3A8-8870-06C7-F7EA7FD0AD49}"/>
              </a:ext>
            </a:extLst>
          </p:cNvPr>
          <p:cNvSpPr/>
          <p:nvPr>
            <p:custDataLst>
              <p:tags r:id="rId76"/>
            </p:custDataLst>
          </p:nvPr>
        </p:nvSpPr>
        <p:spPr>
          <a:xfrm>
            <a:off x="3420772" y="6149799"/>
            <a:ext cx="701362" cy="160046"/>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77" name="Pentagon 79">
            <a:extLst>
              <a:ext uri="{FF2B5EF4-FFF2-40B4-BE49-F238E27FC236}">
                <a16:creationId xmlns:a16="http://schemas.microsoft.com/office/drawing/2014/main" id="{10C21765-33AA-9B9F-58DB-32A23DB2E9D2}"/>
              </a:ext>
            </a:extLst>
          </p:cNvPr>
          <p:cNvSpPr/>
          <p:nvPr>
            <p:custDataLst>
              <p:tags r:id="rId77"/>
            </p:custDataLst>
          </p:nvPr>
        </p:nvSpPr>
        <p:spPr>
          <a:xfrm>
            <a:off x="5214647" y="6144726"/>
            <a:ext cx="701362" cy="160046"/>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78" name="Pentagon 79">
            <a:extLst>
              <a:ext uri="{FF2B5EF4-FFF2-40B4-BE49-F238E27FC236}">
                <a16:creationId xmlns:a16="http://schemas.microsoft.com/office/drawing/2014/main" id="{7BEFC944-4325-4656-B9B1-55DD18AF4C4C}"/>
              </a:ext>
            </a:extLst>
          </p:cNvPr>
          <p:cNvSpPr/>
          <p:nvPr>
            <p:custDataLst>
              <p:tags r:id="rId78"/>
            </p:custDataLst>
          </p:nvPr>
        </p:nvSpPr>
        <p:spPr>
          <a:xfrm>
            <a:off x="6845451" y="6145795"/>
            <a:ext cx="701362" cy="160046"/>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279" name="Pentagon 79">
            <a:extLst>
              <a:ext uri="{FF2B5EF4-FFF2-40B4-BE49-F238E27FC236}">
                <a16:creationId xmlns:a16="http://schemas.microsoft.com/office/drawing/2014/main" id="{FF9C30F3-584F-8B53-70B6-7B6311C44BF4}"/>
              </a:ext>
            </a:extLst>
          </p:cNvPr>
          <p:cNvSpPr/>
          <p:nvPr>
            <p:custDataLst>
              <p:tags r:id="rId79"/>
            </p:custDataLst>
          </p:nvPr>
        </p:nvSpPr>
        <p:spPr>
          <a:xfrm>
            <a:off x="7778372" y="6147087"/>
            <a:ext cx="2444535" cy="162758"/>
          </a:xfrm>
          <a:prstGeom prst="homePlate">
            <a:avLst/>
          </a:prstGeom>
          <a:solidFill>
            <a:schemeClr val="accent3">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sp>
        <p:nvSpPr>
          <p:cNvPr id="6" name="TextBox 5">
            <a:extLst>
              <a:ext uri="{FF2B5EF4-FFF2-40B4-BE49-F238E27FC236}">
                <a16:creationId xmlns:a16="http://schemas.microsoft.com/office/drawing/2014/main" id="{4355C4A4-B753-4B7C-74C1-FDAFCE954E4B}"/>
              </a:ext>
            </a:extLst>
          </p:cNvPr>
          <p:cNvSpPr txBox="1"/>
          <p:nvPr>
            <p:custDataLst>
              <p:tags r:id="rId80"/>
            </p:custDataLst>
          </p:nvPr>
        </p:nvSpPr>
        <p:spPr>
          <a:xfrm>
            <a:off x="10295394" y="2748496"/>
            <a:ext cx="1978490" cy="246221"/>
          </a:xfrm>
          <a:prstGeom prst="rect">
            <a:avLst/>
          </a:prstGeom>
          <a:noFill/>
        </p:spPr>
        <p:txBody>
          <a:bodyPr wrap="square" rtlCol="0">
            <a:spAutoFit/>
          </a:bodyPr>
          <a:lstStyle/>
          <a:p>
            <a:pPr marL="88898" indent="-88898">
              <a:buFont typeface="Arial" panose="020B0604020202020204" pitchFamily="34" charset="0"/>
              <a:buChar char="•"/>
            </a:pPr>
            <a:r>
              <a:rPr lang="en-GB" sz="1000">
                <a:solidFill>
                  <a:srgbClr val="002060"/>
                </a:solidFill>
              </a:rPr>
              <a:t>Exploration f/w &amp; </a:t>
            </a:r>
            <a:r>
              <a:rPr lang="en-GB" sz="1000" err="1">
                <a:solidFill>
                  <a:srgbClr val="002060"/>
                </a:solidFill>
              </a:rPr>
              <a:t>MLOps</a:t>
            </a:r>
            <a:endParaRPr lang="en-GB" sz="1000">
              <a:solidFill>
                <a:srgbClr val="002060"/>
              </a:solidFill>
            </a:endParaRPr>
          </a:p>
        </p:txBody>
      </p:sp>
      <p:sp>
        <p:nvSpPr>
          <p:cNvPr id="7" name="Pentagon 168">
            <a:extLst>
              <a:ext uri="{FF2B5EF4-FFF2-40B4-BE49-F238E27FC236}">
                <a16:creationId xmlns:a16="http://schemas.microsoft.com/office/drawing/2014/main" id="{13CA1DC5-584D-B2CF-2DB9-5D6B792A7094}"/>
              </a:ext>
            </a:extLst>
          </p:cNvPr>
          <p:cNvSpPr/>
          <p:nvPr>
            <p:custDataLst>
              <p:tags r:id="rId81"/>
            </p:custDataLst>
          </p:nvPr>
        </p:nvSpPr>
        <p:spPr>
          <a:xfrm>
            <a:off x="6586201" y="2797711"/>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Go</a:t>
            </a:r>
          </a:p>
        </p:txBody>
      </p:sp>
      <p:sp>
        <p:nvSpPr>
          <p:cNvPr id="9" name="Pentagon 168">
            <a:extLst>
              <a:ext uri="{FF2B5EF4-FFF2-40B4-BE49-F238E27FC236}">
                <a16:creationId xmlns:a16="http://schemas.microsoft.com/office/drawing/2014/main" id="{FB4F6D59-8399-8DFC-F92E-C45BA4275F77}"/>
              </a:ext>
            </a:extLst>
          </p:cNvPr>
          <p:cNvSpPr/>
          <p:nvPr>
            <p:custDataLst>
              <p:tags r:id="rId82"/>
            </p:custDataLst>
          </p:nvPr>
        </p:nvSpPr>
        <p:spPr>
          <a:xfrm>
            <a:off x="841918" y="6591505"/>
            <a:ext cx="720000" cy="180000"/>
          </a:xfrm>
          <a:prstGeom prst="rect">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Br - Bronze</a:t>
            </a:r>
          </a:p>
        </p:txBody>
      </p:sp>
      <p:sp>
        <p:nvSpPr>
          <p:cNvPr id="10" name="Pentagon 168">
            <a:extLst>
              <a:ext uri="{FF2B5EF4-FFF2-40B4-BE49-F238E27FC236}">
                <a16:creationId xmlns:a16="http://schemas.microsoft.com/office/drawing/2014/main" id="{4D1EE910-07E5-3430-4556-CB59B1B04D8E}"/>
              </a:ext>
            </a:extLst>
          </p:cNvPr>
          <p:cNvSpPr/>
          <p:nvPr>
            <p:custDataLst>
              <p:tags r:id="rId83"/>
            </p:custDataLst>
          </p:nvPr>
        </p:nvSpPr>
        <p:spPr>
          <a:xfrm>
            <a:off x="1634902" y="6582422"/>
            <a:ext cx="720000" cy="180000"/>
          </a:xfrm>
          <a:prstGeom prst="rect">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Si - Silver</a:t>
            </a:r>
          </a:p>
        </p:txBody>
      </p:sp>
      <p:sp>
        <p:nvSpPr>
          <p:cNvPr id="11" name="Pentagon 168">
            <a:extLst>
              <a:ext uri="{FF2B5EF4-FFF2-40B4-BE49-F238E27FC236}">
                <a16:creationId xmlns:a16="http://schemas.microsoft.com/office/drawing/2014/main" id="{6DAFE594-B6AB-2332-6928-8A77FE13B216}"/>
              </a:ext>
            </a:extLst>
          </p:cNvPr>
          <p:cNvSpPr/>
          <p:nvPr>
            <p:custDataLst>
              <p:tags r:id="rId84"/>
            </p:custDataLst>
          </p:nvPr>
        </p:nvSpPr>
        <p:spPr>
          <a:xfrm>
            <a:off x="2432942" y="6582422"/>
            <a:ext cx="720000" cy="180000"/>
          </a:xfrm>
          <a:prstGeom prst="rect">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Go - Gold</a:t>
            </a:r>
          </a:p>
        </p:txBody>
      </p:sp>
      <p:sp>
        <p:nvSpPr>
          <p:cNvPr id="13" name="Pentagon 169">
            <a:extLst>
              <a:ext uri="{FF2B5EF4-FFF2-40B4-BE49-F238E27FC236}">
                <a16:creationId xmlns:a16="http://schemas.microsoft.com/office/drawing/2014/main" id="{C630B365-638A-BF77-C6D5-0410D7C1C906}"/>
              </a:ext>
            </a:extLst>
          </p:cNvPr>
          <p:cNvSpPr/>
          <p:nvPr>
            <p:custDataLst>
              <p:tags r:id="rId85"/>
            </p:custDataLst>
          </p:nvPr>
        </p:nvSpPr>
        <p:spPr>
          <a:xfrm>
            <a:off x="4318110" y="3126053"/>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4" name="Picture 13">
            <a:extLst>
              <a:ext uri="{FF2B5EF4-FFF2-40B4-BE49-F238E27FC236}">
                <a16:creationId xmlns:a16="http://schemas.microsoft.com/office/drawing/2014/main" id="{685112B1-674F-8B1C-A071-8F2C4D91F5EA}"/>
              </a:ext>
            </a:extLst>
          </p:cNvPr>
          <p:cNvPicPr>
            <a:picLocks noChangeAspect="1"/>
          </p:cNvPicPr>
          <p:nvPr/>
        </p:nvPicPr>
        <p:blipFill>
          <a:blip r:embed="rId115"/>
          <a:stretch>
            <a:fillRect/>
          </a:stretch>
        </p:blipFill>
        <p:spPr>
          <a:xfrm>
            <a:off x="2387347" y="1303142"/>
            <a:ext cx="147229" cy="154591"/>
          </a:xfrm>
          <a:prstGeom prst="rect">
            <a:avLst/>
          </a:prstGeom>
        </p:spPr>
      </p:pic>
      <p:pic>
        <p:nvPicPr>
          <p:cNvPr id="15" name="Picture 14">
            <a:extLst>
              <a:ext uri="{FF2B5EF4-FFF2-40B4-BE49-F238E27FC236}">
                <a16:creationId xmlns:a16="http://schemas.microsoft.com/office/drawing/2014/main" id="{63F0CC95-1926-954A-D1CE-36E67CC7EF4F}"/>
              </a:ext>
            </a:extLst>
          </p:cNvPr>
          <p:cNvPicPr>
            <a:picLocks noChangeAspect="1"/>
          </p:cNvPicPr>
          <p:nvPr/>
        </p:nvPicPr>
        <p:blipFill>
          <a:blip r:embed="rId115"/>
          <a:stretch>
            <a:fillRect/>
          </a:stretch>
        </p:blipFill>
        <p:spPr>
          <a:xfrm>
            <a:off x="4126386" y="1313337"/>
            <a:ext cx="147229" cy="154591"/>
          </a:xfrm>
          <a:prstGeom prst="rect">
            <a:avLst/>
          </a:prstGeom>
        </p:spPr>
      </p:pic>
      <p:pic>
        <p:nvPicPr>
          <p:cNvPr id="16" name="Picture 15">
            <a:extLst>
              <a:ext uri="{FF2B5EF4-FFF2-40B4-BE49-F238E27FC236}">
                <a16:creationId xmlns:a16="http://schemas.microsoft.com/office/drawing/2014/main" id="{3C0F9276-F65D-B134-3B4F-E14A4503DE5B}"/>
              </a:ext>
            </a:extLst>
          </p:cNvPr>
          <p:cNvPicPr>
            <a:picLocks noChangeAspect="1"/>
          </p:cNvPicPr>
          <p:nvPr/>
        </p:nvPicPr>
        <p:blipFill>
          <a:blip r:embed="rId115"/>
          <a:stretch>
            <a:fillRect/>
          </a:stretch>
        </p:blipFill>
        <p:spPr>
          <a:xfrm>
            <a:off x="5908828" y="1295400"/>
            <a:ext cx="147229" cy="154591"/>
          </a:xfrm>
          <a:prstGeom prst="rect">
            <a:avLst/>
          </a:prstGeom>
        </p:spPr>
      </p:pic>
      <p:pic>
        <p:nvPicPr>
          <p:cNvPr id="17" name="Picture 16">
            <a:extLst>
              <a:ext uri="{FF2B5EF4-FFF2-40B4-BE49-F238E27FC236}">
                <a16:creationId xmlns:a16="http://schemas.microsoft.com/office/drawing/2014/main" id="{94B06548-6A78-BF27-66EF-3D38C15E13DF}"/>
              </a:ext>
            </a:extLst>
          </p:cNvPr>
          <p:cNvPicPr>
            <a:picLocks noChangeAspect="1"/>
          </p:cNvPicPr>
          <p:nvPr/>
        </p:nvPicPr>
        <p:blipFill>
          <a:blip r:embed="rId115"/>
          <a:stretch>
            <a:fillRect/>
          </a:stretch>
        </p:blipFill>
        <p:spPr>
          <a:xfrm>
            <a:off x="2760971" y="1675557"/>
            <a:ext cx="147229" cy="154591"/>
          </a:xfrm>
          <a:prstGeom prst="rect">
            <a:avLst/>
          </a:prstGeom>
        </p:spPr>
      </p:pic>
      <p:pic>
        <p:nvPicPr>
          <p:cNvPr id="18" name="Picture 17">
            <a:extLst>
              <a:ext uri="{FF2B5EF4-FFF2-40B4-BE49-F238E27FC236}">
                <a16:creationId xmlns:a16="http://schemas.microsoft.com/office/drawing/2014/main" id="{BEEB8928-FECE-1A7D-57FD-B95944B7469A}"/>
              </a:ext>
            </a:extLst>
          </p:cNvPr>
          <p:cNvPicPr>
            <a:picLocks noChangeAspect="1"/>
          </p:cNvPicPr>
          <p:nvPr/>
        </p:nvPicPr>
        <p:blipFill>
          <a:blip r:embed="rId115"/>
          <a:stretch>
            <a:fillRect/>
          </a:stretch>
        </p:blipFill>
        <p:spPr>
          <a:xfrm>
            <a:off x="4599792" y="1686669"/>
            <a:ext cx="147229" cy="154591"/>
          </a:xfrm>
          <a:prstGeom prst="rect">
            <a:avLst/>
          </a:prstGeom>
        </p:spPr>
      </p:pic>
      <p:pic>
        <p:nvPicPr>
          <p:cNvPr id="19" name="Picture 18">
            <a:extLst>
              <a:ext uri="{FF2B5EF4-FFF2-40B4-BE49-F238E27FC236}">
                <a16:creationId xmlns:a16="http://schemas.microsoft.com/office/drawing/2014/main" id="{304E1A69-CBEB-5A38-1ED8-CC518359845C}"/>
              </a:ext>
            </a:extLst>
          </p:cNvPr>
          <p:cNvPicPr>
            <a:picLocks noChangeAspect="1"/>
          </p:cNvPicPr>
          <p:nvPr/>
        </p:nvPicPr>
        <p:blipFill>
          <a:blip r:embed="rId115"/>
          <a:stretch>
            <a:fillRect/>
          </a:stretch>
        </p:blipFill>
        <p:spPr>
          <a:xfrm>
            <a:off x="3016566" y="2061282"/>
            <a:ext cx="147229" cy="154591"/>
          </a:xfrm>
          <a:prstGeom prst="rect">
            <a:avLst/>
          </a:prstGeom>
        </p:spPr>
      </p:pic>
      <p:pic>
        <p:nvPicPr>
          <p:cNvPr id="20" name="Picture 19">
            <a:extLst>
              <a:ext uri="{FF2B5EF4-FFF2-40B4-BE49-F238E27FC236}">
                <a16:creationId xmlns:a16="http://schemas.microsoft.com/office/drawing/2014/main" id="{B7B70A8F-4D4D-8158-A06B-4A64F80977FC}"/>
              </a:ext>
            </a:extLst>
          </p:cNvPr>
          <p:cNvPicPr>
            <a:picLocks noChangeAspect="1"/>
          </p:cNvPicPr>
          <p:nvPr/>
        </p:nvPicPr>
        <p:blipFill>
          <a:blip r:embed="rId115"/>
          <a:stretch>
            <a:fillRect/>
          </a:stretch>
        </p:blipFill>
        <p:spPr>
          <a:xfrm>
            <a:off x="4846957" y="2063738"/>
            <a:ext cx="147229" cy="154591"/>
          </a:xfrm>
          <a:prstGeom prst="rect">
            <a:avLst/>
          </a:prstGeom>
        </p:spPr>
      </p:pic>
      <p:pic>
        <p:nvPicPr>
          <p:cNvPr id="21" name="Picture 20">
            <a:extLst>
              <a:ext uri="{FF2B5EF4-FFF2-40B4-BE49-F238E27FC236}">
                <a16:creationId xmlns:a16="http://schemas.microsoft.com/office/drawing/2014/main" id="{6DA41EA0-20B3-9E87-C376-2876D0384B5C}"/>
              </a:ext>
            </a:extLst>
          </p:cNvPr>
          <p:cNvPicPr>
            <a:picLocks noChangeAspect="1"/>
          </p:cNvPicPr>
          <p:nvPr/>
        </p:nvPicPr>
        <p:blipFill>
          <a:blip r:embed="rId115"/>
          <a:stretch>
            <a:fillRect/>
          </a:stretch>
        </p:blipFill>
        <p:spPr>
          <a:xfrm>
            <a:off x="6636387" y="2082238"/>
            <a:ext cx="147229" cy="154591"/>
          </a:xfrm>
          <a:prstGeom prst="rect">
            <a:avLst/>
          </a:prstGeom>
        </p:spPr>
      </p:pic>
      <p:pic>
        <p:nvPicPr>
          <p:cNvPr id="22" name="Picture 21">
            <a:extLst>
              <a:ext uri="{FF2B5EF4-FFF2-40B4-BE49-F238E27FC236}">
                <a16:creationId xmlns:a16="http://schemas.microsoft.com/office/drawing/2014/main" id="{7339CEB2-4E83-3786-694F-CF4EBE7055AD}"/>
              </a:ext>
            </a:extLst>
          </p:cNvPr>
          <p:cNvPicPr>
            <a:picLocks noChangeAspect="1"/>
          </p:cNvPicPr>
          <p:nvPr/>
        </p:nvPicPr>
        <p:blipFill>
          <a:blip r:embed="rId115"/>
          <a:stretch>
            <a:fillRect/>
          </a:stretch>
        </p:blipFill>
        <p:spPr>
          <a:xfrm>
            <a:off x="2754438" y="2431708"/>
            <a:ext cx="147229" cy="154591"/>
          </a:xfrm>
          <a:prstGeom prst="rect">
            <a:avLst/>
          </a:prstGeom>
        </p:spPr>
      </p:pic>
      <p:pic>
        <p:nvPicPr>
          <p:cNvPr id="24" name="Picture 23">
            <a:extLst>
              <a:ext uri="{FF2B5EF4-FFF2-40B4-BE49-F238E27FC236}">
                <a16:creationId xmlns:a16="http://schemas.microsoft.com/office/drawing/2014/main" id="{90420087-A878-B186-A831-88F86CB0856E}"/>
              </a:ext>
            </a:extLst>
          </p:cNvPr>
          <p:cNvPicPr>
            <a:picLocks noChangeAspect="1"/>
          </p:cNvPicPr>
          <p:nvPr/>
        </p:nvPicPr>
        <p:blipFill>
          <a:blip r:embed="rId115"/>
          <a:stretch>
            <a:fillRect/>
          </a:stretch>
        </p:blipFill>
        <p:spPr>
          <a:xfrm>
            <a:off x="4594326" y="2443153"/>
            <a:ext cx="147229" cy="154591"/>
          </a:xfrm>
          <a:prstGeom prst="rect">
            <a:avLst/>
          </a:prstGeom>
        </p:spPr>
      </p:pic>
      <p:pic>
        <p:nvPicPr>
          <p:cNvPr id="27" name="Picture 26">
            <a:extLst>
              <a:ext uri="{FF2B5EF4-FFF2-40B4-BE49-F238E27FC236}">
                <a16:creationId xmlns:a16="http://schemas.microsoft.com/office/drawing/2014/main" id="{F35ED69C-9713-EE7D-E604-2CA30BCB73BF}"/>
              </a:ext>
            </a:extLst>
          </p:cNvPr>
          <p:cNvPicPr>
            <a:picLocks noChangeAspect="1"/>
          </p:cNvPicPr>
          <p:nvPr/>
        </p:nvPicPr>
        <p:blipFill>
          <a:blip r:embed="rId115"/>
          <a:stretch>
            <a:fillRect/>
          </a:stretch>
        </p:blipFill>
        <p:spPr>
          <a:xfrm>
            <a:off x="6424768" y="2435354"/>
            <a:ext cx="147229" cy="154591"/>
          </a:xfrm>
          <a:prstGeom prst="rect">
            <a:avLst/>
          </a:prstGeom>
        </p:spPr>
      </p:pic>
      <p:pic>
        <p:nvPicPr>
          <p:cNvPr id="33" name="Picture 32">
            <a:extLst>
              <a:ext uri="{FF2B5EF4-FFF2-40B4-BE49-F238E27FC236}">
                <a16:creationId xmlns:a16="http://schemas.microsoft.com/office/drawing/2014/main" id="{4A0D4351-BD40-816A-02FD-EB2E1F285F7D}"/>
              </a:ext>
            </a:extLst>
          </p:cNvPr>
          <p:cNvPicPr>
            <a:picLocks noChangeAspect="1"/>
          </p:cNvPicPr>
          <p:nvPr/>
        </p:nvPicPr>
        <p:blipFill>
          <a:blip r:embed="rId115"/>
          <a:stretch>
            <a:fillRect/>
          </a:stretch>
        </p:blipFill>
        <p:spPr>
          <a:xfrm>
            <a:off x="4582872" y="2826784"/>
            <a:ext cx="147229" cy="154591"/>
          </a:xfrm>
          <a:prstGeom prst="rect">
            <a:avLst/>
          </a:prstGeom>
        </p:spPr>
      </p:pic>
      <p:pic>
        <p:nvPicPr>
          <p:cNvPr id="36" name="Picture 35">
            <a:extLst>
              <a:ext uri="{FF2B5EF4-FFF2-40B4-BE49-F238E27FC236}">
                <a16:creationId xmlns:a16="http://schemas.microsoft.com/office/drawing/2014/main" id="{DC4CDA65-F8F2-501D-C873-E4FD3B27DDC8}"/>
              </a:ext>
            </a:extLst>
          </p:cNvPr>
          <p:cNvPicPr>
            <a:picLocks noChangeAspect="1"/>
          </p:cNvPicPr>
          <p:nvPr/>
        </p:nvPicPr>
        <p:blipFill>
          <a:blip r:embed="rId115"/>
          <a:stretch>
            <a:fillRect/>
          </a:stretch>
        </p:blipFill>
        <p:spPr>
          <a:xfrm>
            <a:off x="6424767" y="2812756"/>
            <a:ext cx="147229" cy="154591"/>
          </a:xfrm>
          <a:prstGeom prst="rect">
            <a:avLst/>
          </a:prstGeom>
        </p:spPr>
      </p:pic>
      <p:pic>
        <p:nvPicPr>
          <p:cNvPr id="38" name="Picture 37">
            <a:extLst>
              <a:ext uri="{FF2B5EF4-FFF2-40B4-BE49-F238E27FC236}">
                <a16:creationId xmlns:a16="http://schemas.microsoft.com/office/drawing/2014/main" id="{11734E9F-C3A5-7BA3-61AE-2BF6AE2E614C}"/>
              </a:ext>
            </a:extLst>
          </p:cNvPr>
          <p:cNvPicPr>
            <a:picLocks noChangeAspect="1"/>
          </p:cNvPicPr>
          <p:nvPr/>
        </p:nvPicPr>
        <p:blipFill>
          <a:blip r:embed="rId115"/>
          <a:stretch>
            <a:fillRect/>
          </a:stretch>
        </p:blipFill>
        <p:spPr>
          <a:xfrm>
            <a:off x="2978235" y="3137652"/>
            <a:ext cx="147229" cy="154591"/>
          </a:xfrm>
          <a:prstGeom prst="rect">
            <a:avLst/>
          </a:prstGeom>
        </p:spPr>
      </p:pic>
      <p:pic>
        <p:nvPicPr>
          <p:cNvPr id="44" name="Picture 43">
            <a:extLst>
              <a:ext uri="{FF2B5EF4-FFF2-40B4-BE49-F238E27FC236}">
                <a16:creationId xmlns:a16="http://schemas.microsoft.com/office/drawing/2014/main" id="{E756F67A-4A19-CD74-A22D-0E5E203BAAEE}"/>
              </a:ext>
            </a:extLst>
          </p:cNvPr>
          <p:cNvPicPr>
            <a:picLocks noChangeAspect="1"/>
          </p:cNvPicPr>
          <p:nvPr/>
        </p:nvPicPr>
        <p:blipFill>
          <a:blip r:embed="rId115"/>
          <a:stretch>
            <a:fillRect/>
          </a:stretch>
        </p:blipFill>
        <p:spPr>
          <a:xfrm>
            <a:off x="4877098" y="3130112"/>
            <a:ext cx="147229" cy="154591"/>
          </a:xfrm>
          <a:prstGeom prst="rect">
            <a:avLst/>
          </a:prstGeom>
        </p:spPr>
      </p:pic>
      <p:pic>
        <p:nvPicPr>
          <p:cNvPr id="48" name="Picture 47">
            <a:extLst>
              <a:ext uri="{FF2B5EF4-FFF2-40B4-BE49-F238E27FC236}">
                <a16:creationId xmlns:a16="http://schemas.microsoft.com/office/drawing/2014/main" id="{4CE051BA-6D7C-EC46-F98E-CF93E503CB0C}"/>
              </a:ext>
            </a:extLst>
          </p:cNvPr>
          <p:cNvPicPr>
            <a:picLocks noChangeAspect="1"/>
          </p:cNvPicPr>
          <p:nvPr/>
        </p:nvPicPr>
        <p:blipFill>
          <a:blip r:embed="rId115"/>
          <a:stretch>
            <a:fillRect/>
          </a:stretch>
        </p:blipFill>
        <p:spPr>
          <a:xfrm>
            <a:off x="6628149" y="3111672"/>
            <a:ext cx="147229" cy="154591"/>
          </a:xfrm>
          <a:prstGeom prst="rect">
            <a:avLst/>
          </a:prstGeom>
        </p:spPr>
      </p:pic>
      <p:pic>
        <p:nvPicPr>
          <p:cNvPr id="49" name="Picture 48">
            <a:extLst>
              <a:ext uri="{FF2B5EF4-FFF2-40B4-BE49-F238E27FC236}">
                <a16:creationId xmlns:a16="http://schemas.microsoft.com/office/drawing/2014/main" id="{56143620-743A-7081-4D1C-60E5713FAD0A}"/>
              </a:ext>
            </a:extLst>
          </p:cNvPr>
          <p:cNvPicPr>
            <a:picLocks noChangeAspect="1"/>
          </p:cNvPicPr>
          <p:nvPr/>
        </p:nvPicPr>
        <p:blipFill>
          <a:blip r:embed="rId115"/>
          <a:stretch>
            <a:fillRect/>
          </a:stretch>
        </p:blipFill>
        <p:spPr>
          <a:xfrm>
            <a:off x="3398153" y="6582422"/>
            <a:ext cx="147229" cy="154591"/>
          </a:xfrm>
          <a:prstGeom prst="rect">
            <a:avLst/>
          </a:prstGeom>
        </p:spPr>
      </p:pic>
      <p:sp>
        <p:nvSpPr>
          <p:cNvPr id="53" name="Pentagon 168">
            <a:extLst>
              <a:ext uri="{FF2B5EF4-FFF2-40B4-BE49-F238E27FC236}">
                <a16:creationId xmlns:a16="http://schemas.microsoft.com/office/drawing/2014/main" id="{32FDE728-6764-720E-07EC-08016E61C698}"/>
              </a:ext>
            </a:extLst>
          </p:cNvPr>
          <p:cNvSpPr/>
          <p:nvPr>
            <p:custDataLst>
              <p:tags r:id="rId86"/>
            </p:custDataLst>
          </p:nvPr>
        </p:nvSpPr>
        <p:spPr>
          <a:xfrm>
            <a:off x="3433690" y="6591505"/>
            <a:ext cx="547040" cy="145508"/>
          </a:xfrm>
          <a:prstGeom prst="rect">
            <a:avLst/>
          </a:prstGeom>
          <a:noFill/>
          <a:ln w="12700" cap="flat" cmpd="sng" algn="ctr">
            <a:noFill/>
            <a:prstDash val="solid"/>
            <a:miter lim="800000"/>
          </a:ln>
          <a:effectLst/>
        </p:spPr>
        <p:txBody>
          <a:bodyPr rtlCol="0" anchor="ctr"/>
          <a:lstStyle/>
          <a:p>
            <a:pPr algn="ctr" defTabSz="914377">
              <a:defRPr/>
            </a:pPr>
            <a:r>
              <a:rPr lang="en-GB" sz="900"/>
              <a:t>Build</a:t>
            </a:r>
          </a:p>
        </p:txBody>
      </p:sp>
      <p:pic>
        <p:nvPicPr>
          <p:cNvPr id="58" name="Picture 57">
            <a:extLst>
              <a:ext uri="{FF2B5EF4-FFF2-40B4-BE49-F238E27FC236}">
                <a16:creationId xmlns:a16="http://schemas.microsoft.com/office/drawing/2014/main" id="{1A46279E-7D85-30C5-828A-B0A06B50EC1D}"/>
              </a:ext>
            </a:extLst>
          </p:cNvPr>
          <p:cNvPicPr>
            <a:picLocks noChangeAspect="1"/>
          </p:cNvPicPr>
          <p:nvPr/>
        </p:nvPicPr>
        <p:blipFill>
          <a:blip r:embed="rId116"/>
          <a:stretch>
            <a:fillRect/>
          </a:stretch>
        </p:blipFill>
        <p:spPr>
          <a:xfrm>
            <a:off x="4184095" y="3115631"/>
            <a:ext cx="180187" cy="178843"/>
          </a:xfrm>
          <a:prstGeom prst="rect">
            <a:avLst/>
          </a:prstGeom>
        </p:spPr>
      </p:pic>
      <p:pic>
        <p:nvPicPr>
          <p:cNvPr id="59" name="Picture 58">
            <a:extLst>
              <a:ext uri="{FF2B5EF4-FFF2-40B4-BE49-F238E27FC236}">
                <a16:creationId xmlns:a16="http://schemas.microsoft.com/office/drawing/2014/main" id="{50229E12-C88E-A111-0F83-939F234942BD}"/>
              </a:ext>
            </a:extLst>
          </p:cNvPr>
          <p:cNvPicPr>
            <a:picLocks noChangeAspect="1"/>
          </p:cNvPicPr>
          <p:nvPr/>
        </p:nvPicPr>
        <p:blipFill>
          <a:blip r:embed="rId116"/>
          <a:stretch>
            <a:fillRect/>
          </a:stretch>
        </p:blipFill>
        <p:spPr>
          <a:xfrm>
            <a:off x="4016865" y="6583235"/>
            <a:ext cx="180187" cy="178843"/>
          </a:xfrm>
          <a:prstGeom prst="rect">
            <a:avLst/>
          </a:prstGeom>
        </p:spPr>
      </p:pic>
      <p:sp>
        <p:nvSpPr>
          <p:cNvPr id="60" name="Pentagon 168">
            <a:extLst>
              <a:ext uri="{FF2B5EF4-FFF2-40B4-BE49-F238E27FC236}">
                <a16:creationId xmlns:a16="http://schemas.microsoft.com/office/drawing/2014/main" id="{7AE5E6C4-C253-4410-B008-526DD26D7F0E}"/>
              </a:ext>
            </a:extLst>
          </p:cNvPr>
          <p:cNvSpPr/>
          <p:nvPr>
            <p:custDataLst>
              <p:tags r:id="rId87"/>
            </p:custDataLst>
          </p:nvPr>
        </p:nvSpPr>
        <p:spPr>
          <a:xfrm>
            <a:off x="4130394" y="6582331"/>
            <a:ext cx="901500" cy="154590"/>
          </a:xfrm>
          <a:prstGeom prst="rect">
            <a:avLst/>
          </a:prstGeom>
          <a:noFill/>
          <a:ln w="12700" cap="flat" cmpd="sng" algn="ctr">
            <a:noFill/>
            <a:prstDash val="solid"/>
            <a:miter lim="800000"/>
          </a:ln>
          <a:effectLst/>
        </p:spPr>
        <p:txBody>
          <a:bodyPr rtlCol="0" anchor="ctr"/>
          <a:lstStyle/>
          <a:p>
            <a:pPr algn="ctr" defTabSz="914377">
              <a:defRPr/>
            </a:pPr>
            <a:r>
              <a:rPr lang="en-GB" sz="900"/>
              <a:t>Operationalize</a:t>
            </a:r>
          </a:p>
        </p:txBody>
      </p:sp>
      <p:sp>
        <p:nvSpPr>
          <p:cNvPr id="61" name="Pentagon 169">
            <a:extLst>
              <a:ext uri="{FF2B5EF4-FFF2-40B4-BE49-F238E27FC236}">
                <a16:creationId xmlns:a16="http://schemas.microsoft.com/office/drawing/2014/main" id="{912C9ED5-8696-F6F2-352F-D39375EBFF5A}"/>
              </a:ext>
            </a:extLst>
          </p:cNvPr>
          <p:cNvSpPr/>
          <p:nvPr>
            <p:custDataLst>
              <p:tags r:id="rId88"/>
            </p:custDataLst>
          </p:nvPr>
        </p:nvSpPr>
        <p:spPr>
          <a:xfrm>
            <a:off x="6091486" y="3128887"/>
            <a:ext cx="452602" cy="144514"/>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73" name="Picture 72">
            <a:extLst>
              <a:ext uri="{FF2B5EF4-FFF2-40B4-BE49-F238E27FC236}">
                <a16:creationId xmlns:a16="http://schemas.microsoft.com/office/drawing/2014/main" id="{A3CE9F0C-074C-82BE-946B-EBE5830A63DA}"/>
              </a:ext>
            </a:extLst>
          </p:cNvPr>
          <p:cNvPicPr>
            <a:picLocks noChangeAspect="1"/>
          </p:cNvPicPr>
          <p:nvPr/>
        </p:nvPicPr>
        <p:blipFill>
          <a:blip r:embed="rId116"/>
          <a:stretch>
            <a:fillRect/>
          </a:stretch>
        </p:blipFill>
        <p:spPr>
          <a:xfrm>
            <a:off x="5957471" y="3118464"/>
            <a:ext cx="180187" cy="178843"/>
          </a:xfrm>
          <a:prstGeom prst="rect">
            <a:avLst/>
          </a:prstGeom>
        </p:spPr>
      </p:pic>
      <p:grpSp>
        <p:nvGrpSpPr>
          <p:cNvPr id="204" name="Group 203">
            <a:extLst>
              <a:ext uri="{FF2B5EF4-FFF2-40B4-BE49-F238E27FC236}">
                <a16:creationId xmlns:a16="http://schemas.microsoft.com/office/drawing/2014/main" id="{B2F5FBED-B6B1-E13B-8F0B-09D773D7B38F}"/>
              </a:ext>
            </a:extLst>
          </p:cNvPr>
          <p:cNvGrpSpPr/>
          <p:nvPr/>
        </p:nvGrpSpPr>
        <p:grpSpPr>
          <a:xfrm>
            <a:off x="7824950" y="3118603"/>
            <a:ext cx="545818" cy="178843"/>
            <a:chOff x="7824950" y="3118603"/>
            <a:chExt cx="545818" cy="178843"/>
          </a:xfrm>
        </p:grpSpPr>
        <p:sp>
          <p:nvSpPr>
            <p:cNvPr id="85" name="Pentagon 169">
              <a:extLst>
                <a:ext uri="{FF2B5EF4-FFF2-40B4-BE49-F238E27FC236}">
                  <a16:creationId xmlns:a16="http://schemas.microsoft.com/office/drawing/2014/main" id="{1FF2291F-E9AE-C8DE-DEF7-7141D91E59E7}"/>
                </a:ext>
              </a:extLst>
            </p:cNvPr>
            <p:cNvSpPr/>
            <p:nvPr>
              <p:custDataLst>
                <p:tags r:id="rId99"/>
              </p:custDataLst>
            </p:nvPr>
          </p:nvSpPr>
          <p:spPr>
            <a:xfrm>
              <a:off x="7958965" y="3129025"/>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86" name="Picture 85">
              <a:extLst>
                <a:ext uri="{FF2B5EF4-FFF2-40B4-BE49-F238E27FC236}">
                  <a16:creationId xmlns:a16="http://schemas.microsoft.com/office/drawing/2014/main" id="{0D407A02-7AB8-0C51-5040-82143C30BC44}"/>
                </a:ext>
              </a:extLst>
            </p:cNvPr>
            <p:cNvPicPr>
              <a:picLocks noChangeAspect="1"/>
            </p:cNvPicPr>
            <p:nvPr/>
          </p:nvPicPr>
          <p:blipFill>
            <a:blip r:embed="rId116"/>
            <a:stretch>
              <a:fillRect/>
            </a:stretch>
          </p:blipFill>
          <p:spPr>
            <a:xfrm>
              <a:off x="7824950" y="3118603"/>
              <a:ext cx="180187" cy="178843"/>
            </a:xfrm>
            <a:prstGeom prst="rect">
              <a:avLst/>
            </a:prstGeom>
          </p:spPr>
        </p:pic>
      </p:grpSp>
      <p:pic>
        <p:nvPicPr>
          <p:cNvPr id="88" name="Picture 87">
            <a:extLst>
              <a:ext uri="{FF2B5EF4-FFF2-40B4-BE49-F238E27FC236}">
                <a16:creationId xmlns:a16="http://schemas.microsoft.com/office/drawing/2014/main" id="{BCF6A114-0412-9558-3CDD-8083D4853845}"/>
              </a:ext>
            </a:extLst>
          </p:cNvPr>
          <p:cNvPicPr>
            <a:picLocks noChangeAspect="1"/>
          </p:cNvPicPr>
          <p:nvPr/>
        </p:nvPicPr>
        <p:blipFill>
          <a:blip r:embed="rId116"/>
          <a:stretch>
            <a:fillRect/>
          </a:stretch>
        </p:blipFill>
        <p:spPr>
          <a:xfrm>
            <a:off x="4563155" y="1299056"/>
            <a:ext cx="180187" cy="178843"/>
          </a:xfrm>
          <a:prstGeom prst="rect">
            <a:avLst/>
          </a:prstGeom>
        </p:spPr>
      </p:pic>
      <p:pic>
        <p:nvPicPr>
          <p:cNvPr id="89" name="Picture 88">
            <a:extLst>
              <a:ext uri="{FF2B5EF4-FFF2-40B4-BE49-F238E27FC236}">
                <a16:creationId xmlns:a16="http://schemas.microsoft.com/office/drawing/2014/main" id="{0E3D4492-4CD9-1BAB-A703-1AAE8434DE61}"/>
              </a:ext>
            </a:extLst>
          </p:cNvPr>
          <p:cNvPicPr>
            <a:picLocks noChangeAspect="1"/>
          </p:cNvPicPr>
          <p:nvPr/>
        </p:nvPicPr>
        <p:blipFill>
          <a:blip r:embed="rId116"/>
          <a:stretch>
            <a:fillRect/>
          </a:stretch>
        </p:blipFill>
        <p:spPr>
          <a:xfrm>
            <a:off x="6309434" y="1299056"/>
            <a:ext cx="180187" cy="178843"/>
          </a:xfrm>
          <a:prstGeom prst="rect">
            <a:avLst/>
          </a:prstGeom>
        </p:spPr>
      </p:pic>
      <p:pic>
        <p:nvPicPr>
          <p:cNvPr id="90" name="Picture 89">
            <a:extLst>
              <a:ext uri="{FF2B5EF4-FFF2-40B4-BE49-F238E27FC236}">
                <a16:creationId xmlns:a16="http://schemas.microsoft.com/office/drawing/2014/main" id="{F2ACBDCA-46A5-856B-E8CA-758768F0222B}"/>
              </a:ext>
            </a:extLst>
          </p:cNvPr>
          <p:cNvPicPr>
            <a:picLocks noChangeAspect="1"/>
          </p:cNvPicPr>
          <p:nvPr/>
        </p:nvPicPr>
        <p:blipFill>
          <a:blip r:embed="rId116"/>
          <a:stretch>
            <a:fillRect/>
          </a:stretch>
        </p:blipFill>
        <p:spPr>
          <a:xfrm>
            <a:off x="2705411" y="1279443"/>
            <a:ext cx="180187" cy="178843"/>
          </a:xfrm>
          <a:prstGeom prst="rect">
            <a:avLst/>
          </a:prstGeom>
        </p:spPr>
      </p:pic>
      <p:sp>
        <p:nvSpPr>
          <p:cNvPr id="91" name="Pentagon 169">
            <a:extLst>
              <a:ext uri="{FF2B5EF4-FFF2-40B4-BE49-F238E27FC236}">
                <a16:creationId xmlns:a16="http://schemas.microsoft.com/office/drawing/2014/main" id="{4E696643-8E4A-D386-BC18-1C4DCA14DB45}"/>
              </a:ext>
            </a:extLst>
          </p:cNvPr>
          <p:cNvSpPr/>
          <p:nvPr>
            <p:custDataLst>
              <p:tags r:id="rId89"/>
            </p:custDataLst>
          </p:nvPr>
        </p:nvSpPr>
        <p:spPr>
          <a:xfrm>
            <a:off x="4140854" y="1684847"/>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92" name="Picture 91">
            <a:extLst>
              <a:ext uri="{FF2B5EF4-FFF2-40B4-BE49-F238E27FC236}">
                <a16:creationId xmlns:a16="http://schemas.microsoft.com/office/drawing/2014/main" id="{80681ED8-19DA-6F74-C893-455862C6950F}"/>
              </a:ext>
            </a:extLst>
          </p:cNvPr>
          <p:cNvPicPr>
            <a:picLocks noChangeAspect="1"/>
          </p:cNvPicPr>
          <p:nvPr/>
        </p:nvPicPr>
        <p:blipFill>
          <a:blip r:embed="rId116"/>
          <a:stretch>
            <a:fillRect/>
          </a:stretch>
        </p:blipFill>
        <p:spPr>
          <a:xfrm>
            <a:off x="4138817" y="1674425"/>
            <a:ext cx="180187" cy="178843"/>
          </a:xfrm>
          <a:prstGeom prst="rect">
            <a:avLst/>
          </a:prstGeom>
        </p:spPr>
      </p:pic>
      <p:cxnSp>
        <p:nvCxnSpPr>
          <p:cNvPr id="96" name="Straight Connector 95">
            <a:extLst>
              <a:ext uri="{FF2B5EF4-FFF2-40B4-BE49-F238E27FC236}">
                <a16:creationId xmlns:a16="http://schemas.microsoft.com/office/drawing/2014/main" id="{71C9AB97-48DA-3AF0-8F6B-04645F485085}"/>
              </a:ext>
            </a:extLst>
          </p:cNvPr>
          <p:cNvCxnSpPr>
            <a:cxnSpLocks/>
          </p:cNvCxnSpPr>
          <p:nvPr/>
        </p:nvCxnSpPr>
        <p:spPr>
          <a:xfrm>
            <a:off x="3879804" y="3194820"/>
            <a:ext cx="304291" cy="80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1E7F96C-3FBB-FFB4-BF39-D872538B7B3B}"/>
              </a:ext>
            </a:extLst>
          </p:cNvPr>
          <p:cNvCxnSpPr>
            <a:cxnSpLocks/>
            <a:stCxn id="56" idx="3"/>
            <a:endCxn id="92" idx="1"/>
          </p:cNvCxnSpPr>
          <p:nvPr/>
        </p:nvCxnSpPr>
        <p:spPr>
          <a:xfrm flipV="1">
            <a:off x="3665550" y="1763847"/>
            <a:ext cx="473267" cy="29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0" name="Pentagon 169">
            <a:extLst>
              <a:ext uri="{FF2B5EF4-FFF2-40B4-BE49-F238E27FC236}">
                <a16:creationId xmlns:a16="http://schemas.microsoft.com/office/drawing/2014/main" id="{FD879FC0-CFA0-0C65-11C5-9387FE5596BF}"/>
              </a:ext>
            </a:extLst>
          </p:cNvPr>
          <p:cNvSpPr/>
          <p:nvPr>
            <p:custDataLst>
              <p:tags r:id="rId90"/>
            </p:custDataLst>
          </p:nvPr>
        </p:nvSpPr>
        <p:spPr>
          <a:xfrm>
            <a:off x="5940960" y="1687431"/>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01" name="Picture 100">
            <a:extLst>
              <a:ext uri="{FF2B5EF4-FFF2-40B4-BE49-F238E27FC236}">
                <a16:creationId xmlns:a16="http://schemas.microsoft.com/office/drawing/2014/main" id="{6BDC91B6-C76C-C148-867F-37559CE8BA67}"/>
              </a:ext>
            </a:extLst>
          </p:cNvPr>
          <p:cNvPicPr>
            <a:picLocks noChangeAspect="1"/>
          </p:cNvPicPr>
          <p:nvPr/>
        </p:nvPicPr>
        <p:blipFill>
          <a:blip r:embed="rId116"/>
          <a:stretch>
            <a:fillRect/>
          </a:stretch>
        </p:blipFill>
        <p:spPr>
          <a:xfrm>
            <a:off x="5938923" y="1677009"/>
            <a:ext cx="180187" cy="178843"/>
          </a:xfrm>
          <a:prstGeom prst="rect">
            <a:avLst/>
          </a:prstGeom>
        </p:spPr>
      </p:pic>
      <p:cxnSp>
        <p:nvCxnSpPr>
          <p:cNvPr id="102" name="Straight Connector 101">
            <a:extLst>
              <a:ext uri="{FF2B5EF4-FFF2-40B4-BE49-F238E27FC236}">
                <a16:creationId xmlns:a16="http://schemas.microsoft.com/office/drawing/2014/main" id="{D55DA247-16D7-E26C-42C5-CEE666DE37D1}"/>
              </a:ext>
            </a:extLst>
          </p:cNvPr>
          <p:cNvCxnSpPr>
            <a:cxnSpLocks/>
          </p:cNvCxnSpPr>
          <p:nvPr/>
        </p:nvCxnSpPr>
        <p:spPr>
          <a:xfrm flipV="1">
            <a:off x="5496726" y="1764748"/>
            <a:ext cx="473267" cy="29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3" name="Pentagon 169">
            <a:extLst>
              <a:ext uri="{FF2B5EF4-FFF2-40B4-BE49-F238E27FC236}">
                <a16:creationId xmlns:a16="http://schemas.microsoft.com/office/drawing/2014/main" id="{0E476727-E946-E7C2-3D77-1E46C5E6E6FA}"/>
              </a:ext>
            </a:extLst>
          </p:cNvPr>
          <p:cNvSpPr/>
          <p:nvPr>
            <p:custDataLst>
              <p:tags r:id="rId91"/>
            </p:custDataLst>
          </p:nvPr>
        </p:nvSpPr>
        <p:spPr>
          <a:xfrm>
            <a:off x="4149035" y="2061734"/>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04" name="Picture 103">
            <a:extLst>
              <a:ext uri="{FF2B5EF4-FFF2-40B4-BE49-F238E27FC236}">
                <a16:creationId xmlns:a16="http://schemas.microsoft.com/office/drawing/2014/main" id="{6ECDD0C1-AA55-DD3D-0F48-0A112C829C18}"/>
              </a:ext>
            </a:extLst>
          </p:cNvPr>
          <p:cNvPicPr>
            <a:picLocks noChangeAspect="1"/>
          </p:cNvPicPr>
          <p:nvPr/>
        </p:nvPicPr>
        <p:blipFill>
          <a:blip r:embed="rId116"/>
          <a:stretch>
            <a:fillRect/>
          </a:stretch>
        </p:blipFill>
        <p:spPr>
          <a:xfrm>
            <a:off x="4146998" y="2051312"/>
            <a:ext cx="180187" cy="178843"/>
          </a:xfrm>
          <a:prstGeom prst="rect">
            <a:avLst/>
          </a:prstGeom>
        </p:spPr>
      </p:pic>
      <p:cxnSp>
        <p:nvCxnSpPr>
          <p:cNvPr id="105" name="Straight Connector 104">
            <a:extLst>
              <a:ext uri="{FF2B5EF4-FFF2-40B4-BE49-F238E27FC236}">
                <a16:creationId xmlns:a16="http://schemas.microsoft.com/office/drawing/2014/main" id="{2727CCB9-ED5A-C571-0035-FB977F17A00A}"/>
              </a:ext>
            </a:extLst>
          </p:cNvPr>
          <p:cNvCxnSpPr>
            <a:cxnSpLocks/>
            <a:stCxn id="57" idx="3"/>
            <a:endCxn id="104" idx="1"/>
          </p:cNvCxnSpPr>
          <p:nvPr/>
        </p:nvCxnSpPr>
        <p:spPr>
          <a:xfrm flipV="1">
            <a:off x="3920769" y="2140734"/>
            <a:ext cx="226229" cy="108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2" name="Pentagon 169">
            <a:extLst>
              <a:ext uri="{FF2B5EF4-FFF2-40B4-BE49-F238E27FC236}">
                <a16:creationId xmlns:a16="http://schemas.microsoft.com/office/drawing/2014/main" id="{CC169F5B-6AE5-AD6C-D8F5-C2DB21E95E8C}"/>
              </a:ext>
            </a:extLst>
          </p:cNvPr>
          <p:cNvSpPr/>
          <p:nvPr>
            <p:custDataLst>
              <p:tags r:id="rId92"/>
            </p:custDataLst>
          </p:nvPr>
        </p:nvSpPr>
        <p:spPr>
          <a:xfrm>
            <a:off x="5922826" y="2056653"/>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13" name="Picture 112">
            <a:extLst>
              <a:ext uri="{FF2B5EF4-FFF2-40B4-BE49-F238E27FC236}">
                <a16:creationId xmlns:a16="http://schemas.microsoft.com/office/drawing/2014/main" id="{2C1EF381-C7BF-6356-8B1B-5D5CE7AFB010}"/>
              </a:ext>
            </a:extLst>
          </p:cNvPr>
          <p:cNvPicPr>
            <a:picLocks noChangeAspect="1"/>
          </p:cNvPicPr>
          <p:nvPr/>
        </p:nvPicPr>
        <p:blipFill>
          <a:blip r:embed="rId116"/>
          <a:stretch>
            <a:fillRect/>
          </a:stretch>
        </p:blipFill>
        <p:spPr>
          <a:xfrm>
            <a:off x="5920789" y="2046231"/>
            <a:ext cx="180187" cy="178843"/>
          </a:xfrm>
          <a:prstGeom prst="rect">
            <a:avLst/>
          </a:prstGeom>
        </p:spPr>
      </p:pic>
      <p:cxnSp>
        <p:nvCxnSpPr>
          <p:cNvPr id="114" name="Straight Connector 113">
            <a:extLst>
              <a:ext uri="{FF2B5EF4-FFF2-40B4-BE49-F238E27FC236}">
                <a16:creationId xmlns:a16="http://schemas.microsoft.com/office/drawing/2014/main" id="{36F854B7-09C5-E48C-AE5B-5DB09B82588E}"/>
              </a:ext>
            </a:extLst>
          </p:cNvPr>
          <p:cNvCxnSpPr>
            <a:cxnSpLocks/>
            <a:stCxn id="226" idx="3"/>
          </p:cNvCxnSpPr>
          <p:nvPr/>
        </p:nvCxnSpPr>
        <p:spPr>
          <a:xfrm flipV="1">
            <a:off x="5774604" y="2133970"/>
            <a:ext cx="177255" cy="91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Pentagon 169">
            <a:extLst>
              <a:ext uri="{FF2B5EF4-FFF2-40B4-BE49-F238E27FC236}">
                <a16:creationId xmlns:a16="http://schemas.microsoft.com/office/drawing/2014/main" id="{57E12BD4-308A-F0F2-6018-AA8274C8B137}"/>
              </a:ext>
            </a:extLst>
          </p:cNvPr>
          <p:cNvSpPr/>
          <p:nvPr>
            <p:custDataLst>
              <p:tags r:id="rId93"/>
            </p:custDataLst>
          </p:nvPr>
        </p:nvSpPr>
        <p:spPr>
          <a:xfrm>
            <a:off x="7800160" y="2086390"/>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17" name="Picture 116">
            <a:extLst>
              <a:ext uri="{FF2B5EF4-FFF2-40B4-BE49-F238E27FC236}">
                <a16:creationId xmlns:a16="http://schemas.microsoft.com/office/drawing/2014/main" id="{A7259F72-EB07-48CB-3449-3EE9D9EEF782}"/>
              </a:ext>
            </a:extLst>
          </p:cNvPr>
          <p:cNvPicPr>
            <a:picLocks noChangeAspect="1"/>
          </p:cNvPicPr>
          <p:nvPr/>
        </p:nvPicPr>
        <p:blipFill>
          <a:blip r:embed="rId116"/>
          <a:stretch>
            <a:fillRect/>
          </a:stretch>
        </p:blipFill>
        <p:spPr>
          <a:xfrm>
            <a:off x="7798123" y="2075968"/>
            <a:ext cx="180187" cy="178843"/>
          </a:xfrm>
          <a:prstGeom prst="rect">
            <a:avLst/>
          </a:prstGeom>
        </p:spPr>
      </p:pic>
      <p:cxnSp>
        <p:nvCxnSpPr>
          <p:cNvPr id="118" name="Straight Connector 117">
            <a:extLst>
              <a:ext uri="{FF2B5EF4-FFF2-40B4-BE49-F238E27FC236}">
                <a16:creationId xmlns:a16="http://schemas.microsoft.com/office/drawing/2014/main" id="{708D4443-2822-31CC-E0E8-ACC39AFA52F1}"/>
              </a:ext>
            </a:extLst>
          </p:cNvPr>
          <p:cNvCxnSpPr>
            <a:cxnSpLocks/>
            <a:stCxn id="227" idx="3"/>
          </p:cNvCxnSpPr>
          <p:nvPr/>
        </p:nvCxnSpPr>
        <p:spPr>
          <a:xfrm flipV="1">
            <a:off x="7556023" y="2154280"/>
            <a:ext cx="273170" cy="67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0" name="Pentagon 169">
            <a:extLst>
              <a:ext uri="{FF2B5EF4-FFF2-40B4-BE49-F238E27FC236}">
                <a16:creationId xmlns:a16="http://schemas.microsoft.com/office/drawing/2014/main" id="{9284B862-BDF9-4DBB-D699-EB9018BC97E7}"/>
              </a:ext>
            </a:extLst>
          </p:cNvPr>
          <p:cNvSpPr/>
          <p:nvPr>
            <p:custDataLst>
              <p:tags r:id="rId94"/>
            </p:custDataLst>
          </p:nvPr>
        </p:nvSpPr>
        <p:spPr>
          <a:xfrm>
            <a:off x="4130930" y="2449334"/>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21" name="Picture 120">
            <a:extLst>
              <a:ext uri="{FF2B5EF4-FFF2-40B4-BE49-F238E27FC236}">
                <a16:creationId xmlns:a16="http://schemas.microsoft.com/office/drawing/2014/main" id="{3173FBD7-DF37-7120-8B37-1E4590A719CC}"/>
              </a:ext>
            </a:extLst>
          </p:cNvPr>
          <p:cNvPicPr>
            <a:picLocks noChangeAspect="1"/>
          </p:cNvPicPr>
          <p:nvPr/>
        </p:nvPicPr>
        <p:blipFill>
          <a:blip r:embed="rId116"/>
          <a:stretch>
            <a:fillRect/>
          </a:stretch>
        </p:blipFill>
        <p:spPr>
          <a:xfrm>
            <a:off x="4128893" y="2438912"/>
            <a:ext cx="180187" cy="178843"/>
          </a:xfrm>
          <a:prstGeom prst="rect">
            <a:avLst/>
          </a:prstGeom>
        </p:spPr>
      </p:pic>
      <p:cxnSp>
        <p:nvCxnSpPr>
          <p:cNvPr id="122" name="Straight Connector 121">
            <a:extLst>
              <a:ext uri="{FF2B5EF4-FFF2-40B4-BE49-F238E27FC236}">
                <a16:creationId xmlns:a16="http://schemas.microsoft.com/office/drawing/2014/main" id="{C69985B4-7FE8-C209-14CF-218EDA08598B}"/>
              </a:ext>
            </a:extLst>
          </p:cNvPr>
          <p:cNvCxnSpPr>
            <a:cxnSpLocks/>
            <a:stCxn id="228" idx="3"/>
            <a:endCxn id="121" idx="1"/>
          </p:cNvCxnSpPr>
          <p:nvPr/>
        </p:nvCxnSpPr>
        <p:spPr>
          <a:xfrm flipV="1">
            <a:off x="3654821" y="2528334"/>
            <a:ext cx="474072" cy="2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3" name="Pentagon 169">
            <a:extLst>
              <a:ext uri="{FF2B5EF4-FFF2-40B4-BE49-F238E27FC236}">
                <a16:creationId xmlns:a16="http://schemas.microsoft.com/office/drawing/2014/main" id="{48B3A2A5-4987-614B-2769-BCA4CA62EF1F}"/>
              </a:ext>
            </a:extLst>
          </p:cNvPr>
          <p:cNvSpPr/>
          <p:nvPr>
            <p:custDataLst>
              <p:tags r:id="rId95"/>
            </p:custDataLst>
          </p:nvPr>
        </p:nvSpPr>
        <p:spPr>
          <a:xfrm>
            <a:off x="5913208" y="2450746"/>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24" name="Picture 123">
            <a:extLst>
              <a:ext uri="{FF2B5EF4-FFF2-40B4-BE49-F238E27FC236}">
                <a16:creationId xmlns:a16="http://schemas.microsoft.com/office/drawing/2014/main" id="{86D64C1C-8510-4CB8-8261-1D3DF3370B08}"/>
              </a:ext>
            </a:extLst>
          </p:cNvPr>
          <p:cNvPicPr>
            <a:picLocks noChangeAspect="1"/>
          </p:cNvPicPr>
          <p:nvPr/>
        </p:nvPicPr>
        <p:blipFill>
          <a:blip r:embed="rId116"/>
          <a:stretch>
            <a:fillRect/>
          </a:stretch>
        </p:blipFill>
        <p:spPr>
          <a:xfrm>
            <a:off x="5911171" y="2440324"/>
            <a:ext cx="180187" cy="178843"/>
          </a:xfrm>
          <a:prstGeom prst="rect">
            <a:avLst/>
          </a:prstGeom>
        </p:spPr>
      </p:pic>
      <p:cxnSp>
        <p:nvCxnSpPr>
          <p:cNvPr id="125" name="Straight Connector 124">
            <a:extLst>
              <a:ext uri="{FF2B5EF4-FFF2-40B4-BE49-F238E27FC236}">
                <a16:creationId xmlns:a16="http://schemas.microsoft.com/office/drawing/2014/main" id="{2F507C10-5078-6D39-F325-EB7F92DC9E15}"/>
              </a:ext>
            </a:extLst>
          </p:cNvPr>
          <p:cNvCxnSpPr>
            <a:cxnSpLocks/>
            <a:stCxn id="229" idx="3"/>
            <a:endCxn id="124" idx="1"/>
          </p:cNvCxnSpPr>
          <p:nvPr/>
        </p:nvCxnSpPr>
        <p:spPr>
          <a:xfrm>
            <a:off x="5511447" y="2529737"/>
            <a:ext cx="399724" cy="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6" name="Pentagon 169">
            <a:extLst>
              <a:ext uri="{FF2B5EF4-FFF2-40B4-BE49-F238E27FC236}">
                <a16:creationId xmlns:a16="http://schemas.microsoft.com/office/drawing/2014/main" id="{CB674D1F-638A-AE37-6D53-0BAC7219C42F}"/>
              </a:ext>
            </a:extLst>
          </p:cNvPr>
          <p:cNvSpPr/>
          <p:nvPr>
            <p:custDataLst>
              <p:tags r:id="rId96"/>
            </p:custDataLst>
          </p:nvPr>
        </p:nvSpPr>
        <p:spPr>
          <a:xfrm>
            <a:off x="5960037" y="2836598"/>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27" name="Picture 126">
            <a:extLst>
              <a:ext uri="{FF2B5EF4-FFF2-40B4-BE49-F238E27FC236}">
                <a16:creationId xmlns:a16="http://schemas.microsoft.com/office/drawing/2014/main" id="{6EC05BDB-F79B-CB66-9B96-56E9E5F3D59D}"/>
              </a:ext>
            </a:extLst>
          </p:cNvPr>
          <p:cNvPicPr>
            <a:picLocks noChangeAspect="1"/>
          </p:cNvPicPr>
          <p:nvPr/>
        </p:nvPicPr>
        <p:blipFill>
          <a:blip r:embed="rId116"/>
          <a:stretch>
            <a:fillRect/>
          </a:stretch>
        </p:blipFill>
        <p:spPr>
          <a:xfrm>
            <a:off x="5958000" y="2826176"/>
            <a:ext cx="180187" cy="178843"/>
          </a:xfrm>
          <a:prstGeom prst="rect">
            <a:avLst/>
          </a:prstGeom>
        </p:spPr>
      </p:pic>
      <p:cxnSp>
        <p:nvCxnSpPr>
          <p:cNvPr id="192" name="Straight Connector 191">
            <a:extLst>
              <a:ext uri="{FF2B5EF4-FFF2-40B4-BE49-F238E27FC236}">
                <a16:creationId xmlns:a16="http://schemas.microsoft.com/office/drawing/2014/main" id="{FC86BE76-E3E8-87CA-182D-55635AE192F2}"/>
              </a:ext>
            </a:extLst>
          </p:cNvPr>
          <p:cNvCxnSpPr>
            <a:cxnSpLocks/>
            <a:stCxn id="231" idx="3"/>
            <a:endCxn id="127" idx="1"/>
          </p:cNvCxnSpPr>
          <p:nvPr/>
        </p:nvCxnSpPr>
        <p:spPr>
          <a:xfrm>
            <a:off x="5491463" y="2906512"/>
            <a:ext cx="466537" cy="9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B59A2E39-B57E-E771-0860-557E3ECEFB80}"/>
              </a:ext>
            </a:extLst>
          </p:cNvPr>
          <p:cNvGrpSpPr/>
          <p:nvPr/>
        </p:nvGrpSpPr>
        <p:grpSpPr>
          <a:xfrm>
            <a:off x="7805912" y="2788512"/>
            <a:ext cx="413840" cy="185437"/>
            <a:chOff x="7805912" y="2779085"/>
            <a:chExt cx="413840" cy="185437"/>
          </a:xfrm>
        </p:grpSpPr>
        <p:sp>
          <p:nvSpPr>
            <p:cNvPr id="193" name="Pentagon 169">
              <a:extLst>
                <a:ext uri="{FF2B5EF4-FFF2-40B4-BE49-F238E27FC236}">
                  <a16:creationId xmlns:a16="http://schemas.microsoft.com/office/drawing/2014/main" id="{484803C1-DF54-6B54-57C7-8493FCA9AE40}"/>
                </a:ext>
              </a:extLst>
            </p:cNvPr>
            <p:cNvSpPr/>
            <p:nvPr>
              <p:custDataLst>
                <p:tags r:id="rId98"/>
              </p:custDataLst>
            </p:nvPr>
          </p:nvSpPr>
          <p:spPr>
            <a:xfrm>
              <a:off x="7807949" y="2798934"/>
              <a:ext cx="411803" cy="165588"/>
            </a:xfrm>
            <a:prstGeom prst="homePlate">
              <a:avLst/>
            </a:prstGeom>
            <a:solidFill>
              <a:schemeClr val="accent1">
                <a:lumMod val="60000"/>
                <a:lumOff val="40000"/>
              </a:schemeClr>
            </a:solidFill>
            <a:ln w="12700" cap="flat" cmpd="sng" algn="ctr">
              <a:noFill/>
              <a:prstDash val="solid"/>
              <a:miter lim="800000"/>
            </a:ln>
            <a:effectLst/>
          </p:spPr>
          <p:txBody>
            <a:bodyPr rtlCol="0" anchor="ctr"/>
            <a:lstStyle/>
            <a:p>
              <a:pPr algn="ctr" defTabSz="914377">
                <a:defRPr/>
              </a:pPr>
              <a:endParaRPr lang="en-GB" sz="900">
                <a:solidFill>
                  <a:schemeClr val="bg1"/>
                </a:solidFill>
              </a:endParaRPr>
            </a:p>
          </p:txBody>
        </p:sp>
        <p:pic>
          <p:nvPicPr>
            <p:cNvPr id="194" name="Picture 193">
              <a:extLst>
                <a:ext uri="{FF2B5EF4-FFF2-40B4-BE49-F238E27FC236}">
                  <a16:creationId xmlns:a16="http://schemas.microsoft.com/office/drawing/2014/main" id="{8EF1C447-8101-FEE7-C862-D7A7536B23F9}"/>
                </a:ext>
              </a:extLst>
            </p:cNvPr>
            <p:cNvPicPr>
              <a:picLocks noChangeAspect="1"/>
            </p:cNvPicPr>
            <p:nvPr/>
          </p:nvPicPr>
          <p:blipFill>
            <a:blip r:embed="rId116"/>
            <a:stretch>
              <a:fillRect/>
            </a:stretch>
          </p:blipFill>
          <p:spPr>
            <a:xfrm>
              <a:off x="7805912" y="2779085"/>
              <a:ext cx="180187" cy="178843"/>
            </a:xfrm>
            <a:prstGeom prst="rect">
              <a:avLst/>
            </a:prstGeom>
          </p:spPr>
        </p:pic>
      </p:grpSp>
      <p:cxnSp>
        <p:nvCxnSpPr>
          <p:cNvPr id="195" name="Straight Connector 194">
            <a:extLst>
              <a:ext uri="{FF2B5EF4-FFF2-40B4-BE49-F238E27FC236}">
                <a16:creationId xmlns:a16="http://schemas.microsoft.com/office/drawing/2014/main" id="{035ADF81-C9ED-9240-FFEB-8104D6131261}"/>
              </a:ext>
            </a:extLst>
          </p:cNvPr>
          <p:cNvCxnSpPr>
            <a:cxnSpLocks/>
            <a:stCxn id="7" idx="3"/>
            <a:endCxn id="194" idx="1"/>
          </p:cNvCxnSpPr>
          <p:nvPr/>
        </p:nvCxnSpPr>
        <p:spPr>
          <a:xfrm flipV="1">
            <a:off x="7306201" y="2877934"/>
            <a:ext cx="499711" cy="97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7BCD613-2725-66E9-1E74-69D7EC8F61D3}"/>
              </a:ext>
            </a:extLst>
          </p:cNvPr>
          <p:cNvCxnSpPr>
            <a:cxnSpLocks/>
            <a:stCxn id="235" idx="3"/>
            <a:endCxn id="86" idx="1"/>
          </p:cNvCxnSpPr>
          <p:nvPr/>
        </p:nvCxnSpPr>
        <p:spPr>
          <a:xfrm>
            <a:off x="7522125" y="3205114"/>
            <a:ext cx="302825" cy="29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7" name="Pentagon 168">
            <a:extLst>
              <a:ext uri="{FF2B5EF4-FFF2-40B4-BE49-F238E27FC236}">
                <a16:creationId xmlns:a16="http://schemas.microsoft.com/office/drawing/2014/main" id="{25773FC2-CF97-59C6-5DFC-C30539F527B0}"/>
              </a:ext>
            </a:extLst>
          </p:cNvPr>
          <p:cNvSpPr/>
          <p:nvPr>
            <p:custDataLst>
              <p:tags r:id="rId97"/>
            </p:custDataLst>
          </p:nvPr>
        </p:nvSpPr>
        <p:spPr>
          <a:xfrm>
            <a:off x="2945550" y="1675966"/>
            <a:ext cx="720000" cy="180000"/>
          </a:xfrm>
          <a:prstGeom prst="homePlate">
            <a:avLst/>
          </a:prstGeom>
          <a:solidFill>
            <a:schemeClr val="bg1">
              <a:lumMod val="75000"/>
            </a:schemeClr>
          </a:solidFill>
          <a:ln w="12700" cap="flat" cmpd="sng" algn="ctr">
            <a:noFill/>
            <a:prstDash val="solid"/>
            <a:miter lim="800000"/>
          </a:ln>
          <a:effectLst/>
        </p:spPr>
        <p:txBody>
          <a:bodyPr rtlCol="0" anchor="ctr"/>
          <a:lstStyle/>
          <a:p>
            <a:pPr algn="ctr" defTabSz="914377">
              <a:defRPr/>
            </a:pPr>
            <a:r>
              <a:rPr lang="en-GB" sz="900">
                <a:solidFill>
                  <a:schemeClr val="bg1"/>
                </a:solidFill>
              </a:rPr>
              <a:t>PBI, Go</a:t>
            </a:r>
          </a:p>
        </p:txBody>
      </p:sp>
      <p:pic>
        <p:nvPicPr>
          <p:cNvPr id="95" name="Picture 94">
            <a:extLst>
              <a:ext uri="{FF2B5EF4-FFF2-40B4-BE49-F238E27FC236}">
                <a16:creationId xmlns:a16="http://schemas.microsoft.com/office/drawing/2014/main" id="{A3F0F4A5-FF6C-BAD2-8944-CCDA47B109E8}"/>
              </a:ext>
            </a:extLst>
          </p:cNvPr>
          <p:cNvPicPr>
            <a:picLocks noChangeAspect="1"/>
          </p:cNvPicPr>
          <p:nvPr/>
        </p:nvPicPr>
        <p:blipFill>
          <a:blip r:embed="rId115"/>
          <a:stretch>
            <a:fillRect/>
          </a:stretch>
        </p:blipFill>
        <p:spPr>
          <a:xfrm>
            <a:off x="2760971" y="1674748"/>
            <a:ext cx="147229" cy="154591"/>
          </a:xfrm>
          <a:prstGeom prst="rect">
            <a:avLst/>
          </a:prstGeom>
        </p:spPr>
      </p:pic>
      <p:pic>
        <p:nvPicPr>
          <p:cNvPr id="98" name="Picture 97">
            <a:extLst>
              <a:ext uri="{FF2B5EF4-FFF2-40B4-BE49-F238E27FC236}">
                <a16:creationId xmlns:a16="http://schemas.microsoft.com/office/drawing/2014/main" id="{F8E2980F-A022-D4E9-8FD0-EB82F0436A9E}"/>
              </a:ext>
            </a:extLst>
          </p:cNvPr>
          <p:cNvPicPr>
            <a:picLocks noChangeAspect="1"/>
          </p:cNvPicPr>
          <p:nvPr/>
        </p:nvPicPr>
        <p:blipFill>
          <a:blip r:embed="rId116"/>
          <a:stretch>
            <a:fillRect/>
          </a:stretch>
        </p:blipFill>
        <p:spPr>
          <a:xfrm>
            <a:off x="4138817" y="1673616"/>
            <a:ext cx="180187" cy="178843"/>
          </a:xfrm>
          <a:prstGeom prst="rect">
            <a:avLst/>
          </a:prstGeom>
        </p:spPr>
      </p:pic>
      <p:cxnSp>
        <p:nvCxnSpPr>
          <p:cNvPr id="99" name="Straight Connector 98">
            <a:extLst>
              <a:ext uri="{FF2B5EF4-FFF2-40B4-BE49-F238E27FC236}">
                <a16:creationId xmlns:a16="http://schemas.microsoft.com/office/drawing/2014/main" id="{88E6F588-42B6-81E5-34DF-801E3B8B1B39}"/>
              </a:ext>
            </a:extLst>
          </p:cNvPr>
          <p:cNvCxnSpPr>
            <a:cxnSpLocks/>
            <a:stCxn id="87" idx="3"/>
            <a:endCxn id="98" idx="1"/>
          </p:cNvCxnSpPr>
          <p:nvPr/>
        </p:nvCxnSpPr>
        <p:spPr>
          <a:xfrm flipV="1">
            <a:off x="3665550" y="1763038"/>
            <a:ext cx="473267" cy="29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819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0489-9F1C-95DE-A2E4-F876C1F13183}"/>
              </a:ext>
            </a:extLst>
          </p:cNvPr>
          <p:cNvSpPr>
            <a:spLocks noGrp="1"/>
          </p:cNvSpPr>
          <p:nvPr>
            <p:ph type="title"/>
          </p:nvPr>
        </p:nvSpPr>
        <p:spPr>
          <a:xfrm>
            <a:off x="243840" y="181858"/>
            <a:ext cx="11704320" cy="424732"/>
          </a:xfrm>
        </p:spPr>
        <p:txBody>
          <a:bodyPr/>
          <a:lstStyle/>
          <a:p>
            <a:r>
              <a:rPr lang="en-US"/>
              <a:t>Roadmap for Data Lake platform capability enablement</a:t>
            </a:r>
          </a:p>
        </p:txBody>
      </p:sp>
      <p:sp>
        <p:nvSpPr>
          <p:cNvPr id="3" name="Slide Number Placeholder 2">
            <a:extLst>
              <a:ext uri="{FF2B5EF4-FFF2-40B4-BE49-F238E27FC236}">
                <a16:creationId xmlns:a16="http://schemas.microsoft.com/office/drawing/2014/main" id="{F0AA1CAE-8131-7319-9418-F599DA460DE9}"/>
              </a:ext>
            </a:extLst>
          </p:cNvPr>
          <p:cNvSpPr>
            <a:spLocks noGrp="1"/>
          </p:cNvSpPr>
          <p:nvPr>
            <p:ph type="sldNum" sz="quarter" idx="10"/>
          </p:nvPr>
        </p:nvSpPr>
        <p:spPr>
          <a:xfrm>
            <a:off x="-498067" y="6195142"/>
            <a:ext cx="218008" cy="215444"/>
          </a:xfrm>
        </p:spPr>
        <p:txBody>
          <a:bodyPr/>
          <a:lstStyle/>
          <a:p>
            <a:fld id="{C9EBFD1A-B7A0-466A-B83C-FDA8DD378B8A}" type="slidenum">
              <a:rPr lang="en-US" smtClean="0"/>
              <a:pPr/>
              <a:t>62</a:t>
            </a:fld>
            <a:endParaRPr lang="en-US"/>
          </a:p>
        </p:txBody>
      </p:sp>
      <p:sp>
        <p:nvSpPr>
          <p:cNvPr id="4" name="TextBox 3">
            <a:extLst>
              <a:ext uri="{FF2B5EF4-FFF2-40B4-BE49-F238E27FC236}">
                <a16:creationId xmlns:a16="http://schemas.microsoft.com/office/drawing/2014/main" id="{CA6C3DA6-1FB3-0E91-ACB5-FA61ED384ACA}"/>
              </a:ext>
            </a:extLst>
          </p:cNvPr>
          <p:cNvSpPr txBox="1"/>
          <p:nvPr/>
        </p:nvSpPr>
        <p:spPr>
          <a:xfrm>
            <a:off x="913643" y="1279887"/>
            <a:ext cx="3327430" cy="826277"/>
          </a:xfrm>
          <a:prstGeom prst="rect">
            <a:avLst/>
          </a:prstGeom>
          <a:solidFill>
            <a:schemeClr val="bg1">
              <a:lumMod val="95000"/>
            </a:schemeClr>
          </a:solidFill>
          <a:ln>
            <a:solidFill>
              <a:schemeClr val="tx1"/>
            </a:solidFill>
            <a:prstDash val="dash"/>
          </a:ln>
        </p:spPr>
        <p:txBody>
          <a:bodyPr wrap="square" rtlCol="0">
            <a:normAutofit/>
          </a:bodyPr>
          <a:lstStyle/>
          <a:p>
            <a:pPr algn="l">
              <a:lnSpc>
                <a:spcPct val="110000"/>
              </a:lnSpc>
              <a:spcBef>
                <a:spcPts val="200"/>
              </a:spcBef>
              <a:spcAft>
                <a:spcPts val="200"/>
              </a:spcAft>
            </a:pPr>
            <a:r>
              <a:rPr lang="en-US" sz="1100" b="1" kern="100">
                <a:solidFill>
                  <a:srgbClr val="373737"/>
                </a:solidFill>
                <a:latin typeface="Calibri" panose="020F0502020204030204" pitchFamily="34" charset="0"/>
                <a:cs typeface="Calibri" panose="020F0502020204030204" pitchFamily="34" charset="0"/>
              </a:rPr>
              <a:t>Data Ingestion: </a:t>
            </a:r>
            <a:r>
              <a:rPr lang="en-US" sz="1100" kern="100">
                <a:solidFill>
                  <a:srgbClr val="373737"/>
                </a:solidFill>
                <a:latin typeface="Calibri" panose="020F0502020204030204" pitchFamily="34" charset="0"/>
                <a:cs typeface="Calibri" panose="020F0502020204030204" pitchFamily="34" charset="0"/>
              </a:rPr>
              <a:t>Raw Zone</a:t>
            </a:r>
            <a:endParaRPr lang="en-US" sz="1100" b="1" kern="100">
              <a:solidFill>
                <a:srgbClr val="373737"/>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9D09C982-D4DE-19A7-9B25-9BF348F529A1}"/>
              </a:ext>
            </a:extLst>
          </p:cNvPr>
          <p:cNvSpPr/>
          <p:nvPr/>
        </p:nvSpPr>
        <p:spPr>
          <a:xfrm>
            <a:off x="1253630" y="1479520"/>
            <a:ext cx="1030673"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6" name="Graphic 5" descr="Star with solid fill">
            <a:extLst>
              <a:ext uri="{FF2B5EF4-FFF2-40B4-BE49-F238E27FC236}">
                <a16:creationId xmlns:a16="http://schemas.microsoft.com/office/drawing/2014/main" id="{59C72FD8-DB38-E3D2-D260-7711D371C8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8612" y="1462627"/>
            <a:ext cx="242731" cy="186343"/>
          </a:xfrm>
          <a:prstGeom prst="rect">
            <a:avLst/>
          </a:prstGeom>
        </p:spPr>
      </p:pic>
      <p:pic>
        <p:nvPicPr>
          <p:cNvPr id="7" name="Graphic 6" descr="Flag with solid fill">
            <a:extLst>
              <a:ext uri="{FF2B5EF4-FFF2-40B4-BE49-F238E27FC236}">
                <a16:creationId xmlns:a16="http://schemas.microsoft.com/office/drawing/2014/main" id="{330FFE6F-632D-60A2-40ED-42BA242BE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5116" y="1474002"/>
            <a:ext cx="242731" cy="186343"/>
          </a:xfrm>
          <a:prstGeom prst="rect">
            <a:avLst/>
          </a:prstGeom>
        </p:spPr>
      </p:pic>
      <p:sp>
        <p:nvSpPr>
          <p:cNvPr id="8" name="Rectangle 7">
            <a:extLst>
              <a:ext uri="{FF2B5EF4-FFF2-40B4-BE49-F238E27FC236}">
                <a16:creationId xmlns:a16="http://schemas.microsoft.com/office/drawing/2014/main" id="{71811CC9-DDED-20E4-E8F3-C92280C7494F}"/>
              </a:ext>
            </a:extLst>
          </p:cNvPr>
          <p:cNvSpPr/>
          <p:nvPr/>
        </p:nvSpPr>
        <p:spPr>
          <a:xfrm>
            <a:off x="1253629" y="1693809"/>
            <a:ext cx="2643407"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9" name="Graphic 8" descr="Star with solid fill">
            <a:extLst>
              <a:ext uri="{FF2B5EF4-FFF2-40B4-BE49-F238E27FC236}">
                <a16:creationId xmlns:a16="http://schemas.microsoft.com/office/drawing/2014/main" id="{22CAAE8C-5992-611B-731E-87C6809F2A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1672" y="1669324"/>
            <a:ext cx="242731" cy="186343"/>
          </a:xfrm>
          <a:prstGeom prst="rect">
            <a:avLst/>
          </a:prstGeom>
        </p:spPr>
      </p:pic>
      <p:pic>
        <p:nvPicPr>
          <p:cNvPr id="10" name="Graphic 9" descr="Flag with solid fill">
            <a:extLst>
              <a:ext uri="{FF2B5EF4-FFF2-40B4-BE49-F238E27FC236}">
                <a16:creationId xmlns:a16="http://schemas.microsoft.com/office/drawing/2014/main" id="{B88A0DF7-3AEB-974B-0934-969A362FB6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36" y="1666527"/>
            <a:ext cx="242731" cy="186343"/>
          </a:xfrm>
          <a:prstGeom prst="rect">
            <a:avLst/>
          </a:prstGeom>
        </p:spPr>
      </p:pic>
      <p:sp>
        <p:nvSpPr>
          <p:cNvPr id="11" name="Rectangle 10">
            <a:extLst>
              <a:ext uri="{FF2B5EF4-FFF2-40B4-BE49-F238E27FC236}">
                <a16:creationId xmlns:a16="http://schemas.microsoft.com/office/drawing/2014/main" id="{BC674587-100B-0CD4-CA3A-DBC0BB4113CB}"/>
              </a:ext>
            </a:extLst>
          </p:cNvPr>
          <p:cNvSpPr/>
          <p:nvPr/>
        </p:nvSpPr>
        <p:spPr>
          <a:xfrm>
            <a:off x="2286199" y="1893473"/>
            <a:ext cx="1030673"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12" name="Graphic 11" descr="Star with solid fill">
            <a:extLst>
              <a:ext uri="{FF2B5EF4-FFF2-40B4-BE49-F238E27FC236}">
                <a16:creationId xmlns:a16="http://schemas.microsoft.com/office/drawing/2014/main" id="{8C2354FE-9F33-F84A-3ACF-6738EF16F8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7587" y="1860561"/>
            <a:ext cx="242731" cy="186343"/>
          </a:xfrm>
          <a:prstGeom prst="rect">
            <a:avLst/>
          </a:prstGeom>
        </p:spPr>
      </p:pic>
      <p:pic>
        <p:nvPicPr>
          <p:cNvPr id="13" name="Graphic 12" descr="Flag with solid fill">
            <a:extLst>
              <a:ext uri="{FF2B5EF4-FFF2-40B4-BE49-F238E27FC236}">
                <a16:creationId xmlns:a16="http://schemas.microsoft.com/office/drawing/2014/main" id="{CF444F60-45B9-1B9E-E04F-2F56BA0544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87685" y="1887955"/>
            <a:ext cx="242731" cy="186343"/>
          </a:xfrm>
          <a:prstGeom prst="rect">
            <a:avLst/>
          </a:prstGeom>
        </p:spPr>
      </p:pic>
      <p:sp>
        <p:nvSpPr>
          <p:cNvPr id="14" name="TextBox 13">
            <a:extLst>
              <a:ext uri="{FF2B5EF4-FFF2-40B4-BE49-F238E27FC236}">
                <a16:creationId xmlns:a16="http://schemas.microsoft.com/office/drawing/2014/main" id="{8D2D1F5B-599B-9FED-8954-E8EA5426B144}"/>
              </a:ext>
            </a:extLst>
          </p:cNvPr>
          <p:cNvSpPr txBox="1"/>
          <p:nvPr/>
        </p:nvSpPr>
        <p:spPr>
          <a:xfrm>
            <a:off x="1199061" y="1483020"/>
            <a:ext cx="685154"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Historical</a:t>
            </a:r>
          </a:p>
        </p:txBody>
      </p:sp>
      <p:sp>
        <p:nvSpPr>
          <p:cNvPr id="15" name="TextBox 14">
            <a:extLst>
              <a:ext uri="{FF2B5EF4-FFF2-40B4-BE49-F238E27FC236}">
                <a16:creationId xmlns:a16="http://schemas.microsoft.com/office/drawing/2014/main" id="{26A20879-2B22-F4BD-9BDE-DFE8299946FA}"/>
              </a:ext>
            </a:extLst>
          </p:cNvPr>
          <p:cNvSpPr txBox="1"/>
          <p:nvPr/>
        </p:nvSpPr>
        <p:spPr>
          <a:xfrm>
            <a:off x="1241916" y="1664173"/>
            <a:ext cx="85228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Streaming</a:t>
            </a:r>
          </a:p>
        </p:txBody>
      </p:sp>
      <p:sp>
        <p:nvSpPr>
          <p:cNvPr id="16" name="TextBox 15">
            <a:extLst>
              <a:ext uri="{FF2B5EF4-FFF2-40B4-BE49-F238E27FC236}">
                <a16:creationId xmlns:a16="http://schemas.microsoft.com/office/drawing/2014/main" id="{D48D154D-3969-1AE0-6608-2F90C80CA283}"/>
              </a:ext>
            </a:extLst>
          </p:cNvPr>
          <p:cNvSpPr txBox="1"/>
          <p:nvPr/>
        </p:nvSpPr>
        <p:spPr>
          <a:xfrm>
            <a:off x="2292641" y="1887955"/>
            <a:ext cx="852282" cy="186342"/>
          </a:xfrm>
          <a:prstGeom prst="rect">
            <a:avLst/>
          </a:prstGeom>
          <a:noFill/>
        </p:spPr>
        <p:txBody>
          <a:bodyPr wrap="square" rtlCol="0">
            <a:noAutofit/>
          </a:bodyPr>
          <a:lstStyle/>
          <a:p>
            <a:pPr algn="l">
              <a:lnSpc>
                <a:spcPct val="110000"/>
              </a:lnSpc>
              <a:spcBef>
                <a:spcPts val="200"/>
              </a:spcBef>
              <a:spcAft>
                <a:spcPts val="200"/>
              </a:spcAft>
            </a:pPr>
            <a:r>
              <a:rPr lang="en-US" sz="1000">
                <a:ln/>
                <a:solidFill>
                  <a:sysClr val="windowText" lastClr="000000"/>
                </a:solidFill>
                <a:latin typeface="+mj-lt"/>
                <a:cs typeface="Arial" panose="020B0604020202020204" pitchFamily="34" charset="0"/>
              </a:rPr>
              <a:t>Batch</a:t>
            </a:r>
          </a:p>
        </p:txBody>
      </p:sp>
      <p:sp>
        <p:nvSpPr>
          <p:cNvPr id="21" name="TextBox 20">
            <a:extLst>
              <a:ext uri="{FF2B5EF4-FFF2-40B4-BE49-F238E27FC236}">
                <a16:creationId xmlns:a16="http://schemas.microsoft.com/office/drawing/2014/main" id="{9C2706D5-5147-408B-000C-9038F73D7F78}"/>
              </a:ext>
            </a:extLst>
          </p:cNvPr>
          <p:cNvSpPr txBox="1"/>
          <p:nvPr/>
        </p:nvSpPr>
        <p:spPr>
          <a:xfrm>
            <a:off x="1624443" y="2945155"/>
            <a:ext cx="7906266" cy="928922"/>
          </a:xfrm>
          <a:prstGeom prst="rect">
            <a:avLst/>
          </a:prstGeom>
          <a:solidFill>
            <a:schemeClr val="bg1">
              <a:lumMod val="95000"/>
            </a:schemeClr>
          </a:solidFill>
          <a:ln>
            <a:solidFill>
              <a:schemeClr val="tx1"/>
            </a:solidFill>
            <a:prstDash val="dash"/>
          </a:ln>
        </p:spPr>
        <p:txBody>
          <a:bodyPr wrap="square" rtlCol="0">
            <a:normAutofit/>
          </a:bodyPr>
          <a:lstStyle/>
          <a:p>
            <a:pPr algn="l">
              <a:lnSpc>
                <a:spcPct val="110000"/>
              </a:lnSpc>
              <a:spcBef>
                <a:spcPts val="200"/>
              </a:spcBef>
              <a:spcAft>
                <a:spcPts val="200"/>
              </a:spcAft>
            </a:pPr>
            <a:r>
              <a:rPr lang="en-US" sz="1100" b="1" kern="100">
                <a:solidFill>
                  <a:srgbClr val="373737"/>
                </a:solidFill>
                <a:latin typeface="Calibri" panose="020F0502020204030204" pitchFamily="34" charset="0"/>
                <a:cs typeface="Calibri" panose="020F0502020204030204" pitchFamily="34" charset="0"/>
              </a:rPr>
              <a:t>Data Processing: </a:t>
            </a:r>
            <a:r>
              <a:rPr lang="en-US" sz="1100" kern="100">
                <a:solidFill>
                  <a:srgbClr val="373737"/>
                </a:solidFill>
                <a:latin typeface="Calibri" panose="020F0502020204030204" pitchFamily="34" charset="0"/>
                <a:cs typeface="Calibri" panose="020F0502020204030204" pitchFamily="34" charset="0"/>
              </a:rPr>
              <a:t>All Zones</a:t>
            </a:r>
            <a:endParaRPr lang="en-US" sz="1100" b="1" kern="100">
              <a:solidFill>
                <a:srgbClr val="373737"/>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B9E56C4F-0147-CAC8-EC90-A637A1592C30}"/>
              </a:ext>
            </a:extLst>
          </p:cNvPr>
          <p:cNvSpPr/>
          <p:nvPr/>
        </p:nvSpPr>
        <p:spPr>
          <a:xfrm>
            <a:off x="1964430" y="3144005"/>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23" name="Graphic 22" descr="Star with solid fill">
            <a:extLst>
              <a:ext uri="{FF2B5EF4-FFF2-40B4-BE49-F238E27FC236}">
                <a16:creationId xmlns:a16="http://schemas.microsoft.com/office/drawing/2014/main" id="{E0A04B16-0B5C-D1BC-AD85-F9A1C813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4753" y="3140505"/>
            <a:ext cx="242731" cy="186343"/>
          </a:xfrm>
          <a:prstGeom prst="rect">
            <a:avLst/>
          </a:prstGeom>
        </p:spPr>
      </p:pic>
      <p:sp>
        <p:nvSpPr>
          <p:cNvPr id="25" name="TextBox 24">
            <a:extLst>
              <a:ext uri="{FF2B5EF4-FFF2-40B4-BE49-F238E27FC236}">
                <a16:creationId xmlns:a16="http://schemas.microsoft.com/office/drawing/2014/main" id="{CB3E01D0-6EDC-F78A-DEEE-054CC6C0955D}"/>
              </a:ext>
            </a:extLst>
          </p:cNvPr>
          <p:cNvSpPr txBox="1"/>
          <p:nvPr/>
        </p:nvSpPr>
        <p:spPr>
          <a:xfrm>
            <a:off x="1909861" y="3144005"/>
            <a:ext cx="896246"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Databricks</a:t>
            </a:r>
          </a:p>
        </p:txBody>
      </p:sp>
      <p:pic>
        <p:nvPicPr>
          <p:cNvPr id="31" name="Graphic 30" descr="Flag with solid fill">
            <a:extLst>
              <a:ext uri="{FF2B5EF4-FFF2-40B4-BE49-F238E27FC236}">
                <a16:creationId xmlns:a16="http://schemas.microsoft.com/office/drawing/2014/main" id="{6502E86D-AD72-B408-AA54-7CBB2B018F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5508" y="3138603"/>
            <a:ext cx="242731" cy="186343"/>
          </a:xfrm>
          <a:prstGeom prst="rect">
            <a:avLst/>
          </a:prstGeom>
        </p:spPr>
      </p:pic>
      <p:sp>
        <p:nvSpPr>
          <p:cNvPr id="32" name="Rectangle 31">
            <a:extLst>
              <a:ext uri="{FF2B5EF4-FFF2-40B4-BE49-F238E27FC236}">
                <a16:creationId xmlns:a16="http://schemas.microsoft.com/office/drawing/2014/main" id="{EB4803AD-EFEE-26EB-93B4-9A669E06CF8E}"/>
              </a:ext>
            </a:extLst>
          </p:cNvPr>
          <p:cNvSpPr/>
          <p:nvPr/>
        </p:nvSpPr>
        <p:spPr>
          <a:xfrm>
            <a:off x="4266293" y="3373397"/>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33" name="Graphic 32" descr="Star with solid fill">
            <a:extLst>
              <a:ext uri="{FF2B5EF4-FFF2-40B4-BE49-F238E27FC236}">
                <a16:creationId xmlns:a16="http://schemas.microsoft.com/office/drawing/2014/main" id="{87509A64-3C6A-5C31-4A87-C93FCFAABD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616" y="3369897"/>
            <a:ext cx="242731" cy="186343"/>
          </a:xfrm>
          <a:prstGeom prst="rect">
            <a:avLst/>
          </a:prstGeom>
        </p:spPr>
      </p:pic>
      <p:sp>
        <p:nvSpPr>
          <p:cNvPr id="34" name="TextBox 33">
            <a:extLst>
              <a:ext uri="{FF2B5EF4-FFF2-40B4-BE49-F238E27FC236}">
                <a16:creationId xmlns:a16="http://schemas.microsoft.com/office/drawing/2014/main" id="{362308BA-22F3-BA0F-06D0-C680572A4E1F}"/>
              </a:ext>
            </a:extLst>
          </p:cNvPr>
          <p:cNvSpPr txBox="1"/>
          <p:nvPr/>
        </p:nvSpPr>
        <p:spPr>
          <a:xfrm>
            <a:off x="4211724" y="3373398"/>
            <a:ext cx="159489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Snowflake * (Gold only)</a:t>
            </a:r>
          </a:p>
        </p:txBody>
      </p:sp>
      <p:pic>
        <p:nvPicPr>
          <p:cNvPr id="35" name="Graphic 34" descr="Flag with solid fill">
            <a:extLst>
              <a:ext uri="{FF2B5EF4-FFF2-40B4-BE49-F238E27FC236}">
                <a16:creationId xmlns:a16="http://schemas.microsoft.com/office/drawing/2014/main" id="{1D5632F3-BB28-94C0-23A6-AAD8A46CA7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371" y="3367996"/>
            <a:ext cx="242731" cy="186343"/>
          </a:xfrm>
          <a:prstGeom prst="rect">
            <a:avLst/>
          </a:prstGeom>
        </p:spPr>
      </p:pic>
      <p:sp>
        <p:nvSpPr>
          <p:cNvPr id="36" name="Rectangle 35">
            <a:extLst>
              <a:ext uri="{FF2B5EF4-FFF2-40B4-BE49-F238E27FC236}">
                <a16:creationId xmlns:a16="http://schemas.microsoft.com/office/drawing/2014/main" id="{6FC8B8A5-CADE-BD32-B9F5-F67D5EAABDC3}"/>
              </a:ext>
            </a:extLst>
          </p:cNvPr>
          <p:cNvSpPr/>
          <p:nvPr/>
        </p:nvSpPr>
        <p:spPr>
          <a:xfrm>
            <a:off x="1987541" y="3646606"/>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37" name="Graphic 36" descr="Star with solid fill">
            <a:extLst>
              <a:ext uri="{FF2B5EF4-FFF2-40B4-BE49-F238E27FC236}">
                <a16:creationId xmlns:a16="http://schemas.microsoft.com/office/drawing/2014/main" id="{55EA1BE6-68DB-9C91-AC29-55E05ED3A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7864" y="3643107"/>
            <a:ext cx="242731" cy="186343"/>
          </a:xfrm>
          <a:prstGeom prst="rect">
            <a:avLst/>
          </a:prstGeom>
        </p:spPr>
      </p:pic>
      <p:sp>
        <p:nvSpPr>
          <p:cNvPr id="38" name="TextBox 37">
            <a:extLst>
              <a:ext uri="{FF2B5EF4-FFF2-40B4-BE49-F238E27FC236}">
                <a16:creationId xmlns:a16="http://schemas.microsoft.com/office/drawing/2014/main" id="{A9018CF6-07F2-038C-3F5B-039463746172}"/>
              </a:ext>
            </a:extLst>
          </p:cNvPr>
          <p:cNvSpPr txBox="1"/>
          <p:nvPr/>
        </p:nvSpPr>
        <p:spPr>
          <a:xfrm>
            <a:off x="1932971" y="3646607"/>
            <a:ext cx="1941879"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Orchestration &amp; Scheduling</a:t>
            </a:r>
          </a:p>
        </p:txBody>
      </p:sp>
      <p:pic>
        <p:nvPicPr>
          <p:cNvPr id="39" name="Graphic 38" descr="Flag with solid fill">
            <a:extLst>
              <a:ext uri="{FF2B5EF4-FFF2-40B4-BE49-F238E27FC236}">
                <a16:creationId xmlns:a16="http://schemas.microsoft.com/office/drawing/2014/main" id="{F3EB3C5C-3125-79BD-BBC2-F427C7FBD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8619" y="3641205"/>
            <a:ext cx="242731" cy="186343"/>
          </a:xfrm>
          <a:prstGeom prst="rect">
            <a:avLst/>
          </a:prstGeom>
        </p:spPr>
      </p:pic>
      <p:sp>
        <p:nvSpPr>
          <p:cNvPr id="40" name="Rectangle 39">
            <a:extLst>
              <a:ext uri="{FF2B5EF4-FFF2-40B4-BE49-F238E27FC236}">
                <a16:creationId xmlns:a16="http://schemas.microsoft.com/office/drawing/2014/main" id="{47826A90-541F-A55A-2AA9-C25059417DA9}"/>
              </a:ext>
            </a:extLst>
          </p:cNvPr>
          <p:cNvSpPr/>
          <p:nvPr/>
        </p:nvSpPr>
        <p:spPr>
          <a:xfrm>
            <a:off x="4824001" y="3127937"/>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41" name="Rectangle 40">
            <a:extLst>
              <a:ext uri="{FF2B5EF4-FFF2-40B4-BE49-F238E27FC236}">
                <a16:creationId xmlns:a16="http://schemas.microsoft.com/office/drawing/2014/main" id="{2665283F-B05A-D441-81EE-AA41B6960A53}"/>
              </a:ext>
            </a:extLst>
          </p:cNvPr>
          <p:cNvSpPr/>
          <p:nvPr/>
        </p:nvSpPr>
        <p:spPr>
          <a:xfrm>
            <a:off x="7110190" y="3363371"/>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42" name="Rectangle 41">
            <a:extLst>
              <a:ext uri="{FF2B5EF4-FFF2-40B4-BE49-F238E27FC236}">
                <a16:creationId xmlns:a16="http://schemas.microsoft.com/office/drawing/2014/main" id="{1CC8DE5F-168D-EC28-B41C-A7B46209ECF8}"/>
              </a:ext>
            </a:extLst>
          </p:cNvPr>
          <p:cNvSpPr/>
          <p:nvPr/>
        </p:nvSpPr>
        <p:spPr>
          <a:xfrm>
            <a:off x="4840052" y="3628279"/>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43" name="TextBox 42">
            <a:extLst>
              <a:ext uri="{FF2B5EF4-FFF2-40B4-BE49-F238E27FC236}">
                <a16:creationId xmlns:a16="http://schemas.microsoft.com/office/drawing/2014/main" id="{33061F13-1DD9-91EF-F68B-09E86BDE4AE2}"/>
              </a:ext>
            </a:extLst>
          </p:cNvPr>
          <p:cNvSpPr txBox="1"/>
          <p:nvPr/>
        </p:nvSpPr>
        <p:spPr>
          <a:xfrm>
            <a:off x="1255415" y="3923765"/>
            <a:ext cx="10326947" cy="928922"/>
          </a:xfrm>
          <a:prstGeom prst="rect">
            <a:avLst/>
          </a:prstGeom>
          <a:solidFill>
            <a:schemeClr val="bg1">
              <a:lumMod val="95000"/>
            </a:schemeClr>
          </a:solidFill>
          <a:ln>
            <a:solidFill>
              <a:schemeClr val="tx1"/>
            </a:solidFill>
            <a:prstDash val="dash"/>
          </a:ln>
        </p:spPr>
        <p:txBody>
          <a:bodyPr wrap="square" rtlCol="0">
            <a:normAutofit/>
          </a:bodyPr>
          <a:lstStyle/>
          <a:p>
            <a:pPr algn="l">
              <a:lnSpc>
                <a:spcPct val="110000"/>
              </a:lnSpc>
              <a:spcBef>
                <a:spcPts val="200"/>
              </a:spcBef>
              <a:spcAft>
                <a:spcPts val="200"/>
              </a:spcAft>
            </a:pPr>
            <a:r>
              <a:rPr lang="en-US" sz="1100" b="1" kern="100" err="1">
                <a:solidFill>
                  <a:srgbClr val="373737"/>
                </a:solidFill>
                <a:latin typeface="Calibri" panose="020F0502020204030204" pitchFamily="34" charset="0"/>
                <a:cs typeface="Calibri" panose="020F0502020204030204" pitchFamily="34" charset="0"/>
              </a:rPr>
              <a:t>PowerBI</a:t>
            </a:r>
            <a:endParaRPr lang="en-US" sz="1100" b="1" kern="100">
              <a:solidFill>
                <a:srgbClr val="373737"/>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D7BB0B77-1621-3356-DFD8-2091315CA665}"/>
              </a:ext>
            </a:extLst>
          </p:cNvPr>
          <p:cNvSpPr/>
          <p:nvPr/>
        </p:nvSpPr>
        <p:spPr>
          <a:xfrm>
            <a:off x="1598065" y="4122798"/>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45" name="Graphic 44" descr="Star with solid fill">
            <a:extLst>
              <a:ext uri="{FF2B5EF4-FFF2-40B4-BE49-F238E27FC236}">
                <a16:creationId xmlns:a16="http://schemas.microsoft.com/office/drawing/2014/main" id="{60153627-AD53-9AD6-A44C-E7B50A6FA2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8388" y="4119298"/>
            <a:ext cx="242731" cy="186343"/>
          </a:xfrm>
          <a:prstGeom prst="rect">
            <a:avLst/>
          </a:prstGeom>
        </p:spPr>
      </p:pic>
      <p:sp>
        <p:nvSpPr>
          <p:cNvPr id="46" name="TextBox 45">
            <a:extLst>
              <a:ext uri="{FF2B5EF4-FFF2-40B4-BE49-F238E27FC236}">
                <a16:creationId xmlns:a16="http://schemas.microsoft.com/office/drawing/2014/main" id="{86E2CFC5-7477-1DFF-45A6-6FF4816DBFC0}"/>
              </a:ext>
            </a:extLst>
          </p:cNvPr>
          <p:cNvSpPr txBox="1"/>
          <p:nvPr/>
        </p:nvSpPr>
        <p:spPr>
          <a:xfrm>
            <a:off x="1543496" y="4122798"/>
            <a:ext cx="896246"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Data Refresh</a:t>
            </a:r>
          </a:p>
        </p:txBody>
      </p:sp>
      <p:pic>
        <p:nvPicPr>
          <p:cNvPr id="47" name="Graphic 46" descr="Flag with solid fill">
            <a:extLst>
              <a:ext uri="{FF2B5EF4-FFF2-40B4-BE49-F238E27FC236}">
                <a16:creationId xmlns:a16="http://schemas.microsoft.com/office/drawing/2014/main" id="{4D45C70E-9CAE-5CD9-39D8-3707DAE764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143" y="4117396"/>
            <a:ext cx="242731" cy="186343"/>
          </a:xfrm>
          <a:prstGeom prst="rect">
            <a:avLst/>
          </a:prstGeom>
        </p:spPr>
      </p:pic>
      <p:sp>
        <p:nvSpPr>
          <p:cNvPr id="48" name="TextBox 47">
            <a:extLst>
              <a:ext uri="{FF2B5EF4-FFF2-40B4-BE49-F238E27FC236}">
                <a16:creationId xmlns:a16="http://schemas.microsoft.com/office/drawing/2014/main" id="{3A3824AE-BD5A-EA75-BCF3-FFFC001EA8FC}"/>
              </a:ext>
            </a:extLst>
          </p:cNvPr>
          <p:cNvSpPr txBox="1"/>
          <p:nvPr/>
        </p:nvSpPr>
        <p:spPr>
          <a:xfrm>
            <a:off x="3845359" y="4352191"/>
            <a:ext cx="896246" cy="186342"/>
          </a:xfrm>
          <a:prstGeom prst="rect">
            <a:avLst/>
          </a:prstGeom>
          <a:noFill/>
        </p:spPr>
        <p:txBody>
          <a:bodyPr wrap="square" rtlCol="0">
            <a:noAutofit/>
          </a:bodyPr>
          <a:lstStyle/>
          <a:p>
            <a:pPr algn="l">
              <a:lnSpc>
                <a:spcPct val="110000"/>
              </a:lnSpc>
              <a:spcBef>
                <a:spcPts val="200"/>
              </a:spcBef>
              <a:spcAft>
                <a:spcPts val="200"/>
              </a:spcAft>
            </a:pPr>
            <a:endParaRPr lang="en-US" sz="1000" i="1">
              <a:ln/>
              <a:solidFill>
                <a:sysClr val="windowText" lastClr="000000"/>
              </a:solidFill>
              <a:latin typeface="+mj-lt"/>
              <a:cs typeface="Arial" panose="020B0604020202020204" pitchFamily="34" charset="0"/>
            </a:endParaRPr>
          </a:p>
        </p:txBody>
      </p:sp>
      <p:sp>
        <p:nvSpPr>
          <p:cNvPr id="49" name="Rectangle 48">
            <a:extLst>
              <a:ext uri="{FF2B5EF4-FFF2-40B4-BE49-F238E27FC236}">
                <a16:creationId xmlns:a16="http://schemas.microsoft.com/office/drawing/2014/main" id="{F4DB0E3F-CB0C-6542-ECFB-D6939B2750F3}"/>
              </a:ext>
            </a:extLst>
          </p:cNvPr>
          <p:cNvSpPr/>
          <p:nvPr/>
        </p:nvSpPr>
        <p:spPr>
          <a:xfrm>
            <a:off x="2547880" y="4625399"/>
            <a:ext cx="1711792"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50" name="Graphic 49" descr="Star with solid fill">
            <a:extLst>
              <a:ext uri="{FF2B5EF4-FFF2-40B4-BE49-F238E27FC236}">
                <a16:creationId xmlns:a16="http://schemas.microsoft.com/office/drawing/2014/main" id="{8ED91FA9-A6A9-D356-DBA3-902EE3C0EE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8190" y="4619998"/>
            <a:ext cx="204810" cy="186343"/>
          </a:xfrm>
          <a:prstGeom prst="rect">
            <a:avLst/>
          </a:prstGeom>
        </p:spPr>
      </p:pic>
      <p:sp>
        <p:nvSpPr>
          <p:cNvPr id="51" name="TextBox 50">
            <a:extLst>
              <a:ext uri="{FF2B5EF4-FFF2-40B4-BE49-F238E27FC236}">
                <a16:creationId xmlns:a16="http://schemas.microsoft.com/office/drawing/2014/main" id="{D3E7552B-7EED-A3D7-5405-C357DB9787F5}"/>
              </a:ext>
            </a:extLst>
          </p:cNvPr>
          <p:cNvSpPr txBox="1"/>
          <p:nvPr/>
        </p:nvSpPr>
        <p:spPr>
          <a:xfrm>
            <a:off x="2665513" y="4607073"/>
            <a:ext cx="960605"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Security</a:t>
            </a:r>
          </a:p>
        </p:txBody>
      </p:sp>
      <p:pic>
        <p:nvPicPr>
          <p:cNvPr id="52" name="Graphic 51" descr="Flag with solid fill">
            <a:extLst>
              <a:ext uri="{FF2B5EF4-FFF2-40B4-BE49-F238E27FC236}">
                <a16:creationId xmlns:a16="http://schemas.microsoft.com/office/drawing/2014/main" id="{0021E1B0-B96C-810E-C348-E187EE78D0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42254" y="4619998"/>
            <a:ext cx="242731" cy="186343"/>
          </a:xfrm>
          <a:prstGeom prst="rect">
            <a:avLst/>
          </a:prstGeom>
        </p:spPr>
      </p:pic>
      <p:sp>
        <p:nvSpPr>
          <p:cNvPr id="53" name="Rectangle 52">
            <a:extLst>
              <a:ext uri="{FF2B5EF4-FFF2-40B4-BE49-F238E27FC236}">
                <a16:creationId xmlns:a16="http://schemas.microsoft.com/office/drawing/2014/main" id="{DEF0C573-23C1-BB3B-78FA-07F26F196AC6}"/>
              </a:ext>
            </a:extLst>
          </p:cNvPr>
          <p:cNvSpPr/>
          <p:nvPr/>
        </p:nvSpPr>
        <p:spPr>
          <a:xfrm>
            <a:off x="4457636" y="4106730"/>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54" name="Rectangle 53">
            <a:extLst>
              <a:ext uri="{FF2B5EF4-FFF2-40B4-BE49-F238E27FC236}">
                <a16:creationId xmlns:a16="http://schemas.microsoft.com/office/drawing/2014/main" id="{B32B6279-186B-4FA2-45C8-56B96A624FBC}"/>
              </a:ext>
            </a:extLst>
          </p:cNvPr>
          <p:cNvSpPr/>
          <p:nvPr/>
        </p:nvSpPr>
        <p:spPr>
          <a:xfrm>
            <a:off x="4473687" y="4607072"/>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55" name="Rectangle 54">
            <a:extLst>
              <a:ext uri="{FF2B5EF4-FFF2-40B4-BE49-F238E27FC236}">
                <a16:creationId xmlns:a16="http://schemas.microsoft.com/office/drawing/2014/main" id="{B714D434-959F-5061-9EE9-7ABFB9388A39}"/>
              </a:ext>
            </a:extLst>
          </p:cNvPr>
          <p:cNvSpPr/>
          <p:nvPr/>
        </p:nvSpPr>
        <p:spPr>
          <a:xfrm>
            <a:off x="4320863" y="4345727"/>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56" name="Graphic 55" descr="Star with solid fill">
            <a:extLst>
              <a:ext uri="{FF2B5EF4-FFF2-40B4-BE49-F238E27FC236}">
                <a16:creationId xmlns:a16="http://schemas.microsoft.com/office/drawing/2014/main" id="{8073A91F-66AE-E7E9-A202-ED42CE9663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1186" y="4342227"/>
            <a:ext cx="242731" cy="186343"/>
          </a:xfrm>
          <a:prstGeom prst="rect">
            <a:avLst/>
          </a:prstGeom>
        </p:spPr>
      </p:pic>
      <p:sp>
        <p:nvSpPr>
          <p:cNvPr id="57" name="TextBox 56">
            <a:extLst>
              <a:ext uri="{FF2B5EF4-FFF2-40B4-BE49-F238E27FC236}">
                <a16:creationId xmlns:a16="http://schemas.microsoft.com/office/drawing/2014/main" id="{8FD786F0-04CF-48B9-CD8F-8537CA49333F}"/>
              </a:ext>
            </a:extLst>
          </p:cNvPr>
          <p:cNvSpPr txBox="1"/>
          <p:nvPr/>
        </p:nvSpPr>
        <p:spPr>
          <a:xfrm>
            <a:off x="4266293" y="4345728"/>
            <a:ext cx="1941879"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Writeback</a:t>
            </a:r>
          </a:p>
        </p:txBody>
      </p:sp>
      <p:pic>
        <p:nvPicPr>
          <p:cNvPr id="58" name="Graphic 57" descr="Flag with solid fill">
            <a:extLst>
              <a:ext uri="{FF2B5EF4-FFF2-40B4-BE49-F238E27FC236}">
                <a16:creationId xmlns:a16="http://schemas.microsoft.com/office/drawing/2014/main" id="{F516A848-D4D6-D0EE-66F0-60D8D0C58A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1941" y="4340326"/>
            <a:ext cx="242731" cy="186343"/>
          </a:xfrm>
          <a:prstGeom prst="rect">
            <a:avLst/>
          </a:prstGeom>
        </p:spPr>
      </p:pic>
      <p:sp>
        <p:nvSpPr>
          <p:cNvPr id="59" name="Rectangle 58">
            <a:extLst>
              <a:ext uri="{FF2B5EF4-FFF2-40B4-BE49-F238E27FC236}">
                <a16:creationId xmlns:a16="http://schemas.microsoft.com/office/drawing/2014/main" id="{E061A1EA-C481-BE6D-5CF6-799280D92830}"/>
              </a:ext>
            </a:extLst>
          </p:cNvPr>
          <p:cNvSpPr/>
          <p:nvPr/>
        </p:nvSpPr>
        <p:spPr>
          <a:xfrm>
            <a:off x="7173374" y="4327400"/>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60" name="Rectangle 59">
            <a:extLst>
              <a:ext uri="{FF2B5EF4-FFF2-40B4-BE49-F238E27FC236}">
                <a16:creationId xmlns:a16="http://schemas.microsoft.com/office/drawing/2014/main" id="{9962068A-6762-BDF3-2856-61D32D13A6C8}"/>
              </a:ext>
            </a:extLst>
          </p:cNvPr>
          <p:cNvSpPr/>
          <p:nvPr/>
        </p:nvSpPr>
        <p:spPr>
          <a:xfrm>
            <a:off x="6612833" y="4613707"/>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61" name="Graphic 60" descr="Star with solid fill">
            <a:extLst>
              <a:ext uri="{FF2B5EF4-FFF2-40B4-BE49-F238E27FC236}">
                <a16:creationId xmlns:a16="http://schemas.microsoft.com/office/drawing/2014/main" id="{9E65EF52-00E5-F933-FCA3-97FDA68A3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3156" y="4610207"/>
            <a:ext cx="242731" cy="186343"/>
          </a:xfrm>
          <a:prstGeom prst="rect">
            <a:avLst/>
          </a:prstGeom>
        </p:spPr>
      </p:pic>
      <p:sp>
        <p:nvSpPr>
          <p:cNvPr id="62" name="TextBox 61">
            <a:extLst>
              <a:ext uri="{FF2B5EF4-FFF2-40B4-BE49-F238E27FC236}">
                <a16:creationId xmlns:a16="http://schemas.microsoft.com/office/drawing/2014/main" id="{C3BCC9CE-D33E-A1CA-FDEC-E8F885014C66}"/>
              </a:ext>
            </a:extLst>
          </p:cNvPr>
          <p:cNvSpPr txBox="1"/>
          <p:nvPr/>
        </p:nvSpPr>
        <p:spPr>
          <a:xfrm>
            <a:off x="6558263" y="4613707"/>
            <a:ext cx="1941879"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Paginated Reports</a:t>
            </a:r>
          </a:p>
        </p:txBody>
      </p:sp>
      <p:pic>
        <p:nvPicPr>
          <p:cNvPr id="63" name="Graphic 62" descr="Flag with solid fill">
            <a:extLst>
              <a:ext uri="{FF2B5EF4-FFF2-40B4-BE49-F238E27FC236}">
                <a16:creationId xmlns:a16="http://schemas.microsoft.com/office/drawing/2014/main" id="{AB86B730-724C-0FF3-90BF-35416BE6DD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33911" y="4608305"/>
            <a:ext cx="242731" cy="186343"/>
          </a:xfrm>
          <a:prstGeom prst="rect">
            <a:avLst/>
          </a:prstGeom>
        </p:spPr>
      </p:pic>
      <p:sp>
        <p:nvSpPr>
          <p:cNvPr id="64" name="Rectangle 63">
            <a:extLst>
              <a:ext uri="{FF2B5EF4-FFF2-40B4-BE49-F238E27FC236}">
                <a16:creationId xmlns:a16="http://schemas.microsoft.com/office/drawing/2014/main" id="{8490AF45-4ED2-8FA8-7099-FB2102672387}"/>
              </a:ext>
            </a:extLst>
          </p:cNvPr>
          <p:cNvSpPr/>
          <p:nvPr/>
        </p:nvSpPr>
        <p:spPr>
          <a:xfrm>
            <a:off x="9465344" y="4595379"/>
            <a:ext cx="2063370" cy="186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lumMod val="95000"/>
                    <a:lumOff val="5000"/>
                  </a:schemeClr>
                </a:solidFill>
              </a:rPr>
              <a:t>Hardening</a:t>
            </a:r>
          </a:p>
        </p:txBody>
      </p:sp>
      <p:sp>
        <p:nvSpPr>
          <p:cNvPr id="65" name="TextBox 64">
            <a:extLst>
              <a:ext uri="{FF2B5EF4-FFF2-40B4-BE49-F238E27FC236}">
                <a16:creationId xmlns:a16="http://schemas.microsoft.com/office/drawing/2014/main" id="{FD86AA43-BD46-1C08-A051-D909D959B174}"/>
              </a:ext>
            </a:extLst>
          </p:cNvPr>
          <p:cNvSpPr txBox="1"/>
          <p:nvPr/>
        </p:nvSpPr>
        <p:spPr>
          <a:xfrm>
            <a:off x="1258078" y="4923651"/>
            <a:ext cx="8418967" cy="1702187"/>
          </a:xfrm>
          <a:prstGeom prst="rect">
            <a:avLst/>
          </a:prstGeom>
          <a:solidFill>
            <a:schemeClr val="bg1">
              <a:lumMod val="95000"/>
            </a:schemeClr>
          </a:solidFill>
          <a:ln>
            <a:solidFill>
              <a:schemeClr val="tx1"/>
            </a:solidFill>
            <a:prstDash val="dash"/>
          </a:ln>
        </p:spPr>
        <p:txBody>
          <a:bodyPr wrap="square" rtlCol="0">
            <a:normAutofit/>
          </a:bodyPr>
          <a:lstStyle/>
          <a:p>
            <a:pPr algn="l">
              <a:lnSpc>
                <a:spcPct val="110000"/>
              </a:lnSpc>
              <a:spcBef>
                <a:spcPts val="200"/>
              </a:spcBef>
              <a:spcAft>
                <a:spcPts val="200"/>
              </a:spcAft>
            </a:pPr>
            <a:r>
              <a:rPr lang="en-US" sz="1100" b="1" kern="100">
                <a:solidFill>
                  <a:srgbClr val="373737"/>
                </a:solidFill>
                <a:latin typeface="Calibri" panose="020F0502020204030204" pitchFamily="34" charset="0"/>
                <a:cs typeface="Calibri" panose="020F0502020204030204" pitchFamily="34" charset="0"/>
              </a:rPr>
              <a:t>DevOps Integration</a:t>
            </a:r>
          </a:p>
        </p:txBody>
      </p:sp>
      <p:sp>
        <p:nvSpPr>
          <p:cNvPr id="66" name="Rectangle 65">
            <a:extLst>
              <a:ext uri="{FF2B5EF4-FFF2-40B4-BE49-F238E27FC236}">
                <a16:creationId xmlns:a16="http://schemas.microsoft.com/office/drawing/2014/main" id="{D59A7A67-1E1D-E169-C613-4DEEDC269537}"/>
              </a:ext>
            </a:extLst>
          </p:cNvPr>
          <p:cNvSpPr/>
          <p:nvPr/>
        </p:nvSpPr>
        <p:spPr>
          <a:xfrm>
            <a:off x="1598065" y="5122500"/>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67" name="Graphic 66" descr="Star with solid fill">
            <a:extLst>
              <a:ext uri="{FF2B5EF4-FFF2-40B4-BE49-F238E27FC236}">
                <a16:creationId xmlns:a16="http://schemas.microsoft.com/office/drawing/2014/main" id="{7EC7A3E6-B724-509F-FD42-AB7738ECE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2628" y="5104173"/>
            <a:ext cx="242731" cy="186343"/>
          </a:xfrm>
          <a:prstGeom prst="rect">
            <a:avLst/>
          </a:prstGeom>
        </p:spPr>
      </p:pic>
      <p:sp>
        <p:nvSpPr>
          <p:cNvPr id="68" name="TextBox 67">
            <a:extLst>
              <a:ext uri="{FF2B5EF4-FFF2-40B4-BE49-F238E27FC236}">
                <a16:creationId xmlns:a16="http://schemas.microsoft.com/office/drawing/2014/main" id="{CE888B10-BFE6-8007-2396-C5CEF38C0C0A}"/>
              </a:ext>
            </a:extLst>
          </p:cNvPr>
          <p:cNvSpPr txBox="1"/>
          <p:nvPr/>
        </p:nvSpPr>
        <p:spPr>
          <a:xfrm>
            <a:off x="1543496" y="5122501"/>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Databricks: Deployment Pipeline</a:t>
            </a:r>
          </a:p>
        </p:txBody>
      </p:sp>
      <p:pic>
        <p:nvPicPr>
          <p:cNvPr id="69" name="Graphic 68" descr="Flag with solid fill">
            <a:extLst>
              <a:ext uri="{FF2B5EF4-FFF2-40B4-BE49-F238E27FC236}">
                <a16:creationId xmlns:a16="http://schemas.microsoft.com/office/drawing/2014/main" id="{80588633-3722-AB9A-AB22-D350024EDD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143" y="5117099"/>
            <a:ext cx="242731" cy="186343"/>
          </a:xfrm>
          <a:prstGeom prst="rect">
            <a:avLst/>
          </a:prstGeom>
        </p:spPr>
      </p:pic>
      <p:sp>
        <p:nvSpPr>
          <p:cNvPr id="70" name="Rectangle 69">
            <a:extLst>
              <a:ext uri="{FF2B5EF4-FFF2-40B4-BE49-F238E27FC236}">
                <a16:creationId xmlns:a16="http://schemas.microsoft.com/office/drawing/2014/main" id="{FF9B50FF-2287-958E-90C4-D92F6ECE04D7}"/>
              </a:ext>
            </a:extLst>
          </p:cNvPr>
          <p:cNvSpPr/>
          <p:nvPr/>
        </p:nvSpPr>
        <p:spPr>
          <a:xfrm>
            <a:off x="4457636" y="5106433"/>
            <a:ext cx="2063370" cy="186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2">
                    <a:lumMod val="20000"/>
                    <a:lumOff val="80000"/>
                  </a:schemeClr>
                </a:solidFill>
              </a:rPr>
              <a:t>Databricks TDD</a:t>
            </a:r>
          </a:p>
        </p:txBody>
      </p:sp>
      <p:sp>
        <p:nvSpPr>
          <p:cNvPr id="71" name="Rectangle 70">
            <a:extLst>
              <a:ext uri="{FF2B5EF4-FFF2-40B4-BE49-F238E27FC236}">
                <a16:creationId xmlns:a16="http://schemas.microsoft.com/office/drawing/2014/main" id="{8D09592E-3AEF-31E3-7486-AAB8CEFDB9B4}"/>
              </a:ext>
            </a:extLst>
          </p:cNvPr>
          <p:cNvSpPr/>
          <p:nvPr/>
        </p:nvSpPr>
        <p:spPr>
          <a:xfrm>
            <a:off x="1598065" y="5377365"/>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72" name="Graphic 71" descr="Star with solid fill">
            <a:extLst>
              <a:ext uri="{FF2B5EF4-FFF2-40B4-BE49-F238E27FC236}">
                <a16:creationId xmlns:a16="http://schemas.microsoft.com/office/drawing/2014/main" id="{72DB0C16-1828-2989-7E13-46E4E57B58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2628" y="5359038"/>
            <a:ext cx="242731" cy="186343"/>
          </a:xfrm>
          <a:prstGeom prst="rect">
            <a:avLst/>
          </a:prstGeom>
        </p:spPr>
      </p:pic>
      <p:sp>
        <p:nvSpPr>
          <p:cNvPr id="73" name="TextBox 72">
            <a:extLst>
              <a:ext uri="{FF2B5EF4-FFF2-40B4-BE49-F238E27FC236}">
                <a16:creationId xmlns:a16="http://schemas.microsoft.com/office/drawing/2014/main" id="{C0F905AA-8964-1C4A-D05A-C3AB6F801F42}"/>
              </a:ext>
            </a:extLst>
          </p:cNvPr>
          <p:cNvSpPr txBox="1"/>
          <p:nvPr/>
        </p:nvSpPr>
        <p:spPr>
          <a:xfrm>
            <a:off x="1543496" y="5377366"/>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Kafka: Deployment Pipeline</a:t>
            </a:r>
          </a:p>
        </p:txBody>
      </p:sp>
      <p:pic>
        <p:nvPicPr>
          <p:cNvPr id="74" name="Graphic 73" descr="Flag with solid fill">
            <a:extLst>
              <a:ext uri="{FF2B5EF4-FFF2-40B4-BE49-F238E27FC236}">
                <a16:creationId xmlns:a16="http://schemas.microsoft.com/office/drawing/2014/main" id="{DEBCD22F-DEDE-F705-85E0-2E5700A0BA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143" y="5371964"/>
            <a:ext cx="242731" cy="186343"/>
          </a:xfrm>
          <a:prstGeom prst="rect">
            <a:avLst/>
          </a:prstGeom>
        </p:spPr>
      </p:pic>
      <p:sp>
        <p:nvSpPr>
          <p:cNvPr id="75" name="Rectangle 74">
            <a:extLst>
              <a:ext uri="{FF2B5EF4-FFF2-40B4-BE49-F238E27FC236}">
                <a16:creationId xmlns:a16="http://schemas.microsoft.com/office/drawing/2014/main" id="{A281143A-512A-9114-B071-00AE81D213F0}"/>
              </a:ext>
            </a:extLst>
          </p:cNvPr>
          <p:cNvSpPr/>
          <p:nvPr/>
        </p:nvSpPr>
        <p:spPr>
          <a:xfrm>
            <a:off x="4457636" y="5361297"/>
            <a:ext cx="2063370" cy="186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2">
                    <a:lumMod val="20000"/>
                    <a:lumOff val="80000"/>
                  </a:schemeClr>
                </a:solidFill>
              </a:rPr>
              <a:t>Kafka TDD</a:t>
            </a:r>
          </a:p>
        </p:txBody>
      </p:sp>
      <p:sp>
        <p:nvSpPr>
          <p:cNvPr id="76" name="Rectangle 75">
            <a:extLst>
              <a:ext uri="{FF2B5EF4-FFF2-40B4-BE49-F238E27FC236}">
                <a16:creationId xmlns:a16="http://schemas.microsoft.com/office/drawing/2014/main" id="{4B8479FD-615E-870B-5362-31559046C231}"/>
              </a:ext>
            </a:extLst>
          </p:cNvPr>
          <p:cNvSpPr/>
          <p:nvPr/>
        </p:nvSpPr>
        <p:spPr>
          <a:xfrm>
            <a:off x="1640920" y="5632676"/>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77" name="Graphic 76" descr="Star with solid fill">
            <a:extLst>
              <a:ext uri="{FF2B5EF4-FFF2-40B4-BE49-F238E27FC236}">
                <a16:creationId xmlns:a16="http://schemas.microsoft.com/office/drawing/2014/main" id="{45DB0A33-8CDC-BCA2-5D30-2B3981CF3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483" y="5614349"/>
            <a:ext cx="242731" cy="186343"/>
          </a:xfrm>
          <a:prstGeom prst="rect">
            <a:avLst/>
          </a:prstGeom>
        </p:spPr>
      </p:pic>
      <p:sp>
        <p:nvSpPr>
          <p:cNvPr id="78" name="TextBox 77">
            <a:extLst>
              <a:ext uri="{FF2B5EF4-FFF2-40B4-BE49-F238E27FC236}">
                <a16:creationId xmlns:a16="http://schemas.microsoft.com/office/drawing/2014/main" id="{272A6529-E6C1-F76E-B2F4-353B61A6EB0C}"/>
              </a:ext>
            </a:extLst>
          </p:cNvPr>
          <p:cNvSpPr txBox="1"/>
          <p:nvPr/>
        </p:nvSpPr>
        <p:spPr>
          <a:xfrm>
            <a:off x="1586351" y="5632677"/>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ADF: Deployment Pipeline</a:t>
            </a:r>
          </a:p>
        </p:txBody>
      </p:sp>
      <p:pic>
        <p:nvPicPr>
          <p:cNvPr id="79" name="Graphic 78" descr="Flag with solid fill">
            <a:extLst>
              <a:ext uri="{FF2B5EF4-FFF2-40B4-BE49-F238E27FC236}">
                <a16:creationId xmlns:a16="http://schemas.microsoft.com/office/drawing/2014/main" id="{D7FE70B6-12AE-6B0C-ED8B-0D4F02D255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61998" y="5627275"/>
            <a:ext cx="242731" cy="186343"/>
          </a:xfrm>
          <a:prstGeom prst="rect">
            <a:avLst/>
          </a:prstGeom>
        </p:spPr>
      </p:pic>
      <p:sp>
        <p:nvSpPr>
          <p:cNvPr id="80" name="Rectangle 79">
            <a:extLst>
              <a:ext uri="{FF2B5EF4-FFF2-40B4-BE49-F238E27FC236}">
                <a16:creationId xmlns:a16="http://schemas.microsoft.com/office/drawing/2014/main" id="{4D34D2D7-45E8-EF61-FA21-BDB3975FD002}"/>
              </a:ext>
            </a:extLst>
          </p:cNvPr>
          <p:cNvSpPr/>
          <p:nvPr/>
        </p:nvSpPr>
        <p:spPr>
          <a:xfrm>
            <a:off x="4500491" y="5616608"/>
            <a:ext cx="2063370" cy="186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2">
                    <a:lumMod val="20000"/>
                    <a:lumOff val="80000"/>
                  </a:schemeClr>
                </a:solidFill>
              </a:rPr>
              <a:t>ADF  TDD</a:t>
            </a:r>
          </a:p>
        </p:txBody>
      </p:sp>
      <p:sp>
        <p:nvSpPr>
          <p:cNvPr id="81" name="Arrow: Pentagon 80">
            <a:extLst>
              <a:ext uri="{FF2B5EF4-FFF2-40B4-BE49-F238E27FC236}">
                <a16:creationId xmlns:a16="http://schemas.microsoft.com/office/drawing/2014/main" id="{3E076E7B-B91C-A8EE-3333-D4BDED43E669}"/>
              </a:ext>
            </a:extLst>
          </p:cNvPr>
          <p:cNvSpPr/>
          <p:nvPr/>
        </p:nvSpPr>
        <p:spPr>
          <a:xfrm>
            <a:off x="281492" y="606590"/>
            <a:ext cx="1769851" cy="61622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200"/>
              </a:spcAft>
            </a:pPr>
            <a:r>
              <a:rPr lang="en-US" sz="1600" b="1" kern="100">
                <a:solidFill>
                  <a:schemeClr val="tx1"/>
                </a:solidFill>
                <a:latin typeface="Arial"/>
              </a:rPr>
              <a:t>Pre PI1 </a:t>
            </a:r>
          </a:p>
        </p:txBody>
      </p:sp>
      <p:sp>
        <p:nvSpPr>
          <p:cNvPr id="82" name="Arrow: Chevron 81">
            <a:extLst>
              <a:ext uri="{FF2B5EF4-FFF2-40B4-BE49-F238E27FC236}">
                <a16:creationId xmlns:a16="http://schemas.microsoft.com/office/drawing/2014/main" id="{97AF5EBF-DAD9-1064-CFCE-EB3DCBBEF109}"/>
              </a:ext>
            </a:extLst>
          </p:cNvPr>
          <p:cNvSpPr/>
          <p:nvPr/>
        </p:nvSpPr>
        <p:spPr>
          <a:xfrm>
            <a:off x="4183677"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2</a:t>
            </a:r>
          </a:p>
          <a:p>
            <a:pPr marL="0" marR="0" lvl="0" indent="0" algn="ctr" defTabSz="914400" rtl="0" eaLnBrk="1" fontAlgn="auto" latinLnBrk="0" hangingPunct="1">
              <a:lnSpc>
                <a:spcPct val="90000"/>
              </a:lnSpc>
              <a:spcBef>
                <a:spcPts val="200"/>
              </a:spcBef>
              <a:spcAft>
                <a:spcPts val="200"/>
              </a:spcAft>
              <a:buClrTx/>
              <a:buSzTx/>
              <a:buFontTx/>
              <a:buNone/>
              <a:tabLst/>
              <a:defRPr/>
            </a:pPr>
            <a:r>
              <a:rPr lang="en-US" sz="1200" b="1" i="1" kern="100">
                <a:solidFill>
                  <a:schemeClr val="tx1"/>
                </a:solidFill>
                <a:latin typeface="Arial"/>
              </a:rPr>
              <a:t>Aug</a:t>
            </a:r>
            <a:r>
              <a:rPr kumimoji="0" lang="en-US" sz="1200" b="1" i="1" u="none" strike="noStrike" kern="100" cap="none" spc="0" normalizeH="0" baseline="0" noProof="0">
                <a:ln>
                  <a:noFill/>
                </a:ln>
                <a:solidFill>
                  <a:schemeClr val="tx1"/>
                </a:solidFill>
                <a:effectLst/>
                <a:uLnTx/>
                <a:uFillTx/>
                <a:latin typeface="Arial"/>
                <a:ea typeface="+mn-ea"/>
                <a:cs typeface="+mn-cs"/>
              </a:rPr>
              <a:t> – Oct 2023</a:t>
            </a:r>
          </a:p>
        </p:txBody>
      </p:sp>
      <p:sp>
        <p:nvSpPr>
          <p:cNvPr id="83" name="Arrow: Chevron 82">
            <a:extLst>
              <a:ext uri="{FF2B5EF4-FFF2-40B4-BE49-F238E27FC236}">
                <a16:creationId xmlns:a16="http://schemas.microsoft.com/office/drawing/2014/main" id="{54F146C3-61BB-B152-AE11-E869CF6AE6F8}"/>
              </a:ext>
            </a:extLst>
          </p:cNvPr>
          <p:cNvSpPr/>
          <p:nvPr/>
        </p:nvSpPr>
        <p:spPr>
          <a:xfrm>
            <a:off x="6560354"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3</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Nov – Jan 2024</a:t>
            </a:r>
          </a:p>
        </p:txBody>
      </p:sp>
      <p:sp>
        <p:nvSpPr>
          <p:cNvPr id="84" name="Arrow: Chevron 83">
            <a:extLst>
              <a:ext uri="{FF2B5EF4-FFF2-40B4-BE49-F238E27FC236}">
                <a16:creationId xmlns:a16="http://schemas.microsoft.com/office/drawing/2014/main" id="{AF9D1CCB-0A38-96B9-31C2-799CA0F2A231}"/>
              </a:ext>
            </a:extLst>
          </p:cNvPr>
          <p:cNvSpPr/>
          <p:nvPr/>
        </p:nvSpPr>
        <p:spPr>
          <a:xfrm>
            <a:off x="8928847" y="606590"/>
            <a:ext cx="2643902"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4- Onwards</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Feb 2024 Onwards</a:t>
            </a:r>
            <a:endParaRPr kumimoji="0" lang="en-US" sz="1600" b="1" i="1" u="none" strike="noStrike" kern="100" cap="none" spc="0" normalizeH="0" baseline="0" noProof="0">
              <a:ln>
                <a:noFill/>
              </a:ln>
              <a:solidFill>
                <a:schemeClr val="tx1"/>
              </a:solidFill>
              <a:effectLst/>
              <a:uLnTx/>
              <a:uFillTx/>
              <a:latin typeface="Arial"/>
              <a:ea typeface="+mn-ea"/>
              <a:cs typeface="+mn-cs"/>
            </a:endParaRPr>
          </a:p>
        </p:txBody>
      </p:sp>
      <p:sp>
        <p:nvSpPr>
          <p:cNvPr id="85" name="Arrow: Chevron 84">
            <a:extLst>
              <a:ext uri="{FF2B5EF4-FFF2-40B4-BE49-F238E27FC236}">
                <a16:creationId xmlns:a16="http://schemas.microsoft.com/office/drawing/2014/main" id="{4D364039-7CB4-C6E8-9B57-4FA032619C98}"/>
              </a:ext>
            </a:extLst>
          </p:cNvPr>
          <p:cNvSpPr/>
          <p:nvPr/>
        </p:nvSpPr>
        <p:spPr>
          <a:xfrm>
            <a:off x="1794897" y="606590"/>
            <a:ext cx="2625920" cy="616228"/>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600" b="1" i="0" u="none" strike="noStrike" kern="100" cap="none" spc="0" normalizeH="0" baseline="0" noProof="0">
                <a:ln>
                  <a:noFill/>
                </a:ln>
                <a:solidFill>
                  <a:schemeClr val="tx1"/>
                </a:solidFill>
                <a:effectLst/>
                <a:uLnTx/>
                <a:uFillTx/>
                <a:latin typeface="Arial"/>
                <a:ea typeface="+mn-ea"/>
                <a:cs typeface="+mn-cs"/>
              </a:rPr>
              <a:t>PI 1</a:t>
            </a:r>
          </a:p>
          <a:p>
            <a:pPr marL="0" marR="0" lvl="0" indent="0" algn="ctr" defTabSz="914400" rtl="0" eaLnBrk="1" fontAlgn="auto" latinLnBrk="0" hangingPunct="1">
              <a:lnSpc>
                <a:spcPct val="90000"/>
              </a:lnSpc>
              <a:spcBef>
                <a:spcPts val="200"/>
              </a:spcBef>
              <a:spcAft>
                <a:spcPts val="200"/>
              </a:spcAft>
              <a:buClrTx/>
              <a:buSzTx/>
              <a:buFontTx/>
              <a:buNone/>
              <a:tabLst/>
              <a:defRPr/>
            </a:pPr>
            <a:r>
              <a:rPr kumimoji="0" lang="en-US" sz="1200" b="1" i="1" u="none" strike="noStrike" kern="100" cap="none" spc="0" normalizeH="0" baseline="0" noProof="0">
                <a:ln>
                  <a:noFill/>
                </a:ln>
                <a:solidFill>
                  <a:schemeClr val="tx1"/>
                </a:solidFill>
                <a:effectLst/>
                <a:uLnTx/>
                <a:uFillTx/>
                <a:latin typeface="Arial"/>
                <a:ea typeface="+mn-ea"/>
                <a:cs typeface="+mn-cs"/>
              </a:rPr>
              <a:t>May – Jul 2023</a:t>
            </a:r>
          </a:p>
        </p:txBody>
      </p:sp>
      <p:sp>
        <p:nvSpPr>
          <p:cNvPr id="87" name="Rectangle 86">
            <a:extLst>
              <a:ext uri="{FF2B5EF4-FFF2-40B4-BE49-F238E27FC236}">
                <a16:creationId xmlns:a16="http://schemas.microsoft.com/office/drawing/2014/main" id="{5493C27A-B6B5-25A1-6790-D1AC0DFF7022}"/>
              </a:ext>
            </a:extLst>
          </p:cNvPr>
          <p:cNvSpPr/>
          <p:nvPr/>
        </p:nvSpPr>
        <p:spPr>
          <a:xfrm>
            <a:off x="4509441" y="5911695"/>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88" name="Graphic 87" descr="Star with solid fill">
            <a:extLst>
              <a:ext uri="{FF2B5EF4-FFF2-40B4-BE49-F238E27FC236}">
                <a16:creationId xmlns:a16="http://schemas.microsoft.com/office/drawing/2014/main" id="{ADB1710D-E87E-EBFE-4390-B68C90F65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4004" y="5893368"/>
            <a:ext cx="242731" cy="186343"/>
          </a:xfrm>
          <a:prstGeom prst="rect">
            <a:avLst/>
          </a:prstGeom>
        </p:spPr>
      </p:pic>
      <p:sp>
        <p:nvSpPr>
          <p:cNvPr id="89" name="TextBox 88">
            <a:extLst>
              <a:ext uri="{FF2B5EF4-FFF2-40B4-BE49-F238E27FC236}">
                <a16:creationId xmlns:a16="http://schemas.microsoft.com/office/drawing/2014/main" id="{E2583D2B-0989-D104-450C-354A4EE9A799}"/>
              </a:ext>
            </a:extLst>
          </p:cNvPr>
          <p:cNvSpPr txBox="1"/>
          <p:nvPr/>
        </p:nvSpPr>
        <p:spPr>
          <a:xfrm>
            <a:off x="4454872" y="5911696"/>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Alation: Deployment Pipeline</a:t>
            </a:r>
          </a:p>
        </p:txBody>
      </p:sp>
      <p:pic>
        <p:nvPicPr>
          <p:cNvPr id="90" name="Graphic 89" descr="Flag with solid fill">
            <a:extLst>
              <a:ext uri="{FF2B5EF4-FFF2-40B4-BE49-F238E27FC236}">
                <a16:creationId xmlns:a16="http://schemas.microsoft.com/office/drawing/2014/main" id="{52CE97C3-B6E6-6B85-30B4-65469B1BED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30519" y="5906294"/>
            <a:ext cx="242731" cy="186343"/>
          </a:xfrm>
          <a:prstGeom prst="rect">
            <a:avLst/>
          </a:prstGeom>
        </p:spPr>
      </p:pic>
      <p:sp>
        <p:nvSpPr>
          <p:cNvPr id="92" name="Rectangle 91">
            <a:extLst>
              <a:ext uri="{FF2B5EF4-FFF2-40B4-BE49-F238E27FC236}">
                <a16:creationId xmlns:a16="http://schemas.microsoft.com/office/drawing/2014/main" id="{58030006-0049-4EA0-EDC7-08273C5A4618}"/>
              </a:ext>
            </a:extLst>
          </p:cNvPr>
          <p:cNvSpPr/>
          <p:nvPr/>
        </p:nvSpPr>
        <p:spPr>
          <a:xfrm>
            <a:off x="4552296" y="6167006"/>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93" name="Graphic 92" descr="Star with solid fill">
            <a:extLst>
              <a:ext uri="{FF2B5EF4-FFF2-40B4-BE49-F238E27FC236}">
                <a16:creationId xmlns:a16="http://schemas.microsoft.com/office/drawing/2014/main" id="{46D33388-8EBC-FCAD-32A1-613598B7A2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6859" y="6148679"/>
            <a:ext cx="242731" cy="186343"/>
          </a:xfrm>
          <a:prstGeom prst="rect">
            <a:avLst/>
          </a:prstGeom>
        </p:spPr>
      </p:pic>
      <p:sp>
        <p:nvSpPr>
          <p:cNvPr id="94" name="TextBox 93">
            <a:extLst>
              <a:ext uri="{FF2B5EF4-FFF2-40B4-BE49-F238E27FC236}">
                <a16:creationId xmlns:a16="http://schemas.microsoft.com/office/drawing/2014/main" id="{131995E9-E0E5-7932-E5A4-B26543A7E155}"/>
              </a:ext>
            </a:extLst>
          </p:cNvPr>
          <p:cNvSpPr txBox="1"/>
          <p:nvPr/>
        </p:nvSpPr>
        <p:spPr>
          <a:xfrm>
            <a:off x="4497727" y="6167007"/>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Snowflake: Deployment Pipeline</a:t>
            </a:r>
          </a:p>
        </p:txBody>
      </p:sp>
      <p:pic>
        <p:nvPicPr>
          <p:cNvPr id="95" name="Graphic 94" descr="Flag with solid fill">
            <a:extLst>
              <a:ext uri="{FF2B5EF4-FFF2-40B4-BE49-F238E27FC236}">
                <a16:creationId xmlns:a16="http://schemas.microsoft.com/office/drawing/2014/main" id="{3CEBBCFC-7A2E-7FF5-C2A9-C743EE77D4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3374" y="6161605"/>
            <a:ext cx="242731" cy="186343"/>
          </a:xfrm>
          <a:prstGeom prst="rect">
            <a:avLst/>
          </a:prstGeom>
        </p:spPr>
      </p:pic>
      <p:sp>
        <p:nvSpPr>
          <p:cNvPr id="97" name="Rectangle 96">
            <a:extLst>
              <a:ext uri="{FF2B5EF4-FFF2-40B4-BE49-F238E27FC236}">
                <a16:creationId xmlns:a16="http://schemas.microsoft.com/office/drawing/2014/main" id="{C954E818-EE11-3445-45CA-8D38854712A8}"/>
              </a:ext>
            </a:extLst>
          </p:cNvPr>
          <p:cNvSpPr/>
          <p:nvPr/>
        </p:nvSpPr>
        <p:spPr>
          <a:xfrm>
            <a:off x="4608270" y="6400696"/>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98" name="Graphic 97" descr="Star with solid fill">
            <a:extLst>
              <a:ext uri="{FF2B5EF4-FFF2-40B4-BE49-F238E27FC236}">
                <a16:creationId xmlns:a16="http://schemas.microsoft.com/office/drawing/2014/main" id="{362E340D-FC8E-B0AD-A313-D5C95E644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2833" y="6382369"/>
            <a:ext cx="242731" cy="186343"/>
          </a:xfrm>
          <a:prstGeom prst="rect">
            <a:avLst/>
          </a:prstGeom>
        </p:spPr>
      </p:pic>
      <p:sp>
        <p:nvSpPr>
          <p:cNvPr id="99" name="TextBox 98">
            <a:extLst>
              <a:ext uri="{FF2B5EF4-FFF2-40B4-BE49-F238E27FC236}">
                <a16:creationId xmlns:a16="http://schemas.microsoft.com/office/drawing/2014/main" id="{2812B51A-43C0-258C-3BE4-5B2136B6EC23}"/>
              </a:ext>
            </a:extLst>
          </p:cNvPr>
          <p:cNvSpPr txBox="1"/>
          <p:nvPr/>
        </p:nvSpPr>
        <p:spPr>
          <a:xfrm>
            <a:off x="4553701" y="6400697"/>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err="1">
                <a:ln/>
                <a:solidFill>
                  <a:sysClr val="windowText" lastClr="000000"/>
                </a:solidFill>
                <a:latin typeface="+mj-lt"/>
                <a:cs typeface="Arial" panose="020B0604020202020204" pitchFamily="34" charset="0"/>
              </a:rPr>
              <a:t>PowerBI</a:t>
            </a:r>
            <a:r>
              <a:rPr lang="en-US" sz="1000" i="1">
                <a:ln/>
                <a:solidFill>
                  <a:sysClr val="windowText" lastClr="000000"/>
                </a:solidFill>
                <a:latin typeface="+mj-lt"/>
                <a:cs typeface="Arial" panose="020B0604020202020204" pitchFamily="34" charset="0"/>
              </a:rPr>
              <a:t>: Deployment Pipeline</a:t>
            </a:r>
          </a:p>
        </p:txBody>
      </p:sp>
      <p:pic>
        <p:nvPicPr>
          <p:cNvPr id="100" name="Graphic 99" descr="Flag with solid fill">
            <a:extLst>
              <a:ext uri="{FF2B5EF4-FFF2-40B4-BE49-F238E27FC236}">
                <a16:creationId xmlns:a16="http://schemas.microsoft.com/office/drawing/2014/main" id="{899789F7-484E-8221-DFC4-8D64E01980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9348" y="6395295"/>
            <a:ext cx="242731" cy="186343"/>
          </a:xfrm>
          <a:prstGeom prst="rect">
            <a:avLst/>
          </a:prstGeom>
        </p:spPr>
      </p:pic>
      <p:sp>
        <p:nvSpPr>
          <p:cNvPr id="101" name="Rectangle 100">
            <a:extLst>
              <a:ext uri="{FF2B5EF4-FFF2-40B4-BE49-F238E27FC236}">
                <a16:creationId xmlns:a16="http://schemas.microsoft.com/office/drawing/2014/main" id="{7D21B6FE-85D6-591C-6F42-11BDA831F8C6}"/>
              </a:ext>
            </a:extLst>
          </p:cNvPr>
          <p:cNvSpPr/>
          <p:nvPr/>
        </p:nvSpPr>
        <p:spPr>
          <a:xfrm>
            <a:off x="7467841" y="6384628"/>
            <a:ext cx="2063370" cy="186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err="1">
                <a:solidFill>
                  <a:schemeClr val="accent2">
                    <a:lumMod val="20000"/>
                    <a:lumOff val="80000"/>
                  </a:schemeClr>
                </a:solidFill>
              </a:rPr>
              <a:t>PowerBI</a:t>
            </a:r>
            <a:r>
              <a:rPr lang="en-US" sz="1000">
                <a:solidFill>
                  <a:schemeClr val="accent2">
                    <a:lumMod val="20000"/>
                    <a:lumOff val="80000"/>
                  </a:schemeClr>
                </a:solidFill>
              </a:rPr>
              <a:t>  TDD</a:t>
            </a:r>
          </a:p>
        </p:txBody>
      </p:sp>
      <p:sp>
        <p:nvSpPr>
          <p:cNvPr id="102" name="TextBox 101">
            <a:extLst>
              <a:ext uri="{FF2B5EF4-FFF2-40B4-BE49-F238E27FC236}">
                <a16:creationId xmlns:a16="http://schemas.microsoft.com/office/drawing/2014/main" id="{DF9DCB8D-3889-3F4D-1AD6-356FBECE31C6}"/>
              </a:ext>
            </a:extLst>
          </p:cNvPr>
          <p:cNvSpPr txBox="1"/>
          <p:nvPr/>
        </p:nvSpPr>
        <p:spPr>
          <a:xfrm>
            <a:off x="1884215" y="2168744"/>
            <a:ext cx="4629789" cy="722898"/>
          </a:xfrm>
          <a:prstGeom prst="rect">
            <a:avLst/>
          </a:prstGeom>
          <a:solidFill>
            <a:schemeClr val="bg1">
              <a:lumMod val="95000"/>
            </a:schemeClr>
          </a:solidFill>
          <a:ln>
            <a:solidFill>
              <a:schemeClr val="tx1"/>
            </a:solidFill>
            <a:prstDash val="dash"/>
          </a:ln>
        </p:spPr>
        <p:txBody>
          <a:bodyPr wrap="square" rtlCol="0">
            <a:normAutofit/>
          </a:bodyPr>
          <a:lstStyle/>
          <a:p>
            <a:pPr algn="l">
              <a:lnSpc>
                <a:spcPct val="110000"/>
              </a:lnSpc>
              <a:spcBef>
                <a:spcPts val="200"/>
              </a:spcBef>
              <a:spcAft>
                <a:spcPts val="200"/>
              </a:spcAft>
            </a:pPr>
            <a:r>
              <a:rPr lang="en-US" sz="1100" b="1" kern="100">
                <a:solidFill>
                  <a:srgbClr val="373737"/>
                </a:solidFill>
                <a:latin typeface="Calibri" panose="020F0502020204030204" pitchFamily="34" charset="0"/>
                <a:cs typeface="Calibri" panose="020F0502020204030204" pitchFamily="34" charset="0"/>
              </a:rPr>
              <a:t>Data Validation: </a:t>
            </a:r>
            <a:r>
              <a:rPr lang="en-US" sz="1100" kern="100">
                <a:solidFill>
                  <a:srgbClr val="373737"/>
                </a:solidFill>
                <a:latin typeface="Calibri" panose="020F0502020204030204" pitchFamily="34" charset="0"/>
                <a:cs typeface="Calibri" panose="020F0502020204030204" pitchFamily="34" charset="0"/>
              </a:rPr>
              <a:t>Gold Vs ODW/EDW </a:t>
            </a:r>
            <a:endParaRPr lang="en-US" sz="1100" b="1" kern="100">
              <a:solidFill>
                <a:srgbClr val="373737"/>
              </a:solidFill>
              <a:latin typeface="Calibri" panose="020F0502020204030204" pitchFamily="34" charset="0"/>
              <a:cs typeface="Calibri" panose="020F0502020204030204" pitchFamily="34" charset="0"/>
            </a:endParaRPr>
          </a:p>
        </p:txBody>
      </p:sp>
      <p:sp>
        <p:nvSpPr>
          <p:cNvPr id="103" name="Rectangle 102">
            <a:extLst>
              <a:ext uri="{FF2B5EF4-FFF2-40B4-BE49-F238E27FC236}">
                <a16:creationId xmlns:a16="http://schemas.microsoft.com/office/drawing/2014/main" id="{9F6D9B98-8AF2-64AA-E5CD-8793657FB6AC}"/>
              </a:ext>
            </a:extLst>
          </p:cNvPr>
          <p:cNvSpPr/>
          <p:nvPr/>
        </p:nvSpPr>
        <p:spPr>
          <a:xfrm>
            <a:off x="2280578" y="2384326"/>
            <a:ext cx="1845967" cy="1783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104" name="Graphic 103" descr="Star with solid fill">
            <a:extLst>
              <a:ext uri="{FF2B5EF4-FFF2-40B4-BE49-F238E27FC236}">
                <a16:creationId xmlns:a16="http://schemas.microsoft.com/office/drawing/2014/main" id="{DABAD0A9-9A78-AB7A-A4AD-BABCEBD43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9622" y="2387824"/>
            <a:ext cx="242731" cy="186343"/>
          </a:xfrm>
          <a:prstGeom prst="rect">
            <a:avLst/>
          </a:prstGeom>
        </p:spPr>
      </p:pic>
      <p:pic>
        <p:nvPicPr>
          <p:cNvPr id="105" name="Graphic 104" descr="Flag with solid fill">
            <a:extLst>
              <a:ext uri="{FF2B5EF4-FFF2-40B4-BE49-F238E27FC236}">
                <a16:creationId xmlns:a16="http://schemas.microsoft.com/office/drawing/2014/main" id="{0AA74CFC-CE43-2C02-F562-4E88922BDA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1067" y="2359742"/>
            <a:ext cx="242731" cy="186343"/>
          </a:xfrm>
          <a:prstGeom prst="rect">
            <a:avLst/>
          </a:prstGeom>
        </p:spPr>
      </p:pic>
      <p:sp>
        <p:nvSpPr>
          <p:cNvPr id="106" name="Rectangle 105">
            <a:extLst>
              <a:ext uri="{FF2B5EF4-FFF2-40B4-BE49-F238E27FC236}">
                <a16:creationId xmlns:a16="http://schemas.microsoft.com/office/drawing/2014/main" id="{82902CD8-3A6B-CA93-B279-A1D1164EFAF9}"/>
              </a:ext>
            </a:extLst>
          </p:cNvPr>
          <p:cNvSpPr/>
          <p:nvPr/>
        </p:nvSpPr>
        <p:spPr>
          <a:xfrm>
            <a:off x="3529436" y="2638116"/>
            <a:ext cx="2199230" cy="2522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107" name="Graphic 106" descr="Star with solid fill">
            <a:extLst>
              <a:ext uri="{FF2B5EF4-FFF2-40B4-BE49-F238E27FC236}">
                <a16:creationId xmlns:a16="http://schemas.microsoft.com/office/drawing/2014/main" id="{A346AFDE-CB18-BAB8-4E45-994ADBCF02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8156" y="2613631"/>
            <a:ext cx="242731" cy="186343"/>
          </a:xfrm>
          <a:prstGeom prst="rect">
            <a:avLst/>
          </a:prstGeom>
        </p:spPr>
      </p:pic>
      <p:pic>
        <p:nvPicPr>
          <p:cNvPr id="108" name="Graphic 107" descr="Flag with solid fill">
            <a:extLst>
              <a:ext uri="{FF2B5EF4-FFF2-40B4-BE49-F238E27FC236}">
                <a16:creationId xmlns:a16="http://schemas.microsoft.com/office/drawing/2014/main" id="{062D57AC-A362-9798-A23C-90793F1B32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6794" y="2638684"/>
            <a:ext cx="242731" cy="186343"/>
          </a:xfrm>
          <a:prstGeom prst="rect">
            <a:avLst/>
          </a:prstGeom>
        </p:spPr>
      </p:pic>
      <p:sp>
        <p:nvSpPr>
          <p:cNvPr id="112" name="TextBox 111">
            <a:extLst>
              <a:ext uri="{FF2B5EF4-FFF2-40B4-BE49-F238E27FC236}">
                <a16:creationId xmlns:a16="http://schemas.microsoft.com/office/drawing/2014/main" id="{0436A702-3225-754C-20DF-4119D3F62A7D}"/>
              </a:ext>
            </a:extLst>
          </p:cNvPr>
          <p:cNvSpPr txBox="1"/>
          <p:nvPr/>
        </p:nvSpPr>
        <p:spPr>
          <a:xfrm>
            <a:off x="2225128" y="2388117"/>
            <a:ext cx="1093580" cy="99516"/>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Parallel Testing</a:t>
            </a:r>
          </a:p>
        </p:txBody>
      </p:sp>
      <p:sp>
        <p:nvSpPr>
          <p:cNvPr id="113" name="TextBox 112">
            <a:extLst>
              <a:ext uri="{FF2B5EF4-FFF2-40B4-BE49-F238E27FC236}">
                <a16:creationId xmlns:a16="http://schemas.microsoft.com/office/drawing/2014/main" id="{EF21200D-7C6E-B417-4C51-34A81187914F}"/>
              </a:ext>
            </a:extLst>
          </p:cNvPr>
          <p:cNvSpPr txBox="1"/>
          <p:nvPr/>
        </p:nvSpPr>
        <p:spPr>
          <a:xfrm>
            <a:off x="3529435" y="2611767"/>
            <a:ext cx="1842397" cy="151956"/>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Functional Validation</a:t>
            </a:r>
          </a:p>
        </p:txBody>
      </p:sp>
      <p:pic>
        <p:nvPicPr>
          <p:cNvPr id="115" name="Graphic 114" descr="Star with solid fill">
            <a:extLst>
              <a:ext uri="{FF2B5EF4-FFF2-40B4-BE49-F238E27FC236}">
                <a16:creationId xmlns:a16="http://schemas.microsoft.com/office/drawing/2014/main" id="{EB271A5C-C035-0F12-B2AC-0669FBD4B0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469" y="6638344"/>
            <a:ext cx="242731" cy="186343"/>
          </a:xfrm>
          <a:prstGeom prst="rect">
            <a:avLst/>
          </a:prstGeom>
        </p:spPr>
      </p:pic>
      <p:pic>
        <p:nvPicPr>
          <p:cNvPr id="116" name="Graphic 115" descr="Flag with solid fill">
            <a:extLst>
              <a:ext uri="{FF2B5EF4-FFF2-40B4-BE49-F238E27FC236}">
                <a16:creationId xmlns:a16="http://schemas.microsoft.com/office/drawing/2014/main" id="{6FF3B3F9-4F54-057B-2B0B-D11952A1D9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4245" y="6638344"/>
            <a:ext cx="242731" cy="186343"/>
          </a:xfrm>
          <a:prstGeom prst="rect">
            <a:avLst/>
          </a:prstGeom>
        </p:spPr>
      </p:pic>
      <p:sp>
        <p:nvSpPr>
          <p:cNvPr id="117" name="TextBox 116">
            <a:extLst>
              <a:ext uri="{FF2B5EF4-FFF2-40B4-BE49-F238E27FC236}">
                <a16:creationId xmlns:a16="http://schemas.microsoft.com/office/drawing/2014/main" id="{F38C056D-1512-FA08-AF48-8A6219B07021}"/>
              </a:ext>
            </a:extLst>
          </p:cNvPr>
          <p:cNvSpPr txBox="1"/>
          <p:nvPr/>
        </p:nvSpPr>
        <p:spPr>
          <a:xfrm>
            <a:off x="2255116" y="6601189"/>
            <a:ext cx="1413074" cy="93171"/>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Capability Enablement</a:t>
            </a:r>
          </a:p>
        </p:txBody>
      </p:sp>
      <p:sp>
        <p:nvSpPr>
          <p:cNvPr id="118" name="TextBox 117">
            <a:extLst>
              <a:ext uri="{FF2B5EF4-FFF2-40B4-BE49-F238E27FC236}">
                <a16:creationId xmlns:a16="http://schemas.microsoft.com/office/drawing/2014/main" id="{85216903-E519-7225-DA7E-96261BF71E2A}"/>
              </a:ext>
            </a:extLst>
          </p:cNvPr>
          <p:cNvSpPr txBox="1"/>
          <p:nvPr/>
        </p:nvSpPr>
        <p:spPr>
          <a:xfrm>
            <a:off x="3865236" y="6591664"/>
            <a:ext cx="2082621" cy="197072"/>
          </a:xfrm>
          <a:prstGeom prst="rect">
            <a:avLst/>
          </a:prstGeom>
          <a:noFill/>
        </p:spPr>
        <p:txBody>
          <a:bodyPr wrap="square" rtlCol="0">
            <a:noAutofit/>
          </a:bodyPr>
          <a:lstStyle/>
          <a:p>
            <a:pPr algn="l">
              <a:lnSpc>
                <a:spcPct val="110000"/>
              </a:lnSpc>
              <a:spcBef>
                <a:spcPts val="200"/>
              </a:spcBef>
              <a:spcAft>
                <a:spcPts val="200"/>
              </a:spcAft>
            </a:pPr>
            <a:r>
              <a:rPr lang="en-US" sz="1000" i="1">
                <a:ln/>
                <a:solidFill>
                  <a:sysClr val="windowText" lastClr="000000"/>
                </a:solidFill>
                <a:latin typeface="+mj-lt"/>
                <a:cs typeface="Arial" panose="020B0604020202020204" pitchFamily="34" charset="0"/>
              </a:rPr>
              <a:t>Capability Operationalization</a:t>
            </a:r>
          </a:p>
        </p:txBody>
      </p:sp>
      <p:sp>
        <p:nvSpPr>
          <p:cNvPr id="86" name="Rectangle 85">
            <a:extLst>
              <a:ext uri="{FF2B5EF4-FFF2-40B4-BE49-F238E27FC236}">
                <a16:creationId xmlns:a16="http://schemas.microsoft.com/office/drawing/2014/main" id="{04B24933-2AA7-1234-B3DB-CE2BACC8695E}"/>
              </a:ext>
            </a:extLst>
          </p:cNvPr>
          <p:cNvSpPr/>
          <p:nvPr/>
        </p:nvSpPr>
        <p:spPr>
          <a:xfrm>
            <a:off x="1617491" y="5891134"/>
            <a:ext cx="2638496" cy="18634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20000"/>
                  <a:lumOff val="80000"/>
                </a:schemeClr>
              </a:solidFill>
            </a:endParaRPr>
          </a:p>
        </p:txBody>
      </p:sp>
      <p:pic>
        <p:nvPicPr>
          <p:cNvPr id="91" name="Graphic 90" descr="Star with solid fill">
            <a:extLst>
              <a:ext uri="{FF2B5EF4-FFF2-40B4-BE49-F238E27FC236}">
                <a16:creationId xmlns:a16="http://schemas.microsoft.com/office/drawing/2014/main" id="{66A93E5F-2E80-D2CC-A7C2-A11C2D3D3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2054" y="5872807"/>
            <a:ext cx="242731" cy="186343"/>
          </a:xfrm>
          <a:prstGeom prst="rect">
            <a:avLst/>
          </a:prstGeom>
        </p:spPr>
      </p:pic>
      <p:sp>
        <p:nvSpPr>
          <p:cNvPr id="96" name="TextBox 95">
            <a:extLst>
              <a:ext uri="{FF2B5EF4-FFF2-40B4-BE49-F238E27FC236}">
                <a16:creationId xmlns:a16="http://schemas.microsoft.com/office/drawing/2014/main" id="{BE4DE5BC-F487-2458-727D-BC5309115D72}"/>
              </a:ext>
            </a:extLst>
          </p:cNvPr>
          <p:cNvSpPr txBox="1"/>
          <p:nvPr/>
        </p:nvSpPr>
        <p:spPr>
          <a:xfrm>
            <a:off x="1562922" y="5891135"/>
            <a:ext cx="2082622" cy="186342"/>
          </a:xfrm>
          <a:prstGeom prst="rect">
            <a:avLst/>
          </a:prstGeom>
          <a:noFill/>
        </p:spPr>
        <p:txBody>
          <a:bodyPr wrap="square" rtlCol="0">
            <a:noAutofit/>
          </a:bodyPr>
          <a:lstStyle/>
          <a:p>
            <a:pPr algn="l">
              <a:lnSpc>
                <a:spcPct val="110000"/>
              </a:lnSpc>
              <a:spcBef>
                <a:spcPts val="200"/>
              </a:spcBef>
              <a:spcAft>
                <a:spcPts val="200"/>
              </a:spcAft>
            </a:pPr>
            <a:r>
              <a:rPr lang="en-US" sz="1000" i="1" err="1">
                <a:ln/>
                <a:solidFill>
                  <a:sysClr val="windowText" lastClr="000000"/>
                </a:solidFill>
                <a:latin typeface="+mj-lt"/>
                <a:cs typeface="Arial" panose="020B0604020202020204" pitchFamily="34" charset="0"/>
              </a:rPr>
              <a:t>Databuck</a:t>
            </a:r>
            <a:r>
              <a:rPr lang="en-US" sz="1000" i="1">
                <a:ln/>
                <a:solidFill>
                  <a:sysClr val="windowText" lastClr="000000"/>
                </a:solidFill>
                <a:latin typeface="+mj-lt"/>
                <a:cs typeface="Arial" panose="020B0604020202020204" pitchFamily="34" charset="0"/>
              </a:rPr>
              <a:t>: Deployment Pipeline</a:t>
            </a:r>
          </a:p>
        </p:txBody>
      </p:sp>
      <p:pic>
        <p:nvPicPr>
          <p:cNvPr id="119" name="Graphic 118" descr="Flag with solid fill">
            <a:extLst>
              <a:ext uri="{FF2B5EF4-FFF2-40B4-BE49-F238E27FC236}">
                <a16:creationId xmlns:a16="http://schemas.microsoft.com/office/drawing/2014/main" id="{0C10B1E9-4915-B23C-32B7-A83932858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66796" y="5924680"/>
            <a:ext cx="242731" cy="186343"/>
          </a:xfrm>
          <a:prstGeom prst="rect">
            <a:avLst/>
          </a:prstGeom>
        </p:spPr>
      </p:pic>
    </p:spTree>
    <p:extLst>
      <p:ext uri="{BB962C8B-B14F-4D97-AF65-F5344CB8AC3E}">
        <p14:creationId xmlns:p14="http://schemas.microsoft.com/office/powerpoint/2010/main" val="4201052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9867-2C4E-795A-3FE0-C11D98AB9E50}"/>
              </a:ext>
            </a:extLst>
          </p:cNvPr>
          <p:cNvSpPr>
            <a:spLocks noGrp="1"/>
          </p:cNvSpPr>
          <p:nvPr>
            <p:ph type="title"/>
          </p:nvPr>
        </p:nvSpPr>
        <p:spPr>
          <a:xfrm>
            <a:off x="243840" y="151747"/>
            <a:ext cx="11704320" cy="424732"/>
          </a:xfrm>
        </p:spPr>
        <p:txBody>
          <a:bodyPr/>
          <a:lstStyle/>
          <a:p>
            <a:r>
              <a:rPr lang="en-US"/>
              <a:t>Key Documents Consumed</a:t>
            </a:r>
          </a:p>
        </p:txBody>
      </p:sp>
      <p:sp>
        <p:nvSpPr>
          <p:cNvPr id="3" name="Slide Number Placeholder 2">
            <a:extLst>
              <a:ext uri="{FF2B5EF4-FFF2-40B4-BE49-F238E27FC236}">
                <a16:creationId xmlns:a16="http://schemas.microsoft.com/office/drawing/2014/main" id="{3C85D3E6-11C4-838B-1135-F46EBDADA61A}"/>
              </a:ext>
            </a:extLst>
          </p:cNvPr>
          <p:cNvSpPr>
            <a:spLocks noGrp="1"/>
          </p:cNvSpPr>
          <p:nvPr>
            <p:ph type="sldNum" sz="quarter" idx="10"/>
          </p:nvPr>
        </p:nvSpPr>
        <p:spPr/>
        <p:txBody>
          <a:bodyPr/>
          <a:lstStyle/>
          <a:p>
            <a:fld id="{C9EBFD1A-B7A0-466A-B83C-FDA8DD378B8A}" type="slidenum">
              <a:rPr lang="en-US" smtClean="0"/>
              <a:pPr/>
              <a:t>63</a:t>
            </a:fld>
            <a:endParaRPr lang="en-US"/>
          </a:p>
        </p:txBody>
      </p:sp>
      <p:graphicFrame>
        <p:nvGraphicFramePr>
          <p:cNvPr id="6" name="Table 6">
            <a:extLst>
              <a:ext uri="{FF2B5EF4-FFF2-40B4-BE49-F238E27FC236}">
                <a16:creationId xmlns:a16="http://schemas.microsoft.com/office/drawing/2014/main" id="{31864DF3-1CD9-9D1C-3257-688297776AA6}"/>
              </a:ext>
            </a:extLst>
          </p:cNvPr>
          <p:cNvGraphicFramePr>
            <a:graphicFrameLocks noGrp="1"/>
          </p:cNvGraphicFramePr>
          <p:nvPr>
            <p:ph sz="quarter" idx="12"/>
            <p:extLst>
              <p:ext uri="{D42A27DB-BD31-4B8C-83A1-F6EECF244321}">
                <p14:modId xmlns:p14="http://schemas.microsoft.com/office/powerpoint/2010/main" val="2494420093"/>
              </p:ext>
            </p:extLst>
          </p:nvPr>
        </p:nvGraphicFramePr>
        <p:xfrm>
          <a:off x="462483" y="575975"/>
          <a:ext cx="11485677" cy="6101080"/>
        </p:xfrm>
        <a:graphic>
          <a:graphicData uri="http://schemas.openxmlformats.org/drawingml/2006/table">
            <a:tbl>
              <a:tblPr firstRow="1" bandRow="1">
                <a:tableStyleId>{5C22544A-7EE6-4342-B048-85BDC9FD1C3A}</a:tableStyleId>
              </a:tblPr>
              <a:tblGrid>
                <a:gridCol w="2880471">
                  <a:extLst>
                    <a:ext uri="{9D8B030D-6E8A-4147-A177-3AD203B41FA5}">
                      <a16:colId xmlns:a16="http://schemas.microsoft.com/office/drawing/2014/main" val="101149006"/>
                    </a:ext>
                  </a:extLst>
                </a:gridCol>
                <a:gridCol w="4302603">
                  <a:extLst>
                    <a:ext uri="{9D8B030D-6E8A-4147-A177-3AD203B41FA5}">
                      <a16:colId xmlns:a16="http://schemas.microsoft.com/office/drawing/2014/main" val="2287418594"/>
                    </a:ext>
                  </a:extLst>
                </a:gridCol>
                <a:gridCol w="4302603">
                  <a:extLst>
                    <a:ext uri="{9D8B030D-6E8A-4147-A177-3AD203B41FA5}">
                      <a16:colId xmlns:a16="http://schemas.microsoft.com/office/drawing/2014/main" val="517729815"/>
                    </a:ext>
                  </a:extLst>
                </a:gridCol>
              </a:tblGrid>
              <a:tr h="370840">
                <a:tc>
                  <a:txBody>
                    <a:bodyPr/>
                    <a:lstStyle/>
                    <a:p>
                      <a:r>
                        <a:rPr lang="en-US"/>
                        <a:t>Document</a:t>
                      </a:r>
                    </a:p>
                  </a:txBody>
                  <a:tcPr/>
                </a:tc>
                <a:tc>
                  <a:txBody>
                    <a:bodyPr/>
                    <a:lstStyle/>
                    <a:p>
                      <a:r>
                        <a:rPr lang="en-US"/>
                        <a:t>Link</a:t>
                      </a:r>
                    </a:p>
                  </a:txBody>
                  <a:tcPr/>
                </a:tc>
                <a:tc>
                  <a:txBody>
                    <a:bodyPr/>
                    <a:lstStyle/>
                    <a:p>
                      <a:r>
                        <a:rPr lang="en-US"/>
                        <a:t>Derivations</a:t>
                      </a:r>
                    </a:p>
                  </a:txBody>
                  <a:tcPr/>
                </a:tc>
                <a:extLst>
                  <a:ext uri="{0D108BD9-81ED-4DB2-BD59-A6C34878D82A}">
                    <a16:rowId xmlns:a16="http://schemas.microsoft.com/office/drawing/2014/main" val="4231764620"/>
                  </a:ext>
                </a:extLst>
              </a:tr>
              <a:tr h="370840">
                <a:tc>
                  <a:txBody>
                    <a:bodyPr/>
                    <a:lstStyle/>
                    <a:p>
                      <a:r>
                        <a:rPr lang="en-US" sz="1600"/>
                        <a:t>Data &amp; Analytics Operating Framework</a:t>
                      </a:r>
                    </a:p>
                  </a:txBody>
                  <a:tcPr/>
                </a:tc>
                <a:tc>
                  <a:txBody>
                    <a:bodyPr/>
                    <a:lstStyle/>
                    <a:p>
                      <a:r>
                        <a:rPr lang="en-US" sz="1600">
                          <a:hlinkClick r:id="rId2"/>
                        </a:rPr>
                        <a:t>Herbalife One - Data &amp; Analytics Operating Frameworks - All Documents (sharepoint.com)</a:t>
                      </a:r>
                      <a:endParaRPr lang="en-US" sz="1600"/>
                    </a:p>
                  </a:txBody>
                  <a:tcPr/>
                </a:tc>
                <a:tc>
                  <a:txBody>
                    <a:bodyPr/>
                    <a:lstStyle/>
                    <a:p>
                      <a:pPr marL="342900" indent="-342900">
                        <a:buFont typeface="Arial" panose="020B0604020202020204" pitchFamily="34" charset="0"/>
                        <a:buChar char="•"/>
                      </a:pPr>
                      <a:r>
                        <a:rPr lang="en-US" sz="1600"/>
                        <a:t>Data Product Operating Model</a:t>
                      </a:r>
                    </a:p>
                    <a:p>
                      <a:pPr marL="342900" indent="-342900">
                        <a:buFont typeface="Arial" panose="020B0604020202020204" pitchFamily="34" charset="0"/>
                        <a:buChar char="•"/>
                      </a:pPr>
                      <a:r>
                        <a:rPr lang="en-US" sz="1600"/>
                        <a:t>Use Cases</a:t>
                      </a:r>
                    </a:p>
                    <a:p>
                      <a:pPr marL="342900" indent="-342900">
                        <a:buFont typeface="Arial" panose="020B0604020202020204" pitchFamily="34" charset="0"/>
                        <a:buChar char="•"/>
                      </a:pPr>
                      <a:r>
                        <a:rPr lang="en-US" sz="1600"/>
                        <a:t>Roadmap</a:t>
                      </a:r>
                    </a:p>
                  </a:txBody>
                  <a:tcPr/>
                </a:tc>
                <a:extLst>
                  <a:ext uri="{0D108BD9-81ED-4DB2-BD59-A6C34878D82A}">
                    <a16:rowId xmlns:a16="http://schemas.microsoft.com/office/drawing/2014/main" val="1925686653"/>
                  </a:ext>
                </a:extLst>
              </a:tr>
              <a:tr h="370840">
                <a:tc>
                  <a:txBody>
                    <a:bodyPr/>
                    <a:lstStyle/>
                    <a:p>
                      <a:r>
                        <a:rPr lang="en-US" sz="1600"/>
                        <a:t>Architecture &amp; Inventory</a:t>
                      </a:r>
                    </a:p>
                  </a:txBody>
                  <a:tcPr/>
                </a:tc>
                <a:tc>
                  <a:txBody>
                    <a:bodyPr/>
                    <a:lstStyle/>
                    <a:p>
                      <a:r>
                        <a:rPr lang="en-US" sz="1600">
                          <a:hlinkClick r:id="rId3"/>
                        </a:rPr>
                        <a:t>Herbalife One - ODW Details - All Documents (sharepoint.com)</a:t>
                      </a:r>
                      <a:endParaRPr lang="en-US" sz="1600"/>
                    </a:p>
                    <a:p>
                      <a:r>
                        <a:rPr lang="en-US" sz="1600">
                          <a:hlinkClick r:id="rId4"/>
                        </a:rPr>
                        <a:t>Herbalife One - Implementation Partner - All Documents (sharepoint.com)</a:t>
                      </a:r>
                      <a:endParaRPr lang="en-US" sz="1600"/>
                    </a:p>
                    <a:p>
                      <a:r>
                        <a:rPr lang="en-US" sz="1600">
                          <a:hlinkClick r:id="rId5"/>
                        </a:rPr>
                        <a:t>Herbalife One - Existing HL Documents - All Documents (sharepoint.com)</a:t>
                      </a:r>
                      <a:endParaRPr lang="en-US" sz="1600"/>
                    </a:p>
                  </a:txBody>
                  <a:tcPr/>
                </a:tc>
                <a:tc>
                  <a:txBody>
                    <a:bodyPr/>
                    <a:lstStyle/>
                    <a:p>
                      <a:pPr marL="285750" indent="-285750">
                        <a:buFont typeface="Arial" panose="020B0604020202020204" pitchFamily="34" charset="0"/>
                        <a:buChar char="•"/>
                      </a:pPr>
                      <a:r>
                        <a:rPr lang="en-US" sz="1600"/>
                        <a:t>Architecture</a:t>
                      </a:r>
                    </a:p>
                    <a:p>
                      <a:pPr marL="285750" indent="-285750">
                        <a:buFont typeface="Arial" panose="020B0604020202020204" pitchFamily="34" charset="0"/>
                        <a:buChar char="•"/>
                      </a:pPr>
                      <a:r>
                        <a:rPr lang="en-US" sz="1600"/>
                        <a:t>Decisions Taken so far and their reason</a:t>
                      </a:r>
                    </a:p>
                    <a:p>
                      <a:pPr marL="285750" indent="-285750">
                        <a:buFont typeface="Arial" panose="020B0604020202020204" pitchFamily="34" charset="0"/>
                        <a:buChar char="•"/>
                      </a:pPr>
                      <a:r>
                        <a:rPr lang="en-US" sz="1600"/>
                        <a:t>Inventory</a:t>
                      </a:r>
                    </a:p>
                  </a:txBody>
                  <a:tcPr/>
                </a:tc>
                <a:extLst>
                  <a:ext uri="{0D108BD9-81ED-4DB2-BD59-A6C34878D82A}">
                    <a16:rowId xmlns:a16="http://schemas.microsoft.com/office/drawing/2014/main" val="818419149"/>
                  </a:ext>
                </a:extLst>
              </a:tr>
              <a:tr h="370840">
                <a:tc>
                  <a:txBody>
                    <a:bodyPr/>
                    <a:lstStyle/>
                    <a:p>
                      <a:r>
                        <a:rPr lang="en-US" sz="1600"/>
                        <a:t>Architecture</a:t>
                      </a:r>
                    </a:p>
                  </a:txBody>
                  <a:tcPr/>
                </a:tc>
                <a:tc>
                  <a:txBody>
                    <a:bodyPr/>
                    <a:lstStyle/>
                    <a:p>
                      <a:r>
                        <a:rPr lang="en-US" sz="1600">
                          <a:hlinkClick r:id="rId6"/>
                        </a:rPr>
                        <a:t>Data Lake ARB Diagram.pptx (sharepoint.com)</a:t>
                      </a:r>
                      <a:endParaRPr lang="en-US" sz="1600"/>
                    </a:p>
                    <a:p>
                      <a:endParaRPr lang="en-US" sz="1600"/>
                    </a:p>
                  </a:txBody>
                  <a:tcPr/>
                </a:tc>
                <a:tc>
                  <a:txBody>
                    <a:bodyPr/>
                    <a:lstStyle/>
                    <a:p>
                      <a:r>
                        <a:rPr lang="en-US" sz="1600"/>
                        <a:t>Data Lake Architecture</a:t>
                      </a:r>
                    </a:p>
                  </a:txBody>
                  <a:tcPr/>
                </a:tc>
                <a:extLst>
                  <a:ext uri="{0D108BD9-81ED-4DB2-BD59-A6C34878D82A}">
                    <a16:rowId xmlns:a16="http://schemas.microsoft.com/office/drawing/2014/main" val="624716360"/>
                  </a:ext>
                </a:extLst>
              </a:tr>
              <a:tr h="370840">
                <a:tc>
                  <a:txBody>
                    <a:bodyPr/>
                    <a:lstStyle/>
                    <a:p>
                      <a:r>
                        <a:rPr lang="en-US" sz="1600"/>
                        <a:t>Tool Selection</a:t>
                      </a:r>
                    </a:p>
                  </a:txBody>
                  <a:tcPr/>
                </a:tc>
                <a:tc>
                  <a:txBody>
                    <a:bodyPr/>
                    <a:lstStyle/>
                    <a:p>
                      <a:r>
                        <a:rPr lang="en-US" sz="1600">
                          <a:hlinkClick r:id="rId7"/>
                        </a:rPr>
                        <a:t>Herbalife One - RFP Documents - All Documents (sharepoint.com)</a:t>
                      </a:r>
                      <a:endParaRPr lang="en-US" sz="1600"/>
                    </a:p>
                  </a:txBody>
                  <a:tcPr/>
                </a:tc>
                <a:tc>
                  <a:txBody>
                    <a:bodyPr/>
                    <a:lstStyle/>
                    <a:p>
                      <a:r>
                        <a:rPr lang="en-US" sz="1600"/>
                        <a:t>Tool Selection details</a:t>
                      </a:r>
                    </a:p>
                  </a:txBody>
                  <a:tcPr/>
                </a:tc>
                <a:extLst>
                  <a:ext uri="{0D108BD9-81ED-4DB2-BD59-A6C34878D82A}">
                    <a16:rowId xmlns:a16="http://schemas.microsoft.com/office/drawing/2014/main" val="4061220254"/>
                  </a:ext>
                </a:extLst>
              </a:tr>
              <a:tr h="370840">
                <a:tc>
                  <a:txBody>
                    <a:bodyPr/>
                    <a:lstStyle/>
                    <a:p>
                      <a:r>
                        <a:rPr lang="en-US" sz="1600"/>
                        <a:t>BRDs</a:t>
                      </a:r>
                    </a:p>
                  </a:txBody>
                  <a:tcPr/>
                </a:tc>
                <a:tc>
                  <a:txBody>
                    <a:bodyPr/>
                    <a:lstStyle/>
                    <a:p>
                      <a:r>
                        <a:rPr lang="en-US" sz="1600">
                          <a:hlinkClick r:id="rId8"/>
                        </a:rPr>
                        <a:t>Herbalife One - BRDs - All Documents (sharepoint.com)</a:t>
                      </a:r>
                      <a:endParaRPr lang="en-US" sz="1600"/>
                    </a:p>
                  </a:txBody>
                  <a:tcPr/>
                </a:tc>
                <a:tc>
                  <a:txBody>
                    <a:bodyPr/>
                    <a:lstStyle/>
                    <a:p>
                      <a:r>
                        <a:rPr lang="en-US" sz="1600"/>
                        <a:t>Requirements for ancillary tools for data lake</a:t>
                      </a:r>
                    </a:p>
                  </a:txBody>
                  <a:tcPr/>
                </a:tc>
                <a:extLst>
                  <a:ext uri="{0D108BD9-81ED-4DB2-BD59-A6C34878D82A}">
                    <a16:rowId xmlns:a16="http://schemas.microsoft.com/office/drawing/2014/main" val="4032832598"/>
                  </a:ext>
                </a:extLst>
              </a:tr>
              <a:tr h="370840">
                <a:tc>
                  <a:txBody>
                    <a:bodyPr/>
                    <a:lstStyle/>
                    <a:p>
                      <a:r>
                        <a:rPr lang="en-US" sz="1600"/>
                        <a:t>OCM Documents</a:t>
                      </a:r>
                    </a:p>
                  </a:txBody>
                  <a:tcPr/>
                </a:tc>
                <a:tc>
                  <a:txBody>
                    <a:bodyPr/>
                    <a:lstStyle/>
                    <a:p>
                      <a:r>
                        <a:rPr lang="en-US" sz="1600">
                          <a:hlinkClick r:id="rId9"/>
                        </a:rPr>
                        <a:t>Herbalife One - Data lake OCM - All Documents (sharepoint.com)</a:t>
                      </a:r>
                      <a:endParaRPr lang="en-US" sz="1600"/>
                    </a:p>
                  </a:txBody>
                  <a:tcPr/>
                </a:tc>
                <a:tc>
                  <a:txBody>
                    <a:bodyPr/>
                    <a:lstStyle/>
                    <a:p>
                      <a:r>
                        <a:rPr lang="en-US" sz="1600"/>
                        <a:t>OCM Documents</a:t>
                      </a:r>
                    </a:p>
                  </a:txBody>
                  <a:tcPr/>
                </a:tc>
                <a:extLst>
                  <a:ext uri="{0D108BD9-81ED-4DB2-BD59-A6C34878D82A}">
                    <a16:rowId xmlns:a16="http://schemas.microsoft.com/office/drawing/2014/main" val="816973044"/>
                  </a:ext>
                </a:extLst>
              </a:tr>
              <a:tr h="370840">
                <a:tc>
                  <a:txBody>
                    <a:bodyPr/>
                    <a:lstStyle/>
                    <a:p>
                      <a:r>
                        <a:rPr lang="en-US" sz="1600"/>
                        <a:t>Data Governance Documents</a:t>
                      </a:r>
                    </a:p>
                  </a:txBody>
                  <a:tcPr/>
                </a:tc>
                <a:tc>
                  <a:txBody>
                    <a:bodyPr/>
                    <a:lstStyle/>
                    <a:p>
                      <a:r>
                        <a:rPr lang="en-US" sz="1600">
                          <a:hlinkClick r:id="rId10"/>
                        </a:rPr>
                        <a:t>Herbalife One - Data Governance - All Documents (sharepoint.com)</a:t>
                      </a:r>
                      <a:endParaRPr lang="en-US" sz="1600"/>
                    </a:p>
                  </a:txBody>
                  <a:tcPr/>
                </a:tc>
                <a:tc>
                  <a:txBody>
                    <a:bodyPr/>
                    <a:lstStyle/>
                    <a:p>
                      <a:r>
                        <a:rPr lang="en-US" sz="1600"/>
                        <a:t>Data Governance documents</a:t>
                      </a:r>
                    </a:p>
                  </a:txBody>
                  <a:tcPr/>
                </a:tc>
                <a:extLst>
                  <a:ext uri="{0D108BD9-81ED-4DB2-BD59-A6C34878D82A}">
                    <a16:rowId xmlns:a16="http://schemas.microsoft.com/office/drawing/2014/main" val="303630154"/>
                  </a:ext>
                </a:extLst>
              </a:tr>
              <a:tr h="370840">
                <a:tc>
                  <a:txBody>
                    <a:bodyPr/>
                    <a:lstStyle/>
                    <a:p>
                      <a:r>
                        <a:rPr lang="en-US" sz="1600"/>
                        <a:t>Roadmap</a:t>
                      </a:r>
                    </a:p>
                  </a:txBody>
                  <a:tcPr/>
                </a:tc>
                <a:tc>
                  <a:txBody>
                    <a:bodyPr/>
                    <a:lstStyle/>
                    <a:p>
                      <a:r>
                        <a:rPr lang="en-US" sz="1600">
                          <a:hlinkClick r:id="rId11"/>
                        </a:rPr>
                        <a:t>Conversion_Plan_Draft.xlsx</a:t>
                      </a:r>
                      <a:endParaRPr lang="en-US" sz="1600"/>
                    </a:p>
                  </a:txBody>
                  <a:tcPr/>
                </a:tc>
                <a:tc>
                  <a:txBody>
                    <a:bodyPr/>
                    <a:lstStyle/>
                    <a:p>
                      <a:r>
                        <a:rPr lang="en-US" sz="1600"/>
                        <a:t>Conversion Roadmap </a:t>
                      </a:r>
                    </a:p>
                  </a:txBody>
                  <a:tcPr/>
                </a:tc>
                <a:extLst>
                  <a:ext uri="{0D108BD9-81ED-4DB2-BD59-A6C34878D82A}">
                    <a16:rowId xmlns:a16="http://schemas.microsoft.com/office/drawing/2014/main" val="1081593875"/>
                  </a:ext>
                </a:extLst>
              </a:tr>
            </a:tbl>
          </a:graphicData>
        </a:graphic>
      </p:graphicFrame>
    </p:spTree>
    <p:extLst>
      <p:ext uri="{BB962C8B-B14F-4D97-AF65-F5344CB8AC3E}">
        <p14:creationId xmlns:p14="http://schemas.microsoft.com/office/powerpoint/2010/main" val="767732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CDF4-FDEA-7451-830F-1DB9B4FBF9BC}"/>
              </a:ext>
            </a:extLst>
          </p:cNvPr>
          <p:cNvSpPr>
            <a:spLocks noGrp="1"/>
          </p:cNvSpPr>
          <p:nvPr>
            <p:ph type="title"/>
          </p:nvPr>
        </p:nvSpPr>
        <p:spPr>
          <a:xfrm>
            <a:off x="243840" y="181858"/>
            <a:ext cx="11704320" cy="424732"/>
          </a:xfrm>
        </p:spPr>
        <p:txBody>
          <a:bodyPr/>
          <a:lstStyle/>
          <a:p>
            <a:r>
              <a:rPr lang="en-US"/>
              <a:t>Data Sharing Capabilities @HL</a:t>
            </a:r>
          </a:p>
        </p:txBody>
      </p:sp>
      <p:sp>
        <p:nvSpPr>
          <p:cNvPr id="3" name="Slide Number Placeholder 2">
            <a:extLst>
              <a:ext uri="{FF2B5EF4-FFF2-40B4-BE49-F238E27FC236}">
                <a16:creationId xmlns:a16="http://schemas.microsoft.com/office/drawing/2014/main" id="{2EF18AAE-5181-AC78-1469-E59DD764B6CA}"/>
              </a:ext>
            </a:extLst>
          </p:cNvPr>
          <p:cNvSpPr>
            <a:spLocks noGrp="1"/>
          </p:cNvSpPr>
          <p:nvPr>
            <p:ph type="sldNum" sz="quarter" idx="10"/>
          </p:nvPr>
        </p:nvSpPr>
        <p:spPr/>
        <p:txBody>
          <a:bodyPr/>
          <a:lstStyle/>
          <a:p>
            <a:fld id="{C9EBFD1A-B7A0-466A-B83C-FDA8DD378B8A}" type="slidenum">
              <a:rPr lang="en-US" smtClean="0"/>
              <a:pPr/>
              <a:t>64</a:t>
            </a:fld>
            <a:endParaRPr lang="en-US"/>
          </a:p>
        </p:txBody>
      </p:sp>
      <p:graphicFrame>
        <p:nvGraphicFramePr>
          <p:cNvPr id="4" name="Table 3">
            <a:extLst>
              <a:ext uri="{FF2B5EF4-FFF2-40B4-BE49-F238E27FC236}">
                <a16:creationId xmlns:a16="http://schemas.microsoft.com/office/drawing/2014/main" id="{84EC03C1-6A3B-B3FD-61BB-B1CBB69F8788}"/>
              </a:ext>
            </a:extLst>
          </p:cNvPr>
          <p:cNvGraphicFramePr>
            <a:graphicFrameLocks noGrp="1"/>
          </p:cNvGraphicFramePr>
          <p:nvPr>
            <p:extLst>
              <p:ext uri="{D42A27DB-BD31-4B8C-83A1-F6EECF244321}">
                <p14:modId xmlns:p14="http://schemas.microsoft.com/office/powerpoint/2010/main" val="2913074323"/>
              </p:ext>
            </p:extLst>
          </p:nvPr>
        </p:nvGraphicFramePr>
        <p:xfrm>
          <a:off x="461848" y="1070896"/>
          <a:ext cx="10374318" cy="4716207"/>
        </p:xfrm>
        <a:graphic>
          <a:graphicData uri="http://schemas.openxmlformats.org/drawingml/2006/table">
            <a:tbl>
              <a:tblPr firstRow="1" firstCol="1" bandRow="1">
                <a:tableStyleId>{5C22544A-7EE6-4342-B048-85BDC9FD1C3A}</a:tableStyleId>
              </a:tblPr>
              <a:tblGrid>
                <a:gridCol w="2705368">
                  <a:extLst>
                    <a:ext uri="{9D8B030D-6E8A-4147-A177-3AD203B41FA5}">
                      <a16:colId xmlns:a16="http://schemas.microsoft.com/office/drawing/2014/main" val="2701726383"/>
                    </a:ext>
                  </a:extLst>
                </a:gridCol>
                <a:gridCol w="7668950">
                  <a:extLst>
                    <a:ext uri="{9D8B030D-6E8A-4147-A177-3AD203B41FA5}">
                      <a16:colId xmlns:a16="http://schemas.microsoft.com/office/drawing/2014/main" val="667998487"/>
                    </a:ext>
                  </a:extLst>
                </a:gridCol>
              </a:tblGrid>
              <a:tr h="540447">
                <a:tc>
                  <a:txBody>
                    <a:bodyPr/>
                    <a:lstStyle/>
                    <a:p>
                      <a:pPr algn="ctr"/>
                      <a:r>
                        <a:rPr lang="en-US" sz="1800" b="1"/>
                        <a:t>Technology</a:t>
                      </a:r>
                    </a:p>
                  </a:txBody>
                  <a:tcPr/>
                </a:tc>
                <a:tc>
                  <a:txBody>
                    <a:bodyPr/>
                    <a:lstStyle/>
                    <a:p>
                      <a:pPr marL="0" algn="ctr" defTabSz="1219170" rtl="0" eaLnBrk="1" latinLnBrk="0" hangingPunct="1"/>
                      <a:r>
                        <a:rPr lang="en-US" sz="1800" b="1" kern="1200">
                          <a:solidFill>
                            <a:schemeClr val="lt1"/>
                          </a:solidFill>
                          <a:latin typeface="+mn-lt"/>
                          <a:ea typeface="+mn-ea"/>
                          <a:cs typeface="+mn-cs"/>
                        </a:rPr>
                        <a:t>Methods</a:t>
                      </a:r>
                    </a:p>
                  </a:txBody>
                  <a:tcPr/>
                </a:tc>
                <a:extLst>
                  <a:ext uri="{0D108BD9-81ED-4DB2-BD59-A6C34878D82A}">
                    <a16:rowId xmlns:a16="http://schemas.microsoft.com/office/drawing/2014/main" val="2332706885"/>
                  </a:ext>
                </a:extLst>
              </a:tr>
              <a:tr h="479111">
                <a:tc>
                  <a:txBody>
                    <a:bodyPr/>
                    <a:lstStyle/>
                    <a:p>
                      <a:r>
                        <a:rPr lang="en-US" sz="2000"/>
                        <a:t>Power BI</a:t>
                      </a:r>
                    </a:p>
                  </a:txBody>
                  <a:tcPr anchor="ctr"/>
                </a:tc>
                <a:tc>
                  <a:txBody>
                    <a:bodyPr/>
                    <a:lstStyle/>
                    <a:p>
                      <a:r>
                        <a:rPr lang="en-US" sz="1600"/>
                        <a:t>Power BI Shared/Golden Datasets</a:t>
                      </a:r>
                    </a:p>
                    <a:p>
                      <a:r>
                        <a:rPr lang="en-US" sz="1600"/>
                        <a:t>Power BI Reports/dashboards</a:t>
                      </a:r>
                    </a:p>
                    <a:p>
                      <a:r>
                        <a:rPr lang="en-US" sz="1600"/>
                        <a:t>Power BI Paginated Reports</a:t>
                      </a:r>
                    </a:p>
                  </a:txBody>
                  <a:tcPr/>
                </a:tc>
                <a:extLst>
                  <a:ext uri="{0D108BD9-81ED-4DB2-BD59-A6C34878D82A}">
                    <a16:rowId xmlns:a16="http://schemas.microsoft.com/office/drawing/2014/main" val="1830940216"/>
                  </a:ext>
                </a:extLst>
              </a:tr>
              <a:tr h="783999">
                <a:tc>
                  <a:txBody>
                    <a:bodyPr/>
                    <a:lstStyle/>
                    <a:p>
                      <a:r>
                        <a:rPr lang="en-US" sz="2000"/>
                        <a:t>Databricks</a:t>
                      </a:r>
                    </a:p>
                  </a:txBody>
                  <a:tcPr anchor="ctr"/>
                </a:tc>
                <a:tc>
                  <a:txBody>
                    <a:bodyPr/>
                    <a:lstStyle/>
                    <a:p>
                      <a:pPr marL="228600" indent="-228600">
                        <a:buFont typeface="+mj-lt"/>
                        <a:buAutoNum type="arabicPeriod"/>
                      </a:pPr>
                      <a:r>
                        <a:rPr lang="en-US" sz="1600"/>
                        <a:t>Open Delta Sharing: </a:t>
                      </a:r>
                      <a:r>
                        <a:rPr lang="en-US" sz="1600" kern="1200">
                          <a:solidFill>
                            <a:schemeClr val="dk1"/>
                          </a:solidFill>
                          <a:latin typeface="+mn-lt"/>
                          <a:ea typeface="+mn-ea"/>
                          <a:cs typeface="+mn-cs"/>
                        </a:rPr>
                        <a:t>If share data with users outside of Databricks workspace, regardless of whether they use Databricks, can use open Delta Sharing to share data securely</a:t>
                      </a:r>
                    </a:p>
                    <a:p>
                      <a:pPr marL="228600" indent="-228600">
                        <a:buFont typeface="+mj-lt"/>
                        <a:buAutoNum type="arabicPeriod"/>
                      </a:pPr>
                      <a:r>
                        <a:rPr lang="en-US" sz="1600"/>
                        <a:t>Databricks to Databricks Sharing: </a:t>
                      </a:r>
                      <a:r>
                        <a:rPr lang="en-US" sz="1600" kern="1200">
                          <a:solidFill>
                            <a:schemeClr val="dk1"/>
                          </a:solidFill>
                          <a:effectLst/>
                          <a:latin typeface="+mn-lt"/>
                          <a:ea typeface="+mn-ea"/>
                          <a:cs typeface="+mn-cs"/>
                        </a:rPr>
                        <a:t>to share data securely with any Databricks user, regardless of account or cloud host, as long as that user has access to a workspace enabled for </a:t>
                      </a:r>
                      <a:r>
                        <a:rPr lang="en-US" sz="1600" u="none" strike="noStrike" kern="1200">
                          <a:solidFill>
                            <a:schemeClr val="dk1"/>
                          </a:solidFill>
                          <a:effectLst/>
                          <a:latin typeface="+mn-lt"/>
                          <a:ea typeface="+mn-ea"/>
                          <a:cs typeface="+mn-cs"/>
                          <a:hlinkClick r:id="rId2"/>
                        </a:rPr>
                        <a:t>Unity Catalog</a:t>
                      </a:r>
                      <a:endParaRPr lang="en-US" sz="1600"/>
                    </a:p>
                  </a:txBody>
                  <a:tcPr/>
                </a:tc>
                <a:extLst>
                  <a:ext uri="{0D108BD9-81ED-4DB2-BD59-A6C34878D82A}">
                    <a16:rowId xmlns:a16="http://schemas.microsoft.com/office/drawing/2014/main" val="724490219"/>
                  </a:ext>
                </a:extLst>
              </a:tr>
              <a:tr h="530594">
                <a:tc>
                  <a:txBody>
                    <a:bodyPr/>
                    <a:lstStyle/>
                    <a:p>
                      <a:r>
                        <a:rPr lang="en-US" sz="2000"/>
                        <a:t>Snowflake</a:t>
                      </a:r>
                    </a:p>
                  </a:txBody>
                  <a:tcPr anchor="ctr"/>
                </a:tc>
                <a:tc>
                  <a:txBody>
                    <a:bodyPr/>
                    <a:lstStyle/>
                    <a:p>
                      <a:pPr marL="171450" indent="-171450" algn="l" defTabSz="1219170" rtl="0" eaLnBrk="1" latinLnBrk="0" hangingPunct="1">
                        <a:buFont typeface="Wingdings" panose="05000000000000000000" pitchFamily="2" charset="2"/>
                        <a:buChar char="Ø"/>
                      </a:pPr>
                      <a:r>
                        <a:rPr lang="en-US" sz="1600" kern="1200">
                          <a:solidFill>
                            <a:schemeClr val="dk1"/>
                          </a:solidFill>
                          <a:latin typeface="+mn-lt"/>
                          <a:ea typeface="+mn-ea"/>
                          <a:cs typeface="+mn-cs"/>
                        </a:rPr>
                        <a:t>Secure Data Sharing:</a:t>
                      </a:r>
                    </a:p>
                    <a:p>
                      <a:pPr marL="838185" lvl="1" indent="-228600" algn="l" defTabSz="1219170" rtl="0" eaLnBrk="1" latinLnBrk="0" hangingPunct="1">
                        <a:buFont typeface="+mj-lt"/>
                        <a:buAutoNum type="arabicPeriod"/>
                      </a:pPr>
                      <a:r>
                        <a:rPr lang="en-US" sz="1600" kern="1200">
                          <a:solidFill>
                            <a:schemeClr val="dk1"/>
                          </a:solidFill>
                          <a:latin typeface="+mn-lt"/>
                          <a:ea typeface="+mn-ea"/>
                          <a:cs typeface="+mn-cs"/>
                        </a:rPr>
                        <a:t>Tables</a:t>
                      </a:r>
                    </a:p>
                    <a:p>
                      <a:pPr marL="838185" lvl="1" indent="-228600" algn="l" defTabSz="1219170" rtl="0" eaLnBrk="1" latinLnBrk="0" hangingPunct="1">
                        <a:buFont typeface="+mj-lt"/>
                        <a:buAutoNum type="arabicPeriod"/>
                      </a:pPr>
                      <a:r>
                        <a:rPr lang="en-US" sz="1600" kern="1200">
                          <a:solidFill>
                            <a:schemeClr val="dk1"/>
                          </a:solidFill>
                          <a:latin typeface="+mn-lt"/>
                          <a:ea typeface="+mn-ea"/>
                          <a:cs typeface="+mn-cs"/>
                        </a:rPr>
                        <a:t>External tables</a:t>
                      </a:r>
                    </a:p>
                    <a:p>
                      <a:pPr marL="838185" lvl="1" indent="-228600" algn="l" defTabSz="1219170" rtl="0" eaLnBrk="1" latinLnBrk="0" hangingPunct="1">
                        <a:buFont typeface="+mj-lt"/>
                        <a:buAutoNum type="arabicPeriod"/>
                      </a:pPr>
                      <a:r>
                        <a:rPr lang="en-US" sz="1600" kern="1200">
                          <a:solidFill>
                            <a:schemeClr val="dk1"/>
                          </a:solidFill>
                          <a:latin typeface="+mn-lt"/>
                          <a:ea typeface="+mn-ea"/>
                          <a:cs typeface="+mn-cs"/>
                        </a:rPr>
                        <a:t>Secure views</a:t>
                      </a:r>
                    </a:p>
                    <a:p>
                      <a:pPr marL="838185" lvl="1" indent="-228600" algn="l" defTabSz="1219170" rtl="0" eaLnBrk="1" latinLnBrk="0" hangingPunct="1">
                        <a:buFont typeface="+mj-lt"/>
                        <a:buAutoNum type="arabicPeriod"/>
                      </a:pPr>
                      <a:r>
                        <a:rPr lang="en-US" sz="1600" kern="1200">
                          <a:solidFill>
                            <a:schemeClr val="dk1"/>
                          </a:solidFill>
                          <a:latin typeface="+mn-lt"/>
                          <a:ea typeface="+mn-ea"/>
                          <a:cs typeface="+mn-cs"/>
                        </a:rPr>
                        <a:t>Secure materialized views</a:t>
                      </a:r>
                    </a:p>
                    <a:p>
                      <a:pPr marL="838185" lvl="1" indent="-228600" algn="l" defTabSz="1219170" rtl="0" eaLnBrk="1" latinLnBrk="0" hangingPunct="1">
                        <a:buFont typeface="+mj-lt"/>
                        <a:buAutoNum type="arabicPeriod"/>
                      </a:pPr>
                      <a:r>
                        <a:rPr lang="en-US" sz="1600" kern="1200">
                          <a:solidFill>
                            <a:schemeClr val="dk1"/>
                          </a:solidFill>
                          <a:latin typeface="+mn-lt"/>
                          <a:ea typeface="+mn-ea"/>
                          <a:cs typeface="+mn-cs"/>
                        </a:rPr>
                        <a:t>Secure UDFs</a:t>
                      </a:r>
                    </a:p>
                    <a:p>
                      <a:pPr marL="171450" indent="-171450" algn="l" defTabSz="1219170" rtl="0" eaLnBrk="1" latinLnBrk="0" hangingPunct="1">
                        <a:buFont typeface="Wingdings" panose="05000000000000000000" pitchFamily="2" charset="2"/>
                        <a:buChar char="Ø"/>
                      </a:pPr>
                      <a:r>
                        <a:rPr lang="en-US" sz="1600" kern="1200">
                          <a:solidFill>
                            <a:schemeClr val="dk1"/>
                          </a:solidFill>
                          <a:latin typeface="+mn-lt"/>
                          <a:ea typeface="+mn-ea"/>
                          <a:cs typeface="+mn-cs"/>
                        </a:rPr>
                        <a:t>Data Sharing via </a:t>
                      </a:r>
                      <a:r>
                        <a:rPr lang="en-US" sz="1600" kern="1200" err="1">
                          <a:solidFill>
                            <a:schemeClr val="dk1"/>
                          </a:solidFill>
                          <a:latin typeface="+mn-lt"/>
                          <a:ea typeface="+mn-ea"/>
                          <a:cs typeface="+mn-cs"/>
                        </a:rPr>
                        <a:t>Snowsight</a:t>
                      </a:r>
                      <a:endParaRPr lang="en-US" sz="1600" kern="1200">
                        <a:solidFill>
                          <a:schemeClr val="dk1"/>
                        </a:solidFill>
                        <a:latin typeface="+mn-lt"/>
                        <a:ea typeface="+mn-ea"/>
                        <a:cs typeface="+mn-cs"/>
                      </a:endParaRPr>
                    </a:p>
                  </a:txBody>
                  <a:tcPr/>
                </a:tc>
                <a:extLst>
                  <a:ext uri="{0D108BD9-81ED-4DB2-BD59-A6C34878D82A}">
                    <a16:rowId xmlns:a16="http://schemas.microsoft.com/office/drawing/2014/main" val="533309176"/>
                  </a:ext>
                </a:extLst>
              </a:tr>
            </a:tbl>
          </a:graphicData>
        </a:graphic>
      </p:graphicFrame>
      <p:sp>
        <p:nvSpPr>
          <p:cNvPr id="5" name="Rectangle 4">
            <a:extLst>
              <a:ext uri="{FF2B5EF4-FFF2-40B4-BE49-F238E27FC236}">
                <a16:creationId xmlns:a16="http://schemas.microsoft.com/office/drawing/2014/main" id="{5FCF761D-97F1-60F3-DA92-1CDEEBAE7781}"/>
              </a:ext>
            </a:extLst>
          </p:cNvPr>
          <p:cNvSpPr/>
          <p:nvPr/>
        </p:nvSpPr>
        <p:spPr>
          <a:xfrm>
            <a:off x="12192000" y="350920"/>
            <a:ext cx="1214678" cy="5113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To be Reviewed</a:t>
            </a:r>
          </a:p>
        </p:txBody>
      </p:sp>
    </p:spTree>
    <p:extLst>
      <p:ext uri="{BB962C8B-B14F-4D97-AF65-F5344CB8AC3E}">
        <p14:creationId xmlns:p14="http://schemas.microsoft.com/office/powerpoint/2010/main" val="135459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chorCtr="0">
            <a:normAutofit fontScale="90000"/>
          </a:bodyPr>
          <a:lstStyle/>
          <a:p>
            <a:r>
              <a:rPr lang="en-US" sz="4400">
                <a:latin typeface="+mj-lt"/>
              </a:rPr>
              <a:t>Snowflake vs Databricks - Rating</a:t>
            </a:r>
            <a:br>
              <a:rPr lang="en-US" sz="4400">
                <a:latin typeface="+mj-lt"/>
              </a:rPr>
            </a:br>
            <a:r>
              <a:rPr lang="en-US" sz="1800">
                <a:latin typeface="+mj-lt"/>
              </a:rPr>
              <a:t>High-level comparison only and is not exhaustive; this needs to be determined as part of discovery phase</a:t>
            </a:r>
          </a:p>
        </p:txBody>
      </p:sp>
      <p:sp>
        <p:nvSpPr>
          <p:cNvPr id="4" name="Slide Number Placeholder 3"/>
          <p:cNvSpPr>
            <a:spLocks noGrp="1"/>
          </p:cNvSpPr>
          <p:nvPr>
            <p:ph type="sldNum" sz="quarter" idx="12"/>
          </p:nvPr>
        </p:nvSpPr>
        <p:spPr/>
        <p:txBody>
          <a:bodyPr/>
          <a:lstStyle/>
          <a:p>
            <a:fld id="{86CB4B4D-7CA3-9044-876B-883B54F8677D}" type="slidenum">
              <a:rPr lang="en-US" smtClean="0"/>
              <a:pPr/>
              <a:t>65</a:t>
            </a:fld>
            <a:endParaRPr lang="en-US"/>
          </a:p>
        </p:txBody>
      </p:sp>
      <p:sp>
        <p:nvSpPr>
          <p:cNvPr id="77" name="Rectangle 6"/>
          <p:cNvSpPr>
            <a:spLocks noChangeArrowheads="1"/>
          </p:cNvSpPr>
          <p:nvPr/>
        </p:nvSpPr>
        <p:spPr bwMode="auto">
          <a:xfrm>
            <a:off x="3081475" y="1678947"/>
            <a:ext cx="2361626" cy="295093"/>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Multi cloud Support</a:t>
            </a:r>
          </a:p>
        </p:txBody>
      </p:sp>
      <p:sp>
        <p:nvSpPr>
          <p:cNvPr id="78" name="Rectangle 6"/>
          <p:cNvSpPr>
            <a:spLocks noChangeArrowheads="1"/>
          </p:cNvSpPr>
          <p:nvPr/>
        </p:nvSpPr>
        <p:spPr bwMode="auto">
          <a:xfrm>
            <a:off x="3081475" y="2086609"/>
            <a:ext cx="2361626" cy="276067"/>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Reduction in compute cost</a:t>
            </a:r>
          </a:p>
        </p:txBody>
      </p:sp>
      <p:sp>
        <p:nvSpPr>
          <p:cNvPr id="82" name="Rectangle 6"/>
          <p:cNvSpPr>
            <a:spLocks noChangeArrowheads="1"/>
          </p:cNvSpPr>
          <p:nvPr/>
        </p:nvSpPr>
        <p:spPr bwMode="auto">
          <a:xfrm>
            <a:off x="3081475" y="2502156"/>
            <a:ext cx="2361626" cy="26724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Reduction in ETL Coding</a:t>
            </a:r>
          </a:p>
        </p:txBody>
      </p:sp>
      <p:sp>
        <p:nvSpPr>
          <p:cNvPr id="83" name="Rectangle 6"/>
          <p:cNvSpPr>
            <a:spLocks noChangeArrowheads="1"/>
          </p:cNvSpPr>
          <p:nvPr/>
        </p:nvSpPr>
        <p:spPr bwMode="auto">
          <a:xfrm>
            <a:off x="3081475" y="2901267"/>
            <a:ext cx="2361626" cy="27325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Reduction in DB Management</a:t>
            </a:r>
          </a:p>
        </p:txBody>
      </p:sp>
      <p:sp>
        <p:nvSpPr>
          <p:cNvPr id="84" name="Rectangle 6"/>
          <p:cNvSpPr>
            <a:spLocks noChangeArrowheads="1"/>
          </p:cNvSpPr>
          <p:nvPr/>
        </p:nvSpPr>
        <p:spPr bwMode="auto">
          <a:xfrm>
            <a:off x="3081587" y="3306387"/>
            <a:ext cx="2361514" cy="378738"/>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Platform Performance</a:t>
            </a:r>
          </a:p>
          <a:p>
            <a:pPr algn="ctr"/>
            <a:r>
              <a:rPr lang="en-US" sz="1200">
                <a:solidFill>
                  <a:schemeClr val="bg1"/>
                </a:solidFill>
              </a:rPr>
              <a:t>(Scalability)</a:t>
            </a:r>
          </a:p>
        </p:txBody>
      </p:sp>
      <p:sp>
        <p:nvSpPr>
          <p:cNvPr id="85" name="Rectangle 6"/>
          <p:cNvSpPr>
            <a:spLocks noChangeArrowheads="1"/>
          </p:cNvSpPr>
          <p:nvPr/>
        </p:nvSpPr>
        <p:spPr bwMode="auto">
          <a:xfrm>
            <a:off x="3081475" y="3816993"/>
            <a:ext cx="2361626" cy="281087"/>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Concurrency and Performance</a:t>
            </a:r>
          </a:p>
        </p:txBody>
      </p:sp>
      <p:sp>
        <p:nvSpPr>
          <p:cNvPr id="111" name="Rectangle 6"/>
          <p:cNvSpPr>
            <a:spLocks noChangeArrowheads="1"/>
          </p:cNvSpPr>
          <p:nvPr/>
        </p:nvSpPr>
        <p:spPr bwMode="auto">
          <a:xfrm>
            <a:off x="3081475" y="4229948"/>
            <a:ext cx="2361626" cy="295093"/>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Operational Expenses</a:t>
            </a:r>
          </a:p>
        </p:txBody>
      </p:sp>
      <p:sp>
        <p:nvSpPr>
          <p:cNvPr id="112" name="Rectangle 6"/>
          <p:cNvSpPr>
            <a:spLocks noChangeArrowheads="1"/>
          </p:cNvSpPr>
          <p:nvPr/>
        </p:nvSpPr>
        <p:spPr bwMode="auto">
          <a:xfrm>
            <a:off x="3081475" y="4637610"/>
            <a:ext cx="2361626" cy="276067"/>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Structure &amp; Semi structure</a:t>
            </a:r>
          </a:p>
        </p:txBody>
      </p:sp>
      <p:sp>
        <p:nvSpPr>
          <p:cNvPr id="113" name="Rectangle 6"/>
          <p:cNvSpPr>
            <a:spLocks noChangeArrowheads="1"/>
          </p:cNvSpPr>
          <p:nvPr/>
        </p:nvSpPr>
        <p:spPr bwMode="auto">
          <a:xfrm>
            <a:off x="3081475" y="5053157"/>
            <a:ext cx="2361626" cy="26724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Integration with MS Azure Services</a:t>
            </a:r>
          </a:p>
        </p:txBody>
      </p:sp>
      <p:sp>
        <p:nvSpPr>
          <p:cNvPr id="114" name="Rectangle 6"/>
          <p:cNvSpPr>
            <a:spLocks noChangeArrowheads="1"/>
          </p:cNvSpPr>
          <p:nvPr/>
        </p:nvSpPr>
        <p:spPr bwMode="auto">
          <a:xfrm>
            <a:off x="3081475" y="5422772"/>
            <a:ext cx="2361626" cy="27325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More secured data</a:t>
            </a:r>
          </a:p>
        </p:txBody>
      </p:sp>
      <p:graphicFrame>
        <p:nvGraphicFramePr>
          <p:cNvPr id="104" name="Table 103"/>
          <p:cNvGraphicFramePr>
            <a:graphicFrameLocks noGrp="1"/>
          </p:cNvGraphicFramePr>
          <p:nvPr/>
        </p:nvGraphicFramePr>
        <p:xfrm>
          <a:off x="308518" y="1400702"/>
          <a:ext cx="2591411" cy="5128092"/>
        </p:xfrm>
        <a:graphic>
          <a:graphicData uri="http://schemas.openxmlformats.org/drawingml/2006/table">
            <a:tbl>
              <a:tblPr firstRow="1" bandRow="1">
                <a:tableStyleId>{5C22544A-7EE6-4342-B048-85BDC9FD1C3A}</a:tableStyleId>
              </a:tblPr>
              <a:tblGrid>
                <a:gridCol w="2591411">
                  <a:extLst>
                    <a:ext uri="{9D8B030D-6E8A-4147-A177-3AD203B41FA5}">
                      <a16:colId xmlns:a16="http://schemas.microsoft.com/office/drawing/2014/main" val="2267229700"/>
                    </a:ext>
                  </a:extLst>
                </a:gridCol>
              </a:tblGrid>
              <a:tr h="301126">
                <a:tc>
                  <a:txBody>
                    <a:bodyPr/>
                    <a:lstStyle/>
                    <a:p>
                      <a:pPr marL="0" marR="0" algn="ctr">
                        <a:lnSpc>
                          <a:spcPts val="1500"/>
                        </a:lnSpc>
                        <a:spcBef>
                          <a:spcPts val="750"/>
                        </a:spcBef>
                        <a:spcAft>
                          <a:spcPts val="750"/>
                        </a:spcAft>
                      </a:pPr>
                      <a:r>
                        <a:rPr lang="en-US" sz="2000" b="1" i="0" u="none" strike="noStrike" cap="none" spc="0" baseline="0">
                          <a:ln>
                            <a:noFill/>
                          </a:ln>
                          <a:solidFill>
                            <a:schemeClr val="lt1"/>
                          </a:solidFill>
                          <a:effectLst/>
                          <a:uFillTx/>
                          <a:latin typeface="+mn-lt"/>
                          <a:ea typeface="+mn-ea"/>
                          <a:cs typeface="+mn-cs"/>
                          <a:sym typeface="Calibri"/>
                        </a:rPr>
                        <a:t>Features</a:t>
                      </a:r>
                      <a:endParaRPr lang="en-US" sz="1100" kern="1200">
                        <a:solidFill>
                          <a:schemeClr val="dk1"/>
                        </a:solidFill>
                        <a:effectLst/>
                        <a:latin typeface="+mn-lt"/>
                        <a:ea typeface="+mn-ea"/>
                        <a:cs typeface="+mn-cs"/>
                      </a:endParaRPr>
                    </a:p>
                  </a:txBody>
                  <a:tcPr marL="95250" marR="95250" marT="47625" marB="47625"/>
                </a:tc>
                <a:extLst>
                  <a:ext uri="{0D108BD9-81ED-4DB2-BD59-A6C34878D82A}">
                    <a16:rowId xmlns:a16="http://schemas.microsoft.com/office/drawing/2014/main" val="2404147375"/>
                  </a:ext>
                </a:extLst>
              </a:tr>
              <a:tr h="285542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800" b="0" i="0" u="none" strike="noStrike" cap="none" spc="0" baseline="0">
                          <a:ln>
                            <a:noFill/>
                          </a:ln>
                          <a:solidFill>
                            <a:schemeClr val="dk1"/>
                          </a:solidFill>
                          <a:effectLst/>
                          <a:uFillTx/>
                          <a:latin typeface="+mn-lt"/>
                          <a:ea typeface="+mn-ea"/>
                          <a:cs typeface="+mn-cs"/>
                          <a:sym typeface="Calibri"/>
                        </a:rPr>
                        <a:t>Administration</a:t>
                      </a:r>
                      <a:endParaRPr lang="en-US" sz="180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a:t>Scalability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800" b="0" i="0" u="none" strike="noStrike" cap="none" spc="0" baseline="0">
                          <a:ln>
                            <a:noFill/>
                          </a:ln>
                          <a:solidFill>
                            <a:schemeClr val="dk1"/>
                          </a:solidFill>
                          <a:effectLst/>
                          <a:uFillTx/>
                          <a:latin typeface="+mn-lt"/>
                          <a:ea typeface="+mn-ea"/>
                          <a:cs typeface="+mn-cs"/>
                          <a:sym typeface="Calibri"/>
                        </a:rPr>
                        <a:t>Development &amp; Deployment</a:t>
                      </a:r>
                      <a:endParaRPr lang="en-US" sz="1800" b="0" i="0" u="none" strike="noStrike" cap="none" spc="0" baseline="0">
                        <a:ln>
                          <a:noFill/>
                        </a:ln>
                        <a:solidFill>
                          <a:schemeClr val="dk1"/>
                        </a:solidFill>
                        <a:effectLst/>
                        <a:uFillTx/>
                        <a:latin typeface="+mn-lt"/>
                        <a:ea typeface="+mn-ea"/>
                        <a:cs typeface="+mn-cs"/>
                        <a:sym typeface="Calibri"/>
                      </a:endParaRPr>
                    </a:p>
                  </a:txBody>
                  <a:tcPr/>
                </a:tc>
                <a:extLst>
                  <a:ext uri="{0D108BD9-81ED-4DB2-BD59-A6C34878D82A}">
                    <a16:rowId xmlns:a16="http://schemas.microsoft.com/office/drawing/2014/main" val="4007578835"/>
                  </a:ext>
                </a:extLst>
              </a:tr>
              <a:tr h="811161">
                <a:tc>
                  <a:txBody>
                    <a:bodyPr/>
                    <a:lstStyle/>
                    <a:p>
                      <a:pPr marL="285750" marR="0" indent="-285750" algn="l" defTabSz="609585" rtl="0" latinLnBrk="0">
                        <a:lnSpc>
                          <a:spcPct val="100000"/>
                        </a:lnSpc>
                        <a:spcBef>
                          <a:spcPts val="0"/>
                        </a:spcBef>
                        <a:spcAft>
                          <a:spcPts val="0"/>
                        </a:spcAft>
                        <a:buClrTx/>
                        <a:buSzTx/>
                        <a:buFont typeface="Wingdings" panose="05000000000000000000" pitchFamily="2" charset="2"/>
                        <a:buChar char="q"/>
                        <a:tabLst/>
                      </a:pPr>
                      <a:r>
                        <a:rPr lang="en-US" sz="1800"/>
                        <a:t>Data and Integrations</a:t>
                      </a:r>
                      <a:endParaRPr lang="en-US" sz="1800" b="0" i="0" u="none" strike="noStrike" cap="none" spc="0" baseline="0">
                        <a:ln>
                          <a:noFill/>
                        </a:ln>
                        <a:solidFill>
                          <a:schemeClr val="dk1"/>
                        </a:solidFill>
                        <a:effectLst/>
                        <a:uFillTx/>
                        <a:latin typeface="+mn-lt"/>
                        <a:ea typeface="+mn-ea"/>
                        <a:cs typeface="+mn-cs"/>
                        <a:sym typeface="Calibri"/>
                      </a:endParaRPr>
                    </a:p>
                  </a:txBody>
                  <a:tcPr/>
                </a:tc>
                <a:extLst>
                  <a:ext uri="{0D108BD9-81ED-4DB2-BD59-A6C34878D82A}">
                    <a16:rowId xmlns:a16="http://schemas.microsoft.com/office/drawing/2014/main" val="743093911"/>
                  </a:ext>
                </a:extLst>
              </a:tr>
              <a:tr h="385442">
                <a:tc>
                  <a:txBody>
                    <a:bodyPr/>
                    <a:lstStyle/>
                    <a:p>
                      <a:pPr marL="285750" marR="0" indent="-285750" algn="l" defTabSz="609585" rtl="0" latinLnBrk="0">
                        <a:lnSpc>
                          <a:spcPct val="100000"/>
                        </a:lnSpc>
                        <a:spcBef>
                          <a:spcPts val="0"/>
                        </a:spcBef>
                        <a:spcAft>
                          <a:spcPts val="0"/>
                        </a:spcAft>
                        <a:buClrTx/>
                        <a:buSzTx/>
                        <a:buFont typeface="Wingdings" panose="05000000000000000000" pitchFamily="2" charset="2"/>
                        <a:buChar char="q"/>
                        <a:tabLst/>
                      </a:pPr>
                      <a:r>
                        <a:rPr lang="en-US" sz="1800"/>
                        <a:t>Security</a:t>
                      </a:r>
                      <a:endParaRPr lang="en-US" sz="1800" b="0" i="0" u="none" strike="noStrike" cap="none" spc="0" baseline="0">
                        <a:ln>
                          <a:noFill/>
                        </a:ln>
                        <a:solidFill>
                          <a:schemeClr val="dk1"/>
                        </a:solidFill>
                        <a:effectLst/>
                        <a:uFillTx/>
                        <a:latin typeface="+mn-lt"/>
                        <a:ea typeface="+mn-ea"/>
                        <a:cs typeface="+mn-cs"/>
                        <a:sym typeface="Calibri"/>
                      </a:endParaRPr>
                    </a:p>
                  </a:txBody>
                  <a:tcPr/>
                </a:tc>
                <a:extLst>
                  <a:ext uri="{0D108BD9-81ED-4DB2-BD59-A6C34878D82A}">
                    <a16:rowId xmlns:a16="http://schemas.microsoft.com/office/drawing/2014/main" val="1228707648"/>
                  </a:ext>
                </a:extLst>
              </a:tr>
              <a:tr h="385442">
                <a:tc>
                  <a:txBody>
                    <a:bodyPr/>
                    <a:lstStyle/>
                    <a:p>
                      <a:pPr marL="285750" marR="0" lvl="0" indent="-285750" algn="l" defTabSz="60958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a:t>Data Sharing</a:t>
                      </a:r>
                      <a:endParaRPr lang="en-US" sz="1800" b="0" i="0" u="none" strike="noStrike" cap="none" spc="0" baseline="0">
                        <a:ln>
                          <a:noFill/>
                        </a:ln>
                        <a:solidFill>
                          <a:schemeClr val="dk1"/>
                        </a:solidFill>
                        <a:effectLst/>
                        <a:uFillTx/>
                        <a:latin typeface="+mn-lt"/>
                        <a:ea typeface="+mn-ea"/>
                        <a:cs typeface="+mn-cs"/>
                        <a:sym typeface="Calibri"/>
                      </a:endParaRPr>
                    </a:p>
                  </a:txBody>
                  <a:tcPr/>
                </a:tc>
                <a:extLst>
                  <a:ext uri="{0D108BD9-81ED-4DB2-BD59-A6C34878D82A}">
                    <a16:rowId xmlns:a16="http://schemas.microsoft.com/office/drawing/2014/main" val="702613807"/>
                  </a:ext>
                </a:extLst>
              </a:tr>
              <a:tr h="385442">
                <a:tc>
                  <a:txBody>
                    <a:bodyPr/>
                    <a:lstStyle/>
                    <a:p>
                      <a:pPr marL="285750" marR="0" lvl="0" indent="-285750" algn="l" defTabSz="60958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800" b="0" i="0" u="none" strike="noStrike" cap="none" spc="0" baseline="0">
                          <a:ln>
                            <a:noFill/>
                          </a:ln>
                          <a:solidFill>
                            <a:schemeClr val="dk1"/>
                          </a:solidFill>
                          <a:effectLst/>
                          <a:uFillTx/>
                          <a:latin typeface="+mn-lt"/>
                          <a:ea typeface="+mn-ea"/>
                          <a:cs typeface="+mn-cs"/>
                          <a:sym typeface="Calibri"/>
                        </a:rPr>
                        <a:t>Pricing &amp; Performance</a:t>
                      </a:r>
                      <a:endParaRPr lang="en-US" sz="1800" b="0" i="0" u="none" strike="noStrike" cap="none" spc="0" baseline="0">
                        <a:ln>
                          <a:noFill/>
                        </a:ln>
                        <a:solidFill>
                          <a:schemeClr val="dk1"/>
                        </a:solidFill>
                        <a:effectLst/>
                        <a:uFillTx/>
                        <a:latin typeface="+mn-lt"/>
                        <a:ea typeface="+mn-ea"/>
                        <a:cs typeface="+mn-cs"/>
                        <a:sym typeface="Calibri"/>
                      </a:endParaRPr>
                    </a:p>
                  </a:txBody>
                  <a:tcPr/>
                </a:tc>
                <a:extLst>
                  <a:ext uri="{0D108BD9-81ED-4DB2-BD59-A6C34878D82A}">
                    <a16:rowId xmlns:a16="http://schemas.microsoft.com/office/drawing/2014/main" val="1231016992"/>
                  </a:ext>
                </a:extLst>
              </a:tr>
            </a:tbl>
          </a:graphicData>
        </a:graphic>
      </p:graphicFrame>
      <p:sp>
        <p:nvSpPr>
          <p:cNvPr id="105" name="Rectangle 6"/>
          <p:cNvSpPr>
            <a:spLocks noChangeArrowheads="1"/>
          </p:cNvSpPr>
          <p:nvPr/>
        </p:nvSpPr>
        <p:spPr bwMode="auto">
          <a:xfrm>
            <a:off x="3081475" y="5798397"/>
            <a:ext cx="2361626" cy="27325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Data Sharing</a:t>
            </a:r>
          </a:p>
        </p:txBody>
      </p:sp>
      <p:sp>
        <p:nvSpPr>
          <p:cNvPr id="106" name="Rectangle 6"/>
          <p:cNvSpPr>
            <a:spLocks noChangeArrowheads="1"/>
          </p:cNvSpPr>
          <p:nvPr/>
        </p:nvSpPr>
        <p:spPr bwMode="auto">
          <a:xfrm>
            <a:off x="3081475" y="6203551"/>
            <a:ext cx="2361626" cy="273252"/>
          </a:xfrm>
          <a:prstGeom prst="rect">
            <a:avLst/>
          </a:pr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1200">
                <a:solidFill>
                  <a:schemeClr val="bg1"/>
                </a:solidFill>
              </a:rPr>
              <a:t>Price per performance</a:t>
            </a:r>
          </a:p>
        </p:txBody>
      </p:sp>
      <p:grpSp>
        <p:nvGrpSpPr>
          <p:cNvPr id="3" name="Group 2"/>
          <p:cNvGrpSpPr/>
          <p:nvPr/>
        </p:nvGrpSpPr>
        <p:grpSpPr>
          <a:xfrm>
            <a:off x="5937902" y="1648213"/>
            <a:ext cx="1042023" cy="4811128"/>
            <a:chOff x="8533741" y="1644548"/>
            <a:chExt cx="1042023" cy="4811128"/>
          </a:xfrm>
        </p:grpSpPr>
        <p:grpSp>
          <p:nvGrpSpPr>
            <p:cNvPr id="120" name="Group 119"/>
            <p:cNvGrpSpPr/>
            <p:nvPr/>
          </p:nvGrpSpPr>
          <p:grpSpPr>
            <a:xfrm>
              <a:off x="8565024" y="1644548"/>
              <a:ext cx="949726" cy="181946"/>
              <a:chOff x="4811975" y="1669556"/>
              <a:chExt cx="949726" cy="181946"/>
            </a:xfrm>
          </p:grpSpPr>
          <p:sp>
            <p:nvSpPr>
              <p:cNvPr id="121" name="5-Point Star 12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2" name="5-Point Star 12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3" name="5-Point Star 12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4" name="5-Point Star 123"/>
              <p:cNvSpPr/>
              <p:nvPr/>
            </p:nvSpPr>
            <p:spPr>
              <a:xfrm>
                <a:off x="552972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30" name="Group 129"/>
            <p:cNvGrpSpPr/>
            <p:nvPr/>
          </p:nvGrpSpPr>
          <p:grpSpPr>
            <a:xfrm>
              <a:off x="8565024" y="2055683"/>
              <a:ext cx="949726" cy="181946"/>
              <a:chOff x="4811975" y="1669556"/>
              <a:chExt cx="949726" cy="181946"/>
            </a:xfrm>
          </p:grpSpPr>
          <p:sp>
            <p:nvSpPr>
              <p:cNvPr id="131" name="5-Point Star 13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2" name="5-Point Star 13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3" name="5-Point Star 13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4" name="5-Point Star 133"/>
              <p:cNvSpPr/>
              <p:nvPr/>
            </p:nvSpPr>
            <p:spPr>
              <a:xfrm>
                <a:off x="552972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40" name="Group 139"/>
            <p:cNvGrpSpPr/>
            <p:nvPr/>
          </p:nvGrpSpPr>
          <p:grpSpPr>
            <a:xfrm>
              <a:off x="8565024" y="2499558"/>
              <a:ext cx="723586" cy="181946"/>
              <a:chOff x="4811975" y="1669556"/>
              <a:chExt cx="723586" cy="181946"/>
            </a:xfrm>
          </p:grpSpPr>
          <p:sp>
            <p:nvSpPr>
              <p:cNvPr id="141" name="5-Point Star 14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2" name="5-Point Star 14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3" name="5-Point Star 14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60" name="Group 159"/>
            <p:cNvGrpSpPr/>
            <p:nvPr/>
          </p:nvGrpSpPr>
          <p:grpSpPr>
            <a:xfrm>
              <a:off x="8565024" y="3345515"/>
              <a:ext cx="723586" cy="181946"/>
              <a:chOff x="4811975" y="1669556"/>
              <a:chExt cx="723586" cy="181946"/>
            </a:xfrm>
          </p:grpSpPr>
          <p:sp>
            <p:nvSpPr>
              <p:cNvPr id="161" name="5-Point Star 16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62" name="5-Point Star 16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63" name="5-Point Star 16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70" name="Group 169"/>
            <p:cNvGrpSpPr/>
            <p:nvPr/>
          </p:nvGrpSpPr>
          <p:grpSpPr>
            <a:xfrm>
              <a:off x="8565024" y="3791840"/>
              <a:ext cx="949726" cy="181946"/>
              <a:chOff x="4811975" y="1669556"/>
              <a:chExt cx="949726" cy="181946"/>
            </a:xfrm>
          </p:grpSpPr>
          <p:sp>
            <p:nvSpPr>
              <p:cNvPr id="171" name="5-Point Star 17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2" name="5-Point Star 17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3" name="5-Point Star 17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4" name="5-Point Star 173"/>
              <p:cNvSpPr/>
              <p:nvPr/>
            </p:nvSpPr>
            <p:spPr>
              <a:xfrm>
                <a:off x="552972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80" name="Group 179"/>
            <p:cNvGrpSpPr/>
            <p:nvPr/>
          </p:nvGrpSpPr>
          <p:grpSpPr>
            <a:xfrm>
              <a:off x="8565024" y="4200525"/>
              <a:ext cx="472862" cy="181946"/>
              <a:chOff x="4811975" y="1669556"/>
              <a:chExt cx="472862" cy="181946"/>
            </a:xfrm>
          </p:grpSpPr>
          <p:sp>
            <p:nvSpPr>
              <p:cNvPr id="181" name="5-Point Star 18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2" name="5-Point Star 18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90" name="Group 189"/>
            <p:cNvGrpSpPr/>
            <p:nvPr/>
          </p:nvGrpSpPr>
          <p:grpSpPr>
            <a:xfrm>
              <a:off x="8565024" y="4631345"/>
              <a:ext cx="949726" cy="181946"/>
              <a:chOff x="4811975" y="1669556"/>
              <a:chExt cx="949726" cy="181946"/>
            </a:xfrm>
          </p:grpSpPr>
          <p:sp>
            <p:nvSpPr>
              <p:cNvPr id="191" name="5-Point Star 190"/>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2" name="5-Point Star 191"/>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3" name="5-Point Star 192"/>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4" name="5-Point Star 193"/>
              <p:cNvSpPr/>
              <p:nvPr/>
            </p:nvSpPr>
            <p:spPr>
              <a:xfrm>
                <a:off x="552972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00" name="Group 199"/>
            <p:cNvGrpSpPr/>
            <p:nvPr/>
          </p:nvGrpSpPr>
          <p:grpSpPr>
            <a:xfrm>
              <a:off x="8533741" y="5077470"/>
              <a:ext cx="723586" cy="181946"/>
              <a:chOff x="4811975" y="1739129"/>
              <a:chExt cx="723586" cy="181946"/>
            </a:xfrm>
          </p:grpSpPr>
          <p:sp>
            <p:nvSpPr>
              <p:cNvPr id="201" name="5-Point Star 200"/>
              <p:cNvSpPr/>
              <p:nvPr/>
            </p:nvSpPr>
            <p:spPr>
              <a:xfrm>
                <a:off x="4811975"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2" name="5-Point Star 201"/>
              <p:cNvSpPr/>
              <p:nvPr/>
            </p:nvSpPr>
            <p:spPr>
              <a:xfrm>
                <a:off x="5052863"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3" name="5-Point Star 202"/>
              <p:cNvSpPr/>
              <p:nvPr/>
            </p:nvSpPr>
            <p:spPr>
              <a:xfrm>
                <a:off x="5303587"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0" name="Group 209"/>
            <p:cNvGrpSpPr/>
            <p:nvPr/>
          </p:nvGrpSpPr>
          <p:grpSpPr>
            <a:xfrm>
              <a:off x="8565024" y="5458720"/>
              <a:ext cx="949726" cy="181946"/>
              <a:chOff x="4811975" y="1649678"/>
              <a:chExt cx="949726" cy="181946"/>
            </a:xfrm>
          </p:grpSpPr>
          <p:sp>
            <p:nvSpPr>
              <p:cNvPr id="211" name="5-Point Star 210"/>
              <p:cNvSpPr/>
              <p:nvPr/>
            </p:nvSpPr>
            <p:spPr>
              <a:xfrm>
                <a:off x="4811975" y="164967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2" name="5-Point Star 211"/>
              <p:cNvSpPr/>
              <p:nvPr/>
            </p:nvSpPr>
            <p:spPr>
              <a:xfrm>
                <a:off x="5052863" y="164967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3" name="5-Point Star 212"/>
              <p:cNvSpPr/>
              <p:nvPr/>
            </p:nvSpPr>
            <p:spPr>
              <a:xfrm>
                <a:off x="5303587" y="164967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4" name="5-Point Star 213"/>
              <p:cNvSpPr/>
              <p:nvPr/>
            </p:nvSpPr>
            <p:spPr>
              <a:xfrm>
                <a:off x="5529727" y="164967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02" name="5-Point Star 101"/>
            <p:cNvSpPr/>
            <p:nvPr/>
          </p:nvSpPr>
          <p:spPr>
            <a:xfrm>
              <a:off x="9299546" y="3321135"/>
              <a:ext cx="210292" cy="20632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6" name="5-Point Star 115"/>
            <p:cNvSpPr/>
            <p:nvPr/>
          </p:nvSpPr>
          <p:spPr>
            <a:xfrm>
              <a:off x="8584692" y="5842910"/>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9" name="5-Point Star 118"/>
            <p:cNvSpPr/>
            <p:nvPr/>
          </p:nvSpPr>
          <p:spPr>
            <a:xfrm>
              <a:off x="8825580" y="5842910"/>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9" name="5-Point Star 128"/>
            <p:cNvSpPr/>
            <p:nvPr/>
          </p:nvSpPr>
          <p:spPr>
            <a:xfrm>
              <a:off x="9076304" y="5842910"/>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9" name="5-Point Star 148"/>
            <p:cNvSpPr/>
            <p:nvPr/>
          </p:nvSpPr>
          <p:spPr>
            <a:xfrm>
              <a:off x="9331940" y="5818331"/>
              <a:ext cx="243824" cy="223822"/>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54" name="5-Point Star 153"/>
            <p:cNvSpPr/>
            <p:nvPr/>
          </p:nvSpPr>
          <p:spPr>
            <a:xfrm>
              <a:off x="9074890" y="4186207"/>
              <a:ext cx="233387" cy="196264"/>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189" name="Group 188"/>
            <p:cNvGrpSpPr/>
            <p:nvPr/>
          </p:nvGrpSpPr>
          <p:grpSpPr>
            <a:xfrm>
              <a:off x="8584692" y="6273730"/>
              <a:ext cx="723586" cy="181946"/>
              <a:chOff x="4811975" y="1669556"/>
              <a:chExt cx="723586" cy="181946"/>
            </a:xfrm>
          </p:grpSpPr>
          <p:sp>
            <p:nvSpPr>
              <p:cNvPr id="204" name="5-Point Star 203"/>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5" name="5-Point Star 214"/>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6" name="5-Point Star 215"/>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7" name="Group 216"/>
            <p:cNvGrpSpPr/>
            <p:nvPr/>
          </p:nvGrpSpPr>
          <p:grpSpPr>
            <a:xfrm>
              <a:off x="8565024" y="2910300"/>
              <a:ext cx="949726" cy="181946"/>
              <a:chOff x="4811975" y="1719251"/>
              <a:chExt cx="949726" cy="181946"/>
            </a:xfrm>
          </p:grpSpPr>
          <p:sp>
            <p:nvSpPr>
              <p:cNvPr id="218" name="5-Point Star 217"/>
              <p:cNvSpPr/>
              <p:nvPr/>
            </p:nvSpPr>
            <p:spPr>
              <a:xfrm>
                <a:off x="4811975" y="1719251"/>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9" name="5-Point Star 218"/>
              <p:cNvSpPr/>
              <p:nvPr/>
            </p:nvSpPr>
            <p:spPr>
              <a:xfrm>
                <a:off x="5052863" y="1719251"/>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0" name="5-Point Star 219"/>
              <p:cNvSpPr/>
              <p:nvPr/>
            </p:nvSpPr>
            <p:spPr>
              <a:xfrm>
                <a:off x="5303587" y="1719251"/>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1" name="5-Point Star 220"/>
              <p:cNvSpPr/>
              <p:nvPr/>
            </p:nvSpPr>
            <p:spPr>
              <a:xfrm>
                <a:off x="5529727" y="1719251"/>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sp>
        <p:nvSpPr>
          <p:cNvPr id="222" name="TextBox 221"/>
          <p:cNvSpPr txBox="1"/>
          <p:nvPr/>
        </p:nvSpPr>
        <p:spPr>
          <a:xfrm>
            <a:off x="5937333" y="1113437"/>
            <a:ext cx="10834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a:ln>
                  <a:noFill/>
                </a:ln>
                <a:solidFill>
                  <a:srgbClr val="00B0F0"/>
                </a:solidFill>
                <a:effectLst/>
                <a:uFillTx/>
                <a:latin typeface="+mn-lt"/>
                <a:ea typeface="+mn-ea"/>
                <a:cs typeface="+mn-cs"/>
                <a:sym typeface="Calibri"/>
              </a:rPr>
              <a:t>Snowflake</a:t>
            </a:r>
            <a:endParaRPr kumimoji="0" lang="en-US" sz="1800" b="1" i="0" u="none" strike="noStrike" cap="none" spc="0" normalizeH="0" baseline="0">
              <a:ln>
                <a:noFill/>
              </a:ln>
              <a:solidFill>
                <a:srgbClr val="00B0F0"/>
              </a:solidFill>
              <a:effectLst/>
              <a:uFillTx/>
              <a:latin typeface="+mn-lt"/>
              <a:ea typeface="+mn-ea"/>
              <a:cs typeface="+mn-cs"/>
              <a:sym typeface="Calibri"/>
            </a:endParaRPr>
          </a:p>
        </p:txBody>
      </p:sp>
      <p:grpSp>
        <p:nvGrpSpPr>
          <p:cNvPr id="8" name="Group 7">
            <a:extLst>
              <a:ext uri="{FF2B5EF4-FFF2-40B4-BE49-F238E27FC236}">
                <a16:creationId xmlns:a16="http://schemas.microsoft.com/office/drawing/2014/main" id="{0CC70D5B-732A-CE3E-4CE3-82D216F5827B}"/>
              </a:ext>
            </a:extLst>
          </p:cNvPr>
          <p:cNvGrpSpPr/>
          <p:nvPr/>
        </p:nvGrpSpPr>
        <p:grpSpPr>
          <a:xfrm>
            <a:off x="8430887" y="1601485"/>
            <a:ext cx="949726" cy="4811128"/>
            <a:chOff x="5878797" y="1644548"/>
            <a:chExt cx="949726" cy="4811128"/>
          </a:xfrm>
        </p:grpSpPr>
        <p:grpSp>
          <p:nvGrpSpPr>
            <p:cNvPr id="9" name="Group 8">
              <a:extLst>
                <a:ext uri="{FF2B5EF4-FFF2-40B4-BE49-F238E27FC236}">
                  <a16:creationId xmlns:a16="http://schemas.microsoft.com/office/drawing/2014/main" id="{656460DF-D484-BDE8-3EA6-5674CF95A648}"/>
                </a:ext>
              </a:extLst>
            </p:cNvPr>
            <p:cNvGrpSpPr/>
            <p:nvPr/>
          </p:nvGrpSpPr>
          <p:grpSpPr>
            <a:xfrm>
              <a:off x="5878797" y="1644548"/>
              <a:ext cx="723586" cy="181946"/>
              <a:chOff x="4811975" y="1669556"/>
              <a:chExt cx="723586" cy="181946"/>
            </a:xfrm>
          </p:grpSpPr>
          <p:sp>
            <p:nvSpPr>
              <p:cNvPr id="56" name="5-Point Star 4">
                <a:extLst>
                  <a:ext uri="{FF2B5EF4-FFF2-40B4-BE49-F238E27FC236}">
                    <a16:creationId xmlns:a16="http://schemas.microsoft.com/office/drawing/2014/main" id="{D494F37D-7676-B9A2-011A-5EA98BD74C83}"/>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7" name="5-Point Star 116">
                <a:extLst>
                  <a:ext uri="{FF2B5EF4-FFF2-40B4-BE49-F238E27FC236}">
                    <a16:creationId xmlns:a16="http://schemas.microsoft.com/office/drawing/2014/main" id="{C309670B-DF86-F526-EFDA-3ADE295078AD}"/>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8" name="5-Point Star 117">
                <a:extLst>
                  <a:ext uri="{FF2B5EF4-FFF2-40B4-BE49-F238E27FC236}">
                    <a16:creationId xmlns:a16="http://schemas.microsoft.com/office/drawing/2014/main" id="{12B68D2F-059E-3173-7B51-1F8F2011A367}"/>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0" name="Group 9">
              <a:extLst>
                <a:ext uri="{FF2B5EF4-FFF2-40B4-BE49-F238E27FC236}">
                  <a16:creationId xmlns:a16="http://schemas.microsoft.com/office/drawing/2014/main" id="{8B4E51CE-9494-C7C7-F635-7FA9E3728116}"/>
                </a:ext>
              </a:extLst>
            </p:cNvPr>
            <p:cNvGrpSpPr/>
            <p:nvPr/>
          </p:nvGrpSpPr>
          <p:grpSpPr>
            <a:xfrm>
              <a:off x="5878797" y="2055683"/>
              <a:ext cx="723586" cy="181946"/>
              <a:chOff x="4811975" y="1669556"/>
              <a:chExt cx="723586" cy="181946"/>
            </a:xfrm>
          </p:grpSpPr>
          <p:sp>
            <p:nvSpPr>
              <p:cNvPr id="53" name="5-Point Star 125">
                <a:extLst>
                  <a:ext uri="{FF2B5EF4-FFF2-40B4-BE49-F238E27FC236}">
                    <a16:creationId xmlns:a16="http://schemas.microsoft.com/office/drawing/2014/main" id="{0C5B138B-C5E6-5BAF-F6EE-5B0CF0E3B9FD}"/>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4" name="5-Point Star 126">
                <a:extLst>
                  <a:ext uri="{FF2B5EF4-FFF2-40B4-BE49-F238E27FC236}">
                    <a16:creationId xmlns:a16="http://schemas.microsoft.com/office/drawing/2014/main" id="{471915DD-650F-A031-C63D-C77BD21BBF57}"/>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5" name="5-Point Star 127">
                <a:extLst>
                  <a:ext uri="{FF2B5EF4-FFF2-40B4-BE49-F238E27FC236}">
                    <a16:creationId xmlns:a16="http://schemas.microsoft.com/office/drawing/2014/main" id="{60439380-A9F9-6B7E-9BDE-611691737B2A}"/>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1" name="Group 10">
              <a:extLst>
                <a:ext uri="{FF2B5EF4-FFF2-40B4-BE49-F238E27FC236}">
                  <a16:creationId xmlns:a16="http://schemas.microsoft.com/office/drawing/2014/main" id="{BAD680C9-9E39-6DC8-F9EC-9C50EB73E2B6}"/>
                </a:ext>
              </a:extLst>
            </p:cNvPr>
            <p:cNvGrpSpPr/>
            <p:nvPr/>
          </p:nvGrpSpPr>
          <p:grpSpPr>
            <a:xfrm>
              <a:off x="5878797" y="2499558"/>
              <a:ext cx="723586" cy="181946"/>
              <a:chOff x="4811975" y="1669556"/>
              <a:chExt cx="723586" cy="181946"/>
            </a:xfrm>
          </p:grpSpPr>
          <p:sp>
            <p:nvSpPr>
              <p:cNvPr id="50" name="5-Point Star 135">
                <a:extLst>
                  <a:ext uri="{FF2B5EF4-FFF2-40B4-BE49-F238E27FC236}">
                    <a16:creationId xmlns:a16="http://schemas.microsoft.com/office/drawing/2014/main" id="{90DEF723-659C-9DCC-C978-A18396351430}"/>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1" name="5-Point Star 136">
                <a:extLst>
                  <a:ext uri="{FF2B5EF4-FFF2-40B4-BE49-F238E27FC236}">
                    <a16:creationId xmlns:a16="http://schemas.microsoft.com/office/drawing/2014/main" id="{558DA1D9-1DD1-E4BC-65B6-B1B29E11028D}"/>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2" name="5-Point Star 137">
                <a:extLst>
                  <a:ext uri="{FF2B5EF4-FFF2-40B4-BE49-F238E27FC236}">
                    <a16:creationId xmlns:a16="http://schemas.microsoft.com/office/drawing/2014/main" id="{A639E7DA-CB7F-04DB-AA5F-674FC8106E87}"/>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2" name="Group 11">
              <a:extLst>
                <a:ext uri="{FF2B5EF4-FFF2-40B4-BE49-F238E27FC236}">
                  <a16:creationId xmlns:a16="http://schemas.microsoft.com/office/drawing/2014/main" id="{039E798C-EF73-1384-926A-0ECB83C8CB85}"/>
                </a:ext>
              </a:extLst>
            </p:cNvPr>
            <p:cNvGrpSpPr/>
            <p:nvPr/>
          </p:nvGrpSpPr>
          <p:grpSpPr>
            <a:xfrm>
              <a:off x="5878797" y="2930935"/>
              <a:ext cx="723586" cy="181946"/>
              <a:chOff x="4811975" y="1739129"/>
              <a:chExt cx="723586" cy="181946"/>
            </a:xfrm>
          </p:grpSpPr>
          <p:sp>
            <p:nvSpPr>
              <p:cNvPr id="47" name="5-Point Star 145">
                <a:extLst>
                  <a:ext uri="{FF2B5EF4-FFF2-40B4-BE49-F238E27FC236}">
                    <a16:creationId xmlns:a16="http://schemas.microsoft.com/office/drawing/2014/main" id="{B785F814-44AD-F82C-19C8-C3F460090641}"/>
                  </a:ext>
                </a:extLst>
              </p:cNvPr>
              <p:cNvSpPr/>
              <p:nvPr/>
            </p:nvSpPr>
            <p:spPr>
              <a:xfrm>
                <a:off x="4811975"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8" name="5-Point Star 146">
                <a:extLst>
                  <a:ext uri="{FF2B5EF4-FFF2-40B4-BE49-F238E27FC236}">
                    <a16:creationId xmlns:a16="http://schemas.microsoft.com/office/drawing/2014/main" id="{24C345EF-0E2F-5EB0-B4E9-E5747A1A2314}"/>
                  </a:ext>
                </a:extLst>
              </p:cNvPr>
              <p:cNvSpPr/>
              <p:nvPr/>
            </p:nvSpPr>
            <p:spPr>
              <a:xfrm>
                <a:off x="5052863"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9" name="5-Point Star 147">
                <a:extLst>
                  <a:ext uri="{FF2B5EF4-FFF2-40B4-BE49-F238E27FC236}">
                    <a16:creationId xmlns:a16="http://schemas.microsoft.com/office/drawing/2014/main" id="{E1726424-1E83-95F7-7027-EBC84659E65F}"/>
                  </a:ext>
                </a:extLst>
              </p:cNvPr>
              <p:cNvSpPr/>
              <p:nvPr/>
            </p:nvSpPr>
            <p:spPr>
              <a:xfrm>
                <a:off x="5303587" y="1739129"/>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3" name="Group 12">
              <a:extLst>
                <a:ext uri="{FF2B5EF4-FFF2-40B4-BE49-F238E27FC236}">
                  <a16:creationId xmlns:a16="http://schemas.microsoft.com/office/drawing/2014/main" id="{9D354582-759B-BB2A-647F-1B3CE17DDDFF}"/>
                </a:ext>
              </a:extLst>
            </p:cNvPr>
            <p:cNvGrpSpPr/>
            <p:nvPr/>
          </p:nvGrpSpPr>
          <p:grpSpPr>
            <a:xfrm>
              <a:off x="5878797" y="3345515"/>
              <a:ext cx="723586" cy="181946"/>
              <a:chOff x="4811975" y="1669556"/>
              <a:chExt cx="723586" cy="181946"/>
            </a:xfrm>
          </p:grpSpPr>
          <p:sp>
            <p:nvSpPr>
              <p:cNvPr id="44" name="5-Point Star 155">
                <a:extLst>
                  <a:ext uri="{FF2B5EF4-FFF2-40B4-BE49-F238E27FC236}">
                    <a16:creationId xmlns:a16="http://schemas.microsoft.com/office/drawing/2014/main" id="{1BC6819E-C6B1-927C-091D-44FB814D023D}"/>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5" name="5-Point Star 156">
                <a:extLst>
                  <a:ext uri="{FF2B5EF4-FFF2-40B4-BE49-F238E27FC236}">
                    <a16:creationId xmlns:a16="http://schemas.microsoft.com/office/drawing/2014/main" id="{2DF10532-1FD1-E1C6-7477-A6DEFEF7820A}"/>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6" name="5-Point Star 157">
                <a:extLst>
                  <a:ext uri="{FF2B5EF4-FFF2-40B4-BE49-F238E27FC236}">
                    <a16:creationId xmlns:a16="http://schemas.microsoft.com/office/drawing/2014/main" id="{56B31238-0DBF-D9A1-1137-EF06260329C6}"/>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4" name="Group 13">
              <a:extLst>
                <a:ext uri="{FF2B5EF4-FFF2-40B4-BE49-F238E27FC236}">
                  <a16:creationId xmlns:a16="http://schemas.microsoft.com/office/drawing/2014/main" id="{287637CF-3447-847A-3222-61A0E886095A}"/>
                </a:ext>
              </a:extLst>
            </p:cNvPr>
            <p:cNvGrpSpPr/>
            <p:nvPr/>
          </p:nvGrpSpPr>
          <p:grpSpPr>
            <a:xfrm>
              <a:off x="5878797" y="3791840"/>
              <a:ext cx="472862" cy="181946"/>
              <a:chOff x="4811975" y="1669556"/>
              <a:chExt cx="472862" cy="181946"/>
            </a:xfrm>
          </p:grpSpPr>
          <p:sp>
            <p:nvSpPr>
              <p:cNvPr id="42" name="5-Point Star 165">
                <a:extLst>
                  <a:ext uri="{FF2B5EF4-FFF2-40B4-BE49-F238E27FC236}">
                    <a16:creationId xmlns:a16="http://schemas.microsoft.com/office/drawing/2014/main" id="{FD100C9C-D8CA-7DB3-84A1-E891EB833A63}"/>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3" name="5-Point Star 166">
                <a:extLst>
                  <a:ext uri="{FF2B5EF4-FFF2-40B4-BE49-F238E27FC236}">
                    <a16:creationId xmlns:a16="http://schemas.microsoft.com/office/drawing/2014/main" id="{D4E43281-7067-BE7C-DA1E-FB098A87D7C1}"/>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5" name="Group 14">
              <a:extLst>
                <a:ext uri="{FF2B5EF4-FFF2-40B4-BE49-F238E27FC236}">
                  <a16:creationId xmlns:a16="http://schemas.microsoft.com/office/drawing/2014/main" id="{3BA0512F-17EB-180E-7B27-C6A24DF2D3FA}"/>
                </a:ext>
              </a:extLst>
            </p:cNvPr>
            <p:cNvGrpSpPr/>
            <p:nvPr/>
          </p:nvGrpSpPr>
          <p:grpSpPr>
            <a:xfrm>
              <a:off x="5878797" y="4200525"/>
              <a:ext cx="723586" cy="181946"/>
              <a:chOff x="4811975" y="1669556"/>
              <a:chExt cx="723586" cy="181946"/>
            </a:xfrm>
          </p:grpSpPr>
          <p:sp>
            <p:nvSpPr>
              <p:cNvPr id="39" name="5-Point Star 175">
                <a:extLst>
                  <a:ext uri="{FF2B5EF4-FFF2-40B4-BE49-F238E27FC236}">
                    <a16:creationId xmlns:a16="http://schemas.microsoft.com/office/drawing/2014/main" id="{483804E6-4227-3CA2-4C2D-9E640C39154E}"/>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0" name="5-Point Star 176">
                <a:extLst>
                  <a:ext uri="{FF2B5EF4-FFF2-40B4-BE49-F238E27FC236}">
                    <a16:creationId xmlns:a16="http://schemas.microsoft.com/office/drawing/2014/main" id="{FFB1F8E3-38E6-2898-0488-B5B4B202EF3D}"/>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1" name="5-Point Star 177">
                <a:extLst>
                  <a:ext uri="{FF2B5EF4-FFF2-40B4-BE49-F238E27FC236}">
                    <a16:creationId xmlns:a16="http://schemas.microsoft.com/office/drawing/2014/main" id="{FA296C72-985D-A3C6-173C-4A5D30F6D5B9}"/>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6" name="Group 15">
              <a:extLst>
                <a:ext uri="{FF2B5EF4-FFF2-40B4-BE49-F238E27FC236}">
                  <a16:creationId xmlns:a16="http://schemas.microsoft.com/office/drawing/2014/main" id="{7B3F3E8F-6FE0-0601-318D-B84AC5B33BFB}"/>
                </a:ext>
              </a:extLst>
            </p:cNvPr>
            <p:cNvGrpSpPr/>
            <p:nvPr/>
          </p:nvGrpSpPr>
          <p:grpSpPr>
            <a:xfrm>
              <a:off x="5878797" y="4631345"/>
              <a:ext cx="723586" cy="181946"/>
              <a:chOff x="4811975" y="1669556"/>
              <a:chExt cx="723586" cy="181946"/>
            </a:xfrm>
          </p:grpSpPr>
          <p:sp>
            <p:nvSpPr>
              <p:cNvPr id="36" name="5-Point Star 185">
                <a:extLst>
                  <a:ext uri="{FF2B5EF4-FFF2-40B4-BE49-F238E27FC236}">
                    <a16:creationId xmlns:a16="http://schemas.microsoft.com/office/drawing/2014/main" id="{0EFF3283-61D0-9E74-BB20-4515F46C64A5}"/>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5-Point Star 186">
                <a:extLst>
                  <a:ext uri="{FF2B5EF4-FFF2-40B4-BE49-F238E27FC236}">
                    <a16:creationId xmlns:a16="http://schemas.microsoft.com/office/drawing/2014/main" id="{F5B91FAF-C167-D385-E241-D57CA6FC02AE}"/>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8" name="5-Point Star 187">
                <a:extLst>
                  <a:ext uri="{FF2B5EF4-FFF2-40B4-BE49-F238E27FC236}">
                    <a16:creationId xmlns:a16="http://schemas.microsoft.com/office/drawing/2014/main" id="{3EF91698-367B-83FD-C00F-67E20D814B95}"/>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7" name="Group 16">
              <a:extLst>
                <a:ext uri="{FF2B5EF4-FFF2-40B4-BE49-F238E27FC236}">
                  <a16:creationId xmlns:a16="http://schemas.microsoft.com/office/drawing/2014/main" id="{D937BD93-DFEA-70D8-A326-00D1EFCD1117}"/>
                </a:ext>
              </a:extLst>
            </p:cNvPr>
            <p:cNvGrpSpPr/>
            <p:nvPr/>
          </p:nvGrpSpPr>
          <p:grpSpPr>
            <a:xfrm>
              <a:off x="5878797" y="5088166"/>
              <a:ext cx="723586" cy="181946"/>
              <a:chOff x="4811975" y="1749068"/>
              <a:chExt cx="723586" cy="181946"/>
            </a:xfrm>
          </p:grpSpPr>
          <p:sp>
            <p:nvSpPr>
              <p:cNvPr id="32" name="5-Point Star 195">
                <a:extLst>
                  <a:ext uri="{FF2B5EF4-FFF2-40B4-BE49-F238E27FC236}">
                    <a16:creationId xmlns:a16="http://schemas.microsoft.com/office/drawing/2014/main" id="{31A52D4E-6F83-546F-EABA-F6FF258B8C72}"/>
                  </a:ext>
                </a:extLst>
              </p:cNvPr>
              <p:cNvSpPr/>
              <p:nvPr/>
            </p:nvSpPr>
            <p:spPr>
              <a:xfrm>
                <a:off x="4811975" y="174906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5-Point Star 196">
                <a:extLst>
                  <a:ext uri="{FF2B5EF4-FFF2-40B4-BE49-F238E27FC236}">
                    <a16:creationId xmlns:a16="http://schemas.microsoft.com/office/drawing/2014/main" id="{A8557131-B930-0262-8CEE-6E18F328ED7C}"/>
                  </a:ext>
                </a:extLst>
              </p:cNvPr>
              <p:cNvSpPr/>
              <p:nvPr/>
            </p:nvSpPr>
            <p:spPr>
              <a:xfrm>
                <a:off x="5052863" y="174906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5-Point Star 197">
                <a:extLst>
                  <a:ext uri="{FF2B5EF4-FFF2-40B4-BE49-F238E27FC236}">
                    <a16:creationId xmlns:a16="http://schemas.microsoft.com/office/drawing/2014/main" id="{8F5A0021-C5C0-8860-6BBF-EF0C96793657}"/>
                  </a:ext>
                </a:extLst>
              </p:cNvPr>
              <p:cNvSpPr/>
              <p:nvPr/>
            </p:nvSpPr>
            <p:spPr>
              <a:xfrm>
                <a:off x="5303587" y="1749068"/>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8" name="Group 17">
              <a:extLst>
                <a:ext uri="{FF2B5EF4-FFF2-40B4-BE49-F238E27FC236}">
                  <a16:creationId xmlns:a16="http://schemas.microsoft.com/office/drawing/2014/main" id="{5B7545EA-8596-BB7C-0AFE-13084D623043}"/>
                </a:ext>
              </a:extLst>
            </p:cNvPr>
            <p:cNvGrpSpPr/>
            <p:nvPr/>
          </p:nvGrpSpPr>
          <p:grpSpPr>
            <a:xfrm>
              <a:off x="5878797" y="5478598"/>
              <a:ext cx="949726" cy="181946"/>
              <a:chOff x="4811975" y="1669556"/>
              <a:chExt cx="949726" cy="181946"/>
            </a:xfrm>
          </p:grpSpPr>
          <p:sp>
            <p:nvSpPr>
              <p:cNvPr id="28" name="5-Point Star 205">
                <a:extLst>
                  <a:ext uri="{FF2B5EF4-FFF2-40B4-BE49-F238E27FC236}">
                    <a16:creationId xmlns:a16="http://schemas.microsoft.com/office/drawing/2014/main" id="{4357D1B4-82E3-DD01-A804-4DA0F6D48225}"/>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5-Point Star 206">
                <a:extLst>
                  <a:ext uri="{FF2B5EF4-FFF2-40B4-BE49-F238E27FC236}">
                    <a16:creationId xmlns:a16="http://schemas.microsoft.com/office/drawing/2014/main" id="{6E351C05-4D72-4232-C7B0-DF1D8406FF27}"/>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5-Point Star 207">
                <a:extLst>
                  <a:ext uri="{FF2B5EF4-FFF2-40B4-BE49-F238E27FC236}">
                    <a16:creationId xmlns:a16="http://schemas.microsoft.com/office/drawing/2014/main" id="{1BF33D9D-C18A-6D5F-156C-D95B09060198}"/>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5-Point Star 208">
                <a:extLst>
                  <a:ext uri="{FF2B5EF4-FFF2-40B4-BE49-F238E27FC236}">
                    <a16:creationId xmlns:a16="http://schemas.microsoft.com/office/drawing/2014/main" id="{4ABD8FDD-EEF7-15DF-A152-9321D48D1ECC}"/>
                  </a:ext>
                </a:extLst>
              </p:cNvPr>
              <p:cNvSpPr/>
              <p:nvPr/>
            </p:nvSpPr>
            <p:spPr>
              <a:xfrm>
                <a:off x="552972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19" name="Group 18">
              <a:extLst>
                <a:ext uri="{FF2B5EF4-FFF2-40B4-BE49-F238E27FC236}">
                  <a16:creationId xmlns:a16="http://schemas.microsoft.com/office/drawing/2014/main" id="{87AA6107-EB23-76E5-D442-E3709E0E624B}"/>
                </a:ext>
              </a:extLst>
            </p:cNvPr>
            <p:cNvGrpSpPr/>
            <p:nvPr/>
          </p:nvGrpSpPr>
          <p:grpSpPr>
            <a:xfrm>
              <a:off x="5898465" y="5842910"/>
              <a:ext cx="723586" cy="181946"/>
              <a:chOff x="4811975" y="1669556"/>
              <a:chExt cx="723586" cy="181946"/>
            </a:xfrm>
          </p:grpSpPr>
          <p:sp>
            <p:nvSpPr>
              <p:cNvPr id="25" name="5-Point Star 107">
                <a:extLst>
                  <a:ext uri="{FF2B5EF4-FFF2-40B4-BE49-F238E27FC236}">
                    <a16:creationId xmlns:a16="http://schemas.microsoft.com/office/drawing/2014/main" id="{D819633F-A44D-B473-5FEA-72243AC7B1B3}"/>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5-Point Star 108">
                <a:extLst>
                  <a:ext uri="{FF2B5EF4-FFF2-40B4-BE49-F238E27FC236}">
                    <a16:creationId xmlns:a16="http://schemas.microsoft.com/office/drawing/2014/main" id="{AD32D7BB-21AE-E101-72E8-D945F1793DC3}"/>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5-Point Star 109">
                <a:extLst>
                  <a:ext uri="{FF2B5EF4-FFF2-40B4-BE49-F238E27FC236}">
                    <a16:creationId xmlns:a16="http://schemas.microsoft.com/office/drawing/2014/main" id="{8ABE6EF7-CDD6-E039-AA86-F0115598387B}"/>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20" name="5-Point Star 163">
              <a:extLst>
                <a:ext uri="{FF2B5EF4-FFF2-40B4-BE49-F238E27FC236}">
                  <a16:creationId xmlns:a16="http://schemas.microsoft.com/office/drawing/2014/main" id="{E2723897-2F08-8DE5-AF00-A00E7A42798C}"/>
                </a:ext>
              </a:extLst>
            </p:cNvPr>
            <p:cNvSpPr/>
            <p:nvPr/>
          </p:nvSpPr>
          <p:spPr>
            <a:xfrm>
              <a:off x="6390077" y="379220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56B3610F-BDB6-6393-98C3-17E47557349B}"/>
                </a:ext>
              </a:extLst>
            </p:cNvPr>
            <p:cNvGrpSpPr/>
            <p:nvPr/>
          </p:nvGrpSpPr>
          <p:grpSpPr>
            <a:xfrm>
              <a:off x="5898465" y="6273730"/>
              <a:ext cx="723586" cy="181946"/>
              <a:chOff x="4811975" y="1669556"/>
              <a:chExt cx="723586" cy="181946"/>
            </a:xfrm>
          </p:grpSpPr>
          <p:sp>
            <p:nvSpPr>
              <p:cNvPr id="22" name="5-Point Star 168">
                <a:extLst>
                  <a:ext uri="{FF2B5EF4-FFF2-40B4-BE49-F238E27FC236}">
                    <a16:creationId xmlns:a16="http://schemas.microsoft.com/office/drawing/2014/main" id="{B062B475-8E1A-998B-B420-5AEBE4654AEA}"/>
                  </a:ext>
                </a:extLst>
              </p:cNvPr>
              <p:cNvSpPr/>
              <p:nvPr/>
            </p:nvSpPr>
            <p:spPr>
              <a:xfrm>
                <a:off x="4811975"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5-Point Star 182">
                <a:extLst>
                  <a:ext uri="{FF2B5EF4-FFF2-40B4-BE49-F238E27FC236}">
                    <a16:creationId xmlns:a16="http://schemas.microsoft.com/office/drawing/2014/main" id="{9600CEC3-F740-1EB7-6B20-9884B7BF7BD2}"/>
                  </a:ext>
                </a:extLst>
              </p:cNvPr>
              <p:cNvSpPr/>
              <p:nvPr/>
            </p:nvSpPr>
            <p:spPr>
              <a:xfrm>
                <a:off x="5052863"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5-Point Star 183">
                <a:extLst>
                  <a:ext uri="{FF2B5EF4-FFF2-40B4-BE49-F238E27FC236}">
                    <a16:creationId xmlns:a16="http://schemas.microsoft.com/office/drawing/2014/main" id="{51230408-0467-2F7B-9DC9-37C52672E79C}"/>
                  </a:ext>
                </a:extLst>
              </p:cNvPr>
              <p:cNvSpPr/>
              <p:nvPr/>
            </p:nvSpPr>
            <p:spPr>
              <a:xfrm>
                <a:off x="5303587" y="166955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grpSp>
      <p:sp>
        <p:nvSpPr>
          <p:cNvPr id="59" name="TextBox 58">
            <a:extLst>
              <a:ext uri="{FF2B5EF4-FFF2-40B4-BE49-F238E27FC236}">
                <a16:creationId xmlns:a16="http://schemas.microsoft.com/office/drawing/2014/main" id="{65A78939-689F-5740-5631-7F7384E0FD0D}"/>
              </a:ext>
            </a:extLst>
          </p:cNvPr>
          <p:cNvSpPr txBox="1"/>
          <p:nvPr/>
        </p:nvSpPr>
        <p:spPr>
          <a:xfrm>
            <a:off x="8229018" y="1128175"/>
            <a:ext cx="1099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a:ln>
                  <a:noFill/>
                </a:ln>
                <a:solidFill>
                  <a:schemeClr val="accent1">
                    <a:lumMod val="50000"/>
                  </a:schemeClr>
                </a:solidFill>
                <a:effectLst/>
                <a:uFillTx/>
                <a:latin typeface="+mn-lt"/>
                <a:ea typeface="+mn-ea"/>
                <a:cs typeface="+mn-cs"/>
                <a:sym typeface="Calibri"/>
              </a:rPr>
              <a:t>Databricks</a:t>
            </a:r>
          </a:p>
        </p:txBody>
      </p:sp>
      <p:sp>
        <p:nvSpPr>
          <p:cNvPr id="60" name="5-Point Star 198">
            <a:extLst>
              <a:ext uri="{FF2B5EF4-FFF2-40B4-BE49-F238E27FC236}">
                <a16:creationId xmlns:a16="http://schemas.microsoft.com/office/drawing/2014/main" id="{06387CA1-A1CA-A241-2943-4780231B4AA9}"/>
              </a:ext>
            </a:extLst>
          </p:cNvPr>
          <p:cNvSpPr/>
          <p:nvPr/>
        </p:nvSpPr>
        <p:spPr>
          <a:xfrm>
            <a:off x="9161893" y="4591216"/>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1" name="5-Point Star 198">
            <a:extLst>
              <a:ext uri="{FF2B5EF4-FFF2-40B4-BE49-F238E27FC236}">
                <a16:creationId xmlns:a16="http://schemas.microsoft.com/office/drawing/2014/main" id="{FBF67AC1-4AB7-82E8-ECB8-2ADBEEF4D618}"/>
              </a:ext>
            </a:extLst>
          </p:cNvPr>
          <p:cNvSpPr/>
          <p:nvPr/>
        </p:nvSpPr>
        <p:spPr>
          <a:xfrm>
            <a:off x="9148933" y="3310873"/>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2" name="5-Point Star 198">
            <a:extLst>
              <a:ext uri="{FF2B5EF4-FFF2-40B4-BE49-F238E27FC236}">
                <a16:creationId xmlns:a16="http://schemas.microsoft.com/office/drawing/2014/main" id="{B9098603-A081-CF69-4D55-D76BA74AD0B3}"/>
              </a:ext>
            </a:extLst>
          </p:cNvPr>
          <p:cNvSpPr/>
          <p:nvPr/>
        </p:nvSpPr>
        <p:spPr>
          <a:xfrm>
            <a:off x="9173116" y="3740381"/>
            <a:ext cx="231974" cy="181946"/>
          </a:xfrm>
          <a:prstGeom prst="star5">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744139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DC4F06-2296-A523-060C-ABAA3E89873E}"/>
              </a:ext>
            </a:extLst>
          </p:cNvPr>
          <p:cNvSpPr>
            <a:spLocks noGrp="1"/>
          </p:cNvSpPr>
          <p:nvPr>
            <p:ph type="sldNum" sz="quarter" idx="10"/>
          </p:nvPr>
        </p:nvSpPr>
        <p:spPr/>
        <p:txBody>
          <a:bodyPr/>
          <a:lstStyle/>
          <a:p>
            <a:fld id="{C9EBFD1A-B7A0-466A-B83C-FDA8DD378B8A}" type="slidenum">
              <a:rPr lang="en-US" smtClean="0"/>
              <a:pPr/>
              <a:t>66</a:t>
            </a:fld>
            <a:endParaRPr lang="en-US"/>
          </a:p>
        </p:txBody>
      </p:sp>
      <p:sp>
        <p:nvSpPr>
          <p:cNvPr id="4" name="Title 1">
            <a:extLst>
              <a:ext uri="{FF2B5EF4-FFF2-40B4-BE49-F238E27FC236}">
                <a16:creationId xmlns:a16="http://schemas.microsoft.com/office/drawing/2014/main" id="{524C25F2-7CD5-C14D-0E83-05A9B4EF0A2B}"/>
              </a:ext>
            </a:extLst>
          </p:cNvPr>
          <p:cNvSpPr>
            <a:spLocks noGrp="1"/>
          </p:cNvSpPr>
          <p:nvPr>
            <p:ph type="title"/>
          </p:nvPr>
        </p:nvSpPr>
        <p:spPr>
          <a:xfrm>
            <a:off x="0" y="0"/>
            <a:ext cx="11753193" cy="549275"/>
          </a:xfrm>
        </p:spPr>
        <p:txBody>
          <a:bodyPr vert="horz" lIns="91440" tIns="45720" rIns="91440" bIns="45720" rtlCol="0" anchor="ctr">
            <a:noAutofit/>
          </a:bodyPr>
          <a:lstStyle/>
          <a:p>
            <a:r>
              <a:rPr lang="en-US" sz="2600" b="1">
                <a:latin typeface="+mn-lt"/>
              </a:rPr>
              <a:t>Architecture Components and Metadata Driven Framework – Explained</a:t>
            </a:r>
          </a:p>
        </p:txBody>
      </p:sp>
      <p:grpSp>
        <p:nvGrpSpPr>
          <p:cNvPr id="5" name="Group 4">
            <a:extLst>
              <a:ext uri="{FF2B5EF4-FFF2-40B4-BE49-F238E27FC236}">
                <a16:creationId xmlns:a16="http://schemas.microsoft.com/office/drawing/2014/main" id="{3442A89D-2962-CE7F-400C-D219FB924375}"/>
              </a:ext>
            </a:extLst>
          </p:cNvPr>
          <p:cNvGrpSpPr/>
          <p:nvPr/>
        </p:nvGrpSpPr>
        <p:grpSpPr>
          <a:xfrm>
            <a:off x="395035" y="984948"/>
            <a:ext cx="11358355" cy="5798493"/>
            <a:chOff x="395035" y="884589"/>
            <a:chExt cx="11358355" cy="5798493"/>
          </a:xfrm>
        </p:grpSpPr>
        <p:sp>
          <p:nvSpPr>
            <p:cNvPr id="6" name="Rectangle 5">
              <a:extLst>
                <a:ext uri="{FF2B5EF4-FFF2-40B4-BE49-F238E27FC236}">
                  <a16:creationId xmlns:a16="http://schemas.microsoft.com/office/drawing/2014/main" id="{68890B37-0BEB-8AE0-6CF1-CAC13A53F612}"/>
                </a:ext>
              </a:extLst>
            </p:cNvPr>
            <p:cNvSpPr/>
            <p:nvPr/>
          </p:nvSpPr>
          <p:spPr>
            <a:xfrm>
              <a:off x="398832" y="884589"/>
              <a:ext cx="1783331" cy="471522"/>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Architecture Layer</a:t>
              </a:r>
            </a:p>
          </p:txBody>
        </p:sp>
        <p:sp>
          <p:nvSpPr>
            <p:cNvPr id="7" name="Rectangle 6">
              <a:extLst>
                <a:ext uri="{FF2B5EF4-FFF2-40B4-BE49-F238E27FC236}">
                  <a16:creationId xmlns:a16="http://schemas.microsoft.com/office/drawing/2014/main" id="{9E00C49F-96F4-6C7D-1EEA-50DB6526AE14}"/>
                </a:ext>
              </a:extLst>
            </p:cNvPr>
            <p:cNvSpPr/>
            <p:nvPr/>
          </p:nvSpPr>
          <p:spPr>
            <a:xfrm>
              <a:off x="2284631" y="884589"/>
              <a:ext cx="1836057" cy="471522"/>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Tech Components</a:t>
              </a:r>
            </a:p>
          </p:txBody>
        </p:sp>
        <p:sp>
          <p:nvSpPr>
            <p:cNvPr id="8" name="Rectangle 7">
              <a:extLst>
                <a:ext uri="{FF2B5EF4-FFF2-40B4-BE49-F238E27FC236}">
                  <a16:creationId xmlns:a16="http://schemas.microsoft.com/office/drawing/2014/main" id="{2F507726-9F8D-43E9-E737-8C6CE9B6DE67}"/>
                </a:ext>
              </a:extLst>
            </p:cNvPr>
            <p:cNvSpPr/>
            <p:nvPr/>
          </p:nvSpPr>
          <p:spPr>
            <a:xfrm>
              <a:off x="4210072" y="884589"/>
              <a:ext cx="7543318" cy="460536"/>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Component Description</a:t>
              </a:r>
            </a:p>
          </p:txBody>
        </p:sp>
        <p:sp>
          <p:nvSpPr>
            <p:cNvPr id="9" name="Rectangle 8">
              <a:extLst>
                <a:ext uri="{FF2B5EF4-FFF2-40B4-BE49-F238E27FC236}">
                  <a16:creationId xmlns:a16="http://schemas.microsoft.com/office/drawing/2014/main" id="{F8A684EF-A5BE-BE51-6FED-1500A1F03D56}"/>
                </a:ext>
              </a:extLst>
            </p:cNvPr>
            <p:cNvSpPr/>
            <p:nvPr/>
          </p:nvSpPr>
          <p:spPr>
            <a:xfrm>
              <a:off x="2250061" y="3086297"/>
              <a:ext cx="1788665" cy="524007"/>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ADF</a:t>
              </a:r>
              <a:endParaRPr kumimoji="0" lang="en-US" sz="14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2749916D-BEF2-822C-3A6C-6F71CC6A8DFD}"/>
                </a:ext>
              </a:extLst>
            </p:cNvPr>
            <p:cNvSpPr/>
            <p:nvPr/>
          </p:nvSpPr>
          <p:spPr>
            <a:xfrm>
              <a:off x="4196967" y="3097580"/>
              <a:ext cx="7536614" cy="529321"/>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Parameterized metadata driven ADF pipelines are created to take the full and incremental data extracts from ADLS and ingest to Integration/Staging tables in Azure </a:t>
              </a:r>
              <a:r>
                <a:rPr lang="en-US" sz="1100">
                  <a:solidFill>
                    <a:srgbClr val="000000"/>
                  </a:solidFill>
                  <a:latin typeface="Calibri"/>
                  <a:ea typeface="Segoe UI" panose="020B0502040204020203" pitchFamily="34" charset="0"/>
                  <a:cs typeface="Segoe UI" panose="020B0502040204020203" pitchFamily="34" charset="0"/>
                </a:rPr>
                <a:t>Databricks</a:t>
              </a:r>
              <a:endPar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B79460ED-A369-6E21-8056-AC85DFAD62DC}"/>
                </a:ext>
              </a:extLst>
            </p:cNvPr>
            <p:cNvSpPr/>
            <p:nvPr/>
          </p:nvSpPr>
          <p:spPr>
            <a:xfrm>
              <a:off x="2263545" y="2564466"/>
              <a:ext cx="1832506" cy="400716"/>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ADLS Gen2</a:t>
              </a:r>
            </a:p>
          </p:txBody>
        </p:sp>
        <p:sp>
          <p:nvSpPr>
            <p:cNvPr id="12" name="Rectangle 11">
              <a:extLst>
                <a:ext uri="{FF2B5EF4-FFF2-40B4-BE49-F238E27FC236}">
                  <a16:creationId xmlns:a16="http://schemas.microsoft.com/office/drawing/2014/main" id="{764AADAD-6E1F-3285-03AF-F345A4E69B6B}"/>
                </a:ext>
              </a:extLst>
            </p:cNvPr>
            <p:cNvSpPr/>
            <p:nvPr/>
          </p:nvSpPr>
          <p:spPr>
            <a:xfrm>
              <a:off x="4199167" y="2550263"/>
              <a:ext cx="7534413" cy="423158"/>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Will serve as a data lake to store flat files in csv/tab and delimited files to be consumed by ADF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solidFill>
                    <a:srgbClr val="000000"/>
                  </a:solidFill>
                  <a:latin typeface="Calibri"/>
                  <a:ea typeface="Segoe UI" panose="020B0502040204020203" pitchFamily="34" charset="0"/>
                  <a:cs typeface="Segoe UI"/>
                </a:rPr>
                <a:t>Also, server as an Archival layer , which can be leveraged to reload file when required</a:t>
              </a:r>
              <a:endParaRPr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endParaRPr>
            </a:p>
          </p:txBody>
        </p:sp>
        <p:sp>
          <p:nvSpPr>
            <p:cNvPr id="13" name="Rectangle 12">
              <a:extLst>
                <a:ext uri="{FF2B5EF4-FFF2-40B4-BE49-F238E27FC236}">
                  <a16:creationId xmlns:a16="http://schemas.microsoft.com/office/drawing/2014/main" id="{5727C448-62B7-2721-FF02-8A5839C368D5}"/>
                </a:ext>
              </a:extLst>
            </p:cNvPr>
            <p:cNvSpPr/>
            <p:nvPr/>
          </p:nvSpPr>
          <p:spPr>
            <a:xfrm>
              <a:off x="395035" y="1854681"/>
              <a:ext cx="1818052" cy="1772219"/>
            </a:xfrm>
            <a:prstGeom prst="rect">
              <a:avLst/>
            </a:prstGeom>
            <a:solidFill>
              <a:srgbClr val="0177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Data Ingestion</a:t>
              </a:r>
              <a:endParaRPr kumimoji="0" lang="en-US" sz="1400" b="1" i="1"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 </a:t>
              </a:r>
            </a:p>
          </p:txBody>
        </p:sp>
        <p:sp>
          <p:nvSpPr>
            <p:cNvPr id="14" name="Rectangle 13">
              <a:extLst>
                <a:ext uri="{FF2B5EF4-FFF2-40B4-BE49-F238E27FC236}">
                  <a16:creationId xmlns:a16="http://schemas.microsoft.com/office/drawing/2014/main" id="{3BBF4FBF-9842-3DB6-1A82-459E65537163}"/>
                </a:ext>
              </a:extLst>
            </p:cNvPr>
            <p:cNvSpPr/>
            <p:nvPr/>
          </p:nvSpPr>
          <p:spPr>
            <a:xfrm>
              <a:off x="2277999" y="1875427"/>
              <a:ext cx="1818052" cy="622422"/>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000000"/>
                  </a:solidFill>
                  <a:latin typeface="Calibri"/>
                  <a:ea typeface="Segoe UI" panose="020B0502040204020203" pitchFamily="34" charset="0"/>
                  <a:cs typeface="Segoe UI" panose="020B0502040204020203" pitchFamily="34" charset="0"/>
                </a:rPr>
                <a:t>ADF/Confluent Kafka</a:t>
              </a:r>
              <a:endParaRPr kumimoji="0" lang="en-US" sz="14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A6C94754-8507-3141-724D-44BCCAF6F179}"/>
                </a:ext>
              </a:extLst>
            </p:cNvPr>
            <p:cNvSpPr/>
            <p:nvPr/>
          </p:nvSpPr>
          <p:spPr>
            <a:xfrm>
              <a:off x="4196966" y="1830074"/>
              <a:ext cx="7534413" cy="683785"/>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lvl="0" indent="-171450">
                <a:buFont typeface="Arial" panose="020B0604020202020204" pitchFamily="34" charset="0"/>
                <a:buChar char="•"/>
                <a:defRPr/>
              </a:pPr>
              <a:r>
                <a:rPr lang="en-US" sz="1000">
                  <a:solidFill>
                    <a:srgbClr val="000000"/>
                  </a:solidFill>
                  <a:latin typeface="Arial"/>
                  <a:ea typeface="Segoe UI" panose="020B0502040204020203" pitchFamily="34" charset="0"/>
                  <a:cs typeface="Arial"/>
                </a:rPr>
                <a:t>Parameterized ADF pipelines are developed to convert Historical and Incremental SQL Server data in the form of flat file data extracts for both EU and GB.</a:t>
              </a:r>
            </a:p>
            <a:p>
              <a:pPr marL="171450" lvl="0" indent="-171450">
                <a:buFont typeface="Arial" panose="020B0604020202020204" pitchFamily="34" charset="0"/>
                <a:buChar char="•"/>
                <a:defRPr/>
              </a:pPr>
              <a:r>
                <a:rPr lang="en-US" sz="1000">
                  <a:solidFill>
                    <a:srgbClr val="000000"/>
                  </a:solidFill>
                  <a:latin typeface="Arial" panose="020B0604020202020204" pitchFamily="34" charset="0"/>
                  <a:ea typeface="Segoe UI" panose="020B0502040204020203" pitchFamily="34" charset="0"/>
                  <a:cs typeface="Arial" panose="020B0604020202020204" pitchFamily="34" charset="0"/>
                </a:rPr>
                <a:t>Flat files are then placed to Azure ADLS via batch ingestion mode which are scheduled via jobs.</a:t>
              </a:r>
            </a:p>
            <a:p>
              <a:pPr marL="171450" lvl="0" indent="-171450">
                <a:buFont typeface="Arial" panose="020B0604020202020204" pitchFamily="34" charset="0"/>
                <a:buChar char="•"/>
                <a:defRPr/>
              </a:pPr>
              <a:r>
                <a:rPr lang="en-US" sz="1000">
                  <a:solidFill>
                    <a:srgbClr val="000000"/>
                  </a:solidFill>
                  <a:latin typeface="Arial" panose="020B0604020202020204" pitchFamily="34" charset="0"/>
                  <a:ea typeface="Segoe UI" panose="020B0502040204020203" pitchFamily="34" charset="0"/>
                  <a:cs typeface="Arial" panose="020B0604020202020204" pitchFamily="34" charset="0"/>
                </a:rPr>
                <a:t>IICS mappings are done via metadata driven framework. This accelerates in effort savings and faster development process </a:t>
              </a:r>
            </a:p>
          </p:txBody>
        </p:sp>
        <p:sp>
          <p:nvSpPr>
            <p:cNvPr id="16" name="Rectangle 15">
              <a:extLst>
                <a:ext uri="{FF2B5EF4-FFF2-40B4-BE49-F238E27FC236}">
                  <a16:creationId xmlns:a16="http://schemas.microsoft.com/office/drawing/2014/main" id="{1F0F89C8-8A4C-2BC3-10BB-D4FA3E12CA64}"/>
                </a:ext>
              </a:extLst>
            </p:cNvPr>
            <p:cNvSpPr/>
            <p:nvPr/>
          </p:nvSpPr>
          <p:spPr>
            <a:xfrm>
              <a:off x="398832" y="5082646"/>
              <a:ext cx="1787865" cy="1569758"/>
            </a:xfrm>
            <a:prstGeom prst="rect">
              <a:avLst/>
            </a:prstGeom>
            <a:solidFill>
              <a:srgbClr val="0177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Semantic &amp; Consumption Layer</a:t>
              </a:r>
            </a:p>
          </p:txBody>
        </p:sp>
        <p:sp>
          <p:nvSpPr>
            <p:cNvPr id="17" name="Rectangle 16">
              <a:extLst>
                <a:ext uri="{FF2B5EF4-FFF2-40B4-BE49-F238E27FC236}">
                  <a16:creationId xmlns:a16="http://schemas.microsoft.com/office/drawing/2014/main" id="{FA1745AD-0BBD-4959-7931-8317C23520A9}"/>
                </a:ext>
              </a:extLst>
            </p:cNvPr>
            <p:cNvSpPr/>
            <p:nvPr/>
          </p:nvSpPr>
          <p:spPr>
            <a:xfrm>
              <a:off x="2308326" y="5756281"/>
              <a:ext cx="1788666" cy="896123"/>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Power BI</a:t>
              </a:r>
            </a:p>
          </p:txBody>
        </p:sp>
        <p:sp>
          <p:nvSpPr>
            <p:cNvPr id="18" name="Rectangle 17">
              <a:extLst>
                <a:ext uri="{FF2B5EF4-FFF2-40B4-BE49-F238E27FC236}">
                  <a16:creationId xmlns:a16="http://schemas.microsoft.com/office/drawing/2014/main" id="{961443A7-6721-C6F0-DFBE-D0B70969E390}"/>
                </a:ext>
              </a:extLst>
            </p:cNvPr>
            <p:cNvSpPr/>
            <p:nvPr/>
          </p:nvSpPr>
          <p:spPr>
            <a:xfrm>
              <a:off x="4166859" y="5777344"/>
              <a:ext cx="7546040" cy="905738"/>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buFont typeface="Arial" panose="020B0604020202020204" pitchFamily="34" charset="0"/>
                <a:buChar char="•"/>
                <a:defRPr/>
              </a:pPr>
              <a:r>
                <a:rPr lang="en-US" sz="1100">
                  <a:solidFill>
                    <a:srgbClr val="000000"/>
                  </a:solidFill>
                  <a:ea typeface="Segoe UI" panose="020B0502040204020203" pitchFamily="34" charset="0"/>
                  <a:cs typeface="Segoe UI"/>
                </a:rPr>
                <a:t>Infosys plans to enable analytics at scale which can be part of future scope</a:t>
              </a:r>
            </a:p>
            <a:p>
              <a:pPr marL="171450" lvl="0" indent="-171450">
                <a:buFont typeface="Arial" panose="020B0604020202020204" pitchFamily="34" charset="0"/>
                <a:buChar char="•"/>
                <a:defRPr/>
              </a:pPr>
              <a:r>
                <a:rPr lang="en-US" sz="1100">
                  <a:solidFill>
                    <a:srgbClr val="000000"/>
                  </a:solidFill>
                  <a:ea typeface="Segoe UI" panose="020B0502040204020203" pitchFamily="34" charset="0"/>
                  <a:cs typeface="Segoe UI" panose="020B0502040204020203" pitchFamily="34" charset="0"/>
                </a:rPr>
                <a:t>Unified  self-service and enterprise analytics solution</a:t>
              </a:r>
            </a:p>
            <a:p>
              <a:pPr marL="171450" lvl="0" indent="-171450">
                <a:buFont typeface="Arial" panose="020B0604020202020204" pitchFamily="34" charset="0"/>
                <a:buChar char="•"/>
                <a:defRPr/>
              </a:pPr>
              <a:r>
                <a:rPr lang="en-US" sz="1100">
                  <a:solidFill>
                    <a:srgbClr val="000000"/>
                  </a:solidFill>
                  <a:ea typeface="Segoe UI" panose="020B0502040204020203" pitchFamily="34" charset="0"/>
                  <a:cs typeface="Segoe UI" panose="020B0502040204020203" pitchFamily="34" charset="0"/>
                </a:rPr>
                <a:t>Ability to connect disparate data sources and create easy data models</a:t>
              </a:r>
            </a:p>
            <a:p>
              <a:pPr marL="171450" indent="-171450">
                <a:buFont typeface="Arial" panose="020B0604020202020204" pitchFamily="34" charset="0"/>
                <a:buChar char="•"/>
                <a:defRPr/>
              </a:pPr>
              <a:r>
                <a:rPr lang="en-US" sz="1100">
                  <a:solidFill>
                    <a:srgbClr val="000000"/>
                  </a:solidFill>
                  <a:ea typeface="Segoe UI" panose="020B0502040204020203" pitchFamily="34" charset="0"/>
                  <a:cs typeface="Segoe UI"/>
                </a:rPr>
                <a:t>Share and collaborate within and outside your organizations</a:t>
              </a:r>
            </a:p>
            <a:p>
              <a:pPr marL="171450" lvl="0" indent="-171450">
                <a:buFont typeface="Arial" panose="020B0604020202020204" pitchFamily="34" charset="0"/>
                <a:buChar char="•"/>
                <a:defRPr/>
              </a:pPr>
              <a:r>
                <a:rPr lang="en-US" sz="1100">
                  <a:solidFill>
                    <a:srgbClr val="000000"/>
                  </a:solidFill>
                  <a:ea typeface="Segoe UI" panose="020B0502040204020203" pitchFamily="34" charset="0"/>
                  <a:cs typeface="Segoe UI" panose="020B0502040204020203" pitchFamily="34" charset="0"/>
                </a:rPr>
                <a:t>Apply data protection that persists even when report is exported</a:t>
              </a:r>
            </a:p>
          </p:txBody>
        </p:sp>
        <p:sp>
          <p:nvSpPr>
            <p:cNvPr id="19" name="Oval 18">
              <a:extLst>
                <a:ext uri="{FF2B5EF4-FFF2-40B4-BE49-F238E27FC236}">
                  <a16:creationId xmlns:a16="http://schemas.microsoft.com/office/drawing/2014/main" id="{FE59E9D5-562C-6E41-CB42-75A96DA1C723}"/>
                </a:ext>
              </a:extLst>
            </p:cNvPr>
            <p:cNvSpPr/>
            <p:nvPr/>
          </p:nvSpPr>
          <p:spPr>
            <a:xfrm>
              <a:off x="471489" y="1919095"/>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2</a:t>
              </a:r>
            </a:p>
          </p:txBody>
        </p:sp>
        <p:sp>
          <p:nvSpPr>
            <p:cNvPr id="20" name="Oval 19">
              <a:extLst>
                <a:ext uri="{FF2B5EF4-FFF2-40B4-BE49-F238E27FC236}">
                  <a16:creationId xmlns:a16="http://schemas.microsoft.com/office/drawing/2014/main" id="{544AB5C2-03B2-A505-2C23-51FF80FE556C}"/>
                </a:ext>
              </a:extLst>
            </p:cNvPr>
            <p:cNvSpPr/>
            <p:nvPr/>
          </p:nvSpPr>
          <p:spPr>
            <a:xfrm>
              <a:off x="818615" y="1919095"/>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BE829724-64A1-6663-3A8A-897D8B9FE9F3}"/>
                </a:ext>
              </a:extLst>
            </p:cNvPr>
            <p:cNvSpPr/>
            <p:nvPr/>
          </p:nvSpPr>
          <p:spPr>
            <a:xfrm>
              <a:off x="1165606" y="1932381"/>
              <a:ext cx="311630" cy="28178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id="{450AA48E-FEA7-4E6C-C87E-9A0560092163}"/>
                </a:ext>
              </a:extLst>
            </p:cNvPr>
            <p:cNvSpPr/>
            <p:nvPr/>
          </p:nvSpPr>
          <p:spPr>
            <a:xfrm>
              <a:off x="401031" y="1418269"/>
              <a:ext cx="1783331" cy="350045"/>
            </a:xfrm>
            <a:prstGeom prst="rect">
              <a:avLst/>
            </a:prstGeom>
            <a:solidFill>
              <a:srgbClr val="0177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b="1">
                  <a:solidFill>
                    <a:prstClr val="white"/>
                  </a:solidFill>
                  <a:latin typeface="Calibri"/>
                  <a:cs typeface="Segoe UI" panose="020B0502040204020203" pitchFamily="34" charset="0"/>
                </a:rPr>
                <a:t>Data Sources</a:t>
              </a:r>
            </a:p>
          </p:txBody>
        </p:sp>
        <p:sp>
          <p:nvSpPr>
            <p:cNvPr id="23" name="Rectangle 22">
              <a:extLst>
                <a:ext uri="{FF2B5EF4-FFF2-40B4-BE49-F238E27FC236}">
                  <a16:creationId xmlns:a16="http://schemas.microsoft.com/office/drawing/2014/main" id="{A3911E2A-9710-7D61-0774-607CD44FB5B4}"/>
                </a:ext>
              </a:extLst>
            </p:cNvPr>
            <p:cNvSpPr/>
            <p:nvPr/>
          </p:nvSpPr>
          <p:spPr>
            <a:xfrm>
              <a:off x="2266448" y="1444167"/>
              <a:ext cx="1788666" cy="324148"/>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Oracle, Salesforce, MongoDB, </a:t>
              </a:r>
              <a:r>
                <a:rPr kumimoji="0" lang="en-US" sz="1200" b="1" i="0" u="none" strike="noStrike" kern="1200" cap="none" spc="0" normalizeH="0" baseline="0" noProof="0" err="1">
                  <a:ln>
                    <a:noFill/>
                  </a:ln>
                  <a:solidFill>
                    <a:srgbClr val="000000"/>
                  </a:solidFill>
                  <a:effectLst/>
                  <a:uLnTx/>
                  <a:uFillTx/>
                  <a:latin typeface="Calibri"/>
                  <a:ea typeface="Segoe UI" panose="020B0502040204020203" pitchFamily="34" charset="0"/>
                  <a:cs typeface="Segoe UI" panose="020B0502040204020203" pitchFamily="34" charset="0"/>
                </a:rPr>
                <a:t>Genesys</a:t>
              </a:r>
              <a:endParaRPr kumimoji="0" lang="en-US" sz="12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3416AE93-4393-74EB-C9C2-DBD99D6440F9}"/>
                </a:ext>
              </a:extLst>
            </p:cNvPr>
            <p:cNvSpPr/>
            <p:nvPr/>
          </p:nvSpPr>
          <p:spPr>
            <a:xfrm>
              <a:off x="4210071" y="1441510"/>
              <a:ext cx="7521307" cy="324148"/>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buFont typeface="Arial" panose="020B0604020202020204" pitchFamily="34" charset="0"/>
                <a:buChar char="•"/>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PCR GB(3 instances) and </a:t>
              </a:r>
              <a:r>
                <a:rPr lang="en-US" sz="1100">
                  <a:solidFill>
                    <a:srgbClr val="000000"/>
                  </a:solidFill>
                  <a:latin typeface="Calibri"/>
                  <a:ea typeface="Segoe UI" panose="020B0502040204020203" pitchFamily="34" charset="0"/>
                  <a:cs typeface="Segoe UI"/>
                </a:rPr>
                <a:t>CE</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U(Poland</a:t>
              </a:r>
              <a:r>
                <a:rPr lang="en-US" sz="1100">
                  <a:solidFill>
                    <a:srgbClr val="000000"/>
                  </a:solidFill>
                  <a:latin typeface="Calibri"/>
                  <a:ea typeface="Segoe UI" panose="020B0502040204020203" pitchFamily="34" charset="0"/>
                  <a:cs typeface="Segoe UI"/>
                </a:rPr>
                <a:t> </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a:t>
              </a:r>
              <a:r>
                <a:rPr lang="en-US" sz="1100">
                  <a:solidFill>
                    <a:srgbClr val="000000"/>
                  </a:solidFill>
                  <a:latin typeface="Calibri"/>
                  <a:ea typeface="Segoe UI" panose="020B0502040204020203" pitchFamily="34" charset="0"/>
                  <a:cs typeface="Segoe UI"/>
                </a:rPr>
                <a:t> </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Rest of CEU) are SQL Server</a:t>
              </a:r>
              <a:r>
                <a:rPr lang="en-US" sz="1100">
                  <a:solidFill>
                    <a:srgbClr val="000000"/>
                  </a:solidFill>
                  <a:latin typeface="Calibri"/>
                  <a:ea typeface="Segoe UI" panose="020B0502040204020203" pitchFamily="34" charset="0"/>
                  <a:cs typeface="Segoe UI"/>
                </a:rPr>
                <a:t> database</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 Instances.</a:t>
              </a:r>
            </a:p>
          </p:txBody>
        </p:sp>
        <p:sp>
          <p:nvSpPr>
            <p:cNvPr id="25" name="Rectangle 24">
              <a:extLst>
                <a:ext uri="{FF2B5EF4-FFF2-40B4-BE49-F238E27FC236}">
                  <a16:creationId xmlns:a16="http://schemas.microsoft.com/office/drawing/2014/main" id="{4E024D7C-A0AF-809D-CD28-8353F5AF0A8C}"/>
                </a:ext>
              </a:extLst>
            </p:cNvPr>
            <p:cNvSpPr/>
            <p:nvPr/>
          </p:nvSpPr>
          <p:spPr>
            <a:xfrm>
              <a:off x="401033" y="3709395"/>
              <a:ext cx="1783331" cy="1290756"/>
            </a:xfrm>
            <a:prstGeom prst="rect">
              <a:avLst/>
            </a:prstGeom>
            <a:solidFill>
              <a:srgbClr val="0177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a:ea typeface="Segoe UI" panose="020B0502040204020203" pitchFamily="34" charset="0"/>
                  <a:cs typeface="Segoe UI" panose="020B0502040204020203" pitchFamily="34" charset="0"/>
                </a:rPr>
                <a:t>Data Processing</a:t>
              </a:r>
            </a:p>
          </p:txBody>
        </p:sp>
        <p:sp>
          <p:nvSpPr>
            <p:cNvPr id="26" name="Rectangle 25">
              <a:extLst>
                <a:ext uri="{FF2B5EF4-FFF2-40B4-BE49-F238E27FC236}">
                  <a16:creationId xmlns:a16="http://schemas.microsoft.com/office/drawing/2014/main" id="{A08B7FFC-E4A7-8399-DAAB-59323328A41A}"/>
                </a:ext>
              </a:extLst>
            </p:cNvPr>
            <p:cNvSpPr/>
            <p:nvPr/>
          </p:nvSpPr>
          <p:spPr>
            <a:xfrm>
              <a:off x="2297433" y="3707241"/>
              <a:ext cx="1788665" cy="1292910"/>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Azure Databricks</a:t>
              </a:r>
              <a:endParaRPr kumimoji="0" lang="en-US" sz="14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27" name="Rectangle 26">
              <a:extLst>
                <a:ext uri="{FF2B5EF4-FFF2-40B4-BE49-F238E27FC236}">
                  <a16:creationId xmlns:a16="http://schemas.microsoft.com/office/drawing/2014/main" id="{8AD7E475-CB36-1874-BE32-3AA21CEB5BA1}"/>
                </a:ext>
              </a:extLst>
            </p:cNvPr>
            <p:cNvSpPr/>
            <p:nvPr/>
          </p:nvSpPr>
          <p:spPr>
            <a:xfrm>
              <a:off x="4199167" y="3687049"/>
              <a:ext cx="7536615" cy="1313102"/>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The Integration/Staging layer serves as an AS-IS layer with no transformation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The Data loaded to transient </a:t>
              </a:r>
              <a:r>
                <a:rPr lang="en-US" sz="1100">
                  <a:solidFill>
                    <a:srgbClr val="000000"/>
                  </a:solidFill>
                  <a:latin typeface="Calibri"/>
                  <a:ea typeface="Segoe UI" panose="020B0502040204020203" pitchFamily="34" charset="0"/>
                  <a:cs typeface="Segoe UI"/>
                </a:rPr>
                <a:t>integration</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 tables is then processed via </a:t>
              </a:r>
              <a:r>
                <a:rPr kumimoji="0" lang="en-US" sz="1100" b="0" i="0" u="none" strike="noStrike" kern="1200" cap="none" spc="0" normalizeH="0" baseline="0" noProof="0" err="1">
                  <a:ln>
                    <a:noFill/>
                  </a:ln>
                  <a:solidFill>
                    <a:srgbClr val="000000"/>
                  </a:solidFill>
                  <a:effectLst/>
                  <a:uLnTx/>
                  <a:uFillTx/>
                  <a:latin typeface="Calibri"/>
                  <a:ea typeface="Segoe UI" panose="020B0502040204020203" pitchFamily="34" charset="0"/>
                  <a:cs typeface="Segoe UI"/>
                </a:rPr>
                <a:t>databricks</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 to the </a:t>
              </a:r>
              <a:r>
                <a:rPr lang="en-US" sz="1100">
                  <a:solidFill>
                    <a:srgbClr val="000000"/>
                  </a:solidFill>
                  <a:latin typeface="Calibri"/>
                  <a:ea typeface="Segoe UI" panose="020B0502040204020203" pitchFamily="34" charset="0"/>
                  <a:cs typeface="Segoe UI"/>
                </a:rPr>
                <a:t>cleansed</a:t>
              </a: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 layer. </a:t>
              </a:r>
              <a:r>
                <a:rPr lang="en-US" sz="1100">
                  <a:solidFill>
                    <a:srgbClr val="000000"/>
                  </a:solidFill>
                  <a:latin typeface="Calibri"/>
                  <a:ea typeface="Segoe UI" panose="020B0502040204020203" pitchFamily="34" charset="0"/>
                  <a:cs typeface="Segoe UI"/>
                </a:rPr>
                <a:t>Junk characters removal, Integrity and Primary key checks are performed in the cleansed layer.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a:rPr>
                <a:t>Data Model Layer: The final fact and dimension tables are created </a:t>
              </a:r>
              <a:r>
                <a:rPr lang="en-US" sz="1100">
                  <a:solidFill>
                    <a:srgbClr val="000000"/>
                  </a:solidFill>
                  <a:latin typeface="Calibri"/>
                  <a:ea typeface="Segoe UI" panose="020B0502040204020203" pitchFamily="34" charset="0"/>
                  <a:cs typeface="Segoe UI"/>
                </a:rPr>
                <a:t>via </a:t>
              </a:r>
              <a:r>
                <a:rPr lang="en-US" sz="1100" err="1">
                  <a:solidFill>
                    <a:srgbClr val="000000"/>
                  </a:solidFill>
                  <a:latin typeface="Calibri"/>
                  <a:ea typeface="Segoe UI" panose="020B0502040204020203" pitchFamily="34" charset="0"/>
                  <a:cs typeface="Segoe UI"/>
                </a:rPr>
                <a:t>databricks</a:t>
              </a:r>
              <a:endParaRPr lang="en-US" sz="1100">
                <a:solidFill>
                  <a:srgbClr val="000000"/>
                </a:solidFill>
                <a:latin typeface="Calibri"/>
                <a:ea typeface="Segoe UI" panose="020B0502040204020203" pitchFamily="34" charset="0"/>
                <a:cs typeface="Segoe U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Analytical layer: Materialized views for Reporting purpose to be created for both EU and GB tables</a:t>
              </a:r>
            </a:p>
          </p:txBody>
        </p:sp>
        <p:sp>
          <p:nvSpPr>
            <p:cNvPr id="28" name="Oval 27">
              <a:extLst>
                <a:ext uri="{FF2B5EF4-FFF2-40B4-BE49-F238E27FC236}">
                  <a16:creationId xmlns:a16="http://schemas.microsoft.com/office/drawing/2014/main" id="{6BB84FA7-2DA5-4748-3A84-662D3992E115}"/>
                </a:ext>
              </a:extLst>
            </p:cNvPr>
            <p:cNvSpPr/>
            <p:nvPr/>
          </p:nvSpPr>
          <p:spPr>
            <a:xfrm>
              <a:off x="429756" y="5142096"/>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8</a:t>
              </a:r>
            </a:p>
          </p:txBody>
        </p:sp>
        <p:sp>
          <p:nvSpPr>
            <p:cNvPr id="29" name="Rectangle 28">
              <a:extLst>
                <a:ext uri="{FF2B5EF4-FFF2-40B4-BE49-F238E27FC236}">
                  <a16:creationId xmlns:a16="http://schemas.microsoft.com/office/drawing/2014/main" id="{308E6FA1-183F-4997-C68C-9365D9F73AE1}"/>
                </a:ext>
              </a:extLst>
            </p:cNvPr>
            <p:cNvSpPr/>
            <p:nvPr/>
          </p:nvSpPr>
          <p:spPr>
            <a:xfrm>
              <a:off x="2308326" y="5065894"/>
              <a:ext cx="1788665" cy="624644"/>
            </a:xfrm>
            <a:prstGeom prst="rect">
              <a:avLst/>
            </a:prstGeom>
            <a:solidFill>
              <a:schemeClr val="bg1">
                <a:lumMod val="95000"/>
              </a:schemeClr>
            </a:solidFill>
            <a:ln w="3175">
              <a:solidFill>
                <a:schemeClr val="accent1"/>
              </a:solidFill>
              <a:prstDash val="sysDash"/>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Power BI Datasets</a:t>
              </a:r>
              <a:endParaRPr kumimoji="0" lang="en-US" sz="14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82B73CD6-5B2C-2F04-E56A-950D33C23AEA}"/>
                </a:ext>
              </a:extLst>
            </p:cNvPr>
            <p:cNvSpPr/>
            <p:nvPr/>
          </p:nvSpPr>
          <p:spPr>
            <a:xfrm>
              <a:off x="4189743" y="5030365"/>
              <a:ext cx="7546040" cy="698353"/>
            </a:xfrm>
            <a:prstGeom prst="rect">
              <a:avLst/>
            </a:prstGeom>
            <a:solidFill>
              <a:schemeClr val="bg1">
                <a:lumMod val="95000"/>
              </a:schemeClr>
            </a:solidFill>
            <a:ln w="3175">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Power BI datasets to be created for PCR GB and CEU , containing a data model having Import and for real-time reporting can create a </a:t>
              </a:r>
              <a:r>
                <a:rPr kumimoji="0" lang="en-US" sz="1100" b="0" i="0" u="none" strike="noStrike" kern="1200" cap="none" spc="0" normalizeH="0" baseline="0" noProof="0" err="1">
                  <a:ln>
                    <a:noFill/>
                  </a:ln>
                  <a:solidFill>
                    <a:srgbClr val="000000"/>
                  </a:solidFill>
                  <a:effectLst/>
                  <a:uLnTx/>
                  <a:uFillTx/>
                  <a:latin typeface="Calibri"/>
                  <a:ea typeface="Segoe UI" panose="020B0502040204020203" pitchFamily="34" charset="0"/>
                  <a:cs typeface="Segoe UI" panose="020B0502040204020203" pitchFamily="34" charset="0"/>
                </a:rPr>
                <a:t>DirectQuery</a:t>
              </a:r>
              <a:endPar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Calibri"/>
                  <a:ea typeface="Segoe UI" panose="020B0502040204020203" pitchFamily="34" charset="0"/>
                  <a:cs typeface="Segoe UI" panose="020B0502040204020203" pitchFamily="34" charset="0"/>
                </a:rPr>
                <a:t>Establish dynamic RLS security to cater to different Personas like Field representative, Agronomist, Seed Manager, Ag Director/Manager, AG Lead and Regional SCA Leads</a:t>
              </a:r>
            </a:p>
          </p:txBody>
        </p:sp>
        <p:sp>
          <p:nvSpPr>
            <p:cNvPr id="31" name="Oval 30">
              <a:extLst>
                <a:ext uri="{FF2B5EF4-FFF2-40B4-BE49-F238E27FC236}">
                  <a16:creationId xmlns:a16="http://schemas.microsoft.com/office/drawing/2014/main" id="{20C80C40-88B7-4484-8B95-AB6CECC83870}"/>
                </a:ext>
              </a:extLst>
            </p:cNvPr>
            <p:cNvSpPr/>
            <p:nvPr/>
          </p:nvSpPr>
          <p:spPr>
            <a:xfrm>
              <a:off x="756316" y="5142096"/>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9</a:t>
              </a:r>
            </a:p>
          </p:txBody>
        </p:sp>
        <p:sp>
          <p:nvSpPr>
            <p:cNvPr id="32" name="Oval 31">
              <a:extLst>
                <a:ext uri="{FF2B5EF4-FFF2-40B4-BE49-F238E27FC236}">
                  <a16:creationId xmlns:a16="http://schemas.microsoft.com/office/drawing/2014/main" id="{A38C284A-9353-29CA-BDCA-357EE49B03FD}"/>
                </a:ext>
              </a:extLst>
            </p:cNvPr>
            <p:cNvSpPr/>
            <p:nvPr/>
          </p:nvSpPr>
          <p:spPr>
            <a:xfrm>
              <a:off x="751646" y="3745673"/>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6</a:t>
              </a:r>
            </a:p>
          </p:txBody>
        </p:sp>
        <p:sp>
          <p:nvSpPr>
            <p:cNvPr id="33" name="Oval 32">
              <a:extLst>
                <a:ext uri="{FF2B5EF4-FFF2-40B4-BE49-F238E27FC236}">
                  <a16:creationId xmlns:a16="http://schemas.microsoft.com/office/drawing/2014/main" id="{C9C355C8-81D8-B502-0B13-426BC10E75A3}"/>
                </a:ext>
              </a:extLst>
            </p:cNvPr>
            <p:cNvSpPr/>
            <p:nvPr/>
          </p:nvSpPr>
          <p:spPr>
            <a:xfrm>
              <a:off x="1080848" y="3750910"/>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7</a:t>
              </a:r>
            </a:p>
          </p:txBody>
        </p:sp>
        <p:sp>
          <p:nvSpPr>
            <p:cNvPr id="34" name="Oval 33">
              <a:extLst>
                <a:ext uri="{FF2B5EF4-FFF2-40B4-BE49-F238E27FC236}">
                  <a16:creationId xmlns:a16="http://schemas.microsoft.com/office/drawing/2014/main" id="{3027AF5B-4A04-C876-DCCC-3E8905BF0FD1}"/>
                </a:ext>
              </a:extLst>
            </p:cNvPr>
            <p:cNvSpPr/>
            <p:nvPr/>
          </p:nvSpPr>
          <p:spPr>
            <a:xfrm>
              <a:off x="429756" y="3750429"/>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5</a:t>
              </a:r>
            </a:p>
          </p:txBody>
        </p:sp>
        <p:sp>
          <p:nvSpPr>
            <p:cNvPr id="35" name="Oval 34">
              <a:extLst>
                <a:ext uri="{FF2B5EF4-FFF2-40B4-BE49-F238E27FC236}">
                  <a16:creationId xmlns:a16="http://schemas.microsoft.com/office/drawing/2014/main" id="{ADE3D2E4-2644-58E2-5E0A-5659905FFA35}"/>
                </a:ext>
              </a:extLst>
            </p:cNvPr>
            <p:cNvSpPr/>
            <p:nvPr/>
          </p:nvSpPr>
          <p:spPr>
            <a:xfrm>
              <a:off x="440016" y="1435246"/>
              <a:ext cx="311630" cy="295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latin typeface="Arial" panose="020B0604020202020204" pitchFamily="34" charset="0"/>
                  <a:cs typeface="Arial" panose="020B0604020202020204" pitchFamily="34" charset="0"/>
                </a:rPr>
                <a:t>1</a:t>
              </a:r>
            </a:p>
          </p:txBody>
        </p:sp>
      </p:grpSp>
      <p:sp>
        <p:nvSpPr>
          <p:cNvPr id="36" name="TextBox 35">
            <a:extLst>
              <a:ext uri="{FF2B5EF4-FFF2-40B4-BE49-F238E27FC236}">
                <a16:creationId xmlns:a16="http://schemas.microsoft.com/office/drawing/2014/main" id="{8A552F0E-6475-A0C1-AF52-6A41A4C84271}"/>
              </a:ext>
            </a:extLst>
          </p:cNvPr>
          <p:cNvSpPr txBox="1"/>
          <p:nvPr/>
        </p:nvSpPr>
        <p:spPr>
          <a:xfrm>
            <a:off x="289692" y="531786"/>
            <a:ext cx="11902308" cy="292655"/>
          </a:xfrm>
          <a:prstGeom prst="rect">
            <a:avLst/>
          </a:prstGeom>
          <a:noFill/>
          <a:ln>
            <a:noFill/>
          </a:ln>
        </p:spPr>
        <p:txBody>
          <a:bodyPr wrap="square" rtlCol="0" anchor="ctr">
            <a:no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srgbClr val="0070C0"/>
                </a:solidFill>
                <a:effectLst/>
                <a:uLnTx/>
                <a:uFillTx/>
                <a:latin typeface="Calibri"/>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solidFill>
                  <a:srgbClr val="000000"/>
                </a:solidFill>
                <a:latin typeface="Arial" panose="020B0604020202020204" pitchFamily="34" charset="0"/>
                <a:cs typeface="Arial" panose="020B0604020202020204" pitchFamily="34" charset="0"/>
              </a:rPr>
              <a:t>Azure Architecture components for </a:t>
            </a:r>
            <a:r>
              <a:rPr kumimoji="0" lang="en-US" sz="1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Herbalife technology landscape  have been explained below, we have described the details of each of these components </a:t>
            </a:r>
          </a:p>
        </p:txBody>
      </p:sp>
      <p:sp>
        <p:nvSpPr>
          <p:cNvPr id="37" name="Rectangle 36">
            <a:extLst>
              <a:ext uri="{FF2B5EF4-FFF2-40B4-BE49-F238E27FC236}">
                <a16:creationId xmlns:a16="http://schemas.microsoft.com/office/drawing/2014/main" id="{EC70E888-C2E0-09B3-223E-0BB539D752EF}"/>
              </a:ext>
            </a:extLst>
          </p:cNvPr>
          <p:cNvSpPr/>
          <p:nvPr/>
        </p:nvSpPr>
        <p:spPr>
          <a:xfrm>
            <a:off x="11688072" y="24326"/>
            <a:ext cx="1418897" cy="40762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rPr>
              <a:t>WIP</a:t>
            </a:r>
          </a:p>
        </p:txBody>
      </p:sp>
    </p:spTree>
    <p:extLst>
      <p:ext uri="{BB962C8B-B14F-4D97-AF65-F5344CB8AC3E}">
        <p14:creationId xmlns:p14="http://schemas.microsoft.com/office/powerpoint/2010/main" val="8401962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089" y="278733"/>
            <a:ext cx="11704320" cy="491109"/>
          </a:xfrm>
        </p:spPr>
        <p:txBody>
          <a:bodyPr/>
          <a:lstStyle/>
          <a:p>
            <a:r>
              <a:rPr lang="en-US"/>
              <a:t>Rationalization – Overview</a:t>
            </a:r>
          </a:p>
        </p:txBody>
      </p:sp>
      <p:sp>
        <p:nvSpPr>
          <p:cNvPr id="2" name="Slide Number Placeholder 1"/>
          <p:cNvSpPr>
            <a:spLocks noGrp="1"/>
          </p:cNvSpPr>
          <p:nvPr>
            <p:ph type="sldNum" sz="quarter" idx="10"/>
          </p:nvPr>
        </p:nvSpPr>
        <p:spPr/>
        <p:txBody>
          <a:bodyPr/>
          <a:lstStyle/>
          <a:p>
            <a:pPr marL="19645" marR="0" lvl="0" indent="0" algn="r" defTabSz="914400" rtl="0" eaLnBrk="1" fontAlgn="auto" latinLnBrk="0" hangingPunct="1">
              <a:lnSpc>
                <a:spcPct val="100000"/>
              </a:lnSpc>
              <a:spcBef>
                <a:spcPts val="24"/>
              </a:spcBef>
              <a:spcAft>
                <a:spcPts val="0"/>
              </a:spcAft>
              <a:buClrTx/>
              <a:buSzTx/>
              <a:buFontTx/>
              <a:buNone/>
              <a:tabLst/>
              <a:defRPr/>
            </a:pPr>
            <a:r>
              <a:rPr kumimoji="0" lang="en-US" sz="900" b="1" i="0" u="none" strike="noStrike" kern="1200" cap="all" spc="0" normalizeH="0" baseline="0" noProof="0">
                <a:ln>
                  <a:noFill/>
                </a:ln>
                <a:solidFill>
                  <a:srgbClr val="43494D"/>
                </a:solidFill>
                <a:effectLst/>
                <a:uLnTx/>
                <a:uFillTx/>
                <a:latin typeface="Arial Narrow" panose="020B0606020202030204" pitchFamily="34" charset="0"/>
                <a:ea typeface="+mn-ea"/>
              </a:rPr>
              <a:t>PAGE </a:t>
            </a:r>
            <a:fld id="{81D60167-4931-47E6-BA6A-407CBD079E47}" type="slidenum">
              <a:rPr kumimoji="0" lang="en-US" sz="900" b="1" i="0" u="none" strike="noStrike" kern="1200" cap="all" spc="0" normalizeH="0" baseline="0" noProof="0" smtClean="0">
                <a:ln>
                  <a:noFill/>
                </a:ln>
                <a:solidFill>
                  <a:srgbClr val="43494D"/>
                </a:solidFill>
                <a:effectLst/>
                <a:uLnTx/>
                <a:uFillTx/>
                <a:latin typeface="Arial Narrow" panose="020B0606020202030204" pitchFamily="34" charset="0"/>
                <a:ea typeface="+mn-ea"/>
              </a:rPr>
              <a:pPr marL="19645" marR="0" lvl="0" indent="0" algn="r" defTabSz="914400" rtl="0" eaLnBrk="1" fontAlgn="auto" latinLnBrk="0" hangingPunct="1">
                <a:lnSpc>
                  <a:spcPct val="100000"/>
                </a:lnSpc>
                <a:spcBef>
                  <a:spcPts val="24"/>
                </a:spcBef>
                <a:spcAft>
                  <a:spcPts val="0"/>
                </a:spcAft>
                <a:buClrTx/>
                <a:buSzTx/>
                <a:buFontTx/>
                <a:buNone/>
                <a:tabLst/>
                <a:defRPr/>
              </a:pPr>
              <a:t>67</a:t>
            </a:fld>
            <a:endParaRPr kumimoji="0" lang="en-US" sz="900" b="1" i="0" u="none" strike="noStrike" kern="1200" cap="all" spc="0" normalizeH="0" baseline="0" noProof="0">
              <a:ln>
                <a:noFill/>
              </a:ln>
              <a:solidFill>
                <a:srgbClr val="43494D"/>
              </a:solidFill>
              <a:effectLst/>
              <a:uLnTx/>
              <a:uFillTx/>
              <a:latin typeface="Arial Narrow" panose="020B0606020202030204" pitchFamily="34" charset="0"/>
              <a:ea typeface="+mn-ea"/>
            </a:endParaRPr>
          </a:p>
        </p:txBody>
      </p:sp>
      <p:sp>
        <p:nvSpPr>
          <p:cNvPr id="7" name="Isosceles Triangle 6"/>
          <p:cNvSpPr/>
          <p:nvPr/>
        </p:nvSpPr>
        <p:spPr>
          <a:xfrm rot="5400000">
            <a:off x="819556" y="3197123"/>
            <a:ext cx="3526441" cy="608156"/>
          </a:xfrm>
          <a:prstGeom prst="triangle">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nut 7"/>
          <p:cNvSpPr/>
          <p:nvPr/>
        </p:nvSpPr>
        <p:spPr>
          <a:xfrm>
            <a:off x="2610491" y="1452852"/>
            <a:ext cx="4000526" cy="3909744"/>
          </a:xfrm>
          <a:prstGeom prst="donut">
            <a:avLst>
              <a:gd name="adj" fmla="val 7189"/>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lock Arc 4"/>
          <p:cNvSpPr/>
          <p:nvPr/>
        </p:nvSpPr>
        <p:spPr>
          <a:xfrm rot="6740134">
            <a:off x="2542599" y="908875"/>
            <a:ext cx="4916287" cy="4886615"/>
          </a:xfrm>
          <a:prstGeom prst="blockArc">
            <a:avLst>
              <a:gd name="adj1" fmla="val 10800000"/>
              <a:gd name="adj2" fmla="val 18867558"/>
              <a:gd name="adj3" fmla="val 4058"/>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1" name="Oval 5"/>
          <p:cNvSpPr/>
          <p:nvPr/>
        </p:nvSpPr>
        <p:spPr>
          <a:xfrm>
            <a:off x="6491084" y="1572644"/>
            <a:ext cx="516473" cy="489068"/>
          </a:xfrm>
          <a:prstGeom prst="ellipse">
            <a:avLst/>
          </a:prstGeom>
          <a:solidFill>
            <a:schemeClr val="accent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2" name="Oval 25"/>
          <p:cNvSpPr/>
          <p:nvPr/>
        </p:nvSpPr>
        <p:spPr>
          <a:xfrm>
            <a:off x="6930707" y="2262659"/>
            <a:ext cx="516473" cy="489068"/>
          </a:xfrm>
          <a:prstGeom prst="ellipse">
            <a:avLst/>
          </a:prstGeom>
          <a:solidFill>
            <a:schemeClr val="accent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3" name="Oval 36"/>
          <p:cNvSpPr/>
          <p:nvPr/>
        </p:nvSpPr>
        <p:spPr>
          <a:xfrm>
            <a:off x="7120353" y="3165203"/>
            <a:ext cx="516473" cy="489068"/>
          </a:xfrm>
          <a:prstGeom prst="ellipse">
            <a:avLst/>
          </a:prstGeom>
          <a:solidFill>
            <a:schemeClr val="accent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4" name="Oval 40"/>
          <p:cNvSpPr/>
          <p:nvPr/>
        </p:nvSpPr>
        <p:spPr>
          <a:xfrm>
            <a:off x="6930049" y="4036097"/>
            <a:ext cx="516473" cy="489068"/>
          </a:xfrm>
          <a:prstGeom prst="ellipse">
            <a:avLst/>
          </a:prstGeom>
          <a:solidFill>
            <a:schemeClr val="accent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5" name="Oval 41"/>
          <p:cNvSpPr/>
          <p:nvPr/>
        </p:nvSpPr>
        <p:spPr>
          <a:xfrm>
            <a:off x="6491084" y="4800713"/>
            <a:ext cx="516473" cy="489068"/>
          </a:xfrm>
          <a:prstGeom prst="ellipse">
            <a:avLst/>
          </a:prstGeom>
          <a:solidFill>
            <a:schemeClr val="accent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16" name="TextBox 42"/>
          <p:cNvSpPr txBox="1"/>
          <p:nvPr/>
        </p:nvSpPr>
        <p:spPr>
          <a:xfrm>
            <a:off x="6966861" y="1634760"/>
            <a:ext cx="1066910" cy="371244"/>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a:solidFill>
                  <a:schemeClr val="bg1"/>
                </a:solidFill>
                <a:latin typeface="Arial" panose="020B0604020202020204" pitchFamily="34" charset="0"/>
                <a:cs typeface="Arial" panose="020B0604020202020204" pitchFamily="34" charset="0"/>
              </a:rPr>
              <a:t>Wireframe</a:t>
            </a:r>
          </a:p>
        </p:txBody>
      </p:sp>
      <p:sp>
        <p:nvSpPr>
          <p:cNvPr id="17" name="Rectangle 43"/>
          <p:cNvSpPr/>
          <p:nvPr/>
        </p:nvSpPr>
        <p:spPr>
          <a:xfrm>
            <a:off x="7452566" y="2319956"/>
            <a:ext cx="986167" cy="353746"/>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latin typeface="Arial" panose="020B0604020202020204" pitchFamily="34" charset="0"/>
                <a:cs typeface="Arial" panose="020B0604020202020204" pitchFamily="34" charset="0"/>
              </a:rPr>
              <a:t>Attribute List</a:t>
            </a:r>
          </a:p>
        </p:txBody>
      </p:sp>
      <p:sp>
        <p:nvSpPr>
          <p:cNvPr id="18" name="Rectangle 44"/>
          <p:cNvSpPr/>
          <p:nvPr/>
        </p:nvSpPr>
        <p:spPr>
          <a:xfrm>
            <a:off x="7636826" y="3252612"/>
            <a:ext cx="986167" cy="369332"/>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latin typeface="Arial" panose="020B0604020202020204" pitchFamily="34" charset="0"/>
                <a:cs typeface="Arial" panose="020B0604020202020204" pitchFamily="34" charset="0"/>
              </a:rPr>
              <a:t>Metrics</a:t>
            </a:r>
          </a:p>
        </p:txBody>
      </p:sp>
      <p:sp>
        <p:nvSpPr>
          <p:cNvPr id="19" name="Rectangle 45"/>
          <p:cNvSpPr/>
          <p:nvPr/>
        </p:nvSpPr>
        <p:spPr>
          <a:xfrm>
            <a:off x="7396067" y="4096776"/>
            <a:ext cx="1056155" cy="386001"/>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latin typeface="Arial" panose="020B0604020202020204" pitchFamily="34" charset="0"/>
                <a:cs typeface="Arial" panose="020B0604020202020204" pitchFamily="34" charset="0"/>
              </a:rPr>
              <a:t>Consumer Type</a:t>
            </a:r>
          </a:p>
        </p:txBody>
      </p:sp>
      <p:sp>
        <p:nvSpPr>
          <p:cNvPr id="20" name="Rectangle 46"/>
          <p:cNvSpPr/>
          <p:nvPr/>
        </p:nvSpPr>
        <p:spPr>
          <a:xfrm>
            <a:off x="7007462" y="4850411"/>
            <a:ext cx="755784" cy="369332"/>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bg1"/>
                </a:solidFill>
                <a:latin typeface="Arial" panose="020B0604020202020204" pitchFamily="34" charset="0"/>
                <a:cs typeface="Arial" panose="020B0604020202020204" pitchFamily="34" charset="0"/>
              </a:rPr>
              <a:t>Retire</a:t>
            </a:r>
          </a:p>
        </p:txBody>
      </p:sp>
      <p:graphicFrame>
        <p:nvGraphicFramePr>
          <p:cNvPr id="21" name="Diagram 76"/>
          <p:cNvGraphicFramePr/>
          <p:nvPr>
            <p:extLst>
              <p:ext uri="{D42A27DB-BD31-4B8C-83A1-F6EECF244321}">
                <p14:modId xmlns:p14="http://schemas.microsoft.com/office/powerpoint/2010/main" val="1071227049"/>
              </p:ext>
            </p:extLst>
          </p:nvPr>
        </p:nvGraphicFramePr>
        <p:xfrm>
          <a:off x="8180791" y="1544426"/>
          <a:ext cx="3624057" cy="380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8647741" y="1306319"/>
            <a:ext cx="3078051" cy="307777"/>
          </a:xfrm>
          <a:prstGeom prst="rect">
            <a:avLst/>
          </a:prstGeom>
          <a:noFill/>
        </p:spPr>
        <p:txBody>
          <a:bodyPr wrap="square" rtlCol="0">
            <a:spAutoFit/>
          </a:bodyPr>
          <a:lstStyle/>
          <a:p>
            <a:pPr algn="ctr"/>
            <a:r>
              <a:rPr lang="en-US" sz="1400">
                <a:solidFill>
                  <a:schemeClr val="tx1">
                    <a:lumMod val="50000"/>
                  </a:schemeClr>
                </a:solidFill>
                <a:latin typeface="Arial" panose="020B0604020202020204" pitchFamily="34" charset="0"/>
                <a:cs typeface="Arial" pitchFamily="34" charset="0"/>
              </a:rPr>
              <a:t>Outcome</a:t>
            </a:r>
            <a:endParaRPr lang="en-US" sz="1400" b="1">
              <a:latin typeface="Arial" pitchFamily="34" charset="0"/>
              <a:cs typeface="Arial" pitchFamily="34" charset="0"/>
            </a:endParaRPr>
          </a:p>
        </p:txBody>
      </p:sp>
      <p:grpSp>
        <p:nvGrpSpPr>
          <p:cNvPr id="23" name="Group 61"/>
          <p:cNvGrpSpPr/>
          <p:nvPr/>
        </p:nvGrpSpPr>
        <p:grpSpPr>
          <a:xfrm>
            <a:off x="489304" y="1329417"/>
            <a:ext cx="1715750" cy="3066453"/>
            <a:chOff x="58547" y="2038242"/>
            <a:chExt cx="2148424" cy="3066453"/>
          </a:xfrm>
        </p:grpSpPr>
        <p:sp>
          <p:nvSpPr>
            <p:cNvPr id="24" name="TextBox 62"/>
            <p:cNvSpPr txBox="1"/>
            <p:nvPr/>
          </p:nvSpPr>
          <p:spPr>
            <a:xfrm>
              <a:off x="73341" y="2038242"/>
              <a:ext cx="2128946" cy="307777"/>
            </a:xfrm>
            <a:prstGeom prst="rect">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400">
                  <a:solidFill>
                    <a:schemeClr val="bg1"/>
                  </a:solidFill>
                  <a:latin typeface="Arial" panose="020B0604020202020204" pitchFamily="34" charset="0"/>
                  <a:cs typeface="Arial" pitchFamily="34" charset="0"/>
                </a:rPr>
                <a:t>Key Drivers</a:t>
              </a:r>
            </a:p>
          </p:txBody>
        </p:sp>
        <p:sp>
          <p:nvSpPr>
            <p:cNvPr id="25" name="Isosceles Triangle 63"/>
            <p:cNvSpPr/>
            <p:nvPr/>
          </p:nvSpPr>
          <p:spPr>
            <a:xfrm rot="10800000">
              <a:off x="73338" y="2433178"/>
              <a:ext cx="2127006" cy="390639"/>
            </a:xfrm>
            <a:prstGeom prst="triangle">
              <a:avLst>
                <a:gd name="adj" fmla="val 51212"/>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bg1"/>
                </a:solidFill>
                <a:latin typeface="Arial" panose="020B0604020202020204" pitchFamily="34" charset="0"/>
                <a:cs typeface="Arial" panose="020B0604020202020204" pitchFamily="34" charset="0"/>
              </a:endParaRPr>
            </a:p>
          </p:txBody>
        </p:sp>
        <p:sp>
          <p:nvSpPr>
            <p:cNvPr id="27" name="TextBox 64"/>
            <p:cNvSpPr txBox="1"/>
            <p:nvPr/>
          </p:nvSpPr>
          <p:spPr>
            <a:xfrm>
              <a:off x="78021" y="4242891"/>
              <a:ext cx="2128950" cy="307777"/>
            </a:xfrm>
            <a:prstGeom prst="rect">
              <a:avLst/>
            </a:prstGeom>
            <a:gradFill flip="none" rotWithShape="1">
              <a:gsLst>
                <a:gs pos="39000">
                  <a:schemeClr val="bg1"/>
                </a:gs>
                <a:gs pos="100000">
                  <a:schemeClr val="bg1">
                    <a:lumMod val="85000"/>
                  </a:schemeClr>
                </a:gs>
              </a:gsLst>
              <a:lin ang="10800000" scaled="1"/>
              <a:tileRect/>
            </a:gra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a:latin typeface="Arial" pitchFamily="34" charset="0"/>
                  <a:cs typeface="Arial" pitchFamily="34" charset="0"/>
                </a:defRPr>
              </a:lvl1pPr>
            </a:lstStyle>
            <a:p>
              <a:pPr algn="ctr"/>
              <a:r>
                <a:rPr lang="en-US" sz="1400">
                  <a:solidFill>
                    <a:srgbClr val="6D6E71"/>
                  </a:solidFill>
                </a:rPr>
                <a:t>Magnitude Model</a:t>
              </a:r>
            </a:p>
          </p:txBody>
        </p:sp>
        <p:sp>
          <p:nvSpPr>
            <p:cNvPr id="28" name="TextBox 65"/>
            <p:cNvSpPr txBox="1"/>
            <p:nvPr/>
          </p:nvSpPr>
          <p:spPr>
            <a:xfrm>
              <a:off x="69251" y="3662647"/>
              <a:ext cx="2128950" cy="307777"/>
            </a:xfrm>
            <a:prstGeom prst="rect">
              <a:avLst/>
            </a:prstGeom>
            <a:gradFill flip="none" rotWithShape="1">
              <a:gsLst>
                <a:gs pos="39000">
                  <a:schemeClr val="bg1"/>
                </a:gs>
                <a:gs pos="100000">
                  <a:schemeClr val="bg1">
                    <a:lumMod val="85000"/>
                  </a:schemeClr>
                </a:gs>
              </a:gsLst>
              <a:lin ang="10800000" scaled="1"/>
              <a:tileRect/>
            </a:gra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a:latin typeface="Arial" pitchFamily="34" charset="0"/>
                  <a:cs typeface="Arial" pitchFamily="34" charset="0"/>
                </a:defRPr>
              </a:lvl1pPr>
            </a:lstStyle>
            <a:p>
              <a:pPr algn="ctr"/>
              <a:r>
                <a:rPr lang="en-US" sz="1400">
                  <a:solidFill>
                    <a:srgbClr val="6D6E71"/>
                  </a:solidFill>
                </a:rPr>
                <a:t>MSTR metadata</a:t>
              </a:r>
            </a:p>
          </p:txBody>
        </p:sp>
        <p:sp>
          <p:nvSpPr>
            <p:cNvPr id="29" name="TextBox 66"/>
            <p:cNvSpPr txBox="1"/>
            <p:nvPr/>
          </p:nvSpPr>
          <p:spPr>
            <a:xfrm>
              <a:off x="78021" y="4796918"/>
              <a:ext cx="2128950" cy="307777"/>
            </a:xfrm>
            <a:prstGeom prst="rect">
              <a:avLst/>
            </a:prstGeom>
            <a:gradFill flip="none" rotWithShape="1">
              <a:gsLst>
                <a:gs pos="39000">
                  <a:schemeClr val="bg1"/>
                </a:gs>
                <a:gs pos="100000">
                  <a:schemeClr val="bg1">
                    <a:lumMod val="85000"/>
                  </a:schemeClr>
                </a:gs>
              </a:gsLst>
              <a:lin ang="10800000" scaled="1"/>
              <a:tileRect/>
            </a:gra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a:latin typeface="Arial" pitchFamily="34" charset="0"/>
                  <a:cs typeface="Arial" pitchFamily="34" charset="0"/>
                </a:defRPr>
              </a:lvl1pPr>
            </a:lstStyle>
            <a:p>
              <a:pPr algn="ctr"/>
              <a:r>
                <a:rPr lang="en-US" sz="1400">
                  <a:solidFill>
                    <a:srgbClr val="6D6E71"/>
                  </a:solidFill>
                </a:rPr>
                <a:t>Business Reports</a:t>
              </a:r>
            </a:p>
          </p:txBody>
        </p:sp>
        <p:sp>
          <p:nvSpPr>
            <p:cNvPr id="30" name="TextBox 67"/>
            <p:cNvSpPr txBox="1"/>
            <p:nvPr/>
          </p:nvSpPr>
          <p:spPr>
            <a:xfrm>
              <a:off x="58547" y="3035235"/>
              <a:ext cx="2128950" cy="307777"/>
            </a:xfrm>
            <a:prstGeom prst="rect">
              <a:avLst/>
            </a:prstGeom>
            <a:gradFill flip="none" rotWithShape="1">
              <a:gsLst>
                <a:gs pos="39000">
                  <a:schemeClr val="bg1"/>
                </a:gs>
                <a:gs pos="100000">
                  <a:schemeClr val="bg1">
                    <a:lumMod val="85000"/>
                  </a:schemeClr>
                </a:gs>
              </a:gsLst>
              <a:lin ang="10800000" scaled="1"/>
              <a:tileRect/>
            </a:gra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a:latin typeface="Arial" pitchFamily="34" charset="0"/>
                  <a:cs typeface="Arial" pitchFamily="34" charset="0"/>
                </a:defRPr>
              </a:lvl1pPr>
            </a:lstStyle>
            <a:p>
              <a:pPr algn="ctr"/>
              <a:r>
                <a:rPr lang="en-US" sz="1400">
                  <a:solidFill>
                    <a:srgbClr val="6D6E71"/>
                  </a:solidFill>
                </a:rPr>
                <a:t>OBIEE metadata</a:t>
              </a:r>
            </a:p>
          </p:txBody>
        </p:sp>
      </p:grpSp>
      <p:sp>
        <p:nvSpPr>
          <p:cNvPr id="31" name="Down Arrow 30"/>
          <p:cNvSpPr/>
          <p:nvPr/>
        </p:nvSpPr>
        <p:spPr>
          <a:xfrm rot="13812598">
            <a:off x="6212453" y="1915284"/>
            <a:ext cx="389463" cy="333438"/>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own Arrow 31"/>
          <p:cNvSpPr/>
          <p:nvPr/>
        </p:nvSpPr>
        <p:spPr>
          <a:xfrm rot="14857737">
            <a:off x="6562491" y="2501527"/>
            <a:ext cx="389463" cy="382920"/>
          </a:xfrm>
          <a:prstGeom prst="downArrow">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own Arrow 32"/>
          <p:cNvSpPr/>
          <p:nvPr/>
        </p:nvSpPr>
        <p:spPr>
          <a:xfrm rot="16350212">
            <a:off x="6685968" y="3180961"/>
            <a:ext cx="389463" cy="417914"/>
          </a:xfrm>
          <a:prstGeom prst="downArrow">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rot="17522162">
            <a:off x="6581884" y="3894020"/>
            <a:ext cx="389463" cy="382920"/>
          </a:xfrm>
          <a:prstGeom prst="downArrow">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wn Arrow 34"/>
          <p:cNvSpPr/>
          <p:nvPr/>
        </p:nvSpPr>
        <p:spPr>
          <a:xfrm rot="18563958">
            <a:off x="6206454" y="4572895"/>
            <a:ext cx="389463" cy="382920"/>
          </a:xfrm>
          <a:prstGeom prst="downArrow">
            <a:avLst/>
          </a:prstGeom>
          <a:solidFill>
            <a:schemeClr val="accent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504856" y="4617626"/>
            <a:ext cx="1695516" cy="307777"/>
          </a:xfrm>
          <a:prstGeom prst="rect">
            <a:avLst/>
          </a:prstGeom>
          <a:gradFill flip="none" rotWithShape="1">
            <a:gsLst>
              <a:gs pos="39000">
                <a:schemeClr val="bg1"/>
              </a:gs>
              <a:gs pos="100000">
                <a:schemeClr val="bg1">
                  <a:lumMod val="85000"/>
                </a:schemeClr>
              </a:gs>
            </a:gsLst>
            <a:lin ang="10800000" scaled="1"/>
            <a:tileRect/>
          </a:gra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a:latin typeface="Arial" pitchFamily="34" charset="0"/>
                <a:cs typeface="Arial" pitchFamily="34" charset="0"/>
              </a:defRPr>
            </a:lvl1pPr>
          </a:lstStyle>
          <a:p>
            <a:pPr algn="ctr"/>
            <a:r>
              <a:rPr lang="en-US" sz="1400">
                <a:solidFill>
                  <a:srgbClr val="6D6E71"/>
                </a:solidFill>
              </a:rPr>
              <a:t>Other</a:t>
            </a:r>
          </a:p>
        </p:txBody>
      </p:sp>
      <p:graphicFrame>
        <p:nvGraphicFramePr>
          <p:cNvPr id="40" name="Diagram 75"/>
          <p:cNvGraphicFramePr/>
          <p:nvPr>
            <p:extLst>
              <p:ext uri="{D42A27DB-BD31-4B8C-83A1-F6EECF244321}">
                <p14:modId xmlns:p14="http://schemas.microsoft.com/office/powerpoint/2010/main" val="1315681594"/>
              </p:ext>
            </p:extLst>
          </p:nvPr>
        </p:nvGraphicFramePr>
        <p:xfrm>
          <a:off x="2434848" y="1724353"/>
          <a:ext cx="4839796" cy="45465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4507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2B66-4D69-D6F1-59AF-F90A54D328CA}"/>
              </a:ext>
            </a:extLst>
          </p:cNvPr>
          <p:cNvSpPr>
            <a:spLocks noGrp="1"/>
          </p:cNvSpPr>
          <p:nvPr>
            <p:ph type="title"/>
          </p:nvPr>
        </p:nvSpPr>
        <p:spPr>
          <a:xfrm>
            <a:off x="243840" y="181858"/>
            <a:ext cx="11704320" cy="491109"/>
          </a:xfrm>
        </p:spPr>
        <p:txBody>
          <a:bodyPr anchor="t">
            <a:normAutofit/>
          </a:bodyPr>
          <a:lstStyle/>
          <a:p>
            <a:r>
              <a:rPr lang="en-US"/>
              <a:t>Key Decisions taken before this Discovery </a:t>
            </a:r>
          </a:p>
        </p:txBody>
      </p:sp>
      <p:sp>
        <p:nvSpPr>
          <p:cNvPr id="4" name="Slide Number Placeholder 3">
            <a:extLst>
              <a:ext uri="{FF2B5EF4-FFF2-40B4-BE49-F238E27FC236}">
                <a16:creationId xmlns:a16="http://schemas.microsoft.com/office/drawing/2014/main" id="{E0A545D7-2272-1E72-F0D1-B7661DC120F1}"/>
              </a:ext>
            </a:extLst>
          </p:cNvPr>
          <p:cNvSpPr>
            <a:spLocks noGrp="1"/>
          </p:cNvSpPr>
          <p:nvPr>
            <p:ph type="sldNum" sz="quarter" idx="10"/>
          </p:nvPr>
        </p:nvSpPr>
        <p:spPr>
          <a:xfrm>
            <a:off x="243840" y="6461611"/>
            <a:ext cx="218008" cy="215444"/>
          </a:xfrm>
        </p:spPr>
        <p:txBody>
          <a:bodyPr wrap="none" anchor="ctr">
            <a:normAutofit/>
          </a:bodyPr>
          <a:lstStyle/>
          <a:p>
            <a:pPr>
              <a:spcAft>
                <a:spcPts val="600"/>
              </a:spcAft>
            </a:pPr>
            <a:fld id="{B17018B7-C941-4220-9A57-8C521B905C6F}" type="slidenum">
              <a:rPr lang="en-US" smtClean="0"/>
              <a:pPr>
                <a:spcAft>
                  <a:spcPts val="600"/>
                </a:spcAft>
              </a:pPr>
              <a:t>7</a:t>
            </a:fld>
            <a:endParaRPr lang="en-US"/>
          </a:p>
        </p:txBody>
      </p:sp>
      <p:sp>
        <p:nvSpPr>
          <p:cNvPr id="10" name="Text Placeholder 3">
            <a:extLst>
              <a:ext uri="{FF2B5EF4-FFF2-40B4-BE49-F238E27FC236}">
                <a16:creationId xmlns:a16="http://schemas.microsoft.com/office/drawing/2014/main" id="{C2417FFD-5A98-CCC5-05D9-A94B71BE4680}"/>
              </a:ext>
            </a:extLst>
          </p:cNvPr>
          <p:cNvSpPr>
            <a:spLocks noGrp="1"/>
          </p:cNvSpPr>
          <p:nvPr>
            <p:ph type="body" sz="quarter" idx="11"/>
          </p:nvPr>
        </p:nvSpPr>
        <p:spPr>
          <a:xfrm>
            <a:off x="7443134" y="777240"/>
            <a:ext cx="4675868" cy="5303520"/>
          </a:xfrm>
        </p:spPr>
        <p:txBody>
          <a:bodyPr>
            <a:normAutofit fontScale="85000" lnSpcReduction="20000"/>
          </a:bodyPr>
          <a:lstStyle/>
          <a:p>
            <a:r>
              <a:rPr lang="en-US"/>
              <a:t>Tool selection based on RFP with vendors and paper evaluation and ARB approved</a:t>
            </a:r>
          </a:p>
          <a:p>
            <a:r>
              <a:rPr lang="en-US"/>
              <a:t>Changes to tools need to go through ARP and </a:t>
            </a:r>
            <a:r>
              <a:rPr lang="en-US" err="1"/>
              <a:t>PoV</a:t>
            </a:r>
            <a:endParaRPr lang="en-US"/>
          </a:p>
          <a:p>
            <a:r>
              <a:rPr lang="en-US"/>
              <a:t>PoC for actual platform validation to be executed as part of the pilot.</a:t>
            </a:r>
          </a:p>
          <a:p>
            <a:r>
              <a:rPr lang="en-US"/>
              <a:t>Key Callouts</a:t>
            </a:r>
          </a:p>
          <a:p>
            <a:pPr lvl="1"/>
            <a:r>
              <a:rPr lang="en-US"/>
              <a:t>Qlik Replicate did not participate in RFP</a:t>
            </a:r>
          </a:p>
          <a:p>
            <a:pPr lvl="1"/>
            <a:r>
              <a:rPr lang="en-US"/>
              <a:t>Informatica did not participate in RFP</a:t>
            </a:r>
          </a:p>
          <a:p>
            <a:pPr lvl="1"/>
            <a:r>
              <a:rPr lang="en-US"/>
              <a:t>DBT did not participate in the RFP</a:t>
            </a:r>
          </a:p>
          <a:p>
            <a:pPr lvl="1"/>
            <a:endParaRPr lang="en-US"/>
          </a:p>
          <a:p>
            <a:r>
              <a:rPr lang="en-US"/>
              <a:t>Orchestration &amp; Scheduling tool needs to be revisited</a:t>
            </a:r>
          </a:p>
          <a:p>
            <a:pPr lvl="1"/>
            <a:r>
              <a:rPr lang="en-US"/>
              <a:t>Is Enterprise Scheduler SMA suitable for cloud integrations</a:t>
            </a:r>
          </a:p>
          <a:p>
            <a:pPr lvl="1"/>
            <a:r>
              <a:rPr lang="en-US"/>
              <a:t>Airflow?</a:t>
            </a:r>
          </a:p>
          <a:p>
            <a:pPr lvl="1"/>
            <a:endParaRPr lang="en-US"/>
          </a:p>
        </p:txBody>
      </p:sp>
      <p:graphicFrame>
        <p:nvGraphicFramePr>
          <p:cNvPr id="5" name="Content Placeholder 4">
            <a:extLst>
              <a:ext uri="{FF2B5EF4-FFF2-40B4-BE49-F238E27FC236}">
                <a16:creationId xmlns:a16="http://schemas.microsoft.com/office/drawing/2014/main" id="{1E0DCA0D-B0AF-7DAF-2E1D-269E058ACF53}"/>
              </a:ext>
            </a:extLst>
          </p:cNvPr>
          <p:cNvGraphicFramePr>
            <a:graphicFrameLocks noGrp="1"/>
          </p:cNvGraphicFramePr>
          <p:nvPr>
            <p:ph sz="quarter" idx="12"/>
            <p:extLst>
              <p:ext uri="{D42A27DB-BD31-4B8C-83A1-F6EECF244321}">
                <p14:modId xmlns:p14="http://schemas.microsoft.com/office/powerpoint/2010/main" val="3762212893"/>
              </p:ext>
            </p:extLst>
          </p:nvPr>
        </p:nvGraphicFramePr>
        <p:xfrm>
          <a:off x="72998" y="692844"/>
          <a:ext cx="7370136" cy="576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2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8254B7-9D07-7CE0-03FB-83F574911715}"/>
              </a:ext>
            </a:extLst>
          </p:cNvPr>
          <p:cNvSpPr>
            <a:spLocks noGrp="1"/>
          </p:cNvSpPr>
          <p:nvPr>
            <p:ph type="title"/>
          </p:nvPr>
        </p:nvSpPr>
        <p:spPr>
          <a:xfrm>
            <a:off x="243840" y="181858"/>
            <a:ext cx="11704320" cy="424732"/>
          </a:xfrm>
        </p:spPr>
        <p:txBody>
          <a:bodyPr/>
          <a:lstStyle/>
          <a:p>
            <a:r>
              <a:rPr lang="en-US"/>
              <a:t>Technology Selection Analysis</a:t>
            </a:r>
          </a:p>
        </p:txBody>
      </p:sp>
      <p:graphicFrame>
        <p:nvGraphicFramePr>
          <p:cNvPr id="5" name="Table 5">
            <a:extLst>
              <a:ext uri="{FF2B5EF4-FFF2-40B4-BE49-F238E27FC236}">
                <a16:creationId xmlns:a16="http://schemas.microsoft.com/office/drawing/2014/main" id="{6AF5F352-D616-CA3D-C1EB-E8A5169F9B11}"/>
              </a:ext>
            </a:extLst>
          </p:cNvPr>
          <p:cNvGraphicFramePr>
            <a:graphicFrameLocks noGrp="1"/>
          </p:cNvGraphicFramePr>
          <p:nvPr>
            <p:extLst>
              <p:ext uri="{D42A27DB-BD31-4B8C-83A1-F6EECF244321}">
                <p14:modId xmlns:p14="http://schemas.microsoft.com/office/powerpoint/2010/main" val="3505858610"/>
              </p:ext>
            </p:extLst>
          </p:nvPr>
        </p:nvGraphicFramePr>
        <p:xfrm>
          <a:off x="243840" y="606590"/>
          <a:ext cx="11501958" cy="5701605"/>
        </p:xfrm>
        <a:graphic>
          <a:graphicData uri="http://schemas.openxmlformats.org/drawingml/2006/table">
            <a:tbl>
              <a:tblPr firstRow="1" bandRow="1">
                <a:tableStyleId>{00A15C55-8517-42AA-B614-E9B94910E393}</a:tableStyleId>
              </a:tblPr>
              <a:tblGrid>
                <a:gridCol w="1082936">
                  <a:extLst>
                    <a:ext uri="{9D8B030D-6E8A-4147-A177-3AD203B41FA5}">
                      <a16:colId xmlns:a16="http://schemas.microsoft.com/office/drawing/2014/main" val="3408210395"/>
                    </a:ext>
                  </a:extLst>
                </a:gridCol>
                <a:gridCol w="1317812">
                  <a:extLst>
                    <a:ext uri="{9D8B030D-6E8A-4147-A177-3AD203B41FA5}">
                      <a16:colId xmlns:a16="http://schemas.microsoft.com/office/drawing/2014/main" val="2708489632"/>
                    </a:ext>
                  </a:extLst>
                </a:gridCol>
                <a:gridCol w="2662518">
                  <a:extLst>
                    <a:ext uri="{9D8B030D-6E8A-4147-A177-3AD203B41FA5}">
                      <a16:colId xmlns:a16="http://schemas.microsoft.com/office/drawing/2014/main" val="4019556116"/>
                    </a:ext>
                  </a:extLst>
                </a:gridCol>
                <a:gridCol w="2286000">
                  <a:extLst>
                    <a:ext uri="{9D8B030D-6E8A-4147-A177-3AD203B41FA5}">
                      <a16:colId xmlns:a16="http://schemas.microsoft.com/office/drawing/2014/main" val="3303218800"/>
                    </a:ext>
                  </a:extLst>
                </a:gridCol>
                <a:gridCol w="2178423">
                  <a:extLst>
                    <a:ext uri="{9D8B030D-6E8A-4147-A177-3AD203B41FA5}">
                      <a16:colId xmlns:a16="http://schemas.microsoft.com/office/drawing/2014/main" val="3518939876"/>
                    </a:ext>
                  </a:extLst>
                </a:gridCol>
                <a:gridCol w="1974269">
                  <a:extLst>
                    <a:ext uri="{9D8B030D-6E8A-4147-A177-3AD203B41FA5}">
                      <a16:colId xmlns:a16="http://schemas.microsoft.com/office/drawing/2014/main" val="2106801822"/>
                    </a:ext>
                  </a:extLst>
                </a:gridCol>
              </a:tblGrid>
              <a:tr h="580965">
                <a:tc>
                  <a:txBody>
                    <a:bodyPr/>
                    <a:lstStyle/>
                    <a:p>
                      <a:pPr algn="ctr"/>
                      <a:r>
                        <a:rPr lang="en-US" sz="1600"/>
                        <a:t>Capability</a:t>
                      </a:r>
                    </a:p>
                  </a:txBody>
                  <a:tcPr>
                    <a:solidFill>
                      <a:schemeClr val="accent6">
                        <a:lumMod val="75000"/>
                      </a:schemeClr>
                    </a:solidFill>
                  </a:tcPr>
                </a:tc>
                <a:tc>
                  <a:txBody>
                    <a:bodyPr/>
                    <a:lstStyle/>
                    <a:p>
                      <a:pPr algn="ctr"/>
                      <a:r>
                        <a:rPr lang="en-US" sz="1600"/>
                        <a:t>Tool Identified</a:t>
                      </a:r>
                    </a:p>
                  </a:txBody>
                  <a:tcPr>
                    <a:solidFill>
                      <a:schemeClr val="accent6">
                        <a:lumMod val="75000"/>
                      </a:schemeClr>
                    </a:solidFill>
                  </a:tcPr>
                </a:tc>
                <a:tc>
                  <a:txBody>
                    <a:bodyPr/>
                    <a:lstStyle/>
                    <a:p>
                      <a:pPr algn="ctr"/>
                      <a:r>
                        <a:rPr lang="en-US" sz="1600"/>
                        <a:t>Decision</a:t>
                      </a:r>
                    </a:p>
                  </a:txBody>
                  <a:tcPr>
                    <a:solidFill>
                      <a:schemeClr val="accent6">
                        <a:lumMod val="75000"/>
                      </a:schemeClr>
                    </a:solidFill>
                  </a:tcPr>
                </a:tc>
                <a:tc>
                  <a:txBody>
                    <a:bodyPr/>
                    <a:lstStyle/>
                    <a:p>
                      <a:pPr algn="ctr"/>
                      <a:r>
                        <a:rPr lang="en-US" sz="1600"/>
                        <a:t>Consideration</a:t>
                      </a:r>
                    </a:p>
                  </a:txBody>
                  <a:tcPr>
                    <a:solidFill>
                      <a:schemeClr val="accent6">
                        <a:lumMod val="75000"/>
                      </a:schemeClr>
                    </a:solidFill>
                  </a:tcPr>
                </a:tc>
                <a:tc>
                  <a:txBody>
                    <a:bodyPr/>
                    <a:lstStyle/>
                    <a:p>
                      <a:pPr algn="ctr"/>
                      <a:r>
                        <a:rPr lang="en-US" sz="1600"/>
                        <a:t>Recommendation</a:t>
                      </a:r>
                    </a:p>
                  </a:txBody>
                  <a:tcPr>
                    <a:solidFill>
                      <a:schemeClr val="accent6">
                        <a:lumMod val="75000"/>
                      </a:schemeClr>
                    </a:solidFill>
                  </a:tcPr>
                </a:tc>
                <a:tc>
                  <a:txBody>
                    <a:bodyPr/>
                    <a:lstStyle/>
                    <a:p>
                      <a:pPr algn="ctr"/>
                      <a:r>
                        <a:rPr lang="en-US" sz="1600"/>
                        <a:t>Next Steps</a:t>
                      </a:r>
                    </a:p>
                  </a:txBody>
                  <a:tcPr>
                    <a:solidFill>
                      <a:schemeClr val="accent6">
                        <a:lumMod val="75000"/>
                      </a:schemeClr>
                    </a:solidFill>
                  </a:tcPr>
                </a:tc>
                <a:extLst>
                  <a:ext uri="{0D108BD9-81ED-4DB2-BD59-A6C34878D82A}">
                    <a16:rowId xmlns:a16="http://schemas.microsoft.com/office/drawing/2014/main" val="3973785659"/>
                  </a:ext>
                </a:extLst>
              </a:tr>
              <a:tr h="580965">
                <a:tc>
                  <a:txBody>
                    <a:bodyPr/>
                    <a:lstStyle/>
                    <a:p>
                      <a:r>
                        <a:rPr lang="en-US" sz="1200"/>
                        <a:t>Data Ingestion</a:t>
                      </a:r>
                    </a:p>
                  </a:txBody>
                  <a:tcPr/>
                </a:tc>
                <a:tc>
                  <a:txBody>
                    <a:bodyPr/>
                    <a:lstStyle/>
                    <a:p>
                      <a:r>
                        <a:rPr lang="en-US" sz="1200"/>
                        <a:t>Confluent Kafka</a:t>
                      </a:r>
                    </a:p>
                  </a:txBody>
                  <a:tcPr/>
                </a:tc>
                <a:tc>
                  <a:txBody>
                    <a:bodyPr/>
                    <a:lstStyle/>
                    <a:p>
                      <a:r>
                        <a:rPr lang="en-US" sz="1200"/>
                        <a:t>Confluent Kafka had been selected as the Data Replication tool to replicate data from SOR DB to Delta Lake (Bronze)</a:t>
                      </a:r>
                    </a:p>
                  </a:txBody>
                  <a:tcPr/>
                </a:tc>
                <a:tc>
                  <a:txBody>
                    <a:bodyPr/>
                    <a:lstStyle/>
                    <a:p>
                      <a:r>
                        <a:rPr lang="en-US" sz="1200"/>
                        <a:t>Oracle CDC connector’s log mining capability needs to be evaluated.</a:t>
                      </a:r>
                    </a:p>
                    <a:p>
                      <a:r>
                        <a:rPr lang="en-US" sz="1200"/>
                        <a:t>Impact of CDC connector on source DB needs to be measured.</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t>Use of Oracle active Data Guard is an alternative and it come with higher cost.</a:t>
                      </a:r>
                    </a:p>
                  </a:txBody>
                  <a:tcPr/>
                </a:tc>
                <a:tc>
                  <a:txBody>
                    <a:bodyPr/>
                    <a:lstStyle/>
                    <a:p>
                      <a:r>
                        <a:rPr lang="en-US" sz="1200"/>
                        <a:t>Evaluate impact of Confluent Kafka integration on Source DB.</a:t>
                      </a:r>
                    </a:p>
                  </a:txBody>
                  <a:tcPr/>
                </a:tc>
                <a:tc>
                  <a:txBody>
                    <a:bodyPr/>
                    <a:lstStyle/>
                    <a:p>
                      <a:r>
                        <a:rPr lang="en-US" sz="1200"/>
                        <a:t>PoC to establish impact of Confluent Kafka on Source DB’s. </a:t>
                      </a:r>
                    </a:p>
                    <a:p>
                      <a:r>
                        <a:rPr lang="en-US" sz="1200" b="1"/>
                        <a:t>Backup Plan:</a:t>
                      </a:r>
                      <a:r>
                        <a:rPr lang="en-US" sz="1200"/>
                        <a:t> In case of significant impact on performance, alternate options like Qlik Replicate to be considered.</a:t>
                      </a:r>
                    </a:p>
                  </a:txBody>
                  <a:tcPr/>
                </a:tc>
                <a:extLst>
                  <a:ext uri="{0D108BD9-81ED-4DB2-BD59-A6C34878D82A}">
                    <a16:rowId xmlns:a16="http://schemas.microsoft.com/office/drawing/2014/main" val="1868870050"/>
                  </a:ext>
                </a:extLst>
              </a:tr>
              <a:tr h="580965">
                <a:tc>
                  <a:txBody>
                    <a:bodyPr/>
                    <a:lstStyle/>
                    <a:p>
                      <a:r>
                        <a:rPr lang="en-US" sz="1200"/>
                        <a:t>Data Ingestion</a:t>
                      </a:r>
                    </a:p>
                  </a:txBody>
                  <a:tcPr/>
                </a:tc>
                <a:tc>
                  <a:txBody>
                    <a:bodyPr/>
                    <a:lstStyle/>
                    <a:p>
                      <a:r>
                        <a:rPr lang="en-US" sz="1200"/>
                        <a:t>Azure Data Factory</a:t>
                      </a:r>
                    </a:p>
                  </a:txBody>
                  <a:tcPr/>
                </a:tc>
                <a:tc>
                  <a:txBody>
                    <a:bodyPr/>
                    <a:lstStyle/>
                    <a:p>
                      <a:r>
                        <a:rPr lang="en-US" sz="1200"/>
                        <a:t>ADF will be integration tool for types (file, </a:t>
                      </a:r>
                      <a:r>
                        <a:rPr lang="en-US" sz="1200" err="1"/>
                        <a:t>api</a:t>
                      </a:r>
                      <a:r>
                        <a:rPr lang="en-US" sz="1200"/>
                        <a:t>, sftp) requiring batch processing </a:t>
                      </a:r>
                    </a:p>
                  </a:txBody>
                  <a:tcPr/>
                </a:tc>
                <a:tc>
                  <a:txBody>
                    <a:bodyPr/>
                    <a:lstStyle/>
                    <a:p>
                      <a:r>
                        <a:rPr lang="en-US" sz="1200"/>
                        <a:t>Performance issues with Managed IR related startup.</a:t>
                      </a:r>
                    </a:p>
                  </a:txBody>
                  <a:tcPr/>
                </a:tc>
                <a:tc>
                  <a:txBody>
                    <a:bodyPr/>
                    <a:lstStyle/>
                    <a:p>
                      <a:r>
                        <a:rPr lang="en-US" sz="1200"/>
                        <a:t>POC should provide clarity with SHIR.</a:t>
                      </a:r>
                    </a:p>
                  </a:txBody>
                  <a:tcPr/>
                </a:tc>
                <a:tc>
                  <a:txBody>
                    <a:bodyPr/>
                    <a:lstStyle/>
                    <a:p>
                      <a:r>
                        <a:rPr lang="en-US" sz="1200"/>
                        <a:t>Performance Impact to be measured through POC</a:t>
                      </a:r>
                    </a:p>
                  </a:txBody>
                  <a:tcPr/>
                </a:tc>
                <a:extLst>
                  <a:ext uri="{0D108BD9-81ED-4DB2-BD59-A6C34878D82A}">
                    <a16:rowId xmlns:a16="http://schemas.microsoft.com/office/drawing/2014/main" val="1085105711"/>
                  </a:ext>
                </a:extLst>
              </a:tr>
              <a:tr h="580965">
                <a:tc>
                  <a:txBody>
                    <a:bodyPr/>
                    <a:lstStyle/>
                    <a:p>
                      <a:r>
                        <a:rPr lang="en-US" sz="1200"/>
                        <a:t>History Migration</a:t>
                      </a:r>
                    </a:p>
                  </a:txBody>
                  <a:tcPr/>
                </a:tc>
                <a:tc>
                  <a:txBody>
                    <a:bodyPr/>
                    <a:lstStyle/>
                    <a:p>
                      <a:r>
                        <a:rPr lang="en-US" sz="1200"/>
                        <a:t>ADF</a:t>
                      </a:r>
                    </a:p>
                  </a:txBody>
                  <a:tcPr/>
                </a:tc>
                <a:tc>
                  <a:txBody>
                    <a:bodyPr/>
                    <a:lstStyle/>
                    <a:p>
                      <a:r>
                        <a:rPr lang="en-US" sz="1200"/>
                        <a:t>One time historical data migration from ERP DB, snapshots and Solix will feed in Data platform to build history view.</a:t>
                      </a:r>
                    </a:p>
                  </a:txBody>
                  <a:tcPr/>
                </a:tc>
                <a:tc>
                  <a:txBody>
                    <a:bodyPr/>
                    <a:lstStyle/>
                    <a:p>
                      <a:r>
                        <a:rPr lang="en-US" sz="1200"/>
                        <a:t>Express route and bandwidth yet to established.</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t>Alternative method of using appliance based migration also requires extensive coding, schedule  impact</a:t>
                      </a:r>
                    </a:p>
                  </a:txBody>
                  <a:tcPr/>
                </a:tc>
                <a:tc>
                  <a:txBody>
                    <a:bodyPr/>
                    <a:lstStyle/>
                    <a:p>
                      <a:r>
                        <a:rPr lang="en-US" sz="1200"/>
                        <a:t>Staggard Migration by domain over for each PI.</a:t>
                      </a:r>
                    </a:p>
                  </a:txBody>
                  <a:tcPr/>
                </a:tc>
                <a:extLst>
                  <a:ext uri="{0D108BD9-81ED-4DB2-BD59-A6C34878D82A}">
                    <a16:rowId xmlns:a16="http://schemas.microsoft.com/office/drawing/2014/main" val="16762487"/>
                  </a:ext>
                </a:extLst>
              </a:tr>
              <a:tr h="580965">
                <a:tc>
                  <a:txBody>
                    <a:bodyPr/>
                    <a:lstStyle/>
                    <a:p>
                      <a:r>
                        <a:rPr lang="en-US" sz="1200"/>
                        <a:t>ERP Accelerator</a:t>
                      </a:r>
                    </a:p>
                  </a:txBody>
                  <a:tcPr/>
                </a:tc>
                <a:tc>
                  <a:txBody>
                    <a:bodyPr/>
                    <a:lstStyle/>
                    <a:p>
                      <a:r>
                        <a:rPr lang="en-US" sz="1200"/>
                        <a:t>Magnitude</a:t>
                      </a:r>
                    </a:p>
                  </a:txBody>
                  <a:tcPr/>
                </a:tc>
                <a:tc>
                  <a:txBody>
                    <a:bodyPr/>
                    <a:lstStyle/>
                    <a:p>
                      <a:r>
                        <a:rPr lang="en-US" sz="1200"/>
                        <a:t>Magnitude had been selected enable faster delivery through its Out Of the Box data models and ETL. ETL is planned to be converted from IICS to </a:t>
                      </a:r>
                      <a:r>
                        <a:rPr lang="en-US" sz="1200" err="1"/>
                        <a:t>PySpark</a:t>
                      </a:r>
                      <a:r>
                        <a:rPr lang="en-US" sz="1200"/>
                        <a:t> on Databricks Delta. </a:t>
                      </a:r>
                    </a:p>
                  </a:txBody>
                  <a:tcPr/>
                </a:tc>
                <a:tc>
                  <a:txBody>
                    <a:bodyPr/>
                    <a:lstStyle/>
                    <a:p>
                      <a:r>
                        <a:rPr lang="en-US" sz="1200"/>
                        <a:t>Coverage of Magnitude ETL and Data Model is yet to be established.</a:t>
                      </a:r>
                    </a:p>
                    <a:p>
                      <a:r>
                        <a:rPr lang="en-US" sz="1200"/>
                        <a:t>Magnitude ETLs and KPIs have not been executed and validated so using that as baseline would result in code without validation.</a:t>
                      </a:r>
                    </a:p>
                    <a:p>
                      <a:r>
                        <a:rPr lang="en-US" sz="1200"/>
                        <a:t>Magnitude ETLs need to be converted to PySpark</a:t>
                      </a:r>
                    </a:p>
                  </a:txBody>
                  <a:tcPr/>
                </a:tc>
                <a:tc>
                  <a:txBody>
                    <a:bodyPr/>
                    <a:lstStyle/>
                    <a:p>
                      <a:r>
                        <a:rPr lang="en-US" sz="1200"/>
                        <a:t>Establish Accuracy and coverage of Magnitude.</a:t>
                      </a:r>
                    </a:p>
                    <a:p>
                      <a:endParaRPr lang="en-US" sz="1200"/>
                    </a:p>
                    <a:p>
                      <a:r>
                        <a:rPr lang="en-US" sz="1200"/>
                        <a:t>Bladebridge is recommended to be used as accelerator to increase velocity of ETL conversion.</a:t>
                      </a:r>
                    </a:p>
                    <a:p>
                      <a:endParaRPr lang="en-US" sz="1200"/>
                    </a:p>
                    <a:p>
                      <a:r>
                        <a:rPr lang="en-US" sz="1200"/>
                        <a:t>Functional SME to validate Magnitude model based data to help triage the data issue.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a:t>PoC to establish Accuracy and coverage of Magnitude.</a:t>
                      </a:r>
                    </a:p>
                    <a:p>
                      <a:endParaRPr lang="en-US" sz="1200"/>
                    </a:p>
                    <a:p>
                      <a:r>
                        <a:rPr lang="en-US" sz="1200" b="1"/>
                        <a:t>Backup Plan</a:t>
                      </a:r>
                      <a:r>
                        <a:rPr lang="en-US" sz="1200"/>
                        <a:t>: Custom build of ETL and Data Model with acceleration from Smart ETL.</a:t>
                      </a:r>
                    </a:p>
                  </a:txBody>
                  <a:tcPr/>
                </a:tc>
                <a:extLst>
                  <a:ext uri="{0D108BD9-81ED-4DB2-BD59-A6C34878D82A}">
                    <a16:rowId xmlns:a16="http://schemas.microsoft.com/office/drawing/2014/main" val="4206497389"/>
                  </a:ext>
                </a:extLst>
              </a:tr>
            </a:tbl>
          </a:graphicData>
        </a:graphic>
      </p:graphicFrame>
    </p:spTree>
    <p:extLst>
      <p:ext uri="{BB962C8B-B14F-4D97-AF65-F5344CB8AC3E}">
        <p14:creationId xmlns:p14="http://schemas.microsoft.com/office/powerpoint/2010/main" val="21478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8254B7-9D07-7CE0-03FB-83F574911715}"/>
              </a:ext>
            </a:extLst>
          </p:cNvPr>
          <p:cNvSpPr>
            <a:spLocks noGrp="1"/>
          </p:cNvSpPr>
          <p:nvPr>
            <p:ph type="title"/>
          </p:nvPr>
        </p:nvSpPr>
        <p:spPr>
          <a:xfrm>
            <a:off x="0" y="0"/>
            <a:ext cx="11704320" cy="424732"/>
          </a:xfrm>
        </p:spPr>
        <p:txBody>
          <a:bodyPr/>
          <a:lstStyle/>
          <a:p>
            <a:r>
              <a:rPr lang="en-US"/>
              <a:t>Technology Selection Analysis</a:t>
            </a:r>
          </a:p>
        </p:txBody>
      </p:sp>
      <p:graphicFrame>
        <p:nvGraphicFramePr>
          <p:cNvPr id="5" name="Table 5">
            <a:extLst>
              <a:ext uri="{FF2B5EF4-FFF2-40B4-BE49-F238E27FC236}">
                <a16:creationId xmlns:a16="http://schemas.microsoft.com/office/drawing/2014/main" id="{6AF5F352-D616-CA3D-C1EB-E8A5169F9B11}"/>
              </a:ext>
            </a:extLst>
          </p:cNvPr>
          <p:cNvGraphicFramePr>
            <a:graphicFrameLocks noGrp="1"/>
          </p:cNvGraphicFramePr>
          <p:nvPr>
            <p:extLst>
              <p:ext uri="{D42A27DB-BD31-4B8C-83A1-F6EECF244321}">
                <p14:modId xmlns:p14="http://schemas.microsoft.com/office/powerpoint/2010/main" val="3835618992"/>
              </p:ext>
            </p:extLst>
          </p:nvPr>
        </p:nvGraphicFramePr>
        <p:xfrm>
          <a:off x="202362" y="424732"/>
          <a:ext cx="11501958" cy="5975925"/>
        </p:xfrm>
        <a:graphic>
          <a:graphicData uri="http://schemas.openxmlformats.org/drawingml/2006/table">
            <a:tbl>
              <a:tblPr firstRow="1" bandRow="1">
                <a:tableStyleId>{00A15C55-8517-42AA-B614-E9B94910E393}</a:tableStyleId>
              </a:tblPr>
              <a:tblGrid>
                <a:gridCol w="1234776">
                  <a:extLst>
                    <a:ext uri="{9D8B030D-6E8A-4147-A177-3AD203B41FA5}">
                      <a16:colId xmlns:a16="http://schemas.microsoft.com/office/drawing/2014/main" val="3408210395"/>
                    </a:ext>
                  </a:extLst>
                </a:gridCol>
                <a:gridCol w="1506726">
                  <a:extLst>
                    <a:ext uri="{9D8B030D-6E8A-4147-A177-3AD203B41FA5}">
                      <a16:colId xmlns:a16="http://schemas.microsoft.com/office/drawing/2014/main" val="2708489632"/>
                    </a:ext>
                  </a:extLst>
                </a:gridCol>
                <a:gridCol w="2708167">
                  <a:extLst>
                    <a:ext uri="{9D8B030D-6E8A-4147-A177-3AD203B41FA5}">
                      <a16:colId xmlns:a16="http://schemas.microsoft.com/office/drawing/2014/main" val="4019556116"/>
                    </a:ext>
                  </a:extLst>
                </a:gridCol>
                <a:gridCol w="2668066">
                  <a:extLst>
                    <a:ext uri="{9D8B030D-6E8A-4147-A177-3AD203B41FA5}">
                      <a16:colId xmlns:a16="http://schemas.microsoft.com/office/drawing/2014/main" val="3303218800"/>
                    </a:ext>
                  </a:extLst>
                </a:gridCol>
                <a:gridCol w="1743959">
                  <a:extLst>
                    <a:ext uri="{9D8B030D-6E8A-4147-A177-3AD203B41FA5}">
                      <a16:colId xmlns:a16="http://schemas.microsoft.com/office/drawing/2014/main" val="3518939876"/>
                    </a:ext>
                  </a:extLst>
                </a:gridCol>
                <a:gridCol w="1640264">
                  <a:extLst>
                    <a:ext uri="{9D8B030D-6E8A-4147-A177-3AD203B41FA5}">
                      <a16:colId xmlns:a16="http://schemas.microsoft.com/office/drawing/2014/main" val="2106801822"/>
                    </a:ext>
                  </a:extLst>
                </a:gridCol>
              </a:tblGrid>
              <a:tr h="580965">
                <a:tc>
                  <a:txBody>
                    <a:bodyPr/>
                    <a:lstStyle/>
                    <a:p>
                      <a:pPr algn="ctr"/>
                      <a:r>
                        <a:rPr lang="en-US" sz="1600"/>
                        <a:t>Capability</a:t>
                      </a:r>
                    </a:p>
                  </a:txBody>
                  <a:tcPr>
                    <a:solidFill>
                      <a:schemeClr val="accent6">
                        <a:lumMod val="75000"/>
                      </a:schemeClr>
                    </a:solidFill>
                  </a:tcPr>
                </a:tc>
                <a:tc>
                  <a:txBody>
                    <a:bodyPr/>
                    <a:lstStyle/>
                    <a:p>
                      <a:pPr algn="ctr"/>
                      <a:r>
                        <a:rPr lang="en-US" sz="1600"/>
                        <a:t>Tool Identified</a:t>
                      </a:r>
                    </a:p>
                  </a:txBody>
                  <a:tcPr>
                    <a:solidFill>
                      <a:schemeClr val="accent6">
                        <a:lumMod val="75000"/>
                      </a:schemeClr>
                    </a:solidFill>
                  </a:tcPr>
                </a:tc>
                <a:tc>
                  <a:txBody>
                    <a:bodyPr/>
                    <a:lstStyle/>
                    <a:p>
                      <a:pPr algn="ctr"/>
                      <a:r>
                        <a:rPr lang="en-US" sz="1600"/>
                        <a:t>Decision</a:t>
                      </a:r>
                    </a:p>
                  </a:txBody>
                  <a:tcPr>
                    <a:solidFill>
                      <a:schemeClr val="accent6">
                        <a:lumMod val="75000"/>
                      </a:schemeClr>
                    </a:solidFill>
                  </a:tcPr>
                </a:tc>
                <a:tc>
                  <a:txBody>
                    <a:bodyPr/>
                    <a:lstStyle/>
                    <a:p>
                      <a:pPr algn="ctr"/>
                      <a:r>
                        <a:rPr lang="en-US" sz="1600"/>
                        <a:t>Consideration</a:t>
                      </a:r>
                    </a:p>
                  </a:txBody>
                  <a:tcPr>
                    <a:solidFill>
                      <a:schemeClr val="accent6">
                        <a:lumMod val="75000"/>
                      </a:schemeClr>
                    </a:solidFill>
                  </a:tcPr>
                </a:tc>
                <a:tc>
                  <a:txBody>
                    <a:bodyPr/>
                    <a:lstStyle/>
                    <a:p>
                      <a:pPr algn="ctr"/>
                      <a:r>
                        <a:rPr lang="en-US" sz="1600"/>
                        <a:t>Recommendation</a:t>
                      </a:r>
                    </a:p>
                  </a:txBody>
                  <a:tcPr>
                    <a:solidFill>
                      <a:schemeClr val="accent6">
                        <a:lumMod val="75000"/>
                      </a:schemeClr>
                    </a:solidFill>
                  </a:tcPr>
                </a:tc>
                <a:tc>
                  <a:txBody>
                    <a:bodyPr/>
                    <a:lstStyle/>
                    <a:p>
                      <a:pPr algn="ctr"/>
                      <a:r>
                        <a:rPr lang="en-US" sz="1600"/>
                        <a:t>Next Steps</a:t>
                      </a:r>
                    </a:p>
                  </a:txBody>
                  <a:tcPr>
                    <a:solidFill>
                      <a:schemeClr val="accent6">
                        <a:lumMod val="75000"/>
                      </a:schemeClr>
                    </a:solidFill>
                  </a:tcPr>
                </a:tc>
                <a:extLst>
                  <a:ext uri="{0D108BD9-81ED-4DB2-BD59-A6C34878D82A}">
                    <a16:rowId xmlns:a16="http://schemas.microsoft.com/office/drawing/2014/main" val="3973785659"/>
                  </a:ext>
                </a:extLst>
              </a:tr>
              <a:tr h="580965">
                <a:tc>
                  <a:txBody>
                    <a:bodyPr/>
                    <a:lstStyle/>
                    <a:p>
                      <a:r>
                        <a:rPr lang="en-US" sz="1200"/>
                        <a:t>Lineage &amp; Glossary</a:t>
                      </a:r>
                    </a:p>
                  </a:txBody>
                  <a:tcPr/>
                </a:tc>
                <a:tc>
                  <a:txBody>
                    <a:bodyPr/>
                    <a:lstStyle/>
                    <a:p>
                      <a:r>
                        <a:rPr lang="en-US" sz="1200"/>
                        <a:t>Alation</a:t>
                      </a:r>
                    </a:p>
                  </a:txBody>
                  <a:tcPr/>
                </a:tc>
                <a:tc>
                  <a:txBody>
                    <a:bodyPr/>
                    <a:lstStyle/>
                    <a:p>
                      <a:r>
                        <a:rPr lang="en-US" sz="1200"/>
                        <a:t>Alation has been finalized as catalog to capture metadata &amp; lineage and manage policies across data platform and capture.</a:t>
                      </a:r>
                    </a:p>
                  </a:txBody>
                  <a:tcPr/>
                </a:tc>
                <a:tc>
                  <a:txBody>
                    <a:bodyPr/>
                    <a:lstStyle/>
                    <a:p>
                      <a:r>
                        <a:rPr lang="en-US" sz="1200"/>
                        <a:t>Lineage &amp; other Integrations are yet to be demonstrated.</a:t>
                      </a:r>
                    </a:p>
                  </a:txBody>
                  <a:tcPr/>
                </a:tc>
                <a:tc>
                  <a:txBody>
                    <a:bodyPr/>
                    <a:lstStyle/>
                    <a:p>
                      <a:r>
                        <a:rPr lang="en-US" sz="1200"/>
                        <a:t>Lineage and glossary at dataset level will be created.</a:t>
                      </a:r>
                    </a:p>
                  </a:txBody>
                  <a:tcPr/>
                </a:tc>
                <a:tc>
                  <a:txBody>
                    <a:bodyPr/>
                    <a:lstStyle/>
                    <a:p>
                      <a:r>
                        <a:rPr lang="en-US" sz="1200"/>
                        <a:t>Capability is still evolving, solution will be dependent on product roadmap realization.</a:t>
                      </a:r>
                    </a:p>
                  </a:txBody>
                  <a:tcPr/>
                </a:tc>
                <a:extLst>
                  <a:ext uri="{0D108BD9-81ED-4DB2-BD59-A6C34878D82A}">
                    <a16:rowId xmlns:a16="http://schemas.microsoft.com/office/drawing/2014/main" val="4260707899"/>
                  </a:ext>
                </a:extLst>
              </a:tr>
              <a:tr h="580965">
                <a:tc>
                  <a:txBody>
                    <a:bodyPr/>
                    <a:lstStyle/>
                    <a:p>
                      <a:r>
                        <a:rPr lang="en-US" sz="1200"/>
                        <a:t>Data Quality</a:t>
                      </a:r>
                    </a:p>
                  </a:txBody>
                  <a:tcPr/>
                </a:tc>
                <a:tc>
                  <a:txBody>
                    <a:bodyPr/>
                    <a:lstStyle/>
                    <a:p>
                      <a:r>
                        <a:rPr lang="en-US" sz="1200" err="1"/>
                        <a:t>DataBuck</a:t>
                      </a:r>
                      <a:endParaRPr lang="en-US" sz="1200"/>
                    </a:p>
                  </a:txBody>
                  <a:tcPr/>
                </a:tc>
                <a:tc>
                  <a:txBody>
                    <a:bodyPr/>
                    <a:lstStyle/>
                    <a:p>
                      <a:r>
                        <a:rPr lang="en-US" sz="1200" err="1"/>
                        <a:t>Databuck</a:t>
                      </a:r>
                      <a:r>
                        <a:rPr lang="en-US" sz="1200"/>
                        <a:t> has been finalized for Data Quality.</a:t>
                      </a:r>
                    </a:p>
                  </a:txBody>
                  <a:tcPr/>
                </a:tc>
                <a:tc>
                  <a:txBody>
                    <a:bodyPr/>
                    <a:lstStyle/>
                    <a:p>
                      <a:r>
                        <a:rPr lang="en-US" sz="1200"/>
                        <a:t>Integration with Delta lake and Kafka cloud is not present in current form.</a:t>
                      </a:r>
                    </a:p>
                  </a:txBody>
                  <a:tcPr/>
                </a:tc>
                <a:tc>
                  <a:txBody>
                    <a:bodyPr/>
                    <a:lstStyle/>
                    <a:p>
                      <a:r>
                        <a:rPr lang="en-US" sz="1200"/>
                        <a:t>Data buck POC planned for Delta Lake, Kafka roll out planned in Oct 23</a:t>
                      </a:r>
                    </a:p>
                  </a:txBody>
                  <a:tcPr/>
                </a:tc>
                <a:tc>
                  <a:txBody>
                    <a:bodyPr/>
                    <a:lstStyle/>
                    <a:p>
                      <a:r>
                        <a:rPr lang="en-US" sz="1200"/>
                        <a:t>Capability is still evolving, solution will be dependent on product roadmap realization.</a:t>
                      </a:r>
                    </a:p>
                  </a:txBody>
                  <a:tcPr/>
                </a:tc>
                <a:extLst>
                  <a:ext uri="{0D108BD9-81ED-4DB2-BD59-A6C34878D82A}">
                    <a16:rowId xmlns:a16="http://schemas.microsoft.com/office/drawing/2014/main" val="2685303394"/>
                  </a:ext>
                </a:extLst>
              </a:tr>
              <a:tr h="580965">
                <a:tc>
                  <a:txBody>
                    <a:bodyPr/>
                    <a:lstStyle/>
                    <a:p>
                      <a:r>
                        <a:rPr lang="en-US" sz="1200"/>
                        <a:t>Data Privacy</a:t>
                      </a:r>
                    </a:p>
                  </a:txBody>
                  <a:tcPr/>
                </a:tc>
                <a:tc>
                  <a:txBody>
                    <a:bodyPr/>
                    <a:lstStyle/>
                    <a:p>
                      <a:r>
                        <a:rPr lang="en-US" sz="1200"/>
                        <a:t>To Be confirmed</a:t>
                      </a:r>
                    </a:p>
                    <a:p>
                      <a:r>
                        <a:rPr lang="en-US" sz="1200"/>
                        <a:t>Not in scope currently.</a:t>
                      </a:r>
                    </a:p>
                  </a:txBody>
                  <a:tcPr/>
                </a:tc>
                <a:tc>
                  <a:txBody>
                    <a:bodyPr/>
                    <a:lstStyle/>
                    <a:p>
                      <a:r>
                        <a:rPr lang="en-US" sz="1200"/>
                        <a:t>Data Retention, Masking needs to be enabled for adequate privacy controls along with Consent management &amp; anonymization requests.</a:t>
                      </a:r>
                    </a:p>
                  </a:txBody>
                  <a:tcPr/>
                </a:tc>
                <a:tc>
                  <a:txBody>
                    <a:bodyPr/>
                    <a:lstStyle/>
                    <a:p>
                      <a:r>
                        <a:rPr lang="en-US" sz="1200"/>
                        <a:t>Tools are yet to be identified, meanwhile custom frameworks to be created for retention/masking.</a:t>
                      </a:r>
                    </a:p>
                  </a:txBody>
                  <a:tcPr/>
                </a:tc>
                <a:tc>
                  <a:txBody>
                    <a:bodyPr/>
                    <a:lstStyle/>
                    <a:p>
                      <a:r>
                        <a:rPr lang="en-US" sz="1200"/>
                        <a:t>Custom frameworks to be created for retention and masking.</a:t>
                      </a:r>
                    </a:p>
                  </a:txBody>
                  <a:tcPr/>
                </a:tc>
                <a:tc>
                  <a:txBody>
                    <a:bodyPr/>
                    <a:lstStyle/>
                    <a:p>
                      <a:r>
                        <a:rPr lang="en-US" sz="1200"/>
                        <a:t>Tools evaluation &amp; onboarding.</a:t>
                      </a:r>
                    </a:p>
                  </a:txBody>
                  <a:tcPr/>
                </a:tc>
                <a:extLst>
                  <a:ext uri="{0D108BD9-81ED-4DB2-BD59-A6C34878D82A}">
                    <a16:rowId xmlns:a16="http://schemas.microsoft.com/office/drawing/2014/main" val="219032375"/>
                  </a:ext>
                </a:extLst>
              </a:tr>
              <a:tr h="580965">
                <a:tc>
                  <a:txBody>
                    <a:bodyPr/>
                    <a:lstStyle/>
                    <a:p>
                      <a:r>
                        <a:rPr lang="en-US" sz="1200"/>
                        <a:t>Gold Layer</a:t>
                      </a:r>
                    </a:p>
                  </a:txBody>
                  <a:tcPr/>
                </a:tc>
                <a:tc>
                  <a:txBody>
                    <a:bodyPr/>
                    <a:lstStyle/>
                    <a:p>
                      <a:r>
                        <a:rPr lang="en-US" sz="1200"/>
                        <a:t>Gold Layer - Data consumption</a:t>
                      </a:r>
                    </a:p>
                  </a:txBody>
                  <a:tcPr/>
                </a:tc>
                <a:tc>
                  <a:txBody>
                    <a:bodyPr/>
                    <a:lstStyle/>
                    <a:p>
                      <a:r>
                        <a:rPr lang="en-US" sz="1200"/>
                        <a:t>Both Databricks &amp; Snowflake had been shortlisted for Gold Layer to evaluate the better fit in future based on evolution of capabilities in these tools.</a:t>
                      </a:r>
                    </a:p>
                  </a:txBody>
                  <a:tcPr/>
                </a:tc>
                <a:tc>
                  <a:txBody>
                    <a:bodyPr/>
                    <a:lstStyle/>
                    <a:p>
                      <a:r>
                        <a:rPr lang="en-US" sz="1200"/>
                        <a:t>Two version of Gold layer. </a:t>
                      </a:r>
                    </a:p>
                    <a:p>
                      <a:r>
                        <a:rPr lang="en-US" sz="1200"/>
                        <a:t>Data sync issues.</a:t>
                      </a:r>
                    </a:p>
                    <a:p>
                      <a:r>
                        <a:rPr lang="en-US" sz="1200"/>
                        <a:t>Higher Cost.</a:t>
                      </a:r>
                    </a:p>
                    <a:p>
                      <a:r>
                        <a:rPr lang="en-US" sz="1200"/>
                        <a:t>Effort involved to consolidate.</a:t>
                      </a:r>
                    </a:p>
                  </a:txBody>
                  <a:tcPr/>
                </a:tc>
                <a:tc>
                  <a:txBody>
                    <a:bodyPr/>
                    <a:lstStyle/>
                    <a:p>
                      <a:r>
                        <a:rPr lang="en-US" sz="1200"/>
                        <a:t>Single gold layer is recommended with Databricks as the primary candidate and Snowflake as backup during PI1 with performance benchmarking to finalize.</a:t>
                      </a:r>
                    </a:p>
                  </a:txBody>
                  <a:tcPr/>
                </a:tc>
                <a:tc>
                  <a:txBody>
                    <a:bodyPr/>
                    <a:lstStyle/>
                    <a:p>
                      <a:r>
                        <a:rPr lang="en-US" sz="1200"/>
                        <a:t>Evaluation of Databricks Vs Snowflake for gold layer considering performance and cost on both.</a:t>
                      </a:r>
                    </a:p>
                  </a:txBody>
                  <a:tcPr/>
                </a:tc>
                <a:extLst>
                  <a:ext uri="{0D108BD9-81ED-4DB2-BD59-A6C34878D82A}">
                    <a16:rowId xmlns:a16="http://schemas.microsoft.com/office/drawing/2014/main" val="1327398816"/>
                  </a:ext>
                </a:extLst>
              </a:tr>
              <a:tr h="580965">
                <a:tc>
                  <a:txBody>
                    <a:bodyPr/>
                    <a:lstStyle/>
                    <a:p>
                      <a:r>
                        <a:rPr lang="en-US" sz="1200"/>
                        <a:t>Data Engineering</a:t>
                      </a:r>
                    </a:p>
                  </a:txBody>
                  <a:tcPr/>
                </a:tc>
                <a:tc>
                  <a:txBody>
                    <a:bodyPr/>
                    <a:lstStyle/>
                    <a:p>
                      <a:r>
                        <a:rPr lang="en-US" sz="1200"/>
                        <a:t>Databricks Delta</a:t>
                      </a:r>
                    </a:p>
                  </a:txBody>
                  <a:tcPr/>
                </a:tc>
                <a:tc>
                  <a:txBody>
                    <a:bodyPr/>
                    <a:lstStyle/>
                    <a:p>
                      <a:r>
                        <a:rPr lang="en-US" sz="1200"/>
                        <a:t>Databricks will be used for Data engineering to process data from Raw to Gold layer</a:t>
                      </a:r>
                    </a:p>
                  </a:txBody>
                  <a:tcPr/>
                </a:tc>
                <a:tc>
                  <a:txBody>
                    <a:bodyPr/>
                    <a:lstStyle/>
                    <a:p>
                      <a:r>
                        <a:rPr lang="en-US" sz="1200"/>
                        <a:t>Cost of performance for processing SQL type workload (from Magnitude) in Databricks.</a:t>
                      </a:r>
                    </a:p>
                  </a:txBody>
                  <a:tcPr/>
                </a:tc>
                <a:tc>
                  <a:txBody>
                    <a:bodyPr/>
                    <a:lstStyle/>
                    <a:p>
                      <a:r>
                        <a:rPr lang="en-US" sz="1200"/>
                        <a:t>Analyze performance of Data Engineering pipeline in Databricks and provision for performance tuning.</a:t>
                      </a:r>
                    </a:p>
                  </a:txBody>
                  <a:tcPr/>
                </a:tc>
                <a:tc>
                  <a:txBody>
                    <a:bodyPr/>
                    <a:lstStyle/>
                    <a:p>
                      <a:r>
                        <a:rPr lang="en-US" sz="1200"/>
                        <a:t>PoC to determine cost of performance.</a:t>
                      </a:r>
                    </a:p>
                  </a:txBody>
                  <a:tcPr/>
                </a:tc>
                <a:extLst>
                  <a:ext uri="{0D108BD9-81ED-4DB2-BD59-A6C34878D82A}">
                    <a16:rowId xmlns:a16="http://schemas.microsoft.com/office/drawing/2014/main" val="2969943987"/>
                  </a:ext>
                </a:extLst>
              </a:tr>
            </a:tbl>
          </a:graphicData>
        </a:graphic>
      </p:graphicFrame>
    </p:spTree>
    <p:extLst>
      <p:ext uri="{BB962C8B-B14F-4D97-AF65-F5344CB8AC3E}">
        <p14:creationId xmlns:p14="http://schemas.microsoft.com/office/powerpoint/2010/main" val="28777088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InfosysDefault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solidFill>
      </a:spPr>
      <a:bodyPr wrap="square" rtlCol="0">
        <a:normAutofit/>
      </a:bodyPr>
      <a:lstStyle>
        <a:defPPr algn="l">
          <a:lnSpc>
            <a:spcPct val="110000"/>
          </a:lnSpc>
          <a:spcBef>
            <a:spcPts val="200"/>
          </a:spcBef>
          <a:spcAft>
            <a:spcPts val="200"/>
          </a:spcAft>
          <a:defRPr sz="1600" dirty="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defRPr>
        </a:defPPr>
      </a:lstStyle>
    </a:txDef>
  </a:objectDefaults>
  <a:extraClrSchemeLst/>
  <a:extLst>
    <a:ext uri="{05A4C25C-085E-4340-85A3-A5531E510DB2}">
      <thm15:themeFamily xmlns:thm15="http://schemas.microsoft.com/office/thememl/2012/main" name="Presentation1" id="{A881F9C0-ED2A-4546-BAC1-80993CBBE715}" vid="{85AE16D0-F024-4905-829D-4C890FC8D6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74707d5-4f67-464c-82ce-667b47949e91">
      <UserInfo>
        <DisplayName>Mrinal Kumar(ES)</DisplayName>
        <AccountId>24</AccountId>
        <AccountType/>
      </UserInfo>
      <UserInfo>
        <DisplayName>Shukla Kshirsagar</DisplayName>
        <AccountId>52</AccountId>
        <AccountType/>
      </UserInfo>
      <UserInfo>
        <DisplayName>Srinivas Gopal Sugavanam</DisplayName>
        <AccountId>56</AccountId>
        <AccountType/>
      </UserInfo>
      <UserInfo>
        <DisplayName>Omar Elkuka</DisplayName>
        <AccountId>57</AccountId>
        <AccountType/>
      </UserInfo>
      <UserInfo>
        <DisplayName>smitha_s</DisplayName>
        <AccountId>55</AccountId>
        <AccountType/>
      </UserInfo>
      <UserInfo>
        <DisplayName>Amitesh Sinha</DisplayName>
        <AccountId>94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5DF93F328BA24BBC6AC4B83F5F6BE6" ma:contentTypeVersion="5" ma:contentTypeDescription="Create a new document." ma:contentTypeScope="" ma:versionID="3e97ea733626765db294dbfb0f5ec343">
  <xsd:schema xmlns:xsd="http://www.w3.org/2001/XMLSchema" xmlns:xs="http://www.w3.org/2001/XMLSchema" xmlns:p="http://schemas.microsoft.com/office/2006/metadata/properties" xmlns:ns2="cf8997bf-598e-4065-9162-5a2a29dcac80" xmlns:ns3="474707d5-4f67-464c-82ce-667b47949e91" targetNamespace="http://schemas.microsoft.com/office/2006/metadata/properties" ma:root="true" ma:fieldsID="12897384cfe0ee95472bd72936020279" ns2:_="" ns3:_="">
    <xsd:import namespace="cf8997bf-598e-4065-9162-5a2a29dcac80"/>
    <xsd:import namespace="474707d5-4f67-464c-82ce-667b47949e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997bf-598e-4065-9162-5a2a29dcac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74707d5-4f67-464c-82ce-667b47949e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D5728C-BF53-45E6-B0BB-1AF1D62FD5EA}">
  <ds:schemaRefs>
    <ds:schemaRef ds:uri="http://schemas.microsoft.com/sharepoint/v3/contenttype/forms"/>
  </ds:schemaRefs>
</ds:datastoreItem>
</file>

<file path=customXml/itemProps2.xml><?xml version="1.0" encoding="utf-8"?>
<ds:datastoreItem xmlns:ds="http://schemas.openxmlformats.org/officeDocument/2006/customXml" ds:itemID="{EF5CFBF2-3276-49AA-8997-478D85D6BBB8}">
  <ds:schemaRefs>
    <ds:schemaRef ds:uri="474707d5-4f67-464c-82ce-667b47949e91"/>
    <ds:schemaRef ds:uri="cf8997bf-598e-4065-9162-5a2a29dcac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81DB0C8-A12A-46DD-A5B1-2C1CE980B684}">
  <ds:schemaRefs>
    <ds:schemaRef ds:uri="474707d5-4f67-464c-82ce-667b47949e91"/>
    <ds:schemaRef ds:uri="cf8997bf-598e-4065-9162-5a2a29dcac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9861</Words>
  <Application>Microsoft Office PowerPoint</Application>
  <PresentationFormat>Widescreen</PresentationFormat>
  <Paragraphs>2605</Paragraphs>
  <Slides>67</Slides>
  <Notes>22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InfosysDefaultTheme</vt:lpstr>
      <vt:lpstr>Discovery Phase Readout / Deliverable</vt:lpstr>
      <vt:lpstr>Agenda</vt:lpstr>
      <vt:lpstr>Discovery Summary</vt:lpstr>
      <vt:lpstr>Discovery Approach</vt:lpstr>
      <vt:lpstr>Goal – Moving beyond Enterprise Data Warehouse</vt:lpstr>
      <vt:lpstr>PowerPoint Presentation</vt:lpstr>
      <vt:lpstr>Key Decisions taken before this Discovery </vt:lpstr>
      <vt:lpstr>Technology Selection Analysis</vt:lpstr>
      <vt:lpstr>Technology Selection Analysis</vt:lpstr>
      <vt:lpstr>Technology Selection Analysis</vt:lpstr>
      <vt:lpstr>Current Data Asset Flow</vt:lpstr>
      <vt:lpstr>Highlights of the data landscape</vt:lpstr>
      <vt:lpstr>Our understanding of Pain Points</vt:lpstr>
      <vt:lpstr>Our Understanding of Current Technical debt</vt:lpstr>
      <vt:lpstr>Key Design Tenets to be considered for future architecture </vt:lpstr>
      <vt:lpstr>Moving away from Centralized Enterprise Data Warehouses to a Distributed Architecture with Data as a Product</vt:lpstr>
      <vt:lpstr>Architecture Deep Dive</vt:lpstr>
      <vt:lpstr>Enterprise Data and AI Capability Architecture for Herbalife data platform</vt:lpstr>
      <vt:lpstr>PowerPoint Presentation</vt:lpstr>
      <vt:lpstr>Proposed Future State Realized Architecture to Evolve Herbalife Analytics @ Scale</vt:lpstr>
      <vt:lpstr>Data Storage Patterns</vt:lpstr>
      <vt:lpstr>S1: Architecture Pattern-1 (Only Databricks)</vt:lpstr>
      <vt:lpstr>S2: Architecture Pattern-2 (Snowflake)</vt:lpstr>
      <vt:lpstr>S3a: Architecture Pattern-3a (Databricks + Snowflake)</vt:lpstr>
      <vt:lpstr>S3b: Architecture Pattern-3b (Databricks and Snowflake)</vt:lpstr>
      <vt:lpstr>Evaluation of Storage Options for Gold Layer</vt:lpstr>
      <vt:lpstr>Roadmap for the Gold Layer</vt:lpstr>
      <vt:lpstr>Data Storage Patterns</vt:lpstr>
      <vt:lpstr>Data Storage Layer Attributes for Herbalife</vt:lpstr>
      <vt:lpstr>Data Retention and Storage across Data Platform</vt:lpstr>
      <vt:lpstr>Data Privacy First approach for Data Platform – Reference Capabilities</vt:lpstr>
      <vt:lpstr>Data Ingestion Patterns</vt:lpstr>
      <vt:lpstr>PowerPoint Presentation</vt:lpstr>
      <vt:lpstr>PowerPoint Presentation</vt:lpstr>
      <vt:lpstr>PowerPoint Presentation</vt:lpstr>
      <vt:lpstr>PowerPoint Presentation</vt:lpstr>
      <vt:lpstr>Implementation Approach- Historical Migration</vt:lpstr>
      <vt:lpstr>Code Conversion Approach</vt:lpstr>
      <vt:lpstr>Implementation Approach- One Time Code Conversion(Magnitude and Blade Bridge)</vt:lpstr>
      <vt:lpstr>Implementation Approach- One Time Code Conversion(Custom and Blade Bridge)</vt:lpstr>
      <vt:lpstr>Data Transformation Patterns</vt:lpstr>
      <vt:lpstr>Data Processing &amp; Transformation Patterns across Data Platform</vt:lpstr>
      <vt:lpstr>Data Processing &amp; Transformation - Cleansing Patterns on Integrated Layer</vt:lpstr>
      <vt:lpstr>Data Processing &amp; Transformation Patterns – Gold Layer in sequence (Agreed)</vt:lpstr>
      <vt:lpstr>Data Processing &amp; Transformation Patterns – Gold Layer Parallel Load</vt:lpstr>
      <vt:lpstr>PowerPoint Presentation</vt:lpstr>
      <vt:lpstr>Data Transformation Patterns (Considered)</vt:lpstr>
      <vt:lpstr>Data Platform – Key Consideration Factors</vt:lpstr>
      <vt:lpstr>Orchestration Patterns</vt:lpstr>
      <vt:lpstr>Orchestration Pattern – Using ADF</vt:lpstr>
      <vt:lpstr>Orchestration Pattern – Using SMA Integration Capability</vt:lpstr>
      <vt:lpstr>Data Consumption Patterns</vt:lpstr>
      <vt:lpstr>Data Platform – Consumption Patterns</vt:lpstr>
      <vt:lpstr>Consumption with Power BI Reports– Storage Modes</vt:lpstr>
      <vt:lpstr>Consumption Pattern with Power BI- Shared Datasets &amp; Workspace</vt:lpstr>
      <vt:lpstr>Consumption Pattern with Power BI- Paginated Reports</vt:lpstr>
      <vt:lpstr>Consumption Pattern with Power BI- write back capability </vt:lpstr>
      <vt:lpstr>Metadata driven Frameworks in Foundry to enable faster implementation</vt:lpstr>
      <vt:lpstr>Appendix</vt:lpstr>
      <vt:lpstr>Roadmap for Data Lake platform capability enablement</vt:lpstr>
      <vt:lpstr>PowerPoint Presentation</vt:lpstr>
      <vt:lpstr>Roadmap for Data Lake platform capability enablement</vt:lpstr>
      <vt:lpstr>Key Documents Consumed</vt:lpstr>
      <vt:lpstr>Data Sharing Capabilities @HL</vt:lpstr>
      <vt:lpstr>Snowflake vs Databricks - Rating High-level comparison only and is not exhaustive; this needs to be determined as part of discovery phase</vt:lpstr>
      <vt:lpstr>Architecture Components and Metadata Driven Framework – Explained</vt:lpstr>
      <vt:lpstr>Rationalization –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Phase Readout / Deliverable</dc:title>
  <dc:creator>Prachi Kishore Hunnargikar</dc:creator>
  <cp:lastModifiedBy>Ankit Sharma15</cp:lastModifiedBy>
  <cp:revision>2</cp:revision>
  <dcterms:created xsi:type="dcterms:W3CDTF">2023-02-10T11:45:24Z</dcterms:created>
  <dcterms:modified xsi:type="dcterms:W3CDTF">2023-05-02T19:50:40Z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0x010100C55DF93F328BA24BBC6AC4B83F5F6BE6</vt:lpwstr>
  </property>
  <property fmtid="{D5CDD505-2E9C-101B-9397-08002B2CF9AE}" pid="3" name="MSIP_Label_a0819fa7-4367-4500-ba88-dd630d977609_Enabled">
    <vt:lpwstr>true</vt:lpwstr>
  </property>
  <property fmtid="{D5CDD505-2E9C-101B-9397-08002B2CF9AE}" pid="4" name="MSIP_Label_a0819fa7-4367-4500-ba88-dd630d977609_SetDate">
    <vt:lpwstr>2023-02-10T15:16:15Z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495ece23-8661-4d94-9670-a592d8612d88</vt:lpwstr>
  </property>
  <property fmtid="{D5CDD505-2E9C-101B-9397-08002B2CF9AE}" pid="9" name="MSIP_Label_a0819fa7-4367-4500-ba88-dd630d977609_ContentBits">
    <vt:lpwstr>0</vt:lpwstr>
  </property>
</Properties>
</file>