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275"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italic r:id="rId21"/>
    </p:embeddedFont>
    <p:embeddedFont>
      <p:font typeface="Roboto Medium" panose="02000000000000000000" pitchFamily="2"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1426"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11/12/2024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77 &amp; Control Store 53: </a:t>
            </a:r>
            <a:r>
              <a:rPr lang="en-US" dirty="0"/>
              <a:t>The trial was a success, with a greater increase in customer numbers than in sales.</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13" name="Picture 12" descr="A graph with lines and numbers&#10;&#10;Description automatically generated">
            <a:extLst>
              <a:ext uri="{FF2B5EF4-FFF2-40B4-BE49-F238E27FC236}">
                <a16:creationId xmlns:a16="http://schemas.microsoft.com/office/drawing/2014/main" id="{CED082A1-28A7-0F3D-ACFE-D6480B69F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75" y="2286000"/>
            <a:ext cx="5486400" cy="2286000"/>
          </a:xfrm>
          <a:prstGeom prst="rect">
            <a:avLst/>
          </a:prstGeom>
        </p:spPr>
      </p:pic>
      <p:pic>
        <p:nvPicPr>
          <p:cNvPr id="15" name="Picture 14" descr="A graph with lines and numbers&#10;&#10;Description automatically generated">
            <a:extLst>
              <a:ext uri="{FF2B5EF4-FFF2-40B4-BE49-F238E27FC236}">
                <a16:creationId xmlns:a16="http://schemas.microsoft.com/office/drawing/2014/main" id="{1CBCCE22-7139-E594-28D0-FFC21C4CD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75" y="2286000"/>
            <a:ext cx="5486400" cy="228600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86 &amp; Control Store 109: </a:t>
            </a:r>
            <a:r>
              <a:rPr lang="en-US" dirty="0"/>
              <a:t>No significant difference in performance was observed.</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descr="A graph with lines and numbers&#10;&#10;Description automatically generated">
            <a:extLst>
              <a:ext uri="{FF2B5EF4-FFF2-40B4-BE49-F238E27FC236}">
                <a16:creationId xmlns:a16="http://schemas.microsoft.com/office/drawing/2014/main" id="{9610D606-F3CB-16BC-E5B5-6B53C24D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75" y="2286000"/>
            <a:ext cx="5486400" cy="2286000"/>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D762A940-A85B-A2D6-C002-C2DBF1FDF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75" y="2286000"/>
            <a:ext cx="5486400" cy="2286000"/>
          </a:xfrm>
          <a:prstGeom prst="rect">
            <a:avLst/>
          </a:prstGeom>
        </p:spPr>
      </p:pic>
    </p:spTree>
    <p:extLst>
      <p:ext uri="{BB962C8B-B14F-4D97-AF65-F5344CB8AC3E}">
        <p14:creationId xmlns:p14="http://schemas.microsoft.com/office/powerpoint/2010/main" val="37667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88 &amp; Control Store 201: </a:t>
            </a:r>
            <a:r>
              <a:rPr lang="en-US" dirty="0"/>
              <a:t>The trial was a success, with increases in sales and customer numbers.</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descr="A graph with lines and numbers&#10;&#10;Description automatically generated">
            <a:extLst>
              <a:ext uri="{FF2B5EF4-FFF2-40B4-BE49-F238E27FC236}">
                <a16:creationId xmlns:a16="http://schemas.microsoft.com/office/drawing/2014/main" id="{25DD8EB9-F8EA-C1FA-F9F3-61CF21B47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75" y="2286000"/>
            <a:ext cx="5486400" cy="2286000"/>
          </a:xfrm>
          <a:prstGeom prst="rect">
            <a:avLst/>
          </a:prstGeom>
        </p:spPr>
      </p:pic>
      <p:pic>
        <p:nvPicPr>
          <p:cNvPr id="9" name="Picture 8" descr="A graph with lines and numbers&#10;&#10;Description automatically generated with medium confidence">
            <a:extLst>
              <a:ext uri="{FF2B5EF4-FFF2-40B4-BE49-F238E27FC236}">
                <a16:creationId xmlns:a16="http://schemas.microsoft.com/office/drawing/2014/main" id="{1E46B6AC-DCAA-20AA-62CD-484CBEE1E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75" y="2286000"/>
            <a:ext cx="5486400" cy="2286000"/>
          </a:xfrm>
          <a:prstGeom prst="rect">
            <a:avLst/>
          </a:prstGeom>
        </p:spPr>
      </p:pic>
    </p:spTree>
    <p:extLst>
      <p:ext uri="{BB962C8B-B14F-4D97-AF65-F5344CB8AC3E}">
        <p14:creationId xmlns:p14="http://schemas.microsoft.com/office/powerpoint/2010/main" val="1373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Customer Analytics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The top segments contributing to sales are Budget Older Families, Mainstream Young Singles/Couples, and Mainstream Retirees.</a:t>
            </a:r>
          </a:p>
          <a:p>
            <a:pPr algn="l"/>
            <a:endParaRPr lang="en-US" sz="1200" dirty="0">
              <a:latin typeface="Roboto Light" panose="02000000000000000000" pitchFamily="2" charset="0"/>
              <a:ea typeface="Roboto Light" panose="02000000000000000000" pitchFamily="2" charset="0"/>
            </a:endParaRPr>
          </a:p>
          <a:p>
            <a:pPr algn="l"/>
            <a:r>
              <a:rPr lang="en-US" sz="1200" dirty="0">
                <a:latin typeface="Roboto Light" panose="02000000000000000000" pitchFamily="2" charset="0"/>
                <a:ea typeface="Roboto Light" panose="02000000000000000000" pitchFamily="2" charset="0"/>
              </a:rPr>
              <a:t>Older Families buy the most packets per customer, while Young Singles/Couples have the largest population.</a:t>
            </a:r>
          </a:p>
          <a:p>
            <a:pPr algn="l"/>
            <a:endParaRPr lang="en-US" sz="1200" dirty="0">
              <a:latin typeface="Roboto Light" panose="02000000000000000000" pitchFamily="2" charset="0"/>
              <a:ea typeface="Roboto Light" panose="02000000000000000000" pitchFamily="2" charset="0"/>
            </a:endParaRPr>
          </a:p>
          <a:p>
            <a:pPr algn="l"/>
            <a:r>
              <a:rPr lang="en-US" sz="1200" dirty="0">
                <a:latin typeface="Roboto Light" panose="02000000000000000000" pitchFamily="2" charset="0"/>
                <a:ea typeface="Roboto Light" panose="02000000000000000000" pitchFamily="2" charset="0"/>
              </a:rPr>
              <a:t>Focus on Young Singles/Couples, as they are most likely to purchase Tyrells Chips.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A trial of changing the store layout was implemented in three stores.</a:t>
            </a:r>
          </a:p>
          <a:p>
            <a:endParaRPr lang="en-US" sz="1200" dirty="0">
              <a:latin typeface="Roboto Light" panose="02000000000000000000" pitchFamily="2" charset="0"/>
              <a:ea typeface="Roboto Light" panose="02000000000000000000" pitchFamily="2" charset="0"/>
            </a:endParaRPr>
          </a:p>
          <a:p>
            <a:r>
              <a:rPr lang="en-US" sz="1200" dirty="0">
                <a:latin typeface="Roboto Light" panose="02000000000000000000" pitchFamily="2" charset="0"/>
                <a:ea typeface="Roboto Light" panose="02000000000000000000" pitchFamily="2" charset="0"/>
              </a:rPr>
              <a:t>The trial stores showed higher sales, products sold, repeat customers, and average transactions.</a:t>
            </a:r>
          </a:p>
          <a:p>
            <a:endParaRPr lang="en-US" sz="1200" dirty="0">
              <a:latin typeface="Roboto Light" panose="02000000000000000000" pitchFamily="2" charset="0"/>
              <a:ea typeface="Roboto Light" panose="02000000000000000000" pitchFamily="2" charset="0"/>
            </a:endParaRPr>
          </a:p>
          <a:p>
            <a:r>
              <a:rPr lang="en-US" sz="1200" dirty="0">
                <a:latin typeface="Roboto Light" panose="02000000000000000000" pitchFamily="2" charset="0"/>
                <a:ea typeface="Roboto Light" panose="02000000000000000000" pitchFamily="2" charset="0"/>
              </a:rPr>
              <a:t>I recommend expanding the trial and re-evaluating in three months to confirm sustained growth.</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a:t>Customer Analytics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Older and young families purchase the most chips, unaffected by affluence.</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of different colored bars&#10;&#10;Description automatically generated with medium confidence">
            <a:extLst>
              <a:ext uri="{FF2B5EF4-FFF2-40B4-BE49-F238E27FC236}">
                <a16:creationId xmlns:a16="http://schemas.microsoft.com/office/drawing/2014/main" id="{C9219519-D77B-BD4C-45AC-E99666A89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32" y="1277771"/>
            <a:ext cx="9993086" cy="466344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Sales are driven primarily by budget older families, followed by mainstream young singles/couples.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A graph of a graph showing the results of a sales report&#10;&#10;Description automatically generated with medium confidence">
            <a:extLst>
              <a:ext uri="{FF2B5EF4-FFF2-40B4-BE49-F238E27FC236}">
                <a16:creationId xmlns:a16="http://schemas.microsoft.com/office/drawing/2014/main" id="{F7333817-AD88-1857-AB35-741F1BABE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32" y="1277771"/>
            <a:ext cx="9993086" cy="466344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largest population of mainstream young singles/couples drives their sales.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with a number of bars&#10;&#10;Description automatically generated with medium confidence">
            <a:extLst>
              <a:ext uri="{FF2B5EF4-FFF2-40B4-BE49-F238E27FC236}">
                <a16:creationId xmlns:a16="http://schemas.microsoft.com/office/drawing/2014/main" id="{4D65C6ED-CA0D-EBF6-FF59-A805FD9C9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32" y="1277771"/>
            <a:ext cx="9993086" cy="466344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control store is designed to reflect the performance of the trial store, not the average of other stores (e.g., stores 88 and 201).</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D11F9D6B-E27E-F498-B59C-9ABEE3358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822862"/>
            <a:ext cx="5852172" cy="438912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6409</TotalTime>
  <Words>515</Words>
  <Application>Microsoft Office PowerPoint</Application>
  <PresentationFormat>Widescreen</PresentationFormat>
  <Paragraphs>46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Arial</vt:lpstr>
      <vt:lpstr>Roboto Medium</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Amiteshwar Singh</cp:lastModifiedBy>
  <cp:revision>466</cp:revision>
  <dcterms:created xsi:type="dcterms:W3CDTF">2018-02-07T23:23:24Z</dcterms:created>
  <dcterms:modified xsi:type="dcterms:W3CDTF">2024-12-11T09:18:01Z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