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58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4823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48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5638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6734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671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8775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0803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8548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62344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6/13/2024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620251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6/13/2024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8069709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mitfallach/" TargetMode="External"/><Relationship Id="rId2" Type="http://schemas.openxmlformats.org/officeDocument/2006/relationships/hyperlink" Target="https://github.com/amitfallach"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8656860-C02F-9965-FD08-BACBEA809EB9}"/>
              </a:ext>
            </a:extLst>
          </p:cNvPr>
          <p:cNvSpPr>
            <a:spLocks noGrp="1"/>
          </p:cNvSpPr>
          <p:nvPr>
            <p:ph type="ctrTitle"/>
          </p:nvPr>
        </p:nvSpPr>
        <p:spPr>
          <a:xfrm>
            <a:off x="266926" y="443682"/>
            <a:ext cx="7110861" cy="2481974"/>
          </a:xfrm>
        </p:spPr>
        <p:txBody>
          <a:bodyPr>
            <a:noAutofit/>
          </a:bodyPr>
          <a:lstStyle/>
          <a:p>
            <a:pPr algn="ctr"/>
            <a:r>
              <a:rPr lang="en-US" sz="2400" b="1" u="sng" kern="100" dirty="0">
                <a:effectLst/>
                <a:latin typeface="David" panose="020E0502060401010101" pitchFamily="34" charset="-79"/>
                <a:ea typeface="Aptos" panose="020B0004020202020204" pitchFamily="34" charset="0"/>
                <a:cs typeface="Arial" panose="020B0604020202020204" pitchFamily="34" charset="0"/>
              </a:rPr>
              <a:t>Assessment of Psychiatric Ward Distribution and Treatment Centers in Israel: Impact on Casualties during the "</a:t>
            </a:r>
            <a:r>
              <a:rPr lang="en-US" sz="2400" b="1" u="sng" kern="100" dirty="0" err="1">
                <a:effectLst/>
                <a:latin typeface="David" panose="020E0502060401010101" pitchFamily="34" charset="-79"/>
                <a:ea typeface="Aptos" panose="020B0004020202020204" pitchFamily="34" charset="0"/>
                <a:cs typeface="Arial" panose="020B0604020202020204" pitchFamily="34" charset="0"/>
              </a:rPr>
              <a:t>Haravot</a:t>
            </a:r>
            <a:r>
              <a:rPr lang="en-US" sz="2400" b="1" u="sng" kern="100" dirty="0">
                <a:effectLst/>
                <a:latin typeface="David" panose="020E0502060401010101" pitchFamily="34" charset="-79"/>
                <a:ea typeface="Aptos" panose="020B0004020202020204" pitchFamily="34" charset="0"/>
                <a:cs typeface="Arial" panose="020B0604020202020204" pitchFamily="34" charset="0"/>
              </a:rPr>
              <a:t> </a:t>
            </a:r>
            <a:r>
              <a:rPr lang="en-US" sz="2400" b="1" u="sng" kern="100" dirty="0" err="1">
                <a:effectLst/>
                <a:latin typeface="David" panose="020E0502060401010101" pitchFamily="34" charset="-79"/>
                <a:ea typeface="Aptos" panose="020B0004020202020204" pitchFamily="34" charset="0"/>
                <a:cs typeface="Arial" panose="020B0604020202020204" pitchFamily="34" charset="0"/>
              </a:rPr>
              <a:t>Barzel</a:t>
            </a:r>
            <a:r>
              <a:rPr lang="en-US" sz="2400" b="1" u="sng" kern="100" dirty="0">
                <a:effectLst/>
                <a:latin typeface="David" panose="020E0502060401010101" pitchFamily="34" charset="-79"/>
                <a:ea typeface="Aptos" panose="020B0004020202020204" pitchFamily="34" charset="0"/>
                <a:cs typeface="Arial" panose="020B0604020202020204" pitchFamily="34" charset="0"/>
              </a:rPr>
              <a:t>" war</a:t>
            </a:r>
            <a:br>
              <a:rPr lang="en-US" sz="2400" b="1" kern="100" dirty="0">
                <a:effectLst/>
                <a:latin typeface="Aptos" panose="020B0004020202020204" pitchFamily="34" charset="0"/>
                <a:ea typeface="Aptos" panose="020B0004020202020204" pitchFamily="34" charset="0"/>
                <a:cs typeface="Arial" panose="020B0604020202020204" pitchFamily="34" charset="0"/>
              </a:rPr>
            </a:br>
            <a:endParaRPr lang="he-IL" sz="2400" dirty="0"/>
          </a:p>
        </p:txBody>
      </p:sp>
      <p:sp>
        <p:nvSpPr>
          <p:cNvPr id="3" name="כותרת משנה 2">
            <a:extLst>
              <a:ext uri="{FF2B5EF4-FFF2-40B4-BE49-F238E27FC236}">
                <a16:creationId xmlns:a16="http://schemas.microsoft.com/office/drawing/2014/main" id="{9C4C1A98-07E4-FBF1-9474-73D331C9CE5E}"/>
              </a:ext>
            </a:extLst>
          </p:cNvPr>
          <p:cNvSpPr>
            <a:spLocks noGrp="1"/>
          </p:cNvSpPr>
          <p:nvPr>
            <p:ph type="subTitle" idx="1"/>
          </p:nvPr>
        </p:nvSpPr>
        <p:spPr>
          <a:xfrm>
            <a:off x="120446" y="4556573"/>
            <a:ext cx="3802626" cy="1465118"/>
          </a:xfrm>
        </p:spPr>
        <p:txBody>
          <a:bodyPr anchor="b">
            <a:normAutofit fontScale="92500" lnSpcReduction="20000"/>
          </a:bodyPr>
          <a:lstStyle/>
          <a:p>
            <a:pPr rtl="0">
              <a:lnSpc>
                <a:spcPct val="115000"/>
              </a:lnSpc>
              <a:spcAft>
                <a:spcPts val="800"/>
              </a:spcAft>
            </a:pPr>
            <a:r>
              <a:rPr lang="en-US" sz="1200" b="1" kern="100" dirty="0">
                <a:effectLst/>
                <a:latin typeface="David" panose="020E0502060401010101" pitchFamily="34" charset="-79"/>
                <a:ea typeface="Aptos" panose="020B0004020202020204" pitchFamily="34" charset="0"/>
                <a:cs typeface="Arial" panose="020B0604020202020204" pitchFamily="34" charset="0"/>
              </a:rPr>
              <a:t>Amit Fallach</a:t>
            </a:r>
          </a:p>
          <a:p>
            <a:pPr rtl="0">
              <a:lnSpc>
                <a:spcPct val="115000"/>
              </a:lnSpc>
              <a:spcAft>
                <a:spcPts val="800"/>
              </a:spcAft>
            </a:pPr>
            <a:r>
              <a:rPr lang="en-US" sz="1200" kern="100" dirty="0">
                <a:effectLst/>
                <a:latin typeface="Aptos" panose="020B0004020202020204" pitchFamily="34" charset="0"/>
                <a:ea typeface="Aptos" panose="020B0004020202020204" pitchFamily="34" charset="0"/>
                <a:cs typeface="Arial" panose="020B0604020202020204" pitchFamily="34" charset="0"/>
              </a:rPr>
              <a:t>13/06/2024</a:t>
            </a:r>
          </a:p>
          <a:p>
            <a:pPr rtl="0">
              <a:lnSpc>
                <a:spcPct val="115000"/>
              </a:lnSpc>
              <a:spcAft>
                <a:spcPts val="800"/>
              </a:spcAft>
            </a:pPr>
            <a:r>
              <a:rPr lang="en-US" sz="1200" b="1" kern="100" dirty="0">
                <a:effectLst/>
                <a:latin typeface="David" panose="020E0502060401010101" pitchFamily="34" charset="-79"/>
                <a:ea typeface="Aptos" panose="020B0004020202020204" pitchFamily="34" charset="0"/>
                <a:cs typeface="Arial" panose="020B0604020202020204" pitchFamily="34" charset="0"/>
              </a:rPr>
              <a:t>GitHub - </a:t>
            </a:r>
            <a:r>
              <a:rPr lang="en-US" sz="1200" b="1" u="sng" kern="100" dirty="0">
                <a:solidFill>
                  <a:srgbClr val="467886"/>
                </a:solidFill>
                <a:effectLst/>
                <a:latin typeface="David" panose="020E0502060401010101" pitchFamily="34" charset="-79"/>
                <a:ea typeface="Aptos" panose="020B0004020202020204" pitchFamily="34" charset="0"/>
                <a:cs typeface="Arial" panose="020B0604020202020204" pitchFamily="34" charset="0"/>
                <a:hlinkClick r:id="rId2"/>
              </a:rPr>
              <a:t>https://github.com/amitfallach</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rtl="0">
              <a:lnSpc>
                <a:spcPct val="115000"/>
              </a:lnSpc>
              <a:spcAft>
                <a:spcPts val="800"/>
              </a:spcAft>
            </a:pPr>
            <a:r>
              <a:rPr lang="en-US" sz="1200" b="1" kern="100" dirty="0" err="1">
                <a:effectLst/>
                <a:latin typeface="David" panose="020E0502060401010101" pitchFamily="34" charset="-79"/>
                <a:ea typeface="Aptos" panose="020B0004020202020204" pitchFamily="34" charset="0"/>
                <a:cs typeface="Arial" panose="020B0604020202020204" pitchFamily="34" charset="0"/>
              </a:rPr>
              <a:t>Linkedin</a:t>
            </a:r>
            <a:r>
              <a:rPr lang="en-US" sz="1200" b="1" kern="100" dirty="0">
                <a:effectLst/>
                <a:latin typeface="David" panose="020E0502060401010101" pitchFamily="34" charset="-79"/>
                <a:ea typeface="Aptos" panose="020B0004020202020204" pitchFamily="34" charset="0"/>
                <a:cs typeface="Arial" panose="020B0604020202020204" pitchFamily="34" charset="0"/>
              </a:rPr>
              <a:t> - </a:t>
            </a:r>
            <a:r>
              <a:rPr lang="en-US" sz="1200" b="1" u="sng" kern="100" dirty="0">
                <a:solidFill>
                  <a:srgbClr val="467886"/>
                </a:solidFill>
                <a:effectLst/>
                <a:latin typeface="David" panose="020E0502060401010101" pitchFamily="34" charset="-79"/>
                <a:ea typeface="Aptos" panose="020B0004020202020204" pitchFamily="34" charset="0"/>
                <a:cs typeface="Arial" panose="020B0604020202020204" pitchFamily="34" charset="0"/>
                <a:hlinkClick r:id="rId3"/>
              </a:rPr>
              <a:t>https://www.linkedin.com/in/amitfallach/</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descr="מgenetic מופשט רעיון">
            <a:extLst>
              <a:ext uri="{FF2B5EF4-FFF2-40B4-BE49-F238E27FC236}">
                <a16:creationId xmlns:a16="http://schemas.microsoft.com/office/drawing/2014/main" id="{3C8E7B49-E2FF-C034-D3DD-215B06CE3C0E}"/>
              </a:ext>
            </a:extLst>
          </p:cNvPr>
          <p:cNvPicPr>
            <a:picLocks noChangeAspect="1"/>
          </p:cNvPicPr>
          <p:nvPr/>
        </p:nvPicPr>
        <p:blipFill rotWithShape="1">
          <a:blip r:embed="rId4"/>
          <a:srcRect t="16052" r="1" b="8576"/>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תיבת טקסט 4">
            <a:extLst>
              <a:ext uri="{FF2B5EF4-FFF2-40B4-BE49-F238E27FC236}">
                <a16:creationId xmlns:a16="http://schemas.microsoft.com/office/drawing/2014/main" id="{759BA7B8-65D7-F981-9F01-31AC39F770C0}"/>
              </a:ext>
            </a:extLst>
          </p:cNvPr>
          <p:cNvSpPr txBox="1"/>
          <p:nvPr/>
        </p:nvSpPr>
        <p:spPr>
          <a:xfrm>
            <a:off x="120446" y="6414318"/>
            <a:ext cx="1662635" cy="261610"/>
          </a:xfrm>
          <a:prstGeom prst="rect">
            <a:avLst/>
          </a:prstGeom>
          <a:noFill/>
        </p:spPr>
        <p:txBody>
          <a:bodyPr wrap="none" rtlCol="1">
            <a:spAutoFit/>
          </a:bodyPr>
          <a:lstStyle/>
          <a:p>
            <a:r>
              <a:rPr lang="he-IL" sz="1100" b="1" dirty="0"/>
              <a:t>לזכרו של אלירן מזרחי ז"ל</a:t>
            </a:r>
          </a:p>
        </p:txBody>
      </p:sp>
    </p:spTree>
    <p:extLst>
      <p:ext uri="{BB962C8B-B14F-4D97-AF65-F5344CB8AC3E}">
        <p14:creationId xmlns:p14="http://schemas.microsoft.com/office/powerpoint/2010/main" val="109078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45A238-EAE9-021C-70F3-0EAB6BA5046D}"/>
              </a:ext>
            </a:extLst>
          </p:cNvPr>
          <p:cNvSpPr>
            <a:spLocks noGrp="1"/>
          </p:cNvSpPr>
          <p:nvPr>
            <p:ph type="title"/>
          </p:nvPr>
        </p:nvSpPr>
        <p:spPr>
          <a:xfrm>
            <a:off x="1143000" y="872934"/>
            <a:ext cx="9905999" cy="1624459"/>
          </a:xfrm>
        </p:spPr>
        <p:txBody>
          <a:bodyPr>
            <a:normAutofit/>
          </a:bodyPr>
          <a:lstStyle/>
          <a:p>
            <a:pPr algn="ctr"/>
            <a:r>
              <a:rPr lang="en-US" sz="4800" b="1" u="sng" dirty="0">
                <a:latin typeface="Bembo" panose="02020502050201020203" pitchFamily="18" charset="0"/>
              </a:rPr>
              <a:t>Executive Summary</a:t>
            </a:r>
            <a:br>
              <a:rPr lang="en-US" sz="4800" b="1" u="sng" dirty="0">
                <a:latin typeface="Bembo" panose="02020502050201020203" pitchFamily="18" charset="0"/>
              </a:rPr>
            </a:br>
            <a:endParaRPr lang="he-IL" sz="4800" b="1" u="sng" dirty="0">
              <a:latin typeface="Bembo" panose="02020502050201020203" pitchFamily="18" charset="0"/>
            </a:endParaRPr>
          </a:p>
        </p:txBody>
      </p:sp>
      <p:sp>
        <p:nvSpPr>
          <p:cNvPr id="3" name="מציין מיקום תוכן 2">
            <a:extLst>
              <a:ext uri="{FF2B5EF4-FFF2-40B4-BE49-F238E27FC236}">
                <a16:creationId xmlns:a16="http://schemas.microsoft.com/office/drawing/2014/main" id="{8B05764A-159D-BFDD-AAAE-8B3D3881D31A}"/>
              </a:ext>
            </a:extLst>
          </p:cNvPr>
          <p:cNvSpPr>
            <a:spLocks noGrp="1"/>
          </p:cNvSpPr>
          <p:nvPr>
            <p:ph idx="1"/>
          </p:nvPr>
        </p:nvSpPr>
        <p:spPr>
          <a:xfrm>
            <a:off x="1143000" y="1685163"/>
            <a:ext cx="9905999" cy="3567118"/>
          </a:xfrm>
        </p:spPr>
        <p:txBody>
          <a:bodyPr>
            <a:normAutofit/>
          </a:bodyPr>
          <a:lstStyle/>
          <a:p>
            <a:pPr marL="0" indent="0">
              <a:buNone/>
            </a:pPr>
            <a:endParaRPr lang="en-US" sz="2400" dirty="0">
              <a:latin typeface="Bembo" panose="02020502050201020203" pitchFamily="18" charset="0"/>
            </a:endParaRPr>
          </a:p>
          <a:p>
            <a:r>
              <a:rPr lang="en-US" sz="2400" dirty="0">
                <a:latin typeface="Bembo" panose="02020502050201020203" pitchFamily="18" charset="0"/>
              </a:rPr>
              <a:t>The ongoing war since October 7th has led to approximately 16,500 casualties.</a:t>
            </a:r>
          </a:p>
          <a:p>
            <a:r>
              <a:rPr lang="en-US" sz="2400" dirty="0">
                <a:latin typeface="Bembo" panose="02020502050201020203" pitchFamily="18" charset="0"/>
              </a:rPr>
              <a:t>This study examines the distribution of casualties by region and the availability of psychiatric wards and treatment centers.</a:t>
            </a:r>
          </a:p>
          <a:p>
            <a:r>
              <a:rPr lang="en-US" sz="2400" dirty="0">
                <a:latin typeface="Bembo" panose="02020502050201020203" pitchFamily="18" charset="0"/>
              </a:rPr>
              <a:t>Goal: Identify areas with high casualties and inadequate mental health resources to facilitate rehabilitation post-war.</a:t>
            </a:r>
            <a:endParaRPr lang="he-IL" sz="2400" dirty="0">
              <a:latin typeface="Bembo" panose="02020502050201020203" pitchFamily="18" charset="0"/>
            </a:endParaRPr>
          </a:p>
        </p:txBody>
      </p:sp>
    </p:spTree>
    <p:extLst>
      <p:ext uri="{BB962C8B-B14F-4D97-AF65-F5344CB8AC3E}">
        <p14:creationId xmlns:p14="http://schemas.microsoft.com/office/powerpoint/2010/main" val="88957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890A6A-820E-70DF-ACD2-E5F31279AE1A}"/>
              </a:ext>
            </a:extLst>
          </p:cNvPr>
          <p:cNvSpPr>
            <a:spLocks noGrp="1"/>
          </p:cNvSpPr>
          <p:nvPr>
            <p:ph type="title"/>
          </p:nvPr>
        </p:nvSpPr>
        <p:spPr>
          <a:xfrm>
            <a:off x="1143000" y="872935"/>
            <a:ext cx="9905999" cy="1840768"/>
          </a:xfrm>
        </p:spPr>
        <p:txBody>
          <a:bodyPr>
            <a:normAutofit/>
          </a:bodyPr>
          <a:lstStyle/>
          <a:p>
            <a:pPr algn="ctr"/>
            <a:r>
              <a:rPr lang="en-US" sz="4800" b="1" u="sng" dirty="0">
                <a:latin typeface="Bembo" panose="02020502050201020203" pitchFamily="18" charset="0"/>
              </a:rPr>
              <a:t>Problem Overview</a:t>
            </a:r>
            <a:br>
              <a:rPr lang="en-US" sz="4800" b="1" u="sng" dirty="0">
                <a:latin typeface="Bembo" panose="02020502050201020203" pitchFamily="18" charset="0"/>
              </a:rPr>
            </a:br>
            <a:endParaRPr lang="he-IL" sz="4800" b="1" u="sng" dirty="0">
              <a:latin typeface="Bembo" panose="02020502050201020203" pitchFamily="18" charset="0"/>
            </a:endParaRPr>
          </a:p>
        </p:txBody>
      </p:sp>
      <p:sp>
        <p:nvSpPr>
          <p:cNvPr id="3" name="מציין מיקום תוכן 2">
            <a:extLst>
              <a:ext uri="{FF2B5EF4-FFF2-40B4-BE49-F238E27FC236}">
                <a16:creationId xmlns:a16="http://schemas.microsoft.com/office/drawing/2014/main" id="{886BD054-2E4F-AC69-E24B-2698BBABBB33}"/>
              </a:ext>
            </a:extLst>
          </p:cNvPr>
          <p:cNvSpPr>
            <a:spLocks noGrp="1"/>
          </p:cNvSpPr>
          <p:nvPr>
            <p:ph idx="1"/>
          </p:nvPr>
        </p:nvSpPr>
        <p:spPr>
          <a:xfrm>
            <a:off x="1143000" y="1645441"/>
            <a:ext cx="9905999" cy="3567118"/>
          </a:xfrm>
        </p:spPr>
        <p:txBody>
          <a:bodyPr>
            <a:normAutofit/>
          </a:bodyPr>
          <a:lstStyle/>
          <a:p>
            <a:pPr marL="0" indent="0">
              <a:buNone/>
            </a:pPr>
            <a:endParaRPr lang="en-US" sz="2400" dirty="0">
              <a:latin typeface="Bembo" panose="02020502050201020203" pitchFamily="18" charset="0"/>
            </a:endParaRPr>
          </a:p>
          <a:p>
            <a:r>
              <a:rPr lang="en-US" sz="2400" dirty="0">
                <a:latin typeface="Bembo" panose="02020502050201020203" pitchFamily="18" charset="0"/>
              </a:rPr>
              <a:t>The war has caused significant physical and psychological trauma.</a:t>
            </a:r>
          </a:p>
          <a:p>
            <a:r>
              <a:rPr lang="en-US" sz="2400" dirty="0">
                <a:latin typeface="Bembo" panose="02020502050201020203" pitchFamily="18" charset="0"/>
              </a:rPr>
              <a:t>There is a need to ensure sufficient mental health resources are available in regions with high casualties.</a:t>
            </a:r>
          </a:p>
          <a:p>
            <a:r>
              <a:rPr lang="en-US" sz="2400" dirty="0">
                <a:latin typeface="Bembo" panose="02020502050201020203" pitchFamily="18" charset="0"/>
              </a:rPr>
              <a:t>Identifying discrepancies in resource distribution can help in planning and preparedness for post-war rehabilitation.</a:t>
            </a:r>
            <a:endParaRPr lang="he-IL" sz="2400" dirty="0">
              <a:latin typeface="Bembo" panose="02020502050201020203" pitchFamily="18" charset="0"/>
            </a:endParaRPr>
          </a:p>
        </p:txBody>
      </p:sp>
    </p:spTree>
    <p:extLst>
      <p:ext uri="{BB962C8B-B14F-4D97-AF65-F5344CB8AC3E}">
        <p14:creationId xmlns:p14="http://schemas.microsoft.com/office/powerpoint/2010/main" val="280795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90F245D-4D48-D144-4E34-0EE0FE43FFC2}"/>
              </a:ext>
            </a:extLst>
          </p:cNvPr>
          <p:cNvSpPr>
            <a:spLocks noGrp="1"/>
          </p:cNvSpPr>
          <p:nvPr>
            <p:ph type="title"/>
          </p:nvPr>
        </p:nvSpPr>
        <p:spPr>
          <a:xfrm>
            <a:off x="975853" y="278407"/>
            <a:ext cx="5999018" cy="1360898"/>
          </a:xfrm>
        </p:spPr>
        <p:txBody>
          <a:bodyPr>
            <a:normAutofit/>
          </a:bodyPr>
          <a:lstStyle/>
          <a:p>
            <a:r>
              <a:rPr lang="en-US" sz="4800" b="1" u="sng" dirty="0">
                <a:latin typeface="Bembo" panose="02020502050201020203" pitchFamily="18" charset="0"/>
              </a:rPr>
              <a:t>Key findings</a:t>
            </a:r>
            <a:endParaRPr lang="he-IL" sz="4800" b="1" u="sng" dirty="0"/>
          </a:p>
        </p:txBody>
      </p:sp>
      <p:sp>
        <p:nvSpPr>
          <p:cNvPr id="3" name="מציין מיקום תוכן 2">
            <a:extLst>
              <a:ext uri="{FF2B5EF4-FFF2-40B4-BE49-F238E27FC236}">
                <a16:creationId xmlns:a16="http://schemas.microsoft.com/office/drawing/2014/main" id="{5D63E5C8-27F9-DE1D-48BB-5CB0FE37372F}"/>
              </a:ext>
            </a:extLst>
          </p:cNvPr>
          <p:cNvSpPr>
            <a:spLocks noGrp="1"/>
          </p:cNvSpPr>
          <p:nvPr>
            <p:ph idx="1"/>
          </p:nvPr>
        </p:nvSpPr>
        <p:spPr>
          <a:xfrm>
            <a:off x="819939" y="1531680"/>
            <a:ext cx="9956216" cy="1360897"/>
          </a:xfrm>
        </p:spPr>
        <p:txBody>
          <a:bodyPr anchor="t">
            <a:normAutofit/>
          </a:bodyPr>
          <a:lstStyle/>
          <a:p>
            <a:r>
              <a:rPr lang="en-US" dirty="0">
                <a:latin typeface="Bembo" panose="02020502050201020203" pitchFamily="18" charset="0"/>
              </a:rPr>
              <a:t>Psychological and psychiatric counseling centers by districts: The highest numbers in Jerusalem, Hadera and Petah Tikva.</a:t>
            </a:r>
            <a:endParaRPr lang="he-IL" dirty="0">
              <a:latin typeface="Bembo" panose="02020502050201020203" pitchFamily="18" charset="0"/>
            </a:endParaRPr>
          </a:p>
        </p:txBody>
      </p:sp>
      <p:pic>
        <p:nvPicPr>
          <p:cNvPr id="4" name="תמונה 3" descr="תמונה שמכילה טקסט, צילום מסך, גופן, תרשים&#10;&#10;התיאור נוצר באופן אוטומטי">
            <a:extLst>
              <a:ext uri="{FF2B5EF4-FFF2-40B4-BE49-F238E27FC236}">
                <a16:creationId xmlns:a16="http://schemas.microsoft.com/office/drawing/2014/main" id="{DC951EC9-A9C3-CE65-47D7-4CFDE0534810}"/>
              </a:ext>
            </a:extLst>
          </p:cNvPr>
          <p:cNvPicPr>
            <a:picLocks noChangeAspect="1"/>
          </p:cNvPicPr>
          <p:nvPr/>
        </p:nvPicPr>
        <p:blipFill rotWithShape="1">
          <a:blip r:embed="rId2"/>
          <a:srcRect l="4143" r="4828"/>
          <a:stretch/>
        </p:blipFill>
        <p:spPr bwMode="auto">
          <a:xfrm>
            <a:off x="2635045" y="2610450"/>
            <a:ext cx="6843252" cy="3286704"/>
          </a:xfrm>
          <a:prstGeom prst="rect">
            <a:avLst/>
          </a:prstGeom>
          <a:extLst>
            <a:ext uri="{53640926-AAD7-44D8-BBD7-CCE9431645EC}">
              <a14:shadowObscured xmlns:a14="http://schemas.microsoft.com/office/drawing/2010/main"/>
            </a:ext>
          </a:extLst>
        </p:spPr>
      </p:pic>
      <p:cxnSp>
        <p:nvCxnSpPr>
          <p:cNvPr id="13" name="Straight Connector 1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54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AC3BE233-7EF1-7819-81DA-4F4A8021362D}"/>
              </a:ext>
            </a:extLst>
          </p:cNvPr>
          <p:cNvSpPr>
            <a:spLocks noGrp="1"/>
          </p:cNvSpPr>
          <p:nvPr>
            <p:ph type="ctrTitle"/>
          </p:nvPr>
        </p:nvSpPr>
        <p:spPr>
          <a:xfrm>
            <a:off x="-226688" y="-1172115"/>
            <a:ext cx="7069394" cy="2511753"/>
          </a:xfrm>
        </p:spPr>
        <p:txBody>
          <a:bodyPr anchor="b">
            <a:normAutofit/>
          </a:bodyPr>
          <a:lstStyle/>
          <a:p>
            <a:pPr algn="ctr"/>
            <a:r>
              <a:rPr lang="en-US" b="1" u="sng" dirty="0">
                <a:latin typeface="Bembo" panose="02020502050201020203" pitchFamily="18" charset="0"/>
              </a:rPr>
              <a:t>Key findings</a:t>
            </a:r>
            <a:endParaRPr lang="he-IL" sz="6000" dirty="0"/>
          </a:p>
        </p:txBody>
      </p:sp>
      <p:sp>
        <p:nvSpPr>
          <p:cNvPr id="3" name="כותרת משנה 2">
            <a:extLst>
              <a:ext uri="{FF2B5EF4-FFF2-40B4-BE49-F238E27FC236}">
                <a16:creationId xmlns:a16="http://schemas.microsoft.com/office/drawing/2014/main" id="{F20DFDBA-AD44-BE37-4DA0-C60DFBDB970B}"/>
              </a:ext>
            </a:extLst>
          </p:cNvPr>
          <p:cNvSpPr>
            <a:spLocks noGrp="1"/>
          </p:cNvSpPr>
          <p:nvPr>
            <p:ph type="subTitle" idx="1"/>
          </p:nvPr>
        </p:nvSpPr>
        <p:spPr>
          <a:xfrm>
            <a:off x="845573" y="1476069"/>
            <a:ext cx="10953137" cy="1583614"/>
          </a:xfrm>
        </p:spPr>
        <p:txBody>
          <a:bodyPr>
            <a:normAutofit/>
          </a:bodyPr>
          <a:lstStyle/>
          <a:p>
            <a:pPr>
              <a:lnSpc>
                <a:spcPct val="90000"/>
              </a:lnSpc>
            </a:pPr>
            <a:r>
              <a:rPr lang="en-US" sz="2000" dirty="0">
                <a:solidFill>
                  <a:srgbClr val="FFFFFF"/>
                </a:solidFill>
                <a:latin typeface="Bembo" panose="02020502050201020203" pitchFamily="18" charset="0"/>
              </a:rPr>
              <a:t>Psychiatric departments in hospitals by districts: Jerusalem and Petah Tikva lead in psychiatric departments. Kinneret and Rehovot lack facilities for children and minors.</a:t>
            </a:r>
            <a:endParaRPr lang="he-IL" sz="2000" dirty="0">
              <a:solidFill>
                <a:srgbClr val="FFFFFF"/>
              </a:solidFill>
              <a:latin typeface="Bembo" panose="02020502050201020203" pitchFamily="18" charset="0"/>
            </a:endParaRPr>
          </a:p>
        </p:txBody>
      </p:sp>
      <p:pic>
        <p:nvPicPr>
          <p:cNvPr id="4" name="תמונה 3">
            <a:extLst>
              <a:ext uri="{FF2B5EF4-FFF2-40B4-BE49-F238E27FC236}">
                <a16:creationId xmlns:a16="http://schemas.microsoft.com/office/drawing/2014/main" id="{179A05A8-A5E6-F040-C1E2-2EFCAF16E8E1}"/>
              </a:ext>
            </a:extLst>
          </p:cNvPr>
          <p:cNvPicPr>
            <a:picLocks noChangeAspect="1"/>
          </p:cNvPicPr>
          <p:nvPr/>
        </p:nvPicPr>
        <p:blipFill>
          <a:blip r:embed="rId2"/>
          <a:stretch>
            <a:fillRect/>
          </a:stretch>
        </p:blipFill>
        <p:spPr>
          <a:xfrm>
            <a:off x="1756150" y="2458807"/>
            <a:ext cx="8679699" cy="3493577"/>
          </a:xfrm>
          <a:prstGeom prst="rect">
            <a:avLst/>
          </a:prstGeom>
        </p:spPr>
      </p:pic>
    </p:spTree>
    <p:extLst>
      <p:ext uri="{BB962C8B-B14F-4D97-AF65-F5344CB8AC3E}">
        <p14:creationId xmlns:p14="http://schemas.microsoft.com/office/powerpoint/2010/main" val="8322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B19A01-5B21-30FA-8071-67401D4474D6}"/>
              </a:ext>
            </a:extLst>
          </p:cNvPr>
          <p:cNvSpPr>
            <a:spLocks noGrp="1"/>
          </p:cNvSpPr>
          <p:nvPr>
            <p:ph type="title"/>
          </p:nvPr>
        </p:nvSpPr>
        <p:spPr>
          <a:xfrm>
            <a:off x="926690" y="294968"/>
            <a:ext cx="8520952" cy="1022649"/>
          </a:xfrm>
        </p:spPr>
        <p:txBody>
          <a:bodyPr>
            <a:normAutofit/>
          </a:bodyPr>
          <a:lstStyle/>
          <a:p>
            <a:r>
              <a:rPr lang="en-US" b="1" u="sng" dirty="0">
                <a:latin typeface="Bembo" panose="02020502050201020203" pitchFamily="18" charset="0"/>
              </a:rPr>
              <a:t>Key findings</a:t>
            </a:r>
            <a:endParaRPr lang="he-IL" sz="6600" dirty="0">
              <a:latin typeface="Bembo" panose="02020502050201020203" pitchFamily="18" charset="0"/>
            </a:endParaRPr>
          </a:p>
        </p:txBody>
      </p:sp>
      <p:sp>
        <p:nvSpPr>
          <p:cNvPr id="3" name="מציין מיקום טקסט 2">
            <a:extLst>
              <a:ext uri="{FF2B5EF4-FFF2-40B4-BE49-F238E27FC236}">
                <a16:creationId xmlns:a16="http://schemas.microsoft.com/office/drawing/2014/main" id="{BA62595E-8C76-F040-5C1D-7D2A23734BBA}"/>
              </a:ext>
            </a:extLst>
          </p:cNvPr>
          <p:cNvSpPr>
            <a:spLocks noGrp="1"/>
          </p:cNvSpPr>
          <p:nvPr>
            <p:ph type="body" idx="1"/>
          </p:nvPr>
        </p:nvSpPr>
        <p:spPr>
          <a:xfrm>
            <a:off x="718983" y="1472640"/>
            <a:ext cx="11079727" cy="1211566"/>
          </a:xfrm>
        </p:spPr>
        <p:txBody>
          <a:bodyPr>
            <a:normAutofit/>
          </a:bodyPr>
          <a:lstStyle/>
          <a:p>
            <a:r>
              <a:rPr lang="en-US" sz="2000" dirty="0">
                <a:latin typeface="Bembo" panose="02020502050201020203" pitchFamily="18" charset="0"/>
              </a:rPr>
              <a:t>Victims by districts: Ashkelon has the highest number of victims (1240, 7.71%). Significant demand for psychiatric services in Ashkelon despite the availability of resources in other districts.</a:t>
            </a:r>
            <a:endParaRPr lang="he-IL" sz="2000" dirty="0">
              <a:latin typeface="Bembo" panose="02020502050201020203" pitchFamily="18" charset="0"/>
            </a:endParaRPr>
          </a:p>
        </p:txBody>
      </p:sp>
      <p:pic>
        <p:nvPicPr>
          <p:cNvPr id="4" name="תמונה 3" descr="תמונה שמכילה טקסט, צילום מסך, עלילה, תרשים&#10;&#10;התיאור נוצר באופן אוטומטי">
            <a:extLst>
              <a:ext uri="{FF2B5EF4-FFF2-40B4-BE49-F238E27FC236}">
                <a16:creationId xmlns:a16="http://schemas.microsoft.com/office/drawing/2014/main" id="{87C77CB2-A80B-225F-3C0D-0415D8360DB9}"/>
              </a:ext>
            </a:extLst>
          </p:cNvPr>
          <p:cNvPicPr>
            <a:picLocks noChangeAspect="1"/>
          </p:cNvPicPr>
          <p:nvPr/>
        </p:nvPicPr>
        <p:blipFill>
          <a:blip r:embed="rId2"/>
          <a:stretch>
            <a:fillRect/>
          </a:stretch>
        </p:blipFill>
        <p:spPr>
          <a:xfrm>
            <a:off x="1994668" y="2621885"/>
            <a:ext cx="7699667" cy="3103819"/>
          </a:xfrm>
          <a:prstGeom prst="rect">
            <a:avLst/>
          </a:prstGeom>
        </p:spPr>
      </p:pic>
    </p:spTree>
    <p:extLst>
      <p:ext uri="{BB962C8B-B14F-4D97-AF65-F5344CB8AC3E}">
        <p14:creationId xmlns:p14="http://schemas.microsoft.com/office/powerpoint/2010/main" val="77713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1E514A-E821-FFFE-C9C3-A681AE7FD6AD}"/>
              </a:ext>
            </a:extLst>
          </p:cNvPr>
          <p:cNvSpPr>
            <a:spLocks noGrp="1"/>
          </p:cNvSpPr>
          <p:nvPr>
            <p:ph type="ctrTitle"/>
          </p:nvPr>
        </p:nvSpPr>
        <p:spPr>
          <a:xfrm>
            <a:off x="984453" y="308479"/>
            <a:ext cx="10223091" cy="1365457"/>
          </a:xfrm>
        </p:spPr>
        <p:txBody>
          <a:bodyPr>
            <a:normAutofit/>
          </a:bodyPr>
          <a:lstStyle/>
          <a:p>
            <a:pPr algn="ctr"/>
            <a:r>
              <a:rPr lang="en-US" sz="4000" b="1" u="sng" dirty="0">
                <a:latin typeface="Bembo" panose="02020502050201020203" pitchFamily="18" charset="0"/>
              </a:rPr>
              <a:t>Key findings – final Conclusions</a:t>
            </a:r>
            <a:endParaRPr lang="he-IL" sz="4000" dirty="0">
              <a:latin typeface="Bembo" panose="02020502050201020203" pitchFamily="18" charset="0"/>
            </a:endParaRPr>
          </a:p>
        </p:txBody>
      </p:sp>
      <p:sp>
        <p:nvSpPr>
          <p:cNvPr id="3" name="כותרת משנה 2">
            <a:extLst>
              <a:ext uri="{FF2B5EF4-FFF2-40B4-BE49-F238E27FC236}">
                <a16:creationId xmlns:a16="http://schemas.microsoft.com/office/drawing/2014/main" id="{3B1F5B7A-C481-9850-4EAF-96E4A492CD1D}"/>
              </a:ext>
            </a:extLst>
          </p:cNvPr>
          <p:cNvSpPr>
            <a:spLocks noGrp="1"/>
          </p:cNvSpPr>
          <p:nvPr>
            <p:ph type="subTitle" idx="1"/>
          </p:nvPr>
        </p:nvSpPr>
        <p:spPr>
          <a:xfrm>
            <a:off x="420326" y="1859522"/>
            <a:ext cx="11351343" cy="3827962"/>
          </a:xfrm>
        </p:spPr>
        <p:txBody>
          <a:bodyPr>
            <a:normAutofit/>
          </a:bodyPr>
          <a:lstStyle/>
          <a:p>
            <a:r>
              <a:rPr lang="en-US" dirty="0">
                <a:latin typeface="Bembo" panose="02020502050201020203" pitchFamily="18" charset="0"/>
              </a:rPr>
              <a:t>1. Jerusalem and Petah Tikva: these districts show strong support for the treatment of the mentally ill through hospitals, psychiatric wards and social centers.</a:t>
            </a:r>
          </a:p>
          <a:p>
            <a:r>
              <a:rPr lang="en-US" dirty="0">
                <a:latin typeface="Bembo" panose="02020502050201020203" pitchFamily="18" charset="0"/>
              </a:rPr>
              <a:t>2. Ashkelon: This district has the highest number of casualties during the war (especially if we also refer to Ashdod and the settlements surrounding Gaza), in addition it can be seen that Ashkelon and the surrounding area do not have a relatively high number of centers, which can indicate an increase in demand for psychiatric and social services. Departments and centers in Ashkelon and the surrounding area must be strengthened.</a:t>
            </a:r>
          </a:p>
          <a:p>
            <a:r>
              <a:rPr lang="en-US" dirty="0">
                <a:latin typeface="Bembo" panose="02020502050201020203" pitchFamily="18" charset="0"/>
              </a:rPr>
              <a:t>3. The northern districts: Kinneret and Tiberias lack mental and psychiatric treatment facilities for children and minors, with the nearest facility being in Safed. This gap will become more critical with the return of the evacuees from the north, which requires an in-depth analysis of the demand for such centers or suitable alternatives, especially in the Kinneret district.</a:t>
            </a:r>
            <a:endParaRPr lang="he-IL" dirty="0">
              <a:latin typeface="Bembo" panose="02020502050201020203" pitchFamily="18" charset="0"/>
            </a:endParaRPr>
          </a:p>
        </p:txBody>
      </p:sp>
    </p:spTree>
    <p:extLst>
      <p:ext uri="{BB962C8B-B14F-4D97-AF65-F5344CB8AC3E}">
        <p14:creationId xmlns:p14="http://schemas.microsoft.com/office/powerpoint/2010/main" val="294598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E6C67E-42B9-B704-68FD-195850D664D7}"/>
              </a:ext>
            </a:extLst>
          </p:cNvPr>
          <p:cNvSpPr>
            <a:spLocks noGrp="1"/>
          </p:cNvSpPr>
          <p:nvPr>
            <p:ph type="ctrTitle"/>
          </p:nvPr>
        </p:nvSpPr>
        <p:spPr>
          <a:xfrm>
            <a:off x="946355" y="596596"/>
            <a:ext cx="8986580" cy="2832404"/>
          </a:xfrm>
        </p:spPr>
        <p:txBody>
          <a:bodyPr>
            <a:normAutofit/>
          </a:bodyPr>
          <a:lstStyle/>
          <a:p>
            <a:r>
              <a:rPr lang="en-US" sz="4000" b="1" u="sng" dirty="0">
                <a:latin typeface="Bembo" panose="02020502050201020203" pitchFamily="18" charset="0"/>
              </a:rPr>
              <a:t>Recommendations</a:t>
            </a:r>
            <a:endParaRPr lang="he-IL" sz="34400" b="1" u="sng" dirty="0">
              <a:latin typeface="Bembo" panose="02020502050201020203" pitchFamily="18" charset="0"/>
            </a:endParaRPr>
          </a:p>
        </p:txBody>
      </p:sp>
      <p:sp>
        <p:nvSpPr>
          <p:cNvPr id="3" name="כותרת משנה 2">
            <a:extLst>
              <a:ext uri="{FF2B5EF4-FFF2-40B4-BE49-F238E27FC236}">
                <a16:creationId xmlns:a16="http://schemas.microsoft.com/office/drawing/2014/main" id="{7917C268-C9F5-FE8A-2063-52CA2329927D}"/>
              </a:ext>
            </a:extLst>
          </p:cNvPr>
          <p:cNvSpPr>
            <a:spLocks noGrp="1"/>
          </p:cNvSpPr>
          <p:nvPr>
            <p:ph type="subTitle" idx="1"/>
          </p:nvPr>
        </p:nvSpPr>
        <p:spPr>
          <a:xfrm>
            <a:off x="494070" y="1854431"/>
            <a:ext cx="10950677" cy="3149137"/>
          </a:xfrm>
        </p:spPr>
        <p:txBody>
          <a:bodyPr>
            <a:noAutofit/>
          </a:bodyPr>
          <a:lstStyle/>
          <a:p>
            <a:pPr marL="457200" algn="l" rtl="0">
              <a:lnSpc>
                <a:spcPct val="115000"/>
              </a:lnSpc>
              <a:spcAft>
                <a:spcPts val="800"/>
              </a:spcAft>
            </a:pPr>
            <a:r>
              <a:rPr lang="en-US" sz="1600" kern="100" dirty="0">
                <a:effectLst/>
                <a:latin typeface="Bembo" panose="02020502050201020203" pitchFamily="18" charset="0"/>
                <a:ea typeface="Aptos" panose="020B0004020202020204" pitchFamily="34" charset="0"/>
                <a:cs typeface="Arial" panose="020B0604020202020204" pitchFamily="34" charset="0"/>
              </a:rPr>
              <a:t>In order to improve the near future in terms of mental treatment centers, it seems that the residents of the south should be strengthened, more budgets and personnel should be directed to open more treatment and evaluation centers. Furthermore, the infrastructure in the northern district must be prepared to give an option for mental support to the residents who will return there after the war, with an emphasis on responding to care centers for children and minors.</a:t>
            </a:r>
          </a:p>
          <a:p>
            <a:pPr marL="457200" algn="l" rtl="0">
              <a:lnSpc>
                <a:spcPct val="115000"/>
              </a:lnSpc>
              <a:spcAft>
                <a:spcPts val="800"/>
              </a:spcAft>
            </a:pPr>
            <a:r>
              <a:rPr lang="en-US" sz="1600" kern="100" dirty="0">
                <a:effectLst/>
                <a:latin typeface="Bembo" panose="02020502050201020203" pitchFamily="18" charset="0"/>
                <a:ea typeface="Aptos" panose="020B0004020202020204" pitchFamily="34" charset="0"/>
                <a:cs typeface="Arial" panose="020B0604020202020204" pitchFamily="34" charset="0"/>
              </a:rPr>
              <a:t>In addition, it is important to note that the data analysis is based on general statistics of victims, assuming that a physical victim receives a psychological evaluation, treatment and psychological assistance. To deepen the conclusions and to further support the findings, additional data can be collected on the number of hospital beds in each treatment facility, the number of therapists in each place and the proportion of psychological victims from the conflict in relation to all victims. As an engineer specializing in data, my main recommendation is to invest in collecting reliable data at this stage so that in the future we can produce well-founded conclusions that will help us restore the country and society.</a:t>
            </a:r>
            <a:endParaRPr lang="he-IL" sz="500" dirty="0"/>
          </a:p>
        </p:txBody>
      </p:sp>
    </p:spTree>
    <p:extLst>
      <p:ext uri="{BB962C8B-B14F-4D97-AF65-F5344CB8AC3E}">
        <p14:creationId xmlns:p14="http://schemas.microsoft.com/office/powerpoint/2010/main" val="3533154382"/>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37</TotalTime>
  <Words>617</Words>
  <Application>Microsoft Office PowerPoint</Application>
  <PresentationFormat>מסך רחב</PresentationFormat>
  <Paragraphs>29</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Aptos</vt:lpstr>
      <vt:lpstr>Arial</vt:lpstr>
      <vt:lpstr>Bembo</vt:lpstr>
      <vt:lpstr>David</vt:lpstr>
      <vt:lpstr>Walbaum Display</vt:lpstr>
      <vt:lpstr>RegattaVTI</vt:lpstr>
      <vt:lpstr>Assessment of Psychiatric Ward Distribution and Treatment Centers in Israel: Impact on Casualties during the "Haravot Barzel" war </vt:lpstr>
      <vt:lpstr>Executive Summary </vt:lpstr>
      <vt:lpstr>Problem Overview </vt:lpstr>
      <vt:lpstr>Key findings</vt:lpstr>
      <vt:lpstr>Key findings</vt:lpstr>
      <vt:lpstr>Key findings</vt:lpstr>
      <vt:lpstr>Key findings – final 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עמית פלאח</dc:creator>
  <cp:lastModifiedBy>עמית פלאח</cp:lastModifiedBy>
  <cp:revision>6</cp:revision>
  <dcterms:created xsi:type="dcterms:W3CDTF">2024-06-12T23:08:52Z</dcterms:created>
  <dcterms:modified xsi:type="dcterms:W3CDTF">2024-06-12T23:46:17Z</dcterms:modified>
</cp:coreProperties>
</file>