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84" r:id="rId17"/>
    <p:sldId id="270" r:id="rId18"/>
    <p:sldId id="271" r:id="rId19"/>
    <p:sldId id="272" r:id="rId20"/>
    <p:sldId id="273" r:id="rId21"/>
    <p:sldId id="274" r:id="rId22"/>
    <p:sldId id="275" r:id="rId23"/>
    <p:sldId id="281" r:id="rId24"/>
    <p:sldId id="280" r:id="rId25"/>
    <p:sldId id="282" r:id="rId26"/>
    <p:sldId id="283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user\Documents\rang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R%20vs%20p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R%20vs%20AR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R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wing%20load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R%20vs%20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R%20vs%20W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R%20vs%20TOW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R%20vs%20LW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R%20vs%20EW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R%20vs%20M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R%20vs%20C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R%20vs%20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length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Sheet1!$A$2:$A$13</c:f>
              <c:numCache>
                <c:formatCode>General</c:formatCode>
                <c:ptCount val="12"/>
                <c:pt idx="0" formatCode="#,##0">
                  <c:v>1467</c:v>
                </c:pt>
                <c:pt idx="2">
                  <c:v>1500</c:v>
                </c:pt>
                <c:pt idx="3">
                  <c:v>12501</c:v>
                </c:pt>
                <c:pt idx="4">
                  <c:v>12960</c:v>
                </c:pt>
                <c:pt idx="5">
                  <c:v>11019</c:v>
                </c:pt>
                <c:pt idx="6">
                  <c:v>11945</c:v>
                </c:pt>
                <c:pt idx="7">
                  <c:v>7400</c:v>
                </c:pt>
                <c:pt idx="8">
                  <c:v>510</c:v>
                </c:pt>
                <c:pt idx="9">
                  <c:v>396</c:v>
                </c:pt>
                <c:pt idx="10">
                  <c:v>1964</c:v>
                </c:pt>
                <c:pt idx="11">
                  <c:v>1260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17.62</c:v>
                </c:pt>
                <c:pt idx="2">
                  <c:v>14.42</c:v>
                </c:pt>
                <c:pt idx="3">
                  <c:v>29.4</c:v>
                </c:pt>
                <c:pt idx="4">
                  <c:v>30.41</c:v>
                </c:pt>
                <c:pt idx="5">
                  <c:v>23.19</c:v>
                </c:pt>
                <c:pt idx="6">
                  <c:v>24.459999999999987</c:v>
                </c:pt>
                <c:pt idx="7">
                  <c:v>20.21</c:v>
                </c:pt>
                <c:pt idx="8">
                  <c:v>12.89</c:v>
                </c:pt>
                <c:pt idx="9">
                  <c:v>16.559999999999999</c:v>
                </c:pt>
                <c:pt idx="10">
                  <c:v>15.1</c:v>
                </c:pt>
                <c:pt idx="11">
                  <c:v>14.370000000000006</c:v>
                </c:pt>
              </c:numCache>
            </c:numRef>
          </c:yVal>
        </c:ser>
        <c:axId val="80564992"/>
        <c:axId val="80635776"/>
      </c:scatterChart>
      <c:valAx>
        <c:axId val="805649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0635776"/>
        <c:crosses val="autoZero"/>
        <c:crossBetween val="midCat"/>
      </c:valAx>
      <c:valAx>
        <c:axId val="8063577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length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0564992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PAYLOAD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Sheet1!$A$2:$A$13</c:f>
              <c:numCache>
                <c:formatCode>General</c:formatCode>
                <c:ptCount val="12"/>
                <c:pt idx="0" formatCode="#,##0">
                  <c:v>1467</c:v>
                </c:pt>
                <c:pt idx="2">
                  <c:v>1500</c:v>
                </c:pt>
                <c:pt idx="3">
                  <c:v>12501</c:v>
                </c:pt>
                <c:pt idx="4">
                  <c:v>12960</c:v>
                </c:pt>
                <c:pt idx="5">
                  <c:v>11019</c:v>
                </c:pt>
                <c:pt idx="6">
                  <c:v>11945</c:v>
                </c:pt>
                <c:pt idx="7">
                  <c:v>7400</c:v>
                </c:pt>
                <c:pt idx="8">
                  <c:v>510</c:v>
                </c:pt>
                <c:pt idx="9">
                  <c:v>396</c:v>
                </c:pt>
                <c:pt idx="10">
                  <c:v>1964</c:v>
                </c:pt>
                <c:pt idx="11">
                  <c:v>1260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 formatCode="#,##0">
                  <c:v>2100</c:v>
                </c:pt>
                <c:pt idx="2">
                  <c:v>1710</c:v>
                </c:pt>
                <c:pt idx="3">
                  <c:v>2812</c:v>
                </c:pt>
                <c:pt idx="4">
                  <c:v>2948</c:v>
                </c:pt>
                <c:pt idx="5">
                  <c:v>4400</c:v>
                </c:pt>
                <c:pt idx="6">
                  <c:v>2222</c:v>
                </c:pt>
                <c:pt idx="7">
                  <c:v>3120</c:v>
                </c:pt>
                <c:pt idx="8">
                  <c:v>1750</c:v>
                </c:pt>
                <c:pt idx="9">
                  <c:v>2040</c:v>
                </c:pt>
                <c:pt idx="10">
                  <c:v>1960</c:v>
                </c:pt>
                <c:pt idx="11">
                  <c:v>2020</c:v>
                </c:pt>
              </c:numCache>
            </c:numRef>
          </c:yVal>
        </c:ser>
        <c:axId val="81711872"/>
        <c:axId val="81713792"/>
      </c:scatterChart>
      <c:valAx>
        <c:axId val="817118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1713792"/>
        <c:crosses val="autoZero"/>
        <c:crossBetween val="midCat"/>
      </c:valAx>
      <c:valAx>
        <c:axId val="817137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PAY  LOAD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171187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ASPECT RATIO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Sheet1!$A$2:$A$13</c:f>
              <c:numCache>
                <c:formatCode>General</c:formatCode>
                <c:ptCount val="12"/>
                <c:pt idx="0" formatCode="#,##0">
                  <c:v>1467</c:v>
                </c:pt>
                <c:pt idx="2">
                  <c:v>1500</c:v>
                </c:pt>
                <c:pt idx="3">
                  <c:v>12501</c:v>
                </c:pt>
                <c:pt idx="4">
                  <c:v>12960</c:v>
                </c:pt>
                <c:pt idx="5">
                  <c:v>11019</c:v>
                </c:pt>
                <c:pt idx="6">
                  <c:v>11945</c:v>
                </c:pt>
                <c:pt idx="7">
                  <c:v>7400</c:v>
                </c:pt>
                <c:pt idx="8">
                  <c:v>510</c:v>
                </c:pt>
                <c:pt idx="9">
                  <c:v>396</c:v>
                </c:pt>
                <c:pt idx="10">
                  <c:v>1964</c:v>
                </c:pt>
                <c:pt idx="11">
                  <c:v>1260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10.9</c:v>
                </c:pt>
                <c:pt idx="2">
                  <c:v>10.450000000000006</c:v>
                </c:pt>
                <c:pt idx="3">
                  <c:v>7.39</c:v>
                </c:pt>
                <c:pt idx="4">
                  <c:v>7.7</c:v>
                </c:pt>
                <c:pt idx="5">
                  <c:v>9.7200000000000006</c:v>
                </c:pt>
                <c:pt idx="6">
                  <c:v>10.3</c:v>
                </c:pt>
                <c:pt idx="7">
                  <c:v>7.6599999999999975</c:v>
                </c:pt>
                <c:pt idx="8">
                  <c:v>7.5</c:v>
                </c:pt>
                <c:pt idx="9">
                  <c:v>9</c:v>
                </c:pt>
                <c:pt idx="10">
                  <c:v>8.1</c:v>
                </c:pt>
                <c:pt idx="11">
                  <c:v>8</c:v>
                </c:pt>
              </c:numCache>
            </c:numRef>
          </c:yVal>
        </c:ser>
        <c:axId val="54283264"/>
        <c:axId val="54301824"/>
      </c:scatterChart>
      <c:valAx>
        <c:axId val="54283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54301824"/>
        <c:crosses val="autoZero"/>
        <c:crossBetween val="midCat"/>
      </c:valAx>
      <c:valAx>
        <c:axId val="543018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ASPECT RATIO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42832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T/W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Sheet1!$A$2:$A$13</c:f>
              <c:numCache>
                <c:formatCode>General</c:formatCode>
                <c:ptCount val="12"/>
                <c:pt idx="0" formatCode="#,##0">
                  <c:v>1467</c:v>
                </c:pt>
                <c:pt idx="2">
                  <c:v>1500</c:v>
                </c:pt>
                <c:pt idx="3">
                  <c:v>12501</c:v>
                </c:pt>
                <c:pt idx="4">
                  <c:v>12960</c:v>
                </c:pt>
                <c:pt idx="5">
                  <c:v>11019</c:v>
                </c:pt>
                <c:pt idx="6">
                  <c:v>11945</c:v>
                </c:pt>
                <c:pt idx="7">
                  <c:v>7400</c:v>
                </c:pt>
                <c:pt idx="8">
                  <c:v>510</c:v>
                </c:pt>
                <c:pt idx="9">
                  <c:v>396</c:v>
                </c:pt>
                <c:pt idx="10">
                  <c:v>1964</c:v>
                </c:pt>
                <c:pt idx="11">
                  <c:v>1260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 formatCode="#,##0">
                  <c:v>1.6</c:v>
                </c:pt>
                <c:pt idx="2">
                  <c:v>1.9000000000000001</c:v>
                </c:pt>
                <c:pt idx="3">
                  <c:v>1.9000000000000001</c:v>
                </c:pt>
                <c:pt idx="4">
                  <c:v>2.2000000000000002</c:v>
                </c:pt>
                <c:pt idx="7">
                  <c:v>2.6</c:v>
                </c:pt>
                <c:pt idx="8">
                  <c:v>3</c:v>
                </c:pt>
                <c:pt idx="9">
                  <c:v>2.8</c:v>
                </c:pt>
              </c:numCache>
            </c:numRef>
          </c:yVal>
        </c:ser>
        <c:axId val="54326784"/>
        <c:axId val="54328704"/>
      </c:scatterChart>
      <c:valAx>
        <c:axId val="54326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54328704"/>
        <c:crosses val="autoZero"/>
        <c:crossBetween val="midCat"/>
      </c:valAx>
      <c:valAx>
        <c:axId val="543287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T/W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5432678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W/S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Sheet1!$A$2:$A$7</c:f>
              <c:numCache>
                <c:formatCode>General</c:formatCode>
                <c:ptCount val="6"/>
                <c:pt idx="0">
                  <c:v>1467</c:v>
                </c:pt>
                <c:pt idx="2">
                  <c:v>12501</c:v>
                </c:pt>
                <c:pt idx="3">
                  <c:v>510</c:v>
                </c:pt>
                <c:pt idx="4">
                  <c:v>1964</c:v>
                </c:pt>
                <c:pt idx="5">
                  <c:v>1260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 formatCode="#,##0">
                  <c:v>265.91000000000003</c:v>
                </c:pt>
                <c:pt idx="2">
                  <c:v>390</c:v>
                </c:pt>
                <c:pt idx="3">
                  <c:v>151.4</c:v>
                </c:pt>
                <c:pt idx="4">
                  <c:v>250</c:v>
                </c:pt>
                <c:pt idx="5">
                  <c:v>400</c:v>
                </c:pt>
              </c:numCache>
            </c:numRef>
          </c:yVal>
        </c:ser>
        <c:axId val="54362112"/>
        <c:axId val="54364032"/>
      </c:scatterChart>
      <c:valAx>
        <c:axId val="54362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4364032"/>
        <c:crosses val="autoZero"/>
        <c:crossBetween val="midCat"/>
      </c:valAx>
      <c:valAx>
        <c:axId val="543640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WING LOADING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5436211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height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Sheet1!$A$2:$A$13</c:f>
              <c:numCache>
                <c:formatCode>General</c:formatCode>
                <c:ptCount val="12"/>
                <c:pt idx="0" formatCode="#,##0">
                  <c:v>1467</c:v>
                </c:pt>
                <c:pt idx="2">
                  <c:v>1500</c:v>
                </c:pt>
                <c:pt idx="3">
                  <c:v>12501</c:v>
                </c:pt>
                <c:pt idx="4">
                  <c:v>12960</c:v>
                </c:pt>
                <c:pt idx="5">
                  <c:v>11019</c:v>
                </c:pt>
                <c:pt idx="6">
                  <c:v>11945</c:v>
                </c:pt>
                <c:pt idx="7">
                  <c:v>7400</c:v>
                </c:pt>
                <c:pt idx="8">
                  <c:v>510</c:v>
                </c:pt>
                <c:pt idx="9">
                  <c:v>396</c:v>
                </c:pt>
                <c:pt idx="10">
                  <c:v>1964</c:v>
                </c:pt>
                <c:pt idx="11">
                  <c:v>1260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4.72</c:v>
                </c:pt>
                <c:pt idx="2">
                  <c:v>5.9700000000000024</c:v>
                </c:pt>
                <c:pt idx="3">
                  <c:v>7.9</c:v>
                </c:pt>
                <c:pt idx="4">
                  <c:v>7.72</c:v>
                </c:pt>
                <c:pt idx="5">
                  <c:v>7.83</c:v>
                </c:pt>
                <c:pt idx="6">
                  <c:v>7.94</c:v>
                </c:pt>
                <c:pt idx="7">
                  <c:v>7.55</c:v>
                </c:pt>
                <c:pt idx="8">
                  <c:v>4.5999999999999996</c:v>
                </c:pt>
                <c:pt idx="9">
                  <c:v>4.8599999999999985</c:v>
                </c:pt>
                <c:pt idx="10">
                  <c:v>4.92</c:v>
                </c:pt>
                <c:pt idx="11">
                  <c:v>5.3199999999999985</c:v>
                </c:pt>
              </c:numCache>
            </c:numRef>
          </c:yVal>
        </c:ser>
        <c:axId val="80791808"/>
        <c:axId val="80793984"/>
      </c:scatterChart>
      <c:valAx>
        <c:axId val="807918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0793984"/>
        <c:crosses val="autoZero"/>
        <c:crossBetween val="midCat"/>
      </c:valAx>
      <c:valAx>
        <c:axId val="807939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079180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wing span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Sheet1!$A$2:$A$14</c:f>
              <c:numCache>
                <c:formatCode>#,##0</c:formatCode>
                <c:ptCount val="13"/>
                <c:pt idx="1">
                  <c:v>1467</c:v>
                </c:pt>
                <c:pt idx="3">
                  <c:v>1500</c:v>
                </c:pt>
                <c:pt idx="4" formatCode="General">
                  <c:v>12501</c:v>
                </c:pt>
                <c:pt idx="5" formatCode="General">
                  <c:v>12960</c:v>
                </c:pt>
                <c:pt idx="6" formatCode="General">
                  <c:v>11019</c:v>
                </c:pt>
                <c:pt idx="7" formatCode="General">
                  <c:v>11945</c:v>
                </c:pt>
                <c:pt idx="8" formatCode="General">
                  <c:v>7400</c:v>
                </c:pt>
                <c:pt idx="9" formatCode="General">
                  <c:v>510</c:v>
                </c:pt>
                <c:pt idx="10" formatCode="General">
                  <c:v>396</c:v>
                </c:pt>
                <c:pt idx="11" formatCode="General">
                  <c:v>1964</c:v>
                </c:pt>
                <c:pt idx="12" formatCode="General">
                  <c:v>1260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1">
                  <c:v>17.64</c:v>
                </c:pt>
                <c:pt idx="3">
                  <c:v>19.979999999999986</c:v>
                </c:pt>
                <c:pt idx="4">
                  <c:v>28.5</c:v>
                </c:pt>
                <c:pt idx="5">
                  <c:v>30</c:v>
                </c:pt>
                <c:pt idx="6">
                  <c:v>26.21</c:v>
                </c:pt>
                <c:pt idx="7">
                  <c:v>26.29</c:v>
                </c:pt>
                <c:pt idx="8">
                  <c:v>19.329999999999988</c:v>
                </c:pt>
                <c:pt idx="9">
                  <c:v>22</c:v>
                </c:pt>
                <c:pt idx="10">
                  <c:v>16.97</c:v>
                </c:pt>
                <c:pt idx="11">
                  <c:v>15.33</c:v>
                </c:pt>
                <c:pt idx="12">
                  <c:v>15.85000000000001</c:v>
                </c:pt>
              </c:numCache>
            </c:numRef>
          </c:yVal>
        </c:ser>
        <c:axId val="80818944"/>
        <c:axId val="80820480"/>
      </c:scatterChart>
      <c:valAx>
        <c:axId val="80818944"/>
        <c:scaling>
          <c:orientation val="minMax"/>
        </c:scaling>
        <c:axPos val="b"/>
        <c:numFmt formatCode="General" sourceLinked="1"/>
        <c:tickLblPos val="nextTo"/>
        <c:crossAx val="80820480"/>
        <c:crosses val="autoZero"/>
        <c:crossBetween val="midCat"/>
      </c:valAx>
      <c:valAx>
        <c:axId val="80820480"/>
        <c:scaling>
          <c:orientation val="minMax"/>
        </c:scaling>
        <c:axPos val="l"/>
        <c:majorGridlines/>
        <c:numFmt formatCode="General" sourceLinked="1"/>
        <c:tickLblPos val="nextTo"/>
        <c:crossAx val="808189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TAKE OFF WEIGHT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Sheet1!$A$2:$A$13</c:f>
              <c:numCache>
                <c:formatCode>General</c:formatCode>
                <c:ptCount val="12"/>
                <c:pt idx="0" formatCode="#,##0">
                  <c:v>1467</c:v>
                </c:pt>
                <c:pt idx="2">
                  <c:v>1500</c:v>
                </c:pt>
                <c:pt idx="3">
                  <c:v>12501</c:v>
                </c:pt>
                <c:pt idx="4">
                  <c:v>12960</c:v>
                </c:pt>
                <c:pt idx="5">
                  <c:v>11019</c:v>
                </c:pt>
                <c:pt idx="6">
                  <c:v>11945</c:v>
                </c:pt>
                <c:pt idx="7">
                  <c:v>7400</c:v>
                </c:pt>
                <c:pt idx="8">
                  <c:v>510</c:v>
                </c:pt>
                <c:pt idx="9">
                  <c:v>396</c:v>
                </c:pt>
                <c:pt idx="10">
                  <c:v>1964</c:v>
                </c:pt>
                <c:pt idx="11">
                  <c:v>1260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 formatCode="#,##0">
                  <c:v>7764</c:v>
                </c:pt>
                <c:pt idx="2">
                  <c:v>6600</c:v>
                </c:pt>
                <c:pt idx="3">
                  <c:v>41277</c:v>
                </c:pt>
                <c:pt idx="4">
                  <c:v>45200</c:v>
                </c:pt>
                <c:pt idx="5">
                  <c:v>31751</c:v>
                </c:pt>
                <c:pt idx="6">
                  <c:v>33113</c:v>
                </c:pt>
                <c:pt idx="7">
                  <c:v>20640</c:v>
                </c:pt>
                <c:pt idx="8">
                  <c:v>6100</c:v>
                </c:pt>
                <c:pt idx="9">
                  <c:v>6575</c:v>
                </c:pt>
                <c:pt idx="10">
                  <c:v>5900</c:v>
                </c:pt>
                <c:pt idx="11">
                  <c:v>6950</c:v>
                </c:pt>
              </c:numCache>
            </c:numRef>
          </c:yVal>
        </c:ser>
        <c:axId val="80857344"/>
        <c:axId val="80859520"/>
      </c:scatterChart>
      <c:valAx>
        <c:axId val="808573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0859520"/>
        <c:crosses val="autoZero"/>
        <c:crossBetween val="midCat"/>
      </c:valAx>
      <c:valAx>
        <c:axId val="808595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TAKE OFF WEIGHT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08573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LANDING WEIGHT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Sheet1!$A$2:$A$13</c:f>
              <c:numCache>
                <c:formatCode>General</c:formatCode>
                <c:ptCount val="12"/>
                <c:pt idx="0" formatCode="#,##0">
                  <c:v>1467</c:v>
                </c:pt>
                <c:pt idx="2">
                  <c:v>1500</c:v>
                </c:pt>
                <c:pt idx="3">
                  <c:v>12501</c:v>
                </c:pt>
                <c:pt idx="4">
                  <c:v>12960</c:v>
                </c:pt>
                <c:pt idx="5">
                  <c:v>11019</c:v>
                </c:pt>
                <c:pt idx="6">
                  <c:v>11945</c:v>
                </c:pt>
                <c:pt idx="7">
                  <c:v>7400</c:v>
                </c:pt>
                <c:pt idx="8">
                  <c:v>510</c:v>
                </c:pt>
                <c:pt idx="9">
                  <c:v>396</c:v>
                </c:pt>
                <c:pt idx="10">
                  <c:v>1964</c:v>
                </c:pt>
                <c:pt idx="11">
                  <c:v>1260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 formatCode="#,##0">
                  <c:v>7530</c:v>
                </c:pt>
                <c:pt idx="2">
                  <c:v>6400</c:v>
                </c:pt>
                <c:pt idx="3">
                  <c:v>34156</c:v>
                </c:pt>
                <c:pt idx="4">
                  <c:v>37876</c:v>
                </c:pt>
                <c:pt idx="5">
                  <c:v>28304</c:v>
                </c:pt>
                <c:pt idx="6">
                  <c:v>28304</c:v>
                </c:pt>
                <c:pt idx="7">
                  <c:v>20185</c:v>
                </c:pt>
                <c:pt idx="8">
                  <c:v>6500</c:v>
                </c:pt>
                <c:pt idx="9">
                  <c:v>6100</c:v>
                </c:pt>
                <c:pt idx="10">
                  <c:v>5700</c:v>
                </c:pt>
                <c:pt idx="11">
                  <c:v>7080</c:v>
                </c:pt>
              </c:numCache>
            </c:numRef>
          </c:yVal>
        </c:ser>
        <c:axId val="81601280"/>
        <c:axId val="81603200"/>
      </c:scatterChart>
      <c:valAx>
        <c:axId val="81601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1603200"/>
        <c:crosses val="autoZero"/>
        <c:crossBetween val="midCat"/>
      </c:valAx>
      <c:valAx>
        <c:axId val="816032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LANDING WEIGHT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160128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EMPTY WEIGHT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Sheet1!$A$2:$A$13</c:f>
              <c:numCache>
                <c:formatCode>General</c:formatCode>
                <c:ptCount val="12"/>
                <c:pt idx="0" formatCode="#,##0">
                  <c:v>1467</c:v>
                </c:pt>
                <c:pt idx="2">
                  <c:v>1500</c:v>
                </c:pt>
                <c:pt idx="3">
                  <c:v>12501</c:v>
                </c:pt>
                <c:pt idx="4">
                  <c:v>12960</c:v>
                </c:pt>
                <c:pt idx="5">
                  <c:v>11019</c:v>
                </c:pt>
                <c:pt idx="6">
                  <c:v>11945</c:v>
                </c:pt>
                <c:pt idx="7">
                  <c:v>7400</c:v>
                </c:pt>
                <c:pt idx="8">
                  <c:v>510</c:v>
                </c:pt>
                <c:pt idx="9">
                  <c:v>396</c:v>
                </c:pt>
                <c:pt idx="10">
                  <c:v>1964</c:v>
                </c:pt>
                <c:pt idx="11">
                  <c:v>1260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 formatCode="#,##0">
                  <c:v>4732</c:v>
                </c:pt>
                <c:pt idx="2">
                  <c:v>4200</c:v>
                </c:pt>
                <c:pt idx="3">
                  <c:v>21909</c:v>
                </c:pt>
                <c:pt idx="4">
                  <c:v>24490</c:v>
                </c:pt>
                <c:pt idx="5">
                  <c:v>15460</c:v>
                </c:pt>
                <c:pt idx="6">
                  <c:v>18597</c:v>
                </c:pt>
                <c:pt idx="7">
                  <c:v>10255</c:v>
                </c:pt>
                <c:pt idx="8">
                  <c:v>3900</c:v>
                </c:pt>
                <c:pt idx="9">
                  <c:v>3740</c:v>
                </c:pt>
                <c:pt idx="10">
                  <c:v>3393</c:v>
                </c:pt>
                <c:pt idx="11">
                  <c:v>4360</c:v>
                </c:pt>
              </c:numCache>
            </c:numRef>
          </c:yVal>
        </c:ser>
        <c:axId val="81619968"/>
        <c:axId val="81650816"/>
      </c:scatterChart>
      <c:valAx>
        <c:axId val="81619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1650816"/>
        <c:crosses val="autoZero"/>
        <c:crossBetween val="midCat"/>
      </c:valAx>
      <c:valAx>
        <c:axId val="816508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EMPTY WEIGHT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161996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MAX SPEED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Sheet1!$A$2:$A$13</c:f>
              <c:numCache>
                <c:formatCode>General</c:formatCode>
                <c:ptCount val="12"/>
                <c:pt idx="0" formatCode="#,##0">
                  <c:v>1467</c:v>
                </c:pt>
                <c:pt idx="2">
                  <c:v>1500</c:v>
                </c:pt>
                <c:pt idx="3">
                  <c:v>12501</c:v>
                </c:pt>
                <c:pt idx="4">
                  <c:v>12960</c:v>
                </c:pt>
                <c:pt idx="5">
                  <c:v>11019</c:v>
                </c:pt>
                <c:pt idx="6">
                  <c:v>11945</c:v>
                </c:pt>
                <c:pt idx="7">
                  <c:v>7400</c:v>
                </c:pt>
                <c:pt idx="8">
                  <c:v>510</c:v>
                </c:pt>
                <c:pt idx="9">
                  <c:v>396</c:v>
                </c:pt>
                <c:pt idx="10">
                  <c:v>1964</c:v>
                </c:pt>
                <c:pt idx="11">
                  <c:v>1260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504</c:v>
                </c:pt>
                <c:pt idx="2">
                  <c:v>335</c:v>
                </c:pt>
                <c:pt idx="3">
                  <c:v>941</c:v>
                </c:pt>
                <c:pt idx="4">
                  <c:v>982</c:v>
                </c:pt>
                <c:pt idx="5">
                  <c:v>956</c:v>
                </c:pt>
                <c:pt idx="6">
                  <c:v>956</c:v>
                </c:pt>
                <c:pt idx="7">
                  <c:v>878</c:v>
                </c:pt>
                <c:pt idx="8">
                  <c:v>355</c:v>
                </c:pt>
                <c:pt idx="9">
                  <c:v>433</c:v>
                </c:pt>
                <c:pt idx="10">
                  <c:v>460</c:v>
                </c:pt>
                <c:pt idx="11">
                  <c:v>487</c:v>
                </c:pt>
              </c:numCache>
            </c:numRef>
          </c:yVal>
        </c:ser>
        <c:axId val="81548800"/>
        <c:axId val="81550720"/>
      </c:scatterChart>
      <c:valAx>
        <c:axId val="815488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1550720"/>
        <c:crosses val="autoZero"/>
        <c:crossBetween val="midCat"/>
      </c:valAx>
      <c:valAx>
        <c:axId val="815507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SPEED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154880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CRUSING SPEED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Sheet1!$A$2:$A$13</c:f>
              <c:numCache>
                <c:formatCode>General</c:formatCode>
                <c:ptCount val="12"/>
                <c:pt idx="0" formatCode="#,##0">
                  <c:v>1467</c:v>
                </c:pt>
                <c:pt idx="2">
                  <c:v>1500</c:v>
                </c:pt>
                <c:pt idx="3">
                  <c:v>12501</c:v>
                </c:pt>
                <c:pt idx="4">
                  <c:v>12960</c:v>
                </c:pt>
                <c:pt idx="5">
                  <c:v>11019</c:v>
                </c:pt>
                <c:pt idx="6">
                  <c:v>11945</c:v>
                </c:pt>
                <c:pt idx="7">
                  <c:v>7400</c:v>
                </c:pt>
                <c:pt idx="8">
                  <c:v>510</c:v>
                </c:pt>
                <c:pt idx="9">
                  <c:v>396</c:v>
                </c:pt>
                <c:pt idx="10">
                  <c:v>1964</c:v>
                </c:pt>
                <c:pt idx="11">
                  <c:v>1260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285</c:v>
                </c:pt>
                <c:pt idx="2">
                  <c:v>405</c:v>
                </c:pt>
                <c:pt idx="3">
                  <c:v>459</c:v>
                </c:pt>
                <c:pt idx="4">
                  <c:v>956</c:v>
                </c:pt>
                <c:pt idx="5">
                  <c:v>850</c:v>
                </c:pt>
                <c:pt idx="6">
                  <c:v>850</c:v>
                </c:pt>
                <c:pt idx="7">
                  <c:v>950</c:v>
                </c:pt>
                <c:pt idx="8">
                  <c:v>335</c:v>
                </c:pt>
                <c:pt idx="9">
                  <c:v>413</c:v>
                </c:pt>
                <c:pt idx="10">
                  <c:v>425</c:v>
                </c:pt>
                <c:pt idx="11">
                  <c:v>426</c:v>
                </c:pt>
              </c:numCache>
            </c:numRef>
          </c:yVal>
        </c:ser>
        <c:axId val="81584128"/>
        <c:axId val="81586048"/>
      </c:scatterChart>
      <c:valAx>
        <c:axId val="815841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1586048"/>
        <c:crosses val="autoZero"/>
        <c:crossBetween val="midCat"/>
      </c:valAx>
      <c:valAx>
        <c:axId val="815860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CRUSING SPEED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158412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ALTITUDE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Sheet1!$A$2:$A$13</c:f>
              <c:numCache>
                <c:formatCode>General</c:formatCode>
                <c:ptCount val="12"/>
                <c:pt idx="0" formatCode="#,##0">
                  <c:v>1467</c:v>
                </c:pt>
                <c:pt idx="2">
                  <c:v>1500</c:v>
                </c:pt>
                <c:pt idx="3">
                  <c:v>12501</c:v>
                </c:pt>
                <c:pt idx="4">
                  <c:v>12960</c:v>
                </c:pt>
                <c:pt idx="5">
                  <c:v>11019</c:v>
                </c:pt>
                <c:pt idx="6">
                  <c:v>11945</c:v>
                </c:pt>
                <c:pt idx="7">
                  <c:v>7400</c:v>
                </c:pt>
                <c:pt idx="8">
                  <c:v>510</c:v>
                </c:pt>
                <c:pt idx="9">
                  <c:v>396</c:v>
                </c:pt>
                <c:pt idx="10">
                  <c:v>1964</c:v>
                </c:pt>
                <c:pt idx="11">
                  <c:v>1260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 formatCode="#,##0">
                  <c:v>7600</c:v>
                </c:pt>
                <c:pt idx="2">
                  <c:v>4250</c:v>
                </c:pt>
                <c:pt idx="3">
                  <c:v>15545</c:v>
                </c:pt>
                <c:pt idx="4">
                  <c:v>15560</c:v>
                </c:pt>
                <c:pt idx="5">
                  <c:v>15545</c:v>
                </c:pt>
                <c:pt idx="6">
                  <c:v>15545</c:v>
                </c:pt>
                <c:pt idx="7">
                  <c:v>15545</c:v>
                </c:pt>
                <c:pt idx="8">
                  <c:v>6000</c:v>
                </c:pt>
                <c:pt idx="9">
                  <c:v>7620</c:v>
                </c:pt>
                <c:pt idx="10">
                  <c:v>6550</c:v>
                </c:pt>
                <c:pt idx="11">
                  <c:v>7620</c:v>
                </c:pt>
              </c:numCache>
            </c:numRef>
          </c:yVal>
        </c:ser>
        <c:axId val="81668352"/>
        <c:axId val="81686912"/>
      </c:scatterChart>
      <c:valAx>
        <c:axId val="81668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RANGE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1686912"/>
        <c:crosses val="autoZero"/>
        <c:crossBetween val="midCat"/>
      </c:valAx>
      <c:valAx>
        <c:axId val="816869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ALTITUDE</a:t>
                </a:r>
              </a:p>
            </c:rich>
          </c:tx>
          <c:layout/>
        </c:title>
        <c:numFmt formatCode="#,##0" sourceLinked="1"/>
        <c:majorTickMark val="none"/>
        <c:tickLblPos val="nextTo"/>
        <c:crossAx val="8166835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0.50347</cdr:y>
    </cdr:from>
    <cdr:to>
      <cdr:x>0.2</cdr:x>
      <cdr:y>0.83681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38100" y="13811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550B-8A88-4757-BABC-F59FF2D40DB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F439-203D-4E84-9126-D2D3F969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F439-203D-4E84-9126-D2D3F969FCF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7899-079F-41A6-8277-85145097449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1F35-96D7-4BC5-861E-F83EED3DF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AIRCRAFT DESIGN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SAE4058 </a:t>
            </a:r>
          </a:p>
          <a:p>
            <a:r>
              <a:rPr lang="en-US" dirty="0" smtClean="0"/>
              <a:t>20 SEATER AIRCRAFT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9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9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9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9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9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9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7522" y="282133"/>
          <a:ext cx="8668956" cy="6293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SPECIFICATIONS VALUES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RANGE – 5721 KM</a:t>
            </a:r>
          </a:p>
          <a:p>
            <a:r>
              <a:rPr lang="en-US" sz="2000" dirty="0" smtClean="0"/>
              <a:t>ALTITUDE – 9399 M</a:t>
            </a:r>
          </a:p>
          <a:p>
            <a:r>
              <a:rPr lang="en-US" sz="2000" dirty="0" smtClean="0"/>
              <a:t>PAYLOAD –  2462 KG</a:t>
            </a:r>
          </a:p>
          <a:p>
            <a:r>
              <a:rPr lang="en-US" sz="2000" dirty="0" smtClean="0"/>
              <a:t>HEIGHT –  6.30 M</a:t>
            </a:r>
          </a:p>
          <a:p>
            <a:r>
              <a:rPr lang="en-US" sz="2000" dirty="0" smtClean="0"/>
              <a:t>LENGTH –  20 M</a:t>
            </a:r>
          </a:p>
          <a:p>
            <a:r>
              <a:rPr lang="en-US" sz="2000" dirty="0" smtClean="0"/>
              <a:t>MAX SPEED – 661 KM\HR</a:t>
            </a:r>
          </a:p>
          <a:p>
            <a:r>
              <a:rPr lang="en-US" sz="2000" dirty="0" smtClean="0"/>
              <a:t>CRUSING SPEED – 578 KM/HR  = 161 M/S</a:t>
            </a:r>
          </a:p>
          <a:p>
            <a:r>
              <a:rPr lang="en-US" sz="2000" dirty="0" smtClean="0"/>
              <a:t>ASPECT RATIO – 9.0</a:t>
            </a:r>
          </a:p>
          <a:p>
            <a:r>
              <a:rPr lang="en-US" sz="2000" dirty="0" smtClean="0"/>
              <a:t>LANDING WEIGHT – 17,104 KG</a:t>
            </a:r>
          </a:p>
          <a:p>
            <a:r>
              <a:rPr lang="en-US" sz="2000" dirty="0" smtClean="0"/>
              <a:t>TAKE OFF WEIGHT – 19,261 KG</a:t>
            </a:r>
          </a:p>
          <a:p>
            <a:r>
              <a:rPr lang="en-US" sz="2000" dirty="0" smtClean="0"/>
              <a:t>EMPTY WEIGHT – 10,459 KG</a:t>
            </a:r>
          </a:p>
          <a:p>
            <a:r>
              <a:rPr lang="en-US" sz="2000" dirty="0" smtClean="0"/>
              <a:t>T\W RATIO – 1.9  </a:t>
            </a:r>
          </a:p>
          <a:p>
            <a:r>
              <a:rPr lang="en-US" sz="2000" dirty="0" smtClean="0"/>
              <a:t>W/S – 2865 N/SQ M</a:t>
            </a:r>
          </a:p>
          <a:p>
            <a:r>
              <a:rPr lang="en-US" sz="2000" dirty="0" smtClean="0"/>
              <a:t>WING SPAN- 22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WEIGHT ESTIMATION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GROSS WEIGHT of an aircraft is given by = </a:t>
            </a:r>
            <a:r>
              <a:rPr lang="en-US" sz="2000" dirty="0" err="1" smtClean="0"/>
              <a:t>Wg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Wg</a:t>
            </a:r>
            <a:r>
              <a:rPr lang="en-US" sz="2000" dirty="0" smtClean="0"/>
              <a:t> =</a:t>
            </a:r>
            <a:r>
              <a:rPr lang="en-US" sz="2000" dirty="0"/>
              <a:t> </a:t>
            </a:r>
            <a:r>
              <a:rPr lang="en-US" sz="2000" dirty="0" err="1" smtClean="0"/>
              <a:t>Wf</a:t>
            </a:r>
            <a:r>
              <a:rPr lang="en-US" sz="2000" dirty="0" smtClean="0"/>
              <a:t> + Ws + </a:t>
            </a:r>
            <a:r>
              <a:rPr lang="en-US" sz="2000" dirty="0" err="1" smtClean="0"/>
              <a:t>Wcr</a:t>
            </a:r>
            <a:r>
              <a:rPr lang="en-US" sz="2000" dirty="0" smtClean="0"/>
              <a:t> + </a:t>
            </a:r>
            <a:r>
              <a:rPr lang="en-US" sz="2000" dirty="0" err="1" smtClean="0"/>
              <a:t>Wpl</a:t>
            </a:r>
            <a:r>
              <a:rPr lang="en-US" sz="2000" dirty="0" smtClean="0"/>
              <a:t> + </a:t>
            </a:r>
            <a:r>
              <a:rPr lang="en-US" sz="2000" dirty="0" err="1" smtClean="0"/>
              <a:t>Wpp</a:t>
            </a:r>
            <a:r>
              <a:rPr lang="en-US" sz="2000" dirty="0" smtClean="0"/>
              <a:t> + </a:t>
            </a:r>
            <a:r>
              <a:rPr lang="en-US" sz="2000" dirty="0" err="1" smtClean="0"/>
              <a:t>Weq</a:t>
            </a:r>
            <a:r>
              <a:rPr lang="en-US" sz="2000" dirty="0" smtClean="0"/>
              <a:t>  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Wg</a:t>
            </a:r>
            <a:r>
              <a:rPr lang="en-US" sz="2000" dirty="0" smtClean="0"/>
              <a:t> =                          </a:t>
            </a:r>
            <a:r>
              <a:rPr lang="en-US" sz="2000" dirty="0" err="1" smtClean="0"/>
              <a:t>Wcr</a:t>
            </a:r>
            <a:r>
              <a:rPr lang="en-US" sz="2000" dirty="0" smtClean="0"/>
              <a:t> + </a:t>
            </a:r>
            <a:r>
              <a:rPr lang="en-US" sz="2000" dirty="0" err="1" smtClean="0"/>
              <a:t>Wpl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          1-(Ks + </a:t>
            </a:r>
            <a:r>
              <a:rPr lang="en-US" sz="2000" dirty="0" err="1" smtClean="0"/>
              <a:t>Kf</a:t>
            </a:r>
            <a:r>
              <a:rPr lang="en-US" sz="2000" dirty="0" smtClean="0"/>
              <a:t> + </a:t>
            </a:r>
            <a:r>
              <a:rPr lang="en-US" sz="2000" dirty="0" err="1" smtClean="0"/>
              <a:t>Kpp</a:t>
            </a:r>
            <a:r>
              <a:rPr lang="en-US" sz="2000" dirty="0" smtClean="0"/>
              <a:t> + </a:t>
            </a:r>
            <a:r>
              <a:rPr lang="en-US" sz="2000" dirty="0" err="1" smtClean="0"/>
              <a:t>Keq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where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Ks = Ws/</a:t>
            </a:r>
            <a:r>
              <a:rPr lang="en-US" sz="2000" dirty="0" err="1" smtClean="0"/>
              <a:t>Wg</a:t>
            </a:r>
            <a:r>
              <a:rPr lang="en-US" sz="2000" dirty="0" smtClean="0"/>
              <a:t> = 30% = 0.30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Kf</a:t>
            </a:r>
            <a:r>
              <a:rPr lang="en-US" sz="2000" dirty="0" smtClean="0"/>
              <a:t> = </a:t>
            </a:r>
            <a:r>
              <a:rPr lang="en-US" sz="2000" dirty="0" err="1" smtClean="0"/>
              <a:t>Wf</a:t>
            </a:r>
            <a:r>
              <a:rPr lang="en-US" sz="2000" dirty="0" smtClean="0"/>
              <a:t>/</a:t>
            </a:r>
            <a:r>
              <a:rPr lang="en-US" sz="2000" dirty="0" err="1" smtClean="0"/>
              <a:t>Wg</a:t>
            </a:r>
            <a:r>
              <a:rPr lang="en-US" sz="2000" dirty="0" smtClean="0"/>
              <a:t> = 15% = 0.15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Kpp</a:t>
            </a:r>
            <a:r>
              <a:rPr lang="en-US" sz="2000" dirty="0" smtClean="0"/>
              <a:t> = </a:t>
            </a:r>
            <a:r>
              <a:rPr lang="en-US" sz="2000" dirty="0" err="1" smtClean="0"/>
              <a:t>Wpp</a:t>
            </a:r>
            <a:r>
              <a:rPr lang="en-US" sz="2000" dirty="0" smtClean="0"/>
              <a:t>/</a:t>
            </a:r>
            <a:r>
              <a:rPr lang="en-US" sz="2000" dirty="0" err="1" smtClean="0"/>
              <a:t>Wg</a:t>
            </a:r>
            <a:r>
              <a:rPr lang="en-US" sz="2000" dirty="0" smtClean="0"/>
              <a:t> = 6% = 0.06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Keq</a:t>
            </a:r>
            <a:r>
              <a:rPr lang="en-US" sz="2000" dirty="0" smtClean="0"/>
              <a:t> = </a:t>
            </a:r>
            <a:r>
              <a:rPr lang="en-US" sz="2000" dirty="0" err="1" smtClean="0"/>
              <a:t>Weq</a:t>
            </a:r>
            <a:r>
              <a:rPr lang="en-US" sz="2000" dirty="0" smtClean="0"/>
              <a:t>/</a:t>
            </a:r>
            <a:r>
              <a:rPr lang="en-US" sz="2000" dirty="0" err="1" smtClean="0"/>
              <a:t>Wg</a:t>
            </a:r>
            <a:r>
              <a:rPr lang="en-US" sz="2000" dirty="0" smtClean="0"/>
              <a:t> = 4% = 0.04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28800" y="3429000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CALCULATION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Wc</a:t>
            </a:r>
            <a:r>
              <a:rPr lang="en-US" dirty="0" smtClean="0"/>
              <a:t> = 2 crew</a:t>
            </a:r>
          </a:p>
          <a:p>
            <a:r>
              <a:rPr lang="en-US" sz="2400" dirty="0" smtClean="0"/>
              <a:t>Take weight of each person in the aircraft is 100kg and the passenger are allowed to carry a luggage of 25 kg</a:t>
            </a:r>
          </a:p>
          <a:p>
            <a:endParaRPr lang="en-US" sz="2400" dirty="0"/>
          </a:p>
          <a:p>
            <a:r>
              <a:rPr lang="en-US" sz="2400" dirty="0" err="1" smtClean="0"/>
              <a:t>Wc</a:t>
            </a:r>
            <a:r>
              <a:rPr lang="en-US" sz="2400" dirty="0" smtClean="0"/>
              <a:t> = 2*100*9.81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= 1,962 N 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Wpl</a:t>
            </a:r>
            <a:r>
              <a:rPr lang="en-US" sz="2400" dirty="0" smtClean="0"/>
              <a:t> = 125*20*9.81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= 24.525 N</a:t>
            </a:r>
          </a:p>
          <a:p>
            <a:pPr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00800" y="2514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24600" y="2895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228600"/>
          <a:ext cx="8534399" cy="6248400"/>
        </p:xfrm>
        <a:graphic>
          <a:graphicData uri="http://schemas.openxmlformats.org/drawingml/2006/table">
            <a:tbl>
              <a:tblPr/>
              <a:tblGrid>
                <a:gridCol w="1218691"/>
                <a:gridCol w="548768"/>
                <a:gridCol w="555893"/>
                <a:gridCol w="491753"/>
                <a:gridCol w="477499"/>
                <a:gridCol w="677049"/>
                <a:gridCol w="678832"/>
                <a:gridCol w="791080"/>
                <a:gridCol w="691304"/>
                <a:gridCol w="691304"/>
                <a:gridCol w="785735"/>
                <a:gridCol w="926491"/>
              </a:tblGrid>
              <a:tr h="41656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B1900D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LET-410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G550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G650ER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FALCON 7X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FALCON 8X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FALCON 900B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AN-28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DO-228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EMB 110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JETSTREAM 31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LENGTH(M)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17.62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14.42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29.4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30.41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23.19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24.46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20.21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12.89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16.56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15.1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14.37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WING SPAN(M)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17.64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19.98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26.21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26.29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19.33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16.97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15.33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RANGE(KM)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1,467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12,501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12,960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11,019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11,945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7,400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1,964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1,260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OF ENGINES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HEIGHT(M)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5.97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7.9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7.72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7.83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7.94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EMPTY WEIGHT(KG)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4,732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21,909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24,490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15,460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18,597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10,255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3,740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3,393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4,360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LANDING WEIGHT(KG)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7,530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34,156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37,876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28,304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28,304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20,185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7,080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TAKE OFF WEIGHT(KG)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7,764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41,277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45,200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31,751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33,113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20,640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6,575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6,950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CRUSING SPEED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459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413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SPEED(KM/HR)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504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941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878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433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487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ASPECT RATIO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10.9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10.45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7.39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7.7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10.3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7.66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T/W RATIO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ALTITUDE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4,250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15,545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15,560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15,545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15,545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15,544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7,620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6,550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7,620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PAYLOAD(KG)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2,100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1,710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2,812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2,948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4,400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2,222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3,120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1,750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2,040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1,960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2,020</a:t>
                      </a:r>
                    </a:p>
                  </a:txBody>
                  <a:tcPr marL="3820" marR="3820" marT="38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Know That 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   </a:t>
            </a:r>
            <a:r>
              <a:rPr lang="en-US" sz="2400" dirty="0" err="1" smtClean="0"/>
              <a:t>Wg</a:t>
            </a:r>
            <a:r>
              <a:rPr lang="en-US" sz="2400" dirty="0" smtClean="0"/>
              <a:t> =                          </a:t>
            </a:r>
            <a:r>
              <a:rPr lang="en-US" sz="2400" dirty="0" err="1" smtClean="0"/>
              <a:t>Wcr</a:t>
            </a:r>
            <a:r>
              <a:rPr lang="en-US" sz="2400" dirty="0" smtClean="0"/>
              <a:t> + </a:t>
            </a:r>
            <a:r>
              <a:rPr lang="en-US" sz="2400" dirty="0" err="1" smtClean="0"/>
              <a:t>Wpl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1-(Ks + </a:t>
            </a:r>
            <a:r>
              <a:rPr lang="en-US" sz="2400" dirty="0" err="1" smtClean="0"/>
              <a:t>Kf</a:t>
            </a:r>
            <a:r>
              <a:rPr lang="en-US" sz="2400" dirty="0" smtClean="0"/>
              <a:t> + </a:t>
            </a:r>
            <a:r>
              <a:rPr lang="en-US" sz="2400" dirty="0" err="1" smtClean="0"/>
              <a:t>Kpp</a:t>
            </a:r>
            <a:r>
              <a:rPr lang="en-US" sz="2400" dirty="0" smtClean="0"/>
              <a:t> + </a:t>
            </a:r>
            <a:r>
              <a:rPr lang="en-US" sz="2400" dirty="0" err="1" smtClean="0"/>
              <a:t>Keq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Wg</a:t>
            </a:r>
            <a:r>
              <a:rPr lang="en-US" sz="2400" dirty="0" smtClean="0"/>
              <a:t> =                      1,962 + 24,525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1 – (0.30 + 0.15 + 0.06 + 0.04)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Wg</a:t>
            </a:r>
            <a:r>
              <a:rPr lang="en-US" sz="2400" dirty="0" smtClean="0"/>
              <a:t> =         26,487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1 – (0.55)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Wg</a:t>
            </a:r>
            <a:r>
              <a:rPr lang="en-US" sz="2400" dirty="0" smtClean="0"/>
              <a:t> =    58,860 N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Wg</a:t>
            </a:r>
            <a:r>
              <a:rPr lang="en-US" sz="2400" dirty="0" smtClean="0"/>
              <a:t> = Mg*G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2057400"/>
            <a:ext cx="373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28800" y="3352800"/>
            <a:ext cx="411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46482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Mg*G = 58,860</a:t>
            </a:r>
          </a:p>
          <a:p>
            <a:r>
              <a:rPr lang="en-US" dirty="0"/>
              <a:t> </a:t>
            </a:r>
            <a:r>
              <a:rPr lang="en-US" dirty="0" smtClean="0"/>
              <a:t>   Mg = 58,860/G</a:t>
            </a:r>
          </a:p>
          <a:p>
            <a:r>
              <a:rPr lang="en-US" sz="2400" dirty="0" smtClean="0"/>
              <a:t>Where    G = 9.81</a:t>
            </a:r>
          </a:p>
          <a:p>
            <a:r>
              <a:rPr lang="en-US" sz="2400" dirty="0"/>
              <a:t> </a:t>
            </a:r>
            <a:r>
              <a:rPr lang="en-US" dirty="0" smtClean="0"/>
              <a:t>Mg = 58,860/9.81</a:t>
            </a:r>
          </a:p>
          <a:p>
            <a:r>
              <a:rPr lang="en-US" sz="2400" dirty="0" smtClean="0"/>
              <a:t>Mg =6000 N</a:t>
            </a:r>
          </a:p>
          <a:p>
            <a:endParaRPr lang="en-US" sz="2400" dirty="0"/>
          </a:p>
          <a:p>
            <a:r>
              <a:rPr lang="en-US" sz="2400" dirty="0" smtClean="0"/>
              <a:t>T/W RATIO = 1.9</a:t>
            </a:r>
          </a:p>
          <a:p>
            <a:endParaRPr lang="en-US" sz="2400" dirty="0"/>
          </a:p>
          <a:p>
            <a:r>
              <a:rPr lang="en-US" sz="2400" dirty="0" smtClean="0"/>
              <a:t>T/W = 1.9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T/58,860 = 1.9</a:t>
            </a:r>
          </a:p>
          <a:p>
            <a:r>
              <a:rPr lang="en-US" sz="2400" dirty="0" smtClean="0"/>
              <a:t>T = 1.9*58,860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T = 111,834 N</a:t>
            </a:r>
            <a:endParaRPr lang="en-US" dirty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L = n*W</a:t>
            </a:r>
          </a:p>
          <a:p>
            <a:pPr>
              <a:buNone/>
            </a:pPr>
            <a:r>
              <a:rPr lang="en-US" sz="2400" dirty="0" smtClean="0"/>
              <a:t>Where     n = LOAD FACTOR </a:t>
            </a:r>
          </a:p>
          <a:p>
            <a:pPr>
              <a:buNone/>
            </a:pPr>
            <a:r>
              <a:rPr lang="en-US" sz="2400" dirty="0" smtClean="0"/>
              <a:t>And for passenger aircraft “ n = 3” and for fighter aircraft “ n = 6”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L = 3*58,860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L= 1,76,580 N</a:t>
            </a:r>
          </a:p>
          <a:p>
            <a:pPr>
              <a:buNone/>
            </a:pPr>
            <a:r>
              <a:rPr lang="en-US" sz="2400" dirty="0" smtClean="0"/>
              <a:t>W/S = 2,865 N/SQ M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58,860/S = 2,865</a:t>
            </a:r>
          </a:p>
          <a:p>
            <a:pPr>
              <a:buNone/>
            </a:pPr>
            <a:r>
              <a:rPr lang="en-US" sz="2400" dirty="0" smtClean="0"/>
              <a:t>S = 58,860/2,865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S = 21 SQ 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Density calculation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(</a:t>
            </a:r>
            <a:r>
              <a:rPr lang="el-GR" dirty="0" smtClean="0"/>
              <a:t>ρ</a:t>
            </a:r>
            <a:r>
              <a:rPr lang="en-US" dirty="0" smtClean="0"/>
              <a:t>/</a:t>
            </a:r>
            <a:r>
              <a:rPr lang="el-GR" dirty="0" smtClean="0"/>
              <a:t>ρ</a:t>
            </a:r>
            <a:r>
              <a:rPr lang="en-US" sz="2000" dirty="0" smtClean="0"/>
              <a:t>O</a:t>
            </a:r>
            <a:r>
              <a:rPr lang="en-US" dirty="0" smtClean="0"/>
              <a:t>) = (T/T</a:t>
            </a:r>
            <a:r>
              <a:rPr lang="en-US" sz="2000" dirty="0" smtClean="0"/>
              <a:t>O</a:t>
            </a:r>
            <a:r>
              <a:rPr lang="en-US" dirty="0" smtClean="0"/>
              <a:t>)^g/R</a:t>
            </a:r>
            <a:r>
              <a:rPr lang="el-GR" dirty="0" smtClean="0"/>
              <a:t>λ</a:t>
            </a:r>
            <a:r>
              <a:rPr lang="en-US" dirty="0" smtClean="0"/>
              <a:t> – 1</a:t>
            </a:r>
          </a:p>
          <a:p>
            <a:r>
              <a:rPr lang="en-US" dirty="0" smtClean="0"/>
              <a:t> (</a:t>
            </a:r>
            <a:r>
              <a:rPr lang="el-GR" dirty="0" smtClean="0"/>
              <a:t>ρ</a:t>
            </a:r>
            <a:r>
              <a:rPr lang="en-US" sz="1800" dirty="0" smtClean="0"/>
              <a:t>9.3</a:t>
            </a:r>
            <a:r>
              <a:rPr lang="en-US" dirty="0" smtClean="0"/>
              <a:t>/</a:t>
            </a:r>
            <a:r>
              <a:rPr lang="el-GR" dirty="0" smtClean="0"/>
              <a:t> Ρ</a:t>
            </a:r>
            <a:r>
              <a:rPr lang="en-US" dirty="0" smtClean="0"/>
              <a:t>o) = = (T</a:t>
            </a:r>
            <a:r>
              <a:rPr lang="en-US" sz="1800" dirty="0" smtClean="0"/>
              <a:t>9.3</a:t>
            </a:r>
            <a:r>
              <a:rPr lang="en-US" dirty="0" smtClean="0"/>
              <a:t>/T</a:t>
            </a:r>
            <a:r>
              <a:rPr lang="en-US" sz="2000" dirty="0" smtClean="0"/>
              <a:t>O</a:t>
            </a:r>
            <a:r>
              <a:rPr lang="en-US" dirty="0" smtClean="0"/>
              <a:t>)^g/R</a:t>
            </a:r>
            <a:r>
              <a:rPr lang="el-GR" dirty="0" smtClean="0"/>
              <a:t>λ</a:t>
            </a:r>
            <a:r>
              <a:rPr lang="en-US" dirty="0" smtClean="0"/>
              <a:t> – 1</a:t>
            </a:r>
          </a:p>
          <a:p>
            <a:r>
              <a:rPr lang="en-US" dirty="0" smtClean="0"/>
              <a:t>          T</a:t>
            </a:r>
            <a:r>
              <a:rPr lang="en-US" sz="1800" dirty="0" smtClean="0"/>
              <a:t>9.3 </a:t>
            </a:r>
            <a:r>
              <a:rPr lang="en-US" dirty="0" smtClean="0"/>
              <a:t>= T</a:t>
            </a:r>
            <a:r>
              <a:rPr lang="en-US" sz="2000" dirty="0" smtClean="0"/>
              <a:t>O – </a:t>
            </a:r>
            <a:r>
              <a:rPr lang="el-GR" dirty="0" smtClean="0"/>
              <a:t>λ</a:t>
            </a:r>
            <a:r>
              <a:rPr lang="en-US" dirty="0" smtClean="0"/>
              <a:t>h</a:t>
            </a:r>
          </a:p>
          <a:p>
            <a:r>
              <a:rPr lang="en-US" dirty="0" smtClean="0"/>
              <a:t>                 = 288.15 – (0.0065)*9300</a:t>
            </a:r>
          </a:p>
          <a:p>
            <a:r>
              <a:rPr lang="en-US" dirty="0" smtClean="0"/>
              <a:t>                T</a:t>
            </a:r>
            <a:r>
              <a:rPr lang="en-US" sz="1800" dirty="0" smtClean="0"/>
              <a:t>9.3</a:t>
            </a:r>
            <a:r>
              <a:rPr lang="en-US" dirty="0" smtClean="0"/>
              <a:t> = 227.7 k</a:t>
            </a:r>
          </a:p>
          <a:p>
            <a:r>
              <a:rPr lang="en-US" dirty="0" smtClean="0"/>
              <a:t> (</a:t>
            </a:r>
            <a:r>
              <a:rPr lang="el-GR" dirty="0" smtClean="0"/>
              <a:t>ρ</a:t>
            </a:r>
            <a:r>
              <a:rPr lang="en-US" sz="1800" dirty="0" smtClean="0"/>
              <a:t>9.3</a:t>
            </a:r>
            <a:r>
              <a:rPr lang="en-US" dirty="0" smtClean="0"/>
              <a:t>/</a:t>
            </a:r>
            <a:r>
              <a:rPr lang="el-GR" dirty="0" smtClean="0"/>
              <a:t> Ρ</a:t>
            </a:r>
            <a:r>
              <a:rPr lang="en-US" dirty="0" smtClean="0"/>
              <a:t>o) = (227.7/288.15)^(9.81/0.0065*287.15) – 1</a:t>
            </a:r>
          </a:p>
          <a:p>
            <a:r>
              <a:rPr lang="en-US" dirty="0" smtClean="0"/>
              <a:t>(</a:t>
            </a:r>
            <a:r>
              <a:rPr lang="el-GR" dirty="0" smtClean="0"/>
              <a:t>ρ</a:t>
            </a:r>
            <a:r>
              <a:rPr lang="en-US" sz="1800" dirty="0" smtClean="0"/>
              <a:t>9.3</a:t>
            </a:r>
            <a:r>
              <a:rPr lang="en-US" dirty="0" smtClean="0"/>
              <a:t>/</a:t>
            </a:r>
            <a:r>
              <a:rPr lang="el-GR" dirty="0" smtClean="0"/>
              <a:t> Ρ</a:t>
            </a:r>
            <a:r>
              <a:rPr lang="en-US" dirty="0" smtClean="0"/>
              <a:t>o) = 0.3671</a:t>
            </a:r>
          </a:p>
          <a:p>
            <a:r>
              <a:rPr lang="el-GR" dirty="0" smtClean="0"/>
              <a:t>ρ</a:t>
            </a:r>
            <a:r>
              <a:rPr lang="en-US" sz="1800" dirty="0" smtClean="0"/>
              <a:t>9.3 </a:t>
            </a:r>
            <a:r>
              <a:rPr lang="en-US" dirty="0" smtClean="0"/>
              <a:t>= 0.3671*1.225</a:t>
            </a:r>
          </a:p>
          <a:p>
            <a:r>
              <a:rPr lang="el-GR" dirty="0" smtClean="0"/>
              <a:t>ρ</a:t>
            </a:r>
            <a:r>
              <a:rPr lang="en-US" sz="1800" dirty="0" smtClean="0"/>
              <a:t>9.3 </a:t>
            </a:r>
            <a:r>
              <a:rPr lang="en-US" dirty="0" smtClean="0"/>
              <a:t>= 0.4607 KG/M^3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 = ½</a:t>
            </a:r>
            <a:r>
              <a:rPr lang="el-GR" dirty="0" smtClean="0"/>
              <a:t>ρ</a:t>
            </a:r>
            <a:r>
              <a:rPr lang="en-US" dirty="0" smtClean="0"/>
              <a:t>(V^2)SC</a:t>
            </a:r>
            <a:r>
              <a:rPr lang="en-US" sz="1800" dirty="0" smtClean="0"/>
              <a:t>L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      </a:t>
            </a:r>
            <a:r>
              <a:rPr lang="en-US" dirty="0" smtClean="0"/>
              <a:t>C</a:t>
            </a:r>
            <a:r>
              <a:rPr lang="en-US" sz="1800" dirty="0" smtClean="0"/>
              <a:t>L </a:t>
            </a:r>
            <a:r>
              <a:rPr lang="en-US" dirty="0" smtClean="0"/>
              <a:t>=           2* C</a:t>
            </a:r>
            <a:r>
              <a:rPr lang="en-US" sz="1800" dirty="0" smtClean="0"/>
              <a:t>L</a:t>
            </a:r>
          </a:p>
          <a:p>
            <a:pPr>
              <a:buNone/>
            </a:pPr>
            <a:r>
              <a:rPr lang="en-US" sz="1800" dirty="0" smtClean="0"/>
              <a:t>                                    </a:t>
            </a:r>
            <a:r>
              <a:rPr lang="el-GR" dirty="0" smtClean="0"/>
              <a:t>ρ</a:t>
            </a:r>
            <a:r>
              <a:rPr lang="en-US" sz="1800" dirty="0" smtClean="0"/>
              <a:t>9.3</a:t>
            </a:r>
            <a:r>
              <a:rPr lang="en-US" dirty="0" smtClean="0"/>
              <a:t>*(V^2)*S</a:t>
            </a:r>
            <a:r>
              <a:rPr lang="en-US" sz="1800" dirty="0" smtClean="0"/>
              <a:t>     </a:t>
            </a:r>
          </a:p>
          <a:p>
            <a:pPr>
              <a:buNone/>
            </a:pPr>
            <a:r>
              <a:rPr lang="en-US" dirty="0" smtClean="0"/>
              <a:t> C</a:t>
            </a:r>
            <a:r>
              <a:rPr lang="en-US" sz="1800" dirty="0" smtClean="0"/>
              <a:t>L  </a:t>
            </a:r>
            <a:r>
              <a:rPr lang="en-US" dirty="0" smtClean="0"/>
              <a:t> =            2*1,76,580</a:t>
            </a:r>
          </a:p>
          <a:p>
            <a:pPr>
              <a:buNone/>
            </a:pPr>
            <a:r>
              <a:rPr lang="en-US" dirty="0" smtClean="0"/>
              <a:t>                0.4607*(161^2)*21</a:t>
            </a:r>
          </a:p>
          <a:p>
            <a:pPr>
              <a:buNone/>
            </a:pPr>
            <a:r>
              <a:rPr lang="en-US" dirty="0" smtClean="0"/>
              <a:t>  C</a:t>
            </a:r>
            <a:r>
              <a:rPr lang="en-US" sz="1800" dirty="0" smtClean="0"/>
              <a:t>L </a:t>
            </a:r>
            <a:r>
              <a:rPr lang="en-US" dirty="0" smtClean="0"/>
              <a:t>= 1.408258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57400" y="3124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42672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REYNOLDS NUMBER CALCULATION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REYNOLDS NUMBER =  </a:t>
            </a:r>
            <a:r>
              <a:rPr lang="el-GR" dirty="0" smtClean="0"/>
              <a:t>ρ</a:t>
            </a:r>
            <a:r>
              <a:rPr lang="en-US" dirty="0" smtClean="0"/>
              <a:t>*V*L</a:t>
            </a:r>
          </a:p>
          <a:p>
            <a:pPr>
              <a:buNone/>
            </a:pPr>
            <a:r>
              <a:rPr lang="en-US" dirty="0" smtClean="0"/>
              <a:t>                                                µ</a:t>
            </a:r>
          </a:p>
          <a:p>
            <a:pPr>
              <a:buNone/>
            </a:pPr>
            <a:r>
              <a:rPr lang="en-US" dirty="0" smtClean="0"/>
              <a:t>Where   </a:t>
            </a:r>
            <a:r>
              <a:rPr lang="el-GR" dirty="0" smtClean="0"/>
              <a:t>ρ</a:t>
            </a:r>
            <a:r>
              <a:rPr lang="en-US" dirty="0" smtClean="0"/>
              <a:t> = density at given altitude</a:t>
            </a:r>
          </a:p>
          <a:p>
            <a:pPr>
              <a:buNone/>
            </a:pPr>
            <a:r>
              <a:rPr lang="en-US" dirty="0" smtClean="0"/>
              <a:t>                V = CRUSING VELOCITY </a:t>
            </a:r>
          </a:p>
          <a:p>
            <a:pPr>
              <a:buNone/>
            </a:pPr>
            <a:r>
              <a:rPr lang="en-US" dirty="0" smtClean="0"/>
              <a:t>                L = LENGTH</a:t>
            </a:r>
          </a:p>
          <a:p>
            <a:pPr>
              <a:buNone/>
            </a:pPr>
            <a:r>
              <a:rPr lang="en-US" dirty="0" smtClean="0"/>
              <a:t>                µ = VICSOCITY OF AIR</a:t>
            </a:r>
          </a:p>
          <a:p>
            <a:r>
              <a:rPr lang="en-US" dirty="0" smtClean="0"/>
              <a:t>   Re =    </a:t>
            </a:r>
            <a:r>
              <a:rPr lang="el-GR" dirty="0" smtClean="0"/>
              <a:t>ρ</a:t>
            </a:r>
            <a:r>
              <a:rPr lang="en-US" sz="1800" dirty="0" smtClean="0"/>
              <a:t>9.3</a:t>
            </a:r>
            <a:r>
              <a:rPr lang="en-US" dirty="0" smtClean="0"/>
              <a:t>*V*L</a:t>
            </a:r>
          </a:p>
          <a:p>
            <a:pPr>
              <a:buNone/>
            </a:pPr>
            <a:r>
              <a:rPr lang="en-US" dirty="0" smtClean="0"/>
              <a:t>                         µ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22098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14600" y="5334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 ASPECT RATIO – 9.0</a:t>
            </a:r>
          </a:p>
          <a:p>
            <a:r>
              <a:rPr lang="en-US" dirty="0" smtClean="0"/>
              <a:t>      B/c = 9.0</a:t>
            </a:r>
          </a:p>
          <a:p>
            <a:r>
              <a:rPr lang="en-US" dirty="0" smtClean="0"/>
              <a:t>B/9.0 = C</a:t>
            </a:r>
          </a:p>
          <a:p>
            <a:r>
              <a:rPr lang="en-US" dirty="0" smtClean="0"/>
              <a:t>C = 22/9.0</a:t>
            </a:r>
          </a:p>
          <a:p>
            <a:r>
              <a:rPr lang="en-US" dirty="0" smtClean="0"/>
              <a:t>C = 2.4 SQ M</a:t>
            </a:r>
          </a:p>
          <a:p>
            <a:r>
              <a:rPr lang="en-US" dirty="0" smtClean="0"/>
              <a:t>      Re  =         </a:t>
            </a:r>
            <a:r>
              <a:rPr lang="el-GR" dirty="0" smtClean="0"/>
              <a:t>ρ</a:t>
            </a:r>
            <a:r>
              <a:rPr lang="en-US" sz="1800" dirty="0" smtClean="0"/>
              <a:t>9.3</a:t>
            </a:r>
            <a:r>
              <a:rPr lang="en-US" dirty="0" smtClean="0"/>
              <a:t>*V*L</a:t>
            </a:r>
          </a:p>
          <a:p>
            <a:pPr>
              <a:buNone/>
            </a:pPr>
            <a:r>
              <a:rPr lang="en-US" dirty="0" smtClean="0"/>
              <a:t>                             µ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14600" y="52578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µ</a:t>
            </a:r>
            <a:r>
              <a:rPr lang="en-US" sz="1800" dirty="0" smtClean="0"/>
              <a:t>9.3 </a:t>
            </a:r>
            <a:r>
              <a:rPr lang="en-US" dirty="0" smtClean="0"/>
              <a:t> = 1.458*10^-6[T9.3^1.5/T9.3+ 110.4</a:t>
            </a:r>
            <a:r>
              <a:rPr lang="en-US" sz="4000" dirty="0" smtClean="0"/>
              <a:t>] </a:t>
            </a:r>
          </a:p>
          <a:p>
            <a:r>
              <a:rPr lang="en-US" sz="4000" dirty="0" smtClean="0"/>
              <a:t>               T</a:t>
            </a:r>
            <a:r>
              <a:rPr lang="en-US" sz="2400" dirty="0" smtClean="0"/>
              <a:t>9.3 </a:t>
            </a:r>
            <a:r>
              <a:rPr lang="en-US" sz="4000" dirty="0" smtClean="0"/>
              <a:t>= T</a:t>
            </a:r>
            <a:r>
              <a:rPr lang="en-US" sz="2800" dirty="0" smtClean="0"/>
              <a:t>O – </a:t>
            </a:r>
            <a:r>
              <a:rPr lang="el-GR" sz="4000" dirty="0" smtClean="0"/>
              <a:t>λ</a:t>
            </a:r>
            <a:r>
              <a:rPr lang="en-US" sz="4000" dirty="0" smtClean="0"/>
              <a:t>h</a:t>
            </a:r>
          </a:p>
          <a:p>
            <a:r>
              <a:rPr lang="en-US" sz="4000" dirty="0" smtClean="0"/>
              <a:t>                 = 288.15 – (0.0065)*9300</a:t>
            </a:r>
          </a:p>
          <a:p>
            <a:r>
              <a:rPr lang="en-US" sz="4000" dirty="0" smtClean="0"/>
              <a:t>                T</a:t>
            </a:r>
            <a:r>
              <a:rPr lang="en-US" sz="2400" dirty="0" smtClean="0"/>
              <a:t>9.3</a:t>
            </a:r>
            <a:r>
              <a:rPr lang="en-US" sz="4000" dirty="0" smtClean="0"/>
              <a:t> = 227.7 k</a:t>
            </a:r>
          </a:p>
          <a:p>
            <a:pPr>
              <a:buNone/>
            </a:pPr>
            <a:r>
              <a:rPr lang="en-US" sz="4000" dirty="0" smtClean="0"/>
              <a:t> µ</a:t>
            </a:r>
            <a:r>
              <a:rPr lang="en-US" sz="2400" dirty="0" smtClean="0"/>
              <a:t>9.3 </a:t>
            </a:r>
            <a:r>
              <a:rPr lang="en-US" sz="4000" dirty="0" smtClean="0"/>
              <a:t> = 1.458*10^-6[T9.3^1.5/T9.3+ 110.4</a:t>
            </a:r>
            <a:r>
              <a:rPr lang="en-US" sz="4800" dirty="0" smtClean="0"/>
              <a:t>]</a:t>
            </a:r>
            <a:endParaRPr lang="en-US" sz="4000" dirty="0" smtClean="0"/>
          </a:p>
          <a:p>
            <a:r>
              <a:rPr lang="en-US" sz="4000" dirty="0" smtClean="0"/>
              <a:t>      =  </a:t>
            </a:r>
            <a:r>
              <a:rPr lang="en-US" dirty="0" smtClean="0"/>
              <a:t>1.458*10^-6[(227.7)^1.5/227.7+110.4]</a:t>
            </a:r>
          </a:p>
          <a:p>
            <a:r>
              <a:rPr lang="en-US" dirty="0" smtClean="0"/>
              <a:t> </a:t>
            </a:r>
            <a:r>
              <a:rPr lang="en-US" sz="4800" dirty="0" smtClean="0"/>
              <a:t>µ</a:t>
            </a:r>
            <a:r>
              <a:rPr lang="en-US" dirty="0" smtClean="0"/>
              <a:t>9.3 = 1.48*10^-5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  Re  =         </a:t>
            </a:r>
            <a:r>
              <a:rPr lang="el-GR" dirty="0" smtClean="0"/>
              <a:t>ρ</a:t>
            </a:r>
            <a:r>
              <a:rPr lang="en-US" sz="1800" dirty="0" smtClean="0"/>
              <a:t>9.3</a:t>
            </a:r>
            <a:r>
              <a:rPr lang="en-US" dirty="0" smtClean="0"/>
              <a:t>*V*L</a:t>
            </a:r>
          </a:p>
          <a:p>
            <a:pPr>
              <a:buNone/>
            </a:pPr>
            <a:r>
              <a:rPr lang="en-US" dirty="0" smtClean="0"/>
              <a:t>                             µ</a:t>
            </a:r>
            <a:r>
              <a:rPr lang="en-US" sz="2000" dirty="0" smtClean="0"/>
              <a:t>9.3</a:t>
            </a:r>
          </a:p>
          <a:p>
            <a:pPr>
              <a:buNone/>
            </a:pPr>
            <a:r>
              <a:rPr lang="en-US" sz="2000" dirty="0" smtClean="0"/>
              <a:t>                       </a:t>
            </a:r>
            <a:r>
              <a:rPr lang="en-US" dirty="0" smtClean="0"/>
              <a:t>=</a:t>
            </a:r>
            <a:r>
              <a:rPr lang="en-US" sz="2000" dirty="0" smtClean="0"/>
              <a:t>     </a:t>
            </a:r>
            <a:r>
              <a:rPr lang="en-US" dirty="0" smtClean="0"/>
              <a:t>0.4607*161*2.4</a:t>
            </a:r>
          </a:p>
          <a:p>
            <a:pPr>
              <a:buNone/>
            </a:pPr>
            <a:r>
              <a:rPr lang="en-US" dirty="0" smtClean="0"/>
              <a:t>                      1.48*10^-5</a:t>
            </a:r>
          </a:p>
          <a:p>
            <a:pPr>
              <a:buNone/>
            </a:pPr>
            <a:r>
              <a:rPr lang="en-US" dirty="0" smtClean="0"/>
              <a:t>             Re = 12.03*10^6  </a:t>
            </a:r>
          </a:p>
          <a:p>
            <a:pPr>
              <a:buNone/>
            </a:pPr>
            <a:r>
              <a:rPr lang="en-US" dirty="0" smtClean="0"/>
              <a:t>The AIRFOIL suitable for the above condition like REYNOLDS NUMDER, LIFT, C</a:t>
            </a:r>
            <a:r>
              <a:rPr lang="en-US" sz="2000" dirty="0" smtClean="0"/>
              <a:t>L……. </a:t>
            </a:r>
            <a:r>
              <a:rPr lang="en-US" dirty="0" smtClean="0"/>
              <a:t>Is NLF(2)-0415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                           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67000" y="22098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GRAPHS   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RANGE VS LENGTH</a:t>
            </a:r>
          </a:p>
          <a:p>
            <a:r>
              <a:rPr lang="en-US" sz="2000" dirty="0" smtClean="0"/>
              <a:t>RANGE VS HEIGHT</a:t>
            </a:r>
          </a:p>
          <a:p>
            <a:r>
              <a:rPr lang="en-US" sz="2000" dirty="0" smtClean="0"/>
              <a:t>RANGE VS WING SPAN</a:t>
            </a:r>
          </a:p>
          <a:p>
            <a:r>
              <a:rPr lang="en-US" sz="2000" dirty="0" smtClean="0"/>
              <a:t>RANGE VS TAKE OFF WEIGHT</a:t>
            </a:r>
          </a:p>
          <a:p>
            <a:r>
              <a:rPr lang="en-US" sz="2000" dirty="0" smtClean="0"/>
              <a:t>RANGE VS LANDING WEIGHT</a:t>
            </a:r>
          </a:p>
          <a:p>
            <a:r>
              <a:rPr lang="en-US" sz="2000" dirty="0" smtClean="0"/>
              <a:t>RANGE VS EMPTY WEIGHT</a:t>
            </a:r>
          </a:p>
          <a:p>
            <a:r>
              <a:rPr lang="en-US" sz="2000" dirty="0" smtClean="0"/>
              <a:t>RANGE VS MAX SPEED</a:t>
            </a:r>
          </a:p>
          <a:p>
            <a:r>
              <a:rPr lang="en-US" sz="2000" dirty="0" smtClean="0"/>
              <a:t>RANGE VS CRUSING SPEED</a:t>
            </a:r>
          </a:p>
          <a:p>
            <a:r>
              <a:rPr lang="en-US" sz="2000" dirty="0" smtClean="0"/>
              <a:t>RANGE VS ASPECT RATIO</a:t>
            </a:r>
          </a:p>
          <a:p>
            <a:r>
              <a:rPr lang="en-US" sz="2000" dirty="0" smtClean="0"/>
              <a:t>RANGE VS ALTITUDE</a:t>
            </a:r>
          </a:p>
          <a:p>
            <a:r>
              <a:rPr lang="en-US" sz="2000" dirty="0" smtClean="0"/>
              <a:t>RANGE VS PAYLOAD</a:t>
            </a:r>
          </a:p>
          <a:p>
            <a:r>
              <a:rPr lang="en-US" sz="2000" dirty="0" smtClean="0"/>
              <a:t>RANGE VS T\W RATIO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784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9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9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9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56309" y="457200"/>
          <a:ext cx="8664677" cy="6144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9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9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928</Words>
  <Application>Microsoft Office PowerPoint</Application>
  <PresentationFormat>On-screen Show (4:3)</PresentationFormat>
  <Paragraphs>344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AIRCRAFT DESIGN LAB</vt:lpstr>
      <vt:lpstr>Slide 2</vt:lpstr>
      <vt:lpstr>GRAPHS    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SPECIFICATIONS VALUES</vt:lpstr>
      <vt:lpstr>WEIGHT ESTIMATION</vt:lpstr>
      <vt:lpstr>CALCULATION</vt:lpstr>
      <vt:lpstr>We Know That :</vt:lpstr>
      <vt:lpstr>Slide 21</vt:lpstr>
      <vt:lpstr>Slide 22</vt:lpstr>
      <vt:lpstr>Density calculation</vt:lpstr>
      <vt:lpstr> </vt:lpstr>
      <vt:lpstr>REYNOLDS NUMBER CALCULATION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DESIGN LAB</dc:title>
  <dc:creator>user</dc:creator>
  <cp:lastModifiedBy>user</cp:lastModifiedBy>
  <cp:revision>62</cp:revision>
  <dcterms:created xsi:type="dcterms:W3CDTF">2018-03-19T13:36:46Z</dcterms:created>
  <dcterms:modified xsi:type="dcterms:W3CDTF">2018-03-27T19:02:00Z</dcterms:modified>
</cp:coreProperties>
</file>