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31.xml" ContentType="application/vnd.openxmlformats-officedocument.presentationml.tags+xml"/>
  <Override PartName="/ppt/tags/tag32.xml" ContentType="application/vnd.openxmlformats-officedocument.presentationml.tags+xml"/>
  <Override PartName="/ppt/charts/chart2.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72" r:id="rId5"/>
    <p:sldMasterId id="2147483821" r:id="rId6"/>
    <p:sldMasterId id="2147483838" r:id="rId7"/>
    <p:sldMasterId id="2147483852" r:id="rId8"/>
    <p:sldMasterId id="2147483905" r:id="rId9"/>
  </p:sldMasterIdLst>
  <p:notesMasterIdLst>
    <p:notesMasterId r:id="rId50"/>
  </p:notesMasterIdLst>
  <p:handoutMasterIdLst>
    <p:handoutMasterId r:id="rId51"/>
  </p:handoutMasterIdLst>
  <p:sldIdLst>
    <p:sldId id="482" r:id="rId10"/>
    <p:sldId id="2840" r:id="rId11"/>
    <p:sldId id="2839" r:id="rId12"/>
    <p:sldId id="2841" r:id="rId13"/>
    <p:sldId id="2749" r:id="rId14"/>
    <p:sldId id="2853" r:id="rId15"/>
    <p:sldId id="2851" r:id="rId16"/>
    <p:sldId id="2852" r:id="rId17"/>
    <p:sldId id="2859" r:id="rId18"/>
    <p:sldId id="517" r:id="rId19"/>
    <p:sldId id="2860" r:id="rId20"/>
    <p:sldId id="2844" r:id="rId21"/>
    <p:sldId id="2842" r:id="rId22"/>
    <p:sldId id="2843" r:id="rId23"/>
    <p:sldId id="2876" r:id="rId24"/>
    <p:sldId id="2847" r:id="rId25"/>
    <p:sldId id="2137" r:id="rId26"/>
    <p:sldId id="2850" r:id="rId27"/>
    <p:sldId id="2873" r:id="rId28"/>
    <p:sldId id="2845" r:id="rId29"/>
    <p:sldId id="2867" r:id="rId30"/>
    <p:sldId id="2864" r:id="rId31"/>
    <p:sldId id="2865" r:id="rId32"/>
    <p:sldId id="2868" r:id="rId33"/>
    <p:sldId id="2854" r:id="rId34"/>
    <p:sldId id="2866" r:id="rId35"/>
    <p:sldId id="2869" r:id="rId36"/>
    <p:sldId id="2855" r:id="rId37"/>
    <p:sldId id="2849" r:id="rId38"/>
    <p:sldId id="2848" r:id="rId39"/>
    <p:sldId id="2846" r:id="rId40"/>
    <p:sldId id="2872" r:id="rId41"/>
    <p:sldId id="2870" r:id="rId42"/>
    <p:sldId id="2863" r:id="rId43"/>
    <p:sldId id="2871" r:id="rId44"/>
    <p:sldId id="2236" r:id="rId45"/>
    <p:sldId id="2856" r:id="rId46"/>
    <p:sldId id="415" r:id="rId47"/>
    <p:sldId id="2875" r:id="rId48"/>
    <p:sldId id="2874" r:id="rId49"/>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7106" userDrawn="1">
          <p15:clr>
            <a:srgbClr val="A4A3A4"/>
          </p15:clr>
        </p15:guide>
        <p15:guide id="3" pos="551" userDrawn="1">
          <p15:clr>
            <a:srgbClr val="A4A3A4"/>
          </p15:clr>
        </p15:guide>
        <p15:guide id="4" orient="horz" pos="3861" userDrawn="1">
          <p15:clr>
            <a:srgbClr val="A4A3A4"/>
          </p15:clr>
        </p15:guide>
        <p15:guide id="5" orient="horz" pos="777" userDrawn="1">
          <p15:clr>
            <a:srgbClr val="A4A3A4"/>
          </p15:clr>
        </p15:guide>
        <p15:guide id="6" orient="horz" pos="252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0000"/>
    <a:srgbClr val="009900"/>
    <a:srgbClr val="FFCC00"/>
    <a:srgbClr val="00B050"/>
    <a:srgbClr val="FF9393"/>
    <a:srgbClr val="F8DC9E"/>
    <a:srgbClr val="7F7F7F"/>
    <a:srgbClr val="7030A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660"/>
  </p:normalViewPr>
  <p:slideViewPr>
    <p:cSldViewPr snapToGrid="0">
      <p:cViewPr varScale="1">
        <p:scale>
          <a:sx n="113" d="100"/>
          <a:sy n="113" d="100"/>
        </p:scale>
        <p:origin x="84" y="92"/>
      </p:cViewPr>
      <p:guideLst>
        <p:guide orient="horz" pos="1162"/>
        <p:guide pos="7106"/>
        <p:guide pos="551"/>
        <p:guide orient="horz" pos="3861"/>
        <p:guide orient="horz" pos="777"/>
        <p:guide orient="horz" pos="2523"/>
      </p:guideLst>
    </p:cSldViewPr>
  </p:slideViewPr>
  <p:notesTextViewPr>
    <p:cViewPr>
      <p:scale>
        <a:sx n="1" d="1"/>
        <a:sy n="1" d="1"/>
      </p:scale>
      <p:origin x="0" y="0"/>
    </p:cViewPr>
  </p:notesTextViewPr>
  <p:sorterViewPr>
    <p:cViewPr>
      <p:scale>
        <a:sx n="100" d="100"/>
        <a:sy n="100" d="100"/>
      </p:scale>
      <p:origin x="0" y="-1374"/>
    </p:cViewPr>
  </p:sorterViewPr>
  <p:notesViewPr>
    <p:cSldViewPr snapToGrid="0">
      <p:cViewPr varScale="1">
        <p:scale>
          <a:sx n="50" d="100"/>
          <a:sy n="50" d="100"/>
        </p:scale>
        <p:origin x="2708"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Gaikwad" userId="085363ed-bdcb-4edc-8693-ed261936e9bd" providerId="ADAL" clId="{B3654040-3842-4EC1-A82E-11997973EE3E}"/>
    <pc:docChg chg="mod modMainMaster">
      <pc:chgData name="Amit Gaikwad" userId="085363ed-bdcb-4edc-8693-ed261936e9bd" providerId="ADAL" clId="{B3654040-3842-4EC1-A82E-11997973EE3E}" dt="2023-12-07T07:19:38.519" v="1" actId="33475"/>
      <pc:docMkLst>
        <pc:docMk/>
      </pc:docMkLst>
      <pc:sldMasterChg chg="addSp mod">
        <pc:chgData name="Amit Gaikwad" userId="085363ed-bdcb-4edc-8693-ed261936e9bd" providerId="ADAL" clId="{B3654040-3842-4EC1-A82E-11997973EE3E}" dt="2023-12-07T07:19:38.519" v="0" actId="33475"/>
        <pc:sldMasterMkLst>
          <pc:docMk/>
          <pc:sldMasterMk cId="2661094544" sldId="2147483660"/>
        </pc:sldMasterMkLst>
        <pc:spChg chg="add">
          <ac:chgData name="Amit Gaikwad" userId="085363ed-bdcb-4edc-8693-ed261936e9bd" providerId="ADAL" clId="{B3654040-3842-4EC1-A82E-11997973EE3E}" dt="2023-12-07T07:19:38.519" v="0" actId="33475"/>
          <ac:spMkLst>
            <pc:docMk/>
            <pc:sldMasterMk cId="2661094544" sldId="2147483660"/>
            <ac:spMk id="6" creationId="{7035FD99-C079-1EBF-9337-5F78C6BB04A5}"/>
          </ac:spMkLst>
        </pc:spChg>
      </pc:sldMasterChg>
      <pc:sldMasterChg chg="addSp mod">
        <pc:chgData name="Amit Gaikwad" userId="085363ed-bdcb-4edc-8693-ed261936e9bd" providerId="ADAL" clId="{B3654040-3842-4EC1-A82E-11997973EE3E}" dt="2023-12-07T07:19:38.519" v="0" actId="33475"/>
        <pc:sldMasterMkLst>
          <pc:docMk/>
          <pc:sldMasterMk cId="3015813250" sldId="2147483772"/>
        </pc:sldMasterMkLst>
        <pc:spChg chg="add">
          <ac:chgData name="Amit Gaikwad" userId="085363ed-bdcb-4edc-8693-ed261936e9bd" providerId="ADAL" clId="{B3654040-3842-4EC1-A82E-11997973EE3E}" dt="2023-12-07T07:19:38.519" v="0" actId="33475"/>
          <ac:spMkLst>
            <pc:docMk/>
            <pc:sldMasterMk cId="3015813250" sldId="2147483772"/>
            <ac:spMk id="6" creationId="{69C6CCD2-85D9-CA0E-38F4-21A658FF45C7}"/>
          </ac:spMkLst>
        </pc:spChg>
      </pc:sldMasterChg>
      <pc:sldMasterChg chg="addSp mod">
        <pc:chgData name="Amit Gaikwad" userId="085363ed-bdcb-4edc-8693-ed261936e9bd" providerId="ADAL" clId="{B3654040-3842-4EC1-A82E-11997973EE3E}" dt="2023-12-07T07:19:38.519" v="0" actId="33475"/>
        <pc:sldMasterMkLst>
          <pc:docMk/>
          <pc:sldMasterMk cId="3196191996" sldId="2147483821"/>
        </pc:sldMasterMkLst>
        <pc:spChg chg="add">
          <ac:chgData name="Amit Gaikwad" userId="085363ed-bdcb-4edc-8693-ed261936e9bd" providerId="ADAL" clId="{B3654040-3842-4EC1-A82E-11997973EE3E}" dt="2023-12-07T07:19:38.519" v="0" actId="33475"/>
          <ac:spMkLst>
            <pc:docMk/>
            <pc:sldMasterMk cId="3196191996" sldId="2147483821"/>
            <ac:spMk id="9" creationId="{C7A90E66-5B0C-AAE0-C584-BEC5700A1D60}"/>
          </ac:spMkLst>
        </pc:spChg>
      </pc:sldMasterChg>
      <pc:sldMasterChg chg="addSp mod">
        <pc:chgData name="Amit Gaikwad" userId="085363ed-bdcb-4edc-8693-ed261936e9bd" providerId="ADAL" clId="{B3654040-3842-4EC1-A82E-11997973EE3E}" dt="2023-12-07T07:19:38.519" v="0" actId="33475"/>
        <pc:sldMasterMkLst>
          <pc:docMk/>
          <pc:sldMasterMk cId="2909685876" sldId="2147483838"/>
        </pc:sldMasterMkLst>
        <pc:spChg chg="add">
          <ac:chgData name="Amit Gaikwad" userId="085363ed-bdcb-4edc-8693-ed261936e9bd" providerId="ADAL" clId="{B3654040-3842-4EC1-A82E-11997973EE3E}" dt="2023-12-07T07:19:38.519" v="0" actId="33475"/>
          <ac:spMkLst>
            <pc:docMk/>
            <pc:sldMasterMk cId="2909685876" sldId="2147483838"/>
            <ac:spMk id="10" creationId="{5F56B479-30FE-D4CD-501D-2B7FA5AEE78B}"/>
          </ac:spMkLst>
        </pc:spChg>
      </pc:sldMasterChg>
      <pc:sldMasterChg chg="addSp mod">
        <pc:chgData name="Amit Gaikwad" userId="085363ed-bdcb-4edc-8693-ed261936e9bd" providerId="ADAL" clId="{B3654040-3842-4EC1-A82E-11997973EE3E}" dt="2023-12-07T07:19:38.519" v="0" actId="33475"/>
        <pc:sldMasterMkLst>
          <pc:docMk/>
          <pc:sldMasterMk cId="3575214013" sldId="2147483852"/>
        </pc:sldMasterMkLst>
        <pc:spChg chg="add">
          <ac:chgData name="Amit Gaikwad" userId="085363ed-bdcb-4edc-8693-ed261936e9bd" providerId="ADAL" clId="{B3654040-3842-4EC1-A82E-11997973EE3E}" dt="2023-12-07T07:19:38.519" v="0" actId="33475"/>
          <ac:spMkLst>
            <pc:docMk/>
            <pc:sldMasterMk cId="3575214013" sldId="2147483852"/>
            <ac:spMk id="6" creationId="{D9779827-E660-3A71-65E2-807FD71ADCC3}"/>
          </ac:spMkLst>
        </pc:spChg>
      </pc:sldMasterChg>
      <pc:sldMasterChg chg="addSp mod">
        <pc:chgData name="Amit Gaikwad" userId="085363ed-bdcb-4edc-8693-ed261936e9bd" providerId="ADAL" clId="{B3654040-3842-4EC1-A82E-11997973EE3E}" dt="2023-12-07T07:19:38.519" v="0" actId="33475"/>
        <pc:sldMasterMkLst>
          <pc:docMk/>
          <pc:sldMasterMk cId="3550749138" sldId="2147483905"/>
        </pc:sldMasterMkLst>
        <pc:spChg chg="add">
          <ac:chgData name="Amit Gaikwad" userId="085363ed-bdcb-4edc-8693-ed261936e9bd" providerId="ADAL" clId="{B3654040-3842-4EC1-A82E-11997973EE3E}" dt="2023-12-07T07:19:38.519" v="0" actId="33475"/>
          <ac:spMkLst>
            <pc:docMk/>
            <pc:sldMasterMk cId="3550749138" sldId="2147483905"/>
            <ac:spMk id="6" creationId="{FC0ABB18-4D02-4956-CA27-0F37287AB9B6}"/>
          </ac:spMkLst>
        </pc:spChg>
      </pc:sldMasterChg>
    </pc:docChg>
  </pc:docChgLst>
  <pc:docChgLst>
    <pc:chgData name="Amit Gaikwad" userId="aa481cd0-2f25-44ba-9c49-6af8c91c5773" providerId="ADAL" clId="{7833F792-EE43-41AB-A65E-D5DA256913A7}"/>
    <pc:docChg chg="mod modMainMaster">
      <pc:chgData name="Amit Gaikwad" userId="aa481cd0-2f25-44ba-9c49-6af8c91c5773" providerId="ADAL" clId="{7833F792-EE43-41AB-A65E-D5DA256913A7}" dt="2024-03-18T18:57:21.047" v="4" actId="33475"/>
      <pc:docMkLst>
        <pc:docMk/>
      </pc:docMkLst>
      <pc:sldMasterChg chg="modSp mod">
        <pc:chgData name="Amit Gaikwad" userId="aa481cd0-2f25-44ba-9c49-6af8c91c5773" providerId="ADAL" clId="{7833F792-EE43-41AB-A65E-D5DA256913A7}" dt="2024-03-18T18:57:21.047" v="3" actId="33475"/>
        <pc:sldMasterMkLst>
          <pc:docMk/>
          <pc:sldMasterMk cId="2661094544" sldId="2147483660"/>
        </pc:sldMasterMkLst>
        <pc:spChg chg="add mod">
          <ac:chgData name="Amit Gaikwad" userId="aa481cd0-2f25-44ba-9c49-6af8c91c5773" providerId="ADAL" clId="{7833F792-EE43-41AB-A65E-D5DA256913A7}" dt="2024-03-18T18:57:21.047" v="3" actId="33475"/>
          <ac:spMkLst>
            <pc:docMk/>
            <pc:sldMasterMk cId="2661094544" sldId="2147483660"/>
            <ac:spMk id="6" creationId="{7035FD99-C079-1EBF-9337-5F78C6BB04A5}"/>
          </ac:spMkLst>
        </pc:spChg>
      </pc:sldMasterChg>
      <pc:sldMasterChg chg="modSp mod">
        <pc:chgData name="Amit Gaikwad" userId="aa481cd0-2f25-44ba-9c49-6af8c91c5773" providerId="ADAL" clId="{7833F792-EE43-41AB-A65E-D5DA256913A7}" dt="2024-03-18T18:57:21.047" v="3" actId="33475"/>
        <pc:sldMasterMkLst>
          <pc:docMk/>
          <pc:sldMasterMk cId="3015813250" sldId="2147483772"/>
        </pc:sldMasterMkLst>
        <pc:spChg chg="add mod">
          <ac:chgData name="Amit Gaikwad" userId="aa481cd0-2f25-44ba-9c49-6af8c91c5773" providerId="ADAL" clId="{7833F792-EE43-41AB-A65E-D5DA256913A7}" dt="2024-03-18T18:57:21.047" v="3" actId="33475"/>
          <ac:spMkLst>
            <pc:docMk/>
            <pc:sldMasterMk cId="3015813250" sldId="2147483772"/>
            <ac:spMk id="6" creationId="{69C6CCD2-85D9-CA0E-38F4-21A658FF45C7}"/>
          </ac:spMkLst>
        </pc:spChg>
      </pc:sldMasterChg>
      <pc:sldMasterChg chg="modSp mod">
        <pc:chgData name="Amit Gaikwad" userId="aa481cd0-2f25-44ba-9c49-6af8c91c5773" providerId="ADAL" clId="{7833F792-EE43-41AB-A65E-D5DA256913A7}" dt="2024-03-18T18:57:21.047" v="3" actId="33475"/>
        <pc:sldMasterMkLst>
          <pc:docMk/>
          <pc:sldMasterMk cId="3196191996" sldId="2147483821"/>
        </pc:sldMasterMkLst>
        <pc:spChg chg="add mod">
          <ac:chgData name="Amit Gaikwad" userId="aa481cd0-2f25-44ba-9c49-6af8c91c5773" providerId="ADAL" clId="{7833F792-EE43-41AB-A65E-D5DA256913A7}" dt="2024-03-18T18:57:21.047" v="3" actId="33475"/>
          <ac:spMkLst>
            <pc:docMk/>
            <pc:sldMasterMk cId="3196191996" sldId="2147483821"/>
            <ac:spMk id="9" creationId="{C7A90E66-5B0C-AAE0-C584-BEC5700A1D60}"/>
          </ac:spMkLst>
        </pc:spChg>
      </pc:sldMasterChg>
      <pc:sldMasterChg chg="modSp mod">
        <pc:chgData name="Amit Gaikwad" userId="aa481cd0-2f25-44ba-9c49-6af8c91c5773" providerId="ADAL" clId="{7833F792-EE43-41AB-A65E-D5DA256913A7}" dt="2024-03-18T18:57:21.047" v="3" actId="33475"/>
        <pc:sldMasterMkLst>
          <pc:docMk/>
          <pc:sldMasterMk cId="2909685876" sldId="2147483838"/>
        </pc:sldMasterMkLst>
        <pc:spChg chg="add mod">
          <ac:chgData name="Amit Gaikwad" userId="aa481cd0-2f25-44ba-9c49-6af8c91c5773" providerId="ADAL" clId="{7833F792-EE43-41AB-A65E-D5DA256913A7}" dt="2024-03-18T18:57:21.047" v="3" actId="33475"/>
          <ac:spMkLst>
            <pc:docMk/>
            <pc:sldMasterMk cId="2909685876" sldId="2147483838"/>
            <ac:spMk id="10" creationId="{5F56B479-30FE-D4CD-501D-2B7FA5AEE78B}"/>
          </ac:spMkLst>
        </pc:spChg>
      </pc:sldMasterChg>
      <pc:sldMasterChg chg="modSp mod">
        <pc:chgData name="Amit Gaikwad" userId="aa481cd0-2f25-44ba-9c49-6af8c91c5773" providerId="ADAL" clId="{7833F792-EE43-41AB-A65E-D5DA256913A7}" dt="2024-03-18T18:57:21.047" v="3" actId="33475"/>
        <pc:sldMasterMkLst>
          <pc:docMk/>
          <pc:sldMasterMk cId="3575214013" sldId="2147483852"/>
        </pc:sldMasterMkLst>
        <pc:spChg chg="add mod">
          <ac:chgData name="Amit Gaikwad" userId="aa481cd0-2f25-44ba-9c49-6af8c91c5773" providerId="ADAL" clId="{7833F792-EE43-41AB-A65E-D5DA256913A7}" dt="2024-03-18T18:57:21.047" v="3" actId="33475"/>
          <ac:spMkLst>
            <pc:docMk/>
            <pc:sldMasterMk cId="3575214013" sldId="2147483852"/>
            <ac:spMk id="6" creationId="{D9779827-E660-3A71-65E2-807FD71ADCC3}"/>
          </ac:spMkLst>
        </pc:spChg>
      </pc:sldMasterChg>
      <pc:sldMasterChg chg="modSp mod">
        <pc:chgData name="Amit Gaikwad" userId="aa481cd0-2f25-44ba-9c49-6af8c91c5773" providerId="ADAL" clId="{7833F792-EE43-41AB-A65E-D5DA256913A7}" dt="2024-03-18T18:57:21.047" v="3" actId="33475"/>
        <pc:sldMasterMkLst>
          <pc:docMk/>
          <pc:sldMasterMk cId="3550749138" sldId="2147483905"/>
        </pc:sldMasterMkLst>
        <pc:spChg chg="add mod">
          <ac:chgData name="Amit Gaikwad" userId="aa481cd0-2f25-44ba-9c49-6af8c91c5773" providerId="ADAL" clId="{7833F792-EE43-41AB-A65E-D5DA256913A7}" dt="2024-03-18T18:57:21.047" v="3" actId="33475"/>
          <ac:spMkLst>
            <pc:docMk/>
            <pc:sldMasterMk cId="3550749138" sldId="2147483905"/>
            <ac:spMk id="6" creationId="{FC0ABB18-4D02-4956-CA27-0F37287AB9B6}"/>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IN" dirty="0"/>
              <a:t>Penalty Analysis for PT52</a:t>
            </a:r>
          </a:p>
        </c:rich>
      </c:tx>
      <c:overlay val="0"/>
    </c:title>
    <c:autoTitleDeleted val="0"/>
    <c:plotArea>
      <c:layout/>
      <c:barChart>
        <c:barDir val="bar"/>
        <c:grouping val="percentStacked"/>
        <c:varyColors val="0"/>
        <c:ser>
          <c:idx val="0"/>
          <c:order val="0"/>
          <c:tx>
            <c:strRef>
              <c:f>Sheet1!$B$1</c:f>
              <c:strCache>
                <c:ptCount val="1"/>
                <c:pt idx="0">
                  <c:v>Much weaker + Little weaker than you like</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Dry</c:v>
                </c:pt>
                <c:pt idx="1">
                  <c:v>In Wash</c:v>
                </c:pt>
                <c:pt idx="2">
                  <c:v>Neat</c:v>
                </c:pt>
              </c:strCache>
            </c:strRef>
          </c:cat>
          <c:val>
            <c:numRef>
              <c:f>Sheet1!$B$2:$B$4</c:f>
              <c:numCache>
                <c:formatCode>General</c:formatCode>
                <c:ptCount val="3"/>
                <c:pt idx="0">
                  <c:v>3</c:v>
                </c:pt>
                <c:pt idx="1">
                  <c:v>0</c:v>
                </c:pt>
                <c:pt idx="2">
                  <c:v>1</c:v>
                </c:pt>
              </c:numCache>
            </c:numRef>
          </c:val>
          <c:extLst>
            <c:ext xmlns:c16="http://schemas.microsoft.com/office/drawing/2014/chart" uri="{C3380CC4-5D6E-409C-BE32-E72D297353CC}">
              <c16:uniqueId val="{00000000-D6FD-4395-8909-3CED33C1CC63}"/>
            </c:ext>
          </c:extLst>
        </c:ser>
        <c:ser>
          <c:idx val="1"/>
          <c:order val="1"/>
          <c:tx>
            <c:strRef>
              <c:f>Sheet1!$C$1</c:f>
              <c:strCache>
                <c:ptCount val="1"/>
                <c:pt idx="0">
                  <c:v>Just as you like</c:v>
                </c:pt>
              </c:strCache>
            </c:strRef>
          </c:tx>
          <c:spPr>
            <a:solidFill>
              <a:srgbClr val="92D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Dry</c:v>
                </c:pt>
                <c:pt idx="1">
                  <c:v>In Wash</c:v>
                </c:pt>
                <c:pt idx="2">
                  <c:v>Neat</c:v>
                </c:pt>
              </c:strCache>
            </c:strRef>
          </c:cat>
          <c:val>
            <c:numRef>
              <c:f>Sheet1!$C$2:$C$4</c:f>
              <c:numCache>
                <c:formatCode>General</c:formatCode>
                <c:ptCount val="3"/>
                <c:pt idx="0">
                  <c:v>61</c:v>
                </c:pt>
                <c:pt idx="1">
                  <c:v>76</c:v>
                </c:pt>
                <c:pt idx="2">
                  <c:v>64</c:v>
                </c:pt>
              </c:numCache>
            </c:numRef>
          </c:val>
          <c:extLst>
            <c:ext xmlns:c16="http://schemas.microsoft.com/office/drawing/2014/chart" uri="{C3380CC4-5D6E-409C-BE32-E72D297353CC}">
              <c16:uniqueId val="{00000001-D6FD-4395-8909-3CED33C1CC63}"/>
            </c:ext>
          </c:extLst>
        </c:ser>
        <c:ser>
          <c:idx val="2"/>
          <c:order val="2"/>
          <c:tx>
            <c:strRef>
              <c:f>Sheet1!$D$1</c:f>
              <c:strCache>
                <c:ptCount val="1"/>
                <c:pt idx="0">
                  <c:v>Much stronger + Little stronger than you like</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Dry</c:v>
                </c:pt>
                <c:pt idx="1">
                  <c:v>In Wash</c:v>
                </c:pt>
                <c:pt idx="2">
                  <c:v>Neat</c:v>
                </c:pt>
              </c:strCache>
            </c:strRef>
          </c:cat>
          <c:val>
            <c:numRef>
              <c:f>Sheet1!$D$2:$D$4</c:f>
              <c:numCache>
                <c:formatCode>General</c:formatCode>
                <c:ptCount val="3"/>
                <c:pt idx="0">
                  <c:v>36</c:v>
                </c:pt>
                <c:pt idx="1">
                  <c:v>24</c:v>
                </c:pt>
                <c:pt idx="2">
                  <c:v>35</c:v>
                </c:pt>
              </c:numCache>
            </c:numRef>
          </c:val>
          <c:extLst>
            <c:ext xmlns:c16="http://schemas.microsoft.com/office/drawing/2014/chart" uri="{C3380CC4-5D6E-409C-BE32-E72D297353CC}">
              <c16:uniqueId val="{00000002-D6FD-4395-8909-3CED33C1CC63}"/>
            </c:ext>
          </c:extLst>
        </c:ser>
        <c:dLbls>
          <c:showLegendKey val="0"/>
          <c:showVal val="1"/>
          <c:showCatName val="0"/>
          <c:showSerName val="0"/>
          <c:showPercent val="0"/>
          <c:showBubbleSize val="0"/>
        </c:dLbls>
        <c:gapWidth val="77"/>
        <c:overlap val="100"/>
        <c:axId val="177854336"/>
        <c:axId val="177855872"/>
      </c:barChart>
      <c:catAx>
        <c:axId val="177854336"/>
        <c:scaling>
          <c:orientation val="minMax"/>
        </c:scaling>
        <c:delete val="1"/>
        <c:axPos val="l"/>
        <c:numFmt formatCode="General" sourceLinked="0"/>
        <c:majorTickMark val="out"/>
        <c:minorTickMark val="none"/>
        <c:tickLblPos val="none"/>
        <c:crossAx val="177855872"/>
        <c:crosses val="autoZero"/>
        <c:auto val="1"/>
        <c:lblAlgn val="ctr"/>
        <c:lblOffset val="100"/>
        <c:noMultiLvlLbl val="0"/>
      </c:catAx>
      <c:valAx>
        <c:axId val="177855872"/>
        <c:scaling>
          <c:orientation val="minMax"/>
        </c:scaling>
        <c:delete val="1"/>
        <c:axPos val="b"/>
        <c:numFmt formatCode="0%" sourceLinked="1"/>
        <c:majorTickMark val="out"/>
        <c:minorTickMark val="none"/>
        <c:tickLblPos val="none"/>
        <c:crossAx val="177854336"/>
        <c:crosses val="autoZero"/>
        <c:crossBetween val="between"/>
      </c:valAx>
      <c:spPr>
        <a:noFill/>
      </c:spPr>
    </c:plotArea>
    <c:legend>
      <c:legendPos val="b"/>
      <c:layout>
        <c:manualLayout>
          <c:xMode val="edge"/>
          <c:yMode val="edge"/>
          <c:x val="2.8980006601572163E-2"/>
          <c:y val="0.74634088275905852"/>
          <c:w val="0.95515820130571572"/>
          <c:h val="0.22342438141793769"/>
        </c:manualLayout>
      </c:layout>
      <c:overlay val="0"/>
    </c:legend>
    <c:plotVisOnly val="1"/>
    <c:dispBlanksAs val="gap"/>
    <c:showDLblsOverMax val="0"/>
  </c:chart>
  <c:txPr>
    <a:bodyPr/>
    <a:lstStyle/>
    <a:p>
      <a:pPr>
        <a:defRPr sz="1400">
          <a:latin typeface="Calibri" pitchFamily="34" charset="0"/>
          <a:cs typeface="Calibri"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805054151624557E-2"/>
          <c:y val="0"/>
          <c:w val="0.95306859205776151"/>
          <c:h val="1"/>
        </c:manualLayout>
      </c:layout>
      <c:barChart>
        <c:barDir val="bar"/>
        <c:grouping val="percentStacked"/>
        <c:varyColors val="0"/>
        <c:ser>
          <c:idx val="0"/>
          <c:order val="0"/>
          <c:tx>
            <c:strRef>
              <c:f>Sheet1!$B$1</c:f>
              <c:strCache>
                <c:ptCount val="1"/>
                <c:pt idx="0">
                  <c:v>Dark</c:v>
                </c:pt>
              </c:strCache>
            </c:strRef>
          </c:tx>
          <c:spPr>
            <a:solidFill>
              <a:srgbClr val="A8CCDD">
                <a:lumMod val="50000"/>
              </a:srgbClr>
            </a:solidFill>
            <a:ln w="12700">
              <a:solidFill>
                <a:srgbClr val="FFFFFF"/>
              </a:solidFill>
              <a:prstDash val="solid"/>
            </a:ln>
          </c:spPr>
          <c:invertIfNegative val="0"/>
          <c:dLbls>
            <c:dLbl>
              <c:idx val="1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64-407F-AAA7-E0F8D701A84F}"/>
                </c:ext>
              </c:extLst>
            </c:dLbl>
            <c:spPr>
              <a:noFill/>
              <a:ln w="26551">
                <a:noFill/>
              </a:ln>
            </c:spPr>
            <c:txPr>
              <a:bodyPr/>
              <a:lstStyle/>
              <a:p>
                <a:pPr>
                  <a:defRPr sz="1000" b="1" i="0" u="none" strike="noStrike" baseline="0">
                    <a:solidFill>
                      <a:schemeClr val="bg1"/>
                    </a:solidFill>
                    <a:latin typeface="Calibri" pitchFamily="34" charset="0"/>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Sheet1!$B$2:$B$4</c:f>
              <c:numCache>
                <c:formatCode>General</c:formatCode>
                <c:ptCount val="3"/>
                <c:pt idx="0">
                  <c:v>35</c:v>
                </c:pt>
                <c:pt idx="1">
                  <c:v>12</c:v>
                </c:pt>
                <c:pt idx="2">
                  <c:v>10</c:v>
                </c:pt>
              </c:numCache>
            </c:numRef>
          </c:val>
          <c:extLst>
            <c:ext xmlns:c16="http://schemas.microsoft.com/office/drawing/2014/chart" uri="{C3380CC4-5D6E-409C-BE32-E72D297353CC}">
              <c16:uniqueId val="{00000001-4864-407F-AAA7-E0F8D701A84F}"/>
            </c:ext>
          </c:extLst>
        </c:ser>
        <c:ser>
          <c:idx val="1"/>
          <c:order val="1"/>
          <c:tx>
            <c:strRef>
              <c:f>Sheet1!$C$1</c:f>
              <c:strCache>
                <c:ptCount val="1"/>
                <c:pt idx="0">
                  <c:v>JR</c:v>
                </c:pt>
              </c:strCache>
            </c:strRef>
          </c:tx>
          <c:spPr>
            <a:solidFill>
              <a:srgbClr val="FFFFFF">
                <a:lumMod val="85000"/>
              </a:srgbClr>
            </a:solidFill>
            <a:ln w="12700">
              <a:solidFill>
                <a:srgbClr val="FFFFFF"/>
              </a:solidFill>
              <a:prstDash val="solid"/>
            </a:ln>
          </c:spPr>
          <c:invertIfNegative val="0"/>
          <c:dLbls>
            <c:spPr>
              <a:noFill/>
              <a:ln w="26551">
                <a:noFill/>
              </a:ln>
            </c:spPr>
            <c:txPr>
              <a:bodyPr/>
              <a:lstStyle/>
              <a:p>
                <a:pPr>
                  <a:defRPr sz="1050" b="1" i="0" u="none" strike="noStrike" baseline="0">
                    <a:solidFill>
                      <a:schemeClr val="tx2">
                        <a:lumMod val="75000"/>
                      </a:schemeClr>
                    </a:solidFill>
                    <a:latin typeface="Calibri" pitchFamily="34" charset="0"/>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Sheet1!$C$2:$C$4</c:f>
              <c:numCache>
                <c:formatCode>General</c:formatCode>
                <c:ptCount val="3"/>
                <c:pt idx="0">
                  <c:v>60</c:v>
                </c:pt>
                <c:pt idx="1">
                  <c:v>78</c:v>
                </c:pt>
                <c:pt idx="2">
                  <c:v>75</c:v>
                </c:pt>
              </c:numCache>
            </c:numRef>
          </c:val>
          <c:extLst>
            <c:ext xmlns:c16="http://schemas.microsoft.com/office/drawing/2014/chart" uri="{C3380CC4-5D6E-409C-BE32-E72D297353CC}">
              <c16:uniqueId val="{00000002-4864-407F-AAA7-E0F8D701A84F}"/>
            </c:ext>
          </c:extLst>
        </c:ser>
        <c:ser>
          <c:idx val="2"/>
          <c:order val="2"/>
          <c:tx>
            <c:strRef>
              <c:f>Sheet1!$D$1</c:f>
              <c:strCache>
                <c:ptCount val="1"/>
                <c:pt idx="0">
                  <c:v>Light</c:v>
                </c:pt>
              </c:strCache>
            </c:strRef>
          </c:tx>
          <c:spPr>
            <a:solidFill>
              <a:srgbClr val="1F497D">
                <a:lumMod val="40000"/>
                <a:lumOff val="60000"/>
              </a:srgbClr>
            </a:solidFill>
            <a:ln w="12700">
              <a:solidFill>
                <a:srgbClr val="FFFFFF"/>
              </a:solidFill>
              <a:prstDash val="solid"/>
            </a:ln>
          </c:spPr>
          <c:invertIfNegative val="0"/>
          <c:dLbls>
            <c:spPr>
              <a:noFill/>
              <a:ln w="26551">
                <a:noFill/>
              </a:ln>
            </c:spPr>
            <c:txPr>
              <a:bodyPr/>
              <a:lstStyle/>
              <a:p>
                <a:pPr>
                  <a:defRPr sz="1000" b="1" i="0" u="none" strike="noStrike" baseline="0">
                    <a:solidFill>
                      <a:schemeClr val="bg1"/>
                    </a:solidFill>
                    <a:latin typeface="Calibri" pitchFamily="34" charset="0"/>
                    <a:ea typeface="Arial"/>
                    <a:cs typeface="Aria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Sheet1!$D$2:$D$4</c:f>
              <c:numCache>
                <c:formatCode>General</c:formatCode>
                <c:ptCount val="3"/>
                <c:pt idx="0">
                  <c:v>5</c:v>
                </c:pt>
                <c:pt idx="1">
                  <c:v>10</c:v>
                </c:pt>
                <c:pt idx="2">
                  <c:v>15</c:v>
                </c:pt>
              </c:numCache>
            </c:numRef>
          </c:val>
          <c:extLst>
            <c:ext xmlns:c16="http://schemas.microsoft.com/office/drawing/2014/chart" uri="{C3380CC4-5D6E-409C-BE32-E72D297353CC}">
              <c16:uniqueId val="{00000003-4864-407F-AAA7-E0F8D701A84F}"/>
            </c:ext>
          </c:extLst>
        </c:ser>
        <c:dLbls>
          <c:showLegendKey val="0"/>
          <c:showVal val="1"/>
          <c:showCatName val="0"/>
          <c:showSerName val="0"/>
          <c:showPercent val="0"/>
          <c:showBubbleSize val="0"/>
        </c:dLbls>
        <c:gapWidth val="60"/>
        <c:overlap val="100"/>
        <c:axId val="243818880"/>
        <c:axId val="243820416"/>
      </c:barChart>
      <c:catAx>
        <c:axId val="243818880"/>
        <c:scaling>
          <c:orientation val="maxMin"/>
        </c:scaling>
        <c:delete val="1"/>
        <c:axPos val="l"/>
        <c:numFmt formatCode="General" sourceLinked="1"/>
        <c:majorTickMark val="out"/>
        <c:minorTickMark val="none"/>
        <c:tickLblPos val="none"/>
        <c:crossAx val="243820416"/>
        <c:crosses val="autoZero"/>
        <c:auto val="1"/>
        <c:lblAlgn val="ctr"/>
        <c:lblOffset val="100"/>
        <c:noMultiLvlLbl val="0"/>
      </c:catAx>
      <c:valAx>
        <c:axId val="243820416"/>
        <c:scaling>
          <c:orientation val="minMax"/>
        </c:scaling>
        <c:delete val="1"/>
        <c:axPos val="t"/>
        <c:numFmt formatCode="0%" sourceLinked="1"/>
        <c:majorTickMark val="out"/>
        <c:minorTickMark val="none"/>
        <c:tickLblPos val="none"/>
        <c:crossAx val="243818880"/>
        <c:crosses val="autoZero"/>
        <c:crossBetween val="between"/>
      </c:valAx>
      <c:spPr>
        <a:noFill/>
        <a:ln w="26551">
          <a:noFill/>
        </a:ln>
      </c:spPr>
    </c:plotArea>
    <c:plotVisOnly val="1"/>
    <c:dispBlanksAs val="gap"/>
    <c:showDLblsOverMax val="0"/>
  </c:chart>
  <c:spPr>
    <a:noFill/>
    <a:ln>
      <a:noFill/>
    </a:ln>
  </c:spPr>
  <c:txPr>
    <a:bodyPr/>
    <a:lstStyle/>
    <a:p>
      <a:pPr>
        <a:defRPr sz="836" b="1" i="0" u="none" strike="noStrike" baseline="0">
          <a:solidFill>
            <a:schemeClr val="tx1"/>
          </a:solidFill>
          <a:latin typeface="Arial"/>
          <a:ea typeface="Arial"/>
          <a:cs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86B3FE-A329-4D39-A4AC-25261A8BFDED}"/>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1F7B0553-C5F1-4D3A-AB32-911AA5A82CC2}"/>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F9729308-BCD0-43FA-A60D-6FA4283DFCEC}" type="datetimeFigureOut">
              <a:rPr lang="en-IN" smtClean="0"/>
              <a:t>19-03-2024</a:t>
            </a:fld>
            <a:endParaRPr lang="en-IN" dirty="0"/>
          </a:p>
        </p:txBody>
      </p:sp>
      <p:sp>
        <p:nvSpPr>
          <p:cNvPr id="4" name="Footer Placeholder 3">
            <a:extLst>
              <a:ext uri="{FF2B5EF4-FFF2-40B4-BE49-F238E27FC236}">
                <a16:creationId xmlns:a16="http://schemas.microsoft.com/office/drawing/2014/main" id="{2FBE62B4-F45B-453C-907A-F94451787041}"/>
              </a:ext>
            </a:extLst>
          </p:cNvPr>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IN" dirty="0"/>
          </a:p>
        </p:txBody>
      </p:sp>
      <p:sp>
        <p:nvSpPr>
          <p:cNvPr id="6" name="Slide Number Placeholder 5">
            <a:extLst>
              <a:ext uri="{FF2B5EF4-FFF2-40B4-BE49-F238E27FC236}">
                <a16:creationId xmlns:a16="http://schemas.microsoft.com/office/drawing/2014/main" id="{6C76B25E-264A-4125-AFEB-D9792D6399F0}"/>
              </a:ext>
            </a:extLst>
          </p:cNvPr>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1FE1BBF9-BF76-4E8D-B508-7203E7FC8D16}" type="slidenum">
              <a:rPr lang="en-IN" smtClean="0"/>
              <a:t>‹#›</a:t>
            </a:fld>
            <a:endParaRPr lang="en-IN" dirty="0"/>
          </a:p>
        </p:txBody>
      </p:sp>
    </p:spTree>
    <p:extLst>
      <p:ext uri="{BB962C8B-B14F-4D97-AF65-F5344CB8AC3E}">
        <p14:creationId xmlns:p14="http://schemas.microsoft.com/office/powerpoint/2010/main" val="1468891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80C4303A-95F1-4B28-BB6B-31E2070A63FC}" type="datetimeFigureOut">
              <a:rPr lang="en-US" smtClean="0"/>
              <a:t>3/19/2024</a:t>
            </a:fld>
            <a:endParaRPr lang="en-US" dirty="0"/>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70B28FB-280E-4E98-BCEF-A363233A7BD1}" type="slidenum">
              <a:rPr lang="en-US" smtClean="0"/>
              <a:t>‹#›</a:t>
            </a:fld>
            <a:endParaRPr lang="en-US" dirty="0"/>
          </a:p>
        </p:txBody>
      </p:sp>
    </p:spTree>
    <p:extLst>
      <p:ext uri="{BB962C8B-B14F-4D97-AF65-F5344CB8AC3E}">
        <p14:creationId xmlns:p14="http://schemas.microsoft.com/office/powerpoint/2010/main" val="173102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10</a:t>
            </a:fld>
            <a:endParaRPr lang="en-GB" dirty="0"/>
          </a:p>
        </p:txBody>
      </p:sp>
    </p:spTree>
    <p:extLst>
      <p:ext uri="{BB962C8B-B14F-4D97-AF65-F5344CB8AC3E}">
        <p14:creationId xmlns:p14="http://schemas.microsoft.com/office/powerpoint/2010/main" val="414026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23</a:t>
            </a:fld>
            <a:endParaRPr lang="en-GB" dirty="0"/>
          </a:p>
        </p:txBody>
      </p:sp>
    </p:spTree>
    <p:extLst>
      <p:ext uri="{BB962C8B-B14F-4D97-AF65-F5344CB8AC3E}">
        <p14:creationId xmlns:p14="http://schemas.microsoft.com/office/powerpoint/2010/main" val="4080508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24</a:t>
            </a:fld>
            <a:endParaRPr lang="en-GB" dirty="0"/>
          </a:p>
        </p:txBody>
      </p:sp>
    </p:spTree>
    <p:extLst>
      <p:ext uri="{BB962C8B-B14F-4D97-AF65-F5344CB8AC3E}">
        <p14:creationId xmlns:p14="http://schemas.microsoft.com/office/powerpoint/2010/main" val="2374091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25</a:t>
            </a:fld>
            <a:endParaRPr lang="en-GB" dirty="0"/>
          </a:p>
        </p:txBody>
      </p:sp>
    </p:spTree>
    <p:extLst>
      <p:ext uri="{BB962C8B-B14F-4D97-AF65-F5344CB8AC3E}">
        <p14:creationId xmlns:p14="http://schemas.microsoft.com/office/powerpoint/2010/main" val="150874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26</a:t>
            </a:fld>
            <a:endParaRPr lang="en-GB" dirty="0"/>
          </a:p>
        </p:txBody>
      </p:sp>
    </p:spTree>
    <p:extLst>
      <p:ext uri="{BB962C8B-B14F-4D97-AF65-F5344CB8AC3E}">
        <p14:creationId xmlns:p14="http://schemas.microsoft.com/office/powerpoint/2010/main" val="38225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27</a:t>
            </a:fld>
            <a:endParaRPr lang="en-GB" dirty="0"/>
          </a:p>
        </p:txBody>
      </p:sp>
    </p:spTree>
    <p:extLst>
      <p:ext uri="{BB962C8B-B14F-4D97-AF65-F5344CB8AC3E}">
        <p14:creationId xmlns:p14="http://schemas.microsoft.com/office/powerpoint/2010/main" val="58770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28</a:t>
            </a:fld>
            <a:endParaRPr lang="en-GB" dirty="0"/>
          </a:p>
        </p:txBody>
      </p:sp>
    </p:spTree>
    <p:extLst>
      <p:ext uri="{BB962C8B-B14F-4D97-AF65-F5344CB8AC3E}">
        <p14:creationId xmlns:p14="http://schemas.microsoft.com/office/powerpoint/2010/main" val="368653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29</a:t>
            </a:fld>
            <a:endParaRPr lang="en-GB" dirty="0"/>
          </a:p>
        </p:txBody>
      </p:sp>
    </p:spTree>
    <p:extLst>
      <p:ext uri="{BB962C8B-B14F-4D97-AF65-F5344CB8AC3E}">
        <p14:creationId xmlns:p14="http://schemas.microsoft.com/office/powerpoint/2010/main" val="382492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30</a:t>
            </a:fld>
            <a:endParaRPr lang="en-GB" dirty="0"/>
          </a:p>
        </p:txBody>
      </p:sp>
    </p:spTree>
    <p:extLst>
      <p:ext uri="{BB962C8B-B14F-4D97-AF65-F5344CB8AC3E}">
        <p14:creationId xmlns:p14="http://schemas.microsoft.com/office/powerpoint/2010/main" val="4023090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31</a:t>
            </a:fld>
            <a:endParaRPr lang="en-GB" dirty="0"/>
          </a:p>
        </p:txBody>
      </p:sp>
    </p:spTree>
    <p:extLst>
      <p:ext uri="{BB962C8B-B14F-4D97-AF65-F5344CB8AC3E}">
        <p14:creationId xmlns:p14="http://schemas.microsoft.com/office/powerpoint/2010/main" val="293120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8DE85F-A49F-4D4C-8D78-799212E249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6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12</a:t>
            </a:fld>
            <a:endParaRPr lang="en-GB" dirty="0"/>
          </a:p>
        </p:txBody>
      </p:sp>
    </p:spTree>
    <p:extLst>
      <p:ext uri="{BB962C8B-B14F-4D97-AF65-F5344CB8AC3E}">
        <p14:creationId xmlns:p14="http://schemas.microsoft.com/office/powerpoint/2010/main" val="337173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8DE85F-A49F-4D4C-8D78-799212E249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06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37</a:t>
            </a:fld>
            <a:endParaRPr lang="en-GB" dirty="0"/>
          </a:p>
        </p:txBody>
      </p:sp>
    </p:spTree>
    <p:extLst>
      <p:ext uri="{BB962C8B-B14F-4D97-AF65-F5344CB8AC3E}">
        <p14:creationId xmlns:p14="http://schemas.microsoft.com/office/powerpoint/2010/main" val="138349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13</a:t>
            </a:fld>
            <a:endParaRPr lang="en-GB" dirty="0"/>
          </a:p>
        </p:txBody>
      </p:sp>
    </p:spTree>
    <p:extLst>
      <p:ext uri="{BB962C8B-B14F-4D97-AF65-F5344CB8AC3E}">
        <p14:creationId xmlns:p14="http://schemas.microsoft.com/office/powerpoint/2010/main" val="363261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14</a:t>
            </a:fld>
            <a:endParaRPr lang="en-GB" dirty="0"/>
          </a:p>
        </p:txBody>
      </p:sp>
    </p:spTree>
    <p:extLst>
      <p:ext uri="{BB962C8B-B14F-4D97-AF65-F5344CB8AC3E}">
        <p14:creationId xmlns:p14="http://schemas.microsoft.com/office/powerpoint/2010/main" val="162997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16</a:t>
            </a:fld>
            <a:endParaRPr lang="en-GB" dirty="0"/>
          </a:p>
        </p:txBody>
      </p:sp>
    </p:spTree>
    <p:extLst>
      <p:ext uri="{BB962C8B-B14F-4D97-AF65-F5344CB8AC3E}">
        <p14:creationId xmlns:p14="http://schemas.microsoft.com/office/powerpoint/2010/main" val="14248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18</a:t>
            </a:fld>
            <a:endParaRPr lang="en-GB" dirty="0"/>
          </a:p>
        </p:txBody>
      </p:sp>
    </p:spTree>
    <p:extLst>
      <p:ext uri="{BB962C8B-B14F-4D97-AF65-F5344CB8AC3E}">
        <p14:creationId xmlns:p14="http://schemas.microsoft.com/office/powerpoint/2010/main" val="268957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20</a:t>
            </a:fld>
            <a:endParaRPr lang="en-GB" dirty="0"/>
          </a:p>
        </p:txBody>
      </p:sp>
    </p:spTree>
    <p:extLst>
      <p:ext uri="{BB962C8B-B14F-4D97-AF65-F5344CB8AC3E}">
        <p14:creationId xmlns:p14="http://schemas.microsoft.com/office/powerpoint/2010/main" val="103534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21</a:t>
            </a:fld>
            <a:endParaRPr lang="en-GB" dirty="0"/>
          </a:p>
        </p:txBody>
      </p:sp>
    </p:spTree>
    <p:extLst>
      <p:ext uri="{BB962C8B-B14F-4D97-AF65-F5344CB8AC3E}">
        <p14:creationId xmlns:p14="http://schemas.microsoft.com/office/powerpoint/2010/main" val="350079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22</a:t>
            </a:fld>
            <a:endParaRPr lang="en-GB" dirty="0"/>
          </a:p>
        </p:txBody>
      </p:sp>
    </p:spTree>
    <p:extLst>
      <p:ext uri="{BB962C8B-B14F-4D97-AF65-F5344CB8AC3E}">
        <p14:creationId xmlns:p14="http://schemas.microsoft.com/office/powerpoint/2010/main" val="174122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Master" Target="../slideMasters/slideMaster3.xml"/><Relationship Id="rId7" Type="http://schemas.openxmlformats.org/officeDocument/2006/relationships/image" Target="../media/image8.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1" y="857958"/>
            <a:ext cx="11529295" cy="615397"/>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12001" y="331098"/>
            <a:ext cx="8957556" cy="590215"/>
          </a:xfrm>
        </p:spPr>
        <p:txBody>
          <a:bodyPr anchor="b">
            <a:no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7" name="Text Placeholder 6"/>
          <p:cNvSpPr>
            <a:spLocks noGrp="1"/>
          </p:cNvSpPr>
          <p:nvPr>
            <p:ph type="body" sz="quarter" idx="16" hasCustomPrompt="1"/>
          </p:nvPr>
        </p:nvSpPr>
        <p:spPr>
          <a:xfrm>
            <a:off x="299465" y="5620954"/>
            <a:ext cx="8957433" cy="424383"/>
          </a:xfrm>
        </p:spPr>
        <p:txBody>
          <a:bodyPr anchor="b">
            <a:normAutofit/>
          </a:bodyPr>
          <a:lstStyle>
            <a:lvl1pPr algn="l">
              <a:lnSpc>
                <a:spcPct val="95000"/>
              </a:lnSpc>
              <a:spcBef>
                <a:spcPts val="272"/>
              </a:spcBef>
              <a:defRPr sz="1333" cap="none" baseline="0">
                <a:solidFill>
                  <a:schemeClr val="bg2">
                    <a:lumMod val="50000"/>
                  </a:schemeClr>
                </a:solidFill>
              </a:defRPr>
            </a:lvl1pPr>
          </a:lstStyle>
          <a:p>
            <a:pPr lvl="0"/>
            <a:r>
              <a:rPr lang="en-US" dirty="0"/>
              <a:t>Question and Base</a:t>
            </a:r>
            <a:endParaRPr lang="en-GB" dirty="0"/>
          </a:p>
        </p:txBody>
      </p:sp>
    </p:spTree>
    <p:extLst>
      <p:ext uri="{BB962C8B-B14F-4D97-AF65-F5344CB8AC3E}">
        <p14:creationId xmlns:p14="http://schemas.microsoft.com/office/powerpoint/2010/main" val="30078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6" y="331098"/>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30201" y="1851257"/>
            <a:ext cx="10493855" cy="35240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0996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Tree>
    <p:extLst>
      <p:ext uri="{BB962C8B-B14F-4D97-AF65-F5344CB8AC3E}">
        <p14:creationId xmlns:p14="http://schemas.microsoft.com/office/powerpoint/2010/main" val="5111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graphicFrame>
        <p:nvGraphicFramePr>
          <p:cNvPr id="4" name="Objet 3" hidden="1">
            <a:extLst>
              <a:ext uri="{FF2B5EF4-FFF2-40B4-BE49-F238E27FC236}">
                <a16:creationId xmlns:a16="http://schemas.microsoft.com/office/drawing/2014/main" id="{5CF9A8CD-44E6-43DE-97D8-919ABD05CE1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4" name="Objet 3" hidden="1">
                        <a:extLst>
                          <a:ext uri="{FF2B5EF4-FFF2-40B4-BE49-F238E27FC236}">
                            <a16:creationId xmlns:a16="http://schemas.microsoft.com/office/drawing/2014/main" id="{5CF9A8CD-44E6-43DE-97D8-919ABD05CE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C1DD757-038C-457E-9D36-3DDC777DAD6B}"/>
              </a:ext>
            </a:extLst>
          </p:cNvPr>
          <p:cNvSpPr/>
          <p:nvPr userDrawn="1">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2800" b="1" i="0" baseline="0" dirty="0">
              <a:latin typeface="Arial Black" panose="020B0A04020102020204" pitchFamily="34" charset="0"/>
              <a:ea typeface="+mj-ea"/>
              <a:cs typeface="+mj-cs"/>
              <a:sym typeface="Arial Black" panose="020B0A04020102020204" pitchFamily="34" charset="0"/>
            </a:endParaRPr>
          </a:p>
        </p:txBody>
      </p:sp>
      <p:sp>
        <p:nvSpPr>
          <p:cNvPr id="3" name="Content Placeholder 2">
            <a:extLst>
              <a:ext uri="{FF2B5EF4-FFF2-40B4-BE49-F238E27FC236}">
                <a16:creationId xmlns:a16="http://schemas.microsoft.com/office/drawing/2014/main" id="{1703231E-4063-4D72-A4F3-5BF19050C303}"/>
              </a:ext>
            </a:extLst>
          </p:cNvPr>
          <p:cNvSpPr>
            <a:spLocks noGrp="1"/>
          </p:cNvSpPr>
          <p:nvPr>
            <p:ph idx="1" hasCustomPrompt="1"/>
          </p:nvPr>
        </p:nvSpPr>
        <p:spPr>
          <a:xfrm>
            <a:off x="404786" y="1808820"/>
            <a:ext cx="7584906" cy="3868080"/>
          </a:xfrm>
        </p:spPr>
        <p:txBody>
          <a:bodyPr>
            <a:noAutofit/>
          </a:bodyPr>
          <a:lstStyle>
            <a:lvl1pPr>
              <a:spcBef>
                <a:spcPts val="1800"/>
              </a:spcBef>
              <a:defRPr sz="1600">
                <a:solidFill>
                  <a:schemeClr val="tx1"/>
                </a:solidFill>
              </a:defRPr>
            </a:lvl1pPr>
            <a:lvl2pPr>
              <a:defRPr sz="1600">
                <a:solidFill>
                  <a:schemeClr val="tx1"/>
                </a:solidFill>
              </a:defRPr>
            </a:lvl2pPr>
            <a:lvl3pPr>
              <a:defRPr sz="1400">
                <a:solidFill>
                  <a:schemeClr val="tx1"/>
                </a:solidFill>
              </a:defRPr>
            </a:lvl3pPr>
            <a:lvl4pPr>
              <a:defRPr>
                <a:solidFill>
                  <a:schemeClr val="bg2"/>
                </a:solidFill>
              </a:defRPr>
            </a:lvl4pPr>
            <a:lvl5pPr>
              <a:defRPr>
                <a:solidFill>
                  <a:schemeClr val="bg2"/>
                </a:solidFill>
              </a:defRPr>
            </a:lvl5pPr>
          </a:lstStyle>
          <a:p>
            <a:r>
              <a:rPr lang="en-GB" dirty="0"/>
              <a:t>Your text here</a:t>
            </a:r>
          </a:p>
          <a:p>
            <a:pPr lvl="1"/>
            <a:r>
              <a:rPr lang="en-GB" dirty="0"/>
              <a:t>Text level 1</a:t>
            </a:r>
          </a:p>
          <a:p>
            <a:pPr lvl="2"/>
            <a:r>
              <a:rPr lang="en-GB" dirty="0"/>
              <a:t>Text level 2</a:t>
            </a:r>
          </a:p>
        </p:txBody>
      </p:sp>
      <p:sp>
        <p:nvSpPr>
          <p:cNvPr id="6" name="Text Placeholder 5">
            <a:extLst>
              <a:ext uri="{FF2B5EF4-FFF2-40B4-BE49-F238E27FC236}">
                <a16:creationId xmlns:a16="http://schemas.microsoft.com/office/drawing/2014/main" id="{77735C07-2264-401E-9223-98C1CA429B7F}"/>
              </a:ext>
            </a:extLst>
          </p:cNvPr>
          <p:cNvSpPr>
            <a:spLocks noGrp="1"/>
          </p:cNvSpPr>
          <p:nvPr>
            <p:ph type="body" sz="quarter" idx="15" hasCustomPrompt="1"/>
          </p:nvPr>
        </p:nvSpPr>
        <p:spPr>
          <a:xfrm>
            <a:off x="404786" y="1368596"/>
            <a:ext cx="2311063" cy="353943"/>
          </a:xfrm>
          <a:noFill/>
        </p:spPr>
        <p:txBody>
          <a:bodyPr wrap="none" lIns="72000" rIns="72000" bIns="0">
            <a:spAutoFit/>
          </a:bodyPr>
          <a:lstStyle>
            <a:lvl1pPr marL="0" indent="0">
              <a:buNone/>
              <a:defRPr sz="2000">
                <a:solidFill>
                  <a:schemeClr val="tx2"/>
                </a:solidFill>
              </a:defRPr>
            </a:lvl1pPr>
          </a:lstStyle>
          <a:p>
            <a:pPr lvl="0"/>
            <a:r>
              <a:rPr lang="en-GB" dirty="0"/>
              <a:t>Subtitle of the slide</a:t>
            </a:r>
          </a:p>
        </p:txBody>
      </p:sp>
      <p:sp>
        <p:nvSpPr>
          <p:cNvPr id="10" name="Text Placeholder 8">
            <a:extLst>
              <a:ext uri="{FF2B5EF4-FFF2-40B4-BE49-F238E27FC236}">
                <a16:creationId xmlns:a16="http://schemas.microsoft.com/office/drawing/2014/main" id="{A72C4E26-BE79-4277-9CB6-37B313081844}"/>
              </a:ext>
            </a:extLst>
          </p:cNvPr>
          <p:cNvSpPr>
            <a:spLocks noGrp="1"/>
          </p:cNvSpPr>
          <p:nvPr>
            <p:ph type="body" sz="quarter" idx="17" hasCustomPrompt="1"/>
          </p:nvPr>
        </p:nvSpPr>
        <p:spPr>
          <a:xfrm>
            <a:off x="404786" y="5914632"/>
            <a:ext cx="11463417" cy="215444"/>
          </a:xfrm>
        </p:spPr>
        <p:txBody>
          <a:bodyPr wrap="square" lIns="72000" anchor="b">
            <a:spAutoFit/>
          </a:bodyPr>
          <a:lstStyle>
            <a:lvl1pPr marL="0" indent="0">
              <a:buNone/>
              <a:defRPr sz="800" b="0" i="1">
                <a:solidFill>
                  <a:schemeClr val="bg1">
                    <a:lumMod val="50000"/>
                  </a:schemeClr>
                </a:solidFill>
              </a:defRPr>
            </a:lvl1pPr>
            <a:lvl2pPr marL="133350" indent="0">
              <a:buNone/>
              <a:defRPr/>
            </a:lvl2pPr>
            <a:lvl3pPr marL="542925" indent="0">
              <a:buNone/>
              <a:defRPr/>
            </a:lvl3pPr>
            <a:lvl4pPr marL="758825" indent="0">
              <a:buNone/>
              <a:defRPr/>
            </a:lvl4pPr>
            <a:lvl5pPr marL="1033463" indent="0">
              <a:buNone/>
              <a:defRPr/>
            </a:lvl5pPr>
          </a:lstStyle>
          <a:p>
            <a:pPr lvl="0"/>
            <a:r>
              <a:rPr lang="en-GB" dirty="0"/>
              <a:t>Sources:</a:t>
            </a:r>
          </a:p>
        </p:txBody>
      </p:sp>
      <p:sp>
        <p:nvSpPr>
          <p:cNvPr id="7" name="Espace réservé du numéro de diapositive 6">
            <a:extLst>
              <a:ext uri="{FF2B5EF4-FFF2-40B4-BE49-F238E27FC236}">
                <a16:creationId xmlns:a16="http://schemas.microsoft.com/office/drawing/2014/main" id="{6426E006-4F5B-402C-916F-29E383EE0863}"/>
              </a:ext>
            </a:extLst>
          </p:cNvPr>
          <p:cNvSpPr>
            <a:spLocks noGrp="1"/>
          </p:cNvSpPr>
          <p:nvPr>
            <p:ph type="sldNum" sz="quarter" idx="18"/>
          </p:nvPr>
        </p:nvSpPr>
        <p:spPr/>
        <p:txBody>
          <a:bodyPr/>
          <a:lstStyle/>
          <a:p>
            <a:fld id="{D61AABEC-672F-4B68-B914-690DA978312C}" type="slidenum">
              <a:rPr lang="en-GB" smtClean="0"/>
              <a:pPr/>
              <a:t>‹#›</a:t>
            </a:fld>
            <a:r>
              <a:rPr lang="en-GB"/>
              <a:t> ‒ </a:t>
            </a:r>
            <a:endParaRPr lang="en-GB" dirty="0"/>
          </a:p>
        </p:txBody>
      </p:sp>
      <p:sp>
        <p:nvSpPr>
          <p:cNvPr id="8" name="Titre 7">
            <a:extLst>
              <a:ext uri="{FF2B5EF4-FFF2-40B4-BE49-F238E27FC236}">
                <a16:creationId xmlns:a16="http://schemas.microsoft.com/office/drawing/2014/main" id="{E05915BF-F664-49DE-8489-CADDC55CA228}"/>
              </a:ext>
            </a:extLst>
          </p:cNvPr>
          <p:cNvSpPr>
            <a:spLocks noGrp="1"/>
          </p:cNvSpPr>
          <p:nvPr>
            <p:ph type="title" hasCustomPrompt="1"/>
          </p:nvPr>
        </p:nvSpPr>
        <p:spPr/>
        <p:txBody>
          <a:bodyPr/>
          <a:lstStyle>
            <a:lvl1pPr>
              <a:defRPr/>
            </a:lvl1pPr>
          </a:lstStyle>
          <a:p>
            <a:r>
              <a:rPr lang="fr-FR" dirty="0"/>
              <a:t>TITLE OF THE SLIDE</a:t>
            </a:r>
          </a:p>
        </p:txBody>
      </p:sp>
    </p:spTree>
    <p:extLst>
      <p:ext uri="{BB962C8B-B14F-4D97-AF65-F5344CB8AC3E}">
        <p14:creationId xmlns:p14="http://schemas.microsoft.com/office/powerpoint/2010/main" val="3502420271"/>
      </p:ext>
    </p:extLst>
  </p:cSld>
  <p:clrMapOvr>
    <a:masterClrMapping/>
  </p:clrMapOvr>
  <p:extLst>
    <p:ext uri="{DCECCB84-F9BA-43D5-87BE-67443E8EF086}">
      <p15:sldGuideLst xmlns:p15="http://schemas.microsoft.com/office/powerpoint/2012/main">
        <p15:guide id="1" pos="248">
          <p15:clr>
            <a:srgbClr val="F26B43"/>
          </p15:clr>
        </p15:guide>
        <p15:guide id="2" pos="7425">
          <p15:clr>
            <a:srgbClr val="F26B43"/>
          </p15:clr>
        </p15:guide>
        <p15:guide id="3" orient="horz" pos="232">
          <p15:clr>
            <a:srgbClr val="F26B43"/>
          </p15:clr>
        </p15:guide>
        <p15:guide id="5" orient="horz" pos="1136">
          <p15:clr>
            <a:srgbClr val="F26B43"/>
          </p15:clr>
        </p15:guide>
        <p15:guide id="6" orient="horz" pos="3584">
          <p15:clr>
            <a:srgbClr val="F26B43"/>
          </p15:clr>
        </p15:guide>
        <p15:guide id="7" orient="horz" pos="3906">
          <p15:clr>
            <a:srgbClr val="F26B43"/>
          </p15:clr>
        </p15:guide>
        <p15:guide id="8" orient="horz" pos="4156">
          <p15:clr>
            <a:srgbClr val="F26B43"/>
          </p15:clr>
        </p15:guide>
        <p15:guide id="9" pos="306">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2">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3314" name="Picture 2" descr="See the source image">
            <a:extLst>
              <a:ext uri="{FF2B5EF4-FFF2-40B4-BE49-F238E27FC236}">
                <a16:creationId xmlns:a16="http://schemas.microsoft.com/office/drawing/2014/main" id="{47B405F5-7EDF-4D43-8161-1E854F598C90}"/>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28100" r="6054"/>
          <a:stretch/>
        </p:blipFill>
        <p:spPr bwMode="auto">
          <a:xfrm>
            <a:off x="1" y="0"/>
            <a:ext cx="2438399"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ee the source image">
            <a:extLst>
              <a:ext uri="{FF2B5EF4-FFF2-40B4-BE49-F238E27FC236}">
                <a16:creationId xmlns:a16="http://schemas.microsoft.com/office/drawing/2014/main" id="{AC10F888-95E7-42BC-94B1-F12B87A462AF}"/>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r="18760"/>
          <a:stretch/>
        </p:blipFill>
        <p:spPr bwMode="auto">
          <a:xfrm>
            <a:off x="0" y="4867275"/>
            <a:ext cx="242887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See the source image">
            <a:extLst>
              <a:ext uri="{FF2B5EF4-FFF2-40B4-BE49-F238E27FC236}">
                <a16:creationId xmlns:a16="http://schemas.microsoft.com/office/drawing/2014/main" id="{353E85A6-D59C-4637-9B9B-75D48EF1C62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l="8336" t="7243" r="15090" b="34529"/>
          <a:stretch/>
        </p:blipFill>
        <p:spPr bwMode="auto">
          <a:xfrm>
            <a:off x="0" y="2085975"/>
            <a:ext cx="2438400" cy="2819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t 4" hidden="1">
            <a:extLst>
              <a:ext uri="{FF2B5EF4-FFF2-40B4-BE49-F238E27FC236}">
                <a16:creationId xmlns:a16="http://schemas.microsoft.com/office/drawing/2014/main" id="{075C7A91-CC93-4B69-84A3-D6E6299E1C1C}"/>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8" imgW="532" imgH="530" progId="TCLayout.ActiveDocument.1">
                  <p:embed/>
                </p:oleObj>
              </mc:Choice>
              <mc:Fallback>
                <p:oleObj name="Diapositive think-cell" r:id="rId8" imgW="532" imgH="530" progId="TCLayout.ActiveDocument.1">
                  <p:embed/>
                  <p:pic>
                    <p:nvPicPr>
                      <p:cNvPr id="5" name="Objet 4" hidden="1">
                        <a:extLst>
                          <a:ext uri="{FF2B5EF4-FFF2-40B4-BE49-F238E27FC236}">
                            <a16:creationId xmlns:a16="http://schemas.microsoft.com/office/drawing/2014/main" id="{075C7A91-CC93-4B69-84A3-D6E6299E1C1C}"/>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455627D-8E54-4A37-802B-8C427B3EB1B5}"/>
              </a:ext>
            </a:extLst>
          </p:cNvPr>
          <p:cNvSpPr/>
          <p:nvPr userDrawn="1">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6000" b="1" i="0" baseline="0" dirty="0">
              <a:latin typeface="Arial Black" panose="020B0A04020102020204" pitchFamily="34" charset="0"/>
              <a:ea typeface="+mj-ea"/>
              <a:cs typeface="+mj-cs"/>
              <a:sym typeface="Arial Black" panose="020B0A04020102020204" pitchFamily="34" charset="0"/>
            </a:endParaRPr>
          </a:p>
        </p:txBody>
      </p:sp>
      <p:sp>
        <p:nvSpPr>
          <p:cNvPr id="23" name="Forme libre : forme 22">
            <a:extLst>
              <a:ext uri="{FF2B5EF4-FFF2-40B4-BE49-F238E27FC236}">
                <a16:creationId xmlns:a16="http://schemas.microsoft.com/office/drawing/2014/main" id="{66AEBE2B-012F-42BB-A823-995DB0D71DD2}"/>
              </a:ext>
            </a:extLst>
          </p:cNvPr>
          <p:cNvSpPr/>
          <p:nvPr userDrawn="1"/>
        </p:nvSpPr>
        <p:spPr>
          <a:xfrm rot="18932423">
            <a:off x="-954765" y="1427043"/>
            <a:ext cx="5372804" cy="530454"/>
          </a:xfrm>
          <a:custGeom>
            <a:avLst/>
            <a:gdLst>
              <a:gd name="connsiteX0" fmla="*/ 4832249 w 5372804"/>
              <a:gd name="connsiteY0" fmla="*/ 0 h 530454"/>
              <a:gd name="connsiteX1" fmla="*/ 5372804 w 5372804"/>
              <a:gd name="connsiteY1" fmla="*/ 530454 h 530454"/>
              <a:gd name="connsiteX2" fmla="*/ 0 w 5372804"/>
              <a:gd name="connsiteY2" fmla="*/ 530454 h 530454"/>
              <a:gd name="connsiteX3" fmla="*/ 520541 w 5372804"/>
              <a:gd name="connsiteY3" fmla="*/ 0 h 530454"/>
            </a:gdLst>
            <a:ahLst/>
            <a:cxnLst>
              <a:cxn ang="0">
                <a:pos x="connsiteX0" y="connsiteY0"/>
              </a:cxn>
              <a:cxn ang="0">
                <a:pos x="connsiteX1" y="connsiteY1"/>
              </a:cxn>
              <a:cxn ang="0">
                <a:pos x="connsiteX2" y="connsiteY2"/>
              </a:cxn>
              <a:cxn ang="0">
                <a:pos x="connsiteX3" y="connsiteY3"/>
              </a:cxn>
            </a:cxnLst>
            <a:rect l="l" t="t" r="r" b="b"/>
            <a:pathLst>
              <a:path w="5372804" h="530454">
                <a:moveTo>
                  <a:pt x="4832249" y="0"/>
                </a:moveTo>
                <a:lnTo>
                  <a:pt x="5372804" y="530454"/>
                </a:lnTo>
                <a:lnTo>
                  <a:pt x="0" y="530454"/>
                </a:lnTo>
                <a:lnTo>
                  <a:pt x="52054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orme libre : forme 20">
            <a:extLst>
              <a:ext uri="{FF2B5EF4-FFF2-40B4-BE49-F238E27FC236}">
                <a16:creationId xmlns:a16="http://schemas.microsoft.com/office/drawing/2014/main" id="{534AE452-7F08-4FA5-B95D-44688A32E41E}"/>
              </a:ext>
            </a:extLst>
          </p:cNvPr>
          <p:cNvSpPr/>
          <p:nvPr userDrawn="1"/>
        </p:nvSpPr>
        <p:spPr>
          <a:xfrm rot="18932423">
            <a:off x="-735098" y="889565"/>
            <a:ext cx="3838044" cy="530454"/>
          </a:xfrm>
          <a:custGeom>
            <a:avLst/>
            <a:gdLst>
              <a:gd name="connsiteX0" fmla="*/ 3297489 w 3838044"/>
              <a:gd name="connsiteY0" fmla="*/ 0 h 530454"/>
              <a:gd name="connsiteX1" fmla="*/ 3838044 w 3838044"/>
              <a:gd name="connsiteY1" fmla="*/ 530454 h 530454"/>
              <a:gd name="connsiteX2" fmla="*/ 0 w 3838044"/>
              <a:gd name="connsiteY2" fmla="*/ 530454 h 530454"/>
              <a:gd name="connsiteX3" fmla="*/ 520541 w 3838044"/>
              <a:gd name="connsiteY3" fmla="*/ 0 h 530454"/>
            </a:gdLst>
            <a:ahLst/>
            <a:cxnLst>
              <a:cxn ang="0">
                <a:pos x="connsiteX0" y="connsiteY0"/>
              </a:cxn>
              <a:cxn ang="0">
                <a:pos x="connsiteX1" y="connsiteY1"/>
              </a:cxn>
              <a:cxn ang="0">
                <a:pos x="connsiteX2" y="connsiteY2"/>
              </a:cxn>
              <a:cxn ang="0">
                <a:pos x="connsiteX3" y="connsiteY3"/>
              </a:cxn>
            </a:cxnLst>
            <a:rect l="l" t="t" r="r" b="b"/>
            <a:pathLst>
              <a:path w="3838044" h="530454">
                <a:moveTo>
                  <a:pt x="3297489" y="0"/>
                </a:moveTo>
                <a:lnTo>
                  <a:pt x="3838044" y="530454"/>
                </a:lnTo>
                <a:lnTo>
                  <a:pt x="0" y="530454"/>
                </a:lnTo>
                <a:lnTo>
                  <a:pt x="52054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 name="Sous-titre 2">
            <a:extLst>
              <a:ext uri="{FF2B5EF4-FFF2-40B4-BE49-F238E27FC236}">
                <a16:creationId xmlns:a16="http://schemas.microsoft.com/office/drawing/2014/main" id="{E9CCE011-2916-434D-A5D2-7A96A56EDFB2}"/>
              </a:ext>
            </a:extLst>
          </p:cNvPr>
          <p:cNvSpPr>
            <a:spLocks noGrp="1"/>
          </p:cNvSpPr>
          <p:nvPr>
            <p:ph type="subTitle" idx="1" hasCustomPrompt="1"/>
          </p:nvPr>
        </p:nvSpPr>
        <p:spPr>
          <a:xfrm>
            <a:off x="459131" y="3001503"/>
            <a:ext cx="7551997" cy="424732"/>
          </a:xfrm>
        </p:spPr>
        <p:txBody>
          <a:bodyPr wrap="square" lIns="108000" rIns="180000">
            <a:spAutoFit/>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 of the presentation</a:t>
            </a:r>
          </a:p>
        </p:txBody>
      </p:sp>
      <p:sp>
        <p:nvSpPr>
          <p:cNvPr id="19" name="Espace réservé de la date 3">
            <a:extLst>
              <a:ext uri="{FF2B5EF4-FFF2-40B4-BE49-F238E27FC236}">
                <a16:creationId xmlns:a16="http://schemas.microsoft.com/office/drawing/2014/main" id="{11CD5301-9586-45EF-BD7D-6FD0A6A5B078}"/>
              </a:ext>
            </a:extLst>
          </p:cNvPr>
          <p:cNvSpPr>
            <a:spLocks noGrp="1"/>
          </p:cNvSpPr>
          <p:nvPr>
            <p:ph type="dt" sz="half" idx="10"/>
          </p:nvPr>
        </p:nvSpPr>
        <p:spPr>
          <a:xfrm>
            <a:off x="459132" y="4402897"/>
            <a:ext cx="1361105" cy="215444"/>
          </a:xfrm>
          <a:prstGeom prst="rect">
            <a:avLst/>
          </a:prstGeom>
        </p:spPr>
        <p:txBody>
          <a:bodyPr wrap="none" lIns="108000" tIns="0" rIns="180000" bIns="0">
            <a:spAutoFit/>
          </a:bodyPr>
          <a:lstStyle>
            <a:lvl1pPr>
              <a:defRPr sz="1400">
                <a:solidFill>
                  <a:schemeClr val="bg1"/>
                </a:solidFill>
              </a:defRPr>
            </a:lvl1pPr>
          </a:lstStyle>
          <a:p>
            <a:fld id="{BC882573-CF8D-477B-8EF6-9CF97BBEDB1A}" type="datetime3">
              <a:rPr lang="en-GB" smtClean="0"/>
              <a:t>19 March, 2024</a:t>
            </a:fld>
            <a:endParaRPr lang="en-GB" dirty="0"/>
          </a:p>
        </p:txBody>
      </p:sp>
      <p:sp>
        <p:nvSpPr>
          <p:cNvPr id="24" name="Titre 1">
            <a:extLst>
              <a:ext uri="{FF2B5EF4-FFF2-40B4-BE49-F238E27FC236}">
                <a16:creationId xmlns:a16="http://schemas.microsoft.com/office/drawing/2014/main" id="{282677E1-E7D7-461C-9F6D-B1708372F571}"/>
              </a:ext>
            </a:extLst>
          </p:cNvPr>
          <p:cNvSpPr>
            <a:spLocks noGrp="1"/>
          </p:cNvSpPr>
          <p:nvPr>
            <p:ph type="ctrTitle" hasCustomPrompt="1"/>
          </p:nvPr>
        </p:nvSpPr>
        <p:spPr>
          <a:xfrm>
            <a:off x="459207" y="521852"/>
            <a:ext cx="7551997" cy="2475348"/>
          </a:xfrm>
        </p:spPr>
        <p:txBody>
          <a:bodyPr lIns="72000" anchor="t">
            <a:noAutofit/>
          </a:bodyPr>
          <a:lstStyle>
            <a:lvl1pPr algn="l">
              <a:lnSpc>
                <a:spcPct val="80000"/>
              </a:lnSpc>
              <a:defRPr sz="6000" b="1" cap="all" spc="-200" baseline="0">
                <a:solidFill>
                  <a:schemeClr val="bg1"/>
                </a:solidFill>
                <a:latin typeface="Arial Black" panose="020B0A04020102020204" pitchFamily="34" charset="0"/>
              </a:defRPr>
            </a:lvl1pPr>
          </a:lstStyle>
          <a:p>
            <a:r>
              <a:rPr lang="en-GB" dirty="0"/>
              <a:t>TITLE OF THE SLIDE</a:t>
            </a:r>
          </a:p>
        </p:txBody>
      </p:sp>
      <p:sp>
        <p:nvSpPr>
          <p:cNvPr id="26" name="Espace réservé du texte 8">
            <a:extLst>
              <a:ext uri="{FF2B5EF4-FFF2-40B4-BE49-F238E27FC236}">
                <a16:creationId xmlns:a16="http://schemas.microsoft.com/office/drawing/2014/main" id="{0BD763C4-0BC2-41C5-BDBA-5850D945CFF6}"/>
              </a:ext>
            </a:extLst>
          </p:cNvPr>
          <p:cNvSpPr>
            <a:spLocks noGrp="1"/>
          </p:cNvSpPr>
          <p:nvPr>
            <p:ph type="body" sz="quarter" idx="12" hasCustomPrompt="1"/>
          </p:nvPr>
        </p:nvSpPr>
        <p:spPr>
          <a:xfrm>
            <a:off x="459132" y="4014515"/>
            <a:ext cx="2578642" cy="369332"/>
          </a:xfrm>
        </p:spPr>
        <p:txBody>
          <a:bodyPr wrap="none" lIns="108000">
            <a:spAutoFit/>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Name of the speaker</a:t>
            </a:r>
          </a:p>
        </p:txBody>
      </p:sp>
      <p:sp>
        <p:nvSpPr>
          <p:cNvPr id="28" name="Espace réservé du numéro de diapositive 5">
            <a:extLst>
              <a:ext uri="{FF2B5EF4-FFF2-40B4-BE49-F238E27FC236}">
                <a16:creationId xmlns:a16="http://schemas.microsoft.com/office/drawing/2014/main" id="{F0EC7F7D-26C5-4B17-A6CE-0BC7483B7A12}"/>
              </a:ext>
            </a:extLst>
          </p:cNvPr>
          <p:cNvSpPr>
            <a:spLocks noGrp="1"/>
          </p:cNvSpPr>
          <p:nvPr>
            <p:ph type="sldNum" sz="quarter" idx="4"/>
          </p:nvPr>
        </p:nvSpPr>
        <p:spPr>
          <a:xfrm>
            <a:off x="382932" y="6219234"/>
            <a:ext cx="360037" cy="365125"/>
          </a:xfrm>
          <a:prstGeom prst="rect">
            <a:avLst/>
          </a:prstGeom>
        </p:spPr>
        <p:txBody>
          <a:bodyPr vert="horz" lIns="0" tIns="45720" rIns="0" bIns="45720" rtlCol="0" anchor="ctr"/>
          <a:lstStyle>
            <a:lvl1pPr algn="r">
              <a:defRPr sz="900" b="1">
                <a:solidFill>
                  <a:schemeClr val="bg2">
                    <a:lumMod val="75000"/>
                  </a:schemeClr>
                </a:solidFill>
                <a:latin typeface="+mj-lt"/>
              </a:defRPr>
            </a:lvl1pPr>
          </a:lstStyle>
          <a:p>
            <a:fld id="{D61AABEC-672F-4B68-B914-690DA978312C}" type="slidenum">
              <a:rPr lang="en-GB" smtClean="0"/>
              <a:pPr/>
              <a:t>‹#›</a:t>
            </a:fld>
            <a:r>
              <a:rPr lang="en-GB" dirty="0"/>
              <a:t> ‒ </a:t>
            </a:r>
          </a:p>
        </p:txBody>
      </p:sp>
    </p:spTree>
    <p:extLst>
      <p:ext uri="{BB962C8B-B14F-4D97-AF65-F5344CB8AC3E}">
        <p14:creationId xmlns:p14="http://schemas.microsoft.com/office/powerpoint/2010/main" val="3772497890"/>
      </p:ext>
    </p:extLst>
  </p:cSld>
  <p:clrMapOvr>
    <a:masterClrMapping/>
  </p:clrMapOvr>
  <p:extLst>
    <p:ext uri="{DCECCB84-F9BA-43D5-87BE-67443E8EF086}">
      <p15:sldGuideLst xmlns:p15="http://schemas.microsoft.com/office/powerpoint/2012/main">
        <p15:guide id="1" pos="288">
          <p15:clr>
            <a:srgbClr val="F26B43"/>
          </p15:clr>
        </p15:guide>
        <p15:guide id="2" pos="360">
          <p15:clr>
            <a:srgbClr val="A4A3A4"/>
          </p15:clr>
        </p15:guide>
        <p15:guide id="3" orient="horz" pos="329">
          <p15:clr>
            <a:srgbClr val="F26B43"/>
          </p15:clr>
        </p15:guide>
        <p15:guide id="4" orient="horz" pos="1888">
          <p15:clr>
            <a:srgbClr val="F26B43"/>
          </p15:clr>
        </p15:guide>
        <p15:guide id="5" orient="horz" pos="3317">
          <p15:clr>
            <a:srgbClr val="F26B43"/>
          </p15:clr>
        </p15:guide>
        <p15:guide id="6" orient="horz" pos="3929">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Whit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2" y="97200"/>
            <a:ext cx="10883100" cy="612000"/>
          </a:xfrm>
          <a:prstGeom prst="rect">
            <a:avLst/>
          </a:prstGeom>
        </p:spPr>
        <p:txBody>
          <a:bodyPr wrap="square" lIns="0" tIns="0" rIns="0" bIns="0" anchor="ctr" anchorCtr="0">
            <a:noAutofit/>
          </a:bodyPr>
          <a:lstStyle>
            <a:lvl1pPr algn="l">
              <a:lnSpc>
                <a:spcPct val="90000"/>
              </a:lnSpc>
              <a:defRPr sz="3200"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hasCustomPrompt="1"/>
          </p:nvPr>
        </p:nvSpPr>
        <p:spPr>
          <a:xfrm>
            <a:off x="470400" y="982800"/>
            <a:ext cx="11543800" cy="5400000"/>
          </a:xfrm>
          <a:prstGeom prst="rect">
            <a:avLst/>
          </a:prstGeom>
        </p:spPr>
        <p:txBody>
          <a:bodyPr lIns="0" tIns="0" rIns="0" bIns="0"/>
          <a:lstStyle>
            <a:lvl1pPr marL="243411" indent="-243411">
              <a:lnSpc>
                <a:spcPct val="100000"/>
              </a:lnSpc>
              <a:spcBef>
                <a:spcPts val="1067"/>
              </a:spcBef>
              <a:buFont typeface="Arial" pitchFamily="34" charset="0"/>
              <a:buChar char="•"/>
              <a:defRPr sz="2400"/>
            </a:lvl1pPr>
            <a:lvl2pPr marL="478355" indent="-234945">
              <a:lnSpc>
                <a:spcPct val="100000"/>
              </a:lnSpc>
              <a:spcBef>
                <a:spcPts val="1067"/>
              </a:spcBef>
              <a:buClr>
                <a:schemeClr val="tx1"/>
              </a:buClr>
              <a:buFont typeface="Calibri" pitchFamily="34" charset="0"/>
              <a:buChar char="─"/>
              <a:defRPr sz="2133"/>
            </a:lvl2pPr>
            <a:lvl3pPr marL="717533" indent="-239178">
              <a:lnSpc>
                <a:spcPct val="100000"/>
              </a:lnSpc>
              <a:spcBef>
                <a:spcPts val="1067"/>
              </a:spcBef>
              <a:buClr>
                <a:schemeClr val="tx1"/>
              </a:buClr>
              <a:buFont typeface="Wingdings" pitchFamily="2" charset="2"/>
              <a:buChar char="§"/>
              <a:defRPr sz="1867"/>
            </a:lvl3pPr>
            <a:lvl4pPr marL="956709" indent="-239178">
              <a:lnSpc>
                <a:spcPct val="100000"/>
              </a:lnSpc>
              <a:spcBef>
                <a:spcPts val="1067"/>
              </a:spcBef>
              <a:defRPr sz="1600"/>
            </a:lvl4pPr>
            <a:lvl5pPr marL="1195887" indent="-239178">
              <a:lnSpc>
                <a:spcPct val="100000"/>
              </a:lnSpc>
              <a:spcBef>
                <a:spcPts val="1067"/>
              </a:spcBef>
              <a:buFont typeface="Calibri" pitchFamily="34" charset="0"/>
              <a:buChar char="─"/>
              <a:defRPr sz="1333"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sz="1600" noProof="0" dirty="0"/>
              <a:t>Fourth level</a:t>
            </a:r>
          </a:p>
          <a:p>
            <a:pPr lvl="4"/>
            <a:r>
              <a:rPr lang="en-US" sz="1333" noProof="0" dirty="0"/>
              <a:t>Fifth level</a:t>
            </a:r>
            <a:endParaRPr lang="en-US" noProof="0" dirty="0"/>
          </a:p>
          <a:p>
            <a:pPr lvl="3"/>
            <a:endParaRPr lang="en-US" noProof="0" dirty="0"/>
          </a:p>
        </p:txBody>
      </p:sp>
      <p:sp>
        <p:nvSpPr>
          <p:cNvPr id="44" name="Foliennummernplatzhalter 5"/>
          <p:cNvSpPr>
            <a:spLocks noGrp="1"/>
          </p:cNvSpPr>
          <p:nvPr>
            <p:ph type="sldNum" sz="quarter" idx="12"/>
          </p:nvPr>
        </p:nvSpPr>
        <p:spPr>
          <a:xfrm>
            <a:off x="11748662" y="6504847"/>
            <a:ext cx="243656" cy="246221"/>
          </a:xfrm>
          <a:prstGeom prst="rect">
            <a:avLst/>
          </a:prstGeom>
        </p:spPr>
        <p:txBody>
          <a:bodyPr wrap="none" lIns="0" tIns="0" rIns="0" bIns="0" anchor="b" anchorCtr="0">
            <a:spAutoFit/>
          </a:bodyPr>
          <a:lstStyle>
            <a:lvl1pPr algn="r">
              <a:defRPr sz="1600" b="1"/>
            </a:lvl1pPr>
          </a:lstStyle>
          <a:p>
            <a:pPr defTabSz="1232228">
              <a:defRPr/>
            </a:pPr>
            <a:fld id="{99DB18A3-D21F-4BB0-9E84-DFB029941648}" type="slidenum">
              <a:rPr lang="de-DE" smtClean="0">
                <a:solidFill>
                  <a:srgbClr val="1F497D"/>
                </a:solidFill>
                <a:latin typeface="Calibri"/>
              </a:rPr>
              <a:pPr defTabSz="1232228">
                <a:defRPr/>
              </a:pPr>
              <a:t>‹#›</a:t>
            </a:fld>
            <a:endParaRPr lang="de-DE" dirty="0">
              <a:solidFill>
                <a:srgbClr val="1F497D"/>
              </a:solidFill>
              <a:latin typeface="Calibri"/>
            </a:endParaRPr>
          </a:p>
        </p:txBody>
      </p:sp>
      <p:sp>
        <p:nvSpPr>
          <p:cNvPr id="6" name="Espace réservé du numéro de diapositive 5"/>
          <p:cNvSpPr txBox="1">
            <a:spLocks/>
          </p:cNvSpPr>
          <p:nvPr userDrawn="1"/>
        </p:nvSpPr>
        <p:spPr>
          <a:xfrm>
            <a:off x="382932" y="6219234"/>
            <a:ext cx="360037" cy="365125"/>
          </a:xfrm>
          <a:prstGeom prst="rect">
            <a:avLst/>
          </a:prstGeom>
        </p:spPr>
        <p:txBody>
          <a:bodyPr vert="horz" lIns="0" tIns="45720" rIns="0" bIns="45720" rtlCol="0" anchor="ctr"/>
          <a:lstStyle>
            <a:defPPr>
              <a:defRPr lang="fr-FR"/>
            </a:defPPr>
            <a:lvl1pPr marL="0" algn="r" defTabSz="914400" rtl="0" eaLnBrk="1" latinLnBrk="0" hangingPunct="1">
              <a:defRPr sz="900" b="1" kern="1200">
                <a:solidFill>
                  <a:schemeClr val="bg2">
                    <a:lumMod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1AABEC-672F-4B68-B914-690DA978312C}" type="slidenum">
              <a:rPr lang="en-GB" smtClean="0"/>
              <a:pPr/>
              <a:t>‹#›</a:t>
            </a:fld>
            <a:r>
              <a:rPr lang="en-GB" dirty="0"/>
              <a:t> ‒ </a:t>
            </a:r>
          </a:p>
        </p:txBody>
      </p:sp>
    </p:spTree>
    <p:extLst>
      <p:ext uri="{BB962C8B-B14F-4D97-AF65-F5344CB8AC3E}">
        <p14:creationId xmlns:p14="http://schemas.microsoft.com/office/powerpoint/2010/main" val="419818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4" name="Objet 3" hidden="1">
            <a:extLst>
              <a:ext uri="{FF2B5EF4-FFF2-40B4-BE49-F238E27FC236}">
                <a16:creationId xmlns:a16="http://schemas.microsoft.com/office/drawing/2014/main" id="{5CF9A8CD-44E6-43DE-97D8-919ABD05CE1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4" name="Objet 3" hidden="1">
                        <a:extLst>
                          <a:ext uri="{FF2B5EF4-FFF2-40B4-BE49-F238E27FC236}">
                            <a16:creationId xmlns:a16="http://schemas.microsoft.com/office/drawing/2014/main" id="{5CF9A8CD-44E6-43DE-97D8-919ABD05CE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C1DD757-038C-457E-9D36-3DDC777DAD6B}"/>
              </a:ext>
            </a:extLst>
          </p:cNvPr>
          <p:cNvSpPr/>
          <p:nvPr userDrawn="1">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2800" b="1" i="0" baseline="0" dirty="0">
              <a:latin typeface="Arial Black" panose="020B0A04020102020204" pitchFamily="34" charset="0"/>
              <a:ea typeface="+mj-ea"/>
              <a:cs typeface="+mj-cs"/>
              <a:sym typeface="Arial Black" panose="020B0A04020102020204" pitchFamily="34" charset="0"/>
            </a:endParaRPr>
          </a:p>
        </p:txBody>
      </p:sp>
      <p:sp>
        <p:nvSpPr>
          <p:cNvPr id="3" name="Content Placeholder 2">
            <a:extLst>
              <a:ext uri="{FF2B5EF4-FFF2-40B4-BE49-F238E27FC236}">
                <a16:creationId xmlns:a16="http://schemas.microsoft.com/office/drawing/2014/main" id="{1703231E-4063-4D72-A4F3-5BF19050C303}"/>
              </a:ext>
            </a:extLst>
          </p:cNvPr>
          <p:cNvSpPr>
            <a:spLocks noGrp="1"/>
          </p:cNvSpPr>
          <p:nvPr>
            <p:ph idx="1" hasCustomPrompt="1"/>
          </p:nvPr>
        </p:nvSpPr>
        <p:spPr>
          <a:xfrm>
            <a:off x="404786" y="1808820"/>
            <a:ext cx="7584906" cy="3868080"/>
          </a:xfrm>
          <a:prstGeom prst="rect">
            <a:avLst/>
          </a:prstGeom>
        </p:spPr>
        <p:txBody>
          <a:bodyPr>
            <a:noAutofit/>
          </a:bodyPr>
          <a:lstStyle>
            <a:lvl1pPr>
              <a:spcBef>
                <a:spcPts val="1800"/>
              </a:spcBef>
              <a:defRPr sz="1600">
                <a:solidFill>
                  <a:schemeClr val="tx1"/>
                </a:solidFill>
              </a:defRPr>
            </a:lvl1pPr>
            <a:lvl2pPr>
              <a:defRPr sz="1600">
                <a:solidFill>
                  <a:schemeClr val="tx1"/>
                </a:solidFill>
              </a:defRPr>
            </a:lvl2pPr>
            <a:lvl3pPr>
              <a:defRPr sz="1400">
                <a:solidFill>
                  <a:schemeClr val="tx1"/>
                </a:solidFill>
              </a:defRPr>
            </a:lvl3pPr>
            <a:lvl4pPr>
              <a:defRPr>
                <a:solidFill>
                  <a:schemeClr val="bg2"/>
                </a:solidFill>
              </a:defRPr>
            </a:lvl4pPr>
            <a:lvl5pPr>
              <a:defRPr>
                <a:solidFill>
                  <a:schemeClr val="bg2"/>
                </a:solidFill>
              </a:defRPr>
            </a:lvl5pPr>
          </a:lstStyle>
          <a:p>
            <a:pPr lvl="0"/>
            <a:r>
              <a:rPr lang="en-GB" dirty="0"/>
              <a:t>Your text here</a:t>
            </a:r>
          </a:p>
          <a:p>
            <a:pPr lvl="1"/>
            <a:r>
              <a:rPr lang="en-GB" dirty="0"/>
              <a:t>Text level 1</a:t>
            </a:r>
          </a:p>
          <a:p>
            <a:pPr lvl="2"/>
            <a:r>
              <a:rPr lang="en-GB" dirty="0"/>
              <a:t>Text level 2</a:t>
            </a:r>
          </a:p>
        </p:txBody>
      </p:sp>
      <p:sp>
        <p:nvSpPr>
          <p:cNvPr id="6" name="Text Placeholder 5">
            <a:extLst>
              <a:ext uri="{FF2B5EF4-FFF2-40B4-BE49-F238E27FC236}">
                <a16:creationId xmlns:a16="http://schemas.microsoft.com/office/drawing/2014/main" id="{77735C07-2264-401E-9223-98C1CA429B7F}"/>
              </a:ext>
            </a:extLst>
          </p:cNvPr>
          <p:cNvSpPr>
            <a:spLocks noGrp="1"/>
          </p:cNvSpPr>
          <p:nvPr>
            <p:ph type="body" sz="quarter" idx="15" hasCustomPrompt="1"/>
          </p:nvPr>
        </p:nvSpPr>
        <p:spPr>
          <a:xfrm>
            <a:off x="404786" y="1357678"/>
            <a:ext cx="2311063" cy="353943"/>
          </a:xfrm>
          <a:prstGeom prst="rect">
            <a:avLst/>
          </a:prstGeom>
          <a:noFill/>
        </p:spPr>
        <p:txBody>
          <a:bodyPr wrap="none" lIns="72000" rIns="72000" bIns="0">
            <a:spAutoFit/>
          </a:bodyPr>
          <a:lstStyle>
            <a:lvl1pPr marL="0" indent="0">
              <a:buNone/>
              <a:defRPr sz="2000">
                <a:solidFill>
                  <a:schemeClr val="tx2"/>
                </a:solidFill>
              </a:defRPr>
            </a:lvl1pPr>
          </a:lstStyle>
          <a:p>
            <a:pPr lvl="0"/>
            <a:r>
              <a:rPr lang="en-GB" dirty="0"/>
              <a:t>Subtitle of the slide</a:t>
            </a:r>
          </a:p>
        </p:txBody>
      </p:sp>
      <p:sp>
        <p:nvSpPr>
          <p:cNvPr id="10" name="Text Placeholder 8">
            <a:extLst>
              <a:ext uri="{FF2B5EF4-FFF2-40B4-BE49-F238E27FC236}">
                <a16:creationId xmlns:a16="http://schemas.microsoft.com/office/drawing/2014/main" id="{A72C4E26-BE79-4277-9CB6-37B313081844}"/>
              </a:ext>
            </a:extLst>
          </p:cNvPr>
          <p:cNvSpPr>
            <a:spLocks noGrp="1"/>
          </p:cNvSpPr>
          <p:nvPr>
            <p:ph type="body" sz="quarter" idx="17" hasCustomPrompt="1"/>
          </p:nvPr>
        </p:nvSpPr>
        <p:spPr>
          <a:xfrm>
            <a:off x="404786" y="5914632"/>
            <a:ext cx="11463417" cy="215444"/>
          </a:xfrm>
          <a:prstGeom prst="rect">
            <a:avLst/>
          </a:prstGeom>
        </p:spPr>
        <p:txBody>
          <a:bodyPr wrap="square" lIns="72000" anchor="b">
            <a:spAutoFit/>
          </a:bodyPr>
          <a:lstStyle>
            <a:lvl1pPr marL="0" indent="0">
              <a:buNone/>
              <a:defRPr sz="800" b="0" i="1">
                <a:solidFill>
                  <a:schemeClr val="bg1">
                    <a:lumMod val="50000"/>
                  </a:schemeClr>
                </a:solidFill>
              </a:defRPr>
            </a:lvl1pPr>
            <a:lvl2pPr marL="133350" indent="0">
              <a:buNone/>
              <a:defRPr/>
            </a:lvl2pPr>
            <a:lvl3pPr marL="542925" indent="0">
              <a:buNone/>
              <a:defRPr/>
            </a:lvl3pPr>
            <a:lvl4pPr marL="758825" indent="0">
              <a:buNone/>
              <a:defRPr/>
            </a:lvl4pPr>
            <a:lvl5pPr marL="1033463" indent="0">
              <a:buNone/>
              <a:defRPr/>
            </a:lvl5pPr>
          </a:lstStyle>
          <a:p>
            <a:pPr lvl="0"/>
            <a:r>
              <a:rPr lang="en-GB" dirty="0"/>
              <a:t>Sources:</a:t>
            </a:r>
          </a:p>
        </p:txBody>
      </p:sp>
      <p:sp>
        <p:nvSpPr>
          <p:cNvPr id="7" name="Espace réservé du numéro de diapositive 6">
            <a:extLst>
              <a:ext uri="{FF2B5EF4-FFF2-40B4-BE49-F238E27FC236}">
                <a16:creationId xmlns:a16="http://schemas.microsoft.com/office/drawing/2014/main" id="{6426E006-4F5B-402C-916F-29E383EE0863}"/>
              </a:ext>
            </a:extLst>
          </p:cNvPr>
          <p:cNvSpPr>
            <a:spLocks noGrp="1"/>
          </p:cNvSpPr>
          <p:nvPr>
            <p:ph type="sldNum" sz="quarter" idx="18"/>
          </p:nvPr>
        </p:nvSpPr>
        <p:spPr/>
        <p:txBody>
          <a:bodyPr/>
          <a:lstStyle/>
          <a:p>
            <a:fld id="{D61AABEC-672F-4B68-B914-690DA978312C}" type="slidenum">
              <a:rPr lang="en-GB" smtClean="0"/>
              <a:pPr/>
              <a:t>‹#›</a:t>
            </a:fld>
            <a:r>
              <a:rPr lang="en-GB" dirty="0"/>
              <a:t> ‒ </a:t>
            </a:r>
          </a:p>
        </p:txBody>
      </p:sp>
      <p:sp>
        <p:nvSpPr>
          <p:cNvPr id="8" name="Titre 7">
            <a:extLst>
              <a:ext uri="{FF2B5EF4-FFF2-40B4-BE49-F238E27FC236}">
                <a16:creationId xmlns:a16="http://schemas.microsoft.com/office/drawing/2014/main" id="{E05915BF-F664-49DE-8489-CADDC55CA228}"/>
              </a:ext>
            </a:extLst>
          </p:cNvPr>
          <p:cNvSpPr>
            <a:spLocks noGrp="1"/>
          </p:cNvSpPr>
          <p:nvPr>
            <p:ph type="title" hasCustomPrompt="1"/>
          </p:nvPr>
        </p:nvSpPr>
        <p:spPr/>
        <p:txBody>
          <a:bodyPr/>
          <a:lstStyle>
            <a:lvl1pPr>
              <a:defRPr/>
            </a:lvl1pPr>
          </a:lstStyle>
          <a:p>
            <a:r>
              <a:rPr lang="fr-FR" dirty="0"/>
              <a:t>TITLE OF THE SLIDE</a:t>
            </a:r>
          </a:p>
        </p:txBody>
      </p:sp>
      <p:sp>
        <p:nvSpPr>
          <p:cNvPr id="9" name="Cadre 8">
            <a:extLst>
              <a:ext uri="{FF2B5EF4-FFF2-40B4-BE49-F238E27FC236}">
                <a16:creationId xmlns:a16="http://schemas.microsoft.com/office/drawing/2014/main" id="{2F76EB0B-D792-435A-A672-36B46B20BA9C}"/>
              </a:ext>
            </a:extLst>
          </p:cNvPr>
          <p:cNvSpPr/>
          <p:nvPr userDrawn="1"/>
        </p:nvSpPr>
        <p:spPr>
          <a:xfrm>
            <a:off x="0" y="0"/>
            <a:ext cx="12192000" cy="6858000"/>
          </a:xfrm>
          <a:prstGeom prst="frame">
            <a:avLst>
              <a:gd name="adj1" fmla="val 16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532104704"/>
      </p:ext>
    </p:extLst>
  </p:cSld>
  <p:clrMapOvr>
    <a:masterClrMapping/>
  </p:clrMapOvr>
  <p:extLst>
    <p:ext uri="{DCECCB84-F9BA-43D5-87BE-67443E8EF086}">
      <p15:sldGuideLst xmlns:p15="http://schemas.microsoft.com/office/powerpoint/2012/main">
        <p15:guide id="1" pos="248">
          <p15:clr>
            <a:srgbClr val="F26B43"/>
          </p15:clr>
        </p15:guide>
        <p15:guide id="2" pos="7425">
          <p15:clr>
            <a:srgbClr val="F26B43"/>
          </p15:clr>
        </p15:guide>
        <p15:guide id="3" orient="horz" pos="232">
          <p15:clr>
            <a:srgbClr val="F26B43"/>
          </p15:clr>
        </p15:guide>
        <p15:guide id="5" orient="horz" pos="1136">
          <p15:clr>
            <a:srgbClr val="F26B43"/>
          </p15:clr>
        </p15:guide>
        <p15:guide id="6" orient="horz" pos="3584">
          <p15:clr>
            <a:srgbClr val="F26B43"/>
          </p15:clr>
        </p15:guide>
        <p15:guide id="7" orient="horz" pos="3906">
          <p15:clr>
            <a:srgbClr val="F26B43"/>
          </p15:clr>
        </p15:guide>
        <p15:guide id="8" orient="horz" pos="4156">
          <p15:clr>
            <a:srgbClr val="F26B43"/>
          </p15:clr>
        </p15:guide>
        <p15:guide id="9" pos="306">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6" y="331098"/>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30201" y="1851257"/>
            <a:ext cx="10493855" cy="35240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1123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0" y="857958"/>
            <a:ext cx="8964213" cy="615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1" y="331098"/>
            <a:ext cx="8820377"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13343" y="4641740"/>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Edit Master text styles</a:t>
            </a:r>
          </a:p>
          <a:p>
            <a:pPr lvl="1"/>
            <a:r>
              <a:rPr lang="en-US"/>
              <a:t>Second level</a:t>
            </a:r>
          </a:p>
        </p:txBody>
      </p:sp>
      <p:sp>
        <p:nvSpPr>
          <p:cNvPr id="9" name="Text Placeholder 10"/>
          <p:cNvSpPr>
            <a:spLocks noGrp="1"/>
          </p:cNvSpPr>
          <p:nvPr>
            <p:ph type="body" sz="quarter" idx="15"/>
          </p:nvPr>
        </p:nvSpPr>
        <p:spPr>
          <a:xfrm>
            <a:off x="3292448" y="4641740"/>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Edit Master text styles</a:t>
            </a:r>
          </a:p>
          <a:p>
            <a:pPr lvl="1"/>
            <a:r>
              <a:rPr lang="en-US"/>
              <a:t>Second level</a:t>
            </a:r>
          </a:p>
        </p:txBody>
      </p:sp>
      <p:sp>
        <p:nvSpPr>
          <p:cNvPr id="7" name="Picture Placeholder 6"/>
          <p:cNvSpPr>
            <a:spLocks noGrp="1"/>
          </p:cNvSpPr>
          <p:nvPr>
            <p:ph type="pic" sz="quarter" idx="16"/>
          </p:nvPr>
        </p:nvSpPr>
        <p:spPr>
          <a:xfrm>
            <a:off x="313343" y="2441471"/>
            <a:ext cx="2598440" cy="2067189"/>
          </a:xfrm>
        </p:spPr>
        <p:txBody>
          <a:bodyPr lIns="72000" tIns="72000" rIns="72000" bIns="72000">
            <a:normAutofit/>
          </a:bodyPr>
          <a:lstStyle>
            <a:lvl1pPr>
              <a:defRPr sz="1467">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313343" y="1851258"/>
            <a:ext cx="2598440" cy="590213"/>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Edit Master text styles</a:t>
            </a:r>
          </a:p>
        </p:txBody>
      </p:sp>
      <p:sp>
        <p:nvSpPr>
          <p:cNvPr id="14" name="Text Placeholder 10"/>
          <p:cNvSpPr>
            <a:spLocks noGrp="1"/>
          </p:cNvSpPr>
          <p:nvPr>
            <p:ph type="body" sz="quarter" idx="19"/>
          </p:nvPr>
        </p:nvSpPr>
        <p:spPr>
          <a:xfrm>
            <a:off x="3292448" y="1851258"/>
            <a:ext cx="2598440" cy="590213"/>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Edit Master text styles</a:t>
            </a:r>
          </a:p>
        </p:txBody>
      </p:sp>
      <p:sp>
        <p:nvSpPr>
          <p:cNvPr id="12" name="Picture Placeholder 6"/>
          <p:cNvSpPr>
            <a:spLocks noGrp="1"/>
          </p:cNvSpPr>
          <p:nvPr>
            <p:ph type="pic" sz="quarter" idx="17"/>
          </p:nvPr>
        </p:nvSpPr>
        <p:spPr>
          <a:xfrm>
            <a:off x="3292448" y="2441471"/>
            <a:ext cx="2598440" cy="2067189"/>
          </a:xfrm>
        </p:spPr>
        <p:txBody>
          <a:bodyPr lIns="72000" tIns="72000" rIns="72000" bIns="72000">
            <a:normAutofit/>
          </a:bodyPr>
          <a:lstStyle>
            <a:lvl1pPr>
              <a:defRPr sz="1467">
                <a:solidFill>
                  <a:schemeClr val="bg2"/>
                </a:solidFill>
              </a:defRPr>
            </a:lvl1pPr>
          </a:lstStyle>
          <a:p>
            <a:r>
              <a:rPr lang="en-US" dirty="0"/>
              <a:t>Click icon to add picture</a:t>
            </a:r>
            <a:endParaRPr lang="en-GB" dirty="0"/>
          </a:p>
        </p:txBody>
      </p:sp>
      <p:sp>
        <p:nvSpPr>
          <p:cNvPr id="15" name="Text Placeholder 10"/>
          <p:cNvSpPr>
            <a:spLocks noGrp="1"/>
          </p:cNvSpPr>
          <p:nvPr>
            <p:ph type="body" sz="quarter" idx="20"/>
          </p:nvPr>
        </p:nvSpPr>
        <p:spPr>
          <a:xfrm>
            <a:off x="6271553" y="4641740"/>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Edit Master text styles</a:t>
            </a:r>
          </a:p>
          <a:p>
            <a:pPr lvl="1"/>
            <a:r>
              <a:rPr lang="en-US"/>
              <a:t>Second level</a:t>
            </a:r>
          </a:p>
        </p:txBody>
      </p:sp>
      <p:sp>
        <p:nvSpPr>
          <p:cNvPr id="17" name="Text Placeholder 10"/>
          <p:cNvSpPr>
            <a:spLocks noGrp="1"/>
          </p:cNvSpPr>
          <p:nvPr>
            <p:ph type="body" sz="quarter" idx="22"/>
          </p:nvPr>
        </p:nvSpPr>
        <p:spPr>
          <a:xfrm>
            <a:off x="6271553" y="1851258"/>
            <a:ext cx="2598440" cy="590213"/>
          </a:xfrm>
          <a:solidFill>
            <a:schemeClr val="accent6"/>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Edit Master text styles</a:t>
            </a:r>
          </a:p>
        </p:txBody>
      </p:sp>
      <p:sp>
        <p:nvSpPr>
          <p:cNvPr id="16" name="Picture Placeholder 6"/>
          <p:cNvSpPr>
            <a:spLocks noGrp="1"/>
          </p:cNvSpPr>
          <p:nvPr>
            <p:ph type="pic" sz="quarter" idx="21"/>
          </p:nvPr>
        </p:nvSpPr>
        <p:spPr>
          <a:xfrm>
            <a:off x="6271553" y="2441471"/>
            <a:ext cx="2598440" cy="2067189"/>
          </a:xfrm>
        </p:spPr>
        <p:txBody>
          <a:bodyPr lIns="72000" tIns="72000" rIns="72000" bIns="72000">
            <a:normAutofit/>
          </a:bodyPr>
          <a:lstStyle>
            <a:lvl1pPr>
              <a:defRPr sz="1467">
                <a:solidFill>
                  <a:schemeClr val="bg2"/>
                </a:solidFill>
              </a:defRPr>
            </a:lvl1pPr>
          </a:lstStyle>
          <a:p>
            <a:r>
              <a:rPr lang="en-US" dirty="0"/>
              <a:t>Click icon to add picture</a:t>
            </a:r>
            <a:endParaRPr lang="en-GB" dirty="0"/>
          </a:p>
        </p:txBody>
      </p:sp>
      <p:sp>
        <p:nvSpPr>
          <p:cNvPr id="18" name="Text Placeholder 10"/>
          <p:cNvSpPr>
            <a:spLocks noGrp="1"/>
          </p:cNvSpPr>
          <p:nvPr>
            <p:ph type="body" sz="quarter" idx="23"/>
          </p:nvPr>
        </p:nvSpPr>
        <p:spPr>
          <a:xfrm>
            <a:off x="9250660" y="4641740"/>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Edit Master text styles</a:t>
            </a:r>
          </a:p>
          <a:p>
            <a:pPr lvl="1"/>
            <a:r>
              <a:rPr lang="en-US"/>
              <a:t>Second level</a:t>
            </a:r>
          </a:p>
        </p:txBody>
      </p:sp>
      <p:sp>
        <p:nvSpPr>
          <p:cNvPr id="20" name="Text Placeholder 10"/>
          <p:cNvSpPr>
            <a:spLocks noGrp="1"/>
          </p:cNvSpPr>
          <p:nvPr>
            <p:ph type="body" sz="quarter" idx="25"/>
          </p:nvPr>
        </p:nvSpPr>
        <p:spPr>
          <a:xfrm>
            <a:off x="9250660" y="1851258"/>
            <a:ext cx="2598440" cy="590213"/>
          </a:xfrm>
          <a:solidFill>
            <a:schemeClr val="accent3"/>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Edit Master text styles</a:t>
            </a:r>
          </a:p>
        </p:txBody>
      </p:sp>
      <p:sp>
        <p:nvSpPr>
          <p:cNvPr id="19" name="Picture Placeholder 6"/>
          <p:cNvSpPr>
            <a:spLocks noGrp="1"/>
          </p:cNvSpPr>
          <p:nvPr>
            <p:ph type="pic" sz="quarter" idx="24"/>
          </p:nvPr>
        </p:nvSpPr>
        <p:spPr>
          <a:xfrm>
            <a:off x="9250660" y="2441471"/>
            <a:ext cx="2598440" cy="2067189"/>
          </a:xfrm>
        </p:spPr>
        <p:txBody>
          <a:bodyPr lIns="72000" tIns="72000" rIns="72000" bIns="72000">
            <a:normAutofit/>
          </a:bodyPr>
          <a:lstStyle>
            <a:lvl1pPr>
              <a:defRPr sz="1467">
                <a:solidFill>
                  <a:schemeClr val="bg2"/>
                </a:solidFill>
              </a:defRPr>
            </a:lvl1pPr>
          </a:lstStyle>
          <a:p>
            <a:r>
              <a:rPr lang="en-US" dirty="0"/>
              <a:t>Click icon to add picture</a:t>
            </a:r>
            <a:endParaRPr lang="en-GB" dirty="0"/>
          </a:p>
        </p:txBody>
      </p:sp>
    </p:spTree>
    <p:extLst>
      <p:ext uri="{BB962C8B-B14F-4D97-AF65-F5344CB8AC3E}">
        <p14:creationId xmlns:p14="http://schemas.microsoft.com/office/powerpoint/2010/main" val="251162653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hapter_Dark Blue Bg">
    <p:bg>
      <p:bgPr>
        <a:solidFill>
          <a:schemeClr val="accent6"/>
        </a:solidFill>
        <a:effectLst/>
      </p:bgPr>
    </p:bg>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60ABFA1E-B316-436E-9376-68EB419FC11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5" name="Objet 4" hidden="1">
                        <a:extLst>
                          <a:ext uri="{FF2B5EF4-FFF2-40B4-BE49-F238E27FC236}">
                            <a16:creationId xmlns:a16="http://schemas.microsoft.com/office/drawing/2014/main" id="{60ABFA1E-B316-436E-9376-68EB419FC11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90B98A0-6801-4768-B6F7-29BDCE8AEFAF}"/>
              </a:ext>
            </a:extLst>
          </p:cNvPr>
          <p:cNvSpPr/>
          <p:nvPr userDrawn="1">
            <p:custDataLst>
              <p:tags r:id="rId3"/>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6000" b="1" i="0" baseline="0" dirty="0">
              <a:latin typeface="Arial Black" panose="020B0A04020102020204" pitchFamily="34" charset="0"/>
              <a:ea typeface="+mj-ea"/>
              <a:cs typeface="+mj-cs"/>
              <a:sym typeface="Arial Black" panose="020B0A04020102020204" pitchFamily="34" charset="0"/>
            </a:endParaRPr>
          </a:p>
        </p:txBody>
      </p:sp>
      <p:sp>
        <p:nvSpPr>
          <p:cNvPr id="13" name="Forme libre : forme 12">
            <a:extLst>
              <a:ext uri="{FF2B5EF4-FFF2-40B4-BE49-F238E27FC236}">
                <a16:creationId xmlns:a16="http://schemas.microsoft.com/office/drawing/2014/main" id="{F64F9793-BC9C-4454-9F7F-5BB60A70AEED}"/>
              </a:ext>
            </a:extLst>
          </p:cNvPr>
          <p:cNvSpPr/>
          <p:nvPr userDrawn="1"/>
        </p:nvSpPr>
        <p:spPr>
          <a:xfrm rot="18932423">
            <a:off x="2101012" y="2821242"/>
            <a:ext cx="11030122" cy="1215516"/>
          </a:xfrm>
          <a:custGeom>
            <a:avLst/>
            <a:gdLst>
              <a:gd name="connsiteX0" fmla="*/ 9791459 w 11030122"/>
              <a:gd name="connsiteY0" fmla="*/ 0 h 1215516"/>
              <a:gd name="connsiteX1" fmla="*/ 11030122 w 11030122"/>
              <a:gd name="connsiteY1" fmla="*/ 1215516 h 1215516"/>
              <a:gd name="connsiteX2" fmla="*/ 1238664 w 11030122"/>
              <a:gd name="connsiteY2" fmla="*/ 1215516 h 1215516"/>
              <a:gd name="connsiteX3" fmla="*/ 0 w 11030122"/>
              <a:gd name="connsiteY3" fmla="*/ 0 h 1215516"/>
            </a:gdLst>
            <a:ahLst/>
            <a:cxnLst>
              <a:cxn ang="0">
                <a:pos x="connsiteX0" y="connsiteY0"/>
              </a:cxn>
              <a:cxn ang="0">
                <a:pos x="connsiteX1" y="connsiteY1"/>
              </a:cxn>
              <a:cxn ang="0">
                <a:pos x="connsiteX2" y="connsiteY2"/>
              </a:cxn>
              <a:cxn ang="0">
                <a:pos x="connsiteX3" y="connsiteY3"/>
              </a:cxn>
            </a:cxnLst>
            <a:rect l="l" t="t" r="r" b="b"/>
            <a:pathLst>
              <a:path w="11030122" h="1215516">
                <a:moveTo>
                  <a:pt x="9791459" y="0"/>
                </a:moveTo>
                <a:lnTo>
                  <a:pt x="11030122" y="1215516"/>
                </a:lnTo>
                <a:lnTo>
                  <a:pt x="1238664" y="1215516"/>
                </a:lnTo>
                <a:lnTo>
                  <a:pt x="0" y="0"/>
                </a:lnTo>
                <a:close/>
              </a:path>
            </a:pathLst>
          </a:cu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dirty="0"/>
          </a:p>
        </p:txBody>
      </p:sp>
      <p:sp>
        <p:nvSpPr>
          <p:cNvPr id="14" name="Forme libre : forme 13">
            <a:extLst>
              <a:ext uri="{FF2B5EF4-FFF2-40B4-BE49-F238E27FC236}">
                <a16:creationId xmlns:a16="http://schemas.microsoft.com/office/drawing/2014/main" id="{D42A29F8-8B81-4FB1-8852-D3129D82F2F7}"/>
              </a:ext>
            </a:extLst>
          </p:cNvPr>
          <p:cNvSpPr/>
          <p:nvPr userDrawn="1"/>
        </p:nvSpPr>
        <p:spPr>
          <a:xfrm rot="18932423">
            <a:off x="4731456" y="3460932"/>
            <a:ext cx="9203499" cy="1215516"/>
          </a:xfrm>
          <a:custGeom>
            <a:avLst/>
            <a:gdLst>
              <a:gd name="connsiteX0" fmla="*/ 9203499 w 9203499"/>
              <a:gd name="connsiteY0" fmla="*/ 0 h 1215516"/>
              <a:gd name="connsiteX1" fmla="*/ 8010698 w 9203499"/>
              <a:gd name="connsiteY1" fmla="*/ 1215516 h 1215516"/>
              <a:gd name="connsiteX2" fmla="*/ 1238664 w 9203499"/>
              <a:gd name="connsiteY2" fmla="*/ 1215516 h 1215516"/>
              <a:gd name="connsiteX3" fmla="*/ 0 w 9203499"/>
              <a:gd name="connsiteY3" fmla="*/ 0 h 1215516"/>
            </a:gdLst>
            <a:ahLst/>
            <a:cxnLst>
              <a:cxn ang="0">
                <a:pos x="connsiteX0" y="connsiteY0"/>
              </a:cxn>
              <a:cxn ang="0">
                <a:pos x="connsiteX1" y="connsiteY1"/>
              </a:cxn>
              <a:cxn ang="0">
                <a:pos x="connsiteX2" y="connsiteY2"/>
              </a:cxn>
              <a:cxn ang="0">
                <a:pos x="connsiteX3" y="connsiteY3"/>
              </a:cxn>
            </a:cxnLst>
            <a:rect l="l" t="t" r="r" b="b"/>
            <a:pathLst>
              <a:path w="9203499" h="1215516">
                <a:moveTo>
                  <a:pt x="9203499" y="0"/>
                </a:moveTo>
                <a:lnTo>
                  <a:pt x="8010698" y="1215516"/>
                </a:lnTo>
                <a:lnTo>
                  <a:pt x="1238664" y="1215516"/>
                </a:lnTo>
                <a:lnTo>
                  <a:pt x="0" y="0"/>
                </a:lnTo>
                <a:close/>
              </a:path>
            </a:pathLst>
          </a:cu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dirty="0"/>
          </a:p>
        </p:txBody>
      </p:sp>
      <p:sp>
        <p:nvSpPr>
          <p:cNvPr id="12" name="Espace réservé du texte 11">
            <a:extLst>
              <a:ext uri="{FF2B5EF4-FFF2-40B4-BE49-F238E27FC236}">
                <a16:creationId xmlns:a16="http://schemas.microsoft.com/office/drawing/2014/main" id="{EBE94776-9B87-471E-83E1-9924DF80A377}"/>
              </a:ext>
            </a:extLst>
          </p:cNvPr>
          <p:cNvSpPr>
            <a:spLocks noGrp="1"/>
          </p:cNvSpPr>
          <p:nvPr>
            <p:ph type="body" sz="quarter" idx="13" hasCustomPrompt="1"/>
          </p:nvPr>
        </p:nvSpPr>
        <p:spPr>
          <a:xfrm>
            <a:off x="9828892" y="3287"/>
            <a:ext cx="2231701" cy="4067267"/>
          </a:xfrm>
          <a:prstGeom prst="rect">
            <a:avLst/>
          </a:prstGeom>
        </p:spPr>
        <p:txBody>
          <a:bodyPr wrap="none">
            <a:spAutoFit/>
          </a:bodyPr>
          <a:lstStyle>
            <a:lvl1pPr marL="0" indent="0">
              <a:buNone/>
              <a:defRPr sz="28700" b="1">
                <a:solidFill>
                  <a:schemeClr val="bg1"/>
                </a:solidFill>
              </a:defRPr>
            </a:lvl1pPr>
          </a:lstStyle>
          <a:p>
            <a:pPr lvl="0"/>
            <a:r>
              <a:rPr lang="en-GB" dirty="0"/>
              <a:t>0</a:t>
            </a:r>
          </a:p>
        </p:txBody>
      </p:sp>
      <p:sp>
        <p:nvSpPr>
          <p:cNvPr id="15" name="Title 1">
            <a:extLst>
              <a:ext uri="{FF2B5EF4-FFF2-40B4-BE49-F238E27FC236}">
                <a16:creationId xmlns:a16="http://schemas.microsoft.com/office/drawing/2014/main" id="{6C4BB860-E9E5-4315-9166-BE3A6F99D541}"/>
              </a:ext>
            </a:extLst>
          </p:cNvPr>
          <p:cNvSpPr>
            <a:spLocks noGrp="1"/>
          </p:cNvSpPr>
          <p:nvPr>
            <p:ph type="title" hasCustomPrompt="1"/>
          </p:nvPr>
        </p:nvSpPr>
        <p:spPr>
          <a:xfrm>
            <a:off x="459207" y="546021"/>
            <a:ext cx="7551996" cy="1587679"/>
          </a:xfrm>
        </p:spPr>
        <p:txBody>
          <a:bodyPr lIns="72000" anchor="t">
            <a:spAutoFit/>
          </a:bodyPr>
          <a:lstStyle>
            <a:lvl1pPr>
              <a:lnSpc>
                <a:spcPct val="80000"/>
              </a:lnSpc>
              <a:defRPr sz="6000">
                <a:solidFill>
                  <a:schemeClr val="bg1"/>
                </a:solidFill>
                <a:latin typeface="+mj-lt"/>
              </a:defRPr>
            </a:lvl1pPr>
          </a:lstStyle>
          <a:p>
            <a:r>
              <a:rPr lang="en-GB" dirty="0"/>
              <a:t>Title of the chapter</a:t>
            </a:r>
          </a:p>
        </p:txBody>
      </p:sp>
      <p:sp>
        <p:nvSpPr>
          <p:cNvPr id="19" name="Espace réservé du texte 2">
            <a:extLst>
              <a:ext uri="{FF2B5EF4-FFF2-40B4-BE49-F238E27FC236}">
                <a16:creationId xmlns:a16="http://schemas.microsoft.com/office/drawing/2014/main" id="{9D0DDBF5-15A9-48AF-8154-A223158BFEC2}"/>
              </a:ext>
            </a:extLst>
          </p:cNvPr>
          <p:cNvSpPr>
            <a:spLocks noGrp="1"/>
          </p:cNvSpPr>
          <p:nvPr>
            <p:ph type="body" idx="1" hasCustomPrompt="1"/>
          </p:nvPr>
        </p:nvSpPr>
        <p:spPr>
          <a:xfrm>
            <a:off x="452215" y="2816932"/>
            <a:ext cx="7551996" cy="461665"/>
          </a:xfrm>
          <a:prstGeom prst="rect">
            <a:avLst/>
          </a:prstGeom>
        </p:spPr>
        <p:txBody>
          <a:bodyPr lIns="108000" rIns="180000">
            <a:spAutoFit/>
          </a:bodyPr>
          <a:lstStyle>
            <a:lvl1pPr marL="0" indent="0">
              <a:buNone/>
              <a:defRPr sz="24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Subtitle of the chapter</a:t>
            </a:r>
          </a:p>
        </p:txBody>
      </p:sp>
      <p:sp>
        <p:nvSpPr>
          <p:cNvPr id="21" name="Espace réservé du numéro de diapositive 2">
            <a:extLst>
              <a:ext uri="{FF2B5EF4-FFF2-40B4-BE49-F238E27FC236}">
                <a16:creationId xmlns:a16="http://schemas.microsoft.com/office/drawing/2014/main" id="{55EF3A58-D397-4CE4-A40D-2D27231A07FB}"/>
              </a:ext>
            </a:extLst>
          </p:cNvPr>
          <p:cNvSpPr>
            <a:spLocks noGrp="1"/>
          </p:cNvSpPr>
          <p:nvPr>
            <p:ph type="sldNum" sz="quarter" idx="14"/>
          </p:nvPr>
        </p:nvSpPr>
        <p:spPr>
          <a:xfrm>
            <a:off x="104776" y="6219234"/>
            <a:ext cx="638194" cy="324441"/>
          </a:xfrm>
        </p:spPr>
        <p:txBody>
          <a:bodyPr/>
          <a:lstStyle>
            <a:lvl1pPr>
              <a:defRPr>
                <a:solidFill>
                  <a:schemeClr val="bg1"/>
                </a:solidFill>
              </a:defRPr>
            </a:lvl1pPr>
          </a:lstStyle>
          <a:p>
            <a:fld id="{D61AABEC-672F-4B68-B914-690DA978312C}" type="slidenum">
              <a:rPr lang="en-GB" smtClean="0"/>
              <a:pPr/>
              <a:t>‹#›</a:t>
            </a:fld>
            <a:r>
              <a:rPr lang="en-GB" dirty="0"/>
              <a:t> ‒ </a:t>
            </a:r>
          </a:p>
        </p:txBody>
      </p:sp>
      <p:sp>
        <p:nvSpPr>
          <p:cNvPr id="16" name="Cadre 15">
            <a:extLst>
              <a:ext uri="{FF2B5EF4-FFF2-40B4-BE49-F238E27FC236}">
                <a16:creationId xmlns:a16="http://schemas.microsoft.com/office/drawing/2014/main" id="{E81ECE1A-DB67-4F86-BCE5-A86D8283DC23}"/>
              </a:ext>
            </a:extLst>
          </p:cNvPr>
          <p:cNvSpPr/>
          <p:nvPr userDrawn="1"/>
        </p:nvSpPr>
        <p:spPr>
          <a:xfrm>
            <a:off x="0" y="0"/>
            <a:ext cx="12192000" cy="6858000"/>
          </a:xfrm>
          <a:prstGeom prst="frame">
            <a:avLst>
              <a:gd name="adj1" fmla="val 16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16993896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
          <p15:clr>
            <a:srgbClr val="F26B43"/>
          </p15:clr>
        </p15:guide>
        <p15:guide id="2" pos="360">
          <p15:clr>
            <a:srgbClr val="A4A3A4"/>
          </p15:clr>
        </p15:guide>
        <p15:guide id="3" orient="horz" pos="3906">
          <p15:clr>
            <a:srgbClr val="F26B43"/>
          </p15:clr>
        </p15:guide>
        <p15:guide id="4" orient="horz" pos="4156">
          <p15:clr>
            <a:srgbClr val="F26B43"/>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3.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xml"/><Relationship Id="rId7"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tags" Target="../tags/tag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835" y="85795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330201" y="1851257"/>
            <a:ext cx="11535495" cy="352401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descr="C:\Users\dipr7001\Desktop\Firmenich_(Unternehmen)_logo.svg.png">
            <a:extLst>
              <a:ext uri="{FF2B5EF4-FFF2-40B4-BE49-F238E27FC236}">
                <a16:creationId xmlns:a16="http://schemas.microsoft.com/office/drawing/2014/main" id="{7C1423B7-85FB-ECD6-9FBE-93EF5137029A}"/>
              </a:ext>
            </a:extLst>
          </p:cNvPr>
          <p:cNvPicPr>
            <a:picLocks noChangeAspect="1" noChangeArrowheads="1"/>
          </p:cNvPicPr>
          <p:nvPr userDrawn="1"/>
        </p:nvPicPr>
        <p:blipFill>
          <a:blip r:embed="rId5" cstate="print"/>
          <a:srcRect/>
          <a:stretch>
            <a:fillRect/>
          </a:stretch>
        </p:blipFill>
        <p:spPr bwMode="auto">
          <a:xfrm>
            <a:off x="10570295" y="6219847"/>
            <a:ext cx="1334279" cy="368953"/>
          </a:xfrm>
          <a:prstGeom prst="rect">
            <a:avLst/>
          </a:prstGeom>
          <a:noFill/>
        </p:spPr>
      </p:pic>
      <p:sp>
        <p:nvSpPr>
          <p:cNvPr id="6" name="TextBox 5">
            <a:extLst>
              <a:ext uri="{FF2B5EF4-FFF2-40B4-BE49-F238E27FC236}">
                <a16:creationId xmlns:a16="http://schemas.microsoft.com/office/drawing/2014/main" id="{7035FD99-C079-1EBF-9337-5F78C6BB04A5}"/>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661094544"/>
      </p:ext>
    </p:extLst>
  </p:cSld>
  <p:clrMap bg1="lt1" tx1="dk1" bg2="lt2" tx2="dk2" accent1="accent1" accent2="accent2" accent3="accent3" accent4="accent4" accent5="accent5" accent6="accent6" hlink="hlink" folHlink="folHlink"/>
  <p:sldLayoutIdLst>
    <p:sldLayoutId id="2147483661" r:id="rId1"/>
    <p:sldLayoutId id="2147483908" r:id="rId2"/>
    <p:sldLayoutId id="2147483909" r:id="rId3"/>
  </p:sldLayoutIdLst>
  <p:hf hdr="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835" y="85795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330201" y="1851257"/>
            <a:ext cx="11535495" cy="352401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6" descr="C:\Users\Graphics Dude Ltd\Graphics Dude Ltd\Work\PC - IM - 150415A (template pt2)\Graphics\Tags\IpsosInnoQuest-WT-co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9196" y="260505"/>
            <a:ext cx="2252917" cy="344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dipr7001\Desktop\Firmenich_(Unternehmen)_logo.svg.png">
            <a:extLst>
              <a:ext uri="{FF2B5EF4-FFF2-40B4-BE49-F238E27FC236}">
                <a16:creationId xmlns:a16="http://schemas.microsoft.com/office/drawing/2014/main" id="{A50B7280-4D9F-DA36-7FEA-D8C5876B193D}"/>
              </a:ext>
            </a:extLst>
          </p:cNvPr>
          <p:cNvPicPr>
            <a:picLocks noChangeAspect="1" noChangeArrowheads="1"/>
          </p:cNvPicPr>
          <p:nvPr userDrawn="1"/>
        </p:nvPicPr>
        <p:blipFill>
          <a:blip r:embed="rId3" cstate="print"/>
          <a:srcRect/>
          <a:stretch>
            <a:fillRect/>
          </a:stretch>
        </p:blipFill>
        <p:spPr bwMode="auto">
          <a:xfrm>
            <a:off x="10570295" y="6219847"/>
            <a:ext cx="1334279" cy="368953"/>
          </a:xfrm>
          <a:prstGeom prst="rect">
            <a:avLst/>
          </a:prstGeom>
          <a:noFill/>
        </p:spPr>
      </p:pic>
      <p:sp>
        <p:nvSpPr>
          <p:cNvPr id="6" name="TextBox 5">
            <a:extLst>
              <a:ext uri="{FF2B5EF4-FFF2-40B4-BE49-F238E27FC236}">
                <a16:creationId xmlns:a16="http://schemas.microsoft.com/office/drawing/2014/main" id="{69C6CCD2-85D9-CA0E-38F4-21A658FF45C7}"/>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015813250"/>
      </p:ext>
    </p:extLst>
  </p:cSld>
  <p:clrMap bg1="lt1" tx1="dk1" bg2="lt2" tx2="dk2" accent1="accent1" accent2="accent2" accent3="accent3" accent4="accent4" accent5="accent5" accent6="accent6" hlink="hlink" folHlink="folHlink"/>
  <p:hf hdr="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t 7" hidden="1">
            <a:extLst>
              <a:ext uri="{FF2B5EF4-FFF2-40B4-BE49-F238E27FC236}">
                <a16:creationId xmlns:a16="http://schemas.microsoft.com/office/drawing/2014/main" id="{53EA1CA7-6A4B-4525-B31A-79FD8A5011E4}"/>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32" imgH="530" progId="TCLayout.ActiveDocument.1">
                  <p:embed/>
                </p:oleObj>
              </mc:Choice>
              <mc:Fallback>
                <p:oleObj name="Diapositive think-cell" r:id="rId6" imgW="532" imgH="530" progId="TCLayout.ActiveDocument.1">
                  <p:embed/>
                  <p:pic>
                    <p:nvPicPr>
                      <p:cNvPr id="8" name="Objet 7" hidden="1">
                        <a:extLst>
                          <a:ext uri="{FF2B5EF4-FFF2-40B4-BE49-F238E27FC236}">
                            <a16:creationId xmlns:a16="http://schemas.microsoft.com/office/drawing/2014/main" id="{53EA1CA7-6A4B-4525-B31A-79FD8A5011E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56D049D-4B41-45FE-A1DE-AB458A6C5C72}"/>
              </a:ext>
            </a:extLst>
          </p:cNvPr>
          <p:cNvSpPr/>
          <p:nvPr userDrawn="1">
            <p:custDataLst>
              <p:tags r:id="rId5"/>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2800" b="1" i="0" baseline="0" dirty="0">
              <a:latin typeface="Arial Black" panose="020B0A04020102020204" pitchFamily="34" charset="0"/>
              <a:ea typeface="+mj-ea"/>
              <a:cs typeface="+mj-cs"/>
              <a:sym typeface="Arial Black" panose="020B0A04020102020204" pitchFamily="34" charset="0"/>
            </a:endParaRPr>
          </a:p>
        </p:txBody>
      </p:sp>
      <p:sp>
        <p:nvSpPr>
          <p:cNvPr id="2" name="Espace réservé du titre 1">
            <a:extLst>
              <a:ext uri="{FF2B5EF4-FFF2-40B4-BE49-F238E27FC236}">
                <a16:creationId xmlns:a16="http://schemas.microsoft.com/office/drawing/2014/main" id="{451F5451-CC20-46A2-802F-F9D60C2A61E7}"/>
              </a:ext>
            </a:extLst>
          </p:cNvPr>
          <p:cNvSpPr>
            <a:spLocks noGrp="1"/>
          </p:cNvSpPr>
          <p:nvPr>
            <p:ph type="title"/>
          </p:nvPr>
        </p:nvSpPr>
        <p:spPr>
          <a:xfrm>
            <a:off x="404786" y="382816"/>
            <a:ext cx="11382428" cy="480131"/>
          </a:xfrm>
          <a:prstGeom prst="rect">
            <a:avLst/>
          </a:prstGeom>
        </p:spPr>
        <p:txBody>
          <a:bodyPr vert="horz" wrap="square" lIns="72000" tIns="45720" rIns="72000" bIns="45720" rtlCol="0" anchor="t">
            <a:spAutoFit/>
          </a:bodyPr>
          <a:lstStyle/>
          <a:p>
            <a:r>
              <a:rPr lang="en-GB" dirty="0"/>
              <a:t>TITLE OF THE SLIDE</a:t>
            </a:r>
          </a:p>
        </p:txBody>
      </p:sp>
      <p:sp>
        <p:nvSpPr>
          <p:cNvPr id="3" name="Espace réservé du texte 2">
            <a:extLst>
              <a:ext uri="{FF2B5EF4-FFF2-40B4-BE49-F238E27FC236}">
                <a16:creationId xmlns:a16="http://schemas.microsoft.com/office/drawing/2014/main" id="{41F54BE0-878D-4EDE-9290-206FC15489D4}"/>
              </a:ext>
            </a:extLst>
          </p:cNvPr>
          <p:cNvSpPr>
            <a:spLocks noGrp="1"/>
          </p:cNvSpPr>
          <p:nvPr>
            <p:ph type="body" idx="1"/>
          </p:nvPr>
        </p:nvSpPr>
        <p:spPr>
          <a:xfrm>
            <a:off x="404786" y="1808820"/>
            <a:ext cx="8319506" cy="3868080"/>
          </a:xfrm>
          <a:prstGeom prst="rect">
            <a:avLst/>
          </a:prstGeom>
        </p:spPr>
        <p:txBody>
          <a:bodyPr vert="horz" lIns="0" tIns="45720" rIns="0" bIns="45720" rtlCol="0">
            <a:noAutofit/>
          </a:bodyPr>
          <a:lstStyle/>
          <a:p>
            <a:pPr lvl="0"/>
            <a:r>
              <a:rPr lang="en-GB" dirty="0"/>
              <a:t>Click to change the text styles on the slide master</a:t>
            </a:r>
          </a:p>
          <a:p>
            <a:pPr lvl="1"/>
            <a:r>
              <a:rPr lang="en-GB" dirty="0"/>
              <a:t>Second level</a:t>
            </a:r>
          </a:p>
          <a:p>
            <a:pPr lvl="2"/>
            <a:r>
              <a:rPr lang="en-GB" dirty="0"/>
              <a:t>Third level</a:t>
            </a:r>
          </a:p>
        </p:txBody>
      </p:sp>
      <p:sp>
        <p:nvSpPr>
          <p:cNvPr id="6" name="Espace réservé du numéro de diapositive 5">
            <a:extLst>
              <a:ext uri="{FF2B5EF4-FFF2-40B4-BE49-F238E27FC236}">
                <a16:creationId xmlns:a16="http://schemas.microsoft.com/office/drawing/2014/main" id="{82FC3E58-D3FF-4715-9A44-E12BDE0AE046}"/>
              </a:ext>
            </a:extLst>
          </p:cNvPr>
          <p:cNvSpPr>
            <a:spLocks noGrp="1"/>
          </p:cNvSpPr>
          <p:nvPr>
            <p:ph type="sldNum" sz="quarter" idx="4"/>
          </p:nvPr>
        </p:nvSpPr>
        <p:spPr>
          <a:xfrm>
            <a:off x="382932" y="6219234"/>
            <a:ext cx="360037" cy="365125"/>
          </a:xfrm>
          <a:prstGeom prst="rect">
            <a:avLst/>
          </a:prstGeom>
        </p:spPr>
        <p:txBody>
          <a:bodyPr vert="horz" lIns="0" tIns="45720" rIns="0" bIns="45720" rtlCol="0" anchor="ctr"/>
          <a:lstStyle>
            <a:lvl1pPr algn="r">
              <a:defRPr sz="900" b="1">
                <a:solidFill>
                  <a:schemeClr val="bg2">
                    <a:lumMod val="75000"/>
                  </a:schemeClr>
                </a:solidFill>
                <a:latin typeface="+mj-lt"/>
              </a:defRPr>
            </a:lvl1pPr>
          </a:lstStyle>
          <a:p>
            <a:fld id="{D61AABEC-672F-4B68-B914-690DA978312C}" type="slidenum">
              <a:rPr lang="en-GB" smtClean="0"/>
              <a:pPr/>
              <a:t>‹#›</a:t>
            </a:fld>
            <a:r>
              <a:rPr lang="en-GB" dirty="0"/>
              <a:t> ‒ </a:t>
            </a:r>
          </a:p>
        </p:txBody>
      </p:sp>
      <p:pic>
        <p:nvPicPr>
          <p:cNvPr id="5" name="Picture 2" descr="C:\Users\dipr7001\Desktop\Firmenich_(Unternehmen)_logo.svg.png">
            <a:extLst>
              <a:ext uri="{FF2B5EF4-FFF2-40B4-BE49-F238E27FC236}">
                <a16:creationId xmlns:a16="http://schemas.microsoft.com/office/drawing/2014/main" id="{FFB006E1-E005-6CC2-5FA4-BD3E9D7ECEC0}"/>
              </a:ext>
            </a:extLst>
          </p:cNvPr>
          <p:cNvPicPr>
            <a:picLocks noChangeAspect="1" noChangeArrowheads="1"/>
          </p:cNvPicPr>
          <p:nvPr userDrawn="1"/>
        </p:nvPicPr>
        <p:blipFill>
          <a:blip r:embed="rId8" cstate="print"/>
          <a:srcRect/>
          <a:stretch>
            <a:fillRect/>
          </a:stretch>
        </p:blipFill>
        <p:spPr bwMode="auto">
          <a:xfrm>
            <a:off x="10570295" y="6219847"/>
            <a:ext cx="1334279" cy="368953"/>
          </a:xfrm>
          <a:prstGeom prst="rect">
            <a:avLst/>
          </a:prstGeom>
          <a:noFill/>
        </p:spPr>
      </p:pic>
      <p:sp>
        <p:nvSpPr>
          <p:cNvPr id="9" name="TextBox 8">
            <a:extLst>
              <a:ext uri="{FF2B5EF4-FFF2-40B4-BE49-F238E27FC236}">
                <a16:creationId xmlns:a16="http://schemas.microsoft.com/office/drawing/2014/main" id="{C7A90E66-5B0C-AAE0-C584-BEC5700A1D60}"/>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196191996"/>
      </p:ext>
    </p:extLst>
  </p:cSld>
  <p:clrMap bg1="lt1" tx1="dk1" bg2="lt2" tx2="dk2" accent1="accent1" accent2="accent2" accent3="accent3" accent4="accent4" accent5="accent5" accent6="accent6" hlink="hlink" folHlink="folHlink"/>
  <p:sldLayoutIdLst>
    <p:sldLayoutId id="2147483823" r:id="rId1"/>
    <p:sldLayoutId id="2147483828" r:id="rId2"/>
  </p:sldLayoutIdLst>
  <p:hf hdr="0" ftr="0"/>
  <p:txStyles>
    <p:titleStyle>
      <a:lvl1pPr algn="l" defTabSz="914400" rtl="0" eaLnBrk="1" latinLnBrk="0" hangingPunct="1">
        <a:lnSpc>
          <a:spcPct val="90000"/>
        </a:lnSpc>
        <a:spcBef>
          <a:spcPct val="0"/>
        </a:spcBef>
        <a:buNone/>
        <a:defRPr sz="2800" b="0" kern="1200" cap="all" spc="120" baseline="0">
          <a:solidFill>
            <a:schemeClr val="bg2"/>
          </a:solidFill>
          <a:latin typeface="+mn-lt"/>
          <a:ea typeface="+mj-ea"/>
          <a:cs typeface="+mj-cs"/>
        </a:defRPr>
      </a:lvl1pPr>
    </p:titleStyle>
    <p:body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9"/>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bg2"/>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t 7" hidden="1">
            <a:extLst>
              <a:ext uri="{FF2B5EF4-FFF2-40B4-BE49-F238E27FC236}">
                <a16:creationId xmlns:a16="http://schemas.microsoft.com/office/drawing/2014/main" id="{53EA1CA7-6A4B-4525-B31A-79FD8A5011E4}"/>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8" name="Objet 7" hidden="1">
                        <a:extLst>
                          <a:ext uri="{FF2B5EF4-FFF2-40B4-BE49-F238E27FC236}">
                            <a16:creationId xmlns:a16="http://schemas.microsoft.com/office/drawing/2014/main" id="{53EA1CA7-6A4B-4525-B31A-79FD8A5011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56D049D-4B41-45FE-A1DE-AB458A6C5C72}"/>
              </a:ext>
            </a:extLst>
          </p:cNvPr>
          <p:cNvSpPr/>
          <p:nvPr userDrawn="1">
            <p:custDataLst>
              <p:tags r:id="rId4"/>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GB" sz="2800" b="1" i="0" baseline="0" dirty="0">
              <a:latin typeface="Arial Black" panose="020B0A04020102020204" pitchFamily="34" charset="0"/>
              <a:ea typeface="+mj-ea"/>
              <a:cs typeface="+mj-cs"/>
              <a:sym typeface="Arial Black" panose="020B0A04020102020204" pitchFamily="34" charset="0"/>
            </a:endParaRPr>
          </a:p>
        </p:txBody>
      </p:sp>
      <p:sp>
        <p:nvSpPr>
          <p:cNvPr id="2" name="Espace réservé du titre 1">
            <a:extLst>
              <a:ext uri="{FF2B5EF4-FFF2-40B4-BE49-F238E27FC236}">
                <a16:creationId xmlns:a16="http://schemas.microsoft.com/office/drawing/2014/main" id="{451F5451-CC20-46A2-802F-F9D60C2A61E7}"/>
              </a:ext>
            </a:extLst>
          </p:cNvPr>
          <p:cNvSpPr>
            <a:spLocks noGrp="1"/>
          </p:cNvSpPr>
          <p:nvPr>
            <p:ph type="title"/>
          </p:nvPr>
        </p:nvSpPr>
        <p:spPr>
          <a:xfrm>
            <a:off x="404786" y="382816"/>
            <a:ext cx="11382428" cy="480131"/>
          </a:xfrm>
          <a:prstGeom prst="rect">
            <a:avLst/>
          </a:prstGeom>
        </p:spPr>
        <p:txBody>
          <a:bodyPr vert="horz" wrap="square" lIns="72000" tIns="45720" rIns="72000" bIns="45720" rtlCol="0" anchor="t">
            <a:spAutoFit/>
          </a:bodyPr>
          <a:lstStyle/>
          <a:p>
            <a:r>
              <a:rPr lang="en-GB" dirty="0"/>
              <a:t>TITLE OF THE SLIDE</a:t>
            </a:r>
          </a:p>
        </p:txBody>
      </p:sp>
      <p:sp>
        <p:nvSpPr>
          <p:cNvPr id="3" name="Espace réservé du texte 2">
            <a:extLst>
              <a:ext uri="{FF2B5EF4-FFF2-40B4-BE49-F238E27FC236}">
                <a16:creationId xmlns:a16="http://schemas.microsoft.com/office/drawing/2014/main" id="{41F54BE0-878D-4EDE-9290-206FC15489D4}"/>
              </a:ext>
            </a:extLst>
          </p:cNvPr>
          <p:cNvSpPr>
            <a:spLocks noGrp="1"/>
          </p:cNvSpPr>
          <p:nvPr>
            <p:ph type="body" idx="1"/>
          </p:nvPr>
        </p:nvSpPr>
        <p:spPr>
          <a:xfrm>
            <a:off x="404786" y="1808820"/>
            <a:ext cx="8319506" cy="3868080"/>
          </a:xfrm>
          <a:prstGeom prst="rect">
            <a:avLst/>
          </a:prstGeom>
        </p:spPr>
        <p:txBody>
          <a:bodyPr vert="horz" lIns="0" tIns="45720" rIns="0" bIns="45720" rtlCol="0">
            <a:noAutofit/>
          </a:bodyPr>
          <a:lstStyle/>
          <a:p>
            <a:pPr lvl="0"/>
            <a:r>
              <a:rPr lang="en-GB" dirty="0"/>
              <a:t>Click to change the text styles on the slide master</a:t>
            </a:r>
          </a:p>
          <a:p>
            <a:pPr lvl="1"/>
            <a:r>
              <a:rPr lang="en-GB" dirty="0"/>
              <a:t>Text level 1</a:t>
            </a:r>
          </a:p>
          <a:p>
            <a:pPr lvl="2"/>
            <a:r>
              <a:rPr lang="en-GB" dirty="0"/>
              <a:t>Text level 2</a:t>
            </a:r>
          </a:p>
        </p:txBody>
      </p:sp>
      <p:sp>
        <p:nvSpPr>
          <p:cNvPr id="6" name="Espace réservé du numéro de diapositive 5">
            <a:extLst>
              <a:ext uri="{FF2B5EF4-FFF2-40B4-BE49-F238E27FC236}">
                <a16:creationId xmlns:a16="http://schemas.microsoft.com/office/drawing/2014/main" id="{82FC3E58-D3FF-4715-9A44-E12BDE0AE046}"/>
              </a:ext>
            </a:extLst>
          </p:cNvPr>
          <p:cNvSpPr>
            <a:spLocks noGrp="1"/>
          </p:cNvSpPr>
          <p:nvPr>
            <p:ph type="sldNum" sz="quarter" idx="4"/>
          </p:nvPr>
        </p:nvSpPr>
        <p:spPr>
          <a:xfrm>
            <a:off x="382932" y="6219234"/>
            <a:ext cx="360037" cy="365125"/>
          </a:xfrm>
          <a:prstGeom prst="rect">
            <a:avLst/>
          </a:prstGeom>
        </p:spPr>
        <p:txBody>
          <a:bodyPr vert="horz" lIns="0" tIns="45720" rIns="0" bIns="45720" rtlCol="0" anchor="ctr"/>
          <a:lstStyle>
            <a:lvl1pPr algn="r">
              <a:defRPr sz="900" b="1">
                <a:solidFill>
                  <a:schemeClr val="bg2">
                    <a:lumMod val="75000"/>
                  </a:schemeClr>
                </a:solidFill>
                <a:latin typeface="+mj-lt"/>
              </a:defRPr>
            </a:lvl1pPr>
          </a:lstStyle>
          <a:p>
            <a:fld id="{D61AABEC-672F-4B68-B914-690DA978312C}" type="slidenum">
              <a:rPr lang="en-GB" smtClean="0"/>
              <a:pPr/>
              <a:t>‹#›</a:t>
            </a:fld>
            <a:r>
              <a:rPr lang="en-GB" dirty="0"/>
              <a:t> ‒ </a:t>
            </a:r>
          </a:p>
        </p:txBody>
      </p:sp>
      <p:sp>
        <p:nvSpPr>
          <p:cNvPr id="9" name="Cadre 8">
            <a:extLst>
              <a:ext uri="{FF2B5EF4-FFF2-40B4-BE49-F238E27FC236}">
                <a16:creationId xmlns:a16="http://schemas.microsoft.com/office/drawing/2014/main" id="{DADADD2C-AA31-4B61-9336-3D1B1D6CDBAD}"/>
              </a:ext>
            </a:extLst>
          </p:cNvPr>
          <p:cNvSpPr/>
          <p:nvPr userDrawn="1"/>
        </p:nvSpPr>
        <p:spPr>
          <a:xfrm>
            <a:off x="0" y="0"/>
            <a:ext cx="12192000" cy="6858000"/>
          </a:xfrm>
          <a:prstGeom prst="frame">
            <a:avLst>
              <a:gd name="adj1" fmla="val 16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5" name="Picture 2" descr="C:\Users\dipr7001\Desktop\Firmenich_(Unternehmen)_logo.svg.png">
            <a:extLst>
              <a:ext uri="{FF2B5EF4-FFF2-40B4-BE49-F238E27FC236}">
                <a16:creationId xmlns:a16="http://schemas.microsoft.com/office/drawing/2014/main" id="{7221863D-6C2B-5986-8150-6C76665A9B5A}"/>
              </a:ext>
            </a:extLst>
          </p:cNvPr>
          <p:cNvPicPr>
            <a:picLocks noChangeAspect="1" noChangeArrowheads="1"/>
          </p:cNvPicPr>
          <p:nvPr userDrawn="1"/>
        </p:nvPicPr>
        <p:blipFill>
          <a:blip r:embed="rId7" cstate="print"/>
          <a:srcRect/>
          <a:stretch>
            <a:fillRect/>
          </a:stretch>
        </p:blipFill>
        <p:spPr bwMode="auto">
          <a:xfrm>
            <a:off x="10570295" y="6219847"/>
            <a:ext cx="1334279" cy="368953"/>
          </a:xfrm>
          <a:prstGeom prst="rect">
            <a:avLst/>
          </a:prstGeom>
          <a:noFill/>
        </p:spPr>
      </p:pic>
      <p:sp>
        <p:nvSpPr>
          <p:cNvPr id="10" name="TextBox 9">
            <a:extLst>
              <a:ext uri="{FF2B5EF4-FFF2-40B4-BE49-F238E27FC236}">
                <a16:creationId xmlns:a16="http://schemas.microsoft.com/office/drawing/2014/main" id="{5F56B479-30FE-D4CD-501D-2B7FA5AEE78B}"/>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909685876"/>
      </p:ext>
    </p:extLst>
  </p:cSld>
  <p:clrMap bg1="lt1" tx1="dk1" bg2="lt2" tx2="dk2" accent1="accent1" accent2="accent2" accent3="accent3" accent4="accent4" accent5="accent5" accent6="accent6" hlink="hlink" folHlink="folHlink"/>
  <p:sldLayoutIdLst>
    <p:sldLayoutId id="2147483839" r:id="rId1"/>
  </p:sldLayoutIdLst>
  <p:hf hdr="0" ftr="0"/>
  <p:txStyles>
    <p:titleStyle>
      <a:lvl1pPr algn="l" defTabSz="914400" rtl="0" eaLnBrk="1" latinLnBrk="0" hangingPunct="1">
        <a:lnSpc>
          <a:spcPct val="90000"/>
        </a:lnSpc>
        <a:spcBef>
          <a:spcPct val="0"/>
        </a:spcBef>
        <a:buNone/>
        <a:defRPr sz="2800" b="0" kern="1200" cap="all" spc="120" baseline="0">
          <a:solidFill>
            <a:schemeClr val="bg2"/>
          </a:solidFill>
          <a:latin typeface="+mn-lt"/>
          <a:ea typeface="+mj-ea"/>
          <a:cs typeface="+mj-cs"/>
        </a:defRPr>
      </a:lvl1pPr>
    </p:titleStyle>
    <p:body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8"/>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bg2"/>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835" y="85795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330201" y="1851257"/>
            <a:ext cx="11535495" cy="352401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descr="C:\Users\dipr7001\Desktop\Firmenich_(Unternehmen)_logo.svg.png">
            <a:extLst>
              <a:ext uri="{FF2B5EF4-FFF2-40B4-BE49-F238E27FC236}">
                <a16:creationId xmlns:a16="http://schemas.microsoft.com/office/drawing/2014/main" id="{D7AE6851-6E2B-7561-C608-47DB8693D6B3}"/>
              </a:ext>
            </a:extLst>
          </p:cNvPr>
          <p:cNvPicPr>
            <a:picLocks noChangeAspect="1" noChangeArrowheads="1"/>
          </p:cNvPicPr>
          <p:nvPr userDrawn="1"/>
        </p:nvPicPr>
        <p:blipFill>
          <a:blip r:embed="rId5" cstate="print"/>
          <a:srcRect/>
          <a:stretch>
            <a:fillRect/>
          </a:stretch>
        </p:blipFill>
        <p:spPr bwMode="auto">
          <a:xfrm>
            <a:off x="10570295" y="6219847"/>
            <a:ext cx="1334279" cy="368953"/>
          </a:xfrm>
          <a:prstGeom prst="rect">
            <a:avLst/>
          </a:prstGeom>
          <a:noFill/>
        </p:spPr>
      </p:pic>
      <p:sp>
        <p:nvSpPr>
          <p:cNvPr id="6" name="TextBox 5">
            <a:extLst>
              <a:ext uri="{FF2B5EF4-FFF2-40B4-BE49-F238E27FC236}">
                <a16:creationId xmlns:a16="http://schemas.microsoft.com/office/drawing/2014/main" id="{D9779827-E660-3A71-65E2-807FD71ADCC3}"/>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575214013"/>
      </p:ext>
    </p:extLst>
  </p:cSld>
  <p:clrMap bg1="lt1" tx1="dk1" bg2="lt2" tx2="dk2" accent1="accent1" accent2="accent2" accent3="accent3" accent4="accent4" accent5="accent5" accent6="accent6" hlink="hlink" folHlink="folHlink"/>
  <p:sldLayoutIdLst>
    <p:sldLayoutId id="2147483854" r:id="rId1"/>
    <p:sldLayoutId id="2147483868" r:id="rId2"/>
    <p:sldLayoutId id="2147483903" r:id="rId3"/>
  </p:sldLayoutIdLst>
  <p:hf hdr="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835" y="85795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330201" y="1851257"/>
            <a:ext cx="11535495" cy="352401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descr="C:\Users\dipr7001\Desktop\Firmenich_(Unternehmen)_logo.svg.png">
            <a:extLst>
              <a:ext uri="{FF2B5EF4-FFF2-40B4-BE49-F238E27FC236}">
                <a16:creationId xmlns:a16="http://schemas.microsoft.com/office/drawing/2014/main" id="{B03C1127-9A5C-44E2-8C37-3248A4B4F3FB}"/>
              </a:ext>
            </a:extLst>
          </p:cNvPr>
          <p:cNvPicPr>
            <a:picLocks noChangeAspect="1" noChangeArrowheads="1"/>
          </p:cNvPicPr>
          <p:nvPr userDrawn="1"/>
        </p:nvPicPr>
        <p:blipFill>
          <a:blip r:embed="rId3" cstate="print"/>
          <a:srcRect/>
          <a:stretch>
            <a:fillRect/>
          </a:stretch>
        </p:blipFill>
        <p:spPr bwMode="auto">
          <a:xfrm>
            <a:off x="10570295" y="6219847"/>
            <a:ext cx="1334279" cy="368953"/>
          </a:xfrm>
          <a:prstGeom prst="rect">
            <a:avLst/>
          </a:prstGeom>
          <a:noFill/>
        </p:spPr>
      </p:pic>
      <p:sp>
        <p:nvSpPr>
          <p:cNvPr id="6" name="TextBox 5">
            <a:extLst>
              <a:ext uri="{FF2B5EF4-FFF2-40B4-BE49-F238E27FC236}">
                <a16:creationId xmlns:a16="http://schemas.microsoft.com/office/drawing/2014/main" id="{FC0ABB18-4D02-4956-CA27-0F37287AB9B6}"/>
              </a:ext>
            </a:extLst>
          </p:cNvPr>
          <p:cNvSpPr txBox="1"/>
          <p:nvPr>
            <p:extLst>
              <p:ext uri="{1162E1C5-73C7-4A58-AE30-91384D911F3F}">
                <p184:classification xmlns:p184="http://schemas.microsoft.com/office/powerpoint/2018/4/main" val="hdr"/>
              </p:ext>
            </p:extLst>
          </p:nvPr>
        </p:nvSpPr>
        <p:spPr>
          <a:xfrm>
            <a:off x="11139488" y="317500"/>
            <a:ext cx="769937" cy="182880"/>
          </a:xfrm>
          <a:prstGeom prst="rect">
            <a:avLst/>
          </a:prstGeom>
        </p:spPr>
        <p:txBody>
          <a:bodyPr horzOverflow="overflow" lIns="0" tIns="0" rIns="0" bIns="0">
            <a:spAutoFit/>
          </a:bodyPr>
          <a:lstStyle/>
          <a:p>
            <a:pPr algn="l"/>
            <a:r>
              <a:rPr lang="en-IN" sz="1200">
                <a:solidFill>
                  <a:srgbClr val="FF8C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550749138"/>
      </p:ext>
    </p:extLst>
  </p:cSld>
  <p:clrMap bg1="lt1" tx1="dk1" bg2="lt2" tx2="dk2" accent1="accent1" accent2="accent2" accent3="accent3" accent4="accent4" accent5="accent5" accent6="accent6" hlink="hlink" folHlink="folHlink"/>
  <p:sldLayoutIdLst>
    <p:sldLayoutId id="2147483907" r:id="rId1"/>
  </p:sldLayoutIdLst>
  <p:hf hdr="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image" Target="../media/image4.em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emf"/><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emf"/><Relationship Id="rId5" Type="http://schemas.openxmlformats.org/officeDocument/2006/relationships/oleObject" Target="../embeddings/oleObject14.bin"/><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emf"/><Relationship Id="rId5" Type="http://schemas.openxmlformats.org/officeDocument/2006/relationships/oleObject" Target="../embeddings/oleObject15.bin"/><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0.png"/><Relationship Id="rId5" Type="http://schemas.openxmlformats.org/officeDocument/2006/relationships/image" Target="../media/image2.e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0.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1.jp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9.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emf"/><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2.jp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6.jp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7.jp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69579B-3C78-E71B-70E0-80932E6BD27E}"/>
              </a:ext>
            </a:extLst>
          </p:cNvPr>
          <p:cNvPicPr>
            <a:picLocks noChangeAspect="1"/>
          </p:cNvPicPr>
          <p:nvPr/>
        </p:nvPicPr>
        <p:blipFill>
          <a:blip r:embed="rId4"/>
          <a:stretch>
            <a:fillRect/>
          </a:stretch>
        </p:blipFill>
        <p:spPr>
          <a:xfrm>
            <a:off x="0"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180836" y="295402"/>
            <a:ext cx="11539460" cy="896763"/>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800" b="1" i="0" u="none" strike="noStrike" kern="1200" cap="all" spc="120" normalizeH="0" baseline="0" noProof="0" dirty="0">
                <a:ln>
                  <a:noFill/>
                </a:ln>
                <a:solidFill>
                  <a:schemeClr val="tx1"/>
                </a:solidFill>
                <a:effectLst/>
                <a:uLnTx/>
                <a:uFillTx/>
                <a:latin typeface="Arial"/>
                <a:ea typeface="+mj-ea"/>
                <a:cs typeface="+mj-cs"/>
              </a:rPr>
              <a:t>EVALUATING &amp; SHORTLISTING THE BEST PERFORMING FRAGRANCE FOR BAR SOAP</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1</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
        <p:nvSpPr>
          <p:cNvPr id="2" name="Title 8">
            <a:extLst>
              <a:ext uri="{FF2B5EF4-FFF2-40B4-BE49-F238E27FC236}">
                <a16:creationId xmlns:a16="http://schemas.microsoft.com/office/drawing/2014/main" id="{67D99B45-A132-F07E-0AEA-E77DD21A2107}"/>
              </a:ext>
            </a:extLst>
          </p:cNvPr>
          <p:cNvSpPr txBox="1">
            <a:spLocks/>
          </p:cNvSpPr>
          <p:nvPr/>
        </p:nvSpPr>
        <p:spPr>
          <a:xfrm>
            <a:off x="180836" y="1331383"/>
            <a:ext cx="11539460" cy="1360992"/>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1600" b="0" i="0" u="none" strike="noStrike" kern="1200" cap="all" spc="120" normalizeH="0" noProof="0" dirty="0">
                <a:ln>
                  <a:noFill/>
                </a:ln>
                <a:solidFill>
                  <a:schemeClr val="tx1"/>
                </a:solidFill>
                <a:effectLst/>
                <a:uLnTx/>
                <a:uFillTx/>
                <a:latin typeface="Arial"/>
                <a:ea typeface="+mj-ea"/>
                <a:cs typeface="+mj-cs"/>
              </a:rPr>
              <a:t>date: 13</a:t>
            </a:r>
            <a:r>
              <a:rPr kumimoji="0" lang="en-US" sz="1600" b="0" i="0" u="none" strike="noStrike" kern="1200" cap="all" spc="120" normalizeH="0" baseline="30000" noProof="0" dirty="0">
                <a:ln>
                  <a:noFill/>
                </a:ln>
                <a:solidFill>
                  <a:schemeClr val="tx1"/>
                </a:solidFill>
                <a:effectLst/>
                <a:uLnTx/>
                <a:uFillTx/>
                <a:latin typeface="Arial"/>
                <a:ea typeface="+mj-ea"/>
                <a:cs typeface="+mj-cs"/>
              </a:rPr>
              <a:t>th</a:t>
            </a:r>
            <a:r>
              <a:rPr kumimoji="0" lang="en-US" sz="1600" b="0" i="0" u="none" strike="noStrike" kern="1200" cap="all" spc="120" normalizeH="0" noProof="0" dirty="0">
                <a:ln>
                  <a:noFill/>
                </a:ln>
                <a:solidFill>
                  <a:schemeClr val="tx1"/>
                </a:solidFill>
                <a:effectLst/>
                <a:uLnTx/>
                <a:uFillTx/>
                <a:latin typeface="Arial"/>
                <a:ea typeface="+mj-ea"/>
                <a:cs typeface="+mj-cs"/>
              </a:rPr>
              <a:t> </a:t>
            </a:r>
            <a:r>
              <a:rPr kumimoji="0" lang="en-US" sz="1600" b="0" i="0" u="none" strike="noStrike" kern="1200" cap="all" spc="120" normalizeH="0" noProof="0" dirty="0" err="1">
                <a:ln>
                  <a:noFill/>
                </a:ln>
                <a:solidFill>
                  <a:schemeClr val="tx1"/>
                </a:solidFill>
                <a:effectLst/>
                <a:uLnTx/>
                <a:uFillTx/>
                <a:latin typeface="Arial"/>
                <a:ea typeface="+mj-ea"/>
                <a:cs typeface="+mj-cs"/>
              </a:rPr>
              <a:t>january</a:t>
            </a:r>
            <a:r>
              <a:rPr kumimoji="0" lang="en-US" sz="1600" b="0" i="0" u="none" strike="noStrike" kern="1200" cap="all" spc="120" normalizeH="0" noProof="0" dirty="0">
                <a:ln>
                  <a:noFill/>
                </a:ln>
                <a:solidFill>
                  <a:schemeClr val="tx1"/>
                </a:solidFill>
                <a:effectLst/>
                <a:uLnTx/>
                <a:uFillTx/>
                <a:latin typeface="Arial"/>
                <a:ea typeface="+mj-ea"/>
                <a:cs typeface="+mj-cs"/>
              </a:rPr>
              <a:t> 2023</a:t>
            </a:r>
          </a:p>
          <a:p>
            <a:pPr marL="132264" marR="0" lvl="0" indent="0" algn="l" defTabSz="1228911" rtl="0" eaLnBrk="1" fontAlgn="auto" latinLnBrk="0" hangingPunct="1">
              <a:lnSpc>
                <a:spcPct val="90000"/>
              </a:lnSpc>
              <a:spcBef>
                <a:spcPts val="544"/>
              </a:spcBef>
              <a:spcAft>
                <a:spcPts val="0"/>
              </a:spcAft>
              <a:buClrTx/>
              <a:buSzTx/>
              <a:buFontTx/>
              <a:buNone/>
              <a:tabLst/>
              <a:defRPr/>
            </a:pPr>
            <a:endParaRPr lang="en-US" sz="400" b="0" cap="all" spc="120" dirty="0">
              <a:solidFill>
                <a:schemeClr val="tx1"/>
              </a:solidFill>
              <a:latin typeface="Arial"/>
            </a:endParaRPr>
          </a:p>
          <a:p>
            <a:pPr marL="132264" marR="0" lvl="0" indent="0" algn="l" defTabSz="1228911" rtl="0" eaLnBrk="1" fontAlgn="auto" latinLnBrk="0" hangingPunct="1">
              <a:lnSpc>
                <a:spcPct val="90000"/>
              </a:lnSpc>
              <a:spcBef>
                <a:spcPts val="544"/>
              </a:spcBef>
              <a:spcAft>
                <a:spcPts val="0"/>
              </a:spcAft>
              <a:buClrTx/>
              <a:buSzTx/>
              <a:buFontTx/>
              <a:buNone/>
              <a:tabLst/>
              <a:defRPr/>
            </a:pPr>
            <a:r>
              <a:rPr lang="en-US" sz="1600" b="0" cap="all" spc="120" dirty="0">
                <a:solidFill>
                  <a:schemeClr val="tx1"/>
                </a:solidFill>
                <a:latin typeface="Arial"/>
              </a:rPr>
              <a:t>prepared for:</a:t>
            </a:r>
          </a:p>
          <a:p>
            <a:pPr marL="132264" marR="0" lvl="0" indent="0" algn="l" defTabSz="1228911" rtl="0" eaLnBrk="1" fontAlgn="auto" latinLnBrk="0" hangingPunct="1">
              <a:lnSpc>
                <a:spcPct val="90000"/>
              </a:lnSpc>
              <a:spcBef>
                <a:spcPts val="544"/>
              </a:spcBef>
              <a:spcAft>
                <a:spcPts val="0"/>
              </a:spcAft>
              <a:buClrTx/>
              <a:buSzTx/>
              <a:buFontTx/>
              <a:buNone/>
              <a:tabLst/>
              <a:defRPr/>
            </a:pPr>
            <a:endParaRPr kumimoji="0" lang="en-US" sz="1600" b="0" i="0" u="none" strike="noStrike" kern="1200" cap="all" spc="120" normalizeH="0" noProof="0" dirty="0">
              <a:ln>
                <a:noFill/>
              </a:ln>
              <a:solidFill>
                <a:schemeClr val="tx1"/>
              </a:solidFill>
              <a:effectLst/>
              <a:uLnTx/>
              <a:uFillTx/>
              <a:latin typeface="Arial"/>
              <a:ea typeface="+mj-ea"/>
              <a:cs typeface="+mj-cs"/>
            </a:endParaRPr>
          </a:p>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1600" b="0" i="0" u="none" strike="noStrike" kern="1200" cap="all" spc="120" normalizeH="0" noProof="0" dirty="0">
                <a:ln>
                  <a:noFill/>
                </a:ln>
                <a:solidFill>
                  <a:schemeClr val="tx1"/>
                </a:solidFill>
                <a:effectLst/>
                <a:uLnTx/>
                <a:uFillTx/>
                <a:latin typeface="Arial"/>
                <a:ea typeface="+mj-ea"/>
                <a:cs typeface="+mj-cs"/>
              </a:rPr>
              <a:t>prepared by: </a:t>
            </a:r>
            <a:r>
              <a:rPr kumimoji="0" lang="en-US" sz="1600" b="0" i="0" u="none" strike="noStrike" kern="1200" cap="all" spc="120" normalizeH="0" noProof="0" dirty="0" err="1">
                <a:ln>
                  <a:noFill/>
                </a:ln>
                <a:solidFill>
                  <a:schemeClr val="tx1"/>
                </a:solidFill>
                <a:effectLst/>
                <a:uLnTx/>
                <a:uFillTx/>
                <a:latin typeface="Arial"/>
                <a:ea typeface="+mj-ea"/>
                <a:cs typeface="+mj-cs"/>
              </a:rPr>
              <a:t>kunal</a:t>
            </a:r>
            <a:r>
              <a:rPr kumimoji="0" lang="en-US" sz="1600" b="0" i="0" u="none" strike="noStrike" kern="1200" cap="all" spc="120" normalizeH="0" noProof="0" dirty="0">
                <a:ln>
                  <a:noFill/>
                </a:ln>
                <a:solidFill>
                  <a:schemeClr val="tx1"/>
                </a:solidFill>
                <a:effectLst/>
                <a:uLnTx/>
                <a:uFillTx/>
                <a:latin typeface="Arial"/>
                <a:ea typeface="+mj-ea"/>
                <a:cs typeface="+mj-cs"/>
              </a:rPr>
              <a:t> </a:t>
            </a:r>
            <a:r>
              <a:rPr kumimoji="0" lang="en-US" sz="1600" b="0" i="0" u="none" strike="noStrike" kern="1200" cap="all" spc="120" normalizeH="0" noProof="0" dirty="0" err="1">
                <a:ln>
                  <a:noFill/>
                </a:ln>
                <a:solidFill>
                  <a:schemeClr val="tx1"/>
                </a:solidFill>
                <a:effectLst/>
                <a:uLnTx/>
                <a:uFillTx/>
                <a:latin typeface="Arial"/>
                <a:ea typeface="+mj-ea"/>
                <a:cs typeface="+mj-cs"/>
              </a:rPr>
              <a:t>gogri</a:t>
            </a:r>
            <a:endParaRPr kumimoji="0" lang="en-US" sz="1600" b="0" i="0" u="none" strike="noStrike" kern="1200" cap="all" spc="120" normalizeH="0" noProof="0" dirty="0">
              <a:ln>
                <a:noFill/>
              </a:ln>
              <a:solidFill>
                <a:schemeClr val="tx1"/>
              </a:solidFill>
              <a:effectLst/>
              <a:uLnTx/>
              <a:uFillTx/>
              <a:latin typeface="Arial"/>
              <a:ea typeface="+mj-ea"/>
              <a:cs typeface="+mj-cs"/>
            </a:endParaRPr>
          </a:p>
        </p:txBody>
      </p:sp>
      <p:pic>
        <p:nvPicPr>
          <p:cNvPr id="6" name="Picture 2" descr="C:\Users\dipr7001\Desktop\Firmenich_(Unternehmen)_logo.svg.png">
            <a:extLst>
              <a:ext uri="{FF2B5EF4-FFF2-40B4-BE49-F238E27FC236}">
                <a16:creationId xmlns:a16="http://schemas.microsoft.com/office/drawing/2014/main" id="{758EE2EA-92FF-C47C-482B-FE62707E0293}"/>
              </a:ext>
            </a:extLst>
          </p:cNvPr>
          <p:cNvPicPr>
            <a:picLocks noChangeAspect="1" noChangeArrowheads="1"/>
          </p:cNvPicPr>
          <p:nvPr/>
        </p:nvPicPr>
        <p:blipFill>
          <a:blip r:embed="rId8" cstate="print"/>
          <a:srcRect/>
          <a:stretch>
            <a:fillRect/>
          </a:stretch>
        </p:blipFill>
        <p:spPr bwMode="auto">
          <a:xfrm>
            <a:off x="2305511" y="1713621"/>
            <a:ext cx="1467707" cy="405848"/>
          </a:xfrm>
          <a:prstGeom prst="rect">
            <a:avLst/>
          </a:prstGeom>
          <a:noFill/>
        </p:spPr>
      </p:pic>
    </p:spTree>
    <p:extLst>
      <p:ext uri="{BB962C8B-B14F-4D97-AF65-F5344CB8AC3E}">
        <p14:creationId xmlns:p14="http://schemas.microsoft.com/office/powerpoint/2010/main" val="360661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270117C-8FB0-A8E7-18BE-DC0909707D62}"/>
              </a:ext>
            </a:extLst>
          </p:cNvPr>
          <p:cNvGraphicFramePr>
            <a:graphicFrameLocks noGrp="1"/>
          </p:cNvGraphicFramePr>
          <p:nvPr>
            <p:extLst>
              <p:ext uri="{D42A27DB-BD31-4B8C-83A1-F6EECF244321}">
                <p14:modId xmlns:p14="http://schemas.microsoft.com/office/powerpoint/2010/main" val="1373215727"/>
              </p:ext>
            </p:extLst>
          </p:nvPr>
        </p:nvGraphicFramePr>
        <p:xfrm>
          <a:off x="848628" y="3291762"/>
          <a:ext cx="10452704" cy="2730654"/>
        </p:xfrm>
        <a:graphic>
          <a:graphicData uri="http://schemas.openxmlformats.org/drawingml/2006/table">
            <a:tbl>
              <a:tblPr firstRow="1" bandRow="1">
                <a:effectLst/>
              </a:tblPr>
              <a:tblGrid>
                <a:gridCol w="2426522">
                  <a:extLst>
                    <a:ext uri="{9D8B030D-6E8A-4147-A177-3AD203B41FA5}">
                      <a16:colId xmlns:a16="http://schemas.microsoft.com/office/drawing/2014/main" val="20000"/>
                    </a:ext>
                  </a:extLst>
                </a:gridCol>
                <a:gridCol w="1337697">
                  <a:extLst>
                    <a:ext uri="{9D8B030D-6E8A-4147-A177-3AD203B41FA5}">
                      <a16:colId xmlns:a16="http://schemas.microsoft.com/office/drawing/2014/main" val="20001"/>
                    </a:ext>
                  </a:extLst>
                </a:gridCol>
                <a:gridCol w="1337697">
                  <a:extLst>
                    <a:ext uri="{9D8B030D-6E8A-4147-A177-3AD203B41FA5}">
                      <a16:colId xmlns:a16="http://schemas.microsoft.com/office/drawing/2014/main" val="20002"/>
                    </a:ext>
                  </a:extLst>
                </a:gridCol>
                <a:gridCol w="1337697">
                  <a:extLst>
                    <a:ext uri="{9D8B030D-6E8A-4147-A177-3AD203B41FA5}">
                      <a16:colId xmlns:a16="http://schemas.microsoft.com/office/drawing/2014/main" val="20003"/>
                    </a:ext>
                  </a:extLst>
                </a:gridCol>
                <a:gridCol w="1337697">
                  <a:extLst>
                    <a:ext uri="{9D8B030D-6E8A-4147-A177-3AD203B41FA5}">
                      <a16:colId xmlns:a16="http://schemas.microsoft.com/office/drawing/2014/main" val="20004"/>
                    </a:ext>
                  </a:extLst>
                </a:gridCol>
                <a:gridCol w="1337697">
                  <a:extLst>
                    <a:ext uri="{9D8B030D-6E8A-4147-A177-3AD203B41FA5}">
                      <a16:colId xmlns:a16="http://schemas.microsoft.com/office/drawing/2014/main" val="20005"/>
                    </a:ext>
                  </a:extLst>
                </a:gridCol>
                <a:gridCol w="1337697">
                  <a:extLst>
                    <a:ext uri="{9D8B030D-6E8A-4147-A177-3AD203B41FA5}">
                      <a16:colId xmlns:a16="http://schemas.microsoft.com/office/drawing/2014/main" val="20006"/>
                    </a:ext>
                  </a:extLst>
                </a:gridCol>
              </a:tblGrid>
              <a:tr h="536196">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400" b="1" i="1" u="none" strike="noStrike" dirty="0">
                          <a:solidFill>
                            <a:schemeClr val="bg1"/>
                          </a:solidFill>
                          <a:effectLst/>
                          <a:latin typeface="Calibri" panose="020F0502020204030204" pitchFamily="34" charset="0"/>
                        </a:rPr>
                        <a:t>Mean Score out of 7.0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Benchmark</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1</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2</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3</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4</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5</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292935">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100" b="1" i="1" u="none" strike="noStrike" dirty="0">
                          <a:solidFill>
                            <a:schemeClr val="bg1">
                              <a:lumMod val="65000"/>
                            </a:schemeClr>
                          </a:solidFill>
                          <a:effectLst/>
                          <a:latin typeface="Calibri" panose="020F0502020204030204" pitchFamily="34" charset="0"/>
                        </a:rPr>
                        <a:t>Sig test notation</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2935">
                <a:tc>
                  <a:txBody>
                    <a:bodyPr/>
                    <a:lstStyle/>
                    <a:p>
                      <a:pPr algn="ctr" fontAlgn="b"/>
                      <a:r>
                        <a:rPr lang="en-IN" sz="110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6196">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Neat</a:t>
                      </a:r>
                      <a:r>
                        <a:rPr lang="en-US" sz="1400" b="0" i="0" u="none" strike="noStrike" baseline="0" dirty="0">
                          <a:solidFill>
                            <a:schemeClr val="tx1"/>
                          </a:solidFill>
                          <a:effectLst/>
                          <a:latin typeface="Calibri" panose="020F0502020204030204" pitchFamily="34" charset="0"/>
                        </a:rPr>
                        <a:t> |  Overall opinion of fragrance</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400" b="0" i="0" u="none" strike="noStrike" dirty="0">
                          <a:solidFill>
                            <a:srgbClr val="000000"/>
                          </a:solidFill>
                          <a:latin typeface="Calibri"/>
                        </a:rPr>
                        <a:t>4.92 DF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4.78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5.30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4.39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4.63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3"/>
                  </a:ext>
                </a:extLst>
              </a:tr>
              <a:tr h="536196">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In-Wash</a:t>
                      </a:r>
                      <a:r>
                        <a:rPr lang="en-US" sz="1400" b="0" i="0" u="none" strike="noStrike" baseline="0" dirty="0">
                          <a:solidFill>
                            <a:schemeClr val="tx1"/>
                          </a:solidFill>
                          <a:effectLst/>
                          <a:latin typeface="Calibri" panose="020F0502020204030204" pitchFamily="34" charset="0"/>
                        </a:rPr>
                        <a:t>  |  Overall opinion of fragrance</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400" b="0" i="0" u="none" strike="noStrike" dirty="0">
                          <a:solidFill>
                            <a:srgbClr val="000000"/>
                          </a:solidFill>
                          <a:latin typeface="Calibri"/>
                        </a:rPr>
                        <a:t>4.94 DE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4.72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5.34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4.18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chemeClr val="bg1"/>
                          </a:solidFill>
                          <a:latin typeface="Calibri"/>
                        </a:rPr>
                        <a:t>4.54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6196">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Dry </a:t>
                      </a:r>
                      <a:r>
                        <a:rPr lang="en-US" sz="1400" b="0" i="0" u="none" strike="noStrike" baseline="0" dirty="0">
                          <a:solidFill>
                            <a:schemeClr val="tx1"/>
                          </a:solidFill>
                          <a:effectLst/>
                          <a:latin typeface="Calibri" panose="020F0502020204030204" pitchFamily="34" charset="0"/>
                        </a:rPr>
                        <a:t> |  Overall opinion of fragrance</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4.97 BDF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chemeClr val="bg1"/>
                          </a:solidFill>
                          <a:latin typeface="Calibri"/>
                        </a:rPr>
                        <a:t>3.85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5.05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4.28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4.73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4.59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5"/>
                  </a:ext>
                </a:extLst>
              </a:tr>
            </a:tbl>
          </a:graphicData>
        </a:graphic>
      </p:graphicFrame>
      <p:grpSp>
        <p:nvGrpSpPr>
          <p:cNvPr id="8" name="Group 7">
            <a:extLst>
              <a:ext uri="{FF2B5EF4-FFF2-40B4-BE49-F238E27FC236}">
                <a16:creationId xmlns:a16="http://schemas.microsoft.com/office/drawing/2014/main" id="{97B19516-C7EA-64DE-6553-95551A22912D}"/>
              </a:ext>
            </a:extLst>
          </p:cNvPr>
          <p:cNvGrpSpPr/>
          <p:nvPr/>
        </p:nvGrpSpPr>
        <p:grpSpPr>
          <a:xfrm>
            <a:off x="280" y="0"/>
            <a:ext cx="4403554" cy="432000"/>
            <a:chOff x="280" y="0"/>
            <a:chExt cx="3419592" cy="432000"/>
          </a:xfrm>
          <a:solidFill>
            <a:schemeClr val="tx1"/>
          </a:solidFill>
        </p:grpSpPr>
        <p:sp>
          <p:nvSpPr>
            <p:cNvPr id="9" name="Flowchart: Manual Input 8">
              <a:extLst>
                <a:ext uri="{FF2B5EF4-FFF2-40B4-BE49-F238E27FC236}">
                  <a16:creationId xmlns:a16="http://schemas.microsoft.com/office/drawing/2014/main" id="{A3AD492A-D72F-1897-2F3D-CEFC825CA56F}"/>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172D9D8-5F9A-AE5C-5AE8-81ABB2DCB464}"/>
                </a:ext>
              </a:extLst>
            </p:cNvPr>
            <p:cNvSpPr txBox="1"/>
            <p:nvPr/>
          </p:nvSpPr>
          <p:spPr>
            <a:xfrm>
              <a:off x="107504" y="31806"/>
              <a:ext cx="2517716" cy="369332"/>
            </a:xfrm>
            <a:prstGeom prst="rect">
              <a:avLst/>
            </a:prstGeom>
            <a:grpFill/>
          </p:spPr>
          <p:txBody>
            <a:bodyPr wrap="none" rtlCol="0">
              <a:spAutoFit/>
            </a:bodyPr>
            <a:lstStyle/>
            <a:p>
              <a:r>
                <a:rPr lang="en-IN" dirty="0">
                  <a:solidFill>
                    <a:schemeClr val="bg1"/>
                  </a:solidFill>
                </a:rPr>
                <a:t>Performance on Action Standard</a:t>
              </a:r>
            </a:p>
          </p:txBody>
        </p:sp>
      </p:grpSp>
      <p:sp>
        <p:nvSpPr>
          <p:cNvPr id="2" name="TextBox 1">
            <a:extLst>
              <a:ext uri="{FF2B5EF4-FFF2-40B4-BE49-F238E27FC236}">
                <a16:creationId xmlns:a16="http://schemas.microsoft.com/office/drawing/2014/main" id="{E804E438-79BC-BB33-702C-42714D2DFB7D}"/>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sp>
        <p:nvSpPr>
          <p:cNvPr id="3" name="Rectangle: Rounded Corners 2">
            <a:extLst>
              <a:ext uri="{FF2B5EF4-FFF2-40B4-BE49-F238E27FC236}">
                <a16:creationId xmlns:a16="http://schemas.microsoft.com/office/drawing/2014/main" id="{92682D3E-C2F4-47EB-F37E-DA60FF5291E4}"/>
              </a:ext>
            </a:extLst>
          </p:cNvPr>
          <p:cNvSpPr/>
          <p:nvPr/>
        </p:nvSpPr>
        <p:spPr>
          <a:xfrm>
            <a:off x="6085490" y="3184622"/>
            <a:ext cx="1072055" cy="2932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13410E-72BA-DB65-D5FC-745430F356C1}"/>
              </a:ext>
            </a:extLst>
          </p:cNvPr>
          <p:cNvSpPr txBox="1"/>
          <p:nvPr/>
        </p:nvSpPr>
        <p:spPr>
          <a:xfrm>
            <a:off x="242573" y="1169852"/>
            <a:ext cx="11592075"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Fragrance PT52 emerges as the best performing fragrance – it achieves superiority to benchmark fragrance at Neat sniff Out of the box and In-wash sniff on lather stages, while being at par at the dry sniff on arm stage.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All other fragrances are inferior to benchmark on </a:t>
            </a:r>
            <a:r>
              <a:rPr lang="en-IN" sz="1600" dirty="0" err="1">
                <a:latin typeface="Arial" panose="020B0604020202020204" pitchFamily="34" charset="0"/>
                <a:cs typeface="Arial" panose="020B0604020202020204" pitchFamily="34" charset="0"/>
              </a:rPr>
              <a:t>atleast</a:t>
            </a:r>
            <a:r>
              <a:rPr lang="en-IN" sz="1600" dirty="0">
                <a:latin typeface="Arial" panose="020B0604020202020204" pitchFamily="34" charset="0"/>
                <a:cs typeface="Arial" panose="020B0604020202020204" pitchFamily="34" charset="0"/>
              </a:rPr>
              <a:t> one out of the three stages.</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Fragrance FE15 and ML03 can be outrightly deprioritized as they are inferior to benchmark fragrance on two or more stages.</a:t>
            </a:r>
          </a:p>
        </p:txBody>
      </p:sp>
      <p:sp>
        <p:nvSpPr>
          <p:cNvPr id="5" name="TextBox 4">
            <a:extLst>
              <a:ext uri="{FF2B5EF4-FFF2-40B4-BE49-F238E27FC236}">
                <a16:creationId xmlns:a16="http://schemas.microsoft.com/office/drawing/2014/main" id="{6E1E9C70-012C-11B2-0833-94B8BF5F8954}"/>
              </a:ext>
            </a:extLst>
          </p:cNvPr>
          <p:cNvSpPr txBox="1"/>
          <p:nvPr/>
        </p:nvSpPr>
        <p:spPr>
          <a:xfrm>
            <a:off x="289873" y="502447"/>
            <a:ext cx="11592075" cy="584775"/>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Action Standard set: The winning fragrance to have a significant superiority vs. Benchmark at 95% LOC 2-tailed test on “Overall Opinion of Fragrance”</a:t>
            </a:r>
          </a:p>
        </p:txBody>
      </p:sp>
      <p:sp>
        <p:nvSpPr>
          <p:cNvPr id="6" name="Rectangle 5">
            <a:extLst>
              <a:ext uri="{FF2B5EF4-FFF2-40B4-BE49-F238E27FC236}">
                <a16:creationId xmlns:a16="http://schemas.microsoft.com/office/drawing/2014/main" id="{36AF1D9B-51F5-9E7F-1256-1A0626D22B41}"/>
              </a:ext>
            </a:extLst>
          </p:cNvPr>
          <p:cNvSpPr/>
          <p:nvPr/>
        </p:nvSpPr>
        <p:spPr>
          <a:xfrm>
            <a:off x="7733844" y="6450622"/>
            <a:ext cx="2021524" cy="174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3A55566D-D7DE-23CC-1B32-1C3FE3BB2322}"/>
              </a:ext>
            </a:extLst>
          </p:cNvPr>
          <p:cNvSpPr/>
          <p:nvPr/>
        </p:nvSpPr>
        <p:spPr>
          <a:xfrm>
            <a:off x="7739104" y="6634552"/>
            <a:ext cx="2021524" cy="17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95% LOC</a:t>
            </a:r>
            <a:endParaRPr lang="en-US" sz="1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89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FE9101-628E-4392-101E-A7E89D50A858}"/>
              </a:ext>
            </a:extLst>
          </p:cNvPr>
          <p:cNvPicPr>
            <a:picLocks noChangeAspect="1"/>
          </p:cNvPicPr>
          <p:nvPr/>
        </p:nvPicPr>
        <p:blipFill>
          <a:blip r:embed="rId4">
            <a:alphaModFix amt="50000"/>
          </a:blip>
          <a:stretch>
            <a:fillRect/>
          </a:stretch>
        </p:blipFill>
        <p:spPr>
          <a:xfrm>
            <a:off x="0"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1" y="2723280"/>
            <a:ext cx="12065877" cy="2086319"/>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chemeClr val="tx1"/>
                </a:solidFill>
                <a:effectLst/>
                <a:uLnTx/>
                <a:uFillTx/>
                <a:latin typeface="Arial"/>
                <a:ea typeface="+mj-ea"/>
                <a:cs typeface="+mj-cs"/>
              </a:rPr>
              <a:t>LET US NOW LOOK AT THE PERFORMANCE AT EACH STAGE OF EVALUATION</a:t>
            </a:r>
          </a:p>
          <a:p>
            <a:pPr marL="646614" marR="0" lvl="0" indent="-514350" algn="ctr" defTabSz="1228911" rtl="0" eaLnBrk="1" fontAlgn="auto" latinLnBrk="0" hangingPunct="1">
              <a:lnSpc>
                <a:spcPct val="90000"/>
              </a:lnSpc>
              <a:spcBef>
                <a:spcPts val="544"/>
              </a:spcBef>
              <a:spcAft>
                <a:spcPts val="0"/>
              </a:spcAft>
              <a:buClrTx/>
              <a:buSzTx/>
              <a:buAutoNum type="arabicPeriod"/>
              <a:tabLst/>
              <a:defRPr/>
            </a:pPr>
            <a:r>
              <a:rPr lang="en-IN" sz="2400" b="0" cap="all" spc="120" dirty="0">
                <a:solidFill>
                  <a:schemeClr val="tx1"/>
                </a:solidFill>
                <a:latin typeface="Arial"/>
              </a:rPr>
              <a:t>NEAT SNIFF OUT OF BOX</a:t>
            </a:r>
          </a:p>
          <a:p>
            <a:pPr marL="646614" marR="0" lvl="0" indent="-514350" algn="ctr" defTabSz="1228911" rtl="0" eaLnBrk="1" fontAlgn="auto" latinLnBrk="0" hangingPunct="1">
              <a:lnSpc>
                <a:spcPct val="90000"/>
              </a:lnSpc>
              <a:spcBef>
                <a:spcPts val="544"/>
              </a:spcBef>
              <a:spcAft>
                <a:spcPts val="0"/>
              </a:spcAft>
              <a:buClrTx/>
              <a:buSzTx/>
              <a:buAutoNum type="arabicPeriod"/>
              <a:tabLst/>
              <a:defRPr/>
            </a:pPr>
            <a:r>
              <a:rPr lang="en-IN" sz="2400" b="0" cap="all" spc="120" dirty="0">
                <a:solidFill>
                  <a:schemeClr val="tx1"/>
                </a:solidFill>
                <a:latin typeface="Arial"/>
              </a:rPr>
              <a:t>IN-WASH ON LATHER</a:t>
            </a:r>
          </a:p>
          <a:p>
            <a:pPr marL="646614" marR="0" lvl="0" indent="-514350" algn="ctr" defTabSz="1228911" rtl="0" eaLnBrk="1" fontAlgn="auto" latinLnBrk="0" hangingPunct="1">
              <a:lnSpc>
                <a:spcPct val="90000"/>
              </a:lnSpc>
              <a:spcBef>
                <a:spcPts val="544"/>
              </a:spcBef>
              <a:spcAft>
                <a:spcPts val="0"/>
              </a:spcAft>
              <a:buClrTx/>
              <a:buSzTx/>
              <a:buAutoNum type="arabicPeriod"/>
              <a:tabLst/>
              <a:defRPr/>
            </a:pPr>
            <a:r>
              <a:rPr lang="en-IN" sz="2400" b="0" cap="all" spc="120" dirty="0">
                <a:solidFill>
                  <a:schemeClr val="tx1"/>
                </a:solidFill>
                <a:latin typeface="Arial"/>
              </a:rPr>
              <a:t>SNIFF ON DRY ARM</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11</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41452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F3B045-1EEC-B148-D463-A6BCB31DC160}"/>
              </a:ext>
            </a:extLst>
          </p:cNvPr>
          <p:cNvGraphicFramePr>
            <a:graphicFrameLocks noGrp="1"/>
          </p:cNvGraphicFramePr>
          <p:nvPr>
            <p:extLst>
              <p:ext uri="{D42A27DB-BD31-4B8C-83A1-F6EECF244321}">
                <p14:modId xmlns:p14="http://schemas.microsoft.com/office/powerpoint/2010/main" val="3643567619"/>
              </p:ext>
            </p:extLst>
          </p:nvPr>
        </p:nvGraphicFramePr>
        <p:xfrm>
          <a:off x="914400" y="2616370"/>
          <a:ext cx="10268601" cy="3439218"/>
        </p:xfrm>
        <a:graphic>
          <a:graphicData uri="http://schemas.openxmlformats.org/drawingml/2006/table">
            <a:tbl>
              <a:tblPr firstRow="1" bandRow="1">
                <a:effectLst/>
              </a:tblPr>
              <a:tblGrid>
                <a:gridCol w="2475261">
                  <a:extLst>
                    <a:ext uri="{9D8B030D-6E8A-4147-A177-3AD203B41FA5}">
                      <a16:colId xmlns:a16="http://schemas.microsoft.com/office/drawing/2014/main" val="20000"/>
                    </a:ext>
                  </a:extLst>
                </a:gridCol>
                <a:gridCol w="1298890">
                  <a:extLst>
                    <a:ext uri="{9D8B030D-6E8A-4147-A177-3AD203B41FA5}">
                      <a16:colId xmlns:a16="http://schemas.microsoft.com/office/drawing/2014/main" val="20001"/>
                    </a:ext>
                  </a:extLst>
                </a:gridCol>
                <a:gridCol w="1298890">
                  <a:extLst>
                    <a:ext uri="{9D8B030D-6E8A-4147-A177-3AD203B41FA5}">
                      <a16:colId xmlns:a16="http://schemas.microsoft.com/office/drawing/2014/main" val="20002"/>
                    </a:ext>
                  </a:extLst>
                </a:gridCol>
                <a:gridCol w="1298890">
                  <a:extLst>
                    <a:ext uri="{9D8B030D-6E8A-4147-A177-3AD203B41FA5}">
                      <a16:colId xmlns:a16="http://schemas.microsoft.com/office/drawing/2014/main" val="20003"/>
                    </a:ext>
                  </a:extLst>
                </a:gridCol>
                <a:gridCol w="1298890">
                  <a:extLst>
                    <a:ext uri="{9D8B030D-6E8A-4147-A177-3AD203B41FA5}">
                      <a16:colId xmlns:a16="http://schemas.microsoft.com/office/drawing/2014/main" val="20004"/>
                    </a:ext>
                  </a:extLst>
                </a:gridCol>
                <a:gridCol w="1298890">
                  <a:extLst>
                    <a:ext uri="{9D8B030D-6E8A-4147-A177-3AD203B41FA5}">
                      <a16:colId xmlns:a16="http://schemas.microsoft.com/office/drawing/2014/main" val="20005"/>
                    </a:ext>
                  </a:extLst>
                </a:gridCol>
                <a:gridCol w="1298890">
                  <a:extLst>
                    <a:ext uri="{9D8B030D-6E8A-4147-A177-3AD203B41FA5}">
                      <a16:colId xmlns:a16="http://schemas.microsoft.com/office/drawing/2014/main" val="20006"/>
                    </a:ext>
                  </a:extLst>
                </a:gridCol>
              </a:tblGrid>
              <a:tr h="43460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400" b="1" i="1" u="none" strike="noStrike" dirty="0">
                          <a:solidFill>
                            <a:schemeClr val="bg1"/>
                          </a:solidFill>
                          <a:effectLst/>
                          <a:latin typeface="Calibri" pitchFamily="34" charset="0"/>
                          <a:cs typeface="Calibri" pitchFamily="34" charset="0"/>
                        </a:rPr>
                        <a:t>Neat</a:t>
                      </a:r>
                      <a:r>
                        <a:rPr lang="da-DK" sz="1400" b="1" i="1" u="none" strike="noStrike" baseline="0" dirty="0">
                          <a:solidFill>
                            <a:schemeClr val="bg1"/>
                          </a:solidFill>
                          <a:effectLst/>
                          <a:latin typeface="Calibri" pitchFamily="34" charset="0"/>
                          <a:cs typeface="Calibri" pitchFamily="34" charset="0"/>
                        </a:rPr>
                        <a:t> Sniff out of box</a:t>
                      </a:r>
                      <a:endParaRPr lang="da-DK" sz="1400" b="1" i="1" u="none" strike="noStrike" dirty="0">
                        <a:solidFill>
                          <a:schemeClr val="bg1"/>
                        </a:solidFill>
                        <a:effectLst/>
                        <a:latin typeface="Calibri" pitchFamily="34" charset="0"/>
                        <a:cs typeface="Calibri"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Benchmark</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1</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2</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3</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4</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5</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237436">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100" b="1" i="1" u="none" strike="noStrike" dirty="0">
                          <a:solidFill>
                            <a:schemeClr val="bg1">
                              <a:lumMod val="65000"/>
                            </a:schemeClr>
                          </a:solidFill>
                          <a:effectLst/>
                          <a:latin typeface="Calibri" panose="020F0502020204030204" pitchFamily="34" charset="0"/>
                        </a:rPr>
                        <a:t>Sig test marker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7436">
                <a:tc>
                  <a:txBody>
                    <a:bodyPr/>
                    <a:lstStyle/>
                    <a:p>
                      <a:pPr algn="ctr" fontAlgn="b"/>
                      <a:r>
                        <a:rPr lang="en-IN" sz="110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867">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400" b="0" i="0" u="none" strike="noStrike" dirty="0">
                          <a:solidFill>
                            <a:srgbClr val="000000"/>
                          </a:solidFill>
                          <a:latin typeface="Calibri"/>
                        </a:rPr>
                        <a:t>11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tx1"/>
                          </a:solidFill>
                          <a:latin typeface="Calibri"/>
                        </a:rPr>
                        <a:t>26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rgbClr val="000000"/>
                          </a:solidFill>
                          <a:latin typeface="Calibri"/>
                        </a:rPr>
                        <a:t>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763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2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34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36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tx1"/>
                          </a:solidFill>
                          <a:latin typeface="Calibri"/>
                        </a:rPr>
                        <a:t>49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20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23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1613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tx1"/>
                          </a:solidFill>
                          <a:effectLst/>
                          <a:latin typeface="Calibri" panose="020F0502020204030204" pitchFamily="34" charset="0"/>
                        </a:rPr>
                        <a:t>Overall opinion of fragrance (mean score out of 7.0)</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4.92 DF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4.78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5.30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4.39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4.63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5"/>
                  </a:ext>
                </a:extLst>
              </a:tr>
              <a:tr h="318867">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i="1" u="none" strike="noStrike" kern="1200" dirty="0">
                          <a:solidFill>
                            <a:schemeClr val="bg1"/>
                          </a:solidFill>
                          <a:effectLst/>
                          <a:latin typeface="Calibri" panose="020F0502020204030204" pitchFamily="34" charset="0"/>
                          <a:ea typeface="+mn-ea"/>
                          <a:cs typeface="+mn-cs"/>
                        </a:rPr>
                        <a:t>Strength of Fragrance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r h="318867">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weaker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8867">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Just as you like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51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60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64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IN" sz="1400" b="0" i="0" u="none" strike="noStrike" dirty="0">
                          <a:solidFill>
                            <a:schemeClr val="bg1"/>
                          </a:solidFill>
                          <a:latin typeface="Calibri"/>
                        </a:rPr>
                        <a:t>37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8867">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stronger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60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1" name="TextBox 10">
            <a:extLst>
              <a:ext uri="{FF2B5EF4-FFF2-40B4-BE49-F238E27FC236}">
                <a16:creationId xmlns:a16="http://schemas.microsoft.com/office/drawing/2014/main" id="{35DA179A-AA78-F18F-EBC1-EFAEB6321E52}"/>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grpSp>
        <p:nvGrpSpPr>
          <p:cNvPr id="18" name="Group 17">
            <a:extLst>
              <a:ext uri="{FF2B5EF4-FFF2-40B4-BE49-F238E27FC236}">
                <a16:creationId xmlns:a16="http://schemas.microsoft.com/office/drawing/2014/main" id="{D1ED44FA-970A-0740-68E6-5FF705F80FBD}"/>
              </a:ext>
            </a:extLst>
          </p:cNvPr>
          <p:cNvGrpSpPr/>
          <p:nvPr/>
        </p:nvGrpSpPr>
        <p:grpSpPr>
          <a:xfrm>
            <a:off x="280" y="0"/>
            <a:ext cx="4403554" cy="432000"/>
            <a:chOff x="280" y="0"/>
            <a:chExt cx="3419592" cy="432000"/>
          </a:xfrm>
          <a:solidFill>
            <a:schemeClr val="tx1"/>
          </a:solidFill>
        </p:grpSpPr>
        <p:sp>
          <p:nvSpPr>
            <p:cNvPr id="19" name="Flowchart: Manual Input 18">
              <a:extLst>
                <a:ext uri="{FF2B5EF4-FFF2-40B4-BE49-F238E27FC236}">
                  <a16:creationId xmlns:a16="http://schemas.microsoft.com/office/drawing/2014/main" id="{28EA834A-11FC-9652-8770-BCA52A6EB53A}"/>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3861DB60-E2C2-3785-48C2-2C989F5FC7A3}"/>
                </a:ext>
              </a:extLst>
            </p:cNvPr>
            <p:cNvSpPr txBox="1"/>
            <p:nvPr/>
          </p:nvSpPr>
          <p:spPr>
            <a:xfrm>
              <a:off x="107504" y="31806"/>
              <a:ext cx="2453682" cy="369332"/>
            </a:xfrm>
            <a:prstGeom prst="rect">
              <a:avLst/>
            </a:prstGeom>
            <a:grpFill/>
          </p:spPr>
          <p:txBody>
            <a:bodyPr wrap="none" rtlCol="0">
              <a:spAutoFit/>
            </a:bodyPr>
            <a:lstStyle/>
            <a:p>
              <a:r>
                <a:rPr lang="en-IN" dirty="0">
                  <a:solidFill>
                    <a:schemeClr val="bg1"/>
                  </a:solidFill>
                </a:rPr>
                <a:t>Performance at Neat Sniff (DRY)</a:t>
              </a:r>
            </a:p>
          </p:txBody>
        </p:sp>
      </p:grpSp>
      <p:sp>
        <p:nvSpPr>
          <p:cNvPr id="8" name="TextBox 7">
            <a:extLst>
              <a:ext uri="{FF2B5EF4-FFF2-40B4-BE49-F238E27FC236}">
                <a16:creationId xmlns:a16="http://schemas.microsoft.com/office/drawing/2014/main" id="{70884EDA-094F-8F0C-13DB-6C85E1B64388}"/>
              </a:ext>
            </a:extLst>
          </p:cNvPr>
          <p:cNvSpPr txBox="1"/>
          <p:nvPr/>
        </p:nvSpPr>
        <p:spPr>
          <a:xfrm>
            <a:off x="263593" y="570771"/>
            <a:ext cx="11592075" cy="15240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At the neat sniff out of box stage, consumers seem to be most satisfied with the fragrance strength of PT52 – significantly better than benchmark.</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However, around 1/3</a:t>
            </a:r>
            <a:r>
              <a:rPr lang="en-IN" sz="1600" baseline="30000" dirty="0">
                <a:latin typeface="Arial" panose="020B0604020202020204" pitchFamily="34" charset="0"/>
                <a:cs typeface="Arial" panose="020B0604020202020204" pitchFamily="34" charset="0"/>
              </a:rPr>
              <a:t>rd</a:t>
            </a:r>
            <a:r>
              <a:rPr lang="en-IN" sz="1600" dirty="0">
                <a:latin typeface="Arial" panose="020B0604020202020204" pitchFamily="34" charset="0"/>
                <a:cs typeface="Arial" panose="020B0604020202020204" pitchFamily="34" charset="0"/>
              </a:rPr>
              <a:t> consumers find the fragrance of PT52 stronger than they desire – even higher for FE15, SP27 and ML03 fragrances.</a:t>
            </a:r>
          </a:p>
        </p:txBody>
      </p:sp>
      <p:sp>
        <p:nvSpPr>
          <p:cNvPr id="3" name="Rectangle 2">
            <a:extLst>
              <a:ext uri="{FF2B5EF4-FFF2-40B4-BE49-F238E27FC236}">
                <a16:creationId xmlns:a16="http://schemas.microsoft.com/office/drawing/2014/main" id="{D78D74EE-7D3D-551F-4ADE-0C2E8CA5618D}"/>
              </a:ext>
            </a:extLst>
          </p:cNvPr>
          <p:cNvSpPr/>
          <p:nvPr/>
        </p:nvSpPr>
        <p:spPr>
          <a:xfrm>
            <a:off x="6490920" y="6450622"/>
            <a:ext cx="1837749" cy="174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2A9729-CFA0-4B0E-7B1A-B2AA8570A6C0}"/>
              </a:ext>
            </a:extLst>
          </p:cNvPr>
          <p:cNvSpPr/>
          <p:nvPr/>
        </p:nvSpPr>
        <p:spPr>
          <a:xfrm>
            <a:off x="6496180" y="6634552"/>
            <a:ext cx="1837749" cy="17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71ACA43-1919-061E-2626-6B4DD934CA19}"/>
              </a:ext>
            </a:extLst>
          </p:cNvPr>
          <p:cNvSpPr/>
          <p:nvPr/>
        </p:nvSpPr>
        <p:spPr>
          <a:xfrm>
            <a:off x="8356504" y="6445369"/>
            <a:ext cx="1837749" cy="174027"/>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90% LOC</a:t>
            </a:r>
            <a:endParaRPr lang="en-US" sz="11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32A941-ED10-C719-6F3A-B0EEABA813B8}"/>
              </a:ext>
            </a:extLst>
          </p:cNvPr>
          <p:cNvSpPr/>
          <p:nvPr/>
        </p:nvSpPr>
        <p:spPr>
          <a:xfrm>
            <a:off x="8361764" y="6629299"/>
            <a:ext cx="1837749" cy="1740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90% LOC</a:t>
            </a:r>
            <a:endParaRPr lang="en-US" sz="1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43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08DED8-D5AD-B990-B25C-6FC419824038}"/>
              </a:ext>
            </a:extLst>
          </p:cNvPr>
          <p:cNvGrpSpPr/>
          <p:nvPr/>
        </p:nvGrpSpPr>
        <p:grpSpPr>
          <a:xfrm>
            <a:off x="279" y="0"/>
            <a:ext cx="5043631" cy="432000"/>
            <a:chOff x="280" y="0"/>
            <a:chExt cx="3419592" cy="432000"/>
          </a:xfrm>
          <a:solidFill>
            <a:schemeClr val="tx1"/>
          </a:solidFill>
        </p:grpSpPr>
        <p:sp>
          <p:nvSpPr>
            <p:cNvPr id="3" name="Flowchart: Manual Input 2">
              <a:extLst>
                <a:ext uri="{FF2B5EF4-FFF2-40B4-BE49-F238E27FC236}">
                  <a16:creationId xmlns:a16="http://schemas.microsoft.com/office/drawing/2014/main" id="{F0C9122B-E4C8-8145-AF17-F58ED8EC2AF0}"/>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2A0B13D-96DF-D2AA-EE2C-9E149B5D2F58}"/>
                </a:ext>
              </a:extLst>
            </p:cNvPr>
            <p:cNvSpPr txBox="1"/>
            <p:nvPr/>
          </p:nvSpPr>
          <p:spPr>
            <a:xfrm>
              <a:off x="107504" y="31806"/>
              <a:ext cx="2692797" cy="369332"/>
            </a:xfrm>
            <a:prstGeom prst="rect">
              <a:avLst/>
            </a:prstGeom>
            <a:grpFill/>
          </p:spPr>
          <p:txBody>
            <a:bodyPr wrap="none" rtlCol="0">
              <a:spAutoFit/>
            </a:bodyPr>
            <a:lstStyle/>
            <a:p>
              <a:r>
                <a:rPr lang="en-IN" dirty="0">
                  <a:solidFill>
                    <a:schemeClr val="bg1"/>
                  </a:solidFill>
                </a:rPr>
                <a:t>Performance at In-Wash (Lather on arm)</a:t>
              </a:r>
            </a:p>
          </p:txBody>
        </p:sp>
      </p:grpSp>
      <p:graphicFrame>
        <p:nvGraphicFramePr>
          <p:cNvPr id="5" name="Table 4">
            <a:extLst>
              <a:ext uri="{FF2B5EF4-FFF2-40B4-BE49-F238E27FC236}">
                <a16:creationId xmlns:a16="http://schemas.microsoft.com/office/drawing/2014/main" id="{1FDDB171-840A-1513-F551-B2619B770E0E}"/>
              </a:ext>
            </a:extLst>
          </p:cNvPr>
          <p:cNvGraphicFramePr>
            <a:graphicFrameLocks noGrp="1"/>
          </p:cNvGraphicFramePr>
          <p:nvPr>
            <p:extLst>
              <p:ext uri="{D42A27DB-BD31-4B8C-83A1-F6EECF244321}">
                <p14:modId xmlns:p14="http://schemas.microsoft.com/office/powerpoint/2010/main" val="550604422"/>
              </p:ext>
            </p:extLst>
          </p:nvPr>
        </p:nvGraphicFramePr>
        <p:xfrm>
          <a:off x="812820" y="2458720"/>
          <a:ext cx="10254572" cy="3356586"/>
        </p:xfrm>
        <a:graphic>
          <a:graphicData uri="http://schemas.openxmlformats.org/drawingml/2006/table">
            <a:tbl>
              <a:tblPr firstRow="1" bandRow="1">
                <a:effectLst/>
              </a:tblPr>
              <a:tblGrid>
                <a:gridCol w="2380526">
                  <a:extLst>
                    <a:ext uri="{9D8B030D-6E8A-4147-A177-3AD203B41FA5}">
                      <a16:colId xmlns:a16="http://schemas.microsoft.com/office/drawing/2014/main" val="20000"/>
                    </a:ext>
                  </a:extLst>
                </a:gridCol>
                <a:gridCol w="1312341">
                  <a:extLst>
                    <a:ext uri="{9D8B030D-6E8A-4147-A177-3AD203B41FA5}">
                      <a16:colId xmlns:a16="http://schemas.microsoft.com/office/drawing/2014/main" val="20001"/>
                    </a:ext>
                  </a:extLst>
                </a:gridCol>
                <a:gridCol w="1312341">
                  <a:extLst>
                    <a:ext uri="{9D8B030D-6E8A-4147-A177-3AD203B41FA5}">
                      <a16:colId xmlns:a16="http://schemas.microsoft.com/office/drawing/2014/main" val="20002"/>
                    </a:ext>
                  </a:extLst>
                </a:gridCol>
                <a:gridCol w="1312341">
                  <a:extLst>
                    <a:ext uri="{9D8B030D-6E8A-4147-A177-3AD203B41FA5}">
                      <a16:colId xmlns:a16="http://schemas.microsoft.com/office/drawing/2014/main" val="20003"/>
                    </a:ext>
                  </a:extLst>
                </a:gridCol>
                <a:gridCol w="1312341">
                  <a:extLst>
                    <a:ext uri="{9D8B030D-6E8A-4147-A177-3AD203B41FA5}">
                      <a16:colId xmlns:a16="http://schemas.microsoft.com/office/drawing/2014/main" val="20004"/>
                    </a:ext>
                  </a:extLst>
                </a:gridCol>
                <a:gridCol w="1312341">
                  <a:extLst>
                    <a:ext uri="{9D8B030D-6E8A-4147-A177-3AD203B41FA5}">
                      <a16:colId xmlns:a16="http://schemas.microsoft.com/office/drawing/2014/main" val="20005"/>
                    </a:ext>
                  </a:extLst>
                </a:gridCol>
                <a:gridCol w="1312341">
                  <a:extLst>
                    <a:ext uri="{9D8B030D-6E8A-4147-A177-3AD203B41FA5}">
                      <a16:colId xmlns:a16="http://schemas.microsoft.com/office/drawing/2014/main" val="20006"/>
                    </a:ext>
                  </a:extLst>
                </a:gridCol>
              </a:tblGrid>
              <a:tr h="422650">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400" b="1" i="1" u="none" strike="noStrike" dirty="0">
                          <a:solidFill>
                            <a:schemeClr val="bg1"/>
                          </a:solidFill>
                          <a:effectLst/>
                          <a:latin typeface="Calibri" pitchFamily="34" charset="0"/>
                          <a:cs typeface="Calibri" pitchFamily="34" charset="0"/>
                        </a:rPr>
                        <a:t>In-Wash</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Benchmark</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1</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2</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3</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4</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5</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23090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100" b="1" i="1" u="none" strike="noStrike" dirty="0">
                          <a:solidFill>
                            <a:schemeClr val="bg1">
                              <a:lumMod val="65000"/>
                            </a:schemeClr>
                          </a:solidFill>
                          <a:effectLst/>
                          <a:latin typeface="Calibri" panose="020F0502020204030204" pitchFamily="34" charset="0"/>
                        </a:rPr>
                        <a:t>Sig test marker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902">
                <a:tc>
                  <a:txBody>
                    <a:bodyPr/>
                    <a:lstStyle/>
                    <a:p>
                      <a:pPr algn="ctr" fontAlgn="b"/>
                      <a:r>
                        <a:rPr lang="en-IN" sz="110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009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400" b="0" i="0" u="none" strike="noStrike" dirty="0">
                          <a:solidFill>
                            <a:srgbClr val="000000"/>
                          </a:solidFill>
                          <a:latin typeface="Calibri"/>
                        </a:rPr>
                        <a:t>15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20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16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889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2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40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tx1"/>
                          </a:solidFill>
                          <a:latin typeface="Calibri"/>
                        </a:rPr>
                        <a:t>59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25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30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99179">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tx1"/>
                          </a:solidFill>
                          <a:effectLst/>
                          <a:latin typeface="Calibri" panose="020F0502020204030204" pitchFamily="34" charset="0"/>
                        </a:rPr>
                        <a:t>Overall opinion of fragrance (mean score out of 7.0)</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4.94 DE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4.72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5.34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4.18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chemeClr val="bg1"/>
                          </a:solidFill>
                          <a:latin typeface="Calibri"/>
                        </a:rPr>
                        <a:t>4.54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009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i="1" u="none" strike="noStrike" kern="1200" dirty="0">
                          <a:solidFill>
                            <a:schemeClr val="bg1"/>
                          </a:solidFill>
                          <a:effectLst/>
                          <a:latin typeface="Calibri" panose="020F0502020204030204" pitchFamily="34" charset="0"/>
                          <a:ea typeface="+mn-ea"/>
                          <a:cs typeface="+mn-cs"/>
                        </a:rPr>
                        <a:t>Strength of Fragrance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r h="31009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weaker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009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Just as you like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56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60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tx1"/>
                          </a:solidFill>
                          <a:latin typeface="Calibri"/>
                        </a:rPr>
                        <a:t>76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IN" sz="1400" b="0" i="0" u="none" strike="noStrike" dirty="0">
                          <a:solidFill>
                            <a:schemeClr val="bg1"/>
                          </a:solidFill>
                          <a:latin typeface="Calibri"/>
                        </a:rPr>
                        <a:t>36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51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0093">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stronger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24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53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41</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4" name="TextBox 13">
            <a:extLst>
              <a:ext uri="{FF2B5EF4-FFF2-40B4-BE49-F238E27FC236}">
                <a16:creationId xmlns:a16="http://schemas.microsoft.com/office/drawing/2014/main" id="{91AB02AC-BA2E-95DA-1B98-63EBEF18D1BA}"/>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sp>
        <p:nvSpPr>
          <p:cNvPr id="7" name="TextBox 6">
            <a:extLst>
              <a:ext uri="{FF2B5EF4-FFF2-40B4-BE49-F238E27FC236}">
                <a16:creationId xmlns:a16="http://schemas.microsoft.com/office/drawing/2014/main" id="{5B5EDD02-6C36-413C-8F3B-8A4BE9C7DBA9}"/>
              </a:ext>
            </a:extLst>
          </p:cNvPr>
          <p:cNvSpPr txBox="1"/>
          <p:nvPr/>
        </p:nvSpPr>
        <p:spPr>
          <a:xfrm>
            <a:off x="284613" y="602301"/>
            <a:ext cx="11592075" cy="15240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Even at the in-wash stage, consumers seem to be most satisfied with the fragrance strength of PT52 – significantly better than benchmark.</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At this stage, around 1/4</a:t>
            </a:r>
            <a:r>
              <a:rPr lang="en-IN" sz="1600" baseline="30000" dirty="0">
                <a:latin typeface="Arial" panose="020B0604020202020204" pitchFamily="34" charset="0"/>
                <a:cs typeface="Arial" panose="020B0604020202020204" pitchFamily="34" charset="0"/>
              </a:rPr>
              <a:t>th</a:t>
            </a:r>
            <a:r>
              <a:rPr lang="en-IN" sz="1600" dirty="0">
                <a:latin typeface="Arial" panose="020B0604020202020204" pitchFamily="34" charset="0"/>
                <a:cs typeface="Arial" panose="020B0604020202020204" pitchFamily="34" charset="0"/>
              </a:rPr>
              <a:t> consumers find the fragrance of PT52 stronger than they desire – even higher for other new fragrances.</a:t>
            </a:r>
          </a:p>
        </p:txBody>
      </p:sp>
      <p:sp>
        <p:nvSpPr>
          <p:cNvPr id="6" name="Rectangle 5">
            <a:extLst>
              <a:ext uri="{FF2B5EF4-FFF2-40B4-BE49-F238E27FC236}">
                <a16:creationId xmlns:a16="http://schemas.microsoft.com/office/drawing/2014/main" id="{B298F3B2-AF25-24FE-3E4E-5C898658D18D}"/>
              </a:ext>
            </a:extLst>
          </p:cNvPr>
          <p:cNvSpPr/>
          <p:nvPr/>
        </p:nvSpPr>
        <p:spPr>
          <a:xfrm>
            <a:off x="6490920" y="6450622"/>
            <a:ext cx="1837749" cy="174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A6BC43C-5607-D23B-9F99-DE88E328BC8E}"/>
              </a:ext>
            </a:extLst>
          </p:cNvPr>
          <p:cNvSpPr/>
          <p:nvPr/>
        </p:nvSpPr>
        <p:spPr>
          <a:xfrm>
            <a:off x="6496180" y="6634552"/>
            <a:ext cx="1837749" cy="17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95% LOC</a:t>
            </a:r>
            <a:endParaRPr lang="en-US" sz="1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82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6AE610-3F42-BC95-DE7D-7880DD63C566}"/>
              </a:ext>
            </a:extLst>
          </p:cNvPr>
          <p:cNvGrpSpPr/>
          <p:nvPr/>
        </p:nvGrpSpPr>
        <p:grpSpPr>
          <a:xfrm>
            <a:off x="280" y="0"/>
            <a:ext cx="4871344" cy="432000"/>
            <a:chOff x="280" y="0"/>
            <a:chExt cx="3419592" cy="432000"/>
          </a:xfrm>
          <a:solidFill>
            <a:schemeClr val="tx1"/>
          </a:solidFill>
        </p:grpSpPr>
        <p:sp>
          <p:nvSpPr>
            <p:cNvPr id="3" name="Flowchart: Manual Input 2">
              <a:extLst>
                <a:ext uri="{FF2B5EF4-FFF2-40B4-BE49-F238E27FC236}">
                  <a16:creationId xmlns:a16="http://schemas.microsoft.com/office/drawing/2014/main" id="{33312785-C185-D994-BB4E-DD0AFD602AF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71FECA-30DB-6DC6-381E-B0AAB52477C8}"/>
                </a:ext>
              </a:extLst>
            </p:cNvPr>
            <p:cNvSpPr txBox="1"/>
            <p:nvPr/>
          </p:nvSpPr>
          <p:spPr>
            <a:xfrm>
              <a:off x="107503" y="31806"/>
              <a:ext cx="2574583" cy="369332"/>
            </a:xfrm>
            <a:prstGeom prst="rect">
              <a:avLst/>
            </a:prstGeom>
            <a:grpFill/>
          </p:spPr>
          <p:txBody>
            <a:bodyPr wrap="square" rtlCol="0">
              <a:spAutoFit/>
            </a:bodyPr>
            <a:lstStyle/>
            <a:p>
              <a:r>
                <a:rPr lang="en-IN" dirty="0">
                  <a:solidFill>
                    <a:schemeClr val="bg1"/>
                  </a:solidFill>
                </a:rPr>
                <a:t>Performance at Sniff on Dry Arm</a:t>
              </a:r>
            </a:p>
          </p:txBody>
        </p:sp>
      </p:grpSp>
      <p:graphicFrame>
        <p:nvGraphicFramePr>
          <p:cNvPr id="5" name="Table 4">
            <a:extLst>
              <a:ext uri="{FF2B5EF4-FFF2-40B4-BE49-F238E27FC236}">
                <a16:creationId xmlns:a16="http://schemas.microsoft.com/office/drawing/2014/main" id="{5AAB1689-98AB-D8A8-5D96-A162D7F12F5C}"/>
              </a:ext>
            </a:extLst>
          </p:cNvPr>
          <p:cNvGraphicFramePr>
            <a:graphicFrameLocks noGrp="1"/>
          </p:cNvGraphicFramePr>
          <p:nvPr>
            <p:extLst>
              <p:ext uri="{D42A27DB-BD31-4B8C-83A1-F6EECF244321}">
                <p14:modId xmlns:p14="http://schemas.microsoft.com/office/powerpoint/2010/main" val="2338796470"/>
              </p:ext>
            </p:extLst>
          </p:nvPr>
        </p:nvGraphicFramePr>
        <p:xfrm>
          <a:off x="739247" y="2364125"/>
          <a:ext cx="10496312" cy="3511152"/>
        </p:xfrm>
        <a:graphic>
          <a:graphicData uri="http://schemas.openxmlformats.org/drawingml/2006/table">
            <a:tbl>
              <a:tblPr firstRow="1" bandRow="1">
                <a:effectLst/>
              </a:tblPr>
              <a:tblGrid>
                <a:gridCol w="2436644">
                  <a:extLst>
                    <a:ext uri="{9D8B030D-6E8A-4147-A177-3AD203B41FA5}">
                      <a16:colId xmlns:a16="http://schemas.microsoft.com/office/drawing/2014/main" val="20000"/>
                    </a:ext>
                  </a:extLst>
                </a:gridCol>
                <a:gridCol w="1343278">
                  <a:extLst>
                    <a:ext uri="{9D8B030D-6E8A-4147-A177-3AD203B41FA5}">
                      <a16:colId xmlns:a16="http://schemas.microsoft.com/office/drawing/2014/main" val="20001"/>
                    </a:ext>
                  </a:extLst>
                </a:gridCol>
                <a:gridCol w="1343278">
                  <a:extLst>
                    <a:ext uri="{9D8B030D-6E8A-4147-A177-3AD203B41FA5}">
                      <a16:colId xmlns:a16="http://schemas.microsoft.com/office/drawing/2014/main" val="20002"/>
                    </a:ext>
                  </a:extLst>
                </a:gridCol>
                <a:gridCol w="1343278">
                  <a:extLst>
                    <a:ext uri="{9D8B030D-6E8A-4147-A177-3AD203B41FA5}">
                      <a16:colId xmlns:a16="http://schemas.microsoft.com/office/drawing/2014/main" val="20003"/>
                    </a:ext>
                  </a:extLst>
                </a:gridCol>
                <a:gridCol w="1343278">
                  <a:extLst>
                    <a:ext uri="{9D8B030D-6E8A-4147-A177-3AD203B41FA5}">
                      <a16:colId xmlns:a16="http://schemas.microsoft.com/office/drawing/2014/main" val="20004"/>
                    </a:ext>
                  </a:extLst>
                </a:gridCol>
                <a:gridCol w="1343278">
                  <a:extLst>
                    <a:ext uri="{9D8B030D-6E8A-4147-A177-3AD203B41FA5}">
                      <a16:colId xmlns:a16="http://schemas.microsoft.com/office/drawing/2014/main" val="20005"/>
                    </a:ext>
                  </a:extLst>
                </a:gridCol>
                <a:gridCol w="1343278">
                  <a:extLst>
                    <a:ext uri="{9D8B030D-6E8A-4147-A177-3AD203B41FA5}">
                      <a16:colId xmlns:a16="http://schemas.microsoft.com/office/drawing/2014/main" val="20006"/>
                    </a:ext>
                  </a:extLst>
                </a:gridCol>
              </a:tblGrid>
              <a:tr h="44391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400" b="1" i="1" u="none" strike="noStrike" dirty="0">
                          <a:solidFill>
                            <a:schemeClr val="bg1"/>
                          </a:solidFill>
                          <a:effectLst/>
                          <a:latin typeface="Calibri" pitchFamily="34" charset="0"/>
                          <a:cs typeface="Calibri" pitchFamily="34" charset="0"/>
                        </a:rPr>
                        <a:t>Dry on Arm</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Benchmark</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1</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2</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3</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4</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5</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242517">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100" b="1" i="1" u="none" strike="noStrike" dirty="0">
                          <a:solidFill>
                            <a:schemeClr val="bg1">
                              <a:lumMod val="65000"/>
                            </a:schemeClr>
                          </a:solidFill>
                          <a:effectLst/>
                          <a:latin typeface="Calibri" panose="020F0502020204030204" pitchFamily="34" charset="0"/>
                        </a:rPr>
                        <a:t>Sig test marker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2517">
                <a:tc>
                  <a:txBody>
                    <a:bodyPr/>
                    <a:lstStyle/>
                    <a:p>
                      <a:pPr algn="ctr" fontAlgn="b"/>
                      <a:r>
                        <a:rPr lang="en-IN" sz="110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569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400" b="0" i="0" u="none" strike="noStrike" dirty="0">
                          <a:solidFill>
                            <a:srgbClr val="000000"/>
                          </a:solidFill>
                          <a:latin typeface="Calibri"/>
                        </a:rPr>
                        <a:t>15 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26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IN" sz="1400" b="0" i="0" u="none" strike="noStrike" dirty="0">
                          <a:solidFill>
                            <a:srgbClr val="000000"/>
                          </a:solidFill>
                          <a:latin typeface="Calibri"/>
                        </a:rPr>
                        <a:t>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IN" sz="1400" b="0" i="0" u="none" strike="noStrike" dirty="0">
                          <a:solidFill>
                            <a:srgbClr val="000000"/>
                          </a:solidFill>
                          <a:latin typeface="Calibri"/>
                        </a:rPr>
                        <a:t>12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443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Top 2 box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39 BD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24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23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39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2932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tx1"/>
                          </a:solidFill>
                          <a:effectLst/>
                          <a:latin typeface="Calibri" panose="020F0502020204030204" pitchFamily="34" charset="0"/>
                        </a:rPr>
                        <a:t>Overall opinion of fragrance (mean score out of 7.0)</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4.97 BDF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chemeClr val="bg1"/>
                          </a:solidFill>
                          <a:latin typeface="Calibri"/>
                        </a:rPr>
                        <a:t>3.85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5.05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4.28</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4.73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4.59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5"/>
                  </a:ext>
                </a:extLst>
              </a:tr>
              <a:tr h="32569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i="1" u="none" strike="noStrike" kern="1200" dirty="0">
                          <a:solidFill>
                            <a:schemeClr val="bg1"/>
                          </a:solidFill>
                          <a:effectLst/>
                          <a:latin typeface="Calibri" panose="020F0502020204030204" pitchFamily="34" charset="0"/>
                          <a:ea typeface="+mn-ea"/>
                          <a:cs typeface="+mn-cs"/>
                        </a:rPr>
                        <a:t>Strength of Fragrance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r h="32569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weaker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20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10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569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Just as you like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57 </a:t>
                      </a:r>
                      <a:r>
                        <a:rPr lang="en-IN" sz="1400" b="0" i="0" u="none" strike="noStrike" dirty="0" err="1">
                          <a:solidFill>
                            <a:srgbClr val="000000"/>
                          </a:solidFill>
                          <a:latin typeface="Calibri"/>
                        </a:rPr>
                        <a:t>bDf</a:t>
                      </a:r>
                      <a:endParaRPr lang="en-IN" sz="1400" b="0" i="0" u="none" strike="noStrike" dirty="0">
                        <a:solidFill>
                          <a:srgbClr val="000000"/>
                        </a:solidFill>
                        <a:latin typeface="Calibri"/>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44</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IN" sz="1400" b="0" i="0" u="none" strike="noStrike" dirty="0">
                          <a:solidFill>
                            <a:srgbClr val="000000"/>
                          </a:solidFill>
                          <a:latin typeface="Calibri"/>
                        </a:rPr>
                        <a:t>61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chemeClr val="bg1"/>
                          </a:solidFill>
                          <a:latin typeface="Calibri"/>
                        </a:rPr>
                        <a:t>40</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IN" sz="1400" b="0" i="0" u="none" strike="noStrike" dirty="0">
                          <a:solidFill>
                            <a:srgbClr val="000000"/>
                          </a:solidFill>
                          <a:latin typeface="Calibri"/>
                        </a:rPr>
                        <a:t>47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25691">
                <a:tc>
                  <a:txBody>
                    <a:bodyPr/>
                    <a:lstStyle/>
                    <a:p>
                      <a:pPr marL="271463"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Much + Little stronger (%)</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400" b="0" i="0" u="none" strike="noStrike" dirty="0">
                          <a:solidFill>
                            <a:srgbClr val="000000"/>
                          </a:solidFill>
                          <a:latin typeface="Calibri"/>
                        </a:rPr>
                        <a:t>37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36</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55 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latin typeface="Calibri"/>
                        </a:rPr>
                        <a:t>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3" name="TextBox 12">
            <a:extLst>
              <a:ext uri="{FF2B5EF4-FFF2-40B4-BE49-F238E27FC236}">
                <a16:creationId xmlns:a16="http://schemas.microsoft.com/office/drawing/2014/main" id="{9CA6A1E8-99F2-3C2D-FA3D-2AD4B8C31B26}"/>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sp>
        <p:nvSpPr>
          <p:cNvPr id="19" name="TextBox 18">
            <a:extLst>
              <a:ext uri="{FF2B5EF4-FFF2-40B4-BE49-F238E27FC236}">
                <a16:creationId xmlns:a16="http://schemas.microsoft.com/office/drawing/2014/main" id="{01162BA4-11E6-38C7-47A1-867E8C34BDA2}"/>
              </a:ext>
            </a:extLst>
          </p:cNvPr>
          <p:cNvSpPr txBox="1"/>
          <p:nvPr/>
        </p:nvSpPr>
        <p:spPr>
          <a:xfrm>
            <a:off x="284613" y="602301"/>
            <a:ext cx="1159207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At the sniff at dry arm stage, PT52 is at par with benchmark on strength of fragrance, whereas this is the stage where most of the new fragrances i.e. ST69, FE15 and ML03 emerge inferior to benchmark.</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More than a third consumers find the fragrance of PT52 stronger than they desire.</a:t>
            </a:r>
          </a:p>
        </p:txBody>
      </p:sp>
      <p:sp>
        <p:nvSpPr>
          <p:cNvPr id="6" name="Rectangle 5">
            <a:extLst>
              <a:ext uri="{FF2B5EF4-FFF2-40B4-BE49-F238E27FC236}">
                <a16:creationId xmlns:a16="http://schemas.microsoft.com/office/drawing/2014/main" id="{4F605491-2844-BC1A-B44D-0C4801FE0FCA}"/>
              </a:ext>
            </a:extLst>
          </p:cNvPr>
          <p:cNvSpPr/>
          <p:nvPr/>
        </p:nvSpPr>
        <p:spPr>
          <a:xfrm>
            <a:off x="6490920" y="6450622"/>
            <a:ext cx="1837749" cy="174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FE873EE-086E-807B-887B-2CE8E634AED6}"/>
              </a:ext>
            </a:extLst>
          </p:cNvPr>
          <p:cNvSpPr/>
          <p:nvPr/>
        </p:nvSpPr>
        <p:spPr>
          <a:xfrm>
            <a:off x="6496180" y="6634552"/>
            <a:ext cx="1837749" cy="17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8B058E2-27B1-7008-1DA5-69E7DB689BD3}"/>
              </a:ext>
            </a:extLst>
          </p:cNvPr>
          <p:cNvSpPr/>
          <p:nvPr/>
        </p:nvSpPr>
        <p:spPr>
          <a:xfrm>
            <a:off x="8356504" y="6445369"/>
            <a:ext cx="1837749" cy="174027"/>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90% LOC</a:t>
            </a:r>
            <a:endParaRPr lang="en-US" sz="11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8D1AD3B-CA86-490A-80CC-66F8C0F313D0}"/>
              </a:ext>
            </a:extLst>
          </p:cNvPr>
          <p:cNvSpPr/>
          <p:nvPr/>
        </p:nvSpPr>
        <p:spPr>
          <a:xfrm>
            <a:off x="8361764" y="6629299"/>
            <a:ext cx="1837749" cy="1740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90% LOC</a:t>
            </a:r>
            <a:endParaRPr lang="en-US" sz="1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2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FE9101-628E-4392-101E-A7E89D50A858}"/>
              </a:ext>
            </a:extLst>
          </p:cNvPr>
          <p:cNvPicPr>
            <a:picLocks noChangeAspect="1"/>
          </p:cNvPicPr>
          <p:nvPr/>
        </p:nvPicPr>
        <p:blipFill>
          <a:blip r:embed="rId4">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31529" y="2681240"/>
            <a:ext cx="12065877" cy="1348681"/>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chemeClr val="tx1"/>
                </a:solidFill>
                <a:effectLst/>
                <a:uLnTx/>
                <a:uFillTx/>
                <a:latin typeface="Arial"/>
                <a:ea typeface="+mj-ea"/>
                <a:cs typeface="+mj-cs"/>
              </a:rPr>
              <a:t>SO PT52 IS THE CLEAR WINNER AMONG THE NEW FRAGRANCES.</a:t>
            </a:r>
          </a:p>
          <a:p>
            <a:pPr marL="132264" marR="0" lvl="0" indent="0" algn="ctr" defTabSz="1228911" rtl="0" eaLnBrk="1" fontAlgn="auto" latinLnBrk="0" hangingPunct="1">
              <a:lnSpc>
                <a:spcPct val="90000"/>
              </a:lnSpc>
              <a:spcBef>
                <a:spcPts val="544"/>
              </a:spcBef>
              <a:spcAft>
                <a:spcPts val="0"/>
              </a:spcAft>
              <a:buClrTx/>
              <a:buSzTx/>
              <a:buFontTx/>
              <a:buNone/>
              <a:tabLst/>
              <a:defRPr/>
            </a:pPr>
            <a:r>
              <a:rPr lang="en-IN" sz="2800" cap="all" spc="120" dirty="0">
                <a:solidFill>
                  <a:schemeClr val="tx1"/>
                </a:solidFill>
                <a:latin typeface="Arial"/>
              </a:rPr>
              <a:t>LET’S UNDERSTAND IF PT52 NEEDS ANY IMPROVEMENT</a:t>
            </a:r>
            <a:endParaRPr kumimoji="0" lang="en-IN" sz="2800" b="1" i="0" u="none" strike="noStrike" kern="1200" cap="all" spc="120" normalizeH="0" baseline="0" noProof="0" dirty="0">
              <a:ln>
                <a:noFill/>
              </a:ln>
              <a:solidFill>
                <a:schemeClr val="tx1"/>
              </a:solidFill>
              <a:effectLst/>
              <a:uLnTx/>
              <a:uFillTx/>
              <a:latin typeface="Arial"/>
              <a:ea typeface="+mj-ea"/>
              <a:cs typeface="+mj-cs"/>
            </a:endParaRP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15</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48229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CA6A1E8-99F2-3C2D-FA3D-2AD4B8C31B26}"/>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grpSp>
        <p:nvGrpSpPr>
          <p:cNvPr id="2" name="Group 1">
            <a:extLst>
              <a:ext uri="{FF2B5EF4-FFF2-40B4-BE49-F238E27FC236}">
                <a16:creationId xmlns:a16="http://schemas.microsoft.com/office/drawing/2014/main" id="{F211D9B0-2F13-B029-64B9-6C1C271B91A9}"/>
              </a:ext>
            </a:extLst>
          </p:cNvPr>
          <p:cNvGrpSpPr/>
          <p:nvPr/>
        </p:nvGrpSpPr>
        <p:grpSpPr>
          <a:xfrm>
            <a:off x="280" y="0"/>
            <a:ext cx="5349486"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6"/>
              <a:ext cx="2511579" cy="369332"/>
            </a:xfrm>
            <a:prstGeom prst="rect">
              <a:avLst/>
            </a:prstGeom>
            <a:grpFill/>
          </p:spPr>
          <p:txBody>
            <a:bodyPr wrap="none" rtlCol="0">
              <a:spAutoFit/>
            </a:bodyPr>
            <a:lstStyle/>
            <a:p>
              <a:r>
                <a:rPr lang="en-IN" dirty="0">
                  <a:solidFill>
                    <a:schemeClr val="bg1"/>
                  </a:solidFill>
                </a:rPr>
                <a:t>Strength of Fragrance – Penalty Analysis</a:t>
              </a:r>
            </a:p>
          </p:txBody>
        </p:sp>
      </p:grpSp>
      <p:graphicFrame>
        <p:nvGraphicFramePr>
          <p:cNvPr id="5" name="Chart 4">
            <a:extLst>
              <a:ext uri="{FF2B5EF4-FFF2-40B4-BE49-F238E27FC236}">
                <a16:creationId xmlns:a16="http://schemas.microsoft.com/office/drawing/2014/main" id="{8D911A09-D77F-6CF3-E344-E2EB6BF3FA88}"/>
              </a:ext>
            </a:extLst>
          </p:cNvPr>
          <p:cNvGraphicFramePr/>
          <p:nvPr>
            <p:extLst>
              <p:ext uri="{D42A27DB-BD31-4B8C-83A1-F6EECF244321}">
                <p14:modId xmlns:p14="http://schemas.microsoft.com/office/powerpoint/2010/main" val="837821940"/>
              </p:ext>
            </p:extLst>
          </p:nvPr>
        </p:nvGraphicFramePr>
        <p:xfrm>
          <a:off x="2039007" y="2343807"/>
          <a:ext cx="8713076" cy="316361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E698D621-454E-120C-A67A-E205D14A0AF6}"/>
              </a:ext>
            </a:extLst>
          </p:cNvPr>
          <p:cNvSpPr/>
          <p:nvPr/>
        </p:nvSpPr>
        <p:spPr>
          <a:xfrm>
            <a:off x="11000118" y="3001394"/>
            <a:ext cx="598241" cy="307777"/>
          </a:xfrm>
          <a:prstGeom prst="rect">
            <a:avLst/>
          </a:prstGeom>
        </p:spPr>
        <p:txBody>
          <a:bodyPr wrap="square">
            <a:spAutoFit/>
          </a:bodyPr>
          <a:lstStyle/>
          <a:p>
            <a:r>
              <a:rPr lang="en-IN" sz="1400" dirty="0"/>
              <a:t>-1.13</a:t>
            </a:r>
          </a:p>
        </p:txBody>
      </p:sp>
      <p:sp>
        <p:nvSpPr>
          <p:cNvPr id="7" name="Rounded Rectangle 12">
            <a:extLst>
              <a:ext uri="{FF2B5EF4-FFF2-40B4-BE49-F238E27FC236}">
                <a16:creationId xmlns:a16="http://schemas.microsoft.com/office/drawing/2014/main" id="{0176F224-5FB9-1B19-6339-526E6FC66D60}"/>
              </a:ext>
            </a:extLst>
          </p:cNvPr>
          <p:cNvSpPr/>
          <p:nvPr/>
        </p:nvSpPr>
        <p:spPr>
          <a:xfrm>
            <a:off x="280145" y="3139205"/>
            <a:ext cx="1672970" cy="374571"/>
          </a:xfrm>
          <a:prstGeom prst="roundRect">
            <a:avLst/>
          </a:prstGeom>
          <a:solidFill>
            <a:schemeClr val="accent2">
              <a:lumMod val="75000"/>
            </a:schemeClr>
          </a:solidFill>
        </p:spPr>
        <p:txBody>
          <a:bodyPr wrap="square">
            <a:spAutoFit/>
          </a:bodyPr>
          <a:lstStyle/>
          <a:p>
            <a:pPr algn="ctr"/>
            <a:r>
              <a:rPr lang="en-IN" sz="1600" b="1" dirty="0">
                <a:solidFill>
                  <a:schemeClr val="bg1"/>
                </a:solidFill>
              </a:rPr>
              <a:t>Neat out of box</a:t>
            </a:r>
          </a:p>
        </p:txBody>
      </p:sp>
      <p:sp>
        <p:nvSpPr>
          <p:cNvPr id="8" name="Rectangle 7">
            <a:extLst>
              <a:ext uri="{FF2B5EF4-FFF2-40B4-BE49-F238E27FC236}">
                <a16:creationId xmlns:a16="http://schemas.microsoft.com/office/drawing/2014/main" id="{65260ACD-2671-81EF-BA0B-E7172497C32B}"/>
              </a:ext>
            </a:extLst>
          </p:cNvPr>
          <p:cNvSpPr/>
          <p:nvPr/>
        </p:nvSpPr>
        <p:spPr>
          <a:xfrm>
            <a:off x="10999207" y="3602705"/>
            <a:ext cx="598241" cy="307777"/>
          </a:xfrm>
          <a:prstGeom prst="rect">
            <a:avLst/>
          </a:prstGeom>
        </p:spPr>
        <p:txBody>
          <a:bodyPr wrap="square">
            <a:spAutoFit/>
          </a:bodyPr>
          <a:lstStyle/>
          <a:p>
            <a:r>
              <a:rPr lang="en-IN" sz="1400"/>
              <a:t>-1.16</a:t>
            </a:r>
            <a:endParaRPr lang="en-IN" sz="1400" dirty="0"/>
          </a:p>
        </p:txBody>
      </p:sp>
      <p:sp>
        <p:nvSpPr>
          <p:cNvPr id="9" name="Rectangle 8">
            <a:extLst>
              <a:ext uri="{FF2B5EF4-FFF2-40B4-BE49-F238E27FC236}">
                <a16:creationId xmlns:a16="http://schemas.microsoft.com/office/drawing/2014/main" id="{C0AE5B5A-5D2E-7637-D701-1F208FA7A04D}"/>
              </a:ext>
            </a:extLst>
          </p:cNvPr>
          <p:cNvSpPr/>
          <p:nvPr/>
        </p:nvSpPr>
        <p:spPr>
          <a:xfrm>
            <a:off x="11000118" y="4249363"/>
            <a:ext cx="598241" cy="307777"/>
          </a:xfrm>
          <a:prstGeom prst="rect">
            <a:avLst/>
          </a:prstGeom>
        </p:spPr>
        <p:txBody>
          <a:bodyPr wrap="square">
            <a:spAutoFit/>
          </a:bodyPr>
          <a:lstStyle/>
          <a:p>
            <a:r>
              <a:rPr lang="en-IN" sz="1400"/>
              <a:t>-1.56</a:t>
            </a:r>
            <a:endParaRPr lang="en-IN" sz="1400" dirty="0"/>
          </a:p>
        </p:txBody>
      </p:sp>
      <p:sp>
        <p:nvSpPr>
          <p:cNvPr id="10" name="Rounded Rectangle 24">
            <a:extLst>
              <a:ext uri="{FF2B5EF4-FFF2-40B4-BE49-F238E27FC236}">
                <a16:creationId xmlns:a16="http://schemas.microsoft.com/office/drawing/2014/main" id="{440DC44D-AF41-3AC7-8FF4-BB0C92452F89}"/>
              </a:ext>
            </a:extLst>
          </p:cNvPr>
          <p:cNvSpPr/>
          <p:nvPr/>
        </p:nvSpPr>
        <p:spPr>
          <a:xfrm>
            <a:off x="681811" y="3674919"/>
            <a:ext cx="944155" cy="374571"/>
          </a:xfrm>
          <a:prstGeom prst="roundRect">
            <a:avLst/>
          </a:prstGeom>
          <a:solidFill>
            <a:schemeClr val="accent2">
              <a:lumMod val="75000"/>
            </a:schemeClr>
          </a:solidFill>
        </p:spPr>
        <p:txBody>
          <a:bodyPr wrap="square">
            <a:spAutoFit/>
          </a:bodyPr>
          <a:lstStyle/>
          <a:p>
            <a:pPr algn="ctr"/>
            <a:r>
              <a:rPr lang="en-IN" sz="1600" b="1" dirty="0">
                <a:solidFill>
                  <a:schemeClr val="bg1"/>
                </a:solidFill>
              </a:rPr>
              <a:t>In-Wash</a:t>
            </a:r>
          </a:p>
        </p:txBody>
      </p:sp>
      <p:sp>
        <p:nvSpPr>
          <p:cNvPr id="11" name="Rounded Rectangle 25">
            <a:extLst>
              <a:ext uri="{FF2B5EF4-FFF2-40B4-BE49-F238E27FC236}">
                <a16:creationId xmlns:a16="http://schemas.microsoft.com/office/drawing/2014/main" id="{7F010BEB-963A-32BA-3E49-7F4102E35147}"/>
              </a:ext>
            </a:extLst>
          </p:cNvPr>
          <p:cNvSpPr/>
          <p:nvPr/>
        </p:nvSpPr>
        <p:spPr>
          <a:xfrm>
            <a:off x="242755" y="4147445"/>
            <a:ext cx="1717172" cy="374571"/>
          </a:xfrm>
          <a:prstGeom prst="roundRect">
            <a:avLst/>
          </a:prstGeom>
          <a:solidFill>
            <a:schemeClr val="accent2">
              <a:lumMod val="75000"/>
            </a:schemeClr>
          </a:solidFill>
        </p:spPr>
        <p:txBody>
          <a:bodyPr wrap="square">
            <a:spAutoFit/>
          </a:bodyPr>
          <a:lstStyle/>
          <a:p>
            <a:pPr algn="ctr"/>
            <a:r>
              <a:rPr lang="en-IN" sz="1600" b="1" dirty="0">
                <a:solidFill>
                  <a:schemeClr val="bg1"/>
                </a:solidFill>
              </a:rPr>
              <a:t>Sniff at Dry arm </a:t>
            </a:r>
          </a:p>
        </p:txBody>
      </p:sp>
      <p:sp>
        <p:nvSpPr>
          <p:cNvPr id="12" name="Rectangle 11">
            <a:extLst>
              <a:ext uri="{FF2B5EF4-FFF2-40B4-BE49-F238E27FC236}">
                <a16:creationId xmlns:a16="http://schemas.microsoft.com/office/drawing/2014/main" id="{5E66CBE1-031B-253C-8A1C-D7C4325A1470}"/>
              </a:ext>
            </a:extLst>
          </p:cNvPr>
          <p:cNvSpPr/>
          <p:nvPr/>
        </p:nvSpPr>
        <p:spPr>
          <a:xfrm>
            <a:off x="10922500" y="2372014"/>
            <a:ext cx="804419" cy="523220"/>
          </a:xfrm>
          <a:prstGeom prst="rect">
            <a:avLst/>
          </a:prstGeom>
        </p:spPr>
        <p:txBody>
          <a:bodyPr wrap="square">
            <a:spAutoFit/>
          </a:bodyPr>
          <a:lstStyle/>
          <a:p>
            <a:pPr algn="ctr"/>
            <a:r>
              <a:rPr lang="en-IN" sz="1400" b="1" u="sng" dirty="0"/>
              <a:t>Penalty index</a:t>
            </a:r>
          </a:p>
        </p:txBody>
      </p:sp>
      <p:sp>
        <p:nvSpPr>
          <p:cNvPr id="14" name="TextBox 13">
            <a:extLst>
              <a:ext uri="{FF2B5EF4-FFF2-40B4-BE49-F238E27FC236}">
                <a16:creationId xmlns:a16="http://schemas.microsoft.com/office/drawing/2014/main" id="{5391E82D-A7DE-FA3E-DED8-2C79A7B97C11}"/>
              </a:ext>
            </a:extLst>
          </p:cNvPr>
          <p:cNvSpPr txBox="1"/>
          <p:nvPr/>
        </p:nvSpPr>
        <p:spPr>
          <a:xfrm>
            <a:off x="284613" y="644341"/>
            <a:ext cx="1159207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PT52 is getting penalized for having stronger than desired fragrance at each of the 3 stages of evaluation.</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Those finding the fragrance stronger than they like are rating the Overall Fragrance significantly lower than those who find the fragrance just as they like.</a:t>
            </a:r>
          </a:p>
        </p:txBody>
      </p:sp>
    </p:spTree>
    <p:extLst>
      <p:ext uri="{BB962C8B-B14F-4D97-AF65-F5344CB8AC3E}">
        <p14:creationId xmlns:p14="http://schemas.microsoft.com/office/powerpoint/2010/main" val="261401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80" name="object 3"/>
          <p:cNvSpPr txBox="1"/>
          <p:nvPr/>
        </p:nvSpPr>
        <p:spPr>
          <a:xfrm>
            <a:off x="367690" y="1146028"/>
            <a:ext cx="2045970"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Core </a:t>
            </a:r>
            <a:r>
              <a:rPr kumimoji="0" sz="14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business</a:t>
            </a:r>
            <a:r>
              <a:rPr kumimoji="0" sz="1400" b="1"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question</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1" name="object 4"/>
          <p:cNvSpPr txBox="1"/>
          <p:nvPr/>
        </p:nvSpPr>
        <p:spPr>
          <a:xfrm>
            <a:off x="4870830" y="1093324"/>
            <a:ext cx="2038350"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Penalty </a:t>
            </a:r>
            <a:r>
              <a:rPr kumimoji="0" sz="14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Analysis</a:t>
            </a:r>
            <a:r>
              <a:rPr kumimoji="0" sz="1400" b="1" i="0" u="none" strike="noStrike" kern="1200" cap="none" spc="-55"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Output</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2" name="object 5"/>
          <p:cNvSpPr/>
          <p:nvPr/>
        </p:nvSpPr>
        <p:spPr>
          <a:xfrm>
            <a:off x="381000" y="2739223"/>
            <a:ext cx="4041140" cy="0"/>
          </a:xfrm>
          <a:custGeom>
            <a:avLst/>
            <a:gdLst/>
            <a:ahLst/>
            <a:cxnLst/>
            <a:rect l="l" t="t" r="r" b="b"/>
            <a:pathLst>
              <a:path w="4041140">
                <a:moveTo>
                  <a:pt x="0" y="0"/>
                </a:moveTo>
                <a:lnTo>
                  <a:pt x="4040759"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3" name="object 6"/>
          <p:cNvSpPr txBox="1"/>
          <p:nvPr/>
        </p:nvSpPr>
        <p:spPr>
          <a:xfrm>
            <a:off x="367690" y="1546841"/>
            <a:ext cx="4018279" cy="3200235"/>
          </a:xfrm>
          <a:prstGeom prst="rect">
            <a:avLst/>
          </a:prstGeom>
        </p:spPr>
        <p:txBody>
          <a:bodyPr vert="horz" wrap="square" lIns="0" tIns="37465" rIns="0" bIns="0" rtlCol="0">
            <a:spAutoFit/>
          </a:bodyPr>
          <a:lstStyle/>
          <a:p>
            <a:pPr marL="12700" marR="5080" lvl="0" indent="0" algn="l" defTabSz="914400" rtl="0" eaLnBrk="1" fontAlgn="auto" latinLnBrk="0" hangingPunct="1">
              <a:lnSpc>
                <a:spcPts val="1510"/>
              </a:lnSpc>
              <a:spcBef>
                <a:spcPts val="295"/>
              </a:spcBef>
              <a:spcAft>
                <a:spcPts val="0"/>
              </a:spcAft>
              <a:buClrTx/>
              <a:buSzTx/>
              <a:buFontTx/>
              <a:buNone/>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Is </a:t>
            </a:r>
            <a:r>
              <a:rPr kumimoji="0" sz="1200" b="0"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my product’s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profile acceptable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to consumers?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If not,  how can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be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improved?</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0" lvl="0" indent="0" algn="l" defTabSz="914400" rtl="0" eaLnBrk="1" fontAlgn="auto" latinLnBrk="0" hangingPunct="1">
              <a:lnSpc>
                <a:spcPct val="100000"/>
              </a:lnSpc>
              <a:spcBef>
                <a:spcPts val="1185"/>
              </a:spcBef>
              <a:spcAft>
                <a:spcPts val="0"/>
              </a:spcAft>
              <a:buClrTx/>
              <a:buSzTx/>
              <a:buFontTx/>
              <a:buNone/>
              <a:tabLst/>
              <a:defRPr/>
            </a:pPr>
            <a:endParaRPr kumimoji="0" lang="en-IN"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2700" marR="0" lvl="0" indent="0" algn="l" defTabSz="914400" rtl="0" eaLnBrk="1" fontAlgn="auto" latinLnBrk="0" hangingPunct="1">
              <a:lnSpc>
                <a:spcPct val="100000"/>
              </a:lnSpc>
              <a:spcBef>
                <a:spcPts val="1185"/>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Desired research</a:t>
            </a:r>
            <a:r>
              <a:rPr kumimoji="0" sz="14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outcomes</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4785" marR="367665" lvl="0" indent="-172720" algn="l" defTabSz="914400" rtl="0" eaLnBrk="1" fontAlgn="auto" latinLnBrk="0" hangingPunct="1">
              <a:lnSpc>
                <a:spcPts val="1510"/>
              </a:lnSpc>
              <a:spcBef>
                <a:spcPts val="0"/>
              </a:spcBef>
              <a:spcAft>
                <a:spcPts val="0"/>
              </a:spcAft>
              <a:buClrTx/>
              <a:buSzTx/>
              <a:buFont typeface="Arial"/>
              <a:buChar char="•"/>
              <a:tabLst>
                <a:tab pos="185420" algn="l"/>
              </a:tabLst>
              <a:defRPr/>
            </a:pPr>
            <a:endPar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4785" marR="367665" lvl="0" indent="-172720" algn="l" defTabSz="914400" rtl="0" eaLnBrk="1" fontAlgn="auto" latinLnBrk="0" hangingPunct="1">
              <a:lnSpc>
                <a:spcPts val="1510"/>
              </a:lnSpc>
              <a:spcBef>
                <a:spcPts val="0"/>
              </a:spcBef>
              <a:spcAft>
                <a:spcPts val="0"/>
              </a:spcAft>
              <a:buClrTx/>
              <a:buSzTx/>
              <a:buFont typeface="Arial"/>
              <a:buChar char="•"/>
              <a:tabLst>
                <a:tab pos="185420" algn="l"/>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Prioritize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product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deficiencies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by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assessing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their  impact on</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acceptance</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4785" marR="259079" lvl="0" indent="-172720" algn="l" defTabSz="914400" rtl="0" eaLnBrk="1" fontAlgn="auto" latinLnBrk="0" hangingPunct="1">
              <a:lnSpc>
                <a:spcPts val="1510"/>
              </a:lnSpc>
              <a:spcBef>
                <a:spcPts val="5"/>
              </a:spcBef>
              <a:spcAft>
                <a:spcPts val="0"/>
              </a:spcAft>
              <a:buClrTx/>
              <a:buSzTx/>
              <a:buFont typeface="Arial"/>
              <a:buChar char="•"/>
              <a:tabLst>
                <a:tab pos="185420" algn="l"/>
              </a:tabLst>
              <a:defRPr/>
            </a:pPr>
            <a:endParaRPr kumimoji="0" lang="en-IN"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4785" marR="259079" lvl="0" indent="-172720" algn="l" defTabSz="914400" rtl="0" eaLnBrk="1" fontAlgn="auto" latinLnBrk="0" hangingPunct="1">
              <a:lnSpc>
                <a:spcPts val="1510"/>
              </a:lnSpc>
              <a:spcBef>
                <a:spcPts val="5"/>
              </a:spcBef>
              <a:spcAft>
                <a:spcPts val="0"/>
              </a:spcAft>
              <a:buClrTx/>
              <a:buSzTx/>
              <a:buFont typeface="Arial"/>
              <a:buChar char="•"/>
              <a:tabLst>
                <a:tab pos="185420" algn="l"/>
              </a:tabLst>
              <a:defRPr/>
            </a:pP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Garner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direction and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explicit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guidance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for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making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product</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improvements</a:t>
            </a:r>
            <a:endParaRPr lang="en-IN" sz="1200" noProof="0" dirty="0">
              <a:solidFill>
                <a:prstClr val="black"/>
              </a:solidFill>
              <a:latin typeface="Arial" panose="020B0604020202020204" pitchFamily="34" charset="0"/>
              <a:cs typeface="Arial" panose="020B0604020202020204" pitchFamily="34" charset="0"/>
            </a:endParaRPr>
          </a:p>
          <a:p>
            <a:pPr marL="184785" marR="259079" lvl="0" indent="-172720" algn="l" defTabSz="914400" rtl="0" eaLnBrk="1" fontAlgn="auto" latinLnBrk="0" hangingPunct="1">
              <a:lnSpc>
                <a:spcPts val="1510"/>
              </a:lnSpc>
              <a:spcBef>
                <a:spcPts val="5"/>
              </a:spcBef>
              <a:spcAft>
                <a:spcPts val="0"/>
              </a:spcAft>
              <a:buClrTx/>
              <a:buSzTx/>
              <a:buFont typeface="Arial"/>
              <a:buChar char="•"/>
              <a:tabLst>
                <a:tab pos="185420" algn="l"/>
              </a:tabLst>
              <a:defRPr/>
            </a:pPr>
            <a:endParaRPr kumimoji="0" lang="en-IN" sz="1200" b="0" i="0" u="none" strike="noStrike" kern="1200" cap="none" spc="0" normalizeH="0" baseline="0" dirty="0">
              <a:ln>
                <a:noFill/>
              </a:ln>
              <a:solidFill>
                <a:prstClr val="black"/>
              </a:solidFill>
              <a:effectLst/>
              <a:uLnTx/>
              <a:uFillTx/>
              <a:latin typeface="Arial" panose="020B0604020202020204" pitchFamily="34" charset="0"/>
              <a:cs typeface="Arial" panose="020B0604020202020204" pitchFamily="34" charset="0"/>
            </a:endParaRPr>
          </a:p>
          <a:p>
            <a:pPr marL="184785" marR="259079" lvl="0" indent="-172720" algn="l" defTabSz="914400" rtl="0" eaLnBrk="1" fontAlgn="auto" latinLnBrk="0" hangingPunct="1">
              <a:lnSpc>
                <a:spcPts val="1510"/>
              </a:lnSpc>
              <a:spcBef>
                <a:spcPts val="5"/>
              </a:spcBef>
              <a:spcAft>
                <a:spcPts val="0"/>
              </a:spcAft>
              <a:buClrTx/>
              <a:buSzTx/>
              <a:buFont typeface="Arial"/>
              <a:buChar char="•"/>
              <a:tabLst>
                <a:tab pos="185420" algn="l"/>
              </a:tabLst>
              <a:defRPr/>
            </a:pPr>
            <a:endParaRPr lang="en-IN" sz="1200" noProof="0" dirty="0">
              <a:solidFill>
                <a:prstClr val="black"/>
              </a:solidFill>
              <a:latin typeface="Arial" panose="020B0604020202020204" pitchFamily="34" charset="0"/>
              <a:cs typeface="Arial" panose="020B0604020202020204" pitchFamily="34" charset="0"/>
            </a:endParaRPr>
          </a:p>
          <a:p>
            <a:pPr marL="184785" marR="259079" lvl="0" indent="-172720" algn="l" defTabSz="914400" rtl="0" eaLnBrk="1" fontAlgn="auto" latinLnBrk="0" hangingPunct="1">
              <a:lnSpc>
                <a:spcPts val="1510"/>
              </a:lnSpc>
              <a:spcBef>
                <a:spcPts val="5"/>
              </a:spcBef>
              <a:spcAft>
                <a:spcPts val="0"/>
              </a:spcAft>
              <a:buClrTx/>
              <a:buSzTx/>
              <a:buFont typeface="Arial"/>
              <a:buChar char="•"/>
              <a:tabLst>
                <a:tab pos="185420" algn="l"/>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Methodology</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4" name="object 18"/>
          <p:cNvSpPr txBox="1"/>
          <p:nvPr/>
        </p:nvSpPr>
        <p:spPr>
          <a:xfrm>
            <a:off x="251791" y="4751597"/>
            <a:ext cx="4182439" cy="1498680"/>
          </a:xfrm>
          <a:prstGeom prst="rect">
            <a:avLst/>
          </a:prstGeom>
        </p:spPr>
        <p:txBody>
          <a:bodyPr vert="horz" wrap="square" lIns="0" tIns="12700" rIns="0" bIns="0" rtlCol="0">
            <a:spAutoFit/>
          </a:bodyPr>
          <a:lstStyle/>
          <a:p>
            <a:pPr marL="12700" marR="0" lvl="0" indent="0" defTabSz="914400" rtl="0" eaLnBrk="1" fontAlgn="auto" latinLnBrk="0" hangingPunct="1">
              <a:lnSpc>
                <a:spcPts val="1595"/>
              </a:lnSpc>
              <a:spcBef>
                <a:spcPts val="100"/>
              </a:spcBef>
              <a:spcAft>
                <a:spcPts val="0"/>
              </a:spcAft>
              <a:buClrTx/>
              <a:buSzTx/>
              <a:buFontTx/>
              <a:buNone/>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Penalty Analysis utilizes </a:t>
            </a:r>
            <a:r>
              <a:rPr kumimoji="0" sz="1200" b="0"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“Just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Right”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ratings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along with</a:t>
            </a:r>
            <a:r>
              <a:rPr kumimoji="0" sz="1200" b="0" i="0" u="none" strike="noStrike" kern="1200" cap="none" spc="45"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a</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0" lvl="0" indent="0" defTabSz="914400" rtl="0" eaLnBrk="1" fontAlgn="auto" latinLnBrk="0" hangingPunct="1">
              <a:lnSpc>
                <a:spcPts val="1510"/>
              </a:lnSpc>
              <a:spcBef>
                <a:spcPts val="0"/>
              </a:spcBef>
              <a:spcAft>
                <a:spcPts val="0"/>
              </a:spcAft>
              <a:buClrTx/>
              <a:buSzTx/>
              <a:buFontTx/>
              <a:buNone/>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measure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of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overall acceptance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to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determine whether:</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4785" marR="48895" lvl="0" indent="-172720" defTabSz="914400" rtl="0" eaLnBrk="1" fontAlgn="auto" latinLnBrk="0" hangingPunct="1">
              <a:lnSpc>
                <a:spcPct val="90100"/>
              </a:lnSpc>
              <a:spcBef>
                <a:spcPts val="85"/>
              </a:spcBef>
              <a:spcAft>
                <a:spcPts val="0"/>
              </a:spcAft>
              <a:buClrTx/>
              <a:buSzTx/>
              <a:buFontTx/>
              <a:buAutoNum type="arabicPeriod"/>
              <a:tabLst>
                <a:tab pos="185420" algn="l"/>
              </a:tabLst>
              <a:defRPr/>
            </a:pPr>
            <a:endPar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4785" marR="48895" lvl="0" indent="-172720" defTabSz="914400" rtl="0" eaLnBrk="1" fontAlgn="auto" latinLnBrk="0" hangingPunct="1">
              <a:lnSpc>
                <a:spcPct val="90100"/>
              </a:lnSpc>
              <a:spcBef>
                <a:spcPts val="85"/>
              </a:spcBef>
              <a:spcAft>
                <a:spcPts val="0"/>
              </a:spcAft>
              <a:buClrTx/>
              <a:buSzTx/>
              <a:buFontTx/>
              <a:buAutoNum type="arabicPeriod"/>
              <a:tabLst>
                <a:tab pos="185420" algn="l"/>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If deficiencies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exist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(i.e. </a:t>
            </a:r>
            <a:r>
              <a:rPr kumimoji="0" lang="en-IN"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 20%</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 of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respondents say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“too little”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or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“too much” of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a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specific</a:t>
            </a:r>
            <a:r>
              <a:rPr kumimoji="0" sz="1200" b="0" i="0" u="none" strike="noStrike" kern="1200" cap="none" spc="-2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attribute)</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4785" marR="0" lvl="0" indent="-172720" defTabSz="914400" rtl="0" eaLnBrk="1" fontAlgn="auto" latinLnBrk="0" hangingPunct="1">
              <a:lnSpc>
                <a:spcPts val="1510"/>
              </a:lnSpc>
              <a:spcBef>
                <a:spcPts val="0"/>
              </a:spcBef>
              <a:spcAft>
                <a:spcPts val="0"/>
              </a:spcAft>
              <a:buClrTx/>
              <a:buSzTx/>
              <a:buFontTx/>
              <a:buAutoNum type="arabicPeriod"/>
              <a:tabLst>
                <a:tab pos="185420" algn="l"/>
              </a:tabLst>
              <a:defRPr/>
            </a:pPr>
            <a:endPar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4785" marR="0" lvl="0" indent="-172720" defTabSz="914400" rtl="0" eaLnBrk="1" fontAlgn="auto" latinLnBrk="0" hangingPunct="1">
              <a:lnSpc>
                <a:spcPts val="1510"/>
              </a:lnSpc>
              <a:spcBef>
                <a:spcPts val="0"/>
              </a:spcBef>
              <a:spcAft>
                <a:spcPts val="0"/>
              </a:spcAft>
              <a:buClrTx/>
              <a:buSzTx/>
              <a:buFontTx/>
              <a:buAutoNum type="arabicPeriod"/>
              <a:tabLst>
                <a:tab pos="185420" algn="l"/>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If those deficiencies result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in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decreased</a:t>
            </a:r>
            <a:r>
              <a:rPr kumimoji="0" sz="1200" b="0" i="0" u="none" strike="noStrike" kern="1200" cap="none" spc="4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acceptability</a:t>
            </a:r>
            <a:r>
              <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 i.e. penalty of -0.80 to -1.00 or higher</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5" name="object 19"/>
          <p:cNvSpPr/>
          <p:nvPr/>
        </p:nvSpPr>
        <p:spPr>
          <a:xfrm>
            <a:off x="381000" y="4731620"/>
            <a:ext cx="4041140" cy="0"/>
          </a:xfrm>
          <a:custGeom>
            <a:avLst/>
            <a:gdLst/>
            <a:ahLst/>
            <a:cxnLst/>
            <a:rect l="l" t="t" r="r" b="b"/>
            <a:pathLst>
              <a:path w="4041140">
                <a:moveTo>
                  <a:pt x="0" y="0"/>
                </a:moveTo>
                <a:lnTo>
                  <a:pt x="4040759"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0" name="object 24"/>
          <p:cNvSpPr txBox="1"/>
          <p:nvPr/>
        </p:nvSpPr>
        <p:spPr>
          <a:xfrm>
            <a:off x="4644009" y="4597999"/>
            <a:ext cx="5385435" cy="1598066"/>
          </a:xfrm>
          <a:prstGeom prst="rect">
            <a:avLst/>
          </a:prstGeom>
        </p:spPr>
        <p:txBody>
          <a:bodyPr vert="horz" wrap="square" lIns="0" tIns="66040" rIns="0" bIns="0" rtlCol="0">
            <a:spAutoFit/>
          </a:bodyPr>
          <a:lstStyle/>
          <a:p>
            <a:pPr marL="12700" marR="0" lvl="0" indent="0" algn="l" defTabSz="914400" rtl="0" eaLnBrk="1" fontAlgn="auto" latinLnBrk="0" hangingPunct="1">
              <a:lnSpc>
                <a:spcPct val="100000"/>
              </a:lnSpc>
              <a:spcBef>
                <a:spcPts val="520"/>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Penalty </a:t>
            </a:r>
            <a:r>
              <a:rPr kumimoji="0" sz="14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Analysis </a:t>
            </a: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Overview</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529590" lvl="0" indent="0" algn="l" defTabSz="914400" rtl="0" eaLnBrk="1" fontAlgn="auto" latinLnBrk="0" hangingPunct="1">
              <a:lnSpc>
                <a:spcPct val="90100"/>
              </a:lnSpc>
              <a:spcBef>
                <a:spcPts val="545"/>
              </a:spcBef>
              <a:spcAft>
                <a:spcPts val="0"/>
              </a:spcAft>
              <a:buClrTx/>
              <a:buSzTx/>
              <a:buFontTx/>
              <a:buNone/>
              <a:tabLst/>
              <a:defRPr/>
            </a:pP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Penalty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Analysis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is a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Micro level driver analysis that determines the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“penalty” a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product </a:t>
            </a:r>
            <a:r>
              <a:rPr kumimoji="0" sz="1200" b="0"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pays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for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not being </a:t>
            </a:r>
            <a:r>
              <a:rPr kumimoji="0" sz="1200" b="0"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“Just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Right”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on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a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particular  characteristic.</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1610" marR="0" lvl="0" indent="-169545" algn="l" defTabSz="914400" rtl="0" eaLnBrk="1" fontAlgn="auto" latinLnBrk="0" hangingPunct="1">
              <a:lnSpc>
                <a:spcPts val="1430"/>
              </a:lnSpc>
              <a:spcBef>
                <a:spcPts val="0"/>
              </a:spcBef>
              <a:spcAft>
                <a:spcPts val="0"/>
              </a:spcAft>
              <a:buClrTx/>
              <a:buSzTx/>
              <a:buFont typeface="Arial"/>
              <a:buChar char="•"/>
              <a:tabLst>
                <a:tab pos="182245" algn="l"/>
              </a:tabLst>
              <a:defRPr/>
            </a:pPr>
            <a:endPar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1610" marR="0" lvl="0" indent="-169545" algn="l" defTabSz="914400" rtl="0" eaLnBrk="1" fontAlgn="auto" latinLnBrk="0" hangingPunct="1">
              <a:lnSpc>
                <a:spcPts val="1430"/>
              </a:lnSpc>
              <a:spcBef>
                <a:spcPts val="0"/>
              </a:spcBef>
              <a:spcAft>
                <a:spcPts val="0"/>
              </a:spcAft>
              <a:buClrTx/>
              <a:buSzTx/>
              <a:buFont typeface="Arial"/>
              <a:buChar char="•"/>
              <a:tabLst>
                <a:tab pos="182245" algn="l"/>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Identifies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attributes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which, </a:t>
            </a:r>
            <a:r>
              <a:rPr kumimoji="0" sz="1200" b="0"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if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fixed, could improve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consumer</a:t>
            </a:r>
            <a:r>
              <a:rPr kumimoji="0" sz="1200" b="0" i="0" u="none" strike="noStrike" kern="1200" cap="none" spc="11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acceptance</a:t>
            </a:r>
            <a:endParaRPr kumimoji="0"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81610" marR="0" lvl="0" indent="-169545" algn="l" defTabSz="914400" rtl="0" eaLnBrk="1" fontAlgn="auto" latinLnBrk="0" hangingPunct="1">
              <a:lnSpc>
                <a:spcPts val="1595"/>
              </a:lnSpc>
              <a:spcBef>
                <a:spcPts val="0"/>
              </a:spcBef>
              <a:spcAft>
                <a:spcPts val="0"/>
              </a:spcAft>
              <a:buClrTx/>
              <a:buSzTx/>
              <a:buFont typeface="Arial"/>
              <a:buChar char="•"/>
              <a:tabLst>
                <a:tab pos="182245" algn="l"/>
              </a:tabLst>
              <a:defRPr/>
            </a:pPr>
            <a:endPar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endParaRPr>
          </a:p>
          <a:p>
            <a:pPr marL="181610" marR="0" lvl="0" indent="-169545" algn="l" defTabSz="914400" rtl="0" eaLnBrk="1" fontAlgn="auto" latinLnBrk="0" hangingPunct="1">
              <a:lnSpc>
                <a:spcPts val="1595"/>
              </a:lnSpc>
              <a:spcBef>
                <a:spcPts val="0"/>
              </a:spcBef>
              <a:spcAft>
                <a:spcPts val="0"/>
              </a:spcAft>
              <a:buClrTx/>
              <a:buSzTx/>
              <a:buFont typeface="Arial"/>
              <a:buChar char="•"/>
              <a:tabLst>
                <a:tab pos="182245" algn="l"/>
              </a:tabLst>
              <a:defRPr/>
            </a:pP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Determines the direction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for change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of the </a:t>
            </a:r>
            <a:r>
              <a:rPr kumimoji="0" sz="1200" b="0"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attribute</a:t>
            </a:r>
            <a:r>
              <a:rPr kumimoji="0" sz="1200" b="0" i="0" u="none" strike="noStrike" kern="1200" cap="none" spc="80" normalizeH="0" baseline="0" noProof="0" dirty="0">
                <a:ln>
                  <a:noFill/>
                </a:ln>
                <a:solidFill>
                  <a:srgbClr val="57585B"/>
                </a:solidFill>
                <a:effectLst/>
                <a:uLnTx/>
                <a:uFillTx/>
                <a:latin typeface="Arial" panose="020B0604020202020204" pitchFamily="34" charset="0"/>
                <a:cs typeface="Arial" panose="020B0604020202020204" pitchFamily="34" charset="0"/>
              </a:rPr>
              <a:t> </a:t>
            </a:r>
            <a:r>
              <a:rPr kumimoji="0"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needed</a:t>
            </a:r>
            <a:r>
              <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a:t>
            </a:r>
          </a:p>
        </p:txBody>
      </p:sp>
      <p:sp>
        <p:nvSpPr>
          <p:cNvPr id="91" name="object 25"/>
          <p:cNvSpPr/>
          <p:nvPr/>
        </p:nvSpPr>
        <p:spPr>
          <a:xfrm>
            <a:off x="381000" y="1435208"/>
            <a:ext cx="4041140" cy="0"/>
          </a:xfrm>
          <a:custGeom>
            <a:avLst/>
            <a:gdLst/>
            <a:ahLst/>
            <a:cxnLst/>
            <a:rect l="l" t="t" r="r" b="b"/>
            <a:pathLst>
              <a:path w="4041140">
                <a:moveTo>
                  <a:pt x="0" y="0"/>
                </a:moveTo>
                <a:lnTo>
                  <a:pt x="4040759"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2" name="object 26"/>
          <p:cNvSpPr/>
          <p:nvPr/>
        </p:nvSpPr>
        <p:spPr>
          <a:xfrm flipV="1">
            <a:off x="4893564" y="1389489"/>
            <a:ext cx="3715435" cy="45719"/>
          </a:xfrm>
          <a:custGeom>
            <a:avLst/>
            <a:gdLst/>
            <a:ahLst/>
            <a:cxnLst/>
            <a:rect l="l" t="t" r="r" b="b"/>
            <a:pathLst>
              <a:path w="5344795">
                <a:moveTo>
                  <a:pt x="0" y="0"/>
                </a:moveTo>
                <a:lnTo>
                  <a:pt x="5344541"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pSp>
        <p:nvGrpSpPr>
          <p:cNvPr id="93" name="object 27"/>
          <p:cNvGrpSpPr/>
          <p:nvPr/>
        </p:nvGrpSpPr>
        <p:grpSpPr>
          <a:xfrm>
            <a:off x="11423374" y="1551524"/>
            <a:ext cx="657578" cy="671446"/>
            <a:chOff x="9563100" y="239268"/>
            <a:chExt cx="768350" cy="780415"/>
          </a:xfrm>
        </p:grpSpPr>
        <p:sp>
          <p:nvSpPr>
            <p:cNvPr id="94" name="object 28"/>
            <p:cNvSpPr/>
            <p:nvPr/>
          </p:nvSpPr>
          <p:spPr>
            <a:xfrm>
              <a:off x="9845040" y="239268"/>
              <a:ext cx="486409" cy="510540"/>
            </a:xfrm>
            <a:custGeom>
              <a:avLst/>
              <a:gdLst/>
              <a:ahLst/>
              <a:cxnLst/>
              <a:rect l="l" t="t" r="r" b="b"/>
              <a:pathLst>
                <a:path w="486409" h="510540">
                  <a:moveTo>
                    <a:pt x="270128" y="0"/>
                  </a:moveTo>
                  <a:lnTo>
                    <a:pt x="222123" y="0"/>
                  </a:lnTo>
                  <a:lnTo>
                    <a:pt x="198119" y="3048"/>
                  </a:lnTo>
                  <a:lnTo>
                    <a:pt x="174116" y="9017"/>
                  </a:lnTo>
                  <a:lnTo>
                    <a:pt x="132079" y="27050"/>
                  </a:lnTo>
                  <a:lnTo>
                    <a:pt x="110998" y="38989"/>
                  </a:lnTo>
                  <a:lnTo>
                    <a:pt x="93090" y="54101"/>
                  </a:lnTo>
                  <a:lnTo>
                    <a:pt x="75056" y="69088"/>
                  </a:lnTo>
                  <a:lnTo>
                    <a:pt x="48005" y="105155"/>
                  </a:lnTo>
                  <a:lnTo>
                    <a:pt x="24002" y="144145"/>
                  </a:lnTo>
                  <a:lnTo>
                    <a:pt x="18033" y="168148"/>
                  </a:lnTo>
                  <a:lnTo>
                    <a:pt x="12064" y="189229"/>
                  </a:lnTo>
                  <a:lnTo>
                    <a:pt x="5968" y="213232"/>
                  </a:lnTo>
                  <a:lnTo>
                    <a:pt x="5968" y="261239"/>
                  </a:lnTo>
                  <a:lnTo>
                    <a:pt x="14985" y="303275"/>
                  </a:lnTo>
                  <a:lnTo>
                    <a:pt x="29971" y="342392"/>
                  </a:lnTo>
                  <a:lnTo>
                    <a:pt x="62991" y="393446"/>
                  </a:lnTo>
                  <a:lnTo>
                    <a:pt x="0" y="453517"/>
                  </a:lnTo>
                  <a:lnTo>
                    <a:pt x="53975" y="510540"/>
                  </a:lnTo>
                  <a:lnTo>
                    <a:pt x="123062" y="441451"/>
                  </a:lnTo>
                  <a:lnTo>
                    <a:pt x="370649" y="441451"/>
                  </a:lnTo>
                  <a:lnTo>
                    <a:pt x="381126" y="435482"/>
                  </a:lnTo>
                  <a:lnTo>
                    <a:pt x="399160" y="423418"/>
                  </a:lnTo>
                  <a:lnTo>
                    <a:pt x="414147" y="408431"/>
                  </a:lnTo>
                  <a:lnTo>
                    <a:pt x="246125" y="408431"/>
                  </a:lnTo>
                  <a:lnTo>
                    <a:pt x="210057" y="405384"/>
                  </a:lnTo>
                  <a:lnTo>
                    <a:pt x="149986" y="381380"/>
                  </a:lnTo>
                  <a:lnTo>
                    <a:pt x="105028" y="333375"/>
                  </a:lnTo>
                  <a:lnTo>
                    <a:pt x="77977" y="273303"/>
                  </a:lnTo>
                  <a:lnTo>
                    <a:pt x="75056" y="237236"/>
                  </a:lnTo>
                  <a:lnTo>
                    <a:pt x="77977" y="204216"/>
                  </a:lnTo>
                  <a:lnTo>
                    <a:pt x="105028" y="141097"/>
                  </a:lnTo>
                  <a:lnTo>
                    <a:pt x="149986" y="96139"/>
                  </a:lnTo>
                  <a:lnTo>
                    <a:pt x="210057" y="72136"/>
                  </a:lnTo>
                  <a:lnTo>
                    <a:pt x="246125" y="66040"/>
                  </a:lnTo>
                  <a:lnTo>
                    <a:pt x="411099" y="66040"/>
                  </a:lnTo>
                  <a:lnTo>
                    <a:pt x="399160" y="54101"/>
                  </a:lnTo>
                  <a:lnTo>
                    <a:pt x="381126" y="38989"/>
                  </a:lnTo>
                  <a:lnTo>
                    <a:pt x="360171" y="27050"/>
                  </a:lnTo>
                  <a:lnTo>
                    <a:pt x="318134" y="9017"/>
                  </a:lnTo>
                  <a:lnTo>
                    <a:pt x="294131" y="3048"/>
                  </a:lnTo>
                  <a:lnTo>
                    <a:pt x="270128" y="0"/>
                  </a:lnTo>
                  <a:close/>
                </a:path>
                <a:path w="486409" h="510540">
                  <a:moveTo>
                    <a:pt x="370649" y="441451"/>
                  </a:moveTo>
                  <a:lnTo>
                    <a:pt x="123062" y="441451"/>
                  </a:lnTo>
                  <a:lnTo>
                    <a:pt x="149986" y="456438"/>
                  </a:lnTo>
                  <a:lnTo>
                    <a:pt x="180085" y="468502"/>
                  </a:lnTo>
                  <a:lnTo>
                    <a:pt x="213105" y="474472"/>
                  </a:lnTo>
                  <a:lnTo>
                    <a:pt x="246125" y="477520"/>
                  </a:lnTo>
                  <a:lnTo>
                    <a:pt x="270128" y="477520"/>
                  </a:lnTo>
                  <a:lnTo>
                    <a:pt x="318134" y="465454"/>
                  </a:lnTo>
                  <a:lnTo>
                    <a:pt x="339089" y="459486"/>
                  </a:lnTo>
                  <a:lnTo>
                    <a:pt x="370649" y="441451"/>
                  </a:lnTo>
                  <a:close/>
                </a:path>
                <a:path w="486409" h="510540">
                  <a:moveTo>
                    <a:pt x="411099" y="66040"/>
                  </a:moveTo>
                  <a:lnTo>
                    <a:pt x="246125" y="66040"/>
                  </a:lnTo>
                  <a:lnTo>
                    <a:pt x="279145" y="72136"/>
                  </a:lnTo>
                  <a:lnTo>
                    <a:pt x="312038" y="81025"/>
                  </a:lnTo>
                  <a:lnTo>
                    <a:pt x="366140" y="117094"/>
                  </a:lnTo>
                  <a:lnTo>
                    <a:pt x="405129" y="171196"/>
                  </a:lnTo>
                  <a:lnTo>
                    <a:pt x="417194" y="237236"/>
                  </a:lnTo>
                  <a:lnTo>
                    <a:pt x="414146" y="273303"/>
                  </a:lnTo>
                  <a:lnTo>
                    <a:pt x="387095" y="333375"/>
                  </a:lnTo>
                  <a:lnTo>
                    <a:pt x="342137" y="381380"/>
                  </a:lnTo>
                  <a:lnTo>
                    <a:pt x="279145" y="405384"/>
                  </a:lnTo>
                  <a:lnTo>
                    <a:pt x="246125" y="408431"/>
                  </a:lnTo>
                  <a:lnTo>
                    <a:pt x="414147" y="408431"/>
                  </a:lnTo>
                  <a:lnTo>
                    <a:pt x="444118" y="372364"/>
                  </a:lnTo>
                  <a:lnTo>
                    <a:pt x="468121" y="330326"/>
                  </a:lnTo>
                  <a:lnTo>
                    <a:pt x="480186" y="285242"/>
                  </a:lnTo>
                  <a:lnTo>
                    <a:pt x="483107" y="261239"/>
                  </a:lnTo>
                  <a:lnTo>
                    <a:pt x="486155" y="237236"/>
                  </a:lnTo>
                  <a:lnTo>
                    <a:pt x="483107" y="213232"/>
                  </a:lnTo>
                  <a:lnTo>
                    <a:pt x="480186" y="189229"/>
                  </a:lnTo>
                  <a:lnTo>
                    <a:pt x="474090" y="168148"/>
                  </a:lnTo>
                  <a:lnTo>
                    <a:pt x="468121" y="144145"/>
                  </a:lnTo>
                  <a:lnTo>
                    <a:pt x="456183" y="123190"/>
                  </a:lnTo>
                  <a:lnTo>
                    <a:pt x="444118" y="105155"/>
                  </a:lnTo>
                  <a:lnTo>
                    <a:pt x="432180" y="87122"/>
                  </a:lnTo>
                  <a:lnTo>
                    <a:pt x="411099" y="66040"/>
                  </a:lnTo>
                  <a:close/>
                </a:path>
              </a:pathLst>
            </a:custGeom>
            <a:solidFill>
              <a:srgbClr val="EC673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5" name="object 29"/>
            <p:cNvSpPr/>
            <p:nvPr/>
          </p:nvSpPr>
          <p:spPr>
            <a:xfrm>
              <a:off x="9944100" y="335280"/>
              <a:ext cx="170688" cy="170687"/>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6" name="object 30"/>
            <p:cNvSpPr/>
            <p:nvPr/>
          </p:nvSpPr>
          <p:spPr>
            <a:xfrm>
              <a:off x="9563100" y="694944"/>
              <a:ext cx="330835" cy="325120"/>
            </a:xfrm>
            <a:custGeom>
              <a:avLst/>
              <a:gdLst/>
              <a:ahLst/>
              <a:cxnLst/>
              <a:rect l="l" t="t" r="r" b="b"/>
              <a:pathLst>
                <a:path w="330834" h="325119">
                  <a:moveTo>
                    <a:pt x="234442" y="0"/>
                  </a:moveTo>
                  <a:lnTo>
                    <a:pt x="21081" y="207391"/>
                  </a:lnTo>
                  <a:lnTo>
                    <a:pt x="12065" y="219455"/>
                  </a:lnTo>
                  <a:lnTo>
                    <a:pt x="5969" y="228473"/>
                  </a:lnTo>
                  <a:lnTo>
                    <a:pt x="3048" y="243459"/>
                  </a:lnTo>
                  <a:lnTo>
                    <a:pt x="0" y="255524"/>
                  </a:lnTo>
                  <a:lnTo>
                    <a:pt x="3048" y="267462"/>
                  </a:lnTo>
                  <a:lnTo>
                    <a:pt x="5969" y="282575"/>
                  </a:lnTo>
                  <a:lnTo>
                    <a:pt x="12065" y="294513"/>
                  </a:lnTo>
                  <a:lnTo>
                    <a:pt x="30099" y="312547"/>
                  </a:lnTo>
                  <a:lnTo>
                    <a:pt x="42036" y="318643"/>
                  </a:lnTo>
                  <a:lnTo>
                    <a:pt x="57150" y="324612"/>
                  </a:lnTo>
                  <a:lnTo>
                    <a:pt x="81152" y="324612"/>
                  </a:lnTo>
                  <a:lnTo>
                    <a:pt x="96266" y="321564"/>
                  </a:lnTo>
                  <a:lnTo>
                    <a:pt x="108203" y="315595"/>
                  </a:lnTo>
                  <a:lnTo>
                    <a:pt x="117221" y="306577"/>
                  </a:lnTo>
                  <a:lnTo>
                    <a:pt x="330707" y="99187"/>
                  </a:lnTo>
                  <a:lnTo>
                    <a:pt x="234442" y="0"/>
                  </a:lnTo>
                  <a:close/>
                </a:path>
              </a:pathLst>
            </a:custGeom>
            <a:solidFill>
              <a:srgbClr val="EC673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pSp>
      <p:sp>
        <p:nvSpPr>
          <p:cNvPr id="99" name="object 4"/>
          <p:cNvSpPr txBox="1"/>
          <p:nvPr/>
        </p:nvSpPr>
        <p:spPr>
          <a:xfrm>
            <a:off x="10029444" y="1103739"/>
            <a:ext cx="2038350" cy="227626"/>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Penalty </a:t>
            </a:r>
            <a:r>
              <a:rPr kumimoji="0" lang="en-IN" sz="14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Consideration</a:t>
            </a:r>
            <a:endParaRPr kumimoji="0"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0" name="object 26"/>
          <p:cNvSpPr/>
          <p:nvPr/>
        </p:nvSpPr>
        <p:spPr>
          <a:xfrm>
            <a:off x="9787862" y="1434729"/>
            <a:ext cx="2367528" cy="45719"/>
          </a:xfrm>
          <a:custGeom>
            <a:avLst/>
            <a:gdLst/>
            <a:ahLst/>
            <a:cxnLst/>
            <a:rect l="l" t="t" r="r" b="b"/>
            <a:pathLst>
              <a:path w="5344795">
                <a:moveTo>
                  <a:pt x="0" y="0"/>
                </a:moveTo>
                <a:lnTo>
                  <a:pt x="5344541"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3" name="object 3"/>
          <p:cNvSpPr txBox="1">
            <a:spLocks/>
          </p:cNvSpPr>
          <p:nvPr/>
        </p:nvSpPr>
        <p:spPr>
          <a:xfrm>
            <a:off x="9655244" y="1591280"/>
            <a:ext cx="2347197" cy="2363339"/>
          </a:xfrm>
          <a:prstGeom prst="rect">
            <a:avLst/>
          </a:prstGeom>
        </p:spPr>
        <p:txBody>
          <a:bodyPr vert="horz" wrap="square" lIns="0" tIns="36195" rIns="0" bIns="0" rtlCol="0">
            <a:spAutoFit/>
          </a:bodyPr>
          <a:lstStyle>
            <a:lvl1pPr marL="0">
              <a:defRPr sz="1600" b="0" i="0">
                <a:solidFill>
                  <a:srgbClr val="57585B"/>
                </a:solidFill>
                <a:latin typeface="Carlito"/>
                <a:ea typeface="+mn-ea"/>
                <a:cs typeface="Carlito"/>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24485" marR="631190" lvl="0" indent="-287020" algn="l" defTabSz="914400" rtl="0" eaLnBrk="1" fontAlgn="auto" latinLnBrk="0" hangingPunct="1">
              <a:lnSpc>
                <a:spcPct val="90100"/>
              </a:lnSpc>
              <a:spcBef>
                <a:spcPts val="285"/>
              </a:spcBef>
              <a:spcAft>
                <a:spcPts val="0"/>
              </a:spcAft>
              <a:buClrTx/>
              <a:buSzTx/>
              <a:buFont typeface="Arial" panose="020B0604020202020204" pitchFamily="34" charset="0"/>
              <a:buChar char="•"/>
              <a:tabLst/>
              <a:defRPr/>
            </a:pPr>
            <a:r>
              <a:rPr kumimoji="0" lang="en-IN" sz="1200" b="0"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There needs to be a substantial decline in overall liking -- in other words, the penalty must be of a size  sufficient to cause a difference in overall liking versus those saying the product is “just right” on the  characteristic. The below are basic guidelines :</a:t>
            </a:r>
          </a:p>
        </p:txBody>
      </p:sp>
      <p:sp>
        <p:nvSpPr>
          <p:cNvPr id="105" name="Rectangle 104"/>
          <p:cNvSpPr>
            <a:spLocks noChangeArrowheads="1"/>
          </p:cNvSpPr>
          <p:nvPr/>
        </p:nvSpPr>
        <p:spPr bwMode="auto">
          <a:xfrm>
            <a:off x="6036940" y="1473512"/>
            <a:ext cx="668987" cy="169277"/>
          </a:xfrm>
          <a:prstGeom prst="rect">
            <a:avLst/>
          </a:prstGeom>
          <a:noFill/>
          <a:ln w="9525">
            <a:noFill/>
            <a:miter lim="800000"/>
            <a:headEnd/>
            <a:tailEnd/>
          </a:ln>
        </p:spPr>
        <p:txBody>
          <a:bodyPr wrap="square" lIns="0" tIns="0" rIns="0" bIns="0" anchor="ctr">
            <a:spAutoFit/>
          </a:bodyPr>
          <a:lstStyle/>
          <a:p>
            <a:pPr marL="0" marR="0" lvl="0" indent="0" algn="ctr" defTabSz="1230432" rtl="0" eaLnBrk="1" fontAlgn="base" latinLnBrk="0" hangingPunct="1">
              <a:lnSpc>
                <a:spcPct val="100000"/>
              </a:lnSpc>
              <a:spcBef>
                <a:spcPct val="0"/>
              </a:spcBef>
              <a:spcAft>
                <a:spcPct val="0"/>
              </a:spcAft>
              <a:buClrTx/>
              <a:buSzTx/>
              <a:buFontTx/>
              <a:buNone/>
              <a:tabLst/>
              <a:defRPr/>
            </a:pPr>
            <a:r>
              <a:rPr kumimoji="0" lang="en-US" sz="1100" b="1" i="0" u="sng" strike="noStrike" kern="0" cap="none" spc="0" normalizeH="0" baseline="0" noProof="0" dirty="0">
                <a:ln>
                  <a:noFill/>
                </a:ln>
                <a:solidFill>
                  <a:srgbClr val="1F497D"/>
                </a:solidFill>
                <a:effectLst/>
                <a:uLnTx/>
                <a:uFillTx/>
                <a:latin typeface="Arial" panose="020B0604020202020204" pitchFamily="34" charset="0"/>
                <a:cs typeface="Arial" panose="020B0604020202020204" pitchFamily="34" charset="0"/>
              </a:rPr>
              <a:t>Penalty</a:t>
            </a:r>
          </a:p>
        </p:txBody>
      </p:sp>
      <p:graphicFrame>
        <p:nvGraphicFramePr>
          <p:cNvPr id="106" name="Table 105"/>
          <p:cNvGraphicFramePr>
            <a:graphicFrameLocks noGrp="1"/>
          </p:cNvGraphicFramePr>
          <p:nvPr>
            <p:extLst>
              <p:ext uri="{D42A27DB-BD31-4B8C-83A1-F6EECF244321}">
                <p14:modId xmlns:p14="http://schemas.microsoft.com/office/powerpoint/2010/main" val="2450878504"/>
              </p:ext>
            </p:extLst>
          </p:nvPr>
        </p:nvGraphicFramePr>
        <p:xfrm>
          <a:off x="6100660" y="1727303"/>
          <a:ext cx="468000" cy="1325325"/>
        </p:xfrm>
        <a:graphic>
          <a:graphicData uri="http://schemas.openxmlformats.org/drawingml/2006/table">
            <a:tbl>
              <a:tblPr/>
              <a:tblGrid>
                <a:gridCol w="468000">
                  <a:extLst>
                    <a:ext uri="{9D8B030D-6E8A-4147-A177-3AD203B41FA5}">
                      <a16:colId xmlns:a16="http://schemas.microsoft.com/office/drawing/2014/main" val="20000"/>
                    </a:ext>
                  </a:extLst>
                </a:gridCol>
              </a:tblGrid>
              <a:tr h="441775">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-1.00</a:t>
                      </a:r>
                    </a:p>
                  </a:txBody>
                  <a:tcPr marL="12700" marR="12700" marT="9525" marB="0" anchor="ctr">
                    <a:lnL w="12700" cap="flat" cmpd="sng" algn="ctr">
                      <a:noFill/>
                      <a:prstDash val="solid"/>
                      <a:round/>
                      <a:headEnd type="none" w="med" len="med"/>
                      <a:tailEnd type="none" w="med" len="med"/>
                    </a:lnL>
                    <a:lnR>
                      <a:noFill/>
                    </a:lnR>
                    <a:lnT>
                      <a:no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441775">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NA</a:t>
                      </a:r>
                    </a:p>
                  </a:txBody>
                  <a:tcPr marL="12700" marR="12700" marT="9525" marB="0" anchor="ctr">
                    <a:lnL w="12700" cap="flat" cmpd="sng" algn="ctr">
                      <a:noFill/>
                      <a:prstDash val="solid"/>
                      <a:round/>
                      <a:headEnd type="none" w="med" len="med"/>
                      <a:tailEnd type="none" w="med" len="med"/>
                    </a:lnL>
                    <a:lnR>
                      <a:no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r h="441775">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NA</a:t>
                      </a:r>
                    </a:p>
                  </a:txBody>
                  <a:tcPr marL="12700" marR="12700" marT="9525" marB="0" anchor="ctr">
                    <a:lnL w="12700" cap="flat" cmpd="sng" algn="ctr">
                      <a:noFill/>
                      <a:prstDash val="solid"/>
                      <a:round/>
                      <a:headEnd type="none" w="med" len="med"/>
                      <a:tailEnd type="none" w="med" len="med"/>
                    </a:lnL>
                    <a:lnR>
                      <a:no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4"/>
                  </a:ext>
                </a:extLst>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1893899370"/>
              </p:ext>
            </p:extLst>
          </p:nvPr>
        </p:nvGraphicFramePr>
        <p:xfrm>
          <a:off x="5622909" y="1740055"/>
          <a:ext cx="432000" cy="1386858"/>
        </p:xfrm>
        <a:graphic>
          <a:graphicData uri="http://schemas.openxmlformats.org/drawingml/2006/table">
            <a:tbl>
              <a:tblPr/>
              <a:tblGrid>
                <a:gridCol w="432000">
                  <a:extLst>
                    <a:ext uri="{9D8B030D-6E8A-4147-A177-3AD203B41FA5}">
                      <a16:colId xmlns:a16="http://schemas.microsoft.com/office/drawing/2014/main" val="20000"/>
                    </a:ext>
                  </a:extLst>
                </a:gridCol>
              </a:tblGrid>
              <a:tr h="462286">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 </a:t>
                      </a:r>
                    </a:p>
                    <a:p>
                      <a:pPr algn="ctr" fontAlgn="ctr"/>
                      <a:r>
                        <a:rPr lang="en-US" sz="1100" b="0" i="0" u="none" strike="noStrike" dirty="0">
                          <a:solidFill>
                            <a:srgbClr val="1F497D"/>
                          </a:solidFill>
                          <a:latin typeface="Calibri"/>
                        </a:rPr>
                        <a:t>Weak</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2286">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a:t>
                      </a:r>
                    </a:p>
                    <a:p>
                      <a:pPr algn="ctr" fontAlgn="ctr"/>
                      <a:r>
                        <a:rPr lang="en-US" sz="1100" b="0" i="0" u="none" strike="noStrike" dirty="0">
                          <a:solidFill>
                            <a:srgbClr val="1F497D"/>
                          </a:solidFill>
                          <a:latin typeface="Calibri"/>
                        </a:rPr>
                        <a:t> Light</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2286">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 </a:t>
                      </a:r>
                    </a:p>
                    <a:p>
                      <a:pPr algn="ctr" fontAlgn="ctr"/>
                      <a:r>
                        <a:rPr lang="en-US" sz="1100" b="0" i="0" u="none" strike="noStrike" dirty="0">
                          <a:solidFill>
                            <a:srgbClr val="1F497D"/>
                          </a:solidFill>
                          <a:latin typeface="Calibri"/>
                        </a:rPr>
                        <a:t>Small</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08" name="Rectangle 107"/>
          <p:cNvSpPr>
            <a:spLocks noChangeArrowheads="1"/>
          </p:cNvSpPr>
          <p:nvPr/>
        </p:nvSpPr>
        <p:spPr bwMode="auto">
          <a:xfrm>
            <a:off x="8678924" y="1473512"/>
            <a:ext cx="668987" cy="169277"/>
          </a:xfrm>
          <a:prstGeom prst="rect">
            <a:avLst/>
          </a:prstGeom>
          <a:noFill/>
          <a:ln w="9525">
            <a:noFill/>
            <a:miter lim="800000"/>
            <a:headEnd/>
            <a:tailEnd/>
          </a:ln>
        </p:spPr>
        <p:txBody>
          <a:bodyPr wrap="square" lIns="0" tIns="0" rIns="0" bIns="0" anchor="ctr">
            <a:spAutoFit/>
          </a:bodyPr>
          <a:lstStyle/>
          <a:p>
            <a:pPr marL="0" marR="0" lvl="0" indent="0" algn="ctr" defTabSz="1230432" rtl="0" eaLnBrk="1" fontAlgn="base" latinLnBrk="0" hangingPunct="1">
              <a:lnSpc>
                <a:spcPct val="100000"/>
              </a:lnSpc>
              <a:spcBef>
                <a:spcPct val="0"/>
              </a:spcBef>
              <a:spcAft>
                <a:spcPct val="0"/>
              </a:spcAft>
              <a:buClrTx/>
              <a:buSzTx/>
              <a:buFontTx/>
              <a:buNone/>
              <a:tabLst/>
              <a:defRPr/>
            </a:pPr>
            <a:r>
              <a:rPr kumimoji="0" lang="en-US" sz="1100" b="1" i="0" u="sng" strike="noStrike" kern="0" cap="none" spc="0" normalizeH="0" baseline="0" noProof="0" dirty="0">
                <a:ln>
                  <a:noFill/>
                </a:ln>
                <a:solidFill>
                  <a:srgbClr val="1F497D"/>
                </a:solidFill>
                <a:effectLst/>
                <a:uLnTx/>
                <a:uFillTx/>
                <a:latin typeface="Arial" panose="020B0604020202020204" pitchFamily="34" charset="0"/>
                <a:cs typeface="Arial" panose="020B0604020202020204" pitchFamily="34" charset="0"/>
              </a:rPr>
              <a:t>Penalty</a:t>
            </a:r>
          </a:p>
        </p:txBody>
      </p:sp>
      <p:graphicFrame>
        <p:nvGraphicFramePr>
          <p:cNvPr id="109" name="Table 108"/>
          <p:cNvGraphicFramePr>
            <a:graphicFrameLocks noGrp="1"/>
          </p:cNvGraphicFramePr>
          <p:nvPr>
            <p:extLst>
              <p:ext uri="{D42A27DB-BD31-4B8C-83A1-F6EECF244321}">
                <p14:modId xmlns:p14="http://schemas.microsoft.com/office/powerpoint/2010/main" val="2299177785"/>
              </p:ext>
            </p:extLst>
          </p:nvPr>
        </p:nvGraphicFramePr>
        <p:xfrm>
          <a:off x="4717811" y="1738416"/>
          <a:ext cx="936000" cy="1381440"/>
        </p:xfrm>
        <a:graphic>
          <a:graphicData uri="http://schemas.openxmlformats.org/drawingml/2006/table">
            <a:tbl>
              <a:tblPr/>
              <a:tblGrid>
                <a:gridCol w="936000">
                  <a:extLst>
                    <a:ext uri="{9D8B030D-6E8A-4147-A177-3AD203B41FA5}">
                      <a16:colId xmlns:a16="http://schemas.microsoft.com/office/drawing/2014/main" val="20000"/>
                    </a:ext>
                  </a:extLst>
                </a:gridCol>
              </a:tblGrid>
              <a:tr h="460480">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marL="0" marR="0" lvl="0" indent="0" algn="l" defTabSz="921882"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497D"/>
                          </a:solidFill>
                          <a:effectLst/>
                          <a:uLnTx/>
                          <a:uFillTx/>
                          <a:latin typeface="Calibri"/>
                          <a:ea typeface="+mn-ea"/>
                          <a:cs typeface="+mn-cs"/>
                        </a:rPr>
                        <a:t>Fragrance</a:t>
                      </a:r>
                    </a:p>
                  </a:txBody>
                  <a:tcPr marL="12700" marR="12700"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0480">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marL="0" marR="0" lvl="0" indent="0" algn="l" defTabSz="921882"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497D"/>
                          </a:solidFill>
                          <a:effectLst/>
                          <a:uLnTx/>
                          <a:uFillTx/>
                          <a:latin typeface="Calibri"/>
                          <a:ea typeface="+mn-ea"/>
                          <a:cs typeface="+mn-cs"/>
                        </a:rPr>
                        <a:t>Colour</a:t>
                      </a:r>
                    </a:p>
                  </a:txBody>
                  <a:tcPr marL="12700" marR="12700"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480">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marL="0" marR="0" lvl="0" indent="0" algn="l" defTabSz="921882"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497D"/>
                          </a:solidFill>
                          <a:effectLst/>
                          <a:uLnTx/>
                          <a:uFillTx/>
                          <a:latin typeface="Calibri"/>
                          <a:ea typeface="+mn-ea"/>
                          <a:cs typeface="+mn-cs"/>
                        </a:rPr>
                        <a:t>Size</a:t>
                      </a:r>
                    </a:p>
                  </a:txBody>
                  <a:tcPr marL="12700" marR="12700"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57546263"/>
              </p:ext>
            </p:extLst>
          </p:nvPr>
        </p:nvGraphicFramePr>
        <p:xfrm>
          <a:off x="8779418" y="1727303"/>
          <a:ext cx="468000" cy="1312569"/>
        </p:xfrm>
        <a:graphic>
          <a:graphicData uri="http://schemas.openxmlformats.org/drawingml/2006/table">
            <a:tbl>
              <a:tblPr/>
              <a:tblGrid>
                <a:gridCol w="468000">
                  <a:extLst>
                    <a:ext uri="{9D8B030D-6E8A-4147-A177-3AD203B41FA5}">
                      <a16:colId xmlns:a16="http://schemas.microsoft.com/office/drawing/2014/main" val="20000"/>
                    </a:ext>
                  </a:extLst>
                </a:gridCol>
              </a:tblGrid>
              <a:tr h="437523">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NA</a:t>
                      </a:r>
                    </a:p>
                  </a:txBody>
                  <a:tcPr marL="12700" marR="12700" marT="9525" marB="0" anchor="ctr">
                    <a:lnL>
                      <a:noFill/>
                    </a:lnL>
                    <a:lnR w="12700" cap="flat" cmpd="sng" algn="ctr">
                      <a:noFill/>
                      <a:prstDash val="solid"/>
                      <a:round/>
                      <a:headEnd type="none" w="med" len="med"/>
                      <a:tailEnd type="none" w="med" len="med"/>
                    </a:lnR>
                    <a:lnT>
                      <a:no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437523">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NA</a:t>
                      </a:r>
                    </a:p>
                  </a:txBody>
                  <a:tcPr marL="12700" marR="12700" marT="9525" marB="0" anchor="ctr">
                    <a:lnL>
                      <a:noFill/>
                    </a:lnL>
                    <a:lnR w="12700" cap="flat" cmpd="sng" algn="ctr">
                      <a:no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r h="437523">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200" b="1" i="0" u="none" strike="noStrike" kern="1200" dirty="0">
                          <a:solidFill>
                            <a:schemeClr val="tx2">
                              <a:lumMod val="75000"/>
                            </a:schemeClr>
                          </a:solidFill>
                          <a:latin typeface="Calibri"/>
                          <a:ea typeface="+mn-ea"/>
                          <a:cs typeface="+mn-cs"/>
                        </a:rPr>
                        <a:t>NA</a:t>
                      </a:r>
                    </a:p>
                  </a:txBody>
                  <a:tcPr marL="12700" marR="12700" marT="9525" marB="0" anchor="ctr">
                    <a:lnL>
                      <a:noFill/>
                    </a:lnL>
                    <a:lnR w="12700" cap="flat" cmpd="sng" algn="ctr">
                      <a:no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2"/>
                  </a:ext>
                </a:extLst>
              </a:tr>
            </a:tbl>
          </a:graphicData>
        </a:graphic>
      </p:graphicFrame>
      <p:graphicFrame>
        <p:nvGraphicFramePr>
          <p:cNvPr id="111" name="Table 110"/>
          <p:cNvGraphicFramePr>
            <a:graphicFrameLocks noGrp="1"/>
          </p:cNvGraphicFramePr>
          <p:nvPr>
            <p:extLst>
              <p:ext uri="{D42A27DB-BD31-4B8C-83A1-F6EECF244321}">
                <p14:modId xmlns:p14="http://schemas.microsoft.com/office/powerpoint/2010/main" val="687524811"/>
              </p:ext>
            </p:extLst>
          </p:nvPr>
        </p:nvGraphicFramePr>
        <p:xfrm>
          <a:off x="8345871" y="1740055"/>
          <a:ext cx="432000" cy="1312572"/>
        </p:xfrm>
        <a:graphic>
          <a:graphicData uri="http://schemas.openxmlformats.org/drawingml/2006/table">
            <a:tbl>
              <a:tblPr/>
              <a:tblGrid>
                <a:gridCol w="432000">
                  <a:extLst>
                    <a:ext uri="{9D8B030D-6E8A-4147-A177-3AD203B41FA5}">
                      <a16:colId xmlns:a16="http://schemas.microsoft.com/office/drawing/2014/main" val="20000"/>
                    </a:ext>
                  </a:extLst>
                </a:gridCol>
              </a:tblGrid>
              <a:tr h="437524">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 </a:t>
                      </a:r>
                    </a:p>
                    <a:p>
                      <a:pPr algn="ctr" fontAlgn="ctr"/>
                      <a:r>
                        <a:rPr lang="en-US" sz="1100" b="0" i="0" u="none" strike="noStrike" dirty="0">
                          <a:solidFill>
                            <a:srgbClr val="1F497D"/>
                          </a:solidFill>
                          <a:latin typeface="Calibri"/>
                        </a:rPr>
                        <a:t>Strong</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7524">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 </a:t>
                      </a:r>
                    </a:p>
                    <a:p>
                      <a:pPr algn="ctr" fontAlgn="ctr"/>
                      <a:r>
                        <a:rPr lang="en-US" sz="1100" b="0" i="0" u="none" strike="noStrike" dirty="0">
                          <a:solidFill>
                            <a:srgbClr val="1F497D"/>
                          </a:solidFill>
                          <a:latin typeface="Calibri"/>
                        </a:rPr>
                        <a:t>Dark</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7524">
                <a:tc>
                  <a:txBody>
                    <a:bodyPr/>
                    <a:lstStyle>
                      <a:lvl1pPr marL="0" algn="l" defTabSz="685732" rtl="0" eaLnBrk="1" latinLnBrk="0" hangingPunct="1">
                        <a:defRPr sz="1425" kern="1200">
                          <a:solidFill>
                            <a:schemeClr val="tx1"/>
                          </a:solidFill>
                          <a:latin typeface="Calibri"/>
                        </a:defRPr>
                      </a:lvl1pPr>
                      <a:lvl2pPr marL="342866" algn="l" defTabSz="685732" rtl="0" eaLnBrk="1" latinLnBrk="0" hangingPunct="1">
                        <a:defRPr sz="1425" kern="1200">
                          <a:solidFill>
                            <a:schemeClr val="tx1"/>
                          </a:solidFill>
                          <a:latin typeface="Calibri"/>
                        </a:defRPr>
                      </a:lvl2pPr>
                      <a:lvl3pPr marL="685732" algn="l" defTabSz="685732" rtl="0" eaLnBrk="1" latinLnBrk="0" hangingPunct="1">
                        <a:defRPr sz="1425" kern="1200">
                          <a:solidFill>
                            <a:schemeClr val="tx1"/>
                          </a:solidFill>
                          <a:latin typeface="Calibri"/>
                        </a:defRPr>
                      </a:lvl3pPr>
                      <a:lvl4pPr marL="1028598" algn="l" defTabSz="685732" rtl="0" eaLnBrk="1" latinLnBrk="0" hangingPunct="1">
                        <a:defRPr sz="1425" kern="1200">
                          <a:solidFill>
                            <a:schemeClr val="tx1"/>
                          </a:solidFill>
                          <a:latin typeface="Calibri"/>
                        </a:defRPr>
                      </a:lvl4pPr>
                      <a:lvl5pPr marL="1371464" algn="l" defTabSz="685732" rtl="0" eaLnBrk="1" latinLnBrk="0" hangingPunct="1">
                        <a:defRPr sz="1425" kern="1200">
                          <a:solidFill>
                            <a:schemeClr val="tx1"/>
                          </a:solidFill>
                          <a:latin typeface="Calibri"/>
                        </a:defRPr>
                      </a:lvl5pPr>
                      <a:lvl6pPr marL="1714331" algn="l" defTabSz="685732" rtl="0" eaLnBrk="1" latinLnBrk="0" hangingPunct="1">
                        <a:defRPr sz="1425" kern="1200">
                          <a:solidFill>
                            <a:schemeClr val="tx1"/>
                          </a:solidFill>
                          <a:latin typeface="Calibri"/>
                        </a:defRPr>
                      </a:lvl6pPr>
                      <a:lvl7pPr marL="2057195" algn="l" defTabSz="685732" rtl="0" eaLnBrk="1" latinLnBrk="0" hangingPunct="1">
                        <a:defRPr sz="1425" kern="1200">
                          <a:solidFill>
                            <a:schemeClr val="tx1"/>
                          </a:solidFill>
                          <a:latin typeface="Calibri"/>
                        </a:defRPr>
                      </a:lvl7pPr>
                      <a:lvl8pPr marL="2400060" algn="l" defTabSz="685732" rtl="0" eaLnBrk="1" latinLnBrk="0" hangingPunct="1">
                        <a:defRPr sz="1425" kern="1200">
                          <a:solidFill>
                            <a:schemeClr val="tx1"/>
                          </a:solidFill>
                          <a:latin typeface="Calibri"/>
                        </a:defRPr>
                      </a:lvl8pPr>
                      <a:lvl9pPr marL="2742926" algn="l" defTabSz="685732" rtl="0" eaLnBrk="1" latinLnBrk="0" hangingPunct="1">
                        <a:defRPr sz="1425" kern="1200">
                          <a:solidFill>
                            <a:schemeClr val="tx1"/>
                          </a:solidFill>
                          <a:latin typeface="Calibri"/>
                        </a:defRPr>
                      </a:lvl9pPr>
                    </a:lstStyle>
                    <a:p>
                      <a:pPr algn="ctr" fontAlgn="ctr"/>
                      <a:r>
                        <a:rPr lang="en-US" sz="1100" b="0" i="0" u="none" strike="noStrike" dirty="0">
                          <a:solidFill>
                            <a:srgbClr val="1F497D"/>
                          </a:solidFill>
                          <a:latin typeface="Calibri"/>
                        </a:rPr>
                        <a:t>Too Big</a:t>
                      </a:r>
                    </a:p>
                  </a:txBody>
                  <a:tcPr marL="12700" marR="12700" marT="9525" marB="9144"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12" name="Object 139"/>
          <p:cNvGraphicFramePr>
            <a:graphicFrameLocks noChangeAspect="1"/>
          </p:cNvGraphicFramePr>
          <p:nvPr>
            <p:extLst>
              <p:ext uri="{D42A27DB-BD31-4B8C-83A1-F6EECF244321}">
                <p14:modId xmlns:p14="http://schemas.microsoft.com/office/powerpoint/2010/main" val="1113223429"/>
              </p:ext>
            </p:extLst>
          </p:nvPr>
        </p:nvGraphicFramePr>
        <p:xfrm>
          <a:off x="6621118" y="1667643"/>
          <a:ext cx="1766284" cy="1473416"/>
        </p:xfrm>
        <a:graphic>
          <a:graphicData uri="http://schemas.openxmlformats.org/drawingml/2006/chart">
            <c:chart xmlns:c="http://schemas.openxmlformats.org/drawingml/2006/chart" xmlns:r="http://schemas.openxmlformats.org/officeDocument/2006/relationships" r:id="rId7"/>
          </a:graphicData>
        </a:graphic>
      </p:graphicFrame>
      <p:sp>
        <p:nvSpPr>
          <p:cNvPr id="113" name="Oval 112"/>
          <p:cNvSpPr/>
          <p:nvPr/>
        </p:nvSpPr>
        <p:spPr>
          <a:xfrm>
            <a:off x="6044270" y="1794696"/>
            <a:ext cx="654329" cy="381000"/>
          </a:xfrm>
          <a:prstGeom prst="ellipse">
            <a:avLst/>
          </a:prstGeom>
          <a:noFill/>
          <a:ln w="25400" cap="flat" cmpd="sng" algn="ctr">
            <a:solidFill>
              <a:srgbClr val="FF0000"/>
            </a:solidFill>
            <a:prstDash val="solid"/>
          </a:ln>
          <a:effectLst/>
        </p:spPr>
        <p:txBody>
          <a:bodyPr lIns="121901" tIns="60951" rIns="121901" bIns="60951" rtlCol="0" anchor="ctr"/>
          <a:lstStyle/>
          <a:p>
            <a:pPr marL="0" marR="0" lvl="0" indent="0" algn="ctr" defTabSz="123043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14" name="object 24"/>
          <p:cNvSpPr txBox="1"/>
          <p:nvPr/>
        </p:nvSpPr>
        <p:spPr>
          <a:xfrm>
            <a:off x="4644010" y="3111652"/>
            <a:ext cx="4703902" cy="666016"/>
          </a:xfrm>
          <a:prstGeom prst="rect">
            <a:avLst/>
          </a:prstGeom>
        </p:spPr>
        <p:txBody>
          <a:bodyPr vert="horz" wrap="square" lIns="0" tIns="66040" rIns="0" bIns="0" rtlCol="0">
            <a:spAutoFit/>
          </a:bodyPr>
          <a:lstStyle/>
          <a:p>
            <a:pPr marL="181610" marR="0" lvl="0" indent="-169545" defTabSz="914400" rtl="0" eaLnBrk="1" fontAlgn="auto" latinLnBrk="0" hangingPunct="1">
              <a:lnSpc>
                <a:spcPts val="1595"/>
              </a:lnSpc>
              <a:spcBef>
                <a:spcPts val="0"/>
              </a:spcBef>
              <a:spcAft>
                <a:spcPts val="0"/>
              </a:spcAft>
              <a:buClrTx/>
              <a:buSzTx/>
              <a:buFont typeface="Arial"/>
              <a:buChar char="•"/>
              <a:tabLst>
                <a:tab pos="182245" algn="l"/>
              </a:tabLst>
              <a:defRPr/>
            </a:pPr>
            <a:r>
              <a:rPr kumimoji="0" lang="en-IN" sz="1200" b="1" i="0" u="none" strike="noStrike" kern="1200" cap="none" spc="0" normalizeH="0" baseline="0" noProof="0" dirty="0">
                <a:ln>
                  <a:noFill/>
                </a:ln>
                <a:solidFill>
                  <a:srgbClr val="57585B"/>
                </a:solidFill>
                <a:effectLst/>
                <a:uLnTx/>
                <a:uFillTx/>
                <a:latin typeface="Arial" panose="020B0604020202020204" pitchFamily="34" charset="0"/>
                <a:cs typeface="Arial" panose="020B0604020202020204" pitchFamily="34" charset="0"/>
              </a:rPr>
              <a:t>If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75%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or </a:t>
            </a:r>
            <a:r>
              <a:rPr kumimoji="0" lang="en-IN" sz="1200" b="1"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more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of the sample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indicates that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the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product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is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“Just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Right”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on an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attribute,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no modifications </a:t>
            </a:r>
            <a:r>
              <a:rPr kumimoji="0" lang="en-IN" sz="1200" b="1"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are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indicated.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The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75%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cut-off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point </a:t>
            </a:r>
            <a:r>
              <a:rPr kumimoji="0" lang="en-IN" sz="1200" b="1" i="0" u="none" strike="noStrike" kern="1200" cap="none" spc="-5" normalizeH="0" baseline="0" noProof="0" dirty="0">
                <a:ln>
                  <a:noFill/>
                </a:ln>
                <a:solidFill>
                  <a:srgbClr val="57585B"/>
                </a:solidFill>
                <a:effectLst/>
                <a:uLnTx/>
                <a:uFillTx/>
                <a:latin typeface="Arial" panose="020B0604020202020204" pitchFamily="34" charset="0"/>
                <a:cs typeface="Arial" panose="020B0604020202020204" pitchFamily="34" charset="0"/>
              </a:rPr>
              <a:t>is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used </a:t>
            </a:r>
            <a:r>
              <a:rPr kumimoji="0" lang="en-IN" sz="1200" b="1" i="0" u="none" strike="noStrike" kern="1200" cap="none" spc="-15" normalizeH="0" baseline="0" noProof="0" dirty="0">
                <a:ln>
                  <a:noFill/>
                </a:ln>
                <a:solidFill>
                  <a:srgbClr val="57585B"/>
                </a:solidFill>
                <a:effectLst/>
                <a:uLnTx/>
                <a:uFillTx/>
                <a:latin typeface="Arial" panose="020B0604020202020204" pitchFamily="34" charset="0"/>
                <a:cs typeface="Arial" panose="020B0604020202020204" pitchFamily="34" charset="0"/>
              </a:rPr>
              <a:t>for </a:t>
            </a:r>
            <a:r>
              <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rPr>
              <a:t>packaged goods</a:t>
            </a:r>
            <a:r>
              <a:rPr lang="en-IN" sz="1200" b="1" spc="-10" dirty="0">
                <a:solidFill>
                  <a:srgbClr val="57585B"/>
                </a:solidFill>
                <a:latin typeface="Arial" panose="020B0604020202020204" pitchFamily="34" charset="0"/>
                <a:cs typeface="Arial" panose="020B0604020202020204" pitchFamily="34" charset="0"/>
              </a:rPr>
              <a:t>.</a:t>
            </a:r>
            <a:endParaRPr kumimoji="0" lang="en-IN" sz="1200" b="1" i="0" u="none" strike="noStrike" kern="1200" cap="none" spc="-10" normalizeH="0" baseline="0" noProof="0" dirty="0">
              <a:ln>
                <a:noFill/>
              </a:ln>
              <a:solidFill>
                <a:srgbClr val="57585B"/>
              </a:solidFill>
              <a:effectLst/>
              <a:uLnTx/>
              <a:uFillTx/>
              <a:latin typeface="Arial" panose="020B0604020202020204" pitchFamily="34" charset="0"/>
              <a:cs typeface="Arial" panose="020B0604020202020204" pitchFamily="34" charset="0"/>
            </a:endParaRPr>
          </a:p>
        </p:txBody>
      </p:sp>
      <p:sp>
        <p:nvSpPr>
          <p:cNvPr id="34" name="TextBox 69"/>
          <p:cNvSpPr txBox="1"/>
          <p:nvPr/>
        </p:nvSpPr>
        <p:spPr>
          <a:xfrm>
            <a:off x="4829966" y="3821809"/>
            <a:ext cx="4417452" cy="646331"/>
          </a:xfrm>
          <a:prstGeom prst="rect">
            <a:avLst/>
          </a:prstGeom>
          <a:solidFill>
            <a:schemeClr val="bg1">
              <a:lumMod val="5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white"/>
                </a:solidFill>
                <a:latin typeface="Arial" panose="020B0604020202020204" pitchFamily="34" charset="0"/>
                <a:cs typeface="Arial" panose="020B0604020202020204" pitchFamily="34" charset="0"/>
              </a:rPr>
              <a:t>The product is being penalized for being </a:t>
            </a:r>
            <a:r>
              <a:rPr lang="en-US" sz="1200" b="1" i="1" dirty="0">
                <a:solidFill>
                  <a:prstClr val="white"/>
                </a:solidFill>
                <a:latin typeface="Arial" panose="020B0604020202020204" pitchFamily="34" charset="0"/>
                <a:cs typeface="Arial" panose="020B0604020202020204" pitchFamily="34" charset="0"/>
              </a:rPr>
              <a:t>weaker than desired</a:t>
            </a:r>
            <a:r>
              <a:rPr lang="en-US" sz="1200" dirty="0">
                <a:solidFill>
                  <a:prstClr val="white"/>
                </a:solidFill>
                <a:latin typeface="Arial" panose="020B0604020202020204" pitchFamily="34" charset="0"/>
                <a:cs typeface="Arial" panose="020B0604020202020204" pitchFamily="34" charset="0"/>
              </a:rPr>
              <a:t> on </a:t>
            </a:r>
            <a:r>
              <a:rPr lang="en-US" sz="1200" b="1" i="1" dirty="0">
                <a:solidFill>
                  <a:prstClr val="white"/>
                </a:solidFill>
                <a:latin typeface="Arial" panose="020B0604020202020204" pitchFamily="34" charset="0"/>
                <a:cs typeface="Arial" panose="020B0604020202020204" pitchFamily="34" charset="0"/>
              </a:rPr>
              <a:t>Fragrance</a:t>
            </a:r>
            <a:r>
              <a:rPr lang="en-US" sz="1200" dirty="0">
                <a:solidFill>
                  <a:prstClr val="white"/>
                </a:solidFill>
                <a:latin typeface="Arial" panose="020B0604020202020204" pitchFamily="34" charset="0"/>
                <a:cs typeface="Arial" panose="020B0604020202020204" pitchFamily="34" charset="0"/>
              </a:rPr>
              <a:t>, leading to an adverse impact on its </a:t>
            </a:r>
            <a:r>
              <a:rPr lang="en-US" sz="1200" i="1" dirty="0">
                <a:solidFill>
                  <a:prstClr val="white"/>
                </a:solidFill>
                <a:latin typeface="Arial" panose="020B0604020202020204" pitchFamily="34" charset="0"/>
                <a:cs typeface="Arial" panose="020B0604020202020204" pitchFamily="34" charset="0"/>
              </a:rPr>
              <a:t>Overall Liking</a:t>
            </a:r>
            <a:endParaRPr lang="en-US" sz="1200" b="1" i="1" dirty="0">
              <a:solidFill>
                <a:prstClr val="white"/>
              </a:solidFill>
              <a:latin typeface="Arial" panose="020B0604020202020204" pitchFamily="34" charset="0"/>
              <a:cs typeface="Arial" panose="020B0604020202020204" pitchFamily="34" charset="0"/>
            </a:endParaRPr>
          </a:p>
        </p:txBody>
      </p:sp>
      <p:sp>
        <p:nvSpPr>
          <p:cNvPr id="35" name="object 19"/>
          <p:cNvSpPr/>
          <p:nvPr/>
        </p:nvSpPr>
        <p:spPr>
          <a:xfrm>
            <a:off x="4644008" y="4897271"/>
            <a:ext cx="5011235" cy="45719"/>
          </a:xfrm>
          <a:custGeom>
            <a:avLst/>
            <a:gdLst/>
            <a:ahLst/>
            <a:cxnLst/>
            <a:rect l="l" t="t" r="r" b="b"/>
            <a:pathLst>
              <a:path w="4041140">
                <a:moveTo>
                  <a:pt x="0" y="0"/>
                </a:moveTo>
                <a:lnTo>
                  <a:pt x="4040759" y="0"/>
                </a:lnTo>
              </a:path>
            </a:pathLst>
          </a:custGeom>
          <a:ln w="9144">
            <a:solidFill>
              <a:srgbClr val="BBBD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 name="Wave 35"/>
          <p:cNvSpPr/>
          <p:nvPr/>
        </p:nvSpPr>
        <p:spPr>
          <a:xfrm rot="20770328">
            <a:off x="7196758" y="929818"/>
            <a:ext cx="2113641" cy="570205"/>
          </a:xfrm>
          <a:prstGeom prst="wav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ILLUSTRATION ONLY</a:t>
            </a:r>
          </a:p>
        </p:txBody>
      </p:sp>
      <p:sp>
        <p:nvSpPr>
          <p:cNvPr id="37" name="object 2"/>
          <p:cNvSpPr txBox="1">
            <a:spLocks/>
          </p:cNvSpPr>
          <p:nvPr/>
        </p:nvSpPr>
        <p:spPr>
          <a:xfrm>
            <a:off x="263352" y="116632"/>
            <a:ext cx="11233248" cy="757130"/>
          </a:xfrm>
          <a:prstGeom prst="rect">
            <a:avLst/>
          </a:prstGeom>
        </p:spPr>
        <p:txBody>
          <a:bodyPr vert="horz" wrap="square" lIns="72000" tIns="45720" rIns="72000" bIns="45720" rtlCol="0" anchor="t">
            <a:spAutoFit/>
          </a:bodyPr>
          <a:lstStyle>
            <a:lvl1pPr>
              <a:lnSpc>
                <a:spcPct val="90000"/>
              </a:lnSpc>
              <a:spcBef>
                <a:spcPct val="0"/>
              </a:spcBef>
              <a:buNone/>
              <a:defRPr sz="2800" b="0" cap="all" spc="120" baseline="0">
                <a:solidFill>
                  <a:schemeClr val="bg2"/>
                </a:solidFill>
                <a:ea typeface="+mj-ea"/>
                <a:cs typeface="+mj-cs"/>
              </a:defRPr>
            </a:lvl1pPr>
          </a:lstStyle>
          <a:p>
            <a:r>
              <a:rPr lang="en-US" sz="2400" b="1" dirty="0">
                <a:solidFill>
                  <a:srgbClr val="2F469C"/>
                </a:solidFill>
                <a:latin typeface="Arial"/>
              </a:rPr>
              <a:t>Penalty Analysis OVERVIEW</a:t>
            </a:r>
          </a:p>
          <a:p>
            <a:r>
              <a:rPr lang="en-US" sz="2400" b="1" dirty="0">
                <a:solidFill>
                  <a:srgbClr val="2F469C"/>
                </a:solidFill>
                <a:latin typeface="Arial"/>
              </a:rPr>
              <a:t>(TO IDENTIFY IMPROVEMENT AREAS FOR PRODUCT)</a:t>
            </a:r>
          </a:p>
        </p:txBody>
      </p:sp>
    </p:spTree>
    <p:extLst>
      <p:ext uri="{BB962C8B-B14F-4D97-AF65-F5344CB8AC3E}">
        <p14:creationId xmlns:p14="http://schemas.microsoft.com/office/powerpoint/2010/main" val="272498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11D9B0-2F13-B029-64B9-6C1C271B91A9}"/>
              </a:ext>
            </a:extLst>
          </p:cNvPr>
          <p:cNvGrpSpPr/>
          <p:nvPr/>
        </p:nvGrpSpPr>
        <p:grpSpPr>
          <a:xfrm>
            <a:off x="280" y="0"/>
            <a:ext cx="7693292"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6"/>
              <a:ext cx="2642391" cy="369332"/>
            </a:xfrm>
            <a:prstGeom prst="rect">
              <a:avLst/>
            </a:prstGeom>
            <a:grpFill/>
          </p:spPr>
          <p:txBody>
            <a:bodyPr wrap="none" rtlCol="0">
              <a:spAutoFit/>
            </a:bodyPr>
            <a:lstStyle/>
            <a:p>
              <a:r>
                <a:rPr lang="en-IN" dirty="0">
                  <a:solidFill>
                    <a:schemeClr val="bg1"/>
                  </a:solidFill>
                </a:rPr>
                <a:t>Profiling (Those who find PT52’s fragrance JUST AS THEY LIKE)</a:t>
              </a:r>
            </a:p>
          </p:txBody>
        </p:sp>
      </p:grpSp>
      <p:pic>
        <p:nvPicPr>
          <p:cNvPr id="5" name="Picture 4">
            <a:extLst>
              <a:ext uri="{FF2B5EF4-FFF2-40B4-BE49-F238E27FC236}">
                <a16:creationId xmlns:a16="http://schemas.microsoft.com/office/drawing/2014/main" id="{6E8A4E94-92EA-1ECB-1383-7FAB6074EA6B}"/>
              </a:ext>
            </a:extLst>
          </p:cNvPr>
          <p:cNvPicPr>
            <a:picLocks noChangeAspect="1"/>
          </p:cNvPicPr>
          <p:nvPr/>
        </p:nvPicPr>
        <p:blipFill>
          <a:blip r:embed="rId3"/>
          <a:stretch>
            <a:fillRect/>
          </a:stretch>
        </p:blipFill>
        <p:spPr>
          <a:xfrm>
            <a:off x="75889" y="1131210"/>
            <a:ext cx="4714875" cy="2535555"/>
          </a:xfrm>
          <a:prstGeom prst="rect">
            <a:avLst/>
          </a:prstGeom>
        </p:spPr>
      </p:pic>
      <p:graphicFrame>
        <p:nvGraphicFramePr>
          <p:cNvPr id="6" name="Table 166">
            <a:extLst>
              <a:ext uri="{FF2B5EF4-FFF2-40B4-BE49-F238E27FC236}">
                <a16:creationId xmlns:a16="http://schemas.microsoft.com/office/drawing/2014/main" id="{F3E69FE9-D1A7-E191-E180-CA575A28C686}"/>
              </a:ext>
            </a:extLst>
          </p:cNvPr>
          <p:cNvGraphicFramePr>
            <a:graphicFrameLocks noGrp="1"/>
          </p:cNvGraphicFramePr>
          <p:nvPr>
            <p:extLst>
              <p:ext uri="{D42A27DB-BD31-4B8C-83A1-F6EECF244321}">
                <p14:modId xmlns:p14="http://schemas.microsoft.com/office/powerpoint/2010/main" val="3959970420"/>
              </p:ext>
            </p:extLst>
          </p:nvPr>
        </p:nvGraphicFramePr>
        <p:xfrm>
          <a:off x="866462" y="3902759"/>
          <a:ext cx="3285126" cy="2118166"/>
        </p:xfrm>
        <a:graphic>
          <a:graphicData uri="http://schemas.openxmlformats.org/drawingml/2006/table">
            <a:tbl>
              <a:tblPr firstRow="1" bandRow="1">
                <a:tableStyleId>{5C22544A-7EE6-4342-B048-85BDC9FD1C3A}</a:tableStyleId>
              </a:tblPr>
              <a:tblGrid>
                <a:gridCol w="1642563">
                  <a:extLst>
                    <a:ext uri="{9D8B030D-6E8A-4147-A177-3AD203B41FA5}">
                      <a16:colId xmlns:a16="http://schemas.microsoft.com/office/drawing/2014/main" val="1061293029"/>
                    </a:ext>
                  </a:extLst>
                </a:gridCol>
                <a:gridCol w="1642563">
                  <a:extLst>
                    <a:ext uri="{9D8B030D-6E8A-4147-A177-3AD203B41FA5}">
                      <a16:colId xmlns:a16="http://schemas.microsoft.com/office/drawing/2014/main" val="4141323333"/>
                    </a:ext>
                  </a:extLst>
                </a:gridCol>
              </a:tblGrid>
              <a:tr h="263212">
                <a:tc>
                  <a:txBody>
                    <a:bodyPr/>
                    <a:lstStyle/>
                    <a:p>
                      <a:endParaRPr lang="en-US" sz="1600" dirty="0"/>
                    </a:p>
                  </a:txBody>
                  <a:tcPr anchor="ctr"/>
                </a:tc>
                <a:tc>
                  <a:txBody>
                    <a:bodyPr/>
                    <a:lstStyle/>
                    <a:p>
                      <a:pPr algn="ctr"/>
                      <a:r>
                        <a:rPr lang="en-IN" sz="1600" dirty="0"/>
                        <a:t>%</a:t>
                      </a:r>
                      <a:endParaRPr lang="en-US" sz="1600" dirty="0"/>
                    </a:p>
                  </a:txBody>
                  <a:tcPr anchor="ctr"/>
                </a:tc>
                <a:extLst>
                  <a:ext uri="{0D108BD9-81ED-4DB2-BD59-A6C34878D82A}">
                    <a16:rowId xmlns:a16="http://schemas.microsoft.com/office/drawing/2014/main" val="4153336595"/>
                  </a:ext>
                </a:extLst>
              </a:tr>
              <a:tr h="254698">
                <a:tc>
                  <a:txBody>
                    <a:bodyPr/>
                    <a:lstStyle/>
                    <a:p>
                      <a:pPr algn="l" fontAlgn="b"/>
                      <a:r>
                        <a:rPr lang="en-US" sz="1600" b="1" i="1" u="none" strike="noStrike" dirty="0">
                          <a:solidFill>
                            <a:srgbClr val="000000"/>
                          </a:solidFill>
                          <a:effectLst/>
                          <a:latin typeface="Calibri" panose="020F0502020204030204" pitchFamily="34" charset="0"/>
                        </a:rPr>
                        <a:t>18-25</a:t>
                      </a:r>
                    </a:p>
                  </a:txBody>
                  <a:tcPr marL="6350" marR="6350" marT="6350" marB="0" anchor="ctr">
                    <a:solidFill>
                      <a:schemeClr val="accent3">
                        <a:lumMod val="60000"/>
                        <a:lumOff val="40000"/>
                      </a:schemeClr>
                    </a:solidFill>
                  </a:tcPr>
                </a:tc>
                <a:tc>
                  <a:txBody>
                    <a:bodyPr/>
                    <a:lstStyle/>
                    <a:p>
                      <a:pPr algn="ctr" fontAlgn="b"/>
                      <a:r>
                        <a:rPr lang="en-US" sz="1600" b="1" i="1" u="none" strike="noStrike" dirty="0">
                          <a:solidFill>
                            <a:srgbClr val="000000"/>
                          </a:solidFill>
                          <a:effectLst/>
                          <a:latin typeface="Calibri" panose="020F0502020204030204" pitchFamily="34" charset="0"/>
                        </a:rPr>
                        <a:t>30</a:t>
                      </a:r>
                    </a:p>
                  </a:txBody>
                  <a:tcPr marL="6350" marR="6350" marT="6350" marB="0" anchor="ctr">
                    <a:solidFill>
                      <a:schemeClr val="accent3">
                        <a:lumMod val="60000"/>
                        <a:lumOff val="40000"/>
                      </a:schemeClr>
                    </a:solidFill>
                  </a:tcPr>
                </a:tc>
                <a:extLst>
                  <a:ext uri="{0D108BD9-81ED-4DB2-BD59-A6C34878D82A}">
                    <a16:rowId xmlns:a16="http://schemas.microsoft.com/office/drawing/2014/main" val="2975935597"/>
                  </a:ext>
                </a:extLst>
              </a:tr>
              <a:tr h="254698">
                <a:tc>
                  <a:txBody>
                    <a:bodyPr/>
                    <a:lstStyle/>
                    <a:p>
                      <a:pPr algn="l" fontAlgn="b"/>
                      <a:r>
                        <a:rPr lang="en-US" sz="1600" b="1" i="1" u="none" strike="noStrike" dirty="0">
                          <a:solidFill>
                            <a:srgbClr val="000000"/>
                          </a:solidFill>
                          <a:effectLst/>
                          <a:latin typeface="Calibri" panose="020F0502020204030204" pitchFamily="34" charset="0"/>
                        </a:rPr>
                        <a:t>26-30</a:t>
                      </a:r>
                    </a:p>
                  </a:txBody>
                  <a:tcPr marL="6350" marR="6350" marT="6350" marB="0" anchor="ctr">
                    <a:solidFill>
                      <a:schemeClr val="accent3">
                        <a:lumMod val="60000"/>
                        <a:lumOff val="40000"/>
                      </a:schemeClr>
                    </a:solidFill>
                  </a:tcPr>
                </a:tc>
                <a:tc>
                  <a:txBody>
                    <a:bodyPr/>
                    <a:lstStyle/>
                    <a:p>
                      <a:pPr algn="ctr" fontAlgn="b"/>
                      <a:r>
                        <a:rPr lang="en-US" sz="1600" b="1" i="1" u="none" strike="noStrike" dirty="0">
                          <a:solidFill>
                            <a:srgbClr val="000000"/>
                          </a:solidFill>
                          <a:effectLst/>
                          <a:latin typeface="Calibri" panose="020F0502020204030204" pitchFamily="34" charset="0"/>
                        </a:rPr>
                        <a:t>24</a:t>
                      </a:r>
                    </a:p>
                  </a:txBody>
                  <a:tcPr marL="6350" marR="6350" marT="6350" marB="0" anchor="ctr">
                    <a:solidFill>
                      <a:schemeClr val="accent3">
                        <a:lumMod val="60000"/>
                        <a:lumOff val="40000"/>
                      </a:schemeClr>
                    </a:solidFill>
                  </a:tcPr>
                </a:tc>
                <a:extLst>
                  <a:ext uri="{0D108BD9-81ED-4DB2-BD59-A6C34878D82A}">
                    <a16:rowId xmlns:a16="http://schemas.microsoft.com/office/drawing/2014/main" val="2513456816"/>
                  </a:ext>
                </a:extLst>
              </a:tr>
              <a:tr h="254698">
                <a:tc>
                  <a:txBody>
                    <a:bodyPr/>
                    <a:lstStyle/>
                    <a:p>
                      <a:pPr algn="l" fontAlgn="b"/>
                      <a:r>
                        <a:rPr lang="en-US" sz="1600" b="1" i="1" u="none" strike="noStrike" dirty="0">
                          <a:solidFill>
                            <a:srgbClr val="000000"/>
                          </a:solidFill>
                          <a:effectLst/>
                          <a:latin typeface="Calibri" panose="020F0502020204030204" pitchFamily="34" charset="0"/>
                        </a:rPr>
                        <a:t>31-35</a:t>
                      </a:r>
                    </a:p>
                  </a:txBody>
                  <a:tcPr marL="6350" marR="6350" marT="6350" marB="0" anchor="ctr">
                    <a:solidFill>
                      <a:schemeClr val="accent3">
                        <a:lumMod val="60000"/>
                        <a:lumOff val="40000"/>
                      </a:schemeClr>
                    </a:solidFill>
                  </a:tcPr>
                </a:tc>
                <a:tc>
                  <a:txBody>
                    <a:bodyPr/>
                    <a:lstStyle/>
                    <a:p>
                      <a:pPr algn="ctr" fontAlgn="b"/>
                      <a:r>
                        <a:rPr lang="en-US" sz="1600" b="1" i="1" u="none" strike="noStrike" dirty="0">
                          <a:solidFill>
                            <a:srgbClr val="000000"/>
                          </a:solidFill>
                          <a:effectLst/>
                          <a:latin typeface="Calibri" panose="020F0502020204030204" pitchFamily="34" charset="0"/>
                        </a:rPr>
                        <a:t>34</a:t>
                      </a:r>
                    </a:p>
                  </a:txBody>
                  <a:tcPr marL="6350" marR="6350" marT="6350" marB="0" anchor="ctr">
                    <a:solidFill>
                      <a:schemeClr val="accent3">
                        <a:lumMod val="60000"/>
                        <a:lumOff val="40000"/>
                      </a:schemeClr>
                    </a:solidFill>
                  </a:tcPr>
                </a:tc>
                <a:extLst>
                  <a:ext uri="{0D108BD9-81ED-4DB2-BD59-A6C34878D82A}">
                    <a16:rowId xmlns:a16="http://schemas.microsoft.com/office/drawing/2014/main" val="1780429744"/>
                  </a:ext>
                </a:extLst>
              </a:tr>
              <a:tr h="254698">
                <a:tc>
                  <a:txBody>
                    <a:bodyPr/>
                    <a:lstStyle/>
                    <a:p>
                      <a:pPr algn="l" fontAlgn="b"/>
                      <a:r>
                        <a:rPr lang="en-US" sz="1600" b="0" i="0" u="none" strike="noStrike" dirty="0">
                          <a:solidFill>
                            <a:srgbClr val="000000"/>
                          </a:solidFill>
                          <a:effectLst/>
                          <a:latin typeface="Calibri" panose="020F0502020204030204" pitchFamily="34" charset="0"/>
                        </a:rPr>
                        <a:t>36-40</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9</a:t>
                      </a:r>
                    </a:p>
                  </a:txBody>
                  <a:tcPr marL="6350" marR="6350" marT="6350" marB="0" anchor="ctr"/>
                </a:tc>
                <a:extLst>
                  <a:ext uri="{0D108BD9-81ED-4DB2-BD59-A6C34878D82A}">
                    <a16:rowId xmlns:a16="http://schemas.microsoft.com/office/drawing/2014/main" val="2936784004"/>
                  </a:ext>
                </a:extLst>
              </a:tr>
              <a:tr h="254698">
                <a:tc>
                  <a:txBody>
                    <a:bodyPr/>
                    <a:lstStyle/>
                    <a:p>
                      <a:pPr algn="l" fontAlgn="b"/>
                      <a:r>
                        <a:rPr lang="en-US" sz="1600" b="0" i="0" u="none" strike="noStrike" dirty="0">
                          <a:solidFill>
                            <a:srgbClr val="000000"/>
                          </a:solidFill>
                          <a:effectLst/>
                          <a:latin typeface="Calibri" panose="020F0502020204030204" pitchFamily="34" charset="0"/>
                        </a:rPr>
                        <a:t>41-45</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6350" marR="6350" marT="6350" marB="0" anchor="ctr"/>
                </a:tc>
                <a:extLst>
                  <a:ext uri="{0D108BD9-81ED-4DB2-BD59-A6C34878D82A}">
                    <a16:rowId xmlns:a16="http://schemas.microsoft.com/office/drawing/2014/main" val="2906950015"/>
                  </a:ext>
                </a:extLst>
              </a:tr>
              <a:tr h="254698">
                <a:tc>
                  <a:txBody>
                    <a:bodyPr/>
                    <a:lstStyle/>
                    <a:p>
                      <a:pPr algn="l" fontAlgn="b"/>
                      <a:r>
                        <a:rPr lang="en-US" sz="1600" b="0" i="0" u="none" strike="noStrike" dirty="0">
                          <a:solidFill>
                            <a:srgbClr val="000000"/>
                          </a:solidFill>
                          <a:effectLst/>
                          <a:latin typeface="Calibri" panose="020F0502020204030204" pitchFamily="34" charset="0"/>
                        </a:rPr>
                        <a:t>46-50</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6350" marR="6350" marT="6350" marB="0" anchor="ctr"/>
                </a:tc>
                <a:extLst>
                  <a:ext uri="{0D108BD9-81ED-4DB2-BD59-A6C34878D82A}">
                    <a16:rowId xmlns:a16="http://schemas.microsoft.com/office/drawing/2014/main" val="3670269217"/>
                  </a:ext>
                </a:extLst>
              </a:tr>
              <a:tr h="254698">
                <a:tc>
                  <a:txBody>
                    <a:bodyPr/>
                    <a:lstStyle/>
                    <a:p>
                      <a:pPr algn="l" fontAlgn="b"/>
                      <a:r>
                        <a:rPr lang="en-US" sz="1600" b="0" i="0" u="none" strike="noStrike" dirty="0">
                          <a:solidFill>
                            <a:srgbClr val="000000"/>
                          </a:solidFill>
                          <a:effectLst/>
                          <a:latin typeface="Calibri" panose="020F0502020204030204" pitchFamily="34" charset="0"/>
                        </a:rPr>
                        <a:t>51-55</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1569670472"/>
                  </a:ext>
                </a:extLst>
              </a:tr>
            </a:tbl>
          </a:graphicData>
        </a:graphic>
      </p:graphicFrame>
      <p:pic>
        <p:nvPicPr>
          <p:cNvPr id="7" name="Picture 6">
            <a:extLst>
              <a:ext uri="{FF2B5EF4-FFF2-40B4-BE49-F238E27FC236}">
                <a16:creationId xmlns:a16="http://schemas.microsoft.com/office/drawing/2014/main" id="{5B3F4FDA-B767-823B-A688-12DA6C4E7808}"/>
              </a:ext>
            </a:extLst>
          </p:cNvPr>
          <p:cNvPicPr>
            <a:picLocks noChangeAspect="1"/>
          </p:cNvPicPr>
          <p:nvPr/>
        </p:nvPicPr>
        <p:blipFill>
          <a:blip r:embed="rId4"/>
          <a:stretch>
            <a:fillRect/>
          </a:stretch>
        </p:blipFill>
        <p:spPr>
          <a:xfrm>
            <a:off x="6646618" y="937558"/>
            <a:ext cx="2332829" cy="2719412"/>
          </a:xfrm>
          <a:prstGeom prst="rect">
            <a:avLst/>
          </a:prstGeom>
        </p:spPr>
      </p:pic>
      <p:sp>
        <p:nvSpPr>
          <p:cNvPr id="8" name="TextBox 7">
            <a:extLst>
              <a:ext uri="{FF2B5EF4-FFF2-40B4-BE49-F238E27FC236}">
                <a16:creationId xmlns:a16="http://schemas.microsoft.com/office/drawing/2014/main" id="{DAEB1F96-1FF2-2593-334A-A8B3009EB554}"/>
              </a:ext>
            </a:extLst>
          </p:cNvPr>
          <p:cNvSpPr txBox="1"/>
          <p:nvPr/>
        </p:nvSpPr>
        <p:spPr>
          <a:xfrm>
            <a:off x="8657080" y="1282261"/>
            <a:ext cx="809296" cy="553998"/>
          </a:xfrm>
          <a:prstGeom prst="rect">
            <a:avLst/>
          </a:prstGeom>
        </p:spPr>
        <p:txBody>
          <a:bodyPr vert="horz" wrap="square" lIns="0" tIns="0" rIns="0" bIns="0" rtlCol="0">
            <a:spAutoFit/>
          </a:bodyPr>
          <a:lstStyle/>
          <a:p>
            <a:pPr marL="4763" algn="ctr"/>
            <a:r>
              <a:rPr lang="en-IN" b="1" dirty="0"/>
              <a:t>SEC A (20%)</a:t>
            </a:r>
            <a:endParaRPr lang="en-US" b="1" dirty="0"/>
          </a:p>
        </p:txBody>
      </p:sp>
      <p:sp>
        <p:nvSpPr>
          <p:cNvPr id="9" name="TextBox 8">
            <a:extLst>
              <a:ext uri="{FF2B5EF4-FFF2-40B4-BE49-F238E27FC236}">
                <a16:creationId xmlns:a16="http://schemas.microsoft.com/office/drawing/2014/main" id="{81535DE7-82AF-6214-3ECA-37B4C4D890D9}"/>
              </a:ext>
            </a:extLst>
          </p:cNvPr>
          <p:cNvSpPr txBox="1"/>
          <p:nvPr/>
        </p:nvSpPr>
        <p:spPr>
          <a:xfrm>
            <a:off x="5818295" y="2595530"/>
            <a:ext cx="809296" cy="553998"/>
          </a:xfrm>
          <a:prstGeom prst="rect">
            <a:avLst/>
          </a:prstGeom>
        </p:spPr>
        <p:txBody>
          <a:bodyPr vert="horz" wrap="square" lIns="0" tIns="0" rIns="0" bIns="0" rtlCol="0">
            <a:spAutoFit/>
          </a:bodyPr>
          <a:lstStyle/>
          <a:p>
            <a:pPr marL="4763" algn="ctr"/>
            <a:r>
              <a:rPr lang="en-IN" b="1" dirty="0"/>
              <a:t>SEC B (11%)</a:t>
            </a:r>
            <a:endParaRPr lang="en-US" b="1" dirty="0"/>
          </a:p>
        </p:txBody>
      </p:sp>
      <p:sp>
        <p:nvSpPr>
          <p:cNvPr id="10" name="TextBox 9">
            <a:extLst>
              <a:ext uri="{FF2B5EF4-FFF2-40B4-BE49-F238E27FC236}">
                <a16:creationId xmlns:a16="http://schemas.microsoft.com/office/drawing/2014/main" id="{44F5C470-56A1-8402-BD66-7B882DF9A89D}"/>
              </a:ext>
            </a:extLst>
          </p:cNvPr>
          <p:cNvSpPr txBox="1"/>
          <p:nvPr/>
        </p:nvSpPr>
        <p:spPr>
          <a:xfrm>
            <a:off x="9112476" y="2534425"/>
            <a:ext cx="809296" cy="553998"/>
          </a:xfrm>
          <a:prstGeom prst="rect">
            <a:avLst/>
          </a:prstGeom>
        </p:spPr>
        <p:txBody>
          <a:bodyPr vert="horz" wrap="square" lIns="0" tIns="0" rIns="0" bIns="0" rtlCol="0">
            <a:spAutoFit/>
          </a:bodyPr>
          <a:lstStyle/>
          <a:p>
            <a:pPr marL="4763" algn="ctr"/>
            <a:r>
              <a:rPr lang="en-IN" b="1" dirty="0">
                <a:highlight>
                  <a:srgbClr val="FFFF00"/>
                </a:highlight>
              </a:rPr>
              <a:t>SEC C (70%)</a:t>
            </a:r>
            <a:endParaRPr lang="en-US" b="1" dirty="0">
              <a:highlight>
                <a:srgbClr val="FFFF00"/>
              </a:highlight>
            </a:endParaRPr>
          </a:p>
        </p:txBody>
      </p:sp>
      <p:pic>
        <p:nvPicPr>
          <p:cNvPr id="11" name="Picture 10">
            <a:extLst>
              <a:ext uri="{FF2B5EF4-FFF2-40B4-BE49-F238E27FC236}">
                <a16:creationId xmlns:a16="http://schemas.microsoft.com/office/drawing/2014/main" id="{10CE8085-AEA7-00DF-2747-18DBBA6F40D2}"/>
              </a:ext>
            </a:extLst>
          </p:cNvPr>
          <p:cNvPicPr>
            <a:picLocks noChangeAspect="1"/>
          </p:cNvPicPr>
          <p:nvPr/>
        </p:nvPicPr>
        <p:blipFill>
          <a:blip r:embed="rId5"/>
          <a:stretch>
            <a:fillRect/>
          </a:stretch>
        </p:blipFill>
        <p:spPr>
          <a:xfrm>
            <a:off x="5700111" y="4176514"/>
            <a:ext cx="2012614" cy="1132566"/>
          </a:xfrm>
          <a:prstGeom prst="rect">
            <a:avLst/>
          </a:prstGeom>
        </p:spPr>
      </p:pic>
      <p:sp>
        <p:nvSpPr>
          <p:cNvPr id="12" name="Rectangle 11">
            <a:extLst>
              <a:ext uri="{FF2B5EF4-FFF2-40B4-BE49-F238E27FC236}">
                <a16:creationId xmlns:a16="http://schemas.microsoft.com/office/drawing/2014/main" id="{CC8387D7-4C3B-B459-96AD-1D6041D2837F}"/>
              </a:ext>
            </a:extLst>
          </p:cNvPr>
          <p:cNvSpPr/>
          <p:nvPr/>
        </p:nvSpPr>
        <p:spPr>
          <a:xfrm>
            <a:off x="5654568" y="756747"/>
            <a:ext cx="4466899" cy="286869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AC59C3-3EE5-FE58-3BE8-C5C0EB0C408C}"/>
              </a:ext>
            </a:extLst>
          </p:cNvPr>
          <p:cNvSpPr/>
          <p:nvPr/>
        </p:nvSpPr>
        <p:spPr>
          <a:xfrm>
            <a:off x="5423344" y="4001673"/>
            <a:ext cx="5034455" cy="269907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7E27E1-021B-4C10-34EF-B86C2CB4C0F1}"/>
              </a:ext>
            </a:extLst>
          </p:cNvPr>
          <p:cNvPicPr>
            <a:picLocks noChangeAspect="1"/>
          </p:cNvPicPr>
          <p:nvPr/>
        </p:nvPicPr>
        <p:blipFill rotWithShape="1">
          <a:blip r:embed="rId6"/>
          <a:srcRect b="7505"/>
          <a:stretch/>
        </p:blipFill>
        <p:spPr>
          <a:xfrm>
            <a:off x="5904317" y="5508342"/>
            <a:ext cx="1793385" cy="1020786"/>
          </a:xfrm>
          <a:prstGeom prst="rect">
            <a:avLst/>
          </a:prstGeom>
        </p:spPr>
      </p:pic>
      <p:sp>
        <p:nvSpPr>
          <p:cNvPr id="16" name="TextBox 15">
            <a:extLst>
              <a:ext uri="{FF2B5EF4-FFF2-40B4-BE49-F238E27FC236}">
                <a16:creationId xmlns:a16="http://schemas.microsoft.com/office/drawing/2014/main" id="{694F73A1-1C34-064B-7CB9-B1C6553B2AAE}"/>
              </a:ext>
            </a:extLst>
          </p:cNvPr>
          <p:cNvSpPr txBox="1"/>
          <p:nvPr/>
        </p:nvSpPr>
        <p:spPr>
          <a:xfrm>
            <a:off x="7942729" y="4166109"/>
            <a:ext cx="2265629" cy="923330"/>
          </a:xfrm>
          <a:prstGeom prst="rect">
            <a:avLst/>
          </a:prstGeom>
        </p:spPr>
        <p:txBody>
          <a:bodyPr vert="horz" wrap="square" lIns="0" tIns="0" rIns="0" bIns="0" rtlCol="0">
            <a:spAutoFit/>
          </a:bodyPr>
          <a:lstStyle/>
          <a:p>
            <a:pPr marL="4763" algn="ctr"/>
            <a:r>
              <a:rPr lang="en-IN" b="1" dirty="0"/>
              <a:t>Early Adopters</a:t>
            </a:r>
          </a:p>
          <a:p>
            <a:pPr marL="4763" algn="ctr"/>
            <a:r>
              <a:rPr lang="en-IN" sz="1100" dirty="0"/>
              <a:t>Among first one to buy product with new fragrance</a:t>
            </a:r>
          </a:p>
          <a:p>
            <a:pPr marL="4763" algn="ctr"/>
            <a:r>
              <a:rPr lang="en-IN" b="1" dirty="0"/>
              <a:t>(63%)</a:t>
            </a:r>
            <a:endParaRPr lang="en-US" b="1" dirty="0"/>
          </a:p>
        </p:txBody>
      </p:sp>
      <p:sp>
        <p:nvSpPr>
          <p:cNvPr id="17" name="TextBox 16">
            <a:extLst>
              <a:ext uri="{FF2B5EF4-FFF2-40B4-BE49-F238E27FC236}">
                <a16:creationId xmlns:a16="http://schemas.microsoft.com/office/drawing/2014/main" id="{6B73C71E-F089-9D6E-B9DB-D7AA34250DED}"/>
              </a:ext>
            </a:extLst>
          </p:cNvPr>
          <p:cNvSpPr txBox="1"/>
          <p:nvPr/>
        </p:nvSpPr>
        <p:spPr>
          <a:xfrm>
            <a:off x="8071991" y="5527198"/>
            <a:ext cx="2059663" cy="892552"/>
          </a:xfrm>
          <a:prstGeom prst="rect">
            <a:avLst/>
          </a:prstGeom>
        </p:spPr>
        <p:txBody>
          <a:bodyPr vert="horz" wrap="square" lIns="0" tIns="0" rIns="0" bIns="0" rtlCol="0">
            <a:spAutoFit/>
          </a:bodyPr>
          <a:lstStyle/>
          <a:p>
            <a:pPr marL="4763" algn="ctr"/>
            <a:r>
              <a:rPr lang="en-IN" b="1" dirty="0"/>
              <a:t>Fragrance Seekers</a:t>
            </a:r>
          </a:p>
          <a:p>
            <a:pPr marL="4763"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222223"/>
                </a:solidFill>
                <a:effectLst/>
                <a:uLnTx/>
                <a:uFillTx/>
                <a:latin typeface="Calibri"/>
                <a:ea typeface="+mn-ea"/>
                <a:cs typeface="+mn-cs"/>
              </a:rPr>
              <a:t>Fragrance being Main + One of the main reason</a:t>
            </a:r>
          </a:p>
          <a:p>
            <a:pPr marL="4763" algn="ctr"/>
            <a:r>
              <a:rPr lang="en-IN" b="1" dirty="0"/>
              <a:t>(79%)</a:t>
            </a:r>
            <a:endParaRPr lang="en-US" b="1" dirty="0"/>
          </a:p>
        </p:txBody>
      </p:sp>
    </p:spTree>
    <p:extLst>
      <p:ext uri="{BB962C8B-B14F-4D97-AF65-F5344CB8AC3E}">
        <p14:creationId xmlns:p14="http://schemas.microsoft.com/office/powerpoint/2010/main" val="352505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FE9101-628E-4392-101E-A7E89D50A858}"/>
              </a:ext>
            </a:extLst>
          </p:cNvPr>
          <p:cNvPicPr>
            <a:picLocks noChangeAspect="1"/>
          </p:cNvPicPr>
          <p:nvPr/>
        </p:nvPicPr>
        <p:blipFill>
          <a:blip r:embed="rId4">
            <a:alphaModFix amt="50000"/>
          </a:blip>
          <a:stretch>
            <a:fillRect/>
          </a:stretch>
        </p:blipFill>
        <p:spPr>
          <a:xfrm>
            <a:off x="0"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19</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
        <p:nvSpPr>
          <p:cNvPr id="2" name="Title 8">
            <a:extLst>
              <a:ext uri="{FF2B5EF4-FFF2-40B4-BE49-F238E27FC236}">
                <a16:creationId xmlns:a16="http://schemas.microsoft.com/office/drawing/2014/main" id="{E49C9B40-F6D0-2029-88AA-5D066CF3EDFB}"/>
              </a:ext>
            </a:extLst>
          </p:cNvPr>
          <p:cNvSpPr txBox="1">
            <a:spLocks/>
          </p:cNvSpPr>
          <p:nvPr/>
        </p:nvSpPr>
        <p:spPr>
          <a:xfrm>
            <a:off x="-1" y="2723280"/>
            <a:ext cx="12065877" cy="1736480"/>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chemeClr val="tx1"/>
                </a:solidFill>
                <a:effectLst/>
                <a:uLnTx/>
                <a:uFillTx/>
                <a:latin typeface="Arial"/>
                <a:ea typeface="+mj-ea"/>
                <a:cs typeface="+mj-cs"/>
              </a:rPr>
              <a:t>LET’S UNDERSTAND WHICH CHARACTERISTICS EMERGE AS KEY DRIVERS OF OVERALL FRAGRANCE </a:t>
            </a:r>
            <a:r>
              <a:rPr kumimoji="0" lang="en-IN" sz="2800" b="1" i="1" u="sng" strike="noStrike" kern="1200" cap="all" spc="120" normalizeH="0" baseline="0" noProof="0" dirty="0">
                <a:ln>
                  <a:noFill/>
                </a:ln>
                <a:solidFill>
                  <a:schemeClr val="tx1"/>
                </a:solidFill>
                <a:effectLst/>
                <a:uLnTx/>
                <a:uFillTx/>
                <a:latin typeface="Arial"/>
                <a:ea typeface="+mj-ea"/>
                <a:cs typeface="+mj-cs"/>
              </a:rPr>
              <a:t>and</a:t>
            </a:r>
          </a:p>
          <a:p>
            <a:pPr marL="132264" marR="0" lvl="0" indent="0" algn="ctr" defTabSz="1228911" rtl="0" eaLnBrk="1" fontAlgn="auto" latinLnBrk="0" hangingPunct="1">
              <a:lnSpc>
                <a:spcPct val="90000"/>
              </a:lnSpc>
              <a:spcBef>
                <a:spcPts val="544"/>
              </a:spcBef>
              <a:spcAft>
                <a:spcPts val="0"/>
              </a:spcAft>
              <a:buClrTx/>
              <a:buSzTx/>
              <a:buFontTx/>
              <a:buNone/>
              <a:tabLst/>
              <a:defRPr/>
            </a:pPr>
            <a:r>
              <a:rPr lang="en-IN" sz="2800" cap="all" spc="120" dirty="0">
                <a:solidFill>
                  <a:schemeClr val="tx1"/>
                </a:solidFill>
                <a:latin typeface="Arial"/>
              </a:rPr>
              <a:t>HOW DOES PT52 + OTHER FRAGRANCES PERFORM ON THESE DRIVERS</a:t>
            </a:r>
            <a:endParaRPr kumimoji="0" lang="en-IN" sz="2800" b="1" strike="noStrike" kern="1200" cap="all" spc="120" normalizeH="0" baseline="0" noProof="0" dirty="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86271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326270" y="368963"/>
            <a:ext cx="11539460" cy="453565"/>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agenda</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6"/>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2</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graphicFrame>
        <p:nvGraphicFramePr>
          <p:cNvPr id="3" name="Table 2">
            <a:extLst>
              <a:ext uri="{FF2B5EF4-FFF2-40B4-BE49-F238E27FC236}">
                <a16:creationId xmlns:a16="http://schemas.microsoft.com/office/drawing/2014/main" id="{BB4FAC87-A75B-65EA-CED9-8CC81D76DA15}"/>
              </a:ext>
            </a:extLst>
          </p:cNvPr>
          <p:cNvGraphicFramePr>
            <a:graphicFrameLocks noGrp="1"/>
          </p:cNvGraphicFramePr>
          <p:nvPr>
            <p:extLst>
              <p:ext uri="{D42A27DB-BD31-4B8C-83A1-F6EECF244321}">
                <p14:modId xmlns:p14="http://schemas.microsoft.com/office/powerpoint/2010/main" val="675718036"/>
              </p:ext>
            </p:extLst>
          </p:nvPr>
        </p:nvGraphicFramePr>
        <p:xfrm>
          <a:off x="1051034" y="1191491"/>
          <a:ext cx="4584369" cy="4354372"/>
        </p:xfrm>
        <a:graphic>
          <a:graphicData uri="http://schemas.openxmlformats.org/drawingml/2006/table">
            <a:tbl>
              <a:tblPr firstRow="1" bandRow="1">
                <a:tableStyleId>{5C22544A-7EE6-4342-B048-85BDC9FD1C3A}</a:tableStyleId>
              </a:tblPr>
              <a:tblGrid>
                <a:gridCol w="4584369">
                  <a:extLst>
                    <a:ext uri="{9D8B030D-6E8A-4147-A177-3AD203B41FA5}">
                      <a16:colId xmlns:a16="http://schemas.microsoft.com/office/drawing/2014/main" val="20001"/>
                    </a:ext>
                  </a:extLst>
                </a:gridCol>
              </a:tblGrid>
              <a:tr h="7357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solidFill>
                            <a:schemeClr val="accent1">
                              <a:lumMod val="75000"/>
                            </a:schemeClr>
                          </a:solidFill>
                        </a:rPr>
                        <a:t>1. Setting the Context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57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solidFill>
                            <a:schemeClr val="accent1">
                              <a:lumMod val="75000"/>
                            </a:schemeClr>
                          </a:solidFill>
                        </a:rPr>
                        <a:t>2. Research </a:t>
                      </a:r>
                      <a:r>
                        <a:rPr lang="en-IN" b="1" baseline="0" dirty="0">
                          <a:solidFill>
                            <a:schemeClr val="accent1">
                              <a:lumMod val="75000"/>
                            </a:schemeClr>
                          </a:solidFill>
                        </a:rPr>
                        <a:t>Objectives</a:t>
                      </a:r>
                      <a:endParaRPr lang="en-IN"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3582186"/>
                  </a:ext>
                </a:extLst>
              </a:tr>
              <a:tr h="576590">
                <a:tc>
                  <a:txBody>
                    <a:bodyPr/>
                    <a:lstStyle/>
                    <a:p>
                      <a:pPr marL="0" indent="0">
                        <a:buFont typeface="Arial" panose="020B0604020202020204" pitchFamily="34" charset="0"/>
                        <a:buNone/>
                      </a:pPr>
                      <a:r>
                        <a:rPr lang="en-IN" b="1" dirty="0">
                          <a:solidFill>
                            <a:schemeClr val="accent1">
                              <a:lumMod val="75000"/>
                            </a:schemeClr>
                          </a:solidFill>
                        </a:rPr>
                        <a:t>3. Research Design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6590">
                <a:tc>
                  <a:txBody>
                    <a:bodyPr/>
                    <a:lstStyle/>
                    <a:p>
                      <a:pPr marL="0" indent="0">
                        <a:buFont typeface="Arial" panose="020B0604020202020204" pitchFamily="34" charset="0"/>
                        <a:buNone/>
                      </a:pPr>
                      <a:r>
                        <a:rPr lang="en-IN" b="1" dirty="0">
                          <a:solidFill>
                            <a:schemeClr val="accent1">
                              <a:lumMod val="75000"/>
                            </a:schemeClr>
                          </a:solidFill>
                        </a:rPr>
                        <a:t>4. Performance on Action</a:t>
                      </a:r>
                      <a:r>
                        <a:rPr lang="en-IN" b="1" baseline="0" dirty="0">
                          <a:solidFill>
                            <a:schemeClr val="accent1">
                              <a:lumMod val="75000"/>
                            </a:schemeClr>
                          </a:solidFill>
                        </a:rPr>
                        <a:t> Standard</a:t>
                      </a:r>
                      <a:endParaRPr lang="en-IN"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6590">
                <a:tc>
                  <a:txBody>
                    <a:bodyPr/>
                    <a:lstStyle/>
                    <a:p>
                      <a:pPr marL="0" indent="0">
                        <a:buFont typeface="Arial" panose="020B0604020202020204" pitchFamily="34" charset="0"/>
                        <a:buNone/>
                      </a:pPr>
                      <a:r>
                        <a:rPr lang="en-IN" b="1" dirty="0">
                          <a:solidFill>
                            <a:schemeClr val="accent1">
                              <a:lumMod val="75000"/>
                            </a:schemeClr>
                          </a:solidFill>
                        </a:rPr>
                        <a:t>5. Detailed findings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7659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solidFill>
                            <a:schemeClr val="accent1">
                              <a:lumMod val="75000"/>
                            </a:schemeClr>
                          </a:solidFill>
                        </a:rPr>
                        <a:t>6. Summary</a:t>
                      </a:r>
                      <a:r>
                        <a:rPr lang="en-IN" b="1" baseline="0" dirty="0">
                          <a:solidFill>
                            <a:schemeClr val="accent1">
                              <a:lumMod val="75000"/>
                            </a:schemeClr>
                          </a:solidFill>
                        </a:rPr>
                        <a:t> and Way Forward</a:t>
                      </a:r>
                      <a:endParaRPr lang="en-IN"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6590">
                <a:tc>
                  <a:txBody>
                    <a:bodyPr/>
                    <a:lstStyle/>
                    <a:p>
                      <a:pPr marL="0" indent="0">
                        <a:buFont typeface="Arial" panose="020B0604020202020204" pitchFamily="34" charset="0"/>
                        <a:buNone/>
                      </a:pPr>
                      <a:r>
                        <a:rPr lang="en-IN" b="1" dirty="0">
                          <a:solidFill>
                            <a:schemeClr val="accent1">
                              <a:lumMod val="75000"/>
                            </a:schemeClr>
                          </a:solidFill>
                        </a:rPr>
                        <a:t>7. Appendix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22B23223-58D5-0869-990B-0364141F0E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2731" r="12731"/>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35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842906" cy="369332"/>
            </a:xfrm>
            <a:prstGeom prst="rect">
              <a:avLst/>
            </a:prstGeom>
            <a:grpFill/>
          </p:spPr>
          <p:txBody>
            <a:bodyPr wrap="none" rtlCol="0">
              <a:spAutoFit/>
            </a:bodyPr>
            <a:lstStyle/>
            <a:p>
              <a:r>
                <a:rPr lang="en-IN" dirty="0">
                  <a:solidFill>
                    <a:schemeClr val="bg1"/>
                  </a:solidFill>
                </a:rPr>
                <a:t>Drivers of Overall Fragrance – Neat out of box</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92" name="TextBox 291">
            <a:extLst>
              <a:ext uri="{FF2B5EF4-FFF2-40B4-BE49-F238E27FC236}">
                <a16:creationId xmlns:a16="http://schemas.microsoft.com/office/drawing/2014/main" id="{B353E7CE-B79F-2394-556E-7B4094E32743}"/>
              </a:ext>
            </a:extLst>
          </p:cNvPr>
          <p:cNvSpPr txBox="1"/>
          <p:nvPr/>
        </p:nvSpPr>
        <p:spPr>
          <a:xfrm>
            <a:off x="211042" y="570768"/>
            <a:ext cx="11592075"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Sweet</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Fruity</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Soft</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Citrus </a:t>
            </a:r>
            <a:r>
              <a:rPr lang="en-IN" sz="1600" dirty="0">
                <a:latin typeface="Arial" panose="020B0604020202020204" pitchFamily="34" charset="0"/>
                <a:cs typeface="Arial" panose="020B0604020202020204" pitchFamily="34" charset="0"/>
              </a:rPr>
              <a:t>&amp; </a:t>
            </a:r>
            <a:r>
              <a:rPr lang="en-IN" sz="1600" b="1" dirty="0">
                <a:latin typeface="Arial" panose="020B0604020202020204" pitchFamily="34" charset="0"/>
                <a:cs typeface="Arial" panose="020B0604020202020204" pitchFamily="34" charset="0"/>
              </a:rPr>
              <a:t>Fresh </a:t>
            </a:r>
            <a:r>
              <a:rPr lang="en-IN" sz="1600" dirty="0">
                <a:latin typeface="Arial" panose="020B0604020202020204" pitchFamily="34" charset="0"/>
                <a:cs typeface="Arial" panose="020B0604020202020204" pitchFamily="34" charset="0"/>
              </a:rPr>
              <a:t>emerge as top drivers of Overall Fragrance at the neat out of box stage.</a:t>
            </a:r>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2991015298"/>
              </p:ext>
            </p:extLst>
          </p:nvPr>
        </p:nvGraphicFramePr>
        <p:xfrm>
          <a:off x="2744034" y="1308245"/>
          <a:ext cx="6526090" cy="2225040"/>
        </p:xfrm>
        <a:graphic>
          <a:graphicData uri="http://schemas.openxmlformats.org/drawingml/2006/table">
            <a:tbl>
              <a:tblPr firstRow="1" bandRow="1">
                <a:tableStyleId>{5C22544A-7EE6-4342-B048-85BDC9FD1C3A}</a:tableStyleId>
              </a:tblPr>
              <a:tblGrid>
                <a:gridCol w="4003607">
                  <a:extLst>
                    <a:ext uri="{9D8B030D-6E8A-4147-A177-3AD203B41FA5}">
                      <a16:colId xmlns:a16="http://schemas.microsoft.com/office/drawing/2014/main" val="3009723293"/>
                    </a:ext>
                  </a:extLst>
                </a:gridCol>
                <a:gridCol w="2522483">
                  <a:extLst>
                    <a:ext uri="{9D8B030D-6E8A-4147-A177-3AD203B41FA5}">
                      <a16:colId xmlns:a16="http://schemas.microsoft.com/office/drawing/2014/main" val="1795328359"/>
                    </a:ext>
                  </a:extLst>
                </a:gridCol>
              </a:tblGrid>
              <a:tr h="370840">
                <a:tc>
                  <a:txBody>
                    <a:bodyPr/>
                    <a:lstStyle/>
                    <a:p>
                      <a:pPr algn="ctr"/>
                      <a:r>
                        <a:rPr lang="en-IN" sz="1800" dirty="0">
                          <a:latin typeface="Arial" panose="020B0604020202020204" pitchFamily="34" charset="0"/>
                          <a:cs typeface="Arial" panose="020B0604020202020204" pitchFamily="34" charset="0"/>
                        </a:rPr>
                        <a:t>Characteristics</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IN" sz="1800" dirty="0">
                          <a:latin typeface="Arial" panose="020B0604020202020204" pitchFamily="34" charset="0"/>
                          <a:cs typeface="Arial" panose="020B0604020202020204" pitchFamily="34" charset="0"/>
                        </a:rPr>
                        <a:t>Drive-ability</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0.250</a:t>
                      </a:r>
                    </a:p>
                  </a:txBody>
                  <a:tcPr marL="6350" marR="6350" marT="6350" marB="0" anchor="ctr"/>
                </a:tc>
                <a:extLst>
                  <a:ext uri="{0D108BD9-81ED-4DB2-BD59-A6C34878D82A}">
                    <a16:rowId xmlns:a16="http://schemas.microsoft.com/office/drawing/2014/main" val="165258003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0.215</a:t>
                      </a:r>
                    </a:p>
                  </a:txBody>
                  <a:tcPr marL="6350" marR="6350" marT="6350" marB="0" anchor="ctr"/>
                </a:tc>
                <a:extLst>
                  <a:ext uri="{0D108BD9-81ED-4DB2-BD59-A6C34878D82A}">
                    <a16:rowId xmlns:a16="http://schemas.microsoft.com/office/drawing/2014/main" val="244683570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0.210</a:t>
                      </a:r>
                    </a:p>
                  </a:txBody>
                  <a:tcPr marL="6350" marR="6350" marT="6350" marB="0" anchor="ctr"/>
                </a:tc>
                <a:extLst>
                  <a:ext uri="{0D108BD9-81ED-4DB2-BD59-A6C34878D82A}">
                    <a16:rowId xmlns:a16="http://schemas.microsoft.com/office/drawing/2014/main" val="105747071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Citrus</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0.175</a:t>
                      </a:r>
                    </a:p>
                  </a:txBody>
                  <a:tcPr marL="6350" marR="6350" marT="6350" marB="0" anchor="ctr"/>
                </a:tc>
                <a:extLst>
                  <a:ext uri="{0D108BD9-81ED-4DB2-BD59-A6C34878D82A}">
                    <a16:rowId xmlns:a16="http://schemas.microsoft.com/office/drawing/2014/main" val="1183392987"/>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0.164</a:t>
                      </a:r>
                    </a:p>
                  </a:txBody>
                  <a:tcPr marL="6350" marR="6350" marT="6350" marB="0" anchor="ctr"/>
                </a:tc>
                <a:extLst>
                  <a:ext uri="{0D108BD9-81ED-4DB2-BD59-A6C34878D82A}">
                    <a16:rowId xmlns:a16="http://schemas.microsoft.com/office/drawing/2014/main" val="2075138198"/>
                  </a:ext>
                </a:extLst>
              </a:tr>
            </a:tbl>
          </a:graphicData>
        </a:graphic>
      </p:graphicFrame>
      <p:graphicFrame>
        <p:nvGraphicFramePr>
          <p:cNvPr id="3" name="Table 2">
            <a:extLst>
              <a:ext uri="{FF2B5EF4-FFF2-40B4-BE49-F238E27FC236}">
                <a16:creationId xmlns:a16="http://schemas.microsoft.com/office/drawing/2014/main" id="{E3171C37-BBB0-A640-C99C-E2F2FF054037}"/>
              </a:ext>
            </a:extLst>
          </p:cNvPr>
          <p:cNvGraphicFramePr>
            <a:graphicFrameLocks noGrp="1"/>
          </p:cNvGraphicFramePr>
          <p:nvPr>
            <p:extLst>
              <p:ext uri="{D42A27DB-BD31-4B8C-83A1-F6EECF244321}">
                <p14:modId xmlns:p14="http://schemas.microsoft.com/office/powerpoint/2010/main" val="3231242843"/>
              </p:ext>
            </p:extLst>
          </p:nvPr>
        </p:nvGraphicFramePr>
        <p:xfrm>
          <a:off x="2744034" y="3749231"/>
          <a:ext cx="6535268" cy="2627778"/>
        </p:xfrm>
        <a:graphic>
          <a:graphicData uri="http://schemas.openxmlformats.org/drawingml/2006/table">
            <a:tbl>
              <a:tblPr firstRow="1" bandRow="1">
                <a:tableStyleId>{5C22544A-7EE6-4342-B048-85BDC9FD1C3A}</a:tableStyleId>
              </a:tblPr>
              <a:tblGrid>
                <a:gridCol w="3993097">
                  <a:extLst>
                    <a:ext uri="{9D8B030D-6E8A-4147-A177-3AD203B41FA5}">
                      <a16:colId xmlns:a16="http://schemas.microsoft.com/office/drawing/2014/main" val="3009723293"/>
                    </a:ext>
                  </a:extLst>
                </a:gridCol>
                <a:gridCol w="2542171">
                  <a:extLst>
                    <a:ext uri="{9D8B030D-6E8A-4147-A177-3AD203B41FA5}">
                      <a16:colId xmlns:a16="http://schemas.microsoft.com/office/drawing/2014/main" val="1795328359"/>
                    </a:ext>
                  </a:extLst>
                </a:gridCol>
              </a:tblGrid>
              <a:tr h="393511">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Characteristics</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Drive-ability</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254962844"/>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0.152</a:t>
                      </a:r>
                    </a:p>
                  </a:txBody>
                  <a:tcPr marL="6350" marR="6350" marT="6350" marB="0" anchor="ctr"/>
                </a:tc>
                <a:extLst>
                  <a:ext uri="{0D108BD9-81ED-4DB2-BD59-A6C34878D82A}">
                    <a16:rowId xmlns:a16="http://schemas.microsoft.com/office/drawing/2014/main" val="1652580038"/>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Clean</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0.147</a:t>
                      </a:r>
                    </a:p>
                  </a:txBody>
                  <a:tcPr marL="6350" marR="6350" marT="6350" marB="0" anchor="ctr"/>
                </a:tc>
                <a:extLst>
                  <a:ext uri="{0D108BD9-81ED-4DB2-BD59-A6C34878D82A}">
                    <a16:rowId xmlns:a16="http://schemas.microsoft.com/office/drawing/2014/main" val="244683570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0.134</a:t>
                      </a:r>
                    </a:p>
                  </a:txBody>
                  <a:tcPr marL="6350" marR="6350" marT="6350" marB="0" anchor="ctr"/>
                </a:tc>
                <a:extLst>
                  <a:ext uri="{0D108BD9-81ED-4DB2-BD59-A6C34878D82A}">
                    <a16:rowId xmlns:a16="http://schemas.microsoft.com/office/drawing/2014/main" val="105747071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Creamy</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0.129</a:t>
                      </a:r>
                    </a:p>
                  </a:txBody>
                  <a:tcPr marL="6350" marR="6350" marT="6350" marB="0" anchor="ctr"/>
                </a:tc>
                <a:extLst>
                  <a:ext uri="{0D108BD9-81ED-4DB2-BD59-A6C34878D82A}">
                    <a16:rowId xmlns:a16="http://schemas.microsoft.com/office/drawing/2014/main" val="1183392987"/>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Light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0.117</a:t>
                      </a:r>
                    </a:p>
                  </a:txBody>
                  <a:tcPr marL="6350" marR="6350" marT="6350" marB="0" anchor="ctr"/>
                </a:tc>
                <a:extLst>
                  <a:ext uri="{0D108BD9-81ED-4DB2-BD59-A6C34878D82A}">
                    <a16:rowId xmlns:a16="http://schemas.microsoft.com/office/drawing/2014/main" val="2075138198"/>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Feminine</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0.098</a:t>
                      </a:r>
                    </a:p>
                  </a:txBody>
                  <a:tcPr marL="6350" marR="6350" marT="6350" marB="0" anchor="ctr"/>
                </a:tc>
                <a:extLst>
                  <a:ext uri="{0D108BD9-81ED-4DB2-BD59-A6C34878D82A}">
                    <a16:rowId xmlns:a16="http://schemas.microsoft.com/office/drawing/2014/main" val="1675136549"/>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Pure</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0.097</a:t>
                      </a:r>
                    </a:p>
                  </a:txBody>
                  <a:tcPr marL="6350" marR="6350" marT="6350" marB="0" anchor="ctr"/>
                </a:tc>
                <a:extLst>
                  <a:ext uri="{0D108BD9-81ED-4DB2-BD59-A6C34878D82A}">
                    <a16:rowId xmlns:a16="http://schemas.microsoft.com/office/drawing/2014/main" val="2405306132"/>
                  </a:ext>
                </a:extLst>
              </a:tr>
            </a:tbl>
          </a:graphicData>
        </a:graphic>
      </p:graphicFrame>
      <p:sp>
        <p:nvSpPr>
          <p:cNvPr id="4" name="Rectangle 3">
            <a:extLst>
              <a:ext uri="{FF2B5EF4-FFF2-40B4-BE49-F238E27FC236}">
                <a16:creationId xmlns:a16="http://schemas.microsoft.com/office/drawing/2014/main" id="{11D2DC70-3ACD-4BE7-CBE1-E10E0B16E9E4}"/>
              </a:ext>
            </a:extLst>
          </p:cNvPr>
          <p:cNvSpPr/>
          <p:nvPr/>
        </p:nvSpPr>
        <p:spPr>
          <a:xfrm>
            <a:off x="291952" y="2228194"/>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Top Drivers</a:t>
            </a:r>
          </a:p>
          <a:p>
            <a:pPr algn="ctr"/>
            <a:r>
              <a:rPr lang="en-IN" sz="1400" i="1" dirty="0">
                <a:solidFill>
                  <a:schemeClr val="tx1"/>
                </a:solidFill>
                <a:latin typeface="Arial" panose="020B0604020202020204" pitchFamily="34" charset="0"/>
                <a:cs typeface="Arial" panose="020B0604020202020204" pitchFamily="34" charset="0"/>
              </a:rPr>
              <a:t>In hierarchical order</a:t>
            </a:r>
            <a:endParaRPr lang="en-US" sz="1400" i="1"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7B74E8A-2573-C62D-4A5B-22C1E0F94851}"/>
              </a:ext>
            </a:extLst>
          </p:cNvPr>
          <p:cNvSpPr/>
          <p:nvPr/>
        </p:nvSpPr>
        <p:spPr>
          <a:xfrm>
            <a:off x="323484" y="4913587"/>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Secondary Drivers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In hierarchical order</a:t>
            </a:r>
            <a:endParaRPr kumimoji="0" lang="en-US"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CC3F0F55-2ADF-75C6-4C42-0B6F2D651E6D}"/>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
        <p:nvSpPr>
          <p:cNvPr id="10" name="Arrow: Down 9">
            <a:extLst>
              <a:ext uri="{FF2B5EF4-FFF2-40B4-BE49-F238E27FC236}">
                <a16:creationId xmlns:a16="http://schemas.microsoft.com/office/drawing/2014/main" id="{6A1F5936-662F-83FA-4864-91E7854BB45F}"/>
              </a:ext>
            </a:extLst>
          </p:cNvPr>
          <p:cNvSpPr/>
          <p:nvPr/>
        </p:nvSpPr>
        <p:spPr>
          <a:xfrm>
            <a:off x="2921877" y="1784712"/>
            <a:ext cx="336331" cy="166359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1FA34A02-5280-FB11-2804-8746884D1B9A}"/>
              </a:ext>
            </a:extLst>
          </p:cNvPr>
          <p:cNvSpPr/>
          <p:nvPr/>
        </p:nvSpPr>
        <p:spPr>
          <a:xfrm>
            <a:off x="2906111" y="4273568"/>
            <a:ext cx="336331" cy="201295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88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842906" cy="369332"/>
            </a:xfrm>
            <a:prstGeom prst="rect">
              <a:avLst/>
            </a:prstGeom>
            <a:grpFill/>
          </p:spPr>
          <p:txBody>
            <a:bodyPr wrap="none" rtlCol="0">
              <a:spAutoFit/>
            </a:bodyPr>
            <a:lstStyle/>
            <a:p>
              <a:r>
                <a:rPr lang="en-IN" dirty="0">
                  <a:solidFill>
                    <a:schemeClr val="bg1"/>
                  </a:solidFill>
                </a:rPr>
                <a:t>Drivers of Overall Fragrance – Neat out of box</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2963347240"/>
              </p:ext>
            </p:extLst>
          </p:nvPr>
        </p:nvGraphicFramePr>
        <p:xfrm>
          <a:off x="2032000" y="787742"/>
          <a:ext cx="8128000" cy="52825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9723293"/>
                    </a:ext>
                  </a:extLst>
                </a:gridCol>
                <a:gridCol w="4064000">
                  <a:extLst>
                    <a:ext uri="{9D8B030D-6E8A-4147-A177-3AD203B41FA5}">
                      <a16:colId xmlns:a16="http://schemas.microsoft.com/office/drawing/2014/main" val="1795328359"/>
                    </a:ext>
                  </a:extLst>
                </a:gridCol>
              </a:tblGrid>
              <a:tr h="229399">
                <a:tc>
                  <a:txBody>
                    <a:bodyPr/>
                    <a:lstStyle/>
                    <a:p>
                      <a:pPr algn="ctr"/>
                      <a:r>
                        <a:rPr lang="en-IN" sz="1600" dirty="0">
                          <a:latin typeface="Arial" panose="020B0604020202020204" pitchFamily="34" charset="0"/>
                          <a:cs typeface="Arial" panose="020B0604020202020204" pitchFamily="34" charset="0"/>
                        </a:rPr>
                        <a:t>Characteristics</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IN" sz="1600" dirty="0">
                          <a:latin typeface="Arial" panose="020B0604020202020204" pitchFamily="34" charset="0"/>
                          <a:cs typeface="Arial" panose="020B0604020202020204" pitchFamily="34" charset="0"/>
                        </a:rPr>
                        <a:t>Drive-ability</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176687">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100" b="0" i="0" u="none" strike="noStrike" dirty="0">
                          <a:solidFill>
                            <a:srgbClr val="006100"/>
                          </a:solidFill>
                          <a:effectLst/>
                          <a:latin typeface="Arial" panose="020B0604020202020204" pitchFamily="34" charset="0"/>
                          <a:cs typeface="Arial" panose="020B0604020202020204" pitchFamily="34" charset="0"/>
                        </a:rPr>
                        <a:t>0.250</a:t>
                      </a:r>
                    </a:p>
                  </a:txBody>
                  <a:tcPr marL="6350" marR="6350" marT="6350" marB="0" anchor="ctr"/>
                </a:tc>
                <a:extLst>
                  <a:ext uri="{0D108BD9-81ED-4DB2-BD59-A6C34878D82A}">
                    <a16:rowId xmlns:a16="http://schemas.microsoft.com/office/drawing/2014/main" val="165258003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0.215</a:t>
                      </a:r>
                    </a:p>
                  </a:txBody>
                  <a:tcPr marL="6350" marR="6350" marT="6350" marB="0" anchor="ctr"/>
                </a:tc>
                <a:extLst>
                  <a:ext uri="{0D108BD9-81ED-4DB2-BD59-A6C34878D82A}">
                    <a16:rowId xmlns:a16="http://schemas.microsoft.com/office/drawing/2014/main" val="33282829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0.210</a:t>
                      </a:r>
                    </a:p>
                  </a:txBody>
                  <a:tcPr marL="6350" marR="6350" marT="6350" marB="0" anchor="ctr"/>
                </a:tc>
                <a:extLst>
                  <a:ext uri="{0D108BD9-81ED-4DB2-BD59-A6C34878D82A}">
                    <a16:rowId xmlns:a16="http://schemas.microsoft.com/office/drawing/2014/main" val="306536824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Citrus</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0.175</a:t>
                      </a:r>
                    </a:p>
                  </a:txBody>
                  <a:tcPr marL="6350" marR="6350" marT="6350" marB="0" anchor="ctr"/>
                </a:tc>
                <a:extLst>
                  <a:ext uri="{0D108BD9-81ED-4DB2-BD59-A6C34878D82A}">
                    <a16:rowId xmlns:a16="http://schemas.microsoft.com/office/drawing/2014/main" val="180460117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0.164</a:t>
                      </a:r>
                    </a:p>
                  </a:txBody>
                  <a:tcPr marL="6350" marR="6350" marT="6350" marB="0" anchor="ctr"/>
                </a:tc>
                <a:extLst>
                  <a:ext uri="{0D108BD9-81ED-4DB2-BD59-A6C34878D82A}">
                    <a16:rowId xmlns:a16="http://schemas.microsoft.com/office/drawing/2014/main" val="392578390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0.152</a:t>
                      </a:r>
                    </a:p>
                  </a:txBody>
                  <a:tcPr marL="6350" marR="6350" marT="6350" marB="0" anchor="ctr"/>
                </a:tc>
                <a:extLst>
                  <a:ext uri="{0D108BD9-81ED-4DB2-BD59-A6C34878D82A}">
                    <a16:rowId xmlns:a16="http://schemas.microsoft.com/office/drawing/2014/main" val="56149992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Clean</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0.147</a:t>
                      </a:r>
                    </a:p>
                  </a:txBody>
                  <a:tcPr marL="6350" marR="6350" marT="6350" marB="0" anchor="ctr"/>
                </a:tc>
                <a:extLst>
                  <a:ext uri="{0D108BD9-81ED-4DB2-BD59-A6C34878D82A}">
                    <a16:rowId xmlns:a16="http://schemas.microsoft.com/office/drawing/2014/main" val="3694433510"/>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0.134</a:t>
                      </a:r>
                    </a:p>
                  </a:txBody>
                  <a:tcPr marL="6350" marR="6350" marT="6350" marB="0" anchor="ctr"/>
                </a:tc>
                <a:extLst>
                  <a:ext uri="{0D108BD9-81ED-4DB2-BD59-A6C34878D82A}">
                    <a16:rowId xmlns:a16="http://schemas.microsoft.com/office/drawing/2014/main" val="3564118821"/>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Creamy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0.129</a:t>
                      </a:r>
                    </a:p>
                  </a:txBody>
                  <a:tcPr marL="6350" marR="6350" marT="6350" marB="0" anchor="ctr"/>
                </a:tc>
                <a:extLst>
                  <a:ext uri="{0D108BD9-81ED-4DB2-BD59-A6C34878D82A}">
                    <a16:rowId xmlns:a16="http://schemas.microsoft.com/office/drawing/2014/main" val="393921993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Light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0.117</a:t>
                      </a:r>
                    </a:p>
                  </a:txBody>
                  <a:tcPr marL="6350" marR="6350" marT="6350" marB="0" anchor="ctr"/>
                </a:tc>
                <a:extLst>
                  <a:ext uri="{0D108BD9-81ED-4DB2-BD59-A6C34878D82A}">
                    <a16:rowId xmlns:a16="http://schemas.microsoft.com/office/drawing/2014/main" val="238361878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Feminine</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0.098</a:t>
                      </a:r>
                    </a:p>
                  </a:txBody>
                  <a:tcPr marL="6350" marR="6350" marT="6350" marB="0" anchor="ctr"/>
                </a:tc>
                <a:extLst>
                  <a:ext uri="{0D108BD9-81ED-4DB2-BD59-A6C34878D82A}">
                    <a16:rowId xmlns:a16="http://schemas.microsoft.com/office/drawing/2014/main" val="380178614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Pure</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0.097</a:t>
                      </a:r>
                    </a:p>
                  </a:txBody>
                  <a:tcPr marL="6350" marR="6350" marT="6350" marB="0" anchor="ctr"/>
                </a:tc>
                <a:extLst>
                  <a:ext uri="{0D108BD9-81ED-4DB2-BD59-A6C34878D82A}">
                    <a16:rowId xmlns:a16="http://schemas.microsoft.com/office/drawing/2014/main" val="116991762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Sticky Sweet</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0.097</a:t>
                      </a:r>
                    </a:p>
                  </a:txBody>
                  <a:tcPr marL="6350" marR="6350" marT="6350" marB="0" anchor="ctr"/>
                </a:tc>
                <a:extLst>
                  <a:ext uri="{0D108BD9-81ED-4DB2-BD59-A6C34878D82A}">
                    <a16:rowId xmlns:a16="http://schemas.microsoft.com/office/drawing/2014/main" val="1935347870"/>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Soapy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0.087</a:t>
                      </a:r>
                    </a:p>
                  </a:txBody>
                  <a:tcPr marL="6350" marR="6350" marT="6350" marB="0" anchor="ctr"/>
                </a:tc>
                <a:extLst>
                  <a:ext uri="{0D108BD9-81ED-4DB2-BD59-A6C34878D82A}">
                    <a16:rowId xmlns:a16="http://schemas.microsoft.com/office/drawing/2014/main" val="404267755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Edible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0.077</a:t>
                      </a:r>
                    </a:p>
                  </a:txBody>
                  <a:tcPr marL="6350" marR="6350" marT="6350" marB="0" anchor="ctr"/>
                </a:tc>
                <a:extLst>
                  <a:ext uri="{0D108BD9-81ED-4DB2-BD59-A6C34878D82A}">
                    <a16:rowId xmlns:a16="http://schemas.microsoft.com/office/drawing/2014/main" val="237478965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New</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0.073</a:t>
                      </a:r>
                    </a:p>
                  </a:txBody>
                  <a:tcPr marL="6350" marR="6350" marT="6350" marB="0" anchor="ctr"/>
                </a:tc>
                <a:extLst>
                  <a:ext uri="{0D108BD9-81ED-4DB2-BD59-A6C34878D82A}">
                    <a16:rowId xmlns:a16="http://schemas.microsoft.com/office/drawing/2014/main" val="1872973983"/>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Aggressive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0.067</a:t>
                      </a:r>
                    </a:p>
                  </a:txBody>
                  <a:tcPr marL="6350" marR="6350" marT="6350" marB="0" anchor="ctr"/>
                </a:tc>
                <a:extLst>
                  <a:ext uri="{0D108BD9-81ED-4DB2-BD59-A6C34878D82A}">
                    <a16:rowId xmlns:a16="http://schemas.microsoft.com/office/drawing/2014/main" val="212499175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Green</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0.067</a:t>
                      </a:r>
                    </a:p>
                  </a:txBody>
                  <a:tcPr marL="6350" marR="6350" marT="6350" marB="0" anchor="ctr"/>
                </a:tc>
                <a:extLst>
                  <a:ext uri="{0D108BD9-81ED-4DB2-BD59-A6C34878D82A}">
                    <a16:rowId xmlns:a16="http://schemas.microsoft.com/office/drawing/2014/main" val="116400942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Caring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0.065</a:t>
                      </a:r>
                    </a:p>
                  </a:txBody>
                  <a:tcPr marL="6350" marR="6350" marT="6350" marB="0" anchor="ctr"/>
                </a:tc>
                <a:extLst>
                  <a:ext uri="{0D108BD9-81ED-4DB2-BD59-A6C34878D82A}">
                    <a16:rowId xmlns:a16="http://schemas.microsoft.com/office/drawing/2014/main" val="899453545"/>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Artificial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0.064</a:t>
                      </a:r>
                    </a:p>
                  </a:txBody>
                  <a:tcPr marL="6350" marR="6350" marT="6350" marB="0" anchor="ctr"/>
                </a:tc>
                <a:extLst>
                  <a:ext uri="{0D108BD9-81ED-4DB2-BD59-A6C34878D82A}">
                    <a16:rowId xmlns:a16="http://schemas.microsoft.com/office/drawing/2014/main" val="16504328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Baby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0.059</a:t>
                      </a:r>
                    </a:p>
                  </a:txBody>
                  <a:tcPr marL="6350" marR="6350" marT="6350" marB="0" anchor="ctr"/>
                </a:tc>
                <a:extLst>
                  <a:ext uri="{0D108BD9-81ED-4DB2-BD59-A6C34878D82A}">
                    <a16:rowId xmlns:a16="http://schemas.microsoft.com/office/drawing/2014/main" val="151094394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Neutral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0.034</a:t>
                      </a:r>
                    </a:p>
                  </a:txBody>
                  <a:tcPr marL="6350" marR="6350" marT="6350" marB="0" anchor="ctr"/>
                </a:tc>
                <a:extLst>
                  <a:ext uri="{0D108BD9-81ED-4DB2-BD59-A6C34878D82A}">
                    <a16:rowId xmlns:a16="http://schemas.microsoft.com/office/drawing/2014/main" val="363228866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Sour</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0.030</a:t>
                      </a:r>
                    </a:p>
                  </a:txBody>
                  <a:tcPr marL="6350" marR="6350" marT="6350" marB="0" anchor="ctr"/>
                </a:tc>
                <a:extLst>
                  <a:ext uri="{0D108BD9-81ED-4DB2-BD59-A6C34878D82A}">
                    <a16:rowId xmlns:a16="http://schemas.microsoft.com/office/drawing/2014/main" val="382767165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Antiseptic</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0.030</a:t>
                      </a:r>
                    </a:p>
                  </a:txBody>
                  <a:tcPr marL="6350" marR="6350" marT="6350" marB="0" anchor="ctr"/>
                </a:tc>
                <a:extLst>
                  <a:ext uri="{0D108BD9-81ED-4DB2-BD59-A6C34878D82A}">
                    <a16:rowId xmlns:a16="http://schemas.microsoft.com/office/drawing/2014/main" val="4293728519"/>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Classical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0.029</a:t>
                      </a:r>
                    </a:p>
                  </a:txBody>
                  <a:tcPr marL="6350" marR="6350" marT="6350" marB="0" anchor="ctr"/>
                </a:tc>
                <a:extLst>
                  <a:ext uri="{0D108BD9-81ED-4DB2-BD59-A6C34878D82A}">
                    <a16:rowId xmlns:a16="http://schemas.microsoft.com/office/drawing/2014/main" val="244683570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Overpowering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0.028</a:t>
                      </a:r>
                    </a:p>
                  </a:txBody>
                  <a:tcPr marL="6350" marR="6350" marT="6350" marB="0" anchor="ctr"/>
                </a:tc>
                <a:extLst>
                  <a:ext uri="{0D108BD9-81ED-4DB2-BD59-A6C34878D82A}">
                    <a16:rowId xmlns:a16="http://schemas.microsoft.com/office/drawing/2014/main" val="105747071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Masculine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0.016</a:t>
                      </a:r>
                    </a:p>
                  </a:txBody>
                  <a:tcPr marL="6350" marR="6350" marT="6350" marB="0" anchor="ctr"/>
                </a:tc>
                <a:extLst>
                  <a:ext uri="{0D108BD9-81ED-4DB2-BD59-A6C34878D82A}">
                    <a16:rowId xmlns:a16="http://schemas.microsoft.com/office/drawing/2014/main" val="118339298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Moisturizing</a:t>
                      </a:r>
                    </a:p>
                  </a:txBody>
                  <a:tcPr marL="6350" marR="6350" marT="6350"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0.006</a:t>
                      </a:r>
                    </a:p>
                  </a:txBody>
                  <a:tcPr marL="6350" marR="6350" marT="6350" marB="0" anchor="ctr"/>
                </a:tc>
                <a:extLst>
                  <a:ext uri="{0D108BD9-81ED-4DB2-BD59-A6C34878D82A}">
                    <a16:rowId xmlns:a16="http://schemas.microsoft.com/office/drawing/2014/main" val="2075138198"/>
                  </a:ext>
                </a:extLst>
              </a:tr>
            </a:tbl>
          </a:graphicData>
        </a:graphic>
      </p:graphicFrame>
      <p:sp>
        <p:nvSpPr>
          <p:cNvPr id="4" name="TextBox 3">
            <a:extLst>
              <a:ext uri="{FF2B5EF4-FFF2-40B4-BE49-F238E27FC236}">
                <a16:creationId xmlns:a16="http://schemas.microsoft.com/office/drawing/2014/main" id="{6E489994-B965-26C1-6C17-63E3F6408EA1}"/>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Tree>
    <p:extLst>
      <p:ext uri="{BB962C8B-B14F-4D97-AF65-F5344CB8AC3E}">
        <p14:creationId xmlns:p14="http://schemas.microsoft.com/office/powerpoint/2010/main" val="13780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682587" cy="369332"/>
            </a:xfrm>
            <a:prstGeom prst="rect">
              <a:avLst/>
            </a:prstGeom>
            <a:grpFill/>
          </p:spPr>
          <p:txBody>
            <a:bodyPr wrap="none" rtlCol="0">
              <a:spAutoFit/>
            </a:bodyPr>
            <a:lstStyle/>
            <a:p>
              <a:r>
                <a:rPr lang="en-IN" dirty="0">
                  <a:solidFill>
                    <a:schemeClr val="bg1"/>
                  </a:solidFill>
                </a:rPr>
                <a:t>Fragrance Characteristics – Neat out of box</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 name="Rectangle 6">
            <a:extLst>
              <a:ext uri="{FF2B5EF4-FFF2-40B4-BE49-F238E27FC236}">
                <a16:creationId xmlns:a16="http://schemas.microsoft.com/office/drawing/2014/main" id="{322C23A5-173F-787E-96F2-DC80B07706BB}"/>
              </a:ext>
            </a:extLst>
          </p:cNvPr>
          <p:cNvSpPr>
            <a:spLocks noChangeArrowheads="1"/>
          </p:cNvSpPr>
          <p:nvPr/>
        </p:nvSpPr>
        <p:spPr bwMode="auto">
          <a:xfrm>
            <a:off x="47625" y="957385"/>
            <a:ext cx="12106275" cy="5868476"/>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1" name="Rectangle 9">
            <a:extLst>
              <a:ext uri="{FF2B5EF4-FFF2-40B4-BE49-F238E27FC236}">
                <a16:creationId xmlns:a16="http://schemas.microsoft.com/office/drawing/2014/main" id="{3E01B339-818E-F7D6-0B25-3BB21110D2F0}"/>
              </a:ext>
            </a:extLst>
          </p:cNvPr>
          <p:cNvSpPr>
            <a:spLocks noChangeArrowheads="1"/>
          </p:cNvSpPr>
          <p:nvPr/>
        </p:nvSpPr>
        <p:spPr bwMode="auto">
          <a:xfrm>
            <a:off x="2951163" y="3296849"/>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 name="Rectangle 10">
            <a:extLst>
              <a:ext uri="{FF2B5EF4-FFF2-40B4-BE49-F238E27FC236}">
                <a16:creationId xmlns:a16="http://schemas.microsoft.com/office/drawing/2014/main" id="{0014F94F-7B0F-87F1-CBCD-22B4AA1AEBE7}"/>
              </a:ext>
            </a:extLst>
          </p:cNvPr>
          <p:cNvSpPr>
            <a:spLocks noChangeArrowheads="1"/>
          </p:cNvSpPr>
          <p:nvPr/>
        </p:nvSpPr>
        <p:spPr bwMode="auto">
          <a:xfrm>
            <a:off x="2951163" y="3296849"/>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 name="Rectangle 11">
            <a:extLst>
              <a:ext uri="{FF2B5EF4-FFF2-40B4-BE49-F238E27FC236}">
                <a16:creationId xmlns:a16="http://schemas.microsoft.com/office/drawing/2014/main" id="{8FAFD346-7F28-6D46-7C20-6562223779E1}"/>
              </a:ext>
            </a:extLst>
          </p:cNvPr>
          <p:cNvSpPr>
            <a:spLocks noChangeArrowheads="1"/>
          </p:cNvSpPr>
          <p:nvPr/>
        </p:nvSpPr>
        <p:spPr bwMode="auto">
          <a:xfrm>
            <a:off x="2827338" y="3087299"/>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GV45</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14" name="Rectangle 12">
            <a:extLst>
              <a:ext uri="{FF2B5EF4-FFF2-40B4-BE49-F238E27FC236}">
                <a16:creationId xmlns:a16="http://schemas.microsoft.com/office/drawing/2014/main" id="{A848C49D-FC69-5F52-30FF-D0A8339C7948}"/>
              </a:ext>
            </a:extLst>
          </p:cNvPr>
          <p:cNvSpPr>
            <a:spLocks noChangeArrowheads="1"/>
          </p:cNvSpPr>
          <p:nvPr/>
        </p:nvSpPr>
        <p:spPr bwMode="auto">
          <a:xfrm>
            <a:off x="1825625" y="6400411"/>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 name="Rectangle 13">
            <a:extLst>
              <a:ext uri="{FF2B5EF4-FFF2-40B4-BE49-F238E27FC236}">
                <a16:creationId xmlns:a16="http://schemas.microsoft.com/office/drawing/2014/main" id="{D35F8F67-0215-D488-1DF8-20D5AEA24216}"/>
              </a:ext>
            </a:extLst>
          </p:cNvPr>
          <p:cNvSpPr>
            <a:spLocks noChangeArrowheads="1"/>
          </p:cNvSpPr>
          <p:nvPr/>
        </p:nvSpPr>
        <p:spPr bwMode="auto">
          <a:xfrm>
            <a:off x="1825625" y="6400411"/>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 name="Rectangle 14">
            <a:extLst>
              <a:ext uri="{FF2B5EF4-FFF2-40B4-BE49-F238E27FC236}">
                <a16:creationId xmlns:a16="http://schemas.microsoft.com/office/drawing/2014/main" id="{C506C930-38CC-DE22-1974-7DD29C2E3379}"/>
              </a:ext>
            </a:extLst>
          </p:cNvPr>
          <p:cNvSpPr>
            <a:spLocks noChangeArrowheads="1"/>
          </p:cNvSpPr>
          <p:nvPr/>
        </p:nvSpPr>
        <p:spPr bwMode="auto">
          <a:xfrm>
            <a:off x="1711325" y="6192449"/>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FE15</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17" name="Rectangle 15">
            <a:extLst>
              <a:ext uri="{FF2B5EF4-FFF2-40B4-BE49-F238E27FC236}">
                <a16:creationId xmlns:a16="http://schemas.microsoft.com/office/drawing/2014/main" id="{36A9C9B5-C36C-11BA-DC42-CB2B2FFE64F5}"/>
              </a:ext>
            </a:extLst>
          </p:cNvPr>
          <p:cNvSpPr>
            <a:spLocks noChangeArrowheads="1"/>
          </p:cNvSpPr>
          <p:nvPr/>
        </p:nvSpPr>
        <p:spPr bwMode="auto">
          <a:xfrm>
            <a:off x="4597400" y="5671749"/>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 name="Rectangle 16">
            <a:extLst>
              <a:ext uri="{FF2B5EF4-FFF2-40B4-BE49-F238E27FC236}">
                <a16:creationId xmlns:a16="http://schemas.microsoft.com/office/drawing/2014/main" id="{2182C164-2493-24BF-46D3-2EEBED39D754}"/>
              </a:ext>
            </a:extLst>
          </p:cNvPr>
          <p:cNvSpPr>
            <a:spLocks noChangeArrowheads="1"/>
          </p:cNvSpPr>
          <p:nvPr/>
        </p:nvSpPr>
        <p:spPr bwMode="auto">
          <a:xfrm>
            <a:off x="4597400" y="5671749"/>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 name="Rectangle 17">
            <a:extLst>
              <a:ext uri="{FF2B5EF4-FFF2-40B4-BE49-F238E27FC236}">
                <a16:creationId xmlns:a16="http://schemas.microsoft.com/office/drawing/2014/main" id="{22EE95AD-7E88-A584-895F-F23872ABEB30}"/>
              </a:ext>
            </a:extLst>
          </p:cNvPr>
          <p:cNvSpPr>
            <a:spLocks noChangeArrowheads="1"/>
          </p:cNvSpPr>
          <p:nvPr/>
        </p:nvSpPr>
        <p:spPr bwMode="auto">
          <a:xfrm>
            <a:off x="4473575" y="5463786"/>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ML03</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23" name="Rectangle 18">
            <a:extLst>
              <a:ext uri="{FF2B5EF4-FFF2-40B4-BE49-F238E27FC236}">
                <a16:creationId xmlns:a16="http://schemas.microsoft.com/office/drawing/2014/main" id="{1E2E79AD-7FF0-DED9-0AE2-816F14671C49}"/>
              </a:ext>
            </a:extLst>
          </p:cNvPr>
          <p:cNvSpPr>
            <a:spLocks noChangeArrowheads="1"/>
          </p:cNvSpPr>
          <p:nvPr/>
        </p:nvSpPr>
        <p:spPr bwMode="auto">
          <a:xfrm>
            <a:off x="6961188" y="4574786"/>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4" name="Rectangle 19">
            <a:extLst>
              <a:ext uri="{FF2B5EF4-FFF2-40B4-BE49-F238E27FC236}">
                <a16:creationId xmlns:a16="http://schemas.microsoft.com/office/drawing/2014/main" id="{16ECE4FF-C516-2B2E-DB56-E45D880D8B4D}"/>
              </a:ext>
            </a:extLst>
          </p:cNvPr>
          <p:cNvSpPr>
            <a:spLocks noChangeArrowheads="1"/>
          </p:cNvSpPr>
          <p:nvPr/>
        </p:nvSpPr>
        <p:spPr bwMode="auto">
          <a:xfrm>
            <a:off x="6961188" y="4574786"/>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 name="Rectangle 20">
            <a:extLst>
              <a:ext uri="{FF2B5EF4-FFF2-40B4-BE49-F238E27FC236}">
                <a16:creationId xmlns:a16="http://schemas.microsoft.com/office/drawing/2014/main" id="{53A637DC-4F52-0E36-7FC8-64BE7AD0D13E}"/>
              </a:ext>
            </a:extLst>
          </p:cNvPr>
          <p:cNvSpPr>
            <a:spLocks noChangeArrowheads="1"/>
          </p:cNvSpPr>
          <p:nvPr/>
        </p:nvSpPr>
        <p:spPr bwMode="auto">
          <a:xfrm>
            <a:off x="7123113" y="4563674"/>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highlight>
                  <a:srgbClr val="FFFF00"/>
                </a:highlight>
                <a:latin typeface="Arial" panose="020B0604020202020204" pitchFamily="34" charset="0"/>
              </a:rPr>
              <a:t>PT52</a:t>
            </a:r>
            <a:endParaRPr kumimoji="0" lang="en-US" altLang="en-US" sz="2800" b="1" i="0" u="none" strike="noStrike" cap="none" normalizeH="0" baseline="0" dirty="0">
              <a:ln>
                <a:noFill/>
              </a:ln>
              <a:solidFill>
                <a:srgbClr val="C00000"/>
              </a:solidFill>
              <a:effectLst/>
              <a:highlight>
                <a:srgbClr val="FFFF00"/>
              </a:highlight>
              <a:latin typeface="Arial" panose="020B0604020202020204" pitchFamily="34" charset="0"/>
            </a:endParaRPr>
          </a:p>
        </p:txBody>
      </p:sp>
      <p:sp>
        <p:nvSpPr>
          <p:cNvPr id="29" name="Rectangle 21">
            <a:extLst>
              <a:ext uri="{FF2B5EF4-FFF2-40B4-BE49-F238E27FC236}">
                <a16:creationId xmlns:a16="http://schemas.microsoft.com/office/drawing/2014/main" id="{ABFF6D36-0F06-A53D-96A4-68AD6382B1B1}"/>
              </a:ext>
            </a:extLst>
          </p:cNvPr>
          <p:cNvSpPr>
            <a:spLocks noChangeArrowheads="1"/>
          </p:cNvSpPr>
          <p:nvPr/>
        </p:nvSpPr>
        <p:spPr bwMode="auto">
          <a:xfrm>
            <a:off x="1966913" y="2634861"/>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4" name="Rectangle 22">
            <a:extLst>
              <a:ext uri="{FF2B5EF4-FFF2-40B4-BE49-F238E27FC236}">
                <a16:creationId xmlns:a16="http://schemas.microsoft.com/office/drawing/2014/main" id="{C4790811-B75A-616F-41CA-B0EF6CF58576}"/>
              </a:ext>
            </a:extLst>
          </p:cNvPr>
          <p:cNvSpPr>
            <a:spLocks noChangeArrowheads="1"/>
          </p:cNvSpPr>
          <p:nvPr/>
        </p:nvSpPr>
        <p:spPr bwMode="auto">
          <a:xfrm>
            <a:off x="1966913" y="2634861"/>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7" name="Rectangle 23">
            <a:extLst>
              <a:ext uri="{FF2B5EF4-FFF2-40B4-BE49-F238E27FC236}">
                <a16:creationId xmlns:a16="http://schemas.microsoft.com/office/drawing/2014/main" id="{791C5703-224C-110C-3550-38F7DD3902D1}"/>
              </a:ext>
            </a:extLst>
          </p:cNvPr>
          <p:cNvSpPr>
            <a:spLocks noChangeArrowheads="1"/>
          </p:cNvSpPr>
          <p:nvPr/>
        </p:nvSpPr>
        <p:spPr bwMode="auto">
          <a:xfrm>
            <a:off x="1854200" y="2425311"/>
            <a:ext cx="3751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SP27</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168" name="Rectangle 24">
            <a:extLst>
              <a:ext uri="{FF2B5EF4-FFF2-40B4-BE49-F238E27FC236}">
                <a16:creationId xmlns:a16="http://schemas.microsoft.com/office/drawing/2014/main" id="{11D5660C-0AA4-86E9-5FEF-C4977617432D}"/>
              </a:ext>
            </a:extLst>
          </p:cNvPr>
          <p:cNvSpPr>
            <a:spLocks noChangeArrowheads="1"/>
          </p:cNvSpPr>
          <p:nvPr/>
        </p:nvSpPr>
        <p:spPr bwMode="auto">
          <a:xfrm>
            <a:off x="4351338" y="1233099"/>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9" name="Rectangle 25">
            <a:extLst>
              <a:ext uri="{FF2B5EF4-FFF2-40B4-BE49-F238E27FC236}">
                <a16:creationId xmlns:a16="http://schemas.microsoft.com/office/drawing/2014/main" id="{BAE13B32-9B09-FEFD-8C1E-FF5AEEEE07C7}"/>
              </a:ext>
            </a:extLst>
          </p:cNvPr>
          <p:cNvSpPr>
            <a:spLocks noChangeArrowheads="1"/>
          </p:cNvSpPr>
          <p:nvPr/>
        </p:nvSpPr>
        <p:spPr bwMode="auto">
          <a:xfrm>
            <a:off x="4351338" y="1233099"/>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0" name="Rectangle 26">
            <a:extLst>
              <a:ext uri="{FF2B5EF4-FFF2-40B4-BE49-F238E27FC236}">
                <a16:creationId xmlns:a16="http://schemas.microsoft.com/office/drawing/2014/main" id="{9201BC2A-ECED-FB66-511D-E25E7D4E2D29}"/>
              </a:ext>
            </a:extLst>
          </p:cNvPr>
          <p:cNvSpPr>
            <a:spLocks noChangeArrowheads="1"/>
          </p:cNvSpPr>
          <p:nvPr/>
        </p:nvSpPr>
        <p:spPr bwMode="auto">
          <a:xfrm>
            <a:off x="4246563" y="1044186"/>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ST69</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171" name="Line 27">
            <a:extLst>
              <a:ext uri="{FF2B5EF4-FFF2-40B4-BE49-F238E27FC236}">
                <a16:creationId xmlns:a16="http://schemas.microsoft.com/office/drawing/2014/main" id="{DE5D1BEB-2A79-9565-DDD0-2162F6EA561B}"/>
              </a:ext>
            </a:extLst>
          </p:cNvPr>
          <p:cNvSpPr>
            <a:spLocks noChangeShapeType="1"/>
          </p:cNvSpPr>
          <p:nvPr/>
        </p:nvSpPr>
        <p:spPr bwMode="auto">
          <a:xfrm flipV="1">
            <a:off x="3821113" y="2699949"/>
            <a:ext cx="5959475" cy="13160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2" name="Oval 28">
            <a:extLst>
              <a:ext uri="{FF2B5EF4-FFF2-40B4-BE49-F238E27FC236}">
                <a16:creationId xmlns:a16="http://schemas.microsoft.com/office/drawing/2014/main" id="{9AE9BEFA-5681-C0B3-3937-10E27047C96D}"/>
              </a:ext>
            </a:extLst>
          </p:cNvPr>
          <p:cNvSpPr>
            <a:spLocks noChangeArrowheads="1"/>
          </p:cNvSpPr>
          <p:nvPr/>
        </p:nvSpPr>
        <p:spPr bwMode="auto">
          <a:xfrm>
            <a:off x="9732963" y="265391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73" name="Oval 29">
            <a:extLst>
              <a:ext uri="{FF2B5EF4-FFF2-40B4-BE49-F238E27FC236}">
                <a16:creationId xmlns:a16="http://schemas.microsoft.com/office/drawing/2014/main" id="{72289F76-0462-1866-51C6-05F4B5EED559}"/>
              </a:ext>
            </a:extLst>
          </p:cNvPr>
          <p:cNvSpPr>
            <a:spLocks noChangeArrowheads="1"/>
          </p:cNvSpPr>
          <p:nvPr/>
        </p:nvSpPr>
        <p:spPr bwMode="auto">
          <a:xfrm>
            <a:off x="9732963" y="265391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4" name="Rectangle 30">
            <a:extLst>
              <a:ext uri="{FF2B5EF4-FFF2-40B4-BE49-F238E27FC236}">
                <a16:creationId xmlns:a16="http://schemas.microsoft.com/office/drawing/2014/main" id="{20823F6C-CAD9-71A0-6305-7FFB542CA690}"/>
              </a:ext>
            </a:extLst>
          </p:cNvPr>
          <p:cNvSpPr>
            <a:spLocks noChangeArrowheads="1"/>
          </p:cNvSpPr>
          <p:nvPr/>
        </p:nvSpPr>
        <p:spPr bwMode="auto">
          <a:xfrm>
            <a:off x="9732963" y="2811013"/>
            <a:ext cx="108042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Arial" panose="020B0604020202020204" pitchFamily="34" charset="0"/>
              </a:rPr>
              <a:t>Overall Fragrance</a:t>
            </a:r>
            <a:endParaRPr kumimoji="0" lang="en-US" altLang="en-US" sz="2800" i="0" u="none" strike="noStrike" cap="none" normalizeH="0" baseline="0" dirty="0">
              <a:ln>
                <a:noFill/>
              </a:ln>
              <a:effectLst/>
              <a:latin typeface="Arial" panose="020B0604020202020204" pitchFamily="34" charset="0"/>
            </a:endParaRPr>
          </a:p>
        </p:txBody>
      </p:sp>
      <p:sp>
        <p:nvSpPr>
          <p:cNvPr id="175" name="Line 31">
            <a:extLst>
              <a:ext uri="{FF2B5EF4-FFF2-40B4-BE49-F238E27FC236}">
                <a16:creationId xmlns:a16="http://schemas.microsoft.com/office/drawing/2014/main" id="{AD440875-D958-FB87-9AD1-1BC90FE4DFA1}"/>
              </a:ext>
            </a:extLst>
          </p:cNvPr>
          <p:cNvSpPr>
            <a:spLocks noChangeShapeType="1"/>
          </p:cNvSpPr>
          <p:nvPr/>
        </p:nvSpPr>
        <p:spPr bwMode="auto">
          <a:xfrm flipH="1">
            <a:off x="2260600" y="4015986"/>
            <a:ext cx="1560513" cy="14859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6" name="Oval 32">
            <a:extLst>
              <a:ext uri="{FF2B5EF4-FFF2-40B4-BE49-F238E27FC236}">
                <a16:creationId xmlns:a16="http://schemas.microsoft.com/office/drawing/2014/main" id="{F0C50989-1D3B-8657-A519-5443ACDBAFAC}"/>
              </a:ext>
            </a:extLst>
          </p:cNvPr>
          <p:cNvSpPr>
            <a:spLocks noChangeArrowheads="1"/>
          </p:cNvSpPr>
          <p:nvPr/>
        </p:nvSpPr>
        <p:spPr bwMode="auto">
          <a:xfrm>
            <a:off x="2212975" y="545426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77" name="Oval 33">
            <a:extLst>
              <a:ext uri="{FF2B5EF4-FFF2-40B4-BE49-F238E27FC236}">
                <a16:creationId xmlns:a16="http://schemas.microsoft.com/office/drawing/2014/main" id="{C99A1503-86C3-BA5E-E2EA-B0427EA98147}"/>
              </a:ext>
            </a:extLst>
          </p:cNvPr>
          <p:cNvSpPr>
            <a:spLocks noChangeArrowheads="1"/>
          </p:cNvSpPr>
          <p:nvPr/>
        </p:nvSpPr>
        <p:spPr bwMode="auto">
          <a:xfrm>
            <a:off x="2212975" y="545426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8" name="Rectangle 34">
            <a:extLst>
              <a:ext uri="{FF2B5EF4-FFF2-40B4-BE49-F238E27FC236}">
                <a16:creationId xmlns:a16="http://schemas.microsoft.com/office/drawing/2014/main" id="{D7D3434F-4FA8-BB68-5236-8C068FE2AF81}"/>
              </a:ext>
            </a:extLst>
          </p:cNvPr>
          <p:cNvSpPr>
            <a:spLocks noChangeArrowheads="1"/>
          </p:cNvSpPr>
          <p:nvPr/>
        </p:nvSpPr>
        <p:spPr bwMode="auto">
          <a:xfrm>
            <a:off x="2119313" y="5605074"/>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Aggressive</a:t>
            </a:r>
            <a:endParaRPr kumimoji="0" lang="en-US" altLang="en-US" sz="2800" i="0" u="none" strike="noStrike" cap="none" normalizeH="0" baseline="0">
              <a:ln>
                <a:noFill/>
              </a:ln>
              <a:effectLst/>
              <a:latin typeface="Arial" panose="020B0604020202020204" pitchFamily="34" charset="0"/>
            </a:endParaRPr>
          </a:p>
        </p:txBody>
      </p:sp>
      <p:sp>
        <p:nvSpPr>
          <p:cNvPr id="179" name="Line 35">
            <a:extLst>
              <a:ext uri="{FF2B5EF4-FFF2-40B4-BE49-F238E27FC236}">
                <a16:creationId xmlns:a16="http://schemas.microsoft.com/office/drawing/2014/main" id="{BF3E05B8-2DD1-D8B8-5CEF-74D07210677D}"/>
              </a:ext>
            </a:extLst>
          </p:cNvPr>
          <p:cNvSpPr>
            <a:spLocks noChangeShapeType="1"/>
          </p:cNvSpPr>
          <p:nvPr/>
        </p:nvSpPr>
        <p:spPr bwMode="auto">
          <a:xfrm flipH="1">
            <a:off x="1589088" y="4015986"/>
            <a:ext cx="2232025" cy="19399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0" name="Oval 36">
            <a:extLst>
              <a:ext uri="{FF2B5EF4-FFF2-40B4-BE49-F238E27FC236}">
                <a16:creationId xmlns:a16="http://schemas.microsoft.com/office/drawing/2014/main" id="{620A5F51-D074-B773-5257-19304394B07F}"/>
              </a:ext>
            </a:extLst>
          </p:cNvPr>
          <p:cNvSpPr>
            <a:spLocks noChangeArrowheads="1"/>
          </p:cNvSpPr>
          <p:nvPr/>
        </p:nvSpPr>
        <p:spPr bwMode="auto">
          <a:xfrm>
            <a:off x="1541463" y="5908286"/>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1" name="Oval 37">
            <a:extLst>
              <a:ext uri="{FF2B5EF4-FFF2-40B4-BE49-F238E27FC236}">
                <a16:creationId xmlns:a16="http://schemas.microsoft.com/office/drawing/2014/main" id="{000F50EB-511E-38F7-28AC-5132433B0BCB}"/>
              </a:ext>
            </a:extLst>
          </p:cNvPr>
          <p:cNvSpPr>
            <a:spLocks noChangeArrowheads="1"/>
          </p:cNvSpPr>
          <p:nvPr/>
        </p:nvSpPr>
        <p:spPr bwMode="auto">
          <a:xfrm>
            <a:off x="1541463" y="5908286"/>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2" name="Rectangle 38">
            <a:extLst>
              <a:ext uri="{FF2B5EF4-FFF2-40B4-BE49-F238E27FC236}">
                <a16:creationId xmlns:a16="http://schemas.microsoft.com/office/drawing/2014/main" id="{E4DB69D1-B39D-998F-CAF1-CEC08514A1A5}"/>
              </a:ext>
            </a:extLst>
          </p:cNvPr>
          <p:cNvSpPr>
            <a:spLocks noChangeArrowheads="1"/>
          </p:cNvSpPr>
          <p:nvPr/>
        </p:nvSpPr>
        <p:spPr bwMode="auto">
          <a:xfrm>
            <a:off x="1673225" y="5936861"/>
            <a:ext cx="5850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Antiseptic</a:t>
            </a:r>
            <a:endParaRPr kumimoji="0" lang="en-US" altLang="en-US" sz="2800" i="0" u="none" strike="noStrike" cap="none" normalizeH="0" baseline="0">
              <a:ln>
                <a:noFill/>
              </a:ln>
              <a:effectLst/>
              <a:latin typeface="Arial" panose="020B0604020202020204" pitchFamily="34" charset="0"/>
            </a:endParaRPr>
          </a:p>
        </p:txBody>
      </p:sp>
      <p:sp>
        <p:nvSpPr>
          <p:cNvPr id="183" name="Line 39">
            <a:extLst>
              <a:ext uri="{FF2B5EF4-FFF2-40B4-BE49-F238E27FC236}">
                <a16:creationId xmlns:a16="http://schemas.microsoft.com/office/drawing/2014/main" id="{1D667461-FB90-CAB1-2DD6-7E461761253E}"/>
              </a:ext>
            </a:extLst>
          </p:cNvPr>
          <p:cNvSpPr>
            <a:spLocks noChangeShapeType="1"/>
          </p:cNvSpPr>
          <p:nvPr/>
        </p:nvSpPr>
        <p:spPr bwMode="auto">
          <a:xfrm flipV="1">
            <a:off x="3821113" y="3920736"/>
            <a:ext cx="690563" cy="952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4" name="Oval 40">
            <a:extLst>
              <a:ext uri="{FF2B5EF4-FFF2-40B4-BE49-F238E27FC236}">
                <a16:creationId xmlns:a16="http://schemas.microsoft.com/office/drawing/2014/main" id="{227A41F4-DCFA-EEB2-D4DD-D94226FBE86A}"/>
              </a:ext>
            </a:extLst>
          </p:cNvPr>
          <p:cNvSpPr>
            <a:spLocks noChangeArrowheads="1"/>
          </p:cNvSpPr>
          <p:nvPr/>
        </p:nvSpPr>
        <p:spPr bwMode="auto">
          <a:xfrm>
            <a:off x="4464050" y="3874699"/>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5" name="Oval 41">
            <a:extLst>
              <a:ext uri="{FF2B5EF4-FFF2-40B4-BE49-F238E27FC236}">
                <a16:creationId xmlns:a16="http://schemas.microsoft.com/office/drawing/2014/main" id="{6A04F7DD-0640-69CC-C5A0-AA7A24FFA403}"/>
              </a:ext>
            </a:extLst>
          </p:cNvPr>
          <p:cNvSpPr>
            <a:spLocks noChangeArrowheads="1"/>
          </p:cNvSpPr>
          <p:nvPr/>
        </p:nvSpPr>
        <p:spPr bwMode="auto">
          <a:xfrm>
            <a:off x="4464050" y="3874699"/>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6" name="Rectangle 42">
            <a:extLst>
              <a:ext uri="{FF2B5EF4-FFF2-40B4-BE49-F238E27FC236}">
                <a16:creationId xmlns:a16="http://schemas.microsoft.com/office/drawing/2014/main" id="{DCE81307-45F1-7125-F0F5-4B06707A34D1}"/>
              </a:ext>
            </a:extLst>
          </p:cNvPr>
          <p:cNvSpPr>
            <a:spLocks noChangeArrowheads="1"/>
          </p:cNvSpPr>
          <p:nvPr/>
        </p:nvSpPr>
        <p:spPr bwMode="auto">
          <a:xfrm>
            <a:off x="4597400" y="3892161"/>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Artificial</a:t>
            </a:r>
            <a:endParaRPr kumimoji="0" lang="en-US" altLang="en-US" sz="2800" i="0" u="none" strike="noStrike" cap="none" normalizeH="0" baseline="0">
              <a:ln>
                <a:noFill/>
              </a:ln>
              <a:effectLst/>
              <a:latin typeface="Arial" panose="020B0604020202020204" pitchFamily="34" charset="0"/>
            </a:endParaRPr>
          </a:p>
        </p:txBody>
      </p:sp>
      <p:sp>
        <p:nvSpPr>
          <p:cNvPr id="187" name="Line 43">
            <a:extLst>
              <a:ext uri="{FF2B5EF4-FFF2-40B4-BE49-F238E27FC236}">
                <a16:creationId xmlns:a16="http://schemas.microsoft.com/office/drawing/2014/main" id="{A57EE9C6-5CDF-E7FE-FEA8-6643F118D3F7}"/>
              </a:ext>
            </a:extLst>
          </p:cNvPr>
          <p:cNvSpPr>
            <a:spLocks noChangeShapeType="1"/>
          </p:cNvSpPr>
          <p:nvPr/>
        </p:nvSpPr>
        <p:spPr bwMode="auto">
          <a:xfrm>
            <a:off x="3821113" y="4015986"/>
            <a:ext cx="358775" cy="4826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8" name="Oval 44">
            <a:extLst>
              <a:ext uri="{FF2B5EF4-FFF2-40B4-BE49-F238E27FC236}">
                <a16:creationId xmlns:a16="http://schemas.microsoft.com/office/drawing/2014/main" id="{9C4084E2-35FF-6635-9CA8-DE0EF55D93F9}"/>
              </a:ext>
            </a:extLst>
          </p:cNvPr>
          <p:cNvSpPr>
            <a:spLocks noChangeArrowheads="1"/>
          </p:cNvSpPr>
          <p:nvPr/>
        </p:nvSpPr>
        <p:spPr bwMode="auto">
          <a:xfrm>
            <a:off x="4133850" y="4450961"/>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9" name="Oval 45">
            <a:extLst>
              <a:ext uri="{FF2B5EF4-FFF2-40B4-BE49-F238E27FC236}">
                <a16:creationId xmlns:a16="http://schemas.microsoft.com/office/drawing/2014/main" id="{68488F2F-FDB3-09AD-3045-C55A6646109F}"/>
              </a:ext>
            </a:extLst>
          </p:cNvPr>
          <p:cNvSpPr>
            <a:spLocks noChangeArrowheads="1"/>
          </p:cNvSpPr>
          <p:nvPr/>
        </p:nvSpPr>
        <p:spPr bwMode="auto">
          <a:xfrm>
            <a:off x="4133850" y="4450961"/>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0" name="Rectangle 46">
            <a:extLst>
              <a:ext uri="{FF2B5EF4-FFF2-40B4-BE49-F238E27FC236}">
                <a16:creationId xmlns:a16="http://schemas.microsoft.com/office/drawing/2014/main" id="{18EA3138-B917-6CDE-1B41-F2AF8B4AAC77}"/>
              </a:ext>
            </a:extLst>
          </p:cNvPr>
          <p:cNvSpPr>
            <a:spLocks noChangeArrowheads="1"/>
          </p:cNvSpPr>
          <p:nvPr/>
        </p:nvSpPr>
        <p:spPr bwMode="auto">
          <a:xfrm>
            <a:off x="3887788" y="4535099"/>
            <a:ext cx="3077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Baby</a:t>
            </a:r>
            <a:endParaRPr kumimoji="0" lang="en-US" altLang="en-US" sz="2800" i="0" u="none" strike="noStrike" cap="none" normalizeH="0" baseline="0">
              <a:ln>
                <a:noFill/>
              </a:ln>
              <a:effectLst/>
              <a:latin typeface="Arial" panose="020B0604020202020204" pitchFamily="34" charset="0"/>
            </a:endParaRPr>
          </a:p>
        </p:txBody>
      </p:sp>
      <p:sp>
        <p:nvSpPr>
          <p:cNvPr id="191" name="Line 47">
            <a:extLst>
              <a:ext uri="{FF2B5EF4-FFF2-40B4-BE49-F238E27FC236}">
                <a16:creationId xmlns:a16="http://schemas.microsoft.com/office/drawing/2014/main" id="{7228C3C6-5084-0575-2C2A-D97F19D7346D}"/>
              </a:ext>
            </a:extLst>
          </p:cNvPr>
          <p:cNvSpPr>
            <a:spLocks noChangeShapeType="1"/>
          </p:cNvSpPr>
          <p:nvPr/>
        </p:nvSpPr>
        <p:spPr bwMode="auto">
          <a:xfrm flipV="1">
            <a:off x="3821113" y="3334949"/>
            <a:ext cx="1049338" cy="6810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2" name="Oval 48">
            <a:extLst>
              <a:ext uri="{FF2B5EF4-FFF2-40B4-BE49-F238E27FC236}">
                <a16:creationId xmlns:a16="http://schemas.microsoft.com/office/drawing/2014/main" id="{6257A82C-B87A-952B-06BB-EBD23660FFC4}"/>
              </a:ext>
            </a:extLst>
          </p:cNvPr>
          <p:cNvSpPr>
            <a:spLocks noChangeArrowheads="1"/>
          </p:cNvSpPr>
          <p:nvPr/>
        </p:nvSpPr>
        <p:spPr bwMode="auto">
          <a:xfrm>
            <a:off x="4824413" y="328732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93" name="Oval 49">
            <a:extLst>
              <a:ext uri="{FF2B5EF4-FFF2-40B4-BE49-F238E27FC236}">
                <a16:creationId xmlns:a16="http://schemas.microsoft.com/office/drawing/2014/main" id="{EAA16D4D-3E5D-664C-DA46-02FC62664558}"/>
              </a:ext>
            </a:extLst>
          </p:cNvPr>
          <p:cNvSpPr>
            <a:spLocks noChangeArrowheads="1"/>
          </p:cNvSpPr>
          <p:nvPr/>
        </p:nvSpPr>
        <p:spPr bwMode="auto">
          <a:xfrm>
            <a:off x="4824413" y="328732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4" name="Rectangle 50">
            <a:extLst>
              <a:ext uri="{FF2B5EF4-FFF2-40B4-BE49-F238E27FC236}">
                <a16:creationId xmlns:a16="http://schemas.microsoft.com/office/drawing/2014/main" id="{D2B0D539-093A-BFA8-7E24-D67587E8631D}"/>
              </a:ext>
            </a:extLst>
          </p:cNvPr>
          <p:cNvSpPr>
            <a:spLocks noChangeArrowheads="1"/>
          </p:cNvSpPr>
          <p:nvPr/>
        </p:nvSpPr>
        <p:spPr bwMode="auto">
          <a:xfrm>
            <a:off x="4965700" y="3230174"/>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Caring</a:t>
            </a:r>
            <a:endParaRPr kumimoji="0" lang="en-US" altLang="en-US" sz="2800" i="0" u="none" strike="noStrike" cap="none" normalizeH="0" baseline="0">
              <a:ln>
                <a:noFill/>
              </a:ln>
              <a:effectLst/>
              <a:latin typeface="Arial" panose="020B0604020202020204" pitchFamily="34" charset="0"/>
            </a:endParaRPr>
          </a:p>
        </p:txBody>
      </p:sp>
      <p:sp>
        <p:nvSpPr>
          <p:cNvPr id="195" name="Line 51">
            <a:extLst>
              <a:ext uri="{FF2B5EF4-FFF2-40B4-BE49-F238E27FC236}">
                <a16:creationId xmlns:a16="http://schemas.microsoft.com/office/drawing/2014/main" id="{C12C0D6E-4B22-EB23-AC7A-0CFFBCE09767}"/>
              </a:ext>
            </a:extLst>
          </p:cNvPr>
          <p:cNvSpPr>
            <a:spLocks noChangeShapeType="1"/>
          </p:cNvSpPr>
          <p:nvPr/>
        </p:nvSpPr>
        <p:spPr bwMode="auto">
          <a:xfrm>
            <a:off x="3821113" y="4015986"/>
            <a:ext cx="3811588" cy="18256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6" name="Oval 52">
            <a:extLst>
              <a:ext uri="{FF2B5EF4-FFF2-40B4-BE49-F238E27FC236}">
                <a16:creationId xmlns:a16="http://schemas.microsoft.com/office/drawing/2014/main" id="{308A7287-B0E6-7EF3-DC66-FCFF5325A08D}"/>
              </a:ext>
            </a:extLst>
          </p:cNvPr>
          <p:cNvSpPr>
            <a:spLocks noChangeArrowheads="1"/>
          </p:cNvSpPr>
          <p:nvPr/>
        </p:nvSpPr>
        <p:spPr bwMode="auto">
          <a:xfrm>
            <a:off x="7585075" y="5795574"/>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197" name="Oval 53">
            <a:extLst>
              <a:ext uri="{FF2B5EF4-FFF2-40B4-BE49-F238E27FC236}">
                <a16:creationId xmlns:a16="http://schemas.microsoft.com/office/drawing/2014/main" id="{E5A4B192-9B22-BDE2-53F7-DB978C43D346}"/>
              </a:ext>
            </a:extLst>
          </p:cNvPr>
          <p:cNvSpPr>
            <a:spLocks noChangeArrowheads="1"/>
          </p:cNvSpPr>
          <p:nvPr/>
        </p:nvSpPr>
        <p:spPr bwMode="auto">
          <a:xfrm>
            <a:off x="7585075" y="5795574"/>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198" name="Rectangle 54">
            <a:extLst>
              <a:ext uri="{FF2B5EF4-FFF2-40B4-BE49-F238E27FC236}">
                <a16:creationId xmlns:a16="http://schemas.microsoft.com/office/drawing/2014/main" id="{CC8126AA-E31E-300A-D303-8A72BAA6B793}"/>
              </a:ext>
            </a:extLst>
          </p:cNvPr>
          <p:cNvSpPr>
            <a:spLocks noChangeArrowheads="1"/>
          </p:cNvSpPr>
          <p:nvPr/>
        </p:nvSpPr>
        <p:spPr bwMode="auto">
          <a:xfrm>
            <a:off x="7500938" y="5614599"/>
            <a:ext cx="35266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Citrus</a:t>
            </a:r>
            <a:endParaRPr kumimoji="0" lang="en-US" altLang="en-US" sz="2800" i="0" u="none" strike="noStrike" cap="none" normalizeH="0" baseline="0">
              <a:ln>
                <a:noFill/>
              </a:ln>
              <a:effectLst/>
              <a:latin typeface="Arial" panose="020B0604020202020204" pitchFamily="34" charset="0"/>
            </a:endParaRPr>
          </a:p>
        </p:txBody>
      </p:sp>
      <p:sp>
        <p:nvSpPr>
          <p:cNvPr id="199" name="Line 55">
            <a:extLst>
              <a:ext uri="{FF2B5EF4-FFF2-40B4-BE49-F238E27FC236}">
                <a16:creationId xmlns:a16="http://schemas.microsoft.com/office/drawing/2014/main" id="{8E96E1C7-869E-B637-BF43-4341E25ED9C2}"/>
              </a:ext>
            </a:extLst>
          </p:cNvPr>
          <p:cNvSpPr>
            <a:spLocks noChangeShapeType="1"/>
          </p:cNvSpPr>
          <p:nvPr/>
        </p:nvSpPr>
        <p:spPr bwMode="auto">
          <a:xfrm flipV="1">
            <a:off x="3821113" y="3836599"/>
            <a:ext cx="265113" cy="1793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0" name="Oval 56">
            <a:extLst>
              <a:ext uri="{FF2B5EF4-FFF2-40B4-BE49-F238E27FC236}">
                <a16:creationId xmlns:a16="http://schemas.microsoft.com/office/drawing/2014/main" id="{CF95A106-5475-DB2B-FF41-EEF26CFB22E5}"/>
              </a:ext>
            </a:extLst>
          </p:cNvPr>
          <p:cNvSpPr>
            <a:spLocks noChangeArrowheads="1"/>
          </p:cNvSpPr>
          <p:nvPr/>
        </p:nvSpPr>
        <p:spPr bwMode="auto">
          <a:xfrm>
            <a:off x="4038600" y="3788974"/>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01" name="Oval 57">
            <a:extLst>
              <a:ext uri="{FF2B5EF4-FFF2-40B4-BE49-F238E27FC236}">
                <a16:creationId xmlns:a16="http://schemas.microsoft.com/office/drawing/2014/main" id="{D45E1C4F-4496-E3A5-390A-0DFA2397E199}"/>
              </a:ext>
            </a:extLst>
          </p:cNvPr>
          <p:cNvSpPr>
            <a:spLocks noChangeArrowheads="1"/>
          </p:cNvSpPr>
          <p:nvPr/>
        </p:nvSpPr>
        <p:spPr bwMode="auto">
          <a:xfrm>
            <a:off x="4038600" y="3788974"/>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2" name="Rectangle 58">
            <a:extLst>
              <a:ext uri="{FF2B5EF4-FFF2-40B4-BE49-F238E27FC236}">
                <a16:creationId xmlns:a16="http://schemas.microsoft.com/office/drawing/2014/main" id="{09FFA7F3-05E8-CF53-A107-8335F4B61103}"/>
              </a:ext>
            </a:extLst>
          </p:cNvPr>
          <p:cNvSpPr>
            <a:spLocks noChangeArrowheads="1"/>
          </p:cNvSpPr>
          <p:nvPr/>
        </p:nvSpPr>
        <p:spPr bwMode="auto">
          <a:xfrm>
            <a:off x="4143375" y="3684199"/>
            <a:ext cx="54181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Classical</a:t>
            </a:r>
            <a:endParaRPr kumimoji="0" lang="en-US" altLang="en-US" sz="2800" i="0" u="none" strike="noStrike" cap="none" normalizeH="0" baseline="0">
              <a:ln>
                <a:noFill/>
              </a:ln>
              <a:effectLst/>
              <a:latin typeface="Arial" panose="020B0604020202020204" pitchFamily="34" charset="0"/>
            </a:endParaRPr>
          </a:p>
        </p:txBody>
      </p:sp>
      <p:sp>
        <p:nvSpPr>
          <p:cNvPr id="203" name="Line 59">
            <a:extLst>
              <a:ext uri="{FF2B5EF4-FFF2-40B4-BE49-F238E27FC236}">
                <a16:creationId xmlns:a16="http://schemas.microsoft.com/office/drawing/2014/main" id="{5D85F714-3A9C-A947-E35B-204678150069}"/>
              </a:ext>
            </a:extLst>
          </p:cNvPr>
          <p:cNvSpPr>
            <a:spLocks noChangeShapeType="1"/>
          </p:cNvSpPr>
          <p:nvPr/>
        </p:nvSpPr>
        <p:spPr bwMode="auto">
          <a:xfrm flipV="1">
            <a:off x="3821113" y="3155561"/>
            <a:ext cx="946150" cy="860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4" name="Oval 60">
            <a:extLst>
              <a:ext uri="{FF2B5EF4-FFF2-40B4-BE49-F238E27FC236}">
                <a16:creationId xmlns:a16="http://schemas.microsoft.com/office/drawing/2014/main" id="{481D7EA4-42C8-FAB3-79C2-0B6BF236B6C9}"/>
              </a:ext>
            </a:extLst>
          </p:cNvPr>
          <p:cNvSpPr>
            <a:spLocks noChangeArrowheads="1"/>
          </p:cNvSpPr>
          <p:nvPr/>
        </p:nvSpPr>
        <p:spPr bwMode="auto">
          <a:xfrm>
            <a:off x="4719638" y="310793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05" name="Oval 61">
            <a:extLst>
              <a:ext uri="{FF2B5EF4-FFF2-40B4-BE49-F238E27FC236}">
                <a16:creationId xmlns:a16="http://schemas.microsoft.com/office/drawing/2014/main" id="{36540287-449B-8E89-C146-FDF9B773EAB9}"/>
              </a:ext>
            </a:extLst>
          </p:cNvPr>
          <p:cNvSpPr>
            <a:spLocks noChangeArrowheads="1"/>
          </p:cNvSpPr>
          <p:nvPr/>
        </p:nvSpPr>
        <p:spPr bwMode="auto">
          <a:xfrm>
            <a:off x="4719638" y="310793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6" name="Rectangle 62">
            <a:extLst>
              <a:ext uri="{FF2B5EF4-FFF2-40B4-BE49-F238E27FC236}">
                <a16:creationId xmlns:a16="http://schemas.microsoft.com/office/drawing/2014/main" id="{C2780AE5-D3BE-5BA5-89C1-3BE472923D7E}"/>
              </a:ext>
            </a:extLst>
          </p:cNvPr>
          <p:cNvSpPr>
            <a:spLocks noChangeArrowheads="1"/>
          </p:cNvSpPr>
          <p:nvPr/>
        </p:nvSpPr>
        <p:spPr bwMode="auto">
          <a:xfrm>
            <a:off x="4851400" y="3087299"/>
            <a:ext cx="35426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Clean</a:t>
            </a:r>
            <a:endParaRPr kumimoji="0" lang="en-US" altLang="en-US" sz="2800" i="0" u="none" strike="noStrike" cap="none" normalizeH="0" baseline="0">
              <a:ln>
                <a:noFill/>
              </a:ln>
              <a:effectLst/>
              <a:latin typeface="Arial" panose="020B0604020202020204" pitchFamily="34" charset="0"/>
            </a:endParaRPr>
          </a:p>
        </p:txBody>
      </p:sp>
      <p:sp>
        <p:nvSpPr>
          <p:cNvPr id="207" name="Line 63">
            <a:extLst>
              <a:ext uri="{FF2B5EF4-FFF2-40B4-BE49-F238E27FC236}">
                <a16:creationId xmlns:a16="http://schemas.microsoft.com/office/drawing/2014/main" id="{A61BD792-8EC7-A91B-F87C-5F5E7324049C}"/>
              </a:ext>
            </a:extLst>
          </p:cNvPr>
          <p:cNvSpPr>
            <a:spLocks noChangeShapeType="1"/>
          </p:cNvSpPr>
          <p:nvPr/>
        </p:nvSpPr>
        <p:spPr bwMode="auto">
          <a:xfrm flipV="1">
            <a:off x="3821113" y="3136511"/>
            <a:ext cx="917575" cy="8794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8" name="Oval 64">
            <a:extLst>
              <a:ext uri="{FF2B5EF4-FFF2-40B4-BE49-F238E27FC236}">
                <a16:creationId xmlns:a16="http://schemas.microsoft.com/office/drawing/2014/main" id="{F7571075-4BCF-C395-8922-4D4338E6B75D}"/>
              </a:ext>
            </a:extLst>
          </p:cNvPr>
          <p:cNvSpPr>
            <a:spLocks noChangeArrowheads="1"/>
          </p:cNvSpPr>
          <p:nvPr/>
        </p:nvSpPr>
        <p:spPr bwMode="auto">
          <a:xfrm>
            <a:off x="4691063" y="308888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09" name="Oval 65">
            <a:extLst>
              <a:ext uri="{FF2B5EF4-FFF2-40B4-BE49-F238E27FC236}">
                <a16:creationId xmlns:a16="http://schemas.microsoft.com/office/drawing/2014/main" id="{E89ACC9C-6F2F-2D64-F932-C7FF35BB1517}"/>
              </a:ext>
            </a:extLst>
          </p:cNvPr>
          <p:cNvSpPr>
            <a:spLocks noChangeArrowheads="1"/>
          </p:cNvSpPr>
          <p:nvPr/>
        </p:nvSpPr>
        <p:spPr bwMode="auto">
          <a:xfrm>
            <a:off x="4691063" y="308888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0" name="Rectangle 66">
            <a:extLst>
              <a:ext uri="{FF2B5EF4-FFF2-40B4-BE49-F238E27FC236}">
                <a16:creationId xmlns:a16="http://schemas.microsoft.com/office/drawing/2014/main" id="{5B4CA5FB-F758-4619-C120-31C121DF1455}"/>
              </a:ext>
            </a:extLst>
          </p:cNvPr>
          <p:cNvSpPr>
            <a:spLocks noChangeArrowheads="1"/>
          </p:cNvSpPr>
          <p:nvPr/>
        </p:nvSpPr>
        <p:spPr bwMode="auto">
          <a:xfrm>
            <a:off x="4738688" y="2936486"/>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Creamy</a:t>
            </a:r>
            <a:endParaRPr kumimoji="0" lang="en-US" altLang="en-US" sz="2800" i="0" u="none" strike="noStrike" cap="none" normalizeH="0" baseline="0">
              <a:ln>
                <a:noFill/>
              </a:ln>
              <a:effectLst/>
              <a:latin typeface="Arial" panose="020B0604020202020204" pitchFamily="34" charset="0"/>
            </a:endParaRPr>
          </a:p>
        </p:txBody>
      </p:sp>
      <p:sp>
        <p:nvSpPr>
          <p:cNvPr id="211" name="Line 67">
            <a:extLst>
              <a:ext uri="{FF2B5EF4-FFF2-40B4-BE49-F238E27FC236}">
                <a16:creationId xmlns:a16="http://schemas.microsoft.com/office/drawing/2014/main" id="{C03FA54B-DC4C-262E-979A-6F4E60C77EEF}"/>
              </a:ext>
            </a:extLst>
          </p:cNvPr>
          <p:cNvSpPr>
            <a:spLocks noChangeShapeType="1"/>
          </p:cNvSpPr>
          <p:nvPr/>
        </p:nvSpPr>
        <p:spPr bwMode="auto">
          <a:xfrm flipV="1">
            <a:off x="3821113" y="3392099"/>
            <a:ext cx="3140075" cy="6238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2" name="Oval 68">
            <a:extLst>
              <a:ext uri="{FF2B5EF4-FFF2-40B4-BE49-F238E27FC236}">
                <a16:creationId xmlns:a16="http://schemas.microsoft.com/office/drawing/2014/main" id="{C9EDDAE5-E7F8-6D6F-866A-E4BBECADAF87}"/>
              </a:ext>
            </a:extLst>
          </p:cNvPr>
          <p:cNvSpPr>
            <a:spLocks noChangeArrowheads="1"/>
          </p:cNvSpPr>
          <p:nvPr/>
        </p:nvSpPr>
        <p:spPr bwMode="auto">
          <a:xfrm>
            <a:off x="6913563" y="3344474"/>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13" name="Oval 69">
            <a:extLst>
              <a:ext uri="{FF2B5EF4-FFF2-40B4-BE49-F238E27FC236}">
                <a16:creationId xmlns:a16="http://schemas.microsoft.com/office/drawing/2014/main" id="{D53C32CF-B4F7-8264-AB79-752C9C55F041}"/>
              </a:ext>
            </a:extLst>
          </p:cNvPr>
          <p:cNvSpPr>
            <a:spLocks noChangeArrowheads="1"/>
          </p:cNvSpPr>
          <p:nvPr/>
        </p:nvSpPr>
        <p:spPr bwMode="auto">
          <a:xfrm>
            <a:off x="6913563" y="3344474"/>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4" name="Rectangle 70">
            <a:extLst>
              <a:ext uri="{FF2B5EF4-FFF2-40B4-BE49-F238E27FC236}">
                <a16:creationId xmlns:a16="http://schemas.microsoft.com/office/drawing/2014/main" id="{93BBED8F-8D11-E8BC-611D-16D04904ACA7}"/>
              </a:ext>
            </a:extLst>
          </p:cNvPr>
          <p:cNvSpPr>
            <a:spLocks noChangeArrowheads="1"/>
          </p:cNvSpPr>
          <p:nvPr/>
        </p:nvSpPr>
        <p:spPr bwMode="auto">
          <a:xfrm>
            <a:off x="7046913" y="3361936"/>
            <a:ext cx="37670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Edible</a:t>
            </a:r>
            <a:endParaRPr kumimoji="0" lang="en-US" altLang="en-US" sz="2800" i="0" u="none" strike="noStrike" cap="none" normalizeH="0" baseline="0">
              <a:ln>
                <a:noFill/>
              </a:ln>
              <a:effectLst/>
              <a:latin typeface="Arial" panose="020B0604020202020204" pitchFamily="34" charset="0"/>
            </a:endParaRPr>
          </a:p>
        </p:txBody>
      </p:sp>
      <p:sp>
        <p:nvSpPr>
          <p:cNvPr id="215" name="Line 71">
            <a:extLst>
              <a:ext uri="{FF2B5EF4-FFF2-40B4-BE49-F238E27FC236}">
                <a16:creationId xmlns:a16="http://schemas.microsoft.com/office/drawing/2014/main" id="{63A3D4F8-5294-9A75-F248-D1DB8F9E35B8}"/>
              </a:ext>
            </a:extLst>
          </p:cNvPr>
          <p:cNvSpPr>
            <a:spLocks noChangeShapeType="1"/>
          </p:cNvSpPr>
          <p:nvPr/>
        </p:nvSpPr>
        <p:spPr bwMode="auto">
          <a:xfrm>
            <a:off x="3821113" y="4015986"/>
            <a:ext cx="1930400" cy="1047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6" name="Oval 72">
            <a:extLst>
              <a:ext uri="{FF2B5EF4-FFF2-40B4-BE49-F238E27FC236}">
                <a16:creationId xmlns:a16="http://schemas.microsoft.com/office/drawing/2014/main" id="{346E39F0-4FE5-B6DF-BAA8-73885E275C21}"/>
              </a:ext>
            </a:extLst>
          </p:cNvPr>
          <p:cNvSpPr>
            <a:spLocks noChangeArrowheads="1"/>
          </p:cNvSpPr>
          <p:nvPr/>
        </p:nvSpPr>
        <p:spPr bwMode="auto">
          <a:xfrm>
            <a:off x="5703888" y="4073136"/>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17" name="Oval 73">
            <a:extLst>
              <a:ext uri="{FF2B5EF4-FFF2-40B4-BE49-F238E27FC236}">
                <a16:creationId xmlns:a16="http://schemas.microsoft.com/office/drawing/2014/main" id="{D73C4AF6-3700-0DC2-0301-26F885BD7874}"/>
              </a:ext>
            </a:extLst>
          </p:cNvPr>
          <p:cNvSpPr>
            <a:spLocks noChangeArrowheads="1"/>
          </p:cNvSpPr>
          <p:nvPr/>
        </p:nvSpPr>
        <p:spPr bwMode="auto">
          <a:xfrm>
            <a:off x="5703888" y="4073136"/>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8" name="Rectangle 74">
            <a:extLst>
              <a:ext uri="{FF2B5EF4-FFF2-40B4-BE49-F238E27FC236}">
                <a16:creationId xmlns:a16="http://schemas.microsoft.com/office/drawing/2014/main" id="{110027F7-0957-48F9-7385-94037491937F}"/>
              </a:ext>
            </a:extLst>
          </p:cNvPr>
          <p:cNvSpPr>
            <a:spLocks noChangeArrowheads="1"/>
          </p:cNvSpPr>
          <p:nvPr/>
        </p:nvSpPr>
        <p:spPr bwMode="auto">
          <a:xfrm>
            <a:off x="5541963" y="3892161"/>
            <a:ext cx="5562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Feminine</a:t>
            </a:r>
            <a:endParaRPr kumimoji="0" lang="en-US" altLang="en-US" sz="2800" i="0" u="none" strike="noStrike" cap="none" normalizeH="0" baseline="0">
              <a:ln>
                <a:noFill/>
              </a:ln>
              <a:effectLst/>
              <a:latin typeface="Arial" panose="020B0604020202020204" pitchFamily="34" charset="0"/>
            </a:endParaRPr>
          </a:p>
        </p:txBody>
      </p:sp>
      <p:sp>
        <p:nvSpPr>
          <p:cNvPr id="219" name="Line 75">
            <a:extLst>
              <a:ext uri="{FF2B5EF4-FFF2-40B4-BE49-F238E27FC236}">
                <a16:creationId xmlns:a16="http://schemas.microsoft.com/office/drawing/2014/main" id="{6B46D4CC-8093-1671-7418-522385660A2E}"/>
              </a:ext>
            </a:extLst>
          </p:cNvPr>
          <p:cNvSpPr>
            <a:spLocks noChangeShapeType="1"/>
          </p:cNvSpPr>
          <p:nvPr/>
        </p:nvSpPr>
        <p:spPr bwMode="auto">
          <a:xfrm flipV="1">
            <a:off x="3821113" y="1868099"/>
            <a:ext cx="757238" cy="21478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0" name="Oval 76">
            <a:extLst>
              <a:ext uri="{FF2B5EF4-FFF2-40B4-BE49-F238E27FC236}">
                <a16:creationId xmlns:a16="http://schemas.microsoft.com/office/drawing/2014/main" id="{E129649A-66D4-9777-25E8-0286E02DD17F}"/>
              </a:ext>
            </a:extLst>
          </p:cNvPr>
          <p:cNvSpPr>
            <a:spLocks noChangeArrowheads="1"/>
          </p:cNvSpPr>
          <p:nvPr/>
        </p:nvSpPr>
        <p:spPr bwMode="auto">
          <a:xfrm>
            <a:off x="4530725" y="182047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21" name="Oval 77">
            <a:extLst>
              <a:ext uri="{FF2B5EF4-FFF2-40B4-BE49-F238E27FC236}">
                <a16:creationId xmlns:a16="http://schemas.microsoft.com/office/drawing/2014/main" id="{E1E39706-9A09-CD26-59A0-7235781E8D50}"/>
              </a:ext>
            </a:extLst>
          </p:cNvPr>
          <p:cNvSpPr>
            <a:spLocks noChangeArrowheads="1"/>
          </p:cNvSpPr>
          <p:nvPr/>
        </p:nvSpPr>
        <p:spPr bwMode="auto">
          <a:xfrm>
            <a:off x="4530725" y="182047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2" name="Rectangle 78">
            <a:extLst>
              <a:ext uri="{FF2B5EF4-FFF2-40B4-BE49-F238E27FC236}">
                <a16:creationId xmlns:a16="http://schemas.microsoft.com/office/drawing/2014/main" id="{19584E61-88C1-9DCE-5231-86D0D31BFEE5}"/>
              </a:ext>
            </a:extLst>
          </p:cNvPr>
          <p:cNvSpPr>
            <a:spLocks noChangeArrowheads="1"/>
          </p:cNvSpPr>
          <p:nvPr/>
        </p:nvSpPr>
        <p:spPr bwMode="auto">
          <a:xfrm>
            <a:off x="4445000" y="1639499"/>
            <a:ext cx="33823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Floral</a:t>
            </a:r>
            <a:endParaRPr kumimoji="0" lang="en-US" altLang="en-US" sz="2800" i="0" u="none" strike="noStrike" cap="none" normalizeH="0" baseline="0">
              <a:ln>
                <a:noFill/>
              </a:ln>
              <a:effectLst/>
              <a:latin typeface="Arial" panose="020B0604020202020204" pitchFamily="34" charset="0"/>
            </a:endParaRPr>
          </a:p>
        </p:txBody>
      </p:sp>
      <p:sp>
        <p:nvSpPr>
          <p:cNvPr id="223" name="Line 79">
            <a:extLst>
              <a:ext uri="{FF2B5EF4-FFF2-40B4-BE49-F238E27FC236}">
                <a16:creationId xmlns:a16="http://schemas.microsoft.com/office/drawing/2014/main" id="{31EB586E-B07F-FADB-FAA2-8F88BCD7C892}"/>
              </a:ext>
            </a:extLst>
          </p:cNvPr>
          <p:cNvSpPr>
            <a:spLocks noChangeShapeType="1"/>
          </p:cNvSpPr>
          <p:nvPr/>
        </p:nvSpPr>
        <p:spPr bwMode="auto">
          <a:xfrm flipV="1">
            <a:off x="3821113" y="3476236"/>
            <a:ext cx="2212975" cy="5397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4" name="Oval 80">
            <a:extLst>
              <a:ext uri="{FF2B5EF4-FFF2-40B4-BE49-F238E27FC236}">
                <a16:creationId xmlns:a16="http://schemas.microsoft.com/office/drawing/2014/main" id="{461D4B5C-5AEB-74A2-2F6E-191ACBEC2F64}"/>
              </a:ext>
            </a:extLst>
          </p:cNvPr>
          <p:cNvSpPr>
            <a:spLocks noChangeArrowheads="1"/>
          </p:cNvSpPr>
          <p:nvPr/>
        </p:nvSpPr>
        <p:spPr bwMode="auto">
          <a:xfrm>
            <a:off x="5986463" y="342861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25" name="Oval 81">
            <a:extLst>
              <a:ext uri="{FF2B5EF4-FFF2-40B4-BE49-F238E27FC236}">
                <a16:creationId xmlns:a16="http://schemas.microsoft.com/office/drawing/2014/main" id="{323D39DE-0F52-9DB6-7BD2-6EDE61F06D20}"/>
              </a:ext>
            </a:extLst>
          </p:cNvPr>
          <p:cNvSpPr>
            <a:spLocks noChangeArrowheads="1"/>
          </p:cNvSpPr>
          <p:nvPr/>
        </p:nvSpPr>
        <p:spPr bwMode="auto">
          <a:xfrm>
            <a:off x="5986463" y="342861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6" name="Rectangle 82">
            <a:extLst>
              <a:ext uri="{FF2B5EF4-FFF2-40B4-BE49-F238E27FC236}">
                <a16:creationId xmlns:a16="http://schemas.microsoft.com/office/drawing/2014/main" id="{BB41B8F2-167C-C210-3649-6D071D6958D8}"/>
              </a:ext>
            </a:extLst>
          </p:cNvPr>
          <p:cNvSpPr>
            <a:spLocks noChangeArrowheads="1"/>
          </p:cNvSpPr>
          <p:nvPr/>
        </p:nvSpPr>
        <p:spPr bwMode="auto">
          <a:xfrm>
            <a:off x="6110288" y="3296849"/>
            <a:ext cx="3446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Fresh</a:t>
            </a:r>
            <a:endParaRPr kumimoji="0" lang="en-US" altLang="en-US" sz="2800" i="0" u="none" strike="noStrike" cap="none" normalizeH="0" baseline="0">
              <a:ln>
                <a:noFill/>
              </a:ln>
              <a:effectLst/>
              <a:latin typeface="Arial" panose="020B0604020202020204" pitchFamily="34" charset="0"/>
            </a:endParaRPr>
          </a:p>
        </p:txBody>
      </p:sp>
      <p:sp>
        <p:nvSpPr>
          <p:cNvPr id="227" name="Line 83">
            <a:extLst>
              <a:ext uri="{FF2B5EF4-FFF2-40B4-BE49-F238E27FC236}">
                <a16:creationId xmlns:a16="http://schemas.microsoft.com/office/drawing/2014/main" id="{0ABA27AD-7640-D7C9-3584-A54CA9A32A2D}"/>
              </a:ext>
            </a:extLst>
          </p:cNvPr>
          <p:cNvSpPr>
            <a:spLocks noChangeShapeType="1"/>
          </p:cNvSpPr>
          <p:nvPr/>
        </p:nvSpPr>
        <p:spPr bwMode="auto">
          <a:xfrm>
            <a:off x="3821113" y="4015986"/>
            <a:ext cx="6791325" cy="15621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28" name="Oval 84">
            <a:extLst>
              <a:ext uri="{FF2B5EF4-FFF2-40B4-BE49-F238E27FC236}">
                <a16:creationId xmlns:a16="http://schemas.microsoft.com/office/drawing/2014/main" id="{9B8E37B8-1D03-FAA4-D575-0864640D9E55}"/>
              </a:ext>
            </a:extLst>
          </p:cNvPr>
          <p:cNvSpPr>
            <a:spLocks noChangeArrowheads="1"/>
          </p:cNvSpPr>
          <p:nvPr/>
        </p:nvSpPr>
        <p:spPr bwMode="auto">
          <a:xfrm>
            <a:off x="10564813" y="553046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229" name="Oval 85">
            <a:extLst>
              <a:ext uri="{FF2B5EF4-FFF2-40B4-BE49-F238E27FC236}">
                <a16:creationId xmlns:a16="http://schemas.microsoft.com/office/drawing/2014/main" id="{F126E8B1-464C-CBB8-57CF-B7C4C5CF9881}"/>
              </a:ext>
            </a:extLst>
          </p:cNvPr>
          <p:cNvSpPr>
            <a:spLocks noChangeArrowheads="1"/>
          </p:cNvSpPr>
          <p:nvPr/>
        </p:nvSpPr>
        <p:spPr bwMode="auto">
          <a:xfrm>
            <a:off x="10564813" y="553046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30" name="Rectangle 86">
            <a:extLst>
              <a:ext uri="{FF2B5EF4-FFF2-40B4-BE49-F238E27FC236}">
                <a16:creationId xmlns:a16="http://schemas.microsoft.com/office/drawing/2014/main" id="{5720A3C4-4334-935C-CF12-089398C3521B}"/>
              </a:ext>
            </a:extLst>
          </p:cNvPr>
          <p:cNvSpPr>
            <a:spLocks noChangeArrowheads="1"/>
          </p:cNvSpPr>
          <p:nvPr/>
        </p:nvSpPr>
        <p:spPr bwMode="auto">
          <a:xfrm>
            <a:off x="10480675" y="5349486"/>
            <a:ext cx="3735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Fruity</a:t>
            </a:r>
            <a:endParaRPr kumimoji="0" lang="en-US" altLang="en-US" sz="2800" b="1" i="0" u="none" strike="noStrike" cap="none" normalizeH="0" baseline="0">
              <a:ln>
                <a:noFill/>
              </a:ln>
              <a:effectLst/>
              <a:latin typeface="Arial" panose="020B0604020202020204" pitchFamily="34" charset="0"/>
            </a:endParaRPr>
          </a:p>
        </p:txBody>
      </p:sp>
      <p:sp>
        <p:nvSpPr>
          <p:cNvPr id="231" name="Line 87">
            <a:extLst>
              <a:ext uri="{FF2B5EF4-FFF2-40B4-BE49-F238E27FC236}">
                <a16:creationId xmlns:a16="http://schemas.microsoft.com/office/drawing/2014/main" id="{0A6ABABB-7D10-7D61-4F1C-5385316D72FD}"/>
              </a:ext>
            </a:extLst>
          </p:cNvPr>
          <p:cNvSpPr>
            <a:spLocks noChangeShapeType="1"/>
          </p:cNvSpPr>
          <p:nvPr/>
        </p:nvSpPr>
        <p:spPr bwMode="auto">
          <a:xfrm flipV="1">
            <a:off x="3821113" y="3155561"/>
            <a:ext cx="585788" cy="860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2" name="Oval 88">
            <a:extLst>
              <a:ext uri="{FF2B5EF4-FFF2-40B4-BE49-F238E27FC236}">
                <a16:creationId xmlns:a16="http://schemas.microsoft.com/office/drawing/2014/main" id="{3D3A76AB-89C7-A84F-1064-F888A514E083}"/>
              </a:ext>
            </a:extLst>
          </p:cNvPr>
          <p:cNvSpPr>
            <a:spLocks noChangeArrowheads="1"/>
          </p:cNvSpPr>
          <p:nvPr/>
        </p:nvSpPr>
        <p:spPr bwMode="auto">
          <a:xfrm>
            <a:off x="4360863" y="3107936"/>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33" name="Oval 89">
            <a:extLst>
              <a:ext uri="{FF2B5EF4-FFF2-40B4-BE49-F238E27FC236}">
                <a16:creationId xmlns:a16="http://schemas.microsoft.com/office/drawing/2014/main" id="{1A8D4346-2D3A-3E49-5BF4-EF7A097EE74B}"/>
              </a:ext>
            </a:extLst>
          </p:cNvPr>
          <p:cNvSpPr>
            <a:spLocks noChangeArrowheads="1"/>
          </p:cNvSpPr>
          <p:nvPr/>
        </p:nvSpPr>
        <p:spPr bwMode="auto">
          <a:xfrm>
            <a:off x="4360863" y="3107936"/>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4" name="Rectangle 90">
            <a:extLst>
              <a:ext uri="{FF2B5EF4-FFF2-40B4-BE49-F238E27FC236}">
                <a16:creationId xmlns:a16="http://schemas.microsoft.com/office/drawing/2014/main" id="{C7226786-3A1D-2900-6365-5A25124D1DB5}"/>
              </a:ext>
            </a:extLst>
          </p:cNvPr>
          <p:cNvSpPr>
            <a:spLocks noChangeArrowheads="1"/>
          </p:cNvSpPr>
          <p:nvPr/>
        </p:nvSpPr>
        <p:spPr bwMode="auto">
          <a:xfrm>
            <a:off x="4086225" y="2965061"/>
            <a:ext cx="37510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Green</a:t>
            </a:r>
            <a:endParaRPr kumimoji="0" lang="en-US" altLang="en-US" sz="2800" i="0" u="none" strike="noStrike" cap="none" normalizeH="0" baseline="0">
              <a:ln>
                <a:noFill/>
              </a:ln>
              <a:effectLst/>
              <a:latin typeface="Arial" panose="020B0604020202020204" pitchFamily="34" charset="0"/>
            </a:endParaRPr>
          </a:p>
        </p:txBody>
      </p:sp>
      <p:sp>
        <p:nvSpPr>
          <p:cNvPr id="235" name="Line 91">
            <a:extLst>
              <a:ext uri="{FF2B5EF4-FFF2-40B4-BE49-F238E27FC236}">
                <a16:creationId xmlns:a16="http://schemas.microsoft.com/office/drawing/2014/main" id="{B4BCC383-BA0D-BADD-5346-BBF8F09B6D8E}"/>
              </a:ext>
            </a:extLst>
          </p:cNvPr>
          <p:cNvSpPr>
            <a:spLocks noChangeShapeType="1"/>
          </p:cNvSpPr>
          <p:nvPr/>
        </p:nvSpPr>
        <p:spPr bwMode="auto">
          <a:xfrm flipV="1">
            <a:off x="3821113" y="3155561"/>
            <a:ext cx="738188" cy="860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6" name="Oval 92">
            <a:extLst>
              <a:ext uri="{FF2B5EF4-FFF2-40B4-BE49-F238E27FC236}">
                <a16:creationId xmlns:a16="http://schemas.microsoft.com/office/drawing/2014/main" id="{D372D0D1-D234-8717-7698-6347EF453BC9}"/>
              </a:ext>
            </a:extLst>
          </p:cNvPr>
          <p:cNvSpPr>
            <a:spLocks noChangeArrowheads="1"/>
          </p:cNvSpPr>
          <p:nvPr/>
        </p:nvSpPr>
        <p:spPr bwMode="auto">
          <a:xfrm>
            <a:off x="4511675" y="310793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37" name="Oval 93">
            <a:extLst>
              <a:ext uri="{FF2B5EF4-FFF2-40B4-BE49-F238E27FC236}">
                <a16:creationId xmlns:a16="http://schemas.microsoft.com/office/drawing/2014/main" id="{739FA0E1-6079-6240-5B27-DA56420EECC2}"/>
              </a:ext>
            </a:extLst>
          </p:cNvPr>
          <p:cNvSpPr>
            <a:spLocks noChangeArrowheads="1"/>
          </p:cNvSpPr>
          <p:nvPr/>
        </p:nvSpPr>
        <p:spPr bwMode="auto">
          <a:xfrm>
            <a:off x="4511675" y="310793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8" name="Rectangle 94">
            <a:extLst>
              <a:ext uri="{FF2B5EF4-FFF2-40B4-BE49-F238E27FC236}">
                <a16:creationId xmlns:a16="http://schemas.microsoft.com/office/drawing/2014/main" id="{BA4D83DE-6A3F-E856-EB61-6BC9EDB1FA3B}"/>
              </a:ext>
            </a:extLst>
          </p:cNvPr>
          <p:cNvSpPr>
            <a:spLocks noChangeArrowheads="1"/>
          </p:cNvSpPr>
          <p:nvPr/>
        </p:nvSpPr>
        <p:spPr bwMode="auto">
          <a:xfrm>
            <a:off x="4445000" y="2926961"/>
            <a:ext cx="29335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Light</a:t>
            </a:r>
            <a:endParaRPr kumimoji="0" lang="en-US" altLang="en-US" sz="2800" i="0" u="none" strike="noStrike" cap="none" normalizeH="0" baseline="0">
              <a:ln>
                <a:noFill/>
              </a:ln>
              <a:effectLst/>
              <a:latin typeface="Arial" panose="020B0604020202020204" pitchFamily="34" charset="0"/>
            </a:endParaRPr>
          </a:p>
        </p:txBody>
      </p:sp>
      <p:sp>
        <p:nvSpPr>
          <p:cNvPr id="239" name="Line 95">
            <a:extLst>
              <a:ext uri="{FF2B5EF4-FFF2-40B4-BE49-F238E27FC236}">
                <a16:creationId xmlns:a16="http://schemas.microsoft.com/office/drawing/2014/main" id="{2942C03C-42D6-55A6-3D45-7C4F24E15335}"/>
              </a:ext>
            </a:extLst>
          </p:cNvPr>
          <p:cNvSpPr>
            <a:spLocks noChangeShapeType="1"/>
          </p:cNvSpPr>
          <p:nvPr/>
        </p:nvSpPr>
        <p:spPr bwMode="auto">
          <a:xfrm flipH="1">
            <a:off x="3035300" y="4015986"/>
            <a:ext cx="785813" cy="6238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0" name="Oval 96">
            <a:extLst>
              <a:ext uri="{FF2B5EF4-FFF2-40B4-BE49-F238E27FC236}">
                <a16:creationId xmlns:a16="http://schemas.microsoft.com/office/drawing/2014/main" id="{456AF81E-CC97-CF56-A228-C8F53184E693}"/>
              </a:ext>
            </a:extLst>
          </p:cNvPr>
          <p:cNvSpPr>
            <a:spLocks noChangeArrowheads="1"/>
          </p:cNvSpPr>
          <p:nvPr/>
        </p:nvSpPr>
        <p:spPr bwMode="auto">
          <a:xfrm>
            <a:off x="2989263" y="4593836"/>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41" name="Oval 97">
            <a:extLst>
              <a:ext uri="{FF2B5EF4-FFF2-40B4-BE49-F238E27FC236}">
                <a16:creationId xmlns:a16="http://schemas.microsoft.com/office/drawing/2014/main" id="{67F31A25-AE9A-7020-E79E-2DC1413F1BA2}"/>
              </a:ext>
            </a:extLst>
          </p:cNvPr>
          <p:cNvSpPr>
            <a:spLocks noChangeArrowheads="1"/>
          </p:cNvSpPr>
          <p:nvPr/>
        </p:nvSpPr>
        <p:spPr bwMode="auto">
          <a:xfrm>
            <a:off x="2989263" y="4593836"/>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2" name="Rectangle 98">
            <a:extLst>
              <a:ext uri="{FF2B5EF4-FFF2-40B4-BE49-F238E27FC236}">
                <a16:creationId xmlns:a16="http://schemas.microsoft.com/office/drawing/2014/main" id="{3288F281-EBAA-B4D6-A403-B06393788F8E}"/>
              </a:ext>
            </a:extLst>
          </p:cNvPr>
          <p:cNvSpPr>
            <a:spLocks noChangeArrowheads="1"/>
          </p:cNvSpPr>
          <p:nvPr/>
        </p:nvSpPr>
        <p:spPr bwMode="auto">
          <a:xfrm>
            <a:off x="2411413" y="4554149"/>
            <a:ext cx="6091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Masculine</a:t>
            </a:r>
            <a:endParaRPr kumimoji="0" lang="en-US" altLang="en-US" sz="2800" i="0" u="none" strike="noStrike" cap="none" normalizeH="0" baseline="0">
              <a:ln>
                <a:noFill/>
              </a:ln>
              <a:effectLst/>
              <a:latin typeface="Arial" panose="020B0604020202020204" pitchFamily="34" charset="0"/>
            </a:endParaRPr>
          </a:p>
        </p:txBody>
      </p:sp>
      <p:sp>
        <p:nvSpPr>
          <p:cNvPr id="243" name="Line 99">
            <a:extLst>
              <a:ext uri="{FF2B5EF4-FFF2-40B4-BE49-F238E27FC236}">
                <a16:creationId xmlns:a16="http://schemas.microsoft.com/office/drawing/2014/main" id="{5430F332-1E72-F949-4B0C-A4BF3B748055}"/>
              </a:ext>
            </a:extLst>
          </p:cNvPr>
          <p:cNvSpPr>
            <a:spLocks noChangeShapeType="1"/>
          </p:cNvSpPr>
          <p:nvPr/>
        </p:nvSpPr>
        <p:spPr bwMode="auto">
          <a:xfrm>
            <a:off x="3821113" y="4015986"/>
            <a:ext cx="284163" cy="952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4" name="Oval 100">
            <a:extLst>
              <a:ext uri="{FF2B5EF4-FFF2-40B4-BE49-F238E27FC236}">
                <a16:creationId xmlns:a16="http://schemas.microsoft.com/office/drawing/2014/main" id="{C19B4335-0D17-6A74-5020-4294C2D8036F}"/>
              </a:ext>
            </a:extLst>
          </p:cNvPr>
          <p:cNvSpPr>
            <a:spLocks noChangeArrowheads="1"/>
          </p:cNvSpPr>
          <p:nvPr/>
        </p:nvSpPr>
        <p:spPr bwMode="auto">
          <a:xfrm>
            <a:off x="4057650" y="406361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45" name="Oval 101">
            <a:extLst>
              <a:ext uri="{FF2B5EF4-FFF2-40B4-BE49-F238E27FC236}">
                <a16:creationId xmlns:a16="http://schemas.microsoft.com/office/drawing/2014/main" id="{3FA4350D-62FC-3C15-0CE9-0AE4B7118651}"/>
              </a:ext>
            </a:extLst>
          </p:cNvPr>
          <p:cNvSpPr>
            <a:spLocks noChangeArrowheads="1"/>
          </p:cNvSpPr>
          <p:nvPr/>
        </p:nvSpPr>
        <p:spPr bwMode="auto">
          <a:xfrm>
            <a:off x="4057650" y="406361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6" name="Rectangle 102">
            <a:extLst>
              <a:ext uri="{FF2B5EF4-FFF2-40B4-BE49-F238E27FC236}">
                <a16:creationId xmlns:a16="http://schemas.microsoft.com/office/drawing/2014/main" id="{8337581E-A3A8-74C0-B13F-3888F0FBDC06}"/>
              </a:ext>
            </a:extLst>
          </p:cNvPr>
          <p:cNvSpPr>
            <a:spLocks noChangeArrowheads="1"/>
          </p:cNvSpPr>
          <p:nvPr/>
        </p:nvSpPr>
        <p:spPr bwMode="auto">
          <a:xfrm>
            <a:off x="3754438" y="4176324"/>
            <a:ext cx="721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Moisturizing</a:t>
            </a:r>
            <a:endParaRPr kumimoji="0" lang="en-US" altLang="en-US" sz="2800" i="0" u="none" strike="noStrike" cap="none" normalizeH="0" baseline="0">
              <a:ln>
                <a:noFill/>
              </a:ln>
              <a:effectLst/>
              <a:latin typeface="Arial" panose="020B0604020202020204" pitchFamily="34" charset="0"/>
            </a:endParaRPr>
          </a:p>
        </p:txBody>
      </p:sp>
      <p:sp>
        <p:nvSpPr>
          <p:cNvPr id="247" name="Line 103">
            <a:extLst>
              <a:ext uri="{FF2B5EF4-FFF2-40B4-BE49-F238E27FC236}">
                <a16:creationId xmlns:a16="http://schemas.microsoft.com/office/drawing/2014/main" id="{9490077B-6E1A-331E-63B7-8BEA741CFECD}"/>
              </a:ext>
            </a:extLst>
          </p:cNvPr>
          <p:cNvSpPr>
            <a:spLocks noChangeShapeType="1"/>
          </p:cNvSpPr>
          <p:nvPr/>
        </p:nvSpPr>
        <p:spPr bwMode="auto">
          <a:xfrm flipV="1">
            <a:off x="3821113" y="3466711"/>
            <a:ext cx="1930400" cy="5492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48" name="Oval 104">
            <a:extLst>
              <a:ext uri="{FF2B5EF4-FFF2-40B4-BE49-F238E27FC236}">
                <a16:creationId xmlns:a16="http://schemas.microsoft.com/office/drawing/2014/main" id="{5F5FEC11-7A3F-4C1D-1FDE-22B84D2EDA4E}"/>
              </a:ext>
            </a:extLst>
          </p:cNvPr>
          <p:cNvSpPr>
            <a:spLocks noChangeArrowheads="1"/>
          </p:cNvSpPr>
          <p:nvPr/>
        </p:nvSpPr>
        <p:spPr bwMode="auto">
          <a:xfrm>
            <a:off x="5703888" y="3419086"/>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49" name="Oval 105">
            <a:extLst>
              <a:ext uri="{FF2B5EF4-FFF2-40B4-BE49-F238E27FC236}">
                <a16:creationId xmlns:a16="http://schemas.microsoft.com/office/drawing/2014/main" id="{ECCF4919-9F54-C4A1-512F-1C00BF9F810C}"/>
              </a:ext>
            </a:extLst>
          </p:cNvPr>
          <p:cNvSpPr>
            <a:spLocks noChangeArrowheads="1"/>
          </p:cNvSpPr>
          <p:nvPr/>
        </p:nvSpPr>
        <p:spPr bwMode="auto">
          <a:xfrm>
            <a:off x="5703888" y="3419086"/>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0" name="Rectangle 106">
            <a:extLst>
              <a:ext uri="{FF2B5EF4-FFF2-40B4-BE49-F238E27FC236}">
                <a16:creationId xmlns:a16="http://schemas.microsoft.com/office/drawing/2014/main" id="{8FACBA9F-3D27-E30D-8DF8-3A6C292A7DA5}"/>
              </a:ext>
            </a:extLst>
          </p:cNvPr>
          <p:cNvSpPr>
            <a:spLocks noChangeArrowheads="1"/>
          </p:cNvSpPr>
          <p:nvPr/>
        </p:nvSpPr>
        <p:spPr bwMode="auto">
          <a:xfrm>
            <a:off x="5675313" y="3239699"/>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Natural</a:t>
            </a:r>
            <a:endParaRPr kumimoji="0" lang="en-US" altLang="en-US" sz="2800" i="0" u="none" strike="noStrike" cap="none" normalizeH="0" baseline="0">
              <a:ln>
                <a:noFill/>
              </a:ln>
              <a:effectLst/>
              <a:latin typeface="Arial" panose="020B0604020202020204" pitchFamily="34" charset="0"/>
            </a:endParaRPr>
          </a:p>
        </p:txBody>
      </p:sp>
      <p:sp>
        <p:nvSpPr>
          <p:cNvPr id="251" name="Line 107">
            <a:extLst>
              <a:ext uri="{FF2B5EF4-FFF2-40B4-BE49-F238E27FC236}">
                <a16:creationId xmlns:a16="http://schemas.microsoft.com/office/drawing/2014/main" id="{B3EB8AC6-23E8-89B9-0752-43BD29B7FB3E}"/>
              </a:ext>
            </a:extLst>
          </p:cNvPr>
          <p:cNvSpPr>
            <a:spLocks noChangeShapeType="1"/>
          </p:cNvSpPr>
          <p:nvPr/>
        </p:nvSpPr>
        <p:spPr bwMode="auto">
          <a:xfrm flipH="1">
            <a:off x="3367088" y="4015986"/>
            <a:ext cx="454025" cy="571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2" name="Oval 108">
            <a:extLst>
              <a:ext uri="{FF2B5EF4-FFF2-40B4-BE49-F238E27FC236}">
                <a16:creationId xmlns:a16="http://schemas.microsoft.com/office/drawing/2014/main" id="{6AFE1AE0-4AA7-E4E1-1669-1EF8D3EA442F}"/>
              </a:ext>
            </a:extLst>
          </p:cNvPr>
          <p:cNvSpPr>
            <a:spLocks noChangeArrowheads="1"/>
          </p:cNvSpPr>
          <p:nvPr/>
        </p:nvSpPr>
        <p:spPr bwMode="auto">
          <a:xfrm>
            <a:off x="3319463" y="402551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53" name="Oval 109">
            <a:extLst>
              <a:ext uri="{FF2B5EF4-FFF2-40B4-BE49-F238E27FC236}">
                <a16:creationId xmlns:a16="http://schemas.microsoft.com/office/drawing/2014/main" id="{19589B9B-51C9-9983-47AE-4A368BE7CB43}"/>
              </a:ext>
            </a:extLst>
          </p:cNvPr>
          <p:cNvSpPr>
            <a:spLocks noChangeArrowheads="1"/>
          </p:cNvSpPr>
          <p:nvPr/>
        </p:nvSpPr>
        <p:spPr bwMode="auto">
          <a:xfrm>
            <a:off x="3319463" y="402551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4" name="Rectangle 110">
            <a:extLst>
              <a:ext uri="{FF2B5EF4-FFF2-40B4-BE49-F238E27FC236}">
                <a16:creationId xmlns:a16="http://schemas.microsoft.com/office/drawing/2014/main" id="{355E8560-9B3F-F7F6-1CA6-ECE6A370FE1A}"/>
              </a:ext>
            </a:extLst>
          </p:cNvPr>
          <p:cNvSpPr>
            <a:spLocks noChangeArrowheads="1"/>
          </p:cNvSpPr>
          <p:nvPr/>
        </p:nvSpPr>
        <p:spPr bwMode="auto">
          <a:xfrm>
            <a:off x="2894013" y="4025511"/>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Neutral</a:t>
            </a:r>
            <a:endParaRPr kumimoji="0" lang="en-US" altLang="en-US" sz="2800" i="0" u="none" strike="noStrike" cap="none" normalizeH="0" baseline="0">
              <a:ln>
                <a:noFill/>
              </a:ln>
              <a:effectLst/>
              <a:latin typeface="Arial" panose="020B0604020202020204" pitchFamily="34" charset="0"/>
            </a:endParaRPr>
          </a:p>
        </p:txBody>
      </p:sp>
      <p:sp>
        <p:nvSpPr>
          <p:cNvPr id="255" name="Line 111">
            <a:extLst>
              <a:ext uri="{FF2B5EF4-FFF2-40B4-BE49-F238E27FC236}">
                <a16:creationId xmlns:a16="http://schemas.microsoft.com/office/drawing/2014/main" id="{8F8135C6-E013-6EA4-42DC-999C9703CEDB}"/>
              </a:ext>
            </a:extLst>
          </p:cNvPr>
          <p:cNvSpPr>
            <a:spLocks noChangeShapeType="1"/>
          </p:cNvSpPr>
          <p:nvPr/>
        </p:nvSpPr>
        <p:spPr bwMode="auto">
          <a:xfrm>
            <a:off x="3821113" y="4015986"/>
            <a:ext cx="690563" cy="5969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6" name="Oval 112">
            <a:extLst>
              <a:ext uri="{FF2B5EF4-FFF2-40B4-BE49-F238E27FC236}">
                <a16:creationId xmlns:a16="http://schemas.microsoft.com/office/drawing/2014/main" id="{A20E3229-2DF9-2C67-6C6F-5F17A9BC9ABA}"/>
              </a:ext>
            </a:extLst>
          </p:cNvPr>
          <p:cNvSpPr>
            <a:spLocks noChangeArrowheads="1"/>
          </p:cNvSpPr>
          <p:nvPr/>
        </p:nvSpPr>
        <p:spPr bwMode="auto">
          <a:xfrm>
            <a:off x="4464050" y="456526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57" name="Oval 113">
            <a:extLst>
              <a:ext uri="{FF2B5EF4-FFF2-40B4-BE49-F238E27FC236}">
                <a16:creationId xmlns:a16="http://schemas.microsoft.com/office/drawing/2014/main" id="{CB2B11E5-DA75-7A98-28AB-5160DAC0535B}"/>
              </a:ext>
            </a:extLst>
          </p:cNvPr>
          <p:cNvSpPr>
            <a:spLocks noChangeArrowheads="1"/>
          </p:cNvSpPr>
          <p:nvPr/>
        </p:nvSpPr>
        <p:spPr bwMode="auto">
          <a:xfrm>
            <a:off x="4464050" y="456526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8" name="Rectangle 114">
            <a:extLst>
              <a:ext uri="{FF2B5EF4-FFF2-40B4-BE49-F238E27FC236}">
                <a16:creationId xmlns:a16="http://schemas.microsoft.com/office/drawing/2014/main" id="{14E08485-D7A4-3101-31A9-7ADAD20F2F1F}"/>
              </a:ext>
            </a:extLst>
          </p:cNvPr>
          <p:cNvSpPr>
            <a:spLocks noChangeArrowheads="1"/>
          </p:cNvSpPr>
          <p:nvPr/>
        </p:nvSpPr>
        <p:spPr bwMode="auto">
          <a:xfrm>
            <a:off x="4606925" y="4592249"/>
            <a:ext cx="27090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New</a:t>
            </a:r>
            <a:endParaRPr kumimoji="0" lang="en-US" altLang="en-US" sz="2800" i="0" u="none" strike="noStrike" cap="none" normalizeH="0" baseline="0">
              <a:ln>
                <a:noFill/>
              </a:ln>
              <a:effectLst/>
              <a:latin typeface="Arial" panose="020B0604020202020204" pitchFamily="34" charset="0"/>
            </a:endParaRPr>
          </a:p>
        </p:txBody>
      </p:sp>
      <p:sp>
        <p:nvSpPr>
          <p:cNvPr id="259" name="Line 115">
            <a:extLst>
              <a:ext uri="{FF2B5EF4-FFF2-40B4-BE49-F238E27FC236}">
                <a16:creationId xmlns:a16="http://schemas.microsoft.com/office/drawing/2014/main" id="{5124E420-CD50-4719-B01B-054DDBF26B3E}"/>
              </a:ext>
            </a:extLst>
          </p:cNvPr>
          <p:cNvSpPr>
            <a:spLocks noChangeShapeType="1"/>
          </p:cNvSpPr>
          <p:nvPr/>
        </p:nvSpPr>
        <p:spPr bwMode="auto">
          <a:xfrm>
            <a:off x="3821113" y="4015986"/>
            <a:ext cx="974725" cy="13335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0" name="Oval 116">
            <a:extLst>
              <a:ext uri="{FF2B5EF4-FFF2-40B4-BE49-F238E27FC236}">
                <a16:creationId xmlns:a16="http://schemas.microsoft.com/office/drawing/2014/main" id="{F9B3290B-EC29-ECB5-AF49-6F7F5EAF8E48}"/>
              </a:ext>
            </a:extLst>
          </p:cNvPr>
          <p:cNvSpPr>
            <a:spLocks noChangeArrowheads="1"/>
          </p:cNvSpPr>
          <p:nvPr/>
        </p:nvSpPr>
        <p:spPr bwMode="auto">
          <a:xfrm>
            <a:off x="4748213" y="5303449"/>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61" name="Oval 117">
            <a:extLst>
              <a:ext uri="{FF2B5EF4-FFF2-40B4-BE49-F238E27FC236}">
                <a16:creationId xmlns:a16="http://schemas.microsoft.com/office/drawing/2014/main" id="{965EB698-B1A7-BBC5-80EE-083EC3F92142}"/>
              </a:ext>
            </a:extLst>
          </p:cNvPr>
          <p:cNvSpPr>
            <a:spLocks noChangeArrowheads="1"/>
          </p:cNvSpPr>
          <p:nvPr/>
        </p:nvSpPr>
        <p:spPr bwMode="auto">
          <a:xfrm>
            <a:off x="4748213" y="5303449"/>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2" name="Rectangle 118">
            <a:extLst>
              <a:ext uri="{FF2B5EF4-FFF2-40B4-BE49-F238E27FC236}">
                <a16:creationId xmlns:a16="http://schemas.microsoft.com/office/drawing/2014/main" id="{2C27D2CD-5F35-1CA1-DFDF-971B48878D84}"/>
              </a:ext>
            </a:extLst>
          </p:cNvPr>
          <p:cNvSpPr>
            <a:spLocks noChangeArrowheads="1"/>
          </p:cNvSpPr>
          <p:nvPr/>
        </p:nvSpPr>
        <p:spPr bwMode="auto">
          <a:xfrm>
            <a:off x="4918075" y="5282811"/>
            <a:ext cx="8415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Overpowering</a:t>
            </a:r>
            <a:endParaRPr kumimoji="0" lang="en-US" altLang="en-US" sz="2800" i="0" u="none" strike="noStrike" cap="none" normalizeH="0" baseline="0">
              <a:ln>
                <a:noFill/>
              </a:ln>
              <a:effectLst/>
              <a:latin typeface="Arial" panose="020B0604020202020204" pitchFamily="34" charset="0"/>
            </a:endParaRPr>
          </a:p>
        </p:txBody>
      </p:sp>
      <p:sp>
        <p:nvSpPr>
          <p:cNvPr id="263" name="Line 119">
            <a:extLst>
              <a:ext uri="{FF2B5EF4-FFF2-40B4-BE49-F238E27FC236}">
                <a16:creationId xmlns:a16="http://schemas.microsoft.com/office/drawing/2014/main" id="{B63419FE-883F-0E5F-5A45-E682F9C6620A}"/>
              </a:ext>
            </a:extLst>
          </p:cNvPr>
          <p:cNvSpPr>
            <a:spLocks noChangeShapeType="1"/>
          </p:cNvSpPr>
          <p:nvPr/>
        </p:nvSpPr>
        <p:spPr bwMode="auto">
          <a:xfrm flipV="1">
            <a:off x="3821113" y="3466711"/>
            <a:ext cx="1844675" cy="5492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4" name="Oval 120">
            <a:extLst>
              <a:ext uri="{FF2B5EF4-FFF2-40B4-BE49-F238E27FC236}">
                <a16:creationId xmlns:a16="http://schemas.microsoft.com/office/drawing/2014/main" id="{D4653A08-F3A8-18EB-CED3-EA19A93794DA}"/>
              </a:ext>
            </a:extLst>
          </p:cNvPr>
          <p:cNvSpPr>
            <a:spLocks noChangeArrowheads="1"/>
          </p:cNvSpPr>
          <p:nvPr/>
        </p:nvSpPr>
        <p:spPr bwMode="auto">
          <a:xfrm>
            <a:off x="5618163" y="3419086"/>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65" name="Oval 121">
            <a:extLst>
              <a:ext uri="{FF2B5EF4-FFF2-40B4-BE49-F238E27FC236}">
                <a16:creationId xmlns:a16="http://schemas.microsoft.com/office/drawing/2014/main" id="{4B57165D-2F93-0165-7B80-DDAC7FF006A2}"/>
              </a:ext>
            </a:extLst>
          </p:cNvPr>
          <p:cNvSpPr>
            <a:spLocks noChangeArrowheads="1"/>
          </p:cNvSpPr>
          <p:nvPr/>
        </p:nvSpPr>
        <p:spPr bwMode="auto">
          <a:xfrm>
            <a:off x="5618163" y="3419086"/>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6" name="Rectangle 122">
            <a:extLst>
              <a:ext uri="{FF2B5EF4-FFF2-40B4-BE49-F238E27FC236}">
                <a16:creationId xmlns:a16="http://schemas.microsoft.com/office/drawing/2014/main" id="{E79F7ABE-FC2D-4AB5-882E-A3B3F7E6A382}"/>
              </a:ext>
            </a:extLst>
          </p:cNvPr>
          <p:cNvSpPr>
            <a:spLocks noChangeArrowheads="1"/>
          </p:cNvSpPr>
          <p:nvPr/>
        </p:nvSpPr>
        <p:spPr bwMode="auto">
          <a:xfrm>
            <a:off x="5372100" y="3296849"/>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Pure</a:t>
            </a:r>
            <a:endParaRPr kumimoji="0" lang="en-US" altLang="en-US" sz="2800" i="0" u="none" strike="noStrike" cap="none" normalizeH="0" baseline="0">
              <a:ln>
                <a:noFill/>
              </a:ln>
              <a:effectLst/>
              <a:latin typeface="Arial" panose="020B0604020202020204" pitchFamily="34" charset="0"/>
            </a:endParaRPr>
          </a:p>
        </p:txBody>
      </p:sp>
      <p:sp>
        <p:nvSpPr>
          <p:cNvPr id="267" name="Line 123">
            <a:extLst>
              <a:ext uri="{FF2B5EF4-FFF2-40B4-BE49-F238E27FC236}">
                <a16:creationId xmlns:a16="http://schemas.microsoft.com/office/drawing/2014/main" id="{B2720F7A-714F-7B01-D7A8-ACCF40D335CC}"/>
              </a:ext>
            </a:extLst>
          </p:cNvPr>
          <p:cNvSpPr>
            <a:spLocks noChangeShapeType="1"/>
          </p:cNvSpPr>
          <p:nvPr/>
        </p:nvSpPr>
        <p:spPr bwMode="auto">
          <a:xfrm flipH="1" flipV="1">
            <a:off x="1957388" y="2795199"/>
            <a:ext cx="1863725" cy="12207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8" name="Oval 124">
            <a:extLst>
              <a:ext uri="{FF2B5EF4-FFF2-40B4-BE49-F238E27FC236}">
                <a16:creationId xmlns:a16="http://schemas.microsoft.com/office/drawing/2014/main" id="{FBA5DBC9-6319-A010-B8D3-13C851719154}"/>
              </a:ext>
            </a:extLst>
          </p:cNvPr>
          <p:cNvSpPr>
            <a:spLocks noChangeArrowheads="1"/>
          </p:cNvSpPr>
          <p:nvPr/>
        </p:nvSpPr>
        <p:spPr bwMode="auto">
          <a:xfrm>
            <a:off x="1909763" y="2747574"/>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69" name="Oval 125">
            <a:extLst>
              <a:ext uri="{FF2B5EF4-FFF2-40B4-BE49-F238E27FC236}">
                <a16:creationId xmlns:a16="http://schemas.microsoft.com/office/drawing/2014/main" id="{3007AC10-CB3E-9EE8-C58E-21C784AC784F}"/>
              </a:ext>
            </a:extLst>
          </p:cNvPr>
          <p:cNvSpPr>
            <a:spLocks noChangeArrowheads="1"/>
          </p:cNvSpPr>
          <p:nvPr/>
        </p:nvSpPr>
        <p:spPr bwMode="auto">
          <a:xfrm>
            <a:off x="1909763" y="2747574"/>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0" name="Rectangle 126">
            <a:extLst>
              <a:ext uri="{FF2B5EF4-FFF2-40B4-BE49-F238E27FC236}">
                <a16:creationId xmlns:a16="http://schemas.microsoft.com/office/drawing/2014/main" id="{AEE50730-C967-C7D1-E805-AEC96C63A5CE}"/>
              </a:ext>
            </a:extLst>
          </p:cNvPr>
          <p:cNvSpPr>
            <a:spLocks noChangeArrowheads="1"/>
          </p:cNvSpPr>
          <p:nvPr/>
        </p:nvSpPr>
        <p:spPr bwMode="auto">
          <a:xfrm>
            <a:off x="1550988" y="2766624"/>
            <a:ext cx="38311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Soapy</a:t>
            </a:r>
            <a:endParaRPr kumimoji="0" lang="en-US" altLang="en-US" sz="2800" i="0" u="none" strike="noStrike" cap="none" normalizeH="0" baseline="0">
              <a:ln>
                <a:noFill/>
              </a:ln>
              <a:effectLst/>
              <a:latin typeface="Arial" panose="020B0604020202020204" pitchFamily="34" charset="0"/>
            </a:endParaRPr>
          </a:p>
        </p:txBody>
      </p:sp>
      <p:sp>
        <p:nvSpPr>
          <p:cNvPr id="271" name="Line 127">
            <a:extLst>
              <a:ext uri="{FF2B5EF4-FFF2-40B4-BE49-F238E27FC236}">
                <a16:creationId xmlns:a16="http://schemas.microsoft.com/office/drawing/2014/main" id="{18DDF6EC-68BB-0ABA-7543-446DE47FF389}"/>
              </a:ext>
            </a:extLst>
          </p:cNvPr>
          <p:cNvSpPr>
            <a:spLocks noChangeShapeType="1"/>
          </p:cNvSpPr>
          <p:nvPr/>
        </p:nvSpPr>
        <p:spPr bwMode="auto">
          <a:xfrm flipV="1">
            <a:off x="3821113" y="1545836"/>
            <a:ext cx="217488" cy="24701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2" name="Oval 128">
            <a:extLst>
              <a:ext uri="{FF2B5EF4-FFF2-40B4-BE49-F238E27FC236}">
                <a16:creationId xmlns:a16="http://schemas.microsoft.com/office/drawing/2014/main" id="{D947809A-C974-E602-F3E6-00BE2D16B85B}"/>
              </a:ext>
            </a:extLst>
          </p:cNvPr>
          <p:cNvSpPr>
            <a:spLocks noChangeArrowheads="1"/>
          </p:cNvSpPr>
          <p:nvPr/>
        </p:nvSpPr>
        <p:spPr bwMode="auto">
          <a:xfrm>
            <a:off x="3990975" y="149821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73" name="Oval 129">
            <a:extLst>
              <a:ext uri="{FF2B5EF4-FFF2-40B4-BE49-F238E27FC236}">
                <a16:creationId xmlns:a16="http://schemas.microsoft.com/office/drawing/2014/main" id="{AA4C9F10-1BC6-F2A4-CDF1-3A51AB0A4B04}"/>
              </a:ext>
            </a:extLst>
          </p:cNvPr>
          <p:cNvSpPr>
            <a:spLocks noChangeArrowheads="1"/>
          </p:cNvSpPr>
          <p:nvPr/>
        </p:nvSpPr>
        <p:spPr bwMode="auto">
          <a:xfrm>
            <a:off x="3990975" y="149821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4" name="Rectangle 130">
            <a:extLst>
              <a:ext uri="{FF2B5EF4-FFF2-40B4-BE49-F238E27FC236}">
                <a16:creationId xmlns:a16="http://schemas.microsoft.com/office/drawing/2014/main" id="{662E2C94-228E-ABBA-27DB-E523F6DA4D01}"/>
              </a:ext>
            </a:extLst>
          </p:cNvPr>
          <p:cNvSpPr>
            <a:spLocks noChangeArrowheads="1"/>
          </p:cNvSpPr>
          <p:nvPr/>
        </p:nvSpPr>
        <p:spPr bwMode="auto">
          <a:xfrm>
            <a:off x="3943350" y="1318824"/>
            <a:ext cx="2388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Soft</a:t>
            </a:r>
            <a:endParaRPr kumimoji="0" lang="en-US" altLang="en-US" sz="2800" i="0" u="none" strike="noStrike" cap="none" normalizeH="0" baseline="0">
              <a:ln>
                <a:noFill/>
              </a:ln>
              <a:effectLst/>
              <a:latin typeface="Arial" panose="020B0604020202020204" pitchFamily="34" charset="0"/>
            </a:endParaRPr>
          </a:p>
        </p:txBody>
      </p:sp>
      <p:sp>
        <p:nvSpPr>
          <p:cNvPr id="275" name="Line 131">
            <a:extLst>
              <a:ext uri="{FF2B5EF4-FFF2-40B4-BE49-F238E27FC236}">
                <a16:creationId xmlns:a16="http://schemas.microsoft.com/office/drawing/2014/main" id="{03C7C198-6C2F-57B7-30AC-B9FE9289B9EB}"/>
              </a:ext>
            </a:extLst>
          </p:cNvPr>
          <p:cNvSpPr>
            <a:spLocks noChangeShapeType="1"/>
          </p:cNvSpPr>
          <p:nvPr/>
        </p:nvSpPr>
        <p:spPr bwMode="auto">
          <a:xfrm flipH="1">
            <a:off x="3216275" y="4015986"/>
            <a:ext cx="604838" cy="14668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6" name="Oval 132">
            <a:extLst>
              <a:ext uri="{FF2B5EF4-FFF2-40B4-BE49-F238E27FC236}">
                <a16:creationId xmlns:a16="http://schemas.microsoft.com/office/drawing/2014/main" id="{A432C0FC-9F92-560F-9F0B-AC87E1DD49DE}"/>
              </a:ext>
            </a:extLst>
          </p:cNvPr>
          <p:cNvSpPr>
            <a:spLocks noChangeArrowheads="1"/>
          </p:cNvSpPr>
          <p:nvPr/>
        </p:nvSpPr>
        <p:spPr bwMode="auto">
          <a:xfrm>
            <a:off x="3168650" y="5435211"/>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77" name="Oval 133">
            <a:extLst>
              <a:ext uri="{FF2B5EF4-FFF2-40B4-BE49-F238E27FC236}">
                <a16:creationId xmlns:a16="http://schemas.microsoft.com/office/drawing/2014/main" id="{D561F35C-4300-1BB9-9953-A789DA184CBE}"/>
              </a:ext>
            </a:extLst>
          </p:cNvPr>
          <p:cNvSpPr>
            <a:spLocks noChangeArrowheads="1"/>
          </p:cNvSpPr>
          <p:nvPr/>
        </p:nvSpPr>
        <p:spPr bwMode="auto">
          <a:xfrm>
            <a:off x="3168650" y="5435211"/>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8" name="Rectangle 134">
            <a:extLst>
              <a:ext uri="{FF2B5EF4-FFF2-40B4-BE49-F238E27FC236}">
                <a16:creationId xmlns:a16="http://schemas.microsoft.com/office/drawing/2014/main" id="{3B4F071B-8F84-7F3F-17F4-48859C9EF316}"/>
              </a:ext>
            </a:extLst>
          </p:cNvPr>
          <p:cNvSpPr>
            <a:spLocks noChangeArrowheads="1"/>
          </p:cNvSpPr>
          <p:nvPr/>
        </p:nvSpPr>
        <p:spPr bwMode="auto">
          <a:xfrm>
            <a:off x="3101975" y="5557449"/>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Sour</a:t>
            </a:r>
            <a:endParaRPr kumimoji="0" lang="en-US" altLang="en-US" sz="2800" i="0" u="none" strike="noStrike" cap="none" normalizeH="0" baseline="0">
              <a:ln>
                <a:noFill/>
              </a:ln>
              <a:effectLst/>
              <a:latin typeface="Arial" panose="020B0604020202020204" pitchFamily="34" charset="0"/>
            </a:endParaRPr>
          </a:p>
        </p:txBody>
      </p:sp>
      <p:sp>
        <p:nvSpPr>
          <p:cNvPr id="279" name="Line 135">
            <a:extLst>
              <a:ext uri="{FF2B5EF4-FFF2-40B4-BE49-F238E27FC236}">
                <a16:creationId xmlns:a16="http://schemas.microsoft.com/office/drawing/2014/main" id="{469ACBDF-C5D3-BBA1-6683-F9D7023C81A5}"/>
              </a:ext>
            </a:extLst>
          </p:cNvPr>
          <p:cNvSpPr>
            <a:spLocks noChangeShapeType="1"/>
          </p:cNvSpPr>
          <p:nvPr/>
        </p:nvSpPr>
        <p:spPr bwMode="auto">
          <a:xfrm>
            <a:off x="3821113" y="4015986"/>
            <a:ext cx="5429250" cy="8334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0" name="Oval 136">
            <a:extLst>
              <a:ext uri="{FF2B5EF4-FFF2-40B4-BE49-F238E27FC236}">
                <a16:creationId xmlns:a16="http://schemas.microsoft.com/office/drawing/2014/main" id="{9A8B2BBC-342F-8FDC-740A-06A98F940A40}"/>
              </a:ext>
            </a:extLst>
          </p:cNvPr>
          <p:cNvSpPr>
            <a:spLocks noChangeArrowheads="1"/>
          </p:cNvSpPr>
          <p:nvPr/>
        </p:nvSpPr>
        <p:spPr bwMode="auto">
          <a:xfrm>
            <a:off x="9202738" y="4801799"/>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281" name="Oval 137">
            <a:extLst>
              <a:ext uri="{FF2B5EF4-FFF2-40B4-BE49-F238E27FC236}">
                <a16:creationId xmlns:a16="http://schemas.microsoft.com/office/drawing/2014/main" id="{9FE799B9-6EF0-2CC9-8A48-41A5EB2A5D2B}"/>
              </a:ext>
            </a:extLst>
          </p:cNvPr>
          <p:cNvSpPr>
            <a:spLocks noChangeArrowheads="1"/>
          </p:cNvSpPr>
          <p:nvPr/>
        </p:nvSpPr>
        <p:spPr bwMode="auto">
          <a:xfrm>
            <a:off x="9202738" y="4801799"/>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82" name="Rectangle 138">
            <a:extLst>
              <a:ext uri="{FF2B5EF4-FFF2-40B4-BE49-F238E27FC236}">
                <a16:creationId xmlns:a16="http://schemas.microsoft.com/office/drawing/2014/main" id="{1BD80A25-3111-311A-F392-EF143FAA8ED0}"/>
              </a:ext>
            </a:extLst>
          </p:cNvPr>
          <p:cNvSpPr>
            <a:spLocks noChangeArrowheads="1"/>
          </p:cNvSpPr>
          <p:nvPr/>
        </p:nvSpPr>
        <p:spPr bwMode="auto">
          <a:xfrm>
            <a:off x="9109075" y="4620824"/>
            <a:ext cx="38953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Sweet</a:t>
            </a:r>
            <a:endParaRPr kumimoji="0" lang="en-US" altLang="en-US" sz="2800" b="1" i="0" u="none" strike="noStrike" cap="none" normalizeH="0" baseline="0">
              <a:ln>
                <a:noFill/>
              </a:ln>
              <a:effectLst/>
              <a:latin typeface="Arial" panose="020B0604020202020204" pitchFamily="34" charset="0"/>
            </a:endParaRPr>
          </a:p>
        </p:txBody>
      </p:sp>
      <p:sp>
        <p:nvSpPr>
          <p:cNvPr id="283" name="Line 139">
            <a:extLst>
              <a:ext uri="{FF2B5EF4-FFF2-40B4-BE49-F238E27FC236}">
                <a16:creationId xmlns:a16="http://schemas.microsoft.com/office/drawing/2014/main" id="{7DAB2D18-716C-CF93-81BD-96A4F09DC497}"/>
              </a:ext>
            </a:extLst>
          </p:cNvPr>
          <p:cNvSpPr>
            <a:spLocks noChangeShapeType="1"/>
          </p:cNvSpPr>
          <p:nvPr/>
        </p:nvSpPr>
        <p:spPr bwMode="auto">
          <a:xfrm>
            <a:off x="3821113" y="4015986"/>
            <a:ext cx="1314450" cy="3127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4" name="Oval 140">
            <a:extLst>
              <a:ext uri="{FF2B5EF4-FFF2-40B4-BE49-F238E27FC236}">
                <a16:creationId xmlns:a16="http://schemas.microsoft.com/office/drawing/2014/main" id="{C55B7C8C-6F77-037E-9632-3B799E7B8B1A}"/>
              </a:ext>
            </a:extLst>
          </p:cNvPr>
          <p:cNvSpPr>
            <a:spLocks noChangeArrowheads="1"/>
          </p:cNvSpPr>
          <p:nvPr/>
        </p:nvSpPr>
        <p:spPr bwMode="auto">
          <a:xfrm>
            <a:off x="5087938" y="4281099"/>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85" name="Oval 141">
            <a:extLst>
              <a:ext uri="{FF2B5EF4-FFF2-40B4-BE49-F238E27FC236}">
                <a16:creationId xmlns:a16="http://schemas.microsoft.com/office/drawing/2014/main" id="{50D59272-B5AB-46D6-80C9-21CE50E4C82D}"/>
              </a:ext>
            </a:extLst>
          </p:cNvPr>
          <p:cNvSpPr>
            <a:spLocks noChangeArrowheads="1"/>
          </p:cNvSpPr>
          <p:nvPr/>
        </p:nvSpPr>
        <p:spPr bwMode="auto">
          <a:xfrm>
            <a:off x="5087938" y="4281099"/>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6" name="Rectangle 142">
            <a:extLst>
              <a:ext uri="{FF2B5EF4-FFF2-40B4-BE49-F238E27FC236}">
                <a16:creationId xmlns:a16="http://schemas.microsoft.com/office/drawing/2014/main" id="{14B7A6D2-CC3C-70E8-BEB0-E441D388B6A8}"/>
              </a:ext>
            </a:extLst>
          </p:cNvPr>
          <p:cNvSpPr>
            <a:spLocks noChangeArrowheads="1"/>
          </p:cNvSpPr>
          <p:nvPr/>
        </p:nvSpPr>
        <p:spPr bwMode="auto">
          <a:xfrm>
            <a:off x="4975225" y="4384286"/>
            <a:ext cx="77104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Sticky Sweet</a:t>
            </a:r>
            <a:endParaRPr kumimoji="0" lang="en-US" altLang="en-US" sz="2800" i="0" u="none" strike="noStrike" cap="none" normalizeH="0" baseline="0">
              <a:ln>
                <a:noFill/>
              </a:ln>
              <a:effectLst/>
              <a:latin typeface="Arial" panose="020B0604020202020204" pitchFamily="34" charset="0"/>
            </a:endParaRPr>
          </a:p>
        </p:txBody>
      </p:sp>
      <p:sp>
        <p:nvSpPr>
          <p:cNvPr id="287" name="Freeform 143">
            <a:extLst>
              <a:ext uri="{FF2B5EF4-FFF2-40B4-BE49-F238E27FC236}">
                <a16:creationId xmlns:a16="http://schemas.microsoft.com/office/drawing/2014/main" id="{CDDF29D7-FB90-3996-8991-48B278D8EF16}"/>
              </a:ext>
            </a:extLst>
          </p:cNvPr>
          <p:cNvSpPr>
            <a:spLocks noEditPoints="1"/>
          </p:cNvSpPr>
          <p:nvPr/>
        </p:nvSpPr>
        <p:spPr bwMode="auto">
          <a:xfrm>
            <a:off x="169863" y="6428986"/>
            <a:ext cx="377825" cy="38100"/>
          </a:xfrm>
          <a:custGeom>
            <a:avLst/>
            <a:gdLst>
              <a:gd name="T0" fmla="*/ 0 w 238"/>
              <a:gd name="T1" fmla="*/ 9 h 24"/>
              <a:gd name="T2" fmla="*/ 232 w 238"/>
              <a:gd name="T3" fmla="*/ 9 h 24"/>
              <a:gd name="T4" fmla="*/ 232 w 238"/>
              <a:gd name="T5" fmla="*/ 15 h 24"/>
              <a:gd name="T6" fmla="*/ 0 w 238"/>
              <a:gd name="T7" fmla="*/ 15 h 24"/>
              <a:gd name="T8" fmla="*/ 0 w 238"/>
              <a:gd name="T9" fmla="*/ 9 h 24"/>
              <a:gd name="T10" fmla="*/ 238 w 238"/>
              <a:gd name="T11" fmla="*/ 12 h 24"/>
              <a:gd name="T12" fmla="*/ 218 w 238"/>
              <a:gd name="T13" fmla="*/ 24 h 24"/>
              <a:gd name="T14" fmla="*/ 218 w 238"/>
              <a:gd name="T15" fmla="*/ 0 h 24"/>
              <a:gd name="T16" fmla="*/ 238 w 238"/>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24">
                <a:moveTo>
                  <a:pt x="0" y="9"/>
                </a:moveTo>
                <a:lnTo>
                  <a:pt x="232" y="9"/>
                </a:lnTo>
                <a:lnTo>
                  <a:pt x="232" y="15"/>
                </a:lnTo>
                <a:lnTo>
                  <a:pt x="0" y="15"/>
                </a:lnTo>
                <a:lnTo>
                  <a:pt x="0" y="9"/>
                </a:lnTo>
                <a:close/>
                <a:moveTo>
                  <a:pt x="238" y="12"/>
                </a:moveTo>
                <a:lnTo>
                  <a:pt x="218" y="24"/>
                </a:lnTo>
                <a:lnTo>
                  <a:pt x="218" y="0"/>
                </a:lnTo>
                <a:lnTo>
                  <a:pt x="238" y="12"/>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288" name="Rectangle 144">
            <a:extLst>
              <a:ext uri="{FF2B5EF4-FFF2-40B4-BE49-F238E27FC236}">
                <a16:creationId xmlns:a16="http://schemas.microsoft.com/office/drawing/2014/main" id="{64EB1FD9-7D82-11D1-3DBB-124127F95682}"/>
              </a:ext>
            </a:extLst>
          </p:cNvPr>
          <p:cNvSpPr>
            <a:spLocks noChangeArrowheads="1"/>
          </p:cNvSpPr>
          <p:nvPr/>
        </p:nvSpPr>
        <p:spPr bwMode="auto">
          <a:xfrm>
            <a:off x="633413" y="6381361"/>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64.4 %</a:t>
            </a:r>
            <a:endParaRPr kumimoji="0" lang="en-US" altLang="en-US" sz="2800" i="0" u="none" strike="noStrike" cap="none" normalizeH="0" baseline="0">
              <a:ln>
                <a:noFill/>
              </a:ln>
              <a:effectLst/>
              <a:latin typeface="Arial" panose="020B0604020202020204" pitchFamily="34" charset="0"/>
            </a:endParaRPr>
          </a:p>
        </p:txBody>
      </p:sp>
      <p:sp>
        <p:nvSpPr>
          <p:cNvPr id="289" name="Freeform 145">
            <a:extLst>
              <a:ext uri="{FF2B5EF4-FFF2-40B4-BE49-F238E27FC236}">
                <a16:creationId xmlns:a16="http://schemas.microsoft.com/office/drawing/2014/main" id="{67F9FD91-85CF-C424-353F-2AFBCA07CE29}"/>
              </a:ext>
            </a:extLst>
          </p:cNvPr>
          <p:cNvSpPr>
            <a:spLocks noEditPoints="1"/>
          </p:cNvSpPr>
          <p:nvPr/>
        </p:nvSpPr>
        <p:spPr bwMode="auto">
          <a:xfrm>
            <a:off x="150813" y="6278174"/>
            <a:ext cx="38100" cy="169863"/>
          </a:xfrm>
          <a:custGeom>
            <a:avLst/>
            <a:gdLst>
              <a:gd name="T0" fmla="*/ 9 w 24"/>
              <a:gd name="T1" fmla="*/ 107 h 107"/>
              <a:gd name="T2" fmla="*/ 9 w 24"/>
              <a:gd name="T3" fmla="*/ 6 h 107"/>
              <a:gd name="T4" fmla="*/ 15 w 24"/>
              <a:gd name="T5" fmla="*/ 6 h 107"/>
              <a:gd name="T6" fmla="*/ 15 w 24"/>
              <a:gd name="T7" fmla="*/ 107 h 107"/>
              <a:gd name="T8" fmla="*/ 9 w 24"/>
              <a:gd name="T9" fmla="*/ 107 h 107"/>
              <a:gd name="T10" fmla="*/ 12 w 24"/>
              <a:gd name="T11" fmla="*/ 0 h 107"/>
              <a:gd name="T12" fmla="*/ 24 w 24"/>
              <a:gd name="T13" fmla="*/ 21 h 107"/>
              <a:gd name="T14" fmla="*/ 0 w 24"/>
              <a:gd name="T15" fmla="*/ 21 h 107"/>
              <a:gd name="T16" fmla="*/ 12 w 2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07">
                <a:moveTo>
                  <a:pt x="9" y="107"/>
                </a:moveTo>
                <a:lnTo>
                  <a:pt x="9" y="6"/>
                </a:lnTo>
                <a:lnTo>
                  <a:pt x="15" y="6"/>
                </a:lnTo>
                <a:lnTo>
                  <a:pt x="15" y="107"/>
                </a:lnTo>
                <a:lnTo>
                  <a:pt x="9" y="107"/>
                </a:lnTo>
                <a:close/>
                <a:moveTo>
                  <a:pt x="12" y="0"/>
                </a:moveTo>
                <a:lnTo>
                  <a:pt x="24" y="21"/>
                </a:lnTo>
                <a:lnTo>
                  <a:pt x="0" y="21"/>
                </a:lnTo>
                <a:lnTo>
                  <a:pt x="12" y="0"/>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290" name="Rectangle 146">
            <a:extLst>
              <a:ext uri="{FF2B5EF4-FFF2-40B4-BE49-F238E27FC236}">
                <a16:creationId xmlns:a16="http://schemas.microsoft.com/office/drawing/2014/main" id="{7BB93B94-6F0B-DD87-D597-1565F1493CC1}"/>
              </a:ext>
            </a:extLst>
          </p:cNvPr>
          <p:cNvSpPr>
            <a:spLocks noChangeArrowheads="1"/>
          </p:cNvSpPr>
          <p:nvPr/>
        </p:nvSpPr>
        <p:spPr bwMode="auto">
          <a:xfrm>
            <a:off x="76200" y="6081764"/>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13.6 %</a:t>
            </a:r>
            <a:endParaRPr kumimoji="0" lang="en-US" altLang="en-US" sz="2800" i="0" u="none" strike="noStrike" cap="none" normalizeH="0" baseline="0">
              <a:ln>
                <a:noFill/>
              </a:ln>
              <a:effectLst/>
              <a:latin typeface="Arial" panose="020B0604020202020204" pitchFamily="34" charset="0"/>
            </a:endParaRPr>
          </a:p>
        </p:txBody>
      </p:sp>
      <p:sp>
        <p:nvSpPr>
          <p:cNvPr id="291" name="Oval 290">
            <a:extLst>
              <a:ext uri="{FF2B5EF4-FFF2-40B4-BE49-F238E27FC236}">
                <a16:creationId xmlns:a16="http://schemas.microsoft.com/office/drawing/2014/main" id="{E5719697-E6D7-46A6-76E3-2356F3354B8D}"/>
              </a:ext>
            </a:extLst>
          </p:cNvPr>
          <p:cNvSpPr/>
          <p:nvPr/>
        </p:nvSpPr>
        <p:spPr>
          <a:xfrm rot="717594">
            <a:off x="6331103" y="4113955"/>
            <a:ext cx="4776788" cy="2321878"/>
          </a:xfrm>
          <a:prstGeom prst="ellipse">
            <a:avLst/>
          </a:prstGeom>
          <a:solidFill>
            <a:srgbClr val="92D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TextBox 291">
            <a:extLst>
              <a:ext uri="{FF2B5EF4-FFF2-40B4-BE49-F238E27FC236}">
                <a16:creationId xmlns:a16="http://schemas.microsoft.com/office/drawing/2014/main" id="{B353E7CE-B79F-2394-556E-7B4094E32743}"/>
              </a:ext>
            </a:extLst>
          </p:cNvPr>
          <p:cNvSpPr txBox="1"/>
          <p:nvPr/>
        </p:nvSpPr>
        <p:spPr>
          <a:xfrm>
            <a:off x="200532" y="413120"/>
            <a:ext cx="11592075"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PT52 </a:t>
            </a:r>
            <a:r>
              <a:rPr lang="en-IN" sz="1600" dirty="0">
                <a:latin typeface="Arial" panose="020B0604020202020204" pitchFamily="34" charset="0"/>
                <a:cs typeface="Arial" panose="020B0604020202020204" pitchFamily="34" charset="0"/>
              </a:rPr>
              <a:t>has a distinctively strong association with </a:t>
            </a:r>
            <a:r>
              <a:rPr lang="en-IN" sz="1600" b="1" dirty="0">
                <a:latin typeface="Arial" panose="020B0604020202020204" pitchFamily="34" charset="0"/>
                <a:cs typeface="Arial" panose="020B0604020202020204" pitchFamily="34" charset="0"/>
              </a:rPr>
              <a:t>Sweet</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Fruity </a:t>
            </a:r>
            <a:r>
              <a:rPr lang="en-IN" sz="1600" dirty="0">
                <a:latin typeface="Arial" panose="020B0604020202020204" pitchFamily="34" charset="0"/>
                <a:cs typeface="Arial" panose="020B0604020202020204" pitchFamily="34" charset="0"/>
              </a:rPr>
              <a:t>&amp; </a:t>
            </a:r>
            <a:r>
              <a:rPr lang="en-IN" sz="1600" b="1" dirty="0">
                <a:latin typeface="Arial" panose="020B0604020202020204" pitchFamily="34" charset="0"/>
                <a:cs typeface="Arial" panose="020B0604020202020204" pitchFamily="34" charset="0"/>
              </a:rPr>
              <a:t>Citrus </a:t>
            </a:r>
            <a:r>
              <a:rPr lang="en-IN" sz="1600" dirty="0">
                <a:latin typeface="Arial" panose="020B0604020202020204" pitchFamily="34" charset="0"/>
                <a:cs typeface="Arial" panose="020B0604020202020204" pitchFamily="34" charset="0"/>
              </a:rPr>
              <a:t>characteristics which drive Overall Fragrance.</a:t>
            </a:r>
          </a:p>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ST69 </a:t>
            </a:r>
            <a:r>
              <a:rPr lang="en-IN" sz="1600" dirty="0">
                <a:latin typeface="Arial" panose="020B0604020202020204" pitchFamily="34" charset="0"/>
                <a:cs typeface="Arial" panose="020B0604020202020204" pitchFamily="34" charset="0"/>
              </a:rPr>
              <a:t>has a strong association with </a:t>
            </a:r>
            <a:r>
              <a:rPr lang="en-IN" sz="1600" b="1" dirty="0">
                <a:latin typeface="Arial" panose="020B0604020202020204" pitchFamily="34" charset="0"/>
                <a:cs typeface="Arial" panose="020B0604020202020204" pitchFamily="34" charset="0"/>
              </a:rPr>
              <a:t>Soft </a:t>
            </a:r>
            <a:r>
              <a:rPr lang="en-IN" sz="1600" dirty="0">
                <a:latin typeface="Arial" panose="020B0604020202020204" pitchFamily="34" charset="0"/>
                <a:cs typeface="Arial" panose="020B0604020202020204" pitchFamily="34" charset="0"/>
              </a:rPr>
              <a:t>characteristic whereas </a:t>
            </a:r>
            <a:r>
              <a:rPr lang="en-IN" sz="1600" b="1" dirty="0">
                <a:latin typeface="Arial" panose="020B0604020202020204" pitchFamily="34" charset="0"/>
                <a:cs typeface="Arial" panose="020B0604020202020204" pitchFamily="34" charset="0"/>
              </a:rPr>
              <a:t>Fresh</a:t>
            </a:r>
            <a:r>
              <a:rPr lang="en-IN" sz="1600" dirty="0">
                <a:latin typeface="Arial" panose="020B0604020202020204" pitchFamily="34" charset="0"/>
                <a:cs typeface="Arial" panose="020B0604020202020204" pitchFamily="34" charset="0"/>
              </a:rPr>
              <a:t> is not distinctively associated with any fragrance.</a:t>
            </a:r>
          </a:p>
        </p:txBody>
      </p:sp>
    </p:spTree>
    <p:extLst>
      <p:ext uri="{BB962C8B-B14F-4D97-AF65-F5344CB8AC3E}">
        <p14:creationId xmlns:p14="http://schemas.microsoft.com/office/powerpoint/2010/main" val="182322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391339" cy="369332"/>
            </a:xfrm>
            <a:prstGeom prst="rect">
              <a:avLst/>
            </a:prstGeom>
            <a:grpFill/>
          </p:spPr>
          <p:txBody>
            <a:bodyPr wrap="none" rtlCol="0">
              <a:spAutoFit/>
            </a:bodyPr>
            <a:lstStyle/>
            <a:p>
              <a:r>
                <a:rPr lang="en-IN" dirty="0">
                  <a:solidFill>
                    <a:schemeClr val="bg1"/>
                  </a:solidFill>
                </a:rPr>
                <a:t>Drivers of Overall Fragrance – In Wash</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92" name="TextBox 291">
            <a:extLst>
              <a:ext uri="{FF2B5EF4-FFF2-40B4-BE49-F238E27FC236}">
                <a16:creationId xmlns:a16="http://schemas.microsoft.com/office/drawing/2014/main" id="{B353E7CE-B79F-2394-556E-7B4094E32743}"/>
              </a:ext>
            </a:extLst>
          </p:cNvPr>
          <p:cNvSpPr txBox="1"/>
          <p:nvPr/>
        </p:nvSpPr>
        <p:spPr>
          <a:xfrm>
            <a:off x="211042" y="602302"/>
            <a:ext cx="1159207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Fresh, Soft, Sweet, Fruity &amp; Natural emerge as top drivers of Overall Fragrance at the in-wash stage.</a:t>
            </a:r>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4126678358"/>
              </p:ext>
            </p:extLst>
          </p:nvPr>
        </p:nvGraphicFramePr>
        <p:xfrm>
          <a:off x="2744034" y="1308245"/>
          <a:ext cx="6526090" cy="2225040"/>
        </p:xfrm>
        <a:graphic>
          <a:graphicData uri="http://schemas.openxmlformats.org/drawingml/2006/table">
            <a:tbl>
              <a:tblPr firstRow="1" bandRow="1">
                <a:tableStyleId>{5C22544A-7EE6-4342-B048-85BDC9FD1C3A}</a:tableStyleId>
              </a:tblPr>
              <a:tblGrid>
                <a:gridCol w="4014118">
                  <a:extLst>
                    <a:ext uri="{9D8B030D-6E8A-4147-A177-3AD203B41FA5}">
                      <a16:colId xmlns:a16="http://schemas.microsoft.com/office/drawing/2014/main" val="3009723293"/>
                    </a:ext>
                  </a:extLst>
                </a:gridCol>
                <a:gridCol w="2511972">
                  <a:extLst>
                    <a:ext uri="{9D8B030D-6E8A-4147-A177-3AD203B41FA5}">
                      <a16:colId xmlns:a16="http://schemas.microsoft.com/office/drawing/2014/main" val="1795328359"/>
                    </a:ext>
                  </a:extLst>
                </a:gridCol>
              </a:tblGrid>
              <a:tr h="370840">
                <a:tc>
                  <a:txBody>
                    <a:bodyPr/>
                    <a:lstStyle/>
                    <a:p>
                      <a:pPr algn="ctr"/>
                      <a:r>
                        <a:rPr lang="en-IN" sz="1800" dirty="0">
                          <a:latin typeface="Arial" panose="020B0604020202020204" pitchFamily="34" charset="0"/>
                          <a:cs typeface="Arial" panose="020B0604020202020204" pitchFamily="34" charset="0"/>
                        </a:rPr>
                        <a:t>Characteristics</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IN" sz="1800" dirty="0">
                          <a:latin typeface="Arial" panose="020B0604020202020204" pitchFamily="34" charset="0"/>
                          <a:cs typeface="Arial" panose="020B0604020202020204" pitchFamily="34" charset="0"/>
                        </a:rPr>
                        <a:t>Drive-ability</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0.258</a:t>
                      </a:r>
                    </a:p>
                  </a:txBody>
                  <a:tcPr marL="6350" marR="6350" marT="6350" marB="0" anchor="ctr"/>
                </a:tc>
                <a:extLst>
                  <a:ext uri="{0D108BD9-81ED-4DB2-BD59-A6C34878D82A}">
                    <a16:rowId xmlns:a16="http://schemas.microsoft.com/office/drawing/2014/main" val="165258003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0.250</a:t>
                      </a:r>
                    </a:p>
                  </a:txBody>
                  <a:tcPr marL="6350" marR="6350" marT="6350" marB="0" anchor="ctr"/>
                </a:tc>
                <a:extLst>
                  <a:ext uri="{0D108BD9-81ED-4DB2-BD59-A6C34878D82A}">
                    <a16:rowId xmlns:a16="http://schemas.microsoft.com/office/drawing/2014/main" val="2446835708"/>
                  </a:ext>
                </a:extLst>
              </a:tr>
              <a:tr h="370840">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0.247</a:t>
                      </a:r>
                    </a:p>
                  </a:txBody>
                  <a:tcPr marL="6350" marR="6350" marT="6350" marB="0" anchor="ctr"/>
                </a:tc>
                <a:extLst>
                  <a:ext uri="{0D108BD9-81ED-4DB2-BD59-A6C34878D82A}">
                    <a16:rowId xmlns:a16="http://schemas.microsoft.com/office/drawing/2014/main" val="105747071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0.240</a:t>
                      </a:r>
                    </a:p>
                  </a:txBody>
                  <a:tcPr marL="6350" marR="6350" marT="6350" marB="0" anchor="ctr"/>
                </a:tc>
                <a:extLst>
                  <a:ext uri="{0D108BD9-81ED-4DB2-BD59-A6C34878D82A}">
                    <a16:rowId xmlns:a16="http://schemas.microsoft.com/office/drawing/2014/main" val="1183392987"/>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0.232</a:t>
                      </a:r>
                    </a:p>
                  </a:txBody>
                  <a:tcPr marL="6350" marR="6350" marT="6350" marB="0" anchor="ctr"/>
                </a:tc>
                <a:extLst>
                  <a:ext uri="{0D108BD9-81ED-4DB2-BD59-A6C34878D82A}">
                    <a16:rowId xmlns:a16="http://schemas.microsoft.com/office/drawing/2014/main" val="2075138198"/>
                  </a:ext>
                </a:extLst>
              </a:tr>
            </a:tbl>
          </a:graphicData>
        </a:graphic>
      </p:graphicFrame>
      <p:graphicFrame>
        <p:nvGraphicFramePr>
          <p:cNvPr id="3" name="Table 2">
            <a:extLst>
              <a:ext uri="{FF2B5EF4-FFF2-40B4-BE49-F238E27FC236}">
                <a16:creationId xmlns:a16="http://schemas.microsoft.com/office/drawing/2014/main" id="{E3171C37-BBB0-A640-C99C-E2F2FF054037}"/>
              </a:ext>
            </a:extLst>
          </p:cNvPr>
          <p:cNvGraphicFramePr>
            <a:graphicFrameLocks noGrp="1"/>
          </p:cNvGraphicFramePr>
          <p:nvPr>
            <p:extLst>
              <p:ext uri="{D42A27DB-BD31-4B8C-83A1-F6EECF244321}">
                <p14:modId xmlns:p14="http://schemas.microsoft.com/office/powerpoint/2010/main" val="3830204689"/>
              </p:ext>
            </p:extLst>
          </p:nvPr>
        </p:nvGraphicFramePr>
        <p:xfrm>
          <a:off x="2774731" y="3896376"/>
          <a:ext cx="6515080" cy="2308597"/>
        </p:xfrm>
        <a:graphic>
          <a:graphicData uri="http://schemas.openxmlformats.org/drawingml/2006/table">
            <a:tbl>
              <a:tblPr firstRow="1" bandRow="1">
                <a:tableStyleId>{5C22544A-7EE6-4342-B048-85BDC9FD1C3A}</a:tableStyleId>
              </a:tblPr>
              <a:tblGrid>
                <a:gridCol w="3983421">
                  <a:extLst>
                    <a:ext uri="{9D8B030D-6E8A-4147-A177-3AD203B41FA5}">
                      <a16:colId xmlns:a16="http://schemas.microsoft.com/office/drawing/2014/main" val="3009723293"/>
                    </a:ext>
                  </a:extLst>
                </a:gridCol>
                <a:gridCol w="2531659">
                  <a:extLst>
                    <a:ext uri="{9D8B030D-6E8A-4147-A177-3AD203B41FA5}">
                      <a16:colId xmlns:a16="http://schemas.microsoft.com/office/drawing/2014/main" val="1795328359"/>
                    </a:ext>
                  </a:extLst>
                </a:gridCol>
              </a:tblGrid>
              <a:tr h="393511">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Characteristics</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Drive-ability</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254962844"/>
                  </a:ext>
                </a:extLst>
              </a:tr>
              <a:tr h="319181">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0.184</a:t>
                      </a:r>
                    </a:p>
                  </a:txBody>
                  <a:tcPr marL="6350" marR="6350" marT="6350" marB="0" anchor="ctr"/>
                </a:tc>
                <a:extLst>
                  <a:ext uri="{0D108BD9-81ED-4DB2-BD59-A6C34878D82A}">
                    <a16:rowId xmlns:a16="http://schemas.microsoft.com/office/drawing/2014/main" val="3634770921"/>
                  </a:ext>
                </a:extLst>
              </a:tr>
              <a:tr h="319181">
                <a:tc>
                  <a:txBody>
                    <a:bodyPr/>
                    <a:lstStyle/>
                    <a:p>
                      <a:pPr algn="ctr" fontAlgn="b"/>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Creamy</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0.153</a:t>
                      </a:r>
                    </a:p>
                  </a:txBody>
                  <a:tcPr marL="6350" marR="6350" marT="6350" marB="0" anchor="ctr"/>
                </a:tc>
                <a:extLst>
                  <a:ext uri="{0D108BD9-81ED-4DB2-BD59-A6C34878D82A}">
                    <a16:rowId xmlns:a16="http://schemas.microsoft.com/office/drawing/2014/main" val="1652580038"/>
                  </a:ext>
                </a:extLst>
              </a:tr>
              <a:tr h="319181">
                <a:tc>
                  <a:txBody>
                    <a:bodyPr/>
                    <a:lstStyle/>
                    <a:p>
                      <a:pPr algn="ctr" fontAlgn="b"/>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Citrus</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0.132</a:t>
                      </a:r>
                    </a:p>
                  </a:txBody>
                  <a:tcPr marL="6350" marR="6350" marT="6350" marB="0" anchor="ctr"/>
                </a:tc>
                <a:extLst>
                  <a:ext uri="{0D108BD9-81ED-4DB2-BD59-A6C34878D82A}">
                    <a16:rowId xmlns:a16="http://schemas.microsoft.com/office/drawing/2014/main" val="2446835708"/>
                  </a:ext>
                </a:extLst>
              </a:tr>
              <a:tr h="319181">
                <a:tc>
                  <a:txBody>
                    <a:bodyPr/>
                    <a:lstStyle/>
                    <a:p>
                      <a:pPr algn="ctr" fontAlgn="b"/>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Caring</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0.132</a:t>
                      </a:r>
                    </a:p>
                  </a:txBody>
                  <a:tcPr marL="6350" marR="6350" marT="6350" marB="0" anchor="ctr"/>
                </a:tc>
                <a:extLst>
                  <a:ext uri="{0D108BD9-81ED-4DB2-BD59-A6C34878D82A}">
                    <a16:rowId xmlns:a16="http://schemas.microsoft.com/office/drawing/2014/main" val="1057470718"/>
                  </a:ext>
                </a:extLst>
              </a:tr>
              <a:tr h="319181">
                <a:tc>
                  <a:txBody>
                    <a:bodyPr/>
                    <a:lstStyle/>
                    <a:p>
                      <a:pPr algn="ctr" fontAlgn="b"/>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Light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0.124</a:t>
                      </a:r>
                    </a:p>
                  </a:txBody>
                  <a:tcPr marL="6350" marR="6350" marT="6350" marB="0" anchor="ctr"/>
                </a:tc>
                <a:extLst>
                  <a:ext uri="{0D108BD9-81ED-4DB2-BD59-A6C34878D82A}">
                    <a16:rowId xmlns:a16="http://schemas.microsoft.com/office/drawing/2014/main" val="1183392987"/>
                  </a:ext>
                </a:extLst>
              </a:tr>
              <a:tr h="319181">
                <a:tc>
                  <a:txBody>
                    <a:bodyPr/>
                    <a:lstStyle/>
                    <a:p>
                      <a:pPr algn="ctr" fontAlgn="b"/>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Clean</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0.122</a:t>
                      </a:r>
                    </a:p>
                  </a:txBody>
                  <a:tcPr marL="6350" marR="6350" marT="6350" marB="0" anchor="ctr"/>
                </a:tc>
                <a:extLst>
                  <a:ext uri="{0D108BD9-81ED-4DB2-BD59-A6C34878D82A}">
                    <a16:rowId xmlns:a16="http://schemas.microsoft.com/office/drawing/2014/main" val="2075138198"/>
                  </a:ext>
                </a:extLst>
              </a:tr>
            </a:tbl>
          </a:graphicData>
        </a:graphic>
      </p:graphicFrame>
      <p:sp>
        <p:nvSpPr>
          <p:cNvPr id="8" name="TextBox 7">
            <a:extLst>
              <a:ext uri="{FF2B5EF4-FFF2-40B4-BE49-F238E27FC236}">
                <a16:creationId xmlns:a16="http://schemas.microsoft.com/office/drawing/2014/main" id="{AB5A1A8C-0BEE-5D4B-093E-08453ACE0485}"/>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
        <p:nvSpPr>
          <p:cNvPr id="9" name="Rectangle 8">
            <a:extLst>
              <a:ext uri="{FF2B5EF4-FFF2-40B4-BE49-F238E27FC236}">
                <a16:creationId xmlns:a16="http://schemas.microsoft.com/office/drawing/2014/main" id="{28A2D764-DA0A-3C50-92D4-573F7647F957}"/>
              </a:ext>
            </a:extLst>
          </p:cNvPr>
          <p:cNvSpPr/>
          <p:nvPr/>
        </p:nvSpPr>
        <p:spPr>
          <a:xfrm>
            <a:off x="291952" y="2228194"/>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Top Drivers</a:t>
            </a:r>
          </a:p>
          <a:p>
            <a:pPr algn="ctr"/>
            <a:r>
              <a:rPr lang="en-IN" sz="1400" i="1" dirty="0">
                <a:solidFill>
                  <a:schemeClr val="tx1"/>
                </a:solidFill>
                <a:latin typeface="Arial" panose="020B0604020202020204" pitchFamily="34" charset="0"/>
                <a:cs typeface="Arial" panose="020B0604020202020204" pitchFamily="34" charset="0"/>
              </a:rPr>
              <a:t>In hierarchical order</a:t>
            </a:r>
            <a:endParaRPr lang="en-US" sz="1400" i="1"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9A20135-A057-DF45-8535-DEA87185D9E8}"/>
              </a:ext>
            </a:extLst>
          </p:cNvPr>
          <p:cNvSpPr/>
          <p:nvPr/>
        </p:nvSpPr>
        <p:spPr>
          <a:xfrm>
            <a:off x="323484" y="4913587"/>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Secondary Drivers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In hierarchical order</a:t>
            </a:r>
            <a:endParaRPr kumimoji="0" lang="en-US"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p:txBody>
      </p:sp>
      <p:sp>
        <p:nvSpPr>
          <p:cNvPr id="11" name="Arrow: Down 10">
            <a:extLst>
              <a:ext uri="{FF2B5EF4-FFF2-40B4-BE49-F238E27FC236}">
                <a16:creationId xmlns:a16="http://schemas.microsoft.com/office/drawing/2014/main" id="{8E3D6F1D-80F0-C22A-6C97-264B94C83CB2}"/>
              </a:ext>
            </a:extLst>
          </p:cNvPr>
          <p:cNvSpPr/>
          <p:nvPr/>
        </p:nvSpPr>
        <p:spPr>
          <a:xfrm>
            <a:off x="2921877" y="1784712"/>
            <a:ext cx="336331" cy="166359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9E00E42-E37D-55F0-6C28-958A4153A5AE}"/>
              </a:ext>
            </a:extLst>
          </p:cNvPr>
          <p:cNvSpPr/>
          <p:nvPr/>
        </p:nvSpPr>
        <p:spPr>
          <a:xfrm>
            <a:off x="2906111" y="4365066"/>
            <a:ext cx="336331" cy="182995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46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391339" cy="369332"/>
            </a:xfrm>
            <a:prstGeom prst="rect">
              <a:avLst/>
            </a:prstGeom>
            <a:grpFill/>
          </p:spPr>
          <p:txBody>
            <a:bodyPr wrap="none" rtlCol="0">
              <a:spAutoFit/>
            </a:bodyPr>
            <a:lstStyle/>
            <a:p>
              <a:r>
                <a:rPr lang="en-IN" dirty="0">
                  <a:solidFill>
                    <a:schemeClr val="bg1"/>
                  </a:solidFill>
                </a:rPr>
                <a:t>Drivers of Overall Fragrance – In Wash</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4223401406"/>
              </p:ext>
            </p:extLst>
          </p:nvPr>
        </p:nvGraphicFramePr>
        <p:xfrm>
          <a:off x="2032000" y="787742"/>
          <a:ext cx="8128000" cy="52825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9723293"/>
                    </a:ext>
                  </a:extLst>
                </a:gridCol>
                <a:gridCol w="4064000">
                  <a:extLst>
                    <a:ext uri="{9D8B030D-6E8A-4147-A177-3AD203B41FA5}">
                      <a16:colId xmlns:a16="http://schemas.microsoft.com/office/drawing/2014/main" val="1795328359"/>
                    </a:ext>
                  </a:extLst>
                </a:gridCol>
              </a:tblGrid>
              <a:tr h="229399">
                <a:tc>
                  <a:txBody>
                    <a:bodyPr/>
                    <a:lstStyle/>
                    <a:p>
                      <a:pPr algn="ctr"/>
                      <a:r>
                        <a:rPr lang="en-IN" sz="1600" dirty="0">
                          <a:latin typeface="Arial" panose="020B0604020202020204" pitchFamily="34" charset="0"/>
                          <a:cs typeface="Arial" panose="020B0604020202020204" pitchFamily="34" charset="0"/>
                        </a:rPr>
                        <a:t>Characteristics</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IN" sz="1600" dirty="0">
                          <a:latin typeface="Arial" panose="020B0604020202020204" pitchFamily="34" charset="0"/>
                          <a:cs typeface="Arial" panose="020B0604020202020204" pitchFamily="34" charset="0"/>
                        </a:rPr>
                        <a:t>Drive-ability</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176687">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0.258</a:t>
                      </a:r>
                    </a:p>
                  </a:txBody>
                  <a:tcPr marL="6350" marR="6350" marT="6350" marB="0" anchor="ctr"/>
                </a:tc>
                <a:extLst>
                  <a:ext uri="{0D108BD9-81ED-4DB2-BD59-A6C34878D82A}">
                    <a16:rowId xmlns:a16="http://schemas.microsoft.com/office/drawing/2014/main" val="165258003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0.250</a:t>
                      </a:r>
                    </a:p>
                  </a:txBody>
                  <a:tcPr marL="6350" marR="6350" marT="6350" marB="0" anchor="ctr"/>
                </a:tc>
                <a:extLst>
                  <a:ext uri="{0D108BD9-81ED-4DB2-BD59-A6C34878D82A}">
                    <a16:rowId xmlns:a16="http://schemas.microsoft.com/office/drawing/2014/main" val="33282829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0.247</a:t>
                      </a:r>
                    </a:p>
                  </a:txBody>
                  <a:tcPr marL="6350" marR="6350" marT="6350" marB="0" anchor="ctr"/>
                </a:tc>
                <a:extLst>
                  <a:ext uri="{0D108BD9-81ED-4DB2-BD59-A6C34878D82A}">
                    <a16:rowId xmlns:a16="http://schemas.microsoft.com/office/drawing/2014/main" val="306536824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0.240</a:t>
                      </a:r>
                    </a:p>
                  </a:txBody>
                  <a:tcPr marL="6350" marR="6350" marT="6350" marB="0" anchor="ctr"/>
                </a:tc>
                <a:extLst>
                  <a:ext uri="{0D108BD9-81ED-4DB2-BD59-A6C34878D82A}">
                    <a16:rowId xmlns:a16="http://schemas.microsoft.com/office/drawing/2014/main" val="180460117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0.232</a:t>
                      </a:r>
                    </a:p>
                  </a:txBody>
                  <a:tcPr marL="6350" marR="6350" marT="6350" marB="0" anchor="ctr"/>
                </a:tc>
                <a:extLst>
                  <a:ext uri="{0D108BD9-81ED-4DB2-BD59-A6C34878D82A}">
                    <a16:rowId xmlns:a16="http://schemas.microsoft.com/office/drawing/2014/main" val="392578390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0.184</a:t>
                      </a:r>
                    </a:p>
                  </a:txBody>
                  <a:tcPr marL="6350" marR="6350" marT="6350" marB="0" anchor="ctr"/>
                </a:tc>
                <a:extLst>
                  <a:ext uri="{0D108BD9-81ED-4DB2-BD59-A6C34878D82A}">
                    <a16:rowId xmlns:a16="http://schemas.microsoft.com/office/drawing/2014/main" val="56149992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Creamy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0.153</a:t>
                      </a:r>
                    </a:p>
                  </a:txBody>
                  <a:tcPr marL="6350" marR="6350" marT="6350" marB="0" anchor="ctr"/>
                </a:tc>
                <a:extLst>
                  <a:ext uri="{0D108BD9-81ED-4DB2-BD59-A6C34878D82A}">
                    <a16:rowId xmlns:a16="http://schemas.microsoft.com/office/drawing/2014/main" val="3694433510"/>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Citrus</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0.132</a:t>
                      </a:r>
                    </a:p>
                  </a:txBody>
                  <a:tcPr marL="6350" marR="6350" marT="6350" marB="0" anchor="ctr"/>
                </a:tc>
                <a:extLst>
                  <a:ext uri="{0D108BD9-81ED-4DB2-BD59-A6C34878D82A}">
                    <a16:rowId xmlns:a16="http://schemas.microsoft.com/office/drawing/2014/main" val="3564118821"/>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Caring</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0.132</a:t>
                      </a:r>
                    </a:p>
                  </a:txBody>
                  <a:tcPr marL="6350" marR="6350" marT="6350" marB="0" anchor="ctr"/>
                </a:tc>
                <a:extLst>
                  <a:ext uri="{0D108BD9-81ED-4DB2-BD59-A6C34878D82A}">
                    <a16:rowId xmlns:a16="http://schemas.microsoft.com/office/drawing/2014/main" val="393921993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Light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0.124</a:t>
                      </a:r>
                    </a:p>
                  </a:txBody>
                  <a:tcPr marL="6350" marR="6350" marT="6350" marB="0" anchor="ctr"/>
                </a:tc>
                <a:extLst>
                  <a:ext uri="{0D108BD9-81ED-4DB2-BD59-A6C34878D82A}">
                    <a16:rowId xmlns:a16="http://schemas.microsoft.com/office/drawing/2014/main" val="238361878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Clean</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0.122</a:t>
                      </a:r>
                    </a:p>
                  </a:txBody>
                  <a:tcPr marL="6350" marR="6350" marT="6350" marB="0" anchor="ctr"/>
                </a:tc>
                <a:extLst>
                  <a:ext uri="{0D108BD9-81ED-4DB2-BD59-A6C34878D82A}">
                    <a16:rowId xmlns:a16="http://schemas.microsoft.com/office/drawing/2014/main" val="380178614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Sticky Sweet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0.118</a:t>
                      </a:r>
                    </a:p>
                  </a:txBody>
                  <a:tcPr marL="6350" marR="6350" marT="6350" marB="0" anchor="ctr"/>
                </a:tc>
                <a:extLst>
                  <a:ext uri="{0D108BD9-81ED-4DB2-BD59-A6C34878D82A}">
                    <a16:rowId xmlns:a16="http://schemas.microsoft.com/office/drawing/2014/main" val="116991762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New</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0.111</a:t>
                      </a:r>
                    </a:p>
                  </a:txBody>
                  <a:tcPr marL="6350" marR="6350" marT="6350" marB="0" anchor="ctr"/>
                </a:tc>
                <a:extLst>
                  <a:ext uri="{0D108BD9-81ED-4DB2-BD59-A6C34878D82A}">
                    <a16:rowId xmlns:a16="http://schemas.microsoft.com/office/drawing/2014/main" val="1935347870"/>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Edible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0.103</a:t>
                      </a:r>
                    </a:p>
                  </a:txBody>
                  <a:tcPr marL="6350" marR="6350" marT="6350" marB="0" anchor="ctr"/>
                </a:tc>
                <a:extLst>
                  <a:ext uri="{0D108BD9-81ED-4DB2-BD59-A6C34878D82A}">
                    <a16:rowId xmlns:a16="http://schemas.microsoft.com/office/drawing/2014/main" val="404267755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Baby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0.102</a:t>
                      </a:r>
                    </a:p>
                  </a:txBody>
                  <a:tcPr marL="6350" marR="6350" marT="6350" marB="0" anchor="ctr"/>
                </a:tc>
                <a:extLst>
                  <a:ext uri="{0D108BD9-81ED-4DB2-BD59-A6C34878D82A}">
                    <a16:rowId xmlns:a16="http://schemas.microsoft.com/office/drawing/2014/main" val="237478965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Pure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0.084</a:t>
                      </a:r>
                    </a:p>
                  </a:txBody>
                  <a:tcPr marL="6350" marR="6350" marT="6350" marB="0" anchor="ctr"/>
                </a:tc>
                <a:extLst>
                  <a:ext uri="{0D108BD9-81ED-4DB2-BD59-A6C34878D82A}">
                    <a16:rowId xmlns:a16="http://schemas.microsoft.com/office/drawing/2014/main" val="1872973983"/>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Soapy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0.082</a:t>
                      </a:r>
                    </a:p>
                  </a:txBody>
                  <a:tcPr marL="6350" marR="6350" marT="6350" marB="0" anchor="ctr"/>
                </a:tc>
                <a:extLst>
                  <a:ext uri="{0D108BD9-81ED-4DB2-BD59-A6C34878D82A}">
                    <a16:rowId xmlns:a16="http://schemas.microsoft.com/office/drawing/2014/main" val="212499175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Green</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0.081</a:t>
                      </a:r>
                    </a:p>
                  </a:txBody>
                  <a:tcPr marL="6350" marR="6350" marT="6350" marB="0" anchor="ctr"/>
                </a:tc>
                <a:extLst>
                  <a:ext uri="{0D108BD9-81ED-4DB2-BD59-A6C34878D82A}">
                    <a16:rowId xmlns:a16="http://schemas.microsoft.com/office/drawing/2014/main" val="116400942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Feminine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0.080</a:t>
                      </a:r>
                    </a:p>
                  </a:txBody>
                  <a:tcPr marL="6350" marR="6350" marT="6350" marB="0" anchor="ctr"/>
                </a:tc>
                <a:extLst>
                  <a:ext uri="{0D108BD9-81ED-4DB2-BD59-A6C34878D82A}">
                    <a16:rowId xmlns:a16="http://schemas.microsoft.com/office/drawing/2014/main" val="899453545"/>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Moisturizing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0.075</a:t>
                      </a:r>
                    </a:p>
                  </a:txBody>
                  <a:tcPr marL="6350" marR="6350" marT="6350" marB="0" anchor="ctr"/>
                </a:tc>
                <a:extLst>
                  <a:ext uri="{0D108BD9-81ED-4DB2-BD59-A6C34878D82A}">
                    <a16:rowId xmlns:a16="http://schemas.microsoft.com/office/drawing/2014/main" val="16504328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Overpowering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0.061</a:t>
                      </a:r>
                    </a:p>
                  </a:txBody>
                  <a:tcPr marL="6350" marR="6350" marT="6350" marB="0" anchor="ctr"/>
                </a:tc>
                <a:extLst>
                  <a:ext uri="{0D108BD9-81ED-4DB2-BD59-A6C34878D82A}">
                    <a16:rowId xmlns:a16="http://schemas.microsoft.com/office/drawing/2014/main" val="151094394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Classical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0.057</a:t>
                      </a:r>
                    </a:p>
                  </a:txBody>
                  <a:tcPr marL="6350" marR="6350" marT="6350" marB="0" anchor="ctr"/>
                </a:tc>
                <a:extLst>
                  <a:ext uri="{0D108BD9-81ED-4DB2-BD59-A6C34878D82A}">
                    <a16:rowId xmlns:a16="http://schemas.microsoft.com/office/drawing/2014/main" val="363228866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Neutral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0.056</a:t>
                      </a:r>
                    </a:p>
                  </a:txBody>
                  <a:tcPr marL="6350" marR="6350" marT="6350" marB="0" anchor="ctr"/>
                </a:tc>
                <a:extLst>
                  <a:ext uri="{0D108BD9-81ED-4DB2-BD59-A6C34878D82A}">
                    <a16:rowId xmlns:a16="http://schemas.microsoft.com/office/drawing/2014/main" val="382767165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Aggressive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0.048</a:t>
                      </a:r>
                    </a:p>
                  </a:txBody>
                  <a:tcPr marL="6350" marR="6350" marT="6350" marB="0" anchor="ctr"/>
                </a:tc>
                <a:extLst>
                  <a:ext uri="{0D108BD9-81ED-4DB2-BD59-A6C34878D82A}">
                    <a16:rowId xmlns:a16="http://schemas.microsoft.com/office/drawing/2014/main" val="4293728519"/>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Artificial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0.047</a:t>
                      </a:r>
                    </a:p>
                  </a:txBody>
                  <a:tcPr marL="6350" marR="6350" marT="6350" marB="0" anchor="ctr"/>
                </a:tc>
                <a:extLst>
                  <a:ext uri="{0D108BD9-81ED-4DB2-BD59-A6C34878D82A}">
                    <a16:rowId xmlns:a16="http://schemas.microsoft.com/office/drawing/2014/main" val="244683570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Antiseptic</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0.022</a:t>
                      </a:r>
                    </a:p>
                  </a:txBody>
                  <a:tcPr marL="6350" marR="6350" marT="6350" marB="0" anchor="ctr"/>
                </a:tc>
                <a:extLst>
                  <a:ext uri="{0D108BD9-81ED-4DB2-BD59-A6C34878D82A}">
                    <a16:rowId xmlns:a16="http://schemas.microsoft.com/office/drawing/2014/main" val="105747071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Sour</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0.017</a:t>
                      </a:r>
                    </a:p>
                  </a:txBody>
                  <a:tcPr marL="6350" marR="6350" marT="6350" marB="0" anchor="ctr"/>
                </a:tc>
                <a:extLst>
                  <a:ext uri="{0D108BD9-81ED-4DB2-BD59-A6C34878D82A}">
                    <a16:rowId xmlns:a16="http://schemas.microsoft.com/office/drawing/2014/main" val="118339298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Masculine</a:t>
                      </a:r>
                    </a:p>
                  </a:txBody>
                  <a:tcPr marL="6350" marR="6350" marT="6350"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0.009</a:t>
                      </a:r>
                    </a:p>
                  </a:txBody>
                  <a:tcPr marL="6350" marR="6350" marT="6350" marB="0" anchor="ctr"/>
                </a:tc>
                <a:extLst>
                  <a:ext uri="{0D108BD9-81ED-4DB2-BD59-A6C34878D82A}">
                    <a16:rowId xmlns:a16="http://schemas.microsoft.com/office/drawing/2014/main" val="2075138198"/>
                  </a:ext>
                </a:extLst>
              </a:tr>
            </a:tbl>
          </a:graphicData>
        </a:graphic>
      </p:graphicFrame>
      <p:sp>
        <p:nvSpPr>
          <p:cNvPr id="3" name="TextBox 2">
            <a:extLst>
              <a:ext uri="{FF2B5EF4-FFF2-40B4-BE49-F238E27FC236}">
                <a16:creationId xmlns:a16="http://schemas.microsoft.com/office/drawing/2014/main" id="{AA86CEE4-C2F7-C47C-317C-5A861D0866C1}"/>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Tree>
    <p:extLst>
      <p:ext uri="{BB962C8B-B14F-4D97-AF65-F5344CB8AC3E}">
        <p14:creationId xmlns:p14="http://schemas.microsoft.com/office/powerpoint/2010/main" val="248659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220187" cy="369332"/>
            </a:xfrm>
            <a:prstGeom prst="rect">
              <a:avLst/>
            </a:prstGeom>
            <a:grpFill/>
          </p:spPr>
          <p:txBody>
            <a:bodyPr wrap="none" rtlCol="0">
              <a:spAutoFit/>
            </a:bodyPr>
            <a:lstStyle/>
            <a:p>
              <a:r>
                <a:rPr lang="en-IN" dirty="0">
                  <a:solidFill>
                    <a:schemeClr val="bg1"/>
                  </a:solidFill>
                </a:rPr>
                <a:t>Fragrance Characteristics – In-wash</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88247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88247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5" name="AutoShape 3">
            <a:extLst>
              <a:ext uri="{FF2B5EF4-FFF2-40B4-BE49-F238E27FC236}">
                <a16:creationId xmlns:a16="http://schemas.microsoft.com/office/drawing/2014/main" id="{1A795C48-D71B-C2F2-F87A-650B01BBC452}"/>
              </a:ext>
            </a:extLst>
          </p:cNvPr>
          <p:cNvSpPr>
            <a:spLocks noChangeAspect="1" noChangeArrowheads="1" noTextEdit="1"/>
          </p:cNvSpPr>
          <p:nvPr/>
        </p:nvSpPr>
        <p:spPr bwMode="auto">
          <a:xfrm>
            <a:off x="0" y="277813"/>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B9116DBF-A9E1-9D67-38E9-CB4DDD28F97E}"/>
              </a:ext>
            </a:extLst>
          </p:cNvPr>
          <p:cNvSpPr>
            <a:spLocks noChangeArrowheads="1"/>
          </p:cNvSpPr>
          <p:nvPr/>
        </p:nvSpPr>
        <p:spPr bwMode="auto">
          <a:xfrm>
            <a:off x="47625" y="325438"/>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 name="Rectangle 6">
            <a:extLst>
              <a:ext uri="{FF2B5EF4-FFF2-40B4-BE49-F238E27FC236}">
                <a16:creationId xmlns:a16="http://schemas.microsoft.com/office/drawing/2014/main" id="{1AB3B92F-0B17-A15C-39F5-3AAAAB2FE672}"/>
              </a:ext>
            </a:extLst>
          </p:cNvPr>
          <p:cNvSpPr>
            <a:spLocks noChangeArrowheads="1"/>
          </p:cNvSpPr>
          <p:nvPr/>
        </p:nvSpPr>
        <p:spPr bwMode="auto">
          <a:xfrm>
            <a:off x="47625" y="901518"/>
            <a:ext cx="12106275" cy="5913829"/>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 name="Rectangle 9">
            <a:extLst>
              <a:ext uri="{FF2B5EF4-FFF2-40B4-BE49-F238E27FC236}">
                <a16:creationId xmlns:a16="http://schemas.microsoft.com/office/drawing/2014/main" id="{4D6AF6F4-4B30-F39A-B274-AB0EDAA5467F}"/>
              </a:ext>
            </a:extLst>
          </p:cNvPr>
          <p:cNvSpPr>
            <a:spLocks noChangeArrowheads="1"/>
          </p:cNvSpPr>
          <p:nvPr/>
        </p:nvSpPr>
        <p:spPr bwMode="auto">
          <a:xfrm>
            <a:off x="4000500" y="4903998"/>
            <a:ext cx="95250"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2" name="Rectangle 10">
            <a:extLst>
              <a:ext uri="{FF2B5EF4-FFF2-40B4-BE49-F238E27FC236}">
                <a16:creationId xmlns:a16="http://schemas.microsoft.com/office/drawing/2014/main" id="{2E706D6D-CDD1-B6BF-20BD-C7AF5F906FD3}"/>
              </a:ext>
            </a:extLst>
          </p:cNvPr>
          <p:cNvSpPr>
            <a:spLocks noChangeArrowheads="1"/>
          </p:cNvSpPr>
          <p:nvPr/>
        </p:nvSpPr>
        <p:spPr bwMode="auto">
          <a:xfrm>
            <a:off x="4000500" y="4903998"/>
            <a:ext cx="95250"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 name="Rectangle 11">
            <a:extLst>
              <a:ext uri="{FF2B5EF4-FFF2-40B4-BE49-F238E27FC236}">
                <a16:creationId xmlns:a16="http://schemas.microsoft.com/office/drawing/2014/main" id="{45A42FC3-E82F-FD8A-C710-283627F517AF}"/>
              </a:ext>
            </a:extLst>
          </p:cNvPr>
          <p:cNvSpPr>
            <a:spLocks noChangeArrowheads="1"/>
          </p:cNvSpPr>
          <p:nvPr/>
        </p:nvSpPr>
        <p:spPr bwMode="auto">
          <a:xfrm>
            <a:off x="3650981" y="5016711"/>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highlight>
                  <a:srgbClr val="FFFF00"/>
                </a:highlight>
                <a:latin typeface="Arial" panose="020B0604020202020204" pitchFamily="34" charset="0"/>
              </a:rPr>
              <a:t>GV45</a:t>
            </a:r>
            <a:endParaRPr kumimoji="0" lang="en-US" altLang="en-US" sz="2800" b="1" i="0" u="none" strike="noStrike" cap="none" normalizeH="0" baseline="0" dirty="0">
              <a:ln>
                <a:noFill/>
              </a:ln>
              <a:solidFill>
                <a:srgbClr val="C00000"/>
              </a:solidFill>
              <a:effectLst/>
              <a:highlight>
                <a:srgbClr val="FFFF00"/>
              </a:highlight>
              <a:latin typeface="Arial" panose="020B0604020202020204" pitchFamily="34" charset="0"/>
            </a:endParaRPr>
          </a:p>
        </p:txBody>
      </p:sp>
      <p:sp>
        <p:nvSpPr>
          <p:cNvPr id="34" name="Rectangle 12">
            <a:extLst>
              <a:ext uri="{FF2B5EF4-FFF2-40B4-BE49-F238E27FC236}">
                <a16:creationId xmlns:a16="http://schemas.microsoft.com/office/drawing/2014/main" id="{9898680B-0A62-43BD-B911-0F273209B477}"/>
              </a:ext>
            </a:extLst>
          </p:cNvPr>
          <p:cNvSpPr>
            <a:spLocks noChangeArrowheads="1"/>
          </p:cNvSpPr>
          <p:nvPr/>
        </p:nvSpPr>
        <p:spPr bwMode="auto">
          <a:xfrm>
            <a:off x="2289175" y="1222586"/>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5" name="Rectangle 13">
            <a:extLst>
              <a:ext uri="{FF2B5EF4-FFF2-40B4-BE49-F238E27FC236}">
                <a16:creationId xmlns:a16="http://schemas.microsoft.com/office/drawing/2014/main" id="{A0DE38BF-9602-A10F-42B6-95EC6C3CB9E4}"/>
              </a:ext>
            </a:extLst>
          </p:cNvPr>
          <p:cNvSpPr>
            <a:spLocks noChangeArrowheads="1"/>
          </p:cNvSpPr>
          <p:nvPr/>
        </p:nvSpPr>
        <p:spPr bwMode="auto">
          <a:xfrm>
            <a:off x="2289175" y="1222586"/>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6" name="Rectangle 14">
            <a:extLst>
              <a:ext uri="{FF2B5EF4-FFF2-40B4-BE49-F238E27FC236}">
                <a16:creationId xmlns:a16="http://schemas.microsoft.com/office/drawing/2014/main" id="{57E06D7E-BABE-939E-42F5-BFCADBE156A2}"/>
              </a:ext>
            </a:extLst>
          </p:cNvPr>
          <p:cNvSpPr>
            <a:spLocks noChangeArrowheads="1"/>
          </p:cNvSpPr>
          <p:nvPr/>
        </p:nvSpPr>
        <p:spPr bwMode="auto">
          <a:xfrm>
            <a:off x="2174875" y="1014623"/>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FE15</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37" name="Rectangle 15">
            <a:extLst>
              <a:ext uri="{FF2B5EF4-FFF2-40B4-BE49-F238E27FC236}">
                <a16:creationId xmlns:a16="http://schemas.microsoft.com/office/drawing/2014/main" id="{7776DB89-E58E-3761-9144-9B94C6439241}"/>
              </a:ext>
            </a:extLst>
          </p:cNvPr>
          <p:cNvSpPr>
            <a:spLocks noChangeArrowheads="1"/>
          </p:cNvSpPr>
          <p:nvPr/>
        </p:nvSpPr>
        <p:spPr bwMode="auto">
          <a:xfrm>
            <a:off x="4256088" y="4875423"/>
            <a:ext cx="95250"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8" name="Rectangle 16">
            <a:extLst>
              <a:ext uri="{FF2B5EF4-FFF2-40B4-BE49-F238E27FC236}">
                <a16:creationId xmlns:a16="http://schemas.microsoft.com/office/drawing/2014/main" id="{3BB22414-4A2B-2C62-5946-159D5C36DF15}"/>
              </a:ext>
            </a:extLst>
          </p:cNvPr>
          <p:cNvSpPr>
            <a:spLocks noChangeArrowheads="1"/>
          </p:cNvSpPr>
          <p:nvPr/>
        </p:nvSpPr>
        <p:spPr bwMode="auto">
          <a:xfrm>
            <a:off x="4256088" y="4875423"/>
            <a:ext cx="95250"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 name="Rectangle 17">
            <a:extLst>
              <a:ext uri="{FF2B5EF4-FFF2-40B4-BE49-F238E27FC236}">
                <a16:creationId xmlns:a16="http://schemas.microsoft.com/office/drawing/2014/main" id="{76B17E3B-087D-E4CB-D031-FF159EBC8408}"/>
              </a:ext>
            </a:extLst>
          </p:cNvPr>
          <p:cNvSpPr>
            <a:spLocks noChangeArrowheads="1"/>
          </p:cNvSpPr>
          <p:nvPr/>
        </p:nvSpPr>
        <p:spPr bwMode="auto">
          <a:xfrm>
            <a:off x="4165438" y="5008171"/>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ML03</a:t>
            </a:r>
          </a:p>
        </p:txBody>
      </p:sp>
      <p:sp>
        <p:nvSpPr>
          <p:cNvPr id="40" name="Rectangle 18">
            <a:extLst>
              <a:ext uri="{FF2B5EF4-FFF2-40B4-BE49-F238E27FC236}">
                <a16:creationId xmlns:a16="http://schemas.microsoft.com/office/drawing/2014/main" id="{618DD3EB-BB84-8444-FF78-09189A4FD8A7}"/>
              </a:ext>
            </a:extLst>
          </p:cNvPr>
          <p:cNvSpPr>
            <a:spLocks noChangeArrowheads="1"/>
          </p:cNvSpPr>
          <p:nvPr/>
        </p:nvSpPr>
        <p:spPr bwMode="auto">
          <a:xfrm>
            <a:off x="7358063" y="2841836"/>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1" name="Rectangle 19">
            <a:extLst>
              <a:ext uri="{FF2B5EF4-FFF2-40B4-BE49-F238E27FC236}">
                <a16:creationId xmlns:a16="http://schemas.microsoft.com/office/drawing/2014/main" id="{9DA87CCB-B865-BDC7-1E00-BA1934817C1F}"/>
              </a:ext>
            </a:extLst>
          </p:cNvPr>
          <p:cNvSpPr>
            <a:spLocks noChangeArrowheads="1"/>
          </p:cNvSpPr>
          <p:nvPr/>
        </p:nvSpPr>
        <p:spPr bwMode="auto">
          <a:xfrm>
            <a:off x="7358063" y="2841836"/>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2" name="Rectangle 20">
            <a:extLst>
              <a:ext uri="{FF2B5EF4-FFF2-40B4-BE49-F238E27FC236}">
                <a16:creationId xmlns:a16="http://schemas.microsoft.com/office/drawing/2014/main" id="{D94E0D72-3A99-221C-F653-027E14CDB1BA}"/>
              </a:ext>
            </a:extLst>
          </p:cNvPr>
          <p:cNvSpPr>
            <a:spLocks noChangeArrowheads="1"/>
          </p:cNvSpPr>
          <p:nvPr/>
        </p:nvSpPr>
        <p:spPr bwMode="auto">
          <a:xfrm>
            <a:off x="7245350" y="2632286"/>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PT52</a:t>
            </a:r>
          </a:p>
        </p:txBody>
      </p:sp>
      <p:sp>
        <p:nvSpPr>
          <p:cNvPr id="43" name="Rectangle 21">
            <a:extLst>
              <a:ext uri="{FF2B5EF4-FFF2-40B4-BE49-F238E27FC236}">
                <a16:creationId xmlns:a16="http://schemas.microsoft.com/office/drawing/2014/main" id="{90CB7C12-12E7-F622-B768-124E09CF2059}"/>
              </a:ext>
            </a:extLst>
          </p:cNvPr>
          <p:cNvSpPr>
            <a:spLocks noChangeArrowheads="1"/>
          </p:cNvSpPr>
          <p:nvPr/>
        </p:nvSpPr>
        <p:spPr bwMode="auto">
          <a:xfrm>
            <a:off x="3054350" y="4743661"/>
            <a:ext cx="95250"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4" name="Rectangle 22">
            <a:extLst>
              <a:ext uri="{FF2B5EF4-FFF2-40B4-BE49-F238E27FC236}">
                <a16:creationId xmlns:a16="http://schemas.microsoft.com/office/drawing/2014/main" id="{D47C7BBC-BDC0-BE72-B5E7-9244FAE32A1E}"/>
              </a:ext>
            </a:extLst>
          </p:cNvPr>
          <p:cNvSpPr>
            <a:spLocks noChangeArrowheads="1"/>
          </p:cNvSpPr>
          <p:nvPr/>
        </p:nvSpPr>
        <p:spPr bwMode="auto">
          <a:xfrm>
            <a:off x="3054350" y="4743661"/>
            <a:ext cx="95250"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5" name="Rectangle 23">
            <a:extLst>
              <a:ext uri="{FF2B5EF4-FFF2-40B4-BE49-F238E27FC236}">
                <a16:creationId xmlns:a16="http://schemas.microsoft.com/office/drawing/2014/main" id="{60BCB858-8383-D1D2-48A4-F47D40A2DCA2}"/>
              </a:ext>
            </a:extLst>
          </p:cNvPr>
          <p:cNvSpPr>
            <a:spLocks noChangeArrowheads="1"/>
          </p:cNvSpPr>
          <p:nvPr/>
        </p:nvSpPr>
        <p:spPr bwMode="auto">
          <a:xfrm>
            <a:off x="2960688" y="4865898"/>
            <a:ext cx="3751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SP27</a:t>
            </a:r>
          </a:p>
        </p:txBody>
      </p:sp>
      <p:sp>
        <p:nvSpPr>
          <p:cNvPr id="46" name="Rectangle 24">
            <a:extLst>
              <a:ext uri="{FF2B5EF4-FFF2-40B4-BE49-F238E27FC236}">
                <a16:creationId xmlns:a16="http://schemas.microsoft.com/office/drawing/2014/main" id="{2B2C32DC-D5A6-46B3-E66B-7CD0BF50131A}"/>
              </a:ext>
            </a:extLst>
          </p:cNvPr>
          <p:cNvSpPr>
            <a:spLocks noChangeArrowheads="1"/>
          </p:cNvSpPr>
          <p:nvPr/>
        </p:nvSpPr>
        <p:spPr bwMode="auto">
          <a:xfrm>
            <a:off x="3849688" y="6002548"/>
            <a:ext cx="9366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7" name="Rectangle 25">
            <a:extLst>
              <a:ext uri="{FF2B5EF4-FFF2-40B4-BE49-F238E27FC236}">
                <a16:creationId xmlns:a16="http://schemas.microsoft.com/office/drawing/2014/main" id="{3530B413-B43B-35EB-3996-5293B5B8F939}"/>
              </a:ext>
            </a:extLst>
          </p:cNvPr>
          <p:cNvSpPr>
            <a:spLocks noChangeArrowheads="1"/>
          </p:cNvSpPr>
          <p:nvPr/>
        </p:nvSpPr>
        <p:spPr bwMode="auto">
          <a:xfrm>
            <a:off x="3849688" y="6002548"/>
            <a:ext cx="93663"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8" name="Rectangle 26">
            <a:extLst>
              <a:ext uri="{FF2B5EF4-FFF2-40B4-BE49-F238E27FC236}">
                <a16:creationId xmlns:a16="http://schemas.microsoft.com/office/drawing/2014/main" id="{55063029-6C78-9091-B709-6EC4C3C1297C}"/>
              </a:ext>
            </a:extLst>
          </p:cNvPr>
          <p:cNvSpPr>
            <a:spLocks noChangeArrowheads="1"/>
          </p:cNvSpPr>
          <p:nvPr/>
        </p:nvSpPr>
        <p:spPr bwMode="auto">
          <a:xfrm>
            <a:off x="3735388" y="5792998"/>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highlight>
                  <a:srgbClr val="FFFF00"/>
                </a:highlight>
                <a:latin typeface="Arial" panose="020B0604020202020204" pitchFamily="34" charset="0"/>
              </a:rPr>
              <a:t>ST69</a:t>
            </a:r>
            <a:endParaRPr kumimoji="0" lang="en-US" altLang="en-US" sz="2800" b="1" i="0" u="none" strike="noStrike" cap="none" normalizeH="0" baseline="0">
              <a:ln>
                <a:noFill/>
              </a:ln>
              <a:solidFill>
                <a:srgbClr val="C00000"/>
              </a:solidFill>
              <a:effectLst/>
              <a:highlight>
                <a:srgbClr val="FFFF00"/>
              </a:highlight>
              <a:latin typeface="Arial" panose="020B0604020202020204" pitchFamily="34" charset="0"/>
            </a:endParaRPr>
          </a:p>
        </p:txBody>
      </p:sp>
      <p:sp>
        <p:nvSpPr>
          <p:cNvPr id="49" name="Line 27">
            <a:extLst>
              <a:ext uri="{FF2B5EF4-FFF2-40B4-BE49-F238E27FC236}">
                <a16:creationId xmlns:a16="http://schemas.microsoft.com/office/drawing/2014/main" id="{434E3DD0-C729-20F7-47EF-E452685F1B08}"/>
              </a:ext>
            </a:extLst>
          </p:cNvPr>
          <p:cNvSpPr>
            <a:spLocks noChangeShapeType="1"/>
          </p:cNvSpPr>
          <p:nvPr/>
        </p:nvSpPr>
        <p:spPr bwMode="auto">
          <a:xfrm>
            <a:off x="4179888" y="4146761"/>
            <a:ext cx="5694363" cy="4365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0" name="Oval 28">
            <a:extLst>
              <a:ext uri="{FF2B5EF4-FFF2-40B4-BE49-F238E27FC236}">
                <a16:creationId xmlns:a16="http://schemas.microsoft.com/office/drawing/2014/main" id="{00D503DA-94C4-C61E-507E-03FBD00898A3}"/>
              </a:ext>
            </a:extLst>
          </p:cNvPr>
          <p:cNvSpPr>
            <a:spLocks noChangeArrowheads="1"/>
          </p:cNvSpPr>
          <p:nvPr/>
        </p:nvSpPr>
        <p:spPr bwMode="auto">
          <a:xfrm>
            <a:off x="9828213" y="4535698"/>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51" name="Oval 29">
            <a:extLst>
              <a:ext uri="{FF2B5EF4-FFF2-40B4-BE49-F238E27FC236}">
                <a16:creationId xmlns:a16="http://schemas.microsoft.com/office/drawing/2014/main" id="{25E2C483-8DA7-826E-C757-1AC2C6C5A419}"/>
              </a:ext>
            </a:extLst>
          </p:cNvPr>
          <p:cNvSpPr>
            <a:spLocks noChangeArrowheads="1"/>
          </p:cNvSpPr>
          <p:nvPr/>
        </p:nvSpPr>
        <p:spPr bwMode="auto">
          <a:xfrm>
            <a:off x="9828213" y="4535698"/>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2" name="Rectangle 30">
            <a:extLst>
              <a:ext uri="{FF2B5EF4-FFF2-40B4-BE49-F238E27FC236}">
                <a16:creationId xmlns:a16="http://schemas.microsoft.com/office/drawing/2014/main" id="{DE29BC41-5871-CE87-4063-97F81FD99099}"/>
              </a:ext>
            </a:extLst>
          </p:cNvPr>
          <p:cNvSpPr>
            <a:spLocks noChangeArrowheads="1"/>
          </p:cNvSpPr>
          <p:nvPr/>
        </p:nvSpPr>
        <p:spPr bwMode="auto">
          <a:xfrm>
            <a:off x="9458325" y="4354723"/>
            <a:ext cx="108042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Overall Fragrance</a:t>
            </a:r>
            <a:endParaRPr kumimoji="0" lang="en-US" altLang="en-US" sz="2800" i="0" u="none" strike="noStrike" cap="none" normalizeH="0" baseline="0">
              <a:ln>
                <a:noFill/>
              </a:ln>
              <a:effectLst/>
              <a:latin typeface="Arial" panose="020B0604020202020204" pitchFamily="34" charset="0"/>
            </a:endParaRPr>
          </a:p>
        </p:txBody>
      </p:sp>
      <p:sp>
        <p:nvSpPr>
          <p:cNvPr id="53" name="Line 31">
            <a:extLst>
              <a:ext uri="{FF2B5EF4-FFF2-40B4-BE49-F238E27FC236}">
                <a16:creationId xmlns:a16="http://schemas.microsoft.com/office/drawing/2014/main" id="{1D2E6D00-EDAB-BE30-E96B-6E8E72433146}"/>
              </a:ext>
            </a:extLst>
          </p:cNvPr>
          <p:cNvSpPr>
            <a:spLocks noChangeShapeType="1"/>
          </p:cNvSpPr>
          <p:nvPr/>
        </p:nvSpPr>
        <p:spPr bwMode="auto">
          <a:xfrm flipH="1" flipV="1">
            <a:off x="3575050" y="2633873"/>
            <a:ext cx="604838" cy="15128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4" name="Oval 32">
            <a:extLst>
              <a:ext uri="{FF2B5EF4-FFF2-40B4-BE49-F238E27FC236}">
                <a16:creationId xmlns:a16="http://schemas.microsoft.com/office/drawing/2014/main" id="{299478D0-DB82-24C4-4FCE-E6690B0E5157}"/>
              </a:ext>
            </a:extLst>
          </p:cNvPr>
          <p:cNvSpPr>
            <a:spLocks noChangeArrowheads="1"/>
          </p:cNvSpPr>
          <p:nvPr/>
        </p:nvSpPr>
        <p:spPr bwMode="auto">
          <a:xfrm>
            <a:off x="3527425" y="2586248"/>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55" name="Oval 33">
            <a:extLst>
              <a:ext uri="{FF2B5EF4-FFF2-40B4-BE49-F238E27FC236}">
                <a16:creationId xmlns:a16="http://schemas.microsoft.com/office/drawing/2014/main" id="{DC8A6E68-328C-5657-E6FF-CF5B65429791}"/>
              </a:ext>
            </a:extLst>
          </p:cNvPr>
          <p:cNvSpPr>
            <a:spLocks noChangeArrowheads="1"/>
          </p:cNvSpPr>
          <p:nvPr/>
        </p:nvSpPr>
        <p:spPr bwMode="auto">
          <a:xfrm>
            <a:off x="3527425" y="2586248"/>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6" name="Rectangle 34">
            <a:extLst>
              <a:ext uri="{FF2B5EF4-FFF2-40B4-BE49-F238E27FC236}">
                <a16:creationId xmlns:a16="http://schemas.microsoft.com/office/drawing/2014/main" id="{38833C7C-EF3E-2F68-BE37-9AAD3C229A6B}"/>
              </a:ext>
            </a:extLst>
          </p:cNvPr>
          <p:cNvSpPr>
            <a:spLocks noChangeArrowheads="1"/>
          </p:cNvSpPr>
          <p:nvPr/>
        </p:nvSpPr>
        <p:spPr bwMode="auto">
          <a:xfrm>
            <a:off x="3319463" y="2405273"/>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Aggressive</a:t>
            </a:r>
            <a:endParaRPr kumimoji="0" lang="en-US" altLang="en-US" sz="2800" i="0" u="none" strike="noStrike" cap="none" normalizeH="0" baseline="0">
              <a:ln>
                <a:noFill/>
              </a:ln>
              <a:effectLst/>
              <a:latin typeface="Arial" panose="020B0604020202020204" pitchFamily="34" charset="0"/>
            </a:endParaRPr>
          </a:p>
        </p:txBody>
      </p:sp>
      <p:sp>
        <p:nvSpPr>
          <p:cNvPr id="57" name="Line 35">
            <a:extLst>
              <a:ext uri="{FF2B5EF4-FFF2-40B4-BE49-F238E27FC236}">
                <a16:creationId xmlns:a16="http://schemas.microsoft.com/office/drawing/2014/main" id="{8536FFA8-7246-39C4-0D31-4C4B5EE065B9}"/>
              </a:ext>
            </a:extLst>
          </p:cNvPr>
          <p:cNvSpPr>
            <a:spLocks noChangeShapeType="1"/>
          </p:cNvSpPr>
          <p:nvPr/>
        </p:nvSpPr>
        <p:spPr bwMode="auto">
          <a:xfrm flipH="1" flipV="1">
            <a:off x="2573338" y="1979823"/>
            <a:ext cx="1606550" cy="21669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58" name="Oval 36">
            <a:extLst>
              <a:ext uri="{FF2B5EF4-FFF2-40B4-BE49-F238E27FC236}">
                <a16:creationId xmlns:a16="http://schemas.microsoft.com/office/drawing/2014/main" id="{14853608-2ACE-9AA9-5F44-175A94295958}"/>
              </a:ext>
            </a:extLst>
          </p:cNvPr>
          <p:cNvSpPr>
            <a:spLocks noChangeArrowheads="1"/>
          </p:cNvSpPr>
          <p:nvPr/>
        </p:nvSpPr>
        <p:spPr bwMode="auto">
          <a:xfrm>
            <a:off x="2525713" y="1933786"/>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59" name="Oval 37">
            <a:extLst>
              <a:ext uri="{FF2B5EF4-FFF2-40B4-BE49-F238E27FC236}">
                <a16:creationId xmlns:a16="http://schemas.microsoft.com/office/drawing/2014/main" id="{22CF9190-3ADB-B9A6-C106-E2A0B07670BB}"/>
              </a:ext>
            </a:extLst>
          </p:cNvPr>
          <p:cNvSpPr>
            <a:spLocks noChangeArrowheads="1"/>
          </p:cNvSpPr>
          <p:nvPr/>
        </p:nvSpPr>
        <p:spPr bwMode="auto">
          <a:xfrm>
            <a:off x="2525713" y="1933786"/>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0" name="Rectangle 38">
            <a:extLst>
              <a:ext uri="{FF2B5EF4-FFF2-40B4-BE49-F238E27FC236}">
                <a16:creationId xmlns:a16="http://schemas.microsoft.com/office/drawing/2014/main" id="{BA6B9123-243E-0997-125D-6716FE39F752}"/>
              </a:ext>
            </a:extLst>
          </p:cNvPr>
          <p:cNvSpPr>
            <a:spLocks noChangeArrowheads="1"/>
          </p:cNvSpPr>
          <p:nvPr/>
        </p:nvSpPr>
        <p:spPr bwMode="auto">
          <a:xfrm>
            <a:off x="2346325" y="1752811"/>
            <a:ext cx="5850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Antiseptic</a:t>
            </a:r>
            <a:endParaRPr kumimoji="0" lang="en-US" altLang="en-US" sz="2800" i="0" u="none" strike="noStrike" cap="none" normalizeH="0" baseline="0">
              <a:ln>
                <a:noFill/>
              </a:ln>
              <a:effectLst/>
              <a:latin typeface="Arial" panose="020B0604020202020204" pitchFamily="34" charset="0"/>
            </a:endParaRPr>
          </a:p>
        </p:txBody>
      </p:sp>
      <p:sp>
        <p:nvSpPr>
          <p:cNvPr id="61" name="Line 39">
            <a:extLst>
              <a:ext uri="{FF2B5EF4-FFF2-40B4-BE49-F238E27FC236}">
                <a16:creationId xmlns:a16="http://schemas.microsoft.com/office/drawing/2014/main" id="{4B24C8CA-E29E-1BEE-E3B6-1DC046825372}"/>
              </a:ext>
            </a:extLst>
          </p:cNvPr>
          <p:cNvSpPr>
            <a:spLocks noChangeShapeType="1"/>
          </p:cNvSpPr>
          <p:nvPr/>
        </p:nvSpPr>
        <p:spPr bwMode="auto">
          <a:xfrm flipH="1">
            <a:off x="3386138" y="4146761"/>
            <a:ext cx="793750" cy="381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62" name="Oval 40">
            <a:extLst>
              <a:ext uri="{FF2B5EF4-FFF2-40B4-BE49-F238E27FC236}">
                <a16:creationId xmlns:a16="http://schemas.microsoft.com/office/drawing/2014/main" id="{46700FDE-BE17-3FD9-B108-31796940ADE9}"/>
              </a:ext>
            </a:extLst>
          </p:cNvPr>
          <p:cNvSpPr>
            <a:spLocks noChangeArrowheads="1"/>
          </p:cNvSpPr>
          <p:nvPr/>
        </p:nvSpPr>
        <p:spPr bwMode="auto">
          <a:xfrm>
            <a:off x="3338513" y="4137236"/>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63" name="Oval 41">
            <a:extLst>
              <a:ext uri="{FF2B5EF4-FFF2-40B4-BE49-F238E27FC236}">
                <a16:creationId xmlns:a16="http://schemas.microsoft.com/office/drawing/2014/main" id="{38EDA43F-F5AC-F79D-6922-8FE52601AEC3}"/>
              </a:ext>
            </a:extLst>
          </p:cNvPr>
          <p:cNvSpPr>
            <a:spLocks noChangeArrowheads="1"/>
          </p:cNvSpPr>
          <p:nvPr/>
        </p:nvSpPr>
        <p:spPr bwMode="auto">
          <a:xfrm>
            <a:off x="3338513" y="4137236"/>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28" name="Rectangle 42">
            <a:extLst>
              <a:ext uri="{FF2B5EF4-FFF2-40B4-BE49-F238E27FC236}">
                <a16:creationId xmlns:a16="http://schemas.microsoft.com/office/drawing/2014/main" id="{C18A56B6-FE47-9C51-9936-E937F7541EC3}"/>
              </a:ext>
            </a:extLst>
          </p:cNvPr>
          <p:cNvSpPr>
            <a:spLocks noChangeArrowheads="1"/>
          </p:cNvSpPr>
          <p:nvPr/>
        </p:nvSpPr>
        <p:spPr bwMode="auto">
          <a:xfrm>
            <a:off x="2836863" y="4156286"/>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Artificial</a:t>
            </a:r>
            <a:endParaRPr kumimoji="0" lang="en-US" altLang="en-US" sz="2800" i="0" u="none" strike="noStrike" cap="none" normalizeH="0" baseline="0">
              <a:ln>
                <a:noFill/>
              </a:ln>
              <a:effectLst/>
              <a:latin typeface="Arial" panose="020B0604020202020204" pitchFamily="34" charset="0"/>
            </a:endParaRPr>
          </a:p>
        </p:txBody>
      </p:sp>
      <p:sp>
        <p:nvSpPr>
          <p:cNvPr id="129" name="Line 43">
            <a:extLst>
              <a:ext uri="{FF2B5EF4-FFF2-40B4-BE49-F238E27FC236}">
                <a16:creationId xmlns:a16="http://schemas.microsoft.com/office/drawing/2014/main" id="{F3E06038-DE27-A256-EE1C-1FF9397EE8B2}"/>
              </a:ext>
            </a:extLst>
          </p:cNvPr>
          <p:cNvSpPr>
            <a:spLocks noChangeShapeType="1"/>
          </p:cNvSpPr>
          <p:nvPr/>
        </p:nvSpPr>
        <p:spPr bwMode="auto">
          <a:xfrm>
            <a:off x="4179888" y="4146761"/>
            <a:ext cx="171450" cy="6921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0" name="Oval 44">
            <a:extLst>
              <a:ext uri="{FF2B5EF4-FFF2-40B4-BE49-F238E27FC236}">
                <a16:creationId xmlns:a16="http://schemas.microsoft.com/office/drawing/2014/main" id="{BBF94AD6-A297-15C8-0572-FA0272CB4F33}"/>
              </a:ext>
            </a:extLst>
          </p:cNvPr>
          <p:cNvSpPr>
            <a:spLocks noChangeArrowheads="1"/>
          </p:cNvSpPr>
          <p:nvPr/>
        </p:nvSpPr>
        <p:spPr bwMode="auto">
          <a:xfrm>
            <a:off x="4303713" y="4791286"/>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31" name="Oval 45">
            <a:extLst>
              <a:ext uri="{FF2B5EF4-FFF2-40B4-BE49-F238E27FC236}">
                <a16:creationId xmlns:a16="http://schemas.microsoft.com/office/drawing/2014/main" id="{9A68A080-3997-6476-711A-D0357A0EFC0E}"/>
              </a:ext>
            </a:extLst>
          </p:cNvPr>
          <p:cNvSpPr>
            <a:spLocks noChangeArrowheads="1"/>
          </p:cNvSpPr>
          <p:nvPr/>
        </p:nvSpPr>
        <p:spPr bwMode="auto">
          <a:xfrm>
            <a:off x="4303713" y="4791286"/>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2" name="Rectangle 46">
            <a:extLst>
              <a:ext uri="{FF2B5EF4-FFF2-40B4-BE49-F238E27FC236}">
                <a16:creationId xmlns:a16="http://schemas.microsoft.com/office/drawing/2014/main" id="{5FE217D8-F0DE-5192-0EE0-0D0CEE138537}"/>
              </a:ext>
            </a:extLst>
          </p:cNvPr>
          <p:cNvSpPr>
            <a:spLocks noChangeArrowheads="1"/>
          </p:cNvSpPr>
          <p:nvPr/>
        </p:nvSpPr>
        <p:spPr bwMode="auto">
          <a:xfrm>
            <a:off x="4454525" y="4743661"/>
            <a:ext cx="3077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Baby</a:t>
            </a:r>
            <a:endParaRPr kumimoji="0" lang="en-US" altLang="en-US" sz="2800" i="0" u="none" strike="noStrike" cap="none" normalizeH="0" baseline="0">
              <a:ln>
                <a:noFill/>
              </a:ln>
              <a:effectLst/>
              <a:latin typeface="Arial" panose="020B0604020202020204" pitchFamily="34" charset="0"/>
            </a:endParaRPr>
          </a:p>
        </p:txBody>
      </p:sp>
      <p:sp>
        <p:nvSpPr>
          <p:cNvPr id="133" name="Line 47">
            <a:extLst>
              <a:ext uri="{FF2B5EF4-FFF2-40B4-BE49-F238E27FC236}">
                <a16:creationId xmlns:a16="http://schemas.microsoft.com/office/drawing/2014/main" id="{5C659BFA-B8D9-0912-52C8-BD98C0C3BCB4}"/>
              </a:ext>
            </a:extLst>
          </p:cNvPr>
          <p:cNvSpPr>
            <a:spLocks noChangeShapeType="1"/>
          </p:cNvSpPr>
          <p:nvPr/>
        </p:nvSpPr>
        <p:spPr bwMode="auto">
          <a:xfrm flipV="1">
            <a:off x="4179888" y="4053098"/>
            <a:ext cx="1816100" cy="936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4" name="Oval 48">
            <a:extLst>
              <a:ext uri="{FF2B5EF4-FFF2-40B4-BE49-F238E27FC236}">
                <a16:creationId xmlns:a16="http://schemas.microsoft.com/office/drawing/2014/main" id="{C323144A-ED98-2AEC-6E6B-0885B221B5B3}"/>
              </a:ext>
            </a:extLst>
          </p:cNvPr>
          <p:cNvSpPr>
            <a:spLocks noChangeArrowheads="1"/>
          </p:cNvSpPr>
          <p:nvPr/>
        </p:nvSpPr>
        <p:spPr bwMode="auto">
          <a:xfrm>
            <a:off x="5949950" y="4005473"/>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35" name="Oval 49">
            <a:extLst>
              <a:ext uri="{FF2B5EF4-FFF2-40B4-BE49-F238E27FC236}">
                <a16:creationId xmlns:a16="http://schemas.microsoft.com/office/drawing/2014/main" id="{378C0AEF-FCE1-AC81-BA97-2DC5B059157C}"/>
              </a:ext>
            </a:extLst>
          </p:cNvPr>
          <p:cNvSpPr>
            <a:spLocks noChangeArrowheads="1"/>
          </p:cNvSpPr>
          <p:nvPr/>
        </p:nvSpPr>
        <p:spPr bwMode="auto">
          <a:xfrm>
            <a:off x="5949950" y="4005473"/>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6" name="Rectangle 50">
            <a:extLst>
              <a:ext uri="{FF2B5EF4-FFF2-40B4-BE49-F238E27FC236}">
                <a16:creationId xmlns:a16="http://schemas.microsoft.com/office/drawing/2014/main" id="{BDB6AF91-C1B3-5386-7F2E-4A75DA11F2E9}"/>
              </a:ext>
            </a:extLst>
          </p:cNvPr>
          <p:cNvSpPr>
            <a:spLocks noChangeArrowheads="1"/>
          </p:cNvSpPr>
          <p:nvPr/>
        </p:nvSpPr>
        <p:spPr bwMode="auto">
          <a:xfrm>
            <a:off x="6072188" y="4024523"/>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Caring</a:t>
            </a:r>
            <a:endParaRPr kumimoji="0" lang="en-US" altLang="en-US" sz="2800" i="0" u="none" strike="noStrike" cap="none" normalizeH="0" baseline="0">
              <a:ln>
                <a:noFill/>
              </a:ln>
              <a:effectLst/>
              <a:latin typeface="Arial" panose="020B0604020202020204" pitchFamily="34" charset="0"/>
            </a:endParaRPr>
          </a:p>
        </p:txBody>
      </p:sp>
      <p:sp>
        <p:nvSpPr>
          <p:cNvPr id="137" name="Line 51">
            <a:extLst>
              <a:ext uri="{FF2B5EF4-FFF2-40B4-BE49-F238E27FC236}">
                <a16:creationId xmlns:a16="http://schemas.microsoft.com/office/drawing/2014/main" id="{A44D829B-64E1-CBDC-B086-ADF3B6168DBF}"/>
              </a:ext>
            </a:extLst>
          </p:cNvPr>
          <p:cNvSpPr>
            <a:spLocks noChangeShapeType="1"/>
          </p:cNvSpPr>
          <p:nvPr/>
        </p:nvSpPr>
        <p:spPr bwMode="auto">
          <a:xfrm flipV="1">
            <a:off x="4179888" y="2708486"/>
            <a:ext cx="2819400" cy="14382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38" name="Oval 52">
            <a:extLst>
              <a:ext uri="{FF2B5EF4-FFF2-40B4-BE49-F238E27FC236}">
                <a16:creationId xmlns:a16="http://schemas.microsoft.com/office/drawing/2014/main" id="{3F0D3671-199C-3DCB-3D6E-9FADA7E68643}"/>
              </a:ext>
            </a:extLst>
          </p:cNvPr>
          <p:cNvSpPr>
            <a:spLocks noChangeArrowheads="1"/>
          </p:cNvSpPr>
          <p:nvPr/>
        </p:nvSpPr>
        <p:spPr bwMode="auto">
          <a:xfrm>
            <a:off x="6951663" y="2662448"/>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39" name="Oval 53">
            <a:extLst>
              <a:ext uri="{FF2B5EF4-FFF2-40B4-BE49-F238E27FC236}">
                <a16:creationId xmlns:a16="http://schemas.microsoft.com/office/drawing/2014/main" id="{A37139F6-6CE1-FE49-145D-72218CA5B30E}"/>
              </a:ext>
            </a:extLst>
          </p:cNvPr>
          <p:cNvSpPr>
            <a:spLocks noChangeArrowheads="1"/>
          </p:cNvSpPr>
          <p:nvPr/>
        </p:nvSpPr>
        <p:spPr bwMode="auto">
          <a:xfrm>
            <a:off x="6951663" y="2662448"/>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0" name="Rectangle 54">
            <a:extLst>
              <a:ext uri="{FF2B5EF4-FFF2-40B4-BE49-F238E27FC236}">
                <a16:creationId xmlns:a16="http://schemas.microsoft.com/office/drawing/2014/main" id="{34A733A5-EFA4-F849-D4C0-1556992EA2DE}"/>
              </a:ext>
            </a:extLst>
          </p:cNvPr>
          <p:cNvSpPr>
            <a:spLocks noChangeArrowheads="1"/>
          </p:cNvSpPr>
          <p:nvPr/>
        </p:nvSpPr>
        <p:spPr bwMode="auto">
          <a:xfrm>
            <a:off x="6867525" y="2481473"/>
            <a:ext cx="38953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Citrus</a:t>
            </a:r>
            <a:endParaRPr kumimoji="0" lang="en-US" altLang="en-US" sz="2800" b="1" i="0" u="none" strike="noStrike" cap="none" normalizeH="0" baseline="0">
              <a:ln>
                <a:noFill/>
              </a:ln>
              <a:effectLst/>
              <a:latin typeface="Arial" panose="020B0604020202020204" pitchFamily="34" charset="0"/>
            </a:endParaRPr>
          </a:p>
        </p:txBody>
      </p:sp>
      <p:sp>
        <p:nvSpPr>
          <p:cNvPr id="141" name="Line 55">
            <a:extLst>
              <a:ext uri="{FF2B5EF4-FFF2-40B4-BE49-F238E27FC236}">
                <a16:creationId xmlns:a16="http://schemas.microsoft.com/office/drawing/2014/main" id="{3247DB6F-6963-6F67-997B-7180BCCC0352}"/>
              </a:ext>
            </a:extLst>
          </p:cNvPr>
          <p:cNvSpPr>
            <a:spLocks noChangeShapeType="1"/>
          </p:cNvSpPr>
          <p:nvPr/>
        </p:nvSpPr>
        <p:spPr bwMode="auto">
          <a:xfrm>
            <a:off x="4179888" y="4146761"/>
            <a:ext cx="890588" cy="3603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2" name="Oval 56">
            <a:extLst>
              <a:ext uri="{FF2B5EF4-FFF2-40B4-BE49-F238E27FC236}">
                <a16:creationId xmlns:a16="http://schemas.microsoft.com/office/drawing/2014/main" id="{0B9A15EC-6DB3-2604-44D6-EA146847EEE7}"/>
              </a:ext>
            </a:extLst>
          </p:cNvPr>
          <p:cNvSpPr>
            <a:spLocks noChangeArrowheads="1"/>
          </p:cNvSpPr>
          <p:nvPr/>
        </p:nvSpPr>
        <p:spPr bwMode="auto">
          <a:xfrm>
            <a:off x="5022850" y="4459498"/>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43" name="Oval 57">
            <a:extLst>
              <a:ext uri="{FF2B5EF4-FFF2-40B4-BE49-F238E27FC236}">
                <a16:creationId xmlns:a16="http://schemas.microsoft.com/office/drawing/2014/main" id="{49E8F091-C02B-F9FA-3196-D1D81B1B8542}"/>
              </a:ext>
            </a:extLst>
          </p:cNvPr>
          <p:cNvSpPr>
            <a:spLocks noChangeArrowheads="1"/>
          </p:cNvSpPr>
          <p:nvPr/>
        </p:nvSpPr>
        <p:spPr bwMode="auto">
          <a:xfrm>
            <a:off x="5022850" y="4459498"/>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4" name="Rectangle 58">
            <a:extLst>
              <a:ext uri="{FF2B5EF4-FFF2-40B4-BE49-F238E27FC236}">
                <a16:creationId xmlns:a16="http://schemas.microsoft.com/office/drawing/2014/main" id="{9B0EA005-2B81-B4C4-AF1D-AF9CFBFF08A9}"/>
              </a:ext>
            </a:extLst>
          </p:cNvPr>
          <p:cNvSpPr>
            <a:spLocks noChangeArrowheads="1"/>
          </p:cNvSpPr>
          <p:nvPr/>
        </p:nvSpPr>
        <p:spPr bwMode="auto">
          <a:xfrm>
            <a:off x="4975225" y="4581736"/>
            <a:ext cx="54181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Classical</a:t>
            </a:r>
            <a:endParaRPr kumimoji="0" lang="en-US" altLang="en-US" sz="2800" i="0" u="none" strike="noStrike" cap="none" normalizeH="0" baseline="0">
              <a:ln>
                <a:noFill/>
              </a:ln>
              <a:effectLst/>
              <a:latin typeface="Arial" panose="020B0604020202020204" pitchFamily="34" charset="0"/>
            </a:endParaRPr>
          </a:p>
        </p:txBody>
      </p:sp>
      <p:sp>
        <p:nvSpPr>
          <p:cNvPr id="145" name="Line 59">
            <a:extLst>
              <a:ext uri="{FF2B5EF4-FFF2-40B4-BE49-F238E27FC236}">
                <a16:creationId xmlns:a16="http://schemas.microsoft.com/office/drawing/2014/main" id="{6580DE24-77C6-ABB4-81BD-E28A33806DC8}"/>
              </a:ext>
            </a:extLst>
          </p:cNvPr>
          <p:cNvSpPr>
            <a:spLocks noChangeShapeType="1"/>
          </p:cNvSpPr>
          <p:nvPr/>
        </p:nvSpPr>
        <p:spPr bwMode="auto">
          <a:xfrm flipV="1">
            <a:off x="4179888" y="4034048"/>
            <a:ext cx="549275" cy="1127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6" name="Oval 60">
            <a:extLst>
              <a:ext uri="{FF2B5EF4-FFF2-40B4-BE49-F238E27FC236}">
                <a16:creationId xmlns:a16="http://schemas.microsoft.com/office/drawing/2014/main" id="{716FAEC8-74F3-CC1B-9304-FD1466C9EDA3}"/>
              </a:ext>
            </a:extLst>
          </p:cNvPr>
          <p:cNvSpPr>
            <a:spLocks noChangeArrowheads="1"/>
          </p:cNvSpPr>
          <p:nvPr/>
        </p:nvSpPr>
        <p:spPr bwMode="auto">
          <a:xfrm>
            <a:off x="4681538" y="3986423"/>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47" name="Oval 61">
            <a:extLst>
              <a:ext uri="{FF2B5EF4-FFF2-40B4-BE49-F238E27FC236}">
                <a16:creationId xmlns:a16="http://schemas.microsoft.com/office/drawing/2014/main" id="{026BDC76-06E7-B8B2-41EE-33C788A19399}"/>
              </a:ext>
            </a:extLst>
          </p:cNvPr>
          <p:cNvSpPr>
            <a:spLocks noChangeArrowheads="1"/>
          </p:cNvSpPr>
          <p:nvPr/>
        </p:nvSpPr>
        <p:spPr bwMode="auto">
          <a:xfrm>
            <a:off x="4681538" y="3986423"/>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48" name="Rectangle 62">
            <a:extLst>
              <a:ext uri="{FF2B5EF4-FFF2-40B4-BE49-F238E27FC236}">
                <a16:creationId xmlns:a16="http://schemas.microsoft.com/office/drawing/2014/main" id="{475C6DEF-8D84-4E58-008D-D16ECFCB4187}"/>
              </a:ext>
            </a:extLst>
          </p:cNvPr>
          <p:cNvSpPr>
            <a:spLocks noChangeArrowheads="1"/>
          </p:cNvSpPr>
          <p:nvPr/>
        </p:nvSpPr>
        <p:spPr bwMode="auto">
          <a:xfrm>
            <a:off x="4597400" y="3805448"/>
            <a:ext cx="35426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Clean</a:t>
            </a:r>
            <a:endParaRPr kumimoji="0" lang="en-US" altLang="en-US" sz="2800" i="0" u="none" strike="noStrike" cap="none" normalizeH="0" baseline="0">
              <a:ln>
                <a:noFill/>
              </a:ln>
              <a:effectLst/>
              <a:latin typeface="Arial" panose="020B0604020202020204" pitchFamily="34" charset="0"/>
            </a:endParaRPr>
          </a:p>
        </p:txBody>
      </p:sp>
      <p:sp>
        <p:nvSpPr>
          <p:cNvPr id="149" name="Line 63">
            <a:extLst>
              <a:ext uri="{FF2B5EF4-FFF2-40B4-BE49-F238E27FC236}">
                <a16:creationId xmlns:a16="http://schemas.microsoft.com/office/drawing/2014/main" id="{E66C8F85-2726-5623-6719-965BED35AF1D}"/>
              </a:ext>
            </a:extLst>
          </p:cNvPr>
          <p:cNvSpPr>
            <a:spLocks noChangeShapeType="1"/>
          </p:cNvSpPr>
          <p:nvPr/>
        </p:nvSpPr>
        <p:spPr bwMode="auto">
          <a:xfrm flipH="1">
            <a:off x="3536950" y="4146761"/>
            <a:ext cx="642938" cy="22907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0" name="Oval 64">
            <a:extLst>
              <a:ext uri="{FF2B5EF4-FFF2-40B4-BE49-F238E27FC236}">
                <a16:creationId xmlns:a16="http://schemas.microsoft.com/office/drawing/2014/main" id="{BE358B8D-31A5-A4C7-A0E4-35DBFD49530B}"/>
              </a:ext>
            </a:extLst>
          </p:cNvPr>
          <p:cNvSpPr>
            <a:spLocks noChangeArrowheads="1"/>
          </p:cNvSpPr>
          <p:nvPr/>
        </p:nvSpPr>
        <p:spPr bwMode="auto">
          <a:xfrm>
            <a:off x="3489325" y="6389898"/>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51" name="Oval 65">
            <a:extLst>
              <a:ext uri="{FF2B5EF4-FFF2-40B4-BE49-F238E27FC236}">
                <a16:creationId xmlns:a16="http://schemas.microsoft.com/office/drawing/2014/main" id="{BDBB0951-D394-9F0C-E2C5-5AFD9D565611}"/>
              </a:ext>
            </a:extLst>
          </p:cNvPr>
          <p:cNvSpPr>
            <a:spLocks noChangeArrowheads="1"/>
          </p:cNvSpPr>
          <p:nvPr/>
        </p:nvSpPr>
        <p:spPr bwMode="auto">
          <a:xfrm>
            <a:off x="3489325" y="6389898"/>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2" name="Rectangle 66">
            <a:extLst>
              <a:ext uri="{FF2B5EF4-FFF2-40B4-BE49-F238E27FC236}">
                <a16:creationId xmlns:a16="http://schemas.microsoft.com/office/drawing/2014/main" id="{86B61132-C75E-1E74-ED6E-8DFBB57EB3FE}"/>
              </a:ext>
            </a:extLst>
          </p:cNvPr>
          <p:cNvSpPr>
            <a:spLocks noChangeArrowheads="1"/>
          </p:cNvSpPr>
          <p:nvPr/>
        </p:nvSpPr>
        <p:spPr bwMode="auto">
          <a:xfrm>
            <a:off x="3660775" y="6332748"/>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Creamy</a:t>
            </a:r>
            <a:endParaRPr kumimoji="0" lang="en-US" altLang="en-US" sz="2800" i="0" u="none" strike="noStrike" cap="none" normalizeH="0" baseline="0">
              <a:ln>
                <a:noFill/>
              </a:ln>
              <a:effectLst/>
              <a:latin typeface="Arial" panose="020B0604020202020204" pitchFamily="34" charset="0"/>
            </a:endParaRPr>
          </a:p>
        </p:txBody>
      </p:sp>
      <p:sp>
        <p:nvSpPr>
          <p:cNvPr id="153" name="Line 67">
            <a:extLst>
              <a:ext uri="{FF2B5EF4-FFF2-40B4-BE49-F238E27FC236}">
                <a16:creationId xmlns:a16="http://schemas.microsoft.com/office/drawing/2014/main" id="{82B5966A-A5AF-6CE7-D404-2BE7BA98A74C}"/>
              </a:ext>
            </a:extLst>
          </p:cNvPr>
          <p:cNvSpPr>
            <a:spLocks noChangeShapeType="1"/>
          </p:cNvSpPr>
          <p:nvPr/>
        </p:nvSpPr>
        <p:spPr bwMode="auto">
          <a:xfrm flipV="1">
            <a:off x="4179888" y="3484773"/>
            <a:ext cx="2489200" cy="6619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4" name="Oval 68">
            <a:extLst>
              <a:ext uri="{FF2B5EF4-FFF2-40B4-BE49-F238E27FC236}">
                <a16:creationId xmlns:a16="http://schemas.microsoft.com/office/drawing/2014/main" id="{FA376AD9-7DBA-62BC-3590-9D0EF37171B6}"/>
              </a:ext>
            </a:extLst>
          </p:cNvPr>
          <p:cNvSpPr>
            <a:spLocks noChangeArrowheads="1"/>
          </p:cNvSpPr>
          <p:nvPr/>
        </p:nvSpPr>
        <p:spPr bwMode="auto">
          <a:xfrm>
            <a:off x="6621463" y="3437148"/>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55" name="Oval 69">
            <a:extLst>
              <a:ext uri="{FF2B5EF4-FFF2-40B4-BE49-F238E27FC236}">
                <a16:creationId xmlns:a16="http://schemas.microsoft.com/office/drawing/2014/main" id="{B787279F-2ED1-B4B0-DA78-50423291592C}"/>
              </a:ext>
            </a:extLst>
          </p:cNvPr>
          <p:cNvSpPr>
            <a:spLocks noChangeArrowheads="1"/>
          </p:cNvSpPr>
          <p:nvPr/>
        </p:nvSpPr>
        <p:spPr bwMode="auto">
          <a:xfrm>
            <a:off x="6621463" y="3437148"/>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6" name="Rectangle 70">
            <a:extLst>
              <a:ext uri="{FF2B5EF4-FFF2-40B4-BE49-F238E27FC236}">
                <a16:creationId xmlns:a16="http://schemas.microsoft.com/office/drawing/2014/main" id="{B4F2FBC5-18FF-D641-341F-4375B1991124}"/>
              </a:ext>
            </a:extLst>
          </p:cNvPr>
          <p:cNvSpPr>
            <a:spLocks noChangeArrowheads="1"/>
          </p:cNvSpPr>
          <p:nvPr/>
        </p:nvSpPr>
        <p:spPr bwMode="auto">
          <a:xfrm>
            <a:off x="6781800" y="3427623"/>
            <a:ext cx="37670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Edible</a:t>
            </a:r>
            <a:endParaRPr kumimoji="0" lang="en-US" altLang="en-US" sz="2800" i="0" u="none" strike="noStrike" cap="none" normalizeH="0" baseline="0">
              <a:ln>
                <a:noFill/>
              </a:ln>
              <a:effectLst/>
              <a:latin typeface="Arial" panose="020B0604020202020204" pitchFamily="34" charset="0"/>
            </a:endParaRPr>
          </a:p>
        </p:txBody>
      </p:sp>
      <p:sp>
        <p:nvSpPr>
          <p:cNvPr id="157" name="Line 71">
            <a:extLst>
              <a:ext uri="{FF2B5EF4-FFF2-40B4-BE49-F238E27FC236}">
                <a16:creationId xmlns:a16="http://schemas.microsoft.com/office/drawing/2014/main" id="{8EA783A9-CF83-AAAF-80EE-2601CBA7DBBC}"/>
              </a:ext>
            </a:extLst>
          </p:cNvPr>
          <p:cNvSpPr>
            <a:spLocks noChangeShapeType="1"/>
          </p:cNvSpPr>
          <p:nvPr/>
        </p:nvSpPr>
        <p:spPr bwMode="auto">
          <a:xfrm>
            <a:off x="4179888" y="4146761"/>
            <a:ext cx="1211263" cy="3317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8" name="Oval 72">
            <a:extLst>
              <a:ext uri="{FF2B5EF4-FFF2-40B4-BE49-F238E27FC236}">
                <a16:creationId xmlns:a16="http://schemas.microsoft.com/office/drawing/2014/main" id="{BCF2D94A-E050-D63B-213D-8AC1581DFDA4}"/>
              </a:ext>
            </a:extLst>
          </p:cNvPr>
          <p:cNvSpPr>
            <a:spLocks noChangeArrowheads="1"/>
          </p:cNvSpPr>
          <p:nvPr/>
        </p:nvSpPr>
        <p:spPr bwMode="auto">
          <a:xfrm>
            <a:off x="5343525" y="4430923"/>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59" name="Oval 73">
            <a:extLst>
              <a:ext uri="{FF2B5EF4-FFF2-40B4-BE49-F238E27FC236}">
                <a16:creationId xmlns:a16="http://schemas.microsoft.com/office/drawing/2014/main" id="{E628A125-B3B6-1BE2-6CB8-43143E2A23DE}"/>
              </a:ext>
            </a:extLst>
          </p:cNvPr>
          <p:cNvSpPr>
            <a:spLocks noChangeArrowheads="1"/>
          </p:cNvSpPr>
          <p:nvPr/>
        </p:nvSpPr>
        <p:spPr bwMode="auto">
          <a:xfrm>
            <a:off x="5343525" y="4430923"/>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0" name="Rectangle 74">
            <a:extLst>
              <a:ext uri="{FF2B5EF4-FFF2-40B4-BE49-F238E27FC236}">
                <a16:creationId xmlns:a16="http://schemas.microsoft.com/office/drawing/2014/main" id="{B0F0EC54-B83C-E00E-8734-A5FA626F8626}"/>
              </a:ext>
            </a:extLst>
          </p:cNvPr>
          <p:cNvSpPr>
            <a:spLocks noChangeArrowheads="1"/>
          </p:cNvSpPr>
          <p:nvPr/>
        </p:nvSpPr>
        <p:spPr bwMode="auto">
          <a:xfrm>
            <a:off x="5467350" y="4469023"/>
            <a:ext cx="5562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Feminine</a:t>
            </a:r>
            <a:endParaRPr kumimoji="0" lang="en-US" altLang="en-US" sz="2800" i="0" u="none" strike="noStrike" cap="none" normalizeH="0" baseline="0">
              <a:ln>
                <a:noFill/>
              </a:ln>
              <a:effectLst/>
              <a:latin typeface="Arial" panose="020B0604020202020204" pitchFamily="34" charset="0"/>
            </a:endParaRPr>
          </a:p>
        </p:txBody>
      </p:sp>
      <p:sp>
        <p:nvSpPr>
          <p:cNvPr id="161" name="Line 75">
            <a:extLst>
              <a:ext uri="{FF2B5EF4-FFF2-40B4-BE49-F238E27FC236}">
                <a16:creationId xmlns:a16="http://schemas.microsoft.com/office/drawing/2014/main" id="{42535E3D-F328-FD7E-36EB-42E84A30D933}"/>
              </a:ext>
            </a:extLst>
          </p:cNvPr>
          <p:cNvSpPr>
            <a:spLocks noChangeShapeType="1"/>
          </p:cNvSpPr>
          <p:nvPr/>
        </p:nvSpPr>
        <p:spPr bwMode="auto">
          <a:xfrm>
            <a:off x="4179888" y="4146761"/>
            <a:ext cx="587375" cy="14573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2" name="Oval 76">
            <a:extLst>
              <a:ext uri="{FF2B5EF4-FFF2-40B4-BE49-F238E27FC236}">
                <a16:creationId xmlns:a16="http://schemas.microsoft.com/office/drawing/2014/main" id="{9320CCFB-F3A3-AB93-70DE-67F92ED3BD80}"/>
              </a:ext>
            </a:extLst>
          </p:cNvPr>
          <p:cNvSpPr>
            <a:spLocks noChangeArrowheads="1"/>
          </p:cNvSpPr>
          <p:nvPr/>
        </p:nvSpPr>
        <p:spPr bwMode="auto">
          <a:xfrm>
            <a:off x="4719638" y="5558048"/>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63" name="Oval 77">
            <a:extLst>
              <a:ext uri="{FF2B5EF4-FFF2-40B4-BE49-F238E27FC236}">
                <a16:creationId xmlns:a16="http://schemas.microsoft.com/office/drawing/2014/main" id="{C8D006B3-A154-4CF4-6948-4C7DE06F6925}"/>
              </a:ext>
            </a:extLst>
          </p:cNvPr>
          <p:cNvSpPr>
            <a:spLocks noChangeArrowheads="1"/>
          </p:cNvSpPr>
          <p:nvPr/>
        </p:nvSpPr>
        <p:spPr bwMode="auto">
          <a:xfrm>
            <a:off x="4719638" y="5558048"/>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5" name="Rectangle 78">
            <a:extLst>
              <a:ext uri="{FF2B5EF4-FFF2-40B4-BE49-F238E27FC236}">
                <a16:creationId xmlns:a16="http://schemas.microsoft.com/office/drawing/2014/main" id="{53BE8392-7A1E-679E-6D21-6EE693D640F7}"/>
              </a:ext>
            </a:extLst>
          </p:cNvPr>
          <p:cNvSpPr>
            <a:spLocks noChangeArrowheads="1"/>
          </p:cNvSpPr>
          <p:nvPr/>
        </p:nvSpPr>
        <p:spPr bwMode="auto">
          <a:xfrm>
            <a:off x="4918075" y="5518361"/>
            <a:ext cx="33823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Floral</a:t>
            </a:r>
            <a:endParaRPr kumimoji="0" lang="en-US" altLang="en-US" sz="2800" i="0" u="none" strike="noStrike" cap="none" normalizeH="0" baseline="0">
              <a:ln>
                <a:noFill/>
              </a:ln>
              <a:effectLst/>
              <a:latin typeface="Arial" panose="020B0604020202020204" pitchFamily="34" charset="0"/>
            </a:endParaRPr>
          </a:p>
        </p:txBody>
      </p:sp>
      <p:sp>
        <p:nvSpPr>
          <p:cNvPr id="293" name="Line 79">
            <a:extLst>
              <a:ext uri="{FF2B5EF4-FFF2-40B4-BE49-F238E27FC236}">
                <a16:creationId xmlns:a16="http://schemas.microsoft.com/office/drawing/2014/main" id="{5D98C1F9-B0E4-3A6F-E31E-4FE965E7EE53}"/>
              </a:ext>
            </a:extLst>
          </p:cNvPr>
          <p:cNvSpPr>
            <a:spLocks noChangeShapeType="1"/>
          </p:cNvSpPr>
          <p:nvPr/>
        </p:nvSpPr>
        <p:spPr bwMode="auto">
          <a:xfrm>
            <a:off x="4179888" y="4146761"/>
            <a:ext cx="3538538" cy="16843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94" name="Oval 80">
            <a:extLst>
              <a:ext uri="{FF2B5EF4-FFF2-40B4-BE49-F238E27FC236}">
                <a16:creationId xmlns:a16="http://schemas.microsoft.com/office/drawing/2014/main" id="{D402E705-C9C1-6BAC-D634-7C72967AA1EF}"/>
              </a:ext>
            </a:extLst>
          </p:cNvPr>
          <p:cNvSpPr>
            <a:spLocks noChangeArrowheads="1"/>
          </p:cNvSpPr>
          <p:nvPr/>
        </p:nvSpPr>
        <p:spPr bwMode="auto">
          <a:xfrm>
            <a:off x="7670800" y="578506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95" name="Oval 81">
            <a:extLst>
              <a:ext uri="{FF2B5EF4-FFF2-40B4-BE49-F238E27FC236}">
                <a16:creationId xmlns:a16="http://schemas.microsoft.com/office/drawing/2014/main" id="{3ACAE2DC-8E23-D794-870D-EA7843406C9F}"/>
              </a:ext>
            </a:extLst>
          </p:cNvPr>
          <p:cNvSpPr>
            <a:spLocks noChangeArrowheads="1"/>
          </p:cNvSpPr>
          <p:nvPr/>
        </p:nvSpPr>
        <p:spPr bwMode="auto">
          <a:xfrm>
            <a:off x="7670800" y="578506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96" name="Rectangle 82">
            <a:extLst>
              <a:ext uri="{FF2B5EF4-FFF2-40B4-BE49-F238E27FC236}">
                <a16:creationId xmlns:a16="http://schemas.microsoft.com/office/drawing/2014/main" id="{336B3D97-8E3D-9229-C710-C29F0313E09F}"/>
              </a:ext>
            </a:extLst>
          </p:cNvPr>
          <p:cNvSpPr>
            <a:spLocks noChangeArrowheads="1"/>
          </p:cNvSpPr>
          <p:nvPr/>
        </p:nvSpPr>
        <p:spPr bwMode="auto">
          <a:xfrm>
            <a:off x="7585075" y="5604086"/>
            <a:ext cx="3446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Fresh</a:t>
            </a:r>
            <a:endParaRPr kumimoji="0" lang="en-US" altLang="en-US" sz="2800" i="0" u="none" strike="noStrike" cap="none" normalizeH="0" baseline="0">
              <a:ln>
                <a:noFill/>
              </a:ln>
              <a:effectLst/>
              <a:latin typeface="Arial" panose="020B0604020202020204" pitchFamily="34" charset="0"/>
            </a:endParaRPr>
          </a:p>
        </p:txBody>
      </p:sp>
      <p:sp>
        <p:nvSpPr>
          <p:cNvPr id="297" name="Line 83">
            <a:extLst>
              <a:ext uri="{FF2B5EF4-FFF2-40B4-BE49-F238E27FC236}">
                <a16:creationId xmlns:a16="http://schemas.microsoft.com/office/drawing/2014/main" id="{07052B92-303E-0C25-FD32-23C0595C331A}"/>
              </a:ext>
            </a:extLst>
          </p:cNvPr>
          <p:cNvSpPr>
            <a:spLocks noChangeShapeType="1"/>
          </p:cNvSpPr>
          <p:nvPr/>
        </p:nvSpPr>
        <p:spPr bwMode="auto">
          <a:xfrm flipV="1">
            <a:off x="4179888" y="3618123"/>
            <a:ext cx="5364163" cy="5286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98" name="Oval 84">
            <a:extLst>
              <a:ext uri="{FF2B5EF4-FFF2-40B4-BE49-F238E27FC236}">
                <a16:creationId xmlns:a16="http://schemas.microsoft.com/office/drawing/2014/main" id="{8D6F6A4D-2F3F-F654-2DD4-4FD05A267FC2}"/>
              </a:ext>
            </a:extLst>
          </p:cNvPr>
          <p:cNvSpPr>
            <a:spLocks noChangeArrowheads="1"/>
          </p:cNvSpPr>
          <p:nvPr/>
        </p:nvSpPr>
        <p:spPr bwMode="auto">
          <a:xfrm>
            <a:off x="9496425" y="3570498"/>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299" name="Oval 85">
            <a:extLst>
              <a:ext uri="{FF2B5EF4-FFF2-40B4-BE49-F238E27FC236}">
                <a16:creationId xmlns:a16="http://schemas.microsoft.com/office/drawing/2014/main" id="{711A41B9-9FA5-B1B1-DC01-C58535DE2BE9}"/>
              </a:ext>
            </a:extLst>
          </p:cNvPr>
          <p:cNvSpPr>
            <a:spLocks noChangeArrowheads="1"/>
          </p:cNvSpPr>
          <p:nvPr/>
        </p:nvSpPr>
        <p:spPr bwMode="auto">
          <a:xfrm>
            <a:off x="9496425" y="3570498"/>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00" name="Rectangle 86">
            <a:extLst>
              <a:ext uri="{FF2B5EF4-FFF2-40B4-BE49-F238E27FC236}">
                <a16:creationId xmlns:a16="http://schemas.microsoft.com/office/drawing/2014/main" id="{2B2DB5BB-0083-E9A0-BB97-F30A77D917C1}"/>
              </a:ext>
            </a:extLst>
          </p:cNvPr>
          <p:cNvSpPr>
            <a:spLocks noChangeArrowheads="1"/>
          </p:cNvSpPr>
          <p:nvPr/>
        </p:nvSpPr>
        <p:spPr bwMode="auto">
          <a:xfrm>
            <a:off x="9410700" y="3389523"/>
            <a:ext cx="3735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Fruity</a:t>
            </a:r>
            <a:endParaRPr kumimoji="0" lang="en-US" altLang="en-US" sz="2800" b="1" i="0" u="none" strike="noStrike" cap="none" normalizeH="0" baseline="0">
              <a:ln>
                <a:noFill/>
              </a:ln>
              <a:effectLst/>
              <a:latin typeface="Arial" panose="020B0604020202020204" pitchFamily="34" charset="0"/>
            </a:endParaRPr>
          </a:p>
        </p:txBody>
      </p:sp>
      <p:sp>
        <p:nvSpPr>
          <p:cNvPr id="301" name="Line 87">
            <a:extLst>
              <a:ext uri="{FF2B5EF4-FFF2-40B4-BE49-F238E27FC236}">
                <a16:creationId xmlns:a16="http://schemas.microsoft.com/office/drawing/2014/main" id="{ECC457A8-3145-F22D-2E1D-6D122924C3DC}"/>
              </a:ext>
            </a:extLst>
          </p:cNvPr>
          <p:cNvSpPr>
            <a:spLocks noChangeShapeType="1"/>
          </p:cNvSpPr>
          <p:nvPr/>
        </p:nvSpPr>
        <p:spPr bwMode="auto">
          <a:xfrm flipV="1">
            <a:off x="4179888" y="3011698"/>
            <a:ext cx="236538" cy="11350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02" name="Oval 88">
            <a:extLst>
              <a:ext uri="{FF2B5EF4-FFF2-40B4-BE49-F238E27FC236}">
                <a16:creationId xmlns:a16="http://schemas.microsoft.com/office/drawing/2014/main" id="{6119875D-5402-85E1-8B95-F9523C9ED562}"/>
              </a:ext>
            </a:extLst>
          </p:cNvPr>
          <p:cNvSpPr>
            <a:spLocks noChangeArrowheads="1"/>
          </p:cNvSpPr>
          <p:nvPr/>
        </p:nvSpPr>
        <p:spPr bwMode="auto">
          <a:xfrm>
            <a:off x="4370388" y="2964073"/>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03" name="Oval 89">
            <a:extLst>
              <a:ext uri="{FF2B5EF4-FFF2-40B4-BE49-F238E27FC236}">
                <a16:creationId xmlns:a16="http://schemas.microsoft.com/office/drawing/2014/main" id="{AFF32A42-BC2F-BFA4-E1A6-5BEA7691676D}"/>
              </a:ext>
            </a:extLst>
          </p:cNvPr>
          <p:cNvSpPr>
            <a:spLocks noChangeArrowheads="1"/>
          </p:cNvSpPr>
          <p:nvPr/>
        </p:nvSpPr>
        <p:spPr bwMode="auto">
          <a:xfrm>
            <a:off x="4370388" y="2964073"/>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04" name="Rectangle 90">
            <a:extLst>
              <a:ext uri="{FF2B5EF4-FFF2-40B4-BE49-F238E27FC236}">
                <a16:creationId xmlns:a16="http://schemas.microsoft.com/office/drawing/2014/main" id="{A354F607-D3A7-674C-1DE1-0FFC30C65F64}"/>
              </a:ext>
            </a:extLst>
          </p:cNvPr>
          <p:cNvSpPr>
            <a:spLocks noChangeArrowheads="1"/>
          </p:cNvSpPr>
          <p:nvPr/>
        </p:nvSpPr>
        <p:spPr bwMode="auto">
          <a:xfrm>
            <a:off x="4275138" y="2784686"/>
            <a:ext cx="37510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Green</a:t>
            </a:r>
            <a:endParaRPr kumimoji="0" lang="en-US" altLang="en-US" sz="2800" i="0" u="none" strike="noStrike" cap="none" normalizeH="0" baseline="0">
              <a:ln>
                <a:noFill/>
              </a:ln>
              <a:effectLst/>
              <a:latin typeface="Arial" panose="020B0604020202020204" pitchFamily="34" charset="0"/>
            </a:endParaRPr>
          </a:p>
        </p:txBody>
      </p:sp>
      <p:sp>
        <p:nvSpPr>
          <p:cNvPr id="305" name="Line 91">
            <a:extLst>
              <a:ext uri="{FF2B5EF4-FFF2-40B4-BE49-F238E27FC236}">
                <a16:creationId xmlns:a16="http://schemas.microsoft.com/office/drawing/2014/main" id="{0CCAA564-D584-9AEC-5D95-54068CE4147F}"/>
              </a:ext>
            </a:extLst>
          </p:cNvPr>
          <p:cNvSpPr>
            <a:spLocks noChangeShapeType="1"/>
          </p:cNvSpPr>
          <p:nvPr/>
        </p:nvSpPr>
        <p:spPr bwMode="auto">
          <a:xfrm flipV="1">
            <a:off x="4179888" y="3948323"/>
            <a:ext cx="644525" cy="1984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06" name="Oval 92">
            <a:extLst>
              <a:ext uri="{FF2B5EF4-FFF2-40B4-BE49-F238E27FC236}">
                <a16:creationId xmlns:a16="http://schemas.microsoft.com/office/drawing/2014/main" id="{39014A8B-751E-D88A-6284-1AEF346677F3}"/>
              </a:ext>
            </a:extLst>
          </p:cNvPr>
          <p:cNvSpPr>
            <a:spLocks noChangeArrowheads="1"/>
          </p:cNvSpPr>
          <p:nvPr/>
        </p:nvSpPr>
        <p:spPr bwMode="auto">
          <a:xfrm>
            <a:off x="4776788" y="3900698"/>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07" name="Oval 93">
            <a:extLst>
              <a:ext uri="{FF2B5EF4-FFF2-40B4-BE49-F238E27FC236}">
                <a16:creationId xmlns:a16="http://schemas.microsoft.com/office/drawing/2014/main" id="{A90F8281-AA97-1027-AF3F-424E2CE6D773}"/>
              </a:ext>
            </a:extLst>
          </p:cNvPr>
          <p:cNvSpPr>
            <a:spLocks noChangeArrowheads="1"/>
          </p:cNvSpPr>
          <p:nvPr/>
        </p:nvSpPr>
        <p:spPr bwMode="auto">
          <a:xfrm>
            <a:off x="4776788" y="3900698"/>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08" name="Rectangle 94">
            <a:extLst>
              <a:ext uri="{FF2B5EF4-FFF2-40B4-BE49-F238E27FC236}">
                <a16:creationId xmlns:a16="http://schemas.microsoft.com/office/drawing/2014/main" id="{870AA551-D144-D6B2-F762-DE14382F7D87}"/>
              </a:ext>
            </a:extLst>
          </p:cNvPr>
          <p:cNvSpPr>
            <a:spLocks noChangeArrowheads="1"/>
          </p:cNvSpPr>
          <p:nvPr/>
        </p:nvSpPr>
        <p:spPr bwMode="auto">
          <a:xfrm>
            <a:off x="4908550" y="3881648"/>
            <a:ext cx="29335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Light</a:t>
            </a:r>
            <a:endParaRPr kumimoji="0" lang="en-US" altLang="en-US" sz="2800" i="0" u="none" strike="noStrike" cap="none" normalizeH="0" baseline="0">
              <a:ln>
                <a:noFill/>
              </a:ln>
              <a:effectLst/>
              <a:latin typeface="Arial" panose="020B0604020202020204" pitchFamily="34" charset="0"/>
            </a:endParaRPr>
          </a:p>
        </p:txBody>
      </p:sp>
      <p:sp>
        <p:nvSpPr>
          <p:cNvPr id="309" name="Line 95">
            <a:extLst>
              <a:ext uri="{FF2B5EF4-FFF2-40B4-BE49-F238E27FC236}">
                <a16:creationId xmlns:a16="http://schemas.microsoft.com/office/drawing/2014/main" id="{DF226029-64B8-5142-45AC-2CF27E0A0809}"/>
              </a:ext>
            </a:extLst>
          </p:cNvPr>
          <p:cNvSpPr>
            <a:spLocks noChangeShapeType="1"/>
          </p:cNvSpPr>
          <p:nvPr/>
        </p:nvSpPr>
        <p:spPr bwMode="auto">
          <a:xfrm flipH="1" flipV="1">
            <a:off x="3471863" y="3938798"/>
            <a:ext cx="708025" cy="2079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0" name="Oval 96">
            <a:extLst>
              <a:ext uri="{FF2B5EF4-FFF2-40B4-BE49-F238E27FC236}">
                <a16:creationId xmlns:a16="http://schemas.microsoft.com/office/drawing/2014/main" id="{12802BA9-2A8F-EBC6-E838-0C2766EB9B09}"/>
              </a:ext>
            </a:extLst>
          </p:cNvPr>
          <p:cNvSpPr>
            <a:spLocks noChangeArrowheads="1"/>
          </p:cNvSpPr>
          <p:nvPr/>
        </p:nvSpPr>
        <p:spPr bwMode="auto">
          <a:xfrm>
            <a:off x="3424238" y="3891173"/>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11" name="Oval 97">
            <a:extLst>
              <a:ext uri="{FF2B5EF4-FFF2-40B4-BE49-F238E27FC236}">
                <a16:creationId xmlns:a16="http://schemas.microsoft.com/office/drawing/2014/main" id="{FF5B65BC-685C-0894-6877-9BBBC00986F3}"/>
              </a:ext>
            </a:extLst>
          </p:cNvPr>
          <p:cNvSpPr>
            <a:spLocks noChangeArrowheads="1"/>
          </p:cNvSpPr>
          <p:nvPr/>
        </p:nvSpPr>
        <p:spPr bwMode="auto">
          <a:xfrm>
            <a:off x="3424238" y="3891173"/>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2" name="Rectangle 98">
            <a:extLst>
              <a:ext uri="{FF2B5EF4-FFF2-40B4-BE49-F238E27FC236}">
                <a16:creationId xmlns:a16="http://schemas.microsoft.com/office/drawing/2014/main" id="{8769F5EC-69A7-9B14-A51A-EE25F6557D0D}"/>
              </a:ext>
            </a:extLst>
          </p:cNvPr>
          <p:cNvSpPr>
            <a:spLocks noChangeArrowheads="1"/>
          </p:cNvSpPr>
          <p:nvPr/>
        </p:nvSpPr>
        <p:spPr bwMode="auto">
          <a:xfrm>
            <a:off x="2855913" y="3834023"/>
            <a:ext cx="6091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Masculine</a:t>
            </a:r>
            <a:endParaRPr kumimoji="0" lang="en-US" altLang="en-US" sz="2800" i="0" u="none" strike="noStrike" cap="none" normalizeH="0" baseline="0">
              <a:ln>
                <a:noFill/>
              </a:ln>
              <a:effectLst/>
              <a:latin typeface="Arial" panose="020B0604020202020204" pitchFamily="34" charset="0"/>
            </a:endParaRPr>
          </a:p>
        </p:txBody>
      </p:sp>
      <p:sp>
        <p:nvSpPr>
          <p:cNvPr id="313" name="Line 99">
            <a:extLst>
              <a:ext uri="{FF2B5EF4-FFF2-40B4-BE49-F238E27FC236}">
                <a16:creationId xmlns:a16="http://schemas.microsoft.com/office/drawing/2014/main" id="{B6BA11A6-4EBC-5034-18D1-724BBDD9BA0A}"/>
              </a:ext>
            </a:extLst>
          </p:cNvPr>
          <p:cNvSpPr>
            <a:spLocks noChangeShapeType="1"/>
          </p:cNvSpPr>
          <p:nvPr/>
        </p:nvSpPr>
        <p:spPr bwMode="auto">
          <a:xfrm>
            <a:off x="4179888" y="4146761"/>
            <a:ext cx="625475" cy="3317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4" name="Oval 100">
            <a:extLst>
              <a:ext uri="{FF2B5EF4-FFF2-40B4-BE49-F238E27FC236}">
                <a16:creationId xmlns:a16="http://schemas.microsoft.com/office/drawing/2014/main" id="{074EA1E0-05AA-2B86-A77C-5DA4E90B01D8}"/>
              </a:ext>
            </a:extLst>
          </p:cNvPr>
          <p:cNvSpPr>
            <a:spLocks noChangeArrowheads="1"/>
          </p:cNvSpPr>
          <p:nvPr/>
        </p:nvSpPr>
        <p:spPr bwMode="auto">
          <a:xfrm>
            <a:off x="4757738" y="4430923"/>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15" name="Oval 101">
            <a:extLst>
              <a:ext uri="{FF2B5EF4-FFF2-40B4-BE49-F238E27FC236}">
                <a16:creationId xmlns:a16="http://schemas.microsoft.com/office/drawing/2014/main" id="{2AE124A9-A0FE-BC31-1AAB-63FE663CCD30}"/>
              </a:ext>
            </a:extLst>
          </p:cNvPr>
          <p:cNvSpPr>
            <a:spLocks noChangeArrowheads="1"/>
          </p:cNvSpPr>
          <p:nvPr/>
        </p:nvSpPr>
        <p:spPr bwMode="auto">
          <a:xfrm>
            <a:off x="4757738" y="4430923"/>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6" name="Rectangle 102">
            <a:extLst>
              <a:ext uri="{FF2B5EF4-FFF2-40B4-BE49-F238E27FC236}">
                <a16:creationId xmlns:a16="http://schemas.microsoft.com/office/drawing/2014/main" id="{F7760D58-7268-89AF-682F-0291D87D28D1}"/>
              </a:ext>
            </a:extLst>
          </p:cNvPr>
          <p:cNvSpPr>
            <a:spLocks noChangeArrowheads="1"/>
          </p:cNvSpPr>
          <p:nvPr/>
        </p:nvSpPr>
        <p:spPr bwMode="auto">
          <a:xfrm>
            <a:off x="4502150" y="4268998"/>
            <a:ext cx="721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Moisturizing</a:t>
            </a:r>
            <a:endParaRPr kumimoji="0" lang="en-US" altLang="en-US" sz="2800" i="0" u="none" strike="noStrike" cap="none" normalizeH="0" baseline="0">
              <a:ln>
                <a:noFill/>
              </a:ln>
              <a:effectLst/>
              <a:latin typeface="Arial" panose="020B0604020202020204" pitchFamily="34" charset="0"/>
            </a:endParaRPr>
          </a:p>
        </p:txBody>
      </p:sp>
      <p:sp>
        <p:nvSpPr>
          <p:cNvPr id="317" name="Line 103">
            <a:extLst>
              <a:ext uri="{FF2B5EF4-FFF2-40B4-BE49-F238E27FC236}">
                <a16:creationId xmlns:a16="http://schemas.microsoft.com/office/drawing/2014/main" id="{43769CA2-A945-7C8D-28FF-B651AE1F8D50}"/>
              </a:ext>
            </a:extLst>
          </p:cNvPr>
          <p:cNvSpPr>
            <a:spLocks noChangeShapeType="1"/>
          </p:cNvSpPr>
          <p:nvPr/>
        </p:nvSpPr>
        <p:spPr bwMode="auto">
          <a:xfrm>
            <a:off x="4179888" y="4146761"/>
            <a:ext cx="2393950" cy="4365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18" name="Oval 104">
            <a:extLst>
              <a:ext uri="{FF2B5EF4-FFF2-40B4-BE49-F238E27FC236}">
                <a16:creationId xmlns:a16="http://schemas.microsoft.com/office/drawing/2014/main" id="{8CE9FD35-4C40-5D1D-1335-C838B7CE22FB}"/>
              </a:ext>
            </a:extLst>
          </p:cNvPr>
          <p:cNvSpPr>
            <a:spLocks noChangeArrowheads="1"/>
          </p:cNvSpPr>
          <p:nvPr/>
        </p:nvSpPr>
        <p:spPr bwMode="auto">
          <a:xfrm>
            <a:off x="6526213" y="4535698"/>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19" name="Oval 105">
            <a:extLst>
              <a:ext uri="{FF2B5EF4-FFF2-40B4-BE49-F238E27FC236}">
                <a16:creationId xmlns:a16="http://schemas.microsoft.com/office/drawing/2014/main" id="{D68298E3-B12C-444B-DE9C-21BEF799DEE3}"/>
              </a:ext>
            </a:extLst>
          </p:cNvPr>
          <p:cNvSpPr>
            <a:spLocks noChangeArrowheads="1"/>
          </p:cNvSpPr>
          <p:nvPr/>
        </p:nvSpPr>
        <p:spPr bwMode="auto">
          <a:xfrm>
            <a:off x="6526213" y="4535698"/>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20" name="Rectangle 106">
            <a:extLst>
              <a:ext uri="{FF2B5EF4-FFF2-40B4-BE49-F238E27FC236}">
                <a16:creationId xmlns:a16="http://schemas.microsoft.com/office/drawing/2014/main" id="{216E57EE-F564-AD59-A608-9DF9412B412D}"/>
              </a:ext>
            </a:extLst>
          </p:cNvPr>
          <p:cNvSpPr>
            <a:spLocks noChangeArrowheads="1"/>
          </p:cNvSpPr>
          <p:nvPr/>
        </p:nvSpPr>
        <p:spPr bwMode="auto">
          <a:xfrm>
            <a:off x="6650038" y="4515061"/>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Natural</a:t>
            </a:r>
            <a:endParaRPr kumimoji="0" lang="en-US" altLang="en-US" sz="2800" i="0" u="none" strike="noStrike" cap="none" normalizeH="0" baseline="0">
              <a:ln>
                <a:noFill/>
              </a:ln>
              <a:effectLst/>
              <a:latin typeface="Arial" panose="020B0604020202020204" pitchFamily="34" charset="0"/>
            </a:endParaRPr>
          </a:p>
        </p:txBody>
      </p:sp>
      <p:sp>
        <p:nvSpPr>
          <p:cNvPr id="321" name="Line 107">
            <a:extLst>
              <a:ext uri="{FF2B5EF4-FFF2-40B4-BE49-F238E27FC236}">
                <a16:creationId xmlns:a16="http://schemas.microsoft.com/office/drawing/2014/main" id="{4FF9190D-C28F-70DF-6597-7B7D716CB4B1}"/>
              </a:ext>
            </a:extLst>
          </p:cNvPr>
          <p:cNvSpPr>
            <a:spLocks noChangeShapeType="1"/>
          </p:cNvSpPr>
          <p:nvPr/>
        </p:nvSpPr>
        <p:spPr bwMode="auto">
          <a:xfrm>
            <a:off x="4179888" y="4146761"/>
            <a:ext cx="341313" cy="3508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22" name="Oval 108">
            <a:extLst>
              <a:ext uri="{FF2B5EF4-FFF2-40B4-BE49-F238E27FC236}">
                <a16:creationId xmlns:a16="http://schemas.microsoft.com/office/drawing/2014/main" id="{1279ED5D-37FE-FD02-9C96-1DA4DE18710F}"/>
              </a:ext>
            </a:extLst>
          </p:cNvPr>
          <p:cNvSpPr>
            <a:spLocks noChangeArrowheads="1"/>
          </p:cNvSpPr>
          <p:nvPr/>
        </p:nvSpPr>
        <p:spPr bwMode="auto">
          <a:xfrm>
            <a:off x="4473575" y="4449973"/>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23" name="Oval 109">
            <a:extLst>
              <a:ext uri="{FF2B5EF4-FFF2-40B4-BE49-F238E27FC236}">
                <a16:creationId xmlns:a16="http://schemas.microsoft.com/office/drawing/2014/main" id="{01CDFB57-389D-CB5C-6BAA-C3B93F1EB780}"/>
              </a:ext>
            </a:extLst>
          </p:cNvPr>
          <p:cNvSpPr>
            <a:spLocks noChangeArrowheads="1"/>
          </p:cNvSpPr>
          <p:nvPr/>
        </p:nvSpPr>
        <p:spPr bwMode="auto">
          <a:xfrm>
            <a:off x="4473575" y="4449973"/>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24" name="Rectangle 110">
            <a:extLst>
              <a:ext uri="{FF2B5EF4-FFF2-40B4-BE49-F238E27FC236}">
                <a16:creationId xmlns:a16="http://schemas.microsoft.com/office/drawing/2014/main" id="{34882C88-08EF-CF0D-6866-BAD709478633}"/>
              </a:ext>
            </a:extLst>
          </p:cNvPr>
          <p:cNvSpPr>
            <a:spLocks noChangeArrowheads="1"/>
          </p:cNvSpPr>
          <p:nvPr/>
        </p:nvSpPr>
        <p:spPr bwMode="auto">
          <a:xfrm>
            <a:off x="4406900" y="4543636"/>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Neutral</a:t>
            </a:r>
            <a:endParaRPr kumimoji="0" lang="en-US" altLang="en-US" sz="2800" i="0" u="none" strike="noStrike" cap="none" normalizeH="0" baseline="0">
              <a:ln>
                <a:noFill/>
              </a:ln>
              <a:effectLst/>
              <a:latin typeface="Arial" panose="020B0604020202020204" pitchFamily="34" charset="0"/>
            </a:endParaRPr>
          </a:p>
        </p:txBody>
      </p:sp>
      <p:sp>
        <p:nvSpPr>
          <p:cNvPr id="325" name="Line 111">
            <a:extLst>
              <a:ext uri="{FF2B5EF4-FFF2-40B4-BE49-F238E27FC236}">
                <a16:creationId xmlns:a16="http://schemas.microsoft.com/office/drawing/2014/main" id="{8D2B8EFC-C60C-A393-0D35-59AB06494FCA}"/>
              </a:ext>
            </a:extLst>
          </p:cNvPr>
          <p:cNvSpPr>
            <a:spLocks noChangeShapeType="1"/>
          </p:cNvSpPr>
          <p:nvPr/>
        </p:nvSpPr>
        <p:spPr bwMode="auto">
          <a:xfrm>
            <a:off x="4179888" y="4146761"/>
            <a:ext cx="47625" cy="3508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26" name="Oval 112">
            <a:extLst>
              <a:ext uri="{FF2B5EF4-FFF2-40B4-BE49-F238E27FC236}">
                <a16:creationId xmlns:a16="http://schemas.microsoft.com/office/drawing/2014/main" id="{96631F4C-E32D-BC05-FC4B-2AFDF19CCC39}"/>
              </a:ext>
            </a:extLst>
          </p:cNvPr>
          <p:cNvSpPr>
            <a:spLocks noChangeArrowheads="1"/>
          </p:cNvSpPr>
          <p:nvPr/>
        </p:nvSpPr>
        <p:spPr bwMode="auto">
          <a:xfrm>
            <a:off x="4179888" y="4449973"/>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27" name="Oval 113">
            <a:extLst>
              <a:ext uri="{FF2B5EF4-FFF2-40B4-BE49-F238E27FC236}">
                <a16:creationId xmlns:a16="http://schemas.microsoft.com/office/drawing/2014/main" id="{06FFECB3-436D-CF23-EDE1-4410CCE70DD8}"/>
              </a:ext>
            </a:extLst>
          </p:cNvPr>
          <p:cNvSpPr>
            <a:spLocks noChangeArrowheads="1"/>
          </p:cNvSpPr>
          <p:nvPr/>
        </p:nvSpPr>
        <p:spPr bwMode="auto">
          <a:xfrm>
            <a:off x="4179888" y="4449973"/>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28" name="Rectangle 114">
            <a:extLst>
              <a:ext uri="{FF2B5EF4-FFF2-40B4-BE49-F238E27FC236}">
                <a16:creationId xmlns:a16="http://schemas.microsoft.com/office/drawing/2014/main" id="{419BC6CF-E42A-CBAB-D79A-78621C99FD2E}"/>
              </a:ext>
            </a:extLst>
          </p:cNvPr>
          <p:cNvSpPr>
            <a:spLocks noChangeArrowheads="1"/>
          </p:cNvSpPr>
          <p:nvPr/>
        </p:nvSpPr>
        <p:spPr bwMode="auto">
          <a:xfrm>
            <a:off x="4019550" y="4507123"/>
            <a:ext cx="27090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New</a:t>
            </a:r>
            <a:endParaRPr kumimoji="0" lang="en-US" altLang="en-US" sz="2800" i="0" u="none" strike="noStrike" cap="none" normalizeH="0" baseline="0">
              <a:ln>
                <a:noFill/>
              </a:ln>
              <a:effectLst/>
              <a:latin typeface="Arial" panose="020B0604020202020204" pitchFamily="34" charset="0"/>
            </a:endParaRPr>
          </a:p>
        </p:txBody>
      </p:sp>
      <p:sp>
        <p:nvSpPr>
          <p:cNvPr id="329" name="Line 115">
            <a:extLst>
              <a:ext uri="{FF2B5EF4-FFF2-40B4-BE49-F238E27FC236}">
                <a16:creationId xmlns:a16="http://schemas.microsoft.com/office/drawing/2014/main" id="{0E2C67D1-172F-93B9-8A90-06EF3F2E4510}"/>
              </a:ext>
            </a:extLst>
          </p:cNvPr>
          <p:cNvSpPr>
            <a:spLocks noChangeShapeType="1"/>
          </p:cNvSpPr>
          <p:nvPr/>
        </p:nvSpPr>
        <p:spPr bwMode="auto">
          <a:xfrm flipV="1">
            <a:off x="4179888" y="2898986"/>
            <a:ext cx="1239838" cy="12477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0" name="Oval 116">
            <a:extLst>
              <a:ext uri="{FF2B5EF4-FFF2-40B4-BE49-F238E27FC236}">
                <a16:creationId xmlns:a16="http://schemas.microsoft.com/office/drawing/2014/main" id="{E032E76A-A2AE-6424-74DF-04519B364119}"/>
              </a:ext>
            </a:extLst>
          </p:cNvPr>
          <p:cNvSpPr>
            <a:spLocks noChangeArrowheads="1"/>
          </p:cNvSpPr>
          <p:nvPr/>
        </p:nvSpPr>
        <p:spPr bwMode="auto">
          <a:xfrm>
            <a:off x="5372100" y="2851361"/>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31" name="Oval 117">
            <a:extLst>
              <a:ext uri="{FF2B5EF4-FFF2-40B4-BE49-F238E27FC236}">
                <a16:creationId xmlns:a16="http://schemas.microsoft.com/office/drawing/2014/main" id="{D923ED40-FECD-A975-50E6-8F4A7A748494}"/>
              </a:ext>
            </a:extLst>
          </p:cNvPr>
          <p:cNvSpPr>
            <a:spLocks noChangeArrowheads="1"/>
          </p:cNvSpPr>
          <p:nvPr/>
        </p:nvSpPr>
        <p:spPr bwMode="auto">
          <a:xfrm>
            <a:off x="5372100" y="2851361"/>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2" name="Rectangle 118">
            <a:extLst>
              <a:ext uri="{FF2B5EF4-FFF2-40B4-BE49-F238E27FC236}">
                <a16:creationId xmlns:a16="http://schemas.microsoft.com/office/drawing/2014/main" id="{0831BA06-18B6-562A-549A-E7BB352BBA35}"/>
              </a:ext>
            </a:extLst>
          </p:cNvPr>
          <p:cNvSpPr>
            <a:spLocks noChangeArrowheads="1"/>
          </p:cNvSpPr>
          <p:nvPr/>
        </p:nvSpPr>
        <p:spPr bwMode="auto">
          <a:xfrm>
            <a:off x="5097463" y="2670386"/>
            <a:ext cx="8415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Overpowering</a:t>
            </a:r>
            <a:endParaRPr kumimoji="0" lang="en-US" altLang="en-US" sz="2800" i="0" u="none" strike="noStrike" cap="none" normalizeH="0" baseline="0">
              <a:ln>
                <a:noFill/>
              </a:ln>
              <a:effectLst/>
              <a:latin typeface="Arial" panose="020B0604020202020204" pitchFamily="34" charset="0"/>
            </a:endParaRPr>
          </a:p>
        </p:txBody>
      </p:sp>
      <p:sp>
        <p:nvSpPr>
          <p:cNvPr id="333" name="Line 119">
            <a:extLst>
              <a:ext uri="{FF2B5EF4-FFF2-40B4-BE49-F238E27FC236}">
                <a16:creationId xmlns:a16="http://schemas.microsoft.com/office/drawing/2014/main" id="{FF052C4B-1B55-D7EE-525D-B4B4D217049E}"/>
              </a:ext>
            </a:extLst>
          </p:cNvPr>
          <p:cNvSpPr>
            <a:spLocks noChangeShapeType="1"/>
          </p:cNvSpPr>
          <p:nvPr/>
        </p:nvSpPr>
        <p:spPr bwMode="auto">
          <a:xfrm flipV="1">
            <a:off x="4179888" y="3711786"/>
            <a:ext cx="1060450" cy="4349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4" name="Oval 120">
            <a:extLst>
              <a:ext uri="{FF2B5EF4-FFF2-40B4-BE49-F238E27FC236}">
                <a16:creationId xmlns:a16="http://schemas.microsoft.com/office/drawing/2014/main" id="{552F3598-3C57-A91B-296C-FBB70458BF4F}"/>
              </a:ext>
            </a:extLst>
          </p:cNvPr>
          <p:cNvSpPr>
            <a:spLocks noChangeArrowheads="1"/>
          </p:cNvSpPr>
          <p:nvPr/>
        </p:nvSpPr>
        <p:spPr bwMode="auto">
          <a:xfrm>
            <a:off x="5192713" y="366416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35" name="Oval 121">
            <a:extLst>
              <a:ext uri="{FF2B5EF4-FFF2-40B4-BE49-F238E27FC236}">
                <a16:creationId xmlns:a16="http://schemas.microsoft.com/office/drawing/2014/main" id="{D3DCFE3B-292A-804A-409D-17732F378F04}"/>
              </a:ext>
            </a:extLst>
          </p:cNvPr>
          <p:cNvSpPr>
            <a:spLocks noChangeArrowheads="1"/>
          </p:cNvSpPr>
          <p:nvPr/>
        </p:nvSpPr>
        <p:spPr bwMode="auto">
          <a:xfrm>
            <a:off x="5192713" y="366416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6" name="Rectangle 122">
            <a:extLst>
              <a:ext uri="{FF2B5EF4-FFF2-40B4-BE49-F238E27FC236}">
                <a16:creationId xmlns:a16="http://schemas.microsoft.com/office/drawing/2014/main" id="{C426E323-6472-EE1F-0F3F-3E2CD37E69B6}"/>
              </a:ext>
            </a:extLst>
          </p:cNvPr>
          <p:cNvSpPr>
            <a:spLocks noChangeArrowheads="1"/>
          </p:cNvSpPr>
          <p:nvPr/>
        </p:nvSpPr>
        <p:spPr bwMode="auto">
          <a:xfrm>
            <a:off x="5324475" y="3578436"/>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Pure</a:t>
            </a:r>
            <a:endParaRPr kumimoji="0" lang="en-US" altLang="en-US" sz="2800" i="0" u="none" strike="noStrike" cap="none" normalizeH="0" baseline="0">
              <a:ln>
                <a:noFill/>
              </a:ln>
              <a:effectLst/>
              <a:latin typeface="Arial" panose="020B0604020202020204" pitchFamily="34" charset="0"/>
            </a:endParaRPr>
          </a:p>
        </p:txBody>
      </p:sp>
      <p:sp>
        <p:nvSpPr>
          <p:cNvPr id="337" name="Line 123">
            <a:extLst>
              <a:ext uri="{FF2B5EF4-FFF2-40B4-BE49-F238E27FC236}">
                <a16:creationId xmlns:a16="http://schemas.microsoft.com/office/drawing/2014/main" id="{55BC4F9F-63C9-CA61-23E2-98B8B2674331}"/>
              </a:ext>
            </a:extLst>
          </p:cNvPr>
          <p:cNvSpPr>
            <a:spLocks noChangeShapeType="1"/>
          </p:cNvSpPr>
          <p:nvPr/>
        </p:nvSpPr>
        <p:spPr bwMode="auto">
          <a:xfrm flipH="1">
            <a:off x="2695575" y="4146761"/>
            <a:ext cx="1484313" cy="606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38" name="Oval 124">
            <a:extLst>
              <a:ext uri="{FF2B5EF4-FFF2-40B4-BE49-F238E27FC236}">
                <a16:creationId xmlns:a16="http://schemas.microsoft.com/office/drawing/2014/main" id="{79270613-96EE-9670-983A-7E78EDD3B976}"/>
              </a:ext>
            </a:extLst>
          </p:cNvPr>
          <p:cNvSpPr>
            <a:spLocks noChangeArrowheads="1"/>
          </p:cNvSpPr>
          <p:nvPr/>
        </p:nvSpPr>
        <p:spPr bwMode="auto">
          <a:xfrm>
            <a:off x="2647950" y="470556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39" name="Oval 125">
            <a:extLst>
              <a:ext uri="{FF2B5EF4-FFF2-40B4-BE49-F238E27FC236}">
                <a16:creationId xmlns:a16="http://schemas.microsoft.com/office/drawing/2014/main" id="{11FE50CA-E9D4-05FF-2B27-99ED7CCD0907}"/>
              </a:ext>
            </a:extLst>
          </p:cNvPr>
          <p:cNvSpPr>
            <a:spLocks noChangeArrowheads="1"/>
          </p:cNvSpPr>
          <p:nvPr/>
        </p:nvSpPr>
        <p:spPr bwMode="auto">
          <a:xfrm>
            <a:off x="2647950" y="470556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40" name="Rectangle 126">
            <a:extLst>
              <a:ext uri="{FF2B5EF4-FFF2-40B4-BE49-F238E27FC236}">
                <a16:creationId xmlns:a16="http://schemas.microsoft.com/office/drawing/2014/main" id="{36882820-B5D6-16DC-7861-A3AEE7F666B2}"/>
              </a:ext>
            </a:extLst>
          </p:cNvPr>
          <p:cNvSpPr>
            <a:spLocks noChangeArrowheads="1"/>
          </p:cNvSpPr>
          <p:nvPr/>
        </p:nvSpPr>
        <p:spPr bwMode="auto">
          <a:xfrm>
            <a:off x="2336800" y="4629361"/>
            <a:ext cx="38311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Soapy</a:t>
            </a:r>
            <a:endParaRPr kumimoji="0" lang="en-US" altLang="en-US" sz="2800" i="0" u="none" strike="noStrike" cap="none" normalizeH="0" baseline="0">
              <a:ln>
                <a:noFill/>
              </a:ln>
              <a:effectLst/>
              <a:latin typeface="Arial" panose="020B0604020202020204" pitchFamily="34" charset="0"/>
            </a:endParaRPr>
          </a:p>
        </p:txBody>
      </p:sp>
      <p:sp>
        <p:nvSpPr>
          <p:cNvPr id="341" name="Line 127">
            <a:extLst>
              <a:ext uri="{FF2B5EF4-FFF2-40B4-BE49-F238E27FC236}">
                <a16:creationId xmlns:a16="http://schemas.microsoft.com/office/drawing/2014/main" id="{BC19F885-1E88-0382-8881-170096C84A46}"/>
              </a:ext>
            </a:extLst>
          </p:cNvPr>
          <p:cNvSpPr>
            <a:spLocks noChangeShapeType="1"/>
          </p:cNvSpPr>
          <p:nvPr/>
        </p:nvSpPr>
        <p:spPr bwMode="auto">
          <a:xfrm flipV="1">
            <a:off x="4179888" y="3408573"/>
            <a:ext cx="2365375" cy="7381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42" name="Oval 128">
            <a:extLst>
              <a:ext uri="{FF2B5EF4-FFF2-40B4-BE49-F238E27FC236}">
                <a16:creationId xmlns:a16="http://schemas.microsoft.com/office/drawing/2014/main" id="{2E718A3A-99D4-C025-C803-6C05EF033781}"/>
              </a:ext>
            </a:extLst>
          </p:cNvPr>
          <p:cNvSpPr>
            <a:spLocks noChangeArrowheads="1"/>
          </p:cNvSpPr>
          <p:nvPr/>
        </p:nvSpPr>
        <p:spPr bwMode="auto">
          <a:xfrm>
            <a:off x="6497638" y="336253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43" name="Oval 129">
            <a:extLst>
              <a:ext uri="{FF2B5EF4-FFF2-40B4-BE49-F238E27FC236}">
                <a16:creationId xmlns:a16="http://schemas.microsoft.com/office/drawing/2014/main" id="{D1AAF95D-F0E1-DCE2-F4A1-4AC5458F21C4}"/>
              </a:ext>
            </a:extLst>
          </p:cNvPr>
          <p:cNvSpPr>
            <a:spLocks noChangeArrowheads="1"/>
          </p:cNvSpPr>
          <p:nvPr/>
        </p:nvSpPr>
        <p:spPr bwMode="auto">
          <a:xfrm>
            <a:off x="6497638" y="336253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44" name="Rectangle 130">
            <a:extLst>
              <a:ext uri="{FF2B5EF4-FFF2-40B4-BE49-F238E27FC236}">
                <a16:creationId xmlns:a16="http://schemas.microsoft.com/office/drawing/2014/main" id="{C9683C5D-CCAB-3E46-AFF0-639D94353838}"/>
              </a:ext>
            </a:extLst>
          </p:cNvPr>
          <p:cNvSpPr>
            <a:spLocks noChangeArrowheads="1"/>
          </p:cNvSpPr>
          <p:nvPr/>
        </p:nvSpPr>
        <p:spPr bwMode="auto">
          <a:xfrm>
            <a:off x="6611938" y="3267286"/>
            <a:ext cx="2388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Soft</a:t>
            </a:r>
            <a:endParaRPr kumimoji="0" lang="en-US" altLang="en-US" sz="2800" i="0" u="none" strike="noStrike" cap="none" normalizeH="0" baseline="0">
              <a:ln>
                <a:noFill/>
              </a:ln>
              <a:effectLst/>
              <a:latin typeface="Arial" panose="020B0604020202020204" pitchFamily="34" charset="0"/>
            </a:endParaRPr>
          </a:p>
        </p:txBody>
      </p:sp>
      <p:sp>
        <p:nvSpPr>
          <p:cNvPr id="345" name="Line 131">
            <a:extLst>
              <a:ext uri="{FF2B5EF4-FFF2-40B4-BE49-F238E27FC236}">
                <a16:creationId xmlns:a16="http://schemas.microsoft.com/office/drawing/2014/main" id="{27C0C35F-07BC-2A92-C105-12386AECAACB}"/>
              </a:ext>
            </a:extLst>
          </p:cNvPr>
          <p:cNvSpPr>
            <a:spLocks noChangeShapeType="1"/>
          </p:cNvSpPr>
          <p:nvPr/>
        </p:nvSpPr>
        <p:spPr bwMode="auto">
          <a:xfrm flipH="1" flipV="1">
            <a:off x="3897313" y="3456198"/>
            <a:ext cx="282575" cy="6905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46" name="Oval 132">
            <a:extLst>
              <a:ext uri="{FF2B5EF4-FFF2-40B4-BE49-F238E27FC236}">
                <a16:creationId xmlns:a16="http://schemas.microsoft.com/office/drawing/2014/main" id="{FFB89105-E6B9-64C2-E21D-060105BE350D}"/>
              </a:ext>
            </a:extLst>
          </p:cNvPr>
          <p:cNvSpPr>
            <a:spLocks noChangeArrowheads="1"/>
          </p:cNvSpPr>
          <p:nvPr/>
        </p:nvSpPr>
        <p:spPr bwMode="auto">
          <a:xfrm>
            <a:off x="3849688" y="3408573"/>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47" name="Oval 133">
            <a:extLst>
              <a:ext uri="{FF2B5EF4-FFF2-40B4-BE49-F238E27FC236}">
                <a16:creationId xmlns:a16="http://schemas.microsoft.com/office/drawing/2014/main" id="{52A3C47B-6F5C-976F-09FC-524EEAF744F9}"/>
              </a:ext>
            </a:extLst>
          </p:cNvPr>
          <p:cNvSpPr>
            <a:spLocks noChangeArrowheads="1"/>
          </p:cNvSpPr>
          <p:nvPr/>
        </p:nvSpPr>
        <p:spPr bwMode="auto">
          <a:xfrm>
            <a:off x="3849688" y="3408573"/>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48" name="Rectangle 134">
            <a:extLst>
              <a:ext uri="{FF2B5EF4-FFF2-40B4-BE49-F238E27FC236}">
                <a16:creationId xmlns:a16="http://schemas.microsoft.com/office/drawing/2014/main" id="{CF78AA89-90BD-37AA-CE2F-C7A83862AD90}"/>
              </a:ext>
            </a:extLst>
          </p:cNvPr>
          <p:cNvSpPr>
            <a:spLocks noChangeArrowheads="1"/>
          </p:cNvSpPr>
          <p:nvPr/>
        </p:nvSpPr>
        <p:spPr bwMode="auto">
          <a:xfrm>
            <a:off x="3962400" y="3295861"/>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Sour</a:t>
            </a:r>
            <a:endParaRPr kumimoji="0" lang="en-US" altLang="en-US" sz="2800" i="0" u="none" strike="noStrike" cap="none" normalizeH="0" baseline="0">
              <a:ln>
                <a:noFill/>
              </a:ln>
              <a:effectLst/>
              <a:latin typeface="Arial" panose="020B0604020202020204" pitchFamily="34" charset="0"/>
            </a:endParaRPr>
          </a:p>
        </p:txBody>
      </p:sp>
      <p:sp>
        <p:nvSpPr>
          <p:cNvPr id="349" name="Line 135">
            <a:extLst>
              <a:ext uri="{FF2B5EF4-FFF2-40B4-BE49-F238E27FC236}">
                <a16:creationId xmlns:a16="http://schemas.microsoft.com/office/drawing/2014/main" id="{504DA412-053F-ECBD-A3B1-5B556D14F607}"/>
              </a:ext>
            </a:extLst>
          </p:cNvPr>
          <p:cNvSpPr>
            <a:spLocks noChangeShapeType="1"/>
          </p:cNvSpPr>
          <p:nvPr/>
        </p:nvSpPr>
        <p:spPr bwMode="auto">
          <a:xfrm flipV="1">
            <a:off x="4179888" y="3910223"/>
            <a:ext cx="5089525" cy="2365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50" name="Oval 136">
            <a:extLst>
              <a:ext uri="{FF2B5EF4-FFF2-40B4-BE49-F238E27FC236}">
                <a16:creationId xmlns:a16="http://schemas.microsoft.com/office/drawing/2014/main" id="{16CCD387-83FF-66CD-2BA8-7F2DADB33417}"/>
              </a:ext>
            </a:extLst>
          </p:cNvPr>
          <p:cNvSpPr>
            <a:spLocks noChangeArrowheads="1"/>
          </p:cNvSpPr>
          <p:nvPr/>
        </p:nvSpPr>
        <p:spPr bwMode="auto">
          <a:xfrm>
            <a:off x="9221788" y="386418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351" name="Oval 137">
            <a:extLst>
              <a:ext uri="{FF2B5EF4-FFF2-40B4-BE49-F238E27FC236}">
                <a16:creationId xmlns:a16="http://schemas.microsoft.com/office/drawing/2014/main" id="{63F1B388-0A1F-1085-C48B-F105B304AEC2}"/>
              </a:ext>
            </a:extLst>
          </p:cNvPr>
          <p:cNvSpPr>
            <a:spLocks noChangeArrowheads="1"/>
          </p:cNvSpPr>
          <p:nvPr/>
        </p:nvSpPr>
        <p:spPr bwMode="auto">
          <a:xfrm>
            <a:off x="9221788" y="386418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52" name="Rectangle 138">
            <a:extLst>
              <a:ext uri="{FF2B5EF4-FFF2-40B4-BE49-F238E27FC236}">
                <a16:creationId xmlns:a16="http://schemas.microsoft.com/office/drawing/2014/main" id="{9673164B-BCF8-8B63-BACB-C10658B77A24}"/>
              </a:ext>
            </a:extLst>
          </p:cNvPr>
          <p:cNvSpPr>
            <a:spLocks noChangeArrowheads="1"/>
          </p:cNvSpPr>
          <p:nvPr/>
        </p:nvSpPr>
        <p:spPr bwMode="auto">
          <a:xfrm>
            <a:off x="9128125" y="3683211"/>
            <a:ext cx="38953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Sweet</a:t>
            </a:r>
            <a:endParaRPr kumimoji="0" lang="en-US" altLang="en-US" sz="2800" b="1" i="0" u="none" strike="noStrike" cap="none" normalizeH="0" baseline="0">
              <a:ln>
                <a:noFill/>
              </a:ln>
              <a:effectLst/>
              <a:latin typeface="Arial" panose="020B0604020202020204" pitchFamily="34" charset="0"/>
            </a:endParaRPr>
          </a:p>
        </p:txBody>
      </p:sp>
      <p:sp>
        <p:nvSpPr>
          <p:cNvPr id="353" name="Line 139">
            <a:extLst>
              <a:ext uri="{FF2B5EF4-FFF2-40B4-BE49-F238E27FC236}">
                <a16:creationId xmlns:a16="http://schemas.microsoft.com/office/drawing/2014/main" id="{58DD2055-30A8-313F-F20C-18161504822B}"/>
              </a:ext>
            </a:extLst>
          </p:cNvPr>
          <p:cNvSpPr>
            <a:spLocks noChangeShapeType="1"/>
          </p:cNvSpPr>
          <p:nvPr/>
        </p:nvSpPr>
        <p:spPr bwMode="auto">
          <a:xfrm>
            <a:off x="4179888" y="4146761"/>
            <a:ext cx="1447800" cy="2270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54" name="Oval 140">
            <a:extLst>
              <a:ext uri="{FF2B5EF4-FFF2-40B4-BE49-F238E27FC236}">
                <a16:creationId xmlns:a16="http://schemas.microsoft.com/office/drawing/2014/main" id="{AC9B7DE1-6323-B1E3-B778-C88EB12F1E92}"/>
              </a:ext>
            </a:extLst>
          </p:cNvPr>
          <p:cNvSpPr>
            <a:spLocks noChangeArrowheads="1"/>
          </p:cNvSpPr>
          <p:nvPr/>
        </p:nvSpPr>
        <p:spPr bwMode="auto">
          <a:xfrm>
            <a:off x="5580063" y="432773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55" name="Oval 141">
            <a:extLst>
              <a:ext uri="{FF2B5EF4-FFF2-40B4-BE49-F238E27FC236}">
                <a16:creationId xmlns:a16="http://schemas.microsoft.com/office/drawing/2014/main" id="{95F2CD24-3F54-AFC2-8A8B-22100F2C2CEB}"/>
              </a:ext>
            </a:extLst>
          </p:cNvPr>
          <p:cNvSpPr>
            <a:spLocks noChangeArrowheads="1"/>
          </p:cNvSpPr>
          <p:nvPr/>
        </p:nvSpPr>
        <p:spPr bwMode="auto">
          <a:xfrm>
            <a:off x="5580063" y="432773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56" name="Rectangle 142">
            <a:extLst>
              <a:ext uri="{FF2B5EF4-FFF2-40B4-BE49-F238E27FC236}">
                <a16:creationId xmlns:a16="http://schemas.microsoft.com/office/drawing/2014/main" id="{85539457-0591-A209-DFBD-7DAD7CB0A88F}"/>
              </a:ext>
            </a:extLst>
          </p:cNvPr>
          <p:cNvSpPr>
            <a:spLocks noChangeArrowheads="1"/>
          </p:cNvSpPr>
          <p:nvPr/>
        </p:nvSpPr>
        <p:spPr bwMode="auto">
          <a:xfrm>
            <a:off x="5722938" y="4297573"/>
            <a:ext cx="77104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Sticky Sweet</a:t>
            </a:r>
            <a:endParaRPr kumimoji="0" lang="en-US" altLang="en-US" sz="2800" i="0" u="none" strike="noStrike" cap="none" normalizeH="0" baseline="0">
              <a:ln>
                <a:noFill/>
              </a:ln>
              <a:effectLst/>
              <a:latin typeface="Arial" panose="020B0604020202020204" pitchFamily="34" charset="0"/>
            </a:endParaRPr>
          </a:p>
        </p:txBody>
      </p:sp>
      <p:sp>
        <p:nvSpPr>
          <p:cNvPr id="357" name="Freeform 143">
            <a:extLst>
              <a:ext uri="{FF2B5EF4-FFF2-40B4-BE49-F238E27FC236}">
                <a16:creationId xmlns:a16="http://schemas.microsoft.com/office/drawing/2014/main" id="{A6109FC6-FADE-EB1A-5284-90C1E6E23F52}"/>
              </a:ext>
            </a:extLst>
          </p:cNvPr>
          <p:cNvSpPr>
            <a:spLocks noEditPoints="1"/>
          </p:cNvSpPr>
          <p:nvPr/>
        </p:nvSpPr>
        <p:spPr bwMode="auto">
          <a:xfrm>
            <a:off x="169863" y="6418473"/>
            <a:ext cx="406400" cy="38100"/>
          </a:xfrm>
          <a:custGeom>
            <a:avLst/>
            <a:gdLst>
              <a:gd name="T0" fmla="*/ 0 w 256"/>
              <a:gd name="T1" fmla="*/ 9 h 24"/>
              <a:gd name="T2" fmla="*/ 250 w 256"/>
              <a:gd name="T3" fmla="*/ 9 h 24"/>
              <a:gd name="T4" fmla="*/ 250 w 256"/>
              <a:gd name="T5" fmla="*/ 15 h 24"/>
              <a:gd name="T6" fmla="*/ 0 w 256"/>
              <a:gd name="T7" fmla="*/ 15 h 24"/>
              <a:gd name="T8" fmla="*/ 0 w 256"/>
              <a:gd name="T9" fmla="*/ 9 h 24"/>
              <a:gd name="T10" fmla="*/ 256 w 256"/>
              <a:gd name="T11" fmla="*/ 12 h 24"/>
              <a:gd name="T12" fmla="*/ 236 w 256"/>
              <a:gd name="T13" fmla="*/ 24 h 24"/>
              <a:gd name="T14" fmla="*/ 236 w 256"/>
              <a:gd name="T15" fmla="*/ 0 h 24"/>
              <a:gd name="T16" fmla="*/ 256 w 256"/>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4">
                <a:moveTo>
                  <a:pt x="0" y="9"/>
                </a:moveTo>
                <a:lnTo>
                  <a:pt x="250" y="9"/>
                </a:lnTo>
                <a:lnTo>
                  <a:pt x="250" y="15"/>
                </a:lnTo>
                <a:lnTo>
                  <a:pt x="0" y="15"/>
                </a:lnTo>
                <a:lnTo>
                  <a:pt x="0" y="9"/>
                </a:lnTo>
                <a:close/>
                <a:moveTo>
                  <a:pt x="256" y="12"/>
                </a:moveTo>
                <a:lnTo>
                  <a:pt x="236" y="24"/>
                </a:lnTo>
                <a:lnTo>
                  <a:pt x="236" y="0"/>
                </a:lnTo>
                <a:lnTo>
                  <a:pt x="256" y="12"/>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358" name="Rectangle 144">
            <a:extLst>
              <a:ext uri="{FF2B5EF4-FFF2-40B4-BE49-F238E27FC236}">
                <a16:creationId xmlns:a16="http://schemas.microsoft.com/office/drawing/2014/main" id="{201056DD-A525-473F-BA93-4CAA2A10C79D}"/>
              </a:ext>
            </a:extLst>
          </p:cNvPr>
          <p:cNvSpPr>
            <a:spLocks noChangeArrowheads="1"/>
          </p:cNvSpPr>
          <p:nvPr/>
        </p:nvSpPr>
        <p:spPr bwMode="auto">
          <a:xfrm>
            <a:off x="661988" y="6370848"/>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72.8 %</a:t>
            </a:r>
            <a:endParaRPr kumimoji="0" lang="en-US" altLang="en-US" sz="2800" i="0" u="none" strike="noStrike" cap="none" normalizeH="0" baseline="0">
              <a:ln>
                <a:noFill/>
              </a:ln>
              <a:effectLst/>
              <a:latin typeface="Arial" panose="020B0604020202020204" pitchFamily="34" charset="0"/>
            </a:endParaRPr>
          </a:p>
        </p:txBody>
      </p:sp>
      <p:sp>
        <p:nvSpPr>
          <p:cNvPr id="359" name="Freeform 145">
            <a:extLst>
              <a:ext uri="{FF2B5EF4-FFF2-40B4-BE49-F238E27FC236}">
                <a16:creationId xmlns:a16="http://schemas.microsoft.com/office/drawing/2014/main" id="{5FD4ED45-97E6-EC42-C8F1-C8489D3BDA7A}"/>
              </a:ext>
            </a:extLst>
          </p:cNvPr>
          <p:cNvSpPr>
            <a:spLocks noEditPoints="1"/>
          </p:cNvSpPr>
          <p:nvPr/>
        </p:nvSpPr>
        <p:spPr bwMode="auto">
          <a:xfrm>
            <a:off x="150813" y="6267661"/>
            <a:ext cx="38100" cy="169863"/>
          </a:xfrm>
          <a:custGeom>
            <a:avLst/>
            <a:gdLst>
              <a:gd name="T0" fmla="*/ 9 w 24"/>
              <a:gd name="T1" fmla="*/ 107 h 107"/>
              <a:gd name="T2" fmla="*/ 9 w 24"/>
              <a:gd name="T3" fmla="*/ 6 h 107"/>
              <a:gd name="T4" fmla="*/ 15 w 24"/>
              <a:gd name="T5" fmla="*/ 6 h 107"/>
              <a:gd name="T6" fmla="*/ 15 w 24"/>
              <a:gd name="T7" fmla="*/ 107 h 107"/>
              <a:gd name="T8" fmla="*/ 9 w 24"/>
              <a:gd name="T9" fmla="*/ 107 h 107"/>
              <a:gd name="T10" fmla="*/ 12 w 24"/>
              <a:gd name="T11" fmla="*/ 0 h 107"/>
              <a:gd name="T12" fmla="*/ 24 w 24"/>
              <a:gd name="T13" fmla="*/ 21 h 107"/>
              <a:gd name="T14" fmla="*/ 0 w 24"/>
              <a:gd name="T15" fmla="*/ 21 h 107"/>
              <a:gd name="T16" fmla="*/ 12 w 2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07">
                <a:moveTo>
                  <a:pt x="9" y="107"/>
                </a:moveTo>
                <a:lnTo>
                  <a:pt x="9" y="6"/>
                </a:lnTo>
                <a:lnTo>
                  <a:pt x="15" y="6"/>
                </a:lnTo>
                <a:lnTo>
                  <a:pt x="15" y="107"/>
                </a:lnTo>
                <a:lnTo>
                  <a:pt x="9" y="107"/>
                </a:lnTo>
                <a:close/>
                <a:moveTo>
                  <a:pt x="12" y="0"/>
                </a:moveTo>
                <a:lnTo>
                  <a:pt x="24" y="21"/>
                </a:lnTo>
                <a:lnTo>
                  <a:pt x="0" y="21"/>
                </a:lnTo>
                <a:lnTo>
                  <a:pt x="12" y="0"/>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360" name="Rectangle 146">
            <a:extLst>
              <a:ext uri="{FF2B5EF4-FFF2-40B4-BE49-F238E27FC236}">
                <a16:creationId xmlns:a16="http://schemas.microsoft.com/office/drawing/2014/main" id="{23384E89-B670-C682-AE8D-BF80ECC52A8B}"/>
              </a:ext>
            </a:extLst>
          </p:cNvPr>
          <p:cNvSpPr>
            <a:spLocks noChangeArrowheads="1"/>
          </p:cNvSpPr>
          <p:nvPr/>
        </p:nvSpPr>
        <p:spPr bwMode="auto">
          <a:xfrm>
            <a:off x="76200" y="6134311"/>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13.2 %</a:t>
            </a:r>
            <a:endParaRPr kumimoji="0" lang="en-US" altLang="en-US" sz="2800" i="0" u="none" strike="noStrike" cap="none" normalizeH="0" baseline="0">
              <a:ln>
                <a:noFill/>
              </a:ln>
              <a:effectLst/>
              <a:latin typeface="Arial" panose="020B0604020202020204" pitchFamily="34" charset="0"/>
            </a:endParaRPr>
          </a:p>
        </p:txBody>
      </p:sp>
      <p:sp>
        <p:nvSpPr>
          <p:cNvPr id="362" name="TextBox 361">
            <a:extLst>
              <a:ext uri="{FF2B5EF4-FFF2-40B4-BE49-F238E27FC236}">
                <a16:creationId xmlns:a16="http://schemas.microsoft.com/office/drawing/2014/main" id="{5F3F1599-60D9-DF75-9637-9D406B599B83}"/>
              </a:ext>
            </a:extLst>
          </p:cNvPr>
          <p:cNvSpPr txBox="1"/>
          <p:nvPr/>
        </p:nvSpPr>
        <p:spPr>
          <a:xfrm>
            <a:off x="137472" y="360566"/>
            <a:ext cx="12006903"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PT52 </a:t>
            </a:r>
            <a:r>
              <a:rPr lang="en-IN" sz="1600" dirty="0">
                <a:latin typeface="Arial" panose="020B0604020202020204" pitchFamily="34" charset="0"/>
                <a:cs typeface="Arial" panose="020B0604020202020204" pitchFamily="34" charset="0"/>
              </a:rPr>
              <a:t>has a distinctively strong association with </a:t>
            </a:r>
            <a:r>
              <a:rPr lang="en-IN" sz="1600" b="1" dirty="0">
                <a:latin typeface="Arial" panose="020B0604020202020204" pitchFamily="34" charset="0"/>
                <a:cs typeface="Arial" panose="020B0604020202020204" pitchFamily="34" charset="0"/>
              </a:rPr>
              <a:t>Soft</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Sweet </a:t>
            </a:r>
            <a:r>
              <a:rPr lang="en-IN" sz="1600" dirty="0">
                <a:latin typeface="Arial" panose="020B0604020202020204" pitchFamily="34" charset="0"/>
                <a:cs typeface="Arial" panose="020B0604020202020204" pitchFamily="34" charset="0"/>
              </a:rPr>
              <a:t>&amp; </a:t>
            </a:r>
            <a:r>
              <a:rPr lang="en-IN" sz="1600" b="1" dirty="0">
                <a:latin typeface="Arial" panose="020B0604020202020204" pitchFamily="34" charset="0"/>
                <a:cs typeface="Arial" panose="020B0604020202020204" pitchFamily="34" charset="0"/>
              </a:rPr>
              <a:t>Fruity </a:t>
            </a:r>
            <a:r>
              <a:rPr lang="en-IN" sz="1600" dirty="0">
                <a:latin typeface="Arial" panose="020B0604020202020204" pitchFamily="34" charset="0"/>
                <a:cs typeface="Arial" panose="020B0604020202020204" pitchFamily="34" charset="0"/>
              </a:rPr>
              <a:t>characteristics which are top drivers of Fragrance liking.</a:t>
            </a:r>
          </a:p>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Fresh </a:t>
            </a:r>
            <a:r>
              <a:rPr lang="en-IN" sz="1600" dirty="0">
                <a:latin typeface="Arial" panose="020B0604020202020204" pitchFamily="34" charset="0"/>
                <a:cs typeface="Arial" panose="020B0604020202020204" pitchFamily="34" charset="0"/>
              </a:rPr>
              <a:t>which is the topmost driver at this stage is a bit of a white space which can be further explored with the winning fragrance.</a:t>
            </a:r>
          </a:p>
        </p:txBody>
      </p:sp>
      <p:sp>
        <p:nvSpPr>
          <p:cNvPr id="363" name="Oval 362">
            <a:extLst>
              <a:ext uri="{FF2B5EF4-FFF2-40B4-BE49-F238E27FC236}">
                <a16:creationId xmlns:a16="http://schemas.microsoft.com/office/drawing/2014/main" id="{830E572C-90DB-9998-0ECA-CCF83410F0DD}"/>
              </a:ext>
            </a:extLst>
          </p:cNvPr>
          <p:cNvSpPr/>
          <p:nvPr/>
        </p:nvSpPr>
        <p:spPr>
          <a:xfrm rot="379704">
            <a:off x="5884761" y="2353690"/>
            <a:ext cx="5315496" cy="1703400"/>
          </a:xfrm>
          <a:prstGeom prst="ellipse">
            <a:avLst/>
          </a:prstGeom>
          <a:solidFill>
            <a:srgbClr val="92D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0334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583174" cy="369332"/>
            </a:xfrm>
            <a:prstGeom prst="rect">
              <a:avLst/>
            </a:prstGeom>
            <a:grpFill/>
          </p:spPr>
          <p:txBody>
            <a:bodyPr wrap="none" rtlCol="0">
              <a:spAutoFit/>
            </a:bodyPr>
            <a:lstStyle/>
            <a:p>
              <a:r>
                <a:rPr lang="en-IN" dirty="0">
                  <a:solidFill>
                    <a:schemeClr val="bg1"/>
                  </a:solidFill>
                </a:rPr>
                <a:t>Drivers of Overall Fragrance – Dry on arm</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92" name="TextBox 291">
            <a:extLst>
              <a:ext uri="{FF2B5EF4-FFF2-40B4-BE49-F238E27FC236}">
                <a16:creationId xmlns:a16="http://schemas.microsoft.com/office/drawing/2014/main" id="{B353E7CE-B79F-2394-556E-7B4094E32743}"/>
              </a:ext>
            </a:extLst>
          </p:cNvPr>
          <p:cNvSpPr txBox="1"/>
          <p:nvPr/>
        </p:nvSpPr>
        <p:spPr>
          <a:xfrm>
            <a:off x="211042" y="549749"/>
            <a:ext cx="1159207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Fruity, Natural, Sweet &amp; Fresh emerge as top drivers of Overall Fragrance at the dry on arm stage.</a:t>
            </a:r>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832475702"/>
              </p:ext>
            </p:extLst>
          </p:nvPr>
        </p:nvGraphicFramePr>
        <p:xfrm>
          <a:off x="2870158" y="1308245"/>
          <a:ext cx="6273842" cy="1854200"/>
        </p:xfrm>
        <a:graphic>
          <a:graphicData uri="http://schemas.openxmlformats.org/drawingml/2006/table">
            <a:tbl>
              <a:tblPr firstRow="1" bandRow="1">
                <a:tableStyleId>{5C22544A-7EE6-4342-B048-85BDC9FD1C3A}</a:tableStyleId>
              </a:tblPr>
              <a:tblGrid>
                <a:gridCol w="3793401">
                  <a:extLst>
                    <a:ext uri="{9D8B030D-6E8A-4147-A177-3AD203B41FA5}">
                      <a16:colId xmlns:a16="http://schemas.microsoft.com/office/drawing/2014/main" val="3009723293"/>
                    </a:ext>
                  </a:extLst>
                </a:gridCol>
                <a:gridCol w="2480441">
                  <a:extLst>
                    <a:ext uri="{9D8B030D-6E8A-4147-A177-3AD203B41FA5}">
                      <a16:colId xmlns:a16="http://schemas.microsoft.com/office/drawing/2014/main" val="1795328359"/>
                    </a:ext>
                  </a:extLst>
                </a:gridCol>
              </a:tblGrid>
              <a:tr h="370840">
                <a:tc>
                  <a:txBody>
                    <a:bodyPr/>
                    <a:lstStyle/>
                    <a:p>
                      <a:pPr algn="ctr"/>
                      <a:r>
                        <a:rPr lang="en-IN" sz="1800" dirty="0">
                          <a:latin typeface="Arial" panose="020B0604020202020204" pitchFamily="34" charset="0"/>
                          <a:cs typeface="Arial" panose="020B0604020202020204" pitchFamily="34" charset="0"/>
                        </a:rPr>
                        <a:t>Characteristics</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IN" sz="1800" dirty="0">
                          <a:latin typeface="Arial" panose="020B0604020202020204" pitchFamily="34" charset="0"/>
                          <a:cs typeface="Arial" panose="020B0604020202020204" pitchFamily="34" charset="0"/>
                        </a:rPr>
                        <a:t>Drive-ability</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0.271</a:t>
                      </a:r>
                    </a:p>
                  </a:txBody>
                  <a:tcPr marL="6350" marR="6350" marT="6350" marB="0" anchor="ctr"/>
                </a:tc>
                <a:extLst>
                  <a:ext uri="{0D108BD9-81ED-4DB2-BD59-A6C34878D82A}">
                    <a16:rowId xmlns:a16="http://schemas.microsoft.com/office/drawing/2014/main" val="165258003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0.240</a:t>
                      </a:r>
                    </a:p>
                  </a:txBody>
                  <a:tcPr marL="6350" marR="6350" marT="6350" marB="0" anchor="ctr"/>
                </a:tc>
                <a:extLst>
                  <a:ext uri="{0D108BD9-81ED-4DB2-BD59-A6C34878D82A}">
                    <a16:rowId xmlns:a16="http://schemas.microsoft.com/office/drawing/2014/main" val="244683570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0.231</a:t>
                      </a:r>
                    </a:p>
                  </a:txBody>
                  <a:tcPr marL="6350" marR="6350" marT="6350" marB="0" anchor="ctr"/>
                </a:tc>
                <a:extLst>
                  <a:ext uri="{0D108BD9-81ED-4DB2-BD59-A6C34878D82A}">
                    <a16:rowId xmlns:a16="http://schemas.microsoft.com/office/drawing/2014/main" val="1057470718"/>
                  </a:ext>
                </a:extLst>
              </a:tr>
              <a:tr h="37084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0.202</a:t>
                      </a:r>
                    </a:p>
                  </a:txBody>
                  <a:tcPr marL="6350" marR="6350" marT="6350" marB="0" anchor="ctr"/>
                </a:tc>
                <a:extLst>
                  <a:ext uri="{0D108BD9-81ED-4DB2-BD59-A6C34878D82A}">
                    <a16:rowId xmlns:a16="http://schemas.microsoft.com/office/drawing/2014/main" val="1183392987"/>
                  </a:ext>
                </a:extLst>
              </a:tr>
            </a:tbl>
          </a:graphicData>
        </a:graphic>
      </p:graphicFrame>
      <p:graphicFrame>
        <p:nvGraphicFramePr>
          <p:cNvPr id="3" name="Table 2">
            <a:extLst>
              <a:ext uri="{FF2B5EF4-FFF2-40B4-BE49-F238E27FC236}">
                <a16:creationId xmlns:a16="http://schemas.microsoft.com/office/drawing/2014/main" id="{E3171C37-BBB0-A640-C99C-E2F2FF054037}"/>
              </a:ext>
            </a:extLst>
          </p:cNvPr>
          <p:cNvGraphicFramePr>
            <a:graphicFrameLocks noGrp="1"/>
          </p:cNvGraphicFramePr>
          <p:nvPr>
            <p:extLst>
              <p:ext uri="{D42A27DB-BD31-4B8C-83A1-F6EECF244321}">
                <p14:modId xmlns:p14="http://schemas.microsoft.com/office/powerpoint/2010/main" val="1320832177"/>
              </p:ext>
            </p:extLst>
          </p:nvPr>
        </p:nvGraphicFramePr>
        <p:xfrm>
          <a:off x="2890345" y="3454940"/>
          <a:ext cx="6253655" cy="2627778"/>
        </p:xfrm>
        <a:graphic>
          <a:graphicData uri="http://schemas.openxmlformats.org/drawingml/2006/table">
            <a:tbl>
              <a:tblPr firstRow="1" bandRow="1">
                <a:tableStyleId>{5C22544A-7EE6-4342-B048-85BDC9FD1C3A}</a:tableStyleId>
              </a:tblPr>
              <a:tblGrid>
                <a:gridCol w="3762703">
                  <a:extLst>
                    <a:ext uri="{9D8B030D-6E8A-4147-A177-3AD203B41FA5}">
                      <a16:colId xmlns:a16="http://schemas.microsoft.com/office/drawing/2014/main" val="3009723293"/>
                    </a:ext>
                  </a:extLst>
                </a:gridCol>
                <a:gridCol w="2490952">
                  <a:extLst>
                    <a:ext uri="{9D8B030D-6E8A-4147-A177-3AD203B41FA5}">
                      <a16:colId xmlns:a16="http://schemas.microsoft.com/office/drawing/2014/main" val="1795328359"/>
                    </a:ext>
                  </a:extLst>
                </a:gridCol>
              </a:tblGrid>
              <a:tr h="393511">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Characteristics</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tc>
                  <a:txBody>
                    <a:bodyPr/>
                    <a:lstStyle/>
                    <a:p>
                      <a:pPr algn="ctr"/>
                      <a:r>
                        <a:rPr lang="en-IN" sz="1800" b="1" kern="1200" dirty="0">
                          <a:solidFill>
                            <a:schemeClr val="lt1"/>
                          </a:solidFill>
                          <a:latin typeface="Arial" panose="020B0604020202020204" pitchFamily="34" charset="0"/>
                          <a:ea typeface="+mn-ea"/>
                          <a:cs typeface="Arial" panose="020B0604020202020204" pitchFamily="34" charset="0"/>
                        </a:rPr>
                        <a:t>Drive-ability</a:t>
                      </a:r>
                      <a:endParaRPr lang="en-US" sz="1800" b="1" kern="1200" dirty="0">
                        <a:solidFill>
                          <a:schemeClr val="lt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254962844"/>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0.169</a:t>
                      </a:r>
                    </a:p>
                  </a:txBody>
                  <a:tcPr marL="6350" marR="6350" marT="6350" marB="0" anchor="ctr"/>
                </a:tc>
                <a:extLst>
                  <a:ext uri="{0D108BD9-81ED-4DB2-BD59-A6C34878D82A}">
                    <a16:rowId xmlns:a16="http://schemas.microsoft.com/office/drawing/2014/main" val="165258003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Creamy</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0.164</a:t>
                      </a:r>
                    </a:p>
                  </a:txBody>
                  <a:tcPr marL="6350" marR="6350" marT="6350" marB="0" anchor="ctr"/>
                </a:tc>
                <a:extLst>
                  <a:ext uri="{0D108BD9-81ED-4DB2-BD59-A6C34878D82A}">
                    <a16:rowId xmlns:a16="http://schemas.microsoft.com/office/drawing/2014/main" val="244683570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0.162</a:t>
                      </a:r>
                    </a:p>
                  </a:txBody>
                  <a:tcPr marL="6350" marR="6350" marT="6350" marB="0" anchor="ctr"/>
                </a:tc>
                <a:extLst>
                  <a:ext uri="{0D108BD9-81ED-4DB2-BD59-A6C34878D82A}">
                    <a16:rowId xmlns:a16="http://schemas.microsoft.com/office/drawing/2014/main" val="105747071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Sticky Sweet</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0.157</a:t>
                      </a:r>
                    </a:p>
                  </a:txBody>
                  <a:tcPr marL="6350" marR="6350" marT="6350" marB="0" anchor="ctr"/>
                </a:tc>
                <a:extLst>
                  <a:ext uri="{0D108BD9-81ED-4DB2-BD59-A6C34878D82A}">
                    <a16:rowId xmlns:a16="http://schemas.microsoft.com/office/drawing/2014/main" val="1183392987"/>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Caring</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0.131</a:t>
                      </a:r>
                    </a:p>
                  </a:txBody>
                  <a:tcPr marL="6350" marR="6350" marT="6350" marB="0" anchor="ctr"/>
                </a:tc>
                <a:extLst>
                  <a:ext uri="{0D108BD9-81ED-4DB2-BD59-A6C34878D82A}">
                    <a16:rowId xmlns:a16="http://schemas.microsoft.com/office/drawing/2014/main" val="2075138198"/>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Clean</a:t>
                      </a:r>
                    </a:p>
                  </a:txBody>
                  <a:tcPr marL="6350" marR="6350" marT="6350" marB="0" anchor="ctr"/>
                </a:tc>
                <a:tc>
                  <a:txBody>
                    <a:bodyPr/>
                    <a:lstStyle/>
                    <a:p>
                      <a:pPr algn="ctr" fontAlgn="b"/>
                      <a:r>
                        <a:rPr lang="en-US" sz="1600" b="1" i="0" u="none" strike="noStrike">
                          <a:solidFill>
                            <a:srgbClr val="006100"/>
                          </a:solidFill>
                          <a:effectLst/>
                          <a:latin typeface="Arial" panose="020B0604020202020204" pitchFamily="34" charset="0"/>
                          <a:cs typeface="Arial" panose="020B0604020202020204" pitchFamily="34" charset="0"/>
                        </a:rPr>
                        <a:t>0.129</a:t>
                      </a:r>
                    </a:p>
                  </a:txBody>
                  <a:tcPr marL="6350" marR="6350" marT="6350" marB="0" anchor="ctr"/>
                </a:tc>
                <a:extLst>
                  <a:ext uri="{0D108BD9-81ED-4DB2-BD59-A6C34878D82A}">
                    <a16:rowId xmlns:a16="http://schemas.microsoft.com/office/drawing/2014/main" val="2758973602"/>
                  </a:ext>
                </a:extLst>
              </a:tr>
              <a:tr h="319181">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Pure</a:t>
                      </a:r>
                    </a:p>
                  </a:txBody>
                  <a:tcPr marL="6350" marR="6350" marT="6350" marB="0" anchor="ctr"/>
                </a:tc>
                <a:tc>
                  <a:txBody>
                    <a:bodyPr/>
                    <a:lstStyle/>
                    <a:p>
                      <a:pPr algn="ctr" fontAlgn="b"/>
                      <a:r>
                        <a:rPr lang="en-US" sz="1600" b="1" i="0" u="none" strike="noStrike" dirty="0">
                          <a:solidFill>
                            <a:srgbClr val="006100"/>
                          </a:solidFill>
                          <a:effectLst/>
                          <a:latin typeface="Arial" panose="020B0604020202020204" pitchFamily="34" charset="0"/>
                          <a:cs typeface="Arial" panose="020B0604020202020204" pitchFamily="34" charset="0"/>
                        </a:rPr>
                        <a:t>0.122</a:t>
                      </a:r>
                    </a:p>
                  </a:txBody>
                  <a:tcPr marL="6350" marR="6350" marT="6350" marB="0" anchor="ctr"/>
                </a:tc>
                <a:extLst>
                  <a:ext uri="{0D108BD9-81ED-4DB2-BD59-A6C34878D82A}">
                    <a16:rowId xmlns:a16="http://schemas.microsoft.com/office/drawing/2014/main" val="3654650516"/>
                  </a:ext>
                </a:extLst>
              </a:tr>
            </a:tbl>
          </a:graphicData>
        </a:graphic>
      </p:graphicFrame>
      <p:sp>
        <p:nvSpPr>
          <p:cNvPr id="8" name="TextBox 7">
            <a:extLst>
              <a:ext uri="{FF2B5EF4-FFF2-40B4-BE49-F238E27FC236}">
                <a16:creationId xmlns:a16="http://schemas.microsoft.com/office/drawing/2014/main" id="{CF264EE2-8FFC-6787-CD74-D7879850D692}"/>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
        <p:nvSpPr>
          <p:cNvPr id="9" name="Rectangle 8">
            <a:extLst>
              <a:ext uri="{FF2B5EF4-FFF2-40B4-BE49-F238E27FC236}">
                <a16:creationId xmlns:a16="http://schemas.microsoft.com/office/drawing/2014/main" id="{96167E36-529D-304B-E352-9305DD319A0E}"/>
              </a:ext>
            </a:extLst>
          </p:cNvPr>
          <p:cNvSpPr/>
          <p:nvPr/>
        </p:nvSpPr>
        <p:spPr>
          <a:xfrm>
            <a:off x="291952" y="2228194"/>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Top Drivers</a:t>
            </a:r>
          </a:p>
          <a:p>
            <a:pPr algn="ctr"/>
            <a:r>
              <a:rPr lang="en-IN" sz="1400" i="1" dirty="0">
                <a:solidFill>
                  <a:schemeClr val="tx1"/>
                </a:solidFill>
                <a:latin typeface="Arial" panose="020B0604020202020204" pitchFamily="34" charset="0"/>
                <a:cs typeface="Arial" panose="020B0604020202020204" pitchFamily="34" charset="0"/>
              </a:rPr>
              <a:t>In hierarchical order</a:t>
            </a:r>
            <a:endParaRPr lang="en-US" sz="1400" i="1"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95F9F78-C026-DF1E-0FA0-96DE1D2EBC2B}"/>
              </a:ext>
            </a:extLst>
          </p:cNvPr>
          <p:cNvSpPr/>
          <p:nvPr/>
        </p:nvSpPr>
        <p:spPr>
          <a:xfrm>
            <a:off x="323484" y="4913587"/>
            <a:ext cx="2327464" cy="59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Secondary Drivers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In hierarchical order</a:t>
            </a:r>
            <a:endParaRPr kumimoji="0" lang="en-US" sz="1400" b="0" i="1"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p:txBody>
      </p:sp>
      <p:sp>
        <p:nvSpPr>
          <p:cNvPr id="11" name="Arrow: Down 10">
            <a:extLst>
              <a:ext uri="{FF2B5EF4-FFF2-40B4-BE49-F238E27FC236}">
                <a16:creationId xmlns:a16="http://schemas.microsoft.com/office/drawing/2014/main" id="{427894D0-4F7A-2AC9-7E66-58EFDA8910EF}"/>
              </a:ext>
            </a:extLst>
          </p:cNvPr>
          <p:cNvSpPr/>
          <p:nvPr/>
        </p:nvSpPr>
        <p:spPr>
          <a:xfrm>
            <a:off x="2921877" y="1729379"/>
            <a:ext cx="336331" cy="137487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02E895F-BB29-37E3-C226-54CEA6975BB1}"/>
              </a:ext>
            </a:extLst>
          </p:cNvPr>
          <p:cNvSpPr/>
          <p:nvPr/>
        </p:nvSpPr>
        <p:spPr>
          <a:xfrm>
            <a:off x="2906111" y="3958260"/>
            <a:ext cx="336331" cy="201295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8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583174" cy="369332"/>
            </a:xfrm>
            <a:prstGeom prst="rect">
              <a:avLst/>
            </a:prstGeom>
            <a:grpFill/>
          </p:spPr>
          <p:txBody>
            <a:bodyPr wrap="none" rtlCol="0">
              <a:spAutoFit/>
            </a:bodyPr>
            <a:lstStyle/>
            <a:p>
              <a:r>
                <a:rPr lang="en-IN" dirty="0">
                  <a:solidFill>
                    <a:schemeClr val="bg1"/>
                  </a:solidFill>
                </a:rPr>
                <a:t>Drivers of Overall Fragrance – Dry on arm</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
            <a:extLst>
              <a:ext uri="{FF2B5EF4-FFF2-40B4-BE49-F238E27FC236}">
                <a16:creationId xmlns:a16="http://schemas.microsoft.com/office/drawing/2014/main" id="{E4BABD71-020E-B293-6B32-FE8D8022C9A0}"/>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tx2"/>
              </a:solidFill>
            </a:endParaRPr>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B8B24705-7D29-4472-085E-9FACE950C7E2}"/>
              </a:ext>
            </a:extLst>
          </p:cNvPr>
          <p:cNvSpPr>
            <a:spLocks noChangeArrowheads="1"/>
          </p:cNvSpPr>
          <p:nvPr/>
        </p:nvSpPr>
        <p:spPr bwMode="auto">
          <a:xfrm>
            <a:off x="47625" y="60921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aphicFrame>
        <p:nvGraphicFramePr>
          <p:cNvPr id="2" name="Table 2">
            <a:extLst>
              <a:ext uri="{FF2B5EF4-FFF2-40B4-BE49-F238E27FC236}">
                <a16:creationId xmlns:a16="http://schemas.microsoft.com/office/drawing/2014/main" id="{0254B14D-B370-3DDC-552C-E507A1AEB5F0}"/>
              </a:ext>
            </a:extLst>
          </p:cNvPr>
          <p:cNvGraphicFramePr>
            <a:graphicFrameLocks noGrp="1"/>
          </p:cNvGraphicFramePr>
          <p:nvPr>
            <p:extLst>
              <p:ext uri="{D42A27DB-BD31-4B8C-83A1-F6EECF244321}">
                <p14:modId xmlns:p14="http://schemas.microsoft.com/office/powerpoint/2010/main" val="2884874307"/>
              </p:ext>
            </p:extLst>
          </p:nvPr>
        </p:nvGraphicFramePr>
        <p:xfrm>
          <a:off x="2032000" y="787742"/>
          <a:ext cx="8128000" cy="52825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9723293"/>
                    </a:ext>
                  </a:extLst>
                </a:gridCol>
                <a:gridCol w="4064000">
                  <a:extLst>
                    <a:ext uri="{9D8B030D-6E8A-4147-A177-3AD203B41FA5}">
                      <a16:colId xmlns:a16="http://schemas.microsoft.com/office/drawing/2014/main" val="1795328359"/>
                    </a:ext>
                  </a:extLst>
                </a:gridCol>
              </a:tblGrid>
              <a:tr h="229399">
                <a:tc>
                  <a:txBody>
                    <a:bodyPr/>
                    <a:lstStyle/>
                    <a:p>
                      <a:pPr algn="ctr"/>
                      <a:r>
                        <a:rPr lang="en-IN" sz="1600" dirty="0">
                          <a:latin typeface="Arial" panose="020B0604020202020204" pitchFamily="34" charset="0"/>
                          <a:cs typeface="Arial" panose="020B0604020202020204" pitchFamily="34" charset="0"/>
                        </a:rPr>
                        <a:t>Characteristics</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IN" sz="1600" dirty="0">
                          <a:latin typeface="Arial" panose="020B0604020202020204" pitchFamily="34" charset="0"/>
                          <a:cs typeface="Arial" panose="020B0604020202020204" pitchFamily="34" charset="0"/>
                        </a:rPr>
                        <a:t>Drive-ability</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4962844"/>
                  </a:ext>
                </a:extLst>
              </a:tr>
              <a:tr h="176687">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Fruity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0.271</a:t>
                      </a:r>
                    </a:p>
                  </a:txBody>
                  <a:tcPr marL="6350" marR="6350" marT="6350" marB="0" anchor="ctr"/>
                </a:tc>
                <a:extLst>
                  <a:ext uri="{0D108BD9-81ED-4DB2-BD59-A6C34878D82A}">
                    <a16:rowId xmlns:a16="http://schemas.microsoft.com/office/drawing/2014/main" val="165258003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Natural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0.240</a:t>
                      </a:r>
                    </a:p>
                  </a:txBody>
                  <a:tcPr marL="6350" marR="6350" marT="6350" marB="0" anchor="ctr"/>
                </a:tc>
                <a:extLst>
                  <a:ext uri="{0D108BD9-81ED-4DB2-BD59-A6C34878D82A}">
                    <a16:rowId xmlns:a16="http://schemas.microsoft.com/office/drawing/2014/main" val="33282829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Sweet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0.231</a:t>
                      </a:r>
                    </a:p>
                  </a:txBody>
                  <a:tcPr marL="6350" marR="6350" marT="6350" marB="0" anchor="ctr"/>
                </a:tc>
                <a:extLst>
                  <a:ext uri="{0D108BD9-81ED-4DB2-BD59-A6C34878D82A}">
                    <a16:rowId xmlns:a16="http://schemas.microsoft.com/office/drawing/2014/main" val="306536824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Fresh</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0.202</a:t>
                      </a:r>
                    </a:p>
                  </a:txBody>
                  <a:tcPr marL="6350" marR="6350" marT="6350" marB="0" anchor="ctr"/>
                </a:tc>
                <a:extLst>
                  <a:ext uri="{0D108BD9-81ED-4DB2-BD59-A6C34878D82A}">
                    <a16:rowId xmlns:a16="http://schemas.microsoft.com/office/drawing/2014/main" val="180460117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Floral</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0.169</a:t>
                      </a:r>
                    </a:p>
                  </a:txBody>
                  <a:tcPr marL="6350" marR="6350" marT="6350" marB="0" anchor="ctr"/>
                </a:tc>
                <a:extLst>
                  <a:ext uri="{0D108BD9-81ED-4DB2-BD59-A6C34878D82A}">
                    <a16:rowId xmlns:a16="http://schemas.microsoft.com/office/drawing/2014/main" val="392578390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Creamy</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0.164</a:t>
                      </a:r>
                    </a:p>
                  </a:txBody>
                  <a:tcPr marL="6350" marR="6350" marT="6350" marB="0" anchor="ctr"/>
                </a:tc>
                <a:extLst>
                  <a:ext uri="{0D108BD9-81ED-4DB2-BD59-A6C34878D82A}">
                    <a16:rowId xmlns:a16="http://schemas.microsoft.com/office/drawing/2014/main" val="561499928"/>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Soft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0.162</a:t>
                      </a:r>
                    </a:p>
                  </a:txBody>
                  <a:tcPr marL="6350" marR="6350" marT="6350" marB="0" anchor="ctr"/>
                </a:tc>
                <a:extLst>
                  <a:ext uri="{0D108BD9-81ED-4DB2-BD59-A6C34878D82A}">
                    <a16:rowId xmlns:a16="http://schemas.microsoft.com/office/drawing/2014/main" val="3694433510"/>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Sticky Sweet</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0.157</a:t>
                      </a:r>
                    </a:p>
                  </a:txBody>
                  <a:tcPr marL="6350" marR="6350" marT="6350" marB="0" anchor="ctr"/>
                </a:tc>
                <a:extLst>
                  <a:ext uri="{0D108BD9-81ED-4DB2-BD59-A6C34878D82A}">
                    <a16:rowId xmlns:a16="http://schemas.microsoft.com/office/drawing/2014/main" val="3564118821"/>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Caring</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0.131</a:t>
                      </a:r>
                    </a:p>
                  </a:txBody>
                  <a:tcPr marL="6350" marR="6350" marT="6350" marB="0" anchor="ctr"/>
                </a:tc>
                <a:extLst>
                  <a:ext uri="{0D108BD9-81ED-4DB2-BD59-A6C34878D82A}">
                    <a16:rowId xmlns:a16="http://schemas.microsoft.com/office/drawing/2014/main" val="3939219935"/>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Clean</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0.129</a:t>
                      </a:r>
                    </a:p>
                  </a:txBody>
                  <a:tcPr marL="6350" marR="6350" marT="6350" marB="0" anchor="ctr"/>
                </a:tc>
                <a:extLst>
                  <a:ext uri="{0D108BD9-81ED-4DB2-BD59-A6C34878D82A}">
                    <a16:rowId xmlns:a16="http://schemas.microsoft.com/office/drawing/2014/main" val="2383618789"/>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Pure</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0.122</a:t>
                      </a:r>
                    </a:p>
                  </a:txBody>
                  <a:tcPr marL="6350" marR="6350" marT="6350" marB="0" anchor="ctr"/>
                </a:tc>
                <a:extLst>
                  <a:ext uri="{0D108BD9-81ED-4DB2-BD59-A6C34878D82A}">
                    <a16:rowId xmlns:a16="http://schemas.microsoft.com/office/drawing/2014/main" val="3801786143"/>
                  </a:ext>
                </a:extLst>
              </a:tr>
              <a:tr h="176687">
                <a:tc>
                  <a:txBody>
                    <a:bodyPr/>
                    <a:lstStyle/>
                    <a:p>
                      <a:pPr algn="ctr" fontAlgn="b"/>
                      <a:r>
                        <a:rPr lang="en-US" sz="1100" b="1" i="0" u="none" strike="noStrike">
                          <a:solidFill>
                            <a:srgbClr val="000000"/>
                          </a:solidFill>
                          <a:effectLst/>
                          <a:latin typeface="Arial" panose="020B0604020202020204" pitchFamily="34" charset="0"/>
                          <a:cs typeface="Arial" panose="020B0604020202020204" pitchFamily="34" charset="0"/>
                        </a:rPr>
                        <a:t>New</a:t>
                      </a:r>
                    </a:p>
                  </a:txBody>
                  <a:tcPr marL="6350" marR="6350" marT="6350" marB="0" anchor="ctr"/>
                </a:tc>
                <a:tc>
                  <a:txBody>
                    <a:bodyPr/>
                    <a:lstStyle/>
                    <a:p>
                      <a:pPr algn="ctr" fontAlgn="b"/>
                      <a:r>
                        <a:rPr lang="en-US" sz="1100" b="0" i="0" u="none" strike="noStrike">
                          <a:solidFill>
                            <a:srgbClr val="006100"/>
                          </a:solidFill>
                          <a:effectLst/>
                          <a:latin typeface="Arial" panose="020B0604020202020204" pitchFamily="34" charset="0"/>
                          <a:cs typeface="Arial" panose="020B0604020202020204" pitchFamily="34" charset="0"/>
                        </a:rPr>
                        <a:t>0.112</a:t>
                      </a:r>
                    </a:p>
                  </a:txBody>
                  <a:tcPr marL="6350" marR="6350" marT="6350" marB="0" anchor="ctr"/>
                </a:tc>
                <a:extLst>
                  <a:ext uri="{0D108BD9-81ED-4DB2-BD59-A6C34878D82A}">
                    <a16:rowId xmlns:a16="http://schemas.microsoft.com/office/drawing/2014/main" val="116991762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Citrus</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0.108</a:t>
                      </a:r>
                    </a:p>
                  </a:txBody>
                  <a:tcPr marL="6350" marR="6350" marT="6350" marB="0" anchor="ctr"/>
                </a:tc>
                <a:extLst>
                  <a:ext uri="{0D108BD9-81ED-4DB2-BD59-A6C34878D82A}">
                    <a16:rowId xmlns:a16="http://schemas.microsoft.com/office/drawing/2014/main" val="1935347870"/>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Baby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0.102</a:t>
                      </a:r>
                    </a:p>
                  </a:txBody>
                  <a:tcPr marL="6350" marR="6350" marT="6350" marB="0" anchor="ctr"/>
                </a:tc>
                <a:extLst>
                  <a:ext uri="{0D108BD9-81ED-4DB2-BD59-A6C34878D82A}">
                    <a16:rowId xmlns:a16="http://schemas.microsoft.com/office/drawing/2014/main" val="4042677554"/>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Light</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0.095</a:t>
                      </a:r>
                    </a:p>
                  </a:txBody>
                  <a:tcPr marL="6350" marR="6350" marT="6350" marB="0" anchor="ctr"/>
                </a:tc>
                <a:extLst>
                  <a:ext uri="{0D108BD9-81ED-4DB2-BD59-A6C34878D82A}">
                    <a16:rowId xmlns:a16="http://schemas.microsoft.com/office/drawing/2014/main" val="237478965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Edible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0.092</a:t>
                      </a:r>
                    </a:p>
                  </a:txBody>
                  <a:tcPr marL="6350" marR="6350" marT="6350" marB="0" anchor="ctr"/>
                </a:tc>
                <a:extLst>
                  <a:ext uri="{0D108BD9-81ED-4DB2-BD59-A6C34878D82A}">
                    <a16:rowId xmlns:a16="http://schemas.microsoft.com/office/drawing/2014/main" val="1872973983"/>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Moisturizing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0.089</a:t>
                      </a:r>
                    </a:p>
                  </a:txBody>
                  <a:tcPr marL="6350" marR="6350" marT="6350" marB="0" anchor="ctr"/>
                </a:tc>
                <a:extLst>
                  <a:ext uri="{0D108BD9-81ED-4DB2-BD59-A6C34878D82A}">
                    <a16:rowId xmlns:a16="http://schemas.microsoft.com/office/drawing/2014/main" val="212499175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Overpowering</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0.082</a:t>
                      </a:r>
                    </a:p>
                  </a:txBody>
                  <a:tcPr marL="6350" marR="6350" marT="6350" marB="0" anchor="ctr"/>
                </a:tc>
                <a:extLst>
                  <a:ext uri="{0D108BD9-81ED-4DB2-BD59-A6C34878D82A}">
                    <a16:rowId xmlns:a16="http://schemas.microsoft.com/office/drawing/2014/main" val="116400942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Feminine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0.068</a:t>
                      </a:r>
                    </a:p>
                  </a:txBody>
                  <a:tcPr marL="6350" marR="6350" marT="6350" marB="0" anchor="ctr"/>
                </a:tc>
                <a:extLst>
                  <a:ext uri="{0D108BD9-81ED-4DB2-BD59-A6C34878D82A}">
                    <a16:rowId xmlns:a16="http://schemas.microsoft.com/office/drawing/2014/main" val="899453545"/>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Classical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0.053</a:t>
                      </a:r>
                    </a:p>
                  </a:txBody>
                  <a:tcPr marL="6350" marR="6350" marT="6350" marB="0" anchor="ctr"/>
                </a:tc>
                <a:extLst>
                  <a:ext uri="{0D108BD9-81ED-4DB2-BD59-A6C34878D82A}">
                    <a16:rowId xmlns:a16="http://schemas.microsoft.com/office/drawing/2014/main" val="165043281"/>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Green</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0.051</a:t>
                      </a:r>
                    </a:p>
                  </a:txBody>
                  <a:tcPr marL="6350" marR="6350" marT="6350" marB="0" anchor="ctr"/>
                </a:tc>
                <a:extLst>
                  <a:ext uri="{0D108BD9-81ED-4DB2-BD59-A6C34878D82A}">
                    <a16:rowId xmlns:a16="http://schemas.microsoft.com/office/drawing/2014/main" val="151094394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Neutral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0.051</a:t>
                      </a:r>
                    </a:p>
                  </a:txBody>
                  <a:tcPr marL="6350" marR="6350" marT="6350" marB="0" anchor="ctr"/>
                </a:tc>
                <a:extLst>
                  <a:ext uri="{0D108BD9-81ED-4DB2-BD59-A6C34878D82A}">
                    <a16:rowId xmlns:a16="http://schemas.microsoft.com/office/drawing/2014/main" val="3632288666"/>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Soapy</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0.043</a:t>
                      </a:r>
                    </a:p>
                  </a:txBody>
                  <a:tcPr marL="6350" marR="6350" marT="6350" marB="0" anchor="ctr"/>
                </a:tc>
                <a:extLst>
                  <a:ext uri="{0D108BD9-81ED-4DB2-BD59-A6C34878D82A}">
                    <a16:rowId xmlns:a16="http://schemas.microsoft.com/office/drawing/2014/main" val="382767165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Aggressive</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0.038</a:t>
                      </a:r>
                    </a:p>
                  </a:txBody>
                  <a:tcPr marL="6350" marR="6350" marT="6350" marB="0" anchor="ctr"/>
                </a:tc>
                <a:extLst>
                  <a:ext uri="{0D108BD9-81ED-4DB2-BD59-A6C34878D82A}">
                    <a16:rowId xmlns:a16="http://schemas.microsoft.com/office/drawing/2014/main" val="4293728519"/>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Artificial</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0.029</a:t>
                      </a:r>
                    </a:p>
                  </a:txBody>
                  <a:tcPr marL="6350" marR="6350" marT="6350" marB="0" anchor="ctr"/>
                </a:tc>
                <a:extLst>
                  <a:ext uri="{0D108BD9-81ED-4DB2-BD59-A6C34878D82A}">
                    <a16:rowId xmlns:a16="http://schemas.microsoft.com/office/drawing/2014/main" val="244683570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Antiseptic</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0.020</a:t>
                      </a:r>
                    </a:p>
                  </a:txBody>
                  <a:tcPr marL="6350" marR="6350" marT="6350" marB="0" anchor="ctr"/>
                </a:tc>
                <a:extLst>
                  <a:ext uri="{0D108BD9-81ED-4DB2-BD59-A6C34878D82A}">
                    <a16:rowId xmlns:a16="http://schemas.microsoft.com/office/drawing/2014/main" val="1057470718"/>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Sour</a:t>
                      </a:r>
                    </a:p>
                  </a:txBody>
                  <a:tcPr marL="6350" marR="6350" marT="6350" marB="0" anchor="ct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0.015</a:t>
                      </a:r>
                    </a:p>
                  </a:txBody>
                  <a:tcPr marL="6350" marR="6350" marT="6350" marB="0" anchor="ctr"/>
                </a:tc>
                <a:extLst>
                  <a:ext uri="{0D108BD9-81ED-4DB2-BD59-A6C34878D82A}">
                    <a16:rowId xmlns:a16="http://schemas.microsoft.com/office/drawing/2014/main" val="1183392987"/>
                  </a:ext>
                </a:extLst>
              </a:tr>
              <a:tr h="176687">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Masculine</a:t>
                      </a:r>
                    </a:p>
                  </a:txBody>
                  <a:tcPr marL="6350" marR="6350" marT="6350"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0.010</a:t>
                      </a:r>
                    </a:p>
                  </a:txBody>
                  <a:tcPr marL="6350" marR="6350" marT="6350" marB="0" anchor="ctr"/>
                </a:tc>
                <a:extLst>
                  <a:ext uri="{0D108BD9-81ED-4DB2-BD59-A6C34878D82A}">
                    <a16:rowId xmlns:a16="http://schemas.microsoft.com/office/drawing/2014/main" val="2075138198"/>
                  </a:ext>
                </a:extLst>
              </a:tr>
            </a:tbl>
          </a:graphicData>
        </a:graphic>
      </p:graphicFrame>
      <p:sp>
        <p:nvSpPr>
          <p:cNvPr id="3" name="TextBox 2">
            <a:extLst>
              <a:ext uri="{FF2B5EF4-FFF2-40B4-BE49-F238E27FC236}">
                <a16:creationId xmlns:a16="http://schemas.microsoft.com/office/drawing/2014/main" id="{8D135663-FDCD-2042-11A5-B20A4ED9DD59}"/>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Drivers run using Jaccard Coefficient keeping Overall Fragrance as dependent variable</a:t>
            </a:r>
          </a:p>
        </p:txBody>
      </p:sp>
    </p:spTree>
    <p:extLst>
      <p:ext uri="{BB962C8B-B14F-4D97-AF65-F5344CB8AC3E}">
        <p14:creationId xmlns:p14="http://schemas.microsoft.com/office/powerpoint/2010/main" val="127780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68B4D9-9385-65A9-B7DE-C081D65FC256}"/>
              </a:ext>
            </a:extLst>
          </p:cNvPr>
          <p:cNvGrpSpPr/>
          <p:nvPr/>
        </p:nvGrpSpPr>
        <p:grpSpPr>
          <a:xfrm>
            <a:off x="280" y="0"/>
            <a:ext cx="5364025" cy="432000"/>
            <a:chOff x="280" y="0"/>
            <a:chExt cx="3419592" cy="432000"/>
          </a:xfrm>
          <a:solidFill>
            <a:schemeClr val="tx1"/>
          </a:solidFill>
        </p:grpSpPr>
        <p:sp>
          <p:nvSpPr>
            <p:cNvPr id="20" name="Flowchart: Manual Input 19">
              <a:extLst>
                <a:ext uri="{FF2B5EF4-FFF2-40B4-BE49-F238E27FC236}">
                  <a16:creationId xmlns:a16="http://schemas.microsoft.com/office/drawing/2014/main" id="{664CEE92-C7FD-78DF-2559-CA249573A7A5}"/>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AD07896-BA93-6546-F7FC-F99D948ECC06}"/>
                </a:ext>
              </a:extLst>
            </p:cNvPr>
            <p:cNvSpPr txBox="1"/>
            <p:nvPr/>
          </p:nvSpPr>
          <p:spPr>
            <a:xfrm>
              <a:off x="107504" y="31806"/>
              <a:ext cx="2422855" cy="369332"/>
            </a:xfrm>
            <a:prstGeom prst="rect">
              <a:avLst/>
            </a:prstGeom>
            <a:grpFill/>
          </p:spPr>
          <p:txBody>
            <a:bodyPr wrap="none" rtlCol="0">
              <a:spAutoFit/>
            </a:bodyPr>
            <a:lstStyle/>
            <a:p>
              <a:r>
                <a:rPr lang="en-IN" dirty="0">
                  <a:solidFill>
                    <a:schemeClr val="bg1"/>
                  </a:solidFill>
                </a:rPr>
                <a:t>Fragrance Characteristics – Dry on arm</a:t>
              </a:r>
            </a:p>
          </p:txBody>
        </p:sp>
      </p:grpSp>
      <p:sp>
        <p:nvSpPr>
          <p:cNvPr id="25" name="AutoShape 3">
            <a:extLst>
              <a:ext uri="{FF2B5EF4-FFF2-40B4-BE49-F238E27FC236}">
                <a16:creationId xmlns:a16="http://schemas.microsoft.com/office/drawing/2014/main" id="{3859F657-CA3C-1A88-4A00-75AF28861B5F}"/>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6E629B15-7C66-7D5D-6E4F-A596989ED74B}"/>
              </a:ext>
            </a:extLst>
          </p:cNvPr>
          <p:cNvSpPr>
            <a:spLocks noChangeAspect="1" noChangeArrowheads="1" noTextEdit="1"/>
          </p:cNvSpPr>
          <p:nvPr/>
        </p:nvSpPr>
        <p:spPr bwMode="auto">
          <a:xfrm>
            <a:off x="0" y="561586"/>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AutoShape 3">
            <a:extLst>
              <a:ext uri="{FF2B5EF4-FFF2-40B4-BE49-F238E27FC236}">
                <a16:creationId xmlns:a16="http://schemas.microsoft.com/office/drawing/2014/main" id="{1A795C48-D71B-C2F2-F87A-650B01BBC452}"/>
              </a:ext>
            </a:extLst>
          </p:cNvPr>
          <p:cNvSpPr>
            <a:spLocks noChangeAspect="1" noChangeArrowheads="1" noTextEdit="1"/>
          </p:cNvSpPr>
          <p:nvPr/>
        </p:nvSpPr>
        <p:spPr bwMode="auto">
          <a:xfrm>
            <a:off x="0" y="551079"/>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B9116DBF-A9E1-9D67-38E9-CB4DDD28F97E}"/>
              </a:ext>
            </a:extLst>
          </p:cNvPr>
          <p:cNvSpPr>
            <a:spLocks noChangeArrowheads="1"/>
          </p:cNvSpPr>
          <p:nvPr/>
        </p:nvSpPr>
        <p:spPr bwMode="auto">
          <a:xfrm>
            <a:off x="47625" y="598704"/>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 name="AutoShape 3">
            <a:extLst>
              <a:ext uri="{FF2B5EF4-FFF2-40B4-BE49-F238E27FC236}">
                <a16:creationId xmlns:a16="http://schemas.microsoft.com/office/drawing/2014/main" id="{60A576E8-560A-8647-67E6-F5D8D009D81A}"/>
              </a:ext>
            </a:extLst>
          </p:cNvPr>
          <p:cNvSpPr>
            <a:spLocks noChangeAspect="1" noChangeArrowheads="1" noTextEdit="1"/>
          </p:cNvSpPr>
          <p:nvPr/>
        </p:nvSpPr>
        <p:spPr bwMode="auto">
          <a:xfrm>
            <a:off x="0" y="551079"/>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a:extLst>
              <a:ext uri="{FF2B5EF4-FFF2-40B4-BE49-F238E27FC236}">
                <a16:creationId xmlns:a16="http://schemas.microsoft.com/office/drawing/2014/main" id="{26E5FF88-A7D0-FEDD-8C8C-C6A848C1F7F2}"/>
              </a:ext>
            </a:extLst>
          </p:cNvPr>
          <p:cNvSpPr>
            <a:spLocks noChangeArrowheads="1"/>
          </p:cNvSpPr>
          <p:nvPr/>
        </p:nvSpPr>
        <p:spPr bwMode="auto">
          <a:xfrm>
            <a:off x="47625" y="598704"/>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 name="Rectangle 6">
            <a:extLst>
              <a:ext uri="{FF2B5EF4-FFF2-40B4-BE49-F238E27FC236}">
                <a16:creationId xmlns:a16="http://schemas.microsoft.com/office/drawing/2014/main" id="{52E1E4FB-6EE8-8E0B-57DB-5A399ADF33B7}"/>
              </a:ext>
            </a:extLst>
          </p:cNvPr>
          <p:cNvSpPr>
            <a:spLocks noChangeArrowheads="1"/>
          </p:cNvSpPr>
          <p:nvPr/>
        </p:nvSpPr>
        <p:spPr bwMode="auto">
          <a:xfrm>
            <a:off x="47625" y="988794"/>
            <a:ext cx="12106275" cy="5826559"/>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5" name="Rectangle 9">
            <a:extLst>
              <a:ext uri="{FF2B5EF4-FFF2-40B4-BE49-F238E27FC236}">
                <a16:creationId xmlns:a16="http://schemas.microsoft.com/office/drawing/2014/main" id="{506D6CE4-4704-6D9A-8E27-E3E70584769F}"/>
              </a:ext>
            </a:extLst>
          </p:cNvPr>
          <p:cNvSpPr>
            <a:spLocks noChangeArrowheads="1"/>
          </p:cNvSpPr>
          <p:nvPr/>
        </p:nvSpPr>
        <p:spPr bwMode="auto">
          <a:xfrm>
            <a:off x="4189413" y="5018304"/>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 name="Rectangle 10">
            <a:extLst>
              <a:ext uri="{FF2B5EF4-FFF2-40B4-BE49-F238E27FC236}">
                <a16:creationId xmlns:a16="http://schemas.microsoft.com/office/drawing/2014/main" id="{050159A0-34AD-0D2F-C3E1-24C3C9A23854}"/>
              </a:ext>
            </a:extLst>
          </p:cNvPr>
          <p:cNvSpPr>
            <a:spLocks noChangeArrowheads="1"/>
          </p:cNvSpPr>
          <p:nvPr/>
        </p:nvSpPr>
        <p:spPr bwMode="auto">
          <a:xfrm>
            <a:off x="4189413" y="5018304"/>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 name="Rectangle 11">
            <a:extLst>
              <a:ext uri="{FF2B5EF4-FFF2-40B4-BE49-F238E27FC236}">
                <a16:creationId xmlns:a16="http://schemas.microsoft.com/office/drawing/2014/main" id="{684A5A84-F3E9-B777-EFC7-AA728D162F33}"/>
              </a:ext>
            </a:extLst>
          </p:cNvPr>
          <p:cNvSpPr>
            <a:spLocks noChangeArrowheads="1"/>
          </p:cNvSpPr>
          <p:nvPr/>
        </p:nvSpPr>
        <p:spPr bwMode="auto">
          <a:xfrm>
            <a:off x="4322763" y="4997667"/>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GV45</a:t>
            </a:r>
          </a:p>
        </p:txBody>
      </p:sp>
      <p:sp>
        <p:nvSpPr>
          <p:cNvPr id="18" name="Rectangle 12">
            <a:extLst>
              <a:ext uri="{FF2B5EF4-FFF2-40B4-BE49-F238E27FC236}">
                <a16:creationId xmlns:a16="http://schemas.microsoft.com/office/drawing/2014/main" id="{9FB86690-04EA-4C07-F926-14CE5FB2A80E}"/>
              </a:ext>
            </a:extLst>
          </p:cNvPr>
          <p:cNvSpPr>
            <a:spLocks noChangeArrowheads="1"/>
          </p:cNvSpPr>
          <p:nvPr/>
        </p:nvSpPr>
        <p:spPr bwMode="auto">
          <a:xfrm>
            <a:off x="2554288" y="2321142"/>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 name="Rectangle 13">
            <a:extLst>
              <a:ext uri="{FF2B5EF4-FFF2-40B4-BE49-F238E27FC236}">
                <a16:creationId xmlns:a16="http://schemas.microsoft.com/office/drawing/2014/main" id="{C24E6D16-A87E-B85B-D8C4-6C55374EFD47}"/>
              </a:ext>
            </a:extLst>
          </p:cNvPr>
          <p:cNvSpPr>
            <a:spLocks noChangeArrowheads="1"/>
          </p:cNvSpPr>
          <p:nvPr/>
        </p:nvSpPr>
        <p:spPr bwMode="auto">
          <a:xfrm>
            <a:off x="2554288" y="2321142"/>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3" name="Rectangle 14">
            <a:extLst>
              <a:ext uri="{FF2B5EF4-FFF2-40B4-BE49-F238E27FC236}">
                <a16:creationId xmlns:a16="http://schemas.microsoft.com/office/drawing/2014/main" id="{7BE2EBCC-4BC6-AC05-82CF-A282F6AF78CF}"/>
              </a:ext>
            </a:extLst>
          </p:cNvPr>
          <p:cNvSpPr>
            <a:spLocks noChangeArrowheads="1"/>
          </p:cNvSpPr>
          <p:nvPr/>
        </p:nvSpPr>
        <p:spPr bwMode="auto">
          <a:xfrm>
            <a:off x="2439988" y="2111592"/>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FE15</a:t>
            </a:r>
          </a:p>
        </p:txBody>
      </p:sp>
      <p:sp>
        <p:nvSpPr>
          <p:cNvPr id="24" name="Rectangle 15">
            <a:extLst>
              <a:ext uri="{FF2B5EF4-FFF2-40B4-BE49-F238E27FC236}">
                <a16:creationId xmlns:a16="http://schemas.microsoft.com/office/drawing/2014/main" id="{B0407946-024D-AE52-93F1-A658E5CD612D}"/>
              </a:ext>
            </a:extLst>
          </p:cNvPr>
          <p:cNvSpPr>
            <a:spLocks noChangeArrowheads="1"/>
          </p:cNvSpPr>
          <p:nvPr/>
        </p:nvSpPr>
        <p:spPr bwMode="auto">
          <a:xfrm>
            <a:off x="4814888" y="3702267"/>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7" name="Rectangle 16">
            <a:extLst>
              <a:ext uri="{FF2B5EF4-FFF2-40B4-BE49-F238E27FC236}">
                <a16:creationId xmlns:a16="http://schemas.microsoft.com/office/drawing/2014/main" id="{ED7418D4-7C59-D1DA-FFF3-B7C5ECB1C7C1}"/>
              </a:ext>
            </a:extLst>
          </p:cNvPr>
          <p:cNvSpPr>
            <a:spLocks noChangeArrowheads="1"/>
          </p:cNvSpPr>
          <p:nvPr/>
        </p:nvSpPr>
        <p:spPr bwMode="auto">
          <a:xfrm>
            <a:off x="4814888" y="3702267"/>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 name="Rectangle 17">
            <a:extLst>
              <a:ext uri="{FF2B5EF4-FFF2-40B4-BE49-F238E27FC236}">
                <a16:creationId xmlns:a16="http://schemas.microsoft.com/office/drawing/2014/main" id="{090319CB-396E-619B-07E3-E65CEFE7520F}"/>
              </a:ext>
            </a:extLst>
          </p:cNvPr>
          <p:cNvSpPr>
            <a:spLocks noChangeArrowheads="1"/>
          </p:cNvSpPr>
          <p:nvPr/>
        </p:nvSpPr>
        <p:spPr bwMode="auto">
          <a:xfrm>
            <a:off x="4764634" y="3809606"/>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highlight>
                  <a:srgbClr val="FFFF00"/>
                </a:highlight>
                <a:latin typeface="Arial" panose="020B0604020202020204" pitchFamily="34" charset="0"/>
              </a:rPr>
              <a:t>ML03</a:t>
            </a:r>
            <a:endParaRPr kumimoji="0" lang="en-US" altLang="en-US" sz="2800" b="1" i="0" u="none" strike="noStrike" cap="none" normalizeH="0" baseline="0" dirty="0">
              <a:ln>
                <a:noFill/>
              </a:ln>
              <a:solidFill>
                <a:srgbClr val="C00000"/>
              </a:solidFill>
              <a:effectLst/>
              <a:highlight>
                <a:srgbClr val="FFFF00"/>
              </a:highlight>
              <a:latin typeface="Arial" panose="020B0604020202020204" pitchFamily="34" charset="0"/>
            </a:endParaRPr>
          </a:p>
        </p:txBody>
      </p:sp>
      <p:sp>
        <p:nvSpPr>
          <p:cNvPr id="29" name="Rectangle 18">
            <a:extLst>
              <a:ext uri="{FF2B5EF4-FFF2-40B4-BE49-F238E27FC236}">
                <a16:creationId xmlns:a16="http://schemas.microsoft.com/office/drawing/2014/main" id="{5DA9B3DA-1C6D-D159-FE18-D7FAC76AD5A4}"/>
              </a:ext>
            </a:extLst>
          </p:cNvPr>
          <p:cNvSpPr>
            <a:spLocks noChangeArrowheads="1"/>
          </p:cNvSpPr>
          <p:nvPr/>
        </p:nvSpPr>
        <p:spPr bwMode="auto">
          <a:xfrm>
            <a:off x="7046913" y="2822792"/>
            <a:ext cx="9366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0" name="Rectangle 19">
            <a:extLst>
              <a:ext uri="{FF2B5EF4-FFF2-40B4-BE49-F238E27FC236}">
                <a16:creationId xmlns:a16="http://schemas.microsoft.com/office/drawing/2014/main" id="{6E7D951F-927C-92B0-C704-D5C891910AF7}"/>
              </a:ext>
            </a:extLst>
          </p:cNvPr>
          <p:cNvSpPr>
            <a:spLocks noChangeArrowheads="1"/>
          </p:cNvSpPr>
          <p:nvPr/>
        </p:nvSpPr>
        <p:spPr bwMode="auto">
          <a:xfrm>
            <a:off x="7046913" y="2822792"/>
            <a:ext cx="93663"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4" name="Rectangle 20">
            <a:extLst>
              <a:ext uri="{FF2B5EF4-FFF2-40B4-BE49-F238E27FC236}">
                <a16:creationId xmlns:a16="http://schemas.microsoft.com/office/drawing/2014/main" id="{F47F5BD9-CAA2-70E1-BD48-21F25D8C188B}"/>
              </a:ext>
            </a:extLst>
          </p:cNvPr>
          <p:cNvSpPr>
            <a:spLocks noChangeArrowheads="1"/>
          </p:cNvSpPr>
          <p:nvPr/>
        </p:nvSpPr>
        <p:spPr bwMode="auto">
          <a:xfrm>
            <a:off x="7235825" y="2784692"/>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PT52</a:t>
            </a:r>
          </a:p>
        </p:txBody>
      </p:sp>
      <p:sp>
        <p:nvSpPr>
          <p:cNvPr id="166" name="Rectangle 21">
            <a:extLst>
              <a:ext uri="{FF2B5EF4-FFF2-40B4-BE49-F238E27FC236}">
                <a16:creationId xmlns:a16="http://schemas.microsoft.com/office/drawing/2014/main" id="{F4CE056E-FDE1-C447-8BA3-6198EEA73DFD}"/>
              </a:ext>
            </a:extLst>
          </p:cNvPr>
          <p:cNvSpPr>
            <a:spLocks noChangeArrowheads="1"/>
          </p:cNvSpPr>
          <p:nvPr/>
        </p:nvSpPr>
        <p:spPr bwMode="auto">
          <a:xfrm>
            <a:off x="2922588" y="5775542"/>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7" name="Rectangle 22">
            <a:extLst>
              <a:ext uri="{FF2B5EF4-FFF2-40B4-BE49-F238E27FC236}">
                <a16:creationId xmlns:a16="http://schemas.microsoft.com/office/drawing/2014/main" id="{CC4FEC92-4D5A-98AD-D340-4C868DCC976F}"/>
              </a:ext>
            </a:extLst>
          </p:cNvPr>
          <p:cNvSpPr>
            <a:spLocks noChangeArrowheads="1"/>
          </p:cNvSpPr>
          <p:nvPr/>
        </p:nvSpPr>
        <p:spPr bwMode="auto">
          <a:xfrm>
            <a:off x="2922588" y="5775542"/>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8" name="Rectangle 23">
            <a:extLst>
              <a:ext uri="{FF2B5EF4-FFF2-40B4-BE49-F238E27FC236}">
                <a16:creationId xmlns:a16="http://schemas.microsoft.com/office/drawing/2014/main" id="{C54FD0BE-7C88-3742-4C8F-93EA04BB1E53}"/>
              </a:ext>
            </a:extLst>
          </p:cNvPr>
          <p:cNvSpPr>
            <a:spLocks noChangeArrowheads="1"/>
          </p:cNvSpPr>
          <p:nvPr/>
        </p:nvSpPr>
        <p:spPr bwMode="auto">
          <a:xfrm>
            <a:off x="2808288" y="5565992"/>
            <a:ext cx="3751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SP27</a:t>
            </a:r>
          </a:p>
        </p:txBody>
      </p:sp>
      <p:sp>
        <p:nvSpPr>
          <p:cNvPr id="169" name="Rectangle 24">
            <a:extLst>
              <a:ext uri="{FF2B5EF4-FFF2-40B4-BE49-F238E27FC236}">
                <a16:creationId xmlns:a16="http://schemas.microsoft.com/office/drawing/2014/main" id="{78743C0F-3D62-70DA-D680-BEFAFCF924F8}"/>
              </a:ext>
            </a:extLst>
          </p:cNvPr>
          <p:cNvSpPr>
            <a:spLocks noChangeArrowheads="1"/>
          </p:cNvSpPr>
          <p:nvPr/>
        </p:nvSpPr>
        <p:spPr bwMode="auto">
          <a:xfrm>
            <a:off x="2932113" y="1270217"/>
            <a:ext cx="95250"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0" name="Rectangle 25">
            <a:extLst>
              <a:ext uri="{FF2B5EF4-FFF2-40B4-BE49-F238E27FC236}">
                <a16:creationId xmlns:a16="http://schemas.microsoft.com/office/drawing/2014/main" id="{0AE324C9-9C88-44D8-52BD-1D49841E3F48}"/>
              </a:ext>
            </a:extLst>
          </p:cNvPr>
          <p:cNvSpPr>
            <a:spLocks noChangeArrowheads="1"/>
          </p:cNvSpPr>
          <p:nvPr/>
        </p:nvSpPr>
        <p:spPr bwMode="auto">
          <a:xfrm>
            <a:off x="2932113" y="1270217"/>
            <a:ext cx="95250"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1" name="Rectangle 26">
            <a:extLst>
              <a:ext uri="{FF2B5EF4-FFF2-40B4-BE49-F238E27FC236}">
                <a16:creationId xmlns:a16="http://schemas.microsoft.com/office/drawing/2014/main" id="{AC394F48-6C74-AD99-72E8-A7B214A7B584}"/>
              </a:ext>
            </a:extLst>
          </p:cNvPr>
          <p:cNvSpPr>
            <a:spLocks noChangeArrowheads="1"/>
          </p:cNvSpPr>
          <p:nvPr/>
        </p:nvSpPr>
        <p:spPr bwMode="auto">
          <a:xfrm>
            <a:off x="2817813" y="1062254"/>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200" b="1" dirty="0">
                <a:solidFill>
                  <a:srgbClr val="C00000"/>
                </a:solidFill>
                <a:highlight>
                  <a:srgbClr val="FFFF00"/>
                </a:highlight>
                <a:latin typeface="Arial" panose="020B0604020202020204" pitchFamily="34" charset="0"/>
              </a:rPr>
              <a:t>ST69</a:t>
            </a:r>
          </a:p>
        </p:txBody>
      </p:sp>
      <p:sp>
        <p:nvSpPr>
          <p:cNvPr id="172" name="Line 27">
            <a:extLst>
              <a:ext uri="{FF2B5EF4-FFF2-40B4-BE49-F238E27FC236}">
                <a16:creationId xmlns:a16="http://schemas.microsoft.com/office/drawing/2014/main" id="{96140F96-82BE-3890-9D30-B217C4DB9990}"/>
              </a:ext>
            </a:extLst>
          </p:cNvPr>
          <p:cNvSpPr>
            <a:spLocks noChangeShapeType="1"/>
          </p:cNvSpPr>
          <p:nvPr/>
        </p:nvSpPr>
        <p:spPr bwMode="auto">
          <a:xfrm>
            <a:off x="4124325" y="3532404"/>
            <a:ext cx="3754438" cy="29051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3" name="Oval 28">
            <a:extLst>
              <a:ext uri="{FF2B5EF4-FFF2-40B4-BE49-F238E27FC236}">
                <a16:creationId xmlns:a16="http://schemas.microsoft.com/office/drawing/2014/main" id="{AD0AF501-B66D-93F0-BD27-0755D1BD7F80}"/>
              </a:ext>
            </a:extLst>
          </p:cNvPr>
          <p:cNvSpPr>
            <a:spLocks noChangeArrowheads="1"/>
          </p:cNvSpPr>
          <p:nvPr/>
        </p:nvSpPr>
        <p:spPr bwMode="auto">
          <a:xfrm>
            <a:off x="7831138" y="6389904"/>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74" name="Oval 29">
            <a:extLst>
              <a:ext uri="{FF2B5EF4-FFF2-40B4-BE49-F238E27FC236}">
                <a16:creationId xmlns:a16="http://schemas.microsoft.com/office/drawing/2014/main" id="{20CAE18B-C9C5-84BA-C115-7C0433059896}"/>
              </a:ext>
            </a:extLst>
          </p:cNvPr>
          <p:cNvSpPr>
            <a:spLocks noChangeArrowheads="1"/>
          </p:cNvSpPr>
          <p:nvPr/>
        </p:nvSpPr>
        <p:spPr bwMode="auto">
          <a:xfrm>
            <a:off x="7831138" y="6389904"/>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5" name="Rectangle 30">
            <a:extLst>
              <a:ext uri="{FF2B5EF4-FFF2-40B4-BE49-F238E27FC236}">
                <a16:creationId xmlns:a16="http://schemas.microsoft.com/office/drawing/2014/main" id="{8B2B7A5D-D268-F13B-F33F-871D80E5A123}"/>
              </a:ext>
            </a:extLst>
          </p:cNvPr>
          <p:cNvSpPr>
            <a:spLocks noChangeArrowheads="1"/>
          </p:cNvSpPr>
          <p:nvPr/>
        </p:nvSpPr>
        <p:spPr bwMode="auto">
          <a:xfrm>
            <a:off x="7964488" y="6275604"/>
            <a:ext cx="108042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Arial" panose="020B0604020202020204" pitchFamily="34" charset="0"/>
              </a:rPr>
              <a:t>Overall Fragrance</a:t>
            </a:r>
            <a:endParaRPr kumimoji="0" lang="en-US" altLang="en-US" sz="2800" i="0" u="none" strike="noStrike" cap="none" normalizeH="0" baseline="0" dirty="0">
              <a:ln>
                <a:noFill/>
              </a:ln>
              <a:effectLst/>
              <a:latin typeface="Arial" panose="020B0604020202020204" pitchFamily="34" charset="0"/>
            </a:endParaRPr>
          </a:p>
        </p:txBody>
      </p:sp>
      <p:sp>
        <p:nvSpPr>
          <p:cNvPr id="176" name="Line 31">
            <a:extLst>
              <a:ext uri="{FF2B5EF4-FFF2-40B4-BE49-F238E27FC236}">
                <a16:creationId xmlns:a16="http://schemas.microsoft.com/office/drawing/2014/main" id="{4DAD81EC-4551-6816-21AF-EE846747995D}"/>
              </a:ext>
            </a:extLst>
          </p:cNvPr>
          <p:cNvSpPr>
            <a:spLocks noChangeShapeType="1"/>
          </p:cNvSpPr>
          <p:nvPr/>
        </p:nvSpPr>
        <p:spPr bwMode="auto">
          <a:xfrm flipV="1">
            <a:off x="4124325" y="3087904"/>
            <a:ext cx="0" cy="4445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7" name="Oval 32">
            <a:extLst>
              <a:ext uri="{FF2B5EF4-FFF2-40B4-BE49-F238E27FC236}">
                <a16:creationId xmlns:a16="http://schemas.microsoft.com/office/drawing/2014/main" id="{5A21BDF6-AD79-A19E-A904-520B614F8DA5}"/>
              </a:ext>
            </a:extLst>
          </p:cNvPr>
          <p:cNvSpPr>
            <a:spLocks noChangeArrowheads="1"/>
          </p:cNvSpPr>
          <p:nvPr/>
        </p:nvSpPr>
        <p:spPr bwMode="auto">
          <a:xfrm>
            <a:off x="4076700" y="3040279"/>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78" name="Oval 33">
            <a:extLst>
              <a:ext uri="{FF2B5EF4-FFF2-40B4-BE49-F238E27FC236}">
                <a16:creationId xmlns:a16="http://schemas.microsoft.com/office/drawing/2014/main" id="{13A63A34-C953-892F-EBB7-243A1163E185}"/>
              </a:ext>
            </a:extLst>
          </p:cNvPr>
          <p:cNvSpPr>
            <a:spLocks noChangeArrowheads="1"/>
          </p:cNvSpPr>
          <p:nvPr/>
        </p:nvSpPr>
        <p:spPr bwMode="auto">
          <a:xfrm>
            <a:off x="4076700" y="3040279"/>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9" name="Rectangle 34">
            <a:extLst>
              <a:ext uri="{FF2B5EF4-FFF2-40B4-BE49-F238E27FC236}">
                <a16:creationId xmlns:a16="http://schemas.microsoft.com/office/drawing/2014/main" id="{005B2D5F-1712-5F42-542B-A73358B19C94}"/>
              </a:ext>
            </a:extLst>
          </p:cNvPr>
          <p:cNvSpPr>
            <a:spLocks noChangeArrowheads="1"/>
          </p:cNvSpPr>
          <p:nvPr/>
        </p:nvSpPr>
        <p:spPr bwMode="auto">
          <a:xfrm>
            <a:off x="3489325" y="2992654"/>
            <a:ext cx="6684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Aggressive</a:t>
            </a:r>
            <a:endParaRPr kumimoji="0" lang="en-US" altLang="en-US" sz="2800" i="0" u="none" strike="noStrike" cap="none" normalizeH="0" baseline="0">
              <a:ln>
                <a:noFill/>
              </a:ln>
              <a:effectLst/>
              <a:latin typeface="Arial" panose="020B0604020202020204" pitchFamily="34" charset="0"/>
            </a:endParaRPr>
          </a:p>
        </p:txBody>
      </p:sp>
      <p:sp>
        <p:nvSpPr>
          <p:cNvPr id="180" name="Line 35">
            <a:extLst>
              <a:ext uri="{FF2B5EF4-FFF2-40B4-BE49-F238E27FC236}">
                <a16:creationId xmlns:a16="http://schemas.microsoft.com/office/drawing/2014/main" id="{00A1D307-95C8-71AD-3C1B-1B0E734F4573}"/>
              </a:ext>
            </a:extLst>
          </p:cNvPr>
          <p:cNvSpPr>
            <a:spLocks noChangeShapeType="1"/>
          </p:cNvSpPr>
          <p:nvPr/>
        </p:nvSpPr>
        <p:spPr bwMode="auto">
          <a:xfrm flipH="1" flipV="1">
            <a:off x="3101975" y="1857592"/>
            <a:ext cx="1022350" cy="16748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1" name="Oval 36">
            <a:extLst>
              <a:ext uri="{FF2B5EF4-FFF2-40B4-BE49-F238E27FC236}">
                <a16:creationId xmlns:a16="http://schemas.microsoft.com/office/drawing/2014/main" id="{BC3DBD92-4181-F2CD-99D6-E4206B6731EB}"/>
              </a:ext>
            </a:extLst>
          </p:cNvPr>
          <p:cNvSpPr>
            <a:spLocks noChangeArrowheads="1"/>
          </p:cNvSpPr>
          <p:nvPr/>
        </p:nvSpPr>
        <p:spPr bwMode="auto">
          <a:xfrm>
            <a:off x="3054350" y="1809967"/>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2" name="Oval 37">
            <a:extLst>
              <a:ext uri="{FF2B5EF4-FFF2-40B4-BE49-F238E27FC236}">
                <a16:creationId xmlns:a16="http://schemas.microsoft.com/office/drawing/2014/main" id="{80604D7B-8592-064F-3A7C-242589F2197C}"/>
              </a:ext>
            </a:extLst>
          </p:cNvPr>
          <p:cNvSpPr>
            <a:spLocks noChangeArrowheads="1"/>
          </p:cNvSpPr>
          <p:nvPr/>
        </p:nvSpPr>
        <p:spPr bwMode="auto">
          <a:xfrm>
            <a:off x="3054350" y="1809967"/>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3" name="Rectangle 38">
            <a:extLst>
              <a:ext uri="{FF2B5EF4-FFF2-40B4-BE49-F238E27FC236}">
                <a16:creationId xmlns:a16="http://schemas.microsoft.com/office/drawing/2014/main" id="{3F7D54A0-E8F1-F8C8-F044-CF8A5C8E839B}"/>
              </a:ext>
            </a:extLst>
          </p:cNvPr>
          <p:cNvSpPr>
            <a:spLocks noChangeArrowheads="1"/>
          </p:cNvSpPr>
          <p:nvPr/>
        </p:nvSpPr>
        <p:spPr bwMode="auto">
          <a:xfrm>
            <a:off x="2874963" y="1628992"/>
            <a:ext cx="5850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Antiseptic</a:t>
            </a:r>
            <a:endParaRPr kumimoji="0" lang="en-US" altLang="en-US" sz="2800" i="0" u="none" strike="noStrike" cap="none" normalizeH="0" baseline="0">
              <a:ln>
                <a:noFill/>
              </a:ln>
              <a:effectLst/>
              <a:latin typeface="Arial" panose="020B0604020202020204" pitchFamily="34" charset="0"/>
            </a:endParaRPr>
          </a:p>
        </p:txBody>
      </p:sp>
      <p:sp>
        <p:nvSpPr>
          <p:cNvPr id="184" name="Line 39">
            <a:extLst>
              <a:ext uri="{FF2B5EF4-FFF2-40B4-BE49-F238E27FC236}">
                <a16:creationId xmlns:a16="http://schemas.microsoft.com/office/drawing/2014/main" id="{5AD91C13-9B0B-D7D8-A341-24FB3654884A}"/>
              </a:ext>
            </a:extLst>
          </p:cNvPr>
          <p:cNvSpPr>
            <a:spLocks noChangeShapeType="1"/>
          </p:cNvSpPr>
          <p:nvPr/>
        </p:nvSpPr>
        <p:spPr bwMode="auto">
          <a:xfrm flipH="1">
            <a:off x="3481388" y="3532404"/>
            <a:ext cx="642938" cy="762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5" name="Oval 40">
            <a:extLst>
              <a:ext uri="{FF2B5EF4-FFF2-40B4-BE49-F238E27FC236}">
                <a16:creationId xmlns:a16="http://schemas.microsoft.com/office/drawing/2014/main" id="{42F58E23-E870-E5FA-99AE-F627000F8690}"/>
              </a:ext>
            </a:extLst>
          </p:cNvPr>
          <p:cNvSpPr>
            <a:spLocks noChangeArrowheads="1"/>
          </p:cNvSpPr>
          <p:nvPr/>
        </p:nvSpPr>
        <p:spPr bwMode="auto">
          <a:xfrm>
            <a:off x="3433763" y="3560979"/>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6" name="Oval 41">
            <a:extLst>
              <a:ext uri="{FF2B5EF4-FFF2-40B4-BE49-F238E27FC236}">
                <a16:creationId xmlns:a16="http://schemas.microsoft.com/office/drawing/2014/main" id="{546DB861-CEB5-D83A-2C79-929B38E83D98}"/>
              </a:ext>
            </a:extLst>
          </p:cNvPr>
          <p:cNvSpPr>
            <a:spLocks noChangeArrowheads="1"/>
          </p:cNvSpPr>
          <p:nvPr/>
        </p:nvSpPr>
        <p:spPr bwMode="auto">
          <a:xfrm>
            <a:off x="3433763" y="3560979"/>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7" name="Rectangle 42">
            <a:extLst>
              <a:ext uri="{FF2B5EF4-FFF2-40B4-BE49-F238E27FC236}">
                <a16:creationId xmlns:a16="http://schemas.microsoft.com/office/drawing/2014/main" id="{85AA7D32-DB18-EE2E-B90C-91BB1AA0CFFF}"/>
              </a:ext>
            </a:extLst>
          </p:cNvPr>
          <p:cNvSpPr>
            <a:spLocks noChangeArrowheads="1"/>
          </p:cNvSpPr>
          <p:nvPr/>
        </p:nvSpPr>
        <p:spPr bwMode="auto">
          <a:xfrm>
            <a:off x="3300413" y="3380004"/>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Artificial</a:t>
            </a:r>
            <a:endParaRPr kumimoji="0" lang="en-US" altLang="en-US" sz="2800" i="0" u="none" strike="noStrike" cap="none" normalizeH="0" baseline="0">
              <a:ln>
                <a:noFill/>
              </a:ln>
              <a:effectLst/>
              <a:latin typeface="Arial" panose="020B0604020202020204" pitchFamily="34" charset="0"/>
            </a:endParaRPr>
          </a:p>
        </p:txBody>
      </p:sp>
      <p:sp>
        <p:nvSpPr>
          <p:cNvPr id="188" name="Line 43">
            <a:extLst>
              <a:ext uri="{FF2B5EF4-FFF2-40B4-BE49-F238E27FC236}">
                <a16:creationId xmlns:a16="http://schemas.microsoft.com/office/drawing/2014/main" id="{0610FD15-0F3B-4D75-52B0-175BDE67B60A}"/>
              </a:ext>
            </a:extLst>
          </p:cNvPr>
          <p:cNvSpPr>
            <a:spLocks noChangeShapeType="1"/>
          </p:cNvSpPr>
          <p:nvPr/>
        </p:nvSpPr>
        <p:spPr bwMode="auto">
          <a:xfrm>
            <a:off x="4124325" y="3532404"/>
            <a:ext cx="719138" cy="8794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89" name="Oval 44">
            <a:extLst>
              <a:ext uri="{FF2B5EF4-FFF2-40B4-BE49-F238E27FC236}">
                <a16:creationId xmlns:a16="http://schemas.microsoft.com/office/drawing/2014/main" id="{E8555DCA-EB54-532C-2E78-50EC88153AB7}"/>
              </a:ext>
            </a:extLst>
          </p:cNvPr>
          <p:cNvSpPr>
            <a:spLocks noChangeArrowheads="1"/>
          </p:cNvSpPr>
          <p:nvPr/>
        </p:nvSpPr>
        <p:spPr bwMode="auto">
          <a:xfrm>
            <a:off x="4795838" y="436425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90" name="Oval 45">
            <a:extLst>
              <a:ext uri="{FF2B5EF4-FFF2-40B4-BE49-F238E27FC236}">
                <a16:creationId xmlns:a16="http://schemas.microsoft.com/office/drawing/2014/main" id="{1913BEE4-AF7A-AA23-D6E4-2703F1C5A25A}"/>
              </a:ext>
            </a:extLst>
          </p:cNvPr>
          <p:cNvSpPr>
            <a:spLocks noChangeArrowheads="1"/>
          </p:cNvSpPr>
          <p:nvPr/>
        </p:nvSpPr>
        <p:spPr bwMode="auto">
          <a:xfrm>
            <a:off x="4795838" y="436425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91" name="Rectangle 46">
            <a:extLst>
              <a:ext uri="{FF2B5EF4-FFF2-40B4-BE49-F238E27FC236}">
                <a16:creationId xmlns:a16="http://schemas.microsoft.com/office/drawing/2014/main" id="{D2799E04-7DD4-E6C2-135A-DDFFD25CC39C}"/>
              </a:ext>
            </a:extLst>
          </p:cNvPr>
          <p:cNvSpPr>
            <a:spLocks noChangeArrowheads="1"/>
          </p:cNvSpPr>
          <p:nvPr/>
        </p:nvSpPr>
        <p:spPr bwMode="auto">
          <a:xfrm>
            <a:off x="4927600" y="4411879"/>
            <a:ext cx="3077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Baby</a:t>
            </a:r>
            <a:endParaRPr kumimoji="0" lang="en-US" altLang="en-US" sz="2800" i="0" u="none" strike="noStrike" cap="none" normalizeH="0" baseline="0">
              <a:ln>
                <a:noFill/>
              </a:ln>
              <a:effectLst/>
              <a:latin typeface="Arial" panose="020B0604020202020204" pitchFamily="34" charset="0"/>
            </a:endParaRPr>
          </a:p>
        </p:txBody>
      </p:sp>
      <p:sp>
        <p:nvSpPr>
          <p:cNvPr id="256" name="Line 47">
            <a:extLst>
              <a:ext uri="{FF2B5EF4-FFF2-40B4-BE49-F238E27FC236}">
                <a16:creationId xmlns:a16="http://schemas.microsoft.com/office/drawing/2014/main" id="{6D86C17B-4E49-BDB1-6004-7B75FBB851DE}"/>
              </a:ext>
            </a:extLst>
          </p:cNvPr>
          <p:cNvSpPr>
            <a:spLocks noChangeShapeType="1"/>
          </p:cNvSpPr>
          <p:nvPr/>
        </p:nvSpPr>
        <p:spPr bwMode="auto">
          <a:xfrm>
            <a:off x="4124325" y="3532404"/>
            <a:ext cx="793750" cy="16843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7" name="Oval 48">
            <a:extLst>
              <a:ext uri="{FF2B5EF4-FFF2-40B4-BE49-F238E27FC236}">
                <a16:creationId xmlns:a16="http://schemas.microsoft.com/office/drawing/2014/main" id="{0AD46564-0791-D29E-113F-3E486EA0B25E}"/>
              </a:ext>
            </a:extLst>
          </p:cNvPr>
          <p:cNvSpPr>
            <a:spLocks noChangeArrowheads="1"/>
          </p:cNvSpPr>
          <p:nvPr/>
        </p:nvSpPr>
        <p:spPr bwMode="auto">
          <a:xfrm>
            <a:off x="4870450" y="5169117"/>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58" name="Oval 49">
            <a:extLst>
              <a:ext uri="{FF2B5EF4-FFF2-40B4-BE49-F238E27FC236}">
                <a16:creationId xmlns:a16="http://schemas.microsoft.com/office/drawing/2014/main" id="{A3A5FA06-C533-9CCD-5EBA-88A8E8A4C667}"/>
              </a:ext>
            </a:extLst>
          </p:cNvPr>
          <p:cNvSpPr>
            <a:spLocks noChangeArrowheads="1"/>
          </p:cNvSpPr>
          <p:nvPr/>
        </p:nvSpPr>
        <p:spPr bwMode="auto">
          <a:xfrm>
            <a:off x="4870450" y="5169117"/>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59" name="Rectangle 50">
            <a:extLst>
              <a:ext uri="{FF2B5EF4-FFF2-40B4-BE49-F238E27FC236}">
                <a16:creationId xmlns:a16="http://schemas.microsoft.com/office/drawing/2014/main" id="{AAB2E13D-C5D4-04C8-4E8F-EE2DC3969F66}"/>
              </a:ext>
            </a:extLst>
          </p:cNvPr>
          <p:cNvSpPr>
            <a:spLocks noChangeArrowheads="1"/>
          </p:cNvSpPr>
          <p:nvPr/>
        </p:nvSpPr>
        <p:spPr bwMode="auto">
          <a:xfrm>
            <a:off x="5013325" y="5150067"/>
            <a:ext cx="39914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Caring</a:t>
            </a:r>
            <a:endParaRPr kumimoji="0" lang="en-US" altLang="en-US" sz="2800" i="0" u="none" strike="noStrike" cap="none" normalizeH="0" baseline="0">
              <a:ln>
                <a:noFill/>
              </a:ln>
              <a:effectLst/>
              <a:latin typeface="Arial" panose="020B0604020202020204" pitchFamily="34" charset="0"/>
            </a:endParaRPr>
          </a:p>
        </p:txBody>
      </p:sp>
      <p:sp>
        <p:nvSpPr>
          <p:cNvPr id="260" name="Line 51">
            <a:extLst>
              <a:ext uri="{FF2B5EF4-FFF2-40B4-BE49-F238E27FC236}">
                <a16:creationId xmlns:a16="http://schemas.microsoft.com/office/drawing/2014/main" id="{55D64C22-A001-945A-7AEC-EA2943346D73}"/>
              </a:ext>
            </a:extLst>
          </p:cNvPr>
          <p:cNvSpPr>
            <a:spLocks noChangeShapeType="1"/>
          </p:cNvSpPr>
          <p:nvPr/>
        </p:nvSpPr>
        <p:spPr bwMode="auto">
          <a:xfrm flipV="1">
            <a:off x="4124325" y="2698967"/>
            <a:ext cx="3159125" cy="8334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1" name="Oval 52">
            <a:extLst>
              <a:ext uri="{FF2B5EF4-FFF2-40B4-BE49-F238E27FC236}">
                <a16:creationId xmlns:a16="http://schemas.microsoft.com/office/drawing/2014/main" id="{FC38A255-6EB1-03B3-F06D-C21F4E4F3C48}"/>
              </a:ext>
            </a:extLst>
          </p:cNvPr>
          <p:cNvSpPr>
            <a:spLocks noChangeArrowheads="1"/>
          </p:cNvSpPr>
          <p:nvPr/>
        </p:nvSpPr>
        <p:spPr bwMode="auto">
          <a:xfrm>
            <a:off x="7235825" y="2652929"/>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62" name="Oval 53">
            <a:extLst>
              <a:ext uri="{FF2B5EF4-FFF2-40B4-BE49-F238E27FC236}">
                <a16:creationId xmlns:a16="http://schemas.microsoft.com/office/drawing/2014/main" id="{1DD11643-D10F-0DBA-842E-135AF8F80C23}"/>
              </a:ext>
            </a:extLst>
          </p:cNvPr>
          <p:cNvSpPr>
            <a:spLocks noChangeArrowheads="1"/>
          </p:cNvSpPr>
          <p:nvPr/>
        </p:nvSpPr>
        <p:spPr bwMode="auto">
          <a:xfrm>
            <a:off x="7235825" y="2652929"/>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3" name="Rectangle 54">
            <a:extLst>
              <a:ext uri="{FF2B5EF4-FFF2-40B4-BE49-F238E27FC236}">
                <a16:creationId xmlns:a16="http://schemas.microsoft.com/office/drawing/2014/main" id="{5958301A-E4C2-2E0E-07C7-338EDD81F956}"/>
              </a:ext>
            </a:extLst>
          </p:cNvPr>
          <p:cNvSpPr>
            <a:spLocks noChangeArrowheads="1"/>
          </p:cNvSpPr>
          <p:nvPr/>
        </p:nvSpPr>
        <p:spPr bwMode="auto">
          <a:xfrm>
            <a:off x="7405688" y="2594192"/>
            <a:ext cx="38953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Citrus</a:t>
            </a:r>
            <a:endParaRPr kumimoji="0" lang="en-US" altLang="en-US" sz="2800" b="1" i="0" u="none" strike="noStrike" cap="none" normalizeH="0" baseline="0">
              <a:ln>
                <a:noFill/>
              </a:ln>
              <a:effectLst/>
              <a:latin typeface="Arial" panose="020B0604020202020204" pitchFamily="34" charset="0"/>
            </a:endParaRPr>
          </a:p>
        </p:txBody>
      </p:sp>
      <p:sp>
        <p:nvSpPr>
          <p:cNvPr id="264" name="Line 55">
            <a:extLst>
              <a:ext uri="{FF2B5EF4-FFF2-40B4-BE49-F238E27FC236}">
                <a16:creationId xmlns:a16="http://schemas.microsoft.com/office/drawing/2014/main" id="{6E6626FB-9E42-57FA-2CEB-AEB1E09C1A1B}"/>
              </a:ext>
            </a:extLst>
          </p:cNvPr>
          <p:cNvSpPr>
            <a:spLocks noChangeShapeType="1"/>
          </p:cNvSpPr>
          <p:nvPr/>
        </p:nvSpPr>
        <p:spPr bwMode="auto">
          <a:xfrm>
            <a:off x="4124325" y="3532404"/>
            <a:ext cx="633413" cy="12017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5" name="Oval 56">
            <a:extLst>
              <a:ext uri="{FF2B5EF4-FFF2-40B4-BE49-F238E27FC236}">
                <a16:creationId xmlns:a16="http://schemas.microsoft.com/office/drawing/2014/main" id="{5E0EE14F-E634-043E-ADBC-E15DD17DCC9C}"/>
              </a:ext>
            </a:extLst>
          </p:cNvPr>
          <p:cNvSpPr>
            <a:spLocks noChangeArrowheads="1"/>
          </p:cNvSpPr>
          <p:nvPr/>
        </p:nvSpPr>
        <p:spPr bwMode="auto">
          <a:xfrm>
            <a:off x="4710113" y="4686517"/>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66" name="Oval 57">
            <a:extLst>
              <a:ext uri="{FF2B5EF4-FFF2-40B4-BE49-F238E27FC236}">
                <a16:creationId xmlns:a16="http://schemas.microsoft.com/office/drawing/2014/main" id="{8EB6E8C7-3609-9C16-2A34-5B765B153056}"/>
              </a:ext>
            </a:extLst>
          </p:cNvPr>
          <p:cNvSpPr>
            <a:spLocks noChangeArrowheads="1"/>
          </p:cNvSpPr>
          <p:nvPr/>
        </p:nvSpPr>
        <p:spPr bwMode="auto">
          <a:xfrm>
            <a:off x="4710113" y="4686517"/>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7" name="Rectangle 58">
            <a:extLst>
              <a:ext uri="{FF2B5EF4-FFF2-40B4-BE49-F238E27FC236}">
                <a16:creationId xmlns:a16="http://schemas.microsoft.com/office/drawing/2014/main" id="{6778B8A4-7F4F-6468-C1F6-26B42D4F385E}"/>
              </a:ext>
            </a:extLst>
          </p:cNvPr>
          <p:cNvSpPr>
            <a:spLocks noChangeArrowheads="1"/>
          </p:cNvSpPr>
          <p:nvPr/>
        </p:nvSpPr>
        <p:spPr bwMode="auto">
          <a:xfrm>
            <a:off x="4851400" y="4657942"/>
            <a:ext cx="54181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Classical</a:t>
            </a:r>
            <a:endParaRPr kumimoji="0" lang="en-US" altLang="en-US" sz="2800" i="0" u="none" strike="noStrike" cap="none" normalizeH="0" baseline="0">
              <a:ln>
                <a:noFill/>
              </a:ln>
              <a:effectLst/>
              <a:latin typeface="Arial" panose="020B0604020202020204" pitchFamily="34" charset="0"/>
            </a:endParaRPr>
          </a:p>
        </p:txBody>
      </p:sp>
      <p:sp>
        <p:nvSpPr>
          <p:cNvPr id="268" name="Line 59">
            <a:extLst>
              <a:ext uri="{FF2B5EF4-FFF2-40B4-BE49-F238E27FC236}">
                <a16:creationId xmlns:a16="http://schemas.microsoft.com/office/drawing/2014/main" id="{D23643DD-8994-7B6F-FD9B-3EBA2FF8137B}"/>
              </a:ext>
            </a:extLst>
          </p:cNvPr>
          <p:cNvSpPr>
            <a:spLocks noChangeShapeType="1"/>
          </p:cNvSpPr>
          <p:nvPr/>
        </p:nvSpPr>
        <p:spPr bwMode="auto">
          <a:xfrm flipV="1">
            <a:off x="4124325" y="2624354"/>
            <a:ext cx="482600" cy="9080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9" name="Oval 60">
            <a:extLst>
              <a:ext uri="{FF2B5EF4-FFF2-40B4-BE49-F238E27FC236}">
                <a16:creationId xmlns:a16="http://schemas.microsoft.com/office/drawing/2014/main" id="{DDF2FD72-3618-111A-96E4-8CB2D405601E}"/>
              </a:ext>
            </a:extLst>
          </p:cNvPr>
          <p:cNvSpPr>
            <a:spLocks noChangeArrowheads="1"/>
          </p:cNvSpPr>
          <p:nvPr/>
        </p:nvSpPr>
        <p:spPr bwMode="auto">
          <a:xfrm>
            <a:off x="4559300" y="2576729"/>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70" name="Oval 61">
            <a:extLst>
              <a:ext uri="{FF2B5EF4-FFF2-40B4-BE49-F238E27FC236}">
                <a16:creationId xmlns:a16="http://schemas.microsoft.com/office/drawing/2014/main" id="{D12E931F-2C28-37AA-1452-DAA7D8268963}"/>
              </a:ext>
            </a:extLst>
          </p:cNvPr>
          <p:cNvSpPr>
            <a:spLocks noChangeArrowheads="1"/>
          </p:cNvSpPr>
          <p:nvPr/>
        </p:nvSpPr>
        <p:spPr bwMode="auto">
          <a:xfrm>
            <a:off x="4559300" y="2576729"/>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1" name="Rectangle 62">
            <a:extLst>
              <a:ext uri="{FF2B5EF4-FFF2-40B4-BE49-F238E27FC236}">
                <a16:creationId xmlns:a16="http://schemas.microsoft.com/office/drawing/2014/main" id="{90012B30-B838-F6B0-5FED-37CAB54BD684}"/>
              </a:ext>
            </a:extLst>
          </p:cNvPr>
          <p:cNvSpPr>
            <a:spLocks noChangeArrowheads="1"/>
          </p:cNvSpPr>
          <p:nvPr/>
        </p:nvSpPr>
        <p:spPr bwMode="auto">
          <a:xfrm>
            <a:off x="4616450" y="2462429"/>
            <a:ext cx="35426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Clean</a:t>
            </a:r>
            <a:endParaRPr kumimoji="0" lang="en-US" altLang="en-US" sz="2800" i="0" u="none" strike="noStrike" cap="none" normalizeH="0" baseline="0">
              <a:ln>
                <a:noFill/>
              </a:ln>
              <a:effectLst/>
              <a:latin typeface="Arial" panose="020B0604020202020204" pitchFamily="34" charset="0"/>
            </a:endParaRPr>
          </a:p>
        </p:txBody>
      </p:sp>
      <p:sp>
        <p:nvSpPr>
          <p:cNvPr id="272" name="Line 63">
            <a:extLst>
              <a:ext uri="{FF2B5EF4-FFF2-40B4-BE49-F238E27FC236}">
                <a16:creationId xmlns:a16="http://schemas.microsoft.com/office/drawing/2014/main" id="{33C3310F-470F-4D5E-C696-6B4B969A17D9}"/>
              </a:ext>
            </a:extLst>
          </p:cNvPr>
          <p:cNvSpPr>
            <a:spLocks noChangeShapeType="1"/>
          </p:cNvSpPr>
          <p:nvPr/>
        </p:nvSpPr>
        <p:spPr bwMode="auto">
          <a:xfrm>
            <a:off x="4124325" y="3532404"/>
            <a:ext cx="1087438" cy="6524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3" name="Oval 64">
            <a:extLst>
              <a:ext uri="{FF2B5EF4-FFF2-40B4-BE49-F238E27FC236}">
                <a16:creationId xmlns:a16="http://schemas.microsoft.com/office/drawing/2014/main" id="{EE9A76CA-8945-AEFD-E040-A3857F6B7A1B}"/>
              </a:ext>
            </a:extLst>
          </p:cNvPr>
          <p:cNvSpPr>
            <a:spLocks noChangeArrowheads="1"/>
          </p:cNvSpPr>
          <p:nvPr/>
        </p:nvSpPr>
        <p:spPr bwMode="auto">
          <a:xfrm>
            <a:off x="5164138" y="4137242"/>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74" name="Oval 65">
            <a:extLst>
              <a:ext uri="{FF2B5EF4-FFF2-40B4-BE49-F238E27FC236}">
                <a16:creationId xmlns:a16="http://schemas.microsoft.com/office/drawing/2014/main" id="{85574D74-BBCD-7B3F-D938-7443EC92CF1F}"/>
              </a:ext>
            </a:extLst>
          </p:cNvPr>
          <p:cNvSpPr>
            <a:spLocks noChangeArrowheads="1"/>
          </p:cNvSpPr>
          <p:nvPr/>
        </p:nvSpPr>
        <p:spPr bwMode="auto">
          <a:xfrm>
            <a:off x="5164138" y="4137242"/>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5" name="Rectangle 66">
            <a:extLst>
              <a:ext uri="{FF2B5EF4-FFF2-40B4-BE49-F238E27FC236}">
                <a16:creationId xmlns:a16="http://schemas.microsoft.com/office/drawing/2014/main" id="{EEF5FECE-F15F-7B6D-770A-83E221FDAB94}"/>
              </a:ext>
            </a:extLst>
          </p:cNvPr>
          <p:cNvSpPr>
            <a:spLocks noChangeArrowheads="1"/>
          </p:cNvSpPr>
          <p:nvPr/>
        </p:nvSpPr>
        <p:spPr bwMode="auto">
          <a:xfrm>
            <a:off x="5343525" y="4146767"/>
            <a:ext cx="47288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Creamy</a:t>
            </a:r>
            <a:endParaRPr kumimoji="0" lang="en-US" altLang="en-US" sz="2800" i="0" u="none" strike="noStrike" cap="none" normalizeH="0" baseline="0">
              <a:ln>
                <a:noFill/>
              </a:ln>
              <a:effectLst/>
              <a:latin typeface="Arial" panose="020B0604020202020204" pitchFamily="34" charset="0"/>
            </a:endParaRPr>
          </a:p>
        </p:txBody>
      </p:sp>
      <p:sp>
        <p:nvSpPr>
          <p:cNvPr id="276" name="Line 67">
            <a:extLst>
              <a:ext uri="{FF2B5EF4-FFF2-40B4-BE49-F238E27FC236}">
                <a16:creationId xmlns:a16="http://schemas.microsoft.com/office/drawing/2014/main" id="{D7EDE0A6-899E-6ACC-F1CE-C909B0EE57B1}"/>
              </a:ext>
            </a:extLst>
          </p:cNvPr>
          <p:cNvSpPr>
            <a:spLocks noChangeShapeType="1"/>
          </p:cNvSpPr>
          <p:nvPr/>
        </p:nvSpPr>
        <p:spPr bwMode="auto">
          <a:xfrm>
            <a:off x="4124325" y="3532404"/>
            <a:ext cx="2117725" cy="4064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7" name="Oval 68">
            <a:extLst>
              <a:ext uri="{FF2B5EF4-FFF2-40B4-BE49-F238E27FC236}">
                <a16:creationId xmlns:a16="http://schemas.microsoft.com/office/drawing/2014/main" id="{47AAF781-967B-8433-2A44-30CFFD658956}"/>
              </a:ext>
            </a:extLst>
          </p:cNvPr>
          <p:cNvSpPr>
            <a:spLocks noChangeArrowheads="1"/>
          </p:cNvSpPr>
          <p:nvPr/>
        </p:nvSpPr>
        <p:spPr bwMode="auto">
          <a:xfrm>
            <a:off x="6196013" y="3891179"/>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78" name="Oval 69">
            <a:extLst>
              <a:ext uri="{FF2B5EF4-FFF2-40B4-BE49-F238E27FC236}">
                <a16:creationId xmlns:a16="http://schemas.microsoft.com/office/drawing/2014/main" id="{084FD705-3BBA-FA02-B583-8DCC5550B07E}"/>
              </a:ext>
            </a:extLst>
          </p:cNvPr>
          <p:cNvSpPr>
            <a:spLocks noChangeArrowheads="1"/>
          </p:cNvSpPr>
          <p:nvPr/>
        </p:nvSpPr>
        <p:spPr bwMode="auto">
          <a:xfrm>
            <a:off x="6196013" y="3891179"/>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9" name="Rectangle 70">
            <a:extLst>
              <a:ext uri="{FF2B5EF4-FFF2-40B4-BE49-F238E27FC236}">
                <a16:creationId xmlns:a16="http://schemas.microsoft.com/office/drawing/2014/main" id="{FA5EBF5E-91A0-E15D-C876-412B67640890}"/>
              </a:ext>
            </a:extLst>
          </p:cNvPr>
          <p:cNvSpPr>
            <a:spLocks noChangeArrowheads="1"/>
          </p:cNvSpPr>
          <p:nvPr/>
        </p:nvSpPr>
        <p:spPr bwMode="auto">
          <a:xfrm>
            <a:off x="6232525" y="4005479"/>
            <a:ext cx="37670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Edible</a:t>
            </a:r>
            <a:endParaRPr kumimoji="0" lang="en-US" altLang="en-US" sz="2800" i="0" u="none" strike="noStrike" cap="none" normalizeH="0" baseline="0">
              <a:ln>
                <a:noFill/>
              </a:ln>
              <a:effectLst/>
              <a:latin typeface="Arial" panose="020B0604020202020204" pitchFamily="34" charset="0"/>
            </a:endParaRPr>
          </a:p>
        </p:txBody>
      </p:sp>
      <p:sp>
        <p:nvSpPr>
          <p:cNvPr id="280" name="Line 71">
            <a:extLst>
              <a:ext uri="{FF2B5EF4-FFF2-40B4-BE49-F238E27FC236}">
                <a16:creationId xmlns:a16="http://schemas.microsoft.com/office/drawing/2014/main" id="{FD85F02C-B173-32DD-C671-7ED2A6F3BDB5}"/>
              </a:ext>
            </a:extLst>
          </p:cNvPr>
          <p:cNvSpPr>
            <a:spLocks noChangeShapeType="1"/>
          </p:cNvSpPr>
          <p:nvPr/>
        </p:nvSpPr>
        <p:spPr bwMode="auto">
          <a:xfrm>
            <a:off x="4124325" y="3532404"/>
            <a:ext cx="1608138" cy="1412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1" name="Oval 72">
            <a:extLst>
              <a:ext uri="{FF2B5EF4-FFF2-40B4-BE49-F238E27FC236}">
                <a16:creationId xmlns:a16="http://schemas.microsoft.com/office/drawing/2014/main" id="{0F295BAD-8977-EA7A-DD0E-71BE1DF36FBA}"/>
              </a:ext>
            </a:extLst>
          </p:cNvPr>
          <p:cNvSpPr>
            <a:spLocks noChangeArrowheads="1"/>
          </p:cNvSpPr>
          <p:nvPr/>
        </p:nvSpPr>
        <p:spPr bwMode="auto">
          <a:xfrm>
            <a:off x="5684838" y="3627654"/>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82" name="Oval 73">
            <a:extLst>
              <a:ext uri="{FF2B5EF4-FFF2-40B4-BE49-F238E27FC236}">
                <a16:creationId xmlns:a16="http://schemas.microsoft.com/office/drawing/2014/main" id="{0F6D4621-1829-9AA7-0CD6-A6255F7C2BC8}"/>
              </a:ext>
            </a:extLst>
          </p:cNvPr>
          <p:cNvSpPr>
            <a:spLocks noChangeArrowheads="1"/>
          </p:cNvSpPr>
          <p:nvPr/>
        </p:nvSpPr>
        <p:spPr bwMode="auto">
          <a:xfrm>
            <a:off x="5684838" y="3627654"/>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3" name="Rectangle 74">
            <a:extLst>
              <a:ext uri="{FF2B5EF4-FFF2-40B4-BE49-F238E27FC236}">
                <a16:creationId xmlns:a16="http://schemas.microsoft.com/office/drawing/2014/main" id="{84CA05BF-7B59-5DD6-25D6-FCB94310BFB8}"/>
              </a:ext>
            </a:extLst>
          </p:cNvPr>
          <p:cNvSpPr>
            <a:spLocks noChangeArrowheads="1"/>
          </p:cNvSpPr>
          <p:nvPr/>
        </p:nvSpPr>
        <p:spPr bwMode="auto">
          <a:xfrm>
            <a:off x="5524500" y="3446679"/>
            <a:ext cx="55624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Feminine</a:t>
            </a:r>
            <a:endParaRPr kumimoji="0" lang="en-US" altLang="en-US" sz="2800" i="0" u="none" strike="noStrike" cap="none" normalizeH="0" baseline="0">
              <a:ln>
                <a:noFill/>
              </a:ln>
              <a:effectLst/>
              <a:latin typeface="Arial" panose="020B0604020202020204" pitchFamily="34" charset="0"/>
            </a:endParaRPr>
          </a:p>
        </p:txBody>
      </p:sp>
      <p:sp>
        <p:nvSpPr>
          <p:cNvPr id="284" name="Line 75">
            <a:extLst>
              <a:ext uri="{FF2B5EF4-FFF2-40B4-BE49-F238E27FC236}">
                <a16:creationId xmlns:a16="http://schemas.microsoft.com/office/drawing/2014/main" id="{4493A251-FCEE-8B9C-8CCC-E6762775AA57}"/>
              </a:ext>
            </a:extLst>
          </p:cNvPr>
          <p:cNvSpPr>
            <a:spLocks noChangeShapeType="1"/>
          </p:cNvSpPr>
          <p:nvPr/>
        </p:nvSpPr>
        <p:spPr bwMode="auto">
          <a:xfrm>
            <a:off x="4124325" y="3532404"/>
            <a:ext cx="377825" cy="9080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5" name="Oval 76">
            <a:extLst>
              <a:ext uri="{FF2B5EF4-FFF2-40B4-BE49-F238E27FC236}">
                <a16:creationId xmlns:a16="http://schemas.microsoft.com/office/drawing/2014/main" id="{13B81864-D82F-C776-2487-AF435FCCA80F}"/>
              </a:ext>
            </a:extLst>
          </p:cNvPr>
          <p:cNvSpPr>
            <a:spLocks noChangeArrowheads="1"/>
          </p:cNvSpPr>
          <p:nvPr/>
        </p:nvSpPr>
        <p:spPr bwMode="auto">
          <a:xfrm>
            <a:off x="4454525" y="4392829"/>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86" name="Oval 77">
            <a:extLst>
              <a:ext uri="{FF2B5EF4-FFF2-40B4-BE49-F238E27FC236}">
                <a16:creationId xmlns:a16="http://schemas.microsoft.com/office/drawing/2014/main" id="{F6B28066-2B95-3E82-4AF2-942DD381C78E}"/>
              </a:ext>
            </a:extLst>
          </p:cNvPr>
          <p:cNvSpPr>
            <a:spLocks noChangeArrowheads="1"/>
          </p:cNvSpPr>
          <p:nvPr/>
        </p:nvSpPr>
        <p:spPr bwMode="auto">
          <a:xfrm>
            <a:off x="4454525" y="4392829"/>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7" name="Rectangle 78">
            <a:extLst>
              <a:ext uri="{FF2B5EF4-FFF2-40B4-BE49-F238E27FC236}">
                <a16:creationId xmlns:a16="http://schemas.microsoft.com/office/drawing/2014/main" id="{C286C380-4A54-9257-5DE4-44D25D9242A1}"/>
              </a:ext>
            </a:extLst>
          </p:cNvPr>
          <p:cNvSpPr>
            <a:spLocks noChangeArrowheads="1"/>
          </p:cNvSpPr>
          <p:nvPr/>
        </p:nvSpPr>
        <p:spPr bwMode="auto">
          <a:xfrm>
            <a:off x="4237038" y="4497604"/>
            <a:ext cx="33823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Floral</a:t>
            </a:r>
            <a:endParaRPr kumimoji="0" lang="en-US" altLang="en-US" sz="2800" i="0" u="none" strike="noStrike" cap="none" normalizeH="0" baseline="0">
              <a:ln>
                <a:noFill/>
              </a:ln>
              <a:effectLst/>
              <a:latin typeface="Arial" panose="020B0604020202020204" pitchFamily="34" charset="0"/>
            </a:endParaRPr>
          </a:p>
        </p:txBody>
      </p:sp>
      <p:sp>
        <p:nvSpPr>
          <p:cNvPr id="288" name="Line 79">
            <a:extLst>
              <a:ext uri="{FF2B5EF4-FFF2-40B4-BE49-F238E27FC236}">
                <a16:creationId xmlns:a16="http://schemas.microsoft.com/office/drawing/2014/main" id="{C0C69826-483E-B00C-3490-2623CF582DA9}"/>
              </a:ext>
            </a:extLst>
          </p:cNvPr>
          <p:cNvSpPr>
            <a:spLocks noChangeShapeType="1"/>
          </p:cNvSpPr>
          <p:nvPr/>
        </p:nvSpPr>
        <p:spPr bwMode="auto">
          <a:xfrm>
            <a:off x="4124325" y="3532404"/>
            <a:ext cx="0" cy="19018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9" name="Oval 80">
            <a:extLst>
              <a:ext uri="{FF2B5EF4-FFF2-40B4-BE49-F238E27FC236}">
                <a16:creationId xmlns:a16="http://schemas.microsoft.com/office/drawing/2014/main" id="{3D7415C6-8D82-9B25-5D35-4D7EECEF9CAC}"/>
              </a:ext>
            </a:extLst>
          </p:cNvPr>
          <p:cNvSpPr>
            <a:spLocks noChangeArrowheads="1"/>
          </p:cNvSpPr>
          <p:nvPr/>
        </p:nvSpPr>
        <p:spPr bwMode="auto">
          <a:xfrm>
            <a:off x="4076700" y="538660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90" name="Oval 81">
            <a:extLst>
              <a:ext uri="{FF2B5EF4-FFF2-40B4-BE49-F238E27FC236}">
                <a16:creationId xmlns:a16="http://schemas.microsoft.com/office/drawing/2014/main" id="{776FC985-34E3-26EC-554D-EE58D9D36B27}"/>
              </a:ext>
            </a:extLst>
          </p:cNvPr>
          <p:cNvSpPr>
            <a:spLocks noChangeArrowheads="1"/>
          </p:cNvSpPr>
          <p:nvPr/>
        </p:nvSpPr>
        <p:spPr bwMode="auto">
          <a:xfrm>
            <a:off x="4076700" y="538660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91" name="Rectangle 82">
            <a:extLst>
              <a:ext uri="{FF2B5EF4-FFF2-40B4-BE49-F238E27FC236}">
                <a16:creationId xmlns:a16="http://schemas.microsoft.com/office/drawing/2014/main" id="{7D7692DA-DCC9-B6F8-1EA7-B4A5C038D9B4}"/>
              </a:ext>
            </a:extLst>
          </p:cNvPr>
          <p:cNvSpPr>
            <a:spLocks noChangeArrowheads="1"/>
          </p:cNvSpPr>
          <p:nvPr/>
        </p:nvSpPr>
        <p:spPr bwMode="auto">
          <a:xfrm>
            <a:off x="4000500" y="5499317"/>
            <a:ext cx="3446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Fresh</a:t>
            </a:r>
            <a:endParaRPr kumimoji="0" lang="en-US" altLang="en-US" sz="2800" i="0" u="none" strike="noStrike" cap="none" normalizeH="0" baseline="0">
              <a:ln>
                <a:noFill/>
              </a:ln>
              <a:effectLst/>
              <a:latin typeface="Arial" panose="020B0604020202020204" pitchFamily="34" charset="0"/>
            </a:endParaRPr>
          </a:p>
        </p:txBody>
      </p:sp>
      <p:sp>
        <p:nvSpPr>
          <p:cNvPr id="292" name="Line 83">
            <a:extLst>
              <a:ext uri="{FF2B5EF4-FFF2-40B4-BE49-F238E27FC236}">
                <a16:creationId xmlns:a16="http://schemas.microsoft.com/office/drawing/2014/main" id="{EFDB8931-B4DC-BE93-2212-59E93228B9A2}"/>
              </a:ext>
            </a:extLst>
          </p:cNvPr>
          <p:cNvSpPr>
            <a:spLocks noChangeShapeType="1"/>
          </p:cNvSpPr>
          <p:nvPr/>
        </p:nvSpPr>
        <p:spPr bwMode="auto">
          <a:xfrm>
            <a:off x="4124325" y="3532404"/>
            <a:ext cx="4549775" cy="7381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63" name="Oval 84">
            <a:extLst>
              <a:ext uri="{FF2B5EF4-FFF2-40B4-BE49-F238E27FC236}">
                <a16:creationId xmlns:a16="http://schemas.microsoft.com/office/drawing/2014/main" id="{1E0D0986-E63C-2D06-FFDC-BD9E9326BEAB}"/>
              </a:ext>
            </a:extLst>
          </p:cNvPr>
          <p:cNvSpPr>
            <a:spLocks noChangeArrowheads="1"/>
          </p:cNvSpPr>
          <p:nvPr/>
        </p:nvSpPr>
        <p:spPr bwMode="auto">
          <a:xfrm>
            <a:off x="8626475" y="4222967"/>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364" name="Oval 85">
            <a:extLst>
              <a:ext uri="{FF2B5EF4-FFF2-40B4-BE49-F238E27FC236}">
                <a16:creationId xmlns:a16="http://schemas.microsoft.com/office/drawing/2014/main" id="{18D602B8-67E9-F4E2-67CD-BBDE08EA1CA2}"/>
              </a:ext>
            </a:extLst>
          </p:cNvPr>
          <p:cNvSpPr>
            <a:spLocks noChangeArrowheads="1"/>
          </p:cNvSpPr>
          <p:nvPr/>
        </p:nvSpPr>
        <p:spPr bwMode="auto">
          <a:xfrm>
            <a:off x="8626475" y="4222967"/>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65" name="Rectangle 86">
            <a:extLst>
              <a:ext uri="{FF2B5EF4-FFF2-40B4-BE49-F238E27FC236}">
                <a16:creationId xmlns:a16="http://schemas.microsoft.com/office/drawing/2014/main" id="{D072AAB9-B885-34BA-DCF2-A04AF84614AD}"/>
              </a:ext>
            </a:extLst>
          </p:cNvPr>
          <p:cNvSpPr>
            <a:spLocks noChangeArrowheads="1"/>
          </p:cNvSpPr>
          <p:nvPr/>
        </p:nvSpPr>
        <p:spPr bwMode="auto">
          <a:xfrm>
            <a:off x="8540750" y="4041992"/>
            <a:ext cx="3735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Fruity</a:t>
            </a:r>
            <a:endParaRPr kumimoji="0" lang="en-US" altLang="en-US" sz="2800" b="1" i="0" u="none" strike="noStrike" cap="none" normalizeH="0" baseline="0">
              <a:ln>
                <a:noFill/>
              </a:ln>
              <a:effectLst/>
              <a:latin typeface="Arial" panose="020B0604020202020204" pitchFamily="34" charset="0"/>
            </a:endParaRPr>
          </a:p>
        </p:txBody>
      </p:sp>
      <p:sp>
        <p:nvSpPr>
          <p:cNvPr id="366" name="Line 87">
            <a:extLst>
              <a:ext uri="{FF2B5EF4-FFF2-40B4-BE49-F238E27FC236}">
                <a16:creationId xmlns:a16="http://schemas.microsoft.com/office/drawing/2014/main" id="{E604B726-8C38-EA1B-F91F-40850853D6EB}"/>
              </a:ext>
            </a:extLst>
          </p:cNvPr>
          <p:cNvSpPr>
            <a:spLocks noChangeShapeType="1"/>
          </p:cNvSpPr>
          <p:nvPr/>
        </p:nvSpPr>
        <p:spPr bwMode="auto">
          <a:xfrm flipV="1">
            <a:off x="4124325" y="3011704"/>
            <a:ext cx="160338" cy="5207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67" name="Oval 88">
            <a:extLst>
              <a:ext uri="{FF2B5EF4-FFF2-40B4-BE49-F238E27FC236}">
                <a16:creationId xmlns:a16="http://schemas.microsoft.com/office/drawing/2014/main" id="{0902AF27-277B-EC22-4DDA-DE5B99169544}"/>
              </a:ext>
            </a:extLst>
          </p:cNvPr>
          <p:cNvSpPr>
            <a:spLocks noChangeArrowheads="1"/>
          </p:cNvSpPr>
          <p:nvPr/>
        </p:nvSpPr>
        <p:spPr bwMode="auto">
          <a:xfrm>
            <a:off x="4237038" y="2964079"/>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68" name="Oval 89">
            <a:extLst>
              <a:ext uri="{FF2B5EF4-FFF2-40B4-BE49-F238E27FC236}">
                <a16:creationId xmlns:a16="http://schemas.microsoft.com/office/drawing/2014/main" id="{E6FB7C9F-D6E5-414D-1F57-B7F1C73EC494}"/>
              </a:ext>
            </a:extLst>
          </p:cNvPr>
          <p:cNvSpPr>
            <a:spLocks noChangeArrowheads="1"/>
          </p:cNvSpPr>
          <p:nvPr/>
        </p:nvSpPr>
        <p:spPr bwMode="auto">
          <a:xfrm>
            <a:off x="4237038" y="2964079"/>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69" name="Rectangle 90">
            <a:extLst>
              <a:ext uri="{FF2B5EF4-FFF2-40B4-BE49-F238E27FC236}">
                <a16:creationId xmlns:a16="http://schemas.microsoft.com/office/drawing/2014/main" id="{7B790568-5AA4-E8DF-97A4-3B0980170789}"/>
              </a:ext>
            </a:extLst>
          </p:cNvPr>
          <p:cNvSpPr>
            <a:spLocks noChangeArrowheads="1"/>
          </p:cNvSpPr>
          <p:nvPr/>
        </p:nvSpPr>
        <p:spPr bwMode="auto">
          <a:xfrm>
            <a:off x="3906838" y="2868829"/>
            <a:ext cx="37510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Green</a:t>
            </a:r>
            <a:endParaRPr kumimoji="0" lang="en-US" altLang="en-US" sz="2800" i="0" u="none" strike="noStrike" cap="none" normalizeH="0" baseline="0">
              <a:ln>
                <a:noFill/>
              </a:ln>
              <a:effectLst/>
              <a:latin typeface="Arial" panose="020B0604020202020204" pitchFamily="34" charset="0"/>
            </a:endParaRPr>
          </a:p>
        </p:txBody>
      </p:sp>
      <p:sp>
        <p:nvSpPr>
          <p:cNvPr id="370" name="Line 91">
            <a:extLst>
              <a:ext uri="{FF2B5EF4-FFF2-40B4-BE49-F238E27FC236}">
                <a16:creationId xmlns:a16="http://schemas.microsoft.com/office/drawing/2014/main" id="{C8A03299-A116-3241-DF3F-DBCCDAF75BF7}"/>
              </a:ext>
            </a:extLst>
          </p:cNvPr>
          <p:cNvSpPr>
            <a:spLocks noChangeShapeType="1"/>
          </p:cNvSpPr>
          <p:nvPr/>
        </p:nvSpPr>
        <p:spPr bwMode="auto">
          <a:xfrm flipV="1">
            <a:off x="4124325" y="1592479"/>
            <a:ext cx="812800" cy="19399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71" name="Oval 92">
            <a:extLst>
              <a:ext uri="{FF2B5EF4-FFF2-40B4-BE49-F238E27FC236}">
                <a16:creationId xmlns:a16="http://schemas.microsoft.com/office/drawing/2014/main" id="{4DBD88D0-2714-D53A-AE09-D59302BFB4BB}"/>
              </a:ext>
            </a:extLst>
          </p:cNvPr>
          <p:cNvSpPr>
            <a:spLocks noChangeArrowheads="1"/>
          </p:cNvSpPr>
          <p:nvPr/>
        </p:nvSpPr>
        <p:spPr bwMode="auto">
          <a:xfrm>
            <a:off x="4889500" y="1544854"/>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72" name="Oval 93">
            <a:extLst>
              <a:ext uri="{FF2B5EF4-FFF2-40B4-BE49-F238E27FC236}">
                <a16:creationId xmlns:a16="http://schemas.microsoft.com/office/drawing/2014/main" id="{8507BB6D-14D0-011A-0AA0-EF1069CD0412}"/>
              </a:ext>
            </a:extLst>
          </p:cNvPr>
          <p:cNvSpPr>
            <a:spLocks noChangeArrowheads="1"/>
          </p:cNvSpPr>
          <p:nvPr/>
        </p:nvSpPr>
        <p:spPr bwMode="auto">
          <a:xfrm>
            <a:off x="4889500" y="1544854"/>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73" name="Rectangle 94">
            <a:extLst>
              <a:ext uri="{FF2B5EF4-FFF2-40B4-BE49-F238E27FC236}">
                <a16:creationId xmlns:a16="http://schemas.microsoft.com/office/drawing/2014/main" id="{8EB3A1F7-A208-8701-88CD-38D7645EA1BE}"/>
              </a:ext>
            </a:extLst>
          </p:cNvPr>
          <p:cNvSpPr>
            <a:spLocks noChangeArrowheads="1"/>
          </p:cNvSpPr>
          <p:nvPr/>
        </p:nvSpPr>
        <p:spPr bwMode="auto">
          <a:xfrm>
            <a:off x="4824413" y="1363879"/>
            <a:ext cx="29335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Light</a:t>
            </a:r>
            <a:endParaRPr kumimoji="0" lang="en-US" altLang="en-US" sz="2800" i="0" u="none" strike="noStrike" cap="none" normalizeH="0" baseline="0">
              <a:ln>
                <a:noFill/>
              </a:ln>
              <a:effectLst/>
              <a:latin typeface="Arial" panose="020B0604020202020204" pitchFamily="34" charset="0"/>
            </a:endParaRPr>
          </a:p>
        </p:txBody>
      </p:sp>
      <p:sp>
        <p:nvSpPr>
          <p:cNvPr id="374" name="Line 95">
            <a:extLst>
              <a:ext uri="{FF2B5EF4-FFF2-40B4-BE49-F238E27FC236}">
                <a16:creationId xmlns:a16="http://schemas.microsoft.com/office/drawing/2014/main" id="{56E81B2A-580A-C315-261B-E84EB570268F}"/>
              </a:ext>
            </a:extLst>
          </p:cNvPr>
          <p:cNvSpPr>
            <a:spLocks noChangeShapeType="1"/>
          </p:cNvSpPr>
          <p:nvPr/>
        </p:nvSpPr>
        <p:spPr bwMode="auto">
          <a:xfrm flipH="1">
            <a:off x="4038600" y="3532404"/>
            <a:ext cx="85725" cy="5207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75" name="Oval 96">
            <a:extLst>
              <a:ext uri="{FF2B5EF4-FFF2-40B4-BE49-F238E27FC236}">
                <a16:creationId xmlns:a16="http://schemas.microsoft.com/office/drawing/2014/main" id="{E6DB23FE-C240-9F08-E36F-BB9ADB7D899E}"/>
              </a:ext>
            </a:extLst>
          </p:cNvPr>
          <p:cNvSpPr>
            <a:spLocks noChangeArrowheads="1"/>
          </p:cNvSpPr>
          <p:nvPr/>
        </p:nvSpPr>
        <p:spPr bwMode="auto">
          <a:xfrm>
            <a:off x="3990975" y="4005479"/>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76" name="Oval 97">
            <a:extLst>
              <a:ext uri="{FF2B5EF4-FFF2-40B4-BE49-F238E27FC236}">
                <a16:creationId xmlns:a16="http://schemas.microsoft.com/office/drawing/2014/main" id="{4552F211-F27C-A5AD-7B92-1F4B7B59648E}"/>
              </a:ext>
            </a:extLst>
          </p:cNvPr>
          <p:cNvSpPr>
            <a:spLocks noChangeArrowheads="1"/>
          </p:cNvSpPr>
          <p:nvPr/>
        </p:nvSpPr>
        <p:spPr bwMode="auto">
          <a:xfrm>
            <a:off x="3990975" y="4005479"/>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77" name="Rectangle 98">
            <a:extLst>
              <a:ext uri="{FF2B5EF4-FFF2-40B4-BE49-F238E27FC236}">
                <a16:creationId xmlns:a16="http://schemas.microsoft.com/office/drawing/2014/main" id="{0AC6C386-5AF1-AC46-60E7-5D23943713AC}"/>
              </a:ext>
            </a:extLst>
          </p:cNvPr>
          <p:cNvSpPr>
            <a:spLocks noChangeArrowheads="1"/>
          </p:cNvSpPr>
          <p:nvPr/>
        </p:nvSpPr>
        <p:spPr bwMode="auto">
          <a:xfrm>
            <a:off x="3443288" y="3995954"/>
            <a:ext cx="6091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Masculine</a:t>
            </a:r>
            <a:endParaRPr kumimoji="0" lang="en-US" altLang="en-US" sz="2800" i="0" u="none" strike="noStrike" cap="none" normalizeH="0" baseline="0">
              <a:ln>
                <a:noFill/>
              </a:ln>
              <a:effectLst/>
              <a:latin typeface="Arial" panose="020B0604020202020204" pitchFamily="34" charset="0"/>
            </a:endParaRPr>
          </a:p>
        </p:txBody>
      </p:sp>
      <p:sp>
        <p:nvSpPr>
          <p:cNvPr id="378" name="Line 99">
            <a:extLst>
              <a:ext uri="{FF2B5EF4-FFF2-40B4-BE49-F238E27FC236}">
                <a16:creationId xmlns:a16="http://schemas.microsoft.com/office/drawing/2014/main" id="{9CC889AB-4052-CE3F-297B-E6E021E372DA}"/>
              </a:ext>
            </a:extLst>
          </p:cNvPr>
          <p:cNvSpPr>
            <a:spLocks noChangeShapeType="1"/>
          </p:cNvSpPr>
          <p:nvPr/>
        </p:nvSpPr>
        <p:spPr bwMode="auto">
          <a:xfrm flipV="1">
            <a:off x="4124325" y="3381592"/>
            <a:ext cx="927100" cy="1508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79" name="Oval 100">
            <a:extLst>
              <a:ext uri="{FF2B5EF4-FFF2-40B4-BE49-F238E27FC236}">
                <a16:creationId xmlns:a16="http://schemas.microsoft.com/office/drawing/2014/main" id="{10AA3095-F8D7-6FB1-40FC-AE9793A98DCA}"/>
              </a:ext>
            </a:extLst>
          </p:cNvPr>
          <p:cNvSpPr>
            <a:spLocks noChangeArrowheads="1"/>
          </p:cNvSpPr>
          <p:nvPr/>
        </p:nvSpPr>
        <p:spPr bwMode="auto">
          <a:xfrm>
            <a:off x="5003800" y="3333967"/>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80" name="Oval 101">
            <a:extLst>
              <a:ext uri="{FF2B5EF4-FFF2-40B4-BE49-F238E27FC236}">
                <a16:creationId xmlns:a16="http://schemas.microsoft.com/office/drawing/2014/main" id="{CA6DB09C-DFA1-DBD1-1537-33FFEE473AFF}"/>
              </a:ext>
            </a:extLst>
          </p:cNvPr>
          <p:cNvSpPr>
            <a:spLocks noChangeArrowheads="1"/>
          </p:cNvSpPr>
          <p:nvPr/>
        </p:nvSpPr>
        <p:spPr bwMode="auto">
          <a:xfrm>
            <a:off x="5003800" y="3333967"/>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81" name="Rectangle 102">
            <a:extLst>
              <a:ext uri="{FF2B5EF4-FFF2-40B4-BE49-F238E27FC236}">
                <a16:creationId xmlns:a16="http://schemas.microsoft.com/office/drawing/2014/main" id="{7511B99D-BEC8-EAE1-FD5B-62387675595B}"/>
              </a:ext>
            </a:extLst>
          </p:cNvPr>
          <p:cNvSpPr>
            <a:spLocks noChangeArrowheads="1"/>
          </p:cNvSpPr>
          <p:nvPr/>
        </p:nvSpPr>
        <p:spPr bwMode="auto">
          <a:xfrm>
            <a:off x="5135563" y="3286342"/>
            <a:ext cx="721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Moisturizing</a:t>
            </a:r>
            <a:endParaRPr kumimoji="0" lang="en-US" altLang="en-US" sz="2800" i="0" u="none" strike="noStrike" cap="none" normalizeH="0" baseline="0">
              <a:ln>
                <a:noFill/>
              </a:ln>
              <a:effectLst/>
              <a:latin typeface="Arial" panose="020B0604020202020204" pitchFamily="34" charset="0"/>
            </a:endParaRPr>
          </a:p>
        </p:txBody>
      </p:sp>
      <p:sp>
        <p:nvSpPr>
          <p:cNvPr id="382" name="Line 103">
            <a:extLst>
              <a:ext uri="{FF2B5EF4-FFF2-40B4-BE49-F238E27FC236}">
                <a16:creationId xmlns:a16="http://schemas.microsoft.com/office/drawing/2014/main" id="{EE29D609-8C06-987B-9025-4311D61B718D}"/>
              </a:ext>
            </a:extLst>
          </p:cNvPr>
          <p:cNvSpPr>
            <a:spLocks noChangeShapeType="1"/>
          </p:cNvSpPr>
          <p:nvPr/>
        </p:nvSpPr>
        <p:spPr bwMode="auto">
          <a:xfrm flipV="1">
            <a:off x="4124325" y="3106954"/>
            <a:ext cx="1181100" cy="4254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83" name="Oval 104">
            <a:extLst>
              <a:ext uri="{FF2B5EF4-FFF2-40B4-BE49-F238E27FC236}">
                <a16:creationId xmlns:a16="http://schemas.microsoft.com/office/drawing/2014/main" id="{28441F90-FEFE-A9E1-D40C-B2FA9BA06D56}"/>
              </a:ext>
            </a:extLst>
          </p:cNvPr>
          <p:cNvSpPr>
            <a:spLocks noChangeArrowheads="1"/>
          </p:cNvSpPr>
          <p:nvPr/>
        </p:nvSpPr>
        <p:spPr bwMode="auto">
          <a:xfrm>
            <a:off x="5259388" y="3059329"/>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84" name="Oval 105">
            <a:extLst>
              <a:ext uri="{FF2B5EF4-FFF2-40B4-BE49-F238E27FC236}">
                <a16:creationId xmlns:a16="http://schemas.microsoft.com/office/drawing/2014/main" id="{4BF98FBF-51AE-543D-8E23-78CB130CD29D}"/>
              </a:ext>
            </a:extLst>
          </p:cNvPr>
          <p:cNvSpPr>
            <a:spLocks noChangeArrowheads="1"/>
          </p:cNvSpPr>
          <p:nvPr/>
        </p:nvSpPr>
        <p:spPr bwMode="auto">
          <a:xfrm>
            <a:off x="5259388" y="3059329"/>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85" name="Rectangle 106">
            <a:extLst>
              <a:ext uri="{FF2B5EF4-FFF2-40B4-BE49-F238E27FC236}">
                <a16:creationId xmlns:a16="http://schemas.microsoft.com/office/drawing/2014/main" id="{B9FDA61C-E994-A85B-18C7-2A9A66DD6393}"/>
              </a:ext>
            </a:extLst>
          </p:cNvPr>
          <p:cNvSpPr>
            <a:spLocks noChangeArrowheads="1"/>
          </p:cNvSpPr>
          <p:nvPr/>
        </p:nvSpPr>
        <p:spPr bwMode="auto">
          <a:xfrm>
            <a:off x="5334000" y="2925979"/>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Natural</a:t>
            </a:r>
            <a:endParaRPr kumimoji="0" lang="en-US" altLang="en-US" sz="2800" i="0" u="none" strike="noStrike" cap="none" normalizeH="0" baseline="0">
              <a:ln>
                <a:noFill/>
              </a:ln>
              <a:effectLst/>
              <a:latin typeface="Arial" panose="020B0604020202020204" pitchFamily="34" charset="0"/>
            </a:endParaRPr>
          </a:p>
        </p:txBody>
      </p:sp>
      <p:sp>
        <p:nvSpPr>
          <p:cNvPr id="386" name="Line 107">
            <a:extLst>
              <a:ext uri="{FF2B5EF4-FFF2-40B4-BE49-F238E27FC236}">
                <a16:creationId xmlns:a16="http://schemas.microsoft.com/office/drawing/2014/main" id="{F8663049-33DE-CF72-F3C0-E774E4D0337D}"/>
              </a:ext>
            </a:extLst>
          </p:cNvPr>
          <p:cNvSpPr>
            <a:spLocks noChangeShapeType="1"/>
          </p:cNvSpPr>
          <p:nvPr/>
        </p:nvSpPr>
        <p:spPr bwMode="auto">
          <a:xfrm flipV="1">
            <a:off x="4124325" y="2727542"/>
            <a:ext cx="377825" cy="8048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87" name="Oval 108">
            <a:extLst>
              <a:ext uri="{FF2B5EF4-FFF2-40B4-BE49-F238E27FC236}">
                <a16:creationId xmlns:a16="http://schemas.microsoft.com/office/drawing/2014/main" id="{71FE9887-B30B-31C6-DE80-1F6D4E0E4782}"/>
              </a:ext>
            </a:extLst>
          </p:cNvPr>
          <p:cNvSpPr>
            <a:spLocks noChangeArrowheads="1"/>
          </p:cNvSpPr>
          <p:nvPr/>
        </p:nvSpPr>
        <p:spPr bwMode="auto">
          <a:xfrm>
            <a:off x="4454525" y="2679917"/>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88" name="Oval 109">
            <a:extLst>
              <a:ext uri="{FF2B5EF4-FFF2-40B4-BE49-F238E27FC236}">
                <a16:creationId xmlns:a16="http://schemas.microsoft.com/office/drawing/2014/main" id="{E9098831-2523-8D30-CF92-428111CE6926}"/>
              </a:ext>
            </a:extLst>
          </p:cNvPr>
          <p:cNvSpPr>
            <a:spLocks noChangeArrowheads="1"/>
          </p:cNvSpPr>
          <p:nvPr/>
        </p:nvSpPr>
        <p:spPr bwMode="auto">
          <a:xfrm>
            <a:off x="4454525" y="2679917"/>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89" name="Rectangle 110">
            <a:extLst>
              <a:ext uri="{FF2B5EF4-FFF2-40B4-BE49-F238E27FC236}">
                <a16:creationId xmlns:a16="http://schemas.microsoft.com/office/drawing/2014/main" id="{53BD38D6-8ED3-D5EE-0561-2359E6E965DE}"/>
              </a:ext>
            </a:extLst>
          </p:cNvPr>
          <p:cNvSpPr>
            <a:spLocks noChangeArrowheads="1"/>
          </p:cNvSpPr>
          <p:nvPr/>
        </p:nvSpPr>
        <p:spPr bwMode="auto">
          <a:xfrm>
            <a:off x="4076700" y="2557679"/>
            <a:ext cx="4360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Neutral</a:t>
            </a:r>
            <a:endParaRPr kumimoji="0" lang="en-US" altLang="en-US" sz="2800" i="0" u="none" strike="noStrike" cap="none" normalizeH="0" baseline="0">
              <a:ln>
                <a:noFill/>
              </a:ln>
              <a:effectLst/>
              <a:latin typeface="Arial" panose="020B0604020202020204" pitchFamily="34" charset="0"/>
            </a:endParaRPr>
          </a:p>
        </p:txBody>
      </p:sp>
      <p:sp>
        <p:nvSpPr>
          <p:cNvPr id="390" name="Line 111">
            <a:extLst>
              <a:ext uri="{FF2B5EF4-FFF2-40B4-BE49-F238E27FC236}">
                <a16:creationId xmlns:a16="http://schemas.microsoft.com/office/drawing/2014/main" id="{AD09F62F-326C-30AD-4AE6-21E506038669}"/>
              </a:ext>
            </a:extLst>
          </p:cNvPr>
          <p:cNvSpPr>
            <a:spLocks noChangeShapeType="1"/>
          </p:cNvSpPr>
          <p:nvPr/>
        </p:nvSpPr>
        <p:spPr bwMode="auto">
          <a:xfrm flipV="1">
            <a:off x="4124325" y="2784692"/>
            <a:ext cx="1285875" cy="7477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1" name="Oval 112">
            <a:extLst>
              <a:ext uri="{FF2B5EF4-FFF2-40B4-BE49-F238E27FC236}">
                <a16:creationId xmlns:a16="http://schemas.microsoft.com/office/drawing/2014/main" id="{9220D1B9-978B-D27B-BE60-06660C52725C}"/>
              </a:ext>
            </a:extLst>
          </p:cNvPr>
          <p:cNvSpPr>
            <a:spLocks noChangeArrowheads="1"/>
          </p:cNvSpPr>
          <p:nvPr/>
        </p:nvSpPr>
        <p:spPr bwMode="auto">
          <a:xfrm>
            <a:off x="5362575" y="2737067"/>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92" name="Oval 113">
            <a:extLst>
              <a:ext uri="{FF2B5EF4-FFF2-40B4-BE49-F238E27FC236}">
                <a16:creationId xmlns:a16="http://schemas.microsoft.com/office/drawing/2014/main" id="{722A7686-4203-2CB6-D8CB-AA455733E10F}"/>
              </a:ext>
            </a:extLst>
          </p:cNvPr>
          <p:cNvSpPr>
            <a:spLocks noChangeArrowheads="1"/>
          </p:cNvSpPr>
          <p:nvPr/>
        </p:nvSpPr>
        <p:spPr bwMode="auto">
          <a:xfrm>
            <a:off x="5362575" y="2737067"/>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3" name="Rectangle 114">
            <a:extLst>
              <a:ext uri="{FF2B5EF4-FFF2-40B4-BE49-F238E27FC236}">
                <a16:creationId xmlns:a16="http://schemas.microsoft.com/office/drawing/2014/main" id="{6328A90E-83C6-2D22-9117-9963CB088378}"/>
              </a:ext>
            </a:extLst>
          </p:cNvPr>
          <p:cNvSpPr>
            <a:spLocks noChangeArrowheads="1"/>
          </p:cNvSpPr>
          <p:nvPr/>
        </p:nvSpPr>
        <p:spPr bwMode="auto">
          <a:xfrm>
            <a:off x="5486400" y="2689442"/>
            <a:ext cx="27090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New</a:t>
            </a:r>
            <a:endParaRPr kumimoji="0" lang="en-US" altLang="en-US" sz="2800" i="0" u="none" strike="noStrike" cap="none" normalizeH="0" baseline="0">
              <a:ln>
                <a:noFill/>
              </a:ln>
              <a:effectLst/>
              <a:latin typeface="Arial" panose="020B0604020202020204" pitchFamily="34" charset="0"/>
            </a:endParaRPr>
          </a:p>
        </p:txBody>
      </p:sp>
      <p:sp>
        <p:nvSpPr>
          <p:cNvPr id="394" name="Line 115">
            <a:extLst>
              <a:ext uri="{FF2B5EF4-FFF2-40B4-BE49-F238E27FC236}">
                <a16:creationId xmlns:a16="http://schemas.microsoft.com/office/drawing/2014/main" id="{868E4C7E-8B75-1F61-F2B2-C4B4E20E94FF}"/>
              </a:ext>
            </a:extLst>
          </p:cNvPr>
          <p:cNvSpPr>
            <a:spLocks noChangeShapeType="1"/>
          </p:cNvSpPr>
          <p:nvPr/>
        </p:nvSpPr>
        <p:spPr bwMode="auto">
          <a:xfrm flipV="1">
            <a:off x="4124325" y="3391117"/>
            <a:ext cx="803275" cy="1412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5" name="Oval 116">
            <a:extLst>
              <a:ext uri="{FF2B5EF4-FFF2-40B4-BE49-F238E27FC236}">
                <a16:creationId xmlns:a16="http://schemas.microsoft.com/office/drawing/2014/main" id="{3F7F7380-27A9-5C0C-5C7C-F101B2FE1FFB}"/>
              </a:ext>
            </a:extLst>
          </p:cNvPr>
          <p:cNvSpPr>
            <a:spLocks noChangeArrowheads="1"/>
          </p:cNvSpPr>
          <p:nvPr/>
        </p:nvSpPr>
        <p:spPr bwMode="auto">
          <a:xfrm>
            <a:off x="4879975" y="3343492"/>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96" name="Oval 117">
            <a:extLst>
              <a:ext uri="{FF2B5EF4-FFF2-40B4-BE49-F238E27FC236}">
                <a16:creationId xmlns:a16="http://schemas.microsoft.com/office/drawing/2014/main" id="{F9FF4511-E62B-B314-ADE8-DA6A45C259E2}"/>
              </a:ext>
            </a:extLst>
          </p:cNvPr>
          <p:cNvSpPr>
            <a:spLocks noChangeArrowheads="1"/>
          </p:cNvSpPr>
          <p:nvPr/>
        </p:nvSpPr>
        <p:spPr bwMode="auto">
          <a:xfrm>
            <a:off x="4879975" y="3343492"/>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7" name="Rectangle 118">
            <a:extLst>
              <a:ext uri="{FF2B5EF4-FFF2-40B4-BE49-F238E27FC236}">
                <a16:creationId xmlns:a16="http://schemas.microsoft.com/office/drawing/2014/main" id="{FB3504A5-0B2C-0223-7733-323887DAFEA4}"/>
              </a:ext>
            </a:extLst>
          </p:cNvPr>
          <p:cNvSpPr>
            <a:spLocks noChangeArrowheads="1"/>
          </p:cNvSpPr>
          <p:nvPr/>
        </p:nvSpPr>
        <p:spPr bwMode="auto">
          <a:xfrm>
            <a:off x="4606925" y="3162517"/>
            <a:ext cx="84157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Overpowering</a:t>
            </a:r>
            <a:endParaRPr kumimoji="0" lang="en-US" altLang="en-US" sz="2800" i="0" u="none" strike="noStrike" cap="none" normalizeH="0" baseline="0">
              <a:ln>
                <a:noFill/>
              </a:ln>
              <a:effectLst/>
              <a:latin typeface="Arial" panose="020B0604020202020204" pitchFamily="34" charset="0"/>
            </a:endParaRPr>
          </a:p>
        </p:txBody>
      </p:sp>
      <p:sp>
        <p:nvSpPr>
          <p:cNvPr id="398" name="Line 119">
            <a:extLst>
              <a:ext uri="{FF2B5EF4-FFF2-40B4-BE49-F238E27FC236}">
                <a16:creationId xmlns:a16="http://schemas.microsoft.com/office/drawing/2014/main" id="{1B182926-C77E-329D-EC4E-4E98FEFF89A5}"/>
              </a:ext>
            </a:extLst>
          </p:cNvPr>
          <p:cNvSpPr>
            <a:spLocks noChangeShapeType="1"/>
          </p:cNvSpPr>
          <p:nvPr/>
        </p:nvSpPr>
        <p:spPr bwMode="auto">
          <a:xfrm flipV="1">
            <a:off x="4124325" y="2557679"/>
            <a:ext cx="973138" cy="9747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99" name="Oval 120">
            <a:extLst>
              <a:ext uri="{FF2B5EF4-FFF2-40B4-BE49-F238E27FC236}">
                <a16:creationId xmlns:a16="http://schemas.microsoft.com/office/drawing/2014/main" id="{4C5D5E08-2844-9B80-7BEF-62C0148AAD10}"/>
              </a:ext>
            </a:extLst>
          </p:cNvPr>
          <p:cNvSpPr>
            <a:spLocks noChangeArrowheads="1"/>
          </p:cNvSpPr>
          <p:nvPr/>
        </p:nvSpPr>
        <p:spPr bwMode="auto">
          <a:xfrm>
            <a:off x="5051425" y="251005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400" name="Oval 121">
            <a:extLst>
              <a:ext uri="{FF2B5EF4-FFF2-40B4-BE49-F238E27FC236}">
                <a16:creationId xmlns:a16="http://schemas.microsoft.com/office/drawing/2014/main" id="{B64F0E9E-5701-211F-919D-F69B984D5753}"/>
              </a:ext>
            </a:extLst>
          </p:cNvPr>
          <p:cNvSpPr>
            <a:spLocks noChangeArrowheads="1"/>
          </p:cNvSpPr>
          <p:nvPr/>
        </p:nvSpPr>
        <p:spPr bwMode="auto">
          <a:xfrm>
            <a:off x="5051425" y="251005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01" name="Rectangle 122">
            <a:extLst>
              <a:ext uri="{FF2B5EF4-FFF2-40B4-BE49-F238E27FC236}">
                <a16:creationId xmlns:a16="http://schemas.microsoft.com/office/drawing/2014/main" id="{155F2B0B-E9E5-F6F2-608A-D80846EF8926}"/>
              </a:ext>
            </a:extLst>
          </p:cNvPr>
          <p:cNvSpPr>
            <a:spLocks noChangeArrowheads="1"/>
          </p:cNvSpPr>
          <p:nvPr/>
        </p:nvSpPr>
        <p:spPr bwMode="auto">
          <a:xfrm>
            <a:off x="4994275" y="2329079"/>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Pure</a:t>
            </a:r>
            <a:endParaRPr kumimoji="0" lang="en-US" altLang="en-US" sz="2800" i="0" u="none" strike="noStrike" cap="none" normalizeH="0" baseline="0">
              <a:ln>
                <a:noFill/>
              </a:ln>
              <a:effectLst/>
              <a:latin typeface="Arial" panose="020B0604020202020204" pitchFamily="34" charset="0"/>
            </a:endParaRPr>
          </a:p>
        </p:txBody>
      </p:sp>
      <p:sp>
        <p:nvSpPr>
          <p:cNvPr id="402" name="Line 123">
            <a:extLst>
              <a:ext uri="{FF2B5EF4-FFF2-40B4-BE49-F238E27FC236}">
                <a16:creationId xmlns:a16="http://schemas.microsoft.com/office/drawing/2014/main" id="{59F30A7C-6910-089A-A7AD-9B3709FB4736}"/>
              </a:ext>
            </a:extLst>
          </p:cNvPr>
          <p:cNvSpPr>
            <a:spLocks noChangeShapeType="1"/>
          </p:cNvSpPr>
          <p:nvPr/>
        </p:nvSpPr>
        <p:spPr bwMode="auto">
          <a:xfrm flipH="1">
            <a:off x="3613150" y="3532404"/>
            <a:ext cx="511175" cy="11350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03" name="Oval 124">
            <a:extLst>
              <a:ext uri="{FF2B5EF4-FFF2-40B4-BE49-F238E27FC236}">
                <a16:creationId xmlns:a16="http://schemas.microsoft.com/office/drawing/2014/main" id="{6E0D9970-8FA7-2972-E593-0C200C3D4F7A}"/>
              </a:ext>
            </a:extLst>
          </p:cNvPr>
          <p:cNvSpPr>
            <a:spLocks noChangeArrowheads="1"/>
          </p:cNvSpPr>
          <p:nvPr/>
        </p:nvSpPr>
        <p:spPr bwMode="auto">
          <a:xfrm>
            <a:off x="3565525" y="4619842"/>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404" name="Oval 125">
            <a:extLst>
              <a:ext uri="{FF2B5EF4-FFF2-40B4-BE49-F238E27FC236}">
                <a16:creationId xmlns:a16="http://schemas.microsoft.com/office/drawing/2014/main" id="{E7D029B0-A5CD-6F3C-8181-93700AFFB4E0}"/>
              </a:ext>
            </a:extLst>
          </p:cNvPr>
          <p:cNvSpPr>
            <a:spLocks noChangeArrowheads="1"/>
          </p:cNvSpPr>
          <p:nvPr/>
        </p:nvSpPr>
        <p:spPr bwMode="auto">
          <a:xfrm>
            <a:off x="3565525" y="4619842"/>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05" name="Rectangle 126">
            <a:extLst>
              <a:ext uri="{FF2B5EF4-FFF2-40B4-BE49-F238E27FC236}">
                <a16:creationId xmlns:a16="http://schemas.microsoft.com/office/drawing/2014/main" id="{7EE1D3DC-9CBE-73B8-AD8A-15B6CECC8BC2}"/>
              </a:ext>
            </a:extLst>
          </p:cNvPr>
          <p:cNvSpPr>
            <a:spLocks noChangeArrowheads="1"/>
          </p:cNvSpPr>
          <p:nvPr/>
        </p:nvSpPr>
        <p:spPr bwMode="auto">
          <a:xfrm>
            <a:off x="3235325" y="4648417"/>
            <a:ext cx="38311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Soapy</a:t>
            </a:r>
            <a:endParaRPr kumimoji="0" lang="en-US" altLang="en-US" sz="2800" i="0" u="none" strike="noStrike" cap="none" normalizeH="0" baseline="0">
              <a:ln>
                <a:noFill/>
              </a:ln>
              <a:effectLst/>
              <a:latin typeface="Arial" panose="020B0604020202020204" pitchFamily="34" charset="0"/>
            </a:endParaRPr>
          </a:p>
        </p:txBody>
      </p:sp>
      <p:sp>
        <p:nvSpPr>
          <p:cNvPr id="406" name="Line 127">
            <a:extLst>
              <a:ext uri="{FF2B5EF4-FFF2-40B4-BE49-F238E27FC236}">
                <a16:creationId xmlns:a16="http://schemas.microsoft.com/office/drawing/2014/main" id="{BF4B8F42-6754-5C11-27A5-F99ABEAE45EB}"/>
              </a:ext>
            </a:extLst>
          </p:cNvPr>
          <p:cNvSpPr>
            <a:spLocks noChangeShapeType="1"/>
          </p:cNvSpPr>
          <p:nvPr/>
        </p:nvSpPr>
        <p:spPr bwMode="auto">
          <a:xfrm flipV="1">
            <a:off x="4124325" y="1270217"/>
            <a:ext cx="3479800" cy="226218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07" name="Oval 128">
            <a:extLst>
              <a:ext uri="{FF2B5EF4-FFF2-40B4-BE49-F238E27FC236}">
                <a16:creationId xmlns:a16="http://schemas.microsoft.com/office/drawing/2014/main" id="{2BBB2B45-2B69-21CA-FF4F-E97DC3718718}"/>
              </a:ext>
            </a:extLst>
          </p:cNvPr>
          <p:cNvSpPr>
            <a:spLocks noChangeArrowheads="1"/>
          </p:cNvSpPr>
          <p:nvPr/>
        </p:nvSpPr>
        <p:spPr bwMode="auto">
          <a:xfrm>
            <a:off x="7558088" y="1222592"/>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408" name="Oval 129">
            <a:extLst>
              <a:ext uri="{FF2B5EF4-FFF2-40B4-BE49-F238E27FC236}">
                <a16:creationId xmlns:a16="http://schemas.microsoft.com/office/drawing/2014/main" id="{2C8100DB-96E7-3330-E913-A91661DBF0B5}"/>
              </a:ext>
            </a:extLst>
          </p:cNvPr>
          <p:cNvSpPr>
            <a:spLocks noChangeArrowheads="1"/>
          </p:cNvSpPr>
          <p:nvPr/>
        </p:nvSpPr>
        <p:spPr bwMode="auto">
          <a:xfrm>
            <a:off x="7558088" y="1222592"/>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09" name="Rectangle 130">
            <a:extLst>
              <a:ext uri="{FF2B5EF4-FFF2-40B4-BE49-F238E27FC236}">
                <a16:creationId xmlns:a16="http://schemas.microsoft.com/office/drawing/2014/main" id="{E93B69A6-D573-0A12-03B3-E49CFFDED1C3}"/>
              </a:ext>
            </a:extLst>
          </p:cNvPr>
          <p:cNvSpPr>
            <a:spLocks noChangeArrowheads="1"/>
          </p:cNvSpPr>
          <p:nvPr/>
        </p:nvSpPr>
        <p:spPr bwMode="auto">
          <a:xfrm>
            <a:off x="7747000" y="1213067"/>
            <a:ext cx="26129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Soft</a:t>
            </a:r>
            <a:endParaRPr kumimoji="0" lang="en-US" altLang="en-US" sz="2800" b="1" i="0" u="none" strike="noStrike" cap="none" normalizeH="0" baseline="0">
              <a:ln>
                <a:noFill/>
              </a:ln>
              <a:effectLst/>
              <a:latin typeface="Arial" panose="020B0604020202020204" pitchFamily="34" charset="0"/>
            </a:endParaRPr>
          </a:p>
        </p:txBody>
      </p:sp>
      <p:sp>
        <p:nvSpPr>
          <p:cNvPr id="410" name="Line 131">
            <a:extLst>
              <a:ext uri="{FF2B5EF4-FFF2-40B4-BE49-F238E27FC236}">
                <a16:creationId xmlns:a16="http://schemas.microsoft.com/office/drawing/2014/main" id="{8FD1FE53-8E87-B126-879F-2DA1BC3E2EFF}"/>
              </a:ext>
            </a:extLst>
          </p:cNvPr>
          <p:cNvSpPr>
            <a:spLocks noChangeShapeType="1"/>
          </p:cNvSpPr>
          <p:nvPr/>
        </p:nvSpPr>
        <p:spPr bwMode="auto">
          <a:xfrm flipV="1">
            <a:off x="4124325" y="2851367"/>
            <a:ext cx="188913" cy="6810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11" name="Oval 132">
            <a:extLst>
              <a:ext uri="{FF2B5EF4-FFF2-40B4-BE49-F238E27FC236}">
                <a16:creationId xmlns:a16="http://schemas.microsoft.com/office/drawing/2014/main" id="{4D6E8055-1EB3-258C-153F-8008C5FDB6BC}"/>
              </a:ext>
            </a:extLst>
          </p:cNvPr>
          <p:cNvSpPr>
            <a:spLocks noChangeArrowheads="1"/>
          </p:cNvSpPr>
          <p:nvPr/>
        </p:nvSpPr>
        <p:spPr bwMode="auto">
          <a:xfrm>
            <a:off x="4265613" y="2803742"/>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412" name="Oval 133">
            <a:extLst>
              <a:ext uri="{FF2B5EF4-FFF2-40B4-BE49-F238E27FC236}">
                <a16:creationId xmlns:a16="http://schemas.microsoft.com/office/drawing/2014/main" id="{97CD0ED1-DBEB-3F28-2C7B-7764FDF9008A}"/>
              </a:ext>
            </a:extLst>
          </p:cNvPr>
          <p:cNvSpPr>
            <a:spLocks noChangeArrowheads="1"/>
          </p:cNvSpPr>
          <p:nvPr/>
        </p:nvSpPr>
        <p:spPr bwMode="auto">
          <a:xfrm>
            <a:off x="4265613" y="2803742"/>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13" name="Rectangle 134">
            <a:extLst>
              <a:ext uri="{FF2B5EF4-FFF2-40B4-BE49-F238E27FC236}">
                <a16:creationId xmlns:a16="http://schemas.microsoft.com/office/drawing/2014/main" id="{87317A52-AD51-2594-B9E3-EAFD502E32B2}"/>
              </a:ext>
            </a:extLst>
          </p:cNvPr>
          <p:cNvSpPr>
            <a:spLocks noChangeArrowheads="1"/>
          </p:cNvSpPr>
          <p:nvPr/>
        </p:nvSpPr>
        <p:spPr bwMode="auto">
          <a:xfrm>
            <a:off x="4019550" y="2698967"/>
            <a:ext cx="28533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Sour</a:t>
            </a:r>
            <a:endParaRPr kumimoji="0" lang="en-US" altLang="en-US" sz="2800" i="0" u="none" strike="noStrike" cap="none" normalizeH="0" baseline="0">
              <a:ln>
                <a:noFill/>
              </a:ln>
              <a:effectLst/>
              <a:latin typeface="Arial" panose="020B0604020202020204" pitchFamily="34" charset="0"/>
            </a:endParaRPr>
          </a:p>
        </p:txBody>
      </p:sp>
      <p:sp>
        <p:nvSpPr>
          <p:cNvPr id="414" name="Line 135">
            <a:extLst>
              <a:ext uri="{FF2B5EF4-FFF2-40B4-BE49-F238E27FC236}">
                <a16:creationId xmlns:a16="http://schemas.microsoft.com/office/drawing/2014/main" id="{04D9222A-448B-75A2-D026-FB4C5C61CA54}"/>
              </a:ext>
            </a:extLst>
          </p:cNvPr>
          <p:cNvSpPr>
            <a:spLocks noChangeShapeType="1"/>
          </p:cNvSpPr>
          <p:nvPr/>
        </p:nvSpPr>
        <p:spPr bwMode="auto">
          <a:xfrm flipV="1">
            <a:off x="4124325" y="2670392"/>
            <a:ext cx="5476875" cy="8620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15" name="Oval 136">
            <a:extLst>
              <a:ext uri="{FF2B5EF4-FFF2-40B4-BE49-F238E27FC236}">
                <a16:creationId xmlns:a16="http://schemas.microsoft.com/office/drawing/2014/main" id="{89F31838-86FB-39F7-193C-5FFB4E3C21FE}"/>
              </a:ext>
            </a:extLst>
          </p:cNvPr>
          <p:cNvSpPr>
            <a:spLocks noChangeArrowheads="1"/>
          </p:cNvSpPr>
          <p:nvPr/>
        </p:nvSpPr>
        <p:spPr bwMode="auto">
          <a:xfrm>
            <a:off x="9553575" y="2624354"/>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b="1"/>
          </a:p>
        </p:txBody>
      </p:sp>
      <p:sp>
        <p:nvSpPr>
          <p:cNvPr id="416" name="Oval 137">
            <a:extLst>
              <a:ext uri="{FF2B5EF4-FFF2-40B4-BE49-F238E27FC236}">
                <a16:creationId xmlns:a16="http://schemas.microsoft.com/office/drawing/2014/main" id="{598B725D-2362-40E0-55BD-CC8DE314C327}"/>
              </a:ext>
            </a:extLst>
          </p:cNvPr>
          <p:cNvSpPr>
            <a:spLocks noChangeArrowheads="1"/>
          </p:cNvSpPr>
          <p:nvPr/>
        </p:nvSpPr>
        <p:spPr bwMode="auto">
          <a:xfrm>
            <a:off x="9553575" y="2624354"/>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17" name="Rectangle 138">
            <a:extLst>
              <a:ext uri="{FF2B5EF4-FFF2-40B4-BE49-F238E27FC236}">
                <a16:creationId xmlns:a16="http://schemas.microsoft.com/office/drawing/2014/main" id="{42E41061-13A3-A629-01A0-B494D388E87A}"/>
              </a:ext>
            </a:extLst>
          </p:cNvPr>
          <p:cNvSpPr>
            <a:spLocks noChangeArrowheads="1"/>
          </p:cNvSpPr>
          <p:nvPr/>
        </p:nvSpPr>
        <p:spPr bwMode="auto">
          <a:xfrm>
            <a:off x="9458325" y="2443379"/>
            <a:ext cx="38953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effectLst/>
                <a:latin typeface="Arial" panose="020B0604020202020204" pitchFamily="34" charset="0"/>
              </a:rPr>
              <a:t>Sweet</a:t>
            </a:r>
            <a:endParaRPr kumimoji="0" lang="en-US" altLang="en-US" sz="2800" b="1" i="0" u="none" strike="noStrike" cap="none" normalizeH="0" baseline="0">
              <a:ln>
                <a:noFill/>
              </a:ln>
              <a:effectLst/>
              <a:latin typeface="Arial" panose="020B0604020202020204" pitchFamily="34" charset="0"/>
            </a:endParaRPr>
          </a:p>
        </p:txBody>
      </p:sp>
      <p:sp>
        <p:nvSpPr>
          <p:cNvPr id="419" name="Oval 140">
            <a:extLst>
              <a:ext uri="{FF2B5EF4-FFF2-40B4-BE49-F238E27FC236}">
                <a16:creationId xmlns:a16="http://schemas.microsoft.com/office/drawing/2014/main" id="{904C6E2E-C8C5-314D-6A40-B3296A078FA6}"/>
              </a:ext>
            </a:extLst>
          </p:cNvPr>
          <p:cNvSpPr>
            <a:spLocks noChangeArrowheads="1"/>
          </p:cNvSpPr>
          <p:nvPr/>
        </p:nvSpPr>
        <p:spPr bwMode="auto">
          <a:xfrm>
            <a:off x="6356350" y="3618129"/>
            <a:ext cx="93663"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420" name="Oval 141">
            <a:extLst>
              <a:ext uri="{FF2B5EF4-FFF2-40B4-BE49-F238E27FC236}">
                <a16:creationId xmlns:a16="http://schemas.microsoft.com/office/drawing/2014/main" id="{009FAFC2-8EEE-D44F-BBE8-EA5D7F3A76DB}"/>
              </a:ext>
            </a:extLst>
          </p:cNvPr>
          <p:cNvSpPr>
            <a:spLocks noChangeArrowheads="1"/>
          </p:cNvSpPr>
          <p:nvPr/>
        </p:nvSpPr>
        <p:spPr bwMode="auto">
          <a:xfrm>
            <a:off x="6356350" y="3618129"/>
            <a:ext cx="93663"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21" name="Rectangle 142">
            <a:extLst>
              <a:ext uri="{FF2B5EF4-FFF2-40B4-BE49-F238E27FC236}">
                <a16:creationId xmlns:a16="http://schemas.microsoft.com/office/drawing/2014/main" id="{4B119A4B-C02A-16CE-AC6C-7129C668656C}"/>
              </a:ext>
            </a:extLst>
          </p:cNvPr>
          <p:cNvSpPr>
            <a:spLocks noChangeArrowheads="1"/>
          </p:cNvSpPr>
          <p:nvPr/>
        </p:nvSpPr>
        <p:spPr bwMode="auto">
          <a:xfrm>
            <a:off x="6554788" y="3607017"/>
            <a:ext cx="77104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Sticky Sweet</a:t>
            </a:r>
            <a:endParaRPr kumimoji="0" lang="en-US" altLang="en-US" sz="2800" i="0" u="none" strike="noStrike" cap="none" normalizeH="0" baseline="0">
              <a:ln>
                <a:noFill/>
              </a:ln>
              <a:effectLst/>
              <a:latin typeface="Arial" panose="020B0604020202020204" pitchFamily="34" charset="0"/>
            </a:endParaRPr>
          </a:p>
        </p:txBody>
      </p:sp>
      <p:sp>
        <p:nvSpPr>
          <p:cNvPr id="422" name="Freeform 143">
            <a:extLst>
              <a:ext uri="{FF2B5EF4-FFF2-40B4-BE49-F238E27FC236}">
                <a16:creationId xmlns:a16="http://schemas.microsoft.com/office/drawing/2014/main" id="{05523C3A-C08E-8542-6163-742E742F66C2}"/>
              </a:ext>
            </a:extLst>
          </p:cNvPr>
          <p:cNvSpPr>
            <a:spLocks noEditPoints="1"/>
          </p:cNvSpPr>
          <p:nvPr/>
        </p:nvSpPr>
        <p:spPr bwMode="auto">
          <a:xfrm>
            <a:off x="169863" y="6418479"/>
            <a:ext cx="360363" cy="38100"/>
          </a:xfrm>
          <a:custGeom>
            <a:avLst/>
            <a:gdLst>
              <a:gd name="T0" fmla="*/ 0 w 227"/>
              <a:gd name="T1" fmla="*/ 9 h 24"/>
              <a:gd name="T2" fmla="*/ 221 w 227"/>
              <a:gd name="T3" fmla="*/ 9 h 24"/>
              <a:gd name="T4" fmla="*/ 221 w 227"/>
              <a:gd name="T5" fmla="*/ 15 h 24"/>
              <a:gd name="T6" fmla="*/ 0 w 227"/>
              <a:gd name="T7" fmla="*/ 15 h 24"/>
              <a:gd name="T8" fmla="*/ 0 w 227"/>
              <a:gd name="T9" fmla="*/ 9 h 24"/>
              <a:gd name="T10" fmla="*/ 227 w 227"/>
              <a:gd name="T11" fmla="*/ 12 h 24"/>
              <a:gd name="T12" fmla="*/ 206 w 227"/>
              <a:gd name="T13" fmla="*/ 24 h 24"/>
              <a:gd name="T14" fmla="*/ 206 w 227"/>
              <a:gd name="T15" fmla="*/ 0 h 24"/>
              <a:gd name="T16" fmla="*/ 227 w 227"/>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4">
                <a:moveTo>
                  <a:pt x="0" y="9"/>
                </a:moveTo>
                <a:lnTo>
                  <a:pt x="221" y="9"/>
                </a:lnTo>
                <a:lnTo>
                  <a:pt x="221" y="15"/>
                </a:lnTo>
                <a:lnTo>
                  <a:pt x="0" y="15"/>
                </a:lnTo>
                <a:lnTo>
                  <a:pt x="0" y="9"/>
                </a:lnTo>
                <a:close/>
                <a:moveTo>
                  <a:pt x="227" y="12"/>
                </a:moveTo>
                <a:lnTo>
                  <a:pt x="206" y="24"/>
                </a:lnTo>
                <a:lnTo>
                  <a:pt x="206" y="0"/>
                </a:lnTo>
                <a:lnTo>
                  <a:pt x="227" y="12"/>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423" name="Rectangle 144">
            <a:extLst>
              <a:ext uri="{FF2B5EF4-FFF2-40B4-BE49-F238E27FC236}">
                <a16:creationId xmlns:a16="http://schemas.microsoft.com/office/drawing/2014/main" id="{F37C6B84-A1F7-B89D-B2BF-79F6DEDE56FB}"/>
              </a:ext>
            </a:extLst>
          </p:cNvPr>
          <p:cNvSpPr>
            <a:spLocks noChangeArrowheads="1"/>
          </p:cNvSpPr>
          <p:nvPr/>
        </p:nvSpPr>
        <p:spPr bwMode="auto">
          <a:xfrm>
            <a:off x="614363" y="6370854"/>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57.1 %</a:t>
            </a:r>
            <a:endParaRPr kumimoji="0" lang="en-US" altLang="en-US" sz="2800" i="0" u="none" strike="noStrike" cap="none" normalizeH="0" baseline="0">
              <a:ln>
                <a:noFill/>
              </a:ln>
              <a:effectLst/>
              <a:latin typeface="Arial" panose="020B0604020202020204" pitchFamily="34" charset="0"/>
            </a:endParaRPr>
          </a:p>
        </p:txBody>
      </p:sp>
      <p:sp>
        <p:nvSpPr>
          <p:cNvPr id="424" name="Freeform 145">
            <a:extLst>
              <a:ext uri="{FF2B5EF4-FFF2-40B4-BE49-F238E27FC236}">
                <a16:creationId xmlns:a16="http://schemas.microsoft.com/office/drawing/2014/main" id="{217C7971-F758-9C2E-4DBD-64D018272579}"/>
              </a:ext>
            </a:extLst>
          </p:cNvPr>
          <p:cNvSpPr>
            <a:spLocks noEditPoints="1"/>
          </p:cNvSpPr>
          <p:nvPr/>
        </p:nvSpPr>
        <p:spPr bwMode="auto">
          <a:xfrm>
            <a:off x="150813" y="6229567"/>
            <a:ext cx="38100" cy="207963"/>
          </a:xfrm>
          <a:custGeom>
            <a:avLst/>
            <a:gdLst>
              <a:gd name="T0" fmla="*/ 9 w 24"/>
              <a:gd name="T1" fmla="*/ 131 h 131"/>
              <a:gd name="T2" fmla="*/ 9 w 24"/>
              <a:gd name="T3" fmla="*/ 6 h 131"/>
              <a:gd name="T4" fmla="*/ 15 w 24"/>
              <a:gd name="T5" fmla="*/ 6 h 131"/>
              <a:gd name="T6" fmla="*/ 15 w 24"/>
              <a:gd name="T7" fmla="*/ 131 h 131"/>
              <a:gd name="T8" fmla="*/ 9 w 24"/>
              <a:gd name="T9" fmla="*/ 131 h 131"/>
              <a:gd name="T10" fmla="*/ 12 w 24"/>
              <a:gd name="T11" fmla="*/ 0 h 131"/>
              <a:gd name="T12" fmla="*/ 24 w 24"/>
              <a:gd name="T13" fmla="*/ 21 h 131"/>
              <a:gd name="T14" fmla="*/ 0 w 24"/>
              <a:gd name="T15" fmla="*/ 21 h 131"/>
              <a:gd name="T16" fmla="*/ 12 w 24"/>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1">
                <a:moveTo>
                  <a:pt x="9" y="131"/>
                </a:moveTo>
                <a:lnTo>
                  <a:pt x="9" y="6"/>
                </a:lnTo>
                <a:lnTo>
                  <a:pt x="15" y="6"/>
                </a:lnTo>
                <a:lnTo>
                  <a:pt x="15" y="131"/>
                </a:lnTo>
                <a:lnTo>
                  <a:pt x="9" y="131"/>
                </a:lnTo>
                <a:close/>
                <a:moveTo>
                  <a:pt x="12" y="0"/>
                </a:moveTo>
                <a:lnTo>
                  <a:pt x="24" y="21"/>
                </a:lnTo>
                <a:lnTo>
                  <a:pt x="0" y="21"/>
                </a:lnTo>
                <a:lnTo>
                  <a:pt x="12" y="0"/>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800"/>
          </a:p>
        </p:txBody>
      </p:sp>
      <p:sp>
        <p:nvSpPr>
          <p:cNvPr id="425" name="Rectangle 146">
            <a:extLst>
              <a:ext uri="{FF2B5EF4-FFF2-40B4-BE49-F238E27FC236}">
                <a16:creationId xmlns:a16="http://schemas.microsoft.com/office/drawing/2014/main" id="{B6758BEF-3CC0-3BA8-A4DF-FD670C7CA119}"/>
              </a:ext>
            </a:extLst>
          </p:cNvPr>
          <p:cNvSpPr>
            <a:spLocks noChangeArrowheads="1"/>
          </p:cNvSpPr>
          <p:nvPr/>
        </p:nvSpPr>
        <p:spPr bwMode="auto">
          <a:xfrm>
            <a:off x="76200" y="6096217"/>
            <a:ext cx="419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a:ln>
                  <a:noFill/>
                </a:ln>
                <a:effectLst/>
                <a:latin typeface="Arial" panose="020B0604020202020204" pitchFamily="34" charset="0"/>
              </a:rPr>
              <a:t>19.6 %</a:t>
            </a:r>
            <a:endParaRPr kumimoji="0" lang="en-US" altLang="en-US" sz="2800" i="0" u="none" strike="noStrike" cap="none" normalizeH="0" baseline="0">
              <a:ln>
                <a:noFill/>
              </a:ln>
              <a:effectLst/>
              <a:latin typeface="Arial" panose="020B0604020202020204" pitchFamily="34" charset="0"/>
            </a:endParaRPr>
          </a:p>
        </p:txBody>
      </p:sp>
      <p:sp>
        <p:nvSpPr>
          <p:cNvPr id="426" name="Line 139">
            <a:extLst>
              <a:ext uri="{FF2B5EF4-FFF2-40B4-BE49-F238E27FC236}">
                <a16:creationId xmlns:a16="http://schemas.microsoft.com/office/drawing/2014/main" id="{7EEE8209-C020-4186-1B0E-CEC1655B8B4E}"/>
              </a:ext>
            </a:extLst>
          </p:cNvPr>
          <p:cNvSpPr>
            <a:spLocks noChangeShapeType="1"/>
          </p:cNvSpPr>
          <p:nvPr/>
        </p:nvSpPr>
        <p:spPr bwMode="auto">
          <a:xfrm>
            <a:off x="4124325" y="3532404"/>
            <a:ext cx="2279650" cy="13176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28" name="Oval 427">
            <a:extLst>
              <a:ext uri="{FF2B5EF4-FFF2-40B4-BE49-F238E27FC236}">
                <a16:creationId xmlns:a16="http://schemas.microsoft.com/office/drawing/2014/main" id="{A8115646-1EEC-7CD6-17D4-ABE885E7053C}"/>
              </a:ext>
            </a:extLst>
          </p:cNvPr>
          <p:cNvSpPr/>
          <p:nvPr/>
        </p:nvSpPr>
        <p:spPr>
          <a:xfrm rot="1932281">
            <a:off x="5808854" y="1496860"/>
            <a:ext cx="4957219" cy="2670914"/>
          </a:xfrm>
          <a:prstGeom prst="ellipse">
            <a:avLst/>
          </a:prstGeom>
          <a:solidFill>
            <a:srgbClr val="92D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EC7F174-DF43-F277-053D-3E45E56609C9}"/>
              </a:ext>
            </a:extLst>
          </p:cNvPr>
          <p:cNvSpPr txBox="1"/>
          <p:nvPr/>
        </p:nvSpPr>
        <p:spPr>
          <a:xfrm>
            <a:off x="137472" y="392096"/>
            <a:ext cx="12006903"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PT52 </a:t>
            </a:r>
            <a:r>
              <a:rPr lang="en-IN" sz="1600" dirty="0">
                <a:latin typeface="Arial" panose="020B0604020202020204" pitchFamily="34" charset="0"/>
                <a:cs typeface="Arial" panose="020B0604020202020204" pitchFamily="34" charset="0"/>
              </a:rPr>
              <a:t>has a distinctively strong association with </a:t>
            </a:r>
            <a:r>
              <a:rPr lang="en-IN" sz="1600" b="1" dirty="0">
                <a:latin typeface="Arial" panose="020B0604020202020204" pitchFamily="34" charset="0"/>
                <a:cs typeface="Arial" panose="020B0604020202020204" pitchFamily="34" charset="0"/>
              </a:rPr>
              <a:t>Fruity &amp;</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Sweet </a:t>
            </a:r>
            <a:r>
              <a:rPr lang="en-IN" sz="1600" dirty="0">
                <a:latin typeface="Arial" panose="020B0604020202020204" pitchFamily="34" charset="0"/>
                <a:cs typeface="Arial" panose="020B0604020202020204" pitchFamily="34" charset="0"/>
              </a:rPr>
              <a:t>characteristics which are top drivers of Fragrance liking.</a:t>
            </a:r>
          </a:p>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Natural</a:t>
            </a:r>
            <a:r>
              <a:rPr lang="en-IN" sz="1600" dirty="0">
                <a:latin typeface="Arial" panose="020B0604020202020204" pitchFamily="34" charset="0"/>
                <a:cs typeface="Arial" panose="020B0604020202020204" pitchFamily="34" charset="0"/>
              </a:rPr>
              <a:t> is not distinctively associated with any fragrance.</a:t>
            </a:r>
          </a:p>
        </p:txBody>
      </p:sp>
    </p:spTree>
    <p:extLst>
      <p:ext uri="{BB962C8B-B14F-4D97-AF65-F5344CB8AC3E}">
        <p14:creationId xmlns:p14="http://schemas.microsoft.com/office/powerpoint/2010/main" val="26263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CA6A1E8-99F2-3C2D-FA3D-2AD4B8C31B26}"/>
              </a:ext>
            </a:extLst>
          </p:cNvPr>
          <p:cNvSpPr txBox="1"/>
          <p:nvPr/>
        </p:nvSpPr>
        <p:spPr>
          <a:xfrm>
            <a:off x="116129" y="6252592"/>
            <a:ext cx="3667595" cy="369328"/>
          </a:xfrm>
          <a:prstGeom prst="rect">
            <a:avLst/>
          </a:prstGeom>
          <a:noFill/>
        </p:spPr>
        <p:txBody>
          <a:bodyPr wrap="square" lIns="121917" tIns="60958" rIns="121917" bIns="60958" rtlCol="0">
            <a:spAutoFit/>
          </a:bodyPr>
          <a:lstStyle/>
          <a:p>
            <a:r>
              <a:rPr lang="en-IN" sz="800" dirty="0">
                <a:solidFill>
                  <a:srgbClr val="5F5F5F"/>
                </a:solidFill>
              </a:rPr>
              <a:t>Capital letters indicate superiority at 95% LOC vs. Benchmark</a:t>
            </a:r>
          </a:p>
          <a:p>
            <a:r>
              <a:rPr lang="en-IN" sz="800" dirty="0">
                <a:solidFill>
                  <a:srgbClr val="5F5F5F"/>
                </a:solidFill>
              </a:rPr>
              <a:t>Small letters indicate superiority at 90% LOC vs. Benchmark</a:t>
            </a:r>
          </a:p>
        </p:txBody>
      </p:sp>
      <p:grpSp>
        <p:nvGrpSpPr>
          <p:cNvPr id="2" name="Group 1">
            <a:extLst>
              <a:ext uri="{FF2B5EF4-FFF2-40B4-BE49-F238E27FC236}">
                <a16:creationId xmlns:a16="http://schemas.microsoft.com/office/drawing/2014/main" id="{F211D9B0-2F13-B029-64B9-6C1C271B91A9}"/>
              </a:ext>
            </a:extLst>
          </p:cNvPr>
          <p:cNvGrpSpPr/>
          <p:nvPr/>
        </p:nvGrpSpPr>
        <p:grpSpPr>
          <a:xfrm>
            <a:off x="279" y="0"/>
            <a:ext cx="4592741"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6"/>
              <a:ext cx="2858860" cy="369332"/>
            </a:xfrm>
            <a:prstGeom prst="rect">
              <a:avLst/>
            </a:prstGeom>
            <a:grpFill/>
          </p:spPr>
          <p:txBody>
            <a:bodyPr wrap="none" rtlCol="0">
              <a:spAutoFit/>
            </a:bodyPr>
            <a:lstStyle/>
            <a:p>
              <a:r>
                <a:rPr lang="en-IN" dirty="0">
                  <a:solidFill>
                    <a:schemeClr val="bg1"/>
                  </a:solidFill>
                </a:rPr>
                <a:t>Fragrance Impression (Neat out of box)</a:t>
              </a:r>
            </a:p>
          </p:txBody>
        </p:sp>
      </p:grpSp>
      <p:graphicFrame>
        <p:nvGraphicFramePr>
          <p:cNvPr id="5" name="Table 4">
            <a:extLst>
              <a:ext uri="{FF2B5EF4-FFF2-40B4-BE49-F238E27FC236}">
                <a16:creationId xmlns:a16="http://schemas.microsoft.com/office/drawing/2014/main" id="{405D4C3D-C36C-0DDD-6B26-A1100C3CFED3}"/>
              </a:ext>
            </a:extLst>
          </p:cNvPr>
          <p:cNvGraphicFramePr>
            <a:graphicFrameLocks noGrp="1"/>
          </p:cNvGraphicFramePr>
          <p:nvPr>
            <p:extLst>
              <p:ext uri="{D42A27DB-BD31-4B8C-83A1-F6EECF244321}">
                <p14:modId xmlns:p14="http://schemas.microsoft.com/office/powerpoint/2010/main" val="930063829"/>
              </p:ext>
            </p:extLst>
          </p:nvPr>
        </p:nvGraphicFramePr>
        <p:xfrm>
          <a:off x="770778" y="2143407"/>
          <a:ext cx="10496312" cy="3222565"/>
        </p:xfrm>
        <a:graphic>
          <a:graphicData uri="http://schemas.openxmlformats.org/drawingml/2006/table">
            <a:tbl>
              <a:tblPr firstRow="1" bandRow="1">
                <a:effectLst/>
              </a:tblPr>
              <a:tblGrid>
                <a:gridCol w="2436644">
                  <a:extLst>
                    <a:ext uri="{9D8B030D-6E8A-4147-A177-3AD203B41FA5}">
                      <a16:colId xmlns:a16="http://schemas.microsoft.com/office/drawing/2014/main" val="20000"/>
                    </a:ext>
                  </a:extLst>
                </a:gridCol>
                <a:gridCol w="1343278">
                  <a:extLst>
                    <a:ext uri="{9D8B030D-6E8A-4147-A177-3AD203B41FA5}">
                      <a16:colId xmlns:a16="http://schemas.microsoft.com/office/drawing/2014/main" val="20001"/>
                    </a:ext>
                  </a:extLst>
                </a:gridCol>
                <a:gridCol w="1343278">
                  <a:extLst>
                    <a:ext uri="{9D8B030D-6E8A-4147-A177-3AD203B41FA5}">
                      <a16:colId xmlns:a16="http://schemas.microsoft.com/office/drawing/2014/main" val="20002"/>
                    </a:ext>
                  </a:extLst>
                </a:gridCol>
                <a:gridCol w="1343278">
                  <a:extLst>
                    <a:ext uri="{9D8B030D-6E8A-4147-A177-3AD203B41FA5}">
                      <a16:colId xmlns:a16="http://schemas.microsoft.com/office/drawing/2014/main" val="20003"/>
                    </a:ext>
                  </a:extLst>
                </a:gridCol>
                <a:gridCol w="1343278">
                  <a:extLst>
                    <a:ext uri="{9D8B030D-6E8A-4147-A177-3AD203B41FA5}">
                      <a16:colId xmlns:a16="http://schemas.microsoft.com/office/drawing/2014/main" val="20004"/>
                    </a:ext>
                  </a:extLst>
                </a:gridCol>
                <a:gridCol w="1343278">
                  <a:extLst>
                    <a:ext uri="{9D8B030D-6E8A-4147-A177-3AD203B41FA5}">
                      <a16:colId xmlns:a16="http://schemas.microsoft.com/office/drawing/2014/main" val="20005"/>
                    </a:ext>
                  </a:extLst>
                </a:gridCol>
                <a:gridCol w="1343278">
                  <a:extLst>
                    <a:ext uri="{9D8B030D-6E8A-4147-A177-3AD203B41FA5}">
                      <a16:colId xmlns:a16="http://schemas.microsoft.com/office/drawing/2014/main" val="20006"/>
                    </a:ext>
                  </a:extLst>
                </a:gridCol>
              </a:tblGrid>
              <a:tr h="44391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da-DK" sz="1400" b="1" i="1" u="none" strike="noStrike" dirty="0">
                        <a:solidFill>
                          <a:schemeClr val="bg1"/>
                        </a:solidFill>
                        <a:effectLst/>
                        <a:latin typeface="Calibri" pitchFamily="34" charset="0"/>
                        <a:cs typeface="Calibri"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Benchmark</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1</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2</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3</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4</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Frag 5</a:t>
                      </a:r>
                    </a:p>
                    <a:p>
                      <a:pPr marR="0" algn="ctr" rtl="0" fontAlgn="ctr">
                        <a:lnSpc>
                          <a:spcPct val="100000"/>
                        </a:lnSpc>
                        <a:spcBef>
                          <a:spcPts val="0"/>
                        </a:spcBef>
                        <a:spcAft>
                          <a:spcPts val="0"/>
                        </a:spcAft>
                        <a:buNone/>
                      </a:pPr>
                      <a:r>
                        <a:rPr lang="en-IN" sz="1400" b="1" i="0" u="none" strike="noStrike" kern="1200" cap="none" dirty="0">
                          <a:solidFill>
                            <a:schemeClr val="bg1"/>
                          </a:solidFill>
                          <a:effectLst/>
                          <a:latin typeface="Calibri" pitchFamily="34" charset="0"/>
                          <a:ea typeface="+mn-ea"/>
                          <a:cs typeface="Calibri"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242517">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100" b="1" i="1" u="none" strike="noStrike" dirty="0">
                          <a:solidFill>
                            <a:schemeClr val="bg1">
                              <a:lumMod val="65000"/>
                            </a:schemeClr>
                          </a:solidFill>
                          <a:effectLst/>
                          <a:latin typeface="Calibri" panose="020F0502020204030204" pitchFamily="34" charset="0"/>
                        </a:rPr>
                        <a:t>Sig test marker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2517">
                <a:tc>
                  <a:txBody>
                    <a:bodyPr/>
                    <a:lstStyle/>
                    <a:p>
                      <a:pPr algn="ctr" fontAlgn="b"/>
                      <a:r>
                        <a:rPr lang="en-IN" sz="110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10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5691">
                <a:tc>
                  <a:txBody>
                    <a:bodyPr/>
                    <a:lstStyle/>
                    <a:p>
                      <a:pPr algn="l" fontAlgn="b"/>
                      <a:r>
                        <a:rPr lang="en-IN" sz="1600" b="1" i="0" u="none" strike="noStrike" dirty="0">
                          <a:solidFill>
                            <a:srgbClr val="000000"/>
                          </a:solidFill>
                          <a:effectLst/>
                          <a:latin typeface="Calibri"/>
                        </a:rPr>
                        <a:t>Family/Health</a:t>
                      </a:r>
                      <a:endParaRPr lang="en-IN" sz="1600" b="0" i="0" u="none" strike="noStrike" dirty="0">
                        <a:solidFill>
                          <a:srgbClr val="000000"/>
                        </a:solidFill>
                        <a:effectLst/>
                        <a:latin typeface="Calibri"/>
                      </a:endParaRPr>
                    </a:p>
                    <a:p>
                      <a:pPr algn="l" fontAlgn="b"/>
                      <a:r>
                        <a:rPr lang="en-IN" sz="1200" b="0" i="0" u="none" strike="noStrike" dirty="0">
                          <a:solidFill>
                            <a:srgbClr val="000000"/>
                          </a:solidFill>
                          <a:effectLst/>
                          <a:latin typeface="Calibri"/>
                        </a:rPr>
                        <a:t>Smells like a product, claiming antibacterial activity and protection of health</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Calibri" panose="020F0502020204030204" pitchFamily="34" charset="0"/>
                        </a:rPr>
                        <a:t>18</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26</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28</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20</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29 a</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10003"/>
                  </a:ext>
                </a:extLst>
              </a:tr>
              <a:tr h="324431">
                <a:tc>
                  <a:txBody>
                    <a:bodyPr/>
                    <a:lstStyle/>
                    <a:p>
                      <a:pPr algn="l" fontAlgn="b"/>
                      <a:r>
                        <a:rPr lang="en-IN" sz="1600" b="1" i="0" u="none" strike="noStrike" dirty="0">
                          <a:solidFill>
                            <a:srgbClr val="000000"/>
                          </a:solidFill>
                          <a:effectLst/>
                          <a:latin typeface="Calibri"/>
                        </a:rPr>
                        <a:t>Experiential</a:t>
                      </a:r>
                      <a:endParaRPr lang="en-IN" sz="1600" b="0" i="0" u="none" strike="noStrike" dirty="0">
                        <a:solidFill>
                          <a:srgbClr val="000000"/>
                        </a:solidFill>
                        <a:effectLst/>
                        <a:latin typeface="Calibri"/>
                      </a:endParaRPr>
                    </a:p>
                    <a:p>
                      <a:pPr algn="l" fontAlgn="b"/>
                      <a:r>
                        <a:rPr lang="en-IN" sz="1200" b="0" i="0" u="none" strike="noStrike" dirty="0">
                          <a:solidFill>
                            <a:srgbClr val="000000"/>
                          </a:solidFill>
                          <a:effectLst/>
                          <a:latin typeface="Calibri"/>
                        </a:rPr>
                        <a:t>Gives me a special fragrance experience in the shower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19</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17</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5691">
                <a:tc>
                  <a:txBody>
                    <a:bodyPr/>
                    <a:lstStyle/>
                    <a:p>
                      <a:pPr algn="l" fontAlgn="b"/>
                      <a:r>
                        <a:rPr lang="en-IN" sz="1600" b="1" i="0" u="none" strike="noStrike" dirty="0">
                          <a:solidFill>
                            <a:srgbClr val="000000"/>
                          </a:solidFill>
                          <a:effectLst/>
                          <a:latin typeface="Calibri"/>
                        </a:rPr>
                        <a:t>Skin Care</a:t>
                      </a:r>
                      <a:endParaRPr lang="en-IN" sz="1600" b="0" i="0" u="none" strike="noStrike" dirty="0">
                        <a:solidFill>
                          <a:srgbClr val="000000"/>
                        </a:solidFill>
                        <a:effectLst/>
                        <a:latin typeface="Calibri"/>
                      </a:endParaRPr>
                    </a:p>
                    <a:p>
                      <a:pPr algn="l" fontAlgn="b"/>
                      <a:r>
                        <a:rPr lang="en-IN" sz="1200" b="0" i="0" u="none" strike="noStrike" dirty="0">
                          <a:solidFill>
                            <a:srgbClr val="000000"/>
                          </a:solidFill>
                          <a:effectLst/>
                          <a:latin typeface="Calibri"/>
                        </a:rPr>
                        <a:t>Will nourish and moisturize my skin</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26 E</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29</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38 a</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12</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400" b="0" i="0" u="none" strike="noStrike" dirty="0">
                          <a:solidFill>
                            <a:srgbClr val="000000"/>
                          </a:solidFill>
                          <a:effectLst/>
                          <a:latin typeface="Calibri" panose="020F0502020204030204" pitchFamily="34" charset="0"/>
                        </a:rPr>
                        <a:t>31</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25691">
                <a:tc>
                  <a:txBody>
                    <a:bodyPr/>
                    <a:lstStyle/>
                    <a:p>
                      <a:pPr algn="l" fontAlgn="b"/>
                      <a:r>
                        <a:rPr lang="en-IN" sz="1600" b="1" i="0" u="none" strike="noStrike" dirty="0">
                          <a:solidFill>
                            <a:srgbClr val="000000"/>
                          </a:solidFill>
                          <a:effectLst/>
                          <a:latin typeface="Calibri"/>
                        </a:rPr>
                        <a:t>Freshness</a:t>
                      </a:r>
                      <a:endParaRPr lang="en-IN" sz="1600" b="0" i="0" u="none" strike="noStrike" dirty="0">
                        <a:solidFill>
                          <a:srgbClr val="000000"/>
                        </a:solidFill>
                        <a:effectLst/>
                        <a:latin typeface="Calibri"/>
                      </a:endParaRPr>
                    </a:p>
                    <a:p>
                      <a:pPr algn="l" fontAlgn="b"/>
                      <a:r>
                        <a:rPr lang="en-IN" sz="1200" b="0" i="0" u="none" strike="noStrike" dirty="0">
                          <a:solidFill>
                            <a:srgbClr val="000000"/>
                          </a:solidFill>
                          <a:effectLst/>
                          <a:latin typeface="Calibri"/>
                        </a:rPr>
                        <a:t>Will provide me with a fresh feeling</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26</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30</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43 A</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r>
                        <a:rPr lang="en-US" sz="1400" b="0" i="0" u="none" strike="noStrike" dirty="0">
                          <a:solidFill>
                            <a:srgbClr val="000000"/>
                          </a:solidFill>
                          <a:effectLst/>
                          <a:latin typeface="Calibri" panose="020F0502020204030204" pitchFamily="34" charset="0"/>
                        </a:rPr>
                        <a:t>17</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19</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panose="020F0502020204030204" pitchFamily="34" charset="0"/>
                        </a:rPr>
                        <a:t>33</a:t>
                      </a:r>
                    </a:p>
                  </a:txBody>
                  <a:tcPr marL="6350" marR="6350" marT="635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49A47295-1E53-7435-8704-F04CE1D6AFE2}"/>
              </a:ext>
            </a:extLst>
          </p:cNvPr>
          <p:cNvSpPr txBox="1"/>
          <p:nvPr/>
        </p:nvSpPr>
        <p:spPr>
          <a:xfrm>
            <a:off x="211042" y="570773"/>
            <a:ext cx="1179343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PT52 performs significantly better than benchmark on </a:t>
            </a:r>
            <a:r>
              <a:rPr lang="en-IN" sz="1600" b="1" dirty="0">
                <a:latin typeface="Arial" panose="020B0604020202020204" pitchFamily="34" charset="0"/>
                <a:cs typeface="Arial" panose="020B0604020202020204" pitchFamily="34" charset="0"/>
              </a:rPr>
              <a:t>Skin Care </a:t>
            </a:r>
            <a:r>
              <a:rPr lang="en-IN" sz="1600" dirty="0">
                <a:latin typeface="Arial" panose="020B0604020202020204" pitchFamily="34" charset="0"/>
                <a:cs typeface="Arial" panose="020B0604020202020204" pitchFamily="34" charset="0"/>
              </a:rPr>
              <a:t>&amp; </a:t>
            </a:r>
            <a:r>
              <a:rPr lang="en-IN" sz="1600" b="1" dirty="0">
                <a:latin typeface="Arial" panose="020B0604020202020204" pitchFamily="34" charset="0"/>
                <a:cs typeface="Arial" panose="020B0604020202020204" pitchFamily="34" charset="0"/>
              </a:rPr>
              <a:t>Freshness </a:t>
            </a:r>
            <a:r>
              <a:rPr lang="en-IN" sz="1600" dirty="0">
                <a:latin typeface="Arial" panose="020B0604020202020204" pitchFamily="34" charset="0"/>
                <a:cs typeface="Arial" panose="020B0604020202020204" pitchFamily="34" charset="0"/>
              </a:rPr>
              <a:t>benefits.</a:t>
            </a:r>
          </a:p>
        </p:txBody>
      </p:sp>
      <p:sp>
        <p:nvSpPr>
          <p:cNvPr id="7" name="Rectangle 6">
            <a:extLst>
              <a:ext uri="{FF2B5EF4-FFF2-40B4-BE49-F238E27FC236}">
                <a16:creationId xmlns:a16="http://schemas.microsoft.com/office/drawing/2014/main" id="{5CFDC3E5-DE60-313D-16DE-4B09514DCD07}"/>
              </a:ext>
            </a:extLst>
          </p:cNvPr>
          <p:cNvSpPr/>
          <p:nvPr/>
        </p:nvSpPr>
        <p:spPr>
          <a:xfrm>
            <a:off x="6490920" y="6450622"/>
            <a:ext cx="1837749" cy="174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D567FC8-DDA3-2A5D-09F6-16EB201E8C04}"/>
              </a:ext>
            </a:extLst>
          </p:cNvPr>
          <p:cNvSpPr/>
          <p:nvPr/>
        </p:nvSpPr>
        <p:spPr>
          <a:xfrm>
            <a:off x="6496180" y="6634552"/>
            <a:ext cx="1837749" cy="17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95% LOC</a:t>
            </a:r>
            <a:endParaRPr lang="en-US" sz="11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FD873C4-A57F-620E-8865-EF271F3E66FD}"/>
              </a:ext>
            </a:extLst>
          </p:cNvPr>
          <p:cNvSpPr/>
          <p:nvPr/>
        </p:nvSpPr>
        <p:spPr>
          <a:xfrm>
            <a:off x="8356504" y="6445369"/>
            <a:ext cx="1837749" cy="174027"/>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superior at 90% LOC</a:t>
            </a:r>
            <a:endParaRPr lang="en-US" sz="1100"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2548AFB-AB2A-654E-A951-88AC6CC22193}"/>
              </a:ext>
            </a:extLst>
          </p:cNvPr>
          <p:cNvSpPr/>
          <p:nvPr/>
        </p:nvSpPr>
        <p:spPr>
          <a:xfrm>
            <a:off x="8361764" y="6629299"/>
            <a:ext cx="1837749" cy="1740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Sig. inferior at 90% LOC</a:t>
            </a:r>
            <a:endParaRPr lang="en-US" sz="1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383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4" name="Rectangle 3"/>
          <p:cNvSpPr/>
          <p:nvPr/>
        </p:nvSpPr>
        <p:spPr>
          <a:xfrm>
            <a:off x="394280" y="1121019"/>
            <a:ext cx="6580767" cy="3970318"/>
          </a:xfrm>
          <a:prstGeom prst="rect">
            <a:avLst/>
          </a:prstGeom>
          <a:solidFill>
            <a:schemeClr val="bg1"/>
          </a:solidFill>
        </p:spPr>
        <p:txBody>
          <a:bodyPr wrap="square">
            <a:spAutoFit/>
          </a:bodyPr>
          <a:lstStyle/>
          <a:p>
            <a:pPr marL="285750" indent="-285750">
              <a:spcBef>
                <a:spcPts val="1200"/>
              </a:spcBef>
              <a:spcAft>
                <a:spcPts val="600"/>
              </a:spcAft>
              <a:buFont typeface="Arial" panose="020B0604020202020204" pitchFamily="34" charset="0"/>
              <a:buChar char="•"/>
            </a:pPr>
            <a:r>
              <a:rPr lang="en-IN" sz="1600" dirty="0"/>
              <a:t>ABC is the market leader in the bar soap category in India.</a:t>
            </a:r>
          </a:p>
          <a:p>
            <a:pPr marL="285750" indent="-285750">
              <a:spcBef>
                <a:spcPts val="1200"/>
              </a:spcBef>
              <a:spcAft>
                <a:spcPts val="600"/>
              </a:spcAft>
              <a:buFont typeface="Arial" panose="020B0604020202020204" pitchFamily="34" charset="0"/>
              <a:buChar char="•"/>
            </a:pPr>
            <a:r>
              <a:rPr lang="en-IN" sz="1600" dirty="0"/>
              <a:t>In order to drive new product development within the category, being the market leader, ABC strives to come up with new product formulations along with new fragrances to provide a satisfactory usage experience for its consumers and sustain its leadership position in the market.</a:t>
            </a:r>
          </a:p>
          <a:p>
            <a:pPr marL="285750" indent="-285750">
              <a:spcBef>
                <a:spcPts val="1200"/>
              </a:spcBef>
              <a:spcAft>
                <a:spcPts val="600"/>
              </a:spcAft>
              <a:buFont typeface="Arial" panose="020B0604020202020204" pitchFamily="34" charset="0"/>
              <a:buChar char="•"/>
            </a:pPr>
            <a:r>
              <a:rPr lang="en-IN" sz="1600" dirty="0"/>
              <a:t>To that effect, ABC approached </a:t>
            </a:r>
            <a:r>
              <a:rPr lang="en-IN" sz="1600" dirty="0" err="1"/>
              <a:t>Firmenich</a:t>
            </a:r>
            <a:r>
              <a:rPr lang="en-IN" sz="1600" dirty="0"/>
              <a:t> to develop new fragrances for its bar soap</a:t>
            </a:r>
            <a:r>
              <a:rPr lang="en-IN" sz="1600" b="1" dirty="0"/>
              <a:t>.</a:t>
            </a:r>
          </a:p>
          <a:p>
            <a:pPr marL="285750" indent="-285750">
              <a:spcBef>
                <a:spcPts val="1200"/>
              </a:spcBef>
              <a:spcAft>
                <a:spcPts val="600"/>
              </a:spcAft>
              <a:buFont typeface="Arial" panose="020B0604020202020204" pitchFamily="34" charset="0"/>
              <a:buChar char="•"/>
            </a:pPr>
            <a:r>
              <a:rPr lang="en-IN" sz="1600" dirty="0" err="1"/>
              <a:t>Firmenich</a:t>
            </a:r>
            <a:r>
              <a:rPr lang="en-IN" sz="1600" dirty="0"/>
              <a:t> has developed 5 new fragrances which it wishes to evaluate against the benchmark fragrance through a consumer research.</a:t>
            </a:r>
          </a:p>
          <a:p>
            <a:pPr marL="285750" indent="-285750">
              <a:spcBef>
                <a:spcPts val="1200"/>
              </a:spcBef>
              <a:spcAft>
                <a:spcPts val="600"/>
              </a:spcAft>
              <a:buFont typeface="Arial" panose="020B0604020202020204" pitchFamily="34" charset="0"/>
              <a:buChar char="•"/>
            </a:pPr>
            <a:r>
              <a:rPr lang="en-IN" sz="1600" dirty="0"/>
              <a:t>This document contains the detailed findings of this research.</a:t>
            </a:r>
            <a:endParaRPr lang="en-US" sz="1600" dirty="0"/>
          </a:p>
        </p:txBody>
      </p:sp>
      <p:sp>
        <p:nvSpPr>
          <p:cNvPr id="9" name="Title 8"/>
          <p:cNvSpPr txBox="1">
            <a:spLocks/>
          </p:cNvSpPr>
          <p:nvPr/>
        </p:nvSpPr>
        <p:spPr>
          <a:xfrm>
            <a:off x="233391" y="169267"/>
            <a:ext cx="11539460" cy="453565"/>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SETTING THE CONTEXT / BUSINESS CHALLENGE</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6"/>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3</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pic>
        <p:nvPicPr>
          <p:cNvPr id="2" name="Picture 1">
            <a:extLst>
              <a:ext uri="{FF2B5EF4-FFF2-40B4-BE49-F238E27FC236}">
                <a16:creationId xmlns:a16="http://schemas.microsoft.com/office/drawing/2014/main" id="{0106D3F9-4865-DC14-8994-D45B7A4788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5015" r="25015"/>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72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11D9B0-2F13-B029-64B9-6C1C271B91A9}"/>
              </a:ext>
            </a:extLst>
          </p:cNvPr>
          <p:cNvGrpSpPr/>
          <p:nvPr/>
        </p:nvGrpSpPr>
        <p:grpSpPr>
          <a:xfrm>
            <a:off x="279" y="0"/>
            <a:ext cx="5554350"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5"/>
              <a:ext cx="3300640" cy="369332"/>
            </a:xfrm>
            <a:prstGeom prst="rect">
              <a:avLst/>
            </a:prstGeom>
            <a:grpFill/>
          </p:spPr>
          <p:txBody>
            <a:bodyPr wrap="square" rtlCol="0">
              <a:spAutoFit/>
            </a:bodyPr>
            <a:lstStyle/>
            <a:p>
              <a:r>
                <a:rPr lang="en-IN" dirty="0">
                  <a:solidFill>
                    <a:schemeClr val="bg1"/>
                  </a:solidFill>
                </a:rPr>
                <a:t>Fragrance Fit with product attributes (Neat out of box)</a:t>
              </a:r>
            </a:p>
          </p:txBody>
        </p:sp>
      </p:grpSp>
      <p:sp>
        <p:nvSpPr>
          <p:cNvPr id="10" name="AutoShape 3">
            <a:extLst>
              <a:ext uri="{FF2B5EF4-FFF2-40B4-BE49-F238E27FC236}">
                <a16:creationId xmlns:a16="http://schemas.microsoft.com/office/drawing/2014/main" id="{61367019-1E46-B5C5-DD3E-55B2D1299B6E}"/>
              </a:ext>
            </a:extLst>
          </p:cNvPr>
          <p:cNvSpPr>
            <a:spLocks noChangeAspect="1" noChangeArrowheads="1" noTextEdit="1"/>
          </p:cNvSpPr>
          <p:nvPr/>
        </p:nvSpPr>
        <p:spPr bwMode="auto">
          <a:xfrm>
            <a:off x="0" y="277813"/>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a:extLst>
              <a:ext uri="{FF2B5EF4-FFF2-40B4-BE49-F238E27FC236}">
                <a16:creationId xmlns:a16="http://schemas.microsoft.com/office/drawing/2014/main" id="{35463BEA-782B-57CA-C5C0-482BE24BDEBE}"/>
              </a:ext>
            </a:extLst>
          </p:cNvPr>
          <p:cNvSpPr>
            <a:spLocks noChangeArrowheads="1"/>
          </p:cNvSpPr>
          <p:nvPr/>
        </p:nvSpPr>
        <p:spPr bwMode="auto">
          <a:xfrm>
            <a:off x="47625" y="325438"/>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6">
            <a:extLst>
              <a:ext uri="{FF2B5EF4-FFF2-40B4-BE49-F238E27FC236}">
                <a16:creationId xmlns:a16="http://schemas.microsoft.com/office/drawing/2014/main" id="{4CCDE8BD-81D0-7184-9820-2AA5AEC3631D}"/>
              </a:ext>
            </a:extLst>
          </p:cNvPr>
          <p:cNvSpPr>
            <a:spLocks noChangeArrowheads="1"/>
          </p:cNvSpPr>
          <p:nvPr/>
        </p:nvSpPr>
        <p:spPr bwMode="auto">
          <a:xfrm>
            <a:off x="47625" y="885768"/>
            <a:ext cx="12106275" cy="5961118"/>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9">
            <a:extLst>
              <a:ext uri="{FF2B5EF4-FFF2-40B4-BE49-F238E27FC236}">
                <a16:creationId xmlns:a16="http://schemas.microsoft.com/office/drawing/2014/main" id="{CF946F16-C298-4416-8AE8-0BBA79F8A9C9}"/>
              </a:ext>
            </a:extLst>
          </p:cNvPr>
          <p:cNvSpPr>
            <a:spLocks noChangeArrowheads="1"/>
          </p:cNvSpPr>
          <p:nvPr/>
        </p:nvSpPr>
        <p:spPr bwMode="auto">
          <a:xfrm>
            <a:off x="2998788" y="6203949"/>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7" name="Rectangle 10">
            <a:extLst>
              <a:ext uri="{FF2B5EF4-FFF2-40B4-BE49-F238E27FC236}">
                <a16:creationId xmlns:a16="http://schemas.microsoft.com/office/drawing/2014/main" id="{832498E4-05B3-1655-592A-D9579B411750}"/>
              </a:ext>
            </a:extLst>
          </p:cNvPr>
          <p:cNvSpPr>
            <a:spLocks noChangeArrowheads="1"/>
          </p:cNvSpPr>
          <p:nvPr/>
        </p:nvSpPr>
        <p:spPr bwMode="auto">
          <a:xfrm>
            <a:off x="2998788" y="6203949"/>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1">
            <a:extLst>
              <a:ext uri="{FF2B5EF4-FFF2-40B4-BE49-F238E27FC236}">
                <a16:creationId xmlns:a16="http://schemas.microsoft.com/office/drawing/2014/main" id="{1D045B97-7152-41F1-567A-8ACC4E05652E}"/>
              </a:ext>
            </a:extLst>
          </p:cNvPr>
          <p:cNvSpPr>
            <a:spLocks noChangeArrowheads="1"/>
          </p:cNvSpPr>
          <p:nvPr/>
        </p:nvSpPr>
        <p:spPr bwMode="auto">
          <a:xfrm>
            <a:off x="2874963" y="5994399"/>
            <a:ext cx="36067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7F0000"/>
                </a:solidFill>
                <a:effectLst/>
                <a:highlight>
                  <a:srgbClr val="FFFF00"/>
                </a:highlight>
                <a:latin typeface="Arial" panose="020B0604020202020204" pitchFamily="34" charset="0"/>
              </a:rPr>
              <a:t>GV45</a:t>
            </a:r>
            <a:endParaRPr kumimoji="0" lang="en-US" altLang="en-US" sz="2400" b="1" i="0" u="none" strike="noStrike" cap="none" normalizeH="0" baseline="0">
              <a:ln>
                <a:noFill/>
              </a:ln>
              <a:solidFill>
                <a:schemeClr val="tx1"/>
              </a:solidFill>
              <a:effectLst/>
              <a:highlight>
                <a:srgbClr val="FFFF00"/>
              </a:highlight>
              <a:latin typeface="Arial" panose="020B0604020202020204" pitchFamily="34" charset="0"/>
            </a:endParaRPr>
          </a:p>
        </p:txBody>
      </p:sp>
      <p:sp>
        <p:nvSpPr>
          <p:cNvPr id="19" name="Rectangle 12">
            <a:extLst>
              <a:ext uri="{FF2B5EF4-FFF2-40B4-BE49-F238E27FC236}">
                <a16:creationId xmlns:a16="http://schemas.microsoft.com/office/drawing/2014/main" id="{BA2A6B5E-FB9F-3771-D443-C8BA758FA135}"/>
              </a:ext>
            </a:extLst>
          </p:cNvPr>
          <p:cNvSpPr>
            <a:spLocks noChangeArrowheads="1"/>
          </p:cNvSpPr>
          <p:nvPr/>
        </p:nvSpPr>
        <p:spPr bwMode="auto">
          <a:xfrm>
            <a:off x="3651250" y="1254124"/>
            <a:ext cx="9366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3">
            <a:extLst>
              <a:ext uri="{FF2B5EF4-FFF2-40B4-BE49-F238E27FC236}">
                <a16:creationId xmlns:a16="http://schemas.microsoft.com/office/drawing/2014/main" id="{94D26669-54DD-2FF9-17A9-CD1BA88782FC}"/>
              </a:ext>
            </a:extLst>
          </p:cNvPr>
          <p:cNvSpPr>
            <a:spLocks noChangeArrowheads="1"/>
          </p:cNvSpPr>
          <p:nvPr/>
        </p:nvSpPr>
        <p:spPr bwMode="auto">
          <a:xfrm>
            <a:off x="3651250" y="1254124"/>
            <a:ext cx="93663"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1" name="Rectangle 14">
            <a:extLst>
              <a:ext uri="{FF2B5EF4-FFF2-40B4-BE49-F238E27FC236}">
                <a16:creationId xmlns:a16="http://schemas.microsoft.com/office/drawing/2014/main" id="{C61E687F-E4B1-010A-72F6-14D3D4456218}"/>
              </a:ext>
            </a:extLst>
          </p:cNvPr>
          <p:cNvSpPr>
            <a:spLocks noChangeArrowheads="1"/>
          </p:cNvSpPr>
          <p:nvPr/>
        </p:nvSpPr>
        <p:spPr bwMode="auto">
          <a:xfrm>
            <a:off x="3536950" y="1046161"/>
            <a:ext cx="3382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7F0000"/>
                </a:solidFill>
                <a:effectLst/>
                <a:highlight>
                  <a:srgbClr val="FFFF00"/>
                </a:highlight>
                <a:latin typeface="Arial" panose="020B0604020202020204" pitchFamily="34" charset="0"/>
              </a:rPr>
              <a:t>FE15</a:t>
            </a:r>
            <a:endPar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22" name="Rectangle 15">
            <a:extLst>
              <a:ext uri="{FF2B5EF4-FFF2-40B4-BE49-F238E27FC236}">
                <a16:creationId xmlns:a16="http://schemas.microsoft.com/office/drawing/2014/main" id="{382A7D08-87C1-3E42-1EA2-B1FF9B212C53}"/>
              </a:ext>
            </a:extLst>
          </p:cNvPr>
          <p:cNvSpPr>
            <a:spLocks noChangeArrowheads="1"/>
          </p:cNvSpPr>
          <p:nvPr/>
        </p:nvSpPr>
        <p:spPr bwMode="auto">
          <a:xfrm>
            <a:off x="4038600" y="4452936"/>
            <a:ext cx="95250"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Rectangle 16">
            <a:extLst>
              <a:ext uri="{FF2B5EF4-FFF2-40B4-BE49-F238E27FC236}">
                <a16:creationId xmlns:a16="http://schemas.microsoft.com/office/drawing/2014/main" id="{2A827F19-ADD2-3812-0E80-CC08E68DBE76}"/>
              </a:ext>
            </a:extLst>
          </p:cNvPr>
          <p:cNvSpPr>
            <a:spLocks noChangeArrowheads="1"/>
          </p:cNvSpPr>
          <p:nvPr/>
        </p:nvSpPr>
        <p:spPr bwMode="auto">
          <a:xfrm>
            <a:off x="4038600" y="4452936"/>
            <a:ext cx="95250" cy="95250"/>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17">
            <a:extLst>
              <a:ext uri="{FF2B5EF4-FFF2-40B4-BE49-F238E27FC236}">
                <a16:creationId xmlns:a16="http://schemas.microsoft.com/office/drawing/2014/main" id="{74715022-04DA-651E-7D2E-DCF3A9A899FE}"/>
              </a:ext>
            </a:extLst>
          </p:cNvPr>
          <p:cNvSpPr>
            <a:spLocks noChangeArrowheads="1"/>
          </p:cNvSpPr>
          <p:nvPr/>
        </p:nvSpPr>
        <p:spPr bwMode="auto">
          <a:xfrm>
            <a:off x="3916363" y="4613274"/>
            <a:ext cx="36067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7F0000"/>
                </a:solidFill>
                <a:effectLst/>
                <a:highlight>
                  <a:srgbClr val="FFFF00"/>
                </a:highlight>
                <a:latin typeface="Arial" panose="020B0604020202020204" pitchFamily="34" charset="0"/>
              </a:rPr>
              <a:t>ML03</a:t>
            </a:r>
            <a:endParaRPr kumimoji="0" lang="en-US" altLang="en-US" sz="2400" b="1" i="0" u="none" strike="noStrike" cap="none" normalizeH="0" baseline="0">
              <a:ln>
                <a:noFill/>
              </a:ln>
              <a:solidFill>
                <a:schemeClr val="tx1"/>
              </a:solidFill>
              <a:effectLst/>
              <a:highlight>
                <a:srgbClr val="FFFF00"/>
              </a:highlight>
              <a:latin typeface="Arial" panose="020B0604020202020204" pitchFamily="34" charset="0"/>
            </a:endParaRPr>
          </a:p>
        </p:txBody>
      </p:sp>
      <p:sp>
        <p:nvSpPr>
          <p:cNvPr id="25" name="Rectangle 18">
            <a:extLst>
              <a:ext uri="{FF2B5EF4-FFF2-40B4-BE49-F238E27FC236}">
                <a16:creationId xmlns:a16="http://schemas.microsoft.com/office/drawing/2014/main" id="{4853534E-CB3B-714B-8E04-69FAB64414BB}"/>
              </a:ext>
            </a:extLst>
          </p:cNvPr>
          <p:cNvSpPr>
            <a:spLocks noChangeArrowheads="1"/>
          </p:cNvSpPr>
          <p:nvPr/>
        </p:nvSpPr>
        <p:spPr bwMode="auto">
          <a:xfrm>
            <a:off x="7443788" y="3867149"/>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19">
            <a:extLst>
              <a:ext uri="{FF2B5EF4-FFF2-40B4-BE49-F238E27FC236}">
                <a16:creationId xmlns:a16="http://schemas.microsoft.com/office/drawing/2014/main" id="{EBACAE5A-C87D-DDBD-4D52-5D3F2CDE2829}"/>
              </a:ext>
            </a:extLst>
          </p:cNvPr>
          <p:cNvSpPr>
            <a:spLocks noChangeArrowheads="1"/>
          </p:cNvSpPr>
          <p:nvPr/>
        </p:nvSpPr>
        <p:spPr bwMode="auto">
          <a:xfrm>
            <a:off x="7443788" y="3867149"/>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0">
            <a:extLst>
              <a:ext uri="{FF2B5EF4-FFF2-40B4-BE49-F238E27FC236}">
                <a16:creationId xmlns:a16="http://schemas.microsoft.com/office/drawing/2014/main" id="{B7D7FF56-3110-E5D2-9352-AE989F39034E}"/>
              </a:ext>
            </a:extLst>
          </p:cNvPr>
          <p:cNvSpPr>
            <a:spLocks noChangeArrowheads="1"/>
          </p:cNvSpPr>
          <p:nvPr/>
        </p:nvSpPr>
        <p:spPr bwMode="auto">
          <a:xfrm>
            <a:off x="7661275" y="3827461"/>
            <a:ext cx="3382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7F0000"/>
                </a:solidFill>
                <a:effectLst/>
                <a:highlight>
                  <a:srgbClr val="FFFF00"/>
                </a:highlight>
                <a:latin typeface="Arial" panose="020B0604020202020204" pitchFamily="34" charset="0"/>
              </a:rPr>
              <a:t>PT52</a:t>
            </a:r>
            <a:endParaRPr kumimoji="0" lang="en-US" altLang="en-US" sz="2400" b="1" i="0" u="none" strike="noStrike" cap="none" normalizeH="0" baseline="0">
              <a:ln>
                <a:noFill/>
              </a:ln>
              <a:solidFill>
                <a:schemeClr val="tx1"/>
              </a:solidFill>
              <a:effectLst/>
              <a:highlight>
                <a:srgbClr val="FFFF00"/>
              </a:highlight>
              <a:latin typeface="Arial" panose="020B0604020202020204" pitchFamily="34" charset="0"/>
            </a:endParaRPr>
          </a:p>
        </p:txBody>
      </p:sp>
      <p:sp>
        <p:nvSpPr>
          <p:cNvPr id="28" name="Rectangle 21">
            <a:extLst>
              <a:ext uri="{FF2B5EF4-FFF2-40B4-BE49-F238E27FC236}">
                <a16:creationId xmlns:a16="http://schemas.microsoft.com/office/drawing/2014/main" id="{2B4AA130-6696-0275-AC5C-83D7450A4CAE}"/>
              </a:ext>
            </a:extLst>
          </p:cNvPr>
          <p:cNvSpPr>
            <a:spLocks noChangeArrowheads="1"/>
          </p:cNvSpPr>
          <p:nvPr/>
        </p:nvSpPr>
        <p:spPr bwMode="auto">
          <a:xfrm>
            <a:off x="2970213" y="4368799"/>
            <a:ext cx="9366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2">
            <a:extLst>
              <a:ext uri="{FF2B5EF4-FFF2-40B4-BE49-F238E27FC236}">
                <a16:creationId xmlns:a16="http://schemas.microsoft.com/office/drawing/2014/main" id="{8512A167-340F-548C-F680-1161BB5746DC}"/>
              </a:ext>
            </a:extLst>
          </p:cNvPr>
          <p:cNvSpPr>
            <a:spLocks noChangeArrowheads="1"/>
          </p:cNvSpPr>
          <p:nvPr/>
        </p:nvSpPr>
        <p:spPr bwMode="auto">
          <a:xfrm>
            <a:off x="2970213" y="4368799"/>
            <a:ext cx="93663"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3">
            <a:extLst>
              <a:ext uri="{FF2B5EF4-FFF2-40B4-BE49-F238E27FC236}">
                <a16:creationId xmlns:a16="http://schemas.microsoft.com/office/drawing/2014/main" id="{C141A256-1069-BD17-A842-84F57E3C0A87}"/>
              </a:ext>
            </a:extLst>
          </p:cNvPr>
          <p:cNvSpPr>
            <a:spLocks noChangeArrowheads="1"/>
          </p:cNvSpPr>
          <p:nvPr/>
        </p:nvSpPr>
        <p:spPr bwMode="auto">
          <a:xfrm>
            <a:off x="2855913" y="4159249"/>
            <a:ext cx="34624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7F0000"/>
                </a:solidFill>
                <a:effectLst/>
                <a:highlight>
                  <a:srgbClr val="FFFF00"/>
                </a:highlight>
                <a:latin typeface="Arial" panose="020B0604020202020204" pitchFamily="34" charset="0"/>
              </a:rPr>
              <a:t>SP27</a:t>
            </a:r>
            <a:endParaRPr kumimoji="0" lang="en-US" altLang="en-US" sz="2400" b="1" i="0" u="none" strike="noStrike" cap="none" normalizeH="0" baseline="0">
              <a:ln>
                <a:noFill/>
              </a:ln>
              <a:solidFill>
                <a:schemeClr val="tx1"/>
              </a:solidFill>
              <a:effectLst/>
              <a:highlight>
                <a:srgbClr val="FFFF00"/>
              </a:highlight>
              <a:latin typeface="Arial" panose="020B0604020202020204" pitchFamily="34" charset="0"/>
            </a:endParaRPr>
          </a:p>
        </p:txBody>
      </p:sp>
      <p:sp>
        <p:nvSpPr>
          <p:cNvPr id="31" name="Rectangle 24">
            <a:extLst>
              <a:ext uri="{FF2B5EF4-FFF2-40B4-BE49-F238E27FC236}">
                <a16:creationId xmlns:a16="http://schemas.microsoft.com/office/drawing/2014/main" id="{8B2EA9EA-2958-0226-2B96-C3C744A298FF}"/>
              </a:ext>
            </a:extLst>
          </p:cNvPr>
          <p:cNvSpPr>
            <a:spLocks noChangeArrowheads="1"/>
          </p:cNvSpPr>
          <p:nvPr/>
        </p:nvSpPr>
        <p:spPr bwMode="auto">
          <a:xfrm>
            <a:off x="5627688" y="5835649"/>
            <a:ext cx="95250"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5">
            <a:extLst>
              <a:ext uri="{FF2B5EF4-FFF2-40B4-BE49-F238E27FC236}">
                <a16:creationId xmlns:a16="http://schemas.microsoft.com/office/drawing/2014/main" id="{A2C05F6C-D711-1CD1-A305-4F9DB6BAD9E3}"/>
              </a:ext>
            </a:extLst>
          </p:cNvPr>
          <p:cNvSpPr>
            <a:spLocks noChangeArrowheads="1"/>
          </p:cNvSpPr>
          <p:nvPr/>
        </p:nvSpPr>
        <p:spPr bwMode="auto">
          <a:xfrm>
            <a:off x="5627688" y="5835649"/>
            <a:ext cx="95250" cy="93663"/>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3" name="Rectangle 26">
            <a:extLst>
              <a:ext uri="{FF2B5EF4-FFF2-40B4-BE49-F238E27FC236}">
                <a16:creationId xmlns:a16="http://schemas.microsoft.com/office/drawing/2014/main" id="{E670A884-1FEC-AEFC-D4C7-933F1474A341}"/>
              </a:ext>
            </a:extLst>
          </p:cNvPr>
          <p:cNvSpPr>
            <a:spLocks noChangeArrowheads="1"/>
          </p:cNvSpPr>
          <p:nvPr/>
        </p:nvSpPr>
        <p:spPr bwMode="auto">
          <a:xfrm>
            <a:off x="5242365" y="5824536"/>
            <a:ext cx="3382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7F0000"/>
                </a:solidFill>
                <a:effectLst/>
                <a:highlight>
                  <a:srgbClr val="FFFF00"/>
                </a:highlight>
                <a:latin typeface="Arial" panose="020B0604020202020204" pitchFamily="34" charset="0"/>
              </a:rPr>
              <a:t>ST69</a:t>
            </a:r>
            <a:endPar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34" name="Line 27">
            <a:extLst>
              <a:ext uri="{FF2B5EF4-FFF2-40B4-BE49-F238E27FC236}">
                <a16:creationId xmlns:a16="http://schemas.microsoft.com/office/drawing/2014/main" id="{3BF157B4-156B-3152-6836-7C4C33F1B548}"/>
              </a:ext>
            </a:extLst>
          </p:cNvPr>
          <p:cNvSpPr>
            <a:spLocks noChangeShapeType="1"/>
          </p:cNvSpPr>
          <p:nvPr/>
        </p:nvSpPr>
        <p:spPr bwMode="auto">
          <a:xfrm flipH="1">
            <a:off x="4086225" y="4378324"/>
            <a:ext cx="415925" cy="746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5" name="Oval 28">
            <a:extLst>
              <a:ext uri="{FF2B5EF4-FFF2-40B4-BE49-F238E27FC236}">
                <a16:creationId xmlns:a16="http://schemas.microsoft.com/office/drawing/2014/main" id="{A0D390BA-4BFA-38D7-10DD-6DE057C84A41}"/>
              </a:ext>
            </a:extLst>
          </p:cNvPr>
          <p:cNvSpPr>
            <a:spLocks noChangeArrowheads="1"/>
          </p:cNvSpPr>
          <p:nvPr/>
        </p:nvSpPr>
        <p:spPr bwMode="auto">
          <a:xfrm>
            <a:off x="4038600" y="440531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6" name="Oval 29">
            <a:extLst>
              <a:ext uri="{FF2B5EF4-FFF2-40B4-BE49-F238E27FC236}">
                <a16:creationId xmlns:a16="http://schemas.microsoft.com/office/drawing/2014/main" id="{1529D1AD-813F-9CC4-9755-B2B343CA4311}"/>
              </a:ext>
            </a:extLst>
          </p:cNvPr>
          <p:cNvSpPr>
            <a:spLocks noChangeArrowheads="1"/>
          </p:cNvSpPr>
          <p:nvPr/>
        </p:nvSpPr>
        <p:spPr bwMode="auto">
          <a:xfrm>
            <a:off x="4038600" y="440531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7" name="Rectangle 30">
            <a:extLst>
              <a:ext uri="{FF2B5EF4-FFF2-40B4-BE49-F238E27FC236}">
                <a16:creationId xmlns:a16="http://schemas.microsoft.com/office/drawing/2014/main" id="{3F171692-7D1D-590A-C8AF-6E0083D9BA5A}"/>
              </a:ext>
            </a:extLst>
          </p:cNvPr>
          <p:cNvSpPr>
            <a:spLocks noChangeArrowheads="1"/>
          </p:cNvSpPr>
          <p:nvPr/>
        </p:nvSpPr>
        <p:spPr bwMode="auto">
          <a:xfrm>
            <a:off x="3357563" y="4244974"/>
            <a:ext cx="120706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Might dry out my skin</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38" name="Line 31">
            <a:extLst>
              <a:ext uri="{FF2B5EF4-FFF2-40B4-BE49-F238E27FC236}">
                <a16:creationId xmlns:a16="http://schemas.microsoft.com/office/drawing/2014/main" id="{37D5E9D2-1E61-FB8D-CBFA-C044A4F8738C}"/>
              </a:ext>
            </a:extLst>
          </p:cNvPr>
          <p:cNvSpPr>
            <a:spLocks noChangeShapeType="1"/>
          </p:cNvSpPr>
          <p:nvPr/>
        </p:nvSpPr>
        <p:spPr bwMode="auto">
          <a:xfrm flipV="1">
            <a:off x="4502150" y="3771899"/>
            <a:ext cx="2033588" cy="606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39" name="Oval 32">
            <a:extLst>
              <a:ext uri="{FF2B5EF4-FFF2-40B4-BE49-F238E27FC236}">
                <a16:creationId xmlns:a16="http://schemas.microsoft.com/office/drawing/2014/main" id="{874A6FCD-6704-5FE3-DD13-5D8AF15F1675}"/>
              </a:ext>
            </a:extLst>
          </p:cNvPr>
          <p:cNvSpPr>
            <a:spLocks noChangeArrowheads="1"/>
          </p:cNvSpPr>
          <p:nvPr/>
        </p:nvSpPr>
        <p:spPr bwMode="auto">
          <a:xfrm>
            <a:off x="6488113" y="3724274"/>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Oval 33">
            <a:extLst>
              <a:ext uri="{FF2B5EF4-FFF2-40B4-BE49-F238E27FC236}">
                <a16:creationId xmlns:a16="http://schemas.microsoft.com/office/drawing/2014/main" id="{492852DE-92D1-D417-26EB-7D9A3ACA26A4}"/>
              </a:ext>
            </a:extLst>
          </p:cNvPr>
          <p:cNvSpPr>
            <a:spLocks noChangeArrowheads="1"/>
          </p:cNvSpPr>
          <p:nvPr/>
        </p:nvSpPr>
        <p:spPr bwMode="auto">
          <a:xfrm>
            <a:off x="6488113" y="3724274"/>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1" name="Rectangle 34">
            <a:extLst>
              <a:ext uri="{FF2B5EF4-FFF2-40B4-BE49-F238E27FC236}">
                <a16:creationId xmlns:a16="http://schemas.microsoft.com/office/drawing/2014/main" id="{A24A9829-3B90-8A7F-B8F6-CAED051D30EC}"/>
              </a:ext>
            </a:extLst>
          </p:cNvPr>
          <p:cNvSpPr>
            <a:spLocks noChangeArrowheads="1"/>
          </p:cNvSpPr>
          <p:nvPr/>
        </p:nvSpPr>
        <p:spPr bwMode="auto">
          <a:xfrm>
            <a:off x="6659563" y="3619499"/>
            <a:ext cx="200856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Shower in evening before go to bed</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42" name="Line 35">
            <a:extLst>
              <a:ext uri="{FF2B5EF4-FFF2-40B4-BE49-F238E27FC236}">
                <a16:creationId xmlns:a16="http://schemas.microsoft.com/office/drawing/2014/main" id="{6E641BAF-488C-48A7-4B2F-96B21C4AAB8A}"/>
              </a:ext>
            </a:extLst>
          </p:cNvPr>
          <p:cNvSpPr>
            <a:spLocks noChangeShapeType="1"/>
          </p:cNvSpPr>
          <p:nvPr/>
        </p:nvSpPr>
        <p:spPr bwMode="auto">
          <a:xfrm flipV="1">
            <a:off x="4502150" y="2503486"/>
            <a:ext cx="179388" cy="18748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3" name="Oval 36">
            <a:extLst>
              <a:ext uri="{FF2B5EF4-FFF2-40B4-BE49-F238E27FC236}">
                <a16:creationId xmlns:a16="http://schemas.microsoft.com/office/drawing/2014/main" id="{C379A762-EC70-4F37-89FD-04E07DA11583}"/>
              </a:ext>
            </a:extLst>
          </p:cNvPr>
          <p:cNvSpPr>
            <a:spLocks noChangeArrowheads="1"/>
          </p:cNvSpPr>
          <p:nvPr/>
        </p:nvSpPr>
        <p:spPr bwMode="auto">
          <a:xfrm>
            <a:off x="4633913" y="2455861"/>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Oval 37">
            <a:extLst>
              <a:ext uri="{FF2B5EF4-FFF2-40B4-BE49-F238E27FC236}">
                <a16:creationId xmlns:a16="http://schemas.microsoft.com/office/drawing/2014/main" id="{97B2266A-232E-425A-69AA-5FFFFE53922F}"/>
              </a:ext>
            </a:extLst>
          </p:cNvPr>
          <p:cNvSpPr>
            <a:spLocks noChangeArrowheads="1"/>
          </p:cNvSpPr>
          <p:nvPr/>
        </p:nvSpPr>
        <p:spPr bwMode="auto">
          <a:xfrm>
            <a:off x="4633913" y="2455861"/>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5" name="Rectangle 38">
            <a:extLst>
              <a:ext uri="{FF2B5EF4-FFF2-40B4-BE49-F238E27FC236}">
                <a16:creationId xmlns:a16="http://schemas.microsoft.com/office/drawing/2014/main" id="{BF6675AC-B4AA-AFA9-A988-C9E99CE0E8FF}"/>
              </a:ext>
            </a:extLst>
          </p:cNvPr>
          <p:cNvSpPr>
            <a:spLocks noChangeArrowheads="1"/>
          </p:cNvSpPr>
          <p:nvPr/>
        </p:nvSpPr>
        <p:spPr bwMode="auto">
          <a:xfrm>
            <a:off x="4389438" y="2276474"/>
            <a:ext cx="7341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Will relax me</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46" name="Line 39">
            <a:extLst>
              <a:ext uri="{FF2B5EF4-FFF2-40B4-BE49-F238E27FC236}">
                <a16:creationId xmlns:a16="http://schemas.microsoft.com/office/drawing/2014/main" id="{8B8B7770-FF74-3D7B-F233-79D501A32834}"/>
              </a:ext>
            </a:extLst>
          </p:cNvPr>
          <p:cNvSpPr>
            <a:spLocks noChangeShapeType="1"/>
          </p:cNvSpPr>
          <p:nvPr/>
        </p:nvSpPr>
        <p:spPr bwMode="auto">
          <a:xfrm flipV="1">
            <a:off x="4502150" y="3422649"/>
            <a:ext cx="633413" cy="9556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7" name="Oval 40">
            <a:extLst>
              <a:ext uri="{FF2B5EF4-FFF2-40B4-BE49-F238E27FC236}">
                <a16:creationId xmlns:a16="http://schemas.microsoft.com/office/drawing/2014/main" id="{4F9B04CA-6AB4-0247-9A1F-45CC18B04DBF}"/>
              </a:ext>
            </a:extLst>
          </p:cNvPr>
          <p:cNvSpPr>
            <a:spLocks noChangeArrowheads="1"/>
          </p:cNvSpPr>
          <p:nvPr/>
        </p:nvSpPr>
        <p:spPr bwMode="auto">
          <a:xfrm>
            <a:off x="5087938" y="3375024"/>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8" name="Oval 41">
            <a:extLst>
              <a:ext uri="{FF2B5EF4-FFF2-40B4-BE49-F238E27FC236}">
                <a16:creationId xmlns:a16="http://schemas.microsoft.com/office/drawing/2014/main" id="{5528BDAB-EA7D-C0D0-86E9-8B95DD641EB3}"/>
              </a:ext>
            </a:extLst>
          </p:cNvPr>
          <p:cNvSpPr>
            <a:spLocks noChangeArrowheads="1"/>
          </p:cNvSpPr>
          <p:nvPr/>
        </p:nvSpPr>
        <p:spPr bwMode="auto">
          <a:xfrm>
            <a:off x="5087938" y="3375024"/>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9" name="Rectangle 42">
            <a:extLst>
              <a:ext uri="{FF2B5EF4-FFF2-40B4-BE49-F238E27FC236}">
                <a16:creationId xmlns:a16="http://schemas.microsoft.com/office/drawing/2014/main" id="{064EB81E-38FD-1C60-1626-30030A9B5C81}"/>
              </a:ext>
            </a:extLst>
          </p:cNvPr>
          <p:cNvSpPr>
            <a:spLocks noChangeArrowheads="1"/>
          </p:cNvSpPr>
          <p:nvPr/>
        </p:nvSpPr>
        <p:spPr bwMode="auto">
          <a:xfrm>
            <a:off x="4681538" y="3165474"/>
            <a:ext cx="12775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Used for sensitive skin</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50" name="Line 43">
            <a:extLst>
              <a:ext uri="{FF2B5EF4-FFF2-40B4-BE49-F238E27FC236}">
                <a16:creationId xmlns:a16="http://schemas.microsoft.com/office/drawing/2014/main" id="{322C8CC6-BF07-3B9C-7B66-6BA9913272EC}"/>
              </a:ext>
            </a:extLst>
          </p:cNvPr>
          <p:cNvSpPr>
            <a:spLocks noChangeShapeType="1"/>
          </p:cNvSpPr>
          <p:nvPr/>
        </p:nvSpPr>
        <p:spPr bwMode="auto">
          <a:xfrm flipH="1" flipV="1">
            <a:off x="4189413" y="3771899"/>
            <a:ext cx="312738" cy="60642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51" name="Oval 44">
            <a:extLst>
              <a:ext uri="{FF2B5EF4-FFF2-40B4-BE49-F238E27FC236}">
                <a16:creationId xmlns:a16="http://schemas.microsoft.com/office/drawing/2014/main" id="{455DCDED-E539-39C3-9832-8F144E38638A}"/>
              </a:ext>
            </a:extLst>
          </p:cNvPr>
          <p:cNvSpPr>
            <a:spLocks noChangeArrowheads="1"/>
          </p:cNvSpPr>
          <p:nvPr/>
        </p:nvSpPr>
        <p:spPr bwMode="auto">
          <a:xfrm>
            <a:off x="4143375" y="372427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52" name="Oval 45">
            <a:extLst>
              <a:ext uri="{FF2B5EF4-FFF2-40B4-BE49-F238E27FC236}">
                <a16:creationId xmlns:a16="http://schemas.microsoft.com/office/drawing/2014/main" id="{3352B719-DCA6-2924-41B3-AC9EE0277E36}"/>
              </a:ext>
            </a:extLst>
          </p:cNvPr>
          <p:cNvSpPr>
            <a:spLocks noChangeArrowheads="1"/>
          </p:cNvSpPr>
          <p:nvPr/>
        </p:nvSpPr>
        <p:spPr bwMode="auto">
          <a:xfrm>
            <a:off x="4143375" y="372427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53" name="Rectangle 46">
            <a:extLst>
              <a:ext uri="{FF2B5EF4-FFF2-40B4-BE49-F238E27FC236}">
                <a16:creationId xmlns:a16="http://schemas.microsoft.com/office/drawing/2014/main" id="{428A15B5-1D2F-F601-8A46-9128FDDDD5ED}"/>
              </a:ext>
            </a:extLst>
          </p:cNvPr>
          <p:cNvSpPr>
            <a:spLocks noChangeArrowheads="1"/>
          </p:cNvSpPr>
          <p:nvPr/>
        </p:nvSpPr>
        <p:spPr bwMode="auto">
          <a:xfrm>
            <a:off x="3225800" y="3638549"/>
            <a:ext cx="9650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Gives me energy</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54" name="Line 47">
            <a:extLst>
              <a:ext uri="{FF2B5EF4-FFF2-40B4-BE49-F238E27FC236}">
                <a16:creationId xmlns:a16="http://schemas.microsoft.com/office/drawing/2014/main" id="{F2B44469-2A15-BFC0-C290-D806796E9E42}"/>
              </a:ext>
            </a:extLst>
          </p:cNvPr>
          <p:cNvSpPr>
            <a:spLocks noChangeShapeType="1"/>
          </p:cNvSpPr>
          <p:nvPr/>
        </p:nvSpPr>
        <p:spPr bwMode="auto">
          <a:xfrm>
            <a:off x="4502150" y="4378324"/>
            <a:ext cx="3319463" cy="36830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55" name="Oval 48">
            <a:extLst>
              <a:ext uri="{FF2B5EF4-FFF2-40B4-BE49-F238E27FC236}">
                <a16:creationId xmlns:a16="http://schemas.microsoft.com/office/drawing/2014/main" id="{B766B386-0A80-E635-EBD0-352B1BFD5FDE}"/>
              </a:ext>
            </a:extLst>
          </p:cNvPr>
          <p:cNvSpPr>
            <a:spLocks noChangeArrowheads="1"/>
          </p:cNvSpPr>
          <p:nvPr/>
        </p:nvSpPr>
        <p:spPr bwMode="auto">
          <a:xfrm>
            <a:off x="7775575" y="4698999"/>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b="1"/>
          </a:p>
        </p:txBody>
      </p:sp>
      <p:sp>
        <p:nvSpPr>
          <p:cNvPr id="56" name="Oval 49">
            <a:extLst>
              <a:ext uri="{FF2B5EF4-FFF2-40B4-BE49-F238E27FC236}">
                <a16:creationId xmlns:a16="http://schemas.microsoft.com/office/drawing/2014/main" id="{99D04E97-C3EB-CBA7-D88E-7E67872C3AB3}"/>
              </a:ext>
            </a:extLst>
          </p:cNvPr>
          <p:cNvSpPr>
            <a:spLocks noChangeArrowheads="1"/>
          </p:cNvSpPr>
          <p:nvPr/>
        </p:nvSpPr>
        <p:spPr bwMode="auto">
          <a:xfrm>
            <a:off x="7775575" y="4698999"/>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57" name="Rectangle 50">
            <a:extLst>
              <a:ext uri="{FF2B5EF4-FFF2-40B4-BE49-F238E27FC236}">
                <a16:creationId xmlns:a16="http://schemas.microsoft.com/office/drawing/2014/main" id="{0B0AEDB3-DE51-5BAD-E872-25A345C9AA84}"/>
              </a:ext>
            </a:extLst>
          </p:cNvPr>
          <p:cNvSpPr>
            <a:spLocks noChangeArrowheads="1"/>
          </p:cNvSpPr>
          <p:nvPr/>
        </p:nvSpPr>
        <p:spPr bwMode="auto">
          <a:xfrm>
            <a:off x="7367588" y="4840286"/>
            <a:ext cx="19749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rPr>
              <a:t>I can use for every shower </a:t>
            </a:r>
            <a:endParaRPr kumimoji="0" lang="en-US" altLang="en-US" sz="3600" b="1" i="0" u="none" strike="noStrike" cap="none" normalizeH="0" baseline="0">
              <a:ln>
                <a:noFill/>
              </a:ln>
              <a:solidFill>
                <a:schemeClr val="tx1"/>
              </a:solidFill>
              <a:effectLst/>
              <a:latin typeface="Arial" panose="020B0604020202020204" pitchFamily="34" charset="0"/>
            </a:endParaRPr>
          </a:p>
        </p:txBody>
      </p:sp>
      <p:sp>
        <p:nvSpPr>
          <p:cNvPr id="58" name="Line 51">
            <a:extLst>
              <a:ext uri="{FF2B5EF4-FFF2-40B4-BE49-F238E27FC236}">
                <a16:creationId xmlns:a16="http://schemas.microsoft.com/office/drawing/2014/main" id="{1D61003E-A34D-8878-FD32-DF631FEFED18}"/>
              </a:ext>
            </a:extLst>
          </p:cNvPr>
          <p:cNvSpPr>
            <a:spLocks noChangeShapeType="1"/>
          </p:cNvSpPr>
          <p:nvPr/>
        </p:nvSpPr>
        <p:spPr bwMode="auto">
          <a:xfrm flipV="1">
            <a:off x="4502150" y="3838574"/>
            <a:ext cx="1684338" cy="5397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59" name="Oval 52">
            <a:extLst>
              <a:ext uri="{FF2B5EF4-FFF2-40B4-BE49-F238E27FC236}">
                <a16:creationId xmlns:a16="http://schemas.microsoft.com/office/drawing/2014/main" id="{46DDDF31-258D-3836-1E21-6F1B6821693A}"/>
              </a:ext>
            </a:extLst>
          </p:cNvPr>
          <p:cNvSpPr>
            <a:spLocks noChangeArrowheads="1"/>
          </p:cNvSpPr>
          <p:nvPr/>
        </p:nvSpPr>
        <p:spPr bwMode="auto">
          <a:xfrm>
            <a:off x="6138863" y="3790949"/>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60" name="Oval 53">
            <a:extLst>
              <a:ext uri="{FF2B5EF4-FFF2-40B4-BE49-F238E27FC236}">
                <a16:creationId xmlns:a16="http://schemas.microsoft.com/office/drawing/2014/main" id="{951EA64A-3FB9-A952-AFE1-EE81B779DB19}"/>
              </a:ext>
            </a:extLst>
          </p:cNvPr>
          <p:cNvSpPr>
            <a:spLocks noChangeArrowheads="1"/>
          </p:cNvSpPr>
          <p:nvPr/>
        </p:nvSpPr>
        <p:spPr bwMode="auto">
          <a:xfrm>
            <a:off x="6138863" y="3790949"/>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1" name="Rectangle 54">
            <a:extLst>
              <a:ext uri="{FF2B5EF4-FFF2-40B4-BE49-F238E27FC236}">
                <a16:creationId xmlns:a16="http://schemas.microsoft.com/office/drawing/2014/main" id="{F9A9FD76-DC93-5A2B-8F80-F0D8F5970368}"/>
              </a:ext>
            </a:extLst>
          </p:cNvPr>
          <p:cNvSpPr>
            <a:spLocks noChangeArrowheads="1"/>
          </p:cNvSpPr>
          <p:nvPr/>
        </p:nvSpPr>
        <p:spPr bwMode="auto">
          <a:xfrm>
            <a:off x="5249863" y="3667124"/>
            <a:ext cx="16398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Will give feeling of well-being</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62" name="Line 55">
            <a:extLst>
              <a:ext uri="{FF2B5EF4-FFF2-40B4-BE49-F238E27FC236}">
                <a16:creationId xmlns:a16="http://schemas.microsoft.com/office/drawing/2014/main" id="{09C5902A-FAA5-758A-6394-9C754FF81618}"/>
              </a:ext>
            </a:extLst>
          </p:cNvPr>
          <p:cNvSpPr>
            <a:spLocks noChangeShapeType="1"/>
          </p:cNvSpPr>
          <p:nvPr/>
        </p:nvSpPr>
        <p:spPr bwMode="auto">
          <a:xfrm flipV="1">
            <a:off x="4502150" y="2627311"/>
            <a:ext cx="1873250" cy="17510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3" name="Oval 56">
            <a:extLst>
              <a:ext uri="{FF2B5EF4-FFF2-40B4-BE49-F238E27FC236}">
                <a16:creationId xmlns:a16="http://schemas.microsoft.com/office/drawing/2014/main" id="{9B4B5E98-CBB5-EEFC-BE13-32C0EBDE8C7B}"/>
              </a:ext>
            </a:extLst>
          </p:cNvPr>
          <p:cNvSpPr>
            <a:spLocks noChangeArrowheads="1"/>
          </p:cNvSpPr>
          <p:nvPr/>
        </p:nvSpPr>
        <p:spPr bwMode="auto">
          <a:xfrm>
            <a:off x="6327775" y="2579686"/>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64" name="Oval 57">
            <a:extLst>
              <a:ext uri="{FF2B5EF4-FFF2-40B4-BE49-F238E27FC236}">
                <a16:creationId xmlns:a16="http://schemas.microsoft.com/office/drawing/2014/main" id="{B88EE4D8-3080-834B-4BE5-3FE2C30CE585}"/>
              </a:ext>
            </a:extLst>
          </p:cNvPr>
          <p:cNvSpPr>
            <a:spLocks noChangeArrowheads="1"/>
          </p:cNvSpPr>
          <p:nvPr/>
        </p:nvSpPr>
        <p:spPr bwMode="auto">
          <a:xfrm>
            <a:off x="6327775" y="2579686"/>
            <a:ext cx="95250"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5" name="Rectangle 58">
            <a:extLst>
              <a:ext uri="{FF2B5EF4-FFF2-40B4-BE49-F238E27FC236}">
                <a16:creationId xmlns:a16="http://schemas.microsoft.com/office/drawing/2014/main" id="{46FFB09D-AB60-9798-3EF6-5F649EC1B1BE}"/>
              </a:ext>
            </a:extLst>
          </p:cNvPr>
          <p:cNvSpPr>
            <a:spLocks noChangeArrowheads="1"/>
          </p:cNvSpPr>
          <p:nvPr/>
        </p:nvSpPr>
        <p:spPr bwMode="auto">
          <a:xfrm>
            <a:off x="5759450" y="2398711"/>
            <a:ext cx="151002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Use in morning to wake up</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66" name="Line 59">
            <a:extLst>
              <a:ext uri="{FF2B5EF4-FFF2-40B4-BE49-F238E27FC236}">
                <a16:creationId xmlns:a16="http://schemas.microsoft.com/office/drawing/2014/main" id="{B3A12F1B-4484-7F3B-2381-AF388A307ED2}"/>
              </a:ext>
            </a:extLst>
          </p:cNvPr>
          <p:cNvSpPr>
            <a:spLocks noChangeShapeType="1"/>
          </p:cNvSpPr>
          <p:nvPr/>
        </p:nvSpPr>
        <p:spPr bwMode="auto">
          <a:xfrm>
            <a:off x="4502150" y="4378324"/>
            <a:ext cx="1703388" cy="209073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7" name="Oval 60">
            <a:extLst>
              <a:ext uri="{FF2B5EF4-FFF2-40B4-BE49-F238E27FC236}">
                <a16:creationId xmlns:a16="http://schemas.microsoft.com/office/drawing/2014/main" id="{76ED7E2B-8DC2-F028-3A1A-04AA8BB4B841}"/>
              </a:ext>
            </a:extLst>
          </p:cNvPr>
          <p:cNvSpPr>
            <a:spLocks noChangeArrowheads="1"/>
          </p:cNvSpPr>
          <p:nvPr/>
        </p:nvSpPr>
        <p:spPr bwMode="auto">
          <a:xfrm>
            <a:off x="6157913" y="6421436"/>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68" name="Oval 61">
            <a:extLst>
              <a:ext uri="{FF2B5EF4-FFF2-40B4-BE49-F238E27FC236}">
                <a16:creationId xmlns:a16="http://schemas.microsoft.com/office/drawing/2014/main" id="{DD5D1033-F783-B9EB-A88D-58C984737B0C}"/>
              </a:ext>
            </a:extLst>
          </p:cNvPr>
          <p:cNvSpPr>
            <a:spLocks noChangeArrowheads="1"/>
          </p:cNvSpPr>
          <p:nvPr/>
        </p:nvSpPr>
        <p:spPr bwMode="auto">
          <a:xfrm>
            <a:off x="6157913" y="6421436"/>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9" name="Rectangle 62">
            <a:extLst>
              <a:ext uri="{FF2B5EF4-FFF2-40B4-BE49-F238E27FC236}">
                <a16:creationId xmlns:a16="http://schemas.microsoft.com/office/drawing/2014/main" id="{F9A3222A-306B-E398-DDFB-25A63664ED20}"/>
              </a:ext>
            </a:extLst>
          </p:cNvPr>
          <p:cNvSpPr>
            <a:spLocks noChangeArrowheads="1"/>
          </p:cNvSpPr>
          <p:nvPr/>
        </p:nvSpPr>
        <p:spPr bwMode="auto">
          <a:xfrm>
            <a:off x="6318250" y="6345236"/>
            <a:ext cx="15869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Contains natural ingredients</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70" name="Line 63">
            <a:extLst>
              <a:ext uri="{FF2B5EF4-FFF2-40B4-BE49-F238E27FC236}">
                <a16:creationId xmlns:a16="http://schemas.microsoft.com/office/drawing/2014/main" id="{0FFC1D03-2F80-B465-713D-725428BDA7AC}"/>
              </a:ext>
            </a:extLst>
          </p:cNvPr>
          <p:cNvSpPr>
            <a:spLocks noChangeShapeType="1"/>
          </p:cNvSpPr>
          <p:nvPr/>
        </p:nvSpPr>
        <p:spPr bwMode="auto">
          <a:xfrm flipV="1">
            <a:off x="4502150" y="4168774"/>
            <a:ext cx="1400175" cy="20955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71" name="Oval 64">
            <a:extLst>
              <a:ext uri="{FF2B5EF4-FFF2-40B4-BE49-F238E27FC236}">
                <a16:creationId xmlns:a16="http://schemas.microsoft.com/office/drawing/2014/main" id="{67E53077-25EF-70F3-12FA-C06C1BCAA367}"/>
              </a:ext>
            </a:extLst>
          </p:cNvPr>
          <p:cNvSpPr>
            <a:spLocks noChangeArrowheads="1"/>
          </p:cNvSpPr>
          <p:nvPr/>
        </p:nvSpPr>
        <p:spPr bwMode="auto">
          <a:xfrm>
            <a:off x="5854700" y="4122736"/>
            <a:ext cx="95250" cy="93663"/>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72" name="Oval 65">
            <a:extLst>
              <a:ext uri="{FF2B5EF4-FFF2-40B4-BE49-F238E27FC236}">
                <a16:creationId xmlns:a16="http://schemas.microsoft.com/office/drawing/2014/main" id="{1CCFD710-6CBA-B3A7-5C8D-42B481D720A6}"/>
              </a:ext>
            </a:extLst>
          </p:cNvPr>
          <p:cNvSpPr>
            <a:spLocks noChangeArrowheads="1"/>
          </p:cNvSpPr>
          <p:nvPr/>
        </p:nvSpPr>
        <p:spPr bwMode="auto">
          <a:xfrm>
            <a:off x="5854700" y="4122736"/>
            <a:ext cx="95250" cy="93663"/>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73" name="Rectangle 66">
            <a:extLst>
              <a:ext uri="{FF2B5EF4-FFF2-40B4-BE49-F238E27FC236}">
                <a16:creationId xmlns:a16="http://schemas.microsoft.com/office/drawing/2014/main" id="{5540394B-DB97-8418-148C-46C35707FBA9}"/>
              </a:ext>
            </a:extLst>
          </p:cNvPr>
          <p:cNvSpPr>
            <a:spLocks noChangeArrowheads="1"/>
          </p:cNvSpPr>
          <p:nvPr/>
        </p:nvSpPr>
        <p:spPr bwMode="auto">
          <a:xfrm>
            <a:off x="6015038" y="4140199"/>
            <a:ext cx="1402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Respect and protect skin</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74" name="Line 67">
            <a:extLst>
              <a:ext uri="{FF2B5EF4-FFF2-40B4-BE49-F238E27FC236}">
                <a16:creationId xmlns:a16="http://schemas.microsoft.com/office/drawing/2014/main" id="{65492303-71C7-1BB2-F9A2-9E94BFEBD5E8}"/>
              </a:ext>
            </a:extLst>
          </p:cNvPr>
          <p:cNvSpPr>
            <a:spLocks noChangeShapeType="1"/>
          </p:cNvSpPr>
          <p:nvPr/>
        </p:nvSpPr>
        <p:spPr bwMode="auto">
          <a:xfrm>
            <a:off x="4502150" y="4378324"/>
            <a:ext cx="4691063" cy="358775"/>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75" name="Oval 68">
            <a:extLst>
              <a:ext uri="{FF2B5EF4-FFF2-40B4-BE49-F238E27FC236}">
                <a16:creationId xmlns:a16="http://schemas.microsoft.com/office/drawing/2014/main" id="{69738192-3FB8-89DC-0A0C-9A17BBAA5A04}"/>
              </a:ext>
            </a:extLst>
          </p:cNvPr>
          <p:cNvSpPr>
            <a:spLocks noChangeArrowheads="1"/>
          </p:cNvSpPr>
          <p:nvPr/>
        </p:nvSpPr>
        <p:spPr bwMode="auto">
          <a:xfrm>
            <a:off x="9147175" y="4689474"/>
            <a:ext cx="93663"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b="1"/>
          </a:p>
        </p:txBody>
      </p:sp>
      <p:sp>
        <p:nvSpPr>
          <p:cNvPr id="76" name="Oval 69">
            <a:extLst>
              <a:ext uri="{FF2B5EF4-FFF2-40B4-BE49-F238E27FC236}">
                <a16:creationId xmlns:a16="http://schemas.microsoft.com/office/drawing/2014/main" id="{05A442B8-3C8D-A53F-14F0-3E402DAB37CE}"/>
              </a:ext>
            </a:extLst>
          </p:cNvPr>
          <p:cNvSpPr>
            <a:spLocks noChangeArrowheads="1"/>
          </p:cNvSpPr>
          <p:nvPr/>
        </p:nvSpPr>
        <p:spPr bwMode="auto">
          <a:xfrm>
            <a:off x="9147175" y="4689474"/>
            <a:ext cx="93663" cy="95250"/>
          </a:xfrm>
          <a:prstGeom prst="ellipse">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77" name="Rectangle 70">
            <a:extLst>
              <a:ext uri="{FF2B5EF4-FFF2-40B4-BE49-F238E27FC236}">
                <a16:creationId xmlns:a16="http://schemas.microsoft.com/office/drawing/2014/main" id="{4726AB12-CDF2-4573-EF44-896A86B5AABC}"/>
              </a:ext>
            </a:extLst>
          </p:cNvPr>
          <p:cNvSpPr>
            <a:spLocks noChangeArrowheads="1"/>
          </p:cNvSpPr>
          <p:nvPr/>
        </p:nvSpPr>
        <p:spPr bwMode="auto">
          <a:xfrm>
            <a:off x="8777288" y="4510086"/>
            <a:ext cx="1352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rPr>
              <a:t>Is for all the family</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78" name="Freeform 71">
            <a:extLst>
              <a:ext uri="{FF2B5EF4-FFF2-40B4-BE49-F238E27FC236}">
                <a16:creationId xmlns:a16="http://schemas.microsoft.com/office/drawing/2014/main" id="{C4435C5A-1443-44DB-D5B5-506E4E5021D0}"/>
              </a:ext>
            </a:extLst>
          </p:cNvPr>
          <p:cNvSpPr>
            <a:spLocks noEditPoints="1"/>
          </p:cNvSpPr>
          <p:nvPr/>
        </p:nvSpPr>
        <p:spPr bwMode="auto">
          <a:xfrm>
            <a:off x="169863" y="6450011"/>
            <a:ext cx="377825" cy="38100"/>
          </a:xfrm>
          <a:custGeom>
            <a:avLst/>
            <a:gdLst>
              <a:gd name="T0" fmla="*/ 0 w 238"/>
              <a:gd name="T1" fmla="*/ 9 h 24"/>
              <a:gd name="T2" fmla="*/ 232 w 238"/>
              <a:gd name="T3" fmla="*/ 9 h 24"/>
              <a:gd name="T4" fmla="*/ 232 w 238"/>
              <a:gd name="T5" fmla="*/ 15 h 24"/>
              <a:gd name="T6" fmla="*/ 0 w 238"/>
              <a:gd name="T7" fmla="*/ 15 h 24"/>
              <a:gd name="T8" fmla="*/ 0 w 238"/>
              <a:gd name="T9" fmla="*/ 9 h 24"/>
              <a:gd name="T10" fmla="*/ 238 w 238"/>
              <a:gd name="T11" fmla="*/ 12 h 24"/>
              <a:gd name="T12" fmla="*/ 218 w 238"/>
              <a:gd name="T13" fmla="*/ 24 h 24"/>
              <a:gd name="T14" fmla="*/ 218 w 238"/>
              <a:gd name="T15" fmla="*/ 0 h 24"/>
              <a:gd name="T16" fmla="*/ 238 w 238"/>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24">
                <a:moveTo>
                  <a:pt x="0" y="9"/>
                </a:moveTo>
                <a:lnTo>
                  <a:pt x="232" y="9"/>
                </a:lnTo>
                <a:lnTo>
                  <a:pt x="232" y="15"/>
                </a:lnTo>
                <a:lnTo>
                  <a:pt x="0" y="15"/>
                </a:lnTo>
                <a:lnTo>
                  <a:pt x="0" y="9"/>
                </a:lnTo>
                <a:close/>
                <a:moveTo>
                  <a:pt x="238" y="12"/>
                </a:moveTo>
                <a:lnTo>
                  <a:pt x="218" y="24"/>
                </a:lnTo>
                <a:lnTo>
                  <a:pt x="218" y="0"/>
                </a:lnTo>
                <a:lnTo>
                  <a:pt x="238" y="12"/>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400"/>
          </a:p>
        </p:txBody>
      </p:sp>
      <p:sp>
        <p:nvSpPr>
          <p:cNvPr id="79" name="Rectangle 72">
            <a:extLst>
              <a:ext uri="{FF2B5EF4-FFF2-40B4-BE49-F238E27FC236}">
                <a16:creationId xmlns:a16="http://schemas.microsoft.com/office/drawing/2014/main" id="{FF5A3FA6-56D2-6CCB-7BAF-1A7F5B99F216}"/>
              </a:ext>
            </a:extLst>
          </p:cNvPr>
          <p:cNvSpPr>
            <a:spLocks noChangeArrowheads="1"/>
          </p:cNvSpPr>
          <p:nvPr/>
        </p:nvSpPr>
        <p:spPr bwMode="auto">
          <a:xfrm>
            <a:off x="633413" y="6402386"/>
            <a:ext cx="39594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64.7 %</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80" name="Freeform 73">
            <a:extLst>
              <a:ext uri="{FF2B5EF4-FFF2-40B4-BE49-F238E27FC236}">
                <a16:creationId xmlns:a16="http://schemas.microsoft.com/office/drawing/2014/main" id="{60F4E5BE-568D-08C1-723E-C02819ABBBA0}"/>
              </a:ext>
            </a:extLst>
          </p:cNvPr>
          <p:cNvSpPr>
            <a:spLocks noEditPoints="1"/>
          </p:cNvSpPr>
          <p:nvPr/>
        </p:nvSpPr>
        <p:spPr bwMode="auto">
          <a:xfrm>
            <a:off x="150813" y="6270624"/>
            <a:ext cx="38100" cy="198438"/>
          </a:xfrm>
          <a:custGeom>
            <a:avLst/>
            <a:gdLst>
              <a:gd name="T0" fmla="*/ 9 w 24"/>
              <a:gd name="T1" fmla="*/ 125 h 125"/>
              <a:gd name="T2" fmla="*/ 9 w 24"/>
              <a:gd name="T3" fmla="*/ 6 h 125"/>
              <a:gd name="T4" fmla="*/ 15 w 24"/>
              <a:gd name="T5" fmla="*/ 6 h 125"/>
              <a:gd name="T6" fmla="*/ 15 w 24"/>
              <a:gd name="T7" fmla="*/ 125 h 125"/>
              <a:gd name="T8" fmla="*/ 9 w 24"/>
              <a:gd name="T9" fmla="*/ 125 h 125"/>
              <a:gd name="T10" fmla="*/ 12 w 24"/>
              <a:gd name="T11" fmla="*/ 0 h 125"/>
              <a:gd name="T12" fmla="*/ 24 w 24"/>
              <a:gd name="T13" fmla="*/ 21 h 125"/>
              <a:gd name="T14" fmla="*/ 0 w 24"/>
              <a:gd name="T15" fmla="*/ 21 h 125"/>
              <a:gd name="T16" fmla="*/ 12 w 24"/>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5">
                <a:moveTo>
                  <a:pt x="9" y="125"/>
                </a:moveTo>
                <a:lnTo>
                  <a:pt x="9" y="6"/>
                </a:lnTo>
                <a:lnTo>
                  <a:pt x="15" y="6"/>
                </a:lnTo>
                <a:lnTo>
                  <a:pt x="15" y="125"/>
                </a:lnTo>
                <a:lnTo>
                  <a:pt x="9" y="125"/>
                </a:lnTo>
                <a:close/>
                <a:moveTo>
                  <a:pt x="12" y="0"/>
                </a:moveTo>
                <a:lnTo>
                  <a:pt x="24" y="21"/>
                </a:lnTo>
                <a:lnTo>
                  <a:pt x="0" y="21"/>
                </a:lnTo>
                <a:lnTo>
                  <a:pt x="12" y="0"/>
                </a:ln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sz="2400"/>
          </a:p>
        </p:txBody>
      </p:sp>
      <p:sp>
        <p:nvSpPr>
          <p:cNvPr id="81" name="Rectangle 74">
            <a:extLst>
              <a:ext uri="{FF2B5EF4-FFF2-40B4-BE49-F238E27FC236}">
                <a16:creationId xmlns:a16="http://schemas.microsoft.com/office/drawing/2014/main" id="{559B3BEC-8E79-E097-FF1D-281E77FCFD15}"/>
              </a:ext>
            </a:extLst>
          </p:cNvPr>
          <p:cNvSpPr>
            <a:spLocks noChangeArrowheads="1"/>
          </p:cNvSpPr>
          <p:nvPr/>
        </p:nvSpPr>
        <p:spPr bwMode="auto">
          <a:xfrm>
            <a:off x="76200" y="6137274"/>
            <a:ext cx="39594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a:ln>
                  <a:noFill/>
                </a:ln>
                <a:solidFill>
                  <a:srgbClr val="000000"/>
                </a:solidFill>
                <a:effectLst/>
                <a:latin typeface="Arial" panose="020B0604020202020204" pitchFamily="34" charset="0"/>
              </a:rPr>
              <a:t>17.4 %</a:t>
            </a:r>
            <a:endParaRPr kumimoji="0" lang="en-US" altLang="en-US" sz="2400" i="0" u="none" strike="noStrike" cap="none" normalizeH="0" baseline="0">
              <a:ln>
                <a:noFill/>
              </a:ln>
              <a:solidFill>
                <a:schemeClr val="tx1"/>
              </a:solidFill>
              <a:effectLst/>
              <a:latin typeface="Arial" panose="020B0604020202020204" pitchFamily="34" charset="0"/>
            </a:endParaRPr>
          </a:p>
        </p:txBody>
      </p:sp>
      <p:sp>
        <p:nvSpPr>
          <p:cNvPr id="83" name="Oval 82">
            <a:extLst>
              <a:ext uri="{FF2B5EF4-FFF2-40B4-BE49-F238E27FC236}">
                <a16:creationId xmlns:a16="http://schemas.microsoft.com/office/drawing/2014/main" id="{EE6201C7-7C7E-AF6B-732D-A04361C1A80C}"/>
              </a:ext>
            </a:extLst>
          </p:cNvPr>
          <p:cNvSpPr/>
          <p:nvPr/>
        </p:nvSpPr>
        <p:spPr>
          <a:xfrm rot="1028107">
            <a:off x="6706779" y="3855575"/>
            <a:ext cx="3622184" cy="1509510"/>
          </a:xfrm>
          <a:prstGeom prst="ellipse">
            <a:avLst/>
          </a:prstGeom>
          <a:solidFill>
            <a:srgbClr val="92D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2D0D7F-8216-6862-7025-B5480863D04C}"/>
              </a:ext>
            </a:extLst>
          </p:cNvPr>
          <p:cNvSpPr txBox="1"/>
          <p:nvPr/>
        </p:nvSpPr>
        <p:spPr>
          <a:xfrm>
            <a:off x="211042" y="360567"/>
            <a:ext cx="1179343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PT52 has a distinctively strong fit with “can use for every shower” &amp; “for entire family”, making it a universally accepted fragrance. ST69 has a strong association with “contains natural Ingredients”.</a:t>
            </a:r>
          </a:p>
        </p:txBody>
      </p:sp>
      <p:sp>
        <p:nvSpPr>
          <p:cNvPr id="6" name="Oval 5">
            <a:extLst>
              <a:ext uri="{FF2B5EF4-FFF2-40B4-BE49-F238E27FC236}">
                <a16:creationId xmlns:a16="http://schemas.microsoft.com/office/drawing/2014/main" id="{E4166768-1E34-03B6-5069-6181EABFB827}"/>
              </a:ext>
            </a:extLst>
          </p:cNvPr>
          <p:cNvSpPr/>
          <p:nvPr/>
        </p:nvSpPr>
        <p:spPr>
          <a:xfrm rot="434210">
            <a:off x="4517115" y="5516020"/>
            <a:ext cx="3622184" cy="1282404"/>
          </a:xfrm>
          <a:prstGeom prst="ellipse">
            <a:avLst/>
          </a:prstGeom>
          <a:solidFill>
            <a:srgbClr val="92D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0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11D9B0-2F13-B029-64B9-6C1C271B91A9}"/>
              </a:ext>
            </a:extLst>
          </p:cNvPr>
          <p:cNvGrpSpPr/>
          <p:nvPr/>
        </p:nvGrpSpPr>
        <p:grpSpPr>
          <a:xfrm>
            <a:off x="280" y="0"/>
            <a:ext cx="3419592"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6"/>
              <a:ext cx="2247538" cy="369332"/>
            </a:xfrm>
            <a:prstGeom prst="rect">
              <a:avLst/>
            </a:prstGeom>
            <a:grpFill/>
          </p:spPr>
          <p:txBody>
            <a:bodyPr wrap="none" rtlCol="0">
              <a:spAutoFit/>
            </a:bodyPr>
            <a:lstStyle/>
            <a:p>
              <a:r>
                <a:rPr lang="en-IN" dirty="0">
                  <a:solidFill>
                    <a:schemeClr val="bg1"/>
                  </a:solidFill>
                </a:rPr>
                <a:t>Feeling while smelling</a:t>
              </a:r>
            </a:p>
          </p:txBody>
        </p:sp>
      </p:grpSp>
      <p:sp>
        <p:nvSpPr>
          <p:cNvPr id="8" name="AutoShape 3">
            <a:extLst>
              <a:ext uri="{FF2B5EF4-FFF2-40B4-BE49-F238E27FC236}">
                <a16:creationId xmlns:a16="http://schemas.microsoft.com/office/drawing/2014/main" id="{589CBAA9-E88E-00A0-18D7-CDE172AC641C}"/>
              </a:ext>
            </a:extLst>
          </p:cNvPr>
          <p:cNvSpPr>
            <a:spLocks noChangeAspect="1" noChangeArrowheads="1" noTextEdit="1"/>
          </p:cNvSpPr>
          <p:nvPr/>
        </p:nvSpPr>
        <p:spPr bwMode="auto">
          <a:xfrm>
            <a:off x="0" y="277813"/>
            <a:ext cx="121920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B9162014-183A-7B35-8162-56BE1E52976C}"/>
              </a:ext>
            </a:extLst>
          </p:cNvPr>
          <p:cNvSpPr>
            <a:spLocks noChangeArrowheads="1"/>
          </p:cNvSpPr>
          <p:nvPr/>
        </p:nvSpPr>
        <p:spPr bwMode="auto">
          <a:xfrm>
            <a:off x="47625" y="325438"/>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5" name="TextBox 4">
            <a:extLst>
              <a:ext uri="{FF2B5EF4-FFF2-40B4-BE49-F238E27FC236}">
                <a16:creationId xmlns:a16="http://schemas.microsoft.com/office/drawing/2014/main" id="{619CA493-F3E5-B421-76DB-7E8BCE066D1E}"/>
              </a:ext>
            </a:extLst>
          </p:cNvPr>
          <p:cNvSpPr txBox="1"/>
          <p:nvPr/>
        </p:nvSpPr>
        <p:spPr>
          <a:xfrm>
            <a:off x="211042" y="392097"/>
            <a:ext cx="1179343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PT52 has a positive association with the feeling of </a:t>
            </a:r>
            <a:r>
              <a:rPr lang="en-IN" sz="1600" b="1" dirty="0">
                <a:solidFill>
                  <a:srgbClr val="009900"/>
                </a:solidFill>
                <a:latin typeface="Arial" panose="020B0604020202020204" pitchFamily="34" charset="0"/>
                <a:cs typeface="Arial" panose="020B0604020202020204" pitchFamily="34" charset="0"/>
              </a:rPr>
              <a:t>Sensual </a:t>
            </a:r>
            <a:r>
              <a:rPr lang="en-IN" sz="1600" dirty="0">
                <a:latin typeface="Arial" panose="020B0604020202020204" pitchFamily="34" charset="0"/>
                <a:cs typeface="Arial" panose="020B0604020202020204" pitchFamily="34" charset="0"/>
              </a:rPr>
              <a:t>&amp; </a:t>
            </a:r>
            <a:r>
              <a:rPr lang="en-IN" sz="1600" b="1" dirty="0">
                <a:solidFill>
                  <a:srgbClr val="009900"/>
                </a:solidFill>
                <a:latin typeface="Arial" panose="020B0604020202020204" pitchFamily="34" charset="0"/>
                <a:cs typeface="Arial" panose="020B0604020202020204" pitchFamily="34" charset="0"/>
              </a:rPr>
              <a:t>Romantic </a:t>
            </a:r>
            <a:r>
              <a:rPr lang="en-IN" sz="1600" dirty="0">
                <a:latin typeface="Arial" panose="020B0604020202020204" pitchFamily="34" charset="0"/>
                <a:cs typeface="Arial" panose="020B0604020202020204" pitchFamily="34" charset="0"/>
              </a:rPr>
              <a:t>– perhaps due to the skew towards younger age group. It also has positive association with </a:t>
            </a:r>
            <a:r>
              <a:rPr lang="en-IN" sz="1600" b="1" dirty="0">
                <a:solidFill>
                  <a:srgbClr val="009900"/>
                </a:solidFill>
                <a:latin typeface="Arial" panose="020B0604020202020204" pitchFamily="34" charset="0"/>
                <a:cs typeface="Arial" panose="020B0604020202020204" pitchFamily="34" charset="0"/>
              </a:rPr>
              <a:t>Mouth-watering</a:t>
            </a:r>
            <a:r>
              <a:rPr lang="en-IN" sz="1600" dirty="0">
                <a:latin typeface="Arial" panose="020B0604020202020204" pitchFamily="34" charset="0"/>
                <a:cs typeface="Arial" panose="020B0604020202020204" pitchFamily="34" charset="0"/>
              </a:rPr>
              <a:t>, </a:t>
            </a:r>
            <a:r>
              <a:rPr lang="en-IN" sz="1600" b="1" dirty="0">
                <a:solidFill>
                  <a:srgbClr val="009900"/>
                </a:solidFill>
                <a:latin typeface="Arial" panose="020B0604020202020204" pitchFamily="34" charset="0"/>
                <a:cs typeface="Arial" panose="020B0604020202020204" pitchFamily="34" charset="0"/>
              </a:rPr>
              <a:t>Interested </a:t>
            </a:r>
            <a:r>
              <a:rPr lang="en-IN" sz="1600" dirty="0">
                <a:latin typeface="Arial" panose="020B0604020202020204" pitchFamily="34" charset="0"/>
                <a:cs typeface="Arial" panose="020B0604020202020204" pitchFamily="34" charset="0"/>
              </a:rPr>
              <a:t>&amp; </a:t>
            </a:r>
            <a:r>
              <a:rPr lang="en-IN" sz="1600" b="1" dirty="0">
                <a:solidFill>
                  <a:srgbClr val="009900"/>
                </a:solidFill>
                <a:latin typeface="Arial" panose="020B0604020202020204" pitchFamily="34" charset="0"/>
                <a:cs typeface="Arial" panose="020B0604020202020204" pitchFamily="34" charset="0"/>
              </a:rPr>
              <a:t>Refreshed</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Good to see PT52 being the only fragrance negatively associated with pessimistic feeling of Disgusted, Melancholic &amp; Unpleasantly surprised. However it has a strong association with </a:t>
            </a:r>
            <a:r>
              <a:rPr lang="en-IN" sz="1600" b="1" dirty="0">
                <a:solidFill>
                  <a:srgbClr val="FF0000"/>
                </a:solidFill>
                <a:latin typeface="Arial" panose="020B0604020202020204" pitchFamily="34" charset="0"/>
                <a:cs typeface="Arial" panose="020B0604020202020204" pitchFamily="34" charset="0"/>
              </a:rPr>
              <a:t>“Famished” </a:t>
            </a:r>
            <a:r>
              <a:rPr lang="en-IN" sz="1600" dirty="0">
                <a:latin typeface="Arial" panose="020B0604020202020204" pitchFamily="34" charset="0"/>
                <a:cs typeface="Arial" panose="020B0604020202020204" pitchFamily="34" charset="0"/>
              </a:rPr>
              <a:t>which could be worked upon.</a:t>
            </a:r>
          </a:p>
        </p:txBody>
      </p:sp>
      <p:graphicFrame>
        <p:nvGraphicFramePr>
          <p:cNvPr id="6" name="Table 5">
            <a:extLst>
              <a:ext uri="{FF2B5EF4-FFF2-40B4-BE49-F238E27FC236}">
                <a16:creationId xmlns:a16="http://schemas.microsoft.com/office/drawing/2014/main" id="{2C4FA7B1-B777-AFDA-AA3A-A93E7AB0D680}"/>
              </a:ext>
            </a:extLst>
          </p:cNvPr>
          <p:cNvGraphicFramePr>
            <a:graphicFrameLocks noGrp="1"/>
          </p:cNvGraphicFramePr>
          <p:nvPr>
            <p:extLst>
              <p:ext uri="{D42A27DB-BD31-4B8C-83A1-F6EECF244321}">
                <p14:modId xmlns:p14="http://schemas.microsoft.com/office/powerpoint/2010/main" val="954753060"/>
              </p:ext>
            </p:extLst>
          </p:nvPr>
        </p:nvGraphicFramePr>
        <p:xfrm>
          <a:off x="599095" y="1608707"/>
          <a:ext cx="9925264" cy="5077433"/>
        </p:xfrm>
        <a:graphic>
          <a:graphicData uri="http://schemas.openxmlformats.org/drawingml/2006/table">
            <a:tbl>
              <a:tblPr firstRow="1" bandRow="1">
                <a:effectLst/>
              </a:tblPr>
              <a:tblGrid>
                <a:gridCol w="1865596">
                  <a:extLst>
                    <a:ext uri="{9D8B030D-6E8A-4147-A177-3AD203B41FA5}">
                      <a16:colId xmlns:a16="http://schemas.microsoft.com/office/drawing/2014/main" val="20000"/>
                    </a:ext>
                  </a:extLst>
                </a:gridCol>
                <a:gridCol w="1343278">
                  <a:extLst>
                    <a:ext uri="{9D8B030D-6E8A-4147-A177-3AD203B41FA5}">
                      <a16:colId xmlns:a16="http://schemas.microsoft.com/office/drawing/2014/main" val="20001"/>
                    </a:ext>
                  </a:extLst>
                </a:gridCol>
                <a:gridCol w="1343278">
                  <a:extLst>
                    <a:ext uri="{9D8B030D-6E8A-4147-A177-3AD203B41FA5}">
                      <a16:colId xmlns:a16="http://schemas.microsoft.com/office/drawing/2014/main" val="20002"/>
                    </a:ext>
                  </a:extLst>
                </a:gridCol>
                <a:gridCol w="1343278">
                  <a:extLst>
                    <a:ext uri="{9D8B030D-6E8A-4147-A177-3AD203B41FA5}">
                      <a16:colId xmlns:a16="http://schemas.microsoft.com/office/drawing/2014/main" val="20003"/>
                    </a:ext>
                  </a:extLst>
                </a:gridCol>
                <a:gridCol w="1343278">
                  <a:extLst>
                    <a:ext uri="{9D8B030D-6E8A-4147-A177-3AD203B41FA5}">
                      <a16:colId xmlns:a16="http://schemas.microsoft.com/office/drawing/2014/main" val="20004"/>
                    </a:ext>
                  </a:extLst>
                </a:gridCol>
                <a:gridCol w="1343278">
                  <a:extLst>
                    <a:ext uri="{9D8B030D-6E8A-4147-A177-3AD203B41FA5}">
                      <a16:colId xmlns:a16="http://schemas.microsoft.com/office/drawing/2014/main" val="20005"/>
                    </a:ext>
                  </a:extLst>
                </a:gridCol>
                <a:gridCol w="1343278">
                  <a:extLst>
                    <a:ext uri="{9D8B030D-6E8A-4147-A177-3AD203B41FA5}">
                      <a16:colId xmlns:a16="http://schemas.microsoft.com/office/drawing/2014/main" val="20006"/>
                    </a:ext>
                  </a:extLst>
                </a:gridCol>
              </a:tblGrid>
              <a:tr h="388593">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da-DK" sz="1200" b="1" i="1" u="none" strike="noStrike" dirty="0">
                        <a:solidFill>
                          <a:schemeClr val="bg1"/>
                        </a:solidFill>
                        <a:effectLst/>
                        <a:latin typeface="Calibri" pitchFamily="34" charset="0"/>
                        <a:cs typeface="Calibri" pitchFamily="34" charset="0"/>
                      </a:endParaRP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Benchmark</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GV45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Frag 1</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ST69</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Frag 2</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PT52</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Frag 3</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FE15</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Frag 4</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SP27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Frag 5</a:t>
                      </a:r>
                    </a:p>
                    <a:p>
                      <a:pPr marR="0" algn="ctr" rtl="0" fontAlgn="ctr">
                        <a:lnSpc>
                          <a:spcPct val="100000"/>
                        </a:lnSpc>
                        <a:spcBef>
                          <a:spcPts val="0"/>
                        </a:spcBef>
                        <a:spcAft>
                          <a:spcPts val="0"/>
                        </a:spcAft>
                        <a:buNone/>
                      </a:pPr>
                      <a:r>
                        <a:rPr lang="en-IN" sz="1200" b="1" i="0" u="none" strike="noStrike" kern="1200" cap="none" dirty="0">
                          <a:solidFill>
                            <a:schemeClr val="bg1"/>
                          </a:solidFill>
                          <a:effectLst/>
                          <a:latin typeface="Arial" panose="020B0604020202020204" pitchFamily="34" charset="0"/>
                          <a:ea typeface="+mn-ea"/>
                          <a:cs typeface="Arial" panose="020B0604020202020204" pitchFamily="34" charset="0"/>
                          <a:sym typeface="Arial"/>
                        </a:rPr>
                        <a:t>ML03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157813">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da-DK" sz="1050" b="1" i="1" u="none" strike="noStrike" dirty="0">
                          <a:solidFill>
                            <a:schemeClr val="bg1">
                              <a:lumMod val="65000"/>
                            </a:schemeClr>
                          </a:solidFill>
                          <a:effectLst/>
                          <a:latin typeface="Calibri" panose="020F0502020204030204" pitchFamily="34" charset="0"/>
                        </a:rPr>
                        <a:t>Sig test marker</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A</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B</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C</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D</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E</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F</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7813">
                <a:tc>
                  <a:txBody>
                    <a:bodyPr/>
                    <a:lstStyle/>
                    <a:p>
                      <a:pPr algn="ctr" fontAlgn="b"/>
                      <a:r>
                        <a:rPr lang="en-IN" sz="1050" b="0" i="1" u="none" strike="noStrike" dirty="0">
                          <a:solidFill>
                            <a:schemeClr val="bg1">
                              <a:lumMod val="65000"/>
                            </a:schemeClr>
                          </a:solidFill>
                          <a:effectLst/>
                          <a:latin typeface="Calibri"/>
                        </a:rPr>
                        <a:t>Base: All respondents</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87</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None/>
                      </a:pPr>
                      <a:r>
                        <a:rPr lang="en-IN" sz="1050" b="0" i="1" u="none" strike="noStrike" kern="1200" cap="none" dirty="0">
                          <a:solidFill>
                            <a:schemeClr val="bg1">
                              <a:lumMod val="65000"/>
                            </a:schemeClr>
                          </a:solidFill>
                          <a:effectLst/>
                          <a:latin typeface="Calibri"/>
                          <a:ea typeface="+mn-ea"/>
                          <a:cs typeface="+mn-cs"/>
                          <a:sym typeface="Arial"/>
                        </a:rPr>
                        <a:t>83</a:t>
                      </a:r>
                    </a:p>
                  </a:txBody>
                  <a:tcPr marL="9525" marR="9525" marT="9525"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8560">
                <a:tc>
                  <a:txBody>
                    <a:bodyPr/>
                    <a:lstStyle/>
                    <a:p>
                      <a:pPr algn="l" fontAlgn="b"/>
                      <a:r>
                        <a:rPr lang="en-US" sz="1100" b="1" i="0" u="none" strike="noStrike" dirty="0">
                          <a:solidFill>
                            <a:srgbClr val="FF0000"/>
                          </a:solidFill>
                          <a:effectLst/>
                          <a:latin typeface="Arial" panose="020B0604020202020204" pitchFamily="34" charset="0"/>
                          <a:cs typeface="Arial" panose="020B0604020202020204" pitchFamily="34" charset="0"/>
                        </a:rPr>
                        <a:t>Disgusted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3.4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10003"/>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Happy</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6.5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-5.2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-5.5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Sensual</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3.7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Energetic</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3.6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5.0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10009"/>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Soothed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592342378"/>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Mouth-watering</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6.0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-4.0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4472208"/>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Interested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-5.5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1441618"/>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Nostalgic</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-6.4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9329689"/>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Spiritual Feeling</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3332918"/>
                  </a:ext>
                </a:extLst>
              </a:tr>
              <a:tr h="168560">
                <a:tc>
                  <a:txBody>
                    <a:bodyPr/>
                    <a:lstStyle/>
                    <a:p>
                      <a:pPr algn="l" fontAlgn="b"/>
                      <a:r>
                        <a:rPr lang="en-US" sz="1100" b="1" i="0" u="none" strike="noStrike">
                          <a:solidFill>
                            <a:srgbClr val="FF0000"/>
                          </a:solidFill>
                          <a:effectLst/>
                          <a:latin typeface="Arial" panose="020B0604020202020204" pitchFamily="34" charset="0"/>
                          <a:cs typeface="Arial" panose="020B0604020202020204" pitchFamily="34" charset="0"/>
                        </a:rPr>
                        <a:t>Irritated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6.4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4359707"/>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Pleasantly Surprised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-4.2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3203418"/>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Romantic</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3.7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6714801"/>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Refreshed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-6.9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9461663"/>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Comforted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119955"/>
                  </a:ext>
                </a:extLst>
              </a:tr>
              <a:tr h="168560">
                <a:tc>
                  <a:txBody>
                    <a:bodyPr/>
                    <a:lstStyle/>
                    <a:p>
                      <a:pPr algn="l" fontAlgn="b"/>
                      <a:r>
                        <a:rPr lang="en-US" sz="1100" b="1" i="0" u="none" strike="noStrike">
                          <a:solidFill>
                            <a:srgbClr val="FF0000"/>
                          </a:solidFill>
                          <a:effectLst/>
                          <a:latin typeface="Arial" panose="020B0604020202020204" pitchFamily="34" charset="0"/>
                          <a:cs typeface="Arial" panose="020B0604020202020204" pitchFamily="34" charset="0"/>
                        </a:rPr>
                        <a:t>Thirsty</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8.2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1467629778"/>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Amusement</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6.9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extLst>
                  <a:ext uri="{0D108BD9-81ED-4DB2-BD59-A6C34878D82A}">
                    <a16:rowId xmlns:a16="http://schemas.microsoft.com/office/drawing/2014/main" val="1180207963"/>
                  </a:ext>
                </a:extLst>
              </a:tr>
              <a:tr h="168560">
                <a:tc>
                  <a:txBody>
                    <a:bodyPr/>
                    <a:lstStyle/>
                    <a:p>
                      <a:pPr algn="l" fontAlgn="b"/>
                      <a:r>
                        <a:rPr lang="en-US" sz="1100" b="1" i="0" u="none" strike="noStrike">
                          <a:solidFill>
                            <a:srgbClr val="FF0000"/>
                          </a:solidFill>
                          <a:effectLst/>
                          <a:latin typeface="Arial" panose="020B0604020202020204" pitchFamily="34" charset="0"/>
                          <a:cs typeface="Arial" panose="020B0604020202020204" pitchFamily="34" charset="0"/>
                        </a:rPr>
                        <a:t>Melancholic</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-4.6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380829"/>
                  </a:ext>
                </a:extLst>
              </a:tr>
              <a:tr h="168560">
                <a:tc>
                  <a:txBody>
                    <a:bodyPr/>
                    <a:lstStyle/>
                    <a:p>
                      <a:pPr algn="l" fontAlgn="b"/>
                      <a:r>
                        <a:rPr lang="en-US" sz="1100" b="1" i="0" u="none" strike="noStrike">
                          <a:solidFill>
                            <a:srgbClr val="FF0000"/>
                          </a:solidFill>
                          <a:effectLst/>
                          <a:latin typeface="Arial" panose="020B0604020202020204" pitchFamily="34" charset="0"/>
                          <a:cs typeface="Arial" panose="020B0604020202020204" pitchFamily="34" charset="0"/>
                        </a:rPr>
                        <a:t>Unpleasantly surprised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524372"/>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Well-Being</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-4.5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3.8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830082"/>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Desire</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-3.1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7201017"/>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Revitalized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-4.9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217015"/>
                  </a:ext>
                </a:extLst>
              </a:tr>
              <a:tr h="16856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Relaxed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4.2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FF0000"/>
                          </a:solidFill>
                          <a:effectLst/>
                          <a:latin typeface="Arial" panose="020B0604020202020204" pitchFamily="34" charset="0"/>
                          <a:cs typeface="Arial" panose="020B0604020202020204" pitchFamily="34" charset="0"/>
                        </a:rPr>
                        <a:t>-3.3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4141912"/>
                  </a:ext>
                </a:extLst>
              </a:tr>
              <a:tr h="168560">
                <a:tc>
                  <a:txBody>
                    <a:bodyPr/>
                    <a:lstStyle/>
                    <a:p>
                      <a:pPr algn="l" fontAlgn="b"/>
                      <a:r>
                        <a:rPr lang="en-US" sz="1100" b="1" i="0" u="none" strike="noStrike" dirty="0">
                          <a:solidFill>
                            <a:srgbClr val="FF0000"/>
                          </a:solidFill>
                          <a:effectLst/>
                          <a:latin typeface="Arial" panose="020B0604020202020204" pitchFamily="34" charset="0"/>
                          <a:cs typeface="Arial" panose="020B0604020202020204" pitchFamily="34" charset="0"/>
                        </a:rPr>
                        <a:t>Famished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006100"/>
                          </a:solidFill>
                          <a:effectLst/>
                          <a:latin typeface="Arial" panose="020B0604020202020204" pitchFamily="34" charset="0"/>
                          <a:cs typeface="Arial" panose="020B0604020202020204" pitchFamily="34" charset="0"/>
                        </a:rPr>
                        <a:t>5.3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CAE8AA"/>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-3.1</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5168586"/>
                  </a:ext>
                </a:extLst>
              </a:tr>
              <a:tr h="16856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Impressed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0.3</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-0.6</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0465132"/>
                  </a:ext>
                </a:extLst>
              </a:tr>
              <a:tr h="168560">
                <a:tc>
                  <a:txBody>
                    <a:bodyPr/>
                    <a:lstStyle/>
                    <a:p>
                      <a:pPr algn="l" fontAlgn="b"/>
                      <a:r>
                        <a:rPr lang="en-US" sz="1100" b="1" i="0" u="none" strike="noStrike" dirty="0">
                          <a:solidFill>
                            <a:srgbClr val="FF0000"/>
                          </a:solidFill>
                          <a:effectLst/>
                          <a:latin typeface="Arial" panose="020B0604020202020204" pitchFamily="34" charset="0"/>
                          <a:cs typeface="Arial" panose="020B0604020202020204" pitchFamily="34" charset="0"/>
                        </a:rPr>
                        <a:t>Sad</a:t>
                      </a:r>
                    </a:p>
                  </a:txBody>
                  <a:tcPr marL="10800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-0.9</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3.2</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-0.8</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769891"/>
                  </a:ext>
                </a:extLst>
              </a:tr>
            </a:tbl>
          </a:graphicData>
        </a:graphic>
      </p:graphicFrame>
    </p:spTree>
    <p:extLst>
      <p:ext uri="{BB962C8B-B14F-4D97-AF65-F5344CB8AC3E}">
        <p14:creationId xmlns:p14="http://schemas.microsoft.com/office/powerpoint/2010/main" val="155148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56086-AA51-6552-13A1-B229B5263641}"/>
              </a:ext>
            </a:extLst>
          </p:cNvPr>
          <p:cNvPicPr>
            <a:picLocks noChangeAspect="1"/>
          </p:cNvPicPr>
          <p:nvPr/>
        </p:nvPicPr>
        <p:blipFill>
          <a:blip r:embed="rId4">
            <a:alphaModFix amt="50000"/>
          </a:blip>
          <a:stretch>
            <a:fillRect/>
          </a:stretch>
        </p:blipFill>
        <p:spPr>
          <a:xfrm>
            <a:off x="1"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1" y="2723280"/>
            <a:ext cx="12065877" cy="896763"/>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chemeClr val="tx1"/>
                </a:solidFill>
                <a:effectLst/>
                <a:uLnTx/>
                <a:uFillTx/>
                <a:latin typeface="Arial"/>
                <a:ea typeface="+mj-ea"/>
                <a:cs typeface="+mj-cs"/>
              </a:rPr>
              <a:t>SUMMARY &amp; WAY FORWARD FOR THE BEST PERFORMING FRAGRANCE – PT52</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32</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2324382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11D9B0-2F13-B029-64B9-6C1C271B91A9}"/>
              </a:ext>
            </a:extLst>
          </p:cNvPr>
          <p:cNvGrpSpPr/>
          <p:nvPr/>
        </p:nvGrpSpPr>
        <p:grpSpPr>
          <a:xfrm>
            <a:off x="1237733" y="196068"/>
            <a:ext cx="3419592"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F9744966-D941-CD4E-74DE-3742DC2E37D5}"/>
                </a:ext>
              </a:extLst>
            </p:cNvPr>
            <p:cNvSpPr txBox="1"/>
            <p:nvPr/>
          </p:nvSpPr>
          <p:spPr>
            <a:xfrm>
              <a:off x="1074455" y="31806"/>
              <a:ext cx="1199174" cy="369332"/>
            </a:xfrm>
            <a:prstGeom prst="rect">
              <a:avLst/>
            </a:prstGeom>
            <a:grp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SUMMARY</a:t>
              </a:r>
            </a:p>
          </p:txBody>
        </p:sp>
      </p:grpSp>
      <p:sp>
        <p:nvSpPr>
          <p:cNvPr id="6" name="TextBox 5">
            <a:extLst>
              <a:ext uri="{FF2B5EF4-FFF2-40B4-BE49-F238E27FC236}">
                <a16:creationId xmlns:a16="http://schemas.microsoft.com/office/drawing/2014/main" id="{5A51DFCF-90C5-EFC6-5A79-B0FB8EA10179}"/>
              </a:ext>
            </a:extLst>
          </p:cNvPr>
          <p:cNvSpPr txBox="1"/>
          <p:nvPr/>
        </p:nvSpPr>
        <p:spPr>
          <a:xfrm>
            <a:off x="93348" y="1097029"/>
            <a:ext cx="5465377" cy="132343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Only </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PT52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fragrance meets the action standard of being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superior to benchmark </a:t>
            </a:r>
            <a:r>
              <a:rPr lang="en-IN" sz="1600" b="1" dirty="0">
                <a:solidFill>
                  <a:srgbClr val="00B050"/>
                </a:solidFill>
                <a:latin typeface="Arial" panose="020B0604020202020204" pitchFamily="34" charset="0"/>
                <a:cs typeface="Arial" panose="020B0604020202020204" pitchFamily="34" charset="0"/>
              </a:rPr>
              <a:t>at</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the neat sniff out of box stage and in-wash</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stages.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However, it fails to meet the action standard at the dry sniff on arm stage where it is at par with benchmark</a:t>
            </a:r>
          </a:p>
        </p:txBody>
      </p:sp>
      <p:sp>
        <p:nvSpPr>
          <p:cNvPr id="9" name="TextBox 8">
            <a:extLst>
              <a:ext uri="{FF2B5EF4-FFF2-40B4-BE49-F238E27FC236}">
                <a16:creationId xmlns:a16="http://schemas.microsoft.com/office/drawing/2014/main" id="{DA15288D-C9F9-BE40-E8C7-94205C0658A9}"/>
              </a:ext>
            </a:extLst>
          </p:cNvPr>
          <p:cNvSpPr txBox="1"/>
          <p:nvPr/>
        </p:nvSpPr>
        <p:spPr>
          <a:xfrm>
            <a:off x="6463864" y="1147447"/>
            <a:ext cx="5465377"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Depending upon which stage of evaluation is more critical to the business, </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PT52 can be prioritized for further stages of development</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t>
            </a:r>
          </a:p>
        </p:txBody>
      </p:sp>
      <p:sp>
        <p:nvSpPr>
          <p:cNvPr id="10" name="TextBox 9">
            <a:extLst>
              <a:ext uri="{FF2B5EF4-FFF2-40B4-BE49-F238E27FC236}">
                <a16:creationId xmlns:a16="http://schemas.microsoft.com/office/drawing/2014/main" id="{2AB00DB0-6106-8853-E21C-48AC3115F7F3}"/>
              </a:ext>
            </a:extLst>
          </p:cNvPr>
          <p:cNvSpPr txBox="1"/>
          <p:nvPr/>
        </p:nvSpPr>
        <p:spPr>
          <a:xfrm>
            <a:off x="107504" y="2869006"/>
            <a:ext cx="5465377"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PT52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gets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penalized for having stronger fragrance</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than desired at all 3 stages of evaluation.</a:t>
            </a:r>
          </a:p>
        </p:txBody>
      </p:sp>
      <p:sp>
        <p:nvSpPr>
          <p:cNvPr id="11" name="TextBox 10">
            <a:extLst>
              <a:ext uri="{FF2B5EF4-FFF2-40B4-BE49-F238E27FC236}">
                <a16:creationId xmlns:a16="http://schemas.microsoft.com/office/drawing/2014/main" id="{0F731AC0-CE95-43CE-7C5C-0A4C59ADB56F}"/>
              </a:ext>
            </a:extLst>
          </p:cNvPr>
          <p:cNvSpPr txBox="1"/>
          <p:nvPr/>
        </p:nvSpPr>
        <p:spPr>
          <a:xfrm>
            <a:off x="6453354" y="2869006"/>
            <a:ext cx="5603262"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It is recommended to </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reduce the strength of fragrance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for PT52 which should further have a positive impact on Overall Fragrance liking.</a:t>
            </a:r>
          </a:p>
        </p:txBody>
      </p:sp>
      <p:sp>
        <p:nvSpPr>
          <p:cNvPr id="12" name="TextBox 11">
            <a:extLst>
              <a:ext uri="{FF2B5EF4-FFF2-40B4-BE49-F238E27FC236}">
                <a16:creationId xmlns:a16="http://schemas.microsoft.com/office/drawing/2014/main" id="{9FACBD7C-61CD-81C3-54A7-7E5E31062F72}"/>
              </a:ext>
            </a:extLst>
          </p:cNvPr>
          <p:cNvSpPr txBox="1"/>
          <p:nvPr/>
        </p:nvSpPr>
        <p:spPr>
          <a:xfrm>
            <a:off x="156410" y="4284389"/>
            <a:ext cx="5416472" cy="107721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Sweet, Fruity &amp; Fresh </a:t>
            </a:r>
            <a:r>
              <a:rPr kumimoji="0" lang="en-IN" sz="160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emerge as the top drivers of Overall Fragrance at all 3 stages of evaluation.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1" dirty="0">
                <a:solidFill>
                  <a:srgbClr val="222223"/>
                </a:solidFill>
                <a:latin typeface="Arial" panose="020B0604020202020204" pitchFamily="34" charset="0"/>
                <a:cs typeface="Arial" panose="020B0604020202020204" pitchFamily="34" charset="0"/>
              </a:rPr>
              <a:t>PT52</a:t>
            </a:r>
            <a:r>
              <a:rPr lang="en-IN" sz="1600" dirty="0">
                <a:solidFill>
                  <a:srgbClr val="222223"/>
                </a:solidFill>
                <a:latin typeface="Arial" panose="020B0604020202020204" pitchFamily="34" charset="0"/>
                <a:cs typeface="Arial" panose="020B0604020202020204" pitchFamily="34" charset="0"/>
              </a:rPr>
              <a:t> is distinctively associated with </a:t>
            </a:r>
            <a:r>
              <a:rPr lang="en-IN" sz="1600" b="1" dirty="0">
                <a:solidFill>
                  <a:srgbClr val="00B050"/>
                </a:solidFill>
                <a:latin typeface="Arial" panose="020B0604020202020204" pitchFamily="34" charset="0"/>
                <a:cs typeface="Arial" panose="020B0604020202020204" pitchFamily="34" charset="0"/>
              </a:rPr>
              <a:t>Sweet</a:t>
            </a:r>
            <a:r>
              <a:rPr lang="en-IN" sz="1600" dirty="0">
                <a:solidFill>
                  <a:srgbClr val="00B050"/>
                </a:solidFill>
                <a:latin typeface="Arial" panose="020B0604020202020204" pitchFamily="34" charset="0"/>
                <a:cs typeface="Arial" panose="020B0604020202020204" pitchFamily="34" charset="0"/>
              </a:rPr>
              <a:t> </a:t>
            </a:r>
            <a:r>
              <a:rPr lang="en-IN" sz="1600" dirty="0">
                <a:solidFill>
                  <a:srgbClr val="222223"/>
                </a:solidFill>
                <a:latin typeface="Arial" panose="020B0604020202020204" pitchFamily="34" charset="0"/>
                <a:cs typeface="Arial" panose="020B0604020202020204" pitchFamily="34" charset="0"/>
              </a:rPr>
              <a:t>&amp; </a:t>
            </a:r>
            <a:r>
              <a:rPr lang="en-IN" sz="1600" b="1" dirty="0">
                <a:solidFill>
                  <a:srgbClr val="00B050"/>
                </a:solidFill>
                <a:latin typeface="Arial" panose="020B0604020202020204" pitchFamily="34" charset="0"/>
                <a:cs typeface="Arial" panose="020B0604020202020204" pitchFamily="34" charset="0"/>
              </a:rPr>
              <a:t>Fruity </a:t>
            </a:r>
            <a:r>
              <a:rPr lang="en-IN" sz="1600" dirty="0">
                <a:solidFill>
                  <a:srgbClr val="222223"/>
                </a:solidFill>
                <a:latin typeface="Arial" panose="020B0604020202020204" pitchFamily="34" charset="0"/>
                <a:cs typeface="Arial" panose="020B0604020202020204" pitchFamily="34" charset="0"/>
              </a:rPr>
              <a:t>at all 3 stages.</a:t>
            </a:r>
            <a:endParaRPr kumimoji="0" lang="en-IN" sz="160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2419C69E-AF00-4DED-6ACD-A9CA0399EBD4}"/>
              </a:ext>
            </a:extLst>
          </p:cNvPr>
          <p:cNvSpPr txBox="1"/>
          <p:nvPr/>
        </p:nvSpPr>
        <p:spPr>
          <a:xfrm>
            <a:off x="6458611" y="4240605"/>
            <a:ext cx="5603262" cy="132343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Fragrance Development team can take PT52 forward by building on these strength areas which can be further leveraged at the communication stage.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solidFill>
                  <a:srgbClr val="222223"/>
                </a:solidFill>
                <a:latin typeface="Arial" panose="020B0604020202020204" pitchFamily="34" charset="0"/>
                <a:cs typeface="Arial" panose="020B0604020202020204" pitchFamily="34" charset="0"/>
              </a:rPr>
              <a:t>There is scope to build PT52 fragrance on </a:t>
            </a:r>
            <a:r>
              <a:rPr lang="en-IN" sz="1600" b="1" dirty="0">
                <a:solidFill>
                  <a:srgbClr val="222223"/>
                </a:solidFill>
                <a:latin typeface="Arial" panose="020B0604020202020204" pitchFamily="34" charset="0"/>
                <a:cs typeface="Arial" panose="020B0604020202020204" pitchFamily="34" charset="0"/>
              </a:rPr>
              <a:t>Freshness </a:t>
            </a:r>
            <a:r>
              <a:rPr lang="en-IN" sz="1600" dirty="0">
                <a:solidFill>
                  <a:srgbClr val="222223"/>
                </a:solidFill>
                <a:latin typeface="Arial" panose="020B0604020202020204" pitchFamily="34" charset="0"/>
                <a:cs typeface="Arial" panose="020B0604020202020204" pitchFamily="34" charset="0"/>
              </a:rPr>
              <a:t>characteristic further impacting overall fragrance.</a:t>
            </a:r>
            <a:endPar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p:txBody>
      </p:sp>
      <p:grpSp>
        <p:nvGrpSpPr>
          <p:cNvPr id="15" name="Group 14">
            <a:extLst>
              <a:ext uri="{FF2B5EF4-FFF2-40B4-BE49-F238E27FC236}">
                <a16:creationId xmlns:a16="http://schemas.microsoft.com/office/drawing/2014/main" id="{CBADBCC7-0ECF-D7FF-E103-1602C488A7F7}"/>
              </a:ext>
            </a:extLst>
          </p:cNvPr>
          <p:cNvGrpSpPr/>
          <p:nvPr/>
        </p:nvGrpSpPr>
        <p:grpSpPr>
          <a:xfrm>
            <a:off x="7534675" y="201365"/>
            <a:ext cx="3419592" cy="432000"/>
            <a:chOff x="280" y="0"/>
            <a:chExt cx="3419592" cy="432000"/>
          </a:xfrm>
          <a:solidFill>
            <a:schemeClr val="tx1"/>
          </a:solidFill>
        </p:grpSpPr>
        <p:sp>
          <p:nvSpPr>
            <p:cNvPr id="16" name="Flowchart: Manual Input 2">
              <a:extLst>
                <a:ext uri="{FF2B5EF4-FFF2-40B4-BE49-F238E27FC236}">
                  <a16:creationId xmlns:a16="http://schemas.microsoft.com/office/drawing/2014/main" id="{D9757AF0-6222-16E9-1F38-25585FE29E66}"/>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84C4A91D-F74F-5109-64CE-60F014D8698A}"/>
                </a:ext>
              </a:extLst>
            </p:cNvPr>
            <p:cNvSpPr txBox="1"/>
            <p:nvPr/>
          </p:nvSpPr>
          <p:spPr>
            <a:xfrm>
              <a:off x="856480" y="31806"/>
              <a:ext cx="1635128" cy="369332"/>
            </a:xfrm>
            <a:prstGeom prst="rect">
              <a:avLst/>
            </a:prstGeom>
            <a:grp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WAY FORWARD</a:t>
              </a:r>
            </a:p>
          </p:txBody>
        </p:sp>
      </p:grpSp>
      <p:sp>
        <p:nvSpPr>
          <p:cNvPr id="5" name="Arrow: Right 4">
            <a:extLst>
              <a:ext uri="{FF2B5EF4-FFF2-40B4-BE49-F238E27FC236}">
                <a16:creationId xmlns:a16="http://schemas.microsoft.com/office/drawing/2014/main" id="{6F439DCE-D5C2-C09D-EF2F-06B2CBBEFAAB}"/>
              </a:ext>
            </a:extLst>
          </p:cNvPr>
          <p:cNvSpPr/>
          <p:nvPr/>
        </p:nvSpPr>
        <p:spPr>
          <a:xfrm>
            <a:off x="5671117" y="1481959"/>
            <a:ext cx="676344" cy="3783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882F302-AF85-2FFA-0AE3-C2BC946D965C}"/>
              </a:ext>
            </a:extLst>
          </p:cNvPr>
          <p:cNvSpPr/>
          <p:nvPr/>
        </p:nvSpPr>
        <p:spPr>
          <a:xfrm>
            <a:off x="5680840" y="3042617"/>
            <a:ext cx="676344" cy="3783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71AE0B-CCE2-8151-0DDC-6E8852A24DF3}"/>
              </a:ext>
            </a:extLst>
          </p:cNvPr>
          <p:cNvSpPr/>
          <p:nvPr/>
        </p:nvSpPr>
        <p:spPr>
          <a:xfrm>
            <a:off x="5722094" y="4603275"/>
            <a:ext cx="676344" cy="3783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20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56086-AA51-6552-13A1-B229B5263641}"/>
              </a:ext>
            </a:extLst>
          </p:cNvPr>
          <p:cNvPicPr>
            <a:picLocks noChangeAspect="1"/>
          </p:cNvPicPr>
          <p:nvPr/>
        </p:nvPicPr>
        <p:blipFill>
          <a:blip r:embed="rId4">
            <a:alphaModFix amt="50000"/>
          </a:blip>
          <a:stretch>
            <a:fillRect/>
          </a:stretch>
        </p:blipFill>
        <p:spPr>
          <a:xfrm>
            <a:off x="1"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1" y="2723280"/>
            <a:ext cx="12065877" cy="896763"/>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rgbClr val="C00000"/>
                </a:solidFill>
                <a:effectLst/>
                <a:uLnTx/>
                <a:uFillTx/>
                <a:latin typeface="Arial"/>
                <a:ea typeface="+mj-ea"/>
                <a:cs typeface="+mj-cs"/>
              </a:rPr>
              <a:t>ST69</a:t>
            </a:r>
            <a:r>
              <a:rPr kumimoji="0" lang="en-IN" sz="2800" b="1" i="0" u="none" strike="noStrike" kern="1200" cap="all" spc="120" normalizeH="0" baseline="0" noProof="0" dirty="0">
                <a:ln>
                  <a:noFill/>
                </a:ln>
                <a:solidFill>
                  <a:schemeClr val="tx1"/>
                </a:solidFill>
                <a:effectLst/>
                <a:uLnTx/>
                <a:uFillTx/>
                <a:latin typeface="Arial"/>
                <a:ea typeface="+mj-ea"/>
                <a:cs typeface="+mj-cs"/>
              </a:rPr>
              <a:t> CAN BE THE NEXT IN LINE CONTENDER WHEREAS </a:t>
            </a:r>
            <a:r>
              <a:rPr kumimoji="0" lang="en-IN" sz="2800" b="1" i="0" u="none" strike="noStrike" kern="1200" cap="all" spc="120" normalizeH="0" baseline="0" noProof="0" dirty="0">
                <a:ln>
                  <a:noFill/>
                </a:ln>
                <a:solidFill>
                  <a:srgbClr val="C00000"/>
                </a:solidFill>
                <a:effectLst/>
                <a:uLnTx/>
                <a:uFillTx/>
                <a:latin typeface="Arial"/>
                <a:ea typeface="+mj-ea"/>
                <a:cs typeface="+mj-cs"/>
              </a:rPr>
              <a:t>FE15</a:t>
            </a:r>
            <a:r>
              <a:rPr kumimoji="0" lang="en-IN" sz="2800" b="1" i="0" u="none" strike="noStrike" kern="1200" cap="all" spc="120" normalizeH="0" baseline="0" noProof="0" dirty="0">
                <a:ln>
                  <a:noFill/>
                </a:ln>
                <a:solidFill>
                  <a:schemeClr val="tx1"/>
                </a:solidFill>
                <a:effectLst/>
                <a:uLnTx/>
                <a:uFillTx/>
                <a:latin typeface="Arial"/>
                <a:ea typeface="+mj-ea"/>
                <a:cs typeface="+mj-cs"/>
              </a:rPr>
              <a:t> AND </a:t>
            </a:r>
            <a:r>
              <a:rPr kumimoji="0" lang="en-IN" sz="2800" b="1" i="0" u="none" strike="noStrike" kern="1200" cap="all" spc="120" normalizeH="0" baseline="0" noProof="0" dirty="0">
                <a:ln>
                  <a:noFill/>
                </a:ln>
                <a:solidFill>
                  <a:srgbClr val="C00000"/>
                </a:solidFill>
                <a:effectLst/>
                <a:uLnTx/>
                <a:uFillTx/>
                <a:latin typeface="Arial"/>
                <a:ea typeface="+mj-ea"/>
                <a:cs typeface="+mj-cs"/>
              </a:rPr>
              <a:t>ML03</a:t>
            </a:r>
            <a:r>
              <a:rPr kumimoji="0" lang="en-IN" sz="2800" b="1" i="0" u="none" strike="noStrike" kern="1200" cap="all" spc="120" normalizeH="0" baseline="0" noProof="0" dirty="0">
                <a:ln>
                  <a:noFill/>
                </a:ln>
                <a:solidFill>
                  <a:schemeClr val="tx1"/>
                </a:solidFill>
                <a:effectLst/>
                <a:uLnTx/>
                <a:uFillTx/>
                <a:latin typeface="Arial"/>
                <a:ea typeface="+mj-ea"/>
                <a:cs typeface="+mj-cs"/>
              </a:rPr>
              <a:t> CAN BE DE-PRIORITIZED</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34</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300469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781368-F207-35FC-76D6-E061A65C7A15}"/>
              </a:ext>
            </a:extLst>
          </p:cNvPr>
          <p:cNvSpPr txBox="1"/>
          <p:nvPr/>
        </p:nvSpPr>
        <p:spPr>
          <a:xfrm>
            <a:off x="6316856" y="1154467"/>
            <a:ext cx="5118401" cy="4031873"/>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FE15 and ML03 </a:t>
            </a:r>
            <a:r>
              <a:rPr kumimoji="0" lang="en-IN" sz="160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fragrances emerge significantly inferior to benchmark fragrance at two or more stages of evaluation, hence, can be outrightly de-prioritized.</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b="1" dirty="0">
              <a:solidFill>
                <a:srgbClr val="222223"/>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FE15</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is strongly associated with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Aggressive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(at both Neat sniff out of box &amp; in wash stages), whereas </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ML03</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has a strong association with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Overpowering</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(neat sniff out of box stage)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solidFill>
                <a:srgbClr val="222223"/>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FE15</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has a positive association with some pessimistic feelings like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Irritated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&amp;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Melancholic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whereas </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ML03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has a positive association with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Disgusted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and </a:t>
            </a: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Thirsty</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t>
            </a:r>
          </a:p>
        </p:txBody>
      </p:sp>
      <p:grpSp>
        <p:nvGrpSpPr>
          <p:cNvPr id="5" name="Group 4">
            <a:extLst>
              <a:ext uri="{FF2B5EF4-FFF2-40B4-BE49-F238E27FC236}">
                <a16:creationId xmlns:a16="http://schemas.microsoft.com/office/drawing/2014/main" id="{D3F27510-8872-6DAB-0630-10F09045C703}"/>
              </a:ext>
            </a:extLst>
          </p:cNvPr>
          <p:cNvGrpSpPr/>
          <p:nvPr/>
        </p:nvGrpSpPr>
        <p:grpSpPr>
          <a:xfrm>
            <a:off x="772687" y="196068"/>
            <a:ext cx="4277634" cy="432000"/>
            <a:chOff x="-270328" y="0"/>
            <a:chExt cx="3888758" cy="432000"/>
          </a:xfrm>
          <a:solidFill>
            <a:schemeClr val="tx1"/>
          </a:solidFill>
        </p:grpSpPr>
        <p:sp>
          <p:nvSpPr>
            <p:cNvPr id="6" name="Flowchart: Manual Input 2">
              <a:extLst>
                <a:ext uri="{FF2B5EF4-FFF2-40B4-BE49-F238E27FC236}">
                  <a16:creationId xmlns:a16="http://schemas.microsoft.com/office/drawing/2014/main" id="{878AAC12-76EB-BAAC-E443-F6B236E841F0}"/>
                </a:ext>
              </a:extLst>
            </p:cNvPr>
            <p:cNvSpPr/>
            <p:nvPr/>
          </p:nvSpPr>
          <p:spPr>
            <a:xfrm rot="5400000">
              <a:off x="1458051" y="-1728379"/>
              <a:ext cx="432000" cy="38887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1A19E654-4CB7-9112-465D-A0203DC83F48}"/>
                </a:ext>
              </a:extLst>
            </p:cNvPr>
            <p:cNvSpPr txBox="1"/>
            <p:nvPr/>
          </p:nvSpPr>
          <p:spPr>
            <a:xfrm>
              <a:off x="-270328" y="31806"/>
              <a:ext cx="3888757" cy="369332"/>
            </a:xfrm>
            <a:prstGeom prst="rect">
              <a:avLst/>
            </a:prstGeom>
            <a:grp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ST69 CAN BE NEXT IN LINE CONTENDER</a:t>
              </a:r>
            </a:p>
          </p:txBody>
        </p:sp>
      </p:grpSp>
      <p:grpSp>
        <p:nvGrpSpPr>
          <p:cNvPr id="12" name="Group 11">
            <a:extLst>
              <a:ext uri="{FF2B5EF4-FFF2-40B4-BE49-F238E27FC236}">
                <a16:creationId xmlns:a16="http://schemas.microsoft.com/office/drawing/2014/main" id="{48D10CEA-A16E-80DD-69AA-B335161852A1}"/>
              </a:ext>
            </a:extLst>
          </p:cNvPr>
          <p:cNvGrpSpPr/>
          <p:nvPr/>
        </p:nvGrpSpPr>
        <p:grpSpPr>
          <a:xfrm>
            <a:off x="6726797" y="227874"/>
            <a:ext cx="4277634" cy="432000"/>
            <a:chOff x="-270328" y="0"/>
            <a:chExt cx="3888758" cy="432000"/>
          </a:xfrm>
          <a:solidFill>
            <a:schemeClr val="tx1"/>
          </a:solidFill>
        </p:grpSpPr>
        <p:sp>
          <p:nvSpPr>
            <p:cNvPr id="13" name="Flowchart: Manual Input 2">
              <a:extLst>
                <a:ext uri="{FF2B5EF4-FFF2-40B4-BE49-F238E27FC236}">
                  <a16:creationId xmlns:a16="http://schemas.microsoft.com/office/drawing/2014/main" id="{2B6826EA-82A5-AFA7-4264-70B26C0E000C}"/>
                </a:ext>
              </a:extLst>
            </p:cNvPr>
            <p:cNvSpPr/>
            <p:nvPr/>
          </p:nvSpPr>
          <p:spPr>
            <a:xfrm rot="5400000">
              <a:off x="1458051" y="-1728379"/>
              <a:ext cx="432000" cy="38887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88C54966-282F-3075-4660-484BA7423883}"/>
                </a:ext>
              </a:extLst>
            </p:cNvPr>
            <p:cNvSpPr txBox="1"/>
            <p:nvPr/>
          </p:nvSpPr>
          <p:spPr>
            <a:xfrm>
              <a:off x="-140398" y="31806"/>
              <a:ext cx="3628907" cy="369332"/>
            </a:xfrm>
            <a:prstGeom prst="rect">
              <a:avLst/>
            </a:prstGeom>
            <a:grp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a:ea typeface="+mn-ea"/>
                  <a:cs typeface="+mn-cs"/>
                </a:rPr>
                <a:t>FE15 AND ML03 CAN BE DE-PRIORITIZED</a:t>
              </a:r>
            </a:p>
          </p:txBody>
        </p:sp>
      </p:grpSp>
      <p:sp>
        <p:nvSpPr>
          <p:cNvPr id="15" name="TextBox 14">
            <a:extLst>
              <a:ext uri="{FF2B5EF4-FFF2-40B4-BE49-F238E27FC236}">
                <a16:creationId xmlns:a16="http://schemas.microsoft.com/office/drawing/2014/main" id="{AD4493EB-453E-3FA1-BE76-1A3F0456840C}"/>
              </a:ext>
            </a:extLst>
          </p:cNvPr>
          <p:cNvSpPr txBox="1"/>
          <p:nvPr/>
        </p:nvSpPr>
        <p:spPr>
          <a:xfrm>
            <a:off x="241740" y="1170234"/>
            <a:ext cx="5307722" cy="4031873"/>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ST69</a:t>
            </a:r>
            <a:r>
              <a:rPr kumimoji="0" lang="en-IN" sz="160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comes closest to PT52 on fragrance strength at all 3 stages of evaluation. Though is significantly inferior to benchmark on Overall Fragrance at sniff at dry arm stage.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b="1" dirty="0">
              <a:solidFill>
                <a:srgbClr val="222223"/>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ST69</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is distinctively associated with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Soft</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characteristic which is one of the top driver of Fragrance at the neat out of box stage. It also has a positive association with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Fresh</a:t>
            </a: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at the in-wash stage.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b="1" dirty="0">
              <a:solidFill>
                <a:srgbClr val="222223"/>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ST69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also distinctively owns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Antiseptic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and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Natural Ingredients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which could be a space that can be explored with this fragrance option. It is seen as a fragrance which gives feeling of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Happy </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&amp; </a:t>
            </a:r>
            <a:r>
              <a:rPr kumimoji="0" lang="en-IN" sz="16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Relaxed</a:t>
            </a:r>
            <a:r>
              <a:rPr kumimoji="0" lang="en-IN" sz="1600" b="0" i="0" u="none" strike="noStrike" kern="1200" cap="none" spc="0" normalizeH="0" baseline="0" noProof="0" dirty="0">
                <a:ln>
                  <a:noFill/>
                </a:ln>
                <a:solidFill>
                  <a:srgbClr val="222223"/>
                </a:solidFill>
                <a:effectLst/>
                <a:uLnTx/>
                <a:uFillTx/>
                <a:latin typeface="Arial" panose="020B0604020202020204" pitchFamily="34" charset="0"/>
                <a:ea typeface="+mn-ea"/>
                <a:cs typeface="Arial" panose="020B0604020202020204" pitchFamily="34" charset="0"/>
              </a:rPr>
              <a:t>.</a:t>
            </a:r>
            <a:endParaRPr kumimoji="0" lang="en-US" sz="1600" b="0" i="0" u="none" strike="noStrike" kern="1200" cap="none" spc="0" normalizeH="0" baseline="0" noProof="0" dirty="0">
              <a:ln>
                <a:noFill/>
              </a:ln>
              <a:solidFill>
                <a:srgbClr val="222223"/>
              </a:solidFill>
              <a:effectLst/>
              <a:uLnTx/>
              <a:uFillTx/>
              <a:latin typeface="Calibri"/>
              <a:ea typeface="+mn-ea"/>
              <a:cs typeface="+mn-cs"/>
            </a:endParaRPr>
          </a:p>
        </p:txBody>
      </p:sp>
    </p:spTree>
    <p:extLst>
      <p:ext uri="{BB962C8B-B14F-4D97-AF65-F5344CB8AC3E}">
        <p14:creationId xmlns:p14="http://schemas.microsoft.com/office/powerpoint/2010/main" val="410130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F5581-C274-4BAF-94FA-4EA624814171}"/>
              </a:ext>
            </a:extLst>
          </p:cNvPr>
          <p:cNvSpPr>
            <a:spLocks noGrp="1"/>
          </p:cNvSpPr>
          <p:nvPr>
            <p:ph type="title"/>
          </p:nvPr>
        </p:nvSpPr>
        <p:spPr>
          <a:xfrm>
            <a:off x="372423" y="1994784"/>
            <a:ext cx="8085065" cy="738664"/>
          </a:xfrm>
        </p:spPr>
        <p:txBody>
          <a:bodyPr/>
          <a:lstStyle/>
          <a:p>
            <a:pPr>
              <a:lnSpc>
                <a:spcPct val="100000"/>
              </a:lnSpc>
            </a:pPr>
            <a:r>
              <a:rPr lang="en-US" sz="4800" dirty="0"/>
              <a:t>APPENDIX</a:t>
            </a:r>
          </a:p>
        </p:txBody>
      </p:sp>
      <p:sp>
        <p:nvSpPr>
          <p:cNvPr id="5" name="Slide Number Placeholder 4">
            <a:extLst>
              <a:ext uri="{FF2B5EF4-FFF2-40B4-BE49-F238E27FC236}">
                <a16:creationId xmlns:a16="http://schemas.microsoft.com/office/drawing/2014/main" id="{2D64D560-5E45-489F-AB01-C08B82FB2F5A}"/>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AABEC-672F-4B68-B914-690DA978312C}" type="slidenum">
              <a:rPr kumimoji="0" lang="en-GB" sz="900" b="1" i="0" u="none" strike="noStrike" kern="1200" cap="none" spc="0" normalizeH="0" baseline="0" noProof="0" smtClean="0">
                <a:ln>
                  <a:noFill/>
                </a:ln>
                <a:solidFill>
                  <a:prstClr val="white"/>
                </a:solidFill>
                <a:effectLst/>
                <a:uLnTx/>
                <a:uFillTx/>
                <a:latin typeface="Arial Blac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r>
              <a:rPr kumimoji="0" lang="en-GB" sz="900" b="1" i="0" u="none" strike="noStrike" kern="1200" cap="none" spc="0" normalizeH="0" baseline="0" noProof="0" dirty="0">
                <a:ln>
                  <a:noFill/>
                </a:ln>
                <a:solidFill>
                  <a:prstClr val="white"/>
                </a:solidFill>
                <a:effectLst/>
                <a:uLnTx/>
                <a:uFillTx/>
                <a:latin typeface="Arial Black"/>
                <a:ea typeface="+mn-ea"/>
                <a:cs typeface="+mn-cs"/>
              </a:rPr>
              <a:t> ‒ </a:t>
            </a:r>
          </a:p>
        </p:txBody>
      </p:sp>
    </p:spTree>
    <p:extLst>
      <p:ext uri="{BB962C8B-B14F-4D97-AF65-F5344CB8AC3E}">
        <p14:creationId xmlns:p14="http://schemas.microsoft.com/office/powerpoint/2010/main" val="1978699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11D9B0-2F13-B029-64B9-6C1C271B91A9}"/>
              </a:ext>
            </a:extLst>
          </p:cNvPr>
          <p:cNvGrpSpPr/>
          <p:nvPr/>
        </p:nvGrpSpPr>
        <p:grpSpPr>
          <a:xfrm>
            <a:off x="280" y="0"/>
            <a:ext cx="3419592" cy="432000"/>
            <a:chOff x="280" y="0"/>
            <a:chExt cx="3419592" cy="432000"/>
          </a:xfrm>
          <a:solidFill>
            <a:schemeClr val="tx1"/>
          </a:solidFill>
        </p:grpSpPr>
        <p:sp>
          <p:nvSpPr>
            <p:cNvPr id="3" name="Flowchart: Manual Input 2">
              <a:extLst>
                <a:ext uri="{FF2B5EF4-FFF2-40B4-BE49-F238E27FC236}">
                  <a16:creationId xmlns:a16="http://schemas.microsoft.com/office/drawing/2014/main" id="{7D8B013A-947C-045B-8A6E-60D87F2D5588}"/>
                </a:ext>
              </a:extLst>
            </p:cNvPr>
            <p:cNvSpPr/>
            <p:nvPr/>
          </p:nvSpPr>
          <p:spPr>
            <a:xfrm rot="5400000">
              <a:off x="1494076" y="-1493796"/>
              <a:ext cx="432000" cy="341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44966-D941-CD4E-74DE-3742DC2E37D5}"/>
                </a:ext>
              </a:extLst>
            </p:cNvPr>
            <p:cNvSpPr txBox="1"/>
            <p:nvPr/>
          </p:nvSpPr>
          <p:spPr>
            <a:xfrm>
              <a:off x="107504" y="31806"/>
              <a:ext cx="1904176" cy="369332"/>
            </a:xfrm>
            <a:prstGeom prst="rect">
              <a:avLst/>
            </a:prstGeom>
            <a:grpFill/>
          </p:spPr>
          <p:txBody>
            <a:bodyPr wrap="none" rtlCol="0">
              <a:spAutoFit/>
            </a:bodyPr>
            <a:lstStyle/>
            <a:p>
              <a:r>
                <a:rPr lang="en-IN" dirty="0">
                  <a:solidFill>
                    <a:schemeClr val="bg1"/>
                  </a:solidFill>
                </a:rPr>
                <a:t>Colour association</a:t>
              </a:r>
            </a:p>
          </p:txBody>
        </p:sp>
      </p:grpSp>
      <p:pic>
        <p:nvPicPr>
          <p:cNvPr id="6" name="Picture 5">
            <a:extLst>
              <a:ext uri="{FF2B5EF4-FFF2-40B4-BE49-F238E27FC236}">
                <a16:creationId xmlns:a16="http://schemas.microsoft.com/office/drawing/2014/main" id="{678F6EED-E223-950F-2105-A68EA4D78E8F}"/>
              </a:ext>
            </a:extLst>
          </p:cNvPr>
          <p:cNvPicPr>
            <a:picLocks noChangeAspect="1"/>
          </p:cNvPicPr>
          <p:nvPr/>
        </p:nvPicPr>
        <p:blipFill rotWithShape="1">
          <a:blip r:embed="rId3"/>
          <a:srcRect t="6040" r="3151" b="16652"/>
          <a:stretch/>
        </p:blipFill>
        <p:spPr>
          <a:xfrm>
            <a:off x="6211613" y="1334814"/>
            <a:ext cx="3846787" cy="2061792"/>
          </a:xfrm>
          <a:prstGeom prst="rect">
            <a:avLst/>
          </a:prstGeom>
        </p:spPr>
      </p:pic>
      <p:pic>
        <p:nvPicPr>
          <p:cNvPr id="7" name="Picture 6">
            <a:extLst>
              <a:ext uri="{FF2B5EF4-FFF2-40B4-BE49-F238E27FC236}">
                <a16:creationId xmlns:a16="http://schemas.microsoft.com/office/drawing/2014/main" id="{510D16AF-39E1-5965-4B97-2C84F9B658B3}"/>
              </a:ext>
            </a:extLst>
          </p:cNvPr>
          <p:cNvPicPr>
            <a:picLocks noChangeAspect="1"/>
          </p:cNvPicPr>
          <p:nvPr/>
        </p:nvPicPr>
        <p:blipFill rotWithShape="1">
          <a:blip r:embed="rId4"/>
          <a:srcRect l="8757" t="12871" r="8757" b="18438"/>
          <a:stretch/>
        </p:blipFill>
        <p:spPr>
          <a:xfrm>
            <a:off x="4120656" y="3371355"/>
            <a:ext cx="3379240" cy="2015200"/>
          </a:xfrm>
          <a:prstGeom prst="rect">
            <a:avLst/>
          </a:prstGeom>
        </p:spPr>
      </p:pic>
      <p:sp>
        <p:nvSpPr>
          <p:cNvPr id="9" name="TextBox 8">
            <a:extLst>
              <a:ext uri="{FF2B5EF4-FFF2-40B4-BE49-F238E27FC236}">
                <a16:creationId xmlns:a16="http://schemas.microsoft.com/office/drawing/2014/main" id="{B412D879-1ABF-5CD9-619A-E34465DAFAD5}"/>
              </a:ext>
            </a:extLst>
          </p:cNvPr>
          <p:cNvSpPr txBox="1"/>
          <p:nvPr/>
        </p:nvSpPr>
        <p:spPr>
          <a:xfrm>
            <a:off x="7436834" y="1878995"/>
            <a:ext cx="1303380" cy="553998"/>
          </a:xfrm>
          <a:prstGeom prst="rect">
            <a:avLst/>
          </a:prstGeom>
        </p:spPr>
        <p:txBody>
          <a:bodyPr vert="horz" wrap="square" lIns="0" tIns="0" rIns="0" bIns="0" rtlCol="0">
            <a:spAutoFit/>
          </a:bodyPr>
          <a:lstStyle/>
          <a:p>
            <a:pPr marL="4763" algn="ctr"/>
            <a:r>
              <a:rPr lang="en-IN" b="1" dirty="0"/>
              <a:t>LIGHT GREEN</a:t>
            </a:r>
          </a:p>
          <a:p>
            <a:pPr marL="4763" algn="ctr"/>
            <a:r>
              <a:rPr lang="en-IN" b="1" dirty="0"/>
              <a:t>(18%)</a:t>
            </a:r>
            <a:endParaRPr lang="en-US" b="1" dirty="0"/>
          </a:p>
        </p:txBody>
      </p:sp>
      <p:sp>
        <p:nvSpPr>
          <p:cNvPr id="10" name="TextBox 9">
            <a:extLst>
              <a:ext uri="{FF2B5EF4-FFF2-40B4-BE49-F238E27FC236}">
                <a16:creationId xmlns:a16="http://schemas.microsoft.com/office/drawing/2014/main" id="{E63EB2A2-E284-FFAD-0B81-4A4F28B1430E}"/>
              </a:ext>
            </a:extLst>
          </p:cNvPr>
          <p:cNvSpPr txBox="1"/>
          <p:nvPr/>
        </p:nvSpPr>
        <p:spPr>
          <a:xfrm>
            <a:off x="4803585" y="3969258"/>
            <a:ext cx="1908279" cy="553998"/>
          </a:xfrm>
          <a:prstGeom prst="rect">
            <a:avLst/>
          </a:prstGeom>
        </p:spPr>
        <p:txBody>
          <a:bodyPr vert="horz" wrap="square" lIns="0" tIns="0" rIns="0" bIns="0" rtlCol="0">
            <a:spAutoFit/>
          </a:bodyPr>
          <a:lstStyle/>
          <a:p>
            <a:pPr marL="4763" algn="ctr"/>
            <a:r>
              <a:rPr lang="en-IN" b="1" dirty="0"/>
              <a:t>LIGHT PURPLE/PINK</a:t>
            </a:r>
          </a:p>
          <a:p>
            <a:pPr marL="4763" algn="ctr"/>
            <a:r>
              <a:rPr lang="en-IN" b="1" dirty="0"/>
              <a:t>(17%)</a:t>
            </a:r>
            <a:endParaRPr lang="en-US" b="1" dirty="0"/>
          </a:p>
        </p:txBody>
      </p:sp>
      <p:sp>
        <p:nvSpPr>
          <p:cNvPr id="11" name="TextBox 10">
            <a:extLst>
              <a:ext uri="{FF2B5EF4-FFF2-40B4-BE49-F238E27FC236}">
                <a16:creationId xmlns:a16="http://schemas.microsoft.com/office/drawing/2014/main" id="{1645030B-05F5-35AC-3601-56E7B2F6D507}"/>
              </a:ext>
            </a:extLst>
          </p:cNvPr>
          <p:cNvSpPr txBox="1"/>
          <p:nvPr/>
        </p:nvSpPr>
        <p:spPr>
          <a:xfrm>
            <a:off x="179512" y="528727"/>
            <a:ext cx="1179343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PT52 is most preferred in White colour followed by Light Green and Light Purple/Pink colours.</a:t>
            </a:r>
          </a:p>
        </p:txBody>
      </p:sp>
      <p:sp>
        <p:nvSpPr>
          <p:cNvPr id="12" name="TextBox 11">
            <a:extLst>
              <a:ext uri="{FF2B5EF4-FFF2-40B4-BE49-F238E27FC236}">
                <a16:creationId xmlns:a16="http://schemas.microsoft.com/office/drawing/2014/main" id="{2DFB2AB0-DCBD-C75F-6BD8-C4BF4E43ACF5}"/>
              </a:ext>
            </a:extLst>
          </p:cNvPr>
          <p:cNvSpPr txBox="1"/>
          <p:nvPr/>
        </p:nvSpPr>
        <p:spPr>
          <a:xfrm>
            <a:off x="1371422" y="5618286"/>
            <a:ext cx="8860583" cy="584775"/>
          </a:xfrm>
          <a:prstGeom prst="rect">
            <a:avLst/>
          </a:prstGeom>
          <a:noFill/>
        </p:spPr>
        <p:txBody>
          <a:bodyPr wrap="square" rtlCol="0">
            <a:spAutoFit/>
          </a:bodyPr>
          <a:lstStyle/>
          <a:p>
            <a:pPr algn="ctr"/>
            <a:r>
              <a:rPr lang="en-IN" sz="1600" b="1" dirty="0">
                <a:solidFill>
                  <a:srgbClr val="FF0000"/>
                </a:solidFill>
                <a:latin typeface="Arial" panose="020B0604020202020204" pitchFamily="34" charset="0"/>
                <a:cs typeface="Arial" panose="020B0604020202020204" pitchFamily="34" charset="0"/>
              </a:rPr>
              <a:t>CAUTION: Colour preference might be biased by assuming consumers could make out the colour of the soap from the box</a:t>
            </a:r>
          </a:p>
        </p:txBody>
      </p:sp>
      <p:pic>
        <p:nvPicPr>
          <p:cNvPr id="14" name="Picture 13">
            <a:extLst>
              <a:ext uri="{FF2B5EF4-FFF2-40B4-BE49-F238E27FC236}">
                <a16:creationId xmlns:a16="http://schemas.microsoft.com/office/drawing/2014/main" id="{5A364857-0AF0-7F8D-9194-6A8B94FF627C}"/>
              </a:ext>
            </a:extLst>
          </p:cNvPr>
          <p:cNvPicPr>
            <a:picLocks noChangeAspect="1"/>
          </p:cNvPicPr>
          <p:nvPr/>
        </p:nvPicPr>
        <p:blipFill rotWithShape="1">
          <a:blip r:embed="rId5"/>
          <a:srcRect l="8350" t="17334" r="8350" b="17334"/>
          <a:stretch/>
        </p:blipFill>
        <p:spPr>
          <a:xfrm>
            <a:off x="1171324" y="1206118"/>
            <a:ext cx="3316594" cy="2222882"/>
          </a:xfrm>
          <a:prstGeom prst="rect">
            <a:avLst/>
          </a:prstGeom>
        </p:spPr>
      </p:pic>
      <p:sp>
        <p:nvSpPr>
          <p:cNvPr id="15" name="TextBox 14">
            <a:extLst>
              <a:ext uri="{FF2B5EF4-FFF2-40B4-BE49-F238E27FC236}">
                <a16:creationId xmlns:a16="http://schemas.microsoft.com/office/drawing/2014/main" id="{4F9AC991-9A91-3B55-5404-70E412F6D269}"/>
              </a:ext>
            </a:extLst>
          </p:cNvPr>
          <p:cNvSpPr txBox="1"/>
          <p:nvPr/>
        </p:nvSpPr>
        <p:spPr>
          <a:xfrm>
            <a:off x="2349876" y="1794913"/>
            <a:ext cx="809296" cy="553998"/>
          </a:xfrm>
          <a:prstGeom prst="rect">
            <a:avLst/>
          </a:prstGeom>
        </p:spPr>
        <p:txBody>
          <a:bodyPr vert="horz" wrap="square" lIns="0" tIns="0" rIns="0" bIns="0" rtlCol="0">
            <a:spAutoFit/>
          </a:bodyPr>
          <a:lstStyle/>
          <a:p>
            <a:pPr marL="4763" algn="ctr"/>
            <a:r>
              <a:rPr lang="en-IN" b="1" dirty="0"/>
              <a:t>WHITE</a:t>
            </a:r>
          </a:p>
          <a:p>
            <a:pPr marL="4763" algn="ctr"/>
            <a:r>
              <a:rPr lang="en-IN" b="1" dirty="0"/>
              <a:t>(22%)</a:t>
            </a:r>
            <a:endParaRPr lang="en-US" b="1" dirty="0"/>
          </a:p>
        </p:txBody>
      </p:sp>
    </p:spTree>
    <p:extLst>
      <p:ext uri="{BB962C8B-B14F-4D97-AF65-F5344CB8AC3E}">
        <p14:creationId xmlns:p14="http://schemas.microsoft.com/office/powerpoint/2010/main" val="2988909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62" y="279893"/>
            <a:ext cx="4893857" cy="332399"/>
          </a:xfrm>
        </p:spPr>
        <p:txBody>
          <a:bodyPr/>
          <a:lstStyle/>
          <a:p>
            <a:pPr algn="ctr"/>
            <a:r>
              <a:rPr lang="en-IN" sz="2400" cap="all" spc="120" dirty="0">
                <a:solidFill>
                  <a:srgbClr val="2F469C"/>
                </a:solidFill>
                <a:latin typeface="Arial"/>
              </a:rPr>
              <a:t>SUPERIORITY check</a:t>
            </a:r>
            <a:endParaRPr lang="en-AU" sz="2400" cap="all" spc="120" dirty="0">
              <a:solidFill>
                <a:srgbClr val="2F469C"/>
              </a:solidFill>
              <a:latin typeface="Arial"/>
            </a:endParaRPr>
          </a:p>
        </p:txBody>
      </p:sp>
      <p:sp>
        <p:nvSpPr>
          <p:cNvPr id="7" name="Slide Number Placeholder 2"/>
          <p:cNvSpPr>
            <a:spLocks noGrp="1"/>
          </p:cNvSpPr>
          <p:nvPr>
            <p:ph type="sldNum" sz="quarter" idx="10"/>
          </p:nvPr>
        </p:nvSpPr>
        <p:spPr>
          <a:xfrm>
            <a:off x="11132810" y="6288099"/>
            <a:ext cx="673957" cy="248889"/>
          </a:xfrm>
        </p:spPr>
        <p:txBody>
          <a:bodyPr vert="horz" lIns="0" tIns="0" rIns="0" bIns="0" rtlCol="0" anchor="b">
            <a:noAutofit/>
          </a:bodyPr>
          <a:lstStyle/>
          <a:p>
            <a:pPr algn="r" fontAlgn="base">
              <a:spcBef>
                <a:spcPct val="0"/>
              </a:spcBef>
              <a:spcAft>
                <a:spcPct val="0"/>
              </a:spcAft>
            </a:pPr>
            <a:fld id="{9784CBA3-D598-4B1F-BAA3-EE14B5154290}" type="slidenum">
              <a:rPr lang="en-AU" sz="1086">
                <a:solidFill>
                  <a:srgbClr val="00B0F0"/>
                </a:solidFill>
                <a:cs typeface="Arial" charset="0"/>
              </a:rPr>
              <a:pPr algn="r" fontAlgn="base">
                <a:spcBef>
                  <a:spcPct val="0"/>
                </a:spcBef>
                <a:spcAft>
                  <a:spcPct val="0"/>
                </a:spcAft>
              </a:pPr>
              <a:t>38</a:t>
            </a:fld>
            <a:endParaRPr lang="en-AU" sz="1086" dirty="0">
              <a:solidFill>
                <a:srgbClr val="00B0F0"/>
              </a:solidFill>
              <a:cs typeface="Arial" charset="0"/>
            </a:endParaRPr>
          </a:p>
        </p:txBody>
      </p:sp>
      <p:graphicFrame>
        <p:nvGraphicFramePr>
          <p:cNvPr id="8" name="Table 2">
            <a:extLst>
              <a:ext uri="{FF2B5EF4-FFF2-40B4-BE49-F238E27FC236}">
                <a16:creationId xmlns:a16="http://schemas.microsoft.com/office/drawing/2014/main" id="{B9B61F4F-F937-C921-C911-E15B51CD9072}"/>
              </a:ext>
            </a:extLst>
          </p:cNvPr>
          <p:cNvGraphicFramePr>
            <a:graphicFrameLocks noGrp="1"/>
          </p:cNvGraphicFramePr>
          <p:nvPr>
            <p:extLst>
              <p:ext uri="{D42A27DB-BD31-4B8C-83A1-F6EECF244321}">
                <p14:modId xmlns:p14="http://schemas.microsoft.com/office/powerpoint/2010/main" val="658287412"/>
              </p:ext>
            </p:extLst>
          </p:nvPr>
        </p:nvGraphicFramePr>
        <p:xfrm>
          <a:off x="484311" y="824772"/>
          <a:ext cx="5354187" cy="211582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009723293"/>
                    </a:ext>
                  </a:extLst>
                </a:gridCol>
              </a:tblGrid>
              <a:tr h="370840">
                <a:tc>
                  <a:txBody>
                    <a:bodyPr/>
                    <a:lstStyle/>
                    <a:p>
                      <a:pPr marL="0" marR="0" lvl="0" indent="0" algn="ctr" defTabSz="1232345"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Arial" panose="020B0604020202020204" pitchFamily="34" charset="0"/>
                          <a:cs typeface="Arial" panose="020B0604020202020204" pitchFamily="34" charset="0"/>
                        </a:rPr>
                        <a:t>A superiority check is typically conducted at 95% LOC 2-tailed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4254962844"/>
                  </a:ext>
                </a:extLst>
              </a:tr>
              <a:tr h="370840">
                <a:tc>
                  <a:txBody>
                    <a:bodyPr/>
                    <a:lstStyle/>
                    <a:p>
                      <a:pPr marL="273050" marR="0" lvl="2" indent="-1889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You know you have an improved product/fragrance vs. your own in-market product/fragrance or vs. benchmark</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52580038"/>
                  </a:ext>
                </a:extLst>
              </a:tr>
              <a:tr h="370840">
                <a:tc>
                  <a:txBody>
                    <a:bodyPr/>
                    <a:lstStyle/>
                    <a:p>
                      <a:pPr marL="273050" marR="0" lvl="2" indent="-1889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The higher the confidence level, the more stringent it is to get significant differences. Hence in order to be absolutely sure about test product’s/test fragrance’s superiority, a higher confidence level is set.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835708"/>
                  </a:ext>
                </a:extLst>
              </a:tr>
            </a:tbl>
          </a:graphicData>
        </a:graphic>
      </p:graphicFrame>
      <p:graphicFrame>
        <p:nvGraphicFramePr>
          <p:cNvPr id="10" name="Table 2">
            <a:extLst>
              <a:ext uri="{FF2B5EF4-FFF2-40B4-BE49-F238E27FC236}">
                <a16:creationId xmlns:a16="http://schemas.microsoft.com/office/drawing/2014/main" id="{88A789FA-C7A7-DD86-1F07-1E396B71A85C}"/>
              </a:ext>
            </a:extLst>
          </p:cNvPr>
          <p:cNvGraphicFramePr>
            <a:graphicFrameLocks noGrp="1"/>
          </p:cNvGraphicFramePr>
          <p:nvPr>
            <p:extLst>
              <p:ext uri="{D42A27DB-BD31-4B8C-83A1-F6EECF244321}">
                <p14:modId xmlns:p14="http://schemas.microsoft.com/office/powerpoint/2010/main" val="2643364848"/>
              </p:ext>
            </p:extLst>
          </p:nvPr>
        </p:nvGraphicFramePr>
        <p:xfrm>
          <a:off x="6228213" y="793240"/>
          <a:ext cx="5354187" cy="187198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009723293"/>
                    </a:ext>
                  </a:extLst>
                </a:gridCol>
              </a:tblGrid>
              <a:tr h="370840">
                <a:tc>
                  <a:txBody>
                    <a:bodyPr/>
                    <a:lstStyle/>
                    <a:p>
                      <a:pPr marL="0" marR="0" lvl="0" indent="0" algn="ctr" defTabSz="1232345"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Arial" panose="020B0604020202020204" pitchFamily="34" charset="0"/>
                          <a:cs typeface="Arial" panose="020B0604020202020204" pitchFamily="34" charset="0"/>
                        </a:rPr>
                        <a:t>A parity check is typically conducted at 80% LOC 1-tailed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4254962844"/>
                  </a:ext>
                </a:extLst>
              </a:tr>
              <a:tr h="370840">
                <a:tc>
                  <a:txBody>
                    <a:bodyPr/>
                    <a:lstStyle/>
                    <a:p>
                      <a:pPr marL="273050" marR="0" lvl="2" indent="-188913" algn="just"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solidFill>
                            <a:sysClr val="windowText" lastClr="000000"/>
                          </a:solidFill>
                          <a:latin typeface="Arial" panose="020B0604020202020204" pitchFamily="34" charset="0"/>
                          <a:cs typeface="Arial" panose="020B0604020202020204" pitchFamily="34" charset="0"/>
                        </a:rPr>
                        <a:t>Your aim is to be at par with the benchmark – You are not aiming for significant differences with the benchmark</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52580038"/>
                  </a:ext>
                </a:extLst>
              </a:tr>
              <a:tr h="370840">
                <a:tc>
                  <a:txBody>
                    <a:bodyPr/>
                    <a:lstStyle/>
                    <a:p>
                      <a:pPr marL="273050" marR="0" lvl="2" indent="-188913" algn="just"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Hence the check is done at 80% LOC which makes significant differences come out more easily thereby making it more stringent to achieve parity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470718"/>
                  </a:ext>
                </a:extLst>
              </a:tr>
            </a:tbl>
          </a:graphicData>
        </a:graphic>
      </p:graphicFrame>
      <p:sp>
        <p:nvSpPr>
          <p:cNvPr id="11" name="Title 1">
            <a:extLst>
              <a:ext uri="{FF2B5EF4-FFF2-40B4-BE49-F238E27FC236}">
                <a16:creationId xmlns:a16="http://schemas.microsoft.com/office/drawing/2014/main" id="{996BAEC0-4887-2E45-49F5-758EE6259966}"/>
              </a:ext>
            </a:extLst>
          </p:cNvPr>
          <p:cNvSpPr txBox="1">
            <a:spLocks/>
          </p:cNvSpPr>
          <p:nvPr/>
        </p:nvSpPr>
        <p:spPr>
          <a:xfrm>
            <a:off x="6635070" y="262802"/>
            <a:ext cx="4448961" cy="332399"/>
          </a:xfrm>
          <a:prstGeom prst="rect">
            <a:avLst/>
          </a:prstGeom>
        </p:spPr>
        <p:txBody>
          <a:bodyPr vert="horz" wrap="square" lIns="0" tIns="0" rIns="0" bIns="0" rtlCol="0" anchor="t">
            <a:spAutoFit/>
          </a:bodyPr>
          <a:lst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a:lstStyle>
          <a:p>
            <a:pPr algn="ctr"/>
            <a:r>
              <a:rPr lang="en-IN" sz="2400" cap="all" spc="120" dirty="0">
                <a:solidFill>
                  <a:srgbClr val="2F469C"/>
                </a:solidFill>
                <a:latin typeface="Arial"/>
              </a:rPr>
              <a:t>PARITY CHECK</a:t>
            </a:r>
            <a:endParaRPr lang="en-AU" sz="2400" cap="all" spc="120" dirty="0">
              <a:solidFill>
                <a:srgbClr val="2F469C"/>
              </a:solidFill>
              <a:latin typeface="Arial"/>
            </a:endParaRPr>
          </a:p>
        </p:txBody>
      </p:sp>
      <p:sp>
        <p:nvSpPr>
          <p:cNvPr id="12" name="Title 1">
            <a:extLst>
              <a:ext uri="{FF2B5EF4-FFF2-40B4-BE49-F238E27FC236}">
                <a16:creationId xmlns:a16="http://schemas.microsoft.com/office/drawing/2014/main" id="{022472FF-8E8E-8B84-DAC1-9A891402387F}"/>
              </a:ext>
            </a:extLst>
          </p:cNvPr>
          <p:cNvSpPr txBox="1">
            <a:spLocks/>
          </p:cNvSpPr>
          <p:nvPr/>
        </p:nvSpPr>
        <p:spPr>
          <a:xfrm>
            <a:off x="5221939" y="278565"/>
            <a:ext cx="1715268" cy="332399"/>
          </a:xfrm>
          <a:prstGeom prst="rect">
            <a:avLst/>
          </a:prstGeom>
        </p:spPr>
        <p:txBody>
          <a:bodyPr vert="horz" wrap="square" lIns="0" tIns="0" rIns="0" bIns="0" rtlCol="0" anchor="t">
            <a:spAutoFit/>
          </a:bodyPr>
          <a:lst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a:lstStyle>
          <a:p>
            <a:pPr algn="ctr"/>
            <a:r>
              <a:rPr lang="en-IN" sz="2400" cap="all" spc="120" dirty="0">
                <a:solidFill>
                  <a:srgbClr val="2F469C"/>
                </a:solidFill>
                <a:latin typeface="Arial"/>
              </a:rPr>
              <a:t>Vs.</a:t>
            </a:r>
            <a:endParaRPr lang="en-AU" sz="2400" cap="all" spc="120" dirty="0">
              <a:solidFill>
                <a:srgbClr val="2F469C"/>
              </a:solidFill>
              <a:latin typeface="Arial"/>
            </a:endParaRPr>
          </a:p>
        </p:txBody>
      </p:sp>
      <p:graphicFrame>
        <p:nvGraphicFramePr>
          <p:cNvPr id="13" name="Table 12">
            <a:extLst>
              <a:ext uri="{FF2B5EF4-FFF2-40B4-BE49-F238E27FC236}">
                <a16:creationId xmlns:a16="http://schemas.microsoft.com/office/drawing/2014/main" id="{9026E8E5-98BB-D936-FFE7-1AE5F298C471}"/>
              </a:ext>
            </a:extLst>
          </p:cNvPr>
          <p:cNvGraphicFramePr>
            <a:graphicFrameLocks noGrp="1"/>
          </p:cNvGraphicFramePr>
          <p:nvPr>
            <p:extLst>
              <p:ext uri="{D42A27DB-BD31-4B8C-83A1-F6EECF244321}">
                <p14:modId xmlns:p14="http://schemas.microsoft.com/office/powerpoint/2010/main" val="202663051"/>
              </p:ext>
            </p:extLst>
          </p:nvPr>
        </p:nvGraphicFramePr>
        <p:xfrm>
          <a:off x="484311" y="3153072"/>
          <a:ext cx="5354187" cy="154305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769880201"/>
                    </a:ext>
                  </a:extLst>
                </a:gridCol>
              </a:tblGrid>
              <a:tr h="370840">
                <a:tc>
                  <a:txBody>
                    <a:bodyPr/>
                    <a:lstStyle/>
                    <a:p>
                      <a:pPr algn="ctr" fontAlgn="b"/>
                      <a:r>
                        <a:rPr lang="en-IN" sz="1800" b="1" i="0" u="none" strike="noStrike" dirty="0">
                          <a:solidFill>
                            <a:srgbClr val="000000"/>
                          </a:solidFill>
                          <a:effectLst/>
                          <a:latin typeface="Arial" panose="020B0604020202020204" pitchFamily="34" charset="0"/>
                          <a:cs typeface="Arial" panose="020B0604020202020204" pitchFamily="34" charset="0"/>
                        </a:rPr>
                        <a:t>A superiority action standard is typically recommended on following scenarios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1473875948"/>
                  </a:ext>
                </a:extLst>
              </a:tr>
              <a:tr h="370840">
                <a:tc>
                  <a:txBody>
                    <a:bodyPr/>
                    <a:lstStyle/>
                    <a:p>
                      <a:pPr marL="273050" lvl="2" indent="-188913" algn="just">
                        <a:buFont typeface="Arial" panose="020B0604020202020204" pitchFamily="34" charset="0"/>
                        <a:buChar char="•"/>
                        <a:defRPr/>
                      </a:pPr>
                      <a:r>
                        <a:rPr lang="en-IN" sz="1600" dirty="0">
                          <a:solidFill>
                            <a:sysClr val="windowText" lastClr="000000"/>
                          </a:solidFill>
                          <a:latin typeface="Arial" panose="020B0604020202020204" pitchFamily="34" charset="0"/>
                          <a:cs typeface="Arial" panose="020B0604020202020204" pitchFamily="34" charset="0"/>
                        </a:rPr>
                        <a:t>New product launch in a not so dominant category (more fragmented)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236439"/>
                  </a:ext>
                </a:extLst>
              </a:tr>
              <a:tr h="370840">
                <a:tc>
                  <a:txBody>
                    <a:bodyPr/>
                    <a:lstStyle/>
                    <a:p>
                      <a:pPr marL="273050" marR="0" lvl="2" indent="-188913" algn="just"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Improved formulation of an existing in-market product/fragrance</a:t>
                      </a:r>
                      <a:endParaRPr kumimoji="0" lang="en-US"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7488097"/>
                  </a:ext>
                </a:extLst>
              </a:tr>
            </a:tbl>
          </a:graphicData>
        </a:graphic>
      </p:graphicFrame>
      <p:graphicFrame>
        <p:nvGraphicFramePr>
          <p:cNvPr id="14" name="Table 13">
            <a:extLst>
              <a:ext uri="{FF2B5EF4-FFF2-40B4-BE49-F238E27FC236}">
                <a16:creationId xmlns:a16="http://schemas.microsoft.com/office/drawing/2014/main" id="{703B5E3D-CC6A-64B9-A80E-8F75D379B9F2}"/>
              </a:ext>
            </a:extLst>
          </p:cNvPr>
          <p:cNvGraphicFramePr>
            <a:graphicFrameLocks noGrp="1"/>
          </p:cNvGraphicFramePr>
          <p:nvPr>
            <p:extLst>
              <p:ext uri="{D42A27DB-BD31-4B8C-83A1-F6EECF244321}">
                <p14:modId xmlns:p14="http://schemas.microsoft.com/office/powerpoint/2010/main" val="2246379518"/>
              </p:ext>
            </p:extLst>
          </p:nvPr>
        </p:nvGraphicFramePr>
        <p:xfrm>
          <a:off x="484311" y="4908602"/>
          <a:ext cx="5354187" cy="153670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787400389"/>
                    </a:ext>
                  </a:extLst>
                </a:gridCol>
              </a:tblGrid>
              <a:tr h="370840">
                <a:tc>
                  <a:txBody>
                    <a:bodyPr/>
                    <a:lstStyle/>
                    <a:p>
                      <a:pPr marL="84137" marR="0" lvl="2" indent="0" algn="ctr" defTabSz="1232345"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u="none" strike="noStrike" kern="1200" noProof="0" dirty="0">
                          <a:solidFill>
                            <a:srgbClr val="000000"/>
                          </a:solidFill>
                          <a:effectLst/>
                          <a:latin typeface="Arial" panose="020B0604020202020204" pitchFamily="34" charset="0"/>
                          <a:ea typeface="+mn-ea"/>
                          <a:cs typeface="Arial" panose="020B0604020202020204" pitchFamily="34" charset="0"/>
                        </a:rPr>
                        <a:t>A superiority check at 95% LOC is typically based on 2-tailed test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1046031736"/>
                  </a:ext>
                </a:extLst>
              </a:tr>
              <a:tr h="370840">
                <a:tc>
                  <a:txBody>
                    <a:bodyPr/>
                    <a:lstStyle/>
                    <a:p>
                      <a:pPr marL="273050" marR="0" lvl="2" indent="-190500" algn="l"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While you are checking for superiority, you may end up being at par/inferior with benchmark in consumer’s mind, hence both directions are possible. As a result, a 2-tailed test is conducted.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605301"/>
                  </a:ext>
                </a:extLst>
              </a:tr>
            </a:tbl>
          </a:graphicData>
        </a:graphic>
      </p:graphicFrame>
      <p:graphicFrame>
        <p:nvGraphicFramePr>
          <p:cNvPr id="15" name="Table 14">
            <a:extLst>
              <a:ext uri="{FF2B5EF4-FFF2-40B4-BE49-F238E27FC236}">
                <a16:creationId xmlns:a16="http://schemas.microsoft.com/office/drawing/2014/main" id="{A2810064-1589-F86C-C0EC-22012E347E46}"/>
              </a:ext>
            </a:extLst>
          </p:cNvPr>
          <p:cNvGraphicFramePr>
            <a:graphicFrameLocks noGrp="1"/>
          </p:cNvGraphicFramePr>
          <p:nvPr>
            <p:extLst>
              <p:ext uri="{D42A27DB-BD31-4B8C-83A1-F6EECF244321}">
                <p14:modId xmlns:p14="http://schemas.microsoft.com/office/powerpoint/2010/main" val="2980914947"/>
              </p:ext>
            </p:extLst>
          </p:nvPr>
        </p:nvGraphicFramePr>
        <p:xfrm>
          <a:off x="6228213" y="3153072"/>
          <a:ext cx="5354187" cy="141986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266823229"/>
                    </a:ext>
                  </a:extLst>
                </a:gridCol>
              </a:tblGrid>
              <a:tr h="370840">
                <a:tc>
                  <a:txBody>
                    <a:bodyPr/>
                    <a:lstStyle/>
                    <a:p>
                      <a:pPr algn="ctr" fontAlgn="b"/>
                      <a:r>
                        <a:rPr lang="en-IN" sz="1800" b="1" i="0" u="none" strike="noStrike" dirty="0">
                          <a:solidFill>
                            <a:srgbClr val="000000"/>
                          </a:solidFill>
                          <a:effectLst/>
                          <a:latin typeface="Arial" panose="020B0604020202020204" pitchFamily="34" charset="0"/>
                          <a:cs typeface="Arial" panose="020B0604020202020204" pitchFamily="34" charset="0"/>
                        </a:rPr>
                        <a:t>A parity action standard is typically recommended on following scenarios</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2905010354"/>
                  </a:ext>
                </a:extLst>
              </a:tr>
              <a:tr h="370840">
                <a:tc>
                  <a:txBody>
                    <a:bodyPr/>
                    <a:lstStyle/>
                    <a:p>
                      <a:pPr marL="273050" lvl="2" indent="-188913" algn="just">
                        <a:buFont typeface="Arial" panose="020B0604020202020204" pitchFamily="34" charset="0"/>
                        <a:buChar char="•"/>
                        <a:defRPr/>
                      </a:pPr>
                      <a:r>
                        <a:rPr lang="en-IN" sz="1600" dirty="0">
                          <a:solidFill>
                            <a:sysClr val="windowText" lastClr="000000"/>
                          </a:solidFill>
                          <a:latin typeface="Arial" panose="020B0604020202020204" pitchFamily="34" charset="0"/>
                          <a:cs typeface="Arial" panose="020B0604020202020204" pitchFamily="34" charset="0"/>
                        </a:rPr>
                        <a:t>New product launch vs. a dominant in-market leader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7149694"/>
                  </a:ext>
                </a:extLst>
              </a:tr>
              <a:tr h="370840">
                <a:tc>
                  <a:txBody>
                    <a:bodyPr/>
                    <a:lstStyle/>
                    <a:p>
                      <a:pPr marL="273050" marR="0" lvl="2" indent="-188913" algn="just"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Value improved product/fragrance to be launched as replacement for the current in-market product/fragrance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615890"/>
                  </a:ext>
                </a:extLst>
              </a:tr>
            </a:tbl>
          </a:graphicData>
        </a:graphic>
      </p:graphicFrame>
      <p:graphicFrame>
        <p:nvGraphicFramePr>
          <p:cNvPr id="16" name="Table 15">
            <a:extLst>
              <a:ext uri="{FF2B5EF4-FFF2-40B4-BE49-F238E27FC236}">
                <a16:creationId xmlns:a16="http://schemas.microsoft.com/office/drawing/2014/main" id="{B0EB3922-D789-B4C2-1312-EEC80787C21A}"/>
              </a:ext>
            </a:extLst>
          </p:cNvPr>
          <p:cNvGraphicFramePr>
            <a:graphicFrameLocks noGrp="1"/>
          </p:cNvGraphicFramePr>
          <p:nvPr>
            <p:extLst>
              <p:ext uri="{D42A27DB-BD31-4B8C-83A1-F6EECF244321}">
                <p14:modId xmlns:p14="http://schemas.microsoft.com/office/powerpoint/2010/main" val="1526553295"/>
              </p:ext>
            </p:extLst>
          </p:nvPr>
        </p:nvGraphicFramePr>
        <p:xfrm>
          <a:off x="6228212" y="4909932"/>
          <a:ext cx="5354187" cy="129286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1659019367"/>
                    </a:ext>
                  </a:extLst>
                </a:gridCol>
              </a:tblGrid>
              <a:tr h="370840">
                <a:tc>
                  <a:txBody>
                    <a:bodyPr/>
                    <a:lstStyle/>
                    <a:p>
                      <a:pPr marL="84137" marR="0" lvl="2" indent="0" algn="ctr" defTabSz="1232345"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u="none" strike="noStrike" kern="1200" noProof="0" dirty="0">
                          <a:solidFill>
                            <a:srgbClr val="000000"/>
                          </a:solidFill>
                          <a:effectLst/>
                          <a:latin typeface="Arial" panose="020B0604020202020204" pitchFamily="34" charset="0"/>
                          <a:ea typeface="+mn-ea"/>
                          <a:cs typeface="Arial" panose="020B0604020202020204" pitchFamily="34" charset="0"/>
                        </a:rPr>
                        <a:t>A parity check at 80% LOC is typically based on 1-tailed test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2351347899"/>
                  </a:ext>
                </a:extLst>
              </a:tr>
              <a:tr h="370840">
                <a:tc>
                  <a:txBody>
                    <a:bodyPr/>
                    <a:lstStyle/>
                    <a:p>
                      <a:pPr marL="369887" marR="0" lvl="2" indent="-285750" algn="l" defTabSz="12323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As you know yours is an inferior product/fragrance and you cannot be superior to benchmark, you just have one direction in mind i.e. parity, hence 1-tailed test.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0233352"/>
                  </a:ext>
                </a:extLst>
              </a:tr>
            </a:tbl>
          </a:graphicData>
        </a:graphic>
      </p:graphicFrame>
    </p:spTree>
    <p:extLst>
      <p:ext uri="{BB962C8B-B14F-4D97-AF65-F5344CB8AC3E}">
        <p14:creationId xmlns:p14="http://schemas.microsoft.com/office/powerpoint/2010/main" val="2308594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62" y="279893"/>
            <a:ext cx="4893857" cy="332399"/>
          </a:xfrm>
        </p:spPr>
        <p:txBody>
          <a:bodyPr/>
          <a:lstStyle/>
          <a:p>
            <a:pPr algn="ctr"/>
            <a:r>
              <a:rPr lang="en-IN" sz="2400" cap="all" spc="120" dirty="0">
                <a:solidFill>
                  <a:srgbClr val="2F469C"/>
                </a:solidFill>
                <a:latin typeface="Arial"/>
              </a:rPr>
              <a:t>SEQUENTIAL MONADIC</a:t>
            </a:r>
            <a:endParaRPr lang="en-AU" sz="2400" cap="all" spc="120" dirty="0">
              <a:solidFill>
                <a:srgbClr val="2F469C"/>
              </a:solidFill>
              <a:latin typeface="Arial"/>
            </a:endParaRPr>
          </a:p>
        </p:txBody>
      </p:sp>
      <p:sp>
        <p:nvSpPr>
          <p:cNvPr id="7" name="Slide Number Placeholder 2"/>
          <p:cNvSpPr>
            <a:spLocks noGrp="1"/>
          </p:cNvSpPr>
          <p:nvPr>
            <p:ph type="sldNum" sz="quarter" idx="10"/>
          </p:nvPr>
        </p:nvSpPr>
        <p:spPr>
          <a:xfrm>
            <a:off x="11132810" y="6288099"/>
            <a:ext cx="673957" cy="248889"/>
          </a:xfrm>
        </p:spPr>
        <p:txBody>
          <a:bodyPr vert="horz" lIns="0" tIns="0" rIns="0" bIns="0" rtlCol="0" anchor="b">
            <a:noAutofit/>
          </a:bodyPr>
          <a:lstStyle/>
          <a:p>
            <a:pPr algn="r" fontAlgn="base">
              <a:spcBef>
                <a:spcPct val="0"/>
              </a:spcBef>
              <a:spcAft>
                <a:spcPct val="0"/>
              </a:spcAft>
            </a:pPr>
            <a:fld id="{9784CBA3-D598-4B1F-BAA3-EE14B5154290}" type="slidenum">
              <a:rPr lang="en-AU" sz="1086">
                <a:solidFill>
                  <a:srgbClr val="00B0F0"/>
                </a:solidFill>
                <a:cs typeface="Arial" charset="0"/>
              </a:rPr>
              <a:pPr algn="r" fontAlgn="base">
                <a:spcBef>
                  <a:spcPct val="0"/>
                </a:spcBef>
                <a:spcAft>
                  <a:spcPct val="0"/>
                </a:spcAft>
              </a:pPr>
              <a:t>39</a:t>
            </a:fld>
            <a:endParaRPr lang="en-AU" sz="1086" dirty="0">
              <a:solidFill>
                <a:srgbClr val="00B0F0"/>
              </a:solidFill>
              <a:cs typeface="Arial" charset="0"/>
            </a:endParaRPr>
          </a:p>
        </p:txBody>
      </p:sp>
      <p:graphicFrame>
        <p:nvGraphicFramePr>
          <p:cNvPr id="8" name="Table 2">
            <a:extLst>
              <a:ext uri="{FF2B5EF4-FFF2-40B4-BE49-F238E27FC236}">
                <a16:creationId xmlns:a16="http://schemas.microsoft.com/office/drawing/2014/main" id="{B9B61F4F-F937-C921-C911-E15B51CD9072}"/>
              </a:ext>
            </a:extLst>
          </p:cNvPr>
          <p:cNvGraphicFramePr>
            <a:graphicFrameLocks noGrp="1"/>
          </p:cNvGraphicFramePr>
          <p:nvPr>
            <p:extLst>
              <p:ext uri="{D42A27DB-BD31-4B8C-83A1-F6EECF244321}">
                <p14:modId xmlns:p14="http://schemas.microsoft.com/office/powerpoint/2010/main" val="2584780724"/>
              </p:ext>
            </p:extLst>
          </p:nvPr>
        </p:nvGraphicFramePr>
        <p:xfrm>
          <a:off x="484311" y="929872"/>
          <a:ext cx="5354187" cy="452247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009723293"/>
                    </a:ext>
                  </a:extLst>
                </a:gridCol>
              </a:tblGrid>
              <a:tr h="370840">
                <a:tc>
                  <a:txBody>
                    <a:bodyPr/>
                    <a:lstStyle/>
                    <a:p>
                      <a:pPr marL="0" marR="0" lvl="0" indent="0" algn="ctr" defTabSz="1232345"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Arial" panose="020B0604020202020204" pitchFamily="34" charset="0"/>
                          <a:cs typeface="Arial" panose="020B0604020202020204" pitchFamily="34" charset="0"/>
                        </a:rPr>
                        <a:t>SEQUENTIAL MONADIC DESIGN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4254962844"/>
                  </a:ext>
                </a:extLst>
              </a:tr>
              <a:tr h="370840">
                <a:tc>
                  <a:txBody>
                    <a:bodyPr/>
                    <a:lstStyle/>
                    <a:p>
                      <a:pPr marL="465138" lvl="1" indent="-285750" algn="just">
                        <a:buFont typeface="Arial" panose="020B0604020202020204" pitchFamily="34" charset="0"/>
                        <a:buChar char="•"/>
                      </a:pPr>
                      <a:r>
                        <a:rPr lang="en-US" sz="1600" b="1" dirty="0">
                          <a:solidFill>
                            <a:sysClr val="windowText" lastClr="000000"/>
                          </a:solidFill>
                          <a:latin typeface="Arial" panose="020B0604020202020204" pitchFamily="34" charset="0"/>
                          <a:cs typeface="Arial" panose="020B0604020202020204" pitchFamily="34" charset="0"/>
                        </a:rPr>
                        <a:t>Typically done at the initial stage of product evaluation where multiple options are evaluated with the objective of shortlisting the best performing option</a:t>
                      </a:r>
                    </a:p>
                    <a:p>
                      <a:pPr marL="901921" lvl="1" indent="-285750" algn="just">
                        <a:buFont typeface="Arial" panose="020B0604020202020204" pitchFamily="34" charset="0"/>
                        <a:buChar char="•"/>
                      </a:pPr>
                      <a:endParaRPr lang="en-US" sz="1600" b="1"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00B050"/>
                          </a:solidFill>
                          <a:latin typeface="Arial" panose="020B0604020202020204" pitchFamily="34" charset="0"/>
                          <a:cs typeface="Arial" panose="020B0604020202020204" pitchFamily="34" charset="0"/>
                        </a:rPr>
                        <a:t>More sensitive, which brings out the smaller differences between products since its comparative in nature hence useful in prioritizing between multiple prototypes</a:t>
                      </a:r>
                    </a:p>
                    <a:p>
                      <a:pPr marL="901921" lvl="1" indent="-285750" algn="just">
                        <a:buFont typeface="Arial" panose="020B0604020202020204" pitchFamily="34" charset="0"/>
                        <a:buChar char="•"/>
                      </a:pPr>
                      <a:endParaRPr lang="en-IN" sz="1600" b="1" dirty="0">
                        <a:solidFill>
                          <a:srgbClr val="00B05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00B050"/>
                          </a:solidFill>
                          <a:latin typeface="Arial" panose="020B0604020202020204" pitchFamily="34" charset="0"/>
                          <a:cs typeface="Arial" panose="020B0604020202020204" pitchFamily="34" charset="0"/>
                        </a:rPr>
                        <a:t>Can also be useful when the objective is cost optimization (silent change to in-market product)</a:t>
                      </a:r>
                      <a:endParaRPr lang="en-US" sz="1600" b="1" dirty="0">
                        <a:solidFill>
                          <a:srgbClr val="00B050"/>
                        </a:solidFill>
                        <a:latin typeface="Arial" panose="020B0604020202020204" pitchFamily="34" charset="0"/>
                        <a:cs typeface="Arial" panose="020B0604020202020204" pitchFamily="34" charset="0"/>
                      </a:endParaRPr>
                    </a:p>
                    <a:p>
                      <a:pPr marL="901921" lvl="1" indent="-285750" algn="just">
                        <a:buFont typeface="Arial" panose="020B0604020202020204" pitchFamily="34" charset="0"/>
                        <a:buChar char="•"/>
                      </a:pPr>
                      <a:endParaRPr lang="en-IN" sz="1600"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FF0000"/>
                          </a:solidFill>
                          <a:latin typeface="Arial" panose="020B0604020202020204" pitchFamily="34" charset="0"/>
                          <a:cs typeface="Arial" panose="020B0604020202020204" pitchFamily="34" charset="0"/>
                        </a:rPr>
                        <a:t>Does not depict in-market reality</a:t>
                      </a:r>
                    </a:p>
                    <a:p>
                      <a:pPr marL="901921" lvl="1" indent="-285750" algn="just">
                        <a:buFont typeface="Arial" panose="020B0604020202020204" pitchFamily="34" charset="0"/>
                        <a:buChar char="•"/>
                      </a:pPr>
                      <a:endParaRPr lang="en-IN" sz="1600" b="1" dirty="0">
                        <a:solidFill>
                          <a:srgbClr val="FF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FF0000"/>
                          </a:solidFill>
                          <a:latin typeface="Arial" panose="020B0604020202020204" pitchFamily="34" charset="0"/>
                          <a:cs typeface="Arial" panose="020B0604020202020204" pitchFamily="34" charset="0"/>
                        </a:rPr>
                        <a:t>Prone to order bias caused due to strong 1</a:t>
                      </a:r>
                      <a:r>
                        <a:rPr lang="en-IN" sz="1600" b="1" baseline="30000" dirty="0">
                          <a:solidFill>
                            <a:srgbClr val="FF0000"/>
                          </a:solidFill>
                          <a:latin typeface="Arial" panose="020B0604020202020204" pitchFamily="34" charset="0"/>
                          <a:cs typeface="Arial" panose="020B0604020202020204" pitchFamily="34" charset="0"/>
                        </a:rPr>
                        <a:t>st</a:t>
                      </a:r>
                      <a:r>
                        <a:rPr lang="en-IN" sz="1600" b="1" dirty="0">
                          <a:solidFill>
                            <a:srgbClr val="FF0000"/>
                          </a:solidFill>
                          <a:latin typeface="Arial" panose="020B0604020202020204" pitchFamily="34" charset="0"/>
                          <a:cs typeface="Arial" panose="020B0604020202020204" pitchFamily="34" charset="0"/>
                        </a:rPr>
                        <a:t> exposure or 2</a:t>
                      </a:r>
                      <a:r>
                        <a:rPr lang="en-IN" sz="1600" b="1" baseline="30000" dirty="0">
                          <a:solidFill>
                            <a:srgbClr val="FF0000"/>
                          </a:solidFill>
                          <a:latin typeface="Arial" panose="020B0604020202020204" pitchFamily="34" charset="0"/>
                          <a:cs typeface="Arial" panose="020B0604020202020204" pitchFamily="34" charset="0"/>
                        </a:rPr>
                        <a:t>nd</a:t>
                      </a:r>
                      <a:r>
                        <a:rPr lang="en-IN" sz="1600" b="1" dirty="0">
                          <a:solidFill>
                            <a:srgbClr val="FF0000"/>
                          </a:solidFill>
                          <a:latin typeface="Arial" panose="020B0604020202020204" pitchFamily="34" charset="0"/>
                          <a:cs typeface="Arial" panose="020B0604020202020204" pitchFamily="34" charset="0"/>
                        </a:rPr>
                        <a:t> exposure performance.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835708"/>
                  </a:ext>
                </a:extLst>
              </a:tr>
            </a:tbl>
          </a:graphicData>
        </a:graphic>
      </p:graphicFrame>
      <p:graphicFrame>
        <p:nvGraphicFramePr>
          <p:cNvPr id="10" name="Table 2">
            <a:extLst>
              <a:ext uri="{FF2B5EF4-FFF2-40B4-BE49-F238E27FC236}">
                <a16:creationId xmlns:a16="http://schemas.microsoft.com/office/drawing/2014/main" id="{88A789FA-C7A7-DD86-1F07-1E396B71A85C}"/>
              </a:ext>
            </a:extLst>
          </p:cNvPr>
          <p:cNvGraphicFramePr>
            <a:graphicFrameLocks noGrp="1"/>
          </p:cNvGraphicFramePr>
          <p:nvPr>
            <p:extLst>
              <p:ext uri="{D42A27DB-BD31-4B8C-83A1-F6EECF244321}">
                <p14:modId xmlns:p14="http://schemas.microsoft.com/office/powerpoint/2010/main" val="3877867363"/>
              </p:ext>
            </p:extLst>
          </p:nvPr>
        </p:nvGraphicFramePr>
        <p:xfrm>
          <a:off x="6228213" y="898340"/>
          <a:ext cx="5354187" cy="5253990"/>
        </p:xfrm>
        <a:graphic>
          <a:graphicData uri="http://schemas.openxmlformats.org/drawingml/2006/table">
            <a:tbl>
              <a:tblPr firstRow="1" bandRow="1">
                <a:tableStyleId>{5C22544A-7EE6-4342-B048-85BDC9FD1C3A}</a:tableStyleId>
              </a:tblPr>
              <a:tblGrid>
                <a:gridCol w="5354187">
                  <a:extLst>
                    <a:ext uri="{9D8B030D-6E8A-4147-A177-3AD203B41FA5}">
                      <a16:colId xmlns:a16="http://schemas.microsoft.com/office/drawing/2014/main" val="3009723293"/>
                    </a:ext>
                  </a:extLst>
                </a:gridCol>
              </a:tblGrid>
              <a:tr h="370840">
                <a:tc>
                  <a:txBody>
                    <a:bodyPr/>
                    <a:lstStyle/>
                    <a:p>
                      <a:pPr marL="0" marR="0" lvl="0" indent="0" algn="ctr" defTabSz="1232345"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Arial" panose="020B0604020202020204" pitchFamily="34" charset="0"/>
                          <a:cs typeface="Arial" panose="020B0604020202020204" pitchFamily="34" charset="0"/>
                        </a:rPr>
                        <a:t>MONADIC DESIGN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4254962844"/>
                  </a:ext>
                </a:extLst>
              </a:tr>
              <a:tr h="370840">
                <a:tc>
                  <a:txBody>
                    <a:bodyPr/>
                    <a:lstStyle/>
                    <a:p>
                      <a:pPr marL="465138" lvl="1" indent="-285750" algn="just">
                        <a:buFont typeface="Arial" panose="020B0604020202020204" pitchFamily="34" charset="0"/>
                        <a:buChar char="•"/>
                      </a:pPr>
                      <a:r>
                        <a:rPr lang="en-US" sz="1600" b="1" dirty="0">
                          <a:solidFill>
                            <a:sysClr val="windowText" lastClr="000000"/>
                          </a:solidFill>
                          <a:latin typeface="Arial" panose="020B0604020202020204" pitchFamily="34" charset="0"/>
                          <a:cs typeface="Arial" panose="020B0604020202020204" pitchFamily="34" charset="0"/>
                        </a:rPr>
                        <a:t>Typically done at the final stage of product evaluation before launch</a:t>
                      </a:r>
                    </a:p>
                    <a:p>
                      <a:pPr marL="901921" lvl="1" indent="-285750" algn="just">
                        <a:buFont typeface="Arial" panose="020B0604020202020204" pitchFamily="34" charset="0"/>
                        <a:buChar char="•"/>
                      </a:pPr>
                      <a:endParaRPr lang="en-US" sz="1600"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00B050"/>
                          </a:solidFill>
                          <a:latin typeface="Arial" panose="020B0604020202020204" pitchFamily="34" charset="0"/>
                          <a:cs typeface="Arial" panose="020B0604020202020204" pitchFamily="34" charset="0"/>
                        </a:rPr>
                        <a:t>Monadic test simulates in-market reality (natural way of using the products), hence useful to be adopted at the final stage before launch.</a:t>
                      </a:r>
                    </a:p>
                    <a:p>
                      <a:pPr marL="901921" lvl="1" indent="-285750" algn="just">
                        <a:buFont typeface="Arial" panose="020B0604020202020204" pitchFamily="34" charset="0"/>
                        <a:buChar char="•"/>
                      </a:pPr>
                      <a:endParaRPr lang="en-IN" sz="1600"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00B050"/>
                          </a:solidFill>
                          <a:latin typeface="Arial" panose="020B0604020202020204" pitchFamily="34" charset="0"/>
                          <a:cs typeface="Arial" panose="020B0604020202020204" pitchFamily="34" charset="0"/>
                        </a:rPr>
                        <a:t>Best approach when Trial rate needs to be predicted based on Concept/Communication</a:t>
                      </a:r>
                      <a:r>
                        <a:rPr lang="en-IN" sz="1600" dirty="0">
                          <a:solidFill>
                            <a:sysClr val="windowText" lastClr="000000"/>
                          </a:solidFill>
                          <a:latin typeface="Arial" panose="020B0604020202020204" pitchFamily="34" charset="0"/>
                          <a:cs typeface="Arial" panose="020B0604020202020204" pitchFamily="34" charset="0"/>
                        </a:rPr>
                        <a:t>.</a:t>
                      </a:r>
                    </a:p>
                    <a:p>
                      <a:pPr marL="901921" lvl="1" indent="-285750" algn="just">
                        <a:buFont typeface="Arial" panose="020B0604020202020204" pitchFamily="34" charset="0"/>
                        <a:buChar char="•"/>
                      </a:pPr>
                      <a:endParaRPr lang="en-IN" sz="1600"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00B050"/>
                          </a:solidFill>
                          <a:latin typeface="Arial" panose="020B0604020202020204" pitchFamily="34" charset="0"/>
                          <a:cs typeface="Arial" panose="020B0604020202020204" pitchFamily="34" charset="0"/>
                        </a:rPr>
                        <a:t>Lesser fatigue as focus is on one option, hence better quality data can be expected</a:t>
                      </a:r>
                      <a:r>
                        <a:rPr lang="en-IN" sz="1600" b="1" dirty="0">
                          <a:solidFill>
                            <a:sysClr val="windowText" lastClr="000000"/>
                          </a:solidFill>
                          <a:latin typeface="Arial" panose="020B0604020202020204" pitchFamily="34" charset="0"/>
                          <a:cs typeface="Arial" panose="020B0604020202020204" pitchFamily="34" charset="0"/>
                        </a:rPr>
                        <a:t>.</a:t>
                      </a:r>
                      <a:endParaRPr lang="en-IN" sz="1600" dirty="0">
                        <a:solidFill>
                          <a:sysClr val="windowText" lastClr="000000"/>
                        </a:solidFill>
                        <a:latin typeface="Arial" panose="020B0604020202020204" pitchFamily="34" charset="0"/>
                        <a:cs typeface="Arial" panose="020B0604020202020204" pitchFamily="34" charset="0"/>
                      </a:endParaRPr>
                    </a:p>
                    <a:p>
                      <a:pPr marL="621723" lvl="1" indent="-285750" algn="just">
                        <a:buFont typeface="Arial" panose="020B0604020202020204" pitchFamily="34" charset="0"/>
                        <a:buChar char="•"/>
                      </a:pPr>
                      <a:endParaRPr lang="en-IN" sz="1600" dirty="0">
                        <a:solidFill>
                          <a:sysClr val="windowText" lastClr="00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FF0000"/>
                          </a:solidFill>
                          <a:latin typeface="Arial" panose="020B0604020202020204" pitchFamily="34" charset="0"/>
                          <a:cs typeface="Arial" panose="020B0604020202020204" pitchFamily="34" charset="0"/>
                        </a:rPr>
                        <a:t>Higher chances of parity results due to absence of comparative evaluation making it difficult to take final go/no-go decision.</a:t>
                      </a:r>
                    </a:p>
                    <a:p>
                      <a:pPr marL="901921" lvl="1" indent="-285750" algn="just">
                        <a:buFont typeface="Arial" panose="020B0604020202020204" pitchFamily="34" charset="0"/>
                        <a:buChar char="•"/>
                      </a:pPr>
                      <a:endParaRPr lang="en-IN" sz="1600" b="1" dirty="0">
                        <a:solidFill>
                          <a:srgbClr val="FF0000"/>
                        </a:solidFill>
                        <a:latin typeface="Arial" panose="020B0604020202020204" pitchFamily="34" charset="0"/>
                        <a:cs typeface="Arial" panose="020B0604020202020204" pitchFamily="34" charset="0"/>
                      </a:endParaRPr>
                    </a:p>
                    <a:p>
                      <a:pPr marL="465138" lvl="1" indent="-285750" algn="just">
                        <a:buFont typeface="Arial" panose="020B0604020202020204" pitchFamily="34" charset="0"/>
                        <a:buChar char="•"/>
                      </a:pPr>
                      <a:r>
                        <a:rPr lang="en-IN" sz="1600" b="1" dirty="0">
                          <a:solidFill>
                            <a:srgbClr val="FF0000"/>
                          </a:solidFill>
                          <a:latin typeface="Arial" panose="020B0604020202020204" pitchFamily="34" charset="0"/>
                          <a:cs typeface="Arial" panose="020B0604020202020204" pitchFamily="34" charset="0"/>
                        </a:rPr>
                        <a:t>Sample size required would be higher than Sequential since one respondent is exposed to only one option</a:t>
                      </a:r>
                      <a:r>
                        <a:rPr lang="en-IN" sz="1600" dirty="0">
                          <a:solidFill>
                            <a:sysClr val="windowText" lastClr="000000"/>
                          </a:solidFill>
                          <a:latin typeface="Arial" panose="020B0604020202020204" pitchFamily="34" charset="0"/>
                          <a:cs typeface="Arial" panose="020B0604020202020204" pitchFamily="34" charset="0"/>
                        </a:rPr>
                        <a:t>. </a:t>
                      </a:r>
                      <a:endParaRPr lang="en-US" sz="1600" dirty="0">
                        <a:solidFill>
                          <a:sysClr val="windowText" lastClr="000000"/>
                        </a:solidFill>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470718"/>
                  </a:ext>
                </a:extLst>
              </a:tr>
            </a:tbl>
          </a:graphicData>
        </a:graphic>
      </p:graphicFrame>
      <p:sp>
        <p:nvSpPr>
          <p:cNvPr id="11" name="Title 1">
            <a:extLst>
              <a:ext uri="{FF2B5EF4-FFF2-40B4-BE49-F238E27FC236}">
                <a16:creationId xmlns:a16="http://schemas.microsoft.com/office/drawing/2014/main" id="{996BAEC0-4887-2E45-49F5-758EE6259966}"/>
              </a:ext>
            </a:extLst>
          </p:cNvPr>
          <p:cNvSpPr txBox="1">
            <a:spLocks/>
          </p:cNvSpPr>
          <p:nvPr/>
        </p:nvSpPr>
        <p:spPr>
          <a:xfrm>
            <a:off x="6635070" y="262802"/>
            <a:ext cx="4448961" cy="332399"/>
          </a:xfrm>
          <a:prstGeom prst="rect">
            <a:avLst/>
          </a:prstGeom>
        </p:spPr>
        <p:txBody>
          <a:bodyPr vert="horz" wrap="square" lIns="0" tIns="0" rIns="0" bIns="0" rtlCol="0" anchor="t">
            <a:spAutoFit/>
          </a:bodyPr>
          <a:lst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a:lstStyle>
          <a:p>
            <a:pPr algn="ctr"/>
            <a:r>
              <a:rPr lang="en-IN" sz="2400" cap="all" spc="120" dirty="0">
                <a:solidFill>
                  <a:srgbClr val="2F469C"/>
                </a:solidFill>
                <a:latin typeface="Arial"/>
              </a:rPr>
              <a:t>MONADIC</a:t>
            </a:r>
            <a:endParaRPr lang="en-AU" sz="2400" cap="all" spc="120" dirty="0">
              <a:solidFill>
                <a:srgbClr val="2F469C"/>
              </a:solidFill>
              <a:latin typeface="Arial"/>
            </a:endParaRPr>
          </a:p>
        </p:txBody>
      </p:sp>
      <p:sp>
        <p:nvSpPr>
          <p:cNvPr id="12" name="Title 1">
            <a:extLst>
              <a:ext uri="{FF2B5EF4-FFF2-40B4-BE49-F238E27FC236}">
                <a16:creationId xmlns:a16="http://schemas.microsoft.com/office/drawing/2014/main" id="{022472FF-8E8E-8B84-DAC1-9A891402387F}"/>
              </a:ext>
            </a:extLst>
          </p:cNvPr>
          <p:cNvSpPr txBox="1">
            <a:spLocks/>
          </p:cNvSpPr>
          <p:nvPr/>
        </p:nvSpPr>
        <p:spPr>
          <a:xfrm>
            <a:off x="5221939" y="278565"/>
            <a:ext cx="1715268" cy="332399"/>
          </a:xfrm>
          <a:prstGeom prst="rect">
            <a:avLst/>
          </a:prstGeom>
        </p:spPr>
        <p:txBody>
          <a:bodyPr vert="horz" wrap="square" lIns="0" tIns="0" rIns="0" bIns="0" rtlCol="0" anchor="t">
            <a:spAutoFit/>
          </a:bodyPr>
          <a:lst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a:lstStyle>
          <a:p>
            <a:pPr algn="ctr"/>
            <a:r>
              <a:rPr lang="en-IN" sz="2400" cap="all" spc="120" dirty="0">
                <a:solidFill>
                  <a:srgbClr val="2F469C"/>
                </a:solidFill>
                <a:latin typeface="Arial"/>
              </a:rPr>
              <a:t>Vs.</a:t>
            </a:r>
            <a:endParaRPr lang="en-AU" sz="2400" cap="all" spc="120" dirty="0">
              <a:solidFill>
                <a:srgbClr val="2F469C"/>
              </a:solidFill>
              <a:latin typeface="Arial"/>
            </a:endParaRPr>
          </a:p>
        </p:txBody>
      </p:sp>
      <p:sp>
        <p:nvSpPr>
          <p:cNvPr id="3" name="TextBox 2">
            <a:extLst>
              <a:ext uri="{FF2B5EF4-FFF2-40B4-BE49-F238E27FC236}">
                <a16:creationId xmlns:a16="http://schemas.microsoft.com/office/drawing/2014/main" id="{219D3E44-F1B6-959A-2891-AF0E6F4FEEEC}"/>
              </a:ext>
            </a:extLst>
          </p:cNvPr>
          <p:cNvSpPr txBox="1"/>
          <p:nvPr/>
        </p:nvSpPr>
        <p:spPr>
          <a:xfrm>
            <a:off x="158170" y="6473307"/>
            <a:ext cx="7114988" cy="307773"/>
          </a:xfrm>
          <a:prstGeom prst="rect">
            <a:avLst/>
          </a:prstGeom>
          <a:noFill/>
        </p:spPr>
        <p:txBody>
          <a:bodyPr wrap="square" lIns="121917" tIns="60958" rIns="121917" bIns="60958" rtlCol="0">
            <a:spAutoFit/>
          </a:bodyPr>
          <a:lstStyle/>
          <a:p>
            <a:r>
              <a:rPr lang="en-IN" sz="1200" i="1" dirty="0"/>
              <a:t>Pros are highlighted in GREEN and Cons are highlighted in RED</a:t>
            </a:r>
          </a:p>
        </p:txBody>
      </p:sp>
    </p:spTree>
    <p:extLst>
      <p:ext uri="{BB962C8B-B14F-4D97-AF65-F5344CB8AC3E}">
        <p14:creationId xmlns:p14="http://schemas.microsoft.com/office/powerpoint/2010/main" val="121941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4" name="Rectangle 3"/>
          <p:cNvSpPr/>
          <p:nvPr/>
        </p:nvSpPr>
        <p:spPr>
          <a:xfrm>
            <a:off x="415296" y="942343"/>
            <a:ext cx="6279794" cy="2899768"/>
          </a:xfrm>
          <a:prstGeom prst="rect">
            <a:avLst/>
          </a:prstGeom>
          <a:solidFill>
            <a:schemeClr val="bg1"/>
          </a:solidFill>
        </p:spPr>
        <p:txBody>
          <a:bodyPr wrap="square">
            <a:spAutoFit/>
          </a:bodyPr>
          <a:lstStyle/>
          <a:p>
            <a:pPr>
              <a:lnSpc>
                <a:spcPct val="115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The key objectives of this research are to:</a:t>
            </a:r>
          </a:p>
          <a:p>
            <a:pPr marL="342900" lvl="0" indent="-342900">
              <a:lnSpc>
                <a:spcPct val="115000"/>
              </a:lnSpc>
              <a:buFont typeface="Symbol" panose="05050102010706020507" pitchFamily="18" charset="2"/>
              <a:buChar char=""/>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Assess consumer acceptance for the new fragrances when compared to the benchmark fragrance</a:t>
            </a:r>
          </a:p>
          <a:p>
            <a:pPr marL="342900" lvl="0" indent="-342900">
              <a:lnSpc>
                <a:spcPct val="115000"/>
              </a:lnSpc>
              <a:buFont typeface="Symbol" panose="05050102010706020507" pitchFamily="18" charset="2"/>
              <a:buChar char=""/>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Evaluate which of the 5 new fragrances emerge as winner and can be prioritized and taken forward to the next stage of development</a:t>
            </a:r>
          </a:p>
          <a:p>
            <a:pPr marL="342900" lvl="0" indent="-342900">
              <a:lnSpc>
                <a:spcPct val="115000"/>
              </a:lnSpc>
              <a:buFont typeface="Symbol" panose="05050102010706020507" pitchFamily="18" charset="2"/>
              <a:buChar char=""/>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Identify areas for improvement (if any) for the new fragrances</a:t>
            </a:r>
          </a:p>
        </p:txBody>
      </p:sp>
      <p:sp>
        <p:nvSpPr>
          <p:cNvPr id="9" name="Title 8"/>
          <p:cNvSpPr txBox="1">
            <a:spLocks/>
          </p:cNvSpPr>
          <p:nvPr/>
        </p:nvSpPr>
        <p:spPr>
          <a:xfrm>
            <a:off x="327981" y="200797"/>
            <a:ext cx="11539460" cy="453565"/>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RESEARCH OBJECTIVES</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6"/>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4</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pic>
        <p:nvPicPr>
          <p:cNvPr id="2" name="Picture 1">
            <a:extLst>
              <a:ext uri="{FF2B5EF4-FFF2-40B4-BE49-F238E27FC236}">
                <a16:creationId xmlns:a16="http://schemas.microsoft.com/office/drawing/2014/main" id="{738756FE-8D8F-B12B-6954-E148AF7FC8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5070" r="25070"/>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30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C5D21E1-F01B-EEA8-77E8-56776F0B7A17}"/>
              </a:ext>
            </a:extLst>
          </p:cNvPr>
          <p:cNvSpPr>
            <a:spLocks noGrp="1"/>
          </p:cNvSpPr>
          <p:nvPr>
            <p:ph type="title"/>
          </p:nvPr>
        </p:nvSpPr>
        <p:spPr>
          <a:xfrm>
            <a:off x="330381" y="2310094"/>
            <a:ext cx="8085065" cy="830997"/>
          </a:xfrm>
        </p:spPr>
        <p:txBody>
          <a:bodyPr/>
          <a:lstStyle/>
          <a:p>
            <a:pPr>
              <a:lnSpc>
                <a:spcPct val="100000"/>
              </a:lnSpc>
            </a:pPr>
            <a:r>
              <a:rPr lang="en-US" sz="4800" dirty="0"/>
              <a:t>THANK YOU!!!</a:t>
            </a:r>
          </a:p>
        </p:txBody>
      </p:sp>
      <p:pic>
        <p:nvPicPr>
          <p:cNvPr id="12" name="Picture 11">
            <a:extLst>
              <a:ext uri="{FF2B5EF4-FFF2-40B4-BE49-F238E27FC236}">
                <a16:creationId xmlns:a16="http://schemas.microsoft.com/office/drawing/2014/main" id="{5175068D-E083-7046-32A0-86A0CF997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15" r="25015"/>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5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52" y="216340"/>
            <a:ext cx="10006330" cy="345864"/>
          </a:xfrm>
          <a:prstGeom prst="rect">
            <a:avLst/>
          </a:prstGeom>
        </p:spPr>
        <p:txBody>
          <a:bodyPr vert="horz" wrap="square" lIns="0" tIns="13335" rIns="0" bIns="0" rtlCol="0">
            <a:spAutoFit/>
          </a:body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RESEARCH DESIGN</a:t>
            </a:r>
          </a:p>
        </p:txBody>
      </p:sp>
      <p:sp>
        <p:nvSpPr>
          <p:cNvPr id="4" name="object 4"/>
          <p:cNvSpPr/>
          <p:nvPr/>
        </p:nvSpPr>
        <p:spPr>
          <a:xfrm>
            <a:off x="520524" y="893378"/>
            <a:ext cx="5285740" cy="3794235"/>
          </a:xfrm>
          <a:custGeom>
            <a:avLst/>
            <a:gdLst/>
            <a:ahLst/>
            <a:cxnLst/>
            <a:rect l="l" t="t" r="r" b="b"/>
            <a:pathLst>
              <a:path w="5285740" h="2234565">
                <a:moveTo>
                  <a:pt x="315950" y="0"/>
                </a:moveTo>
                <a:lnTo>
                  <a:pt x="4969256" y="0"/>
                </a:lnTo>
                <a:lnTo>
                  <a:pt x="5026050" y="2879"/>
                </a:lnTo>
                <a:lnTo>
                  <a:pt x="5079505" y="11180"/>
                </a:lnTo>
                <a:lnTo>
                  <a:pt x="5128730" y="24398"/>
                </a:lnTo>
                <a:lnTo>
                  <a:pt x="5172830" y="42028"/>
                </a:lnTo>
                <a:lnTo>
                  <a:pt x="5210914" y="63565"/>
                </a:lnTo>
                <a:lnTo>
                  <a:pt x="5242089" y="88504"/>
                </a:lnTo>
                <a:lnTo>
                  <a:pt x="5280140" y="146571"/>
                </a:lnTo>
                <a:lnTo>
                  <a:pt x="5285232" y="178688"/>
                </a:lnTo>
                <a:lnTo>
                  <a:pt x="5285232" y="2234183"/>
                </a:lnTo>
                <a:lnTo>
                  <a:pt x="0" y="2234183"/>
                </a:lnTo>
                <a:lnTo>
                  <a:pt x="0" y="178688"/>
                </a:lnTo>
                <a:lnTo>
                  <a:pt x="19766" y="116341"/>
                </a:lnTo>
                <a:lnTo>
                  <a:pt x="74306" y="63565"/>
                </a:lnTo>
                <a:lnTo>
                  <a:pt x="112386" y="42028"/>
                </a:lnTo>
                <a:lnTo>
                  <a:pt x="156482" y="24398"/>
                </a:lnTo>
                <a:lnTo>
                  <a:pt x="205703" y="11180"/>
                </a:lnTo>
                <a:lnTo>
                  <a:pt x="259157" y="2879"/>
                </a:lnTo>
                <a:lnTo>
                  <a:pt x="315950" y="0"/>
                </a:lnTo>
                <a:close/>
              </a:path>
            </a:pathLst>
          </a:custGeom>
          <a:ln w="25908">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object 5"/>
          <p:cNvSpPr/>
          <p:nvPr/>
        </p:nvSpPr>
        <p:spPr>
          <a:xfrm>
            <a:off x="514139" y="4480869"/>
            <a:ext cx="4819015" cy="436245"/>
          </a:xfrm>
          <a:custGeom>
            <a:avLst/>
            <a:gdLst/>
            <a:ahLst/>
            <a:cxnLst/>
            <a:rect l="l" t="t" r="r" b="b"/>
            <a:pathLst>
              <a:path w="4819015" h="436245">
                <a:moveTo>
                  <a:pt x="4818888" y="0"/>
                </a:moveTo>
                <a:lnTo>
                  <a:pt x="0" y="0"/>
                </a:lnTo>
                <a:lnTo>
                  <a:pt x="0" y="435863"/>
                </a:lnTo>
                <a:lnTo>
                  <a:pt x="4818888" y="435863"/>
                </a:lnTo>
                <a:lnTo>
                  <a:pt x="4818888"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object 6"/>
          <p:cNvSpPr txBox="1"/>
          <p:nvPr/>
        </p:nvSpPr>
        <p:spPr>
          <a:xfrm>
            <a:off x="612853" y="4555256"/>
            <a:ext cx="1479911" cy="289823"/>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b="1" i="0" u="none" strike="noStrike" kern="1200" cap="none" spc="0" normalizeH="0" baseline="0" noProof="0" dirty="0">
                <a:ln>
                  <a:noFill/>
                </a:ln>
                <a:solidFill>
                  <a:srgbClr val="FFFFFF"/>
                </a:solidFill>
                <a:effectLst/>
                <a:uLnTx/>
                <a:uFillTx/>
                <a:latin typeface="Arial"/>
                <a:ea typeface="+mn-ea"/>
                <a:cs typeface="Carlito"/>
              </a:rPr>
              <a:t>Target Group</a:t>
            </a:r>
            <a:endParaRPr kumimoji="0" b="0" i="0" u="none" strike="noStrike" kern="1200" cap="none" spc="0" normalizeH="0" baseline="0" noProof="0" dirty="0">
              <a:ln>
                <a:noFill/>
              </a:ln>
              <a:solidFill>
                <a:prstClr val="black"/>
              </a:solidFill>
              <a:effectLst/>
              <a:uLnTx/>
              <a:uFillTx/>
              <a:latin typeface="Arial"/>
              <a:ea typeface="+mn-ea"/>
              <a:cs typeface="Carlito"/>
            </a:endParaRPr>
          </a:p>
        </p:txBody>
      </p:sp>
      <p:sp>
        <p:nvSpPr>
          <p:cNvPr id="11" name="object 11"/>
          <p:cNvSpPr/>
          <p:nvPr/>
        </p:nvSpPr>
        <p:spPr>
          <a:xfrm>
            <a:off x="6230571" y="815870"/>
            <a:ext cx="5396865" cy="3705226"/>
          </a:xfrm>
          <a:custGeom>
            <a:avLst/>
            <a:gdLst/>
            <a:ahLst/>
            <a:cxnLst/>
            <a:rect l="l" t="t" r="r" b="b"/>
            <a:pathLst>
              <a:path w="5396865" h="2167255">
                <a:moveTo>
                  <a:pt x="322326" y="0"/>
                </a:moveTo>
                <a:lnTo>
                  <a:pt x="5074158" y="0"/>
                </a:lnTo>
                <a:lnTo>
                  <a:pt x="5132106" y="2792"/>
                </a:lnTo>
                <a:lnTo>
                  <a:pt x="5186643" y="10843"/>
                </a:lnTo>
                <a:lnTo>
                  <a:pt x="5236859" y="23664"/>
                </a:lnTo>
                <a:lnTo>
                  <a:pt x="5281844" y="40765"/>
                </a:lnTo>
                <a:lnTo>
                  <a:pt x="5320689" y="61657"/>
                </a:lnTo>
                <a:lnTo>
                  <a:pt x="5352485" y="85851"/>
                </a:lnTo>
                <a:lnTo>
                  <a:pt x="5391292" y="142189"/>
                </a:lnTo>
                <a:lnTo>
                  <a:pt x="5396484" y="173354"/>
                </a:lnTo>
                <a:lnTo>
                  <a:pt x="5396484" y="2167128"/>
                </a:lnTo>
                <a:lnTo>
                  <a:pt x="0" y="2167128"/>
                </a:lnTo>
                <a:lnTo>
                  <a:pt x="0" y="173354"/>
                </a:lnTo>
                <a:lnTo>
                  <a:pt x="20161" y="112859"/>
                </a:lnTo>
                <a:lnTo>
                  <a:pt x="75794" y="61657"/>
                </a:lnTo>
                <a:lnTo>
                  <a:pt x="114639" y="40765"/>
                </a:lnTo>
                <a:lnTo>
                  <a:pt x="159624" y="23664"/>
                </a:lnTo>
                <a:lnTo>
                  <a:pt x="209840" y="10843"/>
                </a:lnTo>
                <a:lnTo>
                  <a:pt x="264377" y="2792"/>
                </a:lnTo>
                <a:lnTo>
                  <a:pt x="322326" y="0"/>
                </a:lnTo>
                <a:close/>
              </a:path>
            </a:pathLst>
          </a:custGeom>
          <a:ln w="25908">
            <a:solidFill>
              <a:srgbClr val="FFC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12" name="object 12"/>
          <p:cNvSpPr/>
          <p:nvPr/>
        </p:nvSpPr>
        <p:spPr>
          <a:xfrm>
            <a:off x="6231899" y="4484935"/>
            <a:ext cx="5249083" cy="444419"/>
          </a:xfrm>
          <a:custGeom>
            <a:avLst/>
            <a:gdLst/>
            <a:ahLst/>
            <a:cxnLst/>
            <a:rect l="l" t="t" r="r" b="b"/>
            <a:pathLst>
              <a:path w="5610225" h="378460">
                <a:moveTo>
                  <a:pt x="5609844" y="0"/>
                </a:moveTo>
                <a:lnTo>
                  <a:pt x="0" y="0"/>
                </a:lnTo>
                <a:lnTo>
                  <a:pt x="0" y="377951"/>
                </a:lnTo>
                <a:lnTo>
                  <a:pt x="5609844" y="377951"/>
                </a:lnTo>
                <a:lnTo>
                  <a:pt x="5609844" y="0"/>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13" name="object 13"/>
          <p:cNvSpPr txBox="1"/>
          <p:nvPr/>
        </p:nvSpPr>
        <p:spPr>
          <a:xfrm>
            <a:off x="6241082" y="4521351"/>
            <a:ext cx="5610225" cy="334707"/>
          </a:xfrm>
          <a:prstGeom prst="rect">
            <a:avLst/>
          </a:prstGeom>
        </p:spPr>
        <p:txBody>
          <a:bodyPr vert="horz" wrap="square" lIns="0" tIns="57150" rIns="0" bIns="0" rtlCol="0">
            <a:spAutoFit/>
          </a:bodyPr>
          <a:lstStyle/>
          <a:p>
            <a:pPr marL="55244" marR="0" lvl="0" indent="0" algn="l" defTabSz="914400" rtl="0" eaLnBrk="1" fontAlgn="auto" latinLnBrk="0" hangingPunct="1">
              <a:lnSpc>
                <a:spcPct val="100000"/>
              </a:lnSpc>
              <a:spcBef>
                <a:spcPts val="450"/>
              </a:spcBef>
              <a:spcAft>
                <a:spcPts val="0"/>
              </a:spcAft>
              <a:buClrTx/>
              <a:buSzTx/>
              <a:buFontTx/>
              <a:buNone/>
              <a:tabLst/>
              <a:defRPr/>
            </a:pPr>
            <a:r>
              <a:rPr kumimoji="0" lang="en-IN" b="1" i="0" u="none" strike="noStrike" kern="1200" cap="none" spc="-25" normalizeH="0" baseline="0" noProof="0" dirty="0">
                <a:ln>
                  <a:noFill/>
                </a:ln>
                <a:solidFill>
                  <a:srgbClr val="FFFFFF"/>
                </a:solidFill>
                <a:effectLst/>
                <a:uLnTx/>
                <a:uFillTx/>
                <a:latin typeface="Arial"/>
                <a:ea typeface="+mn-ea"/>
                <a:cs typeface="Carlito"/>
              </a:rPr>
              <a:t>Methodology</a:t>
            </a:r>
            <a:endParaRPr kumimoji="0" sz="1400" b="0" i="0" u="none" strike="noStrike" kern="1200" cap="none" spc="0" normalizeH="0" baseline="0" noProof="0" dirty="0">
              <a:ln>
                <a:noFill/>
              </a:ln>
              <a:solidFill>
                <a:prstClr val="black"/>
              </a:solidFill>
              <a:effectLst/>
              <a:uLnTx/>
              <a:uFillTx/>
              <a:latin typeface="Arial"/>
              <a:ea typeface="+mn-ea"/>
              <a:cs typeface="Carlito"/>
            </a:endParaRPr>
          </a:p>
        </p:txBody>
      </p:sp>
      <p:sp>
        <p:nvSpPr>
          <p:cNvPr id="14" name="object 14"/>
          <p:cNvSpPr/>
          <p:nvPr/>
        </p:nvSpPr>
        <p:spPr>
          <a:xfrm>
            <a:off x="4998001" y="4264649"/>
            <a:ext cx="854963" cy="72694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object 22"/>
          <p:cNvSpPr txBox="1"/>
          <p:nvPr/>
        </p:nvSpPr>
        <p:spPr>
          <a:xfrm>
            <a:off x="667597" y="1080646"/>
            <a:ext cx="4968240" cy="2866810"/>
          </a:xfrm>
          <a:prstGeom prst="rect">
            <a:avLst/>
          </a:prstGeom>
        </p:spPr>
        <p:txBody>
          <a:bodyPr vert="horz" wrap="square" lIns="0" tIns="24765" rIns="0" bIns="0" rtlCol="0">
            <a:spAutoFit/>
          </a:bodyPr>
          <a:lstStyle/>
          <a:p>
            <a:pPr marL="241300" marR="0" lvl="0" indent="-228600" algn="l" defTabSz="914400" rtl="0" eaLnBrk="1" fontAlgn="auto" latinLnBrk="0" hangingPunct="1">
              <a:lnSpc>
                <a:spcPct val="100000"/>
              </a:lnSpc>
              <a:spcBef>
                <a:spcPts val="195"/>
              </a:spcBef>
              <a:spcAft>
                <a:spcPts val="0"/>
              </a:spcAft>
              <a:buClrTx/>
              <a:buSzTx/>
              <a:buFontTx/>
              <a:buChar char="•"/>
              <a:tabLst>
                <a:tab pos="240665" algn="l"/>
                <a:tab pos="241300" algn="l"/>
              </a:tabLst>
              <a:defRPr/>
            </a:pPr>
            <a:r>
              <a:rPr kumimoji="0" lang="en-IN" sz="1600" b="0" i="0" u="none" strike="noStrike" kern="1200" cap="none" spc="-15" normalizeH="0" baseline="0" noProof="0" dirty="0">
                <a:ln>
                  <a:noFill/>
                </a:ln>
                <a:solidFill>
                  <a:prstClr val="black"/>
                </a:solidFill>
                <a:effectLst/>
                <a:uLnTx/>
                <a:uFillTx/>
                <a:latin typeface="Arial"/>
                <a:ea typeface="+mn-ea"/>
                <a:cs typeface="Carlito"/>
              </a:rPr>
              <a:t>Females aged 18-55 years</a:t>
            </a:r>
            <a:endParaRPr lang="en-IN" sz="1600" spc="-15" dirty="0">
              <a:solidFill>
                <a:prstClr val="black"/>
              </a:solidFill>
              <a:latin typeface="Arial"/>
              <a:cs typeface="Carlito"/>
            </a:endParaRPr>
          </a:p>
          <a:p>
            <a:pPr marL="241300" marR="0" lvl="0" indent="-228600" algn="l" defTabSz="914400" rtl="0" eaLnBrk="1" fontAlgn="auto" latinLnBrk="0" hangingPunct="1">
              <a:lnSpc>
                <a:spcPct val="100000"/>
              </a:lnSpc>
              <a:spcBef>
                <a:spcPts val="195"/>
              </a:spcBef>
              <a:spcAft>
                <a:spcPts val="0"/>
              </a:spcAft>
              <a:buClrTx/>
              <a:buSzTx/>
              <a:buFontTx/>
              <a:buChar char="•"/>
              <a:tabLst>
                <a:tab pos="240665" algn="l"/>
                <a:tab pos="241300" algn="l"/>
              </a:tabLst>
              <a:defRPr/>
            </a:pPr>
            <a:endParaRPr kumimoji="0" lang="en-IN" sz="1600" b="0" i="0" u="none" strike="noStrike" kern="1200" cap="none" spc="-15" normalizeH="0" baseline="0" noProof="0" dirty="0">
              <a:ln>
                <a:noFill/>
              </a:ln>
              <a:solidFill>
                <a:prstClr val="black"/>
              </a:solidFill>
              <a:effectLst/>
              <a:uLnTx/>
              <a:uFillTx/>
              <a:latin typeface="Arial"/>
              <a:ea typeface="+mn-ea"/>
              <a:cs typeface="Carlito"/>
            </a:endParaRPr>
          </a:p>
          <a:p>
            <a:pPr marL="241300" marR="0" lvl="0" indent="-228600" algn="l" defTabSz="914400" rtl="0" eaLnBrk="1" fontAlgn="auto" latinLnBrk="0" hangingPunct="1">
              <a:lnSpc>
                <a:spcPct val="100000"/>
              </a:lnSpc>
              <a:spcBef>
                <a:spcPts val="195"/>
              </a:spcBef>
              <a:spcAft>
                <a:spcPts val="0"/>
              </a:spcAft>
              <a:buClrTx/>
              <a:buSzTx/>
              <a:buFontTx/>
              <a:buChar char="•"/>
              <a:tabLst>
                <a:tab pos="240665" algn="l"/>
                <a:tab pos="241300" algn="l"/>
              </a:tabLst>
              <a:defRPr/>
            </a:pPr>
            <a:r>
              <a:rPr kumimoji="0" lang="en-IN" sz="1600" b="0" i="0" u="none" strike="noStrike" kern="1200" cap="none" spc="-15" normalizeH="0" baseline="0" noProof="0" dirty="0">
                <a:ln>
                  <a:noFill/>
                </a:ln>
                <a:solidFill>
                  <a:prstClr val="black"/>
                </a:solidFill>
                <a:effectLst/>
                <a:uLnTx/>
                <a:uFillTx/>
                <a:latin typeface="Arial"/>
                <a:ea typeface="+mn-ea"/>
                <a:cs typeface="Carlito"/>
              </a:rPr>
              <a:t>SEC ABC (split as per market representation)</a:t>
            </a:r>
          </a:p>
          <a:p>
            <a:pPr marL="241300" marR="33020" lvl="0" indent="-228600" algn="l" defTabSz="914400" rtl="0" eaLnBrk="1" fontAlgn="auto" latinLnBrk="0" hangingPunct="1">
              <a:lnSpc>
                <a:spcPts val="1730"/>
              </a:lnSpc>
              <a:spcBef>
                <a:spcPts val="310"/>
              </a:spcBef>
              <a:spcAft>
                <a:spcPts val="0"/>
              </a:spcAft>
              <a:buClrTx/>
              <a:buSzTx/>
              <a:buFontTx/>
              <a:buChar char="•"/>
              <a:tabLst>
                <a:tab pos="240665" algn="l"/>
                <a:tab pos="241300" algn="l"/>
              </a:tabLst>
              <a:defRPr/>
            </a:pPr>
            <a:endParaRPr kumimoji="0" lang="en-IN" sz="1600" b="0" i="0" u="none" strike="noStrike" kern="1200" cap="none" spc="-5" normalizeH="0" baseline="0" noProof="0" dirty="0">
              <a:ln>
                <a:noFill/>
              </a:ln>
              <a:solidFill>
                <a:prstClr val="black"/>
              </a:solidFill>
              <a:effectLst/>
              <a:uLnTx/>
              <a:uFillTx/>
              <a:latin typeface="Arial"/>
              <a:ea typeface="+mn-ea"/>
              <a:cs typeface="Carlito"/>
            </a:endParaRPr>
          </a:p>
          <a:p>
            <a:pPr marL="241300" marR="33020" lvl="0" indent="-228600" algn="l" defTabSz="914400" rtl="0" eaLnBrk="1" fontAlgn="auto" latinLnBrk="0" hangingPunct="1">
              <a:lnSpc>
                <a:spcPts val="1730"/>
              </a:lnSpc>
              <a:spcBef>
                <a:spcPts val="310"/>
              </a:spcBef>
              <a:spcAft>
                <a:spcPts val="0"/>
              </a:spcAft>
              <a:buClrTx/>
              <a:buSzTx/>
              <a:buFontTx/>
              <a:buChar char="•"/>
              <a:tabLst>
                <a:tab pos="240665" algn="l"/>
                <a:tab pos="241300" algn="l"/>
              </a:tabLst>
              <a:defRPr/>
            </a:pPr>
            <a:r>
              <a:rPr kumimoji="0" lang="en-IN" sz="1600" b="0" i="0" u="none" strike="noStrike" kern="1200" cap="none" spc="-5" normalizeH="0" baseline="0" noProof="0" dirty="0">
                <a:ln>
                  <a:noFill/>
                </a:ln>
                <a:solidFill>
                  <a:prstClr val="black"/>
                </a:solidFill>
                <a:effectLst/>
                <a:uLnTx/>
                <a:uFillTx/>
                <a:latin typeface="Arial"/>
                <a:ea typeface="+mn-ea"/>
                <a:cs typeface="Carlito"/>
              </a:rPr>
              <a:t>Regular user of bar soap for own use</a:t>
            </a:r>
          </a:p>
          <a:p>
            <a:pPr marL="241300" marR="33020" lvl="0" indent="-228600" algn="l" defTabSz="914400" rtl="0" eaLnBrk="1" fontAlgn="auto" latinLnBrk="0" hangingPunct="1">
              <a:lnSpc>
                <a:spcPts val="1730"/>
              </a:lnSpc>
              <a:spcBef>
                <a:spcPts val="310"/>
              </a:spcBef>
              <a:spcAft>
                <a:spcPts val="0"/>
              </a:spcAft>
              <a:buClrTx/>
              <a:buSzTx/>
              <a:buFontTx/>
              <a:buChar char="•"/>
              <a:tabLst>
                <a:tab pos="240665" algn="l"/>
                <a:tab pos="241300" algn="l"/>
              </a:tabLst>
              <a:defRPr/>
            </a:pPr>
            <a:endParaRPr lang="en-IN" sz="1600" spc="-5" dirty="0">
              <a:solidFill>
                <a:prstClr val="black"/>
              </a:solidFill>
              <a:latin typeface="Arial"/>
              <a:cs typeface="Carlito"/>
            </a:endParaRPr>
          </a:p>
          <a:p>
            <a:pPr marL="241300" marR="33020" lvl="0" indent="-228600" algn="l" defTabSz="914400" rtl="0" eaLnBrk="1" fontAlgn="auto" latinLnBrk="0" hangingPunct="1">
              <a:lnSpc>
                <a:spcPts val="1730"/>
              </a:lnSpc>
              <a:spcBef>
                <a:spcPts val="310"/>
              </a:spcBef>
              <a:spcAft>
                <a:spcPts val="0"/>
              </a:spcAft>
              <a:buClrTx/>
              <a:buSzTx/>
              <a:buFontTx/>
              <a:buChar char="•"/>
              <a:tabLst>
                <a:tab pos="240665" algn="l"/>
                <a:tab pos="241300" algn="l"/>
              </a:tabLst>
              <a:defRPr/>
            </a:pPr>
            <a:r>
              <a:rPr lang="en-IN" sz="1600" spc="-5" dirty="0">
                <a:solidFill>
                  <a:prstClr val="black"/>
                </a:solidFill>
                <a:latin typeface="Arial"/>
                <a:cs typeface="Carlito"/>
              </a:rPr>
              <a:t>Those who are currently not:</a:t>
            </a:r>
          </a:p>
          <a:p>
            <a:pPr marL="698500" marR="33020" lvl="1" indent="-228600">
              <a:lnSpc>
                <a:spcPts val="1730"/>
              </a:lnSpc>
              <a:spcBef>
                <a:spcPts val="310"/>
              </a:spcBef>
              <a:buFontTx/>
              <a:buChar char="•"/>
              <a:tabLst>
                <a:tab pos="240665" algn="l"/>
                <a:tab pos="241300" algn="l"/>
              </a:tabLst>
              <a:defRPr/>
            </a:pPr>
            <a:r>
              <a:rPr kumimoji="0" lang="en-IN" sz="1600" b="0" i="0" u="none" strike="noStrike" kern="1200" cap="none" spc="-5" normalizeH="0" baseline="0" noProof="0" dirty="0">
                <a:ln>
                  <a:noFill/>
                </a:ln>
                <a:solidFill>
                  <a:prstClr val="black"/>
                </a:solidFill>
                <a:effectLst/>
                <a:uLnTx/>
                <a:uFillTx/>
                <a:latin typeface="Arial"/>
                <a:ea typeface="+mn-ea"/>
                <a:cs typeface="Carlito"/>
              </a:rPr>
              <a:t>Suffering from cough &amp; cold</a:t>
            </a:r>
          </a:p>
          <a:p>
            <a:pPr marL="698500" marR="33020" lvl="1" indent="-228600">
              <a:lnSpc>
                <a:spcPts val="1730"/>
              </a:lnSpc>
              <a:spcBef>
                <a:spcPts val="310"/>
              </a:spcBef>
              <a:buFontTx/>
              <a:buChar char="•"/>
              <a:tabLst>
                <a:tab pos="240665" algn="l"/>
                <a:tab pos="241300" algn="l"/>
              </a:tabLst>
              <a:defRPr/>
            </a:pPr>
            <a:r>
              <a:rPr kumimoji="0" lang="en-IN" sz="1600" b="0" i="0" u="none" strike="noStrike" kern="1200" cap="none" spc="-5" normalizeH="0" baseline="0" noProof="0" dirty="0">
                <a:ln>
                  <a:noFill/>
                </a:ln>
                <a:solidFill>
                  <a:prstClr val="black"/>
                </a:solidFill>
                <a:effectLst/>
                <a:uLnTx/>
                <a:uFillTx/>
                <a:latin typeface="Arial"/>
                <a:ea typeface="+mn-ea"/>
                <a:cs typeface="Carlito"/>
              </a:rPr>
              <a:t>Having a fever</a:t>
            </a:r>
          </a:p>
          <a:p>
            <a:pPr marL="698500" marR="33020" lvl="1" indent="-228600">
              <a:lnSpc>
                <a:spcPts val="1730"/>
              </a:lnSpc>
              <a:spcBef>
                <a:spcPts val="310"/>
              </a:spcBef>
              <a:buFontTx/>
              <a:buChar char="•"/>
              <a:tabLst>
                <a:tab pos="240665" algn="l"/>
                <a:tab pos="241300" algn="l"/>
              </a:tabLst>
              <a:defRPr/>
            </a:pPr>
            <a:r>
              <a:rPr kumimoji="0" lang="en-IN" sz="1600" b="0" i="0" u="none" strike="noStrike" kern="1200" cap="none" spc="-5" normalizeH="0" baseline="0" noProof="0" dirty="0">
                <a:ln>
                  <a:noFill/>
                </a:ln>
                <a:solidFill>
                  <a:prstClr val="black"/>
                </a:solidFill>
                <a:effectLst/>
                <a:uLnTx/>
                <a:uFillTx/>
                <a:latin typeface="Arial"/>
                <a:ea typeface="+mn-ea"/>
                <a:cs typeface="Carlito"/>
              </a:rPr>
              <a:t>Expecting a child (pregnant)</a:t>
            </a:r>
          </a:p>
          <a:p>
            <a:pPr marL="698500" marR="33020" lvl="1" indent="-228600">
              <a:lnSpc>
                <a:spcPts val="1730"/>
              </a:lnSpc>
              <a:spcBef>
                <a:spcPts val="310"/>
              </a:spcBef>
              <a:buFontTx/>
              <a:buChar char="•"/>
              <a:tabLst>
                <a:tab pos="240665" algn="l"/>
                <a:tab pos="241300" algn="l"/>
              </a:tabLst>
              <a:defRPr/>
            </a:pPr>
            <a:r>
              <a:rPr kumimoji="0" lang="en-IN" sz="1600" b="0" i="0" u="none" strike="noStrike" kern="1200" cap="none" spc="-5" normalizeH="0" baseline="0" noProof="0" dirty="0">
                <a:ln>
                  <a:noFill/>
                </a:ln>
                <a:solidFill>
                  <a:prstClr val="black"/>
                </a:solidFill>
                <a:effectLst/>
                <a:uLnTx/>
                <a:uFillTx/>
                <a:latin typeface="Arial"/>
                <a:ea typeface="+mn-ea"/>
                <a:cs typeface="Carlito"/>
              </a:rPr>
              <a:t>Allergic to any skin care product and/or smells</a:t>
            </a:r>
          </a:p>
        </p:txBody>
      </p:sp>
      <p:sp>
        <p:nvSpPr>
          <p:cNvPr id="23" name="object 23"/>
          <p:cNvSpPr txBox="1"/>
          <p:nvPr/>
        </p:nvSpPr>
        <p:spPr>
          <a:xfrm>
            <a:off x="6313881" y="1034667"/>
            <a:ext cx="5251450" cy="2615460"/>
          </a:xfrm>
          <a:prstGeom prst="rect">
            <a:avLst/>
          </a:prstGeom>
        </p:spPr>
        <p:txBody>
          <a:bodyPr vert="horz" wrap="square" lIns="0" tIns="24765" rIns="0" bIns="0" rtlCol="0">
            <a:spAutoFit/>
          </a:bodyPr>
          <a:lstStyle/>
          <a:p>
            <a:pPr marL="167640" indent="-155575">
              <a:spcBef>
                <a:spcPts val="195"/>
              </a:spcBef>
              <a:buFontTx/>
              <a:buChar char="•"/>
              <a:tabLst>
                <a:tab pos="168275" algn="l"/>
              </a:tabLst>
              <a:defRPr/>
            </a:pPr>
            <a:r>
              <a:rPr lang="en-US" sz="1600" spc="-5" dirty="0">
                <a:solidFill>
                  <a:prstClr val="black"/>
                </a:solidFill>
                <a:latin typeface="Arial"/>
                <a:cs typeface="Carlito"/>
              </a:rPr>
              <a:t>Blind/Unbranded product/fragrance test</a:t>
            </a:r>
          </a:p>
          <a:p>
            <a:pPr marL="167640" indent="-155575">
              <a:spcBef>
                <a:spcPts val="195"/>
              </a:spcBef>
              <a:buFontTx/>
              <a:buChar char="•"/>
              <a:tabLst>
                <a:tab pos="168275" algn="l"/>
              </a:tabLst>
              <a:defRPr/>
            </a:pPr>
            <a:endParaRPr lang="en-US" sz="1600" spc="-5" dirty="0">
              <a:solidFill>
                <a:prstClr val="black"/>
              </a:solidFill>
              <a:latin typeface="Arial"/>
              <a:cs typeface="Carlito"/>
            </a:endParaRPr>
          </a:p>
          <a:p>
            <a:pPr marL="167640" indent="-155575">
              <a:spcBef>
                <a:spcPts val="195"/>
              </a:spcBef>
              <a:buFontTx/>
              <a:buChar char="•"/>
              <a:tabLst>
                <a:tab pos="168275" algn="l"/>
              </a:tabLst>
              <a:defRPr/>
            </a:pPr>
            <a:r>
              <a:rPr lang="en-US" sz="1600" spc="-5" dirty="0">
                <a:solidFill>
                  <a:prstClr val="black"/>
                </a:solidFill>
                <a:latin typeface="Arial"/>
                <a:cs typeface="Carlito"/>
              </a:rPr>
              <a:t>Total 6 fragrances tested = 5 new fragrances + 1 benchmark fragrance</a:t>
            </a:r>
          </a:p>
          <a:p>
            <a:pPr marL="167640" indent="-155575">
              <a:spcBef>
                <a:spcPts val="195"/>
              </a:spcBef>
              <a:buFontTx/>
              <a:buChar char="•"/>
              <a:tabLst>
                <a:tab pos="168275" algn="l"/>
              </a:tabLst>
              <a:defRPr/>
            </a:pPr>
            <a:endParaRPr lang="en-US" sz="1600" spc="-5" dirty="0">
              <a:solidFill>
                <a:prstClr val="black"/>
              </a:solidFill>
              <a:latin typeface="Arial"/>
              <a:cs typeface="Carlito"/>
            </a:endParaRPr>
          </a:p>
          <a:p>
            <a:pPr marL="167640" indent="-155575">
              <a:spcBef>
                <a:spcPts val="195"/>
              </a:spcBef>
              <a:buFontTx/>
              <a:buChar char="•"/>
              <a:tabLst>
                <a:tab pos="168275" algn="l"/>
              </a:tabLst>
              <a:defRPr/>
            </a:pPr>
            <a:r>
              <a:rPr lang="en-US" sz="1600" spc="-5" dirty="0">
                <a:solidFill>
                  <a:prstClr val="black"/>
                </a:solidFill>
                <a:latin typeface="Arial"/>
                <a:cs typeface="Carlito"/>
              </a:rPr>
              <a:t>Interviews were conducted Face to Face at a </a:t>
            </a:r>
            <a:r>
              <a:rPr kumimoji="0" lang="en-US" sz="1600" b="0" i="0" u="none" strike="noStrike" kern="1200" cap="none" spc="-5" normalizeH="0" baseline="0" noProof="0" dirty="0">
                <a:ln>
                  <a:noFill/>
                </a:ln>
                <a:solidFill>
                  <a:prstClr val="black"/>
                </a:solidFill>
                <a:effectLst/>
                <a:uLnTx/>
                <a:uFillTx/>
                <a:latin typeface="Arial"/>
                <a:ea typeface="+mn-ea"/>
                <a:cs typeface="Carlito"/>
              </a:rPr>
              <a:t>Central Location</a:t>
            </a:r>
          </a:p>
          <a:p>
            <a:pPr marL="167640" marR="0" lvl="0" indent="-155575" algn="l" defTabSz="914400" rtl="0" eaLnBrk="1" fontAlgn="auto" latinLnBrk="0" hangingPunct="1">
              <a:lnSpc>
                <a:spcPct val="100000"/>
              </a:lnSpc>
              <a:spcBef>
                <a:spcPts val="95"/>
              </a:spcBef>
              <a:spcAft>
                <a:spcPts val="0"/>
              </a:spcAft>
              <a:buClrTx/>
              <a:buSzTx/>
              <a:buFontTx/>
              <a:buChar char="•"/>
              <a:tabLst>
                <a:tab pos="168275" algn="l"/>
              </a:tabLst>
              <a:defRPr/>
            </a:pPr>
            <a:endParaRPr kumimoji="0" lang="en-IN" sz="1600" b="0" i="0" u="none" strike="noStrike" kern="1200" cap="none" spc="0" normalizeH="0" baseline="0" noProof="0" dirty="0">
              <a:ln>
                <a:noFill/>
              </a:ln>
              <a:solidFill>
                <a:prstClr val="black"/>
              </a:solidFill>
              <a:effectLst/>
              <a:uLnTx/>
              <a:uFillTx/>
              <a:latin typeface="Arial"/>
              <a:ea typeface="+mn-ea"/>
              <a:cs typeface="Carlito"/>
            </a:endParaRPr>
          </a:p>
          <a:p>
            <a:pPr marL="167640" marR="0" lvl="0" indent="-155575" algn="l" defTabSz="914400" rtl="0" eaLnBrk="1" fontAlgn="auto" latinLnBrk="0" hangingPunct="1">
              <a:lnSpc>
                <a:spcPct val="100000"/>
              </a:lnSpc>
              <a:spcBef>
                <a:spcPts val="95"/>
              </a:spcBef>
              <a:spcAft>
                <a:spcPts val="0"/>
              </a:spcAft>
              <a:buClrTx/>
              <a:buSzTx/>
              <a:buFontTx/>
              <a:buChar char="•"/>
              <a:tabLst>
                <a:tab pos="168275" algn="l"/>
              </a:tabLst>
              <a:defRPr/>
            </a:pPr>
            <a:r>
              <a:rPr kumimoji="0" lang="en-IN" sz="1600" b="0" i="0" u="none" strike="noStrike" kern="1200" cap="none" spc="0" normalizeH="0" baseline="0" noProof="0" dirty="0">
                <a:ln>
                  <a:noFill/>
                </a:ln>
                <a:solidFill>
                  <a:prstClr val="black"/>
                </a:solidFill>
                <a:effectLst/>
                <a:uLnTx/>
                <a:uFillTx/>
                <a:latin typeface="Arial"/>
                <a:ea typeface="+mn-ea"/>
                <a:cs typeface="Carlito"/>
              </a:rPr>
              <a:t>Sequential Monadic approach was followed – every respondent evaluated any 2 out of 6 fragrances.</a:t>
            </a:r>
            <a:endParaRPr kumimoji="0" lang="en-US" sz="1600" b="0" i="0" u="none" strike="noStrike" kern="1200" cap="none" spc="0" normalizeH="0" baseline="0" noProof="0" dirty="0">
              <a:ln>
                <a:noFill/>
              </a:ln>
              <a:solidFill>
                <a:prstClr val="black"/>
              </a:solidFill>
              <a:effectLst/>
              <a:uLnTx/>
              <a:uFillTx/>
              <a:latin typeface="Arial"/>
              <a:ea typeface="+mn-ea"/>
              <a:cs typeface="Carlito"/>
            </a:endParaRPr>
          </a:p>
        </p:txBody>
      </p:sp>
      <p:graphicFrame>
        <p:nvGraphicFramePr>
          <p:cNvPr id="26" name="object 26"/>
          <p:cNvGraphicFramePr>
            <a:graphicFrameLocks noGrp="1"/>
          </p:cNvGraphicFramePr>
          <p:nvPr>
            <p:extLst>
              <p:ext uri="{D42A27DB-BD31-4B8C-83A1-F6EECF244321}">
                <p14:modId xmlns:p14="http://schemas.microsoft.com/office/powerpoint/2010/main" val="3228831500"/>
              </p:ext>
            </p:extLst>
          </p:nvPr>
        </p:nvGraphicFramePr>
        <p:xfrm>
          <a:off x="3471458" y="5292896"/>
          <a:ext cx="5249083" cy="638068"/>
        </p:xfrm>
        <a:graphic>
          <a:graphicData uri="http://schemas.openxmlformats.org/drawingml/2006/table">
            <a:tbl>
              <a:tblPr firstRow="1" bandRow="1">
                <a:tableStyleId>{2D5ABB26-0587-4C30-8999-92F81FD0307C}</a:tableStyleId>
              </a:tblPr>
              <a:tblGrid>
                <a:gridCol w="3967621">
                  <a:extLst>
                    <a:ext uri="{9D8B030D-6E8A-4147-A177-3AD203B41FA5}">
                      <a16:colId xmlns:a16="http://schemas.microsoft.com/office/drawing/2014/main" val="20000"/>
                    </a:ext>
                  </a:extLst>
                </a:gridCol>
                <a:gridCol w="1281462">
                  <a:extLst>
                    <a:ext uri="{9D8B030D-6E8A-4147-A177-3AD203B41FA5}">
                      <a16:colId xmlns:a16="http://schemas.microsoft.com/office/drawing/2014/main" val="20002"/>
                    </a:ext>
                  </a:extLst>
                </a:gridCol>
              </a:tblGrid>
              <a:tr h="318657">
                <a:tc>
                  <a:txBody>
                    <a:bodyPr/>
                    <a:lstStyle/>
                    <a:p>
                      <a:pPr marL="122555">
                        <a:lnSpc>
                          <a:spcPct val="100000"/>
                        </a:lnSpc>
                        <a:spcBef>
                          <a:spcPts val="195"/>
                        </a:spcBef>
                      </a:pPr>
                      <a:endParaRPr sz="1600" dirty="0">
                        <a:latin typeface="Carlito"/>
                        <a:cs typeface="Carlito"/>
                      </a:endParaRPr>
                    </a:p>
                  </a:txBody>
                  <a:tcPr marL="0" marR="0" marT="24765" marB="0" anchor="ct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rgbClr val="6F2F9F"/>
                    </a:solidFill>
                  </a:tcPr>
                </a:tc>
                <a:tc>
                  <a:txBody>
                    <a:bodyPr/>
                    <a:lstStyle/>
                    <a:p>
                      <a:pPr marL="1905" algn="ctr">
                        <a:lnSpc>
                          <a:spcPct val="100000"/>
                        </a:lnSpc>
                        <a:spcBef>
                          <a:spcPts val="195"/>
                        </a:spcBef>
                      </a:pPr>
                      <a:r>
                        <a:rPr lang="en-IN" sz="1600" b="1" spc="-10" dirty="0">
                          <a:solidFill>
                            <a:srgbClr val="FFFFFF"/>
                          </a:solidFill>
                          <a:latin typeface="Carlito"/>
                          <a:cs typeface="Carlito"/>
                        </a:rPr>
                        <a:t>Sample Size</a:t>
                      </a:r>
                      <a:endParaRPr sz="1600" dirty="0">
                        <a:latin typeface="Carlito"/>
                        <a:cs typeface="Carlito"/>
                      </a:endParaRPr>
                    </a:p>
                  </a:txBody>
                  <a:tcPr marL="0" marR="0" marT="24765" marB="0" anchor="ctr">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6F2F9F"/>
                    </a:solidFill>
                  </a:tcPr>
                </a:tc>
                <a:extLst>
                  <a:ext uri="{0D108BD9-81ED-4DB2-BD59-A6C34878D82A}">
                    <a16:rowId xmlns:a16="http://schemas.microsoft.com/office/drawing/2014/main" val="10000"/>
                  </a:ext>
                </a:extLst>
              </a:tr>
              <a:tr h="319411">
                <a:tc>
                  <a:txBody>
                    <a:bodyPr/>
                    <a:lstStyle/>
                    <a:p>
                      <a:pPr marL="122555">
                        <a:lnSpc>
                          <a:spcPct val="100000"/>
                        </a:lnSpc>
                        <a:spcBef>
                          <a:spcPts val="200"/>
                        </a:spcBef>
                      </a:pPr>
                      <a:r>
                        <a:rPr lang="en-IN" sz="1600" b="1" dirty="0">
                          <a:latin typeface="Carlito"/>
                          <a:cs typeface="Carlito"/>
                        </a:rPr>
                        <a:t>Total Sample Size achieved</a:t>
                      </a:r>
                      <a:endParaRPr sz="1600" b="1" dirty="0">
                        <a:latin typeface="Carlito"/>
                        <a:cs typeface="Carlito"/>
                      </a:endParaRPr>
                    </a:p>
                  </a:txBody>
                  <a:tcPr marL="0" marR="0" marT="25400"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540" algn="ctr">
                        <a:lnSpc>
                          <a:spcPct val="100000"/>
                        </a:lnSpc>
                        <a:spcBef>
                          <a:spcPts val="200"/>
                        </a:spcBef>
                      </a:pPr>
                      <a:r>
                        <a:rPr lang="en-IN" sz="1600" b="1" dirty="0">
                          <a:latin typeface="Carlito"/>
                          <a:cs typeface="Carlito"/>
                        </a:rPr>
                        <a:t>255</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2411628664"/>
                  </a:ext>
                </a:extLst>
              </a:tr>
            </a:tbl>
          </a:graphicData>
        </a:graphic>
      </p:graphicFrame>
      <p:grpSp>
        <p:nvGrpSpPr>
          <p:cNvPr id="3" name="object 7">
            <a:extLst>
              <a:ext uri="{FF2B5EF4-FFF2-40B4-BE49-F238E27FC236}">
                <a16:creationId xmlns:a16="http://schemas.microsoft.com/office/drawing/2014/main" id="{975A6BA0-702B-0415-0A9B-E8D8B8E31335}"/>
              </a:ext>
            </a:extLst>
          </p:cNvPr>
          <p:cNvGrpSpPr/>
          <p:nvPr/>
        </p:nvGrpSpPr>
        <p:grpSpPr>
          <a:xfrm>
            <a:off x="10852387" y="4332933"/>
            <a:ext cx="899160" cy="702945"/>
            <a:chOff x="5154167" y="3029711"/>
            <a:chExt cx="899160" cy="702945"/>
          </a:xfrm>
        </p:grpSpPr>
        <p:sp>
          <p:nvSpPr>
            <p:cNvPr id="15" name="object 8">
              <a:extLst>
                <a:ext uri="{FF2B5EF4-FFF2-40B4-BE49-F238E27FC236}">
                  <a16:creationId xmlns:a16="http://schemas.microsoft.com/office/drawing/2014/main" id="{139AFF99-4196-C430-F7F4-4122C5488E57}"/>
                </a:ext>
              </a:extLst>
            </p:cNvPr>
            <p:cNvSpPr/>
            <p:nvPr/>
          </p:nvSpPr>
          <p:spPr>
            <a:xfrm>
              <a:off x="5167121" y="3042665"/>
              <a:ext cx="873251" cy="67665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25" name="object 9">
              <a:extLst>
                <a:ext uri="{FF2B5EF4-FFF2-40B4-BE49-F238E27FC236}">
                  <a16:creationId xmlns:a16="http://schemas.microsoft.com/office/drawing/2014/main" id="{3FB826A2-85FB-87E4-7D9B-743CF58D9127}"/>
                </a:ext>
              </a:extLst>
            </p:cNvPr>
            <p:cNvSpPr/>
            <p:nvPr/>
          </p:nvSpPr>
          <p:spPr>
            <a:xfrm>
              <a:off x="5167121" y="3042665"/>
              <a:ext cx="873760" cy="676910"/>
            </a:xfrm>
            <a:custGeom>
              <a:avLst/>
              <a:gdLst/>
              <a:ahLst/>
              <a:cxnLst/>
              <a:rect l="l" t="t" r="r" b="b"/>
              <a:pathLst>
                <a:path w="873760" h="676910">
                  <a:moveTo>
                    <a:pt x="0" y="338328"/>
                  </a:moveTo>
                  <a:lnTo>
                    <a:pt x="3401" y="295896"/>
                  </a:lnTo>
                  <a:lnTo>
                    <a:pt x="13333" y="255034"/>
                  </a:lnTo>
                  <a:lnTo>
                    <a:pt x="29386" y="216061"/>
                  </a:lnTo>
                  <a:lnTo>
                    <a:pt x="51151" y="179294"/>
                  </a:lnTo>
                  <a:lnTo>
                    <a:pt x="78220" y="145049"/>
                  </a:lnTo>
                  <a:lnTo>
                    <a:pt x="110183" y="113645"/>
                  </a:lnTo>
                  <a:lnTo>
                    <a:pt x="146632" y="85398"/>
                  </a:lnTo>
                  <a:lnTo>
                    <a:pt x="187158" y="60627"/>
                  </a:lnTo>
                  <a:lnTo>
                    <a:pt x="231352" y="39647"/>
                  </a:lnTo>
                  <a:lnTo>
                    <a:pt x="278804" y="22777"/>
                  </a:lnTo>
                  <a:lnTo>
                    <a:pt x="329107" y="10335"/>
                  </a:lnTo>
                  <a:lnTo>
                    <a:pt x="381850" y="2636"/>
                  </a:lnTo>
                  <a:lnTo>
                    <a:pt x="436625" y="0"/>
                  </a:lnTo>
                  <a:lnTo>
                    <a:pt x="491401" y="2636"/>
                  </a:lnTo>
                  <a:lnTo>
                    <a:pt x="544144" y="10335"/>
                  </a:lnTo>
                  <a:lnTo>
                    <a:pt x="594447" y="22777"/>
                  </a:lnTo>
                  <a:lnTo>
                    <a:pt x="641899" y="39647"/>
                  </a:lnTo>
                  <a:lnTo>
                    <a:pt x="686093" y="60627"/>
                  </a:lnTo>
                  <a:lnTo>
                    <a:pt x="726619" y="85398"/>
                  </a:lnTo>
                  <a:lnTo>
                    <a:pt x="763068" y="113645"/>
                  </a:lnTo>
                  <a:lnTo>
                    <a:pt x="795031" y="145049"/>
                  </a:lnTo>
                  <a:lnTo>
                    <a:pt x="822100" y="179294"/>
                  </a:lnTo>
                  <a:lnTo>
                    <a:pt x="843865" y="216061"/>
                  </a:lnTo>
                  <a:lnTo>
                    <a:pt x="859918" y="255034"/>
                  </a:lnTo>
                  <a:lnTo>
                    <a:pt x="869850" y="295896"/>
                  </a:lnTo>
                  <a:lnTo>
                    <a:pt x="873251" y="338328"/>
                  </a:lnTo>
                  <a:lnTo>
                    <a:pt x="869850" y="380759"/>
                  </a:lnTo>
                  <a:lnTo>
                    <a:pt x="859918" y="421621"/>
                  </a:lnTo>
                  <a:lnTo>
                    <a:pt x="843865" y="460594"/>
                  </a:lnTo>
                  <a:lnTo>
                    <a:pt x="822100" y="497361"/>
                  </a:lnTo>
                  <a:lnTo>
                    <a:pt x="795031" y="531606"/>
                  </a:lnTo>
                  <a:lnTo>
                    <a:pt x="763068" y="563010"/>
                  </a:lnTo>
                  <a:lnTo>
                    <a:pt x="726619" y="591257"/>
                  </a:lnTo>
                  <a:lnTo>
                    <a:pt x="686093" y="616028"/>
                  </a:lnTo>
                  <a:lnTo>
                    <a:pt x="641899" y="637008"/>
                  </a:lnTo>
                  <a:lnTo>
                    <a:pt x="594447" y="653878"/>
                  </a:lnTo>
                  <a:lnTo>
                    <a:pt x="544144" y="666320"/>
                  </a:lnTo>
                  <a:lnTo>
                    <a:pt x="491401" y="674019"/>
                  </a:lnTo>
                  <a:lnTo>
                    <a:pt x="436625" y="676656"/>
                  </a:lnTo>
                  <a:lnTo>
                    <a:pt x="381850" y="674019"/>
                  </a:lnTo>
                  <a:lnTo>
                    <a:pt x="329107" y="666320"/>
                  </a:lnTo>
                  <a:lnTo>
                    <a:pt x="278804" y="653878"/>
                  </a:lnTo>
                  <a:lnTo>
                    <a:pt x="231352" y="637008"/>
                  </a:lnTo>
                  <a:lnTo>
                    <a:pt x="187158" y="616028"/>
                  </a:lnTo>
                  <a:lnTo>
                    <a:pt x="146632" y="591257"/>
                  </a:lnTo>
                  <a:lnTo>
                    <a:pt x="110183" y="563010"/>
                  </a:lnTo>
                  <a:lnTo>
                    <a:pt x="78220" y="531606"/>
                  </a:lnTo>
                  <a:lnTo>
                    <a:pt x="51151" y="497361"/>
                  </a:lnTo>
                  <a:lnTo>
                    <a:pt x="29386" y="460594"/>
                  </a:lnTo>
                  <a:lnTo>
                    <a:pt x="13333" y="421621"/>
                  </a:lnTo>
                  <a:lnTo>
                    <a:pt x="3401" y="380759"/>
                  </a:lnTo>
                  <a:lnTo>
                    <a:pt x="0" y="338328"/>
                  </a:lnTo>
                  <a:close/>
                </a:path>
              </a:pathLst>
            </a:custGeom>
            <a:ln w="25908">
              <a:solidFill>
                <a:srgbClr val="E3E4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251424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52" y="216340"/>
            <a:ext cx="10006330" cy="345864"/>
          </a:xfrm>
          <a:prstGeom prst="rect">
            <a:avLst/>
          </a:prstGeom>
        </p:spPr>
        <p:txBody>
          <a:bodyPr vert="horz" wrap="square" lIns="0" tIns="13335" rIns="0" bIns="0" rtlCol="0">
            <a:spAutoFit/>
          </a:body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SAMPLE SIZE ACHIEVED</a:t>
            </a:r>
          </a:p>
        </p:txBody>
      </p:sp>
      <p:graphicFrame>
        <p:nvGraphicFramePr>
          <p:cNvPr id="26" name="object 26"/>
          <p:cNvGraphicFramePr>
            <a:graphicFrameLocks noGrp="1"/>
          </p:cNvGraphicFramePr>
          <p:nvPr>
            <p:extLst>
              <p:ext uri="{D42A27DB-BD31-4B8C-83A1-F6EECF244321}">
                <p14:modId xmlns:p14="http://schemas.microsoft.com/office/powerpoint/2010/main" val="1587381299"/>
              </p:ext>
            </p:extLst>
          </p:nvPr>
        </p:nvGraphicFramePr>
        <p:xfrm>
          <a:off x="415296" y="2242546"/>
          <a:ext cx="6358760" cy="2235123"/>
        </p:xfrm>
        <a:graphic>
          <a:graphicData uri="http://schemas.openxmlformats.org/drawingml/2006/table">
            <a:tbl>
              <a:tblPr firstRow="1" bandRow="1">
                <a:tableStyleId>{2D5ABB26-0587-4C30-8999-92F81FD0307C}</a:tableStyleId>
              </a:tblPr>
              <a:tblGrid>
                <a:gridCol w="2952905">
                  <a:extLst>
                    <a:ext uri="{9D8B030D-6E8A-4147-A177-3AD203B41FA5}">
                      <a16:colId xmlns:a16="http://schemas.microsoft.com/office/drawing/2014/main" val="20000"/>
                    </a:ext>
                  </a:extLst>
                </a:gridCol>
                <a:gridCol w="1655019">
                  <a:extLst>
                    <a:ext uri="{9D8B030D-6E8A-4147-A177-3AD203B41FA5}">
                      <a16:colId xmlns:a16="http://schemas.microsoft.com/office/drawing/2014/main" val="1367533040"/>
                    </a:ext>
                  </a:extLst>
                </a:gridCol>
                <a:gridCol w="1750836">
                  <a:extLst>
                    <a:ext uri="{9D8B030D-6E8A-4147-A177-3AD203B41FA5}">
                      <a16:colId xmlns:a16="http://schemas.microsoft.com/office/drawing/2014/main" val="20002"/>
                    </a:ext>
                  </a:extLst>
                </a:gridCol>
              </a:tblGrid>
              <a:tr h="318657">
                <a:tc>
                  <a:txBody>
                    <a:bodyPr/>
                    <a:lstStyle/>
                    <a:p>
                      <a:pPr marL="122555">
                        <a:lnSpc>
                          <a:spcPct val="100000"/>
                        </a:lnSpc>
                        <a:spcBef>
                          <a:spcPts val="195"/>
                        </a:spcBef>
                      </a:pPr>
                      <a:endParaRPr sz="1600" dirty="0">
                        <a:latin typeface="Carlito"/>
                        <a:cs typeface="Carlito"/>
                      </a:endParaRPr>
                    </a:p>
                  </a:txBody>
                  <a:tcPr marL="0" marR="0" marT="24765" marB="0" anchor="ct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rgbClr val="6F2F9F"/>
                    </a:solidFill>
                  </a:tcPr>
                </a:tc>
                <a:tc>
                  <a:txBody>
                    <a:bodyPr/>
                    <a:lstStyle/>
                    <a:p>
                      <a:pPr marL="1905" algn="ctr">
                        <a:lnSpc>
                          <a:spcPct val="100000"/>
                        </a:lnSpc>
                        <a:spcBef>
                          <a:spcPts val="195"/>
                        </a:spcBef>
                      </a:pPr>
                      <a:r>
                        <a:rPr lang="en-IN" sz="1600" b="1" kern="1200" spc="-10" dirty="0">
                          <a:solidFill>
                            <a:srgbClr val="FFFFFF"/>
                          </a:solidFill>
                          <a:latin typeface="Carlito"/>
                          <a:ea typeface="+mn-ea"/>
                          <a:cs typeface="Carlito"/>
                        </a:rPr>
                        <a:t>Product code</a:t>
                      </a:r>
                      <a:endParaRPr sz="1600" b="1" kern="1200" spc="-10" dirty="0">
                        <a:solidFill>
                          <a:srgbClr val="FFFFFF"/>
                        </a:solidFill>
                        <a:latin typeface="Carlito"/>
                        <a:ea typeface="+mn-ea"/>
                        <a:cs typeface="Carlito"/>
                      </a:endParaRPr>
                    </a:p>
                  </a:txBody>
                  <a:tcPr marL="0" marR="0" marT="247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rgbClr val="6F2F9F"/>
                    </a:solidFill>
                  </a:tcPr>
                </a:tc>
                <a:tc>
                  <a:txBody>
                    <a:bodyPr/>
                    <a:lstStyle/>
                    <a:p>
                      <a:pPr marL="1905" algn="ctr">
                        <a:lnSpc>
                          <a:spcPct val="100000"/>
                        </a:lnSpc>
                        <a:spcBef>
                          <a:spcPts val="195"/>
                        </a:spcBef>
                      </a:pPr>
                      <a:r>
                        <a:rPr lang="en-IN" sz="1600" b="1" kern="1200" spc="-10" dirty="0">
                          <a:solidFill>
                            <a:srgbClr val="FFFFFF"/>
                          </a:solidFill>
                          <a:latin typeface="Carlito"/>
                          <a:ea typeface="+mn-ea"/>
                          <a:cs typeface="Carlito"/>
                        </a:rPr>
                        <a:t>Read per option</a:t>
                      </a:r>
                      <a:endParaRPr sz="1600" b="1" kern="1200" spc="-10" dirty="0">
                        <a:solidFill>
                          <a:srgbClr val="FFFFFF"/>
                        </a:solidFill>
                        <a:latin typeface="Carlito"/>
                        <a:ea typeface="+mn-ea"/>
                        <a:cs typeface="Carlito"/>
                      </a:endParaRPr>
                    </a:p>
                  </a:txBody>
                  <a:tcPr marL="0" marR="0" marT="24765" marB="0" anchor="ctr">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6F2F9F"/>
                    </a:solidFill>
                  </a:tcPr>
                </a:tc>
                <a:extLst>
                  <a:ext uri="{0D108BD9-81ED-4DB2-BD59-A6C34878D82A}">
                    <a16:rowId xmlns:a16="http://schemas.microsoft.com/office/drawing/2014/main" val="10000"/>
                  </a:ext>
                </a:extLst>
              </a:tr>
              <a:tr h="319411">
                <a:tc>
                  <a:txBody>
                    <a:bodyPr/>
                    <a:lstStyle/>
                    <a:p>
                      <a:pPr marL="122555">
                        <a:lnSpc>
                          <a:spcPct val="100000"/>
                        </a:lnSpc>
                        <a:spcBef>
                          <a:spcPts val="200"/>
                        </a:spcBef>
                      </a:pPr>
                      <a:r>
                        <a:rPr lang="en-IN" sz="1600" b="1" dirty="0">
                          <a:latin typeface="Carlito"/>
                          <a:cs typeface="Carlito"/>
                        </a:rPr>
                        <a:t>Benchmark fragrance</a:t>
                      </a:r>
                      <a:endParaRPr sz="1600" b="1" dirty="0">
                        <a:latin typeface="Carlito"/>
                        <a:cs typeface="Carlito"/>
                      </a:endParaRPr>
                    </a:p>
                  </a:txBody>
                  <a:tcPr marL="0" marR="0" marT="25400"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600" b="1" kern="1200" dirty="0">
                          <a:solidFill>
                            <a:schemeClr val="tx1"/>
                          </a:solidFill>
                          <a:latin typeface="Carlito"/>
                          <a:ea typeface="+mn-ea"/>
                          <a:cs typeface="+mn-cs"/>
                        </a:rPr>
                        <a:t>GV45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gn="ctr">
                        <a:lnSpc>
                          <a:spcPct val="100000"/>
                        </a:lnSpc>
                        <a:spcBef>
                          <a:spcPts val="200"/>
                        </a:spcBef>
                      </a:pPr>
                      <a:r>
                        <a:rPr lang="en-IN" sz="1600" b="1" dirty="0">
                          <a:latin typeface="Carlito"/>
                          <a:cs typeface="Carlito"/>
                        </a:rPr>
                        <a:t>87</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628664"/>
                  </a:ext>
                </a:extLst>
              </a:tr>
              <a:tr h="319411">
                <a:tc>
                  <a:txBody>
                    <a:bodyPr/>
                    <a:lstStyle/>
                    <a:p>
                      <a:pPr algn="l" fontAlgn="b"/>
                      <a:r>
                        <a:rPr lang="en-IN" sz="1600" b="1" kern="1200" dirty="0">
                          <a:solidFill>
                            <a:schemeClr val="tx1"/>
                          </a:solidFill>
                          <a:latin typeface="Carlito"/>
                          <a:ea typeface="+mn-ea"/>
                        </a:rPr>
                        <a:t>Fragrance 1</a:t>
                      </a:r>
                    </a:p>
                  </a:txBody>
                  <a:tcPr marL="108000" marR="9525" marT="9525"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600" b="1" kern="1200" dirty="0">
                          <a:solidFill>
                            <a:schemeClr val="tx1"/>
                          </a:solidFill>
                          <a:latin typeface="Carlito"/>
                          <a:ea typeface="+mn-ea"/>
                          <a:cs typeface="+mn-cs"/>
                        </a:rPr>
                        <a:t>ST69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gn="ctr">
                        <a:lnSpc>
                          <a:spcPct val="100000"/>
                        </a:lnSpc>
                        <a:spcBef>
                          <a:spcPts val="200"/>
                        </a:spcBef>
                      </a:pPr>
                      <a:r>
                        <a:rPr lang="en-IN" sz="1600" b="1" dirty="0">
                          <a:latin typeface="Carlito"/>
                          <a:cs typeface="Carlito"/>
                        </a:rPr>
                        <a:t>87</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919375"/>
                  </a:ext>
                </a:extLst>
              </a:tr>
              <a:tr h="319411">
                <a:tc>
                  <a:txBody>
                    <a:bodyPr/>
                    <a:lstStyle/>
                    <a:p>
                      <a:pPr algn="l" fontAlgn="b"/>
                      <a:r>
                        <a:rPr lang="en-IN" sz="1600" b="1" kern="1200" dirty="0">
                          <a:solidFill>
                            <a:schemeClr val="tx1"/>
                          </a:solidFill>
                          <a:latin typeface="Carlito"/>
                          <a:ea typeface="+mn-ea"/>
                        </a:rPr>
                        <a:t>Fragrance 2</a:t>
                      </a:r>
                    </a:p>
                  </a:txBody>
                  <a:tcPr marL="108000" marR="9525" marT="9525"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600" b="1" kern="1200" dirty="0">
                          <a:solidFill>
                            <a:schemeClr val="tx1"/>
                          </a:solidFill>
                          <a:latin typeface="Carlito"/>
                          <a:ea typeface="+mn-ea"/>
                          <a:cs typeface="+mn-cs"/>
                        </a:rPr>
                        <a:t>PT52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gn="ctr">
                        <a:lnSpc>
                          <a:spcPct val="100000"/>
                        </a:lnSpc>
                        <a:spcBef>
                          <a:spcPts val="200"/>
                        </a:spcBef>
                      </a:pPr>
                      <a:r>
                        <a:rPr lang="en-IN" sz="1600" b="1" dirty="0">
                          <a:latin typeface="Carlito"/>
                          <a:cs typeface="Carlito"/>
                        </a:rPr>
                        <a:t>87</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842529"/>
                  </a:ext>
                </a:extLst>
              </a:tr>
              <a:tr h="319411">
                <a:tc>
                  <a:txBody>
                    <a:bodyPr/>
                    <a:lstStyle/>
                    <a:p>
                      <a:pPr algn="l" fontAlgn="b"/>
                      <a:r>
                        <a:rPr lang="en-IN" sz="1600" b="1" kern="1200" dirty="0">
                          <a:solidFill>
                            <a:schemeClr val="tx1"/>
                          </a:solidFill>
                          <a:latin typeface="Carlito"/>
                          <a:ea typeface="+mn-ea"/>
                        </a:rPr>
                        <a:t>Fragrance 3</a:t>
                      </a:r>
                    </a:p>
                  </a:txBody>
                  <a:tcPr marL="108000" marR="9525" marT="9525"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600" b="1" kern="1200" dirty="0">
                          <a:solidFill>
                            <a:schemeClr val="tx1"/>
                          </a:solidFill>
                          <a:latin typeface="Carlito"/>
                          <a:ea typeface="+mn-ea"/>
                          <a:cs typeface="+mn-cs"/>
                        </a:rPr>
                        <a:t>FE15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gn="ctr">
                        <a:lnSpc>
                          <a:spcPct val="100000"/>
                        </a:lnSpc>
                        <a:spcBef>
                          <a:spcPts val="200"/>
                        </a:spcBef>
                      </a:pPr>
                      <a:r>
                        <a:rPr lang="en-IN" sz="1600" b="1" dirty="0">
                          <a:latin typeface="Carlito"/>
                          <a:cs typeface="Carlito"/>
                        </a:rPr>
                        <a:t>83</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8189927"/>
                  </a:ext>
                </a:extLst>
              </a:tr>
              <a:tr h="319411">
                <a:tc>
                  <a:txBody>
                    <a:bodyPr/>
                    <a:lstStyle/>
                    <a:p>
                      <a:pPr algn="l" fontAlgn="b"/>
                      <a:r>
                        <a:rPr lang="en-IN" sz="1600" b="1" kern="1200" dirty="0">
                          <a:solidFill>
                            <a:schemeClr val="tx1"/>
                          </a:solidFill>
                          <a:latin typeface="Carlito"/>
                          <a:ea typeface="+mn-ea"/>
                        </a:rPr>
                        <a:t>Fragrance 4</a:t>
                      </a:r>
                    </a:p>
                  </a:txBody>
                  <a:tcPr marL="108000" marR="9525" marT="9525"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600" b="1" kern="1200" dirty="0">
                          <a:solidFill>
                            <a:schemeClr val="tx1"/>
                          </a:solidFill>
                          <a:latin typeface="Carlito"/>
                          <a:ea typeface="+mn-ea"/>
                          <a:cs typeface="+mn-cs"/>
                        </a:rPr>
                        <a:t>SP27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gn="ctr">
                        <a:lnSpc>
                          <a:spcPct val="100000"/>
                        </a:lnSpc>
                        <a:spcBef>
                          <a:spcPts val="200"/>
                        </a:spcBef>
                      </a:pPr>
                      <a:r>
                        <a:rPr lang="en-IN" sz="1600" b="1" dirty="0">
                          <a:latin typeface="Carlito"/>
                          <a:cs typeface="Carlito"/>
                        </a:rPr>
                        <a:t>83</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78929"/>
                  </a:ext>
                </a:extLst>
              </a:tr>
              <a:tr h="319411">
                <a:tc>
                  <a:txBody>
                    <a:bodyPr/>
                    <a:lstStyle/>
                    <a:p>
                      <a:pPr algn="l" fontAlgn="b"/>
                      <a:r>
                        <a:rPr lang="en-IN" sz="1600" b="1" kern="1200" dirty="0">
                          <a:solidFill>
                            <a:schemeClr val="tx1"/>
                          </a:solidFill>
                          <a:latin typeface="Carlito"/>
                          <a:ea typeface="+mn-ea"/>
                        </a:rPr>
                        <a:t>Fragrance 5</a:t>
                      </a:r>
                    </a:p>
                  </a:txBody>
                  <a:tcPr marL="108000" marR="9525" marT="9525" marB="0" anchor="ct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ctr" fontAlgn="b"/>
                      <a:r>
                        <a:rPr lang="en-IN" sz="1600" b="1" kern="1200" dirty="0">
                          <a:solidFill>
                            <a:schemeClr val="tx1"/>
                          </a:solidFill>
                          <a:latin typeface="Carlito"/>
                          <a:ea typeface="+mn-ea"/>
                          <a:cs typeface="+mn-cs"/>
                        </a:rPr>
                        <a:t>ML03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540" algn="ctr">
                        <a:lnSpc>
                          <a:spcPct val="100000"/>
                        </a:lnSpc>
                        <a:spcBef>
                          <a:spcPts val="200"/>
                        </a:spcBef>
                      </a:pPr>
                      <a:r>
                        <a:rPr lang="en-IN" sz="1600" b="1" dirty="0">
                          <a:latin typeface="Carlito"/>
                          <a:cs typeface="Carlito"/>
                        </a:rPr>
                        <a:t>83</a:t>
                      </a:r>
                      <a:endParaRPr sz="1600" b="1" dirty="0">
                        <a:latin typeface="Carlito"/>
                        <a:cs typeface="Carlito"/>
                      </a:endParaRPr>
                    </a:p>
                  </a:txBody>
                  <a:tcPr marL="0" marR="0" marT="25400" marB="0"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3161714386"/>
                  </a:ext>
                </a:extLst>
              </a:tr>
            </a:tbl>
          </a:graphicData>
        </a:graphic>
      </p:graphicFrame>
      <p:sp>
        <p:nvSpPr>
          <p:cNvPr id="7" name="Rectangle 6">
            <a:extLst>
              <a:ext uri="{FF2B5EF4-FFF2-40B4-BE49-F238E27FC236}">
                <a16:creationId xmlns:a16="http://schemas.microsoft.com/office/drawing/2014/main" id="{C0657024-5B08-B2BA-0E20-8BD71FF87FC4}"/>
              </a:ext>
            </a:extLst>
          </p:cNvPr>
          <p:cNvSpPr/>
          <p:nvPr/>
        </p:nvSpPr>
        <p:spPr>
          <a:xfrm>
            <a:off x="415296" y="910813"/>
            <a:ext cx="11382428" cy="351378"/>
          </a:xfrm>
          <a:prstGeom prst="rect">
            <a:avLst/>
          </a:prstGeom>
          <a:solidFill>
            <a:schemeClr val="bg1"/>
          </a:solidFill>
        </p:spPr>
        <p:txBody>
          <a:bodyPr wrap="square">
            <a:spAutoFit/>
          </a:bodyPr>
          <a:lstStyle/>
          <a:p>
            <a:pPr>
              <a:lnSpc>
                <a:spcPct val="115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Total respondents interviewed = 255</a:t>
            </a:r>
          </a:p>
        </p:txBody>
      </p:sp>
      <p:pic>
        <p:nvPicPr>
          <p:cNvPr id="3" name="Picture 2">
            <a:extLst>
              <a:ext uri="{FF2B5EF4-FFF2-40B4-BE49-F238E27FC236}">
                <a16:creationId xmlns:a16="http://schemas.microsoft.com/office/drawing/2014/main" id="{F11BC15F-A51D-0E0A-A815-25F65F5DB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731" r="12731"/>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97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327981" y="200797"/>
            <a:ext cx="11539460" cy="453565"/>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SURVEY FLOW</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6"/>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7</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
        <p:nvSpPr>
          <p:cNvPr id="2" name="object 3">
            <a:extLst>
              <a:ext uri="{FF2B5EF4-FFF2-40B4-BE49-F238E27FC236}">
                <a16:creationId xmlns:a16="http://schemas.microsoft.com/office/drawing/2014/main" id="{170D7C28-3F15-6FC7-68EC-11764312DC82}"/>
              </a:ext>
            </a:extLst>
          </p:cNvPr>
          <p:cNvSpPr txBox="1"/>
          <p:nvPr/>
        </p:nvSpPr>
        <p:spPr>
          <a:xfrm>
            <a:off x="515624" y="2920052"/>
            <a:ext cx="6286500" cy="804065"/>
          </a:xfrm>
          <a:prstGeom prst="rect">
            <a:avLst/>
          </a:prstGeom>
          <a:solidFill>
            <a:srgbClr val="8550AE"/>
          </a:solidFill>
          <a:ln w="6096">
            <a:solidFill>
              <a:srgbClr val="E3C6EB"/>
            </a:solidFill>
          </a:ln>
        </p:spPr>
        <p:txBody>
          <a:bodyPr vert="horz" wrap="square" lIns="0" tIns="64769" rIns="0" bIns="0" rtlCol="0">
            <a:spAutoFit/>
          </a:bodyPr>
          <a:lstStyle/>
          <a:p>
            <a:pPr marL="84138" algn="ctr">
              <a:lnSpc>
                <a:spcPct val="100000"/>
              </a:lnSpc>
              <a:spcBef>
                <a:spcPts val="509"/>
              </a:spcBef>
            </a:pPr>
            <a:r>
              <a:rPr lang="en-IN" sz="1600" dirty="0">
                <a:solidFill>
                  <a:srgbClr val="FFFFFF"/>
                </a:solidFill>
                <a:cs typeface="Carlito"/>
              </a:rPr>
              <a:t>Expose</a:t>
            </a:r>
            <a:r>
              <a:rPr lang="en-IN" sz="1600" spc="-25" dirty="0">
                <a:solidFill>
                  <a:srgbClr val="FFFFFF"/>
                </a:solidFill>
                <a:cs typeface="Carlito"/>
              </a:rPr>
              <a:t> </a:t>
            </a:r>
            <a:r>
              <a:rPr lang="en-IN" sz="1600" spc="-5" dirty="0">
                <a:solidFill>
                  <a:srgbClr val="FFFFFF"/>
                </a:solidFill>
                <a:cs typeface="Carlito"/>
              </a:rPr>
              <a:t>respondent</a:t>
            </a:r>
            <a:r>
              <a:rPr lang="en-IN" sz="1600" spc="-40" dirty="0">
                <a:solidFill>
                  <a:srgbClr val="FFFFFF"/>
                </a:solidFill>
                <a:cs typeface="Carlito"/>
              </a:rPr>
              <a:t> </a:t>
            </a:r>
            <a:r>
              <a:rPr lang="en-IN" sz="1600" spc="-5" dirty="0">
                <a:solidFill>
                  <a:srgbClr val="FFFFFF"/>
                </a:solidFill>
                <a:cs typeface="Carlito"/>
              </a:rPr>
              <a:t>to</a:t>
            </a:r>
            <a:r>
              <a:rPr lang="en-IN" sz="1600" spc="-20" dirty="0">
                <a:solidFill>
                  <a:srgbClr val="FFFFFF"/>
                </a:solidFill>
                <a:cs typeface="Carlito"/>
              </a:rPr>
              <a:t> </a:t>
            </a:r>
            <a:r>
              <a:rPr lang="en-IN" sz="1600" spc="-5" dirty="0">
                <a:solidFill>
                  <a:srgbClr val="FFFFFF"/>
                </a:solidFill>
                <a:cs typeface="Carlito"/>
              </a:rPr>
              <a:t>1st</a:t>
            </a:r>
            <a:r>
              <a:rPr lang="en-IN" sz="1600" spc="-15" dirty="0">
                <a:solidFill>
                  <a:srgbClr val="FFFFFF"/>
                </a:solidFill>
                <a:cs typeface="Carlito"/>
              </a:rPr>
              <a:t> </a:t>
            </a:r>
            <a:r>
              <a:rPr lang="en-IN" sz="1600" dirty="0">
                <a:solidFill>
                  <a:srgbClr val="FFFFFF"/>
                </a:solidFill>
                <a:cs typeface="Carlito"/>
              </a:rPr>
              <a:t>fragrance and</a:t>
            </a:r>
            <a:r>
              <a:rPr lang="en-IN" sz="1600" spc="-10" dirty="0">
                <a:solidFill>
                  <a:srgbClr val="FFFFFF"/>
                </a:solidFill>
                <a:cs typeface="Carlito"/>
              </a:rPr>
              <a:t> </a:t>
            </a:r>
            <a:r>
              <a:rPr lang="en-IN" sz="1600" spc="-5" dirty="0">
                <a:solidFill>
                  <a:srgbClr val="FFFFFF"/>
                </a:solidFill>
                <a:cs typeface="Carlito"/>
              </a:rPr>
              <a:t>capture</a:t>
            </a:r>
            <a:r>
              <a:rPr lang="en-IN" sz="1600" spc="-55" dirty="0">
                <a:solidFill>
                  <a:srgbClr val="FFFFFF"/>
                </a:solidFill>
                <a:cs typeface="Carlito"/>
              </a:rPr>
              <a:t> </a:t>
            </a:r>
            <a:r>
              <a:rPr lang="en-IN" sz="1600" spc="-5" dirty="0">
                <a:solidFill>
                  <a:srgbClr val="FFFFFF"/>
                </a:solidFill>
                <a:cs typeface="Carlito"/>
              </a:rPr>
              <a:t>feedback</a:t>
            </a:r>
            <a:r>
              <a:rPr lang="en-IN" sz="1600" spc="-35" dirty="0">
                <a:solidFill>
                  <a:srgbClr val="FFFFFF"/>
                </a:solidFill>
                <a:cs typeface="Carlito"/>
              </a:rPr>
              <a:t> </a:t>
            </a:r>
            <a:r>
              <a:rPr lang="en-IN" sz="1600" spc="-10" dirty="0">
                <a:solidFill>
                  <a:srgbClr val="FFFFFF"/>
                </a:solidFill>
                <a:cs typeface="Carlito"/>
              </a:rPr>
              <a:t>for</a:t>
            </a:r>
            <a:r>
              <a:rPr lang="en-IN" sz="1600" spc="-15" dirty="0">
                <a:solidFill>
                  <a:srgbClr val="FFFFFF"/>
                </a:solidFill>
                <a:cs typeface="Carlito"/>
              </a:rPr>
              <a:t> </a:t>
            </a:r>
            <a:r>
              <a:rPr lang="en-IN" sz="1600" dirty="0">
                <a:solidFill>
                  <a:srgbClr val="FFFFFF"/>
                </a:solidFill>
                <a:cs typeface="Carlito"/>
              </a:rPr>
              <a:t>the</a:t>
            </a:r>
            <a:r>
              <a:rPr lang="en-IN" sz="1600" spc="-30" dirty="0">
                <a:solidFill>
                  <a:srgbClr val="FFFFFF"/>
                </a:solidFill>
                <a:cs typeface="Carlito"/>
              </a:rPr>
              <a:t> </a:t>
            </a:r>
            <a:r>
              <a:rPr lang="en-IN" sz="1600" dirty="0">
                <a:solidFill>
                  <a:srgbClr val="FFFFFF"/>
                </a:solidFill>
                <a:cs typeface="Carlito"/>
              </a:rPr>
              <a:t>same – </a:t>
            </a:r>
            <a:r>
              <a:rPr lang="en-IN" sz="1600" b="1" dirty="0">
                <a:solidFill>
                  <a:srgbClr val="FFFFFF"/>
                </a:solidFill>
                <a:cs typeface="Carlito"/>
              </a:rPr>
              <a:t>Neat sniff out of the box</a:t>
            </a:r>
            <a:r>
              <a:rPr lang="en-IN" sz="1600" dirty="0">
                <a:solidFill>
                  <a:srgbClr val="FFFFFF"/>
                </a:solidFill>
                <a:cs typeface="Carlito"/>
              </a:rPr>
              <a:t>, </a:t>
            </a:r>
            <a:r>
              <a:rPr lang="en-IN" sz="1600" b="1" dirty="0">
                <a:solidFill>
                  <a:srgbClr val="FFFFFF"/>
                </a:solidFill>
                <a:cs typeface="Carlito"/>
              </a:rPr>
              <a:t>in-wash sniff on lather </a:t>
            </a:r>
            <a:r>
              <a:rPr lang="en-IN" sz="1600" dirty="0">
                <a:solidFill>
                  <a:srgbClr val="FFFFFF"/>
                </a:solidFill>
                <a:cs typeface="Carlito"/>
              </a:rPr>
              <a:t>and </a:t>
            </a:r>
            <a:r>
              <a:rPr lang="en-IN" sz="1600" b="1" dirty="0">
                <a:solidFill>
                  <a:srgbClr val="FFFFFF"/>
                </a:solidFill>
                <a:cs typeface="Carlito"/>
              </a:rPr>
              <a:t>Sniff on dry arm </a:t>
            </a:r>
            <a:r>
              <a:rPr lang="en-IN" sz="1600" dirty="0">
                <a:solidFill>
                  <a:srgbClr val="FFFFFF"/>
                </a:solidFill>
                <a:cs typeface="Carlito"/>
              </a:rPr>
              <a:t>stages</a:t>
            </a:r>
            <a:endParaRPr lang="en-IN" sz="1600" dirty="0">
              <a:cs typeface="Carlito"/>
            </a:endParaRPr>
          </a:p>
        </p:txBody>
      </p:sp>
      <p:sp>
        <p:nvSpPr>
          <p:cNvPr id="3" name="object 4">
            <a:extLst>
              <a:ext uri="{FF2B5EF4-FFF2-40B4-BE49-F238E27FC236}">
                <a16:creationId xmlns:a16="http://schemas.microsoft.com/office/drawing/2014/main" id="{F4C75366-8B97-D1FE-1231-33908A576205}"/>
              </a:ext>
            </a:extLst>
          </p:cNvPr>
          <p:cNvSpPr txBox="1"/>
          <p:nvPr/>
        </p:nvSpPr>
        <p:spPr>
          <a:xfrm>
            <a:off x="512576" y="1342280"/>
            <a:ext cx="6294120" cy="577081"/>
          </a:xfrm>
          <a:prstGeom prst="rect">
            <a:avLst/>
          </a:prstGeom>
          <a:solidFill>
            <a:srgbClr val="8550AE"/>
          </a:solidFill>
          <a:ln w="6096">
            <a:solidFill>
              <a:srgbClr val="006FC0"/>
            </a:solidFill>
          </a:ln>
        </p:spPr>
        <p:txBody>
          <a:bodyPr vert="horz" wrap="square" lIns="0" tIns="83820" rIns="0" bIns="0" rtlCol="0">
            <a:spAutoFit/>
          </a:bodyPr>
          <a:lstStyle/>
          <a:p>
            <a:pPr marL="84138" algn="ctr">
              <a:lnSpc>
                <a:spcPct val="100000"/>
              </a:lnSpc>
              <a:spcBef>
                <a:spcPts val="660"/>
              </a:spcBef>
            </a:pPr>
            <a:r>
              <a:rPr sz="1600" spc="-5" dirty="0">
                <a:solidFill>
                  <a:srgbClr val="FFFFFF"/>
                </a:solidFill>
                <a:cs typeface="Carlito"/>
              </a:rPr>
              <a:t>Recruit respondents at </a:t>
            </a:r>
            <a:r>
              <a:rPr sz="1600" dirty="0">
                <a:solidFill>
                  <a:srgbClr val="FFFFFF"/>
                </a:solidFill>
                <a:cs typeface="Carlito"/>
              </a:rPr>
              <a:t>home as per eligibility criteria and </a:t>
            </a:r>
            <a:r>
              <a:rPr sz="1600" spc="-10" dirty="0">
                <a:solidFill>
                  <a:srgbClr val="FFFFFF"/>
                </a:solidFill>
                <a:cs typeface="Carlito"/>
              </a:rPr>
              <a:t>invite </a:t>
            </a:r>
            <a:r>
              <a:rPr sz="1600" spc="-5" dirty="0">
                <a:solidFill>
                  <a:srgbClr val="FFFFFF"/>
                </a:solidFill>
                <a:cs typeface="Carlito"/>
              </a:rPr>
              <a:t>to</a:t>
            </a:r>
            <a:r>
              <a:rPr sz="1600" spc="-200" dirty="0">
                <a:solidFill>
                  <a:srgbClr val="FFFFFF"/>
                </a:solidFill>
                <a:cs typeface="Carlito"/>
              </a:rPr>
              <a:t> </a:t>
            </a:r>
            <a:r>
              <a:rPr lang="en-IN" sz="1600" spc="-200" dirty="0">
                <a:solidFill>
                  <a:srgbClr val="FFFFFF"/>
                </a:solidFill>
                <a:cs typeface="Carlito"/>
              </a:rPr>
              <a:t> </a:t>
            </a:r>
            <a:r>
              <a:rPr sz="1600" spc="-40" dirty="0">
                <a:solidFill>
                  <a:srgbClr val="FFFFFF"/>
                </a:solidFill>
                <a:cs typeface="Carlito"/>
              </a:rPr>
              <a:t>CLT</a:t>
            </a:r>
            <a:endParaRPr sz="1600" dirty="0">
              <a:cs typeface="Carlito"/>
            </a:endParaRPr>
          </a:p>
        </p:txBody>
      </p:sp>
      <p:sp>
        <p:nvSpPr>
          <p:cNvPr id="8" name="object 7">
            <a:extLst>
              <a:ext uri="{FF2B5EF4-FFF2-40B4-BE49-F238E27FC236}">
                <a16:creationId xmlns:a16="http://schemas.microsoft.com/office/drawing/2014/main" id="{926171C9-8384-7CDB-7BF8-01110CE9B9DC}"/>
              </a:ext>
            </a:extLst>
          </p:cNvPr>
          <p:cNvSpPr txBox="1"/>
          <p:nvPr/>
        </p:nvSpPr>
        <p:spPr>
          <a:xfrm>
            <a:off x="2808100" y="4416531"/>
            <a:ext cx="170180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rlito"/>
                <a:cs typeface="Carlito"/>
              </a:rPr>
              <a:t>Administer</a:t>
            </a:r>
            <a:r>
              <a:rPr sz="1400" b="1" spc="-65" dirty="0">
                <a:latin typeface="Carlito"/>
                <a:cs typeface="Carlito"/>
              </a:rPr>
              <a:t> </a:t>
            </a:r>
            <a:r>
              <a:rPr sz="1400" b="1" spc="-5" dirty="0">
                <a:latin typeface="Carlito"/>
                <a:cs typeface="Carlito"/>
              </a:rPr>
              <a:t>Neutralizer</a:t>
            </a:r>
            <a:endParaRPr sz="1400" dirty="0">
              <a:latin typeface="Carlito"/>
              <a:cs typeface="Carlito"/>
            </a:endParaRPr>
          </a:p>
        </p:txBody>
      </p:sp>
      <p:grpSp>
        <p:nvGrpSpPr>
          <p:cNvPr id="10" name="object 8">
            <a:extLst>
              <a:ext uri="{FF2B5EF4-FFF2-40B4-BE49-F238E27FC236}">
                <a16:creationId xmlns:a16="http://schemas.microsoft.com/office/drawing/2014/main" id="{1104CF46-CDE7-760F-478C-06E3A7FA9B93}"/>
              </a:ext>
            </a:extLst>
          </p:cNvPr>
          <p:cNvGrpSpPr/>
          <p:nvPr/>
        </p:nvGrpSpPr>
        <p:grpSpPr>
          <a:xfrm>
            <a:off x="3437132" y="2002645"/>
            <a:ext cx="483234" cy="584200"/>
            <a:chOff x="5558028" y="1435608"/>
            <a:chExt cx="483234" cy="584200"/>
          </a:xfrm>
        </p:grpSpPr>
        <p:sp>
          <p:nvSpPr>
            <p:cNvPr id="13" name="object 9">
              <a:extLst>
                <a:ext uri="{FF2B5EF4-FFF2-40B4-BE49-F238E27FC236}">
                  <a16:creationId xmlns:a16="http://schemas.microsoft.com/office/drawing/2014/main" id="{2E457C3F-4B0A-795A-371B-B8E76A9963A2}"/>
                </a:ext>
              </a:extLst>
            </p:cNvPr>
            <p:cNvSpPr/>
            <p:nvPr/>
          </p:nvSpPr>
          <p:spPr>
            <a:xfrm>
              <a:off x="5561076" y="1438656"/>
              <a:ext cx="477520" cy="577850"/>
            </a:xfrm>
            <a:custGeom>
              <a:avLst/>
              <a:gdLst/>
              <a:ahLst/>
              <a:cxnLst/>
              <a:rect l="l" t="t" r="r" b="b"/>
              <a:pathLst>
                <a:path w="477520" h="577850">
                  <a:moveTo>
                    <a:pt x="357759" y="0"/>
                  </a:moveTo>
                  <a:lnTo>
                    <a:pt x="119252" y="0"/>
                  </a:lnTo>
                  <a:lnTo>
                    <a:pt x="119252" y="453771"/>
                  </a:lnTo>
                  <a:lnTo>
                    <a:pt x="0" y="453771"/>
                  </a:lnTo>
                  <a:lnTo>
                    <a:pt x="238506" y="577596"/>
                  </a:lnTo>
                  <a:lnTo>
                    <a:pt x="477012" y="453771"/>
                  </a:lnTo>
                  <a:lnTo>
                    <a:pt x="357759" y="453771"/>
                  </a:lnTo>
                  <a:lnTo>
                    <a:pt x="357759" y="0"/>
                  </a:lnTo>
                  <a:close/>
                </a:path>
              </a:pathLst>
            </a:custGeom>
            <a:solidFill>
              <a:srgbClr val="F4E9F7"/>
            </a:solidFill>
          </p:spPr>
          <p:txBody>
            <a:bodyPr wrap="square" lIns="0" tIns="0" rIns="0" bIns="0" rtlCol="0"/>
            <a:lstStyle/>
            <a:p>
              <a:endParaRPr/>
            </a:p>
          </p:txBody>
        </p:sp>
        <p:sp>
          <p:nvSpPr>
            <p:cNvPr id="14" name="object 10">
              <a:extLst>
                <a:ext uri="{FF2B5EF4-FFF2-40B4-BE49-F238E27FC236}">
                  <a16:creationId xmlns:a16="http://schemas.microsoft.com/office/drawing/2014/main" id="{9315A86A-5C55-0976-03A0-294954B3B7B0}"/>
                </a:ext>
              </a:extLst>
            </p:cNvPr>
            <p:cNvSpPr/>
            <p:nvPr/>
          </p:nvSpPr>
          <p:spPr>
            <a:xfrm>
              <a:off x="5561076" y="1438656"/>
              <a:ext cx="477520" cy="577850"/>
            </a:xfrm>
            <a:custGeom>
              <a:avLst/>
              <a:gdLst/>
              <a:ahLst/>
              <a:cxnLst/>
              <a:rect l="l" t="t" r="r" b="b"/>
              <a:pathLst>
                <a:path w="477520" h="577850">
                  <a:moveTo>
                    <a:pt x="0" y="453771"/>
                  </a:moveTo>
                  <a:lnTo>
                    <a:pt x="119252" y="453771"/>
                  </a:lnTo>
                  <a:lnTo>
                    <a:pt x="119252" y="0"/>
                  </a:lnTo>
                  <a:lnTo>
                    <a:pt x="357759" y="0"/>
                  </a:lnTo>
                  <a:lnTo>
                    <a:pt x="357759" y="453771"/>
                  </a:lnTo>
                  <a:lnTo>
                    <a:pt x="477012" y="453771"/>
                  </a:lnTo>
                  <a:lnTo>
                    <a:pt x="238506" y="577596"/>
                  </a:lnTo>
                  <a:lnTo>
                    <a:pt x="0" y="453771"/>
                  </a:lnTo>
                  <a:close/>
                </a:path>
              </a:pathLst>
            </a:custGeom>
            <a:ln w="6096">
              <a:solidFill>
                <a:srgbClr val="E3C6EB"/>
              </a:solidFill>
            </a:ln>
          </p:spPr>
          <p:txBody>
            <a:bodyPr wrap="square" lIns="0" tIns="0" rIns="0" bIns="0" rtlCol="0"/>
            <a:lstStyle/>
            <a:p>
              <a:endParaRPr/>
            </a:p>
          </p:txBody>
        </p:sp>
      </p:grpSp>
      <p:sp>
        <p:nvSpPr>
          <p:cNvPr id="15" name="object 11">
            <a:extLst>
              <a:ext uri="{FF2B5EF4-FFF2-40B4-BE49-F238E27FC236}">
                <a16:creationId xmlns:a16="http://schemas.microsoft.com/office/drawing/2014/main" id="{E9980B2F-0EAB-BDE3-D999-B5589A0380FD}"/>
              </a:ext>
            </a:extLst>
          </p:cNvPr>
          <p:cNvSpPr txBox="1"/>
          <p:nvPr/>
        </p:nvSpPr>
        <p:spPr>
          <a:xfrm>
            <a:off x="2808100" y="2641799"/>
            <a:ext cx="1701800"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rlito"/>
                <a:cs typeface="Carlito"/>
              </a:rPr>
              <a:t>Administer</a:t>
            </a:r>
            <a:r>
              <a:rPr sz="1400" b="1" spc="-65" dirty="0">
                <a:latin typeface="Carlito"/>
                <a:cs typeface="Carlito"/>
              </a:rPr>
              <a:t> </a:t>
            </a:r>
            <a:r>
              <a:rPr sz="1400" b="1" spc="-5" dirty="0">
                <a:latin typeface="Carlito"/>
                <a:cs typeface="Carlito"/>
              </a:rPr>
              <a:t>Neutralizer</a:t>
            </a:r>
            <a:endParaRPr sz="1400" dirty="0">
              <a:latin typeface="Carlito"/>
              <a:cs typeface="Carlito"/>
            </a:endParaRPr>
          </a:p>
        </p:txBody>
      </p:sp>
      <p:grpSp>
        <p:nvGrpSpPr>
          <p:cNvPr id="19" name="object 15">
            <a:extLst>
              <a:ext uri="{FF2B5EF4-FFF2-40B4-BE49-F238E27FC236}">
                <a16:creationId xmlns:a16="http://schemas.microsoft.com/office/drawing/2014/main" id="{470578DA-F80D-9B00-7F67-0B8BA8D0CC5A}"/>
              </a:ext>
            </a:extLst>
          </p:cNvPr>
          <p:cNvGrpSpPr/>
          <p:nvPr/>
        </p:nvGrpSpPr>
        <p:grpSpPr>
          <a:xfrm>
            <a:off x="3437132" y="3787466"/>
            <a:ext cx="483234" cy="584200"/>
            <a:chOff x="5558028" y="3031235"/>
            <a:chExt cx="483234" cy="584200"/>
          </a:xfrm>
        </p:grpSpPr>
        <p:sp>
          <p:nvSpPr>
            <p:cNvPr id="20" name="object 16">
              <a:extLst>
                <a:ext uri="{FF2B5EF4-FFF2-40B4-BE49-F238E27FC236}">
                  <a16:creationId xmlns:a16="http://schemas.microsoft.com/office/drawing/2014/main" id="{73F604BE-FAE3-55AE-346F-6333A7EF5EA3}"/>
                </a:ext>
              </a:extLst>
            </p:cNvPr>
            <p:cNvSpPr/>
            <p:nvPr/>
          </p:nvSpPr>
          <p:spPr>
            <a:xfrm>
              <a:off x="5561076" y="3034283"/>
              <a:ext cx="477520" cy="577850"/>
            </a:xfrm>
            <a:custGeom>
              <a:avLst/>
              <a:gdLst/>
              <a:ahLst/>
              <a:cxnLst/>
              <a:rect l="l" t="t" r="r" b="b"/>
              <a:pathLst>
                <a:path w="477520" h="577850">
                  <a:moveTo>
                    <a:pt x="357759" y="0"/>
                  </a:moveTo>
                  <a:lnTo>
                    <a:pt x="119252" y="0"/>
                  </a:lnTo>
                  <a:lnTo>
                    <a:pt x="119252" y="453770"/>
                  </a:lnTo>
                  <a:lnTo>
                    <a:pt x="0" y="453770"/>
                  </a:lnTo>
                  <a:lnTo>
                    <a:pt x="238506" y="577595"/>
                  </a:lnTo>
                  <a:lnTo>
                    <a:pt x="477012" y="453770"/>
                  </a:lnTo>
                  <a:lnTo>
                    <a:pt x="357759" y="453770"/>
                  </a:lnTo>
                  <a:lnTo>
                    <a:pt x="357759" y="0"/>
                  </a:lnTo>
                  <a:close/>
                </a:path>
              </a:pathLst>
            </a:custGeom>
            <a:solidFill>
              <a:srgbClr val="F4E9F7"/>
            </a:solidFill>
          </p:spPr>
          <p:txBody>
            <a:bodyPr wrap="square" lIns="0" tIns="0" rIns="0" bIns="0" rtlCol="0"/>
            <a:lstStyle/>
            <a:p>
              <a:endParaRPr/>
            </a:p>
          </p:txBody>
        </p:sp>
        <p:sp>
          <p:nvSpPr>
            <p:cNvPr id="21" name="object 17">
              <a:extLst>
                <a:ext uri="{FF2B5EF4-FFF2-40B4-BE49-F238E27FC236}">
                  <a16:creationId xmlns:a16="http://schemas.microsoft.com/office/drawing/2014/main" id="{CC590AFA-54FF-75EF-72BC-0305D510EF8D}"/>
                </a:ext>
              </a:extLst>
            </p:cNvPr>
            <p:cNvSpPr/>
            <p:nvPr/>
          </p:nvSpPr>
          <p:spPr>
            <a:xfrm>
              <a:off x="5561076" y="3034283"/>
              <a:ext cx="477520" cy="577850"/>
            </a:xfrm>
            <a:custGeom>
              <a:avLst/>
              <a:gdLst/>
              <a:ahLst/>
              <a:cxnLst/>
              <a:rect l="l" t="t" r="r" b="b"/>
              <a:pathLst>
                <a:path w="477520" h="577850">
                  <a:moveTo>
                    <a:pt x="0" y="453770"/>
                  </a:moveTo>
                  <a:lnTo>
                    <a:pt x="119252" y="453770"/>
                  </a:lnTo>
                  <a:lnTo>
                    <a:pt x="119252" y="0"/>
                  </a:lnTo>
                  <a:lnTo>
                    <a:pt x="357759" y="0"/>
                  </a:lnTo>
                  <a:lnTo>
                    <a:pt x="357759" y="453770"/>
                  </a:lnTo>
                  <a:lnTo>
                    <a:pt x="477012" y="453770"/>
                  </a:lnTo>
                  <a:lnTo>
                    <a:pt x="238506" y="577595"/>
                  </a:lnTo>
                  <a:lnTo>
                    <a:pt x="0" y="453770"/>
                  </a:lnTo>
                  <a:close/>
                </a:path>
              </a:pathLst>
            </a:custGeom>
            <a:ln w="6096">
              <a:solidFill>
                <a:srgbClr val="E3C6EB"/>
              </a:solidFill>
            </a:ln>
          </p:spPr>
          <p:txBody>
            <a:bodyPr wrap="square" lIns="0" tIns="0" rIns="0" bIns="0" rtlCol="0"/>
            <a:lstStyle/>
            <a:p>
              <a:endParaRPr/>
            </a:p>
          </p:txBody>
        </p:sp>
      </p:grpSp>
      <p:sp>
        <p:nvSpPr>
          <p:cNvPr id="25" name="object 3">
            <a:extLst>
              <a:ext uri="{FF2B5EF4-FFF2-40B4-BE49-F238E27FC236}">
                <a16:creationId xmlns:a16="http://schemas.microsoft.com/office/drawing/2014/main" id="{3E65E53E-602A-81D5-9B1C-B05D81E4CB1F}"/>
              </a:ext>
            </a:extLst>
          </p:cNvPr>
          <p:cNvSpPr txBox="1"/>
          <p:nvPr/>
        </p:nvSpPr>
        <p:spPr>
          <a:xfrm>
            <a:off x="510371" y="4711625"/>
            <a:ext cx="6286500" cy="804065"/>
          </a:xfrm>
          <a:prstGeom prst="rect">
            <a:avLst/>
          </a:prstGeom>
          <a:solidFill>
            <a:srgbClr val="8550AE"/>
          </a:solidFill>
          <a:ln w="6096">
            <a:solidFill>
              <a:srgbClr val="E3C6EB"/>
            </a:solidFill>
          </a:ln>
        </p:spPr>
        <p:txBody>
          <a:bodyPr vert="horz" wrap="square" lIns="0" tIns="64769" rIns="0" bIns="0" rtlCol="0">
            <a:spAutoFit/>
          </a:bodyPr>
          <a:lstStyle/>
          <a:p>
            <a:pPr marL="84138" algn="ctr">
              <a:lnSpc>
                <a:spcPct val="100000"/>
              </a:lnSpc>
              <a:spcBef>
                <a:spcPts val="509"/>
              </a:spcBef>
            </a:pPr>
            <a:r>
              <a:rPr lang="en-IN" sz="1600" dirty="0">
                <a:solidFill>
                  <a:srgbClr val="FFFFFF"/>
                </a:solidFill>
                <a:cs typeface="Carlito"/>
              </a:rPr>
              <a:t>Expose</a:t>
            </a:r>
            <a:r>
              <a:rPr lang="en-IN" sz="1600" spc="-25" dirty="0">
                <a:solidFill>
                  <a:srgbClr val="FFFFFF"/>
                </a:solidFill>
                <a:cs typeface="Carlito"/>
              </a:rPr>
              <a:t> </a:t>
            </a:r>
            <a:r>
              <a:rPr lang="en-IN" sz="1600" spc="-5" dirty="0">
                <a:solidFill>
                  <a:srgbClr val="FFFFFF"/>
                </a:solidFill>
                <a:cs typeface="Carlito"/>
              </a:rPr>
              <a:t>respondent</a:t>
            </a:r>
            <a:r>
              <a:rPr lang="en-IN" sz="1600" spc="-40" dirty="0">
                <a:solidFill>
                  <a:srgbClr val="FFFFFF"/>
                </a:solidFill>
                <a:cs typeface="Carlito"/>
              </a:rPr>
              <a:t> </a:t>
            </a:r>
            <a:r>
              <a:rPr lang="en-IN" sz="1600" spc="-5" dirty="0">
                <a:solidFill>
                  <a:srgbClr val="FFFFFF"/>
                </a:solidFill>
                <a:cs typeface="Carlito"/>
              </a:rPr>
              <a:t>to</a:t>
            </a:r>
            <a:r>
              <a:rPr lang="en-IN" sz="1600" spc="-20" dirty="0">
                <a:solidFill>
                  <a:srgbClr val="FFFFFF"/>
                </a:solidFill>
                <a:cs typeface="Carlito"/>
              </a:rPr>
              <a:t> </a:t>
            </a:r>
            <a:r>
              <a:rPr lang="en-IN" sz="1600" spc="-5" dirty="0">
                <a:solidFill>
                  <a:srgbClr val="FFFFFF"/>
                </a:solidFill>
                <a:cs typeface="Carlito"/>
              </a:rPr>
              <a:t>2</a:t>
            </a:r>
            <a:r>
              <a:rPr lang="en-IN" sz="1600" spc="-5" baseline="30000" dirty="0">
                <a:solidFill>
                  <a:srgbClr val="FFFFFF"/>
                </a:solidFill>
                <a:cs typeface="Carlito"/>
              </a:rPr>
              <a:t>nd</a:t>
            </a:r>
            <a:r>
              <a:rPr lang="en-IN" sz="1600" spc="-5" dirty="0">
                <a:solidFill>
                  <a:srgbClr val="FFFFFF"/>
                </a:solidFill>
                <a:cs typeface="Carlito"/>
              </a:rPr>
              <a:t> </a:t>
            </a:r>
            <a:r>
              <a:rPr lang="en-IN" sz="1600" dirty="0">
                <a:solidFill>
                  <a:srgbClr val="FFFFFF"/>
                </a:solidFill>
                <a:cs typeface="Carlito"/>
              </a:rPr>
              <a:t>fragrance</a:t>
            </a:r>
            <a:r>
              <a:rPr lang="en-IN" sz="1600" spc="-40" dirty="0">
                <a:solidFill>
                  <a:srgbClr val="FFFFFF"/>
                </a:solidFill>
                <a:cs typeface="Carlito"/>
              </a:rPr>
              <a:t> </a:t>
            </a:r>
            <a:r>
              <a:rPr lang="en-IN" sz="1600" dirty="0">
                <a:solidFill>
                  <a:srgbClr val="FFFFFF"/>
                </a:solidFill>
                <a:cs typeface="Carlito"/>
              </a:rPr>
              <a:t>and</a:t>
            </a:r>
            <a:r>
              <a:rPr lang="en-IN" sz="1600" spc="-10" dirty="0">
                <a:solidFill>
                  <a:srgbClr val="FFFFFF"/>
                </a:solidFill>
                <a:cs typeface="Carlito"/>
              </a:rPr>
              <a:t> </a:t>
            </a:r>
            <a:r>
              <a:rPr lang="en-IN" sz="1600" spc="-5" dirty="0">
                <a:solidFill>
                  <a:srgbClr val="FFFFFF"/>
                </a:solidFill>
                <a:cs typeface="Carlito"/>
              </a:rPr>
              <a:t>capture</a:t>
            </a:r>
            <a:r>
              <a:rPr lang="en-IN" sz="1600" spc="-55" dirty="0">
                <a:solidFill>
                  <a:srgbClr val="FFFFFF"/>
                </a:solidFill>
                <a:cs typeface="Carlito"/>
              </a:rPr>
              <a:t> </a:t>
            </a:r>
            <a:r>
              <a:rPr lang="en-IN" sz="1600" spc="-5" dirty="0">
                <a:solidFill>
                  <a:srgbClr val="FFFFFF"/>
                </a:solidFill>
                <a:cs typeface="Carlito"/>
              </a:rPr>
              <a:t>feedback</a:t>
            </a:r>
            <a:r>
              <a:rPr lang="en-IN" sz="1600" spc="-35" dirty="0">
                <a:solidFill>
                  <a:srgbClr val="FFFFFF"/>
                </a:solidFill>
                <a:cs typeface="Carlito"/>
              </a:rPr>
              <a:t> </a:t>
            </a:r>
            <a:r>
              <a:rPr lang="en-IN" sz="1600" spc="-10" dirty="0">
                <a:solidFill>
                  <a:srgbClr val="FFFFFF"/>
                </a:solidFill>
                <a:cs typeface="Carlito"/>
              </a:rPr>
              <a:t>for</a:t>
            </a:r>
            <a:r>
              <a:rPr lang="en-IN" sz="1600" spc="-15" dirty="0">
                <a:solidFill>
                  <a:srgbClr val="FFFFFF"/>
                </a:solidFill>
                <a:cs typeface="Carlito"/>
              </a:rPr>
              <a:t> </a:t>
            </a:r>
            <a:r>
              <a:rPr lang="en-IN" sz="1600" dirty="0">
                <a:solidFill>
                  <a:srgbClr val="FFFFFF"/>
                </a:solidFill>
                <a:cs typeface="Carlito"/>
              </a:rPr>
              <a:t>the</a:t>
            </a:r>
            <a:r>
              <a:rPr lang="en-IN" sz="1600" spc="-30" dirty="0">
                <a:solidFill>
                  <a:srgbClr val="FFFFFF"/>
                </a:solidFill>
                <a:cs typeface="Carlito"/>
              </a:rPr>
              <a:t> </a:t>
            </a:r>
            <a:r>
              <a:rPr lang="en-IN" sz="1600" dirty="0">
                <a:solidFill>
                  <a:srgbClr val="FFFFFF"/>
                </a:solidFill>
                <a:cs typeface="Carlito"/>
              </a:rPr>
              <a:t>same – </a:t>
            </a:r>
            <a:r>
              <a:rPr lang="en-IN" sz="1600" b="1" dirty="0">
                <a:solidFill>
                  <a:srgbClr val="FFFFFF"/>
                </a:solidFill>
                <a:cs typeface="Carlito"/>
              </a:rPr>
              <a:t>Neat sniff out of the box</a:t>
            </a:r>
            <a:r>
              <a:rPr lang="en-IN" sz="1600" dirty="0">
                <a:solidFill>
                  <a:srgbClr val="FFFFFF"/>
                </a:solidFill>
                <a:cs typeface="Carlito"/>
              </a:rPr>
              <a:t>, </a:t>
            </a:r>
            <a:r>
              <a:rPr lang="en-IN" sz="1600" b="1" dirty="0">
                <a:solidFill>
                  <a:srgbClr val="FFFFFF"/>
                </a:solidFill>
                <a:cs typeface="Carlito"/>
              </a:rPr>
              <a:t>in-wash sniff on lather </a:t>
            </a:r>
            <a:r>
              <a:rPr lang="en-IN" sz="1600" dirty="0">
                <a:solidFill>
                  <a:srgbClr val="FFFFFF"/>
                </a:solidFill>
                <a:cs typeface="Carlito"/>
              </a:rPr>
              <a:t>and </a:t>
            </a:r>
            <a:r>
              <a:rPr lang="en-IN" sz="1600" b="1" dirty="0">
                <a:solidFill>
                  <a:srgbClr val="FFFFFF"/>
                </a:solidFill>
                <a:cs typeface="Carlito"/>
              </a:rPr>
              <a:t>Sniff on dry arm </a:t>
            </a:r>
            <a:r>
              <a:rPr lang="en-IN" sz="1600" dirty="0">
                <a:solidFill>
                  <a:srgbClr val="FFFFFF"/>
                </a:solidFill>
                <a:cs typeface="Carlito"/>
              </a:rPr>
              <a:t>stages</a:t>
            </a:r>
            <a:endParaRPr lang="en-IN" sz="1600" dirty="0">
              <a:cs typeface="Carlito"/>
            </a:endParaRPr>
          </a:p>
        </p:txBody>
      </p:sp>
      <p:pic>
        <p:nvPicPr>
          <p:cNvPr id="4" name="Picture 3">
            <a:extLst>
              <a:ext uri="{FF2B5EF4-FFF2-40B4-BE49-F238E27FC236}">
                <a16:creationId xmlns:a16="http://schemas.microsoft.com/office/drawing/2014/main" id="{433B3F44-3BBB-3C7B-7856-C1FF85EEB2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5154" r="25154"/>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4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32" imgH="530" progId="TCLayout.ActiveDocument.1">
                  <p:embed/>
                </p:oleObj>
              </mc:Choice>
              <mc:Fallback>
                <p:oleObj name="Diapositive think-cell" r:id="rId4"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327981" y="200797"/>
            <a:ext cx="11539460" cy="453565"/>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l" defTabSz="1228911" rtl="0" eaLnBrk="1" fontAlgn="auto" latinLnBrk="0" hangingPunct="1">
              <a:lnSpc>
                <a:spcPct val="90000"/>
              </a:lnSpc>
              <a:spcBef>
                <a:spcPts val="544"/>
              </a:spcBef>
              <a:spcAft>
                <a:spcPts val="0"/>
              </a:spcAft>
              <a:buClrTx/>
              <a:buSzTx/>
              <a:buFontTx/>
              <a:buNone/>
              <a:tabLst/>
              <a:defRPr/>
            </a:pPr>
            <a:r>
              <a:rPr kumimoji="0" lang="en-US" sz="2400" b="1" i="0" u="none" strike="noStrike" kern="1200" cap="all" spc="120" normalizeH="0" baseline="0" noProof="0" dirty="0">
                <a:ln>
                  <a:noFill/>
                </a:ln>
                <a:solidFill>
                  <a:srgbClr val="2F469C"/>
                </a:solidFill>
                <a:effectLst/>
                <a:uLnTx/>
                <a:uFillTx/>
                <a:latin typeface="Arial"/>
                <a:ea typeface="+mj-ea"/>
                <a:cs typeface="+mj-cs"/>
              </a:rPr>
              <a:t>RESEARCH CONSIDERATIONS</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6"/>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8</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
        <p:nvSpPr>
          <p:cNvPr id="4" name="Rectangle 3">
            <a:extLst>
              <a:ext uri="{FF2B5EF4-FFF2-40B4-BE49-F238E27FC236}">
                <a16:creationId xmlns:a16="http://schemas.microsoft.com/office/drawing/2014/main" id="{A4E61924-7718-8678-0952-7264BCF457D2}"/>
              </a:ext>
            </a:extLst>
          </p:cNvPr>
          <p:cNvSpPr/>
          <p:nvPr/>
        </p:nvSpPr>
        <p:spPr>
          <a:xfrm>
            <a:off x="352234" y="910812"/>
            <a:ext cx="6374386" cy="5020477"/>
          </a:xfrm>
          <a:prstGeom prst="rect">
            <a:avLst/>
          </a:prstGeom>
          <a:solidFill>
            <a:schemeClr val="bg1"/>
          </a:solidFill>
        </p:spPr>
        <p:txBody>
          <a:bodyPr wrap="square">
            <a:spAutoFit/>
          </a:bodyPr>
          <a:lstStyle/>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Times New Roman" panose="02020603050405020304" pitchFamily="18" charset="0"/>
                <a:cs typeface="Times New Roman" panose="02020603050405020304" pitchFamily="18" charset="0"/>
              </a:rPr>
              <a:t>To avoid order bias, each fragrance was exposed in both positions uniform no. </a:t>
            </a:r>
            <a:r>
              <a:rPr lang="en-IN" sz="1600" dirty="0">
                <a:latin typeface="Arial" panose="020B0604020202020204" pitchFamily="34" charset="0"/>
                <a:ea typeface="Times New Roman" panose="02020603050405020304" pitchFamily="18" charset="0"/>
                <a:cs typeface="Times New Roman" panose="02020603050405020304" pitchFamily="18" charset="0"/>
              </a:rPr>
              <a:t>o</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f times by following rotation.</a:t>
            </a:r>
          </a:p>
          <a:p>
            <a:pPr marL="342900" lvl="0" indent="-342900">
              <a:lnSpc>
                <a:spcPct val="115000"/>
              </a:lnSpc>
              <a:buFont typeface="Symbol" panose="05050102010706020507" pitchFamily="18" charset="2"/>
              <a:buChar char=""/>
            </a:pPr>
            <a:endParaRPr lang="en-IN" sz="16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Times New Roman" panose="02020603050405020304" pitchFamily="18" charset="0"/>
                <a:cs typeface="Times New Roman" panose="02020603050405020304" pitchFamily="18" charset="0"/>
              </a:rPr>
              <a:t>Products were provided in blinded (de-branded) form - similar box packaging and shape/size was followed for all products.</a:t>
            </a:r>
          </a:p>
          <a:p>
            <a:pPr marL="342900" lvl="0" indent="-342900">
              <a:lnSpc>
                <a:spcPct val="115000"/>
              </a:lnSpc>
              <a:buFont typeface="Symbol" panose="05050102010706020507" pitchFamily="18" charset="2"/>
              <a:buChar char=""/>
            </a:pPr>
            <a:endParaRPr lang="en-IN" sz="16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Times New Roman" panose="02020603050405020304" pitchFamily="18" charset="0"/>
                <a:cs typeface="Times New Roman" panose="02020603050405020304" pitchFamily="18" charset="0"/>
              </a:rPr>
              <a:t>Brand name embedded on the soap was masked to avoid any bias caused due to branding.</a:t>
            </a:r>
          </a:p>
          <a:p>
            <a:pPr marL="342900" lvl="0" indent="-342900">
              <a:lnSpc>
                <a:spcPct val="115000"/>
              </a:lnSpc>
              <a:buFont typeface="Symbol" panose="05050102010706020507" pitchFamily="18" charset="2"/>
              <a:buChar char=""/>
            </a:pPr>
            <a:endParaRPr lang="en-IN" sz="16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Times New Roman" panose="02020603050405020304" pitchFamily="18" charset="0"/>
                <a:cs typeface="Times New Roman" panose="02020603050405020304" pitchFamily="18" charset="0"/>
              </a:rPr>
              <a:t>Respondents were not allowed to apply any of the following on the day they came to venue for interview:</a:t>
            </a: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Calibri" panose="020F0502020204030204" pitchFamily="34" charset="0"/>
              </a:rPr>
              <a:t>Flowers in hair</a:t>
            </a:r>
            <a:endParaRPr lang="en-IN" sz="16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Calibri" panose="020F0502020204030204" pitchFamily="34" charset="0"/>
              </a:rPr>
              <a:t>Lotion/Cream with strong fragrance on hands/face/arms</a:t>
            </a:r>
            <a:endParaRPr lang="en-IN" sz="16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Powders with strong fragrance on hands/face/arms</a:t>
            </a:r>
            <a:endParaRPr lang="en-IN" sz="16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Calibri" panose="020F0502020204030204" pitchFamily="34" charset="0"/>
              </a:rPr>
              <a:t>Perfume/deodorant with strong fragrance</a:t>
            </a:r>
            <a:endParaRPr lang="en-IN" sz="1600" dirty="0">
              <a:effectLst/>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Calibri" panose="020F0502020204030204" pitchFamily="34" charset="0"/>
              </a:rPr>
              <a:t>Mehndi/</a:t>
            </a:r>
            <a:r>
              <a:rPr lang="en-US" sz="1600" dirty="0" err="1">
                <a:effectLst/>
                <a:latin typeface="Arial" panose="020B0604020202020204" pitchFamily="34" charset="0"/>
                <a:ea typeface="Calibri" panose="020F0502020204030204" pitchFamily="34" charset="0"/>
              </a:rPr>
              <a:t>Haldi</a:t>
            </a:r>
            <a:r>
              <a:rPr lang="en-US" sz="1600" dirty="0">
                <a:effectLst/>
                <a:latin typeface="Arial" panose="020B0604020202020204" pitchFamily="34" charset="0"/>
                <a:ea typeface="Calibri" panose="020F0502020204030204" pitchFamily="34" charset="0"/>
              </a:rPr>
              <a:t>/Chandan on hands/arms</a:t>
            </a:r>
            <a:endParaRPr lang="en-IN" sz="16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1600" dirty="0">
                <a:effectLst/>
                <a:latin typeface="Arial" panose="020B0604020202020204" pitchFamily="34" charset="0"/>
                <a:ea typeface="Calibri" panose="020F0502020204030204" pitchFamily="34" charset="0"/>
              </a:rPr>
              <a:t>Avoid cooking with onion/garlic if possible</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37B4EEC7-12F9-4494-445C-286BDE398B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0523" r="20523"/>
          <a:stretch/>
        </p:blipFill>
        <p:spPr bwMode="auto">
          <a:xfrm flipH="1">
            <a:off x="7080148" y="0"/>
            <a:ext cx="5111849" cy="6857999"/>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88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ood, piece, slice, cheese&#10;&#10;Description automatically generated">
            <a:extLst>
              <a:ext uri="{FF2B5EF4-FFF2-40B4-BE49-F238E27FC236}">
                <a16:creationId xmlns:a16="http://schemas.microsoft.com/office/drawing/2014/main" id="{70BDF528-3D30-0299-8378-38F15048D8CA}"/>
              </a:ext>
            </a:extLst>
          </p:cNvPr>
          <p:cNvPicPr>
            <a:picLocks noChangeAspect="1"/>
          </p:cNvPicPr>
          <p:nvPr/>
        </p:nvPicPr>
        <p:blipFill>
          <a:blip r:embed="rId4">
            <a:alphaModFix amt="49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12" name="Objet 11" hidden="1">
            <a:extLst>
              <a:ext uri="{FF2B5EF4-FFF2-40B4-BE49-F238E27FC236}">
                <a16:creationId xmlns:a16="http://schemas.microsoft.com/office/drawing/2014/main" id="{01D1D66B-1509-4BD5-BFC3-158EC3A45D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32" imgH="530" progId="TCLayout.ActiveDocument.1">
                  <p:embed/>
                </p:oleObj>
              </mc:Choice>
              <mc:Fallback>
                <p:oleObj name="Diapositive think-cell" r:id="rId5" imgW="532" imgH="530" progId="TCLayout.ActiveDocument.1">
                  <p:embed/>
                  <p:pic>
                    <p:nvPicPr>
                      <p:cNvPr id="12" name="Objet 11" hidden="1">
                        <a:extLst>
                          <a:ext uri="{FF2B5EF4-FFF2-40B4-BE49-F238E27FC236}">
                            <a16:creationId xmlns:a16="http://schemas.microsoft.com/office/drawing/2014/main" id="{01D1D66B-1509-4BD5-BFC3-158EC3A45D7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562F974-1B89-4A0E-B1EF-4BEBB7F60E32}"/>
              </a:ext>
            </a:extLst>
          </p:cNvPr>
          <p:cNvSpPr/>
          <p:nvPr>
            <p:custDataLst>
              <p:tags r:id="rId2"/>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9" name="Title 8"/>
          <p:cNvSpPr txBox="1">
            <a:spLocks/>
          </p:cNvSpPr>
          <p:nvPr/>
        </p:nvSpPr>
        <p:spPr>
          <a:xfrm>
            <a:off x="-1" y="2723280"/>
            <a:ext cx="12297103" cy="896763"/>
          </a:xfrm>
          <a:prstGeom prst="rect">
            <a:avLst/>
          </a:prstGeom>
          <a:noFill/>
        </p:spPr>
        <p:txBody>
          <a:bodyPr vert="horz" wrap="square" lIns="119994" tIns="59997" rIns="119994" bIns="59997" rtlCol="0" anchor="t">
            <a:spAutoFit/>
          </a:bodyPr>
          <a:lstStyle>
            <a:lvl1pPr marL="132264" indent="0" defTabSz="1228911">
              <a:lnSpc>
                <a:spcPct val="90000"/>
              </a:lnSpc>
              <a:spcBef>
                <a:spcPts val="544"/>
              </a:spcBef>
              <a:buNone/>
              <a:tabLst/>
              <a:defRPr sz="3200" b="1">
                <a:solidFill>
                  <a:schemeClr val="accent4">
                    <a:lumMod val="50000"/>
                  </a:schemeClr>
                </a:solidFill>
                <a:latin typeface="+mj-lt"/>
                <a:ea typeface="+mj-ea"/>
                <a:cs typeface="+mj-cs"/>
              </a:defRPr>
            </a:lvl1pPr>
          </a:lstStyle>
          <a:p>
            <a:pPr marL="132264" marR="0" lvl="0" indent="0" algn="ctr" defTabSz="1228911" rtl="0" eaLnBrk="1" fontAlgn="auto" latinLnBrk="0" hangingPunct="1">
              <a:lnSpc>
                <a:spcPct val="90000"/>
              </a:lnSpc>
              <a:spcBef>
                <a:spcPts val="544"/>
              </a:spcBef>
              <a:spcAft>
                <a:spcPts val="0"/>
              </a:spcAft>
              <a:buClrTx/>
              <a:buSzTx/>
              <a:buFontTx/>
              <a:buNone/>
              <a:tabLst/>
              <a:defRPr/>
            </a:pPr>
            <a:r>
              <a:rPr kumimoji="0" lang="en-IN" sz="2800" b="1" i="0" u="none" strike="noStrike" kern="1200" cap="all" spc="120" normalizeH="0" baseline="0" noProof="0" dirty="0">
                <a:ln>
                  <a:noFill/>
                </a:ln>
                <a:solidFill>
                  <a:schemeClr val="tx1"/>
                </a:solidFill>
                <a:effectLst/>
                <a:uLnTx/>
                <a:uFillTx/>
                <a:latin typeface="Arial"/>
                <a:ea typeface="+mj-ea"/>
                <a:cs typeface="+mj-cs"/>
              </a:rPr>
              <a:t>LET US FIRST LOOK AT HOW WELL DO THE NEW FRAGRANCES PERFORM AGAINST THE SET ACTION STANDARD</a:t>
            </a:r>
          </a:p>
        </p:txBody>
      </p:sp>
      <p:sp>
        <p:nvSpPr>
          <p:cNvPr id="7" name="Slide Number Placeholder 2">
            <a:extLst>
              <a:ext uri="{FF2B5EF4-FFF2-40B4-BE49-F238E27FC236}">
                <a16:creationId xmlns:a16="http://schemas.microsoft.com/office/drawing/2014/main" id="{A09A65D0-E63D-489E-8371-6CAB22D0FB20}"/>
              </a:ext>
            </a:extLst>
          </p:cNvPr>
          <p:cNvSpPr txBox="1">
            <a:spLocks/>
          </p:cNvSpPr>
          <p:nvPr/>
        </p:nvSpPr>
        <p:spPr>
          <a:xfrm>
            <a:off x="404786" y="6203608"/>
            <a:ext cx="360037" cy="365125"/>
          </a:xfrm>
          <a:prstGeom prst="rect">
            <a:avLst/>
          </a:prstGeom>
        </p:spPr>
        <p:txBody>
          <a:bodyPr vert="horz" lIns="0" tIns="45720" rIns="0" bIns="45720" rtlCol="0">
            <a:noAutofit/>
          </a:bodyPr>
          <a:lstStyle>
            <a:lvl1pPr marL="85725" indent="-85725" algn="l" defTabSz="914400" rtl="0" eaLnBrk="1" latinLnBrk="0" hangingPunct="1">
              <a:lnSpc>
                <a:spcPct val="100000"/>
              </a:lnSpc>
              <a:spcBef>
                <a:spcPts val="1800"/>
              </a:spcBef>
              <a:buSzPct val="50000"/>
              <a:buFont typeface="HelveticaNeueLT Std Lt Cn" panose="020B0406020202030204" pitchFamily="34" charset="0"/>
              <a:buChar char=" "/>
              <a:defRPr sz="1600" b="0" kern="1200">
                <a:solidFill>
                  <a:schemeClr val="tx1"/>
                </a:solidFill>
                <a:latin typeface="+mn-lt"/>
                <a:ea typeface="+mn-ea"/>
                <a:cs typeface="+mn-cs"/>
              </a:defRPr>
            </a:lvl1pPr>
            <a:lvl2pPr marL="447675" indent="-314325" algn="l" defTabSz="914400" rtl="0" eaLnBrk="1" latinLnBrk="0" hangingPunct="1">
              <a:lnSpc>
                <a:spcPct val="100000"/>
              </a:lnSpc>
              <a:spcBef>
                <a:spcPts val="600"/>
              </a:spcBef>
              <a:buSzPct val="80000"/>
              <a:buFontTx/>
              <a:buBlip>
                <a:blip r:embed="rId7"/>
              </a:buBlip>
              <a:defRPr sz="1600" kern="1200">
                <a:solidFill>
                  <a:schemeClr val="tx1"/>
                </a:solidFill>
                <a:latin typeface="+mn-lt"/>
                <a:ea typeface="+mn-ea"/>
                <a:cs typeface="+mn-cs"/>
              </a:defRPr>
            </a:lvl2pPr>
            <a:lvl3pPr marL="714375" indent="-17145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987425"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262063" indent="-228600" algn="l" defTabSz="914400" rtl="0" eaLnBrk="1" latinLnBrk="0" hangingPunct="1">
              <a:lnSpc>
                <a:spcPct val="90000"/>
              </a:lnSpc>
              <a:spcBef>
                <a:spcPts val="500"/>
              </a:spcBef>
              <a:buFont typeface="HelveticaNeueLT Std Lt Cn" panose="020B040602020203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fld id="{D61AABEC-672F-4B68-B914-690DA978312C}" type="slidenum">
              <a:rPr kumimoji="0" lang="en-GB" sz="900" b="1" i="0" u="none" strike="noStrike" kern="1200" cap="none" spc="0" normalizeH="0" baseline="0" noProof="0" smtClean="0">
                <a:ln>
                  <a:noFill/>
                </a:ln>
                <a:solidFill>
                  <a:srgbClr val="2F469C">
                    <a:lumMod val="75000"/>
                  </a:srgbClr>
                </a:solidFill>
                <a:effectLst/>
                <a:uLnTx/>
                <a:uFillTx/>
                <a:latin typeface="Arial Black"/>
                <a:ea typeface="+mn-ea"/>
                <a:cs typeface="+mn-cs"/>
              </a:rPr>
              <a:pPr marL="85725" marR="0" lvl="0" indent="-85725" algn="l" defTabSz="914400" rtl="0" eaLnBrk="1" fontAlgn="auto" latinLnBrk="0" hangingPunct="1">
                <a:lnSpc>
                  <a:spcPct val="100000"/>
                </a:lnSpc>
                <a:spcBef>
                  <a:spcPts val="1800"/>
                </a:spcBef>
                <a:spcAft>
                  <a:spcPts val="0"/>
                </a:spcAft>
                <a:buClrTx/>
                <a:buSzPct val="50000"/>
                <a:buFont typeface="HelveticaNeueLT Std Lt Cn" panose="020B0406020202030204" pitchFamily="34" charset="0"/>
                <a:buChar char=" "/>
                <a:tabLst/>
                <a:defRPr/>
              </a:pPr>
              <a:t>9</a:t>
            </a:fld>
            <a:r>
              <a:rPr kumimoji="0" lang="en-GB" sz="900" b="1" i="0" u="none" strike="noStrike" kern="1200" cap="none" spc="0" normalizeH="0" baseline="0" noProof="0" dirty="0">
                <a:ln>
                  <a:noFill/>
                </a:ln>
                <a:solidFill>
                  <a:srgbClr val="2F469C">
                    <a:lumMod val="75000"/>
                  </a:srgbClr>
                </a:solidFill>
                <a:effectLst/>
                <a:uLnTx/>
                <a:uFillTx/>
                <a:latin typeface="Arial Black"/>
                <a:ea typeface="+mn-ea"/>
                <a:cs typeface="+mn-cs"/>
              </a:rPr>
              <a:t> ‒</a:t>
            </a:r>
            <a:r>
              <a:rPr kumimoji="0" lang="en-GB" sz="1600" b="0" i="0" u="none" strike="noStrike" kern="1200" cap="none" spc="0" normalizeH="0" baseline="0" noProof="0" dirty="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783512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Vo7_3qjqHV5WQG8hzlR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pujqcHVlVTZYOruMkoQoo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o7_3qjqHV5WQG8hzlRBn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SelBiS.Be1akW5K0zHO2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bT52hb9WDlXLdt_Xkw2WZ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1G3ygldpp7KrqE77Ne.6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T52hb9WDlXLdt_Xkw2WZ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 Template - Ipsos InnoQuest">
  <a:themeElements>
    <a:clrScheme name="IpsosCURRENT">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extLst>
    <a:ext uri="{05A4C25C-085E-4340-85A3-A5531E510DB2}">
      <thm15:themeFamily xmlns:thm15="http://schemas.microsoft.com/office/thememl/2012/main" name="PPT Template - Ipsos InnoQuest.potx [Read-Only]" id="{FA6A3E54-6885-45DE-B2EF-DA4FC4A1F24C}" vid="{2E3D6605-09F4-404B-B2B5-6C15B76061F9}"/>
    </a:ext>
  </a:extLst>
</a:theme>
</file>

<file path=ppt/theme/theme2.xml><?xml version="1.0" encoding="utf-8"?>
<a:theme xmlns:a="http://schemas.openxmlformats.org/drawingml/2006/main" name="1_PPT Template - Ipsos InnoQuest">
  <a:themeElements>
    <a:clrScheme name="IpsosCURRENT">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extLst>
    <a:ext uri="{05A4C25C-085E-4340-85A3-A5531E510DB2}">
      <thm15:themeFamily xmlns:thm15="http://schemas.microsoft.com/office/thememl/2012/main" name="PPT Template - Ipsos InnoQuest.potx [Read-Only]" id="{FA6A3E54-6885-45DE-B2EF-DA4FC4A1F24C}" vid="{2E3D6605-09F4-404B-B2B5-6C15B76061F9}"/>
    </a:ext>
  </a:extLst>
</a:theme>
</file>

<file path=ppt/theme/theme3.xml><?xml version="1.0" encoding="utf-8"?>
<a:theme xmlns:a="http://schemas.openxmlformats.org/drawingml/2006/main" name="2_IPSOS - Classical Template - 16x9">
  <a:themeElements>
    <a:clrScheme name="Personnalisé 183">
      <a:dk1>
        <a:sysClr val="windowText" lastClr="000000"/>
      </a:dk1>
      <a:lt1>
        <a:sysClr val="window" lastClr="FFFFFF"/>
      </a:lt1>
      <a:dk2>
        <a:srgbClr val="009D9C"/>
      </a:dk2>
      <a:lt2>
        <a:srgbClr val="2F469C"/>
      </a:lt2>
      <a:accent1>
        <a:srgbClr val="002554"/>
      </a:accent1>
      <a:accent2>
        <a:srgbClr val="F1BE48"/>
      </a:accent2>
      <a:accent3>
        <a:srgbClr val="E87722"/>
      </a:accent3>
      <a:accent4>
        <a:srgbClr val="84329B"/>
      </a:accent4>
      <a:accent5>
        <a:srgbClr val="E4C7EC"/>
      </a:accent5>
      <a:accent6>
        <a:srgbClr val="BEDBFF"/>
      </a:accent6>
      <a:hlink>
        <a:srgbClr val="0563C1"/>
      </a:hlink>
      <a:folHlink>
        <a:srgbClr val="954F72"/>
      </a:folHlink>
    </a:clrScheme>
    <a:fontScheme name="Personnalisé 80">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oposal_Template" id="{640469A1-DD5A-4FB9-BCF3-0114C657F2CD}" vid="{1AE0B636-D70A-47FC-9161-74BB1A6C67E0}"/>
    </a:ext>
  </a:extLst>
</a:theme>
</file>

<file path=ppt/theme/theme4.xml><?xml version="1.0" encoding="utf-8"?>
<a:theme xmlns:a="http://schemas.openxmlformats.org/drawingml/2006/main" name="IPSOS - Classical Template - 16x9">
  <a:themeElements>
    <a:clrScheme name="Personnalisé 183">
      <a:dk1>
        <a:sysClr val="windowText" lastClr="000000"/>
      </a:dk1>
      <a:lt1>
        <a:sysClr val="window" lastClr="FFFFFF"/>
      </a:lt1>
      <a:dk2>
        <a:srgbClr val="009D9C"/>
      </a:dk2>
      <a:lt2>
        <a:srgbClr val="2F469C"/>
      </a:lt2>
      <a:accent1>
        <a:srgbClr val="002554"/>
      </a:accent1>
      <a:accent2>
        <a:srgbClr val="F1BE48"/>
      </a:accent2>
      <a:accent3>
        <a:srgbClr val="E87722"/>
      </a:accent3>
      <a:accent4>
        <a:srgbClr val="84329B"/>
      </a:accent4>
      <a:accent5>
        <a:srgbClr val="E4C7EC"/>
      </a:accent5>
      <a:accent6>
        <a:srgbClr val="BEDBFF"/>
      </a:accent6>
      <a:hlink>
        <a:srgbClr val="0563C1"/>
      </a:hlink>
      <a:folHlink>
        <a:srgbClr val="954F72"/>
      </a:folHlink>
    </a:clrScheme>
    <a:fontScheme name="Personnalisé 80">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_Template_eng1207" id="{B836DB1B-13EF-4FB6-A65E-B3612989FBE1}" vid="{B4B8DB6C-40B9-461A-AE0C-4CD61CCC61AD}"/>
    </a:ext>
  </a:extLst>
</a:theme>
</file>

<file path=ppt/theme/theme5.xml><?xml version="1.0" encoding="utf-8"?>
<a:theme xmlns:a="http://schemas.openxmlformats.org/drawingml/2006/main" name="2_PPT Template - Ipsos InnoQuest">
  <a:themeElements>
    <a:clrScheme name="IpsosCURRENT">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extLst>
    <a:ext uri="{05A4C25C-085E-4340-85A3-A5531E510DB2}">
      <thm15:themeFamily xmlns:thm15="http://schemas.microsoft.com/office/thememl/2012/main" name="PPT Template - Ipsos InnoQuest.potx [Read-Only]" id="{FA6A3E54-6885-45DE-B2EF-DA4FC4A1F24C}" vid="{2E3D6605-09F4-404B-B2B5-6C15B76061F9}"/>
    </a:ext>
  </a:extLst>
</a:theme>
</file>

<file path=ppt/theme/theme6.xml><?xml version="1.0" encoding="utf-8"?>
<a:theme xmlns:a="http://schemas.openxmlformats.org/drawingml/2006/main" name="3_PPT Template - Ipsos InnoQuest">
  <a:themeElements>
    <a:clrScheme name="IpsosCURRENT">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extLst>
    <a:ext uri="{05A4C25C-085E-4340-85A3-A5531E510DB2}">
      <thm15:themeFamily xmlns:thm15="http://schemas.microsoft.com/office/thememl/2012/main" name="PPT Template - Ipsos InnoQuest.potx [Read-Only]" id="{FA6A3E54-6885-45DE-B2EF-DA4FC4A1F24C}" vid="{2E3D6605-09F4-404B-B2B5-6C15B76061F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psosCURRENT">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themeOverride>
</file>

<file path=ppt/theme/themeOverride2.xml><?xml version="1.0" encoding="utf-8"?>
<a:themeOverride xmlns:a="http://schemas.openxmlformats.org/drawingml/2006/main">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85DFDF30F54B47AA779444E1F2BC7F" ma:contentTypeVersion="22" ma:contentTypeDescription="Create a new document." ma:contentTypeScope="" ma:versionID="43e7befd1323316cc959cd8b771c3eff">
  <xsd:schema xmlns:xsd="http://www.w3.org/2001/XMLSchema" xmlns:xs="http://www.w3.org/2001/XMLSchema" xmlns:p="http://schemas.microsoft.com/office/2006/metadata/properties" xmlns:ns2="1372901d-3044-433b-a459-f60f7338247f" xmlns:ns3="17a5af2f-513f-41ea-a979-ac8eaf91ca9b" targetNamespace="http://schemas.microsoft.com/office/2006/metadata/properties" ma:root="true" ma:fieldsID="e41c0a2222e2c9c01589adcfd4d12b1f" ns2:_="" ns3:_="">
    <xsd:import namespace="1372901d-3044-433b-a459-f60f7338247f"/>
    <xsd:import namespace="17a5af2f-513f-41ea-a979-ac8eaf91ca9b"/>
    <xsd:element name="properties">
      <xsd:complexType>
        <xsd:sequence>
          <xsd:element name="documentManagement">
            <xsd:complexType>
              <xsd:all>
                <xsd:element ref="ns2:j75b38aa01904591814a775f412504a7" minOccurs="0"/>
                <xsd:element ref="ns2:TaxCatchAll" minOccurs="0"/>
                <xsd:element ref="ns2:h4187745114a4fc6bc064a4050feeabf" minOccurs="0"/>
                <xsd:element ref="ns2:o1035c24f20541f4b74d9cbaf9450e57" minOccurs="0"/>
                <xsd:element ref="ns2:g38e1605d3b5474c82721a49589653ee"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72901d-3044-433b-a459-f60f7338247f" elementFormDefault="qualified">
    <xsd:import namespace="http://schemas.microsoft.com/office/2006/documentManagement/types"/>
    <xsd:import namespace="http://schemas.microsoft.com/office/infopath/2007/PartnerControls"/>
    <xsd:element name="j75b38aa01904591814a775f412504a7" ma:index="8" ma:taxonomy="true" ma:internalName="j75b38aa01904591814a775f412504a7" ma:taxonomyFieldName="owcmnewdocumenttype" ma:displayName="Document Type" ma:readOnly="false" ma:default="" ma:fieldId="{375b38aa-0190-4591-814a-775f412504a7}" ma:sspId="e120647d-17bd-4a63-9afd-bbea8594aced" ma:termSetId="171c8572-661d-475c-9f7a-9744568b9d40" ma:anchorId="c773a0a6-0afe-41a1-80d9-1d00cb90cb7b" ma:open="false" ma:isKeyword="false">
      <xsd:complexType>
        <xsd:sequence>
          <xsd:element ref="pc:Terms" minOccurs="0" maxOccurs="1"/>
        </xsd:sequence>
      </xsd:complexType>
    </xsd:element>
    <xsd:element name="TaxCatchAll" ma:index="9" nillable="true" ma:displayName="Taxonomy Catch All Column" ma:hidden="true" ma:list="{94d63fa8-2e1d-470d-8880-65156f7ea3c4}" ma:internalName="TaxCatchAll" ma:showField="CatchAllData" ma:web="1372901d-3044-433b-a459-f60f7338247f">
      <xsd:complexType>
        <xsd:complexContent>
          <xsd:extension base="dms:MultiChoiceLookup">
            <xsd:sequence>
              <xsd:element name="Value" type="dms:Lookup" maxOccurs="unbounded" minOccurs="0" nillable="true"/>
            </xsd:sequence>
          </xsd:extension>
        </xsd:complexContent>
      </xsd:complexType>
    </xsd:element>
    <xsd:element name="h4187745114a4fc6bc064a4050feeabf" ma:index="10" ma:taxonomy="true" ma:internalName="h4187745114a4fc6bc064a4050feeabf" ma:taxonomyFieldName="owcmdepartment" ma:displayName="Business Unit" ma:default="1;#Innovation|0a7c6eb5-8692-4a30-9e70-4df9ebf2c898" ma:fieldId="{14187745-114a-4fc6-bc06-4a4050feeabf}" ma:taxonomyMulti="true" ma:sspId="e120647d-17bd-4a63-9afd-bbea8594aced" ma:termSetId="88cb3ee7-cb60-4f9c-b9c6-586c5761eae9" ma:anchorId="00000000-0000-0000-0000-000000000000" ma:open="false" ma:isKeyword="false">
      <xsd:complexType>
        <xsd:sequence>
          <xsd:element ref="pc:Terms" minOccurs="0" maxOccurs="1"/>
        </xsd:sequence>
      </xsd:complexType>
    </xsd:element>
    <xsd:element name="o1035c24f20541f4b74d9cbaf9450e57" ma:index="11" ma:taxonomy="true" ma:internalName="o1035c24f20541f4b74d9cbaf9450e57" ma:taxonomyFieldName="owcmcountry" ma:displayName="Country" ma:default="2;#Global|c8eecad5-3a7b-494e-b4be-ead924631676" ma:fieldId="{81035c24-f205-41f4-b74d-9cbaf9450e57}" ma:taxonomyMulti="true" ma:sspId="e120647d-17bd-4a63-9afd-bbea8594aced" ma:termSetId="664131c5-032c-41fa-bdcb-d0f6cbe91ef5" ma:anchorId="00000000-0000-0000-0000-000000000000" ma:open="false" ma:isKeyword="false">
      <xsd:complexType>
        <xsd:sequence>
          <xsd:element ref="pc:Terms" minOccurs="0" maxOccurs="1"/>
        </xsd:sequence>
      </xsd:complexType>
    </xsd:element>
    <xsd:element name="g38e1605d3b5474c82721a49589653ee" ma:index="12" nillable="true" ma:taxonomy="true" ma:internalName="g38e1605d3b5474c82721a49589653ee" ma:taxonomyFieldName="owcmservicesproducts" ma:displayName="Services &amp; Products" ma:default="" ma:fieldId="{038e1605-d3b5-474c-8272-1a49589653ee}" ma:taxonomyMulti="true" ma:sspId="e120647d-17bd-4a63-9afd-bbea8594aced" ma:termSetId="a2d113ca-2c27-46da-9d87-1d1343e0bcd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7a5af2f-513f-41ea-a979-ac8eaf91ca9b"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AutoTags" ma:index="22" nillable="true" ma:displayName="Tags" ma:internalName="MediaServiceAutoTag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LengthInSeconds" ma:index="2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372901d-3044-433b-a459-f60f7338247f">
      <Value>98</Value>
      <Value>2</Value>
      <Value>1</Value>
      <Value>42</Value>
    </TaxCatchAll>
    <j75b38aa01904591814a775f412504a7 xmlns="1372901d-3044-433b-a459-f60f7338247f">
      <Terms xmlns="http://schemas.microsoft.com/office/infopath/2007/PartnerControls">
        <TermInfo xmlns="http://schemas.microsoft.com/office/infopath/2007/PartnerControls">
          <TermName xmlns="http://schemas.microsoft.com/office/infopath/2007/PartnerControls">Deliverables</TermName>
          <TermId xmlns="http://schemas.microsoft.com/office/infopath/2007/PartnerControls">38d99da1-cc6f-498b-ac0a-49ab403d83b8</TermId>
        </TermInfo>
      </Terms>
    </j75b38aa01904591814a775f412504a7>
    <h4187745114a4fc6bc064a4050feeabf xmlns="1372901d-3044-433b-a459-f60f7338247f">
      <Terms xmlns="http://schemas.microsoft.com/office/infopath/2007/PartnerControls">
        <TermInfo xmlns="http://schemas.microsoft.com/office/infopath/2007/PartnerControls">
          <TermName xmlns="http://schemas.microsoft.com/office/infopath/2007/PartnerControls">Innovation</TermName>
          <TermId xmlns="http://schemas.microsoft.com/office/infopath/2007/PartnerControls">0a7c6eb5-8692-4a30-9e70-4df9ebf2c898</TermId>
        </TermInfo>
      </Terms>
    </h4187745114a4fc6bc064a4050feeabf>
    <o1035c24f20541f4b74d9cbaf9450e57 xmlns="1372901d-3044-433b-a459-f60f7338247f">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c8eecad5-3a7b-494e-b4be-ead924631676</TermId>
        </TermInfo>
      </Terms>
    </o1035c24f20541f4b74d9cbaf9450e57>
    <g38e1605d3b5474c82721a49589653ee xmlns="1372901d-3044-433b-a459-f60f7338247f">
      <Terms xmlns="http://schemas.microsoft.com/office/infopath/2007/PartnerControls">
        <TermInfo xmlns="http://schemas.microsoft.com/office/infopath/2007/PartnerControls">
          <TermName xmlns="http://schemas.microsoft.com/office/infopath/2007/PartnerControls">Duel</TermName>
          <TermId xmlns="http://schemas.microsoft.com/office/infopath/2007/PartnerControls">9c65fe39-45d8-4241-bf5c-324f538f8f64</TermId>
        </TermInfo>
      </Terms>
    </g38e1605d3b5474c82721a49589653ee>
  </documentManagement>
</p:properties>
</file>

<file path=customXml/itemProps1.xml><?xml version="1.0" encoding="utf-8"?>
<ds:datastoreItem xmlns:ds="http://schemas.openxmlformats.org/officeDocument/2006/customXml" ds:itemID="{BF3BAD34-C241-4F51-8E30-E30129897FBC}">
  <ds:schemaRefs>
    <ds:schemaRef ds:uri="http://schemas.microsoft.com/sharepoint/v3/contenttype/forms"/>
  </ds:schemaRefs>
</ds:datastoreItem>
</file>

<file path=customXml/itemProps2.xml><?xml version="1.0" encoding="utf-8"?>
<ds:datastoreItem xmlns:ds="http://schemas.openxmlformats.org/officeDocument/2006/customXml" ds:itemID="{3312D6C0-8476-4A7B-8C78-130826031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72901d-3044-433b-a459-f60f7338247f"/>
    <ds:schemaRef ds:uri="17a5af2f-513f-41ea-a979-ac8eaf91ca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BD2EA5-2631-4B8C-961A-80F535EFA8A2}">
  <ds:schemaRefs>
    <ds:schemaRef ds:uri="http://schemas.microsoft.com/office/2006/metadata/properties"/>
    <ds:schemaRef ds:uri="http://schemas.microsoft.com/office/infopath/2007/PartnerControls"/>
    <ds:schemaRef ds:uri="1372901d-3044-433b-a459-f60f7338247f"/>
  </ds:schemaRefs>
</ds:datastoreItem>
</file>

<file path=docMetadata/LabelInfo.xml><?xml version="1.0" encoding="utf-8"?>
<clbl:labelList xmlns:clbl="http://schemas.microsoft.com/office/2020/mipLabelMetadata">
  <clbl:label id="{dc793d44-6547-4e58-96d0-5813b5d1dd6f}" enabled="1" method="Privileged" siteId="{b916a61a-fff3-4b5d-8ec6-f41e65b9fbca}" removed="0"/>
</clbl:labelList>
</file>

<file path=docProps/app.xml><?xml version="1.0" encoding="utf-8"?>
<Properties xmlns="http://schemas.openxmlformats.org/officeDocument/2006/extended-properties" xmlns:vt="http://schemas.openxmlformats.org/officeDocument/2006/docPropsVTypes">
  <Template/>
  <TotalTime>11110</TotalTime>
  <Words>4438</Words>
  <Application>Microsoft Office PowerPoint</Application>
  <PresentationFormat>Widescreen</PresentationFormat>
  <Paragraphs>1300</Paragraphs>
  <Slides>40</Slides>
  <Notes>21</Notes>
  <HiddenSlides>4</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40</vt:i4>
      </vt:variant>
    </vt:vector>
  </HeadingPairs>
  <TitlesOfParts>
    <vt:vector size="53" baseType="lpstr">
      <vt:lpstr>Arial</vt:lpstr>
      <vt:lpstr>Arial Black</vt:lpstr>
      <vt:lpstr>Calibri</vt:lpstr>
      <vt:lpstr>Carlito</vt:lpstr>
      <vt:lpstr>HelveticaNeueLT Std Lt Cn</vt:lpstr>
      <vt:lpstr>Symbol</vt:lpstr>
      <vt:lpstr>PPT Template - Ipsos InnoQuest</vt:lpstr>
      <vt:lpstr>1_PPT Template - Ipsos InnoQuest</vt:lpstr>
      <vt:lpstr>2_IPSOS - Classical Template - 16x9</vt:lpstr>
      <vt:lpstr>IPSOS - Classical Template - 16x9</vt:lpstr>
      <vt:lpstr>2_PPT Template - Ipsos InnoQuest</vt:lpstr>
      <vt:lpstr>3_PPT Template - Ipsos InnoQuest</vt:lpstr>
      <vt:lpstr>Diapositive think-cell</vt:lpstr>
      <vt:lpstr>PowerPoint Presentation</vt:lpstr>
      <vt:lpstr>PowerPoint Presentation</vt:lpstr>
      <vt:lpstr>PowerPoint Presentation</vt:lpstr>
      <vt:lpstr>PowerPoint Presentation</vt:lpstr>
      <vt:lpstr>RESEARCH DESIGN</vt:lpstr>
      <vt:lpstr>SAMPLE SIZE ACHIEVED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SUPERIORITY check</vt:lpstr>
      <vt:lpstr>SEQUENTIAL MONADIC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Duel deliverable template 2017</dc:title>
  <dc:creator>Ellisa Braun</dc:creator>
  <cp:lastModifiedBy>Amit Gaikwad</cp:lastModifiedBy>
  <cp:revision>480</cp:revision>
  <cp:lastPrinted>2016-12-15T21:10:26Z</cp:lastPrinted>
  <dcterms:created xsi:type="dcterms:W3CDTF">2016-06-27T16:39:47Z</dcterms:created>
  <dcterms:modified xsi:type="dcterms:W3CDTF">2024-03-18T18:57:28Z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0x0101005985DFDF30F54B47AA779444E1F2BC7F</vt:lpwstr>
  </property>
  <property fmtid="{D5CDD505-2E9C-101B-9397-08002B2CF9AE}" pid="3" name="Order">
    <vt:r8>3300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owcmservicesproducts">
    <vt:lpwstr>98;#Duel|9c65fe39-45d8-4241-bf5c-324f538f8f64</vt:lpwstr>
  </property>
  <property fmtid="{D5CDD505-2E9C-101B-9397-08002B2CF9AE}" pid="9" name="owcmnewdocumenttype">
    <vt:lpwstr>42;#Deliverables|38d99da1-cc6f-498b-ac0a-49ab403d83b8</vt:lpwstr>
  </property>
  <property fmtid="{D5CDD505-2E9C-101B-9397-08002B2CF9AE}" pid="10" name="owcmdepartment">
    <vt:lpwstr>1;#Innovation|0a7c6eb5-8692-4a30-9e70-4df9ebf2c898</vt:lpwstr>
  </property>
  <property fmtid="{D5CDD505-2E9C-101B-9397-08002B2CF9AE}" pid="11" name="owcmcountry">
    <vt:lpwstr>2;#Global|c8eecad5-3a7b-494e-b4be-ead924631676</vt:lpwstr>
  </property>
  <property fmtid="{D5CDD505-2E9C-101B-9397-08002B2CF9AE}" pid="12" name="MSIP_Label_1c79e38c-78b6-44a7-aaf7-caa852587f05_Enabled">
    <vt:lpwstr>true</vt:lpwstr>
  </property>
  <property fmtid="{D5CDD505-2E9C-101B-9397-08002B2CF9AE}" pid="13" name="MSIP_Label_1c79e38c-78b6-44a7-aaf7-caa852587f05_SetDate">
    <vt:lpwstr>2024-03-18T18:57:21Z</vt:lpwstr>
  </property>
  <property fmtid="{D5CDD505-2E9C-101B-9397-08002B2CF9AE}" pid="14" name="MSIP_Label_1c79e38c-78b6-44a7-aaf7-caa852587f05_Method">
    <vt:lpwstr>Privileged</vt:lpwstr>
  </property>
  <property fmtid="{D5CDD505-2E9C-101B-9397-08002B2CF9AE}" pid="15" name="MSIP_Label_1c79e38c-78b6-44a7-aaf7-caa852587f05_Name">
    <vt:lpwstr>1c79e38c-78b6-44a7-aaf7-caa852587f05</vt:lpwstr>
  </property>
  <property fmtid="{D5CDD505-2E9C-101B-9397-08002B2CF9AE}" pid="16" name="MSIP_Label_1c79e38c-78b6-44a7-aaf7-caa852587f05_SiteId">
    <vt:lpwstr>49618402-6ea3-441d-957d-7df8773fee54</vt:lpwstr>
  </property>
  <property fmtid="{D5CDD505-2E9C-101B-9397-08002B2CF9AE}" pid="17" name="MSIP_Label_1c79e38c-78b6-44a7-aaf7-caa852587f05_ActionId">
    <vt:lpwstr>7b2b8715-0d42-476c-8337-01dc2fe091fc</vt:lpwstr>
  </property>
  <property fmtid="{D5CDD505-2E9C-101B-9397-08002B2CF9AE}" pid="18" name="MSIP_Label_1c79e38c-78b6-44a7-aaf7-caa852587f05_ContentBits">
    <vt:lpwstr>1</vt:lpwstr>
  </property>
  <property fmtid="{D5CDD505-2E9C-101B-9397-08002B2CF9AE}" pid="19" name="ClassificationContentMarkingHeaderLocations">
    <vt:lpwstr>PPT Template - Ipsos InnoQuest:6\1_PPT Template - Ipsos InnoQuest:6\2_IPSOS - Classical Template - 16x9:9\IPSOS - Classical Template - 16x9:10\2_PPT Template - Ipsos InnoQuest:6\3_PPT Template - Ipsos InnoQuest:6</vt:lpwstr>
  </property>
  <property fmtid="{D5CDD505-2E9C-101B-9397-08002B2CF9AE}" pid="20" name="ClassificationContentMarkingHeaderText">
    <vt:lpwstr>confidential</vt:lpwstr>
  </property>
</Properties>
</file>