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8" r:id="rId3"/>
    <p:sldId id="259" r:id="rId4"/>
    <p:sldId id="260" r:id="rId5"/>
    <p:sldId id="261" r:id="rId6"/>
    <p:sldId id="262" r:id="rId7"/>
    <p:sldId id="263" r:id="rId8"/>
    <p:sldId id="267" r:id="rId9"/>
    <p:sldId id="268" r:id="rId10"/>
    <p:sldId id="303" r:id="rId11"/>
    <p:sldId id="269" r:id="rId12"/>
    <p:sldId id="270" r:id="rId13"/>
    <p:sldId id="302" r:id="rId14"/>
    <p:sldId id="288" r:id="rId15"/>
    <p:sldId id="289" r:id="rId16"/>
    <p:sldId id="301" r:id="rId17"/>
    <p:sldId id="300" r:id="rId18"/>
    <p:sldId id="274" r:id="rId19"/>
    <p:sldId id="290" r:id="rId20"/>
    <p:sldId id="292" r:id="rId21"/>
    <p:sldId id="294" r:id="rId22"/>
    <p:sldId id="280" r:id="rId23"/>
    <p:sldId id="295" r:id="rId24"/>
    <p:sldId id="296" r:id="rId25"/>
    <p:sldId id="297" r:id="rId26"/>
    <p:sldId id="298" r:id="rId27"/>
    <p:sldId id="283" r:id="rId28"/>
    <p:sldId id="305" r:id="rId29"/>
    <p:sldId id="308" r:id="rId30"/>
    <p:sldId id="309" r:id="rId31"/>
    <p:sldId id="310" r:id="rId32"/>
    <p:sldId id="304" r:id="rId33"/>
    <p:sldId id="299" r:id="rId34"/>
    <p:sldId id="282" r:id="rId35"/>
  </p:sldIdLst>
  <p:sldSz cx="18288000" cy="10287000"/>
  <p:notesSz cx="6858000" cy="9144000"/>
  <p:embeddedFontLst>
    <p:embeddedFont>
      <p:font typeface="Libre Baskerville" panose="02000000000000000000" pitchFamily="2" charset="0"/>
      <p:regular r:id="rId37"/>
      <p:bold r:id="rId38"/>
      <p:italic r:id="rId39"/>
    </p:embeddedFont>
    <p:embeddedFont>
      <p:font typeface="Libre Franklin Light" pitchFamily="2" charset="0"/>
      <p:regular r:id="rId40"/>
      <p:bold r:id="rId41"/>
      <p:italic r:id="rId42"/>
      <p:boldItalic r:id="rId43"/>
    </p:embeddedFont>
    <p:embeddedFont>
      <p:font typeface="Roboto" panose="02000000000000000000" pitchFamily="2"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00DCC-798C-4998-BC16-1F680C8129DE}" v="116" dt="2023-06-13T07:53:15.600"/>
  </p1510:revLst>
</p1510:revInfo>
</file>

<file path=ppt/tableStyles.xml><?xml version="1.0" encoding="utf-8"?>
<a:tblStyleLst xmlns:a="http://schemas.openxmlformats.org/drawingml/2006/main" def="{673244B7-19CF-44D7-A698-19F5996B0E4D}">
  <a:tblStyle styleId="{673244B7-19CF-44D7-A698-19F5996B0E4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7F97BB-C833-4FB7-BDE5-3F7075034690}" styleName="סגנון ערכת נושא 2 - הדגשה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סגנון כהה 1 - הדגשה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סגנון ערכת נושא 2 - הדגשה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סגנון ערכת נושא 2 - הדגשה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סגנון ערכת נושא 1 - הדגשה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סגנון ערכת נושא 1 - הדגשה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58693" autoAdjust="0"/>
  </p:normalViewPr>
  <p:slideViewPr>
    <p:cSldViewPr snapToGrid="0">
      <p:cViewPr varScale="1">
        <p:scale>
          <a:sx n="32" d="100"/>
          <a:sy n="32" d="100"/>
        </p:scale>
        <p:origin x="1416" y="82"/>
      </p:cViewPr>
      <p:guideLst>
        <p:guide orient="horz" pos="2160"/>
        <p:guide pos="2880"/>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Hello my name is *** my partner is *** Today we will present our project </a:t>
            </a:r>
            <a:br>
              <a:rPr lang="en-US" dirty="0"/>
            </a:b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A CNN-Powered method to help in parasite bacterial identification &amp;&amp; segmentation </a:t>
            </a:r>
            <a:br>
              <a:rPr lang="en-US" sz="1800" b="1" kern="100" dirty="0">
                <a:effectLst/>
                <a:latin typeface="Times New Roman" panose="02020603050405020304" pitchFamily="18" charset="0"/>
                <a:ea typeface="Calibri" panose="020F0502020204030204" pitchFamily="34" charset="0"/>
                <a:cs typeface="Arial" panose="020B0604020202020204" pitchFamily="34" charset="0"/>
              </a:rPr>
            </a:br>
            <a:br>
              <a:rPr lang="en-US" sz="1800" b="1" kern="100" dirty="0">
                <a:effectLst/>
                <a:latin typeface="Times New Roman" panose="02020603050405020304" pitchFamily="18" charset="0"/>
                <a:ea typeface="Calibri" panose="020F0502020204030204" pitchFamily="34" charset="0"/>
                <a:cs typeface="Arial" panose="020B0604020202020204" pitchFamily="34" charset="0"/>
              </a:rPr>
            </a:b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so lets begin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br>
              <a:rPr lang="en-US" dirty="0"/>
            </a:b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we talk about the Advantages of colony of bacterial in identification </a:t>
            </a:r>
            <a:br>
              <a:rPr lang="en-US" dirty="0"/>
            </a:br>
            <a:r>
              <a:rPr lang="en-US" dirty="0"/>
              <a:t>Read from the presentation</a:t>
            </a:r>
            <a:endParaRPr dirty="0"/>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763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D0D0D"/>
                </a:solidFill>
                <a:effectLst/>
                <a:latin typeface="Söhne"/>
              </a:rPr>
              <a:t>The phenotypic method is used in biological research to observe and measure the physical and biochemical characteristics of organisms. This method helps in understanding inheritance of traits, identifying genes linked to traits or diseases, and exploring how genes interact with the environment.</a:t>
            </a:r>
            <a:br>
              <a:rPr lang="en-US" dirty="0"/>
            </a:br>
            <a:br>
              <a:rPr lang="en-US" dirty="0"/>
            </a:br>
            <a:r>
              <a:rPr lang="en-US" dirty="0"/>
              <a:t>The immunological method is a scientific approach used to study and analyze the immune system and its response to foreign substances. It involves techniques and assays that detect and measure immune responses, such as the production of antibodies or activation of immune cells. </a:t>
            </a:r>
            <a:br>
              <a:rPr lang="en-US" dirty="0"/>
            </a:br>
            <a:br>
              <a:rPr lang="en-US" dirty="0"/>
            </a:br>
            <a:r>
              <a:rPr lang="en-US" dirty="0"/>
              <a:t>Molecular methods refer to a collection of techniques used in biological and medical research to study and manipulate molecules, such as DNA, RNA, proteins, and other cellular components. These methods involve the analysis, manipulation, and detection of molecules at the molecular level</a:t>
            </a:r>
            <a:br>
              <a:rPr lang="en-US" dirty="0"/>
            </a:br>
            <a:endParaRPr dirty="0"/>
          </a:p>
        </p:txBody>
      </p:sp>
      <p:sp>
        <p:nvSpPr>
          <p:cNvPr id="304" name="Google Shape;3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software will only accept the image after gram staining, the cheap and simple part of this method,</a:t>
            </a:r>
          </a:p>
          <a:p>
            <a:pPr marL="0" lvl="0" indent="0" algn="l" rtl="0">
              <a:spcBef>
                <a:spcPts val="0"/>
              </a:spcBef>
              <a:spcAft>
                <a:spcPts val="0"/>
              </a:spcAft>
              <a:buNone/>
            </a:pPr>
            <a:r>
              <a:rPr lang="en-US" dirty="0"/>
              <a:t> and then it will go through our software, in order to save time and money</a:t>
            </a:r>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03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Gram staining is a phenotypic method that involves staining bacterial cells with crystal violet and iodine,</a:t>
            </a:r>
          </a:p>
          <a:p>
            <a:pPr marL="0" lvl="0" indent="0" algn="l" rtl="0">
              <a:spcBef>
                <a:spcPts val="0"/>
              </a:spcBef>
              <a:spcAft>
                <a:spcPts val="0"/>
              </a:spcAft>
              <a:buNone/>
            </a:pPr>
            <a:r>
              <a:rPr lang="en-US" dirty="0"/>
              <a:t> followed by decolorization with alcohol and counterstaining with safranin.</a:t>
            </a:r>
          </a:p>
          <a:p>
            <a:pPr marL="0" lvl="0" indent="0" algn="l" rtl="0">
              <a:spcBef>
                <a:spcPts val="0"/>
              </a:spcBef>
              <a:spcAft>
                <a:spcPts val="0"/>
              </a:spcAft>
              <a:buNone/>
            </a:pPr>
            <a:r>
              <a:rPr lang="en-US" dirty="0"/>
              <a:t> This method is used to distinguish between Gram-positive and Gram-negative bacteria based on differences in the composition of their cell walls. </a:t>
            </a:r>
          </a:p>
          <a:p>
            <a:pPr marL="0" lvl="0" indent="0" algn="l" rtl="0">
              <a:spcBef>
                <a:spcPts val="0"/>
              </a:spcBef>
              <a:spcAft>
                <a:spcPts val="0"/>
              </a:spcAft>
              <a:buNone/>
            </a:pPr>
            <a:r>
              <a:rPr lang="en-US" dirty="0"/>
              <a:t>Gram-positive bacteria retain the crystal violet stain, appearing purple, while Gram-negative bacteria lose the stain and appear pink/red with the counterstain.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can be concluded from this that if the color of the bacteria after staining is purple then it is positive and is more resistant to drug treatment</a:t>
            </a:r>
            <a:r>
              <a:rPr lang="he-IL" dirty="0"/>
              <a:t>.</a:t>
            </a:r>
            <a:br>
              <a:rPr lang="en-US" dirty="0"/>
            </a:br>
            <a:r>
              <a:rPr lang="en-US" dirty="0"/>
              <a:t>And if after coloring the color is red or pink, it will be possible to treat it with milder medication.</a:t>
            </a:r>
            <a:endParaRPr dirty="0"/>
          </a:p>
        </p:txBody>
      </p:sp>
      <p:sp>
        <p:nvSpPr>
          <p:cNvPr id="304" name="Google Shape;3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972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073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from the here</a:t>
            </a:r>
            <a:endParaRPr dirty="0"/>
          </a:p>
        </p:txBody>
      </p:sp>
      <p:sp>
        <p:nvSpPr>
          <p:cNvPr id="304" name="Google Shape;3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70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325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from the present </a:t>
            </a: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34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BDC1C6"/>
                </a:solidFill>
                <a:effectLst/>
                <a:latin typeface="arial" panose="020B0604020202020204" pitchFamily="34" charset="0"/>
              </a:rPr>
              <a:t>As you can see we are going to talk about the problem, the solution, </a:t>
            </a:r>
          </a:p>
          <a:p>
            <a:pPr algn="l"/>
            <a:r>
              <a:rPr lang="en-US" b="0" i="0" dirty="0">
                <a:solidFill>
                  <a:srgbClr val="BDC1C6"/>
                </a:solidFill>
                <a:effectLst/>
                <a:latin typeface="arial" panose="020B0604020202020204" pitchFamily="34" charset="0"/>
              </a:rPr>
              <a:t>a general scientific background and a general background on the U-Net architecture. </a:t>
            </a:r>
          </a:p>
          <a:p>
            <a:pPr algn="l"/>
            <a:r>
              <a:rPr lang="en-US" b="0" i="0" dirty="0">
                <a:solidFill>
                  <a:srgbClr val="BDC1C6"/>
                </a:solidFill>
                <a:effectLst/>
                <a:latin typeface="arial" panose="020B0604020202020204" pitchFamily="34" charset="0"/>
              </a:rPr>
              <a:t>In addition to that we will show a short video of the </a:t>
            </a:r>
            <a:r>
              <a:rPr lang="en-US" b="0" i="0" dirty="0" err="1">
                <a:solidFill>
                  <a:srgbClr val="BDC1C6"/>
                </a:solidFill>
                <a:effectLst/>
                <a:latin typeface="arial" panose="020B0604020202020204" pitchFamily="34" charset="0"/>
              </a:rPr>
              <a:t>gui</a:t>
            </a:r>
            <a:r>
              <a:rPr lang="en-US" b="0" i="0" dirty="0">
                <a:solidFill>
                  <a:srgbClr val="BDC1C6"/>
                </a:solidFill>
                <a:effectLst/>
                <a:latin typeface="arial" panose="020B0604020202020204" pitchFamily="34" charset="0"/>
              </a:rPr>
              <a:t>, we will leave time for questions and that's it</a:t>
            </a: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94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U-Net is a deep learning architecture that is commonly used for image segmentation tasks, particularly in the field of medical image analysis.</a:t>
            </a:r>
          </a:p>
          <a:p>
            <a:pPr marL="0" lvl="0" indent="0" algn="l" rtl="0">
              <a:spcBef>
                <a:spcPts val="0"/>
              </a:spcBef>
              <a:spcAft>
                <a:spcPts val="0"/>
              </a:spcAft>
              <a:buNone/>
            </a:pPr>
            <a:r>
              <a:rPr lang="en-US" dirty="0"/>
              <a:t> It was introduced by Olaf Ronneberger, Philipp Fischer, and Thomas </a:t>
            </a:r>
            <a:r>
              <a:rPr lang="en-US" dirty="0" err="1"/>
              <a:t>Brox</a:t>
            </a:r>
            <a:r>
              <a:rPr lang="en-US" dirty="0"/>
              <a:t> in 2015. </a:t>
            </a:r>
          </a:p>
          <a:p>
            <a:pPr marL="0" lvl="0" indent="0" algn="l" rtl="0">
              <a:spcBef>
                <a:spcPts val="0"/>
              </a:spcBef>
              <a:spcAft>
                <a:spcPts val="0"/>
              </a:spcAft>
              <a:buNone/>
            </a:pPr>
            <a:r>
              <a:rPr lang="en-US" dirty="0"/>
              <a:t>It wo</a:t>
            </a:r>
          </a:p>
          <a:p>
            <a:pPr marL="0" lvl="0" indent="0" algn="l" rtl="0">
              <a:spcBef>
                <a:spcPts val="0"/>
              </a:spcBef>
              <a:spcAft>
                <a:spcPts val="0"/>
              </a:spcAft>
              <a:buNone/>
            </a:pPr>
            <a:r>
              <a:rPr lang="en-US" dirty="0"/>
              <a:t>The U-Net architecture is made up of two main parts: the encoder and the decoder.</a:t>
            </a:r>
          </a:p>
          <a:p>
            <a:pPr marL="0" lvl="0" indent="0" algn="l" rtl="0">
              <a:spcBef>
                <a:spcPts val="0"/>
              </a:spcBef>
              <a:spcAft>
                <a:spcPts val="0"/>
              </a:spcAft>
              <a:buNone/>
            </a:pPr>
            <a:r>
              <a:rPr lang="en-US" dirty="0"/>
              <a:t> The encoder is responsible for capturing the important features and patterns in the image, </a:t>
            </a:r>
          </a:p>
          <a:p>
            <a:pPr marL="0" lvl="0" indent="0" algn="l" rtl="0">
              <a:spcBef>
                <a:spcPts val="0"/>
              </a:spcBef>
              <a:spcAft>
                <a:spcPts val="0"/>
              </a:spcAft>
              <a:buNone/>
            </a:pPr>
            <a:r>
              <a:rPr lang="en-US" dirty="0"/>
              <a:t>while the decoder takes the encoded information and generates the segmented output.</a:t>
            </a:r>
          </a:p>
          <a:p>
            <a:pPr marL="0" lvl="0" indent="0" algn="l" rtl="0">
              <a:spcBef>
                <a:spcPts val="0"/>
              </a:spcBef>
              <a:spcAft>
                <a:spcPts val="0"/>
              </a:spcAft>
              <a:buNone/>
            </a:pPr>
            <a:endParaRPr lang="en-US"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045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t>
            </a:r>
            <a:r>
              <a:rPr lang="en-US" dirty="0" err="1"/>
              <a:t>unet</a:t>
            </a:r>
            <a:r>
              <a:rPr lang="en-US" dirty="0"/>
              <a:t> architecture we can see that have 4 blocs of encoder stage and 4 block of decoder stage </a:t>
            </a:r>
            <a:br>
              <a:rPr lang="en-US" dirty="0"/>
            </a:br>
            <a:r>
              <a:rPr lang="en-US" dirty="0"/>
              <a:t>and 4 skip connections from  encoder block to  decoder block , skip connection help the decoder to create better segmentation map of result</a:t>
            </a:r>
            <a:br>
              <a:rPr lang="en-US" dirty="0"/>
            </a:br>
            <a:br>
              <a:rPr lang="en-US" dirty="0"/>
            </a:br>
            <a:r>
              <a:rPr lang="en-US" dirty="0"/>
              <a:t>The basic input of U-NET IS 572*572  </a:t>
            </a:r>
          </a:p>
          <a:p>
            <a:pPr marL="0" lvl="0" indent="0" algn="l" rtl="0">
              <a:spcBef>
                <a:spcPts val="0"/>
              </a:spcBef>
              <a:spcAft>
                <a:spcPts val="0"/>
              </a:spcAft>
              <a:buNone/>
            </a:pPr>
            <a:r>
              <a:rPr lang="en-US" dirty="0"/>
              <a:t>(in our project we change it to 224*224 because we using VGG16 pre–Trained Model to improve the accuracy )</a:t>
            </a:r>
            <a:br>
              <a:rPr lang="en-US" dirty="0"/>
            </a:br>
            <a:r>
              <a:rPr lang="en-US" dirty="0"/>
              <a:t>then the blue arrow show us conv layer, red arrow show us max pool, </a:t>
            </a:r>
          </a:p>
          <a:p>
            <a:pPr marL="0" lvl="0" indent="0" algn="l" rtl="0">
              <a:spcBef>
                <a:spcPts val="0"/>
              </a:spcBef>
              <a:spcAft>
                <a:spcPts val="0"/>
              </a:spcAft>
              <a:buNone/>
            </a:pPr>
            <a:r>
              <a:rPr lang="en-US" dirty="0"/>
              <a:t>the numbers in the top show us the number of filters</a:t>
            </a:r>
            <a:br>
              <a:rPr lang="en-US" dirty="0"/>
            </a:br>
            <a:r>
              <a:rPr lang="en-US" dirty="0"/>
              <a:t>and the grey arrow show us the connection skip</a:t>
            </a:r>
            <a:br>
              <a:rPr lang="en-US" dirty="0"/>
            </a:br>
            <a:endParaRPr lang="en-US" dirty="0"/>
          </a:p>
          <a:p>
            <a:pPr marL="0" lvl="0" indent="0" algn="l" rtl="0">
              <a:spcBef>
                <a:spcPts val="0"/>
              </a:spcBef>
              <a:spcAft>
                <a:spcPts val="0"/>
              </a:spcAft>
              <a:buNone/>
            </a:pP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268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the input image is passed through the first convolutional layer in U-Net with 64 filters, it means that the layer will compute 64 different feature maps. Each feature map represents a different set of learned features, capturing different aspects of the input image.</a:t>
            </a:r>
            <a:br>
              <a:rPr lang="en-US" dirty="0"/>
            </a:br>
            <a:r>
              <a:rPr lang="en-US" dirty="0"/>
              <a:t>the first 64 filters in the U-Net architecture typically aim to capture low-level features, These features may include edges, corners, textures, or gradients.</a:t>
            </a:r>
          </a:p>
          <a:p>
            <a:pPr marL="0" lvl="0" indent="0" algn="l" rtl="0">
              <a:spcBef>
                <a:spcPts val="0"/>
              </a:spcBef>
              <a:spcAft>
                <a:spcPts val="0"/>
              </a:spcAft>
              <a:buNone/>
            </a:pPr>
            <a:br>
              <a:rPr lang="en-US" dirty="0"/>
            </a:br>
            <a:r>
              <a:rPr lang="en-US" dirty="0"/>
              <a:t>in the second blocks we have input of 284*284 and we use 128 filters</a:t>
            </a:r>
            <a:br>
              <a:rPr lang="en-US" dirty="0"/>
            </a:br>
            <a:r>
              <a:rPr lang="en-US" dirty="0"/>
              <a:t>the 128 filter  typically aim to capture high level features like Local textures: The filters might detect and represent local textures in the input,</a:t>
            </a:r>
          </a:p>
          <a:p>
            <a:pPr marL="0" lvl="0" indent="0" algn="l" rtl="0">
              <a:spcBef>
                <a:spcPts val="0"/>
              </a:spcBef>
              <a:spcAft>
                <a:spcPts val="0"/>
              </a:spcAft>
              <a:buNone/>
            </a:pPr>
            <a:r>
              <a:rPr lang="en-US" dirty="0"/>
              <a:t> such as roughness, smoothness or specific shapes and contours.</a:t>
            </a:r>
          </a:p>
          <a:p>
            <a:pPr marL="0" lvl="0" indent="0" algn="l" rtl="0">
              <a:spcBef>
                <a:spcPts val="0"/>
              </a:spcBef>
              <a:spcAft>
                <a:spcPts val="0"/>
              </a:spcAft>
              <a:buNone/>
            </a:pPr>
            <a:br>
              <a:rPr lang="en-US" dirty="0"/>
            </a:br>
            <a:r>
              <a:rPr lang="en-US" dirty="0"/>
              <a:t>The number of times of block  varies from implementation to implementation</a:t>
            </a: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32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decoder stage uses the outputs of each and every block from the same stage in the encoder in order to recover critical information </a:t>
            </a:r>
          </a:p>
          <a:p>
            <a:pPr marL="0" lvl="0" indent="0" algn="l" rtl="0">
              <a:spcBef>
                <a:spcPts val="0"/>
              </a:spcBef>
              <a:spcAft>
                <a:spcPts val="0"/>
              </a:spcAft>
              <a:buNone/>
            </a:pPr>
            <a:r>
              <a:rPr lang="en-US" dirty="0"/>
              <a:t>that can be lost along the way, as a result of combining the output of the decoder stage and the combination of the part that came from</a:t>
            </a:r>
          </a:p>
          <a:p>
            <a:pPr marL="0" lvl="0" indent="0" algn="l" rtl="0">
              <a:spcBef>
                <a:spcPts val="0"/>
              </a:spcBef>
              <a:spcAft>
                <a:spcPts val="0"/>
              </a:spcAft>
              <a:buNone/>
            </a:pPr>
            <a:r>
              <a:rPr lang="en-US" dirty="0"/>
              <a:t> the encoder we have a higher quality and more accurate output As you can see at the end of the last step, </a:t>
            </a:r>
          </a:p>
          <a:p>
            <a:pPr marL="0" lvl="0" indent="0" algn="l" rtl="0">
              <a:spcBef>
                <a:spcPts val="0"/>
              </a:spcBef>
              <a:spcAft>
                <a:spcPts val="0"/>
              </a:spcAft>
              <a:buNone/>
            </a:pPr>
            <a:r>
              <a:rPr lang="en-US" dirty="0"/>
              <a:t>2 segmentation map results are obtained where each pixel is assigned to one of two classes for example the</a:t>
            </a:r>
          </a:p>
          <a:p>
            <a:pPr marL="0" lvl="0" indent="0" algn="l" rtl="0">
              <a:spcBef>
                <a:spcPts val="0"/>
              </a:spcBef>
              <a:spcAft>
                <a:spcPts val="0"/>
              </a:spcAft>
              <a:buNone/>
            </a:pPr>
            <a:r>
              <a:rPr lang="en-US" dirty="0"/>
              <a:t> back part of the image and the front part of the image.</a:t>
            </a: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233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connections involve concatenating the feature maps from the encoder, which capture both low-level and high-level information.</a:t>
            </a:r>
            <a:br>
              <a:rPr lang="en-US" dirty="0"/>
            </a:br>
            <a:r>
              <a:rPr lang="en-US" dirty="0"/>
              <a:t>By merging these feature maps through concatenation, the U-Net model retains and propagates valuable spatial and </a:t>
            </a:r>
          </a:p>
          <a:p>
            <a:pPr marL="0" lvl="0" indent="0" algn="l" rtl="0">
              <a:spcBef>
                <a:spcPts val="0"/>
              </a:spcBef>
              <a:spcAft>
                <a:spcPts val="0"/>
              </a:spcAft>
              <a:buNone/>
            </a:pPr>
            <a:r>
              <a:rPr lang="en-US" dirty="0"/>
              <a:t>semantic details from earlier stages of the network.</a:t>
            </a: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103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prediction process, it can be seen that the initial point was during the first phase of our code, where we managed to predict only 30% accurate forecasts for an input size of 100 images and 40% for an input size of 150 images. For the second point, we achieved 50% accuracy in our predictions due to the addition of layers from the AlexNet algorithm, which works well combined with the pre-trained VGG16 system. The latest version, which is our project's current version, combines VGG16 and AlexNet with training on 80% of our dataset. This significantly improved the system's prediction capabilities, achieving a success rate of 70-80%, depending on the input size.</a:t>
            </a:r>
            <a:br>
              <a:rPr lang="en-US" dirty="0"/>
            </a:br>
            <a:br>
              <a:rPr lang="en-US" dirty="0"/>
            </a:br>
            <a:br>
              <a:rPr lang="en-US" dirty="0"/>
            </a:br>
            <a:endParaRPr dirty="0"/>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929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dirty="0"/>
            </a:br>
            <a:r>
              <a:rPr lang="en-US" b="0" i="0" dirty="0">
                <a:solidFill>
                  <a:srgbClr val="0D0D0D"/>
                </a:solidFill>
                <a:effectLst/>
                <a:latin typeface="Söhne"/>
              </a:rPr>
              <a:t>Creating segmentation images is an important input for the Unet architecture to ensure quality statistics for the user's dataset. This is one of the project tasks that allows the user to best evaluate the data concerning the bacteria in their dataset. Using artificial intelligence with the Unet architecture combined with VGG16, the image creation was not so good because complex architectures, intended for more complex tasks, actually led to a decrease in the quality of the input images. The features extracted by the model caused confusion, resulting in poor-quality segmentation images. For a bacterial coverage of 30%, this architecture produced an 11% coverage from the image, and for 60% coverage, it achieved 97%. We decide to continue  with image processing layer, specifically the Otsu algorithm, which created nearly perfect quality segmentation images. For an image with 30% coverage, we achieved 29% accuracy, and for an image with 60% coverage, we achieved 58% accuracy.</a:t>
            </a:r>
            <a:endParaRPr lang="en-US" dirty="0"/>
          </a:p>
          <a:p>
            <a:pPr marL="0" lvl="0" indent="0" algn="l" rtl="0">
              <a:spcBef>
                <a:spcPts val="0"/>
              </a:spcBef>
              <a:spcAft>
                <a:spcPts val="0"/>
              </a:spcAft>
              <a:buNone/>
            </a:pPr>
            <a:endParaRPr dirty="0"/>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55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r>
              <a:rPr lang="en-US" b="0" i="0" dirty="0">
                <a:solidFill>
                  <a:srgbClr val="0D0D0D"/>
                </a:solidFill>
                <a:effectLst/>
                <a:latin typeface="Söhne"/>
              </a:rPr>
              <a:t>Correlation is a statistical measure that describes the relationship and mutual dependence between two variables. The correlation values in the samples range from 0.92 to 1.00. This quality metric is very characteristic of the field of AI. This finding is particularly important in areas where texture uniformity is crucial, such as in the automated analysis of images. According to this graph, it can be inferred that the quality of our dataset indicates a uniform texture, which may reflect the validity of our project's outcomes or a specific medical condition. So the user will be able to receive a quality assessment for their dataset, thereby helping them to quickly and professionally evaluate their results.</a:t>
            </a:r>
            <a:endParaRPr dirty="0"/>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4861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br>
              <a:rPr lang="en-US" b="0" i="0" dirty="0">
                <a:effectLst/>
                <a:latin typeface="Söhne"/>
              </a:rPr>
            </a:br>
            <a:r>
              <a:rPr lang="en-US" b="0" i="0" dirty="0">
                <a:effectLst/>
                <a:latin typeface="Söhne"/>
              </a:rPr>
              <a:t>We see that there is a relatively low frequency of images with bacterial coverage ranging from 20% to 50%. The frequency begins to increase from about 50% coverage, with clear peaks in the 60%-70% range and another rise to a peak in the 90%-100% range. These results have led us to improve the quality of segmentation operations in the project, and they can be very relevant for a user who wants to evaluate the bacteria present in their samples.</a:t>
            </a:r>
          </a:p>
          <a:p>
            <a:br>
              <a:rPr lang="en-US" b="0" i="0" dirty="0">
                <a:effectLst/>
                <a:latin typeface="Söhne"/>
              </a:rPr>
            </a:br>
            <a:endParaRPr dirty="0"/>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732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619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527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Today there are thousands of types of bacteria, and the identification process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becoming more difficult from moment to moment, in addition to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this the professional and medical workforce is not able to cope with the work pressure,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therefore, a fast and efficient system is needed to help meet these needs.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49" name="Google Shape;1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vision is a system that will know how to classify all bacteria known to humans in over 95 percent.</a:t>
            </a:r>
            <a:br>
              <a:rPr lang="en-US" dirty="0"/>
            </a:br>
            <a:endParaRPr dirty="0"/>
          </a:p>
        </p:txBody>
      </p:sp>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D0D0D"/>
                </a:solidFill>
                <a:effectLst/>
                <a:latin typeface="Söhne"/>
              </a:rPr>
              <a:t>Our idea is a machine learning system that uses U-net architectures for segmentation tasks and AlexNet for prediction tasks,</a:t>
            </a:r>
          </a:p>
          <a:p>
            <a:pPr marL="0" lvl="0" indent="0" algn="l" rtl="0">
              <a:spcBef>
                <a:spcPts val="0"/>
              </a:spcBef>
              <a:spcAft>
                <a:spcPts val="0"/>
              </a:spcAft>
              <a:buNone/>
            </a:pPr>
            <a:r>
              <a:rPr lang="en-US" b="0" i="0" dirty="0">
                <a:solidFill>
                  <a:srgbClr val="0D0D0D"/>
                </a:solidFill>
                <a:effectLst/>
                <a:latin typeface="Söhne"/>
              </a:rPr>
              <a:t> combined with Otsu image processing algorithms.</a:t>
            </a:r>
          </a:p>
          <a:p>
            <a:pPr marL="0" lvl="0" indent="0" algn="l" rtl="0">
              <a:spcBef>
                <a:spcPts val="0"/>
              </a:spcBef>
              <a:spcAft>
                <a:spcPts val="0"/>
              </a:spcAft>
              <a:buNone/>
            </a:pPr>
            <a:r>
              <a:rPr lang="en-US" b="0" i="0" dirty="0">
                <a:solidFill>
                  <a:srgbClr val="0D0D0D"/>
                </a:solidFill>
                <a:effectLst/>
                <a:latin typeface="Söhne"/>
              </a:rPr>
              <a:t> U-Net architecture is known for its ability to handle images with small objects. Additionally, the system will be able to generate </a:t>
            </a:r>
          </a:p>
          <a:p>
            <a:pPr marL="0" lvl="0" indent="0" algn="l" rtl="0">
              <a:spcBef>
                <a:spcPts val="0"/>
              </a:spcBef>
              <a:spcAft>
                <a:spcPts val="0"/>
              </a:spcAft>
              <a:buNone/>
            </a:pPr>
            <a:r>
              <a:rPr lang="en-US" b="0" i="0" dirty="0">
                <a:solidFill>
                  <a:srgbClr val="0D0D0D"/>
                </a:solidFill>
                <a:effectLst/>
                <a:latin typeface="Söhne"/>
              </a:rPr>
              <a:t>quality statistics for large datasets of bacteria through segmentation operations of this architecture. AlexNet will help us determine </a:t>
            </a:r>
          </a:p>
          <a:p>
            <a:pPr marL="0" lvl="0" indent="0" algn="l" rtl="0">
              <a:spcBef>
                <a:spcPts val="0"/>
              </a:spcBef>
              <a:spcAft>
                <a:spcPts val="0"/>
              </a:spcAft>
              <a:buNone/>
            </a:pPr>
            <a:r>
              <a:rPr lang="en-US" b="0" i="0" dirty="0">
                <a:solidFill>
                  <a:srgbClr val="0D0D0D"/>
                </a:solidFill>
                <a:effectLst/>
                <a:latin typeface="Söhne"/>
              </a:rPr>
              <a:t>the type of bacteria. Otsu will assist us in creating a segmentation image which is an input for the U-Net architecture.</a:t>
            </a:r>
            <a:endParaRPr dirty="0"/>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br>
              <a:rPr lang="en-US" sz="6000" dirty="0">
                <a:effectLst/>
              </a:rPr>
            </a:br>
            <a:r>
              <a:rPr lang="en-US" sz="6000" dirty="0">
                <a:effectLst/>
              </a:rPr>
              <a:t>In the first stage of the project, we studied the subject in depth, in fields such as... </a:t>
            </a:r>
          </a:p>
          <a:p>
            <a:r>
              <a:rPr lang="en-US" sz="6000" dirty="0">
                <a:effectLst/>
              </a:rPr>
              <a:t>In the second stage, we collected a large dataset of images, which totaled 8GB. </a:t>
            </a:r>
          </a:p>
          <a:p>
            <a:r>
              <a:rPr lang="en-US" sz="6000" dirty="0">
                <a:effectLst/>
              </a:rPr>
              <a:t>The third stage involved pre-processing where we organized the dataset into folders and labels.</a:t>
            </a:r>
          </a:p>
          <a:p>
            <a:r>
              <a:rPr lang="en-US" sz="6000" dirty="0">
                <a:effectLst/>
              </a:rPr>
              <a:t> In the next step, we implemented the backend and frontend.</a:t>
            </a:r>
          </a:p>
          <a:p>
            <a:r>
              <a:rPr lang="en-US" sz="6000" dirty="0">
                <a:effectLst/>
              </a:rPr>
              <a:t> In the final stage, we conducted in-depth research on the project results.</a:t>
            </a:r>
          </a:p>
          <a:p>
            <a:br>
              <a:rPr lang="en-US" sz="6000" b="0" i="0" dirty="0">
                <a:solidFill>
                  <a:srgbClr val="000000"/>
                </a:solidFill>
                <a:effectLst/>
                <a:latin typeface="Söhne"/>
              </a:rPr>
            </a:br>
            <a:endParaRPr lang="en-US" sz="2400" baseline="0" dirty="0"/>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6" name="Google Shape;2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from the presentation</a:t>
            </a:r>
            <a:endParaRPr dirty="0"/>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9.jpg"/><Relationship Id="rId7"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jpg"/><Relationship Id="rId11" Type="http://schemas.openxmlformats.org/officeDocument/2006/relationships/image" Target="../media/image3.jpg"/><Relationship Id="rId5" Type="http://schemas.openxmlformats.org/officeDocument/2006/relationships/image" Target="../media/image21.jpg"/><Relationship Id="rId10" Type="http://schemas.openxmlformats.org/officeDocument/2006/relationships/image" Target="../media/image2.jpg"/><Relationship Id="rId4" Type="http://schemas.openxmlformats.org/officeDocument/2006/relationships/image" Target="../media/image20.jpg"/><Relationship Id="rId9" Type="http://schemas.openxmlformats.org/officeDocument/2006/relationships/image" Target="../media/image24.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9.jpg"/><Relationship Id="rId7"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jpg"/><Relationship Id="rId11" Type="http://schemas.openxmlformats.org/officeDocument/2006/relationships/image" Target="../media/image3.jpg"/><Relationship Id="rId5" Type="http://schemas.openxmlformats.org/officeDocument/2006/relationships/image" Target="../media/image21.jpg"/><Relationship Id="rId10" Type="http://schemas.openxmlformats.org/officeDocument/2006/relationships/image" Target="../media/image2.jpg"/><Relationship Id="rId4" Type="http://schemas.openxmlformats.org/officeDocument/2006/relationships/image" Target="../media/image25.jpg"/><Relationship Id="rId9"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3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578387" y="4413677"/>
            <a:ext cx="9661170" cy="4911986"/>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6999" b="1" i="0" u="none" strike="noStrike" cap="none" dirty="0">
                <a:solidFill>
                  <a:srgbClr val="014E97"/>
                </a:solidFill>
                <a:latin typeface="Libre Baskerville"/>
                <a:ea typeface="Libre Baskerville"/>
                <a:cs typeface="Libre Baskerville"/>
                <a:sym typeface="Libre Baskerville"/>
              </a:rPr>
              <a:t>Bacti</a:t>
            </a:r>
            <a:r>
              <a:rPr lang="en-US" sz="6999" b="1" dirty="0">
                <a:solidFill>
                  <a:srgbClr val="014E97"/>
                </a:solidFill>
                <a:latin typeface="Libre Baskerville"/>
                <a:ea typeface="Libre Baskerville"/>
                <a:cs typeface="Libre Baskerville"/>
                <a:sym typeface="Libre Baskerville"/>
              </a:rPr>
              <a:t>Vision</a:t>
            </a:r>
          </a:p>
          <a:p>
            <a:pPr marL="0" marR="0" lvl="0" indent="0" algn="l" rtl="0">
              <a:lnSpc>
                <a:spcPct val="120002"/>
              </a:lnSpc>
              <a:spcBef>
                <a:spcPts val="0"/>
              </a:spcBef>
              <a:spcAft>
                <a:spcPts val="0"/>
              </a:spcAft>
              <a:buNone/>
            </a:pPr>
            <a:endParaRPr lang="en-US" sz="2800" b="1" dirty="0">
              <a:solidFill>
                <a:srgbClr val="014E97"/>
              </a:solidFill>
              <a:latin typeface="Libre Baskerville"/>
              <a:sym typeface="Libre Baskerville"/>
            </a:endParaRPr>
          </a:p>
          <a:p>
            <a:pPr marL="0" marR="0" lvl="0" indent="0" algn="l" rtl="0">
              <a:lnSpc>
                <a:spcPct val="120002"/>
              </a:lnSpc>
              <a:spcBef>
                <a:spcPts val="0"/>
              </a:spcBef>
              <a:spcAft>
                <a:spcPts val="0"/>
              </a:spcAft>
              <a:buNone/>
            </a:pPr>
            <a:r>
              <a:rPr lang="en-US" sz="2800" b="1" dirty="0">
                <a:solidFill>
                  <a:srgbClr val="014E97"/>
                </a:solidFill>
                <a:latin typeface="Libre Baskerville"/>
                <a:sym typeface="Libre Baskerville"/>
              </a:rPr>
              <a:t>R-8-23-2</a:t>
            </a:r>
          </a:p>
          <a:p>
            <a:pPr marL="0" marR="0" lvl="0" indent="0" algn="l" rtl="0">
              <a:lnSpc>
                <a:spcPct val="120002"/>
              </a:lnSpc>
              <a:spcBef>
                <a:spcPts val="0"/>
              </a:spcBef>
              <a:spcAft>
                <a:spcPts val="0"/>
              </a:spcAft>
              <a:buNone/>
            </a:pPr>
            <a:endParaRPr lang="en-US" sz="2800" b="1" dirty="0">
              <a:solidFill>
                <a:srgbClr val="014E97"/>
              </a:solidFill>
              <a:latin typeface="Libre Baskerville"/>
              <a:sym typeface="Libre Baskerville"/>
            </a:endParaRPr>
          </a:p>
          <a:p>
            <a:pPr marL="0" marR="0" lvl="0" indent="0" algn="l" rtl="0">
              <a:lnSpc>
                <a:spcPct val="120002"/>
              </a:lnSpc>
              <a:spcBef>
                <a:spcPts val="0"/>
              </a:spcBef>
              <a:spcAft>
                <a:spcPts val="0"/>
              </a:spcAft>
              <a:buNone/>
            </a:pPr>
            <a:r>
              <a:rPr lang="en-US" sz="2800" b="1" dirty="0">
                <a:solidFill>
                  <a:srgbClr val="014E97"/>
                </a:solidFill>
                <a:latin typeface="Libre Baskerville"/>
                <a:sym typeface="Libre Baskerville"/>
              </a:rPr>
              <a:t>Amit Shitrit</a:t>
            </a:r>
          </a:p>
          <a:p>
            <a:pPr marL="0" marR="0" lvl="0" indent="0" algn="l" rtl="0">
              <a:lnSpc>
                <a:spcPct val="120002"/>
              </a:lnSpc>
              <a:spcBef>
                <a:spcPts val="0"/>
              </a:spcBef>
              <a:spcAft>
                <a:spcPts val="0"/>
              </a:spcAft>
              <a:buNone/>
            </a:pPr>
            <a:r>
              <a:rPr lang="en-US" sz="2800" b="1" dirty="0">
                <a:solidFill>
                  <a:srgbClr val="014E97"/>
                </a:solidFill>
                <a:latin typeface="Libre Baskerville"/>
                <a:sym typeface="Libre Baskerville"/>
              </a:rPr>
              <a:t>Cyrine Salame</a:t>
            </a:r>
          </a:p>
          <a:p>
            <a:pPr marL="0" marR="0" lvl="0" indent="0" algn="l" rtl="0">
              <a:lnSpc>
                <a:spcPct val="120002"/>
              </a:lnSpc>
              <a:spcBef>
                <a:spcPts val="0"/>
              </a:spcBef>
              <a:spcAft>
                <a:spcPts val="0"/>
              </a:spcAft>
              <a:buNone/>
            </a:pPr>
            <a:endParaRPr lang="en-US" sz="2800" b="1" dirty="0">
              <a:solidFill>
                <a:srgbClr val="014E97"/>
              </a:solidFill>
              <a:latin typeface="Libre Baskerville"/>
              <a:sym typeface="Libre Baskerville"/>
            </a:endParaRPr>
          </a:p>
          <a:p>
            <a:pPr marL="0" marR="0" lvl="0" indent="0" algn="l" rtl="0">
              <a:lnSpc>
                <a:spcPct val="120002"/>
              </a:lnSpc>
              <a:spcBef>
                <a:spcPts val="0"/>
              </a:spcBef>
              <a:spcAft>
                <a:spcPts val="0"/>
              </a:spcAft>
              <a:buNone/>
            </a:pPr>
            <a:r>
              <a:rPr lang="en-US" sz="2800" b="1" dirty="0">
                <a:solidFill>
                  <a:srgbClr val="014E97"/>
                </a:solidFill>
                <a:latin typeface="Libre Baskerville"/>
                <a:sym typeface="Libre Baskerville"/>
              </a:rPr>
              <a:t>Supervisor: Zeev Frenkel</a:t>
            </a:r>
          </a:p>
        </p:txBody>
      </p:sp>
      <p:sp>
        <p:nvSpPr>
          <p:cNvPr id="85" name="Google Shape;85;p13"/>
          <p:cNvSpPr/>
          <p:nvPr/>
        </p:nvSpPr>
        <p:spPr>
          <a:xfrm>
            <a:off x="3780729" y="-1581711"/>
            <a:ext cx="6062893" cy="5148652"/>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txBody>
          <a:bodyPr/>
          <a:lstStyle/>
          <a:p>
            <a:endParaRPr lang="he-IL"/>
          </a:p>
        </p:txBody>
      </p:sp>
      <p:sp>
        <p:nvSpPr>
          <p:cNvPr id="86" name="Google Shape;86;p13"/>
          <p:cNvSpPr/>
          <p:nvPr/>
        </p:nvSpPr>
        <p:spPr>
          <a:xfrm>
            <a:off x="14565718" y="4465570"/>
            <a:ext cx="5789843" cy="5014545"/>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txBody>
          <a:bodyPr/>
          <a:lstStyle/>
          <a:p>
            <a:endParaRPr lang="he-IL"/>
          </a:p>
        </p:txBody>
      </p:sp>
      <p:sp>
        <p:nvSpPr>
          <p:cNvPr id="87" name="Google Shape;87;p13"/>
          <p:cNvSpPr/>
          <p:nvPr/>
        </p:nvSpPr>
        <p:spPr>
          <a:xfrm>
            <a:off x="8323539" y="961337"/>
            <a:ext cx="7407672" cy="641471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dirty="0"/>
          </a:p>
        </p:txBody>
      </p:sp>
      <p:sp>
        <p:nvSpPr>
          <p:cNvPr id="88" name="Google Shape;88;p13"/>
          <p:cNvSpPr/>
          <p:nvPr/>
        </p:nvSpPr>
        <p:spPr>
          <a:xfrm>
            <a:off x="14179795" y="-2214740"/>
            <a:ext cx="7407672" cy="641471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89" name="Google Shape;89;p13"/>
          <p:cNvSpPr/>
          <p:nvPr/>
        </p:nvSpPr>
        <p:spPr>
          <a:xfrm>
            <a:off x="8292206" y="-5678257"/>
            <a:ext cx="7428341" cy="6433636"/>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txBody>
          <a:bodyPr/>
          <a:lstStyle/>
          <a:p>
            <a:endParaRPr lang="he-IL"/>
          </a:p>
        </p:txBody>
      </p:sp>
      <p:cxnSp>
        <p:nvCxnSpPr>
          <p:cNvPr id="90" name="Google Shape;90;p13"/>
          <p:cNvCxnSpPr>
            <a:cxnSpLocks/>
          </p:cNvCxnSpPr>
          <p:nvPr/>
        </p:nvCxnSpPr>
        <p:spPr>
          <a:xfrm>
            <a:off x="-2194560" y="4307764"/>
            <a:ext cx="10243005" cy="14781"/>
          </a:xfrm>
          <a:prstGeom prst="straightConnector1">
            <a:avLst/>
          </a:prstGeom>
          <a:noFill/>
          <a:ln w="38100" cap="flat" cmpd="sng">
            <a:solidFill>
              <a:srgbClr val="014E97"/>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p:nvPr/>
        </p:nvSpPr>
        <p:spPr>
          <a:xfrm>
            <a:off x="14698237"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txBody>
          <a:bodyPr/>
          <a:lstStyle/>
          <a:p>
            <a:endParaRPr lang="he-IL"/>
          </a:p>
        </p:txBody>
      </p:sp>
      <p:sp>
        <p:nvSpPr>
          <p:cNvPr id="280" name="Google Shape;280;p25"/>
          <p:cNvSpPr/>
          <p:nvPr/>
        </p:nvSpPr>
        <p:spPr>
          <a:xfrm>
            <a:off x="9461236" y="0"/>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txBody>
          <a:bodyPr/>
          <a:lstStyle/>
          <a:p>
            <a:endParaRPr lang="he-IL"/>
          </a:p>
        </p:txBody>
      </p:sp>
      <p:sp>
        <p:nvSpPr>
          <p:cNvPr id="281" name="Google Shape;281;p25"/>
          <p:cNvSpPr/>
          <p:nvPr/>
        </p:nvSpPr>
        <p:spPr>
          <a:xfrm>
            <a:off x="9364695" y="0"/>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282" name="Google Shape;282;p25"/>
          <p:cNvSpPr txBox="1"/>
          <p:nvPr/>
        </p:nvSpPr>
        <p:spPr>
          <a:xfrm>
            <a:off x="181737" y="698675"/>
            <a:ext cx="6792574"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b="1" i="0" u="none" strike="noStrike" cap="none" dirty="0">
                <a:solidFill>
                  <a:srgbClr val="014E97"/>
                </a:solidFill>
                <a:latin typeface="Libre Baskerville" panose="02000000000000000000" pitchFamily="2" charset="0"/>
                <a:ea typeface="Libre Baskerville"/>
                <a:cs typeface="Libre Baskerville"/>
                <a:sym typeface="Libre Baskerville"/>
              </a:rPr>
              <a:t>Colony Of Bacterial</a:t>
            </a:r>
            <a:endParaRPr sz="4800" b="1" dirty="0">
              <a:latin typeface="Libre Baskerville" panose="02000000000000000000" pitchFamily="2" charset="0"/>
            </a:endParaRPr>
          </a:p>
        </p:txBody>
      </p:sp>
      <p:sp>
        <p:nvSpPr>
          <p:cNvPr id="285" name="Google Shape;285;p25"/>
          <p:cNvSpPr/>
          <p:nvPr/>
        </p:nvSpPr>
        <p:spPr>
          <a:xfrm rot="16200000">
            <a:off x="3425649" y="-1329908"/>
            <a:ext cx="1937185" cy="8789980"/>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txBody>
          <a:bodyPr/>
          <a:lstStyle/>
          <a:p>
            <a:endParaRPr lang="he-IL"/>
          </a:p>
        </p:txBody>
      </p:sp>
      <p:sp>
        <p:nvSpPr>
          <p:cNvPr id="287" name="Google Shape;287;p25"/>
          <p:cNvSpPr txBox="1"/>
          <p:nvPr/>
        </p:nvSpPr>
        <p:spPr>
          <a:xfrm>
            <a:off x="181737" y="2552126"/>
            <a:ext cx="7878447" cy="122110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300" dirty="0">
                <a:solidFill>
                  <a:schemeClr val="bg1"/>
                </a:solidFill>
                <a:latin typeface="Libre Baskerville" panose="02000000000000000000" pitchFamily="2" charset="0"/>
              </a:rPr>
              <a:t>A</a:t>
            </a:r>
            <a:r>
              <a:rPr lang="en-US" sz="2300" b="0" i="0" dirty="0">
                <a:solidFill>
                  <a:schemeClr val="bg1"/>
                </a:solidFill>
                <a:effectLst/>
                <a:latin typeface="Libre Baskerville" panose="02000000000000000000" pitchFamily="2" charset="0"/>
              </a:rPr>
              <a:t>llows researchers to study their growth characteristics, such as colony size,</a:t>
            </a:r>
          </a:p>
          <a:p>
            <a:pPr marL="0" marR="0" lvl="0" indent="0" algn="l" rtl="0">
              <a:lnSpc>
                <a:spcPct val="115000"/>
              </a:lnSpc>
              <a:spcBef>
                <a:spcPts val="0"/>
              </a:spcBef>
              <a:spcAft>
                <a:spcPts val="0"/>
              </a:spcAft>
              <a:buNone/>
            </a:pPr>
            <a:r>
              <a:rPr lang="en-US" sz="2300" b="0" i="0" dirty="0">
                <a:solidFill>
                  <a:schemeClr val="bg1"/>
                </a:solidFill>
                <a:effectLst/>
                <a:latin typeface="Libre Baskerville" panose="02000000000000000000" pitchFamily="2" charset="0"/>
              </a:rPr>
              <a:t> shape, and color.</a:t>
            </a:r>
            <a:endParaRPr sz="2300" dirty="0">
              <a:solidFill>
                <a:schemeClr val="bg1"/>
              </a:solidFill>
              <a:latin typeface="Libre Baskerville" panose="02000000000000000000" pitchFamily="2" charset="0"/>
            </a:endParaRPr>
          </a:p>
        </p:txBody>
      </p:sp>
      <p:sp>
        <p:nvSpPr>
          <p:cNvPr id="288" name="Google Shape;288;p25"/>
          <p:cNvSpPr/>
          <p:nvPr/>
        </p:nvSpPr>
        <p:spPr>
          <a:xfrm>
            <a:off x="10163575"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txBody>
          <a:bodyPr/>
          <a:lstStyle/>
          <a:p>
            <a:endParaRPr lang="he-IL"/>
          </a:p>
        </p:txBody>
      </p:sp>
      <p:sp>
        <p:nvSpPr>
          <p:cNvPr id="289" name="Google Shape;289;p25"/>
          <p:cNvSpPr/>
          <p:nvPr/>
        </p:nvSpPr>
        <p:spPr>
          <a:xfrm>
            <a:off x="14565751"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290" name="Google Shape;290;p25"/>
          <p:cNvSpPr/>
          <p:nvPr/>
        </p:nvSpPr>
        <p:spPr>
          <a:xfrm>
            <a:off x="10105278"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2" name="Google Shape;285;p25">
            <a:extLst>
              <a:ext uri="{FF2B5EF4-FFF2-40B4-BE49-F238E27FC236}">
                <a16:creationId xmlns:a16="http://schemas.microsoft.com/office/drawing/2014/main" id="{DA675F78-7F9C-30D5-BF45-7A285610B14F}"/>
              </a:ext>
            </a:extLst>
          </p:cNvPr>
          <p:cNvSpPr/>
          <p:nvPr/>
        </p:nvSpPr>
        <p:spPr>
          <a:xfrm rot="16200000">
            <a:off x="3423663" y="1013285"/>
            <a:ext cx="1937185" cy="8789980"/>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txBody>
          <a:bodyPr/>
          <a:lstStyle/>
          <a:p>
            <a:endParaRPr lang="he-IL"/>
          </a:p>
        </p:txBody>
      </p:sp>
      <p:sp>
        <p:nvSpPr>
          <p:cNvPr id="3" name="Google Shape;287;p25">
            <a:extLst>
              <a:ext uri="{FF2B5EF4-FFF2-40B4-BE49-F238E27FC236}">
                <a16:creationId xmlns:a16="http://schemas.microsoft.com/office/drawing/2014/main" id="{A31622F6-F3C6-BE8C-23DD-E53EEDD3C5ED}"/>
              </a:ext>
            </a:extLst>
          </p:cNvPr>
          <p:cNvSpPr txBox="1"/>
          <p:nvPr/>
        </p:nvSpPr>
        <p:spPr>
          <a:xfrm>
            <a:off x="98126" y="4839335"/>
            <a:ext cx="7878447" cy="814069"/>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300" dirty="0">
                <a:solidFill>
                  <a:schemeClr val="bg1"/>
                </a:solidFill>
                <a:latin typeface="Libre Baskerville" panose="02000000000000000000" pitchFamily="2" charset="0"/>
              </a:rPr>
              <a:t>provides a macroscopic view of bacterial growth patterns. </a:t>
            </a:r>
            <a:endParaRPr sz="2300" dirty="0">
              <a:solidFill>
                <a:schemeClr val="bg1"/>
              </a:solidFill>
              <a:latin typeface="Libre Baskerville" panose="02000000000000000000" pitchFamily="2" charset="0"/>
            </a:endParaRPr>
          </a:p>
        </p:txBody>
      </p:sp>
      <p:sp>
        <p:nvSpPr>
          <p:cNvPr id="4" name="Google Shape;285;p25">
            <a:extLst>
              <a:ext uri="{FF2B5EF4-FFF2-40B4-BE49-F238E27FC236}">
                <a16:creationId xmlns:a16="http://schemas.microsoft.com/office/drawing/2014/main" id="{68EE78DF-CD42-5BC2-591A-5FD2399D7A77}"/>
              </a:ext>
            </a:extLst>
          </p:cNvPr>
          <p:cNvSpPr/>
          <p:nvPr/>
        </p:nvSpPr>
        <p:spPr>
          <a:xfrm rot="16200000">
            <a:off x="3423662" y="3339884"/>
            <a:ext cx="1937185" cy="8789980"/>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txBody>
          <a:bodyPr/>
          <a:lstStyle/>
          <a:p>
            <a:endParaRPr lang="he-IL"/>
          </a:p>
        </p:txBody>
      </p:sp>
      <p:sp>
        <p:nvSpPr>
          <p:cNvPr id="5" name="Google Shape;287;p25">
            <a:extLst>
              <a:ext uri="{FF2B5EF4-FFF2-40B4-BE49-F238E27FC236}">
                <a16:creationId xmlns:a16="http://schemas.microsoft.com/office/drawing/2014/main" id="{28B9E9AC-853A-6D8D-35FC-CB09BFE8DB2D}"/>
              </a:ext>
            </a:extLst>
          </p:cNvPr>
          <p:cNvSpPr txBox="1"/>
          <p:nvPr/>
        </p:nvSpPr>
        <p:spPr>
          <a:xfrm>
            <a:off x="79281" y="7090280"/>
            <a:ext cx="7878447" cy="122110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300" dirty="0">
                <a:solidFill>
                  <a:schemeClr val="bg1"/>
                </a:solidFill>
                <a:latin typeface="Libre Baskerville" panose="02000000000000000000" pitchFamily="2" charset="0"/>
              </a:rPr>
              <a:t>By counting the density of the colony, it is possible to estimate the size of the sample we will have to select to optimize the accuracy percentages.</a:t>
            </a:r>
            <a:endParaRPr sz="2300" dirty="0">
              <a:solidFill>
                <a:schemeClr val="bg1"/>
              </a:solidFill>
              <a:latin typeface="Libre Baskerville" panose="02000000000000000000" pitchFamily="2" charset="0"/>
            </a:endParaRPr>
          </a:p>
        </p:txBody>
      </p:sp>
    </p:spTree>
    <p:extLst>
      <p:ext uri="{BB962C8B-B14F-4D97-AF65-F5344CB8AC3E}">
        <p14:creationId xmlns:p14="http://schemas.microsoft.com/office/powerpoint/2010/main" val="112462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294"/>
        <p:cNvGrpSpPr/>
        <p:nvPr/>
      </p:nvGrpSpPr>
      <p:grpSpPr>
        <a:xfrm>
          <a:off x="0" y="0"/>
          <a:ext cx="0" cy="0"/>
          <a:chOff x="0" y="0"/>
          <a:chExt cx="0" cy="0"/>
        </a:xfrm>
      </p:grpSpPr>
      <p:sp>
        <p:nvSpPr>
          <p:cNvPr id="296" name="Google Shape;296;p26"/>
          <p:cNvSpPr txBox="1"/>
          <p:nvPr/>
        </p:nvSpPr>
        <p:spPr>
          <a:xfrm>
            <a:off x="1495360" y="9333469"/>
            <a:ext cx="15297280"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b="0" i="0" u="none" strike="noStrike" cap="none" dirty="0">
                <a:solidFill>
                  <a:srgbClr val="FFFFFF"/>
                </a:solidFill>
                <a:latin typeface="Libre Baskerville" panose="02000000000000000000" pitchFamily="2" charset="0"/>
                <a:ea typeface="Libre Franklin Light"/>
                <a:cs typeface="Libre Franklin Light"/>
                <a:sym typeface="Libre Franklin Light"/>
              </a:rPr>
              <a:t>a picture is worth a thousand words</a:t>
            </a:r>
            <a:endParaRPr dirty="0">
              <a:latin typeface="Libre Baskerville" panose="02000000000000000000" pitchFamily="2" charset="0"/>
            </a:endParaRPr>
          </a:p>
        </p:txBody>
      </p:sp>
      <p:sp>
        <p:nvSpPr>
          <p:cNvPr id="297" name="Google Shape;297;p26"/>
          <p:cNvSpPr/>
          <p:nvPr/>
        </p:nvSpPr>
        <p:spPr>
          <a:xfrm>
            <a:off x="-427906" y="-382448"/>
            <a:ext cx="2329017" cy="2016929"/>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2994E5"/>
          </a:solidFill>
          <a:ln>
            <a:noFill/>
          </a:ln>
        </p:spPr>
        <p:txBody>
          <a:bodyPr/>
          <a:lstStyle/>
          <a:p>
            <a:endParaRPr lang="he-IL"/>
          </a:p>
        </p:txBody>
      </p:sp>
      <p:sp>
        <p:nvSpPr>
          <p:cNvPr id="298" name="Google Shape;298;p26"/>
          <p:cNvSpPr/>
          <p:nvPr/>
        </p:nvSpPr>
        <p:spPr>
          <a:xfrm>
            <a:off x="-40266" y="1942876"/>
            <a:ext cx="1941377" cy="168123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2994E5"/>
          </a:solidFill>
          <a:ln>
            <a:noFill/>
          </a:ln>
        </p:spPr>
        <p:txBody>
          <a:bodyPr/>
          <a:lstStyle/>
          <a:p>
            <a:endParaRPr lang="he-IL"/>
          </a:p>
        </p:txBody>
      </p:sp>
      <p:sp>
        <p:nvSpPr>
          <p:cNvPr id="299" name="Google Shape;299;p26"/>
          <p:cNvSpPr/>
          <p:nvPr/>
        </p:nvSpPr>
        <p:spPr>
          <a:xfrm>
            <a:off x="1515702" y="970228"/>
            <a:ext cx="1534070" cy="13285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2994E5"/>
          </a:solidFill>
          <a:ln>
            <a:noFill/>
          </a:ln>
        </p:spPr>
        <p:txBody>
          <a:bodyPr/>
          <a:lstStyle/>
          <a:p>
            <a:endParaRPr lang="he-IL"/>
          </a:p>
        </p:txBody>
      </p:sp>
      <p:cxnSp>
        <p:nvCxnSpPr>
          <p:cNvPr id="300" name="Google Shape;300;p26"/>
          <p:cNvCxnSpPr/>
          <p:nvPr/>
        </p:nvCxnSpPr>
        <p:spPr>
          <a:xfrm>
            <a:off x="-79735" y="9700102"/>
            <a:ext cx="4724944" cy="0"/>
          </a:xfrm>
          <a:prstGeom prst="straightConnector1">
            <a:avLst/>
          </a:prstGeom>
          <a:noFill/>
          <a:ln w="38100" cap="flat" cmpd="sng">
            <a:solidFill>
              <a:srgbClr val="FFFFFF"/>
            </a:solidFill>
            <a:prstDash val="solid"/>
            <a:round/>
            <a:headEnd type="none" w="sm" len="sm"/>
            <a:tailEnd type="none" w="sm" len="sm"/>
          </a:ln>
        </p:spPr>
      </p:cxnSp>
      <p:cxnSp>
        <p:nvCxnSpPr>
          <p:cNvPr id="301" name="Google Shape;301;p26"/>
          <p:cNvCxnSpPr/>
          <p:nvPr/>
        </p:nvCxnSpPr>
        <p:spPr>
          <a:xfrm>
            <a:off x="13563056" y="9616282"/>
            <a:ext cx="4724944" cy="0"/>
          </a:xfrm>
          <a:prstGeom prst="straightConnector1">
            <a:avLst/>
          </a:prstGeom>
          <a:noFill/>
          <a:ln w="38100" cap="flat" cmpd="sng">
            <a:solidFill>
              <a:srgbClr val="FFFFFF"/>
            </a:solidFill>
            <a:prstDash val="solid"/>
            <a:round/>
            <a:headEnd type="none" w="sm" len="sm"/>
            <a:tailEnd type="none" w="sm" len="sm"/>
          </a:ln>
        </p:spPr>
      </p:cxnSp>
      <p:sp>
        <p:nvSpPr>
          <p:cNvPr id="11" name="Google Shape;297;p26">
            <a:extLst>
              <a:ext uri="{FF2B5EF4-FFF2-40B4-BE49-F238E27FC236}">
                <a16:creationId xmlns:a16="http://schemas.microsoft.com/office/drawing/2014/main" id="{24D0CB98-894D-9AA2-98E3-664CCEE60855}"/>
              </a:ext>
            </a:extLst>
          </p:cNvPr>
          <p:cNvSpPr/>
          <p:nvPr/>
        </p:nvSpPr>
        <p:spPr>
          <a:xfrm>
            <a:off x="9735723" y="2001114"/>
            <a:ext cx="8552277" cy="668439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2" name="Google Shape;297;p26">
            <a:extLst>
              <a:ext uri="{FF2B5EF4-FFF2-40B4-BE49-F238E27FC236}">
                <a16:creationId xmlns:a16="http://schemas.microsoft.com/office/drawing/2014/main" id="{FB1266D5-8CF4-39BC-5F13-C38EAFD56F71}"/>
              </a:ext>
            </a:extLst>
          </p:cNvPr>
          <p:cNvSpPr/>
          <p:nvPr/>
        </p:nvSpPr>
        <p:spPr>
          <a:xfrm>
            <a:off x="835991" y="2001114"/>
            <a:ext cx="8552277" cy="668439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3" name="Google Shape;296;p26">
            <a:extLst>
              <a:ext uri="{FF2B5EF4-FFF2-40B4-BE49-F238E27FC236}">
                <a16:creationId xmlns:a16="http://schemas.microsoft.com/office/drawing/2014/main" id="{B9F747E8-6970-38C1-C076-26E0C468B227}"/>
              </a:ext>
            </a:extLst>
          </p:cNvPr>
          <p:cNvSpPr txBox="1"/>
          <p:nvPr/>
        </p:nvSpPr>
        <p:spPr>
          <a:xfrm>
            <a:off x="1038160" y="354553"/>
            <a:ext cx="15297280"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b="0" i="0" u="none" strike="noStrike" cap="none" dirty="0">
                <a:solidFill>
                  <a:srgbClr val="FFFFFF"/>
                </a:solidFill>
                <a:latin typeface="Libre Baskerville" panose="02000000000000000000" pitchFamily="2" charset="0"/>
                <a:ea typeface="Libre Franklin Light"/>
                <a:cs typeface="Libre Franklin Light"/>
                <a:sym typeface="Libre Franklin Light"/>
              </a:rPr>
              <a:t>a </a:t>
            </a:r>
            <a:r>
              <a:rPr lang="en-US" sz="3500" dirty="0">
                <a:solidFill>
                  <a:srgbClr val="FFFFFF"/>
                </a:solidFill>
                <a:latin typeface="Libre Baskerville" panose="02000000000000000000" pitchFamily="2" charset="0"/>
                <a:ea typeface="Libre Franklin Light"/>
                <a:cs typeface="Libre Franklin Light"/>
                <a:sym typeface="Libre Franklin Light"/>
              </a:rPr>
              <a:t>colony of bacteria </a:t>
            </a:r>
            <a:endParaRPr dirty="0">
              <a:latin typeface="Libre Baskerville"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305"/>
        <p:cNvGrpSpPr/>
        <p:nvPr/>
      </p:nvGrpSpPr>
      <p:grpSpPr>
        <a:xfrm>
          <a:off x="0" y="0"/>
          <a:ext cx="0" cy="0"/>
          <a:chOff x="0" y="0"/>
          <a:chExt cx="0" cy="0"/>
        </a:xfrm>
      </p:grpSpPr>
      <p:pic>
        <p:nvPicPr>
          <p:cNvPr id="306" name="Google Shape;306;p27"/>
          <p:cNvPicPr preferRelativeResize="0"/>
          <p:nvPr/>
        </p:nvPicPr>
        <p:blipFill rotWithShape="1">
          <a:blip r:embed="rId3">
            <a:alphaModFix amt="70000"/>
          </a:blip>
          <a:srcRect t="7865" b="7865"/>
          <a:stretch/>
        </p:blipFill>
        <p:spPr>
          <a:xfrm>
            <a:off x="0" y="0"/>
            <a:ext cx="18288000" cy="10287000"/>
          </a:xfrm>
          <a:prstGeom prst="rect">
            <a:avLst/>
          </a:prstGeom>
          <a:noFill/>
          <a:ln>
            <a:noFill/>
          </a:ln>
        </p:spPr>
      </p:pic>
      <p:grpSp>
        <p:nvGrpSpPr>
          <p:cNvPr id="307" name="Google Shape;307;p27"/>
          <p:cNvGrpSpPr/>
          <p:nvPr/>
        </p:nvGrpSpPr>
        <p:grpSpPr>
          <a:xfrm>
            <a:off x="8635921" y="-1304429"/>
            <a:ext cx="13205359" cy="12122106"/>
            <a:chOff x="0" y="-47625"/>
            <a:chExt cx="812800" cy="746125"/>
          </a:xfrm>
        </p:grpSpPr>
        <p:sp>
          <p:nvSpPr>
            <p:cNvPr id="308" name="Google Shape;308;p2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14E97"/>
            </a:solidFill>
            <a:ln>
              <a:noFill/>
            </a:ln>
          </p:spPr>
          <p:txBody>
            <a:bodyPr/>
            <a:lstStyle/>
            <a:p>
              <a:endParaRPr lang="he-IL"/>
            </a:p>
          </p:txBody>
        </p:sp>
        <p:sp>
          <p:nvSpPr>
            <p:cNvPr id="309" name="Google Shape;309;p2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310" name="Google Shape;310;p27"/>
          <p:cNvGrpSpPr/>
          <p:nvPr/>
        </p:nvGrpSpPr>
        <p:grpSpPr>
          <a:xfrm>
            <a:off x="8635921" y="737892"/>
            <a:ext cx="9278105" cy="9821757"/>
            <a:chOff x="0" y="-47625"/>
            <a:chExt cx="812800" cy="860425"/>
          </a:xfrm>
        </p:grpSpPr>
        <p:sp>
          <p:nvSpPr>
            <p:cNvPr id="311" name="Google Shape;311;p27"/>
            <p:cNvSpPr/>
            <p:nvPr/>
          </p:nvSpPr>
          <p:spPr>
            <a:xfrm>
              <a:off x="0" y="0"/>
              <a:ext cx="812800" cy="201573"/>
            </a:xfrm>
            <a:custGeom>
              <a:avLst/>
              <a:gdLst/>
              <a:ahLst/>
              <a:cxnLst/>
              <a:rect l="l" t="t" r="r" b="b"/>
              <a:pathLst>
                <a:path w="812800" h="201573" extrusionOk="0">
                  <a:moveTo>
                    <a:pt x="0" y="0"/>
                  </a:moveTo>
                  <a:lnTo>
                    <a:pt x="812800" y="0"/>
                  </a:lnTo>
                  <a:lnTo>
                    <a:pt x="812800" y="201573"/>
                  </a:lnTo>
                  <a:lnTo>
                    <a:pt x="0" y="201573"/>
                  </a:lnTo>
                  <a:close/>
                </a:path>
              </a:pathLst>
            </a:custGeom>
            <a:solidFill>
              <a:srgbClr val="2994E5"/>
            </a:solidFill>
            <a:ln>
              <a:noFill/>
            </a:ln>
          </p:spPr>
          <p:txBody>
            <a:bodyPr/>
            <a:lstStyle/>
            <a:p>
              <a:endParaRPr lang="he-IL"/>
            </a:p>
          </p:txBody>
        </p:sp>
        <p:sp>
          <p:nvSpPr>
            <p:cNvPr id="312" name="Google Shape;31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Libre Baskerville" panose="02000000000000000000" pitchFamily="2" charset="0"/>
                <a:ea typeface="Calibri"/>
                <a:cs typeface="Calibri"/>
                <a:sym typeface="Calibri"/>
              </a:endParaRPr>
            </a:p>
          </p:txBody>
        </p:sp>
      </p:grpSp>
      <p:sp>
        <p:nvSpPr>
          <p:cNvPr id="313" name="Google Shape;313;p27"/>
          <p:cNvSpPr txBox="1"/>
          <p:nvPr/>
        </p:nvSpPr>
        <p:spPr>
          <a:xfrm>
            <a:off x="388533" y="196495"/>
            <a:ext cx="6828900" cy="10155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dirty="0">
                <a:solidFill>
                  <a:srgbClr val="FFFFFF"/>
                </a:solidFill>
                <a:latin typeface="Libre Baskerville" panose="02000000000000000000" pitchFamily="2" charset="0"/>
                <a:ea typeface="Libre Baskerville"/>
                <a:cs typeface="Libre Baskerville"/>
                <a:sym typeface="Libre Baskerville"/>
              </a:rPr>
              <a:t>Identify Methods</a:t>
            </a:r>
            <a:endParaRPr dirty="0">
              <a:latin typeface="Libre Baskerville" panose="02000000000000000000" pitchFamily="2" charset="0"/>
            </a:endParaRPr>
          </a:p>
        </p:txBody>
      </p:sp>
      <p:sp>
        <p:nvSpPr>
          <p:cNvPr id="314" name="Google Shape;314;p27"/>
          <p:cNvSpPr txBox="1"/>
          <p:nvPr/>
        </p:nvSpPr>
        <p:spPr>
          <a:xfrm>
            <a:off x="8948694" y="1917313"/>
            <a:ext cx="4026419" cy="118186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Phenotypic Method</a:t>
            </a:r>
            <a:endParaRPr dirty="0">
              <a:latin typeface="Libre Baskerville" panose="02000000000000000000" pitchFamily="2" charset="0"/>
            </a:endParaRPr>
          </a:p>
        </p:txBody>
      </p:sp>
      <p:sp>
        <p:nvSpPr>
          <p:cNvPr id="315" name="Google Shape;315;p27"/>
          <p:cNvSpPr txBox="1"/>
          <p:nvPr/>
        </p:nvSpPr>
        <p:spPr>
          <a:xfrm>
            <a:off x="12140192" y="1539585"/>
            <a:ext cx="5096247" cy="1809726"/>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dirty="0">
                <a:solidFill>
                  <a:srgbClr val="FFFFFF"/>
                </a:solidFill>
                <a:latin typeface="Libre Baskerville" panose="02000000000000000000" pitchFamily="2" charset="0"/>
                <a:sym typeface="Libre Franklin Light"/>
              </a:rPr>
              <a:t>Observing the physical and biochemical characteristics of bacterial cells.</a:t>
            </a:r>
            <a:endParaRPr sz="2800" dirty="0">
              <a:latin typeface="Libre Baskerville" panose="02000000000000000000" pitchFamily="2" charset="0"/>
            </a:endParaRPr>
          </a:p>
        </p:txBody>
      </p:sp>
      <p:grpSp>
        <p:nvGrpSpPr>
          <p:cNvPr id="316" name="Google Shape;316;p27"/>
          <p:cNvGrpSpPr/>
          <p:nvPr/>
        </p:nvGrpSpPr>
        <p:grpSpPr>
          <a:xfrm>
            <a:off x="7123300" y="3791326"/>
            <a:ext cx="9278105" cy="9821730"/>
            <a:chOff x="0" y="-47625"/>
            <a:chExt cx="812800" cy="860425"/>
          </a:xfrm>
        </p:grpSpPr>
        <p:sp>
          <p:nvSpPr>
            <p:cNvPr id="317" name="Google Shape;317;p27"/>
            <p:cNvSpPr/>
            <p:nvPr/>
          </p:nvSpPr>
          <p:spPr>
            <a:xfrm>
              <a:off x="0" y="0"/>
              <a:ext cx="812800" cy="208979"/>
            </a:xfrm>
            <a:custGeom>
              <a:avLst/>
              <a:gdLst/>
              <a:ahLst/>
              <a:cxnLst/>
              <a:rect l="l" t="t" r="r" b="b"/>
              <a:pathLst>
                <a:path w="812800" h="208979" extrusionOk="0">
                  <a:moveTo>
                    <a:pt x="0" y="0"/>
                  </a:moveTo>
                  <a:lnTo>
                    <a:pt x="812800" y="0"/>
                  </a:lnTo>
                  <a:lnTo>
                    <a:pt x="812800" y="208979"/>
                  </a:lnTo>
                  <a:lnTo>
                    <a:pt x="0" y="208979"/>
                  </a:lnTo>
                  <a:close/>
                </a:path>
              </a:pathLst>
            </a:custGeom>
            <a:solidFill>
              <a:srgbClr val="2994E5"/>
            </a:solidFill>
            <a:ln>
              <a:noFill/>
            </a:ln>
          </p:spPr>
          <p:txBody>
            <a:bodyPr/>
            <a:lstStyle/>
            <a:p>
              <a:endParaRPr lang="he-IL"/>
            </a:p>
          </p:txBody>
        </p:sp>
        <p:sp>
          <p:nvSpPr>
            <p:cNvPr id="318" name="Google Shape;31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319" name="Google Shape;319;p27"/>
          <p:cNvGrpSpPr/>
          <p:nvPr/>
        </p:nvGrpSpPr>
        <p:grpSpPr>
          <a:xfrm>
            <a:off x="8635921" y="6840482"/>
            <a:ext cx="9278105" cy="9821727"/>
            <a:chOff x="0" y="-47625"/>
            <a:chExt cx="812800" cy="860425"/>
          </a:xfrm>
        </p:grpSpPr>
        <p:sp>
          <p:nvSpPr>
            <p:cNvPr id="320" name="Google Shape;320;p27"/>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txBody>
            <a:bodyPr/>
            <a:lstStyle/>
            <a:p>
              <a:endParaRPr lang="he-IL"/>
            </a:p>
          </p:txBody>
        </p:sp>
        <p:sp>
          <p:nvSpPr>
            <p:cNvPr id="321" name="Google Shape;32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322" name="Google Shape;322;p27"/>
          <p:cNvSpPr txBox="1"/>
          <p:nvPr/>
        </p:nvSpPr>
        <p:spPr>
          <a:xfrm>
            <a:off x="7398879" y="4970747"/>
            <a:ext cx="3998656" cy="118186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Immunological Method</a:t>
            </a:r>
            <a:endParaRPr dirty="0">
              <a:latin typeface="Libre Baskerville" panose="02000000000000000000" pitchFamily="2" charset="0"/>
            </a:endParaRPr>
          </a:p>
        </p:txBody>
      </p:sp>
      <p:sp>
        <p:nvSpPr>
          <p:cNvPr id="323" name="Google Shape;323;p27"/>
          <p:cNvSpPr txBox="1"/>
          <p:nvPr/>
        </p:nvSpPr>
        <p:spPr>
          <a:xfrm>
            <a:off x="11615558" y="4635622"/>
            <a:ext cx="4291390" cy="1809726"/>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b="0" i="0" u="none" strike="noStrike" cap="none" dirty="0">
                <a:solidFill>
                  <a:srgbClr val="FFFFFF"/>
                </a:solidFill>
                <a:latin typeface="Libre Baskerville" panose="02000000000000000000" pitchFamily="2" charset="0"/>
                <a:ea typeface="Libre Franklin Light"/>
                <a:cs typeface="Libre Franklin Light"/>
                <a:sym typeface="Libre Franklin Light"/>
              </a:rPr>
              <a:t>Use antibodies to identify specific bacterial antigens.</a:t>
            </a:r>
            <a:endParaRPr sz="2800" dirty="0">
              <a:latin typeface="Libre Baskerville" panose="02000000000000000000" pitchFamily="2" charset="0"/>
            </a:endParaRPr>
          </a:p>
        </p:txBody>
      </p:sp>
      <p:sp>
        <p:nvSpPr>
          <p:cNvPr id="324" name="Google Shape;324;p27"/>
          <p:cNvSpPr txBox="1"/>
          <p:nvPr/>
        </p:nvSpPr>
        <p:spPr>
          <a:xfrm>
            <a:off x="8976457" y="7993888"/>
            <a:ext cx="3998656" cy="118186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Molecular methods</a:t>
            </a:r>
            <a:endParaRPr dirty="0">
              <a:latin typeface="Libre Baskerville" panose="02000000000000000000" pitchFamily="2" charset="0"/>
            </a:endParaRPr>
          </a:p>
        </p:txBody>
      </p:sp>
      <p:sp>
        <p:nvSpPr>
          <p:cNvPr id="325" name="Google Shape;325;p27"/>
          <p:cNvSpPr txBox="1"/>
          <p:nvPr/>
        </p:nvSpPr>
        <p:spPr>
          <a:xfrm>
            <a:off x="11821851" y="7598864"/>
            <a:ext cx="5414588" cy="1809726"/>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b="0" i="0" u="none" strike="noStrike" cap="none" dirty="0">
                <a:solidFill>
                  <a:srgbClr val="FFFFFF"/>
                </a:solidFill>
                <a:latin typeface="Libre Baskerville" panose="02000000000000000000" pitchFamily="2" charset="0"/>
                <a:ea typeface="Libre Franklin Light"/>
                <a:cs typeface="Libre Franklin Light"/>
                <a:sym typeface="Libre Franklin Light"/>
              </a:rPr>
              <a:t>use DNA or RNA Sequencin</a:t>
            </a:r>
            <a:r>
              <a:rPr lang="en-US" sz="2800" dirty="0">
                <a:solidFill>
                  <a:srgbClr val="FFFFFF"/>
                </a:solidFill>
                <a:latin typeface="Libre Baskerville" panose="02000000000000000000" pitchFamily="2" charset="0"/>
                <a:ea typeface="Libre Franklin Light"/>
                <a:cs typeface="Libre Franklin Light"/>
                <a:sym typeface="Libre Franklin Light"/>
              </a:rPr>
              <a:t>g to identify bacteria  at the genetic level.</a:t>
            </a:r>
            <a:endParaRPr sz="2800" dirty="0">
              <a:latin typeface="Libre Baskerville" panose="02000000000000000000" pitchFamily="2" charset="0"/>
            </a:endParaRPr>
          </a:p>
        </p:txBody>
      </p:sp>
      <p:cxnSp>
        <p:nvCxnSpPr>
          <p:cNvPr id="326" name="Google Shape;326;p27"/>
          <p:cNvCxnSpPr/>
          <p:nvPr/>
        </p:nvCxnSpPr>
        <p:spPr>
          <a:xfrm rot="-8798">
            <a:off x="81371" y="1765192"/>
            <a:ext cx="7443224"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603"/>
        <p:cNvGrpSpPr/>
        <p:nvPr/>
      </p:nvGrpSpPr>
      <p:grpSpPr>
        <a:xfrm>
          <a:off x="0" y="0"/>
          <a:ext cx="0" cy="0"/>
          <a:chOff x="0" y="0"/>
          <a:chExt cx="0" cy="0"/>
        </a:xfrm>
      </p:grpSpPr>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958052" y="3923070"/>
            <a:ext cx="9761613" cy="8333353"/>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aphicFrame>
        <p:nvGraphicFramePr>
          <p:cNvPr id="3" name="טבלה 3">
            <a:extLst>
              <a:ext uri="{FF2B5EF4-FFF2-40B4-BE49-F238E27FC236}">
                <a16:creationId xmlns:a16="http://schemas.microsoft.com/office/drawing/2014/main" id="{016E6269-BF85-AD70-25FB-72CA358057F8}"/>
              </a:ext>
            </a:extLst>
          </p:cNvPr>
          <p:cNvGraphicFramePr>
            <a:graphicFrameLocks noGrp="1"/>
          </p:cNvGraphicFramePr>
          <p:nvPr>
            <p:extLst>
              <p:ext uri="{D42A27DB-BD31-4B8C-83A1-F6EECF244321}">
                <p14:modId xmlns:p14="http://schemas.microsoft.com/office/powerpoint/2010/main" val="1101501602"/>
              </p:ext>
            </p:extLst>
          </p:nvPr>
        </p:nvGraphicFramePr>
        <p:xfrm>
          <a:off x="727746" y="2382161"/>
          <a:ext cx="11700388" cy="4809529"/>
        </p:xfrm>
        <a:graphic>
          <a:graphicData uri="http://schemas.openxmlformats.org/drawingml/2006/table">
            <a:tbl>
              <a:tblPr rtl="1" firstRow="1" bandRow="1">
                <a:tableStyleId>{35758FB7-9AC5-4552-8A53-C91805E547FA}</a:tableStyleId>
              </a:tblPr>
              <a:tblGrid>
                <a:gridCol w="2925097">
                  <a:extLst>
                    <a:ext uri="{9D8B030D-6E8A-4147-A177-3AD203B41FA5}">
                      <a16:colId xmlns:a16="http://schemas.microsoft.com/office/drawing/2014/main" val="1357768741"/>
                    </a:ext>
                  </a:extLst>
                </a:gridCol>
                <a:gridCol w="2925097">
                  <a:extLst>
                    <a:ext uri="{9D8B030D-6E8A-4147-A177-3AD203B41FA5}">
                      <a16:colId xmlns:a16="http://schemas.microsoft.com/office/drawing/2014/main" val="1690849780"/>
                    </a:ext>
                  </a:extLst>
                </a:gridCol>
                <a:gridCol w="2925097">
                  <a:extLst>
                    <a:ext uri="{9D8B030D-6E8A-4147-A177-3AD203B41FA5}">
                      <a16:colId xmlns:a16="http://schemas.microsoft.com/office/drawing/2014/main" val="3071898501"/>
                    </a:ext>
                  </a:extLst>
                </a:gridCol>
                <a:gridCol w="2925097">
                  <a:extLst>
                    <a:ext uri="{9D8B030D-6E8A-4147-A177-3AD203B41FA5}">
                      <a16:colId xmlns:a16="http://schemas.microsoft.com/office/drawing/2014/main" val="3437385202"/>
                    </a:ext>
                  </a:extLst>
                </a:gridCol>
              </a:tblGrid>
              <a:tr h="1129132">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Predict</a:t>
                      </a:r>
                      <a:endParaRPr lang="en-US" sz="2000" b="1" dirty="0">
                        <a:solidFill>
                          <a:schemeClr val="tx2">
                            <a:lumMod val="10000"/>
                          </a:schemeClr>
                        </a:solidFill>
                        <a:latin typeface="Libre Baskerville" panose="02000000000000000000" pitchFamily="2" charset="0"/>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Cost</a:t>
                      </a:r>
                      <a:endParaRPr lang="en-US" sz="2000" b="1" dirty="0">
                        <a:solidFill>
                          <a:schemeClr val="tx2">
                            <a:lumMod val="10000"/>
                          </a:schemeClr>
                        </a:solidFill>
                      </a:endParaRPr>
                    </a:p>
                    <a:p>
                      <a:pPr algn="ctr" rtl="1"/>
                      <a:endParaRPr lang="he-IL" sz="2000" b="1" dirty="0">
                        <a:solidFill>
                          <a:schemeClr val="tx2">
                            <a:lumMod val="1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Time</a:t>
                      </a:r>
                      <a:endParaRPr lang="en-US" sz="2000" b="1" dirty="0">
                        <a:solidFill>
                          <a:schemeClr val="tx2">
                            <a:lumMod val="10000"/>
                          </a:schemeClr>
                        </a:solidFill>
                      </a:endParaRPr>
                    </a:p>
                    <a:p>
                      <a:pPr algn="ctr"/>
                      <a:endParaRPr lang="en-US" sz="2000" b="1" u="none" strike="noStrike" cap="none" dirty="0">
                        <a:solidFill>
                          <a:schemeClr val="tx2">
                            <a:lumMod val="10000"/>
                          </a:schemeClr>
                        </a:solidFill>
                        <a:effectLst/>
                        <a:sym typeface="Arial"/>
                      </a:endParaRPr>
                    </a:p>
                    <a:p>
                      <a:pPr algn="ctr"/>
                      <a:br>
                        <a:rPr lang="en-US" sz="2000" b="1" u="none" strike="noStrike" cap="none" dirty="0">
                          <a:solidFill>
                            <a:schemeClr val="tx2">
                              <a:lumMod val="10000"/>
                            </a:schemeClr>
                          </a:solidFill>
                          <a:effectLst/>
                          <a:sym typeface="Arial"/>
                        </a:rPr>
                      </a:br>
                      <a:endParaRPr lang="he-IL" sz="2000" b="1" dirty="0">
                        <a:solidFill>
                          <a:schemeClr val="tx2">
                            <a:lumMod val="10000"/>
                          </a:schemeClr>
                        </a:solidFill>
                      </a:endParaRPr>
                    </a:p>
                  </a:txBody>
                  <a:tcPr/>
                </a:tc>
                <a:tc>
                  <a:txBody>
                    <a:bodyPr/>
                    <a:lstStyle/>
                    <a:p>
                      <a:pPr algn="ctr" rtl="1"/>
                      <a:endParaRPr lang="he-IL" sz="2000" b="1" dirty="0">
                        <a:solidFill>
                          <a:schemeClr val="tx2">
                            <a:lumMod val="10000"/>
                          </a:schemeClr>
                        </a:solidFill>
                      </a:endParaRPr>
                    </a:p>
                  </a:txBody>
                  <a:tcPr/>
                </a:tc>
                <a:extLst>
                  <a:ext uri="{0D108BD9-81ED-4DB2-BD59-A6C34878D82A}">
                    <a16:rowId xmlns:a16="http://schemas.microsoft.com/office/drawing/2014/main" val="918314500"/>
                  </a:ext>
                </a:extLst>
              </a:tr>
              <a:tr h="1129132">
                <a:tc>
                  <a:txBody>
                    <a:bodyPr/>
                    <a:lstStyle/>
                    <a:p>
                      <a:pPr algn="ctr" rtl="1"/>
                      <a:r>
                        <a:rPr lang="en-US" sz="2000" b="1" dirty="0">
                          <a:solidFill>
                            <a:schemeClr val="tx2">
                              <a:lumMod val="10000"/>
                            </a:schemeClr>
                          </a:solidFill>
                        </a:rPr>
                        <a:t>70%-90%</a:t>
                      </a:r>
                      <a:endParaRPr lang="he-IL" sz="2000" b="1" dirty="0">
                        <a:solidFill>
                          <a:schemeClr val="tx2">
                            <a:lumMod val="10000"/>
                          </a:schemeClr>
                        </a:solidFill>
                      </a:endParaRPr>
                    </a:p>
                  </a:txBody>
                  <a:tcPr/>
                </a:tc>
                <a:tc>
                  <a:txBody>
                    <a:bodyPr/>
                    <a:lstStyle/>
                    <a:p>
                      <a:pPr algn="ctr" rtl="1"/>
                      <a:r>
                        <a:rPr lang="en-US" sz="2000" b="1" dirty="0">
                          <a:solidFill>
                            <a:schemeClr val="tx2">
                              <a:lumMod val="10000"/>
                            </a:schemeClr>
                          </a:solidFill>
                        </a:rPr>
                        <a:t>5$-50$</a:t>
                      </a:r>
                      <a:endParaRPr lang="he-IL" sz="2000" b="1" dirty="0">
                        <a:solidFill>
                          <a:schemeClr val="tx2">
                            <a:lumMod val="10000"/>
                          </a:schemeClr>
                        </a:solidFill>
                      </a:endParaRPr>
                    </a:p>
                  </a:txBody>
                  <a:tcPr/>
                </a:tc>
                <a:tc>
                  <a:txBody>
                    <a:bodyPr/>
                    <a:lstStyle/>
                    <a:p>
                      <a:pPr algn="ctr" rtl="1"/>
                      <a:r>
                        <a:rPr lang="en-US" sz="2000" b="1" i="0" u="none" strike="noStrike" cap="none" dirty="0">
                          <a:solidFill>
                            <a:schemeClr val="dk1"/>
                          </a:solidFill>
                          <a:effectLst/>
                          <a:latin typeface="+mn-lt"/>
                          <a:ea typeface="+mn-ea"/>
                          <a:cs typeface="+mn-cs"/>
                          <a:sym typeface="Arial"/>
                        </a:rPr>
                        <a:t>Several days to weeks</a:t>
                      </a:r>
                      <a:endParaRPr lang="he-IL" sz="2000" b="1" dirty="0">
                        <a:solidFill>
                          <a:schemeClr val="tx2">
                            <a:lumMod val="10000"/>
                          </a:schemeClr>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Phenotypic Methods</a:t>
                      </a:r>
                      <a:endParaRPr lang="en-US" sz="2000" b="1" dirty="0">
                        <a:solidFill>
                          <a:schemeClr val="tx2">
                            <a:lumMod val="10000"/>
                          </a:schemeClr>
                        </a:solidFill>
                      </a:endParaRPr>
                    </a:p>
                    <a:p>
                      <a:pPr algn="ctr" rtl="1"/>
                      <a:endParaRPr lang="he-IL" sz="2000" b="1" dirty="0">
                        <a:solidFill>
                          <a:schemeClr val="tx2">
                            <a:lumMod val="10000"/>
                          </a:schemeClr>
                        </a:solidFill>
                      </a:endParaRPr>
                    </a:p>
                  </a:txBody>
                  <a:tcPr/>
                </a:tc>
                <a:extLst>
                  <a:ext uri="{0D108BD9-81ED-4DB2-BD59-A6C34878D82A}">
                    <a16:rowId xmlns:a16="http://schemas.microsoft.com/office/drawing/2014/main" val="75021078"/>
                  </a:ext>
                </a:extLst>
              </a:tr>
              <a:tr h="1240625">
                <a:tc>
                  <a:txBody>
                    <a:bodyPr/>
                    <a:lstStyle/>
                    <a:p>
                      <a:pPr algn="ctr" rtl="1"/>
                      <a:r>
                        <a:rPr lang="en-US" sz="2000" b="1" dirty="0">
                          <a:solidFill>
                            <a:schemeClr val="tx2">
                              <a:lumMod val="10000"/>
                            </a:schemeClr>
                          </a:solidFill>
                        </a:rPr>
                        <a:t>80%-96%</a:t>
                      </a:r>
                      <a:endParaRPr lang="he-IL" sz="2000" b="1" dirty="0">
                        <a:solidFill>
                          <a:schemeClr val="tx2">
                            <a:lumMod val="10000"/>
                          </a:schemeClr>
                        </a:solidFill>
                      </a:endParaRPr>
                    </a:p>
                  </a:txBody>
                  <a:tcPr/>
                </a:tc>
                <a:tc>
                  <a:txBody>
                    <a:bodyPr/>
                    <a:lstStyle/>
                    <a:p>
                      <a:pPr algn="ctr" rtl="1"/>
                      <a:r>
                        <a:rPr lang="en-US" sz="2000" b="1" dirty="0">
                          <a:solidFill>
                            <a:schemeClr val="tx2">
                              <a:lumMod val="10000"/>
                            </a:schemeClr>
                          </a:solidFill>
                        </a:rPr>
                        <a:t>50$-150$</a:t>
                      </a:r>
                      <a:endParaRPr lang="he-IL" sz="2000" b="1" dirty="0">
                        <a:solidFill>
                          <a:schemeClr val="tx2">
                            <a:lumMod val="10000"/>
                          </a:schemeClr>
                        </a:solidFill>
                      </a:endParaRPr>
                    </a:p>
                  </a:txBody>
                  <a:tcPr/>
                </a:tc>
                <a:tc>
                  <a:txBody>
                    <a:bodyPr/>
                    <a:lstStyle/>
                    <a:p>
                      <a:pPr algn="ctr" rtl="1"/>
                      <a:r>
                        <a:rPr lang="en-US" sz="2000" b="1" dirty="0">
                          <a:solidFill>
                            <a:schemeClr val="tx2">
                              <a:lumMod val="10000"/>
                            </a:schemeClr>
                          </a:solidFill>
                        </a:rPr>
                        <a:t>Few hours to Day</a:t>
                      </a:r>
                      <a:endParaRPr lang="he-IL" sz="2000" b="1" dirty="0">
                        <a:solidFill>
                          <a:schemeClr val="tx2">
                            <a:lumMod val="10000"/>
                          </a:schemeClr>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Immunological Methods</a:t>
                      </a:r>
                      <a:endParaRPr lang="en-US" sz="2000" b="1" dirty="0">
                        <a:solidFill>
                          <a:schemeClr val="tx2">
                            <a:lumMod val="10000"/>
                          </a:schemeClr>
                        </a:solidFill>
                      </a:endParaRPr>
                    </a:p>
                    <a:p>
                      <a:pPr algn="ctr" rtl="1"/>
                      <a:endParaRPr lang="he-IL" sz="2000" b="1" dirty="0">
                        <a:solidFill>
                          <a:schemeClr val="tx2">
                            <a:lumMod val="10000"/>
                          </a:schemeClr>
                        </a:solidFill>
                      </a:endParaRPr>
                    </a:p>
                  </a:txBody>
                  <a:tcPr/>
                </a:tc>
                <a:extLst>
                  <a:ext uri="{0D108BD9-81ED-4DB2-BD59-A6C34878D82A}">
                    <a16:rowId xmlns:a16="http://schemas.microsoft.com/office/drawing/2014/main" val="3915566057"/>
                  </a:ext>
                </a:extLst>
              </a:tr>
              <a:tr h="1129132">
                <a:tc>
                  <a:txBody>
                    <a:bodyPr/>
                    <a:lstStyle/>
                    <a:p>
                      <a:pPr algn="ctr" rtl="1"/>
                      <a:r>
                        <a:rPr lang="en-US" sz="2000" b="1" dirty="0">
                          <a:solidFill>
                            <a:schemeClr val="tx2">
                              <a:lumMod val="10000"/>
                            </a:schemeClr>
                          </a:solidFill>
                        </a:rPr>
                        <a:t>95%-99.9%</a:t>
                      </a:r>
                      <a:endParaRPr lang="he-IL" sz="2000" b="1" dirty="0">
                        <a:solidFill>
                          <a:schemeClr val="tx2">
                            <a:lumMod val="10000"/>
                          </a:schemeClr>
                        </a:solidFill>
                      </a:endParaRPr>
                    </a:p>
                  </a:txBody>
                  <a:tcPr/>
                </a:tc>
                <a:tc>
                  <a:txBody>
                    <a:bodyPr/>
                    <a:lstStyle/>
                    <a:p>
                      <a:pPr algn="ctr" rtl="1"/>
                      <a:r>
                        <a:rPr lang="en-US" sz="2000" b="1" dirty="0">
                          <a:solidFill>
                            <a:schemeClr val="tx2">
                              <a:lumMod val="10000"/>
                            </a:schemeClr>
                          </a:solidFill>
                        </a:rPr>
                        <a:t>50$-250$</a:t>
                      </a:r>
                      <a:endParaRPr lang="he-IL" sz="2000" b="1" dirty="0">
                        <a:solidFill>
                          <a:schemeClr val="tx2">
                            <a:lumMod val="10000"/>
                          </a:schemeClr>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rPr>
                        <a:t>Few hours to Day</a:t>
                      </a:r>
                      <a:endParaRPr lang="he-IL" sz="2000" b="1" dirty="0">
                        <a:solidFill>
                          <a:schemeClr val="tx2">
                            <a:lumMod val="10000"/>
                          </a:schemeClr>
                        </a:solidFill>
                      </a:endParaRPr>
                    </a:p>
                    <a:p>
                      <a:pPr algn="ctr" rtl="1"/>
                      <a:endParaRPr lang="he-IL" sz="2000" b="1" dirty="0">
                        <a:solidFill>
                          <a:schemeClr val="tx2">
                            <a:lumMod val="10000"/>
                          </a:schemeClr>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tx2">
                              <a:lumMod val="10000"/>
                            </a:schemeClr>
                          </a:solidFill>
                          <a:sym typeface="Libre Baskerville"/>
                        </a:rPr>
                        <a:t>Molecular methods</a:t>
                      </a:r>
                      <a:endParaRPr lang="en-US" sz="2000" b="1" dirty="0">
                        <a:solidFill>
                          <a:schemeClr val="tx2">
                            <a:lumMod val="10000"/>
                          </a:schemeClr>
                        </a:solidFill>
                      </a:endParaRPr>
                    </a:p>
                    <a:p>
                      <a:pPr algn="ctr" rtl="1"/>
                      <a:endParaRPr lang="he-IL" sz="2000" b="1" dirty="0">
                        <a:solidFill>
                          <a:schemeClr val="tx2">
                            <a:lumMod val="10000"/>
                          </a:schemeClr>
                        </a:solidFill>
                      </a:endParaRPr>
                    </a:p>
                  </a:txBody>
                  <a:tcPr/>
                </a:tc>
                <a:extLst>
                  <a:ext uri="{0D108BD9-81ED-4DB2-BD59-A6C34878D82A}">
                    <a16:rowId xmlns:a16="http://schemas.microsoft.com/office/drawing/2014/main" val="1217714549"/>
                  </a:ext>
                </a:extLst>
              </a:tr>
            </a:tbl>
          </a:graphicData>
        </a:graphic>
      </p:graphicFrame>
      <p:sp>
        <p:nvSpPr>
          <p:cNvPr id="4" name="Google Shape;313;p27">
            <a:extLst>
              <a:ext uri="{FF2B5EF4-FFF2-40B4-BE49-F238E27FC236}">
                <a16:creationId xmlns:a16="http://schemas.microsoft.com/office/drawing/2014/main" id="{31EF3F40-D458-C138-CEDB-0DAD066DCB68}"/>
              </a:ext>
            </a:extLst>
          </p:cNvPr>
          <p:cNvSpPr txBox="1"/>
          <p:nvPr/>
        </p:nvSpPr>
        <p:spPr>
          <a:xfrm>
            <a:off x="727746" y="461966"/>
            <a:ext cx="7944306" cy="664797"/>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3600" dirty="0">
                <a:solidFill>
                  <a:srgbClr val="FFFFFF"/>
                </a:solidFill>
                <a:latin typeface="Libre Baskerville" panose="02000000000000000000" pitchFamily="2" charset="0"/>
                <a:sym typeface="Libre Baskerville"/>
              </a:rPr>
              <a:t>Differences between the methods</a:t>
            </a:r>
            <a:endParaRPr sz="3600" dirty="0">
              <a:latin typeface="Libre Baskerville" panose="02000000000000000000" pitchFamily="2" charset="0"/>
            </a:endParaRPr>
          </a:p>
        </p:txBody>
      </p:sp>
      <p:cxnSp>
        <p:nvCxnSpPr>
          <p:cNvPr id="5" name="Google Shape;326;p27">
            <a:extLst>
              <a:ext uri="{FF2B5EF4-FFF2-40B4-BE49-F238E27FC236}">
                <a16:creationId xmlns:a16="http://schemas.microsoft.com/office/drawing/2014/main" id="{954916C4-829D-324D-1674-C6F231E77CEC}"/>
              </a:ext>
            </a:extLst>
          </p:cNvPr>
          <p:cNvCxnSpPr>
            <a:cxnSpLocks/>
          </p:cNvCxnSpPr>
          <p:nvPr/>
        </p:nvCxnSpPr>
        <p:spPr>
          <a:xfrm>
            <a:off x="0" y="1258523"/>
            <a:ext cx="8672052" cy="0"/>
          </a:xfrm>
          <a:prstGeom prst="straightConnector1">
            <a:avLst/>
          </a:prstGeom>
          <a:noFill/>
          <a:ln w="38100" cap="flat" cmpd="sng">
            <a:solidFill>
              <a:srgbClr val="FFFFFF"/>
            </a:solidFill>
            <a:prstDash val="solid"/>
            <a:round/>
            <a:headEnd type="none" w="sm" len="sm"/>
            <a:tailEnd type="none" w="sm" len="sm"/>
          </a:ln>
        </p:spPr>
      </p:cxnSp>
    </p:spTree>
    <p:extLst>
      <p:ext uri="{BB962C8B-B14F-4D97-AF65-F5344CB8AC3E}">
        <p14:creationId xmlns:p14="http://schemas.microsoft.com/office/powerpoint/2010/main" val="97695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305"/>
        <p:cNvGrpSpPr/>
        <p:nvPr/>
      </p:nvGrpSpPr>
      <p:grpSpPr>
        <a:xfrm>
          <a:off x="0" y="0"/>
          <a:ext cx="0" cy="0"/>
          <a:chOff x="0" y="0"/>
          <a:chExt cx="0" cy="0"/>
        </a:xfrm>
      </p:grpSpPr>
      <p:pic>
        <p:nvPicPr>
          <p:cNvPr id="306" name="Google Shape;306;p27"/>
          <p:cNvPicPr preferRelativeResize="0"/>
          <p:nvPr/>
        </p:nvPicPr>
        <p:blipFill rotWithShape="1">
          <a:blip r:embed="rId3">
            <a:alphaModFix amt="70000"/>
          </a:blip>
          <a:srcRect t="7865" b="7865"/>
          <a:stretch/>
        </p:blipFill>
        <p:spPr>
          <a:xfrm>
            <a:off x="0" y="-1"/>
            <a:ext cx="18288000" cy="10287000"/>
          </a:xfrm>
          <a:prstGeom prst="rect">
            <a:avLst/>
          </a:prstGeom>
          <a:noFill/>
          <a:ln>
            <a:noFill/>
          </a:ln>
        </p:spPr>
      </p:pic>
      <p:grpSp>
        <p:nvGrpSpPr>
          <p:cNvPr id="307" name="Google Shape;307;p27"/>
          <p:cNvGrpSpPr/>
          <p:nvPr/>
        </p:nvGrpSpPr>
        <p:grpSpPr>
          <a:xfrm>
            <a:off x="8635921" y="-1304429"/>
            <a:ext cx="13205359" cy="12122106"/>
            <a:chOff x="0" y="-47625"/>
            <a:chExt cx="812800" cy="746125"/>
          </a:xfrm>
        </p:grpSpPr>
        <p:sp>
          <p:nvSpPr>
            <p:cNvPr id="308" name="Google Shape;308;p2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14E97"/>
            </a:solidFill>
            <a:ln>
              <a:noFill/>
            </a:ln>
          </p:spPr>
          <p:txBody>
            <a:bodyPr/>
            <a:lstStyle/>
            <a:p>
              <a:endParaRPr lang="he-IL"/>
            </a:p>
          </p:txBody>
        </p:sp>
        <p:sp>
          <p:nvSpPr>
            <p:cNvPr id="309" name="Google Shape;309;p2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310" name="Google Shape;310;p27"/>
          <p:cNvGrpSpPr/>
          <p:nvPr/>
        </p:nvGrpSpPr>
        <p:grpSpPr>
          <a:xfrm>
            <a:off x="8635921" y="737892"/>
            <a:ext cx="9278105" cy="9821757"/>
            <a:chOff x="0" y="-47625"/>
            <a:chExt cx="812800" cy="860425"/>
          </a:xfrm>
        </p:grpSpPr>
        <p:sp>
          <p:nvSpPr>
            <p:cNvPr id="311" name="Google Shape;311;p27"/>
            <p:cNvSpPr/>
            <p:nvPr/>
          </p:nvSpPr>
          <p:spPr>
            <a:xfrm>
              <a:off x="0" y="0"/>
              <a:ext cx="812800" cy="201573"/>
            </a:xfrm>
            <a:custGeom>
              <a:avLst/>
              <a:gdLst/>
              <a:ahLst/>
              <a:cxnLst/>
              <a:rect l="l" t="t" r="r" b="b"/>
              <a:pathLst>
                <a:path w="812800" h="201573" extrusionOk="0">
                  <a:moveTo>
                    <a:pt x="0" y="0"/>
                  </a:moveTo>
                  <a:lnTo>
                    <a:pt x="812800" y="0"/>
                  </a:lnTo>
                  <a:lnTo>
                    <a:pt x="812800" y="201573"/>
                  </a:lnTo>
                  <a:lnTo>
                    <a:pt x="0" y="201573"/>
                  </a:lnTo>
                  <a:close/>
                </a:path>
              </a:pathLst>
            </a:custGeom>
            <a:solidFill>
              <a:srgbClr val="2994E5"/>
            </a:solidFill>
            <a:ln>
              <a:noFill/>
            </a:ln>
          </p:spPr>
          <p:txBody>
            <a:bodyPr/>
            <a:lstStyle/>
            <a:p>
              <a:endParaRPr lang="he-IL"/>
            </a:p>
          </p:txBody>
        </p:sp>
        <p:sp>
          <p:nvSpPr>
            <p:cNvPr id="312" name="Google Shape;31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Libre Baskerville" panose="02000000000000000000" pitchFamily="2" charset="0"/>
                <a:ea typeface="Calibri"/>
                <a:cs typeface="Calibri"/>
                <a:sym typeface="Calibri"/>
              </a:endParaRPr>
            </a:p>
          </p:txBody>
        </p:sp>
      </p:grpSp>
      <p:sp>
        <p:nvSpPr>
          <p:cNvPr id="313" name="Google Shape;313;p27"/>
          <p:cNvSpPr txBox="1"/>
          <p:nvPr/>
        </p:nvSpPr>
        <p:spPr>
          <a:xfrm>
            <a:off x="388533" y="196495"/>
            <a:ext cx="6828900" cy="10155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dirty="0">
                <a:solidFill>
                  <a:srgbClr val="FFFFFF"/>
                </a:solidFill>
                <a:latin typeface="Libre Baskerville" panose="02000000000000000000" pitchFamily="2" charset="0"/>
                <a:ea typeface="Libre Baskerville"/>
                <a:cs typeface="Libre Baskerville"/>
                <a:sym typeface="Libre Baskerville"/>
              </a:rPr>
              <a:t>Gram Stain</a:t>
            </a:r>
            <a:endParaRPr dirty="0">
              <a:latin typeface="Libre Baskerville" panose="02000000000000000000" pitchFamily="2" charset="0"/>
            </a:endParaRPr>
          </a:p>
        </p:txBody>
      </p:sp>
      <p:sp>
        <p:nvSpPr>
          <p:cNvPr id="314" name="Google Shape;314;p27"/>
          <p:cNvSpPr txBox="1"/>
          <p:nvPr/>
        </p:nvSpPr>
        <p:spPr>
          <a:xfrm>
            <a:off x="8948694" y="1917313"/>
            <a:ext cx="4026419"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Gram Staining</a:t>
            </a:r>
            <a:endParaRPr dirty="0">
              <a:latin typeface="Libre Baskerville" panose="02000000000000000000" pitchFamily="2" charset="0"/>
            </a:endParaRPr>
          </a:p>
        </p:txBody>
      </p:sp>
      <p:sp>
        <p:nvSpPr>
          <p:cNvPr id="315" name="Google Shape;315;p27"/>
          <p:cNvSpPr txBox="1"/>
          <p:nvPr/>
        </p:nvSpPr>
        <p:spPr>
          <a:xfrm>
            <a:off x="12663553" y="1612654"/>
            <a:ext cx="5330003" cy="1206484"/>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dirty="0">
                <a:solidFill>
                  <a:srgbClr val="FFFFFF"/>
                </a:solidFill>
                <a:latin typeface="Libre Baskerville" panose="02000000000000000000" pitchFamily="2" charset="0"/>
                <a:sym typeface="Libre Franklin Light"/>
              </a:rPr>
              <a:t>Staining bacterial cells with crystal violet and iodine</a:t>
            </a:r>
            <a:endParaRPr sz="2800" dirty="0">
              <a:latin typeface="Libre Baskerville" panose="02000000000000000000" pitchFamily="2" charset="0"/>
            </a:endParaRPr>
          </a:p>
        </p:txBody>
      </p:sp>
      <p:grpSp>
        <p:nvGrpSpPr>
          <p:cNvPr id="316" name="Google Shape;316;p27"/>
          <p:cNvGrpSpPr/>
          <p:nvPr/>
        </p:nvGrpSpPr>
        <p:grpSpPr>
          <a:xfrm>
            <a:off x="7163065" y="3787048"/>
            <a:ext cx="9278105" cy="9821730"/>
            <a:chOff x="0" y="-47625"/>
            <a:chExt cx="812800" cy="860425"/>
          </a:xfrm>
        </p:grpSpPr>
        <p:sp>
          <p:nvSpPr>
            <p:cNvPr id="317" name="Google Shape;317;p27"/>
            <p:cNvSpPr/>
            <p:nvPr/>
          </p:nvSpPr>
          <p:spPr>
            <a:xfrm>
              <a:off x="0" y="0"/>
              <a:ext cx="812800" cy="208979"/>
            </a:xfrm>
            <a:custGeom>
              <a:avLst/>
              <a:gdLst/>
              <a:ahLst/>
              <a:cxnLst/>
              <a:rect l="l" t="t" r="r" b="b"/>
              <a:pathLst>
                <a:path w="812800" h="208979" extrusionOk="0">
                  <a:moveTo>
                    <a:pt x="0" y="0"/>
                  </a:moveTo>
                  <a:lnTo>
                    <a:pt x="812800" y="0"/>
                  </a:lnTo>
                  <a:lnTo>
                    <a:pt x="812800" y="208979"/>
                  </a:lnTo>
                  <a:lnTo>
                    <a:pt x="0" y="208979"/>
                  </a:lnTo>
                  <a:close/>
                </a:path>
              </a:pathLst>
            </a:custGeom>
            <a:solidFill>
              <a:srgbClr val="2994E5"/>
            </a:solidFill>
            <a:ln>
              <a:noFill/>
            </a:ln>
          </p:spPr>
          <p:txBody>
            <a:bodyPr/>
            <a:lstStyle/>
            <a:p>
              <a:endParaRPr lang="he-IL"/>
            </a:p>
          </p:txBody>
        </p:sp>
        <p:sp>
          <p:nvSpPr>
            <p:cNvPr id="318" name="Google Shape;31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319" name="Google Shape;319;p27"/>
          <p:cNvGrpSpPr/>
          <p:nvPr/>
        </p:nvGrpSpPr>
        <p:grpSpPr>
          <a:xfrm>
            <a:off x="8635921" y="6840482"/>
            <a:ext cx="9278105" cy="9821727"/>
            <a:chOff x="0" y="-47625"/>
            <a:chExt cx="812800" cy="860425"/>
          </a:xfrm>
        </p:grpSpPr>
        <p:sp>
          <p:nvSpPr>
            <p:cNvPr id="320" name="Google Shape;320;p27"/>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txBody>
            <a:bodyPr/>
            <a:lstStyle/>
            <a:p>
              <a:endParaRPr lang="he-IL"/>
            </a:p>
          </p:txBody>
        </p:sp>
        <p:sp>
          <p:nvSpPr>
            <p:cNvPr id="321" name="Google Shape;32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322" name="Google Shape;322;p27"/>
          <p:cNvSpPr txBox="1"/>
          <p:nvPr/>
        </p:nvSpPr>
        <p:spPr>
          <a:xfrm>
            <a:off x="7398879" y="4970747"/>
            <a:ext cx="3998656"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Gram Positive</a:t>
            </a:r>
            <a:endParaRPr dirty="0">
              <a:latin typeface="Libre Baskerville" panose="02000000000000000000" pitchFamily="2" charset="0"/>
            </a:endParaRPr>
          </a:p>
        </p:txBody>
      </p:sp>
      <p:sp>
        <p:nvSpPr>
          <p:cNvPr id="323" name="Google Shape;323;p27"/>
          <p:cNvSpPr txBox="1"/>
          <p:nvPr/>
        </p:nvSpPr>
        <p:spPr>
          <a:xfrm>
            <a:off x="10492925" y="4361976"/>
            <a:ext cx="5398124" cy="2412968"/>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800" dirty="0">
                <a:solidFill>
                  <a:srgbClr val="FFFFFF"/>
                </a:solidFill>
                <a:latin typeface="Libre Baskerville" panose="02000000000000000000" pitchFamily="2" charset="0"/>
                <a:sym typeface="Libre Franklin Light"/>
              </a:rPr>
              <a:t>-Thick peptidoglycan in cell wall </a:t>
            </a:r>
          </a:p>
          <a:p>
            <a:pPr marL="0" marR="0" lvl="0" indent="0" algn="l" rtl="0">
              <a:lnSpc>
                <a:spcPct val="140016"/>
              </a:lnSpc>
              <a:spcBef>
                <a:spcPts val="0"/>
              </a:spcBef>
              <a:spcAft>
                <a:spcPts val="0"/>
              </a:spcAft>
              <a:buNone/>
            </a:pPr>
            <a:r>
              <a:rPr lang="en-US" sz="2800" dirty="0">
                <a:solidFill>
                  <a:srgbClr val="FFFFFF"/>
                </a:solidFill>
                <a:latin typeface="Libre Baskerville" panose="02000000000000000000" pitchFamily="2" charset="0"/>
                <a:sym typeface="Libre Franklin Light"/>
              </a:rPr>
              <a:t>-Crystal Violate color after staining</a:t>
            </a:r>
            <a:endParaRPr sz="2800" dirty="0">
              <a:latin typeface="Libre Baskerville" panose="02000000000000000000" pitchFamily="2" charset="0"/>
            </a:endParaRPr>
          </a:p>
        </p:txBody>
      </p:sp>
      <p:sp>
        <p:nvSpPr>
          <p:cNvPr id="324" name="Google Shape;324;p27"/>
          <p:cNvSpPr txBox="1"/>
          <p:nvPr/>
        </p:nvSpPr>
        <p:spPr>
          <a:xfrm>
            <a:off x="8755475" y="8155629"/>
            <a:ext cx="3998656"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Gram Negative</a:t>
            </a:r>
            <a:endParaRPr dirty="0">
              <a:latin typeface="Libre Baskerville" panose="02000000000000000000" pitchFamily="2" charset="0"/>
            </a:endParaRPr>
          </a:p>
        </p:txBody>
      </p:sp>
      <p:sp>
        <p:nvSpPr>
          <p:cNvPr id="325" name="Google Shape;325;p27"/>
          <p:cNvSpPr txBox="1"/>
          <p:nvPr/>
        </p:nvSpPr>
        <p:spPr>
          <a:xfrm>
            <a:off x="12116871" y="7595120"/>
            <a:ext cx="5836920" cy="168046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600" dirty="0">
                <a:solidFill>
                  <a:srgbClr val="FFFFFF"/>
                </a:solidFill>
                <a:latin typeface="Libre Baskerville" panose="02000000000000000000" pitchFamily="2" charset="0"/>
                <a:sym typeface="Libre Franklin Light"/>
              </a:rPr>
              <a:t>-Thinner peptidoglycan in cell  wall</a:t>
            </a:r>
          </a:p>
          <a:p>
            <a:pPr marL="0" marR="0" lvl="0" indent="0" algn="l" rtl="0">
              <a:lnSpc>
                <a:spcPct val="140016"/>
              </a:lnSpc>
              <a:spcBef>
                <a:spcPts val="0"/>
              </a:spcBef>
              <a:spcAft>
                <a:spcPts val="0"/>
              </a:spcAft>
              <a:buNone/>
            </a:pPr>
            <a:r>
              <a:rPr lang="en-US" sz="2600" dirty="0">
                <a:solidFill>
                  <a:srgbClr val="FFFFFF"/>
                </a:solidFill>
                <a:latin typeface="Libre Baskerville" panose="02000000000000000000" pitchFamily="2" charset="0"/>
                <a:sym typeface="Libre Franklin Light"/>
              </a:rPr>
              <a:t>-Pink or Red Color After staining</a:t>
            </a:r>
            <a:endParaRPr sz="2600" dirty="0">
              <a:latin typeface="Libre Baskerville" panose="02000000000000000000" pitchFamily="2" charset="0"/>
            </a:endParaRPr>
          </a:p>
        </p:txBody>
      </p:sp>
      <p:cxnSp>
        <p:nvCxnSpPr>
          <p:cNvPr id="326" name="Google Shape;326;p27"/>
          <p:cNvCxnSpPr/>
          <p:nvPr/>
        </p:nvCxnSpPr>
        <p:spPr>
          <a:xfrm rot="-8798">
            <a:off x="81371" y="1765192"/>
            <a:ext cx="7443224" cy="0"/>
          </a:xfrm>
          <a:prstGeom prst="straightConnector1">
            <a:avLst/>
          </a:prstGeom>
          <a:noFill/>
          <a:ln w="38100" cap="flat" cmpd="sng">
            <a:solidFill>
              <a:srgbClr val="FFFFFF"/>
            </a:solidFill>
            <a:prstDash val="solid"/>
            <a:round/>
            <a:headEnd type="none" w="sm" len="sm"/>
            <a:tailEnd type="none" w="sm" len="sm"/>
          </a:ln>
        </p:spPr>
      </p:cxnSp>
      <p:pic>
        <p:nvPicPr>
          <p:cNvPr id="2" name="תמונה 1" descr="תמונה שמכילה טקסט, צילום מסך, עיצוב, קנה מידה&#10;&#10;התיאור נוצר באופן אוטומטי">
            <a:extLst>
              <a:ext uri="{FF2B5EF4-FFF2-40B4-BE49-F238E27FC236}">
                <a16:creationId xmlns:a16="http://schemas.microsoft.com/office/drawing/2014/main" id="{7A740BF9-4E79-6F8C-37E3-C340943A4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10" y="1917313"/>
            <a:ext cx="6855495" cy="4349531"/>
          </a:xfrm>
          <a:prstGeom prst="rect">
            <a:avLst/>
          </a:prstGeom>
        </p:spPr>
      </p:pic>
    </p:spTree>
    <p:extLst>
      <p:ext uri="{BB962C8B-B14F-4D97-AF65-F5344CB8AC3E}">
        <p14:creationId xmlns:p14="http://schemas.microsoft.com/office/powerpoint/2010/main" val="96890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8" name="Google Shape;375;p30">
            <a:extLst>
              <a:ext uri="{FF2B5EF4-FFF2-40B4-BE49-F238E27FC236}">
                <a16:creationId xmlns:a16="http://schemas.microsoft.com/office/drawing/2014/main" id="{3A96474B-41A0-43FF-999D-5ED7FECB6420}"/>
              </a:ext>
            </a:extLst>
          </p:cNvPr>
          <p:cNvPicPr preferRelativeResize="0"/>
          <p:nvPr/>
        </p:nvPicPr>
        <p:blipFill rotWithShape="1">
          <a:blip r:embed="rId3">
            <a:alphaModFix amt="90000"/>
          </a:blip>
          <a:srcRect t="7865" b="7865"/>
          <a:stretch/>
        </p:blipFill>
        <p:spPr>
          <a:xfrm>
            <a:off x="16730" y="0"/>
            <a:ext cx="18288000" cy="10287000"/>
          </a:xfrm>
          <a:prstGeom prst="rect">
            <a:avLst/>
          </a:prstGeom>
          <a:noFill/>
          <a:ln>
            <a:noFill/>
          </a:ln>
        </p:spPr>
      </p:pic>
      <p:sp>
        <p:nvSpPr>
          <p:cNvPr id="281" name="Google Shape;281;p25"/>
          <p:cNvSpPr/>
          <p:nvPr/>
        </p:nvSpPr>
        <p:spPr>
          <a:xfrm>
            <a:off x="9026835" y="1998723"/>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285" name="Google Shape;285;p25"/>
          <p:cNvSpPr/>
          <p:nvPr/>
        </p:nvSpPr>
        <p:spPr>
          <a:xfrm rot="16200000">
            <a:off x="2782199" y="778275"/>
            <a:ext cx="3514571" cy="9078968"/>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txBody>
          <a:bodyPr/>
          <a:lstStyle/>
          <a:p>
            <a:endParaRPr lang="he-IL"/>
          </a:p>
        </p:txBody>
      </p:sp>
      <p:sp>
        <p:nvSpPr>
          <p:cNvPr id="287" name="Google Shape;287;p25"/>
          <p:cNvSpPr txBox="1"/>
          <p:nvPr/>
        </p:nvSpPr>
        <p:spPr>
          <a:xfrm>
            <a:off x="441311" y="4603785"/>
            <a:ext cx="8316055" cy="1911292"/>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3600" dirty="0">
                <a:solidFill>
                  <a:srgbClr val="FFFFFF"/>
                </a:solidFill>
                <a:latin typeface="Libre Baskerville" panose="02000000000000000000" pitchFamily="2" charset="0"/>
                <a:sym typeface="Libre Franklin Light"/>
              </a:rPr>
              <a:t>Gram Positive Vs</a:t>
            </a:r>
          </a:p>
          <a:p>
            <a:pPr marL="0" marR="0" lvl="0" indent="0" algn="l" rtl="0">
              <a:lnSpc>
                <a:spcPct val="115000"/>
              </a:lnSpc>
              <a:spcBef>
                <a:spcPts val="0"/>
              </a:spcBef>
              <a:spcAft>
                <a:spcPts val="0"/>
              </a:spcAft>
              <a:buNone/>
            </a:pPr>
            <a:r>
              <a:rPr lang="en-US" sz="3600" dirty="0">
                <a:solidFill>
                  <a:srgbClr val="FFFFFF"/>
                </a:solidFill>
                <a:latin typeface="Libre Baskerville" panose="02000000000000000000" pitchFamily="2" charset="0"/>
                <a:sym typeface="Libre Franklin Light"/>
              </a:rPr>
              <a:t>                                Gram Negative </a:t>
            </a:r>
          </a:p>
          <a:p>
            <a:pPr marL="0" marR="0" lvl="0" indent="0" algn="l" rtl="0">
              <a:lnSpc>
                <a:spcPct val="115000"/>
              </a:lnSpc>
              <a:spcBef>
                <a:spcPts val="0"/>
              </a:spcBef>
              <a:spcAft>
                <a:spcPts val="0"/>
              </a:spcAft>
              <a:buNone/>
            </a:pPr>
            <a:endParaRPr sz="3600" dirty="0">
              <a:latin typeface="Libre Baskerville" panose="02000000000000000000" pitchFamily="2" charset="0"/>
            </a:endParaRPr>
          </a:p>
        </p:txBody>
      </p:sp>
      <p:sp>
        <p:nvSpPr>
          <p:cNvPr id="2" name="Google Shape;281;p25">
            <a:extLst>
              <a:ext uri="{FF2B5EF4-FFF2-40B4-BE49-F238E27FC236}">
                <a16:creationId xmlns:a16="http://schemas.microsoft.com/office/drawing/2014/main" id="{288FD503-12BB-DA9F-78D7-0CEA2CFCD39A}"/>
              </a:ext>
            </a:extLst>
          </p:cNvPr>
          <p:cNvSpPr/>
          <p:nvPr/>
        </p:nvSpPr>
        <p:spPr>
          <a:xfrm>
            <a:off x="11632875" y="521422"/>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3" name="Google Shape;281;p25">
            <a:extLst>
              <a:ext uri="{FF2B5EF4-FFF2-40B4-BE49-F238E27FC236}">
                <a16:creationId xmlns:a16="http://schemas.microsoft.com/office/drawing/2014/main" id="{9DBED706-EAC8-7316-E8A2-CA80BDDB78BB}"/>
              </a:ext>
            </a:extLst>
          </p:cNvPr>
          <p:cNvSpPr/>
          <p:nvPr/>
        </p:nvSpPr>
        <p:spPr>
          <a:xfrm>
            <a:off x="9078967" y="5143500"/>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4" name="Google Shape;281;p25">
            <a:extLst>
              <a:ext uri="{FF2B5EF4-FFF2-40B4-BE49-F238E27FC236}">
                <a16:creationId xmlns:a16="http://schemas.microsoft.com/office/drawing/2014/main" id="{CE226BE1-58AB-FC42-DB16-A63962F39814}"/>
              </a:ext>
            </a:extLst>
          </p:cNvPr>
          <p:cNvSpPr/>
          <p:nvPr/>
        </p:nvSpPr>
        <p:spPr>
          <a:xfrm>
            <a:off x="11632874" y="3560474"/>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7">
              <a:alphaModFix/>
            </a:blip>
            <a:stretch>
              <a:fillRect l="-11236" r="-11236"/>
            </a:stretch>
          </a:blipFill>
          <a:ln>
            <a:noFill/>
          </a:ln>
        </p:spPr>
        <p:txBody>
          <a:bodyPr/>
          <a:lstStyle/>
          <a:p>
            <a:endParaRPr lang="he-IL"/>
          </a:p>
        </p:txBody>
      </p:sp>
      <p:sp>
        <p:nvSpPr>
          <p:cNvPr id="5" name="Google Shape;281;p25">
            <a:extLst>
              <a:ext uri="{FF2B5EF4-FFF2-40B4-BE49-F238E27FC236}">
                <a16:creationId xmlns:a16="http://schemas.microsoft.com/office/drawing/2014/main" id="{9B8CAC55-5236-1DCE-33A6-401D5024F855}"/>
              </a:ext>
            </a:extLst>
          </p:cNvPr>
          <p:cNvSpPr/>
          <p:nvPr/>
        </p:nvSpPr>
        <p:spPr>
          <a:xfrm>
            <a:off x="11632873" y="6726525"/>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7">
              <a:alphaModFix/>
            </a:blip>
            <a:stretch>
              <a:fillRect l="-11236" r="-11236"/>
            </a:stretch>
          </a:blipFill>
          <a:ln>
            <a:noFill/>
          </a:ln>
        </p:spPr>
        <p:txBody>
          <a:bodyPr/>
          <a:lstStyle/>
          <a:p>
            <a:endParaRPr lang="he-IL"/>
          </a:p>
        </p:txBody>
      </p:sp>
      <p:sp>
        <p:nvSpPr>
          <p:cNvPr id="6" name="Google Shape;281;p25">
            <a:extLst>
              <a:ext uri="{FF2B5EF4-FFF2-40B4-BE49-F238E27FC236}">
                <a16:creationId xmlns:a16="http://schemas.microsoft.com/office/drawing/2014/main" id="{31CE22AC-C372-357C-2908-DC0347240714}"/>
              </a:ext>
            </a:extLst>
          </p:cNvPr>
          <p:cNvSpPr/>
          <p:nvPr/>
        </p:nvSpPr>
        <p:spPr>
          <a:xfrm>
            <a:off x="14238911" y="5198145"/>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8">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7" name="Google Shape;281;p25">
            <a:extLst>
              <a:ext uri="{FF2B5EF4-FFF2-40B4-BE49-F238E27FC236}">
                <a16:creationId xmlns:a16="http://schemas.microsoft.com/office/drawing/2014/main" id="{3E57CEE7-8D3F-D61A-F37E-9F32096D10F1}"/>
              </a:ext>
            </a:extLst>
          </p:cNvPr>
          <p:cNvSpPr/>
          <p:nvPr/>
        </p:nvSpPr>
        <p:spPr>
          <a:xfrm>
            <a:off x="14238910" y="2083172"/>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9" name="Google Shape;87;p13">
            <a:extLst>
              <a:ext uri="{FF2B5EF4-FFF2-40B4-BE49-F238E27FC236}">
                <a16:creationId xmlns:a16="http://schemas.microsoft.com/office/drawing/2014/main" id="{C2E261D1-4AC2-0B55-8C54-CB413680CE0E}"/>
              </a:ext>
            </a:extLst>
          </p:cNvPr>
          <p:cNvSpPr/>
          <p:nvPr/>
        </p:nvSpPr>
        <p:spPr>
          <a:xfrm>
            <a:off x="11573257" y="6726525"/>
            <a:ext cx="3496311" cy="2954603"/>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10">
              <a:extLst>
                <a:ext uri="{28A0092B-C50C-407E-A947-70E740481C1C}">
                  <a14:useLocalDpi xmlns:a14="http://schemas.microsoft.com/office/drawing/2010/main" val="0"/>
                </a:ext>
              </a:extLst>
            </a:blip>
            <a:srcRect/>
            <a:stretch>
              <a:fillRect/>
            </a:stretch>
          </a:blipFill>
          <a:ln>
            <a:noFill/>
          </a:ln>
        </p:spPr>
        <p:txBody>
          <a:bodyPr/>
          <a:lstStyle/>
          <a:p>
            <a:endParaRPr lang="he-IL" dirty="0">
              <a:latin typeface="Libre Baskerville" panose="02000000000000000000" pitchFamily="2" charset="0"/>
            </a:endParaRPr>
          </a:p>
        </p:txBody>
      </p:sp>
      <p:sp>
        <p:nvSpPr>
          <p:cNvPr id="10" name="Google Shape;88;p13">
            <a:extLst>
              <a:ext uri="{FF2B5EF4-FFF2-40B4-BE49-F238E27FC236}">
                <a16:creationId xmlns:a16="http://schemas.microsoft.com/office/drawing/2014/main" id="{1915B05D-DD65-8ECF-6AE9-4EB3E7CFCE28}"/>
              </a:ext>
            </a:extLst>
          </p:cNvPr>
          <p:cNvSpPr/>
          <p:nvPr/>
        </p:nvSpPr>
        <p:spPr>
          <a:xfrm>
            <a:off x="11573257" y="3560473"/>
            <a:ext cx="3226841" cy="3005681"/>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11">
              <a:extLst>
                <a:ext uri="{28A0092B-C50C-407E-A947-70E740481C1C}">
                  <a14:useLocalDpi xmlns:a14="http://schemas.microsoft.com/office/drawing/2010/main" val="0"/>
                </a:ext>
              </a:extLst>
            </a:blip>
            <a:srcRect/>
            <a:stretch>
              <a:fillRect/>
            </a:stretch>
          </a:blipFill>
          <a:ln>
            <a:noFill/>
          </a:ln>
        </p:spPr>
        <p:txBody>
          <a:bodyPr/>
          <a:lstStyle/>
          <a:p>
            <a:endParaRPr lang="he-IL"/>
          </a:p>
        </p:txBody>
      </p:sp>
    </p:spTree>
    <p:extLst>
      <p:ext uri="{BB962C8B-B14F-4D97-AF65-F5344CB8AC3E}">
        <p14:creationId xmlns:p14="http://schemas.microsoft.com/office/powerpoint/2010/main" val="391198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305"/>
        <p:cNvGrpSpPr/>
        <p:nvPr/>
      </p:nvGrpSpPr>
      <p:grpSpPr>
        <a:xfrm>
          <a:off x="0" y="0"/>
          <a:ext cx="0" cy="0"/>
          <a:chOff x="0" y="0"/>
          <a:chExt cx="0" cy="0"/>
        </a:xfrm>
      </p:grpSpPr>
      <p:pic>
        <p:nvPicPr>
          <p:cNvPr id="306" name="Google Shape;306;p27"/>
          <p:cNvPicPr preferRelativeResize="0"/>
          <p:nvPr/>
        </p:nvPicPr>
        <p:blipFill rotWithShape="1">
          <a:blip r:embed="rId3">
            <a:alphaModFix amt="70000"/>
          </a:blip>
          <a:srcRect t="7865" b="7865"/>
          <a:stretch/>
        </p:blipFill>
        <p:spPr>
          <a:xfrm>
            <a:off x="81383" y="-82640"/>
            <a:ext cx="18288000" cy="10287000"/>
          </a:xfrm>
          <a:prstGeom prst="rect">
            <a:avLst/>
          </a:prstGeom>
          <a:noFill/>
          <a:ln>
            <a:noFill/>
          </a:ln>
        </p:spPr>
      </p:pic>
      <p:grpSp>
        <p:nvGrpSpPr>
          <p:cNvPr id="307" name="Google Shape;307;p27"/>
          <p:cNvGrpSpPr/>
          <p:nvPr/>
        </p:nvGrpSpPr>
        <p:grpSpPr>
          <a:xfrm>
            <a:off x="8635921" y="-1304429"/>
            <a:ext cx="13205359" cy="12122106"/>
            <a:chOff x="0" y="-47625"/>
            <a:chExt cx="812800" cy="746125"/>
          </a:xfrm>
        </p:grpSpPr>
        <p:sp>
          <p:nvSpPr>
            <p:cNvPr id="308" name="Google Shape;308;p2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14E97"/>
            </a:solidFill>
            <a:ln>
              <a:noFill/>
            </a:ln>
          </p:spPr>
          <p:txBody>
            <a:bodyPr/>
            <a:lstStyle/>
            <a:p>
              <a:endParaRPr lang="he-IL"/>
            </a:p>
          </p:txBody>
        </p:sp>
        <p:sp>
          <p:nvSpPr>
            <p:cNvPr id="309" name="Google Shape;309;p2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313" name="Google Shape;313;p27"/>
          <p:cNvSpPr txBox="1"/>
          <p:nvPr/>
        </p:nvSpPr>
        <p:spPr>
          <a:xfrm>
            <a:off x="388533" y="196495"/>
            <a:ext cx="6828900" cy="10155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dirty="0">
                <a:solidFill>
                  <a:srgbClr val="FFFFFF"/>
                </a:solidFill>
                <a:latin typeface="Libre Baskerville" panose="02000000000000000000" pitchFamily="2" charset="0"/>
                <a:ea typeface="Libre Baskerville"/>
                <a:cs typeface="Libre Baskerville"/>
                <a:sym typeface="Libre Baskerville"/>
              </a:rPr>
              <a:t>5 Main Shapes</a:t>
            </a:r>
            <a:endParaRPr dirty="0">
              <a:latin typeface="Libre Baskerville" panose="02000000000000000000" pitchFamily="2" charset="0"/>
            </a:endParaRPr>
          </a:p>
        </p:txBody>
      </p:sp>
      <p:grpSp>
        <p:nvGrpSpPr>
          <p:cNvPr id="319" name="Google Shape;319;p27"/>
          <p:cNvGrpSpPr/>
          <p:nvPr/>
        </p:nvGrpSpPr>
        <p:grpSpPr>
          <a:xfrm>
            <a:off x="6963831" y="-113221"/>
            <a:ext cx="10013607" cy="5775756"/>
            <a:chOff x="0" y="-47625"/>
            <a:chExt cx="812800" cy="860425"/>
          </a:xfrm>
        </p:grpSpPr>
        <p:sp>
          <p:nvSpPr>
            <p:cNvPr id="320" name="Google Shape;320;p27"/>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txBody>
            <a:bodyPr/>
            <a:lstStyle/>
            <a:p>
              <a:endParaRPr lang="he-IL"/>
            </a:p>
          </p:txBody>
        </p:sp>
        <p:sp>
          <p:nvSpPr>
            <p:cNvPr id="321" name="Google Shape;32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cxnSp>
        <p:nvCxnSpPr>
          <p:cNvPr id="326" name="Google Shape;326;p27"/>
          <p:cNvCxnSpPr>
            <a:cxnSpLocks/>
          </p:cNvCxnSpPr>
          <p:nvPr/>
        </p:nvCxnSpPr>
        <p:spPr>
          <a:xfrm>
            <a:off x="81383" y="1774716"/>
            <a:ext cx="6098191" cy="1"/>
          </a:xfrm>
          <a:prstGeom prst="straightConnector1">
            <a:avLst/>
          </a:prstGeom>
          <a:noFill/>
          <a:ln w="38100" cap="flat" cmpd="sng">
            <a:solidFill>
              <a:srgbClr val="FFFFFF"/>
            </a:solidFill>
            <a:prstDash val="solid"/>
            <a:round/>
            <a:headEnd type="none" w="sm" len="sm"/>
            <a:tailEnd type="none" w="sm" len="sm"/>
          </a:ln>
        </p:spPr>
      </p:cxnSp>
      <p:grpSp>
        <p:nvGrpSpPr>
          <p:cNvPr id="8" name="Google Shape;319;p27">
            <a:extLst>
              <a:ext uri="{FF2B5EF4-FFF2-40B4-BE49-F238E27FC236}">
                <a16:creationId xmlns:a16="http://schemas.microsoft.com/office/drawing/2014/main" id="{5222BB22-698C-4F9E-0AF5-1ACF2D9B400E}"/>
              </a:ext>
            </a:extLst>
          </p:cNvPr>
          <p:cNvGrpSpPr/>
          <p:nvPr/>
        </p:nvGrpSpPr>
        <p:grpSpPr>
          <a:xfrm>
            <a:off x="4974126" y="1985780"/>
            <a:ext cx="10013607" cy="5775756"/>
            <a:chOff x="0" y="-47625"/>
            <a:chExt cx="812800" cy="860425"/>
          </a:xfrm>
        </p:grpSpPr>
        <p:sp>
          <p:nvSpPr>
            <p:cNvPr id="9" name="Google Shape;320;p27">
              <a:extLst>
                <a:ext uri="{FF2B5EF4-FFF2-40B4-BE49-F238E27FC236}">
                  <a16:creationId xmlns:a16="http://schemas.microsoft.com/office/drawing/2014/main" id="{D18BA020-9E92-437B-4128-1F2F98A4B0E0}"/>
                </a:ext>
              </a:extLst>
            </p:cNvPr>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txBody>
            <a:bodyPr/>
            <a:lstStyle/>
            <a:p>
              <a:endParaRPr lang="he-IL"/>
            </a:p>
          </p:txBody>
        </p:sp>
        <p:sp>
          <p:nvSpPr>
            <p:cNvPr id="10" name="Google Shape;321;p27">
              <a:extLst>
                <a:ext uri="{FF2B5EF4-FFF2-40B4-BE49-F238E27FC236}">
                  <a16:creationId xmlns:a16="http://schemas.microsoft.com/office/drawing/2014/main" id="{1CCEF610-E3D7-6037-4D70-E444F5F5877C}"/>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11" name="Google Shape;319;p27">
            <a:extLst>
              <a:ext uri="{FF2B5EF4-FFF2-40B4-BE49-F238E27FC236}">
                <a16:creationId xmlns:a16="http://schemas.microsoft.com/office/drawing/2014/main" id="{40FF13FE-8F23-3CD8-967D-4C28B9E3A499}"/>
              </a:ext>
            </a:extLst>
          </p:cNvPr>
          <p:cNvGrpSpPr/>
          <p:nvPr/>
        </p:nvGrpSpPr>
        <p:grpSpPr>
          <a:xfrm>
            <a:off x="7122309" y="3824158"/>
            <a:ext cx="10013607" cy="5775756"/>
            <a:chOff x="0" y="-47625"/>
            <a:chExt cx="812800" cy="860425"/>
          </a:xfrm>
        </p:grpSpPr>
        <p:sp>
          <p:nvSpPr>
            <p:cNvPr id="12" name="Google Shape;320;p27">
              <a:extLst>
                <a:ext uri="{FF2B5EF4-FFF2-40B4-BE49-F238E27FC236}">
                  <a16:creationId xmlns:a16="http://schemas.microsoft.com/office/drawing/2014/main" id="{95F5B82D-86FC-41E0-9906-D76D7D7067F9}"/>
                </a:ext>
              </a:extLst>
            </p:cNvPr>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txBody>
            <a:bodyPr/>
            <a:lstStyle/>
            <a:p>
              <a:endParaRPr lang="he-IL"/>
            </a:p>
          </p:txBody>
        </p:sp>
        <p:sp>
          <p:nvSpPr>
            <p:cNvPr id="13" name="Google Shape;321;p27">
              <a:extLst>
                <a:ext uri="{FF2B5EF4-FFF2-40B4-BE49-F238E27FC236}">
                  <a16:creationId xmlns:a16="http://schemas.microsoft.com/office/drawing/2014/main" id="{4E80BC97-C46C-974A-DB24-5C887ED920F1}"/>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14" name="Google Shape;319;p27">
            <a:extLst>
              <a:ext uri="{FF2B5EF4-FFF2-40B4-BE49-F238E27FC236}">
                <a16:creationId xmlns:a16="http://schemas.microsoft.com/office/drawing/2014/main" id="{79EE2C0C-2613-3DEE-8E73-6339D56B6612}"/>
              </a:ext>
            </a:extLst>
          </p:cNvPr>
          <p:cNvGrpSpPr/>
          <p:nvPr/>
        </p:nvGrpSpPr>
        <p:grpSpPr>
          <a:xfrm>
            <a:off x="5018308" y="5656924"/>
            <a:ext cx="10013607" cy="5775756"/>
            <a:chOff x="0" y="-47625"/>
            <a:chExt cx="812800" cy="860425"/>
          </a:xfrm>
        </p:grpSpPr>
        <p:sp>
          <p:nvSpPr>
            <p:cNvPr id="15" name="Google Shape;320;p27">
              <a:extLst>
                <a:ext uri="{FF2B5EF4-FFF2-40B4-BE49-F238E27FC236}">
                  <a16:creationId xmlns:a16="http://schemas.microsoft.com/office/drawing/2014/main" id="{3CA3651C-AE1F-7323-0788-5841DB3E276E}"/>
                </a:ext>
              </a:extLst>
            </p:cNvPr>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txBody>
            <a:bodyPr/>
            <a:lstStyle/>
            <a:p>
              <a:endParaRPr lang="he-IL"/>
            </a:p>
          </p:txBody>
        </p:sp>
        <p:sp>
          <p:nvSpPr>
            <p:cNvPr id="16" name="Google Shape;321;p27">
              <a:extLst>
                <a:ext uri="{FF2B5EF4-FFF2-40B4-BE49-F238E27FC236}">
                  <a16:creationId xmlns:a16="http://schemas.microsoft.com/office/drawing/2014/main" id="{5394B937-EDC1-EF9A-A757-491AEB26ECF2}"/>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grpSp>
        <p:nvGrpSpPr>
          <p:cNvPr id="17" name="Google Shape;319;p27">
            <a:extLst>
              <a:ext uri="{FF2B5EF4-FFF2-40B4-BE49-F238E27FC236}">
                <a16:creationId xmlns:a16="http://schemas.microsoft.com/office/drawing/2014/main" id="{D0E9D957-4614-794C-BEA8-DECEFF0747A5}"/>
              </a:ext>
            </a:extLst>
          </p:cNvPr>
          <p:cNvGrpSpPr/>
          <p:nvPr/>
        </p:nvGrpSpPr>
        <p:grpSpPr>
          <a:xfrm>
            <a:off x="8274393" y="7567224"/>
            <a:ext cx="10013607" cy="5775756"/>
            <a:chOff x="0" y="-47625"/>
            <a:chExt cx="812800" cy="860425"/>
          </a:xfrm>
        </p:grpSpPr>
        <p:sp>
          <p:nvSpPr>
            <p:cNvPr id="18" name="Google Shape;320;p27">
              <a:extLst>
                <a:ext uri="{FF2B5EF4-FFF2-40B4-BE49-F238E27FC236}">
                  <a16:creationId xmlns:a16="http://schemas.microsoft.com/office/drawing/2014/main" id="{A0B2E9BD-05D4-CD1E-D1FB-95C5B54F3221}"/>
                </a:ext>
              </a:extLst>
            </p:cNvPr>
            <p:cNvSpPr/>
            <p:nvPr/>
          </p:nvSpPr>
          <p:spPr>
            <a:xfrm>
              <a:off x="0" y="0"/>
              <a:ext cx="812800" cy="201199"/>
            </a:xfrm>
            <a:custGeom>
              <a:avLst/>
              <a:gdLst/>
              <a:ahLst/>
              <a:cxnLst/>
              <a:rect l="l" t="t" r="r" b="b"/>
              <a:pathLst>
                <a:path w="812800" h="201199" extrusionOk="0">
                  <a:moveTo>
                    <a:pt x="0" y="0"/>
                  </a:moveTo>
                  <a:lnTo>
                    <a:pt x="812800" y="0"/>
                  </a:lnTo>
                  <a:lnTo>
                    <a:pt x="812800" y="201199"/>
                  </a:lnTo>
                  <a:lnTo>
                    <a:pt x="0" y="201199"/>
                  </a:lnTo>
                  <a:close/>
                </a:path>
              </a:pathLst>
            </a:custGeom>
            <a:solidFill>
              <a:srgbClr val="2994E5"/>
            </a:solidFill>
            <a:ln>
              <a:noFill/>
            </a:ln>
          </p:spPr>
          <p:txBody>
            <a:bodyPr/>
            <a:lstStyle/>
            <a:p>
              <a:endParaRPr lang="he-IL"/>
            </a:p>
          </p:txBody>
        </p:sp>
        <p:sp>
          <p:nvSpPr>
            <p:cNvPr id="19" name="Google Shape;321;p27">
              <a:extLst>
                <a:ext uri="{FF2B5EF4-FFF2-40B4-BE49-F238E27FC236}">
                  <a16:creationId xmlns:a16="http://schemas.microsoft.com/office/drawing/2014/main" id="{8AC0C03F-15CB-A9FD-CE88-07EE236CA2A0}"/>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20" name="Google Shape;324;p27">
            <a:extLst>
              <a:ext uri="{FF2B5EF4-FFF2-40B4-BE49-F238E27FC236}">
                <a16:creationId xmlns:a16="http://schemas.microsoft.com/office/drawing/2014/main" id="{BEC7103B-8FC0-CEA4-911B-8CCE408E9479}"/>
              </a:ext>
            </a:extLst>
          </p:cNvPr>
          <p:cNvSpPr txBox="1"/>
          <p:nvPr/>
        </p:nvSpPr>
        <p:spPr>
          <a:xfrm>
            <a:off x="7207810" y="536316"/>
            <a:ext cx="1999328"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Cocci-</a:t>
            </a:r>
            <a:endParaRPr dirty="0">
              <a:latin typeface="Libre Baskerville" panose="02000000000000000000" pitchFamily="2" charset="0"/>
            </a:endParaRPr>
          </a:p>
        </p:txBody>
      </p:sp>
      <p:sp>
        <p:nvSpPr>
          <p:cNvPr id="21" name="Google Shape;324;p27">
            <a:extLst>
              <a:ext uri="{FF2B5EF4-FFF2-40B4-BE49-F238E27FC236}">
                <a16:creationId xmlns:a16="http://schemas.microsoft.com/office/drawing/2014/main" id="{05FD185A-A0FE-2763-672E-4225185AC247}"/>
              </a:ext>
            </a:extLst>
          </p:cNvPr>
          <p:cNvSpPr txBox="1"/>
          <p:nvPr/>
        </p:nvSpPr>
        <p:spPr>
          <a:xfrm>
            <a:off x="5252054" y="2576348"/>
            <a:ext cx="1991922"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Bacilli-</a:t>
            </a:r>
            <a:endParaRPr dirty="0">
              <a:latin typeface="Libre Baskerville" panose="02000000000000000000" pitchFamily="2" charset="0"/>
            </a:endParaRPr>
          </a:p>
        </p:txBody>
      </p:sp>
      <p:sp>
        <p:nvSpPr>
          <p:cNvPr id="22" name="Google Shape;324;p27">
            <a:extLst>
              <a:ext uri="{FF2B5EF4-FFF2-40B4-BE49-F238E27FC236}">
                <a16:creationId xmlns:a16="http://schemas.microsoft.com/office/drawing/2014/main" id="{D71118E6-0396-4327-7B8D-B8B311ED1678}"/>
              </a:ext>
            </a:extLst>
          </p:cNvPr>
          <p:cNvSpPr txBox="1"/>
          <p:nvPr/>
        </p:nvSpPr>
        <p:spPr>
          <a:xfrm>
            <a:off x="7573731" y="4484493"/>
            <a:ext cx="3998656"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Spirilla-</a:t>
            </a:r>
            <a:endParaRPr dirty="0">
              <a:latin typeface="Libre Baskerville" panose="02000000000000000000" pitchFamily="2" charset="0"/>
            </a:endParaRPr>
          </a:p>
        </p:txBody>
      </p:sp>
      <p:sp>
        <p:nvSpPr>
          <p:cNvPr id="23" name="Google Shape;324;p27">
            <a:extLst>
              <a:ext uri="{FF2B5EF4-FFF2-40B4-BE49-F238E27FC236}">
                <a16:creationId xmlns:a16="http://schemas.microsoft.com/office/drawing/2014/main" id="{F0C5F538-3F40-592C-E161-280FDB0ABE9F}"/>
              </a:ext>
            </a:extLst>
          </p:cNvPr>
          <p:cNvSpPr txBox="1"/>
          <p:nvPr/>
        </p:nvSpPr>
        <p:spPr>
          <a:xfrm>
            <a:off x="5420177" y="6371847"/>
            <a:ext cx="2063660"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Vibrio</a:t>
            </a:r>
            <a:r>
              <a:rPr lang="he-IL" sz="3200" dirty="0">
                <a:solidFill>
                  <a:srgbClr val="FFFFFF"/>
                </a:solidFill>
                <a:latin typeface="Libre Baskerville" panose="02000000000000000000" pitchFamily="2" charset="0"/>
                <a:sym typeface="Libre Baskerville"/>
              </a:rPr>
              <a:t>’</a:t>
            </a:r>
            <a:r>
              <a:rPr lang="en-US" sz="3200" dirty="0">
                <a:solidFill>
                  <a:srgbClr val="FFFFFF"/>
                </a:solidFill>
                <a:latin typeface="Libre Baskerville" panose="02000000000000000000" pitchFamily="2" charset="0"/>
                <a:sym typeface="Libre Baskerville"/>
              </a:rPr>
              <a:t>s-</a:t>
            </a:r>
            <a:endParaRPr dirty="0">
              <a:latin typeface="Libre Baskerville" panose="02000000000000000000" pitchFamily="2" charset="0"/>
            </a:endParaRPr>
          </a:p>
        </p:txBody>
      </p:sp>
      <p:sp>
        <p:nvSpPr>
          <p:cNvPr id="24" name="Google Shape;324;p27">
            <a:extLst>
              <a:ext uri="{FF2B5EF4-FFF2-40B4-BE49-F238E27FC236}">
                <a16:creationId xmlns:a16="http://schemas.microsoft.com/office/drawing/2014/main" id="{8F05A667-0826-2B0F-D212-A963AFCA3BE8}"/>
              </a:ext>
            </a:extLst>
          </p:cNvPr>
          <p:cNvSpPr txBox="1"/>
          <p:nvPr/>
        </p:nvSpPr>
        <p:spPr>
          <a:xfrm>
            <a:off x="8407325" y="8261882"/>
            <a:ext cx="2499111" cy="55399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dirty="0">
                <a:solidFill>
                  <a:srgbClr val="FFFFFF"/>
                </a:solidFill>
                <a:latin typeface="Libre Baskerville" panose="02000000000000000000" pitchFamily="2" charset="0"/>
                <a:sym typeface="Libre Baskerville"/>
              </a:rPr>
              <a:t>Spirochetes-</a:t>
            </a:r>
            <a:endParaRPr lang="en-US" sz="3000" dirty="0">
              <a:latin typeface="Libre Baskerville" panose="02000000000000000000" pitchFamily="2" charset="0"/>
            </a:endParaRPr>
          </a:p>
        </p:txBody>
      </p:sp>
      <p:sp>
        <p:nvSpPr>
          <p:cNvPr id="25" name="Google Shape;324;p27">
            <a:extLst>
              <a:ext uri="{FF2B5EF4-FFF2-40B4-BE49-F238E27FC236}">
                <a16:creationId xmlns:a16="http://schemas.microsoft.com/office/drawing/2014/main" id="{8D5C4CBD-C95D-B1C0-ABE4-7A9D78DDAD01}"/>
              </a:ext>
            </a:extLst>
          </p:cNvPr>
          <p:cNvSpPr txBox="1"/>
          <p:nvPr/>
        </p:nvSpPr>
        <p:spPr>
          <a:xfrm>
            <a:off x="8889523" y="452213"/>
            <a:ext cx="7716595"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effectLst/>
                <a:latin typeface="Libre Baskerville" panose="02000000000000000000" pitchFamily="2" charset="0"/>
                <a:ea typeface="Calibri" panose="020F0502020204030204" pitchFamily="34" charset="0"/>
              </a:rPr>
              <a:t>These are spherical bacteria that can exist singly or in clusters. </a:t>
            </a:r>
            <a:endParaRPr sz="2400" dirty="0">
              <a:solidFill>
                <a:schemeClr val="bg1"/>
              </a:solidFill>
              <a:latin typeface="Libre Baskerville" panose="02000000000000000000" pitchFamily="2" charset="0"/>
            </a:endParaRPr>
          </a:p>
        </p:txBody>
      </p:sp>
      <p:sp>
        <p:nvSpPr>
          <p:cNvPr id="28" name="Google Shape;324;p27">
            <a:extLst>
              <a:ext uri="{FF2B5EF4-FFF2-40B4-BE49-F238E27FC236}">
                <a16:creationId xmlns:a16="http://schemas.microsoft.com/office/drawing/2014/main" id="{2C70CAF4-4DC2-56DD-C57F-3771D5D65D33}"/>
              </a:ext>
            </a:extLst>
          </p:cNvPr>
          <p:cNvSpPr txBox="1"/>
          <p:nvPr/>
        </p:nvSpPr>
        <p:spPr>
          <a:xfrm>
            <a:off x="6835051" y="2497039"/>
            <a:ext cx="7716595"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effectLst/>
                <a:latin typeface="Libre Baskerville" panose="02000000000000000000" pitchFamily="2" charset="0"/>
                <a:ea typeface="Calibri" panose="020F0502020204030204" pitchFamily="34" charset="0"/>
              </a:rPr>
              <a:t> These are rod-shaped bacteria that can be found singly or in chains. </a:t>
            </a:r>
            <a:endParaRPr sz="2400" dirty="0">
              <a:solidFill>
                <a:schemeClr val="bg1"/>
              </a:solidFill>
              <a:latin typeface="Libre Baskerville" panose="02000000000000000000" pitchFamily="2" charset="0"/>
            </a:endParaRPr>
          </a:p>
        </p:txBody>
      </p:sp>
      <p:sp>
        <p:nvSpPr>
          <p:cNvPr id="29" name="Google Shape;324;p27">
            <a:extLst>
              <a:ext uri="{FF2B5EF4-FFF2-40B4-BE49-F238E27FC236}">
                <a16:creationId xmlns:a16="http://schemas.microsoft.com/office/drawing/2014/main" id="{540CA377-6F98-2E85-A083-9312DEE99C3D}"/>
              </a:ext>
            </a:extLst>
          </p:cNvPr>
          <p:cNvSpPr txBox="1"/>
          <p:nvPr/>
        </p:nvSpPr>
        <p:spPr>
          <a:xfrm>
            <a:off x="9341963" y="4428604"/>
            <a:ext cx="7716595"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effectLst/>
                <a:latin typeface="Libre Baskerville" panose="02000000000000000000" pitchFamily="2" charset="0"/>
                <a:ea typeface="Calibri" panose="020F0502020204030204" pitchFamily="34" charset="0"/>
              </a:rPr>
              <a:t>These are spiral-shaped bacteria that can be found singly or in chains. </a:t>
            </a:r>
            <a:endParaRPr sz="2400" dirty="0">
              <a:solidFill>
                <a:schemeClr val="bg1"/>
              </a:solidFill>
              <a:latin typeface="Libre Baskerville" panose="02000000000000000000" pitchFamily="2" charset="0"/>
            </a:endParaRPr>
          </a:p>
        </p:txBody>
      </p:sp>
      <p:sp>
        <p:nvSpPr>
          <p:cNvPr id="30" name="Google Shape;324;p27">
            <a:extLst>
              <a:ext uri="{FF2B5EF4-FFF2-40B4-BE49-F238E27FC236}">
                <a16:creationId xmlns:a16="http://schemas.microsoft.com/office/drawing/2014/main" id="{A2F9391B-C1A9-7246-676B-2B583F65E83C}"/>
              </a:ext>
            </a:extLst>
          </p:cNvPr>
          <p:cNvSpPr txBox="1"/>
          <p:nvPr/>
        </p:nvSpPr>
        <p:spPr>
          <a:xfrm>
            <a:off x="7411224" y="6219771"/>
            <a:ext cx="7716595"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effectLst/>
                <a:latin typeface="Libre Baskerville" panose="02000000000000000000" pitchFamily="2" charset="0"/>
                <a:ea typeface="Calibri" panose="020F0502020204030204" pitchFamily="34" charset="0"/>
              </a:rPr>
              <a:t>These are comma-shaped bacteria that are typically found singly. </a:t>
            </a:r>
            <a:endParaRPr sz="2400" dirty="0">
              <a:solidFill>
                <a:schemeClr val="bg1"/>
              </a:solidFill>
              <a:latin typeface="Libre Baskerville" panose="02000000000000000000" pitchFamily="2" charset="0"/>
            </a:endParaRPr>
          </a:p>
        </p:txBody>
      </p:sp>
      <p:sp>
        <p:nvSpPr>
          <p:cNvPr id="31" name="Google Shape;324;p27">
            <a:extLst>
              <a:ext uri="{FF2B5EF4-FFF2-40B4-BE49-F238E27FC236}">
                <a16:creationId xmlns:a16="http://schemas.microsoft.com/office/drawing/2014/main" id="{A356086A-5068-A411-DF31-EAC4A75200AD}"/>
              </a:ext>
            </a:extLst>
          </p:cNvPr>
          <p:cNvSpPr txBox="1"/>
          <p:nvPr/>
        </p:nvSpPr>
        <p:spPr>
          <a:xfrm>
            <a:off x="10975878" y="8177494"/>
            <a:ext cx="7716595" cy="81253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200" dirty="0">
                <a:solidFill>
                  <a:schemeClr val="bg1"/>
                </a:solidFill>
                <a:effectLst/>
                <a:latin typeface="Libre Baskerville" panose="02000000000000000000" pitchFamily="2" charset="0"/>
                <a:ea typeface="Calibri" panose="020F0502020204030204" pitchFamily="34" charset="0"/>
              </a:rPr>
              <a:t>These are corkscrew-shaped bacteria that can be found singly</a:t>
            </a:r>
            <a:endParaRPr sz="2200" dirty="0">
              <a:solidFill>
                <a:schemeClr val="bg1"/>
              </a:solidFill>
              <a:latin typeface="Libre Baskerville" panose="02000000000000000000" pitchFamily="2" charset="0"/>
            </a:endParaRPr>
          </a:p>
        </p:txBody>
      </p:sp>
    </p:spTree>
    <p:extLst>
      <p:ext uri="{BB962C8B-B14F-4D97-AF65-F5344CB8AC3E}">
        <p14:creationId xmlns:p14="http://schemas.microsoft.com/office/powerpoint/2010/main" val="129558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8" name="Google Shape;375;p30">
            <a:extLst>
              <a:ext uri="{FF2B5EF4-FFF2-40B4-BE49-F238E27FC236}">
                <a16:creationId xmlns:a16="http://schemas.microsoft.com/office/drawing/2014/main" id="{3A96474B-41A0-43FF-999D-5ED7FECB6420}"/>
              </a:ext>
            </a:extLst>
          </p:cNvPr>
          <p:cNvPicPr preferRelativeResize="0"/>
          <p:nvPr/>
        </p:nvPicPr>
        <p:blipFill rotWithShape="1">
          <a:blip r:embed="rId3">
            <a:alphaModFix amt="90000"/>
          </a:blip>
          <a:srcRect t="7865" b="7865"/>
          <a:stretch/>
        </p:blipFill>
        <p:spPr>
          <a:xfrm>
            <a:off x="-39073" y="23785"/>
            <a:ext cx="18288000" cy="10287000"/>
          </a:xfrm>
          <a:prstGeom prst="rect">
            <a:avLst/>
          </a:prstGeom>
          <a:noFill/>
          <a:ln>
            <a:noFill/>
          </a:ln>
        </p:spPr>
      </p:pic>
      <p:sp>
        <p:nvSpPr>
          <p:cNvPr id="281" name="Google Shape;281;p25"/>
          <p:cNvSpPr/>
          <p:nvPr/>
        </p:nvSpPr>
        <p:spPr>
          <a:xfrm>
            <a:off x="8938405" y="1848249"/>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285" name="Google Shape;285;p25"/>
          <p:cNvSpPr/>
          <p:nvPr/>
        </p:nvSpPr>
        <p:spPr>
          <a:xfrm rot="16200000">
            <a:off x="2693769" y="627801"/>
            <a:ext cx="3514571" cy="9078968"/>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txBody>
          <a:bodyPr/>
          <a:lstStyle/>
          <a:p>
            <a:endParaRPr lang="he-IL"/>
          </a:p>
        </p:txBody>
      </p:sp>
      <p:sp>
        <p:nvSpPr>
          <p:cNvPr id="287" name="Google Shape;287;p25"/>
          <p:cNvSpPr txBox="1"/>
          <p:nvPr/>
        </p:nvSpPr>
        <p:spPr>
          <a:xfrm>
            <a:off x="734101" y="4497963"/>
            <a:ext cx="8316055" cy="778675"/>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4400" dirty="0">
                <a:solidFill>
                  <a:srgbClr val="FFFFFF"/>
                </a:solidFill>
                <a:latin typeface="Libre Baskerville" panose="02000000000000000000" pitchFamily="2" charset="0"/>
                <a:sym typeface="Libre Franklin Light"/>
              </a:rPr>
              <a:t>Bacteria Shapes</a:t>
            </a:r>
            <a:endParaRPr sz="4400" dirty="0">
              <a:latin typeface="Libre Baskerville" panose="02000000000000000000" pitchFamily="2" charset="0"/>
            </a:endParaRPr>
          </a:p>
        </p:txBody>
      </p:sp>
      <p:sp>
        <p:nvSpPr>
          <p:cNvPr id="2" name="Google Shape;281;p25">
            <a:extLst>
              <a:ext uri="{FF2B5EF4-FFF2-40B4-BE49-F238E27FC236}">
                <a16:creationId xmlns:a16="http://schemas.microsoft.com/office/drawing/2014/main" id="{288FD503-12BB-DA9F-78D7-0CEA2CFCD39A}"/>
              </a:ext>
            </a:extLst>
          </p:cNvPr>
          <p:cNvSpPr/>
          <p:nvPr/>
        </p:nvSpPr>
        <p:spPr>
          <a:xfrm>
            <a:off x="11544445" y="370948"/>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3" name="Google Shape;281;p25">
            <a:extLst>
              <a:ext uri="{FF2B5EF4-FFF2-40B4-BE49-F238E27FC236}">
                <a16:creationId xmlns:a16="http://schemas.microsoft.com/office/drawing/2014/main" id="{9DBED706-EAC8-7316-E8A2-CA80BDDB78BB}"/>
              </a:ext>
            </a:extLst>
          </p:cNvPr>
          <p:cNvSpPr/>
          <p:nvPr/>
        </p:nvSpPr>
        <p:spPr>
          <a:xfrm>
            <a:off x="8990537" y="4993026"/>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4" name="Google Shape;281;p25">
            <a:extLst>
              <a:ext uri="{FF2B5EF4-FFF2-40B4-BE49-F238E27FC236}">
                <a16:creationId xmlns:a16="http://schemas.microsoft.com/office/drawing/2014/main" id="{CE226BE1-58AB-FC42-DB16-A63962F39814}"/>
              </a:ext>
            </a:extLst>
          </p:cNvPr>
          <p:cNvSpPr/>
          <p:nvPr/>
        </p:nvSpPr>
        <p:spPr>
          <a:xfrm>
            <a:off x="11544444" y="3410000"/>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7">
              <a:alphaModFix/>
            </a:blip>
            <a:stretch>
              <a:fillRect l="-11236" r="-11236"/>
            </a:stretch>
          </a:blipFill>
          <a:ln>
            <a:noFill/>
          </a:ln>
        </p:spPr>
        <p:txBody>
          <a:bodyPr/>
          <a:lstStyle/>
          <a:p>
            <a:endParaRPr lang="he-IL"/>
          </a:p>
        </p:txBody>
      </p:sp>
      <p:sp>
        <p:nvSpPr>
          <p:cNvPr id="5" name="Google Shape;281;p25">
            <a:extLst>
              <a:ext uri="{FF2B5EF4-FFF2-40B4-BE49-F238E27FC236}">
                <a16:creationId xmlns:a16="http://schemas.microsoft.com/office/drawing/2014/main" id="{9B8CAC55-5236-1DCE-33A6-401D5024F855}"/>
              </a:ext>
            </a:extLst>
          </p:cNvPr>
          <p:cNvSpPr/>
          <p:nvPr/>
        </p:nvSpPr>
        <p:spPr>
          <a:xfrm>
            <a:off x="11544443" y="6576051"/>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7">
              <a:alphaModFix/>
            </a:blip>
            <a:stretch>
              <a:fillRect l="-11236" r="-11236"/>
            </a:stretch>
          </a:blipFill>
          <a:ln>
            <a:noFill/>
          </a:ln>
        </p:spPr>
        <p:txBody>
          <a:bodyPr/>
          <a:lstStyle/>
          <a:p>
            <a:endParaRPr lang="he-IL"/>
          </a:p>
        </p:txBody>
      </p:sp>
      <p:sp>
        <p:nvSpPr>
          <p:cNvPr id="6" name="Google Shape;281;p25">
            <a:extLst>
              <a:ext uri="{FF2B5EF4-FFF2-40B4-BE49-F238E27FC236}">
                <a16:creationId xmlns:a16="http://schemas.microsoft.com/office/drawing/2014/main" id="{31CE22AC-C372-357C-2908-DC0347240714}"/>
              </a:ext>
            </a:extLst>
          </p:cNvPr>
          <p:cNvSpPr/>
          <p:nvPr/>
        </p:nvSpPr>
        <p:spPr>
          <a:xfrm>
            <a:off x="14150481" y="5047671"/>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8">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7" name="Google Shape;281;p25">
            <a:extLst>
              <a:ext uri="{FF2B5EF4-FFF2-40B4-BE49-F238E27FC236}">
                <a16:creationId xmlns:a16="http://schemas.microsoft.com/office/drawing/2014/main" id="{3E57CEE7-8D3F-D61A-F37E-9F32096D10F1}"/>
              </a:ext>
            </a:extLst>
          </p:cNvPr>
          <p:cNvSpPr/>
          <p:nvPr/>
        </p:nvSpPr>
        <p:spPr>
          <a:xfrm>
            <a:off x="14150480" y="1932698"/>
            <a:ext cx="3167227" cy="2954603"/>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9" name="Google Shape;87;p13">
            <a:extLst>
              <a:ext uri="{FF2B5EF4-FFF2-40B4-BE49-F238E27FC236}">
                <a16:creationId xmlns:a16="http://schemas.microsoft.com/office/drawing/2014/main" id="{C2E261D1-4AC2-0B55-8C54-CB413680CE0E}"/>
              </a:ext>
            </a:extLst>
          </p:cNvPr>
          <p:cNvSpPr/>
          <p:nvPr/>
        </p:nvSpPr>
        <p:spPr>
          <a:xfrm>
            <a:off x="11484827" y="6576051"/>
            <a:ext cx="3496311" cy="2954603"/>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10">
              <a:extLst>
                <a:ext uri="{28A0092B-C50C-407E-A947-70E740481C1C}">
                  <a14:useLocalDpi xmlns:a14="http://schemas.microsoft.com/office/drawing/2010/main" val="0"/>
                </a:ext>
              </a:extLst>
            </a:blip>
            <a:srcRect/>
            <a:stretch>
              <a:fillRect/>
            </a:stretch>
          </a:blipFill>
          <a:ln>
            <a:noFill/>
          </a:ln>
        </p:spPr>
        <p:txBody>
          <a:bodyPr/>
          <a:lstStyle/>
          <a:p>
            <a:endParaRPr lang="he-IL" dirty="0">
              <a:latin typeface="Libre Baskerville" panose="02000000000000000000" pitchFamily="2" charset="0"/>
            </a:endParaRPr>
          </a:p>
        </p:txBody>
      </p:sp>
      <p:sp>
        <p:nvSpPr>
          <p:cNvPr id="10" name="Google Shape;88;p13">
            <a:extLst>
              <a:ext uri="{FF2B5EF4-FFF2-40B4-BE49-F238E27FC236}">
                <a16:creationId xmlns:a16="http://schemas.microsoft.com/office/drawing/2014/main" id="{1915B05D-DD65-8ECF-6AE9-4EB3E7CFCE28}"/>
              </a:ext>
            </a:extLst>
          </p:cNvPr>
          <p:cNvSpPr/>
          <p:nvPr/>
        </p:nvSpPr>
        <p:spPr>
          <a:xfrm>
            <a:off x="11484827" y="3409999"/>
            <a:ext cx="3226841" cy="3005681"/>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11">
              <a:extLst>
                <a:ext uri="{28A0092B-C50C-407E-A947-70E740481C1C}">
                  <a14:useLocalDpi xmlns:a14="http://schemas.microsoft.com/office/drawing/2010/main" val="0"/>
                </a:ext>
              </a:extLst>
            </a:blip>
            <a:srcRect/>
            <a:stretch>
              <a:fillRect/>
            </a:stretch>
          </a:blipFill>
          <a:ln>
            <a:noFill/>
          </a:ln>
        </p:spPr>
        <p:txBody>
          <a:bodyPr/>
          <a:lstStyle/>
          <a:p>
            <a:endParaRPr lang="he-IL"/>
          </a:p>
        </p:txBody>
      </p:sp>
    </p:spTree>
    <p:extLst>
      <p:ext uri="{BB962C8B-B14F-4D97-AF65-F5344CB8AC3E}">
        <p14:creationId xmlns:p14="http://schemas.microsoft.com/office/powerpoint/2010/main" val="47558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31"/>
          <p:cNvPicPr preferRelativeResize="0"/>
          <p:nvPr/>
        </p:nvPicPr>
        <p:blipFill rotWithShape="1">
          <a:blip r:embed="rId3">
            <a:alphaModFix/>
          </a:blip>
          <a:srcRect t="7812" b="7811"/>
          <a:stretch/>
        </p:blipFill>
        <p:spPr>
          <a:xfrm>
            <a:off x="0" y="0"/>
            <a:ext cx="18288000" cy="10287000"/>
          </a:xfrm>
          <a:prstGeom prst="rect">
            <a:avLst/>
          </a:prstGeom>
          <a:noFill/>
          <a:ln>
            <a:noFill/>
          </a:ln>
        </p:spPr>
      </p:pic>
      <p:grpSp>
        <p:nvGrpSpPr>
          <p:cNvPr id="391" name="Google Shape;391;p31"/>
          <p:cNvGrpSpPr/>
          <p:nvPr/>
        </p:nvGrpSpPr>
        <p:grpSpPr>
          <a:xfrm>
            <a:off x="859074" y="6779342"/>
            <a:ext cx="1544574" cy="1327368"/>
            <a:chOff x="0" y="0"/>
            <a:chExt cx="812800" cy="698500"/>
          </a:xfrm>
        </p:grpSpPr>
        <p:sp>
          <p:nvSpPr>
            <p:cNvPr id="392" name="Google Shape;392;p31"/>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txBody>
            <a:bodyPr/>
            <a:lstStyle/>
            <a:p>
              <a:endParaRPr lang="he-IL"/>
            </a:p>
          </p:txBody>
        </p:sp>
        <p:sp>
          <p:nvSpPr>
            <p:cNvPr id="393" name="Google Shape;393;p31"/>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a:solidFill>
                    <a:srgbClr val="FFFFFF"/>
                  </a:solidFill>
                  <a:latin typeface="Libre Baskerville" panose="02000000000000000000" pitchFamily="2" charset="0"/>
                  <a:ea typeface="Libre Baskerville"/>
                  <a:cs typeface="Libre Baskerville"/>
                  <a:sym typeface="Libre Baskerville"/>
                </a:rPr>
                <a:t>03.</a:t>
              </a:r>
              <a:endParaRPr>
                <a:latin typeface="Libre Baskerville" panose="02000000000000000000" pitchFamily="2" charset="0"/>
              </a:endParaRPr>
            </a:p>
          </p:txBody>
        </p:sp>
      </p:grpSp>
      <p:sp>
        <p:nvSpPr>
          <p:cNvPr id="394" name="Google Shape;394;p31"/>
          <p:cNvSpPr txBox="1"/>
          <p:nvPr/>
        </p:nvSpPr>
        <p:spPr>
          <a:xfrm>
            <a:off x="2806553" y="6725920"/>
            <a:ext cx="13258986" cy="1661993"/>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9000" dirty="0">
                <a:solidFill>
                  <a:srgbClr val="FFFFFF"/>
                </a:solidFill>
                <a:latin typeface="Libre Baskerville" panose="02000000000000000000" pitchFamily="2" charset="0"/>
                <a:sym typeface="Libre Baskerville"/>
              </a:rPr>
              <a:t>Software Architecture</a:t>
            </a:r>
            <a:endParaRPr dirty="0">
              <a:latin typeface="Libre Baskerville" panose="02000000000000000000" pitchFamily="2" charset="0"/>
            </a:endParaRPr>
          </a:p>
        </p:txBody>
      </p:sp>
      <p:sp>
        <p:nvSpPr>
          <p:cNvPr id="395" name="Google Shape;395;p31"/>
          <p:cNvSpPr txBox="1"/>
          <p:nvPr/>
        </p:nvSpPr>
        <p:spPr>
          <a:xfrm>
            <a:off x="2806584" y="8716645"/>
            <a:ext cx="9011630"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dirty="0">
                <a:solidFill>
                  <a:srgbClr val="FFFFFF"/>
                </a:solidFill>
                <a:latin typeface="Libre Baskerville" panose="02000000000000000000" pitchFamily="2" charset="0"/>
                <a:sym typeface="Libre Franklin Light"/>
              </a:rPr>
              <a:t>Background &amp;&amp; U-Net Architecture</a:t>
            </a:r>
            <a:endParaRPr dirty="0">
              <a:latin typeface="Libre Baskerville" panose="02000000000000000000" pitchFamily="2" charset="0"/>
            </a:endParaRPr>
          </a:p>
        </p:txBody>
      </p:sp>
      <p:cxnSp>
        <p:nvCxnSpPr>
          <p:cNvPr id="396" name="Google Shape;396;p31"/>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p:nvPr/>
        </p:nvSpPr>
        <p:spPr>
          <a:xfrm>
            <a:off x="13639799" y="4342055"/>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grpSp>
        <p:nvGrpSpPr>
          <p:cNvPr id="187" name="Google Shape;187;p19"/>
          <p:cNvGrpSpPr/>
          <p:nvPr/>
        </p:nvGrpSpPr>
        <p:grpSpPr>
          <a:xfrm rot="-5400000">
            <a:off x="705043" y="-652239"/>
            <a:ext cx="6148051" cy="8230503"/>
            <a:chOff x="0" y="-47625"/>
            <a:chExt cx="635000" cy="1173789"/>
          </a:xfrm>
        </p:grpSpPr>
        <p:sp>
          <p:nvSpPr>
            <p:cNvPr id="188" name="Google Shape;188;p19"/>
            <p:cNvSpPr/>
            <p:nvPr/>
          </p:nvSpPr>
          <p:spPr>
            <a:xfrm>
              <a:off x="0" y="0"/>
              <a:ext cx="393053" cy="1126164"/>
            </a:xfrm>
            <a:custGeom>
              <a:avLst/>
              <a:gdLst/>
              <a:ahLst/>
              <a:cxnLst/>
              <a:rect l="l" t="t" r="r" b="b"/>
              <a:pathLst>
                <a:path w="393053" h="1006016" extrusionOk="0">
                  <a:moveTo>
                    <a:pt x="393053" y="0"/>
                  </a:moveTo>
                  <a:lnTo>
                    <a:pt x="393053" y="891716"/>
                  </a:lnTo>
                  <a:lnTo>
                    <a:pt x="196527" y="1006016"/>
                  </a:lnTo>
                  <a:lnTo>
                    <a:pt x="0" y="891716"/>
                  </a:lnTo>
                  <a:lnTo>
                    <a:pt x="0" y="0"/>
                  </a:lnTo>
                  <a:lnTo>
                    <a:pt x="393053" y="0"/>
                  </a:lnTo>
                  <a:close/>
                </a:path>
              </a:pathLst>
            </a:custGeom>
            <a:solidFill>
              <a:srgbClr val="014E97"/>
            </a:solidFill>
            <a:ln>
              <a:noFill/>
            </a:ln>
          </p:spPr>
          <p:txBody>
            <a:bodyPr/>
            <a:lstStyle/>
            <a:p>
              <a:endParaRPr lang="he-IL" dirty="0">
                <a:latin typeface="Libre Baskerville" panose="02000000000000000000" pitchFamily="2" charset="0"/>
              </a:endParaRPr>
            </a:p>
          </p:txBody>
        </p:sp>
        <p:sp>
          <p:nvSpPr>
            <p:cNvPr id="189" name="Google Shape;189;p19"/>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190" name="Google Shape;190;p19"/>
          <p:cNvSpPr txBox="1"/>
          <p:nvPr/>
        </p:nvSpPr>
        <p:spPr>
          <a:xfrm>
            <a:off x="552674" y="542925"/>
            <a:ext cx="9444766" cy="1107996"/>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6000" dirty="0">
                <a:solidFill>
                  <a:srgbClr val="014E97"/>
                </a:solidFill>
                <a:latin typeface="Libre Baskerville" panose="02000000000000000000" pitchFamily="2" charset="0"/>
                <a:sym typeface="Libre Baskerville"/>
              </a:rPr>
              <a:t>Artificial Intelligence </a:t>
            </a:r>
            <a:endParaRPr sz="6000" dirty="0">
              <a:latin typeface="Libre Baskerville" panose="02000000000000000000" pitchFamily="2" charset="0"/>
            </a:endParaRPr>
          </a:p>
        </p:txBody>
      </p:sp>
      <p:sp>
        <p:nvSpPr>
          <p:cNvPr id="191" name="Google Shape;191;p19"/>
          <p:cNvSpPr txBox="1"/>
          <p:nvPr/>
        </p:nvSpPr>
        <p:spPr>
          <a:xfrm>
            <a:off x="437114" y="1826859"/>
            <a:ext cx="4806841" cy="61952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355" b="0" i="0" u="none" strike="noStrike" cap="none" dirty="0">
                <a:solidFill>
                  <a:srgbClr val="FFFFFF"/>
                </a:solidFill>
                <a:latin typeface="Libre Baskerville" panose="02000000000000000000" pitchFamily="2" charset="0"/>
                <a:ea typeface="Libre Baskerville"/>
                <a:cs typeface="Libre Baskerville"/>
                <a:sym typeface="Libre Baskerville"/>
              </a:rPr>
              <a:t>Artificial Intelligence </a:t>
            </a:r>
            <a:endParaRPr dirty="0">
              <a:latin typeface="Libre Baskerville" panose="02000000000000000000" pitchFamily="2" charset="0"/>
            </a:endParaRPr>
          </a:p>
        </p:txBody>
      </p:sp>
      <p:sp>
        <p:nvSpPr>
          <p:cNvPr id="9" name="Google Shape;191;p19">
            <a:extLst>
              <a:ext uri="{FF2B5EF4-FFF2-40B4-BE49-F238E27FC236}">
                <a16:creationId xmlns:a16="http://schemas.microsoft.com/office/drawing/2014/main" id="{75CC202B-D0AB-1B1E-3F45-419FAA369A66}"/>
              </a:ext>
            </a:extLst>
          </p:cNvPr>
          <p:cNvSpPr txBox="1"/>
          <p:nvPr/>
        </p:nvSpPr>
        <p:spPr>
          <a:xfrm>
            <a:off x="173884" y="3307925"/>
            <a:ext cx="7091787"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Is a popular branch of computer science that concerns with building “intelligent” machine capable of performing a human task</a:t>
            </a:r>
            <a:endParaRPr sz="3200" dirty="0">
              <a:latin typeface="Libre Baskerville" panose="02000000000000000000" pitchFamily="2" charset="0"/>
            </a:endParaRPr>
          </a:p>
        </p:txBody>
      </p:sp>
      <p:sp>
        <p:nvSpPr>
          <p:cNvPr id="10" name="Google Shape;184;p19">
            <a:extLst>
              <a:ext uri="{FF2B5EF4-FFF2-40B4-BE49-F238E27FC236}">
                <a16:creationId xmlns:a16="http://schemas.microsoft.com/office/drawing/2014/main" id="{4A795E32-8EC6-95D1-CA3A-8702A648526E}"/>
              </a:ext>
            </a:extLst>
          </p:cNvPr>
          <p:cNvSpPr/>
          <p:nvPr/>
        </p:nvSpPr>
        <p:spPr>
          <a:xfrm>
            <a:off x="13639799" y="-192791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1" name="Google Shape;184;p19">
            <a:extLst>
              <a:ext uri="{FF2B5EF4-FFF2-40B4-BE49-F238E27FC236}">
                <a16:creationId xmlns:a16="http://schemas.microsoft.com/office/drawing/2014/main" id="{F885F6E1-B6C2-842E-01F8-AB4ED99908DF}"/>
              </a:ext>
            </a:extLst>
          </p:cNvPr>
          <p:cNvSpPr/>
          <p:nvPr/>
        </p:nvSpPr>
        <p:spPr>
          <a:xfrm>
            <a:off x="8228263" y="117443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grpSp>
        <p:nvGrpSpPr>
          <p:cNvPr id="2" name="Google Shape;187;p19">
            <a:extLst>
              <a:ext uri="{FF2B5EF4-FFF2-40B4-BE49-F238E27FC236}">
                <a16:creationId xmlns:a16="http://schemas.microsoft.com/office/drawing/2014/main" id="{02A3AD38-3107-C8FE-5BEE-35695695B4F8}"/>
              </a:ext>
            </a:extLst>
          </p:cNvPr>
          <p:cNvGrpSpPr/>
          <p:nvPr/>
        </p:nvGrpSpPr>
        <p:grpSpPr>
          <a:xfrm rot="-5400000">
            <a:off x="665655" y="4625219"/>
            <a:ext cx="3981137" cy="5984815"/>
            <a:chOff x="0" y="-47625"/>
            <a:chExt cx="635000" cy="1173789"/>
          </a:xfrm>
        </p:grpSpPr>
        <p:sp>
          <p:nvSpPr>
            <p:cNvPr id="3" name="Google Shape;188;p19">
              <a:extLst>
                <a:ext uri="{FF2B5EF4-FFF2-40B4-BE49-F238E27FC236}">
                  <a16:creationId xmlns:a16="http://schemas.microsoft.com/office/drawing/2014/main" id="{360C981A-70FF-7200-FD3C-6D9EA21A4EBE}"/>
                </a:ext>
              </a:extLst>
            </p:cNvPr>
            <p:cNvSpPr/>
            <p:nvPr/>
          </p:nvSpPr>
          <p:spPr>
            <a:xfrm>
              <a:off x="0" y="0"/>
              <a:ext cx="393053" cy="1126164"/>
            </a:xfrm>
            <a:custGeom>
              <a:avLst/>
              <a:gdLst/>
              <a:ahLst/>
              <a:cxnLst/>
              <a:rect l="l" t="t" r="r" b="b"/>
              <a:pathLst>
                <a:path w="393053" h="1006016" extrusionOk="0">
                  <a:moveTo>
                    <a:pt x="393053" y="0"/>
                  </a:moveTo>
                  <a:lnTo>
                    <a:pt x="393053" y="891716"/>
                  </a:lnTo>
                  <a:lnTo>
                    <a:pt x="196527" y="1006016"/>
                  </a:lnTo>
                  <a:lnTo>
                    <a:pt x="0" y="891716"/>
                  </a:lnTo>
                  <a:lnTo>
                    <a:pt x="0" y="0"/>
                  </a:lnTo>
                  <a:lnTo>
                    <a:pt x="393053" y="0"/>
                  </a:lnTo>
                  <a:close/>
                </a:path>
              </a:pathLst>
            </a:custGeom>
            <a:solidFill>
              <a:srgbClr val="014E97"/>
            </a:solidFill>
            <a:ln>
              <a:noFill/>
            </a:ln>
          </p:spPr>
          <p:txBody>
            <a:bodyPr/>
            <a:lstStyle/>
            <a:p>
              <a:endParaRPr lang="he-IL" dirty="0">
                <a:latin typeface="Libre Baskerville" panose="02000000000000000000" pitchFamily="2" charset="0"/>
              </a:endParaRPr>
            </a:p>
          </p:txBody>
        </p:sp>
        <p:sp>
          <p:nvSpPr>
            <p:cNvPr id="4" name="Google Shape;189;p19">
              <a:extLst>
                <a:ext uri="{FF2B5EF4-FFF2-40B4-BE49-F238E27FC236}">
                  <a16:creationId xmlns:a16="http://schemas.microsoft.com/office/drawing/2014/main" id="{13976FA6-0506-1085-47BE-26081624922D}"/>
                </a:ext>
              </a:extLst>
            </p:cNvPr>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Libre Baskerville" panose="02000000000000000000" pitchFamily="2" charset="0"/>
                <a:ea typeface="Calibri"/>
                <a:cs typeface="Calibri"/>
                <a:sym typeface="Calibri"/>
              </a:endParaRPr>
            </a:p>
          </p:txBody>
        </p:sp>
      </p:grpSp>
      <p:sp>
        <p:nvSpPr>
          <p:cNvPr id="5" name="Google Shape;191;p19">
            <a:extLst>
              <a:ext uri="{FF2B5EF4-FFF2-40B4-BE49-F238E27FC236}">
                <a16:creationId xmlns:a16="http://schemas.microsoft.com/office/drawing/2014/main" id="{EC8A56B9-D553-E612-3E5F-8D5079A3539B}"/>
              </a:ext>
            </a:extLst>
          </p:cNvPr>
          <p:cNvSpPr txBox="1"/>
          <p:nvPr/>
        </p:nvSpPr>
        <p:spPr>
          <a:xfrm>
            <a:off x="132396" y="7322489"/>
            <a:ext cx="7091787" cy="13295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dirty="0">
                <a:solidFill>
                  <a:schemeClr val="bg1"/>
                </a:solidFill>
                <a:latin typeface="Libre Baskerville" panose="02000000000000000000" pitchFamily="2" charset="0"/>
              </a:rPr>
              <a:t>Main subjects:</a:t>
            </a:r>
            <a:br>
              <a:rPr lang="en-US" sz="2400" dirty="0">
                <a:solidFill>
                  <a:schemeClr val="bg1"/>
                </a:solidFill>
                <a:latin typeface="Libre Baskerville" panose="02000000000000000000" pitchFamily="2" charset="0"/>
              </a:rPr>
            </a:br>
            <a:r>
              <a:rPr lang="en-US" sz="2400" dirty="0">
                <a:solidFill>
                  <a:schemeClr val="bg1"/>
                </a:solidFill>
                <a:latin typeface="Libre Baskerville" panose="02000000000000000000" pitchFamily="2" charset="0"/>
              </a:rPr>
              <a:t>machine learning , deep learning </a:t>
            </a:r>
            <a:br>
              <a:rPr lang="en-US" sz="2400" dirty="0">
                <a:solidFill>
                  <a:schemeClr val="bg1"/>
                </a:solidFill>
                <a:latin typeface="Libre Baskerville" panose="02000000000000000000" pitchFamily="2" charset="0"/>
              </a:rPr>
            </a:br>
            <a:r>
              <a:rPr lang="en-US" sz="2400" dirty="0">
                <a:solidFill>
                  <a:schemeClr val="bg1"/>
                </a:solidFill>
                <a:latin typeface="Libre Baskerville" panose="02000000000000000000" pitchFamily="2" charset="0"/>
              </a:rPr>
              <a:t>NLP, computer vision etc.. </a:t>
            </a:r>
          </a:p>
        </p:txBody>
      </p:sp>
    </p:spTree>
    <p:extLst>
      <p:ext uri="{BB962C8B-B14F-4D97-AF65-F5344CB8AC3E}">
        <p14:creationId xmlns:p14="http://schemas.microsoft.com/office/powerpoint/2010/main" val="282980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94E5"/>
        </a:solidFill>
        <a:effectLst/>
      </p:bgPr>
    </p:bg>
    <p:spTree>
      <p:nvGrpSpPr>
        <p:cNvPr id="1" name="Shape 115"/>
        <p:cNvGrpSpPr/>
        <p:nvPr/>
      </p:nvGrpSpPr>
      <p:grpSpPr>
        <a:xfrm>
          <a:off x="0" y="0"/>
          <a:ext cx="0" cy="0"/>
          <a:chOff x="0" y="0"/>
          <a:chExt cx="0" cy="0"/>
        </a:xfrm>
      </p:grpSpPr>
      <p:grpSp>
        <p:nvGrpSpPr>
          <p:cNvPr id="116" name="Google Shape;116;p15"/>
          <p:cNvGrpSpPr/>
          <p:nvPr/>
        </p:nvGrpSpPr>
        <p:grpSpPr>
          <a:xfrm>
            <a:off x="10080672" y="1152128"/>
            <a:ext cx="1153085" cy="1076833"/>
            <a:chOff x="0" y="-9525"/>
            <a:chExt cx="812800" cy="708025"/>
          </a:xfrm>
        </p:grpSpPr>
        <p:sp>
          <p:nvSpPr>
            <p:cNvPr id="117" name="Google Shape;11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txBody>
            <a:bodyPr/>
            <a:lstStyle/>
            <a:p>
              <a:endParaRPr lang="he-IL"/>
            </a:p>
          </p:txBody>
        </p:sp>
        <p:sp>
          <p:nvSpPr>
            <p:cNvPr id="118" name="Google Shape;118;p15"/>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a:solidFill>
                    <a:srgbClr val="FFFFFF"/>
                  </a:solidFill>
                  <a:latin typeface="Libre Baskerville" panose="02000000000000000000" pitchFamily="2" charset="0"/>
                  <a:ea typeface="Libre Franklin Light"/>
                  <a:cs typeface="Libre Franklin Light"/>
                  <a:sym typeface="Libre Franklin Light"/>
                </a:rPr>
                <a:t>01.</a:t>
              </a:r>
              <a:endParaRPr>
                <a:latin typeface="Libre Baskerville" panose="02000000000000000000" pitchFamily="2" charset="0"/>
              </a:endParaRPr>
            </a:p>
          </p:txBody>
        </p:sp>
      </p:grpSp>
      <p:grpSp>
        <p:nvGrpSpPr>
          <p:cNvPr id="125" name="Google Shape;125;p15"/>
          <p:cNvGrpSpPr/>
          <p:nvPr/>
        </p:nvGrpSpPr>
        <p:grpSpPr>
          <a:xfrm>
            <a:off x="1733954" y="-518608"/>
            <a:ext cx="6914773" cy="10224009"/>
            <a:chOff x="0" y="-47625"/>
            <a:chExt cx="635000" cy="938895"/>
          </a:xfrm>
        </p:grpSpPr>
        <p:sp>
          <p:nvSpPr>
            <p:cNvPr id="126" name="Google Shape;126;p15"/>
            <p:cNvSpPr/>
            <p:nvPr/>
          </p:nvSpPr>
          <p:spPr>
            <a:xfrm>
              <a:off x="0" y="0"/>
              <a:ext cx="606628" cy="891270"/>
            </a:xfrm>
            <a:custGeom>
              <a:avLst/>
              <a:gdLst/>
              <a:ahLst/>
              <a:cxnLst/>
              <a:rect l="l" t="t" r="r" b="b"/>
              <a:pathLst>
                <a:path w="606628" h="891270" extrusionOk="0">
                  <a:moveTo>
                    <a:pt x="606628" y="0"/>
                  </a:moveTo>
                  <a:lnTo>
                    <a:pt x="606628" y="776970"/>
                  </a:lnTo>
                  <a:lnTo>
                    <a:pt x="303314" y="891270"/>
                  </a:lnTo>
                  <a:lnTo>
                    <a:pt x="0" y="776970"/>
                  </a:lnTo>
                  <a:lnTo>
                    <a:pt x="0" y="0"/>
                  </a:lnTo>
                  <a:lnTo>
                    <a:pt x="606628" y="0"/>
                  </a:lnTo>
                  <a:close/>
                </a:path>
              </a:pathLst>
            </a:custGeom>
            <a:solidFill>
              <a:srgbClr val="014E97"/>
            </a:solidFill>
            <a:ln>
              <a:noFill/>
            </a:ln>
          </p:spPr>
          <p:txBody>
            <a:bodyPr/>
            <a:lstStyle/>
            <a:p>
              <a:endParaRPr lang="he-IL"/>
            </a:p>
          </p:txBody>
        </p:sp>
        <p:sp>
          <p:nvSpPr>
            <p:cNvPr id="127" name="Google Shape;127;p15"/>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128" name="Google Shape;128;p15"/>
          <p:cNvSpPr txBox="1"/>
          <p:nvPr/>
        </p:nvSpPr>
        <p:spPr>
          <a:xfrm>
            <a:off x="11797821" y="3134716"/>
            <a:ext cx="3433896"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dirty="0">
                <a:solidFill>
                  <a:srgbClr val="FFFFFF"/>
                </a:solidFill>
                <a:latin typeface="Libre Baskerville" panose="02000000000000000000" pitchFamily="2" charset="0"/>
                <a:sym typeface="Libre Baskerville"/>
              </a:rPr>
              <a:t>Background</a:t>
            </a:r>
            <a:endParaRPr dirty="0">
              <a:latin typeface="Libre Baskerville" panose="02000000000000000000" pitchFamily="2" charset="0"/>
            </a:endParaRPr>
          </a:p>
        </p:txBody>
      </p:sp>
      <p:sp>
        <p:nvSpPr>
          <p:cNvPr id="129" name="Google Shape;129;p15"/>
          <p:cNvSpPr txBox="1"/>
          <p:nvPr/>
        </p:nvSpPr>
        <p:spPr>
          <a:xfrm>
            <a:off x="11544177" y="3827202"/>
            <a:ext cx="4146548" cy="1378454"/>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Microbiology</a:t>
            </a:r>
            <a:br>
              <a:rPr lang="en-US" sz="2499" dirty="0">
                <a:solidFill>
                  <a:srgbClr val="FFFFFF"/>
                </a:solidFill>
                <a:latin typeface="Libre Baskerville" panose="02000000000000000000" pitchFamily="2" charset="0"/>
                <a:sym typeface="Libre Franklin Light"/>
              </a:rPr>
            </a:br>
            <a:br>
              <a:rPr lang="en-US" sz="2499" dirty="0">
                <a:solidFill>
                  <a:srgbClr val="FFFFFF"/>
                </a:solidFill>
                <a:latin typeface="Libre Baskerville" panose="02000000000000000000" pitchFamily="2" charset="0"/>
                <a:sym typeface="Libre Franklin Light"/>
              </a:rPr>
            </a:br>
            <a:endParaRPr dirty="0">
              <a:latin typeface="Libre Baskerville" panose="02000000000000000000" pitchFamily="2" charset="0"/>
            </a:endParaRPr>
          </a:p>
        </p:txBody>
      </p:sp>
      <p:sp>
        <p:nvSpPr>
          <p:cNvPr id="130" name="Google Shape;130;p15"/>
          <p:cNvSpPr txBox="1"/>
          <p:nvPr/>
        </p:nvSpPr>
        <p:spPr>
          <a:xfrm>
            <a:off x="11903872" y="880666"/>
            <a:ext cx="3433896"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b="0" i="0" u="none" strike="noStrike" cap="none" dirty="0">
                <a:solidFill>
                  <a:srgbClr val="FFFFFF"/>
                </a:solidFill>
                <a:latin typeface="Libre Baskerville" panose="02000000000000000000" pitchFamily="2" charset="0"/>
                <a:ea typeface="Libre Baskerville"/>
                <a:cs typeface="Libre Baskerville"/>
                <a:sym typeface="Libre Baskerville"/>
              </a:rPr>
              <a:t>About Us</a:t>
            </a:r>
            <a:endParaRPr dirty="0">
              <a:latin typeface="Libre Baskerville" panose="02000000000000000000" pitchFamily="2" charset="0"/>
            </a:endParaRPr>
          </a:p>
        </p:txBody>
      </p:sp>
      <p:sp>
        <p:nvSpPr>
          <p:cNvPr id="131" name="Google Shape;131;p15"/>
          <p:cNvSpPr txBox="1"/>
          <p:nvPr/>
        </p:nvSpPr>
        <p:spPr>
          <a:xfrm>
            <a:off x="11475672" y="1504038"/>
            <a:ext cx="4146548" cy="1076833"/>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Problem Definition</a:t>
            </a:r>
            <a:br>
              <a:rPr lang="en-US" sz="2499" dirty="0">
                <a:solidFill>
                  <a:srgbClr val="FFFFFF"/>
                </a:solidFill>
                <a:latin typeface="Libre Baskerville" panose="02000000000000000000" pitchFamily="2" charset="0"/>
                <a:sym typeface="Libre Franklin Light"/>
              </a:rPr>
            </a:br>
            <a:r>
              <a:rPr lang="en-US" sz="2499" dirty="0">
                <a:solidFill>
                  <a:srgbClr val="FFFFFF"/>
                </a:solidFill>
                <a:latin typeface="Libre Baskerville" panose="02000000000000000000" pitchFamily="2" charset="0"/>
                <a:sym typeface="Libre Franklin Light"/>
              </a:rPr>
              <a:t>Introduction </a:t>
            </a:r>
            <a:endParaRPr dirty="0">
              <a:latin typeface="Libre Baskerville" panose="02000000000000000000" pitchFamily="2" charset="0"/>
            </a:endParaRPr>
          </a:p>
        </p:txBody>
      </p:sp>
      <p:sp>
        <p:nvSpPr>
          <p:cNvPr id="132" name="Google Shape;132;p15"/>
          <p:cNvSpPr txBox="1"/>
          <p:nvPr/>
        </p:nvSpPr>
        <p:spPr>
          <a:xfrm>
            <a:off x="11544177" y="5027378"/>
            <a:ext cx="3941184"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dirty="0">
                <a:solidFill>
                  <a:srgbClr val="FFFFFF"/>
                </a:solidFill>
                <a:latin typeface="Libre Baskerville" panose="02000000000000000000" pitchFamily="2" charset="0"/>
                <a:sym typeface="Libre Baskerville"/>
              </a:rPr>
              <a:t>Back &amp; Front</a:t>
            </a:r>
            <a:endParaRPr dirty="0">
              <a:latin typeface="Libre Baskerville" panose="02000000000000000000" pitchFamily="2" charset="0"/>
            </a:endParaRPr>
          </a:p>
        </p:txBody>
      </p:sp>
      <p:sp>
        <p:nvSpPr>
          <p:cNvPr id="133" name="Google Shape;133;p15"/>
          <p:cNvSpPr txBox="1"/>
          <p:nvPr/>
        </p:nvSpPr>
        <p:spPr>
          <a:xfrm>
            <a:off x="11434361" y="5673709"/>
            <a:ext cx="4187859" cy="2153666"/>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U-Net Architecture </a:t>
            </a:r>
            <a:br>
              <a:rPr lang="en-US" sz="2499" dirty="0">
                <a:solidFill>
                  <a:srgbClr val="FFFFFF"/>
                </a:solidFill>
                <a:latin typeface="Libre Baskerville" panose="02000000000000000000" pitchFamily="2" charset="0"/>
                <a:sym typeface="Libre Franklin Light"/>
              </a:rPr>
            </a:br>
            <a:r>
              <a:rPr lang="en-US" sz="2499" dirty="0">
                <a:solidFill>
                  <a:srgbClr val="FFFFFF"/>
                </a:solidFill>
                <a:latin typeface="Libre Baskerville" panose="02000000000000000000" pitchFamily="2" charset="0"/>
                <a:sym typeface="Libre Franklin Light"/>
              </a:rPr>
              <a:t>GUI</a:t>
            </a:r>
            <a:br>
              <a:rPr lang="en-US" sz="2499" dirty="0">
                <a:solidFill>
                  <a:srgbClr val="FFFFFF"/>
                </a:solidFill>
                <a:latin typeface="Libre Baskerville" panose="02000000000000000000" pitchFamily="2" charset="0"/>
                <a:sym typeface="Libre Franklin Light"/>
              </a:rPr>
            </a:br>
            <a:r>
              <a:rPr lang="en-US" sz="2499" dirty="0">
                <a:solidFill>
                  <a:srgbClr val="FFFFFF"/>
                </a:solidFill>
                <a:latin typeface="Libre Baskerville" panose="02000000000000000000" pitchFamily="2" charset="0"/>
                <a:sym typeface="Libre Franklin Light"/>
              </a:rPr>
              <a:t>Diagrams</a:t>
            </a:r>
          </a:p>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 </a:t>
            </a:r>
            <a:endParaRPr dirty="0">
              <a:latin typeface="Libre Baskerville" panose="02000000000000000000" pitchFamily="2" charset="0"/>
            </a:endParaRPr>
          </a:p>
        </p:txBody>
      </p:sp>
      <p:sp>
        <p:nvSpPr>
          <p:cNvPr id="134" name="Google Shape;134;p15"/>
          <p:cNvSpPr txBox="1"/>
          <p:nvPr/>
        </p:nvSpPr>
        <p:spPr>
          <a:xfrm>
            <a:off x="1856710" y="3312262"/>
            <a:ext cx="6322206" cy="276998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dirty="0">
                <a:solidFill>
                  <a:srgbClr val="FFFFFF"/>
                </a:solidFill>
                <a:latin typeface="Libre Baskerville" panose="02000000000000000000" pitchFamily="2" charset="0"/>
                <a:ea typeface="Libre Baskerville"/>
                <a:cs typeface="Libre Baskerville"/>
                <a:sym typeface="Libre Baskerville"/>
              </a:rPr>
              <a:t>Table of </a:t>
            </a:r>
            <a:endParaRPr dirty="0">
              <a:latin typeface="Libre Baskerville" panose="02000000000000000000" pitchFamily="2" charset="0"/>
            </a:endParaRPr>
          </a:p>
          <a:p>
            <a:pPr marL="0" marR="0" lvl="0" indent="0" algn="ctr" rtl="0">
              <a:lnSpc>
                <a:spcPct val="120000"/>
              </a:lnSpc>
              <a:spcBef>
                <a:spcPts val="0"/>
              </a:spcBef>
              <a:spcAft>
                <a:spcPts val="0"/>
              </a:spcAft>
              <a:buNone/>
            </a:pPr>
            <a:r>
              <a:rPr lang="en-US" sz="7500" b="0" i="0" u="none" strike="noStrike" cap="none" dirty="0">
                <a:solidFill>
                  <a:srgbClr val="FFFFFF"/>
                </a:solidFill>
                <a:latin typeface="Libre Baskerville" panose="02000000000000000000" pitchFamily="2" charset="0"/>
                <a:ea typeface="Libre Baskerville"/>
                <a:cs typeface="Libre Baskerville"/>
                <a:sym typeface="Libre Baskerville"/>
              </a:rPr>
              <a:t>Contents</a:t>
            </a:r>
            <a:endParaRPr dirty="0">
              <a:latin typeface="Libre Baskerville" panose="02000000000000000000" pitchFamily="2" charset="0"/>
            </a:endParaRPr>
          </a:p>
        </p:txBody>
      </p:sp>
      <p:cxnSp>
        <p:nvCxnSpPr>
          <p:cNvPr id="135" name="Google Shape;135;p15"/>
          <p:cNvCxnSpPr/>
          <p:nvPr/>
        </p:nvCxnSpPr>
        <p:spPr>
          <a:xfrm rot="5400000">
            <a:off x="3008937" y="684271"/>
            <a:ext cx="4017752" cy="0"/>
          </a:xfrm>
          <a:prstGeom prst="straightConnector1">
            <a:avLst/>
          </a:prstGeom>
          <a:noFill/>
          <a:ln w="38100" cap="flat" cmpd="sng">
            <a:solidFill>
              <a:srgbClr val="FFFFFF"/>
            </a:solidFill>
            <a:prstDash val="solid"/>
            <a:round/>
            <a:headEnd type="none" w="sm" len="sm"/>
            <a:tailEnd type="none" w="sm" len="sm"/>
          </a:ln>
        </p:spPr>
      </p:cxnSp>
      <p:grpSp>
        <p:nvGrpSpPr>
          <p:cNvPr id="5" name="Google Shape;116;p15">
            <a:extLst>
              <a:ext uri="{FF2B5EF4-FFF2-40B4-BE49-F238E27FC236}">
                <a16:creationId xmlns:a16="http://schemas.microsoft.com/office/drawing/2014/main" id="{413F8D3E-C09E-C237-0107-F29BFBC1294B}"/>
              </a:ext>
            </a:extLst>
          </p:cNvPr>
          <p:cNvGrpSpPr/>
          <p:nvPr/>
        </p:nvGrpSpPr>
        <p:grpSpPr>
          <a:xfrm>
            <a:off x="10080674" y="3383191"/>
            <a:ext cx="1153085" cy="1076833"/>
            <a:chOff x="0" y="-9525"/>
            <a:chExt cx="812800" cy="708025"/>
          </a:xfrm>
        </p:grpSpPr>
        <p:sp>
          <p:nvSpPr>
            <p:cNvPr id="6" name="Google Shape;117;p15">
              <a:extLst>
                <a:ext uri="{FF2B5EF4-FFF2-40B4-BE49-F238E27FC236}">
                  <a16:creationId xmlns:a16="http://schemas.microsoft.com/office/drawing/2014/main" id="{3865A5C5-7727-69FB-FE4C-C20B3324CA76}"/>
                </a:ext>
              </a:extLst>
            </p:cNvPr>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txBody>
            <a:bodyPr/>
            <a:lstStyle/>
            <a:p>
              <a:endParaRPr lang="he-IL"/>
            </a:p>
          </p:txBody>
        </p:sp>
        <p:sp>
          <p:nvSpPr>
            <p:cNvPr id="7" name="Google Shape;118;p15">
              <a:extLst>
                <a:ext uri="{FF2B5EF4-FFF2-40B4-BE49-F238E27FC236}">
                  <a16:creationId xmlns:a16="http://schemas.microsoft.com/office/drawing/2014/main" id="{5411DDA8-2299-D17E-2334-DFF0E80E7509}"/>
                </a:ext>
              </a:extLst>
            </p:cNvPr>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pitchFamily="2" charset="0"/>
                  <a:ea typeface="Libre Franklin Light"/>
                  <a:cs typeface="Libre Franklin Light"/>
                  <a:sym typeface="Libre Franklin Light"/>
                </a:rPr>
                <a:t>02.</a:t>
              </a:r>
              <a:endParaRPr dirty="0">
                <a:latin typeface="Libre Baskerville" panose="02000000000000000000" pitchFamily="2" charset="0"/>
              </a:endParaRPr>
            </a:p>
          </p:txBody>
        </p:sp>
      </p:grpSp>
      <p:grpSp>
        <p:nvGrpSpPr>
          <p:cNvPr id="8" name="Google Shape;116;p15">
            <a:extLst>
              <a:ext uri="{FF2B5EF4-FFF2-40B4-BE49-F238E27FC236}">
                <a16:creationId xmlns:a16="http://schemas.microsoft.com/office/drawing/2014/main" id="{BB2772B5-BBFB-4021-FC90-DA5AD93F089B}"/>
              </a:ext>
            </a:extLst>
          </p:cNvPr>
          <p:cNvGrpSpPr/>
          <p:nvPr/>
        </p:nvGrpSpPr>
        <p:grpSpPr>
          <a:xfrm>
            <a:off x="10080673" y="5418306"/>
            <a:ext cx="1153085" cy="1076833"/>
            <a:chOff x="0" y="-9525"/>
            <a:chExt cx="812800" cy="708025"/>
          </a:xfrm>
        </p:grpSpPr>
        <p:sp>
          <p:nvSpPr>
            <p:cNvPr id="9" name="Google Shape;117;p15">
              <a:extLst>
                <a:ext uri="{FF2B5EF4-FFF2-40B4-BE49-F238E27FC236}">
                  <a16:creationId xmlns:a16="http://schemas.microsoft.com/office/drawing/2014/main" id="{D20042B9-872E-CBDE-1E4E-279705767C23}"/>
                </a:ext>
              </a:extLst>
            </p:cNvPr>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txBody>
            <a:bodyPr/>
            <a:lstStyle/>
            <a:p>
              <a:endParaRPr lang="he-IL"/>
            </a:p>
          </p:txBody>
        </p:sp>
        <p:sp>
          <p:nvSpPr>
            <p:cNvPr id="10" name="Google Shape;118;p15">
              <a:extLst>
                <a:ext uri="{FF2B5EF4-FFF2-40B4-BE49-F238E27FC236}">
                  <a16:creationId xmlns:a16="http://schemas.microsoft.com/office/drawing/2014/main" id="{78585940-3B35-97C3-F895-0D35BF8B3B3C}"/>
                </a:ext>
              </a:extLst>
            </p:cNvPr>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pitchFamily="2" charset="0"/>
                  <a:ea typeface="Libre Franklin Light"/>
                  <a:cs typeface="Libre Franklin Light"/>
                  <a:sym typeface="Libre Franklin Light"/>
                </a:rPr>
                <a:t>03.</a:t>
              </a:r>
              <a:endParaRPr dirty="0">
                <a:latin typeface="Libre Baskerville" panose="02000000000000000000" pitchFamily="2" charset="0"/>
              </a:endParaRPr>
            </a:p>
          </p:txBody>
        </p:sp>
      </p:grpSp>
      <p:grpSp>
        <p:nvGrpSpPr>
          <p:cNvPr id="11" name="Google Shape;116;p15">
            <a:extLst>
              <a:ext uri="{FF2B5EF4-FFF2-40B4-BE49-F238E27FC236}">
                <a16:creationId xmlns:a16="http://schemas.microsoft.com/office/drawing/2014/main" id="{7532B0A4-03A9-A038-C49D-D7C50D5A6EDA}"/>
              </a:ext>
            </a:extLst>
          </p:cNvPr>
          <p:cNvGrpSpPr/>
          <p:nvPr/>
        </p:nvGrpSpPr>
        <p:grpSpPr>
          <a:xfrm>
            <a:off x="10080671" y="7481203"/>
            <a:ext cx="1153085" cy="1076833"/>
            <a:chOff x="0" y="-9525"/>
            <a:chExt cx="812800" cy="708025"/>
          </a:xfrm>
        </p:grpSpPr>
        <p:sp>
          <p:nvSpPr>
            <p:cNvPr id="12" name="Google Shape;117;p15">
              <a:extLst>
                <a:ext uri="{FF2B5EF4-FFF2-40B4-BE49-F238E27FC236}">
                  <a16:creationId xmlns:a16="http://schemas.microsoft.com/office/drawing/2014/main" id="{BA919DE5-88C6-29EF-8270-D336F158C0F8}"/>
                </a:ext>
              </a:extLst>
            </p:cNvPr>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txBody>
            <a:bodyPr/>
            <a:lstStyle/>
            <a:p>
              <a:endParaRPr lang="he-IL"/>
            </a:p>
          </p:txBody>
        </p:sp>
        <p:sp>
          <p:nvSpPr>
            <p:cNvPr id="13" name="Google Shape;118;p15">
              <a:extLst>
                <a:ext uri="{FF2B5EF4-FFF2-40B4-BE49-F238E27FC236}">
                  <a16:creationId xmlns:a16="http://schemas.microsoft.com/office/drawing/2014/main" id="{4E7D1BAD-D609-D8F4-5FF7-EDA0BC287DD9}"/>
                </a:ext>
              </a:extLst>
            </p:cNvPr>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pitchFamily="2" charset="0"/>
                  <a:ea typeface="Libre Franklin Light"/>
                  <a:cs typeface="Libre Franklin Light"/>
                  <a:sym typeface="Libre Franklin Light"/>
                </a:rPr>
                <a:t>04.</a:t>
              </a:r>
              <a:endParaRPr dirty="0">
                <a:latin typeface="Libre Baskerville" panose="02000000000000000000" pitchFamily="2" charset="0"/>
              </a:endParaRPr>
            </a:p>
          </p:txBody>
        </p:sp>
      </p:grpSp>
      <p:sp>
        <p:nvSpPr>
          <p:cNvPr id="14" name="Google Shape;132;p15">
            <a:extLst>
              <a:ext uri="{FF2B5EF4-FFF2-40B4-BE49-F238E27FC236}">
                <a16:creationId xmlns:a16="http://schemas.microsoft.com/office/drawing/2014/main" id="{1D720F4B-748C-A12F-EB43-BF41FAA1D7B5}"/>
              </a:ext>
            </a:extLst>
          </p:cNvPr>
          <p:cNvSpPr txBox="1"/>
          <p:nvPr/>
        </p:nvSpPr>
        <p:spPr>
          <a:xfrm>
            <a:off x="11475672" y="7434111"/>
            <a:ext cx="3941184" cy="6463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dirty="0">
                <a:solidFill>
                  <a:srgbClr val="FFFFFF"/>
                </a:solidFill>
                <a:latin typeface="Libre Baskerville" panose="02000000000000000000" pitchFamily="2" charset="0"/>
                <a:sym typeface="Libre Baskerville"/>
              </a:rPr>
              <a:t>Thanks</a:t>
            </a:r>
            <a:endParaRPr dirty="0">
              <a:latin typeface="Libre Baskerville" panose="02000000000000000000" pitchFamily="2" charset="0"/>
            </a:endParaRPr>
          </a:p>
        </p:txBody>
      </p:sp>
      <p:sp>
        <p:nvSpPr>
          <p:cNvPr id="15" name="Google Shape;133;p15">
            <a:extLst>
              <a:ext uri="{FF2B5EF4-FFF2-40B4-BE49-F238E27FC236}">
                <a16:creationId xmlns:a16="http://schemas.microsoft.com/office/drawing/2014/main" id="{8CB2E55E-2BF8-D50C-B9B1-A3E47FD2AA19}"/>
              </a:ext>
            </a:extLst>
          </p:cNvPr>
          <p:cNvSpPr txBox="1"/>
          <p:nvPr/>
        </p:nvSpPr>
        <p:spPr>
          <a:xfrm>
            <a:off x="11352334" y="8036738"/>
            <a:ext cx="4187859" cy="1615250"/>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Questions</a:t>
            </a:r>
          </a:p>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Thanks</a:t>
            </a:r>
          </a:p>
          <a:p>
            <a:pPr marL="0" marR="0" lvl="0" indent="0" algn="ctr" rtl="0">
              <a:lnSpc>
                <a:spcPct val="140016"/>
              </a:lnSpc>
              <a:spcBef>
                <a:spcPts val="0"/>
              </a:spcBef>
              <a:spcAft>
                <a:spcPts val="0"/>
              </a:spcAft>
              <a:buNone/>
            </a:pPr>
            <a:r>
              <a:rPr lang="en-US" sz="2499" dirty="0">
                <a:solidFill>
                  <a:srgbClr val="FFFFFF"/>
                </a:solidFill>
                <a:latin typeface="Libre Baskerville" panose="02000000000000000000" pitchFamily="2" charset="0"/>
                <a:sym typeface="Libre Franklin Light"/>
              </a:rPr>
              <a:t> </a:t>
            </a:r>
            <a:endParaRPr dirty="0">
              <a:latin typeface="Libre Baskerville" panose="020000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p:nvPr/>
        </p:nvSpPr>
        <p:spPr>
          <a:xfrm>
            <a:off x="13639799" y="4342055"/>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grpSp>
        <p:nvGrpSpPr>
          <p:cNvPr id="187" name="Google Shape;187;p19"/>
          <p:cNvGrpSpPr/>
          <p:nvPr/>
        </p:nvGrpSpPr>
        <p:grpSpPr>
          <a:xfrm rot="-5400000">
            <a:off x="630626" y="-577822"/>
            <a:ext cx="6464526" cy="8398144"/>
            <a:chOff x="-32687" y="-47625"/>
            <a:chExt cx="667687" cy="1197697"/>
          </a:xfrm>
        </p:grpSpPr>
        <p:sp>
          <p:nvSpPr>
            <p:cNvPr id="188" name="Google Shape;188;p19"/>
            <p:cNvSpPr/>
            <p:nvPr/>
          </p:nvSpPr>
          <p:spPr>
            <a:xfrm>
              <a:off x="-32687" y="0"/>
              <a:ext cx="425740" cy="1150072"/>
            </a:xfrm>
            <a:custGeom>
              <a:avLst/>
              <a:gdLst/>
              <a:ahLst/>
              <a:cxnLst/>
              <a:rect l="l" t="t" r="r" b="b"/>
              <a:pathLst>
                <a:path w="393053" h="1006016" extrusionOk="0">
                  <a:moveTo>
                    <a:pt x="393053" y="0"/>
                  </a:moveTo>
                  <a:lnTo>
                    <a:pt x="393053" y="891716"/>
                  </a:lnTo>
                  <a:lnTo>
                    <a:pt x="196527" y="1006016"/>
                  </a:lnTo>
                  <a:lnTo>
                    <a:pt x="0" y="891716"/>
                  </a:lnTo>
                  <a:lnTo>
                    <a:pt x="0" y="0"/>
                  </a:lnTo>
                  <a:lnTo>
                    <a:pt x="393053" y="0"/>
                  </a:lnTo>
                  <a:close/>
                </a:path>
              </a:pathLst>
            </a:custGeom>
            <a:solidFill>
              <a:srgbClr val="014E97"/>
            </a:solidFill>
            <a:ln>
              <a:noFill/>
            </a:ln>
          </p:spPr>
          <p:txBody>
            <a:bodyPr/>
            <a:lstStyle/>
            <a:p>
              <a:endParaRPr lang="he-IL" dirty="0">
                <a:latin typeface="Libre Baskerville" panose="02000000000000000000" pitchFamily="2" charset="0"/>
              </a:endParaRPr>
            </a:p>
          </p:txBody>
        </p:sp>
        <p:sp>
          <p:nvSpPr>
            <p:cNvPr id="189" name="Google Shape;189;p19"/>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Libre Baskerville" panose="02000000000000000000" pitchFamily="2" charset="0"/>
                <a:ea typeface="Calibri"/>
                <a:cs typeface="Calibri"/>
                <a:sym typeface="Calibri"/>
              </a:endParaRPr>
            </a:p>
          </p:txBody>
        </p:sp>
      </p:grpSp>
      <p:sp>
        <p:nvSpPr>
          <p:cNvPr id="190" name="Google Shape;190;p19"/>
          <p:cNvSpPr txBox="1"/>
          <p:nvPr/>
        </p:nvSpPr>
        <p:spPr>
          <a:xfrm>
            <a:off x="552674" y="542925"/>
            <a:ext cx="9444766" cy="1772793"/>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4800" dirty="0">
                <a:solidFill>
                  <a:srgbClr val="014E97"/>
                </a:solidFill>
                <a:latin typeface="Libre Baskerville" panose="02000000000000000000" pitchFamily="2" charset="0"/>
                <a:sym typeface="Libre Baskerville"/>
              </a:rPr>
              <a:t>Convolutional Neural Networks (CNNs)</a:t>
            </a:r>
            <a:endParaRPr sz="4800" dirty="0">
              <a:latin typeface="Libre Baskerville" panose="02000000000000000000" pitchFamily="2" charset="0"/>
            </a:endParaRPr>
          </a:p>
        </p:txBody>
      </p:sp>
      <p:sp>
        <p:nvSpPr>
          <p:cNvPr id="9" name="Google Shape;191;p19">
            <a:extLst>
              <a:ext uri="{FF2B5EF4-FFF2-40B4-BE49-F238E27FC236}">
                <a16:creationId xmlns:a16="http://schemas.microsoft.com/office/drawing/2014/main" id="{75CC202B-D0AB-1B1E-3F45-419FAA369A66}"/>
              </a:ext>
            </a:extLst>
          </p:cNvPr>
          <p:cNvSpPr txBox="1"/>
          <p:nvPr/>
        </p:nvSpPr>
        <p:spPr>
          <a:xfrm>
            <a:off x="219604" y="3145391"/>
            <a:ext cx="7091787" cy="354558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dirty="0">
                <a:solidFill>
                  <a:srgbClr val="FFFFFF"/>
                </a:solidFill>
                <a:latin typeface="Libre Baskerville" panose="02000000000000000000" pitchFamily="2" charset="0"/>
                <a:sym typeface="Libre Baskerville"/>
              </a:rPr>
              <a:t>Model commonly used for image and visual data analysis. It is designed to automatically extract and learn relevant features from input images or text through a series of convolutional layers</a:t>
            </a:r>
            <a:endParaRPr sz="3200" dirty="0">
              <a:latin typeface="Libre Baskerville" panose="02000000000000000000" pitchFamily="2" charset="0"/>
            </a:endParaRPr>
          </a:p>
        </p:txBody>
      </p:sp>
      <p:sp>
        <p:nvSpPr>
          <p:cNvPr id="10" name="Google Shape;184;p19">
            <a:extLst>
              <a:ext uri="{FF2B5EF4-FFF2-40B4-BE49-F238E27FC236}">
                <a16:creationId xmlns:a16="http://schemas.microsoft.com/office/drawing/2014/main" id="{4A795E32-8EC6-95D1-CA3A-8702A648526E}"/>
              </a:ext>
            </a:extLst>
          </p:cNvPr>
          <p:cNvSpPr/>
          <p:nvPr/>
        </p:nvSpPr>
        <p:spPr>
          <a:xfrm>
            <a:off x="13639799" y="-192791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1" name="Google Shape;184;p19">
            <a:extLst>
              <a:ext uri="{FF2B5EF4-FFF2-40B4-BE49-F238E27FC236}">
                <a16:creationId xmlns:a16="http://schemas.microsoft.com/office/drawing/2014/main" id="{F885F6E1-B6C2-842E-01F8-AB4ED99908DF}"/>
              </a:ext>
            </a:extLst>
          </p:cNvPr>
          <p:cNvSpPr/>
          <p:nvPr/>
        </p:nvSpPr>
        <p:spPr>
          <a:xfrm>
            <a:off x="8228263" y="1174437"/>
            <a:ext cx="7040880" cy="6148052"/>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Tree>
    <p:extLst>
      <p:ext uri="{BB962C8B-B14F-4D97-AF65-F5344CB8AC3E}">
        <p14:creationId xmlns:p14="http://schemas.microsoft.com/office/powerpoint/2010/main" val="172998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p:nvPr/>
        </p:nvSpPr>
        <p:spPr>
          <a:xfrm>
            <a:off x="11375436" y="-96419"/>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86" name="Google Shape;186;p19"/>
          <p:cNvSpPr/>
          <p:nvPr/>
        </p:nvSpPr>
        <p:spPr>
          <a:xfrm>
            <a:off x="16122496" y="257175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txBody>
          <a:bodyPr/>
          <a:lstStyle/>
          <a:p>
            <a:endParaRPr lang="he-IL"/>
          </a:p>
        </p:txBody>
      </p:sp>
      <p:sp>
        <p:nvSpPr>
          <p:cNvPr id="190" name="Google Shape;190;p19"/>
          <p:cNvSpPr txBox="1"/>
          <p:nvPr/>
        </p:nvSpPr>
        <p:spPr>
          <a:xfrm>
            <a:off x="460707" y="383802"/>
            <a:ext cx="7559986" cy="2185919"/>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9437" dirty="0">
                <a:solidFill>
                  <a:srgbClr val="014E97"/>
                </a:solidFill>
                <a:latin typeface="Libre Baskerville" panose="02000000000000000000" pitchFamily="2" charset="0"/>
                <a:sym typeface="Libre Baskerville"/>
              </a:rPr>
              <a:t>U-Net</a:t>
            </a:r>
            <a:br>
              <a:rPr lang="en-US" sz="9437" dirty="0">
                <a:solidFill>
                  <a:srgbClr val="014E97"/>
                </a:solidFill>
                <a:latin typeface="Libre Baskerville" panose="02000000000000000000" pitchFamily="2" charset="0"/>
                <a:sym typeface="Libre Baskerville"/>
              </a:rPr>
            </a:br>
            <a:r>
              <a:rPr lang="en-US" sz="2400" dirty="0">
                <a:solidFill>
                  <a:srgbClr val="014E97"/>
                </a:solidFill>
                <a:latin typeface="Libre Baskerville" panose="02000000000000000000" pitchFamily="2" charset="0"/>
                <a:sym typeface="Libre Baskerville"/>
              </a:rPr>
              <a:t>Input &amp; Output  </a:t>
            </a:r>
            <a:endParaRPr sz="2400" dirty="0">
              <a:latin typeface="Libre Baskerville" panose="02000000000000000000" pitchFamily="2" charset="0"/>
            </a:endParaRPr>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pic>
        <p:nvPicPr>
          <p:cNvPr id="2" name="Picture 4">
            <a:extLst>
              <a:ext uri="{FF2B5EF4-FFF2-40B4-BE49-F238E27FC236}">
                <a16:creationId xmlns:a16="http://schemas.microsoft.com/office/drawing/2014/main" id="{C93350AA-0F95-B8D9-821C-3B9C324E83A4}"/>
              </a:ext>
            </a:extLst>
          </p:cNvPr>
          <p:cNvPicPr>
            <a:picLocks noChangeAspect="1"/>
          </p:cNvPicPr>
          <p:nvPr/>
        </p:nvPicPr>
        <p:blipFill>
          <a:blip r:embed="rId4"/>
          <a:stretch>
            <a:fillRect/>
          </a:stretch>
        </p:blipFill>
        <p:spPr>
          <a:xfrm>
            <a:off x="180507" y="4990398"/>
            <a:ext cx="3298704" cy="4396027"/>
          </a:xfrm>
          <a:prstGeom prst="rect">
            <a:avLst/>
          </a:prstGeom>
        </p:spPr>
      </p:pic>
      <p:pic>
        <p:nvPicPr>
          <p:cNvPr id="3" name="Picture 6">
            <a:extLst>
              <a:ext uri="{FF2B5EF4-FFF2-40B4-BE49-F238E27FC236}">
                <a16:creationId xmlns:a16="http://schemas.microsoft.com/office/drawing/2014/main" id="{7516ADE0-E34A-FCF0-D7AD-4C0993FB33FE}"/>
              </a:ext>
            </a:extLst>
          </p:cNvPr>
          <p:cNvPicPr>
            <a:picLocks noChangeAspect="1"/>
          </p:cNvPicPr>
          <p:nvPr/>
        </p:nvPicPr>
        <p:blipFill>
          <a:blip r:embed="rId5"/>
          <a:stretch>
            <a:fillRect/>
          </a:stretch>
        </p:blipFill>
        <p:spPr>
          <a:xfrm>
            <a:off x="9642392" y="5143500"/>
            <a:ext cx="3099210" cy="4130169"/>
          </a:xfrm>
          <a:prstGeom prst="rect">
            <a:avLst/>
          </a:prstGeom>
        </p:spPr>
      </p:pic>
      <p:pic>
        <p:nvPicPr>
          <p:cNvPr id="4" name="Picture 10">
            <a:extLst>
              <a:ext uri="{FF2B5EF4-FFF2-40B4-BE49-F238E27FC236}">
                <a16:creationId xmlns:a16="http://schemas.microsoft.com/office/drawing/2014/main" id="{FE6A04D6-C6A9-A5BC-6E81-C95C7D2A2AFC}"/>
              </a:ext>
            </a:extLst>
          </p:cNvPr>
          <p:cNvPicPr>
            <a:picLocks noChangeAspect="1"/>
          </p:cNvPicPr>
          <p:nvPr/>
        </p:nvPicPr>
        <p:blipFill>
          <a:blip r:embed="rId6"/>
          <a:stretch>
            <a:fillRect/>
          </a:stretch>
        </p:blipFill>
        <p:spPr>
          <a:xfrm>
            <a:off x="5603989" y="6268354"/>
            <a:ext cx="2347956" cy="1446896"/>
          </a:xfrm>
          <a:prstGeom prst="rect">
            <a:avLst/>
          </a:prstGeom>
        </p:spPr>
      </p:pic>
      <p:sp>
        <p:nvSpPr>
          <p:cNvPr id="5" name="Arrow: Right 17">
            <a:extLst>
              <a:ext uri="{FF2B5EF4-FFF2-40B4-BE49-F238E27FC236}">
                <a16:creationId xmlns:a16="http://schemas.microsoft.com/office/drawing/2014/main" id="{471EA871-7992-10B9-3484-2D56E0FC7280}"/>
              </a:ext>
            </a:extLst>
          </p:cNvPr>
          <p:cNvSpPr/>
          <p:nvPr/>
        </p:nvSpPr>
        <p:spPr>
          <a:xfrm>
            <a:off x="4240700" y="6531560"/>
            <a:ext cx="975139" cy="92048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60000"/>
                  <a:lumOff val="40000"/>
                </a:schemeClr>
              </a:solidFill>
              <a:latin typeface="Libre Baskerville" panose="02000000000000000000" pitchFamily="2" charset="0"/>
            </a:endParaRPr>
          </a:p>
        </p:txBody>
      </p:sp>
      <p:sp>
        <p:nvSpPr>
          <p:cNvPr id="6" name="TextBox 19">
            <a:extLst>
              <a:ext uri="{FF2B5EF4-FFF2-40B4-BE49-F238E27FC236}">
                <a16:creationId xmlns:a16="http://schemas.microsoft.com/office/drawing/2014/main" id="{A00C6E32-F9BE-4276-70A3-6402C0A4ACA2}"/>
              </a:ext>
            </a:extLst>
          </p:cNvPr>
          <p:cNvSpPr txBox="1"/>
          <p:nvPr/>
        </p:nvSpPr>
        <p:spPr>
          <a:xfrm>
            <a:off x="5186022" y="5657562"/>
            <a:ext cx="3775517" cy="434543"/>
          </a:xfrm>
          <a:prstGeom prst="rect">
            <a:avLst/>
          </a:prstGeom>
          <a:noFill/>
        </p:spPr>
        <p:txBody>
          <a:bodyPr wrap="square" rtlCol="0">
            <a:spAutoFit/>
          </a:bodyPr>
          <a:lstStyle/>
          <a:p>
            <a:pPr marL="0" marR="0" lvl="0" indent="0" algn="l" rtl="0">
              <a:lnSpc>
                <a:spcPct val="120000"/>
              </a:lnSpc>
              <a:spcBef>
                <a:spcPts val="0"/>
              </a:spcBef>
              <a:spcAft>
                <a:spcPts val="0"/>
              </a:spcAft>
              <a:buNone/>
            </a:pPr>
            <a:r>
              <a:rPr lang="en-US" sz="2000" dirty="0">
                <a:solidFill>
                  <a:srgbClr val="014E97"/>
                </a:solidFill>
                <a:latin typeface="Libre Baskerville" panose="02000000000000000000" pitchFamily="2" charset="0"/>
                <a:sym typeface="Libre Baskerville"/>
              </a:rPr>
              <a:t>Learning Segmentation</a:t>
            </a:r>
            <a:endParaRPr lang="en-US" sz="2000" dirty="0">
              <a:latin typeface="Libre Baskerville" panose="02000000000000000000" pitchFamily="2" charset="0"/>
            </a:endParaRPr>
          </a:p>
        </p:txBody>
      </p:sp>
      <p:sp>
        <p:nvSpPr>
          <p:cNvPr id="7" name="TextBox 19">
            <a:extLst>
              <a:ext uri="{FF2B5EF4-FFF2-40B4-BE49-F238E27FC236}">
                <a16:creationId xmlns:a16="http://schemas.microsoft.com/office/drawing/2014/main" id="{39B0BE86-1D54-3B88-6EB1-1B9206492E20}"/>
              </a:ext>
            </a:extLst>
          </p:cNvPr>
          <p:cNvSpPr txBox="1"/>
          <p:nvPr/>
        </p:nvSpPr>
        <p:spPr>
          <a:xfrm>
            <a:off x="711443" y="9273668"/>
            <a:ext cx="3775517" cy="639791"/>
          </a:xfrm>
          <a:prstGeom prst="rect">
            <a:avLst/>
          </a:prstGeom>
          <a:noFill/>
        </p:spPr>
        <p:txBody>
          <a:bodyPr wrap="square" rtlCol="0">
            <a:spAutoFit/>
          </a:bodyPr>
          <a:lstStyle/>
          <a:p>
            <a:pPr marL="0" marR="0" lvl="0" indent="0" algn="l" rtl="0">
              <a:lnSpc>
                <a:spcPct val="120000"/>
              </a:lnSpc>
              <a:spcBef>
                <a:spcPts val="0"/>
              </a:spcBef>
              <a:spcAft>
                <a:spcPts val="0"/>
              </a:spcAft>
              <a:buNone/>
            </a:pPr>
            <a:r>
              <a:rPr lang="en-US" sz="3200" dirty="0">
                <a:solidFill>
                  <a:srgbClr val="014E97"/>
                </a:solidFill>
                <a:latin typeface="Libre Baskerville" panose="02000000000000000000" pitchFamily="2" charset="0"/>
                <a:sym typeface="Libre Baskerville"/>
              </a:rPr>
              <a:t>Input</a:t>
            </a:r>
            <a:endParaRPr lang="en-US" sz="3200" dirty="0">
              <a:latin typeface="Libre Baskerville" panose="02000000000000000000" pitchFamily="2" charset="0"/>
            </a:endParaRPr>
          </a:p>
        </p:txBody>
      </p:sp>
      <p:sp>
        <p:nvSpPr>
          <p:cNvPr id="10" name="Arrow: Right 17">
            <a:extLst>
              <a:ext uri="{FF2B5EF4-FFF2-40B4-BE49-F238E27FC236}">
                <a16:creationId xmlns:a16="http://schemas.microsoft.com/office/drawing/2014/main" id="{2AD8EDEB-6DB7-2CA8-A9D3-5A7F59725537}"/>
              </a:ext>
            </a:extLst>
          </p:cNvPr>
          <p:cNvSpPr/>
          <p:nvPr/>
        </p:nvSpPr>
        <p:spPr>
          <a:xfrm>
            <a:off x="8343721" y="6591300"/>
            <a:ext cx="975139" cy="92048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60000"/>
                  <a:lumOff val="40000"/>
                </a:schemeClr>
              </a:solidFill>
              <a:latin typeface="Libre Baskerville" panose="02000000000000000000" pitchFamily="2" charset="0"/>
            </a:endParaRPr>
          </a:p>
        </p:txBody>
      </p:sp>
      <p:sp>
        <p:nvSpPr>
          <p:cNvPr id="11" name="TextBox 19">
            <a:extLst>
              <a:ext uri="{FF2B5EF4-FFF2-40B4-BE49-F238E27FC236}">
                <a16:creationId xmlns:a16="http://schemas.microsoft.com/office/drawing/2014/main" id="{F1E734FF-967D-8367-4788-EE157B59BF5E}"/>
              </a:ext>
            </a:extLst>
          </p:cNvPr>
          <p:cNvSpPr txBox="1"/>
          <p:nvPr/>
        </p:nvSpPr>
        <p:spPr>
          <a:xfrm>
            <a:off x="8085383" y="9332116"/>
            <a:ext cx="6580105" cy="639791"/>
          </a:xfrm>
          <a:prstGeom prst="rect">
            <a:avLst/>
          </a:prstGeom>
          <a:noFill/>
        </p:spPr>
        <p:txBody>
          <a:bodyPr wrap="square" rtlCol="0">
            <a:spAutoFit/>
          </a:bodyPr>
          <a:lstStyle/>
          <a:p>
            <a:pPr marL="0" marR="0" lvl="0" indent="0" algn="l" rtl="0">
              <a:lnSpc>
                <a:spcPct val="120000"/>
              </a:lnSpc>
              <a:spcBef>
                <a:spcPts val="0"/>
              </a:spcBef>
              <a:spcAft>
                <a:spcPts val="0"/>
              </a:spcAft>
              <a:buNone/>
            </a:pPr>
            <a:r>
              <a:rPr lang="en-US" sz="3200" dirty="0">
                <a:solidFill>
                  <a:srgbClr val="014E97"/>
                </a:solidFill>
                <a:latin typeface="Libre Baskerville" panose="02000000000000000000" pitchFamily="2" charset="0"/>
                <a:sym typeface="Libre Baskerville"/>
              </a:rPr>
              <a:t>Output Segmentation map</a:t>
            </a:r>
            <a:endParaRPr lang="en-US" sz="3200" dirty="0">
              <a:latin typeface="Libre Baskerville" panose="02000000000000000000" pitchFamily="2" charset="0"/>
            </a:endParaRPr>
          </a:p>
        </p:txBody>
      </p:sp>
    </p:spTree>
    <p:extLst>
      <p:ext uri="{BB962C8B-B14F-4D97-AF65-F5344CB8AC3E}">
        <p14:creationId xmlns:p14="http://schemas.microsoft.com/office/powerpoint/2010/main" val="74791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994E5"/>
        </a:solidFill>
        <a:effectLst/>
      </p:bgPr>
    </p:bg>
    <p:spTree>
      <p:nvGrpSpPr>
        <p:cNvPr id="1" name="Shape 563"/>
        <p:cNvGrpSpPr/>
        <p:nvPr/>
      </p:nvGrpSpPr>
      <p:grpSpPr>
        <a:xfrm>
          <a:off x="0" y="0"/>
          <a:ext cx="0" cy="0"/>
          <a:chOff x="0" y="0"/>
          <a:chExt cx="0" cy="0"/>
        </a:xfrm>
      </p:grpSpPr>
      <p:graphicFrame>
        <p:nvGraphicFramePr>
          <p:cNvPr id="564" name="Google Shape;564;p37"/>
          <p:cNvGraphicFramePr/>
          <p:nvPr>
            <p:extLst>
              <p:ext uri="{D42A27DB-BD31-4B8C-83A1-F6EECF244321}">
                <p14:modId xmlns:p14="http://schemas.microsoft.com/office/powerpoint/2010/main" val="831384971"/>
              </p:ext>
            </p:extLst>
          </p:nvPr>
        </p:nvGraphicFramePr>
        <p:xfrm>
          <a:off x="798023" y="1610704"/>
          <a:ext cx="16461276" cy="8464742"/>
        </p:xfrm>
        <a:graphic>
          <a:graphicData uri="http://schemas.openxmlformats.org/drawingml/2006/table">
            <a:tbl>
              <a:tblPr>
                <a:noFill/>
                <a:tableStyleId>{673244B7-19CF-44D7-A698-19F5996B0E4D}</a:tableStyleId>
              </a:tblPr>
              <a:tblGrid>
                <a:gridCol w="4115319">
                  <a:extLst>
                    <a:ext uri="{9D8B030D-6E8A-4147-A177-3AD203B41FA5}">
                      <a16:colId xmlns:a16="http://schemas.microsoft.com/office/drawing/2014/main" val="20000"/>
                    </a:ext>
                  </a:extLst>
                </a:gridCol>
                <a:gridCol w="4248612">
                  <a:extLst>
                    <a:ext uri="{9D8B030D-6E8A-4147-A177-3AD203B41FA5}">
                      <a16:colId xmlns:a16="http://schemas.microsoft.com/office/drawing/2014/main" val="20001"/>
                    </a:ext>
                  </a:extLst>
                </a:gridCol>
                <a:gridCol w="3982026">
                  <a:extLst>
                    <a:ext uri="{9D8B030D-6E8A-4147-A177-3AD203B41FA5}">
                      <a16:colId xmlns:a16="http://schemas.microsoft.com/office/drawing/2014/main" val="20002"/>
                    </a:ext>
                  </a:extLst>
                </a:gridCol>
                <a:gridCol w="4115319">
                  <a:extLst>
                    <a:ext uri="{9D8B030D-6E8A-4147-A177-3AD203B41FA5}">
                      <a16:colId xmlns:a16="http://schemas.microsoft.com/office/drawing/2014/main" val="20003"/>
                    </a:ext>
                  </a:extLst>
                </a:gridCol>
              </a:tblGrid>
              <a:tr h="1318475">
                <a:tc>
                  <a:txBody>
                    <a:bodyPr/>
                    <a:lstStyle/>
                    <a:p>
                      <a:pPr marL="0" marR="0" lvl="0" indent="0" algn="ctr" rtl="0">
                        <a:lnSpc>
                          <a:spcPct val="140000"/>
                        </a:lnSpc>
                        <a:spcBef>
                          <a:spcPts val="0"/>
                        </a:spcBef>
                        <a:spcAft>
                          <a:spcPts val="0"/>
                        </a:spcAft>
                        <a:buNone/>
                      </a:pPr>
                      <a:r>
                        <a:rPr lang="en-US" sz="4400" b="1" u="none" strike="noStrike" cap="none" dirty="0">
                          <a:solidFill>
                            <a:srgbClr val="FFFFFF"/>
                          </a:solidFill>
                          <a:latin typeface="Libre Baskerville" panose="02000000000000000000" pitchFamily="2" charset="0"/>
                          <a:sym typeface="Libre Baskerville"/>
                        </a:rPr>
                        <a:t>Encoder</a:t>
                      </a:r>
                      <a:endParaRPr lang="en-US" sz="4400" u="none" strike="noStrike" cap="none" dirty="0">
                        <a:latin typeface="Libre Baskerville" panose="02000000000000000000" pitchFamily="2" charset="0"/>
                      </a:endParaRPr>
                    </a:p>
                  </a:txBody>
                  <a:tcPr marL="190500" marR="190500" marT="190500" marB="1905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00"/>
                        </a:lnSpc>
                        <a:spcBef>
                          <a:spcPts val="0"/>
                        </a:spcBef>
                        <a:spcAft>
                          <a:spcPts val="0"/>
                        </a:spcAft>
                        <a:buNone/>
                      </a:pPr>
                      <a:r>
                        <a:rPr lang="en-US" sz="4400" b="1" u="none" strike="noStrike" cap="none">
                          <a:solidFill>
                            <a:srgbClr val="FFFFFF"/>
                          </a:solidFill>
                          <a:latin typeface="Libre Baskerville" panose="02000000000000000000" pitchFamily="2" charset="0"/>
                          <a:sym typeface="Libre Baskerville"/>
                        </a:rPr>
                        <a:t>Bottleneck</a:t>
                      </a:r>
                      <a:endParaRPr lang="en-US" sz="4400" u="none" strike="noStrike" cap="none">
                        <a:latin typeface="Libre Baskerville" panose="02000000000000000000" pitchFamily="2" charset="0"/>
                      </a:endParaRPr>
                    </a:p>
                  </a:txBody>
                  <a:tcPr marL="190500" marR="190500" marT="190500" marB="1905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00"/>
                        </a:lnSpc>
                        <a:spcBef>
                          <a:spcPts val="0"/>
                        </a:spcBef>
                        <a:spcAft>
                          <a:spcPts val="0"/>
                        </a:spcAft>
                        <a:buNone/>
                      </a:pPr>
                      <a:r>
                        <a:rPr lang="en-US" sz="5000" b="1" u="none" strike="noStrike" cap="none" dirty="0">
                          <a:solidFill>
                            <a:srgbClr val="FFFFFF"/>
                          </a:solidFill>
                          <a:latin typeface="Libre Baskerville" panose="02000000000000000000" pitchFamily="2" charset="0"/>
                          <a:sym typeface="Libre Baskerville"/>
                        </a:rPr>
                        <a:t>Decoder</a:t>
                      </a:r>
                      <a:endParaRPr sz="1100" u="none" strike="noStrike" cap="none" dirty="0">
                        <a:latin typeface="Libre Baskerville" panose="02000000000000000000" pitchFamily="2" charset="0"/>
                      </a:endParaRPr>
                    </a:p>
                  </a:txBody>
                  <a:tcPr marL="190500" marR="190500" marT="190500" marB="1905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00"/>
                        </a:lnSpc>
                        <a:spcBef>
                          <a:spcPts val="0"/>
                        </a:spcBef>
                        <a:spcAft>
                          <a:spcPts val="0"/>
                        </a:spcAft>
                        <a:buNone/>
                      </a:pPr>
                      <a:r>
                        <a:rPr lang="en-US" sz="5000" b="1" u="none" strike="noStrike" cap="none" dirty="0">
                          <a:solidFill>
                            <a:srgbClr val="FFFFFF"/>
                          </a:solidFill>
                          <a:latin typeface="Libre Baskerville" panose="02000000000000000000" pitchFamily="2" charset="0"/>
                          <a:ea typeface="Libre Baskerville"/>
                          <a:cs typeface="Libre Baskerville"/>
                          <a:sym typeface="Libre Baskerville"/>
                        </a:rPr>
                        <a:t>Output</a:t>
                      </a:r>
                      <a:endParaRPr sz="1100" u="none" strike="noStrike" cap="none" dirty="0">
                        <a:latin typeface="Libre Baskerville" panose="02000000000000000000" pitchFamily="2" charset="0"/>
                      </a:endParaRPr>
                    </a:p>
                  </a:txBody>
                  <a:tcPr marL="190500" marR="190500" marT="190500" marB="1905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extLst>
                  <a:ext uri="{0D108BD9-81ED-4DB2-BD59-A6C34878D82A}">
                    <a16:rowId xmlns:a16="http://schemas.microsoft.com/office/drawing/2014/main" val="10000"/>
                  </a:ext>
                </a:extLst>
              </a:tr>
              <a:tr h="667875">
                <a:tc>
                  <a:txBody>
                    <a:bodyPr/>
                    <a:lstStyle/>
                    <a:p>
                      <a:pPr marL="0" marR="0" lvl="0" indent="0" algn="ctr" rtl="0">
                        <a:lnSpc>
                          <a:spcPct val="140013"/>
                        </a:lnSpc>
                        <a:spcBef>
                          <a:spcPts val="0"/>
                        </a:spcBef>
                        <a:spcAft>
                          <a:spcPts val="0"/>
                        </a:spcAft>
                        <a:buNone/>
                      </a:pPr>
                      <a:r>
                        <a:rPr lang="en-US" sz="2800" b="1" u="none" strike="noStrike" cap="none" dirty="0">
                          <a:solidFill>
                            <a:srgbClr val="FFFFFF"/>
                          </a:solidFill>
                          <a:latin typeface="Libre Baskerville" panose="02000000000000000000" pitchFamily="2" charset="0"/>
                          <a:sym typeface="Libre Baskerville"/>
                        </a:rPr>
                        <a:t>1</a:t>
                      </a:r>
                      <a:endParaRPr sz="2800" u="none" strike="noStrike" cap="none" dirty="0">
                        <a:latin typeface="Libre Baskerville" panose="02000000000000000000" pitchFamily="2" charset="0"/>
                      </a:endParaRPr>
                    </a:p>
                  </a:txBody>
                  <a:tcPr marL="190500" marR="190500" marT="190500" marB="190500">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13"/>
                        </a:lnSpc>
                        <a:spcBef>
                          <a:spcPts val="0"/>
                        </a:spcBef>
                        <a:spcAft>
                          <a:spcPts val="0"/>
                        </a:spcAft>
                        <a:buNone/>
                      </a:pPr>
                      <a:r>
                        <a:rPr lang="en-US" sz="2800" b="1" u="none" strike="noStrike" cap="none" dirty="0">
                          <a:solidFill>
                            <a:srgbClr val="FFFFFF"/>
                          </a:solidFill>
                          <a:latin typeface="Libre Baskerville" panose="02000000000000000000" pitchFamily="2" charset="0"/>
                          <a:ea typeface="Libre Baskerville"/>
                          <a:cs typeface="Libre Baskerville"/>
                          <a:sym typeface="Libre Baskerville"/>
                        </a:rPr>
                        <a:t>2</a:t>
                      </a:r>
                      <a:endParaRPr sz="2800" u="none" strike="noStrike" cap="none" dirty="0">
                        <a:latin typeface="Libre Baskerville" panose="02000000000000000000" pitchFamily="2" charset="0"/>
                      </a:endParaRPr>
                    </a:p>
                  </a:txBody>
                  <a:tcPr marL="190500" marR="190500" marT="190500" marB="190500">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13"/>
                        </a:lnSpc>
                        <a:spcBef>
                          <a:spcPts val="0"/>
                        </a:spcBef>
                        <a:spcAft>
                          <a:spcPts val="0"/>
                        </a:spcAft>
                        <a:buNone/>
                      </a:pPr>
                      <a:r>
                        <a:rPr lang="en-US" sz="2800" b="1" u="none" strike="noStrike" cap="none" dirty="0">
                          <a:solidFill>
                            <a:srgbClr val="FFFFFF"/>
                          </a:solidFill>
                          <a:latin typeface="Libre Baskerville" panose="02000000000000000000" pitchFamily="2" charset="0"/>
                          <a:ea typeface="Libre Baskerville"/>
                          <a:cs typeface="Libre Baskerville"/>
                          <a:sym typeface="Libre Baskerville"/>
                        </a:rPr>
                        <a:t>3</a:t>
                      </a:r>
                      <a:endParaRPr sz="2800" u="none" strike="noStrike" cap="none" dirty="0">
                        <a:latin typeface="Libre Baskerville" panose="02000000000000000000" pitchFamily="2" charset="0"/>
                      </a:endParaRPr>
                    </a:p>
                  </a:txBody>
                  <a:tcPr marL="190500" marR="190500" marT="190500" marB="190500">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tc>
                  <a:txBody>
                    <a:bodyPr/>
                    <a:lstStyle/>
                    <a:p>
                      <a:pPr marL="0" marR="0" lvl="0" indent="0" algn="ctr" rtl="0">
                        <a:lnSpc>
                          <a:spcPct val="140013"/>
                        </a:lnSpc>
                        <a:spcBef>
                          <a:spcPts val="0"/>
                        </a:spcBef>
                        <a:spcAft>
                          <a:spcPts val="0"/>
                        </a:spcAft>
                        <a:buNone/>
                      </a:pPr>
                      <a:r>
                        <a:rPr lang="en-US" sz="2800" b="1" u="none" strike="noStrike" cap="none" dirty="0">
                          <a:solidFill>
                            <a:srgbClr val="FFFFFF"/>
                          </a:solidFill>
                          <a:latin typeface="Libre Baskerville" panose="02000000000000000000" pitchFamily="2" charset="0"/>
                          <a:ea typeface="Libre Baskerville"/>
                          <a:cs typeface="Libre Baskerville"/>
                          <a:sym typeface="Libre Baskerville"/>
                        </a:rPr>
                        <a:t>4</a:t>
                      </a:r>
                      <a:endParaRPr sz="2800" u="none" strike="noStrike" cap="none" dirty="0">
                        <a:latin typeface="Libre Baskerville" panose="02000000000000000000" pitchFamily="2" charset="0"/>
                      </a:endParaRPr>
                    </a:p>
                  </a:txBody>
                  <a:tcPr marL="190500" marR="190500" marT="190500" marB="190500">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014E97"/>
                    </a:solidFill>
                  </a:tcPr>
                </a:tc>
                <a:extLst>
                  <a:ext uri="{0D108BD9-81ED-4DB2-BD59-A6C34878D82A}">
                    <a16:rowId xmlns:a16="http://schemas.microsoft.com/office/drawing/2014/main" val="10001"/>
                  </a:ext>
                </a:extLst>
              </a:tr>
              <a:tr h="5759425">
                <a:tc>
                  <a:txBody>
                    <a:bodyPr/>
                    <a:lstStyle/>
                    <a:p>
                      <a:pPr marL="269875" marR="0" lvl="1" indent="0" algn="l" rtl="0">
                        <a:lnSpc>
                          <a:spcPct val="140016"/>
                        </a:lnSpc>
                        <a:spcBef>
                          <a:spcPts val="0"/>
                        </a:spcBef>
                        <a:spcAft>
                          <a:spcPts val="0"/>
                        </a:spcAft>
                        <a:buClr>
                          <a:srgbClr val="FFFFFF"/>
                        </a:buClr>
                        <a:buSzPts val="2499"/>
                        <a:buFont typeface="Arial"/>
                        <a:buNone/>
                      </a:pPr>
                      <a:r>
                        <a:rPr lang="en-US" sz="2500" b="1" u="none" strike="noStrike" cap="none" dirty="0">
                          <a:solidFill>
                            <a:schemeClr val="bg1"/>
                          </a:solidFill>
                          <a:latin typeface="Libre Baskerville" panose="02000000000000000000" pitchFamily="2" charset="0"/>
                        </a:rPr>
                        <a:t>This stage is responsible for capturing context and extracting features from the input image. It consists of several convolutional layers with progressively decreasing spatial dimensions</a:t>
                      </a:r>
                      <a:endParaRPr lang="he-IL" sz="2500" b="1" u="none" strike="noStrike" cap="none" dirty="0">
                        <a:solidFill>
                          <a:schemeClr val="bg1"/>
                        </a:solidFill>
                        <a:latin typeface="Libre Baskerville" panose="02000000000000000000" pitchFamily="2" charset="0"/>
                      </a:endParaRPr>
                    </a:p>
                  </a:txBody>
                  <a:tcPr marL="190500" marR="190500" marT="190500" marB="190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CCCCCC"/>
                      </a:solidFill>
                      <a:prstDash val="solid"/>
                      <a:round/>
                      <a:headEnd type="none" w="sm" len="sm"/>
                      <a:tailEnd type="none" w="sm" len="sm"/>
                    </a:lnB>
                    <a:solidFill>
                      <a:srgbClr val="014E97"/>
                    </a:solidFill>
                  </a:tcPr>
                </a:tc>
                <a:tc>
                  <a:txBody>
                    <a:bodyPr/>
                    <a:lstStyle/>
                    <a:p>
                      <a:pPr marL="269875" marR="0" lvl="1" indent="0" algn="l" rtl="0">
                        <a:lnSpc>
                          <a:spcPct val="140016"/>
                        </a:lnSpc>
                        <a:spcBef>
                          <a:spcPts val="0"/>
                        </a:spcBef>
                        <a:spcAft>
                          <a:spcPts val="0"/>
                        </a:spcAft>
                        <a:buClr>
                          <a:srgbClr val="FFFFFF"/>
                        </a:buClr>
                        <a:buSzPts val="2499"/>
                        <a:buFont typeface="Arial"/>
                        <a:buNone/>
                      </a:pPr>
                      <a:r>
                        <a:rPr lang="en-US" sz="2500" b="1" dirty="0">
                          <a:solidFill>
                            <a:schemeClr val="bg1"/>
                          </a:solidFill>
                          <a:latin typeface="Libre Baskerville" panose="02000000000000000000" pitchFamily="2" charset="0"/>
                        </a:rPr>
                        <a:t>The bottleneck serves as a bridge between the contracting path and the expanding path.</a:t>
                      </a:r>
                      <a:endParaRPr sz="2500" b="1" dirty="0">
                        <a:solidFill>
                          <a:schemeClr val="bg1"/>
                        </a:solidFill>
                        <a:latin typeface="Libre Baskerville" panose="02000000000000000000" pitchFamily="2" charset="0"/>
                      </a:endParaRPr>
                    </a:p>
                  </a:txBody>
                  <a:tcPr marL="190500" marR="190500" marT="190500" marB="190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CCCCCC"/>
                      </a:solidFill>
                      <a:prstDash val="solid"/>
                      <a:round/>
                      <a:headEnd type="none" w="sm" len="sm"/>
                      <a:tailEnd type="none" w="sm" len="sm"/>
                    </a:lnB>
                    <a:solidFill>
                      <a:srgbClr val="014E97"/>
                    </a:solidFill>
                  </a:tcPr>
                </a:tc>
                <a:tc>
                  <a:txBody>
                    <a:bodyPr/>
                    <a:lstStyle/>
                    <a:p>
                      <a:pPr marL="269875" marR="0" lvl="1" indent="0" algn="l" rtl="0">
                        <a:lnSpc>
                          <a:spcPct val="140016"/>
                        </a:lnSpc>
                        <a:spcBef>
                          <a:spcPts val="0"/>
                        </a:spcBef>
                        <a:spcAft>
                          <a:spcPts val="0"/>
                        </a:spcAft>
                        <a:buClr>
                          <a:srgbClr val="FFFFFF"/>
                        </a:buClr>
                        <a:buSzPts val="2499"/>
                        <a:buFont typeface="Arial"/>
                        <a:buNone/>
                      </a:pPr>
                      <a:r>
                        <a:rPr lang="en-US" sz="2500" b="1" i="0" u="none" strike="noStrike" cap="none" dirty="0">
                          <a:solidFill>
                            <a:schemeClr val="bg1"/>
                          </a:solidFill>
                          <a:effectLst/>
                          <a:latin typeface="Libre Baskerville" panose="02000000000000000000" pitchFamily="2" charset="0"/>
                          <a:ea typeface="Arial"/>
                          <a:cs typeface="Arial"/>
                          <a:sym typeface="Arial"/>
                        </a:rPr>
                        <a:t>The expanding path gradually upsamples the learned features to the original input image resolution. </a:t>
                      </a:r>
                      <a:endParaRPr sz="2500" b="1" u="none" strike="noStrike" cap="none" dirty="0">
                        <a:solidFill>
                          <a:schemeClr val="bg1"/>
                        </a:solidFill>
                        <a:latin typeface="Libre Baskerville" panose="02000000000000000000" pitchFamily="2" charset="0"/>
                      </a:endParaRPr>
                    </a:p>
                  </a:txBody>
                  <a:tcPr marL="190500" marR="190500" marT="190500" marB="190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CCCCCC"/>
                      </a:solidFill>
                      <a:prstDash val="solid"/>
                      <a:round/>
                      <a:headEnd type="none" w="sm" len="sm"/>
                      <a:tailEnd type="none" w="sm" len="sm"/>
                    </a:lnB>
                    <a:solidFill>
                      <a:srgbClr val="014E97"/>
                    </a:solidFill>
                  </a:tcPr>
                </a:tc>
                <a:tc>
                  <a:txBody>
                    <a:bodyPr/>
                    <a:lstStyle/>
                    <a:p>
                      <a:pPr marL="269875" marR="0" lvl="1" indent="0" algn="l" rtl="0">
                        <a:lnSpc>
                          <a:spcPct val="140016"/>
                        </a:lnSpc>
                        <a:spcBef>
                          <a:spcPts val="0"/>
                        </a:spcBef>
                        <a:spcAft>
                          <a:spcPts val="0"/>
                        </a:spcAft>
                        <a:buClr>
                          <a:srgbClr val="FFFFFF"/>
                        </a:buClr>
                        <a:buSzPts val="2499"/>
                        <a:buFont typeface="Arial"/>
                        <a:buNone/>
                      </a:pPr>
                      <a:r>
                        <a:rPr lang="en-US" sz="2500" b="1" i="0" u="none" strike="noStrike" cap="none" dirty="0">
                          <a:solidFill>
                            <a:schemeClr val="bg1"/>
                          </a:solidFill>
                          <a:effectLst/>
                          <a:latin typeface="Libre Baskerville" panose="02000000000000000000" pitchFamily="2" charset="0"/>
                          <a:ea typeface="Arial"/>
                          <a:cs typeface="Arial"/>
                          <a:sym typeface="Arial"/>
                        </a:rPr>
                        <a:t>The final stage of the U-Net algorithm is the output layer, which produces the segmentation map or mask.</a:t>
                      </a:r>
                      <a:endParaRPr sz="2500" b="1" u="none" strike="noStrike" cap="none" dirty="0">
                        <a:solidFill>
                          <a:schemeClr val="bg1"/>
                        </a:solidFill>
                        <a:latin typeface="Libre Baskerville" panose="02000000000000000000" pitchFamily="2" charset="0"/>
                      </a:endParaRPr>
                    </a:p>
                  </a:txBody>
                  <a:tcPr marL="190500" marR="190500" marT="190500" marB="190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CCCCCC"/>
                      </a:solidFill>
                      <a:prstDash val="solid"/>
                      <a:round/>
                      <a:headEnd type="none" w="sm" len="sm"/>
                      <a:tailEnd type="none" w="sm" len="sm"/>
                    </a:lnB>
                    <a:solidFill>
                      <a:srgbClr val="014E97"/>
                    </a:solidFill>
                  </a:tcPr>
                </a:tc>
                <a:extLst>
                  <a:ext uri="{0D108BD9-81ED-4DB2-BD59-A6C34878D82A}">
                    <a16:rowId xmlns:a16="http://schemas.microsoft.com/office/drawing/2014/main" val="10002"/>
                  </a:ext>
                </a:extLst>
              </a:tr>
            </a:tbl>
          </a:graphicData>
        </a:graphic>
      </p:graphicFrame>
      <p:sp>
        <p:nvSpPr>
          <p:cNvPr id="4" name="Google Shape;460;p34">
            <a:extLst>
              <a:ext uri="{FF2B5EF4-FFF2-40B4-BE49-F238E27FC236}">
                <a16:creationId xmlns:a16="http://schemas.microsoft.com/office/drawing/2014/main" id="{807FBADE-9005-5557-4232-6450090ECE82}"/>
              </a:ext>
            </a:extLst>
          </p:cNvPr>
          <p:cNvSpPr txBox="1"/>
          <p:nvPr/>
        </p:nvSpPr>
        <p:spPr>
          <a:xfrm>
            <a:off x="5239149" y="349135"/>
            <a:ext cx="10854292" cy="8462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5499" dirty="0">
                <a:solidFill>
                  <a:srgbClr val="014E97"/>
                </a:solidFill>
                <a:latin typeface="Libre Baskerville"/>
                <a:sym typeface="Libre Baskerville"/>
              </a:rPr>
              <a:t>4  Stages Of U-Net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p:nvPr/>
        </p:nvSpPr>
        <p:spPr>
          <a:xfrm>
            <a:off x="11475970" y="533634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86" name="Google Shape;186;p19"/>
          <p:cNvSpPr/>
          <p:nvPr/>
        </p:nvSpPr>
        <p:spPr>
          <a:xfrm>
            <a:off x="16000576" y="266817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txBody>
          <a:bodyPr/>
          <a:lstStyle/>
          <a:p>
            <a:endParaRPr lang="he-IL"/>
          </a:p>
        </p:txBody>
      </p:sp>
      <p:sp>
        <p:nvSpPr>
          <p:cNvPr id="190" name="Google Shape;190;p19"/>
          <p:cNvSpPr txBox="1"/>
          <p:nvPr/>
        </p:nvSpPr>
        <p:spPr>
          <a:xfrm>
            <a:off x="262190" y="277122"/>
            <a:ext cx="7559986" cy="1181862"/>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4000" dirty="0">
                <a:solidFill>
                  <a:srgbClr val="014E97"/>
                </a:solidFill>
                <a:latin typeface="Libre Baskerville"/>
                <a:sym typeface="Libre Baskerville"/>
              </a:rPr>
              <a:t>U-Net Architecture</a:t>
            </a:r>
            <a:br>
              <a:rPr lang="en-US" sz="9437" dirty="0">
                <a:solidFill>
                  <a:srgbClr val="014E97"/>
                </a:solidFill>
                <a:latin typeface="Libre Baskerville"/>
                <a:sym typeface="Libre Baskerville"/>
              </a:rPr>
            </a:br>
            <a:r>
              <a:rPr lang="en-US" sz="2400" dirty="0">
                <a:solidFill>
                  <a:srgbClr val="014E97"/>
                </a:solidFill>
                <a:latin typeface="Libre Baskerville"/>
                <a:sym typeface="Libre Baskerville"/>
              </a:rPr>
              <a:t>Input &amp; Output  </a:t>
            </a:r>
            <a:endParaRPr sz="2400" dirty="0"/>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pic>
        <p:nvPicPr>
          <p:cNvPr id="8" name="Picture 4">
            <a:extLst>
              <a:ext uri="{FF2B5EF4-FFF2-40B4-BE49-F238E27FC236}">
                <a16:creationId xmlns:a16="http://schemas.microsoft.com/office/drawing/2014/main" id="{AB2F2EDA-302C-A239-84A2-143A37353A5F}"/>
              </a:ext>
            </a:extLst>
          </p:cNvPr>
          <p:cNvPicPr>
            <a:picLocks noChangeAspect="1"/>
          </p:cNvPicPr>
          <p:nvPr/>
        </p:nvPicPr>
        <p:blipFill>
          <a:blip r:embed="rId4"/>
          <a:stretch>
            <a:fillRect/>
          </a:stretch>
        </p:blipFill>
        <p:spPr>
          <a:xfrm>
            <a:off x="251029" y="2841657"/>
            <a:ext cx="10958013" cy="7300644"/>
          </a:xfrm>
          <a:prstGeom prst="rect">
            <a:avLst/>
          </a:prstGeom>
        </p:spPr>
      </p:pic>
      <p:sp>
        <p:nvSpPr>
          <p:cNvPr id="9" name="Google Shape;185;p19">
            <a:extLst>
              <a:ext uri="{FF2B5EF4-FFF2-40B4-BE49-F238E27FC236}">
                <a16:creationId xmlns:a16="http://schemas.microsoft.com/office/drawing/2014/main" id="{D0415D50-14EC-59ED-3F54-ACC12231855E}"/>
              </a:ext>
            </a:extLst>
          </p:cNvPr>
          <p:cNvSpPr/>
          <p:nvPr/>
        </p:nvSpPr>
        <p:spPr>
          <a:xfrm>
            <a:off x="11375436" y="-2169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2" name="Google Shape;88;p13">
            <a:extLst>
              <a:ext uri="{FF2B5EF4-FFF2-40B4-BE49-F238E27FC236}">
                <a16:creationId xmlns:a16="http://schemas.microsoft.com/office/drawing/2014/main" id="{3AD7598C-3C17-EC0F-A27A-913E7F808D26}"/>
              </a:ext>
            </a:extLst>
          </p:cNvPr>
          <p:cNvSpPr/>
          <p:nvPr/>
        </p:nvSpPr>
        <p:spPr>
          <a:xfrm>
            <a:off x="11358520" y="-96420"/>
            <a:ext cx="6056826" cy="533634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txBody>
          <a:bodyPr/>
          <a:lstStyle/>
          <a:p>
            <a:endParaRPr lang="he-IL"/>
          </a:p>
        </p:txBody>
      </p:sp>
    </p:spTree>
    <p:extLst>
      <p:ext uri="{BB962C8B-B14F-4D97-AF65-F5344CB8AC3E}">
        <p14:creationId xmlns:p14="http://schemas.microsoft.com/office/powerpoint/2010/main" val="288942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p:nvPr/>
        </p:nvSpPr>
        <p:spPr>
          <a:xfrm>
            <a:off x="11475970" y="533634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86" name="Google Shape;186;p19"/>
          <p:cNvSpPr/>
          <p:nvPr/>
        </p:nvSpPr>
        <p:spPr>
          <a:xfrm>
            <a:off x="16000576" y="266817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txBody>
          <a:bodyPr/>
          <a:lstStyle/>
          <a:p>
            <a:endParaRPr lang="he-IL"/>
          </a:p>
        </p:txBody>
      </p:sp>
      <p:sp>
        <p:nvSpPr>
          <p:cNvPr id="190" name="Google Shape;190;p19"/>
          <p:cNvSpPr txBox="1"/>
          <p:nvPr/>
        </p:nvSpPr>
        <p:spPr>
          <a:xfrm>
            <a:off x="262190" y="277122"/>
            <a:ext cx="7559986" cy="1181862"/>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4000" dirty="0">
                <a:solidFill>
                  <a:srgbClr val="014E97"/>
                </a:solidFill>
                <a:latin typeface="Libre Baskerville"/>
                <a:sym typeface="Libre Baskerville"/>
              </a:rPr>
              <a:t>U-Net Architecture</a:t>
            </a:r>
            <a:br>
              <a:rPr lang="en-US" sz="9437" dirty="0">
                <a:solidFill>
                  <a:srgbClr val="014E97"/>
                </a:solidFill>
                <a:latin typeface="Libre Baskerville"/>
                <a:sym typeface="Libre Baskerville"/>
              </a:rPr>
            </a:br>
            <a:r>
              <a:rPr lang="en-US" sz="2400" dirty="0">
                <a:solidFill>
                  <a:srgbClr val="014E97"/>
                </a:solidFill>
                <a:latin typeface="Libre Baskerville"/>
                <a:sym typeface="Libre Baskerville"/>
              </a:rPr>
              <a:t>Input &amp; Output  </a:t>
            </a:r>
            <a:endParaRPr sz="2400" dirty="0"/>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pic>
        <p:nvPicPr>
          <p:cNvPr id="8" name="Picture 4">
            <a:extLst>
              <a:ext uri="{FF2B5EF4-FFF2-40B4-BE49-F238E27FC236}">
                <a16:creationId xmlns:a16="http://schemas.microsoft.com/office/drawing/2014/main" id="{AB2F2EDA-302C-A239-84A2-143A37353A5F}"/>
              </a:ext>
            </a:extLst>
          </p:cNvPr>
          <p:cNvPicPr>
            <a:picLocks noChangeAspect="1"/>
          </p:cNvPicPr>
          <p:nvPr/>
        </p:nvPicPr>
        <p:blipFill>
          <a:blip r:embed="rId4"/>
          <a:stretch>
            <a:fillRect/>
          </a:stretch>
        </p:blipFill>
        <p:spPr>
          <a:xfrm>
            <a:off x="417423" y="2435585"/>
            <a:ext cx="10958013" cy="7300644"/>
          </a:xfrm>
          <a:prstGeom prst="rect">
            <a:avLst/>
          </a:prstGeom>
        </p:spPr>
      </p:pic>
      <p:sp>
        <p:nvSpPr>
          <p:cNvPr id="9" name="Google Shape;185;p19">
            <a:extLst>
              <a:ext uri="{FF2B5EF4-FFF2-40B4-BE49-F238E27FC236}">
                <a16:creationId xmlns:a16="http://schemas.microsoft.com/office/drawing/2014/main" id="{D0415D50-14EC-59ED-3F54-ACC12231855E}"/>
              </a:ext>
            </a:extLst>
          </p:cNvPr>
          <p:cNvSpPr/>
          <p:nvPr/>
        </p:nvSpPr>
        <p:spPr>
          <a:xfrm>
            <a:off x="11375436" y="-2169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2" name="Google Shape;88;p13">
            <a:extLst>
              <a:ext uri="{FF2B5EF4-FFF2-40B4-BE49-F238E27FC236}">
                <a16:creationId xmlns:a16="http://schemas.microsoft.com/office/drawing/2014/main" id="{3AD7598C-3C17-EC0F-A27A-913E7F808D26}"/>
              </a:ext>
            </a:extLst>
          </p:cNvPr>
          <p:cNvSpPr/>
          <p:nvPr/>
        </p:nvSpPr>
        <p:spPr>
          <a:xfrm>
            <a:off x="11358520" y="-96420"/>
            <a:ext cx="6056826" cy="533634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2" name="Arrow: Right 2">
            <a:extLst>
              <a:ext uri="{FF2B5EF4-FFF2-40B4-BE49-F238E27FC236}">
                <a16:creationId xmlns:a16="http://schemas.microsoft.com/office/drawing/2014/main" id="{804B9232-C28B-565F-70D6-3ADBD9176BA7}"/>
              </a:ext>
            </a:extLst>
          </p:cNvPr>
          <p:cNvSpPr/>
          <p:nvPr/>
        </p:nvSpPr>
        <p:spPr>
          <a:xfrm rot="3318855">
            <a:off x="1297539" y="6143035"/>
            <a:ext cx="4239350" cy="36006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3">
            <a:extLst>
              <a:ext uri="{FF2B5EF4-FFF2-40B4-BE49-F238E27FC236}">
                <a16:creationId xmlns:a16="http://schemas.microsoft.com/office/drawing/2014/main" id="{BAED2E46-D56D-51A1-F297-274927B4F844}"/>
              </a:ext>
            </a:extLst>
          </p:cNvPr>
          <p:cNvSpPr txBox="1"/>
          <p:nvPr/>
        </p:nvSpPr>
        <p:spPr>
          <a:xfrm>
            <a:off x="3340316" y="5315301"/>
            <a:ext cx="3620988" cy="461665"/>
          </a:xfrm>
          <a:prstGeom prst="rect">
            <a:avLst/>
          </a:prstGeom>
          <a:noFill/>
        </p:spPr>
        <p:txBody>
          <a:bodyPr wrap="square" rtlCol="0">
            <a:spAutoFit/>
          </a:bodyPr>
          <a:lstStyle/>
          <a:p>
            <a:r>
              <a:rPr lang="en-US" sz="2400" b="1" dirty="0">
                <a:solidFill>
                  <a:srgbClr val="00B050"/>
                </a:solidFill>
              </a:rPr>
              <a:t>- Increases field of view</a:t>
            </a:r>
          </a:p>
        </p:txBody>
      </p:sp>
      <p:sp>
        <p:nvSpPr>
          <p:cNvPr id="5" name="TextBox 7">
            <a:extLst>
              <a:ext uri="{FF2B5EF4-FFF2-40B4-BE49-F238E27FC236}">
                <a16:creationId xmlns:a16="http://schemas.microsoft.com/office/drawing/2014/main" id="{50B984D8-4DE8-2001-37B7-F3645A68831B}"/>
              </a:ext>
            </a:extLst>
          </p:cNvPr>
          <p:cNvSpPr txBox="1"/>
          <p:nvPr/>
        </p:nvSpPr>
        <p:spPr>
          <a:xfrm>
            <a:off x="3116157" y="4632687"/>
            <a:ext cx="3310696" cy="461665"/>
          </a:xfrm>
          <a:prstGeom prst="rect">
            <a:avLst/>
          </a:prstGeom>
          <a:noFill/>
        </p:spPr>
        <p:txBody>
          <a:bodyPr wrap="square" rtlCol="0">
            <a:spAutoFit/>
          </a:bodyPr>
          <a:lstStyle/>
          <a:p>
            <a:r>
              <a:rPr lang="en-US" sz="2400" b="1" dirty="0">
                <a:solidFill>
                  <a:srgbClr val="FFC000"/>
                </a:solidFill>
              </a:rPr>
              <a:t>Encoder Section</a:t>
            </a:r>
          </a:p>
        </p:txBody>
      </p:sp>
    </p:spTree>
    <p:extLst>
      <p:ext uri="{BB962C8B-B14F-4D97-AF65-F5344CB8AC3E}">
        <p14:creationId xmlns:p14="http://schemas.microsoft.com/office/powerpoint/2010/main" val="217940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p:nvPr/>
        </p:nvSpPr>
        <p:spPr>
          <a:xfrm>
            <a:off x="11475970" y="533634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86" name="Google Shape;186;p19"/>
          <p:cNvSpPr/>
          <p:nvPr/>
        </p:nvSpPr>
        <p:spPr>
          <a:xfrm>
            <a:off x="16000576" y="266817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txBody>
          <a:bodyPr/>
          <a:lstStyle/>
          <a:p>
            <a:endParaRPr lang="he-IL"/>
          </a:p>
        </p:txBody>
      </p:sp>
      <p:sp>
        <p:nvSpPr>
          <p:cNvPr id="190" name="Google Shape;190;p19"/>
          <p:cNvSpPr txBox="1"/>
          <p:nvPr/>
        </p:nvSpPr>
        <p:spPr>
          <a:xfrm>
            <a:off x="262190" y="277122"/>
            <a:ext cx="7559986" cy="1181862"/>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4000" dirty="0">
                <a:solidFill>
                  <a:srgbClr val="014E97"/>
                </a:solidFill>
                <a:latin typeface="Libre Baskerville"/>
                <a:sym typeface="Libre Baskerville"/>
              </a:rPr>
              <a:t>U-Net Architecture</a:t>
            </a:r>
            <a:br>
              <a:rPr lang="en-US" sz="9437" dirty="0">
                <a:solidFill>
                  <a:srgbClr val="014E97"/>
                </a:solidFill>
                <a:latin typeface="Libre Baskerville"/>
                <a:sym typeface="Libre Baskerville"/>
              </a:rPr>
            </a:br>
            <a:r>
              <a:rPr lang="en-US" sz="2400" dirty="0">
                <a:solidFill>
                  <a:srgbClr val="014E97"/>
                </a:solidFill>
                <a:latin typeface="Libre Baskerville"/>
                <a:sym typeface="Libre Baskerville"/>
              </a:rPr>
              <a:t>Input &amp; Output  </a:t>
            </a:r>
            <a:endParaRPr sz="2400" dirty="0"/>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pic>
        <p:nvPicPr>
          <p:cNvPr id="8" name="Picture 4">
            <a:extLst>
              <a:ext uri="{FF2B5EF4-FFF2-40B4-BE49-F238E27FC236}">
                <a16:creationId xmlns:a16="http://schemas.microsoft.com/office/drawing/2014/main" id="{AB2F2EDA-302C-A239-84A2-143A37353A5F}"/>
              </a:ext>
            </a:extLst>
          </p:cNvPr>
          <p:cNvPicPr>
            <a:picLocks noChangeAspect="1"/>
          </p:cNvPicPr>
          <p:nvPr/>
        </p:nvPicPr>
        <p:blipFill>
          <a:blip r:embed="rId4"/>
          <a:stretch>
            <a:fillRect/>
          </a:stretch>
        </p:blipFill>
        <p:spPr>
          <a:xfrm>
            <a:off x="251029" y="2841657"/>
            <a:ext cx="10958013" cy="7300644"/>
          </a:xfrm>
          <a:prstGeom prst="rect">
            <a:avLst/>
          </a:prstGeom>
        </p:spPr>
      </p:pic>
      <p:sp>
        <p:nvSpPr>
          <p:cNvPr id="9" name="Google Shape;185;p19">
            <a:extLst>
              <a:ext uri="{FF2B5EF4-FFF2-40B4-BE49-F238E27FC236}">
                <a16:creationId xmlns:a16="http://schemas.microsoft.com/office/drawing/2014/main" id="{D0415D50-14EC-59ED-3F54-ACC12231855E}"/>
              </a:ext>
            </a:extLst>
          </p:cNvPr>
          <p:cNvSpPr/>
          <p:nvPr/>
        </p:nvSpPr>
        <p:spPr>
          <a:xfrm>
            <a:off x="11375436" y="-2169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2" name="Google Shape;88;p13">
            <a:extLst>
              <a:ext uri="{FF2B5EF4-FFF2-40B4-BE49-F238E27FC236}">
                <a16:creationId xmlns:a16="http://schemas.microsoft.com/office/drawing/2014/main" id="{3AD7598C-3C17-EC0F-A27A-913E7F808D26}"/>
              </a:ext>
            </a:extLst>
          </p:cNvPr>
          <p:cNvSpPr/>
          <p:nvPr/>
        </p:nvSpPr>
        <p:spPr>
          <a:xfrm>
            <a:off x="11358520" y="-96420"/>
            <a:ext cx="6056826" cy="533634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2" name="Arrow: Right 2">
            <a:extLst>
              <a:ext uri="{FF2B5EF4-FFF2-40B4-BE49-F238E27FC236}">
                <a16:creationId xmlns:a16="http://schemas.microsoft.com/office/drawing/2014/main" id="{EFD961C6-AA60-6A30-6154-BBE5382C66CB}"/>
              </a:ext>
            </a:extLst>
          </p:cNvPr>
          <p:cNvSpPr/>
          <p:nvPr/>
        </p:nvSpPr>
        <p:spPr>
          <a:xfrm rot="18195122">
            <a:off x="4146855" y="5778777"/>
            <a:ext cx="5107034" cy="4805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3">
            <a:extLst>
              <a:ext uri="{FF2B5EF4-FFF2-40B4-BE49-F238E27FC236}">
                <a16:creationId xmlns:a16="http://schemas.microsoft.com/office/drawing/2014/main" id="{981978E9-28E2-AF46-F5A8-8A7499F7646B}"/>
              </a:ext>
            </a:extLst>
          </p:cNvPr>
          <p:cNvSpPr txBox="1"/>
          <p:nvPr/>
        </p:nvSpPr>
        <p:spPr>
          <a:xfrm>
            <a:off x="2596825" y="5381869"/>
            <a:ext cx="3776396" cy="830997"/>
          </a:xfrm>
          <a:prstGeom prst="rect">
            <a:avLst/>
          </a:prstGeom>
          <a:noFill/>
        </p:spPr>
        <p:txBody>
          <a:bodyPr wrap="square" rtlCol="0">
            <a:spAutoFit/>
          </a:bodyPr>
          <a:lstStyle/>
          <a:p>
            <a:pPr marL="171450" indent="-171450" algn="ctr">
              <a:buFontTx/>
              <a:buChar char="-"/>
            </a:pPr>
            <a:r>
              <a:rPr lang="en-US" sz="2400" b="1" dirty="0">
                <a:solidFill>
                  <a:srgbClr val="00B050"/>
                </a:solidFill>
              </a:rPr>
              <a:t>Create High Resolution </a:t>
            </a:r>
          </a:p>
          <a:p>
            <a:pPr algn="ctr"/>
            <a:r>
              <a:rPr lang="en-US" sz="2400" b="1" dirty="0">
                <a:solidFill>
                  <a:srgbClr val="00B050"/>
                </a:solidFill>
              </a:rPr>
              <a:t>Mapping</a:t>
            </a:r>
          </a:p>
        </p:txBody>
      </p:sp>
      <p:sp>
        <p:nvSpPr>
          <p:cNvPr id="4" name="TextBox 7">
            <a:extLst>
              <a:ext uri="{FF2B5EF4-FFF2-40B4-BE49-F238E27FC236}">
                <a16:creationId xmlns:a16="http://schemas.microsoft.com/office/drawing/2014/main" id="{9CFD989F-B692-95BC-E653-18C28980259F}"/>
              </a:ext>
            </a:extLst>
          </p:cNvPr>
          <p:cNvSpPr txBox="1"/>
          <p:nvPr/>
        </p:nvSpPr>
        <p:spPr>
          <a:xfrm>
            <a:off x="2883943" y="4655608"/>
            <a:ext cx="3202161" cy="461665"/>
          </a:xfrm>
          <a:prstGeom prst="rect">
            <a:avLst/>
          </a:prstGeom>
          <a:noFill/>
        </p:spPr>
        <p:txBody>
          <a:bodyPr wrap="square" rtlCol="0">
            <a:spAutoFit/>
          </a:bodyPr>
          <a:lstStyle/>
          <a:p>
            <a:r>
              <a:rPr lang="en-US" sz="2400" b="1" dirty="0">
                <a:solidFill>
                  <a:srgbClr val="FFC000"/>
                </a:solidFill>
              </a:rPr>
              <a:t>Decoder Section</a:t>
            </a:r>
          </a:p>
        </p:txBody>
      </p:sp>
    </p:spTree>
    <p:extLst>
      <p:ext uri="{BB962C8B-B14F-4D97-AF65-F5344CB8AC3E}">
        <p14:creationId xmlns:p14="http://schemas.microsoft.com/office/powerpoint/2010/main" val="36751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p:nvPr/>
        </p:nvSpPr>
        <p:spPr>
          <a:xfrm>
            <a:off x="11475970" y="533634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86" name="Google Shape;186;p19"/>
          <p:cNvSpPr/>
          <p:nvPr/>
        </p:nvSpPr>
        <p:spPr>
          <a:xfrm>
            <a:off x="16000576" y="266817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txBody>
          <a:bodyPr/>
          <a:lstStyle/>
          <a:p>
            <a:endParaRPr lang="he-IL"/>
          </a:p>
        </p:txBody>
      </p:sp>
      <p:sp>
        <p:nvSpPr>
          <p:cNvPr id="190" name="Google Shape;190;p19"/>
          <p:cNvSpPr txBox="1"/>
          <p:nvPr/>
        </p:nvSpPr>
        <p:spPr>
          <a:xfrm>
            <a:off x="262190" y="277122"/>
            <a:ext cx="7559986" cy="1181862"/>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4000" dirty="0">
                <a:solidFill>
                  <a:srgbClr val="014E97"/>
                </a:solidFill>
                <a:latin typeface="Libre Baskerville"/>
                <a:sym typeface="Libre Baskerville"/>
              </a:rPr>
              <a:t>U-Net Architecture</a:t>
            </a:r>
            <a:br>
              <a:rPr lang="en-US" sz="9437" dirty="0">
                <a:solidFill>
                  <a:srgbClr val="014E97"/>
                </a:solidFill>
                <a:latin typeface="Libre Baskerville"/>
                <a:sym typeface="Libre Baskerville"/>
              </a:rPr>
            </a:br>
            <a:r>
              <a:rPr lang="en-US" sz="2400" dirty="0">
                <a:solidFill>
                  <a:srgbClr val="014E97"/>
                </a:solidFill>
                <a:latin typeface="Libre Baskerville"/>
                <a:sym typeface="Libre Baskerville"/>
              </a:rPr>
              <a:t>Input &amp; Output  </a:t>
            </a:r>
            <a:endParaRPr sz="2400" dirty="0"/>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pic>
        <p:nvPicPr>
          <p:cNvPr id="8" name="Picture 4">
            <a:extLst>
              <a:ext uri="{FF2B5EF4-FFF2-40B4-BE49-F238E27FC236}">
                <a16:creationId xmlns:a16="http://schemas.microsoft.com/office/drawing/2014/main" id="{AB2F2EDA-302C-A239-84A2-143A37353A5F}"/>
              </a:ext>
            </a:extLst>
          </p:cNvPr>
          <p:cNvPicPr>
            <a:picLocks noChangeAspect="1"/>
          </p:cNvPicPr>
          <p:nvPr/>
        </p:nvPicPr>
        <p:blipFill>
          <a:blip r:embed="rId4"/>
          <a:stretch>
            <a:fillRect/>
          </a:stretch>
        </p:blipFill>
        <p:spPr>
          <a:xfrm>
            <a:off x="251029" y="2841657"/>
            <a:ext cx="10958013" cy="7300644"/>
          </a:xfrm>
          <a:prstGeom prst="rect">
            <a:avLst/>
          </a:prstGeom>
        </p:spPr>
      </p:pic>
      <p:sp>
        <p:nvSpPr>
          <p:cNvPr id="9" name="Google Shape;185;p19">
            <a:extLst>
              <a:ext uri="{FF2B5EF4-FFF2-40B4-BE49-F238E27FC236}">
                <a16:creationId xmlns:a16="http://schemas.microsoft.com/office/drawing/2014/main" id="{D0415D50-14EC-59ED-3F54-ACC12231855E}"/>
              </a:ext>
            </a:extLst>
          </p:cNvPr>
          <p:cNvSpPr/>
          <p:nvPr/>
        </p:nvSpPr>
        <p:spPr>
          <a:xfrm>
            <a:off x="11375436" y="-21690"/>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2" name="Google Shape;88;p13">
            <a:extLst>
              <a:ext uri="{FF2B5EF4-FFF2-40B4-BE49-F238E27FC236}">
                <a16:creationId xmlns:a16="http://schemas.microsoft.com/office/drawing/2014/main" id="{3AD7598C-3C17-EC0F-A27A-913E7F808D26}"/>
              </a:ext>
            </a:extLst>
          </p:cNvPr>
          <p:cNvSpPr/>
          <p:nvPr/>
        </p:nvSpPr>
        <p:spPr>
          <a:xfrm>
            <a:off x="11358520" y="-96420"/>
            <a:ext cx="6056826" cy="533634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5" name="Oval 2">
            <a:extLst>
              <a:ext uri="{FF2B5EF4-FFF2-40B4-BE49-F238E27FC236}">
                <a16:creationId xmlns:a16="http://schemas.microsoft.com/office/drawing/2014/main" id="{DA523313-7974-616C-8267-91174A820596}"/>
              </a:ext>
            </a:extLst>
          </p:cNvPr>
          <p:cNvSpPr/>
          <p:nvPr/>
        </p:nvSpPr>
        <p:spPr>
          <a:xfrm>
            <a:off x="2127923" y="4278690"/>
            <a:ext cx="6051665" cy="509327"/>
          </a:xfrm>
          <a:prstGeom prst="ellipse">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6">
            <a:extLst>
              <a:ext uri="{FF2B5EF4-FFF2-40B4-BE49-F238E27FC236}">
                <a16:creationId xmlns:a16="http://schemas.microsoft.com/office/drawing/2014/main" id="{A3E8AEA0-38FC-4D8C-5753-04CD576BD71E}"/>
              </a:ext>
            </a:extLst>
          </p:cNvPr>
          <p:cNvSpPr/>
          <p:nvPr/>
        </p:nvSpPr>
        <p:spPr>
          <a:xfrm>
            <a:off x="2705914" y="6665767"/>
            <a:ext cx="4955696" cy="509327"/>
          </a:xfrm>
          <a:prstGeom prst="ellipse">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7">
            <a:extLst>
              <a:ext uri="{FF2B5EF4-FFF2-40B4-BE49-F238E27FC236}">
                <a16:creationId xmlns:a16="http://schemas.microsoft.com/office/drawing/2014/main" id="{A31A9F6E-2EC0-FC6A-5306-53D0788EB24D}"/>
              </a:ext>
            </a:extLst>
          </p:cNvPr>
          <p:cNvSpPr/>
          <p:nvPr/>
        </p:nvSpPr>
        <p:spPr>
          <a:xfrm>
            <a:off x="3215899" y="8159368"/>
            <a:ext cx="3327624" cy="332886"/>
          </a:xfrm>
          <a:prstGeom prst="ellipse">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8">
            <a:extLst>
              <a:ext uri="{FF2B5EF4-FFF2-40B4-BE49-F238E27FC236}">
                <a16:creationId xmlns:a16="http://schemas.microsoft.com/office/drawing/2014/main" id="{30CB3EB3-725E-CD33-9971-E8EA1B00BFD7}"/>
              </a:ext>
            </a:extLst>
          </p:cNvPr>
          <p:cNvSpPr/>
          <p:nvPr/>
        </p:nvSpPr>
        <p:spPr>
          <a:xfrm flipV="1">
            <a:off x="4531213" y="9032085"/>
            <a:ext cx="696997" cy="241954"/>
          </a:xfrm>
          <a:prstGeom prst="ellipse">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3">
            <a:extLst>
              <a:ext uri="{FF2B5EF4-FFF2-40B4-BE49-F238E27FC236}">
                <a16:creationId xmlns:a16="http://schemas.microsoft.com/office/drawing/2014/main" id="{A0024390-6EAB-8ED3-FC49-61965580029E}"/>
              </a:ext>
            </a:extLst>
          </p:cNvPr>
          <p:cNvSpPr txBox="1"/>
          <p:nvPr/>
        </p:nvSpPr>
        <p:spPr>
          <a:xfrm>
            <a:off x="2514235" y="2935796"/>
            <a:ext cx="5339053" cy="1200329"/>
          </a:xfrm>
          <a:prstGeom prst="rect">
            <a:avLst/>
          </a:prstGeom>
          <a:noFill/>
        </p:spPr>
        <p:txBody>
          <a:bodyPr wrap="square" rtlCol="0">
            <a:spAutoFit/>
          </a:bodyPr>
          <a:lstStyle/>
          <a:p>
            <a:pPr algn="ctr"/>
            <a:r>
              <a:rPr lang="en-US" sz="2400" b="1" dirty="0">
                <a:solidFill>
                  <a:srgbClr val="0070C0"/>
                </a:solidFill>
              </a:rPr>
              <a:t>Concatenate with high-resolution feature maps from the Contraction Phase</a:t>
            </a:r>
          </a:p>
        </p:txBody>
      </p:sp>
    </p:spTree>
    <p:extLst>
      <p:ext uri="{BB962C8B-B14F-4D97-AF65-F5344CB8AC3E}">
        <p14:creationId xmlns:p14="http://schemas.microsoft.com/office/powerpoint/2010/main" val="68185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603"/>
        <p:cNvGrpSpPr/>
        <p:nvPr/>
      </p:nvGrpSpPr>
      <p:grpSpPr>
        <a:xfrm>
          <a:off x="0" y="0"/>
          <a:ext cx="0" cy="0"/>
          <a:chOff x="0" y="0"/>
          <a:chExt cx="0" cy="0"/>
        </a:xfrm>
      </p:grpSpPr>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057974" y="1546944"/>
            <a:ext cx="10661691" cy="1070948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txBox="1"/>
          <p:nvPr/>
        </p:nvSpPr>
        <p:spPr>
          <a:xfrm>
            <a:off x="889638" y="1028700"/>
            <a:ext cx="10184762" cy="498598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dirty="0">
                <a:solidFill>
                  <a:srgbClr val="FFFFFF"/>
                </a:solidFill>
                <a:latin typeface="Libre Baskerville"/>
                <a:ea typeface="Libre Baskerville"/>
                <a:cs typeface="Libre Baskerville"/>
                <a:sym typeface="Libre Baskerville"/>
              </a:rPr>
              <a:t>Result</a:t>
            </a:r>
          </a:p>
          <a:p>
            <a:pPr marL="0" marR="0" lvl="0" indent="0" algn="l" rtl="0">
              <a:lnSpc>
                <a:spcPct val="120000"/>
              </a:lnSpc>
              <a:spcBef>
                <a:spcPts val="0"/>
              </a:spcBef>
              <a:spcAft>
                <a:spcPts val="0"/>
              </a:spcAft>
              <a:buNone/>
            </a:pPr>
            <a:r>
              <a:rPr lang="en-US" sz="9000" dirty="0">
                <a:solidFill>
                  <a:srgbClr val="FFFFFF"/>
                </a:solidFill>
                <a:latin typeface="Libre Baskerville"/>
                <a:ea typeface="Libre Baskerville"/>
                <a:cs typeface="Libre Baskerville"/>
                <a:sym typeface="Libre Baskerville"/>
              </a:rPr>
              <a:t> 		&amp;&amp; 										Conclusion</a:t>
            </a:r>
            <a:endParaRPr lang="en-US" sz="9000" b="0" i="0" u="none" strike="noStrike" cap="none" dirty="0">
              <a:solidFill>
                <a:srgbClr val="FFFFFF"/>
              </a:solidFill>
              <a:latin typeface="Libre Baskerville"/>
              <a:ea typeface="Libre Baskerville"/>
              <a:cs typeface="Libre Baskerville"/>
              <a:sym typeface="Libre Baskerville"/>
            </a:endParaRPr>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603"/>
        <p:cNvGrpSpPr/>
        <p:nvPr/>
      </p:nvGrpSpPr>
      <p:grpSpPr>
        <a:xfrm>
          <a:off x="0" y="0"/>
          <a:ext cx="0" cy="0"/>
          <a:chOff x="0" y="0"/>
          <a:chExt cx="0" cy="0"/>
        </a:xfrm>
      </p:grpSpPr>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958052" y="3923070"/>
            <a:ext cx="9761613" cy="8333353"/>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 name="Google Shape;313;p27">
            <a:extLst>
              <a:ext uri="{FF2B5EF4-FFF2-40B4-BE49-F238E27FC236}">
                <a16:creationId xmlns:a16="http://schemas.microsoft.com/office/drawing/2014/main" id="{31EF3F40-D458-C138-CEDB-0DAD066DCB68}"/>
              </a:ext>
            </a:extLst>
          </p:cNvPr>
          <p:cNvSpPr txBox="1"/>
          <p:nvPr/>
        </p:nvSpPr>
        <p:spPr>
          <a:xfrm>
            <a:off x="727746" y="461966"/>
            <a:ext cx="7944306" cy="73866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4000" dirty="0">
                <a:solidFill>
                  <a:srgbClr val="FFFFFF"/>
                </a:solidFill>
                <a:latin typeface="Libre Baskerville" panose="02000000000000000000" pitchFamily="2" charset="0"/>
                <a:sym typeface="Libre Baskerville"/>
              </a:rPr>
              <a:t>Results </a:t>
            </a:r>
            <a:endParaRPr sz="4000" dirty="0">
              <a:latin typeface="Libre Baskerville" panose="02000000000000000000" pitchFamily="2" charset="0"/>
            </a:endParaRPr>
          </a:p>
        </p:txBody>
      </p:sp>
      <p:cxnSp>
        <p:nvCxnSpPr>
          <p:cNvPr id="5" name="Google Shape;326;p27">
            <a:extLst>
              <a:ext uri="{FF2B5EF4-FFF2-40B4-BE49-F238E27FC236}">
                <a16:creationId xmlns:a16="http://schemas.microsoft.com/office/drawing/2014/main" id="{954916C4-829D-324D-1674-C6F231E77CEC}"/>
              </a:ext>
            </a:extLst>
          </p:cNvPr>
          <p:cNvCxnSpPr>
            <a:cxnSpLocks/>
          </p:cNvCxnSpPr>
          <p:nvPr/>
        </p:nvCxnSpPr>
        <p:spPr>
          <a:xfrm>
            <a:off x="0" y="1258523"/>
            <a:ext cx="8672052" cy="0"/>
          </a:xfrm>
          <a:prstGeom prst="straightConnector1">
            <a:avLst/>
          </a:prstGeom>
          <a:noFill/>
          <a:ln w="38100" cap="flat" cmpd="sng">
            <a:solidFill>
              <a:srgbClr val="FFFFFF"/>
            </a:solidFill>
            <a:prstDash val="solid"/>
            <a:round/>
            <a:headEnd type="none" w="sm" len="sm"/>
            <a:tailEnd type="none" w="sm" len="sm"/>
          </a:ln>
        </p:spPr>
      </p:cxnSp>
      <p:sp>
        <p:nvSpPr>
          <p:cNvPr id="6" name="Google Shape;611;p40">
            <a:extLst>
              <a:ext uri="{FF2B5EF4-FFF2-40B4-BE49-F238E27FC236}">
                <a16:creationId xmlns:a16="http://schemas.microsoft.com/office/drawing/2014/main" id="{99075158-3411-1453-1AD6-74DB9FD9F78A}"/>
              </a:ext>
            </a:extLst>
          </p:cNvPr>
          <p:cNvSpPr txBox="1"/>
          <p:nvPr/>
        </p:nvSpPr>
        <p:spPr>
          <a:xfrm>
            <a:off x="727746" y="1596101"/>
            <a:ext cx="8725248"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400" b="0" i="0" u="none" strike="noStrike" cap="none" dirty="0">
                <a:solidFill>
                  <a:srgbClr val="FFFFFF"/>
                </a:solidFill>
                <a:latin typeface="Libre Baskerville"/>
                <a:ea typeface="Libre Baskerville"/>
                <a:cs typeface="Libre Baskerville"/>
                <a:sym typeface="Libre Baskerville"/>
              </a:rPr>
              <a:t>#1 – Prediction</a:t>
            </a:r>
            <a:br>
              <a:rPr lang="en-US" sz="2400" b="0" i="0" u="none" strike="noStrike" cap="none" dirty="0">
                <a:solidFill>
                  <a:srgbClr val="FFFFFF"/>
                </a:solidFill>
                <a:latin typeface="Libre Baskerville"/>
                <a:ea typeface="Libre Baskerville"/>
                <a:cs typeface="Libre Baskerville"/>
                <a:sym typeface="Libre Baskerville"/>
              </a:rPr>
            </a:br>
            <a:r>
              <a:rPr lang="en-US" sz="2400" b="0" i="0" u="none" strike="noStrike" cap="none" dirty="0">
                <a:solidFill>
                  <a:srgbClr val="FFFFFF"/>
                </a:solidFill>
                <a:latin typeface="Libre Baskerville"/>
                <a:ea typeface="Libre Baskerville"/>
                <a:cs typeface="Libre Baskerville"/>
                <a:sym typeface="Libre Baskerville"/>
              </a:rPr>
              <a:t>Predict Based VGG16 only -  30% Correct Prediction.</a:t>
            </a:r>
            <a:br>
              <a:rPr lang="en-US" sz="2400" b="0" i="0" u="none" strike="noStrike" cap="none" dirty="0">
                <a:solidFill>
                  <a:srgbClr val="FFFFFF"/>
                </a:solidFill>
                <a:latin typeface="Libre Baskerville"/>
                <a:ea typeface="Libre Baskerville"/>
                <a:cs typeface="Libre Baskerville"/>
                <a:sym typeface="Libre Baskerville"/>
              </a:rPr>
            </a:br>
            <a:r>
              <a:rPr lang="en-US" sz="2400" b="0" i="0" u="none" strike="noStrike" cap="none" dirty="0">
                <a:solidFill>
                  <a:srgbClr val="FFFFFF"/>
                </a:solidFill>
                <a:latin typeface="Libre Baskerville"/>
                <a:ea typeface="Libre Baskerville"/>
                <a:cs typeface="Libre Baskerville"/>
                <a:sym typeface="Libre Baskerville"/>
              </a:rPr>
              <a:t>Predict Based VGG16 &amp;&amp; AlexNet – 50% Correct Prediction.</a:t>
            </a:r>
            <a:br>
              <a:rPr lang="en-US" sz="2400" b="0" i="0" u="none" strike="noStrike" cap="none" dirty="0">
                <a:solidFill>
                  <a:srgbClr val="FFFFFF"/>
                </a:solidFill>
                <a:latin typeface="Libre Baskerville"/>
                <a:ea typeface="Libre Baskerville"/>
                <a:cs typeface="Libre Baskerville"/>
                <a:sym typeface="Libre Baskerville"/>
              </a:rPr>
            </a:br>
            <a:r>
              <a:rPr lang="en-US" sz="2400" b="0" i="0" u="none" strike="noStrike" cap="none" dirty="0">
                <a:solidFill>
                  <a:srgbClr val="FFFFFF"/>
                </a:solidFill>
                <a:latin typeface="Libre Baskerville"/>
                <a:ea typeface="Libre Baskerville"/>
                <a:cs typeface="Libre Baskerville"/>
                <a:sym typeface="Libre Baskerville"/>
              </a:rPr>
              <a:t>Predict Based VGG16 &amp;&amp; AlexNet With 80% of our Dataset trained – 70-80% Correct Prediction.</a:t>
            </a:r>
          </a:p>
          <a:p>
            <a:pPr marL="0" marR="0" lvl="0" indent="0" algn="l" rtl="0">
              <a:lnSpc>
                <a:spcPct val="120000"/>
              </a:lnSpc>
              <a:spcBef>
                <a:spcPts val="0"/>
              </a:spcBef>
              <a:spcAft>
                <a:spcPts val="0"/>
              </a:spcAft>
              <a:buNone/>
            </a:pPr>
            <a:br>
              <a:rPr lang="en-US" sz="2400" dirty="0">
                <a:solidFill>
                  <a:srgbClr val="FFFFFF"/>
                </a:solidFill>
                <a:latin typeface="Libre Baskerville"/>
                <a:ea typeface="Libre Baskerville"/>
                <a:cs typeface="Libre Baskerville"/>
                <a:sym typeface="Libre Baskerville"/>
              </a:rPr>
            </a:br>
            <a:br>
              <a:rPr lang="en-US" sz="2400" dirty="0">
                <a:solidFill>
                  <a:srgbClr val="FFFFFF"/>
                </a:solidFill>
                <a:latin typeface="Libre Baskerville"/>
                <a:ea typeface="Libre Baskerville"/>
                <a:cs typeface="Libre Baskerville"/>
                <a:sym typeface="Libre Baskerville"/>
              </a:rPr>
            </a:br>
            <a:br>
              <a:rPr lang="en-US" sz="2400" b="0" i="0" u="none" strike="noStrike" cap="none" dirty="0">
                <a:solidFill>
                  <a:srgbClr val="FFFFFF"/>
                </a:solidFill>
                <a:latin typeface="Libre Baskerville"/>
                <a:ea typeface="Libre Baskerville"/>
                <a:cs typeface="Libre Baskerville"/>
                <a:sym typeface="Libre Baskerville"/>
              </a:rPr>
            </a:br>
            <a:endParaRPr sz="2400" dirty="0"/>
          </a:p>
        </p:txBody>
      </p:sp>
      <p:pic>
        <p:nvPicPr>
          <p:cNvPr id="8" name="תמונה 7">
            <a:extLst>
              <a:ext uri="{FF2B5EF4-FFF2-40B4-BE49-F238E27FC236}">
                <a16:creationId xmlns:a16="http://schemas.microsoft.com/office/drawing/2014/main" id="{4D708913-E72D-AE66-0608-F374041F0BEE}"/>
              </a:ext>
            </a:extLst>
          </p:cNvPr>
          <p:cNvPicPr>
            <a:picLocks noChangeAspect="1"/>
          </p:cNvPicPr>
          <p:nvPr/>
        </p:nvPicPr>
        <p:blipFill>
          <a:blip r:embed="rId4"/>
          <a:stretch>
            <a:fillRect/>
          </a:stretch>
        </p:blipFill>
        <p:spPr>
          <a:xfrm>
            <a:off x="1047022" y="4771478"/>
            <a:ext cx="9462292" cy="2608115"/>
          </a:xfrm>
          <a:prstGeom prst="rect">
            <a:avLst/>
          </a:prstGeom>
        </p:spPr>
      </p:pic>
    </p:spTree>
    <p:extLst>
      <p:ext uri="{BB962C8B-B14F-4D97-AF65-F5344CB8AC3E}">
        <p14:creationId xmlns:p14="http://schemas.microsoft.com/office/powerpoint/2010/main" val="349681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8" name="תמונה 7">
            <a:extLst>
              <a:ext uri="{FF2B5EF4-FFF2-40B4-BE49-F238E27FC236}">
                <a16:creationId xmlns:a16="http://schemas.microsoft.com/office/drawing/2014/main" id="{5D004F67-DF4F-9A5C-F5A5-ED35961AE8F2}"/>
              </a:ext>
            </a:extLst>
          </p:cNvPr>
          <p:cNvPicPr>
            <a:picLocks noChangeAspect="1"/>
          </p:cNvPicPr>
          <p:nvPr/>
        </p:nvPicPr>
        <p:blipFill>
          <a:blip r:embed="rId3"/>
          <a:stretch>
            <a:fillRect/>
          </a:stretch>
        </p:blipFill>
        <p:spPr>
          <a:xfrm>
            <a:off x="7346539" y="232106"/>
            <a:ext cx="8042281" cy="3796965"/>
          </a:xfrm>
          <a:prstGeom prst="rect">
            <a:avLst/>
          </a:prstGeom>
        </p:spPr>
      </p:pic>
      <p:pic>
        <p:nvPicPr>
          <p:cNvPr id="2" name="תמונה 1">
            <a:extLst>
              <a:ext uri="{FF2B5EF4-FFF2-40B4-BE49-F238E27FC236}">
                <a16:creationId xmlns:a16="http://schemas.microsoft.com/office/drawing/2014/main" id="{B298C861-BBBE-4D42-25DB-1BD00B72DED7}"/>
              </a:ext>
            </a:extLst>
          </p:cNvPr>
          <p:cNvPicPr>
            <a:picLocks noChangeAspect="1"/>
          </p:cNvPicPr>
          <p:nvPr/>
        </p:nvPicPr>
        <p:blipFill>
          <a:blip r:embed="rId4"/>
          <a:stretch>
            <a:fillRect/>
          </a:stretch>
        </p:blipFill>
        <p:spPr>
          <a:xfrm>
            <a:off x="354019" y="5435853"/>
            <a:ext cx="9662865" cy="4014889"/>
          </a:xfrm>
          <a:prstGeom prst="rect">
            <a:avLst/>
          </a:prstGeom>
        </p:spPr>
      </p:pic>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958052" y="3923070"/>
            <a:ext cx="9761613" cy="8333353"/>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5" name="Google Shape;326;p27">
            <a:extLst>
              <a:ext uri="{FF2B5EF4-FFF2-40B4-BE49-F238E27FC236}">
                <a16:creationId xmlns:a16="http://schemas.microsoft.com/office/drawing/2014/main" id="{954916C4-829D-324D-1674-C6F231E77CEC}"/>
              </a:ext>
            </a:extLst>
          </p:cNvPr>
          <p:cNvCxnSpPr>
            <a:cxnSpLocks/>
          </p:cNvCxnSpPr>
          <p:nvPr/>
        </p:nvCxnSpPr>
        <p:spPr>
          <a:xfrm>
            <a:off x="0" y="1258523"/>
            <a:ext cx="8672052" cy="0"/>
          </a:xfrm>
          <a:prstGeom prst="straightConnector1">
            <a:avLst/>
          </a:prstGeom>
          <a:noFill/>
          <a:ln w="38100" cap="flat" cmpd="sng">
            <a:solidFill>
              <a:srgbClr val="FFFFFF"/>
            </a:solidFill>
            <a:prstDash val="solid"/>
            <a:round/>
            <a:headEnd type="none" w="sm" len="sm"/>
            <a:tailEnd type="none" w="sm" len="sm"/>
          </a:ln>
        </p:spPr>
      </p:cxnSp>
      <p:sp>
        <p:nvSpPr>
          <p:cNvPr id="6" name="Google Shape;313;p27">
            <a:extLst>
              <a:ext uri="{FF2B5EF4-FFF2-40B4-BE49-F238E27FC236}">
                <a16:creationId xmlns:a16="http://schemas.microsoft.com/office/drawing/2014/main" id="{8555A908-5DEA-8BB6-631F-9517057CE360}"/>
              </a:ext>
            </a:extLst>
          </p:cNvPr>
          <p:cNvSpPr txBox="1"/>
          <p:nvPr/>
        </p:nvSpPr>
        <p:spPr>
          <a:xfrm>
            <a:off x="727746" y="461966"/>
            <a:ext cx="7944306" cy="73866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4000" dirty="0">
                <a:solidFill>
                  <a:srgbClr val="0070C0"/>
                </a:solidFill>
                <a:latin typeface="Libre Baskerville" panose="02000000000000000000" pitchFamily="2" charset="0"/>
                <a:sym typeface="Libre Baskerville"/>
              </a:rPr>
              <a:t>Results </a:t>
            </a:r>
            <a:endParaRPr sz="4000" dirty="0">
              <a:solidFill>
                <a:srgbClr val="0070C0"/>
              </a:solidFill>
              <a:latin typeface="Libre Baskerville" panose="02000000000000000000" pitchFamily="2" charset="0"/>
            </a:endParaRPr>
          </a:p>
        </p:txBody>
      </p:sp>
      <p:cxnSp>
        <p:nvCxnSpPr>
          <p:cNvPr id="7" name="Google Shape;326;p27">
            <a:extLst>
              <a:ext uri="{FF2B5EF4-FFF2-40B4-BE49-F238E27FC236}">
                <a16:creationId xmlns:a16="http://schemas.microsoft.com/office/drawing/2014/main" id="{4BCA6DEE-70F0-5013-48BD-CCE9103549E8}"/>
              </a:ext>
            </a:extLst>
          </p:cNvPr>
          <p:cNvCxnSpPr>
            <a:cxnSpLocks/>
          </p:cNvCxnSpPr>
          <p:nvPr/>
        </p:nvCxnSpPr>
        <p:spPr>
          <a:xfrm>
            <a:off x="0" y="1258523"/>
            <a:ext cx="7346539" cy="0"/>
          </a:xfrm>
          <a:prstGeom prst="straightConnector1">
            <a:avLst/>
          </a:prstGeom>
          <a:noFill/>
          <a:ln w="38100" cap="flat" cmpd="sng">
            <a:solidFill>
              <a:schemeClr val="accent1"/>
            </a:solidFill>
            <a:prstDash val="solid"/>
            <a:round/>
            <a:headEnd type="none" w="sm" len="sm"/>
            <a:tailEnd type="none" w="sm" len="sm"/>
          </a:ln>
        </p:spPr>
      </p:cxnSp>
      <p:sp>
        <p:nvSpPr>
          <p:cNvPr id="9" name="Google Shape;611;p40">
            <a:extLst>
              <a:ext uri="{FF2B5EF4-FFF2-40B4-BE49-F238E27FC236}">
                <a16:creationId xmlns:a16="http://schemas.microsoft.com/office/drawing/2014/main" id="{6B3E5918-3CD2-4664-1495-C1D5ACA3E43C}"/>
              </a:ext>
            </a:extLst>
          </p:cNvPr>
          <p:cNvSpPr txBox="1"/>
          <p:nvPr/>
        </p:nvSpPr>
        <p:spPr>
          <a:xfrm>
            <a:off x="727746" y="1596101"/>
            <a:ext cx="8725248" cy="3545586"/>
          </a:xfrm>
          <a:prstGeom prst="rect">
            <a:avLst/>
          </a:prstGeom>
          <a:noFill/>
          <a:ln>
            <a:noFill/>
          </a:ln>
        </p:spPr>
        <p:txBody>
          <a:bodyPr spcFirstLastPara="1" wrap="square" lIns="0" tIns="0" rIns="0" bIns="0" anchor="t" anchorCtr="0">
            <a:spAutoFit/>
          </a:bodyPr>
          <a:lstStyle/>
          <a:p>
            <a:pPr lvl="0">
              <a:lnSpc>
                <a:spcPct val="120000"/>
              </a:lnSpc>
            </a:pPr>
            <a:endParaRPr lang="en-US" sz="2400" dirty="0">
              <a:solidFill>
                <a:srgbClr val="0070C0"/>
              </a:solidFill>
              <a:latin typeface="Libre Baskerville"/>
              <a:ea typeface="Libre Baskerville"/>
              <a:cs typeface="Libre Baskerville"/>
              <a:sym typeface="Libre Baskerville"/>
            </a:endParaRPr>
          </a:p>
          <a:p>
            <a:pPr lvl="0">
              <a:lnSpc>
                <a:spcPct val="120000"/>
              </a:lnSpc>
            </a:pPr>
            <a:r>
              <a:rPr lang="en-US" sz="2400" dirty="0">
                <a:solidFill>
                  <a:srgbClr val="0070C0"/>
                </a:solidFill>
                <a:latin typeface="Libre Baskerville"/>
                <a:ea typeface="Libre Baskerville"/>
                <a:cs typeface="Libre Baskerville"/>
                <a:sym typeface="Libre Baskerville"/>
              </a:rPr>
              <a:t>#2- Segmentation- Image Input</a:t>
            </a:r>
            <a:br>
              <a:rPr lang="en-US" sz="2400" dirty="0">
                <a:solidFill>
                  <a:srgbClr val="0070C0"/>
                </a:solidFill>
                <a:latin typeface="Libre Baskerville"/>
                <a:ea typeface="Libre Baskerville"/>
                <a:cs typeface="Libre Baskerville"/>
                <a:sym typeface="Libre Baskerville"/>
              </a:rPr>
            </a:br>
            <a:r>
              <a:rPr lang="en-US" sz="2400" dirty="0">
                <a:solidFill>
                  <a:srgbClr val="0070C0"/>
                </a:solidFill>
                <a:latin typeface="Libre Baskerville"/>
                <a:ea typeface="Libre Baskerville"/>
                <a:cs typeface="Libre Baskerville"/>
                <a:sym typeface="Libre Baskerville"/>
              </a:rPr>
              <a:t>U-net With VGG16 – was Fail </a:t>
            </a:r>
          </a:p>
          <a:p>
            <a:pPr lvl="0">
              <a:lnSpc>
                <a:spcPct val="120000"/>
              </a:lnSpc>
            </a:pPr>
            <a:r>
              <a:rPr lang="en-US" sz="2400" dirty="0">
                <a:solidFill>
                  <a:srgbClr val="0070C0"/>
                </a:solidFill>
                <a:latin typeface="Libre Baskerville"/>
                <a:ea typeface="Libre Baskerville"/>
                <a:cs typeface="Libre Baskerville"/>
                <a:sym typeface="Libre Baskerville"/>
              </a:rPr>
              <a:t>Otsu Algorithm – Was Success</a:t>
            </a:r>
          </a:p>
          <a:p>
            <a:pPr lvl="0">
              <a:lnSpc>
                <a:spcPct val="120000"/>
              </a:lnSpc>
            </a:pPr>
            <a:endParaRPr lang="en-US" sz="2400" dirty="0">
              <a:solidFill>
                <a:srgbClr val="0070C0"/>
              </a:solidFill>
              <a:latin typeface="Libre Baskerville"/>
              <a:ea typeface="Libre Baskerville"/>
              <a:cs typeface="Libre Baskerville"/>
              <a:sym typeface="Libre Baskerville"/>
            </a:endParaRPr>
          </a:p>
          <a:p>
            <a:pPr lvl="0">
              <a:lnSpc>
                <a:spcPct val="120000"/>
              </a:lnSpc>
            </a:pPr>
            <a:r>
              <a:rPr lang="en-US" sz="2400" dirty="0">
                <a:solidFill>
                  <a:srgbClr val="0070C0"/>
                </a:solidFill>
                <a:latin typeface="Libre Baskerville"/>
                <a:ea typeface="Libre Baskerville"/>
                <a:cs typeface="Libre Baskerville"/>
                <a:sym typeface="Libre Baskerville"/>
              </a:rPr>
              <a:t>#3-Segmentation – Bacteria Coverage </a:t>
            </a:r>
          </a:p>
          <a:p>
            <a:pPr lvl="0">
              <a:lnSpc>
                <a:spcPct val="120000"/>
              </a:lnSpc>
            </a:pPr>
            <a:endParaRPr lang="en-US" sz="2400" dirty="0">
              <a:solidFill>
                <a:srgbClr val="0070C0"/>
              </a:solidFill>
              <a:latin typeface="Libre Baskerville"/>
              <a:sym typeface="Libre Baskerville"/>
            </a:endParaRPr>
          </a:p>
          <a:p>
            <a:pPr lvl="0">
              <a:lnSpc>
                <a:spcPct val="120000"/>
              </a:lnSpc>
            </a:pPr>
            <a:endParaRPr sz="2400" dirty="0">
              <a:solidFill>
                <a:srgbClr val="0070C0"/>
              </a:solidFill>
            </a:endParaRPr>
          </a:p>
        </p:txBody>
      </p:sp>
    </p:spTree>
    <p:extLst>
      <p:ext uri="{BB962C8B-B14F-4D97-AF65-F5344CB8AC3E}">
        <p14:creationId xmlns:p14="http://schemas.microsoft.com/office/powerpoint/2010/main" val="93232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6"/>
          <p:cNvPicPr preferRelativeResize="0"/>
          <p:nvPr/>
        </p:nvPicPr>
        <p:blipFill rotWithShape="1">
          <a:blip r:embed="rId3">
            <a:alphaModFix/>
          </a:blip>
          <a:srcRect t="1216" b="14407"/>
          <a:stretch/>
        </p:blipFill>
        <p:spPr>
          <a:xfrm>
            <a:off x="0" y="0"/>
            <a:ext cx="18288000" cy="10287000"/>
          </a:xfrm>
          <a:prstGeom prst="rect">
            <a:avLst/>
          </a:prstGeom>
          <a:noFill/>
          <a:ln>
            <a:noFill/>
          </a:ln>
        </p:spPr>
      </p:pic>
      <p:grpSp>
        <p:nvGrpSpPr>
          <p:cNvPr id="141" name="Google Shape;141;p16"/>
          <p:cNvGrpSpPr/>
          <p:nvPr/>
        </p:nvGrpSpPr>
        <p:grpSpPr>
          <a:xfrm>
            <a:off x="859074" y="6779342"/>
            <a:ext cx="1544574" cy="1327368"/>
            <a:chOff x="0" y="0"/>
            <a:chExt cx="812800" cy="698500"/>
          </a:xfrm>
        </p:grpSpPr>
        <p:sp>
          <p:nvSpPr>
            <p:cNvPr id="142"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txBody>
            <a:bodyPr/>
            <a:lstStyle/>
            <a:p>
              <a:endParaRPr lang="he-IL"/>
            </a:p>
          </p:txBody>
        </p:sp>
        <p:sp>
          <p:nvSpPr>
            <p:cNvPr id="143"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a:solidFill>
                    <a:srgbClr val="FFFFFF"/>
                  </a:solidFill>
                  <a:latin typeface="Libre Baskerville"/>
                  <a:ea typeface="Libre Baskerville"/>
                  <a:cs typeface="Libre Baskerville"/>
                  <a:sym typeface="Libre Baskerville"/>
                </a:rPr>
                <a:t>01.</a:t>
              </a:r>
              <a:endParaRPr/>
            </a:p>
          </p:txBody>
        </p:sp>
      </p:grpSp>
      <p:sp>
        <p:nvSpPr>
          <p:cNvPr id="144" name="Google Shape;144;p16"/>
          <p:cNvSpPr txBox="1"/>
          <p:nvPr/>
        </p:nvSpPr>
        <p:spPr>
          <a:xfrm>
            <a:off x="2806553" y="6725920"/>
            <a:ext cx="9011661" cy="137160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9000" b="0" i="0" u="none" strike="noStrike" cap="none">
                <a:solidFill>
                  <a:srgbClr val="FFFFFF"/>
                </a:solidFill>
                <a:latin typeface="Libre Baskerville"/>
                <a:ea typeface="Libre Baskerville"/>
                <a:cs typeface="Libre Baskerville"/>
                <a:sym typeface="Libre Baskerville"/>
              </a:rPr>
              <a:t>About us</a:t>
            </a:r>
            <a:endParaRPr/>
          </a:p>
        </p:txBody>
      </p:sp>
      <p:sp>
        <p:nvSpPr>
          <p:cNvPr id="145" name="Google Shape;145;p16"/>
          <p:cNvSpPr txBox="1"/>
          <p:nvPr/>
        </p:nvSpPr>
        <p:spPr>
          <a:xfrm>
            <a:off x="2806584" y="8716645"/>
            <a:ext cx="9011630"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0" i="0" u="none" strike="noStrike" cap="none" dirty="0">
                <a:solidFill>
                  <a:srgbClr val="FFFFFF"/>
                </a:solidFill>
                <a:latin typeface="Libre Franklin Light"/>
                <a:ea typeface="Libre Franklin Light"/>
                <a:cs typeface="Libre Franklin Light"/>
                <a:sym typeface="Libre Franklin Light"/>
              </a:rPr>
              <a:t>Problem Definition &amp;&amp; Introduction </a:t>
            </a:r>
            <a:endParaRPr dirty="0"/>
          </a:p>
        </p:txBody>
      </p:sp>
      <p:cxnSp>
        <p:nvCxnSpPr>
          <p:cNvPr id="146" name="Google Shape;146;p16"/>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11" name="תמונה 10">
            <a:extLst>
              <a:ext uri="{FF2B5EF4-FFF2-40B4-BE49-F238E27FC236}">
                <a16:creationId xmlns:a16="http://schemas.microsoft.com/office/drawing/2014/main" id="{E45E773D-0113-C5B8-CA1C-53CE32BCE1EB}"/>
              </a:ext>
            </a:extLst>
          </p:cNvPr>
          <p:cNvPicPr>
            <a:picLocks noChangeAspect="1"/>
          </p:cNvPicPr>
          <p:nvPr/>
        </p:nvPicPr>
        <p:blipFill>
          <a:blip r:embed="rId3"/>
          <a:stretch>
            <a:fillRect/>
          </a:stretch>
        </p:blipFill>
        <p:spPr>
          <a:xfrm>
            <a:off x="373139" y="2112030"/>
            <a:ext cx="10693341" cy="6607968"/>
          </a:xfrm>
          <a:prstGeom prst="rect">
            <a:avLst/>
          </a:prstGeom>
        </p:spPr>
      </p:pic>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958052" y="3923070"/>
            <a:ext cx="9761613" cy="8333353"/>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5" name="Google Shape;326;p27">
            <a:extLst>
              <a:ext uri="{FF2B5EF4-FFF2-40B4-BE49-F238E27FC236}">
                <a16:creationId xmlns:a16="http://schemas.microsoft.com/office/drawing/2014/main" id="{954916C4-829D-324D-1674-C6F231E77CEC}"/>
              </a:ext>
            </a:extLst>
          </p:cNvPr>
          <p:cNvCxnSpPr>
            <a:cxnSpLocks/>
          </p:cNvCxnSpPr>
          <p:nvPr/>
        </p:nvCxnSpPr>
        <p:spPr>
          <a:xfrm>
            <a:off x="0" y="1258523"/>
            <a:ext cx="8672052" cy="0"/>
          </a:xfrm>
          <a:prstGeom prst="straightConnector1">
            <a:avLst/>
          </a:prstGeom>
          <a:noFill/>
          <a:ln w="38100" cap="flat" cmpd="sng">
            <a:solidFill>
              <a:srgbClr val="FFFFFF"/>
            </a:solidFill>
            <a:prstDash val="solid"/>
            <a:round/>
            <a:headEnd type="none" w="sm" len="sm"/>
            <a:tailEnd type="none" w="sm" len="sm"/>
          </a:ln>
        </p:spPr>
      </p:cxnSp>
      <p:sp>
        <p:nvSpPr>
          <p:cNvPr id="6" name="Google Shape;313;p27">
            <a:extLst>
              <a:ext uri="{FF2B5EF4-FFF2-40B4-BE49-F238E27FC236}">
                <a16:creationId xmlns:a16="http://schemas.microsoft.com/office/drawing/2014/main" id="{8555A908-5DEA-8BB6-631F-9517057CE360}"/>
              </a:ext>
            </a:extLst>
          </p:cNvPr>
          <p:cNvSpPr txBox="1"/>
          <p:nvPr/>
        </p:nvSpPr>
        <p:spPr>
          <a:xfrm>
            <a:off x="727746" y="461966"/>
            <a:ext cx="7944306" cy="73866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4000" dirty="0">
                <a:solidFill>
                  <a:srgbClr val="0070C0"/>
                </a:solidFill>
                <a:latin typeface="Libre Baskerville"/>
                <a:ea typeface="Libre Baskerville"/>
                <a:cs typeface="Libre Baskerville"/>
                <a:sym typeface="Libre Baskerville"/>
              </a:rPr>
              <a:t>Conclusion</a:t>
            </a:r>
            <a:r>
              <a:rPr lang="en-US" sz="4000" dirty="0">
                <a:solidFill>
                  <a:srgbClr val="0070C0"/>
                </a:solidFill>
                <a:latin typeface="Libre Baskerville" panose="02000000000000000000" pitchFamily="2" charset="0"/>
                <a:sym typeface="Libre Baskerville"/>
              </a:rPr>
              <a:t> </a:t>
            </a:r>
            <a:endParaRPr sz="4000" dirty="0">
              <a:solidFill>
                <a:srgbClr val="0070C0"/>
              </a:solidFill>
              <a:latin typeface="Libre Baskerville" panose="02000000000000000000" pitchFamily="2" charset="0"/>
            </a:endParaRPr>
          </a:p>
        </p:txBody>
      </p:sp>
      <p:cxnSp>
        <p:nvCxnSpPr>
          <p:cNvPr id="7" name="Google Shape;326;p27">
            <a:extLst>
              <a:ext uri="{FF2B5EF4-FFF2-40B4-BE49-F238E27FC236}">
                <a16:creationId xmlns:a16="http://schemas.microsoft.com/office/drawing/2014/main" id="{4BCA6DEE-70F0-5013-48BD-CCE9103549E8}"/>
              </a:ext>
            </a:extLst>
          </p:cNvPr>
          <p:cNvCxnSpPr>
            <a:cxnSpLocks/>
          </p:cNvCxnSpPr>
          <p:nvPr/>
        </p:nvCxnSpPr>
        <p:spPr>
          <a:xfrm>
            <a:off x="0" y="1258523"/>
            <a:ext cx="7585656" cy="0"/>
          </a:xfrm>
          <a:prstGeom prst="straightConnector1">
            <a:avLst/>
          </a:prstGeom>
          <a:noFill/>
          <a:ln w="38100" cap="flat" cmpd="sng">
            <a:solidFill>
              <a:schemeClr val="accent1"/>
            </a:solidFill>
            <a:prstDash val="solid"/>
            <a:round/>
            <a:headEnd type="none" w="sm" len="sm"/>
            <a:tailEnd type="none" w="sm" len="sm"/>
          </a:ln>
        </p:spPr>
      </p:cxnSp>
      <p:sp>
        <p:nvSpPr>
          <p:cNvPr id="9" name="Google Shape;611;p40">
            <a:extLst>
              <a:ext uri="{FF2B5EF4-FFF2-40B4-BE49-F238E27FC236}">
                <a16:creationId xmlns:a16="http://schemas.microsoft.com/office/drawing/2014/main" id="{6B3E5918-3CD2-4664-1495-C1D5ACA3E43C}"/>
              </a:ext>
            </a:extLst>
          </p:cNvPr>
          <p:cNvSpPr txBox="1"/>
          <p:nvPr/>
        </p:nvSpPr>
        <p:spPr>
          <a:xfrm>
            <a:off x="490002" y="1200630"/>
            <a:ext cx="8725248" cy="1772793"/>
          </a:xfrm>
          <a:prstGeom prst="rect">
            <a:avLst/>
          </a:prstGeom>
          <a:noFill/>
          <a:ln>
            <a:noFill/>
          </a:ln>
        </p:spPr>
        <p:txBody>
          <a:bodyPr spcFirstLastPara="1" wrap="square" lIns="0" tIns="0" rIns="0" bIns="0" anchor="t" anchorCtr="0">
            <a:spAutoFit/>
          </a:bodyPr>
          <a:lstStyle/>
          <a:p>
            <a:pPr lvl="0">
              <a:lnSpc>
                <a:spcPct val="120000"/>
              </a:lnSpc>
            </a:pPr>
            <a:endParaRPr lang="en-US" sz="2400" dirty="0">
              <a:solidFill>
                <a:srgbClr val="0070C0"/>
              </a:solidFill>
              <a:latin typeface="Libre Baskerville"/>
              <a:ea typeface="Libre Baskerville"/>
              <a:cs typeface="Libre Baskerville"/>
              <a:sym typeface="Libre Baskerville"/>
            </a:endParaRPr>
          </a:p>
          <a:p>
            <a:pPr lvl="0">
              <a:lnSpc>
                <a:spcPct val="120000"/>
              </a:lnSpc>
            </a:pPr>
            <a:r>
              <a:rPr lang="en-US" sz="2400" dirty="0">
                <a:solidFill>
                  <a:srgbClr val="0070C0"/>
                </a:solidFill>
                <a:latin typeface="Libre Baskerville"/>
                <a:ea typeface="Libre Baskerville"/>
                <a:cs typeface="Libre Baskerville"/>
                <a:sym typeface="Libre Baskerville"/>
              </a:rPr>
              <a:t>#1</a:t>
            </a:r>
            <a:br>
              <a:rPr lang="en-US" sz="2400" dirty="0">
                <a:solidFill>
                  <a:srgbClr val="0070C0"/>
                </a:solidFill>
                <a:latin typeface="Libre Baskerville"/>
                <a:ea typeface="Libre Baskerville"/>
                <a:cs typeface="Libre Baskerville"/>
                <a:sym typeface="Libre Baskerville"/>
              </a:rPr>
            </a:br>
            <a:endParaRPr lang="en-US" sz="2400" dirty="0">
              <a:solidFill>
                <a:srgbClr val="0070C0"/>
              </a:solidFill>
              <a:latin typeface="Libre Baskerville"/>
              <a:ea typeface="Libre Baskerville"/>
              <a:cs typeface="Libre Baskerville"/>
              <a:sym typeface="Libre Baskerville"/>
            </a:endParaRPr>
          </a:p>
          <a:p>
            <a:pPr lvl="0">
              <a:lnSpc>
                <a:spcPct val="120000"/>
              </a:lnSpc>
            </a:pPr>
            <a:endParaRPr sz="2400" dirty="0">
              <a:solidFill>
                <a:srgbClr val="0070C0"/>
              </a:solidFill>
            </a:endParaRPr>
          </a:p>
        </p:txBody>
      </p:sp>
    </p:spTree>
    <p:extLst>
      <p:ext uri="{BB962C8B-B14F-4D97-AF65-F5344CB8AC3E}">
        <p14:creationId xmlns:p14="http://schemas.microsoft.com/office/powerpoint/2010/main" val="14500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4" name="תמונה 3">
            <a:extLst>
              <a:ext uri="{FF2B5EF4-FFF2-40B4-BE49-F238E27FC236}">
                <a16:creationId xmlns:a16="http://schemas.microsoft.com/office/drawing/2014/main" id="{AC2473C1-96AF-0AF2-C9B3-442BE4A992C1}"/>
              </a:ext>
            </a:extLst>
          </p:cNvPr>
          <p:cNvPicPr>
            <a:picLocks noChangeAspect="1"/>
          </p:cNvPicPr>
          <p:nvPr/>
        </p:nvPicPr>
        <p:blipFill>
          <a:blip r:embed="rId3"/>
          <a:stretch>
            <a:fillRect/>
          </a:stretch>
        </p:blipFill>
        <p:spPr>
          <a:xfrm>
            <a:off x="727746" y="2263289"/>
            <a:ext cx="8920264" cy="6915883"/>
          </a:xfrm>
          <a:prstGeom prst="rect">
            <a:avLst/>
          </a:prstGeom>
        </p:spPr>
      </p:pic>
      <p:grpSp>
        <p:nvGrpSpPr>
          <p:cNvPr id="615" name="Google Shape;615;p40"/>
          <p:cNvGrpSpPr/>
          <p:nvPr/>
        </p:nvGrpSpPr>
        <p:grpSpPr>
          <a:xfrm>
            <a:off x="8458748" y="852170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958052" y="3923070"/>
            <a:ext cx="9761613" cy="8333353"/>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326;p27">
            <a:extLst>
              <a:ext uri="{FF2B5EF4-FFF2-40B4-BE49-F238E27FC236}">
                <a16:creationId xmlns:a16="http://schemas.microsoft.com/office/drawing/2014/main" id="{954916C4-829D-324D-1674-C6F231E77CEC}"/>
              </a:ext>
            </a:extLst>
          </p:cNvPr>
          <p:cNvCxnSpPr>
            <a:cxnSpLocks/>
          </p:cNvCxnSpPr>
          <p:nvPr/>
        </p:nvCxnSpPr>
        <p:spPr>
          <a:xfrm>
            <a:off x="0" y="1258523"/>
            <a:ext cx="8672052" cy="0"/>
          </a:xfrm>
          <a:prstGeom prst="straightConnector1">
            <a:avLst/>
          </a:prstGeom>
          <a:noFill/>
          <a:ln w="38100" cap="flat" cmpd="sng">
            <a:solidFill>
              <a:srgbClr val="FFFFFF"/>
            </a:solidFill>
            <a:prstDash val="solid"/>
            <a:round/>
            <a:headEnd type="none" w="sm" len="sm"/>
            <a:tailEnd type="none" w="sm" len="sm"/>
          </a:ln>
        </p:spPr>
      </p:cxnSp>
      <p:sp>
        <p:nvSpPr>
          <p:cNvPr id="6" name="Google Shape;313;p27">
            <a:extLst>
              <a:ext uri="{FF2B5EF4-FFF2-40B4-BE49-F238E27FC236}">
                <a16:creationId xmlns:a16="http://schemas.microsoft.com/office/drawing/2014/main" id="{8555A908-5DEA-8BB6-631F-9517057CE360}"/>
              </a:ext>
            </a:extLst>
          </p:cNvPr>
          <p:cNvSpPr txBox="1"/>
          <p:nvPr/>
        </p:nvSpPr>
        <p:spPr>
          <a:xfrm>
            <a:off x="727746" y="461966"/>
            <a:ext cx="7944306" cy="73866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4000" dirty="0">
                <a:solidFill>
                  <a:srgbClr val="0070C0"/>
                </a:solidFill>
                <a:latin typeface="Libre Baskerville"/>
                <a:ea typeface="Libre Baskerville"/>
                <a:cs typeface="Libre Baskerville"/>
                <a:sym typeface="Libre Baskerville"/>
              </a:rPr>
              <a:t>Conclusion</a:t>
            </a:r>
            <a:r>
              <a:rPr lang="en-US" sz="4000" dirty="0">
                <a:solidFill>
                  <a:srgbClr val="0070C0"/>
                </a:solidFill>
                <a:latin typeface="Libre Baskerville" panose="02000000000000000000" pitchFamily="2" charset="0"/>
                <a:sym typeface="Libre Baskerville"/>
              </a:rPr>
              <a:t> </a:t>
            </a:r>
            <a:endParaRPr sz="4000" dirty="0">
              <a:solidFill>
                <a:srgbClr val="0070C0"/>
              </a:solidFill>
              <a:latin typeface="Libre Baskerville" panose="02000000000000000000" pitchFamily="2" charset="0"/>
            </a:endParaRPr>
          </a:p>
        </p:txBody>
      </p:sp>
      <p:cxnSp>
        <p:nvCxnSpPr>
          <p:cNvPr id="7" name="Google Shape;326;p27">
            <a:extLst>
              <a:ext uri="{FF2B5EF4-FFF2-40B4-BE49-F238E27FC236}">
                <a16:creationId xmlns:a16="http://schemas.microsoft.com/office/drawing/2014/main" id="{4BCA6DEE-70F0-5013-48BD-CCE9103549E8}"/>
              </a:ext>
            </a:extLst>
          </p:cNvPr>
          <p:cNvCxnSpPr>
            <a:cxnSpLocks/>
          </p:cNvCxnSpPr>
          <p:nvPr/>
        </p:nvCxnSpPr>
        <p:spPr>
          <a:xfrm>
            <a:off x="0" y="1258523"/>
            <a:ext cx="7585656" cy="0"/>
          </a:xfrm>
          <a:prstGeom prst="straightConnector1">
            <a:avLst/>
          </a:prstGeom>
          <a:noFill/>
          <a:ln w="38100" cap="flat" cmpd="sng">
            <a:solidFill>
              <a:schemeClr val="accent1"/>
            </a:solidFill>
            <a:prstDash val="solid"/>
            <a:round/>
            <a:headEnd type="none" w="sm" len="sm"/>
            <a:tailEnd type="none" w="sm" len="sm"/>
          </a:ln>
        </p:spPr>
      </p:cxnSp>
      <p:sp>
        <p:nvSpPr>
          <p:cNvPr id="9" name="Google Shape;611;p40">
            <a:extLst>
              <a:ext uri="{FF2B5EF4-FFF2-40B4-BE49-F238E27FC236}">
                <a16:creationId xmlns:a16="http://schemas.microsoft.com/office/drawing/2014/main" id="{6B3E5918-3CD2-4664-1495-C1D5ACA3E43C}"/>
              </a:ext>
            </a:extLst>
          </p:cNvPr>
          <p:cNvSpPr txBox="1"/>
          <p:nvPr/>
        </p:nvSpPr>
        <p:spPr>
          <a:xfrm>
            <a:off x="434609" y="1200630"/>
            <a:ext cx="8725248" cy="1772793"/>
          </a:xfrm>
          <a:prstGeom prst="rect">
            <a:avLst/>
          </a:prstGeom>
          <a:noFill/>
          <a:ln>
            <a:noFill/>
          </a:ln>
        </p:spPr>
        <p:txBody>
          <a:bodyPr spcFirstLastPara="1" wrap="square" lIns="0" tIns="0" rIns="0" bIns="0" anchor="t" anchorCtr="0">
            <a:spAutoFit/>
          </a:bodyPr>
          <a:lstStyle/>
          <a:p>
            <a:pPr lvl="0">
              <a:lnSpc>
                <a:spcPct val="120000"/>
              </a:lnSpc>
            </a:pPr>
            <a:endParaRPr lang="en-US" sz="2400" dirty="0">
              <a:solidFill>
                <a:srgbClr val="0070C0"/>
              </a:solidFill>
              <a:latin typeface="Libre Baskerville"/>
              <a:ea typeface="Libre Baskerville"/>
              <a:cs typeface="Libre Baskerville"/>
              <a:sym typeface="Libre Baskerville"/>
            </a:endParaRPr>
          </a:p>
          <a:p>
            <a:pPr lvl="0">
              <a:lnSpc>
                <a:spcPct val="120000"/>
              </a:lnSpc>
            </a:pPr>
            <a:r>
              <a:rPr lang="en-US" sz="2400" dirty="0">
                <a:solidFill>
                  <a:srgbClr val="0070C0"/>
                </a:solidFill>
                <a:latin typeface="Libre Baskerville"/>
                <a:ea typeface="Libre Baskerville"/>
                <a:cs typeface="Libre Baskerville"/>
                <a:sym typeface="Libre Baskerville"/>
              </a:rPr>
              <a:t>#2</a:t>
            </a:r>
            <a:br>
              <a:rPr lang="en-US" sz="2400" dirty="0">
                <a:solidFill>
                  <a:srgbClr val="0070C0"/>
                </a:solidFill>
                <a:latin typeface="Libre Baskerville"/>
                <a:ea typeface="Libre Baskerville"/>
                <a:cs typeface="Libre Baskerville"/>
                <a:sym typeface="Libre Baskerville"/>
              </a:rPr>
            </a:br>
            <a:endParaRPr lang="en-US" sz="2400" dirty="0">
              <a:solidFill>
                <a:srgbClr val="0070C0"/>
              </a:solidFill>
              <a:latin typeface="Libre Baskerville"/>
              <a:ea typeface="Libre Baskerville"/>
              <a:cs typeface="Libre Baskerville"/>
              <a:sym typeface="Libre Baskerville"/>
            </a:endParaRPr>
          </a:p>
          <a:p>
            <a:pPr lvl="0">
              <a:lnSpc>
                <a:spcPct val="120000"/>
              </a:lnSpc>
            </a:pPr>
            <a:endParaRPr sz="2400" dirty="0">
              <a:solidFill>
                <a:srgbClr val="0070C0"/>
              </a:solidFill>
            </a:endParaRPr>
          </a:p>
        </p:txBody>
      </p:sp>
    </p:spTree>
    <p:extLst>
      <p:ext uri="{BB962C8B-B14F-4D97-AF65-F5344CB8AC3E}">
        <p14:creationId xmlns:p14="http://schemas.microsoft.com/office/powerpoint/2010/main" val="711951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603"/>
        <p:cNvGrpSpPr/>
        <p:nvPr/>
      </p:nvGrpSpPr>
      <p:grpSpPr>
        <a:xfrm>
          <a:off x="0" y="0"/>
          <a:ext cx="0" cy="0"/>
          <a:chOff x="0" y="0"/>
          <a:chExt cx="0" cy="0"/>
        </a:xfrm>
      </p:grpSpPr>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057974" y="1546944"/>
            <a:ext cx="10661691" cy="1070948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txBox="1"/>
          <p:nvPr/>
        </p:nvSpPr>
        <p:spPr>
          <a:xfrm>
            <a:off x="889638" y="1028700"/>
            <a:ext cx="8725248" cy="498598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dirty="0">
                <a:solidFill>
                  <a:srgbClr val="FFFFFF"/>
                </a:solidFill>
                <a:latin typeface="Libre Baskerville"/>
                <a:ea typeface="Libre Baskerville"/>
                <a:cs typeface="Libre Baskerville"/>
                <a:sym typeface="Libre Baskerville"/>
              </a:rPr>
              <a:t>Video</a:t>
            </a:r>
          </a:p>
          <a:p>
            <a:pPr marL="0" marR="0" lvl="0" indent="0" algn="l" rtl="0">
              <a:lnSpc>
                <a:spcPct val="120000"/>
              </a:lnSpc>
              <a:spcBef>
                <a:spcPts val="0"/>
              </a:spcBef>
              <a:spcAft>
                <a:spcPts val="0"/>
              </a:spcAft>
              <a:buNone/>
            </a:pPr>
            <a:r>
              <a:rPr lang="en-US" sz="9000" b="0" i="0" u="none" strike="noStrike" cap="none" dirty="0">
                <a:solidFill>
                  <a:srgbClr val="FFFFFF"/>
                </a:solidFill>
                <a:latin typeface="Libre Baskerville"/>
                <a:ea typeface="Libre Baskerville"/>
                <a:cs typeface="Libre Baskerville"/>
                <a:sym typeface="Libre Baskerville"/>
              </a:rPr>
              <a:t>      Of  The </a:t>
            </a:r>
          </a:p>
          <a:p>
            <a:pPr marL="0" marR="0" lvl="0" indent="0" algn="l" rtl="0">
              <a:lnSpc>
                <a:spcPct val="120000"/>
              </a:lnSpc>
              <a:spcBef>
                <a:spcPts val="0"/>
              </a:spcBef>
              <a:spcAft>
                <a:spcPts val="0"/>
              </a:spcAft>
              <a:buNone/>
            </a:pPr>
            <a:r>
              <a:rPr lang="en-US" sz="9000" dirty="0">
                <a:solidFill>
                  <a:srgbClr val="FFFFFF"/>
                </a:solidFill>
                <a:latin typeface="Libre Baskerville"/>
                <a:ea typeface="Libre Baskerville"/>
                <a:cs typeface="Libre Baskerville"/>
                <a:sym typeface="Libre Baskerville"/>
              </a:rPr>
              <a:t>						</a:t>
            </a:r>
            <a:r>
              <a:rPr lang="en-US" sz="9000" b="0" i="0" u="none" strike="noStrike" cap="none" dirty="0">
                <a:solidFill>
                  <a:srgbClr val="FFFFFF"/>
                </a:solidFill>
                <a:latin typeface="Libre Baskerville"/>
                <a:ea typeface="Libre Baskerville"/>
                <a:cs typeface="Libre Baskerville"/>
                <a:sym typeface="Libre Baskerville"/>
              </a:rPr>
              <a:t>GUI</a:t>
            </a:r>
            <a:endParaRPr dirty="0"/>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6829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603"/>
        <p:cNvGrpSpPr/>
        <p:nvPr/>
      </p:nvGrpSpPr>
      <p:grpSpPr>
        <a:xfrm>
          <a:off x="0" y="0"/>
          <a:ext cx="0" cy="0"/>
          <a:chOff x="0" y="0"/>
          <a:chExt cx="0" cy="0"/>
        </a:xfrm>
      </p:grpSpPr>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8" name="Google Shape;608;p40"/>
          <p:cNvSpPr/>
          <p:nvPr/>
        </p:nvSpPr>
        <p:spPr>
          <a:xfrm>
            <a:off x="10057974" y="1546944"/>
            <a:ext cx="10661691" cy="1070948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txBox="1"/>
          <p:nvPr/>
        </p:nvSpPr>
        <p:spPr>
          <a:xfrm>
            <a:off x="828722" y="764553"/>
            <a:ext cx="8725248" cy="520757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dirty="0">
                <a:solidFill>
                  <a:srgbClr val="FFFFFF"/>
                </a:solidFill>
                <a:latin typeface="Libre Baskerville"/>
                <a:sym typeface="Libre Baskerville"/>
              </a:rPr>
              <a:t>Question??</a:t>
            </a:r>
            <a:br>
              <a:rPr lang="en-US" sz="9000" dirty="0">
                <a:solidFill>
                  <a:srgbClr val="FFFFFF"/>
                </a:solidFill>
                <a:latin typeface="Libre Baskerville"/>
                <a:sym typeface="Libre Baskerville"/>
              </a:rPr>
            </a:br>
            <a:br>
              <a:rPr lang="en-US" sz="3600" dirty="0">
                <a:solidFill>
                  <a:srgbClr val="FFFFFF"/>
                </a:solidFill>
                <a:latin typeface="Libre Baskerville"/>
                <a:sym typeface="Libre Baskerville"/>
              </a:rPr>
            </a:br>
            <a:r>
              <a:rPr lang="en-US" sz="3600" dirty="0">
                <a:solidFill>
                  <a:srgbClr val="FFFFFF"/>
                </a:solidFill>
                <a:latin typeface="Libre Baskerville"/>
                <a:sym typeface="Libre Baskerville"/>
              </a:rPr>
              <a:t>What is the meaning of life?</a:t>
            </a:r>
            <a:br>
              <a:rPr lang="en-US" sz="3600" dirty="0">
                <a:solidFill>
                  <a:srgbClr val="FFFFFF"/>
                </a:solidFill>
                <a:latin typeface="Libre Baskerville"/>
                <a:sym typeface="Libre Baskerville"/>
              </a:rPr>
            </a:br>
            <a:r>
              <a:rPr lang="en-US" sz="3600" dirty="0">
                <a:solidFill>
                  <a:srgbClr val="FFFFFF"/>
                </a:solidFill>
                <a:latin typeface="Libre Baskerville"/>
                <a:sym typeface="Libre Baskerville"/>
              </a:rPr>
              <a:t>Will AI take over the world?</a:t>
            </a:r>
          </a:p>
          <a:p>
            <a:pPr marL="0" marR="0" lvl="0" indent="0" algn="l" rtl="0">
              <a:lnSpc>
                <a:spcPct val="120000"/>
              </a:lnSpc>
              <a:spcBef>
                <a:spcPts val="0"/>
              </a:spcBef>
              <a:spcAft>
                <a:spcPts val="0"/>
              </a:spcAft>
              <a:buNone/>
            </a:pPr>
            <a:endParaRPr lang="en-US" sz="2800" dirty="0">
              <a:solidFill>
                <a:srgbClr val="FFFFFF"/>
              </a:solidFill>
              <a:latin typeface="Libre Baskerville"/>
              <a:sym typeface="Libre Baskerville"/>
            </a:endParaRPr>
          </a:p>
          <a:p>
            <a:pPr marL="0" marR="0" lvl="0" indent="0" algn="l" rtl="0">
              <a:lnSpc>
                <a:spcPct val="120000"/>
              </a:lnSpc>
              <a:spcBef>
                <a:spcPts val="0"/>
              </a:spcBef>
              <a:spcAft>
                <a:spcPts val="0"/>
              </a:spcAft>
              <a:buNone/>
            </a:pPr>
            <a:endParaRPr lang="en-US" sz="2800" dirty="0">
              <a:solidFill>
                <a:srgbClr val="FFFFFF"/>
              </a:solidFill>
              <a:latin typeface="Libre Baskerville"/>
              <a:sym typeface="Libre Baskerville"/>
            </a:endParaRPr>
          </a:p>
          <a:p>
            <a:pPr marL="0" marR="0" lvl="0" indent="0" algn="l" rtl="0">
              <a:lnSpc>
                <a:spcPct val="120000"/>
              </a:lnSpc>
              <a:spcBef>
                <a:spcPts val="0"/>
              </a:spcBef>
              <a:spcAft>
                <a:spcPts val="0"/>
              </a:spcAft>
              <a:buNone/>
            </a:pPr>
            <a:endParaRPr lang="en-US" sz="2800" dirty="0">
              <a:solidFill>
                <a:srgbClr val="FFFFFF"/>
              </a:solidFill>
              <a:latin typeface="Libre Baskerville"/>
              <a:sym typeface="Libre Baskerville"/>
            </a:endParaRPr>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63058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9"/>
          <p:cNvSpPr txBox="1"/>
          <p:nvPr/>
        </p:nvSpPr>
        <p:spPr>
          <a:xfrm>
            <a:off x="9420453" y="4562475"/>
            <a:ext cx="8560274" cy="115252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7500" b="0" i="0" u="none" strike="noStrike" cap="none" dirty="0">
                <a:solidFill>
                  <a:srgbClr val="014E97"/>
                </a:solidFill>
                <a:latin typeface="Libre Baskerville"/>
                <a:ea typeface="Libre Baskerville"/>
                <a:cs typeface="Libre Baskerville"/>
                <a:sym typeface="Libre Baskerville"/>
              </a:rPr>
              <a:t>Thank you!</a:t>
            </a:r>
            <a:endParaRPr dirty="0"/>
          </a:p>
        </p:txBody>
      </p:sp>
      <p:sp>
        <p:nvSpPr>
          <p:cNvPr id="595" name="Google Shape;595;p39"/>
          <p:cNvSpPr/>
          <p:nvPr/>
        </p:nvSpPr>
        <p:spPr>
          <a:xfrm>
            <a:off x="-2685674" y="-1089079"/>
            <a:ext cx="6498552" cy="5518617"/>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txBody>
          <a:bodyPr/>
          <a:lstStyle/>
          <a:p>
            <a:endParaRPr lang="he-IL"/>
          </a:p>
        </p:txBody>
      </p:sp>
      <p:sp>
        <p:nvSpPr>
          <p:cNvPr id="596" name="Google Shape;596;p39"/>
          <p:cNvSpPr/>
          <p:nvPr/>
        </p:nvSpPr>
        <p:spPr>
          <a:xfrm>
            <a:off x="2714482" y="-3843465"/>
            <a:ext cx="6360484" cy="5508773"/>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txBody>
          <a:bodyPr/>
          <a:lstStyle/>
          <a:p>
            <a:endParaRPr lang="he-IL"/>
          </a:p>
        </p:txBody>
      </p:sp>
      <p:sp>
        <p:nvSpPr>
          <p:cNvPr id="597" name="Google Shape;597;p39"/>
          <p:cNvSpPr/>
          <p:nvPr/>
        </p:nvSpPr>
        <p:spPr>
          <a:xfrm>
            <a:off x="-2547606" y="4778227"/>
            <a:ext cx="6360484" cy="5508773"/>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txBody>
          <a:bodyPr/>
          <a:lstStyle/>
          <a:p>
            <a:endParaRPr lang="he-IL"/>
          </a:p>
        </p:txBody>
      </p:sp>
      <p:sp>
        <p:nvSpPr>
          <p:cNvPr id="598" name="Google Shape;598;p39"/>
          <p:cNvSpPr/>
          <p:nvPr/>
        </p:nvSpPr>
        <p:spPr>
          <a:xfrm>
            <a:off x="2645448" y="2013996"/>
            <a:ext cx="6498552" cy="5518617"/>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cxnSp>
        <p:nvCxnSpPr>
          <p:cNvPr id="599" name="Google Shape;599;p39"/>
          <p:cNvCxnSpPr/>
          <p:nvPr/>
        </p:nvCxnSpPr>
        <p:spPr>
          <a:xfrm>
            <a:off x="10708924" y="6115242"/>
            <a:ext cx="7579076" cy="0"/>
          </a:xfrm>
          <a:prstGeom prst="straightConnector1">
            <a:avLst/>
          </a:prstGeom>
          <a:noFill/>
          <a:ln w="38100" cap="flat" cmpd="sng">
            <a:solidFill>
              <a:srgbClr val="014E97"/>
            </a:solidFill>
            <a:prstDash val="solid"/>
            <a:round/>
            <a:headEnd type="none" w="sm" len="sm"/>
            <a:tailEnd type="none" w="sm" len="sm"/>
          </a:ln>
        </p:spPr>
      </p:cxnSp>
      <p:sp>
        <p:nvSpPr>
          <p:cNvPr id="2" name="Google Shape;598;p39">
            <a:extLst>
              <a:ext uri="{FF2B5EF4-FFF2-40B4-BE49-F238E27FC236}">
                <a16:creationId xmlns:a16="http://schemas.microsoft.com/office/drawing/2014/main" id="{E7823DC6-87F7-E4CC-CD12-6227D98D3938}"/>
              </a:ext>
            </a:extLst>
          </p:cNvPr>
          <p:cNvSpPr/>
          <p:nvPr/>
        </p:nvSpPr>
        <p:spPr>
          <a:xfrm>
            <a:off x="-2685674" y="-1089079"/>
            <a:ext cx="6498552" cy="5518617"/>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3"/>
                                        </p:tgtEl>
                                        <p:attrNameLst>
                                          <p:attrName>style.visibility</p:attrName>
                                        </p:attrNameLst>
                                      </p:cBhvr>
                                      <p:to>
                                        <p:strVal val="visible"/>
                                      </p:to>
                                    </p:set>
                                    <p:animEffect transition="in" filter="fade">
                                      <p:cBhvr>
                                        <p:cTn id="7" dur="500"/>
                                        <p:tgtEl>
                                          <p:spTgt spid="593"/>
                                        </p:tgtEl>
                                      </p:cBhvr>
                                    </p:animEffect>
                                  </p:childTnLst>
                                </p:cTn>
                              </p:par>
                              <p:par>
                                <p:cTn id="8" presetID="10" presetClass="entr" presetSubtype="0" fill="hold" nodeType="withEffect">
                                  <p:stCondLst>
                                    <p:cond delay="0"/>
                                  </p:stCondLst>
                                  <p:childTnLst>
                                    <p:set>
                                      <p:cBhvr>
                                        <p:cTn id="9" dur="1" fill="hold">
                                          <p:stCondLst>
                                            <p:cond delay="0"/>
                                          </p:stCondLst>
                                        </p:cTn>
                                        <p:tgtEl>
                                          <p:spTgt spid="599"/>
                                        </p:tgtEl>
                                        <p:attrNameLst>
                                          <p:attrName>style.visibility</p:attrName>
                                        </p:attrNameLst>
                                      </p:cBhvr>
                                      <p:to>
                                        <p:strVal val="visible"/>
                                      </p:to>
                                    </p:set>
                                    <p:animEffect transition="in" filter="fade">
                                      <p:cBhvr>
                                        <p:cTn id="10"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150"/>
        <p:cNvGrpSpPr/>
        <p:nvPr/>
      </p:nvGrpSpPr>
      <p:grpSpPr>
        <a:xfrm>
          <a:off x="0" y="0"/>
          <a:ext cx="0" cy="0"/>
          <a:chOff x="0" y="0"/>
          <a:chExt cx="0" cy="0"/>
        </a:xfrm>
      </p:grpSpPr>
      <p:grpSp>
        <p:nvGrpSpPr>
          <p:cNvPr id="151" name="Google Shape;151;p17"/>
          <p:cNvGrpSpPr/>
          <p:nvPr/>
        </p:nvGrpSpPr>
        <p:grpSpPr>
          <a:xfrm>
            <a:off x="-3399096" y="-701386"/>
            <a:ext cx="11970327" cy="10988386"/>
            <a:chOff x="0" y="-47625"/>
            <a:chExt cx="812800" cy="746125"/>
          </a:xfrm>
        </p:grpSpPr>
        <p:sp>
          <p:nvSpPr>
            <p:cNvPr id="152" name="Google Shape;152;p1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2994E5"/>
            </a:solidFill>
            <a:ln>
              <a:noFill/>
            </a:ln>
          </p:spPr>
          <p:txBody>
            <a:bodyPr/>
            <a:lstStyle/>
            <a:p>
              <a:endParaRPr lang="he-IL"/>
            </a:p>
          </p:txBody>
        </p:sp>
        <p:sp>
          <p:nvSpPr>
            <p:cNvPr id="153" name="Google Shape;153;p1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5" name="Google Shape;155;p17"/>
          <p:cNvSpPr txBox="1"/>
          <p:nvPr/>
        </p:nvSpPr>
        <p:spPr>
          <a:xfrm>
            <a:off x="8725552" y="1019175"/>
            <a:ext cx="9062746" cy="276998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dirty="0">
                <a:solidFill>
                  <a:srgbClr val="FFFFFF"/>
                </a:solidFill>
                <a:latin typeface="Libre Baskerville"/>
                <a:ea typeface="Libre Baskerville"/>
                <a:cs typeface="Libre Baskerville"/>
                <a:sym typeface="Libre Baskerville"/>
              </a:rPr>
              <a:t>Problem Definition</a:t>
            </a:r>
            <a:endParaRPr dirty="0"/>
          </a:p>
        </p:txBody>
      </p:sp>
      <p:sp>
        <p:nvSpPr>
          <p:cNvPr id="156" name="Google Shape;156;p17"/>
          <p:cNvSpPr txBox="1"/>
          <p:nvPr/>
        </p:nvSpPr>
        <p:spPr>
          <a:xfrm>
            <a:off x="9713007" y="4337049"/>
            <a:ext cx="8075291" cy="1999778"/>
          </a:xfrm>
          <a:prstGeom prst="rect">
            <a:avLst/>
          </a:prstGeom>
          <a:noFill/>
          <a:ln>
            <a:noFill/>
          </a:ln>
        </p:spPr>
        <p:txBody>
          <a:bodyPr spcFirstLastPara="1" wrap="square" lIns="0" tIns="0" rIns="0" bIns="0" anchor="t" anchorCtr="0">
            <a:spAutoFit/>
          </a:bodyPr>
          <a:lstStyle/>
          <a:p>
            <a:pPr marL="0" marR="0" lvl="0" indent="0" rtl="0">
              <a:lnSpc>
                <a:spcPct val="130011"/>
              </a:lnSpc>
              <a:spcBef>
                <a:spcPts val="0"/>
              </a:spcBef>
              <a:spcAft>
                <a:spcPts val="0"/>
              </a:spcAft>
              <a:buNone/>
            </a:pPr>
            <a:r>
              <a:rPr lang="en-US" sz="2499" b="0" i="0" u="none" strike="noStrike" cap="none" dirty="0">
                <a:solidFill>
                  <a:srgbClr val="FFFFFF"/>
                </a:solidFill>
                <a:latin typeface="Libre Franklin Light"/>
                <a:ea typeface="Libre Franklin Light"/>
                <a:cs typeface="Libre Franklin Light"/>
                <a:sym typeface="Libre Franklin Light"/>
              </a:rPr>
              <a:t>-Over 10K Different Type Of Bacteria</a:t>
            </a:r>
          </a:p>
          <a:p>
            <a:pPr marL="0" marR="0" lvl="0" indent="0" rtl="0">
              <a:lnSpc>
                <a:spcPct val="130011"/>
              </a:lnSpc>
              <a:spcBef>
                <a:spcPts val="0"/>
              </a:spcBef>
              <a:spcAft>
                <a:spcPts val="0"/>
              </a:spcAft>
              <a:buNone/>
            </a:pPr>
            <a:r>
              <a:rPr lang="en-US" sz="2499" dirty="0">
                <a:solidFill>
                  <a:srgbClr val="FFFFFF"/>
                </a:solidFill>
                <a:latin typeface="Libre Franklin Light"/>
                <a:sym typeface="Libre Franklin Light"/>
              </a:rPr>
              <a:t>-Many Methods to identify The Bacteria</a:t>
            </a:r>
          </a:p>
          <a:p>
            <a:pPr marL="0" marR="0" lvl="0" indent="0" rtl="0">
              <a:lnSpc>
                <a:spcPct val="130011"/>
              </a:lnSpc>
              <a:spcBef>
                <a:spcPts val="0"/>
              </a:spcBef>
              <a:spcAft>
                <a:spcPts val="0"/>
              </a:spcAft>
              <a:buNone/>
            </a:pPr>
            <a:r>
              <a:rPr lang="en-US" sz="2499" dirty="0">
                <a:solidFill>
                  <a:srgbClr val="FFFFFF"/>
                </a:solidFill>
                <a:latin typeface="Libre Franklin Light"/>
                <a:sym typeface="Libre Franklin Light"/>
              </a:rPr>
              <a:t>-Limited Workforce</a:t>
            </a:r>
          </a:p>
          <a:p>
            <a:pPr marL="0" marR="0" lvl="0" indent="0" rtl="0">
              <a:lnSpc>
                <a:spcPct val="130011"/>
              </a:lnSpc>
              <a:spcBef>
                <a:spcPts val="0"/>
              </a:spcBef>
              <a:spcAft>
                <a:spcPts val="0"/>
              </a:spcAft>
              <a:buNone/>
            </a:pPr>
            <a:r>
              <a:rPr lang="en-US" sz="2499" dirty="0">
                <a:solidFill>
                  <a:srgbClr val="FFFFFF"/>
                </a:solidFill>
                <a:latin typeface="Libre Franklin Light"/>
                <a:sym typeface="Libre Franklin Light"/>
              </a:rPr>
              <a:t>-Process Takes Lot Of Time</a:t>
            </a:r>
            <a:endParaRPr dirty="0"/>
          </a:p>
        </p:txBody>
      </p:sp>
      <p:grpSp>
        <p:nvGrpSpPr>
          <p:cNvPr id="158" name="Google Shape;158;p17"/>
          <p:cNvGrpSpPr/>
          <p:nvPr/>
        </p:nvGrpSpPr>
        <p:grpSpPr>
          <a:xfrm>
            <a:off x="12670406" y="6773074"/>
            <a:ext cx="11235187" cy="10313551"/>
            <a:chOff x="0" y="-47625"/>
            <a:chExt cx="812800" cy="746125"/>
          </a:xfrm>
        </p:grpSpPr>
        <p:sp>
          <p:nvSpPr>
            <p:cNvPr id="159" name="Google Shape;159;p17"/>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2994E5"/>
            </a:solidFill>
            <a:ln>
              <a:noFill/>
            </a:ln>
          </p:spPr>
          <p:txBody>
            <a:bodyPr/>
            <a:lstStyle/>
            <a:p>
              <a:endParaRPr lang="he-IL"/>
            </a:p>
          </p:txBody>
        </p:sp>
        <p:sp>
          <p:nvSpPr>
            <p:cNvPr id="160" name="Google Shape;160;p17"/>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61" name="Google Shape;161;p17"/>
          <p:cNvCxnSpPr/>
          <p:nvPr/>
        </p:nvCxnSpPr>
        <p:spPr>
          <a:xfrm rot="-25396">
            <a:off x="9143875" y="3655369"/>
            <a:ext cx="9144250" cy="0"/>
          </a:xfrm>
          <a:prstGeom prst="straightConnector1">
            <a:avLst/>
          </a:prstGeom>
          <a:noFill/>
          <a:ln w="38100" cap="flat" cmpd="sng">
            <a:solidFill>
              <a:srgbClr val="FFFFFF"/>
            </a:solidFill>
            <a:prstDash val="solid"/>
            <a:round/>
            <a:headEnd type="none" w="sm" len="sm"/>
            <a:tailEnd type="none" w="sm" len="sm"/>
          </a:ln>
        </p:spPr>
      </p:cxnSp>
      <p:sp>
        <p:nvSpPr>
          <p:cNvPr id="3" name="Google Shape;87;p13">
            <a:extLst>
              <a:ext uri="{FF2B5EF4-FFF2-40B4-BE49-F238E27FC236}">
                <a16:creationId xmlns:a16="http://schemas.microsoft.com/office/drawing/2014/main" id="{929B1399-60F3-E78F-7B55-29A8D4B1E2A7}"/>
              </a:ext>
            </a:extLst>
          </p:cNvPr>
          <p:cNvSpPr/>
          <p:nvPr/>
        </p:nvSpPr>
        <p:spPr>
          <a:xfrm>
            <a:off x="-3097161" y="0"/>
            <a:ext cx="11668392" cy="1028700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dirty="0"/>
          </a:p>
        </p:txBody>
      </p:sp>
      <p:sp>
        <p:nvSpPr>
          <p:cNvPr id="6" name="Google Shape;88;p13">
            <a:extLst>
              <a:ext uri="{FF2B5EF4-FFF2-40B4-BE49-F238E27FC236}">
                <a16:creationId xmlns:a16="http://schemas.microsoft.com/office/drawing/2014/main" id="{CC3B7055-FB7E-B830-A640-E7E2B868B35D}"/>
              </a:ext>
            </a:extLst>
          </p:cNvPr>
          <p:cNvSpPr/>
          <p:nvPr/>
        </p:nvSpPr>
        <p:spPr>
          <a:xfrm>
            <a:off x="13584059" y="7431386"/>
            <a:ext cx="7407672" cy="641471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p:nvPr/>
        </p:nvSpPr>
        <p:spPr>
          <a:xfrm>
            <a:off x="-3790039" y="0"/>
            <a:ext cx="11878753" cy="102870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67" name="Google Shape;167;p18"/>
          <p:cNvSpPr/>
          <p:nvPr/>
        </p:nvSpPr>
        <p:spPr>
          <a:xfrm>
            <a:off x="10522137" y="0"/>
            <a:ext cx="11878753" cy="102870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he-IL"/>
          </a:p>
        </p:txBody>
      </p:sp>
      <p:grpSp>
        <p:nvGrpSpPr>
          <p:cNvPr id="168" name="Google Shape;168;p18"/>
          <p:cNvGrpSpPr/>
          <p:nvPr/>
        </p:nvGrpSpPr>
        <p:grpSpPr>
          <a:xfrm>
            <a:off x="1740765" y="3205694"/>
            <a:ext cx="6737163" cy="7131922"/>
            <a:chOff x="0" y="-47625"/>
            <a:chExt cx="812800" cy="860425"/>
          </a:xfrm>
        </p:grpSpPr>
        <p:sp>
          <p:nvSpPr>
            <p:cNvPr id="169" name="Google Shape;169;p18"/>
            <p:cNvSpPr/>
            <p:nvPr/>
          </p:nvSpPr>
          <p:spPr>
            <a:xfrm>
              <a:off x="0" y="0"/>
              <a:ext cx="812800" cy="372328"/>
            </a:xfrm>
            <a:custGeom>
              <a:avLst/>
              <a:gdLst/>
              <a:ahLst/>
              <a:cxnLst/>
              <a:rect l="l" t="t" r="r" b="b"/>
              <a:pathLst>
                <a:path w="812800" h="372328" extrusionOk="0">
                  <a:moveTo>
                    <a:pt x="0" y="0"/>
                  </a:moveTo>
                  <a:lnTo>
                    <a:pt x="812800" y="0"/>
                  </a:lnTo>
                  <a:lnTo>
                    <a:pt x="812800" y="372328"/>
                  </a:lnTo>
                  <a:lnTo>
                    <a:pt x="0" y="372328"/>
                  </a:lnTo>
                  <a:close/>
                </a:path>
              </a:pathLst>
            </a:custGeom>
            <a:solidFill>
              <a:srgbClr val="014E97"/>
            </a:solidFill>
            <a:ln>
              <a:noFill/>
            </a:ln>
          </p:spPr>
          <p:txBody>
            <a:bodyPr/>
            <a:lstStyle/>
            <a:p>
              <a:endParaRPr lang="he-IL"/>
            </a:p>
          </p:txBody>
        </p:sp>
        <p:sp>
          <p:nvSpPr>
            <p:cNvPr id="170" name="Google Shape;170;p18"/>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1" name="Google Shape;171;p18"/>
          <p:cNvSpPr txBox="1"/>
          <p:nvPr/>
        </p:nvSpPr>
        <p:spPr>
          <a:xfrm>
            <a:off x="2817284" y="4334057"/>
            <a:ext cx="4584125" cy="48577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3200" b="0" i="0" u="none" strike="noStrike" cap="none">
                <a:solidFill>
                  <a:srgbClr val="FFFFFF"/>
                </a:solidFill>
                <a:latin typeface="Libre Baskerville"/>
                <a:ea typeface="Libre Baskerville"/>
                <a:cs typeface="Libre Baskerville"/>
                <a:sym typeface="Libre Baskerville"/>
              </a:rPr>
              <a:t>Mission</a:t>
            </a:r>
            <a:endParaRPr/>
          </a:p>
        </p:txBody>
      </p:sp>
      <p:sp>
        <p:nvSpPr>
          <p:cNvPr id="172" name="Google Shape;172;p18"/>
          <p:cNvSpPr txBox="1"/>
          <p:nvPr/>
        </p:nvSpPr>
        <p:spPr>
          <a:xfrm>
            <a:off x="2817284" y="5362575"/>
            <a:ext cx="4584125" cy="1335366"/>
          </a:xfrm>
          <a:prstGeom prst="rect">
            <a:avLst/>
          </a:prstGeom>
          <a:noFill/>
          <a:ln>
            <a:noFill/>
          </a:ln>
        </p:spPr>
        <p:txBody>
          <a:bodyPr spcFirstLastPara="1" wrap="square" lIns="0" tIns="0" rIns="0" bIns="0" anchor="t" anchorCtr="0">
            <a:spAutoFit/>
          </a:bodyPr>
          <a:lstStyle/>
          <a:p>
            <a:pPr marL="0" marR="0" lvl="0" indent="0" rtl="0">
              <a:lnSpc>
                <a:spcPct val="140016"/>
              </a:lnSpc>
              <a:spcBef>
                <a:spcPts val="0"/>
              </a:spcBef>
              <a:spcAft>
                <a:spcPts val="0"/>
              </a:spcAft>
              <a:buNone/>
            </a:pPr>
            <a:r>
              <a:rPr lang="en-US" sz="2399" b="0" i="0" u="none" strike="noStrike" cap="none" dirty="0">
                <a:solidFill>
                  <a:srgbClr val="FFFFFF"/>
                </a:solidFill>
                <a:latin typeface="Libre Franklin Light"/>
                <a:ea typeface="Libre Franklin Light"/>
                <a:cs typeface="Libre Franklin Light"/>
                <a:sym typeface="Libre Franklin Light"/>
              </a:rPr>
              <a:t>Prototype with 70% Correct </a:t>
            </a:r>
            <a:br>
              <a:rPr lang="en-US" sz="2399" b="0" i="0" u="none" strike="noStrike" cap="none" dirty="0">
                <a:solidFill>
                  <a:srgbClr val="FFFFFF"/>
                </a:solidFill>
                <a:latin typeface="Libre Franklin Light"/>
                <a:ea typeface="Libre Franklin Light"/>
                <a:cs typeface="Libre Franklin Light"/>
                <a:sym typeface="Libre Franklin Light"/>
              </a:rPr>
            </a:br>
            <a:r>
              <a:rPr lang="en-US" sz="2399" b="0" i="0" u="none" strike="noStrike" cap="none" dirty="0">
                <a:solidFill>
                  <a:srgbClr val="FFFFFF"/>
                </a:solidFill>
                <a:latin typeface="Libre Franklin Light"/>
                <a:ea typeface="Libre Franklin Light"/>
                <a:cs typeface="Libre Franklin Light"/>
                <a:sym typeface="Libre Franklin Light"/>
              </a:rPr>
              <a:t>Prediction </a:t>
            </a:r>
          </a:p>
          <a:p>
            <a:pPr marL="0" marR="0" lvl="0" indent="0" rtl="0">
              <a:lnSpc>
                <a:spcPct val="140016"/>
              </a:lnSpc>
              <a:spcBef>
                <a:spcPts val="0"/>
              </a:spcBef>
              <a:spcAft>
                <a:spcPts val="0"/>
              </a:spcAft>
              <a:buNone/>
            </a:pPr>
            <a:endParaRPr dirty="0"/>
          </a:p>
        </p:txBody>
      </p:sp>
      <p:grpSp>
        <p:nvGrpSpPr>
          <p:cNvPr id="173" name="Google Shape;173;p18"/>
          <p:cNvGrpSpPr/>
          <p:nvPr/>
        </p:nvGrpSpPr>
        <p:grpSpPr>
          <a:xfrm>
            <a:off x="9724351" y="3205760"/>
            <a:ext cx="6737163" cy="7131923"/>
            <a:chOff x="0" y="-47625"/>
            <a:chExt cx="812800" cy="860425"/>
          </a:xfrm>
        </p:grpSpPr>
        <p:sp>
          <p:nvSpPr>
            <p:cNvPr id="174" name="Google Shape;174;p18"/>
            <p:cNvSpPr/>
            <p:nvPr/>
          </p:nvSpPr>
          <p:spPr>
            <a:xfrm>
              <a:off x="0" y="0"/>
              <a:ext cx="812800" cy="372320"/>
            </a:xfrm>
            <a:custGeom>
              <a:avLst/>
              <a:gdLst/>
              <a:ahLst/>
              <a:cxnLst/>
              <a:rect l="l" t="t" r="r" b="b"/>
              <a:pathLst>
                <a:path w="812800" h="372320" extrusionOk="0">
                  <a:moveTo>
                    <a:pt x="0" y="0"/>
                  </a:moveTo>
                  <a:lnTo>
                    <a:pt x="812800" y="0"/>
                  </a:lnTo>
                  <a:lnTo>
                    <a:pt x="812800" y="372320"/>
                  </a:lnTo>
                  <a:lnTo>
                    <a:pt x="0" y="372320"/>
                  </a:lnTo>
                  <a:close/>
                </a:path>
              </a:pathLst>
            </a:custGeom>
            <a:solidFill>
              <a:srgbClr val="014E97"/>
            </a:solidFill>
            <a:ln>
              <a:noFill/>
            </a:ln>
          </p:spPr>
          <p:txBody>
            <a:bodyPr/>
            <a:lstStyle/>
            <a:p>
              <a:endParaRPr lang="he-IL"/>
            </a:p>
          </p:txBody>
        </p:sp>
        <p:sp>
          <p:nvSpPr>
            <p:cNvPr id="175" name="Google Shape;175;p18"/>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6" name="Google Shape;176;p18"/>
          <p:cNvSpPr txBox="1"/>
          <p:nvPr/>
        </p:nvSpPr>
        <p:spPr>
          <a:xfrm>
            <a:off x="10522137" y="4334132"/>
            <a:ext cx="4584125" cy="4857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0" i="0" u="none" strike="noStrike" cap="none">
                <a:solidFill>
                  <a:srgbClr val="FFFFFF"/>
                </a:solidFill>
                <a:latin typeface="Libre Baskerville"/>
                <a:ea typeface="Libre Baskerville"/>
                <a:cs typeface="Libre Baskerville"/>
                <a:sym typeface="Libre Baskerville"/>
              </a:rPr>
              <a:t>Vision</a:t>
            </a:r>
            <a:endParaRPr/>
          </a:p>
        </p:txBody>
      </p:sp>
      <p:sp>
        <p:nvSpPr>
          <p:cNvPr id="177" name="Google Shape;177;p18"/>
          <p:cNvSpPr txBox="1"/>
          <p:nvPr/>
        </p:nvSpPr>
        <p:spPr>
          <a:xfrm>
            <a:off x="10522137" y="5362575"/>
            <a:ext cx="4584125" cy="516873"/>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dirty="0">
                <a:solidFill>
                  <a:srgbClr val="FFFFFF"/>
                </a:solidFill>
                <a:latin typeface="Libre Franklin Light"/>
                <a:sym typeface="Libre Franklin Light"/>
              </a:rPr>
              <a:t>Complete Software</a:t>
            </a:r>
            <a:endParaRPr dirty="0"/>
          </a:p>
        </p:txBody>
      </p:sp>
      <p:cxnSp>
        <p:nvCxnSpPr>
          <p:cNvPr id="178" name="Google Shape;178;p18"/>
          <p:cNvCxnSpPr/>
          <p:nvPr/>
        </p:nvCxnSpPr>
        <p:spPr>
          <a:xfrm rot="-16355">
            <a:off x="3397133" y="5095875"/>
            <a:ext cx="4004207" cy="0"/>
          </a:xfrm>
          <a:prstGeom prst="straightConnector1">
            <a:avLst/>
          </a:prstGeom>
          <a:noFill/>
          <a:ln w="38100" cap="flat" cmpd="sng">
            <a:solidFill>
              <a:srgbClr val="FFFFFF"/>
            </a:solidFill>
            <a:prstDash val="solid"/>
            <a:round/>
            <a:headEnd type="none" w="sm" len="sm"/>
            <a:tailEnd type="none" w="sm" len="sm"/>
          </a:ln>
        </p:spPr>
      </p:cxnSp>
      <p:cxnSp>
        <p:nvCxnSpPr>
          <p:cNvPr id="179" name="Google Shape;179;p18"/>
          <p:cNvCxnSpPr/>
          <p:nvPr/>
        </p:nvCxnSpPr>
        <p:spPr>
          <a:xfrm rot="-16355">
            <a:off x="10522205" y="5067300"/>
            <a:ext cx="4004207"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p:nvPr/>
        </p:nvSpPr>
        <p:spPr>
          <a:xfrm>
            <a:off x="11396181" y="-129186"/>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85" name="Google Shape;185;p19"/>
          <p:cNvSpPr/>
          <p:nvPr/>
        </p:nvSpPr>
        <p:spPr>
          <a:xfrm>
            <a:off x="11396181" y="5272686"/>
            <a:ext cx="5939376" cy="514350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he-IL"/>
          </a:p>
        </p:txBody>
      </p:sp>
      <p:sp>
        <p:nvSpPr>
          <p:cNvPr id="186" name="Google Shape;186;p19"/>
          <p:cNvSpPr/>
          <p:nvPr/>
        </p:nvSpPr>
        <p:spPr>
          <a:xfrm>
            <a:off x="16122496" y="2571750"/>
            <a:ext cx="6056826" cy="514350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txBody>
          <a:bodyPr/>
          <a:lstStyle/>
          <a:p>
            <a:endParaRPr lang="he-IL"/>
          </a:p>
        </p:txBody>
      </p:sp>
      <p:grpSp>
        <p:nvGrpSpPr>
          <p:cNvPr id="187" name="Google Shape;187;p19"/>
          <p:cNvGrpSpPr/>
          <p:nvPr/>
        </p:nvGrpSpPr>
        <p:grpSpPr>
          <a:xfrm rot="-5400000">
            <a:off x="1746323" y="-3485438"/>
            <a:ext cx="7982028" cy="13771648"/>
            <a:chOff x="0" y="-47625"/>
            <a:chExt cx="635000" cy="1053641"/>
          </a:xfrm>
        </p:grpSpPr>
        <p:sp>
          <p:nvSpPr>
            <p:cNvPr id="188" name="Google Shape;188;p19"/>
            <p:cNvSpPr/>
            <p:nvPr/>
          </p:nvSpPr>
          <p:spPr>
            <a:xfrm>
              <a:off x="0" y="0"/>
              <a:ext cx="393053" cy="1006016"/>
            </a:xfrm>
            <a:custGeom>
              <a:avLst/>
              <a:gdLst/>
              <a:ahLst/>
              <a:cxnLst/>
              <a:rect l="l" t="t" r="r" b="b"/>
              <a:pathLst>
                <a:path w="393053" h="1006016" extrusionOk="0">
                  <a:moveTo>
                    <a:pt x="393053" y="0"/>
                  </a:moveTo>
                  <a:lnTo>
                    <a:pt x="393053" y="891716"/>
                  </a:lnTo>
                  <a:lnTo>
                    <a:pt x="196527" y="1006016"/>
                  </a:lnTo>
                  <a:lnTo>
                    <a:pt x="0" y="891716"/>
                  </a:lnTo>
                  <a:lnTo>
                    <a:pt x="0" y="0"/>
                  </a:lnTo>
                  <a:lnTo>
                    <a:pt x="393053" y="0"/>
                  </a:lnTo>
                  <a:close/>
                </a:path>
              </a:pathLst>
            </a:custGeom>
            <a:solidFill>
              <a:srgbClr val="014E97"/>
            </a:solidFill>
            <a:ln>
              <a:noFill/>
            </a:ln>
          </p:spPr>
          <p:txBody>
            <a:bodyPr/>
            <a:lstStyle/>
            <a:p>
              <a:endParaRPr lang="he-IL"/>
            </a:p>
          </p:txBody>
        </p:sp>
        <p:sp>
          <p:nvSpPr>
            <p:cNvPr id="189" name="Google Shape;189;p19"/>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0" name="Google Shape;190;p19"/>
          <p:cNvSpPr txBox="1"/>
          <p:nvPr/>
        </p:nvSpPr>
        <p:spPr>
          <a:xfrm>
            <a:off x="552674" y="542925"/>
            <a:ext cx="7559986" cy="1742721"/>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9437" dirty="0">
                <a:solidFill>
                  <a:srgbClr val="014E97"/>
                </a:solidFill>
                <a:latin typeface="Libre Baskerville"/>
                <a:sym typeface="Libre Baskerville"/>
              </a:rPr>
              <a:t>The Idea</a:t>
            </a:r>
            <a:endParaRPr dirty="0"/>
          </a:p>
        </p:txBody>
      </p:sp>
      <p:sp>
        <p:nvSpPr>
          <p:cNvPr id="191" name="Google Shape;191;p19"/>
          <p:cNvSpPr txBox="1"/>
          <p:nvPr/>
        </p:nvSpPr>
        <p:spPr>
          <a:xfrm>
            <a:off x="694307" y="2916305"/>
            <a:ext cx="4806841" cy="50937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355" b="0" i="0" u="none" strike="noStrike" cap="none" dirty="0">
                <a:solidFill>
                  <a:srgbClr val="FFFFFF"/>
                </a:solidFill>
                <a:latin typeface="Libre Baskerville"/>
                <a:ea typeface="Libre Baskerville"/>
                <a:cs typeface="Libre Baskerville"/>
                <a:sym typeface="Libre Baskerville"/>
              </a:rPr>
              <a:t>What we do? </a:t>
            </a:r>
            <a:endParaRPr dirty="0"/>
          </a:p>
        </p:txBody>
      </p:sp>
      <p:sp>
        <p:nvSpPr>
          <p:cNvPr id="194" name="Google Shape;194;p19"/>
          <p:cNvSpPr txBox="1"/>
          <p:nvPr/>
        </p:nvSpPr>
        <p:spPr>
          <a:xfrm>
            <a:off x="552674" y="3938045"/>
            <a:ext cx="7676925" cy="2757678"/>
          </a:xfrm>
          <a:prstGeom prst="rect">
            <a:avLst/>
          </a:prstGeom>
          <a:noFill/>
          <a:ln>
            <a:noFill/>
          </a:ln>
        </p:spPr>
        <p:txBody>
          <a:bodyPr spcFirstLastPara="1" wrap="square" lIns="0" tIns="0" rIns="0" bIns="0" anchor="t" anchorCtr="0">
            <a:spAutoFit/>
          </a:bodyPr>
          <a:lstStyle/>
          <a:p>
            <a:pPr marL="0" marR="0" lvl="0" indent="0" algn="l" rtl="0">
              <a:lnSpc>
                <a:spcPct val="140023"/>
              </a:lnSpc>
              <a:spcBef>
                <a:spcPts val="0"/>
              </a:spcBef>
              <a:spcAft>
                <a:spcPts val="0"/>
              </a:spcAft>
              <a:buNone/>
            </a:pPr>
            <a:r>
              <a:rPr lang="en-US" sz="3200" dirty="0">
                <a:solidFill>
                  <a:srgbClr val="FFFFFF"/>
                </a:solidFill>
                <a:latin typeface="Libre Franklin Light"/>
                <a:sym typeface="Libre Franklin Light"/>
              </a:rPr>
              <a:t>-A Machine Learning Based System</a:t>
            </a:r>
            <a:endParaRPr lang="en-US" sz="3200" dirty="0"/>
          </a:p>
          <a:p>
            <a:pPr marL="0" marR="0" lvl="0" indent="0" algn="l" rtl="0">
              <a:lnSpc>
                <a:spcPct val="140023"/>
              </a:lnSpc>
              <a:spcBef>
                <a:spcPts val="0"/>
              </a:spcBef>
              <a:spcAft>
                <a:spcPts val="0"/>
              </a:spcAft>
              <a:buNone/>
            </a:pPr>
            <a:r>
              <a:rPr lang="en-US" sz="3200" dirty="0">
                <a:solidFill>
                  <a:srgbClr val="FFFFFF"/>
                </a:solidFill>
                <a:latin typeface="Libre Franklin Light"/>
                <a:sym typeface="Libre Franklin Light"/>
              </a:rPr>
              <a:t>-Use U-Net Architecture </a:t>
            </a:r>
          </a:p>
          <a:p>
            <a:pPr marL="0" marR="0" lvl="0" indent="0" algn="l" rtl="0">
              <a:lnSpc>
                <a:spcPct val="140023"/>
              </a:lnSpc>
              <a:spcBef>
                <a:spcPts val="0"/>
              </a:spcBef>
              <a:spcAft>
                <a:spcPts val="0"/>
              </a:spcAft>
              <a:buNone/>
            </a:pPr>
            <a:r>
              <a:rPr lang="en-US" sz="3200" dirty="0">
                <a:solidFill>
                  <a:srgbClr val="FFFFFF"/>
                </a:solidFill>
                <a:latin typeface="Libre Franklin Light"/>
                <a:sym typeface="Libre Franklin Light"/>
              </a:rPr>
              <a:t>-Optimal Prediction &amp;&amp; Segmentation  Ability</a:t>
            </a:r>
          </a:p>
        </p:txBody>
      </p:sp>
      <p:cxnSp>
        <p:nvCxnSpPr>
          <p:cNvPr id="196" name="Google Shape;196;p19"/>
          <p:cNvCxnSpPr>
            <a:cxnSpLocks/>
          </p:cNvCxnSpPr>
          <p:nvPr/>
        </p:nvCxnSpPr>
        <p:spPr>
          <a:xfrm flipV="1">
            <a:off x="179923" y="3751880"/>
            <a:ext cx="5321225" cy="43142"/>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200"/>
        <p:cNvGrpSpPr/>
        <p:nvPr/>
      </p:nvGrpSpPr>
      <p:grpSpPr>
        <a:xfrm>
          <a:off x="0" y="0"/>
          <a:ext cx="0" cy="0"/>
          <a:chOff x="0" y="0"/>
          <a:chExt cx="0" cy="0"/>
        </a:xfrm>
      </p:grpSpPr>
      <p:sp>
        <p:nvSpPr>
          <p:cNvPr id="204" name="Google Shape;204;p20"/>
          <p:cNvSpPr txBox="1"/>
          <p:nvPr/>
        </p:nvSpPr>
        <p:spPr>
          <a:xfrm>
            <a:off x="633952" y="929005"/>
            <a:ext cx="11364359" cy="1015534"/>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dirty="0">
                <a:solidFill>
                  <a:srgbClr val="FFFFFF"/>
                </a:solidFill>
                <a:latin typeface="Libre Baskerville"/>
                <a:sym typeface="Libre Baskerville"/>
              </a:rPr>
              <a:t>Development Process </a:t>
            </a:r>
            <a:endParaRPr dirty="0"/>
          </a:p>
        </p:txBody>
      </p: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txBody>
          <a:bodyPr/>
          <a:lstStyle/>
          <a:p>
            <a:endParaRPr lang="he-IL"/>
          </a:p>
        </p:txBody>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txBody>
          <a:bodyPr/>
          <a:lstStyle/>
          <a:p>
            <a:endParaRPr lang="he-IL"/>
          </a:p>
        </p:txBody>
      </p:sp>
      <p:grpSp>
        <p:nvGrpSpPr>
          <p:cNvPr id="31" name="Group 32">
            <a:extLst>
              <a:ext uri="{FF2B5EF4-FFF2-40B4-BE49-F238E27FC236}">
                <a16:creationId xmlns:a16="http://schemas.microsoft.com/office/drawing/2014/main" id="{98D912A6-9337-41F2-8A43-6232F0309A70}"/>
              </a:ext>
            </a:extLst>
          </p:cNvPr>
          <p:cNvGrpSpPr/>
          <p:nvPr/>
        </p:nvGrpSpPr>
        <p:grpSpPr>
          <a:xfrm>
            <a:off x="1641234" y="2241802"/>
            <a:ext cx="13357877" cy="5545345"/>
            <a:chOff x="710274" y="1165826"/>
            <a:chExt cx="7743179" cy="3247449"/>
          </a:xfrm>
        </p:grpSpPr>
        <p:grpSp>
          <p:nvGrpSpPr>
            <p:cNvPr id="32" name="Google Shape;929;p32">
              <a:extLst>
                <a:ext uri="{FF2B5EF4-FFF2-40B4-BE49-F238E27FC236}">
                  <a16:creationId xmlns:a16="http://schemas.microsoft.com/office/drawing/2014/main" id="{B8077D3B-84AA-4A26-8157-96E8538A6F14}"/>
                </a:ext>
              </a:extLst>
            </p:cNvPr>
            <p:cNvGrpSpPr/>
            <p:nvPr/>
          </p:nvGrpSpPr>
          <p:grpSpPr>
            <a:xfrm>
              <a:off x="710274" y="1165826"/>
              <a:ext cx="6083110" cy="864349"/>
              <a:chOff x="852325" y="1165826"/>
              <a:chExt cx="5971441" cy="864349"/>
            </a:xfrm>
          </p:grpSpPr>
          <p:sp>
            <p:nvSpPr>
              <p:cNvPr id="52" name="Google Shape;930;p32">
                <a:extLst>
                  <a:ext uri="{FF2B5EF4-FFF2-40B4-BE49-F238E27FC236}">
                    <a16:creationId xmlns:a16="http://schemas.microsoft.com/office/drawing/2014/main" id="{DEEF0E6A-82AF-4B66-A1D6-A86678B5E56B}"/>
                  </a:ext>
                </a:extLst>
              </p:cNvPr>
              <p:cNvSpPr/>
              <p:nvPr/>
            </p:nvSpPr>
            <p:spPr>
              <a:xfrm>
                <a:off x="852325" y="14783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1"/>
                </a:solidFill>
                <a:prstDash val="solid"/>
                <a:round/>
                <a:headEnd type="none" w="med" len="med"/>
                <a:tailEnd type="oval" w="med" len="med"/>
              </a:ln>
            </p:spPr>
            <p:txBody>
              <a:bodyPr/>
              <a:lstStyle/>
              <a:p>
                <a:endParaRPr lang="he-IL"/>
              </a:p>
            </p:txBody>
          </p:sp>
          <p:sp>
            <p:nvSpPr>
              <p:cNvPr id="53" name="Google Shape;931;p32">
                <a:extLst>
                  <a:ext uri="{FF2B5EF4-FFF2-40B4-BE49-F238E27FC236}">
                    <a16:creationId xmlns:a16="http://schemas.microsoft.com/office/drawing/2014/main" id="{D8B8BD8C-5C1F-4B42-80BC-DAD305EAA399}"/>
                  </a:ext>
                </a:extLst>
              </p:cNvPr>
              <p:cNvSpPr/>
              <p:nvPr/>
            </p:nvSpPr>
            <p:spPr>
              <a:xfrm>
                <a:off x="985350" y="1165826"/>
                <a:ext cx="1551899" cy="551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US" b="1" dirty="0">
                    <a:solidFill>
                      <a:srgbClr val="FFFFFF"/>
                    </a:solidFill>
                    <a:ea typeface="Fira Sans Extra Condensed Medium"/>
                    <a:cs typeface="Fira Sans Extra Condensed Medium"/>
                    <a:sym typeface="Fira Sans Extra Condensed Medium"/>
                  </a:rPr>
                  <a:t> Literature Review</a:t>
                </a:r>
                <a:endParaRPr lang="en-US" sz="2000" b="1" dirty="0">
                  <a:solidFill>
                    <a:srgbClr val="000000"/>
                  </a:solidFill>
                </a:endParaRPr>
              </a:p>
            </p:txBody>
          </p:sp>
          <p:sp>
            <p:nvSpPr>
              <p:cNvPr id="54" name="Google Shape;932;p32">
                <a:extLst>
                  <a:ext uri="{FF2B5EF4-FFF2-40B4-BE49-F238E27FC236}">
                    <a16:creationId xmlns:a16="http://schemas.microsoft.com/office/drawing/2014/main" id="{9B84D766-CB54-49F7-A0F7-8596AAFD8781}"/>
                  </a:ext>
                </a:extLst>
              </p:cNvPr>
              <p:cNvSpPr/>
              <p:nvPr/>
            </p:nvSpPr>
            <p:spPr>
              <a:xfrm>
                <a:off x="2921966" y="1202476"/>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dirty="0">
                    <a:solidFill>
                      <a:srgbClr val="000000"/>
                    </a:solidFill>
                    <a:latin typeface="Times New Roman" panose="02020603050405020304" pitchFamily="18" charset="0"/>
                    <a:ea typeface="Calibri" panose="020F0502020204030204" pitchFamily="34" charset="0"/>
                    <a:cs typeface="Roboto"/>
                    <a:sym typeface="Roboto"/>
                  </a:rPr>
                  <a:t>Microbiology, Bacterial, Gram Stain, Identify Methods  </a:t>
                </a:r>
                <a:endParaRPr lang="en-US" sz="1600" dirty="0">
                  <a:ea typeface="Roboto"/>
                  <a:cs typeface="Roboto"/>
                  <a:sym typeface="Roboto"/>
                </a:endParaRPr>
              </a:p>
            </p:txBody>
          </p:sp>
          <p:cxnSp>
            <p:nvCxnSpPr>
              <p:cNvPr id="55" name="Google Shape;933;p32">
                <a:extLst>
                  <a:ext uri="{FF2B5EF4-FFF2-40B4-BE49-F238E27FC236}">
                    <a16:creationId xmlns:a16="http://schemas.microsoft.com/office/drawing/2014/main" id="{7B3697C2-522E-4B23-AE81-EB1A27F879AA}"/>
                  </a:ext>
                </a:extLst>
              </p:cNvPr>
              <p:cNvCxnSpPr>
                <a:cxnSpLocks/>
                <a:stCxn id="53" idx="3"/>
                <a:endCxn id="54" idx="1"/>
              </p:cNvCxnSpPr>
              <p:nvPr/>
            </p:nvCxnSpPr>
            <p:spPr>
              <a:xfrm>
                <a:off x="2537249" y="1441726"/>
                <a:ext cx="384717" cy="1"/>
              </a:xfrm>
              <a:prstGeom prst="straightConnector1">
                <a:avLst/>
              </a:prstGeom>
              <a:noFill/>
              <a:ln w="9525" cap="flat" cmpd="sng">
                <a:solidFill>
                  <a:srgbClr val="000000"/>
                </a:solidFill>
                <a:prstDash val="solid"/>
                <a:round/>
                <a:headEnd type="none" w="med" len="med"/>
                <a:tailEnd type="oval" w="med" len="med"/>
              </a:ln>
            </p:spPr>
          </p:cxnSp>
        </p:grpSp>
        <p:grpSp>
          <p:nvGrpSpPr>
            <p:cNvPr id="33" name="Google Shape;934;p32">
              <a:extLst>
                <a:ext uri="{FF2B5EF4-FFF2-40B4-BE49-F238E27FC236}">
                  <a16:creationId xmlns:a16="http://schemas.microsoft.com/office/drawing/2014/main" id="{1AA5549A-35A8-4DE0-B749-FA8EDCAB1AE8}"/>
                </a:ext>
              </a:extLst>
            </p:cNvPr>
            <p:cNvGrpSpPr/>
            <p:nvPr/>
          </p:nvGrpSpPr>
          <p:grpSpPr>
            <a:xfrm>
              <a:off x="1116811" y="1913025"/>
              <a:ext cx="6037170" cy="791050"/>
              <a:chOff x="1251400" y="1913025"/>
              <a:chExt cx="5926343" cy="791050"/>
            </a:xfrm>
          </p:grpSpPr>
          <p:sp>
            <p:nvSpPr>
              <p:cNvPr id="48" name="Google Shape;935;p32">
                <a:extLst>
                  <a:ext uri="{FF2B5EF4-FFF2-40B4-BE49-F238E27FC236}">
                    <a16:creationId xmlns:a16="http://schemas.microsoft.com/office/drawing/2014/main" id="{EB206B95-2FC4-48A3-8211-EFC2C1C79FD7}"/>
                  </a:ext>
                </a:extLst>
              </p:cNvPr>
              <p:cNvSpPr/>
              <p:nvPr/>
            </p:nvSpPr>
            <p:spPr>
              <a:xfrm>
                <a:off x="1251400" y="21522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2"/>
                </a:solidFill>
                <a:prstDash val="solid"/>
                <a:round/>
                <a:headEnd type="none" w="med" len="med"/>
                <a:tailEnd type="oval" w="med" len="med"/>
              </a:ln>
            </p:spPr>
            <p:txBody>
              <a:bodyPr/>
              <a:lstStyle/>
              <a:p>
                <a:endParaRPr lang="he-IL"/>
              </a:p>
            </p:txBody>
          </p:sp>
          <p:sp>
            <p:nvSpPr>
              <p:cNvPr id="49" name="Google Shape;936;p32">
                <a:extLst>
                  <a:ext uri="{FF2B5EF4-FFF2-40B4-BE49-F238E27FC236}">
                    <a16:creationId xmlns:a16="http://schemas.microsoft.com/office/drawing/2014/main" id="{3CA56064-B39A-4178-8B27-9E174C4AE1EB}"/>
                  </a:ext>
                </a:extLst>
              </p:cNvPr>
              <p:cNvSpPr/>
              <p:nvPr/>
            </p:nvSpPr>
            <p:spPr>
              <a:xfrm>
                <a:off x="3275943" y="1913050"/>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dirty="0">
                    <a:ea typeface="Roboto"/>
                    <a:cs typeface="+mj-cs"/>
                    <a:sym typeface="Roboto"/>
                  </a:rPr>
                  <a:t>DataSet Of Bacterial Samples</a:t>
                </a:r>
              </a:p>
            </p:txBody>
          </p:sp>
          <p:sp>
            <p:nvSpPr>
              <p:cNvPr id="50" name="Google Shape;937;p32">
                <a:extLst>
                  <a:ext uri="{FF2B5EF4-FFF2-40B4-BE49-F238E27FC236}">
                    <a16:creationId xmlns:a16="http://schemas.microsoft.com/office/drawing/2014/main" id="{801D149D-EC2E-43EC-B675-283A6BE6936C}"/>
                  </a:ext>
                </a:extLst>
              </p:cNvPr>
              <p:cNvSpPr/>
              <p:nvPr/>
            </p:nvSpPr>
            <p:spPr>
              <a:xfrm>
                <a:off x="1404039" y="1913025"/>
                <a:ext cx="1361100" cy="478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IN" b="1" dirty="0">
                    <a:solidFill>
                      <a:srgbClr val="FFFFFF"/>
                    </a:solidFill>
                    <a:ea typeface="Fira Sans Extra Condensed Medium"/>
                    <a:cs typeface="Fira Sans Extra Condensed Medium"/>
                    <a:sym typeface="Fira Sans Extra Condensed Medium"/>
                  </a:rPr>
                  <a:t>D</a:t>
                </a:r>
                <a:r>
                  <a:rPr lang="en-US" b="1" dirty="0">
                    <a:solidFill>
                      <a:srgbClr val="FFFFFF"/>
                    </a:solidFill>
                    <a:ea typeface="Fira Sans Extra Condensed Medium"/>
                    <a:cs typeface="Fira Sans Extra Condensed Medium"/>
                    <a:sym typeface="Fira Sans Extra Condensed Medium"/>
                  </a:rPr>
                  <a:t>ata Collection</a:t>
                </a:r>
                <a:endParaRPr lang="en-IN" b="1" dirty="0">
                  <a:solidFill>
                    <a:srgbClr val="000000"/>
                  </a:solidFill>
                </a:endParaRPr>
              </a:p>
            </p:txBody>
          </p:sp>
          <p:cxnSp>
            <p:nvCxnSpPr>
              <p:cNvPr id="51" name="Google Shape;938;p32">
                <a:extLst>
                  <a:ext uri="{FF2B5EF4-FFF2-40B4-BE49-F238E27FC236}">
                    <a16:creationId xmlns:a16="http://schemas.microsoft.com/office/drawing/2014/main" id="{B4C9D0C0-B4E2-42BD-8F61-0598500F4C3C}"/>
                  </a:ext>
                </a:extLst>
              </p:cNvPr>
              <p:cNvCxnSpPr>
                <a:stCxn id="50" idx="3"/>
                <a:endCxn id="49" idx="1"/>
              </p:cNvCxnSpPr>
              <p:nvPr/>
            </p:nvCxnSpPr>
            <p:spPr>
              <a:xfrm>
                <a:off x="2765139" y="2152275"/>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34" name="Google Shape;939;p32">
              <a:extLst>
                <a:ext uri="{FF2B5EF4-FFF2-40B4-BE49-F238E27FC236}">
                  <a16:creationId xmlns:a16="http://schemas.microsoft.com/office/drawing/2014/main" id="{8C4B71C1-82C6-4C7C-932C-364F081AF149}"/>
                </a:ext>
              </a:extLst>
            </p:cNvPr>
            <p:cNvGrpSpPr/>
            <p:nvPr/>
          </p:nvGrpSpPr>
          <p:grpSpPr>
            <a:xfrm>
              <a:off x="1543392" y="2586950"/>
              <a:ext cx="6057029" cy="791025"/>
              <a:chOff x="1670150" y="2586950"/>
              <a:chExt cx="5945837" cy="791025"/>
            </a:xfrm>
          </p:grpSpPr>
          <p:sp>
            <p:nvSpPr>
              <p:cNvPr id="44" name="Google Shape;940;p32">
                <a:extLst>
                  <a:ext uri="{FF2B5EF4-FFF2-40B4-BE49-F238E27FC236}">
                    <a16:creationId xmlns:a16="http://schemas.microsoft.com/office/drawing/2014/main" id="{21A3C6C4-2593-4561-BF96-361C055ABE0C}"/>
                  </a:ext>
                </a:extLst>
              </p:cNvPr>
              <p:cNvSpPr/>
              <p:nvPr/>
            </p:nvSpPr>
            <p:spPr>
              <a:xfrm>
                <a:off x="1670150" y="28261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3"/>
                </a:solidFill>
                <a:prstDash val="solid"/>
                <a:round/>
                <a:headEnd type="none" w="med" len="med"/>
                <a:tailEnd type="oval" w="med" len="med"/>
              </a:ln>
            </p:spPr>
            <p:txBody>
              <a:bodyPr/>
              <a:lstStyle/>
              <a:p>
                <a:endParaRPr lang="he-IL"/>
              </a:p>
            </p:txBody>
          </p:sp>
          <p:sp>
            <p:nvSpPr>
              <p:cNvPr id="45" name="Google Shape;941;p32">
                <a:extLst>
                  <a:ext uri="{FF2B5EF4-FFF2-40B4-BE49-F238E27FC236}">
                    <a16:creationId xmlns:a16="http://schemas.microsoft.com/office/drawing/2014/main" id="{1B9A4441-D091-4895-97A7-1674013048DC}"/>
                  </a:ext>
                </a:extLst>
              </p:cNvPr>
              <p:cNvSpPr/>
              <p:nvPr/>
            </p:nvSpPr>
            <p:spPr>
              <a:xfrm>
                <a:off x="1822728" y="2586950"/>
                <a:ext cx="1361100" cy="47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IN" b="1" dirty="0">
                    <a:solidFill>
                      <a:srgbClr val="FFFFFF"/>
                    </a:solidFill>
                    <a:sym typeface="Fira Sans Extra Condensed Medium"/>
                  </a:rPr>
                  <a:t>Data Pre-processing </a:t>
                </a:r>
                <a:endParaRPr lang="en-IN" b="1" dirty="0">
                  <a:solidFill>
                    <a:srgbClr val="000000"/>
                  </a:solidFill>
                </a:endParaRPr>
              </a:p>
            </p:txBody>
          </p:sp>
          <p:sp>
            <p:nvSpPr>
              <p:cNvPr id="46" name="Google Shape;942;p32">
                <a:extLst>
                  <a:ext uri="{FF2B5EF4-FFF2-40B4-BE49-F238E27FC236}">
                    <a16:creationId xmlns:a16="http://schemas.microsoft.com/office/drawing/2014/main" id="{E4EB8985-64D5-4B71-9541-47B0C7113FDD}"/>
                  </a:ext>
                </a:extLst>
              </p:cNvPr>
              <p:cNvSpPr/>
              <p:nvPr/>
            </p:nvSpPr>
            <p:spPr>
              <a:xfrm>
                <a:off x="3714187" y="2586950"/>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dirty="0">
                    <a:ea typeface="Roboto"/>
                    <a:cs typeface="Roboto"/>
                    <a:sym typeface="Roboto"/>
                  </a:rPr>
                  <a:t>Resizable, Tag, Organize, Normalizing  </a:t>
                </a:r>
              </a:p>
            </p:txBody>
          </p:sp>
          <p:cxnSp>
            <p:nvCxnSpPr>
              <p:cNvPr id="47" name="Google Shape;943;p32">
                <a:extLst>
                  <a:ext uri="{FF2B5EF4-FFF2-40B4-BE49-F238E27FC236}">
                    <a16:creationId xmlns:a16="http://schemas.microsoft.com/office/drawing/2014/main" id="{2E29EF53-550A-48DA-8EA2-A0F6451C3540}"/>
                  </a:ext>
                </a:extLst>
              </p:cNvPr>
              <p:cNvCxnSpPr>
                <a:cxnSpLocks/>
                <a:stCxn id="45" idx="3"/>
                <a:endCxn id="46" idx="1"/>
              </p:cNvCxnSpPr>
              <p:nvPr/>
            </p:nvCxnSpPr>
            <p:spPr>
              <a:xfrm>
                <a:off x="3183828" y="2826200"/>
                <a:ext cx="530359" cy="0"/>
              </a:xfrm>
              <a:prstGeom prst="straightConnector1">
                <a:avLst/>
              </a:prstGeom>
              <a:noFill/>
              <a:ln w="9525" cap="flat" cmpd="sng">
                <a:solidFill>
                  <a:srgbClr val="000000"/>
                </a:solidFill>
                <a:prstDash val="solid"/>
                <a:round/>
                <a:headEnd type="none" w="med" len="med"/>
                <a:tailEnd type="oval" w="med" len="med"/>
              </a:ln>
            </p:spPr>
          </p:cxnSp>
        </p:grpSp>
        <p:grpSp>
          <p:nvGrpSpPr>
            <p:cNvPr id="35" name="Google Shape;944;p32">
              <a:extLst>
                <a:ext uri="{FF2B5EF4-FFF2-40B4-BE49-F238E27FC236}">
                  <a16:creationId xmlns:a16="http://schemas.microsoft.com/office/drawing/2014/main" id="{8950B052-93A9-4730-8C85-CBEE6E7A607E}"/>
                </a:ext>
              </a:extLst>
            </p:cNvPr>
            <p:cNvGrpSpPr/>
            <p:nvPr/>
          </p:nvGrpSpPr>
          <p:grpSpPr>
            <a:xfrm>
              <a:off x="1969998" y="3260863"/>
              <a:ext cx="6056937" cy="791012"/>
              <a:chOff x="2088925" y="3260863"/>
              <a:chExt cx="5945748" cy="791012"/>
            </a:xfrm>
          </p:grpSpPr>
          <p:sp>
            <p:nvSpPr>
              <p:cNvPr id="40" name="Google Shape;945;p32">
                <a:extLst>
                  <a:ext uri="{FF2B5EF4-FFF2-40B4-BE49-F238E27FC236}">
                    <a16:creationId xmlns:a16="http://schemas.microsoft.com/office/drawing/2014/main" id="{7B647898-DCD9-41D9-A5B3-B95DA4CB7CA5}"/>
                  </a:ext>
                </a:extLst>
              </p:cNvPr>
              <p:cNvSpPr/>
              <p:nvPr/>
            </p:nvSpPr>
            <p:spPr>
              <a:xfrm>
                <a:off x="2088925" y="35000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chemeClr val="accent4"/>
                </a:solidFill>
                <a:prstDash val="solid"/>
                <a:round/>
                <a:headEnd type="none" w="med" len="med"/>
                <a:tailEnd type="oval" w="med" len="med"/>
              </a:ln>
            </p:spPr>
            <p:txBody>
              <a:bodyPr/>
              <a:lstStyle/>
              <a:p>
                <a:endParaRPr lang="he-IL"/>
              </a:p>
            </p:txBody>
          </p:sp>
          <p:sp>
            <p:nvSpPr>
              <p:cNvPr id="41" name="Google Shape;946;p32">
                <a:extLst>
                  <a:ext uri="{FF2B5EF4-FFF2-40B4-BE49-F238E27FC236}">
                    <a16:creationId xmlns:a16="http://schemas.microsoft.com/office/drawing/2014/main" id="{AC9720E0-35B1-4377-B32E-49BEDB9B9A96}"/>
                  </a:ext>
                </a:extLst>
              </p:cNvPr>
              <p:cNvSpPr/>
              <p:nvPr/>
            </p:nvSpPr>
            <p:spPr>
              <a:xfrm>
                <a:off x="2241417" y="3260863"/>
                <a:ext cx="1361100" cy="478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IN" b="1" dirty="0">
                    <a:solidFill>
                      <a:srgbClr val="FFFFFF"/>
                    </a:solidFill>
                    <a:ea typeface="Fira Sans Extra Condensed Medium"/>
                    <a:cs typeface="Fira Sans Extra Condensed Medium"/>
                    <a:sym typeface="Fira Sans Extra Condensed Medium"/>
                  </a:rPr>
                  <a:t>Software Development</a:t>
                </a:r>
                <a:endParaRPr lang="en-IN" b="1" dirty="0">
                  <a:solidFill>
                    <a:srgbClr val="000000"/>
                  </a:solidFill>
                </a:endParaRPr>
              </a:p>
            </p:txBody>
          </p:sp>
          <p:sp>
            <p:nvSpPr>
              <p:cNvPr id="42" name="Google Shape;947;p32">
                <a:extLst>
                  <a:ext uri="{FF2B5EF4-FFF2-40B4-BE49-F238E27FC236}">
                    <a16:creationId xmlns:a16="http://schemas.microsoft.com/office/drawing/2014/main" id="{73DDEEBC-383C-4FD6-8A19-4542FCAF9059}"/>
                  </a:ext>
                </a:extLst>
              </p:cNvPr>
              <p:cNvSpPr/>
              <p:nvPr/>
            </p:nvSpPr>
            <p:spPr>
              <a:xfrm>
                <a:off x="4132873" y="3260874"/>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dirty="0">
                    <a:cs typeface="Arial" panose="020B0604020202020204" pitchFamily="34" charset="0"/>
                  </a:rPr>
                  <a:t>Front &amp; Back include U-Net &amp;&amp; AlexNet Architecture </a:t>
                </a:r>
                <a:endParaRPr lang="en-US" sz="1600" dirty="0">
                  <a:ea typeface="Roboto"/>
                  <a:cs typeface="Roboto"/>
                  <a:sym typeface="Roboto"/>
                </a:endParaRPr>
              </a:p>
            </p:txBody>
          </p:sp>
          <p:cxnSp>
            <p:nvCxnSpPr>
              <p:cNvPr id="43" name="Google Shape;948;p32">
                <a:extLst>
                  <a:ext uri="{FF2B5EF4-FFF2-40B4-BE49-F238E27FC236}">
                    <a16:creationId xmlns:a16="http://schemas.microsoft.com/office/drawing/2014/main" id="{BF131E70-ECAB-4B80-B136-B156387AD8D8}"/>
                  </a:ext>
                </a:extLst>
              </p:cNvPr>
              <p:cNvCxnSpPr>
                <a:stCxn id="41" idx="3"/>
                <a:endCxn id="42" idx="1"/>
              </p:cNvCxnSpPr>
              <p:nvPr/>
            </p:nvCxnSpPr>
            <p:spPr>
              <a:xfrm>
                <a:off x="3602517" y="3500113"/>
                <a:ext cx="530356" cy="11"/>
              </a:xfrm>
              <a:prstGeom prst="straightConnector1">
                <a:avLst/>
              </a:prstGeom>
              <a:noFill/>
              <a:ln w="9525" cap="flat" cmpd="sng">
                <a:solidFill>
                  <a:srgbClr val="000000"/>
                </a:solidFill>
                <a:prstDash val="solid"/>
                <a:round/>
                <a:headEnd type="none" w="med" len="med"/>
                <a:tailEnd type="oval" w="med" len="med"/>
              </a:ln>
            </p:spPr>
          </p:cxnSp>
        </p:grpSp>
        <p:grpSp>
          <p:nvGrpSpPr>
            <p:cNvPr id="36" name="Google Shape;949;p32">
              <a:extLst>
                <a:ext uri="{FF2B5EF4-FFF2-40B4-BE49-F238E27FC236}">
                  <a16:creationId xmlns:a16="http://schemas.microsoft.com/office/drawing/2014/main" id="{1791AB00-16D7-47FB-B270-C99373DED712}"/>
                </a:ext>
              </a:extLst>
            </p:cNvPr>
            <p:cNvGrpSpPr/>
            <p:nvPr/>
          </p:nvGrpSpPr>
          <p:grpSpPr>
            <a:xfrm>
              <a:off x="2551859" y="3934774"/>
              <a:ext cx="5901594" cy="478501"/>
              <a:chOff x="2660105" y="3934774"/>
              <a:chExt cx="5793258" cy="478501"/>
            </a:xfrm>
          </p:grpSpPr>
          <p:sp>
            <p:nvSpPr>
              <p:cNvPr id="37" name="Google Shape;950;p32">
                <a:extLst>
                  <a:ext uri="{FF2B5EF4-FFF2-40B4-BE49-F238E27FC236}">
                    <a16:creationId xmlns:a16="http://schemas.microsoft.com/office/drawing/2014/main" id="{2A028FE6-C9CD-4D90-A2AB-12496CCD9A59}"/>
                  </a:ext>
                </a:extLst>
              </p:cNvPr>
              <p:cNvSpPr/>
              <p:nvPr/>
            </p:nvSpPr>
            <p:spPr>
              <a:xfrm>
                <a:off x="2660105" y="3934775"/>
                <a:ext cx="1361100" cy="4785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rgbClr val="000000"/>
                  </a:buClr>
                  <a:buSzPts val="1100"/>
                  <a:buFont typeface="Arial"/>
                  <a:buNone/>
                </a:pPr>
                <a:r>
                  <a:rPr lang="en-IN" b="1" dirty="0">
                    <a:solidFill>
                      <a:srgbClr val="FFFFFF"/>
                    </a:solidFill>
                    <a:ea typeface="Fira Sans Extra Condensed Medium"/>
                    <a:cs typeface="Fira Sans Extra Condensed Medium"/>
                    <a:sym typeface="Fira Sans Extra Condensed Medium"/>
                  </a:rPr>
                  <a:t>Result &amp;&amp; </a:t>
                </a:r>
                <a:r>
                  <a:rPr lang="en-IN" b="1" dirty="0" err="1">
                    <a:solidFill>
                      <a:srgbClr val="FFFFFF"/>
                    </a:solidFill>
                    <a:ea typeface="Fira Sans Extra Condensed Medium"/>
                    <a:cs typeface="Fira Sans Extra Condensed Medium"/>
                    <a:sym typeface="Fira Sans Extra Condensed Medium"/>
                  </a:rPr>
                  <a:t>Conclution</a:t>
                </a:r>
                <a:endParaRPr lang="en-IN" b="1" dirty="0">
                  <a:solidFill>
                    <a:srgbClr val="000000"/>
                  </a:solidFill>
                </a:endParaRPr>
              </a:p>
            </p:txBody>
          </p:sp>
          <p:sp>
            <p:nvSpPr>
              <p:cNvPr id="38" name="Google Shape;951;p32">
                <a:extLst>
                  <a:ext uri="{FF2B5EF4-FFF2-40B4-BE49-F238E27FC236}">
                    <a16:creationId xmlns:a16="http://schemas.microsoft.com/office/drawing/2014/main" id="{712589EC-9795-4B5F-933F-121E3BD0DE69}"/>
                  </a:ext>
                </a:extLst>
              </p:cNvPr>
              <p:cNvSpPr/>
              <p:nvPr/>
            </p:nvSpPr>
            <p:spPr>
              <a:xfrm>
                <a:off x="4551563" y="3934774"/>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600" b="0" i="0" dirty="0">
                    <a:solidFill>
                      <a:srgbClr val="0D0D0D"/>
                    </a:solidFill>
                    <a:effectLst/>
                    <a:latin typeface="Söhne"/>
                  </a:rPr>
                  <a:t>Calculation and evaluation of research results</a:t>
                </a:r>
                <a:endParaRPr lang="en-US" sz="1600" dirty="0">
                  <a:ea typeface="Roboto"/>
                  <a:cs typeface="Roboto"/>
                  <a:sym typeface="Roboto"/>
                </a:endParaRPr>
              </a:p>
            </p:txBody>
          </p:sp>
          <p:cxnSp>
            <p:nvCxnSpPr>
              <p:cNvPr id="39" name="Google Shape;952;p32">
                <a:extLst>
                  <a:ext uri="{FF2B5EF4-FFF2-40B4-BE49-F238E27FC236}">
                    <a16:creationId xmlns:a16="http://schemas.microsoft.com/office/drawing/2014/main" id="{7398A429-544E-4E64-AD2A-67CBE0EEF118}"/>
                  </a:ext>
                </a:extLst>
              </p:cNvPr>
              <p:cNvCxnSpPr>
                <a:stCxn id="37" idx="3"/>
                <a:endCxn id="38" idx="1"/>
              </p:cNvCxnSpPr>
              <p:nvPr/>
            </p:nvCxnSpPr>
            <p:spPr>
              <a:xfrm flipV="1">
                <a:off x="4021205" y="4174025"/>
                <a:ext cx="530358" cy="1"/>
              </a:xfrm>
              <a:prstGeom prst="straightConnector1">
                <a:avLst/>
              </a:prstGeom>
              <a:noFill/>
              <a:ln w="9525" cap="flat" cmpd="sng">
                <a:solidFill>
                  <a:srgbClr val="000000"/>
                </a:solidFill>
                <a:prstDash val="solid"/>
                <a:round/>
                <a:headEnd type="none" w="med" len="med"/>
                <a:tailEnd type="oval" w="med" len="med"/>
              </a:ln>
            </p:spPr>
          </p:cxn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 name="Google Shape;140;p16">
            <a:extLst>
              <a:ext uri="{FF2B5EF4-FFF2-40B4-BE49-F238E27FC236}">
                <a16:creationId xmlns:a16="http://schemas.microsoft.com/office/drawing/2014/main" id="{B0B9025B-31F1-EB97-1F5D-0E0B43FAC1F2}"/>
              </a:ext>
            </a:extLst>
          </p:cNvPr>
          <p:cNvPicPr preferRelativeResize="0"/>
          <p:nvPr/>
        </p:nvPicPr>
        <p:blipFill rotWithShape="1">
          <a:blip r:embed="rId3">
            <a:alphaModFix/>
          </a:blip>
          <a:srcRect t="1216" b="14407"/>
          <a:stretch/>
        </p:blipFill>
        <p:spPr>
          <a:xfrm>
            <a:off x="0" y="0"/>
            <a:ext cx="18440400" cy="10439400"/>
          </a:xfrm>
          <a:prstGeom prst="rect">
            <a:avLst/>
          </a:prstGeom>
          <a:noFill/>
          <a:ln>
            <a:noFill/>
          </a:ln>
        </p:spPr>
      </p:pic>
      <p:grpSp>
        <p:nvGrpSpPr>
          <p:cNvPr id="269" name="Google Shape;269;p24"/>
          <p:cNvGrpSpPr/>
          <p:nvPr/>
        </p:nvGrpSpPr>
        <p:grpSpPr>
          <a:xfrm>
            <a:off x="859074" y="6779342"/>
            <a:ext cx="1544574" cy="1327368"/>
            <a:chOff x="0" y="0"/>
            <a:chExt cx="812800" cy="698500"/>
          </a:xfrm>
        </p:grpSpPr>
        <p:sp>
          <p:nvSpPr>
            <p:cNvPr id="270" name="Google Shape;270;p24"/>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txBody>
            <a:bodyPr/>
            <a:lstStyle/>
            <a:p>
              <a:endParaRPr lang="he-IL"/>
            </a:p>
          </p:txBody>
        </p:sp>
        <p:sp>
          <p:nvSpPr>
            <p:cNvPr id="271" name="Google Shape;271;p24"/>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a:solidFill>
                    <a:srgbClr val="FFFFFF"/>
                  </a:solidFill>
                  <a:latin typeface="Libre Baskerville" panose="02000000000000000000" pitchFamily="2" charset="0"/>
                  <a:ea typeface="Libre Baskerville"/>
                  <a:cs typeface="Libre Baskerville"/>
                  <a:sym typeface="Libre Baskerville"/>
                </a:rPr>
                <a:t>02.</a:t>
              </a:r>
              <a:endParaRPr>
                <a:latin typeface="Libre Baskerville" panose="02000000000000000000" pitchFamily="2" charset="0"/>
              </a:endParaRPr>
            </a:p>
          </p:txBody>
        </p:sp>
      </p:grpSp>
      <p:sp>
        <p:nvSpPr>
          <p:cNvPr id="272" name="Google Shape;272;p24"/>
          <p:cNvSpPr txBox="1"/>
          <p:nvPr/>
        </p:nvSpPr>
        <p:spPr>
          <a:xfrm>
            <a:off x="2806553" y="6725920"/>
            <a:ext cx="10770908" cy="1661993"/>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9000" b="0" i="0" u="none" strike="noStrike" cap="none" dirty="0">
                <a:solidFill>
                  <a:srgbClr val="FFFFFF"/>
                </a:solidFill>
                <a:latin typeface="Libre Baskerville" panose="02000000000000000000" pitchFamily="2" charset="0"/>
                <a:ea typeface="Libre Baskerville"/>
                <a:cs typeface="Libre Baskerville"/>
                <a:sym typeface="Libre Baskerville"/>
              </a:rPr>
              <a:t>Background</a:t>
            </a:r>
            <a:endParaRPr dirty="0">
              <a:latin typeface="Libre Baskerville" panose="02000000000000000000" pitchFamily="2" charset="0"/>
            </a:endParaRPr>
          </a:p>
        </p:txBody>
      </p:sp>
      <p:sp>
        <p:nvSpPr>
          <p:cNvPr id="273" name="Google Shape;273;p24"/>
          <p:cNvSpPr txBox="1"/>
          <p:nvPr/>
        </p:nvSpPr>
        <p:spPr>
          <a:xfrm>
            <a:off x="2806584" y="8716645"/>
            <a:ext cx="9011630" cy="6401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dirty="0">
                <a:solidFill>
                  <a:srgbClr val="FFFFFF"/>
                </a:solidFill>
                <a:latin typeface="Libre Baskerville" panose="02000000000000000000" pitchFamily="2" charset="0"/>
                <a:sym typeface="Libre Franklin Light"/>
              </a:rPr>
              <a:t>Microbiology &amp;&amp; Mathematical </a:t>
            </a:r>
            <a:endParaRPr dirty="0">
              <a:latin typeface="Libre Baskerville" panose="02000000000000000000" pitchFamily="2" charset="0"/>
            </a:endParaRPr>
          </a:p>
        </p:txBody>
      </p:sp>
      <p:cxnSp>
        <p:nvCxnSpPr>
          <p:cNvPr id="274" name="Google Shape;274;p24"/>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p:nvPr/>
        </p:nvSpPr>
        <p:spPr>
          <a:xfrm>
            <a:off x="14698237"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txBody>
          <a:bodyPr/>
          <a:lstStyle/>
          <a:p>
            <a:endParaRPr lang="he-IL"/>
          </a:p>
        </p:txBody>
      </p:sp>
      <p:sp>
        <p:nvSpPr>
          <p:cNvPr id="280" name="Google Shape;280;p25"/>
          <p:cNvSpPr/>
          <p:nvPr/>
        </p:nvSpPr>
        <p:spPr>
          <a:xfrm>
            <a:off x="9461236" y="0"/>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txBody>
          <a:bodyPr/>
          <a:lstStyle/>
          <a:p>
            <a:endParaRPr lang="he-IL"/>
          </a:p>
        </p:txBody>
      </p:sp>
      <p:sp>
        <p:nvSpPr>
          <p:cNvPr id="281" name="Google Shape;281;p25"/>
          <p:cNvSpPr/>
          <p:nvPr/>
        </p:nvSpPr>
        <p:spPr>
          <a:xfrm>
            <a:off x="9144000" y="0"/>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3">
              <a:alphaModFix/>
            </a:blip>
            <a:stretch>
              <a:fillRect l="-11236" r="-11236"/>
            </a:stretch>
          </a:blipFill>
          <a:ln>
            <a:noFill/>
          </a:ln>
        </p:spPr>
        <p:txBody>
          <a:bodyPr/>
          <a:lstStyle/>
          <a:p>
            <a:endParaRPr lang="he-IL"/>
          </a:p>
        </p:txBody>
      </p:sp>
      <p:sp>
        <p:nvSpPr>
          <p:cNvPr id="282" name="Google Shape;282;p25"/>
          <p:cNvSpPr txBox="1"/>
          <p:nvPr/>
        </p:nvSpPr>
        <p:spPr>
          <a:xfrm>
            <a:off x="916971" y="2051685"/>
            <a:ext cx="6792574" cy="13849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500" b="1" i="0" u="none" strike="noStrike" cap="none" dirty="0">
                <a:solidFill>
                  <a:srgbClr val="014E97"/>
                </a:solidFill>
                <a:latin typeface="Libre Baskerville" panose="02000000000000000000" pitchFamily="2" charset="0"/>
                <a:ea typeface="Libre Baskerville"/>
                <a:cs typeface="Libre Baskerville"/>
                <a:sym typeface="Libre Baskerville"/>
              </a:rPr>
              <a:t>Bacterial </a:t>
            </a:r>
            <a:endParaRPr b="1" dirty="0">
              <a:latin typeface="Libre Baskerville" panose="02000000000000000000" pitchFamily="2" charset="0"/>
            </a:endParaRPr>
          </a:p>
        </p:txBody>
      </p:sp>
      <p:sp>
        <p:nvSpPr>
          <p:cNvPr id="285" name="Google Shape;285;p25"/>
          <p:cNvSpPr/>
          <p:nvPr/>
        </p:nvSpPr>
        <p:spPr>
          <a:xfrm rot="16200000">
            <a:off x="2667702" y="981931"/>
            <a:ext cx="3514571" cy="9026834"/>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txBody>
          <a:bodyPr/>
          <a:lstStyle/>
          <a:p>
            <a:endParaRPr lang="he-IL"/>
          </a:p>
        </p:txBody>
      </p:sp>
      <p:sp>
        <p:nvSpPr>
          <p:cNvPr id="287" name="Google Shape;287;p25"/>
          <p:cNvSpPr txBox="1"/>
          <p:nvPr/>
        </p:nvSpPr>
        <p:spPr>
          <a:xfrm>
            <a:off x="804815" y="4248548"/>
            <a:ext cx="6904200" cy="2371418"/>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400" dirty="0">
                <a:solidFill>
                  <a:srgbClr val="FFFFFF"/>
                </a:solidFill>
                <a:latin typeface="Libre Baskerville" panose="02000000000000000000" pitchFamily="2" charset="0"/>
                <a:sym typeface="Libre Franklin Light"/>
              </a:rPr>
              <a:t>They are Single-celled microorganisms.</a:t>
            </a:r>
            <a:br>
              <a:rPr lang="en-US" sz="2400" dirty="0">
                <a:solidFill>
                  <a:srgbClr val="FFFFFF"/>
                </a:solidFill>
                <a:latin typeface="Libre Baskerville" panose="02000000000000000000" pitchFamily="2" charset="0"/>
                <a:sym typeface="Libre Franklin Light"/>
              </a:rPr>
            </a:br>
            <a:r>
              <a:rPr lang="en-US" sz="2400" dirty="0">
                <a:solidFill>
                  <a:srgbClr val="FFFFFF"/>
                </a:solidFill>
                <a:latin typeface="Libre Baskerville" panose="02000000000000000000" pitchFamily="2" charset="0"/>
                <a:sym typeface="Libre Franklin Light"/>
              </a:rPr>
              <a:t>They are characterized by their prokaryotic cellular structure.</a:t>
            </a:r>
          </a:p>
          <a:p>
            <a:pPr marL="0" marR="0" lvl="0" indent="0" algn="l" rtl="0">
              <a:lnSpc>
                <a:spcPct val="115000"/>
              </a:lnSpc>
              <a:spcBef>
                <a:spcPts val="0"/>
              </a:spcBef>
              <a:spcAft>
                <a:spcPts val="0"/>
              </a:spcAft>
              <a:buNone/>
            </a:pPr>
            <a:r>
              <a:rPr lang="en-US" sz="2400" dirty="0">
                <a:solidFill>
                  <a:srgbClr val="FFFFFF"/>
                </a:solidFill>
                <a:latin typeface="Libre Baskerville" panose="02000000000000000000" pitchFamily="2" charset="0"/>
                <a:sym typeface="Libre Franklin Light"/>
              </a:rPr>
              <a:t>Bacterial are among the first creatures to appear on Earth</a:t>
            </a:r>
          </a:p>
          <a:p>
            <a:pPr marL="0" marR="0" lvl="0" indent="0" algn="l" rtl="0">
              <a:lnSpc>
                <a:spcPct val="115000"/>
              </a:lnSpc>
              <a:spcBef>
                <a:spcPts val="0"/>
              </a:spcBef>
              <a:spcAft>
                <a:spcPts val="0"/>
              </a:spcAft>
              <a:buNone/>
            </a:pPr>
            <a:endParaRPr dirty="0">
              <a:latin typeface="Libre Baskerville" panose="02000000000000000000" pitchFamily="2" charset="0"/>
            </a:endParaRPr>
          </a:p>
        </p:txBody>
      </p:sp>
      <p:sp>
        <p:nvSpPr>
          <p:cNvPr id="288" name="Google Shape;288;p25"/>
          <p:cNvSpPr/>
          <p:nvPr/>
        </p:nvSpPr>
        <p:spPr>
          <a:xfrm>
            <a:off x="10163575"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txBody>
          <a:bodyPr/>
          <a:lstStyle/>
          <a:p>
            <a:endParaRPr lang="he-IL"/>
          </a:p>
        </p:txBody>
      </p:sp>
      <p:sp>
        <p:nvSpPr>
          <p:cNvPr id="289" name="Google Shape;289;p25"/>
          <p:cNvSpPr/>
          <p:nvPr/>
        </p:nvSpPr>
        <p:spPr>
          <a:xfrm>
            <a:off x="14370356"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4">
              <a:alphaModFix/>
            </a:blip>
            <a:stretch>
              <a:fillRect l="-14867" r="-14866"/>
            </a:stretch>
          </a:blipFill>
          <a:ln>
            <a:noFill/>
          </a:ln>
        </p:spPr>
        <p:txBody>
          <a:bodyPr/>
          <a:lstStyle/>
          <a:p>
            <a:endParaRPr lang="he-IL"/>
          </a:p>
        </p:txBody>
      </p:sp>
      <p:sp>
        <p:nvSpPr>
          <p:cNvPr id="290" name="Google Shape;290;p25"/>
          <p:cNvSpPr/>
          <p:nvPr/>
        </p:nvSpPr>
        <p:spPr>
          <a:xfrm>
            <a:off x="9878196"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rotWithShape="1">
            <a:blip r:embed="rId5">
              <a:alphaModFix/>
            </a:blip>
            <a:stretch>
              <a:fillRect t="-56868" b="-16279"/>
            </a:stretch>
          </a:blipFill>
          <a:ln>
            <a:noFill/>
          </a:ln>
        </p:spPr>
        <p:txBody>
          <a:bodyPr/>
          <a:lstStyle/>
          <a:p>
            <a:endParaRPr lang="he-IL"/>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alphaModFix/>
          </a:blip>
          <a:stretch>
            <a:fillRect l="-11236" r="-11236"/>
          </a:stretch>
        </a:blipFill>
        <a:ln>
          <a:noFill/>
        </a:ln>
      </a:spPr>
      <a:bodyPr/>
      <a:lst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8992</TotalTime>
  <Words>2542</Words>
  <Application>Microsoft Office PowerPoint</Application>
  <PresentationFormat>מותאם אישית</PresentationFormat>
  <Paragraphs>233</Paragraphs>
  <Slides>34</Slides>
  <Notes>34</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34</vt:i4>
      </vt:variant>
    </vt:vector>
  </HeadingPairs>
  <TitlesOfParts>
    <vt:vector size="44" baseType="lpstr">
      <vt:lpstr>Times New Roman</vt:lpstr>
      <vt:lpstr>Libre Baskerville</vt:lpstr>
      <vt:lpstr>Söhne</vt:lpstr>
      <vt:lpstr>Fira Sans Extra Condensed Medium</vt:lpstr>
      <vt:lpstr>Libre Franklin Light</vt:lpstr>
      <vt:lpstr>Arial</vt:lpstr>
      <vt:lpstr>Roboto</vt:lpstr>
      <vt:lpstr>Calibri</vt:lpstr>
      <vt:lpstr>Arial</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עמית שטרית</dc:creator>
  <cp:lastModifiedBy>עמית שטרית</cp:lastModifiedBy>
  <cp:revision>11</cp:revision>
  <dcterms:modified xsi:type="dcterms:W3CDTF">2024-05-07T14:08:17Z</dcterms:modified>
</cp:coreProperties>
</file>