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278" r:id="rId3"/>
    <p:sldId id="279" r:id="rId4"/>
    <p:sldId id="290" r:id="rId5"/>
    <p:sldId id="291" r:id="rId6"/>
    <p:sldId id="280" r:id="rId7"/>
    <p:sldId id="296" r:id="rId8"/>
    <p:sldId id="297" r:id="rId9"/>
    <p:sldId id="288" r:id="rId10"/>
    <p:sldId id="300" r:id="rId11"/>
    <p:sldId id="301" r:id="rId12"/>
    <p:sldId id="282" r:id="rId13"/>
    <p:sldId id="293" r:id="rId14"/>
    <p:sldId id="283" r:id="rId15"/>
    <p:sldId id="294" r:id="rId16"/>
    <p:sldId id="295" r:id="rId17"/>
    <p:sldId id="284" r:id="rId18"/>
    <p:sldId id="302" r:id="rId19"/>
    <p:sldId id="298" r:id="rId20"/>
    <p:sldId id="299" r:id="rId21"/>
    <p:sldId id="303" r:id="rId22"/>
    <p:sldId id="285" r:id="rId23"/>
    <p:sldId id="292" r:id="rId24"/>
    <p:sldId id="287" r:id="rId25"/>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6" autoAdjust="0"/>
    <p:restoredTop sz="76014" autoAdjust="0"/>
  </p:normalViewPr>
  <p:slideViewPr>
    <p:cSldViewPr snapToGrid="0" snapToObjects="1">
      <p:cViewPr varScale="1">
        <p:scale>
          <a:sx n="102" d="100"/>
          <a:sy n="102" d="100"/>
        </p:scale>
        <p:origin x="-888" y="-104"/>
      </p:cViewPr>
      <p:guideLst>
        <p:guide orient="horz" pos="1620"/>
        <p:guide pos="2880"/>
      </p:guideLst>
    </p:cSldViewPr>
  </p:slideViewPr>
  <p:outlineViewPr>
    <p:cViewPr>
      <p:scale>
        <a:sx n="33" d="100"/>
        <a:sy n="33" d="100"/>
      </p:scale>
      <p:origin x="0" y="1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idx="2">
    <p:pos x="6000" y="0"/>
    <p:text>CC Bridge might go away, do you want to show it as separate component. 
Do you think it makes sense to put the BBS, Auctioneer and Cells in one box called Diego, refer to the Diego architecture diagram on Github?</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dirty="0"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cap="none" dirty="0" smtClean="0">
                <a:solidFill>
                  <a:schemeClr val="dk1"/>
                </a:solidFill>
                <a:effectLst/>
                <a:latin typeface="Verdana"/>
                <a:ea typeface="Verdana"/>
                <a:cs typeface="Verdana"/>
                <a:sym typeface="Verdana"/>
              </a:rPr>
              <a:t>1.Through the CLI, the operator takes an action (e.g. deploy for the first time, scaling up deployment) which requires creating a new VM.</a:t>
            </a:r>
          </a:p>
          <a:p>
            <a:r>
              <a:rPr lang="en-US" sz="1100" b="0" i="0" u="none" strike="noStrike" kern="1200" cap="none" dirty="0" smtClean="0">
                <a:solidFill>
                  <a:schemeClr val="dk1"/>
                </a:solidFill>
                <a:effectLst/>
                <a:latin typeface="Verdana"/>
                <a:ea typeface="Verdana"/>
                <a:cs typeface="Verdana"/>
                <a:sym typeface="Verdana"/>
              </a:rPr>
              <a:t>2.The CLI passes the instruction to the Director.</a:t>
            </a:r>
          </a:p>
          <a:p>
            <a:r>
              <a:rPr lang="en-US" sz="1100" b="0" i="0" u="none" strike="noStrike" kern="1200" cap="none" dirty="0" smtClean="0">
                <a:solidFill>
                  <a:schemeClr val="dk1"/>
                </a:solidFill>
                <a:effectLst/>
                <a:latin typeface="Verdana"/>
                <a:ea typeface="Verdana"/>
                <a:cs typeface="Verdana"/>
                <a:sym typeface="Verdana"/>
              </a:rPr>
              <a:t>3.The Director uses the CPI to tell the IaaS to launch a VM.</a:t>
            </a:r>
          </a:p>
          <a:p>
            <a:r>
              <a:rPr lang="en-US" sz="1100" b="0" i="0" u="none" strike="noStrike" kern="1200" cap="none" dirty="0" smtClean="0">
                <a:solidFill>
                  <a:schemeClr val="dk1"/>
                </a:solidFill>
                <a:effectLst/>
                <a:latin typeface="Verdana"/>
                <a:ea typeface="Verdana"/>
                <a:cs typeface="Verdana"/>
                <a:sym typeface="Verdana"/>
              </a:rPr>
              <a:t>4.The IaaS provides the Director with information (IP addresses and IDs) the Agent on the VM needs to configure the VM.</a:t>
            </a:r>
          </a:p>
          <a:p>
            <a:r>
              <a:rPr lang="en-US" sz="1100" b="0" i="0" u="none" strike="noStrike" kern="1200" cap="none" dirty="0" smtClean="0">
                <a:solidFill>
                  <a:schemeClr val="dk1"/>
                </a:solidFill>
                <a:effectLst/>
                <a:latin typeface="Verdana"/>
                <a:ea typeface="Verdana"/>
                <a:cs typeface="Verdana"/>
                <a:sym typeface="Verdana"/>
              </a:rPr>
              <a:t>5.The Director updates the Registry with the configuration information for the VM.</a:t>
            </a:r>
          </a:p>
          <a:p>
            <a:r>
              <a:rPr lang="en-US" sz="1100" b="0" i="0" u="none" strike="noStrike" kern="1200" cap="none" dirty="0" smtClean="0">
                <a:solidFill>
                  <a:schemeClr val="dk1"/>
                </a:solidFill>
                <a:effectLst/>
                <a:latin typeface="Verdana"/>
                <a:ea typeface="Verdana"/>
                <a:cs typeface="Verdana"/>
                <a:sym typeface="Verdana"/>
              </a:rPr>
              <a:t>6.The Agent running on the VM requests the configuration information for the VM from the Registry.</a:t>
            </a:r>
          </a:p>
          <a:p>
            <a:r>
              <a:rPr lang="en-US" sz="1100" b="0" i="0" u="none" strike="noStrike" kern="1200" cap="none" dirty="0" smtClean="0">
                <a:solidFill>
                  <a:schemeClr val="dk1"/>
                </a:solidFill>
                <a:effectLst/>
                <a:latin typeface="Verdana"/>
                <a:ea typeface="Verdana"/>
                <a:cs typeface="Verdana"/>
                <a:sym typeface="Verdana"/>
              </a:rPr>
              <a:t>7.The Registry responds with the IP addresses and IDs.</a:t>
            </a:r>
          </a:p>
          <a:p>
            <a:r>
              <a:rPr lang="en-US" sz="1100" b="0" i="0" u="none" strike="noStrike" kern="1200" cap="none" dirty="0" smtClean="0">
                <a:solidFill>
                  <a:schemeClr val="dk1"/>
                </a:solidFill>
                <a:effectLst/>
                <a:latin typeface="Verdana"/>
                <a:ea typeface="Verdana"/>
                <a:cs typeface="Verdana"/>
                <a:sym typeface="Verdana"/>
              </a:rPr>
              <a:t>8.The Agent uses the IP addresses and IDs to configure the VM.</a:t>
            </a:r>
            <a:endParaRPr lang="en-US" sz="1100" b="0" i="0" u="none" strike="noStrike" kern="1200" cap="none" dirty="0">
              <a:solidFill>
                <a:schemeClr val="dk1"/>
              </a:solidFill>
              <a:effectLst/>
              <a:latin typeface="Verdana"/>
              <a:ea typeface="Verdana"/>
              <a:cs typeface="Verdana"/>
              <a:sym typeface="Verdana"/>
            </a:endParaRPr>
          </a:p>
        </p:txBody>
      </p:sp>
    </p:spTree>
    <p:extLst>
      <p:ext uri="{BB962C8B-B14F-4D97-AF65-F5344CB8AC3E}">
        <p14:creationId xmlns:p14="http://schemas.microsoft.com/office/powerpoint/2010/main" val="3087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84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24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492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07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689" y="1122745"/>
            <a:ext cx="8244711" cy="1600438"/>
          </a:xfrm>
          <a:prstGeom prst="rect">
            <a:avLst/>
          </a:prstGeom>
        </p:spPr>
        <p:txBody>
          <a:bodyPr wrap="square">
            <a:spAutoFit/>
          </a:bodyPr>
          <a:lstStyle/>
          <a:p>
            <a:pPr marL="285750" indent="-285750">
              <a:buFont typeface="Arial"/>
              <a:buChar char="•"/>
            </a:pPr>
            <a:r>
              <a:rPr lang="en-US" dirty="0" err="1"/>
              <a:t>Microservices</a:t>
            </a:r>
            <a:r>
              <a:rPr lang="en-US" dirty="0"/>
              <a:t> </a:t>
            </a:r>
            <a:r>
              <a:rPr lang="en-US" dirty="0" smtClean="0"/>
              <a:t>describes </a:t>
            </a:r>
            <a:r>
              <a:rPr lang="en-US" dirty="0"/>
              <a:t>a modular approach to building software in which complex applications are composed of several small, independent processes communicating with each other through explicitly defined boundaries using language-agnostic APIs. </a:t>
            </a:r>
            <a:endParaRPr lang="en-US" dirty="0" smtClean="0"/>
          </a:p>
          <a:p>
            <a:pPr marL="285750" indent="-285750">
              <a:buFont typeface="Arial"/>
              <a:buChar char="•"/>
            </a:pPr>
            <a:endParaRPr lang="en-US" dirty="0" smtClean="0"/>
          </a:p>
          <a:p>
            <a:pPr marL="285750" indent="-285750">
              <a:buFont typeface="Arial"/>
              <a:buChar char="•"/>
            </a:pPr>
            <a:r>
              <a:rPr lang="en-US" dirty="0" smtClean="0"/>
              <a:t>These </a:t>
            </a:r>
            <a:r>
              <a:rPr lang="en-US" dirty="0"/>
              <a:t>smaller services focus on doing a single task very well</a:t>
            </a:r>
            <a:r>
              <a:rPr lang="en-US" dirty="0" smtClean="0"/>
              <a:t>.</a:t>
            </a:r>
          </a:p>
          <a:p>
            <a:pPr marL="285750" indent="-285750">
              <a:buFont typeface="Arial"/>
              <a:buChar char="•"/>
            </a:pPr>
            <a:endParaRPr lang="en-US" dirty="0" smtClean="0"/>
          </a:p>
          <a:p>
            <a:pPr marL="285750" indent="-285750">
              <a:buFont typeface="Arial"/>
              <a:buChar char="•"/>
            </a:pPr>
            <a:r>
              <a:rPr lang="en-US" dirty="0" smtClean="0"/>
              <a:t>They </a:t>
            </a:r>
            <a:r>
              <a:rPr lang="en-US" dirty="0"/>
              <a:t>are highly decoupled and can scale independently.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err="1" smtClean="0"/>
              <a:t>Microservices</a:t>
            </a:r>
            <a:endParaRPr lang="en-US" sz="2800" dirty="0"/>
          </a:p>
        </p:txBody>
      </p:sp>
    </p:spTree>
    <p:extLst>
      <p:ext uri="{BB962C8B-B14F-4D97-AF65-F5344CB8AC3E}">
        <p14:creationId xmlns:p14="http://schemas.microsoft.com/office/powerpoint/2010/main" val="6775220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2824" y="694481"/>
            <a:ext cx="6476035" cy="3754874"/>
          </a:xfrm>
          <a:prstGeom prst="rect">
            <a:avLst/>
          </a:prstGeom>
        </p:spPr>
        <p:txBody>
          <a:bodyPr wrap="square">
            <a:spAutoFit/>
          </a:bodyPr>
          <a:lstStyle/>
          <a:p>
            <a:r>
              <a:rPr lang="en-US" dirty="0"/>
              <a:t>These 12 factors were used as guidelines to help steer </a:t>
            </a:r>
            <a:r>
              <a:rPr lang="en-US" dirty="0" smtClean="0"/>
              <a:t>development of </a:t>
            </a:r>
            <a:r>
              <a:rPr lang="en-US" dirty="0"/>
              <a:t>new applications, as well as to create a scorecard with which </a:t>
            </a:r>
            <a:r>
              <a:rPr lang="en-US" dirty="0" smtClean="0"/>
              <a:t>to measure </a:t>
            </a:r>
            <a:r>
              <a:rPr lang="en-US" dirty="0"/>
              <a:t>existing applications and their suitability for the cloud</a:t>
            </a:r>
            <a:r>
              <a:rPr lang="en-US" dirty="0" smtClean="0"/>
              <a:t>:</a:t>
            </a:r>
          </a:p>
          <a:p>
            <a:endParaRPr lang="en-US" dirty="0"/>
          </a:p>
          <a:p>
            <a:pPr marL="285750" indent="-285750">
              <a:buFont typeface="Arial" charset="0"/>
              <a:buChar char="•"/>
            </a:pPr>
            <a:r>
              <a:rPr lang="en-US" dirty="0" smtClean="0"/>
              <a:t>Codebase</a:t>
            </a:r>
            <a:r>
              <a:rPr lang="en-US" dirty="0"/>
              <a:t>: One codebase tracked in revision control, many </a:t>
            </a:r>
            <a:r>
              <a:rPr lang="en-US" dirty="0" smtClean="0"/>
              <a:t>deploys</a:t>
            </a:r>
          </a:p>
          <a:p>
            <a:pPr marL="285750" indent="-285750">
              <a:buFont typeface="Arial" charset="0"/>
              <a:buChar char="•"/>
            </a:pPr>
            <a:r>
              <a:rPr lang="en-US" dirty="0" smtClean="0"/>
              <a:t>Dependencies</a:t>
            </a:r>
            <a:r>
              <a:rPr lang="en-US" dirty="0"/>
              <a:t>: Explicitly declare and isolate </a:t>
            </a:r>
            <a:r>
              <a:rPr lang="en-US" dirty="0" smtClean="0"/>
              <a:t>dependencies</a:t>
            </a:r>
          </a:p>
          <a:p>
            <a:pPr marL="285750" indent="-285750">
              <a:buFont typeface="Arial" charset="0"/>
              <a:buChar char="•"/>
            </a:pPr>
            <a:r>
              <a:rPr lang="en-US" dirty="0" smtClean="0"/>
              <a:t>Configuration</a:t>
            </a:r>
            <a:r>
              <a:rPr lang="en-US" dirty="0"/>
              <a:t>: Store configuration in the </a:t>
            </a:r>
            <a:r>
              <a:rPr lang="en-US" dirty="0" smtClean="0"/>
              <a:t>environment</a:t>
            </a:r>
          </a:p>
          <a:p>
            <a:pPr marL="285750" indent="-285750">
              <a:buFont typeface="Arial" charset="0"/>
              <a:buChar char="•"/>
            </a:pPr>
            <a:r>
              <a:rPr lang="en-US" dirty="0" smtClean="0"/>
              <a:t>Backing </a:t>
            </a:r>
            <a:r>
              <a:rPr lang="en-US" dirty="0"/>
              <a:t>Services: Treat backing services as attached </a:t>
            </a:r>
            <a:r>
              <a:rPr lang="en-US" dirty="0" smtClean="0"/>
              <a:t>resources</a:t>
            </a:r>
          </a:p>
          <a:p>
            <a:pPr marL="285750" indent="-285750">
              <a:buFont typeface="Arial" charset="0"/>
              <a:buChar char="•"/>
            </a:pPr>
            <a:r>
              <a:rPr lang="en-US" dirty="0" smtClean="0"/>
              <a:t>Build</a:t>
            </a:r>
            <a:r>
              <a:rPr lang="en-US" dirty="0"/>
              <a:t>, release, run: Strictly separate build and run </a:t>
            </a:r>
            <a:r>
              <a:rPr lang="en-US" dirty="0" smtClean="0"/>
              <a:t>stages</a:t>
            </a:r>
          </a:p>
          <a:p>
            <a:pPr marL="285750" indent="-285750">
              <a:buFont typeface="Arial" charset="0"/>
              <a:buChar char="•"/>
            </a:pPr>
            <a:r>
              <a:rPr lang="en-US" dirty="0" smtClean="0"/>
              <a:t>Processes</a:t>
            </a:r>
            <a:r>
              <a:rPr lang="en-US" dirty="0"/>
              <a:t>: Execute the app as one or more stateless </a:t>
            </a:r>
            <a:r>
              <a:rPr lang="en-US" dirty="0" smtClean="0"/>
              <a:t>processes</a:t>
            </a:r>
          </a:p>
          <a:p>
            <a:pPr marL="285750" indent="-285750">
              <a:buFont typeface="Arial" charset="0"/>
              <a:buChar char="•"/>
            </a:pPr>
            <a:r>
              <a:rPr lang="en-US" dirty="0" smtClean="0"/>
              <a:t>Port </a:t>
            </a:r>
            <a:r>
              <a:rPr lang="en-US" dirty="0"/>
              <a:t>binding: Export services via port </a:t>
            </a:r>
            <a:r>
              <a:rPr lang="en-US" dirty="0" smtClean="0"/>
              <a:t>binding</a:t>
            </a:r>
          </a:p>
          <a:p>
            <a:pPr marL="285750" indent="-285750">
              <a:buFont typeface="Arial" charset="0"/>
              <a:buChar char="•"/>
            </a:pPr>
            <a:r>
              <a:rPr lang="en-US" dirty="0" smtClean="0"/>
              <a:t>Concurrency</a:t>
            </a:r>
            <a:r>
              <a:rPr lang="en-US" dirty="0"/>
              <a:t>: Scale out via the process </a:t>
            </a:r>
            <a:r>
              <a:rPr lang="en-US" dirty="0" smtClean="0"/>
              <a:t>model</a:t>
            </a:r>
          </a:p>
          <a:p>
            <a:pPr marL="285750" indent="-285750">
              <a:buFont typeface="Arial" charset="0"/>
              <a:buChar char="•"/>
            </a:pPr>
            <a:r>
              <a:rPr lang="en-US" dirty="0" smtClean="0"/>
              <a:t>Disposability: Maximize </a:t>
            </a:r>
            <a:r>
              <a:rPr lang="en-US" dirty="0"/>
              <a:t>robustness with fast startup and graceful </a:t>
            </a:r>
            <a:r>
              <a:rPr lang="en-US" dirty="0" smtClean="0"/>
              <a:t>shutdown</a:t>
            </a:r>
          </a:p>
          <a:p>
            <a:pPr marL="285750" indent="-285750">
              <a:buFont typeface="Arial" charset="0"/>
              <a:buChar char="•"/>
            </a:pPr>
            <a:r>
              <a:rPr lang="en-US" dirty="0" smtClean="0"/>
              <a:t>Dev/prod </a:t>
            </a:r>
            <a:r>
              <a:rPr lang="en-US" dirty="0"/>
              <a:t>parity</a:t>
            </a:r>
            <a:r>
              <a:rPr lang="en-US" dirty="0" smtClean="0"/>
              <a:t>: Keep </a:t>
            </a:r>
            <a:r>
              <a:rPr lang="en-US" dirty="0"/>
              <a:t>development, staging, and production as similar </a:t>
            </a:r>
            <a:r>
              <a:rPr lang="en-US" dirty="0" smtClean="0"/>
              <a:t>as possible</a:t>
            </a:r>
          </a:p>
          <a:p>
            <a:pPr marL="285750" indent="-285750">
              <a:buFont typeface="Arial" charset="0"/>
              <a:buChar char="•"/>
            </a:pPr>
            <a:r>
              <a:rPr lang="en-US" dirty="0" smtClean="0"/>
              <a:t>Logs</a:t>
            </a:r>
            <a:r>
              <a:rPr lang="en-US" dirty="0"/>
              <a:t>: Treat logs as event </a:t>
            </a:r>
            <a:r>
              <a:rPr lang="en-US" dirty="0" smtClean="0"/>
              <a:t>streams</a:t>
            </a:r>
          </a:p>
          <a:p>
            <a:pPr marL="285750" indent="-285750">
              <a:buFont typeface="Arial" charset="0"/>
              <a:buChar char="•"/>
            </a:pPr>
            <a:r>
              <a:rPr lang="en-US" dirty="0" smtClean="0"/>
              <a:t>Admin </a:t>
            </a:r>
            <a:r>
              <a:rPr lang="en-US" dirty="0"/>
              <a:t>processes: Run admin/management tasks as one-off processes</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12 Factor App</a:t>
            </a:r>
            <a:endParaRPr lang="en-US" sz="2800" dirty="0"/>
          </a:p>
        </p:txBody>
      </p:sp>
    </p:spTree>
    <p:extLst>
      <p:ext uri="{BB962C8B-B14F-4D97-AF65-F5344CB8AC3E}">
        <p14:creationId xmlns:p14="http://schemas.microsoft.com/office/powerpoint/2010/main" val="104848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1132995"/>
            <a:ext cx="7936926" cy="2677656"/>
          </a:xfrm>
          <a:prstGeom prst="rect">
            <a:avLst/>
          </a:prstGeom>
        </p:spPr>
        <p:txBody>
          <a:bodyPr wrap="square">
            <a:spAutoFit/>
          </a:bodyPr>
          <a:lstStyle/>
          <a:p>
            <a:r>
              <a:rPr lang="en-US" dirty="0" err="1"/>
              <a:t>Buildpacks</a:t>
            </a:r>
            <a:r>
              <a:rPr lang="en-US" dirty="0"/>
              <a:t> provide framework and runtime support for your applications. </a:t>
            </a:r>
          </a:p>
          <a:p>
            <a:endParaRPr lang="en-US" dirty="0"/>
          </a:p>
          <a:p>
            <a:r>
              <a:rPr lang="en-US" dirty="0" err="1"/>
              <a:t>Buildpacks</a:t>
            </a:r>
            <a:r>
              <a:rPr lang="en-US" dirty="0"/>
              <a:t> typically examine user-provided artifacts to determine what dependencies to download and how to configure applications to communicate with bound services.</a:t>
            </a:r>
          </a:p>
          <a:p>
            <a:endParaRPr lang="en-US" dirty="0"/>
          </a:p>
          <a:p>
            <a:r>
              <a:rPr lang="en-US" dirty="0"/>
              <a:t>The Cloud Controller issues a staging request to Diego, which then schedules a Cell to run the staging Task. The Task downloads </a:t>
            </a:r>
            <a:r>
              <a:rPr lang="en-US" dirty="0" err="1" smtClean="0"/>
              <a:t>buildpacks</a:t>
            </a:r>
            <a:r>
              <a:rPr lang="en-US" dirty="0" smtClean="0"/>
              <a:t> </a:t>
            </a:r>
            <a:r>
              <a:rPr lang="en-US" dirty="0"/>
              <a:t>to build the droplet. The Task uses the instructions in the </a:t>
            </a:r>
            <a:r>
              <a:rPr lang="en-US" dirty="0" err="1"/>
              <a:t>buildpack</a:t>
            </a:r>
            <a:r>
              <a:rPr lang="en-US" dirty="0"/>
              <a:t> to stage the application.</a:t>
            </a:r>
          </a:p>
          <a:p>
            <a:endParaRPr lang="en-US" dirty="0"/>
          </a:p>
          <a:p>
            <a:r>
              <a:rPr lang="en-US" dirty="0"/>
              <a:t>Droplet = (Application + </a:t>
            </a:r>
            <a:r>
              <a:rPr lang="en-US" dirty="0" err="1"/>
              <a:t>Buildpack</a:t>
            </a:r>
            <a:r>
              <a:rPr lang="en-US" dirty="0"/>
              <a:t>)</a:t>
            </a:r>
          </a:p>
          <a:p>
            <a:r>
              <a:rPr lang="en-US" dirty="0" err="1"/>
              <a:t>Buildpack</a:t>
            </a:r>
            <a:r>
              <a:rPr lang="en-US" dirty="0"/>
              <a:t>= (</a:t>
            </a:r>
            <a:r>
              <a:rPr lang="en-US" dirty="0" err="1"/>
              <a:t>Appserver</a:t>
            </a:r>
            <a:r>
              <a:rPr lang="en-US" dirty="0"/>
              <a:t> + Libraries + Runtime) </a:t>
            </a:r>
          </a:p>
          <a:p>
            <a:endParaRPr lang="en-US" dirty="0"/>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err="1" smtClean="0"/>
              <a:t>Buildpacks</a:t>
            </a:r>
            <a:endParaRPr lang="en-US" sz="2800" dirty="0"/>
          </a:p>
        </p:txBody>
      </p:sp>
    </p:spTree>
    <p:extLst>
      <p:ext uri="{BB962C8B-B14F-4D97-AF65-F5344CB8AC3E}">
        <p14:creationId xmlns:p14="http://schemas.microsoft.com/office/powerpoint/2010/main" val="14918230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264" y="1018572"/>
            <a:ext cx="7766612" cy="3539430"/>
          </a:xfrm>
          <a:prstGeom prst="rect">
            <a:avLst/>
          </a:prstGeom>
        </p:spPr>
        <p:txBody>
          <a:bodyPr wrap="square">
            <a:spAutoFit/>
          </a:bodyPr>
          <a:lstStyle/>
          <a:p>
            <a:r>
              <a:rPr lang="en-US" dirty="0"/>
              <a:t>Cloud Foundry is designed to be configured, deployed, managed, scaled, and upgraded on any cloud IaaS provider. Cloud Foundry achieves this by leveraging BOSH, an open source tool for release engineering, deployment, lifecycle management, and distributed systems monitoring.</a:t>
            </a:r>
          </a:p>
          <a:p>
            <a:endParaRPr lang="en-US" dirty="0"/>
          </a:p>
          <a:p>
            <a:r>
              <a:rPr lang="en-US" dirty="0"/>
              <a:t>At a high level, the steps are the same regardless of IaaS:</a:t>
            </a:r>
          </a:p>
          <a:p>
            <a:endParaRPr lang="en-US" dirty="0"/>
          </a:p>
          <a:p>
            <a:pPr>
              <a:buFont typeface="+mj-lt"/>
              <a:buAutoNum type="arabicPeriod"/>
            </a:pPr>
            <a:r>
              <a:rPr lang="en-US" dirty="0"/>
              <a:t>Set up all external dependencies, such as IaaS account, external load balancers, DNS records, and any additional components.</a:t>
            </a:r>
          </a:p>
          <a:p>
            <a:pPr>
              <a:buFont typeface="+mj-lt"/>
              <a:buAutoNum type="arabicPeriod"/>
            </a:pPr>
            <a:endParaRPr lang="en-US" dirty="0"/>
          </a:p>
          <a:p>
            <a:pPr>
              <a:buFont typeface="+mj-lt"/>
              <a:buAutoNum type="arabicPeriod"/>
            </a:pPr>
            <a:r>
              <a:rPr lang="en-US" dirty="0"/>
              <a:t>Create a manifest to deploy a BOSH Director.</a:t>
            </a:r>
            <a:br>
              <a:rPr lang="en-US" dirty="0"/>
            </a:br>
            <a:endParaRPr lang="en-US" dirty="0"/>
          </a:p>
          <a:p>
            <a:pPr>
              <a:buFont typeface="+mj-lt"/>
              <a:buAutoNum type="arabicPeriod"/>
            </a:pPr>
            <a:r>
              <a:rPr lang="en-US" dirty="0"/>
              <a:t>Deploy the BOSH Director.</a:t>
            </a:r>
          </a:p>
          <a:p>
            <a:pPr>
              <a:buFont typeface="+mj-lt"/>
              <a:buAutoNum type="arabicPeriod"/>
            </a:pPr>
            <a:endParaRPr lang="en-US" dirty="0"/>
          </a:p>
          <a:p>
            <a:pPr>
              <a:buFont typeface="+mj-lt"/>
              <a:buAutoNum type="arabicPeriod"/>
            </a:pPr>
            <a:r>
              <a:rPr lang="en-US" dirty="0"/>
              <a:t>Create a manifest to deploy Cloud Foundry.</a:t>
            </a:r>
          </a:p>
          <a:p>
            <a:pPr>
              <a:buFont typeface="+mj-lt"/>
              <a:buAutoNum type="arabicPeriod"/>
            </a:pPr>
            <a:endParaRPr lang="en-US" dirty="0"/>
          </a:p>
          <a:p>
            <a:pPr>
              <a:buFont typeface="+mj-lt"/>
              <a:buAutoNum type="arabicPeriod"/>
            </a:pPr>
            <a:r>
              <a:rPr lang="en-US" dirty="0"/>
              <a:t>Deploy Cloud Foundry.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2111246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pPr marL="285750" indent="-285750">
              <a:buFont typeface="Arial"/>
              <a:buChar char="•"/>
            </a:pPr>
            <a:r>
              <a:rPr lang="en-US" dirty="0"/>
              <a:t>BOSH </a:t>
            </a:r>
            <a:r>
              <a:rPr lang="en-US" dirty="0" smtClean="0"/>
              <a:t>unifies </a:t>
            </a:r>
            <a:r>
              <a:rPr lang="en-US" dirty="0"/>
              <a:t>release engineering, deployment, and lifecycle management of small and large-scale cloud software</a:t>
            </a:r>
            <a:r>
              <a:rPr lang="en-US" dirty="0" smtClean="0"/>
              <a:t>.</a:t>
            </a:r>
          </a:p>
          <a:p>
            <a:pPr marL="285750" indent="-285750">
              <a:buFont typeface="Arial"/>
              <a:buChar char="•"/>
            </a:pPr>
            <a:endParaRPr lang="en-US" dirty="0"/>
          </a:p>
          <a:p>
            <a:pPr marL="285750" indent="-285750">
              <a:buFont typeface="Arial"/>
              <a:buChar char="•"/>
            </a:pPr>
            <a:r>
              <a:rPr lang="en-US" dirty="0" smtClean="0"/>
              <a:t>BOSH </a:t>
            </a:r>
            <a:r>
              <a:rPr lang="en-US" dirty="0"/>
              <a:t>can provision and deploy software over hundreds of VMs. </a:t>
            </a:r>
            <a:endParaRPr lang="en-US" dirty="0" smtClean="0"/>
          </a:p>
          <a:p>
            <a:pPr marL="285750" indent="-285750">
              <a:buFont typeface="Arial"/>
              <a:buChar char="•"/>
            </a:pPr>
            <a:endParaRPr lang="en-US" dirty="0"/>
          </a:p>
          <a:p>
            <a:pPr marL="285750" indent="-285750">
              <a:buFont typeface="Arial"/>
              <a:buChar char="•"/>
            </a:pPr>
            <a:r>
              <a:rPr lang="en-US" dirty="0" smtClean="0"/>
              <a:t>BOSH </a:t>
            </a:r>
            <a:r>
              <a:rPr lang="en-US" dirty="0"/>
              <a:t>performs monitoring, failure recovery, and software updates with zero-to-minimal downtime.</a:t>
            </a:r>
          </a:p>
          <a:p>
            <a:pPr marL="285750" indent="-285750">
              <a:buFont typeface="Arial"/>
              <a:buChar char="•"/>
            </a:pPr>
            <a:endParaRPr lang="en-US" dirty="0"/>
          </a:p>
          <a:p>
            <a:pPr marL="285750" indent="-285750">
              <a:buFont typeface="Arial"/>
              <a:buChar char="•"/>
            </a:pPr>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89" y="649799"/>
            <a:ext cx="7875928" cy="381803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Creating a new VM</a:t>
            </a:r>
            <a:endParaRPr lang="en-US" sz="2800" dirty="0"/>
          </a:p>
        </p:txBody>
      </p:sp>
    </p:spTree>
    <p:extLst>
      <p:ext uri="{BB962C8B-B14F-4D97-AF65-F5344CB8AC3E}">
        <p14:creationId xmlns:p14="http://schemas.microsoft.com/office/powerpoint/2010/main" val="19060934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2462213"/>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a:t>
            </a:r>
            <a:r>
              <a:rPr lang="en-US" smtClean="0"/>
              <a:t>. </a:t>
            </a: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(Auctioneer+ </a:t>
            </a:r>
            <a:r>
              <a:rPr lang="en-US" dirty="0" err="1" smtClean="0"/>
              <a:t>Converger</a:t>
            </a:r>
            <a:r>
              <a:rPr lang="en-US" dirty="0" smtClean="0"/>
              <a:t>)</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p>
        </p:txBody>
      </p:sp>
    </p:spTree>
    <p:extLst>
      <p:ext uri="{BB962C8B-B14F-4D97-AF65-F5344CB8AC3E}">
        <p14:creationId xmlns:p14="http://schemas.microsoft.com/office/powerpoint/2010/main" val="37263139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dirty="0"/>
              <a:t>Orgs, Spaces, </a:t>
            </a:r>
            <a:r>
              <a:rPr lang="en-US" sz="7200" dirty="0" smtClean="0"/>
              <a:t>Roles</a:t>
            </a:r>
            <a:endParaRPr lang="en-US" sz="7200" dirty="0"/>
          </a:p>
        </p:txBody>
      </p:sp>
    </p:spTree>
    <p:extLst>
      <p:ext uri="{BB962C8B-B14F-4D97-AF65-F5344CB8AC3E}">
        <p14:creationId xmlns:p14="http://schemas.microsoft.com/office/powerpoint/2010/main" val="1881531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t>
            </a:r>
            <a:endParaRPr lang="en-US" dirty="0" smtClean="0"/>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2393</Words>
  <Application>Microsoft Macintosh PowerPoint</Application>
  <PresentationFormat>On-screen Show (16:9)</PresentationFormat>
  <Paragraphs>196</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Amit Gandotra</cp:lastModifiedBy>
  <cp:revision>74</cp:revision>
  <dcterms:modified xsi:type="dcterms:W3CDTF">2017-06-01T02:03:22Z</dcterms:modified>
  <cp:category/>
</cp:coreProperties>
</file>