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24"/>
  </p:notesMasterIdLst>
  <p:sldIdLst>
    <p:sldId id="256" r:id="rId2"/>
    <p:sldId id="278" r:id="rId3"/>
    <p:sldId id="281" r:id="rId4"/>
    <p:sldId id="279" r:id="rId5"/>
    <p:sldId id="290" r:id="rId6"/>
    <p:sldId id="291" r:id="rId7"/>
    <p:sldId id="280" r:id="rId8"/>
    <p:sldId id="288" r:id="rId9"/>
    <p:sldId id="282" r:id="rId10"/>
    <p:sldId id="293" r:id="rId11"/>
    <p:sldId id="283" r:id="rId12"/>
    <p:sldId id="294" r:id="rId13"/>
    <p:sldId id="295" r:id="rId14"/>
    <p:sldId id="284" r:id="rId15"/>
    <p:sldId id="298" r:id="rId16"/>
    <p:sldId id="299" r:id="rId17"/>
    <p:sldId id="296" r:id="rId18"/>
    <p:sldId id="297" r:id="rId19"/>
    <p:sldId id="289" r:id="rId20"/>
    <p:sldId id="285" r:id="rId21"/>
    <p:sldId id="292" r:id="rId22"/>
    <p:sldId id="287" r:id="rId23"/>
  </p:sldIdLst>
  <p:sldSz cx="9144000" cy="5143500" type="screen16x9"/>
  <p:notesSz cx="6934200" cy="9220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l Daver" initials="" lastIdx="1" clrIdx="0"/>
  <p:cmAuthor id="1" name="Marcelo Borges" initials="" lastIdx="3" clrIdx="1"/>
  <p:cmAuthor id="2" name="Steven Benario" initials="" lastIdx="1" clrIdx="2"/>
  <p:cmAuthor id="3" name="Rajesh Jain" initials="" lastIdx="2" clrIdx="3"/>
  <p:cmAuthor id="4" name="Vivian Fialho" initials="" lastIdx="2" clrIdx="4"/>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018" autoAdjust="0"/>
  </p:normalViewPr>
  <p:slideViewPr>
    <p:cSldViewPr snapToGrid="0" snapToObjects="1">
      <p:cViewPr varScale="1">
        <p:scale>
          <a:sx n="96" d="100"/>
          <a:sy n="96" d="100"/>
        </p:scale>
        <p:origin x="-1264" y="-112"/>
      </p:cViewPr>
      <p:guideLst>
        <p:guide orient="horz" pos="1620"/>
        <p:guide pos="2880"/>
      </p:guideLst>
    </p:cSldViewPr>
  </p:slideViewPr>
  <p:notesTextViewPr>
    <p:cViewPr>
      <p:scale>
        <a:sx n="100" d="100"/>
        <a:sy n="100" d="100"/>
      </p:scale>
      <p:origin x="0" y="4352"/>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3" idx="2">
    <p:pos x="6000" y="0"/>
    <p:text>CC Bridge might go away, do you want to show it as separate component. 
Do you think it makes sense to put the BBS, Auctioneer and Cells in one box called Diego, refer to the Diego architecture diagram on Github?</p:text>
  </p:cm>
  <p:cm authorId="4" idx="2">
    <p:pos x="6000" y="100"/>
    <p:text>The original slide had this box, but I changed based on a feedback from Derek Beauregard. "We don't actually want to refer to Diego with customers.  This is simply the 1.6 ERS". I agree with him. I think this also something Marcelo will work on as part of the message we want to pass to the customers.</p:text>
  </p:cm>
  <p:cm authorId="1" idx="3">
    <p:pos x="6000" y="200"/>
    <p:text>I personally would like to keep it as simple as possible and maybe aligned to actual VMs of ERS Deployment and not processes. I think we can have a more detail slides with the individual processes. Said that, we could stick with the VMs: Diego Brain,  BBS and Cell. To Vivian's point, we can remove Diego which is more of a code name. I'm trying to send out the shared ERS SME info today. I would also remove CC Bridge per Rajesh's note.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628775" y="692150"/>
            <a:ext cx="3733800" cy="21002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298450" y="2997200"/>
            <a:ext cx="6337300" cy="5842000"/>
          </a:xfrm>
          <a:prstGeom prst="rect">
            <a:avLst/>
          </a:prstGeom>
          <a:noFill/>
          <a:ln>
            <a:noFill/>
          </a:ln>
        </p:spPr>
        <p:txBody>
          <a:bodyPr lIns="91425" tIns="91425" rIns="91425" bIns="91425" anchor="t" anchorCtr="0"/>
          <a:lstStyle>
            <a:lvl1pPr marL="0" marR="0" lvl="0" indent="0" algn="l" rtl="0">
              <a:spcBef>
                <a:spcPts val="1200"/>
              </a:spcBef>
              <a:buClr>
                <a:schemeClr val="dk1"/>
              </a:buClr>
              <a:buFont typeface="Arial"/>
              <a:buNone/>
              <a:defRPr sz="1100" b="0" i="0" u="none" strike="noStrike" cap="none">
                <a:solidFill>
                  <a:schemeClr val="dk1"/>
                </a:solidFill>
                <a:latin typeface="Verdana"/>
                <a:ea typeface="Verdana"/>
                <a:cs typeface="Verdana"/>
                <a:sym typeface="Verdana"/>
              </a:defRPr>
            </a:lvl1pPr>
            <a:lvl2pPr marL="400050" marR="0" lvl="1" indent="-114300" algn="l" rtl="0">
              <a:spcBef>
                <a:spcPts val="600"/>
              </a:spcBef>
              <a:buClr>
                <a:schemeClr val="dk1"/>
              </a:buClr>
              <a:buFont typeface="Noto Sans Symbols"/>
              <a:buChar char="•"/>
              <a:defRPr sz="1100" b="0" i="0" u="none" strike="noStrike" cap="none">
                <a:solidFill>
                  <a:schemeClr val="dk1"/>
                </a:solidFill>
                <a:latin typeface="Verdana"/>
                <a:ea typeface="Verdana"/>
                <a:cs typeface="Verdana"/>
                <a:sym typeface="Verdana"/>
              </a:defRPr>
            </a:lvl2pPr>
            <a:lvl3pPr marL="576263" marR="0" lvl="2" indent="-112712" algn="l" rtl="0">
              <a:spcBef>
                <a:spcPts val="600"/>
              </a:spcBef>
              <a:buClr>
                <a:schemeClr val="dk1"/>
              </a:buClr>
              <a:buFont typeface="Verdana"/>
              <a:buChar char="–"/>
              <a:defRPr sz="1100" b="0" i="0" u="none" strike="noStrike" cap="none">
                <a:solidFill>
                  <a:schemeClr val="dk1"/>
                </a:solidFill>
                <a:latin typeface="Verdana"/>
                <a:ea typeface="Verdana"/>
                <a:cs typeface="Verdana"/>
                <a:sym typeface="Verdana"/>
              </a:defRPr>
            </a:lvl3pPr>
            <a:lvl4pPr marL="801688" marR="0" lvl="3" indent="-109537" algn="l" rtl="0">
              <a:spcBef>
                <a:spcPts val="600"/>
              </a:spcBef>
              <a:buClr>
                <a:schemeClr val="dk1"/>
              </a:buClr>
              <a:buFont typeface="Verdana"/>
              <a:buChar char="▪"/>
              <a:defRPr sz="1100" b="0" i="0" u="none" strike="noStrike" cap="none">
                <a:solidFill>
                  <a:schemeClr val="dk1"/>
                </a:solidFill>
                <a:latin typeface="Verdana"/>
                <a:ea typeface="Verdana"/>
                <a:cs typeface="Verdana"/>
                <a:sym typeface="Verdana"/>
              </a:defRPr>
            </a:lvl4pPr>
            <a:lvl5pPr marL="1027113" marR="0" lvl="4" indent="-157162" algn="l" rtl="0">
              <a:spcBef>
                <a:spcPts val="600"/>
              </a:spcBef>
              <a:buClr>
                <a:schemeClr val="dk1"/>
              </a:buClr>
              <a:buFont typeface="Verdana"/>
              <a:buChar char="—"/>
              <a:defRPr sz="1100" b="0" i="0" u="none" strike="noStrike" cap="none">
                <a:solidFill>
                  <a:schemeClr val="dk1"/>
                </a:solidFill>
                <a:latin typeface="Verdana"/>
                <a:ea typeface="Verdana"/>
                <a:cs typeface="Verdana"/>
                <a:sym typeface="Verdana"/>
              </a:defRPr>
            </a:lvl5pPr>
            <a:lvl6pPr marL="2286000" marR="0" lvl="5" indent="0" algn="l" rtl="0">
              <a:spcBef>
                <a:spcPts val="0"/>
              </a:spcBef>
              <a:defRPr sz="1200" b="0" i="0" u="none" strike="noStrike" cap="none">
                <a:solidFill>
                  <a:schemeClr val="dk1"/>
                </a:solidFill>
                <a:latin typeface="Verdana"/>
                <a:ea typeface="Verdana"/>
                <a:cs typeface="Verdana"/>
                <a:sym typeface="Verdana"/>
              </a:defRPr>
            </a:lvl6pPr>
            <a:lvl7pPr marL="2743200" marR="0" lvl="6" indent="0" algn="l" rtl="0">
              <a:spcBef>
                <a:spcPts val="0"/>
              </a:spcBef>
              <a:defRPr sz="1200" b="0" i="0" u="none" strike="noStrike" cap="none">
                <a:solidFill>
                  <a:schemeClr val="dk1"/>
                </a:solidFill>
                <a:latin typeface="Verdana"/>
                <a:ea typeface="Verdana"/>
                <a:cs typeface="Verdana"/>
                <a:sym typeface="Verdana"/>
              </a:defRPr>
            </a:lvl7pPr>
            <a:lvl8pPr marL="3200400" marR="0" lvl="7" indent="0" algn="l" rtl="0">
              <a:spcBef>
                <a:spcPts val="0"/>
              </a:spcBef>
              <a:defRPr sz="1200" b="0" i="0" u="none" strike="noStrike" cap="none">
                <a:solidFill>
                  <a:schemeClr val="dk1"/>
                </a:solidFill>
                <a:latin typeface="Verdana"/>
                <a:ea typeface="Verdana"/>
                <a:cs typeface="Verdana"/>
                <a:sym typeface="Verdana"/>
              </a:defRPr>
            </a:lvl8pPr>
            <a:lvl9pPr marL="3657600" marR="0" lvl="8" indent="0" algn="l" rtl="0">
              <a:spcBef>
                <a:spcPts val="0"/>
              </a:spcBef>
              <a:defRPr sz="1200" b="0" i="0" u="none" strike="noStrike" cap="none">
                <a:solidFill>
                  <a:schemeClr val="dk1"/>
                </a:solidFill>
                <a:latin typeface="Verdana"/>
                <a:ea typeface="Verdana"/>
                <a:cs typeface="Verdana"/>
                <a:sym typeface="Verdana"/>
              </a:defRPr>
            </a:lvl9pPr>
          </a:lstStyle>
          <a:p>
            <a:endParaRPr/>
          </a:p>
        </p:txBody>
      </p:sp>
      <p:sp>
        <p:nvSpPr>
          <p:cNvPr id="5" name="Shape 5"/>
          <p:cNvSpPr txBox="1"/>
          <p:nvPr/>
        </p:nvSpPr>
        <p:spPr>
          <a:xfrm>
            <a:off x="3313853" y="8953500"/>
            <a:ext cx="360996" cy="21544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Verdana"/>
              <a:buNone/>
            </a:pPr>
            <a:fld id="{00000000-1234-1234-1234-123412341234}" type="slidenum">
              <a:rPr lang="en-US" sz="800" b="0" i="0" u="none" strike="noStrike" cap="none">
                <a:solidFill>
                  <a:schemeClr val="dk1"/>
                </a:solidFill>
                <a:latin typeface="Verdana"/>
                <a:ea typeface="Verdana"/>
                <a:cs typeface="Verdana"/>
                <a:sym typeface="Verdana"/>
              </a:rPr>
              <a:t>‹#›</a:t>
            </a:fld>
            <a:endParaRPr lang="en-US" sz="800" b="0" i="0" u="none" strike="noStrike" cap="none">
              <a:solidFill>
                <a:schemeClr val="dk1"/>
              </a:solidFill>
              <a:latin typeface="Verdana"/>
              <a:ea typeface="Verdana"/>
              <a:cs typeface="Verdana"/>
              <a:sym typeface="Verdana"/>
            </a:endParaRPr>
          </a:p>
        </p:txBody>
      </p:sp>
      <p:sp>
        <p:nvSpPr>
          <p:cNvPr id="6" name="Shape 6"/>
          <p:cNvSpPr txBox="1"/>
          <p:nvPr/>
        </p:nvSpPr>
        <p:spPr>
          <a:xfrm>
            <a:off x="298450" y="174625"/>
            <a:ext cx="6337300" cy="369332"/>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1400" b="0" i="0" u="none" strike="noStrike" cap="none">
                <a:solidFill>
                  <a:schemeClr val="dk1"/>
                </a:solidFill>
                <a:latin typeface="Verdana"/>
                <a:ea typeface="Verdana"/>
                <a:cs typeface="Verdana"/>
                <a:sym typeface="Verdana"/>
              </a:rPr>
              <a:t>TITLE</a:t>
            </a:r>
          </a:p>
          <a:p>
            <a:pPr marL="0" marR="0" lvl="0" indent="0" algn="ctr" rtl="0">
              <a:spcBef>
                <a:spcPts val="0"/>
              </a:spcBef>
              <a:buSzPct val="25000"/>
              <a:buNone/>
            </a:pPr>
            <a:r>
              <a:rPr lang="en-US" sz="1000" b="0" i="0" u="none" strike="noStrike" cap="none">
                <a:solidFill>
                  <a:schemeClr val="dk1"/>
                </a:solidFill>
                <a:latin typeface="Verdana"/>
                <a:ea typeface="Verdana"/>
                <a:cs typeface="Verdana"/>
                <a:sym typeface="Verdana"/>
              </a:rPr>
              <a:t>Month Year</a:t>
            </a:r>
          </a:p>
        </p:txBody>
      </p:sp>
    </p:spTree>
    <p:extLst>
      <p:ext uri="{BB962C8B-B14F-4D97-AF65-F5344CB8AC3E}">
        <p14:creationId xmlns:p14="http://schemas.microsoft.com/office/powerpoint/2010/main" val="315149884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628775" y="692150"/>
            <a:ext cx="3733800" cy="210026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298450" y="2997200"/>
            <a:ext cx="6337300" cy="5842000"/>
          </a:xfrm>
          <a:prstGeom prst="rect">
            <a:avLst/>
          </a:prstGeom>
          <a:noFill/>
          <a:ln>
            <a:noFill/>
          </a:ln>
        </p:spPr>
        <p:txBody>
          <a:bodyPr lIns="0" tIns="0" rIns="0" bIns="0" anchor="t" anchorCtr="0">
            <a:noAutofit/>
          </a:bodyPr>
          <a:lstStyle/>
          <a:p>
            <a:pPr marL="0" marR="0" lvl="0" indent="0" algn="l" rtl="0">
              <a:spcBef>
                <a:spcPts val="0"/>
              </a:spcBef>
              <a:buClr>
                <a:schemeClr val="dk1"/>
              </a:buClr>
              <a:buSzPct val="25000"/>
              <a:buFont typeface="Arial"/>
              <a:buNone/>
            </a:pPr>
            <a:r>
              <a:rPr lang="en-US" sz="1100" b="0" i="0" u="none" strike="noStrike" cap="none">
                <a:solidFill>
                  <a:schemeClr val="dk1"/>
                </a:solidFill>
                <a:latin typeface="Verdana"/>
                <a:ea typeface="Verdana"/>
                <a:cs typeface="Verdana"/>
                <a:sym typeface="Verdana"/>
              </a:rPr>
              <a:t>You should never give this presentation to folks who have not seen a basic CF demo. You want to use the push of an app, with a service binding (i.e. spring-music) as the backstory for this deck.</a:t>
            </a:r>
          </a:p>
          <a:p>
            <a:pPr marL="0" marR="0" lvl="0" indent="0" algn="l" rtl="0">
              <a:spcBef>
                <a:spcPts val="1200"/>
              </a:spcBef>
              <a:buClr>
                <a:schemeClr val="dk1"/>
              </a:buClr>
              <a:buSzPct val="25000"/>
              <a:buFont typeface="Arial"/>
              <a:buNone/>
            </a:pPr>
            <a:endParaRPr sz="1100" b="0" i="0" u="none" strike="noStrike" cap="none">
              <a:solidFill>
                <a:schemeClr val="dk1"/>
              </a:solidFill>
              <a:latin typeface="Verdana"/>
              <a:ea typeface="Verdana"/>
              <a:cs typeface="Verdana"/>
              <a:sym typeface="Verdana"/>
            </a:endParaRPr>
          </a:p>
          <a:p>
            <a:pPr marL="0" marR="0" lvl="0" indent="0" algn="l" rtl="0">
              <a:spcBef>
                <a:spcPts val="1200"/>
              </a:spcBef>
              <a:buClr>
                <a:schemeClr val="dk1"/>
              </a:buClr>
              <a:buSzPct val="25000"/>
              <a:buFont typeface="Arial"/>
              <a:buNone/>
            </a:pPr>
            <a:r>
              <a:rPr lang="en-US" sz="1100" b="0" i="0" u="none" strike="noStrike" cap="none">
                <a:solidFill>
                  <a:schemeClr val="dk1"/>
                </a:solidFill>
                <a:latin typeface="Verdana"/>
                <a:ea typeface="Verdana"/>
                <a:cs typeface="Verdana"/>
                <a:sym typeface="Verdana"/>
              </a:rPr>
              <a:t>The story line for this deck is:</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you’ve seen us deploy and scale and app; we want to show you how it’s done.</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This deck is intended to instill confidence in our customers, that they can trust their application to our platform. Cloud foundry is implemented with well understood patterns for distributed, web-based computing that result in extreme scalability and resilience. We know cloud and distributed systems.</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We have two main layers:</a:t>
            </a:r>
          </a:p>
          <a:p>
            <a:pPr marL="571500" marR="0" lvl="1" indent="-177800" algn="l" rtl="0">
              <a:spcBef>
                <a:spcPts val="600"/>
              </a:spcBef>
              <a:buClr>
                <a:schemeClr val="dk1"/>
              </a:buClr>
              <a:buSzPct val="100000"/>
              <a:buFont typeface="Noto Sans Symbols"/>
              <a:buChar char="•"/>
            </a:pPr>
            <a:r>
              <a:rPr lang="en-US" sz="1100" b="0" i="0" u="none" strike="noStrike" cap="none">
                <a:solidFill>
                  <a:schemeClr val="dk1"/>
                </a:solidFill>
                <a:latin typeface="Verdana"/>
                <a:ea typeface="Verdana"/>
                <a:cs typeface="Verdana"/>
                <a:sym typeface="Verdana"/>
              </a:rPr>
              <a:t>The part that runs your apps (the elastic runtime)</a:t>
            </a:r>
          </a:p>
          <a:p>
            <a:pPr marL="571500" marR="0" lvl="1" indent="-177800" algn="l" rtl="0">
              <a:spcBef>
                <a:spcPts val="600"/>
              </a:spcBef>
              <a:buClr>
                <a:schemeClr val="dk1"/>
              </a:buClr>
              <a:buSzPct val="100000"/>
              <a:buFont typeface="Noto Sans Symbols"/>
              <a:buChar char="•"/>
            </a:pPr>
            <a:r>
              <a:rPr lang="en-US" sz="1100" b="0" i="0" u="none" strike="noStrike" cap="none">
                <a:solidFill>
                  <a:schemeClr val="dk1"/>
                </a:solidFill>
                <a:latin typeface="Verdana"/>
                <a:ea typeface="Verdana"/>
                <a:cs typeface="Verdana"/>
                <a:sym typeface="Verdana"/>
              </a:rPr>
              <a:t>And a whole ‘nother, kickass system, BOSH, that manages the elastic runtime and services</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Let’s see how the elastic runtime deploys your app, supports service bindings and scales your app.</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Let’s then see how BOSH deploys clusters, such as the elastic runtime, and services.</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BUT that’s not all! Now show that the platform does SO much more than just deploy apps or clusters. → The four levels of HA.</a:t>
            </a:r>
          </a:p>
          <a:p>
            <a:pPr marL="571500" marR="0" lvl="1" indent="-177800" algn="l" rtl="0">
              <a:spcBef>
                <a:spcPts val="600"/>
              </a:spcBef>
              <a:buClr>
                <a:schemeClr val="dk1"/>
              </a:buClr>
              <a:buSzPct val="100000"/>
              <a:buFont typeface="Noto Sans Symbols"/>
              <a:buChar char="•"/>
            </a:pPr>
            <a:r>
              <a:rPr lang="en-US" sz="1100" b="0" i="0" u="none" strike="noStrike" cap="none">
                <a:solidFill>
                  <a:schemeClr val="dk1"/>
                </a:solidFill>
                <a:latin typeface="Verdana"/>
                <a:ea typeface="Verdana"/>
                <a:cs typeface="Verdana"/>
                <a:sym typeface="Verdana"/>
              </a:rPr>
              <a:t>Point out similarity of patterns between the ERS and BOSH. These are some of the patterns for distributed systems. This instills confidence.</a:t>
            </a:r>
          </a:p>
          <a:p>
            <a:pPr marL="171450" marR="0" lvl="0" indent="-171450" algn="l" rtl="0">
              <a:spcBef>
                <a:spcPts val="1200"/>
              </a:spcBef>
              <a:buClr>
                <a:schemeClr val="dk1"/>
              </a:buClr>
              <a:buSzPct val="100000"/>
              <a:buFont typeface="Arial"/>
              <a:buNone/>
            </a:pPr>
            <a:endParaRPr sz="1100" b="0" i="0" u="none" strike="noStrike" cap="none">
              <a:solidFill>
                <a:schemeClr val="dk1"/>
              </a:solidFill>
              <a:latin typeface="Verdana"/>
              <a:ea typeface="Verdana"/>
              <a:cs typeface="Verdana"/>
              <a:sym typeface="Verdan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31368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The router routes incoming traffic to the appropriate component, either a Cloud Controller component or a hosted application running on a Diego Cell.</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The OAuth2 server (the UAA) and Login Server work together to provide identity management.</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The Cloud Controller (CC) directs the deployment of applications. To push an app to Cloud Foundry, you target the Cloud Controller. The Cloud Controller then directs the Diego Brain through the CC-Bridge to coordinate individual Diego cells to stage and run applications.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err="1" smtClean="0"/>
              <a:t>nsync</a:t>
            </a:r>
            <a:r>
              <a:rPr lang="en-US" dirty="0" smtClean="0"/>
              <a:t> receives a message from the Cloud Controller when the user scales an app. It writes the number of instances into a </a:t>
            </a:r>
            <a:r>
              <a:rPr lang="en-US" dirty="0" err="1" smtClean="0"/>
              <a:t>DesiredLRP</a:t>
            </a:r>
            <a:r>
              <a:rPr lang="en-US" dirty="0" smtClean="0"/>
              <a:t> structure in the Diego BBS database.</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BBS uses its convergence process to monitor the </a:t>
            </a:r>
            <a:r>
              <a:rPr lang="en-US" dirty="0" err="1" smtClean="0"/>
              <a:t>DesiredLRP</a:t>
            </a:r>
            <a:r>
              <a:rPr lang="en-US" dirty="0" smtClean="0"/>
              <a:t> and </a:t>
            </a:r>
            <a:r>
              <a:rPr lang="en-US" dirty="0" err="1" smtClean="0"/>
              <a:t>ActualLRP</a:t>
            </a:r>
            <a:r>
              <a:rPr lang="en-US" dirty="0" smtClean="0"/>
              <a:t> values. It launches or kills application instances as appropriate to ensure the </a:t>
            </a:r>
            <a:r>
              <a:rPr lang="en-US" dirty="0" err="1" smtClean="0"/>
              <a:t>ActualLRP</a:t>
            </a:r>
            <a:r>
              <a:rPr lang="en-US" dirty="0" smtClean="0"/>
              <a:t> count matches the </a:t>
            </a:r>
            <a:r>
              <a:rPr lang="en-US" dirty="0" err="1" smtClean="0"/>
              <a:t>DesiredLRP</a:t>
            </a:r>
            <a:r>
              <a:rPr lang="en-US" dirty="0" smtClean="0"/>
              <a:t> count.</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Cell Rep monitors the containers and provides the </a:t>
            </a:r>
            <a:r>
              <a:rPr lang="en-US" dirty="0" err="1" smtClean="0"/>
              <a:t>ActualLRP</a:t>
            </a:r>
            <a:r>
              <a:rPr lang="en-US" dirty="0" smtClean="0"/>
              <a:t> value.</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The </a:t>
            </a:r>
            <a:r>
              <a:rPr lang="en-US" dirty="0" err="1" smtClean="0"/>
              <a:t>blobstore</a:t>
            </a:r>
            <a:r>
              <a:rPr lang="en-US" dirty="0" smtClean="0"/>
              <a:t> is a repository for large binary files, which </a:t>
            </a:r>
            <a:r>
              <a:rPr lang="en-US" dirty="0" err="1" smtClean="0"/>
              <a:t>Github</a:t>
            </a:r>
            <a:r>
              <a:rPr lang="en-US" dirty="0" smtClean="0"/>
              <a:t> cannot easily manage because </a:t>
            </a:r>
            <a:r>
              <a:rPr lang="en-US" dirty="0" err="1" smtClean="0"/>
              <a:t>Github</a:t>
            </a:r>
            <a:r>
              <a:rPr lang="en-US" dirty="0" smtClean="0"/>
              <a:t> is designed for code. </a:t>
            </a:r>
            <a:r>
              <a:rPr lang="en-US" dirty="0" err="1" smtClean="0"/>
              <a:t>Blobstore</a:t>
            </a:r>
            <a:r>
              <a:rPr lang="en-US" dirty="0" smtClean="0"/>
              <a:t> binaries include:</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Application code packages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err="1" smtClean="0"/>
              <a:t>Buildpacks</a:t>
            </a: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Droplets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Diego Cell</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Each application VM has a Diego Cell that executes application start and stop actions locally, manages the VM’s containers, and reports app status and other data to the BBS and </a:t>
            </a:r>
            <a:r>
              <a:rPr lang="en-US" dirty="0" err="1" smtClean="0"/>
              <a:t>Loggregator</a:t>
            </a:r>
            <a:r>
              <a:rPr lang="en-US" dirty="0" smtClean="0"/>
              <a:t>.</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Service Brokers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Applications typically depend on services such as databases or third-party </a:t>
            </a:r>
            <a:r>
              <a:rPr lang="en-US" dirty="0" err="1" smtClean="0"/>
              <a:t>SaaS</a:t>
            </a:r>
            <a:r>
              <a:rPr lang="en-US" dirty="0" smtClean="0"/>
              <a:t> providers. When a developer provisions and binds a service to an application, the service broker for that service is responsible for providing the service instance.</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Messaging</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Consul and BBS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A Consul server stores longer-lived control data, such as component IP addresses and distributed locks that prevent components from duplicating actions.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Diego’s Bulletin Board System (BBS) stores more frequently updated and disposable data such as cell and application status, unallocated work, and heartbeat messages. The BBS stores data in MySQL</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Metrics and Logging</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err="1" smtClean="0"/>
              <a:t>Loggregator</a:t>
            </a: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The </a:t>
            </a:r>
            <a:r>
              <a:rPr lang="en-US" dirty="0" err="1" smtClean="0"/>
              <a:t>Loggregator</a:t>
            </a:r>
            <a:r>
              <a:rPr lang="en-US" dirty="0" smtClean="0"/>
              <a:t> (log aggregator) system streams application logs to developers.</a:t>
            </a:r>
          </a:p>
        </p:txBody>
      </p:sp>
    </p:spTree>
    <p:extLst>
      <p:ext uri="{BB962C8B-B14F-4D97-AF65-F5344CB8AC3E}">
        <p14:creationId xmlns:p14="http://schemas.microsoft.com/office/powerpoint/2010/main" val="1065534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command line, the developer enters the directory containing her application and uses the Cloud Foundry Command Line Interface (</a:t>
            </a:r>
            <a:r>
              <a:rPr lang="en-US" dirty="0" err="1" smtClean="0"/>
              <a:t>cf</a:t>
            </a:r>
            <a:r>
              <a:rPr lang="en-US" dirty="0" smtClean="0"/>
              <a:t> CLI) to issue a push command.</a:t>
            </a:r>
          </a:p>
          <a:p>
            <a:r>
              <a:rPr lang="en-US" dirty="0" smtClean="0"/>
              <a:t>The </a:t>
            </a:r>
            <a:r>
              <a:rPr lang="en-US" dirty="0" err="1" smtClean="0"/>
              <a:t>cf</a:t>
            </a:r>
            <a:r>
              <a:rPr lang="en-US" dirty="0" smtClean="0"/>
              <a:t> CLI tells the Cloud Controller to create a record for the application.</a:t>
            </a:r>
          </a:p>
          <a:p>
            <a:r>
              <a:rPr lang="en-US" dirty="0" smtClean="0"/>
              <a:t>The Cloud Controller stores the application metadata. Application metadata can include the app name, number of instances the user specified, and the </a:t>
            </a:r>
            <a:r>
              <a:rPr lang="en-US" dirty="0" err="1" smtClean="0"/>
              <a:t>buildpack</a:t>
            </a:r>
            <a:r>
              <a:rPr lang="en-US" dirty="0" smtClean="0"/>
              <a:t>, and other information about the application.</a:t>
            </a:r>
          </a:p>
          <a:p>
            <a:r>
              <a:rPr lang="en-US" dirty="0" smtClean="0"/>
              <a:t>Before uploading all the application files, the </a:t>
            </a:r>
            <a:r>
              <a:rPr lang="en-US" dirty="0" err="1" smtClean="0"/>
              <a:t>cf</a:t>
            </a:r>
            <a:r>
              <a:rPr lang="en-US" dirty="0" smtClean="0"/>
              <a:t> CLI issues a resource match request to the Cloud Controller to determine if any of the application files already exist in the resource cache. When the application files are uploaded, the </a:t>
            </a:r>
            <a:r>
              <a:rPr lang="en-US" dirty="0" err="1" smtClean="0"/>
              <a:t>cf</a:t>
            </a:r>
            <a:r>
              <a:rPr lang="en-US" dirty="0" smtClean="0"/>
              <a:t> CLI omits files that exist in the resource cache by supplying the result of the resource match request. The uploaded application files are combined with the files from the resource cache to create the application package.</a:t>
            </a:r>
          </a:p>
          <a:p>
            <a:r>
              <a:rPr lang="en-US" dirty="0" smtClean="0"/>
              <a:t>The Cloud Controller stores the application package in the </a:t>
            </a:r>
            <a:r>
              <a:rPr lang="en-US" dirty="0" err="1" smtClean="0"/>
              <a:t>blobstore</a:t>
            </a:r>
            <a:r>
              <a:rPr lang="en-US" dirty="0" smtClean="0"/>
              <a:t>.</a:t>
            </a:r>
          </a:p>
          <a:p>
            <a:r>
              <a:rPr lang="en-US" dirty="0" smtClean="0"/>
              <a:t>The </a:t>
            </a:r>
            <a:r>
              <a:rPr lang="en-US" dirty="0" err="1" smtClean="0"/>
              <a:t>cf</a:t>
            </a:r>
            <a:r>
              <a:rPr lang="en-US" dirty="0" smtClean="0"/>
              <a:t> CLI issues an app start command.</a:t>
            </a:r>
          </a:p>
          <a:p>
            <a:r>
              <a:rPr lang="en-US" dirty="0" smtClean="0"/>
              <a:t>The Cloud Controller issues a staging request to Diego, which then schedules a Cell to run the staging Task. The Task downloads </a:t>
            </a:r>
            <a:r>
              <a:rPr lang="en-US" dirty="0" err="1" smtClean="0"/>
              <a:t>buildpacks</a:t>
            </a:r>
            <a:r>
              <a:rPr lang="en-US" dirty="0" smtClean="0"/>
              <a:t> and if present, the app’s </a:t>
            </a:r>
            <a:r>
              <a:rPr lang="en-US" dirty="0" err="1" smtClean="0"/>
              <a:t>buildpack</a:t>
            </a:r>
            <a:r>
              <a:rPr lang="en-US" dirty="0" smtClean="0"/>
              <a:t> cache. It then uses the </a:t>
            </a:r>
            <a:r>
              <a:rPr lang="en-US" dirty="0" err="1" smtClean="0"/>
              <a:t>buildpack</a:t>
            </a:r>
            <a:r>
              <a:rPr lang="en-US" dirty="0" smtClean="0"/>
              <a:t> that is detected automatically or specified with the -b flag to build the droplet. The Task uses the instructions in the </a:t>
            </a:r>
            <a:r>
              <a:rPr lang="en-US" dirty="0" err="1" smtClean="0"/>
              <a:t>buildpack</a:t>
            </a:r>
            <a:r>
              <a:rPr lang="en-US" dirty="0" smtClean="0"/>
              <a:t> to stage the application.</a:t>
            </a:r>
          </a:p>
          <a:p>
            <a:r>
              <a:rPr lang="en-US" dirty="0" smtClean="0"/>
              <a:t>The Diego Cell streams the output of the staging process so the developer can troubleshoot application staging problems.</a:t>
            </a:r>
          </a:p>
          <a:p>
            <a:r>
              <a:rPr lang="en-US" dirty="0" smtClean="0"/>
              <a:t>The Task packages the resulting staged application into a </a:t>
            </a:r>
            <a:r>
              <a:rPr lang="en-US" dirty="0" err="1" smtClean="0"/>
              <a:t>tarball</a:t>
            </a:r>
            <a:r>
              <a:rPr lang="en-US" dirty="0" smtClean="0"/>
              <a:t> called a “droplet” and the Diego Cell stores it in the </a:t>
            </a:r>
            <a:r>
              <a:rPr lang="en-US" dirty="0" err="1" smtClean="0"/>
              <a:t>blobstore</a:t>
            </a:r>
            <a:r>
              <a:rPr lang="en-US" dirty="0" smtClean="0"/>
              <a:t>. The Task also uploads the </a:t>
            </a:r>
            <a:r>
              <a:rPr lang="en-US" dirty="0" err="1" smtClean="0"/>
              <a:t>buildpack</a:t>
            </a:r>
            <a:r>
              <a:rPr lang="en-US" dirty="0" smtClean="0"/>
              <a:t> cache to the </a:t>
            </a:r>
            <a:r>
              <a:rPr lang="en-US" dirty="0" err="1" smtClean="0"/>
              <a:t>blobstore</a:t>
            </a:r>
            <a:r>
              <a:rPr lang="en-US" dirty="0" smtClean="0"/>
              <a:t> for use the next time the application is staged.</a:t>
            </a:r>
          </a:p>
          <a:p>
            <a:r>
              <a:rPr lang="en-US" dirty="0" smtClean="0"/>
              <a:t>The Diego Bulletin Board System reports to the Cloud Controller that staging is complete. Staging must complete within 15 minutes or the staging is considered failed. Apps are given a minimum of 1GB memory to stage, even if the requested running memory is smaller.</a:t>
            </a:r>
          </a:p>
          <a:p>
            <a:r>
              <a:rPr lang="en-US" dirty="0" smtClean="0"/>
              <a:t>Diego schedules the application as a Long Running Process on one or more Diego Cells.</a:t>
            </a:r>
          </a:p>
          <a:p>
            <a:r>
              <a:rPr lang="en-US" dirty="0" smtClean="0"/>
              <a:t>The Diego Cells report the status of the application to the Cloud Controller.</a:t>
            </a:r>
            <a:endParaRPr lang="en-US" dirty="0"/>
          </a:p>
        </p:txBody>
      </p:sp>
    </p:spTree>
    <p:extLst>
      <p:ext uri="{BB962C8B-B14F-4D97-AF65-F5344CB8AC3E}">
        <p14:creationId xmlns:p14="http://schemas.microsoft.com/office/powerpoint/2010/main" val="99903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Command Line Interface (CLI) is the primary operator interface to BOSH</a:t>
            </a:r>
          </a:p>
          <a:p>
            <a:endParaRPr lang="en-US" dirty="0" smtClean="0"/>
          </a:p>
          <a:p>
            <a:r>
              <a:rPr lang="en-US" dirty="0" smtClean="0"/>
              <a:t>Director</a:t>
            </a:r>
          </a:p>
          <a:p>
            <a:r>
              <a:rPr lang="en-US" dirty="0" smtClean="0"/>
              <a:t>The Director is the core orchestrating component in BOSH. The Director controls VM creation and deployment, as well as other software and service lifecycle events.</a:t>
            </a:r>
          </a:p>
          <a:p>
            <a:r>
              <a:rPr lang="en-US" dirty="0" smtClean="0"/>
              <a:t>The Director creates actionable tasks:</a:t>
            </a:r>
          </a:p>
          <a:p>
            <a:r>
              <a:rPr lang="en-US" dirty="0" smtClean="0"/>
              <a:t>By translating commands sent by an operator through the CLI</a:t>
            </a:r>
          </a:p>
          <a:p>
            <a:r>
              <a:rPr lang="en-US" dirty="0" smtClean="0"/>
              <a:t>From scheduled processes like backups or snapshots</a:t>
            </a:r>
          </a:p>
          <a:p>
            <a:r>
              <a:rPr lang="en-US" dirty="0" smtClean="0"/>
              <a:t>If needed to reconcile the expected state with the actual state of a VM</a:t>
            </a:r>
          </a:p>
          <a:p>
            <a:r>
              <a:rPr lang="en-US" dirty="0" smtClean="0"/>
              <a:t>Once created, the Director adds these tasks to the Task Queue. Worker processes take tasks from the Task Queue and act on them.</a:t>
            </a:r>
          </a:p>
          <a:p>
            <a:endParaRPr lang="en-US" dirty="0" smtClean="0"/>
          </a:p>
          <a:p>
            <a:r>
              <a:rPr lang="en-US" dirty="0" smtClean="0"/>
              <a:t>Task Queue</a:t>
            </a:r>
          </a:p>
          <a:p>
            <a:r>
              <a:rPr lang="en-US" dirty="0" smtClean="0"/>
              <a:t>An asynchronous queue used by the Director and Workers to manage tasks. The Task Queue resides in the Database.</a:t>
            </a:r>
          </a:p>
          <a:p>
            <a:endParaRPr lang="en-US" dirty="0" smtClean="0"/>
          </a:p>
          <a:p>
            <a:r>
              <a:rPr lang="en-US" dirty="0" smtClean="0"/>
              <a:t>Workers</a:t>
            </a:r>
          </a:p>
          <a:p>
            <a:r>
              <a:rPr lang="en-US" dirty="0" smtClean="0"/>
              <a:t>Director workers take tasks from the Task Queue and act on them.</a:t>
            </a:r>
          </a:p>
          <a:p>
            <a:endParaRPr lang="en-US" dirty="0" smtClean="0"/>
          </a:p>
          <a:p>
            <a:r>
              <a:rPr lang="en-US" dirty="0" smtClean="0"/>
              <a:t>Cloud Provider Interface (CPI)</a:t>
            </a:r>
          </a:p>
          <a:p>
            <a:r>
              <a:rPr lang="en-US" dirty="0" smtClean="0"/>
              <a:t>A Cloud Provider Interface (CPI) is an API that the Director uses to interact with an </a:t>
            </a:r>
            <a:r>
              <a:rPr lang="en-US" dirty="0" err="1" smtClean="0"/>
              <a:t>IaaS</a:t>
            </a:r>
            <a:r>
              <a:rPr lang="en-US" dirty="0" smtClean="0"/>
              <a:t> to create and manage </a:t>
            </a:r>
            <a:r>
              <a:rPr lang="en-US" dirty="0" err="1" smtClean="0"/>
              <a:t>stemcells</a:t>
            </a:r>
            <a:r>
              <a:rPr lang="en-US" dirty="0" smtClean="0"/>
              <a:t>, VMs, and disks. A CPI abstracts infrastructure differences from the rest of BOSH.</a:t>
            </a:r>
          </a:p>
          <a:p>
            <a:endParaRPr lang="en-US" dirty="0" smtClean="0"/>
          </a:p>
          <a:p>
            <a:r>
              <a:rPr lang="en-US" dirty="0" smtClean="0"/>
              <a:t>Health Monitor</a:t>
            </a:r>
          </a:p>
          <a:p>
            <a:r>
              <a:rPr lang="en-US" dirty="0" smtClean="0"/>
              <a:t>The Health Monitor uses status and lifecycle events received from Agents to monitor the health of VMs. If the Health Monitor detects a problem with a VM, it can send an alert through notification plugins, or trigger the </a:t>
            </a:r>
            <a:r>
              <a:rPr lang="en-US" dirty="0" err="1" smtClean="0"/>
              <a:t>Resurrector</a:t>
            </a:r>
            <a:r>
              <a:rPr lang="en-US" dirty="0" smtClean="0"/>
              <a:t>.</a:t>
            </a:r>
          </a:p>
          <a:p>
            <a:endParaRPr lang="en-US" dirty="0" smtClean="0"/>
          </a:p>
          <a:p>
            <a:r>
              <a:rPr lang="en-US" dirty="0" err="1" smtClean="0"/>
              <a:t>Resurrector</a:t>
            </a:r>
            <a:endParaRPr lang="en-US" dirty="0" smtClean="0"/>
          </a:p>
          <a:p>
            <a:r>
              <a:rPr lang="en-US" dirty="0" smtClean="0"/>
              <a:t>If enabled, the </a:t>
            </a:r>
            <a:r>
              <a:rPr lang="en-US" dirty="0" err="1" smtClean="0"/>
              <a:t>Resurrector</a:t>
            </a:r>
            <a:r>
              <a:rPr lang="en-US" dirty="0" smtClean="0"/>
              <a:t> plugin automatically recreates VMs identified by the Health Monitor as missing or unresponsive. It uses same Director API that CLI uses.</a:t>
            </a:r>
          </a:p>
          <a:p>
            <a:endParaRPr lang="en-US" dirty="0" smtClean="0"/>
          </a:p>
          <a:p>
            <a:r>
              <a:rPr lang="en-US" dirty="0" smtClean="0"/>
              <a:t>DNS Server</a:t>
            </a:r>
          </a:p>
          <a:p>
            <a:r>
              <a:rPr lang="en-US" dirty="0" smtClean="0"/>
              <a:t>BOSH uses </a:t>
            </a:r>
            <a:r>
              <a:rPr lang="en-US" dirty="0" err="1" smtClean="0"/>
              <a:t>PowerDNS</a:t>
            </a:r>
            <a:r>
              <a:rPr lang="en-US" dirty="0" smtClean="0"/>
              <a:t> to provide DNS resolution between the VMs in a deployment.</a:t>
            </a:r>
          </a:p>
          <a:p>
            <a:endParaRPr lang="en-US" dirty="0" smtClean="0"/>
          </a:p>
          <a:p>
            <a:r>
              <a:rPr lang="en-US" dirty="0" smtClean="0"/>
              <a:t>Components used to store Director’s persistent data</a:t>
            </a:r>
          </a:p>
          <a:p>
            <a:r>
              <a:rPr lang="en-US" dirty="0" smtClean="0"/>
              <a:t>Database</a:t>
            </a:r>
          </a:p>
          <a:p>
            <a:r>
              <a:rPr lang="en-US" dirty="0" smtClean="0"/>
              <a:t>The Director uses a </a:t>
            </a:r>
            <a:r>
              <a:rPr lang="en-US" dirty="0" err="1" smtClean="0"/>
              <a:t>Postgres</a:t>
            </a:r>
            <a:r>
              <a:rPr lang="en-US" dirty="0" smtClean="0"/>
              <a:t> database to store information about the desired state of a deployment. This includes information about </a:t>
            </a:r>
            <a:r>
              <a:rPr lang="en-US" dirty="0" err="1" smtClean="0"/>
              <a:t>stemcells</a:t>
            </a:r>
            <a:r>
              <a:rPr lang="en-US" dirty="0" smtClean="0"/>
              <a:t>, releases, and deployments.</a:t>
            </a:r>
          </a:p>
          <a:p>
            <a:r>
              <a:rPr lang="en-US" dirty="0" err="1" smtClean="0"/>
              <a:t>Blobstore</a:t>
            </a:r>
            <a:endParaRPr lang="en-US" dirty="0" smtClean="0"/>
          </a:p>
          <a:p>
            <a:r>
              <a:rPr lang="en-US" dirty="0" smtClean="0"/>
              <a:t>The </a:t>
            </a:r>
            <a:r>
              <a:rPr lang="en-US" dirty="0" err="1" smtClean="0"/>
              <a:t>Blobstore</a:t>
            </a:r>
            <a:r>
              <a:rPr lang="en-US" dirty="0" smtClean="0"/>
              <a:t> stores the source forms of releases and the compiled images of releases. An operator uploads a release using the CLI, and the Director inserts the release into the </a:t>
            </a:r>
            <a:r>
              <a:rPr lang="en-US" dirty="0" err="1" smtClean="0"/>
              <a:t>Blobstore</a:t>
            </a:r>
            <a:r>
              <a:rPr lang="en-US" dirty="0" smtClean="0"/>
              <a:t>. When you deploy a release, BOSH orchestrates the compilation of packages and stores the result in the </a:t>
            </a:r>
            <a:r>
              <a:rPr lang="en-US" dirty="0" err="1" smtClean="0"/>
              <a:t>Blobstore</a:t>
            </a:r>
            <a:r>
              <a:rPr lang="en-US" dirty="0" smtClean="0"/>
              <a:t>.</a:t>
            </a:r>
          </a:p>
          <a:p>
            <a:endParaRPr lang="en-US" dirty="0" smtClean="0"/>
          </a:p>
          <a:p>
            <a:r>
              <a:rPr lang="en-US" dirty="0" smtClean="0"/>
              <a:t>Agent</a:t>
            </a:r>
          </a:p>
          <a:p>
            <a:r>
              <a:rPr lang="en-US" dirty="0" smtClean="0"/>
              <a:t>BOSH includes an Agent on every VM that it deploys. The Agent listens for instructions from the Director and carries out those instructions. The Agent receives job specifications from the Director and uses them to assign a role, or Job, to the VM.</a:t>
            </a:r>
          </a:p>
          <a:p>
            <a:endParaRPr lang="en-US" dirty="0" smtClean="0"/>
          </a:p>
          <a:p>
            <a:r>
              <a:rPr lang="en-US" dirty="0" smtClean="0"/>
              <a:t>Components used for cross-component communication</a:t>
            </a:r>
          </a:p>
          <a:p>
            <a:r>
              <a:rPr lang="en-US" dirty="0" smtClean="0"/>
              <a:t>Message Bus (NATS)</a:t>
            </a:r>
          </a:p>
          <a:p>
            <a:r>
              <a:rPr lang="en-US" dirty="0" smtClean="0"/>
              <a:t>The Director and the Agents communicate through a lightweight publish-subscribe messaging system called NATS. These messages have two purposes: to perform provisioning instructions on the VMs, and to inform the Health Monitor about changes in the health of monitored processes.</a:t>
            </a:r>
          </a:p>
          <a:p>
            <a:r>
              <a:rPr lang="en-US" dirty="0" smtClean="0"/>
              <a:t>Registry</a:t>
            </a:r>
          </a:p>
          <a:p>
            <a:r>
              <a:rPr lang="en-US" smtClean="0"/>
              <a:t>When the Director creates or updates a VM, it stores configuration information for the VM in the Registry so that it can be used during bootstrapping stage of the VM.</a:t>
            </a:r>
            <a:endParaRPr lang="en-US" dirty="0"/>
          </a:p>
        </p:txBody>
      </p:sp>
    </p:spTree>
    <p:extLst>
      <p:ext uri="{BB962C8B-B14F-4D97-AF65-F5344CB8AC3E}">
        <p14:creationId xmlns:p14="http://schemas.microsoft.com/office/powerpoint/2010/main" val="576377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dirty="0" smtClean="0"/>
              <a:t>Admin - has permissions on all orgs and spaces</a:t>
            </a:r>
          </a:p>
          <a:p>
            <a:r>
              <a:rPr lang="en-US" dirty="0" smtClean="0"/>
              <a:t>Admin Read-Only - has read-only access to all Cloud Controller API resources.</a:t>
            </a:r>
          </a:p>
          <a:p>
            <a:r>
              <a:rPr lang="en-US" dirty="0" smtClean="0"/>
              <a:t>Global Auditor - has read-only access to all Cloud Controller API resources except for secrets such as environment variables. </a:t>
            </a:r>
          </a:p>
          <a:p>
            <a:r>
              <a:rPr lang="en-US" dirty="0" smtClean="0"/>
              <a:t>Org Managers - are managers who need to administer the org.</a:t>
            </a:r>
          </a:p>
          <a:p>
            <a:r>
              <a:rPr lang="en-US" dirty="0" smtClean="0"/>
              <a:t>Org Auditors  - view but cannot edit user information and org quota usage information.</a:t>
            </a:r>
          </a:p>
          <a:p>
            <a:r>
              <a:rPr lang="en-US" dirty="0" smtClean="0"/>
              <a:t>Space Managers - are managers who administer a space within an org.</a:t>
            </a:r>
          </a:p>
          <a:p>
            <a:r>
              <a:rPr lang="en-US" dirty="0" smtClean="0"/>
              <a:t>Space Developers - are application developers who manage applications and services in a space.</a:t>
            </a:r>
          </a:p>
          <a:p>
            <a:r>
              <a:rPr lang="en-US" dirty="0" smtClean="0"/>
              <a:t>Space Auditors - view but cannot edit the space.</a:t>
            </a:r>
          </a:p>
        </p:txBody>
      </p:sp>
    </p:spTree>
    <p:extLst>
      <p:ext uri="{BB962C8B-B14F-4D97-AF65-F5344CB8AC3E}">
        <p14:creationId xmlns:p14="http://schemas.microsoft.com/office/powerpoint/2010/main" val="2952323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12"/>
        <p:cNvGrpSpPr/>
        <p:nvPr/>
      </p:nvGrpSpPr>
      <p:grpSpPr>
        <a:xfrm>
          <a:off x="0" y="0"/>
          <a:ext cx="0" cy="0"/>
          <a:chOff x="0" y="0"/>
          <a:chExt cx="0" cy="0"/>
        </a:xfrm>
      </p:grpSpPr>
      <p:sp>
        <p:nvSpPr>
          <p:cNvPr id="13" name="Shape 13"/>
          <p:cNvSpPr/>
          <p:nvPr/>
        </p:nvSpPr>
        <p:spPr>
          <a:xfrm>
            <a:off x="-76200" y="-95250"/>
            <a:ext cx="9372600" cy="5410200"/>
          </a:xfrm>
          <a:prstGeom prst="rect">
            <a:avLst/>
          </a:prstGeom>
          <a:solidFill>
            <a:schemeClr val="dk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4" name="Shape 14"/>
          <p:cNvSpPr txBox="1">
            <a:spLocks noGrp="1"/>
          </p:cNvSpPr>
          <p:nvPr>
            <p:ph type="ctrTitle"/>
          </p:nvPr>
        </p:nvSpPr>
        <p:spPr>
          <a:xfrm>
            <a:off x="890587" y="1312907"/>
            <a:ext cx="4384145" cy="1006429"/>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F16F3B"/>
              </a:buClr>
              <a:buFont typeface="Arial"/>
              <a:buNone/>
              <a:defRPr sz="3600" b="1" i="0" u="none" strike="noStrike" cap="none">
                <a:solidFill>
                  <a:srgbClr val="F16F3B"/>
                </a:solidFill>
                <a:latin typeface="Arial"/>
                <a:ea typeface="Arial"/>
                <a:cs typeface="Arial"/>
                <a:sym typeface="Arial"/>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15" name="Shape 15"/>
          <p:cNvSpPr txBox="1">
            <a:spLocks noGrp="1"/>
          </p:cNvSpPr>
          <p:nvPr>
            <p:ph type="subTitle" idx="1"/>
          </p:nvPr>
        </p:nvSpPr>
        <p:spPr>
          <a:xfrm>
            <a:off x="890587" y="2633383"/>
            <a:ext cx="6048374" cy="369332"/>
          </a:xfrm>
          <a:prstGeom prst="rect">
            <a:avLst/>
          </a:prstGeom>
          <a:noFill/>
          <a:ln>
            <a:noFill/>
          </a:ln>
        </p:spPr>
        <p:txBody>
          <a:bodyPr lIns="91425" tIns="91425" rIns="91425" bIns="91425" anchor="t" anchorCtr="0"/>
          <a:lstStyle>
            <a:lvl1pPr marL="0" marR="0" lvl="0" indent="0" algn="l" rtl="0">
              <a:spcBef>
                <a:spcPts val="0"/>
              </a:spcBef>
              <a:buClr>
                <a:srgbClr val="2C95DD"/>
              </a:buClr>
              <a:buFont typeface="Arial"/>
              <a:buNone/>
              <a:defRPr sz="2400" b="0" i="0" u="none" strike="noStrike" cap="none">
                <a:solidFill>
                  <a:schemeClr val="accent2"/>
                </a:solidFill>
                <a:latin typeface="Arial"/>
                <a:ea typeface="Arial"/>
                <a:cs typeface="Arial"/>
                <a:sym typeface="Arial"/>
              </a:defRPr>
            </a:lvl1pPr>
            <a:lvl2pPr marL="457200" marR="0" lvl="1" indent="0" algn="ctr" rtl="0">
              <a:spcBef>
                <a:spcPts val="480"/>
              </a:spcBef>
              <a:buClr>
                <a:srgbClr val="2C95DD"/>
              </a:buClr>
              <a:buFont typeface="Arial"/>
              <a:buNone/>
              <a:defRPr sz="2400" b="0" i="0" u="none" strike="noStrike" cap="none">
                <a:solidFill>
                  <a:srgbClr val="889F9A"/>
                </a:solidFill>
                <a:latin typeface="Arial"/>
                <a:ea typeface="Arial"/>
                <a:cs typeface="Arial"/>
                <a:sym typeface="Arial"/>
              </a:defRPr>
            </a:lvl2pPr>
            <a:lvl3pPr marL="914400" marR="0" lvl="2" indent="0" algn="ctr" rtl="0">
              <a:spcBef>
                <a:spcPts val="400"/>
              </a:spcBef>
              <a:buClr>
                <a:srgbClr val="2C95DD"/>
              </a:buClr>
              <a:buFont typeface="Arial"/>
              <a:buNone/>
              <a:defRPr sz="2000" b="0" i="0" u="none" strike="noStrike" cap="none">
                <a:solidFill>
                  <a:srgbClr val="889F9A"/>
                </a:solidFill>
                <a:latin typeface="Arial"/>
                <a:ea typeface="Arial"/>
                <a:cs typeface="Arial"/>
                <a:sym typeface="Arial"/>
              </a:defRPr>
            </a:lvl3pPr>
            <a:lvl4pPr marL="1371600" marR="0" lvl="3" indent="0" algn="ctr" rtl="0">
              <a:spcBef>
                <a:spcPts val="360"/>
              </a:spcBef>
              <a:buClr>
                <a:srgbClr val="2C95DD"/>
              </a:buClr>
              <a:buFont typeface="Arial"/>
              <a:buNone/>
              <a:defRPr sz="1800" b="0" i="0" u="none" strike="noStrike" cap="none">
                <a:solidFill>
                  <a:srgbClr val="889F9A"/>
                </a:solidFill>
                <a:latin typeface="Arial"/>
                <a:ea typeface="Arial"/>
                <a:cs typeface="Arial"/>
                <a:sym typeface="Arial"/>
              </a:defRPr>
            </a:lvl4pPr>
            <a:lvl5pPr marL="1828800" marR="0" lvl="4" indent="0" algn="ctr" rtl="0">
              <a:spcBef>
                <a:spcPts val="360"/>
              </a:spcBef>
              <a:buClr>
                <a:srgbClr val="2C95DD"/>
              </a:buClr>
              <a:buFont typeface="Arial"/>
              <a:buNone/>
              <a:defRPr sz="1800" b="0" i="0" u="none" strike="noStrike" cap="none">
                <a:solidFill>
                  <a:srgbClr val="889F9A"/>
                </a:solidFill>
                <a:latin typeface="Arial"/>
                <a:ea typeface="Arial"/>
                <a:cs typeface="Arial"/>
                <a:sym typeface="Arial"/>
              </a:defRPr>
            </a:lvl5pPr>
            <a:lvl6pPr marL="2286000" marR="0" lvl="5"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6pPr>
            <a:lvl7pPr marL="2743200" marR="0" lvl="6"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7pPr>
            <a:lvl8pPr marL="3200400" marR="0" lvl="7"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8pPr>
            <a:lvl9pPr marL="3657600" marR="0" lvl="8"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9pPr>
          </a:lstStyle>
          <a:p>
            <a:endParaRPr/>
          </a:p>
        </p:txBody>
      </p:sp>
      <p:sp>
        <p:nvSpPr>
          <p:cNvPr id="16" name="Shape 16"/>
          <p:cNvSpPr txBox="1">
            <a:spLocks noGrp="1"/>
          </p:cNvSpPr>
          <p:nvPr>
            <p:ph type="body" idx="2"/>
          </p:nvPr>
        </p:nvSpPr>
        <p:spPr>
          <a:xfrm>
            <a:off x="908582" y="3710101"/>
            <a:ext cx="5026550" cy="276998"/>
          </a:xfrm>
          <a:prstGeom prst="rect">
            <a:avLst/>
          </a:prstGeom>
          <a:noFill/>
          <a:ln>
            <a:noFill/>
          </a:ln>
        </p:spPr>
        <p:txBody>
          <a:bodyPr lIns="91425" tIns="91425" rIns="91425" bIns="91425" anchor="t" anchorCtr="0"/>
          <a:lstStyle>
            <a:lvl1pPr lvl="0" rtl="0">
              <a:spcBef>
                <a:spcPts val="0"/>
              </a:spcBef>
              <a:buClr>
                <a:srgbClr val="7F7F7F"/>
              </a:buClr>
              <a:buFont typeface="Arial"/>
              <a:buNone/>
              <a:defRPr sz="1800" b="0" i="0" u="none" strike="noStrike" cap="none">
                <a:solidFill>
                  <a:srgbClr val="7F7F7F"/>
                </a:solidFill>
                <a:latin typeface="Arial"/>
                <a:ea typeface="Arial"/>
                <a:cs typeface="Arial"/>
                <a:sym typeface="Arial"/>
              </a:defRPr>
            </a:lvl1pPr>
            <a:lvl2pPr lvl="1" rtl="0">
              <a:spcBef>
                <a:spcPts val="0"/>
              </a:spcBef>
              <a:defRPr sz="2400">
                <a:solidFill>
                  <a:schemeClr val="dk1"/>
                </a:solidFill>
              </a:defRPr>
            </a:lvl2pPr>
            <a:lvl3pPr lvl="2" rtl="0">
              <a:spcBef>
                <a:spcPts val="0"/>
              </a:spcBef>
              <a:defRPr sz="2000">
                <a:solidFill>
                  <a:schemeClr val="dk1"/>
                </a:solidFill>
              </a:defRPr>
            </a:lvl3pPr>
            <a:lvl4pPr lvl="3" rtl="0">
              <a:spcBef>
                <a:spcPts val="0"/>
              </a:spcBef>
              <a:defRPr sz="1800">
                <a:solidFill>
                  <a:schemeClr val="dk1"/>
                </a:solidFill>
              </a:defRPr>
            </a:lvl4pPr>
            <a:lvl5pPr lvl="4" rtl="0">
              <a:spcBef>
                <a:spcPts val="0"/>
              </a:spcBef>
              <a:defRPr sz="1800">
                <a:solidFill>
                  <a:schemeClr val="dk1"/>
                </a:solidFil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sp>
        <p:nvSpPr>
          <p:cNvPr id="17" name="Shape 17"/>
          <p:cNvSpPr/>
          <p:nvPr/>
        </p:nvSpPr>
        <p:spPr>
          <a:xfrm>
            <a:off x="-76200" y="4629150"/>
            <a:ext cx="9372600" cy="385762"/>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18" name="Shape 18"/>
          <p:cNvSpPr txBox="1"/>
          <p:nvPr/>
        </p:nvSpPr>
        <p:spPr>
          <a:xfrm flipH="1">
            <a:off x="8553450" y="5021496"/>
            <a:ext cx="533399" cy="123111"/>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pic>
        <p:nvPicPr>
          <p:cNvPr id="19" name="Shape 19"/>
          <p:cNvPicPr preferRelativeResize="0"/>
          <p:nvPr/>
        </p:nvPicPr>
        <p:blipFill rotWithShape="1">
          <a:blip r:embed="rId2">
            <a:alphaModFix/>
          </a:blip>
          <a:srcRect/>
          <a:stretch/>
        </p:blipFill>
        <p:spPr>
          <a:xfrm>
            <a:off x="7951410" y="4686262"/>
            <a:ext cx="899576" cy="255362"/>
          </a:xfrm>
          <a:prstGeom prst="rect">
            <a:avLst/>
          </a:prstGeom>
          <a:noFill/>
          <a:ln>
            <a:noFill/>
          </a:ln>
        </p:spPr>
      </p:pic>
      <p:sp>
        <p:nvSpPr>
          <p:cNvPr id="20" name="Shape 20"/>
          <p:cNvSpPr txBox="1"/>
          <p:nvPr/>
        </p:nvSpPr>
        <p:spPr>
          <a:xfrm>
            <a:off x="366712" y="5018448"/>
            <a:ext cx="2274886" cy="10002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Copyright 2013 Pivotal.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Subtitle, and Content with graphic area at left">
    <p:spTree>
      <p:nvGrpSpPr>
        <p:cNvPr id="1" name="Shape 70"/>
        <p:cNvGrpSpPr/>
        <p:nvPr/>
      </p:nvGrpSpPr>
      <p:grpSpPr>
        <a:xfrm>
          <a:off x="0" y="0"/>
          <a:ext cx="0" cy="0"/>
          <a:chOff x="0" y="0"/>
          <a:chExt cx="0" cy="0"/>
        </a:xfrm>
      </p:grpSpPr>
      <p:sp>
        <p:nvSpPr>
          <p:cNvPr id="71" name="Shape 71"/>
          <p:cNvSpPr>
            <a:spLocks noGrp="1"/>
          </p:cNvSpPr>
          <p:nvPr>
            <p:ph type="pic" idx="2"/>
          </p:nvPr>
        </p:nvSpPr>
        <p:spPr>
          <a:xfrm>
            <a:off x="366713" y="1419225"/>
            <a:ext cx="2073274" cy="3038475"/>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Arial"/>
              <a:buNone/>
              <a:defRPr sz="16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1C7B70"/>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3" name="Shape 73"/>
          <p:cNvSpPr txBox="1">
            <a:spLocks noGrp="1"/>
          </p:cNvSpPr>
          <p:nvPr>
            <p:ph type="body" idx="1"/>
          </p:nvPr>
        </p:nvSpPr>
        <p:spPr>
          <a:xfrm>
            <a:off x="366712" y="785812"/>
            <a:ext cx="8410574" cy="346219"/>
          </a:xfrm>
          <a:prstGeom prst="rect">
            <a:avLst/>
          </a:prstGeom>
          <a:noFill/>
          <a:ln>
            <a:noFill/>
          </a:ln>
        </p:spPr>
        <p:txBody>
          <a:bodyPr lIns="91425" tIns="91425" rIns="91425" bIns="91425" anchor="t" anchorCtr="0"/>
          <a:lstStyle>
            <a:lvl1pPr marL="0" lvl="0" indent="0" rtl="0">
              <a:spcBef>
                <a:spcPts val="0"/>
              </a:spcBef>
              <a:buClr>
                <a:schemeClr val="lt2"/>
              </a:buClr>
              <a:buFont typeface="Arial"/>
              <a:buNone/>
              <a:defRPr sz="2000" b="0">
                <a:solidFill>
                  <a:schemeClr val="lt2"/>
                </a:solidFill>
                <a:latin typeface="Arial"/>
                <a:ea typeface="Arial"/>
                <a:cs typeface="Arial"/>
                <a:sym typeface="Arial"/>
              </a:defRPr>
            </a:lvl1pPr>
            <a:lvl2pPr marL="457200" lvl="1" indent="0" rtl="0">
              <a:spcBef>
                <a:spcPts val="0"/>
              </a:spcBef>
              <a:buNone/>
              <a:defRPr sz="2000" b="1"/>
            </a:lvl2pPr>
            <a:lvl3pPr marL="914400" lvl="2" indent="0" rtl="0">
              <a:spcBef>
                <a:spcPts val="0"/>
              </a:spcBef>
              <a:buNone/>
              <a:defRPr sz="1800" b="1"/>
            </a:lvl3pPr>
            <a:lvl4pPr marL="1371600" lvl="3" indent="0" rtl="0">
              <a:spcBef>
                <a:spcPts val="0"/>
              </a:spcBef>
              <a:buNone/>
              <a:defRPr sz="1600" b="1"/>
            </a:lvl4pPr>
            <a:lvl5pPr marL="1828800" lvl="4" indent="0" rtl="0">
              <a:spcBef>
                <a:spcPts val="0"/>
              </a:spcBef>
              <a:buNone/>
              <a:defRPr sz="1600" b="1"/>
            </a:lvl5pPr>
            <a:lvl6pPr marL="2286000" lvl="5" indent="0" rtl="0">
              <a:spcBef>
                <a:spcPts val="0"/>
              </a:spcBef>
              <a:buFont typeface="Arial"/>
              <a:buNone/>
              <a:defRPr sz="1600" b="1"/>
            </a:lvl6pPr>
            <a:lvl7pPr marL="2743200" lvl="6" indent="0" rtl="0">
              <a:spcBef>
                <a:spcPts val="0"/>
              </a:spcBef>
              <a:buFont typeface="Arial"/>
              <a:buNone/>
              <a:defRPr sz="1600" b="1"/>
            </a:lvl7pPr>
            <a:lvl8pPr marL="3200400" lvl="7" indent="0" rtl="0">
              <a:spcBef>
                <a:spcPts val="0"/>
              </a:spcBef>
              <a:buFont typeface="Arial"/>
              <a:buNone/>
              <a:defRPr sz="1600" b="1"/>
            </a:lvl8pPr>
            <a:lvl9pPr marL="3657600" lvl="8" indent="0" rtl="0">
              <a:spcBef>
                <a:spcPts val="0"/>
              </a:spcBef>
              <a:buFont typeface="Arial"/>
              <a:buNone/>
              <a:defRPr sz="1600" b="1"/>
            </a:lvl9pPr>
          </a:lstStyle>
          <a:p>
            <a:endParaRPr/>
          </a:p>
        </p:txBody>
      </p:sp>
      <p:sp>
        <p:nvSpPr>
          <p:cNvPr id="74" name="Shape 74"/>
          <p:cNvSpPr txBox="1">
            <a:spLocks noGrp="1"/>
          </p:cNvSpPr>
          <p:nvPr>
            <p:ph type="body" idx="3"/>
          </p:nvPr>
        </p:nvSpPr>
        <p:spPr>
          <a:xfrm>
            <a:off x="2728913" y="1419224"/>
            <a:ext cx="6048376" cy="3038475"/>
          </a:xfrm>
          <a:prstGeom prst="rect">
            <a:avLst/>
          </a:prstGeom>
          <a:noFill/>
          <a:ln>
            <a:noFill/>
          </a:ln>
        </p:spPr>
        <p:txBody>
          <a:bodyPr lIns="91425" tIns="91425" rIns="91425" bIns="91425" anchor="t" anchorCtr="0"/>
          <a:lstStyle>
            <a:lvl1pPr lvl="0" rtl="0">
              <a:spcBef>
                <a:spcPts val="1200"/>
              </a:spcBef>
              <a:buClr>
                <a:schemeClr val="accent1"/>
              </a:buClr>
              <a:buFont typeface="Noto Sans Symbols"/>
              <a:buChar char="•"/>
              <a:defRPr sz="2400">
                <a:solidFill>
                  <a:schemeClr val="lt2"/>
                </a:solidFill>
                <a:latin typeface="Arial"/>
                <a:ea typeface="Arial"/>
                <a:cs typeface="Arial"/>
                <a:sym typeface="Arial"/>
              </a:defRPr>
            </a:lvl1pPr>
            <a:lvl2pPr lvl="1" rtl="0">
              <a:spcBef>
                <a:spcPts val="300"/>
              </a:spcBef>
              <a:buClr>
                <a:schemeClr val="accent1"/>
              </a:buClr>
              <a:buFont typeface="Verdana"/>
              <a:buChar char="–"/>
              <a:defRPr sz="2000">
                <a:solidFill>
                  <a:schemeClr val="lt2"/>
                </a:solidFill>
                <a:latin typeface="Arial"/>
                <a:ea typeface="Arial"/>
                <a:cs typeface="Arial"/>
                <a:sym typeface="Arial"/>
              </a:defRPr>
            </a:lvl2pPr>
            <a:lvl3pPr lvl="2" rtl="0">
              <a:spcBef>
                <a:spcPts val="300"/>
              </a:spcBef>
              <a:buClr>
                <a:schemeClr val="accent1"/>
              </a:buClr>
              <a:buFont typeface="Verdana"/>
              <a:buChar char="▪"/>
              <a:defRPr sz="1600">
                <a:solidFill>
                  <a:schemeClr val="lt2"/>
                </a:solidFill>
                <a:latin typeface="Arial"/>
                <a:ea typeface="Arial"/>
                <a:cs typeface="Arial"/>
                <a:sym typeface="Arial"/>
              </a:defRPr>
            </a:lvl3pPr>
            <a:lvl4pPr marL="1658938" lvl="3" indent="-211138" rtl="0">
              <a:spcBef>
                <a:spcPts val="300"/>
              </a:spcBef>
              <a:buClr>
                <a:schemeClr val="accent1"/>
              </a:buClr>
              <a:buFont typeface="Verdana"/>
              <a:buChar char="—"/>
              <a:defRPr sz="1200">
                <a:solidFill>
                  <a:schemeClr val="lt2"/>
                </a:solidFill>
                <a:latin typeface="Arial"/>
                <a:ea typeface="Arial"/>
                <a:cs typeface="Arial"/>
                <a:sym typeface="Arial"/>
              </a:defRPr>
            </a:lvl4pPr>
            <a:lvl5pPr lvl="4" rtl="0">
              <a:spcBef>
                <a:spcPts val="300"/>
              </a:spcBef>
              <a:buClr>
                <a:schemeClr val="accent1"/>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75" name="Shape 75"/>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wo Columns">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1C7B70"/>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8" name="Shape 78"/>
          <p:cNvSpPr txBox="1">
            <a:spLocks noGrp="1"/>
          </p:cNvSpPr>
          <p:nvPr>
            <p:ph type="body" idx="1"/>
          </p:nvPr>
        </p:nvSpPr>
        <p:spPr>
          <a:xfrm>
            <a:off x="366713" y="1074737"/>
            <a:ext cx="4032464" cy="3382961"/>
          </a:xfrm>
          <a:prstGeom prst="rect">
            <a:avLst/>
          </a:prstGeom>
          <a:noFill/>
          <a:ln>
            <a:noFill/>
          </a:ln>
        </p:spPr>
        <p:txBody>
          <a:bodyPr lIns="91425" tIns="91425" rIns="91425" bIns="91425" anchor="t" anchorCtr="0"/>
          <a:lstStyle>
            <a:lvl1pPr lvl="0" rtl="0">
              <a:spcBef>
                <a:spcPts val="1200"/>
              </a:spcBef>
              <a:buClr>
                <a:schemeClr val="accent1"/>
              </a:buClr>
              <a:buFont typeface="Noto Sans Symbols"/>
              <a:buChar char="•"/>
              <a:defRPr sz="2400">
                <a:solidFill>
                  <a:schemeClr val="lt2"/>
                </a:solidFill>
                <a:latin typeface="Arial"/>
                <a:ea typeface="Arial"/>
                <a:cs typeface="Arial"/>
                <a:sym typeface="Arial"/>
              </a:defRPr>
            </a:lvl1pPr>
            <a:lvl2pPr lvl="1" rtl="0">
              <a:spcBef>
                <a:spcPts val="300"/>
              </a:spcBef>
              <a:buClr>
                <a:schemeClr val="accent1"/>
              </a:buClr>
              <a:buFont typeface="Verdana"/>
              <a:buChar char="–"/>
              <a:defRPr sz="2000">
                <a:solidFill>
                  <a:schemeClr val="lt2"/>
                </a:solidFill>
                <a:latin typeface="Arial"/>
                <a:ea typeface="Arial"/>
                <a:cs typeface="Arial"/>
                <a:sym typeface="Arial"/>
              </a:defRPr>
            </a:lvl2pPr>
            <a:lvl3pPr lvl="2" rtl="0">
              <a:spcBef>
                <a:spcPts val="300"/>
              </a:spcBef>
              <a:buClr>
                <a:schemeClr val="accent1"/>
              </a:buClr>
              <a:buFont typeface="Verdana"/>
              <a:buChar char="▪"/>
              <a:defRPr sz="1600">
                <a:solidFill>
                  <a:schemeClr val="lt2"/>
                </a:solidFill>
                <a:latin typeface="Arial"/>
                <a:ea typeface="Arial"/>
                <a:cs typeface="Arial"/>
                <a:sym typeface="Arial"/>
              </a:defRPr>
            </a:lvl3pPr>
            <a:lvl4pPr marL="1658938" lvl="3" indent="-211138" rtl="0">
              <a:spcBef>
                <a:spcPts val="300"/>
              </a:spcBef>
              <a:buClr>
                <a:schemeClr val="accent1"/>
              </a:buClr>
              <a:buFont typeface="Verdana"/>
              <a:buChar char="—"/>
              <a:defRPr sz="1200">
                <a:solidFill>
                  <a:schemeClr val="lt2"/>
                </a:solidFill>
                <a:latin typeface="Arial"/>
                <a:ea typeface="Arial"/>
                <a:cs typeface="Arial"/>
                <a:sym typeface="Arial"/>
              </a:defRPr>
            </a:lvl4pPr>
            <a:lvl5pPr lvl="4" rtl="0">
              <a:spcBef>
                <a:spcPts val="300"/>
              </a:spcBef>
              <a:buClr>
                <a:schemeClr val="accent1"/>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sp>
        <p:nvSpPr>
          <p:cNvPr id="79" name="Shape 79"/>
          <p:cNvSpPr txBox="1">
            <a:spLocks noGrp="1"/>
          </p:cNvSpPr>
          <p:nvPr>
            <p:ph type="body" idx="2"/>
          </p:nvPr>
        </p:nvSpPr>
        <p:spPr>
          <a:xfrm>
            <a:off x="4744823" y="1074737"/>
            <a:ext cx="4032464" cy="3382961"/>
          </a:xfrm>
          <a:prstGeom prst="rect">
            <a:avLst/>
          </a:prstGeom>
          <a:noFill/>
          <a:ln>
            <a:noFill/>
          </a:ln>
        </p:spPr>
        <p:txBody>
          <a:bodyPr lIns="91425" tIns="91425" rIns="91425" bIns="91425" anchor="t" anchorCtr="0"/>
          <a:lstStyle>
            <a:lvl1pPr lvl="0" rtl="0">
              <a:spcBef>
                <a:spcPts val="1200"/>
              </a:spcBef>
              <a:buClr>
                <a:schemeClr val="accent1"/>
              </a:buClr>
              <a:buFont typeface="Noto Sans Symbols"/>
              <a:buChar char="•"/>
              <a:defRPr sz="2400">
                <a:solidFill>
                  <a:schemeClr val="lt2"/>
                </a:solidFill>
                <a:latin typeface="Arial"/>
                <a:ea typeface="Arial"/>
                <a:cs typeface="Arial"/>
                <a:sym typeface="Arial"/>
              </a:defRPr>
            </a:lvl1pPr>
            <a:lvl2pPr lvl="1" rtl="0">
              <a:spcBef>
                <a:spcPts val="300"/>
              </a:spcBef>
              <a:buClr>
                <a:schemeClr val="accent1"/>
              </a:buClr>
              <a:buFont typeface="Verdana"/>
              <a:buChar char="–"/>
              <a:defRPr sz="2000">
                <a:solidFill>
                  <a:schemeClr val="lt2"/>
                </a:solidFill>
                <a:latin typeface="Arial"/>
                <a:ea typeface="Arial"/>
                <a:cs typeface="Arial"/>
                <a:sym typeface="Arial"/>
              </a:defRPr>
            </a:lvl2pPr>
            <a:lvl3pPr lvl="2" rtl="0">
              <a:spcBef>
                <a:spcPts val="300"/>
              </a:spcBef>
              <a:buClr>
                <a:schemeClr val="accent1"/>
              </a:buClr>
              <a:buFont typeface="Verdana"/>
              <a:buChar char="▪"/>
              <a:defRPr sz="1600">
                <a:solidFill>
                  <a:schemeClr val="lt2"/>
                </a:solidFill>
                <a:latin typeface="Arial"/>
                <a:ea typeface="Arial"/>
                <a:cs typeface="Arial"/>
                <a:sym typeface="Arial"/>
              </a:defRPr>
            </a:lvl3pPr>
            <a:lvl4pPr marL="1658938" lvl="3" indent="-211138" rtl="0">
              <a:spcBef>
                <a:spcPts val="300"/>
              </a:spcBef>
              <a:buClr>
                <a:schemeClr val="accent1"/>
              </a:buClr>
              <a:buFont typeface="Verdana"/>
              <a:buChar char="—"/>
              <a:defRPr sz="1200">
                <a:solidFill>
                  <a:schemeClr val="lt2"/>
                </a:solidFill>
                <a:latin typeface="Arial"/>
                <a:ea typeface="Arial"/>
                <a:cs typeface="Arial"/>
                <a:sym typeface="Arial"/>
              </a:defRPr>
            </a:lvl4pPr>
            <a:lvl5pPr lvl="4" rtl="0">
              <a:spcBef>
                <a:spcPts val="300"/>
              </a:spcBef>
              <a:buClr>
                <a:schemeClr val="accent1"/>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80" name="Shape 80"/>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Footer bar only">
    <p:bg>
      <p:bgPr>
        <a:solidFill>
          <a:schemeClr val="lt1"/>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82"/>
        <p:cNvGrpSpPr/>
        <p:nvPr/>
      </p:nvGrpSpPr>
      <p:grpSpPr>
        <a:xfrm>
          <a:off x="0" y="0"/>
          <a:ext cx="0" cy="0"/>
          <a:chOff x="0" y="0"/>
          <a:chExt cx="0" cy="0"/>
        </a:xfrm>
      </p:grpSpPr>
      <p:sp>
        <p:nvSpPr>
          <p:cNvPr id="83" name="Shape 83"/>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84" name="Shape 84"/>
          <p:cNvSpPr/>
          <p:nvPr/>
        </p:nvSpPr>
        <p:spPr>
          <a:xfrm>
            <a:off x="0" y="4629150"/>
            <a:ext cx="9144000" cy="385762"/>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85" name="Shape 85"/>
          <p:cNvSpPr txBox="1"/>
          <p:nvPr/>
        </p:nvSpPr>
        <p:spPr>
          <a:xfrm flipH="1">
            <a:off x="8553450" y="5021496"/>
            <a:ext cx="533399" cy="123111"/>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sp>
        <p:nvSpPr>
          <p:cNvPr id="86" name="Shape 86"/>
          <p:cNvSpPr txBox="1"/>
          <p:nvPr/>
        </p:nvSpPr>
        <p:spPr>
          <a:xfrm>
            <a:off x="366712" y="5018448"/>
            <a:ext cx="2274886" cy="10002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Copyright 2013 Pivotal.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Only, no circle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Divider 1">
    <p:spTree>
      <p:nvGrpSpPr>
        <p:cNvPr id="1" name="Shape 38"/>
        <p:cNvGrpSpPr/>
        <p:nvPr/>
      </p:nvGrpSpPr>
      <p:grpSpPr>
        <a:xfrm>
          <a:off x="0" y="0"/>
          <a:ext cx="0" cy="0"/>
          <a:chOff x="0" y="0"/>
          <a:chExt cx="0" cy="0"/>
        </a:xfrm>
      </p:grpSpPr>
      <p:sp>
        <p:nvSpPr>
          <p:cNvPr id="39" name="Shape 39"/>
          <p:cNvSpPr/>
          <p:nvPr/>
        </p:nvSpPr>
        <p:spPr>
          <a:xfrm>
            <a:off x="0" y="0"/>
            <a:ext cx="9144000" cy="2168501"/>
          </a:xfrm>
          <a:prstGeom prst="rect">
            <a:avLst/>
          </a:prstGeom>
          <a:gradFill>
            <a:gsLst>
              <a:gs pos="0">
                <a:schemeClr val="lt1"/>
              </a:gs>
              <a:gs pos="100000">
                <a:srgbClr val="949494">
                  <a:alpha val="60784"/>
                </a:srgbClr>
              </a:gs>
            </a:gsLst>
            <a:lin ang="162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
        <p:nvSpPr>
          <p:cNvPr id="40" name="Shape 40"/>
          <p:cNvSpPr txBox="1">
            <a:spLocks noGrp="1"/>
          </p:cNvSpPr>
          <p:nvPr>
            <p:ph type="ctrTitle"/>
          </p:nvPr>
        </p:nvSpPr>
        <p:spPr>
          <a:xfrm>
            <a:off x="2728911" y="1006879"/>
            <a:ext cx="6048376" cy="1218794"/>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1C7B70"/>
              </a:buClr>
              <a:buFont typeface="Arial"/>
              <a:buNone/>
              <a:defRPr sz="4400" b="0" i="0" u="none" strike="noStrike" cap="none">
                <a:solidFill>
                  <a:srgbClr val="1C7B70"/>
                </a:solidFill>
                <a:latin typeface="Arial"/>
                <a:ea typeface="Arial"/>
                <a:cs typeface="Arial"/>
                <a:sym typeface="Arial"/>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41" name="Shape 41"/>
          <p:cNvSpPr txBox="1">
            <a:spLocks noGrp="1"/>
          </p:cNvSpPr>
          <p:nvPr>
            <p:ph type="subTitle" idx="1"/>
          </p:nvPr>
        </p:nvSpPr>
        <p:spPr>
          <a:xfrm>
            <a:off x="2728913" y="2455863"/>
            <a:ext cx="6048374" cy="1901704"/>
          </a:xfrm>
          <a:prstGeom prst="rect">
            <a:avLst/>
          </a:prstGeom>
          <a:noFill/>
          <a:ln>
            <a:noFill/>
          </a:ln>
        </p:spPr>
        <p:txBody>
          <a:bodyPr lIns="91425" tIns="91425" rIns="91425" bIns="91425" anchor="t" anchorCtr="0"/>
          <a:lstStyle>
            <a:lvl1pPr marL="0" marR="0" lvl="0" indent="0" algn="l" rtl="0">
              <a:spcBef>
                <a:spcPts val="600"/>
              </a:spcBef>
              <a:buClr>
                <a:srgbClr val="2C95DD"/>
              </a:buClr>
              <a:buFont typeface="Arial"/>
              <a:buNone/>
              <a:defRPr sz="2800" b="0" i="0" u="none" strike="noStrike" cap="none">
                <a:solidFill>
                  <a:schemeClr val="lt2"/>
                </a:solidFill>
                <a:latin typeface="Arial"/>
                <a:ea typeface="Arial"/>
                <a:cs typeface="Arial"/>
                <a:sym typeface="Arial"/>
              </a:defRPr>
            </a:lvl1pPr>
            <a:lvl2pPr marL="457200" marR="0" lvl="1" indent="0" algn="ctr" rtl="0">
              <a:spcBef>
                <a:spcPts val="480"/>
              </a:spcBef>
              <a:buClr>
                <a:srgbClr val="2C95DD"/>
              </a:buClr>
              <a:buFont typeface="Arial"/>
              <a:buNone/>
              <a:defRPr sz="2400" b="0" i="0" u="none" strike="noStrike" cap="none">
                <a:solidFill>
                  <a:srgbClr val="889F9A"/>
                </a:solidFill>
                <a:latin typeface="Arial"/>
                <a:ea typeface="Arial"/>
                <a:cs typeface="Arial"/>
                <a:sym typeface="Arial"/>
              </a:defRPr>
            </a:lvl2pPr>
            <a:lvl3pPr marL="914400" marR="0" lvl="2" indent="0" algn="ctr" rtl="0">
              <a:spcBef>
                <a:spcPts val="400"/>
              </a:spcBef>
              <a:buClr>
                <a:srgbClr val="2C95DD"/>
              </a:buClr>
              <a:buFont typeface="Arial"/>
              <a:buNone/>
              <a:defRPr sz="2000" b="0" i="0" u="none" strike="noStrike" cap="none">
                <a:solidFill>
                  <a:srgbClr val="889F9A"/>
                </a:solidFill>
                <a:latin typeface="Arial"/>
                <a:ea typeface="Arial"/>
                <a:cs typeface="Arial"/>
                <a:sym typeface="Arial"/>
              </a:defRPr>
            </a:lvl3pPr>
            <a:lvl4pPr marL="1371600" marR="0" lvl="3" indent="0" algn="ctr" rtl="0">
              <a:spcBef>
                <a:spcPts val="360"/>
              </a:spcBef>
              <a:buClr>
                <a:srgbClr val="2C95DD"/>
              </a:buClr>
              <a:buFont typeface="Arial"/>
              <a:buNone/>
              <a:defRPr sz="1800" b="0" i="0" u="none" strike="noStrike" cap="none">
                <a:solidFill>
                  <a:srgbClr val="889F9A"/>
                </a:solidFill>
                <a:latin typeface="Arial"/>
                <a:ea typeface="Arial"/>
                <a:cs typeface="Arial"/>
                <a:sym typeface="Arial"/>
              </a:defRPr>
            </a:lvl4pPr>
            <a:lvl5pPr marL="1828800" marR="0" lvl="4" indent="0" algn="ctr" rtl="0">
              <a:spcBef>
                <a:spcPts val="360"/>
              </a:spcBef>
              <a:buClr>
                <a:srgbClr val="2C95DD"/>
              </a:buClr>
              <a:buFont typeface="Arial"/>
              <a:buNone/>
              <a:defRPr sz="1800" b="0" i="0" u="none" strike="noStrike" cap="none">
                <a:solidFill>
                  <a:srgbClr val="889F9A"/>
                </a:solidFill>
                <a:latin typeface="Arial"/>
                <a:ea typeface="Arial"/>
                <a:cs typeface="Arial"/>
                <a:sym typeface="Arial"/>
              </a:defRPr>
            </a:lvl5pPr>
            <a:lvl6pPr marL="2286000" marR="0" lvl="5"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6pPr>
            <a:lvl7pPr marL="2743200" marR="0" lvl="6"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7pPr>
            <a:lvl8pPr marL="3200400" marR="0" lvl="7"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8pPr>
            <a:lvl9pPr marL="3657600" marR="0" lvl="8"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Divider 3 -Large Text">
    <p:spTree>
      <p:nvGrpSpPr>
        <p:cNvPr id="1" name="Shape 42"/>
        <p:cNvGrpSpPr/>
        <p:nvPr/>
      </p:nvGrpSpPr>
      <p:grpSpPr>
        <a:xfrm>
          <a:off x="0" y="0"/>
          <a:ext cx="0" cy="0"/>
          <a:chOff x="0" y="0"/>
          <a:chExt cx="0" cy="0"/>
        </a:xfrm>
      </p:grpSpPr>
      <p:sp>
        <p:nvSpPr>
          <p:cNvPr id="43" name="Shape 43"/>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44" name="Shape 44"/>
          <p:cNvSpPr/>
          <p:nvPr/>
        </p:nvSpPr>
        <p:spPr>
          <a:xfrm>
            <a:off x="0" y="4629150"/>
            <a:ext cx="9144000" cy="385762"/>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45" name="Shape 45"/>
          <p:cNvSpPr txBox="1"/>
          <p:nvPr/>
        </p:nvSpPr>
        <p:spPr>
          <a:xfrm flipH="1">
            <a:off x="8553450" y="5021496"/>
            <a:ext cx="533399" cy="123111"/>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sp>
        <p:nvSpPr>
          <p:cNvPr id="46" name="Shape 46"/>
          <p:cNvSpPr txBox="1"/>
          <p:nvPr/>
        </p:nvSpPr>
        <p:spPr>
          <a:xfrm>
            <a:off x="366712" y="5018448"/>
            <a:ext cx="2274886" cy="10002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Copyright 2013 Pivotal. All rights reserved.</a:t>
            </a:r>
          </a:p>
        </p:txBody>
      </p:sp>
      <p:sp>
        <p:nvSpPr>
          <p:cNvPr id="47" name="Shape 47"/>
          <p:cNvSpPr txBox="1">
            <a:spLocks noGrp="1"/>
          </p:cNvSpPr>
          <p:nvPr>
            <p:ph type="ctrTitle"/>
          </p:nvPr>
        </p:nvSpPr>
        <p:spPr>
          <a:xfrm>
            <a:off x="670454" y="1674283"/>
            <a:ext cx="6048376" cy="1354217"/>
          </a:xfrm>
          <a:prstGeom prst="rect">
            <a:avLst/>
          </a:prstGeom>
          <a:noFill/>
          <a:ln>
            <a:noFill/>
          </a:ln>
          <a:effectLst>
            <a:reflection stA="50000" endPos="75000" dist="12700" dir="5400000" sy="-100000" algn="bl" rotWithShape="0"/>
          </a:effectLst>
        </p:spPr>
        <p:txBody>
          <a:bodyPr lIns="91425" tIns="91425" rIns="91425" bIns="91425" anchor="b" anchorCtr="0"/>
          <a:lstStyle>
            <a:lvl1pPr marL="0" marR="0" lvl="0" indent="0" algn="l" rtl="0">
              <a:lnSpc>
                <a:spcPct val="90000"/>
              </a:lnSpc>
              <a:spcBef>
                <a:spcPts val="0"/>
              </a:spcBef>
              <a:buClr>
                <a:srgbClr val="00685D"/>
              </a:buClr>
              <a:buFont typeface="Arial"/>
              <a:buNone/>
              <a:defRPr sz="9600" b="0" i="0" u="none" strike="noStrike" cap="none">
                <a:solidFill>
                  <a:srgbClr val="00685D"/>
                </a:solidFill>
                <a:latin typeface="Arial"/>
                <a:ea typeface="Arial"/>
                <a:cs typeface="Arial"/>
                <a:sym typeface="Arial"/>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pic>
        <p:nvPicPr>
          <p:cNvPr id="48" name="Shape 48"/>
          <p:cNvPicPr preferRelativeResize="0"/>
          <p:nvPr/>
        </p:nvPicPr>
        <p:blipFill rotWithShape="1">
          <a:blip r:embed="rId2">
            <a:alphaModFix/>
          </a:blip>
          <a:srcRect/>
          <a:stretch/>
        </p:blipFill>
        <p:spPr>
          <a:xfrm>
            <a:off x="7951410" y="4686262"/>
            <a:ext cx="899576" cy="25536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1" name="Shape 51"/>
          <p:cNvSpPr txBox="1">
            <a:spLocks noGrp="1"/>
          </p:cNvSpPr>
          <p:nvPr>
            <p:ph type="body" idx="1"/>
          </p:nvPr>
        </p:nvSpPr>
        <p:spPr>
          <a:xfrm>
            <a:off x="366713" y="1074737"/>
            <a:ext cx="8410574" cy="3382961"/>
          </a:xfrm>
          <a:prstGeom prst="rect">
            <a:avLst/>
          </a:prstGeom>
          <a:noFill/>
          <a:ln>
            <a:noFill/>
          </a:ln>
        </p:spPr>
        <p:txBody>
          <a:bodyPr lIns="91425" tIns="91425" rIns="91425" bIns="91425" anchor="t" anchorCtr="0"/>
          <a:lstStyle>
            <a:lvl1pPr lvl="0" rtl="0">
              <a:spcBef>
                <a:spcPts val="1200"/>
              </a:spcBef>
              <a:buClr>
                <a:srgbClr val="ADC339"/>
              </a:buClr>
              <a:buFont typeface="Noto Sans Symbols"/>
              <a:buChar char="•"/>
              <a:defRPr sz="2400">
                <a:solidFill>
                  <a:schemeClr val="lt2"/>
                </a:solidFill>
                <a:latin typeface="Arial"/>
                <a:ea typeface="Arial"/>
                <a:cs typeface="Arial"/>
                <a:sym typeface="Arial"/>
              </a:defRPr>
            </a:lvl1pPr>
            <a:lvl2pPr lvl="1" rtl="0">
              <a:spcBef>
                <a:spcPts val="300"/>
              </a:spcBef>
              <a:buClr>
                <a:srgbClr val="ADC339"/>
              </a:buClr>
              <a:buFont typeface="Verdana"/>
              <a:buChar char="–"/>
              <a:defRPr sz="2000">
                <a:solidFill>
                  <a:schemeClr val="lt2"/>
                </a:solidFill>
                <a:latin typeface="Arial"/>
                <a:ea typeface="Arial"/>
                <a:cs typeface="Arial"/>
                <a:sym typeface="Arial"/>
              </a:defRPr>
            </a:lvl2pPr>
            <a:lvl3pPr lvl="2" rtl="0">
              <a:spcBef>
                <a:spcPts val="300"/>
              </a:spcBef>
              <a:buClr>
                <a:srgbClr val="ADC339"/>
              </a:buClr>
              <a:buFont typeface="Verdana"/>
              <a:buChar char="▪"/>
              <a:defRPr sz="1600">
                <a:solidFill>
                  <a:schemeClr val="lt2"/>
                </a:solidFill>
                <a:latin typeface="Arial"/>
                <a:ea typeface="Arial"/>
                <a:cs typeface="Arial"/>
                <a:sym typeface="Arial"/>
              </a:defRPr>
            </a:lvl3pPr>
            <a:lvl4pPr marL="1658938" lvl="3" indent="-211138" rtl="0">
              <a:spcBef>
                <a:spcPts val="300"/>
              </a:spcBef>
              <a:buClr>
                <a:srgbClr val="ADC339"/>
              </a:buClr>
              <a:buFont typeface="Verdana"/>
              <a:buChar char="—"/>
              <a:defRPr sz="1200">
                <a:solidFill>
                  <a:schemeClr val="lt2"/>
                </a:solidFill>
                <a:latin typeface="Arial"/>
                <a:ea typeface="Arial"/>
                <a:cs typeface="Arial"/>
                <a:sym typeface="Arial"/>
              </a:defRPr>
            </a:lvl4pPr>
            <a:lvl5pPr lvl="4" rtl="0">
              <a:spcBef>
                <a:spcPts val="300"/>
              </a:spcBef>
              <a:buClr>
                <a:srgbClr val="ADC339"/>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52" name="Shape 52"/>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55" name="Shape 55"/>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Subtitle only">
    <p:spTree>
      <p:nvGrpSpPr>
        <p:cNvPr id="1" name="Shape 56"/>
        <p:cNvGrpSpPr/>
        <p:nvPr/>
      </p:nvGrpSpPr>
      <p:grpSpPr>
        <a:xfrm>
          <a:off x="0" y="0"/>
          <a:ext cx="0" cy="0"/>
          <a:chOff x="0" y="0"/>
          <a:chExt cx="0" cy="0"/>
        </a:xfrm>
      </p:grpSpPr>
      <p:sp>
        <p:nvSpPr>
          <p:cNvPr id="57" name="Shape 57"/>
          <p:cNvSpPr txBox="1">
            <a:spLocks noGrp="1"/>
          </p:cNvSpPr>
          <p:nvPr>
            <p:ph type="body" idx="1"/>
          </p:nvPr>
        </p:nvSpPr>
        <p:spPr>
          <a:xfrm>
            <a:off x="366712" y="785812"/>
            <a:ext cx="8410574" cy="346219"/>
          </a:xfrm>
          <a:prstGeom prst="rect">
            <a:avLst/>
          </a:prstGeom>
          <a:noFill/>
          <a:ln>
            <a:noFill/>
          </a:ln>
        </p:spPr>
        <p:txBody>
          <a:bodyPr lIns="91425" tIns="91425" rIns="91425" bIns="91425" anchor="t" anchorCtr="0"/>
          <a:lstStyle>
            <a:lvl1pPr marL="0" lvl="0" indent="0" rtl="0">
              <a:spcBef>
                <a:spcPts val="0"/>
              </a:spcBef>
              <a:buClr>
                <a:schemeClr val="lt2"/>
              </a:buClr>
              <a:buFont typeface="Arial"/>
              <a:buNone/>
              <a:defRPr sz="2000" b="0">
                <a:solidFill>
                  <a:schemeClr val="lt2"/>
                </a:solidFill>
                <a:latin typeface="Arial"/>
                <a:ea typeface="Arial"/>
                <a:cs typeface="Arial"/>
                <a:sym typeface="Arial"/>
              </a:defRPr>
            </a:lvl1pPr>
            <a:lvl2pPr marL="457200" lvl="1" indent="0" rtl="0">
              <a:spcBef>
                <a:spcPts val="0"/>
              </a:spcBef>
              <a:buNone/>
              <a:defRPr sz="2000" b="1"/>
            </a:lvl2pPr>
            <a:lvl3pPr marL="914400" lvl="2" indent="0" rtl="0">
              <a:spcBef>
                <a:spcPts val="0"/>
              </a:spcBef>
              <a:buNone/>
              <a:defRPr sz="1800" b="1"/>
            </a:lvl3pPr>
            <a:lvl4pPr marL="1371600" lvl="3" indent="0" rtl="0">
              <a:spcBef>
                <a:spcPts val="0"/>
              </a:spcBef>
              <a:buNone/>
              <a:defRPr sz="1600" b="1"/>
            </a:lvl4pPr>
            <a:lvl5pPr marL="1828800" lvl="4" indent="0" rtl="0">
              <a:spcBef>
                <a:spcPts val="0"/>
              </a:spcBef>
              <a:buNone/>
              <a:defRPr sz="1600" b="1"/>
            </a:lvl5pPr>
            <a:lvl6pPr marL="2286000" lvl="5" indent="0" rtl="0">
              <a:spcBef>
                <a:spcPts val="0"/>
              </a:spcBef>
              <a:buFont typeface="Arial"/>
              <a:buNone/>
              <a:defRPr sz="1600" b="1"/>
            </a:lvl6pPr>
            <a:lvl7pPr marL="2743200" lvl="6" indent="0" rtl="0">
              <a:spcBef>
                <a:spcPts val="0"/>
              </a:spcBef>
              <a:buFont typeface="Arial"/>
              <a:buNone/>
              <a:defRPr sz="1600" b="1"/>
            </a:lvl7pPr>
            <a:lvl8pPr marL="3200400" lvl="7" indent="0" rtl="0">
              <a:spcBef>
                <a:spcPts val="0"/>
              </a:spcBef>
              <a:buFont typeface="Arial"/>
              <a:buNone/>
              <a:defRPr sz="1600" b="1"/>
            </a:lvl8pPr>
            <a:lvl9pPr marL="3657600" lvl="8" indent="0" rtl="0">
              <a:spcBef>
                <a:spcPts val="0"/>
              </a:spcBef>
              <a:buFont typeface="Arial"/>
              <a:buNone/>
              <a:defRPr sz="1600" b="1"/>
            </a:lvl9pPr>
          </a:lstStyle>
          <a:p>
            <a:endParaRPr/>
          </a:p>
        </p:txBody>
      </p:sp>
      <p:sp>
        <p:nvSpPr>
          <p:cNvPr id="58" name="Shape 58"/>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59" name="Shape 59"/>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366712" y="785812"/>
            <a:ext cx="8410574" cy="346219"/>
          </a:xfrm>
          <a:prstGeom prst="rect">
            <a:avLst/>
          </a:prstGeom>
          <a:noFill/>
          <a:ln>
            <a:noFill/>
          </a:ln>
        </p:spPr>
        <p:txBody>
          <a:bodyPr lIns="91425" tIns="91425" rIns="91425" bIns="91425" anchor="t" anchorCtr="0"/>
          <a:lstStyle>
            <a:lvl1pPr marL="0" lvl="0" indent="0" rtl="0">
              <a:spcBef>
                <a:spcPts val="0"/>
              </a:spcBef>
              <a:buClr>
                <a:schemeClr val="lt2"/>
              </a:buClr>
              <a:buFont typeface="Arial"/>
              <a:buNone/>
              <a:defRPr sz="2000" b="0">
                <a:solidFill>
                  <a:schemeClr val="lt2"/>
                </a:solidFill>
                <a:latin typeface="Arial"/>
                <a:ea typeface="Arial"/>
                <a:cs typeface="Arial"/>
                <a:sym typeface="Arial"/>
              </a:defRPr>
            </a:lvl1pPr>
            <a:lvl2pPr marL="457200" lvl="1" indent="0" rtl="0">
              <a:spcBef>
                <a:spcPts val="0"/>
              </a:spcBef>
              <a:buNone/>
              <a:defRPr sz="2000" b="1"/>
            </a:lvl2pPr>
            <a:lvl3pPr marL="914400" lvl="2" indent="0" rtl="0">
              <a:spcBef>
                <a:spcPts val="0"/>
              </a:spcBef>
              <a:buNone/>
              <a:defRPr sz="1800" b="1"/>
            </a:lvl3pPr>
            <a:lvl4pPr marL="1371600" lvl="3" indent="0" rtl="0">
              <a:spcBef>
                <a:spcPts val="0"/>
              </a:spcBef>
              <a:buNone/>
              <a:defRPr sz="1600" b="1"/>
            </a:lvl4pPr>
            <a:lvl5pPr marL="1828800" lvl="4" indent="0" rtl="0">
              <a:spcBef>
                <a:spcPts val="0"/>
              </a:spcBef>
              <a:buNone/>
              <a:defRPr sz="1600" b="1"/>
            </a:lvl5pPr>
            <a:lvl6pPr marL="2286000" lvl="5" indent="0" rtl="0">
              <a:spcBef>
                <a:spcPts val="0"/>
              </a:spcBef>
              <a:buFont typeface="Arial"/>
              <a:buNone/>
              <a:defRPr sz="1600" b="1"/>
            </a:lvl6pPr>
            <a:lvl7pPr marL="2743200" lvl="6" indent="0" rtl="0">
              <a:spcBef>
                <a:spcPts val="0"/>
              </a:spcBef>
              <a:buFont typeface="Arial"/>
              <a:buNone/>
              <a:defRPr sz="1600" b="1"/>
            </a:lvl7pPr>
            <a:lvl8pPr marL="3200400" lvl="7" indent="0" rtl="0">
              <a:spcBef>
                <a:spcPts val="0"/>
              </a:spcBef>
              <a:buFont typeface="Arial"/>
              <a:buNone/>
              <a:defRPr sz="1600" b="1"/>
            </a:lvl8pPr>
            <a:lvl9pPr marL="3657600" lvl="8" indent="0" rtl="0">
              <a:spcBef>
                <a:spcPts val="0"/>
              </a:spcBef>
              <a:buFont typeface="Arial"/>
              <a:buNone/>
              <a:defRPr sz="1600" b="1"/>
            </a:lvl9pPr>
          </a:lstStyle>
          <a:p>
            <a:endParaRPr/>
          </a:p>
        </p:txBody>
      </p:sp>
      <p:sp>
        <p:nvSpPr>
          <p:cNvPr id="62" name="Shape 62"/>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3" name="Shape 63"/>
          <p:cNvSpPr txBox="1">
            <a:spLocks noGrp="1"/>
          </p:cNvSpPr>
          <p:nvPr>
            <p:ph type="body" idx="2"/>
          </p:nvPr>
        </p:nvSpPr>
        <p:spPr>
          <a:xfrm>
            <a:off x="366714" y="1419224"/>
            <a:ext cx="8410574" cy="3038475"/>
          </a:xfrm>
          <a:prstGeom prst="rect">
            <a:avLst/>
          </a:prstGeom>
          <a:noFill/>
          <a:ln>
            <a:noFill/>
          </a:ln>
        </p:spPr>
        <p:txBody>
          <a:bodyPr lIns="91425" tIns="91425" rIns="91425" bIns="91425" anchor="t" anchorCtr="0"/>
          <a:lstStyle>
            <a:lvl1pPr lvl="0" rtl="0">
              <a:spcBef>
                <a:spcPts val="1200"/>
              </a:spcBef>
              <a:buClr>
                <a:schemeClr val="accent1"/>
              </a:buClr>
              <a:buFont typeface="Noto Sans Symbols"/>
              <a:buChar char="•"/>
              <a:defRPr sz="2400">
                <a:solidFill>
                  <a:schemeClr val="lt2"/>
                </a:solidFill>
                <a:latin typeface="Arial"/>
                <a:ea typeface="Arial"/>
                <a:cs typeface="Arial"/>
                <a:sym typeface="Arial"/>
              </a:defRPr>
            </a:lvl1pPr>
            <a:lvl2pPr lvl="1" rtl="0">
              <a:spcBef>
                <a:spcPts val="300"/>
              </a:spcBef>
              <a:buClr>
                <a:schemeClr val="accent1"/>
              </a:buClr>
              <a:buFont typeface="Verdana"/>
              <a:buChar char="–"/>
              <a:defRPr sz="2000">
                <a:solidFill>
                  <a:schemeClr val="lt2"/>
                </a:solidFill>
                <a:latin typeface="Arial"/>
                <a:ea typeface="Arial"/>
                <a:cs typeface="Arial"/>
                <a:sym typeface="Arial"/>
              </a:defRPr>
            </a:lvl2pPr>
            <a:lvl3pPr lvl="2" rtl="0">
              <a:spcBef>
                <a:spcPts val="300"/>
              </a:spcBef>
              <a:buClr>
                <a:schemeClr val="accent1"/>
              </a:buClr>
              <a:buFont typeface="Verdana"/>
              <a:buChar char="▪"/>
              <a:defRPr sz="1600">
                <a:solidFill>
                  <a:schemeClr val="lt2"/>
                </a:solidFill>
                <a:latin typeface="Arial"/>
                <a:ea typeface="Arial"/>
                <a:cs typeface="Arial"/>
                <a:sym typeface="Arial"/>
              </a:defRPr>
            </a:lvl3pPr>
            <a:lvl4pPr marL="1658938" lvl="3" indent="-211138" rtl="0">
              <a:spcBef>
                <a:spcPts val="300"/>
              </a:spcBef>
              <a:buClr>
                <a:schemeClr val="accent1"/>
              </a:buClr>
              <a:buFont typeface="Verdana"/>
              <a:buChar char="—"/>
              <a:defRPr sz="1200">
                <a:solidFill>
                  <a:schemeClr val="lt2"/>
                </a:solidFill>
                <a:latin typeface="Arial"/>
                <a:ea typeface="Arial"/>
                <a:cs typeface="Arial"/>
                <a:sym typeface="Arial"/>
              </a:defRPr>
            </a:lvl4pPr>
            <a:lvl5pPr lvl="4" rtl="0">
              <a:spcBef>
                <a:spcPts val="300"/>
              </a:spcBef>
              <a:buClr>
                <a:schemeClr val="accent1"/>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64" name="Shape 64"/>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Content, graphic area on left">
    <p:spTree>
      <p:nvGrpSpPr>
        <p:cNvPr id="1" name="Shape 65"/>
        <p:cNvGrpSpPr/>
        <p:nvPr/>
      </p:nvGrpSpPr>
      <p:grpSpPr>
        <a:xfrm>
          <a:off x="0" y="0"/>
          <a:ext cx="0" cy="0"/>
          <a:chOff x="0" y="0"/>
          <a:chExt cx="0" cy="0"/>
        </a:xfrm>
      </p:grpSpPr>
      <p:sp>
        <p:nvSpPr>
          <p:cNvPr id="66" name="Shape 66"/>
          <p:cNvSpPr>
            <a:spLocks noGrp="1"/>
          </p:cNvSpPr>
          <p:nvPr>
            <p:ph type="pic" idx="2"/>
          </p:nvPr>
        </p:nvSpPr>
        <p:spPr>
          <a:xfrm>
            <a:off x="366713" y="1074737"/>
            <a:ext cx="2073274" cy="3382961"/>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Verdana"/>
              <a:buNone/>
              <a:defRPr sz="1600" b="0" i="0" u="none" strike="noStrike" cap="none">
                <a:solidFill>
                  <a:schemeClr val="dk1"/>
                </a:solidFill>
                <a:latin typeface="Verdana"/>
                <a:ea typeface="Verdana"/>
                <a:cs typeface="Verdana"/>
                <a:sym typeface="Verdana"/>
              </a:defRPr>
            </a:lvl1pPr>
            <a:lvl2pPr marL="457200" marR="0" lvl="1" indent="0" algn="l" rtl="0">
              <a:spcBef>
                <a:spcPts val="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8" name="Shape 68"/>
          <p:cNvSpPr txBox="1">
            <a:spLocks noGrp="1"/>
          </p:cNvSpPr>
          <p:nvPr>
            <p:ph type="body" idx="1"/>
          </p:nvPr>
        </p:nvSpPr>
        <p:spPr>
          <a:xfrm>
            <a:off x="2728913" y="1074737"/>
            <a:ext cx="6048376" cy="3382961"/>
          </a:xfrm>
          <a:prstGeom prst="rect">
            <a:avLst/>
          </a:prstGeom>
          <a:noFill/>
          <a:ln>
            <a:noFill/>
          </a:ln>
        </p:spPr>
        <p:txBody>
          <a:bodyPr lIns="91425" tIns="91425" rIns="91425" bIns="91425" anchor="t" anchorCtr="0"/>
          <a:lstStyle>
            <a:lvl1pPr lvl="0" rtl="0">
              <a:spcBef>
                <a:spcPts val="1200"/>
              </a:spcBef>
              <a:buClr>
                <a:schemeClr val="accent1"/>
              </a:buClr>
              <a:buFont typeface="Noto Sans Symbols"/>
              <a:buChar char="•"/>
              <a:defRPr sz="2400">
                <a:solidFill>
                  <a:schemeClr val="lt2"/>
                </a:solidFill>
                <a:latin typeface="Arial"/>
                <a:ea typeface="Arial"/>
                <a:cs typeface="Arial"/>
                <a:sym typeface="Arial"/>
              </a:defRPr>
            </a:lvl1pPr>
            <a:lvl2pPr lvl="1" rtl="0">
              <a:spcBef>
                <a:spcPts val="300"/>
              </a:spcBef>
              <a:buClr>
                <a:schemeClr val="accent1"/>
              </a:buClr>
              <a:buFont typeface="Verdana"/>
              <a:buChar char="–"/>
              <a:defRPr sz="2000">
                <a:solidFill>
                  <a:schemeClr val="lt2"/>
                </a:solidFill>
                <a:latin typeface="Arial"/>
                <a:ea typeface="Arial"/>
                <a:cs typeface="Arial"/>
                <a:sym typeface="Arial"/>
              </a:defRPr>
            </a:lvl2pPr>
            <a:lvl3pPr lvl="2" rtl="0">
              <a:spcBef>
                <a:spcPts val="300"/>
              </a:spcBef>
              <a:buClr>
                <a:schemeClr val="accent1"/>
              </a:buClr>
              <a:buFont typeface="Verdana"/>
              <a:buChar char="▪"/>
              <a:defRPr sz="1600">
                <a:solidFill>
                  <a:schemeClr val="lt2"/>
                </a:solidFill>
                <a:latin typeface="Arial"/>
                <a:ea typeface="Arial"/>
                <a:cs typeface="Arial"/>
                <a:sym typeface="Arial"/>
              </a:defRPr>
            </a:lvl3pPr>
            <a:lvl4pPr marL="1658938" lvl="3" indent="-211138" rtl="0">
              <a:spcBef>
                <a:spcPts val="300"/>
              </a:spcBef>
              <a:buClr>
                <a:schemeClr val="accent1"/>
              </a:buClr>
              <a:buFont typeface="Verdana"/>
              <a:buChar char="—"/>
              <a:defRPr sz="1200">
                <a:solidFill>
                  <a:schemeClr val="lt2"/>
                </a:solidFill>
                <a:latin typeface="Arial"/>
                <a:ea typeface="Arial"/>
                <a:cs typeface="Arial"/>
                <a:sym typeface="Arial"/>
              </a:defRPr>
            </a:lvl4pPr>
            <a:lvl5pPr lvl="4" rtl="0">
              <a:spcBef>
                <a:spcPts val="300"/>
              </a:spcBef>
              <a:buClr>
                <a:schemeClr val="accent1"/>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69" name="Shape 69"/>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sp>
        <p:nvSpPr>
          <p:cNvPr id="8" name="Shape 8"/>
          <p:cNvSpPr/>
          <p:nvPr/>
        </p:nvSpPr>
        <p:spPr>
          <a:xfrm>
            <a:off x="0" y="4629150"/>
            <a:ext cx="9144000" cy="385762"/>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9" name="Shape 9"/>
          <p:cNvSpPr txBox="1"/>
          <p:nvPr/>
        </p:nvSpPr>
        <p:spPr>
          <a:xfrm flipH="1">
            <a:off x="8553450" y="5021496"/>
            <a:ext cx="533399" cy="123111"/>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pic>
        <p:nvPicPr>
          <p:cNvPr id="10" name="Shape 10"/>
          <p:cNvPicPr preferRelativeResize="0"/>
          <p:nvPr/>
        </p:nvPicPr>
        <p:blipFill rotWithShape="1">
          <a:blip r:embed="rId15">
            <a:alphaModFix/>
          </a:blip>
          <a:srcRect/>
          <a:stretch/>
        </p:blipFill>
        <p:spPr>
          <a:xfrm>
            <a:off x="7951410" y="4686262"/>
            <a:ext cx="899576" cy="255362"/>
          </a:xfrm>
          <a:prstGeom prst="rect">
            <a:avLst/>
          </a:prstGeom>
          <a:noFill/>
          <a:ln>
            <a:noFill/>
          </a:ln>
        </p:spPr>
      </p:pic>
      <p:sp>
        <p:nvSpPr>
          <p:cNvPr id="11" name="Shape 11"/>
          <p:cNvSpPr txBox="1"/>
          <p:nvPr/>
        </p:nvSpPr>
        <p:spPr>
          <a:xfrm>
            <a:off x="366712" y="5018448"/>
            <a:ext cx="2274886" cy="10002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Copyright 2013 Pivotal. All rights reserved.</a:t>
            </a: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ctrTitle"/>
          </p:nvPr>
        </p:nvSpPr>
        <p:spPr>
          <a:xfrm>
            <a:off x="890587" y="1850453"/>
            <a:ext cx="7948612" cy="492696"/>
          </a:xfrm>
          <a:prstGeom prst="rect">
            <a:avLst/>
          </a:prstGeom>
          <a:noFill/>
          <a:ln>
            <a:noFill/>
          </a:ln>
        </p:spPr>
        <p:txBody>
          <a:bodyPr lIns="0" tIns="0" rIns="0" bIns="0" anchor="b" anchorCtr="0">
            <a:noAutofit/>
          </a:bodyPr>
          <a:lstStyle/>
          <a:p>
            <a:pPr marL="0" marR="0" lvl="0" indent="0" algn="l" rtl="0">
              <a:lnSpc>
                <a:spcPct val="90000"/>
              </a:lnSpc>
              <a:spcBef>
                <a:spcPts val="0"/>
              </a:spcBef>
              <a:buClr>
                <a:srgbClr val="F16F3B"/>
              </a:buClr>
              <a:buSzPct val="25000"/>
              <a:buFont typeface="Arial"/>
              <a:buNone/>
            </a:pPr>
            <a:r>
              <a:rPr lang="en-US" sz="3600" b="1" i="0" u="none" strike="noStrike" cap="none" dirty="0">
                <a:solidFill>
                  <a:srgbClr val="F16F3B"/>
                </a:solidFill>
                <a:latin typeface="Arial"/>
                <a:ea typeface="Arial"/>
                <a:cs typeface="Arial"/>
                <a:sym typeface="Arial"/>
              </a:rPr>
              <a:t>Cloud Foundry Hour of Power</a:t>
            </a:r>
          </a:p>
        </p:txBody>
      </p:sp>
      <p:sp>
        <p:nvSpPr>
          <p:cNvPr id="169" name="Shape 169"/>
          <p:cNvSpPr txBox="1">
            <a:spLocks noGrp="1"/>
          </p:cNvSpPr>
          <p:nvPr>
            <p:ph type="subTitle" idx="1"/>
          </p:nvPr>
        </p:nvSpPr>
        <p:spPr>
          <a:xfrm>
            <a:off x="890587" y="2647950"/>
            <a:ext cx="6048374" cy="307777"/>
          </a:xfrm>
          <a:prstGeom prst="rect">
            <a:avLst/>
          </a:prstGeom>
          <a:noFill/>
          <a:ln>
            <a:noFill/>
          </a:ln>
        </p:spPr>
        <p:txBody>
          <a:bodyPr lIns="0" tIns="0" rIns="0" bIns="0" anchor="t" anchorCtr="0">
            <a:noAutofit/>
          </a:bodyPr>
          <a:lstStyle/>
          <a:p>
            <a:pPr marL="0" marR="0" lvl="0" indent="0" algn="l" rtl="0">
              <a:spcBef>
                <a:spcPts val="0"/>
              </a:spcBef>
              <a:buClr>
                <a:srgbClr val="2C95DD"/>
              </a:buClr>
              <a:buSzPct val="25000"/>
              <a:buFont typeface="Arial"/>
              <a:buNone/>
            </a:pPr>
            <a:r>
              <a:rPr lang="en-US" sz="2000"/>
              <a:t>Final Interview Presentation - Pivotal</a:t>
            </a:r>
            <a:endParaRPr lang="en-US" sz="2000" b="0" i="0" u="none" strike="noStrike" cap="none">
              <a:solidFill>
                <a:schemeClr val="accent2"/>
              </a:solidFill>
              <a:latin typeface="Arial"/>
              <a:ea typeface="Arial"/>
              <a:cs typeface="Arial"/>
              <a:sym typeface="Arial"/>
            </a:endParaRPr>
          </a:p>
        </p:txBody>
      </p:sp>
      <p:sp>
        <p:nvSpPr>
          <p:cNvPr id="170" name="Shape 170"/>
          <p:cNvSpPr txBox="1">
            <a:spLocks noGrp="1"/>
          </p:cNvSpPr>
          <p:nvPr>
            <p:ph type="body" idx="2"/>
          </p:nvPr>
        </p:nvSpPr>
        <p:spPr>
          <a:xfrm>
            <a:off x="908582" y="3790950"/>
            <a:ext cx="5026550" cy="276998"/>
          </a:xfrm>
          <a:prstGeom prst="rect">
            <a:avLst/>
          </a:prstGeom>
          <a:noFill/>
          <a:ln>
            <a:noFill/>
          </a:ln>
        </p:spPr>
        <p:txBody>
          <a:bodyPr lIns="0" tIns="0" rIns="0" bIns="0" anchor="t" anchorCtr="0">
            <a:noAutofit/>
          </a:bodyPr>
          <a:lstStyle/>
          <a:p>
            <a:pPr marL="228600" marR="0" lvl="0" indent="-228600" algn="l" rtl="0">
              <a:spcBef>
                <a:spcPts val="0"/>
              </a:spcBef>
              <a:buClr>
                <a:srgbClr val="2C95DD"/>
              </a:buClr>
              <a:buSzPct val="25000"/>
              <a:buFont typeface="Arial"/>
              <a:buNone/>
            </a:pPr>
            <a:r>
              <a:rPr lang="en-US" dirty="0" smtClean="0"/>
              <a:t>Amit Gandotra</a:t>
            </a:r>
            <a:endParaRPr lang="en-US" dirty="0"/>
          </a:p>
        </p:txBody>
      </p:sp>
      <p:pic>
        <p:nvPicPr>
          <p:cNvPr id="171" name="Shape 171"/>
          <p:cNvPicPr preferRelativeResize="0"/>
          <p:nvPr/>
        </p:nvPicPr>
        <p:blipFill rotWithShape="1">
          <a:blip r:embed="rId3">
            <a:alphaModFix/>
          </a:blip>
          <a:srcRect/>
          <a:stretch/>
        </p:blipFill>
        <p:spPr>
          <a:xfrm>
            <a:off x="7086600" y="133350"/>
            <a:ext cx="1414161" cy="1268032"/>
          </a:xfrm>
          <a:prstGeom prst="rect">
            <a:avLst/>
          </a:prstGeom>
          <a:noFill/>
          <a:ln>
            <a:noFill/>
          </a:ln>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f_architecture_blo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500" y="88900"/>
            <a:ext cx="6860090" cy="4553982"/>
          </a:xfrm>
          <a:prstGeom prst="rect">
            <a:avLst/>
          </a:prstGeom>
        </p:spPr>
      </p:pic>
    </p:spTree>
    <p:extLst>
      <p:ext uri="{BB962C8B-B14F-4D97-AF65-F5344CB8AC3E}">
        <p14:creationId xmlns:p14="http://schemas.microsoft.com/office/powerpoint/2010/main" val="758572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603641"/>
            <a:ext cx="9047138" cy="1200329"/>
          </a:xfrm>
          <a:prstGeom prst="rect">
            <a:avLst/>
          </a:prstGeom>
          <a:noFill/>
        </p:spPr>
        <p:txBody>
          <a:bodyPr wrap="square" rtlCol="0">
            <a:spAutoFit/>
          </a:bodyPr>
          <a:lstStyle/>
          <a:p>
            <a:pPr algn="ctr"/>
            <a:r>
              <a:rPr lang="en-US" sz="7200"/>
              <a:t>BUILDPACKS</a:t>
            </a:r>
          </a:p>
        </p:txBody>
      </p:sp>
    </p:spTree>
    <p:extLst>
      <p:ext uri="{BB962C8B-B14F-4D97-AF65-F5344CB8AC3E}">
        <p14:creationId xmlns:p14="http://schemas.microsoft.com/office/powerpoint/2010/main" val="389180464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pp_push_flow_diagram_die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 y="0"/>
            <a:ext cx="8642247" cy="4640367"/>
          </a:xfrm>
          <a:prstGeom prst="rect">
            <a:avLst/>
          </a:prstGeom>
        </p:spPr>
      </p:pic>
    </p:spTree>
    <p:extLst>
      <p:ext uri="{BB962C8B-B14F-4D97-AF65-F5344CB8AC3E}">
        <p14:creationId xmlns:p14="http://schemas.microsoft.com/office/powerpoint/2010/main" val="6517530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1095" y="383695"/>
            <a:ext cx="7936926" cy="2893100"/>
          </a:xfrm>
          <a:prstGeom prst="rect">
            <a:avLst/>
          </a:prstGeom>
        </p:spPr>
        <p:txBody>
          <a:bodyPr wrap="square">
            <a:spAutoFit/>
          </a:bodyPr>
          <a:lstStyle/>
          <a:p>
            <a:r>
              <a:rPr lang="en-US" dirty="0" err="1"/>
              <a:t>Buildpacks</a:t>
            </a:r>
            <a:r>
              <a:rPr lang="en-US" dirty="0"/>
              <a:t> provide framework and runtime support for your applications. </a:t>
            </a:r>
            <a:endParaRPr lang="en-US" dirty="0" smtClean="0"/>
          </a:p>
          <a:p>
            <a:endParaRPr lang="en-US" dirty="0" smtClean="0"/>
          </a:p>
          <a:p>
            <a:r>
              <a:rPr lang="en-US" dirty="0" err="1" smtClean="0"/>
              <a:t>Buildpacks</a:t>
            </a:r>
            <a:r>
              <a:rPr lang="en-US" dirty="0" smtClean="0"/>
              <a:t> </a:t>
            </a:r>
            <a:r>
              <a:rPr lang="en-US" dirty="0"/>
              <a:t>typically examine user-provided artifacts to determine what dependencies to download and how to configure applications to communicate with bound services</a:t>
            </a:r>
            <a:r>
              <a:rPr lang="en-US" dirty="0" smtClean="0"/>
              <a:t>.</a:t>
            </a:r>
          </a:p>
          <a:p>
            <a:endParaRPr lang="en-US" dirty="0"/>
          </a:p>
          <a:p>
            <a:r>
              <a:rPr lang="en-US" dirty="0"/>
              <a:t>The Cloud Controller issues a staging request to Diego, which then schedules a Cell to run the staging Task. The Task downloads </a:t>
            </a:r>
            <a:r>
              <a:rPr lang="en-US" dirty="0" err="1"/>
              <a:t>buildpacks</a:t>
            </a:r>
            <a:r>
              <a:rPr lang="en-US" dirty="0"/>
              <a:t> and if present, the app’s </a:t>
            </a:r>
            <a:r>
              <a:rPr lang="en-US" dirty="0" err="1"/>
              <a:t>buildpack</a:t>
            </a:r>
            <a:r>
              <a:rPr lang="en-US" dirty="0"/>
              <a:t> cache. It then uses the </a:t>
            </a:r>
            <a:r>
              <a:rPr lang="en-US" dirty="0" err="1"/>
              <a:t>buildpack</a:t>
            </a:r>
            <a:r>
              <a:rPr lang="en-US" dirty="0"/>
              <a:t> that is detected automatically </a:t>
            </a:r>
            <a:r>
              <a:rPr lang="en-US" dirty="0" smtClean="0"/>
              <a:t>to </a:t>
            </a:r>
            <a:r>
              <a:rPr lang="en-US" dirty="0"/>
              <a:t>build the droplet. The Task uses the instructions in the </a:t>
            </a:r>
            <a:r>
              <a:rPr lang="en-US" dirty="0" err="1"/>
              <a:t>buildpack</a:t>
            </a:r>
            <a:r>
              <a:rPr lang="en-US" dirty="0"/>
              <a:t> to stage the application</a:t>
            </a:r>
            <a:r>
              <a:rPr lang="en-US" dirty="0" smtClean="0"/>
              <a:t>.</a:t>
            </a:r>
          </a:p>
          <a:p>
            <a:endParaRPr lang="en-US" dirty="0" smtClean="0"/>
          </a:p>
          <a:p>
            <a:r>
              <a:rPr lang="en-US" dirty="0" smtClean="0"/>
              <a:t>Droplet = (Application + </a:t>
            </a:r>
            <a:r>
              <a:rPr lang="en-US" dirty="0" err="1" smtClean="0"/>
              <a:t>Buildpack</a:t>
            </a:r>
            <a:r>
              <a:rPr lang="en-US" dirty="0" smtClean="0"/>
              <a:t>)</a:t>
            </a:r>
          </a:p>
          <a:p>
            <a:r>
              <a:rPr lang="en-US" dirty="0" err="1" smtClean="0"/>
              <a:t>Buildpack</a:t>
            </a:r>
            <a:r>
              <a:rPr lang="en-US" dirty="0" smtClean="0"/>
              <a:t>= (</a:t>
            </a:r>
            <a:r>
              <a:rPr lang="en-US" dirty="0" err="1" smtClean="0"/>
              <a:t>Appserver</a:t>
            </a:r>
            <a:r>
              <a:rPr lang="en-US" dirty="0" smtClean="0"/>
              <a:t> + Libraries + Runtime) </a:t>
            </a:r>
            <a:endParaRPr lang="en-US" dirty="0"/>
          </a:p>
          <a:p>
            <a:endParaRPr lang="en-US" dirty="0"/>
          </a:p>
        </p:txBody>
      </p:sp>
    </p:spTree>
    <p:extLst>
      <p:ext uri="{BB962C8B-B14F-4D97-AF65-F5344CB8AC3E}">
        <p14:creationId xmlns:p14="http://schemas.microsoft.com/office/powerpoint/2010/main" val="149182303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603641"/>
            <a:ext cx="9047138" cy="1200329"/>
          </a:xfrm>
          <a:prstGeom prst="rect">
            <a:avLst/>
          </a:prstGeom>
          <a:noFill/>
        </p:spPr>
        <p:txBody>
          <a:bodyPr wrap="square" rtlCol="0">
            <a:spAutoFit/>
          </a:bodyPr>
          <a:lstStyle/>
          <a:p>
            <a:pPr algn="ctr"/>
            <a:r>
              <a:rPr lang="en-US" sz="7200"/>
              <a:t>BOSH</a:t>
            </a:r>
          </a:p>
        </p:txBody>
      </p:sp>
    </p:spTree>
    <p:extLst>
      <p:ext uri="{BB962C8B-B14F-4D97-AF65-F5344CB8AC3E}">
        <p14:creationId xmlns:p14="http://schemas.microsoft.com/office/powerpoint/2010/main" val="96071492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6846" y="1015662"/>
            <a:ext cx="8280860" cy="2031325"/>
          </a:xfrm>
          <a:prstGeom prst="rect">
            <a:avLst/>
          </a:prstGeom>
        </p:spPr>
        <p:txBody>
          <a:bodyPr wrap="square">
            <a:spAutoFit/>
          </a:bodyPr>
          <a:lstStyle/>
          <a:p>
            <a:r>
              <a:rPr lang="en-US" dirty="0"/>
              <a:t>BOSH </a:t>
            </a:r>
            <a:r>
              <a:rPr lang="en-US" dirty="0" smtClean="0"/>
              <a:t>unifies </a:t>
            </a:r>
            <a:r>
              <a:rPr lang="en-US" dirty="0"/>
              <a:t>release engineering, deployment, and lifecycle management of small and large-scale cloud software</a:t>
            </a:r>
            <a:r>
              <a:rPr lang="en-US" dirty="0" smtClean="0"/>
              <a:t>.</a:t>
            </a:r>
          </a:p>
          <a:p>
            <a:endParaRPr lang="en-US" dirty="0"/>
          </a:p>
          <a:p>
            <a:r>
              <a:rPr lang="en-US" dirty="0" smtClean="0"/>
              <a:t>BOSH </a:t>
            </a:r>
            <a:r>
              <a:rPr lang="en-US" dirty="0"/>
              <a:t>can provision and deploy software over hundreds of VMs. </a:t>
            </a:r>
            <a:endParaRPr lang="en-US" dirty="0" smtClean="0"/>
          </a:p>
          <a:p>
            <a:endParaRPr lang="en-US" dirty="0"/>
          </a:p>
          <a:p>
            <a:r>
              <a:rPr lang="en-US" dirty="0" smtClean="0"/>
              <a:t>BOSH </a:t>
            </a:r>
            <a:r>
              <a:rPr lang="en-US" dirty="0"/>
              <a:t>performs monitoring, failure recovery, and software updates with zero-to-minimal downtime.</a:t>
            </a:r>
          </a:p>
          <a:p>
            <a:endParaRPr lang="en-US" dirty="0"/>
          </a:p>
          <a:p>
            <a:r>
              <a:rPr lang="en-US" dirty="0"/>
              <a:t>BOSH allows individual developers and teams to easily version, package and deploy software in a reproducible manner.</a:t>
            </a:r>
          </a:p>
        </p:txBody>
      </p:sp>
      <p:sp>
        <p:nvSpPr>
          <p:cNvPr id="4" name="TextBox 3"/>
          <p:cNvSpPr txBox="1"/>
          <p:nvPr/>
        </p:nvSpPr>
        <p:spPr>
          <a:xfrm>
            <a:off x="96862" y="129159"/>
            <a:ext cx="9047138" cy="523220"/>
          </a:xfrm>
          <a:prstGeom prst="rect">
            <a:avLst/>
          </a:prstGeom>
          <a:noFill/>
        </p:spPr>
        <p:txBody>
          <a:bodyPr wrap="square" rtlCol="0">
            <a:spAutoFit/>
          </a:bodyPr>
          <a:lstStyle/>
          <a:p>
            <a:pPr algn="ctr"/>
            <a:r>
              <a:rPr lang="en-US" sz="2800" dirty="0" smtClean="0"/>
              <a:t>BOSH</a:t>
            </a:r>
            <a:endParaRPr lang="en-US" sz="2800" dirty="0"/>
          </a:p>
        </p:txBody>
      </p:sp>
    </p:spTree>
    <p:extLst>
      <p:ext uri="{BB962C8B-B14F-4D97-AF65-F5344CB8AC3E}">
        <p14:creationId xmlns:p14="http://schemas.microsoft.com/office/powerpoint/2010/main" val="373981583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osh-architectu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46" y="1162070"/>
            <a:ext cx="7620000" cy="3136900"/>
          </a:xfrm>
          <a:prstGeom prst="rect">
            <a:avLst/>
          </a:prstGeom>
        </p:spPr>
      </p:pic>
      <p:sp>
        <p:nvSpPr>
          <p:cNvPr id="4" name="TextBox 3"/>
          <p:cNvSpPr txBox="1"/>
          <p:nvPr/>
        </p:nvSpPr>
        <p:spPr>
          <a:xfrm>
            <a:off x="96862" y="129159"/>
            <a:ext cx="9047138" cy="523220"/>
          </a:xfrm>
          <a:prstGeom prst="rect">
            <a:avLst/>
          </a:prstGeom>
          <a:noFill/>
        </p:spPr>
        <p:txBody>
          <a:bodyPr wrap="square" rtlCol="0">
            <a:spAutoFit/>
          </a:bodyPr>
          <a:lstStyle/>
          <a:p>
            <a:pPr algn="ctr"/>
            <a:r>
              <a:rPr lang="en-US" sz="2800" dirty="0" smtClean="0"/>
              <a:t>BOSH Architecture</a:t>
            </a:r>
            <a:endParaRPr lang="en-US" sz="2800" dirty="0"/>
          </a:p>
        </p:txBody>
      </p:sp>
    </p:spTree>
    <p:extLst>
      <p:ext uri="{BB962C8B-B14F-4D97-AF65-F5344CB8AC3E}">
        <p14:creationId xmlns:p14="http://schemas.microsoft.com/office/powerpoint/2010/main" val="231738979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603641"/>
            <a:ext cx="9047138" cy="2308324"/>
          </a:xfrm>
          <a:prstGeom prst="rect">
            <a:avLst/>
          </a:prstGeom>
          <a:noFill/>
        </p:spPr>
        <p:txBody>
          <a:bodyPr wrap="square" rtlCol="0">
            <a:spAutoFit/>
          </a:bodyPr>
          <a:lstStyle/>
          <a:p>
            <a:pPr algn="ctr"/>
            <a:r>
              <a:rPr lang="en-US" sz="7200" dirty="0"/>
              <a:t>Orgs, Spaces, Roles, and Permissions</a:t>
            </a:r>
            <a:endParaRPr lang="en-US" sz="7200" dirty="0"/>
          </a:p>
        </p:txBody>
      </p:sp>
    </p:spTree>
    <p:extLst>
      <p:ext uri="{BB962C8B-B14F-4D97-AF65-F5344CB8AC3E}">
        <p14:creationId xmlns:p14="http://schemas.microsoft.com/office/powerpoint/2010/main" val="188153180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4651" y="210607"/>
            <a:ext cx="7171353" cy="2893100"/>
          </a:xfrm>
          <a:prstGeom prst="rect">
            <a:avLst/>
          </a:prstGeom>
        </p:spPr>
        <p:txBody>
          <a:bodyPr wrap="square">
            <a:spAutoFit/>
          </a:bodyPr>
          <a:lstStyle/>
          <a:p>
            <a:pPr marL="285750" indent="-285750">
              <a:buFont typeface="Arial"/>
              <a:buChar char="•"/>
            </a:pPr>
            <a:r>
              <a:rPr lang="en-US" dirty="0"/>
              <a:t>An org is a development account that an individual or multiple collaborators can own and use. All collaborators access an org with user accounts</a:t>
            </a:r>
            <a:r>
              <a:rPr lang="en-US" dirty="0" smtClean="0"/>
              <a:t>.</a:t>
            </a:r>
          </a:p>
          <a:p>
            <a:endParaRPr lang="en-US" dirty="0" smtClean="0"/>
          </a:p>
          <a:p>
            <a:pPr marL="285750" indent="-285750">
              <a:buFont typeface="Arial"/>
              <a:buChar char="•"/>
            </a:pPr>
            <a:r>
              <a:rPr lang="en-US" dirty="0"/>
              <a:t>A user account represents an individual person within the context of a PCF installation. A user can have different roles in different spaces within an org</a:t>
            </a:r>
          </a:p>
          <a:p>
            <a:endParaRPr lang="en-US" dirty="0" smtClean="0"/>
          </a:p>
          <a:p>
            <a:pPr marL="285750" indent="-285750">
              <a:buFont typeface="Arial"/>
              <a:buChar char="•"/>
            </a:pPr>
            <a:r>
              <a:rPr lang="en-US" dirty="0"/>
              <a:t>Every application and service is scoped to a space. Each org contains at least one space. A space provides users with access to a shared location for application development, deployment, and maintenance</a:t>
            </a:r>
            <a:endParaRPr lang="en-US" dirty="0" smtClean="0"/>
          </a:p>
          <a:p>
            <a:endParaRPr lang="en-US" dirty="0" smtClean="0"/>
          </a:p>
          <a:p>
            <a:pPr marL="285750" indent="-285750">
              <a:buFont typeface="Arial"/>
              <a:buChar char="•"/>
            </a:pPr>
            <a:r>
              <a:rPr lang="en-US" dirty="0"/>
              <a:t>A user can have one or more roles. The combination of these roles defines the user’s overall permissions in the org and within specific spaces in that org.</a:t>
            </a:r>
          </a:p>
          <a:p>
            <a:endParaRPr lang="en-US" dirty="0"/>
          </a:p>
        </p:txBody>
      </p:sp>
    </p:spTree>
    <p:extLst>
      <p:ext uri="{BB962C8B-B14F-4D97-AF65-F5344CB8AC3E}">
        <p14:creationId xmlns:p14="http://schemas.microsoft.com/office/powerpoint/2010/main" val="3516788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162348"/>
            <a:ext cx="9047138" cy="2308324"/>
          </a:xfrm>
          <a:prstGeom prst="rect">
            <a:avLst/>
          </a:prstGeom>
          <a:noFill/>
        </p:spPr>
        <p:txBody>
          <a:bodyPr wrap="square" rtlCol="0">
            <a:spAutoFit/>
          </a:bodyPr>
          <a:lstStyle/>
          <a:p>
            <a:pPr algn="ctr"/>
            <a:r>
              <a:rPr lang="en-US" sz="7200"/>
              <a:t>OPERATIONS</a:t>
            </a:r>
          </a:p>
          <a:p>
            <a:pPr algn="ctr"/>
            <a:r>
              <a:rPr lang="en-US" sz="7200"/>
              <a:t>MANAGER</a:t>
            </a:r>
          </a:p>
        </p:txBody>
      </p:sp>
    </p:spTree>
    <p:extLst>
      <p:ext uri="{BB962C8B-B14F-4D97-AF65-F5344CB8AC3E}">
        <p14:creationId xmlns:p14="http://schemas.microsoft.com/office/powerpoint/2010/main" val="1026811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5677"/>
            <a:ext cx="9154762" cy="3501940"/>
          </a:xfrm>
          <a:prstGeom prst="rect">
            <a:avLst/>
          </a:prstGeom>
          <a:noFill/>
          <a:ln>
            <a:noFill/>
          </a:ln>
        </p:spPr>
      </p:pic>
      <p:sp>
        <p:nvSpPr>
          <p:cNvPr id="5" name="TextBox 4"/>
          <p:cNvSpPr txBox="1"/>
          <p:nvPr/>
        </p:nvSpPr>
        <p:spPr>
          <a:xfrm>
            <a:off x="96862" y="129159"/>
            <a:ext cx="9047138" cy="1200329"/>
          </a:xfrm>
          <a:prstGeom prst="rect">
            <a:avLst/>
          </a:prstGeom>
          <a:noFill/>
        </p:spPr>
        <p:txBody>
          <a:bodyPr wrap="square" rtlCol="0">
            <a:spAutoFit/>
          </a:bodyPr>
          <a:lstStyle/>
          <a:p>
            <a:pPr algn="ctr"/>
            <a:r>
              <a:rPr lang="en-US" sz="7200"/>
              <a:t>WHY?</a:t>
            </a:r>
          </a:p>
        </p:txBody>
      </p:sp>
    </p:spTree>
    <p:extLst>
      <p:ext uri="{BB962C8B-B14F-4D97-AF65-F5344CB8AC3E}">
        <p14:creationId xmlns:p14="http://schemas.microsoft.com/office/powerpoint/2010/main" val="251685478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194633"/>
            <a:ext cx="9047138" cy="2308324"/>
          </a:xfrm>
          <a:prstGeom prst="rect">
            <a:avLst/>
          </a:prstGeom>
          <a:noFill/>
        </p:spPr>
        <p:txBody>
          <a:bodyPr wrap="square" rtlCol="0">
            <a:spAutoFit/>
          </a:bodyPr>
          <a:lstStyle/>
          <a:p>
            <a:pPr algn="ctr"/>
            <a:r>
              <a:rPr lang="en-US" sz="7200"/>
              <a:t>HIGH</a:t>
            </a:r>
            <a:br>
              <a:rPr lang="en-US" sz="7200"/>
            </a:br>
            <a:r>
              <a:rPr lang="en-US" sz="7200"/>
              <a:t>AVAILABILITY</a:t>
            </a:r>
          </a:p>
        </p:txBody>
      </p:sp>
    </p:spTree>
    <p:extLst>
      <p:ext uri="{BB962C8B-B14F-4D97-AF65-F5344CB8AC3E}">
        <p14:creationId xmlns:p14="http://schemas.microsoft.com/office/powerpoint/2010/main" val="2904379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61673"/>
            <a:ext cx="7327900" cy="523220"/>
          </a:xfrm>
          <a:prstGeom prst="rect">
            <a:avLst/>
          </a:prstGeom>
          <a:noFill/>
        </p:spPr>
        <p:txBody>
          <a:bodyPr wrap="square" rtlCol="0">
            <a:spAutoFit/>
          </a:bodyPr>
          <a:lstStyle/>
          <a:p>
            <a:pPr algn="ctr"/>
            <a:r>
              <a:rPr lang="en-US" sz="2800" dirty="0" smtClean="0"/>
              <a:t>Four Layers of HA</a:t>
            </a:r>
            <a:endParaRPr lang="en-US" sz="2800" dirty="0"/>
          </a:p>
        </p:txBody>
      </p:sp>
      <p:sp>
        <p:nvSpPr>
          <p:cNvPr id="3" name="Rectangle 2"/>
          <p:cNvSpPr/>
          <p:nvPr/>
        </p:nvSpPr>
        <p:spPr>
          <a:xfrm>
            <a:off x="1159846" y="1004459"/>
            <a:ext cx="7171353" cy="3539431"/>
          </a:xfrm>
          <a:prstGeom prst="rect">
            <a:avLst/>
          </a:prstGeom>
        </p:spPr>
        <p:txBody>
          <a:bodyPr wrap="square">
            <a:spAutoFit/>
          </a:bodyPr>
          <a:lstStyle/>
          <a:p>
            <a:pPr marL="285750" indent="-285750">
              <a:buFont typeface="Arial"/>
              <a:buChar char="•"/>
            </a:pPr>
            <a:r>
              <a:rPr lang="en-US" dirty="0" smtClean="0"/>
              <a:t>Application instances are evenly distributed across availability zones. Application stays up despite loosing an AZ.</a:t>
            </a:r>
          </a:p>
          <a:p>
            <a:pPr marL="285750" indent="-285750">
              <a:buFont typeface="Arial"/>
              <a:buChar char="•"/>
            </a:pPr>
            <a:endParaRPr lang="en-US" dirty="0"/>
          </a:p>
          <a:p>
            <a:pPr marL="285750" indent="-285750">
              <a:buFont typeface="Arial"/>
              <a:buChar char="•"/>
            </a:pPr>
            <a:r>
              <a:rPr lang="en-US" dirty="0" smtClean="0"/>
              <a:t>Bosh Managed Processes (Elastic runtime processes are monitored and automatically restarted) . Failed Cloud Controller processes are restarted by ‘</a:t>
            </a:r>
            <a:r>
              <a:rPr lang="en-US" dirty="0" err="1" smtClean="0"/>
              <a:t>Monit</a:t>
            </a:r>
            <a:r>
              <a:rPr lang="en-US" dirty="0" smtClean="0"/>
              <a:t>’</a:t>
            </a:r>
          </a:p>
          <a:p>
            <a:r>
              <a:rPr lang="en-US" dirty="0"/>
              <a:t> </a:t>
            </a:r>
            <a:r>
              <a:rPr lang="en-US" dirty="0" smtClean="0"/>
              <a:t>     </a:t>
            </a:r>
            <a:r>
              <a:rPr lang="en-US" dirty="0" err="1" smtClean="0"/>
              <a:t>Monit</a:t>
            </a:r>
            <a:r>
              <a:rPr lang="en-US" dirty="0" smtClean="0"/>
              <a:t>-&gt; Bosh Agent-&gt; Message Bus -&gt; Health Monitor (Pager/Email/</a:t>
            </a:r>
            <a:r>
              <a:rPr lang="en-US" dirty="0" err="1" smtClean="0"/>
              <a:t>Ressurector</a:t>
            </a:r>
            <a:r>
              <a:rPr lang="en-US" dirty="0" smtClean="0"/>
              <a:t>)                </a:t>
            </a:r>
          </a:p>
          <a:p>
            <a:endParaRPr lang="en-US" dirty="0"/>
          </a:p>
          <a:p>
            <a:r>
              <a:rPr lang="en-US" dirty="0" smtClean="0"/>
              <a:t>     </a:t>
            </a:r>
            <a:r>
              <a:rPr lang="en-US" dirty="0" err="1" smtClean="0"/>
              <a:t>Ressurector</a:t>
            </a:r>
            <a:r>
              <a:rPr lang="en-US" dirty="0"/>
              <a:t> </a:t>
            </a:r>
            <a:r>
              <a:rPr lang="en-US" dirty="0" smtClean="0"/>
              <a:t>determines missing VMs and informs Bosh director to recreate VM/job</a:t>
            </a:r>
          </a:p>
          <a:p>
            <a:pPr marL="285750" indent="-285750">
              <a:buFont typeface="Arial"/>
              <a:buChar char="•"/>
            </a:pPr>
            <a:endParaRPr lang="en-US" dirty="0" smtClean="0"/>
          </a:p>
          <a:p>
            <a:pPr marL="285750" indent="-285750">
              <a:buFont typeface="Arial"/>
              <a:buChar char="•"/>
            </a:pPr>
            <a:endParaRPr lang="en-US" dirty="0"/>
          </a:p>
          <a:p>
            <a:pPr marL="285750" indent="-285750">
              <a:buFont typeface="Arial"/>
              <a:buChar char="•"/>
            </a:pPr>
            <a:r>
              <a:rPr lang="en-US" dirty="0" smtClean="0"/>
              <a:t>Failed VMs will be restarted automatically. Bosh Agent continuously reports health of the VM/job</a:t>
            </a:r>
          </a:p>
          <a:p>
            <a:pPr marL="285750" indent="-285750">
              <a:buFont typeface="Arial"/>
              <a:buChar char="•"/>
            </a:pPr>
            <a:endParaRPr lang="en-US" dirty="0"/>
          </a:p>
          <a:p>
            <a:pPr marL="285750" indent="-285750">
              <a:buFont typeface="Arial"/>
              <a:buChar char="•"/>
            </a:pPr>
            <a:r>
              <a:rPr lang="en-US" dirty="0" smtClean="0"/>
              <a:t>Self Healing Application Instances</a:t>
            </a:r>
          </a:p>
          <a:p>
            <a:r>
              <a:rPr lang="en-US" dirty="0" smtClean="0"/>
              <a:t>      Cells (Rep + Executer) -&gt; BBS -&gt; Brain (Auctioneer/Desired State + </a:t>
            </a:r>
            <a:r>
              <a:rPr lang="en-US" dirty="0" err="1" smtClean="0"/>
              <a:t>Converger</a:t>
            </a:r>
            <a:r>
              <a:rPr lang="en-US" dirty="0" smtClean="0"/>
              <a:t>/   Actual State)</a:t>
            </a:r>
            <a:endParaRPr lang="en-US" dirty="0"/>
          </a:p>
        </p:txBody>
      </p:sp>
    </p:spTree>
    <p:extLst>
      <p:ext uri="{BB962C8B-B14F-4D97-AF65-F5344CB8AC3E}">
        <p14:creationId xmlns:p14="http://schemas.microsoft.com/office/powerpoint/2010/main" val="148739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5677"/>
            <a:ext cx="9154762" cy="3501940"/>
          </a:xfrm>
          <a:prstGeom prst="rect">
            <a:avLst/>
          </a:prstGeom>
          <a:noFill/>
          <a:ln>
            <a:noFill/>
          </a:ln>
        </p:spPr>
      </p:pic>
      <p:sp>
        <p:nvSpPr>
          <p:cNvPr id="5" name="TextBox 4"/>
          <p:cNvSpPr txBox="1"/>
          <p:nvPr/>
        </p:nvSpPr>
        <p:spPr>
          <a:xfrm>
            <a:off x="96862" y="129159"/>
            <a:ext cx="9047138" cy="1200329"/>
          </a:xfrm>
          <a:prstGeom prst="rect">
            <a:avLst/>
          </a:prstGeom>
          <a:noFill/>
        </p:spPr>
        <p:txBody>
          <a:bodyPr wrap="square" rtlCol="0">
            <a:spAutoFit/>
          </a:bodyPr>
          <a:lstStyle/>
          <a:p>
            <a:pPr algn="ctr"/>
            <a:r>
              <a:rPr lang="en-US" sz="7200"/>
              <a:t>WHY NOT?</a:t>
            </a:r>
          </a:p>
        </p:txBody>
      </p:sp>
    </p:spTree>
    <p:extLst>
      <p:ext uri="{BB962C8B-B14F-4D97-AF65-F5344CB8AC3E}">
        <p14:creationId xmlns:p14="http://schemas.microsoft.com/office/powerpoint/2010/main" val="164700326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9846" y="1004459"/>
            <a:ext cx="7171353" cy="2246769"/>
          </a:xfrm>
          <a:prstGeom prst="rect">
            <a:avLst/>
          </a:prstGeom>
        </p:spPr>
        <p:txBody>
          <a:bodyPr wrap="square">
            <a:spAutoFit/>
          </a:bodyPr>
          <a:lstStyle/>
          <a:p>
            <a:pPr marL="285750" indent="-285750">
              <a:buFont typeface="Arial"/>
              <a:buChar char="•"/>
            </a:pPr>
            <a:r>
              <a:rPr lang="en-US" dirty="0" smtClean="0"/>
              <a:t>Application </a:t>
            </a:r>
            <a:r>
              <a:rPr lang="en-US" dirty="0"/>
              <a:t>auto-scaling.</a:t>
            </a:r>
          </a:p>
          <a:p>
            <a:pPr marL="285750" indent="-285750">
              <a:buFont typeface="Arial"/>
              <a:buChar char="•"/>
            </a:pPr>
            <a:r>
              <a:rPr lang="en-US" dirty="0"/>
              <a:t>Centralized platform administration.</a:t>
            </a:r>
          </a:p>
          <a:p>
            <a:pPr marL="285750" indent="-285750">
              <a:buFont typeface="Arial"/>
              <a:buChar char="•"/>
            </a:pPr>
            <a:r>
              <a:rPr lang="en-US" dirty="0"/>
              <a:t>Centralized logging.</a:t>
            </a:r>
          </a:p>
          <a:p>
            <a:pPr marL="285750" indent="-285750">
              <a:buFont typeface="Arial"/>
              <a:buChar char="•"/>
            </a:pPr>
            <a:r>
              <a:rPr lang="en-US" dirty="0"/>
              <a:t>Dynamic routing.</a:t>
            </a:r>
          </a:p>
          <a:p>
            <a:pPr marL="285750" indent="-285750">
              <a:buFont typeface="Arial"/>
              <a:buChar char="•"/>
            </a:pPr>
            <a:r>
              <a:rPr lang="en-US" dirty="0"/>
              <a:t>Application health management.</a:t>
            </a:r>
          </a:p>
          <a:p>
            <a:pPr marL="285750" indent="-285750">
              <a:buFont typeface="Arial"/>
              <a:buChar char="•"/>
            </a:pPr>
            <a:r>
              <a:rPr lang="en-US" dirty="0"/>
              <a:t>Integration with external logging components like </a:t>
            </a:r>
            <a:r>
              <a:rPr lang="en-US" dirty="0" err="1"/>
              <a:t>Elasticsearch</a:t>
            </a:r>
            <a:r>
              <a:rPr lang="en-US" dirty="0"/>
              <a:t> and </a:t>
            </a:r>
            <a:r>
              <a:rPr lang="en-US" dirty="0" err="1"/>
              <a:t>Logstash</a:t>
            </a:r>
            <a:r>
              <a:rPr lang="en-US" dirty="0"/>
              <a:t>.</a:t>
            </a:r>
          </a:p>
          <a:p>
            <a:pPr marL="285750" indent="-285750">
              <a:buFont typeface="Arial"/>
              <a:buChar char="•"/>
            </a:pPr>
            <a:r>
              <a:rPr lang="en-US" dirty="0"/>
              <a:t>Role based access for deployed applications.</a:t>
            </a:r>
          </a:p>
          <a:p>
            <a:pPr marL="285750" indent="-285750">
              <a:buFont typeface="Arial"/>
              <a:buChar char="•"/>
            </a:pPr>
            <a:r>
              <a:rPr lang="en-US" dirty="0"/>
              <a:t>Provision for vertical and horizontal scaling.</a:t>
            </a:r>
          </a:p>
          <a:p>
            <a:pPr marL="285750" indent="-285750">
              <a:buFont typeface="Arial"/>
              <a:buChar char="•"/>
            </a:pPr>
            <a:r>
              <a:rPr lang="en-US" dirty="0"/>
              <a:t>Infrastructure security.</a:t>
            </a:r>
          </a:p>
          <a:p>
            <a:pPr marL="285750" indent="-285750">
              <a:buFont typeface="Arial"/>
              <a:buChar char="•"/>
            </a:pPr>
            <a:r>
              <a:rPr lang="en-US" dirty="0"/>
              <a:t>Support for various </a:t>
            </a:r>
            <a:r>
              <a:rPr lang="en-US" dirty="0" err="1"/>
              <a:t>IaaS</a:t>
            </a:r>
            <a:r>
              <a:rPr lang="en-US" dirty="0"/>
              <a:t> providers.</a:t>
            </a:r>
          </a:p>
        </p:txBody>
      </p:sp>
      <p:sp>
        <p:nvSpPr>
          <p:cNvPr id="4" name="Rectangle 3"/>
          <p:cNvSpPr/>
          <p:nvPr/>
        </p:nvSpPr>
        <p:spPr>
          <a:xfrm>
            <a:off x="1922304" y="252673"/>
            <a:ext cx="5014965" cy="523220"/>
          </a:xfrm>
          <a:prstGeom prst="rect">
            <a:avLst/>
          </a:prstGeom>
        </p:spPr>
        <p:txBody>
          <a:bodyPr wrap="none">
            <a:spAutoFit/>
          </a:bodyPr>
          <a:lstStyle/>
          <a:p>
            <a:r>
              <a:rPr lang="en-US" sz="2800" dirty="0"/>
              <a:t>Key benefits of Cloud </a:t>
            </a:r>
            <a:r>
              <a:rPr lang="en-US" sz="2800" dirty="0" smtClean="0"/>
              <a:t>Foundry</a:t>
            </a:r>
            <a:endParaRPr lang="en-US" sz="2800" dirty="0"/>
          </a:p>
        </p:txBody>
      </p:sp>
    </p:spTree>
    <p:extLst>
      <p:ext uri="{BB962C8B-B14F-4D97-AF65-F5344CB8AC3E}">
        <p14:creationId xmlns:p14="http://schemas.microsoft.com/office/powerpoint/2010/main" val="242670364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29159"/>
            <a:ext cx="9047138" cy="1200329"/>
          </a:xfrm>
          <a:prstGeom prst="rect">
            <a:avLst/>
          </a:prstGeom>
          <a:noFill/>
        </p:spPr>
        <p:txBody>
          <a:bodyPr wrap="square" rtlCol="0">
            <a:spAutoFit/>
          </a:bodyPr>
          <a:lstStyle/>
          <a:p>
            <a:pPr algn="ctr"/>
            <a:r>
              <a:rPr lang="en-US" sz="7200" dirty="0"/>
              <a:t>HOW?</a:t>
            </a:r>
          </a:p>
        </p:txBody>
      </p:sp>
      <p:pic>
        <p:nvPicPr>
          <p:cNvPr id="6" name="Picture 5" descr="ho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15198"/>
            <a:ext cx="9144000" cy="1338146"/>
          </a:xfrm>
          <a:prstGeom prst="rect">
            <a:avLst/>
          </a:prstGeom>
        </p:spPr>
      </p:pic>
    </p:spTree>
    <p:extLst>
      <p:ext uri="{BB962C8B-B14F-4D97-AF65-F5344CB8AC3E}">
        <p14:creationId xmlns:p14="http://schemas.microsoft.com/office/powerpoint/2010/main" val="61795796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of-platfor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3600"/>
            <a:ext cx="8915400" cy="3325124"/>
          </a:xfrm>
          <a:prstGeom prst="rect">
            <a:avLst/>
          </a:prstGeom>
        </p:spPr>
      </p:pic>
      <p:sp>
        <p:nvSpPr>
          <p:cNvPr id="5" name="TextBox 4"/>
          <p:cNvSpPr txBox="1"/>
          <p:nvPr/>
        </p:nvSpPr>
        <p:spPr>
          <a:xfrm>
            <a:off x="96862" y="129159"/>
            <a:ext cx="9047138" cy="523220"/>
          </a:xfrm>
          <a:prstGeom prst="rect">
            <a:avLst/>
          </a:prstGeom>
          <a:noFill/>
        </p:spPr>
        <p:txBody>
          <a:bodyPr wrap="square" rtlCol="0">
            <a:spAutoFit/>
          </a:bodyPr>
          <a:lstStyle/>
          <a:p>
            <a:pPr algn="ctr"/>
            <a:r>
              <a:rPr lang="en-US" sz="2800" dirty="0" smtClean="0"/>
              <a:t>Cloud Foundry on </a:t>
            </a:r>
            <a:r>
              <a:rPr lang="en-US" sz="2800" dirty="0" err="1" smtClean="0"/>
              <a:t>IaaS</a:t>
            </a:r>
            <a:endParaRPr lang="en-US" sz="2800" dirty="0"/>
          </a:p>
        </p:txBody>
      </p:sp>
    </p:spTree>
    <p:extLst>
      <p:ext uri="{BB962C8B-B14F-4D97-AF65-F5344CB8AC3E}">
        <p14:creationId xmlns:p14="http://schemas.microsoft.com/office/powerpoint/2010/main" val="20101905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698373"/>
            <a:ext cx="9047138" cy="1200329"/>
          </a:xfrm>
          <a:prstGeom prst="rect">
            <a:avLst/>
          </a:prstGeom>
          <a:noFill/>
        </p:spPr>
        <p:txBody>
          <a:bodyPr wrap="square" rtlCol="0">
            <a:spAutoFit/>
          </a:bodyPr>
          <a:lstStyle/>
          <a:p>
            <a:pPr algn="ctr"/>
            <a:r>
              <a:rPr lang="en-US" sz="7200" dirty="0" smtClean="0"/>
              <a:t>CF Platform </a:t>
            </a:r>
            <a:r>
              <a:rPr lang="en-US" sz="7200" dirty="0"/>
              <a:t>Runtime</a:t>
            </a:r>
            <a:endParaRPr lang="en-US" sz="7200" dirty="0"/>
          </a:p>
        </p:txBody>
      </p:sp>
    </p:spTree>
    <p:extLst>
      <p:ext uri="{BB962C8B-B14F-4D97-AF65-F5344CB8AC3E}">
        <p14:creationId xmlns:p14="http://schemas.microsoft.com/office/powerpoint/2010/main" val="37263139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29159"/>
            <a:ext cx="9047138" cy="1446550"/>
          </a:xfrm>
          <a:prstGeom prst="rect">
            <a:avLst/>
          </a:prstGeom>
          <a:noFill/>
        </p:spPr>
        <p:txBody>
          <a:bodyPr wrap="square" rtlCol="0">
            <a:spAutoFit/>
          </a:bodyPr>
          <a:lstStyle/>
          <a:p>
            <a:pPr algn="ctr"/>
            <a:r>
              <a:rPr lang="en-US" sz="8800"/>
              <a:t>WHAT?</a:t>
            </a:r>
          </a:p>
        </p:txBody>
      </p:sp>
      <p:pic>
        <p:nvPicPr>
          <p:cNvPr id="4" name="Picture 3" descr="wha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0449"/>
            <a:ext cx="9144000" cy="4803051"/>
          </a:xfrm>
          <a:prstGeom prst="rect">
            <a:avLst/>
          </a:prstGeom>
        </p:spPr>
      </p:pic>
    </p:spTree>
    <p:extLst>
      <p:ext uri="{BB962C8B-B14F-4D97-AF65-F5344CB8AC3E}">
        <p14:creationId xmlns:p14="http://schemas.microsoft.com/office/powerpoint/2010/main" val="423252677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719902"/>
            <a:ext cx="9047138" cy="1200329"/>
          </a:xfrm>
          <a:prstGeom prst="rect">
            <a:avLst/>
          </a:prstGeom>
          <a:noFill/>
        </p:spPr>
        <p:txBody>
          <a:bodyPr wrap="square" rtlCol="0">
            <a:spAutoFit/>
          </a:bodyPr>
          <a:lstStyle/>
          <a:p>
            <a:pPr algn="ctr"/>
            <a:r>
              <a:rPr lang="en-US" sz="7200"/>
              <a:t>MICROSERVICES</a:t>
            </a:r>
          </a:p>
        </p:txBody>
      </p:sp>
    </p:spTree>
    <p:extLst>
      <p:ext uri="{BB962C8B-B14F-4D97-AF65-F5344CB8AC3E}">
        <p14:creationId xmlns:p14="http://schemas.microsoft.com/office/powerpoint/2010/main" val="262906029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149448"/>
            <a:ext cx="9047138" cy="2308324"/>
          </a:xfrm>
          <a:prstGeom prst="rect">
            <a:avLst/>
          </a:prstGeom>
          <a:noFill/>
        </p:spPr>
        <p:txBody>
          <a:bodyPr wrap="square" rtlCol="0">
            <a:spAutoFit/>
          </a:bodyPr>
          <a:lstStyle/>
          <a:p>
            <a:pPr algn="ctr"/>
            <a:r>
              <a:rPr lang="en-US" sz="7200"/>
              <a:t>ELASTIC </a:t>
            </a:r>
          </a:p>
          <a:p>
            <a:pPr algn="ctr"/>
            <a:r>
              <a:rPr lang="en-US" sz="7200"/>
              <a:t>RUNTIME</a:t>
            </a:r>
          </a:p>
        </p:txBody>
      </p:sp>
    </p:spTree>
    <p:extLst>
      <p:ext uri="{BB962C8B-B14F-4D97-AF65-F5344CB8AC3E}">
        <p14:creationId xmlns:p14="http://schemas.microsoft.com/office/powerpoint/2010/main" val="120963795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ivotal_interim_16x9_external_040113 (3)">
  <a:themeElements>
    <a:clrScheme name="Pivotal 2">
      <a:dk1>
        <a:srgbClr val="00685D"/>
      </a:dk1>
      <a:lt1>
        <a:srgbClr val="FFFFFF"/>
      </a:lt1>
      <a:dk2>
        <a:srgbClr val="000000"/>
      </a:dk2>
      <a:lt2>
        <a:srgbClr val="4D4D4D"/>
      </a:lt2>
      <a:accent1>
        <a:srgbClr val="AEBF2F"/>
      </a:accent1>
      <a:accent2>
        <a:srgbClr val="3EA7BC"/>
      </a:accent2>
      <a:accent3>
        <a:srgbClr val="F16F3B"/>
      </a:accent3>
      <a:accent4>
        <a:srgbClr val="007CA2"/>
      </a:accent4>
      <a:accent5>
        <a:srgbClr val="000000"/>
      </a:accent5>
      <a:accent6>
        <a:srgbClr val="FFFFFF"/>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2141</Words>
  <Application>Microsoft Macintosh PowerPoint</Application>
  <PresentationFormat>On-screen Show (16:9)</PresentationFormat>
  <Paragraphs>169</Paragraphs>
  <Slides>22</Slides>
  <Notes>6</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Pivotal_interim_16x9_external_040113 (3)</vt:lpstr>
      <vt:lpstr>Cloud Foundry Hour of Power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Foundry Technical Overview</dc:title>
  <dc:subject/>
  <dc:creator/>
  <cp:keywords/>
  <dc:description/>
  <cp:lastModifiedBy>Amit Gandotra</cp:lastModifiedBy>
  <cp:revision>40</cp:revision>
  <dcterms:modified xsi:type="dcterms:W3CDTF">2017-05-12T05:16:44Z</dcterms:modified>
  <cp:category/>
</cp:coreProperties>
</file>