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259" r:id="rId5"/>
    <p:sldId id="260" r:id="rId6"/>
    <p:sldId id="262" r:id="rId7"/>
    <p:sldId id="261" r:id="rId8"/>
    <p:sldId id="263" r:id="rId9"/>
    <p:sldId id="264" r:id="rId10"/>
    <p:sldId id="272" r:id="rId11"/>
    <p:sldId id="265" r:id="rId12"/>
    <p:sldId id="267" r:id="rId13"/>
    <p:sldId id="266"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513"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001F5C-DE1E-4C21-B462-D7901AD5BE3F}" type="datetimeFigureOut">
              <a:rPr lang="en-US" smtClean="0"/>
              <a:t>11/29/2016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E0212C-E3F8-433A-BEF2-DD9C2B2BD1BC}" type="slidenum">
              <a:rPr lang="en-US" smtClean="0"/>
              <a:t>‹#›</a:t>
            </a:fld>
            <a:endParaRPr lang="en-US"/>
          </a:p>
        </p:txBody>
      </p:sp>
    </p:spTree>
    <p:extLst>
      <p:ext uri="{BB962C8B-B14F-4D97-AF65-F5344CB8AC3E}">
        <p14:creationId xmlns:p14="http://schemas.microsoft.com/office/powerpoint/2010/main" val="1129135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0212C-E3F8-433A-BEF2-DD9C2B2BD1BC}" type="slidenum">
              <a:rPr lang="en-US" smtClean="0"/>
              <a:t>2</a:t>
            </a:fld>
            <a:endParaRPr lang="en-US"/>
          </a:p>
        </p:txBody>
      </p:sp>
    </p:spTree>
    <p:extLst>
      <p:ext uri="{BB962C8B-B14F-4D97-AF65-F5344CB8AC3E}">
        <p14:creationId xmlns:p14="http://schemas.microsoft.com/office/powerpoint/2010/main" val="82259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C16F14B-0F58-429D-8B60-47E93CE5C47A}" type="datetime1">
              <a:rPr lang="en-US" smtClean="0"/>
              <a:t>11/29/2016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30F2F-9269-4E0A-925E-1E7F9F8953D8}"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32F68-9A1D-4B55-ABEB-5A86FE90B206}"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43F10E8-0F81-437F-BBEA-DF5025DBEEC1}"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27B92-6646-44FD-AC01-1C5BB537B997}"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789980D-09E1-436A-8F54-FBD75545F6C7}"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6339C8D-A86E-4C0D-B4B6-89D364B00615}" type="datetime1">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8A1A32-3A38-4A5E-82AA-A834BEFE0417}" type="datetime1">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50668-E864-4F04-8A30-F325218FE89F}" type="datetime1">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49740-F908-4F63-8235-5851C76FEFF7}"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57030-1A27-42BE-9F1F-A1DC53970578}"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AB19973-5FC9-41F7-80E1-160F8A8769C4}" type="datetime1">
              <a:rPr lang="en-US" smtClean="0"/>
              <a:t>11/29/2016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Universal Notification Service</a:t>
            </a:r>
            <a:endParaRPr lang="en-US" dirty="0"/>
          </a:p>
        </p:txBody>
      </p:sp>
      <p:sp>
        <p:nvSpPr>
          <p:cNvPr id="3" name="Subtitle 2"/>
          <p:cNvSpPr>
            <a:spLocks noGrp="1"/>
          </p:cNvSpPr>
          <p:nvPr>
            <p:ph type="subTitle" idx="1"/>
          </p:nvPr>
        </p:nvSpPr>
        <p:spPr/>
        <p:txBody>
          <a:bodyPr>
            <a:normAutofit/>
          </a:bodyPr>
          <a:lstStyle/>
          <a:p>
            <a:r>
              <a:rPr lang="en-US" sz="2800" dirty="0" smtClean="0"/>
              <a:t>Design Overview</a:t>
            </a:r>
            <a:endParaRPr lang="en-US" sz="2800" dirty="0"/>
          </a:p>
        </p:txBody>
      </p:sp>
      <p:sp>
        <p:nvSpPr>
          <p:cNvPr id="6" name="Date Placeholder 5"/>
          <p:cNvSpPr>
            <a:spLocks noGrp="1"/>
          </p:cNvSpPr>
          <p:nvPr>
            <p:ph type="dt" sz="half" idx="10"/>
          </p:nvPr>
        </p:nvSpPr>
        <p:spPr/>
        <p:txBody>
          <a:bodyPr/>
          <a:lstStyle/>
          <a:p>
            <a:fld id="{46DA7B85-02C5-404D-8AE8-0BE936B64C9B}" type="datetime1">
              <a:rPr lang="en-US" smtClean="0"/>
              <a:t>11/29/2016</a:t>
            </a:fld>
            <a:endParaRPr lang="en-US"/>
          </a:p>
        </p:txBody>
      </p:sp>
      <p:sp>
        <p:nvSpPr>
          <p:cNvPr id="7" name="Slide Number Placeholder 6"/>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52091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Processor (cont..)</a:t>
            </a:r>
            <a:endParaRPr lang="en-US" dirty="0"/>
          </a:p>
        </p:txBody>
      </p:sp>
      <p:sp>
        <p:nvSpPr>
          <p:cNvPr id="4" name="Date Placeholder 3"/>
          <p:cNvSpPr>
            <a:spLocks noGrp="1"/>
          </p:cNvSpPr>
          <p:nvPr>
            <p:ph type="dt" sz="half" idx="10"/>
          </p:nvPr>
        </p:nvSpPr>
        <p:spPr/>
        <p:txBody>
          <a:bodyPr/>
          <a:lstStyle/>
          <a:p>
            <a:fld id="{B43F10E8-0F81-437F-BBEA-DF5025DBEEC1}"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5625" y="2524125"/>
            <a:ext cx="7429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lowchart: Magnetic Disk 6"/>
          <p:cNvSpPr/>
          <p:nvPr/>
        </p:nvSpPr>
        <p:spPr>
          <a:xfrm>
            <a:off x="1143000" y="3200400"/>
            <a:ext cx="1295400" cy="13716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Event Store</a:t>
            </a:r>
            <a:endParaRPr lang="en-US" dirty="0"/>
          </a:p>
        </p:txBody>
      </p:sp>
      <p:cxnSp>
        <p:nvCxnSpPr>
          <p:cNvPr id="9" name="Straight Arrow Connector 8"/>
          <p:cNvCxnSpPr>
            <a:stCxn id="7" idx="4"/>
          </p:cNvCxnSpPr>
          <p:nvPr/>
        </p:nvCxnSpPr>
        <p:spPr>
          <a:xfrm>
            <a:off x="2438400" y="3886200"/>
            <a:ext cx="723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70886" y="3371850"/>
            <a:ext cx="1172514" cy="1028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Event Processor</a:t>
            </a:r>
            <a:endParaRPr lang="en-US" dirty="0"/>
          </a:p>
        </p:txBody>
      </p:sp>
      <p:sp>
        <p:nvSpPr>
          <p:cNvPr id="12" name="TextBox 11"/>
          <p:cNvSpPr txBox="1"/>
          <p:nvPr/>
        </p:nvSpPr>
        <p:spPr>
          <a:xfrm>
            <a:off x="4343400" y="1981200"/>
            <a:ext cx="1447800" cy="523220"/>
          </a:xfrm>
          <a:prstGeom prst="rect">
            <a:avLst/>
          </a:prstGeom>
          <a:noFill/>
        </p:spPr>
        <p:txBody>
          <a:bodyPr wrap="square" rtlCol="0">
            <a:spAutoFit/>
          </a:bodyPr>
          <a:lstStyle/>
          <a:p>
            <a:pPr algn="ctr"/>
            <a:r>
              <a:rPr lang="en-US" sz="1400" dirty="0" smtClean="0"/>
              <a:t>Event Processor Threads</a:t>
            </a:r>
            <a:endParaRPr lang="en-US" dirty="0"/>
          </a:p>
        </p:txBody>
      </p:sp>
      <p:cxnSp>
        <p:nvCxnSpPr>
          <p:cNvPr id="14" name="Straight Arrow Connector 13"/>
          <p:cNvCxnSpPr>
            <a:stCxn id="10" idx="3"/>
          </p:cNvCxnSpPr>
          <p:nvPr/>
        </p:nvCxnSpPr>
        <p:spPr>
          <a:xfrm flipV="1">
            <a:off x="4343400" y="2971800"/>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p:cNvCxnSpPr>
          <p:nvPr/>
        </p:nvCxnSpPr>
        <p:spPr>
          <a:xfrm flipV="1">
            <a:off x="4343400" y="37338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a:off x="4343400" y="3886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p:cNvCxnSpPr>
          <p:nvPr/>
        </p:nvCxnSpPr>
        <p:spPr>
          <a:xfrm>
            <a:off x="4343400" y="38862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48400" y="3429000"/>
            <a:ext cx="1447800" cy="8763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Notification Table</a:t>
            </a:r>
            <a:endParaRPr lang="en-US" dirty="0"/>
          </a:p>
        </p:txBody>
      </p:sp>
      <p:cxnSp>
        <p:nvCxnSpPr>
          <p:cNvPr id="29" name="Straight Arrow Connector 28"/>
          <p:cNvCxnSpPr>
            <a:endCxn id="28" idx="1"/>
          </p:cNvCxnSpPr>
          <p:nvPr/>
        </p:nvCxnSpPr>
        <p:spPr>
          <a:xfrm>
            <a:off x="5372100" y="3124200"/>
            <a:ext cx="876300" cy="742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72100" y="3733800"/>
            <a:ext cx="8763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1"/>
          </p:cNvCxnSpPr>
          <p:nvPr/>
        </p:nvCxnSpPr>
        <p:spPr>
          <a:xfrm flipV="1">
            <a:off x="5372100" y="3867150"/>
            <a:ext cx="876300" cy="17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8" idx="1"/>
          </p:cNvCxnSpPr>
          <p:nvPr/>
        </p:nvCxnSpPr>
        <p:spPr>
          <a:xfrm flipV="1">
            <a:off x="5372100" y="3867150"/>
            <a:ext cx="87630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8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Management</a:t>
            </a:r>
            <a:endParaRPr lang="en-US" dirty="0"/>
          </a:p>
        </p:txBody>
      </p:sp>
      <p:sp>
        <p:nvSpPr>
          <p:cNvPr id="3" name="Content Placeholder 2"/>
          <p:cNvSpPr>
            <a:spLocks noGrp="1"/>
          </p:cNvSpPr>
          <p:nvPr>
            <p:ph idx="1"/>
          </p:nvPr>
        </p:nvSpPr>
        <p:spPr/>
        <p:txBody>
          <a:bodyPr/>
          <a:lstStyle/>
          <a:p>
            <a:r>
              <a:rPr lang="en-US" dirty="0" smtClean="0"/>
              <a:t>Subscription Management filters the list of users and the delivery channels based on the subscription data </a:t>
            </a:r>
          </a:p>
          <a:p>
            <a:r>
              <a:rPr lang="en-US" dirty="0" smtClean="0"/>
              <a:t>A User may have preferences for notification delivery based on its type and priority</a:t>
            </a:r>
          </a:p>
          <a:p>
            <a:endParaRPr lang="en-US" dirty="0"/>
          </a:p>
        </p:txBody>
      </p:sp>
      <p:sp>
        <p:nvSpPr>
          <p:cNvPr id="4" name="Date Placeholder 3"/>
          <p:cNvSpPr>
            <a:spLocks noGrp="1"/>
          </p:cNvSpPr>
          <p:nvPr>
            <p:ph type="dt" sz="half" idx="10"/>
          </p:nvPr>
        </p:nvSpPr>
        <p:spPr/>
        <p:txBody>
          <a:bodyPr/>
          <a:lstStyle/>
          <a:p>
            <a:fld id="{146985E0-2BC5-4723-92C3-E665C1A3D782}"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9230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Session Management</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Fetches the list of </a:t>
            </a:r>
            <a:r>
              <a:rPr lang="en-US" dirty="0"/>
              <a:t>Notification enabled </a:t>
            </a:r>
            <a:r>
              <a:rPr lang="en-US" dirty="0" smtClean="0"/>
              <a:t>applications where the user has logged in using SSO</a:t>
            </a:r>
          </a:p>
          <a:p>
            <a:r>
              <a:rPr lang="en-US" dirty="0" smtClean="0"/>
              <a:t>Fetches the details like user email, mobile number, IM id etc. from LDAP.</a:t>
            </a:r>
          </a:p>
          <a:p>
            <a:endParaRPr lang="en-US" dirty="0" smtClean="0"/>
          </a:p>
          <a:p>
            <a:endParaRPr lang="en-US" dirty="0"/>
          </a:p>
        </p:txBody>
      </p:sp>
      <p:sp>
        <p:nvSpPr>
          <p:cNvPr id="4" name="Date Placeholder 3"/>
          <p:cNvSpPr>
            <a:spLocks noGrp="1"/>
          </p:cNvSpPr>
          <p:nvPr>
            <p:ph type="dt" sz="half" idx="10"/>
          </p:nvPr>
        </p:nvSpPr>
        <p:spPr/>
        <p:txBody>
          <a:bodyPr/>
          <a:lstStyle/>
          <a:p>
            <a:fld id="{C42B308A-7D25-49F5-ADC0-D3CAD31E3E89}"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16790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Formatter</a:t>
            </a:r>
            <a:endParaRPr lang="en-US" dirty="0"/>
          </a:p>
        </p:txBody>
      </p:sp>
      <p:sp>
        <p:nvSpPr>
          <p:cNvPr id="3" name="Content Placeholder 2"/>
          <p:cNvSpPr>
            <a:spLocks noGrp="1"/>
          </p:cNvSpPr>
          <p:nvPr>
            <p:ph idx="1"/>
          </p:nvPr>
        </p:nvSpPr>
        <p:spPr/>
        <p:txBody>
          <a:bodyPr/>
          <a:lstStyle/>
          <a:p>
            <a:r>
              <a:rPr lang="en-US" dirty="0" smtClean="0"/>
              <a:t>Formats the Notification message based on the type of event and the delivery channel</a:t>
            </a:r>
          </a:p>
          <a:p>
            <a:r>
              <a:rPr lang="en-US" dirty="0" smtClean="0"/>
              <a:t>Uses the user data from User Session Management</a:t>
            </a:r>
            <a:endParaRPr lang="en-US" dirty="0"/>
          </a:p>
        </p:txBody>
      </p:sp>
      <p:sp>
        <p:nvSpPr>
          <p:cNvPr id="4" name="Date Placeholder 3"/>
          <p:cNvSpPr>
            <a:spLocks noGrp="1"/>
          </p:cNvSpPr>
          <p:nvPr>
            <p:ph type="dt" sz="half" idx="10"/>
          </p:nvPr>
        </p:nvSpPr>
        <p:spPr/>
        <p:txBody>
          <a:bodyPr/>
          <a:lstStyle/>
          <a:p>
            <a:fld id="{9437D556-B4F0-4ACC-8A82-47C12FFF4831}"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256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Channels</a:t>
            </a:r>
            <a:endParaRPr lang="en-US" dirty="0"/>
          </a:p>
        </p:txBody>
      </p:sp>
      <p:sp>
        <p:nvSpPr>
          <p:cNvPr id="3" name="Content Placeholder 2"/>
          <p:cNvSpPr>
            <a:spLocks noGrp="1"/>
          </p:cNvSpPr>
          <p:nvPr>
            <p:ph idx="1"/>
          </p:nvPr>
        </p:nvSpPr>
        <p:spPr/>
        <p:txBody>
          <a:bodyPr/>
          <a:lstStyle/>
          <a:p>
            <a:r>
              <a:rPr lang="en-US" dirty="0" smtClean="0"/>
              <a:t>Notifications can be delivered through several channels.</a:t>
            </a:r>
          </a:p>
          <a:p>
            <a:r>
              <a:rPr lang="en-US" dirty="0" smtClean="0"/>
              <a:t>Delivery Channels invoke a Callback to report the successes and failures of the </a:t>
            </a:r>
            <a:r>
              <a:rPr lang="en-US" smtClean="0"/>
              <a:t>individual notifications.</a:t>
            </a:r>
            <a:endParaRPr lang="en-US" dirty="0" smtClean="0"/>
          </a:p>
          <a:p>
            <a:r>
              <a:rPr lang="en-US" dirty="0" smtClean="0"/>
              <a:t>Some channels have standard protocols to send the notification. This includes the SMS, email and Instant Messenger</a:t>
            </a:r>
          </a:p>
          <a:p>
            <a:r>
              <a:rPr lang="en-US" dirty="0" smtClean="0"/>
              <a:t>Some channels require the destination to be enabled for notifications. This includes Web applications and server based mobile applications. </a:t>
            </a:r>
            <a:endParaRPr lang="en-US" dirty="0"/>
          </a:p>
        </p:txBody>
      </p:sp>
      <p:sp>
        <p:nvSpPr>
          <p:cNvPr id="4" name="Date Placeholder 3"/>
          <p:cNvSpPr>
            <a:spLocks noGrp="1"/>
          </p:cNvSpPr>
          <p:nvPr>
            <p:ph type="dt" sz="half" idx="10"/>
          </p:nvPr>
        </p:nvSpPr>
        <p:spPr/>
        <p:txBody>
          <a:bodyPr/>
          <a:lstStyle/>
          <a:p>
            <a:fld id="{F339E17B-AFB2-45B0-BC07-2B968F5F131E}"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27140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Environment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Setup: A load balanced cluster setup. The load balancer fronting the application is configured with </a:t>
            </a:r>
            <a:r>
              <a:rPr lang="en-US" sz="1800" dirty="0"/>
              <a:t>more than one </a:t>
            </a:r>
            <a:r>
              <a:rPr lang="en-US" sz="1800" dirty="0" smtClean="0"/>
              <a:t>end-point so that it can effectively route the traffic to one or the other.</a:t>
            </a:r>
          </a:p>
          <a:p>
            <a:r>
              <a:rPr lang="en-US" sz="1600" u="sng" dirty="0" smtClean="0"/>
              <a:t>Late Binding</a:t>
            </a:r>
            <a:r>
              <a:rPr lang="en-US" sz="1600" dirty="0" smtClean="0"/>
              <a:t>: The new version of the software is deployed on the node without binding and starting the connector while the older version is still bound and running. Once the new version is started, the new version can be bound and the old version be unbound by two commands causing delay of few seconds in switching. </a:t>
            </a:r>
          </a:p>
          <a:p>
            <a:r>
              <a:rPr lang="en-US" sz="1600" u="sng" dirty="0" smtClean="0"/>
              <a:t>Port Reuse</a:t>
            </a:r>
            <a:r>
              <a:rPr lang="en-US" sz="1600" dirty="0" smtClean="0"/>
              <a:t>: </a:t>
            </a:r>
            <a:r>
              <a:rPr lang="en-US" sz="1600" dirty="0"/>
              <a:t>The </a:t>
            </a:r>
            <a:r>
              <a:rPr lang="en-US" sz="1600" dirty="0" smtClean="0"/>
              <a:t>SO_REUSEPORT option lets </a:t>
            </a:r>
            <a:r>
              <a:rPr lang="en-US" sz="1600" dirty="0"/>
              <a:t>two (or more) processes bind to the same port, provided the application that bound the first process had this option set while </a:t>
            </a:r>
            <a:r>
              <a:rPr lang="en-US" sz="1600" dirty="0" smtClean="0"/>
              <a:t>binding. </a:t>
            </a:r>
          </a:p>
          <a:p>
            <a:pPr marL="0" indent="0">
              <a:buNone/>
            </a:pPr>
            <a:endParaRPr lang="en-US" sz="1800" dirty="0" smtClean="0"/>
          </a:p>
          <a:p>
            <a:pPr marL="0" indent="0">
              <a:buNone/>
            </a:pPr>
            <a:r>
              <a:rPr lang="en-US" sz="1800" dirty="0" smtClean="0"/>
              <a:t>By </a:t>
            </a:r>
            <a:r>
              <a:rPr lang="en-US" sz="1800" dirty="0"/>
              <a:t>combining late binding and port reuse, we can effectively achieve zero downtime. By having a standby process around, we will be able to do an instant rollback.</a:t>
            </a:r>
          </a:p>
        </p:txBody>
      </p:sp>
      <p:sp>
        <p:nvSpPr>
          <p:cNvPr id="4" name="Date Placeholder 3"/>
          <p:cNvSpPr>
            <a:spLocks noGrp="1"/>
          </p:cNvSpPr>
          <p:nvPr>
            <p:ph type="dt" sz="half" idx="10"/>
          </p:nvPr>
        </p:nvSpPr>
        <p:spPr/>
        <p:txBody>
          <a:bodyPr/>
          <a:lstStyle/>
          <a:p>
            <a:fld id="{B43F10E8-0F81-437F-BBEA-DF5025DBEEC1}"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3904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 Model</a:t>
            </a:r>
            <a:endParaRPr lang="en-US" dirty="0"/>
          </a:p>
        </p:txBody>
      </p:sp>
      <p:sp>
        <p:nvSpPr>
          <p:cNvPr id="4" name="Date Placeholder 3"/>
          <p:cNvSpPr>
            <a:spLocks noGrp="1"/>
          </p:cNvSpPr>
          <p:nvPr>
            <p:ph type="dt" sz="half" idx="10"/>
          </p:nvPr>
        </p:nvSpPr>
        <p:spPr/>
        <p:txBody>
          <a:bodyPr/>
          <a:lstStyle/>
          <a:p>
            <a:fld id="{B43F10E8-0F81-437F-BBEA-DF5025DBEEC1}"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400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76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System Overview</a:t>
            </a:r>
          </a:p>
          <a:p>
            <a:r>
              <a:rPr lang="en-US" dirty="0" smtClean="0"/>
              <a:t>Design Considerations</a:t>
            </a:r>
          </a:p>
          <a:p>
            <a:r>
              <a:rPr lang="en-US" dirty="0" smtClean="0"/>
              <a:t>Software Architecture</a:t>
            </a:r>
          </a:p>
          <a:p>
            <a:pPr lvl="1"/>
            <a:r>
              <a:rPr lang="en-US" dirty="0" smtClean="0"/>
              <a:t>Event Producers</a:t>
            </a:r>
          </a:p>
          <a:p>
            <a:pPr lvl="1"/>
            <a:r>
              <a:rPr lang="en-US" dirty="0" smtClean="0"/>
              <a:t>Event Store</a:t>
            </a:r>
          </a:p>
          <a:p>
            <a:pPr lvl="1"/>
            <a:r>
              <a:rPr lang="en-US" dirty="0" smtClean="0"/>
              <a:t>Event Processor</a:t>
            </a:r>
          </a:p>
          <a:p>
            <a:pPr lvl="1"/>
            <a:r>
              <a:rPr lang="en-US" dirty="0" smtClean="0"/>
              <a:t>Subscription Management</a:t>
            </a:r>
          </a:p>
          <a:p>
            <a:pPr lvl="1"/>
            <a:r>
              <a:rPr lang="en-US" dirty="0" smtClean="0"/>
              <a:t>User Session Management</a:t>
            </a:r>
          </a:p>
          <a:p>
            <a:pPr lvl="1"/>
            <a:r>
              <a:rPr lang="en-US" dirty="0" smtClean="0"/>
              <a:t>Message Formatter</a:t>
            </a:r>
          </a:p>
          <a:p>
            <a:pPr lvl="1"/>
            <a:r>
              <a:rPr lang="en-US" dirty="0" smtClean="0"/>
              <a:t>Delivery Channels</a:t>
            </a:r>
          </a:p>
          <a:p>
            <a:r>
              <a:rPr lang="en-US" dirty="0" smtClean="0"/>
              <a:t>Deployment Environment</a:t>
            </a:r>
            <a:endParaRPr lang="en-US" dirty="0"/>
          </a:p>
        </p:txBody>
      </p:sp>
      <p:sp>
        <p:nvSpPr>
          <p:cNvPr id="4" name="Date Placeholder 3"/>
          <p:cNvSpPr>
            <a:spLocks noGrp="1"/>
          </p:cNvSpPr>
          <p:nvPr>
            <p:ph type="dt" sz="half" idx="10"/>
          </p:nvPr>
        </p:nvSpPr>
        <p:spPr/>
        <p:txBody>
          <a:bodyPr/>
          <a:lstStyle/>
          <a:p>
            <a:fld id="{B8921B17-BB7D-4DD4-B7DD-8EC3C414C5BE}"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9850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3" name="Content Placeholder 2"/>
          <p:cNvSpPr>
            <a:spLocks noGrp="1"/>
          </p:cNvSpPr>
          <p:nvPr>
            <p:ph idx="1"/>
          </p:nvPr>
        </p:nvSpPr>
        <p:spPr/>
        <p:txBody>
          <a:bodyPr>
            <a:normAutofit fontScale="92500"/>
          </a:bodyPr>
          <a:lstStyle/>
          <a:p>
            <a:r>
              <a:rPr lang="en-US" dirty="0"/>
              <a:t>Universal </a:t>
            </a:r>
            <a:r>
              <a:rPr lang="en-US" dirty="0" smtClean="0"/>
              <a:t>Notification Service </a:t>
            </a:r>
            <a:r>
              <a:rPr lang="en-US" dirty="0"/>
              <a:t>capable of distribution of alerts, notifications, warnings, confirmations, simple approval requests etc. </a:t>
            </a:r>
          </a:p>
          <a:p>
            <a:r>
              <a:rPr lang="en-US" dirty="0" smtClean="0"/>
              <a:t>Multi </a:t>
            </a:r>
            <a:r>
              <a:rPr lang="en-US" dirty="0"/>
              <a:t>channel - the events should be distributed using multiple channels - through any of integrated services' web UIs, email, company instant messenger, SMS. </a:t>
            </a:r>
          </a:p>
          <a:p>
            <a:r>
              <a:rPr lang="en-US" dirty="0" smtClean="0"/>
              <a:t>Any </a:t>
            </a:r>
            <a:r>
              <a:rPr lang="en-US" dirty="0"/>
              <a:t>integrated application/system should be able to post an event for distribution and mark it as irrelevant, so that it is no longer displayed to the users </a:t>
            </a:r>
          </a:p>
          <a:p>
            <a:r>
              <a:rPr lang="en-US" dirty="0" smtClean="0"/>
              <a:t>Events </a:t>
            </a:r>
            <a:r>
              <a:rPr lang="en-US" dirty="0"/>
              <a:t>should be targeted both to individual users or to groups or roles. </a:t>
            </a:r>
          </a:p>
        </p:txBody>
      </p:sp>
      <p:sp>
        <p:nvSpPr>
          <p:cNvPr id="4" name="Date Placeholder 3"/>
          <p:cNvSpPr>
            <a:spLocks noGrp="1"/>
          </p:cNvSpPr>
          <p:nvPr>
            <p:ph type="dt" sz="half" idx="10"/>
          </p:nvPr>
        </p:nvSpPr>
        <p:spPr/>
        <p:txBody>
          <a:bodyPr/>
          <a:lstStyle/>
          <a:p>
            <a:fld id="{387B50B3-2ECF-4AA6-967D-7ADDBFD715E6}"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11220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Considerations</a:t>
            </a:r>
            <a:endParaRPr lang="en-US" dirty="0"/>
          </a:p>
        </p:txBody>
      </p:sp>
      <p:sp>
        <p:nvSpPr>
          <p:cNvPr id="3" name="Content Placeholder 2"/>
          <p:cNvSpPr>
            <a:spLocks noGrp="1"/>
          </p:cNvSpPr>
          <p:nvPr>
            <p:ph idx="1"/>
          </p:nvPr>
        </p:nvSpPr>
        <p:spPr/>
        <p:txBody>
          <a:bodyPr/>
          <a:lstStyle/>
          <a:p>
            <a:r>
              <a:rPr lang="en-US" dirty="0" smtClean="0"/>
              <a:t>Design for heterogeneous set of clients</a:t>
            </a:r>
          </a:p>
          <a:p>
            <a:r>
              <a:rPr lang="en-US" dirty="0" smtClean="0"/>
              <a:t>Design for large number of users (~10000) using the system simultaneously</a:t>
            </a:r>
          </a:p>
          <a:p>
            <a:r>
              <a:rPr lang="en-US" dirty="0" smtClean="0"/>
              <a:t>Zero Downtime Upgrades</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1A4F0CA8-811D-4752-85FF-9926151A4091}"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14275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4" name="Rounded Rectangle 3"/>
          <p:cNvSpPr/>
          <p:nvPr/>
        </p:nvSpPr>
        <p:spPr>
          <a:xfrm>
            <a:off x="685800" y="2057400"/>
            <a:ext cx="1676400" cy="1981200"/>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400" dirty="0" smtClean="0"/>
              <a:t>Event Producers</a:t>
            </a:r>
            <a:endParaRPr lang="en-US" sz="1400" dirty="0"/>
          </a:p>
        </p:txBody>
      </p:sp>
      <p:sp>
        <p:nvSpPr>
          <p:cNvPr id="5" name="Rounded Rectangle 4"/>
          <p:cNvSpPr/>
          <p:nvPr/>
        </p:nvSpPr>
        <p:spPr>
          <a:xfrm>
            <a:off x="762000" y="2514600"/>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REST Events</a:t>
            </a:r>
            <a:endParaRPr lang="en-US" sz="1600" dirty="0"/>
          </a:p>
        </p:txBody>
      </p:sp>
      <p:sp>
        <p:nvSpPr>
          <p:cNvPr id="8" name="Rounded Rectangle 7"/>
          <p:cNvSpPr/>
          <p:nvPr/>
        </p:nvSpPr>
        <p:spPr>
          <a:xfrm rot="16200000">
            <a:off x="2156673" y="2789886"/>
            <a:ext cx="1981200" cy="516228"/>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Event Store</a:t>
            </a:r>
            <a:endParaRPr lang="en-US" sz="1400" dirty="0"/>
          </a:p>
        </p:txBody>
      </p:sp>
      <p:sp>
        <p:nvSpPr>
          <p:cNvPr id="9" name="Rounded Rectangle 8"/>
          <p:cNvSpPr/>
          <p:nvPr/>
        </p:nvSpPr>
        <p:spPr>
          <a:xfrm>
            <a:off x="3810000" y="2057400"/>
            <a:ext cx="1676400" cy="1143000"/>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400" dirty="0" smtClean="0"/>
              <a:t>Event Processor</a:t>
            </a:r>
            <a:endParaRPr lang="en-US" sz="1400" dirty="0"/>
          </a:p>
        </p:txBody>
      </p:sp>
      <p:sp>
        <p:nvSpPr>
          <p:cNvPr id="10" name="Rounded Rectangle 9"/>
          <p:cNvSpPr/>
          <p:nvPr/>
        </p:nvSpPr>
        <p:spPr>
          <a:xfrm rot="16200000">
            <a:off x="3353872" y="4123385"/>
            <a:ext cx="1447803" cy="516228"/>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Subscription Management</a:t>
            </a:r>
            <a:endParaRPr lang="en-US" sz="1400" dirty="0"/>
          </a:p>
        </p:txBody>
      </p:sp>
      <p:cxnSp>
        <p:nvCxnSpPr>
          <p:cNvPr id="12" name="Straight Arrow Connector 11"/>
          <p:cNvCxnSpPr>
            <a:stCxn id="4" idx="3"/>
            <a:endCxn id="8" idx="0"/>
          </p:cNvCxnSpPr>
          <p:nvPr/>
        </p:nvCxnSpPr>
        <p:spPr>
          <a:xfrm>
            <a:off x="2362200" y="3048000"/>
            <a:ext cx="526959" cy="0"/>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5782" y="2622461"/>
            <a:ext cx="384218" cy="0"/>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a:off x="4077774" y="3251911"/>
            <a:ext cx="0" cy="40568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9" idx="3"/>
          </p:cNvCxnSpPr>
          <p:nvPr/>
        </p:nvCxnSpPr>
        <p:spPr>
          <a:xfrm>
            <a:off x="4687373" y="3251911"/>
            <a:ext cx="1" cy="405688"/>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rot="16200000">
            <a:off x="3963472" y="4123386"/>
            <a:ext cx="1447803" cy="516228"/>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Notification Formatter</a:t>
            </a:r>
            <a:endParaRPr lang="en-US" sz="1400" dirty="0"/>
          </a:p>
        </p:txBody>
      </p:sp>
      <p:sp>
        <p:nvSpPr>
          <p:cNvPr id="32" name="Rounded Rectangle 31"/>
          <p:cNvSpPr/>
          <p:nvPr/>
        </p:nvSpPr>
        <p:spPr>
          <a:xfrm>
            <a:off x="6781800" y="2034861"/>
            <a:ext cx="1676400" cy="2460936"/>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400" dirty="0" smtClean="0"/>
              <a:t>Notification Delivery Channels</a:t>
            </a:r>
            <a:endParaRPr lang="en-US" sz="1400" dirty="0"/>
          </a:p>
        </p:txBody>
      </p:sp>
      <p:cxnSp>
        <p:nvCxnSpPr>
          <p:cNvPr id="34" name="Straight Arrow Connector 33"/>
          <p:cNvCxnSpPr/>
          <p:nvPr/>
        </p:nvCxnSpPr>
        <p:spPr>
          <a:xfrm>
            <a:off x="5486400" y="2622461"/>
            <a:ext cx="263479" cy="643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934200" y="4152900"/>
            <a:ext cx="14478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Email</a:t>
            </a:r>
            <a:endParaRPr lang="en-US" sz="1400" dirty="0"/>
          </a:p>
        </p:txBody>
      </p:sp>
      <p:sp>
        <p:nvSpPr>
          <p:cNvPr id="36" name="Rounded Rectangle 35"/>
          <p:cNvSpPr/>
          <p:nvPr/>
        </p:nvSpPr>
        <p:spPr>
          <a:xfrm>
            <a:off x="6934200" y="3009900"/>
            <a:ext cx="14478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SMS</a:t>
            </a:r>
            <a:endParaRPr lang="en-US" sz="1400" dirty="0"/>
          </a:p>
        </p:txBody>
      </p:sp>
      <p:sp>
        <p:nvSpPr>
          <p:cNvPr id="37" name="Rounded Rectangle 36"/>
          <p:cNvSpPr/>
          <p:nvPr/>
        </p:nvSpPr>
        <p:spPr>
          <a:xfrm>
            <a:off x="6934200" y="3390900"/>
            <a:ext cx="14478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IM</a:t>
            </a:r>
            <a:endParaRPr lang="en-US" sz="1400" dirty="0"/>
          </a:p>
        </p:txBody>
      </p:sp>
      <p:sp>
        <p:nvSpPr>
          <p:cNvPr id="38" name="Rounded Rectangle 37"/>
          <p:cNvSpPr/>
          <p:nvPr/>
        </p:nvSpPr>
        <p:spPr>
          <a:xfrm>
            <a:off x="6934200" y="3771900"/>
            <a:ext cx="14478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a:t>
            </a:r>
            <a:endParaRPr lang="en-US" sz="1400" dirty="0"/>
          </a:p>
        </p:txBody>
      </p:sp>
      <p:cxnSp>
        <p:nvCxnSpPr>
          <p:cNvPr id="41" name="Straight Arrow Connector 40"/>
          <p:cNvCxnSpPr>
            <a:endCxn id="42" idx="3"/>
          </p:cNvCxnSpPr>
          <p:nvPr/>
        </p:nvCxnSpPr>
        <p:spPr>
          <a:xfrm>
            <a:off x="5314145" y="3200400"/>
            <a:ext cx="0" cy="481888"/>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rot="16200000">
            <a:off x="4590243" y="4148075"/>
            <a:ext cx="1447803" cy="516228"/>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Session Management</a:t>
            </a:r>
            <a:endParaRPr lang="en-US" sz="1400" dirty="0"/>
          </a:p>
        </p:txBody>
      </p:sp>
      <p:sp>
        <p:nvSpPr>
          <p:cNvPr id="3" name="Date Placeholder 2"/>
          <p:cNvSpPr>
            <a:spLocks noGrp="1"/>
          </p:cNvSpPr>
          <p:nvPr>
            <p:ph type="dt" sz="half" idx="10"/>
          </p:nvPr>
        </p:nvSpPr>
        <p:spPr/>
        <p:txBody>
          <a:bodyPr/>
          <a:lstStyle/>
          <a:p>
            <a:fld id="{A40FA8C0-2C77-49AF-ADC9-C03A577B8B6A}" type="datetime1">
              <a:rPr lang="en-US" smtClean="0"/>
              <a:t>11/29/2016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25" name="Rounded Rectangle 24"/>
          <p:cNvSpPr/>
          <p:nvPr/>
        </p:nvSpPr>
        <p:spPr>
          <a:xfrm rot="16200000">
            <a:off x="5096008" y="2702952"/>
            <a:ext cx="1888366" cy="516228"/>
          </a:xfrm>
          <a:prstGeom prst="roundRect">
            <a:avLst>
              <a:gd name="adj" fmla="val 97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Notification Table</a:t>
            </a:r>
            <a:endParaRPr lang="en-US" sz="1400" dirty="0"/>
          </a:p>
        </p:txBody>
      </p:sp>
      <p:cxnSp>
        <p:nvCxnSpPr>
          <p:cNvPr id="26" name="Straight Arrow Connector 25"/>
          <p:cNvCxnSpPr/>
          <p:nvPr/>
        </p:nvCxnSpPr>
        <p:spPr>
          <a:xfrm>
            <a:off x="6329964" y="2602607"/>
            <a:ext cx="451836" cy="6439"/>
          </a:xfrm>
          <a:prstGeom prst="straightConnector1">
            <a:avLst/>
          </a:prstGeom>
          <a:ln>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84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Producers</a:t>
            </a:r>
            <a:endParaRPr lang="en-US" dirty="0"/>
          </a:p>
        </p:txBody>
      </p:sp>
      <p:sp>
        <p:nvSpPr>
          <p:cNvPr id="3" name="Content Placeholder 2"/>
          <p:cNvSpPr>
            <a:spLocks noGrp="1"/>
          </p:cNvSpPr>
          <p:nvPr>
            <p:ph idx="1"/>
          </p:nvPr>
        </p:nvSpPr>
        <p:spPr/>
        <p:txBody>
          <a:bodyPr/>
          <a:lstStyle/>
          <a:p>
            <a:r>
              <a:rPr lang="en-US" dirty="0" smtClean="0"/>
              <a:t>Event Producers gather event data from different sources and submit the event data to the Event Store.</a:t>
            </a:r>
          </a:p>
          <a:p>
            <a:r>
              <a:rPr lang="en-US" dirty="0" smtClean="0"/>
              <a:t>Event Producers can receive events through REST services.</a:t>
            </a:r>
          </a:p>
          <a:p>
            <a:r>
              <a:rPr lang="en-US" dirty="0" smtClean="0"/>
              <a:t>New Event producers can be developed to include new type of event sources.</a:t>
            </a:r>
            <a:endParaRPr lang="en-US" dirty="0"/>
          </a:p>
        </p:txBody>
      </p:sp>
      <p:sp>
        <p:nvSpPr>
          <p:cNvPr id="4" name="Date Placeholder 3"/>
          <p:cNvSpPr>
            <a:spLocks noGrp="1"/>
          </p:cNvSpPr>
          <p:nvPr>
            <p:ph type="dt" sz="half" idx="10"/>
          </p:nvPr>
        </p:nvSpPr>
        <p:spPr/>
        <p:txBody>
          <a:bodyPr/>
          <a:lstStyle/>
          <a:p>
            <a:fld id="{B7395175-05E3-475A-A162-0531C9D04EA1}"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27619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Store</a:t>
            </a:r>
            <a:endParaRPr lang="en-US" dirty="0"/>
          </a:p>
        </p:txBody>
      </p:sp>
      <p:sp>
        <p:nvSpPr>
          <p:cNvPr id="16" name="Content Placeholder 15"/>
          <p:cNvSpPr>
            <a:spLocks noGrp="1"/>
          </p:cNvSpPr>
          <p:nvPr>
            <p:ph idx="1"/>
          </p:nvPr>
        </p:nvSpPr>
        <p:spPr/>
        <p:txBody>
          <a:bodyPr/>
          <a:lstStyle/>
          <a:p>
            <a:r>
              <a:rPr lang="en-US" dirty="0" smtClean="0"/>
              <a:t>Event Store collects the Events received from the event producers</a:t>
            </a:r>
          </a:p>
          <a:p>
            <a:r>
              <a:rPr lang="en-US" dirty="0" smtClean="0"/>
              <a:t>Event store persists the events in a DB</a:t>
            </a:r>
          </a:p>
          <a:p>
            <a:r>
              <a:rPr lang="en-US" dirty="0" smtClean="0"/>
              <a:t>Events are be read be the Event Processor</a:t>
            </a:r>
          </a:p>
          <a:p>
            <a:r>
              <a:rPr lang="en-US" dirty="0" smtClean="0"/>
              <a:t>Events status can be updated by the Event producers or Processors</a:t>
            </a:r>
          </a:p>
          <a:p>
            <a:endParaRPr lang="en-US" dirty="0"/>
          </a:p>
        </p:txBody>
      </p:sp>
      <p:sp>
        <p:nvSpPr>
          <p:cNvPr id="3" name="Date Placeholder 2"/>
          <p:cNvSpPr>
            <a:spLocks noGrp="1"/>
          </p:cNvSpPr>
          <p:nvPr>
            <p:ph type="dt" sz="half" idx="10"/>
          </p:nvPr>
        </p:nvSpPr>
        <p:spPr/>
        <p:txBody>
          <a:bodyPr/>
          <a:lstStyle/>
          <a:p>
            <a:fld id="{4FBC9D78-B474-4EAC-BAB8-336A7E187AA3}" type="datetime1">
              <a:rPr lang="en-US" smtClean="0"/>
              <a:t>11/29/2016</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7038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Store (cont..)</a:t>
            </a:r>
            <a:endParaRPr lang="en-US" dirty="0"/>
          </a:p>
        </p:txBody>
      </p:sp>
      <p:sp>
        <p:nvSpPr>
          <p:cNvPr id="3" name="Flowchart: Magnetic Disk 2"/>
          <p:cNvSpPr/>
          <p:nvPr/>
        </p:nvSpPr>
        <p:spPr>
          <a:xfrm>
            <a:off x="4291348" y="5257800"/>
            <a:ext cx="1143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4" name="Rounded Rectangle 3"/>
          <p:cNvSpPr/>
          <p:nvPr/>
        </p:nvSpPr>
        <p:spPr>
          <a:xfrm>
            <a:off x="2653048" y="4038600"/>
            <a:ext cx="44196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dirty="0" smtClean="0"/>
              <a:t>Data Layer</a:t>
            </a:r>
            <a:endParaRPr lang="en-US" dirty="0"/>
          </a:p>
        </p:txBody>
      </p:sp>
      <p:sp>
        <p:nvSpPr>
          <p:cNvPr id="5" name="Rounded Rectangle 4"/>
          <p:cNvSpPr/>
          <p:nvPr/>
        </p:nvSpPr>
        <p:spPr>
          <a:xfrm>
            <a:off x="3048000" y="4495800"/>
            <a:ext cx="1524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Access Objects</a:t>
            </a:r>
            <a:endParaRPr lang="en-US" sz="1600" dirty="0"/>
          </a:p>
        </p:txBody>
      </p:sp>
      <p:sp>
        <p:nvSpPr>
          <p:cNvPr id="6" name="Rounded Rectangle 5"/>
          <p:cNvSpPr/>
          <p:nvPr/>
        </p:nvSpPr>
        <p:spPr>
          <a:xfrm>
            <a:off x="5029200" y="4495800"/>
            <a:ext cx="1524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Helpers / Utilities</a:t>
            </a:r>
            <a:endParaRPr lang="en-US" sz="1600" dirty="0"/>
          </a:p>
        </p:txBody>
      </p:sp>
      <p:cxnSp>
        <p:nvCxnSpPr>
          <p:cNvPr id="8" name="Straight Arrow Connector 7"/>
          <p:cNvCxnSpPr>
            <a:stCxn id="4" idx="2"/>
            <a:endCxn id="3" idx="1"/>
          </p:cNvCxnSpPr>
          <p:nvPr/>
        </p:nvCxnSpPr>
        <p:spPr>
          <a:xfrm>
            <a:off x="4862848" y="4953000"/>
            <a:ext cx="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653048" y="3124200"/>
            <a:ext cx="4419600" cy="838200"/>
            <a:chOff x="2653048" y="2819400"/>
            <a:chExt cx="4419600" cy="838200"/>
          </a:xfrm>
        </p:grpSpPr>
        <p:sp>
          <p:nvSpPr>
            <p:cNvPr id="9" name="Rounded Rectangle 8"/>
            <p:cNvSpPr/>
            <p:nvPr/>
          </p:nvSpPr>
          <p:spPr>
            <a:xfrm>
              <a:off x="2653048" y="2819400"/>
              <a:ext cx="4419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400" dirty="0" smtClean="0"/>
                <a:t>Event Store Service</a:t>
              </a:r>
              <a:endParaRPr lang="en-US" dirty="0"/>
            </a:p>
          </p:txBody>
        </p:sp>
        <p:sp>
          <p:nvSpPr>
            <p:cNvPr id="10" name="Rounded Rectangle 9"/>
            <p:cNvSpPr/>
            <p:nvPr/>
          </p:nvSpPr>
          <p:spPr>
            <a:xfrm>
              <a:off x="3048000" y="3211669"/>
              <a:ext cx="1524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Interfaces</a:t>
              </a:r>
              <a:endParaRPr lang="en-US" sz="1600" dirty="0"/>
            </a:p>
          </p:txBody>
        </p:sp>
        <p:sp>
          <p:nvSpPr>
            <p:cNvPr id="11" name="Rounded Rectangle 10"/>
            <p:cNvSpPr/>
            <p:nvPr/>
          </p:nvSpPr>
          <p:spPr>
            <a:xfrm>
              <a:off x="5031883" y="3211669"/>
              <a:ext cx="1524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Types</a:t>
              </a:r>
              <a:endParaRPr lang="en-US" sz="1600" dirty="0"/>
            </a:p>
          </p:txBody>
        </p:sp>
      </p:grpSp>
      <p:sp>
        <p:nvSpPr>
          <p:cNvPr id="12" name="Rounded Rectangle 11"/>
          <p:cNvSpPr/>
          <p:nvPr/>
        </p:nvSpPr>
        <p:spPr>
          <a:xfrm>
            <a:off x="3873321" y="2057400"/>
            <a:ext cx="1983884"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Producer / Processors</a:t>
            </a:r>
            <a:endParaRPr lang="en-US" dirty="0"/>
          </a:p>
        </p:txBody>
      </p:sp>
      <p:cxnSp>
        <p:nvCxnSpPr>
          <p:cNvPr id="15" name="Straight Arrow Connector 14"/>
          <p:cNvCxnSpPr>
            <a:stCxn id="12" idx="2"/>
            <a:endCxn id="9" idx="0"/>
          </p:cNvCxnSpPr>
          <p:nvPr/>
        </p:nvCxnSpPr>
        <p:spPr>
          <a:xfrm flipH="1">
            <a:off x="4862848" y="2514600"/>
            <a:ext cx="2415"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A9AA042-5138-4D45-9158-D048310CDCD3}" type="datetime1">
              <a:rPr lang="en-US" smtClean="0"/>
              <a:t>11/29/2016</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90787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Processor</a:t>
            </a:r>
            <a:endParaRPr lang="en-US" dirty="0"/>
          </a:p>
        </p:txBody>
      </p:sp>
      <p:sp>
        <p:nvSpPr>
          <p:cNvPr id="3" name="Content Placeholder 2"/>
          <p:cNvSpPr>
            <a:spLocks noGrp="1"/>
          </p:cNvSpPr>
          <p:nvPr>
            <p:ph idx="1"/>
          </p:nvPr>
        </p:nvSpPr>
        <p:spPr/>
        <p:txBody>
          <a:bodyPr/>
          <a:lstStyle/>
          <a:p>
            <a:r>
              <a:rPr lang="en-US" dirty="0" smtClean="0"/>
              <a:t>Creates a pool of Event Processors which process </a:t>
            </a:r>
            <a:r>
              <a:rPr lang="en-US" dirty="0" smtClean="0"/>
              <a:t>the Events in the Event Store</a:t>
            </a:r>
          </a:p>
          <a:p>
            <a:r>
              <a:rPr lang="en-US" dirty="0" smtClean="0"/>
              <a:t>Processing cycle steps</a:t>
            </a:r>
          </a:p>
          <a:p>
            <a:pPr lvl="1"/>
            <a:r>
              <a:rPr lang="en-US" dirty="0" smtClean="0"/>
              <a:t>Polls the </a:t>
            </a:r>
            <a:r>
              <a:rPr lang="en-US" dirty="0" err="1" smtClean="0"/>
              <a:t>EventStore</a:t>
            </a:r>
            <a:r>
              <a:rPr lang="en-US" dirty="0" smtClean="0"/>
              <a:t> for any new Events</a:t>
            </a:r>
          </a:p>
          <a:p>
            <a:pPr lvl="1"/>
            <a:r>
              <a:rPr lang="en-US" dirty="0" smtClean="0"/>
              <a:t>Retrieves the Event with highest priority</a:t>
            </a:r>
          </a:p>
          <a:p>
            <a:pPr lvl="1"/>
            <a:r>
              <a:rPr lang="en-US" dirty="0" smtClean="0"/>
              <a:t>From </a:t>
            </a:r>
            <a:r>
              <a:rPr lang="en-US" u="sng" dirty="0" smtClean="0"/>
              <a:t>Subscription Management</a:t>
            </a:r>
            <a:r>
              <a:rPr lang="en-US" dirty="0" smtClean="0"/>
              <a:t> finds the target users and their notification channels</a:t>
            </a:r>
          </a:p>
          <a:p>
            <a:pPr lvl="1"/>
            <a:r>
              <a:rPr lang="en-US" dirty="0" smtClean="0"/>
              <a:t>From </a:t>
            </a:r>
            <a:r>
              <a:rPr lang="en-US" u="sng" dirty="0" smtClean="0"/>
              <a:t>User Session Management</a:t>
            </a:r>
            <a:r>
              <a:rPr lang="en-US" dirty="0" smtClean="0"/>
              <a:t> finds the active Notification channels for the users and the user data for sending the notification</a:t>
            </a:r>
          </a:p>
          <a:p>
            <a:pPr lvl="1"/>
            <a:r>
              <a:rPr lang="en-US" dirty="0" smtClean="0"/>
              <a:t>Formats the notification for the channels</a:t>
            </a:r>
          </a:p>
          <a:p>
            <a:pPr lvl="1"/>
            <a:r>
              <a:rPr lang="en-US" dirty="0" smtClean="0"/>
              <a:t>Pushes the notification in the delivery channel’s queue</a:t>
            </a:r>
          </a:p>
          <a:p>
            <a:pPr lvl="1"/>
            <a:r>
              <a:rPr lang="en-US" dirty="0" smtClean="0"/>
              <a:t>Updates the Event log in </a:t>
            </a:r>
            <a:r>
              <a:rPr lang="en-US" dirty="0" err="1" smtClean="0"/>
              <a:t>EventStore</a:t>
            </a:r>
            <a:r>
              <a:rPr lang="en-US" dirty="0" smtClean="0"/>
              <a:t> with any failures in delivery</a:t>
            </a:r>
          </a:p>
          <a:p>
            <a:pPr lvl="1"/>
            <a:endParaRPr lang="en-US" dirty="0" smtClean="0"/>
          </a:p>
          <a:p>
            <a:endParaRPr lang="en-US" dirty="0"/>
          </a:p>
        </p:txBody>
      </p:sp>
      <p:sp>
        <p:nvSpPr>
          <p:cNvPr id="4" name="Date Placeholder 3"/>
          <p:cNvSpPr>
            <a:spLocks noGrp="1"/>
          </p:cNvSpPr>
          <p:nvPr>
            <p:ph type="dt" sz="half" idx="10"/>
          </p:nvPr>
        </p:nvSpPr>
        <p:spPr/>
        <p:txBody>
          <a:bodyPr/>
          <a:lstStyle/>
          <a:p>
            <a:fld id="{35CD3D95-F4D9-4603-A33F-2BF6D2224D4F}" type="datetime1">
              <a:rPr lang="en-US" smtClean="0"/>
              <a:t>11/29/2016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62069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0</TotalTime>
  <Words>737</Words>
  <Application>Microsoft Office PowerPoint</Application>
  <PresentationFormat>On-screen Show (4:3)</PresentationFormat>
  <Paragraphs>125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Universal Notification Service</vt:lpstr>
      <vt:lpstr>Contents</vt:lpstr>
      <vt:lpstr>System Overview</vt:lpstr>
      <vt:lpstr>Design Considerations</vt:lpstr>
      <vt:lpstr>System Architecture</vt:lpstr>
      <vt:lpstr>Event Producers</vt:lpstr>
      <vt:lpstr>Event Store</vt:lpstr>
      <vt:lpstr>Event Store (cont..)</vt:lpstr>
      <vt:lpstr>Event Processor</vt:lpstr>
      <vt:lpstr>Event Processor (cont..)</vt:lpstr>
      <vt:lpstr>Subscription Management</vt:lpstr>
      <vt:lpstr>User Session Management</vt:lpstr>
      <vt:lpstr>Message Formatter</vt:lpstr>
      <vt:lpstr>Delivery Channels</vt:lpstr>
      <vt:lpstr>Deployment Environment</vt:lpstr>
      <vt:lpstr>Data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Notification Service</dc:title>
  <dc:creator>test</dc:creator>
  <cp:lastModifiedBy>test</cp:lastModifiedBy>
  <cp:revision>20</cp:revision>
  <dcterms:created xsi:type="dcterms:W3CDTF">2006-08-16T00:00:00Z</dcterms:created>
  <dcterms:modified xsi:type="dcterms:W3CDTF">2016-11-29T07:23:41Z</dcterms:modified>
</cp:coreProperties>
</file>