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513" autoAdjust="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01F5C-DE1E-4C21-B462-D7901AD5BE3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0212C-E3F8-433A-BEF2-DD9C2B2BD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35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0212C-E3F8-433A-BEF2-DD9C2B2BD1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94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F14B-0F58-429D-8B60-47E93CE5C47A}" type="datetime1">
              <a:rPr lang="en-US" smtClean="0"/>
              <a:t>11/28/2016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0F2F-9269-4E0A-925E-1E7F9F8953D8}" type="datetime1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2F68-9A1D-4B55-ABEB-5A86FE90B206}" type="datetime1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10E8-0F81-437F-BBEA-DF5025DBEEC1}" type="datetime1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7B92-6646-44FD-AC01-1C5BB537B997}" type="datetime1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980D-09E1-436A-8F54-FBD75545F6C7}" type="datetime1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9C8D-A86E-4C0D-B4B6-89D364B00615}" type="datetime1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A32-3A38-4A5E-82AA-A834BEFE0417}" type="datetime1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0668-E864-4F04-8A30-F325218FE89F}" type="datetime1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9740-F908-4F63-8235-5851C76FEFF7}" type="datetime1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7030-1A27-42BE-9F1F-A1DC53970578}" type="datetime1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AB19973-5FC9-41F7-80E1-160F8A8769C4}" type="datetime1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Universal Notification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Design Overview</a:t>
            </a:r>
            <a:endParaRPr lang="en-US" sz="2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7B85-02C5-404D-8AE8-0BE936B64C9B}" type="datetime1">
              <a:rPr lang="en-US" smtClean="0"/>
              <a:t>11/28/2016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7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Subscription Management filters the list of users and the delivery channels based on the subscription data </a:t>
            </a:r>
          </a:p>
          <a:p>
            <a:r>
              <a:rPr lang="en-US" dirty="0" smtClean="0"/>
              <a:t>A User may have preferences for notification delivery based on its type and priority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85E0-2BC5-4723-92C3-E665C1A3D782}" type="datetime1">
              <a:rPr lang="en-US" smtClean="0"/>
              <a:t>11/28/2016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08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Session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Fetches the list of </a:t>
            </a:r>
            <a:r>
              <a:rPr lang="en-US" dirty="0"/>
              <a:t>Notification enabled </a:t>
            </a:r>
            <a:r>
              <a:rPr lang="en-US" dirty="0" smtClean="0"/>
              <a:t>applications where the user has logged in using SSO</a:t>
            </a:r>
          </a:p>
          <a:p>
            <a:r>
              <a:rPr lang="en-US" dirty="0" smtClean="0"/>
              <a:t>Fetches the details like user email, mobile number, IM id </a:t>
            </a:r>
            <a:r>
              <a:rPr lang="en-US" dirty="0" err="1" smtClean="0"/>
              <a:t>etc</a:t>
            </a:r>
            <a:r>
              <a:rPr lang="en-US" dirty="0" smtClean="0"/>
              <a:t> from LDAP.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308A-7D25-49F5-ADC0-D3CAD31E3E89}" type="datetime1">
              <a:rPr lang="en-US" smtClean="0"/>
              <a:t>11/28/2016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09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Formatter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Formats the Notification message based on the type of event and the delivery channel</a:t>
            </a:r>
          </a:p>
          <a:p>
            <a:r>
              <a:rPr lang="en-US" dirty="0" smtClean="0"/>
              <a:t>Uses the user data from User Session Management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D556-B4F0-4ACC-8A82-47C12FFF4831}" type="datetime1">
              <a:rPr lang="en-US" smtClean="0"/>
              <a:t>11/28/2016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62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Delivery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Notifications can be delivered through several channels.</a:t>
            </a:r>
          </a:p>
          <a:p>
            <a:r>
              <a:rPr lang="en-US" dirty="0" smtClean="0"/>
              <a:t>Delivery Channels invoke a Callback to report the successes and failures of the </a:t>
            </a:r>
            <a:r>
              <a:rPr lang="en-US" smtClean="0"/>
              <a:t>individual notifications.</a:t>
            </a:r>
            <a:endParaRPr lang="en-US" dirty="0" smtClean="0"/>
          </a:p>
          <a:p>
            <a:r>
              <a:rPr lang="en-US" dirty="0" smtClean="0"/>
              <a:t>Some channels have standard protocols to send the notification. This includes the SMS, email and Instant Messenger</a:t>
            </a:r>
          </a:p>
          <a:p>
            <a:r>
              <a:rPr lang="en-US" dirty="0" smtClean="0"/>
              <a:t>Some channels require the destination to be enabled for notifications. This includes Web applications and server based mobile applications.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E17B-AFB2-45B0-BC07-2B968F5F131E}" type="datetime1">
              <a:rPr lang="en-US" smtClean="0"/>
              <a:t>11/28/2016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0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</a:p>
          <a:p>
            <a:r>
              <a:rPr lang="en-US" dirty="0" smtClean="0"/>
              <a:t>Design Considerations</a:t>
            </a:r>
          </a:p>
          <a:p>
            <a:r>
              <a:rPr lang="en-US" dirty="0" smtClean="0"/>
              <a:t>System Architecture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1B17-BB7D-4DD4-B7DD-8EC3C414C5BE}" type="datetime1">
              <a:rPr lang="en-US" smtClean="0"/>
              <a:t>11/28/2016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Universal </a:t>
            </a:r>
            <a:r>
              <a:rPr lang="en-US" dirty="0" smtClean="0"/>
              <a:t>Notification Service </a:t>
            </a:r>
            <a:r>
              <a:rPr lang="en-US" dirty="0"/>
              <a:t>capable of distribution of alerts, notifications, warnings, confirmations, simple approval requests etc. </a:t>
            </a:r>
          </a:p>
          <a:p>
            <a:r>
              <a:rPr lang="en-US" dirty="0" smtClean="0"/>
              <a:t>Multi </a:t>
            </a:r>
            <a:r>
              <a:rPr lang="en-US" dirty="0"/>
              <a:t>channel - the events should be distributed using multiple channels - through any of integrated services' web UIs, email, company instant messenger, SMS. </a:t>
            </a:r>
          </a:p>
          <a:p>
            <a:r>
              <a:rPr lang="en-US" dirty="0" smtClean="0"/>
              <a:t>Any </a:t>
            </a:r>
            <a:r>
              <a:rPr lang="en-US" dirty="0"/>
              <a:t>integrated application/system should be able to post an event for distribution and mark it as irrelevant, so that it is no longer displayed to the users </a:t>
            </a:r>
          </a:p>
          <a:p>
            <a:r>
              <a:rPr lang="en-US" dirty="0" smtClean="0"/>
              <a:t>Events </a:t>
            </a:r>
            <a:r>
              <a:rPr lang="en-US" dirty="0"/>
              <a:t>should be targeted both to individual users or to groups or roles.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50B3-2ECF-4AA6-967D-7ADDBFD715E6}" type="datetime1">
              <a:rPr lang="en-US" smtClean="0"/>
              <a:t>11/28/2016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0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for heterogeneous set of clients</a:t>
            </a:r>
          </a:p>
          <a:p>
            <a:r>
              <a:rPr lang="en-US" dirty="0" smtClean="0"/>
              <a:t>Design for large number of users (~10000) using the system simultaneously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0CA8-811D-4752-85FF-9926151A4091}" type="datetime1">
              <a:rPr lang="en-US" smtClean="0"/>
              <a:t>11/28/2016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5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90600" y="2057400"/>
            <a:ext cx="1676400" cy="1981200"/>
          </a:xfrm>
          <a:prstGeom prst="roundRect">
            <a:avLst>
              <a:gd name="adj" fmla="val 97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Event Producers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1066800" y="25146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REST Events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 rot="16200000">
            <a:off x="2461473" y="2789886"/>
            <a:ext cx="1981200" cy="516228"/>
          </a:xfrm>
          <a:prstGeom prst="roundRect">
            <a:avLst>
              <a:gd name="adj" fmla="val 97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Event Store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4257541" y="2057400"/>
            <a:ext cx="1676400" cy="1143000"/>
          </a:xfrm>
          <a:prstGeom prst="roundRect">
            <a:avLst>
              <a:gd name="adj" fmla="val 97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Event Processor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 rot="16200000">
            <a:off x="3801413" y="4123385"/>
            <a:ext cx="1447803" cy="516228"/>
          </a:xfrm>
          <a:prstGeom prst="roundRect">
            <a:avLst>
              <a:gd name="adj" fmla="val 97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Subscription Management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4" idx="3"/>
            <a:endCxn id="8" idx="0"/>
          </p:cNvCxnSpPr>
          <p:nvPr/>
        </p:nvCxnSpPr>
        <p:spPr>
          <a:xfrm>
            <a:off x="2667000" y="3048000"/>
            <a:ext cx="526959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730582" y="2622461"/>
            <a:ext cx="526959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0" idx="3"/>
          </p:cNvCxnSpPr>
          <p:nvPr/>
        </p:nvCxnSpPr>
        <p:spPr>
          <a:xfrm>
            <a:off x="4525315" y="3251911"/>
            <a:ext cx="0" cy="40568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9" idx="3"/>
          </p:cNvCxnSpPr>
          <p:nvPr/>
        </p:nvCxnSpPr>
        <p:spPr>
          <a:xfrm>
            <a:off x="5134914" y="3251911"/>
            <a:ext cx="1" cy="4056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 rot="16200000">
            <a:off x="4411013" y="4123386"/>
            <a:ext cx="1447803" cy="516228"/>
          </a:xfrm>
          <a:prstGeom prst="roundRect">
            <a:avLst>
              <a:gd name="adj" fmla="val 97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Notification Formatter</a:t>
            </a:r>
            <a:endParaRPr lang="en-US" sz="1400" dirty="0"/>
          </a:p>
        </p:txBody>
      </p:sp>
      <p:sp>
        <p:nvSpPr>
          <p:cNvPr id="32" name="Rounded Rectangle 31"/>
          <p:cNvSpPr/>
          <p:nvPr/>
        </p:nvSpPr>
        <p:spPr>
          <a:xfrm>
            <a:off x="6477000" y="2034861"/>
            <a:ext cx="1676400" cy="2460936"/>
          </a:xfrm>
          <a:prstGeom prst="roundRect">
            <a:avLst>
              <a:gd name="adj" fmla="val 97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Notification Delivery Channels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933941" y="2622461"/>
            <a:ext cx="526959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6629400" y="4152900"/>
            <a:ext cx="1447800" cy="266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Email</a:t>
            </a:r>
            <a:endParaRPr lang="en-US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6629400" y="3009900"/>
            <a:ext cx="1447800" cy="266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SMS</a:t>
            </a:r>
            <a:endParaRPr lang="en-US" sz="1400" dirty="0"/>
          </a:p>
        </p:txBody>
      </p:sp>
      <p:sp>
        <p:nvSpPr>
          <p:cNvPr id="37" name="Rounded Rectangle 36"/>
          <p:cNvSpPr/>
          <p:nvPr/>
        </p:nvSpPr>
        <p:spPr>
          <a:xfrm>
            <a:off x="6629400" y="3390900"/>
            <a:ext cx="1447800" cy="266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</a:t>
            </a:r>
            <a:endParaRPr lang="en-US" sz="1400" dirty="0"/>
          </a:p>
        </p:txBody>
      </p:sp>
      <p:sp>
        <p:nvSpPr>
          <p:cNvPr id="38" name="Rounded Rectangle 37"/>
          <p:cNvSpPr/>
          <p:nvPr/>
        </p:nvSpPr>
        <p:spPr>
          <a:xfrm>
            <a:off x="6629400" y="3771900"/>
            <a:ext cx="1447800" cy="266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</a:t>
            </a:r>
            <a:endParaRPr lang="en-US" sz="1400" dirty="0"/>
          </a:p>
        </p:txBody>
      </p:sp>
      <p:cxnSp>
        <p:nvCxnSpPr>
          <p:cNvPr id="41" name="Straight Arrow Connector 40"/>
          <p:cNvCxnSpPr>
            <a:endCxn id="42" idx="3"/>
          </p:cNvCxnSpPr>
          <p:nvPr/>
        </p:nvCxnSpPr>
        <p:spPr>
          <a:xfrm>
            <a:off x="5761686" y="3200400"/>
            <a:ext cx="0" cy="4818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 rot="16200000">
            <a:off x="5037784" y="4148075"/>
            <a:ext cx="1447803" cy="516228"/>
          </a:xfrm>
          <a:prstGeom prst="roundRect">
            <a:avLst>
              <a:gd name="adj" fmla="val 97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Session Management</a:t>
            </a: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A8C0-2C77-49AF-ADC9-C03A577B8B6A}" type="datetime1">
              <a:rPr lang="en-US" smtClean="0"/>
              <a:t>11/28/2016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40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Producers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Producers gather event data from different sources and submit the event data to the Event Store.</a:t>
            </a:r>
          </a:p>
          <a:p>
            <a:r>
              <a:rPr lang="en-US" dirty="0" smtClean="0"/>
              <a:t>Event Producers can receive events through REST services.</a:t>
            </a:r>
          </a:p>
          <a:p>
            <a:r>
              <a:rPr lang="en-US" dirty="0" smtClean="0"/>
              <a:t>New Event producers can be developed to include new type of event sources.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5175-05E3-475A-A162-0531C9D04EA1}" type="datetime1">
              <a:rPr lang="en-US" smtClean="0"/>
              <a:t>11/28/2016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95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Store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Store collects the Events received from the event producers</a:t>
            </a:r>
          </a:p>
          <a:p>
            <a:r>
              <a:rPr lang="en-US" dirty="0" smtClean="0"/>
              <a:t>Event store persists the events in a DB</a:t>
            </a:r>
          </a:p>
          <a:p>
            <a:r>
              <a:rPr lang="en-US" dirty="0" smtClean="0"/>
              <a:t>Events are be read be the Event Processor</a:t>
            </a:r>
          </a:p>
          <a:p>
            <a:r>
              <a:rPr lang="en-US" dirty="0" smtClean="0"/>
              <a:t>Events status can be updated by the Event producers or Processors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9D78-B474-4EAC-BAB8-336A7E187AA3}" type="datetime1">
              <a:rPr lang="en-US" smtClean="0"/>
              <a:t>11/28/2016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8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Store (cont..)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4291348" y="5257800"/>
            <a:ext cx="1143000" cy="685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653048" y="4038600"/>
            <a:ext cx="44196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Data Layer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00" y="4495800"/>
            <a:ext cx="1524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Access Objects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5029200" y="4495800"/>
            <a:ext cx="1524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 Helpers / Utilities</a:t>
            </a:r>
            <a:endParaRPr lang="en-US" sz="1600" dirty="0"/>
          </a:p>
        </p:txBody>
      </p:sp>
      <p:cxnSp>
        <p:nvCxnSpPr>
          <p:cNvPr id="8" name="Straight Arrow Connector 7"/>
          <p:cNvCxnSpPr>
            <a:stCxn id="4" idx="2"/>
            <a:endCxn id="3" idx="1"/>
          </p:cNvCxnSpPr>
          <p:nvPr/>
        </p:nvCxnSpPr>
        <p:spPr>
          <a:xfrm>
            <a:off x="4862848" y="4953000"/>
            <a:ext cx="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653048" y="3124200"/>
            <a:ext cx="4419600" cy="838200"/>
            <a:chOff x="2653048" y="2819400"/>
            <a:chExt cx="4419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2653048" y="2819400"/>
              <a:ext cx="4419600" cy="838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Event Store Service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048000" y="3211669"/>
              <a:ext cx="15240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Service Interfaces</a:t>
              </a:r>
              <a:endParaRPr lang="en-US" sz="16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031883" y="3211669"/>
              <a:ext cx="15240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Types</a:t>
              </a:r>
              <a:endParaRPr lang="en-US" sz="1600" dirty="0"/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3873321" y="2057400"/>
            <a:ext cx="198388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Producer / Processors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2" idx="2"/>
            <a:endCxn id="9" idx="0"/>
          </p:cNvCxnSpPr>
          <p:nvPr/>
        </p:nvCxnSpPr>
        <p:spPr>
          <a:xfrm flipH="1">
            <a:off x="4862848" y="2514600"/>
            <a:ext cx="2415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A042-5138-4D45-9158-D048310CDCD3}" type="datetime1">
              <a:rPr lang="en-US" smtClean="0"/>
              <a:t>11/28/2016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7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Runs in a separate thread and processes the Events in the Event Store</a:t>
            </a:r>
          </a:p>
          <a:p>
            <a:r>
              <a:rPr lang="en-US" dirty="0" smtClean="0"/>
              <a:t>Processing cycle steps</a:t>
            </a:r>
          </a:p>
          <a:p>
            <a:pPr lvl="1"/>
            <a:r>
              <a:rPr lang="en-US" dirty="0" smtClean="0"/>
              <a:t>Polls the </a:t>
            </a:r>
            <a:r>
              <a:rPr lang="en-US" dirty="0" err="1" smtClean="0"/>
              <a:t>EventStore</a:t>
            </a:r>
            <a:r>
              <a:rPr lang="en-US" dirty="0" smtClean="0"/>
              <a:t> for any new Events</a:t>
            </a:r>
          </a:p>
          <a:p>
            <a:pPr lvl="1"/>
            <a:r>
              <a:rPr lang="en-US" dirty="0" smtClean="0"/>
              <a:t>Retrieves the Event with highest priority</a:t>
            </a:r>
          </a:p>
          <a:p>
            <a:pPr lvl="1"/>
            <a:r>
              <a:rPr lang="en-US" dirty="0" smtClean="0"/>
              <a:t>From </a:t>
            </a:r>
            <a:r>
              <a:rPr lang="en-US" u="sng" dirty="0" smtClean="0"/>
              <a:t>Subscription Management</a:t>
            </a:r>
            <a:r>
              <a:rPr lang="en-US" dirty="0" smtClean="0"/>
              <a:t> finds the target users and their notification channels</a:t>
            </a:r>
          </a:p>
          <a:p>
            <a:pPr lvl="1"/>
            <a:r>
              <a:rPr lang="en-US" dirty="0" smtClean="0"/>
              <a:t>From </a:t>
            </a:r>
            <a:r>
              <a:rPr lang="en-US" u="sng" dirty="0" smtClean="0"/>
              <a:t>User Session Management</a:t>
            </a:r>
            <a:r>
              <a:rPr lang="en-US" dirty="0" smtClean="0"/>
              <a:t> finds the active Notification channels for the users and the user data for sending the notification</a:t>
            </a:r>
          </a:p>
          <a:p>
            <a:pPr lvl="1"/>
            <a:r>
              <a:rPr lang="en-US" dirty="0" smtClean="0"/>
              <a:t>Formats the notification for the channels</a:t>
            </a:r>
          </a:p>
          <a:p>
            <a:pPr lvl="1"/>
            <a:r>
              <a:rPr lang="en-US" dirty="0" smtClean="0"/>
              <a:t>Pushes the notification in the delivery channel’s queue</a:t>
            </a:r>
          </a:p>
          <a:p>
            <a:pPr lvl="1"/>
            <a:r>
              <a:rPr lang="en-US" dirty="0" smtClean="0"/>
              <a:t>Updates the Event log in </a:t>
            </a:r>
            <a:r>
              <a:rPr lang="en-US" dirty="0" err="1" smtClean="0"/>
              <a:t>EventStore</a:t>
            </a:r>
            <a:r>
              <a:rPr lang="en-US" dirty="0" smtClean="0"/>
              <a:t> with any failures in delivery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D95-F4D9-4603-A33F-2BF6D2224D4F}" type="datetime1">
              <a:rPr lang="en-US" smtClean="0"/>
              <a:t>11/28/2016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69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528</Words>
  <Application>Microsoft Office PowerPoint</Application>
  <PresentationFormat>On-screen Show (4:3)</PresentationFormat>
  <Paragraphs>97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Executive</vt:lpstr>
      <vt:lpstr>Universal Notification Service</vt:lpstr>
      <vt:lpstr>Contents</vt:lpstr>
      <vt:lpstr>System Overview</vt:lpstr>
      <vt:lpstr>Design Considerations</vt:lpstr>
      <vt:lpstr>System Architecture</vt:lpstr>
      <vt:lpstr>Event Producers</vt:lpstr>
      <vt:lpstr>Event Store</vt:lpstr>
      <vt:lpstr>Event Store (cont..)</vt:lpstr>
      <vt:lpstr>Event Processor</vt:lpstr>
      <vt:lpstr>Subscription Management</vt:lpstr>
      <vt:lpstr>User Session Management</vt:lpstr>
      <vt:lpstr>Message Formatter</vt:lpstr>
      <vt:lpstr>Delivery Channels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Notification Service</dc:title>
  <dc:creator>test</dc:creator>
  <cp:lastModifiedBy>test</cp:lastModifiedBy>
  <cp:revision>14</cp:revision>
  <dcterms:created xsi:type="dcterms:W3CDTF">2006-08-16T00:00:00Z</dcterms:created>
  <dcterms:modified xsi:type="dcterms:W3CDTF">2016-11-28T01:24:27Z</dcterms:modified>
</cp:coreProperties>
</file>