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3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2724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9037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98967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269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5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6274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8482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75540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841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5176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782765" y="790726"/>
            <a:ext cx="7558268" cy="3747819"/>
          </a:xfrm>
          <a:prstGeom prst="rect">
            <a:avLst/>
          </a:prstGeom>
          <a:noFill/>
          <a:ln/>
        </p:spPr>
        <p:txBody>
          <a:bodyPr wrap="square" rtlCol="0" anchor="t"/>
          <a:lstStyle/>
          <a:p>
            <a:pPr marL="0" indent="0">
              <a:lnSpc>
                <a:spcPts val="5468"/>
              </a:lnSpc>
              <a:buNone/>
            </a:pPr>
            <a:r>
              <a:rPr lang="en-US" sz="4374" b="1" dirty="0">
                <a:solidFill>
                  <a:schemeClr val="accent2">
                    <a:lumMod val="50000"/>
                  </a:schemeClr>
                </a:solidFill>
                <a:latin typeface="Montserrat" pitchFamily="34" charset="0"/>
                <a:ea typeface="Montserrat" pitchFamily="34" charset="-122"/>
                <a:cs typeface="Montserrat" pitchFamily="34" charset="-120"/>
              </a:rPr>
              <a:t>Delaware EV Charging </a:t>
            </a:r>
            <a:r>
              <a:rPr lang="en-US" sz="4374" dirty="0">
                <a:solidFill>
                  <a:schemeClr val="accent2">
                    <a:lumMod val="50000"/>
                  </a:schemeClr>
                </a:solidFill>
                <a:latin typeface="Montserrat" pitchFamily="34" charset="0"/>
                <a:ea typeface="Montserrat" pitchFamily="34" charset="-122"/>
                <a:cs typeface="Montserrat" pitchFamily="34" charset="-120"/>
              </a:rPr>
              <a:t>: Powering the Future of Sustainable Mobility</a:t>
            </a:r>
            <a:endParaRPr lang="en-US" sz="4374"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r>
              <a:rPr lang="en-US" sz="2187" b="1" dirty="0">
                <a:solidFill>
                  <a:schemeClr val="accent2">
                    <a:lumMod val="50000"/>
                  </a:schemeClr>
                </a:solidFill>
                <a:latin typeface="Heebo" pitchFamily="34" charset="0"/>
                <a:ea typeface="Heebo" pitchFamily="34" charset="-122"/>
                <a:cs typeface="Heebo" pitchFamily="34" charset="-120"/>
              </a:rPr>
              <a:t>by Amit Ghosh</a:t>
            </a:r>
            <a:endParaRPr lang="en-US" sz="2187" dirty="0">
              <a:solidFill>
                <a:schemeClr val="accent2">
                  <a:lumMod val="50000"/>
                </a:schemeClr>
              </a:solidFill>
            </a:endParaRPr>
          </a:p>
        </p:txBody>
      </p:sp>
      <p:grpSp>
        <p:nvGrpSpPr>
          <p:cNvPr id="33" name="Group 32">
            <a:extLst>
              <a:ext uri="{FF2B5EF4-FFF2-40B4-BE49-F238E27FC236}">
                <a16:creationId xmlns:a16="http://schemas.microsoft.com/office/drawing/2014/main" id="{9C416925-2E91-CF53-EA21-352954CC94D7}"/>
              </a:ext>
            </a:extLst>
          </p:cNvPr>
          <p:cNvGrpSpPr/>
          <p:nvPr/>
        </p:nvGrpSpPr>
        <p:grpSpPr>
          <a:xfrm>
            <a:off x="-2132480" y="-1849674"/>
            <a:ext cx="9960575" cy="11831874"/>
            <a:chOff x="-2132480" y="-1849674"/>
            <a:chExt cx="9960575" cy="11831874"/>
          </a:xfrm>
          <a:blipFill>
            <a:blip r:embed="rId3">
              <a:alphaModFix amt="92000"/>
            </a:blip>
            <a:stretch>
              <a:fillRect/>
            </a:stretch>
          </a:blipFill>
        </p:grpSpPr>
        <p:grpSp>
          <p:nvGrpSpPr>
            <p:cNvPr id="6" name="Group 5">
              <a:extLst>
                <a:ext uri="{FF2B5EF4-FFF2-40B4-BE49-F238E27FC236}">
                  <a16:creationId xmlns:a16="http://schemas.microsoft.com/office/drawing/2014/main" id="{104E750F-6F11-1D00-2C26-03D6DBBF8E87}"/>
                </a:ext>
              </a:extLst>
            </p:cNvPr>
            <p:cNvGrpSpPr/>
            <p:nvPr/>
          </p:nvGrpSpPr>
          <p:grpSpPr>
            <a:xfrm>
              <a:off x="-453177" y="167641"/>
              <a:ext cx="4807795" cy="3505200"/>
              <a:chOff x="-453177" y="167641"/>
              <a:chExt cx="4807795" cy="3505200"/>
            </a:xfrm>
            <a:grpFill/>
          </p:grpSpPr>
          <p:sp>
            <p:nvSpPr>
              <p:cNvPr id="2" name="Rectangle: Rounded Corners 1">
                <a:extLst>
                  <a:ext uri="{FF2B5EF4-FFF2-40B4-BE49-F238E27FC236}">
                    <a16:creationId xmlns:a16="http://schemas.microsoft.com/office/drawing/2014/main" id="{B1E6F11C-F7B6-000D-3DC1-CA8BBC9B9216}"/>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4B3B123-AE86-18E2-46C7-E8DC16A785F6}"/>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99D59EE7-D5B2-6715-8805-BF0F49D10D1A}"/>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1E6BC999-7AE0-DA05-32DF-DC96ABC82A65}"/>
                </a:ext>
              </a:extLst>
            </p:cNvPr>
            <p:cNvGrpSpPr/>
            <p:nvPr/>
          </p:nvGrpSpPr>
          <p:grpSpPr>
            <a:xfrm>
              <a:off x="-408274" y="2191913"/>
              <a:ext cx="4807795" cy="3505200"/>
              <a:chOff x="-453177" y="167641"/>
              <a:chExt cx="4807795" cy="3505200"/>
            </a:xfrm>
            <a:grpFill/>
          </p:grpSpPr>
          <p:sp>
            <p:nvSpPr>
              <p:cNvPr id="9" name="Rectangle: Rounded Corners 8">
                <a:extLst>
                  <a:ext uri="{FF2B5EF4-FFF2-40B4-BE49-F238E27FC236}">
                    <a16:creationId xmlns:a16="http://schemas.microsoft.com/office/drawing/2014/main" id="{738131EC-E704-6981-373D-C175097D5620}"/>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095A112-9388-FCD5-225A-77A91EE39971}"/>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5F31099-DEFE-32AC-F7ED-2543CA435B57}"/>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0538F388-7BE1-1DBF-63DE-5A4671547E9F}"/>
                </a:ext>
              </a:extLst>
            </p:cNvPr>
            <p:cNvGrpSpPr/>
            <p:nvPr/>
          </p:nvGrpSpPr>
          <p:grpSpPr>
            <a:xfrm>
              <a:off x="1277952" y="3333589"/>
              <a:ext cx="4807795" cy="3505200"/>
              <a:chOff x="-453177" y="167641"/>
              <a:chExt cx="4807795" cy="3505200"/>
            </a:xfrm>
            <a:grpFill/>
          </p:grpSpPr>
          <p:sp>
            <p:nvSpPr>
              <p:cNvPr id="13" name="Rectangle: Rounded Corners 12">
                <a:extLst>
                  <a:ext uri="{FF2B5EF4-FFF2-40B4-BE49-F238E27FC236}">
                    <a16:creationId xmlns:a16="http://schemas.microsoft.com/office/drawing/2014/main" id="{18AAA477-7322-DC03-75C1-26DC233EC324}"/>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EE08B22-74CD-93BE-FEAB-50366D3E5D71}"/>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70C90905-5749-795D-2270-56582B418235}"/>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463BEADB-758D-9C59-1F20-5C65BDF8C3B5}"/>
                </a:ext>
              </a:extLst>
            </p:cNvPr>
            <p:cNvGrpSpPr/>
            <p:nvPr/>
          </p:nvGrpSpPr>
          <p:grpSpPr>
            <a:xfrm>
              <a:off x="1424123" y="5328381"/>
              <a:ext cx="4807795" cy="3505200"/>
              <a:chOff x="-453177" y="167641"/>
              <a:chExt cx="4807795" cy="3505200"/>
            </a:xfrm>
            <a:grpFill/>
          </p:grpSpPr>
          <p:sp>
            <p:nvSpPr>
              <p:cNvPr id="17" name="Rectangle: Rounded Corners 16">
                <a:extLst>
                  <a:ext uri="{FF2B5EF4-FFF2-40B4-BE49-F238E27FC236}">
                    <a16:creationId xmlns:a16="http://schemas.microsoft.com/office/drawing/2014/main" id="{D4247D25-259D-B9FA-02DE-FFBA75427144}"/>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F178DB3-85DF-0B0F-CBF3-42E1E4FF81B5}"/>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22B53D4-B7AF-5D0C-A765-8DBF49C46C82}"/>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26AD823A-6CF5-6B96-44AB-016ABF3BF346}"/>
                </a:ext>
              </a:extLst>
            </p:cNvPr>
            <p:cNvGrpSpPr/>
            <p:nvPr/>
          </p:nvGrpSpPr>
          <p:grpSpPr>
            <a:xfrm>
              <a:off x="-555066" y="-1849674"/>
              <a:ext cx="4807795" cy="3505200"/>
              <a:chOff x="-453177" y="167641"/>
              <a:chExt cx="4807795" cy="3505200"/>
            </a:xfrm>
            <a:grpFill/>
          </p:grpSpPr>
          <p:sp>
            <p:nvSpPr>
              <p:cNvPr id="21" name="Rectangle: Rounded Corners 20">
                <a:extLst>
                  <a:ext uri="{FF2B5EF4-FFF2-40B4-BE49-F238E27FC236}">
                    <a16:creationId xmlns:a16="http://schemas.microsoft.com/office/drawing/2014/main" id="{60AB540C-47AC-73F2-1159-D4857FA463FF}"/>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C59E07D-1D35-13A6-2D3E-86029BA4D337}"/>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42950B1-DC40-9AC8-C28E-052A7EC8BDAA}"/>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1473B8CF-D9E7-E335-F446-2E4B0863A47B}"/>
                </a:ext>
              </a:extLst>
            </p:cNvPr>
            <p:cNvGrpSpPr/>
            <p:nvPr/>
          </p:nvGrpSpPr>
          <p:grpSpPr>
            <a:xfrm>
              <a:off x="3020300" y="6477000"/>
              <a:ext cx="4807795" cy="3505200"/>
              <a:chOff x="-453177" y="167641"/>
              <a:chExt cx="4807795" cy="3505200"/>
            </a:xfrm>
            <a:grpFill/>
          </p:grpSpPr>
          <p:sp>
            <p:nvSpPr>
              <p:cNvPr id="25" name="Rectangle: Rounded Corners 24">
                <a:extLst>
                  <a:ext uri="{FF2B5EF4-FFF2-40B4-BE49-F238E27FC236}">
                    <a16:creationId xmlns:a16="http://schemas.microsoft.com/office/drawing/2014/main" id="{EC778201-F418-A84F-17FF-318B57C812F0}"/>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69BF5C74-6B6F-E317-7ADD-453F9145A233}"/>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146193B7-BC85-E40F-9F4C-CC6BAEFB1925}"/>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ectangle: Rounded Corners 27">
              <a:extLst>
                <a:ext uri="{FF2B5EF4-FFF2-40B4-BE49-F238E27FC236}">
                  <a16:creationId xmlns:a16="http://schemas.microsoft.com/office/drawing/2014/main" id="{9322EEF6-FAC9-14F2-A467-B1E454CDE61B}"/>
                </a:ext>
              </a:extLst>
            </p:cNvPr>
            <p:cNvSpPr/>
            <p:nvPr/>
          </p:nvSpPr>
          <p:spPr>
            <a:xfrm rot="19939506">
              <a:off x="-2132480" y="707167"/>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837368DC-D5E0-32DB-5E8F-08F76D0B5332}"/>
                </a:ext>
              </a:extLst>
            </p:cNvPr>
            <p:cNvSpPr/>
            <p:nvPr/>
          </p:nvSpPr>
          <p:spPr>
            <a:xfrm rot="19939506">
              <a:off x="-289359" y="5937011"/>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7516709D-6E51-F6AD-1734-DC6547AD9ED0}"/>
                </a:ext>
              </a:extLst>
            </p:cNvPr>
            <p:cNvSpPr/>
            <p:nvPr/>
          </p:nvSpPr>
          <p:spPr>
            <a:xfrm rot="19939506">
              <a:off x="4249105" y="1440328"/>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1F71204A-8144-E99D-C19C-69C360129FD9}"/>
                </a:ext>
              </a:extLst>
            </p:cNvPr>
            <p:cNvSpPr/>
            <p:nvPr/>
          </p:nvSpPr>
          <p:spPr>
            <a:xfrm rot="19939506">
              <a:off x="4249106" y="-556760"/>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A4A0B642-335A-628E-5C2A-EC2D2EF186C1}"/>
                </a:ext>
              </a:extLst>
            </p:cNvPr>
            <p:cNvSpPr/>
            <p:nvPr/>
          </p:nvSpPr>
          <p:spPr>
            <a:xfrm rot="19939506">
              <a:off x="-173277" y="7840230"/>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3927769" cy="646331"/>
          </a:xfrm>
          <a:prstGeom prst="rect">
            <a:avLst/>
          </a:prstGeom>
          <a:noFill/>
        </p:spPr>
        <p:txBody>
          <a:bodyPr wrap="square" rtlCol="0">
            <a:spAutoFit/>
          </a:bodyPr>
          <a:lstStyle/>
          <a:p>
            <a:r>
              <a:rPr lang="en-IN" sz="3600" b="1" dirty="0"/>
              <a:t>Recommendations</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3970318"/>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r>
              <a:rPr lang="en-US" sz="2800" dirty="0">
                <a:solidFill>
                  <a:schemeClr val="tx1">
                    <a:lumMod val="95000"/>
                    <a:lumOff val="5000"/>
                  </a:schemeClr>
                </a:solidFill>
              </a:rPr>
              <a:t>Provide actionable recommendations based on the analysis.</a:t>
            </a:r>
          </a:p>
          <a:p>
            <a:pPr marL="514350" indent="-514350">
              <a:buFont typeface="+mj-lt"/>
              <a:buAutoNum type="arabicPeriod"/>
            </a:pPr>
            <a:r>
              <a:rPr lang="en-US" sz="2800" dirty="0">
                <a:solidFill>
                  <a:schemeClr val="tx1">
                    <a:lumMod val="95000"/>
                    <a:lumOff val="5000"/>
                  </a:schemeClr>
                </a:solidFill>
              </a:rPr>
              <a:t>Increase the number of charging stations in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and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to promote EV adoption.</a:t>
            </a:r>
          </a:p>
          <a:p>
            <a:pPr marL="514350" indent="-514350">
              <a:buFont typeface="+mj-lt"/>
              <a:buAutoNum type="arabicPeriod"/>
            </a:pPr>
            <a:r>
              <a:rPr lang="en-US" sz="2800" dirty="0">
                <a:solidFill>
                  <a:schemeClr val="tx1">
                    <a:lumMod val="95000"/>
                    <a:lumOff val="5000"/>
                  </a:schemeClr>
                </a:solidFill>
              </a:rPr>
              <a:t>Consider cost-effective strategies for installing charging stations in the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a:t>
            </a:r>
          </a:p>
          <a:p>
            <a:pPr marL="514350" indent="-514350">
              <a:buFont typeface="+mj-lt"/>
              <a:buAutoNum type="arabicPeriod"/>
            </a:pPr>
            <a:r>
              <a:rPr lang="en-US" sz="2800" dirty="0">
                <a:solidFill>
                  <a:schemeClr val="tx1">
                    <a:lumMod val="95000"/>
                    <a:lumOff val="5000"/>
                  </a:schemeClr>
                </a:solidFill>
              </a:rPr>
              <a:t>Promote a mix of charging station brands to cater to different EV users.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882538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8" y="485213"/>
            <a:ext cx="2522714" cy="646331"/>
          </a:xfrm>
          <a:prstGeom prst="rect">
            <a:avLst/>
          </a:prstGeom>
          <a:noFill/>
        </p:spPr>
        <p:txBody>
          <a:bodyPr wrap="square" rtlCol="0">
            <a:spAutoFit/>
          </a:bodyPr>
          <a:lstStyle/>
          <a:p>
            <a:r>
              <a:rPr lang="en-IN" sz="3600" b="1" dirty="0"/>
              <a:t>Conclusion</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13924626" cy="2677656"/>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457200" indent="-457200">
              <a:buFont typeface="Arial" panose="020B0604020202020204" pitchFamily="34" charset="0"/>
              <a:buChar char="•"/>
            </a:pPr>
            <a:r>
              <a:rPr lang="en-US" sz="2800" dirty="0">
                <a:solidFill>
                  <a:schemeClr val="tx1">
                    <a:lumMod val="95000"/>
                    <a:lumOff val="5000"/>
                  </a:schemeClr>
                </a:solidFill>
              </a:rPr>
              <a:t>Wrap up the presentation with a summary of the project's importance and potential impact.</a:t>
            </a:r>
          </a:p>
          <a:p>
            <a:pPr marL="457200" indent="-457200">
              <a:buFont typeface="Arial" panose="020B0604020202020204" pitchFamily="34" charset="0"/>
              <a:buChar char="•"/>
            </a:pPr>
            <a:r>
              <a:rPr lang="en-US" sz="2800" dirty="0">
                <a:solidFill>
                  <a:schemeClr val="tx1">
                    <a:lumMod val="95000"/>
                    <a:lumOff val="5000"/>
                  </a:schemeClr>
                </a:solidFill>
              </a:rPr>
              <a:t>Emphasize the significance of enhancing EV infrastructure.</a:t>
            </a:r>
          </a:p>
          <a:p>
            <a:pPr marL="457200" indent="-457200">
              <a:buFont typeface="Arial" panose="020B0604020202020204" pitchFamily="34" charset="0"/>
              <a:buChar char="•"/>
            </a:pPr>
            <a:r>
              <a:rPr lang="en-US" sz="2800" dirty="0">
                <a:solidFill>
                  <a:schemeClr val="tx1">
                    <a:lumMod val="95000"/>
                    <a:lumOff val="5000"/>
                  </a:schemeClr>
                </a:solidFill>
              </a:rPr>
              <a:t>Highlight future steps or further analysis that could be undertaken.</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466171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632030" y="2534856"/>
            <a:ext cx="11725155" cy="2062103"/>
          </a:xfrm>
          <a:prstGeom prst="rect">
            <a:avLst/>
          </a:prstGeom>
          <a:noFill/>
        </p:spPr>
        <p:txBody>
          <a:bodyPr wrap="square" rtlCol="0">
            <a:spAutoFit/>
          </a:bodyPr>
          <a:lstStyle/>
          <a:p>
            <a:r>
              <a:rPr lang="en-US" sz="3200" dirty="0"/>
              <a:t>Creating a PowerPoint presentation based on my Power BI project about Delaware EV Charging can be structured effectively by focusing on key insights, visualizations, and recommendations. Here's an outline and content guide for each slide:</a:t>
            </a:r>
            <a:endParaRPr lang="en-IN" sz="3200" dirty="0"/>
          </a:p>
        </p:txBody>
      </p:sp>
    </p:spTree>
    <p:extLst>
      <p:ext uri="{BB962C8B-B14F-4D97-AF65-F5344CB8AC3E}">
        <p14:creationId xmlns:p14="http://schemas.microsoft.com/office/powerpoint/2010/main" val="640085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Tree>
    <p:extLst>
      <p:ext uri="{BB962C8B-B14F-4D97-AF65-F5344CB8AC3E}">
        <p14:creationId xmlns:p14="http://schemas.microsoft.com/office/powerpoint/2010/main" val="800319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2824222" cy="646331"/>
          </a:xfrm>
          <a:prstGeom prst="rect">
            <a:avLst/>
          </a:prstGeom>
          <a:noFill/>
        </p:spPr>
        <p:txBody>
          <a:bodyPr wrap="square" rtlCol="0">
            <a:spAutoFit/>
          </a:bodyPr>
          <a:lstStyle/>
          <a:p>
            <a:r>
              <a:rPr lang="en-IN" sz="3600" b="1" dirty="0"/>
              <a:t>Introduction :</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5016758"/>
          </a:xfrm>
          <a:prstGeom prst="rect">
            <a:avLst/>
          </a:prstGeom>
          <a:noFill/>
        </p:spPr>
        <p:txBody>
          <a:bodyPr wrap="square" rtlCol="0">
            <a:spAutoFit/>
          </a:bodyPr>
          <a:lstStyle/>
          <a:p>
            <a:endParaRPr lang="en-US" sz="3200" dirty="0">
              <a:solidFill>
                <a:schemeClr val="tx1">
                  <a:lumMod val="95000"/>
                  <a:lumOff val="5000"/>
                </a:schemeClr>
              </a:solidFill>
            </a:endParaRPr>
          </a:p>
          <a:p>
            <a:r>
              <a:rPr lang="en-US" sz="3200" i="1" dirty="0">
                <a:solidFill>
                  <a:schemeClr val="tx1">
                    <a:lumMod val="95000"/>
                    <a:lumOff val="5000"/>
                  </a:schemeClr>
                </a:solidFill>
              </a:rPr>
              <a:t>Objective</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Provide an overview of the project objectives and goals.</a:t>
            </a:r>
          </a:p>
          <a:p>
            <a:endParaRPr lang="en-US" sz="3200" dirty="0">
              <a:solidFill>
                <a:schemeClr val="tx1">
                  <a:lumMod val="95000"/>
                  <a:lumOff val="5000"/>
                </a:schemeClr>
              </a:solidFill>
            </a:endParaRPr>
          </a:p>
          <a:p>
            <a:r>
              <a:rPr lang="en-US" sz="3200" i="1" dirty="0">
                <a:solidFill>
                  <a:schemeClr val="tx1">
                    <a:lumMod val="95000"/>
                    <a:lumOff val="5000"/>
                  </a:schemeClr>
                </a:solidFill>
              </a:rPr>
              <a:t>Key Points</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Analyze the distribution and cost of EV charging stations across Delaware.</a:t>
            </a:r>
          </a:p>
          <a:p>
            <a:pPr marL="457200" indent="-457200">
              <a:buFont typeface="Arial" panose="020B0604020202020204" pitchFamily="34" charset="0"/>
              <a:buChar char="•"/>
            </a:pPr>
            <a:r>
              <a:rPr lang="en-US" sz="3200" dirty="0">
                <a:solidFill>
                  <a:schemeClr val="tx1">
                    <a:lumMod val="95000"/>
                    <a:lumOff val="5000"/>
                  </a:schemeClr>
                </a:solidFill>
              </a:rPr>
              <a:t>Identify trends and patterns in the data.</a:t>
            </a:r>
          </a:p>
          <a:p>
            <a:pPr marL="457200" indent="-457200">
              <a:buFont typeface="Arial" panose="020B0604020202020204" pitchFamily="34" charset="0"/>
              <a:buChar char="•"/>
            </a:pPr>
            <a:r>
              <a:rPr lang="en-US" sz="3200" dirty="0">
                <a:solidFill>
                  <a:schemeClr val="tx1">
                    <a:lumMod val="95000"/>
                    <a:lumOff val="5000"/>
                  </a:schemeClr>
                </a:solidFill>
              </a:rPr>
              <a:t>Provide actionable insights for stakeholders.</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1185852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3206186" cy="646331"/>
          </a:xfrm>
          <a:prstGeom prst="rect">
            <a:avLst/>
          </a:prstGeom>
          <a:noFill/>
        </p:spPr>
        <p:txBody>
          <a:bodyPr wrap="square" rtlCol="0">
            <a:spAutoFit/>
          </a:bodyPr>
          <a:lstStyle/>
          <a:p>
            <a:r>
              <a:rPr lang="en-IN" sz="3600" b="1" dirty="0"/>
              <a:t>Data Overview</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4524315"/>
          </a:xfrm>
          <a:prstGeom prst="rect">
            <a:avLst/>
          </a:prstGeom>
          <a:noFill/>
        </p:spPr>
        <p:txBody>
          <a:bodyPr wrap="square" rtlCol="0">
            <a:spAutoFit/>
          </a:bodyPr>
          <a:lstStyle/>
          <a:p>
            <a:r>
              <a:rPr lang="en-US" sz="3200" i="1" dirty="0">
                <a:solidFill>
                  <a:schemeClr val="tx1">
                    <a:lumMod val="95000"/>
                    <a:lumOff val="5000"/>
                  </a:schemeClr>
                </a:solidFill>
              </a:rPr>
              <a:t>Description</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Summarize the data sources used in the project.</a:t>
            </a:r>
          </a:p>
          <a:p>
            <a:pPr marL="457200" indent="-457200">
              <a:buFont typeface="Arial" panose="020B0604020202020204" pitchFamily="34" charset="0"/>
              <a:buChar char="•"/>
            </a:pPr>
            <a:r>
              <a:rPr lang="en-US" sz="3200" dirty="0">
                <a:solidFill>
                  <a:schemeClr val="tx1">
                    <a:lumMod val="95000"/>
                    <a:lumOff val="5000"/>
                  </a:schemeClr>
                </a:solidFill>
              </a:rPr>
              <a:t>Delaware EV charging stations data.</a:t>
            </a:r>
          </a:p>
          <a:p>
            <a:pPr marL="457200" indent="-457200">
              <a:buFont typeface="Arial" panose="020B0604020202020204" pitchFamily="34" charset="0"/>
              <a:buChar char="•"/>
            </a:pPr>
            <a:r>
              <a:rPr lang="en-US" sz="3200" dirty="0">
                <a:solidFill>
                  <a:schemeClr val="tx1">
                    <a:lumMod val="95000"/>
                    <a:lumOff val="5000"/>
                  </a:schemeClr>
                </a:solidFill>
              </a:rPr>
              <a:t>Rebates and cost data.</a:t>
            </a:r>
          </a:p>
          <a:p>
            <a:endParaRPr lang="en-US" sz="3200" dirty="0">
              <a:solidFill>
                <a:schemeClr val="tx1">
                  <a:lumMod val="95000"/>
                  <a:lumOff val="5000"/>
                </a:schemeClr>
              </a:solidFill>
            </a:endParaRPr>
          </a:p>
          <a:p>
            <a:r>
              <a:rPr lang="en-US" sz="3200" i="1" dirty="0">
                <a:solidFill>
                  <a:schemeClr val="tx1">
                    <a:lumMod val="95000"/>
                    <a:lumOff val="5000"/>
                  </a:schemeClr>
                </a:solidFill>
              </a:rPr>
              <a:t>Visuals</a:t>
            </a:r>
            <a:r>
              <a:rPr lang="en-US" sz="3200" dirty="0">
                <a:solidFill>
                  <a:schemeClr val="tx1">
                    <a:lumMod val="95000"/>
                    <a:lumOff val="5000"/>
                  </a:schemeClr>
                </a:solidFill>
              </a:rPr>
              <a:t>:-</a:t>
            </a:r>
          </a:p>
          <a:p>
            <a:endParaRPr lang="en-US" sz="3200" dirty="0">
              <a:solidFill>
                <a:schemeClr val="tx1">
                  <a:lumMod val="95000"/>
                  <a:lumOff val="5000"/>
                </a:schemeClr>
              </a:solidFill>
            </a:endParaRPr>
          </a:p>
          <a:p>
            <a:r>
              <a:rPr lang="en-US" sz="3200" dirty="0">
                <a:solidFill>
                  <a:schemeClr val="tx1">
                    <a:lumMod val="95000"/>
                    <a:lumOff val="5000"/>
                  </a:schemeClr>
                </a:solidFill>
              </a:rPr>
              <a:t> Bullet points summarizing the data.</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368019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08345" y="497712"/>
            <a:ext cx="8120627" cy="646331"/>
          </a:xfrm>
          <a:prstGeom prst="rect">
            <a:avLst/>
          </a:prstGeom>
          <a:noFill/>
        </p:spPr>
        <p:txBody>
          <a:bodyPr wrap="square" rtlCol="0">
            <a:spAutoFit/>
          </a:bodyPr>
          <a:lstStyle/>
          <a:p>
            <a:r>
              <a:rPr lang="en-US" sz="3600" b="1" dirty="0"/>
              <a:t>Charging Stations Distribution by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08345" y="1421755"/>
            <a:ext cx="6829063" cy="495520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3200" dirty="0">
                <a:solidFill>
                  <a:schemeClr val="tx1">
                    <a:lumMod val="95000"/>
                    <a:lumOff val="5000"/>
                  </a:schemeClr>
                </a:solidFill>
              </a:rPr>
              <a:t>:- </a:t>
            </a:r>
          </a:p>
          <a:p>
            <a:r>
              <a:rPr lang="en-US" sz="2800" dirty="0">
                <a:solidFill>
                  <a:schemeClr val="tx1">
                    <a:lumMod val="95000"/>
                    <a:lumOff val="5000"/>
                  </a:schemeClr>
                </a:solidFill>
              </a:rPr>
              <a:t>Present the distribution of charging stations across different counties.</a:t>
            </a:r>
          </a:p>
          <a:p>
            <a:r>
              <a:rPr lang="en-US" sz="3200" i="1" u="sng" dirty="0">
                <a:solidFill>
                  <a:schemeClr val="tx1">
                    <a:lumMod val="95000"/>
                    <a:lumOff val="5000"/>
                  </a:schemeClr>
                </a:solidFill>
              </a:rPr>
              <a:t>Visuals</a:t>
            </a:r>
            <a:r>
              <a:rPr lang="en-US" sz="3200" dirty="0">
                <a:solidFill>
                  <a:schemeClr val="tx1">
                    <a:lumMod val="95000"/>
                    <a:lumOff val="5000"/>
                  </a:schemeClr>
                </a:solidFill>
              </a:rPr>
              <a:t>:-</a:t>
            </a:r>
          </a:p>
          <a:p>
            <a:r>
              <a:rPr lang="en-US" sz="2800" dirty="0">
                <a:solidFill>
                  <a:schemeClr val="tx1">
                    <a:lumMod val="95000"/>
                    <a:lumOff val="5000"/>
                  </a:schemeClr>
                </a:solidFill>
              </a:rPr>
              <a:t>Donut chart from the Power BI showing the count of charging stations in New Castle, Sussex, and Kent.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 513 stations (71.55%)</a:t>
            </a:r>
          </a:p>
          <a:p>
            <a:pPr marL="514350" indent="-514350">
              <a:buFont typeface="+mj-lt"/>
              <a:buAutoNum type="arabicPeriod"/>
            </a:pP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131 stations (18.28%)</a:t>
            </a:r>
          </a:p>
          <a:p>
            <a:pPr marL="514350" indent="-514350">
              <a:buFont typeface="+mj-lt"/>
              <a:buAutoNum type="arabicPeriod"/>
            </a:pP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73 stations (10.17%)</a:t>
            </a:r>
            <a:endParaRPr lang="en-IN" sz="2800" dirty="0">
              <a:solidFill>
                <a:schemeClr val="tx1">
                  <a:lumMod val="95000"/>
                  <a:lumOff val="5000"/>
                </a:schemeClr>
              </a:solidFill>
            </a:endParaRPr>
          </a:p>
        </p:txBody>
      </p:sp>
      <p:sp>
        <p:nvSpPr>
          <p:cNvPr id="9" name="Rectangle 8">
            <a:extLst>
              <a:ext uri="{FF2B5EF4-FFF2-40B4-BE49-F238E27FC236}">
                <a16:creationId xmlns:a16="http://schemas.microsoft.com/office/drawing/2014/main" id="{4D273F43-8DA7-5E27-0BA9-21A05AFB2F61}"/>
              </a:ext>
            </a:extLst>
          </p:cNvPr>
          <p:cNvSpPr/>
          <p:nvPr/>
        </p:nvSpPr>
        <p:spPr>
          <a:xfrm>
            <a:off x="7500399" y="2326513"/>
            <a:ext cx="6829063" cy="3865943"/>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564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20548" y="485213"/>
            <a:ext cx="8120627" cy="646331"/>
          </a:xfrm>
          <a:prstGeom prst="rect">
            <a:avLst/>
          </a:prstGeom>
          <a:noFill/>
        </p:spPr>
        <p:txBody>
          <a:bodyPr wrap="square" rtlCol="0">
            <a:spAutoFit/>
          </a:bodyPr>
          <a:lstStyle/>
          <a:p>
            <a:r>
              <a:rPr lang="en-US" sz="3600" b="1" dirty="0"/>
              <a:t>Charging Stations by Brand and City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120548" y="1481559"/>
            <a:ext cx="7396222"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Breakdown of charging station brands and their distribution in various cities.</a:t>
            </a:r>
          </a:p>
          <a:p>
            <a:endParaRPr lang="en-US" sz="3200" i="1" u="sng" dirty="0">
              <a:solidFill>
                <a:schemeClr val="tx1">
                  <a:lumMod val="95000"/>
                  <a:lumOff val="5000"/>
                </a:schemeClr>
              </a:solidFill>
            </a:endParaRP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rPr>
              <a:t>Bar chart showing the count of charging stations by brand (Tesla, ChargePoint, etc.)</a:t>
            </a:r>
          </a:p>
          <a:p>
            <a:pPr marL="514350" indent="-514350">
              <a:buFont typeface="+mj-lt"/>
              <a:buAutoNum type="arabicPeriod"/>
            </a:pPr>
            <a:r>
              <a:rPr lang="en-US" sz="2800" dirty="0">
                <a:solidFill>
                  <a:schemeClr val="tx1">
                    <a:lumMod val="95000"/>
                    <a:lumOff val="5000"/>
                  </a:schemeClr>
                </a:solidFill>
              </a:rPr>
              <a:t>Bar chart showing the count of charging stations by city (Wilmington, Newark, etc.)</a:t>
            </a:r>
            <a:endParaRPr lang="en-IN" sz="2800" dirty="0">
              <a:solidFill>
                <a:schemeClr val="tx1">
                  <a:lumMod val="95000"/>
                  <a:lumOff val="5000"/>
                </a:schemeClr>
              </a:solidFill>
            </a:endParaRPr>
          </a:p>
        </p:txBody>
      </p:sp>
      <p:sp>
        <p:nvSpPr>
          <p:cNvPr id="3" name="Rectangle 2">
            <a:extLst>
              <a:ext uri="{FF2B5EF4-FFF2-40B4-BE49-F238E27FC236}">
                <a16:creationId xmlns:a16="http://schemas.microsoft.com/office/drawing/2014/main" id="{48DD0098-BAB1-00F3-CFDF-F257B29C53F4}"/>
              </a:ext>
            </a:extLst>
          </p:cNvPr>
          <p:cNvSpPr/>
          <p:nvPr/>
        </p:nvSpPr>
        <p:spPr>
          <a:xfrm>
            <a:off x="7917084" y="640426"/>
            <a:ext cx="6296628" cy="2792274"/>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68A6FAC-5EDA-BD86-C853-A1415C00FAF1}"/>
              </a:ext>
            </a:extLst>
          </p:cNvPr>
          <p:cNvSpPr/>
          <p:nvPr/>
        </p:nvSpPr>
        <p:spPr>
          <a:xfrm>
            <a:off x="7963382" y="4114800"/>
            <a:ext cx="6296628" cy="2792274"/>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7FC6E47-EF3D-EE0A-99EB-A0BAF310ACF0}"/>
              </a:ext>
            </a:extLst>
          </p:cNvPr>
          <p:cNvSpPr txBox="1"/>
          <p:nvPr/>
        </p:nvSpPr>
        <p:spPr>
          <a:xfrm>
            <a:off x="8055980" y="6943892"/>
            <a:ext cx="3924445" cy="369332"/>
          </a:xfrm>
          <a:prstGeom prst="rect">
            <a:avLst/>
          </a:prstGeom>
          <a:noFill/>
        </p:spPr>
        <p:txBody>
          <a:bodyPr wrap="square" rtlCol="0">
            <a:spAutoFit/>
          </a:bodyPr>
          <a:lstStyle/>
          <a:p>
            <a:r>
              <a:rPr lang="en-US" b="1" dirty="0"/>
              <a:t>Count of City by Charging Station Brand</a:t>
            </a:r>
            <a:endParaRPr lang="en-IN" b="1" dirty="0"/>
          </a:p>
        </p:txBody>
      </p:sp>
      <p:sp>
        <p:nvSpPr>
          <p:cNvPr id="9" name="TextBox 8">
            <a:extLst>
              <a:ext uri="{FF2B5EF4-FFF2-40B4-BE49-F238E27FC236}">
                <a16:creationId xmlns:a16="http://schemas.microsoft.com/office/drawing/2014/main" id="{FB19DB7A-D28C-D6F0-F479-87B5C51AF1BD}"/>
              </a:ext>
            </a:extLst>
          </p:cNvPr>
          <p:cNvSpPr txBox="1"/>
          <p:nvPr/>
        </p:nvSpPr>
        <p:spPr>
          <a:xfrm>
            <a:off x="7963382" y="3474769"/>
            <a:ext cx="4109013" cy="369332"/>
          </a:xfrm>
          <a:prstGeom prst="rect">
            <a:avLst/>
          </a:prstGeom>
          <a:noFill/>
        </p:spPr>
        <p:txBody>
          <a:bodyPr wrap="square" rtlCol="0">
            <a:spAutoFit/>
          </a:bodyPr>
          <a:lstStyle/>
          <a:p>
            <a:r>
              <a:rPr lang="en-US" b="1" dirty="0"/>
              <a:t>Count of Charging Station Brand by City</a:t>
            </a:r>
            <a:endParaRPr lang="en-IN" b="1" dirty="0"/>
          </a:p>
        </p:txBody>
      </p:sp>
    </p:spTree>
    <p:extLst>
      <p:ext uri="{BB962C8B-B14F-4D97-AF65-F5344CB8AC3E}">
        <p14:creationId xmlns:p14="http://schemas.microsoft.com/office/powerpoint/2010/main" val="3124092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10027486" cy="646331"/>
          </a:xfrm>
          <a:prstGeom prst="rect">
            <a:avLst/>
          </a:prstGeom>
          <a:noFill/>
        </p:spPr>
        <p:txBody>
          <a:bodyPr wrap="square" rtlCol="0">
            <a:spAutoFit/>
          </a:bodyPr>
          <a:lstStyle/>
          <a:p>
            <a:r>
              <a:rPr lang="en-US" sz="3600" b="1" dirty="0"/>
              <a:t>Cost of Charging Stations by Season and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6" y="1409053"/>
            <a:ext cx="7931057"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 </a:t>
            </a:r>
          </a:p>
          <a:p>
            <a:r>
              <a:rPr lang="en-US" sz="2800" dirty="0">
                <a:solidFill>
                  <a:schemeClr val="tx1">
                    <a:lumMod val="95000"/>
                    <a:lumOff val="5000"/>
                  </a:schemeClr>
                </a:solidFill>
              </a:rPr>
              <a:t>Analyze the average cost of charging stations across different seasons and counties.</a:t>
            </a: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r>
              <a:rPr lang="en-US" sz="2800" dirty="0">
                <a:solidFill>
                  <a:schemeClr val="tx1">
                    <a:lumMod val="95000"/>
                    <a:lumOff val="5000"/>
                  </a:schemeClr>
                </a:solidFill>
              </a:rPr>
              <a:t>Line or bar chart showing average costs in Spring, Summer, Autumn, and Winter across Kent, New Castle, and Sussex.</a:t>
            </a:r>
          </a:p>
          <a:p>
            <a:r>
              <a:rPr lang="en-US" sz="3200" i="1" u="sng" dirty="0">
                <a:solidFill>
                  <a:schemeClr val="tx1">
                    <a:lumMod val="95000"/>
                    <a:lumOff val="5000"/>
                  </a:schemeClr>
                </a:solidFill>
              </a:rPr>
              <a:t>Notable points:-</a:t>
            </a:r>
          </a:p>
          <a:p>
            <a:pPr marL="457200" indent="-457200">
              <a:buFont typeface="Arial" panose="020B0604020202020204" pitchFamily="34" charset="0"/>
              <a:buChar char="•"/>
            </a:pPr>
            <a:r>
              <a:rPr lang="en-US" sz="2800" i="1" dirty="0">
                <a:solidFill>
                  <a:schemeClr val="tx1">
                    <a:lumMod val="95000"/>
                    <a:lumOff val="5000"/>
                  </a:schemeClr>
                </a:solidFill>
              </a:rPr>
              <a:t>Highest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5.9K</a:t>
            </a:r>
          </a:p>
          <a:p>
            <a:pPr marL="457200" indent="-457200">
              <a:buFont typeface="Arial" panose="020B0604020202020204" pitchFamily="34" charset="0"/>
              <a:buChar char="•"/>
            </a:pPr>
            <a:r>
              <a:rPr lang="en-US" sz="2800" i="1" dirty="0">
                <a:solidFill>
                  <a:schemeClr val="tx1">
                    <a:lumMod val="95000"/>
                    <a:lumOff val="5000"/>
                  </a:schemeClr>
                </a:solidFill>
              </a:rPr>
              <a:t>Lowest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Summer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0.6K</a:t>
            </a:r>
            <a:endParaRPr lang="en-IN" sz="2800" dirty="0">
              <a:solidFill>
                <a:schemeClr val="tx1">
                  <a:lumMod val="95000"/>
                  <a:lumOff val="5000"/>
                </a:schemeClr>
              </a:solidFill>
              <a:highlight>
                <a:srgbClr val="00FF00"/>
              </a:highlight>
            </a:endParaRPr>
          </a:p>
        </p:txBody>
      </p:sp>
      <p:sp>
        <p:nvSpPr>
          <p:cNvPr id="3" name="Rectangle 2">
            <a:extLst>
              <a:ext uri="{FF2B5EF4-FFF2-40B4-BE49-F238E27FC236}">
                <a16:creationId xmlns:a16="http://schemas.microsoft.com/office/drawing/2014/main" id="{749B5199-5109-4048-75B6-C9C12AB859F2}"/>
              </a:ext>
            </a:extLst>
          </p:cNvPr>
          <p:cNvSpPr/>
          <p:nvPr/>
        </p:nvSpPr>
        <p:spPr>
          <a:xfrm>
            <a:off x="7888006" y="1548589"/>
            <a:ext cx="6565245" cy="3016493"/>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3798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2667681" cy="646331"/>
          </a:xfrm>
          <a:prstGeom prst="rect">
            <a:avLst/>
          </a:prstGeom>
          <a:noFill/>
        </p:spPr>
        <p:txBody>
          <a:bodyPr wrap="square" rtlCol="0">
            <a:spAutoFit/>
          </a:bodyPr>
          <a:lstStyle/>
          <a:p>
            <a:r>
              <a:rPr lang="en-US" sz="3600" b="1" dirty="0"/>
              <a:t>Key Insights</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403187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 Summarize the key findings from the data analysis.</a:t>
            </a:r>
          </a:p>
          <a:p>
            <a:pPr marL="514350" indent="-514350">
              <a:buFont typeface="+mj-lt"/>
              <a:buAutoNum type="arabicPeriod"/>
            </a:pPr>
            <a:r>
              <a:rPr lang="en-US" sz="2800" dirty="0">
                <a:solidFill>
                  <a:schemeClr val="tx1">
                    <a:lumMod val="95000"/>
                    <a:lumOff val="5000"/>
                  </a:schemeClr>
                </a:solidFill>
                <a:highlight>
                  <a:srgbClr val="00FF00"/>
                </a:highlight>
              </a:rPr>
              <a:t>New Castle</a:t>
            </a:r>
            <a:r>
              <a:rPr lang="en-US" sz="2800" i="1" dirty="0">
                <a:solidFill>
                  <a:schemeClr val="tx1">
                    <a:lumMod val="95000"/>
                    <a:lumOff val="5000"/>
                  </a:schemeClr>
                </a:solidFill>
              </a:rPr>
              <a:t> </a:t>
            </a:r>
            <a:r>
              <a:rPr lang="en-US" sz="2800" dirty="0">
                <a:solidFill>
                  <a:schemeClr val="tx1">
                    <a:lumMod val="95000"/>
                    <a:lumOff val="5000"/>
                  </a:schemeClr>
                </a:solidFill>
              </a:rPr>
              <a:t>has the highest number of charging stations.</a:t>
            </a:r>
          </a:p>
          <a:p>
            <a:pPr marL="514350" indent="-514350">
              <a:buFont typeface="+mj-lt"/>
              <a:buAutoNum type="arabicPeriod"/>
            </a:pPr>
            <a:r>
              <a:rPr lang="en-US" sz="2800" dirty="0">
                <a:solidFill>
                  <a:schemeClr val="tx1">
                    <a:lumMod val="95000"/>
                    <a:lumOff val="5000"/>
                  </a:schemeClr>
                </a:solidFill>
                <a:highlight>
                  <a:srgbClr val="00FF00"/>
                </a:highlight>
              </a:rPr>
              <a:t>Tesla</a:t>
            </a:r>
            <a:r>
              <a:rPr lang="en-US" sz="2800" dirty="0">
                <a:solidFill>
                  <a:schemeClr val="tx1">
                    <a:lumMod val="95000"/>
                    <a:lumOff val="5000"/>
                  </a:schemeClr>
                </a:solidFill>
              </a:rPr>
              <a:t> is the most common charging station brand.</a:t>
            </a:r>
          </a:p>
          <a:p>
            <a:pPr marL="514350" indent="-514350">
              <a:buFont typeface="+mj-lt"/>
              <a:buAutoNum type="arabicPeriod"/>
            </a:pPr>
            <a:r>
              <a:rPr lang="en-US" sz="2800" dirty="0">
                <a:solidFill>
                  <a:schemeClr val="tx1">
                    <a:lumMod val="95000"/>
                    <a:lumOff val="5000"/>
                  </a:schemeClr>
                </a:solidFill>
              </a:rPr>
              <a:t>Seasonal variations in the cost of charging stations, with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 being the most expensive in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922261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483</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Ghosh</cp:lastModifiedBy>
  <cp:revision>7</cp:revision>
  <dcterms:created xsi:type="dcterms:W3CDTF">2024-06-12T08:16:22Z</dcterms:created>
  <dcterms:modified xsi:type="dcterms:W3CDTF">2024-06-27T09:18:18Z</dcterms:modified>
</cp:coreProperties>
</file>