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0" d="100"/>
          <a:sy n="70" d="100"/>
        </p:scale>
        <p:origin x="600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7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37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6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4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2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0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6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7345558" y="1537486"/>
            <a:ext cx="7558268" cy="2577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chemeClr val="accent2">
                    <a:lumMod val="50000"/>
                  </a:scheme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Delaware EV Charging </a:t>
            </a:r>
            <a:r>
              <a:rPr lang="en-US" sz="4374" dirty="0">
                <a:solidFill>
                  <a:schemeClr val="accent2">
                    <a:lumMod val="50000"/>
                  </a:scheme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Powering the Future of Sustainable Mobility</a:t>
            </a:r>
            <a:endParaRPr lang="en-US" sz="4374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 3"/>
          <p:cNvSpPr/>
          <p:nvPr/>
        </p:nvSpPr>
        <p:spPr>
          <a:xfrm>
            <a:off x="11980425" y="7312939"/>
            <a:ext cx="181677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chemeClr val="accent2">
                    <a:lumMod val="50000"/>
                  </a:schemeClr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Amit Ghosh</a:t>
            </a:r>
            <a:endParaRPr lang="en-US" sz="2187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AC4CBB0-AB54-C9EC-ADD1-6FB618D192F5}"/>
              </a:ext>
            </a:extLst>
          </p:cNvPr>
          <p:cNvGrpSpPr/>
          <p:nvPr/>
        </p:nvGrpSpPr>
        <p:grpSpPr>
          <a:xfrm>
            <a:off x="-2070663" y="-975299"/>
            <a:ext cx="10249917" cy="9604014"/>
            <a:chOff x="-2070663" y="-975299"/>
            <a:chExt cx="10249917" cy="9604014"/>
          </a:xfrm>
          <a:blipFill>
            <a:blip r:embed="rId3"/>
            <a:stretch>
              <a:fillRect/>
            </a:stretch>
          </a:blip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1A63A71-3A48-18B1-CAA0-4602B80FAB69}"/>
                </a:ext>
              </a:extLst>
            </p:cNvPr>
            <p:cNvGrpSpPr/>
            <p:nvPr/>
          </p:nvGrpSpPr>
          <p:grpSpPr>
            <a:xfrm>
              <a:off x="-1843051" y="1348856"/>
              <a:ext cx="8520497" cy="2631552"/>
              <a:chOff x="-1843051" y="1348856"/>
              <a:chExt cx="8520497" cy="2631552"/>
            </a:xfrm>
            <a:grpFill/>
          </p:grpSpPr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C4571F07-F548-F77C-DC61-F06E0AB49250}"/>
                  </a:ext>
                </a:extLst>
              </p:cNvPr>
              <p:cNvSpPr/>
              <p:nvPr/>
            </p:nvSpPr>
            <p:spPr>
              <a:xfrm rot="19885104">
                <a:off x="3673829" y="1348860"/>
                <a:ext cx="3003617" cy="263154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ADAAB0CB-2111-FB6B-C278-1950D9B31E08}"/>
                  </a:ext>
                </a:extLst>
              </p:cNvPr>
              <p:cNvSpPr/>
              <p:nvPr/>
            </p:nvSpPr>
            <p:spPr>
              <a:xfrm rot="19885104">
                <a:off x="915389" y="1348858"/>
                <a:ext cx="3003617" cy="263154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9AFFEF58-5725-18E2-41BE-0CB69DF9704B}"/>
                  </a:ext>
                </a:extLst>
              </p:cNvPr>
              <p:cNvSpPr/>
              <p:nvPr/>
            </p:nvSpPr>
            <p:spPr>
              <a:xfrm rot="19885104">
                <a:off x="-1843051" y="1348856"/>
                <a:ext cx="3003617" cy="263154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5F27210-58AD-EB87-5B09-DD7D793F824B}"/>
                </a:ext>
              </a:extLst>
            </p:cNvPr>
            <p:cNvGrpSpPr/>
            <p:nvPr/>
          </p:nvGrpSpPr>
          <p:grpSpPr>
            <a:xfrm>
              <a:off x="-562891" y="3650096"/>
              <a:ext cx="8520497" cy="2631552"/>
              <a:chOff x="-1843051" y="1348856"/>
              <a:chExt cx="8520497" cy="2631552"/>
            </a:xfrm>
            <a:grpFill/>
          </p:grpSpPr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9947FF27-037D-8D39-BE7E-474D542E659A}"/>
                  </a:ext>
                </a:extLst>
              </p:cNvPr>
              <p:cNvSpPr/>
              <p:nvPr/>
            </p:nvSpPr>
            <p:spPr>
              <a:xfrm rot="19885104">
                <a:off x="3673829" y="1348860"/>
                <a:ext cx="3003617" cy="263154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75EA7C15-944A-3BD0-E2DB-225CE86BA4EF}"/>
                  </a:ext>
                </a:extLst>
              </p:cNvPr>
              <p:cNvSpPr/>
              <p:nvPr/>
            </p:nvSpPr>
            <p:spPr>
              <a:xfrm rot="19885104">
                <a:off x="915389" y="1348858"/>
                <a:ext cx="3003617" cy="263154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Hexagon 52">
                <a:extLst>
                  <a:ext uri="{FF2B5EF4-FFF2-40B4-BE49-F238E27FC236}">
                    <a16:creationId xmlns:a16="http://schemas.microsoft.com/office/drawing/2014/main" id="{7DF3DE2B-982A-02EF-6267-F26D12575DC8}"/>
                  </a:ext>
                </a:extLst>
              </p:cNvPr>
              <p:cNvSpPr/>
              <p:nvPr/>
            </p:nvSpPr>
            <p:spPr>
              <a:xfrm rot="19885104">
                <a:off x="-1843051" y="1348856"/>
                <a:ext cx="3003617" cy="263154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0458D39-52D8-FFB4-3759-F6558E79291B}"/>
                </a:ext>
              </a:extLst>
            </p:cNvPr>
            <p:cNvGrpSpPr/>
            <p:nvPr/>
          </p:nvGrpSpPr>
          <p:grpSpPr>
            <a:xfrm>
              <a:off x="-2070663" y="5997163"/>
              <a:ext cx="8520497" cy="2631552"/>
              <a:chOff x="-1843051" y="1348856"/>
              <a:chExt cx="8520497" cy="2631552"/>
            </a:xfrm>
            <a:grpFill/>
          </p:grpSpPr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509DF400-FC10-0473-2376-95047D32F139}"/>
                  </a:ext>
                </a:extLst>
              </p:cNvPr>
              <p:cNvSpPr/>
              <p:nvPr/>
            </p:nvSpPr>
            <p:spPr>
              <a:xfrm rot="19885104">
                <a:off x="3673829" y="1348860"/>
                <a:ext cx="3003617" cy="263154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Hexagon 55">
                <a:extLst>
                  <a:ext uri="{FF2B5EF4-FFF2-40B4-BE49-F238E27FC236}">
                    <a16:creationId xmlns:a16="http://schemas.microsoft.com/office/drawing/2014/main" id="{5498037D-0A8E-C1D4-F080-4EAE879FF0F2}"/>
                  </a:ext>
                </a:extLst>
              </p:cNvPr>
              <p:cNvSpPr/>
              <p:nvPr/>
            </p:nvSpPr>
            <p:spPr>
              <a:xfrm rot="19885104">
                <a:off x="915389" y="1348858"/>
                <a:ext cx="3003617" cy="263154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Hexagon 56">
                <a:extLst>
                  <a:ext uri="{FF2B5EF4-FFF2-40B4-BE49-F238E27FC236}">
                    <a16:creationId xmlns:a16="http://schemas.microsoft.com/office/drawing/2014/main" id="{CB61E040-2629-CE60-F71B-29A08994E37A}"/>
                  </a:ext>
                </a:extLst>
              </p:cNvPr>
              <p:cNvSpPr/>
              <p:nvPr/>
            </p:nvSpPr>
            <p:spPr>
              <a:xfrm rot="19885104">
                <a:off x="-1843051" y="1348856"/>
                <a:ext cx="3003617" cy="263154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1E3D1E2-EE52-B1E4-8E92-9D9E84F1EC4F}"/>
                </a:ext>
              </a:extLst>
            </p:cNvPr>
            <p:cNvGrpSpPr/>
            <p:nvPr/>
          </p:nvGrpSpPr>
          <p:grpSpPr>
            <a:xfrm>
              <a:off x="-341243" y="-975299"/>
              <a:ext cx="8520497" cy="2631552"/>
              <a:chOff x="-1843051" y="1348856"/>
              <a:chExt cx="8520497" cy="2631552"/>
            </a:xfrm>
            <a:grpFill/>
          </p:grpSpPr>
          <p:sp>
            <p:nvSpPr>
              <p:cNvPr id="59" name="Hexagon 58">
                <a:extLst>
                  <a:ext uri="{FF2B5EF4-FFF2-40B4-BE49-F238E27FC236}">
                    <a16:creationId xmlns:a16="http://schemas.microsoft.com/office/drawing/2014/main" id="{32A26FE1-74A4-BD9B-7D1A-4C1460A682CA}"/>
                  </a:ext>
                </a:extLst>
              </p:cNvPr>
              <p:cNvSpPr/>
              <p:nvPr/>
            </p:nvSpPr>
            <p:spPr>
              <a:xfrm rot="19885104">
                <a:off x="3673829" y="1348860"/>
                <a:ext cx="3003617" cy="263154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Hexagon 59">
                <a:extLst>
                  <a:ext uri="{FF2B5EF4-FFF2-40B4-BE49-F238E27FC236}">
                    <a16:creationId xmlns:a16="http://schemas.microsoft.com/office/drawing/2014/main" id="{0F720AD2-E599-1C16-D226-0A687A8D89AF}"/>
                  </a:ext>
                </a:extLst>
              </p:cNvPr>
              <p:cNvSpPr/>
              <p:nvPr/>
            </p:nvSpPr>
            <p:spPr>
              <a:xfrm rot="19885104">
                <a:off x="915389" y="1348858"/>
                <a:ext cx="3003617" cy="263154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Hexagon 60">
                <a:extLst>
                  <a:ext uri="{FF2B5EF4-FFF2-40B4-BE49-F238E27FC236}">
                    <a16:creationId xmlns:a16="http://schemas.microsoft.com/office/drawing/2014/main" id="{F4EB623E-B268-E862-469C-90506E23A20C}"/>
                  </a:ext>
                </a:extLst>
              </p:cNvPr>
              <p:cNvSpPr/>
              <p:nvPr/>
            </p:nvSpPr>
            <p:spPr>
              <a:xfrm rot="19885104">
                <a:off x="-1843051" y="1348856"/>
                <a:ext cx="3003617" cy="263154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6609145" y="2750600"/>
            <a:ext cx="7558268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 3"/>
          <p:cNvSpPr/>
          <p:nvPr/>
        </p:nvSpPr>
        <p:spPr>
          <a:xfrm>
            <a:off x="11980425" y="7312939"/>
            <a:ext cx="181677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A3C76-10BA-0220-025F-36B554C9FC32}"/>
              </a:ext>
            </a:extLst>
          </p:cNvPr>
          <p:cNvSpPr txBox="1"/>
          <p:nvPr/>
        </p:nvSpPr>
        <p:spPr>
          <a:xfrm>
            <a:off x="242787" y="485213"/>
            <a:ext cx="392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230B0-584C-3FDF-64FA-FCEEA4623BC3}"/>
              </a:ext>
            </a:extLst>
          </p:cNvPr>
          <p:cNvSpPr txBox="1"/>
          <p:nvPr/>
        </p:nvSpPr>
        <p:spPr>
          <a:xfrm>
            <a:off x="242787" y="2042790"/>
            <a:ext cx="8544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:-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 actionable recommendations based on the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Increase the number of charging stations in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Sussex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Kent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promote EV adoption.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 cost-effective strategies for installing charging stations in the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winter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Promote a mix of charging station brands to cater to different EV users.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5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6609145" y="2750600"/>
            <a:ext cx="7558268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 3"/>
          <p:cNvSpPr/>
          <p:nvPr/>
        </p:nvSpPr>
        <p:spPr>
          <a:xfrm>
            <a:off x="11980425" y="7312939"/>
            <a:ext cx="181677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A3C76-10BA-0220-025F-36B554C9FC32}"/>
              </a:ext>
            </a:extLst>
          </p:cNvPr>
          <p:cNvSpPr txBox="1"/>
          <p:nvPr/>
        </p:nvSpPr>
        <p:spPr>
          <a:xfrm>
            <a:off x="242788" y="485213"/>
            <a:ext cx="252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230B0-584C-3FDF-64FA-FCEEA4623BC3}"/>
              </a:ext>
            </a:extLst>
          </p:cNvPr>
          <p:cNvSpPr txBox="1"/>
          <p:nvPr/>
        </p:nvSpPr>
        <p:spPr>
          <a:xfrm>
            <a:off x="242787" y="2042790"/>
            <a:ext cx="139246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:-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Wrap up the presentation with a summary of the project's importance and potential impact.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Emphasize the significance of enhancing EV infrastructure.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Highlight future steps or further analysis that could be undertaken.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7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6609145" y="2750600"/>
            <a:ext cx="7558268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 3"/>
          <p:cNvSpPr/>
          <p:nvPr/>
        </p:nvSpPr>
        <p:spPr>
          <a:xfrm>
            <a:off x="11980425" y="7312939"/>
            <a:ext cx="181677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A3C76-10BA-0220-025F-36B554C9FC32}"/>
              </a:ext>
            </a:extLst>
          </p:cNvPr>
          <p:cNvSpPr txBox="1"/>
          <p:nvPr/>
        </p:nvSpPr>
        <p:spPr>
          <a:xfrm>
            <a:off x="1632030" y="2534856"/>
            <a:ext cx="117251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Inter"/>
              </a:rPr>
              <a:t>One successful way to arrange a PowerPoint presentation based on my Power BI project regarding Delaware EV Charging is to highlight the most important findings, visualizations, and suggestions. For every slide, the following is a summary and content guide.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400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6609145" y="2750600"/>
            <a:ext cx="7558268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 3"/>
          <p:cNvSpPr/>
          <p:nvPr/>
        </p:nvSpPr>
        <p:spPr>
          <a:xfrm>
            <a:off x="11980425" y="7312939"/>
            <a:ext cx="181677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1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6609145" y="2750600"/>
            <a:ext cx="7558268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 3"/>
          <p:cNvSpPr/>
          <p:nvPr/>
        </p:nvSpPr>
        <p:spPr>
          <a:xfrm>
            <a:off x="11980425" y="7312939"/>
            <a:ext cx="181677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A3C76-10BA-0220-025F-36B554C9FC32}"/>
              </a:ext>
            </a:extLst>
          </p:cNvPr>
          <p:cNvSpPr txBox="1"/>
          <p:nvPr/>
        </p:nvSpPr>
        <p:spPr>
          <a:xfrm>
            <a:off x="844953" y="902826"/>
            <a:ext cx="282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Introduction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230B0-584C-3FDF-64FA-FCEEA4623BC3}"/>
              </a:ext>
            </a:extLst>
          </p:cNvPr>
          <p:cNvSpPr txBox="1"/>
          <p:nvPr/>
        </p:nvSpPr>
        <p:spPr>
          <a:xfrm>
            <a:off x="844953" y="1886673"/>
            <a:ext cx="133224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:-</a:t>
            </a:r>
          </a:p>
          <a:p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 an overview of the project objectives and goals.</a:t>
            </a:r>
          </a:p>
          <a:p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Points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:-</a:t>
            </a:r>
          </a:p>
          <a:p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Analyze the distribution and cost of EV charging stations across Delaware.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Identify trends and patterns in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 actionable insights for stakeholders.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5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6609145" y="2750600"/>
            <a:ext cx="7558268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 3"/>
          <p:cNvSpPr/>
          <p:nvPr/>
        </p:nvSpPr>
        <p:spPr>
          <a:xfrm>
            <a:off x="11980425" y="7312939"/>
            <a:ext cx="181677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A3C76-10BA-0220-025F-36B554C9FC32}"/>
              </a:ext>
            </a:extLst>
          </p:cNvPr>
          <p:cNvSpPr txBox="1"/>
          <p:nvPr/>
        </p:nvSpPr>
        <p:spPr>
          <a:xfrm>
            <a:off x="844953" y="902826"/>
            <a:ext cx="320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Data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230B0-584C-3FDF-64FA-FCEEA4623BC3}"/>
              </a:ext>
            </a:extLst>
          </p:cNvPr>
          <p:cNvSpPr txBox="1"/>
          <p:nvPr/>
        </p:nvSpPr>
        <p:spPr>
          <a:xfrm>
            <a:off x="844953" y="1886673"/>
            <a:ext cx="133224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:-</a:t>
            </a:r>
          </a:p>
          <a:p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Summarize the data sources used in the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Delaware EV charging stations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Rebates and cost data.</a:t>
            </a:r>
          </a:p>
          <a:p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Visuals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:-</a:t>
            </a:r>
          </a:p>
          <a:p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Bullet points summarizing the data.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6609145" y="2750600"/>
            <a:ext cx="7558268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 3"/>
          <p:cNvSpPr/>
          <p:nvPr/>
        </p:nvSpPr>
        <p:spPr>
          <a:xfrm>
            <a:off x="11980425" y="7312939"/>
            <a:ext cx="181677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A3C76-10BA-0220-025F-36B554C9FC32}"/>
              </a:ext>
            </a:extLst>
          </p:cNvPr>
          <p:cNvSpPr txBox="1"/>
          <p:nvPr/>
        </p:nvSpPr>
        <p:spPr>
          <a:xfrm>
            <a:off x="208345" y="497712"/>
            <a:ext cx="812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Charging Stations Distribution by County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230B0-584C-3FDF-64FA-FCEEA4623BC3}"/>
              </a:ext>
            </a:extLst>
          </p:cNvPr>
          <p:cNvSpPr txBox="1"/>
          <p:nvPr/>
        </p:nvSpPr>
        <p:spPr>
          <a:xfrm>
            <a:off x="208345" y="1421755"/>
            <a:ext cx="682906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:- 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 the distribution of charging stations across different counties.</a:t>
            </a:r>
          </a:p>
          <a:p>
            <a:r>
              <a:rPr lang="en-US" sz="32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Visuals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:-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donut chart from the Power BI shows the  count of charging stations in New Castle, Sussex, and Kent.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0070C0"/>
                </a:solidFill>
              </a:rPr>
              <a:t>New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u="sng" dirty="0">
                <a:solidFill>
                  <a:srgbClr val="0070C0"/>
                </a:solidFill>
              </a:rPr>
              <a:t>Castle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513 stations (71.55%)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0070C0"/>
                </a:solidFill>
              </a:rPr>
              <a:t>Sussex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131 stations (18.28%)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0070C0"/>
                </a:solidFill>
              </a:rPr>
              <a:t>Kent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73 stations (10.17%)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273F43-8DA7-5E27-0BA9-21A05AFB2F61}"/>
              </a:ext>
            </a:extLst>
          </p:cNvPr>
          <p:cNvSpPr/>
          <p:nvPr/>
        </p:nvSpPr>
        <p:spPr>
          <a:xfrm>
            <a:off x="7338350" y="1966384"/>
            <a:ext cx="6829063" cy="386594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64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6609145" y="2750600"/>
            <a:ext cx="7558268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 3"/>
          <p:cNvSpPr/>
          <p:nvPr/>
        </p:nvSpPr>
        <p:spPr>
          <a:xfrm>
            <a:off x="11980425" y="7312939"/>
            <a:ext cx="181677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A3C76-10BA-0220-025F-36B554C9FC32}"/>
              </a:ext>
            </a:extLst>
          </p:cNvPr>
          <p:cNvSpPr txBox="1"/>
          <p:nvPr/>
        </p:nvSpPr>
        <p:spPr>
          <a:xfrm>
            <a:off x="120548" y="485213"/>
            <a:ext cx="812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Charging Stations by Brand and City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230B0-584C-3FDF-64FA-FCEEA4623BC3}"/>
              </a:ext>
            </a:extLst>
          </p:cNvPr>
          <p:cNvSpPr txBox="1"/>
          <p:nvPr/>
        </p:nvSpPr>
        <p:spPr>
          <a:xfrm>
            <a:off x="120548" y="1481559"/>
            <a:ext cx="739622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:-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Breakdown of charging station brands and their distribution in various cities.</a:t>
            </a:r>
          </a:p>
          <a:p>
            <a:endParaRPr lang="en-US" sz="3200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:-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above Bar chart shows the count of charging stations by brand (Tesla, ChargePoint,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next Bar chart shows the count of charging stations by city (Wilmington, Newark, etc.)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DD0098-BAB1-00F3-CFDF-F257B29C53F4}"/>
              </a:ext>
            </a:extLst>
          </p:cNvPr>
          <p:cNvSpPr/>
          <p:nvPr/>
        </p:nvSpPr>
        <p:spPr>
          <a:xfrm>
            <a:off x="7917084" y="640426"/>
            <a:ext cx="6296628" cy="27922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A6FAC-5EDA-BD86-C853-A1415C00FAF1}"/>
              </a:ext>
            </a:extLst>
          </p:cNvPr>
          <p:cNvSpPr/>
          <p:nvPr/>
        </p:nvSpPr>
        <p:spPr>
          <a:xfrm>
            <a:off x="7963382" y="4114800"/>
            <a:ext cx="6296628" cy="27922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C6E47-EF3D-EE0A-99EB-A0BAF310ACF0}"/>
              </a:ext>
            </a:extLst>
          </p:cNvPr>
          <p:cNvSpPr txBox="1"/>
          <p:nvPr/>
        </p:nvSpPr>
        <p:spPr>
          <a:xfrm>
            <a:off x="8055980" y="6943892"/>
            <a:ext cx="392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 of City by Charging Station Brand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9DB7A-D28C-D6F0-F479-87B5C51AF1BD}"/>
              </a:ext>
            </a:extLst>
          </p:cNvPr>
          <p:cNvSpPr txBox="1"/>
          <p:nvPr/>
        </p:nvSpPr>
        <p:spPr>
          <a:xfrm>
            <a:off x="7963382" y="3474769"/>
            <a:ext cx="410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 of Charging Station Brand by City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240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6609145" y="2750600"/>
            <a:ext cx="7558268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A3C76-10BA-0220-025F-36B554C9FC32}"/>
              </a:ext>
            </a:extLst>
          </p:cNvPr>
          <p:cNvSpPr txBox="1"/>
          <p:nvPr/>
        </p:nvSpPr>
        <p:spPr>
          <a:xfrm>
            <a:off x="242787" y="485213"/>
            <a:ext cx="1002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Cost of Charging Stations by Season and County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230B0-584C-3FDF-64FA-FCEEA4623BC3}"/>
              </a:ext>
            </a:extLst>
          </p:cNvPr>
          <p:cNvSpPr txBox="1"/>
          <p:nvPr/>
        </p:nvSpPr>
        <p:spPr>
          <a:xfrm>
            <a:off x="242786" y="1409053"/>
            <a:ext cx="79310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:- 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Analyze the average cost of charging stations across different seasons and counties.</a:t>
            </a:r>
          </a:p>
          <a:p>
            <a:r>
              <a:rPr lang="en-US" sz="32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:-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clustered column chart shows average </a:t>
            </a:r>
            <a:r>
              <a:rPr lang="en-US" sz="2800" dirty="0"/>
              <a:t>charging</a:t>
            </a:r>
            <a:r>
              <a:rPr lang="en-US" sz="2800" b="1" dirty="0"/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costs in Spring, Summer, Autumn, and Winter across Kent, New Castle, and Sussex.</a:t>
            </a:r>
          </a:p>
          <a:p>
            <a:r>
              <a:rPr lang="en-US" sz="32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Notable points:-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Highest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average cost in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Spring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New Castle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5.9K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Lowest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average cost in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Summer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Kent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0.6K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9B5199-5109-4048-75B6-C9C12AB859F2}"/>
              </a:ext>
            </a:extLst>
          </p:cNvPr>
          <p:cNvSpPr/>
          <p:nvPr/>
        </p:nvSpPr>
        <p:spPr>
          <a:xfrm>
            <a:off x="7888006" y="1548589"/>
            <a:ext cx="6565245" cy="30164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6609145" y="2750600"/>
            <a:ext cx="7558268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 3"/>
          <p:cNvSpPr/>
          <p:nvPr/>
        </p:nvSpPr>
        <p:spPr>
          <a:xfrm>
            <a:off x="11980425" y="7312939"/>
            <a:ext cx="181677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A3C76-10BA-0220-025F-36B554C9FC32}"/>
              </a:ext>
            </a:extLst>
          </p:cNvPr>
          <p:cNvSpPr txBox="1"/>
          <p:nvPr/>
        </p:nvSpPr>
        <p:spPr>
          <a:xfrm>
            <a:off x="242787" y="485213"/>
            <a:ext cx="266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 Insights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230B0-584C-3FDF-64FA-FCEEA4623BC3}"/>
              </a:ext>
            </a:extLst>
          </p:cNvPr>
          <p:cNvSpPr txBox="1"/>
          <p:nvPr/>
        </p:nvSpPr>
        <p:spPr>
          <a:xfrm>
            <a:off x="242787" y="2042790"/>
            <a:ext cx="79310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:-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Summarize the key findings from the data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Wilmington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has the highest number of charging stations[ 183 ].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Tesla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[ 230 ]is the most common charging station brand.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Seasonal variations in the cost of charging stations show that </a:t>
            </a:r>
            <a:r>
              <a:rPr lang="en-US" sz="2800" dirty="0">
                <a:highlight>
                  <a:srgbClr val="00FF00"/>
                </a:highlight>
              </a:rPr>
              <a:t>springtime</a:t>
            </a:r>
            <a:r>
              <a:rPr lang="en-US" sz="2800" dirty="0"/>
              <a:t> is the most expensive season in </a:t>
            </a:r>
            <a:r>
              <a:rPr lang="en-US" sz="2800" dirty="0">
                <a:highlight>
                  <a:srgbClr val="00FF00"/>
                </a:highlight>
              </a:rPr>
              <a:t>New Castle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[ 5.9 k ].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6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502</Words>
  <Application>Microsoft Office PowerPoint</Application>
  <PresentationFormat>Custom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Heebo</vt:lpstr>
      <vt:lpstr>Inter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Amit Ghosh</cp:lastModifiedBy>
  <cp:revision>10</cp:revision>
  <dcterms:created xsi:type="dcterms:W3CDTF">2024-06-12T08:16:22Z</dcterms:created>
  <dcterms:modified xsi:type="dcterms:W3CDTF">2024-08-21T09:01:54Z</dcterms:modified>
</cp:coreProperties>
</file>