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6" r:id="rId4"/>
    <p:sldId id="258" r:id="rId5"/>
    <p:sldId id="259" r:id="rId6"/>
    <p:sldId id="260" r:id="rId7"/>
    <p:sldId id="261" r:id="rId8"/>
    <p:sldId id="262" r:id="rId9"/>
    <p:sldId id="263" r:id="rId10"/>
    <p:sldId id="264" r:id="rId11"/>
    <p:sldId id="265"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878" y="67"/>
      </p:cViewPr>
      <p:guideLst/>
    </p:cSldViewPr>
  </p:slideViewPr>
  <p:notesTextViewPr>
    <p:cViewPr>
      <p:scale>
        <a:sx n="1" d="1"/>
        <a:sy n="1" d="1"/>
      </p:scale>
      <p:origin x="0" y="0"/>
    </p:cViewPr>
  </p:notesTextViewPr>
  <p:sorterViewPr>
    <p:cViewPr varScale="1">
      <p:scale>
        <a:sx n="100" d="100"/>
        <a:sy n="100" d="100"/>
      </p:scale>
      <p:origin x="0" y="-127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5377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827246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190373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989678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126954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0556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762745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284822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755409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684138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551760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7345558" y="1537486"/>
            <a:ext cx="7558268" cy="2577314"/>
          </a:xfrm>
          <a:prstGeom prst="rect">
            <a:avLst/>
          </a:prstGeom>
          <a:noFill/>
          <a:ln/>
        </p:spPr>
        <p:txBody>
          <a:bodyPr wrap="square" rtlCol="0" anchor="t"/>
          <a:lstStyle/>
          <a:p>
            <a:pPr marL="0" indent="0">
              <a:lnSpc>
                <a:spcPts val="5468"/>
              </a:lnSpc>
              <a:buNone/>
            </a:pPr>
            <a:r>
              <a:rPr lang="en-US" sz="4374" b="1" dirty="0">
                <a:solidFill>
                  <a:schemeClr val="accent2">
                    <a:lumMod val="50000"/>
                  </a:schemeClr>
                </a:solidFill>
                <a:latin typeface="Montserrat" pitchFamily="34" charset="0"/>
                <a:ea typeface="Montserrat" pitchFamily="34" charset="-122"/>
                <a:cs typeface="Montserrat" pitchFamily="34" charset="-120"/>
              </a:rPr>
              <a:t>Delaware EV Charging </a:t>
            </a:r>
            <a:r>
              <a:rPr lang="en-US" sz="4374" dirty="0">
                <a:solidFill>
                  <a:schemeClr val="accent2">
                    <a:lumMod val="50000"/>
                  </a:schemeClr>
                </a:solidFill>
                <a:latin typeface="Montserrat" pitchFamily="34" charset="0"/>
                <a:ea typeface="Montserrat" pitchFamily="34" charset="-122"/>
                <a:cs typeface="Montserrat" pitchFamily="34" charset="-120"/>
              </a:rPr>
              <a:t>: Powering the Future of Sustainable Mobility</a:t>
            </a:r>
            <a:endParaRPr lang="en-US" sz="4374"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r>
              <a:rPr lang="en-US" sz="2187" b="1" dirty="0">
                <a:solidFill>
                  <a:schemeClr val="accent2">
                    <a:lumMod val="50000"/>
                  </a:schemeClr>
                </a:solidFill>
                <a:latin typeface="Heebo" pitchFamily="34" charset="0"/>
                <a:ea typeface="Heebo" pitchFamily="34" charset="-122"/>
                <a:cs typeface="Heebo" pitchFamily="34" charset="-120"/>
              </a:rPr>
              <a:t>by Amit Ghosh</a:t>
            </a:r>
            <a:endParaRPr lang="en-US" sz="2187" dirty="0">
              <a:solidFill>
                <a:schemeClr val="accent2">
                  <a:lumMod val="50000"/>
                </a:schemeClr>
              </a:solidFill>
            </a:endParaRPr>
          </a:p>
        </p:txBody>
      </p:sp>
      <p:grpSp>
        <p:nvGrpSpPr>
          <p:cNvPr id="62" name="Group 61">
            <a:extLst>
              <a:ext uri="{FF2B5EF4-FFF2-40B4-BE49-F238E27FC236}">
                <a16:creationId xmlns:a16="http://schemas.microsoft.com/office/drawing/2014/main" id="{0AC4CBB0-AB54-C9EC-ADD1-6FB618D192F5}"/>
              </a:ext>
            </a:extLst>
          </p:cNvPr>
          <p:cNvGrpSpPr/>
          <p:nvPr/>
        </p:nvGrpSpPr>
        <p:grpSpPr>
          <a:xfrm>
            <a:off x="-2070663" y="-975299"/>
            <a:ext cx="10249917" cy="9604014"/>
            <a:chOff x="-2070663" y="-975299"/>
            <a:chExt cx="10249917" cy="9604014"/>
          </a:xfrm>
          <a:blipFill>
            <a:blip r:embed="rId3"/>
            <a:stretch>
              <a:fillRect/>
            </a:stretch>
          </a:blipFill>
        </p:grpSpPr>
        <p:grpSp>
          <p:nvGrpSpPr>
            <p:cNvPr id="48" name="Group 47">
              <a:extLst>
                <a:ext uri="{FF2B5EF4-FFF2-40B4-BE49-F238E27FC236}">
                  <a16:creationId xmlns:a16="http://schemas.microsoft.com/office/drawing/2014/main" id="{61A63A71-3A48-18B1-CAA0-4602B80FAB69}"/>
                </a:ext>
              </a:extLst>
            </p:cNvPr>
            <p:cNvGrpSpPr/>
            <p:nvPr/>
          </p:nvGrpSpPr>
          <p:grpSpPr>
            <a:xfrm>
              <a:off x="-1843051" y="1348856"/>
              <a:ext cx="8520497" cy="2631552"/>
              <a:chOff x="-1843051" y="1348856"/>
              <a:chExt cx="8520497" cy="2631552"/>
            </a:xfrm>
            <a:grpFill/>
          </p:grpSpPr>
          <p:sp>
            <p:nvSpPr>
              <p:cNvPr id="34" name="Hexagon 33">
                <a:extLst>
                  <a:ext uri="{FF2B5EF4-FFF2-40B4-BE49-F238E27FC236}">
                    <a16:creationId xmlns:a16="http://schemas.microsoft.com/office/drawing/2014/main" id="{C4571F07-F548-F77C-DC61-F06E0AB49250}"/>
                  </a:ext>
                </a:extLst>
              </p:cNvPr>
              <p:cNvSpPr/>
              <p:nvPr/>
            </p:nvSpPr>
            <p:spPr>
              <a:xfrm rot="19885104">
                <a:off x="3673829" y="1348860"/>
                <a:ext cx="3003617" cy="2631548"/>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Hexagon 45">
                <a:extLst>
                  <a:ext uri="{FF2B5EF4-FFF2-40B4-BE49-F238E27FC236}">
                    <a16:creationId xmlns:a16="http://schemas.microsoft.com/office/drawing/2014/main" id="{ADAAB0CB-2111-FB6B-C278-1950D9B31E08}"/>
                  </a:ext>
                </a:extLst>
              </p:cNvPr>
              <p:cNvSpPr/>
              <p:nvPr/>
            </p:nvSpPr>
            <p:spPr>
              <a:xfrm rot="19885104">
                <a:off x="915389" y="1348858"/>
                <a:ext cx="3003617" cy="2631548"/>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Hexagon 46">
                <a:extLst>
                  <a:ext uri="{FF2B5EF4-FFF2-40B4-BE49-F238E27FC236}">
                    <a16:creationId xmlns:a16="http://schemas.microsoft.com/office/drawing/2014/main" id="{9AFFEF58-5725-18E2-41BE-0CB69DF9704B}"/>
                  </a:ext>
                </a:extLst>
              </p:cNvPr>
              <p:cNvSpPr/>
              <p:nvPr/>
            </p:nvSpPr>
            <p:spPr>
              <a:xfrm rot="19885104">
                <a:off x="-1843051" y="1348856"/>
                <a:ext cx="3003617" cy="2631548"/>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0" name="Group 49">
              <a:extLst>
                <a:ext uri="{FF2B5EF4-FFF2-40B4-BE49-F238E27FC236}">
                  <a16:creationId xmlns:a16="http://schemas.microsoft.com/office/drawing/2014/main" id="{75F27210-58AD-EB87-5B09-DD7D793F824B}"/>
                </a:ext>
              </a:extLst>
            </p:cNvPr>
            <p:cNvGrpSpPr/>
            <p:nvPr/>
          </p:nvGrpSpPr>
          <p:grpSpPr>
            <a:xfrm>
              <a:off x="-562891" y="3650096"/>
              <a:ext cx="8520497" cy="2631552"/>
              <a:chOff x="-1843051" y="1348856"/>
              <a:chExt cx="8520497" cy="2631552"/>
            </a:xfrm>
            <a:grpFill/>
          </p:grpSpPr>
          <p:sp>
            <p:nvSpPr>
              <p:cNvPr id="51" name="Hexagon 50">
                <a:extLst>
                  <a:ext uri="{FF2B5EF4-FFF2-40B4-BE49-F238E27FC236}">
                    <a16:creationId xmlns:a16="http://schemas.microsoft.com/office/drawing/2014/main" id="{9947FF27-037D-8D39-BE7E-474D542E659A}"/>
                  </a:ext>
                </a:extLst>
              </p:cNvPr>
              <p:cNvSpPr/>
              <p:nvPr/>
            </p:nvSpPr>
            <p:spPr>
              <a:xfrm rot="19885104">
                <a:off x="3673829" y="1348860"/>
                <a:ext cx="3003617" cy="2631548"/>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Hexagon 51">
                <a:extLst>
                  <a:ext uri="{FF2B5EF4-FFF2-40B4-BE49-F238E27FC236}">
                    <a16:creationId xmlns:a16="http://schemas.microsoft.com/office/drawing/2014/main" id="{75EA7C15-944A-3BD0-E2DB-225CE86BA4EF}"/>
                  </a:ext>
                </a:extLst>
              </p:cNvPr>
              <p:cNvSpPr/>
              <p:nvPr/>
            </p:nvSpPr>
            <p:spPr>
              <a:xfrm rot="19885104">
                <a:off x="915389" y="1348858"/>
                <a:ext cx="3003617" cy="2631548"/>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Hexagon 52">
                <a:extLst>
                  <a:ext uri="{FF2B5EF4-FFF2-40B4-BE49-F238E27FC236}">
                    <a16:creationId xmlns:a16="http://schemas.microsoft.com/office/drawing/2014/main" id="{7DF3DE2B-982A-02EF-6267-F26D12575DC8}"/>
                  </a:ext>
                </a:extLst>
              </p:cNvPr>
              <p:cNvSpPr/>
              <p:nvPr/>
            </p:nvSpPr>
            <p:spPr>
              <a:xfrm rot="19885104">
                <a:off x="-1843051" y="1348856"/>
                <a:ext cx="3003617" cy="2631548"/>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4" name="Group 53">
              <a:extLst>
                <a:ext uri="{FF2B5EF4-FFF2-40B4-BE49-F238E27FC236}">
                  <a16:creationId xmlns:a16="http://schemas.microsoft.com/office/drawing/2014/main" id="{00458D39-52D8-FFB4-3759-F6558E79291B}"/>
                </a:ext>
              </a:extLst>
            </p:cNvPr>
            <p:cNvGrpSpPr/>
            <p:nvPr/>
          </p:nvGrpSpPr>
          <p:grpSpPr>
            <a:xfrm>
              <a:off x="-2070663" y="5997163"/>
              <a:ext cx="8520497" cy="2631552"/>
              <a:chOff x="-1843051" y="1348856"/>
              <a:chExt cx="8520497" cy="2631552"/>
            </a:xfrm>
            <a:grpFill/>
          </p:grpSpPr>
          <p:sp>
            <p:nvSpPr>
              <p:cNvPr id="55" name="Hexagon 54">
                <a:extLst>
                  <a:ext uri="{FF2B5EF4-FFF2-40B4-BE49-F238E27FC236}">
                    <a16:creationId xmlns:a16="http://schemas.microsoft.com/office/drawing/2014/main" id="{509DF400-FC10-0473-2376-95047D32F139}"/>
                  </a:ext>
                </a:extLst>
              </p:cNvPr>
              <p:cNvSpPr/>
              <p:nvPr/>
            </p:nvSpPr>
            <p:spPr>
              <a:xfrm rot="19885104">
                <a:off x="3673829" y="1348860"/>
                <a:ext cx="3003617" cy="2631548"/>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Hexagon 55">
                <a:extLst>
                  <a:ext uri="{FF2B5EF4-FFF2-40B4-BE49-F238E27FC236}">
                    <a16:creationId xmlns:a16="http://schemas.microsoft.com/office/drawing/2014/main" id="{5498037D-0A8E-C1D4-F080-4EAE879FF0F2}"/>
                  </a:ext>
                </a:extLst>
              </p:cNvPr>
              <p:cNvSpPr/>
              <p:nvPr/>
            </p:nvSpPr>
            <p:spPr>
              <a:xfrm rot="19885104">
                <a:off x="915389" y="1348858"/>
                <a:ext cx="3003617" cy="2631548"/>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Hexagon 56">
                <a:extLst>
                  <a:ext uri="{FF2B5EF4-FFF2-40B4-BE49-F238E27FC236}">
                    <a16:creationId xmlns:a16="http://schemas.microsoft.com/office/drawing/2014/main" id="{CB61E040-2629-CE60-F71B-29A08994E37A}"/>
                  </a:ext>
                </a:extLst>
              </p:cNvPr>
              <p:cNvSpPr/>
              <p:nvPr/>
            </p:nvSpPr>
            <p:spPr>
              <a:xfrm rot="19885104">
                <a:off x="-1843051" y="1348856"/>
                <a:ext cx="3003617" cy="2631548"/>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8" name="Group 57">
              <a:extLst>
                <a:ext uri="{FF2B5EF4-FFF2-40B4-BE49-F238E27FC236}">
                  <a16:creationId xmlns:a16="http://schemas.microsoft.com/office/drawing/2014/main" id="{21E3D1E2-EE52-B1E4-8E92-9D9E84F1EC4F}"/>
                </a:ext>
              </a:extLst>
            </p:cNvPr>
            <p:cNvGrpSpPr/>
            <p:nvPr/>
          </p:nvGrpSpPr>
          <p:grpSpPr>
            <a:xfrm>
              <a:off x="-341243" y="-975299"/>
              <a:ext cx="8520497" cy="2631552"/>
              <a:chOff x="-1843051" y="1348856"/>
              <a:chExt cx="8520497" cy="2631552"/>
            </a:xfrm>
            <a:grpFill/>
          </p:grpSpPr>
          <p:sp>
            <p:nvSpPr>
              <p:cNvPr id="59" name="Hexagon 58">
                <a:extLst>
                  <a:ext uri="{FF2B5EF4-FFF2-40B4-BE49-F238E27FC236}">
                    <a16:creationId xmlns:a16="http://schemas.microsoft.com/office/drawing/2014/main" id="{32A26FE1-74A4-BD9B-7D1A-4C1460A682CA}"/>
                  </a:ext>
                </a:extLst>
              </p:cNvPr>
              <p:cNvSpPr/>
              <p:nvPr/>
            </p:nvSpPr>
            <p:spPr>
              <a:xfrm rot="19885104">
                <a:off x="3673829" y="1348860"/>
                <a:ext cx="3003617" cy="2631548"/>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Hexagon 59">
                <a:extLst>
                  <a:ext uri="{FF2B5EF4-FFF2-40B4-BE49-F238E27FC236}">
                    <a16:creationId xmlns:a16="http://schemas.microsoft.com/office/drawing/2014/main" id="{0F720AD2-E599-1C16-D226-0A687A8D89AF}"/>
                  </a:ext>
                </a:extLst>
              </p:cNvPr>
              <p:cNvSpPr/>
              <p:nvPr/>
            </p:nvSpPr>
            <p:spPr>
              <a:xfrm rot="19885104">
                <a:off x="915389" y="1348858"/>
                <a:ext cx="3003617" cy="2631548"/>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Hexagon 60">
                <a:extLst>
                  <a:ext uri="{FF2B5EF4-FFF2-40B4-BE49-F238E27FC236}">
                    <a16:creationId xmlns:a16="http://schemas.microsoft.com/office/drawing/2014/main" id="{F4EB623E-B268-E862-469C-90506E23A20C}"/>
                  </a:ext>
                </a:extLst>
              </p:cNvPr>
              <p:cNvSpPr/>
              <p:nvPr/>
            </p:nvSpPr>
            <p:spPr>
              <a:xfrm rot="19885104">
                <a:off x="-1843051" y="1348856"/>
                <a:ext cx="3003617" cy="2631548"/>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arn(inVertical)">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242787" y="485213"/>
            <a:ext cx="3927769" cy="646331"/>
          </a:xfrm>
          <a:prstGeom prst="rect">
            <a:avLst/>
          </a:prstGeom>
          <a:noFill/>
        </p:spPr>
        <p:txBody>
          <a:bodyPr wrap="square" rtlCol="0">
            <a:spAutoFit/>
          </a:bodyPr>
          <a:lstStyle/>
          <a:p>
            <a:r>
              <a:rPr lang="en-IN" sz="3600" b="1" dirty="0"/>
              <a:t>Recommendations</a:t>
            </a:r>
          </a:p>
        </p:txBody>
      </p:sp>
      <p:sp>
        <p:nvSpPr>
          <p:cNvPr id="6" name="TextBox 5">
            <a:extLst>
              <a:ext uri="{FF2B5EF4-FFF2-40B4-BE49-F238E27FC236}">
                <a16:creationId xmlns:a16="http://schemas.microsoft.com/office/drawing/2014/main" id="{7E5230B0-584C-3FDF-64FA-FCEEA4623BC3}"/>
              </a:ext>
            </a:extLst>
          </p:cNvPr>
          <p:cNvSpPr txBox="1"/>
          <p:nvPr/>
        </p:nvSpPr>
        <p:spPr>
          <a:xfrm>
            <a:off x="242787" y="2042790"/>
            <a:ext cx="8544374" cy="3970318"/>
          </a:xfrm>
          <a:prstGeom prst="rect">
            <a:avLst/>
          </a:prstGeom>
          <a:noFill/>
        </p:spPr>
        <p:txBody>
          <a:bodyPr wrap="square" rtlCol="0">
            <a:spAutoFit/>
          </a:bodyPr>
          <a:lstStyle/>
          <a:p>
            <a:r>
              <a:rPr lang="en-US" sz="2800" i="1" u="sng" dirty="0">
                <a:solidFill>
                  <a:schemeClr val="tx1">
                    <a:lumMod val="95000"/>
                    <a:lumOff val="5000"/>
                  </a:schemeClr>
                </a:solidFill>
              </a:rPr>
              <a:t>Description</a:t>
            </a:r>
            <a:r>
              <a:rPr lang="en-US" sz="2800" dirty="0">
                <a:solidFill>
                  <a:schemeClr val="tx1">
                    <a:lumMod val="95000"/>
                    <a:lumOff val="5000"/>
                  </a:schemeClr>
                </a:solidFill>
              </a:rPr>
              <a:t>:-</a:t>
            </a:r>
          </a:p>
          <a:p>
            <a:r>
              <a:rPr lang="en-US" sz="2800" dirty="0">
                <a:solidFill>
                  <a:schemeClr val="tx1">
                    <a:lumMod val="95000"/>
                    <a:lumOff val="5000"/>
                  </a:schemeClr>
                </a:solidFill>
              </a:rPr>
              <a:t>Provide actionable recommendations based on the analysis.</a:t>
            </a:r>
          </a:p>
          <a:p>
            <a:pPr marL="514350" indent="-514350">
              <a:buFont typeface="+mj-lt"/>
              <a:buAutoNum type="arabicPeriod"/>
            </a:pPr>
            <a:r>
              <a:rPr lang="en-US" sz="2800" dirty="0">
                <a:solidFill>
                  <a:schemeClr val="tx1">
                    <a:lumMod val="95000"/>
                    <a:lumOff val="5000"/>
                  </a:schemeClr>
                </a:solidFill>
              </a:rPr>
              <a:t>Increase the number of charging stations in </a:t>
            </a:r>
            <a:r>
              <a:rPr lang="en-US" sz="2800" dirty="0">
                <a:solidFill>
                  <a:schemeClr val="tx1">
                    <a:lumMod val="95000"/>
                    <a:lumOff val="5000"/>
                  </a:schemeClr>
                </a:solidFill>
                <a:highlight>
                  <a:srgbClr val="00FF00"/>
                </a:highlight>
              </a:rPr>
              <a:t>Sussex</a:t>
            </a:r>
            <a:r>
              <a:rPr lang="en-US" sz="2800" dirty="0">
                <a:solidFill>
                  <a:schemeClr val="tx1">
                    <a:lumMod val="95000"/>
                    <a:lumOff val="5000"/>
                  </a:schemeClr>
                </a:solidFill>
              </a:rPr>
              <a:t> and </a:t>
            </a:r>
            <a:r>
              <a:rPr lang="en-US" sz="2800" dirty="0">
                <a:solidFill>
                  <a:schemeClr val="tx1">
                    <a:lumMod val="95000"/>
                    <a:lumOff val="5000"/>
                  </a:schemeClr>
                </a:solidFill>
                <a:highlight>
                  <a:srgbClr val="00FF00"/>
                </a:highlight>
              </a:rPr>
              <a:t>Kent</a:t>
            </a:r>
            <a:r>
              <a:rPr lang="en-US" sz="2800" dirty="0">
                <a:solidFill>
                  <a:schemeClr val="tx1">
                    <a:lumMod val="95000"/>
                    <a:lumOff val="5000"/>
                  </a:schemeClr>
                </a:solidFill>
              </a:rPr>
              <a:t> to promote EV adoption.</a:t>
            </a:r>
          </a:p>
          <a:p>
            <a:pPr marL="514350" indent="-514350">
              <a:buFont typeface="+mj-lt"/>
              <a:buAutoNum type="arabicPeriod"/>
            </a:pPr>
            <a:r>
              <a:rPr lang="en-US" sz="2800" dirty="0">
                <a:solidFill>
                  <a:schemeClr val="tx1">
                    <a:lumMod val="95000"/>
                    <a:lumOff val="5000"/>
                  </a:schemeClr>
                </a:solidFill>
              </a:rPr>
              <a:t>Consider cost-effective strategies for installing charging stations in the </a:t>
            </a:r>
            <a:r>
              <a:rPr lang="en-US" sz="2800" dirty="0">
                <a:solidFill>
                  <a:schemeClr val="tx1">
                    <a:lumMod val="95000"/>
                    <a:lumOff val="5000"/>
                  </a:schemeClr>
                </a:solidFill>
                <a:highlight>
                  <a:srgbClr val="00FF00"/>
                </a:highlight>
              </a:rPr>
              <a:t>winter</a:t>
            </a:r>
            <a:r>
              <a:rPr lang="en-US" sz="2800" dirty="0">
                <a:solidFill>
                  <a:schemeClr val="tx1">
                    <a:lumMod val="95000"/>
                    <a:lumOff val="5000"/>
                  </a:schemeClr>
                </a:solidFill>
              </a:rPr>
              <a:t>.</a:t>
            </a:r>
          </a:p>
          <a:p>
            <a:pPr marL="514350" indent="-514350">
              <a:buFont typeface="+mj-lt"/>
              <a:buAutoNum type="arabicPeriod"/>
            </a:pPr>
            <a:r>
              <a:rPr lang="en-US" sz="2800" dirty="0">
                <a:solidFill>
                  <a:schemeClr val="tx1">
                    <a:lumMod val="95000"/>
                    <a:lumOff val="5000"/>
                  </a:schemeClr>
                </a:solidFill>
              </a:rPr>
              <a:t>Promote a mix of charging station brands to cater to different EV users.</a:t>
            </a:r>
            <a:endParaRPr lang="en-IN" sz="2800" dirty="0">
              <a:solidFill>
                <a:schemeClr val="tx1">
                  <a:lumMod val="95000"/>
                  <a:lumOff val="5000"/>
                </a:schemeClr>
              </a:solidFill>
            </a:endParaRPr>
          </a:p>
        </p:txBody>
      </p:sp>
    </p:spTree>
    <p:extLst>
      <p:ext uri="{BB962C8B-B14F-4D97-AF65-F5344CB8AC3E}">
        <p14:creationId xmlns:p14="http://schemas.microsoft.com/office/powerpoint/2010/main" val="8825389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2"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242788" y="485213"/>
            <a:ext cx="2522714" cy="646331"/>
          </a:xfrm>
          <a:prstGeom prst="rect">
            <a:avLst/>
          </a:prstGeom>
          <a:noFill/>
        </p:spPr>
        <p:txBody>
          <a:bodyPr wrap="square" rtlCol="0">
            <a:spAutoFit/>
          </a:bodyPr>
          <a:lstStyle/>
          <a:p>
            <a:r>
              <a:rPr lang="en-IN" sz="3600" b="1" dirty="0"/>
              <a:t>Conclusion</a:t>
            </a:r>
          </a:p>
        </p:txBody>
      </p:sp>
      <p:sp>
        <p:nvSpPr>
          <p:cNvPr id="6" name="TextBox 5">
            <a:extLst>
              <a:ext uri="{FF2B5EF4-FFF2-40B4-BE49-F238E27FC236}">
                <a16:creationId xmlns:a16="http://schemas.microsoft.com/office/drawing/2014/main" id="{7E5230B0-584C-3FDF-64FA-FCEEA4623BC3}"/>
              </a:ext>
            </a:extLst>
          </p:cNvPr>
          <p:cNvSpPr txBox="1"/>
          <p:nvPr/>
        </p:nvSpPr>
        <p:spPr>
          <a:xfrm>
            <a:off x="242787" y="2042790"/>
            <a:ext cx="13924626" cy="2677656"/>
          </a:xfrm>
          <a:prstGeom prst="rect">
            <a:avLst/>
          </a:prstGeom>
          <a:noFill/>
        </p:spPr>
        <p:txBody>
          <a:bodyPr wrap="square" rtlCol="0">
            <a:spAutoFit/>
          </a:bodyPr>
          <a:lstStyle/>
          <a:p>
            <a:r>
              <a:rPr lang="en-US" sz="2800" i="1" u="sng" dirty="0">
                <a:solidFill>
                  <a:schemeClr val="tx1">
                    <a:lumMod val="95000"/>
                    <a:lumOff val="5000"/>
                  </a:schemeClr>
                </a:solidFill>
              </a:rPr>
              <a:t>Description</a:t>
            </a:r>
            <a:r>
              <a:rPr lang="en-US" sz="2800" dirty="0">
                <a:solidFill>
                  <a:schemeClr val="tx1">
                    <a:lumMod val="95000"/>
                    <a:lumOff val="5000"/>
                  </a:schemeClr>
                </a:solidFill>
              </a:rPr>
              <a:t>:-</a:t>
            </a:r>
          </a:p>
          <a:p>
            <a:endParaRPr lang="en-US" sz="2800" dirty="0">
              <a:solidFill>
                <a:schemeClr val="tx1">
                  <a:lumMod val="95000"/>
                  <a:lumOff val="5000"/>
                </a:schemeClr>
              </a:solidFill>
            </a:endParaRPr>
          </a:p>
          <a:p>
            <a:pPr marL="457200" indent="-457200">
              <a:buFont typeface="Arial" panose="020B0604020202020204" pitchFamily="34" charset="0"/>
              <a:buChar char="•"/>
            </a:pPr>
            <a:r>
              <a:rPr lang="en-US" sz="2800" dirty="0">
                <a:solidFill>
                  <a:schemeClr val="tx1">
                    <a:lumMod val="95000"/>
                    <a:lumOff val="5000"/>
                  </a:schemeClr>
                </a:solidFill>
              </a:rPr>
              <a:t>Wrap up the presentation with a summary of the project's importance and potential impact.</a:t>
            </a:r>
          </a:p>
          <a:p>
            <a:pPr marL="457200" indent="-457200">
              <a:buFont typeface="Arial" panose="020B0604020202020204" pitchFamily="34" charset="0"/>
              <a:buChar char="•"/>
            </a:pPr>
            <a:r>
              <a:rPr lang="en-US" sz="2800" dirty="0">
                <a:solidFill>
                  <a:schemeClr val="tx1">
                    <a:lumMod val="95000"/>
                    <a:lumOff val="5000"/>
                  </a:schemeClr>
                </a:solidFill>
              </a:rPr>
              <a:t>Emphasize the significance of enhancing EV infrastructure.</a:t>
            </a:r>
          </a:p>
          <a:p>
            <a:pPr marL="457200" indent="-457200">
              <a:buFont typeface="Arial" panose="020B0604020202020204" pitchFamily="34" charset="0"/>
              <a:buChar char="•"/>
            </a:pPr>
            <a:r>
              <a:rPr lang="en-US" sz="2800" dirty="0">
                <a:solidFill>
                  <a:schemeClr val="tx1">
                    <a:lumMod val="95000"/>
                    <a:lumOff val="5000"/>
                  </a:schemeClr>
                </a:solidFill>
              </a:rPr>
              <a:t>Highlight future steps or further analysis that could be undertaken.</a:t>
            </a:r>
            <a:endParaRPr lang="en-IN" sz="2800" dirty="0">
              <a:solidFill>
                <a:schemeClr val="tx1">
                  <a:lumMod val="95000"/>
                  <a:lumOff val="5000"/>
                </a:schemeClr>
              </a:solidFill>
            </a:endParaRPr>
          </a:p>
        </p:txBody>
      </p:sp>
    </p:spTree>
    <p:extLst>
      <p:ext uri="{BB962C8B-B14F-4D97-AF65-F5344CB8AC3E}">
        <p14:creationId xmlns:p14="http://schemas.microsoft.com/office/powerpoint/2010/main" val="24661712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2"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1632030" y="2534856"/>
            <a:ext cx="11725155" cy="2062103"/>
          </a:xfrm>
          <a:prstGeom prst="rect">
            <a:avLst/>
          </a:prstGeom>
          <a:noFill/>
        </p:spPr>
        <p:txBody>
          <a:bodyPr wrap="square" rtlCol="0">
            <a:spAutoFit/>
          </a:bodyPr>
          <a:lstStyle/>
          <a:p>
            <a:r>
              <a:rPr lang="en-US" sz="3200" dirty="0"/>
              <a:t>Creating a PowerPoint presentation based on my Power BI project about Delaware EV Charging can be structured effectively by focusing on key insights, visualizations, and recommendations. Here's an outline and content guide for each slide:</a:t>
            </a:r>
            <a:endParaRPr lang="en-IN" sz="3200" dirty="0"/>
          </a:p>
        </p:txBody>
      </p:sp>
    </p:spTree>
    <p:extLst>
      <p:ext uri="{BB962C8B-B14F-4D97-AF65-F5344CB8AC3E}">
        <p14:creationId xmlns:p14="http://schemas.microsoft.com/office/powerpoint/2010/main" val="6400856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Tree>
    <p:extLst>
      <p:ext uri="{BB962C8B-B14F-4D97-AF65-F5344CB8AC3E}">
        <p14:creationId xmlns:p14="http://schemas.microsoft.com/office/powerpoint/2010/main" val="8003193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844953" y="902826"/>
            <a:ext cx="2824222" cy="646331"/>
          </a:xfrm>
          <a:prstGeom prst="rect">
            <a:avLst/>
          </a:prstGeom>
          <a:noFill/>
        </p:spPr>
        <p:txBody>
          <a:bodyPr wrap="square" rtlCol="0">
            <a:spAutoFit/>
          </a:bodyPr>
          <a:lstStyle/>
          <a:p>
            <a:r>
              <a:rPr lang="en-IN" sz="3600" b="1" dirty="0"/>
              <a:t>Introduction :</a:t>
            </a:r>
          </a:p>
        </p:txBody>
      </p:sp>
      <p:sp>
        <p:nvSpPr>
          <p:cNvPr id="6" name="TextBox 5">
            <a:extLst>
              <a:ext uri="{FF2B5EF4-FFF2-40B4-BE49-F238E27FC236}">
                <a16:creationId xmlns:a16="http://schemas.microsoft.com/office/drawing/2014/main" id="{7E5230B0-584C-3FDF-64FA-FCEEA4623BC3}"/>
              </a:ext>
            </a:extLst>
          </p:cNvPr>
          <p:cNvSpPr txBox="1"/>
          <p:nvPr/>
        </p:nvSpPr>
        <p:spPr>
          <a:xfrm>
            <a:off x="844953" y="1886673"/>
            <a:ext cx="13322460" cy="5016758"/>
          </a:xfrm>
          <a:prstGeom prst="rect">
            <a:avLst/>
          </a:prstGeom>
          <a:noFill/>
        </p:spPr>
        <p:txBody>
          <a:bodyPr wrap="square" rtlCol="0">
            <a:spAutoFit/>
          </a:bodyPr>
          <a:lstStyle/>
          <a:p>
            <a:endParaRPr lang="en-US" sz="3200" dirty="0">
              <a:solidFill>
                <a:schemeClr val="tx1">
                  <a:lumMod val="95000"/>
                  <a:lumOff val="5000"/>
                </a:schemeClr>
              </a:solidFill>
            </a:endParaRPr>
          </a:p>
          <a:p>
            <a:r>
              <a:rPr lang="en-US" sz="3200" i="1" dirty="0">
                <a:solidFill>
                  <a:schemeClr val="tx1">
                    <a:lumMod val="95000"/>
                    <a:lumOff val="5000"/>
                  </a:schemeClr>
                </a:solidFill>
              </a:rPr>
              <a:t>Objective</a:t>
            </a:r>
            <a:r>
              <a:rPr lang="en-US" sz="3200" dirty="0">
                <a:solidFill>
                  <a:schemeClr val="tx1">
                    <a:lumMod val="95000"/>
                    <a:lumOff val="5000"/>
                  </a:schemeClr>
                </a:solidFill>
              </a:rPr>
              <a:t>:-</a:t>
            </a:r>
          </a:p>
          <a:p>
            <a:endParaRPr lang="en-US" sz="3200" dirty="0">
              <a:solidFill>
                <a:schemeClr val="tx1">
                  <a:lumMod val="95000"/>
                  <a:lumOff val="5000"/>
                </a:schemeClr>
              </a:solidFill>
            </a:endParaRPr>
          </a:p>
          <a:p>
            <a:pPr marL="457200" indent="-457200">
              <a:buFont typeface="Arial" panose="020B0604020202020204" pitchFamily="34" charset="0"/>
              <a:buChar char="•"/>
            </a:pPr>
            <a:r>
              <a:rPr lang="en-US" sz="3200" dirty="0">
                <a:solidFill>
                  <a:schemeClr val="tx1">
                    <a:lumMod val="95000"/>
                    <a:lumOff val="5000"/>
                  </a:schemeClr>
                </a:solidFill>
              </a:rPr>
              <a:t>Provide an overview of the project objectives and goals.</a:t>
            </a:r>
          </a:p>
          <a:p>
            <a:endParaRPr lang="en-US" sz="3200" dirty="0">
              <a:solidFill>
                <a:schemeClr val="tx1">
                  <a:lumMod val="95000"/>
                  <a:lumOff val="5000"/>
                </a:schemeClr>
              </a:solidFill>
            </a:endParaRPr>
          </a:p>
          <a:p>
            <a:r>
              <a:rPr lang="en-US" sz="3200" i="1" dirty="0">
                <a:solidFill>
                  <a:schemeClr val="tx1">
                    <a:lumMod val="95000"/>
                    <a:lumOff val="5000"/>
                  </a:schemeClr>
                </a:solidFill>
              </a:rPr>
              <a:t>Key Points</a:t>
            </a:r>
            <a:r>
              <a:rPr lang="en-US" sz="3200" dirty="0">
                <a:solidFill>
                  <a:schemeClr val="tx1">
                    <a:lumMod val="95000"/>
                    <a:lumOff val="5000"/>
                  </a:schemeClr>
                </a:solidFill>
              </a:rPr>
              <a:t>:-</a:t>
            </a:r>
          </a:p>
          <a:p>
            <a:endParaRPr lang="en-US" sz="3200" dirty="0">
              <a:solidFill>
                <a:schemeClr val="tx1">
                  <a:lumMod val="95000"/>
                  <a:lumOff val="5000"/>
                </a:schemeClr>
              </a:solidFill>
            </a:endParaRPr>
          </a:p>
          <a:p>
            <a:pPr marL="457200" indent="-457200">
              <a:buFont typeface="Arial" panose="020B0604020202020204" pitchFamily="34" charset="0"/>
              <a:buChar char="•"/>
            </a:pPr>
            <a:r>
              <a:rPr lang="en-US" sz="3200" dirty="0">
                <a:solidFill>
                  <a:schemeClr val="tx1">
                    <a:lumMod val="95000"/>
                    <a:lumOff val="5000"/>
                  </a:schemeClr>
                </a:solidFill>
              </a:rPr>
              <a:t>Analyze the distribution and cost of EV charging stations across Delaware.</a:t>
            </a:r>
          </a:p>
          <a:p>
            <a:pPr marL="457200" indent="-457200">
              <a:buFont typeface="Arial" panose="020B0604020202020204" pitchFamily="34" charset="0"/>
              <a:buChar char="•"/>
            </a:pPr>
            <a:r>
              <a:rPr lang="en-US" sz="3200" dirty="0">
                <a:solidFill>
                  <a:schemeClr val="tx1">
                    <a:lumMod val="95000"/>
                    <a:lumOff val="5000"/>
                  </a:schemeClr>
                </a:solidFill>
              </a:rPr>
              <a:t>Identify trends and patterns in the data.</a:t>
            </a:r>
          </a:p>
          <a:p>
            <a:pPr marL="457200" indent="-457200">
              <a:buFont typeface="Arial" panose="020B0604020202020204" pitchFamily="34" charset="0"/>
              <a:buChar char="•"/>
            </a:pPr>
            <a:r>
              <a:rPr lang="en-US" sz="3200" dirty="0">
                <a:solidFill>
                  <a:schemeClr val="tx1">
                    <a:lumMod val="95000"/>
                    <a:lumOff val="5000"/>
                  </a:schemeClr>
                </a:solidFill>
              </a:rPr>
              <a:t>Provide actionable insights for stakeholders.</a:t>
            </a:r>
            <a:endParaRPr lang="en-IN" sz="3200" dirty="0">
              <a:solidFill>
                <a:schemeClr val="tx1">
                  <a:lumMod val="95000"/>
                  <a:lumOff val="5000"/>
                </a:schemeClr>
              </a:solidFill>
            </a:endParaRPr>
          </a:p>
        </p:txBody>
      </p:sp>
    </p:spTree>
    <p:extLst>
      <p:ext uri="{BB962C8B-B14F-4D97-AF65-F5344CB8AC3E}">
        <p14:creationId xmlns:p14="http://schemas.microsoft.com/office/powerpoint/2010/main" val="11858524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844953" y="902826"/>
            <a:ext cx="3206186" cy="646331"/>
          </a:xfrm>
          <a:prstGeom prst="rect">
            <a:avLst/>
          </a:prstGeom>
          <a:noFill/>
        </p:spPr>
        <p:txBody>
          <a:bodyPr wrap="square" rtlCol="0">
            <a:spAutoFit/>
          </a:bodyPr>
          <a:lstStyle/>
          <a:p>
            <a:r>
              <a:rPr lang="en-IN" sz="3600" b="1" dirty="0"/>
              <a:t>Data Overview</a:t>
            </a:r>
          </a:p>
        </p:txBody>
      </p:sp>
      <p:sp>
        <p:nvSpPr>
          <p:cNvPr id="6" name="TextBox 5">
            <a:extLst>
              <a:ext uri="{FF2B5EF4-FFF2-40B4-BE49-F238E27FC236}">
                <a16:creationId xmlns:a16="http://schemas.microsoft.com/office/drawing/2014/main" id="{7E5230B0-584C-3FDF-64FA-FCEEA4623BC3}"/>
              </a:ext>
            </a:extLst>
          </p:cNvPr>
          <p:cNvSpPr txBox="1"/>
          <p:nvPr/>
        </p:nvSpPr>
        <p:spPr>
          <a:xfrm>
            <a:off x="844953" y="1886673"/>
            <a:ext cx="13322460" cy="4524315"/>
          </a:xfrm>
          <a:prstGeom prst="rect">
            <a:avLst/>
          </a:prstGeom>
          <a:noFill/>
        </p:spPr>
        <p:txBody>
          <a:bodyPr wrap="square" rtlCol="0">
            <a:spAutoFit/>
          </a:bodyPr>
          <a:lstStyle/>
          <a:p>
            <a:r>
              <a:rPr lang="en-US" sz="3200" i="1" dirty="0">
                <a:solidFill>
                  <a:schemeClr val="tx1">
                    <a:lumMod val="95000"/>
                    <a:lumOff val="5000"/>
                  </a:schemeClr>
                </a:solidFill>
              </a:rPr>
              <a:t>Description</a:t>
            </a:r>
            <a:r>
              <a:rPr lang="en-US" sz="3200" dirty="0">
                <a:solidFill>
                  <a:schemeClr val="tx1">
                    <a:lumMod val="95000"/>
                    <a:lumOff val="5000"/>
                  </a:schemeClr>
                </a:solidFill>
              </a:rPr>
              <a:t>:-</a:t>
            </a:r>
          </a:p>
          <a:p>
            <a:endParaRPr lang="en-US" sz="3200" dirty="0">
              <a:solidFill>
                <a:schemeClr val="tx1">
                  <a:lumMod val="95000"/>
                  <a:lumOff val="5000"/>
                </a:schemeClr>
              </a:solidFill>
            </a:endParaRPr>
          </a:p>
          <a:p>
            <a:pPr marL="457200" indent="-457200">
              <a:buFont typeface="Arial" panose="020B0604020202020204" pitchFamily="34" charset="0"/>
              <a:buChar char="•"/>
            </a:pPr>
            <a:r>
              <a:rPr lang="en-US" sz="3200" dirty="0">
                <a:solidFill>
                  <a:schemeClr val="tx1">
                    <a:lumMod val="95000"/>
                    <a:lumOff val="5000"/>
                  </a:schemeClr>
                </a:solidFill>
              </a:rPr>
              <a:t>Summarize the data sources used in the project.</a:t>
            </a:r>
          </a:p>
          <a:p>
            <a:pPr marL="457200" indent="-457200">
              <a:buFont typeface="Arial" panose="020B0604020202020204" pitchFamily="34" charset="0"/>
              <a:buChar char="•"/>
            </a:pPr>
            <a:r>
              <a:rPr lang="en-US" sz="3200" dirty="0">
                <a:solidFill>
                  <a:schemeClr val="tx1">
                    <a:lumMod val="95000"/>
                    <a:lumOff val="5000"/>
                  </a:schemeClr>
                </a:solidFill>
              </a:rPr>
              <a:t>Delaware EV charging stations data.</a:t>
            </a:r>
          </a:p>
          <a:p>
            <a:pPr marL="457200" indent="-457200">
              <a:buFont typeface="Arial" panose="020B0604020202020204" pitchFamily="34" charset="0"/>
              <a:buChar char="•"/>
            </a:pPr>
            <a:r>
              <a:rPr lang="en-US" sz="3200" dirty="0">
                <a:solidFill>
                  <a:schemeClr val="tx1">
                    <a:lumMod val="95000"/>
                    <a:lumOff val="5000"/>
                  </a:schemeClr>
                </a:solidFill>
              </a:rPr>
              <a:t>Rebates and cost data.</a:t>
            </a:r>
          </a:p>
          <a:p>
            <a:endParaRPr lang="en-US" sz="3200" dirty="0">
              <a:solidFill>
                <a:schemeClr val="tx1">
                  <a:lumMod val="95000"/>
                  <a:lumOff val="5000"/>
                </a:schemeClr>
              </a:solidFill>
            </a:endParaRPr>
          </a:p>
          <a:p>
            <a:r>
              <a:rPr lang="en-US" sz="3200" i="1" dirty="0">
                <a:solidFill>
                  <a:schemeClr val="tx1">
                    <a:lumMod val="95000"/>
                    <a:lumOff val="5000"/>
                  </a:schemeClr>
                </a:solidFill>
              </a:rPr>
              <a:t>Visuals</a:t>
            </a:r>
            <a:r>
              <a:rPr lang="en-US" sz="3200" dirty="0">
                <a:solidFill>
                  <a:schemeClr val="tx1">
                    <a:lumMod val="95000"/>
                    <a:lumOff val="5000"/>
                  </a:schemeClr>
                </a:solidFill>
              </a:rPr>
              <a:t>:-</a:t>
            </a:r>
          </a:p>
          <a:p>
            <a:endParaRPr lang="en-US" sz="3200" dirty="0">
              <a:solidFill>
                <a:schemeClr val="tx1">
                  <a:lumMod val="95000"/>
                  <a:lumOff val="5000"/>
                </a:schemeClr>
              </a:solidFill>
            </a:endParaRPr>
          </a:p>
          <a:p>
            <a:r>
              <a:rPr lang="en-US" sz="3200" dirty="0">
                <a:solidFill>
                  <a:schemeClr val="tx1">
                    <a:lumMod val="95000"/>
                    <a:lumOff val="5000"/>
                  </a:schemeClr>
                </a:solidFill>
              </a:rPr>
              <a:t> Bullet points summarizing the data.</a:t>
            </a:r>
            <a:endParaRPr lang="en-IN" sz="3200" dirty="0">
              <a:solidFill>
                <a:schemeClr val="tx1">
                  <a:lumMod val="95000"/>
                  <a:lumOff val="5000"/>
                </a:schemeClr>
              </a:solidFill>
            </a:endParaRPr>
          </a:p>
        </p:txBody>
      </p:sp>
    </p:spTree>
    <p:extLst>
      <p:ext uri="{BB962C8B-B14F-4D97-AF65-F5344CB8AC3E}">
        <p14:creationId xmlns:p14="http://schemas.microsoft.com/office/powerpoint/2010/main" val="36801924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208345" y="497712"/>
            <a:ext cx="8120627" cy="646331"/>
          </a:xfrm>
          <a:prstGeom prst="rect">
            <a:avLst/>
          </a:prstGeom>
          <a:noFill/>
        </p:spPr>
        <p:txBody>
          <a:bodyPr wrap="square" rtlCol="0">
            <a:spAutoFit/>
          </a:bodyPr>
          <a:lstStyle/>
          <a:p>
            <a:r>
              <a:rPr lang="en-US" sz="3600" b="1" dirty="0"/>
              <a:t>Charging Stations Distribution by County</a:t>
            </a:r>
            <a:endParaRPr lang="en-IN" sz="3600" b="1" dirty="0"/>
          </a:p>
        </p:txBody>
      </p:sp>
      <p:sp>
        <p:nvSpPr>
          <p:cNvPr id="6" name="TextBox 5">
            <a:extLst>
              <a:ext uri="{FF2B5EF4-FFF2-40B4-BE49-F238E27FC236}">
                <a16:creationId xmlns:a16="http://schemas.microsoft.com/office/drawing/2014/main" id="{7E5230B0-584C-3FDF-64FA-FCEEA4623BC3}"/>
              </a:ext>
            </a:extLst>
          </p:cNvPr>
          <p:cNvSpPr txBox="1"/>
          <p:nvPr/>
        </p:nvSpPr>
        <p:spPr>
          <a:xfrm>
            <a:off x="208345" y="1421755"/>
            <a:ext cx="6829063" cy="4955203"/>
          </a:xfrm>
          <a:prstGeom prst="rect">
            <a:avLst/>
          </a:prstGeom>
          <a:noFill/>
        </p:spPr>
        <p:txBody>
          <a:bodyPr wrap="square" rtlCol="0">
            <a:spAutoFit/>
          </a:bodyPr>
          <a:lstStyle/>
          <a:p>
            <a:r>
              <a:rPr lang="en-US" sz="3200" i="1" u="sng" dirty="0">
                <a:solidFill>
                  <a:schemeClr val="tx1">
                    <a:lumMod val="95000"/>
                    <a:lumOff val="5000"/>
                  </a:schemeClr>
                </a:solidFill>
              </a:rPr>
              <a:t>Description</a:t>
            </a:r>
            <a:r>
              <a:rPr lang="en-US" sz="3200" dirty="0">
                <a:solidFill>
                  <a:schemeClr val="tx1">
                    <a:lumMod val="95000"/>
                    <a:lumOff val="5000"/>
                  </a:schemeClr>
                </a:solidFill>
              </a:rPr>
              <a:t>:- </a:t>
            </a:r>
          </a:p>
          <a:p>
            <a:r>
              <a:rPr lang="en-US" sz="2800" dirty="0">
                <a:solidFill>
                  <a:schemeClr val="tx1">
                    <a:lumMod val="95000"/>
                    <a:lumOff val="5000"/>
                  </a:schemeClr>
                </a:solidFill>
              </a:rPr>
              <a:t>Present the distribution of charging stations across different counties.</a:t>
            </a:r>
          </a:p>
          <a:p>
            <a:r>
              <a:rPr lang="en-US" sz="3200" i="1" u="sng" dirty="0">
                <a:solidFill>
                  <a:schemeClr val="tx1">
                    <a:lumMod val="95000"/>
                    <a:lumOff val="5000"/>
                  </a:schemeClr>
                </a:solidFill>
              </a:rPr>
              <a:t>Visuals</a:t>
            </a:r>
            <a:r>
              <a:rPr lang="en-US" sz="3200" dirty="0">
                <a:solidFill>
                  <a:schemeClr val="tx1">
                    <a:lumMod val="95000"/>
                    <a:lumOff val="5000"/>
                  </a:schemeClr>
                </a:solidFill>
              </a:rPr>
              <a:t>:-</a:t>
            </a:r>
          </a:p>
          <a:p>
            <a:r>
              <a:rPr lang="en-US" sz="2800" dirty="0">
                <a:solidFill>
                  <a:schemeClr val="tx1">
                    <a:lumMod val="95000"/>
                    <a:lumOff val="5000"/>
                  </a:schemeClr>
                </a:solidFill>
              </a:rPr>
              <a:t>Donut chart from the Power BI showing the count of charging stations in New Castle, Sussex, and Kent.</a:t>
            </a:r>
          </a:p>
          <a:p>
            <a:endParaRPr lang="en-US" sz="2800" dirty="0">
              <a:solidFill>
                <a:schemeClr val="tx1">
                  <a:lumMod val="95000"/>
                  <a:lumOff val="5000"/>
                </a:schemeClr>
              </a:solidFill>
            </a:endParaRPr>
          </a:p>
          <a:p>
            <a:pPr marL="514350" indent="-514350">
              <a:buFont typeface="+mj-lt"/>
              <a:buAutoNum type="arabicPeriod"/>
            </a:pPr>
            <a:r>
              <a:rPr lang="en-US" sz="2800" u="sng" dirty="0">
                <a:solidFill>
                  <a:srgbClr val="0070C0"/>
                </a:solidFill>
              </a:rPr>
              <a:t>New</a:t>
            </a:r>
            <a:r>
              <a:rPr lang="en-US" sz="2800" u="sng" dirty="0">
                <a:solidFill>
                  <a:schemeClr val="tx1">
                    <a:lumMod val="95000"/>
                    <a:lumOff val="5000"/>
                  </a:schemeClr>
                </a:solidFill>
              </a:rPr>
              <a:t> </a:t>
            </a:r>
            <a:r>
              <a:rPr lang="en-US" sz="2800" u="sng" dirty="0">
                <a:solidFill>
                  <a:srgbClr val="0070C0"/>
                </a:solidFill>
              </a:rPr>
              <a:t>Castle</a:t>
            </a:r>
            <a:r>
              <a:rPr lang="en-US" sz="2800" dirty="0">
                <a:solidFill>
                  <a:schemeClr val="tx1">
                    <a:lumMod val="95000"/>
                    <a:lumOff val="5000"/>
                  </a:schemeClr>
                </a:solidFill>
              </a:rPr>
              <a:t>: 513 stations (71.55%)</a:t>
            </a:r>
          </a:p>
          <a:p>
            <a:pPr marL="514350" indent="-514350">
              <a:buFont typeface="+mj-lt"/>
              <a:buAutoNum type="arabicPeriod"/>
            </a:pPr>
            <a:r>
              <a:rPr lang="en-US" sz="2800" u="sng" dirty="0">
                <a:solidFill>
                  <a:srgbClr val="0070C0"/>
                </a:solidFill>
              </a:rPr>
              <a:t>Sussex</a:t>
            </a:r>
            <a:r>
              <a:rPr lang="en-US" sz="2800" dirty="0">
                <a:solidFill>
                  <a:schemeClr val="tx1">
                    <a:lumMod val="95000"/>
                    <a:lumOff val="5000"/>
                  </a:schemeClr>
                </a:solidFill>
              </a:rPr>
              <a:t>: 131 stations (18.28%)</a:t>
            </a:r>
          </a:p>
          <a:p>
            <a:pPr marL="514350" indent="-514350">
              <a:buFont typeface="+mj-lt"/>
              <a:buAutoNum type="arabicPeriod"/>
            </a:pPr>
            <a:r>
              <a:rPr lang="en-US" sz="2800" u="sng" dirty="0">
                <a:solidFill>
                  <a:srgbClr val="0070C0"/>
                </a:solidFill>
              </a:rPr>
              <a:t>Kent</a:t>
            </a:r>
            <a:r>
              <a:rPr lang="en-US" sz="2800" dirty="0">
                <a:solidFill>
                  <a:schemeClr val="tx1">
                    <a:lumMod val="95000"/>
                    <a:lumOff val="5000"/>
                  </a:schemeClr>
                </a:solidFill>
              </a:rPr>
              <a:t>: 73 stations (10.17%)</a:t>
            </a:r>
            <a:endParaRPr lang="en-IN" sz="2800" dirty="0">
              <a:solidFill>
                <a:schemeClr val="tx1">
                  <a:lumMod val="95000"/>
                  <a:lumOff val="5000"/>
                </a:schemeClr>
              </a:solidFill>
            </a:endParaRPr>
          </a:p>
        </p:txBody>
      </p:sp>
      <p:sp>
        <p:nvSpPr>
          <p:cNvPr id="9" name="Rectangle 8">
            <a:extLst>
              <a:ext uri="{FF2B5EF4-FFF2-40B4-BE49-F238E27FC236}">
                <a16:creationId xmlns:a16="http://schemas.microsoft.com/office/drawing/2014/main" id="{4D273F43-8DA7-5E27-0BA9-21A05AFB2F61}"/>
              </a:ext>
            </a:extLst>
          </p:cNvPr>
          <p:cNvSpPr/>
          <p:nvPr/>
        </p:nvSpPr>
        <p:spPr>
          <a:xfrm>
            <a:off x="7338350" y="1966384"/>
            <a:ext cx="6829063" cy="3865943"/>
          </a:xfrm>
          <a:prstGeom prst="rect">
            <a:avLst/>
          </a:prstGeom>
          <a:blipFill dpi="0" rotWithShape="1">
            <a:blip r:embed="rId3"/>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756424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120548" y="485213"/>
            <a:ext cx="8120627" cy="646331"/>
          </a:xfrm>
          <a:prstGeom prst="rect">
            <a:avLst/>
          </a:prstGeom>
          <a:noFill/>
        </p:spPr>
        <p:txBody>
          <a:bodyPr wrap="square" rtlCol="0">
            <a:spAutoFit/>
          </a:bodyPr>
          <a:lstStyle/>
          <a:p>
            <a:r>
              <a:rPr lang="en-US" sz="3600" b="1" dirty="0"/>
              <a:t>Charging Stations by Brand and City</a:t>
            </a:r>
            <a:endParaRPr lang="en-IN" sz="3600" b="1" dirty="0"/>
          </a:p>
        </p:txBody>
      </p:sp>
      <p:sp>
        <p:nvSpPr>
          <p:cNvPr id="6" name="TextBox 5">
            <a:extLst>
              <a:ext uri="{FF2B5EF4-FFF2-40B4-BE49-F238E27FC236}">
                <a16:creationId xmlns:a16="http://schemas.microsoft.com/office/drawing/2014/main" id="{7E5230B0-584C-3FDF-64FA-FCEEA4623BC3}"/>
              </a:ext>
            </a:extLst>
          </p:cNvPr>
          <p:cNvSpPr txBox="1"/>
          <p:nvPr/>
        </p:nvSpPr>
        <p:spPr>
          <a:xfrm>
            <a:off x="120548" y="1481559"/>
            <a:ext cx="7396222" cy="5016758"/>
          </a:xfrm>
          <a:prstGeom prst="rect">
            <a:avLst/>
          </a:prstGeom>
          <a:noFill/>
        </p:spPr>
        <p:txBody>
          <a:bodyPr wrap="square" rtlCol="0">
            <a:spAutoFit/>
          </a:bodyPr>
          <a:lstStyle/>
          <a:p>
            <a:r>
              <a:rPr lang="en-US" sz="3200" i="1" u="sng" dirty="0">
                <a:solidFill>
                  <a:schemeClr val="tx1">
                    <a:lumMod val="95000"/>
                    <a:lumOff val="5000"/>
                  </a:schemeClr>
                </a:solidFill>
              </a:rPr>
              <a:t>Description</a:t>
            </a:r>
            <a:r>
              <a:rPr lang="en-US" sz="2800" dirty="0">
                <a:solidFill>
                  <a:schemeClr val="tx1">
                    <a:lumMod val="95000"/>
                    <a:lumOff val="5000"/>
                  </a:schemeClr>
                </a:solidFill>
              </a:rPr>
              <a:t>:-</a:t>
            </a:r>
          </a:p>
          <a:p>
            <a:endParaRPr lang="en-US" sz="2800" dirty="0">
              <a:solidFill>
                <a:schemeClr val="tx1">
                  <a:lumMod val="95000"/>
                  <a:lumOff val="5000"/>
                </a:schemeClr>
              </a:solidFill>
            </a:endParaRPr>
          </a:p>
          <a:p>
            <a:r>
              <a:rPr lang="en-US" sz="2800" dirty="0">
                <a:solidFill>
                  <a:schemeClr val="tx1">
                    <a:lumMod val="95000"/>
                    <a:lumOff val="5000"/>
                  </a:schemeClr>
                </a:solidFill>
              </a:rPr>
              <a:t>Breakdown of charging station brands and their distribution in various cities.</a:t>
            </a:r>
          </a:p>
          <a:p>
            <a:endParaRPr lang="en-US" sz="3200" i="1" u="sng" dirty="0">
              <a:solidFill>
                <a:schemeClr val="tx1">
                  <a:lumMod val="95000"/>
                  <a:lumOff val="5000"/>
                </a:schemeClr>
              </a:solidFill>
            </a:endParaRPr>
          </a:p>
          <a:p>
            <a:r>
              <a:rPr lang="en-US" sz="3200" i="1" u="sng" dirty="0">
                <a:solidFill>
                  <a:schemeClr val="tx1">
                    <a:lumMod val="95000"/>
                    <a:lumOff val="5000"/>
                  </a:schemeClr>
                </a:solidFill>
              </a:rPr>
              <a:t>Visuals</a:t>
            </a:r>
            <a:r>
              <a:rPr lang="en-US" sz="2800" dirty="0">
                <a:solidFill>
                  <a:schemeClr val="tx1">
                    <a:lumMod val="95000"/>
                    <a:lumOff val="5000"/>
                  </a:schemeClr>
                </a:solidFill>
              </a:rPr>
              <a:t>:-</a:t>
            </a:r>
          </a:p>
          <a:p>
            <a:endParaRPr lang="en-US" sz="2800" dirty="0">
              <a:solidFill>
                <a:schemeClr val="tx1">
                  <a:lumMod val="95000"/>
                  <a:lumOff val="5000"/>
                </a:schemeClr>
              </a:solidFill>
            </a:endParaRPr>
          </a:p>
          <a:p>
            <a:pPr marL="514350" indent="-514350">
              <a:buFont typeface="+mj-lt"/>
              <a:buAutoNum type="arabicPeriod"/>
            </a:pPr>
            <a:r>
              <a:rPr lang="en-US" sz="2800" dirty="0">
                <a:solidFill>
                  <a:schemeClr val="tx1">
                    <a:lumMod val="95000"/>
                    <a:lumOff val="5000"/>
                  </a:schemeClr>
                </a:solidFill>
              </a:rPr>
              <a:t>Bar chart showing the count of charging stations by brand (Tesla, ChargePoint, etc.)</a:t>
            </a:r>
          </a:p>
          <a:p>
            <a:pPr marL="514350" indent="-514350">
              <a:buFont typeface="+mj-lt"/>
              <a:buAutoNum type="arabicPeriod"/>
            </a:pPr>
            <a:r>
              <a:rPr lang="en-US" sz="2800" dirty="0">
                <a:solidFill>
                  <a:schemeClr val="tx1">
                    <a:lumMod val="95000"/>
                    <a:lumOff val="5000"/>
                  </a:schemeClr>
                </a:solidFill>
              </a:rPr>
              <a:t>Bar chart showing the count of charging stations by city (Wilmington, Newark, etc.)</a:t>
            </a:r>
            <a:endParaRPr lang="en-IN" sz="2800" dirty="0">
              <a:solidFill>
                <a:schemeClr val="tx1">
                  <a:lumMod val="95000"/>
                  <a:lumOff val="5000"/>
                </a:schemeClr>
              </a:solidFill>
            </a:endParaRPr>
          </a:p>
        </p:txBody>
      </p:sp>
      <p:sp>
        <p:nvSpPr>
          <p:cNvPr id="3" name="Rectangle 2">
            <a:extLst>
              <a:ext uri="{FF2B5EF4-FFF2-40B4-BE49-F238E27FC236}">
                <a16:creationId xmlns:a16="http://schemas.microsoft.com/office/drawing/2014/main" id="{48DD0098-BAB1-00F3-CFDF-F257B29C53F4}"/>
              </a:ext>
            </a:extLst>
          </p:cNvPr>
          <p:cNvSpPr/>
          <p:nvPr/>
        </p:nvSpPr>
        <p:spPr>
          <a:xfrm>
            <a:off x="7917084" y="640426"/>
            <a:ext cx="6296628" cy="2792274"/>
          </a:xfrm>
          <a:prstGeom prst="rect">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868A6FAC-5EDA-BD86-C853-A1415C00FAF1}"/>
              </a:ext>
            </a:extLst>
          </p:cNvPr>
          <p:cNvSpPr/>
          <p:nvPr/>
        </p:nvSpPr>
        <p:spPr>
          <a:xfrm>
            <a:off x="7963382" y="4114800"/>
            <a:ext cx="6296628" cy="2792274"/>
          </a:xfrm>
          <a:prstGeom prst="rect">
            <a:avLst/>
          </a:prstGeom>
          <a:blipFill>
            <a:blip r:embed="rId4"/>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A7FC6E47-EF3D-EE0A-99EB-A0BAF310ACF0}"/>
              </a:ext>
            </a:extLst>
          </p:cNvPr>
          <p:cNvSpPr txBox="1"/>
          <p:nvPr/>
        </p:nvSpPr>
        <p:spPr>
          <a:xfrm>
            <a:off x="8055980" y="6943892"/>
            <a:ext cx="3924445" cy="369332"/>
          </a:xfrm>
          <a:prstGeom prst="rect">
            <a:avLst/>
          </a:prstGeom>
          <a:noFill/>
        </p:spPr>
        <p:txBody>
          <a:bodyPr wrap="square" rtlCol="0">
            <a:spAutoFit/>
          </a:bodyPr>
          <a:lstStyle/>
          <a:p>
            <a:r>
              <a:rPr lang="en-US" b="1" dirty="0"/>
              <a:t>Count of City by Charging Station Brand</a:t>
            </a:r>
            <a:endParaRPr lang="en-IN" b="1" dirty="0"/>
          </a:p>
        </p:txBody>
      </p:sp>
      <p:sp>
        <p:nvSpPr>
          <p:cNvPr id="9" name="TextBox 8">
            <a:extLst>
              <a:ext uri="{FF2B5EF4-FFF2-40B4-BE49-F238E27FC236}">
                <a16:creationId xmlns:a16="http://schemas.microsoft.com/office/drawing/2014/main" id="{FB19DB7A-D28C-D6F0-F479-87B5C51AF1BD}"/>
              </a:ext>
            </a:extLst>
          </p:cNvPr>
          <p:cNvSpPr txBox="1"/>
          <p:nvPr/>
        </p:nvSpPr>
        <p:spPr>
          <a:xfrm>
            <a:off x="7963382" y="3474769"/>
            <a:ext cx="4109013" cy="369332"/>
          </a:xfrm>
          <a:prstGeom prst="rect">
            <a:avLst/>
          </a:prstGeom>
          <a:noFill/>
        </p:spPr>
        <p:txBody>
          <a:bodyPr wrap="square" rtlCol="0">
            <a:spAutoFit/>
          </a:bodyPr>
          <a:lstStyle/>
          <a:p>
            <a:r>
              <a:rPr lang="en-US" b="1" dirty="0"/>
              <a:t>Count of Charging Station Brand by City</a:t>
            </a:r>
            <a:endParaRPr lang="en-IN" b="1" dirty="0"/>
          </a:p>
        </p:txBody>
      </p:sp>
    </p:spTree>
    <p:extLst>
      <p:ext uri="{BB962C8B-B14F-4D97-AF65-F5344CB8AC3E}">
        <p14:creationId xmlns:p14="http://schemas.microsoft.com/office/powerpoint/2010/main" val="31240923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2"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242787" y="485213"/>
            <a:ext cx="10027486" cy="646331"/>
          </a:xfrm>
          <a:prstGeom prst="rect">
            <a:avLst/>
          </a:prstGeom>
          <a:noFill/>
        </p:spPr>
        <p:txBody>
          <a:bodyPr wrap="square" rtlCol="0">
            <a:spAutoFit/>
          </a:bodyPr>
          <a:lstStyle/>
          <a:p>
            <a:r>
              <a:rPr lang="en-US" sz="3600" b="1" dirty="0"/>
              <a:t>Cost of Charging Stations by Season and County</a:t>
            </a:r>
            <a:endParaRPr lang="en-IN" sz="3600" b="1" dirty="0"/>
          </a:p>
        </p:txBody>
      </p:sp>
      <p:sp>
        <p:nvSpPr>
          <p:cNvPr id="6" name="TextBox 5">
            <a:extLst>
              <a:ext uri="{FF2B5EF4-FFF2-40B4-BE49-F238E27FC236}">
                <a16:creationId xmlns:a16="http://schemas.microsoft.com/office/drawing/2014/main" id="{7E5230B0-584C-3FDF-64FA-FCEEA4623BC3}"/>
              </a:ext>
            </a:extLst>
          </p:cNvPr>
          <p:cNvSpPr txBox="1"/>
          <p:nvPr/>
        </p:nvSpPr>
        <p:spPr>
          <a:xfrm>
            <a:off x="242786" y="1409053"/>
            <a:ext cx="7931057" cy="5139869"/>
          </a:xfrm>
          <a:prstGeom prst="rect">
            <a:avLst/>
          </a:prstGeom>
          <a:noFill/>
        </p:spPr>
        <p:txBody>
          <a:bodyPr wrap="square" rtlCol="0">
            <a:spAutoFit/>
          </a:bodyPr>
          <a:lstStyle/>
          <a:p>
            <a:r>
              <a:rPr lang="en-US" sz="3200" i="1" u="sng" dirty="0">
                <a:solidFill>
                  <a:schemeClr val="tx1">
                    <a:lumMod val="95000"/>
                    <a:lumOff val="5000"/>
                  </a:schemeClr>
                </a:solidFill>
              </a:rPr>
              <a:t>Description</a:t>
            </a:r>
            <a:r>
              <a:rPr lang="en-US" sz="2800" dirty="0">
                <a:solidFill>
                  <a:schemeClr val="tx1">
                    <a:lumMod val="95000"/>
                    <a:lumOff val="5000"/>
                  </a:schemeClr>
                </a:solidFill>
              </a:rPr>
              <a:t>:- </a:t>
            </a:r>
          </a:p>
          <a:p>
            <a:r>
              <a:rPr lang="en-US" sz="2800" dirty="0">
                <a:solidFill>
                  <a:schemeClr val="tx1">
                    <a:lumMod val="95000"/>
                    <a:lumOff val="5000"/>
                  </a:schemeClr>
                </a:solidFill>
              </a:rPr>
              <a:t>Analyze the average cost of charging stations across different seasons and counties.</a:t>
            </a:r>
          </a:p>
          <a:p>
            <a:r>
              <a:rPr lang="en-US" sz="3200" i="1" u="sng" dirty="0">
                <a:solidFill>
                  <a:schemeClr val="tx1">
                    <a:lumMod val="95000"/>
                    <a:lumOff val="5000"/>
                  </a:schemeClr>
                </a:solidFill>
              </a:rPr>
              <a:t>Visuals</a:t>
            </a:r>
            <a:r>
              <a:rPr lang="en-US" sz="2800" dirty="0">
                <a:solidFill>
                  <a:schemeClr val="tx1">
                    <a:lumMod val="95000"/>
                    <a:lumOff val="5000"/>
                  </a:schemeClr>
                </a:solidFill>
              </a:rPr>
              <a:t>:-</a:t>
            </a:r>
          </a:p>
          <a:p>
            <a:r>
              <a:rPr lang="en-US" sz="2800" dirty="0">
                <a:solidFill>
                  <a:schemeClr val="tx1">
                    <a:lumMod val="95000"/>
                    <a:lumOff val="5000"/>
                  </a:schemeClr>
                </a:solidFill>
              </a:rPr>
              <a:t>Clustered column chart showing average </a:t>
            </a:r>
            <a:r>
              <a:rPr lang="en-US" sz="2800" dirty="0"/>
              <a:t>charging</a:t>
            </a:r>
            <a:r>
              <a:rPr lang="en-US" sz="2800" b="1" dirty="0"/>
              <a:t> </a:t>
            </a:r>
            <a:r>
              <a:rPr lang="en-US" sz="2800" dirty="0">
                <a:solidFill>
                  <a:schemeClr val="tx1">
                    <a:lumMod val="95000"/>
                    <a:lumOff val="5000"/>
                  </a:schemeClr>
                </a:solidFill>
              </a:rPr>
              <a:t>costs in Spring, Summer, Autumn, and Winter across Kent, New Castle, and Sussex.</a:t>
            </a:r>
          </a:p>
          <a:p>
            <a:r>
              <a:rPr lang="en-US" sz="3200" i="1" u="sng" dirty="0">
                <a:solidFill>
                  <a:schemeClr val="tx1">
                    <a:lumMod val="95000"/>
                    <a:lumOff val="5000"/>
                  </a:schemeClr>
                </a:solidFill>
              </a:rPr>
              <a:t>Notable points:-</a:t>
            </a:r>
          </a:p>
          <a:p>
            <a:pPr marL="457200" indent="-457200">
              <a:buFont typeface="Arial" panose="020B0604020202020204" pitchFamily="34" charset="0"/>
              <a:buChar char="•"/>
            </a:pPr>
            <a:r>
              <a:rPr lang="en-US" sz="2800" i="1" dirty="0">
                <a:solidFill>
                  <a:schemeClr val="tx1">
                    <a:lumMod val="95000"/>
                    <a:lumOff val="5000"/>
                  </a:schemeClr>
                </a:solidFill>
              </a:rPr>
              <a:t>Highest</a:t>
            </a:r>
            <a:r>
              <a:rPr lang="en-US" sz="2800" dirty="0">
                <a:solidFill>
                  <a:schemeClr val="tx1">
                    <a:lumMod val="95000"/>
                    <a:lumOff val="5000"/>
                  </a:schemeClr>
                </a:solidFill>
              </a:rPr>
              <a:t> average cost in </a:t>
            </a:r>
            <a:r>
              <a:rPr lang="en-US" sz="2800" dirty="0">
                <a:solidFill>
                  <a:schemeClr val="tx1">
                    <a:lumMod val="95000"/>
                    <a:lumOff val="5000"/>
                  </a:schemeClr>
                </a:solidFill>
                <a:highlight>
                  <a:srgbClr val="00FF00"/>
                </a:highlight>
              </a:rPr>
              <a:t>Spring</a:t>
            </a:r>
            <a:r>
              <a:rPr lang="en-US" sz="2800" dirty="0">
                <a:solidFill>
                  <a:schemeClr val="tx1">
                    <a:lumMod val="95000"/>
                    <a:lumOff val="5000"/>
                  </a:schemeClr>
                </a:solidFill>
              </a:rPr>
              <a:t> for </a:t>
            </a:r>
            <a:r>
              <a:rPr lang="en-US" sz="2800" dirty="0">
                <a:solidFill>
                  <a:schemeClr val="tx1">
                    <a:lumMod val="95000"/>
                    <a:lumOff val="5000"/>
                  </a:schemeClr>
                </a:solidFill>
                <a:highlight>
                  <a:srgbClr val="00FF00"/>
                </a:highlight>
              </a:rPr>
              <a:t>New Castle</a:t>
            </a:r>
            <a:r>
              <a:rPr lang="en-US" sz="2800" dirty="0">
                <a:solidFill>
                  <a:schemeClr val="tx1">
                    <a:lumMod val="95000"/>
                    <a:lumOff val="5000"/>
                  </a:schemeClr>
                </a:solidFill>
              </a:rPr>
              <a:t>: </a:t>
            </a:r>
            <a:r>
              <a:rPr lang="en-US" sz="2800" dirty="0">
                <a:solidFill>
                  <a:schemeClr val="tx1">
                    <a:lumMod val="95000"/>
                    <a:lumOff val="5000"/>
                  </a:schemeClr>
                </a:solidFill>
                <a:highlight>
                  <a:srgbClr val="00FF00"/>
                </a:highlight>
              </a:rPr>
              <a:t>5.9K</a:t>
            </a:r>
          </a:p>
          <a:p>
            <a:pPr marL="457200" indent="-457200">
              <a:buFont typeface="Arial" panose="020B0604020202020204" pitchFamily="34" charset="0"/>
              <a:buChar char="•"/>
            </a:pPr>
            <a:r>
              <a:rPr lang="en-US" sz="2800" i="1" dirty="0">
                <a:solidFill>
                  <a:schemeClr val="tx1">
                    <a:lumMod val="95000"/>
                    <a:lumOff val="5000"/>
                  </a:schemeClr>
                </a:solidFill>
              </a:rPr>
              <a:t>Lowest</a:t>
            </a:r>
            <a:r>
              <a:rPr lang="en-US" sz="2800" dirty="0">
                <a:solidFill>
                  <a:schemeClr val="tx1">
                    <a:lumMod val="95000"/>
                    <a:lumOff val="5000"/>
                  </a:schemeClr>
                </a:solidFill>
              </a:rPr>
              <a:t> average cost in </a:t>
            </a:r>
            <a:r>
              <a:rPr lang="en-US" sz="2800" dirty="0">
                <a:solidFill>
                  <a:schemeClr val="tx1">
                    <a:lumMod val="95000"/>
                    <a:lumOff val="5000"/>
                  </a:schemeClr>
                </a:solidFill>
                <a:highlight>
                  <a:srgbClr val="00FF00"/>
                </a:highlight>
              </a:rPr>
              <a:t>Summer</a:t>
            </a:r>
            <a:r>
              <a:rPr lang="en-US" sz="2800" dirty="0">
                <a:solidFill>
                  <a:schemeClr val="tx1">
                    <a:lumMod val="95000"/>
                    <a:lumOff val="5000"/>
                  </a:schemeClr>
                </a:solidFill>
              </a:rPr>
              <a:t> for </a:t>
            </a:r>
            <a:r>
              <a:rPr lang="en-US" sz="2800" dirty="0">
                <a:solidFill>
                  <a:schemeClr val="tx1">
                    <a:lumMod val="95000"/>
                    <a:lumOff val="5000"/>
                  </a:schemeClr>
                </a:solidFill>
                <a:highlight>
                  <a:srgbClr val="00FF00"/>
                </a:highlight>
              </a:rPr>
              <a:t>Kent</a:t>
            </a:r>
            <a:r>
              <a:rPr lang="en-US" sz="2800" dirty="0">
                <a:solidFill>
                  <a:schemeClr val="tx1">
                    <a:lumMod val="95000"/>
                    <a:lumOff val="5000"/>
                  </a:schemeClr>
                </a:solidFill>
              </a:rPr>
              <a:t>: </a:t>
            </a:r>
            <a:r>
              <a:rPr lang="en-US" sz="2800" dirty="0">
                <a:solidFill>
                  <a:schemeClr val="tx1">
                    <a:lumMod val="95000"/>
                    <a:lumOff val="5000"/>
                  </a:schemeClr>
                </a:solidFill>
                <a:highlight>
                  <a:srgbClr val="00FF00"/>
                </a:highlight>
              </a:rPr>
              <a:t>0.6K</a:t>
            </a:r>
            <a:endParaRPr lang="en-IN" sz="2800" dirty="0">
              <a:solidFill>
                <a:schemeClr val="tx1">
                  <a:lumMod val="95000"/>
                  <a:lumOff val="5000"/>
                </a:schemeClr>
              </a:solidFill>
              <a:highlight>
                <a:srgbClr val="00FF00"/>
              </a:highlight>
            </a:endParaRPr>
          </a:p>
        </p:txBody>
      </p:sp>
      <p:sp>
        <p:nvSpPr>
          <p:cNvPr id="3" name="Rectangle 2">
            <a:extLst>
              <a:ext uri="{FF2B5EF4-FFF2-40B4-BE49-F238E27FC236}">
                <a16:creationId xmlns:a16="http://schemas.microsoft.com/office/drawing/2014/main" id="{749B5199-5109-4048-75B6-C9C12AB859F2}"/>
              </a:ext>
            </a:extLst>
          </p:cNvPr>
          <p:cNvSpPr/>
          <p:nvPr/>
        </p:nvSpPr>
        <p:spPr>
          <a:xfrm>
            <a:off x="7888006" y="1548589"/>
            <a:ext cx="6565245" cy="3016493"/>
          </a:xfrm>
          <a:prstGeom prst="rect">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937984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 1"/>
          <p:cNvSpPr/>
          <p:nvPr/>
        </p:nvSpPr>
        <p:spPr>
          <a:xfrm>
            <a:off x="6609145" y="2750600"/>
            <a:ext cx="7558268" cy="2083118"/>
          </a:xfrm>
          <a:prstGeom prst="rect">
            <a:avLst/>
          </a:prstGeom>
          <a:noFill/>
          <a:ln/>
        </p:spPr>
        <p:txBody>
          <a:bodyPr wrap="square" rtlCol="0" anchor="t"/>
          <a:lstStyle/>
          <a:p>
            <a:pPr marL="0" indent="0">
              <a:lnSpc>
                <a:spcPts val="5468"/>
              </a:lnSpc>
              <a:buNone/>
            </a:pPr>
            <a:endParaRPr lang="en-US" sz="1200" dirty="0">
              <a:solidFill>
                <a:schemeClr val="accent2">
                  <a:lumMod val="50000"/>
                </a:schemeClr>
              </a:solidFill>
            </a:endParaRPr>
          </a:p>
        </p:txBody>
      </p:sp>
      <p:sp>
        <p:nvSpPr>
          <p:cNvPr id="8" name="Text 3"/>
          <p:cNvSpPr/>
          <p:nvPr/>
        </p:nvSpPr>
        <p:spPr>
          <a:xfrm>
            <a:off x="11980425" y="7312939"/>
            <a:ext cx="1816775" cy="388858"/>
          </a:xfrm>
          <a:prstGeom prst="rect">
            <a:avLst/>
          </a:prstGeom>
          <a:noFill/>
          <a:ln/>
        </p:spPr>
        <p:txBody>
          <a:bodyPr wrap="none" rtlCol="0" anchor="t"/>
          <a:lstStyle/>
          <a:p>
            <a:pPr marL="0" indent="0" algn="l">
              <a:lnSpc>
                <a:spcPts val="3062"/>
              </a:lnSpc>
              <a:buNone/>
            </a:pPr>
            <a:endParaRPr lang="en-US" sz="2187" dirty="0">
              <a:solidFill>
                <a:schemeClr val="accent2">
                  <a:lumMod val="50000"/>
                </a:schemeClr>
              </a:solidFill>
            </a:endParaRPr>
          </a:p>
        </p:txBody>
      </p:sp>
      <p:sp>
        <p:nvSpPr>
          <p:cNvPr id="2" name="TextBox 1">
            <a:extLst>
              <a:ext uri="{FF2B5EF4-FFF2-40B4-BE49-F238E27FC236}">
                <a16:creationId xmlns:a16="http://schemas.microsoft.com/office/drawing/2014/main" id="{C12A3C76-10BA-0220-025F-36B554C9FC32}"/>
              </a:ext>
            </a:extLst>
          </p:cNvPr>
          <p:cNvSpPr txBox="1"/>
          <p:nvPr/>
        </p:nvSpPr>
        <p:spPr>
          <a:xfrm>
            <a:off x="242787" y="485213"/>
            <a:ext cx="2667681" cy="646331"/>
          </a:xfrm>
          <a:prstGeom prst="rect">
            <a:avLst/>
          </a:prstGeom>
          <a:noFill/>
        </p:spPr>
        <p:txBody>
          <a:bodyPr wrap="square" rtlCol="0">
            <a:spAutoFit/>
          </a:bodyPr>
          <a:lstStyle/>
          <a:p>
            <a:r>
              <a:rPr lang="en-US" sz="3600" b="1" dirty="0"/>
              <a:t>Key Insights</a:t>
            </a:r>
            <a:endParaRPr lang="en-IN" sz="3600" b="1" dirty="0"/>
          </a:p>
        </p:txBody>
      </p:sp>
      <p:sp>
        <p:nvSpPr>
          <p:cNvPr id="6" name="TextBox 5">
            <a:extLst>
              <a:ext uri="{FF2B5EF4-FFF2-40B4-BE49-F238E27FC236}">
                <a16:creationId xmlns:a16="http://schemas.microsoft.com/office/drawing/2014/main" id="{7E5230B0-584C-3FDF-64FA-FCEEA4623BC3}"/>
              </a:ext>
            </a:extLst>
          </p:cNvPr>
          <p:cNvSpPr txBox="1"/>
          <p:nvPr/>
        </p:nvSpPr>
        <p:spPr>
          <a:xfrm>
            <a:off x="242787" y="2042790"/>
            <a:ext cx="7931057" cy="4462760"/>
          </a:xfrm>
          <a:prstGeom prst="rect">
            <a:avLst/>
          </a:prstGeom>
          <a:noFill/>
        </p:spPr>
        <p:txBody>
          <a:bodyPr wrap="square" rtlCol="0">
            <a:spAutoFit/>
          </a:bodyPr>
          <a:lstStyle/>
          <a:p>
            <a:r>
              <a:rPr lang="en-US" sz="3200" i="1" u="sng" dirty="0">
                <a:solidFill>
                  <a:schemeClr val="tx1">
                    <a:lumMod val="95000"/>
                    <a:lumOff val="5000"/>
                  </a:schemeClr>
                </a:solidFill>
              </a:rPr>
              <a:t>Description</a:t>
            </a:r>
            <a:r>
              <a:rPr lang="en-US" sz="2800" dirty="0">
                <a:solidFill>
                  <a:schemeClr val="tx1">
                    <a:lumMod val="95000"/>
                    <a:lumOff val="5000"/>
                  </a:schemeClr>
                </a:solidFill>
              </a:rPr>
              <a:t>:-</a:t>
            </a:r>
          </a:p>
          <a:p>
            <a:endParaRPr lang="en-US" sz="2800" dirty="0">
              <a:solidFill>
                <a:schemeClr val="tx1">
                  <a:lumMod val="95000"/>
                  <a:lumOff val="5000"/>
                </a:schemeClr>
              </a:solidFill>
            </a:endParaRPr>
          </a:p>
          <a:p>
            <a:r>
              <a:rPr lang="en-US" sz="2800" dirty="0">
                <a:solidFill>
                  <a:schemeClr val="tx1">
                    <a:lumMod val="95000"/>
                    <a:lumOff val="5000"/>
                  </a:schemeClr>
                </a:solidFill>
              </a:rPr>
              <a:t> Summarize the key findings from the data analysis.</a:t>
            </a:r>
          </a:p>
          <a:p>
            <a:pPr marL="514350" indent="-514350">
              <a:buFont typeface="+mj-lt"/>
              <a:buAutoNum type="arabicPeriod"/>
            </a:pPr>
            <a:r>
              <a:rPr lang="en-US" sz="2800" dirty="0">
                <a:solidFill>
                  <a:schemeClr val="tx1">
                    <a:lumMod val="95000"/>
                    <a:lumOff val="5000"/>
                  </a:schemeClr>
                </a:solidFill>
                <a:highlight>
                  <a:srgbClr val="00FF00"/>
                </a:highlight>
              </a:rPr>
              <a:t>Wilmington</a:t>
            </a:r>
            <a:r>
              <a:rPr lang="en-US" sz="2800" dirty="0">
                <a:solidFill>
                  <a:schemeClr val="tx1">
                    <a:lumMod val="95000"/>
                    <a:lumOff val="5000"/>
                  </a:schemeClr>
                </a:solidFill>
              </a:rPr>
              <a:t> has the highest number of charging stations[ 183 ].</a:t>
            </a:r>
          </a:p>
          <a:p>
            <a:pPr marL="514350" indent="-514350">
              <a:buFont typeface="+mj-lt"/>
              <a:buAutoNum type="arabicPeriod"/>
            </a:pPr>
            <a:r>
              <a:rPr lang="en-US" sz="2800" dirty="0">
                <a:solidFill>
                  <a:schemeClr val="tx1">
                    <a:lumMod val="95000"/>
                    <a:lumOff val="5000"/>
                  </a:schemeClr>
                </a:solidFill>
                <a:highlight>
                  <a:srgbClr val="00FF00"/>
                </a:highlight>
              </a:rPr>
              <a:t>Tesla</a:t>
            </a:r>
            <a:r>
              <a:rPr lang="en-US" sz="2800" dirty="0">
                <a:solidFill>
                  <a:schemeClr val="tx1">
                    <a:lumMod val="95000"/>
                    <a:lumOff val="5000"/>
                  </a:schemeClr>
                </a:solidFill>
              </a:rPr>
              <a:t>[ 230 ]is the most common charging station brand.</a:t>
            </a:r>
          </a:p>
          <a:p>
            <a:pPr marL="514350" indent="-514350">
              <a:buFont typeface="+mj-lt"/>
              <a:buAutoNum type="arabicPeriod"/>
            </a:pPr>
            <a:r>
              <a:rPr lang="en-US" sz="2800" dirty="0"/>
              <a:t>Seasonal variations in the cost of charging stations show that </a:t>
            </a:r>
            <a:r>
              <a:rPr lang="en-US" sz="2800" dirty="0">
                <a:highlight>
                  <a:srgbClr val="00FF00"/>
                </a:highlight>
              </a:rPr>
              <a:t>Spring</a:t>
            </a:r>
            <a:r>
              <a:rPr lang="en-US" sz="2800" dirty="0"/>
              <a:t> is the most expensive season in </a:t>
            </a:r>
            <a:r>
              <a:rPr lang="en-US" sz="2800" dirty="0">
                <a:highlight>
                  <a:srgbClr val="00FF00"/>
                </a:highlight>
              </a:rPr>
              <a:t>New Castle</a:t>
            </a:r>
            <a:r>
              <a:rPr lang="en-US" sz="2800" dirty="0">
                <a:solidFill>
                  <a:schemeClr val="tx1">
                    <a:lumMod val="95000"/>
                    <a:lumOff val="5000"/>
                  </a:schemeClr>
                </a:solidFill>
              </a:rPr>
              <a:t>[ 5.9 k ].</a:t>
            </a:r>
            <a:endParaRPr lang="en-IN" sz="2800" dirty="0">
              <a:solidFill>
                <a:schemeClr val="tx1">
                  <a:lumMod val="95000"/>
                  <a:lumOff val="5000"/>
                </a:schemeClr>
              </a:solidFill>
            </a:endParaRPr>
          </a:p>
        </p:txBody>
      </p:sp>
    </p:spTree>
    <p:extLst>
      <p:ext uri="{BB962C8B-B14F-4D97-AF65-F5344CB8AC3E}">
        <p14:creationId xmlns:p14="http://schemas.microsoft.com/office/powerpoint/2010/main" val="39222612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2"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491</Words>
  <Application>Microsoft Office PowerPoint</Application>
  <PresentationFormat>Custom</PresentationFormat>
  <Paragraphs>82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Heebo</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Amit Ghosh</cp:lastModifiedBy>
  <cp:revision>9</cp:revision>
  <dcterms:created xsi:type="dcterms:W3CDTF">2024-06-12T08:16:22Z</dcterms:created>
  <dcterms:modified xsi:type="dcterms:W3CDTF">2024-07-09T11:53:33Z</dcterms:modified>
</cp:coreProperties>
</file>