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65" r:id="rId5"/>
    <p:sldId id="266" r:id="rId6"/>
    <p:sldId id="268" r:id="rId7"/>
    <p:sldId id="267" r:id="rId8"/>
    <p:sldId id="260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370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24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1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12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66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10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4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904286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Flipkart Mobile Sales Overview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15397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400" dirty="0">
                <a:solidFill>
                  <a:schemeClr val="bg1"/>
                </a:solidFill>
              </a:rPr>
              <a:t>Flipkart offers a variety of “Smartphones” for leading brands, so it's the first choice when buying mobile phones online. A SlideShare from Flipkart that summarizes learnings and trends to drive more mobile sales.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 3"/>
          <p:cNvSpPr/>
          <p:nvPr/>
        </p:nvSpPr>
        <p:spPr>
          <a:xfrm>
            <a:off x="833199" y="7291585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By Amit Ghosh</a:t>
            </a:r>
            <a:endParaRPr lang="en-US" sz="2624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00"/>
            <a:ext cx="14630400" cy="82296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4" name="Text 1"/>
          <p:cNvSpPr/>
          <p:nvPr/>
        </p:nvSpPr>
        <p:spPr>
          <a:xfrm>
            <a:off x="554592" y="487679"/>
            <a:ext cx="92794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Top 10 Brands Upon Customer Ratings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215692" y="3129584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393394" y="4413528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2393394" y="4857750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2393394" y="5301972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743932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44987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49872" y="350281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6F87BC-BE0A-5B31-8914-168642719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865" y="2543175"/>
            <a:ext cx="1047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8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683663"/>
            <a:ext cx="92794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Top 3 Brands Upon Customer Ratings</a:t>
            </a:r>
            <a:endParaRPr lang="en-US" sz="4374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Top Brands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50281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most popular (Top Three) mobile brands on Flipkart </a:t>
            </a:r>
            <a:endParaRPr lang="en-US" sz="175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393394" y="4413528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Apple Rating   </a:t>
            </a:r>
            <a:r>
              <a:rPr lang="en-US" sz="1750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=  4.6</a:t>
            </a: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2393394" y="4857750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Google</a:t>
            </a:r>
            <a:r>
              <a:rPr lang="en-US" sz="1750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sz="175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Pixel</a:t>
            </a:r>
            <a:r>
              <a:rPr lang="en-US" sz="1750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    = 4.55</a:t>
            </a: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2393394" y="5301972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IQOO</a:t>
            </a:r>
            <a:r>
              <a:rPr lang="en-US" sz="1750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                   = 4.4</a:t>
            </a: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Customer Ratings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743932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000" dirty="0">
                <a:solidFill>
                  <a:schemeClr val="bg1"/>
                </a:solidFill>
              </a:rPr>
              <a:t>Flipkart customers have issued some of the following feedback. Brands known for their impeccable product quality, performance, and user experiences such as IQOO, Vivo, or Apple also go through reviews.</a:t>
            </a:r>
          </a:p>
        </p:txBody>
      </p:sp>
      <p:sp>
        <p:nvSpPr>
          <p:cNvPr id="12" name="Text 9"/>
          <p:cNvSpPr/>
          <p:nvPr/>
        </p:nvSpPr>
        <p:spPr>
          <a:xfrm>
            <a:off x="944987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Insights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49872" y="3502819"/>
            <a:ext cx="3156347" cy="3288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000" dirty="0">
                <a:solidFill>
                  <a:schemeClr val="bg1"/>
                </a:solidFill>
              </a:rPr>
              <a:t>Here, we compared top brands of products with customer ratings to understand what a consumer wants and accordingly offer the same on Flipkart.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00"/>
            <a:ext cx="14630400" cy="82296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4" name="Text 1"/>
          <p:cNvSpPr/>
          <p:nvPr/>
        </p:nvSpPr>
        <p:spPr>
          <a:xfrm>
            <a:off x="554592" y="487679"/>
            <a:ext cx="92794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Top 10 Models Upon Customer Ratings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215692" y="3129584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393394" y="4413528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2393394" y="4857750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2393394" y="5301972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743932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44987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49872" y="350281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F177DE-1B56-17E1-9201-2953820F7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529" y="2654201"/>
            <a:ext cx="1047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01790" y="772358"/>
            <a:ext cx="92794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Top Models Upon Customer Ratings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301790" y="19383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Top Models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301791" y="2374345"/>
            <a:ext cx="3876670" cy="9063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most popular (Top Three) mobile brands on Flipkart </a:t>
            </a:r>
            <a:endParaRPr lang="en-US" sz="175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301791" y="3369469"/>
            <a:ext cx="4490128" cy="24036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1) Vivo(S2) &amp; Samsung(SM-B310EZDDINS)   =  5</a:t>
            </a:r>
          </a:p>
          <a:p>
            <a:pPr>
              <a:lnSpc>
                <a:spcPts val="2799"/>
              </a:lnSpc>
              <a:buSzPct val="100000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2) Vivo(Z1x)     = 4.75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2799"/>
              </a:lnSpc>
              <a:buSzPct val="100000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3) Apple(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iphone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xs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,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iphone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11 Pro max,</a:t>
            </a:r>
          </a:p>
          <a:p>
            <a:pPr>
              <a:lnSpc>
                <a:spcPts val="2799"/>
              </a:lnSpc>
              <a:buSzPct val="100000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                 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iphone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13,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iphone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pro),</a:t>
            </a:r>
          </a:p>
          <a:p>
            <a:pPr>
              <a:lnSpc>
                <a:spcPts val="2799"/>
              </a:lnSpc>
              <a:buSzPct val="100000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    Vivo(X60 Pro)                                      = 4.7</a:t>
            </a:r>
          </a:p>
          <a:p>
            <a:pPr>
              <a:lnSpc>
                <a:spcPts val="2799"/>
              </a:lnSpc>
              <a:buSzPct val="100000"/>
            </a:pPr>
            <a:r>
              <a:rPr lang="en-US" dirty="0">
                <a:solidFill>
                  <a:schemeClr val="bg2"/>
                </a:solidFill>
              </a:rPr>
              <a:t>4) Apple(</a:t>
            </a:r>
            <a:r>
              <a:rPr lang="en-US" dirty="0" err="1">
                <a:solidFill>
                  <a:schemeClr val="bg2"/>
                </a:solidFill>
              </a:rPr>
              <a:t>iphone</a:t>
            </a:r>
            <a:r>
              <a:rPr lang="en-US" dirty="0">
                <a:solidFill>
                  <a:schemeClr val="bg2"/>
                </a:solidFill>
              </a:rPr>
              <a:t> 13pro max)  =  4.68</a:t>
            </a:r>
            <a:endParaRPr lang="en-IN" dirty="0">
              <a:solidFill>
                <a:schemeClr val="bg2"/>
              </a:solidFill>
            </a:endParaRPr>
          </a:p>
          <a:p>
            <a:pPr>
              <a:lnSpc>
                <a:spcPts val="2799"/>
              </a:lnSpc>
              <a:buSzPct val="100000"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>
              <a:lnSpc>
                <a:spcPts val="2799"/>
              </a:lnSpc>
              <a:buSzPct val="100000"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301790" y="3923818"/>
            <a:ext cx="4490129" cy="4398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301790" y="4479403"/>
            <a:ext cx="4223912" cy="1177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5654722" y="19383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Customer Ratings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654722" y="2630478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000" dirty="0">
                <a:solidFill>
                  <a:schemeClr val="bg1"/>
                </a:solidFill>
              </a:rPr>
              <a:t>Over the years, customers Flipkart has given 5-star ratings to many brands and reviewed products from top-rated brands such as Vivo &amp; Apple for their superior product quality, performance, and user experience.</a:t>
            </a:r>
          </a:p>
        </p:txBody>
      </p:sp>
      <p:sp>
        <p:nvSpPr>
          <p:cNvPr id="12" name="Text 9"/>
          <p:cNvSpPr/>
          <p:nvPr/>
        </p:nvSpPr>
        <p:spPr>
          <a:xfrm>
            <a:off x="9449872" y="19383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Insights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49872" y="2593064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000" dirty="0">
                <a:solidFill>
                  <a:schemeClr val="bg1"/>
                </a:solidFill>
              </a:rPr>
              <a:t>Examining where top brands intersect with customer ratings, Flipkart can discern styles that resonate and serve up an assortment of product selections tailored to its ever-evolving audience.</a:t>
            </a:r>
          </a:p>
        </p:txBody>
      </p:sp>
    </p:spTree>
    <p:extLst>
      <p:ext uri="{BB962C8B-B14F-4D97-AF65-F5344CB8AC3E}">
        <p14:creationId xmlns:p14="http://schemas.microsoft.com/office/powerpoint/2010/main" val="382937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01790" y="772358"/>
            <a:ext cx="92794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Discounts Offered by Brands</a:t>
            </a:r>
            <a:endParaRPr lang="en-US" sz="4374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301790" y="19383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301791" y="2374345"/>
            <a:ext cx="3876670" cy="9063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301791" y="3369468"/>
            <a:ext cx="44901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301790" y="3923818"/>
            <a:ext cx="4490129" cy="4398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301790" y="4479403"/>
            <a:ext cx="4223912" cy="1177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743932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44987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49872" y="350281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865474-32E3-2301-4AFF-864706275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529" y="2741041"/>
            <a:ext cx="1047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4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282422"/>
            <a:ext cx="80875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Discounts Offered by Brands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59472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6" name="Text 3"/>
          <p:cNvSpPr/>
          <p:nvPr/>
        </p:nvSpPr>
        <p:spPr>
          <a:xfrm>
            <a:off x="2217420" y="2636401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2671048"/>
            <a:ext cx="31777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POCO Discounts (14.56%)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151465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dirty="0">
                <a:solidFill>
                  <a:schemeClr val="bg1"/>
                </a:solidFill>
              </a:rPr>
              <a:t>The most popular smartphone brand POCO often delivers large discounts on its smartphones being a value for money offering.</a:t>
            </a:r>
          </a:p>
        </p:txBody>
      </p:sp>
      <p:sp>
        <p:nvSpPr>
          <p:cNvPr id="9" name="Shape 6"/>
          <p:cNvSpPr/>
          <p:nvPr/>
        </p:nvSpPr>
        <p:spPr>
          <a:xfrm>
            <a:off x="7426285" y="259472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0" name="Text 7"/>
          <p:cNvSpPr/>
          <p:nvPr/>
        </p:nvSpPr>
        <p:spPr>
          <a:xfrm>
            <a:off x="7572375" y="2636401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2704028"/>
            <a:ext cx="3484158" cy="3142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Motorola Discounts (12.9%)</a:t>
            </a:r>
            <a:endParaRPr lang="en-US" sz="2187" dirty="0"/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151465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dirty="0">
                <a:solidFill>
                  <a:schemeClr val="bg1"/>
                </a:solidFill>
              </a:rPr>
              <a:t>Motorola uses its market power to run sweet discounts and bundle offers, especially for its mid-range or flagship smartphones</a:t>
            </a:r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4" name="Text 11"/>
          <p:cNvSpPr/>
          <p:nvPr/>
        </p:nvSpPr>
        <p:spPr>
          <a:xfrm>
            <a:off x="2184559" y="5010507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 rtl="0" eaLnBrk="1" latinLnBrk="0" hangingPunct="1">
              <a:lnSpc>
                <a:spcPts val="2734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B380FF"/>
                </a:solidFill>
                <a:latin typeface="Sora"/>
                <a:ea typeface="Sora"/>
                <a:cs typeface="Sora"/>
              </a:rPr>
              <a:t>IQOO</a:t>
            </a:r>
            <a:r>
              <a:rPr lang="en-US" sz="1800" kern="1200" dirty="0">
                <a:solidFill>
                  <a:srgbClr val="B380FF"/>
                </a:solidFill>
                <a:effectLst/>
                <a:latin typeface="Sora"/>
                <a:ea typeface="Sora"/>
                <a:cs typeface="Sora"/>
              </a:rPr>
              <a:t> Discounts (9%)</a:t>
            </a:r>
            <a:endParaRPr lang="en-IN" sz="2400" dirty="0">
              <a:effectLst/>
            </a:endParaRPr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dirty="0" err="1">
                <a:solidFill>
                  <a:schemeClr val="bg1"/>
                </a:solidFill>
              </a:rPr>
              <a:t>iQOO</a:t>
            </a:r>
            <a:r>
              <a:rPr lang="en-US" dirty="0">
                <a:solidFill>
                  <a:schemeClr val="bg1"/>
                </a:solidFill>
              </a:rPr>
              <a:t>, a new entrant in the Indian smartphone market is generally seen bringing flash sales and limited-time offers to increase its one of many range smartphones and set up grounds for itself.</a:t>
            </a:r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8" name="Text 15"/>
          <p:cNvSpPr/>
          <p:nvPr/>
        </p:nvSpPr>
        <p:spPr>
          <a:xfrm>
            <a:off x="7567612" y="5010507"/>
            <a:ext cx="21728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1800" kern="1200" dirty="0">
                <a:solidFill>
                  <a:srgbClr val="B380FF"/>
                </a:solidFill>
                <a:effectLst/>
                <a:latin typeface="Sora"/>
                <a:ea typeface="Sora"/>
                <a:cs typeface="Sora"/>
              </a:rPr>
              <a:t>OPPO Discounts (14.56%)</a:t>
            </a:r>
            <a:endParaRPr lang="en-IN" sz="2400" dirty="0">
              <a:effectLst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dirty="0">
                <a:solidFill>
                  <a:schemeClr val="bg1"/>
                </a:solidFill>
              </a:rPr>
              <a:t>Oppo offers competitive pricing and bundle deals to attract customers on Flipkart given its focus on camera-centric smartphones </a:t>
            </a:r>
          </a:p>
        </p:txBody>
      </p:sp>
    </p:spTree>
    <p:extLst>
      <p:ext uri="{BB962C8B-B14F-4D97-AF65-F5344CB8AC3E}">
        <p14:creationId xmlns:p14="http://schemas.microsoft.com/office/powerpoint/2010/main" val="126689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5" name="Text 1"/>
          <p:cNvSpPr/>
          <p:nvPr/>
        </p:nvSpPr>
        <p:spPr>
          <a:xfrm>
            <a:off x="769144" y="661749"/>
            <a:ext cx="9434512" cy="12818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47"/>
              </a:lnSpc>
              <a:buNone/>
            </a:pPr>
            <a:r>
              <a:rPr lang="en-US" sz="4038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Pricing Trends: Expensive vs. Budget Brands</a:t>
            </a:r>
            <a:endParaRPr lang="en-US" sz="4038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44" y="2251234"/>
            <a:ext cx="1025485" cy="1837849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102287" y="2456259"/>
            <a:ext cx="2563773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Flagship Segment</a:t>
            </a:r>
            <a:endParaRPr lang="en-US" sz="2019" dirty="0"/>
          </a:p>
        </p:txBody>
      </p:sp>
      <p:sp>
        <p:nvSpPr>
          <p:cNvPr id="8" name="Text 3"/>
          <p:cNvSpPr/>
          <p:nvPr/>
        </p:nvSpPr>
        <p:spPr>
          <a:xfrm>
            <a:off x="2102287" y="2899648"/>
            <a:ext cx="8101370" cy="984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Premium brands like Apple, Samsung, and Google  Pixel are known for higher prices for their flagship models, catering to customers seeking the latest cutting-edge technology and features.</a:t>
            </a:r>
            <a:endParaRPr lang="en-US" sz="1615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44" y="4089083"/>
            <a:ext cx="1025485" cy="16408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102287" y="4294108"/>
            <a:ext cx="2701885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Mid-Range Segment</a:t>
            </a:r>
            <a:endParaRPr lang="en-US" sz="2019" dirty="0"/>
          </a:p>
        </p:txBody>
      </p:sp>
      <p:sp>
        <p:nvSpPr>
          <p:cNvPr id="11" name="Text 5"/>
          <p:cNvSpPr/>
          <p:nvPr/>
        </p:nvSpPr>
        <p:spPr>
          <a:xfrm>
            <a:off x="2102287" y="4737497"/>
            <a:ext cx="8101370" cy="656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Brands like IQOO, POCO, and Lenovo have managed to maintain a strong presence in the mid-range segment, offering a compelling balance of performance and affordability.</a:t>
            </a:r>
            <a:endParaRPr lang="en-US" sz="1615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144" y="5729883"/>
            <a:ext cx="1025485" cy="1837849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102287" y="5934908"/>
            <a:ext cx="2563773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Budget Segment</a:t>
            </a:r>
            <a:endParaRPr lang="en-US" sz="2019" dirty="0"/>
          </a:p>
        </p:txBody>
      </p:sp>
      <p:sp>
        <p:nvSpPr>
          <p:cNvPr id="14" name="Text 7"/>
          <p:cNvSpPr/>
          <p:nvPr/>
        </p:nvSpPr>
        <p:spPr>
          <a:xfrm>
            <a:off x="2102287" y="6378297"/>
            <a:ext cx="8101370" cy="984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Brands like </a:t>
            </a:r>
            <a:r>
              <a:rPr lang="en-US" sz="1615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Infinix</a:t>
            </a:r>
            <a:r>
              <a:rPr lang="en-US" sz="161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have found success in the budget-friendly segment, providing value-for-money smartphones that target cost-conscious customers.</a:t>
            </a:r>
            <a:endParaRPr lang="en-US" sz="1615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ADDD64-1E14-EFE8-695E-866D78C0D138}"/>
              </a:ext>
            </a:extLst>
          </p:cNvPr>
          <p:cNvSpPr txBox="1"/>
          <p:nvPr/>
        </p:nvSpPr>
        <p:spPr>
          <a:xfrm>
            <a:off x="10671858" y="765922"/>
            <a:ext cx="372704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chemeClr val="bg2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High Range Brands: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OPPO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HTC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Google Pixel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Nokia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SAMSUNG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Motorola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Xiaomi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Vivo</a:t>
            </a:r>
          </a:p>
          <a:p>
            <a:r>
              <a:rPr lang="en-US" sz="1800" b="1" u="sng" dirty="0">
                <a:solidFill>
                  <a:schemeClr val="bg2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Mid Range Brands: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IQOO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Realme</a:t>
            </a:r>
            <a:endParaRPr lang="en-US" sz="1800" dirty="0">
              <a:solidFill>
                <a:srgbClr val="B380FF"/>
              </a:solidFill>
              <a:latin typeface="Sora" pitchFamily="34" charset="0"/>
              <a:ea typeface="Sora" pitchFamily="34" charset="-122"/>
              <a:cs typeface="Sora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GIONEE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Lenovo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POCO</a:t>
            </a:r>
          </a:p>
          <a:p>
            <a:endParaRPr lang="en-US" sz="1800" dirty="0">
              <a:solidFill>
                <a:srgbClr val="B380FF"/>
              </a:solidFill>
              <a:latin typeface="Sora" pitchFamily="34" charset="0"/>
              <a:ea typeface="Sora" pitchFamily="34" charset="-122"/>
              <a:cs typeface="Sora" pitchFamily="34" charset="-120"/>
            </a:endParaRPr>
          </a:p>
          <a:p>
            <a:r>
              <a:rPr lang="en-US" sz="1800" b="1" u="sng" dirty="0">
                <a:solidFill>
                  <a:schemeClr val="bg2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Low Range Brands: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Infinix</a:t>
            </a: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</a:p>
          <a:p>
            <a:endParaRPr lang="en-US" dirty="0">
              <a:solidFill>
                <a:srgbClr val="B380FF"/>
              </a:solidFill>
              <a:latin typeface="Sora" pitchFamily="34" charset="0"/>
              <a:ea typeface="Sora" pitchFamily="34" charset="-122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94880"/>
            <a:ext cx="87424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260283" y="3174444"/>
            <a:ext cx="21903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Top Brands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902637" y="3174444"/>
            <a:ext cx="21865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Customer Ratings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41181" y="3174444"/>
            <a:ext cx="21865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Discounts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179725" y="3174444"/>
            <a:ext cx="21903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Pricing Trends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37993" y="3670697"/>
            <a:ext cx="10554414" cy="992505"/>
          </a:xfrm>
          <a:prstGeom prst="rect">
            <a:avLst/>
          </a:prstGeom>
          <a:solidFill>
            <a:srgbClr val="1A1A21"/>
          </a:solidFill>
          <a:ln/>
        </p:spPr>
      </p:sp>
      <p:sp>
        <p:nvSpPr>
          <p:cNvPr id="10" name="Text 7"/>
          <p:cNvSpPr/>
          <p:nvPr/>
        </p:nvSpPr>
        <p:spPr>
          <a:xfrm>
            <a:off x="2260283" y="3811548"/>
            <a:ext cx="21903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2"/>
                </a:solidFill>
              </a:rPr>
              <a:t>Apple</a:t>
            </a:r>
          </a:p>
        </p:txBody>
      </p:sp>
      <p:sp>
        <p:nvSpPr>
          <p:cNvPr id="11" name="Text 8"/>
          <p:cNvSpPr/>
          <p:nvPr/>
        </p:nvSpPr>
        <p:spPr>
          <a:xfrm>
            <a:off x="4902637" y="3811548"/>
            <a:ext cx="21865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Vivo, Samsung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541181" y="3811548"/>
            <a:ext cx="21865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2"/>
                </a:solidFill>
              </a:rPr>
              <a:t>POCO</a:t>
            </a:r>
          </a:p>
        </p:txBody>
      </p:sp>
      <p:sp>
        <p:nvSpPr>
          <p:cNvPr id="13" name="Text 10"/>
          <p:cNvSpPr/>
          <p:nvPr/>
        </p:nvSpPr>
        <p:spPr>
          <a:xfrm>
            <a:off x="10179725" y="3811548"/>
            <a:ext cx="21903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Flagship, Mid-Range, Budget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2037993" y="4913114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Flipkart's mobile sales landscape is characterized by a diverse range of top brands, customer preferences, and pricing. By understanding these key insights, Flipkart can optimize its offerings, and evolving consumer needs, and maintain its position as a leading e-commerce platform for mobile device sales.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625</Words>
  <Application>Microsoft Office PowerPoint</Application>
  <PresentationFormat>Custom</PresentationFormat>
  <Paragraphs>89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Noto Sans TC</vt:lpstr>
      <vt:lpstr>Sora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Amit Ghosh</cp:lastModifiedBy>
  <cp:revision>4</cp:revision>
  <dcterms:created xsi:type="dcterms:W3CDTF">2024-05-28T07:22:55Z</dcterms:created>
  <dcterms:modified xsi:type="dcterms:W3CDTF">2024-08-20T09:32:32Z</dcterms:modified>
</cp:coreProperties>
</file>