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65" r:id="rId5"/>
    <p:sldId id="266" r:id="rId6"/>
    <p:sldId id="268" r:id="rId7"/>
    <p:sldId id="267" r:id="rId8"/>
    <p:sldId id="260"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sorterViewPr>
    <p:cViewPr>
      <p:scale>
        <a:sx n="100" d="100"/>
        <a:sy n="100" d="100"/>
      </p:scale>
      <p:origin x="0" y="-127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24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00101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2481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92866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610410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0234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04286"/>
            <a:ext cx="7477601" cy="1916430"/>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Flipkart Mobile Sales Overview</a:t>
            </a:r>
            <a:endParaRPr lang="en-US" sz="6036" dirty="0"/>
          </a:p>
        </p:txBody>
      </p:sp>
      <p:sp>
        <p:nvSpPr>
          <p:cNvPr id="6" name="Text 2"/>
          <p:cNvSpPr/>
          <p:nvPr/>
        </p:nvSpPr>
        <p:spPr>
          <a:xfrm>
            <a:off x="833199" y="4153972"/>
            <a:ext cx="7477601" cy="1421606"/>
          </a:xfrm>
          <a:prstGeom prst="rect">
            <a:avLst/>
          </a:prstGeom>
          <a:noFill/>
          <a:ln/>
        </p:spPr>
        <p:txBody>
          <a:bodyPr wrap="square" rtlCol="0" anchor="t"/>
          <a:lstStyle/>
          <a:p>
            <a:r>
              <a:rPr lang="en-US" sz="2400" dirty="0">
                <a:solidFill>
                  <a:schemeClr val="bg1"/>
                </a:solidFill>
              </a:rPr>
              <a:t>Flipkart offers a variety of “Smartphones” for leading brands, so it's the first choice when buying mobile phones online. A SlideShare from Flipkart that summarizes learnings and trends to drive more mobile sales.</a:t>
            </a:r>
          </a:p>
          <a:p>
            <a:endParaRPr lang="en-US" sz="2400" b="1" dirty="0">
              <a:solidFill>
                <a:schemeClr val="bg1"/>
              </a:solidFill>
            </a:endParaRPr>
          </a:p>
        </p:txBody>
      </p:sp>
      <p:sp>
        <p:nvSpPr>
          <p:cNvPr id="7" name="Text 3"/>
          <p:cNvSpPr/>
          <p:nvPr/>
        </p:nvSpPr>
        <p:spPr>
          <a:xfrm>
            <a:off x="833199" y="7291585"/>
            <a:ext cx="3332917" cy="416481"/>
          </a:xfrm>
          <a:prstGeom prst="rect">
            <a:avLst/>
          </a:prstGeom>
          <a:noFill/>
          <a:ln/>
        </p:spPr>
        <p:txBody>
          <a:bodyPr wrap="none" rtlCol="0" anchor="t"/>
          <a:lstStyle/>
          <a:p>
            <a:pPr marL="0" indent="0">
              <a:lnSpc>
                <a:spcPts val="3281"/>
              </a:lnSpc>
              <a:buNone/>
            </a:pPr>
            <a:r>
              <a:rPr lang="en-US" sz="2624" b="1" dirty="0">
                <a:solidFill>
                  <a:srgbClr val="B380FF"/>
                </a:solidFill>
                <a:latin typeface="Sora" pitchFamily="34" charset="0"/>
                <a:ea typeface="Sora" pitchFamily="34" charset="-122"/>
                <a:cs typeface="Sora" pitchFamily="34" charset="-120"/>
              </a:rPr>
              <a:t>By Amit Ghosh</a:t>
            </a:r>
            <a:endParaRPr lang="en-US" sz="262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a:blipFill>
            <a:blip r:embed="rId4"/>
            <a:tile tx="0" ty="0" sx="100000" sy="100000" flip="none" algn="tl"/>
          </a:blipFill>
        </p:spPr>
      </p:pic>
      <p:sp>
        <p:nvSpPr>
          <p:cNvPr id="4" name="Text 1"/>
          <p:cNvSpPr/>
          <p:nvPr/>
        </p:nvSpPr>
        <p:spPr>
          <a:xfrm>
            <a:off x="554592" y="487679"/>
            <a:ext cx="9279493"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Top 10 Brands Upon Customer Ratings</a:t>
            </a:r>
            <a:endParaRPr lang="en-US" sz="4374" dirty="0"/>
          </a:p>
        </p:txBody>
      </p:sp>
      <p:sp>
        <p:nvSpPr>
          <p:cNvPr id="5" name="Text 2"/>
          <p:cNvSpPr/>
          <p:nvPr/>
        </p:nvSpPr>
        <p:spPr>
          <a:xfrm>
            <a:off x="2037993"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215692" y="3129584"/>
            <a:ext cx="3156347" cy="710803"/>
          </a:xfrm>
          <a:prstGeom prst="rect">
            <a:avLst/>
          </a:prstGeom>
          <a:noFill/>
          <a:ln/>
        </p:spPr>
        <p:txBody>
          <a:bodyPr wrap="square" rtlCol="0" anchor="t"/>
          <a:lstStyle/>
          <a:p>
            <a:pPr marL="0" indent="0">
              <a:lnSpc>
                <a:spcPts val="2799"/>
              </a:lnSpc>
              <a:buNone/>
            </a:pPr>
            <a:endParaRPr lang="en-US" sz="1750" i="1" dirty="0">
              <a:solidFill>
                <a:schemeClr val="accent4">
                  <a:lumMod val="20000"/>
                  <a:lumOff val="80000"/>
                </a:schemeClr>
              </a:solidFill>
            </a:endParaRPr>
          </a:p>
        </p:txBody>
      </p:sp>
      <p:sp>
        <p:nvSpPr>
          <p:cNvPr id="7" name="Text 4"/>
          <p:cNvSpPr/>
          <p:nvPr/>
        </p:nvSpPr>
        <p:spPr>
          <a:xfrm>
            <a:off x="2393394" y="4413528"/>
            <a:ext cx="2800945"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solidFill>
                <a:schemeClr val="accent4">
                  <a:lumMod val="20000"/>
                  <a:lumOff val="80000"/>
                </a:schemeClr>
              </a:solidFill>
            </a:endParaRPr>
          </a:p>
        </p:txBody>
      </p:sp>
      <p:sp>
        <p:nvSpPr>
          <p:cNvPr id="8" name="Text 5"/>
          <p:cNvSpPr/>
          <p:nvPr/>
        </p:nvSpPr>
        <p:spPr>
          <a:xfrm>
            <a:off x="2393394" y="4857750"/>
            <a:ext cx="2800945"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solidFill>
                <a:schemeClr val="accent4">
                  <a:lumMod val="20000"/>
                  <a:lumOff val="80000"/>
                </a:schemeClr>
              </a:solidFill>
            </a:endParaRPr>
          </a:p>
        </p:txBody>
      </p:sp>
      <p:sp>
        <p:nvSpPr>
          <p:cNvPr id="9" name="Text 6"/>
          <p:cNvSpPr/>
          <p:nvPr/>
        </p:nvSpPr>
        <p:spPr>
          <a:xfrm>
            <a:off x="2393394" y="5301972"/>
            <a:ext cx="2800945" cy="355402"/>
          </a:xfrm>
          <a:prstGeom prst="rect">
            <a:avLst/>
          </a:prstGeom>
          <a:noFill/>
          <a:ln/>
        </p:spPr>
        <p:txBody>
          <a:bodyPr wrap="none" rtlCol="0" anchor="t"/>
          <a:lstStyle/>
          <a:p>
            <a:pPr marL="342900" indent="-342900" algn="l">
              <a:lnSpc>
                <a:spcPts val="2799"/>
              </a:lnSpc>
              <a:buSzPct val="100000"/>
              <a:buFont typeface="+mj-lt"/>
              <a:buAutoNum type="arabicPeriod" startAt="3"/>
            </a:pPr>
            <a:endParaRPr lang="en-US" sz="1750" dirty="0">
              <a:solidFill>
                <a:schemeClr val="accent4">
                  <a:lumMod val="20000"/>
                  <a:lumOff val="80000"/>
                </a:schemeClr>
              </a:solidFill>
            </a:endParaRPr>
          </a:p>
        </p:txBody>
      </p:sp>
      <p:sp>
        <p:nvSpPr>
          <p:cNvPr id="10" name="Text 7"/>
          <p:cNvSpPr/>
          <p:nvPr/>
        </p:nvSpPr>
        <p:spPr>
          <a:xfrm>
            <a:off x="574393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743932" y="3502819"/>
            <a:ext cx="3156347" cy="2843213"/>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44987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449872" y="3502819"/>
            <a:ext cx="3156347" cy="2487811"/>
          </a:xfrm>
          <a:prstGeom prst="rect">
            <a:avLst/>
          </a:prstGeom>
          <a:noFill/>
          <a:ln/>
        </p:spPr>
        <p:txBody>
          <a:bodyPr wrap="square" rtlCol="0" anchor="t"/>
          <a:lstStyle/>
          <a:p>
            <a:pPr marL="0" indent="0">
              <a:lnSpc>
                <a:spcPts val="2799"/>
              </a:lnSpc>
              <a:buNone/>
            </a:pPr>
            <a:endParaRPr lang="en-US" sz="1750" dirty="0"/>
          </a:p>
        </p:txBody>
      </p:sp>
      <p:pic>
        <p:nvPicPr>
          <p:cNvPr id="17" name="Picture 16">
            <a:extLst>
              <a:ext uri="{FF2B5EF4-FFF2-40B4-BE49-F238E27FC236}">
                <a16:creationId xmlns:a16="http://schemas.microsoft.com/office/drawing/2014/main" id="{AB6F87BC-BE0A-5B31-8914-168642719761}"/>
              </a:ext>
            </a:extLst>
          </p:cNvPr>
          <p:cNvPicPr>
            <a:picLocks noChangeAspect="1"/>
          </p:cNvPicPr>
          <p:nvPr/>
        </p:nvPicPr>
        <p:blipFill>
          <a:blip r:embed="rId5"/>
          <a:stretch>
            <a:fillRect/>
          </a:stretch>
        </p:blipFill>
        <p:spPr>
          <a:xfrm>
            <a:off x="3793865" y="2543175"/>
            <a:ext cx="10477500" cy="4762500"/>
          </a:xfrm>
          <a:prstGeom prst="rect">
            <a:avLst/>
          </a:prstGeom>
        </p:spPr>
      </p:pic>
    </p:spTree>
    <p:extLst>
      <p:ext uri="{BB962C8B-B14F-4D97-AF65-F5344CB8AC3E}">
        <p14:creationId xmlns:p14="http://schemas.microsoft.com/office/powerpoint/2010/main" val="278928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heel(1)">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683663"/>
            <a:ext cx="9279493" cy="694373"/>
          </a:xfrm>
          <a:prstGeom prst="rect">
            <a:avLst/>
          </a:prstGeom>
          <a:noFill/>
          <a:ln/>
        </p:spPr>
        <p:txBody>
          <a:bodyPr wrap="none" rtlCol="0" anchor="t"/>
          <a:lstStyle/>
          <a:p>
            <a:pPr>
              <a:lnSpc>
                <a:spcPts val="5468"/>
              </a:lnSpc>
            </a:pPr>
            <a:r>
              <a:rPr lang="en-US" sz="4374" dirty="0">
                <a:solidFill>
                  <a:srgbClr val="B380FF"/>
                </a:solidFill>
                <a:latin typeface="Sora" pitchFamily="34" charset="0"/>
                <a:ea typeface="Sora" pitchFamily="34" charset="-122"/>
                <a:cs typeface="Sora" pitchFamily="34" charset="-120"/>
              </a:rPr>
              <a:t>Top 3 Brands Upon Customer Ratings</a:t>
            </a:r>
            <a:endParaRPr lang="en-US" sz="4374" dirty="0"/>
          </a:p>
          <a:p>
            <a:pPr marL="0" indent="0">
              <a:lnSpc>
                <a:spcPts val="5468"/>
              </a:lnSpc>
              <a:buNone/>
            </a:pPr>
            <a:endParaRPr lang="en-US" sz="4374" dirty="0"/>
          </a:p>
        </p:txBody>
      </p:sp>
      <p:sp>
        <p:nvSpPr>
          <p:cNvPr id="5" name="Text 2"/>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Top Brands</a:t>
            </a:r>
            <a:endParaRPr lang="en-US" sz="2187" dirty="0"/>
          </a:p>
        </p:txBody>
      </p:sp>
      <p:sp>
        <p:nvSpPr>
          <p:cNvPr id="6" name="Text 3"/>
          <p:cNvSpPr/>
          <p:nvPr/>
        </p:nvSpPr>
        <p:spPr>
          <a:xfrm>
            <a:off x="2037993" y="3502819"/>
            <a:ext cx="3156347" cy="710803"/>
          </a:xfrm>
          <a:prstGeom prst="rect">
            <a:avLst/>
          </a:prstGeom>
          <a:noFill/>
          <a:ln/>
        </p:spPr>
        <p:txBody>
          <a:bodyPr wrap="square" rtlCol="0" anchor="t"/>
          <a:lstStyle/>
          <a:p>
            <a:pPr marL="0" indent="0">
              <a:lnSpc>
                <a:spcPts val="2799"/>
              </a:lnSpc>
              <a:buNone/>
            </a:pPr>
            <a:r>
              <a:rPr lang="en-US" sz="1750" i="1" dirty="0">
                <a:solidFill>
                  <a:schemeClr val="accent4">
                    <a:lumMod val="20000"/>
                    <a:lumOff val="80000"/>
                  </a:schemeClr>
                </a:solidFill>
                <a:latin typeface="Noto Sans TC" pitchFamily="34" charset="0"/>
                <a:ea typeface="Noto Sans TC" pitchFamily="34" charset="-122"/>
                <a:cs typeface="Noto Sans TC" pitchFamily="34" charset="-120"/>
              </a:rPr>
              <a:t>The most popular (Top Three) mobile brands on Flipkart </a:t>
            </a:r>
            <a:endParaRPr lang="en-US" sz="1750" i="1" dirty="0">
              <a:solidFill>
                <a:schemeClr val="accent4">
                  <a:lumMod val="20000"/>
                  <a:lumOff val="80000"/>
                </a:schemeClr>
              </a:solidFill>
            </a:endParaRPr>
          </a:p>
        </p:txBody>
      </p:sp>
      <p:sp>
        <p:nvSpPr>
          <p:cNvPr id="7" name="Text 4"/>
          <p:cNvSpPr/>
          <p:nvPr/>
        </p:nvSpPr>
        <p:spPr>
          <a:xfrm>
            <a:off x="2393394" y="4413528"/>
            <a:ext cx="2800945"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b="1" dirty="0">
                <a:solidFill>
                  <a:schemeClr val="accent4">
                    <a:lumMod val="20000"/>
                    <a:lumOff val="80000"/>
                  </a:schemeClr>
                </a:solidFill>
                <a:latin typeface="Noto Sans TC" pitchFamily="34" charset="0"/>
                <a:ea typeface="Noto Sans TC" pitchFamily="34" charset="-122"/>
                <a:cs typeface="Noto Sans TC" pitchFamily="34" charset="-120"/>
              </a:rPr>
              <a:t> Apple Rating   </a:t>
            </a:r>
            <a:r>
              <a:rPr lang="en-US" sz="1750" dirty="0">
                <a:solidFill>
                  <a:schemeClr val="accent4">
                    <a:lumMod val="20000"/>
                    <a:lumOff val="80000"/>
                  </a:schemeClr>
                </a:solidFill>
                <a:latin typeface="Noto Sans TC" pitchFamily="34" charset="0"/>
                <a:ea typeface="Noto Sans TC" pitchFamily="34" charset="-122"/>
                <a:cs typeface="Noto Sans TC" pitchFamily="34" charset="-120"/>
              </a:rPr>
              <a:t>=  4.6</a:t>
            </a:r>
            <a:endParaRPr lang="en-US" sz="1750" dirty="0">
              <a:solidFill>
                <a:schemeClr val="accent4">
                  <a:lumMod val="20000"/>
                  <a:lumOff val="80000"/>
                </a:schemeClr>
              </a:solidFill>
            </a:endParaRPr>
          </a:p>
        </p:txBody>
      </p:sp>
      <p:sp>
        <p:nvSpPr>
          <p:cNvPr id="8" name="Text 5"/>
          <p:cNvSpPr/>
          <p:nvPr/>
        </p:nvSpPr>
        <p:spPr>
          <a:xfrm>
            <a:off x="2393394" y="4857750"/>
            <a:ext cx="2800945"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b="1" dirty="0">
                <a:solidFill>
                  <a:schemeClr val="accent4">
                    <a:lumMod val="20000"/>
                    <a:lumOff val="80000"/>
                  </a:schemeClr>
                </a:solidFill>
                <a:latin typeface="Noto Sans TC" pitchFamily="34" charset="0"/>
                <a:ea typeface="Noto Sans TC" pitchFamily="34" charset="-122"/>
                <a:cs typeface="Noto Sans TC" pitchFamily="34" charset="-120"/>
              </a:rPr>
              <a:t>Google</a:t>
            </a:r>
            <a:r>
              <a:rPr lang="en-US" sz="1750" dirty="0">
                <a:solidFill>
                  <a:schemeClr val="accent4">
                    <a:lumMod val="20000"/>
                    <a:lumOff val="80000"/>
                  </a:schemeClr>
                </a:solidFill>
                <a:latin typeface="Noto Sans TC" pitchFamily="34" charset="0"/>
                <a:ea typeface="Noto Sans TC" pitchFamily="34" charset="-122"/>
                <a:cs typeface="Noto Sans TC" pitchFamily="34" charset="-120"/>
              </a:rPr>
              <a:t> </a:t>
            </a:r>
            <a:r>
              <a:rPr lang="en-US" sz="1750" b="1" dirty="0">
                <a:solidFill>
                  <a:schemeClr val="accent4">
                    <a:lumMod val="20000"/>
                    <a:lumOff val="80000"/>
                  </a:schemeClr>
                </a:solidFill>
                <a:latin typeface="Noto Sans TC" pitchFamily="34" charset="0"/>
                <a:ea typeface="Noto Sans TC" pitchFamily="34" charset="-122"/>
                <a:cs typeface="Noto Sans TC" pitchFamily="34" charset="-120"/>
              </a:rPr>
              <a:t>Pixel</a:t>
            </a:r>
            <a:r>
              <a:rPr lang="en-US" sz="1750" dirty="0">
                <a:solidFill>
                  <a:schemeClr val="accent4">
                    <a:lumMod val="20000"/>
                    <a:lumOff val="80000"/>
                  </a:schemeClr>
                </a:solidFill>
                <a:latin typeface="Noto Sans TC" pitchFamily="34" charset="0"/>
                <a:ea typeface="Noto Sans TC" pitchFamily="34" charset="-122"/>
                <a:cs typeface="Noto Sans TC" pitchFamily="34" charset="-120"/>
              </a:rPr>
              <a:t>     = 4.55</a:t>
            </a:r>
            <a:endParaRPr lang="en-US" sz="1750" dirty="0">
              <a:solidFill>
                <a:schemeClr val="accent4">
                  <a:lumMod val="20000"/>
                  <a:lumOff val="80000"/>
                </a:schemeClr>
              </a:solidFill>
            </a:endParaRPr>
          </a:p>
        </p:txBody>
      </p:sp>
      <p:sp>
        <p:nvSpPr>
          <p:cNvPr id="9" name="Text 6"/>
          <p:cNvSpPr/>
          <p:nvPr/>
        </p:nvSpPr>
        <p:spPr>
          <a:xfrm>
            <a:off x="2393394" y="5301972"/>
            <a:ext cx="2800945"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b="1" dirty="0">
                <a:solidFill>
                  <a:schemeClr val="accent4">
                    <a:lumMod val="20000"/>
                    <a:lumOff val="80000"/>
                  </a:schemeClr>
                </a:solidFill>
                <a:latin typeface="Noto Sans TC" pitchFamily="34" charset="0"/>
                <a:ea typeface="Noto Sans TC" pitchFamily="34" charset="-122"/>
                <a:cs typeface="Noto Sans TC" pitchFamily="34" charset="-120"/>
              </a:rPr>
              <a:t>IQOO</a:t>
            </a:r>
            <a:r>
              <a:rPr lang="en-US" sz="1750" dirty="0">
                <a:solidFill>
                  <a:schemeClr val="accent4">
                    <a:lumMod val="20000"/>
                    <a:lumOff val="80000"/>
                  </a:schemeClr>
                </a:solidFill>
                <a:latin typeface="Noto Sans TC" pitchFamily="34" charset="0"/>
                <a:ea typeface="Noto Sans TC" pitchFamily="34" charset="-122"/>
                <a:cs typeface="Noto Sans TC" pitchFamily="34" charset="-120"/>
              </a:rPr>
              <a:t>                    = 4.4</a:t>
            </a:r>
            <a:endParaRPr lang="en-US" sz="1750" dirty="0">
              <a:solidFill>
                <a:schemeClr val="accent4">
                  <a:lumMod val="20000"/>
                  <a:lumOff val="80000"/>
                </a:schemeClr>
              </a:solidFill>
            </a:endParaRPr>
          </a:p>
        </p:txBody>
      </p:sp>
      <p:sp>
        <p:nvSpPr>
          <p:cNvPr id="10" name="Text 7"/>
          <p:cNvSpPr/>
          <p:nvPr/>
        </p:nvSpPr>
        <p:spPr>
          <a:xfrm>
            <a:off x="5743932" y="293346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Customer Ratings</a:t>
            </a:r>
            <a:endParaRPr lang="en-US" sz="2187" dirty="0"/>
          </a:p>
        </p:txBody>
      </p:sp>
      <p:sp>
        <p:nvSpPr>
          <p:cNvPr id="11" name="Text 8"/>
          <p:cNvSpPr/>
          <p:nvPr/>
        </p:nvSpPr>
        <p:spPr>
          <a:xfrm>
            <a:off x="5743932" y="3502819"/>
            <a:ext cx="3156347" cy="2843213"/>
          </a:xfrm>
          <a:prstGeom prst="rect">
            <a:avLst/>
          </a:prstGeom>
          <a:noFill/>
          <a:ln/>
        </p:spPr>
        <p:txBody>
          <a:bodyPr wrap="square" rtlCol="0" anchor="t"/>
          <a:lstStyle/>
          <a:p>
            <a:r>
              <a:rPr lang="en-US" sz="2000" dirty="0">
                <a:solidFill>
                  <a:schemeClr val="bg1"/>
                </a:solidFill>
              </a:rPr>
              <a:t>Flipkart customers have issued some of the following feedback. Brands known for their impeccable product quality, performance, and user experiences such as IQOO, Vivo, or Apple also go through reviews.</a:t>
            </a:r>
          </a:p>
        </p:txBody>
      </p:sp>
      <p:sp>
        <p:nvSpPr>
          <p:cNvPr id="12" name="Text 9"/>
          <p:cNvSpPr/>
          <p:nvPr/>
        </p:nvSpPr>
        <p:spPr>
          <a:xfrm>
            <a:off x="9449872" y="293346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Insights</a:t>
            </a:r>
            <a:endParaRPr lang="en-US" sz="2187" dirty="0"/>
          </a:p>
        </p:txBody>
      </p:sp>
      <p:sp>
        <p:nvSpPr>
          <p:cNvPr id="13" name="Text 10"/>
          <p:cNvSpPr/>
          <p:nvPr/>
        </p:nvSpPr>
        <p:spPr>
          <a:xfrm>
            <a:off x="9449872" y="3502819"/>
            <a:ext cx="3156347" cy="3288274"/>
          </a:xfrm>
          <a:prstGeom prst="rect">
            <a:avLst/>
          </a:prstGeom>
          <a:noFill/>
          <a:ln/>
        </p:spPr>
        <p:txBody>
          <a:bodyPr wrap="square" rtlCol="0" anchor="t"/>
          <a:lstStyle/>
          <a:p>
            <a:r>
              <a:rPr lang="en-US" sz="2000" dirty="0">
                <a:solidFill>
                  <a:schemeClr val="bg1"/>
                </a:solidFill>
              </a:rPr>
              <a:t>Here, we compared top brands of products with customer ratings to understand what a consumer wants and accordingly offer the same on Flipkart.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a:blipFill>
            <a:blip r:embed="rId4"/>
            <a:tile tx="0" ty="0" sx="100000" sy="100000" flip="none" algn="tl"/>
          </a:blipFill>
        </p:spPr>
      </p:pic>
      <p:sp>
        <p:nvSpPr>
          <p:cNvPr id="4" name="Text 1"/>
          <p:cNvSpPr/>
          <p:nvPr/>
        </p:nvSpPr>
        <p:spPr>
          <a:xfrm>
            <a:off x="554592" y="487679"/>
            <a:ext cx="9279493"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Top 10 Models Upon Customer Ratings</a:t>
            </a:r>
            <a:endParaRPr lang="en-US" sz="4374" dirty="0"/>
          </a:p>
        </p:txBody>
      </p:sp>
      <p:sp>
        <p:nvSpPr>
          <p:cNvPr id="5" name="Text 2"/>
          <p:cNvSpPr/>
          <p:nvPr/>
        </p:nvSpPr>
        <p:spPr>
          <a:xfrm>
            <a:off x="2037993"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215692" y="3129584"/>
            <a:ext cx="3156347" cy="710803"/>
          </a:xfrm>
          <a:prstGeom prst="rect">
            <a:avLst/>
          </a:prstGeom>
          <a:noFill/>
          <a:ln/>
        </p:spPr>
        <p:txBody>
          <a:bodyPr wrap="square" rtlCol="0" anchor="t"/>
          <a:lstStyle/>
          <a:p>
            <a:pPr marL="0" indent="0">
              <a:lnSpc>
                <a:spcPts val="2799"/>
              </a:lnSpc>
              <a:buNone/>
            </a:pPr>
            <a:endParaRPr lang="en-US" sz="1750" i="1" dirty="0">
              <a:solidFill>
                <a:schemeClr val="accent4">
                  <a:lumMod val="20000"/>
                  <a:lumOff val="80000"/>
                </a:schemeClr>
              </a:solidFill>
            </a:endParaRPr>
          </a:p>
        </p:txBody>
      </p:sp>
      <p:sp>
        <p:nvSpPr>
          <p:cNvPr id="7" name="Text 4"/>
          <p:cNvSpPr/>
          <p:nvPr/>
        </p:nvSpPr>
        <p:spPr>
          <a:xfrm>
            <a:off x="2393394" y="4413528"/>
            <a:ext cx="2800945"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solidFill>
                <a:schemeClr val="accent4">
                  <a:lumMod val="20000"/>
                  <a:lumOff val="80000"/>
                </a:schemeClr>
              </a:solidFill>
            </a:endParaRPr>
          </a:p>
        </p:txBody>
      </p:sp>
      <p:sp>
        <p:nvSpPr>
          <p:cNvPr id="8" name="Text 5"/>
          <p:cNvSpPr/>
          <p:nvPr/>
        </p:nvSpPr>
        <p:spPr>
          <a:xfrm>
            <a:off x="2393394" y="4857750"/>
            <a:ext cx="2800945"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solidFill>
                <a:schemeClr val="accent4">
                  <a:lumMod val="20000"/>
                  <a:lumOff val="80000"/>
                </a:schemeClr>
              </a:solidFill>
            </a:endParaRPr>
          </a:p>
        </p:txBody>
      </p:sp>
      <p:sp>
        <p:nvSpPr>
          <p:cNvPr id="9" name="Text 6"/>
          <p:cNvSpPr/>
          <p:nvPr/>
        </p:nvSpPr>
        <p:spPr>
          <a:xfrm>
            <a:off x="2393394" y="5301972"/>
            <a:ext cx="2800945" cy="355402"/>
          </a:xfrm>
          <a:prstGeom prst="rect">
            <a:avLst/>
          </a:prstGeom>
          <a:noFill/>
          <a:ln/>
        </p:spPr>
        <p:txBody>
          <a:bodyPr wrap="none" rtlCol="0" anchor="t"/>
          <a:lstStyle/>
          <a:p>
            <a:pPr marL="342900" indent="-342900" algn="l">
              <a:lnSpc>
                <a:spcPts val="2799"/>
              </a:lnSpc>
              <a:buSzPct val="100000"/>
              <a:buFont typeface="+mj-lt"/>
              <a:buAutoNum type="arabicPeriod" startAt="3"/>
            </a:pPr>
            <a:endParaRPr lang="en-US" sz="1750" dirty="0">
              <a:solidFill>
                <a:schemeClr val="accent4">
                  <a:lumMod val="20000"/>
                  <a:lumOff val="80000"/>
                </a:schemeClr>
              </a:solidFill>
            </a:endParaRPr>
          </a:p>
        </p:txBody>
      </p:sp>
      <p:sp>
        <p:nvSpPr>
          <p:cNvPr id="10" name="Text 7"/>
          <p:cNvSpPr/>
          <p:nvPr/>
        </p:nvSpPr>
        <p:spPr>
          <a:xfrm>
            <a:off x="574393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743932" y="3502819"/>
            <a:ext cx="3156347" cy="2843213"/>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44987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449872" y="3502819"/>
            <a:ext cx="3156347" cy="2487811"/>
          </a:xfrm>
          <a:prstGeom prst="rect">
            <a:avLst/>
          </a:prstGeom>
          <a:noFill/>
          <a:ln/>
        </p:spPr>
        <p:txBody>
          <a:bodyPr wrap="square" rtlCol="0" anchor="t"/>
          <a:lstStyle/>
          <a:p>
            <a:pPr marL="0" indent="0">
              <a:lnSpc>
                <a:spcPts val="2799"/>
              </a:lnSpc>
              <a:buNone/>
            </a:pPr>
            <a:endParaRPr lang="en-US" sz="1750" dirty="0"/>
          </a:p>
        </p:txBody>
      </p:sp>
      <p:pic>
        <p:nvPicPr>
          <p:cNvPr id="14" name="Picture 13">
            <a:extLst>
              <a:ext uri="{FF2B5EF4-FFF2-40B4-BE49-F238E27FC236}">
                <a16:creationId xmlns:a16="http://schemas.microsoft.com/office/drawing/2014/main" id="{DFF177DE-1B56-17E1-9201-2953820F777E}"/>
              </a:ext>
            </a:extLst>
          </p:cNvPr>
          <p:cNvPicPr>
            <a:picLocks noChangeAspect="1"/>
          </p:cNvPicPr>
          <p:nvPr/>
        </p:nvPicPr>
        <p:blipFill>
          <a:blip r:embed="rId5"/>
          <a:stretch>
            <a:fillRect/>
          </a:stretch>
        </p:blipFill>
        <p:spPr>
          <a:xfrm>
            <a:off x="3661529" y="2654201"/>
            <a:ext cx="10477500" cy="4762500"/>
          </a:xfrm>
          <a:prstGeom prst="rect">
            <a:avLst/>
          </a:prstGeom>
        </p:spPr>
      </p:pic>
    </p:spTree>
    <p:extLst>
      <p:ext uri="{BB962C8B-B14F-4D97-AF65-F5344CB8AC3E}">
        <p14:creationId xmlns:p14="http://schemas.microsoft.com/office/powerpoint/2010/main" val="136264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01790" y="772358"/>
            <a:ext cx="9279493"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Top Models Upon Customer Ratings</a:t>
            </a:r>
            <a:endParaRPr lang="en-US" sz="4374" dirty="0"/>
          </a:p>
        </p:txBody>
      </p:sp>
      <p:sp>
        <p:nvSpPr>
          <p:cNvPr id="5" name="Text 2"/>
          <p:cNvSpPr/>
          <p:nvPr/>
        </p:nvSpPr>
        <p:spPr>
          <a:xfrm>
            <a:off x="301790" y="193833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Top Models</a:t>
            </a:r>
            <a:endParaRPr lang="en-US" sz="2187" dirty="0"/>
          </a:p>
        </p:txBody>
      </p:sp>
      <p:sp>
        <p:nvSpPr>
          <p:cNvPr id="6" name="Text 3"/>
          <p:cNvSpPr/>
          <p:nvPr/>
        </p:nvSpPr>
        <p:spPr>
          <a:xfrm>
            <a:off x="301791" y="2374345"/>
            <a:ext cx="3876670" cy="906303"/>
          </a:xfrm>
          <a:prstGeom prst="rect">
            <a:avLst/>
          </a:prstGeom>
          <a:noFill/>
          <a:ln/>
        </p:spPr>
        <p:txBody>
          <a:bodyPr wrap="square" rtlCol="0" anchor="t"/>
          <a:lstStyle/>
          <a:p>
            <a:pPr marL="0" indent="0">
              <a:lnSpc>
                <a:spcPts val="2799"/>
              </a:lnSpc>
              <a:buNone/>
            </a:pPr>
            <a:r>
              <a:rPr lang="en-US" sz="1750" i="1" dirty="0">
                <a:solidFill>
                  <a:schemeClr val="accent4">
                    <a:lumMod val="20000"/>
                    <a:lumOff val="80000"/>
                  </a:schemeClr>
                </a:solidFill>
                <a:latin typeface="Noto Sans TC" pitchFamily="34" charset="0"/>
                <a:ea typeface="Noto Sans TC" pitchFamily="34" charset="-122"/>
                <a:cs typeface="Noto Sans TC" pitchFamily="34" charset="-120"/>
              </a:rPr>
              <a:t>The most popular (Top Three) mobile brands on Flipkart </a:t>
            </a:r>
            <a:endParaRPr lang="en-US" sz="1750" i="1" dirty="0">
              <a:solidFill>
                <a:schemeClr val="accent4">
                  <a:lumMod val="20000"/>
                  <a:lumOff val="80000"/>
                </a:schemeClr>
              </a:solidFill>
            </a:endParaRPr>
          </a:p>
        </p:txBody>
      </p:sp>
      <p:sp>
        <p:nvSpPr>
          <p:cNvPr id="7" name="Text 4"/>
          <p:cNvSpPr/>
          <p:nvPr/>
        </p:nvSpPr>
        <p:spPr>
          <a:xfrm>
            <a:off x="301791" y="3369469"/>
            <a:ext cx="4490128" cy="2403652"/>
          </a:xfrm>
          <a:prstGeom prst="rect">
            <a:avLst/>
          </a:prstGeom>
          <a:noFill/>
          <a:ln/>
        </p:spPr>
        <p:txBody>
          <a:bodyPr wrap="none" rtlCol="0" anchor="t"/>
          <a:lstStyle/>
          <a:p>
            <a:pPr algn="l">
              <a:lnSpc>
                <a:spcPts val="2799"/>
              </a:lnSpc>
              <a:buSzPct val="100000"/>
            </a:pPr>
            <a:r>
              <a:rPr lang="en-US" dirty="0">
                <a:solidFill>
                  <a:schemeClr val="accent4">
                    <a:lumMod val="20000"/>
                    <a:lumOff val="80000"/>
                  </a:schemeClr>
                </a:solidFill>
                <a:latin typeface="Noto Sans TC" pitchFamily="34" charset="0"/>
                <a:ea typeface="Noto Sans TC" pitchFamily="34" charset="-122"/>
                <a:cs typeface="Noto Sans TC" pitchFamily="34" charset="-120"/>
              </a:rPr>
              <a:t>1) Vivo(S2) &amp; Samsung(SM-B310EZDDINS)   =  5</a:t>
            </a:r>
          </a:p>
          <a:p>
            <a:pPr>
              <a:lnSpc>
                <a:spcPts val="2799"/>
              </a:lnSpc>
              <a:buSzPct val="100000"/>
            </a:pPr>
            <a:r>
              <a:rPr lang="en-US" dirty="0">
                <a:solidFill>
                  <a:schemeClr val="accent4">
                    <a:lumMod val="20000"/>
                    <a:lumOff val="80000"/>
                  </a:schemeClr>
                </a:solidFill>
                <a:latin typeface="Noto Sans TC" pitchFamily="34" charset="0"/>
                <a:ea typeface="Noto Sans TC" pitchFamily="34" charset="-122"/>
                <a:cs typeface="Noto Sans TC" pitchFamily="34" charset="-120"/>
              </a:rPr>
              <a:t>2) Vivo(Z1x)     = 4.75</a:t>
            </a:r>
            <a:endParaRPr lang="en-US" dirty="0">
              <a:solidFill>
                <a:schemeClr val="accent4">
                  <a:lumMod val="20000"/>
                  <a:lumOff val="80000"/>
                </a:schemeClr>
              </a:solidFill>
            </a:endParaRPr>
          </a:p>
          <a:p>
            <a:pPr>
              <a:lnSpc>
                <a:spcPts val="2799"/>
              </a:lnSpc>
              <a:buSzPct val="100000"/>
            </a:pPr>
            <a:r>
              <a:rPr lang="en-US" dirty="0">
                <a:solidFill>
                  <a:schemeClr val="accent4">
                    <a:lumMod val="20000"/>
                    <a:lumOff val="80000"/>
                  </a:schemeClr>
                </a:solidFill>
                <a:latin typeface="Noto Sans TC" pitchFamily="34" charset="0"/>
                <a:ea typeface="Noto Sans TC" pitchFamily="34" charset="-122"/>
                <a:cs typeface="Noto Sans TC" pitchFamily="34" charset="-120"/>
              </a:rPr>
              <a:t>3) Apple(</a:t>
            </a:r>
            <a:r>
              <a:rPr lang="en-US" dirty="0" err="1">
                <a:solidFill>
                  <a:schemeClr val="accent4">
                    <a:lumMod val="20000"/>
                    <a:lumOff val="80000"/>
                  </a:schemeClr>
                </a:solidFill>
                <a:latin typeface="Noto Sans TC" pitchFamily="34" charset="0"/>
                <a:ea typeface="Noto Sans TC" pitchFamily="34" charset="-122"/>
                <a:cs typeface="Noto Sans TC" pitchFamily="34" charset="-120"/>
              </a:rPr>
              <a:t>iphone</a:t>
            </a:r>
            <a:r>
              <a:rPr lang="en-US" dirty="0">
                <a:solidFill>
                  <a:schemeClr val="accent4">
                    <a:lumMod val="20000"/>
                    <a:lumOff val="80000"/>
                  </a:schemeClr>
                </a:solidFill>
                <a:latin typeface="Noto Sans TC" pitchFamily="34" charset="0"/>
                <a:ea typeface="Noto Sans TC" pitchFamily="34" charset="-122"/>
                <a:cs typeface="Noto Sans TC" pitchFamily="34" charset="-120"/>
              </a:rPr>
              <a:t> </a:t>
            </a:r>
            <a:r>
              <a:rPr lang="en-US" dirty="0" err="1">
                <a:solidFill>
                  <a:schemeClr val="accent4">
                    <a:lumMod val="20000"/>
                    <a:lumOff val="80000"/>
                  </a:schemeClr>
                </a:solidFill>
                <a:latin typeface="Noto Sans TC" pitchFamily="34" charset="0"/>
                <a:ea typeface="Noto Sans TC" pitchFamily="34" charset="-122"/>
                <a:cs typeface="Noto Sans TC" pitchFamily="34" charset="-120"/>
              </a:rPr>
              <a:t>xs</a:t>
            </a:r>
            <a:r>
              <a:rPr lang="en-US" dirty="0">
                <a:solidFill>
                  <a:schemeClr val="accent4">
                    <a:lumMod val="20000"/>
                    <a:lumOff val="80000"/>
                  </a:schemeClr>
                </a:solidFill>
                <a:latin typeface="Noto Sans TC" pitchFamily="34" charset="0"/>
                <a:ea typeface="Noto Sans TC" pitchFamily="34" charset="-122"/>
                <a:cs typeface="Noto Sans TC" pitchFamily="34" charset="-120"/>
              </a:rPr>
              <a:t>, </a:t>
            </a:r>
            <a:r>
              <a:rPr lang="en-US" dirty="0" err="1">
                <a:solidFill>
                  <a:schemeClr val="accent4">
                    <a:lumMod val="20000"/>
                    <a:lumOff val="80000"/>
                  </a:schemeClr>
                </a:solidFill>
                <a:latin typeface="Noto Sans TC" pitchFamily="34" charset="0"/>
                <a:ea typeface="Noto Sans TC" pitchFamily="34" charset="-122"/>
                <a:cs typeface="Noto Sans TC" pitchFamily="34" charset="-120"/>
              </a:rPr>
              <a:t>iphone</a:t>
            </a:r>
            <a:r>
              <a:rPr lang="en-US" dirty="0">
                <a:solidFill>
                  <a:schemeClr val="accent4">
                    <a:lumMod val="20000"/>
                    <a:lumOff val="80000"/>
                  </a:schemeClr>
                </a:solidFill>
                <a:latin typeface="Noto Sans TC" pitchFamily="34" charset="0"/>
                <a:ea typeface="Noto Sans TC" pitchFamily="34" charset="-122"/>
                <a:cs typeface="Noto Sans TC" pitchFamily="34" charset="-120"/>
              </a:rPr>
              <a:t> 11 Pro max,</a:t>
            </a:r>
          </a:p>
          <a:p>
            <a:pPr>
              <a:lnSpc>
                <a:spcPts val="2799"/>
              </a:lnSpc>
              <a:buSzPct val="100000"/>
            </a:pPr>
            <a:r>
              <a:rPr lang="en-US" dirty="0">
                <a:solidFill>
                  <a:schemeClr val="accent4">
                    <a:lumMod val="20000"/>
                    <a:lumOff val="80000"/>
                  </a:schemeClr>
                </a:solidFill>
                <a:latin typeface="Noto Sans TC" pitchFamily="34" charset="0"/>
                <a:ea typeface="Noto Sans TC" pitchFamily="34" charset="-122"/>
                <a:cs typeface="Noto Sans TC" pitchFamily="34" charset="-120"/>
              </a:rPr>
              <a:t>                   </a:t>
            </a:r>
            <a:r>
              <a:rPr lang="en-US" dirty="0" err="1">
                <a:solidFill>
                  <a:schemeClr val="accent4">
                    <a:lumMod val="20000"/>
                    <a:lumOff val="80000"/>
                  </a:schemeClr>
                </a:solidFill>
                <a:latin typeface="Noto Sans TC" pitchFamily="34" charset="0"/>
                <a:ea typeface="Noto Sans TC" pitchFamily="34" charset="-122"/>
                <a:cs typeface="Noto Sans TC" pitchFamily="34" charset="-120"/>
              </a:rPr>
              <a:t>iphone</a:t>
            </a:r>
            <a:r>
              <a:rPr lang="en-US" dirty="0">
                <a:solidFill>
                  <a:schemeClr val="accent4">
                    <a:lumMod val="20000"/>
                    <a:lumOff val="80000"/>
                  </a:schemeClr>
                </a:solidFill>
                <a:latin typeface="Noto Sans TC" pitchFamily="34" charset="0"/>
                <a:ea typeface="Noto Sans TC" pitchFamily="34" charset="-122"/>
                <a:cs typeface="Noto Sans TC" pitchFamily="34" charset="-120"/>
              </a:rPr>
              <a:t> 13, </a:t>
            </a:r>
            <a:r>
              <a:rPr lang="en-US" dirty="0" err="1">
                <a:solidFill>
                  <a:schemeClr val="accent4">
                    <a:lumMod val="20000"/>
                    <a:lumOff val="80000"/>
                  </a:schemeClr>
                </a:solidFill>
                <a:latin typeface="Noto Sans TC" pitchFamily="34" charset="0"/>
                <a:ea typeface="Noto Sans TC" pitchFamily="34" charset="-122"/>
                <a:cs typeface="Noto Sans TC" pitchFamily="34" charset="-120"/>
              </a:rPr>
              <a:t>iphone</a:t>
            </a:r>
            <a:r>
              <a:rPr lang="en-US" dirty="0">
                <a:solidFill>
                  <a:schemeClr val="accent4">
                    <a:lumMod val="20000"/>
                    <a:lumOff val="80000"/>
                  </a:schemeClr>
                </a:solidFill>
                <a:latin typeface="Noto Sans TC" pitchFamily="34" charset="0"/>
                <a:ea typeface="Noto Sans TC" pitchFamily="34" charset="-122"/>
                <a:cs typeface="Noto Sans TC" pitchFamily="34" charset="-120"/>
              </a:rPr>
              <a:t> pro),</a:t>
            </a:r>
          </a:p>
          <a:p>
            <a:pPr>
              <a:lnSpc>
                <a:spcPts val="2799"/>
              </a:lnSpc>
              <a:buSzPct val="100000"/>
            </a:pPr>
            <a:r>
              <a:rPr lang="en-US" dirty="0">
                <a:solidFill>
                  <a:schemeClr val="accent4">
                    <a:lumMod val="20000"/>
                    <a:lumOff val="80000"/>
                  </a:schemeClr>
                </a:solidFill>
                <a:latin typeface="Noto Sans TC" pitchFamily="34" charset="0"/>
                <a:ea typeface="Noto Sans TC" pitchFamily="34" charset="-122"/>
                <a:cs typeface="Noto Sans TC" pitchFamily="34" charset="-120"/>
              </a:rPr>
              <a:t>     Vivo(X60 Pro)                                      = 4.7</a:t>
            </a:r>
          </a:p>
          <a:p>
            <a:pPr>
              <a:lnSpc>
                <a:spcPts val="2799"/>
              </a:lnSpc>
              <a:buSzPct val="100000"/>
            </a:pPr>
            <a:r>
              <a:rPr lang="en-US" dirty="0">
                <a:solidFill>
                  <a:schemeClr val="bg2"/>
                </a:solidFill>
              </a:rPr>
              <a:t>4) Apple(</a:t>
            </a:r>
            <a:r>
              <a:rPr lang="en-US" dirty="0" err="1">
                <a:solidFill>
                  <a:schemeClr val="bg2"/>
                </a:solidFill>
              </a:rPr>
              <a:t>iphone</a:t>
            </a:r>
            <a:r>
              <a:rPr lang="en-US" dirty="0">
                <a:solidFill>
                  <a:schemeClr val="bg2"/>
                </a:solidFill>
              </a:rPr>
              <a:t> 13pro max)  =  4.68</a:t>
            </a:r>
            <a:endParaRPr lang="en-IN" dirty="0">
              <a:solidFill>
                <a:schemeClr val="bg2"/>
              </a:solidFill>
            </a:endParaRPr>
          </a:p>
          <a:p>
            <a:pPr>
              <a:lnSpc>
                <a:spcPts val="2799"/>
              </a:lnSpc>
              <a:buSzPct val="100000"/>
            </a:pPr>
            <a:endParaRPr lang="en-US" dirty="0">
              <a:solidFill>
                <a:schemeClr val="accent4">
                  <a:lumMod val="20000"/>
                  <a:lumOff val="80000"/>
                </a:schemeClr>
              </a:solidFill>
            </a:endParaRPr>
          </a:p>
          <a:p>
            <a:pPr algn="l">
              <a:lnSpc>
                <a:spcPts val="2799"/>
              </a:lnSpc>
              <a:buSzPct val="100000"/>
            </a:pPr>
            <a:endParaRPr lang="en-US" dirty="0">
              <a:solidFill>
                <a:schemeClr val="accent4">
                  <a:lumMod val="20000"/>
                  <a:lumOff val="80000"/>
                </a:schemeClr>
              </a:solidFill>
            </a:endParaRPr>
          </a:p>
        </p:txBody>
      </p:sp>
      <p:sp>
        <p:nvSpPr>
          <p:cNvPr id="8" name="Text 5"/>
          <p:cNvSpPr/>
          <p:nvPr/>
        </p:nvSpPr>
        <p:spPr>
          <a:xfrm>
            <a:off x="301790" y="3923818"/>
            <a:ext cx="4490129" cy="439838"/>
          </a:xfrm>
          <a:prstGeom prst="rect">
            <a:avLst/>
          </a:prstGeom>
          <a:noFill/>
          <a:ln/>
        </p:spPr>
        <p:txBody>
          <a:bodyPr wrap="none" rtlCol="0" anchor="t"/>
          <a:lstStyle/>
          <a:p>
            <a:pPr algn="l">
              <a:lnSpc>
                <a:spcPts val="2799"/>
              </a:lnSpc>
              <a:buSzPct val="100000"/>
            </a:pPr>
            <a:endParaRPr lang="en-US" sz="1750" dirty="0">
              <a:solidFill>
                <a:schemeClr val="accent4">
                  <a:lumMod val="20000"/>
                  <a:lumOff val="80000"/>
                </a:schemeClr>
              </a:solidFill>
            </a:endParaRPr>
          </a:p>
        </p:txBody>
      </p:sp>
      <p:sp>
        <p:nvSpPr>
          <p:cNvPr id="9" name="Text 6"/>
          <p:cNvSpPr/>
          <p:nvPr/>
        </p:nvSpPr>
        <p:spPr>
          <a:xfrm>
            <a:off x="301790" y="4479403"/>
            <a:ext cx="4223912" cy="1177971"/>
          </a:xfrm>
          <a:prstGeom prst="rect">
            <a:avLst/>
          </a:prstGeom>
          <a:noFill/>
          <a:ln/>
        </p:spPr>
        <p:txBody>
          <a:bodyPr wrap="none" rtlCol="0" anchor="t"/>
          <a:lstStyle/>
          <a:p>
            <a:pPr algn="l">
              <a:lnSpc>
                <a:spcPts val="2799"/>
              </a:lnSpc>
              <a:buSzPct val="100000"/>
            </a:pPr>
            <a:endParaRPr lang="en-US" sz="1750" dirty="0">
              <a:solidFill>
                <a:schemeClr val="accent4">
                  <a:lumMod val="20000"/>
                  <a:lumOff val="80000"/>
                </a:schemeClr>
              </a:solidFill>
            </a:endParaRPr>
          </a:p>
        </p:txBody>
      </p:sp>
      <p:sp>
        <p:nvSpPr>
          <p:cNvPr id="10" name="Text 7"/>
          <p:cNvSpPr/>
          <p:nvPr/>
        </p:nvSpPr>
        <p:spPr>
          <a:xfrm>
            <a:off x="5654722" y="193833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Customer Ratings</a:t>
            </a:r>
            <a:endParaRPr lang="en-US" sz="2187" dirty="0"/>
          </a:p>
        </p:txBody>
      </p:sp>
      <p:sp>
        <p:nvSpPr>
          <p:cNvPr id="11" name="Text 8"/>
          <p:cNvSpPr/>
          <p:nvPr/>
        </p:nvSpPr>
        <p:spPr>
          <a:xfrm>
            <a:off x="5654722" y="2630478"/>
            <a:ext cx="3156347" cy="2843213"/>
          </a:xfrm>
          <a:prstGeom prst="rect">
            <a:avLst/>
          </a:prstGeom>
          <a:noFill/>
          <a:ln/>
        </p:spPr>
        <p:txBody>
          <a:bodyPr wrap="square" rtlCol="0" anchor="t"/>
          <a:lstStyle/>
          <a:p>
            <a:r>
              <a:rPr lang="en-US" sz="2000" dirty="0">
                <a:solidFill>
                  <a:schemeClr val="bg1"/>
                </a:solidFill>
              </a:rPr>
              <a:t>Over the years, customers Flipkart has given 5-star ratings to many brands and reviewed products from top-rated brands such as Vivo &amp; Apple for their superior product quality, performance, and user experience.</a:t>
            </a:r>
          </a:p>
        </p:txBody>
      </p:sp>
      <p:sp>
        <p:nvSpPr>
          <p:cNvPr id="12" name="Text 9"/>
          <p:cNvSpPr/>
          <p:nvPr/>
        </p:nvSpPr>
        <p:spPr>
          <a:xfrm>
            <a:off x="9449872" y="193833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Insights</a:t>
            </a:r>
            <a:endParaRPr lang="en-US" sz="2187" dirty="0"/>
          </a:p>
        </p:txBody>
      </p:sp>
      <p:sp>
        <p:nvSpPr>
          <p:cNvPr id="13" name="Text 10"/>
          <p:cNvSpPr/>
          <p:nvPr/>
        </p:nvSpPr>
        <p:spPr>
          <a:xfrm>
            <a:off x="9449872" y="2593064"/>
            <a:ext cx="3156347" cy="2487811"/>
          </a:xfrm>
          <a:prstGeom prst="rect">
            <a:avLst/>
          </a:prstGeom>
          <a:noFill/>
          <a:ln/>
        </p:spPr>
        <p:txBody>
          <a:bodyPr wrap="square" rtlCol="0" anchor="t"/>
          <a:lstStyle/>
          <a:p>
            <a:r>
              <a:rPr lang="en-US" sz="2000" dirty="0">
                <a:solidFill>
                  <a:schemeClr val="bg1"/>
                </a:solidFill>
              </a:rPr>
              <a:t>Examining where top brands intersect with customer ratings, Flipkart can discern styles that resonate and serve up an assortment of product selections tailored to its ever-evolving audience.</a:t>
            </a:r>
          </a:p>
        </p:txBody>
      </p:sp>
    </p:spTree>
    <p:extLst>
      <p:ext uri="{BB962C8B-B14F-4D97-AF65-F5344CB8AC3E}">
        <p14:creationId xmlns:p14="http://schemas.microsoft.com/office/powerpoint/2010/main" val="382937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1000"/>
                                        <p:tgtEl>
                                          <p:spTgt spid="13">
                                            <p:txEl>
                                              <p:pRg st="0" end="0"/>
                                            </p:txEl>
                                          </p:spTgt>
                                        </p:tgtEl>
                                      </p:cBhvr>
                                    </p:animEffect>
                                    <p:anim calcmode="lin" valueType="num">
                                      <p:cBhvr>
                                        <p:cTn id="5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01790" y="772358"/>
            <a:ext cx="9279493" cy="694373"/>
          </a:xfrm>
          <a:prstGeom prst="rect">
            <a:avLst/>
          </a:prstGeom>
          <a:noFill/>
          <a:ln/>
        </p:spPr>
        <p:txBody>
          <a:bodyPr wrap="none" rtlCol="0" anchor="t"/>
          <a:lstStyle/>
          <a:p>
            <a:pPr>
              <a:lnSpc>
                <a:spcPts val="5468"/>
              </a:lnSpc>
            </a:pPr>
            <a:r>
              <a:rPr lang="en-US" sz="4374" dirty="0">
                <a:solidFill>
                  <a:srgbClr val="B380FF"/>
                </a:solidFill>
                <a:latin typeface="Sora" pitchFamily="34" charset="0"/>
                <a:ea typeface="Sora" pitchFamily="34" charset="-122"/>
                <a:cs typeface="Sora" pitchFamily="34" charset="-120"/>
              </a:rPr>
              <a:t>Discounts Offered by Brands</a:t>
            </a:r>
            <a:endParaRPr lang="en-US" sz="4374" dirty="0"/>
          </a:p>
          <a:p>
            <a:pPr marL="0" indent="0">
              <a:lnSpc>
                <a:spcPts val="5468"/>
              </a:lnSpc>
              <a:buNone/>
            </a:pPr>
            <a:endParaRPr lang="en-US" sz="4374" dirty="0"/>
          </a:p>
        </p:txBody>
      </p:sp>
      <p:sp>
        <p:nvSpPr>
          <p:cNvPr id="5" name="Text 2"/>
          <p:cNvSpPr/>
          <p:nvPr/>
        </p:nvSpPr>
        <p:spPr>
          <a:xfrm>
            <a:off x="301790" y="193833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301791" y="2374345"/>
            <a:ext cx="3876670" cy="906303"/>
          </a:xfrm>
          <a:prstGeom prst="rect">
            <a:avLst/>
          </a:prstGeom>
          <a:noFill/>
          <a:ln/>
        </p:spPr>
        <p:txBody>
          <a:bodyPr wrap="square" rtlCol="0" anchor="t"/>
          <a:lstStyle/>
          <a:p>
            <a:pPr marL="0" indent="0">
              <a:lnSpc>
                <a:spcPts val="2799"/>
              </a:lnSpc>
              <a:buNone/>
            </a:pPr>
            <a:endParaRPr lang="en-US" sz="1750" i="1" dirty="0">
              <a:solidFill>
                <a:schemeClr val="accent4">
                  <a:lumMod val="20000"/>
                  <a:lumOff val="80000"/>
                </a:schemeClr>
              </a:solidFill>
            </a:endParaRPr>
          </a:p>
        </p:txBody>
      </p:sp>
      <p:sp>
        <p:nvSpPr>
          <p:cNvPr id="7" name="Text 4"/>
          <p:cNvSpPr/>
          <p:nvPr/>
        </p:nvSpPr>
        <p:spPr>
          <a:xfrm>
            <a:off x="301791" y="3369468"/>
            <a:ext cx="4490128" cy="694373"/>
          </a:xfrm>
          <a:prstGeom prst="rect">
            <a:avLst/>
          </a:prstGeom>
          <a:noFill/>
          <a:ln/>
        </p:spPr>
        <p:txBody>
          <a:bodyPr wrap="none" rtlCol="0" anchor="t"/>
          <a:lstStyle/>
          <a:p>
            <a:pPr algn="l">
              <a:lnSpc>
                <a:spcPts val="2799"/>
              </a:lnSpc>
              <a:buSzPct val="100000"/>
            </a:pPr>
            <a:endParaRPr lang="en-US" sz="1750" dirty="0">
              <a:solidFill>
                <a:schemeClr val="accent4">
                  <a:lumMod val="20000"/>
                  <a:lumOff val="80000"/>
                </a:schemeClr>
              </a:solidFill>
            </a:endParaRPr>
          </a:p>
        </p:txBody>
      </p:sp>
      <p:sp>
        <p:nvSpPr>
          <p:cNvPr id="8" name="Text 5"/>
          <p:cNvSpPr/>
          <p:nvPr/>
        </p:nvSpPr>
        <p:spPr>
          <a:xfrm>
            <a:off x="301790" y="3923818"/>
            <a:ext cx="4490129" cy="439838"/>
          </a:xfrm>
          <a:prstGeom prst="rect">
            <a:avLst/>
          </a:prstGeom>
          <a:noFill/>
          <a:ln/>
        </p:spPr>
        <p:txBody>
          <a:bodyPr wrap="none" rtlCol="0" anchor="t"/>
          <a:lstStyle/>
          <a:p>
            <a:pPr algn="l">
              <a:lnSpc>
                <a:spcPts val="2799"/>
              </a:lnSpc>
              <a:buSzPct val="100000"/>
            </a:pPr>
            <a:endParaRPr lang="en-US" sz="1750" dirty="0">
              <a:solidFill>
                <a:schemeClr val="accent4">
                  <a:lumMod val="20000"/>
                  <a:lumOff val="80000"/>
                </a:schemeClr>
              </a:solidFill>
            </a:endParaRPr>
          </a:p>
        </p:txBody>
      </p:sp>
      <p:sp>
        <p:nvSpPr>
          <p:cNvPr id="9" name="Text 6"/>
          <p:cNvSpPr/>
          <p:nvPr/>
        </p:nvSpPr>
        <p:spPr>
          <a:xfrm>
            <a:off x="301790" y="4479403"/>
            <a:ext cx="4223912" cy="1177971"/>
          </a:xfrm>
          <a:prstGeom prst="rect">
            <a:avLst/>
          </a:prstGeom>
          <a:noFill/>
          <a:ln/>
        </p:spPr>
        <p:txBody>
          <a:bodyPr wrap="none" rtlCol="0" anchor="t"/>
          <a:lstStyle/>
          <a:p>
            <a:pPr algn="l">
              <a:lnSpc>
                <a:spcPts val="2799"/>
              </a:lnSpc>
              <a:buSzPct val="100000"/>
            </a:pPr>
            <a:endParaRPr lang="en-US" sz="1750" dirty="0">
              <a:solidFill>
                <a:schemeClr val="accent4">
                  <a:lumMod val="20000"/>
                  <a:lumOff val="80000"/>
                </a:schemeClr>
              </a:solidFill>
            </a:endParaRPr>
          </a:p>
        </p:txBody>
      </p:sp>
      <p:sp>
        <p:nvSpPr>
          <p:cNvPr id="10" name="Text 7"/>
          <p:cNvSpPr/>
          <p:nvPr/>
        </p:nvSpPr>
        <p:spPr>
          <a:xfrm>
            <a:off x="574393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743932" y="3502819"/>
            <a:ext cx="3156347" cy="2843213"/>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44987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449872" y="3502819"/>
            <a:ext cx="3156347" cy="2487811"/>
          </a:xfrm>
          <a:prstGeom prst="rect">
            <a:avLst/>
          </a:prstGeom>
          <a:noFill/>
          <a:ln/>
        </p:spPr>
        <p:txBody>
          <a:bodyPr wrap="square" rtlCol="0" anchor="t"/>
          <a:lstStyle/>
          <a:p>
            <a:pPr marL="0" indent="0">
              <a:lnSpc>
                <a:spcPts val="2799"/>
              </a:lnSpc>
              <a:buNone/>
            </a:pPr>
            <a:endParaRPr lang="en-US" sz="1750" dirty="0"/>
          </a:p>
        </p:txBody>
      </p:sp>
      <p:pic>
        <p:nvPicPr>
          <p:cNvPr id="15" name="Picture 14">
            <a:extLst>
              <a:ext uri="{FF2B5EF4-FFF2-40B4-BE49-F238E27FC236}">
                <a16:creationId xmlns:a16="http://schemas.microsoft.com/office/drawing/2014/main" id="{F0865474-32E3-2301-4AFF-86470627568F}"/>
              </a:ext>
            </a:extLst>
          </p:cNvPr>
          <p:cNvPicPr>
            <a:picLocks noChangeAspect="1"/>
          </p:cNvPicPr>
          <p:nvPr/>
        </p:nvPicPr>
        <p:blipFill>
          <a:blip r:embed="rId4"/>
          <a:stretch>
            <a:fillRect/>
          </a:stretch>
        </p:blipFill>
        <p:spPr>
          <a:xfrm>
            <a:off x="3661529" y="2741041"/>
            <a:ext cx="10477500" cy="4762500"/>
          </a:xfrm>
          <a:prstGeom prst="rect">
            <a:avLst/>
          </a:prstGeom>
        </p:spPr>
      </p:pic>
    </p:spTree>
    <p:extLst>
      <p:ext uri="{BB962C8B-B14F-4D97-AF65-F5344CB8AC3E}">
        <p14:creationId xmlns:p14="http://schemas.microsoft.com/office/powerpoint/2010/main" val="213864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282422"/>
            <a:ext cx="8087558"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Discounts Offered by Brands</a:t>
            </a:r>
            <a:endParaRPr lang="en-US" sz="4374" dirty="0"/>
          </a:p>
        </p:txBody>
      </p:sp>
      <p:sp>
        <p:nvSpPr>
          <p:cNvPr id="5" name="Shape 2"/>
          <p:cNvSpPr/>
          <p:nvPr/>
        </p:nvSpPr>
        <p:spPr>
          <a:xfrm>
            <a:off x="2037993" y="2594729"/>
            <a:ext cx="499943" cy="499943"/>
          </a:xfrm>
          <a:prstGeom prst="roundRect">
            <a:avLst>
              <a:gd name="adj" fmla="val 13333"/>
            </a:avLst>
          </a:prstGeom>
          <a:solidFill>
            <a:srgbClr val="1A1A21"/>
          </a:solidFill>
          <a:ln/>
        </p:spPr>
      </p:sp>
      <p:sp>
        <p:nvSpPr>
          <p:cNvPr id="6" name="Text 3"/>
          <p:cNvSpPr/>
          <p:nvPr/>
        </p:nvSpPr>
        <p:spPr>
          <a:xfrm>
            <a:off x="2217420" y="2636401"/>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7" name="Text 4"/>
          <p:cNvSpPr/>
          <p:nvPr/>
        </p:nvSpPr>
        <p:spPr>
          <a:xfrm>
            <a:off x="2760107" y="2671048"/>
            <a:ext cx="317770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POCO Discounts (14.56%)</a:t>
            </a:r>
            <a:endParaRPr lang="en-US" sz="2187" dirty="0"/>
          </a:p>
        </p:txBody>
      </p:sp>
      <p:sp>
        <p:nvSpPr>
          <p:cNvPr id="8" name="Text 5"/>
          <p:cNvSpPr/>
          <p:nvPr/>
        </p:nvSpPr>
        <p:spPr>
          <a:xfrm>
            <a:off x="2760107" y="3151465"/>
            <a:ext cx="4444008" cy="1421606"/>
          </a:xfrm>
          <a:prstGeom prst="rect">
            <a:avLst/>
          </a:prstGeom>
          <a:noFill/>
          <a:ln/>
        </p:spPr>
        <p:txBody>
          <a:bodyPr wrap="square" rtlCol="0" anchor="t"/>
          <a:lstStyle/>
          <a:p>
            <a:pPr>
              <a:lnSpc>
                <a:spcPts val="2799"/>
              </a:lnSpc>
            </a:pPr>
            <a:r>
              <a:rPr lang="en-US" dirty="0">
                <a:solidFill>
                  <a:schemeClr val="bg1"/>
                </a:solidFill>
              </a:rPr>
              <a:t>The most popular smartphone brand POCO often delivers large discounts on its smartphones being a value for money offering.</a:t>
            </a:r>
          </a:p>
        </p:txBody>
      </p:sp>
      <p:sp>
        <p:nvSpPr>
          <p:cNvPr id="9" name="Shape 6"/>
          <p:cNvSpPr/>
          <p:nvPr/>
        </p:nvSpPr>
        <p:spPr>
          <a:xfrm>
            <a:off x="7426285" y="2594729"/>
            <a:ext cx="499943" cy="499943"/>
          </a:xfrm>
          <a:prstGeom prst="roundRect">
            <a:avLst>
              <a:gd name="adj" fmla="val 13333"/>
            </a:avLst>
          </a:prstGeom>
          <a:solidFill>
            <a:srgbClr val="1A1A21"/>
          </a:solidFill>
          <a:ln/>
        </p:spPr>
      </p:sp>
      <p:sp>
        <p:nvSpPr>
          <p:cNvPr id="10" name="Text 7"/>
          <p:cNvSpPr/>
          <p:nvPr/>
        </p:nvSpPr>
        <p:spPr>
          <a:xfrm>
            <a:off x="7572375" y="2636401"/>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1" name="Text 8"/>
          <p:cNvSpPr/>
          <p:nvPr/>
        </p:nvSpPr>
        <p:spPr>
          <a:xfrm>
            <a:off x="8148399" y="2704028"/>
            <a:ext cx="3484158" cy="314206"/>
          </a:xfrm>
          <a:prstGeom prst="rect">
            <a:avLst/>
          </a:prstGeom>
          <a:noFill/>
          <a:ln/>
        </p:spPr>
        <p:txBody>
          <a:bodyPr wrap="none" rtlCol="0" anchor="t"/>
          <a:lstStyle/>
          <a:p>
            <a:pPr>
              <a:lnSpc>
                <a:spcPts val="2734"/>
              </a:lnSpc>
            </a:pPr>
            <a:r>
              <a:rPr lang="en-US" sz="2187" dirty="0">
                <a:solidFill>
                  <a:srgbClr val="B380FF"/>
                </a:solidFill>
                <a:latin typeface="Sora" pitchFamily="34" charset="0"/>
                <a:ea typeface="Sora" pitchFamily="34" charset="-122"/>
                <a:cs typeface="Sora" pitchFamily="34" charset="-120"/>
              </a:rPr>
              <a:t>Motorola Discounts (12.9%)</a:t>
            </a:r>
            <a:endParaRPr lang="en-US" sz="2187" dirty="0"/>
          </a:p>
          <a:p>
            <a:pPr marL="0" indent="0">
              <a:lnSpc>
                <a:spcPts val="2734"/>
              </a:lnSpc>
              <a:buNone/>
            </a:pPr>
            <a:endParaRPr lang="en-US" sz="2187" dirty="0"/>
          </a:p>
        </p:txBody>
      </p:sp>
      <p:sp>
        <p:nvSpPr>
          <p:cNvPr id="12" name="Text 9"/>
          <p:cNvSpPr/>
          <p:nvPr/>
        </p:nvSpPr>
        <p:spPr>
          <a:xfrm>
            <a:off x="8148399" y="3151465"/>
            <a:ext cx="4444008" cy="1421606"/>
          </a:xfrm>
          <a:prstGeom prst="rect">
            <a:avLst/>
          </a:prstGeom>
          <a:noFill/>
          <a:ln/>
        </p:spPr>
        <p:txBody>
          <a:bodyPr wrap="square" rtlCol="0" anchor="t"/>
          <a:lstStyle/>
          <a:p>
            <a:r>
              <a:rPr lang="en-US" dirty="0">
                <a:solidFill>
                  <a:schemeClr val="bg1"/>
                </a:solidFill>
              </a:rPr>
              <a:t>Motorola uses its market power to run sweet discounts and bundle offers, especially for its mid-range or flagship smartphones</a:t>
            </a:r>
          </a:p>
        </p:txBody>
      </p:sp>
      <p:sp>
        <p:nvSpPr>
          <p:cNvPr id="13" name="Shape 10"/>
          <p:cNvSpPr/>
          <p:nvPr/>
        </p:nvSpPr>
        <p:spPr>
          <a:xfrm>
            <a:off x="2037993" y="4968835"/>
            <a:ext cx="499943" cy="499943"/>
          </a:xfrm>
          <a:prstGeom prst="roundRect">
            <a:avLst>
              <a:gd name="adj" fmla="val 13333"/>
            </a:avLst>
          </a:prstGeom>
          <a:solidFill>
            <a:srgbClr val="1A1A21"/>
          </a:solidFill>
          <a:ln/>
        </p:spPr>
      </p:sp>
      <p:sp>
        <p:nvSpPr>
          <p:cNvPr id="14" name="Text 11"/>
          <p:cNvSpPr/>
          <p:nvPr/>
        </p:nvSpPr>
        <p:spPr>
          <a:xfrm>
            <a:off x="2184559" y="5010507"/>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5" name="Text 12"/>
          <p:cNvSpPr/>
          <p:nvPr/>
        </p:nvSpPr>
        <p:spPr>
          <a:xfrm>
            <a:off x="2760107" y="5045154"/>
            <a:ext cx="2777490" cy="347186"/>
          </a:xfrm>
          <a:prstGeom prst="rect">
            <a:avLst/>
          </a:prstGeom>
          <a:noFill/>
          <a:ln/>
        </p:spPr>
        <p:txBody>
          <a:bodyPr wrap="none" rtlCol="0" anchor="t"/>
          <a:lstStyle/>
          <a:p>
            <a:pPr marL="0" indent="0" algn="l" rtl="0" eaLnBrk="1" latinLnBrk="0" hangingPunct="1">
              <a:lnSpc>
                <a:spcPts val="2734"/>
              </a:lnSpc>
              <a:spcBef>
                <a:spcPts val="0"/>
              </a:spcBef>
              <a:spcAft>
                <a:spcPts val="0"/>
              </a:spcAft>
            </a:pPr>
            <a:r>
              <a:rPr lang="en-US" dirty="0">
                <a:solidFill>
                  <a:srgbClr val="B380FF"/>
                </a:solidFill>
                <a:latin typeface="Sora"/>
                <a:ea typeface="Sora"/>
                <a:cs typeface="Sora"/>
              </a:rPr>
              <a:t>IQOO</a:t>
            </a:r>
            <a:r>
              <a:rPr lang="en-US" sz="1800" kern="1200" dirty="0">
                <a:solidFill>
                  <a:srgbClr val="B380FF"/>
                </a:solidFill>
                <a:effectLst/>
                <a:latin typeface="Sora"/>
                <a:ea typeface="Sora"/>
                <a:cs typeface="Sora"/>
              </a:rPr>
              <a:t> Discounts (9%)</a:t>
            </a:r>
            <a:endParaRPr lang="en-IN" sz="2400" dirty="0">
              <a:effectLst/>
            </a:endParaRPr>
          </a:p>
        </p:txBody>
      </p:sp>
      <p:sp>
        <p:nvSpPr>
          <p:cNvPr id="16" name="Text 13"/>
          <p:cNvSpPr/>
          <p:nvPr/>
        </p:nvSpPr>
        <p:spPr>
          <a:xfrm>
            <a:off x="2760107" y="5525572"/>
            <a:ext cx="4444008" cy="1421606"/>
          </a:xfrm>
          <a:prstGeom prst="rect">
            <a:avLst/>
          </a:prstGeom>
          <a:noFill/>
          <a:ln/>
        </p:spPr>
        <p:txBody>
          <a:bodyPr wrap="square" rtlCol="0" anchor="t"/>
          <a:lstStyle/>
          <a:p>
            <a:r>
              <a:rPr lang="en-US" dirty="0" err="1">
                <a:solidFill>
                  <a:schemeClr val="bg1"/>
                </a:solidFill>
              </a:rPr>
              <a:t>iQOO</a:t>
            </a:r>
            <a:r>
              <a:rPr lang="en-US" dirty="0">
                <a:solidFill>
                  <a:schemeClr val="bg1"/>
                </a:solidFill>
              </a:rPr>
              <a:t>, a new entrant in the Indian smartphone market is generally seen bringing flash sales and limited-time offers to increase its one-of-many range smartphones and set up grounds for itself.</a:t>
            </a:r>
          </a:p>
        </p:txBody>
      </p:sp>
      <p:sp>
        <p:nvSpPr>
          <p:cNvPr id="17" name="Shape 14"/>
          <p:cNvSpPr/>
          <p:nvPr/>
        </p:nvSpPr>
        <p:spPr>
          <a:xfrm>
            <a:off x="7426285" y="4968835"/>
            <a:ext cx="499943" cy="499943"/>
          </a:xfrm>
          <a:prstGeom prst="roundRect">
            <a:avLst>
              <a:gd name="adj" fmla="val 13333"/>
            </a:avLst>
          </a:prstGeom>
          <a:solidFill>
            <a:srgbClr val="1A1A21"/>
          </a:solidFill>
          <a:ln/>
        </p:spPr>
      </p:sp>
      <p:sp>
        <p:nvSpPr>
          <p:cNvPr id="18" name="Text 15"/>
          <p:cNvSpPr/>
          <p:nvPr/>
        </p:nvSpPr>
        <p:spPr>
          <a:xfrm>
            <a:off x="7567612" y="5010507"/>
            <a:ext cx="217289"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a:lnSpc>
                <a:spcPts val="2734"/>
              </a:lnSpc>
            </a:pPr>
            <a:r>
              <a:rPr lang="en-US" sz="1800" kern="1200" dirty="0">
                <a:solidFill>
                  <a:srgbClr val="B380FF"/>
                </a:solidFill>
                <a:effectLst/>
                <a:latin typeface="Sora"/>
                <a:ea typeface="Sora"/>
                <a:cs typeface="Sora"/>
              </a:rPr>
              <a:t>OPPO Discounts (14.56%)</a:t>
            </a:r>
            <a:endParaRPr lang="en-IN" sz="2400" dirty="0">
              <a:effectLst/>
            </a:endParaRPr>
          </a:p>
          <a:p>
            <a:pPr marL="0" indent="0">
              <a:lnSpc>
                <a:spcPts val="2734"/>
              </a:lnSpc>
              <a:buNone/>
            </a:pPr>
            <a:endParaRPr lang="en-US" sz="2187" dirty="0"/>
          </a:p>
        </p:txBody>
      </p:sp>
      <p:sp>
        <p:nvSpPr>
          <p:cNvPr id="20" name="Text 17"/>
          <p:cNvSpPr/>
          <p:nvPr/>
        </p:nvSpPr>
        <p:spPr>
          <a:xfrm>
            <a:off x="8148399" y="5525572"/>
            <a:ext cx="4444008" cy="1421606"/>
          </a:xfrm>
          <a:prstGeom prst="rect">
            <a:avLst/>
          </a:prstGeom>
          <a:noFill/>
          <a:ln/>
        </p:spPr>
        <p:txBody>
          <a:bodyPr wrap="square" rtlCol="0" anchor="t"/>
          <a:lstStyle/>
          <a:p>
            <a:r>
              <a:rPr lang="en-US" dirty="0">
                <a:solidFill>
                  <a:schemeClr val="bg1"/>
                </a:solidFill>
              </a:rPr>
              <a:t>Oppo offers competitive pricing and bundle deals to attract customers on Flipkart given its focus on camera-centric smartphones </a:t>
            </a:r>
          </a:p>
        </p:txBody>
      </p:sp>
    </p:spTree>
    <p:extLst>
      <p:ext uri="{BB962C8B-B14F-4D97-AF65-F5344CB8AC3E}">
        <p14:creationId xmlns:p14="http://schemas.microsoft.com/office/powerpoint/2010/main" val="12668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circle(in)">
                                      <p:cBhvr>
                                        <p:cTn id="55" dur="20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circle(in)">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circle(in)">
                                      <p:cBhvr>
                                        <p:cTn id="65" dur="20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circle(in)">
                                      <p:cBhvr>
                                        <p:cTn id="7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4" grpId="0" animBg="1"/>
      <p:bldP spid="15" grpId="0" animBg="1"/>
      <p:bldP spid="16"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5" name="Text 1"/>
          <p:cNvSpPr/>
          <p:nvPr/>
        </p:nvSpPr>
        <p:spPr>
          <a:xfrm>
            <a:off x="769144" y="661749"/>
            <a:ext cx="9434512" cy="1281827"/>
          </a:xfrm>
          <a:prstGeom prst="rect">
            <a:avLst/>
          </a:prstGeom>
          <a:noFill/>
          <a:ln/>
        </p:spPr>
        <p:txBody>
          <a:bodyPr wrap="square" rtlCol="0" anchor="t"/>
          <a:lstStyle/>
          <a:p>
            <a:pPr marL="0" indent="0">
              <a:lnSpc>
                <a:spcPts val="5047"/>
              </a:lnSpc>
              <a:buNone/>
            </a:pPr>
            <a:r>
              <a:rPr lang="en-US" sz="4038" dirty="0">
                <a:solidFill>
                  <a:srgbClr val="B380FF"/>
                </a:solidFill>
                <a:latin typeface="Sora" pitchFamily="34" charset="0"/>
                <a:ea typeface="Sora" pitchFamily="34" charset="-122"/>
                <a:cs typeface="Sora" pitchFamily="34" charset="-120"/>
              </a:rPr>
              <a:t>Pricing Trends: Expensive vs. Budget Brands</a:t>
            </a:r>
            <a:endParaRPr lang="en-US" sz="4038" dirty="0"/>
          </a:p>
        </p:txBody>
      </p:sp>
      <p:pic>
        <p:nvPicPr>
          <p:cNvPr id="6" name="Image 2" descr="preencoded.png"/>
          <p:cNvPicPr>
            <a:picLocks noChangeAspect="1"/>
          </p:cNvPicPr>
          <p:nvPr/>
        </p:nvPicPr>
        <p:blipFill>
          <a:blip r:embed="rId4"/>
          <a:stretch>
            <a:fillRect/>
          </a:stretch>
        </p:blipFill>
        <p:spPr>
          <a:xfrm>
            <a:off x="769144" y="2251234"/>
            <a:ext cx="1025485" cy="1837849"/>
          </a:xfrm>
          <a:prstGeom prst="rect">
            <a:avLst/>
          </a:prstGeom>
        </p:spPr>
      </p:pic>
      <p:sp>
        <p:nvSpPr>
          <p:cNvPr id="7" name="Text 2"/>
          <p:cNvSpPr/>
          <p:nvPr/>
        </p:nvSpPr>
        <p:spPr>
          <a:xfrm>
            <a:off x="2102287" y="2456259"/>
            <a:ext cx="2563773" cy="320397"/>
          </a:xfrm>
          <a:prstGeom prst="rect">
            <a:avLst/>
          </a:prstGeom>
          <a:noFill/>
          <a:ln/>
        </p:spPr>
        <p:txBody>
          <a:bodyPr wrap="none" rtlCol="0" anchor="t"/>
          <a:lstStyle/>
          <a:p>
            <a:pPr marL="0" indent="0" algn="l">
              <a:lnSpc>
                <a:spcPts val="2523"/>
              </a:lnSpc>
              <a:buNone/>
            </a:pPr>
            <a:r>
              <a:rPr lang="en-US" sz="2019" dirty="0">
                <a:solidFill>
                  <a:srgbClr val="B380FF"/>
                </a:solidFill>
                <a:latin typeface="Sora" pitchFamily="34" charset="0"/>
                <a:ea typeface="Sora" pitchFamily="34" charset="-122"/>
                <a:cs typeface="Sora" pitchFamily="34" charset="-120"/>
              </a:rPr>
              <a:t>Flagship Segment</a:t>
            </a:r>
            <a:endParaRPr lang="en-US" sz="2019" dirty="0"/>
          </a:p>
        </p:txBody>
      </p:sp>
      <p:sp>
        <p:nvSpPr>
          <p:cNvPr id="8" name="Text 3"/>
          <p:cNvSpPr/>
          <p:nvPr/>
        </p:nvSpPr>
        <p:spPr>
          <a:xfrm>
            <a:off x="2102287" y="2899648"/>
            <a:ext cx="8101370" cy="984409"/>
          </a:xfrm>
          <a:prstGeom prst="rect">
            <a:avLst/>
          </a:prstGeom>
          <a:noFill/>
          <a:ln/>
        </p:spPr>
        <p:txBody>
          <a:bodyPr wrap="square" rtlCol="0" anchor="t"/>
          <a:lstStyle/>
          <a:p>
            <a:r>
              <a:rPr lang="en-US" dirty="0">
                <a:solidFill>
                  <a:schemeClr val="bg1"/>
                </a:solidFill>
              </a:rPr>
              <a:t> Apple, Samsung and Google are popular premium brands with their flagship models for those who want the maximum cutting edge technology.</a:t>
            </a:r>
          </a:p>
        </p:txBody>
      </p:sp>
      <p:pic>
        <p:nvPicPr>
          <p:cNvPr id="9" name="Image 3" descr="preencoded.png"/>
          <p:cNvPicPr>
            <a:picLocks noChangeAspect="1"/>
          </p:cNvPicPr>
          <p:nvPr/>
        </p:nvPicPr>
        <p:blipFill>
          <a:blip r:embed="rId5"/>
          <a:stretch>
            <a:fillRect/>
          </a:stretch>
        </p:blipFill>
        <p:spPr>
          <a:xfrm>
            <a:off x="769144" y="4089083"/>
            <a:ext cx="1025485" cy="1640800"/>
          </a:xfrm>
          <a:prstGeom prst="rect">
            <a:avLst/>
          </a:prstGeom>
        </p:spPr>
      </p:pic>
      <p:sp>
        <p:nvSpPr>
          <p:cNvPr id="10" name="Text 4"/>
          <p:cNvSpPr/>
          <p:nvPr/>
        </p:nvSpPr>
        <p:spPr>
          <a:xfrm>
            <a:off x="2102287" y="4294108"/>
            <a:ext cx="2701885" cy="320397"/>
          </a:xfrm>
          <a:prstGeom prst="rect">
            <a:avLst/>
          </a:prstGeom>
          <a:noFill/>
          <a:ln/>
        </p:spPr>
        <p:txBody>
          <a:bodyPr wrap="none" rtlCol="0" anchor="t"/>
          <a:lstStyle/>
          <a:p>
            <a:pPr marL="0" indent="0" algn="l">
              <a:lnSpc>
                <a:spcPts val="2523"/>
              </a:lnSpc>
              <a:buNone/>
            </a:pPr>
            <a:r>
              <a:rPr lang="en-US" sz="2019" dirty="0">
                <a:solidFill>
                  <a:srgbClr val="B380FF"/>
                </a:solidFill>
                <a:latin typeface="Sora" pitchFamily="34" charset="0"/>
                <a:ea typeface="Sora" pitchFamily="34" charset="-122"/>
                <a:cs typeface="Sora" pitchFamily="34" charset="-120"/>
              </a:rPr>
              <a:t>Mid-Range Segment</a:t>
            </a:r>
            <a:endParaRPr lang="en-US" sz="2019" dirty="0"/>
          </a:p>
        </p:txBody>
      </p:sp>
      <p:sp>
        <p:nvSpPr>
          <p:cNvPr id="11" name="Text 5"/>
          <p:cNvSpPr/>
          <p:nvPr/>
        </p:nvSpPr>
        <p:spPr>
          <a:xfrm>
            <a:off x="2102287" y="4737497"/>
            <a:ext cx="8101370" cy="773906"/>
          </a:xfrm>
          <a:prstGeom prst="rect">
            <a:avLst/>
          </a:prstGeom>
          <a:noFill/>
          <a:ln/>
        </p:spPr>
        <p:txBody>
          <a:bodyPr wrap="square" rtlCol="0" anchor="t"/>
          <a:lstStyle/>
          <a:p>
            <a:r>
              <a:rPr lang="en-US" dirty="0">
                <a:solidFill>
                  <a:schemeClr val="bg1"/>
                </a:solidFill>
              </a:rPr>
              <a:t>Brands such as IQOO,POCO and Lenovo to name a few has somehow been able to sustain in the mid-range segment providing good performance at an attractive price.</a:t>
            </a:r>
          </a:p>
        </p:txBody>
      </p:sp>
      <p:pic>
        <p:nvPicPr>
          <p:cNvPr id="12" name="Image 4" descr="preencoded.png"/>
          <p:cNvPicPr>
            <a:picLocks noChangeAspect="1"/>
          </p:cNvPicPr>
          <p:nvPr/>
        </p:nvPicPr>
        <p:blipFill>
          <a:blip r:embed="rId6"/>
          <a:stretch>
            <a:fillRect/>
          </a:stretch>
        </p:blipFill>
        <p:spPr>
          <a:xfrm>
            <a:off x="769144" y="5729883"/>
            <a:ext cx="1025485" cy="1837849"/>
          </a:xfrm>
          <a:prstGeom prst="rect">
            <a:avLst/>
          </a:prstGeom>
        </p:spPr>
      </p:pic>
      <p:sp>
        <p:nvSpPr>
          <p:cNvPr id="13" name="Text 6"/>
          <p:cNvSpPr/>
          <p:nvPr/>
        </p:nvSpPr>
        <p:spPr>
          <a:xfrm>
            <a:off x="2102287" y="5934908"/>
            <a:ext cx="2563773" cy="320397"/>
          </a:xfrm>
          <a:prstGeom prst="rect">
            <a:avLst/>
          </a:prstGeom>
          <a:noFill/>
          <a:ln/>
        </p:spPr>
        <p:txBody>
          <a:bodyPr wrap="none" rtlCol="0" anchor="t"/>
          <a:lstStyle/>
          <a:p>
            <a:pPr marL="0" indent="0" algn="l">
              <a:lnSpc>
                <a:spcPts val="2523"/>
              </a:lnSpc>
              <a:buNone/>
            </a:pPr>
            <a:r>
              <a:rPr lang="en-US" sz="2019" dirty="0">
                <a:solidFill>
                  <a:srgbClr val="B380FF"/>
                </a:solidFill>
                <a:latin typeface="Sora" pitchFamily="34" charset="0"/>
                <a:ea typeface="Sora" pitchFamily="34" charset="-122"/>
                <a:cs typeface="Sora" pitchFamily="34" charset="-120"/>
              </a:rPr>
              <a:t>Budget Segment</a:t>
            </a:r>
            <a:endParaRPr lang="en-US" sz="2019" dirty="0"/>
          </a:p>
        </p:txBody>
      </p:sp>
      <p:sp>
        <p:nvSpPr>
          <p:cNvPr id="14" name="Text 7"/>
          <p:cNvSpPr/>
          <p:nvPr/>
        </p:nvSpPr>
        <p:spPr>
          <a:xfrm>
            <a:off x="2102287" y="6378297"/>
            <a:ext cx="8101370" cy="984409"/>
          </a:xfrm>
          <a:prstGeom prst="rect">
            <a:avLst/>
          </a:prstGeom>
          <a:noFill/>
          <a:ln/>
        </p:spPr>
        <p:txBody>
          <a:bodyPr wrap="square" rtlCol="0" anchor="t"/>
          <a:lstStyle/>
          <a:p>
            <a:r>
              <a:rPr lang="en-US" dirty="0">
                <a:solidFill>
                  <a:schemeClr val="bg1"/>
                </a:solidFill>
              </a:rPr>
              <a:t>Generally, brands like </a:t>
            </a:r>
            <a:r>
              <a:rPr lang="en-US" dirty="0" err="1">
                <a:solidFill>
                  <a:schemeClr val="bg1"/>
                </a:solidFill>
              </a:rPr>
              <a:t>Infinix</a:t>
            </a:r>
            <a:r>
              <a:rPr lang="en-US" dirty="0">
                <a:solidFill>
                  <a:schemeClr val="bg1"/>
                </a:solidFill>
              </a:rPr>
              <a:t> have been able to make a place in this (low range) kind of budget range and the value for money models are attracting price-sensitive customers</a:t>
            </a:r>
          </a:p>
        </p:txBody>
      </p:sp>
      <p:sp>
        <p:nvSpPr>
          <p:cNvPr id="18" name="TextBox 17">
            <a:extLst>
              <a:ext uri="{FF2B5EF4-FFF2-40B4-BE49-F238E27FC236}">
                <a16:creationId xmlns:a16="http://schemas.microsoft.com/office/drawing/2014/main" id="{DFADDD64-1E14-EFE8-695E-866D78C0D138}"/>
              </a:ext>
            </a:extLst>
          </p:cNvPr>
          <p:cNvSpPr txBox="1"/>
          <p:nvPr/>
        </p:nvSpPr>
        <p:spPr>
          <a:xfrm>
            <a:off x="10671858" y="765922"/>
            <a:ext cx="3727048" cy="6463308"/>
          </a:xfrm>
          <a:prstGeom prst="rect">
            <a:avLst/>
          </a:prstGeom>
          <a:noFill/>
        </p:spPr>
        <p:txBody>
          <a:bodyPr wrap="square" rtlCol="0">
            <a:spAutoFit/>
          </a:bodyPr>
          <a:lstStyle/>
          <a:p>
            <a:r>
              <a:rPr lang="en-US" sz="1800" b="1" u="sng" dirty="0">
                <a:solidFill>
                  <a:schemeClr val="bg2"/>
                </a:solidFill>
                <a:latin typeface="Sora" pitchFamily="34" charset="0"/>
                <a:ea typeface="Sora" pitchFamily="34" charset="-122"/>
                <a:cs typeface="Sora" pitchFamily="34" charset="-120"/>
              </a:rPr>
              <a:t>High Range Brands:</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OPPO</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HTC</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Google Pixel</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LG</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ASUS</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Nokia</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Apple</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SAMSUNG</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Motorola</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Xiaomi</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Vivo</a:t>
            </a:r>
          </a:p>
          <a:p>
            <a:r>
              <a:rPr lang="en-US" sz="1800" b="1" u="sng" dirty="0">
                <a:solidFill>
                  <a:schemeClr val="bg2"/>
                </a:solidFill>
                <a:latin typeface="Sora" pitchFamily="34" charset="0"/>
                <a:ea typeface="Sora" pitchFamily="34" charset="-122"/>
                <a:cs typeface="Sora" pitchFamily="34" charset="-120"/>
              </a:rPr>
              <a:t> Mid Range Brands:</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IQOO</a:t>
            </a:r>
          </a:p>
          <a:p>
            <a:pPr marL="285750" indent="-285750">
              <a:buFont typeface="Arial" panose="020B0604020202020204" pitchFamily="34" charset="0"/>
              <a:buChar char="•"/>
            </a:pPr>
            <a:r>
              <a:rPr lang="en-US" dirty="0" err="1">
                <a:solidFill>
                  <a:srgbClr val="B380FF"/>
                </a:solidFill>
                <a:latin typeface="Sora" pitchFamily="34" charset="0"/>
                <a:ea typeface="Sora" pitchFamily="34" charset="-122"/>
                <a:cs typeface="Sora" pitchFamily="34" charset="-120"/>
              </a:rPr>
              <a:t>Realme</a:t>
            </a:r>
            <a:endParaRPr lang="en-US" sz="1800" dirty="0">
              <a:solidFill>
                <a:srgbClr val="B380FF"/>
              </a:solidFill>
              <a:latin typeface="Sora" pitchFamily="34" charset="0"/>
              <a:ea typeface="Sora" pitchFamily="34" charset="-122"/>
              <a:cs typeface="Sora" pitchFamily="34" charset="-120"/>
            </a:endParaRP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GIONEE</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Lenovo</a:t>
            </a:r>
          </a:p>
          <a:p>
            <a:pPr marL="285750" indent="-285750">
              <a:buFont typeface="Arial" panose="020B0604020202020204" pitchFamily="34" charset="0"/>
              <a:buChar char="•"/>
            </a:pPr>
            <a:r>
              <a:rPr lang="en-US" sz="1800" dirty="0">
                <a:solidFill>
                  <a:srgbClr val="B380FF"/>
                </a:solidFill>
                <a:latin typeface="Sora" pitchFamily="34" charset="0"/>
                <a:ea typeface="Sora" pitchFamily="34" charset="-122"/>
                <a:cs typeface="Sora" pitchFamily="34" charset="-120"/>
              </a:rPr>
              <a:t>POCO</a:t>
            </a:r>
          </a:p>
          <a:p>
            <a:endParaRPr lang="en-US" sz="1800" dirty="0">
              <a:solidFill>
                <a:srgbClr val="B380FF"/>
              </a:solidFill>
              <a:latin typeface="Sora" pitchFamily="34" charset="0"/>
              <a:ea typeface="Sora" pitchFamily="34" charset="-122"/>
              <a:cs typeface="Sora" pitchFamily="34" charset="-120"/>
            </a:endParaRPr>
          </a:p>
          <a:p>
            <a:r>
              <a:rPr lang="en-US" sz="1800" b="1" u="sng" dirty="0">
                <a:solidFill>
                  <a:schemeClr val="bg2"/>
                </a:solidFill>
                <a:latin typeface="Sora" pitchFamily="34" charset="0"/>
                <a:ea typeface="Sora" pitchFamily="34" charset="-122"/>
                <a:cs typeface="Sora" pitchFamily="34" charset="-120"/>
              </a:rPr>
              <a:t>Low Range Brands:</a:t>
            </a:r>
          </a:p>
          <a:p>
            <a:pPr marL="285750" indent="-285750">
              <a:buFont typeface="Arial" panose="020B0604020202020204" pitchFamily="34" charset="0"/>
              <a:buChar char="•"/>
            </a:pPr>
            <a:r>
              <a:rPr lang="en-US" sz="1800" dirty="0" err="1">
                <a:solidFill>
                  <a:srgbClr val="B380FF"/>
                </a:solidFill>
                <a:latin typeface="Sora" pitchFamily="34" charset="0"/>
                <a:ea typeface="Sora" pitchFamily="34" charset="-122"/>
                <a:cs typeface="Sora" pitchFamily="34" charset="-120"/>
              </a:rPr>
              <a:t>Infinix</a:t>
            </a:r>
            <a:r>
              <a:rPr lang="en-US" sz="1800" dirty="0">
                <a:solidFill>
                  <a:srgbClr val="B380FF"/>
                </a:solidFill>
                <a:latin typeface="Sora" pitchFamily="34" charset="0"/>
                <a:ea typeface="Sora" pitchFamily="34" charset="-122"/>
                <a:cs typeface="Sora" pitchFamily="34" charset="-120"/>
              </a:rPr>
              <a:t> </a:t>
            </a:r>
          </a:p>
          <a:p>
            <a:endParaRPr lang="en-US" dirty="0">
              <a:solidFill>
                <a:srgbClr val="B380FF"/>
              </a:solidFill>
              <a:latin typeface="Sora" pitchFamily="34" charset="0"/>
              <a:ea typeface="Sora" pitchFamily="34" charset="-122"/>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4"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894880"/>
            <a:ext cx="874240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 and Key Takeaways</a:t>
            </a:r>
            <a:endParaRPr lang="en-US" sz="4374" dirty="0"/>
          </a:p>
        </p:txBody>
      </p:sp>
      <p:sp>
        <p:nvSpPr>
          <p:cNvPr id="5" name="Text 2"/>
          <p:cNvSpPr/>
          <p:nvPr/>
        </p:nvSpPr>
        <p:spPr>
          <a:xfrm>
            <a:off x="2260283" y="3174444"/>
            <a:ext cx="2190393" cy="355402"/>
          </a:xfrm>
          <a:prstGeom prst="rect">
            <a:avLst/>
          </a:prstGeom>
          <a:noFill/>
          <a:ln/>
        </p:spPr>
        <p:txBody>
          <a:bodyPr wrap="non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Top Brands</a:t>
            </a:r>
            <a:endParaRPr lang="en-US" sz="1750" dirty="0"/>
          </a:p>
        </p:txBody>
      </p:sp>
      <p:sp>
        <p:nvSpPr>
          <p:cNvPr id="6" name="Text 3"/>
          <p:cNvSpPr/>
          <p:nvPr/>
        </p:nvSpPr>
        <p:spPr>
          <a:xfrm>
            <a:off x="4902637" y="3174444"/>
            <a:ext cx="2186583" cy="355402"/>
          </a:xfrm>
          <a:prstGeom prst="rect">
            <a:avLst/>
          </a:prstGeom>
          <a:noFill/>
          <a:ln/>
        </p:spPr>
        <p:txBody>
          <a:bodyPr wrap="non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Customer Ratings</a:t>
            </a:r>
            <a:endParaRPr lang="en-US" sz="1750" dirty="0"/>
          </a:p>
        </p:txBody>
      </p:sp>
      <p:sp>
        <p:nvSpPr>
          <p:cNvPr id="7" name="Text 4"/>
          <p:cNvSpPr/>
          <p:nvPr/>
        </p:nvSpPr>
        <p:spPr>
          <a:xfrm>
            <a:off x="7541181" y="3174444"/>
            <a:ext cx="2186583" cy="355402"/>
          </a:xfrm>
          <a:prstGeom prst="rect">
            <a:avLst/>
          </a:prstGeom>
          <a:noFill/>
          <a:ln/>
        </p:spPr>
        <p:txBody>
          <a:bodyPr wrap="non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Discounts</a:t>
            </a:r>
            <a:endParaRPr lang="en-US" sz="1750" dirty="0"/>
          </a:p>
        </p:txBody>
      </p:sp>
      <p:sp>
        <p:nvSpPr>
          <p:cNvPr id="8" name="Text 5"/>
          <p:cNvSpPr/>
          <p:nvPr/>
        </p:nvSpPr>
        <p:spPr>
          <a:xfrm>
            <a:off x="10179725" y="3174444"/>
            <a:ext cx="2190393" cy="355402"/>
          </a:xfrm>
          <a:prstGeom prst="rect">
            <a:avLst/>
          </a:prstGeom>
          <a:noFill/>
          <a:ln/>
        </p:spPr>
        <p:txBody>
          <a:bodyPr wrap="non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Pricing Trends</a:t>
            </a:r>
            <a:endParaRPr lang="en-US" sz="1750" dirty="0"/>
          </a:p>
        </p:txBody>
      </p:sp>
      <p:sp>
        <p:nvSpPr>
          <p:cNvPr id="9" name="Shape 6"/>
          <p:cNvSpPr/>
          <p:nvPr/>
        </p:nvSpPr>
        <p:spPr>
          <a:xfrm>
            <a:off x="2037993" y="3670697"/>
            <a:ext cx="10554414" cy="992505"/>
          </a:xfrm>
          <a:prstGeom prst="rect">
            <a:avLst/>
          </a:prstGeom>
          <a:solidFill>
            <a:srgbClr val="1A1A21"/>
          </a:solidFill>
          <a:ln/>
        </p:spPr>
      </p:sp>
      <p:sp>
        <p:nvSpPr>
          <p:cNvPr id="10" name="Text 7"/>
          <p:cNvSpPr/>
          <p:nvPr/>
        </p:nvSpPr>
        <p:spPr>
          <a:xfrm>
            <a:off x="2260283" y="3811548"/>
            <a:ext cx="2190393" cy="710803"/>
          </a:xfrm>
          <a:prstGeom prst="rect">
            <a:avLst/>
          </a:prstGeom>
          <a:noFill/>
          <a:ln/>
        </p:spPr>
        <p:txBody>
          <a:bodyPr wrap="square" rtlCol="0" anchor="t"/>
          <a:lstStyle/>
          <a:p>
            <a:pPr marL="0" indent="0">
              <a:lnSpc>
                <a:spcPts val="2799"/>
              </a:lnSpc>
              <a:buNone/>
            </a:pPr>
            <a:r>
              <a:rPr lang="en-US" sz="1750" dirty="0">
                <a:solidFill>
                  <a:schemeClr val="bg2"/>
                </a:solidFill>
              </a:rPr>
              <a:t>Apple</a:t>
            </a:r>
          </a:p>
        </p:txBody>
      </p:sp>
      <p:sp>
        <p:nvSpPr>
          <p:cNvPr id="11" name="Text 8"/>
          <p:cNvSpPr/>
          <p:nvPr/>
        </p:nvSpPr>
        <p:spPr>
          <a:xfrm>
            <a:off x="4902637" y="3811548"/>
            <a:ext cx="2186583" cy="355402"/>
          </a:xfrm>
          <a:prstGeom prst="rect">
            <a:avLst/>
          </a:prstGeom>
          <a:noFill/>
          <a:ln/>
        </p:spPr>
        <p:txBody>
          <a:bodyPr wrap="non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Vivo, Samsung</a:t>
            </a:r>
            <a:endParaRPr lang="en-US" sz="1750" dirty="0"/>
          </a:p>
        </p:txBody>
      </p:sp>
      <p:sp>
        <p:nvSpPr>
          <p:cNvPr id="12" name="Text 9"/>
          <p:cNvSpPr/>
          <p:nvPr/>
        </p:nvSpPr>
        <p:spPr>
          <a:xfrm>
            <a:off x="7541181" y="3811548"/>
            <a:ext cx="2186583" cy="710803"/>
          </a:xfrm>
          <a:prstGeom prst="rect">
            <a:avLst/>
          </a:prstGeom>
          <a:noFill/>
          <a:ln/>
        </p:spPr>
        <p:txBody>
          <a:bodyPr wrap="square" rtlCol="0" anchor="t"/>
          <a:lstStyle/>
          <a:p>
            <a:pPr marL="0" indent="0">
              <a:lnSpc>
                <a:spcPts val="2799"/>
              </a:lnSpc>
              <a:buNone/>
            </a:pPr>
            <a:r>
              <a:rPr lang="en-US" sz="1750" dirty="0">
                <a:solidFill>
                  <a:schemeClr val="bg2"/>
                </a:solidFill>
              </a:rPr>
              <a:t>POCO</a:t>
            </a:r>
          </a:p>
        </p:txBody>
      </p:sp>
      <p:sp>
        <p:nvSpPr>
          <p:cNvPr id="13" name="Text 10"/>
          <p:cNvSpPr/>
          <p:nvPr/>
        </p:nvSpPr>
        <p:spPr>
          <a:xfrm>
            <a:off x="10179725" y="3811548"/>
            <a:ext cx="2190393"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Flagship, Mid-Range, Budget</a:t>
            </a:r>
            <a:endParaRPr lang="en-US" sz="1750" dirty="0"/>
          </a:p>
        </p:txBody>
      </p:sp>
      <p:sp>
        <p:nvSpPr>
          <p:cNvPr id="14" name="Text 11"/>
          <p:cNvSpPr/>
          <p:nvPr/>
        </p:nvSpPr>
        <p:spPr>
          <a:xfrm>
            <a:off x="2037993" y="4913114"/>
            <a:ext cx="10554414" cy="1421606"/>
          </a:xfrm>
          <a:prstGeom prst="rect">
            <a:avLst/>
          </a:prstGeom>
          <a:noFill/>
          <a:ln/>
        </p:spPr>
        <p:txBody>
          <a:bodyPr wrap="square" rtlCol="0" anchor="t"/>
          <a:lstStyle/>
          <a:p>
            <a:r>
              <a:rPr lang="en-US" dirty="0">
                <a:solidFill>
                  <a:schemeClr val="bg1"/>
                </a:solidFill>
              </a:rPr>
              <a:t>In terms of the top brands sold in Flipkart's mobile sales landscape, it is diverse brand share coming from several distinct customer preferences and pricing segments With these critical consumer expectations in mind, Flipkart can tweak its offerings according to new age needs and be on top of mobile device sales as an e-commerce giant.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heel(1)">
                                      <p:cBhvr>
                                        <p:cTn id="6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637</Words>
  <Application>Microsoft Office PowerPoint</Application>
  <PresentationFormat>Custom</PresentationFormat>
  <Paragraphs>89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Ghosh</cp:lastModifiedBy>
  <cp:revision>5</cp:revision>
  <dcterms:created xsi:type="dcterms:W3CDTF">2024-05-28T07:22:55Z</dcterms:created>
  <dcterms:modified xsi:type="dcterms:W3CDTF">2024-08-21T05:21:16Z</dcterms:modified>
</cp:coreProperties>
</file>