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414" r:id="rId3"/>
    <p:sldId id="472" r:id="rId4"/>
    <p:sldId id="475" r:id="rId5"/>
    <p:sldId id="476" r:id="rId6"/>
    <p:sldId id="477" r:id="rId7"/>
    <p:sldId id="478" r:id="rId8"/>
    <p:sldId id="479" r:id="rId9"/>
    <p:sldId id="480" r:id="rId10"/>
    <p:sldId id="481" r:id="rId11"/>
    <p:sldId id="482" r:id="rId12"/>
    <p:sldId id="484" r:id="rId13"/>
    <p:sldId id="485" r:id="rId14"/>
    <p:sldId id="483" r:id="rId15"/>
    <p:sldId id="4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0BB"/>
    <a:srgbClr val="DDF1FF"/>
    <a:srgbClr val="FF9300"/>
    <a:srgbClr val="17439B"/>
    <a:srgbClr val="A4A4A2"/>
    <a:srgbClr val="7F7E7F"/>
    <a:srgbClr val="FFFFFF"/>
    <a:srgbClr val="FEFAF0"/>
    <a:srgbClr val="D7A800"/>
    <a:srgbClr val="AA7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2"/>
    <p:restoredTop sz="94624"/>
  </p:normalViewPr>
  <p:slideViewPr>
    <p:cSldViewPr snapToGrid="0" snapToObjects="1">
      <p:cViewPr varScale="1">
        <p:scale>
          <a:sx n="88" d="100"/>
          <a:sy n="88" d="100"/>
        </p:scale>
        <p:origin x="470" y="-19"/>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CDD55-D7E0-D648-AE80-AC0B886888E9}" type="datetimeFigureOut">
              <a:rPr lang="en-US" smtClean="0"/>
              <a:t>12/29/2021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E0AF1-911D-734E-8220-F8469082B928}" type="slidenum">
              <a:rPr lang="en-US" smtClean="0"/>
              <a:t>‹#›</a:t>
            </a:fld>
            <a:endParaRPr lang="en-US"/>
          </a:p>
        </p:txBody>
      </p:sp>
    </p:spTree>
    <p:extLst>
      <p:ext uri="{BB962C8B-B14F-4D97-AF65-F5344CB8AC3E}">
        <p14:creationId xmlns:p14="http://schemas.microsoft.com/office/powerpoint/2010/main" val="837740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1</a:t>
            </a:fld>
            <a:endParaRPr lang="en-US"/>
          </a:p>
        </p:txBody>
      </p:sp>
    </p:spTree>
    <p:extLst>
      <p:ext uri="{BB962C8B-B14F-4D97-AF65-F5344CB8AC3E}">
        <p14:creationId xmlns:p14="http://schemas.microsoft.com/office/powerpoint/2010/main" val="4176274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11</a:t>
            </a:fld>
            <a:endParaRPr lang="en-US"/>
          </a:p>
        </p:txBody>
      </p:sp>
    </p:spTree>
    <p:extLst>
      <p:ext uri="{BB962C8B-B14F-4D97-AF65-F5344CB8AC3E}">
        <p14:creationId xmlns:p14="http://schemas.microsoft.com/office/powerpoint/2010/main" val="1352723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12</a:t>
            </a:fld>
            <a:endParaRPr lang="en-US"/>
          </a:p>
        </p:txBody>
      </p:sp>
    </p:spTree>
    <p:extLst>
      <p:ext uri="{BB962C8B-B14F-4D97-AF65-F5344CB8AC3E}">
        <p14:creationId xmlns:p14="http://schemas.microsoft.com/office/powerpoint/2010/main" val="240872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13</a:t>
            </a:fld>
            <a:endParaRPr lang="en-US"/>
          </a:p>
        </p:txBody>
      </p:sp>
    </p:spTree>
    <p:extLst>
      <p:ext uri="{BB962C8B-B14F-4D97-AF65-F5344CB8AC3E}">
        <p14:creationId xmlns:p14="http://schemas.microsoft.com/office/powerpoint/2010/main" val="28459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3</a:t>
            </a:fld>
            <a:endParaRPr lang="en-US"/>
          </a:p>
        </p:txBody>
      </p:sp>
    </p:spTree>
    <p:extLst>
      <p:ext uri="{BB962C8B-B14F-4D97-AF65-F5344CB8AC3E}">
        <p14:creationId xmlns:p14="http://schemas.microsoft.com/office/powerpoint/2010/main" val="911014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4</a:t>
            </a:fld>
            <a:endParaRPr lang="en-US"/>
          </a:p>
        </p:txBody>
      </p:sp>
    </p:spTree>
    <p:extLst>
      <p:ext uri="{BB962C8B-B14F-4D97-AF65-F5344CB8AC3E}">
        <p14:creationId xmlns:p14="http://schemas.microsoft.com/office/powerpoint/2010/main" val="123981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5</a:t>
            </a:fld>
            <a:endParaRPr lang="en-US"/>
          </a:p>
        </p:txBody>
      </p:sp>
    </p:spTree>
    <p:extLst>
      <p:ext uri="{BB962C8B-B14F-4D97-AF65-F5344CB8AC3E}">
        <p14:creationId xmlns:p14="http://schemas.microsoft.com/office/powerpoint/2010/main" val="2655796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6</a:t>
            </a:fld>
            <a:endParaRPr lang="en-US"/>
          </a:p>
        </p:txBody>
      </p:sp>
    </p:spTree>
    <p:extLst>
      <p:ext uri="{BB962C8B-B14F-4D97-AF65-F5344CB8AC3E}">
        <p14:creationId xmlns:p14="http://schemas.microsoft.com/office/powerpoint/2010/main" val="83423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7</a:t>
            </a:fld>
            <a:endParaRPr lang="en-US"/>
          </a:p>
        </p:txBody>
      </p:sp>
    </p:spTree>
    <p:extLst>
      <p:ext uri="{BB962C8B-B14F-4D97-AF65-F5344CB8AC3E}">
        <p14:creationId xmlns:p14="http://schemas.microsoft.com/office/powerpoint/2010/main" val="3754688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8</a:t>
            </a:fld>
            <a:endParaRPr lang="en-US"/>
          </a:p>
        </p:txBody>
      </p:sp>
    </p:spTree>
    <p:extLst>
      <p:ext uri="{BB962C8B-B14F-4D97-AF65-F5344CB8AC3E}">
        <p14:creationId xmlns:p14="http://schemas.microsoft.com/office/powerpoint/2010/main" val="412156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9</a:t>
            </a:fld>
            <a:endParaRPr lang="en-US"/>
          </a:p>
        </p:txBody>
      </p:sp>
    </p:spTree>
    <p:extLst>
      <p:ext uri="{BB962C8B-B14F-4D97-AF65-F5344CB8AC3E}">
        <p14:creationId xmlns:p14="http://schemas.microsoft.com/office/powerpoint/2010/main" val="909185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9E0AF1-911D-734E-8220-F8469082B928}" type="slidenum">
              <a:rPr lang="en-US" smtClean="0"/>
              <a:t>10</a:t>
            </a:fld>
            <a:endParaRPr lang="en-US"/>
          </a:p>
        </p:txBody>
      </p:sp>
    </p:spTree>
    <p:extLst>
      <p:ext uri="{BB962C8B-B14F-4D97-AF65-F5344CB8AC3E}">
        <p14:creationId xmlns:p14="http://schemas.microsoft.com/office/powerpoint/2010/main" val="111193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80BF-B51E-9044-AE00-056559276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02CD9C-E7B1-E046-B2E7-D682A813F4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A1590-13E5-C94E-8A4F-30271FB94FE7}"/>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5" name="Footer Placeholder 4">
            <a:extLst>
              <a:ext uri="{FF2B5EF4-FFF2-40B4-BE49-F238E27FC236}">
                <a16:creationId xmlns:a16="http://schemas.microsoft.com/office/drawing/2014/main" id="{6F1E9DFC-6670-5341-BF3F-B5C11FAD9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B1B40-422F-1A44-83F8-76E062EE6416}"/>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380051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19A2-15C3-9B4C-A726-FD3672532F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C7FB99-AC12-524B-A1CC-C18B0022D7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78EA4-EE58-5448-98FC-051A42F5BE70}"/>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5" name="Footer Placeholder 4">
            <a:extLst>
              <a:ext uri="{FF2B5EF4-FFF2-40B4-BE49-F238E27FC236}">
                <a16:creationId xmlns:a16="http://schemas.microsoft.com/office/drawing/2014/main" id="{00BC3980-59B9-C042-89D5-1F8D4DDCB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B1E1-EE37-A945-B924-815705A198FC}"/>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42206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49AC3C-87D1-644F-ACA9-04416AD77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F7406B-66C4-AD46-9EA9-B9609B8595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CB382-8350-E044-98B6-1EBAE4C3D83D}"/>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5" name="Footer Placeholder 4">
            <a:extLst>
              <a:ext uri="{FF2B5EF4-FFF2-40B4-BE49-F238E27FC236}">
                <a16:creationId xmlns:a16="http://schemas.microsoft.com/office/drawing/2014/main" id="{003454E1-B6BB-0446-A9CB-FBC707A29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DD1D8-36F0-FA4E-8ADF-1BEE6865C1AF}"/>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37288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D8AC-898A-1C40-9AA5-ECC9A242E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D8BC9-CE6F-1840-84C4-B313F61852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3309-9F81-3D40-AEF4-7079FF9F8045}"/>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5" name="Footer Placeholder 4">
            <a:extLst>
              <a:ext uri="{FF2B5EF4-FFF2-40B4-BE49-F238E27FC236}">
                <a16:creationId xmlns:a16="http://schemas.microsoft.com/office/drawing/2014/main" id="{D85602BD-E8BB-3548-8F82-96719D488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B3628-BFAE-704D-A87F-D799E597B90E}"/>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88835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DC79-856C-DF44-861B-56B82C9F5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98765-81FA-3D42-A119-8BB9F374D7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5D0869-DAB6-ED48-9F4D-5A8FCA9BA93D}"/>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5" name="Footer Placeholder 4">
            <a:extLst>
              <a:ext uri="{FF2B5EF4-FFF2-40B4-BE49-F238E27FC236}">
                <a16:creationId xmlns:a16="http://schemas.microsoft.com/office/drawing/2014/main" id="{44D82DC1-BDC1-5B40-8BEB-3573743D5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290FA-5261-294D-9296-348E47FE771D}"/>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188837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5A89-300C-284E-A0B6-BB2BC576C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48E52A-7EF7-8A40-ABB7-ACDBBCBA32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84193A-C08E-1443-9487-4A12DC14A4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2B5FC-E569-3843-85E1-F313943D6D4A}"/>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6" name="Footer Placeholder 5">
            <a:extLst>
              <a:ext uri="{FF2B5EF4-FFF2-40B4-BE49-F238E27FC236}">
                <a16:creationId xmlns:a16="http://schemas.microsoft.com/office/drawing/2014/main" id="{62D8318D-494F-B941-9C42-9433697D6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7B760-E649-5843-B063-1159368CBB21}"/>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366048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AEE9-5D19-AA46-B160-CF9054706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76493D-90F6-1B4B-AB33-AEB40FA67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19B297-FFF2-7342-A302-02353D0636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07A690-C8EE-AD49-9DA5-25A0D7662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E6716C-F05B-E841-B922-19A7726D71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BA8BB6-5DAF-494B-A8DE-ACFBF445A882}"/>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8" name="Footer Placeholder 7">
            <a:extLst>
              <a:ext uri="{FF2B5EF4-FFF2-40B4-BE49-F238E27FC236}">
                <a16:creationId xmlns:a16="http://schemas.microsoft.com/office/drawing/2014/main" id="{5C4F607C-AFCA-7B4C-9A4F-9CA673C434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79EEE7-BCAD-5A45-826F-990A81F2B6CF}"/>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391980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F423-E03E-B54B-9982-E5ADA08976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10A2CF-E06E-5C4B-8E65-9A5D13745902}"/>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4" name="Footer Placeholder 3">
            <a:extLst>
              <a:ext uri="{FF2B5EF4-FFF2-40B4-BE49-F238E27FC236}">
                <a16:creationId xmlns:a16="http://schemas.microsoft.com/office/drawing/2014/main" id="{72347923-4DBC-5D49-8521-C573E85B81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8580E3-EB9F-714B-A41B-EF8DA93392E5}"/>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351414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A3A2AF-348B-9D4C-86DF-746A904E1306}"/>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3" name="Footer Placeholder 2">
            <a:extLst>
              <a:ext uri="{FF2B5EF4-FFF2-40B4-BE49-F238E27FC236}">
                <a16:creationId xmlns:a16="http://schemas.microsoft.com/office/drawing/2014/main" id="{D59F70BC-917B-4949-AE17-1FC066C5F7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1D6343-E401-4440-B342-7FE6A698DFCE}"/>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392860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DB94-9277-4A4B-8CC3-38D49AF3B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60FE96-6242-0446-ABA3-3796951A9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8D6701-DB9F-D543-BB64-A2E4905A0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8D61F7-071A-5046-A914-972250102926}"/>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6" name="Footer Placeholder 5">
            <a:extLst>
              <a:ext uri="{FF2B5EF4-FFF2-40B4-BE49-F238E27FC236}">
                <a16:creationId xmlns:a16="http://schemas.microsoft.com/office/drawing/2014/main" id="{5AAD75CB-520F-4841-9AE3-A8909F975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6D868-019C-A544-8559-BFC5936F0141}"/>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206118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F681-8A16-3F4B-8BFF-CBCCE5996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821E0D-6DBF-F143-9E92-06096EDD9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9B0AC-8689-4A40-998E-206FFC99F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16642B-1BF3-5046-AC8F-09A3D8EBBC26}"/>
              </a:ext>
            </a:extLst>
          </p:cNvPr>
          <p:cNvSpPr>
            <a:spLocks noGrp="1"/>
          </p:cNvSpPr>
          <p:nvPr>
            <p:ph type="dt" sz="half" idx="10"/>
          </p:nvPr>
        </p:nvSpPr>
        <p:spPr/>
        <p:txBody>
          <a:bodyPr/>
          <a:lstStyle/>
          <a:p>
            <a:fld id="{6E14BB3B-8093-3E44-B413-41200FBC1566}" type="datetimeFigureOut">
              <a:rPr lang="en-US" smtClean="0"/>
              <a:t>12/29/2021</a:t>
            </a:fld>
            <a:endParaRPr lang="en-US"/>
          </a:p>
        </p:txBody>
      </p:sp>
      <p:sp>
        <p:nvSpPr>
          <p:cNvPr id="6" name="Footer Placeholder 5">
            <a:extLst>
              <a:ext uri="{FF2B5EF4-FFF2-40B4-BE49-F238E27FC236}">
                <a16:creationId xmlns:a16="http://schemas.microsoft.com/office/drawing/2014/main" id="{D355DB74-C556-C843-88F8-8670B4826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0D61C-28FB-FE4F-B387-4832118091E6}"/>
              </a:ext>
            </a:extLst>
          </p:cNvPr>
          <p:cNvSpPr>
            <a:spLocks noGrp="1"/>
          </p:cNvSpPr>
          <p:nvPr>
            <p:ph type="sldNum" sz="quarter" idx="12"/>
          </p:nvPr>
        </p:nvSpPr>
        <p:spPr/>
        <p:txBody>
          <a:bodyPr/>
          <a:lstStyle/>
          <a:p>
            <a:fld id="{AAB32E05-649B-6341-BC6D-73708E490CEA}" type="slidenum">
              <a:rPr lang="en-US" smtClean="0"/>
              <a:t>‹#›</a:t>
            </a:fld>
            <a:endParaRPr lang="en-US"/>
          </a:p>
        </p:txBody>
      </p:sp>
    </p:spTree>
    <p:extLst>
      <p:ext uri="{BB962C8B-B14F-4D97-AF65-F5344CB8AC3E}">
        <p14:creationId xmlns:p14="http://schemas.microsoft.com/office/powerpoint/2010/main" val="342743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E7ACA-D0BB-D646-943A-CE03AE5EFF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964DD-7A61-D34F-939B-B3C3AAD32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8E8A6-A39D-A841-BF8D-A99AC6BB2E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4BB3B-8093-3E44-B413-41200FBC1566}" type="datetimeFigureOut">
              <a:rPr lang="en-US" smtClean="0"/>
              <a:t>12/29/2021</a:t>
            </a:fld>
            <a:endParaRPr lang="en-US"/>
          </a:p>
        </p:txBody>
      </p:sp>
      <p:sp>
        <p:nvSpPr>
          <p:cNvPr id="5" name="Footer Placeholder 4">
            <a:extLst>
              <a:ext uri="{FF2B5EF4-FFF2-40B4-BE49-F238E27FC236}">
                <a16:creationId xmlns:a16="http://schemas.microsoft.com/office/drawing/2014/main" id="{8BE5184E-23B1-4C4D-8B72-BEB0C667E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E20283-AB7E-5C48-8DD7-556D9902A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32E05-649B-6341-BC6D-73708E490CEA}" type="slidenum">
              <a:rPr lang="en-US" smtClean="0"/>
              <a:t>‹#›</a:t>
            </a:fld>
            <a:endParaRPr lang="en-US"/>
          </a:p>
        </p:txBody>
      </p:sp>
    </p:spTree>
    <p:extLst>
      <p:ext uri="{BB962C8B-B14F-4D97-AF65-F5344CB8AC3E}">
        <p14:creationId xmlns:p14="http://schemas.microsoft.com/office/powerpoint/2010/main" val="34059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3F1F74-C179-8245-BC04-3B071760ED36}"/>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D52E252-D5C1-7844-95C2-B8F0D8A979C0}"/>
              </a:ext>
            </a:extLst>
          </p:cNvPr>
          <p:cNvSpPr/>
          <p:nvPr/>
        </p:nvSpPr>
        <p:spPr>
          <a:xfrm>
            <a:off x="514867" y="5748383"/>
            <a:ext cx="3411960" cy="369332"/>
          </a:xfrm>
          <a:prstGeom prst="rect">
            <a:avLst/>
          </a:prstGeom>
        </p:spPr>
        <p:txBody>
          <a:bodyPr wrap="none">
            <a:spAutoFit/>
          </a:bodyPr>
          <a:lstStyle/>
          <a:p>
            <a:r>
              <a:rPr lang="en-GB" b="1" dirty="0">
                <a:latin typeface="Arial" panose="020B0604020202020204" pitchFamily="34" charset="0"/>
                <a:cs typeface="Arial" panose="020B0604020202020204" pitchFamily="34" charset="0"/>
              </a:rPr>
              <a:t>What Makes A Great Manager</a:t>
            </a:r>
          </a:p>
        </p:txBody>
      </p:sp>
    </p:spTree>
    <p:extLst>
      <p:ext uri="{BB962C8B-B14F-4D97-AF65-F5344CB8AC3E}">
        <p14:creationId xmlns:p14="http://schemas.microsoft.com/office/powerpoint/2010/main" val="2454912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#8 – Be Approachable, But Set Boundaries</a:t>
            </a:r>
          </a:p>
        </p:txBody>
      </p:sp>
      <p:sp>
        <p:nvSpPr>
          <p:cNvPr id="3" name="TextBox 2">
            <a:extLst>
              <a:ext uri="{FF2B5EF4-FFF2-40B4-BE49-F238E27FC236}">
                <a16:creationId xmlns:a16="http://schemas.microsoft.com/office/drawing/2014/main" id="{02A55C2E-6D8C-5F48-B608-25FCBC222A58}"/>
              </a:ext>
            </a:extLst>
          </p:cNvPr>
          <p:cNvSpPr txBox="1"/>
          <p:nvPr/>
        </p:nvSpPr>
        <p:spPr>
          <a:xfrm>
            <a:off x="0" y="1863934"/>
            <a:ext cx="12192000" cy="4093428"/>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I would always encourage people to come and speak to me if they needed help, support or advice.</a:t>
            </a:r>
          </a:p>
          <a:p>
            <a:pPr algn="ctr"/>
            <a:endParaRPr lang="en-US" sz="2000" b="1" dirty="0">
              <a:latin typeface="Arial" panose="020B0604020202020204" pitchFamily="34" charset="0"/>
              <a:cs typeface="Arial" panose="020B0604020202020204" pitchFamily="34" charset="0"/>
            </a:endParaRPr>
          </a:p>
          <a:p>
            <a:pPr algn="ctr"/>
            <a:r>
              <a:rPr lang="en-US" sz="4400" b="1" dirty="0">
                <a:highlight>
                  <a:srgbClr val="DDF1FF"/>
                </a:highlight>
                <a:latin typeface="Arial" panose="020B0604020202020204" pitchFamily="34" charset="0"/>
                <a:cs typeface="Arial" panose="020B0604020202020204" pitchFamily="34" charset="0"/>
              </a:rPr>
              <a:t>“If you need help with any aspect of your work, or if there are any issues or problems you need to speak to me about, don’t be afraid to come and see me.”</a:t>
            </a:r>
            <a:endParaRPr lang="en-US" sz="3200" b="1" dirty="0">
              <a:highlight>
                <a:srgbClr val="DDF1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94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#9 – Communicate Clearly &amp; Concisely</a:t>
            </a:r>
          </a:p>
        </p:txBody>
      </p:sp>
      <p:sp>
        <p:nvSpPr>
          <p:cNvPr id="3" name="TextBox 2">
            <a:extLst>
              <a:ext uri="{FF2B5EF4-FFF2-40B4-BE49-F238E27FC236}">
                <a16:creationId xmlns:a16="http://schemas.microsoft.com/office/drawing/2014/main" id="{02A55C2E-6D8C-5F48-B608-25FCBC222A58}"/>
              </a:ext>
            </a:extLst>
          </p:cNvPr>
          <p:cNvSpPr txBox="1"/>
          <p:nvPr/>
        </p:nvSpPr>
        <p:spPr>
          <a:xfrm>
            <a:off x="0" y="1854822"/>
            <a:ext cx="12192000" cy="1938992"/>
          </a:xfrm>
          <a:prstGeom prst="rect">
            <a:avLst/>
          </a:prstGeom>
          <a:solidFill>
            <a:srgbClr val="FFFF00"/>
          </a:solidFill>
        </p:spPr>
        <p:txBody>
          <a:bodyPr wrap="square" rtlCol="0">
            <a:spAutoFit/>
          </a:bodyPr>
          <a:lstStyle/>
          <a:p>
            <a:pPr algn="ctr"/>
            <a:r>
              <a:rPr lang="en-US" sz="4000" b="1" dirty="0">
                <a:latin typeface="Arial" panose="020B0604020202020204" pitchFamily="34" charset="0"/>
                <a:cs typeface="Arial" panose="020B0604020202020204" pitchFamily="34" charset="0"/>
              </a:rPr>
              <a:t>One of the greatest strengths I possessed as a manager was my ability to communicate with absolute clarity.</a:t>
            </a:r>
            <a:endParaRPr lang="en-US" sz="4400" b="1" dirty="0">
              <a:highlight>
                <a:srgbClr val="DDF1FF"/>
              </a:highligh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7E9356E-6657-364E-A6CD-8FAD91E63D42}"/>
              </a:ext>
            </a:extLst>
          </p:cNvPr>
          <p:cNvSpPr txBox="1"/>
          <p:nvPr/>
        </p:nvSpPr>
        <p:spPr>
          <a:xfrm>
            <a:off x="0" y="3973781"/>
            <a:ext cx="12192000" cy="1323439"/>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If people know what to do, to what standard, and by when, they will do it!</a:t>
            </a:r>
            <a:endParaRPr lang="en-US" sz="4400" b="1" dirty="0">
              <a:highlight>
                <a:srgbClr val="DDF1FF"/>
              </a:highligh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EAEBCB6-486A-B746-9A4F-BB43EE47E76D}"/>
              </a:ext>
            </a:extLst>
          </p:cNvPr>
          <p:cNvSpPr txBox="1"/>
          <p:nvPr/>
        </p:nvSpPr>
        <p:spPr>
          <a:xfrm>
            <a:off x="0" y="5468075"/>
            <a:ext cx="12192000" cy="1323439"/>
          </a:xfrm>
          <a:prstGeom prst="rect">
            <a:avLst/>
          </a:prstGeom>
          <a:solidFill>
            <a:srgbClr val="DBD0BB"/>
          </a:solidFill>
        </p:spPr>
        <p:txBody>
          <a:bodyPr wrap="square" rtlCol="0">
            <a:spAutoFit/>
          </a:bodyPr>
          <a:lstStyle/>
          <a:p>
            <a:pPr algn="ctr"/>
            <a:r>
              <a:rPr lang="en-US" sz="4000" b="1" dirty="0">
                <a:latin typeface="Arial" panose="020B0604020202020204" pitchFamily="34" charset="0"/>
                <a:cs typeface="Arial" panose="020B0604020202020204" pitchFamily="34" charset="0"/>
              </a:rPr>
              <a:t>Communicating with clarity and purpose enables you to benchmark and hold people accountable.</a:t>
            </a:r>
            <a:endParaRPr lang="en-US" sz="4400" b="1" dirty="0">
              <a:highlight>
                <a:srgbClr val="DDF1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41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#10 – Empathy (When Needed)</a:t>
            </a:r>
          </a:p>
        </p:txBody>
      </p:sp>
      <p:sp>
        <p:nvSpPr>
          <p:cNvPr id="3" name="TextBox 2">
            <a:extLst>
              <a:ext uri="{FF2B5EF4-FFF2-40B4-BE49-F238E27FC236}">
                <a16:creationId xmlns:a16="http://schemas.microsoft.com/office/drawing/2014/main" id="{02A55C2E-6D8C-5F48-B608-25FCBC222A58}"/>
              </a:ext>
            </a:extLst>
          </p:cNvPr>
          <p:cNvSpPr txBox="1"/>
          <p:nvPr/>
        </p:nvSpPr>
        <p:spPr>
          <a:xfrm>
            <a:off x="0" y="1868890"/>
            <a:ext cx="12192000" cy="1938992"/>
          </a:xfrm>
          <a:prstGeom prst="rect">
            <a:avLst/>
          </a:prstGeom>
          <a:solidFill>
            <a:schemeClr val="accent1">
              <a:lumMod val="20000"/>
              <a:lumOff val="80000"/>
            </a:schemeClr>
          </a:solidFill>
          <a:ln>
            <a:noFill/>
          </a:ln>
        </p:spPr>
        <p:txBody>
          <a:bodyPr wrap="square" rtlCol="0">
            <a:spAutoFit/>
          </a:bodyPr>
          <a:lstStyle/>
          <a:p>
            <a:pPr algn="ctr"/>
            <a:r>
              <a:rPr lang="en-US" sz="4000" b="1" dirty="0">
                <a:latin typeface="Arial" panose="020B0604020202020204" pitchFamily="34" charset="0"/>
                <a:cs typeface="Arial" panose="020B0604020202020204" pitchFamily="34" charset="0"/>
              </a:rPr>
              <a:t>I wanted to be a manager whom people feel they can come and talk to me about anything, including personal problems.</a:t>
            </a:r>
            <a:endParaRPr lang="en-US" sz="4400" b="1" dirty="0">
              <a:highlight>
                <a:srgbClr val="DDF1FF"/>
              </a:highligh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2A7FE02-E6E0-5944-8BEF-4B27274C6588}"/>
              </a:ext>
            </a:extLst>
          </p:cNvPr>
          <p:cNvSpPr txBox="1"/>
          <p:nvPr/>
        </p:nvSpPr>
        <p:spPr>
          <a:xfrm>
            <a:off x="0" y="4236911"/>
            <a:ext cx="12192000" cy="2308324"/>
          </a:xfrm>
          <a:prstGeom prst="rect">
            <a:avLst/>
          </a:prstGeom>
          <a:solidFill>
            <a:srgbClr val="FFFF00"/>
          </a:solidFill>
        </p:spPr>
        <p:txBody>
          <a:bodyPr wrap="square" rtlCol="0">
            <a:spAutoFit/>
          </a:bodyPr>
          <a:lstStyle/>
          <a:p>
            <a:pPr algn="ctr"/>
            <a:r>
              <a:rPr lang="en-US" sz="3600" dirty="0">
                <a:latin typeface="Arial" panose="020B0604020202020204" pitchFamily="34" charset="0"/>
                <a:cs typeface="Arial" panose="020B0604020202020204" pitchFamily="34" charset="0"/>
              </a:rPr>
              <a:t>If I understand what problems a member of my team is experiencing, this empowers me to make long term decisions in the best interests of the team and the organization.</a:t>
            </a:r>
            <a:endParaRPr lang="en-US" sz="4000" dirty="0">
              <a:highlight>
                <a:srgbClr val="DDF1FF"/>
              </a:highlight>
              <a:latin typeface="Arial" panose="020B0604020202020204" pitchFamily="34" charset="0"/>
              <a:cs typeface="Arial" panose="020B0604020202020204" pitchFamily="34" charset="0"/>
            </a:endParaRPr>
          </a:p>
        </p:txBody>
      </p:sp>
      <p:sp>
        <p:nvSpPr>
          <p:cNvPr id="7" name="Rounded Rectangle 6">
            <a:extLst>
              <a:ext uri="{FF2B5EF4-FFF2-40B4-BE49-F238E27FC236}">
                <a16:creationId xmlns:a16="http://schemas.microsoft.com/office/drawing/2014/main" id="{BAA95288-CD60-6A43-98F3-6D36882129B2}"/>
              </a:ext>
            </a:extLst>
          </p:cNvPr>
          <p:cNvSpPr/>
          <p:nvPr/>
        </p:nvSpPr>
        <p:spPr>
          <a:xfrm>
            <a:off x="131298" y="1731971"/>
            <a:ext cx="11929403" cy="4813264"/>
          </a:xfrm>
          <a:prstGeom prst="roundRect">
            <a:avLst>
              <a:gd name="adj" fmla="val 84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panose="020B0604020202020204" pitchFamily="34" charset="0"/>
                <a:cs typeface="Arial" panose="020B0604020202020204" pitchFamily="34" charset="0"/>
              </a:rPr>
              <a:t>I would never advise people on what I thought they should do to resolve any personal issues at home. Instead, I would be there as someone to listen and provide support to help them get back to full working capacity as soon as possible.</a:t>
            </a:r>
          </a:p>
        </p:txBody>
      </p:sp>
    </p:spTree>
    <p:extLst>
      <p:ext uri="{BB962C8B-B14F-4D97-AF65-F5344CB8AC3E}">
        <p14:creationId xmlns:p14="http://schemas.microsoft.com/office/powerpoint/2010/main" val="105097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#11 – Training &amp; Development</a:t>
            </a:r>
          </a:p>
        </p:txBody>
      </p:sp>
      <p:sp>
        <p:nvSpPr>
          <p:cNvPr id="6" name="Rectangle 5">
            <a:extLst>
              <a:ext uri="{FF2B5EF4-FFF2-40B4-BE49-F238E27FC236}">
                <a16:creationId xmlns:a16="http://schemas.microsoft.com/office/drawing/2014/main" id="{D4F6CFEE-80C6-584B-A4A4-41660F545344}"/>
              </a:ext>
            </a:extLst>
          </p:cNvPr>
          <p:cNvSpPr/>
          <p:nvPr/>
        </p:nvSpPr>
        <p:spPr>
          <a:xfrm>
            <a:off x="215704" y="1855310"/>
            <a:ext cx="11394831" cy="4770537"/>
          </a:xfrm>
          <a:prstGeom prst="rect">
            <a:avLst/>
          </a:prstGeom>
        </p:spPr>
        <p:txBody>
          <a:bodyPr wrap="square">
            <a:spAutoFit/>
          </a:bodyPr>
          <a:lstStyle/>
          <a:p>
            <a:pPr algn="ctr"/>
            <a:r>
              <a:rPr lang="en-US" sz="4000" b="1" dirty="0">
                <a:latin typeface="Arial" panose="020B0604020202020204" pitchFamily="34" charset="0"/>
                <a:cs typeface="Arial" panose="020B0604020202020204" pitchFamily="34" charset="0"/>
              </a:rPr>
              <a:t>A member of my team in the Fire Service had great potential. I recognized this and I encouraged him to develop. He eventually became my senior manager!</a:t>
            </a:r>
          </a:p>
          <a:p>
            <a:pPr algn="ctr"/>
            <a:endParaRPr lang="en-US" sz="2000" b="1" dirty="0">
              <a:highlight>
                <a:srgbClr val="DDF1FF"/>
              </a:highlight>
              <a:latin typeface="Arial" panose="020B0604020202020204" pitchFamily="34" charset="0"/>
              <a:cs typeface="Arial" panose="020B0604020202020204" pitchFamily="34" charset="0"/>
            </a:endParaRPr>
          </a:p>
          <a:p>
            <a:pPr algn="ctr"/>
            <a:r>
              <a:rPr lang="en-US" sz="4000" b="1" dirty="0">
                <a:highlight>
                  <a:srgbClr val="DDF1FF"/>
                </a:highlight>
                <a:latin typeface="Arial" panose="020B0604020202020204" pitchFamily="34" charset="0"/>
                <a:cs typeface="Arial" panose="020B0604020202020204" pitchFamily="34" charset="0"/>
              </a:rPr>
              <a:t>I did this because the long-term success of the organization was more important than my own career goals.</a:t>
            </a:r>
            <a:endParaRPr lang="en-US" sz="4400" b="1" dirty="0">
              <a:highlight>
                <a:srgbClr val="DDF1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6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8979"/>
            <a:ext cx="12192000" cy="3924886"/>
          </a:xfrm>
          <a:solidFill>
            <a:schemeClr val="bg1">
              <a:lumMod val="85000"/>
            </a:schemeClr>
          </a:solidFill>
          <a:ln w="76200">
            <a:noFill/>
            <a:prstDash val="sysDot"/>
          </a:ln>
        </p:spPr>
        <p:txBody>
          <a:bodyPr>
            <a:noAutofit/>
          </a:bodyPr>
          <a:lstStyle/>
          <a:p>
            <a:pPr algn="ctr"/>
            <a:r>
              <a:rPr lang="en-US" sz="5400" dirty="0">
                <a:latin typeface="Arial" charset="0"/>
                <a:ea typeface="Arial" charset="0"/>
                <a:cs typeface="Arial" charset="0"/>
              </a:rPr>
              <a:t>There are, of course, </a:t>
            </a:r>
            <a:r>
              <a:rPr lang="en-US" sz="5400" b="1" dirty="0">
                <a:latin typeface="Arial" charset="0"/>
                <a:ea typeface="Arial" charset="0"/>
                <a:cs typeface="Arial" charset="0"/>
              </a:rPr>
              <a:t>many other facets </a:t>
            </a:r>
            <a:r>
              <a:rPr lang="en-US" sz="5400" dirty="0">
                <a:latin typeface="Arial" charset="0"/>
                <a:ea typeface="Arial" charset="0"/>
                <a:cs typeface="Arial" charset="0"/>
              </a:rPr>
              <a:t>to being a </a:t>
            </a:r>
            <a:r>
              <a:rPr lang="en-US" sz="5400" b="1" dirty="0">
                <a:latin typeface="Arial" charset="0"/>
                <a:ea typeface="Arial" charset="0"/>
                <a:cs typeface="Arial" charset="0"/>
              </a:rPr>
              <a:t>great manager </a:t>
            </a:r>
            <a:r>
              <a:rPr lang="en-US" sz="5400" dirty="0">
                <a:latin typeface="Arial" charset="0"/>
                <a:ea typeface="Arial" charset="0"/>
                <a:cs typeface="Arial" charset="0"/>
              </a:rPr>
              <a:t>and I will talk about these more as I progress through the course.</a:t>
            </a:r>
          </a:p>
        </p:txBody>
      </p:sp>
    </p:spTree>
    <p:extLst>
      <p:ext uri="{BB962C8B-B14F-4D97-AF65-F5344CB8AC3E}">
        <p14:creationId xmlns:p14="http://schemas.microsoft.com/office/powerpoint/2010/main" val="124220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25748"/>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LET’S MOVE ON TO THE NEXT MODULE!</a:t>
            </a:r>
          </a:p>
        </p:txBody>
      </p:sp>
    </p:spTree>
    <p:extLst>
      <p:ext uri="{BB962C8B-B14F-4D97-AF65-F5344CB8AC3E}">
        <p14:creationId xmlns:p14="http://schemas.microsoft.com/office/powerpoint/2010/main" val="223227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672834-7EB8-7141-91C0-B8DFCFC45494}"/>
              </a:ext>
            </a:extLst>
          </p:cNvPr>
          <p:cNvPicPr>
            <a:picLocks noChangeAspect="1"/>
          </p:cNvPicPr>
          <p:nvPr/>
        </p:nvPicPr>
        <p:blipFill>
          <a:blip r:embed="rId2"/>
          <a:stretch>
            <a:fillRect/>
          </a:stretch>
        </p:blipFill>
        <p:spPr>
          <a:xfrm>
            <a:off x="5637136" y="1279796"/>
            <a:ext cx="8375835" cy="5578204"/>
          </a:xfrm>
          <a:prstGeom prst="rect">
            <a:avLst/>
          </a:prstGeom>
        </p:spPr>
      </p:pic>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What Makes A Great Manager?</a:t>
            </a:r>
          </a:p>
        </p:txBody>
      </p:sp>
      <p:sp>
        <p:nvSpPr>
          <p:cNvPr id="8" name="TextBox 7">
            <a:extLst>
              <a:ext uri="{FF2B5EF4-FFF2-40B4-BE49-F238E27FC236}">
                <a16:creationId xmlns:a16="http://schemas.microsoft.com/office/drawing/2014/main" id="{1A5A82E9-9D52-2544-9E22-4B3B931E2155}"/>
              </a:ext>
            </a:extLst>
          </p:cNvPr>
          <p:cNvSpPr txBox="1"/>
          <p:nvPr/>
        </p:nvSpPr>
        <p:spPr>
          <a:xfrm rot="398381">
            <a:off x="8364196" y="3962992"/>
            <a:ext cx="3312084" cy="2062103"/>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Let’s explore the 11 things that make a great manager!</a:t>
            </a:r>
          </a:p>
        </p:txBody>
      </p:sp>
      <p:sp>
        <p:nvSpPr>
          <p:cNvPr id="3" name="TextBox 2">
            <a:extLst>
              <a:ext uri="{FF2B5EF4-FFF2-40B4-BE49-F238E27FC236}">
                <a16:creationId xmlns:a16="http://schemas.microsoft.com/office/drawing/2014/main" id="{02A55C2E-6D8C-5F48-B608-25FCBC222A58}"/>
              </a:ext>
            </a:extLst>
          </p:cNvPr>
          <p:cNvSpPr txBox="1"/>
          <p:nvPr/>
        </p:nvSpPr>
        <p:spPr>
          <a:xfrm>
            <a:off x="287383" y="1894114"/>
            <a:ext cx="7328606" cy="3539430"/>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THE AIM OF THIS MODULE:</a:t>
            </a:r>
          </a:p>
          <a:p>
            <a:endParaRPr lang="en-US" sz="2400" b="1"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To give you an insight into some of the different elements that will help make you effective as a manager.</a:t>
            </a:r>
          </a:p>
        </p:txBody>
      </p:sp>
    </p:spTree>
    <p:extLst>
      <p:ext uri="{BB962C8B-B14F-4D97-AF65-F5344CB8AC3E}">
        <p14:creationId xmlns:p14="http://schemas.microsoft.com/office/powerpoint/2010/main" val="4933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linds(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linds(horizont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#1 - CONFIDENCE </a:t>
            </a:r>
          </a:p>
        </p:txBody>
      </p:sp>
      <p:sp>
        <p:nvSpPr>
          <p:cNvPr id="3" name="TextBox 2">
            <a:extLst>
              <a:ext uri="{FF2B5EF4-FFF2-40B4-BE49-F238E27FC236}">
                <a16:creationId xmlns:a16="http://schemas.microsoft.com/office/drawing/2014/main" id="{02A55C2E-6D8C-5F48-B608-25FCBC222A58}"/>
              </a:ext>
            </a:extLst>
          </p:cNvPr>
          <p:cNvSpPr txBox="1"/>
          <p:nvPr/>
        </p:nvSpPr>
        <p:spPr>
          <a:xfrm>
            <a:off x="287382" y="1894114"/>
            <a:ext cx="11286997" cy="1077218"/>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Confidence comes with time. Be aware that confidence increases with every difficult situation you encounter.</a:t>
            </a:r>
            <a:endParaRPr lang="en-US"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CED3F0A-C03C-1A4F-880F-4EF9380616C7}"/>
              </a:ext>
            </a:extLst>
          </p:cNvPr>
          <p:cNvSpPr txBox="1"/>
          <p:nvPr/>
        </p:nvSpPr>
        <p:spPr>
          <a:xfrm>
            <a:off x="452501" y="3321861"/>
            <a:ext cx="11286997" cy="2062103"/>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Every time you come across a challenging management situation at work, say to yourself:</a:t>
            </a:r>
          </a:p>
          <a:p>
            <a:pPr algn="ctr"/>
            <a:endParaRPr lang="en-US" sz="3200" b="1" dirty="0">
              <a:latin typeface="Arial" panose="020B0604020202020204" pitchFamily="34" charset="0"/>
              <a:cs typeface="Arial" panose="020B0604020202020204" pitchFamily="34" charset="0"/>
            </a:endParaRPr>
          </a:p>
          <a:p>
            <a:pPr algn="ctr"/>
            <a:r>
              <a:rPr lang="en-US" sz="3200" b="1" dirty="0">
                <a:latin typeface="Arial" panose="020B0604020202020204" pitchFamily="34" charset="0"/>
                <a:cs typeface="Arial" panose="020B0604020202020204" pitchFamily="34" charset="0"/>
              </a:rPr>
              <a:t>“This is only going to make me stronger.”</a:t>
            </a:r>
            <a:endParaRPr lang="en-US" sz="3200" dirty="0">
              <a:latin typeface="Arial" panose="020B0604020202020204" pitchFamily="34" charset="0"/>
              <a:cs typeface="Arial" panose="020B0604020202020204" pitchFamily="34" charset="0"/>
            </a:endParaRPr>
          </a:p>
        </p:txBody>
      </p:sp>
      <p:sp>
        <p:nvSpPr>
          <p:cNvPr id="4" name="Round Same Side Corner Rectangle 3">
            <a:extLst>
              <a:ext uri="{FF2B5EF4-FFF2-40B4-BE49-F238E27FC236}">
                <a16:creationId xmlns:a16="http://schemas.microsoft.com/office/drawing/2014/main" id="{47B2CA41-733E-4443-98C2-14B3A7789412}"/>
              </a:ext>
            </a:extLst>
          </p:cNvPr>
          <p:cNvSpPr/>
          <p:nvPr/>
        </p:nvSpPr>
        <p:spPr>
          <a:xfrm>
            <a:off x="0" y="5534526"/>
            <a:ext cx="12192000" cy="1323474"/>
          </a:xfrm>
          <a:prstGeom prst="round2Same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There is a fine line between </a:t>
            </a:r>
            <a:r>
              <a:rPr lang="en-US" sz="2400" b="1" dirty="0">
                <a:solidFill>
                  <a:schemeClr val="tx1"/>
                </a:solidFill>
                <a:latin typeface="Arial" panose="020B0604020202020204" pitchFamily="34" charset="0"/>
                <a:cs typeface="Arial" panose="020B0604020202020204" pitchFamily="34" charset="0"/>
              </a:rPr>
              <a:t>confidence and arrogance</a:t>
            </a:r>
            <a:r>
              <a:rPr lang="en-US" sz="2400" dirty="0">
                <a:solidFill>
                  <a:schemeClr val="tx1"/>
                </a:solidFill>
                <a:latin typeface="Arial" panose="020B0604020202020204" pitchFamily="34" charset="0"/>
                <a:cs typeface="Arial" panose="020B0604020202020204" pitchFamily="34" charset="0"/>
              </a:rPr>
              <a:t>. Don’t be afraid to make </a:t>
            </a:r>
            <a:r>
              <a:rPr lang="en-US" sz="2400" b="1" dirty="0">
                <a:solidFill>
                  <a:schemeClr val="tx1"/>
                </a:solidFill>
                <a:latin typeface="Arial" panose="020B0604020202020204" pitchFamily="34" charset="0"/>
                <a:cs typeface="Arial" panose="020B0604020202020204" pitchFamily="34" charset="0"/>
              </a:rPr>
              <a:t>mistakes</a:t>
            </a:r>
            <a:r>
              <a:rPr lang="en-US" sz="2400" dirty="0">
                <a:solidFill>
                  <a:schemeClr val="tx1"/>
                </a:solidFill>
                <a:latin typeface="Arial" panose="020B0604020202020204" pitchFamily="34" charset="0"/>
                <a:cs typeface="Arial" panose="020B0604020202020204" pitchFamily="34" charset="0"/>
              </a:rPr>
              <a:t> – you will never be the </a:t>
            </a:r>
            <a:r>
              <a:rPr lang="en-US" sz="2400" b="1" dirty="0">
                <a:solidFill>
                  <a:schemeClr val="tx1"/>
                </a:solidFill>
                <a:latin typeface="Arial" panose="020B0604020202020204" pitchFamily="34" charset="0"/>
                <a:cs typeface="Arial" panose="020B0604020202020204" pitchFamily="34" charset="0"/>
              </a:rPr>
              <a:t>perfect manager</a:t>
            </a:r>
            <a:r>
              <a:rPr lang="en-US" sz="2400" dirty="0">
                <a:solidFill>
                  <a:schemeClr val="tx1"/>
                </a:solidFill>
                <a:latin typeface="Arial" panose="020B0604020202020204" pitchFamily="34" charset="0"/>
                <a:cs typeface="Arial" panose="020B0604020202020204" pitchFamily="34" charset="0"/>
              </a:rPr>
              <a:t>, and that’s a good thing, because it means you are willing to keep </a:t>
            </a:r>
            <a:r>
              <a:rPr lang="en-US" sz="2400" b="1" dirty="0">
                <a:solidFill>
                  <a:schemeClr val="tx1"/>
                </a:solidFill>
                <a:latin typeface="Arial" panose="020B0604020202020204" pitchFamily="34" charset="0"/>
                <a:cs typeface="Arial" panose="020B0604020202020204" pitchFamily="34" charset="0"/>
              </a:rPr>
              <a:t>learning and developing.</a:t>
            </a:r>
          </a:p>
        </p:txBody>
      </p:sp>
    </p:spTree>
    <p:extLst>
      <p:ext uri="{BB962C8B-B14F-4D97-AF65-F5344CB8AC3E}">
        <p14:creationId xmlns:p14="http://schemas.microsoft.com/office/powerpoint/2010/main" val="62135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#2 – LEARNING &amp; DEVELOPMENT</a:t>
            </a:r>
          </a:p>
        </p:txBody>
      </p:sp>
      <p:sp>
        <p:nvSpPr>
          <p:cNvPr id="3" name="TextBox 2">
            <a:extLst>
              <a:ext uri="{FF2B5EF4-FFF2-40B4-BE49-F238E27FC236}">
                <a16:creationId xmlns:a16="http://schemas.microsoft.com/office/drawing/2014/main" id="{02A55C2E-6D8C-5F48-B608-25FCBC222A58}"/>
              </a:ext>
            </a:extLst>
          </p:cNvPr>
          <p:cNvSpPr txBox="1"/>
          <p:nvPr/>
        </p:nvSpPr>
        <p:spPr>
          <a:xfrm>
            <a:off x="287382" y="1894114"/>
            <a:ext cx="11286997" cy="1077218"/>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Managers who are open to learning and developing will always improve and grow.</a:t>
            </a:r>
            <a:endParaRPr lang="en-US"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CED3F0A-C03C-1A4F-880F-4EF9380616C7}"/>
              </a:ext>
            </a:extLst>
          </p:cNvPr>
          <p:cNvSpPr txBox="1"/>
          <p:nvPr/>
        </p:nvSpPr>
        <p:spPr>
          <a:xfrm>
            <a:off x="452501" y="3321861"/>
            <a:ext cx="11286997" cy="2923877"/>
          </a:xfrm>
          <a:prstGeom prst="rect">
            <a:avLst/>
          </a:prstGeom>
          <a:noFill/>
        </p:spPr>
        <p:txBody>
          <a:bodyPr wrap="square" rtlCol="0">
            <a:spAutoFit/>
          </a:bodyPr>
          <a:lstStyle/>
          <a:p>
            <a:pPr algn="ctr"/>
            <a:r>
              <a:rPr lang="en-US" sz="3600" dirty="0">
                <a:highlight>
                  <a:srgbClr val="FFFF00"/>
                </a:highlight>
                <a:latin typeface="Arial" panose="020B0604020202020204" pitchFamily="34" charset="0"/>
                <a:cs typeface="Arial" panose="020B0604020202020204" pitchFamily="34" charset="0"/>
              </a:rPr>
              <a:t>There are lots of ways you can continue to learn and develop as a manager:</a:t>
            </a:r>
          </a:p>
          <a:p>
            <a:pPr algn="ctr"/>
            <a:endParaRPr lang="en-US" sz="2800" b="1" dirty="0">
              <a:latin typeface="Arial" panose="020B0604020202020204" pitchFamily="34" charset="0"/>
              <a:cs typeface="Arial" panose="020B0604020202020204" pitchFamily="34" charset="0"/>
            </a:endParaRPr>
          </a:p>
          <a:p>
            <a:pPr marL="457200" indent="-457200" algn="ctr">
              <a:buFont typeface="Wingdings" pitchFamily="2" charset="2"/>
              <a:buChar char="q"/>
            </a:pPr>
            <a:r>
              <a:rPr lang="en-US" sz="2800" dirty="0">
                <a:latin typeface="Arial" panose="020B0604020202020204" pitchFamily="34" charset="0"/>
                <a:cs typeface="Arial" panose="020B0604020202020204" pitchFamily="34" charset="0"/>
              </a:rPr>
              <a:t>Training courses (external and internal.)</a:t>
            </a:r>
          </a:p>
          <a:p>
            <a:pPr marL="457200" indent="-457200" algn="ctr">
              <a:buFont typeface="Wingdings" pitchFamily="2" charset="2"/>
              <a:buChar char="q"/>
            </a:pPr>
            <a:r>
              <a:rPr lang="en-US" sz="2800" dirty="0">
                <a:latin typeface="Arial" panose="020B0604020202020204" pitchFamily="34" charset="0"/>
                <a:cs typeface="Arial" panose="020B0604020202020204" pitchFamily="34" charset="0"/>
              </a:rPr>
              <a:t>Reading books (check out my recommended list of books to read.)</a:t>
            </a:r>
          </a:p>
          <a:p>
            <a:pPr marL="457200" indent="-457200" algn="ctr">
              <a:buFont typeface="Wingdings" pitchFamily="2" charset="2"/>
              <a:buChar char="q"/>
            </a:pPr>
            <a:r>
              <a:rPr lang="en-US" sz="2800" dirty="0">
                <a:latin typeface="Arial" panose="020B0604020202020204" pitchFamily="34" charset="0"/>
                <a:cs typeface="Arial" panose="020B0604020202020204" pitchFamily="34" charset="0"/>
              </a:rPr>
              <a:t>Learning from other people (both managers and even your team!)</a:t>
            </a:r>
          </a:p>
        </p:txBody>
      </p:sp>
    </p:spTree>
    <p:extLst>
      <p:ext uri="{BB962C8B-B14F-4D97-AF65-F5344CB8AC3E}">
        <p14:creationId xmlns:p14="http://schemas.microsoft.com/office/powerpoint/2010/main" val="29133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linds(horizontal)">
                                      <p:cBhvr>
                                        <p:cTn id="3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#3 – STANDARDS</a:t>
            </a:r>
          </a:p>
        </p:txBody>
      </p:sp>
      <p:sp>
        <p:nvSpPr>
          <p:cNvPr id="3" name="TextBox 2">
            <a:extLst>
              <a:ext uri="{FF2B5EF4-FFF2-40B4-BE49-F238E27FC236}">
                <a16:creationId xmlns:a16="http://schemas.microsoft.com/office/drawing/2014/main" id="{02A55C2E-6D8C-5F48-B608-25FCBC222A58}"/>
              </a:ext>
            </a:extLst>
          </p:cNvPr>
          <p:cNvSpPr txBox="1"/>
          <p:nvPr/>
        </p:nvSpPr>
        <p:spPr>
          <a:xfrm>
            <a:off x="287382" y="1894114"/>
            <a:ext cx="11286997"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My very first manager in the Fire Service told me this:</a:t>
            </a:r>
            <a:endParaRPr lang="en-US"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CED3F0A-C03C-1A4F-880F-4EF9380616C7}"/>
              </a:ext>
            </a:extLst>
          </p:cNvPr>
          <p:cNvSpPr txBox="1"/>
          <p:nvPr/>
        </p:nvSpPr>
        <p:spPr>
          <a:xfrm>
            <a:off x="452501" y="2679924"/>
            <a:ext cx="11286997" cy="3477875"/>
          </a:xfrm>
          <a:prstGeom prst="rect">
            <a:avLst/>
          </a:prstGeom>
          <a:noFill/>
        </p:spPr>
        <p:txBody>
          <a:bodyPr wrap="square" rtlCol="0">
            <a:spAutoFit/>
          </a:bodyPr>
          <a:lstStyle/>
          <a:p>
            <a:pPr algn="ctr"/>
            <a:r>
              <a:rPr lang="en-US" sz="3600" dirty="0">
                <a:highlight>
                  <a:srgbClr val="DDF1FF"/>
                </a:highlight>
                <a:latin typeface="Arial" panose="020B0604020202020204" pitchFamily="34" charset="0"/>
                <a:cs typeface="Arial" panose="020B0604020202020204" pitchFamily="34" charset="0"/>
              </a:rPr>
              <a:t>“As a manager or leader, it is always best to </a:t>
            </a:r>
            <a:r>
              <a:rPr lang="en-US" sz="3600" b="1" dirty="0">
                <a:highlight>
                  <a:srgbClr val="DDF1FF"/>
                </a:highlight>
                <a:latin typeface="Arial" panose="020B0604020202020204" pitchFamily="34" charset="0"/>
                <a:cs typeface="Arial" panose="020B0604020202020204" pitchFamily="34" charset="0"/>
              </a:rPr>
              <a:t>set the standards high</a:t>
            </a:r>
            <a:r>
              <a:rPr lang="en-US" sz="3600" dirty="0">
                <a:highlight>
                  <a:srgbClr val="DDF1FF"/>
                </a:highlight>
                <a:latin typeface="Arial" panose="020B0604020202020204" pitchFamily="34" charset="0"/>
                <a:cs typeface="Arial" panose="020B0604020202020204" pitchFamily="34" charset="0"/>
              </a:rPr>
              <a:t> from the get go. If you set them low, it will be a challenge to bring them back up again.”</a:t>
            </a:r>
          </a:p>
          <a:p>
            <a:pPr algn="ctr"/>
            <a:endParaRPr lang="en-US" sz="2400" dirty="0">
              <a:highlight>
                <a:srgbClr val="DDF1FF"/>
              </a:highlight>
              <a:latin typeface="Arial" panose="020B0604020202020204" pitchFamily="34" charset="0"/>
              <a:cs typeface="Arial" panose="020B0604020202020204" pitchFamily="34" charset="0"/>
            </a:endParaRPr>
          </a:p>
          <a:p>
            <a:pPr algn="ctr"/>
            <a:r>
              <a:rPr lang="en-US" sz="4400" b="1" dirty="0">
                <a:latin typeface="Arial" panose="020B0604020202020204" pitchFamily="34" charset="0"/>
                <a:cs typeface="Arial" panose="020B0604020202020204" pitchFamily="34" charset="0"/>
              </a:rPr>
              <a:t>It’s far easier to lower standards if needed, than to raise them!</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71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#4 – Manage Your Relationships With Staff  </a:t>
            </a:r>
          </a:p>
        </p:txBody>
      </p:sp>
      <p:sp>
        <p:nvSpPr>
          <p:cNvPr id="3" name="TextBox 2">
            <a:extLst>
              <a:ext uri="{FF2B5EF4-FFF2-40B4-BE49-F238E27FC236}">
                <a16:creationId xmlns:a16="http://schemas.microsoft.com/office/drawing/2014/main" id="{02A55C2E-6D8C-5F48-B608-25FCBC222A58}"/>
              </a:ext>
            </a:extLst>
          </p:cNvPr>
          <p:cNvSpPr txBox="1"/>
          <p:nvPr/>
        </p:nvSpPr>
        <p:spPr>
          <a:xfrm>
            <a:off x="287382" y="1894114"/>
            <a:ext cx="11543547" cy="4185761"/>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Consider your relationships with members of your team. My advice is to keep a distance, as you may need to manage underperformance later on down the line.</a:t>
            </a:r>
          </a:p>
          <a:p>
            <a:pPr algn="ctr"/>
            <a:endParaRPr lang="en-US" b="1"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If you’re overly friendly or close to a member of your team and you need to discipline them at some stage, it will prove extremely difficult.</a:t>
            </a:r>
          </a:p>
          <a:p>
            <a:pPr algn="ctr"/>
            <a:endParaRPr lang="en-US"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If you have relationships with staff outside of work, this can then lead to blurred lines of authority and other members of the team feeling left out or undervalued.</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1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#5 – Be On The Side Of The Senior Managers/CEO/Company Directors</a:t>
            </a:r>
          </a:p>
        </p:txBody>
      </p:sp>
      <p:sp>
        <p:nvSpPr>
          <p:cNvPr id="3" name="TextBox 2">
            <a:extLst>
              <a:ext uri="{FF2B5EF4-FFF2-40B4-BE49-F238E27FC236}">
                <a16:creationId xmlns:a16="http://schemas.microsoft.com/office/drawing/2014/main" id="{02A55C2E-6D8C-5F48-B608-25FCBC222A58}"/>
              </a:ext>
            </a:extLst>
          </p:cNvPr>
          <p:cNvSpPr txBox="1"/>
          <p:nvPr/>
        </p:nvSpPr>
        <p:spPr>
          <a:xfrm>
            <a:off x="324226" y="1791889"/>
            <a:ext cx="11543547" cy="353943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As a manager, you are constantly working towards the goals and objectives of your employer.</a:t>
            </a:r>
          </a:p>
          <a:p>
            <a:pPr algn="ctr"/>
            <a:endParaRPr lang="en-US" sz="2800" b="1"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There will be times when you disagree with the decisions being made, but don’t let your emotions get the better of you.</a:t>
            </a:r>
          </a:p>
          <a:p>
            <a:pPr algn="ctr"/>
            <a:endParaRPr lang="en-US" sz="28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If you disagree with something, that’s fine… but know when to move on and commit to the long term objectives of the business.</a:t>
            </a:r>
            <a:endParaRPr lang="en-US" sz="28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E0C3738-38B5-3947-B976-689E5EBA320C}"/>
              </a:ext>
            </a:extLst>
          </p:cNvPr>
          <p:cNvSpPr/>
          <p:nvPr/>
        </p:nvSpPr>
        <p:spPr>
          <a:xfrm>
            <a:off x="0" y="5430129"/>
            <a:ext cx="12192000" cy="1427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Never be disrespectful of senior management or the company owners in front of your team!</a:t>
            </a:r>
          </a:p>
        </p:txBody>
      </p:sp>
    </p:spTree>
    <p:extLst>
      <p:ext uri="{BB962C8B-B14F-4D97-AF65-F5344CB8AC3E}">
        <p14:creationId xmlns:p14="http://schemas.microsoft.com/office/powerpoint/2010/main" val="7574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#6 – Find Out What Motivates Individual Team Members</a:t>
            </a:r>
          </a:p>
        </p:txBody>
      </p:sp>
      <p:sp>
        <p:nvSpPr>
          <p:cNvPr id="3" name="TextBox 2">
            <a:extLst>
              <a:ext uri="{FF2B5EF4-FFF2-40B4-BE49-F238E27FC236}">
                <a16:creationId xmlns:a16="http://schemas.microsoft.com/office/drawing/2014/main" id="{02A55C2E-6D8C-5F48-B608-25FCBC222A58}"/>
              </a:ext>
            </a:extLst>
          </p:cNvPr>
          <p:cNvSpPr txBox="1"/>
          <p:nvPr/>
        </p:nvSpPr>
        <p:spPr>
          <a:xfrm>
            <a:off x="0" y="1791889"/>
            <a:ext cx="12192000" cy="4585871"/>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I have personally found this to be a great way to keep team members motivated.</a:t>
            </a:r>
          </a:p>
          <a:p>
            <a:pPr algn="ctr"/>
            <a:endParaRPr lang="en-US" sz="1600" b="1" dirty="0">
              <a:latin typeface="Arial" panose="020B0604020202020204" pitchFamily="34" charset="0"/>
              <a:cs typeface="Arial" panose="020B0604020202020204" pitchFamily="34" charset="0"/>
            </a:endParaRPr>
          </a:p>
          <a:p>
            <a:pPr algn="ctr"/>
            <a:r>
              <a:rPr lang="en-US" sz="3200" b="1" dirty="0">
                <a:highlight>
                  <a:srgbClr val="DDF1FF"/>
                </a:highlight>
                <a:latin typeface="Arial" panose="020B0604020202020204" pitchFamily="34" charset="0"/>
                <a:cs typeface="Arial" panose="020B0604020202020204" pitchFamily="34" charset="0"/>
              </a:rPr>
              <a:t>Everybody has different motivators and drivers in life:</a:t>
            </a:r>
          </a:p>
          <a:p>
            <a:pPr algn="ctr"/>
            <a:endParaRPr lang="en-US" b="1" dirty="0">
              <a:highlight>
                <a:srgbClr val="DDF1FF"/>
              </a:highlight>
              <a:latin typeface="Arial" panose="020B0604020202020204" pitchFamily="34" charset="0"/>
              <a:cs typeface="Arial" panose="020B0604020202020204" pitchFamily="34" charset="0"/>
            </a:endParaRPr>
          </a:p>
          <a:p>
            <a:pPr marL="514350" indent="-514350" algn="ctr">
              <a:buAutoNum type="arabicPeriod"/>
            </a:pPr>
            <a:r>
              <a:rPr lang="en-US" sz="3200" dirty="0">
                <a:latin typeface="Arial" panose="020B0604020202020204" pitchFamily="34" charset="0"/>
                <a:cs typeface="Arial" panose="020B0604020202020204" pitchFamily="34" charset="0"/>
              </a:rPr>
              <a:t>Promotion and advancement.</a:t>
            </a:r>
          </a:p>
          <a:p>
            <a:pPr marL="514350" indent="-514350" algn="ctr">
              <a:buAutoNum type="arabicPeriod"/>
            </a:pPr>
            <a:r>
              <a:rPr lang="en-US" sz="3200" dirty="0">
                <a:latin typeface="Arial" panose="020B0604020202020204" pitchFamily="34" charset="0"/>
                <a:cs typeface="Arial" panose="020B0604020202020204" pitchFamily="34" charset="0"/>
              </a:rPr>
              <a:t>To do a great job and to feel appreciated.</a:t>
            </a:r>
          </a:p>
          <a:p>
            <a:pPr marL="514350" indent="-514350" algn="ctr">
              <a:buAutoNum type="arabicPeriod"/>
            </a:pPr>
            <a:r>
              <a:rPr lang="en-US" sz="3200" dirty="0">
                <a:latin typeface="Arial" panose="020B0604020202020204" pitchFamily="34" charset="0"/>
                <a:cs typeface="Arial" panose="020B0604020202020204" pitchFamily="34" charset="0"/>
              </a:rPr>
              <a:t>Provide for their family and go home at the end of the working day without any stresses or pressures.</a:t>
            </a:r>
          </a:p>
          <a:p>
            <a:pPr marL="514350" indent="-514350" algn="ctr">
              <a:buAutoNum type="arabicPeriod"/>
            </a:pPr>
            <a:r>
              <a:rPr lang="en-US" sz="3200" dirty="0">
                <a:latin typeface="Arial" panose="020B0604020202020204" pitchFamily="34" charset="0"/>
                <a:cs typeface="Arial" panose="020B0604020202020204" pitchFamily="34" charset="0"/>
              </a:rPr>
              <a:t>Want to be left alone to get on with their work.</a:t>
            </a:r>
          </a:p>
        </p:txBody>
      </p:sp>
      <p:sp>
        <p:nvSpPr>
          <p:cNvPr id="5" name="Rectangle 4">
            <a:extLst>
              <a:ext uri="{FF2B5EF4-FFF2-40B4-BE49-F238E27FC236}">
                <a16:creationId xmlns:a16="http://schemas.microsoft.com/office/drawing/2014/main" id="{8E55958F-24C1-F34B-9218-6A9EEC37B6F2}"/>
              </a:ext>
            </a:extLst>
          </p:cNvPr>
          <p:cNvSpPr/>
          <p:nvPr/>
        </p:nvSpPr>
        <p:spPr>
          <a:xfrm>
            <a:off x="0" y="6262123"/>
            <a:ext cx="12192000" cy="595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Use the </a:t>
            </a:r>
            <a:r>
              <a:rPr lang="en-GB" sz="1400" b="1" i="1" dirty="0">
                <a:latin typeface="Arial" panose="020B0604020202020204" pitchFamily="34" charset="0"/>
                <a:cs typeface="Arial" panose="020B0604020202020204" pitchFamily="34" charset="0"/>
              </a:rPr>
              <a:t>Performance Review / Appraisal process</a:t>
            </a:r>
            <a:r>
              <a:rPr lang="en-GB" sz="1400" dirty="0">
                <a:latin typeface="Arial" panose="020B0604020202020204" pitchFamily="34" charset="0"/>
                <a:cs typeface="Arial" panose="020B0604020202020204" pitchFamily="34" charset="0"/>
              </a:rPr>
              <a:t> to find out what makes people tick!</a:t>
            </a:r>
          </a:p>
          <a:p>
            <a:pPr algn="ctr"/>
            <a:endParaRPr lang="en-GB" sz="1400" dirty="0">
              <a:latin typeface="Arial" panose="020B0604020202020204" pitchFamily="34" charset="0"/>
              <a:cs typeface="Arial" panose="020B0604020202020204" pitchFamily="34" charset="0"/>
            </a:endParaRPr>
          </a:p>
          <a:p>
            <a:pPr algn="ctr"/>
            <a:r>
              <a:rPr lang="en-GB" sz="1400" dirty="0">
                <a:latin typeface="Arial" panose="020B0604020202020204" pitchFamily="34" charset="0"/>
                <a:cs typeface="Arial" panose="020B0604020202020204" pitchFamily="34" charset="0"/>
              </a:rPr>
              <a:t>Information is </a:t>
            </a:r>
            <a:r>
              <a:rPr lang="en-GB" sz="1400" b="1" dirty="0">
                <a:latin typeface="Arial" panose="020B0604020202020204" pitchFamily="34" charset="0"/>
                <a:cs typeface="Arial" panose="020B0604020202020204" pitchFamily="34" charset="0"/>
              </a:rPr>
              <a:t>knowledge</a:t>
            </a:r>
            <a:r>
              <a:rPr lang="en-GB" sz="1400" dirty="0">
                <a:latin typeface="Arial" panose="020B0604020202020204" pitchFamily="34" charset="0"/>
                <a:cs typeface="Arial" panose="020B0604020202020204" pitchFamily="34" charset="0"/>
              </a:rPr>
              <a:t>, and knowledge is </a:t>
            </a:r>
            <a:r>
              <a:rPr lang="en-GB" sz="1400" b="1" dirty="0">
                <a:latin typeface="Arial" panose="020B0604020202020204" pitchFamily="34" charset="0"/>
                <a:cs typeface="Arial" panose="020B0604020202020204" pitchFamily="34" charset="0"/>
              </a:rPr>
              <a:t>power!</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45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3079"/>
          </a:xfrm>
          <a:solidFill>
            <a:schemeClr val="bg1">
              <a:lumMod val="85000"/>
            </a:schemeClr>
          </a:solidFill>
          <a:ln w="76200">
            <a:noFill/>
            <a:prstDash val="sysDot"/>
          </a:ln>
        </p:spPr>
        <p:txBody>
          <a:bodyPr>
            <a:noAutofit/>
          </a:bodyPr>
          <a:lstStyle/>
          <a:p>
            <a:pPr algn="ctr"/>
            <a:r>
              <a:rPr lang="en-US" sz="5400" b="1" dirty="0">
                <a:latin typeface="Arial" charset="0"/>
                <a:ea typeface="Arial" charset="0"/>
                <a:cs typeface="Arial" charset="0"/>
              </a:rPr>
              <a:t>#7 – Support Your Staff But Don’t Unnecessarily Micro Manage</a:t>
            </a:r>
          </a:p>
        </p:txBody>
      </p:sp>
      <p:sp>
        <p:nvSpPr>
          <p:cNvPr id="3" name="TextBox 2">
            <a:extLst>
              <a:ext uri="{FF2B5EF4-FFF2-40B4-BE49-F238E27FC236}">
                <a16:creationId xmlns:a16="http://schemas.microsoft.com/office/drawing/2014/main" id="{02A55C2E-6D8C-5F48-B608-25FCBC222A58}"/>
              </a:ext>
            </a:extLst>
          </p:cNvPr>
          <p:cNvSpPr txBox="1"/>
          <p:nvPr/>
        </p:nvSpPr>
        <p:spPr>
          <a:xfrm>
            <a:off x="0" y="1793596"/>
            <a:ext cx="12192000" cy="3662541"/>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Give your staff the space to work and achieve.</a:t>
            </a:r>
          </a:p>
          <a:p>
            <a:pPr algn="ctr"/>
            <a:endParaRPr lang="en-US" b="1"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Empower them to be brilliant at what they do. This can be achieved by considering what training courses they may need to develop their skills in the workplace.</a:t>
            </a:r>
          </a:p>
          <a:p>
            <a:pPr algn="ctr"/>
            <a:endParaRPr lang="en-US" sz="16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Some manager’s like to keep a close eye on their staff, especially if the member of the team is new, inexperienced or if they have had performance-related issues previously.</a:t>
            </a:r>
            <a:endParaRPr lang="en-US" sz="28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703F7C48-15C3-D149-AF6A-855888E0AF59}"/>
              </a:ext>
            </a:extLst>
          </p:cNvPr>
          <p:cNvSpPr/>
          <p:nvPr/>
        </p:nvSpPr>
        <p:spPr>
          <a:xfrm>
            <a:off x="0" y="5556655"/>
            <a:ext cx="12192000" cy="13013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rial" panose="020B0604020202020204" pitchFamily="34" charset="0"/>
                <a:cs typeface="Arial" panose="020B0604020202020204" pitchFamily="34" charset="0"/>
              </a:rPr>
              <a:t>Give your staff a brief on what they need to achieve and by when, and then let them get on with it!</a:t>
            </a:r>
          </a:p>
        </p:txBody>
      </p:sp>
    </p:spTree>
    <p:extLst>
      <p:ext uri="{BB962C8B-B14F-4D97-AF65-F5344CB8AC3E}">
        <p14:creationId xmlns:p14="http://schemas.microsoft.com/office/powerpoint/2010/main" val="92688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11889</TotalTime>
  <Words>1023</Words>
  <Application>Microsoft Office PowerPoint</Application>
  <PresentationFormat>Widescreen</PresentationFormat>
  <Paragraphs>86</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What Makes A Great Manager?</vt:lpstr>
      <vt:lpstr>#1 - CONFIDENCE </vt:lpstr>
      <vt:lpstr>#2 – LEARNING &amp; DEVELOPMENT</vt:lpstr>
      <vt:lpstr>#3 – STANDARDS</vt:lpstr>
      <vt:lpstr>#4 – Manage Your Relationships With Staff  </vt:lpstr>
      <vt:lpstr>#5 – Be On The Side Of The Senior Managers/CEO/Company Directors</vt:lpstr>
      <vt:lpstr>#6 – Find Out What Motivates Individual Team Members</vt:lpstr>
      <vt:lpstr>#7 – Support Your Staff But Don’t Unnecessarily Micro Manage</vt:lpstr>
      <vt:lpstr>#8 – Be Approachable, But Set Boundaries</vt:lpstr>
      <vt:lpstr>#9 – Communicate Clearly &amp; Concisely</vt:lpstr>
      <vt:lpstr>#10 – Empathy (When Needed)</vt:lpstr>
      <vt:lpstr>#11 – Training &amp; Development</vt:lpstr>
      <vt:lpstr>There are, of course, many other facets to being a great manager and I will talk about these more as I progress through the course.</vt:lpstr>
      <vt:lpstr>LET’S MOVE ON TO THE NEXT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Arya Goswami</cp:lastModifiedBy>
  <cp:revision>355</cp:revision>
  <dcterms:created xsi:type="dcterms:W3CDTF">2019-07-15T08:12:52Z</dcterms:created>
  <dcterms:modified xsi:type="dcterms:W3CDTF">2021-12-29T09:38:49Z</dcterms:modified>
</cp:coreProperties>
</file>