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2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ba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ba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c7ebd9c3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c7ebd9c3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Mariam: While looking at our interaction variable here we see the isolated effect in gun legislation is 0.08596.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c7ebd9c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c7ebd9c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7ebd9c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7ebd9c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c7ebd9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cc7ebd9c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once again here, the r squared value was very low, but can still interpret the coefficients, results are similar to prior model in which we saw a slight increase in victim count due to legislation change. Based off our two models ,   the hypothesis that easier gun access will lead to more victims is supported.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c7ebd9c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c7ebd9c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54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154d2c7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154d2c7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059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154d2c7f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154d2c7f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c7ebd9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c7ebd9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154d2c7f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154d2c7f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8bada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8bada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475" y="30218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769825" y="75"/>
            <a:ext cx="4374000" cy="5143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767779E-F9BA-417E-B59E-5BCA01F2E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01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8" imgH="278" progId="TCLayout.ActiveDocument.1">
                  <p:embed/>
                </p:oleObj>
              </mc:Choice>
              <mc:Fallback>
                <p:oleObj name="think-cell Slide" r:id="rId14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7990" y="1717149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90000"/>
                </a:solidFill>
              </a:rPr>
              <a:t>23 November 2020</a:t>
            </a:r>
            <a:endParaRPr b="1" dirty="0">
              <a:solidFill>
                <a:srgbClr val="99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9925" y="196342"/>
            <a:ext cx="79962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Concealed Carry </a:t>
            </a:r>
            <a:r>
              <a:rPr lang="en" sz="40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</a:t>
            </a:r>
            <a:endParaRPr sz="40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675" y="2778125"/>
            <a:ext cx="3024201" cy="302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75" y="3890250"/>
            <a:ext cx="1481100" cy="1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4">
            <a:extLst>
              <a:ext uri="{FF2B5EF4-FFF2-40B4-BE49-F238E27FC236}">
                <a16:creationId xmlns:a16="http://schemas.microsoft.com/office/drawing/2014/main" id="{CE25A03A-48CC-4136-A741-D14547D1AF3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147" y="323575"/>
            <a:ext cx="1351200" cy="135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7263F828-C554-4D46-9EF0-F00F1110DFB9}"/>
              </a:ext>
            </a:extLst>
          </p:cNvPr>
          <p:cNvSpPr txBox="1">
            <a:spLocks/>
          </p:cNvSpPr>
          <p:nvPr/>
        </p:nvSpPr>
        <p:spPr>
          <a:xfrm>
            <a:off x="7218997" y="1686467"/>
            <a:ext cx="1789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600"/>
              </a:spcAft>
              <a:buFont typeface="Proxima Nova"/>
              <a:buNone/>
            </a:pPr>
            <a:r>
              <a:rPr lang="en-US" sz="1300" dirty="0">
                <a:solidFill>
                  <a:schemeClr val="dk1"/>
                </a:solidFill>
              </a:rPr>
              <a:t>Amit Gottipati</a:t>
            </a:r>
          </a:p>
        </p:txBody>
      </p:sp>
      <p:cxnSp>
        <p:nvCxnSpPr>
          <p:cNvPr id="8" name="Google Shape;79;p14">
            <a:extLst>
              <a:ext uri="{FF2B5EF4-FFF2-40B4-BE49-F238E27FC236}">
                <a16:creationId xmlns:a16="http://schemas.microsoft.com/office/drawing/2014/main" id="{5979C0E3-4E2A-49D1-9C0E-AC75D40C2E26}"/>
              </a:ext>
            </a:extLst>
          </p:cNvPr>
          <p:cNvCxnSpPr/>
          <p:nvPr/>
        </p:nvCxnSpPr>
        <p:spPr>
          <a:xfrm>
            <a:off x="7767025" y="2059928"/>
            <a:ext cx="658200" cy="126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296150" y="3392525"/>
            <a:ext cx="65517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Based on the results above</a:t>
            </a:r>
            <a:r>
              <a:rPr lang="en" b="1">
                <a:solidFill>
                  <a:srgbClr val="990000"/>
                </a:solidFill>
              </a:rPr>
              <a:t>, the isolated effect </a:t>
            </a:r>
            <a:r>
              <a:rPr lang="en">
                <a:solidFill>
                  <a:srgbClr val="990000"/>
                </a:solidFill>
              </a:rPr>
              <a:t>of change in legislation from no issue to shall issue is an increase in average victim count of </a:t>
            </a:r>
            <a:br>
              <a:rPr lang="en">
                <a:solidFill>
                  <a:srgbClr val="990000"/>
                </a:solidFill>
              </a:rPr>
            </a:br>
            <a:r>
              <a:rPr lang="en" b="1">
                <a:solidFill>
                  <a:srgbClr val="990000"/>
                </a:solidFill>
              </a:rPr>
              <a:t>0.08596 individuals per homicide. </a:t>
            </a:r>
            <a:endParaRPr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1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l="1594"/>
          <a:stretch/>
        </p:blipFill>
        <p:spPr>
          <a:xfrm>
            <a:off x="2239800" y="664650"/>
            <a:ext cx="4718526" cy="2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115225" y="2808875"/>
            <a:ext cx="766200" cy="153000"/>
          </a:xfrm>
          <a:prstGeom prst="ellipse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5225"/>
            <a:ext cx="9144000" cy="5421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38525" y="20525"/>
            <a:ext cx="8115000" cy="4818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</a:rPr>
              <a:t>Parallel Trends - DiD Model 2</a:t>
            </a:r>
            <a:endParaRPr sz="2400" b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1C232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829488" y="699725"/>
            <a:ext cx="7485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Trends in Illinois and North Carolina </a:t>
            </a:r>
            <a:r>
              <a:rPr lang="en" sz="1800" b="1" i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</a:t>
            </a: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gun law</a:t>
            </a:r>
            <a:endParaRPr sz="18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00" y="1256850"/>
            <a:ext cx="5665403" cy="310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2525750" y="-36750"/>
            <a:ext cx="661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Victim_Count = 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+δ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 +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NC + 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y20*NC+µ</a:t>
            </a: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0" y="-8400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2450" y="57750"/>
            <a:ext cx="2172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NC vs. IL Model</a:t>
            </a:r>
            <a:endParaRPr sz="17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1265775"/>
            <a:ext cx="5257726" cy="33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5676100" y="1682150"/>
            <a:ext cx="2832900" cy="24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Group: Illinois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1.065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 Group: North Carolina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1.100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1.089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 Change in 1995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38" y="874350"/>
            <a:ext cx="4718526" cy="2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2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3110750" y="2785150"/>
            <a:ext cx="766200" cy="148200"/>
          </a:xfrm>
          <a:prstGeom prst="ellipse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296163" y="3297175"/>
            <a:ext cx="65517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Based on the results above</a:t>
            </a:r>
            <a:r>
              <a:rPr lang="en" b="1">
                <a:solidFill>
                  <a:srgbClr val="990000"/>
                </a:solidFill>
              </a:rPr>
              <a:t>, the isolated effect </a:t>
            </a:r>
            <a:r>
              <a:rPr lang="en">
                <a:solidFill>
                  <a:srgbClr val="990000"/>
                </a:solidFill>
              </a:rPr>
              <a:t>of change in legislation from no issue to shall issue is an increase in average victim count of </a:t>
            </a:r>
            <a:endParaRPr>
              <a:solidFill>
                <a:srgbClr val="99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0.003734 individuals per homicide</a:t>
            </a:r>
            <a:r>
              <a:rPr lang="en">
                <a:solidFill>
                  <a:srgbClr val="990000"/>
                </a:solidFill>
              </a:rPr>
              <a:t>. </a:t>
            </a:r>
            <a:endParaRPr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235500" y="18496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1C232"/>
                </a:solidFill>
              </a:rPr>
              <a:t>Thank You</a:t>
            </a:r>
            <a:endParaRPr sz="3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20500" y="58014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Facts</a:t>
            </a:r>
            <a:endParaRPr sz="2500" b="1" dirty="0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028" y="3067450"/>
            <a:ext cx="2815851" cy="281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3ACA-69F1-4BF2-A576-292B5441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95" y="3067450"/>
            <a:ext cx="4497305" cy="1823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42518-739C-4F3A-B3E2-B5313E52ACEE}"/>
              </a:ext>
            </a:extLst>
          </p:cNvPr>
          <p:cNvSpPr txBox="1"/>
          <p:nvPr/>
        </p:nvSpPr>
        <p:spPr>
          <a:xfrm>
            <a:off x="2066218" y="517436"/>
            <a:ext cx="22617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Gun violence takes many forms such as suicides, homicides, police shootings, etc. One third of Gun deaths are homicides.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290A5-36C7-4CE6-B57D-52FCF5747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8" y="1584959"/>
            <a:ext cx="3610701" cy="1973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1FF7D-2278-4212-805B-306AC5CD628F}"/>
              </a:ext>
            </a:extLst>
          </p:cNvPr>
          <p:cNvSpPr txBox="1"/>
          <p:nvPr/>
        </p:nvSpPr>
        <p:spPr>
          <a:xfrm>
            <a:off x="4322495" y="2185824"/>
            <a:ext cx="21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Black / African American population in the US is just around 13% yet they are affected disproportionately.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BE05A-FB82-4C87-852D-D12A3B3AA3EC}"/>
              </a:ext>
            </a:extLst>
          </p:cNvPr>
          <p:cNvSpPr txBox="1"/>
          <p:nvPr/>
        </p:nvSpPr>
        <p:spPr>
          <a:xfrm>
            <a:off x="2206082" y="3840454"/>
            <a:ext cx="1541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America leads in gun violence among high income nations.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894C0E-F51D-4723-9BF0-876F4D5CD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623" y="95929"/>
            <a:ext cx="3679552" cy="19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36" y="1"/>
            <a:ext cx="1089900" cy="42132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421340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5100" y="4483650"/>
            <a:ext cx="84564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</a:rPr>
              <a:t>Concealed Carry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-39676" y="147"/>
            <a:ext cx="6505906" cy="1035728"/>
            <a:chOff x="3728375" y="2322568"/>
            <a:chExt cx="4294611" cy="643669"/>
          </a:xfrm>
        </p:grpSpPr>
        <p:sp>
          <p:nvSpPr>
            <p:cNvPr id="92" name="Google Shape;9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755154" y="2323625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499186" y="2323937"/>
              <a:ext cx="3523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National Controversy and Second Amendment Rights</a:t>
              </a:r>
              <a:endParaRPr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891" y="3163225"/>
            <a:ext cx="6579273" cy="1050238"/>
            <a:chOff x="3252150" y="2323741"/>
            <a:chExt cx="4343041" cy="652686"/>
          </a:xfrm>
        </p:grpSpPr>
        <p:sp>
          <p:nvSpPr>
            <p:cNvPr id="96" name="Google Shape;96;p15"/>
            <p:cNvSpPr/>
            <p:nvPr/>
          </p:nvSpPr>
          <p:spPr>
            <a:xfrm>
              <a:off x="3252150" y="2333827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71791" y="2323741"/>
              <a:ext cx="3623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Explore effect on Homicides</a:t>
              </a:r>
              <a:endParaRPr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-39676" y="2099492"/>
            <a:ext cx="6619841" cy="1053801"/>
            <a:chOff x="3728375" y="2322568"/>
            <a:chExt cx="4369821" cy="654901"/>
          </a:xfrm>
        </p:grpSpPr>
        <p:sp>
          <p:nvSpPr>
            <p:cNvPr id="99" name="Google Shape;99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55154" y="2334869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474796" y="2323761"/>
              <a:ext cx="3623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Look at Concealed Carry Legislation</a:t>
              </a:r>
              <a:endParaRPr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1094" y="1128691"/>
            <a:ext cx="6579070" cy="1035660"/>
            <a:chOff x="3728375" y="2322568"/>
            <a:chExt cx="4288274" cy="643627"/>
          </a:xfrm>
        </p:grpSpPr>
        <p:sp>
          <p:nvSpPr>
            <p:cNvPr id="103" name="Google Shape;103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28381" y="2323595"/>
              <a:ext cx="710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438849" y="2323740"/>
              <a:ext cx="3577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Debate Surrounding Gun Control</a:t>
              </a:r>
              <a:endParaRPr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31839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21933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12789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59738"/>
            <a:ext cx="1089900" cy="11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20500" y="-51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History</a:t>
            </a:r>
            <a:endParaRPr sz="2500" b="1" dirty="0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125" y="3296050"/>
            <a:ext cx="2815851" cy="281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988E95-476C-4F71-AD2B-615A2E1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84" y="1576668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71856D-DF9C-479D-B099-8FE5E86E3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913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8" imgH="278" progId="TCLayout.ActiveDocument.1">
                  <p:embed/>
                </p:oleObj>
              </mc:Choice>
              <mc:Fallback>
                <p:oleObj name="think-cell Slide" r:id="rId4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 rot="2498">
            <a:off x="1268999" y="1384551"/>
            <a:ext cx="6606002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What effect does change in concealed carry legislation have on the number of victims seen due to gun violence? 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421340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900" y="2395300"/>
            <a:ext cx="2443176" cy="24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endParaRPr sz="25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25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670850" y="1204259"/>
            <a:ext cx="58023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Sourced from the Murder Accountability Project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Homicide Data from all 50 States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Each Record - 1 Homicide Incident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Texas, Illinois, North Carolina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Victim Count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Terms:</a:t>
            </a:r>
            <a:endParaRPr sz="1800" b="1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○"/>
            </a:pPr>
            <a:r>
              <a:rPr lang="en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Shall Issue: </a:t>
            </a:r>
            <a:r>
              <a:rPr lang="en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all requirements set by state law are met, concealed carry permit will be issued </a:t>
            </a:r>
            <a:endParaRPr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○"/>
            </a:pPr>
            <a:r>
              <a:rPr lang="en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Issue: </a:t>
            </a:r>
            <a:r>
              <a:rPr lang="en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issuance of concealed carry permits regardless of qualifications</a:t>
            </a:r>
            <a:endParaRPr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125" y="3296050"/>
            <a:ext cx="2815851" cy="28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Post-processed</a:t>
            </a:r>
            <a:endParaRPr sz="20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20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019200" y="976300"/>
            <a:ext cx="58023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Date Range:</a:t>
            </a: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1990/2000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 vs. Illinois Data</a:t>
            </a: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3,427 Total Homicides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Texas: 2,495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Legislation in 1995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Illinois: 932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North Carolina vs. Illinois Data</a:t>
            </a: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1,736 Total Homicides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N. Carolina: 804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Legislation in 1995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Illinois: 932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00" y="37825"/>
            <a:ext cx="1960551" cy="196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700" y="1412900"/>
            <a:ext cx="2071701" cy="20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350" y="2395275"/>
            <a:ext cx="3214725" cy="3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5225"/>
            <a:ext cx="9144000" cy="5421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8525" y="20525"/>
            <a:ext cx="8115000" cy="4818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</a:rPr>
              <a:t>Parallel Trends- DiD Model 1</a:t>
            </a:r>
            <a:endParaRPr sz="2400" b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1C23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29488" y="699725"/>
            <a:ext cx="7485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Trends in Illinois and Texas </a:t>
            </a:r>
            <a:r>
              <a:rPr lang="en" sz="1800" b="1" i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</a:t>
            </a: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gun law</a:t>
            </a:r>
            <a:endParaRPr sz="18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49" y="1229925"/>
            <a:ext cx="5912902" cy="3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2525750" y="-36750"/>
            <a:ext cx="661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Victim_Count = 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+δ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 +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 + 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y20*Texas +µ</a:t>
            </a: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-8400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2450" y="57750"/>
            <a:ext cx="2172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TX vs. IL Model</a:t>
            </a:r>
            <a:endParaRPr sz="17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931450" y="1331400"/>
            <a:ext cx="2469300" cy="24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Group: Illinois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1.065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 Group: Texas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1.098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1.169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 Change in 1995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318450"/>
            <a:ext cx="5123225" cy="318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510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Proxima Nova</vt:lpstr>
      <vt:lpstr>Arial</vt:lpstr>
      <vt:lpstr>Roboto Thin</vt:lpstr>
      <vt:lpstr>Calibri</vt:lpstr>
      <vt:lpstr>Spearmint</vt:lpstr>
      <vt:lpstr>think-cell Slide</vt:lpstr>
      <vt:lpstr>PowerPoint Presentation</vt:lpstr>
      <vt:lpstr>PowerPoint Presentation</vt:lpstr>
      <vt:lpstr>Concealed Carry</vt:lpstr>
      <vt:lpstr>PowerPoint Presentation</vt:lpstr>
      <vt:lpstr>What effect does change in concealed carry legislation have on the number of victims seen due to gun violence?  </vt:lpstr>
      <vt:lpstr>PowerPoint Presentation</vt:lpstr>
      <vt:lpstr>PowerPoint Presentation</vt:lpstr>
      <vt:lpstr>Parallel Trends- DiD Model 1 </vt:lpstr>
      <vt:lpstr>PowerPoint Presentation</vt:lpstr>
      <vt:lpstr>PowerPoint Presentation</vt:lpstr>
      <vt:lpstr>Parallel Trends - DiD Model 2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Gottipati, Amit Venkateswarlu</cp:lastModifiedBy>
  <cp:revision>10</cp:revision>
  <dcterms:modified xsi:type="dcterms:W3CDTF">2021-01-24T21:38:35Z</dcterms:modified>
</cp:coreProperties>
</file>