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72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Proxima Nova" panose="020B0604020202020204" charset="0"/>
      <p:regular r:id="rId21"/>
      <p:bold r:id="rId22"/>
      <p:italic r:id="rId23"/>
      <p:boldItalic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  <p:embeddedFont>
      <p:font typeface="Roboto Thin" panose="020B0604020202020204" charset="0"/>
      <p:regular r:id="rId29"/>
      <p:bold r:id="rId30"/>
      <p:italic r:id="rId31"/>
      <p:boldItalic r:id="rId32"/>
    </p:embeddedFont>
  </p:embeddedFontLst>
  <p:custDataLst>
    <p:tags r:id="rId33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-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8bad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8bad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cc7ebd9c3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cc7ebd9c3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Mariam: While looking at our interaction variable here we see the isolated effect in gun legislation is 0.08596.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cc7ebd9c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cc7ebd9c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cc7ebd9c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cc7ebd9c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cc7ebd9c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cc7ebd9c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Brandon, once again here, the r squared value was very low, but can still interpret the coefficients, results are similar to prior model in which we saw a slight increase in victim count due to legislation change. Based off our two models ,   the hypothesis that easier gun access will lead to more victims is supported.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cc7ebd9c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cc7ebd9c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cc7ebd9c3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cc7ebd9c3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Reana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54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2154d2c7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2154d2c7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cc7ebd9c3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cc7ebd9c3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Reana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00596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2154d2c7f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2154d2c7f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cc7ebd9c3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cc7ebd9c3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Reana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cc7ebd9c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cc7ebd9c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Reana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2154d2c7f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2154d2c7f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8bada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8bada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6475" y="30218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769825" y="75"/>
            <a:ext cx="4374000" cy="51435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rgbClr val="EFEFE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6767779E-F9BA-417E-B59E-5BCA01F2E14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9014063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278" imgH="278" progId="TCLayout.ActiveDocument.1">
                  <p:embed/>
                </p:oleObj>
              </mc:Choice>
              <mc:Fallback>
                <p:oleObj name="think-cell Slide" r:id="rId14" imgW="278" imgH="2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Relationship Id="rId6" Type="http://schemas.openxmlformats.org/officeDocument/2006/relationships/image" Target="../media/image1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157990" y="1717149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990000"/>
                </a:solidFill>
              </a:rPr>
              <a:t>23 November 2020</a:t>
            </a:r>
            <a:endParaRPr b="1" dirty="0">
              <a:solidFill>
                <a:srgbClr val="990000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99925" y="196342"/>
            <a:ext cx="7996200" cy="14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Concealed Carry </a:t>
            </a:r>
            <a:r>
              <a:rPr lang="en" sz="4000" dirty="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Legislation</a:t>
            </a:r>
            <a:endParaRPr sz="4000" dirty="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675" y="2778125"/>
            <a:ext cx="3024201" cy="302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7775" y="3890250"/>
            <a:ext cx="1481100" cy="14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2;p14">
            <a:extLst>
              <a:ext uri="{FF2B5EF4-FFF2-40B4-BE49-F238E27FC236}">
                <a16:creationId xmlns:a16="http://schemas.microsoft.com/office/drawing/2014/main" id="{CE25A03A-48CC-4136-A741-D14547D1AF3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8147" y="323575"/>
            <a:ext cx="1351200" cy="1351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" name="Google Shape;73;p14">
            <a:extLst>
              <a:ext uri="{FF2B5EF4-FFF2-40B4-BE49-F238E27FC236}">
                <a16:creationId xmlns:a16="http://schemas.microsoft.com/office/drawing/2014/main" id="{7263F828-C554-4D46-9EF0-F00F1110DFB9}"/>
              </a:ext>
            </a:extLst>
          </p:cNvPr>
          <p:cNvSpPr txBox="1">
            <a:spLocks/>
          </p:cNvSpPr>
          <p:nvPr/>
        </p:nvSpPr>
        <p:spPr>
          <a:xfrm>
            <a:off x="7218997" y="1686467"/>
            <a:ext cx="1789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ctr">
              <a:spcAft>
                <a:spcPts val="1600"/>
              </a:spcAft>
              <a:buFont typeface="Proxima Nova"/>
              <a:buNone/>
            </a:pPr>
            <a:r>
              <a:rPr lang="en-US" sz="1300" dirty="0">
                <a:solidFill>
                  <a:schemeClr val="dk1"/>
                </a:solidFill>
              </a:rPr>
              <a:t>Amit Gottipati</a:t>
            </a:r>
          </a:p>
        </p:txBody>
      </p:sp>
      <p:cxnSp>
        <p:nvCxnSpPr>
          <p:cNvPr id="8" name="Google Shape;79;p14">
            <a:extLst>
              <a:ext uri="{FF2B5EF4-FFF2-40B4-BE49-F238E27FC236}">
                <a16:creationId xmlns:a16="http://schemas.microsoft.com/office/drawing/2014/main" id="{5979C0E3-4E2A-49D1-9C0E-AC75D40C2E26}"/>
              </a:ext>
            </a:extLst>
          </p:cNvPr>
          <p:cNvCxnSpPr/>
          <p:nvPr/>
        </p:nvCxnSpPr>
        <p:spPr>
          <a:xfrm>
            <a:off x="7767025" y="2059928"/>
            <a:ext cx="658200" cy="12600"/>
          </a:xfrm>
          <a:prstGeom prst="straightConnector1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/>
        </p:nvSpPr>
        <p:spPr>
          <a:xfrm>
            <a:off x="1296150" y="3392525"/>
            <a:ext cx="65517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Based on the results above</a:t>
            </a:r>
            <a:r>
              <a:rPr lang="en" b="1">
                <a:solidFill>
                  <a:srgbClr val="990000"/>
                </a:solidFill>
              </a:rPr>
              <a:t>, the isolated effect </a:t>
            </a:r>
            <a:r>
              <a:rPr lang="en">
                <a:solidFill>
                  <a:srgbClr val="990000"/>
                </a:solidFill>
              </a:rPr>
              <a:t>of change in legislation from no issue to shall issue is an increase in average victim count of </a:t>
            </a:r>
            <a:br>
              <a:rPr lang="en">
                <a:solidFill>
                  <a:srgbClr val="990000"/>
                </a:solidFill>
              </a:rPr>
            </a:br>
            <a:r>
              <a:rPr lang="en" b="1">
                <a:solidFill>
                  <a:srgbClr val="990000"/>
                </a:solidFill>
              </a:rPr>
              <a:t>0.08596 individuals per homicide. </a:t>
            </a:r>
            <a:endParaRPr b="1">
              <a:solidFill>
                <a:srgbClr val="99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21"/>
          <p:cNvSpPr/>
          <p:nvPr/>
        </p:nvSpPr>
        <p:spPr>
          <a:xfrm rot="10800000" flipH="1">
            <a:off x="0" y="-50"/>
            <a:ext cx="2976600" cy="1468500"/>
          </a:xfrm>
          <a:prstGeom prst="rtTriangle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102150" y="37825"/>
            <a:ext cx="2535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F1C232"/>
                </a:solidFill>
                <a:latin typeface="Proxima Nova"/>
                <a:ea typeface="Proxima Nova"/>
                <a:cs typeface="Proxima Nova"/>
                <a:sym typeface="Proxima Nova"/>
              </a:rPr>
              <a:t>Model 1</a:t>
            </a:r>
            <a:endParaRPr sz="2300" b="1">
              <a:solidFill>
                <a:srgbClr val="F1C23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F1C232"/>
                </a:solidFill>
                <a:latin typeface="Proxima Nova"/>
                <a:ea typeface="Proxima Nova"/>
                <a:cs typeface="Proxima Nova"/>
                <a:sym typeface="Proxima Nova"/>
              </a:rPr>
              <a:t>Results</a:t>
            </a:r>
            <a:endParaRPr sz="2300" b="1">
              <a:solidFill>
                <a:srgbClr val="F1C23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 rotWithShape="1">
          <a:blip r:embed="rId3">
            <a:alphaModFix/>
          </a:blip>
          <a:srcRect l="1594"/>
          <a:stretch/>
        </p:blipFill>
        <p:spPr>
          <a:xfrm>
            <a:off x="2239800" y="664650"/>
            <a:ext cx="4718526" cy="26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900" y="4287350"/>
            <a:ext cx="833028" cy="832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05073" y="4263750"/>
            <a:ext cx="880251" cy="87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/>
          <p:nvPr/>
        </p:nvSpPr>
        <p:spPr>
          <a:xfrm>
            <a:off x="3115225" y="2808875"/>
            <a:ext cx="766200" cy="153000"/>
          </a:xfrm>
          <a:prstGeom prst="ellipse">
            <a:avLst/>
          </a:prstGeom>
          <a:noFill/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/>
          <p:nvPr/>
        </p:nvSpPr>
        <p:spPr>
          <a:xfrm>
            <a:off x="0" y="5225"/>
            <a:ext cx="9144000" cy="5421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55CC"/>
              </a:solidFill>
            </a:endParaRPr>
          </a:p>
        </p:txBody>
      </p:sp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38525" y="20525"/>
            <a:ext cx="8115000" cy="4818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1C232"/>
                </a:solidFill>
              </a:rPr>
              <a:t>Parallel Trends - DiD Model 2</a:t>
            </a:r>
            <a:endParaRPr sz="2400" b="1">
              <a:solidFill>
                <a:srgbClr val="F1C23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1C232"/>
              </a:solidFill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829488" y="699725"/>
            <a:ext cx="74850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Parallel Trends in Illinois and North Carolina </a:t>
            </a:r>
            <a:r>
              <a:rPr lang="en" sz="1800" b="1" i="1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before </a:t>
            </a:r>
            <a:r>
              <a:rPr lang="en" sz="1800" b="1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change in gun law</a:t>
            </a:r>
            <a:endParaRPr sz="1800" b="1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300" y="1256850"/>
            <a:ext cx="5665403" cy="310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9600" y="4229050"/>
            <a:ext cx="914451" cy="91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7825" y="3909690"/>
            <a:ext cx="1283181" cy="1553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/>
        </p:nvSpPr>
        <p:spPr>
          <a:xfrm>
            <a:off x="2525750" y="-36750"/>
            <a:ext cx="66183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Victim_Count =  β</a:t>
            </a:r>
            <a:r>
              <a:rPr lang="en" sz="2000" b="1" baseline="-250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2000" b="1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+δ</a:t>
            </a:r>
            <a:r>
              <a:rPr lang="en" sz="2000" b="1" baseline="-250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0 </a:t>
            </a:r>
            <a:r>
              <a:rPr lang="en" sz="2000" b="1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y20 + β</a:t>
            </a:r>
            <a:r>
              <a:rPr lang="en" sz="2000" b="1" baseline="-250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2000" b="1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NC + δ</a:t>
            </a:r>
            <a:r>
              <a:rPr lang="en" sz="2000" b="1" baseline="-250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2000" b="1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y20*NC+µ</a:t>
            </a:r>
            <a:endParaRPr sz="2000" b="1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b="1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0" y="-8400"/>
            <a:ext cx="2469300" cy="607800"/>
          </a:xfrm>
          <a:prstGeom prst="homePlate">
            <a:avLst>
              <a:gd name="adj" fmla="val 50000"/>
            </a:avLst>
          </a:prstGeom>
          <a:solidFill>
            <a:srgbClr val="990000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42450" y="57750"/>
            <a:ext cx="21720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1C232"/>
                </a:solidFill>
                <a:latin typeface="Proxima Nova"/>
                <a:ea typeface="Proxima Nova"/>
                <a:cs typeface="Proxima Nova"/>
                <a:sym typeface="Proxima Nova"/>
              </a:rPr>
              <a:t>NC vs. IL Model</a:t>
            </a:r>
            <a:endParaRPr sz="1700" b="1">
              <a:solidFill>
                <a:srgbClr val="F1C23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25" y="1265775"/>
            <a:ext cx="5257726" cy="331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/>
          <p:nvPr/>
        </p:nvSpPr>
        <p:spPr>
          <a:xfrm>
            <a:off x="5676100" y="1682150"/>
            <a:ext cx="2832900" cy="24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Control Group: Illinois</a:t>
            </a:r>
            <a:endParaRPr b="1" u="sng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Proxima Nova"/>
              <a:buChar char="-"/>
            </a:pPr>
            <a:r>
              <a:rPr lang="en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Before: 1.08</a:t>
            </a:r>
            <a:endParaRPr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Proxima Nova"/>
              <a:buChar char="-"/>
            </a:pPr>
            <a:r>
              <a:rPr lang="en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After: 1.065</a:t>
            </a:r>
            <a:endParaRPr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Treatment Group: North Carolina</a:t>
            </a:r>
            <a:endParaRPr b="1" u="sng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Proxima Nova"/>
              <a:buChar char="-"/>
            </a:pPr>
            <a:r>
              <a:rPr lang="en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Before: 1.100</a:t>
            </a:r>
            <a:endParaRPr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Proxima Nova"/>
              <a:buChar char="-"/>
            </a:pPr>
            <a:r>
              <a:rPr lang="en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After: 1.089</a:t>
            </a:r>
            <a:endParaRPr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Legislation Change in 1995</a:t>
            </a:r>
            <a:endParaRPr b="1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9600" y="4229050"/>
            <a:ext cx="914451" cy="91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7825" y="3909690"/>
            <a:ext cx="1283181" cy="1553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738" y="874350"/>
            <a:ext cx="4718526" cy="23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4"/>
          <p:cNvSpPr/>
          <p:nvPr/>
        </p:nvSpPr>
        <p:spPr>
          <a:xfrm rot="10800000" flipH="1">
            <a:off x="0" y="-50"/>
            <a:ext cx="2976600" cy="1468500"/>
          </a:xfrm>
          <a:prstGeom prst="rtTriangle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102150" y="37825"/>
            <a:ext cx="2535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F1C232"/>
                </a:solidFill>
                <a:latin typeface="Proxima Nova"/>
                <a:ea typeface="Proxima Nova"/>
                <a:cs typeface="Proxima Nova"/>
                <a:sym typeface="Proxima Nova"/>
              </a:rPr>
              <a:t>Model 2</a:t>
            </a:r>
            <a:endParaRPr sz="2300" b="1">
              <a:solidFill>
                <a:srgbClr val="F1C23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F1C232"/>
                </a:solidFill>
                <a:latin typeface="Proxima Nova"/>
                <a:ea typeface="Proxima Nova"/>
                <a:cs typeface="Proxima Nova"/>
                <a:sym typeface="Proxima Nova"/>
              </a:rPr>
              <a:t>Results</a:t>
            </a:r>
            <a:endParaRPr sz="2300" b="1">
              <a:solidFill>
                <a:srgbClr val="F1C23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6" name="Google Shape;19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9600" y="4229050"/>
            <a:ext cx="914451" cy="91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7825" y="3909690"/>
            <a:ext cx="1283181" cy="155317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4"/>
          <p:cNvSpPr/>
          <p:nvPr/>
        </p:nvSpPr>
        <p:spPr>
          <a:xfrm>
            <a:off x="3110750" y="2785150"/>
            <a:ext cx="766200" cy="148200"/>
          </a:xfrm>
          <a:prstGeom prst="ellipse">
            <a:avLst/>
          </a:prstGeom>
          <a:noFill/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4"/>
          <p:cNvSpPr txBox="1"/>
          <p:nvPr/>
        </p:nvSpPr>
        <p:spPr>
          <a:xfrm>
            <a:off x="1296163" y="3297175"/>
            <a:ext cx="65517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Based on the results above</a:t>
            </a:r>
            <a:r>
              <a:rPr lang="en" b="1">
                <a:solidFill>
                  <a:srgbClr val="990000"/>
                </a:solidFill>
              </a:rPr>
              <a:t>, the isolated effect </a:t>
            </a:r>
            <a:r>
              <a:rPr lang="en">
                <a:solidFill>
                  <a:srgbClr val="990000"/>
                </a:solidFill>
              </a:rPr>
              <a:t>of change in legislation from no issue to shall issue is an increase in average victim count of </a:t>
            </a:r>
            <a:endParaRPr>
              <a:solidFill>
                <a:srgbClr val="99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00"/>
                </a:solidFill>
              </a:rPr>
              <a:t>0.003734 individuals per homicide</a:t>
            </a:r>
            <a:r>
              <a:rPr lang="en">
                <a:solidFill>
                  <a:srgbClr val="990000"/>
                </a:solidFill>
              </a:rPr>
              <a:t>. </a:t>
            </a:r>
            <a:endParaRPr>
              <a:solidFill>
                <a:srgbClr val="99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00"/>
              </a:solidFill>
            </a:endParaRPr>
          </a:p>
        </p:txBody>
      </p:sp>
      <p:sp>
        <p:nvSpPr>
          <p:cNvPr id="205" name="Google Shape;205;p25"/>
          <p:cNvSpPr txBox="1">
            <a:spLocks noGrp="1"/>
          </p:cNvSpPr>
          <p:nvPr>
            <p:ph type="title" idx="4294967295"/>
          </p:nvPr>
        </p:nvSpPr>
        <p:spPr>
          <a:xfrm>
            <a:off x="235500" y="184965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1C232"/>
                </a:solidFill>
              </a:rPr>
              <a:t>Thank You</a:t>
            </a:r>
            <a:endParaRPr sz="35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 rot="10800000" flipH="1">
            <a:off x="0" y="-50"/>
            <a:ext cx="2976600" cy="1468500"/>
          </a:xfrm>
          <a:prstGeom prst="rtTriangle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220500" y="58014"/>
            <a:ext cx="2535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F1C232"/>
                </a:solidFill>
                <a:latin typeface="Proxima Nova"/>
                <a:ea typeface="Proxima Nova"/>
                <a:cs typeface="Proxima Nova"/>
                <a:sym typeface="Proxima Nova"/>
              </a:rPr>
              <a:t>Facts</a:t>
            </a:r>
            <a:endParaRPr sz="2500" b="1" dirty="0">
              <a:solidFill>
                <a:srgbClr val="F1C23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7028" y="3067450"/>
            <a:ext cx="2815851" cy="281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B23ACA-69F1-4BF2-A576-292B5441E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495" y="3067450"/>
            <a:ext cx="4497305" cy="18231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442518-739C-4F3A-B3E2-B5313E52ACEE}"/>
              </a:ext>
            </a:extLst>
          </p:cNvPr>
          <p:cNvSpPr txBox="1"/>
          <p:nvPr/>
        </p:nvSpPr>
        <p:spPr>
          <a:xfrm>
            <a:off x="2066218" y="517436"/>
            <a:ext cx="226176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Gun violence takes many forms such as suicides, homicides, police shootings, etc. One third of Gun deaths are homicides.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6290A5-36C7-4CE6-B57D-52FCF57471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658" y="1584959"/>
            <a:ext cx="3610701" cy="19735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B1FF7D-2278-4212-805B-306AC5CD628F}"/>
              </a:ext>
            </a:extLst>
          </p:cNvPr>
          <p:cNvSpPr txBox="1"/>
          <p:nvPr/>
        </p:nvSpPr>
        <p:spPr>
          <a:xfrm>
            <a:off x="4322495" y="2185824"/>
            <a:ext cx="2145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Black / African American population in the US is just around 13% yet they are affected disproportionately.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BE05A-FB82-4C87-852D-D12A3B3AA3EC}"/>
              </a:ext>
            </a:extLst>
          </p:cNvPr>
          <p:cNvSpPr txBox="1"/>
          <p:nvPr/>
        </p:nvSpPr>
        <p:spPr>
          <a:xfrm>
            <a:off x="2206082" y="3840454"/>
            <a:ext cx="15410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America leads in gun violence among high income nations.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894C0E-F51D-4723-9BF0-876F4D5CD2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7623" y="95929"/>
            <a:ext cx="3679552" cy="197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0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/>
          <p:nvPr/>
        </p:nvSpPr>
        <p:spPr>
          <a:xfrm>
            <a:off x="936" y="1"/>
            <a:ext cx="1089900" cy="42132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55CC"/>
              </a:solidFill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0" y="4213400"/>
            <a:ext cx="9144000" cy="9300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55CC"/>
              </a:solidFill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65100" y="4483650"/>
            <a:ext cx="8456400" cy="4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1C232"/>
                </a:solidFill>
              </a:rPr>
              <a:t>Concealed Carry</a:t>
            </a:r>
            <a:endParaRPr>
              <a:solidFill>
                <a:srgbClr val="F1C232"/>
              </a:solidFill>
            </a:endParaRPr>
          </a:p>
        </p:txBody>
      </p:sp>
      <p:grpSp>
        <p:nvGrpSpPr>
          <p:cNvPr id="91" name="Google Shape;91;p15"/>
          <p:cNvGrpSpPr/>
          <p:nvPr/>
        </p:nvGrpSpPr>
        <p:grpSpPr>
          <a:xfrm>
            <a:off x="-39676" y="147"/>
            <a:ext cx="6505906" cy="1035728"/>
            <a:chOff x="3728375" y="2322568"/>
            <a:chExt cx="4294611" cy="643669"/>
          </a:xfrm>
        </p:grpSpPr>
        <p:sp>
          <p:nvSpPr>
            <p:cNvPr id="92" name="Google Shape;92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755154" y="2323625"/>
              <a:ext cx="719400" cy="6426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4499186" y="2323937"/>
              <a:ext cx="35238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990000"/>
                  </a:solidFill>
                  <a:latin typeface="Calibri"/>
                  <a:ea typeface="Calibri"/>
                  <a:cs typeface="Calibri"/>
                  <a:sym typeface="Calibri"/>
                </a:rPr>
                <a:t>National Controversy and Second Amendment Rights</a:t>
              </a:r>
              <a:endParaRPr b="1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" name="Google Shape;95;p15"/>
          <p:cNvGrpSpPr/>
          <p:nvPr/>
        </p:nvGrpSpPr>
        <p:grpSpPr>
          <a:xfrm>
            <a:off x="891" y="3163225"/>
            <a:ext cx="6579273" cy="1050238"/>
            <a:chOff x="3252150" y="2323741"/>
            <a:chExt cx="4343041" cy="652686"/>
          </a:xfrm>
        </p:grpSpPr>
        <p:sp>
          <p:nvSpPr>
            <p:cNvPr id="96" name="Google Shape;96;p15"/>
            <p:cNvSpPr/>
            <p:nvPr/>
          </p:nvSpPr>
          <p:spPr>
            <a:xfrm>
              <a:off x="3252150" y="2333827"/>
              <a:ext cx="719400" cy="6426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3971791" y="2323741"/>
              <a:ext cx="36234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990000"/>
                  </a:solidFill>
                  <a:latin typeface="Calibri"/>
                  <a:ea typeface="Calibri"/>
                  <a:cs typeface="Calibri"/>
                  <a:sym typeface="Calibri"/>
                </a:rPr>
                <a:t>Explore effect on Homicides</a:t>
              </a:r>
              <a:endParaRPr b="1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" name="Google Shape;98;p15"/>
          <p:cNvGrpSpPr/>
          <p:nvPr/>
        </p:nvGrpSpPr>
        <p:grpSpPr>
          <a:xfrm>
            <a:off x="-39676" y="2099492"/>
            <a:ext cx="6619841" cy="1053801"/>
            <a:chOff x="3728375" y="2322568"/>
            <a:chExt cx="4369821" cy="654901"/>
          </a:xfrm>
        </p:grpSpPr>
        <p:sp>
          <p:nvSpPr>
            <p:cNvPr id="99" name="Google Shape;99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755154" y="2334869"/>
              <a:ext cx="719400" cy="6426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474796" y="2323761"/>
              <a:ext cx="36234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990000"/>
                  </a:solidFill>
                  <a:latin typeface="Calibri"/>
                  <a:ea typeface="Calibri"/>
                  <a:cs typeface="Calibri"/>
                  <a:sym typeface="Calibri"/>
                </a:rPr>
                <a:t>Look at Concealed Carry Legislation</a:t>
              </a:r>
              <a:endParaRPr b="1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15"/>
          <p:cNvGrpSpPr/>
          <p:nvPr/>
        </p:nvGrpSpPr>
        <p:grpSpPr>
          <a:xfrm>
            <a:off x="1094" y="1128691"/>
            <a:ext cx="6579070" cy="1035660"/>
            <a:chOff x="3728375" y="2322568"/>
            <a:chExt cx="4288274" cy="643627"/>
          </a:xfrm>
        </p:grpSpPr>
        <p:sp>
          <p:nvSpPr>
            <p:cNvPr id="103" name="Google Shape;103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728381" y="2323595"/>
              <a:ext cx="710400" cy="6426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4438849" y="2323740"/>
              <a:ext cx="35778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990000"/>
                  </a:solidFill>
                  <a:latin typeface="Calibri"/>
                  <a:ea typeface="Calibri"/>
                  <a:cs typeface="Calibri"/>
                  <a:sym typeface="Calibri"/>
                </a:rPr>
                <a:t>Debate Surrounding Gun Control</a:t>
              </a:r>
              <a:endParaRPr b="1" dirty="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25" y="3183938"/>
            <a:ext cx="1089900" cy="11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25" y="2193338"/>
            <a:ext cx="1089900" cy="11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25" y="1278938"/>
            <a:ext cx="1089900" cy="11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25" y="59738"/>
            <a:ext cx="1089900" cy="11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 rot="10800000" flipH="1">
            <a:off x="0" y="-50"/>
            <a:ext cx="2976600" cy="1468500"/>
          </a:xfrm>
          <a:prstGeom prst="rtTriangle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220500" y="-51"/>
            <a:ext cx="2535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F1C232"/>
                </a:solidFill>
                <a:latin typeface="Proxima Nova"/>
                <a:ea typeface="Proxima Nova"/>
                <a:cs typeface="Proxima Nova"/>
                <a:sym typeface="Proxima Nova"/>
              </a:rPr>
              <a:t>History</a:t>
            </a:r>
            <a:endParaRPr sz="2500" b="1" dirty="0">
              <a:solidFill>
                <a:srgbClr val="F1C23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6125" y="3296050"/>
            <a:ext cx="2815851" cy="281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B988E95-476C-4F71-AD2B-615A2E1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484" y="1576668"/>
            <a:ext cx="59436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40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D71856D-DF9C-479D-B099-8FE5E86E36A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829135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8" imgH="278" progId="TCLayout.ActiveDocument.1">
                  <p:embed/>
                </p:oleObj>
              </mc:Choice>
              <mc:Fallback>
                <p:oleObj name="think-cell Slide" r:id="rId4" imgW="278" imgH="2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" name="Google Shape;114;p16"/>
          <p:cNvSpPr txBox="1">
            <a:spLocks noGrp="1"/>
          </p:cNvSpPr>
          <p:nvPr>
            <p:ph type="title" idx="4294967295"/>
          </p:nvPr>
        </p:nvSpPr>
        <p:spPr>
          <a:xfrm rot="2498">
            <a:off x="1268999" y="1384551"/>
            <a:ext cx="6606002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00"/>
                </a:solidFill>
              </a:rPr>
              <a:t>What effect does change in concealed carry legislation have on the number of victims seen due to gun violence?  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0" y="4213400"/>
            <a:ext cx="9144000" cy="9300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55CC"/>
              </a:solidFill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0" y="0"/>
            <a:ext cx="9144000" cy="9300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55CC"/>
              </a:solidFill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3900" y="2395300"/>
            <a:ext cx="2443176" cy="24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/>
          <p:nvPr/>
        </p:nvSpPr>
        <p:spPr>
          <a:xfrm rot="10800000" flipH="1">
            <a:off x="0" y="-50"/>
            <a:ext cx="2976600" cy="1468500"/>
          </a:xfrm>
          <a:prstGeom prst="rtTriangle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102150" y="37825"/>
            <a:ext cx="2535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F1C232"/>
                </a:solidFill>
                <a:latin typeface="Proxima Nova"/>
                <a:ea typeface="Proxima Nova"/>
                <a:cs typeface="Proxima Nova"/>
                <a:sym typeface="Proxima Nova"/>
              </a:rPr>
              <a:t>The </a:t>
            </a:r>
            <a:endParaRPr sz="2500" b="1">
              <a:solidFill>
                <a:srgbClr val="F1C23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F1C232"/>
                </a:solidFill>
                <a:latin typeface="Proxima Nova"/>
                <a:ea typeface="Proxima Nova"/>
                <a:cs typeface="Proxima Nova"/>
                <a:sym typeface="Proxima Nova"/>
              </a:rPr>
              <a:t>Data</a:t>
            </a:r>
            <a:endParaRPr sz="2500" b="1">
              <a:solidFill>
                <a:srgbClr val="F1C23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670850" y="1204259"/>
            <a:ext cx="5802300" cy="3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Proxima Nova"/>
              <a:buChar char="●"/>
            </a:pPr>
            <a:r>
              <a:rPr lang="en" sz="1800" dirty="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Sourced from the Murder Accountability Project</a:t>
            </a:r>
            <a:endParaRPr sz="1800" dirty="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Proxima Nova"/>
              <a:buChar char="●"/>
            </a:pPr>
            <a:r>
              <a:rPr lang="en" sz="1800" dirty="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Contains Homicide Data from all 50 States</a:t>
            </a:r>
            <a:endParaRPr sz="1800" dirty="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Proxima Nova"/>
              <a:buChar char="●"/>
            </a:pPr>
            <a:r>
              <a:rPr lang="en" sz="1800" dirty="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Each Record - 1 Homicide Incident</a:t>
            </a:r>
            <a:endParaRPr sz="1800" dirty="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Proxima Nova"/>
              <a:buChar char="●"/>
            </a:pPr>
            <a:r>
              <a:rPr lang="en" sz="1800" dirty="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Focusing on Texas, Illinois, North Carolina</a:t>
            </a:r>
            <a:endParaRPr sz="1800" dirty="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Proxima Nova"/>
              <a:buChar char="○"/>
            </a:pPr>
            <a:r>
              <a:rPr lang="en" sz="1800" dirty="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Focusing on Victim Count</a:t>
            </a:r>
            <a:endParaRPr sz="1800" dirty="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Proxima Nova"/>
              <a:buChar char="●"/>
            </a:pPr>
            <a:r>
              <a:rPr lang="en" sz="1800" b="1" dirty="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Key Terms:</a:t>
            </a:r>
            <a:endParaRPr sz="1800" b="1" dirty="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Proxima Nova"/>
              <a:buChar char="○"/>
            </a:pPr>
            <a:r>
              <a:rPr lang="en" b="1" dirty="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Shall Issue: </a:t>
            </a:r>
            <a:r>
              <a:rPr lang="en" dirty="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If all requirements set by state law are met, concealed carry permit will be issued </a:t>
            </a:r>
            <a:endParaRPr dirty="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Proxima Nova"/>
              <a:buChar char="○"/>
            </a:pPr>
            <a:r>
              <a:rPr lang="en" b="1" dirty="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No Issue: </a:t>
            </a:r>
            <a:r>
              <a:rPr lang="en" dirty="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No issuance of concealed carry permits regardless of qualifications</a:t>
            </a:r>
            <a:endParaRPr dirty="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6125" y="3296050"/>
            <a:ext cx="2815851" cy="281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/>
          <p:nvPr/>
        </p:nvSpPr>
        <p:spPr>
          <a:xfrm rot="10800000" flipH="1">
            <a:off x="0" y="-50"/>
            <a:ext cx="2976600" cy="1468500"/>
          </a:xfrm>
          <a:prstGeom prst="rtTriangle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102150" y="37825"/>
            <a:ext cx="25356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1C232"/>
                </a:solidFill>
                <a:latin typeface="Proxima Nova"/>
                <a:ea typeface="Proxima Nova"/>
                <a:cs typeface="Proxima Nova"/>
                <a:sym typeface="Proxima Nova"/>
              </a:rPr>
              <a:t>Post-processed</a:t>
            </a:r>
            <a:endParaRPr sz="2000" b="1">
              <a:solidFill>
                <a:srgbClr val="F1C23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1C232"/>
                </a:solidFill>
                <a:latin typeface="Proxima Nova"/>
                <a:ea typeface="Proxima Nova"/>
                <a:cs typeface="Proxima Nova"/>
                <a:sym typeface="Proxima Nova"/>
              </a:rPr>
              <a:t>Data</a:t>
            </a:r>
            <a:endParaRPr sz="2000" b="1">
              <a:solidFill>
                <a:srgbClr val="F1C23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1019200" y="976300"/>
            <a:ext cx="5802300" cy="3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Date Range:</a:t>
            </a:r>
            <a:r>
              <a:rPr lang="en" sz="16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 1990/2000</a:t>
            </a:r>
            <a:endParaRPr sz="160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u="sng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Texas vs. Illinois Data</a:t>
            </a:r>
            <a:endParaRPr sz="1600" b="1" u="sng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3,427 Total Homicides</a:t>
            </a:r>
            <a:endParaRPr sz="160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Texas: 2,495</a:t>
            </a:r>
            <a:endParaRPr sz="160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Change in Legislation in 1995</a:t>
            </a:r>
            <a:endParaRPr sz="160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Illinois: 932 </a:t>
            </a:r>
            <a:endParaRPr sz="160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North Carolina vs. Illinois Data</a:t>
            </a:r>
            <a:endParaRPr sz="1600" b="1" u="sng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1,736 Total Homicides </a:t>
            </a:r>
            <a:endParaRPr sz="160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N. Carolina: 804 </a:t>
            </a:r>
            <a:endParaRPr sz="160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Change in Legislation in 1995</a:t>
            </a:r>
            <a:endParaRPr sz="160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600"/>
              <a:buFont typeface="Proxima Nova"/>
              <a:buChar char="-"/>
            </a:pPr>
            <a:r>
              <a:rPr lang="en" sz="16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Illinois: 932</a:t>
            </a:r>
            <a:endParaRPr sz="160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8200" y="37825"/>
            <a:ext cx="1960551" cy="196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7700" y="1412900"/>
            <a:ext cx="2071701" cy="2071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0350" y="2395275"/>
            <a:ext cx="3214725" cy="32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0" y="5225"/>
            <a:ext cx="9144000" cy="5421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55CC"/>
              </a:solidFill>
            </a:endParaRPr>
          </a:p>
        </p:txBody>
      </p:sp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38525" y="20525"/>
            <a:ext cx="8115000" cy="4818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1C232"/>
                </a:solidFill>
              </a:rPr>
              <a:t>Parallel Trends- DiD Model 1</a:t>
            </a:r>
            <a:endParaRPr sz="2400" b="1">
              <a:solidFill>
                <a:srgbClr val="F1C23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1C232"/>
              </a:solidFill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829488" y="699725"/>
            <a:ext cx="74850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Parallel Trends in Illinois and Texas </a:t>
            </a:r>
            <a:r>
              <a:rPr lang="en" sz="1800" b="1" i="1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before </a:t>
            </a:r>
            <a:r>
              <a:rPr lang="en" sz="1800" b="1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change in gun law</a:t>
            </a:r>
            <a:endParaRPr sz="1800" b="1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549" y="1229925"/>
            <a:ext cx="5912902" cy="323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900" y="4287350"/>
            <a:ext cx="833028" cy="832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05073" y="4263750"/>
            <a:ext cx="880251" cy="8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/>
        </p:nvSpPr>
        <p:spPr>
          <a:xfrm>
            <a:off x="2525750" y="-36750"/>
            <a:ext cx="66183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Victim_Count =  β</a:t>
            </a:r>
            <a:r>
              <a:rPr lang="en" sz="2000" b="1" baseline="-250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2000" b="1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+δ</a:t>
            </a:r>
            <a:r>
              <a:rPr lang="en" sz="2000" b="1" baseline="-250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0 </a:t>
            </a:r>
            <a:r>
              <a:rPr lang="en" sz="2000" b="1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y20 + β</a:t>
            </a:r>
            <a:r>
              <a:rPr lang="en" sz="2000" b="1" baseline="-250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2000" b="1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Texas + δ</a:t>
            </a:r>
            <a:r>
              <a:rPr lang="en" sz="2000" b="1" baseline="-250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2000" b="1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y20*Texas +µ</a:t>
            </a:r>
            <a:endParaRPr sz="2000" b="1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b="1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0" y="-8400"/>
            <a:ext cx="2469300" cy="607800"/>
          </a:xfrm>
          <a:prstGeom prst="homePlate">
            <a:avLst>
              <a:gd name="adj" fmla="val 50000"/>
            </a:avLst>
          </a:prstGeom>
          <a:solidFill>
            <a:srgbClr val="990000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42450" y="57750"/>
            <a:ext cx="21720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1C232"/>
                </a:solidFill>
                <a:latin typeface="Proxima Nova"/>
                <a:ea typeface="Proxima Nova"/>
                <a:cs typeface="Proxima Nova"/>
                <a:sym typeface="Proxima Nova"/>
              </a:rPr>
              <a:t>TX vs. IL Model</a:t>
            </a:r>
            <a:endParaRPr sz="1700" b="1">
              <a:solidFill>
                <a:srgbClr val="F1C23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5931450" y="1331400"/>
            <a:ext cx="2469300" cy="24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Control Group: Illinois</a:t>
            </a:r>
            <a:endParaRPr b="1" u="sng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Proxima Nova"/>
              <a:buChar char="-"/>
            </a:pPr>
            <a:r>
              <a:rPr lang="en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Before: 1.08</a:t>
            </a:r>
            <a:endParaRPr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Proxima Nova"/>
              <a:buChar char="-"/>
            </a:pPr>
            <a:r>
              <a:rPr lang="en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After: 1.065</a:t>
            </a:r>
            <a:endParaRPr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Treatment Group: Texas</a:t>
            </a:r>
            <a:endParaRPr b="1" u="sng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Proxima Nova"/>
              <a:buChar char="-"/>
            </a:pPr>
            <a:r>
              <a:rPr lang="en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Before: 1.098</a:t>
            </a:r>
            <a:endParaRPr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Proxima Nova"/>
              <a:buChar char="-"/>
            </a:pPr>
            <a:r>
              <a:rPr lang="en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After: 1.169</a:t>
            </a:r>
            <a:endParaRPr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Legislation Change in 1995</a:t>
            </a:r>
            <a:endParaRPr b="1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50" y="1318450"/>
            <a:ext cx="5123225" cy="3185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900" y="4287350"/>
            <a:ext cx="833028" cy="832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05073" y="4263750"/>
            <a:ext cx="880251" cy="8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510</Words>
  <Application>Microsoft Office PowerPoint</Application>
  <PresentationFormat>On-screen Show (16:9)</PresentationFormat>
  <Paragraphs>91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Roboto</vt:lpstr>
      <vt:lpstr>Proxima Nova</vt:lpstr>
      <vt:lpstr>Roboto Thin</vt:lpstr>
      <vt:lpstr>Spearmint</vt:lpstr>
      <vt:lpstr>think-cell Slide</vt:lpstr>
      <vt:lpstr>PowerPoint Presentation</vt:lpstr>
      <vt:lpstr>PowerPoint Presentation</vt:lpstr>
      <vt:lpstr>Concealed Carry</vt:lpstr>
      <vt:lpstr>PowerPoint Presentation</vt:lpstr>
      <vt:lpstr>What effect does change in concealed carry legislation have on the number of victims seen due to gun violence?  </vt:lpstr>
      <vt:lpstr>PowerPoint Presentation</vt:lpstr>
      <vt:lpstr>PowerPoint Presentation</vt:lpstr>
      <vt:lpstr>Parallel Trends- DiD Model 1 </vt:lpstr>
      <vt:lpstr>PowerPoint Presentation</vt:lpstr>
      <vt:lpstr>PowerPoint Presentation</vt:lpstr>
      <vt:lpstr>Parallel Trends - DiD Model 2 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Gottipati, Amit Venkateswarlu</cp:lastModifiedBy>
  <cp:revision>11</cp:revision>
  <dcterms:modified xsi:type="dcterms:W3CDTF">2021-01-24T21:46:40Z</dcterms:modified>
</cp:coreProperties>
</file>