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72" r:id="rId4"/>
    <p:sldId id="270" r:id="rId5"/>
    <p:sldId id="278" r:id="rId6"/>
    <p:sldId id="279" r:id="rId7"/>
    <p:sldId id="264" r:id="rId8"/>
    <p:sldId id="274" r:id="rId9"/>
    <p:sldId id="275" r:id="rId10"/>
    <p:sldId id="277" r:id="rId11"/>
    <p:sldId id="273" r:id="rId12"/>
    <p:sldId id="276" r:id="rId13"/>
    <p:sldId id="27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50" autoAdjust="0"/>
    <p:restoredTop sz="94660"/>
  </p:normalViewPr>
  <p:slideViewPr>
    <p:cSldViewPr snapToGrid="0">
      <p:cViewPr varScale="1">
        <p:scale>
          <a:sx n="86" d="100"/>
          <a:sy n="86"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10F16-67F1-4178-8347-E47A217DDE92}" type="datetimeFigureOut">
              <a:rPr lang="en-US" smtClean="0"/>
              <a:t>7/10/2020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1CC17-B74F-4090-8E85-E89264D4C623}" type="slidenum">
              <a:rPr lang="en-US" smtClean="0"/>
              <a:t>‹#›</a:t>
            </a:fld>
            <a:endParaRPr lang="en-US"/>
          </a:p>
        </p:txBody>
      </p:sp>
    </p:spTree>
    <p:extLst>
      <p:ext uri="{BB962C8B-B14F-4D97-AF65-F5344CB8AC3E}">
        <p14:creationId xmlns:p14="http://schemas.microsoft.com/office/powerpoint/2010/main" val="393593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034E73-AE9D-4BCB-81AD-05FDC46411E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61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4258195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2803263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0647" y="180071"/>
            <a:ext cx="10058400" cy="1071680"/>
          </a:xfrm>
        </p:spPr>
        <p:txBody>
          <a:bodyPr>
            <a:normAutofit/>
          </a:bodyPr>
          <a:lstStyle>
            <a:lvl1pPr marL="0">
              <a:defRPr sz="3000">
                <a:latin typeface="Calibri body"/>
              </a:defRPr>
            </a:lvl1pPr>
          </a:lstStyle>
          <a:p>
            <a:r>
              <a:rPr lang="en-US" dirty="0"/>
              <a:t>Click to edit Master title style</a:t>
            </a:r>
          </a:p>
        </p:txBody>
      </p:sp>
      <p:sp>
        <p:nvSpPr>
          <p:cNvPr id="3" name="Content Placeholder 2"/>
          <p:cNvSpPr>
            <a:spLocks noGrp="1"/>
          </p:cNvSpPr>
          <p:nvPr>
            <p:ph idx="1"/>
          </p:nvPr>
        </p:nvSpPr>
        <p:spPr>
          <a:xfrm>
            <a:off x="1097280" y="1385456"/>
            <a:ext cx="10058400" cy="44836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385313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034E73-AE9D-4BCB-81AD-05FDC46411E1}"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95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0646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8240" y="187621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138376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261936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93557"/>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55876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64972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FC4149-A85A-4BD7-9940-B500FBCC9363}" type="datetimeFigureOut">
              <a:rPr lang="en-US" smtClean="0"/>
              <a:t>7/10/2020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034E73-AE9D-4BCB-81AD-05FDC46411E1}" type="slidenum">
              <a:rPr lang="en-US" smtClean="0"/>
              <a:t>‹#›</a:t>
            </a:fld>
            <a:endParaRPr lang="en-US" dirty="0"/>
          </a:p>
        </p:txBody>
      </p:sp>
    </p:spTree>
    <p:extLst>
      <p:ext uri="{BB962C8B-B14F-4D97-AF65-F5344CB8AC3E}">
        <p14:creationId xmlns:p14="http://schemas.microsoft.com/office/powerpoint/2010/main" val="321935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C4149-A85A-4BD7-9940-B500FBCC9363}" type="datetimeFigureOut">
              <a:rPr lang="en-US" smtClean="0"/>
              <a:t>7/10/2020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034E73-AE9D-4BCB-81AD-05FDC46411E1}" type="slidenum">
              <a:rPr lang="en-US" smtClean="0"/>
              <a:t>‹#›</a:t>
            </a:fld>
            <a:endParaRPr lang="en-US" dirty="0"/>
          </a:p>
        </p:txBody>
      </p:sp>
    </p:spTree>
    <p:extLst>
      <p:ext uri="{BB962C8B-B14F-4D97-AF65-F5344CB8AC3E}">
        <p14:creationId xmlns:p14="http://schemas.microsoft.com/office/powerpoint/2010/main" val="2228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109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55716" y="1205345"/>
            <a:ext cx="10058400" cy="4861176"/>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FC4149-A85A-4BD7-9940-B500FBCC9363}" type="datetimeFigureOut">
              <a:rPr lang="en-US" smtClean="0"/>
              <a:t>7/10/2020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034E73-AE9D-4BCB-81AD-05FDC46411E1}" type="slidenum">
              <a:rPr lang="en-US" smtClean="0"/>
              <a:t>‹#›</a:t>
            </a:fld>
            <a:endParaRPr lang="en-US" dirty="0"/>
          </a:p>
        </p:txBody>
      </p:sp>
      <p:cxnSp>
        <p:nvCxnSpPr>
          <p:cNvPr id="10" name="Straight Connector 9"/>
          <p:cNvCxnSpPr/>
          <p:nvPr/>
        </p:nvCxnSpPr>
        <p:spPr>
          <a:xfrm>
            <a:off x="1151968" y="112478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921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image" Target="../media/image27.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Excel_Worksheet1.xlsx"/><Relationship Id="rId5" Type="http://schemas.openxmlformats.org/officeDocument/2006/relationships/image" Target="../media/image24.emf"/><Relationship Id="rId10" Type="http://schemas.openxmlformats.org/officeDocument/2006/relationships/image" Target="../media/image28.png"/><Relationship Id="rId4" Type="http://schemas.openxmlformats.org/officeDocument/2006/relationships/package" Target="../embeddings/Microsoft_Excel_Worksheet.xlsx"/><Relationship Id="rId9" Type="http://schemas.openxmlformats.org/officeDocument/2006/relationships/image" Target="../media/image2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icserver.org/t/thank-you.html" TargetMode="Externa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ducatormusing.blogspot.com/2011/07/corporate-knights-of-round-table.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90E665CE-2AE5-4CF9-98DE-2EBB88E70835}"/>
              </a:ext>
            </a:extLst>
          </p:cNvPr>
          <p:cNvSpPr>
            <a:spLocks noGrp="1"/>
          </p:cNvSpPr>
          <p:nvPr>
            <p:ph type="title"/>
          </p:nvPr>
        </p:nvSpPr>
        <p:spPr>
          <a:xfrm>
            <a:off x="492369" y="516835"/>
            <a:ext cx="3413805" cy="2103875"/>
          </a:xfrm>
        </p:spPr>
        <p:txBody>
          <a:bodyPr vert="horz" lIns="91440" tIns="45720" rIns="91440" bIns="45720" rtlCol="0">
            <a:normAutofit/>
          </a:bodyPr>
          <a:lstStyle/>
          <a:p>
            <a:r>
              <a:rPr lang="en-US" sz="3600" b="1" dirty="0">
                <a:solidFill>
                  <a:srgbClr val="FFFFFF"/>
                </a:solidFill>
              </a:rPr>
              <a:t>COUPON REDEMPTION</a:t>
            </a:r>
            <a:br>
              <a:rPr lang="en-US" sz="3600" b="1" dirty="0">
                <a:solidFill>
                  <a:srgbClr val="FFFFFF"/>
                </a:solidFill>
              </a:rPr>
            </a:br>
            <a:r>
              <a:rPr lang="en-US" sz="3600" b="1" dirty="0">
                <a:solidFill>
                  <a:srgbClr val="FFFFFF"/>
                </a:solidFill>
              </a:rPr>
              <a:t>PREDICTION AND ANALYSIS</a:t>
            </a:r>
          </a:p>
        </p:txBody>
      </p:sp>
      <p:sp>
        <p:nvSpPr>
          <p:cNvPr id="7" name="TextBox 6">
            <a:extLst>
              <a:ext uri="{FF2B5EF4-FFF2-40B4-BE49-F238E27FC236}">
                <a16:creationId xmlns:a16="http://schemas.microsoft.com/office/drawing/2014/main" id="{2687A31E-683E-4125-8C3C-8FF0E44064A2}"/>
              </a:ext>
            </a:extLst>
          </p:cNvPr>
          <p:cNvSpPr txBox="1"/>
          <p:nvPr/>
        </p:nvSpPr>
        <p:spPr>
          <a:xfrm>
            <a:off x="492369" y="5468645"/>
            <a:ext cx="3084844" cy="1008946"/>
          </a:xfrm>
          <a:prstGeom prst="rect">
            <a:avLst/>
          </a:prstGeom>
        </p:spPr>
        <p:txBody>
          <a:bodyPr rtlCol="0">
            <a:normAutofit/>
          </a:bodyPr>
          <a:lstStyle/>
          <a:p>
            <a:pPr>
              <a:spcAft>
                <a:spcPts val="600"/>
              </a:spcAft>
            </a:pPr>
            <a:r>
              <a:rPr lang="en-US" sz="1500" dirty="0">
                <a:solidFill>
                  <a:srgbClr val="FFFFFF"/>
                </a:solidFill>
              </a:rPr>
              <a:t>Amit Gottipati</a:t>
            </a:r>
          </a:p>
        </p:txBody>
      </p:sp>
      <p:sp>
        <p:nvSpPr>
          <p:cNvPr id="1030" name="Rectangle 7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Gift Coupon Drawing Vector #20760 - Free Icons and PNG Backgrounds">
            <a:extLst>
              <a:ext uri="{FF2B5EF4-FFF2-40B4-BE49-F238E27FC236}">
                <a16:creationId xmlns:a16="http://schemas.microsoft.com/office/drawing/2014/main" id="{D1787EA6-6D3A-49B7-81AF-F003B599FD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986296"/>
            <a:ext cx="6798082" cy="2885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7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94AE-E1CA-4EBF-9E62-D779761D1CF6}"/>
              </a:ext>
            </a:extLst>
          </p:cNvPr>
          <p:cNvSpPr>
            <a:spLocks noGrp="1"/>
          </p:cNvSpPr>
          <p:nvPr>
            <p:ph type="title"/>
          </p:nvPr>
        </p:nvSpPr>
        <p:spPr>
          <a:xfrm>
            <a:off x="1070647" y="180071"/>
            <a:ext cx="10058400" cy="762321"/>
          </a:xfrm>
        </p:spPr>
        <p:txBody>
          <a:bodyPr/>
          <a:lstStyle/>
          <a:p>
            <a:r>
              <a:rPr lang="en-US" dirty="0"/>
              <a:t>Exploratory Analysis</a:t>
            </a:r>
          </a:p>
        </p:txBody>
      </p:sp>
      <p:sp>
        <p:nvSpPr>
          <p:cNvPr id="5" name="AutoShape 2">
            <a:extLst>
              <a:ext uri="{FF2B5EF4-FFF2-40B4-BE49-F238E27FC236}">
                <a16:creationId xmlns:a16="http://schemas.microsoft.com/office/drawing/2014/main" id="{9BB98F87-8148-4967-8243-0FCBE0973B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9B06F48-BA04-4BC4-8682-7235910743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9929A886-4DC8-45C8-B8CD-2A7299D49A46}"/>
              </a:ext>
            </a:extLst>
          </p:cNvPr>
          <p:cNvSpPr>
            <a:spLocks noChangeAspect="1" noChangeArrowheads="1"/>
          </p:cNvSpPr>
          <p:nvPr/>
        </p:nvSpPr>
        <p:spPr bwMode="auto">
          <a:xfrm>
            <a:off x="6248400" y="3581400"/>
            <a:ext cx="2618232" cy="2618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989F6701-7277-4DBB-843F-8F54A02B3E29}"/>
              </a:ext>
            </a:extLst>
          </p:cNvPr>
          <p:cNvSpPr txBox="1"/>
          <p:nvPr/>
        </p:nvSpPr>
        <p:spPr>
          <a:xfrm>
            <a:off x="1233996" y="1411550"/>
            <a:ext cx="335046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Age Range 3 was most preferred for sending coupons but age range 1 and 2 are also using coupons.  Younger generation is using more coupons  </a:t>
            </a:r>
          </a:p>
          <a:p>
            <a:endParaRPr lang="en-US" dirty="0"/>
          </a:p>
        </p:txBody>
      </p:sp>
      <p:pic>
        <p:nvPicPr>
          <p:cNvPr id="24" name="Picture 23" descr="A screenshot of a cell phone&#10;&#10;Description automatically generated">
            <a:extLst>
              <a:ext uri="{FF2B5EF4-FFF2-40B4-BE49-F238E27FC236}">
                <a16:creationId xmlns:a16="http://schemas.microsoft.com/office/drawing/2014/main" id="{4C54EBA4-4D08-436A-BBFF-9C8F22B0F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539" y="1163991"/>
            <a:ext cx="3665880" cy="2265009"/>
          </a:xfrm>
          <a:prstGeom prst="rect">
            <a:avLst/>
          </a:prstGeom>
        </p:spPr>
      </p:pic>
      <p:pic>
        <p:nvPicPr>
          <p:cNvPr id="4" name="Picture 3" descr="A close up of a logo&#10;&#10;Description automatically generated">
            <a:extLst>
              <a:ext uri="{FF2B5EF4-FFF2-40B4-BE49-F238E27FC236}">
                <a16:creationId xmlns:a16="http://schemas.microsoft.com/office/drawing/2014/main" id="{11AA3EA7-D87D-48D8-8C76-C484757BD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5582" y="3931920"/>
            <a:ext cx="3181794" cy="2305198"/>
          </a:xfrm>
          <a:prstGeom prst="rect">
            <a:avLst/>
          </a:prstGeom>
        </p:spPr>
      </p:pic>
    </p:spTree>
    <p:extLst>
      <p:ext uri="{BB962C8B-B14F-4D97-AF65-F5344CB8AC3E}">
        <p14:creationId xmlns:p14="http://schemas.microsoft.com/office/powerpoint/2010/main" val="322052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94AE-E1CA-4EBF-9E62-D779761D1CF6}"/>
              </a:ext>
            </a:extLst>
          </p:cNvPr>
          <p:cNvSpPr>
            <a:spLocks noGrp="1"/>
          </p:cNvSpPr>
          <p:nvPr>
            <p:ph type="title"/>
          </p:nvPr>
        </p:nvSpPr>
        <p:spPr>
          <a:xfrm>
            <a:off x="1070647" y="180071"/>
            <a:ext cx="10058400" cy="762321"/>
          </a:xfrm>
        </p:spPr>
        <p:txBody>
          <a:bodyPr/>
          <a:lstStyle/>
          <a:p>
            <a:r>
              <a:rPr lang="en-US" dirty="0"/>
              <a:t>Data Transformation</a:t>
            </a:r>
          </a:p>
        </p:txBody>
      </p:sp>
      <p:pic>
        <p:nvPicPr>
          <p:cNvPr id="7" name="Content Placeholder 6">
            <a:extLst>
              <a:ext uri="{FF2B5EF4-FFF2-40B4-BE49-F238E27FC236}">
                <a16:creationId xmlns:a16="http://schemas.microsoft.com/office/drawing/2014/main" id="{0105B886-FEE6-4D44-BE49-A0008FDFF7B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6832" y="2546803"/>
            <a:ext cx="3733529" cy="3501660"/>
          </a:xfrm>
          <a:prstGeom prst="rect">
            <a:avLst/>
          </a:prstGeom>
          <a:noFill/>
          <a:ln>
            <a:noFill/>
          </a:ln>
        </p:spPr>
      </p:pic>
      <p:sp>
        <p:nvSpPr>
          <p:cNvPr id="8" name="Arrow: Right 7">
            <a:extLst>
              <a:ext uri="{FF2B5EF4-FFF2-40B4-BE49-F238E27FC236}">
                <a16:creationId xmlns:a16="http://schemas.microsoft.com/office/drawing/2014/main" id="{522F9445-4B86-471B-84E9-47A85918977C}"/>
              </a:ext>
            </a:extLst>
          </p:cNvPr>
          <p:cNvSpPr/>
          <p:nvPr/>
        </p:nvSpPr>
        <p:spPr>
          <a:xfrm>
            <a:off x="4497693" y="4566483"/>
            <a:ext cx="304800" cy="242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 name="Picture 8">
            <a:extLst>
              <a:ext uri="{FF2B5EF4-FFF2-40B4-BE49-F238E27FC236}">
                <a16:creationId xmlns:a16="http://schemas.microsoft.com/office/drawing/2014/main" id="{5B986547-D61A-4604-B62B-CE21564A7B4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4635" y="2581912"/>
            <a:ext cx="3733529" cy="3466551"/>
          </a:xfrm>
          <a:prstGeom prst="rect">
            <a:avLst/>
          </a:prstGeom>
          <a:noFill/>
          <a:ln>
            <a:noFill/>
          </a:ln>
        </p:spPr>
      </p:pic>
      <p:pic>
        <p:nvPicPr>
          <p:cNvPr id="10" name="Picture 9">
            <a:extLst>
              <a:ext uri="{FF2B5EF4-FFF2-40B4-BE49-F238E27FC236}">
                <a16:creationId xmlns:a16="http://schemas.microsoft.com/office/drawing/2014/main" id="{B2FA07F2-5CF7-4CBE-BAED-756F38886BF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0306" y="2829248"/>
            <a:ext cx="3074428" cy="3466551"/>
          </a:xfrm>
          <a:prstGeom prst="rect">
            <a:avLst/>
          </a:prstGeom>
          <a:noFill/>
          <a:ln>
            <a:noFill/>
          </a:ln>
        </p:spPr>
      </p:pic>
      <p:sp>
        <p:nvSpPr>
          <p:cNvPr id="11" name="Rectangle 10">
            <a:extLst>
              <a:ext uri="{FF2B5EF4-FFF2-40B4-BE49-F238E27FC236}">
                <a16:creationId xmlns:a16="http://schemas.microsoft.com/office/drawing/2014/main" id="{3AD7C566-02BA-457A-99FC-1D8CFE174B85}"/>
              </a:ext>
            </a:extLst>
          </p:cNvPr>
          <p:cNvSpPr/>
          <p:nvPr/>
        </p:nvSpPr>
        <p:spPr>
          <a:xfrm>
            <a:off x="810030" y="1215762"/>
            <a:ext cx="10785292" cy="1847493"/>
          </a:xfrm>
          <a:prstGeom prst="rect">
            <a:avLst/>
          </a:prstGeom>
        </p:spPr>
        <p:txBody>
          <a:bodyPr wrap="square">
            <a:spAutoFit/>
          </a:bodyPr>
          <a:lstStyle/>
          <a:p>
            <a:pPr algn="just">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Next, we checked for correlations in our dataset and removed variables which were highly correlated (&gt;=0.75). Some variables which caused high correlation were no of children which was highly correlated to family size, price_sum, total_discount_mean, coupon_discount_sum, etc. These were removed from our data.</a:t>
            </a:r>
          </a:p>
          <a:p>
            <a:r>
              <a:rPr lang="en-US" sz="1400" dirty="0"/>
              <a:t>After this, the dataset was split into training and validation dataset with 70:30 ratio and then Synthetic Minority Oversampling Technique (SMOTE) was applied only on the training dataset to increase number of observations in which coupon was redeemed. This was done because we only had 1% coupons redeemed and 99% coupons unredeemed. Applying this technique gave better performance on validation dataset by 20%</a:t>
            </a:r>
          </a:p>
          <a:p>
            <a:pPr algn="just">
              <a:lnSpc>
                <a:spcPct val="107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611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B4C2-AB9C-4C85-8916-0523D9F6ACC9}"/>
              </a:ext>
            </a:extLst>
          </p:cNvPr>
          <p:cNvSpPr>
            <a:spLocks noGrp="1"/>
          </p:cNvSpPr>
          <p:nvPr>
            <p:ph type="title"/>
          </p:nvPr>
        </p:nvSpPr>
        <p:spPr>
          <a:xfrm>
            <a:off x="1070647" y="180071"/>
            <a:ext cx="4928215" cy="1071680"/>
          </a:xfrm>
        </p:spPr>
        <p:txBody>
          <a:bodyPr/>
          <a:lstStyle/>
          <a:p>
            <a:r>
              <a:rPr lang="en-US" dirty="0"/>
              <a:t>Customer transaction data </a:t>
            </a:r>
          </a:p>
        </p:txBody>
      </p:sp>
      <p:pic>
        <p:nvPicPr>
          <p:cNvPr id="5" name="Content Placeholder 4" descr="A screenshot of a cell phone&#10;&#10;Description automatically generated">
            <a:extLst>
              <a:ext uri="{FF2B5EF4-FFF2-40B4-BE49-F238E27FC236}">
                <a16:creationId xmlns:a16="http://schemas.microsoft.com/office/drawing/2014/main" id="{AABB1897-18EA-4500-B7E7-059CF3748A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2734" y="1526959"/>
            <a:ext cx="5568742" cy="4252404"/>
          </a:xfrm>
        </p:spPr>
      </p:pic>
      <p:sp>
        <p:nvSpPr>
          <p:cNvPr id="6" name="TextBox 5">
            <a:extLst>
              <a:ext uri="{FF2B5EF4-FFF2-40B4-BE49-F238E27FC236}">
                <a16:creationId xmlns:a16="http://schemas.microsoft.com/office/drawing/2014/main" id="{AC90EF9A-A554-4527-B62D-25081F41C472}"/>
              </a:ext>
            </a:extLst>
          </p:cNvPr>
          <p:cNvSpPr txBox="1"/>
          <p:nvPr/>
        </p:nvSpPr>
        <p:spPr>
          <a:xfrm>
            <a:off x="1136342" y="1526959"/>
            <a:ext cx="4216893"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looked at the quantity purchased when coupon discount was used. We see that purchase quantity is limited to 10 even when discount is increased. </a:t>
            </a:r>
          </a:p>
          <a:p>
            <a:pPr marL="285750" indent="-285750" algn="just">
              <a:buFont typeface="Arial" panose="020B0604020202020204" pitchFamily="34" charset="0"/>
              <a:buChar char="•"/>
            </a:pPr>
            <a:r>
              <a:rPr lang="en-US" dirty="0"/>
              <a:t>With very high discounts (250-500 $) the quantity is limited 1,2,3 suggesting higher price of items.</a:t>
            </a:r>
          </a:p>
          <a:p>
            <a:pPr algn="just"/>
            <a:endParaRPr lang="en-US" dirty="0"/>
          </a:p>
        </p:txBody>
      </p:sp>
    </p:spTree>
    <p:extLst>
      <p:ext uri="{BB962C8B-B14F-4D97-AF65-F5344CB8AC3E}">
        <p14:creationId xmlns:p14="http://schemas.microsoft.com/office/powerpoint/2010/main" val="271704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1D7B-5285-4D18-B627-A7674682FC4F}"/>
              </a:ext>
            </a:extLst>
          </p:cNvPr>
          <p:cNvSpPr>
            <a:spLocks noGrp="1"/>
          </p:cNvSpPr>
          <p:nvPr>
            <p:ph type="title"/>
          </p:nvPr>
        </p:nvSpPr>
        <p:spPr/>
        <p:txBody>
          <a:bodyPr/>
          <a:lstStyle/>
          <a:p>
            <a:r>
              <a:rPr lang="en-US" dirty="0"/>
              <a:t>Results</a:t>
            </a:r>
          </a:p>
        </p:txBody>
      </p:sp>
      <p:sp>
        <p:nvSpPr>
          <p:cNvPr id="7" name="TextBox 6">
            <a:extLst>
              <a:ext uri="{FF2B5EF4-FFF2-40B4-BE49-F238E27FC236}">
                <a16:creationId xmlns:a16="http://schemas.microsoft.com/office/drawing/2014/main" id="{2CEA81E7-A0C9-42F7-8453-D65448018DDB}"/>
              </a:ext>
            </a:extLst>
          </p:cNvPr>
          <p:cNvSpPr txBox="1"/>
          <p:nvPr/>
        </p:nvSpPr>
        <p:spPr>
          <a:xfrm>
            <a:off x="468631" y="1440873"/>
            <a:ext cx="4357370"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A logistic regression model was trained on 70% of data to predict which coupon will be redeemed. </a:t>
            </a:r>
          </a:p>
          <a:p>
            <a:pPr marL="285750" indent="-285750" algn="just">
              <a:buFont typeface="Arial" panose="020B0604020202020204" pitchFamily="34" charset="0"/>
              <a:buChar char="•"/>
            </a:pPr>
            <a:r>
              <a:rPr lang="en-US" sz="1600" dirty="0"/>
              <a:t>After creating the model we checked for VIF&gt;5 for multicollinearity and found none. </a:t>
            </a:r>
          </a:p>
          <a:p>
            <a:pPr marL="285750" indent="-285750" algn="just">
              <a:buFont typeface="Arial" panose="020B0604020202020204" pitchFamily="34" charset="0"/>
              <a:buChar char="•"/>
            </a:pPr>
            <a:r>
              <a:rPr lang="en-US" sz="1600" dirty="0"/>
              <a:t>Precision and Accuracy were considered important metrics for our model as precision is number of  correctly predicted positives out of actual positives = TP/(FP + TP) and we want to minimize the number of False Positives as we are using resources to send coupons of our brands through different channels. </a:t>
            </a:r>
          </a:p>
          <a:p>
            <a:pPr marL="285750" indent="-285750" algn="just">
              <a:buFont typeface="Arial" panose="020B0604020202020204" pitchFamily="34" charset="0"/>
              <a:buChar char="•"/>
            </a:pPr>
            <a:r>
              <a:rPr lang="en-US" sz="1600" dirty="0"/>
              <a:t>This model was run on remaining 30% validation dataset and it performed well. </a:t>
            </a:r>
          </a:p>
          <a:p>
            <a:pPr marL="285750" indent="-285750" algn="just">
              <a:buFont typeface="Arial" panose="020B0604020202020204" pitchFamily="34" charset="0"/>
              <a:buChar char="•"/>
            </a:pPr>
            <a:r>
              <a:rPr lang="en-US" sz="1600" dirty="0"/>
              <a:t>For our next 10 campaigns this will be used to predict the customer redemptions on the test set. </a:t>
            </a:r>
          </a:p>
          <a:p>
            <a:pPr marL="285750" indent="-285750" algn="just">
              <a:buFont typeface="Arial" panose="020B0604020202020204" pitchFamily="34" charset="0"/>
              <a:buChar char="•"/>
            </a:pPr>
            <a:r>
              <a:rPr lang="en-US" sz="1600" dirty="0"/>
              <a:t>This model was chosen as it had the lowest AIC score which represents the best model.</a:t>
            </a:r>
          </a:p>
          <a:p>
            <a:endParaRPr lang="en-US" sz="1600" dirty="0"/>
          </a:p>
        </p:txBody>
      </p:sp>
      <p:pic>
        <p:nvPicPr>
          <p:cNvPr id="9" name="Picture 8">
            <a:extLst>
              <a:ext uri="{FF2B5EF4-FFF2-40B4-BE49-F238E27FC236}">
                <a16:creationId xmlns:a16="http://schemas.microsoft.com/office/drawing/2014/main" id="{6290D202-6129-45C1-BCC1-4986D9B0449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9041" y="1471352"/>
            <a:ext cx="2142172" cy="1875155"/>
          </a:xfrm>
          <a:prstGeom prst="rect">
            <a:avLst/>
          </a:prstGeom>
          <a:noFill/>
          <a:ln>
            <a:noFill/>
          </a:ln>
        </p:spPr>
      </p:pic>
      <p:graphicFrame>
        <p:nvGraphicFramePr>
          <p:cNvPr id="11" name="Object 10">
            <a:extLst>
              <a:ext uri="{FF2B5EF4-FFF2-40B4-BE49-F238E27FC236}">
                <a16:creationId xmlns:a16="http://schemas.microsoft.com/office/drawing/2014/main" id="{7B838F91-8EA7-4A3E-BE97-D06C51411A62}"/>
              </a:ext>
            </a:extLst>
          </p:cNvPr>
          <p:cNvGraphicFramePr>
            <a:graphicFrameLocks noChangeAspect="1"/>
          </p:cNvGraphicFramePr>
          <p:nvPr>
            <p:extLst>
              <p:ext uri="{D42A27DB-BD31-4B8C-83A1-F6EECF244321}">
                <p14:modId xmlns:p14="http://schemas.microsoft.com/office/powerpoint/2010/main" val="2822073329"/>
              </p:ext>
            </p:extLst>
          </p:nvPr>
        </p:nvGraphicFramePr>
        <p:xfrm>
          <a:off x="7599682" y="2383126"/>
          <a:ext cx="3973512" cy="2270153"/>
        </p:xfrm>
        <a:graphic>
          <a:graphicData uri="http://schemas.openxmlformats.org/presentationml/2006/ole">
            <mc:AlternateContent xmlns:mc="http://schemas.openxmlformats.org/markup-compatibility/2006">
              <mc:Choice xmlns:v="urn:schemas-microsoft-com:vml" Requires="v">
                <p:oleObj spid="_x0000_s2223" name="Worksheet" r:id="rId4" imgW="3070891" imgH="2202041" progId="Excel.Sheet.12">
                  <p:embed/>
                </p:oleObj>
              </mc:Choice>
              <mc:Fallback>
                <p:oleObj name="Worksheet" r:id="rId4" imgW="3070891" imgH="2202041" progId="Excel.Sheet.12">
                  <p:embed/>
                  <p:pic>
                    <p:nvPicPr>
                      <p:cNvPr id="0" name=""/>
                      <p:cNvPicPr/>
                      <p:nvPr/>
                    </p:nvPicPr>
                    <p:blipFill>
                      <a:blip r:embed="rId5"/>
                      <a:stretch>
                        <a:fillRect/>
                      </a:stretch>
                    </p:blipFill>
                    <p:spPr>
                      <a:xfrm>
                        <a:off x="7599682" y="2383126"/>
                        <a:ext cx="3973512" cy="2270153"/>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E45C888B-2758-4248-89BD-1536B038C81E}"/>
              </a:ext>
            </a:extLst>
          </p:cNvPr>
          <p:cNvGraphicFramePr>
            <a:graphicFrameLocks noChangeAspect="1"/>
          </p:cNvGraphicFramePr>
          <p:nvPr>
            <p:extLst>
              <p:ext uri="{D42A27DB-BD31-4B8C-83A1-F6EECF244321}">
                <p14:modId xmlns:p14="http://schemas.microsoft.com/office/powerpoint/2010/main" val="935452394"/>
              </p:ext>
            </p:extLst>
          </p:nvPr>
        </p:nvGraphicFramePr>
        <p:xfrm>
          <a:off x="7599681" y="4892645"/>
          <a:ext cx="3973513" cy="555625"/>
        </p:xfrm>
        <a:graphic>
          <a:graphicData uri="http://schemas.openxmlformats.org/presentationml/2006/ole">
            <mc:AlternateContent xmlns:mc="http://schemas.openxmlformats.org/markup-compatibility/2006">
              <mc:Choice xmlns:v="urn:schemas-microsoft-com:vml" Requires="v">
                <p:oleObj spid="_x0000_s2224" name="Worksheet" r:id="rId6" imgW="3070891" imgH="556121" progId="Excel.Sheet.12">
                  <p:embed/>
                </p:oleObj>
              </mc:Choice>
              <mc:Fallback>
                <p:oleObj name="Worksheet" r:id="rId6" imgW="3070891" imgH="556121" progId="Excel.Sheet.12">
                  <p:embed/>
                  <p:pic>
                    <p:nvPicPr>
                      <p:cNvPr id="0" name=""/>
                      <p:cNvPicPr/>
                      <p:nvPr/>
                    </p:nvPicPr>
                    <p:blipFill>
                      <a:blip r:embed="rId7"/>
                      <a:stretch>
                        <a:fillRect/>
                      </a:stretch>
                    </p:blipFill>
                    <p:spPr>
                      <a:xfrm>
                        <a:off x="7599681" y="4892645"/>
                        <a:ext cx="3973513" cy="55562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91B30ACB-4488-4299-8871-E07BE6E7EF15}"/>
              </a:ext>
            </a:extLst>
          </p:cNvPr>
          <p:cNvGraphicFramePr>
            <a:graphicFrameLocks noChangeAspect="1"/>
          </p:cNvGraphicFramePr>
          <p:nvPr>
            <p:extLst>
              <p:ext uri="{D42A27DB-BD31-4B8C-83A1-F6EECF244321}">
                <p14:modId xmlns:p14="http://schemas.microsoft.com/office/powerpoint/2010/main" val="2815702331"/>
              </p:ext>
            </p:extLst>
          </p:nvPr>
        </p:nvGraphicFramePr>
        <p:xfrm>
          <a:off x="7599680" y="1229140"/>
          <a:ext cx="3973511" cy="914620"/>
        </p:xfrm>
        <a:graphic>
          <a:graphicData uri="http://schemas.openxmlformats.org/presentationml/2006/ole">
            <mc:AlternateContent xmlns:mc="http://schemas.openxmlformats.org/markup-compatibility/2006">
              <mc:Choice xmlns:v="urn:schemas-microsoft-com:vml" Requires="v">
                <p:oleObj spid="_x0000_s2225" name="Worksheet" r:id="rId8" imgW="2720558" imgH="739168" progId="Excel.Sheet.12">
                  <p:embed/>
                </p:oleObj>
              </mc:Choice>
              <mc:Fallback>
                <p:oleObj name="Worksheet" r:id="rId8" imgW="2720558" imgH="739168" progId="Excel.Sheet.12">
                  <p:embed/>
                  <p:pic>
                    <p:nvPicPr>
                      <p:cNvPr id="0" name=""/>
                      <p:cNvPicPr/>
                      <p:nvPr/>
                    </p:nvPicPr>
                    <p:blipFill>
                      <a:blip r:embed="rId9"/>
                      <a:stretch>
                        <a:fillRect/>
                      </a:stretch>
                    </p:blipFill>
                    <p:spPr>
                      <a:xfrm>
                        <a:off x="7599680" y="1229140"/>
                        <a:ext cx="3973511" cy="914620"/>
                      </a:xfrm>
                      <a:prstGeom prst="rect">
                        <a:avLst/>
                      </a:prstGeom>
                    </p:spPr>
                  </p:pic>
                </p:oleObj>
              </mc:Fallback>
            </mc:AlternateContent>
          </a:graphicData>
        </a:graphic>
      </p:graphicFrame>
      <p:pic>
        <p:nvPicPr>
          <p:cNvPr id="19" name="Picture 18" descr="A close up of text on a white background&#10;&#10;Description automatically generated">
            <a:extLst>
              <a:ext uri="{FF2B5EF4-FFF2-40B4-BE49-F238E27FC236}">
                <a16:creationId xmlns:a16="http://schemas.microsoft.com/office/drawing/2014/main" id="{23D4D6D2-B3EB-4A09-9C3D-F26BA230AA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19040" y="3454600"/>
            <a:ext cx="2217288" cy="2270153"/>
          </a:xfrm>
          <a:prstGeom prst="rect">
            <a:avLst/>
          </a:prstGeom>
        </p:spPr>
      </p:pic>
    </p:spTree>
    <p:extLst>
      <p:ext uri="{BB962C8B-B14F-4D97-AF65-F5344CB8AC3E}">
        <p14:creationId xmlns:p14="http://schemas.microsoft.com/office/powerpoint/2010/main" val="299819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F012-2752-4D71-A01F-3B43D682D4E1}"/>
              </a:ext>
            </a:extLst>
          </p:cNvPr>
          <p:cNvSpPr>
            <a:spLocks noGrp="1"/>
          </p:cNvSpPr>
          <p:nvPr>
            <p:ph type="title"/>
          </p:nvPr>
        </p:nvSpPr>
        <p:spPr>
          <a:xfrm>
            <a:off x="1070647" y="180071"/>
            <a:ext cx="10058400" cy="771651"/>
          </a:xfrm>
        </p:spPr>
        <p:txBody>
          <a:bodyPr>
            <a:normAutofit/>
          </a:bodyPr>
          <a:lstStyle/>
          <a:p>
            <a:r>
              <a:rPr lang="en-US" dirty="0"/>
              <a:t>Limitations and Recommendations</a:t>
            </a:r>
          </a:p>
        </p:txBody>
      </p:sp>
      <p:sp>
        <p:nvSpPr>
          <p:cNvPr id="3" name="Content Placeholder 2">
            <a:extLst>
              <a:ext uri="{FF2B5EF4-FFF2-40B4-BE49-F238E27FC236}">
                <a16:creationId xmlns:a16="http://schemas.microsoft.com/office/drawing/2014/main" id="{4CACB28A-DB92-49DB-8289-8FCC224C089B}"/>
              </a:ext>
            </a:extLst>
          </p:cNvPr>
          <p:cNvSpPr>
            <a:spLocks noGrp="1"/>
          </p:cNvSpPr>
          <p:nvPr>
            <p:ph idx="1"/>
          </p:nvPr>
        </p:nvSpPr>
        <p:spPr>
          <a:xfrm>
            <a:off x="1097280" y="1385456"/>
            <a:ext cx="10372670" cy="4483638"/>
          </a:xfrm>
        </p:spPr>
        <p:txBody>
          <a:bodyPr/>
          <a:lstStyle/>
          <a:p>
            <a:pPr algn="just">
              <a:buFont typeface="Arial" panose="020B0604020202020204" pitchFamily="34" charset="0"/>
              <a:buChar char="•"/>
            </a:pPr>
            <a:r>
              <a:rPr lang="en-US" dirty="0">
                <a:solidFill>
                  <a:schemeClr val="tx1"/>
                </a:solidFill>
              </a:rPr>
              <a:t> Due to low % of coupon redemptions (~1%), It is very difficult to explore much differences across different groups, brands in terms of coupons redeemed and not redeemed . We cannot use the oversampled data to do exploratory analysis.</a:t>
            </a:r>
          </a:p>
          <a:p>
            <a:pPr algn="just">
              <a:buFont typeface="Arial" panose="020B0604020202020204" pitchFamily="34" charset="0"/>
              <a:buChar char="•"/>
            </a:pPr>
            <a:r>
              <a:rPr lang="en-US" dirty="0">
                <a:solidFill>
                  <a:schemeClr val="tx1"/>
                </a:solidFill>
              </a:rPr>
              <a:t>The transaction data is from last 18 campaigns. We are using it to predict our next 10 campaigns. We should update our model with latest transactions every passing campaign to make our model gather more variations from the data and be more accurate. Not doing so can result in poor performance for latter campaigns.</a:t>
            </a:r>
          </a:p>
          <a:p>
            <a:pPr algn="just">
              <a:buFont typeface="Arial" panose="020B0604020202020204" pitchFamily="34" charset="0"/>
              <a:buChar char="•"/>
            </a:pPr>
            <a:r>
              <a:rPr lang="en-US" dirty="0">
                <a:solidFill>
                  <a:schemeClr val="tx1"/>
                </a:solidFill>
              </a:rPr>
              <a:t>In our data many of the labels like income_bracket, brand etc. are level encoded so it is very difficult to analyze the reasons and patterns shown by them.</a:t>
            </a:r>
          </a:p>
          <a:p>
            <a:pPr algn="just">
              <a:buFont typeface="Arial" panose="020B0604020202020204" pitchFamily="34" charset="0"/>
              <a:buChar char="•"/>
            </a:pPr>
            <a:r>
              <a:rPr lang="en-US" dirty="0">
                <a:solidFill>
                  <a:schemeClr val="tx1"/>
                </a:solidFill>
              </a:rPr>
              <a:t>The data is aggregated for all brands and product categories. The models can more accurate if we only take individual brands or product categories.</a:t>
            </a:r>
          </a:p>
          <a:p>
            <a:pPr algn="just">
              <a:buFont typeface="Arial" panose="020B0604020202020204" pitchFamily="34" charset="0"/>
              <a:buChar char="•"/>
            </a:pPr>
            <a:r>
              <a:rPr lang="en-US" dirty="0">
                <a:solidFill>
                  <a:schemeClr val="tx1"/>
                </a:solidFill>
              </a:rPr>
              <a:t>Having location of customers/products sold would help us see the effect of coupons based on geographical location.</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61051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green street sign&#10;&#10;Description automatically generated">
            <a:extLst>
              <a:ext uri="{FF2B5EF4-FFF2-40B4-BE49-F238E27FC236}">
                <a16:creationId xmlns:a16="http://schemas.microsoft.com/office/drawing/2014/main" id="{DD35D9BF-E3C5-4685-8C1B-7F5B5EFA0E66}"/>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613" b="6178"/>
          <a:stretch/>
        </p:blipFill>
        <p:spPr>
          <a:xfrm>
            <a:off x="-32" y="10"/>
            <a:ext cx="12192031" cy="4915066"/>
          </a:xfrm>
          <a:prstGeom prst="rect">
            <a:avLst/>
          </a:prstGeom>
        </p:spPr>
      </p:pic>
      <p:sp>
        <p:nvSpPr>
          <p:cNvPr id="17" name="Rectangle 16">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FA64BD-F4E1-47E7-8385-47E268A18CF0}"/>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a:solidFill>
                  <a:srgbClr val="FFFFFF"/>
                </a:solidFill>
                <a:latin typeface="+mj-lt"/>
              </a:rPr>
              <a:t>The End!</a:t>
            </a:r>
          </a:p>
        </p:txBody>
      </p:sp>
      <p:sp>
        <p:nvSpPr>
          <p:cNvPr id="19" name="Rectangle 18">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55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BF5E-32E5-4666-850F-93FBE6B9014C}"/>
              </a:ext>
            </a:extLst>
          </p:cNvPr>
          <p:cNvSpPr>
            <a:spLocks noGrp="1"/>
          </p:cNvSpPr>
          <p:nvPr>
            <p:ph type="title"/>
          </p:nvPr>
        </p:nvSpPr>
        <p:spPr>
          <a:xfrm>
            <a:off x="1034935" y="173816"/>
            <a:ext cx="10058400" cy="800517"/>
          </a:xfrm>
        </p:spPr>
        <p:txBody>
          <a:bodyPr>
            <a:normAutofit/>
          </a:bodyPr>
          <a:lstStyle/>
          <a:p>
            <a:r>
              <a:rPr lang="en-US" sz="3000" dirty="0">
                <a:latin typeface="Calibri body"/>
              </a:rPr>
              <a:t>Company background</a:t>
            </a:r>
          </a:p>
        </p:txBody>
      </p:sp>
      <p:sp>
        <p:nvSpPr>
          <p:cNvPr id="3" name="Content Placeholder 2">
            <a:extLst>
              <a:ext uri="{FF2B5EF4-FFF2-40B4-BE49-F238E27FC236}">
                <a16:creationId xmlns:a16="http://schemas.microsoft.com/office/drawing/2014/main" id="{B7F3E182-A521-4C93-88AA-D2F6E462A14B}"/>
              </a:ext>
            </a:extLst>
          </p:cNvPr>
          <p:cNvSpPr>
            <a:spLocks noGrp="1"/>
          </p:cNvSpPr>
          <p:nvPr>
            <p:ph idx="1"/>
          </p:nvPr>
        </p:nvSpPr>
        <p:spPr>
          <a:xfrm>
            <a:off x="951807" y="1516854"/>
            <a:ext cx="6769464" cy="4506755"/>
          </a:xfrm>
        </p:spPr>
        <p:txBody>
          <a:bodyPr>
            <a:normAutofit/>
          </a:bodyPr>
          <a:lstStyle/>
          <a:p>
            <a:pPr>
              <a:buFont typeface="Arial" panose="020B0604020202020204" pitchFamily="34" charset="0"/>
              <a:buChar char="•"/>
            </a:pPr>
            <a:r>
              <a:rPr lang="en-US" sz="1600" dirty="0"/>
              <a:t>XYZ credit card company regularly helps its merchants understand their data better and take key business decisions accurately by providing machine learning and analytics consulting. </a:t>
            </a:r>
          </a:p>
          <a:p>
            <a:pPr>
              <a:buFont typeface="Arial" panose="020B0604020202020204" pitchFamily="34" charset="0"/>
              <a:buChar char="•"/>
            </a:pPr>
            <a:r>
              <a:rPr lang="en-US" sz="1600" dirty="0"/>
              <a:t>ABC is an established brick &amp; mortar retailer that frequently conducts marketing campaigns for its diverse product range. </a:t>
            </a:r>
          </a:p>
          <a:p>
            <a:pPr>
              <a:buFont typeface="Arial" panose="020B0604020202020204" pitchFamily="34" charset="0"/>
              <a:buChar char="•"/>
            </a:pPr>
            <a:r>
              <a:rPr lang="en-US" sz="1600" dirty="0"/>
              <a:t>As a merchant of XYZ, they have sought XYZ to assist them in their discount marketing process using the power of machine learning.</a:t>
            </a:r>
          </a:p>
          <a:p>
            <a:pPr>
              <a:buFont typeface="Arial" panose="020B0604020202020204" pitchFamily="34" charset="0"/>
              <a:buChar char="•"/>
            </a:pPr>
            <a:r>
              <a:rPr lang="en-US" sz="1600" dirty="0"/>
              <a:t>ABC promotions are shared across various channels including email, notifications etc. </a:t>
            </a:r>
          </a:p>
          <a:p>
            <a:pPr>
              <a:buFont typeface="Arial" panose="020B0604020202020204" pitchFamily="34" charset="0"/>
              <a:buChar char="•"/>
            </a:pPr>
            <a:r>
              <a:rPr lang="en-US" sz="1600" dirty="0"/>
              <a:t>A number of these campaigns include coupon discounts that are offered for a specific product/range of products. </a:t>
            </a:r>
          </a:p>
          <a:p>
            <a:pPr>
              <a:buFont typeface="Arial" panose="020B0604020202020204" pitchFamily="34" charset="0"/>
              <a:buChar char="•"/>
            </a:pPr>
            <a:r>
              <a:rPr lang="en-US" sz="1600" dirty="0"/>
              <a:t>The retailer would like the ability to predict whether customers redeem the coupons received across channels, which will enable the retailer’s marketing team to accurately design coupon construct and develop more precise and targeted marketing strategies.</a:t>
            </a:r>
          </a:p>
        </p:txBody>
      </p:sp>
      <p:pic>
        <p:nvPicPr>
          <p:cNvPr id="9" name="Picture 8" descr="A group of people standing in front of a building&#10;&#10;Description automatically generated">
            <a:extLst>
              <a:ext uri="{FF2B5EF4-FFF2-40B4-BE49-F238E27FC236}">
                <a16:creationId xmlns:a16="http://schemas.microsoft.com/office/drawing/2014/main" id="{E63CD7F0-6D83-4E43-97B5-9BB0EA24075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9745" r="18835" b="-1"/>
          <a:stretch/>
        </p:blipFill>
        <p:spPr>
          <a:xfrm>
            <a:off x="7965589" y="1724020"/>
            <a:ext cx="3135109" cy="3471012"/>
          </a:xfrm>
          <a:prstGeom prst="rect">
            <a:avLst/>
          </a:prstGeom>
        </p:spPr>
      </p:pic>
    </p:spTree>
    <p:extLst>
      <p:ext uri="{BB962C8B-B14F-4D97-AF65-F5344CB8AC3E}">
        <p14:creationId xmlns:p14="http://schemas.microsoft.com/office/powerpoint/2010/main" val="244176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68FF-FE15-459D-A793-8BE03525486F}"/>
              </a:ext>
            </a:extLst>
          </p:cNvPr>
          <p:cNvSpPr>
            <a:spLocks noGrp="1"/>
          </p:cNvSpPr>
          <p:nvPr>
            <p:ph type="title"/>
          </p:nvPr>
        </p:nvSpPr>
        <p:spPr/>
        <p:txBody>
          <a:bodyPr/>
          <a:lstStyle/>
          <a:p>
            <a:r>
              <a:rPr lang="en-US" dirty="0"/>
              <a:t>Objective</a:t>
            </a:r>
          </a:p>
        </p:txBody>
      </p:sp>
      <p:sp>
        <p:nvSpPr>
          <p:cNvPr id="3" name="TextBox 2">
            <a:extLst>
              <a:ext uri="{FF2B5EF4-FFF2-40B4-BE49-F238E27FC236}">
                <a16:creationId xmlns:a16="http://schemas.microsoft.com/office/drawing/2014/main" id="{D00D4350-1F14-49A5-97B0-CB02E27732F0}"/>
              </a:ext>
            </a:extLst>
          </p:cNvPr>
          <p:cNvSpPr txBox="1"/>
          <p:nvPr/>
        </p:nvSpPr>
        <p:spPr>
          <a:xfrm>
            <a:off x="972993" y="1207363"/>
            <a:ext cx="10058400" cy="1200329"/>
          </a:xfrm>
          <a:prstGeom prst="rect">
            <a:avLst/>
          </a:prstGeom>
          <a:noFill/>
        </p:spPr>
        <p:txBody>
          <a:bodyPr wrap="square" rtlCol="0">
            <a:spAutoFit/>
          </a:bodyPr>
          <a:lstStyle/>
          <a:p>
            <a:r>
              <a:rPr lang="en-US" dirty="0"/>
              <a:t>Based on previous transaction &amp; performance data from the last 18 campaigns, predict the probability for the next 10 campaigns in the test set for each coupon and customer combination, whether the customer will redeem the coupon or not?</a:t>
            </a:r>
          </a:p>
          <a:p>
            <a:endParaRPr lang="en-US" dirty="0"/>
          </a:p>
        </p:txBody>
      </p:sp>
    </p:spTree>
    <p:extLst>
      <p:ext uri="{BB962C8B-B14F-4D97-AF65-F5344CB8AC3E}">
        <p14:creationId xmlns:p14="http://schemas.microsoft.com/office/powerpoint/2010/main" val="10119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24BC-C44C-4879-81BE-E0DF4A917443}"/>
              </a:ext>
            </a:extLst>
          </p:cNvPr>
          <p:cNvSpPr>
            <a:spLocks noGrp="1"/>
          </p:cNvSpPr>
          <p:nvPr>
            <p:ph type="title"/>
          </p:nvPr>
        </p:nvSpPr>
        <p:spPr/>
        <p:txBody>
          <a:bodyPr/>
          <a:lstStyle/>
          <a:p>
            <a:r>
              <a:rPr lang="en-US" dirty="0"/>
              <a:t>Data and Description</a:t>
            </a:r>
          </a:p>
        </p:txBody>
      </p:sp>
      <p:pic>
        <p:nvPicPr>
          <p:cNvPr id="3" name="Picture 2">
            <a:extLst>
              <a:ext uri="{FF2B5EF4-FFF2-40B4-BE49-F238E27FC236}">
                <a16:creationId xmlns:a16="http://schemas.microsoft.com/office/drawing/2014/main" id="{D5D7FBF8-33D1-435E-8F40-6EEBC386400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6514" y="1199037"/>
            <a:ext cx="5690586" cy="2623876"/>
          </a:xfrm>
          <a:prstGeom prst="rect">
            <a:avLst/>
          </a:prstGeom>
          <a:noFill/>
          <a:ln>
            <a:noFill/>
          </a:ln>
        </p:spPr>
      </p:pic>
      <p:sp>
        <p:nvSpPr>
          <p:cNvPr id="4" name="TextBox 3">
            <a:extLst>
              <a:ext uri="{FF2B5EF4-FFF2-40B4-BE49-F238E27FC236}">
                <a16:creationId xmlns:a16="http://schemas.microsoft.com/office/drawing/2014/main" id="{6088D8E2-4145-4D43-AFD1-79DC4928355C}"/>
              </a:ext>
            </a:extLst>
          </p:cNvPr>
          <p:cNvSpPr txBox="1"/>
          <p:nvPr/>
        </p:nvSpPr>
        <p:spPr>
          <a:xfrm>
            <a:off x="1097280" y="1280160"/>
            <a:ext cx="5179234" cy="4616648"/>
          </a:xfrm>
          <a:prstGeom prst="rect">
            <a:avLst/>
          </a:prstGeom>
          <a:noFill/>
        </p:spPr>
        <p:txBody>
          <a:bodyPr wrap="square" rtlCol="0">
            <a:spAutoFit/>
          </a:bodyPr>
          <a:lstStyle/>
          <a:p>
            <a:pPr algn="just"/>
            <a:r>
              <a:rPr lang="en-US" sz="1400" dirty="0"/>
              <a:t>The data available in this problem contains the following information, including the details of a sample of campaigns and coupons used in previous campaigns </a:t>
            </a:r>
          </a:p>
          <a:p>
            <a:pPr algn="just"/>
            <a:endParaRPr lang="en-US" sz="1400" dirty="0"/>
          </a:p>
          <a:p>
            <a:pPr marL="285750" indent="-285750" algn="just" fontAlgn="base">
              <a:buFont typeface="Arial" panose="020B0604020202020204" pitchFamily="34" charset="0"/>
              <a:buChar char="•"/>
            </a:pPr>
            <a:r>
              <a:rPr lang="en-US" sz="1400" dirty="0"/>
              <a:t>User Demographic Details</a:t>
            </a:r>
          </a:p>
          <a:p>
            <a:pPr marL="285750" indent="-285750" algn="just" fontAlgn="base">
              <a:buFont typeface="Arial" panose="020B0604020202020204" pitchFamily="34" charset="0"/>
              <a:buChar char="•"/>
            </a:pPr>
            <a:r>
              <a:rPr lang="en-US" sz="1400" dirty="0"/>
              <a:t>Campaign and coupon Details</a:t>
            </a:r>
          </a:p>
          <a:p>
            <a:pPr marL="285750" indent="-285750" algn="just" fontAlgn="base">
              <a:buFont typeface="Arial" panose="020B0604020202020204" pitchFamily="34" charset="0"/>
              <a:buChar char="•"/>
            </a:pPr>
            <a:r>
              <a:rPr lang="en-US" sz="1400" dirty="0"/>
              <a:t>Product details</a:t>
            </a:r>
          </a:p>
          <a:p>
            <a:pPr marL="285750" indent="-285750" algn="just" fontAlgn="base">
              <a:buFont typeface="Arial" panose="020B0604020202020204" pitchFamily="34" charset="0"/>
              <a:buChar char="•"/>
            </a:pPr>
            <a:r>
              <a:rPr lang="en-US" sz="1400" dirty="0"/>
              <a:t>Previous transactions</a:t>
            </a:r>
          </a:p>
          <a:p>
            <a:pPr algn="just" fontAlgn="base"/>
            <a:endParaRPr lang="en-US" sz="1400" dirty="0"/>
          </a:p>
          <a:p>
            <a:pPr algn="just"/>
            <a:r>
              <a:rPr lang="en-US" sz="1400" dirty="0"/>
              <a:t>Our data was available in the following schema. The merged and aggregated version of the data was used for predicting customer’s coupon redemption.</a:t>
            </a:r>
          </a:p>
          <a:p>
            <a:pPr algn="just"/>
            <a:endParaRPr lang="en-US" sz="1400" dirty="0"/>
          </a:p>
          <a:p>
            <a:pPr algn="just"/>
            <a:r>
              <a:rPr lang="en-US" sz="1400" dirty="0"/>
              <a:t>We looked at our target variable redemption_status and found it to be imbalanced as only ~1% of coupons were redeemed by customers.</a:t>
            </a:r>
          </a:p>
          <a:p>
            <a:pPr algn="just"/>
            <a:endParaRPr lang="en-US" sz="1400" dirty="0"/>
          </a:p>
          <a:p>
            <a:pPr algn="just"/>
            <a:r>
              <a:rPr lang="en-US" sz="1400" dirty="0"/>
              <a:t>We then normalized our independent variables by subtraction by mean and dividing by standard deviation to fit and train our model better. </a:t>
            </a:r>
          </a:p>
          <a:p>
            <a:pPr algn="just"/>
            <a:endParaRPr lang="en-US" sz="1400" dirty="0"/>
          </a:p>
        </p:txBody>
      </p:sp>
      <p:pic>
        <p:nvPicPr>
          <p:cNvPr id="5" name="Picture 4">
            <a:extLst>
              <a:ext uri="{FF2B5EF4-FFF2-40B4-BE49-F238E27FC236}">
                <a16:creationId xmlns:a16="http://schemas.microsoft.com/office/drawing/2014/main" id="{4A8F7EC5-1A46-44B0-B77E-56A932F2721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305" y="3858663"/>
            <a:ext cx="4021583" cy="2419165"/>
          </a:xfrm>
          <a:prstGeom prst="rect">
            <a:avLst/>
          </a:prstGeom>
          <a:noFill/>
          <a:ln>
            <a:noFill/>
          </a:ln>
        </p:spPr>
      </p:pic>
    </p:spTree>
    <p:extLst>
      <p:ext uri="{BB962C8B-B14F-4D97-AF65-F5344CB8AC3E}">
        <p14:creationId xmlns:p14="http://schemas.microsoft.com/office/powerpoint/2010/main" val="132736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24BC-C44C-4879-81BE-E0DF4A917443}"/>
              </a:ext>
            </a:extLst>
          </p:cNvPr>
          <p:cNvSpPr>
            <a:spLocks noGrp="1"/>
          </p:cNvSpPr>
          <p:nvPr>
            <p:ph type="title"/>
          </p:nvPr>
        </p:nvSpPr>
        <p:spPr/>
        <p:txBody>
          <a:bodyPr/>
          <a:lstStyle/>
          <a:p>
            <a:r>
              <a:rPr lang="en-US" dirty="0"/>
              <a:t>Data and Description</a:t>
            </a:r>
          </a:p>
        </p:txBody>
      </p:sp>
      <p:sp>
        <p:nvSpPr>
          <p:cNvPr id="4" name="TextBox 3">
            <a:extLst>
              <a:ext uri="{FF2B5EF4-FFF2-40B4-BE49-F238E27FC236}">
                <a16:creationId xmlns:a16="http://schemas.microsoft.com/office/drawing/2014/main" id="{6088D8E2-4145-4D43-AFD1-79DC4928355C}"/>
              </a:ext>
            </a:extLst>
          </p:cNvPr>
          <p:cNvSpPr txBox="1"/>
          <p:nvPr/>
        </p:nvSpPr>
        <p:spPr>
          <a:xfrm>
            <a:off x="1097280" y="1280160"/>
            <a:ext cx="9132570" cy="5170646"/>
          </a:xfrm>
          <a:prstGeom prst="rect">
            <a:avLst/>
          </a:prstGeom>
          <a:noFill/>
        </p:spPr>
        <p:txBody>
          <a:bodyPr wrap="square" rtlCol="0">
            <a:spAutoFit/>
          </a:bodyPr>
          <a:lstStyle/>
          <a:p>
            <a:r>
              <a:rPr lang="en-US" sz="1600" b="1" dirty="0"/>
              <a:t>TRANSACTIONS AND CUSTOMER ID’s:</a:t>
            </a:r>
          </a:p>
          <a:p>
            <a:endParaRPr lang="en-US" sz="1600" b="1" dirty="0"/>
          </a:p>
          <a:p>
            <a:pPr marL="285750" indent="-285750">
              <a:buFont typeface="Arial" panose="020B0604020202020204" pitchFamily="34" charset="0"/>
              <a:buChar char="•"/>
            </a:pPr>
            <a:r>
              <a:rPr lang="en-US" sz="1600" dirty="0"/>
              <a:t>Data covers the transactions between 1/2/2012 to 3/22/2013 – There are 445 days in total.</a:t>
            </a:r>
          </a:p>
          <a:p>
            <a:pPr marL="285750" indent="-285750">
              <a:buFont typeface="Arial" panose="020B0604020202020204" pitchFamily="34" charset="0"/>
              <a:buChar char="•"/>
            </a:pPr>
            <a:r>
              <a:rPr lang="en-US" sz="1600" dirty="0"/>
              <a:t>Total number of transactions in 445 days is 1.048.575.</a:t>
            </a:r>
          </a:p>
          <a:p>
            <a:pPr marL="285750" indent="-285750">
              <a:buFont typeface="Arial" panose="020B0604020202020204" pitchFamily="34" charset="0"/>
              <a:buChar char="•"/>
            </a:pPr>
            <a:r>
              <a:rPr lang="en-US" sz="1600" dirty="0"/>
              <a:t>There are 1582 different customer ID’s.</a:t>
            </a:r>
          </a:p>
          <a:p>
            <a:pPr marL="285750" indent="-285750">
              <a:buFont typeface="Arial" panose="020B0604020202020204" pitchFamily="34" charset="0"/>
              <a:buChar char="•"/>
            </a:pPr>
            <a:r>
              <a:rPr lang="en-US" sz="1600" dirty="0"/>
              <a:t>The maximum count of transaction is 3920, which is done by customer ID 1555.</a:t>
            </a:r>
          </a:p>
          <a:p>
            <a:pPr marL="285750" indent="-285750">
              <a:buFont typeface="Arial" panose="020B0604020202020204" pitchFamily="34" charset="0"/>
              <a:buChar char="•"/>
            </a:pPr>
            <a:r>
              <a:rPr lang="en-US" sz="1600" dirty="0"/>
              <a:t>The minimum count of transaction is 12, which is done by customer ID 796.</a:t>
            </a:r>
          </a:p>
          <a:p>
            <a:endParaRPr lang="en-US" sz="1600" b="1" dirty="0"/>
          </a:p>
          <a:p>
            <a:r>
              <a:rPr lang="en-US" sz="1600" b="1" dirty="0"/>
              <a:t>PRODUCTS AND ASSOCIATED REVENUE:</a:t>
            </a:r>
          </a:p>
          <a:p>
            <a:endParaRPr lang="en-US" sz="1600" b="1" dirty="0"/>
          </a:p>
          <a:p>
            <a:pPr marL="285750" indent="-285750">
              <a:buFont typeface="Arial" panose="020B0604020202020204" pitchFamily="34" charset="0"/>
              <a:buChar char="•"/>
            </a:pPr>
            <a:r>
              <a:rPr lang="en-US" sz="1600" dirty="0"/>
              <a:t>There were 66.449 different kinds of items considered.</a:t>
            </a:r>
          </a:p>
          <a:p>
            <a:pPr marL="285750" indent="-285750">
              <a:buFont typeface="Arial" panose="020B0604020202020204" pitchFamily="34" charset="0"/>
              <a:buChar char="•"/>
            </a:pPr>
            <a:r>
              <a:rPr lang="en-US" sz="1600" dirty="0"/>
              <a:t>85055 is the highest quantity of items sold in one transaction.</a:t>
            </a:r>
          </a:p>
          <a:p>
            <a:pPr marL="285750" indent="-285750">
              <a:buFont typeface="Arial" panose="020B0604020202020204" pitchFamily="34" charset="0"/>
              <a:buChar char="•"/>
            </a:pPr>
            <a:r>
              <a:rPr lang="en-US" sz="1600" dirty="0"/>
              <a:t>Total revenue generated in 445 days 142.060.287.051,94</a:t>
            </a:r>
          </a:p>
          <a:p>
            <a:pPr marL="285750" indent="-285750">
              <a:buFont typeface="Arial" panose="020B0604020202020204" pitchFamily="34" charset="0"/>
              <a:buChar char="•"/>
            </a:pPr>
            <a:r>
              <a:rPr lang="en-US" sz="1600" dirty="0"/>
              <a:t> The two different discount in data - coupon discount and other discount.</a:t>
            </a:r>
          </a:p>
          <a:p>
            <a:pPr marL="285750" indent="-285750">
              <a:buFont typeface="Arial" panose="020B0604020202020204" pitchFamily="34" charset="0"/>
              <a:buChar char="•"/>
            </a:pPr>
            <a:r>
              <a:rPr lang="en-US" sz="1600" dirty="0"/>
              <a:t>17.810 is the price of the most expensive item, 0.36 the cheapest item.</a:t>
            </a:r>
          </a:p>
          <a:p>
            <a:endParaRPr lang="en-US" sz="1600" dirty="0"/>
          </a:p>
          <a:p>
            <a:endParaRPr lang="en-US" sz="1600" dirty="0"/>
          </a:p>
          <a:p>
            <a:pPr marL="285750" indent="-285750">
              <a:buFont typeface="Arial" panose="020B0604020202020204" pitchFamily="34" charset="0"/>
              <a:buChar char="•"/>
            </a:pPr>
            <a:endParaRPr lang="en-US" sz="1600" b="1" dirty="0"/>
          </a:p>
          <a:p>
            <a:endParaRPr lang="en-US" sz="1400" b="1" dirty="0"/>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405726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24BC-C44C-4879-81BE-E0DF4A917443}"/>
              </a:ext>
            </a:extLst>
          </p:cNvPr>
          <p:cNvSpPr>
            <a:spLocks noGrp="1"/>
          </p:cNvSpPr>
          <p:nvPr>
            <p:ph type="title"/>
          </p:nvPr>
        </p:nvSpPr>
        <p:spPr/>
        <p:txBody>
          <a:bodyPr/>
          <a:lstStyle/>
          <a:p>
            <a:r>
              <a:rPr lang="en-US" dirty="0"/>
              <a:t>Data and Description</a:t>
            </a:r>
          </a:p>
        </p:txBody>
      </p:sp>
      <p:sp>
        <p:nvSpPr>
          <p:cNvPr id="4" name="TextBox 3">
            <a:extLst>
              <a:ext uri="{FF2B5EF4-FFF2-40B4-BE49-F238E27FC236}">
                <a16:creationId xmlns:a16="http://schemas.microsoft.com/office/drawing/2014/main" id="{6088D8E2-4145-4D43-AFD1-79DC4928355C}"/>
              </a:ext>
            </a:extLst>
          </p:cNvPr>
          <p:cNvSpPr txBox="1"/>
          <p:nvPr/>
        </p:nvSpPr>
        <p:spPr>
          <a:xfrm>
            <a:off x="1097280" y="1280160"/>
            <a:ext cx="9132570" cy="4893647"/>
          </a:xfrm>
          <a:prstGeom prst="rect">
            <a:avLst/>
          </a:prstGeom>
          <a:noFill/>
        </p:spPr>
        <p:txBody>
          <a:bodyPr wrap="square" rtlCol="0">
            <a:spAutoFit/>
          </a:bodyPr>
          <a:lstStyle/>
          <a:p>
            <a:r>
              <a:rPr lang="en-US" sz="1600" b="1" dirty="0"/>
              <a:t>COUPONS REDEEMPTION &amp; DISCOUNTS BASED ON TRANSACTIONS:</a:t>
            </a:r>
          </a:p>
          <a:p>
            <a:endParaRPr lang="en-US" sz="1600" b="1" dirty="0"/>
          </a:p>
          <a:p>
            <a:pPr marL="285750" indent="-285750">
              <a:buFont typeface="Arial" panose="020B0604020202020204" pitchFamily="34" charset="0"/>
              <a:buChar char="•"/>
            </a:pPr>
            <a:r>
              <a:rPr lang="en-US" sz="1600" dirty="0"/>
              <a:t>In 16.403 transactions, customers used coupon.</a:t>
            </a:r>
          </a:p>
          <a:p>
            <a:pPr marL="285750" indent="-285750">
              <a:buFont typeface="Arial" panose="020B0604020202020204" pitchFamily="34" charset="0"/>
              <a:buChar char="•"/>
            </a:pPr>
            <a:r>
              <a:rPr lang="en-US" sz="1600" dirty="0"/>
              <a:t>In 533.572 transactions, item was discounted by other discounts.</a:t>
            </a:r>
          </a:p>
          <a:p>
            <a:pPr marL="285750" indent="-285750">
              <a:buFont typeface="Arial" panose="020B0604020202020204" pitchFamily="34" charset="0"/>
              <a:buChar char="•"/>
            </a:pPr>
            <a:r>
              <a:rPr lang="en-US" sz="1600" dirty="0"/>
              <a:t>In 509.045 transactions, item was sold without any discount.</a:t>
            </a:r>
          </a:p>
          <a:p>
            <a:pPr marL="285750" indent="-285750">
              <a:buFont typeface="Arial" panose="020B0604020202020204" pitchFamily="34" charset="0"/>
              <a:buChar char="•"/>
            </a:pPr>
            <a:r>
              <a:rPr lang="en-US" sz="1600" dirty="0"/>
              <a:t>In 529.085 transactions, item was discounted by other or coupon discounts. </a:t>
            </a:r>
          </a:p>
          <a:p>
            <a:pPr marL="285750" indent="-285750">
              <a:buFont typeface="Arial" panose="020B0604020202020204" pitchFamily="34" charset="0"/>
              <a:buChar char="•"/>
            </a:pPr>
            <a:r>
              <a:rPr lang="en-US" sz="1600" dirty="0"/>
              <a:t>In 10.445 transactions, both coupon and other discounts were used.</a:t>
            </a:r>
          </a:p>
          <a:p>
            <a:pPr marL="285750" indent="-285750">
              <a:buFont typeface="Arial" panose="020B0604020202020204" pitchFamily="34" charset="0"/>
              <a:buChar char="•"/>
            </a:pPr>
            <a:r>
              <a:rPr lang="en-US" sz="1600" dirty="0"/>
              <a:t>In 5.958 transactions, ONLY coupon discount was used.</a:t>
            </a:r>
          </a:p>
          <a:p>
            <a:pPr marL="285750" indent="-285750">
              <a:buFont typeface="Arial" panose="020B0604020202020204" pitchFamily="34" charset="0"/>
              <a:buChar char="•"/>
            </a:pPr>
            <a:r>
              <a:rPr lang="en-US" sz="1600" dirty="0"/>
              <a:t>In 523.127 transactions, ONLY other discounts applied.</a:t>
            </a:r>
          </a:p>
          <a:p>
            <a:endParaRPr lang="en-US" sz="1600" dirty="0"/>
          </a:p>
          <a:p>
            <a:r>
              <a:rPr lang="en-US" sz="1600" b="1" dirty="0"/>
              <a:t>OVERALL REVENUE GENERATED:</a:t>
            </a:r>
          </a:p>
          <a:p>
            <a:endParaRPr lang="en-US" sz="1600" dirty="0"/>
          </a:p>
          <a:p>
            <a:pPr marL="285750" indent="-285750">
              <a:buFont typeface="Arial" panose="020B0604020202020204" pitchFamily="34" charset="0"/>
              <a:buChar char="•"/>
            </a:pPr>
            <a:r>
              <a:rPr lang="en-US" sz="1600" dirty="0"/>
              <a:t>220.022.165,01 is the total amount of revenue that came from full price sales.</a:t>
            </a:r>
          </a:p>
          <a:p>
            <a:pPr marL="285750" indent="-285750">
              <a:buFont typeface="Arial" panose="020B0604020202020204" pitchFamily="34" charset="0"/>
              <a:buChar char="•"/>
            </a:pPr>
            <a:r>
              <a:rPr lang="en-US" sz="1600" dirty="0"/>
              <a:t>913.150,86 revenue came from both coupon &amp; other discounts applied.</a:t>
            </a:r>
          </a:p>
          <a:p>
            <a:pPr marL="285750" indent="-285750">
              <a:buFont typeface="Arial" panose="020B0604020202020204" pitchFamily="34" charset="0"/>
              <a:buChar char="•"/>
            </a:pPr>
            <a:r>
              <a:rPr lang="en-US" sz="1600" dirty="0"/>
              <a:t>1.078.408,10 revenue came when customer used ONLY coupon discount.</a:t>
            </a:r>
          </a:p>
          <a:p>
            <a:endParaRPr lang="en-US" sz="1600" dirty="0"/>
          </a:p>
          <a:p>
            <a:pPr marL="285750" indent="-285750">
              <a:buFont typeface="Arial" panose="020B0604020202020204" pitchFamily="34" charset="0"/>
              <a:buChar char="•"/>
            </a:pPr>
            <a:endParaRPr lang="en-US" sz="1400" b="1" dirty="0"/>
          </a:p>
          <a:p>
            <a:endParaRPr lang="en-US" sz="1400" b="1" dirty="0"/>
          </a:p>
          <a:p>
            <a:pPr marL="285750" indent="-285750">
              <a:buFont typeface="Arial" panose="020B0604020202020204" pitchFamily="34" charset="0"/>
              <a:buChar char="•"/>
            </a:pPr>
            <a:endParaRPr lang="en-US" sz="1400" dirty="0"/>
          </a:p>
          <a:p>
            <a:endParaRPr lang="en-US" sz="1400" dirty="0"/>
          </a:p>
        </p:txBody>
      </p:sp>
    </p:spTree>
    <p:extLst>
      <p:ext uri="{BB962C8B-B14F-4D97-AF65-F5344CB8AC3E}">
        <p14:creationId xmlns:p14="http://schemas.microsoft.com/office/powerpoint/2010/main" val="2654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94AE-E1CA-4EBF-9E62-D779761D1CF6}"/>
              </a:ext>
            </a:extLst>
          </p:cNvPr>
          <p:cNvSpPr>
            <a:spLocks noGrp="1"/>
          </p:cNvSpPr>
          <p:nvPr>
            <p:ph type="title"/>
          </p:nvPr>
        </p:nvSpPr>
        <p:spPr>
          <a:xfrm>
            <a:off x="1070647" y="180071"/>
            <a:ext cx="10058400" cy="762321"/>
          </a:xfrm>
        </p:spPr>
        <p:txBody>
          <a:bodyPr/>
          <a:lstStyle/>
          <a:p>
            <a:r>
              <a:rPr lang="en-US" dirty="0"/>
              <a:t>Exploratory Analysis</a:t>
            </a:r>
          </a:p>
        </p:txBody>
      </p:sp>
      <p:sp>
        <p:nvSpPr>
          <p:cNvPr id="13" name="Content Placeholder 12">
            <a:extLst>
              <a:ext uri="{FF2B5EF4-FFF2-40B4-BE49-F238E27FC236}">
                <a16:creationId xmlns:a16="http://schemas.microsoft.com/office/drawing/2014/main" id="{CAFA2D2F-77BC-4BDD-A53E-0F976159B565}"/>
              </a:ext>
            </a:extLst>
          </p:cNvPr>
          <p:cNvSpPr>
            <a:spLocks noGrp="1"/>
          </p:cNvSpPr>
          <p:nvPr>
            <p:ph idx="1"/>
          </p:nvPr>
        </p:nvSpPr>
        <p:spPr>
          <a:xfrm>
            <a:off x="144342" y="1288255"/>
            <a:ext cx="2550160" cy="4060304"/>
          </a:xfrm>
        </p:spPr>
        <p:txBody>
          <a:bodyPr>
            <a:normAutofit lnSpcReduction="10000"/>
          </a:bodyPr>
          <a:lstStyle/>
          <a:p>
            <a:pPr>
              <a:buFont typeface="Arial" panose="020B0604020202020204" pitchFamily="34" charset="0"/>
              <a:buChar char="•"/>
            </a:pPr>
            <a:r>
              <a:rPr lang="en-US" sz="1600" dirty="0"/>
              <a:t> Campaign duration was between 32 - 63 Days for training data</a:t>
            </a:r>
          </a:p>
          <a:p>
            <a:pPr>
              <a:buFont typeface="Arial" panose="020B0604020202020204" pitchFamily="34" charset="0"/>
              <a:buChar char="•"/>
            </a:pPr>
            <a:r>
              <a:rPr lang="en-US" sz="1600" dirty="0"/>
              <a:t> Most coupons were sent for Product Category 6 and 11</a:t>
            </a:r>
          </a:p>
          <a:p>
            <a:pPr>
              <a:buFont typeface="Arial" panose="020B0604020202020204" pitchFamily="34" charset="0"/>
              <a:buChar char="•"/>
            </a:pPr>
            <a:r>
              <a:rPr lang="en-US" sz="1600" dirty="0"/>
              <a:t> Coupons were sent for 289 brands, out of those only 124 brands had their coupons redeemed.</a:t>
            </a:r>
          </a:p>
          <a:p>
            <a:pPr>
              <a:buFont typeface="Arial" panose="020B0604020202020204" pitchFamily="34" charset="0"/>
              <a:buChar char="•"/>
            </a:pPr>
            <a:r>
              <a:rPr lang="en-US" sz="1600" dirty="0"/>
              <a:t>Brand 56 sent the most coupons and got most success</a:t>
            </a:r>
          </a:p>
          <a:p>
            <a:pPr>
              <a:buFont typeface="Arial" panose="020B0604020202020204" pitchFamily="34" charset="0"/>
              <a:buChar char="•"/>
            </a:pPr>
            <a:r>
              <a:rPr lang="en-US" sz="1600" dirty="0"/>
              <a:t>Brands sending more coupons were not always successful.</a:t>
            </a:r>
          </a:p>
        </p:txBody>
      </p:sp>
      <p:pic>
        <p:nvPicPr>
          <p:cNvPr id="18" name="Picture 17">
            <a:extLst>
              <a:ext uri="{FF2B5EF4-FFF2-40B4-BE49-F238E27FC236}">
                <a16:creationId xmlns:a16="http://schemas.microsoft.com/office/drawing/2014/main" id="{E2EC6948-AFFE-42AF-AA9F-94C033FC64D7}"/>
              </a:ext>
            </a:extLst>
          </p:cNvPr>
          <p:cNvPicPr>
            <a:picLocks noChangeAspect="1"/>
          </p:cNvPicPr>
          <p:nvPr/>
        </p:nvPicPr>
        <p:blipFill>
          <a:blip r:embed="rId2"/>
          <a:stretch>
            <a:fillRect/>
          </a:stretch>
        </p:blipFill>
        <p:spPr>
          <a:xfrm>
            <a:off x="2825233" y="1349862"/>
            <a:ext cx="4566300" cy="4474401"/>
          </a:xfrm>
          <a:prstGeom prst="rect">
            <a:avLst/>
          </a:prstGeom>
        </p:spPr>
      </p:pic>
      <p:pic>
        <p:nvPicPr>
          <p:cNvPr id="19" name="Picture 18">
            <a:extLst>
              <a:ext uri="{FF2B5EF4-FFF2-40B4-BE49-F238E27FC236}">
                <a16:creationId xmlns:a16="http://schemas.microsoft.com/office/drawing/2014/main" id="{3696CF9E-618C-4FF5-BCF1-2D4E5C2FCDED}"/>
              </a:ext>
            </a:extLst>
          </p:cNvPr>
          <p:cNvPicPr>
            <a:picLocks noChangeAspect="1"/>
          </p:cNvPicPr>
          <p:nvPr/>
        </p:nvPicPr>
        <p:blipFill>
          <a:blip r:embed="rId3"/>
          <a:stretch>
            <a:fillRect/>
          </a:stretch>
        </p:blipFill>
        <p:spPr>
          <a:xfrm>
            <a:off x="7522265" y="3587063"/>
            <a:ext cx="4584589" cy="2642337"/>
          </a:xfrm>
          <a:prstGeom prst="rect">
            <a:avLst/>
          </a:prstGeom>
        </p:spPr>
      </p:pic>
      <p:pic>
        <p:nvPicPr>
          <p:cNvPr id="20" name="Picture 19">
            <a:extLst>
              <a:ext uri="{FF2B5EF4-FFF2-40B4-BE49-F238E27FC236}">
                <a16:creationId xmlns:a16="http://schemas.microsoft.com/office/drawing/2014/main" id="{570AAF98-095C-421A-A8F9-CAA4861C0BB4}"/>
              </a:ext>
            </a:extLst>
          </p:cNvPr>
          <p:cNvPicPr>
            <a:picLocks noChangeAspect="1"/>
          </p:cNvPicPr>
          <p:nvPr/>
        </p:nvPicPr>
        <p:blipFill>
          <a:blip r:embed="rId4"/>
          <a:stretch>
            <a:fillRect/>
          </a:stretch>
        </p:blipFill>
        <p:spPr>
          <a:xfrm>
            <a:off x="7497412" y="1162602"/>
            <a:ext cx="4584589" cy="2328544"/>
          </a:xfrm>
          <a:prstGeom prst="rect">
            <a:avLst/>
          </a:prstGeom>
        </p:spPr>
      </p:pic>
    </p:spTree>
    <p:extLst>
      <p:ext uri="{BB962C8B-B14F-4D97-AF65-F5344CB8AC3E}">
        <p14:creationId xmlns:p14="http://schemas.microsoft.com/office/powerpoint/2010/main" val="106826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94AE-E1CA-4EBF-9E62-D779761D1CF6}"/>
              </a:ext>
            </a:extLst>
          </p:cNvPr>
          <p:cNvSpPr>
            <a:spLocks noGrp="1"/>
          </p:cNvSpPr>
          <p:nvPr>
            <p:ph type="title"/>
          </p:nvPr>
        </p:nvSpPr>
        <p:spPr>
          <a:xfrm>
            <a:off x="1070647" y="180071"/>
            <a:ext cx="10058400" cy="762321"/>
          </a:xfrm>
        </p:spPr>
        <p:txBody>
          <a:bodyPr/>
          <a:lstStyle/>
          <a:p>
            <a:r>
              <a:rPr lang="en-US" dirty="0"/>
              <a:t>Exploratory Analysis</a:t>
            </a:r>
          </a:p>
        </p:txBody>
      </p:sp>
      <p:sp>
        <p:nvSpPr>
          <p:cNvPr id="5" name="AutoShape 2">
            <a:extLst>
              <a:ext uri="{FF2B5EF4-FFF2-40B4-BE49-F238E27FC236}">
                <a16:creationId xmlns:a16="http://schemas.microsoft.com/office/drawing/2014/main" id="{9BB98F87-8148-4967-8243-0FCBE0973B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9B06F48-BA04-4BC4-8682-7235910743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9929A886-4DC8-45C8-B8CD-2A7299D49A46}"/>
              </a:ext>
            </a:extLst>
          </p:cNvPr>
          <p:cNvSpPr>
            <a:spLocks noChangeAspect="1" noChangeArrowheads="1"/>
          </p:cNvSpPr>
          <p:nvPr/>
        </p:nvSpPr>
        <p:spPr bwMode="auto">
          <a:xfrm>
            <a:off x="6248400" y="3581400"/>
            <a:ext cx="2618232" cy="2618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FB3B7D2F-7F67-4F79-8C82-2B0F0638F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1946" y="1263650"/>
            <a:ext cx="3969309" cy="2317750"/>
          </a:xfrm>
        </p:spPr>
      </p:pic>
      <p:sp>
        <p:nvSpPr>
          <p:cNvPr id="12" name="TextBox 11">
            <a:extLst>
              <a:ext uri="{FF2B5EF4-FFF2-40B4-BE49-F238E27FC236}">
                <a16:creationId xmlns:a16="http://schemas.microsoft.com/office/drawing/2014/main" id="{31A929A3-A52D-4C59-BF9E-824A29B96D8E}"/>
              </a:ext>
            </a:extLst>
          </p:cNvPr>
          <p:cNvSpPr txBox="1"/>
          <p:nvPr/>
        </p:nvSpPr>
        <p:spPr>
          <a:xfrm>
            <a:off x="924560" y="1402080"/>
            <a:ext cx="323019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Product Category 6 and 11 were more targeted. Product 6 most success as a result.</a:t>
            </a:r>
          </a:p>
          <a:p>
            <a:pPr marL="285750" indent="-285750">
              <a:buFont typeface="Arial" panose="020B0604020202020204" pitchFamily="34" charset="0"/>
              <a:buChar char="•"/>
            </a:pPr>
            <a:r>
              <a:rPr lang="en-US" dirty="0"/>
              <a:t>Single People redeemed the coupon more times.</a:t>
            </a:r>
          </a:p>
          <a:p>
            <a:pPr marL="285750" indent="-285750">
              <a:buFont typeface="Arial" panose="020B0604020202020204" pitchFamily="34" charset="0"/>
              <a:buChar char="•"/>
            </a:pPr>
            <a:r>
              <a:rPr lang="en-US" dirty="0"/>
              <a:t>Coupons who rented were sent very less coupons as a result less coupons</a:t>
            </a:r>
          </a:p>
          <a:p>
            <a:pPr marL="285750" indent="-285750">
              <a:buFont typeface="Arial" panose="020B0604020202020204" pitchFamily="34" charset="0"/>
              <a:buChar char="•"/>
            </a:pPr>
            <a:endParaRPr lang="en-US" dirty="0"/>
          </a:p>
        </p:txBody>
      </p:sp>
      <p:pic>
        <p:nvPicPr>
          <p:cNvPr id="16" name="Picture 15" descr="A screenshot of a cell phone&#10;&#10;Description automatically generated">
            <a:extLst>
              <a:ext uri="{FF2B5EF4-FFF2-40B4-BE49-F238E27FC236}">
                <a16:creationId xmlns:a16="http://schemas.microsoft.com/office/drawing/2014/main" id="{3BE3271B-FF68-4A7C-B0B8-6AB7381F7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439" y="3682322"/>
            <a:ext cx="3881815" cy="241638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240C503B-6D58-4CFC-8F5E-FE668F248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5008" y="1263651"/>
            <a:ext cx="2929445" cy="2470150"/>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E4B1DE51-3EBD-473C-BE64-CD25240E6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5009" y="3682322"/>
            <a:ext cx="3016938" cy="2590830"/>
          </a:xfrm>
          <a:prstGeom prst="rect">
            <a:avLst/>
          </a:prstGeom>
        </p:spPr>
      </p:pic>
      <p:pic>
        <p:nvPicPr>
          <p:cNvPr id="27" name="Picture 26" descr="A screenshot of a cell phone&#10;&#10;Description automatically generated">
            <a:extLst>
              <a:ext uri="{FF2B5EF4-FFF2-40B4-BE49-F238E27FC236}">
                <a16:creationId xmlns:a16="http://schemas.microsoft.com/office/drawing/2014/main" id="{2CC1B15F-6F17-4153-A24A-44A7AAA2F9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4396" y="3749935"/>
            <a:ext cx="3230190" cy="2489228"/>
          </a:xfrm>
          <a:prstGeom prst="rect">
            <a:avLst/>
          </a:prstGeom>
        </p:spPr>
      </p:pic>
    </p:spTree>
    <p:extLst>
      <p:ext uri="{BB962C8B-B14F-4D97-AF65-F5344CB8AC3E}">
        <p14:creationId xmlns:p14="http://schemas.microsoft.com/office/powerpoint/2010/main" val="2958412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94AE-E1CA-4EBF-9E62-D779761D1CF6}"/>
              </a:ext>
            </a:extLst>
          </p:cNvPr>
          <p:cNvSpPr>
            <a:spLocks noGrp="1"/>
          </p:cNvSpPr>
          <p:nvPr>
            <p:ph type="title"/>
          </p:nvPr>
        </p:nvSpPr>
        <p:spPr>
          <a:xfrm>
            <a:off x="1070647" y="180071"/>
            <a:ext cx="10058400" cy="762321"/>
          </a:xfrm>
        </p:spPr>
        <p:txBody>
          <a:bodyPr/>
          <a:lstStyle/>
          <a:p>
            <a:r>
              <a:rPr lang="en-US" dirty="0"/>
              <a:t>Exploratory Analysis</a:t>
            </a:r>
          </a:p>
        </p:txBody>
      </p:sp>
      <p:sp>
        <p:nvSpPr>
          <p:cNvPr id="5" name="AutoShape 2">
            <a:extLst>
              <a:ext uri="{FF2B5EF4-FFF2-40B4-BE49-F238E27FC236}">
                <a16:creationId xmlns:a16="http://schemas.microsoft.com/office/drawing/2014/main" id="{9BB98F87-8148-4967-8243-0FCBE0973B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B9B06F48-BA04-4BC4-8682-7235910743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9929A886-4DC8-45C8-B8CD-2A7299D49A46}"/>
              </a:ext>
            </a:extLst>
          </p:cNvPr>
          <p:cNvSpPr>
            <a:spLocks noChangeAspect="1" noChangeArrowheads="1"/>
          </p:cNvSpPr>
          <p:nvPr/>
        </p:nvSpPr>
        <p:spPr bwMode="auto">
          <a:xfrm>
            <a:off x="6248400" y="3581400"/>
            <a:ext cx="2618232" cy="2618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screenshot of a cell phone&#10;&#10;Description automatically generated">
            <a:extLst>
              <a:ext uri="{FF2B5EF4-FFF2-40B4-BE49-F238E27FC236}">
                <a16:creationId xmlns:a16="http://schemas.microsoft.com/office/drawing/2014/main" id="{1EF9EE5B-1110-4D3D-8FCB-2D225BA18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335" y="1217689"/>
            <a:ext cx="4090276" cy="261823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821B4E5-AC17-46EC-901F-9F77E712F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291" y="3856697"/>
            <a:ext cx="3968320" cy="2342935"/>
          </a:xfrm>
          <a:prstGeom prst="rect">
            <a:avLst/>
          </a:prstGeom>
        </p:spPr>
      </p:pic>
      <p:sp>
        <p:nvSpPr>
          <p:cNvPr id="14" name="TextBox 13">
            <a:extLst>
              <a:ext uri="{FF2B5EF4-FFF2-40B4-BE49-F238E27FC236}">
                <a16:creationId xmlns:a16="http://schemas.microsoft.com/office/drawing/2014/main" id="{989F6701-7277-4DBB-843F-8F54A02B3E29}"/>
              </a:ext>
            </a:extLst>
          </p:cNvPr>
          <p:cNvSpPr txBox="1"/>
          <p:nvPr/>
        </p:nvSpPr>
        <p:spPr>
          <a:xfrm>
            <a:off x="1233996" y="1411550"/>
            <a:ext cx="335046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Income bracket of 4,5,6 were sent most coupons. Middle class people were prioritized.</a:t>
            </a:r>
          </a:p>
          <a:p>
            <a:pPr marL="285750" indent="-285750">
              <a:buFont typeface="Arial" panose="020B0604020202020204" pitchFamily="34" charset="0"/>
              <a:buChar char="•"/>
            </a:pPr>
            <a:r>
              <a:rPr lang="en-US" dirty="0"/>
              <a:t>Income bracket 5 redeemed the most coupons and income bracket 6 had used more coupons than 4 despite being sent less coupons. The people are price sensitive.</a:t>
            </a:r>
          </a:p>
          <a:p>
            <a:pPr marL="285750" indent="-285750">
              <a:buFont typeface="Arial" panose="020B0604020202020204" pitchFamily="34" charset="0"/>
              <a:buChar char="•"/>
            </a:pPr>
            <a:r>
              <a:rPr lang="en-US" dirty="0"/>
              <a:t>Family size of 2 and 1 were sent the most coupons</a:t>
            </a:r>
          </a:p>
          <a:p>
            <a:pPr marL="285750" indent="-285750">
              <a:buFont typeface="Arial" panose="020B0604020202020204" pitchFamily="34" charset="0"/>
              <a:buChar char="•"/>
            </a:pPr>
            <a:endParaRPr lang="en-US" dirty="0"/>
          </a:p>
          <a:p>
            <a:endParaRPr lang="en-US" dirty="0"/>
          </a:p>
        </p:txBody>
      </p:sp>
      <p:pic>
        <p:nvPicPr>
          <p:cNvPr id="17" name="Picture 16" descr="A screenshot of a cell phone&#10;&#10;Description automatically generated">
            <a:extLst>
              <a:ext uri="{FF2B5EF4-FFF2-40B4-BE49-F238E27FC236}">
                <a16:creationId xmlns:a16="http://schemas.microsoft.com/office/drawing/2014/main" id="{00FC6B0D-8BC9-4F7B-9C8F-D6FA17DDA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110" y="1217690"/>
            <a:ext cx="3452786" cy="2770632"/>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DBFC180-895B-462A-9D21-30490EF6DA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5044" y="4037618"/>
            <a:ext cx="3291340" cy="2162014"/>
          </a:xfrm>
          <a:prstGeom prst="rect">
            <a:avLst/>
          </a:prstGeom>
        </p:spPr>
      </p:pic>
    </p:spTree>
    <p:extLst>
      <p:ext uri="{BB962C8B-B14F-4D97-AF65-F5344CB8AC3E}">
        <p14:creationId xmlns:p14="http://schemas.microsoft.com/office/powerpoint/2010/main" val="17293232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1266</Words>
  <Application>Microsoft Office PowerPoint</Application>
  <PresentationFormat>Widescreen</PresentationFormat>
  <Paragraphs>99</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body</vt:lpstr>
      <vt:lpstr>Calibri Light</vt:lpstr>
      <vt:lpstr>Retrospect</vt:lpstr>
      <vt:lpstr>Worksheet</vt:lpstr>
      <vt:lpstr>COUPON REDEMPTION PREDICTION AND ANALYSIS</vt:lpstr>
      <vt:lpstr>Company background</vt:lpstr>
      <vt:lpstr>Objective</vt:lpstr>
      <vt:lpstr>Data and Description</vt:lpstr>
      <vt:lpstr>Data and Description</vt:lpstr>
      <vt:lpstr>Data and Description</vt:lpstr>
      <vt:lpstr>Exploratory Analysis</vt:lpstr>
      <vt:lpstr>Exploratory Analysis</vt:lpstr>
      <vt:lpstr>Exploratory Analysis</vt:lpstr>
      <vt:lpstr>Exploratory Analysis</vt:lpstr>
      <vt:lpstr>Data Transformation</vt:lpstr>
      <vt:lpstr>Customer transaction data </vt:lpstr>
      <vt:lpstr>Results</vt:lpstr>
      <vt:lpstr>Limitations and Recommendations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REDEMPTION PREDICTION AND ANALYSIS</dc:title>
  <dc:creator>Karunanidhi, Monica</dc:creator>
  <cp:lastModifiedBy>Gottipati, Amit Venkateswarlu</cp:lastModifiedBy>
  <cp:revision>8</cp:revision>
  <dcterms:created xsi:type="dcterms:W3CDTF">2020-04-30T21:45:45Z</dcterms:created>
  <dcterms:modified xsi:type="dcterms:W3CDTF">2020-07-10T17:41:31Z</dcterms:modified>
</cp:coreProperties>
</file>