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ng%20Hoang\Downloads\case_solu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ng%20Hoang\Downloads\case_solu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ong%20Hoang\Dropbox\FT%20MBA%203rd\Operation%20Analytics\Cases\Fleet%20Sales%20Pricing%20at%20Fjord%20Motor\Fleet%20Sales%20Pricing%20at%20Fjord%20Motor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Long%20Hoang\Dropbox\FT%20MBA%203rd\Operation%20Analytics\Cases\Fleet%20Sales%20Pricing%20at%20Fjord%20Motor\Fleet%20Sales%20Pricing%20at%20Fjord%20Moto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Margin</a:t>
            </a:r>
            <a:r>
              <a:rPr lang="en-US" baseline="0"/>
              <a:t> Optimization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Sheet1!$R$11</c:f>
              <c:strCache>
                <c:ptCount val="1"/>
                <c:pt idx="0">
                  <c:v>Total Contribution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Sheet1!$S$10:$T$10</c:f>
              <c:strCache>
                <c:ptCount val="2"/>
                <c:pt idx="0">
                  <c:v>Current</c:v>
                </c:pt>
                <c:pt idx="1">
                  <c:v>Optimized</c:v>
                </c:pt>
              </c:strCache>
            </c:strRef>
          </c:cat>
          <c:val>
            <c:numRef>
              <c:f>Sheet1!$S$11:$T$11</c:f>
              <c:numCache>
                <c:formatCode>_("$"* #,##0_);_("$"* \(#,##0\);_("$"* "-"??_);_(@_)</c:formatCode>
                <c:ptCount val="2"/>
                <c:pt idx="0">
                  <c:v>171829002</c:v>
                </c:pt>
                <c:pt idx="1">
                  <c:v>241072095.5677942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8-4EF8-9789-B959B5085A7D}"/>
            </c:ext>
          </c:extLst>
        </c:ser>
        <c:ser>
          <c:idx val="1"/>
          <c:order val="1"/>
          <c:tx>
            <c:strRef>
              <c:f>Sheet1!$R$12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Sheet1!$S$10:$T$10</c:f>
              <c:strCache>
                <c:ptCount val="2"/>
                <c:pt idx="0">
                  <c:v>Current</c:v>
                </c:pt>
                <c:pt idx="1">
                  <c:v>Optimized</c:v>
                </c:pt>
              </c:strCache>
            </c:strRef>
          </c:cat>
          <c:val>
            <c:numRef>
              <c:f>Sheet1!$S$12:$T$12</c:f>
              <c:numCache>
                <c:formatCode>_("$"* #,##0_);_("$"* \(#,##0\);_("$"* "-"??_);_(@_)</c:formatCode>
                <c:ptCount val="2"/>
                <c:pt idx="0">
                  <c:v>1463168035</c:v>
                </c:pt>
                <c:pt idx="1">
                  <c:v>862544013.49400902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8-4EF8-9789-B959B5085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376336"/>
        <c:axId val="564378304"/>
      </c:barChart>
      <c:lineChart>
        <c:grouping val="standard"/>
        <c:varyColors val="0"/>
        <c:ser>
          <c:idx val="2"/>
          <c:order val="2"/>
          <c:tx>
            <c:strRef>
              <c:f>Sheet1!$R$13</c:f>
              <c:strCache>
                <c:ptCount val="1"/>
                <c:pt idx="0">
                  <c:v>Net Margin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Sheet1!$S$10:$T$10</c:f>
              <c:strCache>
                <c:ptCount val="2"/>
                <c:pt idx="0">
                  <c:v>Current</c:v>
                </c:pt>
                <c:pt idx="1">
                  <c:v>Optimized</c:v>
                </c:pt>
              </c:strCache>
            </c:strRef>
          </c:cat>
          <c:val>
            <c:numRef>
              <c:f>Sheet1!$S$13:$T$13</c:f>
              <c:numCache>
                <c:formatCode>0%</c:formatCode>
                <c:ptCount val="2"/>
                <c:pt idx="0">
                  <c:v>0.11743627381799658</c:v>
                </c:pt>
                <c:pt idx="1">
                  <c:v>0.27948961652548598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A8-4EF8-9789-B959B5085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374696"/>
        <c:axId val="564374368"/>
      </c:lineChart>
      <c:catAx>
        <c:axId val="56437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378304"/>
        <c:crosses val="autoZero"/>
        <c:auto val="1"/>
        <c:lblAlgn val="ctr"/>
        <c:lblOffset val="100"/>
        <c:noMultiLvlLbl val="0"/>
      </c:catAx>
      <c:valAx>
        <c:axId val="56437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376336"/>
        <c:crosses val="autoZero"/>
        <c:crossBetween val="between"/>
      </c:valAx>
      <c:valAx>
        <c:axId val="564374368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374696"/>
        <c:crosses val="max"/>
        <c:crossBetween val="between"/>
      </c:valAx>
      <c:catAx>
        <c:axId val="564374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43743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  <a:r>
              <a:rPr lang="en-US" baseline="0" dirty="0"/>
              <a:t> Between Models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Sheet1!$AE$14</c:f>
              <c:strCache>
                <c:ptCount val="1"/>
                <c:pt idx="0">
                  <c:v> Revenue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Sheet1!$AF$13:$AH$13</c:f>
              <c:strCache>
                <c:ptCount val="3"/>
                <c:pt idx="0">
                  <c:v>Current</c:v>
                </c:pt>
                <c:pt idx="1">
                  <c:v>Universal Optimization</c:v>
                </c:pt>
                <c:pt idx="2">
                  <c:v>Segmented Optimization</c:v>
                </c:pt>
              </c:strCache>
            </c:strRef>
          </c:cat>
          <c:val>
            <c:numRef>
              <c:f>Sheet1!$AF$14:$AH$14</c:f>
              <c:numCache>
                <c:formatCode>_("$"* #,##0_);_("$"* \(#,##0\);_("$"* "-"??_);_(@_)</c:formatCode>
                <c:ptCount val="3"/>
                <c:pt idx="0">
                  <c:v>1463168035</c:v>
                </c:pt>
                <c:pt idx="1">
                  <c:v>862544013.49400902</c:v>
                </c:pt>
                <c:pt idx="2">
                  <c:v>1131880007.3506598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3-4B5C-A206-E6A703B487B7}"/>
            </c:ext>
          </c:extLst>
        </c:ser>
        <c:ser>
          <c:idx val="1"/>
          <c:order val="1"/>
          <c:tx>
            <c:strRef>
              <c:f>Sheet1!$AE$15</c:f>
              <c:strCache>
                <c:ptCount val="1"/>
                <c:pt idx="0">
                  <c:v>Total Contribution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Sheet1!$AF$13:$AH$13</c:f>
              <c:strCache>
                <c:ptCount val="3"/>
                <c:pt idx="0">
                  <c:v>Current</c:v>
                </c:pt>
                <c:pt idx="1">
                  <c:v>Universal Optimization</c:v>
                </c:pt>
                <c:pt idx="2">
                  <c:v>Segmented Optimization</c:v>
                </c:pt>
              </c:strCache>
            </c:strRef>
          </c:cat>
          <c:val>
            <c:numRef>
              <c:f>Sheet1!$AF$15:$AH$15</c:f>
              <c:numCache>
                <c:formatCode>_("$"* #,##0_);_("$"* \(#,##0\);_("$"* "-"??_);_(@_)</c:formatCode>
                <c:ptCount val="3"/>
                <c:pt idx="0">
                  <c:v>171829002</c:v>
                </c:pt>
                <c:pt idx="1">
                  <c:v>241072095.5677942</c:v>
                </c:pt>
                <c:pt idx="2">
                  <c:v>308684996.87309957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3-4B5C-A206-E6A703B48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465288"/>
        <c:axId val="561466928"/>
      </c:barChart>
      <c:lineChart>
        <c:grouping val="standard"/>
        <c:varyColors val="0"/>
        <c:ser>
          <c:idx val="2"/>
          <c:order val="2"/>
          <c:tx>
            <c:strRef>
              <c:f>Sheet1!$AE$16</c:f>
              <c:strCache>
                <c:ptCount val="1"/>
                <c:pt idx="0">
                  <c:v>Margin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Sheet1!$AF$13:$AH$13</c:f>
              <c:strCache>
                <c:ptCount val="3"/>
                <c:pt idx="0">
                  <c:v>Current</c:v>
                </c:pt>
                <c:pt idx="1">
                  <c:v>Universal Optimization</c:v>
                </c:pt>
                <c:pt idx="2">
                  <c:v>Segmented Optimization</c:v>
                </c:pt>
              </c:strCache>
            </c:strRef>
          </c:cat>
          <c:val>
            <c:numRef>
              <c:f>Sheet1!$AF$16:$AH$16</c:f>
              <c:numCache>
                <c:formatCode>0%</c:formatCode>
                <c:ptCount val="3"/>
                <c:pt idx="0">
                  <c:v>0.11743627381799658</c:v>
                </c:pt>
                <c:pt idx="1">
                  <c:v>0.27948961652548598</c:v>
                </c:pt>
                <c:pt idx="2">
                  <c:v>0.27271883491928134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E3-4B5C-A206-E6A703B48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1463320"/>
        <c:axId val="561466272"/>
      </c:lineChart>
      <c:catAx>
        <c:axId val="56146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466928"/>
        <c:crosses val="autoZero"/>
        <c:auto val="1"/>
        <c:lblAlgn val="ctr"/>
        <c:lblOffset val="100"/>
        <c:noMultiLvlLbl val="0"/>
      </c:catAx>
      <c:valAx>
        <c:axId val="56146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465288"/>
        <c:crosses val="autoZero"/>
        <c:crossBetween val="between"/>
      </c:valAx>
      <c:valAx>
        <c:axId val="561466272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463320"/>
        <c:crosses val="max"/>
        <c:crossBetween val="between"/>
      </c:valAx>
      <c:catAx>
        <c:axId val="561463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146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Corporate!$G$2:$G$2001</cx:f>
        <cx:lvl ptCount="1969" formatCode="General">
          <cx:pt idx="0">6868</cx:pt>
          <cx:pt idx="1">2334</cx:pt>
          <cx:pt idx="2">221</cx:pt>
          <cx:pt idx="3">144</cx:pt>
          <cx:pt idx="4">814</cx:pt>
          <cx:pt idx="5">7498</cx:pt>
          <cx:pt idx="6">3831</cx:pt>
          <cx:pt idx="7">461</cx:pt>
          <cx:pt idx="8">733</cx:pt>
          <cx:pt idx="9">4574</cx:pt>
          <cx:pt idx="10">794</cx:pt>
          <cx:pt idx="11">6228</cx:pt>
          <cx:pt idx="12">180</cx:pt>
          <cx:pt idx="13">6379</cx:pt>
          <cx:pt idx="14">5755</cx:pt>
          <cx:pt idx="15">1974</cx:pt>
          <cx:pt idx="16">6060</cx:pt>
          <cx:pt idx="17">7237</cx:pt>
          <cx:pt idx="18">1418</cx:pt>
          <cx:pt idx="19">1116</cx:pt>
          <cx:pt idx="20">5481</cx:pt>
          <cx:pt idx="21">1988</cx:pt>
          <cx:pt idx="22">2222</cx:pt>
          <cx:pt idx="23">5032</cx:pt>
          <cx:pt idx="24">3771</cx:pt>
          <cx:pt idx="25">2201</cx:pt>
          <cx:pt idx="26">3679</cx:pt>
          <cx:pt idx="27">6272</cx:pt>
          <cx:pt idx="28">4251</cx:pt>
          <cx:pt idx="29">6884</cx:pt>
          <cx:pt idx="30">3373</cx:pt>
          <cx:pt idx="31">5715</cx:pt>
          <cx:pt idx="32">4319</cx:pt>
          <cx:pt idx="33">4151</cx:pt>
          <cx:pt idx="34">2580</cx:pt>
          <cx:pt idx="35">6753</cx:pt>
          <cx:pt idx="36">5649</cx:pt>
          <cx:pt idx="37">1175</cx:pt>
          <cx:pt idx="38">3878</cx:pt>
          <cx:pt idx="39">867</cx:pt>
          <cx:pt idx="40">4629</cx:pt>
          <cx:pt idx="41">6863</cx:pt>
          <cx:pt idx="42">7397</cx:pt>
          <cx:pt idx="43">4455</cx:pt>
          <cx:pt idx="44">6442</cx:pt>
          <cx:pt idx="45">5803</cx:pt>
          <cx:pt idx="46">5941</cx:pt>
          <cx:pt idx="47">5141</cx:pt>
          <cx:pt idx="48">3912</cx:pt>
          <cx:pt idx="49">2600</cx:pt>
          <cx:pt idx="50">2236</cx:pt>
          <cx:pt idx="51">5947</cx:pt>
          <cx:pt idx="52">3328</cx:pt>
          <cx:pt idx="53">4721</cx:pt>
          <cx:pt idx="54">7165</cx:pt>
          <cx:pt idx="55">2549</cx:pt>
          <cx:pt idx="56">4663</cx:pt>
          <cx:pt idx="57">1927</cx:pt>
          <cx:pt idx="58">4995</cx:pt>
          <cx:pt idx="59">458</cx:pt>
          <cx:pt idx="60">2656</cx:pt>
          <cx:pt idx="61">586</cx:pt>
          <cx:pt idx="62">1869</cx:pt>
          <cx:pt idx="63">837</cx:pt>
          <cx:pt idx="64">4881</cx:pt>
          <cx:pt idx="65">6164</cx:pt>
          <cx:pt idx="66">1558</cx:pt>
          <cx:pt idx="67">1782</cx:pt>
          <cx:pt idx="68">6655</cx:pt>
          <cx:pt idx="69">258</cx:pt>
          <cx:pt idx="70">4860</cx:pt>
          <cx:pt idx="71">4093</cx:pt>
          <cx:pt idx="72">4264</cx:pt>
          <cx:pt idx="73">2372</cx:pt>
          <cx:pt idx="74">2572</cx:pt>
          <cx:pt idx="75">1930</cx:pt>
          <cx:pt idx="76">1309</cx:pt>
          <cx:pt idx="77">6291</cx:pt>
          <cx:pt idx="78">1656</cx:pt>
          <cx:pt idx="79">6013</cx:pt>
          <cx:pt idx="80">6145</cx:pt>
          <cx:pt idx="81">2754</cx:pt>
          <cx:pt idx="82">4488</cx:pt>
          <cx:pt idx="83">5094</cx:pt>
          <cx:pt idx="84">1136</cx:pt>
          <cx:pt idx="85">4373</cx:pt>
          <cx:pt idx="86">1141</cx:pt>
          <cx:pt idx="87">3487</cx:pt>
          <cx:pt idx="88">5557</cx:pt>
          <cx:pt idx="89">3764</cx:pt>
          <cx:pt idx="90">2359</cx:pt>
          <cx:pt idx="91">7314</cx:pt>
          <cx:pt idx="92">1092</cx:pt>
          <cx:pt idx="93">4589</cx:pt>
          <cx:pt idx="94">5844</cx:pt>
          <cx:pt idx="95">1346</cx:pt>
          <cx:pt idx="96">343</cx:pt>
          <cx:pt idx="97">3033</cx:pt>
          <cx:pt idx="98">6079</cx:pt>
          <cx:pt idx="99">4612</cx:pt>
          <cx:pt idx="100">2363</cx:pt>
          <cx:pt idx="101">873</cx:pt>
          <cx:pt idx="102">3508</cx:pt>
          <cx:pt idx="103">1717</cx:pt>
          <cx:pt idx="104">3705</cx:pt>
          <cx:pt idx="105">2771</cx:pt>
          <cx:pt idx="106">94</cx:pt>
          <cx:pt idx="107">5506</cx:pt>
          <cx:pt idx="108">3032</cx:pt>
          <cx:pt idx="109">65</cx:pt>
          <cx:pt idx="110">7121</cx:pt>
          <cx:pt idx="111">4419</cx:pt>
          <cx:pt idx="112">2592</cx:pt>
          <cx:pt idx="113">3087</cx:pt>
          <cx:pt idx="114">2363</cx:pt>
          <cx:pt idx="115">1224</cx:pt>
          <cx:pt idx="116">2647</cx:pt>
          <cx:pt idx="117">4005</cx:pt>
          <cx:pt idx="118">2577</cx:pt>
          <cx:pt idx="119">468</cx:pt>
          <cx:pt idx="120">7037</cx:pt>
          <cx:pt idx="121">784</cx:pt>
          <cx:pt idx="122">3280</cx:pt>
          <cx:pt idx="123">3198</cx:pt>
          <cx:pt idx="124">5307</cx:pt>
          <cx:pt idx="125">3506</cx:pt>
          <cx:pt idx="126">2213</cx:pt>
          <cx:pt idx="127">3650</cx:pt>
          <cx:pt idx="128">7035</cx:pt>
          <cx:pt idx="129">4542</cx:pt>
          <cx:pt idx="130">7129</cx:pt>
          <cx:pt idx="131">4955</cx:pt>
          <cx:pt idx="132">1937</cx:pt>
          <cx:pt idx="133">3219</cx:pt>
          <cx:pt idx="134">3538</cx:pt>
          <cx:pt idx="135">6183</cx:pt>
          <cx:pt idx="136">854</cx:pt>
          <cx:pt idx="137">2007</cx:pt>
          <cx:pt idx="138">3303</cx:pt>
          <cx:pt idx="139">4436</cx:pt>
          <cx:pt idx="140">6883</cx:pt>
          <cx:pt idx="141">6674</cx:pt>
          <cx:pt idx="142">6803</cx:pt>
          <cx:pt idx="143">7426</cx:pt>
          <cx:pt idx="144">3213</cx:pt>
          <cx:pt idx="145">2114</cx:pt>
          <cx:pt idx="146">3066</cx:pt>
          <cx:pt idx="147">560</cx:pt>
          <cx:pt idx="148">3460</cx:pt>
          <cx:pt idx="149">1442</cx:pt>
          <cx:pt idx="150">7148</cx:pt>
          <cx:pt idx="151">1632</cx:pt>
          <cx:pt idx="152">5282</cx:pt>
          <cx:pt idx="153">5388</cx:pt>
          <cx:pt idx="154">5954</cx:pt>
          <cx:pt idx="155">1261</cx:pt>
          <cx:pt idx="156">1571</cx:pt>
          <cx:pt idx="157">1236</cx:pt>
          <cx:pt idx="158">1022</cx:pt>
          <cx:pt idx="159">7053</cx:pt>
          <cx:pt idx="160">2219</cx:pt>
          <cx:pt idx="161">2548</cx:pt>
          <cx:pt idx="162">7260</cx:pt>
          <cx:pt idx="163">707</cx:pt>
          <cx:pt idx="164">3903</cx:pt>
          <cx:pt idx="165">1182</cx:pt>
          <cx:pt idx="166">2279</cx:pt>
          <cx:pt idx="167">7057</cx:pt>
          <cx:pt idx="168">7394</cx:pt>
          <cx:pt idx="169">6595</cx:pt>
          <cx:pt idx="170">2778</cx:pt>
          <cx:pt idx="171">5634</cx:pt>
          <cx:pt idx="172">2617</cx:pt>
          <cx:pt idx="173">4842</cx:pt>
          <cx:pt idx="174">5866</cx:pt>
          <cx:pt idx="175">6452</cx:pt>
          <cx:pt idx="176">1184</cx:pt>
          <cx:pt idx="177">6056</cx:pt>
          <cx:pt idx="178">1194</cx:pt>
          <cx:pt idx="179">3613</cx:pt>
          <cx:pt idx="180">1454</cx:pt>
          <cx:pt idx="181">1940</cx:pt>
          <cx:pt idx="182">5426</cx:pt>
          <cx:pt idx="183">4877</cx:pt>
          <cx:pt idx="184">948</cx:pt>
          <cx:pt idx="185">3338</cx:pt>
          <cx:pt idx="186">5018</cx:pt>
          <cx:pt idx="187">5832</cx:pt>
          <cx:pt idx="188">4982</cx:pt>
          <cx:pt idx="189">3621</cx:pt>
          <cx:pt idx="190">4112</cx:pt>
          <cx:pt idx="191">2759</cx:pt>
          <cx:pt idx="192">6574</cx:pt>
          <cx:pt idx="193">2615</cx:pt>
          <cx:pt idx="194">3257</cx:pt>
          <cx:pt idx="195">2944</cx:pt>
          <cx:pt idx="196">5311</cx:pt>
          <cx:pt idx="197">60</cx:pt>
          <cx:pt idx="198">67</cx:pt>
          <cx:pt idx="199">4496</cx:pt>
          <cx:pt idx="200">4005</cx:pt>
          <cx:pt idx="201">6894</cx:pt>
          <cx:pt idx="202">2082</cx:pt>
          <cx:pt idx="203">7063</cx:pt>
          <cx:pt idx="204">131</cx:pt>
          <cx:pt idx="205">759</cx:pt>
          <cx:pt idx="206">2078</cx:pt>
          <cx:pt idx="207">4350</cx:pt>
          <cx:pt idx="208">2309</cx:pt>
          <cx:pt idx="209">5811</cx:pt>
          <cx:pt idx="210">2581</cx:pt>
          <cx:pt idx="211">4708</cx:pt>
          <cx:pt idx="212">2740</cx:pt>
          <cx:pt idx="213">2563</cx:pt>
          <cx:pt idx="214">4527</cx:pt>
          <cx:pt idx="215">6465</cx:pt>
          <cx:pt idx="216">3079</cx:pt>
          <cx:pt idx="217">2724</cx:pt>
          <cx:pt idx="218">7402</cx:pt>
          <cx:pt idx="219">4982</cx:pt>
          <cx:pt idx="220">2687</cx:pt>
          <cx:pt idx="221">2911</cx:pt>
          <cx:pt idx="222">6674</cx:pt>
          <cx:pt idx="223">6630</cx:pt>
          <cx:pt idx="224">6095</cx:pt>
          <cx:pt idx="225">300</cx:pt>
          <cx:pt idx="226">6092</cx:pt>
          <cx:pt idx="227">2966</cx:pt>
          <cx:pt idx="228">7432</cx:pt>
          <cx:pt idx="229">6947</cx:pt>
          <cx:pt idx="230">2430</cx:pt>
          <cx:pt idx="231">2866</cx:pt>
          <cx:pt idx="232">6072</cx:pt>
          <cx:pt idx="233">989</cx:pt>
          <cx:pt idx="234">6698</cx:pt>
          <cx:pt idx="235">5418</cx:pt>
          <cx:pt idx="236">4809</cx:pt>
          <cx:pt idx="237">6596</cx:pt>
          <cx:pt idx="238">2093</cx:pt>
          <cx:pt idx="239">5096</cx:pt>
          <cx:pt idx="240">2244</cx:pt>
          <cx:pt idx="241">7254</cx:pt>
          <cx:pt idx="242">2226</cx:pt>
          <cx:pt idx="243">4833</cx:pt>
          <cx:pt idx="244">4084</cx:pt>
          <cx:pt idx="245">6722</cx:pt>
          <cx:pt idx="246">4769</cx:pt>
          <cx:pt idx="247">2321</cx:pt>
          <cx:pt idx="248">3374</cx:pt>
          <cx:pt idx="249">2582</cx:pt>
          <cx:pt idx="250">2807</cx:pt>
          <cx:pt idx="251">5922</cx:pt>
          <cx:pt idx="252">1387</cx:pt>
          <cx:pt idx="253">4424</cx:pt>
          <cx:pt idx="254">5861</cx:pt>
          <cx:pt idx="255">1689</cx:pt>
          <cx:pt idx="256">3405</cx:pt>
          <cx:pt idx="257">7163</cx:pt>
          <cx:pt idx="258">5628</cx:pt>
          <cx:pt idx="259">4139</cx:pt>
          <cx:pt idx="260">1691</cx:pt>
          <cx:pt idx="261">1618</cx:pt>
          <cx:pt idx="262">2267</cx:pt>
          <cx:pt idx="263">4771</cx:pt>
          <cx:pt idx="264">705</cx:pt>
          <cx:pt idx="265">7459</cx:pt>
          <cx:pt idx="266">1027</cx:pt>
          <cx:pt idx="267">6488</cx:pt>
          <cx:pt idx="268">913</cx:pt>
          <cx:pt idx="269">7459</cx:pt>
          <cx:pt idx="270">6181</cx:pt>
          <cx:pt idx="271">854</cx:pt>
          <cx:pt idx="272">2512</cx:pt>
          <cx:pt idx="273">1265</cx:pt>
          <cx:pt idx="274">5365</cx:pt>
          <cx:pt idx="275">6702</cx:pt>
          <cx:pt idx="276">2063</cx:pt>
          <cx:pt idx="277">5882</cx:pt>
          <cx:pt idx="278">5807</cx:pt>
          <cx:pt idx="279">1399</cx:pt>
          <cx:pt idx="280">1333</cx:pt>
          <cx:pt idx="281">3238</cx:pt>
          <cx:pt idx="282">97</cx:pt>
          <cx:pt idx="283">2521</cx:pt>
          <cx:pt idx="284">7332</cx:pt>
          <cx:pt idx="285">5471</cx:pt>
          <cx:pt idx="286">6410</cx:pt>
          <cx:pt idx="287">1146</cx:pt>
          <cx:pt idx="288">6310</cx:pt>
          <cx:pt idx="289">447</cx:pt>
          <cx:pt idx="290">5526</cx:pt>
          <cx:pt idx="291">1121</cx:pt>
          <cx:pt idx="292">4322</cx:pt>
          <cx:pt idx="293">5638</cx:pt>
          <cx:pt idx="294">2914</cx:pt>
          <cx:pt idx="295">3663</cx:pt>
          <cx:pt idx="296">7176</cx:pt>
          <cx:pt idx="297">5716</cx:pt>
          <cx:pt idx="298">1156</cx:pt>
          <cx:pt idx="299">189</cx:pt>
          <cx:pt idx="300">1911</cx:pt>
          <cx:pt idx="301">771</cx:pt>
          <cx:pt idx="302">3136</cx:pt>
          <cx:pt idx="303">3922</cx:pt>
          <cx:pt idx="304">2392</cx:pt>
          <cx:pt idx="305">865</cx:pt>
          <cx:pt idx="306">6621</cx:pt>
          <cx:pt idx="307">2582</cx:pt>
          <cx:pt idx="308">3785</cx:pt>
          <cx:pt idx="309">7340</cx:pt>
          <cx:pt idx="310">6492</cx:pt>
          <cx:pt idx="311">5518</cx:pt>
          <cx:pt idx="312">7239</cx:pt>
          <cx:pt idx="313">2617</cx:pt>
          <cx:pt idx="314">6456</cx:pt>
          <cx:pt idx="315">3859</cx:pt>
          <cx:pt idx="316">4957</cx:pt>
          <cx:pt idx="317">5944</cx:pt>
          <cx:pt idx="318">3478</cx:pt>
          <cx:pt idx="319">3417</cx:pt>
          <cx:pt idx="320">6173</cx:pt>
          <cx:pt idx="321">641</cx:pt>
          <cx:pt idx="322">4144</cx:pt>
          <cx:pt idx="323">1799</cx:pt>
          <cx:pt idx="324">5542</cx:pt>
          <cx:pt idx="325">7154</cx:pt>
          <cx:pt idx="326">2105</cx:pt>
          <cx:pt idx="327">704</cx:pt>
          <cx:pt idx="328">4127</cx:pt>
          <cx:pt idx="329">6754</cx:pt>
          <cx:pt idx="330">1575</cx:pt>
          <cx:pt idx="331">4157</cx:pt>
          <cx:pt idx="332">4010</cx:pt>
          <cx:pt idx="333">7275</cx:pt>
          <cx:pt idx="334">7027</cx:pt>
          <cx:pt idx="335">6703</cx:pt>
          <cx:pt idx="336">2605</cx:pt>
          <cx:pt idx="337">634</cx:pt>
          <cx:pt idx="338">3308</cx:pt>
          <cx:pt idx="339">476</cx:pt>
          <cx:pt idx="340">3013</cx:pt>
          <cx:pt idx="341">749</cx:pt>
          <cx:pt idx="342">3492</cx:pt>
          <cx:pt idx="343">1552</cx:pt>
          <cx:pt idx="344">1799</cx:pt>
          <cx:pt idx="345">1063</cx:pt>
          <cx:pt idx="346">403</cx:pt>
          <cx:pt idx="347">2927</cx:pt>
          <cx:pt idx="348">4870</cx:pt>
          <cx:pt idx="349">4333</cx:pt>
          <cx:pt idx="350">2250</cx:pt>
          <cx:pt idx="351">4306</cx:pt>
          <cx:pt idx="352">1559</cx:pt>
          <cx:pt idx="353">4628</cx:pt>
          <cx:pt idx="354">251</cx:pt>
          <cx:pt idx="355">7063</cx:pt>
          <cx:pt idx="356">1146</cx:pt>
          <cx:pt idx="357">6386</cx:pt>
          <cx:pt idx="358">5115</cx:pt>
          <cx:pt idx="359">2391</cx:pt>
          <cx:pt idx="360">6406</cx:pt>
          <cx:pt idx="361">2293</cx:pt>
          <cx:pt idx="362">3974</cx:pt>
          <cx:pt idx="363">582</cx:pt>
          <cx:pt idx="364">2489</cx:pt>
          <cx:pt idx="365">5530</cx:pt>
          <cx:pt idx="366">3719</cx:pt>
          <cx:pt idx="367">6702</cx:pt>
          <cx:pt idx="368">1780</cx:pt>
          <cx:pt idx="369">2380</cx:pt>
          <cx:pt idx="370">4493</cx:pt>
          <cx:pt idx="371">6208</cx:pt>
          <cx:pt idx="372">902</cx:pt>
          <cx:pt idx="373">1575</cx:pt>
          <cx:pt idx="374">1424</cx:pt>
          <cx:pt idx="375">5386</cx:pt>
          <cx:pt idx="376">3398</cx:pt>
          <cx:pt idx="377">5083</cx:pt>
          <cx:pt idx="378">4416</cx:pt>
          <cx:pt idx="379">3465</cx:pt>
          <cx:pt idx="380">1489</cx:pt>
          <cx:pt idx="381">1965</cx:pt>
          <cx:pt idx="382">141</cx:pt>
          <cx:pt idx="383">7202</cx:pt>
          <cx:pt idx="384">110</cx:pt>
          <cx:pt idx="385">914</cx:pt>
          <cx:pt idx="386">5255</cx:pt>
          <cx:pt idx="387">567</cx:pt>
          <cx:pt idx="388">3795</cx:pt>
          <cx:pt idx="389">3649</cx:pt>
          <cx:pt idx="390">4151</cx:pt>
          <cx:pt idx="391">4851</cx:pt>
          <cx:pt idx="392">1866</cx:pt>
          <cx:pt idx="393">5050</cx:pt>
          <cx:pt idx="394">2026</cx:pt>
          <cx:pt idx="395">517</cx:pt>
          <cx:pt idx="396">5142</cx:pt>
          <cx:pt idx="397">3956</cx:pt>
          <cx:pt idx="398">6050</cx:pt>
          <cx:pt idx="399">4356</cx:pt>
          <cx:pt idx="400">3174</cx:pt>
          <cx:pt idx="401">3713</cx:pt>
          <cx:pt idx="402">2545</cx:pt>
          <cx:pt idx="403">2070</cx:pt>
          <cx:pt idx="404">5794</cx:pt>
          <cx:pt idx="405">4605</cx:pt>
          <cx:pt idx="406">4366</cx:pt>
          <cx:pt idx="407">6512</cx:pt>
          <cx:pt idx="408">3440</cx:pt>
          <cx:pt idx="409">4586</cx:pt>
          <cx:pt idx="410">4631</cx:pt>
          <cx:pt idx="411">6271</cx:pt>
          <cx:pt idx="412">416</cx:pt>
          <cx:pt idx="413">5661</cx:pt>
          <cx:pt idx="414">3761</cx:pt>
          <cx:pt idx="415">134</cx:pt>
          <cx:pt idx="416">77</cx:pt>
          <cx:pt idx="417">1386</cx:pt>
          <cx:pt idx="418">6224</cx:pt>
          <cx:pt idx="419">6455</cx:pt>
          <cx:pt idx="420">1430</cx:pt>
          <cx:pt idx="421">978</cx:pt>
          <cx:pt idx="422">7095</cx:pt>
          <cx:pt idx="423">4716</cx:pt>
          <cx:pt idx="424">4956</cx:pt>
          <cx:pt idx="425">5751</cx:pt>
          <cx:pt idx="426">6036</cx:pt>
          <cx:pt idx="427">3538</cx:pt>
          <cx:pt idx="428">533</cx:pt>
          <cx:pt idx="429">2220</cx:pt>
          <cx:pt idx="430">3001</cx:pt>
          <cx:pt idx="431">3739</cx:pt>
          <cx:pt idx="432">6802</cx:pt>
          <cx:pt idx="433">932</cx:pt>
          <cx:pt idx="434">5766</cx:pt>
          <cx:pt idx="435">841</cx:pt>
          <cx:pt idx="436">4849</cx:pt>
          <cx:pt idx="437">1349</cx:pt>
          <cx:pt idx="438">3514</cx:pt>
          <cx:pt idx="439">5036</cx:pt>
          <cx:pt idx="440">5151</cx:pt>
          <cx:pt idx="441">367</cx:pt>
          <cx:pt idx="442">5658</cx:pt>
          <cx:pt idx="443">1527</cx:pt>
          <cx:pt idx="444">6114</cx:pt>
          <cx:pt idx="445">7450</cx:pt>
          <cx:pt idx="446">3905</cx:pt>
          <cx:pt idx="447">1435</cx:pt>
          <cx:pt idx="448">2589</cx:pt>
          <cx:pt idx="449">6384</cx:pt>
          <cx:pt idx="450">2665</cx:pt>
          <cx:pt idx="451">3620</cx:pt>
          <cx:pt idx="452">3373</cx:pt>
          <cx:pt idx="453">3479</cx:pt>
          <cx:pt idx="454">3541</cx:pt>
          <cx:pt idx="455">6563</cx:pt>
          <cx:pt idx="456">4012</cx:pt>
          <cx:pt idx="457">2107</cx:pt>
          <cx:pt idx="458">7491</cx:pt>
          <cx:pt idx="459">1533</cx:pt>
          <cx:pt idx="460">5165</cx:pt>
          <cx:pt idx="461">4491</cx:pt>
          <cx:pt idx="462">5140</cx:pt>
          <cx:pt idx="463">425</cx:pt>
          <cx:pt idx="464">2643</cx:pt>
          <cx:pt idx="465">421</cx:pt>
          <cx:pt idx="466">468</cx:pt>
          <cx:pt idx="467">7019</cx:pt>
          <cx:pt idx="468">2441</cx:pt>
          <cx:pt idx="469">5272</cx:pt>
          <cx:pt idx="470">3405</cx:pt>
          <cx:pt idx="471">3298</cx:pt>
          <cx:pt idx="472">3354</cx:pt>
          <cx:pt idx="473">3685</cx:pt>
          <cx:pt idx="474">5552</cx:pt>
          <cx:pt idx="475">2474</cx:pt>
          <cx:pt idx="476">917</cx:pt>
          <cx:pt idx="477">914</cx:pt>
          <cx:pt idx="478">5805</cx:pt>
          <cx:pt idx="479">6860</cx:pt>
          <cx:pt idx="480">1368</cx:pt>
          <cx:pt idx="481">4688</cx:pt>
          <cx:pt idx="482">6336</cx:pt>
          <cx:pt idx="483">112</cx:pt>
          <cx:pt idx="484">5783</cx:pt>
          <cx:pt idx="485">3627</cx:pt>
          <cx:pt idx="486">6276</cx:pt>
          <cx:pt idx="487">105</cx:pt>
          <cx:pt idx="488">887</cx:pt>
          <cx:pt idx="489">3652</cx:pt>
          <cx:pt idx="490">94</cx:pt>
          <cx:pt idx="491">2418</cx:pt>
          <cx:pt idx="492">6767</cx:pt>
          <cx:pt idx="493">1039</cx:pt>
          <cx:pt idx="494">4786</cx:pt>
          <cx:pt idx="495">4077</cx:pt>
          <cx:pt idx="496">46</cx:pt>
          <cx:pt idx="497">798</cx:pt>
          <cx:pt idx="498">7059</cx:pt>
          <cx:pt idx="499">728</cx:pt>
          <cx:pt idx="500">7041</cx:pt>
          <cx:pt idx="501">7285</cx:pt>
          <cx:pt idx="502">2751</cx:pt>
          <cx:pt idx="503">4947</cx:pt>
          <cx:pt idx="504">4793</cx:pt>
          <cx:pt idx="505">5029</cx:pt>
          <cx:pt idx="506">1917</cx:pt>
          <cx:pt idx="507">5413</cx:pt>
          <cx:pt idx="508">231</cx:pt>
          <cx:pt idx="509">3745</cx:pt>
          <cx:pt idx="510">4220</cx:pt>
          <cx:pt idx="511">6495</cx:pt>
          <cx:pt idx="512">6072</cx:pt>
          <cx:pt idx="513">4725</cx:pt>
          <cx:pt idx="514">1309</cx:pt>
          <cx:pt idx="515">2592</cx:pt>
          <cx:pt idx="516">1389</cx:pt>
          <cx:pt idx="517">4451</cx:pt>
          <cx:pt idx="518">7491</cx:pt>
          <cx:pt idx="519">5394</cx:pt>
          <cx:pt idx="520">4429</cx:pt>
          <cx:pt idx="521">4745</cx:pt>
          <cx:pt idx="522">5592</cx:pt>
          <cx:pt idx="523">6982</cx:pt>
          <cx:pt idx="524">1221</cx:pt>
          <cx:pt idx="525">369</cx:pt>
          <cx:pt idx="526">7493</cx:pt>
          <cx:pt idx="527">3526</cx:pt>
          <cx:pt idx="528">1151</cx:pt>
          <cx:pt idx="529">3999</cx:pt>
          <cx:pt idx="530">6888</cx:pt>
          <cx:pt idx="531">3423</cx:pt>
          <cx:pt idx="532">2459</cx:pt>
          <cx:pt idx="533">4359</cx:pt>
          <cx:pt idx="534">5985</cx:pt>
          <cx:pt idx="535">4539</cx:pt>
          <cx:pt idx="536">5145</cx:pt>
          <cx:pt idx="537">339</cx:pt>
          <cx:pt idx="538">4628</cx:pt>
          <cx:pt idx="539">6310</cx:pt>
          <cx:pt idx="540">4783</cx:pt>
          <cx:pt idx="541">5520</cx:pt>
          <cx:pt idx="542">7370</cx:pt>
          <cx:pt idx="543">3378</cx:pt>
          <cx:pt idx="544">661</cx:pt>
          <cx:pt idx="545">7442</cx:pt>
          <cx:pt idx="546">2083</cx:pt>
          <cx:pt idx="547">1304</cx:pt>
          <cx:pt idx="548">2471</cx:pt>
          <cx:pt idx="549">4794</cx:pt>
          <cx:pt idx="550">1745</cx:pt>
          <cx:pt idx="551">488</cx:pt>
          <cx:pt idx="552">3245</cx:pt>
          <cx:pt idx="553">6392</cx:pt>
          <cx:pt idx="554">1827</cx:pt>
          <cx:pt idx="555">3161</cx:pt>
          <cx:pt idx="556">3297</cx:pt>
          <cx:pt idx="557">6053</cx:pt>
          <cx:pt idx="558">1359</cx:pt>
          <cx:pt idx="559">3644</cx:pt>
          <cx:pt idx="560">1140</cx:pt>
          <cx:pt idx="561">1113</cx:pt>
          <cx:pt idx="562">18</cx:pt>
          <cx:pt idx="563">4653</cx:pt>
          <cx:pt idx="564">1725</cx:pt>
          <cx:pt idx="565">3299</cx:pt>
          <cx:pt idx="566">4699</cx:pt>
          <cx:pt idx="567">694</cx:pt>
          <cx:pt idx="568">1646</cx:pt>
          <cx:pt idx="569">1390</cx:pt>
          <cx:pt idx="570">4648</cx:pt>
          <cx:pt idx="571">862</cx:pt>
          <cx:pt idx="572">364</cx:pt>
          <cx:pt idx="573">3303</cx:pt>
          <cx:pt idx="574">2940</cx:pt>
          <cx:pt idx="575">3138</cx:pt>
          <cx:pt idx="576">4212</cx:pt>
          <cx:pt idx="577">2585</cx:pt>
          <cx:pt idx="578">2306</cx:pt>
          <cx:pt idx="579">5473</cx:pt>
          <cx:pt idx="580">2394</cx:pt>
          <cx:pt idx="581">888</cx:pt>
          <cx:pt idx="582">64</cx:pt>
          <cx:pt idx="583">4890</cx:pt>
          <cx:pt idx="584">637</cx:pt>
          <cx:pt idx="585">3123</cx:pt>
          <cx:pt idx="586">3488</cx:pt>
          <cx:pt idx="587">4733</cx:pt>
          <cx:pt idx="588">883</cx:pt>
          <cx:pt idx="589">6200</cx:pt>
          <cx:pt idx="590">423</cx:pt>
          <cx:pt idx="591">1213</cx:pt>
          <cx:pt idx="592">4849</cx:pt>
          <cx:pt idx="593">7290</cx:pt>
          <cx:pt idx="594">5982</cx:pt>
          <cx:pt idx="595">3814</cx:pt>
          <cx:pt idx="596">7421</cx:pt>
          <cx:pt idx="597">3733</cx:pt>
          <cx:pt idx="598">2484</cx:pt>
          <cx:pt idx="599">357</cx:pt>
          <cx:pt idx="600">6788</cx:pt>
          <cx:pt idx="601">4522</cx:pt>
          <cx:pt idx="602">7306</cx:pt>
          <cx:pt idx="603">3623</cx:pt>
          <cx:pt idx="604">5604</cx:pt>
          <cx:pt idx="605">6118</cx:pt>
          <cx:pt idx="606">2857</cx:pt>
          <cx:pt idx="607">2160</cx:pt>
          <cx:pt idx="608">918</cx:pt>
          <cx:pt idx="609">3944</cx:pt>
          <cx:pt idx="610">3154</cx:pt>
          <cx:pt idx="611">1484</cx:pt>
          <cx:pt idx="612">4219</cx:pt>
          <cx:pt idx="613">271</cx:pt>
          <cx:pt idx="614">7264</cx:pt>
          <cx:pt idx="615">398</cx:pt>
          <cx:pt idx="616">6009</cx:pt>
          <cx:pt idx="617">3491</cx:pt>
          <cx:pt idx="618">4149</cx:pt>
          <cx:pt idx="619">3961</cx:pt>
          <cx:pt idx="620">3702</cx:pt>
          <cx:pt idx="621">6985</cx:pt>
          <cx:pt idx="622">2495</cx:pt>
          <cx:pt idx="623">5406</cx:pt>
          <cx:pt idx="624">3465</cx:pt>
          <cx:pt idx="625">7236</cx:pt>
          <cx:pt idx="626">7441</cx:pt>
          <cx:pt idx="627">2885</cx:pt>
          <cx:pt idx="628">2517</cx:pt>
          <cx:pt idx="629">3599</cx:pt>
          <cx:pt idx="630">3209</cx:pt>
          <cx:pt idx="631">1290</cx:pt>
          <cx:pt idx="632">5859</cx:pt>
          <cx:pt idx="633">1965</cx:pt>
          <cx:pt idx="634">4172</cx:pt>
          <cx:pt idx="635">7358</cx:pt>
          <cx:pt idx="636">4921</cx:pt>
          <cx:pt idx="637">2822</cx:pt>
          <cx:pt idx="638">3529</cx:pt>
          <cx:pt idx="639">2596</cx:pt>
          <cx:pt idx="640">1567</cx:pt>
          <cx:pt idx="641">4570</cx:pt>
          <cx:pt idx="642">231</cx:pt>
          <cx:pt idx="643">4883</cx:pt>
          <cx:pt idx="644">7479</cx:pt>
          <cx:pt idx="645">3381</cx:pt>
          <cx:pt idx="646">1039</cx:pt>
          <cx:pt idx="647">1813</cx:pt>
          <cx:pt idx="648">3604</cx:pt>
          <cx:pt idx="649">232</cx:pt>
          <cx:pt idx="650">3004</cx:pt>
          <cx:pt idx="651">6813</cx:pt>
          <cx:pt idx="652">5184</cx:pt>
          <cx:pt idx="653">376</cx:pt>
          <cx:pt idx="654">4966</cx:pt>
          <cx:pt idx="655">4981</cx:pt>
          <cx:pt idx="656">3146</cx:pt>
          <cx:pt idx="657">5098</cx:pt>
          <cx:pt idx="658">1950</cx:pt>
          <cx:pt idx="659">6768</cx:pt>
          <cx:pt idx="660">2277</cx:pt>
          <cx:pt idx="661">1267</cx:pt>
          <cx:pt idx="662">3089</cx:pt>
          <cx:pt idx="663">1710</cx:pt>
          <cx:pt idx="664">5790</cx:pt>
          <cx:pt idx="665">3180</cx:pt>
          <cx:pt idx="666">656</cx:pt>
          <cx:pt idx="667">4666</cx:pt>
          <cx:pt idx="668">6267</cx:pt>
          <cx:pt idx="669">4941</cx:pt>
          <cx:pt idx="670">4932</cx:pt>
          <cx:pt idx="671">4115</cx:pt>
          <cx:pt idx="672">4575</cx:pt>
          <cx:pt idx="673">3440</cx:pt>
          <cx:pt idx="674">116</cx:pt>
          <cx:pt idx="675">6991</cx:pt>
          <cx:pt idx="676">363</cx:pt>
          <cx:pt idx="677">1678</cx:pt>
          <cx:pt idx="678">1929</cx:pt>
          <cx:pt idx="679">5014</cx:pt>
          <cx:pt idx="680">3714</cx:pt>
          <cx:pt idx="681">2801</cx:pt>
          <cx:pt idx="682">165</cx:pt>
          <cx:pt idx="683">959</cx:pt>
          <cx:pt idx="684">7089</cx:pt>
          <cx:pt idx="685">2174</cx:pt>
          <cx:pt idx="686">4788</cx:pt>
          <cx:pt idx="687">2797</cx:pt>
          <cx:pt idx="688">5241</cx:pt>
          <cx:pt idx="689">194</cx:pt>
          <cx:pt idx="690">26</cx:pt>
          <cx:pt idx="691">4343</cx:pt>
          <cx:pt idx="692">5329</cx:pt>
          <cx:pt idx="693">5393</cx:pt>
          <cx:pt idx="694">5653</cx:pt>
          <cx:pt idx="695">4838</cx:pt>
          <cx:pt idx="696">5561</cx:pt>
          <cx:pt idx="697">2692</cx:pt>
          <cx:pt idx="698">5636</cx:pt>
          <cx:pt idx="699">6072</cx:pt>
          <cx:pt idx="700">2842</cx:pt>
          <cx:pt idx="701">7021</cx:pt>
          <cx:pt idx="702">4517</cx:pt>
          <cx:pt idx="703">7044</cx:pt>
          <cx:pt idx="704">1056</cx:pt>
          <cx:pt idx="705">5909</cx:pt>
          <cx:pt idx="706">3752</cx:pt>
          <cx:pt idx="707">4600</cx:pt>
          <cx:pt idx="708">5941</cx:pt>
          <cx:pt idx="709">3895</cx:pt>
          <cx:pt idx="710">2866</cx:pt>
          <cx:pt idx="711">4611</cx:pt>
          <cx:pt idx="712">447</cx:pt>
          <cx:pt idx="713">1248</cx:pt>
          <cx:pt idx="714">6011</cx:pt>
          <cx:pt idx="715">2368</cx:pt>
          <cx:pt idx="716">4174</cx:pt>
          <cx:pt idx="717">3507</cx:pt>
          <cx:pt idx="718">6965</cx:pt>
          <cx:pt idx="719">6174</cx:pt>
          <cx:pt idx="720">1201</cx:pt>
          <cx:pt idx="721">5663</cx:pt>
          <cx:pt idx="722">6626</cx:pt>
          <cx:pt idx="723">6808</cx:pt>
          <cx:pt idx="724">141</cx:pt>
          <cx:pt idx="725">2949</cx:pt>
          <cx:pt idx="726">4321</cx:pt>
          <cx:pt idx="727">1066</cx:pt>
          <cx:pt idx="728">2519</cx:pt>
          <cx:pt idx="729">3112</cx:pt>
          <cx:pt idx="730">3418</cx:pt>
          <cx:pt idx="731">2232</cx:pt>
          <cx:pt idx="732">1917</cx:pt>
          <cx:pt idx="733">4492</cx:pt>
          <cx:pt idx="734">4543</cx:pt>
          <cx:pt idx="735">1908</cx:pt>
          <cx:pt idx="736">2740</cx:pt>
          <cx:pt idx="737">7048</cx:pt>
          <cx:pt idx="738">2632</cx:pt>
          <cx:pt idx="739">3894</cx:pt>
          <cx:pt idx="740">897</cx:pt>
          <cx:pt idx="741">4098</cx:pt>
          <cx:pt idx="742">6511</cx:pt>
          <cx:pt idx="743">2076</cx:pt>
          <cx:pt idx="744">4342</cx:pt>
          <cx:pt idx="745">3674</cx:pt>
          <cx:pt idx="746">3034</cx:pt>
          <cx:pt idx="747">3081</cx:pt>
          <cx:pt idx="748">4517</cx:pt>
          <cx:pt idx="749">3482</cx:pt>
          <cx:pt idx="750">1889</cx:pt>
          <cx:pt idx="751">1268</cx:pt>
          <cx:pt idx="752">5269</cx:pt>
          <cx:pt idx="753">6771</cx:pt>
          <cx:pt idx="754">1441</cx:pt>
          <cx:pt idx="755">6328</cx:pt>
          <cx:pt idx="756">4964</cx:pt>
          <cx:pt idx="757">643</cx:pt>
          <cx:pt idx="758">6651</cx:pt>
          <cx:pt idx="759">4110</cx:pt>
          <cx:pt idx="760">4059</cx:pt>
          <cx:pt idx="761">7143</cx:pt>
          <cx:pt idx="762">3417</cx:pt>
          <cx:pt idx="763">7448</cx:pt>
          <cx:pt idx="764">2922</cx:pt>
          <cx:pt idx="765">3860</cx:pt>
          <cx:pt idx="766">5756</cx:pt>
          <cx:pt idx="767">7334</cx:pt>
          <cx:pt idx="768">7075</cx:pt>
          <cx:pt idx="769">5518</cx:pt>
          <cx:pt idx="770">5318</cx:pt>
          <cx:pt idx="771">6477</cx:pt>
          <cx:pt idx="772">5114</cx:pt>
          <cx:pt idx="773">1232</cx:pt>
          <cx:pt idx="774">1836</cx:pt>
          <cx:pt idx="775">75</cx:pt>
          <cx:pt idx="776">6642</cx:pt>
          <cx:pt idx="777">1814</cx:pt>
          <cx:pt idx="778">6080</cx:pt>
          <cx:pt idx="779">227</cx:pt>
          <cx:pt idx="780">6105</cx:pt>
          <cx:pt idx="781">2784</cx:pt>
          <cx:pt idx="782">980</cx:pt>
          <cx:pt idx="783">727</cx:pt>
          <cx:pt idx="784">1141</cx:pt>
          <cx:pt idx="785">6115</cx:pt>
          <cx:pt idx="786">3140</cx:pt>
          <cx:pt idx="787">2180</cx:pt>
          <cx:pt idx="788">2875</cx:pt>
          <cx:pt idx="789">6613</cx:pt>
          <cx:pt idx="790">6287</cx:pt>
          <cx:pt idx="791">5106</cx:pt>
          <cx:pt idx="792">2234</cx:pt>
          <cx:pt idx="793">6739</cx:pt>
          <cx:pt idx="794">3201</cx:pt>
          <cx:pt idx="795">5361</cx:pt>
          <cx:pt idx="796">2689</cx:pt>
          <cx:pt idx="797">5252</cx:pt>
          <cx:pt idx="798">6432</cx:pt>
          <cx:pt idx="799">2491</cx:pt>
          <cx:pt idx="800">7163</cx:pt>
          <cx:pt idx="801">6238</cx:pt>
          <cx:pt idx="802">3482</cx:pt>
          <cx:pt idx="803">3408</cx:pt>
          <cx:pt idx="804">6660</cx:pt>
          <cx:pt idx="805">1049</cx:pt>
          <cx:pt idx="806">1766</cx:pt>
          <cx:pt idx="807">6795</cx:pt>
          <cx:pt idx="808">979</cx:pt>
          <cx:pt idx="809">349</cx:pt>
          <cx:pt idx="810">4232</cx:pt>
          <cx:pt idx="811">1687</cx:pt>
          <cx:pt idx="812">239</cx:pt>
          <cx:pt idx="813">3805</cx:pt>
          <cx:pt idx="814">3694</cx:pt>
          <cx:pt idx="815">1658</cx:pt>
          <cx:pt idx="816">6414</cx:pt>
          <cx:pt idx="817">2711</cx:pt>
          <cx:pt idx="818">6149</cx:pt>
          <cx:pt idx="819">2822</cx:pt>
          <cx:pt idx="820">5914</cx:pt>
          <cx:pt idx="821">1352</cx:pt>
          <cx:pt idx="822">2127</cx:pt>
          <cx:pt idx="823">491</cx:pt>
          <cx:pt idx="824">73</cx:pt>
          <cx:pt idx="825">5219</cx:pt>
          <cx:pt idx="826">2456</cx:pt>
          <cx:pt idx="827">3766</cx:pt>
          <cx:pt idx="828">4588</cx:pt>
          <cx:pt idx="829">4908</cx:pt>
          <cx:pt idx="830">5887</cx:pt>
          <cx:pt idx="831">2224</cx:pt>
          <cx:pt idx="832">2253</cx:pt>
          <cx:pt idx="833">3083</cx:pt>
          <cx:pt idx="834">4054</cx:pt>
          <cx:pt idx="835">275</cx:pt>
          <cx:pt idx="836">2431</cx:pt>
          <cx:pt idx="837">2165</cx:pt>
          <cx:pt idx="838">3260</cx:pt>
          <cx:pt idx="839">877</cx:pt>
          <cx:pt idx="840">2321</cx:pt>
          <cx:pt idx="841">3710</cx:pt>
          <cx:pt idx="842">4347</cx:pt>
          <cx:pt idx="843">2346</cx:pt>
          <cx:pt idx="844">4858</cx:pt>
          <cx:pt idx="845">3414</cx:pt>
          <cx:pt idx="846">5125</cx:pt>
          <cx:pt idx="847">4310</cx:pt>
          <cx:pt idx="848">7447</cx:pt>
          <cx:pt idx="849">2439</cx:pt>
          <cx:pt idx="850">3665</cx:pt>
          <cx:pt idx="851">5325</cx:pt>
          <cx:pt idx="852">15</cx:pt>
          <cx:pt idx="853">969</cx:pt>
          <cx:pt idx="854">7310</cx:pt>
          <cx:pt idx="855">1548</cx:pt>
          <cx:pt idx="856">6451</cx:pt>
          <cx:pt idx="857">3831</cx:pt>
          <cx:pt idx="858">3151</cx:pt>
          <cx:pt idx="859">581</cx:pt>
          <cx:pt idx="860">1762</cx:pt>
          <cx:pt idx="861">1152</cx:pt>
          <cx:pt idx="862">3801</cx:pt>
          <cx:pt idx="863">4489</cx:pt>
          <cx:pt idx="864">6295</cx:pt>
          <cx:pt idx="865">1499</cx:pt>
          <cx:pt idx="866">2711</cx:pt>
          <cx:pt idx="867">872</cx:pt>
          <cx:pt idx="868">6279</cx:pt>
          <cx:pt idx="869">4692</cx:pt>
          <cx:pt idx="870">6309</cx:pt>
          <cx:pt idx="871">2454</cx:pt>
          <cx:pt idx="872">1195</cx:pt>
          <cx:pt idx="873">6112</cx:pt>
          <cx:pt idx="874">6725</cx:pt>
          <cx:pt idx="875">5030</cx:pt>
          <cx:pt idx="876">4075</cx:pt>
          <cx:pt idx="877">2953</cx:pt>
          <cx:pt idx="878">4277</cx:pt>
          <cx:pt idx="879">1297</cx:pt>
          <cx:pt idx="880">1822</cx:pt>
          <cx:pt idx="881">4327</cx:pt>
          <cx:pt idx="882">6975</cx:pt>
          <cx:pt idx="883">5068</cx:pt>
          <cx:pt idx="884">2663</cx:pt>
          <cx:pt idx="885">7011</cx:pt>
          <cx:pt idx="886">5702</cx:pt>
          <cx:pt idx="887">1171</cx:pt>
          <cx:pt idx="888">6492</cx:pt>
          <cx:pt idx="889">4445</cx:pt>
          <cx:pt idx="890">2225</cx:pt>
          <cx:pt idx="891">391</cx:pt>
          <cx:pt idx="892">6309</cx:pt>
          <cx:pt idx="893">5822</cx:pt>
          <cx:pt idx="894">6132</cx:pt>
          <cx:pt idx="895">6709</cx:pt>
          <cx:pt idx="896">5085</cx:pt>
          <cx:pt idx="897">1310</cx:pt>
          <cx:pt idx="898">4829</cx:pt>
          <cx:pt idx="899">107</cx:pt>
          <cx:pt idx="900">2912</cx:pt>
          <cx:pt idx="901">355</cx:pt>
          <cx:pt idx="902">5550</cx:pt>
          <cx:pt idx="903">2751</cx:pt>
          <cx:pt idx="904">6996</cx:pt>
          <cx:pt idx="905">6818</cx:pt>
          <cx:pt idx="906">4357</cx:pt>
          <cx:pt idx="907">2236</cx:pt>
          <cx:pt idx="908">7355</cx:pt>
          <cx:pt idx="909">6131</cx:pt>
          <cx:pt idx="910">312</cx:pt>
          <cx:pt idx="911">5458</cx:pt>
          <cx:pt idx="912">5623</cx:pt>
          <cx:pt idx="913">737</cx:pt>
          <cx:pt idx="914">7420</cx:pt>
          <cx:pt idx="915">5394</cx:pt>
          <cx:pt idx="916">1675</cx:pt>
          <cx:pt idx="917">2512</cx:pt>
          <cx:pt idx="918">4617</cx:pt>
          <cx:pt idx="919">6861</cx:pt>
          <cx:pt idx="920">6289</cx:pt>
          <cx:pt idx="921">1129</cx:pt>
          <cx:pt idx="922">6176</cx:pt>
          <cx:pt idx="923">4069</cx:pt>
          <cx:pt idx="924">5697</cx:pt>
          <cx:pt idx="925">2621</cx:pt>
          <cx:pt idx="926">107</cx:pt>
          <cx:pt idx="927">1184</cx:pt>
          <cx:pt idx="928">1364</cx:pt>
          <cx:pt idx="929">6747</cx:pt>
          <cx:pt idx="930">4939</cx:pt>
          <cx:pt idx="931">3858</cx:pt>
          <cx:pt idx="932">115</cx:pt>
          <cx:pt idx="933">1683</cx:pt>
          <cx:pt idx="934">5251</cx:pt>
          <cx:pt idx="935">5039</cx:pt>
          <cx:pt idx="936">3045</cx:pt>
          <cx:pt idx="937">5995</cx:pt>
          <cx:pt idx="938">3063</cx:pt>
          <cx:pt idx="939">2874</cx:pt>
          <cx:pt idx="940">3765</cx:pt>
          <cx:pt idx="941">3714</cx:pt>
          <cx:pt idx="942">5577</cx:pt>
          <cx:pt idx="943">3023</cx:pt>
          <cx:pt idx="944">5812</cx:pt>
          <cx:pt idx="945">283</cx:pt>
          <cx:pt idx="946">2103</cx:pt>
          <cx:pt idx="947">3064</cx:pt>
          <cx:pt idx="948">1016</cx:pt>
          <cx:pt idx="949">4239</cx:pt>
          <cx:pt idx="950">557</cx:pt>
          <cx:pt idx="951">1950</cx:pt>
          <cx:pt idx="952">5315</cx:pt>
          <cx:pt idx="953">4635</cx:pt>
          <cx:pt idx="954">4824</cx:pt>
          <cx:pt idx="955">1441</cx:pt>
          <cx:pt idx="956">5445</cx:pt>
          <cx:pt idx="957">634</cx:pt>
          <cx:pt idx="958">4945</cx:pt>
          <cx:pt idx="959">5209</cx:pt>
          <cx:pt idx="960">6317</cx:pt>
          <cx:pt idx="961">7098</cx:pt>
          <cx:pt idx="962">3268</cx:pt>
          <cx:pt idx="963">5279</cx:pt>
          <cx:pt idx="964">1227</cx:pt>
          <cx:pt idx="965">3726</cx:pt>
          <cx:pt idx="966">7352</cx:pt>
          <cx:pt idx="967">3005</cx:pt>
          <cx:pt idx="968">368</cx:pt>
          <cx:pt idx="969">1765</cx:pt>
          <cx:pt idx="970">4834</cx:pt>
          <cx:pt idx="971">6879</cx:pt>
          <cx:pt idx="972">7211</cx:pt>
          <cx:pt idx="973">3957</cx:pt>
          <cx:pt idx="974">966</cx:pt>
          <cx:pt idx="975">3881</cx:pt>
          <cx:pt idx="976">1880</cx:pt>
          <cx:pt idx="977">2629</cx:pt>
          <cx:pt idx="978">6294</cx:pt>
          <cx:pt idx="979">6222</cx:pt>
          <cx:pt idx="980">7083</cx:pt>
          <cx:pt idx="981">2792</cx:pt>
          <cx:pt idx="982">3614</cx:pt>
          <cx:pt idx="983">4432</cx:pt>
          <cx:pt idx="984">4251</cx:pt>
          <cx:pt idx="985">2403</cx:pt>
          <cx:pt idx="986">6447</cx:pt>
          <cx:pt idx="987">1856</cx:pt>
          <cx:pt idx="988">1904</cx:pt>
          <cx:pt idx="989">6918</cx:pt>
          <cx:pt idx="990">5858</cx:pt>
          <cx:pt idx="991">7344</cx:pt>
          <cx:pt idx="992">7028</cx:pt>
          <cx:pt idx="993">1707</cx:pt>
          <cx:pt idx="994">5094</cx:pt>
          <cx:pt idx="995">5336</cx:pt>
          <cx:pt idx="996">3824</cx:pt>
          <cx:pt idx="997">3698</cx:pt>
          <cx:pt idx="998">1964</cx:pt>
          <cx:pt idx="999">1267</cx:pt>
          <cx:pt idx="1000">7148</cx:pt>
          <cx:pt idx="1001">3719</cx:pt>
          <cx:pt idx="1002">6368</cx:pt>
          <cx:pt idx="1003">933</cx:pt>
          <cx:pt idx="1004">4307</cx:pt>
          <cx:pt idx="1005">6746</cx:pt>
          <cx:pt idx="1006">4996</cx:pt>
          <cx:pt idx="1007">2206</cx:pt>
          <cx:pt idx="1008">579</cx:pt>
          <cx:pt idx="1009">6063</cx:pt>
          <cx:pt idx="1010">6786</cx:pt>
          <cx:pt idx="1011">208</cx:pt>
          <cx:pt idx="1012">4222</cx:pt>
          <cx:pt idx="1013">1720</cx:pt>
          <cx:pt idx="1014">2415</cx:pt>
          <cx:pt idx="1015">4184</cx:pt>
          <cx:pt idx="1016">577</cx:pt>
          <cx:pt idx="1017">3354</cx:pt>
          <cx:pt idx="1018">4202</cx:pt>
          <cx:pt idx="1019">6781</cx:pt>
          <cx:pt idx="1020">7135</cx:pt>
          <cx:pt idx="1021">6543</cx:pt>
          <cx:pt idx="1022">7157</cx:pt>
          <cx:pt idx="1023">3744</cx:pt>
          <cx:pt idx="1024">2676</cx:pt>
          <cx:pt idx="1025">1260</cx:pt>
          <cx:pt idx="1026">4058</cx:pt>
          <cx:pt idx="1027">3140</cx:pt>
          <cx:pt idx="1028">2830</cx:pt>
          <cx:pt idx="1029">1299</cx:pt>
          <cx:pt idx="1030">3923</cx:pt>
          <cx:pt idx="1031">1307</cx:pt>
          <cx:pt idx="1032">2312</cx:pt>
          <cx:pt idx="1033">5260</cx:pt>
          <cx:pt idx="1034">3612</cx:pt>
          <cx:pt idx="1035">335</cx:pt>
          <cx:pt idx="1036">5955</cx:pt>
          <cx:pt idx="1037">4624</cx:pt>
          <cx:pt idx="1038">4402</cx:pt>
          <cx:pt idx="1039">1479</cx:pt>
          <cx:pt idx="1040">4656</cx:pt>
          <cx:pt idx="1041">1212</cx:pt>
          <cx:pt idx="1042">5259</cx:pt>
          <cx:pt idx="1043">2926</cx:pt>
          <cx:pt idx="1044">6741</cx:pt>
          <cx:pt idx="1045">4923</cx:pt>
          <cx:pt idx="1046">4181</cx:pt>
          <cx:pt idx="1047">622</cx:pt>
          <cx:pt idx="1048">3887</cx:pt>
          <cx:pt idx="1049">7221</cx:pt>
          <cx:pt idx="1050">7167</cx:pt>
          <cx:pt idx="1051">5870</cx:pt>
          <cx:pt idx="1052">5841</cx:pt>
          <cx:pt idx="1053">5554</cx:pt>
          <cx:pt idx="1054">4558</cx:pt>
          <cx:pt idx="1055">286</cx:pt>
          <cx:pt idx="1056">4940</cx:pt>
          <cx:pt idx="1057">3284</cx:pt>
          <cx:pt idx="1058">5285</cx:pt>
          <cx:pt idx="1059">781</cx:pt>
          <cx:pt idx="1060">463</cx:pt>
          <cx:pt idx="1061">527</cx:pt>
          <cx:pt idx="1062">5137</cx:pt>
          <cx:pt idx="1063">2917</cx:pt>
          <cx:pt idx="1064">6529</cx:pt>
          <cx:pt idx="1065">7199</cx:pt>
          <cx:pt idx="1066">6615</cx:pt>
          <cx:pt idx="1067">5104</cx:pt>
          <cx:pt idx="1068">24</cx:pt>
          <cx:pt idx="1069">4564</cx:pt>
          <cx:pt idx="1070">566</cx:pt>
          <cx:pt idx="1071">3497</cx:pt>
          <cx:pt idx="1072">55</cx:pt>
          <cx:pt idx="1073">3645</cx:pt>
          <cx:pt idx="1074">4309</cx:pt>
          <cx:pt idx="1075">3509</cx:pt>
          <cx:pt idx="1076">1291</cx:pt>
          <cx:pt idx="1077">5535</cx:pt>
          <cx:pt idx="1078">6846</cx:pt>
          <cx:pt idx="1079">3745</cx:pt>
          <cx:pt idx="1080">5414</cx:pt>
          <cx:pt idx="1081">5548</cx:pt>
          <cx:pt idx="1082">1487</cx:pt>
          <cx:pt idx="1083">7412</cx:pt>
          <cx:pt idx="1084">2601</cx:pt>
          <cx:pt idx="1085">3616</cx:pt>
          <cx:pt idx="1086">7065</cx:pt>
          <cx:pt idx="1087">2143</cx:pt>
          <cx:pt idx="1088">3797</cx:pt>
          <cx:pt idx="1089">1263</cx:pt>
          <cx:pt idx="1090">5475</cx:pt>
          <cx:pt idx="1091">5237</cx:pt>
          <cx:pt idx="1092">467</cx:pt>
          <cx:pt idx="1093">48</cx:pt>
          <cx:pt idx="1094">1439</cx:pt>
          <cx:pt idx="1095">5504</cx:pt>
          <cx:pt idx="1096">4380</cx:pt>
          <cx:pt idx="1097">6666</cx:pt>
          <cx:pt idx="1098">3489</cx:pt>
          <cx:pt idx="1099">7164</cx:pt>
          <cx:pt idx="1100">5066</cx:pt>
          <cx:pt idx="1101">510</cx:pt>
          <cx:pt idx="1102">4823</cx:pt>
          <cx:pt idx="1103">2883</cx:pt>
          <cx:pt idx="1104">1850</cx:pt>
          <cx:pt idx="1105">4668</cx:pt>
          <cx:pt idx="1106">3619</cx:pt>
          <cx:pt idx="1107">1963</cx:pt>
          <cx:pt idx="1108">5079</cx:pt>
          <cx:pt idx="1109">3791</cx:pt>
          <cx:pt idx="1110">7470</cx:pt>
          <cx:pt idx="1111">6463</cx:pt>
          <cx:pt idx="1112">29</cx:pt>
          <cx:pt idx="1113">4987</cx:pt>
          <cx:pt idx="1114">2718</cx:pt>
          <cx:pt idx="1115">5988</cx:pt>
          <cx:pt idx="1116">4631</cx:pt>
          <cx:pt idx="1117">1753</cx:pt>
          <cx:pt idx="1118">3436</cx:pt>
          <cx:pt idx="1119">6435</cx:pt>
          <cx:pt idx="1120">4664</cx:pt>
          <cx:pt idx="1121">5033</cx:pt>
          <cx:pt idx="1122">2358</cx:pt>
          <cx:pt idx="1123">1027</cx:pt>
          <cx:pt idx="1124">7079</cx:pt>
          <cx:pt idx="1125">2763</cx:pt>
          <cx:pt idx="1126">1934</cx:pt>
          <cx:pt idx="1127">4400</cx:pt>
          <cx:pt idx="1128">2128</cx:pt>
          <cx:pt idx="1129">4740</cx:pt>
          <cx:pt idx="1130">2608</cx:pt>
          <cx:pt idx="1131">2562</cx:pt>
          <cx:pt idx="1132">4161</cx:pt>
          <cx:pt idx="1133">1862</cx:pt>
          <cx:pt idx="1134">121</cx:pt>
          <cx:pt idx="1135">3427</cx:pt>
          <cx:pt idx="1136">1985</cx:pt>
          <cx:pt idx="1137">4869</cx:pt>
          <cx:pt idx="1138">3920</cx:pt>
          <cx:pt idx="1139">3358</cx:pt>
          <cx:pt idx="1140">3243</cx:pt>
          <cx:pt idx="1141">7187</cx:pt>
          <cx:pt idx="1142">1601</cx:pt>
          <cx:pt idx="1143">230</cx:pt>
          <cx:pt idx="1144">3416</cx:pt>
          <cx:pt idx="1145">5316</cx:pt>
          <cx:pt idx="1146">1180</cx:pt>
          <cx:pt idx="1147">5778</cx:pt>
          <cx:pt idx="1148">3454</cx:pt>
          <cx:pt idx="1149">2588</cx:pt>
          <cx:pt idx="1150">1128</cx:pt>
          <cx:pt idx="1151">2268</cx:pt>
          <cx:pt idx="1152">4437</cx:pt>
          <cx:pt idx="1153">4916</cx:pt>
          <cx:pt idx="1154">6467</cx:pt>
          <cx:pt idx="1155">1255</cx:pt>
          <cx:pt idx="1156">2964</cx:pt>
          <cx:pt idx="1157">5656</cx:pt>
          <cx:pt idx="1158">2806</cx:pt>
          <cx:pt idx="1159">4259</cx:pt>
          <cx:pt idx="1160">2021</cx:pt>
          <cx:pt idx="1161">749</cx:pt>
          <cx:pt idx="1162">1179</cx:pt>
          <cx:pt idx="1163">4748</cx:pt>
          <cx:pt idx="1164">6166</cx:pt>
          <cx:pt idx="1165">5356</cx:pt>
          <cx:pt idx="1166">5622</cx:pt>
          <cx:pt idx="1167">5318</cx:pt>
          <cx:pt idx="1168">1010</cx:pt>
          <cx:pt idx="1169">1559</cx:pt>
          <cx:pt idx="1170">140</cx:pt>
          <cx:pt idx="1171">1442</cx:pt>
          <cx:pt idx="1172">5026</cx:pt>
          <cx:pt idx="1173">5780</cx:pt>
          <cx:pt idx="1174">6027</cx:pt>
          <cx:pt idx="1175">3232</cx:pt>
          <cx:pt idx="1176">3641</cx:pt>
          <cx:pt idx="1177">1402</cx:pt>
          <cx:pt idx="1178">42</cx:pt>
          <cx:pt idx="1179">234</cx:pt>
          <cx:pt idx="1180">2257</cx:pt>
          <cx:pt idx="1181">288</cx:pt>
          <cx:pt idx="1182">6545</cx:pt>
          <cx:pt idx="1183">4183</cx:pt>
          <cx:pt idx="1184">5673</cx:pt>
          <cx:pt idx="1185">1749</cx:pt>
          <cx:pt idx="1186">5607</cx:pt>
          <cx:pt idx="1187">5529</cx:pt>
          <cx:pt idx="1188">4670</cx:pt>
          <cx:pt idx="1189">2341</cx:pt>
          <cx:pt idx="1190">3871</cx:pt>
          <cx:pt idx="1191">2700</cx:pt>
          <cx:pt idx="1192">7450</cx:pt>
          <cx:pt idx="1193">5773</cx:pt>
          <cx:pt idx="1194">1994</cx:pt>
          <cx:pt idx="1195">635</cx:pt>
          <cx:pt idx="1196">5523</cx:pt>
          <cx:pt idx="1197">3044</cx:pt>
          <cx:pt idx="1198">2817</cx:pt>
          <cx:pt idx="1199">2338</cx:pt>
          <cx:pt idx="1200">1473</cx:pt>
          <cx:pt idx="1201">1996</cx:pt>
          <cx:pt idx="1202">5644</cx:pt>
          <cx:pt idx="1203">5691</cx:pt>
          <cx:pt idx="1204">1660</cx:pt>
          <cx:pt idx="1205">6556</cx:pt>
          <cx:pt idx="1206">2452</cx:pt>
          <cx:pt idx="1207">4005</cx:pt>
          <cx:pt idx="1208">5781</cx:pt>
          <cx:pt idx="1209">3390</cx:pt>
          <cx:pt idx="1210">5598</cx:pt>
          <cx:pt idx="1211">4898</cx:pt>
          <cx:pt idx="1212">2466</cx:pt>
          <cx:pt idx="1213">7344</cx:pt>
          <cx:pt idx="1214">1053</cx:pt>
          <cx:pt idx="1215">6783</cx:pt>
          <cx:pt idx="1216">7045</cx:pt>
          <cx:pt idx="1217">4246</cx:pt>
          <cx:pt idx="1218">6247</cx:pt>
          <cx:pt idx="1219">6443</cx:pt>
          <cx:pt idx="1220">1446</cx:pt>
          <cx:pt idx="1221">1326</cx:pt>
          <cx:pt idx="1222">4172</cx:pt>
          <cx:pt idx="1223">1339</cx:pt>
          <cx:pt idx="1224">6674</cx:pt>
          <cx:pt idx="1225">7265</cx:pt>
          <cx:pt idx="1226">7106</cx:pt>
          <cx:pt idx="1227">4544</cx:pt>
          <cx:pt idx="1228">3407</cx:pt>
          <cx:pt idx="1229">137</cx:pt>
          <cx:pt idx="1230">3857</cx:pt>
          <cx:pt idx="1231">4928</cx:pt>
          <cx:pt idx="1232">2987</cx:pt>
          <cx:pt idx="1233">2578</cx:pt>
          <cx:pt idx="1234">4096</cx:pt>
          <cx:pt idx="1235">5431</cx:pt>
          <cx:pt idx="1236">7290</cx:pt>
          <cx:pt idx="1237">2048</cx:pt>
          <cx:pt idx="1238">286</cx:pt>
          <cx:pt idx="1239">413</cx:pt>
          <cx:pt idx="1240">2050</cx:pt>
          <cx:pt idx="1241">470</cx:pt>
          <cx:pt idx="1242">6095</cx:pt>
          <cx:pt idx="1243">930</cx:pt>
          <cx:pt idx="1244">6942</cx:pt>
          <cx:pt idx="1245">555</cx:pt>
          <cx:pt idx="1246">6386</cx:pt>
          <cx:pt idx="1247">862</cx:pt>
          <cx:pt idx="1248">584</cx:pt>
          <cx:pt idx="1249">7370</cx:pt>
          <cx:pt idx="1250">7176</cx:pt>
          <cx:pt idx="1251">978</cx:pt>
          <cx:pt idx="1252">7342</cx:pt>
          <cx:pt idx="1253">5835</cx:pt>
          <cx:pt idx="1254">6394</cx:pt>
          <cx:pt idx="1255">298</cx:pt>
          <cx:pt idx="1256">6392</cx:pt>
          <cx:pt idx="1257">4889</cx:pt>
          <cx:pt idx="1258">2858</cx:pt>
          <cx:pt idx="1259">7154</cx:pt>
          <cx:pt idx="1260">1946</cx:pt>
          <cx:pt idx="1261">2968</cx:pt>
          <cx:pt idx="1262">4753</cx:pt>
          <cx:pt idx="1263">2243</cx:pt>
          <cx:pt idx="1264">5699</cx:pt>
          <cx:pt idx="1265">462</cx:pt>
          <cx:pt idx="1266">1633</cx:pt>
          <cx:pt idx="1267">1260</cx:pt>
          <cx:pt idx="1268">1158</cx:pt>
          <cx:pt idx="1269">4194</cx:pt>
          <cx:pt idx="1270">7450</cx:pt>
          <cx:pt idx="1271">4944</cx:pt>
          <cx:pt idx="1272">1218</cx:pt>
          <cx:pt idx="1273">3283</cx:pt>
          <cx:pt idx="1274">4707</cx:pt>
          <cx:pt idx="1275">1987</cx:pt>
          <cx:pt idx="1276">6645</cx:pt>
          <cx:pt idx="1277">5057</cx:pt>
          <cx:pt idx="1278">6636</cx:pt>
          <cx:pt idx="1279">1499</cx:pt>
          <cx:pt idx="1280">4791</cx:pt>
          <cx:pt idx="1281">1429</cx:pt>
          <cx:pt idx="1282">5352</cx:pt>
          <cx:pt idx="1283">2710</cx:pt>
          <cx:pt idx="1284">1169</cx:pt>
          <cx:pt idx="1285">5580</cx:pt>
          <cx:pt idx="1286">5778</cx:pt>
          <cx:pt idx="1287">7061</cx:pt>
          <cx:pt idx="1288">6172</cx:pt>
          <cx:pt idx="1289">3415</cx:pt>
          <cx:pt idx="1290">2106</cx:pt>
          <cx:pt idx="1291">10</cx:pt>
          <cx:pt idx="1292">3741</cx:pt>
          <cx:pt idx="1293">3582</cx:pt>
          <cx:pt idx="1294">780</cx:pt>
          <cx:pt idx="1295">1539</cx:pt>
          <cx:pt idx="1296">1644</cx:pt>
          <cx:pt idx="1297">2250</cx:pt>
          <cx:pt idx="1298">6770</cx:pt>
          <cx:pt idx="1299">1717</cx:pt>
          <cx:pt idx="1300">3862</cx:pt>
          <cx:pt idx="1301">4045</cx:pt>
          <cx:pt idx="1302">7253</cx:pt>
          <cx:pt idx="1303">1941</cx:pt>
          <cx:pt idx="1304">3449</cx:pt>
          <cx:pt idx="1305">6107</cx:pt>
          <cx:pt idx="1306">3218</cx:pt>
          <cx:pt idx="1307">6756</cx:pt>
          <cx:pt idx="1308">2723</cx:pt>
          <cx:pt idx="1309">4859</cx:pt>
          <cx:pt idx="1310">380</cx:pt>
          <cx:pt idx="1311">4589</cx:pt>
          <cx:pt idx="1312">1733</cx:pt>
          <cx:pt idx="1313">2127</cx:pt>
          <cx:pt idx="1314">2547</cx:pt>
          <cx:pt idx="1315">6654</cx:pt>
          <cx:pt idx="1316">1887</cx:pt>
          <cx:pt idx="1317">3955</cx:pt>
          <cx:pt idx="1318">643</cx:pt>
          <cx:pt idx="1319">1277</cx:pt>
          <cx:pt idx="1320">3651</cx:pt>
          <cx:pt idx="1321">7205</cx:pt>
          <cx:pt idx="1322">4027</cx:pt>
          <cx:pt idx="1323">3006</cx:pt>
          <cx:pt idx="1324">881</cx:pt>
          <cx:pt idx="1325">1315</cx:pt>
          <cx:pt idx="1326">4445</cx:pt>
          <cx:pt idx="1327">2680</cx:pt>
          <cx:pt idx="1328">5160</cx:pt>
          <cx:pt idx="1329">4224</cx:pt>
          <cx:pt idx="1330">3025</cx:pt>
          <cx:pt idx="1331">6169</cx:pt>
          <cx:pt idx="1332">1394</cx:pt>
          <cx:pt idx="1333">7221</cx:pt>
          <cx:pt idx="1334">6486</cx:pt>
          <cx:pt idx="1335">42</cx:pt>
          <cx:pt idx="1336">4445</cx:pt>
          <cx:pt idx="1337">2101</cx:pt>
          <cx:pt idx="1338">6410</cx:pt>
          <cx:pt idx="1339">2194</cx:pt>
          <cx:pt idx="1340">2492</cx:pt>
          <cx:pt idx="1341">5305</cx:pt>
          <cx:pt idx="1342">7246</cx:pt>
          <cx:pt idx="1343">91</cx:pt>
          <cx:pt idx="1344">1274</cx:pt>
          <cx:pt idx="1345">7252</cx:pt>
          <cx:pt idx="1346">7392</cx:pt>
          <cx:pt idx="1347">4104</cx:pt>
          <cx:pt idx="1348">1443</cx:pt>
          <cx:pt idx="1349">4413</cx:pt>
          <cx:pt idx="1350">4969</cx:pt>
          <cx:pt idx="1351">5312</cx:pt>
          <cx:pt idx="1352">2363</cx:pt>
          <cx:pt idx="1353">2805</cx:pt>
          <cx:pt idx="1354">951</cx:pt>
          <cx:pt idx="1355">444</cx:pt>
          <cx:pt idx="1356">1063</cx:pt>
          <cx:pt idx="1357">239</cx:pt>
          <cx:pt idx="1358">5339</cx:pt>
          <cx:pt idx="1359">4553</cx:pt>
          <cx:pt idx="1360">3847</cx:pt>
          <cx:pt idx="1361">117</cx:pt>
          <cx:pt idx="1362">6019</cx:pt>
          <cx:pt idx="1363">4556</cx:pt>
          <cx:pt idx="1364">6254</cx:pt>
          <cx:pt idx="1365">5800</cx:pt>
          <cx:pt idx="1366">1519</cx:pt>
          <cx:pt idx="1367">4161</cx:pt>
          <cx:pt idx="1368">2436</cx:pt>
          <cx:pt idx="1369">5599</cx:pt>
          <cx:pt idx="1370">6328</cx:pt>
          <cx:pt idx="1371">1769</cx:pt>
          <cx:pt idx="1372">1020</cx:pt>
          <cx:pt idx="1373">4097</cx:pt>
          <cx:pt idx="1374">5016</cx:pt>
          <cx:pt idx="1375">4603</cx:pt>
          <cx:pt idx="1376">7411</cx:pt>
          <cx:pt idx="1377">942</cx:pt>
          <cx:pt idx="1378">981</cx:pt>
          <cx:pt idx="1379">5571</cx:pt>
          <cx:pt idx="1380">2115</cx:pt>
          <cx:pt idx="1381">6083</cx:pt>
          <cx:pt idx="1382">2058</cx:pt>
          <cx:pt idx="1383">2781</cx:pt>
          <cx:pt idx="1384">3651</cx:pt>
          <cx:pt idx="1385">2816</cx:pt>
          <cx:pt idx="1386">765</cx:pt>
          <cx:pt idx="1387">3801</cx:pt>
          <cx:pt idx="1388">425</cx:pt>
          <cx:pt idx="1389">2670</cx:pt>
          <cx:pt idx="1390">5382</cx:pt>
          <cx:pt idx="1391">5871</cx:pt>
          <cx:pt idx="1392">6815</cx:pt>
          <cx:pt idx="1393">1904</cx:pt>
          <cx:pt idx="1394">4516</cx:pt>
          <cx:pt idx="1395">248</cx:pt>
          <cx:pt idx="1396">4097</cx:pt>
          <cx:pt idx="1397">1436</cx:pt>
          <cx:pt idx="1398">839</cx:pt>
          <cx:pt idx="1399">1527</cx:pt>
          <cx:pt idx="1400">1463</cx:pt>
          <cx:pt idx="1401">3763</cx:pt>
          <cx:pt idx="1402">3626</cx:pt>
          <cx:pt idx="1403">6664</cx:pt>
          <cx:pt idx="1404">7112</cx:pt>
          <cx:pt idx="1405">3576</cx:pt>
          <cx:pt idx="1406">4243</cx:pt>
          <cx:pt idx="1407">349</cx:pt>
          <cx:pt idx="1408">4484</cx:pt>
          <cx:pt idx="1409">3086</cx:pt>
          <cx:pt idx="1410">5284</cx:pt>
          <cx:pt idx="1411">6288</cx:pt>
          <cx:pt idx="1412">576</cx:pt>
          <cx:pt idx="1413">2042</cx:pt>
          <cx:pt idx="1414">237</cx:pt>
          <cx:pt idx="1415">3309</cx:pt>
          <cx:pt idx="1416">2673</cx:pt>
          <cx:pt idx="1417">5419</cx:pt>
          <cx:pt idx="1418">2516</cx:pt>
          <cx:pt idx="1419">2551</cx:pt>
          <cx:pt idx="1420">2372</cx:pt>
          <cx:pt idx="1421">921</cx:pt>
          <cx:pt idx="1422">6803</cx:pt>
          <cx:pt idx="1423">2214</cx:pt>
          <cx:pt idx="1424">1519</cx:pt>
          <cx:pt idx="1425">4575</cx:pt>
          <cx:pt idx="1426">2762</cx:pt>
          <cx:pt idx="1427">2429</cx:pt>
          <cx:pt idx="1428">2805</cx:pt>
          <cx:pt idx="1429">6826</cx:pt>
          <cx:pt idx="1430">2963</cx:pt>
          <cx:pt idx="1431">2128</cx:pt>
          <cx:pt idx="1432">1063</cx:pt>
          <cx:pt idx="1433">886</cx:pt>
          <cx:pt idx="1434">528</cx:pt>
          <cx:pt idx="1435">5479</cx:pt>
          <cx:pt idx="1436">3818</cx:pt>
          <cx:pt idx="1437">5223</cx:pt>
          <cx:pt idx="1438">5701</cx:pt>
          <cx:pt idx="1439">2727</cx:pt>
          <cx:pt idx="1440">5679</cx:pt>
          <cx:pt idx="1441">2371</cx:pt>
          <cx:pt idx="1442">1727</cx:pt>
          <cx:pt idx="1443">6174</cx:pt>
          <cx:pt idx="1444">833</cx:pt>
          <cx:pt idx="1445">4496</cx:pt>
          <cx:pt idx="1446">2038</cx:pt>
          <cx:pt idx="1447">3792</cx:pt>
          <cx:pt idx="1448">5052</cx:pt>
          <cx:pt idx="1449">5251</cx:pt>
          <cx:pt idx="1450">4498</cx:pt>
          <cx:pt idx="1451">1330</cx:pt>
          <cx:pt idx="1452">3775</cx:pt>
          <cx:pt idx="1453">898</cx:pt>
          <cx:pt idx="1454">5739</cx:pt>
          <cx:pt idx="1455">5759</cx:pt>
          <cx:pt idx="1456">44</cx:pt>
          <cx:pt idx="1457">6435</cx:pt>
          <cx:pt idx="1458">1358</cx:pt>
          <cx:pt idx="1459">5818</cx:pt>
          <cx:pt idx="1460">298</cx:pt>
          <cx:pt idx="1461">4648</cx:pt>
          <cx:pt idx="1462">349</cx:pt>
          <cx:pt idx="1463">4726</cx:pt>
          <cx:pt idx="1464">70</cx:pt>
          <cx:pt idx="1465">2159</cx:pt>
          <cx:pt idx="1466">6487</cx:pt>
          <cx:pt idx="1467">7486</cx:pt>
          <cx:pt idx="1468">1791</cx:pt>
          <cx:pt idx="1469">1326</cx:pt>
          <cx:pt idx="1470">6850</cx:pt>
          <cx:pt idx="1471">4249</cx:pt>
          <cx:pt idx="1472">4721</cx:pt>
          <cx:pt idx="1473">4730</cx:pt>
          <cx:pt idx="1474">5633</cx:pt>
          <cx:pt idx="1475">1146</cx:pt>
          <cx:pt idx="1476">4466</cx:pt>
          <cx:pt idx="1477">6959</cx:pt>
          <cx:pt idx="1478">206</cx:pt>
          <cx:pt idx="1479">5316</cx:pt>
          <cx:pt idx="1480">4604</cx:pt>
          <cx:pt idx="1481">876</cx:pt>
          <cx:pt idx="1482">3702</cx:pt>
          <cx:pt idx="1483">3197</cx:pt>
          <cx:pt idx="1484">6276</cx:pt>
          <cx:pt idx="1485">179</cx:pt>
          <cx:pt idx="1486">6332</cx:pt>
          <cx:pt idx="1487">3661</cx:pt>
          <cx:pt idx="1488">3788</cx:pt>
          <cx:pt idx="1489">3426</cx:pt>
          <cx:pt idx="1490">2569</cx:pt>
          <cx:pt idx="1491">2222</cx:pt>
          <cx:pt idx="1492">6022</cx:pt>
          <cx:pt idx="1493">2584</cx:pt>
          <cx:pt idx="1494">3046</cx:pt>
          <cx:pt idx="1495">3949</cx:pt>
          <cx:pt idx="1496">2238</cx:pt>
          <cx:pt idx="1497">2033</cx:pt>
          <cx:pt idx="1498">2283</cx:pt>
          <cx:pt idx="1499">5240</cx:pt>
          <cx:pt idx="1500">5154</cx:pt>
          <cx:pt idx="1501">7358</cx:pt>
          <cx:pt idx="1502">5610</cx:pt>
          <cx:pt idx="1503">7093</cx:pt>
          <cx:pt idx="1504">2009</cx:pt>
          <cx:pt idx="1505">5238</cx:pt>
          <cx:pt idx="1506">6669</cx:pt>
          <cx:pt idx="1507">3720</cx:pt>
          <cx:pt idx="1508">4389</cx:pt>
          <cx:pt idx="1509">4341</cx:pt>
          <cx:pt idx="1510">5521</cx:pt>
          <cx:pt idx="1511">1333</cx:pt>
          <cx:pt idx="1512">468</cx:pt>
          <cx:pt idx="1513">3698</cx:pt>
          <cx:pt idx="1514">6002</cx:pt>
          <cx:pt idx="1515">597</cx:pt>
          <cx:pt idx="1516">6572</cx:pt>
          <cx:pt idx="1517">2600</cx:pt>
          <cx:pt idx="1518">2165</cx:pt>
          <cx:pt idx="1519">7293</cx:pt>
          <cx:pt idx="1520">3738</cx:pt>
          <cx:pt idx="1521">6965</cx:pt>
          <cx:pt idx="1522">1249</cx:pt>
          <cx:pt idx="1523">6623</cx:pt>
          <cx:pt idx="1524">4467</cx:pt>
          <cx:pt idx="1525">6931</cx:pt>
          <cx:pt idx="1526">3149</cx:pt>
          <cx:pt idx="1527">3214</cx:pt>
          <cx:pt idx="1528">2126</cx:pt>
          <cx:pt idx="1529">7159</cx:pt>
          <cx:pt idx="1530">5093</cx:pt>
          <cx:pt idx="1531">2211</cx:pt>
          <cx:pt idx="1532">636</cx:pt>
          <cx:pt idx="1533">617</cx:pt>
          <cx:pt idx="1534">3486</cx:pt>
          <cx:pt idx="1535">2494</cx:pt>
          <cx:pt idx="1536">4500</cx:pt>
          <cx:pt idx="1537">1475</cx:pt>
          <cx:pt idx="1538">6175</cx:pt>
          <cx:pt idx="1539">560</cx:pt>
          <cx:pt idx="1540">2427</cx:pt>
          <cx:pt idx="1541">5818</cx:pt>
          <cx:pt idx="1542">1297</cx:pt>
          <cx:pt idx="1543">7289</cx:pt>
          <cx:pt idx="1544">315</cx:pt>
          <cx:pt idx="1545">3585</cx:pt>
          <cx:pt idx="1546">2251</cx:pt>
          <cx:pt idx="1547">3428</cx:pt>
          <cx:pt idx="1548">2260</cx:pt>
          <cx:pt idx="1549">5403</cx:pt>
          <cx:pt idx="1550">2032</cx:pt>
          <cx:pt idx="1551">1548</cx:pt>
          <cx:pt idx="1552">5850</cx:pt>
          <cx:pt idx="1553">2161</cx:pt>
          <cx:pt idx="1554">2093</cx:pt>
          <cx:pt idx="1555">6520</cx:pt>
          <cx:pt idx="1556">4208</cx:pt>
          <cx:pt idx="1557">5912</cx:pt>
          <cx:pt idx="1558">2037</cx:pt>
          <cx:pt idx="1559">1611</cx:pt>
          <cx:pt idx="1560">3528</cx:pt>
          <cx:pt idx="1561">318</cx:pt>
          <cx:pt idx="1562">6455</cx:pt>
          <cx:pt idx="1563">5669</cx:pt>
          <cx:pt idx="1564">6839</cx:pt>
          <cx:pt idx="1565">175</cx:pt>
          <cx:pt idx="1566">1151</cx:pt>
          <cx:pt idx="1567">4165</cx:pt>
          <cx:pt idx="1568">3969</cx:pt>
          <cx:pt idx="1569">1639</cx:pt>
          <cx:pt idx="1570">70</cx:pt>
          <cx:pt idx="1571">6633</cx:pt>
          <cx:pt idx="1572">5331</cx:pt>
          <cx:pt idx="1573">1928</cx:pt>
          <cx:pt idx="1574">2014</cx:pt>
          <cx:pt idx="1575">6479</cx:pt>
          <cx:pt idx="1576">5583</cx:pt>
          <cx:pt idx="1577">5322</cx:pt>
          <cx:pt idx="1578">2201</cx:pt>
          <cx:pt idx="1579">2860</cx:pt>
          <cx:pt idx="1580">6320</cx:pt>
          <cx:pt idx="1581">5221</cx:pt>
          <cx:pt idx="1582">6154</cx:pt>
          <cx:pt idx="1583">7420</cx:pt>
          <cx:pt idx="1584">3714</cx:pt>
          <cx:pt idx="1585">2163</cx:pt>
          <cx:pt idx="1586">1090</cx:pt>
          <cx:pt idx="1587">7427</cx:pt>
          <cx:pt idx="1588">6697</cx:pt>
          <cx:pt idx="1589">2162</cx:pt>
          <cx:pt idx="1590">134</cx:pt>
          <cx:pt idx="1591">1763</cx:pt>
          <cx:pt idx="1592">5031</cx:pt>
          <cx:pt idx="1593">227</cx:pt>
          <cx:pt idx="1594">770</cx:pt>
          <cx:pt idx="1595">3362</cx:pt>
          <cx:pt idx="1596">1252</cx:pt>
          <cx:pt idx="1597">186</cx:pt>
          <cx:pt idx="1598">4616</cx:pt>
          <cx:pt idx="1599">6119</cx:pt>
          <cx:pt idx="1600">3049</cx:pt>
          <cx:pt idx="1601">3012</cx:pt>
          <cx:pt idx="1602">1919</cx:pt>
          <cx:pt idx="1603">3257</cx:pt>
          <cx:pt idx="1604">1263</cx:pt>
          <cx:pt idx="1605">4007</cx:pt>
          <cx:pt idx="1606">1345</cx:pt>
          <cx:pt idx="1607">3871</cx:pt>
          <cx:pt idx="1608">5078</cx:pt>
          <cx:pt idx="1609">2478</cx:pt>
          <cx:pt idx="1610">6694</cx:pt>
          <cx:pt idx="1611">4776</cx:pt>
          <cx:pt idx="1612">4826</cx:pt>
          <cx:pt idx="1613">2490</cx:pt>
          <cx:pt idx="1614">472</cx:pt>
          <cx:pt idx="1615">3575</cx:pt>
          <cx:pt idx="1616">3254</cx:pt>
          <cx:pt idx="1617">1070</cx:pt>
          <cx:pt idx="1618">7484</cx:pt>
          <cx:pt idx="1619">6356</cx:pt>
          <cx:pt idx="1620">1085</cx:pt>
          <cx:pt idx="1621">2732</cx:pt>
          <cx:pt idx="1622">7093</cx:pt>
          <cx:pt idx="1623">2077</cx:pt>
          <cx:pt idx="1624">5618</cx:pt>
          <cx:pt idx="1625">1516</cx:pt>
          <cx:pt idx="1626">6211</cx:pt>
          <cx:pt idx="1627">148</cx:pt>
          <cx:pt idx="1628">5403</cx:pt>
          <cx:pt idx="1629">3214</cx:pt>
          <cx:pt idx="1630">6205</cx:pt>
          <cx:pt idx="1631">5792</cx:pt>
          <cx:pt idx="1632">6105</cx:pt>
          <cx:pt idx="1633">5060</cx:pt>
          <cx:pt idx="1634">5225</cx:pt>
          <cx:pt idx="1635">7383</cx:pt>
          <cx:pt idx="1636">6355</cx:pt>
          <cx:pt idx="1637">6196</cx:pt>
          <cx:pt idx="1638">4061</cx:pt>
          <cx:pt idx="1639">5313</cx:pt>
          <cx:pt idx="1640">3508</cx:pt>
          <cx:pt idx="1641">2074</cx:pt>
          <cx:pt idx="1642">7034</cx:pt>
          <cx:pt idx="1643">5371</cx:pt>
          <cx:pt idx="1644">6518</cx:pt>
          <cx:pt idx="1645">7215</cx:pt>
          <cx:pt idx="1646">4329</cx:pt>
          <cx:pt idx="1647">4530</cx:pt>
          <cx:pt idx="1648">134</cx:pt>
          <cx:pt idx="1649">3656</cx:pt>
          <cx:pt idx="1650">1503</cx:pt>
          <cx:pt idx="1651">6827</cx:pt>
          <cx:pt idx="1652">3056</cx:pt>
          <cx:pt idx="1653">5712</cx:pt>
          <cx:pt idx="1654">7500</cx:pt>
          <cx:pt idx="1655">3867</cx:pt>
          <cx:pt idx="1656">4558</cx:pt>
          <cx:pt idx="1657">342</cx:pt>
          <cx:pt idx="1658">5280</cx:pt>
          <cx:pt idx="1659">1558</cx:pt>
          <cx:pt idx="1660">2757</cx:pt>
          <cx:pt idx="1661">1540</cx:pt>
          <cx:pt idx="1662">5375</cx:pt>
          <cx:pt idx="1663">2254</cx:pt>
          <cx:pt idx="1664">5901</cx:pt>
          <cx:pt idx="1665">1202</cx:pt>
          <cx:pt idx="1666">361</cx:pt>
          <cx:pt idx="1667">6888</cx:pt>
          <cx:pt idx="1668">5023</cx:pt>
          <cx:pt idx="1669">1855</cx:pt>
          <cx:pt idx="1670">6196</cx:pt>
          <cx:pt idx="1671">162</cx:pt>
          <cx:pt idx="1672">1514</cx:pt>
          <cx:pt idx="1673">5344</cx:pt>
          <cx:pt idx="1674">1216</cx:pt>
          <cx:pt idx="1675">37</cx:pt>
          <cx:pt idx="1676">2217</cx:pt>
          <cx:pt idx="1677">461</cx:pt>
          <cx:pt idx="1678">1734</cx:pt>
          <cx:pt idx="1679">4146</cx:pt>
          <cx:pt idx="1680">6618</cx:pt>
          <cx:pt idx="1681">1524</cx:pt>
          <cx:pt idx="1682">4772</cx:pt>
          <cx:pt idx="1683">6739</cx:pt>
          <cx:pt idx="1684">4067</cx:pt>
          <cx:pt idx="1685">6589</cx:pt>
          <cx:pt idx="1686">1393</cx:pt>
          <cx:pt idx="1687">456</cx:pt>
          <cx:pt idx="1688">6305</cx:pt>
          <cx:pt idx="1689">5356</cx:pt>
          <cx:pt idx="1690">6398</cx:pt>
          <cx:pt idx="1691">6461</cx:pt>
          <cx:pt idx="1692">120</cx:pt>
          <cx:pt idx="1693">2268</cx:pt>
          <cx:pt idx="1694">1326</cx:pt>
          <cx:pt idx="1695">5011</cx:pt>
          <cx:pt idx="1696">4690</cx:pt>
          <cx:pt idx="1697">5835</cx:pt>
          <cx:pt idx="1698">2816</cx:pt>
          <cx:pt idx="1699">6150</cx:pt>
          <cx:pt idx="1700">6091</cx:pt>
          <cx:pt idx="1701">2751</cx:pt>
          <cx:pt idx="1702">3806</cx:pt>
          <cx:pt idx="1703">5922</cx:pt>
          <cx:pt idx="1704">358</cx:pt>
          <cx:pt idx="1705">4906</cx:pt>
          <cx:pt idx="1706">1084</cx:pt>
          <cx:pt idx="1707">6171</cx:pt>
          <cx:pt idx="1708">2039</cx:pt>
          <cx:pt idx="1709">3345</cx:pt>
          <cx:pt idx="1710">5207</cx:pt>
          <cx:pt idx="1711">6788</cx:pt>
          <cx:pt idx="1712">2413</cx:pt>
          <cx:pt idx="1713">122</cx:pt>
          <cx:pt idx="1714">737</cx:pt>
          <cx:pt idx="1715">2207</cx:pt>
          <cx:pt idx="1716">3686</cx:pt>
          <cx:pt idx="1717">3745</cx:pt>
          <cx:pt idx="1718">3574</cx:pt>
          <cx:pt idx="1719">2173</cx:pt>
          <cx:pt idx="1720">5532</cx:pt>
          <cx:pt idx="1721">3873</cx:pt>
          <cx:pt idx="1722">108</cx:pt>
          <cx:pt idx="1723">5708</cx:pt>
          <cx:pt idx="1724">3222</cx:pt>
          <cx:pt idx="1725">6770</cx:pt>
          <cx:pt idx="1726">206</cx:pt>
          <cx:pt idx="1727">2730</cx:pt>
          <cx:pt idx="1728">5250</cx:pt>
          <cx:pt idx="1729">5393</cx:pt>
          <cx:pt idx="1730">5299</cx:pt>
          <cx:pt idx="1731">6079</cx:pt>
          <cx:pt idx="1732">4024</cx:pt>
          <cx:pt idx="1733">728</cx:pt>
          <cx:pt idx="1734">6875</cx:pt>
          <cx:pt idx="1735">2315</cx:pt>
          <cx:pt idx="1736">3732</cx:pt>
          <cx:pt idx="1737">3480</cx:pt>
          <cx:pt idx="1738">5546</cx:pt>
          <cx:pt idx="1739">5686</cx:pt>
          <cx:pt idx="1740">5497</cx:pt>
          <cx:pt idx="1741">4327</cx:pt>
          <cx:pt idx="1742">2868</cx:pt>
          <cx:pt idx="1743">3672</cx:pt>
          <cx:pt idx="1744">5956</cx:pt>
          <cx:pt idx="1745">5671</cx:pt>
          <cx:pt idx="1746">3608</cx:pt>
          <cx:pt idx="1747">4619</cx:pt>
          <cx:pt idx="1748">6007</cx:pt>
          <cx:pt idx="1749">6736</cx:pt>
          <cx:pt idx="1750">1847</cx:pt>
          <cx:pt idx="1751">6456</cx:pt>
          <cx:pt idx="1752">4546</cx:pt>
          <cx:pt idx="1753">6132</cx:pt>
          <cx:pt idx="1754">1624</cx:pt>
          <cx:pt idx="1755">3637</cx:pt>
          <cx:pt idx="1756">2643</cx:pt>
          <cx:pt idx="1757">1278</cx:pt>
          <cx:pt idx="1758">6810</cx:pt>
          <cx:pt idx="1759">5905</cx:pt>
          <cx:pt idx="1760">5244</cx:pt>
          <cx:pt idx="1761">4774</cx:pt>
          <cx:pt idx="1762">6936</cx:pt>
          <cx:pt idx="1763">3217</cx:pt>
          <cx:pt idx="1764">5542</cx:pt>
          <cx:pt idx="1765">175</cx:pt>
          <cx:pt idx="1766">2626</cx:pt>
          <cx:pt idx="1767">1351</cx:pt>
          <cx:pt idx="1768">5874</cx:pt>
          <cx:pt idx="1769">3948</cx:pt>
          <cx:pt idx="1770">1215</cx:pt>
          <cx:pt idx="1771">2306</cx:pt>
          <cx:pt idx="1772">2119</cx:pt>
          <cx:pt idx="1773">225</cx:pt>
          <cx:pt idx="1774">1661</cx:pt>
          <cx:pt idx="1775">3496</cx:pt>
          <cx:pt idx="1776">6192</cx:pt>
          <cx:pt idx="1777">4496</cx:pt>
          <cx:pt idx="1778">2125</cx:pt>
          <cx:pt idx="1779">4457</cx:pt>
          <cx:pt idx="1780">6503</cx:pt>
          <cx:pt idx="1781">872</cx:pt>
          <cx:pt idx="1782">2743</cx:pt>
          <cx:pt idx="1783">1358</cx:pt>
          <cx:pt idx="1784">1070</cx:pt>
          <cx:pt idx="1785">2072</cx:pt>
          <cx:pt idx="1786">1752</cx:pt>
          <cx:pt idx="1787">2951</cx:pt>
          <cx:pt idx="1788">2477</cx:pt>
          <cx:pt idx="1789">4282</cx:pt>
          <cx:pt idx="1790">1702</cx:pt>
          <cx:pt idx="1791">7450</cx:pt>
          <cx:pt idx="1792">3007</cx:pt>
          <cx:pt idx="1793">166</cx:pt>
          <cx:pt idx="1794">6230</cx:pt>
          <cx:pt idx="1795">4291</cx:pt>
          <cx:pt idx="1796">1481</cx:pt>
          <cx:pt idx="1797">1120</cx:pt>
          <cx:pt idx="1798">7019</cx:pt>
          <cx:pt idx="1799">2301</cx:pt>
          <cx:pt idx="1800">1958</cx:pt>
          <cx:pt idx="1801">3630</cx:pt>
          <cx:pt idx="1802">1797</cx:pt>
          <cx:pt idx="1803">6697</cx:pt>
          <cx:pt idx="1804">4992</cx:pt>
          <cx:pt idx="1805">5313</cx:pt>
          <cx:pt idx="1806">382</cx:pt>
          <cx:pt idx="1807">5175</cx:pt>
          <cx:pt idx="1808">4891</cx:pt>
          <cx:pt idx="1809">549</cx:pt>
          <cx:pt idx="1810">5927</cx:pt>
          <cx:pt idx="1811">5468</cx:pt>
          <cx:pt idx="1812">7301</cx:pt>
          <cx:pt idx="1813">43</cx:pt>
          <cx:pt idx="1814">3843</cx:pt>
          <cx:pt idx="1815">6323</cx:pt>
          <cx:pt idx="1816">5546</cx:pt>
          <cx:pt idx="1817">1590</cx:pt>
          <cx:pt idx="1818">2857</cx:pt>
          <cx:pt idx="1819">4222</cx:pt>
          <cx:pt idx="1820">3567</cx:pt>
          <cx:pt idx="1821">31</cx:pt>
          <cx:pt idx="1822">1489</cx:pt>
          <cx:pt idx="1823">6512</cx:pt>
          <cx:pt idx="1824">2914</cx:pt>
          <cx:pt idx="1825">4237</cx:pt>
          <cx:pt idx="1826">2689</cx:pt>
          <cx:pt idx="1827">5349</cx:pt>
          <cx:pt idx="1828">818</cx:pt>
          <cx:pt idx="1829">7060</cx:pt>
          <cx:pt idx="1830">7304</cx:pt>
          <cx:pt idx="1831">1432</cx:pt>
          <cx:pt idx="1832">5050</cx:pt>
          <cx:pt idx="1833">1539</cx:pt>
          <cx:pt idx="1834">6311</cx:pt>
          <cx:pt idx="1835">6449</cx:pt>
          <cx:pt idx="1836">403</cx:pt>
          <cx:pt idx="1837">818</cx:pt>
          <cx:pt idx="1838">5897</cx:pt>
          <cx:pt idx="1839">6998</cx:pt>
          <cx:pt idx="1840">4450</cx:pt>
          <cx:pt idx="1841">6227</cx:pt>
          <cx:pt idx="1842">5093</cx:pt>
          <cx:pt idx="1843">5393</cx:pt>
          <cx:pt idx="1844">2775</cx:pt>
          <cx:pt idx="1845">7155</cx:pt>
          <cx:pt idx="1846">1477</cx:pt>
          <cx:pt idx="1847">1075</cx:pt>
          <cx:pt idx="1848">2588</cx:pt>
          <cx:pt idx="1849">6593</cx:pt>
          <cx:pt idx="1850">191</cx:pt>
          <cx:pt idx="1851">7206</cx:pt>
          <cx:pt idx="1852">2589</cx:pt>
          <cx:pt idx="1853">4293</cx:pt>
          <cx:pt idx="1854">7149</cx:pt>
          <cx:pt idx="1855">1559</cx:pt>
          <cx:pt idx="1856">2991</cx:pt>
          <cx:pt idx="1857">5558</cx:pt>
          <cx:pt idx="1858">3280</cx:pt>
          <cx:pt idx="1859">7186</cx:pt>
          <cx:pt idx="1860">4783</cx:pt>
          <cx:pt idx="1861">2357</cx:pt>
          <cx:pt idx="1862">2902</cx:pt>
          <cx:pt idx="1863">276</cx:pt>
          <cx:pt idx="1864">396</cx:pt>
          <cx:pt idx="1865">3087</cx:pt>
          <cx:pt idx="1866">5891</cx:pt>
          <cx:pt idx="1867">1249</cx:pt>
          <cx:pt idx="1868">4151</cx:pt>
          <cx:pt idx="1869">1353</cx:pt>
          <cx:pt idx="1870">5017</cx:pt>
          <cx:pt idx="1871">246</cx:pt>
          <cx:pt idx="1872">2527</cx:pt>
          <cx:pt idx="1873">1108</cx:pt>
          <cx:pt idx="1874">4606</cx:pt>
          <cx:pt idx="1875">3411</cx:pt>
          <cx:pt idx="1876">2465</cx:pt>
          <cx:pt idx="1877">1395</cx:pt>
          <cx:pt idx="1878">691</cx:pt>
          <cx:pt idx="1879">803</cx:pt>
          <cx:pt idx="1880">5302</cx:pt>
          <cx:pt idx="1881">4802</cx:pt>
          <cx:pt idx="1882">5350</cx:pt>
          <cx:pt idx="1883">5039</cx:pt>
          <cx:pt idx="1884">624</cx:pt>
          <cx:pt idx="1885">4216</cx:pt>
          <cx:pt idx="1886">6205</cx:pt>
          <cx:pt idx="1887">2064</cx:pt>
          <cx:pt idx="1888">4758</cx:pt>
          <cx:pt idx="1889">1385</cx:pt>
          <cx:pt idx="1890">3549</cx:pt>
          <cx:pt idx="1891">2330</cx:pt>
          <cx:pt idx="1892">6588</cx:pt>
          <cx:pt idx="1893">1735</cx:pt>
          <cx:pt idx="1894">2674</cx:pt>
          <cx:pt idx="1895">2433</cx:pt>
          <cx:pt idx="1896">3474</cx:pt>
          <cx:pt idx="1897">4982</cx:pt>
          <cx:pt idx="1898">2939</cx:pt>
          <cx:pt idx="1899">5793</cx:pt>
          <cx:pt idx="1900">6456</cx:pt>
          <cx:pt idx="1901">3542</cx:pt>
          <cx:pt idx="1902">7024</cx:pt>
          <cx:pt idx="1903">2679</cx:pt>
          <cx:pt idx="1904">4720</cx:pt>
          <cx:pt idx="1905">1046</cx:pt>
          <cx:pt idx="1906">320</cx:pt>
          <cx:pt idx="1907">5513</cx:pt>
          <cx:pt idx="1908">1906</cx:pt>
          <cx:pt idx="1909">4088</cx:pt>
          <cx:pt idx="1910">7288</cx:pt>
          <cx:pt idx="1911">4267</cx:pt>
          <cx:pt idx="1912">3018</cx:pt>
          <cx:pt idx="1913">1975</cx:pt>
          <cx:pt idx="1914">3808</cx:pt>
          <cx:pt idx="1915">959</cx:pt>
          <cx:pt idx="1916">5901</cx:pt>
          <cx:pt idx="1917">2634</cx:pt>
          <cx:pt idx="1918">4598</cx:pt>
          <cx:pt idx="1919">5042</cx:pt>
          <cx:pt idx="1920">6358</cx:pt>
          <cx:pt idx="1921">3653</cx:pt>
          <cx:pt idx="1922">4765</cx:pt>
          <cx:pt idx="1923">4248</cx:pt>
          <cx:pt idx="1924">4151</cx:pt>
          <cx:pt idx="1925">5435</cx:pt>
          <cx:pt idx="1926">4119</cx:pt>
          <cx:pt idx="1927">1070</cx:pt>
          <cx:pt idx="1928">339</cx:pt>
          <cx:pt idx="1929">5866</cx:pt>
          <cx:pt idx="1930">5793</cx:pt>
          <cx:pt idx="1931">5561</cx:pt>
          <cx:pt idx="1932">4370</cx:pt>
          <cx:pt idx="1933">3722</cx:pt>
          <cx:pt idx="1934">5363</cx:pt>
          <cx:pt idx="1935">1775</cx:pt>
          <cx:pt idx="1936">6082</cx:pt>
          <cx:pt idx="1937">2007</cx:pt>
          <cx:pt idx="1938">7433</cx:pt>
          <cx:pt idx="1939">4202</cx:pt>
          <cx:pt idx="1940">2682</cx:pt>
          <cx:pt idx="1941">226</cx:pt>
          <cx:pt idx="1942">1416</cx:pt>
          <cx:pt idx="1943">5026</cx:pt>
          <cx:pt idx="1944">5247</cx:pt>
          <cx:pt idx="1945">5899</cx:pt>
          <cx:pt idx="1946">3981</cx:pt>
          <cx:pt idx="1947">4060</cx:pt>
          <cx:pt idx="1948">6736</cx:pt>
          <cx:pt idx="1949">1630</cx:pt>
          <cx:pt idx="1950">5295</cx:pt>
          <cx:pt idx="1951">6125</cx:pt>
          <cx:pt idx="1952">3613</cx:pt>
          <cx:pt idx="1953">6662</cx:pt>
          <cx:pt idx="1954">2577</cx:pt>
          <cx:pt idx="1955">7148</cx:pt>
          <cx:pt idx="1956">3814</cx:pt>
          <cx:pt idx="1957">4566</cx:pt>
          <cx:pt idx="1958">965</cx:pt>
          <cx:pt idx="1959">3331</cx:pt>
          <cx:pt idx="1960">5818</cx:pt>
          <cx:pt idx="1961">3694</cx:pt>
          <cx:pt idx="1962">2953</cx:pt>
          <cx:pt idx="1963">5992</cx:pt>
          <cx:pt idx="1964">316</cx:pt>
          <cx:pt idx="1965">6131</cx:pt>
          <cx:pt idx="1966">3005</cx:pt>
          <cx:pt idx="1967">5395</cx:pt>
          <cx:pt idx="1968">6134</cx:pt>
        </cx:lvl>
      </cx:numDim>
    </cx:data>
  </cx:chartData>
  <cx:chart>
    <cx:title pos="t" align="ctr" overlay="0">
      <cx:tx>
        <cx:txData>
          <cx:v>Corporate - Average Unit Margin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Corporate - Average Unit Margin Distribution</a:t>
          </a:r>
        </a:p>
      </cx:txPr>
    </cx:title>
    <cx:plotArea>
      <cx:plotAreaRegion>
        <cx:series layoutId="clusteredColumn" uniqueId="{318F2D76-6AB5-44A4-B541-887F51E1A4BE}">
          <cx:tx>
            <cx:txData>
              <cx:f>Corporate!$G$1</cx:f>
              <cx:v>Unit Marg</cx:v>
            </cx:txData>
          </cx:tx>
          <cx:spPr>
            <a:solidFill>
              <a:srgbClr val="00B050"/>
            </a:solidFill>
          </cx:spPr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Average Unit Margin per bid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/>
                </a:rPr>
                <a:t>Average Unit Margin per bid</a:t>
              </a:r>
            </a:p>
          </cx:txPr>
        </cx:title>
        <cx:tickLabels/>
      </cx:axis>
      <cx:axis id="1">
        <cx:valScaling/>
        <cx:title>
          <cx:tx>
            <cx:txData>
              <cx:v># of Bids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/>
                </a:rPr>
                <a:t># of Bids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Police!$G$2:$G$2003</cx:f>
        <cx:lvl ptCount="766" formatCode="General">
          <cx:pt idx="0">1551</cx:pt>
          <cx:pt idx="1">6266</cx:pt>
          <cx:pt idx="2">226</cx:pt>
          <cx:pt idx="3">3016</cx:pt>
          <cx:pt idx="4">1008</cx:pt>
          <cx:pt idx="5">610</cx:pt>
          <cx:pt idx="6">3514</cx:pt>
          <cx:pt idx="7">362</cx:pt>
          <cx:pt idx="8">488</cx:pt>
          <cx:pt idx="9">167</cx:pt>
          <cx:pt idx="10">3111</cx:pt>
          <cx:pt idx="11">1143</cx:pt>
          <cx:pt idx="12">4660</cx:pt>
          <cx:pt idx="13">503</cx:pt>
          <cx:pt idx="14">1107</cx:pt>
          <cx:pt idx="15">1375</cx:pt>
          <cx:pt idx="16">2846</cx:pt>
          <cx:pt idx="17">833</cx:pt>
          <cx:pt idx="18">1618</cx:pt>
          <cx:pt idx="19">2980</cx:pt>
          <cx:pt idx="20">163</cx:pt>
          <cx:pt idx="21">1612</cx:pt>
          <cx:pt idx="22">3653</cx:pt>
          <cx:pt idx="23">1446</cx:pt>
          <cx:pt idx="24">4119</cx:pt>
          <cx:pt idx="25">514</cx:pt>
          <cx:pt idx="26">591</cx:pt>
          <cx:pt idx="27">2664</cx:pt>
          <cx:pt idx="28">2503</cx:pt>
          <cx:pt idx="29">68</cx:pt>
          <cx:pt idx="30">502</cx:pt>
          <cx:pt idx="31">910</cx:pt>
          <cx:pt idx="32">485</cx:pt>
          <cx:pt idx="33">2072</cx:pt>
          <cx:pt idx="34">280</cx:pt>
          <cx:pt idx="35">2127</cx:pt>
          <cx:pt idx="36">1158</cx:pt>
          <cx:pt idx="37">729</cx:pt>
          <cx:pt idx="38">893</cx:pt>
          <cx:pt idx="39">3050</cx:pt>
          <cx:pt idx="40">969</cx:pt>
          <cx:pt idx="41">58</cx:pt>
          <cx:pt idx="42">3038</cx:pt>
          <cx:pt idx="43">2784</cx:pt>
          <cx:pt idx="44">5611</cx:pt>
          <cx:pt idx="45">3337</cx:pt>
          <cx:pt idx="46">1449</cx:pt>
          <cx:pt idx="47">541</cx:pt>
          <cx:pt idx="48">3930</cx:pt>
          <cx:pt idx="49">458</cx:pt>
          <cx:pt idx="50">3069</cx:pt>
          <cx:pt idx="51">4017</cx:pt>
          <cx:pt idx="52">6902</cx:pt>
          <cx:pt idx="53">2703</cx:pt>
          <cx:pt idx="54">2469</cx:pt>
          <cx:pt idx="55">768</cx:pt>
          <cx:pt idx="56">1757</cx:pt>
          <cx:pt idx="57">3640</cx:pt>
          <cx:pt idx="58">3130</cx:pt>
          <cx:pt idx="59">160</cx:pt>
          <cx:pt idx="60">56</cx:pt>
          <cx:pt idx="61">3054</cx:pt>
          <cx:pt idx="62">421</cx:pt>
          <cx:pt idx="63">1363</cx:pt>
          <cx:pt idx="64">1438</cx:pt>
          <cx:pt idx="65">468</cx:pt>
          <cx:pt idx="66">3377</cx:pt>
          <cx:pt idx="67">3117</cx:pt>
          <cx:pt idx="68">176</cx:pt>
          <cx:pt idx="69">315</cx:pt>
          <cx:pt idx="70">867</cx:pt>
          <cx:pt idx="71">2532</cx:pt>
          <cx:pt idx="72">309</cx:pt>
          <cx:pt idx="73">273</cx:pt>
          <cx:pt idx="74">585</cx:pt>
          <cx:pt idx="75">1648</cx:pt>
          <cx:pt idx="76">1232</cx:pt>
          <cx:pt idx="77">2316</cx:pt>
          <cx:pt idx="78">1473</cx:pt>
          <cx:pt idx="79">5451</cx:pt>
          <cx:pt idx="80">3511</cx:pt>
          <cx:pt idx="81">3283</cx:pt>
          <cx:pt idx="82">1939</cx:pt>
          <cx:pt idx="83">176</cx:pt>
          <cx:pt idx="84">1688</cx:pt>
          <cx:pt idx="85">5410</cx:pt>
          <cx:pt idx="86">2699</cx:pt>
          <cx:pt idx="87">532</cx:pt>
          <cx:pt idx="88">1794</cx:pt>
          <cx:pt idx="89">816</cx:pt>
          <cx:pt idx="90">1420</cx:pt>
          <cx:pt idx="91">5063</cx:pt>
          <cx:pt idx="92">1480</cx:pt>
          <cx:pt idx="93">3787</cx:pt>
          <cx:pt idx="94">452</cx:pt>
          <cx:pt idx="95">1401</cx:pt>
          <cx:pt idx="96">2492</cx:pt>
          <cx:pt idx="97">2358</cx:pt>
          <cx:pt idx="98">267</cx:pt>
          <cx:pt idx="99">1238</cx:pt>
          <cx:pt idx="100">3980</cx:pt>
          <cx:pt idx="101">1652</cx:pt>
          <cx:pt idx="102">231</cx:pt>
          <cx:pt idx="103">577</cx:pt>
          <cx:pt idx="104">416</cx:pt>
          <cx:pt idx="105">1874</cx:pt>
          <cx:pt idx="106">3415</cx:pt>
          <cx:pt idx="107">1336</cx:pt>
          <cx:pt idx="108">2169</cx:pt>
          <cx:pt idx="109">1544</cx:pt>
          <cx:pt idx="110">1022</cx:pt>
          <cx:pt idx="111">629</cx:pt>
          <cx:pt idx="112">1507</cx:pt>
          <cx:pt idx="113">630</cx:pt>
          <cx:pt idx="114">2816</cx:pt>
          <cx:pt idx="115">1868</cx:pt>
          <cx:pt idx="116">2527</cx:pt>
          <cx:pt idx="117">5164</cx:pt>
          <cx:pt idx="118">4288</cx:pt>
          <cx:pt idx="119">4383</cx:pt>
          <cx:pt idx="120">7129</cx:pt>
          <cx:pt idx="121">3193</cx:pt>
          <cx:pt idx="122">3331</cx:pt>
          <cx:pt idx="123">2715</cx:pt>
          <cx:pt idx="124">3355</cx:pt>
          <cx:pt idx="125">1713</cx:pt>
          <cx:pt idx="126">4133</cx:pt>
          <cx:pt idx="127">1528</cx:pt>
          <cx:pt idx="128">1793</cx:pt>
          <cx:pt idx="129">3289</cx:pt>
          <cx:pt idx="130">1860</cx:pt>
          <cx:pt idx="131">2475</cx:pt>
          <cx:pt idx="132">418</cx:pt>
          <cx:pt idx="133">550</cx:pt>
          <cx:pt idx="134">1017</cx:pt>
          <cx:pt idx="135">1465</cx:pt>
          <cx:pt idx="136">3096</cx:pt>
          <cx:pt idx="137">2750</cx:pt>
          <cx:pt idx="138">3117</cx:pt>
          <cx:pt idx="139">1163</cx:pt>
          <cx:pt idx="140">48</cx:pt>
          <cx:pt idx="141">412</cx:pt>
          <cx:pt idx="142">304</cx:pt>
          <cx:pt idx="143">2482</cx:pt>
          <cx:pt idx="144">2273</cx:pt>
          <cx:pt idx="145">529</cx:pt>
          <cx:pt idx="146">2496</cx:pt>
          <cx:pt idx="147">3501</cx:pt>
          <cx:pt idx="148">2093</cx:pt>
          <cx:pt idx="149">3848</cx:pt>
          <cx:pt idx="150">2036</cx:pt>
          <cx:pt idx="151">727</cx:pt>
          <cx:pt idx="152">1391</cx:pt>
          <cx:pt idx="153">2804</cx:pt>
          <cx:pt idx="154">4871</cx:pt>
          <cx:pt idx="155">1201</cx:pt>
          <cx:pt idx="156">1412</cx:pt>
          <cx:pt idx="157">4784</cx:pt>
          <cx:pt idx="158">2658</cx:pt>
          <cx:pt idx="159">515</cx:pt>
          <cx:pt idx="160">2937</cx:pt>
          <cx:pt idx="161">730</cx:pt>
          <cx:pt idx="162">5087</cx:pt>
          <cx:pt idx="163">1109</cx:pt>
          <cx:pt idx="164">1418</cx:pt>
          <cx:pt idx="165">608</cx:pt>
          <cx:pt idx="166">511</cx:pt>
          <cx:pt idx="167">474</cx:pt>
          <cx:pt idx="168">956</cx:pt>
          <cx:pt idx="169">2957</cx:pt>
          <cx:pt idx="170">1248</cx:pt>
          <cx:pt idx="171">794</cx:pt>
          <cx:pt idx="172">1234</cx:pt>
          <cx:pt idx="173">3377</cx:pt>
          <cx:pt idx="174">3818</cx:pt>
          <cx:pt idx="175">111</cx:pt>
          <cx:pt idx="176">1044</cx:pt>
          <cx:pt idx="177">5177</cx:pt>
          <cx:pt idx="178">172</cx:pt>
          <cx:pt idx="179">185</cx:pt>
          <cx:pt idx="180">529</cx:pt>
          <cx:pt idx="181">1204</cx:pt>
          <cx:pt idx="182">1547</cx:pt>
          <cx:pt idx="183">1331</cx:pt>
          <cx:pt idx="184">2010</cx:pt>
          <cx:pt idx="185">20</cx:pt>
          <cx:pt idx="186">4236</cx:pt>
          <cx:pt idx="187">4481</cx:pt>
          <cx:pt idx="188">4814</cx:pt>
          <cx:pt idx="189">1329</cx:pt>
          <cx:pt idx="190">182</cx:pt>
          <cx:pt idx="191">374</cx:pt>
          <cx:pt idx="192">1736</cx:pt>
          <cx:pt idx="193">2606</cx:pt>
          <cx:pt idx="194">1673</cx:pt>
          <cx:pt idx="195">1399</cx:pt>
          <cx:pt idx="196">1850</cx:pt>
          <cx:pt idx="197">1651</cx:pt>
          <cx:pt idx="198">697</cx:pt>
          <cx:pt idx="199">2451</cx:pt>
          <cx:pt idx="200">1381</cx:pt>
          <cx:pt idx="201">459</cx:pt>
          <cx:pt idx="202">1180</cx:pt>
          <cx:pt idx="203">2191</cx:pt>
          <cx:pt idx="204">1991</cx:pt>
          <cx:pt idx="205">1665</cx:pt>
          <cx:pt idx="206">329</cx:pt>
          <cx:pt idx="207">2800</cx:pt>
          <cx:pt idx="208">377</cx:pt>
          <cx:pt idx="209">3356</cx:pt>
          <cx:pt idx="210">1062</cx:pt>
          <cx:pt idx="211">2576</cx:pt>
          <cx:pt idx="212">1861</cx:pt>
          <cx:pt idx="213">2695</cx:pt>
          <cx:pt idx="214">1860</cx:pt>
          <cx:pt idx="215">4882</cx:pt>
          <cx:pt idx="216">802</cx:pt>
          <cx:pt idx="217">2213</cx:pt>
          <cx:pt idx="218">1273</cx:pt>
          <cx:pt idx="219">703</cx:pt>
          <cx:pt idx="220">850</cx:pt>
          <cx:pt idx="221">1983</cx:pt>
          <cx:pt idx="222">3961</cx:pt>
          <cx:pt idx="223">2525</cx:pt>
          <cx:pt idx="224">1085</cx:pt>
          <cx:pt idx="225">2332</cx:pt>
          <cx:pt idx="226">4242</cx:pt>
          <cx:pt idx="227">5993</cx:pt>
          <cx:pt idx="228">539</cx:pt>
          <cx:pt idx="229">1908</cx:pt>
          <cx:pt idx="230">3896</cx:pt>
          <cx:pt idx="231">4802</cx:pt>
          <cx:pt idx="232">133</cx:pt>
          <cx:pt idx="233">2700</cx:pt>
          <cx:pt idx="234">1496</cx:pt>
          <cx:pt idx="235">3700</cx:pt>
          <cx:pt idx="236">3812</cx:pt>
          <cx:pt idx="237">1781</cx:pt>
          <cx:pt idx="238">609</cx:pt>
          <cx:pt idx="239">2721</cx:pt>
          <cx:pt idx="240">1600</cx:pt>
          <cx:pt idx="241">2821</cx:pt>
          <cx:pt idx="242">2363</cx:pt>
          <cx:pt idx="243">945</cx:pt>
          <cx:pt idx="244">611</cx:pt>
          <cx:pt idx="245">1759</cx:pt>
          <cx:pt idx="246">3070</cx:pt>
          <cx:pt idx="247">1059</cx:pt>
          <cx:pt idx="248">3083</cx:pt>
          <cx:pt idx="249">2054</cx:pt>
          <cx:pt idx="250">289</cx:pt>
          <cx:pt idx="251">6337</cx:pt>
          <cx:pt idx="252">5792</cx:pt>
          <cx:pt idx="253">2016</cx:pt>
          <cx:pt idx="254">1446</cx:pt>
          <cx:pt idx="255">562</cx:pt>
          <cx:pt idx="256">32</cx:pt>
          <cx:pt idx="257">6594</cx:pt>
          <cx:pt idx="258">4336</cx:pt>
          <cx:pt idx="259">3297</cx:pt>
          <cx:pt idx="260">3485</cx:pt>
          <cx:pt idx="261">190</cx:pt>
          <cx:pt idx="262">900</cx:pt>
          <cx:pt idx="263">4186</cx:pt>
          <cx:pt idx="264">1338</cx:pt>
          <cx:pt idx="265">558</cx:pt>
          <cx:pt idx="266">4653</cx:pt>
          <cx:pt idx="267">3686</cx:pt>
          <cx:pt idx="268">2672</cx:pt>
          <cx:pt idx="269">1526</cx:pt>
          <cx:pt idx="270">2375</cx:pt>
          <cx:pt idx="271">1368</cx:pt>
          <cx:pt idx="272">1646</cx:pt>
          <cx:pt idx="273">2811</cx:pt>
          <cx:pt idx="274">4572</cx:pt>
          <cx:pt idx="275">2675</cx:pt>
          <cx:pt idx="276">1084</cx:pt>
          <cx:pt idx="277">4198</cx:pt>
          <cx:pt idx="278">60</cx:pt>
          <cx:pt idx="279">2412</cx:pt>
          <cx:pt idx="280">3586</cx:pt>
          <cx:pt idx="281">3649</cx:pt>
          <cx:pt idx="282">475</cx:pt>
          <cx:pt idx="283">3118</cx:pt>
          <cx:pt idx="284">271</cx:pt>
          <cx:pt idx="285">568</cx:pt>
          <cx:pt idx="286">1722</cx:pt>
          <cx:pt idx="287">1797</cx:pt>
          <cx:pt idx="288">1160</cx:pt>
          <cx:pt idx="289">1926</cx:pt>
          <cx:pt idx="290">1322</cx:pt>
          <cx:pt idx="291">1169</cx:pt>
          <cx:pt idx="292">3364</cx:pt>
          <cx:pt idx="293">1699</cx:pt>
          <cx:pt idx="294">4869</cx:pt>
          <cx:pt idx="295">2286</cx:pt>
          <cx:pt idx="296">4731</cx:pt>
          <cx:pt idx="297">983</cx:pt>
          <cx:pt idx="298">2917</cx:pt>
          <cx:pt idx="299">4727</cx:pt>
          <cx:pt idx="300">1079</cx:pt>
          <cx:pt idx="301">727</cx:pt>
          <cx:pt idx="302">1304</cx:pt>
          <cx:pt idx="303">1412</cx:pt>
          <cx:pt idx="304">3771</cx:pt>
          <cx:pt idx="305">1060</cx:pt>
          <cx:pt idx="306">1975</cx:pt>
          <cx:pt idx="307">4260</cx:pt>
          <cx:pt idx="308">343</cx:pt>
          <cx:pt idx="309">1986</cx:pt>
          <cx:pt idx="310">2227</cx:pt>
          <cx:pt idx="311">2854</cx:pt>
          <cx:pt idx="312">2066</cx:pt>
          <cx:pt idx="313">3193</cx:pt>
          <cx:pt idx="314">3247</cx:pt>
          <cx:pt idx="315">2814</cx:pt>
          <cx:pt idx="316">75</cx:pt>
          <cx:pt idx="317">3163</cx:pt>
          <cx:pt idx="318">1230</cx:pt>
          <cx:pt idx="319">451</cx:pt>
          <cx:pt idx="320">714</cx:pt>
          <cx:pt idx="321">2550</cx:pt>
          <cx:pt idx="322">151</cx:pt>
          <cx:pt idx="323">1432</cx:pt>
          <cx:pt idx="324">3821</cx:pt>
          <cx:pt idx="325">160</cx:pt>
          <cx:pt idx="326">858</cx:pt>
          <cx:pt idx="327">2983</cx:pt>
          <cx:pt idx="328">2055</cx:pt>
          <cx:pt idx="329">309</cx:pt>
          <cx:pt idx="330">5953</cx:pt>
          <cx:pt idx="331">1216</cx:pt>
          <cx:pt idx="332">1784</cx:pt>
          <cx:pt idx="333">313</cx:pt>
          <cx:pt idx="334">5179</cx:pt>
          <cx:pt idx="335">1516</cx:pt>
          <cx:pt idx="336">3620</cx:pt>
          <cx:pt idx="337">50</cx:pt>
          <cx:pt idx="338">5595</cx:pt>
          <cx:pt idx="339">2213</cx:pt>
          <cx:pt idx="340">1627</cx:pt>
          <cx:pt idx="341">3975</cx:pt>
          <cx:pt idx="342">363</cx:pt>
          <cx:pt idx="343">2271</cx:pt>
          <cx:pt idx="344">2010</cx:pt>
          <cx:pt idx="345">418</cx:pt>
          <cx:pt idx="346">111</cx:pt>
          <cx:pt idx="347">1394</cx:pt>
          <cx:pt idx="348">781</cx:pt>
          <cx:pt idx="349">1431</cx:pt>
          <cx:pt idx="350">3962</cx:pt>
          <cx:pt idx="351">4177</cx:pt>
          <cx:pt idx="352">1943</cx:pt>
          <cx:pt idx="353">790</cx:pt>
          <cx:pt idx="354">1163</cx:pt>
          <cx:pt idx="355">3570</cx:pt>
          <cx:pt idx="356">5733</cx:pt>
          <cx:pt idx="357">1850</cx:pt>
          <cx:pt idx="358">549</cx:pt>
          <cx:pt idx="359">2018</cx:pt>
          <cx:pt idx="360">1137</cx:pt>
          <cx:pt idx="361">515</cx:pt>
          <cx:pt idx="362">2003</cx:pt>
          <cx:pt idx="363">2315</cx:pt>
          <cx:pt idx="364">637</cx:pt>
          <cx:pt idx="365">330</cx:pt>
          <cx:pt idx="366">4714</cx:pt>
          <cx:pt idx="367">1717</cx:pt>
          <cx:pt idx="368">3088</cx:pt>
          <cx:pt idx="369">5984</cx:pt>
          <cx:pt idx="370">283</cx:pt>
          <cx:pt idx="371">372</cx:pt>
          <cx:pt idx="372">1089</cx:pt>
          <cx:pt idx="373">3762</cx:pt>
          <cx:pt idx="374">2323</cx:pt>
          <cx:pt idx="375">96</cx:pt>
          <cx:pt idx="376">3299</cx:pt>
          <cx:pt idx="377">77</cx:pt>
          <cx:pt idx="378">213</cx:pt>
          <cx:pt idx="379">2515</cx:pt>
          <cx:pt idx="380">1941</cx:pt>
          <cx:pt idx="381">135</cx:pt>
          <cx:pt idx="382">4642</cx:pt>
          <cx:pt idx="383">2504</cx:pt>
          <cx:pt idx="384">3949</cx:pt>
          <cx:pt idx="385">807</cx:pt>
          <cx:pt idx="386">4349</cx:pt>
          <cx:pt idx="387">3709</cx:pt>
          <cx:pt idx="388">1860</cx:pt>
          <cx:pt idx="389">1127</cx:pt>
          <cx:pt idx="390">1817</cx:pt>
          <cx:pt idx="391">3012</cx:pt>
          <cx:pt idx="392">357</cx:pt>
          <cx:pt idx="393">2224</cx:pt>
          <cx:pt idx="394">3716</cx:pt>
          <cx:pt idx="395">3817</cx:pt>
          <cx:pt idx="396">762</cx:pt>
          <cx:pt idx="397">3657</cx:pt>
          <cx:pt idx="398">2664</cx:pt>
          <cx:pt idx="399">2762</cx:pt>
          <cx:pt idx="400">2789</cx:pt>
          <cx:pt idx="401">1813</cx:pt>
          <cx:pt idx="402">699</cx:pt>
          <cx:pt idx="403">823</cx:pt>
          <cx:pt idx="404">1446</cx:pt>
          <cx:pt idx="405">2125</cx:pt>
          <cx:pt idx="406">4115</cx:pt>
          <cx:pt idx="407">729</cx:pt>
          <cx:pt idx="408">892</cx:pt>
          <cx:pt idx="409">2220</cx:pt>
          <cx:pt idx="410">1456</cx:pt>
          <cx:pt idx="411">4374</cx:pt>
          <cx:pt idx="412">572</cx:pt>
          <cx:pt idx="413">4429</cx:pt>
          <cx:pt idx="414">2187</cx:pt>
          <cx:pt idx="415">3274</cx:pt>
          <cx:pt idx="416">1688</cx:pt>
          <cx:pt idx="417">2151</cx:pt>
          <cx:pt idx="418">3774</cx:pt>
          <cx:pt idx="419">1703</cx:pt>
          <cx:pt idx="420">5519</cx:pt>
          <cx:pt idx="421">942</cx:pt>
          <cx:pt idx="422">4751</cx:pt>
          <cx:pt idx="423">1264</cx:pt>
          <cx:pt idx="424">2587</cx:pt>
          <cx:pt idx="425">2509</cx:pt>
          <cx:pt idx="426">1966</cx:pt>
          <cx:pt idx="427">1271</cx:pt>
          <cx:pt idx="428">1847</cx:pt>
          <cx:pt idx="429">1601</cx:pt>
          <cx:pt idx="430">1888</cx:pt>
          <cx:pt idx="431">4948</cx:pt>
          <cx:pt idx="432">3223</cx:pt>
          <cx:pt idx="433">1063</cx:pt>
          <cx:pt idx="434">1688</cx:pt>
          <cx:pt idx="435">4376</cx:pt>
          <cx:pt idx="436">317</cx:pt>
          <cx:pt idx="437">3315</cx:pt>
          <cx:pt idx="438">952</cx:pt>
          <cx:pt idx="439">1652</cx:pt>
          <cx:pt idx="440">429</cx:pt>
          <cx:pt idx="441">1278</cx:pt>
          <cx:pt idx="442">584</cx:pt>
          <cx:pt idx="443">5462</cx:pt>
          <cx:pt idx="444">1287</cx:pt>
          <cx:pt idx="445">2248</cx:pt>
          <cx:pt idx="446">1076</cx:pt>
          <cx:pt idx="447">269</cx:pt>
          <cx:pt idx="448">22</cx:pt>
          <cx:pt idx="449">2922</cx:pt>
          <cx:pt idx="450">2803</cx:pt>
          <cx:pt idx="451">2630</cx:pt>
          <cx:pt idx="452">3420</cx:pt>
          <cx:pt idx="453">1237</cx:pt>
          <cx:pt idx="454">2518</cx:pt>
          <cx:pt idx="455">2006</cx:pt>
          <cx:pt idx="456">5557</cx:pt>
          <cx:pt idx="457">1153</cx:pt>
          <cx:pt idx="458">4179</cx:pt>
          <cx:pt idx="459">1038</cx:pt>
          <cx:pt idx="460">266</cx:pt>
          <cx:pt idx="461">3154</cx:pt>
          <cx:pt idx="462">1222</cx:pt>
          <cx:pt idx="463">4994</cx:pt>
          <cx:pt idx="464">4522</cx:pt>
          <cx:pt idx="465">1327</cx:pt>
          <cx:pt idx="466">3281</cx:pt>
          <cx:pt idx="467">2033</cx:pt>
          <cx:pt idx="468">1019</cx:pt>
          <cx:pt idx="469">1141</cx:pt>
          <cx:pt idx="470">3725</cx:pt>
          <cx:pt idx="471">898</cx:pt>
          <cx:pt idx="472">583</cx:pt>
          <cx:pt idx="473">1786</cx:pt>
          <cx:pt idx="474">457</cx:pt>
          <cx:pt idx="475">272</cx:pt>
          <cx:pt idx="476">1727</cx:pt>
          <cx:pt idx="477">3703</cx:pt>
          <cx:pt idx="478">1017</cx:pt>
          <cx:pt idx="479">198</cx:pt>
          <cx:pt idx="480">6519</cx:pt>
          <cx:pt idx="481">2968</cx:pt>
          <cx:pt idx="482">2524</cx:pt>
          <cx:pt idx="483">1357</cx:pt>
          <cx:pt idx="484">5059</cx:pt>
          <cx:pt idx="485">2429</cx:pt>
          <cx:pt idx="486">4072</cx:pt>
          <cx:pt idx="487">3298</cx:pt>
          <cx:pt idx="488">913</cx:pt>
          <cx:pt idx="489">1870</cx:pt>
          <cx:pt idx="490">738</cx:pt>
          <cx:pt idx="491">6777</cx:pt>
          <cx:pt idx="492">3163</cx:pt>
          <cx:pt idx="493">2642</cx:pt>
          <cx:pt idx="494">1073</cx:pt>
          <cx:pt idx="495">1246</cx:pt>
          <cx:pt idx="496">525</cx:pt>
          <cx:pt idx="497">6369</cx:pt>
          <cx:pt idx="498">4447</cx:pt>
          <cx:pt idx="499">1055</cx:pt>
          <cx:pt idx="500">2838</cx:pt>
          <cx:pt idx="501">2632</cx:pt>
          <cx:pt idx="502">1306</cx:pt>
          <cx:pt idx="503">2454</cx:pt>
          <cx:pt idx="504">384</cx:pt>
          <cx:pt idx="505">2391</cx:pt>
          <cx:pt idx="506">2036</cx:pt>
          <cx:pt idx="507">403</cx:pt>
          <cx:pt idx="508">4576</cx:pt>
          <cx:pt idx="509">431</cx:pt>
          <cx:pt idx="510">4133</cx:pt>
          <cx:pt idx="511">2442</cx:pt>
          <cx:pt idx="512">5484</cx:pt>
          <cx:pt idx="513">926</cx:pt>
          <cx:pt idx="514">2056</cx:pt>
          <cx:pt idx="515">359</cx:pt>
          <cx:pt idx="516">2152</cx:pt>
          <cx:pt idx="517">1129</cx:pt>
          <cx:pt idx="518">788</cx:pt>
          <cx:pt idx="519">2607</cx:pt>
          <cx:pt idx="520">1724</cx:pt>
          <cx:pt idx="521">2094</cx:pt>
          <cx:pt idx="522">148</cx:pt>
          <cx:pt idx="523">436</cx:pt>
          <cx:pt idx="524">1554</cx:pt>
          <cx:pt idx="525">807</cx:pt>
          <cx:pt idx="526">761</cx:pt>
          <cx:pt idx="527">1493</cx:pt>
          <cx:pt idx="528">905</cx:pt>
          <cx:pt idx="529">1165</cx:pt>
          <cx:pt idx="530">2274</cx:pt>
          <cx:pt idx="531">2992</cx:pt>
          <cx:pt idx="532">1842</cx:pt>
          <cx:pt idx="533">916</cx:pt>
          <cx:pt idx="534">444</cx:pt>
          <cx:pt idx="535">1298</cx:pt>
          <cx:pt idx="536">3906</cx:pt>
          <cx:pt idx="537">5499</cx:pt>
          <cx:pt idx="538">1666</cx:pt>
          <cx:pt idx="539">2270</cx:pt>
          <cx:pt idx="540">514</cx:pt>
          <cx:pt idx="541">554</cx:pt>
          <cx:pt idx="542">3286</cx:pt>
          <cx:pt idx="543">759</cx:pt>
          <cx:pt idx="544">1865</cx:pt>
          <cx:pt idx="545">618</cx:pt>
          <cx:pt idx="546">1279</cx:pt>
          <cx:pt idx="547">406</cx:pt>
          <cx:pt idx="548">167</cx:pt>
          <cx:pt idx="549">2991</cx:pt>
          <cx:pt idx="550">1382</cx:pt>
          <cx:pt idx="551">1513</cx:pt>
          <cx:pt idx="552">1250</cx:pt>
          <cx:pt idx="553">242</cx:pt>
          <cx:pt idx="554">880</cx:pt>
          <cx:pt idx="555">1902</cx:pt>
          <cx:pt idx="556">888</cx:pt>
          <cx:pt idx="557">2172</cx:pt>
          <cx:pt idx="558">488</cx:pt>
          <cx:pt idx="559">428</cx:pt>
          <cx:pt idx="560">1160</cx:pt>
          <cx:pt idx="561">1050</cx:pt>
          <cx:pt idx="562">784</cx:pt>
          <cx:pt idx="563">745</cx:pt>
          <cx:pt idx="564">887</cx:pt>
          <cx:pt idx="565">1551</cx:pt>
          <cx:pt idx="566">1678</cx:pt>
          <cx:pt idx="567">1022</cx:pt>
          <cx:pt idx="568">844</cx:pt>
          <cx:pt idx="569">1586</cx:pt>
          <cx:pt idx="570">1674</cx:pt>
          <cx:pt idx="571">85</cx:pt>
          <cx:pt idx="572">1002</cx:pt>
          <cx:pt idx="573">2053</cx:pt>
          <cx:pt idx="574">4319</cx:pt>
          <cx:pt idx="575">4610</cx:pt>
          <cx:pt idx="576">1191</cx:pt>
          <cx:pt idx="577">4126</cx:pt>
          <cx:pt idx="578">1309</cx:pt>
          <cx:pt idx="579">4087</cx:pt>
          <cx:pt idx="580">2344</cx:pt>
          <cx:pt idx="581">3095</cx:pt>
          <cx:pt idx="582">2266</cx:pt>
          <cx:pt idx="583">3121</cx:pt>
          <cx:pt idx="584">6805</cx:pt>
          <cx:pt idx="585">2235</cx:pt>
          <cx:pt idx="586">1827</cx:pt>
          <cx:pt idx="587">502</cx:pt>
          <cx:pt idx="588">4301</cx:pt>
          <cx:pt idx="589">1861</cx:pt>
          <cx:pt idx="590">2440</cx:pt>
          <cx:pt idx="591">1797</cx:pt>
          <cx:pt idx="592">2282</cx:pt>
          <cx:pt idx="593">2156</cx:pt>
          <cx:pt idx="594">1558</cx:pt>
          <cx:pt idx="595">1973</cx:pt>
          <cx:pt idx="596">1797</cx:pt>
          <cx:pt idx="597">2794</cx:pt>
          <cx:pt idx="598">1385</cx:pt>
          <cx:pt idx="599">5479</cx:pt>
          <cx:pt idx="600">3357</cx:pt>
          <cx:pt idx="601">1435</cx:pt>
          <cx:pt idx="602">236</cx:pt>
          <cx:pt idx="603">1884</cx:pt>
          <cx:pt idx="604">1892</cx:pt>
          <cx:pt idx="605">1074</cx:pt>
          <cx:pt idx="606">227</cx:pt>
          <cx:pt idx="607">548</cx:pt>
          <cx:pt idx="608">5076</cx:pt>
          <cx:pt idx="609">4348</cx:pt>
          <cx:pt idx="610">1167</cx:pt>
          <cx:pt idx="611">3391</cx:pt>
          <cx:pt idx="612">291</cx:pt>
          <cx:pt idx="613">3278</cx:pt>
          <cx:pt idx="614">3084</cx:pt>
          <cx:pt idx="615">6268</cx:pt>
          <cx:pt idx="616">1464</cx:pt>
          <cx:pt idx="617">3154</cx:pt>
          <cx:pt idx="618">2056</cx:pt>
          <cx:pt idx="619">2241</cx:pt>
          <cx:pt idx="620">784</cx:pt>
          <cx:pt idx="621">3447</cx:pt>
          <cx:pt idx="622">1025</cx:pt>
          <cx:pt idx="623">301</cx:pt>
          <cx:pt idx="624">2020</cx:pt>
          <cx:pt idx="625">2422</cx:pt>
          <cx:pt idx="626">962</cx:pt>
          <cx:pt idx="627">934</cx:pt>
          <cx:pt idx="628">1245</cx:pt>
          <cx:pt idx="629">2704</cx:pt>
          <cx:pt idx="630">2623</cx:pt>
          <cx:pt idx="631">786</cx:pt>
          <cx:pt idx="632">138</cx:pt>
          <cx:pt idx="633">1531</cx:pt>
          <cx:pt idx="634">226</cx:pt>
          <cx:pt idx="635">2453</cx:pt>
          <cx:pt idx="636">2268</cx:pt>
          <cx:pt idx="637">3833</cx:pt>
          <cx:pt idx="638">2975</cx:pt>
          <cx:pt idx="639">1328</cx:pt>
          <cx:pt idx="640">2663</cx:pt>
          <cx:pt idx="641">4419</cx:pt>
          <cx:pt idx="642">2764</cx:pt>
          <cx:pt idx="643">5640</cx:pt>
          <cx:pt idx="644">4249</cx:pt>
          <cx:pt idx="645">1076</cx:pt>
          <cx:pt idx="646">532</cx:pt>
          <cx:pt idx="647">1109</cx:pt>
          <cx:pt idx="648">4574</cx:pt>
          <cx:pt idx="649">5075</cx:pt>
          <cx:pt idx="650">3283</cx:pt>
          <cx:pt idx="651">2037</cx:pt>
          <cx:pt idx="652">3449</cx:pt>
          <cx:pt idx="653">490</cx:pt>
          <cx:pt idx="654">2813</cx:pt>
          <cx:pt idx="655">4772</cx:pt>
          <cx:pt idx="656">3116</cx:pt>
          <cx:pt idx="657">2196</cx:pt>
          <cx:pt idx="658">3951</cx:pt>
          <cx:pt idx="659">4924</cx:pt>
          <cx:pt idx="660">3907</cx:pt>
          <cx:pt idx="661">4597</cx:pt>
          <cx:pt idx="662">1375</cx:pt>
          <cx:pt idx="663">4865</cx:pt>
          <cx:pt idx="664">848</cx:pt>
          <cx:pt idx="665">3484</cx:pt>
          <cx:pt idx="666">240</cx:pt>
          <cx:pt idx="667">792</cx:pt>
          <cx:pt idx="668">3986</cx:pt>
          <cx:pt idx="669">3371</cx:pt>
          <cx:pt idx="670">2755</cx:pt>
          <cx:pt idx="671">3003</cx:pt>
          <cx:pt idx="672">490</cx:pt>
          <cx:pt idx="673">794</cx:pt>
          <cx:pt idx="674">1112</cx:pt>
          <cx:pt idx="675">2144</cx:pt>
          <cx:pt idx="676">1436</cx:pt>
          <cx:pt idx="677">1419</cx:pt>
          <cx:pt idx="678">1297</cx:pt>
          <cx:pt idx="679">1527</cx:pt>
          <cx:pt idx="680">880</cx:pt>
          <cx:pt idx="681">3472</cx:pt>
          <cx:pt idx="682">291</cx:pt>
          <cx:pt idx="683">1124</cx:pt>
          <cx:pt idx="684">551</cx:pt>
          <cx:pt idx="685">2289</cx:pt>
          <cx:pt idx="686">3109</cx:pt>
          <cx:pt idx="687">2569</cx:pt>
          <cx:pt idx="688">533</cx:pt>
          <cx:pt idx="689">6444</cx:pt>
          <cx:pt idx="690">186</cx:pt>
          <cx:pt idx="691">752</cx:pt>
          <cx:pt idx="692">1453</cx:pt>
          <cx:pt idx="693">3407</cx:pt>
          <cx:pt idx="694">3209</cx:pt>
          <cx:pt idx="695">624</cx:pt>
          <cx:pt idx="696">903</cx:pt>
          <cx:pt idx="697">3928</cx:pt>
          <cx:pt idx="698">2717</cx:pt>
          <cx:pt idx="699">3027</cx:pt>
          <cx:pt idx="700">505</cx:pt>
          <cx:pt idx="701">1750</cx:pt>
          <cx:pt idx="702">3352</cx:pt>
          <cx:pt idx="703">3486</cx:pt>
          <cx:pt idx="704">2616</cx:pt>
          <cx:pt idx="705">1149</cx:pt>
          <cx:pt idx="706">1730</cx:pt>
          <cx:pt idx="707">1547</cx:pt>
          <cx:pt idx="708">895</cx:pt>
          <cx:pt idx="709">2092</cx:pt>
          <cx:pt idx="710">2519</cx:pt>
          <cx:pt idx="711">333</cx:pt>
          <cx:pt idx="712">2717</cx:pt>
          <cx:pt idx="713">3258</cx:pt>
          <cx:pt idx="714">4060</cx:pt>
          <cx:pt idx="715">2952</cx:pt>
          <cx:pt idx="716">359</cx:pt>
          <cx:pt idx="717">3125</cx:pt>
          <cx:pt idx="718">2270</cx:pt>
          <cx:pt idx="719">1282</cx:pt>
          <cx:pt idx="720">1435</cx:pt>
          <cx:pt idx="721">1174</cx:pt>
          <cx:pt idx="722">3276</cx:pt>
          <cx:pt idx="723">2113</cx:pt>
          <cx:pt idx="724">4122</cx:pt>
          <cx:pt idx="725">3504</cx:pt>
          <cx:pt idx="726">2074</cx:pt>
          <cx:pt idx="727">2916</cx:pt>
          <cx:pt idx="728">1088</cx:pt>
          <cx:pt idx="729">1082</cx:pt>
          <cx:pt idx="730">1658</cx:pt>
          <cx:pt idx="731">3888</cx:pt>
          <cx:pt idx="732">844</cx:pt>
          <cx:pt idx="733">3892</cx:pt>
          <cx:pt idx="734">854</cx:pt>
          <cx:pt idx="735">1035</cx:pt>
          <cx:pt idx="736">2150</cx:pt>
          <cx:pt idx="737">846</cx:pt>
          <cx:pt idx="738">538</cx:pt>
          <cx:pt idx="739">1914</cx:pt>
          <cx:pt idx="740">2406</cx:pt>
          <cx:pt idx="741">393</cx:pt>
          <cx:pt idx="742">40</cx:pt>
          <cx:pt idx="743">4260</cx:pt>
          <cx:pt idx="744">513</cx:pt>
          <cx:pt idx="745">82</cx:pt>
          <cx:pt idx="746">1425</cx:pt>
          <cx:pt idx="747">544</cx:pt>
          <cx:pt idx="748">3295</cx:pt>
          <cx:pt idx="749">3308</cx:pt>
          <cx:pt idx="750">3939</cx:pt>
          <cx:pt idx="751">492</cx:pt>
          <cx:pt idx="752">461</cx:pt>
          <cx:pt idx="753">314</cx:pt>
          <cx:pt idx="754">5209</cx:pt>
          <cx:pt idx="755">3759</cx:pt>
          <cx:pt idx="756">2373</cx:pt>
          <cx:pt idx="757">2582</cx:pt>
          <cx:pt idx="758">798</cx:pt>
          <cx:pt idx="759">100</cx:pt>
          <cx:pt idx="760">5107</cx:pt>
          <cx:pt idx="761">2026</cx:pt>
          <cx:pt idx="762">487</cx:pt>
          <cx:pt idx="763">220</cx:pt>
        </cx:lvl>
      </cx:numDim>
    </cx:data>
  </cx:chartData>
  <cx:chart>
    <cx:title pos="t" align="ctr" overlay="0">
      <cx:tx>
        <cx:txData>
          <cx:v>Police - Average Unit Margin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Police - Average Unit Margin Distribution</a:t>
          </a:r>
        </a:p>
      </cx:txPr>
    </cx:title>
    <cx:plotArea>
      <cx:plotAreaRegion>
        <cx:series layoutId="clusteredColumn" uniqueId="{CBDDEE26-D97A-4DDD-B420-7A8E35952D51}">
          <cx:tx>
            <cx:txData>
              <cx:f>Police!$G$1</cx:f>
              <cx:v>Unit Marg</cx:v>
            </cx:txData>
          </cx:tx>
          <cx:spPr>
            <a:solidFill>
              <a:srgbClr val="0070C0"/>
            </a:solidFill>
          </cx:spPr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Average Unit Margin per bid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/>
                </a:rPr>
                <a:t>Average Unit Margin per bid</a:t>
              </a:r>
            </a:p>
          </cx:txPr>
        </cx:title>
        <cx:tickLabels/>
      </cx:axis>
      <cx:axis id="1">
        <cx:valScaling/>
        <cx:title>
          <cx:tx>
            <cx:txData>
              <cx:v># of Bids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/>
                </a:rPr>
                <a:t># of Bids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1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9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647" y="180071"/>
            <a:ext cx="10058400" cy="1071680"/>
          </a:xfrm>
        </p:spPr>
        <p:txBody>
          <a:bodyPr>
            <a:normAutofit/>
          </a:bodyPr>
          <a:lstStyle>
            <a:lvl1pPr marL="0">
              <a:defRPr sz="3000">
                <a:latin typeface="Calibri bod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5456"/>
            <a:ext cx="10058400" cy="4483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3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46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240" y="187621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6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35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2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5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0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716" y="1205345"/>
            <a:ext cx="10058400" cy="48611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FC4149-A85A-4BD7-9940-B500FBCC9363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034E73-AE9D-4BCB-81AD-05FDC46411E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51968" y="112478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2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406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server.org/t/thank-you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tormusing.blogspot.com/2011/07/corporate-knights-of-round-tabl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ickbuilder.blogspot.com/2012/02/what-is-seo-search-engine-optimization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4/relationships/chartEx" Target="../charts/chartEx2.xml"/><Relationship Id="rId7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E665CE-2AE5-4CF9-98DE-2EBB88E7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37" y="449943"/>
            <a:ext cx="6923676" cy="3860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7000" b="1" dirty="0">
                <a:solidFill>
                  <a:schemeClr val="tx1"/>
                </a:solidFill>
              </a:rPr>
              <a:t>FLEET SALES PRICING AT </a:t>
            </a:r>
            <a:br>
              <a:rPr lang="en-US" sz="7000" b="1" dirty="0">
                <a:solidFill>
                  <a:schemeClr val="tx1"/>
                </a:solidFill>
              </a:rPr>
            </a:br>
            <a:r>
              <a:rPr lang="en-US" sz="7000" b="1" dirty="0">
                <a:solidFill>
                  <a:schemeClr val="tx1"/>
                </a:solidFill>
              </a:rPr>
              <a:t>FJORD MOTOR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A31E-683E-4125-8C3C-8FF0E44064A2}"/>
              </a:ext>
            </a:extLst>
          </p:cNvPr>
          <p:cNvSpPr txBox="1"/>
          <p:nvPr/>
        </p:nvSpPr>
        <p:spPr>
          <a:xfrm>
            <a:off x="1098564" y="5389211"/>
            <a:ext cx="999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Amit Gottipati</a:t>
            </a:r>
          </a:p>
        </p:txBody>
      </p:sp>
      <p:pic>
        <p:nvPicPr>
          <p:cNvPr id="10" name="Picture 9" descr="A close up of a car&#10;&#10;Description automatically generated">
            <a:extLst>
              <a:ext uri="{FF2B5EF4-FFF2-40B4-BE49-F238E27FC236}">
                <a16:creationId xmlns:a16="http://schemas.microsoft.com/office/drawing/2014/main" id="{8488EE10-7922-49F2-9A5A-1A12B793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4285" y="1343023"/>
            <a:ext cx="3999139" cy="19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7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12A0-878C-4F27-8B48-BBBFDCD2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16" y="177280"/>
            <a:ext cx="10058400" cy="729237"/>
          </a:xfrm>
        </p:spPr>
        <p:txBody>
          <a:bodyPr/>
          <a:lstStyle/>
          <a:p>
            <a:r>
              <a:rPr lang="en-US" sz="3200" dirty="0"/>
              <a:t>Restrictions on Fjord’s pricing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050E-2AB3-47E0-B2EA-0B99C3DC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619" y="1684036"/>
            <a:ext cx="10058400" cy="448363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Poor economic factors such as GDP slow down, drop in global trade of the automotive industry might restrict Fjord in implementing its optimal pricing strategy.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Stricter regulations and increased trade tariffs can raise the crucial manufacturing cost of an automaker.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models do not consider increasingly competitions in the market.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models do not consider the vehicle usage as high usage can lead to better profit in the service sector.</a:t>
            </a:r>
          </a:p>
        </p:txBody>
      </p:sp>
    </p:spTree>
    <p:extLst>
      <p:ext uri="{BB962C8B-B14F-4D97-AF65-F5344CB8AC3E}">
        <p14:creationId xmlns:p14="http://schemas.microsoft.com/office/powerpoint/2010/main" val="193984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F012-2752-4D71-A01F-3B43D682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47" y="180071"/>
            <a:ext cx="10058400" cy="771651"/>
          </a:xfrm>
        </p:spPr>
        <p:txBody>
          <a:bodyPr/>
          <a:lstStyle/>
          <a:p>
            <a:r>
              <a:rPr lang="en-US" sz="3200" b="1" dirty="0"/>
              <a:t>Incentives for Fjord fleet staffs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B28A-DB92-49DB-8289-8FCC224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satisfaction should be considered for incentives.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Sales staff should be allowed to price outside optimal prices in certain circumstances, such as to incur repeated customers or to incentivize a large sale.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 case, if a buyer wanted to buy large number of vehicles and get it delivered in 2 days or so – the sales staff can charge a price higher than its optimal price for its customized service offerings. In the above scenario, delivery time is a significant factor that may affect the product price.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6AF9D0-CC65-40D1-90BE-6DEF07A12999}"/>
              </a:ext>
            </a:extLst>
          </p:cNvPr>
          <p:cNvSpPr/>
          <p:nvPr/>
        </p:nvSpPr>
        <p:spPr>
          <a:xfrm>
            <a:off x="1138335" y="4516016"/>
            <a:ext cx="447869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5D29B-7153-497D-A289-29BAB863D900}"/>
              </a:ext>
            </a:extLst>
          </p:cNvPr>
          <p:cNvSpPr txBox="1"/>
          <p:nvPr/>
        </p:nvSpPr>
        <p:spPr>
          <a:xfrm>
            <a:off x="1682828" y="4371703"/>
            <a:ext cx="958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staff should not be measured based solely on Revenues, but rather a robust set of metrics including revenues, profits, how close they can get to the optimal price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61051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green street sign&#10;&#10;Description automatically generated">
            <a:extLst>
              <a:ext uri="{FF2B5EF4-FFF2-40B4-BE49-F238E27FC236}">
                <a16:creationId xmlns:a16="http://schemas.microsoft.com/office/drawing/2014/main" id="{DD35D9BF-E3C5-4685-8C1B-7F5B5EFA0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613" b="617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A64BD-F4E1-47E7-8385-47E268A1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+mj-lt"/>
              </a:rPr>
              <a:t>The End!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53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BF5E-32E5-4666-850F-93FBE6B9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35" y="182694"/>
            <a:ext cx="10058400" cy="80051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 body"/>
              </a:rPr>
              <a:t>Coronet Elizabeth Fleet Sales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E182-A521-4C93-88AA-D2F6E462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807" y="1516855"/>
            <a:ext cx="6769464" cy="40233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Popular for fleet purchases (&gt;10 units) by corporations and police departments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Fleet sales are negotiated separately by regional sales teams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Price is negotiated via a bidding process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4,000 bids each quarter, with a 70% win rate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per unit is $15,000 and MSRP is $25,000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E63CD7F0-6D83-4E43-97B5-9BB0EA24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745" r="18835" b="-1"/>
          <a:stretch/>
        </p:blipFill>
        <p:spPr>
          <a:xfrm>
            <a:off x="7965589" y="1724020"/>
            <a:ext cx="3135109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E182-A521-4C93-88AA-D2F6E462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089" y="1550500"/>
            <a:ext cx="6454987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money left on the table to be made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of the last 4,000 bids are gathered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unified strategies for pricing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specifications of competitors and their offers for each bid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specifications on customers type for each bid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picture containing table, white, red, man&#10;&#10;Description automatically generated">
            <a:extLst>
              <a:ext uri="{FF2B5EF4-FFF2-40B4-BE49-F238E27FC236}">
                <a16:creationId xmlns:a16="http://schemas.microsoft.com/office/drawing/2014/main" id="{026D27D4-CD31-46DE-99A9-43E64ADE1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386" r="12871"/>
          <a:stretch/>
        </p:blipFill>
        <p:spPr>
          <a:xfrm>
            <a:off x="7976862" y="1413761"/>
            <a:ext cx="3135109" cy="3471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1B537-B519-4238-8B03-9E59AD3993E5}"/>
              </a:ext>
            </a:extLst>
          </p:cNvPr>
          <p:cNvSpPr txBox="1"/>
          <p:nvPr/>
        </p:nvSpPr>
        <p:spPr>
          <a:xfrm>
            <a:off x="745670" y="5365832"/>
            <a:ext cx="10518075" cy="55399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b="1" dirty="0"/>
              <a:t>	   A universal price model can be applied to maximize Margin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DFA81C3-0F95-4EEB-831E-461090F4BC11}"/>
              </a:ext>
            </a:extLst>
          </p:cNvPr>
          <p:cNvSpPr/>
          <p:nvPr/>
        </p:nvSpPr>
        <p:spPr>
          <a:xfrm>
            <a:off x="859642" y="5496461"/>
            <a:ext cx="580571" cy="319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D028A-3AFD-426A-B668-955F87393DF2}"/>
              </a:ext>
            </a:extLst>
          </p:cNvPr>
          <p:cNvSpPr txBox="1"/>
          <p:nvPr/>
        </p:nvSpPr>
        <p:spPr>
          <a:xfrm>
            <a:off x="898071" y="368772"/>
            <a:ext cx="10970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Opportunities to Optimize Fleet Sales Pricing with a universal price</a:t>
            </a:r>
          </a:p>
        </p:txBody>
      </p:sp>
    </p:spTree>
    <p:extLst>
      <p:ext uri="{BB962C8B-B14F-4D97-AF65-F5344CB8AC3E}">
        <p14:creationId xmlns:p14="http://schemas.microsoft.com/office/powerpoint/2010/main" val="180888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7DB0-2855-41F4-AF88-69DC3CE0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7" y="170659"/>
            <a:ext cx="10675324" cy="92076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 body"/>
              </a:rPr>
              <a:t>Universal pricing model can increase Total Contribution by </a:t>
            </a:r>
            <a:r>
              <a:rPr lang="en-US" sz="3000" b="1" dirty="0">
                <a:latin typeface="Calibri body"/>
              </a:rPr>
              <a:t>40%</a:t>
            </a:r>
            <a:r>
              <a:rPr lang="en-US" sz="3000" dirty="0">
                <a:latin typeface="Calibri body"/>
              </a:rPr>
              <a:t> and change Net Margin from </a:t>
            </a:r>
            <a:r>
              <a:rPr lang="en-US" sz="3000" b="1" dirty="0">
                <a:latin typeface="Calibri body"/>
              </a:rPr>
              <a:t>12% </a:t>
            </a:r>
            <a:r>
              <a:rPr lang="en-US" sz="3000" dirty="0">
                <a:latin typeface="Calibri body"/>
              </a:rPr>
              <a:t>to </a:t>
            </a:r>
            <a:r>
              <a:rPr lang="en-US" sz="3000" b="1" dirty="0">
                <a:latin typeface="Calibri body"/>
              </a:rPr>
              <a:t>28%</a:t>
            </a:r>
            <a:r>
              <a:rPr lang="en-US" sz="3000" dirty="0">
                <a:latin typeface="Calibri body"/>
              </a:rPr>
              <a:t> </a:t>
            </a:r>
            <a:r>
              <a:rPr lang="en-US" sz="3000" b="1" u="sng" dirty="0">
                <a:latin typeface="Calibri body"/>
              </a:rPr>
              <a:t>without customer specification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126F79-B74A-49E2-8C7B-32507E3F4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037966"/>
              </p:ext>
            </p:extLst>
          </p:nvPr>
        </p:nvGraphicFramePr>
        <p:xfrm>
          <a:off x="6803519" y="2993020"/>
          <a:ext cx="4832555" cy="302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7C9C85-A604-4F8B-820E-8B03EF8B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29" y="1338540"/>
            <a:ext cx="6411656" cy="45687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Without customer specification, we suggest the following model for Fjord: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Margin = (Price – Cost)* Current # cars sold/ (1+e</a:t>
            </a:r>
            <a:r>
              <a:rPr lang="en-US" sz="1800" b="1" baseline="30000" dirty="0">
                <a:solidFill>
                  <a:schemeClr val="accent1"/>
                </a:solidFill>
              </a:rPr>
              <a:t>-7.756</a:t>
            </a:r>
            <a:r>
              <a:rPr lang="en-US" sz="1800" baseline="30000" dirty="0">
                <a:solidFill>
                  <a:schemeClr val="accent1"/>
                </a:solidFill>
              </a:rPr>
              <a:t>+</a:t>
            </a:r>
            <a:r>
              <a:rPr lang="en-US" sz="1800" b="1" baseline="30000" dirty="0">
                <a:solidFill>
                  <a:schemeClr val="accent1"/>
                </a:solidFill>
              </a:rPr>
              <a:t>9.164</a:t>
            </a:r>
            <a:r>
              <a:rPr lang="en-US" sz="1800" baseline="30000" dirty="0">
                <a:solidFill>
                  <a:schemeClr val="accent1"/>
                </a:solidFill>
              </a:rPr>
              <a:t>*Price/MSRP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Suggested price to optimize Contribution Margin: </a:t>
            </a:r>
            <a:r>
              <a:rPr lang="en-US" sz="1800" b="1" dirty="0"/>
              <a:t>$20,818.5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new price, given to all customer bids, can improve the current contribution by </a:t>
            </a:r>
            <a:r>
              <a:rPr lang="en-US" sz="1800" b="1" dirty="0"/>
              <a:t>$69M</a:t>
            </a:r>
            <a:r>
              <a:rPr lang="en-US" sz="1800" dirty="0"/>
              <a:t>, or </a:t>
            </a:r>
            <a:r>
              <a:rPr lang="en-US" sz="1800" b="1" dirty="0"/>
              <a:t>40%</a:t>
            </a:r>
            <a:r>
              <a:rPr lang="en-US" sz="1800" dirty="0"/>
              <a:t> increase.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Net Margin improves from </a:t>
            </a:r>
            <a:r>
              <a:rPr lang="en-US" sz="1800" b="1" dirty="0"/>
              <a:t>12%</a:t>
            </a:r>
            <a:r>
              <a:rPr lang="en-US" sz="1800" dirty="0"/>
              <a:t> to </a:t>
            </a:r>
            <a:r>
              <a:rPr lang="en-US" sz="1800" b="1" dirty="0"/>
              <a:t>18%</a:t>
            </a:r>
            <a:r>
              <a:rPr lang="en-US" sz="1800" dirty="0"/>
              <a:t>.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However, revenue will be offset by </a:t>
            </a:r>
            <a:r>
              <a:rPr lang="en-US" sz="1800" b="1" dirty="0"/>
              <a:t>$600M </a:t>
            </a:r>
            <a:r>
              <a:rPr lang="en-US" sz="1800" dirty="0"/>
              <a:t>(-41%) due to lower demand.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model can be applied to abide by Fjord’s objective of </a:t>
            </a:r>
            <a:r>
              <a:rPr lang="en-US" sz="1800" u="sng" dirty="0"/>
              <a:t>profit maximization</a:t>
            </a:r>
            <a:r>
              <a:rPr lang="en-US" sz="18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9BD2B-7E98-44D7-81BA-DC3B1E3E2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16528"/>
              </p:ext>
            </p:extLst>
          </p:nvPr>
        </p:nvGraphicFramePr>
        <p:xfrm>
          <a:off x="7604448" y="1500981"/>
          <a:ext cx="3536304" cy="1204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8654">
                  <a:extLst>
                    <a:ext uri="{9D8B030D-6E8A-4147-A177-3AD203B41FA5}">
                      <a16:colId xmlns:a16="http://schemas.microsoft.com/office/drawing/2014/main" val="3854123864"/>
                    </a:ext>
                  </a:extLst>
                </a:gridCol>
                <a:gridCol w="1183762">
                  <a:extLst>
                    <a:ext uri="{9D8B030D-6E8A-4147-A177-3AD203B41FA5}">
                      <a16:colId xmlns:a16="http://schemas.microsoft.com/office/drawing/2014/main" val="1839411189"/>
                    </a:ext>
                  </a:extLst>
                </a:gridCol>
                <a:gridCol w="1063888">
                  <a:extLst>
                    <a:ext uri="{9D8B030D-6E8A-4147-A177-3AD203B41FA5}">
                      <a16:colId xmlns:a16="http://schemas.microsoft.com/office/drawing/2014/main" val="1994520560"/>
                    </a:ext>
                  </a:extLst>
                </a:gridCol>
              </a:tblGrid>
              <a:tr h="284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Current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Optimized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1628626"/>
                  </a:ext>
                </a:extLst>
              </a:tr>
              <a:tr h="32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Total Contribution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 $    171,829,002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 $ 241,072,096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2446210"/>
                  </a:ext>
                </a:extLst>
              </a:tr>
              <a:tr h="313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Revenue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 $ 1,463,168,035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 $ 862,544,013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791720"/>
                  </a:ext>
                </a:extLst>
              </a:tr>
              <a:tr h="284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Net Margin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28%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778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1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54F5-DBAF-4E0D-A78C-A44A0BA8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180071"/>
            <a:ext cx="10860833" cy="81830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alibri body"/>
              </a:rPr>
              <a:t>With customer identification, we observe that Corporate customers bring </a:t>
            </a:r>
            <a:r>
              <a:rPr lang="en-US" sz="3000" b="1" u="sng" dirty="0">
                <a:latin typeface="Calibri body"/>
              </a:rPr>
              <a:t>significantly more </a:t>
            </a:r>
            <a:r>
              <a:rPr lang="en-US" sz="3000" dirty="0">
                <a:latin typeface="Calibri body"/>
              </a:rPr>
              <a:t>business and profits …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243AD299-7380-4FE1-B15C-6BB55FE3E8E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8784181"/>
                  </p:ext>
                </p:extLst>
              </p:nvPr>
            </p:nvGraphicFramePr>
            <p:xfrm>
              <a:off x="6839137" y="3806890"/>
              <a:ext cx="4572000" cy="25099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243AD299-7380-4FE1-B15C-6BB55FE3E8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9137" y="3806890"/>
                <a:ext cx="4572000" cy="2509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67C18D94-2702-485C-AA00-5F5FC54737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05753990"/>
                  </p:ext>
                </p:extLst>
              </p:nvPr>
            </p:nvGraphicFramePr>
            <p:xfrm>
              <a:off x="902360" y="3835434"/>
              <a:ext cx="4572000" cy="25136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67C18D94-2702-485C-AA00-5F5FC54737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360" y="3835434"/>
                <a:ext cx="4572000" cy="25136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5CCEE0-DA31-43D9-AACD-49DD8F176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815889"/>
              </p:ext>
            </p:extLst>
          </p:nvPr>
        </p:nvGraphicFramePr>
        <p:xfrm>
          <a:off x="6852006" y="1468778"/>
          <a:ext cx="47625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66000663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84132490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98586481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4917768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223334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42675882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Total Contribution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Units sold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Average Unit Margin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Bids Won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Average  cars # /bid won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499325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Police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 $        30,054,865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         14,386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 $         2,089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38%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0152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Corporate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 $      141,774,137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         38,144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 $         3,717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98%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9273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4D663DD-796C-4A64-8ECF-81EB965E9D30}"/>
              </a:ext>
            </a:extLst>
          </p:cNvPr>
          <p:cNvSpPr txBox="1"/>
          <p:nvPr/>
        </p:nvSpPr>
        <p:spPr>
          <a:xfrm>
            <a:off x="541175" y="1455576"/>
            <a:ext cx="6167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Fjord historically wins 98% of Corporate bids but only 38% of Police bids (with similar # of units sold per bid).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Corporate businesses are </a:t>
            </a:r>
            <a:r>
              <a:rPr lang="en-US" b="1" u="sng" dirty="0">
                <a:highlight>
                  <a:srgbClr val="00FF00"/>
                </a:highlight>
              </a:rPr>
              <a:t>78%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more profitable than Police.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Police customers are concentrated on the low end of profitability per unit, while Corporate customers are more flexible, even in the higher end of pricing. </a:t>
            </a:r>
          </a:p>
        </p:txBody>
      </p:sp>
    </p:spTree>
    <p:extLst>
      <p:ext uri="{BB962C8B-B14F-4D97-AF65-F5344CB8AC3E}">
        <p14:creationId xmlns:p14="http://schemas.microsoft.com/office/powerpoint/2010/main" val="262963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B47A-5C71-4B4C-891C-2C28DD00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82" y="137650"/>
            <a:ext cx="10058400" cy="868293"/>
          </a:xfrm>
        </p:spPr>
        <p:txBody>
          <a:bodyPr>
            <a:normAutofit fontScale="90000"/>
          </a:bodyPr>
          <a:lstStyle/>
          <a:p>
            <a:r>
              <a:rPr lang="en-US" dirty="0"/>
              <a:t>With customers identification, we can apply our Optimization model for Police and Corporate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106A-7A6F-4CC1-A4E9-CBD64AE7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93" y="1296955"/>
            <a:ext cx="6945707" cy="44415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Applying the same profit optimization model, we recommend the following: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</a:rPr>
              <a:t>M</a:t>
            </a:r>
            <a:r>
              <a:rPr lang="en-US" sz="1600" baseline="-25000" dirty="0">
                <a:solidFill>
                  <a:schemeClr val="accent1"/>
                </a:solidFill>
              </a:rPr>
              <a:t>P</a:t>
            </a:r>
            <a:r>
              <a:rPr lang="en-US" sz="1600" dirty="0">
                <a:solidFill>
                  <a:schemeClr val="accent1"/>
                </a:solidFill>
              </a:rPr>
              <a:t> = (P</a:t>
            </a:r>
            <a:r>
              <a:rPr lang="en-US" sz="1600" baseline="-25000" dirty="0">
                <a:solidFill>
                  <a:schemeClr val="accent1"/>
                </a:solidFill>
              </a:rPr>
              <a:t>P</a:t>
            </a:r>
            <a:r>
              <a:rPr lang="en-US" sz="1600" dirty="0">
                <a:solidFill>
                  <a:schemeClr val="accent1"/>
                </a:solidFill>
              </a:rPr>
              <a:t>-C)*Market </a:t>
            </a:r>
            <a:r>
              <a:rPr lang="en-US" sz="1600" dirty="0" err="1">
                <a:solidFill>
                  <a:schemeClr val="accent1"/>
                </a:solidFill>
              </a:rPr>
              <a:t>size</a:t>
            </a:r>
            <a:r>
              <a:rPr lang="en-US" sz="1600" baseline="-25000" dirty="0" err="1">
                <a:solidFill>
                  <a:schemeClr val="accent1"/>
                </a:solidFill>
              </a:rPr>
              <a:t>P</a:t>
            </a:r>
            <a:r>
              <a:rPr lang="en-US" sz="1600" dirty="0">
                <a:solidFill>
                  <a:schemeClr val="accent1"/>
                </a:solidFill>
              </a:rPr>
              <a:t>/(1+ e</a:t>
            </a:r>
            <a:r>
              <a:rPr lang="en-US" sz="1600" baseline="30000" dirty="0">
                <a:solidFill>
                  <a:schemeClr val="accent1"/>
                </a:solidFill>
              </a:rPr>
              <a:t>-</a:t>
            </a:r>
            <a:r>
              <a:rPr lang="en-US" sz="1600" b="1" baseline="30000" dirty="0">
                <a:solidFill>
                  <a:schemeClr val="accent1"/>
                </a:solidFill>
              </a:rPr>
              <a:t>14.224 + 20.01</a:t>
            </a:r>
            <a:r>
              <a:rPr lang="en-US" sz="1600" baseline="30000" dirty="0">
                <a:solidFill>
                  <a:schemeClr val="accent1"/>
                </a:solidFill>
              </a:rPr>
              <a:t>*P</a:t>
            </a:r>
            <a:r>
              <a:rPr lang="en-US" sz="1600" baseline="-25000" dirty="0">
                <a:solidFill>
                  <a:schemeClr val="accent1"/>
                </a:solidFill>
              </a:rPr>
              <a:t>P </a:t>
            </a:r>
            <a:r>
              <a:rPr lang="en-US" sz="1600" baseline="30000" dirty="0">
                <a:solidFill>
                  <a:schemeClr val="accent1"/>
                </a:solidFill>
              </a:rPr>
              <a:t>/MSRP</a:t>
            </a:r>
            <a:r>
              <a:rPr lang="en-US" sz="1600" dirty="0">
                <a:solidFill>
                  <a:schemeClr val="accent1"/>
                </a:solidFill>
              </a:rPr>
              <a:t>) at </a:t>
            </a:r>
            <a:r>
              <a:rPr lang="en-US" sz="1600" dirty="0" err="1">
                <a:solidFill>
                  <a:schemeClr val="accent1"/>
                </a:solidFill>
              </a:rPr>
              <a:t>P</a:t>
            </a:r>
            <a:r>
              <a:rPr lang="en-US" sz="1600" baseline="-25000" dirty="0" err="1">
                <a:solidFill>
                  <a:schemeClr val="accent1"/>
                </a:solidFill>
              </a:rPr>
              <a:t>Police</a:t>
            </a:r>
            <a:r>
              <a:rPr lang="en-US" sz="1600" baseline="-250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 = </a:t>
            </a:r>
            <a:r>
              <a:rPr lang="en-US" sz="1600" b="1" dirty="0">
                <a:solidFill>
                  <a:schemeClr val="accent1"/>
                </a:solidFill>
              </a:rPr>
              <a:t>$17,638.5 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</a:rPr>
              <a:t>M</a:t>
            </a:r>
            <a:r>
              <a:rPr lang="en-US" sz="1600" baseline="-25000" dirty="0">
                <a:solidFill>
                  <a:schemeClr val="accent1"/>
                </a:solidFill>
              </a:rPr>
              <a:t>C</a:t>
            </a:r>
            <a:r>
              <a:rPr lang="en-US" sz="1600" dirty="0">
                <a:solidFill>
                  <a:schemeClr val="accent1"/>
                </a:solidFill>
              </a:rPr>
              <a:t> = (P</a:t>
            </a:r>
            <a:r>
              <a:rPr lang="en-US" sz="1600" baseline="-25000" dirty="0">
                <a:solidFill>
                  <a:schemeClr val="accent1"/>
                </a:solidFill>
              </a:rPr>
              <a:t>C</a:t>
            </a:r>
            <a:r>
              <a:rPr lang="en-US" sz="1600" dirty="0">
                <a:solidFill>
                  <a:schemeClr val="accent1"/>
                </a:solidFill>
              </a:rPr>
              <a:t>-C)*Market </a:t>
            </a:r>
            <a:r>
              <a:rPr lang="en-US" sz="1600" dirty="0" err="1">
                <a:solidFill>
                  <a:schemeClr val="accent1"/>
                </a:solidFill>
              </a:rPr>
              <a:t>size</a:t>
            </a:r>
            <a:r>
              <a:rPr lang="en-US" sz="1600" baseline="-25000" dirty="0" err="1">
                <a:solidFill>
                  <a:schemeClr val="accent1"/>
                </a:solidFill>
              </a:rPr>
              <a:t>C</a:t>
            </a:r>
            <a:r>
              <a:rPr lang="en-US" sz="1600" baseline="-250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/(1+ e</a:t>
            </a:r>
            <a:r>
              <a:rPr lang="en-US" sz="1600" baseline="30000" dirty="0">
                <a:solidFill>
                  <a:schemeClr val="accent1"/>
                </a:solidFill>
              </a:rPr>
              <a:t>-</a:t>
            </a:r>
            <a:r>
              <a:rPr lang="en-US" sz="1600" b="1" baseline="30000" dirty="0">
                <a:solidFill>
                  <a:schemeClr val="accent1"/>
                </a:solidFill>
              </a:rPr>
              <a:t>27.875 + 28.812</a:t>
            </a:r>
            <a:r>
              <a:rPr lang="en-US" sz="1600" baseline="30000" dirty="0">
                <a:solidFill>
                  <a:schemeClr val="accent1"/>
                </a:solidFill>
              </a:rPr>
              <a:t>*P</a:t>
            </a:r>
            <a:r>
              <a:rPr lang="en-US" sz="1600" baseline="-25000" dirty="0">
                <a:solidFill>
                  <a:schemeClr val="accent1"/>
                </a:solidFill>
              </a:rPr>
              <a:t>C </a:t>
            </a:r>
            <a:r>
              <a:rPr lang="en-US" sz="1600" baseline="30000" dirty="0">
                <a:solidFill>
                  <a:schemeClr val="accent1"/>
                </a:solidFill>
              </a:rPr>
              <a:t>/MSRP</a:t>
            </a:r>
            <a:r>
              <a:rPr lang="en-US" sz="1600" dirty="0">
                <a:solidFill>
                  <a:schemeClr val="accent1"/>
                </a:solidFill>
              </a:rPr>
              <a:t>) at </a:t>
            </a:r>
            <a:r>
              <a:rPr lang="en-US" sz="1600" dirty="0" err="1">
                <a:solidFill>
                  <a:schemeClr val="accent1"/>
                </a:solidFill>
              </a:rPr>
              <a:t>P</a:t>
            </a:r>
            <a:r>
              <a:rPr lang="en-US" sz="1600" baseline="-25000" dirty="0" err="1">
                <a:solidFill>
                  <a:schemeClr val="accent1"/>
                </a:solidFill>
              </a:rPr>
              <a:t>Corp</a:t>
            </a:r>
            <a:r>
              <a:rPr lang="en-US" sz="1600" baseline="-250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= </a:t>
            </a:r>
            <a:r>
              <a:rPr lang="en-US" sz="1600" b="1" dirty="0">
                <a:solidFill>
                  <a:schemeClr val="accent1"/>
                </a:solidFill>
              </a:rPr>
              <a:t>$22,431.2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Segmented Optimization incurs </a:t>
            </a:r>
            <a:r>
              <a:rPr lang="en-US" sz="1600" b="1" dirty="0">
                <a:solidFill>
                  <a:schemeClr val="tx1"/>
                </a:solidFill>
              </a:rPr>
              <a:t>$67M </a:t>
            </a:r>
            <a:r>
              <a:rPr lang="en-US" sz="1600" dirty="0">
                <a:solidFill>
                  <a:schemeClr val="tx1"/>
                </a:solidFill>
              </a:rPr>
              <a:t>(28%) increase in Total Contribution and </a:t>
            </a:r>
            <a:r>
              <a:rPr lang="en-US" sz="1600" b="1" dirty="0">
                <a:solidFill>
                  <a:schemeClr val="tx1"/>
                </a:solidFill>
              </a:rPr>
              <a:t>$269M </a:t>
            </a:r>
            <a:r>
              <a:rPr lang="en-US" sz="1600" dirty="0">
                <a:solidFill>
                  <a:schemeClr val="tx1"/>
                </a:solidFill>
              </a:rPr>
              <a:t>(31%) increase in Total Revenue compared to Universal Optimization.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Segmented Optimization incurs </a:t>
            </a:r>
            <a:r>
              <a:rPr lang="en-US" sz="1600" b="1" dirty="0">
                <a:solidFill>
                  <a:schemeClr val="tx1"/>
                </a:solidFill>
              </a:rPr>
              <a:t>$136M </a:t>
            </a:r>
            <a:r>
              <a:rPr lang="en-US" sz="1600" dirty="0">
                <a:solidFill>
                  <a:schemeClr val="tx1"/>
                </a:solidFill>
              </a:rPr>
              <a:t>(80%) increase in Total Contribution with a </a:t>
            </a:r>
            <a:r>
              <a:rPr lang="en-US" sz="1600" b="1" dirty="0">
                <a:solidFill>
                  <a:schemeClr val="tx1"/>
                </a:solidFill>
              </a:rPr>
              <a:t>$331M </a:t>
            </a:r>
            <a:r>
              <a:rPr lang="en-US" sz="1600" dirty="0">
                <a:solidFill>
                  <a:schemeClr val="tx1"/>
                </a:solidFill>
              </a:rPr>
              <a:t>(-22%) decrease in Total Revenue compared to current price.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Segmented Optimization, in general, maintains the profit margin while reducing the adverse effect on Revenue in the case of Profit optimization.</a:t>
            </a:r>
          </a:p>
          <a:p>
            <a:pPr marL="0" indent="0">
              <a:buNone/>
            </a:pPr>
            <a:endParaRPr lang="en-US" baseline="30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577C06-0B8E-4831-AAE3-8F769E91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52252"/>
              </p:ext>
            </p:extLst>
          </p:nvPr>
        </p:nvGraphicFramePr>
        <p:xfrm>
          <a:off x="7333460" y="1418856"/>
          <a:ext cx="4683968" cy="146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783203518"/>
                    </a:ext>
                  </a:extLst>
                </a:gridCol>
                <a:gridCol w="1239743">
                  <a:extLst>
                    <a:ext uri="{9D8B030D-6E8A-4147-A177-3AD203B41FA5}">
                      <a16:colId xmlns:a16="http://schemas.microsoft.com/office/drawing/2014/main" val="4189110210"/>
                    </a:ext>
                  </a:extLst>
                </a:gridCol>
                <a:gridCol w="1092910">
                  <a:extLst>
                    <a:ext uri="{9D8B030D-6E8A-4147-A177-3AD203B41FA5}">
                      <a16:colId xmlns:a16="http://schemas.microsoft.com/office/drawing/2014/main" val="2118697569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785016602"/>
                    </a:ext>
                  </a:extLst>
                </a:gridCol>
              </a:tblGrid>
              <a:tr h="257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Current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Universal Optimization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Segmented Optimization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6015511"/>
                  </a:ext>
                </a:extLst>
              </a:tr>
              <a:tr h="353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Total Revenue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 $   1,463,168,035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 $  862,544,013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 $   1,131,880,007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3045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Total Contribution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 $      171,829,002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 $  241,072,096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 $       308,684,997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0265910"/>
                  </a:ext>
                </a:extLst>
              </a:tr>
              <a:tr h="305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Margin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12%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28%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27%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654875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9A7A69-CC9E-499A-BC41-682241EFA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687821"/>
              </p:ext>
            </p:extLst>
          </p:nvPr>
        </p:nvGraphicFramePr>
        <p:xfrm>
          <a:off x="7358041" y="29305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38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CAFF-E200-4E63-97D8-CC9CE471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167951"/>
            <a:ext cx="10991461" cy="699796"/>
          </a:xfrm>
        </p:spPr>
        <p:txBody>
          <a:bodyPr/>
          <a:lstStyle/>
          <a:p>
            <a:r>
              <a:rPr lang="en-US" dirty="0"/>
              <a:t> Exploring models in which fleet size creates an impact on Optimal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3105-62A3-4463-BEB3-E193E5EF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85456"/>
            <a:ext cx="10528663" cy="2869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fleet size being a consideration for an optimal price, we recommend the following models for Winning </a:t>
            </a:r>
            <a:r>
              <a:rPr lang="en-US" dirty="0" err="1"/>
              <a:t>probablity</a:t>
            </a:r>
            <a:endParaRPr lang="en-US" dirty="0"/>
          </a:p>
          <a:p>
            <a:r>
              <a:rPr lang="en-US" dirty="0"/>
              <a:t>Police sales: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baseline="-25000" dirty="0">
                <a:solidFill>
                  <a:schemeClr val="accent1"/>
                </a:solidFill>
              </a:rPr>
              <a:t>P</a:t>
            </a:r>
            <a:r>
              <a:rPr lang="en-US" dirty="0">
                <a:solidFill>
                  <a:schemeClr val="accent1"/>
                </a:solidFill>
              </a:rPr>
              <a:t> = 1 / (1+e</a:t>
            </a:r>
            <a:r>
              <a:rPr lang="en-US" baseline="30000" dirty="0">
                <a:solidFill>
                  <a:schemeClr val="accent1"/>
                </a:solidFill>
              </a:rPr>
              <a:t>-14.97+20.23*Pp+0.029*S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Corporate   :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baseline="-25000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= 1 / (1+e</a:t>
            </a:r>
            <a:r>
              <a:rPr lang="en-US" baseline="30000" dirty="0">
                <a:solidFill>
                  <a:schemeClr val="accent1"/>
                </a:solidFill>
              </a:rPr>
              <a:t>-28.88+29.31*Pc+0.029*S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Suggested bid pricings are included in the adjacent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slight positive proportion between fleet size and discount rate compared to the Segmented Optimal Price.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46F4AD-9398-4565-9F6F-7AB9B35A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48442"/>
              </p:ext>
            </p:extLst>
          </p:nvPr>
        </p:nvGraphicFramePr>
        <p:xfrm>
          <a:off x="1199914" y="4422711"/>
          <a:ext cx="2774924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462">
                  <a:extLst>
                    <a:ext uri="{9D8B030D-6E8A-4147-A177-3AD203B41FA5}">
                      <a16:colId xmlns:a16="http://schemas.microsoft.com/office/drawing/2014/main" val="3621685191"/>
                    </a:ext>
                  </a:extLst>
                </a:gridCol>
                <a:gridCol w="1387462">
                  <a:extLst>
                    <a:ext uri="{9D8B030D-6E8A-4147-A177-3AD203B41FA5}">
                      <a16:colId xmlns:a16="http://schemas.microsoft.com/office/drawing/2014/main" val="35970725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Log Likelihood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9709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Police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-905.86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5517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Corporate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-124.34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24950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Both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-1021.15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91874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7B6DB2-5301-487E-B013-73DDF0AFA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11297"/>
              </p:ext>
            </p:extLst>
          </p:nvPr>
        </p:nvGraphicFramePr>
        <p:xfrm>
          <a:off x="7118610" y="1919319"/>
          <a:ext cx="4358043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900">
                  <a:extLst>
                    <a:ext uri="{9D8B030D-6E8A-4147-A177-3AD203B41FA5}">
                      <a16:colId xmlns:a16="http://schemas.microsoft.com/office/drawing/2014/main" val="4149054542"/>
                    </a:ext>
                  </a:extLst>
                </a:gridCol>
                <a:gridCol w="916297">
                  <a:extLst>
                    <a:ext uri="{9D8B030D-6E8A-4147-A177-3AD203B41FA5}">
                      <a16:colId xmlns:a16="http://schemas.microsoft.com/office/drawing/2014/main" val="3547551934"/>
                    </a:ext>
                  </a:extLst>
                </a:gridCol>
                <a:gridCol w="1011423">
                  <a:extLst>
                    <a:ext uri="{9D8B030D-6E8A-4147-A177-3AD203B41FA5}">
                      <a16:colId xmlns:a16="http://schemas.microsoft.com/office/drawing/2014/main" val="774497351"/>
                    </a:ext>
                  </a:extLst>
                </a:gridCol>
                <a:gridCol w="1011423">
                  <a:extLst>
                    <a:ext uri="{9D8B030D-6E8A-4147-A177-3AD203B41FA5}">
                      <a16:colId xmlns:a16="http://schemas.microsoft.com/office/drawing/2014/main" val="2211630158"/>
                    </a:ext>
                  </a:extLst>
                </a:gridCol>
              </a:tblGrid>
              <a:tr h="449580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 dirty="0">
                          <a:effectLst/>
                        </a:rPr>
                        <a:t>Optimal Price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 dirty="0">
                          <a:effectLst/>
                        </a:rPr>
                        <a:t>Segmented Optimized Price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840452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20 cars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40 cars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332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Police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$17,620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 dirty="0">
                          <a:effectLst/>
                        </a:rPr>
                        <a:t>$17,258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$17,638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4585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Corporation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$22,394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$21,946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u="none" strike="noStrike">
                          <a:effectLst/>
                        </a:rPr>
                        <a:t>$22,431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5880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Average Discount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0.13%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2.16%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-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6654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54AE8A-8994-4002-AAFA-E0789CAC593B}"/>
              </a:ext>
            </a:extLst>
          </p:cNvPr>
          <p:cNvSpPr txBox="1"/>
          <p:nvPr/>
        </p:nvSpPr>
        <p:spPr>
          <a:xfrm>
            <a:off x="4609322" y="4245428"/>
            <a:ext cx="678335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adjacent table displays respective log likelihood of pricing models differentiating Police vs Corporate with a combined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Segmented models have lower log likelihood =&gt; Recommended.</a:t>
            </a:r>
          </a:p>
        </p:txBody>
      </p:sp>
    </p:spTree>
    <p:extLst>
      <p:ext uri="{BB962C8B-B14F-4D97-AF65-F5344CB8AC3E}">
        <p14:creationId xmlns:p14="http://schemas.microsoft.com/office/powerpoint/2010/main" val="227068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02FD-C4D8-47BD-8F0C-5FBC1259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44" y="363794"/>
            <a:ext cx="10058400" cy="543828"/>
          </a:xfrm>
        </p:spPr>
        <p:txBody>
          <a:bodyPr/>
          <a:lstStyle/>
          <a:p>
            <a:r>
              <a:rPr lang="en-US" dirty="0"/>
              <a:t>The Unit cost for Police Cars has increased to $16,000 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3288F2-0C4D-4E2D-9F8B-3A3946EC9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565403"/>
              </p:ext>
            </p:extLst>
          </p:nvPr>
        </p:nvGraphicFramePr>
        <p:xfrm>
          <a:off x="5790785" y="2547257"/>
          <a:ext cx="5587999" cy="1857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304">
                  <a:extLst>
                    <a:ext uri="{9D8B030D-6E8A-4147-A177-3AD203B41FA5}">
                      <a16:colId xmlns:a16="http://schemas.microsoft.com/office/drawing/2014/main" val="2207964575"/>
                    </a:ext>
                  </a:extLst>
                </a:gridCol>
                <a:gridCol w="1582949">
                  <a:extLst>
                    <a:ext uri="{9D8B030D-6E8A-4147-A177-3AD203B41FA5}">
                      <a16:colId xmlns:a16="http://schemas.microsoft.com/office/drawing/2014/main" val="478377755"/>
                    </a:ext>
                  </a:extLst>
                </a:gridCol>
                <a:gridCol w="1296873">
                  <a:extLst>
                    <a:ext uri="{9D8B030D-6E8A-4147-A177-3AD203B41FA5}">
                      <a16:colId xmlns:a16="http://schemas.microsoft.com/office/drawing/2014/main" val="1818733013"/>
                    </a:ext>
                  </a:extLst>
                </a:gridCol>
                <a:gridCol w="1296873">
                  <a:extLst>
                    <a:ext uri="{9D8B030D-6E8A-4147-A177-3AD203B41FA5}">
                      <a16:colId xmlns:a16="http://schemas.microsoft.com/office/drawing/2014/main" val="4274289988"/>
                    </a:ext>
                  </a:extLst>
                </a:gridCol>
              </a:tblGrid>
              <a:tr h="703042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Optimal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Original Optimized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159342"/>
                  </a:ext>
                </a:extLst>
              </a:tr>
              <a:tr h="346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20 cars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40 cars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69638"/>
                  </a:ext>
                </a:extLst>
              </a:tr>
              <a:tr h="346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Police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$18,143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$17,862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$17,638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677359"/>
                  </a:ext>
                </a:extLst>
              </a:tr>
              <a:tr h="461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Increment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$505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$224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8419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C22E25-2867-4CCB-85AD-7B911AF996F3}"/>
              </a:ext>
            </a:extLst>
          </p:cNvPr>
          <p:cNvSpPr txBox="1"/>
          <p:nvPr/>
        </p:nvSpPr>
        <p:spPr>
          <a:xfrm>
            <a:off x="1210699" y="2696340"/>
            <a:ext cx="41357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new cost of Police cars increase the recommended price per bids.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Recommended prices for a sales of 20 cars are slightly higher than 40 cars.</a:t>
            </a:r>
          </a:p>
        </p:txBody>
      </p:sp>
    </p:spTree>
    <p:extLst>
      <p:ext uri="{BB962C8B-B14F-4D97-AF65-F5344CB8AC3E}">
        <p14:creationId xmlns:p14="http://schemas.microsoft.com/office/powerpoint/2010/main" val="241061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94AE-E1CA-4EBF-9E62-D779761D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47" y="180071"/>
            <a:ext cx="10058400" cy="762321"/>
          </a:xfrm>
        </p:spPr>
        <p:txBody>
          <a:bodyPr/>
          <a:lstStyle/>
          <a:p>
            <a:r>
              <a:rPr lang="en-US" dirty="0"/>
              <a:t>Ways to improve the models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86A3-DEB1-4C7C-B9AA-B806663D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20" y="1435220"/>
            <a:ext cx="7247812" cy="44836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We recommend collecting and monitoring the following factors to improve the model in the future: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Numbers of days from receiving RFQ to sending bids.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Employee ID# to monitor each salesperson’s performance.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Non-price factors such as proposal quality, relationships with the customers and technical fit of the proposal to customer’s need.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Dates of bids sent and accepted to find trends and seasonality.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Location and industry of customers.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Variations in products per customer preferences.</a:t>
            </a:r>
          </a:p>
          <a:p>
            <a:pPr marL="201168" lvl="1" indent="0">
              <a:lnSpc>
                <a:spcPct val="120000"/>
              </a:lnSpc>
              <a:buNone/>
            </a:pPr>
            <a:endParaRPr lang="en-US" dirty="0"/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/>
              <a:t>Many of the variables in the data are highly correlated such as Units - Total Price, Unit Price - Discount - Unit Margin, Units Sold - Total Margin -Win. We need to use significant uncorrelated variables for better prediction of winning a bid.</a:t>
            </a:r>
          </a:p>
          <a:p>
            <a:pPr marL="201168"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C163D32-65E8-4571-950C-EE8F817C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7" y="1898312"/>
            <a:ext cx="4487753" cy="33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98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</TotalTime>
  <Words>1209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body</vt:lpstr>
      <vt:lpstr>Calibri Light</vt:lpstr>
      <vt:lpstr>Retrospect</vt:lpstr>
      <vt:lpstr>FLEET SALES PRICING AT  FJORD MOTOR</vt:lpstr>
      <vt:lpstr>Coronet Elizabeth Fleet Sales background</vt:lpstr>
      <vt:lpstr>PowerPoint Presentation</vt:lpstr>
      <vt:lpstr>Universal pricing model can increase Total Contribution by 40% and change Net Margin from 12% to 28% without customer specification</vt:lpstr>
      <vt:lpstr>With customer identification, we observe that Corporate customers bring significantly more business and profits …</vt:lpstr>
      <vt:lpstr>With customers identification, we can apply our Optimization model for Police and Corporate separately</vt:lpstr>
      <vt:lpstr> Exploring models in which fleet size creates an impact on Optimal price</vt:lpstr>
      <vt:lpstr>The Unit cost for Police Cars has increased to $16,000 …</vt:lpstr>
      <vt:lpstr>Ways to improve the models </vt:lpstr>
      <vt:lpstr>Restrictions on Fjord’s pricing</vt:lpstr>
      <vt:lpstr>Incentives for Fjord fleet staffs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Sales Pricing at  Fjord Motor</dc:title>
  <dc:creator>Hoang, Long Tuan</dc:creator>
  <cp:lastModifiedBy>Gottipati, Amit Venkateswarlu</cp:lastModifiedBy>
  <cp:revision>47</cp:revision>
  <dcterms:created xsi:type="dcterms:W3CDTF">2020-02-16T22:27:12Z</dcterms:created>
  <dcterms:modified xsi:type="dcterms:W3CDTF">2020-07-10T18:26:55Z</dcterms:modified>
</cp:coreProperties>
</file>