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ACD23-A80E-408E-900E-DF962FAAED51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0FB8DB-0EC4-43FA-9550-18416CDB1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Kaustav</a:t>
            </a:r>
            <a:r>
              <a:rPr lang="en-US" dirty="0" smtClean="0"/>
              <a:t> </a:t>
            </a:r>
            <a:r>
              <a:rPr lang="en-US" dirty="0" err="1" smtClean="0"/>
              <a:t>Ghosh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991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last few lines of the previous code were:</a:t>
            </a:r>
          </a:p>
          <a:p>
            <a:r>
              <a:rPr lang="en-US" dirty="0" err="1" smtClean="0"/>
              <a:t>tedge</a:t>
            </a:r>
            <a:r>
              <a:rPr lang="en-US" dirty="0" smtClean="0"/>
              <a:t>(Node1,Node2):-edge(Node1,SomeNode),edge(SomeNode,Node2).</a:t>
            </a:r>
          </a:p>
          <a:p>
            <a:endParaRPr lang="en-US" dirty="0" smtClean="0"/>
          </a:p>
          <a:p>
            <a:r>
              <a:rPr lang="en-US" dirty="0"/>
              <a:t>The right side of the rule consists of </a:t>
            </a:r>
            <a:r>
              <a:rPr lang="en-US" dirty="0" smtClean="0"/>
              <a:t>two terms </a:t>
            </a:r>
            <a:r>
              <a:rPr lang="en-US" dirty="0"/>
              <a:t>separated by a comma which is read as “AND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/>
              <a:t>The way to read this rule is as follows.</a:t>
            </a:r>
          </a:p>
          <a:p>
            <a:pPr marL="0" indent="0">
              <a:buNone/>
            </a:pPr>
            <a:r>
              <a:rPr lang="en-US" b="1" dirty="0"/>
              <a:t>The pair (Node1,Node2) satisfies the predicate </a:t>
            </a:r>
            <a:r>
              <a:rPr lang="en-US" b="1" dirty="0" err="1"/>
              <a:t>tedge</a:t>
            </a:r>
            <a:r>
              <a:rPr lang="en-US" b="1" dirty="0"/>
              <a:t> if there is a node </a:t>
            </a:r>
            <a:r>
              <a:rPr lang="en-US" b="1" dirty="0" err="1"/>
              <a:t>SomeNode</a:t>
            </a:r>
            <a:r>
              <a:rPr lang="en-US" b="1" dirty="0"/>
              <a:t> </a:t>
            </a:r>
            <a:r>
              <a:rPr lang="en-US" b="1" dirty="0" smtClean="0"/>
              <a:t>such that </a:t>
            </a:r>
            <a:r>
              <a:rPr lang="en-US" b="1" dirty="0"/>
              <a:t>the pairs (Node1,SomeNode) and (SomeNode,Node2) both satisfy the </a:t>
            </a:r>
            <a:r>
              <a:rPr lang="en-US" b="1" dirty="0" smtClean="0"/>
              <a:t>predicate edge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1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previous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SWI-Prolog </a:t>
            </a:r>
            <a:r>
              <a:rPr lang="en-US" dirty="0"/>
              <a:t>interpreter reads a program </a:t>
            </a:r>
            <a:r>
              <a:rPr lang="en-US" dirty="0" err="1" smtClean="0"/>
              <a:t>andthen</a:t>
            </a:r>
            <a:r>
              <a:rPr lang="en-US" dirty="0" smtClean="0"/>
              <a:t> </a:t>
            </a:r>
            <a:r>
              <a:rPr lang="en-US" dirty="0"/>
              <a:t>allows the user to compute a </a:t>
            </a:r>
            <a:r>
              <a:rPr lang="en-US" i="1" dirty="0"/>
              <a:t>query </a:t>
            </a:r>
            <a:r>
              <a:rPr lang="en-US" dirty="0"/>
              <a:t>based on the definitions (facts and rules). A query “asks” </a:t>
            </a:r>
            <a:r>
              <a:rPr lang="en-US" dirty="0" smtClean="0"/>
              <a:t>the system </a:t>
            </a:r>
            <a:r>
              <a:rPr lang="en-US" dirty="0"/>
              <a:t>if there are any data values which satisfy a particular predicate (or combination</a:t>
            </a:r>
            <a:r>
              <a:rPr lang="en-US" dirty="0" smtClean="0"/>
              <a:t>).</a:t>
            </a:r>
          </a:p>
          <a:p>
            <a:r>
              <a:rPr lang="en-US" dirty="0"/>
              <a:t>At the </a:t>
            </a:r>
            <a:r>
              <a:rPr lang="en-US" i="1" dirty="0"/>
              <a:t>SWI-Prolog </a:t>
            </a:r>
            <a:r>
              <a:rPr lang="en-US" dirty="0"/>
              <a:t>prompt enter the following:</a:t>
            </a:r>
          </a:p>
          <a:p>
            <a:pPr marL="0" indent="0">
              <a:buNone/>
            </a:pPr>
            <a:r>
              <a:rPr lang="en-US" dirty="0"/>
              <a:t>?- edge(</a:t>
            </a:r>
            <a:r>
              <a:rPr lang="en-US" dirty="0" err="1"/>
              <a:t>a,b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When you hit return the system should respond ‘Yes’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mentioned earlier lowercase letters denote </a:t>
            </a:r>
            <a:r>
              <a:rPr lang="en-US" dirty="0" err="1" smtClean="0"/>
              <a:t>constants.In</a:t>
            </a:r>
            <a:r>
              <a:rPr lang="en-US" dirty="0" smtClean="0"/>
              <a:t> our example </a:t>
            </a:r>
            <a:r>
              <a:rPr lang="en-US" dirty="0" err="1" smtClean="0"/>
              <a:t>a,b,c,d,e</a:t>
            </a:r>
            <a:r>
              <a:rPr lang="en-US" dirty="0" smtClean="0"/>
              <a:t> represent constants and any uppercase word like Node1,Node2 represents a Variable.</a:t>
            </a:r>
          </a:p>
          <a:p>
            <a:pPr marL="0" indent="0">
              <a:buNone/>
            </a:pPr>
            <a:r>
              <a:rPr lang="en-US" dirty="0" smtClean="0"/>
              <a:t>Thus if you pass the following query: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?- edge(</a:t>
            </a:r>
            <a:r>
              <a:rPr lang="en-US" dirty="0" err="1"/>
              <a:t>a,X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 should respond with a value for </a:t>
            </a:r>
            <a:r>
              <a:rPr lang="en-US" dirty="0" smtClean="0"/>
              <a:t>X.</a:t>
            </a:r>
          </a:p>
          <a:p>
            <a:r>
              <a:rPr lang="en-US" dirty="0"/>
              <a:t>If you press the </a:t>
            </a:r>
            <a:r>
              <a:rPr lang="en-US" dirty="0" smtClean="0"/>
              <a:t>semi-colon button  </a:t>
            </a:r>
            <a:r>
              <a:rPr lang="en-US" dirty="0"/>
              <a:t>you are asking if there are anymore values which can satisfy the query</a:t>
            </a:r>
            <a:r>
              <a:rPr lang="en-US" dirty="0" smtClean="0"/>
              <a:t>.</a:t>
            </a:r>
          </a:p>
          <a:p>
            <a:r>
              <a:rPr lang="en-US" dirty="0"/>
              <a:t>If there are </a:t>
            </a:r>
            <a:r>
              <a:rPr lang="en-US" dirty="0" smtClean="0"/>
              <a:t>more another </a:t>
            </a:r>
            <a:r>
              <a:rPr lang="en-US" dirty="0"/>
              <a:t>will be written; if there are no more, then ‘No’ will be </a:t>
            </a:r>
            <a:r>
              <a:rPr lang="en-US" dirty="0" smtClean="0"/>
              <a:t>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324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try it out for ?-edge(X,Y) and have a look at the result.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relations ‘&lt;,&lt;=,==,&gt;=,&gt; may be used </a:t>
            </a:r>
            <a:r>
              <a:rPr lang="en-US" dirty="0" smtClean="0"/>
              <a:t>for testing </a:t>
            </a:r>
            <a:r>
              <a:rPr lang="en-US" dirty="0"/>
              <a:t>the usual arithmetic relationships on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ecursion gives </a:t>
            </a:r>
            <a:r>
              <a:rPr lang="en-US" dirty="0"/>
              <a:t>rules their real </a:t>
            </a:r>
            <a:r>
              <a:rPr lang="en-US" dirty="0" smtClean="0"/>
              <a:t>power</a:t>
            </a:r>
          </a:p>
          <a:p>
            <a:r>
              <a:rPr lang="en-US" dirty="0"/>
              <a:t>Suppose we want a general predicate which is satisfied by a pair of </a:t>
            </a:r>
            <a:r>
              <a:rPr lang="en-US" dirty="0" smtClean="0"/>
              <a:t>nodes just </a:t>
            </a:r>
            <a:r>
              <a:rPr lang="en-US" dirty="0"/>
              <a:t>in case they are linked by a path in the graph – a path of any (positive) length. Thinking </a:t>
            </a:r>
            <a:r>
              <a:rPr lang="en-US" dirty="0" err="1" smtClean="0"/>
              <a:t>recursively,we</a:t>
            </a:r>
            <a:r>
              <a:rPr lang="en-US" dirty="0" smtClean="0"/>
              <a:t> </a:t>
            </a:r>
            <a:r>
              <a:rPr lang="en-US" dirty="0"/>
              <a:t>can see that there is a path from one node to another if there is an edge between them (a base case), </a:t>
            </a:r>
            <a:r>
              <a:rPr lang="en-US" dirty="0" smtClean="0"/>
              <a:t>or if </a:t>
            </a:r>
            <a:r>
              <a:rPr lang="en-US" dirty="0"/>
              <a:t>there is an edge to an intermediate node from which there is a path to the final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</a:t>
            </a:r>
            <a:r>
              <a:rPr lang="en-US" dirty="0" smtClean="0"/>
              <a:t>two rules </a:t>
            </a:r>
            <a:r>
              <a:rPr lang="en-US" dirty="0"/>
              <a:t>define the path relation for our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path(Node1,Node2) </a:t>
            </a:r>
            <a:r>
              <a:rPr lang="en-US" dirty="0" smtClean="0"/>
              <a:t>:- edge(Node1,Node2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path(Node1,Node2) </a:t>
            </a:r>
            <a:r>
              <a:rPr lang="en-US" dirty="0" smtClean="0"/>
              <a:t>:-edge(Node1,SomeNode),path(SomeNode,Node2).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 would read these </a:t>
            </a:r>
            <a:r>
              <a:rPr lang="en-US" dirty="0" err="1" smtClean="0"/>
              <a:t>tworules</a:t>
            </a:r>
            <a:r>
              <a:rPr lang="en-US" dirty="0" smtClean="0"/>
              <a:t> </a:t>
            </a:r>
            <a:r>
              <a:rPr lang="en-US" dirty="0"/>
              <a:t>as:</a:t>
            </a:r>
          </a:p>
          <a:p>
            <a:pPr marL="0" indent="0">
              <a:buNone/>
            </a:pPr>
            <a:r>
              <a:rPr lang="en-US" b="1" dirty="0"/>
              <a:t>path(Node1,Node2) is true if edge(Node1,Node2) is true or if there is a node </a:t>
            </a:r>
            <a:r>
              <a:rPr lang="en-US" b="1" dirty="0" err="1"/>
              <a:t>SomeNode</a:t>
            </a:r>
            <a:r>
              <a:rPr lang="en-US" b="1" dirty="0"/>
              <a:t> </a:t>
            </a:r>
            <a:r>
              <a:rPr lang="en-US" b="1" dirty="0" err="1" smtClean="0"/>
              <a:t>forwhich</a:t>
            </a:r>
            <a:r>
              <a:rPr lang="en-US" b="1" dirty="0" smtClean="0"/>
              <a:t> </a:t>
            </a:r>
            <a:r>
              <a:rPr lang="en-US" b="1" dirty="0"/>
              <a:t>both edge(Node1,SomeNode) and path(SomeNode,Node2) are true.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9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Lists in </a:t>
            </a:r>
            <a:r>
              <a:rPr lang="en-US" i="1" dirty="0"/>
              <a:t>Prolog </a:t>
            </a:r>
            <a:r>
              <a:rPr lang="en-US" dirty="0"/>
              <a:t>are represented by square </a:t>
            </a:r>
            <a:r>
              <a:rPr lang="en-US" dirty="0" smtClean="0"/>
              <a:t>brackets</a:t>
            </a:r>
          </a:p>
          <a:p>
            <a:r>
              <a:rPr lang="en-US" dirty="0"/>
              <a:t>The empty list is represented by []. To define rules for manipulating lists, we need list constructors, as </a:t>
            </a:r>
            <a:r>
              <a:rPr lang="en-US" dirty="0" smtClean="0"/>
              <a:t>well as </a:t>
            </a:r>
            <a:r>
              <a:rPr lang="en-US" dirty="0"/>
              <a:t>selectors for pulling apart </a:t>
            </a:r>
            <a:r>
              <a:rPr lang="en-US" dirty="0" smtClean="0"/>
              <a:t>lists</a:t>
            </a:r>
          </a:p>
          <a:p>
            <a:r>
              <a:rPr lang="en-US" dirty="0"/>
              <a:t>To illustrate, we give below the Prolog program for </a:t>
            </a:r>
            <a:r>
              <a:rPr lang="en-US" dirty="0" smtClean="0"/>
              <a:t>appending lists</a:t>
            </a:r>
            <a:r>
              <a:rPr lang="en-US" dirty="0"/>
              <a:t>. It contains two rules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append([],</a:t>
            </a:r>
            <a:r>
              <a:rPr lang="en-US" dirty="0" err="1"/>
              <a:t>List,List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append([</a:t>
            </a:r>
            <a:r>
              <a:rPr lang="en-US" dirty="0" err="1"/>
              <a:t>H|Tail</a:t>
            </a:r>
            <a:r>
              <a:rPr lang="en-US" dirty="0"/>
              <a:t>],X,[</a:t>
            </a:r>
            <a:r>
              <a:rPr lang="en-US" dirty="0" err="1"/>
              <a:t>H|NewTail</a:t>
            </a:r>
            <a:r>
              <a:rPr lang="en-US" dirty="0"/>
              <a:t>]) :- append(</a:t>
            </a:r>
            <a:r>
              <a:rPr lang="en-US" dirty="0" err="1"/>
              <a:t>Tail,X,NewTail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CALLS.</a:t>
            </a:r>
          </a:p>
          <a:p>
            <a:r>
              <a:rPr lang="en-US" dirty="0" smtClean="0"/>
              <a:t>For example if you give the query as:</a:t>
            </a:r>
          </a:p>
          <a:p>
            <a:pPr marL="0" indent="0">
              <a:buNone/>
            </a:pPr>
            <a:r>
              <a:rPr lang="en-US" dirty="0"/>
              <a:t>?- append([</a:t>
            </a:r>
            <a:r>
              <a:rPr lang="en-US" dirty="0" err="1"/>
              <a:t>a,b,c</a:t>
            </a:r>
            <a:r>
              <a:rPr lang="en-US" dirty="0"/>
              <a:t>],[</a:t>
            </a:r>
            <a:r>
              <a:rPr lang="en-US" dirty="0" err="1"/>
              <a:t>d,e</a:t>
            </a:r>
            <a:r>
              <a:rPr lang="en-US" dirty="0"/>
              <a:t>],Result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Write down the recursive calls needed to formulate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08301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 Call append([</a:t>
            </a:r>
            <a:r>
              <a:rPr lang="en-US" dirty="0" err="1"/>
              <a:t>a,b,c</a:t>
            </a:r>
            <a:r>
              <a:rPr lang="en-US" dirty="0"/>
              <a:t>],[</a:t>
            </a:r>
            <a:r>
              <a:rPr lang="en-US" dirty="0" err="1"/>
              <a:t>d,e</a:t>
            </a:r>
            <a:r>
              <a:rPr lang="en-US" dirty="0"/>
              <a:t>],Result). %% Initial call</a:t>
            </a:r>
          </a:p>
          <a:p>
            <a:pPr marL="0" indent="0">
              <a:buNone/>
            </a:pPr>
            <a:r>
              <a:rPr lang="en-US" dirty="0"/>
              <a:t>%% Result = [</a:t>
            </a:r>
            <a:r>
              <a:rPr lang="en-US" dirty="0" err="1"/>
              <a:t>a|NewTail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2 Call append([</a:t>
            </a:r>
            <a:r>
              <a:rPr lang="en-US" dirty="0" err="1"/>
              <a:t>b,c</a:t>
            </a:r>
            <a:r>
              <a:rPr lang="en-US" dirty="0"/>
              <a:t>],[</a:t>
            </a:r>
            <a:r>
              <a:rPr lang="en-US" dirty="0" err="1"/>
              <a:t>d,e</a:t>
            </a:r>
            <a:r>
              <a:rPr lang="en-US" dirty="0"/>
              <a:t>],</a:t>
            </a:r>
            <a:r>
              <a:rPr lang="en-US" dirty="0" err="1"/>
              <a:t>NewTail</a:t>
            </a:r>
            <a:r>
              <a:rPr lang="en-US" dirty="0"/>
              <a:t>). %% First recursive call</a:t>
            </a:r>
          </a:p>
          <a:p>
            <a:pPr marL="0" indent="0">
              <a:buNone/>
            </a:pPr>
            <a:r>
              <a:rPr lang="en-US" dirty="0"/>
              <a:t>%% </a:t>
            </a:r>
            <a:r>
              <a:rPr lang="en-US" dirty="0" err="1"/>
              <a:t>NewTail</a:t>
            </a:r>
            <a:r>
              <a:rPr lang="en-US" dirty="0"/>
              <a:t> = [b|NewTail1]</a:t>
            </a:r>
          </a:p>
          <a:p>
            <a:pPr marL="0" indent="0">
              <a:buNone/>
            </a:pPr>
            <a:r>
              <a:rPr lang="en-US" dirty="0"/>
              <a:t>3 Call append([c],[</a:t>
            </a:r>
            <a:r>
              <a:rPr lang="en-US" dirty="0" err="1"/>
              <a:t>d,e</a:t>
            </a:r>
            <a:r>
              <a:rPr lang="en-US" dirty="0"/>
              <a:t>],NewTail1). %% Second recursive call</a:t>
            </a:r>
          </a:p>
          <a:p>
            <a:pPr marL="0" indent="0">
              <a:buNone/>
            </a:pPr>
            <a:r>
              <a:rPr lang="en-US" dirty="0"/>
              <a:t>%% NewTail1 = [c|NewTail2]</a:t>
            </a:r>
          </a:p>
          <a:p>
            <a:pPr marL="0" indent="0">
              <a:buNone/>
            </a:pPr>
            <a:r>
              <a:rPr lang="en-US" dirty="0"/>
              <a:t>4 Call append([],[</a:t>
            </a:r>
            <a:r>
              <a:rPr lang="en-US" dirty="0" err="1"/>
              <a:t>d,e</a:t>
            </a:r>
            <a:r>
              <a:rPr lang="en-US" dirty="0"/>
              <a:t>],NewTail2). %% Third recursive call</a:t>
            </a:r>
          </a:p>
          <a:p>
            <a:pPr marL="0" indent="0">
              <a:buNone/>
            </a:pPr>
            <a:r>
              <a:rPr lang="en-US" dirty="0"/>
              <a:t>5 exit NewTail2 = [</a:t>
            </a:r>
            <a:r>
              <a:rPr lang="en-US" dirty="0" err="1"/>
              <a:t>d,e</a:t>
            </a:r>
            <a:r>
              <a:rPr lang="en-US" dirty="0"/>
              <a:t>] %% Unifying with base case</a:t>
            </a:r>
          </a:p>
          <a:p>
            <a:pPr marL="0" indent="0">
              <a:buNone/>
            </a:pPr>
            <a:r>
              <a:rPr lang="en-US" dirty="0"/>
              <a:t>%% of append.</a:t>
            </a:r>
          </a:p>
          <a:p>
            <a:pPr marL="0" indent="0">
              <a:buNone/>
            </a:pPr>
            <a:r>
              <a:rPr lang="en-US" dirty="0"/>
              <a:t>6 exit NewTail1 = [</a:t>
            </a:r>
            <a:r>
              <a:rPr lang="en-US" dirty="0" err="1"/>
              <a:t>c,d,e</a:t>
            </a:r>
            <a:r>
              <a:rPr lang="en-US" dirty="0"/>
              <a:t>] %% Back substitution of</a:t>
            </a:r>
          </a:p>
          <a:p>
            <a:pPr marL="0" indent="0">
              <a:buNone/>
            </a:pPr>
            <a:r>
              <a:rPr lang="en-US" dirty="0"/>
              <a:t>%% NewTail2</a:t>
            </a:r>
          </a:p>
          <a:p>
            <a:pPr marL="0" indent="0">
              <a:buNone/>
            </a:pPr>
            <a:r>
              <a:rPr lang="en-US" dirty="0"/>
              <a:t>7 exit </a:t>
            </a:r>
            <a:r>
              <a:rPr lang="en-US" dirty="0" err="1"/>
              <a:t>NewTail</a:t>
            </a:r>
            <a:r>
              <a:rPr lang="en-US" dirty="0"/>
              <a:t> = [</a:t>
            </a:r>
            <a:r>
              <a:rPr lang="en-US" dirty="0" err="1"/>
              <a:t>b,c,d,e</a:t>
            </a:r>
            <a:r>
              <a:rPr lang="en-US" dirty="0"/>
              <a:t>] %% Back substitution of</a:t>
            </a:r>
          </a:p>
          <a:p>
            <a:pPr marL="0" indent="0">
              <a:buNone/>
            </a:pPr>
            <a:r>
              <a:rPr lang="en-US" dirty="0"/>
              <a:t>%% </a:t>
            </a:r>
            <a:r>
              <a:rPr lang="en-US" dirty="0" smtClean="0"/>
              <a:t>NewTail1</a:t>
            </a:r>
          </a:p>
          <a:p>
            <a:pPr marL="0" indent="0">
              <a:buNone/>
            </a:pPr>
            <a:r>
              <a:rPr lang="en-US" dirty="0" smtClean="0"/>
              <a:t>8 </a:t>
            </a:r>
            <a:r>
              <a:rPr lang="en-US" dirty="0"/>
              <a:t>exit Result = [</a:t>
            </a:r>
            <a:r>
              <a:rPr lang="en-US" dirty="0" err="1"/>
              <a:t>a,b,c,d,e</a:t>
            </a:r>
            <a:r>
              <a:rPr lang="en-US" dirty="0"/>
              <a:t>] %% Back substitution of</a:t>
            </a:r>
          </a:p>
          <a:p>
            <a:pPr marL="0" indent="0">
              <a:buNone/>
            </a:pPr>
            <a:r>
              <a:rPr lang="en-US" dirty="0" smtClean="0"/>
              <a:t>%% </a:t>
            </a:r>
            <a:r>
              <a:rPr lang="en-US" dirty="0" err="1"/>
              <a:t>NewTail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54102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2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the next class we will be discussing about implementing Propositional logic in Prolog.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750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Logic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programming is a programming paradigm based on mathematical logic. In this paradigm the </a:t>
            </a:r>
            <a:r>
              <a:rPr lang="en-US" dirty="0" smtClean="0"/>
              <a:t>programmer specifies </a:t>
            </a:r>
            <a:r>
              <a:rPr lang="en-US" dirty="0"/>
              <a:t>relationships among data values (this constitutes a logic program) and then poses queries </a:t>
            </a:r>
            <a:r>
              <a:rPr lang="en-US" dirty="0" smtClean="0"/>
              <a:t>to the </a:t>
            </a:r>
            <a:r>
              <a:rPr lang="en-US" dirty="0"/>
              <a:t>execution environment (usually an interactive interpreter) in order to see whether certain </a:t>
            </a:r>
            <a:r>
              <a:rPr lang="en-US" dirty="0" err="1" smtClean="0"/>
              <a:t>relationshipshold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Putting </a:t>
            </a:r>
            <a:r>
              <a:rPr lang="en-US" dirty="0"/>
              <a:t>this in another way, a logic program, through explicit facts and rules, defines a base of </a:t>
            </a:r>
            <a:r>
              <a:rPr lang="en-US" dirty="0" err="1" smtClean="0"/>
              <a:t>knowledgefrom</a:t>
            </a:r>
            <a:r>
              <a:rPr lang="en-US" dirty="0" smtClean="0"/>
              <a:t> </a:t>
            </a:r>
            <a:r>
              <a:rPr lang="en-US" dirty="0"/>
              <a:t>which implicit knowledge can be extracted. This style of programming is popular for data </a:t>
            </a:r>
            <a:r>
              <a:rPr lang="en-US" dirty="0" err="1" smtClean="0"/>
              <a:t>base,interfaces</a:t>
            </a:r>
            <a:r>
              <a:rPr lang="en-US" dirty="0"/>
              <a:t>, expert systems, and mathematical theorem </a:t>
            </a:r>
            <a:r>
              <a:rPr lang="en-US" dirty="0" err="1"/>
              <a:t>provers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this tutorial you will be introduced </a:t>
            </a:r>
            <a:r>
              <a:rPr lang="en-US" sz="3600" dirty="0" smtClean="0"/>
              <a:t>to </a:t>
            </a:r>
            <a:r>
              <a:rPr lang="en-US" sz="3600" i="1" dirty="0" smtClean="0"/>
              <a:t>Prolog</a:t>
            </a:r>
            <a:r>
              <a:rPr lang="en-US" sz="3600" dirty="0"/>
              <a:t>, the primary logic programming language, through the interactive </a:t>
            </a:r>
            <a:r>
              <a:rPr lang="en-US" sz="3600" i="1" dirty="0"/>
              <a:t>SWI-Prolog </a:t>
            </a:r>
            <a:r>
              <a:rPr lang="en-US" sz="3600" dirty="0"/>
              <a:t>system (interpreter)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0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First, </a:t>
            </a:r>
            <a:r>
              <a:rPr lang="en-US" sz="3200" i="1" dirty="0" smtClean="0"/>
              <a:t>Prolog </a:t>
            </a:r>
            <a:r>
              <a:rPr lang="en-US" sz="3200" dirty="0"/>
              <a:t>has no types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Identifiers starting </a:t>
            </a:r>
            <a:r>
              <a:rPr lang="en-US" sz="3200" dirty="0"/>
              <a:t>with lower-case letters denote data </a:t>
            </a:r>
            <a:r>
              <a:rPr lang="en-US" sz="3200" dirty="0" smtClean="0"/>
              <a:t>values.</a:t>
            </a:r>
          </a:p>
          <a:p>
            <a:r>
              <a:rPr lang="en-US" sz="3200" dirty="0" smtClean="0"/>
              <a:t>While the one starting with uppercase denote Variables!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30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Prolog works.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Remember that all programming languages </a:t>
            </a:r>
            <a:r>
              <a:rPr lang="en-US" dirty="0" smtClean="0"/>
              <a:t>like C,JAVA have </a:t>
            </a:r>
            <a:r>
              <a:rPr lang="en-US" dirty="0"/>
              <a:t>both declarative (definitional) and imperative (computational</a:t>
            </a:r>
            <a:r>
              <a:rPr lang="en-US" dirty="0" smtClean="0"/>
              <a:t>) components.</a:t>
            </a:r>
          </a:p>
          <a:p>
            <a:r>
              <a:rPr lang="en-US" i="1" dirty="0"/>
              <a:t>Prolog </a:t>
            </a:r>
            <a:r>
              <a:rPr lang="en-US" dirty="0"/>
              <a:t>is referred to as a declarative language because all program statements </a:t>
            </a:r>
            <a:r>
              <a:rPr lang="en-US" dirty="0" smtClean="0"/>
              <a:t>are definitional</a:t>
            </a:r>
            <a:r>
              <a:rPr lang="en-US" dirty="0"/>
              <a:t>. In particular, a </a:t>
            </a:r>
            <a:r>
              <a:rPr lang="en-US" i="1" dirty="0"/>
              <a:t>Prolog </a:t>
            </a:r>
            <a:r>
              <a:rPr lang="en-US" dirty="0"/>
              <a:t>program consists of </a:t>
            </a:r>
            <a:r>
              <a:rPr lang="en-US" i="1" dirty="0"/>
              <a:t>facts </a:t>
            </a:r>
            <a:r>
              <a:rPr lang="en-US" dirty="0"/>
              <a:t>and </a:t>
            </a:r>
            <a:r>
              <a:rPr lang="en-US" i="1" dirty="0"/>
              <a:t>rules </a:t>
            </a:r>
            <a:r>
              <a:rPr lang="en-US" dirty="0"/>
              <a:t>which serve to define relations (</a:t>
            </a:r>
            <a:r>
              <a:rPr lang="en-US" dirty="0" err="1" smtClean="0"/>
              <a:t>inthe</a:t>
            </a:r>
            <a:r>
              <a:rPr lang="en-US" dirty="0" smtClean="0"/>
              <a:t> </a:t>
            </a:r>
            <a:r>
              <a:rPr lang="en-US" dirty="0"/>
              <a:t>mathematical sense) on sets of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The computational part is done by the engine itself  when a query to the system is passed.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2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15200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  Facts.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r>
              <a:rPr lang="en-US" dirty="0"/>
              <a:t>Everything in </a:t>
            </a:r>
            <a:r>
              <a:rPr lang="en-US" i="1" dirty="0"/>
              <a:t>Prolog </a:t>
            </a:r>
            <a:r>
              <a:rPr lang="en-US" dirty="0"/>
              <a:t>is defined in terms of two constructs: the </a:t>
            </a:r>
            <a:r>
              <a:rPr lang="en-US" i="1" dirty="0"/>
              <a:t>fact </a:t>
            </a:r>
            <a:r>
              <a:rPr lang="en-US" dirty="0"/>
              <a:t>and the </a:t>
            </a:r>
            <a:r>
              <a:rPr lang="en-US" i="1" dirty="0" smtClean="0"/>
              <a:t>rule</a:t>
            </a:r>
          </a:p>
          <a:p>
            <a:r>
              <a:rPr lang="en-US" dirty="0"/>
              <a:t>A </a:t>
            </a:r>
            <a:r>
              <a:rPr lang="en-US" i="1" dirty="0"/>
              <a:t>fact </a:t>
            </a:r>
            <a:r>
              <a:rPr lang="en-US" dirty="0"/>
              <a:t>is a </a:t>
            </a:r>
            <a:r>
              <a:rPr lang="en-US" i="1" dirty="0"/>
              <a:t>Prolog </a:t>
            </a:r>
            <a:r>
              <a:rPr lang="en-US" dirty="0" smtClean="0"/>
              <a:t>statement consisting </a:t>
            </a:r>
            <a:r>
              <a:rPr lang="en-US" dirty="0"/>
              <a:t>simply of an identifier followed by an n-tuple of </a:t>
            </a:r>
            <a:r>
              <a:rPr lang="en-US" dirty="0" smtClean="0"/>
              <a:t>constants.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 err="1" smtClean="0"/>
              <a:t>eg</a:t>
            </a:r>
            <a:r>
              <a:rPr lang="en-US" i="1" dirty="0" smtClean="0"/>
              <a:t>:  </a:t>
            </a:r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/>
              <a:t>).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/>
              <a:t>In </a:t>
            </a:r>
            <a:r>
              <a:rPr lang="en-US" i="1" dirty="0" smtClean="0"/>
              <a:t>Prolog </a:t>
            </a:r>
            <a:r>
              <a:rPr lang="en-US" dirty="0" smtClean="0"/>
              <a:t>a </a:t>
            </a:r>
            <a:r>
              <a:rPr lang="en-US" dirty="0"/>
              <a:t>relation identifier is referred to as a </a:t>
            </a:r>
            <a:r>
              <a:rPr lang="en-US" i="1" dirty="0"/>
              <a:t>predicate</a:t>
            </a:r>
            <a:r>
              <a:rPr lang="en-US" dirty="0"/>
              <a:t>; when a tuple of values is in a relation we say the </a:t>
            </a:r>
            <a:r>
              <a:rPr lang="en-US" dirty="0" smtClean="0"/>
              <a:t>tuple </a:t>
            </a:r>
            <a:r>
              <a:rPr lang="en-US" i="1" dirty="0" smtClean="0"/>
              <a:t>satisfies </a:t>
            </a:r>
            <a:r>
              <a:rPr lang="en-US" dirty="0"/>
              <a:t>the predicate.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based on facts.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1 – A Directed Graph I</a:t>
            </a:r>
          </a:p>
          <a:p>
            <a:pPr marL="274320" lvl="1" indent="0">
              <a:buNone/>
            </a:pPr>
            <a:r>
              <a:rPr lang="en-US" dirty="0"/>
              <a:t>edge(</a:t>
            </a:r>
            <a:r>
              <a:rPr lang="en-US" dirty="0" err="1"/>
              <a:t>a,b</a:t>
            </a:r>
            <a:r>
              <a:rPr lang="en-US" dirty="0"/>
              <a:t>).</a:t>
            </a:r>
          </a:p>
          <a:p>
            <a:pPr marL="274320" lvl="1" indent="0">
              <a:buNone/>
            </a:pPr>
            <a:r>
              <a:rPr lang="en-US" dirty="0"/>
              <a:t>edge(</a:t>
            </a:r>
            <a:r>
              <a:rPr lang="en-US" dirty="0" err="1"/>
              <a:t>a,e</a:t>
            </a:r>
            <a:r>
              <a:rPr lang="en-US" dirty="0"/>
              <a:t>).</a:t>
            </a:r>
          </a:p>
          <a:p>
            <a:pPr marL="274320" lvl="1" indent="0">
              <a:buNone/>
            </a:pPr>
            <a:r>
              <a:rPr lang="en-US" dirty="0"/>
              <a:t>edge(</a:t>
            </a:r>
            <a:r>
              <a:rPr lang="en-US" dirty="0" err="1"/>
              <a:t>b,d</a:t>
            </a:r>
            <a:r>
              <a:rPr lang="en-US" dirty="0" smtClean="0"/>
              <a:t>).</a:t>
            </a:r>
          </a:p>
          <a:p>
            <a:pPr marL="274320" lvl="1" indent="0">
              <a:buNone/>
            </a:pPr>
            <a:r>
              <a:rPr lang="en-US" dirty="0" smtClean="0"/>
              <a:t>edge(</a:t>
            </a:r>
            <a:r>
              <a:rPr lang="en-US" dirty="0" err="1" smtClean="0"/>
              <a:t>c,a</a:t>
            </a:r>
            <a:r>
              <a:rPr lang="en-US" dirty="0"/>
              <a:t>).</a:t>
            </a:r>
          </a:p>
          <a:p>
            <a:pPr marL="274320" lvl="1" indent="0">
              <a:buNone/>
            </a:pPr>
            <a:r>
              <a:rPr lang="en-US" dirty="0"/>
              <a:t>edge(</a:t>
            </a:r>
            <a:r>
              <a:rPr lang="en-US" dirty="0" err="1"/>
              <a:t>e,b</a:t>
            </a:r>
            <a:r>
              <a:rPr lang="en-US" dirty="0" smtClean="0"/>
              <a:t>).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dirty="0"/>
              <a:t>This program contains six facts: edge(</a:t>
            </a:r>
            <a:r>
              <a:rPr lang="en-US" sz="2800" dirty="0" err="1"/>
              <a:t>a,b</a:t>
            </a:r>
            <a:r>
              <a:rPr lang="en-US" sz="2800" dirty="0"/>
              <a:t>), edge(</a:t>
            </a:r>
            <a:r>
              <a:rPr lang="en-US" sz="2800" dirty="0" err="1"/>
              <a:t>a,e</a:t>
            </a:r>
            <a:r>
              <a:rPr lang="en-US" sz="2800" dirty="0"/>
              <a:t>), </a:t>
            </a:r>
            <a:r>
              <a:rPr lang="en-US" sz="2800" i="1" dirty="0"/>
              <a:t>. . .</a:t>
            </a:r>
            <a:r>
              <a:rPr lang="en-US" sz="2800" dirty="0"/>
              <a:t>, edge(</a:t>
            </a:r>
            <a:r>
              <a:rPr lang="en-US" sz="2800" dirty="0" err="1"/>
              <a:t>e,b</a:t>
            </a:r>
            <a:r>
              <a:rPr lang="en-US" sz="2800" dirty="0"/>
              <a:t>). Intuitively, these </a:t>
            </a:r>
            <a:r>
              <a:rPr lang="en-US" sz="2800" dirty="0" smtClean="0"/>
              <a:t>six facts </a:t>
            </a:r>
            <a:r>
              <a:rPr lang="en-US" sz="2800" dirty="0"/>
              <a:t>describe the directed graph which has edges from node a to b, a to e, b to d,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7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back to a Rule.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fact states that a certain tuple of values satisfies a predicate </a:t>
            </a:r>
            <a:r>
              <a:rPr lang="en-US" i="1" dirty="0"/>
              <a:t>unconditionally</a:t>
            </a:r>
            <a:r>
              <a:rPr lang="en-US" dirty="0"/>
              <a:t>. </a:t>
            </a:r>
            <a:r>
              <a:rPr lang="en-US" dirty="0" smtClean="0"/>
              <a:t>A RULE, </a:t>
            </a:r>
            <a:r>
              <a:rPr lang="en-US" dirty="0"/>
              <a:t>on the </a:t>
            </a:r>
            <a:r>
              <a:rPr lang="en-US" dirty="0" smtClean="0"/>
              <a:t>other hand</a:t>
            </a:r>
            <a:r>
              <a:rPr lang="en-US" dirty="0"/>
              <a:t>, is a </a:t>
            </a:r>
            <a:r>
              <a:rPr lang="en-US" i="1" dirty="0"/>
              <a:t>Prolog </a:t>
            </a:r>
            <a:r>
              <a:rPr lang="en-US" dirty="0"/>
              <a:t>statement which gives conditions under which tuples satisfy a predicate. In a sense, a </a:t>
            </a:r>
            <a:r>
              <a:rPr lang="en-US" dirty="0" smtClean="0"/>
              <a:t>fact is </a:t>
            </a:r>
            <a:r>
              <a:rPr lang="en-US" dirty="0"/>
              <a:t>just a special case of a rule, where the condition is always satisfied (i.e., equivalent to “true”).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based on Rules.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915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following example illustrates a rule which defines the property of “path of length </a:t>
            </a:r>
            <a:r>
              <a:rPr lang="en-US" dirty="0" smtClean="0"/>
              <a:t>two” between </a:t>
            </a:r>
            <a:r>
              <a:rPr lang="en-US" dirty="0"/>
              <a:t>two </a:t>
            </a:r>
            <a:r>
              <a:rPr lang="en-US" dirty="0" smtClean="0"/>
              <a:t>edges.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 2 – A Directed Graph II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a,b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a,e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b,d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b,c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c,a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edge(</a:t>
            </a:r>
            <a:r>
              <a:rPr lang="en-US" dirty="0" err="1"/>
              <a:t>e,b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tedge</a:t>
            </a:r>
            <a:r>
              <a:rPr lang="en-US" dirty="0" smtClean="0"/>
              <a:t>(Node1,Node2):-edge(Node1,SomeNode),edge(SomeNode,Node2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9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164</TotalTime>
  <Words>1171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An Introduction to PROLOG</vt:lpstr>
      <vt:lpstr>What is Logic programming?</vt:lpstr>
      <vt:lpstr>Prolog</vt:lpstr>
      <vt:lpstr>Data Types</vt:lpstr>
      <vt:lpstr>How Prolog works.</vt:lpstr>
      <vt:lpstr>  Facts.</vt:lpstr>
      <vt:lpstr>Example based on facts.</vt:lpstr>
      <vt:lpstr>Coming back to a Rule.</vt:lpstr>
      <vt:lpstr>Example based on Rules.</vt:lpstr>
      <vt:lpstr>  </vt:lpstr>
      <vt:lpstr>How to use the previous code.</vt:lpstr>
      <vt:lpstr>  </vt:lpstr>
      <vt:lpstr> </vt:lpstr>
      <vt:lpstr>Recursion</vt:lpstr>
      <vt:lpstr>Recursion example</vt:lpstr>
      <vt:lpstr>Lists in Prolog</vt:lpstr>
      <vt:lpstr> 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PROLOG</dc:title>
  <dc:creator>Kaustav Ghosh</dc:creator>
  <cp:lastModifiedBy>Kaustav Ghosh</cp:lastModifiedBy>
  <cp:revision>10</cp:revision>
  <dcterms:created xsi:type="dcterms:W3CDTF">2012-10-12T05:54:34Z</dcterms:created>
  <dcterms:modified xsi:type="dcterms:W3CDTF">2012-10-12T08:38:47Z</dcterms:modified>
</cp:coreProperties>
</file>