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Offer Dropped_Yes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Time To Offer</c:v>
                </c:pt>
                <c:pt idx="1">
                  <c:v>Percentage Hike</c:v>
                </c:pt>
                <c:pt idx="2">
                  <c:v>Jop Hopping Index</c:v>
                </c:pt>
                <c:pt idx="3">
                  <c:v>Total Rounds</c:v>
                </c:pt>
                <c:pt idx="4">
                  <c:v>Total Experience</c:v>
                </c:pt>
                <c:pt idx="5">
                  <c:v>Satisfaction Index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83.9</c:v>
                </c:pt>
                <c:pt idx="1">
                  <c:v>18.78</c:v>
                </c:pt>
                <c:pt idx="2">
                  <c:v>2.15</c:v>
                </c:pt>
                <c:pt idx="3">
                  <c:v>8</c:v>
                </c:pt>
                <c:pt idx="4">
                  <c:v>10.39</c:v>
                </c:pt>
                <c:pt idx="5">
                  <c:v>22.48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85-4A18-BB5E-B464719788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Offer Dropped_No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Time To Offer</c:v>
                </c:pt>
                <c:pt idx="1">
                  <c:v>Percentage Hike</c:v>
                </c:pt>
                <c:pt idx="2">
                  <c:v>Jop Hopping Index</c:v>
                </c:pt>
                <c:pt idx="3">
                  <c:v>Total Rounds</c:v>
                </c:pt>
                <c:pt idx="4">
                  <c:v>Total Experience</c:v>
                </c:pt>
                <c:pt idx="5">
                  <c:v>Satisfaction Index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58.51</c:v>
                </c:pt>
                <c:pt idx="1">
                  <c:v>23.54</c:v>
                </c:pt>
                <c:pt idx="2">
                  <c:v>2.59</c:v>
                </c:pt>
                <c:pt idx="3">
                  <c:v>6</c:v>
                </c:pt>
                <c:pt idx="4">
                  <c:v>11.85</c:v>
                </c:pt>
                <c:pt idx="5">
                  <c:v>59.19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85-4A18-BB5E-B464719788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156009999"/>
        <c:axId val="732257055"/>
      </c:barChart>
      <c:catAx>
        <c:axId val="1156009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/?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257055"/>
        <c:crosses val="autoZero"/>
        <c:auto val="1"/>
        <c:lblAlgn val="ctr"/>
        <c:lblOffset val="100"/>
        <c:noMultiLvlLbl val="0"/>
      </c:catAx>
      <c:valAx>
        <c:axId val="73225705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1156009999"/>
        <c:crossesAt val="6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353405908154096"/>
          <c:y val="0"/>
          <c:w val="0.75468292554034777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Offer Rejected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Company Website</c:v>
                </c:pt>
                <c:pt idx="1">
                  <c:v>Internal Referrals</c:v>
                </c:pt>
                <c:pt idx="2">
                  <c:v>Job Portals</c:v>
                </c:pt>
                <c:pt idx="3">
                  <c:v>Social Media</c:v>
                </c:pt>
                <c:pt idx="4">
                  <c:v>Consultants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0.14549999999999999</c:v>
                </c:pt>
                <c:pt idx="1">
                  <c:v>0.19139999999999999</c:v>
                </c:pt>
                <c:pt idx="2">
                  <c:v>0.19719999999999999</c:v>
                </c:pt>
                <c:pt idx="3">
                  <c:v>0.20699999999999999</c:v>
                </c:pt>
                <c:pt idx="4">
                  <c:v>0.25869999999999999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9-46B8-911C-31FD180713D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9"/>
        <c:axId val="131306624"/>
        <c:axId val="131334144"/>
      </c:barChart>
      <c:catAx>
        <c:axId val="13130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34144"/>
        <c:crosses val="autoZero"/>
        <c:auto val="1"/>
        <c:lblAlgn val="ctr"/>
        <c:lblOffset val="100"/>
        <c:noMultiLvlLbl val="0"/>
      </c:catAx>
      <c:valAx>
        <c:axId val="131334144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3130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832384314830742"/>
          <c:y val="0.78225139067130489"/>
          <c:w val="0.27864235306422053"/>
          <c:h val="0.16995996263178967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%</a:t>
            </a:r>
            <a:r>
              <a:rPr lang="en-US" sz="1200" b="1" baseline="0" dirty="0"/>
              <a:t> of Candidates Who Reneged Basis Distance</a:t>
            </a:r>
            <a:endParaRPr lang="en-IN" sz="1200" b="1" dirty="0"/>
          </a:p>
        </c:rich>
      </c:tx>
      <c:layout>
        <c:manualLayout>
          <c:xMode val="edge"/>
          <c:yMode val="edge"/>
          <c:x val="0.18362025686448727"/>
          <c:y val="3.1097035534370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explosion val="20"/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2E-4214-8FE0-A3A5A7575A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2E-4214-8FE0-A3A5A7575A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2E-4214-8FE0-A3A5A7575AEB}"/>
              </c:ext>
            </c:extLst>
          </c:dPt>
          <c:dLbls>
            <c:dLbl>
              <c:idx val="0"/>
              <c:layout>
                <c:manualLayout>
                  <c:x val="6.9640722385639398E-2"/>
                  <c:y val="-0.253590453398503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385569073614204"/>
                      <c:h val="0.22010012793487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A2E-4214-8FE0-A3A5A7575AEB}"/>
                </c:ext>
              </c:extLst>
            </c:dLbl>
            <c:dLbl>
              <c:idx val="1"/>
              <c:layout>
                <c:manualLayout>
                  <c:x val="-1.3883988437857686E-3"/>
                  <c:y val="-8.698717118466749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2E-4214-8FE0-A3A5A7575AEB}"/>
                </c:ext>
              </c:extLst>
            </c:dLbl>
            <c:dLbl>
              <c:idx val="2"/>
              <c:layout>
                <c:manualLayout>
                  <c:x val="0.14878974253612723"/>
                  <c:y val="0.1082968203830773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1236674983173"/>
                      <c:h val="0.284547917206905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2E-4214-8FE0-A3A5A7575A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&gt;20 Kms</c:v>
                </c:pt>
                <c:pt idx="1">
                  <c:v>&lt;15 Kms</c:v>
                </c:pt>
                <c:pt idx="2">
                  <c:v>15-20 Kms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0.45</c:v>
                </c:pt>
                <c:pt idx="1">
                  <c:v>0.36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2E-4214-8FE0-A3A5A7575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6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11-20 Hike</c:v>
                </c:pt>
              </c:strCache>
            </c:strRef>
          </c:tx>
          <c:spPr>
            <a:ln w="28575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Associate Certification</c:v>
                </c:pt>
                <c:pt idx="1">
                  <c:v>Associate Degree</c:v>
                </c:pt>
                <c:pt idx="2">
                  <c:v>Bachelor Degree</c:v>
                </c:pt>
                <c:pt idx="3">
                  <c:v>Master Degree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</c:v>
                </c:pt>
                <c:pt idx="1">
                  <c:v>3.3</c:v>
                </c:pt>
                <c:pt idx="2">
                  <c:v>2.4</c:v>
                </c:pt>
                <c:pt idx="3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FE-40A3-99F9-407C3BF1F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21-30 Hike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Associate Certification</c:v>
                </c:pt>
                <c:pt idx="1">
                  <c:v>Associate Degree</c:v>
                </c:pt>
                <c:pt idx="2">
                  <c:v>Bachelor Degree</c:v>
                </c:pt>
                <c:pt idx="3">
                  <c:v>Master Degree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2.9</c:v>
                </c:pt>
                <c:pt idx="2">
                  <c:v>2.5</c:v>
                </c:pt>
                <c:pt idx="3">
                  <c:v>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FE-40A3-99F9-407C3BF1FF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31-40 Hike</c:v>
                </c:pt>
              </c:strCache>
            </c:strRef>
          </c:tx>
          <c:spPr>
            <a:ln w="28575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Associate Certification</c:v>
                </c:pt>
                <c:pt idx="1">
                  <c:v>Associate Degree</c:v>
                </c:pt>
                <c:pt idx="2">
                  <c:v>Bachelor Degree</c:v>
                </c:pt>
                <c:pt idx="3">
                  <c:v>Master Degree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3.1</c:v>
                </c:pt>
                <c:pt idx="1">
                  <c:v>1.5</c:v>
                </c:pt>
                <c:pt idx="2">
                  <c:v>2.7</c:v>
                </c:pt>
                <c:pt idx="3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FE-40A3-99F9-407C3BF1F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5153183"/>
        <c:axId val="487168815"/>
      </c:lineChart>
      <c:catAx>
        <c:axId val="6751531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68815"/>
        <c:crosses val="autoZero"/>
        <c:auto val="1"/>
        <c:lblAlgn val="ctr"/>
        <c:lblOffset val="100"/>
        <c:noMultiLvlLbl val="0"/>
      </c:catAx>
      <c:valAx>
        <c:axId val="48716881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15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4057592078552721E-2"/>
          <c:y val="3.2897961211754374E-2"/>
          <c:w val="0.94594234470691163"/>
          <c:h val="0.781751040951935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Candidates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7523196849246421E-2"/>
                  <c:y val="5.30785562632696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E60-4BDC-B821-2DC7D57EBD50}"/>
                </c:ext>
              </c:extLst>
            </c:dLbl>
            <c:dLbl>
              <c:idx val="3"/>
              <c:layout>
                <c:manualLayout>
                  <c:x val="-1.7523196849246421E-2"/>
                  <c:y val="3.18471337579616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60-4BDC-B821-2DC7D57EBD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0</c:formatCode>
                <c:ptCount val="7"/>
                <c:pt idx="0">
                  <c:v>26.91</c:v>
                </c:pt>
                <c:pt idx="1">
                  <c:v>33.36</c:v>
                </c:pt>
                <c:pt idx="2">
                  <c:v>22.91</c:v>
                </c:pt>
                <c:pt idx="3">
                  <c:v>10.75</c:v>
                </c:pt>
                <c:pt idx="4">
                  <c:v>2.9</c:v>
                </c:pt>
                <c:pt idx="5">
                  <c:v>1.6</c:v>
                </c:pt>
                <c:pt idx="6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60-4BDC-B821-2DC7D57EB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of candidates who reneged basis JHI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018557479397136E-2"/>
                  <c:y val="1.06159202233478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644250956462992E-2"/>
                      <c:h val="9.368365180467090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E60-4BDC-B821-2DC7D57EBD50}"/>
                </c:ext>
              </c:extLst>
            </c:dLbl>
            <c:dLbl>
              <c:idx val="3"/>
              <c:layout>
                <c:manualLayout>
                  <c:x val="1.0513918109547852E-2"/>
                  <c:y val="5.30785562632686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60-4BDC-B821-2DC7D57EBD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27.35</c:v>
                </c:pt>
                <c:pt idx="1">
                  <c:v>35.93</c:v>
                </c:pt>
                <c:pt idx="2">
                  <c:v>25.87</c:v>
                </c:pt>
                <c:pt idx="3">
                  <c:v>10.84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60-4BDC-B821-2DC7D57EB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949184"/>
        <c:axId val="108126208"/>
      </c:barChart>
      <c:catAx>
        <c:axId val="9994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26208"/>
        <c:crosses val="autoZero"/>
        <c:auto val="1"/>
        <c:lblAlgn val="ctr"/>
        <c:lblOffset val="100"/>
        <c:noMultiLvlLbl val="0"/>
      </c:catAx>
      <c:valAx>
        <c:axId val="108126208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9994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250434510048652"/>
          <c:y val="0.1394936648854781"/>
          <c:w val="0.44451159237799948"/>
          <c:h val="0.373497072758349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353405908154096"/>
          <c:y val="0"/>
          <c:w val="0.75468292554034777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Offer Rejected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Master Degree</c:v>
                </c:pt>
                <c:pt idx="1">
                  <c:v>Bachelor Degree</c:v>
                </c:pt>
                <c:pt idx="2">
                  <c:v>Associate Certification</c:v>
                </c:pt>
                <c:pt idx="3">
                  <c:v>Associate Degree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0.16300000000000001</c:v>
                </c:pt>
                <c:pt idx="1">
                  <c:v>0.24210000000000001</c:v>
                </c:pt>
                <c:pt idx="2">
                  <c:v>0.29389999999999999</c:v>
                </c:pt>
                <c:pt idx="3">
                  <c:v>0.30070000000000002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F-4979-B135-7B8C6F3688B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9"/>
        <c:axId val="131306624"/>
        <c:axId val="131334144"/>
      </c:barChart>
      <c:catAx>
        <c:axId val="13130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34144"/>
        <c:crosses val="autoZero"/>
        <c:auto val="1"/>
        <c:lblAlgn val="ctr"/>
        <c:lblOffset val="100"/>
        <c:noMultiLvlLbl val="0"/>
      </c:catAx>
      <c:valAx>
        <c:axId val="131334144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3130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314114797637207"/>
          <c:y val="0.77814254106207903"/>
          <c:w val="0.20951819773458674"/>
          <c:h val="0.16995866986836594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DCBB3-FA0C-4798-B300-332515D0830A}" type="doc">
      <dgm:prSet loTypeId="urn:microsoft.com/office/officeart/2005/8/layout/radial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801C7D-85BD-4621-8E97-5588C1CF80C6}">
      <dgm:prSet phldrT="[Text]"/>
      <dgm:spPr>
        <a:xfrm>
          <a:off x="1578989" y="1123887"/>
          <a:ext cx="2799861" cy="2799861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 b="1" dirty="0">
              <a:latin typeface="Calibri"/>
              <a:ea typeface="+mn-ea"/>
              <a:cs typeface="+mn-cs"/>
            </a:rPr>
            <a:t>Renege 51.22% (1024)</a:t>
          </a:r>
        </a:p>
      </dgm:t>
    </dgm:pt>
    <dgm:pt modelId="{0B47CBFE-8FE0-4D7C-892B-6392F6FD42A4}" type="parTrans" cxnId="{95B1694C-B1B7-4C14-8A91-28BE149903BE}">
      <dgm:prSet/>
      <dgm:spPr/>
      <dgm:t>
        <a:bodyPr/>
        <a:lstStyle/>
        <a:p>
          <a:endParaRPr lang="en-US"/>
        </a:p>
      </dgm:t>
    </dgm:pt>
    <dgm:pt modelId="{1064B156-354A-4A6A-BB96-8D163DFCAA7F}" type="sibTrans" cxnId="{95B1694C-B1B7-4C14-8A91-28BE149903BE}">
      <dgm:prSet/>
      <dgm:spPr/>
      <dgm:t>
        <a:bodyPr/>
        <a:lstStyle/>
        <a:p>
          <a:endParaRPr lang="en-US"/>
        </a:p>
      </dgm:t>
    </dgm:pt>
    <dgm:pt modelId="{3DB2C848-F9B3-4C97-B998-98EE180629C6}">
      <dgm:prSet phldrT="[Text]" custT="1"/>
      <dgm:spPr>
        <a:xfrm>
          <a:off x="2278954" y="499"/>
          <a:ext cx="1399930" cy="1399930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 sz="1400" b="1">
              <a:latin typeface="Calibri"/>
              <a:ea typeface="+mn-ea"/>
              <a:cs typeface="+mn-cs"/>
            </a:rPr>
            <a:t>52% Male</a:t>
          </a:r>
          <a:endParaRPr lang="en-US" sz="1400" b="1" dirty="0">
            <a:latin typeface="Calibri"/>
            <a:ea typeface="+mn-ea"/>
            <a:cs typeface="+mn-cs"/>
          </a:endParaRPr>
        </a:p>
      </dgm:t>
    </dgm:pt>
    <dgm:pt modelId="{6B0B4D2D-DAEB-4BFB-97D2-CEE937CD9A65}" type="parTrans" cxnId="{72EDCF50-D49E-42ED-A236-39879B2D5EEF}">
      <dgm:prSet/>
      <dgm:spPr/>
      <dgm:t>
        <a:bodyPr/>
        <a:lstStyle/>
        <a:p>
          <a:endParaRPr lang="en-US"/>
        </a:p>
      </dgm:t>
    </dgm:pt>
    <dgm:pt modelId="{E52DFDA4-5634-4467-822D-DE234BF13E6B}" type="sibTrans" cxnId="{72EDCF50-D49E-42ED-A236-39879B2D5EEF}">
      <dgm:prSet/>
      <dgm:spPr/>
      <dgm:t>
        <a:bodyPr/>
        <a:lstStyle/>
        <a:p>
          <a:endParaRPr lang="en-US"/>
        </a:p>
      </dgm:t>
    </dgm:pt>
    <dgm:pt modelId="{17F1536B-4DAF-4876-B058-2EE5C46259CF}">
      <dgm:prSet phldrT="[Text]"/>
      <dgm:spPr>
        <a:xfrm>
          <a:off x="4102308" y="1823853"/>
          <a:ext cx="1399930" cy="1399930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 b="1">
              <a:latin typeface="Calibri"/>
              <a:ea typeface="+mn-ea"/>
              <a:cs typeface="+mn-cs"/>
            </a:rPr>
            <a:t>70% Married</a:t>
          </a:r>
          <a:endParaRPr lang="en-US" b="1" dirty="0">
            <a:latin typeface="Calibri"/>
            <a:ea typeface="+mn-ea"/>
            <a:cs typeface="+mn-cs"/>
          </a:endParaRPr>
        </a:p>
      </dgm:t>
    </dgm:pt>
    <dgm:pt modelId="{2E3D063B-8036-49D8-9A27-FB9E30332BDB}" type="parTrans" cxnId="{482D352C-89A7-4542-B793-8D15A69F4C1C}">
      <dgm:prSet/>
      <dgm:spPr/>
      <dgm:t>
        <a:bodyPr/>
        <a:lstStyle/>
        <a:p>
          <a:endParaRPr lang="en-US"/>
        </a:p>
      </dgm:t>
    </dgm:pt>
    <dgm:pt modelId="{54462A26-AF2C-4591-8BFC-50C93F542212}" type="sibTrans" cxnId="{482D352C-89A7-4542-B793-8D15A69F4C1C}">
      <dgm:prSet/>
      <dgm:spPr/>
      <dgm:t>
        <a:bodyPr/>
        <a:lstStyle/>
        <a:p>
          <a:endParaRPr lang="en-US"/>
        </a:p>
      </dgm:t>
    </dgm:pt>
    <dgm:pt modelId="{2165BE37-5A68-4D24-9460-066EA0A98D9B}">
      <dgm:prSet phldrT="[Text]"/>
      <dgm:spPr>
        <a:xfrm>
          <a:off x="2278954" y="3647206"/>
          <a:ext cx="1399930" cy="1399930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 b="1">
              <a:latin typeface="Calibri"/>
              <a:ea typeface="+mn-ea"/>
              <a:cs typeface="+mn-cs"/>
            </a:rPr>
            <a:t>78% Lateral Career Growth</a:t>
          </a:r>
          <a:endParaRPr lang="en-US" b="1" dirty="0">
            <a:latin typeface="Calibri"/>
            <a:ea typeface="+mn-ea"/>
            <a:cs typeface="+mn-cs"/>
          </a:endParaRPr>
        </a:p>
      </dgm:t>
    </dgm:pt>
    <dgm:pt modelId="{F83A2AA1-4CE3-43E1-83E4-3B7B3F962834}" type="parTrans" cxnId="{18940274-74CB-472E-91D6-FB243397FF58}">
      <dgm:prSet/>
      <dgm:spPr/>
      <dgm:t>
        <a:bodyPr/>
        <a:lstStyle/>
        <a:p>
          <a:endParaRPr lang="en-US"/>
        </a:p>
      </dgm:t>
    </dgm:pt>
    <dgm:pt modelId="{E9014FF1-F30B-4D71-83BA-802D53C9DDE4}" type="sibTrans" cxnId="{18940274-74CB-472E-91D6-FB243397FF58}">
      <dgm:prSet/>
      <dgm:spPr/>
      <dgm:t>
        <a:bodyPr/>
        <a:lstStyle/>
        <a:p>
          <a:endParaRPr lang="en-US"/>
        </a:p>
      </dgm:t>
    </dgm:pt>
    <dgm:pt modelId="{73144420-6787-4DE2-9115-F5504D53D226}">
      <dgm:prSet phldrT="[Text]" custT="1"/>
      <dgm:spPr>
        <a:xfrm>
          <a:off x="455601" y="1823853"/>
          <a:ext cx="1399930" cy="1399930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 sz="1400" b="1">
              <a:latin typeface="Calibri"/>
              <a:ea typeface="+mn-ea"/>
              <a:cs typeface="+mn-cs"/>
            </a:rPr>
            <a:t>70% Not Timely Communicated</a:t>
          </a:r>
          <a:endParaRPr lang="en-US" sz="1400" b="1" dirty="0">
            <a:latin typeface="Calibri"/>
            <a:ea typeface="+mn-ea"/>
            <a:cs typeface="+mn-cs"/>
          </a:endParaRPr>
        </a:p>
      </dgm:t>
    </dgm:pt>
    <dgm:pt modelId="{C0B12821-C6C8-40D2-929C-0684E34FC514}" type="parTrans" cxnId="{F40D4985-291A-4D3F-9028-13ADCF75B731}">
      <dgm:prSet/>
      <dgm:spPr/>
      <dgm:t>
        <a:bodyPr/>
        <a:lstStyle/>
        <a:p>
          <a:endParaRPr lang="en-US"/>
        </a:p>
      </dgm:t>
    </dgm:pt>
    <dgm:pt modelId="{52698569-19BE-46DF-85B1-AA705CEC8568}" type="sibTrans" cxnId="{F40D4985-291A-4D3F-9028-13ADCF75B731}">
      <dgm:prSet/>
      <dgm:spPr/>
      <dgm:t>
        <a:bodyPr/>
        <a:lstStyle/>
        <a:p>
          <a:endParaRPr lang="en-US"/>
        </a:p>
      </dgm:t>
    </dgm:pt>
    <dgm:pt modelId="{A460FC53-7C15-4E05-A2DF-42143802B89A}" type="pres">
      <dgm:prSet presAssocID="{B2BDCBB3-FA0C-4798-B300-332515D0830A}" presName="composite" presStyleCnt="0">
        <dgm:presLayoutVars>
          <dgm:chMax val="1"/>
          <dgm:dir/>
          <dgm:resizeHandles val="exact"/>
        </dgm:presLayoutVars>
      </dgm:prSet>
      <dgm:spPr/>
    </dgm:pt>
    <dgm:pt modelId="{866FAC44-3040-4D29-B7E8-BF587BF666DB}" type="pres">
      <dgm:prSet presAssocID="{B2BDCBB3-FA0C-4798-B300-332515D0830A}" presName="radial" presStyleCnt="0">
        <dgm:presLayoutVars>
          <dgm:animLvl val="ctr"/>
        </dgm:presLayoutVars>
      </dgm:prSet>
      <dgm:spPr/>
    </dgm:pt>
    <dgm:pt modelId="{32E23744-B9AA-404D-8B57-66AF739C467D}" type="pres">
      <dgm:prSet presAssocID="{46801C7D-85BD-4621-8E97-5588C1CF80C6}" presName="centerShape" presStyleLbl="vennNode1" presStyleIdx="0" presStyleCnt="5"/>
      <dgm:spPr/>
    </dgm:pt>
    <dgm:pt modelId="{23991F59-E9E4-4894-9E1C-A51A44384F9B}" type="pres">
      <dgm:prSet presAssocID="{3DB2C848-F9B3-4C97-B998-98EE180629C6}" presName="node" presStyleLbl="vennNode1" presStyleIdx="1" presStyleCnt="5">
        <dgm:presLayoutVars>
          <dgm:bulletEnabled val="1"/>
        </dgm:presLayoutVars>
      </dgm:prSet>
      <dgm:spPr/>
    </dgm:pt>
    <dgm:pt modelId="{A03F9ADF-4636-4FFD-A660-5058AA7A9A7A}" type="pres">
      <dgm:prSet presAssocID="{17F1536B-4DAF-4876-B058-2EE5C46259CF}" presName="node" presStyleLbl="vennNode1" presStyleIdx="2" presStyleCnt="5">
        <dgm:presLayoutVars>
          <dgm:bulletEnabled val="1"/>
        </dgm:presLayoutVars>
      </dgm:prSet>
      <dgm:spPr/>
    </dgm:pt>
    <dgm:pt modelId="{D42A6736-AE1C-4DDB-957E-DDC5972FF27B}" type="pres">
      <dgm:prSet presAssocID="{2165BE37-5A68-4D24-9460-066EA0A98D9B}" presName="node" presStyleLbl="vennNode1" presStyleIdx="3" presStyleCnt="5">
        <dgm:presLayoutVars>
          <dgm:bulletEnabled val="1"/>
        </dgm:presLayoutVars>
      </dgm:prSet>
      <dgm:spPr/>
    </dgm:pt>
    <dgm:pt modelId="{B2942283-1081-4192-89DD-CA5DB4318DB8}" type="pres">
      <dgm:prSet presAssocID="{73144420-6787-4DE2-9115-F5504D53D226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8FCC402-6D98-4176-BC64-914BE0D856E8}" type="presOf" srcId="{17F1536B-4DAF-4876-B058-2EE5C46259CF}" destId="{A03F9ADF-4636-4FFD-A660-5058AA7A9A7A}" srcOrd="0" destOrd="0" presId="urn:microsoft.com/office/officeart/2005/8/layout/radial3"/>
    <dgm:cxn modelId="{5D7A7B14-34A5-4518-923E-A93315EC91B9}" type="presOf" srcId="{46801C7D-85BD-4621-8E97-5588C1CF80C6}" destId="{32E23744-B9AA-404D-8B57-66AF739C467D}" srcOrd="0" destOrd="0" presId="urn:microsoft.com/office/officeart/2005/8/layout/radial3"/>
    <dgm:cxn modelId="{482D352C-89A7-4542-B793-8D15A69F4C1C}" srcId="{46801C7D-85BD-4621-8E97-5588C1CF80C6}" destId="{17F1536B-4DAF-4876-B058-2EE5C46259CF}" srcOrd="1" destOrd="0" parTransId="{2E3D063B-8036-49D8-9A27-FB9E30332BDB}" sibTransId="{54462A26-AF2C-4591-8BFC-50C93F542212}"/>
    <dgm:cxn modelId="{6DE1253E-430B-4F07-B6EA-646B1EF29EFA}" type="presOf" srcId="{73144420-6787-4DE2-9115-F5504D53D226}" destId="{B2942283-1081-4192-89DD-CA5DB4318DB8}" srcOrd="0" destOrd="0" presId="urn:microsoft.com/office/officeart/2005/8/layout/radial3"/>
    <dgm:cxn modelId="{95B1694C-B1B7-4C14-8A91-28BE149903BE}" srcId="{B2BDCBB3-FA0C-4798-B300-332515D0830A}" destId="{46801C7D-85BD-4621-8E97-5588C1CF80C6}" srcOrd="0" destOrd="0" parTransId="{0B47CBFE-8FE0-4D7C-892B-6392F6FD42A4}" sibTransId="{1064B156-354A-4A6A-BB96-8D163DFCAA7F}"/>
    <dgm:cxn modelId="{72EDCF50-D49E-42ED-A236-39879B2D5EEF}" srcId="{46801C7D-85BD-4621-8E97-5588C1CF80C6}" destId="{3DB2C848-F9B3-4C97-B998-98EE180629C6}" srcOrd="0" destOrd="0" parTransId="{6B0B4D2D-DAEB-4BFB-97D2-CEE937CD9A65}" sibTransId="{E52DFDA4-5634-4467-822D-DE234BF13E6B}"/>
    <dgm:cxn modelId="{18940274-74CB-472E-91D6-FB243397FF58}" srcId="{46801C7D-85BD-4621-8E97-5588C1CF80C6}" destId="{2165BE37-5A68-4D24-9460-066EA0A98D9B}" srcOrd="2" destOrd="0" parTransId="{F83A2AA1-4CE3-43E1-83E4-3B7B3F962834}" sibTransId="{E9014FF1-F30B-4D71-83BA-802D53C9DDE4}"/>
    <dgm:cxn modelId="{F40D4985-291A-4D3F-9028-13ADCF75B731}" srcId="{46801C7D-85BD-4621-8E97-5588C1CF80C6}" destId="{73144420-6787-4DE2-9115-F5504D53D226}" srcOrd="3" destOrd="0" parTransId="{C0B12821-C6C8-40D2-929C-0684E34FC514}" sibTransId="{52698569-19BE-46DF-85B1-AA705CEC8568}"/>
    <dgm:cxn modelId="{35B4E8E3-2E3D-4254-8F3A-D0DFF75DDACA}" type="presOf" srcId="{3DB2C848-F9B3-4C97-B998-98EE180629C6}" destId="{23991F59-E9E4-4894-9E1C-A51A44384F9B}" srcOrd="0" destOrd="0" presId="urn:microsoft.com/office/officeart/2005/8/layout/radial3"/>
    <dgm:cxn modelId="{6FB8CAE9-CC77-422D-9D6A-669F3D9E5411}" type="presOf" srcId="{B2BDCBB3-FA0C-4798-B300-332515D0830A}" destId="{A460FC53-7C15-4E05-A2DF-42143802B89A}" srcOrd="0" destOrd="0" presId="urn:microsoft.com/office/officeart/2005/8/layout/radial3"/>
    <dgm:cxn modelId="{DEE177FD-3E7F-479C-93E7-2139A88A0D3A}" type="presOf" srcId="{2165BE37-5A68-4D24-9460-066EA0A98D9B}" destId="{D42A6736-AE1C-4DDB-957E-DDC5972FF27B}" srcOrd="0" destOrd="0" presId="urn:microsoft.com/office/officeart/2005/8/layout/radial3"/>
    <dgm:cxn modelId="{DE07CA58-89F0-4EDC-92CB-1FEA2352A297}" type="presParOf" srcId="{A460FC53-7C15-4E05-A2DF-42143802B89A}" destId="{866FAC44-3040-4D29-B7E8-BF587BF666DB}" srcOrd="0" destOrd="0" presId="urn:microsoft.com/office/officeart/2005/8/layout/radial3"/>
    <dgm:cxn modelId="{299EA644-B9BB-4E06-8AA0-AF1846A0F41F}" type="presParOf" srcId="{866FAC44-3040-4D29-B7E8-BF587BF666DB}" destId="{32E23744-B9AA-404D-8B57-66AF739C467D}" srcOrd="0" destOrd="0" presId="urn:microsoft.com/office/officeart/2005/8/layout/radial3"/>
    <dgm:cxn modelId="{2398CC48-A78B-4EC1-82D4-0CFCC5A37353}" type="presParOf" srcId="{866FAC44-3040-4D29-B7E8-BF587BF666DB}" destId="{23991F59-E9E4-4894-9E1C-A51A44384F9B}" srcOrd="1" destOrd="0" presId="urn:microsoft.com/office/officeart/2005/8/layout/radial3"/>
    <dgm:cxn modelId="{97DB1501-1BFD-4152-980E-C1ABE6BC1B08}" type="presParOf" srcId="{866FAC44-3040-4D29-B7E8-BF587BF666DB}" destId="{A03F9ADF-4636-4FFD-A660-5058AA7A9A7A}" srcOrd="2" destOrd="0" presId="urn:microsoft.com/office/officeart/2005/8/layout/radial3"/>
    <dgm:cxn modelId="{01067B15-5F64-4101-A695-86DAEA4E16A7}" type="presParOf" srcId="{866FAC44-3040-4D29-B7E8-BF587BF666DB}" destId="{D42A6736-AE1C-4DDB-957E-DDC5972FF27B}" srcOrd="3" destOrd="0" presId="urn:microsoft.com/office/officeart/2005/8/layout/radial3"/>
    <dgm:cxn modelId="{437E6C82-8E39-4F64-8156-3F9E26131D4C}" type="presParOf" srcId="{866FAC44-3040-4D29-B7E8-BF587BF666DB}" destId="{B2942283-1081-4192-89DD-CA5DB4318DB8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23744-B9AA-404D-8B57-66AF739C467D}">
      <dsp:nvSpPr>
        <dsp:cNvPr id="0" name=""/>
        <dsp:cNvSpPr/>
      </dsp:nvSpPr>
      <dsp:spPr>
        <a:xfrm>
          <a:off x="1578989" y="1123887"/>
          <a:ext cx="2799861" cy="279986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Calibri"/>
              <a:ea typeface="+mn-ea"/>
              <a:cs typeface="+mn-cs"/>
            </a:rPr>
            <a:t>Renege 51.22% (1024)</a:t>
          </a:r>
        </a:p>
      </dsp:txBody>
      <dsp:txXfrm>
        <a:off x="1989019" y="1533917"/>
        <a:ext cx="1979801" cy="1979801"/>
      </dsp:txXfrm>
    </dsp:sp>
    <dsp:sp modelId="{23991F59-E9E4-4894-9E1C-A51A44384F9B}">
      <dsp:nvSpPr>
        <dsp:cNvPr id="0" name=""/>
        <dsp:cNvSpPr/>
      </dsp:nvSpPr>
      <dsp:spPr>
        <a:xfrm>
          <a:off x="2278954" y="499"/>
          <a:ext cx="1399930" cy="1399930"/>
        </a:xfrm>
        <a:prstGeom prst="ellipse">
          <a:avLst/>
        </a:prstGeom>
        <a:solidFill>
          <a:schemeClr val="accent2">
            <a:alpha val="50000"/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/>
              <a:ea typeface="+mn-ea"/>
              <a:cs typeface="+mn-cs"/>
            </a:rPr>
            <a:t>52% Male</a:t>
          </a:r>
          <a:endParaRPr lang="en-US" sz="1400" b="1" kern="1200" dirty="0">
            <a:latin typeface="Calibri"/>
            <a:ea typeface="+mn-ea"/>
            <a:cs typeface="+mn-cs"/>
          </a:endParaRPr>
        </a:p>
      </dsp:txBody>
      <dsp:txXfrm>
        <a:off x="2483969" y="205514"/>
        <a:ext cx="989900" cy="989900"/>
      </dsp:txXfrm>
    </dsp:sp>
    <dsp:sp modelId="{A03F9ADF-4636-4FFD-A660-5058AA7A9A7A}">
      <dsp:nvSpPr>
        <dsp:cNvPr id="0" name=""/>
        <dsp:cNvSpPr/>
      </dsp:nvSpPr>
      <dsp:spPr>
        <a:xfrm>
          <a:off x="4102308" y="1823853"/>
          <a:ext cx="1399930" cy="1399930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/>
              <a:ea typeface="+mn-ea"/>
              <a:cs typeface="+mn-cs"/>
            </a:rPr>
            <a:t>70% Married</a:t>
          </a:r>
          <a:endParaRPr lang="en-US" sz="1600" b="1" kern="1200" dirty="0">
            <a:latin typeface="Calibri"/>
            <a:ea typeface="+mn-ea"/>
            <a:cs typeface="+mn-cs"/>
          </a:endParaRPr>
        </a:p>
      </dsp:txBody>
      <dsp:txXfrm>
        <a:off x="4307323" y="2028868"/>
        <a:ext cx="989900" cy="989900"/>
      </dsp:txXfrm>
    </dsp:sp>
    <dsp:sp modelId="{D42A6736-AE1C-4DDB-957E-DDC5972FF27B}">
      <dsp:nvSpPr>
        <dsp:cNvPr id="0" name=""/>
        <dsp:cNvSpPr/>
      </dsp:nvSpPr>
      <dsp:spPr>
        <a:xfrm>
          <a:off x="2278954" y="3647206"/>
          <a:ext cx="1399930" cy="1399930"/>
        </a:xfrm>
        <a:prstGeom prst="ellipse">
          <a:avLst/>
        </a:prstGeom>
        <a:solidFill>
          <a:schemeClr val="accent2">
            <a:alpha val="50000"/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/>
              <a:ea typeface="+mn-ea"/>
              <a:cs typeface="+mn-cs"/>
            </a:rPr>
            <a:t>78% Lateral Career Growth</a:t>
          </a:r>
          <a:endParaRPr lang="en-US" sz="1600" b="1" kern="1200" dirty="0">
            <a:latin typeface="Calibri"/>
            <a:ea typeface="+mn-ea"/>
            <a:cs typeface="+mn-cs"/>
          </a:endParaRPr>
        </a:p>
      </dsp:txBody>
      <dsp:txXfrm>
        <a:off x="2483969" y="3852221"/>
        <a:ext cx="989900" cy="989900"/>
      </dsp:txXfrm>
    </dsp:sp>
    <dsp:sp modelId="{B2942283-1081-4192-89DD-CA5DB4318DB8}">
      <dsp:nvSpPr>
        <dsp:cNvPr id="0" name=""/>
        <dsp:cNvSpPr/>
      </dsp:nvSpPr>
      <dsp:spPr>
        <a:xfrm>
          <a:off x="455601" y="1823853"/>
          <a:ext cx="1399930" cy="1399930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/>
              <a:ea typeface="+mn-ea"/>
              <a:cs typeface="+mn-cs"/>
            </a:rPr>
            <a:t>70% Not Timely Communicated</a:t>
          </a:r>
          <a:endParaRPr lang="en-US" sz="1400" b="1" kern="1200" dirty="0">
            <a:latin typeface="Calibri"/>
            <a:ea typeface="+mn-ea"/>
            <a:cs typeface="+mn-cs"/>
          </a:endParaRPr>
        </a:p>
      </dsp:txBody>
      <dsp:txXfrm>
        <a:off x="660616" y="2028868"/>
        <a:ext cx="989900" cy="989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3E3C-1518-49D9-9EF0-5BC948B2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26983-F58B-4C0A-9268-D6F2775E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9BAA-BA87-43C2-85E0-15E75F8D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F900-49D4-4D74-A800-C922EEFB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4CC6-32CE-44AC-8501-76EFF97F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6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5851-914F-402E-A9C2-73407948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65AB8-BAB3-438F-A6C3-5DCBBA9A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A51-5095-4E5D-8DDB-C9098E29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F28F-6F03-4BB4-AE16-245C004F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969D-416C-4BE1-96BF-1AF0D1D3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1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28B60-6142-4B3D-996E-9E45BA274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04155-4013-4430-A039-FAF63A314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B098-434B-491B-9C42-227D57CC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49C3-7A37-40DA-96C5-CBEBD6A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A7EB-2BF5-4928-91E2-80702FFB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303B-82A0-4DBA-A5EB-93424A66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90F0-F0DC-47A3-93EE-8663C73D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E52A-B828-40F9-A9AE-3B4F4E47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C904-A1E0-416F-A71B-09ADB2E7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A74C-A645-41C2-A4F2-95D3C126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0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C818-4198-4798-820E-45CBA667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215D-73E0-4B04-BF15-9FA883E45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254D-D749-4380-88F6-D6D414C1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EE56-22CE-40AD-AAE8-A45FC684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BC79-FE5E-4ED9-8CE9-2FD7AE86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4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3FD-BDFD-4B12-8D7B-38F7B4F6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59AA-F02B-49F1-8E9A-3B7092149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75C30-7E3C-403F-B0C9-6FB1EF9F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C2C45-94A7-49D5-B5F0-1BC8E900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7853E-EB38-4E9D-8BAB-FFBEA2B3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C7CF-90A6-4BA2-A511-C5BBC2F0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5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52DD-6349-4982-930D-6E448831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7936-F3BE-4840-82C5-CDDC531B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69073-46B7-4B49-9C48-242E95CFD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2FCB-B11E-4E3E-8394-C5F9801B9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84545-23FD-437B-BC38-0F95BE8A7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7D456-415F-4A3C-8D7B-BAD2464C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E20E4-5C4A-4729-B4A4-824A718B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7E9DE-B6E8-4B29-A5A9-EBAE4F40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3B47-1314-4B7C-BECB-3301888A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B19D-D215-4A09-9073-812C34D6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2E41-E464-4504-A973-0F0383FD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374A7-B7E7-40A0-A94E-461BD4AA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159E9-619E-4533-81BB-C64CABD9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22044-A480-4D9E-9FFA-35894F89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36E7F-67EB-4705-93FF-6671982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91A8-5413-460F-A7E7-C2CC3590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8E41-F07C-4351-9FB8-16CBE60D2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38B4-0D1A-421D-B422-C363583A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FE6C-ADA6-447C-B443-8E714B96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B810-7065-4745-A8CB-E3B99CDA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BF20-1CA6-4D3F-B771-B6B31E77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2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EDF-498F-4FA3-927D-F97C92DA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C6C27-CBC5-4956-96A0-7B78B4094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60949-38FA-4931-BDC8-F1B00DC41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40D8E-1925-4413-A7E5-B2FD3C7B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198F-F997-4959-BE9A-DD0589BA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250E1-128B-4412-8220-302B1C14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0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3036B-F6B2-4E6B-A193-AD7BCF9D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F936-AE25-4C43-9E8D-CE8E381E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6D66-9504-4532-869F-3D6F05AF7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4C0-558D-47BB-A7FF-3D972C85F795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517C-D50A-462A-9B16-A560445C0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DEB7-8C0E-47E9-A48B-694AFC442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611A-3B58-4097-A8AE-34F94B22A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chart" Target="../charts/chart5.xml"/><Relationship Id="rId5" Type="http://schemas.openxmlformats.org/officeDocument/2006/relationships/diagramQuickStyle" Target="../diagrams/quickStyle1.xml"/><Relationship Id="rId10" Type="http://schemas.openxmlformats.org/officeDocument/2006/relationships/chart" Target="../charts/chart4.xml"/><Relationship Id="rId4" Type="http://schemas.openxmlformats.org/officeDocument/2006/relationships/diagramLayout" Target="../diagrams/layout1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ACCDC96-8E24-4F23-90A2-4A139A963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239753"/>
              </p:ext>
            </p:extLst>
          </p:nvPr>
        </p:nvGraphicFramePr>
        <p:xfrm>
          <a:off x="5819776" y="-24371"/>
          <a:ext cx="6476347" cy="2585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3761298-6A6D-482C-9376-DB5B9AF1D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1191"/>
              </p:ext>
            </p:extLst>
          </p:nvPr>
        </p:nvGraphicFramePr>
        <p:xfrm>
          <a:off x="2624958" y="1484904"/>
          <a:ext cx="5957840" cy="504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D83CC26-07D9-41D5-B340-201003500F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493257"/>
              </p:ext>
            </p:extLst>
          </p:nvPr>
        </p:nvGraphicFramePr>
        <p:xfrm>
          <a:off x="6634217" y="4667916"/>
          <a:ext cx="2774621" cy="2154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1FD7FC-F5DC-4F7B-B1DD-EFD006EBCC53}"/>
              </a:ext>
            </a:extLst>
          </p:cNvPr>
          <p:cNvSpPr/>
          <p:nvPr/>
        </p:nvSpPr>
        <p:spPr>
          <a:xfrm>
            <a:off x="147609" y="681722"/>
            <a:ext cx="4443195" cy="48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13C8B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Candidates who have dropped the offer has satisfaction score between 15-30.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7EB509-35F2-4A93-AAF6-1537D64444CB}"/>
              </a:ext>
            </a:extLst>
          </p:cNvPr>
          <p:cNvSpPr/>
          <p:nvPr/>
        </p:nvSpPr>
        <p:spPr>
          <a:xfrm>
            <a:off x="145398" y="91582"/>
            <a:ext cx="4443195" cy="491108"/>
          </a:xfrm>
          <a:prstGeom prst="roundRect">
            <a:avLst/>
          </a:prstGeom>
          <a:solidFill>
            <a:srgbClr val="7670A7">
              <a:lumMod val="75000"/>
            </a:srgbClr>
          </a:solidFill>
          <a:ln w="12700" cap="flat" cmpd="sng" algn="ctr">
            <a:solidFill>
              <a:srgbClr val="13C8B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the candidates who got the offer after 150 days, have rejected the offer.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BE9CA7-AE77-4A89-A740-A270E1AF42CF}"/>
              </a:ext>
            </a:extLst>
          </p:cNvPr>
          <p:cNvSpPr/>
          <p:nvPr/>
        </p:nvSpPr>
        <p:spPr>
          <a:xfrm>
            <a:off x="149822" y="1200334"/>
            <a:ext cx="4442400" cy="491109"/>
          </a:xfrm>
          <a:prstGeom prst="roundRect">
            <a:avLst/>
          </a:prstGeom>
          <a:solidFill>
            <a:srgbClr val="7670A7">
              <a:lumMod val="75000"/>
            </a:srgbClr>
          </a:solidFill>
          <a:ln w="12700" cap="flat" cmpd="sng" algn="ctr">
            <a:solidFill>
              <a:srgbClr val="7670A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 of those candidates who have received percentage hike in the range of 31-40, only 5.3% have rejected the offer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9F4B22-70D1-4A10-A3F9-E7F1E9D16048}"/>
              </a:ext>
            </a:extLst>
          </p:cNvPr>
          <p:cNvSpPr/>
          <p:nvPr/>
        </p:nvSpPr>
        <p:spPr>
          <a:xfrm>
            <a:off x="147610" y="1790475"/>
            <a:ext cx="4442400" cy="48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13C8B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60% candidates of those who had to go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through more than 6 rounds, dropped the offer.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82EC72-64EB-44CC-B80B-0258684349A9}"/>
              </a:ext>
            </a:extLst>
          </p:cNvPr>
          <p:cNvSpPr/>
          <p:nvPr/>
        </p:nvSpPr>
        <p:spPr>
          <a:xfrm>
            <a:off x="149822" y="2383588"/>
            <a:ext cx="4443195" cy="489600"/>
          </a:xfrm>
          <a:prstGeom prst="roundRect">
            <a:avLst/>
          </a:prstGeom>
          <a:solidFill>
            <a:srgbClr val="7670A7">
              <a:lumMod val="75000"/>
            </a:srgbClr>
          </a:solidFill>
          <a:ln w="12700" cap="flat" cmpd="sng" algn="ctr">
            <a:solidFill>
              <a:srgbClr val="7670A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Majority of candidates with total experience &gt;15 years do not drop the offer.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3BAC0C1-FC29-42EC-95C2-51336766D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493636"/>
              </p:ext>
            </p:extLst>
          </p:nvPr>
        </p:nvGraphicFramePr>
        <p:xfrm>
          <a:off x="32216" y="2824028"/>
          <a:ext cx="3085831" cy="209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950703F-A987-465C-BEE2-6E007CACDA9F}"/>
              </a:ext>
            </a:extLst>
          </p:cNvPr>
          <p:cNvSpPr txBox="1"/>
          <p:nvPr/>
        </p:nvSpPr>
        <p:spPr>
          <a:xfrm>
            <a:off x="1492969" y="6491993"/>
            <a:ext cx="17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Job Hoping Index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5451AAB5-0FB1-4A03-A925-9A1C6D741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12606"/>
              </p:ext>
            </p:extLst>
          </p:nvPr>
        </p:nvGraphicFramePr>
        <p:xfrm>
          <a:off x="8182748" y="2456362"/>
          <a:ext cx="3713325" cy="209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A62E019-1277-4AF9-B517-9948869DC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91624"/>
              </p:ext>
            </p:extLst>
          </p:nvPr>
        </p:nvGraphicFramePr>
        <p:xfrm>
          <a:off x="101323" y="4685752"/>
          <a:ext cx="4255943" cy="1898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BEC98C4-1F2C-4C47-A0F4-B6041E7F4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886789"/>
              </p:ext>
            </p:extLst>
          </p:nvPr>
        </p:nvGraphicFramePr>
        <p:xfrm>
          <a:off x="9302192" y="4677195"/>
          <a:ext cx="3489253" cy="204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F153C75-5DC7-487F-BD8C-466501C3D93B}"/>
              </a:ext>
            </a:extLst>
          </p:cNvPr>
          <p:cNvSpPr txBox="1"/>
          <p:nvPr/>
        </p:nvSpPr>
        <p:spPr>
          <a:xfrm>
            <a:off x="4742329" y="313765"/>
            <a:ext cx="117437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Accuracy </a:t>
            </a:r>
            <a:r>
              <a:rPr lang="en-US" b="1" dirty="0"/>
              <a:t>96.49%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6750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ata Driven">
    <a:dk1>
      <a:sysClr val="windowText" lastClr="000000"/>
    </a:dk1>
    <a:lt1>
      <a:sysClr val="window" lastClr="FFFFFF"/>
    </a:lt1>
    <a:dk2>
      <a:srgbClr val="2B364A"/>
    </a:dk2>
    <a:lt2>
      <a:srgbClr val="E7E6E6"/>
    </a:lt2>
    <a:accent1>
      <a:srgbClr val="13C8B5"/>
    </a:accent1>
    <a:accent2>
      <a:srgbClr val="7670A7"/>
    </a:accent2>
    <a:accent3>
      <a:srgbClr val="20A3A5"/>
    </a:accent3>
    <a:accent4>
      <a:srgbClr val="14C4B7"/>
    </a:accent4>
    <a:accent5>
      <a:srgbClr val="515C6C"/>
    </a:accent5>
    <a:accent6>
      <a:srgbClr val="7AF2E9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Data Driven">
    <a:dk1>
      <a:sysClr val="windowText" lastClr="000000"/>
    </a:dk1>
    <a:lt1>
      <a:sysClr val="window" lastClr="FFFFFF"/>
    </a:lt1>
    <a:dk2>
      <a:srgbClr val="2B364A"/>
    </a:dk2>
    <a:lt2>
      <a:srgbClr val="E7E6E6"/>
    </a:lt2>
    <a:accent1>
      <a:srgbClr val="13C8B5"/>
    </a:accent1>
    <a:accent2>
      <a:srgbClr val="7670A7"/>
    </a:accent2>
    <a:accent3>
      <a:srgbClr val="20A3A5"/>
    </a:accent3>
    <a:accent4>
      <a:srgbClr val="14C4B7"/>
    </a:accent4>
    <a:accent5>
      <a:srgbClr val="515C6C"/>
    </a:accent5>
    <a:accent6>
      <a:srgbClr val="7AF2E9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Data Driven">
    <a:dk1>
      <a:sysClr val="windowText" lastClr="000000"/>
    </a:dk1>
    <a:lt1>
      <a:sysClr val="window" lastClr="FFFFFF"/>
    </a:lt1>
    <a:dk2>
      <a:srgbClr val="2B364A"/>
    </a:dk2>
    <a:lt2>
      <a:srgbClr val="E7E6E6"/>
    </a:lt2>
    <a:accent1>
      <a:srgbClr val="13C8B5"/>
    </a:accent1>
    <a:accent2>
      <a:srgbClr val="7670A7"/>
    </a:accent2>
    <a:accent3>
      <a:srgbClr val="20A3A5"/>
    </a:accent3>
    <a:accent4>
      <a:srgbClr val="14C4B7"/>
    </a:accent4>
    <a:accent5>
      <a:srgbClr val="515C6C"/>
    </a:accent5>
    <a:accent6>
      <a:srgbClr val="7AF2E9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Data Driven">
    <a:dk1>
      <a:sysClr val="windowText" lastClr="000000"/>
    </a:dk1>
    <a:lt1>
      <a:sysClr val="window" lastClr="FFFFFF"/>
    </a:lt1>
    <a:dk2>
      <a:srgbClr val="2B364A"/>
    </a:dk2>
    <a:lt2>
      <a:srgbClr val="E7E6E6"/>
    </a:lt2>
    <a:accent1>
      <a:srgbClr val="13C8B5"/>
    </a:accent1>
    <a:accent2>
      <a:srgbClr val="7670A7"/>
    </a:accent2>
    <a:accent3>
      <a:srgbClr val="20A3A5"/>
    </a:accent3>
    <a:accent4>
      <a:srgbClr val="14C4B7"/>
    </a:accent4>
    <a:accent5>
      <a:srgbClr val="515C6C"/>
    </a:accent5>
    <a:accent6>
      <a:srgbClr val="7AF2E9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Data Driven">
    <a:dk1>
      <a:sysClr val="windowText" lastClr="000000"/>
    </a:dk1>
    <a:lt1>
      <a:sysClr val="window" lastClr="FFFFFF"/>
    </a:lt1>
    <a:dk2>
      <a:srgbClr val="2B364A"/>
    </a:dk2>
    <a:lt2>
      <a:srgbClr val="E7E6E6"/>
    </a:lt2>
    <a:accent1>
      <a:srgbClr val="13C8B5"/>
    </a:accent1>
    <a:accent2>
      <a:srgbClr val="7670A7"/>
    </a:accent2>
    <a:accent3>
      <a:srgbClr val="20A3A5"/>
    </a:accent3>
    <a:accent4>
      <a:srgbClr val="14C4B7"/>
    </a:accent4>
    <a:accent5>
      <a:srgbClr val="515C6C"/>
    </a:accent5>
    <a:accent6>
      <a:srgbClr val="7AF2E9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 - Group 4</dc:title>
  <dc:creator>Apoorv Sharma</dc:creator>
  <cp:lastModifiedBy>AMIT GUPTA</cp:lastModifiedBy>
  <cp:revision>5</cp:revision>
  <dcterms:created xsi:type="dcterms:W3CDTF">2019-12-02T15:40:08Z</dcterms:created>
  <dcterms:modified xsi:type="dcterms:W3CDTF">2020-12-02T06:40:16Z</dcterms:modified>
</cp:coreProperties>
</file>