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002d2f1c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002d2f1c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5002d2f1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5002d2f1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5002d2f1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5002d2f1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5002d2f1c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5002d2f1c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5002d2f1c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5002d2f1c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5002d2f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5002d2f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002d2f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002d2f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4404125" y="1013650"/>
            <a:ext cx="4536600" cy="23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44">
                <a:solidFill>
                  <a:schemeClr val="lt1"/>
                </a:solidFill>
                <a:latin typeface="Montserrat"/>
                <a:ea typeface="Montserrat"/>
                <a:cs typeface="Montserrat"/>
                <a:sym typeface="Montserrat"/>
              </a:rPr>
              <a:t>Recognition of Vehicle Plate</a:t>
            </a:r>
            <a:endParaRPr b="1" sz="5000">
              <a:solidFill>
                <a:srgbClr val="FFFFFF"/>
              </a:solidFill>
            </a:endParaRPr>
          </a:p>
        </p:txBody>
      </p:sp>
      <p:sp>
        <p:nvSpPr>
          <p:cNvPr id="135" name="Google Shape;135;p13"/>
          <p:cNvSpPr txBox="1"/>
          <p:nvPr/>
        </p:nvSpPr>
        <p:spPr>
          <a:xfrm>
            <a:off x="4138375" y="3365375"/>
            <a:ext cx="4802400" cy="8004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FFFF"/>
                </a:solidFill>
                <a:latin typeface="Arial"/>
                <a:ea typeface="Arial"/>
                <a:cs typeface="Arial"/>
                <a:sym typeface="Arial"/>
              </a:rPr>
              <a:t>Submitted to:</a:t>
            </a:r>
            <a:r>
              <a:rPr b="1" i="0" lang="en" sz="2000" u="none" cap="none" strike="noStrike">
                <a:solidFill>
                  <a:srgbClr val="FFFFFF"/>
                </a:solidFill>
                <a:latin typeface="Arial"/>
                <a:ea typeface="Arial"/>
                <a:cs typeface="Arial"/>
                <a:sym typeface="Arial"/>
              </a:rPr>
              <a:t> </a:t>
            </a:r>
            <a:r>
              <a:rPr b="1" lang="en" sz="2000">
                <a:solidFill>
                  <a:srgbClr val="FFFFFF"/>
                </a:solidFill>
              </a:rPr>
              <a:t>D</a:t>
            </a:r>
            <a:r>
              <a:rPr b="1" lang="en" sz="2000">
                <a:solidFill>
                  <a:srgbClr val="FFFFFF"/>
                </a:solidFill>
              </a:rPr>
              <a:t>r. RamPrakash</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FFFF"/>
                </a:solidFill>
                <a:latin typeface="Arial"/>
                <a:ea typeface="Arial"/>
                <a:cs typeface="Arial"/>
                <a:sym typeface="Arial"/>
              </a:rPr>
              <a:t>Submitted by:</a:t>
            </a:r>
            <a:r>
              <a:rPr b="1" i="0" lang="en" sz="2000" u="none" cap="none" strike="noStrike">
                <a:solidFill>
                  <a:srgbClr val="FFFFFF"/>
                </a:solidFill>
                <a:latin typeface="Arial"/>
                <a:ea typeface="Arial"/>
                <a:cs typeface="Arial"/>
                <a:sym typeface="Arial"/>
              </a:rPr>
              <a:t> Group </a:t>
            </a:r>
            <a:r>
              <a:rPr b="1" lang="en" sz="2000">
                <a:solidFill>
                  <a:srgbClr val="FFFFFF"/>
                </a:solidFill>
              </a:rPr>
              <a:t>4</a:t>
            </a:r>
            <a:endParaRPr b="0" i="0" sz="1400" u="none" cap="none" strike="noStrike">
              <a:solidFill>
                <a:srgbClr val="FFFFFF"/>
              </a:solidFill>
              <a:latin typeface="Calibri"/>
              <a:ea typeface="Calibri"/>
              <a:cs typeface="Calibri"/>
              <a:sym typeface="Calibri"/>
            </a:endParaRPr>
          </a:p>
        </p:txBody>
      </p:sp>
      <p:pic>
        <p:nvPicPr>
          <p:cNvPr id="136" name="Google Shape;136;p13"/>
          <p:cNvPicPr preferRelativeResize="0"/>
          <p:nvPr/>
        </p:nvPicPr>
        <p:blipFill>
          <a:blip r:embed="rId3">
            <a:alphaModFix/>
          </a:blip>
          <a:stretch>
            <a:fillRect/>
          </a:stretch>
        </p:blipFill>
        <p:spPr>
          <a:xfrm>
            <a:off x="473875" y="1172725"/>
            <a:ext cx="3833576" cy="337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u="sng"/>
              <a:t>OBJECTIVES   </a:t>
            </a:r>
            <a:endParaRPr b="1" sz="2700" u="sng"/>
          </a:p>
        </p:txBody>
      </p:sp>
      <p:sp>
        <p:nvSpPr>
          <p:cNvPr id="142" name="Google Shape;142;p14"/>
          <p:cNvSpPr txBox="1"/>
          <p:nvPr>
            <p:ph idx="1" type="body"/>
          </p:nvPr>
        </p:nvSpPr>
        <p:spPr>
          <a:xfrm>
            <a:off x="1297500" y="1200150"/>
            <a:ext cx="7038900" cy="40611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This project will be really useful in automating the world and reducing pressure on the human workforce on putting manual efforts to strain their eyes and recognise the number plate with automated programs.</a:t>
            </a:r>
            <a:endParaRPr sz="2000"/>
          </a:p>
          <a:p>
            <a:pPr indent="-355600" lvl="0" marL="457200" rtl="0" algn="l">
              <a:spcBef>
                <a:spcPts val="0"/>
              </a:spcBef>
              <a:spcAft>
                <a:spcPts val="0"/>
              </a:spcAft>
              <a:buSzPts val="2000"/>
              <a:buChar char="●"/>
            </a:pPr>
            <a:r>
              <a:rPr lang="en" sz="2000"/>
              <a:t>The main objective of number plate recognition is to ensure that traffic rules are not violated.</a:t>
            </a:r>
            <a:endParaRPr sz="2000"/>
          </a:p>
          <a:p>
            <a:pPr indent="-355600" lvl="0" marL="457200" rtl="0" algn="l">
              <a:spcBef>
                <a:spcPts val="0"/>
              </a:spcBef>
              <a:spcAft>
                <a:spcPts val="0"/>
              </a:spcAft>
              <a:buSzPts val="2000"/>
              <a:buChar char="●"/>
            </a:pPr>
            <a:r>
              <a:rPr lang="en" sz="2000"/>
              <a:t>It can also be used for charging parking tickets in malls, restaurants or for municipal corporations.</a:t>
            </a:r>
            <a:endParaRPr sz="2000"/>
          </a:p>
          <a:p>
            <a:pPr indent="-355600" lvl="0" marL="457200" rtl="0" algn="l">
              <a:spcBef>
                <a:spcPts val="0"/>
              </a:spcBef>
              <a:spcAft>
                <a:spcPts val="0"/>
              </a:spcAft>
              <a:buSzPts val="2000"/>
              <a:buChar char="●"/>
            </a:pPr>
            <a:r>
              <a:rPr lang="en" sz="2000"/>
              <a:t>We can also use it to identify the stolen vehicles recognising their number plates making it less hectic for the police force.</a:t>
            </a:r>
            <a:endParaRPr sz="20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u="sng"/>
              <a:t>LIBRARIES USED</a:t>
            </a:r>
            <a:endParaRPr b="1" sz="2600" u="sng"/>
          </a:p>
        </p:txBody>
      </p:sp>
      <p:sp>
        <p:nvSpPr>
          <p:cNvPr id="148" name="Google Shape;148;p15"/>
          <p:cNvSpPr txBox="1"/>
          <p:nvPr>
            <p:ph idx="1" type="body"/>
          </p:nvPr>
        </p:nvSpPr>
        <p:spPr>
          <a:xfrm>
            <a:off x="1297500" y="1189425"/>
            <a:ext cx="7038900" cy="32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FOR IMAGE ENHANCEMENT AND PROCESSING</a:t>
            </a:r>
            <a:endParaRPr sz="2000"/>
          </a:p>
          <a:p>
            <a:pPr indent="-355600" lvl="0" marL="457200" rtl="0" algn="l">
              <a:spcBef>
                <a:spcPts val="1200"/>
              </a:spcBef>
              <a:spcAft>
                <a:spcPts val="0"/>
              </a:spcAft>
              <a:buSzPts val="2000"/>
              <a:buChar char="●"/>
            </a:pPr>
            <a:r>
              <a:rPr lang="en" sz="2000"/>
              <a:t>Numpy</a:t>
            </a:r>
            <a:endParaRPr sz="2000"/>
          </a:p>
          <a:p>
            <a:pPr indent="-355600" lvl="0" marL="457200" rtl="0" algn="l">
              <a:spcBef>
                <a:spcPts val="0"/>
              </a:spcBef>
              <a:spcAft>
                <a:spcPts val="0"/>
              </a:spcAft>
              <a:buSzPts val="2000"/>
              <a:buChar char="●"/>
            </a:pPr>
            <a:r>
              <a:rPr lang="en" sz="2000"/>
              <a:t>Open CV </a:t>
            </a:r>
            <a:endParaRPr sz="2000"/>
          </a:p>
          <a:p>
            <a:pPr indent="-355600" lvl="0" marL="457200" rtl="0" algn="l">
              <a:spcBef>
                <a:spcPts val="0"/>
              </a:spcBef>
              <a:spcAft>
                <a:spcPts val="0"/>
              </a:spcAft>
              <a:buSzPts val="2000"/>
              <a:buChar char="●"/>
            </a:pPr>
            <a:r>
              <a:rPr lang="en" sz="2000"/>
              <a:t>Matplotlib </a:t>
            </a:r>
            <a:endParaRPr sz="2000"/>
          </a:p>
          <a:p>
            <a:pPr indent="0" lvl="0" marL="0" rtl="0" algn="l">
              <a:spcBef>
                <a:spcPts val="1200"/>
              </a:spcBef>
              <a:spcAft>
                <a:spcPts val="0"/>
              </a:spcAft>
              <a:buNone/>
            </a:pPr>
            <a:r>
              <a:rPr lang="en" sz="2000"/>
              <a:t>FOR CHARACTER RECOGNITION</a:t>
            </a:r>
            <a:endParaRPr sz="2000"/>
          </a:p>
          <a:p>
            <a:pPr indent="-355600" lvl="0" marL="457200" rtl="0" algn="l">
              <a:spcBef>
                <a:spcPts val="1200"/>
              </a:spcBef>
              <a:spcAft>
                <a:spcPts val="0"/>
              </a:spcAft>
              <a:buSzPts val="2000"/>
              <a:buChar char="●"/>
            </a:pPr>
            <a:r>
              <a:rPr lang="en" sz="2000"/>
              <a:t>Pytesseract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1042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844" u="sng"/>
              <a:t>Elements for Recognition of </a:t>
            </a:r>
            <a:r>
              <a:rPr lang="en" sz="2844" u="sng"/>
              <a:t>Vehicle Plate</a:t>
            </a:r>
            <a:endParaRPr sz="2844" u="sng"/>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154" name="Google Shape;154;p16"/>
          <p:cNvSpPr txBox="1"/>
          <p:nvPr>
            <p:ph idx="1" type="body"/>
          </p:nvPr>
        </p:nvSpPr>
        <p:spPr>
          <a:xfrm>
            <a:off x="1297500" y="1436550"/>
            <a:ext cx="7038900" cy="30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Vehicle Plate Recognition system consists of Three main modules:</a:t>
            </a:r>
            <a:endParaRPr sz="1800"/>
          </a:p>
          <a:p>
            <a:pPr indent="-342900" lvl="0" marL="457200" rtl="0" algn="l">
              <a:spcBef>
                <a:spcPts val="1200"/>
              </a:spcBef>
              <a:spcAft>
                <a:spcPts val="0"/>
              </a:spcAft>
              <a:buSzPts val="1800"/>
              <a:buChar char="●"/>
            </a:pPr>
            <a:r>
              <a:rPr lang="en" sz="2000"/>
              <a:t>Image Preprocessing</a:t>
            </a:r>
            <a:endParaRPr sz="1800"/>
          </a:p>
          <a:p>
            <a:pPr indent="-342900" lvl="0" marL="457200" rtl="0" algn="l">
              <a:spcBef>
                <a:spcPts val="0"/>
              </a:spcBef>
              <a:spcAft>
                <a:spcPts val="0"/>
              </a:spcAft>
              <a:buSzPts val="1800"/>
              <a:buChar char="●"/>
            </a:pPr>
            <a:r>
              <a:rPr lang="en" sz="1800"/>
              <a:t>Extraction of Vehicle Plate Region : Canny Edge Detection Algorithm</a:t>
            </a:r>
            <a:endParaRPr sz="1800"/>
          </a:p>
          <a:p>
            <a:pPr indent="-342900" lvl="0" marL="457200" rtl="0" algn="l">
              <a:spcBef>
                <a:spcPts val="0"/>
              </a:spcBef>
              <a:spcAft>
                <a:spcPts val="0"/>
              </a:spcAft>
              <a:buSzPts val="1800"/>
              <a:buChar char="●"/>
            </a:pPr>
            <a:r>
              <a:rPr lang="en" sz="1800"/>
              <a:t>Optical Character Recognition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1042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983" u="sng">
                <a:latin typeface="Lato"/>
                <a:ea typeface="Lato"/>
                <a:cs typeface="Lato"/>
                <a:sym typeface="Lato"/>
              </a:rPr>
              <a:t>Image Preprocessing</a:t>
            </a:r>
            <a:endParaRPr b="1" sz="2983" u="sng"/>
          </a:p>
          <a:p>
            <a:pPr indent="0" lvl="0" marL="0" rtl="0" algn="l">
              <a:lnSpc>
                <a:spcPct val="115000"/>
              </a:lnSpc>
              <a:spcBef>
                <a:spcPts val="1200"/>
              </a:spcBef>
              <a:spcAft>
                <a:spcPts val="0"/>
              </a:spcAft>
              <a:buNone/>
            </a:pPr>
            <a:r>
              <a:t/>
            </a:r>
            <a:endParaRPr b="1"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160" name="Google Shape;160;p17"/>
          <p:cNvSpPr txBox="1"/>
          <p:nvPr/>
        </p:nvSpPr>
        <p:spPr>
          <a:xfrm>
            <a:off x="1297500" y="1210875"/>
            <a:ext cx="67998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Image Sharpening</a:t>
            </a:r>
            <a:endParaRPr sz="18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Conversion to gray scale</a:t>
            </a:r>
            <a:endParaRPr sz="18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Applying bilateral filter for smoothing</a:t>
            </a:r>
            <a:endParaRPr sz="1800">
              <a:solidFill>
                <a:schemeClr val="lt1"/>
              </a:solidFill>
              <a:latin typeface="Lato"/>
              <a:ea typeface="Lato"/>
              <a:cs typeface="Lato"/>
              <a:sym typeface="Lato"/>
            </a:endParaRPr>
          </a:p>
        </p:txBody>
      </p:sp>
      <p:pic>
        <p:nvPicPr>
          <p:cNvPr id="161" name="Google Shape;161;p17"/>
          <p:cNvPicPr preferRelativeResize="0"/>
          <p:nvPr/>
        </p:nvPicPr>
        <p:blipFill>
          <a:blip r:embed="rId3">
            <a:alphaModFix/>
          </a:blip>
          <a:stretch>
            <a:fillRect/>
          </a:stretch>
        </p:blipFill>
        <p:spPr>
          <a:xfrm>
            <a:off x="5967800" y="2978163"/>
            <a:ext cx="2468149" cy="1714062"/>
          </a:xfrm>
          <a:prstGeom prst="rect">
            <a:avLst/>
          </a:prstGeom>
          <a:noFill/>
          <a:ln>
            <a:noFill/>
          </a:ln>
        </p:spPr>
      </p:pic>
      <p:pic>
        <p:nvPicPr>
          <p:cNvPr id="162" name="Google Shape;162;p17"/>
          <p:cNvPicPr preferRelativeResize="0"/>
          <p:nvPr/>
        </p:nvPicPr>
        <p:blipFill>
          <a:blip r:embed="rId4">
            <a:alphaModFix/>
          </a:blip>
          <a:stretch>
            <a:fillRect/>
          </a:stretch>
        </p:blipFill>
        <p:spPr>
          <a:xfrm>
            <a:off x="3232575" y="3027376"/>
            <a:ext cx="2468149" cy="1714050"/>
          </a:xfrm>
          <a:prstGeom prst="rect">
            <a:avLst/>
          </a:prstGeom>
          <a:noFill/>
          <a:ln>
            <a:noFill/>
          </a:ln>
        </p:spPr>
      </p:pic>
      <p:pic>
        <p:nvPicPr>
          <p:cNvPr id="163" name="Google Shape;163;p17"/>
          <p:cNvPicPr preferRelativeResize="0"/>
          <p:nvPr/>
        </p:nvPicPr>
        <p:blipFill>
          <a:blip r:embed="rId5">
            <a:alphaModFix/>
          </a:blip>
          <a:stretch>
            <a:fillRect/>
          </a:stretch>
        </p:blipFill>
        <p:spPr>
          <a:xfrm>
            <a:off x="497359" y="3000362"/>
            <a:ext cx="2545916" cy="176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1042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844" u="sng"/>
              <a:t>Extraction of Region Plate</a:t>
            </a:r>
            <a:endParaRPr sz="2844" u="sng"/>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169" name="Google Shape;169;p18"/>
          <p:cNvSpPr txBox="1"/>
          <p:nvPr>
            <p:ph idx="1" type="body"/>
          </p:nvPr>
        </p:nvSpPr>
        <p:spPr>
          <a:xfrm>
            <a:off x="1297500" y="1215550"/>
            <a:ext cx="7038900" cy="1356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Canny Edge Detection  to get the edges</a:t>
            </a:r>
            <a:endParaRPr sz="1800"/>
          </a:p>
          <a:p>
            <a:pPr indent="-342900" lvl="0" marL="457200" rtl="0" algn="l">
              <a:spcBef>
                <a:spcPts val="0"/>
              </a:spcBef>
              <a:spcAft>
                <a:spcPts val="0"/>
              </a:spcAft>
              <a:buSzPts val="1800"/>
              <a:buChar char="●"/>
            </a:pPr>
            <a:r>
              <a:rPr lang="en" sz="1800"/>
              <a:t>Now start finding contours , also we will sort the counters that have been detected and will look a counter having four sides and closed figure.</a:t>
            </a:r>
            <a:endParaRPr sz="1800"/>
          </a:p>
        </p:txBody>
      </p:sp>
      <p:pic>
        <p:nvPicPr>
          <p:cNvPr id="170" name="Google Shape;170;p18"/>
          <p:cNvPicPr preferRelativeResize="0"/>
          <p:nvPr/>
        </p:nvPicPr>
        <p:blipFill>
          <a:blip r:embed="rId3">
            <a:alphaModFix/>
          </a:blip>
          <a:stretch>
            <a:fillRect/>
          </a:stretch>
        </p:blipFill>
        <p:spPr>
          <a:xfrm>
            <a:off x="5265163" y="2692100"/>
            <a:ext cx="3022467" cy="2266850"/>
          </a:xfrm>
          <a:prstGeom prst="rect">
            <a:avLst/>
          </a:prstGeom>
          <a:noFill/>
          <a:ln>
            <a:noFill/>
          </a:ln>
        </p:spPr>
      </p:pic>
      <p:pic>
        <p:nvPicPr>
          <p:cNvPr id="171" name="Google Shape;171;p18"/>
          <p:cNvPicPr preferRelativeResize="0"/>
          <p:nvPr/>
        </p:nvPicPr>
        <p:blipFill>
          <a:blip r:embed="rId4">
            <a:alphaModFix/>
          </a:blip>
          <a:stretch>
            <a:fillRect/>
          </a:stretch>
        </p:blipFill>
        <p:spPr>
          <a:xfrm>
            <a:off x="1297504" y="2692100"/>
            <a:ext cx="3022467" cy="226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610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2844" u="sng"/>
              <a:t>OPTICAL CHARACTER RECOGNITION</a:t>
            </a:r>
            <a:endParaRPr b="1"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177" name="Google Shape;177;p19"/>
          <p:cNvSpPr txBox="1"/>
          <p:nvPr>
            <p:ph idx="1" type="body"/>
          </p:nvPr>
        </p:nvSpPr>
        <p:spPr>
          <a:xfrm>
            <a:off x="911125" y="1004550"/>
            <a:ext cx="7779300" cy="347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Now we will read characters from image using ‘</a:t>
            </a:r>
            <a:r>
              <a:rPr lang="en" sz="1800"/>
              <a:t>pytesseract</a:t>
            </a:r>
            <a:r>
              <a:rPr lang="en" sz="1800"/>
              <a:t>’ package.</a:t>
            </a:r>
            <a:endParaRPr sz="1800"/>
          </a:p>
          <a:p>
            <a:pPr indent="-342900" lvl="0" marL="457200" rtl="0" algn="l">
              <a:spcBef>
                <a:spcPts val="0"/>
              </a:spcBef>
              <a:spcAft>
                <a:spcPts val="0"/>
              </a:spcAft>
              <a:buSzPts val="1800"/>
              <a:buChar char="●"/>
            </a:pPr>
            <a:r>
              <a:rPr lang="en" sz="1800"/>
              <a:t>And finally we can find and print the text extracted from vehicle plate. </a:t>
            </a:r>
            <a:endParaRPr sz="1800"/>
          </a:p>
        </p:txBody>
      </p:sp>
      <p:pic>
        <p:nvPicPr>
          <p:cNvPr id="178" name="Google Shape;178;p19"/>
          <p:cNvPicPr preferRelativeResize="0"/>
          <p:nvPr/>
        </p:nvPicPr>
        <p:blipFill>
          <a:blip r:embed="rId3">
            <a:alphaModFix/>
          </a:blip>
          <a:stretch>
            <a:fillRect/>
          </a:stretch>
        </p:blipFill>
        <p:spPr>
          <a:xfrm>
            <a:off x="1125150" y="1875225"/>
            <a:ext cx="7391215" cy="2603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1042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11" u="sng"/>
              <a:t>THANK YOU</a:t>
            </a:r>
            <a:endParaRPr b="1" sz="2844" u="sng"/>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184" name="Google Shape;184;p20"/>
          <p:cNvSpPr txBox="1"/>
          <p:nvPr>
            <p:ph idx="1" type="body"/>
          </p:nvPr>
        </p:nvSpPr>
        <p:spPr>
          <a:xfrm>
            <a:off x="1297500" y="1798225"/>
            <a:ext cx="3792300" cy="26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u="sng"/>
              <a:t>Group  4 Members</a:t>
            </a:r>
            <a:r>
              <a:rPr lang="en" sz="1800"/>
              <a:t> :</a:t>
            </a:r>
            <a:endParaRPr sz="1800"/>
          </a:p>
          <a:p>
            <a:pPr indent="-342900" lvl="0" marL="457200" rtl="0" algn="l">
              <a:spcBef>
                <a:spcPts val="1200"/>
              </a:spcBef>
              <a:spcAft>
                <a:spcPts val="0"/>
              </a:spcAft>
              <a:buSzPts val="1800"/>
              <a:buChar char="●"/>
            </a:pPr>
            <a:r>
              <a:rPr lang="en" sz="1800"/>
              <a:t>Shwet Khatri            19dcs001</a:t>
            </a:r>
            <a:endParaRPr sz="1800"/>
          </a:p>
          <a:p>
            <a:pPr indent="-342900" lvl="0" marL="457200" rtl="0" algn="l">
              <a:spcBef>
                <a:spcPts val="0"/>
              </a:spcBef>
              <a:spcAft>
                <a:spcPts val="0"/>
              </a:spcAft>
              <a:buSzPts val="1800"/>
              <a:buChar char="●"/>
            </a:pPr>
            <a:r>
              <a:rPr lang="en" sz="1800"/>
              <a:t>Amit Gupta                19ucs011</a:t>
            </a:r>
            <a:endParaRPr sz="1800"/>
          </a:p>
          <a:p>
            <a:pPr indent="-342900" lvl="0" marL="457200" rtl="0" algn="l">
              <a:spcBef>
                <a:spcPts val="0"/>
              </a:spcBef>
              <a:spcAft>
                <a:spcPts val="0"/>
              </a:spcAft>
              <a:buSzPts val="1800"/>
              <a:buChar char="●"/>
            </a:pPr>
            <a:r>
              <a:rPr lang="en" sz="1800"/>
              <a:t>Gunjan Paghdar      19ucs101</a:t>
            </a:r>
            <a:endParaRPr sz="1800"/>
          </a:p>
          <a:p>
            <a:pPr indent="-342900" lvl="0" marL="457200" rtl="0" algn="l">
              <a:spcBef>
                <a:spcPts val="0"/>
              </a:spcBef>
              <a:spcAft>
                <a:spcPts val="0"/>
              </a:spcAft>
              <a:buSzPts val="1800"/>
              <a:buChar char="●"/>
            </a:pPr>
            <a:r>
              <a:rPr lang="en" sz="1800"/>
              <a:t>Manan Gandhi         19ucs130</a:t>
            </a:r>
            <a:endParaRPr sz="1800"/>
          </a:p>
          <a:p>
            <a:pPr indent="-342900" lvl="0" marL="457200" rtl="0" algn="l">
              <a:spcBef>
                <a:spcPts val="0"/>
              </a:spcBef>
              <a:spcAft>
                <a:spcPts val="0"/>
              </a:spcAft>
              <a:buSzPts val="1800"/>
              <a:buChar char="●"/>
            </a:pPr>
            <a:r>
              <a:rPr lang="en" sz="1800"/>
              <a:t>Kush Gandhi              19ucs131</a:t>
            </a:r>
            <a:endParaRPr sz="1800"/>
          </a:p>
        </p:txBody>
      </p:sp>
      <p:pic>
        <p:nvPicPr>
          <p:cNvPr id="185" name="Google Shape;185;p20"/>
          <p:cNvPicPr preferRelativeResize="0"/>
          <p:nvPr/>
        </p:nvPicPr>
        <p:blipFill>
          <a:blip r:embed="rId3">
            <a:alphaModFix/>
          </a:blip>
          <a:stretch>
            <a:fillRect/>
          </a:stretch>
        </p:blipFill>
        <p:spPr>
          <a:xfrm>
            <a:off x="5089800" y="1552550"/>
            <a:ext cx="3749401" cy="28054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