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51" roundtripDataSignature="AMtx7mj0WKmlOh8l0vunbCwgP1h+0FpH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B966D4-2B94-4E23-89A7-510B2D186D27}">
  <a:tblStyle styleId="{4AB966D4-2B94-4E23-89A7-510B2D186D2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7E8"/>
          </a:solidFill>
        </a:fill>
      </a:tcStyle>
    </a:wholeTbl>
    <a:band1H>
      <a:tcTxStyle/>
      <a:tcStyle>
        <a:fill>
          <a:solidFill>
            <a:srgbClr val="F5CBCE"/>
          </a:solidFill>
        </a:fill>
      </a:tcStyle>
    </a:band1H>
    <a:band2H>
      <a:tcTxStyle/>
    </a:band2H>
    <a:band1V>
      <a:tcTxStyle/>
      <a:tcStyle>
        <a:fill>
          <a:solidFill>
            <a:srgbClr val="F5CBC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Raleway-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customschemas.google.com/relationships/presentationmetadata" Target="metadata"/><Relationship Id="rId50" Type="http://schemas.openxmlformats.org/officeDocument/2006/relationships/font" Target="fonts/La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64729ebb_2_10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64729ebb_2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8453ed517_0_5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88453ed517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8453ed517_0_5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88453ed517_0_5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8453ed517_0_5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88453ed517_0_5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8453ed517_0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88453ed517_0_5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8453ed517_0_5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88453ed517_0_5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88453ed517_0_5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88453ed517_0_5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8453ed517_0_6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88453ed517_0_6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8453ed517_0_6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g88453ed517_0_6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8453ed517_0_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g88453ed517_0_6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8964729ebb_2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8964729ebb_2_4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8964729ebb_2_10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8964729ebb_2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8964729ebb_2_10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964729ebb_2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8964729ebb_2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8964729ebb_2_5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8964729ebb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8964729ebb_2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8964729ebb_2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964729ebb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8964729ebb_2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964729ebb_2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8964729ebb_2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8964729ebb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8964729ebb_2_3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8964729ebb_2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8964729ebb_2_3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8964729ebb_2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8453ed517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88453ed517_0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8964729ebb_2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964729ebb_2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8964729ebb_2_10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8964729ebb_2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64729ebb_2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8964729ebb_2_7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964729ebb_2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8964729ebb_2_8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8453ed517_0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88453ed517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8453ed517_0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88453ed517_0_6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8964729ebb_0_11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8964729ebb_0_117"/>
          <p:cNvGrpSpPr/>
          <p:nvPr/>
        </p:nvGrpSpPr>
        <p:grpSpPr>
          <a:xfrm>
            <a:off x="830392" y="1191256"/>
            <a:ext cx="745763" cy="45826"/>
            <a:chOff x="4580561" y="2589004"/>
            <a:chExt cx="1064464" cy="25200"/>
          </a:xfrm>
        </p:grpSpPr>
        <p:sp>
          <p:nvSpPr>
            <p:cNvPr id="12" name="Google Shape;12;g8964729ebb_0_1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8964729ebb_0_1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8964729ebb_0_1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g8964729ebb_0_11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8964729ebb_0_1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8964729ebb_0_181"/>
          <p:cNvGrpSpPr/>
          <p:nvPr/>
        </p:nvGrpSpPr>
        <p:grpSpPr>
          <a:xfrm>
            <a:off x="830392" y="4169130"/>
            <a:ext cx="745763" cy="45826"/>
            <a:chOff x="4580561" y="2589004"/>
            <a:chExt cx="1064464" cy="25200"/>
          </a:xfrm>
        </p:grpSpPr>
        <p:sp>
          <p:nvSpPr>
            <p:cNvPr id="75" name="Google Shape;75;g8964729ebb_0_18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8964729ebb_0_18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8964729ebb_0_18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8964729ebb_0_18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g8964729ebb_0_1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g8964729ebb_0_18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g8964729ebb_0_190"/>
          <p:cNvSpPr txBox="1"/>
          <p:nvPr>
            <p:ph type="title"/>
          </p:nvPr>
        </p:nvSpPr>
        <p:spPr>
          <a:xfrm>
            <a:off x="0" y="627534"/>
            <a:ext cx="9144000" cy="533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g8964729ebb_0_190"/>
          <p:cNvSpPr txBox="1"/>
          <p:nvPr>
            <p:ph idx="1" type="body"/>
          </p:nvPr>
        </p:nvSpPr>
        <p:spPr>
          <a:xfrm>
            <a:off x="0" y="1203598"/>
            <a:ext cx="9144000" cy="432000"/>
          </a:xfrm>
          <a:prstGeom prst="rect">
            <a:avLst/>
          </a:prstGeom>
          <a:noFill/>
          <a:ln>
            <a:noFill/>
          </a:ln>
        </p:spPr>
        <p:txBody>
          <a:bodyPr anchorCtr="0" anchor="ctr" bIns="45700" lIns="108000" spcFirstLastPara="1" rIns="91425" wrap="square" tIns="45700">
            <a:noAutofit/>
          </a:bodyPr>
          <a:lstStyle>
            <a:lvl1pPr indent="-228600" lvl="0" marL="457200" marR="0" rtl="0" algn="ctr">
              <a:lnSpc>
                <a:spcPct val="100000"/>
              </a:lnSpc>
              <a:spcBef>
                <a:spcPts val="24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p:cSld name="1_Title and Content">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g8964729ebb_0_193"/>
          <p:cNvSpPr txBox="1"/>
          <p:nvPr>
            <p:ph type="title"/>
          </p:nvPr>
        </p:nvSpPr>
        <p:spPr>
          <a:xfrm>
            <a:off x="1619672" y="0"/>
            <a:ext cx="7524300" cy="884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87" name="Shape 8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g8964729ebb_0_196"/>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bg>
      <p:bgPr>
        <a:solidFill>
          <a:srgbClr val="FDF1D2">
            <a:alpha val="49410"/>
          </a:srgbClr>
        </a:solidFill>
      </p:bgPr>
    </p:bg>
    <p:spTree>
      <p:nvGrpSpPr>
        <p:cNvPr id="90" name="Shape 90"/>
        <p:cNvGrpSpPr/>
        <p:nvPr/>
      </p:nvGrpSpPr>
      <p:grpSpPr>
        <a:xfrm>
          <a:off x="0" y="0"/>
          <a:ext cx="0" cy="0"/>
          <a:chOff x="0" y="0"/>
          <a:chExt cx="0" cy="0"/>
        </a:xfrm>
      </p:grpSpPr>
      <p:sp>
        <p:nvSpPr>
          <p:cNvPr id="91" name="Google Shape;91;g8964729ebb_0_198"/>
          <p:cNvSpPr/>
          <p:nvPr>
            <p:ph idx="2" type="pic"/>
          </p:nvPr>
        </p:nvSpPr>
        <p:spPr>
          <a:xfrm>
            <a:off x="3293848" y="1"/>
            <a:ext cx="2520000" cy="17112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g8964729ebb_0_200"/>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94" name="Google Shape;94;g8964729ebb_0_200"/>
          <p:cNvSpPr/>
          <p:nvPr/>
        </p:nvSpPr>
        <p:spPr>
          <a:xfrm>
            <a:off x="565878" y="1176692"/>
            <a:ext cx="1871700" cy="3051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g8964729ebb_0_200"/>
          <p:cNvSpPr/>
          <p:nvPr/>
        </p:nvSpPr>
        <p:spPr>
          <a:xfrm>
            <a:off x="2612855" y="1176061"/>
            <a:ext cx="1871700" cy="3051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g8964729ebb_0_200"/>
          <p:cNvSpPr/>
          <p:nvPr/>
        </p:nvSpPr>
        <p:spPr>
          <a:xfrm>
            <a:off x="4659832" y="1175430"/>
            <a:ext cx="1871700" cy="3051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g8964729ebb_0_200"/>
          <p:cNvSpPr/>
          <p:nvPr/>
        </p:nvSpPr>
        <p:spPr>
          <a:xfrm>
            <a:off x="6706810" y="1174799"/>
            <a:ext cx="1871700" cy="3051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g8964729ebb_0_200"/>
          <p:cNvSpPr/>
          <p:nvPr>
            <p:ph idx="2" type="pic"/>
          </p:nvPr>
        </p:nvSpPr>
        <p:spPr>
          <a:xfrm>
            <a:off x="825475"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9" name="Google Shape;99;g8964729ebb_0_200"/>
          <p:cNvSpPr/>
          <p:nvPr>
            <p:ph idx="3" type="pic"/>
          </p:nvPr>
        </p:nvSpPr>
        <p:spPr>
          <a:xfrm>
            <a:off x="6966407"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0" name="Google Shape;100;g8964729ebb_0_200"/>
          <p:cNvSpPr/>
          <p:nvPr>
            <p:ph idx="4" type="pic"/>
          </p:nvPr>
        </p:nvSpPr>
        <p:spPr>
          <a:xfrm>
            <a:off x="2872452"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1" name="Google Shape;101;g8964729ebb_0_200"/>
          <p:cNvSpPr/>
          <p:nvPr>
            <p:ph idx="5" type="pic"/>
          </p:nvPr>
        </p:nvSpPr>
        <p:spPr>
          <a:xfrm>
            <a:off x="4919429"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g8964729ebb_2_934"/>
          <p:cNvSpPr txBox="1"/>
          <p:nvPr>
            <p:ph type="title"/>
          </p:nvPr>
        </p:nvSpPr>
        <p:spPr>
          <a:xfrm>
            <a:off x="1619672" y="0"/>
            <a:ext cx="7524300" cy="88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bg>
      <p:bgPr>
        <a:solidFill>
          <a:srgbClr val="FDF1D2">
            <a:alpha val="49800"/>
          </a:srgbClr>
        </a:solidFill>
      </p:bgPr>
    </p:bg>
    <p:spTree>
      <p:nvGrpSpPr>
        <p:cNvPr id="105" name="Shape 105"/>
        <p:cNvGrpSpPr/>
        <p:nvPr/>
      </p:nvGrpSpPr>
      <p:grpSpPr>
        <a:xfrm>
          <a:off x="0" y="0"/>
          <a:ext cx="0" cy="0"/>
          <a:chOff x="0" y="0"/>
          <a:chExt cx="0" cy="0"/>
        </a:xfrm>
      </p:grpSpPr>
      <p:sp>
        <p:nvSpPr>
          <p:cNvPr id="106" name="Google Shape;106;g8964729ebb_2_936"/>
          <p:cNvSpPr/>
          <p:nvPr/>
        </p:nvSpPr>
        <p:spPr>
          <a:xfrm>
            <a:off x="3203848" y="-2322"/>
            <a:ext cx="2700000" cy="1806344"/>
          </a:xfrm>
          <a:custGeom>
            <a:rect b="b" l="l" r="r" t="t"/>
            <a:pathLst>
              <a:path extrusionOk="0" h="1806344" w="2700000">
                <a:moveTo>
                  <a:pt x="456344" y="0"/>
                </a:moveTo>
                <a:lnTo>
                  <a:pt x="2243656" y="0"/>
                </a:lnTo>
                <a:lnTo>
                  <a:pt x="2700000" y="456344"/>
                </a:lnTo>
                <a:lnTo>
                  <a:pt x="1350000" y="1806344"/>
                </a:lnTo>
                <a:lnTo>
                  <a:pt x="0" y="4563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g8964729ebb_2_936"/>
          <p:cNvSpPr/>
          <p:nvPr/>
        </p:nvSpPr>
        <p:spPr>
          <a:xfrm>
            <a:off x="3746892" y="4331240"/>
            <a:ext cx="1650300" cy="812400"/>
          </a:xfrm>
          <a:prstGeom prst="triangle">
            <a:avLst>
              <a:gd fmla="val 50000" name="adj"/>
            </a:avLst>
          </a:pr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g8964729ebb_2_936"/>
          <p:cNvSpPr/>
          <p:nvPr/>
        </p:nvSpPr>
        <p:spPr>
          <a:xfrm>
            <a:off x="4041648" y="4493810"/>
            <a:ext cx="1060800" cy="5544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g8964729ebb_2_936"/>
          <p:cNvSpPr/>
          <p:nvPr>
            <p:ph idx="2" type="pic"/>
          </p:nvPr>
        </p:nvSpPr>
        <p:spPr>
          <a:xfrm>
            <a:off x="3293848" y="1"/>
            <a:ext cx="2520000" cy="1711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8964729ebb_0_125"/>
          <p:cNvGrpSpPr/>
          <p:nvPr/>
        </p:nvGrpSpPr>
        <p:grpSpPr>
          <a:xfrm>
            <a:off x="830392" y="1191256"/>
            <a:ext cx="745763" cy="45826"/>
            <a:chOff x="4580561" y="2589004"/>
            <a:chExt cx="1064464" cy="25200"/>
          </a:xfrm>
        </p:grpSpPr>
        <p:sp>
          <p:nvSpPr>
            <p:cNvPr id="19" name="Google Shape;19;g8964729ebb_0_1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8964729ebb_0_1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8964729ebb_0_1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8964729ebb_0_1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g8964729ebb_2_941"/>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g8964729ebb_2_943"/>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g8964729ebb_2_943"/>
          <p:cNvSpPr/>
          <p:nvPr/>
        </p:nvSpPr>
        <p:spPr>
          <a:xfrm>
            <a:off x="565878" y="1176692"/>
            <a:ext cx="1871700" cy="3051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g8964729ebb_2_943"/>
          <p:cNvSpPr/>
          <p:nvPr/>
        </p:nvSpPr>
        <p:spPr>
          <a:xfrm>
            <a:off x="2612855" y="1176061"/>
            <a:ext cx="1871700" cy="3051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g8964729ebb_2_943"/>
          <p:cNvSpPr/>
          <p:nvPr/>
        </p:nvSpPr>
        <p:spPr>
          <a:xfrm>
            <a:off x="4659832" y="1175430"/>
            <a:ext cx="1871700" cy="3051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g8964729ebb_2_943"/>
          <p:cNvSpPr/>
          <p:nvPr/>
        </p:nvSpPr>
        <p:spPr>
          <a:xfrm>
            <a:off x="6706810" y="1174799"/>
            <a:ext cx="1871700" cy="3051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g8964729ebb_2_943"/>
          <p:cNvSpPr/>
          <p:nvPr>
            <p:ph idx="2" type="pic"/>
          </p:nvPr>
        </p:nvSpPr>
        <p:spPr>
          <a:xfrm>
            <a:off x="825475"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9" name="Google Shape;119;g8964729ebb_2_943"/>
          <p:cNvSpPr/>
          <p:nvPr>
            <p:ph idx="3" type="pic"/>
          </p:nvPr>
        </p:nvSpPr>
        <p:spPr>
          <a:xfrm>
            <a:off x="6966407"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0" name="Google Shape;120;g8964729ebb_2_943"/>
          <p:cNvSpPr/>
          <p:nvPr>
            <p:ph idx="4" type="pic"/>
          </p:nvPr>
        </p:nvSpPr>
        <p:spPr>
          <a:xfrm>
            <a:off x="2872452"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1" name="Google Shape;121;g8964729ebb_2_943"/>
          <p:cNvSpPr/>
          <p:nvPr>
            <p:ph idx="5" type="pic"/>
          </p:nvPr>
        </p:nvSpPr>
        <p:spPr>
          <a:xfrm>
            <a:off x="4919429" y="1320085"/>
            <a:ext cx="1352700" cy="1352700"/>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122" name="Shape 122"/>
        <p:cNvGrpSpPr/>
        <p:nvPr/>
      </p:nvGrpSpPr>
      <p:grpSpPr>
        <a:xfrm>
          <a:off x="0" y="0"/>
          <a:ext cx="0" cy="0"/>
          <a:chOff x="0" y="0"/>
          <a:chExt cx="0" cy="0"/>
        </a:xfrm>
      </p:grpSpPr>
      <p:sp>
        <p:nvSpPr>
          <p:cNvPr id="123" name="Google Shape;123;g8964729ebb_2_953"/>
          <p:cNvSpPr/>
          <p:nvPr>
            <p:ph idx="2" type="pic"/>
          </p:nvPr>
        </p:nvSpPr>
        <p:spPr>
          <a:xfrm>
            <a:off x="0" y="-1"/>
            <a:ext cx="9144000" cy="2716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spTree>
      <p:nvGrpSpPr>
        <p:cNvPr id="124" name="Shape 124"/>
        <p:cNvGrpSpPr/>
        <p:nvPr/>
      </p:nvGrpSpPr>
      <p:grpSpPr>
        <a:xfrm>
          <a:off x="0" y="0"/>
          <a:ext cx="0" cy="0"/>
          <a:chOff x="0" y="0"/>
          <a:chExt cx="0" cy="0"/>
        </a:xfrm>
      </p:grpSpPr>
      <p:sp>
        <p:nvSpPr>
          <p:cNvPr id="125" name="Google Shape;125;g8964729ebb_2_955"/>
          <p:cNvSpPr/>
          <p:nvPr>
            <p:ph idx="2" type="pic"/>
          </p:nvPr>
        </p:nvSpPr>
        <p:spPr>
          <a:xfrm>
            <a:off x="0" y="-1"/>
            <a:ext cx="9144000" cy="51435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26" name="Shape 126"/>
        <p:cNvGrpSpPr/>
        <p:nvPr/>
      </p:nvGrpSpPr>
      <p:grpSpPr>
        <a:xfrm>
          <a:off x="0" y="0"/>
          <a:ext cx="0" cy="0"/>
          <a:chOff x="0" y="0"/>
          <a:chExt cx="0" cy="0"/>
        </a:xfrm>
      </p:grpSpPr>
      <p:sp>
        <p:nvSpPr>
          <p:cNvPr id="127" name="Google Shape;127;g8964729ebb_2_957"/>
          <p:cNvSpPr/>
          <p:nvPr>
            <p:ph idx="2" type="pic"/>
          </p:nvPr>
        </p:nvSpPr>
        <p:spPr>
          <a:xfrm>
            <a:off x="548178" y="557440"/>
            <a:ext cx="2592000" cy="40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8" name="Google Shape;128;g8964729ebb_2_957"/>
          <p:cNvSpPr/>
          <p:nvPr>
            <p:ph idx="3" type="pic"/>
          </p:nvPr>
        </p:nvSpPr>
        <p:spPr>
          <a:xfrm>
            <a:off x="6012448" y="557440"/>
            <a:ext cx="2592000" cy="40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9" name="Google Shape;129;g8964729ebb_2_957"/>
          <p:cNvSpPr/>
          <p:nvPr>
            <p:ph idx="4" type="pic"/>
          </p:nvPr>
        </p:nvSpPr>
        <p:spPr>
          <a:xfrm>
            <a:off x="3280313" y="557440"/>
            <a:ext cx="2592000" cy="4032000"/>
          </a:xfrm>
          <a:prstGeom prst="rect">
            <a:avLst/>
          </a:prstGeom>
          <a:solidFill>
            <a:srgbClr val="BFBFBF"/>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D:\KBM-정애\014-Fullppt\PNG이미지\모니터.png" id="131" name="Google Shape;131;g8964729ebb_2_961"/>
          <p:cNvPicPr preferRelativeResize="0"/>
          <p:nvPr/>
        </p:nvPicPr>
        <p:blipFill rotWithShape="1">
          <a:blip r:embed="rId3">
            <a:alphaModFix/>
          </a:blip>
          <a:srcRect b="0" l="0" r="0" t="0"/>
          <a:stretch/>
        </p:blipFill>
        <p:spPr>
          <a:xfrm>
            <a:off x="1233754" y="451443"/>
            <a:ext cx="3282039" cy="3272435"/>
          </a:xfrm>
          <a:prstGeom prst="rect">
            <a:avLst/>
          </a:prstGeom>
          <a:noFill/>
          <a:ln>
            <a:noFill/>
          </a:ln>
        </p:spPr>
      </p:pic>
      <p:sp>
        <p:nvSpPr>
          <p:cNvPr id="132" name="Google Shape;132;g8964729ebb_2_961"/>
          <p:cNvSpPr/>
          <p:nvPr>
            <p:ph idx="2" type="pic"/>
          </p:nvPr>
        </p:nvSpPr>
        <p:spPr>
          <a:xfrm>
            <a:off x="1363708" y="584771"/>
            <a:ext cx="2991600" cy="20769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3" name="Google Shape;133;g8964729ebb_2_961"/>
          <p:cNvSpPr/>
          <p:nvPr>
            <p:ph idx="3" type="pic"/>
          </p:nvPr>
        </p:nvSpPr>
        <p:spPr>
          <a:xfrm>
            <a:off x="4143454" y="1295867"/>
            <a:ext cx="3055800" cy="22314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134" name="Shape 134"/>
        <p:cNvGrpSpPr/>
        <p:nvPr/>
      </p:nvGrpSpPr>
      <p:grpSpPr>
        <a:xfrm>
          <a:off x="0" y="0"/>
          <a:ext cx="0" cy="0"/>
          <a:chOff x="0" y="0"/>
          <a:chExt cx="0" cy="0"/>
        </a:xfrm>
      </p:grpSpPr>
      <p:sp>
        <p:nvSpPr>
          <p:cNvPr id="135" name="Google Shape;135;g8964729ebb_2_965"/>
          <p:cNvSpPr/>
          <p:nvPr>
            <p:ph idx="2" type="pic"/>
          </p:nvPr>
        </p:nvSpPr>
        <p:spPr>
          <a:xfrm>
            <a:off x="2426012" y="540000"/>
            <a:ext cx="1728300" cy="40371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6" name="Google Shape;136;g8964729ebb_2_965"/>
          <p:cNvSpPr/>
          <p:nvPr>
            <p:ph idx="3" type="pic"/>
          </p:nvPr>
        </p:nvSpPr>
        <p:spPr>
          <a:xfrm>
            <a:off x="553804" y="540000"/>
            <a:ext cx="1728300" cy="40371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7" name="Google Shape;137;g8964729ebb_2_965"/>
          <p:cNvSpPr/>
          <p:nvPr>
            <p:ph idx="4" type="pic"/>
          </p:nvPr>
        </p:nvSpPr>
        <p:spPr>
          <a:xfrm>
            <a:off x="4298220" y="540000"/>
            <a:ext cx="1728300" cy="40371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138" name="Shape 138"/>
        <p:cNvGrpSpPr/>
        <p:nvPr/>
      </p:nvGrpSpPr>
      <p:grpSpPr>
        <a:xfrm>
          <a:off x="0" y="0"/>
          <a:ext cx="0" cy="0"/>
          <a:chOff x="0" y="0"/>
          <a:chExt cx="0" cy="0"/>
        </a:xfrm>
      </p:grpSpPr>
      <p:sp>
        <p:nvSpPr>
          <p:cNvPr id="139" name="Google Shape;139;g8964729ebb_2_969"/>
          <p:cNvSpPr/>
          <p:nvPr>
            <p:ph idx="2" type="pic"/>
          </p:nvPr>
        </p:nvSpPr>
        <p:spPr>
          <a:xfrm>
            <a:off x="3563888" y="638650"/>
            <a:ext cx="4320600" cy="45048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0" name="Google Shape;140;g8964729ebb_2_969"/>
          <p:cNvSpPr/>
          <p:nvPr>
            <p:ph idx="3" type="pic"/>
          </p:nvPr>
        </p:nvSpPr>
        <p:spPr>
          <a:xfrm>
            <a:off x="5635630" y="1"/>
            <a:ext cx="3508500" cy="4339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bg>
      <p:bgPr>
        <a:blipFill>
          <a:blip r:embed="rId2">
            <a:alphaModFix/>
          </a:blip>
          <a:stretch>
            <a:fillRect/>
          </a:stretch>
        </a:blipFill>
      </p:bgPr>
    </p:bg>
    <p:spTree>
      <p:nvGrpSpPr>
        <p:cNvPr id="141" name="Shape 141"/>
        <p:cNvGrpSpPr/>
        <p:nvPr/>
      </p:nvGrpSpPr>
      <p:grpSpPr>
        <a:xfrm>
          <a:off x="0" y="0"/>
          <a:ext cx="0" cy="0"/>
          <a:chOff x="0" y="0"/>
          <a:chExt cx="0" cy="0"/>
        </a:xfrm>
      </p:grpSpPr>
      <p:sp>
        <p:nvSpPr>
          <p:cNvPr id="142" name="Google Shape;142;g8964729ebb_2_972"/>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descr="D:\KBM-정애\014-Fullppt\PNG이미지\노트북.png" id="143" name="Google Shape;143;g8964729ebb_2_972"/>
          <p:cNvPicPr preferRelativeResize="0"/>
          <p:nvPr/>
        </p:nvPicPr>
        <p:blipFill rotWithShape="1">
          <a:blip r:embed="rId3">
            <a:alphaModFix/>
          </a:blip>
          <a:srcRect b="0" l="0" r="0" t="0"/>
          <a:stretch/>
        </p:blipFill>
        <p:spPr>
          <a:xfrm>
            <a:off x="2771800" y="2499742"/>
            <a:ext cx="3600400" cy="1831222"/>
          </a:xfrm>
          <a:prstGeom prst="rect">
            <a:avLst/>
          </a:prstGeom>
          <a:noFill/>
          <a:ln>
            <a:noFill/>
          </a:ln>
        </p:spPr>
      </p:pic>
      <p:sp>
        <p:nvSpPr>
          <p:cNvPr id="144" name="Google Shape;144;g8964729ebb_2_972"/>
          <p:cNvSpPr/>
          <p:nvPr>
            <p:ph idx="2" type="pic"/>
          </p:nvPr>
        </p:nvSpPr>
        <p:spPr>
          <a:xfrm>
            <a:off x="3753800" y="2764640"/>
            <a:ext cx="1711500" cy="12498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145" name="Shape 145"/>
        <p:cNvGrpSpPr/>
        <p:nvPr/>
      </p:nvGrpSpPr>
      <p:grpSpPr>
        <a:xfrm>
          <a:off x="0" y="0"/>
          <a:ext cx="0" cy="0"/>
          <a:chOff x="0" y="0"/>
          <a:chExt cx="0" cy="0"/>
        </a:xfrm>
      </p:grpSpPr>
      <p:sp>
        <p:nvSpPr>
          <p:cNvPr id="146" name="Google Shape;146;g8964729ebb_2_976"/>
          <p:cNvSpPr/>
          <p:nvPr>
            <p:ph idx="2" type="pic"/>
          </p:nvPr>
        </p:nvSpPr>
        <p:spPr>
          <a:xfrm>
            <a:off x="3059900" y="1"/>
            <a:ext cx="3024300" cy="25716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7" name="Google Shape;147;g8964729ebb_2_976"/>
          <p:cNvSpPr/>
          <p:nvPr>
            <p:ph idx="3" type="pic"/>
          </p:nvPr>
        </p:nvSpPr>
        <p:spPr>
          <a:xfrm>
            <a:off x="4572100" y="2571750"/>
            <a:ext cx="1512000" cy="25716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8" name="Google Shape;148;g8964729ebb_2_976"/>
          <p:cNvSpPr/>
          <p:nvPr>
            <p:ph idx="4" type="pic"/>
          </p:nvPr>
        </p:nvSpPr>
        <p:spPr>
          <a:xfrm>
            <a:off x="3059900" y="2571750"/>
            <a:ext cx="1512000" cy="25716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g8964729ebb_0_1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8964729ebb_0_131"/>
          <p:cNvGrpSpPr/>
          <p:nvPr/>
        </p:nvGrpSpPr>
        <p:grpSpPr>
          <a:xfrm>
            <a:off x="830392" y="1191256"/>
            <a:ext cx="745763" cy="45826"/>
            <a:chOff x="4580561" y="2589004"/>
            <a:chExt cx="1064464" cy="25200"/>
          </a:xfrm>
        </p:grpSpPr>
        <p:sp>
          <p:nvSpPr>
            <p:cNvPr id="26" name="Google Shape;26;g8964729ebb_0_1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8964729ebb_0_1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8964729ebb_0_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g8964729ebb_0_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g8964729ebb_0_1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and Content">
  <p:cSld name="6_Title and Content">
    <p:spTree>
      <p:nvGrpSpPr>
        <p:cNvPr id="149" name="Shape 149"/>
        <p:cNvGrpSpPr/>
        <p:nvPr/>
      </p:nvGrpSpPr>
      <p:grpSpPr>
        <a:xfrm>
          <a:off x="0" y="0"/>
          <a:ext cx="0" cy="0"/>
          <a:chOff x="0" y="0"/>
          <a:chExt cx="0" cy="0"/>
        </a:xfrm>
      </p:grpSpPr>
      <p:sp>
        <p:nvSpPr>
          <p:cNvPr id="150" name="Google Shape;150;g8964729ebb_2_980"/>
          <p:cNvSpPr/>
          <p:nvPr>
            <p:ph idx="2" type="pic"/>
          </p:nvPr>
        </p:nvSpPr>
        <p:spPr>
          <a:xfrm>
            <a:off x="0" y="0"/>
            <a:ext cx="5076000" cy="5143500"/>
          </a:xfrm>
          <a:prstGeom prst="rect">
            <a:avLst/>
          </a:prstGeom>
          <a:solidFill>
            <a:srgbClr val="BFBFBF"/>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apes sets layout">
  <p:cSld name="shapes sets layout">
    <p:bg>
      <p:bgPr>
        <a:blipFill>
          <a:blip r:embed="rId2">
            <a:alphaModFix/>
          </a:blip>
          <a:stretch>
            <a:fillRect/>
          </a:stretch>
        </a:blipFill>
      </p:bgPr>
    </p:bg>
    <p:spTree>
      <p:nvGrpSpPr>
        <p:cNvPr id="151" name="Shape 151"/>
        <p:cNvGrpSpPr/>
        <p:nvPr/>
      </p:nvGrpSpPr>
      <p:grpSpPr>
        <a:xfrm>
          <a:off x="0" y="0"/>
          <a:ext cx="0" cy="0"/>
          <a:chOff x="0" y="0"/>
          <a:chExt cx="0" cy="0"/>
        </a:xfrm>
      </p:grpSpPr>
      <p:sp>
        <p:nvSpPr>
          <p:cNvPr id="152" name="Google Shape;152;g8964729ebb_2_982"/>
          <p:cNvSpPr txBox="1"/>
          <p:nvPr>
            <p:ph idx="1" type="body"/>
          </p:nvPr>
        </p:nvSpPr>
        <p:spPr>
          <a:xfrm>
            <a:off x="242646" y="92609"/>
            <a:ext cx="8679900" cy="5433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and Content">
  <p:cSld name="7_Title and Content">
    <p:spTree>
      <p:nvGrpSpPr>
        <p:cNvPr id="153" name="Shape 153"/>
        <p:cNvGrpSpPr/>
        <p:nvPr/>
      </p:nvGrpSpPr>
      <p:grpSpPr>
        <a:xfrm>
          <a:off x="0" y="0"/>
          <a:ext cx="0" cy="0"/>
          <a:chOff x="0" y="0"/>
          <a:chExt cx="0" cy="0"/>
        </a:xfrm>
      </p:grpSpPr>
      <p:sp>
        <p:nvSpPr>
          <p:cNvPr id="154" name="Google Shape;154;g8964729ebb_2_984"/>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00"/>
              </a:spcBef>
              <a:spcAft>
                <a:spcPts val="0"/>
              </a:spcAft>
              <a:buClr>
                <a:srgbClr val="3F3F3F"/>
              </a:buClr>
              <a:buSzPts val="4000"/>
              <a:buFont typeface="Arial"/>
              <a:buNone/>
              <a:defRPr b="0" i="0" sz="40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5" name="Google Shape;155;g8964729ebb_2_984"/>
          <p:cNvSpPr/>
          <p:nvPr/>
        </p:nvSpPr>
        <p:spPr>
          <a:xfrm>
            <a:off x="354008" y="1131589"/>
            <a:ext cx="2849700" cy="3649200"/>
          </a:xfrm>
          <a:prstGeom prst="roundRect">
            <a:avLst>
              <a:gd fmla="val 3968"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g8964729ebb_2_984"/>
          <p:cNvSpPr/>
          <p:nvPr/>
        </p:nvSpPr>
        <p:spPr>
          <a:xfrm>
            <a:off x="531932" y="1347500"/>
            <a:ext cx="108600" cy="3240600"/>
          </a:xfrm>
          <a:prstGeom prst="roundRect">
            <a:avLst>
              <a:gd fmla="val 50000" name="adj"/>
            </a:avLst>
          </a:prstGeom>
          <a:solidFill>
            <a:schemeClr val="lt1">
              <a:alpha val="4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g8964729ebb_2_984"/>
          <p:cNvSpPr/>
          <p:nvPr/>
        </p:nvSpPr>
        <p:spPr>
          <a:xfrm rot="5400000">
            <a:off x="2592773" y="1238201"/>
            <a:ext cx="502200" cy="502200"/>
          </a:xfrm>
          <a:prstGeom prst="halfFrame">
            <a:avLst>
              <a:gd fmla="val 23728" name="adj1"/>
              <a:gd fmla="val 24642" name="adj2"/>
            </a:avLst>
          </a:prstGeom>
          <a:solidFill>
            <a:schemeClr val="lt1">
              <a:alpha val="2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58" name="Shape 158"/>
        <p:cNvGrpSpPr/>
        <p:nvPr/>
      </p:nvGrpSpPr>
      <p:grpSpPr>
        <a:xfrm>
          <a:off x="0" y="0"/>
          <a:ext cx="0" cy="0"/>
          <a:chOff x="0" y="0"/>
          <a:chExt cx="0" cy="0"/>
        </a:xfrm>
      </p:grpSpPr>
      <p:sp>
        <p:nvSpPr>
          <p:cNvPr id="159" name="Google Shape;159;g8964729ebb_2_989"/>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g8964729ebb_0_13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8964729ebb_0_139"/>
          <p:cNvGrpSpPr/>
          <p:nvPr/>
        </p:nvGrpSpPr>
        <p:grpSpPr>
          <a:xfrm>
            <a:off x="830392" y="1191256"/>
            <a:ext cx="745763" cy="45826"/>
            <a:chOff x="4580561" y="2589004"/>
            <a:chExt cx="1064464" cy="25200"/>
          </a:xfrm>
        </p:grpSpPr>
        <p:sp>
          <p:nvSpPr>
            <p:cNvPr id="34" name="Google Shape;34;g8964729ebb_0_1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8964729ebb_0_1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8964729ebb_0_13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g8964729ebb_0_139"/>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g8964729ebb_0_139"/>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g8964729ebb_0_1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g8964729ebb_0_1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8964729ebb_0_148"/>
          <p:cNvGrpSpPr/>
          <p:nvPr/>
        </p:nvGrpSpPr>
        <p:grpSpPr>
          <a:xfrm>
            <a:off x="830392" y="1191256"/>
            <a:ext cx="745763" cy="45826"/>
            <a:chOff x="4580561" y="2589004"/>
            <a:chExt cx="1064464" cy="25200"/>
          </a:xfrm>
        </p:grpSpPr>
        <p:sp>
          <p:nvSpPr>
            <p:cNvPr id="43" name="Google Shape;43;g8964729ebb_0_14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8964729ebb_0_14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8964729ebb_0_14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g8964729ebb_0_14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g8964729ebb_0_15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8964729ebb_0_155"/>
          <p:cNvGrpSpPr/>
          <p:nvPr/>
        </p:nvGrpSpPr>
        <p:grpSpPr>
          <a:xfrm>
            <a:off x="830392" y="1191256"/>
            <a:ext cx="745763" cy="45826"/>
            <a:chOff x="4580561" y="2589004"/>
            <a:chExt cx="1064464" cy="25200"/>
          </a:xfrm>
        </p:grpSpPr>
        <p:sp>
          <p:nvSpPr>
            <p:cNvPr id="50" name="Google Shape;50;g8964729ebb_0_15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8964729ebb_0_15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8964729ebb_0_155"/>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g8964729ebb_0_155"/>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g8964729ebb_0_15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8964729ebb_0_163"/>
          <p:cNvGrpSpPr/>
          <p:nvPr/>
        </p:nvGrpSpPr>
        <p:grpSpPr>
          <a:xfrm>
            <a:off x="830392" y="4169130"/>
            <a:ext cx="745763" cy="45826"/>
            <a:chOff x="4580561" y="2589004"/>
            <a:chExt cx="1064464" cy="25200"/>
          </a:xfrm>
        </p:grpSpPr>
        <p:sp>
          <p:nvSpPr>
            <p:cNvPr id="57" name="Google Shape;57;g8964729ebb_0_16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8964729ebb_0_16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8964729ebb_0_16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8964729ebb_0_16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8964729ebb_0_16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8964729ebb_0_169"/>
          <p:cNvGrpSpPr/>
          <p:nvPr/>
        </p:nvGrpSpPr>
        <p:grpSpPr>
          <a:xfrm>
            <a:off x="830392" y="1191256"/>
            <a:ext cx="745763" cy="45826"/>
            <a:chOff x="4580561" y="2589004"/>
            <a:chExt cx="1064464" cy="25200"/>
          </a:xfrm>
        </p:grpSpPr>
        <p:sp>
          <p:nvSpPr>
            <p:cNvPr id="64" name="Google Shape;64;g8964729ebb_0_16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8964729ebb_0_16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8964729ebb_0_16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g8964729ebb_0_16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8964729ebb_0_16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g8964729ebb_0_1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g8964729ebb_0_178"/>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g8964729ebb_0_17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theme" Target="../theme/theme3.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g8964729ebb_0_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g8964729ebb_0_1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8964729ebb_0_1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3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13" name="Shape 313"/>
        <p:cNvGrpSpPr/>
        <p:nvPr/>
      </p:nvGrpSpPr>
      <p:grpSpPr>
        <a:xfrm>
          <a:off x="0" y="0"/>
          <a:ext cx="0" cy="0"/>
          <a:chOff x="0" y="0"/>
          <a:chExt cx="0" cy="0"/>
        </a:xfrm>
      </p:grpSpPr>
      <p:sp>
        <p:nvSpPr>
          <p:cNvPr id="314" name="Google Shape;314;g88453ed517_0_549"/>
          <p:cNvSpPr txBox="1"/>
          <p:nvPr/>
        </p:nvSpPr>
        <p:spPr>
          <a:xfrm>
            <a:off x="3055099" y="3844360"/>
            <a:ext cx="3696235" cy="57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5"/>
              </a:buClr>
              <a:buSzPts val="3600"/>
              <a:buFont typeface="Arial"/>
              <a:buNone/>
            </a:pPr>
            <a:r>
              <a:t/>
            </a:r>
            <a:endParaRPr b="1" i="0" sz="3600" u="none" cap="none" strike="noStrike">
              <a:solidFill>
                <a:schemeClr val="accent5"/>
              </a:solidFill>
              <a:latin typeface="Arial"/>
              <a:ea typeface="Arial"/>
              <a:cs typeface="Arial"/>
              <a:sym typeface="Arial"/>
            </a:endParaRPr>
          </a:p>
        </p:txBody>
      </p:sp>
      <p:sp>
        <p:nvSpPr>
          <p:cNvPr id="315" name="Google Shape;315;g88453ed517_0_549"/>
          <p:cNvSpPr txBox="1"/>
          <p:nvPr/>
        </p:nvSpPr>
        <p:spPr>
          <a:xfrm>
            <a:off x="3489862" y="3041425"/>
            <a:ext cx="21741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INSERT THE 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OF YOUR PRESENTATION HERE    </a:t>
            </a:r>
            <a:endParaRPr b="0" i="0" sz="1400" u="none" cap="none" strike="noStrike">
              <a:solidFill>
                <a:srgbClr val="000000"/>
              </a:solidFill>
              <a:latin typeface="Arial"/>
              <a:ea typeface="Arial"/>
              <a:cs typeface="Arial"/>
              <a:sym typeface="Arial"/>
            </a:endParaRPr>
          </a:p>
        </p:txBody>
      </p:sp>
      <p:pic>
        <p:nvPicPr>
          <p:cNvPr id="316" name="Google Shape;316;g88453ed517_0_549"/>
          <p:cNvPicPr preferRelativeResize="0"/>
          <p:nvPr/>
        </p:nvPicPr>
        <p:blipFill rotWithShape="1">
          <a:blip r:embed="rId3">
            <a:alphaModFix/>
          </a:blip>
          <a:srcRect b="0" l="0" r="0" t="0"/>
          <a:stretch/>
        </p:blipFill>
        <p:spPr>
          <a:xfrm>
            <a:off x="425450" y="1921275"/>
            <a:ext cx="8302900" cy="2875100"/>
          </a:xfrm>
          <a:prstGeom prst="rect">
            <a:avLst/>
          </a:prstGeom>
          <a:noFill/>
          <a:ln>
            <a:noFill/>
          </a:ln>
        </p:spPr>
      </p:pic>
      <p:sp>
        <p:nvSpPr>
          <p:cNvPr id="317" name="Google Shape;317;g88453ed517_0_549"/>
          <p:cNvSpPr txBox="1"/>
          <p:nvPr/>
        </p:nvSpPr>
        <p:spPr>
          <a:xfrm>
            <a:off x="425450" y="590800"/>
            <a:ext cx="2703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Positive Tweets</a:t>
            </a:r>
            <a:endParaRPr sz="2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318" name="Google Shape;318;g88453ed517_0_549"/>
          <p:cNvSpPr txBox="1"/>
          <p:nvPr/>
        </p:nvSpPr>
        <p:spPr>
          <a:xfrm>
            <a:off x="7977125" y="188025"/>
            <a:ext cx="6849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22" name="Shape 322"/>
        <p:cNvGrpSpPr/>
        <p:nvPr/>
      </p:nvGrpSpPr>
      <p:grpSpPr>
        <a:xfrm>
          <a:off x="0" y="0"/>
          <a:ext cx="0" cy="0"/>
          <a:chOff x="0" y="0"/>
          <a:chExt cx="0" cy="0"/>
        </a:xfrm>
      </p:grpSpPr>
      <p:sp>
        <p:nvSpPr>
          <p:cNvPr id="323" name="Google Shape;323;g88453ed517_0_559"/>
          <p:cNvSpPr txBox="1"/>
          <p:nvPr/>
        </p:nvSpPr>
        <p:spPr>
          <a:xfrm>
            <a:off x="3489862" y="3041425"/>
            <a:ext cx="21741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INSERT THE 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OF YOUR PRESENTATION HERE    </a:t>
            </a:r>
            <a:endParaRPr b="0" i="0" sz="1400" u="none" cap="none" strike="noStrike">
              <a:solidFill>
                <a:srgbClr val="000000"/>
              </a:solidFill>
              <a:latin typeface="Arial"/>
              <a:ea typeface="Arial"/>
              <a:cs typeface="Arial"/>
              <a:sym typeface="Arial"/>
            </a:endParaRPr>
          </a:p>
        </p:txBody>
      </p:sp>
      <p:pic>
        <p:nvPicPr>
          <p:cNvPr id="324" name="Google Shape;324;g88453ed517_0_559"/>
          <p:cNvPicPr preferRelativeResize="0"/>
          <p:nvPr/>
        </p:nvPicPr>
        <p:blipFill rotWithShape="1">
          <a:blip r:embed="rId3">
            <a:alphaModFix/>
          </a:blip>
          <a:srcRect b="0" l="0" r="0" t="0"/>
          <a:stretch/>
        </p:blipFill>
        <p:spPr>
          <a:xfrm>
            <a:off x="490546" y="1511925"/>
            <a:ext cx="8318030" cy="2963600"/>
          </a:xfrm>
          <a:prstGeom prst="rect">
            <a:avLst/>
          </a:prstGeom>
          <a:noFill/>
          <a:ln>
            <a:noFill/>
          </a:ln>
        </p:spPr>
      </p:pic>
      <p:sp>
        <p:nvSpPr>
          <p:cNvPr id="325" name="Google Shape;325;g88453ed517_0_559"/>
          <p:cNvSpPr txBox="1"/>
          <p:nvPr/>
        </p:nvSpPr>
        <p:spPr>
          <a:xfrm>
            <a:off x="373600" y="625550"/>
            <a:ext cx="3336300" cy="6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Negative Tweets</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29" name="Shape 329"/>
        <p:cNvGrpSpPr/>
        <p:nvPr/>
      </p:nvGrpSpPr>
      <p:grpSpPr>
        <a:xfrm>
          <a:off x="0" y="0"/>
          <a:ext cx="0" cy="0"/>
          <a:chOff x="0" y="0"/>
          <a:chExt cx="0" cy="0"/>
        </a:xfrm>
      </p:grpSpPr>
      <p:sp>
        <p:nvSpPr>
          <p:cNvPr id="330" name="Google Shape;330;g88453ed517_0_568"/>
          <p:cNvSpPr txBox="1"/>
          <p:nvPr/>
        </p:nvSpPr>
        <p:spPr>
          <a:xfrm>
            <a:off x="3489862" y="3041425"/>
            <a:ext cx="21741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INSERT THE 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OF YOUR PRESENTATION HERE    </a:t>
            </a:r>
            <a:endParaRPr b="0" i="0" sz="1400" u="none" cap="none" strike="noStrike">
              <a:solidFill>
                <a:srgbClr val="000000"/>
              </a:solidFill>
              <a:latin typeface="Arial"/>
              <a:ea typeface="Arial"/>
              <a:cs typeface="Arial"/>
              <a:sym typeface="Arial"/>
            </a:endParaRPr>
          </a:p>
        </p:txBody>
      </p:sp>
      <p:pic>
        <p:nvPicPr>
          <p:cNvPr id="331" name="Google Shape;331;g88453ed517_0_568"/>
          <p:cNvPicPr preferRelativeResize="0"/>
          <p:nvPr/>
        </p:nvPicPr>
        <p:blipFill rotWithShape="1">
          <a:blip r:embed="rId3">
            <a:alphaModFix/>
          </a:blip>
          <a:srcRect b="0" l="0" r="0" t="0"/>
          <a:stretch/>
        </p:blipFill>
        <p:spPr>
          <a:xfrm>
            <a:off x="508675" y="1576075"/>
            <a:ext cx="8206751" cy="2943650"/>
          </a:xfrm>
          <a:prstGeom prst="rect">
            <a:avLst/>
          </a:prstGeom>
          <a:noFill/>
          <a:ln>
            <a:noFill/>
          </a:ln>
        </p:spPr>
      </p:pic>
      <p:sp>
        <p:nvSpPr>
          <p:cNvPr id="332" name="Google Shape;332;g88453ed517_0_568"/>
          <p:cNvSpPr txBox="1"/>
          <p:nvPr/>
        </p:nvSpPr>
        <p:spPr>
          <a:xfrm>
            <a:off x="413100" y="780175"/>
            <a:ext cx="31752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Neutral Tweets</a:t>
            </a:r>
            <a:endParaRPr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36" name="Shape 336"/>
        <p:cNvGrpSpPr/>
        <p:nvPr/>
      </p:nvGrpSpPr>
      <p:grpSpPr>
        <a:xfrm>
          <a:off x="0" y="0"/>
          <a:ext cx="0" cy="0"/>
          <a:chOff x="0" y="0"/>
          <a:chExt cx="0" cy="0"/>
        </a:xfrm>
      </p:grpSpPr>
      <p:sp>
        <p:nvSpPr>
          <p:cNvPr id="337" name="Google Shape;337;g88453ed517_0_577"/>
          <p:cNvSpPr txBox="1"/>
          <p:nvPr/>
        </p:nvSpPr>
        <p:spPr>
          <a:xfrm>
            <a:off x="3489862" y="3041425"/>
            <a:ext cx="21741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INSERT THE 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OF YOUR PRESENTATION HERE    </a:t>
            </a:r>
            <a:endParaRPr b="0" i="0" sz="1400" u="none" cap="none" strike="noStrike">
              <a:solidFill>
                <a:srgbClr val="000000"/>
              </a:solidFill>
              <a:latin typeface="Arial"/>
              <a:ea typeface="Arial"/>
              <a:cs typeface="Arial"/>
              <a:sym typeface="Arial"/>
            </a:endParaRPr>
          </a:p>
        </p:txBody>
      </p:sp>
      <p:pic>
        <p:nvPicPr>
          <p:cNvPr id="338" name="Google Shape;338;g88453ed517_0_577"/>
          <p:cNvPicPr preferRelativeResize="0"/>
          <p:nvPr/>
        </p:nvPicPr>
        <p:blipFill rotWithShape="1">
          <a:blip r:embed="rId3">
            <a:alphaModFix/>
          </a:blip>
          <a:srcRect b="0" l="0" r="0" t="0"/>
          <a:stretch/>
        </p:blipFill>
        <p:spPr>
          <a:xfrm>
            <a:off x="563250" y="1715275"/>
            <a:ext cx="7821026" cy="3052500"/>
          </a:xfrm>
          <a:prstGeom prst="rect">
            <a:avLst/>
          </a:prstGeom>
          <a:noFill/>
          <a:ln>
            <a:noFill/>
          </a:ln>
        </p:spPr>
      </p:pic>
      <p:sp>
        <p:nvSpPr>
          <p:cNvPr id="339" name="Google Shape;339;g88453ed517_0_577"/>
          <p:cNvSpPr txBox="1"/>
          <p:nvPr/>
        </p:nvSpPr>
        <p:spPr>
          <a:xfrm>
            <a:off x="441600" y="755900"/>
            <a:ext cx="3110400" cy="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Can’t Tell Tweets</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43" name="Shape 343"/>
        <p:cNvGrpSpPr/>
        <p:nvPr/>
      </p:nvGrpSpPr>
      <p:grpSpPr>
        <a:xfrm>
          <a:off x="0" y="0"/>
          <a:ext cx="0" cy="0"/>
          <a:chOff x="0" y="0"/>
          <a:chExt cx="0" cy="0"/>
        </a:xfrm>
      </p:grpSpPr>
      <p:sp>
        <p:nvSpPr>
          <p:cNvPr id="344" name="Google Shape;344;g88453ed517_0_586"/>
          <p:cNvSpPr txBox="1"/>
          <p:nvPr/>
        </p:nvSpPr>
        <p:spPr>
          <a:xfrm>
            <a:off x="474100" y="613050"/>
            <a:ext cx="3696300" cy="57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All Words IN Data </a:t>
            </a:r>
            <a:endParaRPr sz="2800">
              <a:solidFill>
                <a:schemeClr val="dk1"/>
              </a:solidFill>
            </a:endParaRPr>
          </a:p>
          <a:p>
            <a:pPr indent="0" lvl="0" marL="0" rtl="0" algn="l">
              <a:spcBef>
                <a:spcPts val="0"/>
              </a:spcBef>
              <a:spcAft>
                <a:spcPts val="0"/>
              </a:spcAft>
              <a:buClr>
                <a:schemeClr val="dk1"/>
              </a:buClr>
              <a:buSzPts val="1100"/>
              <a:buFont typeface="Arial"/>
              <a:buNone/>
            </a:pPr>
            <a:r>
              <a:rPr lang="en-US" sz="2800">
                <a:solidFill>
                  <a:schemeClr val="dk1"/>
                </a:solidFill>
              </a:rPr>
              <a:t>WordCLoud</a:t>
            </a:r>
            <a:endParaRPr sz="2800">
              <a:solidFill>
                <a:schemeClr val="dk1"/>
              </a:solidFill>
            </a:endParaRPr>
          </a:p>
        </p:txBody>
      </p:sp>
      <p:pic>
        <p:nvPicPr>
          <p:cNvPr id="345" name="Google Shape;345;g88453ed517_0_586"/>
          <p:cNvPicPr preferRelativeResize="0"/>
          <p:nvPr/>
        </p:nvPicPr>
        <p:blipFill rotWithShape="1">
          <a:blip r:embed="rId3">
            <a:alphaModFix/>
          </a:blip>
          <a:srcRect b="0" l="0" r="0" t="0"/>
          <a:stretch/>
        </p:blipFill>
        <p:spPr>
          <a:xfrm>
            <a:off x="3327975" y="1110225"/>
            <a:ext cx="5465126" cy="3625400"/>
          </a:xfrm>
          <a:prstGeom prst="rect">
            <a:avLst/>
          </a:prstGeom>
          <a:noFill/>
          <a:ln>
            <a:noFill/>
          </a:ln>
        </p:spPr>
      </p:pic>
      <p:sp>
        <p:nvSpPr>
          <p:cNvPr id="346" name="Google Shape;346;g88453ed517_0_586"/>
          <p:cNvSpPr txBox="1"/>
          <p:nvPr/>
        </p:nvSpPr>
        <p:spPr>
          <a:xfrm>
            <a:off x="1007850" y="2154700"/>
            <a:ext cx="50046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47" name="Google Shape;347;g88453ed517_0_586"/>
          <p:cNvSpPr txBox="1"/>
          <p:nvPr/>
        </p:nvSpPr>
        <p:spPr>
          <a:xfrm>
            <a:off x="7641400" y="308875"/>
            <a:ext cx="9267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51" name="Shape 351"/>
        <p:cNvGrpSpPr/>
        <p:nvPr/>
      </p:nvGrpSpPr>
      <p:grpSpPr>
        <a:xfrm>
          <a:off x="0" y="0"/>
          <a:ext cx="0" cy="0"/>
          <a:chOff x="0" y="0"/>
          <a:chExt cx="0" cy="0"/>
        </a:xfrm>
      </p:grpSpPr>
      <p:sp>
        <p:nvSpPr>
          <p:cNvPr id="352" name="Google Shape;352;g88453ed517_0_595"/>
          <p:cNvSpPr txBox="1"/>
          <p:nvPr/>
        </p:nvSpPr>
        <p:spPr>
          <a:xfrm>
            <a:off x="667173" y="575223"/>
            <a:ext cx="36963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Negative Sentiment </a:t>
            </a:r>
            <a:r>
              <a:rPr lang="en-US" sz="2800">
                <a:solidFill>
                  <a:schemeClr val="dk1"/>
                </a:solidFill>
              </a:rPr>
              <a:t>Word Cloud</a:t>
            </a:r>
            <a:endParaRPr b="1" i="0" sz="3600" u="none" cap="none" strike="noStrike">
              <a:solidFill>
                <a:schemeClr val="accent5"/>
              </a:solidFill>
              <a:latin typeface="Arial"/>
              <a:ea typeface="Arial"/>
              <a:cs typeface="Arial"/>
              <a:sym typeface="Arial"/>
            </a:endParaRPr>
          </a:p>
        </p:txBody>
      </p:sp>
      <p:pic>
        <p:nvPicPr>
          <p:cNvPr id="353" name="Google Shape;353;g88453ed517_0_595"/>
          <p:cNvPicPr preferRelativeResize="0"/>
          <p:nvPr/>
        </p:nvPicPr>
        <p:blipFill rotWithShape="1">
          <a:blip r:embed="rId3">
            <a:alphaModFix/>
          </a:blip>
          <a:srcRect b="0" l="0" r="0" t="0"/>
          <a:stretch/>
        </p:blipFill>
        <p:spPr>
          <a:xfrm>
            <a:off x="3319678" y="1488500"/>
            <a:ext cx="5480522" cy="311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57" name="Shape 357"/>
        <p:cNvGrpSpPr/>
        <p:nvPr/>
      </p:nvGrpSpPr>
      <p:grpSpPr>
        <a:xfrm>
          <a:off x="0" y="0"/>
          <a:ext cx="0" cy="0"/>
          <a:chOff x="0" y="0"/>
          <a:chExt cx="0" cy="0"/>
        </a:xfrm>
      </p:grpSpPr>
      <p:sp>
        <p:nvSpPr>
          <p:cNvPr id="358" name="Google Shape;358;g88453ed517_0_609"/>
          <p:cNvSpPr txBox="1"/>
          <p:nvPr/>
        </p:nvSpPr>
        <p:spPr>
          <a:xfrm>
            <a:off x="797498" y="583898"/>
            <a:ext cx="36963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Neutral </a:t>
            </a:r>
            <a:r>
              <a:rPr lang="en-US" sz="2800">
                <a:solidFill>
                  <a:schemeClr val="dk1"/>
                </a:solidFill>
              </a:rPr>
              <a:t>Sentiment </a:t>
            </a:r>
            <a:r>
              <a:rPr lang="en-US" sz="2800">
                <a:solidFill>
                  <a:schemeClr val="dk1"/>
                </a:solidFill>
              </a:rPr>
              <a:t>Word Cloud</a:t>
            </a:r>
            <a:endParaRPr b="1" i="0" sz="3600" u="none" cap="none" strike="noStrike">
              <a:solidFill>
                <a:schemeClr val="accent5"/>
              </a:solidFill>
              <a:latin typeface="Arial"/>
              <a:ea typeface="Arial"/>
              <a:cs typeface="Arial"/>
              <a:sym typeface="Arial"/>
            </a:endParaRPr>
          </a:p>
        </p:txBody>
      </p:sp>
      <p:pic>
        <p:nvPicPr>
          <p:cNvPr id="359" name="Google Shape;359;g88453ed517_0_609"/>
          <p:cNvPicPr preferRelativeResize="0"/>
          <p:nvPr/>
        </p:nvPicPr>
        <p:blipFill rotWithShape="1">
          <a:blip r:embed="rId3">
            <a:alphaModFix/>
          </a:blip>
          <a:srcRect b="0" l="0" r="0" t="0"/>
          <a:stretch/>
        </p:blipFill>
        <p:spPr>
          <a:xfrm>
            <a:off x="3576627" y="1266975"/>
            <a:ext cx="5120098" cy="333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63" name="Shape 363"/>
        <p:cNvGrpSpPr/>
        <p:nvPr/>
      </p:nvGrpSpPr>
      <p:grpSpPr>
        <a:xfrm>
          <a:off x="0" y="0"/>
          <a:ext cx="0" cy="0"/>
          <a:chOff x="0" y="0"/>
          <a:chExt cx="0" cy="0"/>
        </a:xfrm>
      </p:grpSpPr>
      <p:sp>
        <p:nvSpPr>
          <p:cNvPr id="364" name="Google Shape;364;g88453ed517_0_618"/>
          <p:cNvSpPr txBox="1"/>
          <p:nvPr/>
        </p:nvSpPr>
        <p:spPr>
          <a:xfrm>
            <a:off x="694348" y="618673"/>
            <a:ext cx="36963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Positive </a:t>
            </a:r>
            <a:r>
              <a:rPr lang="en-US" sz="2800">
                <a:solidFill>
                  <a:schemeClr val="dk1"/>
                </a:solidFill>
              </a:rPr>
              <a:t>Sentiment </a:t>
            </a:r>
            <a:r>
              <a:rPr lang="en-US" sz="2800">
                <a:solidFill>
                  <a:schemeClr val="dk1"/>
                </a:solidFill>
              </a:rPr>
              <a:t>Word Cloud</a:t>
            </a:r>
            <a:endParaRPr b="1" i="0" sz="3600" u="none" cap="none" strike="noStrike">
              <a:solidFill>
                <a:schemeClr val="accent5"/>
              </a:solidFill>
              <a:latin typeface="Arial"/>
              <a:ea typeface="Arial"/>
              <a:cs typeface="Arial"/>
              <a:sym typeface="Arial"/>
            </a:endParaRPr>
          </a:p>
        </p:txBody>
      </p:sp>
      <p:pic>
        <p:nvPicPr>
          <p:cNvPr id="365" name="Google Shape;365;g88453ed517_0_618"/>
          <p:cNvPicPr preferRelativeResize="0"/>
          <p:nvPr/>
        </p:nvPicPr>
        <p:blipFill rotWithShape="1">
          <a:blip r:embed="rId3">
            <a:alphaModFix/>
          </a:blip>
          <a:srcRect b="0" l="0" r="0" t="0"/>
          <a:stretch/>
        </p:blipFill>
        <p:spPr>
          <a:xfrm>
            <a:off x="3593251" y="1138323"/>
            <a:ext cx="5092601" cy="318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69" name="Shape 369"/>
        <p:cNvGrpSpPr/>
        <p:nvPr/>
      </p:nvGrpSpPr>
      <p:grpSpPr>
        <a:xfrm>
          <a:off x="0" y="0"/>
          <a:ext cx="0" cy="0"/>
          <a:chOff x="0" y="0"/>
          <a:chExt cx="0" cy="0"/>
        </a:xfrm>
      </p:grpSpPr>
      <p:sp>
        <p:nvSpPr>
          <p:cNvPr id="370" name="Google Shape;370;g88453ed517_0_626"/>
          <p:cNvSpPr txBox="1"/>
          <p:nvPr/>
        </p:nvSpPr>
        <p:spPr>
          <a:xfrm>
            <a:off x="821074" y="575250"/>
            <a:ext cx="43428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Can’t Tell </a:t>
            </a:r>
            <a:r>
              <a:rPr lang="en-US" sz="2800">
                <a:solidFill>
                  <a:schemeClr val="dk1"/>
                </a:solidFill>
              </a:rPr>
              <a:t>Sentiment </a:t>
            </a:r>
            <a:r>
              <a:rPr lang="en-US" sz="2800">
                <a:solidFill>
                  <a:schemeClr val="dk1"/>
                </a:solidFill>
              </a:rPr>
              <a:t> Word Cloud</a:t>
            </a:r>
            <a:endParaRPr b="1" i="0" sz="3600" u="none" cap="none" strike="noStrike">
              <a:solidFill>
                <a:schemeClr val="accent5"/>
              </a:solidFill>
              <a:latin typeface="Arial"/>
              <a:ea typeface="Arial"/>
              <a:cs typeface="Arial"/>
              <a:sym typeface="Arial"/>
            </a:endParaRPr>
          </a:p>
        </p:txBody>
      </p:sp>
      <p:pic>
        <p:nvPicPr>
          <p:cNvPr id="371" name="Google Shape;371;g88453ed517_0_626"/>
          <p:cNvPicPr preferRelativeResize="0"/>
          <p:nvPr/>
        </p:nvPicPr>
        <p:blipFill rotWithShape="1">
          <a:blip r:embed="rId3">
            <a:alphaModFix/>
          </a:blip>
          <a:srcRect b="-3140" l="-1750" r="1750" t="3139"/>
          <a:stretch/>
        </p:blipFill>
        <p:spPr>
          <a:xfrm>
            <a:off x="3523575" y="1151250"/>
            <a:ext cx="5333275" cy="340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
          <p:cNvSpPr txBox="1"/>
          <p:nvPr>
            <p:ph type="title"/>
          </p:nvPr>
        </p:nvSpPr>
        <p:spPr>
          <a:xfrm>
            <a:off x="0" y="0"/>
            <a:ext cx="9144000" cy="88446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4400"/>
              <a:buFont typeface="Arial"/>
              <a:buNone/>
            </a:pPr>
            <a:r>
              <a:rPr lang="en-US"/>
              <a:t>Data </a:t>
            </a:r>
            <a:r>
              <a:rPr lang="en-US">
                <a:solidFill>
                  <a:schemeClr val="accent5"/>
                </a:solidFill>
              </a:rPr>
              <a:t>Preprocessing</a:t>
            </a:r>
            <a:endParaRPr>
              <a:solidFill>
                <a:schemeClr val="accent5"/>
              </a:solidFill>
            </a:endParaRPr>
          </a:p>
        </p:txBody>
      </p:sp>
      <p:sp>
        <p:nvSpPr>
          <p:cNvPr id="377" name="Google Shape;377;p5"/>
          <p:cNvSpPr txBox="1"/>
          <p:nvPr/>
        </p:nvSpPr>
        <p:spPr>
          <a:xfrm>
            <a:off x="540000" y="2142258"/>
            <a:ext cx="251983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Handheld @ by removing it from word</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latin typeface="Arial"/>
                <a:ea typeface="Arial"/>
                <a:cs typeface="Arial"/>
                <a:sym typeface="Arial"/>
              </a:rPr>
              <a:t>@apple -&gt; apple</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latin typeface="Arial"/>
                <a:ea typeface="Arial"/>
                <a:cs typeface="Arial"/>
                <a:sym typeface="Arial"/>
              </a:rPr>
              <a:t>Train/test Data</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p:txBody>
      </p:sp>
      <p:sp>
        <p:nvSpPr>
          <p:cNvPr id="378" name="Google Shape;378;p5"/>
          <p:cNvSpPr txBox="1"/>
          <p:nvPr/>
        </p:nvSpPr>
        <p:spPr>
          <a:xfrm>
            <a:off x="1846286" y="1649904"/>
            <a:ext cx="1213546" cy="430887"/>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F3F3F"/>
                </a:solidFill>
                <a:latin typeface="Arial"/>
                <a:ea typeface="Arial"/>
                <a:cs typeface="Arial"/>
                <a:sym typeface="Arial"/>
              </a:rPr>
              <a:t>mention</a:t>
            </a:r>
            <a:endParaRPr b="0" i="0" sz="1400" u="none" cap="none" strike="noStrike">
              <a:solidFill>
                <a:srgbClr val="000000"/>
              </a:solidFill>
              <a:latin typeface="Arial"/>
              <a:ea typeface="Arial"/>
              <a:cs typeface="Arial"/>
              <a:sym typeface="Arial"/>
            </a:endParaRPr>
          </a:p>
        </p:txBody>
      </p:sp>
      <p:sp>
        <p:nvSpPr>
          <p:cNvPr id="379" name="Google Shape;379;p5"/>
          <p:cNvSpPr txBox="1"/>
          <p:nvPr/>
        </p:nvSpPr>
        <p:spPr>
          <a:xfrm>
            <a:off x="1846286" y="3083800"/>
            <a:ext cx="1213546" cy="430887"/>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F3F3F"/>
                </a:solidFill>
                <a:latin typeface="Arial"/>
                <a:ea typeface="Arial"/>
                <a:cs typeface="Arial"/>
                <a:sym typeface="Arial"/>
              </a:rPr>
              <a:t>Word</a:t>
            </a:r>
            <a:endParaRPr b="1" i="0" sz="1200" u="none" cap="none" strike="noStrike">
              <a:solidFill>
                <a:srgbClr val="000000"/>
              </a:solidFill>
              <a:latin typeface="Arial"/>
              <a:ea typeface="Arial"/>
              <a:cs typeface="Arial"/>
              <a:sym typeface="Arial"/>
            </a:endParaRPr>
          </a:p>
        </p:txBody>
      </p:sp>
      <p:sp>
        <p:nvSpPr>
          <p:cNvPr id="380" name="Google Shape;380;p5"/>
          <p:cNvSpPr txBox="1"/>
          <p:nvPr/>
        </p:nvSpPr>
        <p:spPr>
          <a:xfrm>
            <a:off x="540000" y="3611103"/>
            <a:ext cx="251983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latin typeface="Arial"/>
                <a:ea typeface="Arial"/>
                <a:cs typeface="Arial"/>
                <a:sym typeface="Arial"/>
              </a:rPr>
              <a:t>Handheld # tage by keeping word witch was with tag #apple -&gt; apple</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latin typeface="Arial"/>
                <a:ea typeface="Arial"/>
                <a:cs typeface="Arial"/>
                <a:sym typeface="Arial"/>
              </a:rPr>
              <a:t>Train/test Data</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p:txBody>
      </p:sp>
      <p:grpSp>
        <p:nvGrpSpPr>
          <p:cNvPr id="381" name="Google Shape;381;p5"/>
          <p:cNvGrpSpPr/>
          <p:nvPr/>
        </p:nvGrpSpPr>
        <p:grpSpPr>
          <a:xfrm>
            <a:off x="3635896" y="1779662"/>
            <a:ext cx="2626482" cy="858180"/>
            <a:chOff x="2113657" y="4283314"/>
            <a:chExt cx="3647460" cy="858180"/>
          </a:xfrm>
        </p:grpSpPr>
        <p:sp>
          <p:nvSpPr>
            <p:cNvPr id="382" name="Google Shape;382;p5"/>
            <p:cNvSpPr txBox="1"/>
            <p:nvPr/>
          </p:nvSpPr>
          <p:spPr>
            <a:xfrm>
              <a:off x="2113657" y="4495163"/>
              <a:ext cx="36474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latin typeface="Arial"/>
                  <a:ea typeface="Arial"/>
                  <a:cs typeface="Arial"/>
                  <a:sym typeface="Arial"/>
                </a:rPr>
                <a:t>all number in text is removed from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latin typeface="Arial"/>
                  <a:ea typeface="Arial"/>
                  <a:cs typeface="Arial"/>
                  <a:sym typeface="Arial"/>
                </a:rPr>
                <a:t>Train/test Data</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p:txBody>
        </p:sp>
        <p:sp>
          <p:nvSpPr>
            <p:cNvPr id="383" name="Google Shape;383;p5"/>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Numbers</a:t>
              </a:r>
              <a:endParaRPr b="1" i="0" sz="1200" u="none" cap="none" strike="noStrike">
                <a:latin typeface="Arial"/>
                <a:ea typeface="Arial"/>
                <a:cs typeface="Arial"/>
                <a:sym typeface="Arial"/>
              </a:endParaRPr>
            </a:p>
          </p:txBody>
        </p:sp>
      </p:grpSp>
      <p:grpSp>
        <p:nvGrpSpPr>
          <p:cNvPr id="384" name="Google Shape;384;p5"/>
          <p:cNvGrpSpPr/>
          <p:nvPr/>
        </p:nvGrpSpPr>
        <p:grpSpPr>
          <a:xfrm>
            <a:off x="3549763" y="3476050"/>
            <a:ext cx="2750430" cy="858049"/>
            <a:chOff x="1941528" y="4283314"/>
            <a:chExt cx="3819589" cy="858049"/>
          </a:xfrm>
        </p:grpSpPr>
        <p:sp>
          <p:nvSpPr>
            <p:cNvPr id="385" name="Google Shape;385;p5"/>
            <p:cNvSpPr txBox="1"/>
            <p:nvPr/>
          </p:nvSpPr>
          <p:spPr>
            <a:xfrm>
              <a:off x="1941528" y="4495163"/>
              <a:ext cx="36474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Removed  Punctuation frome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Train/test Data</a:t>
              </a:r>
              <a:endParaRPr b="0" i="0" sz="1200" u="none" cap="none" strike="noStrike">
                <a:latin typeface="Arial"/>
                <a:ea typeface="Arial"/>
                <a:cs typeface="Arial"/>
                <a:sym typeface="Arial"/>
              </a:endParaRPr>
            </a:p>
          </p:txBody>
        </p:sp>
        <p:sp>
          <p:nvSpPr>
            <p:cNvPr id="386" name="Google Shape;386;p5"/>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Punctuation</a:t>
              </a:r>
              <a:endParaRPr b="1" i="0" sz="1200" u="none" cap="none" strike="noStrike">
                <a:latin typeface="Arial"/>
                <a:ea typeface="Arial"/>
                <a:cs typeface="Arial"/>
                <a:sym typeface="Arial"/>
              </a:endParaRPr>
            </a:p>
          </p:txBody>
        </p:sp>
      </p:grpSp>
      <p:grpSp>
        <p:nvGrpSpPr>
          <p:cNvPr id="387" name="Google Shape;387;p5"/>
          <p:cNvGrpSpPr/>
          <p:nvPr/>
        </p:nvGrpSpPr>
        <p:grpSpPr>
          <a:xfrm>
            <a:off x="6228184" y="1784664"/>
            <a:ext cx="2626482" cy="858180"/>
            <a:chOff x="2113657" y="4283314"/>
            <a:chExt cx="3647460" cy="858180"/>
          </a:xfrm>
        </p:grpSpPr>
        <p:sp>
          <p:nvSpPr>
            <p:cNvPr id="388" name="Google Shape;388;p5"/>
            <p:cNvSpPr txBox="1"/>
            <p:nvPr/>
          </p:nvSpPr>
          <p:spPr>
            <a:xfrm>
              <a:off x="2113657" y="4495163"/>
              <a:ext cx="36474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special characters are removed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from whole dataset </a:t>
              </a:r>
              <a:endParaRPr b="0" i="0" sz="1400" u="none" cap="none" strike="noStrike">
                <a:latin typeface="Arial"/>
                <a:ea typeface="Arial"/>
                <a:cs typeface="Arial"/>
                <a:sym typeface="Arial"/>
              </a:endParaRPr>
            </a:p>
          </p:txBody>
        </p:sp>
        <p:sp>
          <p:nvSpPr>
            <p:cNvPr id="389" name="Google Shape;389;p5"/>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Non ascii Values</a:t>
              </a:r>
              <a:endParaRPr b="1" i="0" sz="1200" u="none" cap="none" strike="noStrike">
                <a:latin typeface="Arial"/>
                <a:ea typeface="Arial"/>
                <a:cs typeface="Arial"/>
                <a:sym typeface="Arial"/>
              </a:endParaRPr>
            </a:p>
          </p:txBody>
        </p:sp>
      </p:grpSp>
      <p:grpSp>
        <p:nvGrpSpPr>
          <p:cNvPr id="390" name="Google Shape;390;p5"/>
          <p:cNvGrpSpPr/>
          <p:nvPr/>
        </p:nvGrpSpPr>
        <p:grpSpPr>
          <a:xfrm>
            <a:off x="6265998" y="3481052"/>
            <a:ext cx="2626482" cy="858180"/>
            <a:chOff x="2113657" y="4283314"/>
            <a:chExt cx="3647460" cy="858180"/>
          </a:xfrm>
        </p:grpSpPr>
        <p:sp>
          <p:nvSpPr>
            <p:cNvPr id="391" name="Google Shape;391;p5"/>
            <p:cNvSpPr txBox="1"/>
            <p:nvPr/>
          </p:nvSpPr>
          <p:spPr>
            <a:xfrm>
              <a:off x="2113657" y="4495163"/>
              <a:ext cx="36474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lower case</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stop word</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stamming</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latin typeface="Arial"/>
                  <a:ea typeface="Arial"/>
                  <a:cs typeface="Arial"/>
                  <a:sym typeface="Arial"/>
                </a:rPr>
                <a:t>Tokenizing </a:t>
              </a:r>
              <a:endParaRPr b="0" i="0" sz="1400" u="none" cap="none" strike="noStrike">
                <a:latin typeface="Arial"/>
                <a:ea typeface="Arial"/>
                <a:cs typeface="Arial"/>
                <a:sym typeface="Arial"/>
              </a:endParaRPr>
            </a:p>
          </p:txBody>
        </p:sp>
        <p:sp>
          <p:nvSpPr>
            <p:cNvPr id="392" name="Google Shape;392;p5"/>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Text Normalization</a:t>
              </a:r>
              <a:endParaRPr b="1"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latin typeface="Arial"/>
                <a:ea typeface="Arial"/>
                <a:cs typeface="Arial"/>
                <a:sym typeface="Arial"/>
              </a:endParaRPr>
            </a:p>
          </p:txBody>
        </p:sp>
      </p:grpSp>
      <p:sp>
        <p:nvSpPr>
          <p:cNvPr id="393" name="Google Shape;393;p5"/>
          <p:cNvSpPr/>
          <p:nvPr/>
        </p:nvSpPr>
        <p:spPr>
          <a:xfrm>
            <a:off x="1006450" y="1364100"/>
            <a:ext cx="614022" cy="620065"/>
          </a:xfrm>
          <a:custGeom>
            <a:rect b="b" l="l" r="r" t="t"/>
            <a:pathLst>
              <a:path extrusionOk="0" h="3221116" w="3189723">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5"/>
          <p:cNvSpPr txBox="1"/>
          <p:nvPr/>
        </p:nvSpPr>
        <p:spPr>
          <a:xfrm>
            <a:off x="1046000" y="2827963"/>
            <a:ext cx="574800" cy="2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300"/>
              <a:buFont typeface="Arial"/>
              <a:buNone/>
            </a:pPr>
            <a:r>
              <a:rPr b="0" i="0" lang="en-US" sz="5300" u="none" cap="none" strike="noStrike">
                <a:solidFill>
                  <a:srgbClr val="3C78D8"/>
                </a:solidFill>
                <a:latin typeface="Arial"/>
                <a:ea typeface="Arial"/>
                <a:cs typeface="Arial"/>
                <a:sym typeface="Arial"/>
              </a:rPr>
              <a:t>#</a:t>
            </a:r>
            <a:endParaRPr b="0" i="0" sz="5300" u="none" cap="none" strike="noStrike">
              <a:solidFill>
                <a:srgbClr val="3C78D8"/>
              </a:solidFill>
              <a:latin typeface="Arial"/>
              <a:ea typeface="Arial"/>
              <a:cs typeface="Arial"/>
              <a:sym typeface="Arial"/>
            </a:endParaRPr>
          </a:p>
        </p:txBody>
      </p:sp>
      <p:sp>
        <p:nvSpPr>
          <p:cNvPr id="395" name="Google Shape;395;p5"/>
          <p:cNvSpPr txBox="1"/>
          <p:nvPr/>
        </p:nvSpPr>
        <p:spPr>
          <a:xfrm>
            <a:off x="3779900" y="2827975"/>
            <a:ext cx="1351200" cy="2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Arial"/>
                <a:ea typeface="Arial"/>
                <a:cs typeface="Arial"/>
                <a:sym typeface="Arial"/>
              </a:rPr>
              <a:t>?/;,</a:t>
            </a:r>
            <a:endParaRPr b="1" i="0" sz="3800" u="none" cap="none" strike="noStrike">
              <a:solidFill>
                <a:srgbClr val="FF0000"/>
              </a:solidFill>
              <a:latin typeface="Arial"/>
              <a:ea typeface="Arial"/>
              <a:cs typeface="Arial"/>
              <a:sym typeface="Arial"/>
            </a:endParaRPr>
          </a:p>
        </p:txBody>
      </p:sp>
      <p:sp>
        <p:nvSpPr>
          <p:cNvPr id="396" name="Google Shape;396;p5"/>
          <p:cNvSpPr txBox="1"/>
          <p:nvPr/>
        </p:nvSpPr>
        <p:spPr>
          <a:xfrm>
            <a:off x="3680725" y="1251800"/>
            <a:ext cx="1351200" cy="52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6AA84F"/>
                </a:solidFill>
                <a:latin typeface="Arial"/>
                <a:ea typeface="Arial"/>
                <a:cs typeface="Arial"/>
                <a:sym typeface="Arial"/>
              </a:rPr>
              <a:t>123….</a:t>
            </a:r>
            <a:endParaRPr b="1" i="0" sz="2700" u="none" cap="none" strike="noStrike">
              <a:solidFill>
                <a:srgbClr val="6AA84F"/>
              </a:solidFill>
              <a:latin typeface="Arial"/>
              <a:ea typeface="Arial"/>
              <a:cs typeface="Arial"/>
              <a:sym typeface="Arial"/>
            </a:endParaRPr>
          </a:p>
        </p:txBody>
      </p:sp>
      <p:sp>
        <p:nvSpPr>
          <p:cNvPr id="397" name="Google Shape;397;p5"/>
          <p:cNvSpPr txBox="1"/>
          <p:nvPr/>
        </p:nvSpPr>
        <p:spPr>
          <a:xfrm>
            <a:off x="6266025" y="1284950"/>
            <a:ext cx="1276500" cy="4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FF00FF"/>
                </a:solidFill>
                <a:latin typeface="Arial"/>
                <a:ea typeface="Arial"/>
                <a:cs typeface="Arial"/>
                <a:sym typeface="Arial"/>
              </a:rPr>
              <a:t>$%&gt;:)8-)</a:t>
            </a:r>
            <a:endParaRPr b="0" i="0" sz="2100" u="none" cap="none" strike="noStrike">
              <a:solidFill>
                <a:srgbClr val="FF00FF"/>
              </a:solidFill>
              <a:latin typeface="Arial"/>
              <a:ea typeface="Arial"/>
              <a:cs typeface="Arial"/>
              <a:sym typeface="Arial"/>
            </a:endParaRPr>
          </a:p>
        </p:txBody>
      </p:sp>
      <p:sp>
        <p:nvSpPr>
          <p:cNvPr id="398" name="Google Shape;398;p5"/>
          <p:cNvSpPr/>
          <p:nvPr/>
        </p:nvSpPr>
        <p:spPr>
          <a:xfrm>
            <a:off x="6412250" y="3009326"/>
            <a:ext cx="396000" cy="435600"/>
          </a:xfrm>
          <a:custGeom>
            <a:rect b="b" l="l" r="r" t="t"/>
            <a:pathLst>
              <a:path extrusionOk="0" h="3960000" w="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5"/>
          <p:cNvSpPr txBox="1"/>
          <p:nvPr/>
        </p:nvSpPr>
        <p:spPr>
          <a:xfrm>
            <a:off x="7936825" y="577475"/>
            <a:ext cx="8595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
          <p:cNvSpPr txBox="1"/>
          <p:nvPr/>
        </p:nvSpPr>
        <p:spPr>
          <a:xfrm>
            <a:off x="99175" y="1267825"/>
            <a:ext cx="9144000" cy="37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3F3F3F"/>
                </a:solidFill>
                <a:latin typeface="Arial"/>
                <a:ea typeface="Arial"/>
                <a:cs typeface="Arial"/>
                <a:sym typeface="Arial"/>
              </a:rPr>
              <a:t>CONQUEROR </a:t>
            </a:r>
            <a:endParaRPr b="1" i="0" sz="1500" u="none" cap="none" strike="noStrike">
              <a:solidFill>
                <a:srgbClr val="3F3F3F"/>
              </a:solidFill>
              <a:latin typeface="Arial"/>
              <a:ea typeface="Arial"/>
              <a:cs typeface="Arial"/>
              <a:sym typeface="Arial"/>
            </a:endParaRPr>
          </a:p>
        </p:txBody>
      </p:sp>
      <p:sp>
        <p:nvSpPr>
          <p:cNvPr id="169" name="Google Shape;169;p1"/>
          <p:cNvSpPr txBox="1"/>
          <p:nvPr/>
        </p:nvSpPr>
        <p:spPr>
          <a:xfrm>
            <a:off x="-18250" y="514350"/>
            <a:ext cx="9144000" cy="632100"/>
          </a:xfrm>
          <a:prstGeom prst="rect">
            <a:avLst/>
          </a:prstGeom>
          <a:noFill/>
          <a:ln>
            <a:noFill/>
          </a:ln>
        </p:spPr>
        <p:txBody>
          <a:bodyPr anchorCtr="0" anchor="ctr" bIns="45700" lIns="108000"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Arial"/>
                <a:ea typeface="Arial"/>
                <a:cs typeface="Arial"/>
                <a:sym typeface="Arial"/>
              </a:rPr>
              <a:t>SENTIMENT ANALYSIS OF TWITTER DATASET  </a:t>
            </a:r>
            <a:endParaRPr b="1" i="0" sz="2300" u="none" cap="none" strike="noStrike">
              <a:solidFill>
                <a:srgbClr val="000000"/>
              </a:solidFill>
              <a:latin typeface="Arial"/>
              <a:ea typeface="Arial"/>
              <a:cs typeface="Arial"/>
              <a:sym typeface="Arial"/>
            </a:endParaRPr>
          </a:p>
        </p:txBody>
      </p:sp>
      <p:sp>
        <p:nvSpPr>
          <p:cNvPr id="170" name="Google Shape;170;p1"/>
          <p:cNvSpPr txBox="1"/>
          <p:nvPr/>
        </p:nvSpPr>
        <p:spPr>
          <a:xfrm>
            <a:off x="4067950" y="1008275"/>
            <a:ext cx="1598700" cy="21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WittyWicky Inc.</a:t>
            </a:r>
            <a:endParaRPr b="1" i="0" sz="1100" u="none" cap="none" strike="noStrike">
              <a:solidFill>
                <a:srgbClr val="000000"/>
              </a:solidFill>
              <a:latin typeface="Arial"/>
              <a:ea typeface="Arial"/>
              <a:cs typeface="Arial"/>
              <a:sym typeface="Arial"/>
            </a:endParaRPr>
          </a:p>
        </p:txBody>
      </p:sp>
      <p:pic>
        <p:nvPicPr>
          <p:cNvPr id="171" name="Google Shape;171;p1"/>
          <p:cNvPicPr preferRelativeResize="0"/>
          <p:nvPr/>
        </p:nvPicPr>
        <p:blipFill rotWithShape="1">
          <a:blip r:embed="rId3">
            <a:alphaModFix/>
          </a:blip>
          <a:srcRect b="5658" l="3835" r="2618" t="1886"/>
          <a:stretch/>
        </p:blipFill>
        <p:spPr>
          <a:xfrm flipH="1">
            <a:off x="4572001" y="161125"/>
            <a:ext cx="5305999" cy="4251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g8964729ebb_2_471"/>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400"/>
              <a:buFont typeface="Arial"/>
              <a:buNone/>
            </a:pPr>
            <a:r>
              <a:t/>
            </a:r>
            <a:endParaRPr/>
          </a:p>
          <a:p>
            <a:pPr indent="0" lvl="0" marL="0" rtl="0" algn="ctr">
              <a:spcBef>
                <a:spcPts val="0"/>
              </a:spcBef>
              <a:spcAft>
                <a:spcPts val="0"/>
              </a:spcAft>
              <a:buClr>
                <a:srgbClr val="3F3F3F"/>
              </a:buClr>
              <a:buSzPts val="4400"/>
              <a:buFont typeface="Arial"/>
              <a:buNone/>
            </a:pPr>
            <a:r>
              <a:t/>
            </a:r>
            <a:endParaRPr/>
          </a:p>
          <a:p>
            <a:pPr indent="0" lvl="0" marL="0" rtl="0" algn="ctr">
              <a:spcBef>
                <a:spcPts val="0"/>
              </a:spcBef>
              <a:spcAft>
                <a:spcPts val="0"/>
              </a:spcAft>
              <a:buClr>
                <a:srgbClr val="3F3F3F"/>
              </a:buClr>
              <a:buSzPts val="4400"/>
              <a:buFont typeface="Arial"/>
              <a:buNone/>
            </a:pPr>
            <a:r>
              <a:rPr lang="en-US"/>
              <a:t>Extracting </a:t>
            </a:r>
            <a:r>
              <a:rPr lang="en-US">
                <a:solidFill>
                  <a:srgbClr val="6D9EEB"/>
                </a:solidFill>
                <a:latin typeface="Calibri"/>
                <a:ea typeface="Calibri"/>
                <a:cs typeface="Calibri"/>
                <a:sym typeface="Calibri"/>
              </a:rPr>
              <a:t>Features </a:t>
            </a:r>
            <a:r>
              <a:rPr lang="en-US"/>
              <a:t>From Tweets  </a:t>
            </a:r>
            <a:endParaRPr b="1" sz="1650">
              <a:solidFill>
                <a:schemeClr val="dk1"/>
              </a:solidFill>
              <a:highlight>
                <a:srgbClr val="FFFFFF"/>
              </a:highlight>
            </a:endParaRPr>
          </a:p>
          <a:p>
            <a:pPr indent="0" lvl="0" marL="0" rtl="0" algn="ctr">
              <a:spcBef>
                <a:spcPts val="0"/>
              </a:spcBef>
              <a:spcAft>
                <a:spcPts val="0"/>
              </a:spcAft>
              <a:buClr>
                <a:schemeClr val="dk1"/>
              </a:buClr>
              <a:buSzPts val="1100"/>
              <a:buFont typeface="Arial"/>
              <a:buNone/>
            </a:pPr>
            <a:r>
              <a:t/>
            </a:r>
            <a:endParaRPr sz="2800">
              <a:solidFill>
                <a:srgbClr val="6D9EEB"/>
              </a:solidFill>
            </a:endParaRPr>
          </a:p>
          <a:p>
            <a:pPr indent="0" lvl="0" marL="0" rtl="0" algn="ctr">
              <a:spcBef>
                <a:spcPts val="0"/>
              </a:spcBef>
              <a:spcAft>
                <a:spcPts val="0"/>
              </a:spcAft>
              <a:buClr>
                <a:srgbClr val="3F3F3F"/>
              </a:buClr>
              <a:buSzPts val="4400"/>
              <a:buFont typeface="Arial"/>
              <a:buNone/>
            </a:pPr>
            <a:r>
              <a:t/>
            </a:r>
            <a:endParaRPr/>
          </a:p>
        </p:txBody>
      </p:sp>
      <p:grpSp>
        <p:nvGrpSpPr>
          <p:cNvPr id="405" name="Google Shape;405;g8964729ebb_2_471"/>
          <p:cNvGrpSpPr/>
          <p:nvPr/>
        </p:nvGrpSpPr>
        <p:grpSpPr>
          <a:xfrm>
            <a:off x="585675" y="2863930"/>
            <a:ext cx="1833986" cy="1179008"/>
            <a:chOff x="3779911" y="3327771"/>
            <a:chExt cx="1584300" cy="1179008"/>
          </a:xfrm>
        </p:grpSpPr>
        <p:sp>
          <p:nvSpPr>
            <p:cNvPr id="406" name="Google Shape;406;g8964729ebb_2_471"/>
            <p:cNvSpPr txBox="1"/>
            <p:nvPr/>
          </p:nvSpPr>
          <p:spPr>
            <a:xfrm>
              <a:off x="3779911" y="3327771"/>
              <a:ext cx="1584300" cy="24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a:solidFill>
                    <a:schemeClr val="lt1"/>
                  </a:solidFill>
                </a:rPr>
                <a:t>Bag-of-words</a:t>
              </a:r>
              <a:endParaRPr/>
            </a:p>
          </p:txBody>
        </p:sp>
        <p:sp>
          <p:nvSpPr>
            <p:cNvPr id="407" name="Google Shape;407;g8964729ebb_2_471"/>
            <p:cNvSpPr txBox="1"/>
            <p:nvPr/>
          </p:nvSpPr>
          <p:spPr>
            <a:xfrm>
              <a:off x="3779911" y="3595241"/>
              <a:ext cx="1584300" cy="24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200"/>
                <a:buFont typeface="Arial"/>
                <a:buNone/>
              </a:pPr>
              <a:r>
                <a:rPr lang="en-US" sz="1200">
                  <a:solidFill>
                    <a:schemeClr val="lt1"/>
                  </a:solidFill>
                </a:rPr>
                <a:t> max_features=1000</a:t>
              </a:r>
              <a:endParaRPr/>
            </a:p>
          </p:txBody>
        </p:sp>
        <p:sp>
          <p:nvSpPr>
            <p:cNvPr id="408" name="Google Shape;408;g8964729ebb_2_471"/>
            <p:cNvSpPr txBox="1"/>
            <p:nvPr/>
          </p:nvSpPr>
          <p:spPr>
            <a:xfrm>
              <a:off x="3779911" y="3860579"/>
              <a:ext cx="1584300" cy="646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2050">
                  <a:solidFill>
                    <a:srgbClr val="FFFFFF"/>
                  </a:solidFill>
                </a:rPr>
                <a:t>(9062, 1000)</a:t>
              </a:r>
              <a:endParaRPr sz="2050">
                <a:solidFill>
                  <a:srgbClr val="FFFFFF"/>
                </a:solidFill>
              </a:endParaRPr>
            </a:p>
            <a:p>
              <a:pPr indent="0" lvl="0" marL="0" marR="0" rtl="0" algn="ctr">
                <a:spcBef>
                  <a:spcPts val="0"/>
                </a:spcBef>
                <a:spcAft>
                  <a:spcPts val="0"/>
                </a:spcAft>
                <a:buNone/>
              </a:pPr>
              <a:r>
                <a:rPr lang="en-US" sz="2200">
                  <a:solidFill>
                    <a:srgbClr val="FFFFFF"/>
                  </a:solidFill>
                  <a:latin typeface="Arial"/>
                  <a:ea typeface="Arial"/>
                  <a:cs typeface="Arial"/>
                  <a:sym typeface="Arial"/>
                </a:rPr>
                <a:t> </a:t>
              </a:r>
              <a:endParaRPr sz="2200">
                <a:solidFill>
                  <a:srgbClr val="FFFFFF"/>
                </a:solidFill>
                <a:latin typeface="Arial"/>
                <a:ea typeface="Arial"/>
                <a:cs typeface="Arial"/>
                <a:sym typeface="Arial"/>
              </a:endParaRPr>
            </a:p>
          </p:txBody>
        </p:sp>
      </p:grpSp>
      <p:grpSp>
        <p:nvGrpSpPr>
          <p:cNvPr id="409" name="Google Shape;409;g8964729ebb_2_471"/>
          <p:cNvGrpSpPr/>
          <p:nvPr/>
        </p:nvGrpSpPr>
        <p:grpSpPr>
          <a:xfrm>
            <a:off x="2627811" y="2863930"/>
            <a:ext cx="1833986" cy="1179008"/>
            <a:chOff x="3779911" y="3327771"/>
            <a:chExt cx="1584300" cy="1179008"/>
          </a:xfrm>
        </p:grpSpPr>
        <p:sp>
          <p:nvSpPr>
            <p:cNvPr id="410" name="Google Shape;410;g8964729ebb_2_471"/>
            <p:cNvSpPr txBox="1"/>
            <p:nvPr/>
          </p:nvSpPr>
          <p:spPr>
            <a:xfrm>
              <a:off x="3779911" y="3327771"/>
              <a:ext cx="1584300" cy="24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a:solidFill>
                    <a:schemeClr val="lt1"/>
                  </a:solidFill>
                </a:rPr>
                <a:t>Tf-IDF</a:t>
              </a:r>
              <a:endParaRPr/>
            </a:p>
          </p:txBody>
        </p:sp>
        <p:sp>
          <p:nvSpPr>
            <p:cNvPr id="411" name="Google Shape;411;g8964729ebb_2_471"/>
            <p:cNvSpPr txBox="1"/>
            <p:nvPr/>
          </p:nvSpPr>
          <p:spPr>
            <a:xfrm>
              <a:off x="3779911" y="3595241"/>
              <a:ext cx="1584300" cy="24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200"/>
                <a:buFont typeface="Arial"/>
                <a:buNone/>
              </a:pPr>
              <a:r>
                <a:rPr lang="en-US" sz="1200">
                  <a:solidFill>
                    <a:schemeClr val="lt1"/>
                  </a:solidFill>
                </a:rPr>
                <a:t> max_features=1000</a:t>
              </a:r>
              <a:endParaRPr/>
            </a:p>
          </p:txBody>
        </p:sp>
        <p:sp>
          <p:nvSpPr>
            <p:cNvPr id="412" name="Google Shape;412;g8964729ebb_2_471"/>
            <p:cNvSpPr txBox="1"/>
            <p:nvPr/>
          </p:nvSpPr>
          <p:spPr>
            <a:xfrm>
              <a:off x="3779911" y="3860579"/>
              <a:ext cx="1584300" cy="646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50">
                  <a:solidFill>
                    <a:srgbClr val="FFFFFF"/>
                  </a:solidFill>
                </a:rPr>
                <a:t>(9062, 1000)</a:t>
              </a:r>
              <a:endParaRPr sz="205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2950">
                <a:solidFill>
                  <a:srgbClr val="FFFFFF"/>
                </a:solidFill>
              </a:endParaRPr>
            </a:p>
            <a:p>
              <a:pPr indent="0" lvl="0" marL="0" marR="0" rtl="0" algn="ctr">
                <a:spcBef>
                  <a:spcPts val="0"/>
                </a:spcBef>
                <a:spcAft>
                  <a:spcPts val="0"/>
                </a:spcAft>
                <a:buNone/>
              </a:pPr>
              <a:r>
                <a:t/>
              </a:r>
              <a:endParaRPr sz="3100">
                <a:solidFill>
                  <a:srgbClr val="FFFFFF"/>
                </a:solidFill>
              </a:endParaRPr>
            </a:p>
          </p:txBody>
        </p:sp>
      </p:grpSp>
      <p:grpSp>
        <p:nvGrpSpPr>
          <p:cNvPr id="413" name="Google Shape;413;g8964729ebb_2_471"/>
          <p:cNvGrpSpPr/>
          <p:nvPr/>
        </p:nvGrpSpPr>
        <p:grpSpPr>
          <a:xfrm>
            <a:off x="4669947" y="2863930"/>
            <a:ext cx="1833986" cy="1179008"/>
            <a:chOff x="3779911" y="3327771"/>
            <a:chExt cx="1584300" cy="1179008"/>
          </a:xfrm>
        </p:grpSpPr>
        <p:sp>
          <p:nvSpPr>
            <p:cNvPr id="414" name="Google Shape;414;g8964729ebb_2_471"/>
            <p:cNvSpPr txBox="1"/>
            <p:nvPr/>
          </p:nvSpPr>
          <p:spPr>
            <a:xfrm>
              <a:off x="3779911" y="3327771"/>
              <a:ext cx="1584300" cy="24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a:solidFill>
                    <a:schemeClr val="lt1"/>
                  </a:solidFill>
                </a:rPr>
                <a:t>Word2Vec</a:t>
              </a:r>
              <a:endParaRPr/>
            </a:p>
          </p:txBody>
        </p:sp>
        <p:sp>
          <p:nvSpPr>
            <p:cNvPr id="415" name="Google Shape;415;g8964729ebb_2_471"/>
            <p:cNvSpPr txBox="1"/>
            <p:nvPr/>
          </p:nvSpPr>
          <p:spPr>
            <a:xfrm>
              <a:off x="3779911" y="3595241"/>
              <a:ext cx="1584300" cy="24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200"/>
                <a:buFont typeface="Arial"/>
                <a:buNone/>
              </a:pPr>
              <a:r>
                <a:rPr lang="en-US" sz="1200">
                  <a:solidFill>
                    <a:schemeClr val="lt1"/>
                  </a:solidFill>
                </a:rPr>
                <a:t> max_features=200</a:t>
              </a:r>
              <a:endParaRPr/>
            </a:p>
          </p:txBody>
        </p:sp>
        <p:sp>
          <p:nvSpPr>
            <p:cNvPr id="416" name="Google Shape;416;g8964729ebb_2_471"/>
            <p:cNvSpPr txBox="1"/>
            <p:nvPr/>
          </p:nvSpPr>
          <p:spPr>
            <a:xfrm>
              <a:off x="3779911" y="3860579"/>
              <a:ext cx="1584300" cy="646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US" sz="1650">
                  <a:solidFill>
                    <a:srgbClr val="FFFFFF"/>
                  </a:solidFill>
                </a:rPr>
                <a:t>(9062, 200)</a:t>
              </a:r>
              <a:endParaRPr sz="165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350">
                <a:solidFill>
                  <a:srgbClr val="FFFFFF"/>
                </a:solidFil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 </a:t>
              </a:r>
              <a:endParaRPr sz="1500">
                <a:solidFill>
                  <a:srgbClr val="FFFFFF"/>
                </a:solidFill>
                <a:latin typeface="Arial"/>
                <a:ea typeface="Arial"/>
                <a:cs typeface="Arial"/>
                <a:sym typeface="Arial"/>
              </a:endParaRPr>
            </a:p>
          </p:txBody>
        </p:sp>
      </p:grpSp>
      <p:grpSp>
        <p:nvGrpSpPr>
          <p:cNvPr id="417" name="Google Shape;417;g8964729ebb_2_471"/>
          <p:cNvGrpSpPr/>
          <p:nvPr/>
        </p:nvGrpSpPr>
        <p:grpSpPr>
          <a:xfrm>
            <a:off x="6712083" y="2863930"/>
            <a:ext cx="1833986" cy="1179008"/>
            <a:chOff x="3779911" y="3327771"/>
            <a:chExt cx="1584300" cy="1179008"/>
          </a:xfrm>
        </p:grpSpPr>
        <p:sp>
          <p:nvSpPr>
            <p:cNvPr id="418" name="Google Shape;418;g8964729ebb_2_471"/>
            <p:cNvSpPr txBox="1"/>
            <p:nvPr/>
          </p:nvSpPr>
          <p:spPr>
            <a:xfrm>
              <a:off x="3779911" y="3327771"/>
              <a:ext cx="1584300" cy="24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a:solidFill>
                    <a:schemeClr val="lt1"/>
                  </a:solidFill>
                </a:rPr>
                <a:t>Doc2Vec</a:t>
              </a:r>
              <a:endParaRPr/>
            </a:p>
          </p:txBody>
        </p:sp>
        <p:sp>
          <p:nvSpPr>
            <p:cNvPr id="419" name="Google Shape;419;g8964729ebb_2_471"/>
            <p:cNvSpPr txBox="1"/>
            <p:nvPr/>
          </p:nvSpPr>
          <p:spPr>
            <a:xfrm>
              <a:off x="3779911" y="3595241"/>
              <a:ext cx="1584300" cy="24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200"/>
                <a:buFont typeface="Arial"/>
                <a:buNone/>
              </a:pPr>
              <a:r>
                <a:rPr lang="en-US" sz="1200">
                  <a:solidFill>
                    <a:schemeClr val="lt1"/>
                  </a:solidFill>
                </a:rPr>
                <a:t> max_features=200</a:t>
              </a:r>
              <a:endParaRPr/>
            </a:p>
          </p:txBody>
        </p:sp>
        <p:sp>
          <p:nvSpPr>
            <p:cNvPr id="420" name="Google Shape;420;g8964729ebb_2_471"/>
            <p:cNvSpPr txBox="1"/>
            <p:nvPr/>
          </p:nvSpPr>
          <p:spPr>
            <a:xfrm>
              <a:off x="3779911" y="3860579"/>
              <a:ext cx="1584300" cy="646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1750">
                  <a:solidFill>
                    <a:srgbClr val="FFFFFF"/>
                  </a:solidFill>
                </a:rPr>
                <a:t>(9062, 200)</a:t>
              </a:r>
              <a:endParaRPr sz="1750">
                <a:solidFill>
                  <a:srgbClr val="FFFFFF"/>
                </a:solidFill>
              </a:endParaRPr>
            </a:p>
            <a:p>
              <a:pPr indent="0" lvl="0" marL="0" marR="0" rtl="0" algn="ctr">
                <a:spcBef>
                  <a:spcPts val="0"/>
                </a:spcBef>
                <a:spcAft>
                  <a:spcPts val="0"/>
                </a:spcAft>
                <a:buNone/>
              </a:pPr>
              <a:r>
                <a:t/>
              </a:r>
              <a:endParaRPr sz="1900">
                <a:solidFill>
                  <a:srgbClr val="FFFFFF"/>
                </a:solidFill>
              </a:endParaRPr>
            </a:p>
          </p:txBody>
        </p:sp>
      </p:grpSp>
      <p:sp>
        <p:nvSpPr>
          <p:cNvPr id="421" name="Google Shape;421;g8964729ebb_2_471"/>
          <p:cNvSpPr/>
          <p:nvPr>
            <p:ph idx="2" type="pic"/>
          </p:nvPr>
        </p:nvSpPr>
        <p:spPr>
          <a:xfrm>
            <a:off x="825475" y="1320085"/>
            <a:ext cx="1352700" cy="1352700"/>
          </a:xfrm>
          <a:prstGeom prst="ellipse">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b="1" lang="en-US" sz="1150">
                <a:solidFill>
                  <a:schemeClr val="dk1"/>
                </a:solidFill>
              </a:rPr>
              <a:t>Bag-of-wd-Features</a:t>
            </a:r>
            <a:endParaRPr b="1" sz="1150">
              <a:solidFill>
                <a:schemeClr val="dk1"/>
              </a:solidFill>
            </a:endParaRPr>
          </a:p>
          <a:p>
            <a:pPr indent="0" lvl="0" marL="0" rtl="0" algn="ctr">
              <a:spcBef>
                <a:spcPts val="240"/>
              </a:spcBef>
              <a:spcAft>
                <a:spcPts val="0"/>
              </a:spcAft>
              <a:buNone/>
            </a:pPr>
            <a:r>
              <a:t/>
            </a:r>
            <a:endParaRPr sz="1000"/>
          </a:p>
        </p:txBody>
      </p:sp>
      <p:sp>
        <p:nvSpPr>
          <p:cNvPr id="422" name="Google Shape;422;g8964729ebb_2_471"/>
          <p:cNvSpPr/>
          <p:nvPr>
            <p:ph idx="4" type="pic"/>
          </p:nvPr>
        </p:nvSpPr>
        <p:spPr>
          <a:xfrm>
            <a:off x="2872452" y="1320085"/>
            <a:ext cx="1352700" cy="1352700"/>
          </a:xfrm>
          <a:prstGeom prst="ellipse">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b="1" lang="en-US" sz="1250">
                <a:solidFill>
                  <a:schemeClr val="dk1"/>
                </a:solidFill>
              </a:rPr>
              <a:t>TF-IDF </a:t>
            </a:r>
            <a:r>
              <a:rPr lang="en-US" sz="1250">
                <a:solidFill>
                  <a:schemeClr val="dk1"/>
                </a:solidFill>
              </a:rPr>
              <a:t>Features</a:t>
            </a:r>
            <a:endParaRPr sz="1250">
              <a:solidFill>
                <a:schemeClr val="dk1"/>
              </a:solidFill>
            </a:endParaRPr>
          </a:p>
          <a:p>
            <a:pPr indent="0" lvl="0" marL="0" rtl="0" algn="ctr">
              <a:spcBef>
                <a:spcPts val="240"/>
              </a:spcBef>
              <a:spcAft>
                <a:spcPts val="0"/>
              </a:spcAft>
              <a:buNone/>
            </a:pPr>
            <a:r>
              <a:t/>
            </a:r>
            <a:endParaRPr sz="1100"/>
          </a:p>
        </p:txBody>
      </p:sp>
      <p:sp>
        <p:nvSpPr>
          <p:cNvPr id="423" name="Google Shape;423;g8964729ebb_2_471"/>
          <p:cNvSpPr/>
          <p:nvPr>
            <p:ph idx="5" type="pic"/>
          </p:nvPr>
        </p:nvSpPr>
        <p:spPr>
          <a:xfrm>
            <a:off x="4919429" y="1320085"/>
            <a:ext cx="1352700" cy="1352700"/>
          </a:xfrm>
          <a:prstGeom prst="ellipse">
            <a:avLst/>
          </a:prstGeom>
          <a:solidFill>
            <a:srgbClr val="F2F2F2"/>
          </a:solidFill>
          <a:ln>
            <a:noFill/>
          </a:ln>
        </p:spPr>
        <p:txBody>
          <a:bodyPr anchorCtr="0" anchor="ctr" bIns="45700" lIns="91425" spcFirstLastPara="1" rIns="91425" wrap="square" tIns="45700">
            <a:noAutofit/>
          </a:bodyPr>
          <a:lstStyle/>
          <a:p>
            <a:pPr indent="0" lvl="0" marL="0" rtl="0" algn="l">
              <a:spcBef>
                <a:spcPts val="1100"/>
              </a:spcBef>
              <a:spcAft>
                <a:spcPts val="0"/>
              </a:spcAft>
              <a:buClr>
                <a:schemeClr val="dk1"/>
              </a:buClr>
              <a:buSzPts val="1100"/>
              <a:buFont typeface="Arial"/>
              <a:buNone/>
            </a:pPr>
            <a:r>
              <a:rPr b="1" lang="en-US" sz="1250">
                <a:solidFill>
                  <a:schemeClr val="dk1"/>
                </a:solidFill>
              </a:rPr>
              <a:t>Word2Vec </a:t>
            </a:r>
            <a:r>
              <a:rPr b="1" lang="en-US" sz="950">
                <a:solidFill>
                  <a:schemeClr val="dk1"/>
                </a:solidFill>
              </a:rPr>
              <a:t>Embeddings</a:t>
            </a:r>
            <a:endParaRPr b="1" sz="950">
              <a:solidFill>
                <a:schemeClr val="dk1"/>
              </a:solidFill>
            </a:endParaRPr>
          </a:p>
          <a:p>
            <a:pPr indent="0" lvl="0" marL="0" rtl="0" algn="ctr">
              <a:spcBef>
                <a:spcPts val="240"/>
              </a:spcBef>
              <a:spcAft>
                <a:spcPts val="0"/>
              </a:spcAft>
              <a:buNone/>
            </a:pPr>
            <a:r>
              <a:t/>
            </a:r>
            <a:endParaRPr sz="1100"/>
          </a:p>
        </p:txBody>
      </p:sp>
      <p:sp>
        <p:nvSpPr>
          <p:cNvPr id="424" name="Google Shape;424;g8964729ebb_2_471"/>
          <p:cNvSpPr/>
          <p:nvPr>
            <p:ph idx="3" type="pic"/>
          </p:nvPr>
        </p:nvSpPr>
        <p:spPr>
          <a:xfrm>
            <a:off x="6966407" y="1320085"/>
            <a:ext cx="1352700" cy="1352700"/>
          </a:xfrm>
          <a:prstGeom prst="ellipse">
            <a:avLst/>
          </a:prstGeom>
          <a:solidFill>
            <a:srgbClr val="F2F2F2"/>
          </a:solidFill>
          <a:ln>
            <a:noFill/>
          </a:ln>
        </p:spPr>
        <p:txBody>
          <a:bodyPr anchorCtr="0" anchor="ctr" bIns="45700" lIns="91425" spcFirstLastPara="1" rIns="91425" wrap="square" tIns="45700">
            <a:noAutofit/>
          </a:bodyPr>
          <a:lstStyle/>
          <a:p>
            <a:pPr indent="0" lvl="0" marL="0" rtl="0" algn="l">
              <a:spcBef>
                <a:spcPts val="1100"/>
              </a:spcBef>
              <a:spcAft>
                <a:spcPts val="0"/>
              </a:spcAft>
              <a:buClr>
                <a:schemeClr val="dk1"/>
              </a:buClr>
              <a:buSzPts val="1100"/>
              <a:buFont typeface="Arial"/>
              <a:buNone/>
            </a:pPr>
            <a:r>
              <a:rPr b="1" lang="en-US" sz="1050">
                <a:solidFill>
                  <a:schemeClr val="dk1"/>
                </a:solidFill>
              </a:rPr>
              <a:t> </a:t>
            </a:r>
            <a:r>
              <a:rPr b="1" lang="en-US" sz="1350">
                <a:solidFill>
                  <a:schemeClr val="dk1"/>
                </a:solidFill>
              </a:rPr>
              <a:t>Doc2Vec </a:t>
            </a:r>
            <a:r>
              <a:rPr b="1" lang="en-US" sz="1050">
                <a:solidFill>
                  <a:schemeClr val="dk1"/>
                </a:solidFill>
              </a:rPr>
              <a:t>Embedding</a:t>
            </a:r>
            <a:endParaRPr b="1" sz="1050">
              <a:solidFill>
                <a:schemeClr val="dk1"/>
              </a:solidFill>
            </a:endParaRPr>
          </a:p>
          <a:p>
            <a:pPr indent="0" lvl="0" marL="0" rtl="0" algn="ctr">
              <a:spcBef>
                <a:spcPts val="240"/>
              </a:spcBef>
              <a:spcAft>
                <a:spcPts val="0"/>
              </a:spcAft>
              <a:buNone/>
            </a:pPr>
            <a:r>
              <a:t/>
            </a:r>
            <a:endParaRPr/>
          </a:p>
        </p:txBody>
      </p:sp>
      <p:sp>
        <p:nvSpPr>
          <p:cNvPr id="425" name="Google Shape;425;g8964729ebb_2_471"/>
          <p:cNvSpPr txBox="1"/>
          <p:nvPr/>
        </p:nvSpPr>
        <p:spPr>
          <a:xfrm>
            <a:off x="1437700" y="39908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g8964729ebb_2_1021"/>
          <p:cNvSpPr txBox="1"/>
          <p:nvPr>
            <p:ph type="title"/>
          </p:nvPr>
        </p:nvSpPr>
        <p:spPr>
          <a:xfrm>
            <a:off x="0" y="0"/>
            <a:ext cx="9144000" cy="88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6D9EEB"/>
                </a:solidFill>
              </a:rPr>
              <a:t>Model </a:t>
            </a:r>
            <a:r>
              <a:rPr lang="en-US"/>
              <a:t>Tuning </a:t>
            </a:r>
            <a:endParaRPr/>
          </a:p>
        </p:txBody>
      </p:sp>
      <p:pic>
        <p:nvPicPr>
          <p:cNvPr id="431" name="Google Shape;431;g8964729ebb_2_1021"/>
          <p:cNvPicPr preferRelativeResize="0"/>
          <p:nvPr/>
        </p:nvPicPr>
        <p:blipFill rotWithShape="1">
          <a:blip r:embed="rId3">
            <a:alphaModFix/>
          </a:blip>
          <a:srcRect b="16399" l="11817" r="36031" t="32779"/>
          <a:stretch/>
        </p:blipFill>
        <p:spPr>
          <a:xfrm>
            <a:off x="2792325" y="1216375"/>
            <a:ext cx="5714623" cy="3131025"/>
          </a:xfrm>
          <a:prstGeom prst="rect">
            <a:avLst/>
          </a:prstGeom>
          <a:noFill/>
          <a:ln>
            <a:noFill/>
          </a:ln>
        </p:spPr>
      </p:pic>
      <p:sp>
        <p:nvSpPr>
          <p:cNvPr id="432" name="Google Shape;432;g8964729ebb_2_1021"/>
          <p:cNvSpPr txBox="1"/>
          <p:nvPr/>
        </p:nvSpPr>
        <p:spPr>
          <a:xfrm>
            <a:off x="379450" y="1264800"/>
            <a:ext cx="2346900" cy="3082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2600">
                <a:solidFill>
                  <a:srgbClr val="3F3F3F"/>
                </a:solidFill>
              </a:rPr>
              <a:t>Handling </a:t>
            </a:r>
            <a:r>
              <a:rPr lang="en-US" sz="2600">
                <a:solidFill>
                  <a:srgbClr val="3C78D8"/>
                </a:solidFill>
              </a:rPr>
              <a:t>Imbalance </a:t>
            </a:r>
            <a:r>
              <a:rPr lang="en-US" sz="2600">
                <a:solidFill>
                  <a:srgbClr val="3F3F3F"/>
                </a:solidFill>
              </a:rPr>
              <a:t>Data </a:t>
            </a:r>
            <a:endParaRPr sz="2600">
              <a:solidFill>
                <a:srgbClr val="3F3F3F"/>
              </a:solidFill>
            </a:endParaRPr>
          </a:p>
          <a:p>
            <a:pPr indent="0" lvl="0" marL="0" rtl="0" algn="ctr">
              <a:lnSpc>
                <a:spcPct val="90000"/>
              </a:lnSpc>
              <a:spcBef>
                <a:spcPts val="0"/>
              </a:spcBef>
              <a:spcAft>
                <a:spcPts val="0"/>
              </a:spcAft>
              <a:buNone/>
            </a:pPr>
            <a:r>
              <a:rPr lang="en-US" sz="2600">
                <a:solidFill>
                  <a:srgbClr val="3F3F3F"/>
                </a:solidFill>
              </a:rPr>
              <a:t>By</a:t>
            </a:r>
            <a:endParaRPr sz="2600">
              <a:solidFill>
                <a:srgbClr val="3F3F3F"/>
              </a:solidFill>
            </a:endParaRPr>
          </a:p>
          <a:p>
            <a:pPr indent="0" lvl="0" marL="0" rtl="0" algn="ctr">
              <a:lnSpc>
                <a:spcPct val="90000"/>
              </a:lnSpc>
              <a:spcBef>
                <a:spcPts val="0"/>
              </a:spcBef>
              <a:spcAft>
                <a:spcPts val="0"/>
              </a:spcAft>
              <a:buNone/>
            </a:pPr>
            <a:r>
              <a:rPr lang="en-US" sz="2600">
                <a:solidFill>
                  <a:srgbClr val="3F3F3F"/>
                </a:solidFill>
              </a:rPr>
              <a:t>Using</a:t>
            </a:r>
            <a:endParaRPr sz="2600">
              <a:solidFill>
                <a:srgbClr val="3F3F3F"/>
              </a:solidFill>
            </a:endParaRPr>
          </a:p>
          <a:p>
            <a:pPr indent="0" lvl="0" marL="0" rtl="0" algn="ctr">
              <a:lnSpc>
                <a:spcPct val="90000"/>
              </a:lnSpc>
              <a:spcBef>
                <a:spcPts val="0"/>
              </a:spcBef>
              <a:spcAft>
                <a:spcPts val="0"/>
              </a:spcAft>
              <a:buNone/>
            </a:pPr>
            <a:r>
              <a:rPr lang="en-US" sz="2600">
                <a:solidFill>
                  <a:srgbClr val="3F3F3F"/>
                </a:solidFill>
              </a:rPr>
              <a:t>SmoteTomek</a:t>
            </a:r>
            <a:endParaRPr sz="2600">
              <a:solidFill>
                <a:srgbClr val="3F3F3F"/>
              </a:solidFill>
            </a:endParaRPr>
          </a:p>
          <a:p>
            <a:pPr indent="0" lvl="0" marL="0" rtl="0" algn="l">
              <a:spcBef>
                <a:spcPts val="0"/>
              </a:spcBef>
              <a:spcAft>
                <a:spcPts val="0"/>
              </a:spcAft>
              <a:buNone/>
            </a:pPr>
            <a:r>
              <a:t/>
            </a:r>
            <a:endParaRPr sz="1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g8964729ebb_2_1026"/>
          <p:cNvSpPr txBox="1"/>
          <p:nvPr>
            <p:ph type="title"/>
          </p:nvPr>
        </p:nvSpPr>
        <p:spPr>
          <a:xfrm>
            <a:off x="0" y="0"/>
            <a:ext cx="9144000" cy="88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Accuracy On Balance Data</a:t>
            </a:r>
            <a:endParaRPr/>
          </a:p>
        </p:txBody>
      </p:sp>
      <p:pic>
        <p:nvPicPr>
          <p:cNvPr id="438" name="Google Shape;438;g8964729ebb_2_1026"/>
          <p:cNvPicPr preferRelativeResize="0"/>
          <p:nvPr/>
        </p:nvPicPr>
        <p:blipFill rotWithShape="1">
          <a:blip r:embed="rId3">
            <a:alphaModFix/>
          </a:blip>
          <a:srcRect b="12686" l="7570" r="34283" t="35427"/>
          <a:stretch/>
        </p:blipFill>
        <p:spPr>
          <a:xfrm>
            <a:off x="1503700" y="1180500"/>
            <a:ext cx="6358276" cy="3190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g8964729ebb_2_554"/>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5"/>
              </a:buClr>
              <a:buSzPts val="4400"/>
              <a:buFont typeface="Arial"/>
              <a:buNone/>
            </a:pPr>
            <a:r>
              <a:rPr lang="en-US">
                <a:solidFill>
                  <a:schemeClr val="accent5"/>
                </a:solidFill>
              </a:rPr>
              <a:t>Table</a:t>
            </a:r>
            <a:r>
              <a:rPr lang="en-US"/>
              <a:t> Layout</a:t>
            </a:r>
            <a:endParaRPr/>
          </a:p>
        </p:txBody>
      </p:sp>
      <p:graphicFrame>
        <p:nvGraphicFramePr>
          <p:cNvPr id="444" name="Google Shape;444;g8964729ebb_2_554"/>
          <p:cNvGraphicFramePr/>
          <p:nvPr/>
        </p:nvGraphicFramePr>
        <p:xfrm>
          <a:off x="2087896" y="1180207"/>
          <a:ext cx="3000000" cy="3000000"/>
        </p:xfrm>
        <a:graphic>
          <a:graphicData uri="http://schemas.openxmlformats.org/drawingml/2006/table">
            <a:tbl>
              <a:tblPr bandRow="1" firstRow="1">
                <a:noFill/>
                <a:tableStyleId>{4AB966D4-2B94-4E23-89A7-510B2D186D27}</a:tableStyleId>
              </a:tblPr>
              <a:tblGrid>
                <a:gridCol w="1548000"/>
              </a:tblGrid>
              <a:tr h="796725">
                <a:tc>
                  <a:txBody>
                    <a:bodyPr/>
                    <a:lstStyle/>
                    <a:p>
                      <a:pPr indent="0" lvl="0" marL="0" marR="0" rtl="0" algn="l">
                        <a:lnSpc>
                          <a:spcPct val="100000"/>
                        </a:lnSpc>
                        <a:spcBef>
                          <a:spcPts val="0"/>
                        </a:spcBef>
                        <a:spcAft>
                          <a:spcPts val="0"/>
                        </a:spcAft>
                        <a:buClr>
                          <a:schemeClr val="lt1"/>
                        </a:buClr>
                        <a:buSzPts val="1400"/>
                        <a:buFont typeface="Arial"/>
                        <a:buNone/>
                      </a:pPr>
                      <a:r>
                        <a:rPr lang="en-US"/>
                        <a:t>BAG OF Words</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0.573</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rPr>
                        <a:t>0.593</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0.654</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highlight>
                            <a:srgbClr val="00FF00"/>
                          </a:highlight>
                        </a:rPr>
                        <a:t>0.860</a:t>
                      </a:r>
                      <a:endParaRPr b="0" sz="1200" u="none" cap="none" strike="noStrike">
                        <a:solidFill>
                          <a:srgbClr val="3F3F3F"/>
                        </a:solidFill>
                        <a:highlight>
                          <a:srgbClr val="00FF00"/>
                        </a:highlight>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highlight>
                            <a:srgbClr val="00FF00"/>
                          </a:highlight>
                        </a:rPr>
                        <a:t>0.680</a:t>
                      </a:r>
                      <a:endParaRPr b="0" sz="1200" u="none" cap="none" strike="noStrike">
                        <a:solidFill>
                          <a:srgbClr val="3F3F3F"/>
                        </a:solidFill>
                        <a:highlight>
                          <a:srgbClr val="00FF00"/>
                        </a:highlight>
                        <a:latin typeface="Arial"/>
                        <a:ea typeface="Arial"/>
                        <a:cs typeface="Arial"/>
                        <a:sym typeface="Arial"/>
                      </a:endParaRPr>
                    </a:p>
                  </a:txBody>
                  <a:tcPr marT="45725" marB="45725" marR="91450" marL="91450"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graphicFrame>
        <p:nvGraphicFramePr>
          <p:cNvPr id="445" name="Google Shape;445;g8964729ebb_2_554"/>
          <p:cNvGraphicFramePr/>
          <p:nvPr/>
        </p:nvGraphicFramePr>
        <p:xfrm>
          <a:off x="3743931" y="1180207"/>
          <a:ext cx="3000000" cy="3000000"/>
        </p:xfrm>
        <a:graphic>
          <a:graphicData uri="http://schemas.openxmlformats.org/drawingml/2006/table">
            <a:tbl>
              <a:tblPr bandRow="1" firstRow="1">
                <a:noFill/>
                <a:tableStyleId>{4AB966D4-2B94-4E23-89A7-510B2D186D27}</a:tableStyleId>
              </a:tblPr>
              <a:tblGrid>
                <a:gridCol w="1548000"/>
              </a:tblGrid>
              <a:tr h="796725">
                <a:tc>
                  <a:txBody>
                    <a:bodyPr/>
                    <a:lstStyle/>
                    <a:p>
                      <a:pPr indent="0" lvl="0" marL="0" marR="0" rtl="0" algn="ctr">
                        <a:lnSpc>
                          <a:spcPct val="100000"/>
                        </a:lnSpc>
                        <a:spcBef>
                          <a:spcPts val="0"/>
                        </a:spcBef>
                        <a:spcAft>
                          <a:spcPts val="0"/>
                        </a:spcAft>
                        <a:buClr>
                          <a:schemeClr val="lt1"/>
                        </a:buClr>
                        <a:buSzPts val="1400"/>
                        <a:buFont typeface="Arial"/>
                        <a:buNone/>
                      </a:pPr>
                      <a:r>
                        <a:rPr lang="en-US"/>
                        <a:t>TF IDF</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0.590</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rPr>
                        <a:t>0.596</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0.550</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rPr>
                        <a:t>0.62</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highlight>
                            <a:srgbClr val="00FF00"/>
                          </a:highlight>
                        </a:rPr>
                        <a:t>0.690</a:t>
                      </a:r>
                      <a:endParaRPr b="0" sz="1200" u="none" cap="none" strike="noStrike">
                        <a:solidFill>
                          <a:srgbClr val="3F3F3F"/>
                        </a:solidFill>
                        <a:highlight>
                          <a:srgbClr val="00FF00"/>
                        </a:highlight>
                        <a:latin typeface="Arial"/>
                        <a:ea typeface="Arial"/>
                        <a:cs typeface="Arial"/>
                        <a:sym typeface="Arial"/>
                      </a:endParaRPr>
                    </a:p>
                  </a:txBody>
                  <a:tcPr marT="45725" marB="45725" marR="91450" marL="91450"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3"/>
                      </a:solidFill>
                      <a:prstDash val="solid"/>
                      <a:round/>
                      <a:headEnd len="sm" w="sm" type="none"/>
                      <a:tailEnd len="sm" w="sm" type="none"/>
                    </a:lnB>
                  </a:tcPr>
                </a:tc>
              </a:tr>
            </a:tbl>
          </a:graphicData>
        </a:graphic>
      </p:graphicFrame>
      <p:graphicFrame>
        <p:nvGraphicFramePr>
          <p:cNvPr id="446" name="Google Shape;446;g8964729ebb_2_554"/>
          <p:cNvGraphicFramePr/>
          <p:nvPr/>
        </p:nvGraphicFramePr>
        <p:xfrm>
          <a:off x="7056000" y="1180207"/>
          <a:ext cx="3000000" cy="3000000"/>
        </p:xfrm>
        <a:graphic>
          <a:graphicData uri="http://schemas.openxmlformats.org/drawingml/2006/table">
            <a:tbl>
              <a:tblPr bandRow="1" firstRow="1">
                <a:noFill/>
                <a:tableStyleId>{4AB966D4-2B94-4E23-89A7-510B2D186D27}</a:tableStyleId>
              </a:tblPr>
              <a:tblGrid>
                <a:gridCol w="1548000"/>
              </a:tblGrid>
              <a:tr h="796725">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latin typeface="Arial"/>
                          <a:ea typeface="Arial"/>
                          <a:cs typeface="Arial"/>
                          <a:sym typeface="Arial"/>
                        </a:rPr>
                        <a:t> Doc2Vect</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0.593</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rPr>
                        <a:t>0.597</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0.590</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rPr>
                        <a:t>NA</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NA</a:t>
                      </a:r>
                      <a:endParaRPr sz="1200">
                        <a:solidFill>
                          <a:srgbClr val="3F3F3F"/>
                        </a:solidFill>
                      </a:endParaRPr>
                    </a:p>
                  </a:txBody>
                  <a:tcPr marT="45725" marB="45725" marR="91450" marL="91450"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5"/>
                      </a:solidFill>
                      <a:prstDash val="solid"/>
                      <a:round/>
                      <a:headEnd len="sm" w="sm" type="none"/>
                      <a:tailEnd len="sm" w="sm" type="none"/>
                    </a:lnB>
                  </a:tcPr>
                </a:tc>
              </a:tr>
            </a:tbl>
          </a:graphicData>
        </a:graphic>
      </p:graphicFrame>
      <p:graphicFrame>
        <p:nvGraphicFramePr>
          <p:cNvPr id="447" name="Google Shape;447;g8964729ebb_2_554"/>
          <p:cNvGraphicFramePr/>
          <p:nvPr/>
        </p:nvGraphicFramePr>
        <p:xfrm>
          <a:off x="5399966" y="1180207"/>
          <a:ext cx="3000000" cy="3000000"/>
        </p:xfrm>
        <a:graphic>
          <a:graphicData uri="http://schemas.openxmlformats.org/drawingml/2006/table">
            <a:tbl>
              <a:tblPr bandRow="1" firstRow="1">
                <a:noFill/>
                <a:tableStyleId>{4AB966D4-2B94-4E23-89A7-510B2D186D27}</a:tableStyleId>
              </a:tblPr>
              <a:tblGrid>
                <a:gridCol w="1548000"/>
              </a:tblGrid>
              <a:tr h="796725">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latin typeface="Arial"/>
                          <a:ea typeface="Arial"/>
                          <a:cs typeface="Arial"/>
                          <a:sym typeface="Arial"/>
                        </a:rPr>
                        <a:t>Wo</a:t>
                      </a:r>
                      <a:r>
                        <a:rPr lang="en-US"/>
                        <a:t>rd2Vect</a:t>
                      </a:r>
                      <a:endParaRPr b="1" sz="1400" u="none" cap="none" strike="noStrike">
                        <a:solidFill>
                          <a:schemeClr val="lt1"/>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0.595</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rPr>
                        <a:t>0.595</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0.564</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spcBef>
                          <a:spcPts val="0"/>
                        </a:spcBef>
                        <a:spcAft>
                          <a:spcPts val="0"/>
                        </a:spcAft>
                        <a:buNone/>
                      </a:pPr>
                      <a:r>
                        <a:rPr lang="en-US" sz="1200">
                          <a:solidFill>
                            <a:srgbClr val="3F3F3F"/>
                          </a:solidFill>
                        </a:rPr>
                        <a:t>NA</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8150">
                <a:tc>
                  <a:txBody>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NA</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sp>
        <p:nvSpPr>
          <p:cNvPr id="448" name="Google Shape;448;g8964729ebb_2_554"/>
          <p:cNvSpPr txBox="1"/>
          <p:nvPr/>
        </p:nvSpPr>
        <p:spPr>
          <a:xfrm>
            <a:off x="332800" y="2024800"/>
            <a:ext cx="1669800" cy="276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rPr>
              <a:t>Logistic Regression</a:t>
            </a:r>
            <a:endParaRPr b="1" sz="1200">
              <a:solidFill>
                <a:schemeClr val="lt1"/>
              </a:solidFill>
              <a:latin typeface="Arial"/>
              <a:ea typeface="Arial"/>
              <a:cs typeface="Arial"/>
              <a:sym typeface="Arial"/>
            </a:endParaRPr>
          </a:p>
        </p:txBody>
      </p:sp>
      <p:sp>
        <p:nvSpPr>
          <p:cNvPr id="449" name="Google Shape;449;g8964729ebb_2_554"/>
          <p:cNvSpPr txBox="1"/>
          <p:nvPr/>
        </p:nvSpPr>
        <p:spPr>
          <a:xfrm>
            <a:off x="332801" y="2480825"/>
            <a:ext cx="1638000" cy="276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rPr>
              <a:t>Support vector</a:t>
            </a:r>
            <a:endParaRPr b="1" sz="1200">
              <a:solidFill>
                <a:schemeClr val="lt1"/>
              </a:solidFill>
              <a:latin typeface="Arial"/>
              <a:ea typeface="Arial"/>
              <a:cs typeface="Arial"/>
              <a:sym typeface="Arial"/>
            </a:endParaRPr>
          </a:p>
        </p:txBody>
      </p:sp>
      <p:sp>
        <p:nvSpPr>
          <p:cNvPr id="450" name="Google Shape;450;g8964729ebb_2_554"/>
          <p:cNvSpPr txBox="1"/>
          <p:nvPr/>
        </p:nvSpPr>
        <p:spPr>
          <a:xfrm>
            <a:off x="332801" y="2936835"/>
            <a:ext cx="1638000" cy="276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rPr>
              <a:t>Rendom Forest</a:t>
            </a:r>
            <a:endParaRPr b="1" sz="1200">
              <a:solidFill>
                <a:schemeClr val="lt1"/>
              </a:solidFill>
              <a:latin typeface="Arial"/>
              <a:ea typeface="Arial"/>
              <a:cs typeface="Arial"/>
              <a:sym typeface="Arial"/>
            </a:endParaRPr>
          </a:p>
        </p:txBody>
      </p:sp>
      <p:sp>
        <p:nvSpPr>
          <p:cNvPr id="451" name="Google Shape;451;g8964729ebb_2_554"/>
          <p:cNvSpPr txBox="1"/>
          <p:nvPr/>
        </p:nvSpPr>
        <p:spPr>
          <a:xfrm>
            <a:off x="332801" y="3392845"/>
            <a:ext cx="1638000" cy="276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rPr>
              <a:t>Xgboot</a:t>
            </a:r>
            <a:endParaRPr b="1" sz="1200">
              <a:solidFill>
                <a:schemeClr val="lt1"/>
              </a:solidFill>
              <a:latin typeface="Arial"/>
              <a:ea typeface="Arial"/>
              <a:cs typeface="Arial"/>
              <a:sym typeface="Arial"/>
            </a:endParaRPr>
          </a:p>
        </p:txBody>
      </p:sp>
      <p:sp>
        <p:nvSpPr>
          <p:cNvPr id="452" name="Google Shape;452;g8964729ebb_2_554"/>
          <p:cNvSpPr txBox="1"/>
          <p:nvPr/>
        </p:nvSpPr>
        <p:spPr>
          <a:xfrm>
            <a:off x="332801" y="3848854"/>
            <a:ext cx="1638000" cy="276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rPr>
              <a:t>voting </a:t>
            </a:r>
            <a:r>
              <a:rPr b="1" lang="en-US" sz="1200">
                <a:solidFill>
                  <a:schemeClr val="lt1"/>
                </a:solidFill>
              </a:rPr>
              <a:t>classifier</a:t>
            </a:r>
            <a:endParaRPr b="1" sz="1200">
              <a:solidFill>
                <a:schemeClr val="lt1"/>
              </a:solidFill>
              <a:latin typeface="Arial"/>
              <a:ea typeface="Arial"/>
              <a:cs typeface="Arial"/>
              <a:sym typeface="Arial"/>
            </a:endParaRPr>
          </a:p>
        </p:txBody>
      </p:sp>
      <p:sp>
        <p:nvSpPr>
          <p:cNvPr id="453" name="Google Shape;453;g8964729ebb_2_554"/>
          <p:cNvSpPr/>
          <p:nvPr/>
        </p:nvSpPr>
        <p:spPr>
          <a:xfrm rot="5400000">
            <a:off x="966175" y="917650"/>
            <a:ext cx="989400" cy="1038000"/>
          </a:xfrm>
          <a:prstGeom prst="teardrop">
            <a:avLst>
              <a:gd fmla="val 10000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8964729ebb_2_554"/>
          <p:cNvSpPr txBox="1"/>
          <p:nvPr/>
        </p:nvSpPr>
        <p:spPr>
          <a:xfrm>
            <a:off x="1239400" y="1264175"/>
            <a:ext cx="4710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900">
                <a:solidFill>
                  <a:srgbClr val="FFFFFF"/>
                </a:solidFill>
              </a:rPr>
              <a:t>F1</a:t>
            </a:r>
            <a:endParaRPr sz="19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g8964729ebb_2_267"/>
          <p:cNvSpPr txBox="1"/>
          <p:nvPr>
            <p:ph type="title"/>
          </p:nvPr>
        </p:nvSpPr>
        <p:spPr>
          <a:xfrm>
            <a:off x="0" y="0"/>
            <a:ext cx="9144000" cy="752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5"/>
              </a:buClr>
              <a:buSzPts val="4400"/>
              <a:buFont typeface="Arial"/>
              <a:buNone/>
            </a:pPr>
            <a:r>
              <a:t/>
            </a:r>
            <a:endParaRPr>
              <a:solidFill>
                <a:schemeClr val="accent5"/>
              </a:solidFill>
            </a:endParaRPr>
          </a:p>
          <a:p>
            <a:pPr indent="0" lvl="0" marL="0" rtl="0" algn="ctr">
              <a:spcBef>
                <a:spcPts val="0"/>
              </a:spcBef>
              <a:spcAft>
                <a:spcPts val="0"/>
              </a:spcAft>
              <a:buClr>
                <a:schemeClr val="accent5"/>
              </a:buClr>
              <a:buSzPts val="4400"/>
              <a:buFont typeface="Arial"/>
              <a:buNone/>
            </a:pPr>
            <a:r>
              <a:t/>
            </a:r>
            <a:endParaRPr>
              <a:solidFill>
                <a:schemeClr val="accent5"/>
              </a:solidFill>
            </a:endParaRPr>
          </a:p>
          <a:p>
            <a:pPr indent="0" lvl="0" marL="0" rtl="0" algn="ctr">
              <a:spcBef>
                <a:spcPts val="0"/>
              </a:spcBef>
              <a:spcAft>
                <a:spcPts val="0"/>
              </a:spcAft>
              <a:buClr>
                <a:schemeClr val="accent5"/>
              </a:buClr>
              <a:buSzPts val="4400"/>
              <a:buFont typeface="Arial"/>
              <a:buNone/>
            </a:pPr>
            <a:r>
              <a:rPr lang="en-US" sz="4000">
                <a:solidFill>
                  <a:srgbClr val="A4C2F4"/>
                </a:solidFill>
                <a:latin typeface="Twentieth Century"/>
                <a:ea typeface="Twentieth Century"/>
                <a:cs typeface="Twentieth Century"/>
                <a:sym typeface="Twentieth Century"/>
              </a:rPr>
              <a:t>EXECUTIVE </a:t>
            </a:r>
            <a:r>
              <a:rPr lang="en-US" sz="4000">
                <a:solidFill>
                  <a:srgbClr val="595959"/>
                </a:solidFill>
                <a:latin typeface="Twentieth Century"/>
                <a:ea typeface="Twentieth Century"/>
                <a:cs typeface="Twentieth Century"/>
                <a:sym typeface="Twentieth Century"/>
              </a:rPr>
              <a:t> SUMMARY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4000">
              <a:solidFill>
                <a:srgbClr val="595959"/>
              </a:solidFill>
              <a:latin typeface="Twentieth Century"/>
              <a:ea typeface="Twentieth Century"/>
              <a:cs typeface="Twentieth Century"/>
              <a:sym typeface="Twentieth Century"/>
            </a:endParaRPr>
          </a:p>
          <a:p>
            <a:pPr indent="0" lvl="0" marL="0" rtl="0" algn="ctr">
              <a:spcBef>
                <a:spcPts val="0"/>
              </a:spcBef>
              <a:spcAft>
                <a:spcPts val="0"/>
              </a:spcAft>
              <a:buClr>
                <a:schemeClr val="accent5"/>
              </a:buClr>
              <a:buSzPts val="4400"/>
              <a:buFont typeface="Arial"/>
              <a:buNone/>
            </a:pPr>
            <a:r>
              <a:t/>
            </a:r>
            <a:endParaRPr/>
          </a:p>
        </p:txBody>
      </p:sp>
      <p:grpSp>
        <p:nvGrpSpPr>
          <p:cNvPr id="460" name="Google Shape;460;g8964729ebb_2_267"/>
          <p:cNvGrpSpPr/>
          <p:nvPr/>
        </p:nvGrpSpPr>
        <p:grpSpPr>
          <a:xfrm>
            <a:off x="1365540" y="857088"/>
            <a:ext cx="6157747" cy="981387"/>
            <a:chOff x="7033646" y="573463"/>
            <a:chExt cx="1450862" cy="981387"/>
          </a:xfrm>
        </p:grpSpPr>
        <p:sp>
          <p:nvSpPr>
            <p:cNvPr id="461" name="Google Shape;461;g8964729ebb_2_267"/>
            <p:cNvSpPr txBox="1"/>
            <p:nvPr/>
          </p:nvSpPr>
          <p:spPr>
            <a:xfrm>
              <a:off x="7033646" y="573463"/>
              <a:ext cx="1439700" cy="27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rgbClr val="333333"/>
                  </a:solidFill>
                </a:rPr>
                <a:t>1.  </a:t>
              </a:r>
              <a:r>
                <a:rPr lang="en-US" sz="1200">
                  <a:solidFill>
                    <a:srgbClr val="CC4125"/>
                  </a:solidFill>
                </a:rPr>
                <a:t>Upselling opportunities</a:t>
              </a:r>
              <a:r>
                <a:rPr lang="en-US" sz="1200">
                  <a:solidFill>
                    <a:srgbClr val="9900FF"/>
                  </a:solidFill>
                </a:rPr>
                <a:t> </a:t>
              </a:r>
              <a:endParaRPr sz="1200">
                <a:solidFill>
                  <a:srgbClr val="3F3F3F"/>
                </a:solidFill>
                <a:latin typeface="Arial"/>
                <a:ea typeface="Arial"/>
                <a:cs typeface="Arial"/>
                <a:sym typeface="Arial"/>
              </a:endParaRPr>
            </a:p>
          </p:txBody>
        </p:sp>
        <p:sp>
          <p:nvSpPr>
            <p:cNvPr id="462" name="Google Shape;462;g8964729ebb_2_267"/>
            <p:cNvSpPr txBox="1"/>
            <p:nvPr/>
          </p:nvSpPr>
          <p:spPr>
            <a:xfrm>
              <a:off x="7044808" y="898151"/>
              <a:ext cx="1439700" cy="65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rgbClr val="777777"/>
                  </a:solidFill>
                </a:rPr>
                <a:t>Happy customers are more likely to be receptive to upselling, it helps us recognise customers who might be receptive to spending more, as well as avoiding upsetting customers with any negative sentiments.</a:t>
              </a:r>
              <a:endParaRPr sz="1200">
                <a:solidFill>
                  <a:srgbClr val="777777"/>
                </a:solidFill>
              </a:endParaRPr>
            </a:p>
            <a:p>
              <a:pPr indent="0" lvl="0" marL="0" rtl="0" algn="l">
                <a:spcBef>
                  <a:spcPts val="0"/>
                </a:spcBef>
                <a:spcAft>
                  <a:spcPts val="0"/>
                </a:spcAft>
                <a:buClr>
                  <a:schemeClr val="dk1"/>
                </a:buClr>
                <a:buSzPts val="1100"/>
                <a:buFont typeface="Arial"/>
                <a:buNone/>
              </a:pPr>
              <a:r>
                <a:t/>
              </a:r>
              <a:endParaRPr sz="1200">
                <a:solidFill>
                  <a:srgbClr val="777777"/>
                </a:solidFill>
              </a:endParaRPr>
            </a:p>
            <a:p>
              <a:pPr indent="0" lvl="0" marL="0" marR="0" rtl="0" algn="l">
                <a:spcBef>
                  <a:spcPts val="0"/>
                </a:spcBef>
                <a:spcAft>
                  <a:spcPts val="0"/>
                </a:spcAft>
                <a:buNone/>
              </a:pPr>
              <a:r>
                <a:t/>
              </a:r>
              <a:endParaRPr sz="1200">
                <a:solidFill>
                  <a:srgbClr val="3F3F3F"/>
                </a:solidFill>
              </a:endParaRPr>
            </a:p>
          </p:txBody>
        </p:sp>
      </p:grpSp>
      <p:grpSp>
        <p:nvGrpSpPr>
          <p:cNvPr id="463" name="Google Shape;463;g8964729ebb_2_267"/>
          <p:cNvGrpSpPr/>
          <p:nvPr/>
        </p:nvGrpSpPr>
        <p:grpSpPr>
          <a:xfrm>
            <a:off x="1331295" y="2888789"/>
            <a:ext cx="6226232" cy="850861"/>
            <a:chOff x="6719740" y="101051"/>
            <a:chExt cx="1830868" cy="850861"/>
          </a:xfrm>
        </p:grpSpPr>
        <p:sp>
          <p:nvSpPr>
            <p:cNvPr id="464" name="Google Shape;464;g8964729ebb_2_267"/>
            <p:cNvSpPr txBox="1"/>
            <p:nvPr/>
          </p:nvSpPr>
          <p:spPr>
            <a:xfrm>
              <a:off x="6719740" y="101051"/>
              <a:ext cx="1439700" cy="27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rgbClr val="333333"/>
                  </a:solidFill>
                </a:rPr>
                <a:t>3</a:t>
              </a:r>
              <a:r>
                <a:rPr lang="en-US" sz="1200">
                  <a:solidFill>
                    <a:srgbClr val="333333"/>
                  </a:solidFill>
                </a:rPr>
                <a:t>.  </a:t>
              </a:r>
              <a:r>
                <a:rPr lang="en-US" sz="1200">
                  <a:solidFill>
                    <a:srgbClr val="CC4125"/>
                  </a:solidFill>
                </a:rPr>
                <a:t>Identifying key emotional triggers</a:t>
              </a:r>
              <a:r>
                <a:rPr lang="en-US" sz="1200">
                  <a:solidFill>
                    <a:srgbClr val="9900FF"/>
                  </a:solidFill>
                </a:rPr>
                <a:t> </a:t>
              </a:r>
              <a:r>
                <a:rPr lang="en-US" sz="1200">
                  <a:solidFill>
                    <a:srgbClr val="333333"/>
                  </a:solidFill>
                </a:rPr>
                <a:t>:</a:t>
              </a:r>
              <a:endParaRPr sz="1200">
                <a:solidFill>
                  <a:srgbClr val="3F3F3F"/>
                </a:solidFill>
                <a:latin typeface="Arial"/>
                <a:ea typeface="Arial"/>
                <a:cs typeface="Arial"/>
                <a:sym typeface="Arial"/>
              </a:endParaRPr>
            </a:p>
          </p:txBody>
        </p:sp>
        <p:sp>
          <p:nvSpPr>
            <p:cNvPr id="465" name="Google Shape;465;g8964729ebb_2_267"/>
            <p:cNvSpPr txBox="1"/>
            <p:nvPr/>
          </p:nvSpPr>
          <p:spPr>
            <a:xfrm>
              <a:off x="6728108" y="490212"/>
              <a:ext cx="1822500" cy="46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rgbClr val="777777"/>
                  </a:solidFill>
                </a:rPr>
                <a:t>We can identify what messages and conversations act as emotive triggers that change customer mood. Understanding what messages trigger certain emotions in your customers can help you give better service, and is also useful for creating effective marketing materials.</a:t>
              </a:r>
              <a:endParaRPr/>
            </a:p>
          </p:txBody>
        </p:sp>
      </p:grpSp>
      <p:sp>
        <p:nvSpPr>
          <p:cNvPr id="466" name="Google Shape;466;g8964729ebb_2_267"/>
          <p:cNvSpPr txBox="1"/>
          <p:nvPr/>
        </p:nvSpPr>
        <p:spPr>
          <a:xfrm>
            <a:off x="1568750" y="2239572"/>
            <a:ext cx="4895988" cy="46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200">
              <a:solidFill>
                <a:srgbClr val="777777"/>
              </a:solidFill>
            </a:endParaRPr>
          </a:p>
          <a:p>
            <a:pPr indent="0" lvl="0" marL="0" marR="0" rtl="0" algn="l">
              <a:spcBef>
                <a:spcPts val="0"/>
              </a:spcBef>
              <a:spcAft>
                <a:spcPts val="0"/>
              </a:spcAft>
              <a:buNone/>
            </a:pPr>
            <a:r>
              <a:t/>
            </a:r>
            <a:endParaRPr sz="1200">
              <a:solidFill>
                <a:srgbClr val="3F3F3F"/>
              </a:solidFill>
            </a:endParaRPr>
          </a:p>
        </p:txBody>
      </p:sp>
      <p:grpSp>
        <p:nvGrpSpPr>
          <p:cNvPr id="467" name="Google Shape;467;g8964729ebb_2_267"/>
          <p:cNvGrpSpPr/>
          <p:nvPr/>
        </p:nvGrpSpPr>
        <p:grpSpPr>
          <a:xfrm>
            <a:off x="1345018" y="1886268"/>
            <a:ext cx="5343453" cy="857537"/>
            <a:chOff x="6516921" y="-39337"/>
            <a:chExt cx="1439702" cy="857537"/>
          </a:xfrm>
        </p:grpSpPr>
        <p:sp>
          <p:nvSpPr>
            <p:cNvPr id="468" name="Google Shape;468;g8964729ebb_2_267"/>
            <p:cNvSpPr txBox="1"/>
            <p:nvPr/>
          </p:nvSpPr>
          <p:spPr>
            <a:xfrm>
              <a:off x="6516921" y="-39337"/>
              <a:ext cx="1439700" cy="27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rgbClr val="777777"/>
                  </a:solidFill>
                </a:rPr>
                <a:t>2</a:t>
              </a:r>
              <a:r>
                <a:rPr lang="en-US" sz="1200">
                  <a:solidFill>
                    <a:srgbClr val="777777"/>
                  </a:solidFill>
                </a:rPr>
                <a:t>. </a:t>
              </a:r>
              <a:r>
                <a:rPr lang="en-US" sz="1200">
                  <a:solidFill>
                    <a:srgbClr val="CC4125"/>
                  </a:solidFill>
                </a:rPr>
                <a:t>Healthy customer service</a:t>
              </a:r>
              <a:r>
                <a:rPr lang="en-US" sz="1200">
                  <a:solidFill>
                    <a:srgbClr val="777777"/>
                  </a:solidFill>
                </a:rPr>
                <a:t> :</a:t>
              </a:r>
              <a:endParaRPr sz="1200">
                <a:solidFill>
                  <a:srgbClr val="3F3F3F"/>
                </a:solidFill>
                <a:latin typeface="Arial"/>
                <a:ea typeface="Arial"/>
                <a:cs typeface="Arial"/>
                <a:sym typeface="Arial"/>
              </a:endParaRPr>
            </a:p>
          </p:txBody>
        </p:sp>
        <p:sp>
          <p:nvSpPr>
            <p:cNvPr id="469" name="Google Shape;469;g8964729ebb_2_267"/>
            <p:cNvSpPr txBox="1"/>
            <p:nvPr/>
          </p:nvSpPr>
          <p:spPr>
            <a:xfrm>
              <a:off x="6516923" y="356500"/>
              <a:ext cx="1439700" cy="46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rgbClr val="777777"/>
                  </a:solidFill>
                </a:rPr>
                <a:t>Quick response to people having negative sentiments, Just to be clear what  exactly are the issue and solve it asap.</a:t>
              </a:r>
              <a:endParaRPr sz="1300">
                <a:solidFill>
                  <a:srgbClr val="777777"/>
                </a:solidFill>
              </a:endParaRPr>
            </a:p>
            <a:p>
              <a:pPr indent="0" lvl="0" marL="0" marR="0" rtl="0" algn="l">
                <a:spcBef>
                  <a:spcPts val="0"/>
                </a:spcBef>
                <a:spcAft>
                  <a:spcPts val="0"/>
                </a:spcAft>
                <a:buNone/>
              </a:pPr>
              <a:r>
                <a:t/>
              </a:r>
              <a:endParaRPr sz="1600"/>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73" name="Shape 473"/>
        <p:cNvGrpSpPr/>
        <p:nvPr/>
      </p:nvGrpSpPr>
      <p:grpSpPr>
        <a:xfrm>
          <a:off x="0" y="0"/>
          <a:ext cx="0" cy="0"/>
          <a:chOff x="0" y="0"/>
          <a:chExt cx="0" cy="0"/>
        </a:xfrm>
      </p:grpSpPr>
      <p:pic>
        <p:nvPicPr>
          <p:cNvPr id="474" name="Google Shape;474;g8964729ebb_2_257"/>
          <p:cNvPicPr preferRelativeResize="0"/>
          <p:nvPr/>
        </p:nvPicPr>
        <p:blipFill>
          <a:blip r:embed="rId3">
            <a:alphaModFix/>
          </a:blip>
          <a:stretch>
            <a:fillRect/>
          </a:stretch>
        </p:blipFill>
        <p:spPr>
          <a:xfrm>
            <a:off x="3568526" y="1306076"/>
            <a:ext cx="5224775" cy="3359750"/>
          </a:xfrm>
          <a:prstGeom prst="rect">
            <a:avLst/>
          </a:prstGeom>
          <a:noFill/>
          <a:ln>
            <a:noFill/>
          </a:ln>
        </p:spPr>
      </p:pic>
      <p:sp>
        <p:nvSpPr>
          <p:cNvPr id="475" name="Google Shape;475;g8964729ebb_2_257"/>
          <p:cNvSpPr txBox="1"/>
          <p:nvPr/>
        </p:nvSpPr>
        <p:spPr>
          <a:xfrm>
            <a:off x="5227825" y="255770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76" name="Google Shape;476;g8964729ebb_2_257"/>
          <p:cNvSpPr txBox="1"/>
          <p:nvPr/>
        </p:nvSpPr>
        <p:spPr>
          <a:xfrm>
            <a:off x="716725" y="2051800"/>
            <a:ext cx="1784700" cy="22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50">
                <a:solidFill>
                  <a:srgbClr val="434343"/>
                </a:solidFill>
                <a:latin typeface="Roboto"/>
                <a:ea typeface="Roboto"/>
                <a:cs typeface="Roboto"/>
                <a:sym typeface="Roboto"/>
              </a:rPr>
              <a:t>sentiment - </a:t>
            </a:r>
            <a:endParaRPr b="1" sz="2150">
              <a:solidFill>
                <a:srgbClr val="434343"/>
              </a:solidFill>
              <a:latin typeface="Roboto"/>
              <a:ea typeface="Roboto"/>
              <a:cs typeface="Roboto"/>
              <a:sym typeface="Roboto"/>
            </a:endParaRPr>
          </a:p>
          <a:p>
            <a:pPr indent="0" lvl="0" marL="0" rtl="0" algn="l">
              <a:spcBef>
                <a:spcPts val="0"/>
              </a:spcBef>
              <a:spcAft>
                <a:spcPts val="0"/>
              </a:spcAft>
              <a:buNone/>
            </a:pPr>
            <a:r>
              <a:rPr b="1" lang="en-US" sz="2150">
                <a:solidFill>
                  <a:srgbClr val="434343"/>
                </a:solidFill>
                <a:latin typeface="Roboto"/>
                <a:ea typeface="Roboto"/>
                <a:cs typeface="Roboto"/>
                <a:sym typeface="Roboto"/>
              </a:rPr>
              <a:t>0: Negative, </a:t>
            </a:r>
            <a:endParaRPr b="1" sz="2150">
              <a:solidFill>
                <a:srgbClr val="434343"/>
              </a:solidFill>
              <a:latin typeface="Roboto"/>
              <a:ea typeface="Roboto"/>
              <a:cs typeface="Roboto"/>
              <a:sym typeface="Roboto"/>
            </a:endParaRPr>
          </a:p>
          <a:p>
            <a:pPr indent="0" lvl="0" marL="0" rtl="0" algn="l">
              <a:spcBef>
                <a:spcPts val="0"/>
              </a:spcBef>
              <a:spcAft>
                <a:spcPts val="0"/>
              </a:spcAft>
              <a:buNone/>
            </a:pPr>
            <a:r>
              <a:rPr b="1" lang="en-US" sz="2150">
                <a:solidFill>
                  <a:srgbClr val="434343"/>
                </a:solidFill>
                <a:latin typeface="Roboto"/>
                <a:ea typeface="Roboto"/>
                <a:cs typeface="Roboto"/>
                <a:sym typeface="Roboto"/>
              </a:rPr>
              <a:t>1: Neutral, </a:t>
            </a:r>
            <a:endParaRPr b="1" sz="2150">
              <a:solidFill>
                <a:srgbClr val="434343"/>
              </a:solidFill>
              <a:latin typeface="Roboto"/>
              <a:ea typeface="Roboto"/>
              <a:cs typeface="Roboto"/>
              <a:sym typeface="Roboto"/>
            </a:endParaRPr>
          </a:p>
          <a:p>
            <a:pPr indent="0" lvl="0" marL="0" rtl="0" algn="l">
              <a:spcBef>
                <a:spcPts val="0"/>
              </a:spcBef>
              <a:spcAft>
                <a:spcPts val="0"/>
              </a:spcAft>
              <a:buNone/>
            </a:pPr>
            <a:r>
              <a:rPr b="1" lang="en-US" sz="2150">
                <a:solidFill>
                  <a:srgbClr val="434343"/>
                </a:solidFill>
                <a:latin typeface="Roboto"/>
                <a:ea typeface="Roboto"/>
                <a:cs typeface="Roboto"/>
                <a:sym typeface="Roboto"/>
              </a:rPr>
              <a:t>2: Positive, </a:t>
            </a:r>
            <a:endParaRPr b="1" sz="2150">
              <a:solidFill>
                <a:srgbClr val="434343"/>
              </a:solidFill>
              <a:latin typeface="Roboto"/>
              <a:ea typeface="Roboto"/>
              <a:cs typeface="Roboto"/>
              <a:sym typeface="Roboto"/>
            </a:endParaRPr>
          </a:p>
          <a:p>
            <a:pPr indent="0" lvl="0" marL="0" rtl="0" algn="l">
              <a:spcBef>
                <a:spcPts val="0"/>
              </a:spcBef>
              <a:spcAft>
                <a:spcPts val="0"/>
              </a:spcAft>
              <a:buNone/>
            </a:pPr>
            <a:r>
              <a:rPr b="1" lang="en-US" sz="2150">
                <a:solidFill>
                  <a:srgbClr val="434343"/>
                </a:solidFill>
                <a:latin typeface="Roboto"/>
                <a:ea typeface="Roboto"/>
                <a:cs typeface="Roboto"/>
                <a:sym typeface="Roboto"/>
              </a:rPr>
              <a:t>3: Can't Tell</a:t>
            </a:r>
            <a:endParaRPr b="1" sz="2400">
              <a:solidFill>
                <a:srgbClr val="434343"/>
              </a:solidFill>
              <a:latin typeface="Calibri"/>
              <a:ea typeface="Calibri"/>
              <a:cs typeface="Calibri"/>
              <a:sym typeface="Calibri"/>
            </a:endParaRPr>
          </a:p>
        </p:txBody>
      </p:sp>
      <p:sp>
        <p:nvSpPr>
          <p:cNvPr id="477" name="Google Shape;477;g8964729ebb_2_257"/>
          <p:cNvSpPr txBox="1"/>
          <p:nvPr/>
        </p:nvSpPr>
        <p:spPr>
          <a:xfrm>
            <a:off x="548075" y="485325"/>
            <a:ext cx="2655900" cy="228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400">
                <a:solidFill>
                  <a:srgbClr val="1C7DE1"/>
                </a:solidFill>
              </a:rPr>
              <a:t>Test Data</a:t>
            </a:r>
            <a:endParaRPr sz="4400">
              <a:solidFill>
                <a:srgbClr val="1C7DE1"/>
              </a:solidFill>
            </a:endParaRPr>
          </a:p>
          <a:p>
            <a:pPr indent="0" lvl="0" marL="0" rtl="0" algn="ctr">
              <a:spcBef>
                <a:spcPts val="0"/>
              </a:spcBef>
              <a:spcAft>
                <a:spcPts val="0"/>
              </a:spcAft>
              <a:buNone/>
            </a:pPr>
            <a:r>
              <a:rPr lang="en-US" sz="4400">
                <a:solidFill>
                  <a:srgbClr val="3F3F3F"/>
                </a:solidFill>
              </a:rPr>
              <a:t>Analysis</a:t>
            </a:r>
            <a:endParaRPr sz="4400">
              <a:solidFill>
                <a:srgbClr val="3F3F3F"/>
              </a:solidFill>
            </a:endParaRPr>
          </a:p>
          <a:p>
            <a:pPr indent="0" lvl="0" marL="0" rtl="0" algn="ctr">
              <a:spcBef>
                <a:spcPts val="0"/>
              </a:spcBef>
              <a:spcAft>
                <a:spcPts val="0"/>
              </a:spcAft>
              <a:buNone/>
            </a:pPr>
            <a:r>
              <a:rPr lang="en-US" sz="4400">
                <a:solidFill>
                  <a:srgbClr val="3F3F3F"/>
                </a:solidFill>
              </a:rPr>
              <a:t> </a:t>
            </a:r>
            <a:endParaRPr sz="4400">
              <a:solidFill>
                <a:srgbClr val="3F3F3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81" name="Shape 481"/>
        <p:cNvGrpSpPr/>
        <p:nvPr/>
      </p:nvGrpSpPr>
      <p:grpSpPr>
        <a:xfrm>
          <a:off x="0" y="0"/>
          <a:ext cx="0" cy="0"/>
          <a:chOff x="0" y="0"/>
          <a:chExt cx="0" cy="0"/>
        </a:xfrm>
      </p:grpSpPr>
      <p:pic>
        <p:nvPicPr>
          <p:cNvPr id="482" name="Google Shape;482;g8964729ebb_2_353"/>
          <p:cNvPicPr preferRelativeResize="0"/>
          <p:nvPr/>
        </p:nvPicPr>
        <p:blipFill>
          <a:blip r:embed="rId3">
            <a:alphaModFix/>
          </a:blip>
          <a:stretch>
            <a:fillRect/>
          </a:stretch>
        </p:blipFill>
        <p:spPr>
          <a:xfrm>
            <a:off x="3376118" y="1270200"/>
            <a:ext cx="5155032" cy="3292075"/>
          </a:xfrm>
          <a:prstGeom prst="rect">
            <a:avLst/>
          </a:prstGeom>
          <a:noFill/>
          <a:ln>
            <a:noFill/>
          </a:ln>
        </p:spPr>
      </p:pic>
      <p:sp>
        <p:nvSpPr>
          <p:cNvPr id="483" name="Google Shape;483;g8964729ebb_2_353"/>
          <p:cNvSpPr txBox="1"/>
          <p:nvPr/>
        </p:nvSpPr>
        <p:spPr>
          <a:xfrm>
            <a:off x="576175" y="559900"/>
            <a:ext cx="7307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All Words IN Test Data </a:t>
            </a:r>
            <a:endParaRPr sz="2800">
              <a:solidFill>
                <a:schemeClr val="dk1"/>
              </a:solidFill>
            </a:endParaRPr>
          </a:p>
          <a:p>
            <a:pPr indent="0" lvl="0" marL="0" rtl="0" algn="l">
              <a:spcBef>
                <a:spcPts val="0"/>
              </a:spcBef>
              <a:spcAft>
                <a:spcPts val="0"/>
              </a:spcAft>
              <a:buClr>
                <a:schemeClr val="dk1"/>
              </a:buClr>
              <a:buSzPts val="1100"/>
              <a:buFont typeface="Arial"/>
              <a:buNone/>
            </a:pPr>
            <a:r>
              <a:rPr lang="en-US" sz="2800">
                <a:solidFill>
                  <a:schemeClr val="dk1"/>
                </a:solidFill>
              </a:rPr>
              <a:t>Word CLoud</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87" name="Shape 487"/>
        <p:cNvGrpSpPr/>
        <p:nvPr/>
      </p:nvGrpSpPr>
      <p:grpSpPr>
        <a:xfrm>
          <a:off x="0" y="0"/>
          <a:ext cx="0" cy="0"/>
          <a:chOff x="0" y="0"/>
          <a:chExt cx="0" cy="0"/>
        </a:xfrm>
      </p:grpSpPr>
      <p:pic>
        <p:nvPicPr>
          <p:cNvPr id="488" name="Google Shape;488;g8964729ebb_2_358"/>
          <p:cNvPicPr preferRelativeResize="0"/>
          <p:nvPr/>
        </p:nvPicPr>
        <p:blipFill>
          <a:blip r:embed="rId3">
            <a:alphaModFix/>
          </a:blip>
          <a:stretch>
            <a:fillRect/>
          </a:stretch>
        </p:blipFill>
        <p:spPr>
          <a:xfrm>
            <a:off x="2712275" y="1278875"/>
            <a:ext cx="5892100" cy="3386825"/>
          </a:xfrm>
          <a:prstGeom prst="rect">
            <a:avLst/>
          </a:prstGeom>
          <a:noFill/>
          <a:ln>
            <a:noFill/>
          </a:ln>
        </p:spPr>
      </p:pic>
      <p:sp>
        <p:nvSpPr>
          <p:cNvPr id="489" name="Google Shape;489;g8964729ebb_2_358"/>
          <p:cNvSpPr txBox="1"/>
          <p:nvPr/>
        </p:nvSpPr>
        <p:spPr>
          <a:xfrm>
            <a:off x="687425" y="573950"/>
            <a:ext cx="63252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Negative Sentiment </a:t>
            </a:r>
            <a:endParaRPr sz="2800">
              <a:solidFill>
                <a:schemeClr val="dk1"/>
              </a:solidFill>
            </a:endParaRPr>
          </a:p>
          <a:p>
            <a:pPr indent="0" lvl="0" marL="0" rtl="0" algn="l">
              <a:spcBef>
                <a:spcPts val="0"/>
              </a:spcBef>
              <a:spcAft>
                <a:spcPts val="0"/>
              </a:spcAft>
              <a:buClr>
                <a:schemeClr val="dk1"/>
              </a:buClr>
              <a:buSzPts val="1100"/>
              <a:buFont typeface="Arial"/>
              <a:buNone/>
            </a:pPr>
            <a:r>
              <a:rPr lang="en-US" sz="2800">
                <a:solidFill>
                  <a:schemeClr val="dk1"/>
                </a:solidFill>
              </a:rPr>
              <a:t>Word Cloud</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93" name="Shape 493"/>
        <p:cNvGrpSpPr/>
        <p:nvPr/>
      </p:nvGrpSpPr>
      <p:grpSpPr>
        <a:xfrm>
          <a:off x="0" y="0"/>
          <a:ext cx="0" cy="0"/>
          <a:chOff x="0" y="0"/>
          <a:chExt cx="0" cy="0"/>
        </a:xfrm>
      </p:grpSpPr>
      <p:pic>
        <p:nvPicPr>
          <p:cNvPr id="494" name="Google Shape;494;g8964729ebb_2_363"/>
          <p:cNvPicPr preferRelativeResize="0"/>
          <p:nvPr/>
        </p:nvPicPr>
        <p:blipFill>
          <a:blip r:embed="rId3">
            <a:alphaModFix/>
          </a:blip>
          <a:stretch>
            <a:fillRect/>
          </a:stretch>
        </p:blipFill>
        <p:spPr>
          <a:xfrm>
            <a:off x="3153075" y="1346425"/>
            <a:ext cx="5702075" cy="3220900"/>
          </a:xfrm>
          <a:prstGeom prst="rect">
            <a:avLst/>
          </a:prstGeom>
          <a:noFill/>
          <a:ln>
            <a:noFill/>
          </a:ln>
        </p:spPr>
      </p:pic>
      <p:sp>
        <p:nvSpPr>
          <p:cNvPr id="495" name="Google Shape;495;g8964729ebb_2_363"/>
          <p:cNvSpPr txBox="1"/>
          <p:nvPr/>
        </p:nvSpPr>
        <p:spPr>
          <a:xfrm>
            <a:off x="866700" y="624950"/>
            <a:ext cx="34245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Neutral Sentiment Word Cloud</a:t>
            </a:r>
            <a:endParaRPr b="1" sz="3600">
              <a:solidFill>
                <a:schemeClr val="accent5"/>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99" name="Shape 499"/>
        <p:cNvGrpSpPr/>
        <p:nvPr/>
      </p:nvGrpSpPr>
      <p:grpSpPr>
        <a:xfrm>
          <a:off x="0" y="0"/>
          <a:ext cx="0" cy="0"/>
          <a:chOff x="0" y="0"/>
          <a:chExt cx="0" cy="0"/>
        </a:xfrm>
      </p:grpSpPr>
      <p:pic>
        <p:nvPicPr>
          <p:cNvPr id="500" name="Google Shape;500;g8964729ebb_2_368"/>
          <p:cNvPicPr preferRelativeResize="0"/>
          <p:nvPr/>
        </p:nvPicPr>
        <p:blipFill>
          <a:blip r:embed="rId3">
            <a:alphaModFix/>
          </a:blip>
          <a:stretch>
            <a:fillRect/>
          </a:stretch>
        </p:blipFill>
        <p:spPr>
          <a:xfrm>
            <a:off x="3002750" y="1277950"/>
            <a:ext cx="5789775" cy="3346800"/>
          </a:xfrm>
          <a:prstGeom prst="rect">
            <a:avLst/>
          </a:prstGeom>
          <a:noFill/>
          <a:ln>
            <a:noFill/>
          </a:ln>
        </p:spPr>
      </p:pic>
      <p:sp>
        <p:nvSpPr>
          <p:cNvPr id="501" name="Google Shape;501;g8964729ebb_2_368"/>
          <p:cNvSpPr txBox="1"/>
          <p:nvPr/>
        </p:nvSpPr>
        <p:spPr>
          <a:xfrm>
            <a:off x="854525" y="564650"/>
            <a:ext cx="35052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Positive Sentiment Word Cloud</a:t>
            </a:r>
            <a:endParaRPr b="1" sz="3600">
              <a:solidFill>
                <a:schemeClr val="accent5"/>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5" name="Shape 175"/>
        <p:cNvGrpSpPr/>
        <p:nvPr/>
      </p:nvGrpSpPr>
      <p:grpSpPr>
        <a:xfrm>
          <a:off x="0" y="0"/>
          <a:ext cx="0" cy="0"/>
          <a:chOff x="0" y="0"/>
          <a:chExt cx="0" cy="0"/>
        </a:xfrm>
      </p:grpSpPr>
      <p:grpSp>
        <p:nvGrpSpPr>
          <p:cNvPr id="176" name="Google Shape;176;g88453ed517_0_419"/>
          <p:cNvGrpSpPr/>
          <p:nvPr/>
        </p:nvGrpSpPr>
        <p:grpSpPr>
          <a:xfrm>
            <a:off x="6806076" y="1413894"/>
            <a:ext cx="1488011" cy="1420513"/>
            <a:chOff x="8985148" y="2182683"/>
            <a:chExt cx="1805400" cy="1894017"/>
          </a:xfrm>
        </p:grpSpPr>
        <p:sp>
          <p:nvSpPr>
            <p:cNvPr id="177" name="Google Shape;177;g88453ed517_0_419"/>
            <p:cNvSpPr/>
            <p:nvPr/>
          </p:nvSpPr>
          <p:spPr>
            <a:xfrm>
              <a:off x="9092078" y="2209800"/>
              <a:ext cx="1591500" cy="1866900"/>
            </a:xfrm>
            <a:prstGeom prst="round2SameRect">
              <a:avLst>
                <a:gd fmla="val 12063" name="adj1"/>
                <a:gd fmla="val 0" name="adj2"/>
              </a:avLst>
            </a:prstGeom>
            <a:solidFill>
              <a:srgbClr val="1C7C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8" name="Google Shape;178;g88453ed517_0_419"/>
            <p:cNvSpPr txBox="1"/>
            <p:nvPr/>
          </p:nvSpPr>
          <p:spPr>
            <a:xfrm>
              <a:off x="9440652" y="2563851"/>
              <a:ext cx="894300" cy="101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rgbClr val="E6E7E9"/>
                  </a:solidFill>
                  <a:latin typeface="Twentieth Century"/>
                  <a:ea typeface="Twentieth Century"/>
                  <a:cs typeface="Twentieth Century"/>
                  <a:sym typeface="Twentieth Century"/>
                </a:rPr>
                <a:t>4</a:t>
              </a:r>
              <a:endParaRPr b="0" i="0" sz="1100" u="none" cap="none" strike="noStrike">
                <a:solidFill>
                  <a:srgbClr val="000000"/>
                </a:solidFill>
                <a:latin typeface="Arial"/>
                <a:ea typeface="Arial"/>
                <a:cs typeface="Arial"/>
                <a:sym typeface="Arial"/>
              </a:endParaRPr>
            </a:p>
          </p:txBody>
        </p:sp>
        <p:sp>
          <p:nvSpPr>
            <p:cNvPr id="179" name="Google Shape;179;g88453ed517_0_419"/>
            <p:cNvSpPr txBox="1"/>
            <p:nvPr/>
          </p:nvSpPr>
          <p:spPr>
            <a:xfrm>
              <a:off x="8985148" y="2182683"/>
              <a:ext cx="1805400" cy="646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E6E7E9"/>
                  </a:solidFill>
                  <a:latin typeface="Twentieth Century"/>
                  <a:ea typeface="Twentieth Century"/>
                  <a:cs typeface="Twentieth Century"/>
                  <a:sym typeface="Twentieth Century"/>
                </a:rPr>
                <a:t>Evaluate</a:t>
              </a:r>
              <a:endParaRPr b="0" i="0" sz="2300" u="none" cap="none" strike="noStrike">
                <a:solidFill>
                  <a:srgbClr val="000000"/>
                </a:solidFill>
                <a:latin typeface="Arial"/>
                <a:ea typeface="Arial"/>
                <a:cs typeface="Arial"/>
                <a:sym typeface="Arial"/>
              </a:endParaRPr>
            </a:p>
          </p:txBody>
        </p:sp>
      </p:grpSp>
      <p:grpSp>
        <p:nvGrpSpPr>
          <p:cNvPr id="180" name="Google Shape;180;g88453ed517_0_419"/>
          <p:cNvGrpSpPr/>
          <p:nvPr/>
        </p:nvGrpSpPr>
        <p:grpSpPr>
          <a:xfrm>
            <a:off x="4853124" y="1413894"/>
            <a:ext cx="1488011" cy="1420513"/>
            <a:chOff x="6381342" y="2182683"/>
            <a:chExt cx="1805400" cy="1894017"/>
          </a:xfrm>
        </p:grpSpPr>
        <p:sp>
          <p:nvSpPr>
            <p:cNvPr id="181" name="Google Shape;181;g88453ed517_0_419"/>
            <p:cNvSpPr/>
            <p:nvPr/>
          </p:nvSpPr>
          <p:spPr>
            <a:xfrm>
              <a:off x="6488272" y="2209800"/>
              <a:ext cx="1591500" cy="1866900"/>
            </a:xfrm>
            <a:prstGeom prst="round2SameRect">
              <a:avLst>
                <a:gd fmla="val 12063" name="adj1"/>
                <a:gd fmla="val 0" name="adj2"/>
              </a:avLst>
            </a:prstGeom>
            <a:solidFill>
              <a:srgbClr val="EE952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2" name="Google Shape;182;g88453ed517_0_419"/>
            <p:cNvSpPr txBox="1"/>
            <p:nvPr/>
          </p:nvSpPr>
          <p:spPr>
            <a:xfrm>
              <a:off x="6381342" y="2182683"/>
              <a:ext cx="1805400" cy="646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E6E7E9"/>
                  </a:solidFill>
                  <a:latin typeface="Twentieth Century"/>
                  <a:ea typeface="Twentieth Century"/>
                  <a:cs typeface="Twentieth Century"/>
                  <a:sym typeface="Twentieth Century"/>
                </a:rPr>
                <a:t>Model</a:t>
              </a:r>
              <a:endParaRPr b="0" i="0" sz="2300" u="none" cap="none" strike="noStrike">
                <a:solidFill>
                  <a:srgbClr val="000000"/>
                </a:solidFill>
                <a:latin typeface="Arial"/>
                <a:ea typeface="Arial"/>
                <a:cs typeface="Arial"/>
                <a:sym typeface="Arial"/>
              </a:endParaRPr>
            </a:p>
          </p:txBody>
        </p:sp>
        <p:sp>
          <p:nvSpPr>
            <p:cNvPr id="183" name="Google Shape;183;g88453ed517_0_419"/>
            <p:cNvSpPr txBox="1"/>
            <p:nvPr/>
          </p:nvSpPr>
          <p:spPr>
            <a:xfrm>
              <a:off x="6836846" y="2563851"/>
              <a:ext cx="894300" cy="101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rgbClr val="E6E7E9"/>
                  </a:solidFill>
                  <a:latin typeface="Twentieth Century"/>
                  <a:ea typeface="Twentieth Century"/>
                  <a:cs typeface="Twentieth Century"/>
                  <a:sym typeface="Twentieth Century"/>
                </a:rPr>
                <a:t>3</a:t>
              </a:r>
              <a:endParaRPr b="0" i="0" sz="1100" u="none" cap="none" strike="noStrike">
                <a:solidFill>
                  <a:srgbClr val="000000"/>
                </a:solidFill>
                <a:latin typeface="Arial"/>
                <a:ea typeface="Arial"/>
                <a:cs typeface="Arial"/>
                <a:sym typeface="Arial"/>
              </a:endParaRPr>
            </a:p>
          </p:txBody>
        </p:sp>
      </p:grpSp>
      <p:grpSp>
        <p:nvGrpSpPr>
          <p:cNvPr id="184" name="Google Shape;184;g88453ed517_0_419"/>
          <p:cNvGrpSpPr/>
          <p:nvPr/>
        </p:nvGrpSpPr>
        <p:grpSpPr>
          <a:xfrm>
            <a:off x="2980387" y="1413894"/>
            <a:ext cx="1488011" cy="1420513"/>
            <a:chOff x="3884465" y="2182683"/>
            <a:chExt cx="1805400" cy="1894017"/>
          </a:xfrm>
        </p:grpSpPr>
        <p:sp>
          <p:nvSpPr>
            <p:cNvPr id="185" name="Google Shape;185;g88453ed517_0_419"/>
            <p:cNvSpPr/>
            <p:nvPr/>
          </p:nvSpPr>
          <p:spPr>
            <a:xfrm>
              <a:off x="3991395" y="2209800"/>
              <a:ext cx="1591500" cy="1866900"/>
            </a:xfrm>
            <a:prstGeom prst="round2SameRect">
              <a:avLst>
                <a:gd fmla="val 12063" name="adj1"/>
                <a:gd fmla="val 0" name="adj2"/>
              </a:avLst>
            </a:prstGeom>
            <a:solidFill>
              <a:srgbClr val="03A1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6" name="Google Shape;186;g88453ed517_0_419"/>
            <p:cNvSpPr txBox="1"/>
            <p:nvPr/>
          </p:nvSpPr>
          <p:spPr>
            <a:xfrm>
              <a:off x="3884465" y="2182683"/>
              <a:ext cx="1805400" cy="646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E6E7E9"/>
                  </a:solidFill>
                  <a:latin typeface="Twentieth Century"/>
                  <a:ea typeface="Twentieth Century"/>
                  <a:cs typeface="Twentieth Century"/>
                  <a:sym typeface="Twentieth Century"/>
                </a:rPr>
                <a:t>Feature</a:t>
              </a:r>
              <a:endParaRPr b="0" i="0" sz="1100" u="none" cap="none" strike="noStrike">
                <a:solidFill>
                  <a:srgbClr val="000000"/>
                </a:solidFill>
                <a:latin typeface="Arial"/>
                <a:ea typeface="Arial"/>
                <a:cs typeface="Arial"/>
                <a:sym typeface="Arial"/>
              </a:endParaRPr>
            </a:p>
          </p:txBody>
        </p:sp>
        <p:sp>
          <p:nvSpPr>
            <p:cNvPr id="187" name="Google Shape;187;g88453ed517_0_419"/>
            <p:cNvSpPr txBox="1"/>
            <p:nvPr/>
          </p:nvSpPr>
          <p:spPr>
            <a:xfrm>
              <a:off x="4339969" y="2563851"/>
              <a:ext cx="894300" cy="101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rgbClr val="E6E7E9"/>
                  </a:solidFill>
                  <a:latin typeface="Twentieth Century"/>
                  <a:ea typeface="Twentieth Century"/>
                  <a:cs typeface="Twentieth Century"/>
                  <a:sym typeface="Twentieth Century"/>
                </a:rPr>
                <a:t>2</a:t>
              </a:r>
              <a:endParaRPr b="0" i="0" sz="1100" u="none" cap="none" strike="noStrike">
                <a:solidFill>
                  <a:srgbClr val="000000"/>
                </a:solidFill>
                <a:latin typeface="Arial"/>
                <a:ea typeface="Arial"/>
                <a:cs typeface="Arial"/>
                <a:sym typeface="Arial"/>
              </a:endParaRPr>
            </a:p>
          </p:txBody>
        </p:sp>
      </p:grpSp>
      <p:grpSp>
        <p:nvGrpSpPr>
          <p:cNvPr id="188" name="Google Shape;188;g88453ed517_0_419"/>
          <p:cNvGrpSpPr/>
          <p:nvPr/>
        </p:nvGrpSpPr>
        <p:grpSpPr>
          <a:xfrm>
            <a:off x="1107884" y="1413903"/>
            <a:ext cx="1519605" cy="1420513"/>
            <a:chOff x="1387588" y="2182683"/>
            <a:chExt cx="1805400" cy="1894017"/>
          </a:xfrm>
        </p:grpSpPr>
        <p:sp>
          <p:nvSpPr>
            <p:cNvPr id="189" name="Google Shape;189;g88453ed517_0_419"/>
            <p:cNvSpPr/>
            <p:nvPr/>
          </p:nvSpPr>
          <p:spPr>
            <a:xfrm>
              <a:off x="1494518" y="2209800"/>
              <a:ext cx="1591500" cy="1866900"/>
            </a:xfrm>
            <a:prstGeom prst="round2SameRect">
              <a:avLst>
                <a:gd fmla="val 12063" name="adj1"/>
                <a:gd fmla="val 0" name="adj2"/>
              </a:avLst>
            </a:prstGeom>
            <a:solidFill>
              <a:srgbClr val="EF307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0" name="Google Shape;190;g88453ed517_0_419"/>
            <p:cNvSpPr txBox="1"/>
            <p:nvPr/>
          </p:nvSpPr>
          <p:spPr>
            <a:xfrm>
              <a:off x="1387588" y="2182683"/>
              <a:ext cx="1805400" cy="646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E6E7E9"/>
                  </a:solidFill>
                  <a:latin typeface="Twentieth Century"/>
                  <a:ea typeface="Twentieth Century"/>
                  <a:cs typeface="Twentieth Century"/>
                  <a:sym typeface="Twentieth Century"/>
                </a:rPr>
                <a:t>EDA</a:t>
              </a:r>
              <a:endParaRPr b="0" i="0" sz="1100" u="none" cap="none" strike="noStrike">
                <a:solidFill>
                  <a:srgbClr val="000000"/>
                </a:solidFill>
                <a:latin typeface="Arial"/>
                <a:ea typeface="Arial"/>
                <a:cs typeface="Arial"/>
                <a:sym typeface="Arial"/>
              </a:endParaRPr>
            </a:p>
          </p:txBody>
        </p:sp>
        <p:sp>
          <p:nvSpPr>
            <p:cNvPr id="191" name="Google Shape;191;g88453ed517_0_419"/>
            <p:cNvSpPr txBox="1"/>
            <p:nvPr/>
          </p:nvSpPr>
          <p:spPr>
            <a:xfrm>
              <a:off x="1843092" y="2563851"/>
              <a:ext cx="894300" cy="1015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rgbClr val="E6E7E9"/>
                  </a:solidFill>
                  <a:latin typeface="Twentieth Century"/>
                  <a:ea typeface="Twentieth Century"/>
                  <a:cs typeface="Twentieth Century"/>
                  <a:sym typeface="Twentieth Century"/>
                </a:rPr>
                <a:t>1</a:t>
              </a:r>
              <a:endParaRPr b="0" i="0" sz="1100" u="none" cap="none" strike="noStrike">
                <a:solidFill>
                  <a:srgbClr val="000000"/>
                </a:solidFill>
                <a:latin typeface="Arial"/>
                <a:ea typeface="Arial"/>
                <a:cs typeface="Arial"/>
                <a:sym typeface="Arial"/>
              </a:endParaRPr>
            </a:p>
          </p:txBody>
        </p:sp>
      </p:grpSp>
      <p:sp>
        <p:nvSpPr>
          <p:cNvPr id="192" name="Google Shape;192;g88453ed517_0_419"/>
          <p:cNvSpPr/>
          <p:nvPr/>
        </p:nvSpPr>
        <p:spPr>
          <a:xfrm flipH="1" rot="10800000">
            <a:off x="1197865" y="2134335"/>
            <a:ext cx="1336929" cy="227399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3" name="Google Shape;193;g88453ed517_0_419"/>
          <p:cNvSpPr/>
          <p:nvPr/>
        </p:nvSpPr>
        <p:spPr>
          <a:xfrm flipH="1" rot="10800000">
            <a:off x="3068661" y="2134335"/>
            <a:ext cx="1313055" cy="227399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4" name="Google Shape;194;g88453ed517_0_419"/>
          <p:cNvSpPr/>
          <p:nvPr/>
        </p:nvSpPr>
        <p:spPr>
          <a:xfrm flipH="1" rot="10800000">
            <a:off x="4941307" y="2134335"/>
            <a:ext cx="1313055" cy="227399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5" name="Google Shape;195;g88453ed517_0_419"/>
          <p:cNvSpPr/>
          <p:nvPr/>
        </p:nvSpPr>
        <p:spPr>
          <a:xfrm flipH="1" rot="10800000">
            <a:off x="6894155" y="2134335"/>
            <a:ext cx="1313055" cy="227399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96" name="Google Shape;196;g88453ed517_0_419"/>
          <p:cNvPicPr preferRelativeResize="0"/>
          <p:nvPr/>
        </p:nvPicPr>
        <p:blipFill rotWithShape="1">
          <a:blip r:embed="rId4">
            <a:alphaModFix/>
          </a:blip>
          <a:srcRect b="0" l="0" r="0" t="0"/>
          <a:stretch/>
        </p:blipFill>
        <p:spPr>
          <a:xfrm>
            <a:off x="1481713" y="3456114"/>
            <a:ext cx="762371" cy="679327"/>
          </a:xfrm>
          <a:prstGeom prst="rect">
            <a:avLst/>
          </a:prstGeom>
          <a:noFill/>
          <a:ln>
            <a:noFill/>
          </a:ln>
        </p:spPr>
      </p:pic>
      <p:pic>
        <p:nvPicPr>
          <p:cNvPr id="197" name="Google Shape;197;g88453ed517_0_419"/>
          <p:cNvPicPr preferRelativeResize="0"/>
          <p:nvPr/>
        </p:nvPicPr>
        <p:blipFill rotWithShape="1">
          <a:blip r:embed="rId5">
            <a:alphaModFix/>
          </a:blip>
          <a:srcRect b="0" l="0" r="0" t="0"/>
          <a:stretch/>
        </p:blipFill>
        <p:spPr>
          <a:xfrm>
            <a:off x="3355968" y="3462901"/>
            <a:ext cx="741946" cy="675124"/>
          </a:xfrm>
          <a:prstGeom prst="rect">
            <a:avLst/>
          </a:prstGeom>
          <a:noFill/>
          <a:ln>
            <a:noFill/>
          </a:ln>
        </p:spPr>
      </p:pic>
      <p:pic>
        <p:nvPicPr>
          <p:cNvPr id="198" name="Google Shape;198;g88453ed517_0_419"/>
          <p:cNvPicPr preferRelativeResize="0"/>
          <p:nvPr/>
        </p:nvPicPr>
        <p:blipFill rotWithShape="1">
          <a:blip r:embed="rId6">
            <a:alphaModFix/>
          </a:blip>
          <a:srcRect b="0" l="0" r="0" t="0"/>
          <a:stretch/>
        </p:blipFill>
        <p:spPr>
          <a:xfrm>
            <a:off x="5223932" y="3462901"/>
            <a:ext cx="746543" cy="679328"/>
          </a:xfrm>
          <a:prstGeom prst="rect">
            <a:avLst/>
          </a:prstGeom>
          <a:noFill/>
          <a:ln>
            <a:noFill/>
          </a:ln>
        </p:spPr>
      </p:pic>
      <p:pic>
        <p:nvPicPr>
          <p:cNvPr id="199" name="Google Shape;199;g88453ed517_0_419"/>
          <p:cNvPicPr preferRelativeResize="0"/>
          <p:nvPr/>
        </p:nvPicPr>
        <p:blipFill rotWithShape="1">
          <a:blip r:embed="rId7">
            <a:alphaModFix/>
          </a:blip>
          <a:srcRect b="0" l="0" r="0" t="0"/>
          <a:stretch/>
        </p:blipFill>
        <p:spPr>
          <a:xfrm>
            <a:off x="7165917" y="3436348"/>
            <a:ext cx="768248" cy="699092"/>
          </a:xfrm>
          <a:prstGeom prst="rect">
            <a:avLst/>
          </a:prstGeom>
          <a:noFill/>
          <a:ln>
            <a:noFill/>
          </a:ln>
        </p:spPr>
      </p:pic>
      <p:grpSp>
        <p:nvGrpSpPr>
          <p:cNvPr id="200" name="Google Shape;200;g88453ed517_0_419"/>
          <p:cNvGrpSpPr/>
          <p:nvPr/>
        </p:nvGrpSpPr>
        <p:grpSpPr>
          <a:xfrm>
            <a:off x="1174851" y="2483522"/>
            <a:ext cx="1357830" cy="857939"/>
            <a:chOff x="1467150" y="3608842"/>
            <a:chExt cx="1613199" cy="1143919"/>
          </a:xfrm>
        </p:grpSpPr>
        <p:sp>
          <p:nvSpPr>
            <p:cNvPr id="201" name="Google Shape;201;g88453ed517_0_419"/>
            <p:cNvSpPr txBox="1"/>
            <p:nvPr/>
          </p:nvSpPr>
          <p:spPr>
            <a:xfrm>
              <a:off x="1488849" y="3608842"/>
              <a:ext cx="15915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F3078"/>
                  </a:solidFill>
                  <a:latin typeface="Twentieth Century"/>
                  <a:ea typeface="Twentieth Century"/>
                  <a:cs typeface="Twentieth Century"/>
                  <a:sym typeface="Twentieth Century"/>
                </a:rPr>
                <a:t>EDA &amp; PREPROCESS</a:t>
              </a:r>
              <a:endParaRPr b="0" i="0" sz="1100" u="none" cap="none" strike="noStrike">
                <a:solidFill>
                  <a:srgbClr val="000000"/>
                </a:solidFill>
                <a:latin typeface="Arial"/>
                <a:ea typeface="Arial"/>
                <a:cs typeface="Arial"/>
                <a:sym typeface="Arial"/>
              </a:endParaRPr>
            </a:p>
          </p:txBody>
        </p:sp>
        <p:sp>
          <p:nvSpPr>
            <p:cNvPr id="202" name="Google Shape;202;g88453ed517_0_419"/>
            <p:cNvSpPr txBox="1"/>
            <p:nvPr/>
          </p:nvSpPr>
          <p:spPr>
            <a:xfrm>
              <a:off x="1467150" y="4229561"/>
              <a:ext cx="1591500" cy="523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b="1" i="0" lang="en-US" sz="1100" u="none" cap="none" strike="noStrike">
                  <a:solidFill>
                    <a:srgbClr val="A6A6A6"/>
                  </a:solidFill>
                  <a:latin typeface="Twentieth Century"/>
                  <a:ea typeface="Twentieth Century"/>
                  <a:cs typeface="Twentieth Century"/>
                  <a:sym typeface="Twentieth Century"/>
                </a:rPr>
                <a:t>Text_preprocessing and cleaning  </a:t>
              </a:r>
              <a:endParaRPr b="0" i="0" sz="11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1" i="0" sz="1100" u="none" cap="none" strike="noStrike">
                <a:solidFill>
                  <a:srgbClr val="A6A6A6"/>
                </a:solidFill>
                <a:latin typeface="Twentieth Century"/>
                <a:ea typeface="Twentieth Century"/>
                <a:cs typeface="Twentieth Century"/>
                <a:sym typeface="Twentieth Century"/>
              </a:endParaRPr>
            </a:p>
          </p:txBody>
        </p:sp>
      </p:grpSp>
      <p:grpSp>
        <p:nvGrpSpPr>
          <p:cNvPr id="203" name="Google Shape;203;g88453ed517_0_419"/>
          <p:cNvGrpSpPr/>
          <p:nvPr/>
        </p:nvGrpSpPr>
        <p:grpSpPr>
          <a:xfrm>
            <a:off x="3057210" y="2483514"/>
            <a:ext cx="1411114" cy="991637"/>
            <a:chOff x="3977674" y="3608842"/>
            <a:chExt cx="1712101" cy="1322183"/>
          </a:xfrm>
        </p:grpSpPr>
        <p:sp>
          <p:nvSpPr>
            <p:cNvPr id="204" name="Google Shape;204;g88453ed517_0_419"/>
            <p:cNvSpPr txBox="1"/>
            <p:nvPr/>
          </p:nvSpPr>
          <p:spPr>
            <a:xfrm>
              <a:off x="3977674" y="3608842"/>
              <a:ext cx="15915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3A1A4"/>
                  </a:solidFill>
                  <a:latin typeface="Twentieth Century"/>
                  <a:ea typeface="Twentieth Century"/>
                  <a:cs typeface="Twentieth Century"/>
                  <a:sym typeface="Twentieth Century"/>
                </a:rPr>
                <a:t>FEATURE SELECTION</a:t>
              </a:r>
              <a:endParaRPr b="0" i="0" sz="1100" u="none" cap="none" strike="noStrike">
                <a:solidFill>
                  <a:srgbClr val="000000"/>
                </a:solidFill>
                <a:latin typeface="Arial"/>
                <a:ea typeface="Arial"/>
                <a:cs typeface="Arial"/>
                <a:sym typeface="Arial"/>
              </a:endParaRPr>
            </a:p>
          </p:txBody>
        </p:sp>
        <p:sp>
          <p:nvSpPr>
            <p:cNvPr id="205" name="Google Shape;205;g88453ed517_0_419"/>
            <p:cNvSpPr txBox="1"/>
            <p:nvPr/>
          </p:nvSpPr>
          <p:spPr>
            <a:xfrm>
              <a:off x="3977675" y="4223025"/>
              <a:ext cx="1712100" cy="70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A6A6A6"/>
                  </a:solidFill>
                  <a:latin typeface="Twentieth Century"/>
                  <a:ea typeface="Twentieth Century"/>
                  <a:cs typeface="Twentieth Century"/>
                  <a:sym typeface="Twentieth Century"/>
                </a:rPr>
                <a:t>Extracting feature from clean Tweets</a:t>
              </a:r>
              <a:endParaRPr b="0" i="0" sz="1100" u="none" cap="none" strike="noStrike">
                <a:solidFill>
                  <a:srgbClr val="000000"/>
                </a:solidFill>
                <a:latin typeface="Arial"/>
                <a:ea typeface="Arial"/>
                <a:cs typeface="Arial"/>
                <a:sym typeface="Arial"/>
              </a:endParaRPr>
            </a:p>
          </p:txBody>
        </p:sp>
      </p:grpSp>
      <p:grpSp>
        <p:nvGrpSpPr>
          <p:cNvPr id="206" name="Google Shape;206;g88453ed517_0_419"/>
          <p:cNvGrpSpPr/>
          <p:nvPr/>
        </p:nvGrpSpPr>
        <p:grpSpPr>
          <a:xfrm>
            <a:off x="4941255" y="2540664"/>
            <a:ext cx="1353790" cy="804176"/>
            <a:chOff x="6488272" y="3685042"/>
            <a:chExt cx="1642550" cy="1072235"/>
          </a:xfrm>
        </p:grpSpPr>
        <p:sp>
          <p:nvSpPr>
            <p:cNvPr id="207" name="Google Shape;207;g88453ed517_0_419"/>
            <p:cNvSpPr txBox="1"/>
            <p:nvPr/>
          </p:nvSpPr>
          <p:spPr>
            <a:xfrm>
              <a:off x="6488272" y="3685042"/>
              <a:ext cx="15915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E9524"/>
                  </a:solidFill>
                  <a:latin typeface="Twentieth Century"/>
                  <a:ea typeface="Twentieth Century"/>
                  <a:cs typeface="Twentieth Century"/>
                  <a:sym typeface="Twentieth Century"/>
                </a:rPr>
                <a:t>Build Model</a:t>
              </a:r>
              <a:endParaRPr b="0" i="0" sz="1100" u="none" cap="none" strike="noStrike">
                <a:solidFill>
                  <a:srgbClr val="000000"/>
                </a:solidFill>
                <a:latin typeface="Arial"/>
                <a:ea typeface="Arial"/>
                <a:cs typeface="Arial"/>
                <a:sym typeface="Arial"/>
              </a:endParaRPr>
            </a:p>
          </p:txBody>
        </p:sp>
        <p:sp>
          <p:nvSpPr>
            <p:cNvPr id="208" name="Google Shape;208;g88453ed517_0_419"/>
            <p:cNvSpPr txBox="1"/>
            <p:nvPr/>
          </p:nvSpPr>
          <p:spPr>
            <a:xfrm>
              <a:off x="6539322" y="4234077"/>
              <a:ext cx="1591500" cy="523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A6A6A6"/>
                  </a:solidFill>
                  <a:latin typeface="Twentieth Century"/>
                  <a:ea typeface="Twentieth Century"/>
                  <a:cs typeface="Twentieth Century"/>
                  <a:sym typeface="Twentieth Century"/>
                </a:rPr>
                <a:t>Build model and find accuracy</a:t>
              </a:r>
              <a:endParaRPr b="0" i="0" sz="1100" u="none" cap="none" strike="noStrike">
                <a:solidFill>
                  <a:srgbClr val="000000"/>
                </a:solidFill>
                <a:latin typeface="Arial"/>
                <a:ea typeface="Arial"/>
                <a:cs typeface="Arial"/>
                <a:sym typeface="Arial"/>
              </a:endParaRPr>
            </a:p>
          </p:txBody>
        </p:sp>
      </p:grpSp>
      <p:grpSp>
        <p:nvGrpSpPr>
          <p:cNvPr id="209" name="Google Shape;209;g88453ed517_0_419"/>
          <p:cNvGrpSpPr/>
          <p:nvPr/>
        </p:nvGrpSpPr>
        <p:grpSpPr>
          <a:xfrm>
            <a:off x="6848086" y="2483514"/>
            <a:ext cx="1353852" cy="848060"/>
            <a:chOff x="9036117" y="3608842"/>
            <a:chExt cx="1642625" cy="1130747"/>
          </a:xfrm>
        </p:grpSpPr>
        <p:sp>
          <p:nvSpPr>
            <p:cNvPr id="210" name="Google Shape;210;g88453ed517_0_419"/>
            <p:cNvSpPr txBox="1"/>
            <p:nvPr/>
          </p:nvSpPr>
          <p:spPr>
            <a:xfrm>
              <a:off x="9087242" y="3608842"/>
              <a:ext cx="15915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C7CBB"/>
                  </a:solidFill>
                  <a:latin typeface="Twentieth Century"/>
                  <a:ea typeface="Twentieth Century"/>
                  <a:cs typeface="Twentieth Century"/>
                  <a:sym typeface="Twentieth Century"/>
                </a:rPr>
                <a:t>Evaluate ML Model</a:t>
              </a:r>
              <a:endParaRPr b="0" i="0" sz="1100" u="none" cap="none" strike="noStrike">
                <a:solidFill>
                  <a:srgbClr val="000000"/>
                </a:solidFill>
                <a:latin typeface="Arial"/>
                <a:ea typeface="Arial"/>
                <a:cs typeface="Arial"/>
                <a:sym typeface="Arial"/>
              </a:endParaRPr>
            </a:p>
          </p:txBody>
        </p:sp>
        <p:sp>
          <p:nvSpPr>
            <p:cNvPr id="211" name="Google Shape;211;g88453ed517_0_419"/>
            <p:cNvSpPr txBox="1"/>
            <p:nvPr/>
          </p:nvSpPr>
          <p:spPr>
            <a:xfrm>
              <a:off x="9036117" y="4216389"/>
              <a:ext cx="1591500" cy="523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A6A6"/>
                  </a:solidFill>
                  <a:latin typeface="Twentieth Century"/>
                  <a:ea typeface="Twentieth Century"/>
                  <a:cs typeface="Twentieth Century"/>
                  <a:sym typeface="Twentieth Century"/>
                </a:rPr>
                <a:t>Model accuracy</a:t>
              </a:r>
              <a:endParaRPr b="1" i="0" sz="1100" u="none" cap="none" strike="noStrike">
                <a:solidFill>
                  <a:srgbClr val="A6A6A6"/>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A6A6"/>
                  </a:solidFill>
                  <a:latin typeface="Twentieth Century"/>
                  <a:ea typeface="Twentieth Century"/>
                  <a:cs typeface="Twentieth Century"/>
                  <a:sym typeface="Twentieth Century"/>
                </a:rPr>
                <a:t>and Conclusion</a:t>
              </a:r>
              <a:endParaRPr b="1" i="0" sz="1100" u="none" cap="none" strike="noStrike">
                <a:solidFill>
                  <a:srgbClr val="A6A6A6"/>
                </a:solidFill>
                <a:latin typeface="Twentieth Century"/>
                <a:ea typeface="Twentieth Century"/>
                <a:cs typeface="Twentieth Century"/>
                <a:sym typeface="Twentieth Century"/>
              </a:endParaRPr>
            </a:p>
          </p:txBody>
        </p:sp>
      </p:grpSp>
      <p:sp>
        <p:nvSpPr>
          <p:cNvPr id="212" name="Google Shape;212;g88453ed517_0_419"/>
          <p:cNvSpPr txBox="1"/>
          <p:nvPr/>
        </p:nvSpPr>
        <p:spPr>
          <a:xfrm>
            <a:off x="-86775" y="241700"/>
            <a:ext cx="9144000" cy="632100"/>
          </a:xfrm>
          <a:prstGeom prst="rect">
            <a:avLst/>
          </a:prstGeom>
          <a:noFill/>
          <a:ln>
            <a:noFill/>
          </a:ln>
        </p:spPr>
        <p:txBody>
          <a:bodyPr anchorCtr="0" anchor="ctr" bIns="45700" lIns="108000"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3F3F3F"/>
                </a:solidFill>
                <a:latin typeface="Arial"/>
                <a:ea typeface="Arial"/>
                <a:cs typeface="Arial"/>
                <a:sym typeface="Arial"/>
              </a:rPr>
              <a:t>PROCESS</a:t>
            </a:r>
            <a:endParaRPr b="1"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ppt_w</p:attrName>
                                        </p:attrNameLst>
                                      </p:cBhvr>
                                      <p:tavLst>
                                        <p:tav fmla="" tm="0">
                                          <p:val>
                                            <p:strVal val="0"/>
                                          </p:val>
                                        </p:tav>
                                        <p:tav fmla="" tm="100000">
                                          <p:val>
                                            <p:strVal val="#ppt_w"/>
                                          </p:val>
                                        </p:tav>
                                      </p:tavLst>
                                    </p:anim>
                                    <p:anim calcmode="lin" valueType="num">
                                      <p:cBhvr additive="base">
                                        <p:cTn dur="500"/>
                                        <p:tgtEl>
                                          <p:spTgt spid="20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ppt_w</p:attrName>
                                        </p:attrNameLst>
                                      </p:cBhvr>
                                      <p:tavLst>
                                        <p:tav fmla="" tm="0">
                                          <p:val>
                                            <p:strVal val="0"/>
                                          </p:val>
                                        </p:tav>
                                        <p:tav fmla="" tm="100000">
                                          <p:val>
                                            <p:strVal val="#ppt_w"/>
                                          </p:val>
                                        </p:tav>
                                      </p:tavLst>
                                    </p:anim>
                                    <p:anim calcmode="lin" valueType="num">
                                      <p:cBhvr additive="base">
                                        <p:cTn dur="500"/>
                                        <p:tgtEl>
                                          <p:spTgt spid="196"/>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25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par>
                          <p:cTn fill="hold">
                            <p:stCondLst>
                              <p:cond delay="2000"/>
                            </p:stCondLst>
                            <p:childTnLst>
                              <p:par>
                                <p:cTn fill="hold" nodeType="afterEffect" presetClass="entr" presetID="10" presetSubtype="0">
                                  <p:stCondLst>
                                    <p:cond delay="25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ppt_w</p:attrName>
                                        </p:attrNameLst>
                                      </p:cBhvr>
                                      <p:tavLst>
                                        <p:tav fmla="" tm="0">
                                          <p:val>
                                            <p:strVal val="0"/>
                                          </p:val>
                                        </p:tav>
                                        <p:tav fmla="" tm="100000">
                                          <p:val>
                                            <p:strVal val="#ppt_w"/>
                                          </p:val>
                                        </p:tav>
                                      </p:tavLst>
                                    </p:anim>
                                    <p:anim calcmode="lin" valueType="num">
                                      <p:cBhvr additive="base">
                                        <p:cTn dur="500"/>
                                        <p:tgtEl>
                                          <p:spTgt spid="20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ppt_w</p:attrName>
                                        </p:attrNameLst>
                                      </p:cBhvr>
                                      <p:tavLst>
                                        <p:tav fmla="" tm="0">
                                          <p:val>
                                            <p:strVal val="0"/>
                                          </p:val>
                                        </p:tav>
                                        <p:tav fmla="" tm="100000">
                                          <p:val>
                                            <p:strVal val="#ppt_w"/>
                                          </p:val>
                                        </p:tav>
                                      </p:tavLst>
                                    </p:anim>
                                    <p:anim calcmode="lin" valueType="num">
                                      <p:cBhvr additive="base">
                                        <p:cTn dur="500"/>
                                        <p:tgtEl>
                                          <p:spTgt spid="197"/>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25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par>
                          <p:cTn fill="hold">
                            <p:stCondLst>
                              <p:cond delay="3500"/>
                            </p:stCondLst>
                            <p:childTnLst>
                              <p:par>
                                <p:cTn fill="hold" nodeType="afterEffect" presetClass="entr" presetID="10" presetSubtype="0">
                                  <p:stCondLst>
                                    <p:cond delay="25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ppt_w</p:attrName>
                                        </p:attrNameLst>
                                      </p:cBhvr>
                                      <p:tavLst>
                                        <p:tav fmla="" tm="0">
                                          <p:val>
                                            <p:strVal val="0"/>
                                          </p:val>
                                        </p:tav>
                                        <p:tav fmla="" tm="100000">
                                          <p:val>
                                            <p:strVal val="#ppt_w"/>
                                          </p:val>
                                        </p:tav>
                                      </p:tavLst>
                                    </p:anim>
                                    <p:anim calcmode="lin" valueType="num">
                                      <p:cBhvr additive="base">
                                        <p:cTn dur="500"/>
                                        <p:tgtEl>
                                          <p:spTgt spid="20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ppt_w</p:attrName>
                                        </p:attrNameLst>
                                      </p:cBhvr>
                                      <p:tavLst>
                                        <p:tav fmla="" tm="0">
                                          <p:val>
                                            <p:strVal val="0"/>
                                          </p:val>
                                        </p:tav>
                                        <p:tav fmla="" tm="100000">
                                          <p:val>
                                            <p:strVal val="#ppt_w"/>
                                          </p:val>
                                        </p:tav>
                                      </p:tavLst>
                                    </p:anim>
                                    <p:anim calcmode="lin" valueType="num">
                                      <p:cBhvr additive="base">
                                        <p:cTn dur="500"/>
                                        <p:tgtEl>
                                          <p:spTgt spid="198"/>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10" presetSubtype="0">
                                  <p:stCondLst>
                                    <p:cond delay="25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5000"/>
                            </p:stCondLst>
                            <p:childTnLst>
                              <p:par>
                                <p:cTn fill="hold" nodeType="afterEffect" presetClass="entr" presetID="10" presetSubtype="0">
                                  <p:stCondLst>
                                    <p:cond delay="25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ppt_w</p:attrName>
                                        </p:attrNameLst>
                                      </p:cBhvr>
                                      <p:tavLst>
                                        <p:tav fmla="" tm="0">
                                          <p:val>
                                            <p:strVal val="0"/>
                                          </p:val>
                                        </p:tav>
                                        <p:tav fmla="" tm="100000">
                                          <p:val>
                                            <p:strVal val="#ppt_w"/>
                                          </p:val>
                                        </p:tav>
                                      </p:tavLst>
                                    </p:anim>
                                    <p:anim calcmode="lin" valueType="num">
                                      <p:cBhvr additive="base">
                                        <p:cTn dur="500"/>
                                        <p:tgtEl>
                                          <p:spTgt spid="2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ppt_w</p:attrName>
                                        </p:attrNameLst>
                                      </p:cBhvr>
                                      <p:tavLst>
                                        <p:tav fmla="" tm="0">
                                          <p:val>
                                            <p:strVal val="0"/>
                                          </p:val>
                                        </p:tav>
                                        <p:tav fmla="" tm="100000">
                                          <p:val>
                                            <p:strVal val="#ppt_w"/>
                                          </p:val>
                                        </p:tav>
                                      </p:tavLst>
                                    </p:anim>
                                    <p:anim calcmode="lin" valueType="num">
                                      <p:cBhvr additive="base">
                                        <p:cTn dur="500"/>
                                        <p:tgtEl>
                                          <p:spTgt spid="1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05" name="Shape 505"/>
        <p:cNvGrpSpPr/>
        <p:nvPr/>
      </p:nvGrpSpPr>
      <p:grpSpPr>
        <a:xfrm>
          <a:off x="0" y="0"/>
          <a:ext cx="0" cy="0"/>
          <a:chOff x="0" y="0"/>
          <a:chExt cx="0" cy="0"/>
        </a:xfrm>
      </p:grpSpPr>
      <p:pic>
        <p:nvPicPr>
          <p:cNvPr id="506" name="Google Shape;506;g8964729ebb_2_373"/>
          <p:cNvPicPr preferRelativeResize="0"/>
          <p:nvPr/>
        </p:nvPicPr>
        <p:blipFill>
          <a:blip r:embed="rId3">
            <a:alphaModFix/>
          </a:blip>
          <a:stretch>
            <a:fillRect/>
          </a:stretch>
        </p:blipFill>
        <p:spPr>
          <a:xfrm>
            <a:off x="2714525" y="1625800"/>
            <a:ext cx="5857575" cy="2969625"/>
          </a:xfrm>
          <a:prstGeom prst="rect">
            <a:avLst/>
          </a:prstGeom>
          <a:noFill/>
          <a:ln>
            <a:noFill/>
          </a:ln>
        </p:spPr>
      </p:pic>
      <p:sp>
        <p:nvSpPr>
          <p:cNvPr id="507" name="Google Shape;507;g8964729ebb_2_373"/>
          <p:cNvSpPr txBox="1"/>
          <p:nvPr/>
        </p:nvSpPr>
        <p:spPr>
          <a:xfrm>
            <a:off x="267025" y="646425"/>
            <a:ext cx="4131600" cy="15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Can’t Tell Sentiment  Word Cloud</a:t>
            </a:r>
            <a:endParaRPr b="1" sz="3600">
              <a:solidFill>
                <a:schemeClr val="accent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1" name="Shape 51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8964729ebb_2_707"/>
          <p:cNvSpPr txBox="1"/>
          <p:nvPr>
            <p:ph type="title"/>
          </p:nvPr>
        </p:nvSpPr>
        <p:spPr>
          <a:xfrm>
            <a:off x="1969034" y="371825"/>
            <a:ext cx="7524300" cy="88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5"/>
              </a:buClr>
              <a:buSzPts val="4400"/>
              <a:buFont typeface="Arial"/>
              <a:buNone/>
            </a:pPr>
            <a:r>
              <a:rPr lang="en-US"/>
              <a:t>Problem Statement</a:t>
            </a:r>
            <a:endParaRPr/>
          </a:p>
        </p:txBody>
      </p:sp>
      <p:sp>
        <p:nvSpPr>
          <p:cNvPr id="218" name="Google Shape;218;g8964729ebb_2_707"/>
          <p:cNvSpPr/>
          <p:nvPr/>
        </p:nvSpPr>
        <p:spPr>
          <a:xfrm>
            <a:off x="2017478" y="1829198"/>
            <a:ext cx="1116300" cy="576000"/>
          </a:xfrm>
          <a:prstGeom prst="homePlate">
            <a:avLst>
              <a:gd fmla="val 5491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9" name="Google Shape;219;g8964729ebb_2_707"/>
          <p:cNvSpPr/>
          <p:nvPr/>
        </p:nvSpPr>
        <p:spPr>
          <a:xfrm>
            <a:off x="2912892" y="1829198"/>
            <a:ext cx="5636594" cy="576180"/>
          </a:xfrm>
          <a:custGeom>
            <a:rect b="b" l="l" r="r" t="t"/>
            <a:pathLst>
              <a:path extrusionOk="0" h="792000" w="6460280">
                <a:moveTo>
                  <a:pt x="0" y="0"/>
                </a:moveTo>
                <a:lnTo>
                  <a:pt x="6460280" y="0"/>
                </a:lnTo>
                <a:lnTo>
                  <a:pt x="6460280" y="792000"/>
                </a:lnTo>
                <a:lnTo>
                  <a:pt x="0" y="792000"/>
                </a:lnTo>
                <a:lnTo>
                  <a:pt x="396000" y="396000"/>
                </a:lnTo>
                <a:close/>
              </a:path>
            </a:pathLst>
          </a:cu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0" name="Google Shape;220;g8964729ebb_2_707"/>
          <p:cNvSpPr txBox="1"/>
          <p:nvPr/>
        </p:nvSpPr>
        <p:spPr>
          <a:xfrm>
            <a:off x="2099151" y="1908194"/>
            <a:ext cx="604500" cy="430800"/>
          </a:xfrm>
          <a:prstGeom prst="rect">
            <a:avLst/>
          </a:prstGeom>
          <a:noFill/>
          <a:ln>
            <a:noFill/>
          </a:ln>
        </p:spPr>
        <p:txBody>
          <a:bodyPr anchorCtr="0" anchor="ctr" bIns="0" lIns="91425" spcFirstLastPara="1" rIns="91425" wrap="square" tIns="0">
            <a:noAutofit/>
          </a:bodyPr>
          <a:lstStyle/>
          <a:p>
            <a:pPr indent="0" lvl="0" marL="0" marR="0" rtl="0" algn="l">
              <a:spcBef>
                <a:spcPts val="0"/>
              </a:spcBef>
              <a:spcAft>
                <a:spcPts val="0"/>
              </a:spcAft>
              <a:buNone/>
            </a:pPr>
            <a:r>
              <a:rPr b="1" i="0" lang="en-US" sz="2800" u="none" cap="none" strike="noStrike">
                <a:solidFill>
                  <a:schemeClr val="lt1"/>
                </a:solidFill>
                <a:latin typeface="Arial"/>
                <a:ea typeface="Arial"/>
                <a:cs typeface="Arial"/>
                <a:sym typeface="Arial"/>
              </a:rPr>
              <a:t>01</a:t>
            </a:r>
            <a:endParaRPr/>
          </a:p>
        </p:txBody>
      </p:sp>
      <p:sp>
        <p:nvSpPr>
          <p:cNvPr id="221" name="Google Shape;221;g8964729ebb_2_707"/>
          <p:cNvSpPr txBox="1"/>
          <p:nvPr/>
        </p:nvSpPr>
        <p:spPr>
          <a:xfrm>
            <a:off x="3409211" y="1903417"/>
            <a:ext cx="48456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595959"/>
                </a:solidFill>
              </a:rPr>
              <a:t>To build  business through twitter Sentiment as it helps in giving the brand a voice and a personality. </a:t>
            </a:r>
            <a:r>
              <a:rPr b="0" lang="en-US" sz="800" u="none">
                <a:solidFill>
                  <a:srgbClr val="3F3F3F"/>
                </a:solidFill>
                <a:latin typeface="Arial"/>
                <a:ea typeface="Arial"/>
                <a:cs typeface="Arial"/>
                <a:sym typeface="Arial"/>
              </a:rPr>
              <a:t> </a:t>
            </a:r>
            <a:endParaRPr b="0" sz="800" u="none">
              <a:solidFill>
                <a:srgbClr val="3F3F3F"/>
              </a:solidFill>
              <a:latin typeface="Arial"/>
              <a:ea typeface="Arial"/>
              <a:cs typeface="Arial"/>
              <a:sym typeface="Arial"/>
            </a:endParaRPr>
          </a:p>
        </p:txBody>
      </p:sp>
      <p:sp>
        <p:nvSpPr>
          <p:cNvPr id="222" name="Google Shape;222;g8964729ebb_2_707"/>
          <p:cNvSpPr/>
          <p:nvPr/>
        </p:nvSpPr>
        <p:spPr>
          <a:xfrm>
            <a:off x="2017478" y="2527074"/>
            <a:ext cx="1116300" cy="576000"/>
          </a:xfrm>
          <a:prstGeom prst="homePlate">
            <a:avLst>
              <a:gd fmla="val 549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g8964729ebb_2_707"/>
          <p:cNvSpPr/>
          <p:nvPr/>
        </p:nvSpPr>
        <p:spPr>
          <a:xfrm>
            <a:off x="2912892" y="2527074"/>
            <a:ext cx="5636594" cy="576180"/>
          </a:xfrm>
          <a:custGeom>
            <a:rect b="b" l="l" r="r" t="t"/>
            <a:pathLst>
              <a:path extrusionOk="0" h="792000" w="6460280">
                <a:moveTo>
                  <a:pt x="0" y="0"/>
                </a:moveTo>
                <a:lnTo>
                  <a:pt x="6460280" y="0"/>
                </a:lnTo>
                <a:lnTo>
                  <a:pt x="6460280" y="792000"/>
                </a:lnTo>
                <a:lnTo>
                  <a:pt x="0" y="792000"/>
                </a:lnTo>
                <a:lnTo>
                  <a:pt x="396000" y="396000"/>
                </a:lnTo>
                <a:close/>
              </a:path>
            </a:pathLst>
          </a:cu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g8964729ebb_2_707"/>
          <p:cNvSpPr txBox="1"/>
          <p:nvPr/>
        </p:nvSpPr>
        <p:spPr>
          <a:xfrm>
            <a:off x="2099151" y="2606070"/>
            <a:ext cx="604500" cy="430800"/>
          </a:xfrm>
          <a:prstGeom prst="rect">
            <a:avLst/>
          </a:prstGeom>
          <a:noFill/>
          <a:ln>
            <a:noFill/>
          </a:ln>
        </p:spPr>
        <p:txBody>
          <a:bodyPr anchorCtr="0" anchor="ctr" bIns="0" lIns="91425" spcFirstLastPara="1" rIns="91425" wrap="square" tIns="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02</a:t>
            </a:r>
            <a:endParaRPr/>
          </a:p>
        </p:txBody>
      </p:sp>
      <p:sp>
        <p:nvSpPr>
          <p:cNvPr id="225" name="Google Shape;225;g8964729ebb_2_707"/>
          <p:cNvSpPr txBox="1"/>
          <p:nvPr/>
        </p:nvSpPr>
        <p:spPr>
          <a:xfrm>
            <a:off x="3409236" y="2564143"/>
            <a:ext cx="4845600" cy="27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1300">
                <a:solidFill>
                  <a:srgbClr val="595959"/>
                </a:solidFill>
              </a:rPr>
              <a:t>Identifying  the sentiments about the product/brand through tweets  can help the business take better actions.</a:t>
            </a:r>
            <a:endParaRPr b="0" sz="700" u="none">
              <a:solidFill>
                <a:srgbClr val="3F3F3F"/>
              </a:solidFill>
              <a:latin typeface="Arial"/>
              <a:ea typeface="Arial"/>
              <a:cs typeface="Arial"/>
              <a:sym typeface="Arial"/>
            </a:endParaRPr>
          </a:p>
        </p:txBody>
      </p:sp>
      <p:sp>
        <p:nvSpPr>
          <p:cNvPr id="226" name="Google Shape;226;g8964729ebb_2_707"/>
          <p:cNvSpPr/>
          <p:nvPr/>
        </p:nvSpPr>
        <p:spPr>
          <a:xfrm>
            <a:off x="2017478" y="3224950"/>
            <a:ext cx="1116300" cy="576000"/>
          </a:xfrm>
          <a:prstGeom prst="homePlate">
            <a:avLst>
              <a:gd fmla="val 54918"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g8964729ebb_2_707"/>
          <p:cNvSpPr/>
          <p:nvPr/>
        </p:nvSpPr>
        <p:spPr>
          <a:xfrm>
            <a:off x="2912892" y="3224950"/>
            <a:ext cx="5636594" cy="576180"/>
          </a:xfrm>
          <a:custGeom>
            <a:rect b="b" l="l" r="r" t="t"/>
            <a:pathLst>
              <a:path extrusionOk="0" h="792000" w="6460280">
                <a:moveTo>
                  <a:pt x="0" y="0"/>
                </a:moveTo>
                <a:lnTo>
                  <a:pt x="6460280" y="0"/>
                </a:lnTo>
                <a:lnTo>
                  <a:pt x="6460280" y="792000"/>
                </a:lnTo>
                <a:lnTo>
                  <a:pt x="0" y="792000"/>
                </a:lnTo>
                <a:lnTo>
                  <a:pt x="396000" y="396000"/>
                </a:lnTo>
                <a:close/>
              </a:path>
            </a:pathLst>
          </a:custGeom>
          <a:solidFill>
            <a:schemeClr val="lt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g8964729ebb_2_707"/>
          <p:cNvSpPr txBox="1"/>
          <p:nvPr/>
        </p:nvSpPr>
        <p:spPr>
          <a:xfrm>
            <a:off x="2099151" y="3303946"/>
            <a:ext cx="604500" cy="430800"/>
          </a:xfrm>
          <a:prstGeom prst="rect">
            <a:avLst/>
          </a:prstGeom>
          <a:noFill/>
          <a:ln>
            <a:noFill/>
          </a:ln>
        </p:spPr>
        <p:txBody>
          <a:bodyPr anchorCtr="0" anchor="ctr" bIns="0" lIns="91425" spcFirstLastPara="1" rIns="91425" wrap="square" tIns="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03</a:t>
            </a:r>
            <a:endParaRPr/>
          </a:p>
        </p:txBody>
      </p:sp>
      <p:sp>
        <p:nvSpPr>
          <p:cNvPr id="229" name="Google Shape;229;g8964729ebb_2_707"/>
          <p:cNvSpPr txBox="1"/>
          <p:nvPr/>
        </p:nvSpPr>
        <p:spPr>
          <a:xfrm>
            <a:off x="3409248" y="3298256"/>
            <a:ext cx="4845600" cy="27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1600">
                <a:solidFill>
                  <a:srgbClr val="595959"/>
                </a:solidFill>
              </a:rPr>
              <a:t>To evaluate tweets about multiple brands.</a:t>
            </a:r>
            <a:endParaRPr b="0" sz="1000" u="none">
              <a:solidFill>
                <a:srgbClr val="3F3F3F"/>
              </a:solidFill>
              <a:latin typeface="Arial"/>
              <a:ea typeface="Arial"/>
              <a:cs typeface="Arial"/>
              <a:sym typeface="Arial"/>
            </a:endParaRPr>
          </a:p>
        </p:txBody>
      </p:sp>
      <p:sp>
        <p:nvSpPr>
          <p:cNvPr id="230" name="Google Shape;230;g8964729ebb_2_707"/>
          <p:cNvSpPr/>
          <p:nvPr/>
        </p:nvSpPr>
        <p:spPr>
          <a:xfrm>
            <a:off x="2017478" y="3922826"/>
            <a:ext cx="1116300" cy="576000"/>
          </a:xfrm>
          <a:prstGeom prst="homePlate">
            <a:avLst>
              <a:gd fmla="val 54918"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g8964729ebb_2_707"/>
          <p:cNvSpPr/>
          <p:nvPr/>
        </p:nvSpPr>
        <p:spPr>
          <a:xfrm>
            <a:off x="2912892" y="3922826"/>
            <a:ext cx="5636594" cy="576180"/>
          </a:xfrm>
          <a:custGeom>
            <a:rect b="b" l="l" r="r" t="t"/>
            <a:pathLst>
              <a:path extrusionOk="0" h="792000" w="6460280">
                <a:moveTo>
                  <a:pt x="0" y="0"/>
                </a:moveTo>
                <a:lnTo>
                  <a:pt x="6460280" y="0"/>
                </a:lnTo>
                <a:lnTo>
                  <a:pt x="6460280" y="792000"/>
                </a:lnTo>
                <a:lnTo>
                  <a:pt x="0" y="792000"/>
                </a:lnTo>
                <a:lnTo>
                  <a:pt x="396000" y="396000"/>
                </a:lnTo>
                <a:close/>
              </a:path>
            </a:pathLst>
          </a:custGeom>
          <a:solidFill>
            <a:schemeClr val="lt1"/>
          </a:solidFill>
          <a:ln cap="flat" cmpd="sng" w="381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g8964729ebb_2_707"/>
          <p:cNvSpPr txBox="1"/>
          <p:nvPr/>
        </p:nvSpPr>
        <p:spPr>
          <a:xfrm>
            <a:off x="2099151" y="4001822"/>
            <a:ext cx="604500" cy="430800"/>
          </a:xfrm>
          <a:prstGeom prst="rect">
            <a:avLst/>
          </a:prstGeom>
          <a:noFill/>
          <a:ln>
            <a:noFill/>
          </a:ln>
        </p:spPr>
        <p:txBody>
          <a:bodyPr anchorCtr="0" anchor="ctr" bIns="0" lIns="91425" spcFirstLastPara="1" rIns="91425" wrap="square" tIns="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04</a:t>
            </a:r>
            <a:endParaRPr/>
          </a:p>
        </p:txBody>
      </p:sp>
      <p:sp>
        <p:nvSpPr>
          <p:cNvPr id="233" name="Google Shape;233;g8964729ebb_2_707"/>
          <p:cNvSpPr txBox="1"/>
          <p:nvPr/>
        </p:nvSpPr>
        <p:spPr>
          <a:xfrm>
            <a:off x="3409236" y="3959482"/>
            <a:ext cx="4845600" cy="27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1300">
                <a:solidFill>
                  <a:srgbClr val="595959"/>
                </a:solidFill>
              </a:rPr>
              <a:t>To understand the sentiments of tweets from audience to predict Future on past Sentiments</a:t>
            </a:r>
            <a:endParaRPr b="0" sz="700" u="none">
              <a:solidFill>
                <a:srgbClr val="3F3F3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
          <p:cNvSpPr/>
          <p:nvPr/>
        </p:nvSpPr>
        <p:spPr>
          <a:xfrm>
            <a:off x="0" y="1114338"/>
            <a:ext cx="9144000" cy="230425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39" name="Google Shape;239;p3"/>
          <p:cNvGrpSpPr/>
          <p:nvPr/>
        </p:nvGrpSpPr>
        <p:grpSpPr>
          <a:xfrm>
            <a:off x="2267744" y="2265660"/>
            <a:ext cx="4608512" cy="826255"/>
            <a:chOff x="2253890" y="2008261"/>
            <a:chExt cx="4608512" cy="826255"/>
          </a:xfrm>
        </p:grpSpPr>
        <p:sp>
          <p:nvSpPr>
            <p:cNvPr id="240" name="Google Shape;240;p3"/>
            <p:cNvSpPr txBox="1"/>
            <p:nvPr/>
          </p:nvSpPr>
          <p:spPr>
            <a:xfrm>
              <a:off x="2253890" y="2557829"/>
              <a:ext cx="4608512" cy="2766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1" name="Google Shape;241;p3"/>
            <p:cNvSpPr txBox="1"/>
            <p:nvPr/>
          </p:nvSpPr>
          <p:spPr>
            <a:xfrm>
              <a:off x="2253890" y="2008261"/>
              <a:ext cx="4608512" cy="5420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i="0" lang="en-US" sz="3600" u="none" cap="none" strike="noStrike">
                  <a:solidFill>
                    <a:schemeClr val="lt1"/>
                  </a:solidFill>
                  <a:latin typeface="Arial"/>
                  <a:ea typeface="Arial"/>
                  <a:cs typeface="Arial"/>
                  <a:sym typeface="Arial"/>
                </a:rPr>
                <a:t> EDA &amp; Preprossing</a:t>
              </a:r>
              <a:endParaRPr b="1" i="0" sz="3600" u="none" cap="none" strike="noStrike">
                <a:solidFill>
                  <a:schemeClr val="lt1"/>
                </a:solidFill>
                <a:latin typeface="Arial"/>
                <a:ea typeface="Arial"/>
                <a:cs typeface="Arial"/>
                <a:sym typeface="Arial"/>
              </a:endParaRPr>
            </a:p>
          </p:txBody>
        </p:sp>
      </p:grpSp>
      <p:sp>
        <p:nvSpPr>
          <p:cNvPr id="242" name="Google Shape;242;p3"/>
          <p:cNvSpPr/>
          <p:nvPr/>
        </p:nvSpPr>
        <p:spPr>
          <a:xfrm>
            <a:off x="4230213" y="1398899"/>
            <a:ext cx="683574" cy="730559"/>
          </a:xfrm>
          <a:custGeom>
            <a:rect b="b" l="l" r="r" t="t"/>
            <a:pathLst>
              <a:path extrusionOk="0" h="3173121" w="2969045">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8964729ebb_2_888"/>
          <p:cNvSpPr txBox="1"/>
          <p:nvPr>
            <p:ph type="title"/>
          </p:nvPr>
        </p:nvSpPr>
        <p:spPr>
          <a:xfrm>
            <a:off x="0" y="0"/>
            <a:ext cx="9144000" cy="88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C7DE1"/>
              </a:buClr>
              <a:buSzPts val="4400"/>
              <a:buFont typeface="Arial"/>
              <a:buNone/>
            </a:pPr>
            <a:r>
              <a:rPr lang="en-US">
                <a:solidFill>
                  <a:srgbClr val="1C7DE1"/>
                </a:solidFill>
              </a:rPr>
              <a:t>Train Data </a:t>
            </a:r>
            <a:r>
              <a:rPr lang="en-US" sz="3700">
                <a:solidFill>
                  <a:schemeClr val="hlink"/>
                </a:solidFill>
              </a:rPr>
              <a:t>Sentiment </a:t>
            </a:r>
            <a:r>
              <a:rPr lang="en-US"/>
              <a:t>Layout</a:t>
            </a:r>
            <a:endParaRPr/>
          </a:p>
        </p:txBody>
      </p:sp>
      <p:sp>
        <p:nvSpPr>
          <p:cNvPr id="248" name="Google Shape;248;g8964729ebb_2_888"/>
          <p:cNvSpPr txBox="1"/>
          <p:nvPr/>
        </p:nvSpPr>
        <p:spPr>
          <a:xfrm>
            <a:off x="463260" y="1131590"/>
            <a:ext cx="7818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accent2"/>
                </a:solidFill>
              </a:rPr>
              <a:t>32</a:t>
            </a:r>
            <a:r>
              <a:rPr b="1" lang="en-US" sz="1600">
                <a:solidFill>
                  <a:schemeClr val="accent2"/>
                </a:solidFill>
                <a:latin typeface="Arial"/>
                <a:ea typeface="Arial"/>
                <a:cs typeface="Arial"/>
                <a:sym typeface="Arial"/>
              </a:rPr>
              <a:t>%</a:t>
            </a:r>
            <a:endParaRPr b="1" sz="1600">
              <a:solidFill>
                <a:schemeClr val="accent2"/>
              </a:solidFill>
              <a:latin typeface="Arial"/>
              <a:ea typeface="Arial"/>
              <a:cs typeface="Arial"/>
              <a:sym typeface="Arial"/>
            </a:endParaRPr>
          </a:p>
        </p:txBody>
      </p:sp>
      <p:sp>
        <p:nvSpPr>
          <p:cNvPr id="249" name="Google Shape;249;g8964729ebb_2_888"/>
          <p:cNvSpPr txBox="1"/>
          <p:nvPr/>
        </p:nvSpPr>
        <p:spPr>
          <a:xfrm>
            <a:off x="463260" y="1923678"/>
            <a:ext cx="7818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accent3"/>
                </a:solidFill>
              </a:rPr>
              <a:t>1</a:t>
            </a:r>
            <a:r>
              <a:rPr b="1" lang="en-US" sz="1600">
                <a:solidFill>
                  <a:schemeClr val="accent3"/>
                </a:solidFill>
                <a:latin typeface="Arial"/>
                <a:ea typeface="Arial"/>
                <a:cs typeface="Arial"/>
                <a:sym typeface="Arial"/>
              </a:rPr>
              <a:t>%</a:t>
            </a:r>
            <a:endParaRPr b="1" sz="1600">
              <a:solidFill>
                <a:schemeClr val="accent3"/>
              </a:solidFill>
              <a:latin typeface="Arial"/>
              <a:ea typeface="Arial"/>
              <a:cs typeface="Arial"/>
              <a:sym typeface="Arial"/>
            </a:endParaRPr>
          </a:p>
        </p:txBody>
      </p:sp>
      <p:sp>
        <p:nvSpPr>
          <p:cNvPr id="250" name="Google Shape;250;g8964729ebb_2_888"/>
          <p:cNvSpPr txBox="1"/>
          <p:nvPr/>
        </p:nvSpPr>
        <p:spPr>
          <a:xfrm>
            <a:off x="463260" y="2715766"/>
            <a:ext cx="7818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accent4"/>
                </a:solidFill>
              </a:rPr>
              <a:t>6</a:t>
            </a:r>
            <a:r>
              <a:rPr b="1" lang="en-US" sz="1600">
                <a:solidFill>
                  <a:schemeClr val="accent4"/>
                </a:solidFill>
                <a:latin typeface="Arial"/>
                <a:ea typeface="Arial"/>
                <a:cs typeface="Arial"/>
                <a:sym typeface="Arial"/>
              </a:rPr>
              <a:t>%</a:t>
            </a:r>
            <a:endParaRPr b="1" sz="1600">
              <a:solidFill>
                <a:schemeClr val="accent4"/>
              </a:solidFill>
              <a:latin typeface="Arial"/>
              <a:ea typeface="Arial"/>
              <a:cs typeface="Arial"/>
              <a:sym typeface="Arial"/>
            </a:endParaRPr>
          </a:p>
        </p:txBody>
      </p:sp>
      <p:sp>
        <p:nvSpPr>
          <p:cNvPr id="251" name="Google Shape;251;g8964729ebb_2_888"/>
          <p:cNvSpPr txBox="1"/>
          <p:nvPr/>
        </p:nvSpPr>
        <p:spPr>
          <a:xfrm>
            <a:off x="463260" y="3507854"/>
            <a:ext cx="7818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accent5"/>
                </a:solidFill>
              </a:rPr>
              <a:t>59</a:t>
            </a:r>
            <a:r>
              <a:rPr b="1" lang="en-US" sz="1600">
                <a:solidFill>
                  <a:schemeClr val="accent5"/>
                </a:solidFill>
                <a:latin typeface="Arial"/>
                <a:ea typeface="Arial"/>
                <a:cs typeface="Arial"/>
                <a:sym typeface="Arial"/>
              </a:rPr>
              <a:t>%</a:t>
            </a:r>
            <a:endParaRPr b="1" sz="1600">
              <a:solidFill>
                <a:schemeClr val="accent5"/>
              </a:solidFill>
              <a:latin typeface="Arial"/>
              <a:ea typeface="Arial"/>
              <a:cs typeface="Arial"/>
              <a:sym typeface="Arial"/>
            </a:endParaRPr>
          </a:p>
        </p:txBody>
      </p:sp>
      <p:grpSp>
        <p:nvGrpSpPr>
          <p:cNvPr id="252" name="Google Shape;252;g8964729ebb_2_888"/>
          <p:cNvGrpSpPr/>
          <p:nvPr/>
        </p:nvGrpSpPr>
        <p:grpSpPr>
          <a:xfrm>
            <a:off x="1187624" y="1131590"/>
            <a:ext cx="3024525" cy="712654"/>
            <a:chOff x="1062658" y="3986014"/>
            <a:chExt cx="1728300" cy="712654"/>
          </a:xfrm>
        </p:grpSpPr>
        <p:sp>
          <p:nvSpPr>
            <p:cNvPr id="253" name="Google Shape;253;g8964729ebb_2_888"/>
            <p:cNvSpPr txBox="1"/>
            <p:nvPr/>
          </p:nvSpPr>
          <p:spPr>
            <a:xfrm>
              <a:off x="1062658" y="3986014"/>
              <a:ext cx="17283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rPr>
                <a:t>sentiment == 2</a:t>
              </a:r>
              <a:endParaRPr b="1" sz="1400">
                <a:solidFill>
                  <a:srgbClr val="3F3F3F"/>
                </a:solidFill>
                <a:latin typeface="Arial"/>
                <a:ea typeface="Arial"/>
                <a:cs typeface="Arial"/>
                <a:sym typeface="Arial"/>
              </a:endParaRPr>
            </a:p>
          </p:txBody>
        </p:sp>
        <p:sp>
          <p:nvSpPr>
            <p:cNvPr id="254" name="Google Shape;254;g8964729ebb_2_888"/>
            <p:cNvSpPr txBox="1"/>
            <p:nvPr/>
          </p:nvSpPr>
          <p:spPr>
            <a:xfrm>
              <a:off x="1062658" y="4236968"/>
              <a:ext cx="1728300" cy="46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hlink"/>
                  </a:solidFill>
                </a:rPr>
                <a:t>sentiment= 2 row are </a:t>
              </a:r>
              <a:r>
                <a:rPr lang="en-US" sz="1050">
                  <a:solidFill>
                    <a:schemeClr val="dk1"/>
                  </a:solidFill>
                </a:rPr>
                <a:t>2382</a:t>
              </a:r>
              <a:endParaRPr sz="1050">
                <a:solidFill>
                  <a:schemeClr val="dk1"/>
                </a:solidFill>
              </a:endParaRPr>
            </a:p>
            <a:p>
              <a:pPr indent="0" lvl="0" marL="0" marR="0" rtl="0" algn="l">
                <a:spcBef>
                  <a:spcPts val="0"/>
                </a:spcBef>
                <a:spcAft>
                  <a:spcPts val="0"/>
                </a:spcAft>
                <a:buNone/>
              </a:pPr>
              <a:r>
                <a:t/>
              </a:r>
              <a:endParaRPr sz="1200">
                <a:solidFill>
                  <a:srgbClr val="3F3F3F"/>
                </a:solidFill>
              </a:endParaRPr>
            </a:p>
          </p:txBody>
        </p:sp>
      </p:grpSp>
      <p:grpSp>
        <p:nvGrpSpPr>
          <p:cNvPr id="255" name="Google Shape;255;g8964729ebb_2_888"/>
          <p:cNvGrpSpPr/>
          <p:nvPr/>
        </p:nvGrpSpPr>
        <p:grpSpPr>
          <a:xfrm>
            <a:off x="1187624" y="1923678"/>
            <a:ext cx="3024525" cy="712654"/>
            <a:chOff x="1062658" y="3986014"/>
            <a:chExt cx="1728300" cy="712654"/>
          </a:xfrm>
        </p:grpSpPr>
        <p:sp>
          <p:nvSpPr>
            <p:cNvPr id="256" name="Google Shape;256;g8964729ebb_2_888"/>
            <p:cNvSpPr txBox="1"/>
            <p:nvPr/>
          </p:nvSpPr>
          <p:spPr>
            <a:xfrm>
              <a:off x="1062658" y="3986014"/>
              <a:ext cx="17283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hlink"/>
                  </a:solidFill>
                </a:rPr>
                <a:t>sentiment == 3</a:t>
              </a:r>
              <a:endParaRPr b="1">
                <a:solidFill>
                  <a:schemeClr val="hlink"/>
                </a:solidFill>
              </a:endParaRPr>
            </a:p>
            <a:p>
              <a:pPr indent="0" lvl="0" marL="0" marR="0" rtl="0" algn="l">
                <a:spcBef>
                  <a:spcPts val="0"/>
                </a:spcBef>
                <a:spcAft>
                  <a:spcPts val="0"/>
                </a:spcAft>
                <a:buNone/>
              </a:pPr>
              <a:r>
                <a:t/>
              </a:r>
              <a:endParaRPr b="1">
                <a:solidFill>
                  <a:srgbClr val="3F3F3F"/>
                </a:solidFill>
              </a:endParaRPr>
            </a:p>
          </p:txBody>
        </p:sp>
        <p:sp>
          <p:nvSpPr>
            <p:cNvPr id="257" name="Google Shape;257;g8964729ebb_2_888"/>
            <p:cNvSpPr txBox="1"/>
            <p:nvPr/>
          </p:nvSpPr>
          <p:spPr>
            <a:xfrm>
              <a:off x="1062658" y="4236968"/>
              <a:ext cx="1728300" cy="46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200">
                  <a:solidFill>
                    <a:schemeClr val="hlink"/>
                  </a:solidFill>
                </a:rPr>
                <a:t>sentiment= 3 row are </a:t>
              </a:r>
              <a:r>
                <a:rPr lang="en-US" sz="1050">
                  <a:solidFill>
                    <a:schemeClr val="dk1"/>
                  </a:solidFill>
                </a:rPr>
                <a:t>125</a:t>
              </a:r>
              <a:endParaRPr sz="1050">
                <a:solidFill>
                  <a:schemeClr val="dk1"/>
                </a:solidFill>
              </a:endParaRPr>
            </a:p>
            <a:p>
              <a:pPr indent="0" lvl="0" marL="0" rtl="0" algn="l">
                <a:spcBef>
                  <a:spcPts val="0"/>
                </a:spcBef>
                <a:spcAft>
                  <a:spcPts val="0"/>
                </a:spcAft>
                <a:buClr>
                  <a:schemeClr val="dk1"/>
                </a:buClr>
                <a:buFont typeface="Arial"/>
                <a:buNone/>
              </a:pPr>
              <a:r>
                <a:t/>
              </a:r>
              <a:endParaRPr sz="1200">
                <a:solidFill>
                  <a:schemeClr val="hlink"/>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marR="0" rtl="0" algn="l">
                <a:spcBef>
                  <a:spcPts val="0"/>
                </a:spcBef>
                <a:spcAft>
                  <a:spcPts val="0"/>
                </a:spcAft>
                <a:buNone/>
              </a:pPr>
              <a:r>
                <a:t/>
              </a:r>
              <a:endParaRPr sz="1200">
                <a:solidFill>
                  <a:srgbClr val="3F3F3F"/>
                </a:solidFill>
              </a:endParaRPr>
            </a:p>
          </p:txBody>
        </p:sp>
      </p:grpSp>
      <p:grpSp>
        <p:nvGrpSpPr>
          <p:cNvPr id="258" name="Google Shape;258;g8964729ebb_2_888"/>
          <p:cNvGrpSpPr/>
          <p:nvPr/>
        </p:nvGrpSpPr>
        <p:grpSpPr>
          <a:xfrm>
            <a:off x="1187624" y="2715766"/>
            <a:ext cx="3024525" cy="712654"/>
            <a:chOff x="1062658" y="3986014"/>
            <a:chExt cx="1728300" cy="712654"/>
          </a:xfrm>
        </p:grpSpPr>
        <p:sp>
          <p:nvSpPr>
            <p:cNvPr id="259" name="Google Shape;259;g8964729ebb_2_888"/>
            <p:cNvSpPr txBox="1"/>
            <p:nvPr/>
          </p:nvSpPr>
          <p:spPr>
            <a:xfrm>
              <a:off x="1062658" y="3986014"/>
              <a:ext cx="17283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hlink"/>
                  </a:solidFill>
                </a:rPr>
                <a:t>sentiment == 0</a:t>
              </a:r>
              <a:endParaRPr b="1">
                <a:solidFill>
                  <a:schemeClr val="hlink"/>
                </a:solidFill>
              </a:endParaRPr>
            </a:p>
            <a:p>
              <a:pPr indent="0" lvl="0" marL="0" marR="0" rtl="0" algn="l">
                <a:spcBef>
                  <a:spcPts val="0"/>
                </a:spcBef>
                <a:spcAft>
                  <a:spcPts val="0"/>
                </a:spcAft>
                <a:buNone/>
              </a:pPr>
              <a:r>
                <a:t/>
              </a:r>
              <a:endParaRPr b="1">
                <a:solidFill>
                  <a:srgbClr val="3F3F3F"/>
                </a:solidFill>
              </a:endParaRPr>
            </a:p>
          </p:txBody>
        </p:sp>
        <p:sp>
          <p:nvSpPr>
            <p:cNvPr id="260" name="Google Shape;260;g8964729ebb_2_888"/>
            <p:cNvSpPr txBox="1"/>
            <p:nvPr/>
          </p:nvSpPr>
          <p:spPr>
            <a:xfrm>
              <a:off x="1062658" y="4236968"/>
              <a:ext cx="1728300" cy="46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200">
                  <a:solidFill>
                    <a:schemeClr val="hlink"/>
                  </a:solidFill>
                </a:rPr>
                <a:t>sentiment= 0 row are </a:t>
              </a:r>
              <a:r>
                <a:rPr lang="en-US" sz="1050">
                  <a:solidFill>
                    <a:schemeClr val="dk1"/>
                  </a:solidFill>
                </a:rPr>
                <a:t>456 </a:t>
              </a:r>
              <a:endParaRPr sz="1050">
                <a:solidFill>
                  <a:schemeClr val="dk1"/>
                </a:solidFill>
              </a:endParaRPr>
            </a:p>
            <a:p>
              <a:pPr indent="0" lvl="0" marL="0" rtl="0" algn="l">
                <a:spcBef>
                  <a:spcPts val="0"/>
                </a:spcBef>
                <a:spcAft>
                  <a:spcPts val="0"/>
                </a:spcAft>
                <a:buClr>
                  <a:schemeClr val="dk1"/>
                </a:buClr>
                <a:buFont typeface="Arial"/>
                <a:buNone/>
              </a:pPr>
              <a:r>
                <a:t/>
              </a:r>
              <a:endParaRPr sz="1200">
                <a:solidFill>
                  <a:schemeClr val="hlink"/>
                </a:solidFill>
              </a:endParaRPr>
            </a:p>
            <a:p>
              <a:pPr indent="0" lvl="0" marL="0" rtl="0" algn="l">
                <a:lnSpc>
                  <a:spcPct val="115000"/>
                </a:lnSpc>
                <a:spcBef>
                  <a:spcPts val="0"/>
                </a:spcBef>
                <a:spcAft>
                  <a:spcPts val="0"/>
                </a:spcAft>
                <a:buSzPts val="1100"/>
                <a:buNone/>
              </a:pPr>
              <a:r>
                <a:t/>
              </a:r>
              <a:endParaRPr sz="1050">
                <a:solidFill>
                  <a:schemeClr val="dk1"/>
                </a:solidFill>
              </a:endParaRPr>
            </a:p>
            <a:p>
              <a:pPr indent="0" lvl="0" marL="0" rtl="0" algn="l">
                <a:spcBef>
                  <a:spcPts val="0"/>
                </a:spcBef>
                <a:spcAft>
                  <a:spcPts val="0"/>
                </a:spcAft>
                <a:buClr>
                  <a:schemeClr val="dk1"/>
                </a:buClr>
                <a:buFont typeface="Arial"/>
                <a:buNone/>
              </a:pPr>
              <a:r>
                <a:t/>
              </a:r>
              <a:endParaRPr sz="1200">
                <a:solidFill>
                  <a:schemeClr val="hlink"/>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marR="0" rtl="0" algn="l">
                <a:spcBef>
                  <a:spcPts val="0"/>
                </a:spcBef>
                <a:spcAft>
                  <a:spcPts val="0"/>
                </a:spcAft>
                <a:buNone/>
              </a:pPr>
              <a:r>
                <a:t/>
              </a:r>
              <a:endParaRPr sz="1200">
                <a:solidFill>
                  <a:srgbClr val="3F3F3F"/>
                </a:solidFill>
              </a:endParaRPr>
            </a:p>
          </p:txBody>
        </p:sp>
      </p:grpSp>
      <p:grpSp>
        <p:nvGrpSpPr>
          <p:cNvPr id="261" name="Google Shape;261;g8964729ebb_2_888"/>
          <p:cNvGrpSpPr/>
          <p:nvPr/>
        </p:nvGrpSpPr>
        <p:grpSpPr>
          <a:xfrm>
            <a:off x="1187624" y="3507854"/>
            <a:ext cx="3024525" cy="712654"/>
            <a:chOff x="1062658" y="3986014"/>
            <a:chExt cx="1728300" cy="712654"/>
          </a:xfrm>
        </p:grpSpPr>
        <p:sp>
          <p:nvSpPr>
            <p:cNvPr id="262" name="Google Shape;262;g8964729ebb_2_888"/>
            <p:cNvSpPr txBox="1"/>
            <p:nvPr/>
          </p:nvSpPr>
          <p:spPr>
            <a:xfrm>
              <a:off x="1062658" y="3986014"/>
              <a:ext cx="1728300" cy="30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hlink"/>
                  </a:solidFill>
                </a:rPr>
                <a:t>sentiment == 1</a:t>
              </a:r>
              <a:endParaRPr b="1">
                <a:solidFill>
                  <a:schemeClr val="hlink"/>
                </a:solidFill>
              </a:endParaRPr>
            </a:p>
            <a:p>
              <a:pPr indent="0" lvl="0" marL="0" marR="0" rtl="0" algn="l">
                <a:spcBef>
                  <a:spcPts val="0"/>
                </a:spcBef>
                <a:spcAft>
                  <a:spcPts val="0"/>
                </a:spcAft>
                <a:buNone/>
              </a:pPr>
              <a:r>
                <a:t/>
              </a:r>
              <a:endParaRPr b="1">
                <a:solidFill>
                  <a:srgbClr val="3F3F3F"/>
                </a:solidFill>
              </a:endParaRPr>
            </a:p>
          </p:txBody>
        </p:sp>
        <p:sp>
          <p:nvSpPr>
            <p:cNvPr id="263" name="Google Shape;263;g8964729ebb_2_888"/>
            <p:cNvSpPr txBox="1"/>
            <p:nvPr/>
          </p:nvSpPr>
          <p:spPr>
            <a:xfrm>
              <a:off x="1062658" y="4236968"/>
              <a:ext cx="1728300" cy="46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200">
                  <a:solidFill>
                    <a:schemeClr val="hlink"/>
                  </a:solidFill>
                </a:rPr>
                <a:t>sentiment= 1 row are </a:t>
              </a:r>
              <a:r>
                <a:rPr lang="en-US" sz="1050">
                  <a:solidFill>
                    <a:schemeClr val="dk1"/>
                  </a:solidFill>
                </a:rPr>
                <a:t>4311  </a:t>
              </a:r>
              <a:endParaRPr sz="1050">
                <a:solidFill>
                  <a:schemeClr val="dk1"/>
                </a:solidFill>
              </a:endParaRPr>
            </a:p>
            <a:p>
              <a:pPr indent="0" lvl="0" marL="0" rtl="0" algn="l">
                <a:spcBef>
                  <a:spcPts val="0"/>
                </a:spcBef>
                <a:spcAft>
                  <a:spcPts val="0"/>
                </a:spcAft>
                <a:buClr>
                  <a:schemeClr val="dk1"/>
                </a:buClr>
                <a:buFont typeface="Arial"/>
                <a:buNone/>
              </a:pPr>
              <a:r>
                <a:t/>
              </a:r>
              <a:endParaRPr sz="1200">
                <a:solidFill>
                  <a:schemeClr val="hlink"/>
                </a:solidFill>
              </a:endParaRPr>
            </a:p>
            <a:p>
              <a:pPr indent="0" lvl="0" marL="0" rtl="0" algn="l">
                <a:lnSpc>
                  <a:spcPct val="115000"/>
                </a:lnSpc>
                <a:spcBef>
                  <a:spcPts val="0"/>
                </a:spcBef>
                <a:spcAft>
                  <a:spcPts val="0"/>
                </a:spcAft>
                <a:buSzPts val="1100"/>
                <a:buNone/>
              </a:pPr>
              <a:r>
                <a:t/>
              </a:r>
              <a:endParaRPr sz="1050">
                <a:solidFill>
                  <a:schemeClr val="dk1"/>
                </a:solidFill>
              </a:endParaRPr>
            </a:p>
            <a:p>
              <a:pPr indent="0" lvl="0" marL="0" rtl="0" algn="l">
                <a:spcBef>
                  <a:spcPts val="0"/>
                </a:spcBef>
                <a:spcAft>
                  <a:spcPts val="0"/>
                </a:spcAft>
                <a:buClr>
                  <a:schemeClr val="dk1"/>
                </a:buClr>
                <a:buFont typeface="Arial"/>
                <a:buNone/>
              </a:pPr>
              <a:r>
                <a:t/>
              </a:r>
              <a:endParaRPr sz="1200">
                <a:solidFill>
                  <a:schemeClr val="hlink"/>
                </a:solidFill>
              </a:endParaRPr>
            </a:p>
            <a:p>
              <a:pPr indent="0" lvl="0" marL="0" rtl="0" algn="l">
                <a:lnSpc>
                  <a:spcPct val="115000"/>
                </a:lnSpc>
                <a:spcBef>
                  <a:spcPts val="0"/>
                </a:spcBef>
                <a:spcAft>
                  <a:spcPts val="0"/>
                </a:spcAft>
                <a:buSzPts val="1100"/>
                <a:buNone/>
              </a:pPr>
              <a:r>
                <a:t/>
              </a:r>
              <a:endParaRPr sz="1050">
                <a:solidFill>
                  <a:schemeClr val="dk1"/>
                </a:solidFill>
              </a:endParaRPr>
            </a:p>
            <a:p>
              <a:pPr indent="0" lvl="0" marL="0" rtl="0" algn="l">
                <a:spcBef>
                  <a:spcPts val="0"/>
                </a:spcBef>
                <a:spcAft>
                  <a:spcPts val="0"/>
                </a:spcAft>
                <a:buClr>
                  <a:schemeClr val="dk1"/>
                </a:buClr>
                <a:buFont typeface="Arial"/>
                <a:buNone/>
              </a:pPr>
              <a:r>
                <a:t/>
              </a:r>
              <a:endParaRPr sz="1200">
                <a:solidFill>
                  <a:schemeClr val="hlink"/>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marR="0" rtl="0" algn="l">
                <a:spcBef>
                  <a:spcPts val="0"/>
                </a:spcBef>
                <a:spcAft>
                  <a:spcPts val="0"/>
                </a:spcAft>
                <a:buNone/>
              </a:pPr>
              <a:r>
                <a:rPr lang="en-US" sz="1200">
                  <a:solidFill>
                    <a:srgbClr val="3F3F3F"/>
                  </a:solidFill>
                  <a:latin typeface="Arial"/>
                  <a:ea typeface="Arial"/>
                  <a:cs typeface="Arial"/>
                  <a:sym typeface="Arial"/>
                </a:rPr>
                <a:t> </a:t>
              </a:r>
              <a:endParaRPr/>
            </a:p>
          </p:txBody>
        </p:sp>
      </p:grpSp>
      <p:grpSp>
        <p:nvGrpSpPr>
          <p:cNvPr id="264" name="Google Shape;264;g8964729ebb_2_888"/>
          <p:cNvGrpSpPr/>
          <p:nvPr/>
        </p:nvGrpSpPr>
        <p:grpSpPr>
          <a:xfrm>
            <a:off x="4419880" y="1215996"/>
            <a:ext cx="4049446" cy="3012097"/>
            <a:chOff x="4419880" y="1215996"/>
            <a:chExt cx="4049446" cy="3012097"/>
          </a:xfrm>
        </p:grpSpPr>
        <p:grpSp>
          <p:nvGrpSpPr>
            <p:cNvPr id="265" name="Google Shape;265;g8964729ebb_2_888"/>
            <p:cNvGrpSpPr/>
            <p:nvPr/>
          </p:nvGrpSpPr>
          <p:grpSpPr>
            <a:xfrm>
              <a:off x="4419880" y="2017550"/>
              <a:ext cx="4049446" cy="2210542"/>
              <a:chOff x="4427984" y="1923678"/>
              <a:chExt cx="4446520" cy="2427300"/>
            </a:xfrm>
          </p:grpSpPr>
          <p:sp>
            <p:nvSpPr>
              <p:cNvPr id="266" name="Google Shape;266;g8964729ebb_2_888"/>
              <p:cNvSpPr/>
              <p:nvPr/>
            </p:nvSpPr>
            <p:spPr>
              <a:xfrm>
                <a:off x="4427984" y="1923678"/>
                <a:ext cx="288000" cy="2427300"/>
              </a:xfrm>
              <a:prstGeom prst="round2SameRect">
                <a:avLst>
                  <a:gd fmla="val 50000" name="adj1"/>
                  <a:gd fmla="val 0" name="adj2"/>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g8964729ebb_2_888"/>
              <p:cNvSpPr/>
              <p:nvPr/>
            </p:nvSpPr>
            <p:spPr>
              <a:xfrm>
                <a:off x="8586504" y="1923678"/>
                <a:ext cx="288000" cy="2427300"/>
              </a:xfrm>
              <a:prstGeom prst="round2SameRect">
                <a:avLst>
                  <a:gd fmla="val 50000" name="adj1"/>
                  <a:gd fmla="val 0" name="adj2"/>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8" name="Google Shape;268;g8964729ebb_2_888"/>
              <p:cNvSpPr/>
              <p:nvPr/>
            </p:nvSpPr>
            <p:spPr>
              <a:xfrm>
                <a:off x="4586769" y="2139702"/>
                <a:ext cx="4158000" cy="1734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g8964729ebb_2_888"/>
              <p:cNvSpPr/>
              <p:nvPr/>
            </p:nvSpPr>
            <p:spPr>
              <a:xfrm>
                <a:off x="4654000" y="3853605"/>
                <a:ext cx="4158000" cy="1734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70" name="Google Shape;270;g8964729ebb_2_888"/>
            <p:cNvGrpSpPr/>
            <p:nvPr/>
          </p:nvGrpSpPr>
          <p:grpSpPr>
            <a:xfrm>
              <a:off x="5639263" y="1215996"/>
              <a:ext cx="819630" cy="3012085"/>
              <a:chOff x="2879712" y="1062493"/>
              <a:chExt cx="900000" cy="3307439"/>
            </a:xfrm>
          </p:grpSpPr>
          <p:sp>
            <p:nvSpPr>
              <p:cNvPr id="271" name="Google Shape;271;g8964729ebb_2_888"/>
              <p:cNvSpPr/>
              <p:nvPr/>
            </p:nvSpPr>
            <p:spPr>
              <a:xfrm>
                <a:off x="2879712" y="1062493"/>
                <a:ext cx="900000" cy="3307439"/>
              </a:xfrm>
              <a:custGeom>
                <a:rect b="b" l="l" r="r" t="t"/>
                <a:pathLst>
                  <a:path extrusionOk="0" h="3307439" w="900000">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g8964729ebb_2_888"/>
              <p:cNvSpPr/>
              <p:nvPr/>
            </p:nvSpPr>
            <p:spPr>
              <a:xfrm>
                <a:off x="3097512" y="3813696"/>
                <a:ext cx="464400" cy="4644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73" name="Google Shape;273;g8964729ebb_2_888"/>
            <p:cNvGrpSpPr/>
            <p:nvPr/>
          </p:nvGrpSpPr>
          <p:grpSpPr>
            <a:xfrm>
              <a:off x="6518922" y="1215996"/>
              <a:ext cx="819630" cy="3012085"/>
              <a:chOff x="2879712" y="1062493"/>
              <a:chExt cx="900000" cy="3307439"/>
            </a:xfrm>
          </p:grpSpPr>
          <p:sp>
            <p:nvSpPr>
              <p:cNvPr id="274" name="Google Shape;274;g8964729ebb_2_888"/>
              <p:cNvSpPr/>
              <p:nvPr/>
            </p:nvSpPr>
            <p:spPr>
              <a:xfrm>
                <a:off x="2879712" y="1062493"/>
                <a:ext cx="900000" cy="3307439"/>
              </a:xfrm>
              <a:custGeom>
                <a:rect b="b" l="l" r="r" t="t"/>
                <a:pathLst>
                  <a:path extrusionOk="0" h="3307439" w="900000">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g8964729ebb_2_888"/>
              <p:cNvSpPr/>
              <p:nvPr/>
            </p:nvSpPr>
            <p:spPr>
              <a:xfrm>
                <a:off x="3097512" y="3813696"/>
                <a:ext cx="464400" cy="4644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76" name="Google Shape;276;g8964729ebb_2_888"/>
            <p:cNvGrpSpPr/>
            <p:nvPr/>
          </p:nvGrpSpPr>
          <p:grpSpPr>
            <a:xfrm>
              <a:off x="7398580" y="1215996"/>
              <a:ext cx="819630" cy="3012085"/>
              <a:chOff x="2879712" y="1062493"/>
              <a:chExt cx="900000" cy="3307439"/>
            </a:xfrm>
          </p:grpSpPr>
          <p:sp>
            <p:nvSpPr>
              <p:cNvPr id="277" name="Google Shape;277;g8964729ebb_2_888"/>
              <p:cNvSpPr/>
              <p:nvPr/>
            </p:nvSpPr>
            <p:spPr>
              <a:xfrm>
                <a:off x="2879712" y="1062493"/>
                <a:ext cx="900000" cy="3307439"/>
              </a:xfrm>
              <a:custGeom>
                <a:rect b="b" l="l" r="r" t="t"/>
                <a:pathLst>
                  <a:path extrusionOk="0" h="3307439" w="900000">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g8964729ebb_2_888"/>
              <p:cNvSpPr/>
              <p:nvPr/>
            </p:nvSpPr>
            <p:spPr>
              <a:xfrm>
                <a:off x="3088040" y="3813695"/>
                <a:ext cx="464400" cy="4644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79" name="Google Shape;279;g8964729ebb_2_888"/>
            <p:cNvGrpSpPr/>
            <p:nvPr/>
          </p:nvGrpSpPr>
          <p:grpSpPr>
            <a:xfrm>
              <a:off x="4776858" y="1215996"/>
              <a:ext cx="819630" cy="3012085"/>
              <a:chOff x="2898656" y="1062493"/>
              <a:chExt cx="900000" cy="3307439"/>
            </a:xfrm>
          </p:grpSpPr>
          <p:sp>
            <p:nvSpPr>
              <p:cNvPr id="280" name="Google Shape;280;g8964729ebb_2_888"/>
              <p:cNvSpPr/>
              <p:nvPr/>
            </p:nvSpPr>
            <p:spPr>
              <a:xfrm>
                <a:off x="2898656" y="1062493"/>
                <a:ext cx="900000" cy="3307439"/>
              </a:xfrm>
              <a:custGeom>
                <a:rect b="b" l="l" r="r" t="t"/>
                <a:pathLst>
                  <a:path extrusionOk="0" h="3307439" w="900000">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g8964729ebb_2_888"/>
              <p:cNvSpPr/>
              <p:nvPr/>
            </p:nvSpPr>
            <p:spPr>
              <a:xfrm>
                <a:off x="3106985" y="3813695"/>
                <a:ext cx="464400" cy="464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282" name="Google Shape;282;g8964729ebb_2_888"/>
            <p:cNvPicPr preferRelativeResize="0"/>
            <p:nvPr/>
          </p:nvPicPr>
          <p:blipFill rotWithShape="1">
            <a:blip r:embed="rId3">
              <a:alphaModFix/>
            </a:blip>
            <a:srcRect b="0" l="0" r="0" t="0"/>
            <a:stretch/>
          </p:blipFill>
          <p:spPr>
            <a:xfrm>
              <a:off x="4596223" y="1422176"/>
              <a:ext cx="3786600" cy="2668500"/>
            </a:xfrm>
            <a:prstGeom prst="rect">
              <a:avLst/>
            </a:prstGeom>
            <a:noFill/>
            <a:ln>
              <a:noFill/>
            </a:ln>
          </p:spPr>
        </p:pic>
      </p:grpSp>
      <p:sp>
        <p:nvSpPr>
          <p:cNvPr id="283" name="Google Shape;283;g8964729ebb_2_888"/>
          <p:cNvSpPr txBox="1"/>
          <p:nvPr/>
        </p:nvSpPr>
        <p:spPr>
          <a:xfrm>
            <a:off x="4790155" y="2342453"/>
            <a:ext cx="7818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32</a:t>
            </a:r>
            <a:r>
              <a:rPr b="1" lang="en-US" sz="1600">
                <a:solidFill>
                  <a:schemeClr val="lt1"/>
                </a:solidFill>
                <a:latin typeface="Arial"/>
                <a:ea typeface="Arial"/>
                <a:cs typeface="Arial"/>
                <a:sym typeface="Arial"/>
              </a:rPr>
              <a:t>%</a:t>
            </a:r>
            <a:endParaRPr b="1" sz="1600">
              <a:solidFill>
                <a:schemeClr val="lt1"/>
              </a:solidFill>
              <a:latin typeface="Arial"/>
              <a:ea typeface="Arial"/>
              <a:cs typeface="Arial"/>
              <a:sym typeface="Arial"/>
            </a:endParaRPr>
          </a:p>
        </p:txBody>
      </p:sp>
      <p:sp>
        <p:nvSpPr>
          <p:cNvPr id="284" name="Google Shape;284;g8964729ebb_2_888"/>
          <p:cNvSpPr txBox="1"/>
          <p:nvPr/>
        </p:nvSpPr>
        <p:spPr>
          <a:xfrm>
            <a:off x="5668464" y="3798418"/>
            <a:ext cx="7818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1</a:t>
            </a:r>
            <a:r>
              <a:rPr b="1" lang="en-US" sz="1600">
                <a:solidFill>
                  <a:schemeClr val="lt1"/>
                </a:solidFill>
                <a:latin typeface="Arial"/>
                <a:ea typeface="Arial"/>
                <a:cs typeface="Arial"/>
                <a:sym typeface="Arial"/>
              </a:rPr>
              <a:t>%</a:t>
            </a:r>
            <a:endParaRPr b="1" sz="1600">
              <a:solidFill>
                <a:schemeClr val="lt1"/>
              </a:solidFill>
              <a:latin typeface="Arial"/>
              <a:ea typeface="Arial"/>
              <a:cs typeface="Arial"/>
              <a:sym typeface="Arial"/>
            </a:endParaRPr>
          </a:p>
        </p:txBody>
      </p:sp>
      <p:sp>
        <p:nvSpPr>
          <p:cNvPr id="285" name="Google Shape;285;g8964729ebb_2_888"/>
          <p:cNvSpPr txBox="1"/>
          <p:nvPr/>
        </p:nvSpPr>
        <p:spPr>
          <a:xfrm>
            <a:off x="6556995" y="3694876"/>
            <a:ext cx="7818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6</a:t>
            </a:r>
            <a:r>
              <a:rPr b="1" lang="en-US" sz="1600">
                <a:solidFill>
                  <a:schemeClr val="lt1"/>
                </a:solidFill>
                <a:latin typeface="Arial"/>
                <a:ea typeface="Arial"/>
                <a:cs typeface="Arial"/>
                <a:sym typeface="Arial"/>
              </a:rPr>
              <a:t>%</a:t>
            </a:r>
            <a:endParaRPr b="1" sz="1600">
              <a:solidFill>
                <a:schemeClr val="lt1"/>
              </a:solidFill>
              <a:latin typeface="Arial"/>
              <a:ea typeface="Arial"/>
              <a:cs typeface="Arial"/>
              <a:sym typeface="Arial"/>
            </a:endParaRPr>
          </a:p>
        </p:txBody>
      </p:sp>
      <p:sp>
        <p:nvSpPr>
          <p:cNvPr id="286" name="Google Shape;286;g8964729ebb_2_888"/>
          <p:cNvSpPr txBox="1"/>
          <p:nvPr/>
        </p:nvSpPr>
        <p:spPr>
          <a:xfrm>
            <a:off x="7420504" y="1679950"/>
            <a:ext cx="7818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59</a:t>
            </a:r>
            <a:r>
              <a:rPr b="1" lang="en-US" sz="1600">
                <a:solidFill>
                  <a:schemeClr val="lt1"/>
                </a:solidFill>
                <a:latin typeface="Arial"/>
                <a:ea typeface="Arial"/>
                <a:cs typeface="Arial"/>
                <a:sym typeface="Arial"/>
              </a:rPr>
              <a:t>%</a:t>
            </a:r>
            <a:endParaRPr b="1" sz="1600">
              <a:solidFill>
                <a:schemeClr val="lt1"/>
              </a:solidFill>
              <a:latin typeface="Arial"/>
              <a:ea typeface="Arial"/>
              <a:cs typeface="Arial"/>
              <a:sym typeface="Arial"/>
            </a:endParaRPr>
          </a:p>
        </p:txBody>
      </p:sp>
      <p:sp>
        <p:nvSpPr>
          <p:cNvPr id="287" name="Google Shape;287;g8964729ebb_2_888"/>
          <p:cNvSpPr/>
          <p:nvPr/>
        </p:nvSpPr>
        <p:spPr>
          <a:xfrm>
            <a:off x="5823925" y="2560100"/>
            <a:ext cx="458100" cy="1276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8964729ebb_2_888"/>
          <p:cNvSpPr/>
          <p:nvPr/>
        </p:nvSpPr>
        <p:spPr>
          <a:xfrm>
            <a:off x="6649252" y="2342450"/>
            <a:ext cx="526800" cy="1276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92" name="Shape 292"/>
        <p:cNvGrpSpPr/>
        <p:nvPr/>
      </p:nvGrpSpPr>
      <p:grpSpPr>
        <a:xfrm>
          <a:off x="0" y="0"/>
          <a:ext cx="0" cy="0"/>
          <a:chOff x="0" y="0"/>
          <a:chExt cx="0" cy="0"/>
        </a:xfrm>
      </p:grpSpPr>
      <p:sp>
        <p:nvSpPr>
          <p:cNvPr id="293" name="Google Shape;293;p4"/>
          <p:cNvSpPr txBox="1"/>
          <p:nvPr/>
        </p:nvSpPr>
        <p:spPr>
          <a:xfrm>
            <a:off x="3489862" y="3041425"/>
            <a:ext cx="2174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INSERT THE 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accent4"/>
                </a:solidFill>
                <a:latin typeface="Arial"/>
                <a:ea typeface="Arial"/>
                <a:cs typeface="Arial"/>
                <a:sym typeface="Arial"/>
              </a:rPr>
              <a:t>OF YOUR PRESENTATION HERE    </a:t>
            </a:r>
            <a:endParaRPr b="0" i="0" sz="1400" u="none" cap="none" strike="noStrike">
              <a:solidFill>
                <a:srgbClr val="000000"/>
              </a:solidFill>
              <a:latin typeface="Arial"/>
              <a:ea typeface="Arial"/>
              <a:cs typeface="Arial"/>
              <a:sym typeface="Arial"/>
            </a:endParaRPr>
          </a:p>
        </p:txBody>
      </p:sp>
      <p:pic>
        <p:nvPicPr>
          <p:cNvPr id="294" name="Google Shape;294;p4"/>
          <p:cNvPicPr preferRelativeResize="0"/>
          <p:nvPr/>
        </p:nvPicPr>
        <p:blipFill rotWithShape="1">
          <a:blip r:embed="rId3">
            <a:alphaModFix/>
          </a:blip>
          <a:srcRect b="0" l="0" r="0" t="0"/>
          <a:stretch/>
        </p:blipFill>
        <p:spPr>
          <a:xfrm>
            <a:off x="3270757" y="744124"/>
            <a:ext cx="5168566" cy="3003954"/>
          </a:xfrm>
          <a:prstGeom prst="rect">
            <a:avLst/>
          </a:prstGeom>
          <a:noFill/>
          <a:ln>
            <a:noFill/>
          </a:ln>
        </p:spPr>
      </p:pic>
      <p:sp>
        <p:nvSpPr>
          <p:cNvPr id="295" name="Google Shape;295;p4"/>
          <p:cNvSpPr/>
          <p:nvPr/>
        </p:nvSpPr>
        <p:spPr>
          <a:xfrm>
            <a:off x="942753" y="972624"/>
            <a:ext cx="2225749" cy="18158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number of words plot is really interesting the tweets having number of words greater than 30 are very less and thus the number of words distribution plot is normally distributed</a:t>
            </a:r>
            <a:endParaRPr b="0" i="0" sz="5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99" name="Shape 299"/>
        <p:cNvGrpSpPr/>
        <p:nvPr/>
      </p:nvGrpSpPr>
      <p:grpSpPr>
        <a:xfrm>
          <a:off x="0" y="0"/>
          <a:ext cx="0" cy="0"/>
          <a:chOff x="0" y="0"/>
          <a:chExt cx="0" cy="0"/>
        </a:xfrm>
      </p:grpSpPr>
      <p:sp>
        <p:nvSpPr>
          <p:cNvPr id="300" name="Google Shape;300;g88453ed517_0_646"/>
          <p:cNvSpPr txBox="1"/>
          <p:nvPr/>
        </p:nvSpPr>
        <p:spPr>
          <a:xfrm>
            <a:off x="2736123" y="4194720"/>
            <a:ext cx="3696235"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Point Presentation that best suit your needs. </a:t>
            </a:r>
            <a:endParaRPr b="0" i="0" sz="1400" u="none" cap="none" strike="noStrike">
              <a:solidFill>
                <a:srgbClr val="000000"/>
              </a:solidFill>
              <a:latin typeface="Arial"/>
              <a:ea typeface="Arial"/>
              <a:cs typeface="Arial"/>
              <a:sym typeface="Arial"/>
            </a:endParaRPr>
          </a:p>
        </p:txBody>
      </p:sp>
      <p:pic>
        <p:nvPicPr>
          <p:cNvPr id="301" name="Google Shape;301;g88453ed517_0_646"/>
          <p:cNvPicPr preferRelativeResize="0"/>
          <p:nvPr/>
        </p:nvPicPr>
        <p:blipFill rotWithShape="1">
          <a:blip r:embed="rId3">
            <a:alphaModFix/>
          </a:blip>
          <a:srcRect b="0" l="0" r="0" t="0"/>
          <a:stretch/>
        </p:blipFill>
        <p:spPr>
          <a:xfrm>
            <a:off x="2845250" y="1343000"/>
            <a:ext cx="5667675" cy="3145175"/>
          </a:xfrm>
          <a:prstGeom prst="rect">
            <a:avLst/>
          </a:prstGeom>
          <a:noFill/>
          <a:ln>
            <a:noFill/>
          </a:ln>
        </p:spPr>
      </p:pic>
      <p:sp>
        <p:nvSpPr>
          <p:cNvPr id="302" name="Google Shape;302;g88453ed517_0_646"/>
          <p:cNvSpPr txBox="1"/>
          <p:nvPr/>
        </p:nvSpPr>
        <p:spPr>
          <a:xfrm>
            <a:off x="109175" y="378450"/>
            <a:ext cx="78417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Overall Sentiment Distribution </a:t>
            </a:r>
            <a:endParaRPr>
              <a:latin typeface="Calibri"/>
              <a:ea typeface="Calibri"/>
              <a:cs typeface="Calibri"/>
              <a:sym typeface="Calibri"/>
            </a:endParaRPr>
          </a:p>
        </p:txBody>
      </p:sp>
      <p:sp>
        <p:nvSpPr>
          <p:cNvPr id="303" name="Google Shape;303;g88453ed517_0_646"/>
          <p:cNvSpPr txBox="1"/>
          <p:nvPr/>
        </p:nvSpPr>
        <p:spPr>
          <a:xfrm>
            <a:off x="443175" y="1638400"/>
            <a:ext cx="1920300" cy="24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0-negative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1-neutral</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2-positive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3-can’t tell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07" name="Shape 307"/>
        <p:cNvGrpSpPr/>
        <p:nvPr/>
      </p:nvGrpSpPr>
      <p:grpSpPr>
        <a:xfrm>
          <a:off x="0" y="0"/>
          <a:ext cx="0" cy="0"/>
          <a:chOff x="0" y="0"/>
          <a:chExt cx="0" cy="0"/>
        </a:xfrm>
      </p:grpSpPr>
      <p:sp>
        <p:nvSpPr>
          <p:cNvPr id="308" name="Google Shape;308;g88453ed517_0_656"/>
          <p:cNvSpPr txBox="1"/>
          <p:nvPr/>
        </p:nvSpPr>
        <p:spPr>
          <a:xfrm>
            <a:off x="357627" y="566550"/>
            <a:ext cx="88695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chemeClr val="dk1"/>
                </a:solidFill>
              </a:rPr>
              <a:t>Most Us</a:t>
            </a:r>
            <a:r>
              <a:rPr lang="en-US" sz="2800">
                <a:solidFill>
                  <a:schemeClr val="dk1"/>
                </a:solidFill>
              </a:rPr>
              <a:t>e</a:t>
            </a:r>
            <a:r>
              <a:rPr lang="en-US" sz="2800">
                <a:solidFill>
                  <a:schemeClr val="dk1"/>
                </a:solidFill>
              </a:rPr>
              <a:t>d Hashtags in Overall Tweets Data</a:t>
            </a:r>
            <a:endParaRPr sz="2800">
              <a:solidFill>
                <a:schemeClr val="dk1"/>
              </a:solidFill>
            </a:endParaRPr>
          </a:p>
        </p:txBody>
      </p:sp>
      <p:pic>
        <p:nvPicPr>
          <p:cNvPr id="309" name="Google Shape;309;g88453ed517_0_656"/>
          <p:cNvPicPr preferRelativeResize="0"/>
          <p:nvPr/>
        </p:nvPicPr>
        <p:blipFill rotWithShape="1">
          <a:blip r:embed="rId3">
            <a:alphaModFix/>
          </a:blip>
          <a:srcRect b="0" l="0" r="0" t="0"/>
          <a:stretch/>
        </p:blipFill>
        <p:spPr>
          <a:xfrm>
            <a:off x="357613" y="1611750"/>
            <a:ext cx="8428776" cy="289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06">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2016-12-01T00:32:25Z</dcterms:created>
  <dc:creator>googleslidesppt.com;allppt.com</dc:creator>
</cp:coreProperties>
</file>