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CD60141-EEBD-4EC1-8E34-0344C16A1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318308" y="0"/>
            <a:ext cx="6873692" cy="6858000"/>
          </a:xfrm>
          <a:custGeom>
            <a:avLst/>
            <a:gdLst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0 w 12192000"/>
              <a:gd name="connsiteY6" fmla="*/ 0 h 6858000"/>
              <a:gd name="connsiteX7" fmla="*/ 6700 w 12192000"/>
              <a:gd name="connsiteY7" fmla="*/ 0 h 6858000"/>
              <a:gd name="connsiteX8" fmla="*/ 6700 w 12192000"/>
              <a:gd name="connsiteY8" fmla="*/ 6858000 h 6858000"/>
              <a:gd name="connsiteX9" fmla="*/ 0 w 12192000"/>
              <a:gd name="connsiteY9" fmla="*/ 6858000 h 6858000"/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11328900 w 12192000"/>
              <a:gd name="connsiteY6" fmla="*/ 0 h 6858000"/>
              <a:gd name="connsiteX7" fmla="*/ 0 w 12192000"/>
              <a:gd name="connsiteY7" fmla="*/ 6858000 h 6858000"/>
              <a:gd name="connsiteX8" fmla="*/ 6700 w 12192000"/>
              <a:gd name="connsiteY8" fmla="*/ 0 h 6858000"/>
              <a:gd name="connsiteX9" fmla="*/ 6700 w 12192000"/>
              <a:gd name="connsiteY9" fmla="*/ 6858000 h 6858000"/>
              <a:gd name="connsiteX10" fmla="*/ 0 w 12192000"/>
              <a:gd name="connsiteY10" fmla="*/ 6858000 h 6858000"/>
              <a:gd name="connsiteX0" fmla="*/ 11322200 w 12185300"/>
              <a:gd name="connsiteY0" fmla="*/ 0 h 6858000"/>
              <a:gd name="connsiteX1" fmla="*/ 12185300 w 12185300"/>
              <a:gd name="connsiteY1" fmla="*/ 0 h 6858000"/>
              <a:gd name="connsiteX2" fmla="*/ 12185300 w 12185300"/>
              <a:gd name="connsiteY2" fmla="*/ 6858000 h 6858000"/>
              <a:gd name="connsiteX3" fmla="*/ 5311608 w 12185300"/>
              <a:gd name="connsiteY3" fmla="*/ 6858000 h 6858000"/>
              <a:gd name="connsiteX4" fmla="*/ 11322197 w 12185300"/>
              <a:gd name="connsiteY4" fmla="*/ 4 h 6858000"/>
              <a:gd name="connsiteX5" fmla="*/ 11322198 w 12185300"/>
              <a:gd name="connsiteY5" fmla="*/ 2 h 6858000"/>
              <a:gd name="connsiteX6" fmla="*/ 11322200 w 12185300"/>
              <a:gd name="connsiteY6" fmla="*/ 0 h 6858000"/>
              <a:gd name="connsiteX7" fmla="*/ 0 w 12185300"/>
              <a:gd name="connsiteY7" fmla="*/ 6858000 h 6858000"/>
              <a:gd name="connsiteX8" fmla="*/ 0 w 12185300"/>
              <a:gd name="connsiteY8" fmla="*/ 0 h 6858000"/>
              <a:gd name="connsiteX9" fmla="*/ 0 w 12185300"/>
              <a:gd name="connsiteY9" fmla="*/ 6858000 h 6858000"/>
              <a:gd name="connsiteX0" fmla="*/ 6010592 w 6873692"/>
              <a:gd name="connsiteY0" fmla="*/ 0 h 6858000"/>
              <a:gd name="connsiteX1" fmla="*/ 6873692 w 6873692"/>
              <a:gd name="connsiteY1" fmla="*/ 0 h 6858000"/>
              <a:gd name="connsiteX2" fmla="*/ 6873692 w 6873692"/>
              <a:gd name="connsiteY2" fmla="*/ 6858000 h 6858000"/>
              <a:gd name="connsiteX3" fmla="*/ 0 w 6873692"/>
              <a:gd name="connsiteY3" fmla="*/ 6858000 h 6858000"/>
              <a:gd name="connsiteX4" fmla="*/ 6010589 w 6873692"/>
              <a:gd name="connsiteY4" fmla="*/ 4 h 6858000"/>
              <a:gd name="connsiteX5" fmla="*/ 6010590 w 6873692"/>
              <a:gd name="connsiteY5" fmla="*/ 2 h 6858000"/>
              <a:gd name="connsiteX6" fmla="*/ 6010592 w 68736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FCBBA-905A-4FD1-BFBA-F3EE6DA264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81098"/>
            <a:ext cx="8986580" cy="2832404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8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DD287E-F1C8-463F-8429-D1B5B15825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5463522"/>
            <a:ext cx="8986580" cy="650311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F44ED-7973-4A99-B2CA-A8962BCE0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F96F2-D6BE-49AC-A605-5AE87C3F2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7FC50-B13C-4B63-AE64-F71A6EDE6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C75A547-BCD1-42BE-966E-53CA0AB93165}"/>
              </a:ext>
            </a:extLst>
          </p:cNvPr>
          <p:cNvCxnSpPr>
            <a:cxnSpLocks/>
          </p:cNvCxnSpPr>
          <p:nvPr/>
        </p:nvCxnSpPr>
        <p:spPr>
          <a:xfrm>
            <a:off x="1188357" y="5151666"/>
            <a:ext cx="9822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7850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A3BF2-BCE9-47D7-B1C0-1F0E4936B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722E9-C3E4-48AF-996A-495AE659FA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9E516-382B-4845-93BF-20C16EE0D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96E16-F168-442A-843C-5D490D54B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A61BEA-A969-437A-BD8B-CB1B709AD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301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528449-3E11-45FF-BF3A-651867603E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572500" y="870625"/>
            <a:ext cx="2476499" cy="50292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C0EAB0-2DFA-4CBA-86B1-1826EF523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43000" y="870625"/>
            <a:ext cx="7324928" cy="50292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22F89-E1F5-45D7-945A-8A2886C4B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E7E82-5FB8-4289-AD0C-0BA788E14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A4046-1A2C-41F5-A177-1C3919C20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423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CD6F3-88F1-4195-8395-57AA096BB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8D06C-EB08-40B3-AFB3-A62F44112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3962F-B413-4C4C-A490-724DDB9E7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71813-4E87-4C04-835D-76246010B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922BA3-033C-491E-A045-F0052AC1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498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E19AD-2EDD-4B4F-9F9E-46A444184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709738"/>
            <a:ext cx="8520952" cy="2852737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EE5927-21D5-4EBA-A112-CAD1BD38B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4589466"/>
            <a:ext cx="8520952" cy="813266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F0D16-9D87-4D76-A5A5-534E24B7D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5F387-5AAC-45D0-ABCE-B1CF4BC7E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8AF6FE-0006-4F40-A7FB-E0FDBADF7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302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8AADE-587E-4574-B21B-7ABDE5A23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F9DA5-4DFB-4211-A58A-FFD842C27A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3000" y="2339501"/>
            <a:ext cx="4798979" cy="35505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A99F26-66AF-4614-91CE-C93A24BAC2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0020" y="2339501"/>
            <a:ext cx="4798980" cy="355059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8F678E-59B5-4DF9-ABCB-506B9CB70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B50A53-317B-444A-9BA2-F69CDBF5D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B269A1-B0FB-4C8F-B6AA-0718C92D3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233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2BBBF-42B2-4A5D-B145-46983A530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33272"/>
            <a:ext cx="9905999" cy="84630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04BE44-5271-4B5D-B649-35E3AF20B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2999" y="2067127"/>
            <a:ext cx="4798980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D7891E-0C0A-4688-97DD-C0715E3221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43001" y="2864795"/>
            <a:ext cx="4798978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5EAF30-3412-49B0-93D1-596CC2695B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018" y="2067127"/>
            <a:ext cx="4798981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07B9B7-F41C-4314-9F0C-BB84547FB8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019" y="2864795"/>
            <a:ext cx="4798982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21587F-6AFC-4906-86EB-6B0A86EEF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4BE2C5-583B-49BC-9864-B01EEF798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39B236-45F5-4CC6-8D53-A6903A1CC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448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6B206-0678-4577-B79F-760526A5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9300" y="1322615"/>
            <a:ext cx="8175171" cy="4212771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D5FCB8-AFD3-4801-BBD6-9548F4CF7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6DACF8-CBC0-416B-B28E-EE18C4238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0C7421-FF49-4CE9-87D0-2B4FFE0E3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033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19CBFE-15AA-4447-9F9C-D8B0BEB24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B48227-EC1E-4063-9682-891A2DB1A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2C6A63-C3F4-4563-A542-9A41AC946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521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900C1-FE18-461C-801C-8626C7759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0"/>
            <a:ext cx="3932237" cy="1964986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4CFF3-3406-49E3-9D5A-1BE90FFA5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7451" y="987425"/>
            <a:ext cx="5421548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3D14FF-9082-4BBA-BC7A-F4C5B78599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62464"/>
            <a:ext cx="3932237" cy="2206523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5A2726-EB8E-4DF7-9A1B-F03BD8C71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929BE-611C-4FE6-B0A5-E0FF9DF96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B90B32-1D0E-4BCD-8850-59EA235F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649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A1460E-1069-4FCA-B04E-28F77C8610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13614" y="987425"/>
            <a:ext cx="55353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138C1E-867B-4FE9-8783-9B1246AEB7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57601"/>
            <a:ext cx="3932236" cy="2211388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21568-4870-46F2-9F7E-F41070201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B3CC65-0E73-45A1-9D4F-3F4559B3B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8C58CD-9BC3-431E-A7B4-D596A7F06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68F756-D171-474C-8B1A-C818032F6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1"/>
            <a:ext cx="3932236" cy="1959428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15720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1C2F78B-DEE8-4195-A196-DFC51BDADFF9}"/>
              </a:ext>
            </a:extLst>
          </p:cNvPr>
          <p:cNvSpPr/>
          <p:nvPr/>
        </p:nvSpPr>
        <p:spPr>
          <a:xfrm>
            <a:off x="9749268" y="4070878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1D79D08-4BE8-4799-BE09-5078DFEE2256}"/>
              </a:ext>
            </a:extLst>
          </p:cNvPr>
          <p:cNvSpPr/>
          <p:nvPr/>
        </p:nvSpPr>
        <p:spPr>
          <a:xfrm rot="10800000">
            <a:off x="0" y="0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95D65A1-16CB-407F-993F-2A6D59BCC0C8}"/>
              </a:ext>
            </a:extLst>
          </p:cNvPr>
          <p:cNvCxnSpPr>
            <a:cxnSpLocks/>
          </p:cNvCxnSpPr>
          <p:nvPr/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A018A2-815D-41B0-A189-FDF7A5E88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872935"/>
            <a:ext cx="9905999" cy="13608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DFAE63-1276-4C7C-BFF5-F5DF1CDB2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332026"/>
            <a:ext cx="9905999" cy="3567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80268-2D73-487C-843B-51648AE181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88157" y="6356350"/>
            <a:ext cx="30933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3CADBD16-5BFB-4D9F-9646-C75D1B53BBB6}" type="datetimeFigureOut">
              <a:rPr lang="en-US" smtClean="0"/>
              <a:pPr/>
              <a:t>12/13/2023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61E6D-D51F-4BD7-B59D-19AF179177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43000" y="6356350"/>
            <a:ext cx="39591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701B1-1C93-41C2-AEE1-815DEA51B9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23186" y="6356350"/>
            <a:ext cx="6258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92687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029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400" i="1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mith-2001/CPU_vs_GPU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vidia.com/download/index.aspx" TargetMode="External"/><Relationship Id="rId2" Type="http://schemas.openxmlformats.org/officeDocument/2006/relationships/hyperlink" Target="https://www.intel.com/content/www/us/en/products/docs/processors/core/13th-gen-processors.html#:~:text=The%2013th%20Gen%20Intel%C2%AE%20Core%E2%84%A2%20processor%20family%20offers,multitasking%20and%20choice%20for%20configurability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OEFKlRSd8Ic" TargetMode="External"/><Relationship Id="rId5" Type="http://schemas.openxmlformats.org/officeDocument/2006/relationships/hyperlink" Target="https://docs.nvidia.com/cuda/cuda-installation-guide-microsoft-windows/index.html" TargetMode="External"/><Relationship Id="rId4" Type="http://schemas.openxmlformats.org/officeDocument/2006/relationships/hyperlink" Target="https://developer.nvidia.com/cudnn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2" name="Rectangle 1051">
            <a:extLst>
              <a:ext uri="{FF2B5EF4-FFF2-40B4-BE49-F238E27FC236}">
                <a16:creationId xmlns:a16="http://schemas.microsoft.com/office/drawing/2014/main" id="{FE74E104-78A8-4DFA-9782-03C75DE1BF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3" name="Freeform: Shape 1052">
            <a:extLst>
              <a:ext uri="{FF2B5EF4-FFF2-40B4-BE49-F238E27FC236}">
                <a16:creationId xmlns:a16="http://schemas.microsoft.com/office/drawing/2014/main" id="{1747BCEA-D77E-4BD6-8954-C64996AB73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 flipV="1">
            <a:off x="1127553" y="-1127553"/>
            <a:ext cx="6858000" cy="9113106"/>
          </a:xfrm>
          <a:custGeom>
            <a:avLst/>
            <a:gdLst>
              <a:gd name="connsiteX0" fmla="*/ 0 w 6858000"/>
              <a:gd name="connsiteY0" fmla="*/ 7143270 h 9113106"/>
              <a:gd name="connsiteX1" fmla="*/ 0 w 6858000"/>
              <a:gd name="connsiteY1" fmla="*/ 6878623 h 9113106"/>
              <a:gd name="connsiteX2" fmla="*/ 1 w 6858000"/>
              <a:gd name="connsiteY2" fmla="*/ 6878623 h 9113106"/>
              <a:gd name="connsiteX3" fmla="*/ 0 w 6858000"/>
              <a:gd name="connsiteY3" fmla="*/ 4319945 h 9113106"/>
              <a:gd name="connsiteX4" fmla="*/ 1 w 6858000"/>
              <a:gd name="connsiteY4" fmla="*/ 4319945 h 9113106"/>
              <a:gd name="connsiteX5" fmla="*/ 1 w 6858000"/>
              <a:gd name="connsiteY5" fmla="*/ 13542 h 9113106"/>
              <a:gd name="connsiteX6" fmla="*/ 0 w 6858000"/>
              <a:gd name="connsiteY6" fmla="*/ 13540 h 9113106"/>
              <a:gd name="connsiteX7" fmla="*/ 0 w 6858000"/>
              <a:gd name="connsiteY7" fmla="*/ 0 h 9113106"/>
              <a:gd name="connsiteX8" fmla="*/ 6858000 w 6858000"/>
              <a:gd name="connsiteY8" fmla="*/ 6010591 h 9113106"/>
              <a:gd name="connsiteX9" fmla="*/ 6858000 w 6858000"/>
              <a:gd name="connsiteY9" fmla="*/ 3794798 h 9113106"/>
              <a:gd name="connsiteX10" fmla="*/ 6858000 w 6858000"/>
              <a:gd name="connsiteY10" fmla="*/ 3794798 h 9113106"/>
              <a:gd name="connsiteX11" fmla="*/ 6858000 w 6858000"/>
              <a:gd name="connsiteY11" fmla="*/ 3837120 h 9113106"/>
              <a:gd name="connsiteX12" fmla="*/ 6858000 w 6858000"/>
              <a:gd name="connsiteY12" fmla="*/ 6838049 h 9113106"/>
              <a:gd name="connsiteX13" fmla="*/ 6858000 w 6858000"/>
              <a:gd name="connsiteY13" fmla="*/ 9113106 h 9113106"/>
              <a:gd name="connsiteX14" fmla="*/ 1 w 6858000"/>
              <a:gd name="connsiteY14" fmla="*/ 9113106 h 9113106"/>
              <a:gd name="connsiteX15" fmla="*/ 1 w 6858000"/>
              <a:gd name="connsiteY15" fmla="*/ 7143270 h 9113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858000" h="9113106">
                <a:moveTo>
                  <a:pt x="0" y="7143270"/>
                </a:moveTo>
                <a:lnTo>
                  <a:pt x="0" y="6878623"/>
                </a:lnTo>
                <a:lnTo>
                  <a:pt x="1" y="6878623"/>
                </a:lnTo>
                <a:lnTo>
                  <a:pt x="0" y="4319945"/>
                </a:lnTo>
                <a:lnTo>
                  <a:pt x="1" y="4319945"/>
                </a:lnTo>
                <a:lnTo>
                  <a:pt x="1" y="13542"/>
                </a:lnTo>
                <a:lnTo>
                  <a:pt x="0" y="13540"/>
                </a:lnTo>
                <a:lnTo>
                  <a:pt x="0" y="0"/>
                </a:lnTo>
                <a:lnTo>
                  <a:pt x="6858000" y="6010591"/>
                </a:lnTo>
                <a:lnTo>
                  <a:pt x="6858000" y="3794798"/>
                </a:lnTo>
                <a:lnTo>
                  <a:pt x="6858000" y="3794798"/>
                </a:lnTo>
                <a:lnTo>
                  <a:pt x="6858000" y="3837120"/>
                </a:lnTo>
                <a:lnTo>
                  <a:pt x="6858000" y="6838049"/>
                </a:lnTo>
                <a:lnTo>
                  <a:pt x="6858000" y="9113106"/>
                </a:lnTo>
                <a:lnTo>
                  <a:pt x="1" y="9113106"/>
                </a:lnTo>
                <a:lnTo>
                  <a:pt x="1" y="714327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54" name="Freeform: Shape 1053">
            <a:extLst>
              <a:ext uri="{FF2B5EF4-FFF2-40B4-BE49-F238E27FC236}">
                <a16:creationId xmlns:a16="http://schemas.microsoft.com/office/drawing/2014/main" id="{76D563F6-B8F0-406F-A032-1E478CA25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34482" y="-1"/>
            <a:ext cx="9957519" cy="6863610"/>
          </a:xfrm>
          <a:custGeom>
            <a:avLst/>
            <a:gdLst>
              <a:gd name="connsiteX0" fmla="*/ 6878624 w 9957519"/>
              <a:gd name="connsiteY0" fmla="*/ 0 h 6858000"/>
              <a:gd name="connsiteX1" fmla="*/ 9957519 w 9957519"/>
              <a:gd name="connsiteY1" fmla="*/ 0 h 6858000"/>
              <a:gd name="connsiteX2" fmla="*/ 9957519 w 9957519"/>
              <a:gd name="connsiteY2" fmla="*/ 1557082 h 6858000"/>
              <a:gd name="connsiteX3" fmla="*/ 9957518 w 9957519"/>
              <a:gd name="connsiteY3" fmla="*/ 1557083 h 6858000"/>
              <a:gd name="connsiteX4" fmla="*/ 9957518 w 9957519"/>
              <a:gd name="connsiteY4" fmla="*/ 6858000 h 6858000"/>
              <a:gd name="connsiteX5" fmla="*/ 8318421 w 9957519"/>
              <a:gd name="connsiteY5" fmla="*/ 6858000 h 6858000"/>
              <a:gd name="connsiteX6" fmla="*/ 6213394 w 9957519"/>
              <a:gd name="connsiteY6" fmla="*/ 6858000 h 6858000"/>
              <a:gd name="connsiteX7" fmla="*/ 5311608 w 9957519"/>
              <a:gd name="connsiteY7" fmla="*/ 6858000 h 6858000"/>
              <a:gd name="connsiteX8" fmla="*/ 4574297 w 9957519"/>
              <a:gd name="connsiteY8" fmla="*/ 6858000 h 6858000"/>
              <a:gd name="connsiteX9" fmla="*/ 868032 w 9957519"/>
              <a:gd name="connsiteY9" fmla="*/ 6858000 h 6858000"/>
              <a:gd name="connsiteX10" fmla="*/ 0 w 9957519"/>
              <a:gd name="connsiteY10" fmla="*/ 0 h 6858000"/>
              <a:gd name="connsiteX11" fmla="*/ 6878624 w 9957519"/>
              <a:gd name="connsiteY11" fmla="*/ 0 h 6858000"/>
              <a:gd name="connsiteX12" fmla="*/ 0 w 9957519"/>
              <a:gd name="connsiteY12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957519" h="6858000">
                <a:moveTo>
                  <a:pt x="6878624" y="0"/>
                </a:moveTo>
                <a:lnTo>
                  <a:pt x="9957519" y="0"/>
                </a:lnTo>
                <a:lnTo>
                  <a:pt x="9957519" y="1557082"/>
                </a:lnTo>
                <a:lnTo>
                  <a:pt x="9957518" y="1557083"/>
                </a:lnTo>
                <a:lnTo>
                  <a:pt x="9957518" y="6858000"/>
                </a:lnTo>
                <a:lnTo>
                  <a:pt x="8318421" y="6858000"/>
                </a:lnTo>
                <a:lnTo>
                  <a:pt x="6213394" y="6858000"/>
                </a:lnTo>
                <a:lnTo>
                  <a:pt x="5311608" y="6858000"/>
                </a:lnTo>
                <a:lnTo>
                  <a:pt x="4574297" y="6858000"/>
                </a:lnTo>
                <a:lnTo>
                  <a:pt x="868032" y="6858000"/>
                </a:lnTo>
                <a:close/>
                <a:moveTo>
                  <a:pt x="0" y="0"/>
                </a:moveTo>
                <a:lnTo>
                  <a:pt x="6878624" y="0"/>
                </a:lnTo>
                <a:lnTo>
                  <a:pt x="0" y="1"/>
                </a:lnTo>
                <a:close/>
              </a:path>
            </a:pathLst>
          </a:cu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7BF089-96A2-A811-053F-619223D867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81098"/>
            <a:ext cx="5285849" cy="283240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600" b="1" kern="1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PERFORMANCE COMPARISON OF CONVOLUTIONAL NEURAL NETWORK TRAINING ON CPU AND GPU</a:t>
            </a:r>
            <a:br>
              <a:rPr lang="en-US" sz="2600" kern="1400" spc="-50" dirty="0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74AB34-3C26-0AA6-D79D-0207F49205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1" y="4605659"/>
            <a:ext cx="2952166" cy="1211719"/>
          </a:xfrm>
        </p:spPr>
        <p:txBody>
          <a:bodyPr anchor="b"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Project by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Amith Ramaswamy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 - 02139475</a:t>
            </a:r>
          </a:p>
        </p:txBody>
      </p:sp>
      <p:pic>
        <p:nvPicPr>
          <p:cNvPr id="1032" name="Picture 8" descr="Logos &amp; Brand Guidelines | NVIDIA">
            <a:extLst>
              <a:ext uri="{FF2B5EF4-FFF2-40B4-BE49-F238E27FC236}">
                <a16:creationId xmlns:a16="http://schemas.microsoft.com/office/drawing/2014/main" id="{F9014104-6BBE-691C-8437-4D23E020CF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38168" y="4465999"/>
            <a:ext cx="3459655" cy="1939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9CD3227-0BAC-0027-BBE0-17BF16848AC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111" t="10259" r="14126" b="16107"/>
          <a:stretch/>
        </p:blipFill>
        <p:spPr>
          <a:xfrm>
            <a:off x="8098773" y="1625411"/>
            <a:ext cx="2024029" cy="1943778"/>
          </a:xfrm>
          <a:prstGeom prst="rect">
            <a:avLst/>
          </a:prstGeom>
        </p:spPr>
      </p:pic>
      <p:pic>
        <p:nvPicPr>
          <p:cNvPr id="1028" name="Picture 4" descr="TensorFlow - Wikipedia">
            <a:extLst>
              <a:ext uri="{FF2B5EF4-FFF2-40B4-BE49-F238E27FC236}">
                <a16:creationId xmlns:a16="http://schemas.microsoft.com/office/drawing/2014/main" id="{6822EF54-0DC9-B519-2D22-A86DBBEF77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735370" y="4348754"/>
            <a:ext cx="2813161" cy="1792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35047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A3D36-1FF5-AD9B-48EC-3037E4674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Söhne"/>
              </a:rPr>
              <a:t>GETTING STARTED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44C02-0AAE-9E85-558B-63ACF54BDE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access the code through my </a:t>
            </a:r>
            <a:r>
              <a:rPr lang="en-US" dirty="0" err="1"/>
              <a:t>github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https://github.com/amith-2001/CPU_vs_GPU</a:t>
            </a:r>
            <a:r>
              <a:rPr lang="en-US" dirty="0"/>
              <a:t>)</a:t>
            </a:r>
          </a:p>
          <a:p>
            <a:r>
              <a:rPr lang="en-US" dirty="0"/>
              <a:t>Install CUDA and </a:t>
            </a:r>
            <a:r>
              <a:rPr lang="en-US" dirty="0" err="1"/>
              <a:t>cuDNN</a:t>
            </a:r>
            <a:r>
              <a:rPr lang="en-US" dirty="0"/>
              <a:t> drivers on your machine </a:t>
            </a:r>
          </a:p>
          <a:p>
            <a:r>
              <a:rPr lang="en-US" dirty="0"/>
              <a:t>Install the requirements provided in the repository</a:t>
            </a:r>
          </a:p>
          <a:p>
            <a:r>
              <a:rPr lang="en-US" dirty="0"/>
              <a:t>Run the code </a:t>
            </a:r>
          </a:p>
        </p:txBody>
      </p:sp>
    </p:spTree>
    <p:extLst>
      <p:ext uri="{BB962C8B-B14F-4D97-AF65-F5344CB8AC3E}">
        <p14:creationId xmlns:p14="http://schemas.microsoft.com/office/powerpoint/2010/main" val="18373468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A6FDC-A1E1-3487-24E2-DF4113DC0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9387501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4A725-78F7-9D96-893E-0057A73F2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B66F3A-E1F5-CE4A-50A7-18F22B5193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[1] </a:t>
            </a:r>
            <a:r>
              <a:rPr lang="en-US" sz="1800" u="sng" kern="100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https://www.intel.com/content/www/us/en/products/docs/processors/core/13th-gen-processors.html#:~:text=The%2013th%20Gen%20Intel%C2%AE%20Core%E2%84%A2%20processor%20family%20offers,multitasking%20and%20choice%20for%20configurability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[2] </a:t>
            </a:r>
            <a:r>
              <a:rPr lang="en-US" sz="1800" u="sng" kern="100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https://www.nvidia.com/download/index.aspx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[3] </a:t>
            </a:r>
            <a:r>
              <a:rPr lang="en-US" sz="1800" u="sng" kern="100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https://developer.nvidia.com/cudnn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[4] </a:t>
            </a:r>
            <a:r>
              <a:rPr lang="en-US" sz="1800" u="sng" kern="100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https://docs.nvidia.com/cuda/cuda-installation-guide-microsoft-windows/index.html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[5] </a:t>
            </a:r>
            <a:r>
              <a:rPr lang="en-US" sz="1800" u="sng" kern="100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6"/>
              </a:rPr>
              <a:t>https://www.youtube.com/watch?v=OEFKlRSd8Ic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815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7B59D-90D0-3235-C37E-9CCF6502F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CB65AB-368B-0A13-E5F3-6B1937F67D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2999" y="2233833"/>
            <a:ext cx="9905999" cy="3751232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b="1" i="0" dirty="0">
                <a:effectLst/>
                <a:latin typeface="Söhne"/>
              </a:rPr>
              <a:t>Importance of Hardware in Deep Learning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Hardware plays a pivotal role in the performance and efficiency of deep learning tasks.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The choice of hardware significantly impacts the speed and effectiveness of model training.</a:t>
            </a:r>
          </a:p>
          <a:p>
            <a:pPr marL="0" indent="0" algn="l">
              <a:buNone/>
            </a:pPr>
            <a:r>
              <a:rPr lang="en-US" b="1" i="0" dirty="0">
                <a:effectLst/>
                <a:latin typeface="Söhne"/>
              </a:rPr>
              <a:t>Focus on CPU and GPU Efficiency Comparison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This study concentrates on evaluating the computational efficiency between two key hardware configurations: the Intel Core i5 13 gen and the Nvidia RTX 3050.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Specifically, the comparison emphasizes the efficiency of these configurations in training Convolutional Neural Networks (CNNs) for image classification tasks.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564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35721-DD6B-4A71-8077-0D4A9DB29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Söhne"/>
              </a:rPr>
              <a:t>HARDWARE CONFIGURATIONS</a:t>
            </a:r>
            <a:br>
              <a:rPr lang="en-US" b="0" i="0" dirty="0">
                <a:effectLst/>
                <a:latin typeface="Söhne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96C1CB-A4AB-617C-71C5-34B23741C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Intel Core i5:</a:t>
            </a:r>
            <a:endParaRPr lang="en-US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A 13th Gen CPU equipped with 12 cores.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Known for its robust computational capabilities and multi-core architecture.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Nvidia RTX 3050 GPU:</a:t>
            </a:r>
            <a:endParaRPr lang="en-US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A specialized graphics processing unit renowned for its parallel processing capabilities.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Employed for accelerated parallelized computations in deep learning tasks.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3801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2098A-0283-363E-0AA1-659B54174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AA7DC-64FD-F3D6-9076-6410172AF6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 algn="l">
              <a:buNone/>
            </a:pPr>
            <a:r>
              <a:rPr lang="en-US" b="1" i="0" dirty="0">
                <a:effectLst/>
                <a:latin typeface="Söhne"/>
              </a:rPr>
              <a:t>Project Goals and Objectives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Objective 1: Hardware Comparison</a:t>
            </a:r>
            <a:endParaRPr lang="en-US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Evaluate and compare the computational efficiency of training Convolutional Neural Networks (CNNs) on two distinct hardware configurations: Intel Core i5 and Nvidia RTX 3050.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Objective 2: Performance Metrics</a:t>
            </a:r>
            <a:endParaRPr lang="en-US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Assess key metrics such as training time, model accuracy, and efficiency to gauge the effectiveness of each hardware setup.</a:t>
            </a:r>
          </a:p>
          <a:p>
            <a:pPr marL="0" indent="0" algn="l">
              <a:buNone/>
            </a:pPr>
            <a:r>
              <a:rPr lang="en-US" b="1" i="0" dirty="0">
                <a:effectLst/>
                <a:latin typeface="Söhne"/>
              </a:rPr>
              <a:t>Use of CIFAR-10 Dataset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Dataset Selection: CIFAR-10</a:t>
            </a:r>
            <a:endParaRPr lang="en-US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The project employs the CIFAR-10 dataset, a widely recognized benchmark for image classification tasks.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CIFAR-10 consists of 60,000 32x32 color images across 10 classes, providing a diverse set of images for evaluating model generalization.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51504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812E3-BD50-68E2-CE11-2D3A378FF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CUDA and </a:t>
            </a:r>
            <a:r>
              <a:rPr lang="en-US" dirty="0" err="1"/>
              <a:t>cuDNN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679C50-C410-853B-E9F1-13E289CAAF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 algn="l">
              <a:buNone/>
            </a:pPr>
            <a:r>
              <a:rPr lang="en-US" b="1" i="0" dirty="0">
                <a:effectLst/>
                <a:latin typeface="Söhne"/>
              </a:rPr>
              <a:t>CUDA (Compute Unified Device Architecture)</a:t>
            </a:r>
          </a:p>
          <a:p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Parallel Computing Power:</a:t>
            </a:r>
            <a:endParaRPr lang="en-US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CUDA harnesses the parallel processing capabilities of Nvidia GPUs for general-purpose computing.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Enables developers to achieve faster computation through parallel execution of tasks</a:t>
            </a:r>
          </a:p>
          <a:p>
            <a:pPr marL="0" indent="0" algn="l">
              <a:buNone/>
            </a:pPr>
            <a:r>
              <a:rPr lang="en-US" b="1" i="0" dirty="0" err="1">
                <a:effectLst/>
                <a:latin typeface="Söhne"/>
              </a:rPr>
              <a:t>cuDNN</a:t>
            </a:r>
            <a:r>
              <a:rPr lang="en-US" b="1" i="0" dirty="0">
                <a:effectLst/>
                <a:latin typeface="Söhne"/>
              </a:rPr>
              <a:t> (CUDA Deep Neural Network library)</a:t>
            </a:r>
          </a:p>
          <a:p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GPU-Accelerated Deep Learning:</a:t>
            </a:r>
            <a:endParaRPr lang="en-US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cuDNN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is a GPU-accelerated library for deep neural networks, building on CUDA.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Offers highly optimized implementations for essential deep learning primitives.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0169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DD820-0BAD-D6B0-30E5-0077FB4FF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COMPARISON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269F2C-7078-FF61-5317-06A00F4794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CPU Computation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Time (2 epochs): 652 seconds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Accuracy: 67%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Efficiency: 52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GPU Computation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Time (2 epochs): 115 seconds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Accuracy: 66.8%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Efficiency: 115</a:t>
            </a:r>
          </a:p>
        </p:txBody>
      </p:sp>
    </p:spTree>
    <p:extLst>
      <p:ext uri="{BB962C8B-B14F-4D97-AF65-F5344CB8AC3E}">
        <p14:creationId xmlns:p14="http://schemas.microsoft.com/office/powerpoint/2010/main" val="32612250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08A87-07F4-0EC0-A683-8E40974DD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RESULTS </a:t>
            </a:r>
            <a:endParaRPr lang="en-US" dirty="0"/>
          </a:p>
        </p:txBody>
      </p:sp>
      <p:pic>
        <p:nvPicPr>
          <p:cNvPr id="5" name="Content Placeholder 4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05CCF41E-07AB-8E6C-73E3-8704C10F9C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6425" y="1905245"/>
            <a:ext cx="5686002" cy="3054507"/>
          </a:xfrm>
        </p:spPr>
      </p:pic>
      <p:pic>
        <p:nvPicPr>
          <p:cNvPr id="7" name="Picture 6" descr="A graph of a function&#10;&#10;Description automatically generated with medium confidence">
            <a:extLst>
              <a:ext uri="{FF2B5EF4-FFF2-40B4-BE49-F238E27FC236}">
                <a16:creationId xmlns:a16="http://schemas.microsoft.com/office/drawing/2014/main" id="{452A5C79-68F8-CA15-58E4-614EA7314B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6362" y="2038350"/>
            <a:ext cx="3895203" cy="2921402"/>
          </a:xfrm>
          <a:prstGeom prst="rect">
            <a:avLst/>
          </a:prstGeom>
        </p:spPr>
      </p:pic>
      <p:pic>
        <p:nvPicPr>
          <p:cNvPr id="9" name="Picture 8" descr="A screen shot of a computer&#10;&#10;Description automatically generated">
            <a:extLst>
              <a:ext uri="{FF2B5EF4-FFF2-40B4-BE49-F238E27FC236}">
                <a16:creationId xmlns:a16="http://schemas.microsoft.com/office/drawing/2014/main" id="{D3462495-86FF-4817-B75B-64C60F1F68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4093" y="5271653"/>
            <a:ext cx="6558231" cy="853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0643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85B57F6-59DE-4274-A37C-F47FE4E42E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8C63406-9171-4282-BAAB-2DDC6831F0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3870" y="-2"/>
            <a:ext cx="8239927" cy="6858000"/>
          </a:xfrm>
          <a:custGeom>
            <a:avLst/>
            <a:gdLst>
              <a:gd name="connsiteX0" fmla="*/ 6010593 w 8239927"/>
              <a:gd name="connsiteY0" fmla="*/ 0 h 6858000"/>
              <a:gd name="connsiteX1" fmla="*/ 8239927 w 8239927"/>
              <a:gd name="connsiteY1" fmla="*/ 0 h 6858000"/>
              <a:gd name="connsiteX2" fmla="*/ 2229335 w 8239927"/>
              <a:gd name="connsiteY2" fmla="*/ 6858000 h 6858000"/>
              <a:gd name="connsiteX3" fmla="*/ 0 w 823992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39927" h="6858000">
                <a:moveTo>
                  <a:pt x="6010593" y="0"/>
                </a:moveTo>
                <a:lnTo>
                  <a:pt x="8239927" y="0"/>
                </a:lnTo>
                <a:lnTo>
                  <a:pt x="22293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61A794-8D39-62A7-C58A-48D5819D7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872937"/>
            <a:ext cx="5920740" cy="1360898"/>
          </a:xfrm>
        </p:spPr>
        <p:txBody>
          <a:bodyPr>
            <a:normAutofit/>
          </a:bodyPr>
          <a:lstStyle/>
          <a:p>
            <a:r>
              <a:rPr lang="en-US"/>
              <a:t>CONCLUSION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71DBCA-8F34-5851-3224-290EF71377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332028"/>
            <a:ext cx="3769468" cy="3840171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300" b="1" i="0">
                <a:effectLst/>
                <a:latin typeface="Söhne"/>
              </a:rPr>
              <a:t>Significant Speedup:</a:t>
            </a:r>
            <a:endParaRPr lang="en-US" sz="1300" b="0" i="0">
              <a:effectLst/>
              <a:latin typeface="Söhne"/>
            </a:endParaRPr>
          </a:p>
          <a:p>
            <a:pPr marL="742950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300" b="0" i="0">
                <a:effectLst/>
                <a:latin typeface="Söhne"/>
              </a:rPr>
              <a:t>GPU implementation with Nvidia RTX 3050 exhibited a remarkable increase in processing speed compared to the CPU.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300" b="1" i="0">
                <a:effectLst/>
                <a:latin typeface="Söhne"/>
              </a:rPr>
              <a:t>Efficient Utilization of Parallelization:</a:t>
            </a:r>
            <a:endParaRPr lang="en-US" sz="1300" b="0" i="0">
              <a:effectLst/>
              <a:latin typeface="Söhne"/>
            </a:endParaRPr>
          </a:p>
          <a:p>
            <a:pPr marL="742950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300" b="0" i="0">
                <a:effectLst/>
                <a:latin typeface="Söhne"/>
              </a:rPr>
              <a:t>The reduced training time signifies the efficient harnessing of GPU parallelization capabilities.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300" b="1" i="0">
                <a:effectLst/>
                <a:latin typeface="Söhne"/>
              </a:rPr>
              <a:t>Comparable Accuracy:</a:t>
            </a:r>
            <a:endParaRPr lang="en-US" sz="1300" b="0" i="0">
              <a:effectLst/>
              <a:latin typeface="Söhne"/>
            </a:endParaRPr>
          </a:p>
          <a:p>
            <a:pPr marL="742950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300" b="0" i="0">
                <a:effectLst/>
                <a:latin typeface="Söhne"/>
              </a:rPr>
              <a:t>Achieved accuracy on the GPU is comparable to the CPU, demonstrating that parallelized training did not compromise model performance.</a:t>
            </a:r>
          </a:p>
          <a:p>
            <a:pPr>
              <a:lnSpc>
                <a:spcPct val="110000"/>
              </a:lnSpc>
            </a:pPr>
            <a:endParaRPr lang="en-US" sz="1300"/>
          </a:p>
        </p:txBody>
      </p:sp>
      <p:pic>
        <p:nvPicPr>
          <p:cNvPr id="5" name="Picture 4" descr="CPU with binary numbers and blueprint">
            <a:extLst>
              <a:ext uri="{FF2B5EF4-FFF2-40B4-BE49-F238E27FC236}">
                <a16:creationId xmlns:a16="http://schemas.microsoft.com/office/drawing/2014/main" id="{C7474DCD-96D5-43E9-AB7D-3167FA51FC4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24605" r="18704"/>
          <a:stretch/>
        </p:blipFill>
        <p:spPr>
          <a:xfrm>
            <a:off x="5280193" y="10"/>
            <a:ext cx="6911808" cy="6857990"/>
          </a:xfrm>
          <a:custGeom>
            <a:avLst/>
            <a:gdLst/>
            <a:ahLst/>
            <a:cxnLst/>
            <a:rect l="l" t="t" r="r" b="b"/>
            <a:pathLst>
              <a:path w="6911808" h="6858000">
                <a:moveTo>
                  <a:pt x="6001291" y="0"/>
                </a:moveTo>
                <a:lnTo>
                  <a:pt x="6010593" y="0"/>
                </a:lnTo>
                <a:lnTo>
                  <a:pt x="6911808" y="0"/>
                </a:lnTo>
                <a:lnTo>
                  <a:pt x="6911808" y="6858000"/>
                </a:lnTo>
                <a:lnTo>
                  <a:pt x="6094479" y="6858000"/>
                </a:lnTo>
                <a:lnTo>
                  <a:pt x="6001291" y="6858000"/>
                </a:lnTo>
                <a:lnTo>
                  <a:pt x="2229335" y="6858000"/>
                </a:lnTo>
                <a:lnTo>
                  <a:pt x="1633138" y="6858000"/>
                </a:lnTo>
                <a:lnTo>
                  <a:pt x="0" y="6858000"/>
                </a:lnTo>
                <a:lnTo>
                  <a:pt x="6001291" y="10614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7840884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7E750-F2C5-D514-A9B1-9069B7CB0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031B20-43BA-8009-D828-A6F3FB6566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Deep learning models can be implemented and compared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increase the number of epochs to increase the model performance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995925"/>
      </p:ext>
    </p:extLst>
  </p:cSld>
  <p:clrMapOvr>
    <a:masterClrMapping/>
  </p:clrMapOvr>
</p:sld>
</file>

<file path=ppt/theme/theme1.xml><?xml version="1.0" encoding="utf-8"?>
<a:theme xmlns:a="http://schemas.openxmlformats.org/drawingml/2006/main" name="RegattaVTI">
  <a:themeElements>
    <a:clrScheme name="Regatta Yellow">
      <a:dk1>
        <a:sysClr val="windowText" lastClr="000000"/>
      </a:dk1>
      <a:lt1>
        <a:sysClr val="window" lastClr="FFFFFF"/>
      </a:lt1>
      <a:dk2>
        <a:srgbClr val="181C30"/>
      </a:dk2>
      <a:lt2>
        <a:srgbClr val="C8E1F4"/>
      </a:lt2>
      <a:accent1>
        <a:srgbClr val="217ED3"/>
      </a:accent1>
      <a:accent2>
        <a:srgbClr val="B92525"/>
      </a:accent2>
      <a:accent3>
        <a:srgbClr val="18558C"/>
      </a:accent3>
      <a:accent4>
        <a:srgbClr val="1D8B35"/>
      </a:accent4>
      <a:accent5>
        <a:srgbClr val="EA75AA"/>
      </a:accent5>
      <a:accent6>
        <a:srgbClr val="F5A700"/>
      </a:accent6>
      <a:hlink>
        <a:srgbClr val="DB0000"/>
      </a:hlink>
      <a:folHlink>
        <a:srgbClr val="066BB6"/>
      </a:folHlink>
    </a:clrScheme>
    <a:fontScheme name="Walbaum Display">
      <a:majorFont>
        <a:latin typeface="Walbaum Display"/>
        <a:ea typeface=""/>
        <a:cs typeface=""/>
      </a:majorFont>
      <a:minorFont>
        <a:latin typeface="Walbaum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gattaVTI" id="{FFC3BCE5-6357-41D1-8E67-3F85B69D7E86}" vid="{893A6374-FE17-48E5-8B62-678C1B11AA1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649</Words>
  <Application>Microsoft Office PowerPoint</Application>
  <PresentationFormat>Widescreen</PresentationFormat>
  <Paragraphs>69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Söhne</vt:lpstr>
      <vt:lpstr>Times New Roman</vt:lpstr>
      <vt:lpstr>Walbaum Display</vt:lpstr>
      <vt:lpstr>RegattaVTI</vt:lpstr>
      <vt:lpstr>PERFORMANCE COMPARISON OF CONVOLUTIONAL NEURAL NETWORK TRAINING ON CPU AND GPU </vt:lpstr>
      <vt:lpstr>INTRODUCTION</vt:lpstr>
      <vt:lpstr>HARDWARE CONFIGURATIONS </vt:lpstr>
      <vt:lpstr>Project Overview</vt:lpstr>
      <vt:lpstr>CUDA and cuDNN</vt:lpstr>
      <vt:lpstr>COMPARISON </vt:lpstr>
      <vt:lpstr>RESULTS </vt:lpstr>
      <vt:lpstr>CONCLUSION </vt:lpstr>
      <vt:lpstr>FUTURE SCOPE</vt:lpstr>
      <vt:lpstr>GETTING STARTED</vt:lpstr>
      <vt:lpstr>Thank You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PERFORMANCE COMPARISON OF CONVOLUTIONAL NEURAL NETWORK TRAINING ON CPU AND GPU </dc:title>
  <dc:creator>amith r</dc:creator>
  <cp:lastModifiedBy>amith r</cp:lastModifiedBy>
  <cp:revision>1</cp:revision>
  <dcterms:created xsi:type="dcterms:W3CDTF">2023-12-13T21:42:36Z</dcterms:created>
  <dcterms:modified xsi:type="dcterms:W3CDTF">2023-12-13T22:30:49Z</dcterms:modified>
</cp:coreProperties>
</file>