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444CF-E915-4107-A431-893C7AB22F9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B513F-D0B4-4FFA-8D93-01AD7B3CD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9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4138" y="744538"/>
            <a:ext cx="6615112" cy="3722687"/>
          </a:xfrm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xfrm>
            <a:off x="625475" y="4687888"/>
            <a:ext cx="5478463" cy="4838700"/>
          </a:xfrm>
          <a:noFill/>
        </p:spPr>
        <p:txBody>
          <a:bodyPr/>
          <a:lstStyle/>
          <a:p>
            <a:pPr marL="457200" indent="-457200">
              <a:spcBef>
                <a:spcPct val="0"/>
              </a:spcBef>
              <a:buFontTx/>
              <a:buChar char="-"/>
            </a:pPr>
            <a:r>
              <a:rPr lang="en-GB">
                <a:latin typeface="Arial" charset="0"/>
              </a:rPr>
              <a:t>EGFR or epidermal growth factor receptor is a transmembrane signalling protein</a:t>
            </a:r>
          </a:p>
          <a:p>
            <a:pPr marL="457200" indent="-457200">
              <a:spcBef>
                <a:spcPct val="0"/>
              </a:spcBef>
              <a:buFontTx/>
              <a:buChar char="-"/>
            </a:pPr>
            <a:r>
              <a:rPr lang="en-GB">
                <a:latin typeface="Arial" charset="0"/>
              </a:rPr>
              <a:t>Deregulation of the EGFR pathway is central to tumour </a:t>
            </a:r>
            <a:r>
              <a:rPr lang="en-GB" sz="1600">
                <a:latin typeface="Arial" charset="0"/>
              </a:rPr>
              <a:t>pathogenesis </a:t>
            </a:r>
            <a:r>
              <a:rPr lang="en-GB">
                <a:latin typeface="Arial" charset="0"/>
              </a:rPr>
              <a:t>in NSCLC. Mutations occur mainly in the tyrosine kinase domain (exons 18-21) which permanently activates a number of cell proliferation pathways.</a:t>
            </a:r>
          </a:p>
        </p:txBody>
      </p:sp>
      <p:sp>
        <p:nvSpPr>
          <p:cNvPr id="28675" name="Slide Number Placeholder 3"/>
          <p:cNvSpPr txBox="1">
            <a:spLocks noGrp="1"/>
          </p:cNvSpPr>
          <p:nvPr/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A495BF8-883F-4182-AF67-52830241A594}" type="slidenum">
              <a:rPr lang="en-US" sz="1200">
                <a:solidFill>
                  <a:schemeClr val="tx1"/>
                </a:solidFill>
                <a:latin typeface="Calibri" pitchFamily="34" charset="0"/>
              </a:rPr>
              <a:pPr algn="r"/>
              <a:t>1</a:t>
            </a:fld>
            <a:endParaRPr lang="en-US" sz="120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3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822325"/>
            <a:ext cx="6613525" cy="3721100"/>
          </a:xfrm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indent="-457200">
              <a:spcBef>
                <a:spcPct val="0"/>
              </a:spcBef>
              <a:buFontTx/>
              <a:buChar char="-"/>
            </a:pPr>
            <a:r>
              <a:rPr lang="en-GB">
                <a:latin typeface="Arial" charset="0"/>
              </a:rPr>
              <a:t>85% -  Reversibly compete with ATP binding </a:t>
            </a:r>
          </a:p>
          <a:p>
            <a:pPr marL="457200" indent="-457200">
              <a:spcBef>
                <a:spcPct val="0"/>
              </a:spcBef>
              <a:buFontTx/>
              <a:buChar char="-"/>
            </a:pPr>
            <a:r>
              <a:rPr lang="en-GB" sz="1000">
                <a:latin typeface="Arial" charset="0"/>
              </a:rPr>
              <a:t>These were generally w</a:t>
            </a:r>
            <a:r>
              <a:rPr lang="en-GB">
                <a:latin typeface="Times New Roman" pitchFamily="18" charset="0"/>
              </a:rPr>
              <a:t>omen, ‘never smokers’, East Asians (Japanese) and in patients with adenocarcinomas</a:t>
            </a:r>
          </a:p>
          <a:p>
            <a:pPr marL="457200" indent="-457200">
              <a:spcBef>
                <a:spcPct val="0"/>
              </a:spcBef>
              <a:buFontTx/>
              <a:buChar char="-"/>
            </a:pPr>
            <a:r>
              <a:rPr lang="en-GB">
                <a:latin typeface="Arial" charset="0"/>
              </a:rPr>
              <a:t>Target for the drugs (1</a:t>
            </a:r>
            <a:r>
              <a:rPr lang="en-GB" baseline="30000">
                <a:latin typeface="Arial" charset="0"/>
              </a:rPr>
              <a:t>st</a:t>
            </a:r>
            <a:r>
              <a:rPr lang="en-GB">
                <a:latin typeface="Arial" charset="0"/>
              </a:rPr>
              <a:t> etc)</a:t>
            </a:r>
          </a:p>
          <a:p>
            <a:pPr marL="457200" indent="-457200">
              <a:spcBef>
                <a:spcPct val="0"/>
              </a:spcBef>
              <a:buFontTx/>
              <a:buChar char="-"/>
            </a:pPr>
            <a:r>
              <a:rPr lang="en-GB">
                <a:latin typeface="Arial" charset="0"/>
              </a:rPr>
              <a:t>Work by AZ has found that EGFR positive patients have a median progression free survival of ~24 months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spcAft>
                <a:spcPts val="1800"/>
              </a:spcAft>
              <a:buClr>
                <a:srgbClr val="A04DA3"/>
              </a:buClr>
              <a:buFontTx/>
              <a:buChar char="•"/>
            </a:pPr>
            <a:r>
              <a:rPr lang="en-GB">
                <a:solidFill>
                  <a:srgbClr val="000000"/>
                </a:solidFill>
                <a:latin typeface="Trebuchet MS" pitchFamily="34" charset="0"/>
              </a:rPr>
              <a:t>~85% of patients with EGFR mutations respond to treatment with tyrosine kinase inhibitors 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spcAft>
                <a:spcPts val="1800"/>
              </a:spcAft>
              <a:buClr>
                <a:srgbClr val="A04DA3"/>
              </a:buClr>
              <a:buFontTx/>
              <a:buChar char="•"/>
            </a:pPr>
            <a:r>
              <a:rPr lang="en-GB">
                <a:solidFill>
                  <a:srgbClr val="000000"/>
                </a:solidFill>
                <a:latin typeface="Trebuchet MS" pitchFamily="34" charset="0"/>
              </a:rPr>
              <a:t>Target for the drugs: 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rgbClr val="A04DA3"/>
              </a:buClr>
            </a:pPr>
            <a:r>
              <a:rPr lang="en-GB">
                <a:solidFill>
                  <a:srgbClr val="000000"/>
                </a:solidFill>
                <a:latin typeface="Trebuchet MS" pitchFamily="34" charset="0"/>
              </a:rPr>
              <a:t>	Gefitinib (1</a:t>
            </a:r>
            <a:r>
              <a:rPr lang="en-GB" baseline="30000">
                <a:solidFill>
                  <a:srgbClr val="000000"/>
                </a:solidFill>
                <a:latin typeface="Trebuchet MS" pitchFamily="34" charset="0"/>
              </a:rPr>
              <a:t>st</a:t>
            </a:r>
            <a:r>
              <a:rPr lang="en-GB">
                <a:solidFill>
                  <a:srgbClr val="000000"/>
                </a:solidFill>
                <a:latin typeface="Trebuchet MS" pitchFamily="34" charset="0"/>
              </a:rPr>
              <a:t> line), 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rgbClr val="A04DA3"/>
              </a:buClr>
            </a:pPr>
            <a:r>
              <a:rPr lang="en-GB">
                <a:solidFill>
                  <a:srgbClr val="000000"/>
                </a:solidFill>
                <a:latin typeface="Trebuchet MS" pitchFamily="34" charset="0"/>
              </a:rPr>
              <a:t>	Afatinib (2</a:t>
            </a:r>
            <a:r>
              <a:rPr lang="en-GB" baseline="30000">
                <a:solidFill>
                  <a:srgbClr val="000000"/>
                </a:solidFill>
                <a:latin typeface="Trebuchet MS" pitchFamily="34" charset="0"/>
              </a:rPr>
              <a:t>nd</a:t>
            </a:r>
            <a:r>
              <a:rPr lang="en-GB">
                <a:solidFill>
                  <a:srgbClr val="000000"/>
                </a:solidFill>
                <a:latin typeface="Trebuchet MS" pitchFamily="34" charset="0"/>
              </a:rPr>
              <a:t> line) 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rgbClr val="A04DA3"/>
              </a:buClr>
            </a:pPr>
            <a:r>
              <a:rPr lang="en-GB">
                <a:solidFill>
                  <a:srgbClr val="000000"/>
                </a:solidFill>
                <a:latin typeface="Trebuchet MS" pitchFamily="34" charset="0"/>
              </a:rPr>
              <a:t>	Osimertinib (3</a:t>
            </a:r>
            <a:r>
              <a:rPr lang="en-GB" baseline="30000">
                <a:solidFill>
                  <a:srgbClr val="000000"/>
                </a:solidFill>
                <a:latin typeface="Trebuchet MS" pitchFamily="34" charset="0"/>
              </a:rPr>
              <a:t>rd</a:t>
            </a:r>
            <a:r>
              <a:rPr lang="en-GB">
                <a:solidFill>
                  <a:srgbClr val="000000"/>
                </a:solidFill>
                <a:latin typeface="Trebuchet MS" pitchFamily="34" charset="0"/>
              </a:rPr>
              <a:t> line)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rgbClr val="A04DA3"/>
              </a:buClr>
            </a:pPr>
            <a:endParaRPr lang="en-GB">
              <a:solidFill>
                <a:srgbClr val="000000"/>
              </a:solidFill>
              <a:latin typeface="Trebuchet MS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rgbClr val="A04DA3"/>
              </a:buClr>
              <a:buFontTx/>
              <a:buChar char="•"/>
            </a:pPr>
            <a:r>
              <a:rPr lang="en-GB">
                <a:solidFill>
                  <a:srgbClr val="000000"/>
                </a:solidFill>
                <a:latin typeface="Trebuchet MS" pitchFamily="34" charset="0"/>
              </a:rPr>
              <a:t>Progression free survival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rgbClr val="A04DA3"/>
              </a:buClr>
            </a:pPr>
            <a:r>
              <a:rPr lang="en-GB">
                <a:solidFill>
                  <a:srgbClr val="000000"/>
                </a:solidFill>
                <a:latin typeface="Trebuchet MS" pitchFamily="34" charset="0"/>
              </a:rPr>
              <a:t>	median of ~24 months</a:t>
            </a:r>
          </a:p>
          <a:p>
            <a:pPr marL="457200" indent="-457200">
              <a:spcBef>
                <a:spcPct val="0"/>
              </a:spcBef>
            </a:pPr>
            <a:endParaRPr lang="en-US" b="1">
              <a:latin typeface="Arial" charset="0"/>
            </a:endParaRPr>
          </a:p>
          <a:p>
            <a:pPr marL="457200" indent="-457200">
              <a:spcBef>
                <a:spcPct val="0"/>
              </a:spcBef>
            </a:pPr>
            <a:endParaRPr lang="en-US" b="1">
              <a:latin typeface="Arial" charset="0"/>
            </a:endParaRPr>
          </a:p>
          <a:p>
            <a:pPr marL="457200" indent="-457200">
              <a:spcBef>
                <a:spcPct val="0"/>
              </a:spcBef>
            </a:pPr>
            <a:r>
              <a:rPr lang="en-US" b="1">
                <a:latin typeface="Arial" charset="0"/>
              </a:rPr>
              <a:t>Talking Points</a:t>
            </a:r>
          </a:p>
          <a:p>
            <a:pPr marL="457200" indent="-457200">
              <a:spcBef>
                <a:spcPct val="0"/>
              </a:spcBef>
              <a:buFontTx/>
              <a:buChar char="•"/>
            </a:pPr>
            <a:r>
              <a:rPr lang="en-US" b="1">
                <a:latin typeface="Arial" charset="0"/>
              </a:rPr>
              <a:t>IRESSA competes with ATP for binding in the ATP pocket of the intracellular domain of EGFR, thereby blocking signal transduction</a:t>
            </a:r>
          </a:p>
          <a:p>
            <a:pPr marL="457200" indent="-457200">
              <a:spcBef>
                <a:spcPct val="0"/>
              </a:spcBef>
              <a:buFontTx/>
              <a:buChar char="•"/>
            </a:pPr>
            <a:r>
              <a:rPr lang="en-US" b="1">
                <a:latin typeface="Arial" charset="0"/>
              </a:rPr>
              <a:t>This inhibition of EGFR signaling leads to inhibition of tumor cell proliferation, angiogenesis, and tumor invasion</a:t>
            </a:r>
          </a:p>
          <a:p>
            <a:pPr marL="457200" indent="-457200">
              <a:spcBef>
                <a:spcPct val="0"/>
              </a:spcBef>
            </a:pPr>
            <a:endParaRPr lang="en-US">
              <a:latin typeface="Arial" charset="0"/>
            </a:endParaRPr>
          </a:p>
          <a:p>
            <a:pPr marL="457200" indent="-457200">
              <a:spcBef>
                <a:spcPct val="0"/>
              </a:spcBef>
            </a:pPr>
            <a:r>
              <a:rPr lang="en-US" b="1">
                <a:latin typeface="Arial" charset="0"/>
              </a:rPr>
              <a:t>Reference</a:t>
            </a:r>
            <a:endParaRPr lang="en-US">
              <a:latin typeface="Arial" charset="0"/>
            </a:endParaRPr>
          </a:p>
          <a:p>
            <a:pPr marL="457200" indent="-457200">
              <a:spcBef>
                <a:spcPct val="0"/>
              </a:spcBef>
            </a:pPr>
            <a:r>
              <a:rPr lang="en-US">
                <a:latin typeface="Arial" charset="0"/>
              </a:rPr>
              <a:t>Bronte G, Rolfo C, Giovannetti E, et al. Are erlotinib and gefitinib interchangeable, opposite or complementary for non-small cell lung cancer treatment? Biological, pharmacological and clinical aspects. </a:t>
            </a:r>
            <a:r>
              <a:rPr lang="en-US" i="1">
                <a:latin typeface="Arial" charset="0"/>
              </a:rPr>
              <a:t>Crit Rev Hematol Oncol</a:t>
            </a:r>
            <a:r>
              <a:rPr lang="en-US">
                <a:latin typeface="Arial" charset="0"/>
              </a:rPr>
              <a:t>. 2014;89(2):300-313.</a:t>
            </a:r>
          </a:p>
          <a:p>
            <a:pPr marL="457200" indent="-457200">
              <a:spcBef>
                <a:spcPct val="0"/>
              </a:spcBef>
            </a:pPr>
            <a:endParaRPr lang="en-US">
              <a:latin typeface="Arial" charset="0"/>
            </a:endParaRPr>
          </a:p>
          <a:p>
            <a:pPr marL="457200" indent="-457200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30723" name="Slide Number Placeholder 3"/>
          <p:cNvSpPr txBox="1">
            <a:spLocks noGrp="1"/>
          </p:cNvSpPr>
          <p:nvPr/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BB63165-DA7D-4796-806C-B1748D091BD7}" type="slidenum">
              <a:rPr lang="en-US" sz="1200">
                <a:solidFill>
                  <a:schemeClr val="tx1"/>
                </a:solidFill>
                <a:latin typeface="Calibri" pitchFamily="34" charset="0"/>
              </a:rPr>
              <a:pPr algn="r"/>
              <a:t>2</a:t>
            </a:fld>
            <a:endParaRPr lang="en-US" sz="120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3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290A6-5FBC-467F-8FD6-05F762250A3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xmlns="" id="{BCCAD7D4-6549-4D5E-8F67-F579CAF65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xmlns="" id="{08DF12F1-91AC-4D1A-8518-19393E592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07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Bed requirement -&gt; delay/cancellations; low throughput</a:t>
            </a:r>
          </a:p>
          <a:p>
            <a:pPr eaLnBrk="1" hangingPunct="1">
              <a:spcBef>
                <a:spcPct val="0"/>
              </a:spcBef>
            </a:pPr>
            <a:r>
              <a:rPr lang="en-GB"/>
              <a:t>Fears of pneumothorax in frail patients -&gt; delay/biopsy not performed</a:t>
            </a:r>
          </a:p>
          <a:p>
            <a:pPr eaLnBrk="1" hangingPunct="1">
              <a:spcBef>
                <a:spcPct val="0"/>
              </a:spcBef>
            </a:pPr>
            <a:r>
              <a:rPr lang="en-GB"/>
              <a:t>Low lung function often seen as contraindication to biopsy (most patients have emphysema…)</a:t>
            </a:r>
          </a:p>
          <a:p>
            <a:pPr eaLnBrk="1" hangingPunct="1">
              <a:spcBef>
                <a:spcPct val="0"/>
              </a:spcBef>
            </a:pPr>
            <a:r>
              <a:rPr lang="en-GB"/>
              <a:t>Inpatient stay -&gt; disruptive for patients; hospital acquired problems  </a:t>
            </a:r>
          </a:p>
          <a:p>
            <a:pPr eaLnBrk="1" hangingPunct="1">
              <a:spcBef>
                <a:spcPct val="0"/>
              </a:spcBef>
            </a:pPr>
            <a:r>
              <a:rPr lang="en-GB"/>
              <a:t>Cost of equipment and beds (~£400/day)</a:t>
            </a:r>
          </a:p>
          <a:p>
            <a:pPr eaLnBrk="1" hangingPunct="1">
              <a:spcBef>
                <a:spcPct val="0"/>
              </a:spcBef>
            </a:pPr>
            <a:r>
              <a:rPr lang="en-GB"/>
              <a:t>Delays in diagnosis &amp; treatment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17EB32-7FE0-F645-9C7B-98F6EA328F09}" type="slidenum">
              <a:rPr lang="en-US">
                <a:latin typeface="Calibri" pitchFamily="4" charset="0"/>
              </a:rPr>
              <a:pPr/>
              <a:t>7</a:t>
            </a:fld>
            <a:endParaRPr lang="en-US">
              <a:latin typeface="Calibri" pitchFamily="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30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GB"/>
              <a:t>Bed requirement -&gt; delay/cancellations; low throughput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GB"/>
              <a:t>Fears of pneumothorax in frail patients -&gt; delay/biopsy not performed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GB"/>
              <a:t>Low lung function often seen as contraindication to biopsy (most patients have emphysema…)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GB"/>
              <a:t>Inpatient stay -&gt; disruptive for patients; hospital acquired problems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GB"/>
              <a:t>Cost of equipment and beds (~£400/day)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GB"/>
              <a:t>Delays in diagnosis &amp; treatment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55E748-9E69-C847-B9BA-CAFA471F10E9}" type="slidenum">
              <a:rPr lang="en-US">
                <a:latin typeface="Calibri" pitchFamily="4" charset="0"/>
              </a:rPr>
              <a:pPr/>
              <a:t>8</a:t>
            </a:fld>
            <a:endParaRPr lang="en-US">
              <a:latin typeface="Calibri" pitchFamily="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9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22A3-68E9-4BC1-AFE8-1B07A44E0B9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0A9-2050-446D-9AC4-9B00C5AF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2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22A3-68E9-4BC1-AFE8-1B07A44E0B9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0A9-2050-446D-9AC4-9B00C5AF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22A3-68E9-4BC1-AFE8-1B07A44E0B9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0A9-2050-446D-9AC4-9B00C5AF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7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and Content_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94951" y="198138"/>
            <a:ext cx="10596380" cy="76962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algn="l">
              <a:defRPr sz="2000"/>
            </a:lvl1pPr>
          </a:lstStyle>
          <a:p>
            <a:r>
              <a:rPr lang="en-GB" dirty="0"/>
              <a:t>Click to edit master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795591" y="1587501"/>
            <a:ext cx="10595740" cy="3890371"/>
          </a:xfrm>
        </p:spPr>
        <p:txBody>
          <a:bodyPr numCol="2" spcCol="720000">
            <a:noAutofit/>
          </a:bodyPr>
          <a:lstStyle>
            <a:lvl1pPr marL="133350" indent="-133350">
              <a:buClr>
                <a:schemeClr val="accent2"/>
              </a:buClr>
              <a:buFont typeface="Arial" charset="0"/>
              <a:buChar char="•"/>
              <a:defRPr sz="1400"/>
            </a:lvl1pPr>
            <a:lvl2pPr marL="336947" indent="-203597">
              <a:buClr>
                <a:schemeClr val="accent2"/>
              </a:buClr>
              <a:buFont typeface="Arial" charset="0"/>
              <a:buChar char="•"/>
              <a:defRPr sz="1400"/>
            </a:lvl2pPr>
            <a:lvl3pPr marL="471488" indent="-134541">
              <a:buClr>
                <a:schemeClr val="accent2"/>
              </a:buClr>
              <a:buFont typeface="Arial" charset="0"/>
              <a:buChar char="•"/>
              <a:defRPr sz="1400"/>
            </a:lvl3pPr>
            <a:lvl4pPr marL="1200150" indent="-171450">
              <a:buClr>
                <a:schemeClr val="accent2"/>
              </a:buClr>
              <a:buFont typeface="Arial" charset="0"/>
              <a:buChar char="•"/>
              <a:defRPr sz="1400"/>
            </a:lvl4pPr>
            <a:lvl5pPr marL="1543050" indent="-171450">
              <a:buClr>
                <a:schemeClr val="accent2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794951" y="6191795"/>
            <a:ext cx="10596380" cy="666205"/>
          </a:xfrm>
        </p:spPr>
        <p:txBody>
          <a:bodyPr anchor="t">
            <a:noAutofit/>
          </a:bodyPr>
          <a:lstStyle>
            <a:lvl1pPr marL="0" indent="0">
              <a:buNone/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94951" y="1174338"/>
            <a:ext cx="1059638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363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22A3-68E9-4BC1-AFE8-1B07A44E0B9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0A9-2050-446D-9AC4-9B00C5AF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8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22A3-68E9-4BC1-AFE8-1B07A44E0B9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0A9-2050-446D-9AC4-9B00C5AF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22A3-68E9-4BC1-AFE8-1B07A44E0B9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0A9-2050-446D-9AC4-9B00C5AF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22A3-68E9-4BC1-AFE8-1B07A44E0B9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0A9-2050-446D-9AC4-9B00C5AF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3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22A3-68E9-4BC1-AFE8-1B07A44E0B9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0A9-2050-446D-9AC4-9B00C5AF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22A3-68E9-4BC1-AFE8-1B07A44E0B9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0A9-2050-446D-9AC4-9B00C5AF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3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22A3-68E9-4BC1-AFE8-1B07A44E0B9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0A9-2050-446D-9AC4-9B00C5AF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22A3-68E9-4BC1-AFE8-1B07A44E0B9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0A9-2050-446D-9AC4-9B00C5AF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5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E22A3-68E9-4BC1-AFE8-1B07A44E0B9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B0A9-2050-446D-9AC4-9B00C5AF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9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Group 53"/>
          <p:cNvGrpSpPr>
            <a:grpSpLocks/>
          </p:cNvGrpSpPr>
          <p:nvPr/>
        </p:nvGrpSpPr>
        <p:grpSpPr bwMode="auto">
          <a:xfrm>
            <a:off x="5607053" y="1576388"/>
            <a:ext cx="779463" cy="2036762"/>
            <a:chOff x="-2108634" y="1520176"/>
            <a:chExt cx="835847" cy="2327187"/>
          </a:xfrm>
        </p:grpSpPr>
        <p:sp>
          <p:nvSpPr>
            <p:cNvPr id="65" name="Rounded Rectangle 64"/>
            <p:cNvSpPr/>
            <p:nvPr/>
          </p:nvSpPr>
          <p:spPr>
            <a:xfrm>
              <a:off x="-2108634" y="1895645"/>
              <a:ext cx="418774" cy="195171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solidFill>
                  <a:prstClr val="white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-1664324" y="1895645"/>
              <a:ext cx="391537" cy="195171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solidFill>
                  <a:prstClr val="white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-2038838" y="1520176"/>
              <a:ext cx="718385" cy="72010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55" name="Oval 54"/>
          <p:cNvSpPr/>
          <p:nvPr/>
        </p:nvSpPr>
        <p:spPr bwMode="auto">
          <a:xfrm>
            <a:off x="4439819" y="4839690"/>
            <a:ext cx="2892711" cy="389513"/>
          </a:xfrm>
          <a:prstGeom prst="ellipse">
            <a:avLst/>
          </a:prstGeom>
          <a:solidFill>
            <a:srgbClr val="4F2C55"/>
          </a:solidFill>
          <a:ln>
            <a:noFill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6804025" y="1966916"/>
            <a:ext cx="1017588" cy="2555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742950" indent="-28575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defRPr/>
            </a:pPr>
            <a:r>
              <a:rPr lang="en-US" altLang="en-US" sz="1600" b="0" kern="0" dirty="0">
                <a:solidFill>
                  <a:prstClr val="black"/>
                </a:solidFill>
                <a:latin typeface="+mn-lt"/>
                <a:cs typeface="Arial" charset="0"/>
              </a:rPr>
              <a:t>EGFR</a:t>
            </a: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6804025" y="1674816"/>
            <a:ext cx="869950" cy="2555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742950" indent="-28575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defRPr/>
            </a:pPr>
            <a:r>
              <a:rPr lang="en-US" altLang="en-US" sz="1600" b="0" kern="0" dirty="0">
                <a:solidFill>
                  <a:prstClr val="black"/>
                </a:solidFill>
                <a:latin typeface="+mn-lt"/>
                <a:cs typeface="Arial" charset="0"/>
              </a:rPr>
              <a:t>Ligand</a:t>
            </a: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>
            <a:off x="6386516" y="2092325"/>
            <a:ext cx="352425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sm" len="sm"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en-US" sz="2400" b="1" kern="0" dirty="0">
              <a:solidFill>
                <a:prstClr val="black"/>
              </a:solidFill>
              <a:ea typeface="ヒラギノ角ゴ Pro W3" pitchFamily="-110" charset="-128"/>
              <a:cs typeface="Arial" charset="0"/>
            </a:endParaRPr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5233663" y="4881566"/>
            <a:ext cx="1216681" cy="31136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600" kern="0" dirty="0">
                <a:solidFill>
                  <a:prstClr val="white"/>
                </a:solidFill>
                <a:latin typeface="+mn-lt"/>
                <a:cs typeface="Arial" charset="0"/>
              </a:rPr>
              <a:t>Cell Nucleus</a:t>
            </a:r>
          </a:p>
        </p:txBody>
      </p:sp>
      <p:sp>
        <p:nvSpPr>
          <p:cNvPr id="60" name="Arc 59"/>
          <p:cNvSpPr/>
          <p:nvPr/>
        </p:nvSpPr>
        <p:spPr bwMode="auto">
          <a:xfrm>
            <a:off x="2601916" y="2271716"/>
            <a:ext cx="6969125" cy="1544637"/>
          </a:xfrm>
          <a:prstGeom prst="arc">
            <a:avLst>
              <a:gd name="adj1" fmla="val 11434625"/>
              <a:gd name="adj2" fmla="val 20955604"/>
            </a:avLst>
          </a:prstGeom>
          <a:noFill/>
          <a:ln w="76200" cap="flat" cmpd="sng" algn="ctr">
            <a:solidFill>
              <a:srgbClr val="4F2C55"/>
            </a:solidFill>
            <a:prstDash val="solid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649913" y="1698625"/>
            <a:ext cx="533400" cy="501650"/>
          </a:xfrm>
          <a:prstGeom prst="ellipse">
            <a:avLst/>
          </a:prstGeom>
          <a:solidFill>
            <a:srgbClr val="899292"/>
          </a:solidFill>
          <a:ln w="9525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prstClr val="white"/>
              </a:solidFill>
            </a:endParaRPr>
          </a:p>
        </p:txBody>
      </p:sp>
      <p:sp>
        <p:nvSpPr>
          <p:cNvPr id="62" name="Line 8"/>
          <p:cNvSpPr>
            <a:spLocks noChangeShapeType="1"/>
          </p:cNvSpPr>
          <p:nvPr/>
        </p:nvSpPr>
        <p:spPr bwMode="auto">
          <a:xfrm>
            <a:off x="6386516" y="1808163"/>
            <a:ext cx="352425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sm" len="sm"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en-US" sz="2400" b="1" kern="0" dirty="0">
              <a:solidFill>
                <a:prstClr val="black"/>
              </a:solidFill>
              <a:ea typeface="ヒラギノ角ゴ Pro W3" pitchFamily="-110" charset="-128"/>
              <a:cs typeface="Arial" charset="0"/>
            </a:endParaRPr>
          </a:p>
        </p:txBody>
      </p:sp>
      <p:sp>
        <p:nvSpPr>
          <p:cNvPr id="63" name="Line 8"/>
          <p:cNvSpPr>
            <a:spLocks noChangeShapeType="1"/>
          </p:cNvSpPr>
          <p:nvPr/>
        </p:nvSpPr>
        <p:spPr bwMode="auto">
          <a:xfrm>
            <a:off x="6423028" y="2678113"/>
            <a:ext cx="352425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sm" len="sm"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en-US" sz="2400" b="1" kern="0" dirty="0">
              <a:solidFill>
                <a:prstClr val="black"/>
              </a:solidFill>
              <a:ea typeface="ヒラギノ角ゴ Pro W3" pitchFamily="-110" charset="-128"/>
              <a:cs typeface="Arial" charset="0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6840538" y="2552703"/>
            <a:ext cx="3827462" cy="7397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742950" indent="-28575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defRPr/>
            </a:pPr>
            <a:r>
              <a:rPr lang="en-US" altLang="en-US" b="0" kern="0" dirty="0">
                <a:solidFill>
                  <a:prstClr val="black"/>
                </a:solidFill>
                <a:latin typeface="+mn-lt"/>
                <a:cs typeface="Arial" charset="0"/>
              </a:rPr>
              <a:t>EGFR Tyrosine </a:t>
            </a:r>
            <a:r>
              <a:rPr lang="en-US" altLang="en-US" b="0" kern="0" dirty="0" err="1">
                <a:solidFill>
                  <a:prstClr val="black"/>
                </a:solidFill>
                <a:latin typeface="+mn-lt"/>
                <a:cs typeface="Arial" charset="0"/>
              </a:rPr>
              <a:t>kinase</a:t>
            </a:r>
            <a:r>
              <a:rPr lang="en-US" altLang="en-US" b="0" kern="0" dirty="0">
                <a:solidFill>
                  <a:prstClr val="black"/>
                </a:solidFill>
                <a:latin typeface="+mn-lt"/>
                <a:cs typeface="Arial" charset="0"/>
              </a:rPr>
              <a:t> domain (</a:t>
            </a:r>
            <a:r>
              <a:rPr lang="en-US" altLang="en-US" b="0" kern="0" dirty="0" err="1">
                <a:solidFill>
                  <a:prstClr val="black"/>
                </a:solidFill>
                <a:latin typeface="+mn-lt"/>
                <a:cs typeface="Arial" charset="0"/>
              </a:rPr>
              <a:t>exons</a:t>
            </a:r>
            <a:r>
              <a:rPr lang="en-US" altLang="en-US" b="0" kern="0" dirty="0">
                <a:solidFill>
                  <a:prstClr val="black"/>
                </a:solidFill>
                <a:latin typeface="+mn-lt"/>
                <a:cs typeface="Arial" charset="0"/>
              </a:rPr>
              <a:t> 18-21)</a:t>
            </a:r>
          </a:p>
        </p:txBody>
      </p:sp>
      <p:grpSp>
        <p:nvGrpSpPr>
          <p:cNvPr id="27662" name="Group 50"/>
          <p:cNvGrpSpPr>
            <a:grpSpLocks/>
          </p:cNvGrpSpPr>
          <p:nvPr/>
        </p:nvGrpSpPr>
        <p:grpSpPr bwMode="auto">
          <a:xfrm>
            <a:off x="5802316" y="1698625"/>
            <a:ext cx="554037" cy="501650"/>
            <a:chOff x="4707707" y="1368401"/>
            <a:chExt cx="553749" cy="550430"/>
          </a:xfrm>
        </p:grpSpPr>
        <p:sp>
          <p:nvSpPr>
            <p:cNvPr id="52" name="Oval 51"/>
            <p:cNvSpPr/>
            <p:nvPr/>
          </p:nvSpPr>
          <p:spPr>
            <a:xfrm>
              <a:off x="4714054" y="1368401"/>
              <a:ext cx="533123" cy="550430"/>
            </a:xfrm>
            <a:prstGeom prst="ellipse">
              <a:avLst/>
            </a:prstGeom>
            <a:solidFill>
              <a:srgbClr val="899292"/>
            </a:solidFill>
            <a:ln w="952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solidFill>
                  <a:prstClr val="white"/>
                </a:solidFill>
              </a:endParaRPr>
            </a:p>
          </p:txBody>
        </p:sp>
        <p:sp>
          <p:nvSpPr>
            <p:cNvPr id="53" name="Rectangle 5"/>
            <p:cNvSpPr>
              <a:spLocks noChangeArrowheads="1"/>
            </p:cNvSpPr>
            <p:nvPr/>
          </p:nvSpPr>
          <p:spPr bwMode="auto">
            <a:xfrm>
              <a:off x="4707707" y="1551885"/>
              <a:ext cx="553749" cy="20262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 anchor="ctr">
              <a:spAutoFit/>
            </a:bodyPr>
            <a:lstStyle>
              <a:lvl1pPr defTabSz="7620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742950" indent="-285750" defTabSz="7620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 defTabSz="7620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 defTabSz="7620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 defTabSz="7620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defRPr/>
              </a:pPr>
              <a:r>
                <a:rPr lang="en-US" altLang="en-US" sz="1200" b="0" kern="0" dirty="0">
                  <a:solidFill>
                    <a:schemeClr val="bg1"/>
                  </a:solidFill>
                  <a:latin typeface="+mn-lt"/>
                  <a:cs typeface="Arial" charset="0"/>
                </a:rPr>
                <a:t>EGF</a:t>
              </a:r>
            </a:p>
          </p:txBody>
        </p:sp>
      </p:grpSp>
      <p:sp>
        <p:nvSpPr>
          <p:cNvPr id="36" name="Line 20"/>
          <p:cNvSpPr>
            <a:spLocks noChangeShapeType="1"/>
          </p:cNvSpPr>
          <p:nvPr/>
        </p:nvSpPr>
        <p:spPr bwMode="auto">
          <a:xfrm rot="3699791" flipH="1">
            <a:off x="3925888" y="4821240"/>
            <a:ext cx="236538" cy="608013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triangle" w="med" len="med"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en-US" sz="2400" b="1" kern="0" dirty="0">
              <a:solidFill>
                <a:prstClr val="black"/>
              </a:solidFill>
              <a:ea typeface="ヒラギノ角ゴ Pro W3" pitchFamily="-110" charset="-128"/>
              <a:cs typeface="Arial" charset="0"/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 rot="3699791">
            <a:off x="5706269" y="5545934"/>
            <a:ext cx="338138" cy="193675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triangle" w="med" len="med"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en-US" sz="2400" b="1" kern="0" dirty="0">
              <a:solidFill>
                <a:prstClr val="black"/>
              </a:solidFill>
              <a:ea typeface="ヒラギノ角ゴ Pro W3" pitchFamily="-110" charset="-128"/>
              <a:cs typeface="Arial" charset="0"/>
            </a:endParaRPr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 rot="3699791" flipV="1">
            <a:off x="6667503" y="5226053"/>
            <a:ext cx="544513" cy="379413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triangle" w="med" len="med"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en-US" sz="2400" b="1" kern="0" dirty="0">
              <a:solidFill>
                <a:prstClr val="black"/>
              </a:solidFill>
              <a:ea typeface="ヒラギノ角ゴ Pro W3" pitchFamily="-110" charset="-128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 rot="3699791" flipV="1">
            <a:off x="7519194" y="4695034"/>
            <a:ext cx="312738" cy="638175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triangle" w="med" len="med"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en-US" sz="2400" b="1" kern="0" dirty="0">
              <a:solidFill>
                <a:prstClr val="black"/>
              </a:solidFill>
              <a:ea typeface="ヒラギノ角ゴ Pro W3" pitchFamily="-110" charset="-128"/>
              <a:cs typeface="Arial" charset="0"/>
            </a:endParaRPr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 rot="3699791">
            <a:off x="4849816" y="5084766"/>
            <a:ext cx="9525" cy="714375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triangle" w="med" len="med"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en-US" sz="2400" b="1" kern="0" dirty="0">
              <a:solidFill>
                <a:prstClr val="black"/>
              </a:solidFill>
              <a:ea typeface="ヒラギノ角ゴ Pro W3" pitchFamily="-110" charset="-128"/>
              <a:cs typeface="Arial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032625" y="3724275"/>
            <a:ext cx="2609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accent2"/>
                </a:solidFill>
                <a:latin typeface="Calibri" pitchFamily="34" charset="0"/>
                <a:cs typeface="Arial" charset="0"/>
              </a:rPr>
              <a:t>Permanently activated </a:t>
            </a:r>
            <a:br>
              <a:rPr lang="en-US" sz="2000" b="1">
                <a:solidFill>
                  <a:schemeClr val="accent2"/>
                </a:solidFill>
                <a:latin typeface="Calibri" pitchFamily="34" charset="0"/>
                <a:cs typeface="Arial" charset="0"/>
              </a:rPr>
            </a:br>
            <a:r>
              <a:rPr lang="en-US" sz="2000" b="1">
                <a:solidFill>
                  <a:schemeClr val="accent2"/>
                </a:solidFill>
                <a:latin typeface="Calibri" pitchFamily="34" charset="0"/>
                <a:cs typeface="Arial" charset="0"/>
              </a:rPr>
              <a:t>intracellular signaling</a:t>
            </a:r>
          </a:p>
        </p:txBody>
      </p:sp>
      <p:sp>
        <p:nvSpPr>
          <p:cNvPr id="49" name="Down Arrow 48"/>
          <p:cNvSpPr>
            <a:spLocks noChangeArrowheads="1"/>
          </p:cNvSpPr>
          <p:nvPr/>
        </p:nvSpPr>
        <p:spPr bwMode="auto">
          <a:xfrm>
            <a:off x="6369053" y="3462338"/>
            <a:ext cx="688975" cy="1262062"/>
          </a:xfrm>
          <a:prstGeom prst="downArrow">
            <a:avLst>
              <a:gd name="adj1" fmla="val 50000"/>
              <a:gd name="adj2" fmla="val 49967"/>
            </a:avLst>
          </a:prstGeom>
          <a:solidFill>
            <a:schemeClr val="accent2"/>
          </a:solidFill>
          <a:ln w="28575" algn="ctr">
            <a:solidFill>
              <a:schemeClr val="accent2"/>
            </a:solidFill>
            <a:miter lim="800000"/>
            <a:headEnd/>
            <a:tailEnd/>
          </a:ln>
          <a:effectLst>
            <a:outerShdw sx="102000" sy="102000" algn="ctr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900" b="1" kern="0" spc="-1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1524003" y="5516563"/>
            <a:ext cx="3529013" cy="6159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742950" indent="-28575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GB" altLang="en-US" sz="2000" kern="0" dirty="0">
                <a:solidFill>
                  <a:prstClr val="black"/>
                </a:solidFill>
                <a:latin typeface="+mn-lt"/>
                <a:cs typeface="Arial" charset="0"/>
              </a:rPr>
              <a:t>Resistance to chemotherapy</a:t>
            </a:r>
            <a:br>
              <a:rPr lang="en-GB" altLang="en-US" sz="2000" kern="0" dirty="0">
                <a:solidFill>
                  <a:prstClr val="black"/>
                </a:solidFill>
                <a:latin typeface="+mn-lt"/>
                <a:cs typeface="Arial" charset="0"/>
              </a:rPr>
            </a:br>
            <a:r>
              <a:rPr lang="en-GB" altLang="en-US" sz="2000" kern="0" dirty="0">
                <a:solidFill>
                  <a:prstClr val="black"/>
                </a:solidFill>
                <a:latin typeface="+mn-lt"/>
                <a:cs typeface="Arial" charset="0"/>
              </a:rPr>
              <a:t>and radiotherapy</a:t>
            </a:r>
            <a:endParaRPr lang="en-US" altLang="en-US" sz="2000" kern="0" dirty="0">
              <a:solidFill>
                <a:prstClr val="black"/>
              </a:solidFill>
              <a:latin typeface="+mn-lt"/>
              <a:cs typeface="Arial" charset="0"/>
            </a:endParaRP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1524000" y="4724403"/>
            <a:ext cx="2439988" cy="3079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742950" indent="-28575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GB" altLang="en-US" sz="2000" kern="0" dirty="0">
                <a:solidFill>
                  <a:prstClr val="black"/>
                </a:solidFill>
                <a:latin typeface="+mn-lt"/>
                <a:cs typeface="Arial" charset="0"/>
              </a:rPr>
              <a:t>Cellular proliferation</a:t>
            </a:r>
            <a:endParaRPr lang="en-US" altLang="en-US" sz="2000" kern="0" dirty="0">
              <a:solidFill>
                <a:prstClr val="black"/>
              </a:solidFill>
              <a:latin typeface="+mn-lt"/>
              <a:cs typeface="Arial" charset="0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5087941" y="5832478"/>
            <a:ext cx="1728787" cy="3079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742950" indent="-28575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GB" altLang="en-US" sz="2000" kern="0" dirty="0">
                <a:solidFill>
                  <a:prstClr val="black"/>
                </a:solidFill>
                <a:latin typeface="+mn-lt"/>
                <a:cs typeface="Arial" charset="0"/>
              </a:rPr>
              <a:t>Angiogenesis</a:t>
            </a:r>
            <a:endParaRPr lang="en-US" altLang="en-US" sz="2000" kern="0" dirty="0">
              <a:solidFill>
                <a:prstClr val="black"/>
              </a:solidFill>
              <a:latin typeface="+mn-lt"/>
              <a:cs typeface="Arial" charset="0"/>
            </a:endParaRP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7319963" y="5661028"/>
            <a:ext cx="1320800" cy="3079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742950" indent="-28575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en-US" sz="2000" kern="0" dirty="0">
                <a:solidFill>
                  <a:prstClr val="black"/>
                </a:solidFill>
                <a:latin typeface="+mn-lt"/>
                <a:cs typeface="Arial" charset="0"/>
              </a:rPr>
              <a:t>Metastasis</a:t>
            </a:r>
            <a:endParaRPr lang="en-US" altLang="en-US" sz="2000" kern="0" dirty="0">
              <a:solidFill>
                <a:prstClr val="black"/>
              </a:solidFill>
              <a:latin typeface="+mn-lt"/>
              <a:cs typeface="Arial" charset="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8112128" y="4868863"/>
            <a:ext cx="2232025" cy="6159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742950" indent="-28575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en-US" sz="2000" kern="0" dirty="0">
                <a:solidFill>
                  <a:prstClr val="black"/>
                </a:solidFill>
                <a:latin typeface="+mn-lt"/>
                <a:cs typeface="Arial" charset="0"/>
              </a:rPr>
              <a:t>Survival</a:t>
            </a:r>
            <a:br>
              <a:rPr lang="en-GB" altLang="en-US" sz="2000" kern="0" dirty="0">
                <a:solidFill>
                  <a:prstClr val="black"/>
                </a:solidFill>
                <a:latin typeface="+mn-lt"/>
                <a:cs typeface="Arial" charset="0"/>
              </a:rPr>
            </a:br>
            <a:r>
              <a:rPr lang="en-GB" altLang="en-US" sz="2000" kern="0" dirty="0">
                <a:solidFill>
                  <a:prstClr val="black"/>
                </a:solidFill>
                <a:latin typeface="+mn-lt"/>
                <a:cs typeface="Arial" charset="0"/>
              </a:rPr>
              <a:t>(anti-apoptosis)</a:t>
            </a:r>
            <a:endParaRPr lang="en-US" altLang="en-US" sz="2000" kern="0" dirty="0">
              <a:solidFill>
                <a:prstClr val="black"/>
              </a:solidFill>
              <a:latin typeface="+mn-lt"/>
              <a:cs typeface="Arial" charset="0"/>
            </a:endParaRPr>
          </a:p>
        </p:txBody>
      </p:sp>
      <p:sp>
        <p:nvSpPr>
          <p:cNvPr id="27675" name="Rectangle 70"/>
          <p:cNvSpPr>
            <a:spLocks noChangeArrowheads="1"/>
          </p:cNvSpPr>
          <p:nvPr/>
        </p:nvSpPr>
        <p:spPr bwMode="auto">
          <a:xfrm>
            <a:off x="1524000" y="6581778"/>
            <a:ext cx="12652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1200">
                <a:latin typeface="Calibri" pitchFamily="34" charset="0"/>
              </a:rPr>
              <a:t>Ref: Astra Zeneca</a:t>
            </a:r>
          </a:p>
        </p:txBody>
      </p:sp>
      <p:sp>
        <p:nvSpPr>
          <p:cNvPr id="72" name="5-Point Star 71"/>
          <p:cNvSpPr/>
          <p:nvPr/>
        </p:nvSpPr>
        <p:spPr>
          <a:xfrm>
            <a:off x="5591175" y="2513013"/>
            <a:ext cx="433388" cy="431800"/>
          </a:xfrm>
          <a:prstGeom prst="star5">
            <a:avLst/>
          </a:prstGeom>
          <a:solidFill>
            <a:srgbClr val="FFFF0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524000" y="3"/>
            <a:ext cx="9144000" cy="12414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GB" sz="3600" b="1" dirty="0">
                <a:latin typeface="+mj-lt"/>
                <a:ea typeface="+mj-ea"/>
                <a:cs typeface="+mj-cs"/>
              </a:rPr>
              <a:t>EGFR* as a Treatment Target in NSCLC</a:t>
            </a:r>
            <a:endParaRPr lang="en-GB" b="1" dirty="0">
              <a:latin typeface="+mj-lt"/>
              <a:ea typeface="+mj-ea"/>
              <a:cs typeface="+mj-cs"/>
            </a:endParaRPr>
          </a:p>
          <a:p>
            <a:pPr algn="ctr">
              <a:defRPr/>
            </a:pPr>
            <a:r>
              <a:rPr lang="en-GB" sz="2400" b="1" dirty="0">
                <a:latin typeface="+mj-lt"/>
                <a:ea typeface="+mj-ea"/>
                <a:cs typeface="+mj-cs"/>
              </a:rPr>
              <a:t>*Epidermal Growth Factor Receptor</a:t>
            </a:r>
          </a:p>
        </p:txBody>
      </p:sp>
    </p:spTree>
    <p:extLst>
      <p:ext uri="{BB962C8B-B14F-4D97-AF65-F5344CB8AC3E}">
        <p14:creationId xmlns:p14="http://schemas.microsoft.com/office/powerpoint/2010/main" val="17113158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8" grpId="0"/>
      <p:bldP spid="49" grpId="0" animBg="1"/>
      <p:bldP spid="42" grpId="0"/>
      <p:bldP spid="43" grpId="0"/>
      <p:bldP spid="44" grpId="0"/>
      <p:bldP spid="45" grpId="0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9168366" y="2429771"/>
            <a:ext cx="1112046" cy="41549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342857">
              <a:defRPr/>
            </a:pPr>
            <a:r>
              <a:rPr lang="en-GB" sz="700" kern="0" dirty="0">
                <a:solidFill>
                  <a:srgbClr val="BEBEBE">
                    <a:lumMod val="75000"/>
                  </a:srgbClr>
                </a:solidFill>
                <a:latin typeface="Arial"/>
              </a:rPr>
              <a:t>Persistent symptoms/further exacerbations(s)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8659" y="1486798"/>
            <a:ext cx="2700337" cy="216789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857">
              <a:defRPr/>
            </a:pPr>
            <a:endParaRPr lang="en-GB" sz="1425" kern="0">
              <a:solidFill>
                <a:srgbClr val="5C5C5C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84612" y="3770897"/>
            <a:ext cx="2700337" cy="216789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857">
              <a:defRPr/>
            </a:pPr>
            <a:endParaRPr lang="en-GB" sz="1425" kern="0">
              <a:solidFill>
                <a:srgbClr val="5C5C5C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393297" y="1482925"/>
            <a:ext cx="2700337" cy="216789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857">
              <a:defRPr/>
            </a:pPr>
            <a:endParaRPr lang="en-GB" sz="1425" kern="0">
              <a:solidFill>
                <a:srgbClr val="5C5C5C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393297" y="3770897"/>
            <a:ext cx="2700337" cy="216789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857">
              <a:defRPr/>
            </a:pPr>
            <a:endParaRPr lang="en-GB" sz="1425" kern="0">
              <a:solidFill>
                <a:srgbClr val="5C5C5C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483785" y="1783409"/>
            <a:ext cx="1514426" cy="468698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857">
              <a:defRPr/>
            </a:pPr>
            <a:r>
              <a:rPr lang="en-GB" sz="800" kern="0" dirty="0">
                <a:solidFill>
                  <a:srgbClr val="5C5C5C"/>
                </a:solidFill>
                <a:latin typeface="Arial"/>
              </a:rPr>
              <a:t>Consider roflumilast </a:t>
            </a:r>
            <a:r>
              <a:rPr lang="en-GB" sz="800" kern="0" dirty="0">
                <a:solidFill>
                  <a:srgbClr val="000000"/>
                </a:solidFill>
                <a:latin typeface="Arial"/>
                <a:ea typeface="MS PGothic" charset="0"/>
                <a:cs typeface="MS PGothic" charset="0"/>
              </a:rPr>
              <a:t>▼</a:t>
            </a:r>
            <a:r>
              <a:rPr lang="en-GB" sz="800" kern="0" dirty="0">
                <a:solidFill>
                  <a:srgbClr val="FFFFFF"/>
                </a:solidFill>
                <a:latin typeface="Arial"/>
                <a:ea typeface="MS PGothic" charset="0"/>
                <a:cs typeface="MS PGothic" charset="0"/>
              </a:rPr>
              <a:t> </a:t>
            </a:r>
            <a:r>
              <a:rPr lang="en-GB" sz="800" kern="0" dirty="0">
                <a:solidFill>
                  <a:srgbClr val="5C5C5C"/>
                </a:solidFill>
                <a:latin typeface="Arial"/>
              </a:rPr>
              <a:t>if FEV</a:t>
            </a:r>
            <a:r>
              <a:rPr lang="en-GB" sz="800" kern="0" baseline="-25000" dirty="0">
                <a:solidFill>
                  <a:srgbClr val="5C5C5C"/>
                </a:solidFill>
                <a:latin typeface="Arial"/>
              </a:rPr>
              <a:t>1</a:t>
            </a:r>
            <a:r>
              <a:rPr lang="en-GB" sz="800" kern="0" dirty="0">
                <a:solidFill>
                  <a:srgbClr val="5C5C5C"/>
                </a:solidFill>
                <a:latin typeface="Arial"/>
              </a:rPr>
              <a:t> &lt;50% pred. and patient has chronic bronchitis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9069652" y="1781478"/>
            <a:ext cx="952543" cy="47063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857">
              <a:defRPr/>
            </a:pPr>
            <a:r>
              <a:rPr lang="en-GB" sz="800" kern="0" dirty="0">
                <a:solidFill>
                  <a:srgbClr val="5C5C5C"/>
                </a:solidFill>
                <a:latin typeface="Arial"/>
              </a:rPr>
              <a:t>Consider macrolide (in former smokers)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400989" y="1491493"/>
            <a:ext cx="881046" cy="270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342857"/>
            <a:r>
              <a:rPr lang="en-GB" sz="1100" b="1" kern="0" dirty="0">
                <a:solidFill>
                  <a:srgbClr val="FFFFFF"/>
                </a:solidFill>
                <a:latin typeface="Arial"/>
              </a:rPr>
              <a:t>Group 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392231" y="3251842"/>
            <a:ext cx="702469" cy="293097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857">
              <a:defRPr/>
            </a:pPr>
            <a:r>
              <a:rPr lang="en-GB" sz="800" kern="0" dirty="0">
                <a:solidFill>
                  <a:srgbClr val="5C5C5C"/>
                </a:solidFill>
                <a:latin typeface="Arial"/>
              </a:rPr>
              <a:t>LAMA + LABA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483784" y="3251842"/>
            <a:ext cx="702469" cy="293097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857">
              <a:defRPr/>
            </a:pPr>
            <a:r>
              <a:rPr lang="en-GB" sz="800" kern="0" dirty="0">
                <a:solidFill>
                  <a:srgbClr val="5C5C5C"/>
                </a:solidFill>
                <a:latin typeface="Arial"/>
              </a:rPr>
              <a:t>LAMA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320917" y="3251842"/>
            <a:ext cx="701278" cy="293097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857">
              <a:defRPr/>
            </a:pPr>
            <a:r>
              <a:rPr lang="en-GB" sz="800" kern="0" dirty="0">
                <a:solidFill>
                  <a:srgbClr val="5C5C5C"/>
                </a:solidFill>
                <a:latin typeface="Arial"/>
              </a:rPr>
              <a:t>LABA + ICS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269530" y="2497177"/>
            <a:ext cx="947870" cy="449947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857">
              <a:defRPr/>
            </a:pPr>
            <a:r>
              <a:rPr lang="en-GB" sz="800" kern="0" dirty="0">
                <a:solidFill>
                  <a:srgbClr val="5C5C5C"/>
                </a:solidFill>
                <a:latin typeface="Arial"/>
              </a:rPr>
              <a:t>LAMA + LABA + ICS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396151" y="2312665"/>
            <a:ext cx="937022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342857">
              <a:defRPr/>
            </a:pPr>
            <a:r>
              <a:rPr lang="en-GB" sz="700" kern="0" dirty="0">
                <a:solidFill>
                  <a:srgbClr val="5C5C5C"/>
                </a:solidFill>
                <a:latin typeface="Arial"/>
              </a:rPr>
              <a:t>Further exacerbations(s)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7403693" y="2989346"/>
            <a:ext cx="1288254" cy="20005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342857">
              <a:defRPr/>
            </a:pPr>
            <a:r>
              <a:rPr lang="en-GB" sz="700" kern="0" dirty="0">
                <a:solidFill>
                  <a:srgbClr val="5C5C5C"/>
                </a:solidFill>
                <a:latin typeface="Arial"/>
              </a:rPr>
              <a:t>Further exacerbations(s)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8888721" y="2947123"/>
            <a:ext cx="0" cy="2956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0"/>
            <a:endCxn id="10" idx="2"/>
          </p:cNvCxnSpPr>
          <p:nvPr/>
        </p:nvCxnSpPr>
        <p:spPr bwMode="auto">
          <a:xfrm flipV="1">
            <a:off x="8743465" y="2252109"/>
            <a:ext cx="802458" cy="24506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0"/>
            <a:endCxn id="15" idx="3"/>
          </p:cNvCxnSpPr>
          <p:nvPr/>
        </p:nvCxnSpPr>
        <p:spPr bwMode="auto">
          <a:xfrm flipH="1" flipV="1">
            <a:off x="9217400" y="2722151"/>
            <a:ext cx="454156" cy="52969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0"/>
            <a:endCxn id="9" idx="2"/>
          </p:cNvCxnSpPr>
          <p:nvPr/>
        </p:nvCxnSpPr>
        <p:spPr bwMode="auto">
          <a:xfrm flipH="1" flipV="1">
            <a:off x="8240999" y="2252109"/>
            <a:ext cx="502467" cy="24506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4585500" y="1491493"/>
            <a:ext cx="847109" cy="270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342857"/>
            <a:r>
              <a:rPr lang="en-GB" sz="1100" b="1" kern="0" dirty="0">
                <a:solidFill>
                  <a:srgbClr val="FFFFFF"/>
                </a:solidFill>
                <a:latin typeface="Arial"/>
              </a:rPr>
              <a:t>Group C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402650" y="3776442"/>
            <a:ext cx="846941" cy="270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342857"/>
            <a:r>
              <a:rPr lang="en-GB" sz="1100" b="1" kern="0" dirty="0">
                <a:solidFill>
                  <a:srgbClr val="FFFFFF"/>
                </a:solidFill>
                <a:latin typeface="Arial"/>
              </a:rPr>
              <a:t>Group B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593966" y="3776442"/>
            <a:ext cx="847108" cy="270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342857">
              <a:defRPr/>
            </a:pPr>
            <a:r>
              <a:rPr lang="en-GB" sz="1100" b="1" kern="0" dirty="0">
                <a:solidFill>
                  <a:srgbClr val="FFFFFF"/>
                </a:solidFill>
                <a:latin typeface="Arial"/>
              </a:rPr>
              <a:t>Group A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995308" y="3188259"/>
            <a:ext cx="702469" cy="293097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857">
              <a:defRPr/>
            </a:pPr>
            <a:r>
              <a:rPr lang="en-GB" sz="800" kern="0" dirty="0">
                <a:solidFill>
                  <a:srgbClr val="5C5C5C"/>
                </a:solidFill>
                <a:latin typeface="Arial"/>
              </a:rPr>
              <a:t>LAMA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995308" y="1915100"/>
            <a:ext cx="702469" cy="464332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857">
              <a:defRPr/>
            </a:pPr>
            <a:r>
              <a:rPr lang="en-GB" sz="800" kern="0" dirty="0">
                <a:solidFill>
                  <a:srgbClr val="5C5C5C"/>
                </a:solidFill>
                <a:latin typeface="Arial"/>
              </a:rPr>
              <a:t>LAMA + LABA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190774" y="1915100"/>
            <a:ext cx="701278" cy="464332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857">
              <a:defRPr/>
            </a:pPr>
            <a:r>
              <a:rPr lang="en-GB" sz="800" kern="0" dirty="0">
                <a:solidFill>
                  <a:srgbClr val="5C5C5C"/>
                </a:solidFill>
                <a:latin typeface="Arial"/>
              </a:rPr>
              <a:t>LABA + ICS</a:t>
            </a:r>
          </a:p>
        </p:txBody>
      </p:sp>
      <p:cxnSp>
        <p:nvCxnSpPr>
          <p:cNvPr id="37" name="Straight Arrow Connector 36"/>
          <p:cNvCxnSpPr>
            <a:stCxn id="33" idx="0"/>
            <a:endCxn id="35" idx="2"/>
          </p:cNvCxnSpPr>
          <p:nvPr/>
        </p:nvCxnSpPr>
        <p:spPr bwMode="auto">
          <a:xfrm flipV="1">
            <a:off x="5346543" y="2379432"/>
            <a:ext cx="1194871" cy="80882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 bwMode="auto">
          <a:xfrm flipV="1">
            <a:off x="5332894" y="2379432"/>
            <a:ext cx="0" cy="80882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5223485" y="2417922"/>
            <a:ext cx="1004902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342857">
              <a:defRPr/>
            </a:pPr>
            <a:r>
              <a:rPr lang="en-GB" sz="700" kern="0" dirty="0">
                <a:solidFill>
                  <a:srgbClr val="5C5C5C"/>
                </a:solidFill>
                <a:latin typeface="Arial"/>
              </a:rPr>
              <a:t>Further exacerbations(s)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108862" y="5126635"/>
            <a:ext cx="1373981" cy="480319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857">
              <a:defRPr/>
            </a:pPr>
            <a:r>
              <a:rPr lang="en-GB" sz="800" kern="0" dirty="0">
                <a:solidFill>
                  <a:srgbClr val="5C5C5C"/>
                </a:solidFill>
                <a:latin typeface="Arial"/>
              </a:rPr>
              <a:t>A long-acting bronchodilator</a:t>
            </a:r>
          </a:p>
          <a:p>
            <a:pPr algn="ctr" defTabSz="342857">
              <a:defRPr/>
            </a:pPr>
            <a:r>
              <a:rPr lang="en-GB" sz="800" kern="0" dirty="0">
                <a:solidFill>
                  <a:srgbClr val="5C5C5C"/>
                </a:solidFill>
                <a:latin typeface="Arial"/>
              </a:rPr>
              <a:t>(LAMA or LABA)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8108862" y="4206811"/>
            <a:ext cx="1373981" cy="293098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857">
              <a:defRPr/>
            </a:pPr>
            <a:r>
              <a:rPr lang="en-GB" sz="800" kern="0" dirty="0">
                <a:solidFill>
                  <a:srgbClr val="5C5C5C"/>
                </a:solidFill>
                <a:latin typeface="Arial"/>
              </a:rPr>
              <a:t>LAMA + LABA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8830437" y="4668373"/>
            <a:ext cx="702469" cy="307777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algn="ctr" defTabSz="342857">
              <a:defRPr/>
            </a:pPr>
            <a:r>
              <a:rPr lang="en-GB" sz="700" kern="0" dirty="0">
                <a:solidFill>
                  <a:srgbClr val="5C5C5C"/>
                </a:solidFill>
                <a:latin typeface="Arial"/>
              </a:rPr>
              <a:t>Persistent symptoms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8782204" y="4499910"/>
            <a:ext cx="0" cy="62672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 bwMode="auto">
          <a:xfrm>
            <a:off x="5346612" y="5313855"/>
            <a:ext cx="1373981" cy="293098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857">
              <a:defRPr/>
            </a:pPr>
            <a:r>
              <a:rPr lang="en-GB" sz="800" kern="0" dirty="0">
                <a:solidFill>
                  <a:srgbClr val="5C5C5C"/>
                </a:solidFill>
                <a:latin typeface="Arial"/>
              </a:rPr>
              <a:t>A bronchodilator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346612" y="4200828"/>
            <a:ext cx="1373981" cy="50746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857">
              <a:defRPr/>
            </a:pPr>
            <a:r>
              <a:rPr lang="en-GB" sz="800" kern="0" dirty="0">
                <a:solidFill>
                  <a:srgbClr val="5C5C5C"/>
                </a:solidFill>
                <a:latin typeface="Arial"/>
              </a:rPr>
              <a:t>Continue, stop or try alternative class of bronchodilator</a:t>
            </a:r>
          </a:p>
        </p:txBody>
      </p:sp>
      <p:cxnSp>
        <p:nvCxnSpPr>
          <p:cNvPr id="50" name="Straight Arrow Connector 49"/>
          <p:cNvCxnSpPr>
            <a:stCxn id="47" idx="0"/>
            <a:endCxn id="48" idx="2"/>
          </p:cNvCxnSpPr>
          <p:nvPr/>
        </p:nvCxnSpPr>
        <p:spPr bwMode="auto">
          <a:xfrm flipV="1">
            <a:off x="6033602" y="4708293"/>
            <a:ext cx="0" cy="60556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068187" y="4904739"/>
            <a:ext cx="702469" cy="184667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algn="ctr" defTabSz="342857">
              <a:defRPr/>
            </a:pPr>
            <a:r>
              <a:rPr lang="en-GB" sz="600" kern="0" dirty="0">
                <a:solidFill>
                  <a:srgbClr val="5C5C5C"/>
                </a:solidFill>
                <a:latin typeface="Arial"/>
              </a:rPr>
              <a:t>Evaluate effect</a:t>
            </a:r>
          </a:p>
        </p:txBody>
      </p:sp>
      <p:cxnSp>
        <p:nvCxnSpPr>
          <p:cNvPr id="53" name="Straight Arrow Connector 52"/>
          <p:cNvCxnSpPr>
            <a:stCxn id="13" idx="3"/>
            <a:endCxn id="12" idx="1"/>
          </p:cNvCxnSpPr>
          <p:nvPr/>
        </p:nvCxnSpPr>
        <p:spPr bwMode="auto">
          <a:xfrm>
            <a:off x="8186252" y="3399037"/>
            <a:ext cx="20597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 bwMode="auto">
          <a:xfrm>
            <a:off x="9094699" y="3361591"/>
            <a:ext cx="22621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 flipH="1">
            <a:off x="9094699" y="3419694"/>
            <a:ext cx="22621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13"/>
          <p:cNvSpPr/>
          <p:nvPr/>
        </p:nvSpPr>
        <p:spPr>
          <a:xfrm>
            <a:off x="2180189" y="2129976"/>
            <a:ext cx="1190992" cy="20841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7000" tIns="27000" rIns="27000" bIns="27000" rtlCol="0" anchor="ctr">
            <a:spAutoFit/>
          </a:bodyPr>
          <a:lstStyle/>
          <a:p>
            <a:pPr algn="ctr" defTabSz="457130">
              <a:defRPr/>
            </a:pPr>
            <a:r>
              <a:rPr lang="en-GB" sz="1000" kern="0" dirty="0">
                <a:solidFill>
                  <a:srgbClr val="5C5C5C"/>
                </a:solidFill>
                <a:latin typeface="Arial"/>
              </a:rPr>
              <a:t>Relieve symptoms</a:t>
            </a:r>
          </a:p>
        </p:txBody>
      </p:sp>
      <p:sp>
        <p:nvSpPr>
          <p:cNvPr id="52" name="TextBox 7"/>
          <p:cNvSpPr txBox="1"/>
          <p:nvPr/>
        </p:nvSpPr>
        <p:spPr>
          <a:xfrm>
            <a:off x="2087137" y="1487192"/>
            <a:ext cx="2318007" cy="40011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 defTabSz="457130">
              <a:defRPr/>
            </a:pPr>
            <a:r>
              <a:rPr lang="en-GB" sz="1000" b="1" kern="0" dirty="0">
                <a:solidFill>
                  <a:srgbClr val="FFFFFF"/>
                </a:solidFill>
                <a:latin typeface="Arial"/>
              </a:rPr>
              <a:t>Goals for treatment </a:t>
            </a:r>
          </a:p>
          <a:p>
            <a:pPr algn="ctr" defTabSz="457130">
              <a:defRPr/>
            </a:pPr>
            <a:r>
              <a:rPr lang="en-GB" sz="1000" b="1" kern="0" dirty="0">
                <a:solidFill>
                  <a:srgbClr val="FFFFFF"/>
                </a:solidFill>
                <a:latin typeface="Arial"/>
              </a:rPr>
              <a:t>of stable COPD</a:t>
            </a:r>
            <a:r>
              <a:rPr lang="en-GB" sz="1000" b="1" kern="0" baseline="30000" dirty="0">
                <a:solidFill>
                  <a:srgbClr val="FFFFFF"/>
                </a:solidFill>
                <a:latin typeface="Arial"/>
              </a:rPr>
              <a:t>1</a:t>
            </a:r>
          </a:p>
        </p:txBody>
      </p:sp>
      <p:sp>
        <p:nvSpPr>
          <p:cNvPr id="54" name="Rectangle 13"/>
          <p:cNvSpPr/>
          <p:nvPr/>
        </p:nvSpPr>
        <p:spPr>
          <a:xfrm>
            <a:off x="2087136" y="1870369"/>
            <a:ext cx="2318009" cy="3117262"/>
          </a:xfrm>
          <a:prstGeom prst="rect">
            <a:avLst/>
          </a:prstGeom>
          <a:noFill/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30">
              <a:defRPr/>
            </a:pPr>
            <a:endParaRPr lang="en-GB" sz="1000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Rectangle 13"/>
          <p:cNvSpPr/>
          <p:nvPr/>
        </p:nvSpPr>
        <p:spPr>
          <a:xfrm>
            <a:off x="2167207" y="2422695"/>
            <a:ext cx="1203975" cy="36230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7000" tIns="27000" rIns="27000" bIns="27000" rtlCol="0" anchor="ctr">
            <a:spAutoFit/>
          </a:bodyPr>
          <a:lstStyle/>
          <a:p>
            <a:pPr algn="ctr" defTabSz="457130">
              <a:defRPr/>
            </a:pPr>
            <a:r>
              <a:rPr lang="en-GB" sz="1000" kern="0" dirty="0">
                <a:solidFill>
                  <a:srgbClr val="5C5C5C"/>
                </a:solidFill>
                <a:latin typeface="Arial"/>
              </a:rPr>
              <a:t>Improve exercise tolerance</a:t>
            </a:r>
          </a:p>
        </p:txBody>
      </p:sp>
      <p:sp>
        <p:nvSpPr>
          <p:cNvPr id="58" name="Rectangle 13"/>
          <p:cNvSpPr/>
          <p:nvPr/>
        </p:nvSpPr>
        <p:spPr>
          <a:xfrm>
            <a:off x="2167206" y="2873964"/>
            <a:ext cx="1223818" cy="36230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7000" tIns="27000" rIns="27000" bIns="27000" rtlCol="0" anchor="ctr">
            <a:spAutoFit/>
          </a:bodyPr>
          <a:lstStyle/>
          <a:p>
            <a:pPr algn="ctr" defTabSz="457130">
              <a:defRPr/>
            </a:pPr>
            <a:r>
              <a:rPr lang="en-GB" sz="1000" kern="0" dirty="0">
                <a:solidFill>
                  <a:srgbClr val="5C5C5C"/>
                </a:solidFill>
                <a:latin typeface="Arial"/>
              </a:rPr>
              <a:t>Improve health </a:t>
            </a:r>
          </a:p>
          <a:p>
            <a:pPr algn="ctr" defTabSz="457130">
              <a:defRPr/>
            </a:pPr>
            <a:r>
              <a:rPr lang="en-GB" sz="1000" kern="0" dirty="0">
                <a:solidFill>
                  <a:srgbClr val="5C5C5C"/>
                </a:solidFill>
                <a:latin typeface="Arial"/>
              </a:rPr>
              <a:t>status</a:t>
            </a:r>
          </a:p>
        </p:txBody>
      </p:sp>
      <p:sp>
        <p:nvSpPr>
          <p:cNvPr id="59" name="Rectangle 13"/>
          <p:cNvSpPr/>
          <p:nvPr/>
        </p:nvSpPr>
        <p:spPr>
          <a:xfrm>
            <a:off x="3517944" y="2506252"/>
            <a:ext cx="885355" cy="3623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000" tIns="27000" rIns="27000" bIns="27000" rtlCol="0" anchor="ctr">
            <a:spAutoFit/>
          </a:bodyPr>
          <a:lstStyle/>
          <a:p>
            <a:pPr algn="ctr" defTabSz="457130">
              <a:defRPr/>
            </a:pPr>
            <a:r>
              <a:rPr lang="en-GB" sz="1000" b="1" kern="0" dirty="0">
                <a:solidFill>
                  <a:srgbClr val="5C5C5C"/>
                </a:solidFill>
                <a:latin typeface="Arial"/>
              </a:rPr>
              <a:t>REDUCE SYMPTOMS</a:t>
            </a:r>
          </a:p>
        </p:txBody>
      </p:sp>
      <p:sp>
        <p:nvSpPr>
          <p:cNvPr id="60" name="Right Brace 59"/>
          <p:cNvSpPr/>
          <p:nvPr/>
        </p:nvSpPr>
        <p:spPr>
          <a:xfrm>
            <a:off x="3386368" y="2094842"/>
            <a:ext cx="174545" cy="116586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30">
              <a:defRPr/>
            </a:pPr>
            <a:endParaRPr lang="en-GB" sz="1000" ker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Rectangle 13"/>
          <p:cNvSpPr/>
          <p:nvPr/>
        </p:nvSpPr>
        <p:spPr>
          <a:xfrm>
            <a:off x="2167206" y="3584994"/>
            <a:ext cx="1211676" cy="36230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7000" tIns="27000" rIns="27000" bIns="27000" rtlCol="0" anchor="ctr">
            <a:spAutoFit/>
          </a:bodyPr>
          <a:lstStyle/>
          <a:p>
            <a:pPr algn="ctr" defTabSz="457130">
              <a:defRPr/>
            </a:pPr>
            <a:r>
              <a:rPr lang="en-GB" sz="1000" kern="0" dirty="0">
                <a:solidFill>
                  <a:srgbClr val="5C5C5C"/>
                </a:solidFill>
                <a:latin typeface="Arial"/>
              </a:rPr>
              <a:t>Prevent disease progression</a:t>
            </a:r>
          </a:p>
        </p:txBody>
      </p:sp>
      <p:sp>
        <p:nvSpPr>
          <p:cNvPr id="63" name="Rectangle 13"/>
          <p:cNvSpPr/>
          <p:nvPr/>
        </p:nvSpPr>
        <p:spPr>
          <a:xfrm>
            <a:off x="2167206" y="4081981"/>
            <a:ext cx="1211676" cy="36230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7000" tIns="27000" rIns="27000" bIns="27000" rtlCol="0" anchor="ctr">
            <a:spAutoFit/>
          </a:bodyPr>
          <a:lstStyle/>
          <a:p>
            <a:pPr algn="ctr" defTabSz="457130">
              <a:defRPr/>
            </a:pPr>
            <a:r>
              <a:rPr lang="en-GB" sz="1000" kern="0" dirty="0">
                <a:solidFill>
                  <a:srgbClr val="5C5C5C"/>
                </a:solidFill>
                <a:latin typeface="Arial"/>
              </a:rPr>
              <a:t>Prevent and treat exacerbations</a:t>
            </a:r>
          </a:p>
        </p:txBody>
      </p:sp>
      <p:sp>
        <p:nvSpPr>
          <p:cNvPr id="64" name="Rectangle 13"/>
          <p:cNvSpPr/>
          <p:nvPr/>
        </p:nvSpPr>
        <p:spPr>
          <a:xfrm>
            <a:off x="2167205" y="4563577"/>
            <a:ext cx="1211676" cy="20841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7000" tIns="27000" rIns="27000" bIns="27000" rtlCol="0" anchor="ctr">
            <a:spAutoFit/>
          </a:bodyPr>
          <a:lstStyle/>
          <a:p>
            <a:pPr algn="ctr" defTabSz="457130">
              <a:defRPr/>
            </a:pPr>
            <a:r>
              <a:rPr lang="en-GB" sz="1000" kern="0" dirty="0">
                <a:solidFill>
                  <a:srgbClr val="5C5C5C"/>
                </a:solidFill>
                <a:latin typeface="Arial"/>
              </a:rPr>
              <a:t>Reduce mortality</a:t>
            </a:r>
          </a:p>
        </p:txBody>
      </p:sp>
      <p:sp>
        <p:nvSpPr>
          <p:cNvPr id="65" name="Rectangle 13"/>
          <p:cNvSpPr/>
          <p:nvPr/>
        </p:nvSpPr>
        <p:spPr>
          <a:xfrm>
            <a:off x="3575174" y="3976100"/>
            <a:ext cx="815709" cy="3623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000" tIns="27000" rIns="27000" bIns="27000" rtlCol="0" anchor="ctr">
            <a:spAutoFit/>
          </a:bodyPr>
          <a:lstStyle/>
          <a:p>
            <a:pPr algn="ctr" defTabSz="457130">
              <a:defRPr/>
            </a:pPr>
            <a:r>
              <a:rPr lang="en-GB" sz="1000" b="1" kern="0" dirty="0">
                <a:solidFill>
                  <a:srgbClr val="5C5C5C"/>
                </a:solidFill>
                <a:latin typeface="Arial"/>
              </a:rPr>
              <a:t>REDUCE RISK</a:t>
            </a:r>
          </a:p>
        </p:txBody>
      </p:sp>
      <p:sp>
        <p:nvSpPr>
          <p:cNvPr id="66" name="Right Brace 65"/>
          <p:cNvSpPr/>
          <p:nvPr/>
        </p:nvSpPr>
        <p:spPr>
          <a:xfrm>
            <a:off x="3386368" y="3595205"/>
            <a:ext cx="174545" cy="116586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30">
              <a:defRPr/>
            </a:pPr>
            <a:endParaRPr lang="en-GB" sz="1000" ker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GOLD 2017: treatment goals and pharmacological treatment algorithm by GOLD grade</a:t>
            </a:r>
            <a:r>
              <a:rPr lang="en-GB" altLang="en-US" baseline="30000" dirty="0"/>
              <a:t>1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2332181" y="5618973"/>
            <a:ext cx="596737" cy="53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13"/>
          <p:cNvSpPr/>
          <p:nvPr/>
        </p:nvSpPr>
        <p:spPr>
          <a:xfrm>
            <a:off x="2063128" y="5434454"/>
            <a:ext cx="2327755" cy="502530"/>
          </a:xfrm>
          <a:prstGeom prst="rect">
            <a:avLst/>
          </a:prstGeom>
          <a:noFill/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30">
              <a:defRPr/>
            </a:pPr>
            <a:endParaRPr lang="en-GB" sz="1000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43733" y="5517722"/>
            <a:ext cx="1296540" cy="377024"/>
          </a:xfrm>
          <a:prstGeom prst="rect">
            <a:avLst/>
          </a:prstGeom>
          <a:noFill/>
        </p:spPr>
        <p:txBody>
          <a:bodyPr wrap="square" lIns="68573" tIns="34289" rIns="68573" bIns="34289" rtlCol="0">
            <a:spAutoFit/>
          </a:bodyPr>
          <a:lstStyle/>
          <a:p>
            <a:pPr defTabSz="914286">
              <a:defRPr/>
            </a:pPr>
            <a:r>
              <a:rPr lang="en-GB" sz="1000" i="1" kern="0" dirty="0">
                <a:solidFill>
                  <a:srgbClr val="5C5C5C"/>
                </a:solidFill>
                <a:latin typeface="Arial"/>
              </a:rPr>
              <a:t>Preferred  treatment pathway</a:t>
            </a:r>
          </a:p>
        </p:txBody>
      </p:sp>
      <p:sp>
        <p:nvSpPr>
          <p:cNvPr id="68" name="Text Placeholder 9"/>
          <p:cNvSpPr txBox="1">
            <a:spLocks/>
          </p:cNvSpPr>
          <p:nvPr/>
        </p:nvSpPr>
        <p:spPr>
          <a:xfrm>
            <a:off x="803275" y="6123750"/>
            <a:ext cx="11056216" cy="666205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ts val="375"/>
              </a:spcBef>
              <a:spcAft>
                <a:spcPts val="375"/>
              </a:spcAft>
              <a:buClr>
                <a:schemeClr val="accent2"/>
              </a:buClr>
              <a:buSzPct val="110000"/>
              <a:buFont typeface="Arial" charset="0"/>
              <a:buNone/>
              <a:tabLst/>
              <a:defRPr sz="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36947" indent="-203597" algn="l" defTabSz="342900" rtl="0" eaLnBrk="1" latinLnBrk="0" hangingPunct="1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Font typeface="Arial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1488" indent="-134541" algn="l" defTabSz="342900" rtl="0" eaLnBrk="1" latinLnBrk="0" hangingPunct="1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Font typeface="Arial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A680A"/>
              </a:buClr>
            </a:pPr>
            <a:r>
              <a:rPr lang="en-GB" altLang="en-US" sz="1000" kern="0" dirty="0">
                <a:solidFill>
                  <a:schemeClr val="accent5"/>
                </a:solidFill>
                <a:latin typeface="Arial"/>
              </a:rPr>
              <a:t>1. </a:t>
            </a:r>
            <a:r>
              <a:rPr lang="en-US" altLang="en-US" sz="1000" kern="0" dirty="0">
                <a:solidFill>
                  <a:schemeClr val="accent5"/>
                </a:solidFill>
                <a:latin typeface="Arial"/>
              </a:rPr>
              <a:t>Global Strategy for the Diagnosis, Management and Prevention of COPD, Global Initiative for Chronic Obstructive Lung Disease (GOLD) 2017.</a:t>
            </a:r>
            <a:endParaRPr lang="en-GB" altLang="en-US" sz="1000" kern="0" dirty="0">
              <a:solidFill>
                <a:schemeClr val="accent5"/>
              </a:solidFill>
              <a:latin typeface="Arial"/>
            </a:endParaRPr>
          </a:p>
        </p:txBody>
      </p:sp>
      <p:cxnSp>
        <p:nvCxnSpPr>
          <p:cNvPr id="71" name="Straight Arrow Connector 70"/>
          <p:cNvCxnSpPr/>
          <p:nvPr/>
        </p:nvCxnSpPr>
        <p:spPr bwMode="auto">
          <a:xfrm flipV="1">
            <a:off x="8691947" y="2947124"/>
            <a:ext cx="0" cy="28914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03275" y="6150838"/>
            <a:ext cx="2895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Adapted from GOLD 2017 Strategy Document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10171983" y="1491493"/>
            <a:ext cx="393091" cy="215932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 defTabSz="342857">
              <a:defRPr/>
            </a:pPr>
            <a:r>
              <a:rPr lang="en-GB" sz="1000" b="1" kern="0" dirty="0">
                <a:solidFill>
                  <a:schemeClr val="tx1"/>
                </a:solidFill>
              </a:rPr>
              <a:t>Exacerbation history</a:t>
            </a:r>
          </a:p>
          <a:p>
            <a:pPr algn="ctr" defTabSz="342857">
              <a:defRPr/>
            </a:pPr>
            <a:r>
              <a:rPr lang="en-GB" sz="800" u="sng" kern="0" dirty="0">
                <a:solidFill>
                  <a:schemeClr val="tx1"/>
                </a:solidFill>
              </a:rPr>
              <a:t>&gt;</a:t>
            </a:r>
            <a:r>
              <a:rPr lang="en-GB" sz="800" kern="0" dirty="0">
                <a:solidFill>
                  <a:schemeClr val="tx1"/>
                </a:solidFill>
              </a:rPr>
              <a:t>2 or </a:t>
            </a:r>
            <a:r>
              <a:rPr lang="en-GB" sz="800" u="sng" kern="0" dirty="0">
                <a:solidFill>
                  <a:schemeClr val="tx1"/>
                </a:solidFill>
              </a:rPr>
              <a:t>&gt;</a:t>
            </a:r>
            <a:r>
              <a:rPr lang="en-GB" sz="800" kern="0" dirty="0">
                <a:solidFill>
                  <a:schemeClr val="tx1"/>
                </a:solidFill>
              </a:rPr>
              <a:t>1 leading to hospital admission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0171110" y="3770897"/>
            <a:ext cx="391616" cy="216608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lvl="0" algn="ctr" defTabSz="342857">
              <a:defRPr/>
            </a:pPr>
            <a:r>
              <a:rPr lang="en-GB" sz="1000" b="1" kern="0" dirty="0">
                <a:solidFill>
                  <a:srgbClr val="5C5C5C"/>
                </a:solidFill>
              </a:rPr>
              <a:t>Exacerbation history</a:t>
            </a:r>
          </a:p>
          <a:p>
            <a:pPr lvl="0" algn="ctr" defTabSz="342857">
              <a:defRPr/>
            </a:pPr>
            <a:r>
              <a:rPr lang="en-GB" sz="800" kern="0" dirty="0">
                <a:solidFill>
                  <a:srgbClr val="5C5C5C"/>
                </a:solidFill>
              </a:rPr>
              <a:t>0 or 1 (not  leading to hospital admission)</a:t>
            </a:r>
          </a:p>
        </p:txBody>
      </p:sp>
      <p:sp>
        <p:nvSpPr>
          <p:cNvPr id="74" name="Rectangle 73"/>
          <p:cNvSpPr/>
          <p:nvPr/>
        </p:nvSpPr>
        <p:spPr bwMode="auto">
          <a:xfrm rot="16200000">
            <a:off x="8550766" y="4835580"/>
            <a:ext cx="393091" cy="269264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lvl="0" algn="ctr" defTabSz="342857">
              <a:defRPr/>
            </a:pPr>
            <a:r>
              <a:rPr lang="en-GB" sz="1000" b="1" kern="0" dirty="0">
                <a:solidFill>
                  <a:srgbClr val="5C5C5C"/>
                </a:solidFill>
              </a:rPr>
              <a:t>Symptoms	</a:t>
            </a:r>
            <a:endParaRPr lang="en-GB" sz="1000" kern="0" dirty="0">
              <a:solidFill>
                <a:srgbClr val="5C5C5C"/>
              </a:solidFill>
            </a:endParaRPr>
          </a:p>
          <a:p>
            <a:pPr lvl="0" algn="ctr" defTabSz="342857">
              <a:defRPr/>
            </a:pPr>
            <a:r>
              <a:rPr lang="en-GB" sz="800" kern="0" dirty="0">
                <a:solidFill>
                  <a:srgbClr val="5C5C5C"/>
                </a:solidFill>
              </a:rPr>
              <a:t>mMRC </a:t>
            </a:r>
            <a:r>
              <a:rPr lang="en-GB" sz="800" u="sng" kern="0" dirty="0">
                <a:solidFill>
                  <a:srgbClr val="5C5C5C"/>
                </a:solidFill>
              </a:rPr>
              <a:t>&gt;</a:t>
            </a:r>
            <a:r>
              <a:rPr lang="en-GB" sz="800" kern="0" dirty="0">
                <a:solidFill>
                  <a:srgbClr val="5C5C5C"/>
                </a:solidFill>
              </a:rPr>
              <a:t> 2	CAT </a:t>
            </a:r>
            <a:r>
              <a:rPr lang="en-GB" sz="800" u="sng" kern="0" dirty="0">
                <a:solidFill>
                  <a:srgbClr val="5C5C5C"/>
                </a:solidFill>
              </a:rPr>
              <a:t>&lt;</a:t>
            </a:r>
            <a:r>
              <a:rPr lang="en-GB" sz="800" kern="0" dirty="0">
                <a:solidFill>
                  <a:srgbClr val="5C5C5C"/>
                </a:solidFill>
              </a:rPr>
              <a:t> 10</a:t>
            </a:r>
          </a:p>
        </p:txBody>
      </p:sp>
      <p:sp>
        <p:nvSpPr>
          <p:cNvPr id="75" name="Rectangle 74"/>
          <p:cNvSpPr/>
          <p:nvPr/>
        </p:nvSpPr>
        <p:spPr bwMode="auto">
          <a:xfrm rot="16200000">
            <a:off x="5735704" y="4835154"/>
            <a:ext cx="393091" cy="269349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 defTabSz="342857">
              <a:defRPr/>
            </a:pPr>
            <a:r>
              <a:rPr lang="en-GB" sz="1000" b="1" kern="0" dirty="0">
                <a:solidFill>
                  <a:schemeClr val="tx1"/>
                </a:solidFill>
              </a:rPr>
              <a:t>Symptoms</a:t>
            </a:r>
            <a:r>
              <a:rPr lang="en-GB" sz="1000" kern="0" dirty="0">
                <a:solidFill>
                  <a:schemeClr val="tx1"/>
                </a:solidFill>
              </a:rPr>
              <a:t>	</a:t>
            </a:r>
          </a:p>
          <a:p>
            <a:pPr algn="ctr" defTabSz="342857">
              <a:defRPr/>
            </a:pPr>
            <a:r>
              <a:rPr lang="en-GB" sz="800" kern="0" dirty="0">
                <a:solidFill>
                  <a:schemeClr val="tx1"/>
                </a:solidFill>
              </a:rPr>
              <a:t>mMRC 0-1	CAT </a:t>
            </a:r>
            <a:r>
              <a:rPr lang="en-GB" sz="800" u="sng" kern="0" dirty="0">
                <a:solidFill>
                  <a:schemeClr val="tx1"/>
                </a:solidFill>
              </a:rPr>
              <a:t>&lt;</a:t>
            </a:r>
            <a:r>
              <a:rPr lang="en-GB" sz="800" kern="0" dirty="0">
                <a:solidFill>
                  <a:schemeClr val="tx1"/>
                </a:solidFill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72897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33" grpId="0" animBg="1"/>
      <p:bldP spid="34" grpId="0" animBg="1"/>
      <p:bldP spid="35" grpId="0" animBg="1"/>
      <p:bldP spid="40" grpId="0"/>
      <p:bldP spid="42" grpId="0" animBg="1"/>
      <p:bldP spid="43" grpId="0" animBg="1"/>
      <p:bldP spid="44" grpId="0"/>
      <p:bldP spid="47" grpId="0" animBg="1"/>
      <p:bldP spid="48" grpId="0" animBg="1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ular Callout 29"/>
          <p:cNvSpPr/>
          <p:nvPr/>
        </p:nvSpPr>
        <p:spPr bwMode="auto">
          <a:xfrm>
            <a:off x="2973388" y="2781300"/>
            <a:ext cx="2444750" cy="1682750"/>
          </a:xfrm>
          <a:prstGeom prst="wedgeRoundRectCallout">
            <a:avLst>
              <a:gd name="adj1" fmla="val 77963"/>
              <a:gd name="adj2" fmla="val -39844"/>
              <a:gd name="adj3" fmla="val 16667"/>
            </a:avLst>
          </a:prstGeom>
          <a:noFill/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TKI agents compete with ATP for binding tyrosine kinase domain </a:t>
            </a:r>
          </a:p>
        </p:txBody>
      </p:sp>
      <p:grpSp>
        <p:nvGrpSpPr>
          <p:cNvPr id="29698" name="Group 42"/>
          <p:cNvGrpSpPr>
            <a:grpSpLocks/>
          </p:cNvGrpSpPr>
          <p:nvPr/>
        </p:nvGrpSpPr>
        <p:grpSpPr bwMode="auto">
          <a:xfrm>
            <a:off x="5930900" y="1052513"/>
            <a:ext cx="877888" cy="2284412"/>
            <a:chOff x="-2108634" y="1520176"/>
            <a:chExt cx="835847" cy="2327187"/>
          </a:xfrm>
        </p:grpSpPr>
        <p:sp>
          <p:nvSpPr>
            <p:cNvPr id="54" name="Rounded Rectangle 53"/>
            <p:cNvSpPr/>
            <p:nvPr/>
          </p:nvSpPr>
          <p:spPr>
            <a:xfrm>
              <a:off x="-2108634" y="1895372"/>
              <a:ext cx="420190" cy="195199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-1664260" y="1895372"/>
              <a:ext cx="391473" cy="195199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-2039106" y="1520176"/>
              <a:ext cx="719463" cy="71966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44" name="Oval 43"/>
          <p:cNvSpPr/>
          <p:nvPr/>
        </p:nvSpPr>
        <p:spPr bwMode="auto">
          <a:xfrm>
            <a:off x="4648706" y="4588519"/>
            <a:ext cx="3252892" cy="389513"/>
          </a:xfrm>
          <a:prstGeom prst="ellipse">
            <a:avLst/>
          </a:prstGeom>
          <a:solidFill>
            <a:srgbClr val="4F2C55"/>
          </a:solidFill>
          <a:ln>
            <a:noFill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en-US" b="1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7277100" y="1490666"/>
            <a:ext cx="1144588" cy="24622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742950" indent="-28575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defRPr/>
            </a:pPr>
            <a:r>
              <a:rPr lang="en-US" altLang="en-US" sz="1600" b="0" kern="0" dirty="0">
                <a:solidFill>
                  <a:prstClr val="black"/>
                </a:solidFill>
                <a:cs typeface="Arial" charset="0"/>
              </a:rPr>
              <a:t>EGFR</a:t>
            </a: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7277100" y="1162053"/>
            <a:ext cx="979488" cy="24622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742950" indent="-28575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defRPr/>
            </a:pPr>
            <a:r>
              <a:rPr lang="en-US" altLang="en-US" sz="1600" b="0" kern="0" dirty="0">
                <a:solidFill>
                  <a:prstClr val="black"/>
                </a:solidFill>
                <a:cs typeface="Arial" charset="0"/>
              </a:rPr>
              <a:t>Ligand</a:t>
            </a:r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6808791" y="1630363"/>
            <a:ext cx="396875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sm" len="sm"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en-US" sz="2400" b="1" kern="0" dirty="0">
              <a:solidFill>
                <a:prstClr val="black"/>
              </a:solidFill>
              <a:ea typeface="ヒラギノ角ゴ Pro W3" pitchFamily="-110" charset="-128"/>
              <a:cs typeface="Arial" charset="0"/>
            </a:endParaRPr>
          </a:p>
        </p:txBody>
      </p:sp>
      <p:sp>
        <p:nvSpPr>
          <p:cNvPr id="48" name="Rectangle 21"/>
          <p:cNvSpPr>
            <a:spLocks noChangeArrowheads="1"/>
          </p:cNvSpPr>
          <p:nvPr/>
        </p:nvSpPr>
        <p:spPr bwMode="auto">
          <a:xfrm>
            <a:off x="5581163" y="4943478"/>
            <a:ext cx="1413850" cy="31136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600" kern="0" dirty="0">
                <a:solidFill>
                  <a:prstClr val="white"/>
                </a:solidFill>
                <a:cs typeface="Arial" charset="0"/>
              </a:rPr>
              <a:t>Cell Nucleus</a:t>
            </a:r>
          </a:p>
        </p:txBody>
      </p:sp>
      <p:sp>
        <p:nvSpPr>
          <p:cNvPr id="49" name="Arc 48"/>
          <p:cNvSpPr/>
          <p:nvPr/>
        </p:nvSpPr>
        <p:spPr bwMode="auto">
          <a:xfrm>
            <a:off x="2552700" y="1831978"/>
            <a:ext cx="7837488" cy="1643241"/>
          </a:xfrm>
          <a:prstGeom prst="arc">
            <a:avLst>
              <a:gd name="adj1" fmla="val 11434625"/>
              <a:gd name="adj2" fmla="val 20955604"/>
            </a:avLst>
          </a:prstGeom>
          <a:noFill/>
          <a:ln w="76200" cap="flat" cmpd="sng" algn="ctr">
            <a:solidFill>
              <a:srgbClr val="4F2C55"/>
            </a:solidFill>
            <a:prstDash val="solid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en-US" b="1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980116" y="1190625"/>
            <a:ext cx="600075" cy="560388"/>
          </a:xfrm>
          <a:prstGeom prst="ellipse">
            <a:avLst/>
          </a:prstGeom>
          <a:solidFill>
            <a:srgbClr val="899292"/>
          </a:solidFill>
          <a:ln w="9525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>
            <a:off x="6808791" y="1311275"/>
            <a:ext cx="396875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sm" len="sm"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en-US" sz="2400" b="1" kern="0" dirty="0">
              <a:solidFill>
                <a:prstClr val="black"/>
              </a:solidFill>
              <a:ea typeface="ヒラギノ角ゴ Pro W3" pitchFamily="-110" charset="-128"/>
              <a:cs typeface="Arial" charset="0"/>
            </a:endParaRPr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6850066" y="2287588"/>
            <a:ext cx="396875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sm" len="sm"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en-US" sz="2400" b="1" kern="0" dirty="0">
              <a:solidFill>
                <a:prstClr val="black"/>
              </a:solidFill>
              <a:ea typeface="ヒラギノ角ゴ Pro W3" pitchFamily="-110" charset="-128"/>
              <a:cs typeface="Arial" charset="0"/>
            </a:endParaRP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7318375" y="2147891"/>
            <a:ext cx="1144588" cy="24622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742950" indent="-28575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defRPr/>
            </a:pPr>
            <a:r>
              <a:rPr lang="en-US" altLang="en-US" sz="1600" b="0" kern="0" dirty="0">
                <a:solidFill>
                  <a:prstClr val="black"/>
                </a:solidFill>
                <a:cs typeface="Arial" charset="0"/>
              </a:rPr>
              <a:t>EGFR TK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08891" y="3319466"/>
            <a:ext cx="2206625" cy="574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700" b="1" kern="0" dirty="0">
                <a:solidFill>
                  <a:prstClr val="black"/>
                </a:solidFill>
                <a:cs typeface="Arial" charset="0"/>
              </a:rPr>
              <a:t>Inhibition of </a:t>
            </a:r>
            <a:br>
              <a:rPr lang="en-US" sz="1700" b="1" kern="0" dirty="0">
                <a:solidFill>
                  <a:prstClr val="black"/>
                </a:solidFill>
                <a:cs typeface="Arial" charset="0"/>
              </a:rPr>
            </a:br>
            <a:r>
              <a:rPr lang="en-US" sz="1700" b="1" kern="0" dirty="0">
                <a:solidFill>
                  <a:prstClr val="black"/>
                </a:solidFill>
                <a:cs typeface="Arial" charset="0"/>
              </a:rPr>
              <a:t>cell signaling</a:t>
            </a:r>
          </a:p>
        </p:txBody>
      </p:sp>
      <p:sp>
        <p:nvSpPr>
          <p:cNvPr id="41" name="Down Arrow 40"/>
          <p:cNvSpPr>
            <a:spLocks noChangeArrowheads="1"/>
          </p:cNvSpPr>
          <p:nvPr/>
        </p:nvSpPr>
        <p:spPr bwMode="auto">
          <a:xfrm>
            <a:off x="6873875" y="2744791"/>
            <a:ext cx="857250" cy="1804987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folHlink"/>
          </a:solidFill>
          <a:ln w="28575" algn="ctr">
            <a:solidFill>
              <a:schemeClr val="folHlink"/>
            </a:solidFill>
            <a:prstDash val="sysDash"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900" b="1" kern="0" spc="-1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42" name="Multiply 41"/>
          <p:cNvSpPr/>
          <p:nvPr/>
        </p:nvSpPr>
        <p:spPr bwMode="auto">
          <a:xfrm>
            <a:off x="5476878" y="1681163"/>
            <a:ext cx="1776413" cy="1408112"/>
          </a:xfrm>
          <a:prstGeom prst="mathMultiply">
            <a:avLst/>
          </a:prstGeom>
          <a:solidFill>
            <a:schemeClr val="bg2"/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900" b="1" kern="0" spc="-1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7" name="Right Arrow 36"/>
          <p:cNvSpPr/>
          <p:nvPr/>
        </p:nvSpPr>
        <p:spPr bwMode="auto">
          <a:xfrm rot="10800000">
            <a:off x="3481388" y="4876803"/>
            <a:ext cx="1084262" cy="46037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900" b="1" kern="0" spc="-1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1343027" y="4759328"/>
            <a:ext cx="2195513" cy="6778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742950" indent="-28575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n-GB" altLang="en-US" sz="1600" i="1" kern="0" dirty="0">
                <a:solidFill>
                  <a:prstClr val="black"/>
                </a:solidFill>
                <a:cs typeface="Arial" charset="0"/>
              </a:rPr>
              <a:t>Inhibition of </a:t>
            </a:r>
            <a:br>
              <a:rPr lang="en-GB" altLang="en-US" sz="1600" i="1" kern="0" dirty="0">
                <a:solidFill>
                  <a:prstClr val="black"/>
                </a:solidFill>
                <a:cs typeface="Arial" charset="0"/>
              </a:rPr>
            </a:br>
            <a:r>
              <a:rPr lang="en-GB" altLang="en-US" sz="1600" i="1" kern="0" dirty="0">
                <a:solidFill>
                  <a:prstClr val="black"/>
                </a:solidFill>
                <a:cs typeface="Arial" charset="0"/>
              </a:rPr>
              <a:t>EGFR-dependent</a:t>
            </a:r>
            <a:br>
              <a:rPr lang="en-GB" altLang="en-US" sz="1600" i="1" kern="0" dirty="0">
                <a:solidFill>
                  <a:prstClr val="black"/>
                </a:solidFill>
                <a:cs typeface="Arial" charset="0"/>
              </a:rPr>
            </a:br>
            <a:r>
              <a:rPr lang="en-GB" altLang="en-US" sz="1600" i="1" kern="0" dirty="0">
                <a:solidFill>
                  <a:prstClr val="black"/>
                </a:solidFill>
                <a:cs typeface="Arial" charset="0"/>
              </a:rPr>
              <a:t>proliferation</a:t>
            </a:r>
            <a:endParaRPr lang="en-US" altLang="en-US" sz="1600" i="1" kern="0" dirty="0">
              <a:solidFill>
                <a:prstClr val="black"/>
              </a:solidFill>
              <a:cs typeface="Arial" charset="0"/>
            </a:endParaRPr>
          </a:p>
        </p:txBody>
      </p:sp>
      <p:grpSp>
        <p:nvGrpSpPr>
          <p:cNvPr id="29716" name="Group 32"/>
          <p:cNvGrpSpPr>
            <a:grpSpLocks/>
          </p:cNvGrpSpPr>
          <p:nvPr/>
        </p:nvGrpSpPr>
        <p:grpSpPr bwMode="auto">
          <a:xfrm>
            <a:off x="6151563" y="1190625"/>
            <a:ext cx="622300" cy="560388"/>
            <a:chOff x="4707707" y="1368401"/>
            <a:chExt cx="553749" cy="550430"/>
          </a:xfrm>
        </p:grpSpPr>
        <p:sp>
          <p:nvSpPr>
            <p:cNvPr id="34" name="Oval 33"/>
            <p:cNvSpPr/>
            <p:nvPr/>
          </p:nvSpPr>
          <p:spPr>
            <a:xfrm>
              <a:off x="4713358" y="1368401"/>
              <a:ext cx="533972" cy="550430"/>
            </a:xfrm>
            <a:prstGeom prst="ellipse">
              <a:avLst/>
            </a:prstGeom>
            <a:solidFill>
              <a:srgbClr val="899292"/>
            </a:solidFill>
            <a:ln w="952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4707707" y="1562279"/>
              <a:ext cx="553749" cy="18138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 anchor="ctr">
              <a:spAutoFit/>
            </a:bodyPr>
            <a:lstStyle>
              <a:lvl1pPr defTabSz="7620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742950" indent="-285750" defTabSz="7620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 defTabSz="7620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 defTabSz="7620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 defTabSz="7620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defRPr/>
              </a:pPr>
              <a:r>
                <a:rPr lang="en-US" altLang="en-US" sz="1200" b="0" kern="0" dirty="0">
                  <a:solidFill>
                    <a:schemeClr val="bg1"/>
                  </a:solidFill>
                  <a:cs typeface="Arial" charset="0"/>
                </a:rPr>
                <a:t>EGF</a:t>
              </a:r>
            </a:p>
          </p:txBody>
        </p:sp>
      </p:grpSp>
      <p:sp>
        <p:nvSpPr>
          <p:cNvPr id="29717" name="Rectangle 38"/>
          <p:cNvSpPr>
            <a:spLocks noChangeArrowheads="1"/>
          </p:cNvSpPr>
          <p:nvPr/>
        </p:nvSpPr>
        <p:spPr bwMode="auto">
          <a:xfrm>
            <a:off x="1524000" y="6581778"/>
            <a:ext cx="12652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1200">
                <a:latin typeface="Calibri" pitchFamily="34" charset="0"/>
              </a:rPr>
              <a:t>Ref: Astra Zeneca</a:t>
            </a:r>
          </a:p>
        </p:txBody>
      </p:sp>
      <p:sp>
        <p:nvSpPr>
          <p:cNvPr id="32" name="5-Point Star 31"/>
          <p:cNvSpPr/>
          <p:nvPr/>
        </p:nvSpPr>
        <p:spPr>
          <a:xfrm>
            <a:off x="6383341" y="2708275"/>
            <a:ext cx="433387" cy="433388"/>
          </a:xfrm>
          <a:prstGeom prst="star5">
            <a:avLst/>
          </a:prstGeom>
          <a:solidFill>
            <a:srgbClr val="FFFF0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24000" y="0"/>
            <a:ext cx="9144000" cy="9080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GB" sz="3600" b="1" dirty="0">
                <a:latin typeface="+mj-lt"/>
                <a:ea typeface="+mj-ea"/>
                <a:cs typeface="+mj-cs"/>
              </a:rPr>
              <a:t>EGFR Can Gain Resistance to TKIs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661028" y="3927798"/>
            <a:ext cx="2611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accent2"/>
                </a:solidFill>
                <a:latin typeface="Calibri" pitchFamily="34" charset="0"/>
                <a:cs typeface="Arial" charset="0"/>
              </a:rPr>
              <a:t>Permanently activated </a:t>
            </a:r>
            <a:br>
              <a:rPr lang="en-US" sz="2000" b="1" dirty="0">
                <a:solidFill>
                  <a:schemeClr val="accent2"/>
                </a:solidFill>
                <a:latin typeface="Calibri" pitchFamily="34" charset="0"/>
                <a:cs typeface="Arial" charset="0"/>
              </a:rPr>
            </a:br>
            <a:r>
              <a:rPr lang="en-US" sz="2000" b="1" dirty="0">
                <a:solidFill>
                  <a:schemeClr val="accent2"/>
                </a:solidFill>
                <a:latin typeface="Calibri" pitchFamily="34" charset="0"/>
                <a:cs typeface="Arial" charset="0"/>
              </a:rPr>
              <a:t>intracellular signaling</a:t>
            </a:r>
          </a:p>
        </p:txBody>
      </p:sp>
      <p:sp>
        <p:nvSpPr>
          <p:cNvPr id="61" name="Down Arrow 60"/>
          <p:cNvSpPr>
            <a:spLocks noChangeArrowheads="1"/>
          </p:cNvSpPr>
          <p:nvPr/>
        </p:nvSpPr>
        <p:spPr bwMode="auto">
          <a:xfrm>
            <a:off x="6816728" y="3213103"/>
            <a:ext cx="688975" cy="1262063"/>
          </a:xfrm>
          <a:prstGeom prst="downArrow">
            <a:avLst>
              <a:gd name="adj1" fmla="val 50000"/>
              <a:gd name="adj2" fmla="val 49967"/>
            </a:avLst>
          </a:prstGeom>
          <a:solidFill>
            <a:schemeClr val="accent2"/>
          </a:solidFill>
          <a:ln w="28575" algn="ctr">
            <a:solidFill>
              <a:schemeClr val="accent2"/>
            </a:solidFill>
            <a:miter lim="800000"/>
            <a:headEnd/>
            <a:tailEnd/>
          </a:ln>
          <a:effectLst>
            <a:outerShdw sx="102000" sy="102000" algn="ctr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900" b="1" kern="0" spc="-10" dirty="0">
              <a:solidFill>
                <a:sysClr val="windowText" lastClr="000000"/>
              </a:solidFill>
            </a:endParaRPr>
          </a:p>
        </p:txBody>
      </p:sp>
      <p:sp>
        <p:nvSpPr>
          <p:cNvPr id="62" name="Rounded Rectangular Callout 61"/>
          <p:cNvSpPr/>
          <p:nvPr/>
        </p:nvSpPr>
        <p:spPr bwMode="auto">
          <a:xfrm>
            <a:off x="2934457" y="1815848"/>
            <a:ext cx="2444750" cy="1684338"/>
          </a:xfrm>
          <a:prstGeom prst="wedgeRoundRectCallout">
            <a:avLst>
              <a:gd name="adj1" fmla="val 77963"/>
              <a:gd name="adj2" fmla="val -39844"/>
              <a:gd name="adj3" fmla="val 16667"/>
            </a:avLst>
          </a:prstGeom>
          <a:noFill/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T790M resistance mutation confers resistance to TKIs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464424" y="2420939"/>
            <a:ext cx="28080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dirty="0" err="1">
                <a:latin typeface="Calibri" pitchFamily="34" charset="0"/>
              </a:rPr>
              <a:t>Osimertinib</a:t>
            </a:r>
            <a:r>
              <a:rPr lang="en-GB" sz="2400" dirty="0">
                <a:latin typeface="Calibri" pitchFamily="34" charset="0"/>
              </a:rPr>
              <a:t> </a:t>
            </a:r>
          </a:p>
          <a:p>
            <a:r>
              <a:rPr lang="en-GB" sz="2400" dirty="0">
                <a:latin typeface="Calibri" pitchFamily="34" charset="0"/>
              </a:rPr>
              <a:t>(3</a:t>
            </a:r>
            <a:r>
              <a:rPr lang="en-GB" sz="2400" baseline="30000" dirty="0">
                <a:latin typeface="Calibri" pitchFamily="34" charset="0"/>
              </a:rPr>
              <a:t>rd</a:t>
            </a:r>
            <a:r>
              <a:rPr lang="en-GB" sz="2400" dirty="0">
                <a:latin typeface="Calibri" pitchFamily="34" charset="0"/>
              </a:rPr>
              <a:t> generation TKI)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672266" y="2636841"/>
            <a:ext cx="719137" cy="28733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ine 20"/>
          <p:cNvSpPr>
            <a:spLocks noChangeShapeType="1"/>
          </p:cNvSpPr>
          <p:nvPr/>
        </p:nvSpPr>
        <p:spPr bwMode="auto">
          <a:xfrm rot="3699791">
            <a:off x="6203157" y="5806284"/>
            <a:ext cx="338138" cy="193675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triangle" w="med" len="med"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en-US" sz="2400" b="1" kern="0" dirty="0">
              <a:solidFill>
                <a:prstClr val="black"/>
              </a:solidFill>
              <a:ea typeface="ヒラギノ角ゴ Pro W3" pitchFamily="-110" charset="-128"/>
              <a:cs typeface="Arial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5159375" y="6092825"/>
            <a:ext cx="2520950" cy="6159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742950" indent="-28575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 defTabSz="762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GB" altLang="en-US" sz="2000" kern="0" dirty="0">
                <a:solidFill>
                  <a:prstClr val="black"/>
                </a:solidFill>
                <a:latin typeface="+mn-lt"/>
                <a:cs typeface="Arial" charset="0"/>
              </a:rPr>
              <a:t>Cell proliferation processes</a:t>
            </a:r>
            <a:endParaRPr lang="en-US" altLang="en-US" sz="2000" kern="0" dirty="0">
              <a:solidFill>
                <a:prstClr val="black"/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156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/>
      <p:bldP spid="41" grpId="0" animBg="1"/>
      <p:bldP spid="37" grpId="0" animBg="1"/>
      <p:bldP spid="38" grpId="0"/>
      <p:bldP spid="60" grpId="0"/>
      <p:bldP spid="60" grpId="1"/>
      <p:bldP spid="61" grpId="0" animBg="1"/>
      <p:bldP spid="61" grpId="1" animBg="1"/>
      <p:bldP spid="62" grpId="0" animBg="1"/>
      <p:bldP spid="63" grpId="0"/>
      <p:bldP spid="43" grpId="0"/>
      <p:bldP spid="4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 l="16400" t="30186" r="19736" b="23981"/>
          <a:stretch>
            <a:fillRect/>
          </a:stretch>
        </p:blipFill>
        <p:spPr bwMode="auto">
          <a:xfrm>
            <a:off x="2135191" y="1557338"/>
            <a:ext cx="7786687" cy="447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03" name="TextBox 8"/>
          <p:cNvSpPr txBox="1">
            <a:spLocks noChangeArrowheads="1"/>
          </p:cNvSpPr>
          <p:nvPr/>
        </p:nvSpPr>
        <p:spPr bwMode="auto">
          <a:xfrm>
            <a:off x="7364416" y="6500813"/>
            <a:ext cx="256063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000"/>
              <a:t>Thress et al 2015. Lung cancer  90, 509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919537" y="251378"/>
            <a:ext cx="8208911" cy="806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3600" b="1" dirty="0">
                <a:latin typeface="Calibri" pitchFamily="34" charset="0"/>
              </a:rPr>
              <a:t>Sensitivity and Specificity 2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071813" y="188913"/>
            <a:ext cx="6983412" cy="6361112"/>
            <a:chOff x="1547664" y="188640"/>
            <a:chExt cx="6984274" cy="6361579"/>
          </a:xfrm>
        </p:grpSpPr>
        <p:pic>
          <p:nvPicPr>
            <p:cNvPr id="5120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53978" t="16980" r="7158" b="7716"/>
            <a:stretch>
              <a:fillRect/>
            </a:stretch>
          </p:blipFill>
          <p:spPr bwMode="auto">
            <a:xfrm>
              <a:off x="4427984" y="188640"/>
              <a:ext cx="4103954" cy="63615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547664" y="4005270"/>
              <a:ext cx="3240487" cy="10157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 dirty="0"/>
                <a:t>Discordant results reflect tumour heterogeneity rather than technical failures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333378"/>
            <a:ext cx="8229600" cy="5038725"/>
          </a:xfrm>
        </p:spPr>
        <p:txBody>
          <a:bodyPr/>
          <a:lstStyle/>
          <a:p>
            <a:pPr>
              <a:buFontTx/>
              <a:buNone/>
            </a:pPr>
            <a:r>
              <a:rPr lang="en-GB" sz="3600" b="1"/>
              <a:t>Education</a:t>
            </a:r>
          </a:p>
          <a:p>
            <a:r>
              <a:rPr lang="en-GB"/>
              <a:t>Attendance at MDTs</a:t>
            </a:r>
          </a:p>
          <a:p>
            <a:r>
              <a:rPr lang="en-GB"/>
              <a:t>Seminars</a:t>
            </a:r>
          </a:p>
          <a:p>
            <a:r>
              <a:rPr lang="en-GB"/>
              <a:t>Website</a:t>
            </a:r>
          </a:p>
          <a:p>
            <a:r>
              <a:rPr lang="en-GB"/>
              <a:t>Regularly updated </a:t>
            </a:r>
          </a:p>
          <a:p>
            <a:pPr>
              <a:buFontTx/>
              <a:buNone/>
            </a:pPr>
            <a:r>
              <a:rPr lang="en-GB"/>
              <a:t>   literature</a:t>
            </a:r>
          </a:p>
        </p:txBody>
      </p:sp>
      <p:pic>
        <p:nvPicPr>
          <p:cNvPr id="60418" name="Picture 5" descr="ANd9GcQykZUbMp1_LE4Nmn-Oi2UW9qUd2o9kQD0xtvAQJy0Zv0oD8Jnwc6SG3oH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7441" y="188916"/>
            <a:ext cx="3240087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4" name="Picture 2" descr="Cartoon Maps of Britain for chil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7803" y="2133600"/>
            <a:ext cx="391477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Picture 3"/>
          <p:cNvPicPr>
            <a:picLocks noChangeAspect="1" noChangeArrowheads="1"/>
          </p:cNvPicPr>
          <p:nvPr/>
        </p:nvPicPr>
        <p:blipFill>
          <a:blip r:embed="rId4" cstate="print"/>
          <a:srcRect l="14175" t="18457" r="14362" b="24696"/>
          <a:stretch>
            <a:fillRect/>
          </a:stretch>
        </p:blipFill>
        <p:spPr bwMode="auto">
          <a:xfrm>
            <a:off x="1703513" y="3645024"/>
            <a:ext cx="4422775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75520" y="6525344"/>
            <a:ext cx="3168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All Wales Genetics Laboratory Protocol 2017</a:t>
            </a:r>
          </a:p>
        </p:txBody>
      </p:sp>
    </p:spTree>
    <p:extLst>
      <p:ext uri="{BB962C8B-B14F-4D97-AF65-F5344CB8AC3E}">
        <p14:creationId xmlns:p14="http://schemas.microsoft.com/office/powerpoint/2010/main" val="264665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0529" y="546280"/>
            <a:ext cx="10231379" cy="109328"/>
          </a:xfrm>
        </p:spPr>
        <p:txBody>
          <a:bodyPr>
            <a:normAutofit fontScale="90000"/>
          </a:bodyPr>
          <a:lstStyle/>
          <a:p>
            <a:r>
              <a:rPr lang="en-GB" dirty="0"/>
              <a:t>64.2% of Subjects Were Clear/Almost Clear With </a:t>
            </a:r>
            <a:br>
              <a:rPr lang="en-GB" dirty="0"/>
            </a:br>
            <a:r>
              <a:rPr lang="en-GB" dirty="0" err="1"/>
              <a:t>Epiduo</a:t>
            </a:r>
            <a:r>
              <a:rPr lang="en-GB" baseline="30000" dirty="0"/>
              <a:t>®</a:t>
            </a:r>
            <a:r>
              <a:rPr lang="en-GB" dirty="0"/>
              <a:t> Forte Gel at Week 24</a:t>
            </a:r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5545691"/>
            <a:ext cx="11582400" cy="894044"/>
          </a:xfrm>
        </p:spPr>
        <p:txBody>
          <a:bodyPr>
            <a:normAutofit/>
          </a:bodyPr>
          <a:lstStyle/>
          <a:p>
            <a:pPr marL="152396" lvl="1" indent="-152396"/>
            <a:r>
              <a:rPr lang="fr-FR" sz="1867" dirty="0"/>
              <a:t>IGA </a:t>
            </a:r>
            <a:r>
              <a:rPr lang="fr-FR" sz="1867" dirty="0" err="1"/>
              <a:t>assessments</a:t>
            </a:r>
            <a:r>
              <a:rPr lang="fr-FR" sz="1867" dirty="0"/>
              <a:t> </a:t>
            </a:r>
            <a:r>
              <a:rPr lang="fr-FR" sz="1867" dirty="0" err="1"/>
              <a:t>were</a:t>
            </a:r>
            <a:r>
              <a:rPr lang="fr-FR" sz="1867" dirty="0"/>
              <a:t> </a:t>
            </a:r>
            <a:r>
              <a:rPr lang="fr-FR" sz="1867" dirty="0" err="1"/>
              <a:t>significantly</a:t>
            </a:r>
            <a:r>
              <a:rPr lang="fr-FR" sz="1867" dirty="0"/>
              <a:t> </a:t>
            </a:r>
            <a:r>
              <a:rPr lang="fr-FR" sz="1867" dirty="0" err="1"/>
              <a:t>better</a:t>
            </a:r>
            <a:r>
              <a:rPr lang="fr-FR" sz="1867" dirty="0"/>
              <a:t> </a:t>
            </a:r>
            <a:r>
              <a:rPr lang="fr-FR" sz="1867" dirty="0" err="1"/>
              <a:t>with</a:t>
            </a:r>
            <a:r>
              <a:rPr lang="fr-FR" sz="1867" dirty="0"/>
              <a:t> </a:t>
            </a:r>
            <a:r>
              <a:rPr lang="en-US" altLang="ja-JP" sz="1867" dirty="0"/>
              <a:t>Epiduo</a:t>
            </a:r>
            <a:r>
              <a:rPr lang="en-US" altLang="ja-JP" sz="1867" baseline="30000" dirty="0"/>
              <a:t>®</a:t>
            </a:r>
            <a:r>
              <a:rPr lang="en-US" altLang="ja-JP" sz="1867" dirty="0"/>
              <a:t> Forte Gel at all post-baseline study visits</a:t>
            </a:r>
            <a:endParaRPr lang="fr-FR" sz="1867" dirty="0"/>
          </a:p>
        </p:txBody>
      </p:sp>
      <p:sp>
        <p:nvSpPr>
          <p:cNvPr id="10" name="TextBox 7"/>
          <p:cNvSpPr txBox="1"/>
          <p:nvPr/>
        </p:nvSpPr>
        <p:spPr>
          <a:xfrm>
            <a:off x="633485" y="6126507"/>
            <a:ext cx="1093512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 Study RD.03.SPR.105061. Galderma </a:t>
            </a:r>
            <a:r>
              <a:rPr lang="en-US" sz="9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R&amp;D.</a:t>
            </a:r>
            <a:endParaRPr lang="en-GB" sz="933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29" y="1190975"/>
            <a:ext cx="10231379" cy="42287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81870C0-CC98-41B9-9808-294CEB937B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629" y="6496051"/>
            <a:ext cx="431371" cy="361949"/>
          </a:xfrm>
          <a:prstGeom prst="rect">
            <a:avLst/>
          </a:prstGeom>
        </p:spPr>
        <p:txBody>
          <a:bodyPr/>
          <a:lstStyle/>
          <a:p>
            <a:fld id="{3DD8C5CE-3427-0D41-9E50-D5AC4405EB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0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1-27 at 10.52.10.png">
            <a:extLst>
              <a:ext uri="{FF2B5EF4-FFF2-40B4-BE49-F238E27FC236}">
                <a16:creationId xmlns:a16="http://schemas.microsoft.com/office/drawing/2014/main" xmlns="" id="{E7967B6D-BC8D-4296-B4F8-8619F8497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4" t="4706" r="9779" b="15375"/>
          <a:stretch>
            <a:fillRect/>
          </a:stretch>
        </p:blipFill>
        <p:spPr>
          <a:xfrm>
            <a:off x="493606" y="994777"/>
            <a:ext cx="9037639" cy="5607051"/>
          </a:xfrm>
          <a:ln w="762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38191C-F6A8-4C07-8BAA-D83817FD5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81" y="4458811"/>
            <a:ext cx="8496300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Arial" panose="020B0604020202020204" pitchFamily="34" charset="0"/>
              </a:rPr>
              <a:t>“The most common complication is pneumothorax which occurs in 0–61% of lung biopsies. Between 3.3% and 15% of all patients will require a chest drain”</a:t>
            </a:r>
          </a:p>
        </p:txBody>
      </p:sp>
      <p:sp>
        <p:nvSpPr>
          <p:cNvPr id="11268" name="Title 1">
            <a:extLst>
              <a:ext uri="{FF2B5EF4-FFF2-40B4-BE49-F238E27FC236}">
                <a16:creationId xmlns:a16="http://schemas.microsoft.com/office/drawing/2014/main" xmlns="" id="{36282CEB-4DF7-4CA9-8ED6-38AB3445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80" y="165716"/>
            <a:ext cx="9144000" cy="877272"/>
          </a:xfrm>
        </p:spPr>
        <p:txBody>
          <a:bodyPr/>
          <a:lstStyle/>
          <a:p>
            <a:pPr algn="l"/>
            <a:r>
              <a:rPr lang="en-GB" altLang="en-US" sz="3733" b="1" dirty="0">
                <a:ea typeface="ＭＳ Ｐゴシック" panose="020B0600070205080204" pitchFamily="34" charset="-128"/>
              </a:rPr>
              <a:t>What is the morbidity of lung biopsy?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58C772-5AB3-4876-A293-E299E5320CD2}"/>
              </a:ext>
            </a:extLst>
          </p:cNvPr>
          <p:cNvSpPr/>
          <p:nvPr/>
        </p:nvSpPr>
        <p:spPr>
          <a:xfrm>
            <a:off x="9787467" y="5528735"/>
            <a:ext cx="2615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 </a:t>
            </a:r>
            <a:r>
              <a:rPr lang="en-GB" sz="1400" dirty="0" err="1"/>
              <a:t>Manhire</a:t>
            </a:r>
            <a:r>
              <a:rPr lang="en-GB" sz="1400" dirty="0"/>
              <a:t>, A et al. (2003). Thorax 58;11:920-936 </a:t>
            </a:r>
          </a:p>
        </p:txBody>
      </p:sp>
    </p:spTree>
    <p:extLst>
      <p:ext uri="{BB962C8B-B14F-4D97-AF65-F5344CB8AC3E}">
        <p14:creationId xmlns:p14="http://schemas.microsoft.com/office/powerpoint/2010/main" val="203296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own Arrow 41"/>
          <p:cNvSpPr>
            <a:spLocks noChangeArrowheads="1"/>
          </p:cNvSpPr>
          <p:nvPr/>
        </p:nvSpPr>
        <p:spPr bwMode="auto">
          <a:xfrm>
            <a:off x="7727951" y="5661026"/>
            <a:ext cx="480483" cy="576263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2B5DCE"/>
          </a:solidFill>
          <a:ln w="9525">
            <a:solidFill>
              <a:srgbClr val="2B5DCE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2400">
              <a:solidFill>
                <a:schemeClr val="lt1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390651" y="1412876"/>
            <a:ext cx="9505949" cy="792163"/>
            <a:chOff x="0" y="-142327"/>
            <a:chExt cx="7128792" cy="1371240"/>
          </a:xfrm>
        </p:grpSpPr>
        <p:sp>
          <p:nvSpPr>
            <p:cNvPr id="12" name="Up Arrow Callout 11"/>
            <p:cNvSpPr>
              <a:spLocks noChangeArrowheads="1"/>
            </p:cNvSpPr>
            <p:nvPr/>
          </p:nvSpPr>
          <p:spPr bwMode="auto">
            <a:xfrm rot="10800000">
              <a:off x="0" y="-142327"/>
              <a:ext cx="7128792" cy="1371240"/>
            </a:xfrm>
            <a:prstGeom prst="upArrowCallout">
              <a:avLst>
                <a:gd name="adj1" fmla="val 24983"/>
                <a:gd name="adj2" fmla="val 25007"/>
                <a:gd name="adj3" fmla="val 25000"/>
                <a:gd name="adj4" fmla="val 64977"/>
              </a:avLst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GB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" name="Up Arrow Callout 10"/>
            <p:cNvSpPr/>
            <p:nvPr/>
          </p:nvSpPr>
          <p:spPr>
            <a:xfrm>
              <a:off x="0" y="-142327"/>
              <a:ext cx="7128792" cy="8903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93963" tIns="293963" rIns="293963" bIns="293963" spcCol="1270" anchor="ctr"/>
            <a:lstStyle/>
            <a:p>
              <a:pPr algn="ctr" defTabSz="183722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733" b="1" dirty="0"/>
                <a:t>Book bed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90651" y="2133602"/>
            <a:ext cx="9505949" cy="790575"/>
            <a:chOff x="0" y="1689"/>
            <a:chExt cx="7128792" cy="1371240"/>
          </a:xfrm>
        </p:grpSpPr>
        <p:sp>
          <p:nvSpPr>
            <p:cNvPr id="15" name="Up Arrow Callout 14"/>
            <p:cNvSpPr>
              <a:spLocks noChangeArrowheads="1"/>
            </p:cNvSpPr>
            <p:nvPr/>
          </p:nvSpPr>
          <p:spPr bwMode="auto">
            <a:xfrm rot="10800000">
              <a:off x="0" y="1689"/>
              <a:ext cx="7128792" cy="1371240"/>
            </a:xfrm>
            <a:prstGeom prst="upArrowCallout">
              <a:avLst>
                <a:gd name="adj1" fmla="val 24983"/>
                <a:gd name="adj2" fmla="val 25007"/>
                <a:gd name="adj3" fmla="val 25000"/>
                <a:gd name="adj4" fmla="val 64977"/>
              </a:avLst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GB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" name="Up Arrow Callout 10"/>
            <p:cNvSpPr/>
            <p:nvPr/>
          </p:nvSpPr>
          <p:spPr>
            <a:xfrm rot="21600000">
              <a:off x="0" y="1689"/>
              <a:ext cx="7128792" cy="8921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93963" tIns="293963" rIns="293963" bIns="293963" spcCol="1270" anchor="ctr"/>
            <a:lstStyle/>
            <a:p>
              <a:pPr algn="ctr" defTabSz="183722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733" b="1" dirty="0"/>
                <a:t>Biopsy</a:t>
              </a:r>
            </a:p>
          </p:txBody>
        </p:sp>
      </p:grpSp>
      <p:sp>
        <p:nvSpPr>
          <p:cNvPr id="22" name="Up Arrow Callout 10"/>
          <p:cNvSpPr/>
          <p:nvPr/>
        </p:nvSpPr>
        <p:spPr>
          <a:xfrm>
            <a:off x="1390651" y="-14287"/>
            <a:ext cx="9505949" cy="8905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93963" tIns="293963" rIns="293963" bIns="293963" spcCol="1270" anchor="ctr"/>
          <a:lstStyle/>
          <a:p>
            <a:pPr algn="ctr" defTabSz="1837221">
              <a:lnSpc>
                <a:spcPct val="90000"/>
              </a:lnSpc>
              <a:spcAft>
                <a:spcPct val="35000"/>
              </a:spcAft>
              <a:defRPr/>
            </a:pPr>
            <a:endParaRPr lang="en-US" sz="3733" b="1" dirty="0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390651" y="692151"/>
            <a:ext cx="9505949" cy="792163"/>
            <a:chOff x="0" y="1689"/>
            <a:chExt cx="7128792" cy="1371240"/>
          </a:xfrm>
        </p:grpSpPr>
        <p:sp>
          <p:nvSpPr>
            <p:cNvPr id="27" name="Up Arrow Callout 26"/>
            <p:cNvSpPr>
              <a:spLocks noChangeArrowheads="1"/>
            </p:cNvSpPr>
            <p:nvPr/>
          </p:nvSpPr>
          <p:spPr bwMode="auto">
            <a:xfrm rot="10800000">
              <a:off x="0" y="1689"/>
              <a:ext cx="7128792" cy="1371240"/>
            </a:xfrm>
            <a:prstGeom prst="upArrowCallout">
              <a:avLst>
                <a:gd name="adj1" fmla="val 24983"/>
                <a:gd name="adj2" fmla="val 25007"/>
                <a:gd name="adj3" fmla="val 25000"/>
                <a:gd name="adj4" fmla="val 64977"/>
              </a:avLst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GB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" name="Up Arrow Callout 10"/>
            <p:cNvSpPr/>
            <p:nvPr/>
          </p:nvSpPr>
          <p:spPr>
            <a:xfrm rot="21600000">
              <a:off x="0" y="1689"/>
              <a:ext cx="7128792" cy="8903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93963" tIns="293963" rIns="293963" bIns="293963" spcCol="1270" anchor="ctr"/>
            <a:lstStyle/>
            <a:p>
              <a:pPr algn="ctr" defTabSz="183722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733" b="1" dirty="0"/>
                <a:t>Lung function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390651" y="4365626"/>
            <a:ext cx="3456516" cy="1871663"/>
            <a:chOff x="0" y="1689"/>
            <a:chExt cx="7128792" cy="3241113"/>
          </a:xfrm>
        </p:grpSpPr>
        <p:sp>
          <p:nvSpPr>
            <p:cNvPr id="30" name="Up Arrow Callout 29"/>
            <p:cNvSpPr>
              <a:spLocks noChangeArrowheads="1"/>
            </p:cNvSpPr>
            <p:nvPr/>
          </p:nvSpPr>
          <p:spPr bwMode="auto">
            <a:xfrm rot="10800000">
              <a:off x="0" y="1689"/>
              <a:ext cx="7128792" cy="3241113"/>
            </a:xfrm>
            <a:prstGeom prst="upArrowCallout">
              <a:avLst>
                <a:gd name="adj1" fmla="val 11303"/>
                <a:gd name="adj2" fmla="val 14032"/>
                <a:gd name="adj3" fmla="val 15407"/>
                <a:gd name="adj4" fmla="val 27977"/>
              </a:avLst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GB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Up Arrow Callout 10"/>
            <p:cNvSpPr/>
            <p:nvPr/>
          </p:nvSpPr>
          <p:spPr>
            <a:xfrm rot="21600000">
              <a:off x="0" y="1689"/>
              <a:ext cx="7128792" cy="890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93963" tIns="293963" rIns="293963" bIns="293963" spcCol="1270" anchor="ctr"/>
            <a:lstStyle/>
            <a:p>
              <a:pPr algn="ctr" defTabSz="183722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733" b="1" dirty="0"/>
                <a:t>No </a:t>
              </a:r>
              <a:r>
                <a:rPr lang="en-US" sz="3733" b="1" dirty="0" err="1"/>
                <a:t>PTx</a:t>
              </a:r>
              <a:endParaRPr lang="en-US" sz="3733" b="1" dirty="0"/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5039883" y="4365104"/>
            <a:ext cx="5856651" cy="792088"/>
            <a:chOff x="0" y="1689"/>
            <a:chExt cx="7128792" cy="1371240"/>
          </a:xfrm>
          <a:solidFill>
            <a:srgbClr val="FF0000"/>
          </a:solidFill>
        </p:grpSpPr>
        <p:sp>
          <p:nvSpPr>
            <p:cNvPr id="33" name="Up Arrow Callout 32"/>
            <p:cNvSpPr/>
            <p:nvPr/>
          </p:nvSpPr>
          <p:spPr>
            <a:xfrm rot="10800000">
              <a:off x="0" y="1689"/>
              <a:ext cx="7128792" cy="1371240"/>
            </a:xfrm>
            <a:prstGeom prst="upArrowCallou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Up Arrow Callout 10"/>
            <p:cNvSpPr/>
            <p:nvPr/>
          </p:nvSpPr>
          <p:spPr>
            <a:xfrm rot="21600000">
              <a:off x="0" y="1689"/>
              <a:ext cx="7128792" cy="8909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93963" tIns="293963" rIns="293963" bIns="293963" spcCol="1270" anchor="ctr"/>
            <a:lstStyle/>
            <a:p>
              <a:pPr algn="ctr" defTabSz="183722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733" b="1" dirty="0"/>
                <a:t>Significant </a:t>
              </a:r>
              <a:r>
                <a:rPr lang="en-US" sz="3733" b="1" dirty="0" err="1"/>
                <a:t>PTx</a:t>
              </a:r>
              <a:endParaRPr lang="en-US" sz="3733" b="1" dirty="0"/>
            </a:p>
          </p:txBody>
        </p:sp>
      </p:grp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390651" y="6234114"/>
            <a:ext cx="9505949" cy="62230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733" b="1" dirty="0">
                <a:solidFill>
                  <a:schemeClr val="lt1"/>
                </a:solidFill>
              </a:rPr>
              <a:t>Discharge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039784" y="5157789"/>
            <a:ext cx="5856816" cy="719137"/>
          </a:xfrm>
          <a:prstGeom prst="rect">
            <a:avLst/>
          </a:prstGeom>
          <a:solidFill>
            <a:srgbClr val="3366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667" b="1" dirty="0">
                <a:solidFill>
                  <a:schemeClr val="lt1"/>
                </a:solidFill>
              </a:rPr>
              <a:t>Admit for underwater seal drain for 24-48 hours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390651" y="3434181"/>
            <a:ext cx="9505949" cy="66678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733" b="1" dirty="0">
                <a:solidFill>
                  <a:schemeClr val="bg1"/>
                </a:solidFill>
                <a:latin typeface="Calibri" pitchFamily="4" charset="0"/>
              </a:rPr>
              <a:t>CXR @ 4-6 hours</a:t>
            </a: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1390651" y="-26988"/>
            <a:ext cx="9505949" cy="792163"/>
            <a:chOff x="0" y="1689"/>
            <a:chExt cx="7128792" cy="1371240"/>
          </a:xfrm>
        </p:grpSpPr>
        <p:sp>
          <p:nvSpPr>
            <p:cNvPr id="5" name="Up Arrow Callout 4"/>
            <p:cNvSpPr>
              <a:spLocks noChangeArrowheads="1"/>
            </p:cNvSpPr>
            <p:nvPr/>
          </p:nvSpPr>
          <p:spPr bwMode="auto">
            <a:xfrm rot="10800000">
              <a:off x="0" y="1689"/>
              <a:ext cx="7128792" cy="1371240"/>
            </a:xfrm>
            <a:prstGeom prst="upArrowCallout">
              <a:avLst>
                <a:gd name="adj1" fmla="val 24983"/>
                <a:gd name="adj2" fmla="val 25007"/>
                <a:gd name="adj3" fmla="val 25000"/>
                <a:gd name="adj4" fmla="val 64977"/>
              </a:avLst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GB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" name="Up Arrow Callout 10"/>
            <p:cNvSpPr/>
            <p:nvPr/>
          </p:nvSpPr>
          <p:spPr>
            <a:xfrm rot="21600000">
              <a:off x="0" y="1689"/>
              <a:ext cx="7128792" cy="890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93963" tIns="293963" rIns="293963" bIns="293963" spcCol="1270" anchor="ctr"/>
            <a:lstStyle/>
            <a:p>
              <a:pPr algn="ctr" defTabSz="183722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733" b="1" dirty="0"/>
                <a:t>Referral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390651" y="2852737"/>
            <a:ext cx="9505949" cy="792163"/>
            <a:chOff x="0" y="1689"/>
            <a:chExt cx="7128792" cy="1371240"/>
          </a:xfrm>
        </p:grpSpPr>
        <p:sp>
          <p:nvSpPr>
            <p:cNvPr id="18" name="Up Arrow Callout 17"/>
            <p:cNvSpPr>
              <a:spLocks noChangeArrowheads="1"/>
            </p:cNvSpPr>
            <p:nvPr/>
          </p:nvSpPr>
          <p:spPr bwMode="auto">
            <a:xfrm rot="10800000">
              <a:off x="0" y="1689"/>
              <a:ext cx="7128792" cy="1371240"/>
            </a:xfrm>
            <a:prstGeom prst="upArrowCallout">
              <a:avLst>
                <a:gd name="adj1" fmla="val 24983"/>
                <a:gd name="adj2" fmla="val 25007"/>
                <a:gd name="adj3" fmla="val 25000"/>
                <a:gd name="adj4" fmla="val 64977"/>
              </a:avLst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GB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" name="Up Arrow Callout 10"/>
            <p:cNvSpPr/>
            <p:nvPr/>
          </p:nvSpPr>
          <p:spPr>
            <a:xfrm rot="21600000">
              <a:off x="0" y="1689"/>
              <a:ext cx="7128792" cy="890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93963" tIns="293963" rIns="293963" bIns="293963" spcCol="1270" anchor="ctr"/>
            <a:lstStyle/>
            <a:p>
              <a:pPr algn="ctr" defTabSz="183722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733" b="1" dirty="0"/>
                <a:t>Inpatient bed 4-6 hours</a:t>
              </a:r>
            </a:p>
          </p:txBody>
        </p:sp>
      </p:grpSp>
      <p:sp>
        <p:nvSpPr>
          <p:cNvPr id="40" name="Down Arrow 39"/>
          <p:cNvSpPr>
            <a:spLocks noChangeArrowheads="1"/>
          </p:cNvSpPr>
          <p:nvPr/>
        </p:nvSpPr>
        <p:spPr bwMode="auto">
          <a:xfrm>
            <a:off x="2832102" y="4005263"/>
            <a:ext cx="480484" cy="36036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2400">
              <a:solidFill>
                <a:schemeClr val="lt1"/>
              </a:solidFill>
            </a:endParaRPr>
          </a:p>
        </p:txBody>
      </p:sp>
      <p:sp>
        <p:nvSpPr>
          <p:cNvPr id="41" name="Down Arrow 40"/>
          <p:cNvSpPr>
            <a:spLocks noChangeArrowheads="1"/>
          </p:cNvSpPr>
          <p:nvPr/>
        </p:nvSpPr>
        <p:spPr bwMode="auto">
          <a:xfrm>
            <a:off x="7727951" y="4005263"/>
            <a:ext cx="480483" cy="36036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2400">
              <a:solidFill>
                <a:schemeClr val="l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FE61877-0CFF-4A0D-B82E-F49D8E6262DB}"/>
              </a:ext>
            </a:extLst>
          </p:cNvPr>
          <p:cNvSpPr/>
          <p:nvPr/>
        </p:nvSpPr>
        <p:spPr>
          <a:xfrm>
            <a:off x="0" y="5784016"/>
            <a:ext cx="186266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33" dirty="0"/>
              <a:t>CXR = Check </a:t>
            </a:r>
            <a:r>
              <a:rPr lang="en-GB" sz="933" dirty="0" err="1"/>
              <a:t>Xray</a:t>
            </a:r>
            <a:endParaRPr lang="en-GB" sz="933" dirty="0"/>
          </a:p>
          <a:p>
            <a:r>
              <a:rPr lang="en-US" sz="933" dirty="0" err="1"/>
              <a:t>PTx</a:t>
            </a:r>
            <a:r>
              <a:rPr lang="en-US" sz="933" dirty="0"/>
              <a:t> = PNEUMOTHORAX</a:t>
            </a:r>
            <a:endParaRPr lang="en-GB" sz="933" dirty="0"/>
          </a:p>
          <a:p>
            <a:endParaRPr lang="en-GB" sz="933" dirty="0"/>
          </a:p>
        </p:txBody>
      </p:sp>
    </p:spTree>
    <p:extLst>
      <p:ext uri="{BB962C8B-B14F-4D97-AF65-F5344CB8AC3E}">
        <p14:creationId xmlns:p14="http://schemas.microsoft.com/office/powerpoint/2010/main" val="83685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5" grpId="0" animBg="1"/>
      <p:bldP spid="36" grpId="0" animBg="1"/>
      <p:bldP spid="38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own Arrow 41"/>
          <p:cNvSpPr>
            <a:spLocks noChangeArrowheads="1"/>
          </p:cNvSpPr>
          <p:nvPr/>
        </p:nvSpPr>
        <p:spPr bwMode="auto">
          <a:xfrm>
            <a:off x="7727951" y="5661026"/>
            <a:ext cx="480483" cy="576263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2B5DCE"/>
          </a:solidFill>
          <a:ln w="9525">
            <a:solidFill>
              <a:srgbClr val="2B5DCE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2400">
              <a:solidFill>
                <a:schemeClr val="lt1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390651" y="1412876"/>
            <a:ext cx="9505949" cy="792163"/>
            <a:chOff x="0" y="-142327"/>
            <a:chExt cx="7128792" cy="1371240"/>
          </a:xfrm>
        </p:grpSpPr>
        <p:sp>
          <p:nvSpPr>
            <p:cNvPr id="12" name="Up Arrow Callout 11"/>
            <p:cNvSpPr>
              <a:spLocks noChangeArrowheads="1"/>
            </p:cNvSpPr>
            <p:nvPr/>
          </p:nvSpPr>
          <p:spPr bwMode="auto">
            <a:xfrm rot="10800000">
              <a:off x="0" y="-142327"/>
              <a:ext cx="7128792" cy="1371240"/>
            </a:xfrm>
            <a:prstGeom prst="upArrowCallout">
              <a:avLst>
                <a:gd name="adj1" fmla="val 24983"/>
                <a:gd name="adj2" fmla="val 25007"/>
                <a:gd name="adj3" fmla="val 25000"/>
                <a:gd name="adj4" fmla="val 64977"/>
              </a:avLst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GB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" name="Up Arrow Callout 10"/>
            <p:cNvSpPr/>
            <p:nvPr/>
          </p:nvSpPr>
          <p:spPr>
            <a:xfrm>
              <a:off x="0" y="-142327"/>
              <a:ext cx="7128792" cy="8903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93963" tIns="293963" rIns="293963" bIns="293963" spcCol="1270" anchor="ctr"/>
            <a:lstStyle/>
            <a:p>
              <a:pPr algn="ctr" defTabSz="183722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733" b="1" dirty="0"/>
                <a:t>Book bed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390651" y="2133602"/>
            <a:ext cx="9505949" cy="790575"/>
            <a:chOff x="0" y="1689"/>
            <a:chExt cx="7128792" cy="1371240"/>
          </a:xfrm>
        </p:grpSpPr>
        <p:sp>
          <p:nvSpPr>
            <p:cNvPr id="15" name="Up Arrow Callout 14"/>
            <p:cNvSpPr>
              <a:spLocks noChangeArrowheads="1"/>
            </p:cNvSpPr>
            <p:nvPr/>
          </p:nvSpPr>
          <p:spPr bwMode="auto">
            <a:xfrm rot="10800000">
              <a:off x="0" y="1689"/>
              <a:ext cx="7128792" cy="1371240"/>
            </a:xfrm>
            <a:prstGeom prst="upArrowCallout">
              <a:avLst>
                <a:gd name="adj1" fmla="val 24983"/>
                <a:gd name="adj2" fmla="val 25007"/>
                <a:gd name="adj3" fmla="val 25000"/>
                <a:gd name="adj4" fmla="val 64977"/>
              </a:avLst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GB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" name="Up Arrow Callout 10"/>
            <p:cNvSpPr/>
            <p:nvPr/>
          </p:nvSpPr>
          <p:spPr>
            <a:xfrm rot="21600000">
              <a:off x="0" y="1689"/>
              <a:ext cx="7128792" cy="8921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93963" tIns="293963" rIns="293963" bIns="293963" spcCol="1270" anchor="ctr"/>
            <a:lstStyle/>
            <a:p>
              <a:pPr algn="ctr" defTabSz="183722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733" b="1" dirty="0"/>
                <a:t>Biopsy</a:t>
              </a:r>
            </a:p>
          </p:txBody>
        </p:sp>
      </p:grpSp>
      <p:sp>
        <p:nvSpPr>
          <p:cNvPr id="22" name="Up Arrow Callout 10"/>
          <p:cNvSpPr/>
          <p:nvPr/>
        </p:nvSpPr>
        <p:spPr>
          <a:xfrm>
            <a:off x="1390651" y="-14287"/>
            <a:ext cx="9505949" cy="8905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93963" tIns="293963" rIns="293963" bIns="293963" spcCol="1270" anchor="ctr"/>
          <a:lstStyle/>
          <a:p>
            <a:pPr algn="ctr" defTabSz="1837221">
              <a:lnSpc>
                <a:spcPct val="90000"/>
              </a:lnSpc>
              <a:spcAft>
                <a:spcPct val="35000"/>
              </a:spcAft>
              <a:defRPr/>
            </a:pPr>
            <a:endParaRPr lang="en-US" sz="3733" b="1" dirty="0"/>
          </a:p>
        </p:txBody>
      </p: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1390651" y="692151"/>
            <a:ext cx="9505949" cy="792163"/>
            <a:chOff x="0" y="1689"/>
            <a:chExt cx="7128792" cy="1371240"/>
          </a:xfrm>
        </p:grpSpPr>
        <p:sp>
          <p:nvSpPr>
            <p:cNvPr id="27" name="Up Arrow Callout 26"/>
            <p:cNvSpPr>
              <a:spLocks noChangeArrowheads="1"/>
            </p:cNvSpPr>
            <p:nvPr/>
          </p:nvSpPr>
          <p:spPr bwMode="auto">
            <a:xfrm rot="10800000">
              <a:off x="0" y="1689"/>
              <a:ext cx="7128792" cy="1371240"/>
            </a:xfrm>
            <a:prstGeom prst="upArrowCallout">
              <a:avLst>
                <a:gd name="adj1" fmla="val 24983"/>
                <a:gd name="adj2" fmla="val 25007"/>
                <a:gd name="adj3" fmla="val 25000"/>
                <a:gd name="adj4" fmla="val 64977"/>
              </a:avLst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GB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" name="Up Arrow Callout 10"/>
            <p:cNvSpPr/>
            <p:nvPr/>
          </p:nvSpPr>
          <p:spPr>
            <a:xfrm rot="21600000">
              <a:off x="0" y="1689"/>
              <a:ext cx="7128792" cy="8903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93963" tIns="293963" rIns="293963" bIns="293963" spcCol="1270" anchor="ctr"/>
            <a:lstStyle/>
            <a:p>
              <a:pPr algn="ctr" defTabSz="183722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733" b="1" dirty="0"/>
                <a:t>Lung function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1390651" y="4365626"/>
            <a:ext cx="3456516" cy="1871663"/>
            <a:chOff x="0" y="1689"/>
            <a:chExt cx="7128792" cy="3241113"/>
          </a:xfrm>
        </p:grpSpPr>
        <p:sp>
          <p:nvSpPr>
            <p:cNvPr id="30" name="Up Arrow Callout 29"/>
            <p:cNvSpPr>
              <a:spLocks noChangeArrowheads="1"/>
            </p:cNvSpPr>
            <p:nvPr/>
          </p:nvSpPr>
          <p:spPr bwMode="auto">
            <a:xfrm rot="10800000">
              <a:off x="0" y="1689"/>
              <a:ext cx="7128792" cy="3241113"/>
            </a:xfrm>
            <a:prstGeom prst="upArrowCallout">
              <a:avLst>
                <a:gd name="adj1" fmla="val 11303"/>
                <a:gd name="adj2" fmla="val 14032"/>
                <a:gd name="adj3" fmla="val 15407"/>
                <a:gd name="adj4" fmla="val 27977"/>
              </a:avLst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GB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Up Arrow Callout 10"/>
            <p:cNvSpPr/>
            <p:nvPr/>
          </p:nvSpPr>
          <p:spPr>
            <a:xfrm rot="21600000">
              <a:off x="0" y="1689"/>
              <a:ext cx="7128792" cy="890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93963" tIns="293963" rIns="293963" bIns="293963" spcCol="1270" anchor="ctr"/>
            <a:lstStyle/>
            <a:p>
              <a:pPr algn="ctr" defTabSz="183722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733" b="1" dirty="0"/>
                <a:t>No </a:t>
              </a:r>
              <a:r>
                <a:rPr lang="en-US" sz="3733" b="1" dirty="0" err="1"/>
                <a:t>PTx</a:t>
              </a:r>
              <a:endParaRPr lang="en-US" sz="3733" b="1" dirty="0"/>
            </a:p>
          </p:txBody>
        </p:sp>
      </p:grpSp>
      <p:grpSp>
        <p:nvGrpSpPr>
          <p:cNvPr id="10" name="Group 31"/>
          <p:cNvGrpSpPr/>
          <p:nvPr/>
        </p:nvGrpSpPr>
        <p:grpSpPr>
          <a:xfrm>
            <a:off x="5039883" y="4365104"/>
            <a:ext cx="5856651" cy="792088"/>
            <a:chOff x="0" y="1689"/>
            <a:chExt cx="7128792" cy="1371240"/>
          </a:xfrm>
          <a:solidFill>
            <a:srgbClr val="FF0000"/>
          </a:solidFill>
        </p:grpSpPr>
        <p:sp>
          <p:nvSpPr>
            <p:cNvPr id="33" name="Up Arrow Callout 32"/>
            <p:cNvSpPr/>
            <p:nvPr/>
          </p:nvSpPr>
          <p:spPr>
            <a:xfrm rot="10800000">
              <a:off x="0" y="1689"/>
              <a:ext cx="7128792" cy="1371240"/>
            </a:xfrm>
            <a:prstGeom prst="upArrowCallou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Up Arrow Callout 10"/>
            <p:cNvSpPr/>
            <p:nvPr/>
          </p:nvSpPr>
          <p:spPr>
            <a:xfrm rot="21600000">
              <a:off x="0" y="1689"/>
              <a:ext cx="7128792" cy="8909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93963" tIns="293963" rIns="293963" bIns="293963" spcCol="1270" anchor="ctr"/>
            <a:lstStyle/>
            <a:p>
              <a:pPr algn="ctr" defTabSz="183722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733" b="1" dirty="0"/>
                <a:t>Significant </a:t>
              </a:r>
              <a:r>
                <a:rPr lang="en-US" sz="3733" b="1" dirty="0" err="1"/>
                <a:t>PTx</a:t>
              </a:r>
              <a:endParaRPr lang="en-US" sz="3733" b="1" dirty="0"/>
            </a:p>
          </p:txBody>
        </p:sp>
      </p:grp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390651" y="6234114"/>
            <a:ext cx="9505949" cy="62230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733" b="1" dirty="0">
                <a:solidFill>
                  <a:schemeClr val="lt1"/>
                </a:solidFill>
              </a:rPr>
              <a:t>Discharge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039784" y="5157789"/>
            <a:ext cx="5856816" cy="719137"/>
          </a:xfrm>
          <a:prstGeom prst="rect">
            <a:avLst/>
          </a:prstGeom>
          <a:solidFill>
            <a:srgbClr val="3366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lt1"/>
                </a:solidFill>
              </a:rPr>
              <a:t>Admit for underwater seal drain for 24-48 hours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390584" y="3439272"/>
            <a:ext cx="9505949" cy="66678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733" b="1" dirty="0">
                <a:solidFill>
                  <a:schemeClr val="bg1"/>
                </a:solidFill>
                <a:latin typeface="Calibri" pitchFamily="4" charset="0"/>
              </a:rPr>
              <a:t>CXR @ 4-6 hours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390651" y="-26988"/>
            <a:ext cx="9505949" cy="792163"/>
            <a:chOff x="0" y="1689"/>
            <a:chExt cx="7128792" cy="1371240"/>
          </a:xfrm>
        </p:grpSpPr>
        <p:sp>
          <p:nvSpPr>
            <p:cNvPr id="5" name="Up Arrow Callout 4"/>
            <p:cNvSpPr>
              <a:spLocks noChangeArrowheads="1"/>
            </p:cNvSpPr>
            <p:nvPr/>
          </p:nvSpPr>
          <p:spPr bwMode="auto">
            <a:xfrm rot="10800000">
              <a:off x="0" y="1689"/>
              <a:ext cx="7128792" cy="1371240"/>
            </a:xfrm>
            <a:prstGeom prst="upArrowCallout">
              <a:avLst>
                <a:gd name="adj1" fmla="val 24983"/>
                <a:gd name="adj2" fmla="val 25007"/>
                <a:gd name="adj3" fmla="val 25000"/>
                <a:gd name="adj4" fmla="val 64977"/>
              </a:avLst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GB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" name="Up Arrow Callout 10"/>
            <p:cNvSpPr/>
            <p:nvPr/>
          </p:nvSpPr>
          <p:spPr>
            <a:xfrm rot="21600000">
              <a:off x="0" y="1689"/>
              <a:ext cx="7128792" cy="890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93963" tIns="293963" rIns="293963" bIns="293963" spcCol="1270" anchor="ctr"/>
            <a:lstStyle/>
            <a:p>
              <a:pPr algn="ctr" defTabSz="183722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733" b="1" dirty="0"/>
                <a:t>Referral</a:t>
              </a:r>
            </a:p>
          </p:txBody>
        </p:sp>
      </p:grp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1390651" y="2852737"/>
            <a:ext cx="9505949" cy="792163"/>
            <a:chOff x="0" y="1689"/>
            <a:chExt cx="7128792" cy="1371240"/>
          </a:xfrm>
        </p:grpSpPr>
        <p:sp>
          <p:nvSpPr>
            <p:cNvPr id="18" name="Up Arrow Callout 17"/>
            <p:cNvSpPr>
              <a:spLocks noChangeArrowheads="1"/>
            </p:cNvSpPr>
            <p:nvPr/>
          </p:nvSpPr>
          <p:spPr bwMode="auto">
            <a:xfrm rot="10800000">
              <a:off x="0" y="1689"/>
              <a:ext cx="7128792" cy="1371240"/>
            </a:xfrm>
            <a:prstGeom prst="upArrowCallout">
              <a:avLst>
                <a:gd name="adj1" fmla="val 24983"/>
                <a:gd name="adj2" fmla="val 25007"/>
                <a:gd name="adj3" fmla="val 25000"/>
                <a:gd name="adj4" fmla="val 64977"/>
              </a:avLst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GB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" name="Up Arrow Callout 10"/>
            <p:cNvSpPr/>
            <p:nvPr/>
          </p:nvSpPr>
          <p:spPr>
            <a:xfrm rot="21600000">
              <a:off x="0" y="1689"/>
              <a:ext cx="7128792" cy="890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93963" tIns="293963" rIns="293963" bIns="293963" spcCol="1270" anchor="ctr"/>
            <a:lstStyle/>
            <a:p>
              <a:pPr algn="ctr" defTabSz="183722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733" b="1" dirty="0"/>
                <a:t>Inpatient bed 4-6 hours</a:t>
              </a:r>
            </a:p>
          </p:txBody>
        </p:sp>
      </p:grpSp>
      <p:sp>
        <p:nvSpPr>
          <p:cNvPr id="40" name="Down Arrow 39"/>
          <p:cNvSpPr>
            <a:spLocks noChangeArrowheads="1"/>
          </p:cNvSpPr>
          <p:nvPr/>
        </p:nvSpPr>
        <p:spPr bwMode="auto">
          <a:xfrm>
            <a:off x="2832102" y="4005263"/>
            <a:ext cx="480484" cy="36036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2400">
              <a:solidFill>
                <a:schemeClr val="lt1"/>
              </a:solidFill>
            </a:endParaRPr>
          </a:p>
        </p:txBody>
      </p:sp>
      <p:sp>
        <p:nvSpPr>
          <p:cNvPr id="41" name="Down Arrow 40"/>
          <p:cNvSpPr>
            <a:spLocks noChangeArrowheads="1"/>
          </p:cNvSpPr>
          <p:nvPr/>
        </p:nvSpPr>
        <p:spPr bwMode="auto">
          <a:xfrm>
            <a:off x="7727951" y="4005263"/>
            <a:ext cx="480483" cy="36036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2400">
              <a:solidFill>
                <a:schemeClr val="lt1"/>
              </a:solidFill>
            </a:endParaRPr>
          </a:p>
        </p:txBody>
      </p:sp>
      <p:sp>
        <p:nvSpPr>
          <p:cNvPr id="7" name="Lightning Bolt 6"/>
          <p:cNvSpPr>
            <a:spLocks noChangeArrowheads="1"/>
          </p:cNvSpPr>
          <p:nvPr/>
        </p:nvSpPr>
        <p:spPr bwMode="auto">
          <a:xfrm flipH="1">
            <a:off x="7535335" y="476251"/>
            <a:ext cx="1824567" cy="720725"/>
          </a:xfrm>
          <a:prstGeom prst="lightningBol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2667" b="1" dirty="0">
              <a:solidFill>
                <a:schemeClr val="lt1"/>
              </a:solidFill>
            </a:endParaRPr>
          </a:p>
        </p:txBody>
      </p:sp>
      <p:sp>
        <p:nvSpPr>
          <p:cNvPr id="49" name="Lightning Bolt 48"/>
          <p:cNvSpPr>
            <a:spLocks noChangeArrowheads="1"/>
          </p:cNvSpPr>
          <p:nvPr/>
        </p:nvSpPr>
        <p:spPr bwMode="auto">
          <a:xfrm flipH="1">
            <a:off x="7247469" y="1268414"/>
            <a:ext cx="1824567" cy="720725"/>
          </a:xfrm>
          <a:prstGeom prst="lightningBol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2667" b="1" dirty="0">
              <a:solidFill>
                <a:schemeClr val="lt1"/>
              </a:solidFill>
            </a:endParaRPr>
          </a:p>
        </p:txBody>
      </p:sp>
      <p:sp>
        <p:nvSpPr>
          <p:cNvPr id="50" name="Lightning Bolt 49"/>
          <p:cNvSpPr>
            <a:spLocks noChangeArrowheads="1"/>
          </p:cNvSpPr>
          <p:nvPr/>
        </p:nvSpPr>
        <p:spPr bwMode="auto">
          <a:xfrm flipH="1">
            <a:off x="8015819" y="2636839"/>
            <a:ext cx="1824567" cy="720725"/>
          </a:xfrm>
          <a:prstGeom prst="lightningBol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2667" b="1" dirty="0">
              <a:solidFill>
                <a:schemeClr val="lt1"/>
              </a:solidFill>
            </a:endParaRPr>
          </a:p>
        </p:txBody>
      </p:sp>
      <p:sp>
        <p:nvSpPr>
          <p:cNvPr id="51" name="Lightning Bolt 50"/>
          <p:cNvSpPr>
            <a:spLocks noChangeArrowheads="1"/>
          </p:cNvSpPr>
          <p:nvPr/>
        </p:nvSpPr>
        <p:spPr bwMode="auto">
          <a:xfrm flipH="1">
            <a:off x="8496302" y="4076700"/>
            <a:ext cx="1824567" cy="720725"/>
          </a:xfrm>
          <a:prstGeom prst="lightningBol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2667" b="1" dirty="0">
              <a:solidFill>
                <a:schemeClr val="lt1"/>
              </a:solidFill>
            </a:endParaRPr>
          </a:p>
        </p:txBody>
      </p:sp>
      <p:sp>
        <p:nvSpPr>
          <p:cNvPr id="52" name="Lightning Bolt 51"/>
          <p:cNvSpPr>
            <a:spLocks noChangeArrowheads="1"/>
          </p:cNvSpPr>
          <p:nvPr/>
        </p:nvSpPr>
        <p:spPr bwMode="auto">
          <a:xfrm flipH="1">
            <a:off x="9359902" y="5013325"/>
            <a:ext cx="1824567" cy="719139"/>
          </a:xfrm>
          <a:prstGeom prst="lightningBol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2667" b="1" dirty="0">
              <a:solidFill>
                <a:schemeClr val="l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499" y="404665"/>
            <a:ext cx="9217024" cy="1323439"/>
          </a:xfrm>
          <a:prstGeom prst="rect">
            <a:avLst/>
          </a:prstGeom>
          <a:noFill/>
          <a:ln w="254000" cmpd="sng">
            <a:solidFill>
              <a:srgbClr val="0000FF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8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DELAY IN DIAGNOSIS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83499" y="3788085"/>
            <a:ext cx="9217024" cy="2554545"/>
          </a:xfrm>
          <a:prstGeom prst="rect">
            <a:avLst/>
          </a:prstGeom>
          <a:noFill/>
          <a:ln w="254000" cmpd="sng">
            <a:solidFill>
              <a:srgbClr val="0000FF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8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PATIENT INCONVENIENCE</a:t>
            </a:r>
          </a:p>
        </p:txBody>
      </p:sp>
    </p:spTree>
    <p:extLst>
      <p:ext uri="{BB962C8B-B14F-4D97-AF65-F5344CB8AC3E}">
        <p14:creationId xmlns:p14="http://schemas.microsoft.com/office/powerpoint/2010/main" val="85532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2" grpId="0"/>
      <p:bldP spid="35" grpId="0" animBg="1"/>
      <p:bldP spid="36" grpId="0" animBg="1"/>
      <p:bldP spid="38" grpId="0" animBg="1"/>
      <p:bldP spid="40" grpId="0" animBg="1"/>
      <p:bldP spid="41" grpId="0" animBg="1"/>
      <p:bldP spid="7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xmlns="" id="{027741E1-1E46-4A90-B499-FDC1189C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19" y="377724"/>
            <a:ext cx="8229600" cy="838200"/>
          </a:xfrm>
        </p:spPr>
        <p:txBody>
          <a:bodyPr/>
          <a:lstStyle/>
          <a:p>
            <a:pPr algn="l"/>
            <a:r>
              <a:rPr lang="en-US" altLang="en-US" sz="4800" u="sng" dirty="0">
                <a:ea typeface="ＭＳ Ｐゴシック" panose="020B0600070205080204" pitchFamily="34" charset="-128"/>
              </a:rPr>
              <a:t>Post-biopsy CXR – when?</a:t>
            </a:r>
          </a:p>
        </p:txBody>
      </p:sp>
      <p:pic>
        <p:nvPicPr>
          <p:cNvPr id="8" name="Content Placeholder 7" descr="Screen Shot 2016-11-05 at 12.14.09.png">
            <a:extLst>
              <a:ext uri="{FF2B5EF4-FFF2-40B4-BE49-F238E27FC236}">
                <a16:creationId xmlns:a16="http://schemas.microsoft.com/office/drawing/2014/main" xmlns="" id="{710FEFF5-5896-4313-A510-00AAFF5AEA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04" b="-32022"/>
          <a:stretch>
            <a:fillRect/>
          </a:stretch>
        </p:blipFill>
        <p:spPr>
          <a:xfrm>
            <a:off x="158319" y="1532878"/>
            <a:ext cx="8667751" cy="396398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AA8F41D-B1FC-49C3-8B59-1E1B438A4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43" y="3962400"/>
            <a:ext cx="8496300" cy="2308324"/>
          </a:xfrm>
          <a:prstGeom prst="rect">
            <a:avLst/>
          </a:prstGeom>
          <a:solidFill>
            <a:schemeClr val="bg1"/>
          </a:solidFill>
          <a:ln w="571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Arial" panose="020B0604020202020204" pitchFamily="34" charset="0"/>
              </a:rPr>
              <a:t>Of the 160 (23.8%) </a:t>
            </a:r>
            <a:r>
              <a:rPr lang="en-US" altLang="en-US" sz="2400" i="1" dirty="0" err="1">
                <a:solidFill>
                  <a:srgbClr val="0000FF"/>
                </a:solidFill>
                <a:latin typeface="Arial" panose="020B0604020202020204" pitchFamily="34" charset="0"/>
              </a:rPr>
              <a:t>pneumothoraces</a:t>
            </a:r>
            <a:r>
              <a:rPr lang="en-US" altLang="en-US" sz="2400" i="1" dirty="0">
                <a:solidFill>
                  <a:srgbClr val="0000FF"/>
                </a:solidFill>
                <a:latin typeface="Arial" panose="020B0604020202020204" pitchFamily="34" charset="0"/>
              </a:rPr>
              <a:t> requiring intervention (78/160; 11.6%), 69 (88%) were detected immediately (&lt;30 mins) while the rest were identified on the 1-hour radiograph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Arial" panose="020B0604020202020204" pitchFamily="34" charset="0"/>
              </a:rPr>
              <a:t>“There were no significant </a:t>
            </a:r>
            <a:r>
              <a:rPr lang="en-US" altLang="en-US" sz="2400" i="1" dirty="0" err="1">
                <a:solidFill>
                  <a:srgbClr val="0000FF"/>
                </a:solidFill>
                <a:latin typeface="Arial" panose="020B0604020202020204" pitchFamily="34" charset="0"/>
              </a:rPr>
              <a:t>pneumothoraces</a:t>
            </a:r>
            <a:r>
              <a:rPr lang="en-US" altLang="en-US" sz="2400" i="1" dirty="0">
                <a:solidFill>
                  <a:srgbClr val="0000FF"/>
                </a:solidFill>
                <a:latin typeface="Arial" panose="020B0604020202020204" pitchFamily="34" charset="0"/>
              </a:rPr>
              <a:t> detected after the 1-hr CXR”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7037A51-2797-457D-AEAD-BF3F7EDEEF17}"/>
              </a:ext>
            </a:extLst>
          </p:cNvPr>
          <p:cNvSpPr/>
          <p:nvPr/>
        </p:nvSpPr>
        <p:spPr>
          <a:xfrm rot="3233224">
            <a:off x="1216627" y="3075135"/>
            <a:ext cx="587375" cy="419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6B8E22-8AB6-413F-AB18-91C487D77C92}"/>
              </a:ext>
            </a:extLst>
          </p:cNvPr>
          <p:cNvSpPr/>
          <p:nvPr/>
        </p:nvSpPr>
        <p:spPr>
          <a:xfrm>
            <a:off x="99052" y="6444049"/>
            <a:ext cx="6096000" cy="2974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333" dirty="0" err="1"/>
              <a:t>Perlmutt</a:t>
            </a:r>
            <a:r>
              <a:rPr lang="en-GB" sz="1333" dirty="0"/>
              <a:t>, LM et al. (1986). AJR Am J </a:t>
            </a:r>
            <a:r>
              <a:rPr lang="en-GB" sz="1333" dirty="0" err="1"/>
              <a:t>Roentgenol</a:t>
            </a:r>
            <a:r>
              <a:rPr lang="en-GB" sz="1333" dirty="0"/>
              <a:t>. 146;5:1049-50.</a:t>
            </a:r>
          </a:p>
        </p:txBody>
      </p:sp>
    </p:spTree>
    <p:extLst>
      <p:ext uri="{BB962C8B-B14F-4D97-AF65-F5344CB8AC3E}">
        <p14:creationId xmlns:p14="http://schemas.microsoft.com/office/powerpoint/2010/main" val="208361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269&quot;&gt;&lt;/object&gt;&lt;object type=&quot;2&quot; unique_id=&quot;10270&quot;&gt;&lt;object type=&quot;3&quot; unique_id=&quot;10271&quot;&gt;&lt;property id=&quot;20148&quot; value=&quot;5&quot;/&gt;&lt;property id=&quot;20300&quot; value=&quot;Slide 1&quot;/&gt;&lt;property id=&quot;20307&quot; value=&quot;257&quot;/&gt;&lt;/object&gt;&lt;object type=&quot;3&quot; unique_id=&quot;10272&quot;&gt;&lt;property id=&quot;20148&quot; value=&quot;5&quot;/&gt;&lt;property id=&quot;20300&quot; value=&quot;Slide 2&quot;/&gt;&lt;property id=&quot;20307&quot; value=&quot;258&quot;/&gt;&lt;/object&gt;&lt;object type=&quot;3&quot; unique_id=&quot;10273&quot;&gt;&lt;property id=&quot;20148&quot; value=&quot;5&quot;/&gt;&lt;property id=&quot;20300&quot; value=&quot;Slide 3&quot;/&gt;&lt;property id=&quot;20307&quot; value=&quot;259&quot;/&gt;&lt;/object&gt;&lt;object type=&quot;3&quot; unique_id=&quot;10274&quot;&gt;&lt;property id=&quot;20148&quot; value=&quot;5&quot;/&gt;&lt;property id=&quot;20300&quot; value=&quot;Slide 4&quot;/&gt;&lt;property id=&quot;20307&quot; value=&quot;260&quot;/&gt;&lt;/object&gt;&lt;object type=&quot;3&quot; unique_id=&quot;10275&quot;&gt;&lt;property id=&quot;20148&quot; value=&quot;5&quot;/&gt;&lt;property id=&quot;20300&quot; value=&quot;Slide 5 - &amp;quot;64.2% of Subjects Were Clear/Almost Clear With  Epiduo® Forte Gel at Week 24&amp;quot;&quot;/&gt;&lt;property id=&quot;20307&quot; value=&quot;261&quot;/&gt;&lt;/object&gt;&lt;object type=&quot;3&quot; unique_id=&quot;10720&quot;&gt;&lt;property id=&quot;20148&quot; value=&quot;5&quot;/&gt;&lt;property id=&quot;20300&quot; value=&quot;Slide 6 - &amp;quot;What is the morbidity of lung biopsy?&amp;quot;&quot;/&gt;&lt;property id=&quot;20307&quot; value=&quot;263&quot;/&gt;&lt;/object&gt;&lt;object type=&quot;3&quot; unique_id=&quot;10721&quot;&gt;&lt;property id=&quot;20148&quot; value=&quot;5&quot;/&gt;&lt;property id=&quot;20300&quot; value=&quot;Slide 7&quot;/&gt;&lt;property id=&quot;20307&quot; value=&quot;264&quot;/&gt;&lt;/object&gt;&lt;object type=&quot;3&quot; unique_id=&quot;10722&quot;&gt;&lt;property id=&quot;20148&quot; value=&quot;5&quot;/&gt;&lt;property id=&quot;20300&quot; value=&quot;Slide 8&quot;/&gt;&lt;property id=&quot;20307&quot; value=&quot;265&quot;/&gt;&lt;/object&gt;&lt;object type=&quot;3&quot; unique_id=&quot;10723&quot;&gt;&lt;property id=&quot;20148&quot; value=&quot;5&quot;/&gt;&lt;property id=&quot;20300&quot; value=&quot;Slide 9 - &amp;quot;Post-biopsy CXR – when?&amp;quot;&quot;/&gt;&lt;property id=&quot;20307&quot; value=&quot;266&quot;/&gt;&lt;/object&gt;&lt;object type=&quot;3&quot; unique_id=&quot;10724&quot;&gt;&lt;property id=&quot;20148&quot; value=&quot;5&quot;/&gt;&lt;property id=&quot;20300&quot; value=&quot;Slide 10 - &amp;quot;GOLD 2017: treatment goals and pharmacological treatment algorithm by GOLD grade1&amp;quot;&quot;/&gt;&lt;property id=&quot;20307&quot; value=&quot;267&quot;/&gt;&lt;/object&gt;&lt;/object&gt;&lt;/object&gt;&lt;/database&gt;"/>
  <p:tag name="ISPRING_UUID" val="{33F9A385-E9E2-4F6A-B1C7-43C3C7D288F4}"/>
  <p:tag name="ISPRING_RESOURCE_FOLDER" val="C:\Users\pewelike\Desktop\PresentationforSpeakerapp\"/>
  <p:tag name="ISPRING_PRESENTATION_PATH" val="C:\Users\pewelike\Desktop\PresentationforSpeakerapp.pptx"/>
  <p:tag name="ISPRING_PROJECT_FOLDER_UPDATED" val="1"/>
  <p:tag name="ISPRING_SCREEN_RECS_UPDATED" val="C:\Users\pewelike\Desktop\PresentationforSpeakerapp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765</Words>
  <Application>Microsoft Office PowerPoint</Application>
  <PresentationFormat>Widescreen</PresentationFormat>
  <Paragraphs>161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MS PGothic</vt:lpstr>
      <vt:lpstr>MS PGothic</vt:lpstr>
      <vt:lpstr>Arial</vt:lpstr>
      <vt:lpstr>Calibri</vt:lpstr>
      <vt:lpstr>Calibri Light</vt:lpstr>
      <vt:lpstr>Times New Roman</vt:lpstr>
      <vt:lpstr>Trebuchet MS</vt:lpstr>
      <vt:lpstr>ヒラギノ角ゴ Pro W3</vt:lpstr>
      <vt:lpstr>Office Theme</vt:lpstr>
      <vt:lpstr>PowerPoint Presentation</vt:lpstr>
      <vt:lpstr>PowerPoint Presentation</vt:lpstr>
      <vt:lpstr>PowerPoint Presentation</vt:lpstr>
      <vt:lpstr>PowerPoint Presentation</vt:lpstr>
      <vt:lpstr>64.2% of Subjects Were Clear/Almost Clear With  Epiduo® Forte Gel at Week 24</vt:lpstr>
      <vt:lpstr>What is the morbidity of lung biopsy?</vt:lpstr>
      <vt:lpstr>PowerPoint Presentation</vt:lpstr>
      <vt:lpstr>PowerPoint Presentation</vt:lpstr>
      <vt:lpstr>Post-biopsy CXR – when?</vt:lpstr>
      <vt:lpstr>GOLD 2017: treatment goals and pharmacological treatment algorithm by GOLD grade1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Phoebe Ewelike</dc:creator>
  <cp:lastModifiedBy>Phoebe Ewelike</cp:lastModifiedBy>
  <cp:revision>6</cp:revision>
  <dcterms:created xsi:type="dcterms:W3CDTF">2018-02-23T18:55:08Z</dcterms:created>
  <dcterms:modified xsi:type="dcterms:W3CDTF">2018-02-23T22:35:43Z</dcterms:modified>
</cp:coreProperties>
</file>