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61" r:id="rId5"/>
    <p:sldId id="260" r:id="rId6"/>
    <p:sldId id="274" r:id="rId7"/>
    <p:sldId id="277" r:id="rId8"/>
    <p:sldId id="279" r:id="rId9"/>
    <p:sldId id="284" r:id="rId10"/>
    <p:sldId id="278" r:id="rId11"/>
    <p:sldId id="271" r:id="rId12"/>
    <p:sldId id="273" r:id="rId13"/>
    <p:sldId id="268" r:id="rId14"/>
    <p:sldId id="265" r:id="rId15"/>
    <p:sldId id="266" r:id="rId16"/>
    <p:sldId id="281" r:id="rId17"/>
    <p:sldId id="267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F83"/>
    <a:srgbClr val="668A9B"/>
    <a:srgbClr val="93B2BC"/>
    <a:srgbClr val="14D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30.png"/><Relationship Id="rId1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3E7CF-74A1-44F7-904B-6A5D011CEF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E3BF5-BF1B-4EEA-BD5F-2F536F2CF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DNA's 3D structure influences its function, with spatial organization facilitating interactions between distant genomic regions. </a:t>
          </a:r>
          <a:endParaRPr lang="en-US" sz="1800" dirty="0"/>
        </a:p>
      </dgm:t>
    </dgm:pt>
    <dgm:pt modelId="{ABFF1443-7908-4E76-BD23-E9AEFCECADDC}" type="parTrans" cxnId="{D974F167-C49A-4D58-B31A-A30582838BDB}">
      <dgm:prSet/>
      <dgm:spPr/>
      <dgm:t>
        <a:bodyPr/>
        <a:lstStyle/>
        <a:p>
          <a:endParaRPr lang="en-US"/>
        </a:p>
      </dgm:t>
    </dgm:pt>
    <dgm:pt modelId="{5320FD82-4CA2-4E96-9C0C-DD6A8CE50D0C}" type="sibTrans" cxnId="{D974F167-C49A-4D58-B31A-A30582838BD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CED6639-2129-492C-96FC-5E8EF5276C94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b="0" i="0" dirty="0"/>
                <a:t>- Topological association domains (</a:t>
              </a:r>
              <a:r>
                <a:rPr lang="en-US" sz="1800" b="1" i="0" dirty="0"/>
                <a:t>TADs</a:t>
              </a:r>
              <a:r>
                <a:rPr lang="en-US" sz="1800" b="0" i="0" dirty="0"/>
                <a:t>) are regions where such interactions occur more frequently.</a:t>
              </a:r>
              <a:br>
                <a:rPr lang="en-US" sz="1800" b="0" i="0" dirty="0"/>
              </a:br>
              <a:br>
                <a:rPr lang="en-US" sz="1800" b="0" i="0" dirty="0"/>
              </a:br>
              <a:r>
                <a:rPr lang="en-US" sz="1800" b="0" i="0" dirty="0"/>
                <a:t>- Strong self-interaction. </a:t>
              </a:r>
              <a:br>
                <a:rPr lang="en-US" sz="1800" b="0" i="0" dirty="0"/>
              </a:br>
              <a:br>
                <a:rPr lang="en-US" sz="1800" b="0" i="0" dirty="0"/>
              </a:br>
              <a:r>
                <a:rPr lang="en-US" sz="1800" b="0" i="0" dirty="0"/>
                <a:t>-</a:t>
              </a:r>
              <a:r>
                <a:rPr lang="en-US" sz="1800" dirty="0"/>
                <a:t>Base unit of chromosome folding:</a:t>
              </a:r>
            </a:p>
            <a:p>
              <a:pPr>
                <a:lnSpc>
                  <a:spcPct val="100000"/>
                </a:lnSpc>
              </a:pPr>
              <a:r>
                <a:rPr lang="en-US" sz="1800" dirty="0"/>
                <a:t>~</a:t>
              </a:r>
              <a14:m>
                <m:oMath xmlns:m="http://schemas.openxmlformats.org/officeDocument/2006/math">
                  <m:r>
                    <a:rPr lang="en-US" sz="1800" i="1" dirty="0" smtClean="0">
                      <a:latin typeface="Cambria Math" panose="02040503050406030204" pitchFamily="18" charset="0"/>
                    </a:rPr>
                    <m:t>1</m:t>
                  </m:r>
                  <m:r>
                    <a:rPr lang="en-US" sz="1800" i="1" dirty="0" smtClean="0">
                      <a:latin typeface="Cambria Math" panose="02040503050406030204" pitchFamily="18" charset="0"/>
                    </a:rPr>
                    <m:t>𝑀𝐵</m:t>
                  </m:r>
                  <m:r>
                    <a:rPr lang="en-US" sz="1800" i="1" dirty="0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endParaRPr lang="en-US" sz="1800" dirty="0"/>
            </a:p>
          </dgm:t>
        </dgm:pt>
      </mc:Choice>
      <mc:Fallback xmlns="">
        <dgm:pt modelId="{0CED6639-2129-492C-96FC-5E8EF5276C94}">
          <dgm:prSet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b="0" i="0" dirty="0"/>
                <a:t>- Topological association domains (</a:t>
              </a:r>
              <a:r>
                <a:rPr lang="en-US" sz="1800" b="1" i="0" dirty="0"/>
                <a:t>TADs</a:t>
              </a:r>
              <a:r>
                <a:rPr lang="en-US" sz="1800" b="0" i="0" dirty="0"/>
                <a:t>) are regions where such interactions occur more frequently.</a:t>
              </a:r>
              <a:br>
                <a:rPr lang="en-US" sz="1800" b="0" i="0" dirty="0"/>
              </a:br>
              <a:br>
                <a:rPr lang="en-US" sz="1800" b="0" i="0" dirty="0"/>
              </a:br>
              <a:r>
                <a:rPr lang="en-US" sz="1800" b="0" i="0" dirty="0"/>
                <a:t>- Strong self-interaction. </a:t>
              </a:r>
              <a:br>
                <a:rPr lang="en-US" sz="1800" b="0" i="0" dirty="0"/>
              </a:br>
              <a:br>
                <a:rPr lang="en-US" sz="1800" b="0" i="0" dirty="0"/>
              </a:br>
              <a:r>
                <a:rPr lang="en-US" sz="1800" b="0" i="0" dirty="0"/>
                <a:t>-</a:t>
              </a:r>
              <a:r>
                <a:rPr lang="en-US" sz="1800" dirty="0"/>
                <a:t>Base unit of chromosome folding:</a:t>
              </a:r>
            </a:p>
            <a:p>
              <a:pPr>
                <a:lnSpc>
                  <a:spcPct val="100000"/>
                </a:lnSpc>
              </a:pPr>
              <a:r>
                <a:rPr lang="en-US" sz="1800" dirty="0"/>
                <a:t>~</a:t>
              </a:r>
              <a:r>
                <a:rPr lang="en-US" sz="1800" i="0" dirty="0">
                  <a:latin typeface="Cambria Math" panose="02040503050406030204" pitchFamily="18" charset="0"/>
                </a:rPr>
                <a:t>1𝑀𝐵 </a:t>
              </a:r>
              <a:endParaRPr lang="en-US" sz="1800" dirty="0"/>
            </a:p>
          </dgm:t>
        </dgm:pt>
      </mc:Fallback>
    </mc:AlternateContent>
    <dgm:pt modelId="{A14ADEB5-D9AC-4CF0-B057-E69D43A3C302}" type="parTrans" cxnId="{55E1833C-79EA-4BC6-891A-EAF2BE3A2EC4}">
      <dgm:prSet/>
      <dgm:spPr/>
      <dgm:t>
        <a:bodyPr/>
        <a:lstStyle/>
        <a:p>
          <a:endParaRPr lang="en-US"/>
        </a:p>
      </dgm:t>
    </dgm:pt>
    <dgm:pt modelId="{C9ECAEFB-6A34-4808-B1AE-58F35E027939}" type="sibTrans" cxnId="{55E1833C-79EA-4BC6-891A-EAF2BE3A2EC4}">
      <dgm:prSet/>
      <dgm:spPr/>
      <dgm:t>
        <a:bodyPr/>
        <a:lstStyle/>
        <a:p>
          <a:endParaRPr lang="en-US"/>
        </a:p>
      </dgm:t>
    </dgm:pt>
    <dgm:pt modelId="{19D59D8F-0DF8-41B3-9651-5AD44E8E9329}" type="pres">
      <dgm:prSet presAssocID="{3E53E7CF-74A1-44F7-904B-6A5D011CEF2C}" presName="root" presStyleCnt="0">
        <dgm:presLayoutVars>
          <dgm:dir/>
          <dgm:resizeHandles val="exact"/>
        </dgm:presLayoutVars>
      </dgm:prSet>
      <dgm:spPr/>
    </dgm:pt>
    <dgm:pt modelId="{844D18C6-1F55-4A75-B202-7C65D0630F7E}" type="pres">
      <dgm:prSet presAssocID="{72AE3BF5-BF1B-4EEA-BD5F-2F536F2CF319}" presName="compNode" presStyleCnt="0"/>
      <dgm:spPr/>
    </dgm:pt>
    <dgm:pt modelId="{109B3034-454A-421E-B197-17FDB5037DA1}" type="pres">
      <dgm:prSet presAssocID="{72AE3BF5-BF1B-4EEA-BD5F-2F536F2CF319}" presName="bgRect" presStyleLbl="bgShp" presStyleIdx="0" presStyleCnt="2" custScaleY="129348" custLinFactNeighborX="-172" custLinFactNeighborY="-3919"/>
      <dgm:spPr/>
    </dgm:pt>
    <dgm:pt modelId="{75B2673E-D73E-48F7-A323-52936A6F6B3C}" type="pres">
      <dgm:prSet presAssocID="{72AE3BF5-BF1B-4EEA-BD5F-2F536F2CF319}" presName="iconRect" presStyleLbl="node1" presStyleIdx="0" presStyleCnt="2" custLinFactNeighborX="1378" custLinFactNeighborY="-89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7C692F3-7812-49F0-AE2B-83A0388166F3}" type="pres">
      <dgm:prSet presAssocID="{72AE3BF5-BF1B-4EEA-BD5F-2F536F2CF319}" presName="spaceRect" presStyleCnt="0"/>
      <dgm:spPr/>
    </dgm:pt>
    <dgm:pt modelId="{B3BCAA07-4B54-4083-AAA0-406791C5D498}" type="pres">
      <dgm:prSet presAssocID="{72AE3BF5-BF1B-4EEA-BD5F-2F536F2CF319}" presName="parTx" presStyleLbl="revTx" presStyleIdx="0" presStyleCnt="2" custScaleX="126211" custLinFactNeighborX="2293" custLinFactNeighborY="-10043">
        <dgm:presLayoutVars>
          <dgm:chMax val="0"/>
          <dgm:chPref val="0"/>
        </dgm:presLayoutVars>
      </dgm:prSet>
      <dgm:spPr/>
    </dgm:pt>
    <dgm:pt modelId="{2D704409-F8C9-412A-B559-E00A79023CCF}" type="pres">
      <dgm:prSet presAssocID="{5320FD82-4CA2-4E96-9C0C-DD6A8CE50D0C}" presName="sibTrans" presStyleCnt="0"/>
      <dgm:spPr/>
    </dgm:pt>
    <dgm:pt modelId="{BEEA6536-2637-44E1-AA68-32A5162EFC8E}" type="pres">
      <dgm:prSet presAssocID="{0CED6639-2129-492C-96FC-5E8EF5276C94}" presName="compNode" presStyleCnt="0"/>
      <dgm:spPr/>
    </dgm:pt>
    <dgm:pt modelId="{4052E8E4-9EF5-4997-BBA8-08563FC8C2F3}" type="pres">
      <dgm:prSet presAssocID="{0CED6639-2129-492C-96FC-5E8EF5276C94}" presName="bgRect" presStyleLbl="bgShp" presStyleIdx="1" presStyleCnt="2" custScaleY="134426" custLinFactNeighborX="1743" custLinFactNeighborY="-6381"/>
      <dgm:spPr/>
    </dgm:pt>
    <dgm:pt modelId="{D2E17D64-18CF-4F15-A3A9-9AAA5D8427A3}" type="pres">
      <dgm:prSet presAssocID="{0CED6639-2129-492C-96FC-5E8EF5276C94}" presName="iconRect" presStyleLbl="node1" presStyleIdx="1" presStyleCnt="2" custLinFactNeighborX="11033" custLinFactNeighborY="-92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363915D-BCC3-4756-83C9-67B8446B9A35}" type="pres">
      <dgm:prSet presAssocID="{0CED6639-2129-492C-96FC-5E8EF5276C94}" presName="spaceRect" presStyleCnt="0"/>
      <dgm:spPr/>
    </dgm:pt>
    <dgm:pt modelId="{2AF006BF-1D4C-494D-BBFC-43887EF4F420}" type="pres">
      <dgm:prSet presAssocID="{0CED6639-2129-492C-96FC-5E8EF5276C94}" presName="parTx" presStyleLbl="revTx" presStyleIdx="1" presStyleCnt="2" custScaleX="113423" custScaleY="133894" custLinFactNeighborX="-1154" custLinFactNeighborY="-3083">
        <dgm:presLayoutVars>
          <dgm:chMax val="0"/>
          <dgm:chPref val="0"/>
        </dgm:presLayoutVars>
      </dgm:prSet>
      <dgm:spPr/>
    </dgm:pt>
  </dgm:ptLst>
  <dgm:cxnLst>
    <dgm:cxn modelId="{55E1833C-79EA-4BC6-891A-EAF2BE3A2EC4}" srcId="{3E53E7CF-74A1-44F7-904B-6A5D011CEF2C}" destId="{0CED6639-2129-492C-96FC-5E8EF5276C94}" srcOrd="1" destOrd="0" parTransId="{A14ADEB5-D9AC-4CF0-B057-E69D43A3C302}" sibTransId="{C9ECAEFB-6A34-4808-B1AE-58F35E027939}"/>
    <dgm:cxn modelId="{BA1FAC45-CDE8-42F2-AED7-D88121D16C39}" type="presOf" srcId="{0CED6639-2129-492C-96FC-5E8EF5276C94}" destId="{2AF006BF-1D4C-494D-BBFC-43887EF4F420}" srcOrd="0" destOrd="0" presId="urn:microsoft.com/office/officeart/2018/2/layout/IconVerticalSolidList"/>
    <dgm:cxn modelId="{D974F167-C49A-4D58-B31A-A30582838BDB}" srcId="{3E53E7CF-74A1-44F7-904B-6A5D011CEF2C}" destId="{72AE3BF5-BF1B-4EEA-BD5F-2F536F2CF319}" srcOrd="0" destOrd="0" parTransId="{ABFF1443-7908-4E76-BD23-E9AEFCECADDC}" sibTransId="{5320FD82-4CA2-4E96-9C0C-DD6A8CE50D0C}"/>
    <dgm:cxn modelId="{30EC9473-AAE7-4850-84FF-194A96E893BC}" type="presOf" srcId="{3E53E7CF-74A1-44F7-904B-6A5D011CEF2C}" destId="{19D59D8F-0DF8-41B3-9651-5AD44E8E9329}" srcOrd="0" destOrd="0" presId="urn:microsoft.com/office/officeart/2018/2/layout/IconVerticalSolidList"/>
    <dgm:cxn modelId="{008FE7D4-0EB5-455B-A68D-4A6B62615A2C}" type="presOf" srcId="{72AE3BF5-BF1B-4EEA-BD5F-2F536F2CF319}" destId="{B3BCAA07-4B54-4083-AAA0-406791C5D498}" srcOrd="0" destOrd="0" presId="urn:microsoft.com/office/officeart/2018/2/layout/IconVerticalSolidList"/>
    <dgm:cxn modelId="{909579C0-3117-4628-A5C8-F7CA4B426099}" type="presParOf" srcId="{19D59D8F-0DF8-41B3-9651-5AD44E8E9329}" destId="{844D18C6-1F55-4A75-B202-7C65D0630F7E}" srcOrd="0" destOrd="0" presId="urn:microsoft.com/office/officeart/2018/2/layout/IconVerticalSolidList"/>
    <dgm:cxn modelId="{FD26216C-AB69-43BF-9D0A-159E44B417C0}" type="presParOf" srcId="{844D18C6-1F55-4A75-B202-7C65D0630F7E}" destId="{109B3034-454A-421E-B197-17FDB5037DA1}" srcOrd="0" destOrd="0" presId="urn:microsoft.com/office/officeart/2018/2/layout/IconVerticalSolidList"/>
    <dgm:cxn modelId="{561C1CC0-AAF6-45F7-835D-C052001B9E1F}" type="presParOf" srcId="{844D18C6-1F55-4A75-B202-7C65D0630F7E}" destId="{75B2673E-D73E-48F7-A323-52936A6F6B3C}" srcOrd="1" destOrd="0" presId="urn:microsoft.com/office/officeart/2018/2/layout/IconVerticalSolidList"/>
    <dgm:cxn modelId="{1EC290A4-62B1-4E0E-917A-EE0F8315E723}" type="presParOf" srcId="{844D18C6-1F55-4A75-B202-7C65D0630F7E}" destId="{47C692F3-7812-49F0-AE2B-83A0388166F3}" srcOrd="2" destOrd="0" presId="urn:microsoft.com/office/officeart/2018/2/layout/IconVerticalSolidList"/>
    <dgm:cxn modelId="{F2BB01C7-8324-4EAF-954E-EA98984C5DAB}" type="presParOf" srcId="{844D18C6-1F55-4A75-B202-7C65D0630F7E}" destId="{B3BCAA07-4B54-4083-AAA0-406791C5D498}" srcOrd="3" destOrd="0" presId="urn:microsoft.com/office/officeart/2018/2/layout/IconVerticalSolidList"/>
    <dgm:cxn modelId="{C7183CCA-1925-4E55-88D4-14EC8D949949}" type="presParOf" srcId="{19D59D8F-0DF8-41B3-9651-5AD44E8E9329}" destId="{2D704409-F8C9-412A-B559-E00A79023CCF}" srcOrd="1" destOrd="0" presId="urn:microsoft.com/office/officeart/2018/2/layout/IconVerticalSolidList"/>
    <dgm:cxn modelId="{88BF31D8-5AF8-4CB0-BC15-0D2422C91BE4}" type="presParOf" srcId="{19D59D8F-0DF8-41B3-9651-5AD44E8E9329}" destId="{BEEA6536-2637-44E1-AA68-32A5162EFC8E}" srcOrd="2" destOrd="0" presId="urn:microsoft.com/office/officeart/2018/2/layout/IconVerticalSolidList"/>
    <dgm:cxn modelId="{A64BDD01-9A2C-4D6A-B06C-5CC98D27FC70}" type="presParOf" srcId="{BEEA6536-2637-44E1-AA68-32A5162EFC8E}" destId="{4052E8E4-9EF5-4997-BBA8-08563FC8C2F3}" srcOrd="0" destOrd="0" presId="urn:microsoft.com/office/officeart/2018/2/layout/IconVerticalSolidList"/>
    <dgm:cxn modelId="{A978B21E-6DBE-4390-A609-3B7ED614F55B}" type="presParOf" srcId="{BEEA6536-2637-44E1-AA68-32A5162EFC8E}" destId="{D2E17D64-18CF-4F15-A3A9-9AAA5D8427A3}" srcOrd="1" destOrd="0" presId="urn:microsoft.com/office/officeart/2018/2/layout/IconVerticalSolidList"/>
    <dgm:cxn modelId="{B138E1AA-9FBE-4C8D-BBCC-C9AB39C586FF}" type="presParOf" srcId="{BEEA6536-2637-44E1-AA68-32A5162EFC8E}" destId="{F363915D-BCC3-4756-83C9-67B8446B9A35}" srcOrd="2" destOrd="0" presId="urn:microsoft.com/office/officeart/2018/2/layout/IconVerticalSolidList"/>
    <dgm:cxn modelId="{BC55A28D-DAD3-49DB-A155-D63E3D96C1BB}" type="presParOf" srcId="{BEEA6536-2637-44E1-AA68-32A5162EFC8E}" destId="{2AF006BF-1D4C-494D-BBFC-43887EF4F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53E7CF-74A1-44F7-904B-6A5D011CEF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E3BF5-BF1B-4EEA-BD5F-2F536F2CF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DNA's 3D structure influences its function, with spatial organization facilitating interactions between distant genomic regions. </a:t>
          </a:r>
          <a:endParaRPr lang="en-US" sz="1800" dirty="0"/>
        </a:p>
      </dgm:t>
    </dgm:pt>
    <dgm:pt modelId="{ABFF1443-7908-4E76-BD23-E9AEFCECADDC}" type="parTrans" cxnId="{D974F167-C49A-4D58-B31A-A30582838BDB}">
      <dgm:prSet/>
      <dgm:spPr/>
      <dgm:t>
        <a:bodyPr/>
        <a:lstStyle/>
        <a:p>
          <a:endParaRPr lang="en-US"/>
        </a:p>
      </dgm:t>
    </dgm:pt>
    <dgm:pt modelId="{5320FD82-4CA2-4E96-9C0C-DD6A8CE50D0C}" type="sibTrans" cxnId="{D974F167-C49A-4D58-B31A-A30582838BDB}">
      <dgm:prSet/>
      <dgm:spPr/>
      <dgm:t>
        <a:bodyPr/>
        <a:lstStyle/>
        <a:p>
          <a:endParaRPr lang="en-US"/>
        </a:p>
      </dgm:t>
    </dgm:pt>
    <dgm:pt modelId="{0CED6639-2129-492C-96FC-5E8EF5276C94}">
      <dgm:prSet custT="1"/>
      <dgm:spPr>
        <a:blipFill>
          <a:blip xmlns:r="http://schemas.openxmlformats.org/officeDocument/2006/relationships" r:embed="rId1"/>
          <a:stretch>
            <a:fillRect t="-19931" b="-23711"/>
          </a:stretch>
        </a:blipFill>
      </dgm:spPr>
      <dgm:t>
        <a:bodyPr/>
        <a:lstStyle/>
        <a:p>
          <a:r>
            <a:rPr lang="he-IL">
              <a:noFill/>
            </a:rPr>
            <a:t> </a:t>
          </a:r>
        </a:p>
      </dgm:t>
    </dgm:pt>
    <dgm:pt modelId="{A14ADEB5-D9AC-4CF0-B057-E69D43A3C302}" type="parTrans" cxnId="{55E1833C-79EA-4BC6-891A-EAF2BE3A2EC4}">
      <dgm:prSet/>
      <dgm:spPr/>
      <dgm:t>
        <a:bodyPr/>
        <a:lstStyle/>
        <a:p>
          <a:endParaRPr lang="en-US"/>
        </a:p>
      </dgm:t>
    </dgm:pt>
    <dgm:pt modelId="{C9ECAEFB-6A34-4808-B1AE-58F35E027939}" type="sibTrans" cxnId="{55E1833C-79EA-4BC6-891A-EAF2BE3A2EC4}">
      <dgm:prSet/>
      <dgm:spPr/>
      <dgm:t>
        <a:bodyPr/>
        <a:lstStyle/>
        <a:p>
          <a:endParaRPr lang="en-US"/>
        </a:p>
      </dgm:t>
    </dgm:pt>
    <dgm:pt modelId="{19D59D8F-0DF8-41B3-9651-5AD44E8E9329}" type="pres">
      <dgm:prSet presAssocID="{3E53E7CF-74A1-44F7-904B-6A5D011CEF2C}" presName="root" presStyleCnt="0">
        <dgm:presLayoutVars>
          <dgm:dir/>
          <dgm:resizeHandles val="exact"/>
        </dgm:presLayoutVars>
      </dgm:prSet>
      <dgm:spPr/>
    </dgm:pt>
    <dgm:pt modelId="{844D18C6-1F55-4A75-B202-7C65D0630F7E}" type="pres">
      <dgm:prSet presAssocID="{72AE3BF5-BF1B-4EEA-BD5F-2F536F2CF319}" presName="compNode" presStyleCnt="0"/>
      <dgm:spPr/>
    </dgm:pt>
    <dgm:pt modelId="{109B3034-454A-421E-B197-17FDB5037DA1}" type="pres">
      <dgm:prSet presAssocID="{72AE3BF5-BF1B-4EEA-BD5F-2F536F2CF319}" presName="bgRect" presStyleLbl="bgShp" presStyleIdx="0" presStyleCnt="2" custScaleY="129348" custLinFactNeighborX="-172" custLinFactNeighborY="-3919"/>
      <dgm:spPr/>
    </dgm:pt>
    <dgm:pt modelId="{75B2673E-D73E-48F7-A323-52936A6F6B3C}" type="pres">
      <dgm:prSet presAssocID="{72AE3BF5-BF1B-4EEA-BD5F-2F536F2CF319}" presName="iconRect" presStyleLbl="node1" presStyleIdx="0" presStyleCnt="2" custLinFactNeighborX="1378" custLinFactNeighborY="-891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7C692F3-7812-49F0-AE2B-83A0388166F3}" type="pres">
      <dgm:prSet presAssocID="{72AE3BF5-BF1B-4EEA-BD5F-2F536F2CF319}" presName="spaceRect" presStyleCnt="0"/>
      <dgm:spPr/>
    </dgm:pt>
    <dgm:pt modelId="{B3BCAA07-4B54-4083-AAA0-406791C5D498}" type="pres">
      <dgm:prSet presAssocID="{72AE3BF5-BF1B-4EEA-BD5F-2F536F2CF319}" presName="parTx" presStyleLbl="revTx" presStyleIdx="0" presStyleCnt="2" custScaleX="126211" custLinFactNeighborX="2293" custLinFactNeighborY="-10043">
        <dgm:presLayoutVars>
          <dgm:chMax val="0"/>
          <dgm:chPref val="0"/>
        </dgm:presLayoutVars>
      </dgm:prSet>
      <dgm:spPr/>
    </dgm:pt>
    <dgm:pt modelId="{2D704409-F8C9-412A-B559-E00A79023CCF}" type="pres">
      <dgm:prSet presAssocID="{5320FD82-4CA2-4E96-9C0C-DD6A8CE50D0C}" presName="sibTrans" presStyleCnt="0"/>
      <dgm:spPr/>
    </dgm:pt>
    <dgm:pt modelId="{BEEA6536-2637-44E1-AA68-32A5162EFC8E}" type="pres">
      <dgm:prSet presAssocID="{0CED6639-2129-492C-96FC-5E8EF5276C94}" presName="compNode" presStyleCnt="0"/>
      <dgm:spPr/>
    </dgm:pt>
    <dgm:pt modelId="{4052E8E4-9EF5-4997-BBA8-08563FC8C2F3}" type="pres">
      <dgm:prSet presAssocID="{0CED6639-2129-492C-96FC-5E8EF5276C94}" presName="bgRect" presStyleLbl="bgShp" presStyleIdx="1" presStyleCnt="2" custScaleY="134426" custLinFactNeighborX="1743" custLinFactNeighborY="-6381"/>
      <dgm:spPr/>
    </dgm:pt>
    <dgm:pt modelId="{D2E17D64-18CF-4F15-A3A9-9AAA5D8427A3}" type="pres">
      <dgm:prSet presAssocID="{0CED6639-2129-492C-96FC-5E8EF5276C94}" presName="iconRect" presStyleLbl="node1" presStyleIdx="1" presStyleCnt="2" custLinFactNeighborX="11033" custLinFactNeighborY="-924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363915D-BCC3-4756-83C9-67B8446B9A35}" type="pres">
      <dgm:prSet presAssocID="{0CED6639-2129-492C-96FC-5E8EF5276C94}" presName="spaceRect" presStyleCnt="0"/>
      <dgm:spPr/>
    </dgm:pt>
    <dgm:pt modelId="{2AF006BF-1D4C-494D-BBFC-43887EF4F420}" type="pres">
      <dgm:prSet presAssocID="{0CED6639-2129-492C-96FC-5E8EF5276C94}" presName="parTx" presStyleLbl="revTx" presStyleIdx="1" presStyleCnt="2" custScaleX="113423" custScaleY="133894" custLinFactNeighborX="-1154" custLinFactNeighborY="-3083">
        <dgm:presLayoutVars>
          <dgm:chMax val="0"/>
          <dgm:chPref val="0"/>
        </dgm:presLayoutVars>
      </dgm:prSet>
      <dgm:spPr/>
    </dgm:pt>
  </dgm:ptLst>
  <dgm:cxnLst>
    <dgm:cxn modelId="{55E1833C-79EA-4BC6-891A-EAF2BE3A2EC4}" srcId="{3E53E7CF-74A1-44F7-904B-6A5D011CEF2C}" destId="{0CED6639-2129-492C-96FC-5E8EF5276C94}" srcOrd="1" destOrd="0" parTransId="{A14ADEB5-D9AC-4CF0-B057-E69D43A3C302}" sibTransId="{C9ECAEFB-6A34-4808-B1AE-58F35E027939}"/>
    <dgm:cxn modelId="{BA1FAC45-CDE8-42F2-AED7-D88121D16C39}" type="presOf" srcId="{0CED6639-2129-492C-96FC-5E8EF5276C94}" destId="{2AF006BF-1D4C-494D-BBFC-43887EF4F420}" srcOrd="0" destOrd="0" presId="urn:microsoft.com/office/officeart/2018/2/layout/IconVerticalSolidList"/>
    <dgm:cxn modelId="{D974F167-C49A-4D58-B31A-A30582838BDB}" srcId="{3E53E7CF-74A1-44F7-904B-6A5D011CEF2C}" destId="{72AE3BF5-BF1B-4EEA-BD5F-2F536F2CF319}" srcOrd="0" destOrd="0" parTransId="{ABFF1443-7908-4E76-BD23-E9AEFCECADDC}" sibTransId="{5320FD82-4CA2-4E96-9C0C-DD6A8CE50D0C}"/>
    <dgm:cxn modelId="{30EC9473-AAE7-4850-84FF-194A96E893BC}" type="presOf" srcId="{3E53E7CF-74A1-44F7-904B-6A5D011CEF2C}" destId="{19D59D8F-0DF8-41B3-9651-5AD44E8E9329}" srcOrd="0" destOrd="0" presId="urn:microsoft.com/office/officeart/2018/2/layout/IconVerticalSolidList"/>
    <dgm:cxn modelId="{008FE7D4-0EB5-455B-A68D-4A6B62615A2C}" type="presOf" srcId="{72AE3BF5-BF1B-4EEA-BD5F-2F536F2CF319}" destId="{B3BCAA07-4B54-4083-AAA0-406791C5D498}" srcOrd="0" destOrd="0" presId="urn:microsoft.com/office/officeart/2018/2/layout/IconVerticalSolidList"/>
    <dgm:cxn modelId="{909579C0-3117-4628-A5C8-F7CA4B426099}" type="presParOf" srcId="{19D59D8F-0DF8-41B3-9651-5AD44E8E9329}" destId="{844D18C6-1F55-4A75-B202-7C65D0630F7E}" srcOrd="0" destOrd="0" presId="urn:microsoft.com/office/officeart/2018/2/layout/IconVerticalSolidList"/>
    <dgm:cxn modelId="{FD26216C-AB69-43BF-9D0A-159E44B417C0}" type="presParOf" srcId="{844D18C6-1F55-4A75-B202-7C65D0630F7E}" destId="{109B3034-454A-421E-B197-17FDB5037DA1}" srcOrd="0" destOrd="0" presId="urn:microsoft.com/office/officeart/2018/2/layout/IconVerticalSolidList"/>
    <dgm:cxn modelId="{561C1CC0-AAF6-45F7-835D-C052001B9E1F}" type="presParOf" srcId="{844D18C6-1F55-4A75-B202-7C65D0630F7E}" destId="{75B2673E-D73E-48F7-A323-52936A6F6B3C}" srcOrd="1" destOrd="0" presId="urn:microsoft.com/office/officeart/2018/2/layout/IconVerticalSolidList"/>
    <dgm:cxn modelId="{1EC290A4-62B1-4E0E-917A-EE0F8315E723}" type="presParOf" srcId="{844D18C6-1F55-4A75-B202-7C65D0630F7E}" destId="{47C692F3-7812-49F0-AE2B-83A0388166F3}" srcOrd="2" destOrd="0" presId="urn:microsoft.com/office/officeart/2018/2/layout/IconVerticalSolidList"/>
    <dgm:cxn modelId="{F2BB01C7-8324-4EAF-954E-EA98984C5DAB}" type="presParOf" srcId="{844D18C6-1F55-4A75-B202-7C65D0630F7E}" destId="{B3BCAA07-4B54-4083-AAA0-406791C5D498}" srcOrd="3" destOrd="0" presId="urn:microsoft.com/office/officeart/2018/2/layout/IconVerticalSolidList"/>
    <dgm:cxn modelId="{C7183CCA-1925-4E55-88D4-14EC8D949949}" type="presParOf" srcId="{19D59D8F-0DF8-41B3-9651-5AD44E8E9329}" destId="{2D704409-F8C9-412A-B559-E00A79023CCF}" srcOrd="1" destOrd="0" presId="urn:microsoft.com/office/officeart/2018/2/layout/IconVerticalSolidList"/>
    <dgm:cxn modelId="{88BF31D8-5AF8-4CB0-BC15-0D2422C91BE4}" type="presParOf" srcId="{19D59D8F-0DF8-41B3-9651-5AD44E8E9329}" destId="{BEEA6536-2637-44E1-AA68-32A5162EFC8E}" srcOrd="2" destOrd="0" presId="urn:microsoft.com/office/officeart/2018/2/layout/IconVerticalSolidList"/>
    <dgm:cxn modelId="{A64BDD01-9A2C-4D6A-B06C-5CC98D27FC70}" type="presParOf" srcId="{BEEA6536-2637-44E1-AA68-32A5162EFC8E}" destId="{4052E8E4-9EF5-4997-BBA8-08563FC8C2F3}" srcOrd="0" destOrd="0" presId="urn:microsoft.com/office/officeart/2018/2/layout/IconVerticalSolidList"/>
    <dgm:cxn modelId="{A978B21E-6DBE-4390-A609-3B7ED614F55B}" type="presParOf" srcId="{BEEA6536-2637-44E1-AA68-32A5162EFC8E}" destId="{D2E17D64-18CF-4F15-A3A9-9AAA5D8427A3}" srcOrd="1" destOrd="0" presId="urn:microsoft.com/office/officeart/2018/2/layout/IconVerticalSolidList"/>
    <dgm:cxn modelId="{B138E1AA-9FBE-4C8D-BBCC-C9AB39C586FF}" type="presParOf" srcId="{BEEA6536-2637-44E1-AA68-32A5162EFC8E}" destId="{F363915D-BCC3-4756-83C9-67B8446B9A35}" srcOrd="2" destOrd="0" presId="urn:microsoft.com/office/officeart/2018/2/layout/IconVerticalSolidList"/>
    <dgm:cxn modelId="{BC55A28D-DAD3-49DB-A155-D63E3D96C1BB}" type="presParOf" srcId="{BEEA6536-2637-44E1-AA68-32A5162EFC8E}" destId="{2AF006BF-1D4C-494D-BBFC-43887EF4F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7397F5-B931-4E90-8C7A-A88DB345559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C6DE10-3D91-4F45-8110-52FD0C148684}">
      <dgm:prSet/>
      <dgm:spPr/>
      <dgm:t>
        <a:bodyPr/>
        <a:lstStyle/>
        <a:p>
          <a:r>
            <a:rPr lang="en-US" b="0" i="0" dirty="0"/>
            <a:t>Hi-C data is very complex, and its interpretation is not trivial.            </a:t>
          </a:r>
          <a:endParaRPr lang="en-US" dirty="0"/>
        </a:p>
      </dgm:t>
    </dgm:pt>
    <dgm:pt modelId="{BC00E09C-BDC1-49D9-8F19-0864EAC97A28}" type="parTrans" cxnId="{17D29FA7-837B-44BA-8F01-A9A37B9DA731}">
      <dgm:prSet/>
      <dgm:spPr/>
      <dgm:t>
        <a:bodyPr/>
        <a:lstStyle/>
        <a:p>
          <a:endParaRPr lang="en-US"/>
        </a:p>
      </dgm:t>
    </dgm:pt>
    <dgm:pt modelId="{D03C3D6A-54EA-4968-AE89-228F4DF3A5C6}" type="sibTrans" cxnId="{17D29FA7-837B-44BA-8F01-A9A37B9DA731}">
      <dgm:prSet/>
      <dgm:spPr/>
      <dgm:t>
        <a:bodyPr/>
        <a:lstStyle/>
        <a:p>
          <a:endParaRPr lang="en-US"/>
        </a:p>
      </dgm:t>
    </dgm:pt>
    <dgm:pt modelId="{F1147C09-3FC6-42A6-B7EB-2AC691BF3308}">
      <dgm:prSet/>
      <dgm:spPr/>
      <dgm:t>
        <a:bodyPr/>
        <a:lstStyle/>
        <a:p>
          <a:r>
            <a:rPr lang="en-US" b="0" i="0"/>
            <a:t>One strategy is to look for general patterns in an unbiased way with Principal Component Analysis (PCA).</a:t>
          </a:r>
          <a:endParaRPr lang="en-US"/>
        </a:p>
      </dgm:t>
    </dgm:pt>
    <dgm:pt modelId="{D8F70980-685B-4A61-AD43-A6D1A462D606}" type="parTrans" cxnId="{399B0CB1-0C16-4C6B-AA26-10351558576D}">
      <dgm:prSet/>
      <dgm:spPr/>
      <dgm:t>
        <a:bodyPr/>
        <a:lstStyle/>
        <a:p>
          <a:endParaRPr lang="en-US"/>
        </a:p>
      </dgm:t>
    </dgm:pt>
    <dgm:pt modelId="{5A80EACC-BAF4-4169-A824-EB89202C7A5E}" type="sibTrans" cxnId="{399B0CB1-0C16-4C6B-AA26-10351558576D}">
      <dgm:prSet/>
      <dgm:spPr/>
      <dgm:t>
        <a:bodyPr/>
        <a:lstStyle/>
        <a:p>
          <a:endParaRPr lang="en-US"/>
        </a:p>
      </dgm:t>
    </dgm:pt>
    <dgm:pt modelId="{BE095749-AA26-40CB-A813-93E364CF6B47}">
      <dgm:prSet/>
      <dgm:spPr/>
      <dgm:t>
        <a:bodyPr/>
        <a:lstStyle/>
        <a:p>
          <a:r>
            <a:rPr lang="en-US" b="0" i="0"/>
            <a:t>Using PCA we can divide the two groups A and B,</a:t>
          </a:r>
          <a:endParaRPr lang="en-US"/>
        </a:p>
      </dgm:t>
    </dgm:pt>
    <dgm:pt modelId="{C5630167-D91D-419B-B077-EAB2E2FC8B98}" type="parTrans" cxnId="{2F5A6734-E876-4BC4-B3AC-49397ACC755B}">
      <dgm:prSet/>
      <dgm:spPr/>
      <dgm:t>
        <a:bodyPr/>
        <a:lstStyle/>
        <a:p>
          <a:endParaRPr lang="en-US"/>
        </a:p>
      </dgm:t>
    </dgm:pt>
    <dgm:pt modelId="{D27F460B-3558-4DC7-9621-DF524172F6AB}" type="sibTrans" cxnId="{2F5A6734-E876-4BC4-B3AC-49397ACC755B}">
      <dgm:prSet/>
      <dgm:spPr/>
      <dgm:t>
        <a:bodyPr/>
        <a:lstStyle/>
        <a:p>
          <a:endParaRPr lang="en-US"/>
        </a:p>
      </dgm:t>
    </dgm:pt>
    <dgm:pt modelId="{3ADFCC7F-0662-4196-B8B7-9ADB9E7413CD}">
      <dgm:prSet/>
      <dgm:spPr/>
      <dgm:t>
        <a:bodyPr/>
        <a:lstStyle/>
        <a:p>
          <a:r>
            <a:rPr lang="en-US" b="0" i="0" dirty="0"/>
            <a:t>Active groups and inactive groups.</a:t>
          </a:r>
          <a:endParaRPr lang="en-US" dirty="0"/>
        </a:p>
      </dgm:t>
    </dgm:pt>
    <dgm:pt modelId="{7D42B8D9-7992-4D0A-8CAB-D542D065E5B5}" type="parTrans" cxnId="{3471BEA4-40D9-4BEE-8528-7531FC7F609C}">
      <dgm:prSet/>
      <dgm:spPr/>
      <dgm:t>
        <a:bodyPr/>
        <a:lstStyle/>
        <a:p>
          <a:endParaRPr lang="en-US"/>
        </a:p>
      </dgm:t>
    </dgm:pt>
    <dgm:pt modelId="{E01C1903-96A0-4806-B1DF-328211EE59C5}" type="sibTrans" cxnId="{3471BEA4-40D9-4BEE-8528-7531FC7F609C}">
      <dgm:prSet/>
      <dgm:spPr/>
      <dgm:t>
        <a:bodyPr/>
        <a:lstStyle/>
        <a:p>
          <a:endParaRPr lang="en-US"/>
        </a:p>
      </dgm:t>
    </dgm:pt>
    <dgm:pt modelId="{7FBCC9C3-C600-4623-A0C4-88DCDCF8C304}">
      <dgm:prSet/>
      <dgm:spPr/>
      <dgm:t>
        <a:bodyPr/>
        <a:lstStyle/>
        <a:p>
          <a:r>
            <a:rPr lang="en-US" b="0" i="0"/>
            <a:t>To perform PCA on Hi-C data, we apply it to the distance-normalized interaction matrix.</a:t>
          </a:r>
          <a:endParaRPr lang="en-US"/>
        </a:p>
      </dgm:t>
    </dgm:pt>
    <dgm:pt modelId="{CCAD2BF9-FBF6-4B7B-A822-434BF55FD025}" type="parTrans" cxnId="{CC196D95-670C-402F-B4D7-59360C0300C1}">
      <dgm:prSet/>
      <dgm:spPr/>
      <dgm:t>
        <a:bodyPr/>
        <a:lstStyle/>
        <a:p>
          <a:endParaRPr lang="en-US"/>
        </a:p>
      </dgm:t>
    </dgm:pt>
    <dgm:pt modelId="{C02350AB-67A6-40E3-A1C8-4EAE8BD9B544}" type="sibTrans" cxnId="{CC196D95-670C-402F-B4D7-59360C0300C1}">
      <dgm:prSet/>
      <dgm:spPr/>
      <dgm:t>
        <a:bodyPr/>
        <a:lstStyle/>
        <a:p>
          <a:endParaRPr lang="en-US"/>
        </a:p>
      </dgm:t>
    </dgm:pt>
    <dgm:pt modelId="{595CB819-CCBB-4D4A-9546-24B46B610307}">
      <dgm:prSet/>
      <dgm:spPr/>
      <dgm:t>
        <a:bodyPr/>
        <a:lstStyle/>
        <a:p>
          <a:r>
            <a:rPr lang="en-US" b="0" i="0" dirty="0"/>
            <a:t>Usually, the values for the first principal component (PC1) are the most informative.</a:t>
          </a:r>
          <a:endParaRPr lang="en-US" dirty="0"/>
        </a:p>
      </dgm:t>
    </dgm:pt>
    <dgm:pt modelId="{36BF0BF0-9013-45CA-8BDB-C4A915BA3FC8}" type="parTrans" cxnId="{5C567D79-5B01-4704-810E-5D5D270661DD}">
      <dgm:prSet/>
      <dgm:spPr/>
      <dgm:t>
        <a:bodyPr/>
        <a:lstStyle/>
        <a:p>
          <a:endParaRPr lang="en-US"/>
        </a:p>
      </dgm:t>
    </dgm:pt>
    <dgm:pt modelId="{3162F5F8-BC20-4DA7-ADBF-B825B60DEB5E}" type="sibTrans" cxnId="{5C567D79-5B01-4704-810E-5D5D270661DD}">
      <dgm:prSet/>
      <dgm:spPr/>
      <dgm:t>
        <a:bodyPr/>
        <a:lstStyle/>
        <a:p>
          <a:endParaRPr lang="en-US"/>
        </a:p>
      </dgm:t>
    </dgm:pt>
    <dgm:pt modelId="{9C8389A1-EE37-4855-9B9F-E7ED11EF85B8}" type="pres">
      <dgm:prSet presAssocID="{747397F5-B931-4E90-8C7A-A88DB3455594}" presName="Name0" presStyleCnt="0">
        <dgm:presLayoutVars>
          <dgm:dir/>
          <dgm:resizeHandles val="exact"/>
        </dgm:presLayoutVars>
      </dgm:prSet>
      <dgm:spPr/>
    </dgm:pt>
    <dgm:pt modelId="{B670AE43-F02A-4718-97B3-062CF7C82421}" type="pres">
      <dgm:prSet presAssocID="{ACC6DE10-3D91-4F45-8110-52FD0C148684}" presName="node" presStyleLbl="node1" presStyleIdx="0" presStyleCnt="6">
        <dgm:presLayoutVars>
          <dgm:bulletEnabled val="1"/>
        </dgm:presLayoutVars>
      </dgm:prSet>
      <dgm:spPr/>
    </dgm:pt>
    <dgm:pt modelId="{D05737AF-8219-4A75-883E-A61AB51B45B2}" type="pres">
      <dgm:prSet presAssocID="{D03C3D6A-54EA-4968-AE89-228F4DF3A5C6}" presName="sibTrans" presStyleLbl="sibTrans1D1" presStyleIdx="0" presStyleCnt="5"/>
      <dgm:spPr/>
    </dgm:pt>
    <dgm:pt modelId="{ED4566FC-34FF-44A7-A276-EDC656153362}" type="pres">
      <dgm:prSet presAssocID="{D03C3D6A-54EA-4968-AE89-228F4DF3A5C6}" presName="connectorText" presStyleLbl="sibTrans1D1" presStyleIdx="0" presStyleCnt="5"/>
      <dgm:spPr/>
    </dgm:pt>
    <dgm:pt modelId="{FB50522A-F70F-450D-99B6-F19AF8C9FFC4}" type="pres">
      <dgm:prSet presAssocID="{F1147C09-3FC6-42A6-B7EB-2AC691BF3308}" presName="node" presStyleLbl="node1" presStyleIdx="1" presStyleCnt="6">
        <dgm:presLayoutVars>
          <dgm:bulletEnabled val="1"/>
        </dgm:presLayoutVars>
      </dgm:prSet>
      <dgm:spPr/>
    </dgm:pt>
    <dgm:pt modelId="{A548567D-7640-4ED9-8400-931588794812}" type="pres">
      <dgm:prSet presAssocID="{5A80EACC-BAF4-4169-A824-EB89202C7A5E}" presName="sibTrans" presStyleLbl="sibTrans1D1" presStyleIdx="1" presStyleCnt="5"/>
      <dgm:spPr/>
    </dgm:pt>
    <dgm:pt modelId="{B1062657-58FD-4C83-A052-9228330E18E6}" type="pres">
      <dgm:prSet presAssocID="{5A80EACC-BAF4-4169-A824-EB89202C7A5E}" presName="connectorText" presStyleLbl="sibTrans1D1" presStyleIdx="1" presStyleCnt="5"/>
      <dgm:spPr/>
    </dgm:pt>
    <dgm:pt modelId="{6CEFA6F6-6D58-438C-837E-065E9062E0B5}" type="pres">
      <dgm:prSet presAssocID="{BE095749-AA26-40CB-A813-93E364CF6B47}" presName="node" presStyleLbl="node1" presStyleIdx="2" presStyleCnt="6">
        <dgm:presLayoutVars>
          <dgm:bulletEnabled val="1"/>
        </dgm:presLayoutVars>
      </dgm:prSet>
      <dgm:spPr/>
    </dgm:pt>
    <dgm:pt modelId="{92E3B2AA-4E94-4B27-B5E0-F52FEAE83E5E}" type="pres">
      <dgm:prSet presAssocID="{D27F460B-3558-4DC7-9621-DF524172F6AB}" presName="sibTrans" presStyleLbl="sibTrans1D1" presStyleIdx="2" presStyleCnt="5"/>
      <dgm:spPr/>
    </dgm:pt>
    <dgm:pt modelId="{708CE81C-2916-4178-BFB2-949BDC8D1213}" type="pres">
      <dgm:prSet presAssocID="{D27F460B-3558-4DC7-9621-DF524172F6AB}" presName="connectorText" presStyleLbl="sibTrans1D1" presStyleIdx="2" presStyleCnt="5"/>
      <dgm:spPr/>
    </dgm:pt>
    <dgm:pt modelId="{A8B4FB6C-7530-4D4E-BEAC-F1097561B4A2}" type="pres">
      <dgm:prSet presAssocID="{3ADFCC7F-0662-4196-B8B7-9ADB9E7413CD}" presName="node" presStyleLbl="node1" presStyleIdx="3" presStyleCnt="6">
        <dgm:presLayoutVars>
          <dgm:bulletEnabled val="1"/>
        </dgm:presLayoutVars>
      </dgm:prSet>
      <dgm:spPr/>
    </dgm:pt>
    <dgm:pt modelId="{39AF18CC-4A53-4A3A-9429-DDFB3F8D22F3}" type="pres">
      <dgm:prSet presAssocID="{E01C1903-96A0-4806-B1DF-328211EE59C5}" presName="sibTrans" presStyleLbl="sibTrans1D1" presStyleIdx="3" presStyleCnt="5"/>
      <dgm:spPr/>
    </dgm:pt>
    <dgm:pt modelId="{7B2CD389-7638-4BB8-BC11-F6DE4D2502CD}" type="pres">
      <dgm:prSet presAssocID="{E01C1903-96A0-4806-B1DF-328211EE59C5}" presName="connectorText" presStyleLbl="sibTrans1D1" presStyleIdx="3" presStyleCnt="5"/>
      <dgm:spPr/>
    </dgm:pt>
    <dgm:pt modelId="{FC185E75-ADD1-45EC-983C-4A5ACA8CFB41}" type="pres">
      <dgm:prSet presAssocID="{7FBCC9C3-C600-4623-A0C4-88DCDCF8C304}" presName="node" presStyleLbl="node1" presStyleIdx="4" presStyleCnt="6">
        <dgm:presLayoutVars>
          <dgm:bulletEnabled val="1"/>
        </dgm:presLayoutVars>
      </dgm:prSet>
      <dgm:spPr/>
    </dgm:pt>
    <dgm:pt modelId="{AE4936AF-C7A3-45B8-A2CE-85710DF30BA6}" type="pres">
      <dgm:prSet presAssocID="{C02350AB-67A6-40E3-A1C8-4EAE8BD9B544}" presName="sibTrans" presStyleLbl="sibTrans1D1" presStyleIdx="4" presStyleCnt="5"/>
      <dgm:spPr/>
    </dgm:pt>
    <dgm:pt modelId="{14A876A2-4D40-4354-84E5-212C61C43453}" type="pres">
      <dgm:prSet presAssocID="{C02350AB-67A6-40E3-A1C8-4EAE8BD9B544}" presName="connectorText" presStyleLbl="sibTrans1D1" presStyleIdx="4" presStyleCnt="5"/>
      <dgm:spPr/>
    </dgm:pt>
    <dgm:pt modelId="{F333BDB1-374D-49AC-BD2D-4FCDB70530F7}" type="pres">
      <dgm:prSet presAssocID="{595CB819-CCBB-4D4A-9546-24B46B610307}" presName="node" presStyleLbl="node1" presStyleIdx="5" presStyleCnt="6">
        <dgm:presLayoutVars>
          <dgm:bulletEnabled val="1"/>
        </dgm:presLayoutVars>
      </dgm:prSet>
      <dgm:spPr/>
    </dgm:pt>
  </dgm:ptLst>
  <dgm:cxnLst>
    <dgm:cxn modelId="{E95A3604-40F3-4F7C-BB79-DC052753FB12}" type="presOf" srcId="{BE095749-AA26-40CB-A813-93E364CF6B47}" destId="{6CEFA6F6-6D58-438C-837E-065E9062E0B5}" srcOrd="0" destOrd="0" presId="urn:microsoft.com/office/officeart/2016/7/layout/RepeatingBendingProcessNew"/>
    <dgm:cxn modelId="{2C624C05-DD50-4001-B87E-5A74ADC55C34}" type="presOf" srcId="{595CB819-CCBB-4D4A-9546-24B46B610307}" destId="{F333BDB1-374D-49AC-BD2D-4FCDB70530F7}" srcOrd="0" destOrd="0" presId="urn:microsoft.com/office/officeart/2016/7/layout/RepeatingBendingProcessNew"/>
    <dgm:cxn modelId="{8E8C960A-7963-45E2-8C52-05509BB72A77}" type="presOf" srcId="{ACC6DE10-3D91-4F45-8110-52FD0C148684}" destId="{B670AE43-F02A-4718-97B3-062CF7C82421}" srcOrd="0" destOrd="0" presId="urn:microsoft.com/office/officeart/2016/7/layout/RepeatingBendingProcessNew"/>
    <dgm:cxn modelId="{2F5A6734-E876-4BC4-B3AC-49397ACC755B}" srcId="{747397F5-B931-4E90-8C7A-A88DB3455594}" destId="{BE095749-AA26-40CB-A813-93E364CF6B47}" srcOrd="2" destOrd="0" parTransId="{C5630167-D91D-419B-B077-EAB2E2FC8B98}" sibTransId="{D27F460B-3558-4DC7-9621-DF524172F6AB}"/>
    <dgm:cxn modelId="{1147F346-6C7B-4263-85D6-D0025BDFAC62}" type="presOf" srcId="{D03C3D6A-54EA-4968-AE89-228F4DF3A5C6}" destId="{D05737AF-8219-4A75-883E-A61AB51B45B2}" srcOrd="0" destOrd="0" presId="urn:microsoft.com/office/officeart/2016/7/layout/RepeatingBendingProcessNew"/>
    <dgm:cxn modelId="{EA864447-82AE-4CA1-94BC-E253D5FF5535}" type="presOf" srcId="{D27F460B-3558-4DC7-9621-DF524172F6AB}" destId="{708CE81C-2916-4178-BFB2-949BDC8D1213}" srcOrd="1" destOrd="0" presId="urn:microsoft.com/office/officeart/2016/7/layout/RepeatingBendingProcessNew"/>
    <dgm:cxn modelId="{127AE351-C04A-4BD7-8D89-F0CBD4E5BC30}" type="presOf" srcId="{F1147C09-3FC6-42A6-B7EB-2AC691BF3308}" destId="{FB50522A-F70F-450D-99B6-F19AF8C9FFC4}" srcOrd="0" destOrd="0" presId="urn:microsoft.com/office/officeart/2016/7/layout/RepeatingBendingProcessNew"/>
    <dgm:cxn modelId="{EEB4E754-DF00-4437-89EB-376A4752B328}" type="presOf" srcId="{5A80EACC-BAF4-4169-A824-EB89202C7A5E}" destId="{A548567D-7640-4ED9-8400-931588794812}" srcOrd="0" destOrd="0" presId="urn:microsoft.com/office/officeart/2016/7/layout/RepeatingBendingProcessNew"/>
    <dgm:cxn modelId="{EE52EC76-52B9-44EB-8557-7485439FE8F3}" type="presOf" srcId="{E01C1903-96A0-4806-B1DF-328211EE59C5}" destId="{7B2CD389-7638-4BB8-BC11-F6DE4D2502CD}" srcOrd="1" destOrd="0" presId="urn:microsoft.com/office/officeart/2016/7/layout/RepeatingBendingProcessNew"/>
    <dgm:cxn modelId="{5C567D79-5B01-4704-810E-5D5D270661DD}" srcId="{747397F5-B931-4E90-8C7A-A88DB3455594}" destId="{595CB819-CCBB-4D4A-9546-24B46B610307}" srcOrd="5" destOrd="0" parTransId="{36BF0BF0-9013-45CA-8BDB-C4A915BA3FC8}" sibTransId="{3162F5F8-BC20-4DA7-ADBF-B825B60DEB5E}"/>
    <dgm:cxn modelId="{1D19C77E-6624-4D64-AB62-9B862E1A02C9}" type="presOf" srcId="{C02350AB-67A6-40E3-A1C8-4EAE8BD9B544}" destId="{AE4936AF-C7A3-45B8-A2CE-85710DF30BA6}" srcOrd="0" destOrd="0" presId="urn:microsoft.com/office/officeart/2016/7/layout/RepeatingBendingProcessNew"/>
    <dgm:cxn modelId="{C625A681-04DB-48C0-AB5F-9B006D87E24D}" type="presOf" srcId="{D27F460B-3558-4DC7-9621-DF524172F6AB}" destId="{92E3B2AA-4E94-4B27-B5E0-F52FEAE83E5E}" srcOrd="0" destOrd="0" presId="urn:microsoft.com/office/officeart/2016/7/layout/RepeatingBendingProcessNew"/>
    <dgm:cxn modelId="{20F51889-65A2-493D-AABF-1FF3122CCBF3}" type="presOf" srcId="{5A80EACC-BAF4-4169-A824-EB89202C7A5E}" destId="{B1062657-58FD-4C83-A052-9228330E18E6}" srcOrd="1" destOrd="0" presId="urn:microsoft.com/office/officeart/2016/7/layout/RepeatingBendingProcessNew"/>
    <dgm:cxn modelId="{CC196D95-670C-402F-B4D7-59360C0300C1}" srcId="{747397F5-B931-4E90-8C7A-A88DB3455594}" destId="{7FBCC9C3-C600-4623-A0C4-88DCDCF8C304}" srcOrd="4" destOrd="0" parTransId="{CCAD2BF9-FBF6-4B7B-A822-434BF55FD025}" sibTransId="{C02350AB-67A6-40E3-A1C8-4EAE8BD9B544}"/>
    <dgm:cxn modelId="{441BAC98-D897-44D3-87B2-761DB405C9EB}" type="presOf" srcId="{E01C1903-96A0-4806-B1DF-328211EE59C5}" destId="{39AF18CC-4A53-4A3A-9429-DDFB3F8D22F3}" srcOrd="0" destOrd="0" presId="urn:microsoft.com/office/officeart/2016/7/layout/RepeatingBendingProcessNew"/>
    <dgm:cxn modelId="{3471BEA4-40D9-4BEE-8528-7531FC7F609C}" srcId="{747397F5-B931-4E90-8C7A-A88DB3455594}" destId="{3ADFCC7F-0662-4196-B8B7-9ADB9E7413CD}" srcOrd="3" destOrd="0" parTransId="{7D42B8D9-7992-4D0A-8CAB-D542D065E5B5}" sibTransId="{E01C1903-96A0-4806-B1DF-328211EE59C5}"/>
    <dgm:cxn modelId="{5A0807A5-6409-4DF5-9835-969DCFFB72D8}" type="presOf" srcId="{D03C3D6A-54EA-4968-AE89-228F4DF3A5C6}" destId="{ED4566FC-34FF-44A7-A276-EDC656153362}" srcOrd="1" destOrd="0" presId="urn:microsoft.com/office/officeart/2016/7/layout/RepeatingBendingProcessNew"/>
    <dgm:cxn modelId="{17D29FA7-837B-44BA-8F01-A9A37B9DA731}" srcId="{747397F5-B931-4E90-8C7A-A88DB3455594}" destId="{ACC6DE10-3D91-4F45-8110-52FD0C148684}" srcOrd="0" destOrd="0" parTransId="{BC00E09C-BDC1-49D9-8F19-0864EAC97A28}" sibTransId="{D03C3D6A-54EA-4968-AE89-228F4DF3A5C6}"/>
    <dgm:cxn modelId="{27D23EB0-8F0E-41B5-BB10-00A72B46BEC1}" type="presOf" srcId="{7FBCC9C3-C600-4623-A0C4-88DCDCF8C304}" destId="{FC185E75-ADD1-45EC-983C-4A5ACA8CFB41}" srcOrd="0" destOrd="0" presId="urn:microsoft.com/office/officeart/2016/7/layout/RepeatingBendingProcessNew"/>
    <dgm:cxn modelId="{399B0CB1-0C16-4C6B-AA26-10351558576D}" srcId="{747397F5-B931-4E90-8C7A-A88DB3455594}" destId="{F1147C09-3FC6-42A6-B7EB-2AC691BF3308}" srcOrd="1" destOrd="0" parTransId="{D8F70980-685B-4A61-AD43-A6D1A462D606}" sibTransId="{5A80EACC-BAF4-4169-A824-EB89202C7A5E}"/>
    <dgm:cxn modelId="{6FE1DED0-75FE-48E6-BAC8-B8600FDA024B}" type="presOf" srcId="{3ADFCC7F-0662-4196-B8B7-9ADB9E7413CD}" destId="{A8B4FB6C-7530-4D4E-BEAC-F1097561B4A2}" srcOrd="0" destOrd="0" presId="urn:microsoft.com/office/officeart/2016/7/layout/RepeatingBendingProcessNew"/>
    <dgm:cxn modelId="{B85F6DD6-B979-4BC8-9AA7-FBF310E29D52}" type="presOf" srcId="{C02350AB-67A6-40E3-A1C8-4EAE8BD9B544}" destId="{14A876A2-4D40-4354-84E5-212C61C43453}" srcOrd="1" destOrd="0" presId="urn:microsoft.com/office/officeart/2016/7/layout/RepeatingBendingProcessNew"/>
    <dgm:cxn modelId="{1E5FEEED-9AEC-476D-B57F-8F8665A4F787}" type="presOf" srcId="{747397F5-B931-4E90-8C7A-A88DB3455594}" destId="{9C8389A1-EE37-4855-9B9F-E7ED11EF85B8}" srcOrd="0" destOrd="0" presId="urn:microsoft.com/office/officeart/2016/7/layout/RepeatingBendingProcessNew"/>
    <dgm:cxn modelId="{B7D3593A-D9D2-4A4A-8C67-22E91032AA19}" type="presParOf" srcId="{9C8389A1-EE37-4855-9B9F-E7ED11EF85B8}" destId="{B670AE43-F02A-4718-97B3-062CF7C82421}" srcOrd="0" destOrd="0" presId="urn:microsoft.com/office/officeart/2016/7/layout/RepeatingBendingProcessNew"/>
    <dgm:cxn modelId="{6C21A822-BB78-44B3-BB01-9965AE861113}" type="presParOf" srcId="{9C8389A1-EE37-4855-9B9F-E7ED11EF85B8}" destId="{D05737AF-8219-4A75-883E-A61AB51B45B2}" srcOrd="1" destOrd="0" presId="urn:microsoft.com/office/officeart/2016/7/layout/RepeatingBendingProcessNew"/>
    <dgm:cxn modelId="{0DA2A9B0-43CD-405F-A69F-5CF6D1262B0C}" type="presParOf" srcId="{D05737AF-8219-4A75-883E-A61AB51B45B2}" destId="{ED4566FC-34FF-44A7-A276-EDC656153362}" srcOrd="0" destOrd="0" presId="urn:microsoft.com/office/officeart/2016/7/layout/RepeatingBendingProcessNew"/>
    <dgm:cxn modelId="{E4A74D1F-6980-4664-8ACA-EFD2644772A3}" type="presParOf" srcId="{9C8389A1-EE37-4855-9B9F-E7ED11EF85B8}" destId="{FB50522A-F70F-450D-99B6-F19AF8C9FFC4}" srcOrd="2" destOrd="0" presId="urn:microsoft.com/office/officeart/2016/7/layout/RepeatingBendingProcessNew"/>
    <dgm:cxn modelId="{F2F6F663-0D03-4E7C-ADA4-647ADA61F677}" type="presParOf" srcId="{9C8389A1-EE37-4855-9B9F-E7ED11EF85B8}" destId="{A548567D-7640-4ED9-8400-931588794812}" srcOrd="3" destOrd="0" presId="urn:microsoft.com/office/officeart/2016/7/layout/RepeatingBendingProcessNew"/>
    <dgm:cxn modelId="{4C930FB1-8938-42F0-B2DD-CCC1AE143D40}" type="presParOf" srcId="{A548567D-7640-4ED9-8400-931588794812}" destId="{B1062657-58FD-4C83-A052-9228330E18E6}" srcOrd="0" destOrd="0" presId="urn:microsoft.com/office/officeart/2016/7/layout/RepeatingBendingProcessNew"/>
    <dgm:cxn modelId="{6C6019D2-7041-4612-8374-C18A1C69E075}" type="presParOf" srcId="{9C8389A1-EE37-4855-9B9F-E7ED11EF85B8}" destId="{6CEFA6F6-6D58-438C-837E-065E9062E0B5}" srcOrd="4" destOrd="0" presId="urn:microsoft.com/office/officeart/2016/7/layout/RepeatingBendingProcessNew"/>
    <dgm:cxn modelId="{742B773D-EFEC-41BC-90FD-0D62D3EB4E96}" type="presParOf" srcId="{9C8389A1-EE37-4855-9B9F-E7ED11EF85B8}" destId="{92E3B2AA-4E94-4B27-B5E0-F52FEAE83E5E}" srcOrd="5" destOrd="0" presId="urn:microsoft.com/office/officeart/2016/7/layout/RepeatingBendingProcessNew"/>
    <dgm:cxn modelId="{4084491F-15BC-40CD-B834-D882A42A4CAA}" type="presParOf" srcId="{92E3B2AA-4E94-4B27-B5E0-F52FEAE83E5E}" destId="{708CE81C-2916-4178-BFB2-949BDC8D1213}" srcOrd="0" destOrd="0" presId="urn:microsoft.com/office/officeart/2016/7/layout/RepeatingBendingProcessNew"/>
    <dgm:cxn modelId="{E9BCBDC8-4C73-4E0A-A3B1-4FB0129E82B2}" type="presParOf" srcId="{9C8389A1-EE37-4855-9B9F-E7ED11EF85B8}" destId="{A8B4FB6C-7530-4D4E-BEAC-F1097561B4A2}" srcOrd="6" destOrd="0" presId="urn:microsoft.com/office/officeart/2016/7/layout/RepeatingBendingProcessNew"/>
    <dgm:cxn modelId="{7E8AF0BD-07D5-4AC1-A850-B361E46802B5}" type="presParOf" srcId="{9C8389A1-EE37-4855-9B9F-E7ED11EF85B8}" destId="{39AF18CC-4A53-4A3A-9429-DDFB3F8D22F3}" srcOrd="7" destOrd="0" presId="urn:microsoft.com/office/officeart/2016/7/layout/RepeatingBendingProcessNew"/>
    <dgm:cxn modelId="{33672076-4270-47ED-A576-70CC665F4B4E}" type="presParOf" srcId="{39AF18CC-4A53-4A3A-9429-DDFB3F8D22F3}" destId="{7B2CD389-7638-4BB8-BC11-F6DE4D2502CD}" srcOrd="0" destOrd="0" presId="urn:microsoft.com/office/officeart/2016/7/layout/RepeatingBendingProcessNew"/>
    <dgm:cxn modelId="{7D998043-DDB6-466C-8338-28BAC8E5D65B}" type="presParOf" srcId="{9C8389A1-EE37-4855-9B9F-E7ED11EF85B8}" destId="{FC185E75-ADD1-45EC-983C-4A5ACA8CFB41}" srcOrd="8" destOrd="0" presId="urn:microsoft.com/office/officeart/2016/7/layout/RepeatingBendingProcessNew"/>
    <dgm:cxn modelId="{5C839E0E-E3C9-4AAB-B9E8-4A26B3C4C406}" type="presParOf" srcId="{9C8389A1-EE37-4855-9B9F-E7ED11EF85B8}" destId="{AE4936AF-C7A3-45B8-A2CE-85710DF30BA6}" srcOrd="9" destOrd="0" presId="urn:microsoft.com/office/officeart/2016/7/layout/RepeatingBendingProcessNew"/>
    <dgm:cxn modelId="{3DEBFE74-D87A-44AC-9818-3866A94B9C8C}" type="presParOf" srcId="{AE4936AF-C7A3-45B8-A2CE-85710DF30BA6}" destId="{14A876A2-4D40-4354-84E5-212C61C43453}" srcOrd="0" destOrd="0" presId="urn:microsoft.com/office/officeart/2016/7/layout/RepeatingBendingProcessNew"/>
    <dgm:cxn modelId="{BCF64465-7C27-40C9-83CA-9E8ABA82525A}" type="presParOf" srcId="{9C8389A1-EE37-4855-9B9F-E7ED11EF85B8}" destId="{F333BDB1-374D-49AC-BD2D-4FCDB70530F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B3034-454A-421E-B197-17FDB5037DA1}">
      <dsp:nvSpPr>
        <dsp:cNvPr id="0" name=""/>
        <dsp:cNvSpPr/>
      </dsp:nvSpPr>
      <dsp:spPr>
        <a:xfrm>
          <a:off x="-185600" y="334492"/>
          <a:ext cx="5191236" cy="1187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2673E-D73E-48F7-A323-52936A6F6B3C}">
      <dsp:nvSpPr>
        <dsp:cNvPr id="0" name=""/>
        <dsp:cNvSpPr/>
      </dsp:nvSpPr>
      <dsp:spPr>
        <a:xfrm>
          <a:off x="197003" y="564266"/>
          <a:ext cx="679934" cy="678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CAA07-4B54-4083-AAA0-406791C5D498}">
      <dsp:nvSpPr>
        <dsp:cNvPr id="0" name=""/>
        <dsp:cNvSpPr/>
      </dsp:nvSpPr>
      <dsp:spPr>
        <a:xfrm>
          <a:off x="761561" y="372047"/>
          <a:ext cx="4615275" cy="1325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62" tIns="140262" rIns="140262" bIns="1402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DNA's 3D structure influences its function, with spatial organization facilitating interactions between distant genomic regions. </a:t>
          </a:r>
          <a:endParaRPr lang="en-US" sz="1800" kern="1200" dirty="0"/>
        </a:p>
      </dsp:txBody>
      <dsp:txXfrm>
        <a:off x="761561" y="372047"/>
        <a:ext cx="4615275" cy="1325311"/>
      </dsp:txXfrm>
    </dsp:sp>
    <dsp:sp modelId="{4052E8E4-9EF5-4997-BBA8-08563FC8C2F3}">
      <dsp:nvSpPr>
        <dsp:cNvPr id="0" name=""/>
        <dsp:cNvSpPr/>
      </dsp:nvSpPr>
      <dsp:spPr>
        <a:xfrm>
          <a:off x="-95117" y="2159476"/>
          <a:ext cx="5191236" cy="12338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17D64-18CF-4F15-A3A9-9AAA5D8427A3}">
      <dsp:nvSpPr>
        <dsp:cNvPr id="0" name=""/>
        <dsp:cNvSpPr/>
      </dsp:nvSpPr>
      <dsp:spPr>
        <a:xfrm>
          <a:off x="262650" y="2432919"/>
          <a:ext cx="679934" cy="678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006BF-1D4C-494D-BBFC-43887EF4F420}">
      <dsp:nvSpPr>
        <dsp:cNvPr id="0" name=""/>
        <dsp:cNvSpPr/>
      </dsp:nvSpPr>
      <dsp:spPr>
        <a:xfrm>
          <a:off x="948815" y="2110574"/>
          <a:ext cx="4210541" cy="177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62" tIns="140262" rIns="140262" bIns="1402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- Topological association domains (</a:t>
          </a:r>
          <a:r>
            <a:rPr lang="en-US" sz="1800" b="1" i="0" kern="1200" dirty="0"/>
            <a:t>TADs</a:t>
          </a:r>
          <a:r>
            <a:rPr lang="en-US" sz="1800" b="0" i="0" kern="1200" dirty="0"/>
            <a:t>) are regions where such interactions occur more frequently.</a:t>
          </a:r>
          <a:br>
            <a:rPr lang="en-US" sz="1800" b="0" i="0" kern="1200" dirty="0"/>
          </a:br>
          <a:br>
            <a:rPr lang="en-US" sz="1800" b="0" i="0" kern="1200" dirty="0"/>
          </a:br>
          <a:r>
            <a:rPr lang="en-US" sz="1800" b="0" i="0" kern="1200" dirty="0"/>
            <a:t>- Strong self-interaction. </a:t>
          </a:r>
          <a:br>
            <a:rPr lang="en-US" sz="1800" b="0" i="0" kern="1200" dirty="0"/>
          </a:br>
          <a:br>
            <a:rPr lang="en-US" sz="1800" b="0" i="0" kern="1200" dirty="0"/>
          </a:br>
          <a:r>
            <a:rPr lang="en-US" sz="1800" b="0" i="0" kern="1200" dirty="0"/>
            <a:t>-</a:t>
          </a:r>
          <a:r>
            <a:rPr lang="en-US" sz="1800" kern="1200" dirty="0"/>
            <a:t>Base unit of chromosome folding: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~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1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𝑀𝐵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 </m:t>
              </m:r>
            </m:oMath>
          </a14:m>
          <a:endParaRPr lang="en-US" sz="1800" kern="1200" dirty="0"/>
        </a:p>
      </dsp:txBody>
      <dsp:txXfrm>
        <a:off x="948815" y="2110574"/>
        <a:ext cx="4210541" cy="1774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37AF-8219-4A75-883E-A61AB51B45B2}">
      <dsp:nvSpPr>
        <dsp:cNvPr id="0" name=""/>
        <dsp:cNvSpPr/>
      </dsp:nvSpPr>
      <dsp:spPr>
        <a:xfrm>
          <a:off x="3053490" y="824598"/>
          <a:ext cx="636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1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4888" y="866984"/>
        <a:ext cx="33336" cy="6667"/>
      </dsp:txXfrm>
    </dsp:sp>
    <dsp:sp modelId="{B670AE43-F02A-4718-97B3-062CF7C82421}">
      <dsp:nvSpPr>
        <dsp:cNvPr id="0" name=""/>
        <dsp:cNvSpPr/>
      </dsp:nvSpPr>
      <dsp:spPr>
        <a:xfrm>
          <a:off x="156456" y="667"/>
          <a:ext cx="2898834" cy="1739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45" tIns="149102" rIns="142045" bIns="1491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Hi-C data is very complex, and its interpretation is not trivial.            </a:t>
          </a:r>
          <a:endParaRPr lang="en-US" sz="2000" kern="1200" dirty="0"/>
        </a:p>
      </dsp:txBody>
      <dsp:txXfrm>
        <a:off x="156456" y="667"/>
        <a:ext cx="2898834" cy="1739300"/>
      </dsp:txXfrm>
    </dsp:sp>
    <dsp:sp modelId="{A548567D-7640-4ED9-8400-931588794812}">
      <dsp:nvSpPr>
        <dsp:cNvPr id="0" name=""/>
        <dsp:cNvSpPr/>
      </dsp:nvSpPr>
      <dsp:spPr>
        <a:xfrm>
          <a:off x="6619057" y="824598"/>
          <a:ext cx="636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1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454" y="866984"/>
        <a:ext cx="33336" cy="6667"/>
      </dsp:txXfrm>
    </dsp:sp>
    <dsp:sp modelId="{FB50522A-F70F-450D-99B6-F19AF8C9FFC4}">
      <dsp:nvSpPr>
        <dsp:cNvPr id="0" name=""/>
        <dsp:cNvSpPr/>
      </dsp:nvSpPr>
      <dsp:spPr>
        <a:xfrm>
          <a:off x="3722022" y="667"/>
          <a:ext cx="2898834" cy="1739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45" tIns="149102" rIns="142045" bIns="1491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One strategy is to look for general patterns in an unbiased way with Principal Component Analysis (PCA).</a:t>
          </a:r>
          <a:endParaRPr lang="en-US" sz="2000" kern="1200"/>
        </a:p>
      </dsp:txBody>
      <dsp:txXfrm>
        <a:off x="3722022" y="667"/>
        <a:ext cx="2898834" cy="1739300"/>
      </dsp:txXfrm>
    </dsp:sp>
    <dsp:sp modelId="{92E3B2AA-4E94-4B27-B5E0-F52FEAE83E5E}">
      <dsp:nvSpPr>
        <dsp:cNvPr id="0" name=""/>
        <dsp:cNvSpPr/>
      </dsp:nvSpPr>
      <dsp:spPr>
        <a:xfrm>
          <a:off x="1605873" y="1738168"/>
          <a:ext cx="7131132" cy="636131"/>
        </a:xfrm>
        <a:custGeom>
          <a:avLst/>
          <a:gdLst/>
          <a:ahLst/>
          <a:cxnLst/>
          <a:rect l="0" t="0" r="0" b="0"/>
          <a:pathLst>
            <a:path>
              <a:moveTo>
                <a:pt x="7131132" y="0"/>
              </a:moveTo>
              <a:lnTo>
                <a:pt x="7131132" y="335165"/>
              </a:lnTo>
              <a:lnTo>
                <a:pt x="0" y="335165"/>
              </a:lnTo>
              <a:lnTo>
                <a:pt x="0" y="63613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2384" y="2052900"/>
        <a:ext cx="358111" cy="6667"/>
      </dsp:txXfrm>
    </dsp:sp>
    <dsp:sp modelId="{6CEFA6F6-6D58-438C-837E-065E9062E0B5}">
      <dsp:nvSpPr>
        <dsp:cNvPr id="0" name=""/>
        <dsp:cNvSpPr/>
      </dsp:nvSpPr>
      <dsp:spPr>
        <a:xfrm>
          <a:off x="7287589" y="667"/>
          <a:ext cx="2898834" cy="1739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45" tIns="149102" rIns="142045" bIns="1491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Using PCA we can divide the two groups A and B,</a:t>
          </a:r>
          <a:endParaRPr lang="en-US" sz="2000" kern="1200"/>
        </a:p>
      </dsp:txBody>
      <dsp:txXfrm>
        <a:off x="7287589" y="667"/>
        <a:ext cx="2898834" cy="1739300"/>
      </dsp:txXfrm>
    </dsp:sp>
    <dsp:sp modelId="{39AF18CC-4A53-4A3A-9429-DDFB3F8D22F3}">
      <dsp:nvSpPr>
        <dsp:cNvPr id="0" name=""/>
        <dsp:cNvSpPr/>
      </dsp:nvSpPr>
      <dsp:spPr>
        <a:xfrm>
          <a:off x="3053490" y="3230630"/>
          <a:ext cx="636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1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4888" y="3273017"/>
        <a:ext cx="33336" cy="6667"/>
      </dsp:txXfrm>
    </dsp:sp>
    <dsp:sp modelId="{A8B4FB6C-7530-4D4E-BEAC-F1097561B4A2}">
      <dsp:nvSpPr>
        <dsp:cNvPr id="0" name=""/>
        <dsp:cNvSpPr/>
      </dsp:nvSpPr>
      <dsp:spPr>
        <a:xfrm>
          <a:off x="156456" y="2406700"/>
          <a:ext cx="2898834" cy="1739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45" tIns="149102" rIns="142045" bIns="1491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Active groups and inactive groups.</a:t>
          </a:r>
          <a:endParaRPr lang="en-US" sz="2000" kern="1200" dirty="0"/>
        </a:p>
      </dsp:txBody>
      <dsp:txXfrm>
        <a:off x="156456" y="2406700"/>
        <a:ext cx="2898834" cy="1739300"/>
      </dsp:txXfrm>
    </dsp:sp>
    <dsp:sp modelId="{AE4936AF-C7A3-45B8-A2CE-85710DF30BA6}">
      <dsp:nvSpPr>
        <dsp:cNvPr id="0" name=""/>
        <dsp:cNvSpPr/>
      </dsp:nvSpPr>
      <dsp:spPr>
        <a:xfrm>
          <a:off x="6619057" y="3230630"/>
          <a:ext cx="636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61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454" y="3273017"/>
        <a:ext cx="33336" cy="6667"/>
      </dsp:txXfrm>
    </dsp:sp>
    <dsp:sp modelId="{FC185E75-ADD1-45EC-983C-4A5ACA8CFB41}">
      <dsp:nvSpPr>
        <dsp:cNvPr id="0" name=""/>
        <dsp:cNvSpPr/>
      </dsp:nvSpPr>
      <dsp:spPr>
        <a:xfrm>
          <a:off x="3722022" y="2406700"/>
          <a:ext cx="2898834" cy="1739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45" tIns="149102" rIns="142045" bIns="1491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To perform PCA on Hi-C data, we apply it to the distance-normalized interaction matrix.</a:t>
          </a:r>
          <a:endParaRPr lang="en-US" sz="2000" kern="1200"/>
        </a:p>
      </dsp:txBody>
      <dsp:txXfrm>
        <a:off x="3722022" y="2406700"/>
        <a:ext cx="2898834" cy="1739300"/>
      </dsp:txXfrm>
    </dsp:sp>
    <dsp:sp modelId="{F333BDB1-374D-49AC-BD2D-4FCDB70530F7}">
      <dsp:nvSpPr>
        <dsp:cNvPr id="0" name=""/>
        <dsp:cNvSpPr/>
      </dsp:nvSpPr>
      <dsp:spPr>
        <a:xfrm>
          <a:off x="7287589" y="2406700"/>
          <a:ext cx="2898834" cy="1739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045" tIns="149102" rIns="142045" bIns="14910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Usually, the values for the first principal component (PC1) are the most informative.</a:t>
          </a:r>
          <a:endParaRPr lang="en-US" sz="2000" kern="1200" dirty="0"/>
        </a:p>
      </dsp:txBody>
      <dsp:txXfrm>
        <a:off x="7287589" y="2406700"/>
        <a:ext cx="2898834" cy="1739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5A9C-BD94-B762-DDB9-0BC4D347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8DF17-53CC-3B4F-9744-C7F082AF8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A3E7-D026-18DE-3DA2-FF789DFD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5BBA-A6F2-A9DE-95B0-66E2F246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A9A1-EE3E-B4E5-C280-DBD46F62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471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64C3-9053-B95F-2064-DD512426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0BAF4-B997-68F8-772A-2B2475EC8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D4BB-63A3-DFAD-AB7A-A62479B2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1247-C8C8-E835-6FB0-674210AB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96BE-6303-B7BE-432C-23D8F18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03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7B7D4-D263-9D44-4B6F-31568F653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224C-CCA6-9A75-2CD7-F9526812D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243B-BFE3-8B27-28AB-3BF2772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DB96-C6C1-E34D-1B4C-FAC21BB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6677D-77B7-FC5B-025A-45A70E83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5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F171-5CE0-244A-BB45-54ED7F35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E118-0094-2287-D721-0F4A760F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8F60C-9C81-E8CF-558B-7F68EA70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16028-2D9F-8586-0FF3-46D39445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45AD-9758-928B-B5CB-23C1073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263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E3E8-8B7A-5922-1857-37E71C9D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3AC6-9000-EB0A-B711-446E0385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10D7-5903-8E43-5291-86C777A9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D4C8-E5F2-6A5D-6371-B6FAEC47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7DB3A-0BCA-A5EC-A7CD-CA8C091F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981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190F-1EB2-0E1F-3106-CDA6C83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EF30-B095-F403-DDD9-CCAE09ED7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32BB6-A949-0967-DA9F-AD1617A7E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772E-9017-8959-4FC5-D31AA4EF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C44F-8A05-525C-98B5-A1696A94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2451-B6E0-7ABC-1349-9448CBFC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84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7ABE-ADB6-7D54-4B2F-0EA756C1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83618-2AA8-A6DC-9602-8DA57722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C434-5F8C-1DBF-71CA-9B224055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EA406-4A1E-A4C8-0D52-2EBC5C6DB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9D970-B21D-C3A2-6D49-BF3A73952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BED4B-5EE7-3E7B-F125-AF47FA63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20923-D22E-76B8-23E4-09D75C20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9B34A-FB78-2B4B-B174-DD656267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547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F62E-96A8-CFAA-AB3B-3B5DC06A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909E7-68EC-C5A9-48E9-06E3BFEB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574F-FC14-C17C-2449-6495A0D3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FEF4B-8844-D2B3-E814-AB80FDA4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29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EEFF9-07DF-F279-B505-C0385B4B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4F1FD-0D42-9E31-FB61-EC4C7542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75DA1-CCD2-E94B-A1D6-820D5278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389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26DD-86F9-B62B-334E-F289E7D7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0F1D-5D30-4528-7E0E-8D9003C4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83E73-5F1E-E77A-F05F-BC0FEA993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049E7-0E18-CE07-62A0-E47D50CE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39AD-E026-2E58-6477-303E25E8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25C36-561A-DC7A-235A-7029AFF8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96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FAED-6FA0-B350-3813-728489FB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211A5-131B-19C6-D2BD-74C9EA608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190AD-AAF2-7C42-D52A-FA90B811B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E79FB-9B93-EFA1-24A6-976593C5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7731-A1FE-2780-1978-CC462BDF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B2807-CC49-F4A4-D93C-E6A6B0A7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030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923E4-B840-79EA-957A-48472890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AB178-E576-E6ED-5B68-85135CA65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261BC-C46A-C559-383D-D11CADA3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4077-332F-4EE2-A08C-CEB31BDE1292}" type="datetimeFigureOut">
              <a:rPr lang="he-IL" smtClean="0"/>
              <a:t>ח'/אדר 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B8D8-1C65-4747-BA4C-09A78041F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6FF6-CCE2-9B3B-9062-A268F466E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6209-5F26-4B45-B0C1-86ECF0718F3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1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467-021-23610-1#Abs1" TargetMode="External"/><Relationship Id="rId2" Type="http://schemas.openxmlformats.org/officeDocument/2006/relationships/hyperlink" Target="https://www.nature.com/articles/nature1108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www.ncbi.nlm.nih.gov/pmc/articles/PMC2858594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AA901-091D-00F1-66C2-A27012BFF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B5DF72-09C2-2A88-1612-E9230FA7D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49874BB4-E960-600E-D507-2E6AB514E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DAF7A9-A77E-620C-EDB6-99B9C7BB6FD6}"/>
              </a:ext>
            </a:extLst>
          </p:cNvPr>
          <p:cNvSpPr/>
          <p:nvPr/>
        </p:nvSpPr>
        <p:spPr>
          <a:xfrm>
            <a:off x="-485944" y="-440233"/>
            <a:ext cx="14252743" cy="7298233"/>
          </a:xfrm>
          <a:prstGeom prst="roundRect">
            <a:avLst>
              <a:gd name="adj" fmla="val 10000"/>
            </a:avLst>
          </a:prstGeom>
          <a:solidFill>
            <a:srgbClr val="668A9B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>
              <a:ln>
                <a:solidFill>
                  <a:srgbClr val="4A6F83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DD943-F9A1-CA52-E0ED-6DD69DF92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r="21351"/>
          <a:stretch/>
        </p:blipFill>
        <p:spPr>
          <a:xfrm>
            <a:off x="6568966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B7FF43-CF62-B0E7-C368-CD47ABA2DAE6}"/>
              </a:ext>
            </a:extLst>
          </p:cNvPr>
          <p:cNvSpPr txBox="1"/>
          <p:nvPr/>
        </p:nvSpPr>
        <p:spPr>
          <a:xfrm>
            <a:off x="-760385" y="2335568"/>
            <a:ext cx="78565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Amit Halbreich, Noam </a:t>
            </a:r>
            <a:r>
              <a:rPr lang="en-US" sz="2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Delbari</a:t>
            </a:r>
            <a:r>
              <a:rPr lang="en-US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, Omer </a:t>
            </a:r>
            <a:r>
              <a:rPr lang="en-US" sz="2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Mushlion</a:t>
            </a:r>
            <a:r>
              <a:rPr lang="en-US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,</a:t>
            </a:r>
          </a:p>
          <a:p>
            <a:pPr algn="ctr" rtl="0">
              <a:spcBef>
                <a:spcPts val="1200"/>
              </a:spcBef>
              <a:spcAft>
                <a:spcPts val="0"/>
              </a:spcAft>
            </a:pPr>
            <a:r>
              <a:rPr lang="en-US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 David </a:t>
            </a:r>
            <a:r>
              <a:rPr lang="en-US" sz="2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Zuravin</a:t>
            </a:r>
            <a:r>
              <a:rPr lang="en-US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, Yaniv Pasternak, </a:t>
            </a:r>
            <a:r>
              <a:rPr lang="en-US" sz="2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Elisheva</a:t>
            </a:r>
            <a:r>
              <a:rPr lang="en-US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 </a:t>
            </a:r>
            <a:r>
              <a:rPr lang="en-US" sz="2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 Libre"/>
              </a:rPr>
              <a:t>Morgensteren</a:t>
            </a:r>
            <a:endParaRPr lang="en-US" sz="2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avid Libr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55DD8-5D08-83B0-8966-501BD6EE7E12}"/>
              </a:ext>
            </a:extLst>
          </p:cNvPr>
          <p:cNvSpPr txBox="1"/>
          <p:nvPr/>
        </p:nvSpPr>
        <p:spPr>
          <a:xfrm>
            <a:off x="461658" y="3666730"/>
            <a:ext cx="6515100" cy="537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</a:b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David Libre"/>
              </a:rPr>
              <a:t>Identifying TADs using Gaussian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David Libre"/>
              </a:rPr>
              <a:t>HMM Model training and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David Libre"/>
              </a:rPr>
              <a:t> exploring characteristics of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David Libre"/>
              </a:rPr>
              <a:t> intra and inter domains</a:t>
            </a:r>
            <a:b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David Libre"/>
              </a:rPr>
            </a:br>
            <a:endParaRPr lang="en-US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David Libr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75632-6939-C398-5EB2-01B687EDF7CB}"/>
              </a:ext>
            </a:extLst>
          </p:cNvPr>
          <p:cNvSpPr txBox="1"/>
          <p:nvPr/>
        </p:nvSpPr>
        <p:spPr>
          <a:xfrm>
            <a:off x="-76200" y="67894"/>
            <a:ext cx="7172317" cy="220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 Libre"/>
              </a:rPr>
              <a:t>Algo in Computational Biology Hackathon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David Libre"/>
              </a:rPr>
              <a:t>(Co. #76558) </a:t>
            </a:r>
          </a:p>
        </p:txBody>
      </p:sp>
    </p:spTree>
    <p:extLst>
      <p:ext uri="{BB962C8B-B14F-4D97-AF65-F5344CB8AC3E}">
        <p14:creationId xmlns:p14="http://schemas.microsoft.com/office/powerpoint/2010/main" val="154896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B94A5-9B32-3CCC-1FEF-F7D7EEBF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7F822E-CDFF-38EC-5D55-ED4DE98DDF4B}"/>
              </a:ext>
            </a:extLst>
          </p:cNvPr>
          <p:cNvSpPr/>
          <p:nvPr/>
        </p:nvSpPr>
        <p:spPr>
          <a:xfrm>
            <a:off x="-151618" y="-220117"/>
            <a:ext cx="127203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1CD10-CF8C-903C-D962-6281C439AF58}"/>
              </a:ext>
            </a:extLst>
          </p:cNvPr>
          <p:cNvSpPr txBox="1"/>
          <p:nvPr/>
        </p:nvSpPr>
        <p:spPr>
          <a:xfrm>
            <a:off x="812800" y="-911510"/>
            <a:ext cx="10318091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000000"/>
                </a:solidFill>
                <a:latin typeface="David Libre"/>
              </a:rPr>
              <a:t>Min. Insulation Points = Possible TADs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BEE2F-62F4-7993-6FC7-43DBB0C01E12}"/>
              </a:ext>
            </a:extLst>
          </p:cNvPr>
          <p:cNvSpPr txBox="1"/>
          <p:nvPr/>
        </p:nvSpPr>
        <p:spPr>
          <a:xfrm>
            <a:off x="559351" y="2876839"/>
            <a:ext cx="418146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CCB4A-26FC-7462-CDD1-AF0CAA54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073" y="787400"/>
            <a:ext cx="3398520" cy="566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DF4A3-E660-C7E9-071C-2727E396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99" y="797609"/>
            <a:ext cx="3398519" cy="5664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C36B4E-BCF5-C707-0681-5408845AA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36" y="787402"/>
            <a:ext cx="3398519" cy="5664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5A041-CF95-944E-72F6-597312531E7F}"/>
              </a:ext>
            </a:extLst>
          </p:cNvPr>
          <p:cNvSpPr txBox="1"/>
          <p:nvPr/>
        </p:nvSpPr>
        <p:spPr>
          <a:xfrm>
            <a:off x="-862085" y="6482778"/>
            <a:ext cx="636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David Libre"/>
              </a:rPr>
              <a:t>CHR2 Liver Cell</a:t>
            </a:r>
            <a:endParaRPr lang="he-IL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874B8-3D28-97C6-13AE-A00CB77D537E}"/>
              </a:ext>
            </a:extLst>
          </p:cNvPr>
          <p:cNvSpPr txBox="1"/>
          <p:nvPr/>
        </p:nvSpPr>
        <p:spPr>
          <a:xfrm>
            <a:off x="3058160" y="6493540"/>
            <a:ext cx="636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David Libre"/>
              </a:rPr>
              <a:t>CHR2 Cortex Cell</a:t>
            </a:r>
            <a:endParaRPr lang="he-I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CF171-1E6E-62A4-E032-6B04B63CA791}"/>
              </a:ext>
            </a:extLst>
          </p:cNvPr>
          <p:cNvSpPr txBox="1"/>
          <p:nvPr/>
        </p:nvSpPr>
        <p:spPr>
          <a:xfrm>
            <a:off x="6842253" y="6451600"/>
            <a:ext cx="636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David Libre"/>
              </a:rPr>
              <a:t>CHR2 Hippocampus Cell</a:t>
            </a:r>
            <a:endParaRPr lang="he-IL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F2F9E5-4AF3-7881-E274-B0D2EA8A229D}"/>
              </a:ext>
            </a:extLst>
          </p:cNvPr>
          <p:cNvCxnSpPr>
            <a:cxnSpLocks/>
          </p:cNvCxnSpPr>
          <p:nvPr/>
        </p:nvCxnSpPr>
        <p:spPr>
          <a:xfrm>
            <a:off x="1676400" y="2239433"/>
            <a:ext cx="0" cy="2723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F7B648-750B-D0D0-7A5F-8CD47137BA40}"/>
              </a:ext>
            </a:extLst>
          </p:cNvPr>
          <p:cNvCxnSpPr>
            <a:cxnSpLocks/>
          </p:cNvCxnSpPr>
          <p:nvPr/>
        </p:nvCxnSpPr>
        <p:spPr>
          <a:xfrm>
            <a:off x="2517140" y="2239433"/>
            <a:ext cx="0" cy="2712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CA989E-7A24-256A-D4D1-C2983D207887}"/>
              </a:ext>
            </a:extLst>
          </p:cNvPr>
          <p:cNvCxnSpPr>
            <a:cxnSpLocks/>
          </p:cNvCxnSpPr>
          <p:nvPr/>
        </p:nvCxnSpPr>
        <p:spPr>
          <a:xfrm>
            <a:off x="3081430" y="2239433"/>
            <a:ext cx="0" cy="26619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BB1BB2-F275-9DCE-0BE1-28C878F1DA88}"/>
              </a:ext>
            </a:extLst>
          </p:cNvPr>
          <p:cNvCxnSpPr>
            <a:cxnSpLocks/>
          </p:cNvCxnSpPr>
          <p:nvPr/>
        </p:nvCxnSpPr>
        <p:spPr>
          <a:xfrm>
            <a:off x="5541432" y="2269572"/>
            <a:ext cx="0" cy="2693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46A5B0-65C4-B1CA-7297-D1B273AD9D05}"/>
              </a:ext>
            </a:extLst>
          </p:cNvPr>
          <p:cNvCxnSpPr>
            <a:cxnSpLocks/>
          </p:cNvCxnSpPr>
          <p:nvPr/>
        </p:nvCxnSpPr>
        <p:spPr>
          <a:xfrm>
            <a:off x="6238240" y="2260943"/>
            <a:ext cx="2792" cy="2702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359480-7EEF-9229-CCD8-24F17A075A86}"/>
              </a:ext>
            </a:extLst>
          </p:cNvPr>
          <p:cNvCxnSpPr>
            <a:cxnSpLocks/>
          </p:cNvCxnSpPr>
          <p:nvPr/>
        </p:nvCxnSpPr>
        <p:spPr>
          <a:xfrm>
            <a:off x="6963395" y="2269572"/>
            <a:ext cx="0" cy="2631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E18719-3C7A-8967-8AF7-B0BA921474FF}"/>
              </a:ext>
            </a:extLst>
          </p:cNvPr>
          <p:cNvCxnSpPr>
            <a:cxnSpLocks/>
          </p:cNvCxnSpPr>
          <p:nvPr/>
        </p:nvCxnSpPr>
        <p:spPr>
          <a:xfrm>
            <a:off x="7289362" y="2260943"/>
            <a:ext cx="0" cy="2674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B9FA81-81F9-E8F3-07F0-CD5FE85B4F2E}"/>
              </a:ext>
            </a:extLst>
          </p:cNvPr>
          <p:cNvCxnSpPr>
            <a:cxnSpLocks/>
          </p:cNvCxnSpPr>
          <p:nvPr/>
        </p:nvCxnSpPr>
        <p:spPr>
          <a:xfrm>
            <a:off x="3423482" y="2248238"/>
            <a:ext cx="0" cy="2674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29C1B-8A46-A0FF-BE92-85EAC6DD727B}"/>
              </a:ext>
            </a:extLst>
          </p:cNvPr>
          <p:cNvCxnSpPr>
            <a:cxnSpLocks/>
          </p:cNvCxnSpPr>
          <p:nvPr/>
        </p:nvCxnSpPr>
        <p:spPr>
          <a:xfrm>
            <a:off x="9367721" y="2241801"/>
            <a:ext cx="0" cy="2693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2BDF9-2AA5-1839-6528-BCDB3B711FF4}"/>
              </a:ext>
            </a:extLst>
          </p:cNvPr>
          <p:cNvCxnSpPr>
            <a:cxnSpLocks/>
          </p:cNvCxnSpPr>
          <p:nvPr/>
        </p:nvCxnSpPr>
        <p:spPr>
          <a:xfrm>
            <a:off x="10109166" y="2268392"/>
            <a:ext cx="0" cy="2653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B60BE2-1210-3EA8-8D77-7525D46D964E}"/>
              </a:ext>
            </a:extLst>
          </p:cNvPr>
          <p:cNvCxnSpPr>
            <a:cxnSpLocks/>
          </p:cNvCxnSpPr>
          <p:nvPr/>
        </p:nvCxnSpPr>
        <p:spPr>
          <a:xfrm>
            <a:off x="10769364" y="2268392"/>
            <a:ext cx="0" cy="2631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7544BB-1359-A164-0D19-7B568A25DED9}"/>
              </a:ext>
            </a:extLst>
          </p:cNvPr>
          <p:cNvCxnSpPr>
            <a:cxnSpLocks/>
          </p:cNvCxnSpPr>
          <p:nvPr/>
        </p:nvCxnSpPr>
        <p:spPr>
          <a:xfrm>
            <a:off x="11130891" y="2239433"/>
            <a:ext cx="0" cy="2692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9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DB3BD-2B1C-83F3-B450-DB7E7742D231}"/>
              </a:ext>
            </a:extLst>
          </p:cNvPr>
          <p:cNvSpPr/>
          <p:nvPr/>
        </p:nvSpPr>
        <p:spPr>
          <a:xfrm>
            <a:off x="-528320" y="-220117"/>
            <a:ext cx="1324864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04ACC-BAE7-3F9C-6F3E-35579942A3D8}"/>
              </a:ext>
            </a:extLst>
          </p:cNvPr>
          <p:cNvSpPr txBox="1"/>
          <p:nvPr/>
        </p:nvSpPr>
        <p:spPr>
          <a:xfrm>
            <a:off x="639656" y="-141333"/>
            <a:ext cx="10909640" cy="190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6600" b="1" dirty="0">
                <a:effectLst/>
                <a:latin typeface="+mj-lt"/>
                <a:ea typeface="+mj-ea"/>
                <a:cs typeface="+mj-cs"/>
              </a:rPr>
            </a:br>
            <a:r>
              <a:rPr lang="en-US" sz="6600" b="1" dirty="0">
                <a:solidFill>
                  <a:srgbClr val="000000"/>
                </a:solidFill>
                <a:latin typeface="David Libre"/>
              </a:rPr>
              <a:t>HMM Result</a:t>
            </a:r>
          </a:p>
        </p:txBody>
      </p:sp>
      <p:sp>
        <p:nvSpPr>
          <p:cNvPr id="308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ell&#10;&#10;Description automatically generated">
            <a:extLst>
              <a:ext uri="{FF2B5EF4-FFF2-40B4-BE49-F238E27FC236}">
                <a16:creationId xmlns:a16="http://schemas.microsoft.com/office/drawing/2014/main" id="{1629A64F-BAE3-C922-7DA9-C7422399E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19" y="2010304"/>
            <a:ext cx="6298054" cy="4723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66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DB3BD-2B1C-83F3-B450-DB7E7742D231}"/>
              </a:ext>
            </a:extLst>
          </p:cNvPr>
          <p:cNvSpPr/>
          <p:nvPr/>
        </p:nvSpPr>
        <p:spPr>
          <a:xfrm>
            <a:off x="-370785" y="-56945"/>
            <a:ext cx="13248640" cy="759287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04ACC-BAE7-3F9C-6F3E-35579942A3D8}"/>
              </a:ext>
            </a:extLst>
          </p:cNvPr>
          <p:cNvSpPr txBox="1"/>
          <p:nvPr/>
        </p:nvSpPr>
        <p:spPr>
          <a:xfrm>
            <a:off x="798715" y="-56945"/>
            <a:ext cx="10909640" cy="190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0000"/>
                </a:solidFill>
                <a:latin typeface="David Libre"/>
              </a:rPr>
              <a:t>Predicted Domains Conservation</a:t>
            </a:r>
          </a:p>
        </p:txBody>
      </p:sp>
      <p:sp>
        <p:nvSpPr>
          <p:cNvPr id="308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diagram of a cell&#10;&#10;Description automatically generated">
            <a:extLst>
              <a:ext uri="{FF2B5EF4-FFF2-40B4-BE49-F238E27FC236}">
                <a16:creationId xmlns:a16="http://schemas.microsoft.com/office/drawing/2014/main" id="{01268606-3EE2-AD6B-2614-6F1B6BC3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84" y="2078434"/>
            <a:ext cx="5891792" cy="441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diagram of a cell&#10;&#10;Description automatically generated">
            <a:extLst>
              <a:ext uri="{FF2B5EF4-FFF2-40B4-BE49-F238E27FC236}">
                <a16:creationId xmlns:a16="http://schemas.microsoft.com/office/drawing/2014/main" id="{D9F29551-04F8-4B05-50D1-CDFDA91B6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18" y="2058584"/>
            <a:ext cx="5891792" cy="441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31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DB3BD-2B1C-83F3-B450-DB7E7742D231}"/>
              </a:ext>
            </a:extLst>
          </p:cNvPr>
          <p:cNvSpPr/>
          <p:nvPr/>
        </p:nvSpPr>
        <p:spPr>
          <a:xfrm>
            <a:off x="-359503" y="-220117"/>
            <a:ext cx="131140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04ACC-BAE7-3F9C-6F3E-35579942A3D8}"/>
              </a:ext>
            </a:extLst>
          </p:cNvPr>
          <p:cNvSpPr txBox="1"/>
          <p:nvPr/>
        </p:nvSpPr>
        <p:spPr>
          <a:xfrm>
            <a:off x="639656" y="-56945"/>
            <a:ext cx="10909640" cy="190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6600" b="1" dirty="0">
                <a:effectLst/>
                <a:latin typeface="+mj-lt"/>
                <a:ea typeface="+mj-ea"/>
                <a:cs typeface="+mj-cs"/>
              </a:rPr>
            </a:br>
            <a:r>
              <a:rPr lang="en-US" sz="6600" b="1" dirty="0">
                <a:solidFill>
                  <a:srgbClr val="000000"/>
                </a:solidFill>
                <a:effectLst/>
                <a:latin typeface="David Libre"/>
                <a:ea typeface="+mj-ea"/>
                <a:cs typeface="+mj-cs"/>
              </a:rPr>
              <a:t>Interaction Variations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0000"/>
                </a:solidFill>
                <a:latin typeface="David Libre"/>
                <a:ea typeface="+mj-ea"/>
                <a:cs typeface="+mj-cs"/>
              </a:rPr>
              <a:t>B</a:t>
            </a:r>
            <a:r>
              <a:rPr lang="en-US" sz="6600" b="1" dirty="0">
                <a:solidFill>
                  <a:srgbClr val="000000"/>
                </a:solidFill>
                <a:effectLst/>
                <a:latin typeface="David Libre"/>
                <a:ea typeface="+mj-ea"/>
                <a:cs typeface="+mj-cs"/>
              </a:rPr>
              <a:t>etween Cells</a:t>
            </a:r>
            <a:endParaRPr lang="en-US" sz="6600" b="1" dirty="0">
              <a:solidFill>
                <a:srgbClr val="000000"/>
              </a:solidFill>
              <a:latin typeface="David Libre"/>
            </a:endParaRPr>
          </a:p>
        </p:txBody>
      </p:sp>
      <p:sp>
        <p:nvSpPr>
          <p:cNvPr id="308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27FF51B-43E9-7F4C-5A81-D683F89F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724" y="2066651"/>
            <a:ext cx="5710554" cy="428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ADD297-D812-7A56-244E-1ADE350D92BA}"/>
              </a:ext>
            </a:extLst>
          </p:cNvPr>
          <p:cNvSpPr txBox="1"/>
          <p:nvPr/>
        </p:nvSpPr>
        <p:spPr>
          <a:xfrm>
            <a:off x="218440" y="2207853"/>
            <a:ext cx="566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Diffrerent cells exhibit different characterstic of interaction in TADs.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In this section, liver cell has much stronger activity compared to the Cortex.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dirty="0"/>
              <a:t> It might be that this section is more related to regulating liver cell. </a:t>
            </a:r>
            <a:br>
              <a:rPr lang="en-IL" dirty="0"/>
            </a:br>
            <a:endParaRPr lang="en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327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50DCA5-BE1F-F787-DD97-BF89512DDFE0}"/>
              </a:ext>
            </a:extLst>
          </p:cNvPr>
          <p:cNvSpPr/>
          <p:nvPr/>
        </p:nvSpPr>
        <p:spPr>
          <a:xfrm>
            <a:off x="-314960" y="-283779"/>
            <a:ext cx="127203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6590A-A109-BCE0-50DA-32B0B487CA77}"/>
              </a:ext>
            </a:extLst>
          </p:cNvPr>
          <p:cNvSpPr txBox="1"/>
          <p:nvPr/>
        </p:nvSpPr>
        <p:spPr>
          <a:xfrm>
            <a:off x="2707815" y="179258"/>
            <a:ext cx="738632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2000" b="1" dirty="0">
                <a:effectLst/>
              </a:rPr>
            </a:br>
            <a:r>
              <a:rPr lang="en-US" sz="6600" b="1" i="0" u="none" strike="noStrike" dirty="0">
                <a:solidFill>
                  <a:srgbClr val="000000"/>
                </a:solidFill>
                <a:effectLst/>
                <a:latin typeface="David Libre"/>
              </a:rPr>
              <a:t>A-B Compartment</a:t>
            </a:r>
            <a:endParaRPr lang="en-US" sz="2000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2000" b="1" dirty="0">
                <a:effectLst/>
              </a:rPr>
            </a:br>
            <a:br>
              <a:rPr lang="en-US" sz="2000" b="1" dirty="0">
                <a:effectLst/>
              </a:rPr>
            </a:br>
            <a:endParaRPr lang="he-IL" sz="2000" b="1" dirty="0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AC0512BF-020F-B376-6D92-4AEF10BED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715489"/>
              </p:ext>
            </p:extLst>
          </p:nvPr>
        </p:nvGraphicFramePr>
        <p:xfrm>
          <a:off x="1305560" y="1935085"/>
          <a:ext cx="10342880" cy="4146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27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0A6447-C065-34A9-F04E-EFEDA122D905}"/>
              </a:ext>
            </a:extLst>
          </p:cNvPr>
          <p:cNvSpPr/>
          <p:nvPr/>
        </p:nvSpPr>
        <p:spPr>
          <a:xfrm>
            <a:off x="-151618" y="-220117"/>
            <a:ext cx="127203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6590A-A109-BCE0-50DA-32B0B487CA77}"/>
              </a:ext>
            </a:extLst>
          </p:cNvPr>
          <p:cNvSpPr txBox="1"/>
          <p:nvPr/>
        </p:nvSpPr>
        <p:spPr>
          <a:xfrm>
            <a:off x="217226" y="1208480"/>
            <a:ext cx="4377944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1200" b="1" dirty="0">
                <a:effectLst/>
              </a:rPr>
            </a:b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David Libre"/>
              </a:rPr>
              <a:t>A-B Compartment</a:t>
            </a:r>
            <a:endParaRPr lang="en-US" sz="1200" b="1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1200" b="1" dirty="0">
                <a:effectLst/>
              </a:rPr>
            </a:br>
            <a:br>
              <a:rPr lang="en-US" sz="1200" b="1" dirty="0">
                <a:effectLst/>
              </a:rPr>
            </a:br>
            <a:endParaRPr lang="he-IL" sz="1200" b="1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74112-36CF-C3C2-E5B6-51702C2A9541}"/>
              </a:ext>
            </a:extLst>
          </p:cNvPr>
          <p:cNvSpPr txBox="1"/>
          <p:nvPr/>
        </p:nvSpPr>
        <p:spPr>
          <a:xfrm>
            <a:off x="559351" y="2876839"/>
            <a:ext cx="418146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</a:rPr>
              <a:t>The division into groups is by taking one group that is above the y-axis and a second group is everything below the y-axis.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FFAC0-3F34-ADD6-E663-33F7E06D0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26" y="820944"/>
            <a:ext cx="7388004" cy="554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62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937-40ED-06EE-7E4E-01E0C5A1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E4CF6F9E-8B3F-D1E9-D522-1355C62D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2" name="sketch line">
            <a:extLst>
              <a:ext uri="{FF2B5EF4-FFF2-40B4-BE49-F238E27FC236}">
                <a16:creationId xmlns:a16="http://schemas.microsoft.com/office/drawing/2014/main" id="{6A4E7A1C-CEED-FE72-D668-FF032B19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BC5927-8E88-B2A2-D3CA-762CD4DB8752}"/>
              </a:ext>
            </a:extLst>
          </p:cNvPr>
          <p:cNvSpPr/>
          <p:nvPr/>
        </p:nvSpPr>
        <p:spPr>
          <a:xfrm>
            <a:off x="-619760" y="-440233"/>
            <a:ext cx="13340080" cy="738967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41D3B-209F-50BE-58AC-AF4B566CBE41}"/>
              </a:ext>
            </a:extLst>
          </p:cNvPr>
          <p:cNvSpPr txBox="1"/>
          <p:nvPr/>
        </p:nvSpPr>
        <p:spPr>
          <a:xfrm>
            <a:off x="905340" y="-655172"/>
            <a:ext cx="10909640" cy="190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2000" b="1" dirty="0">
                <a:effectLst/>
              </a:rPr>
            </a:br>
            <a:r>
              <a:rPr lang="en-US" sz="6600" b="1" i="0" u="none" strike="noStrike" dirty="0">
                <a:solidFill>
                  <a:srgbClr val="000000"/>
                </a:solidFill>
                <a:effectLst/>
                <a:latin typeface="David Libre"/>
              </a:rPr>
              <a:t>A-B Compartment Comparison</a:t>
            </a:r>
            <a:endParaRPr lang="en-US" sz="20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DDE15-6A48-95BF-1134-8BFD1E100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24" y="1377832"/>
            <a:ext cx="5469780" cy="410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5CC26-AEC3-413F-1D53-2AF6E24B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72" y="1377831"/>
            <a:ext cx="5469780" cy="410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7B683E-F22B-B7AA-1770-7CF1858F02CD}"/>
              </a:ext>
            </a:extLst>
          </p:cNvPr>
          <p:cNvSpPr txBox="1"/>
          <p:nvPr/>
        </p:nvSpPr>
        <p:spPr>
          <a:xfrm>
            <a:off x="1287517" y="5753584"/>
            <a:ext cx="1254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David Libre"/>
              </a:rPr>
              <a:t>A-B Compartments for different cells from same CHR2 are very alike:</a:t>
            </a:r>
          </a:p>
          <a:p>
            <a:r>
              <a:rPr lang="en-US" sz="2400" b="1" dirty="0">
                <a:solidFill>
                  <a:srgbClr val="000000"/>
                </a:solidFill>
                <a:latin typeface="David Libre"/>
              </a:rPr>
              <a:t> It is a good generalization of the TADs to 2 groups division – reminds of DI score.</a:t>
            </a:r>
          </a:p>
        </p:txBody>
      </p:sp>
    </p:spTree>
    <p:extLst>
      <p:ext uri="{BB962C8B-B14F-4D97-AF65-F5344CB8AC3E}">
        <p14:creationId xmlns:p14="http://schemas.microsoft.com/office/powerpoint/2010/main" val="267514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C04755-8528-F04A-78B4-BF79C79EE385}"/>
              </a:ext>
            </a:extLst>
          </p:cNvPr>
          <p:cNvSpPr/>
          <p:nvPr/>
        </p:nvSpPr>
        <p:spPr>
          <a:xfrm>
            <a:off x="-314960" y="-283779"/>
            <a:ext cx="127203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6590A-A109-BCE0-50DA-32B0B487CA77}"/>
              </a:ext>
            </a:extLst>
          </p:cNvPr>
          <p:cNvSpPr txBox="1"/>
          <p:nvPr/>
        </p:nvSpPr>
        <p:spPr>
          <a:xfrm>
            <a:off x="804672" y="802955"/>
            <a:ext cx="6093968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rgbClr val="000000"/>
                </a:solidFill>
                <a:latin typeface="David Libre"/>
              </a:rPr>
              <a:t>Related Articles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A5A19-AFB0-295B-AE8E-BA21009F67E9}"/>
              </a:ext>
            </a:extLst>
          </p:cNvPr>
          <p:cNvSpPr txBox="1"/>
          <p:nvPr/>
        </p:nvSpPr>
        <p:spPr>
          <a:xfrm>
            <a:off x="354420" y="2091991"/>
            <a:ext cx="6002528" cy="40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Leading Article we used for Score Calculation and HMM Modeling on different cells: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Topological domains in mammalian genomes identified by analysis of chromatin interactions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hlinkClick r:id="rId2"/>
              </a:rPr>
              <a:t>https://www.nature.com/articles/nature11082</a:t>
            </a:r>
            <a:endParaRPr lang="en-US" b="1" dirty="0">
              <a:solidFill>
                <a:schemeClr val="tx2"/>
              </a:solidFill>
            </a:endParaRP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 Insulation Score calculation:</a:t>
            </a:r>
          </a:p>
          <a:p>
            <a:pPr indent="-228600" fontAlgn="base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</a:rPr>
              <a:t>Chromosome compartments on the inactive X guide TAD formation independently of transcription during X-reactivation</a:t>
            </a:r>
          </a:p>
          <a:p>
            <a:pPr indent="-228600" fontAlgn="base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/>
                </a:solidFill>
                <a:effectLst/>
                <a:hlinkClick r:id="rId3"/>
              </a:rPr>
              <a:t>https://www.nature.com/articles/s41467-021-23610-1#Abs1</a:t>
            </a:r>
            <a:endParaRPr lang="en-US" b="1" i="0" dirty="0">
              <a:solidFill>
                <a:schemeClr val="tx2"/>
              </a:solidFill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For PCA on Genome:</a:t>
            </a:r>
          </a:p>
          <a:p>
            <a:pPr indent="-228600" fontAlgn="base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Comprehensive mapping of long-range interactions reveals folding principles of the human genome</a:t>
            </a:r>
          </a:p>
          <a:p>
            <a:pPr indent="-228600" fontAlgn="base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hlinkClick r:id="rId4"/>
              </a:rPr>
              <a:t>https://www.ncbi.nlm.nih.gov/pmc/articles/PMC2858594/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Graphic 15" descr="DNA">
            <a:extLst>
              <a:ext uri="{FF2B5EF4-FFF2-40B4-BE49-F238E27FC236}">
                <a16:creationId xmlns:a16="http://schemas.microsoft.com/office/drawing/2014/main" id="{9D09F350-E809-8FD5-2D74-B16D4242A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5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871095-6C13-3655-46C8-CE8E889A66E1}"/>
              </a:ext>
            </a:extLst>
          </p:cNvPr>
          <p:cNvSpPr/>
          <p:nvPr/>
        </p:nvSpPr>
        <p:spPr>
          <a:xfrm>
            <a:off x="-251927" y="-302946"/>
            <a:ext cx="5685223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F909E-B68F-EF95-7D4E-E7BB025820A6}"/>
              </a:ext>
            </a:extLst>
          </p:cNvPr>
          <p:cNvSpPr txBox="1"/>
          <p:nvPr/>
        </p:nvSpPr>
        <p:spPr>
          <a:xfrm>
            <a:off x="81281" y="1161288"/>
            <a:ext cx="3965202" cy="1125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00"/>
                </a:solidFill>
                <a:latin typeface="David Libre"/>
              </a:rPr>
              <a:t>Background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extBox 4">
                <a:extLst>
                  <a:ext uri="{FF2B5EF4-FFF2-40B4-BE49-F238E27FC236}">
                    <a16:creationId xmlns:a16="http://schemas.microsoft.com/office/drawing/2014/main" id="{2ED04745-7882-CD76-ED36-B34B17610E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32515037"/>
                  </p:ext>
                </p:extLst>
              </p:nvPr>
            </p:nvGraphicFramePr>
            <p:xfrm>
              <a:off x="-177802" y="2698877"/>
              <a:ext cx="5191236" cy="42964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36" name="TextBox 4">
                <a:extLst>
                  <a:ext uri="{FF2B5EF4-FFF2-40B4-BE49-F238E27FC236}">
                    <a16:creationId xmlns:a16="http://schemas.microsoft.com/office/drawing/2014/main" id="{2ED04745-7882-CD76-ED36-B34B17610E2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32515037"/>
                  </p:ext>
                </p:extLst>
              </p:nvPr>
            </p:nvGraphicFramePr>
            <p:xfrm>
              <a:off x="-177802" y="2698877"/>
              <a:ext cx="5191236" cy="429641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11" name="Picture 10" descr="Futuristic DNA helix in black background">
            <a:extLst>
              <a:ext uri="{FF2B5EF4-FFF2-40B4-BE49-F238E27FC236}">
                <a16:creationId xmlns:a16="http://schemas.microsoft.com/office/drawing/2014/main" id="{D7763D65-F761-42EE-FE65-BD803C6427A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203" r="6394"/>
          <a:stretch/>
        </p:blipFill>
        <p:spPr>
          <a:xfrm>
            <a:off x="4169822" y="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875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9C11A7-E519-1C02-3D58-A4891C7E4792}"/>
              </a:ext>
            </a:extLst>
          </p:cNvPr>
          <p:cNvSpPr/>
          <p:nvPr/>
        </p:nvSpPr>
        <p:spPr>
          <a:xfrm>
            <a:off x="-314960" y="-283779"/>
            <a:ext cx="81991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85C5E-7396-4021-6DC4-82E577145014}"/>
              </a:ext>
            </a:extLst>
          </p:cNvPr>
          <p:cNvSpPr txBox="1"/>
          <p:nvPr/>
        </p:nvSpPr>
        <p:spPr>
          <a:xfrm>
            <a:off x="265999" y="890847"/>
            <a:ext cx="679196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00"/>
                </a:solidFill>
                <a:latin typeface="David Libre"/>
              </a:rPr>
              <a:t>Research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3F95E-37C5-A631-96C4-1475B6A02F0B}"/>
              </a:ext>
            </a:extLst>
          </p:cNvPr>
          <p:cNvSpPr txBox="1"/>
          <p:nvPr/>
        </p:nvSpPr>
        <p:spPr>
          <a:xfrm>
            <a:off x="141187" y="2455217"/>
            <a:ext cx="6212840" cy="3843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br>
              <a:rPr lang="en-US" sz="3200" b="0" dirty="0">
                <a:effectLst/>
              </a:rPr>
            </a:br>
            <a:r>
              <a:rPr lang="en-US" sz="3900" b="1" dirty="0">
                <a:solidFill>
                  <a:srgbClr val="000000"/>
                </a:solidFill>
                <a:latin typeface="David Libre"/>
              </a:rPr>
              <a:t>Can boundaries between TADs can be predicted using an HMM and how interaction within TAD connected to the function of regulatory elements?</a:t>
            </a:r>
            <a:br>
              <a:rPr lang="en-US" sz="3200" b="0" dirty="0">
                <a:effectLst/>
              </a:rPr>
            </a:br>
            <a:endParaRPr lang="en-US" sz="3200" dirty="0"/>
          </a:p>
        </p:txBody>
      </p:sp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86E68732-0CC4-1AF8-4F72-CFC4395A7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62" r="2" b="2"/>
          <a:stretch/>
        </p:blipFill>
        <p:spPr>
          <a:xfrm>
            <a:off x="622616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5464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7BB89F-2BBD-0590-6410-8EFC7779FA3E}"/>
              </a:ext>
            </a:extLst>
          </p:cNvPr>
          <p:cNvSpPr/>
          <p:nvPr/>
        </p:nvSpPr>
        <p:spPr>
          <a:xfrm>
            <a:off x="-314960" y="-283779"/>
            <a:ext cx="81991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8A8F4-DCBE-5C36-CB96-D7D13310B991}"/>
              </a:ext>
            </a:extLst>
          </p:cNvPr>
          <p:cNvSpPr txBox="1"/>
          <p:nvPr/>
        </p:nvSpPr>
        <p:spPr>
          <a:xfrm>
            <a:off x="471550" y="664433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0000"/>
                </a:solidFill>
                <a:latin typeface="David Libre"/>
              </a:rPr>
              <a:t>Hypothesis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8CCB6-13DE-50CF-4C2D-4C4AC9B56ADB}"/>
              </a:ext>
            </a:extLst>
          </p:cNvPr>
          <p:cNvSpPr txBox="1"/>
          <p:nvPr/>
        </p:nvSpPr>
        <p:spPr>
          <a:xfrm>
            <a:off x="640080" y="2872899"/>
            <a:ext cx="4541520" cy="3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Our hypothesis is that TADs can be accurately predicted by Gaussian HMM </a:t>
            </a:r>
            <a:r>
              <a:rPr lang="en-US" sz="2400" dirty="0"/>
              <a:t>M</a:t>
            </a:r>
            <a:r>
              <a:rPr lang="en-US" sz="2400" b="0" i="0" u="none" strike="noStrike" dirty="0">
                <a:effectLst/>
              </a:rPr>
              <a:t>odel and there are unique interactions in the boundaries, which might indicate on specific gene expressions.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i="0" u="none" strike="noStrike" dirty="0">
              <a:effectLst/>
            </a:endParaRPr>
          </a:p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Moreover, we think that there might be unique interactions for specific cells in TADs.</a:t>
            </a:r>
            <a:br>
              <a:rPr lang="en-US" sz="2400" b="0" dirty="0">
                <a:effectLst/>
              </a:rPr>
            </a:br>
            <a:endParaRPr lang="en-US" sz="2400" dirty="0"/>
          </a:p>
        </p:txBody>
      </p:sp>
      <p:pic>
        <p:nvPicPr>
          <p:cNvPr id="8" name="Picture 7" descr="Molecules">
            <a:extLst>
              <a:ext uri="{FF2B5EF4-FFF2-40B4-BE49-F238E27FC236}">
                <a16:creationId xmlns:a16="http://schemas.microsoft.com/office/drawing/2014/main" id="{9C10AAFB-7EEB-981E-AF98-6A12BA072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7" r="799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31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9C531D-B8CE-E93C-9E71-66B2A875BBCF}"/>
              </a:ext>
            </a:extLst>
          </p:cNvPr>
          <p:cNvSpPr/>
          <p:nvPr/>
        </p:nvSpPr>
        <p:spPr>
          <a:xfrm>
            <a:off x="-314960" y="-283779"/>
            <a:ext cx="81991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03244-B5DD-B219-BE52-1DC570C68894}"/>
              </a:ext>
            </a:extLst>
          </p:cNvPr>
          <p:cNvSpPr txBox="1"/>
          <p:nvPr/>
        </p:nvSpPr>
        <p:spPr>
          <a:xfrm>
            <a:off x="1239520" y="496345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0000"/>
                </a:solidFill>
                <a:latin typeface="David Libre"/>
              </a:rPr>
              <a:t>Goals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85C5E-7396-4021-6DC4-82E577145014}"/>
              </a:ext>
            </a:extLst>
          </p:cNvPr>
          <p:cNvSpPr txBox="1"/>
          <p:nvPr/>
        </p:nvSpPr>
        <p:spPr>
          <a:xfrm>
            <a:off x="-1525" y="2872898"/>
            <a:ext cx="5311701" cy="4148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22860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Predict accurately TADs and their boundaries.</a:t>
            </a:r>
          </a:p>
          <a:p>
            <a:pPr marL="457200" indent="-22860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Find out how conserved the TADs between different cells.</a:t>
            </a:r>
          </a:p>
          <a:p>
            <a:pPr marL="457200" indent="-22860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Characterize unique interactions in TADs for different cells.</a:t>
            </a:r>
          </a:p>
          <a:p>
            <a:pPr marL="457200" indent="-22860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22860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Investigate interactions in subdomains in TADs.</a:t>
            </a:r>
            <a:br>
              <a:rPr lang="en-US" sz="2000" b="0" i="0" u="none" strike="noStrike" dirty="0">
                <a:effectLst/>
              </a:rPr>
            </a:br>
            <a:br>
              <a:rPr lang="en-US" sz="2000" b="0" i="0" u="none" strike="noStrike" dirty="0">
                <a:effectLst/>
              </a:rPr>
            </a:br>
            <a:br>
              <a:rPr lang="en-US" sz="2000" b="0" dirty="0">
                <a:effectLst/>
              </a:rPr>
            </a:br>
            <a:br>
              <a:rPr lang="en-US" sz="2000" b="0" dirty="0">
                <a:effectLst/>
              </a:rPr>
            </a:br>
            <a:endParaRPr lang="en-US" sz="2000" dirty="0"/>
          </a:p>
        </p:txBody>
      </p:sp>
      <p:pic>
        <p:nvPicPr>
          <p:cNvPr id="8" name="Picture 7" descr="A wall painted with an arrow and a dartboard">
            <a:extLst>
              <a:ext uri="{FF2B5EF4-FFF2-40B4-BE49-F238E27FC236}">
                <a16:creationId xmlns:a16="http://schemas.microsoft.com/office/drawing/2014/main" id="{C807F30A-E3C5-13D6-7C63-5F6C6AD363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2" r="1414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75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A91145-5329-2D3B-E824-A0C25F927016}"/>
              </a:ext>
            </a:extLst>
          </p:cNvPr>
          <p:cNvSpPr/>
          <p:nvPr/>
        </p:nvSpPr>
        <p:spPr>
          <a:xfrm>
            <a:off x="-386079" y="-220117"/>
            <a:ext cx="13255876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IL" b="0">
                <a:effectLst/>
              </a:rPr>
              <a:t> 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85C5E-7396-4021-6DC4-82E577145014}"/>
              </a:ext>
            </a:extLst>
          </p:cNvPr>
          <p:cNvSpPr txBox="1"/>
          <p:nvPr/>
        </p:nvSpPr>
        <p:spPr>
          <a:xfrm>
            <a:off x="344649" y="259184"/>
            <a:ext cx="4368602" cy="1016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0000"/>
                </a:solidFill>
                <a:latin typeface="David Libre"/>
              </a:rPr>
              <a:t>Data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4F07E2-304B-0838-496E-FA57EC198196}"/>
                  </a:ext>
                </a:extLst>
              </p:cNvPr>
              <p:cNvSpPr txBox="1"/>
              <p:nvPr/>
            </p:nvSpPr>
            <p:spPr>
              <a:xfrm>
                <a:off x="471549" y="1183710"/>
                <a:ext cx="5324614" cy="535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u="none" strike="noStrike" dirty="0">
                    <a:effectLst/>
                  </a:rPr>
                  <a:t>The data we’ve used is H</a:t>
                </a:r>
                <a:r>
                  <a:rPr lang="en-US" sz="2800" dirty="0"/>
                  <a:t>i</a:t>
                </a:r>
                <a:r>
                  <a:rPr lang="en-US" sz="2800" b="0" i="0" u="none" strike="noStrike" dirty="0">
                    <a:effectLst/>
                  </a:rPr>
                  <a:t>-C datasets from 21 cells in primary human tissues</a:t>
                </a:r>
                <a:r>
                  <a:rPr lang="en-US" sz="2800" dirty="0"/>
                  <a:t>:</a:t>
                </a:r>
              </a:p>
              <a:p>
                <a:endParaRPr lang="en-US" sz="2800" dirty="0"/>
              </a:p>
              <a:p>
                <a:pPr algn="ctr"/>
                <a:r>
                  <a:rPr lang="en-US" b="1" dirty="0"/>
                  <a:t>Hi-C Data – Presented Results are from </a:t>
                </a:r>
              </a:p>
              <a:p>
                <a:pPr algn="ctr"/>
                <a:r>
                  <a:rPr lang="en-US" b="1" dirty="0"/>
                  <a:t>Cortex, Liver &amp; Hippocampus Cells CHR2</a:t>
                </a:r>
              </a:p>
              <a:p>
                <a:pPr algn="ctr"/>
                <a:endParaRPr lang="en-US" dirty="0"/>
              </a:p>
              <a:p>
                <a:r>
                  <a:rPr lang="en-US" dirty="0"/>
                  <a:t>• Count chromatin interaction</a:t>
                </a:r>
              </a:p>
              <a:p>
                <a:endParaRPr lang="en-US" dirty="0"/>
              </a:p>
              <a:p>
                <a:r>
                  <a:rPr lang="en-US" dirty="0"/>
                  <a:t>• Repeated million of time</a:t>
                </a:r>
              </a:p>
              <a:p>
                <a:endParaRPr lang="en-US" dirty="0"/>
              </a:p>
              <a:p>
                <a:r>
                  <a:rPr lang="en-US" dirty="0"/>
                  <a:t>• Hi-C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𝐻𝑒𝑎𝑡𝑚𝑎𝑝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#interactions</a:t>
                </a:r>
              </a:p>
              <a:p>
                <a:r>
                  <a:rPr lang="en-US" dirty="0"/>
                  <a:t>between blocks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• #interactions decrease as the distance from the diagonal increase.</a:t>
                </a:r>
              </a:p>
              <a:p>
                <a:r>
                  <a:rPr lang="en-US" sz="1400" b="0" i="0" u="none" strike="noStrike" dirty="0">
                    <a:effectLst/>
                  </a:rPr>
                  <a:t> </a:t>
                </a:r>
                <a:endParaRPr lang="he-IL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4F07E2-304B-0838-496E-FA57EC19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49" y="1183710"/>
                <a:ext cx="5324614" cy="5355312"/>
              </a:xfrm>
              <a:prstGeom prst="rect">
                <a:avLst/>
              </a:prstGeom>
              <a:blipFill>
                <a:blip r:embed="rId2"/>
                <a:stretch>
                  <a:fillRect l="-2288" t="-10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מלבן 5">
            <a:extLst>
              <a:ext uri="{FF2B5EF4-FFF2-40B4-BE49-F238E27FC236}">
                <a16:creationId xmlns:a16="http://schemas.microsoft.com/office/drawing/2014/main" id="{8E025822-585B-DD7C-27E1-96D6F70D25FC}"/>
              </a:ext>
            </a:extLst>
          </p:cNvPr>
          <p:cNvSpPr/>
          <p:nvPr/>
        </p:nvSpPr>
        <p:spPr>
          <a:xfrm>
            <a:off x="471550" y="6303112"/>
            <a:ext cx="7612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dirty="0">
                <a:solidFill>
                  <a:srgbClr val="222222"/>
                </a:solidFill>
                <a:cs typeface="Arial" panose="020B0604020202020204" pitchFamily="34" charset="0"/>
              </a:rPr>
              <a:t>Schmitt, Anthony D., Ming Hu, and Bing Ren. "Genome-wide mapping and analysis of chromosome architecture." Nature Reviews Molecular Cell Biology(2016).‏</a:t>
            </a:r>
            <a:endParaRPr lang="en-US" sz="1400" dirty="0">
              <a:cs typeface="Arial" panose="020B0604020202020204" pitchFamily="34" charset="0"/>
            </a:endParaRPr>
          </a:p>
        </p:txBody>
      </p:sp>
      <p:pic>
        <p:nvPicPr>
          <p:cNvPr id="9" name="Picture 2" descr="http://www.nature.com/nrm/journal/v17/n12/images/nrm.2016.104-f2.jpg">
            <a:extLst>
              <a:ext uri="{FF2B5EF4-FFF2-40B4-BE49-F238E27FC236}">
                <a16:creationId xmlns:a16="http://schemas.microsoft.com/office/drawing/2014/main" id="{A61EA06A-E97A-8765-732E-20DB6E19E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1" r="74362"/>
          <a:stretch/>
        </p:blipFill>
        <p:spPr bwMode="auto">
          <a:xfrm rot="5400000">
            <a:off x="8097419" y="2340594"/>
            <a:ext cx="1514079" cy="5324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מציין מיקום תוכן 4">
            <a:extLst>
              <a:ext uri="{FF2B5EF4-FFF2-40B4-BE49-F238E27FC236}">
                <a16:creationId xmlns:a16="http://schemas.microsoft.com/office/drawing/2014/main" id="{CE0CF945-FC00-93AD-3A70-F3BFBD586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9"/>
          <a:stretch/>
        </p:blipFill>
        <p:spPr>
          <a:xfrm>
            <a:off x="6192150" y="875525"/>
            <a:ext cx="5324616" cy="1871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A60A3E-0DBB-B607-BC61-B559386C83E7}"/>
              </a:ext>
            </a:extLst>
          </p:cNvPr>
          <p:cNvCxnSpPr>
            <a:cxnSpLocks/>
          </p:cNvCxnSpPr>
          <p:nvPr/>
        </p:nvCxnSpPr>
        <p:spPr>
          <a:xfrm>
            <a:off x="8780483" y="2942004"/>
            <a:ext cx="0" cy="10332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0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2DB3BD-2B1C-83F3-B450-DB7E7742D231}"/>
              </a:ext>
            </a:extLst>
          </p:cNvPr>
          <p:cNvSpPr/>
          <p:nvPr/>
        </p:nvSpPr>
        <p:spPr>
          <a:xfrm>
            <a:off x="-304800" y="-220117"/>
            <a:ext cx="12967578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04ACC-BAE7-3F9C-6F3E-35579942A3D8}"/>
              </a:ext>
            </a:extLst>
          </p:cNvPr>
          <p:cNvSpPr txBox="1"/>
          <p:nvPr/>
        </p:nvSpPr>
        <p:spPr>
          <a:xfrm>
            <a:off x="731806" y="202778"/>
            <a:ext cx="10909640" cy="1907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solidFill>
                  <a:srgbClr val="000000"/>
                </a:solidFill>
                <a:latin typeface="David Libre"/>
              </a:rPr>
              <a:t>Model Architecture</a:t>
            </a:r>
          </a:p>
        </p:txBody>
      </p:sp>
      <p:sp>
        <p:nvSpPr>
          <p:cNvPr id="308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F0A12-5907-87D1-58A5-F62447BCB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025" y="1984243"/>
                <a:ext cx="5756759" cy="3418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/>
                  <a:t>Score definition: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𝐷𝐼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𝑅𝑖𝑔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2000" dirty="0"/>
                  <a:t> 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the sum of interaction from left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the sum of interaction from right (in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en-US" sz="2000" dirty="0"/>
                  <a:t> window):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𝐷𝐼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bias Upstream 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𝐷𝐼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bias Downstream</a:t>
                </a:r>
              </a:p>
              <a:p>
                <a:r>
                  <a:rPr lang="en-US" sz="2000" u="sng" dirty="0"/>
                  <a:t>Modeling by Gaussian HMM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F0A12-5907-87D1-58A5-F62447BCB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025" y="1984243"/>
                <a:ext cx="5756759" cy="3418337"/>
              </a:xfrm>
              <a:blipFill>
                <a:blip r:embed="rId2"/>
                <a:stretch>
                  <a:fillRect l="-1165" t="-17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5" name="TextBox 3084">
            <a:extLst>
              <a:ext uri="{FF2B5EF4-FFF2-40B4-BE49-F238E27FC236}">
                <a16:creationId xmlns:a16="http://schemas.microsoft.com/office/drawing/2014/main" id="{07998AD6-B070-A23C-D075-EE88DEBDB671}"/>
              </a:ext>
            </a:extLst>
          </p:cNvPr>
          <p:cNvSpPr txBox="1"/>
          <p:nvPr/>
        </p:nvSpPr>
        <p:spPr>
          <a:xfrm>
            <a:off x="2486794" y="2927776"/>
            <a:ext cx="71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IL" sz="2800" dirty="0"/>
          </a:p>
        </p:txBody>
      </p:sp>
      <p:grpSp>
        <p:nvGrpSpPr>
          <p:cNvPr id="3095" name="Group 3094">
            <a:extLst>
              <a:ext uri="{FF2B5EF4-FFF2-40B4-BE49-F238E27FC236}">
                <a16:creationId xmlns:a16="http://schemas.microsoft.com/office/drawing/2014/main" id="{27D4E36F-6B9D-6C12-0777-7D3381B78EDC}"/>
              </a:ext>
            </a:extLst>
          </p:cNvPr>
          <p:cNvGrpSpPr/>
          <p:nvPr/>
        </p:nvGrpSpPr>
        <p:grpSpPr>
          <a:xfrm>
            <a:off x="6319468" y="3297108"/>
            <a:ext cx="4283870" cy="1808825"/>
            <a:chOff x="6300216" y="2554661"/>
            <a:chExt cx="4283870" cy="1808825"/>
          </a:xfrm>
        </p:grpSpPr>
        <p:cxnSp>
          <p:nvCxnSpPr>
            <p:cNvPr id="3078" name="Straight Arrow Connector 3077">
              <a:extLst>
                <a:ext uri="{FF2B5EF4-FFF2-40B4-BE49-F238E27FC236}">
                  <a16:creationId xmlns:a16="http://schemas.microsoft.com/office/drawing/2014/main" id="{68447CE5-FA8F-3062-448B-885CE347255C}"/>
                </a:ext>
              </a:extLst>
            </p:cNvPr>
            <p:cNvCxnSpPr>
              <a:cxnSpLocks/>
              <a:stCxn id="3074" idx="2"/>
            </p:cNvCxnSpPr>
            <p:nvPr/>
          </p:nvCxnSpPr>
          <p:spPr>
            <a:xfrm flipH="1" flipV="1">
              <a:off x="7022416" y="3563093"/>
              <a:ext cx="1538" cy="76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1" name="Group 3090">
              <a:extLst>
                <a:ext uri="{FF2B5EF4-FFF2-40B4-BE49-F238E27FC236}">
                  <a16:creationId xmlns:a16="http://schemas.microsoft.com/office/drawing/2014/main" id="{24B9532F-F185-A8DE-D777-1798E8507BEF}"/>
                </a:ext>
              </a:extLst>
            </p:cNvPr>
            <p:cNvGrpSpPr/>
            <p:nvPr/>
          </p:nvGrpSpPr>
          <p:grpSpPr>
            <a:xfrm>
              <a:off x="6300216" y="2554661"/>
              <a:ext cx="4283870" cy="1808825"/>
              <a:chOff x="558968" y="2643857"/>
              <a:chExt cx="4283870" cy="1808825"/>
            </a:xfrm>
          </p:grpSpPr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575D7E1-93B9-7D0B-07DE-D653781B983D}"/>
                  </a:ext>
                </a:extLst>
              </p:cNvPr>
              <p:cNvSpPr/>
              <p:nvPr/>
            </p:nvSpPr>
            <p:spPr>
              <a:xfrm>
                <a:off x="558968" y="2643857"/>
                <a:ext cx="1146007" cy="11049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2B0033-839D-B278-8DD5-32DA2C039D13}"/>
                  </a:ext>
                </a:extLst>
              </p:cNvPr>
              <p:cNvSpPr/>
              <p:nvPr/>
            </p:nvSpPr>
            <p:spPr>
              <a:xfrm>
                <a:off x="2153285" y="2691896"/>
                <a:ext cx="1087921" cy="105686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2F9D86E-3C2F-A7BB-DD44-C34935178F35}"/>
                  </a:ext>
                </a:extLst>
              </p:cNvPr>
              <p:cNvSpPr/>
              <p:nvPr/>
            </p:nvSpPr>
            <p:spPr>
              <a:xfrm>
                <a:off x="3754917" y="2712138"/>
                <a:ext cx="1087921" cy="105686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7470A4-59CE-5884-0434-099E418242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9302" y="3293775"/>
                <a:ext cx="481687" cy="8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509C6DD-84D0-161A-71C1-ECD020EB7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452" y="3293775"/>
                <a:ext cx="481687" cy="8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42045311-7E89-3439-2C39-E8957F5BD4AF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rot="16200000" flipH="1">
                <a:off x="1257712" y="2518117"/>
                <a:ext cx="230206" cy="481687"/>
              </a:xfrm>
              <a:prstGeom prst="curvedConnector4">
                <a:avLst>
                  <a:gd name="adj1" fmla="val -206879"/>
                  <a:gd name="adj2" fmla="val 15590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DBBAD02D-0644-FAED-3F22-EBFACAB822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00206" y="2575383"/>
                <a:ext cx="230206" cy="481687"/>
              </a:xfrm>
              <a:prstGeom prst="curvedConnector4">
                <a:avLst>
                  <a:gd name="adj1" fmla="val -206879"/>
                  <a:gd name="adj2" fmla="val 15590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7E608A6D-2D1F-CE5A-FAFC-304600B62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421188" y="2633220"/>
                <a:ext cx="230206" cy="481687"/>
              </a:xfrm>
              <a:prstGeom prst="curvedConnector4">
                <a:avLst>
                  <a:gd name="adj1" fmla="val -206879"/>
                  <a:gd name="adj2" fmla="val 15590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4" name="Arc 3073">
                <a:extLst>
                  <a:ext uri="{FF2B5EF4-FFF2-40B4-BE49-F238E27FC236}">
                    <a16:creationId xmlns:a16="http://schemas.microsoft.com/office/drawing/2014/main" id="{760F863B-D931-A14F-3386-EC509EC0DC84}"/>
                  </a:ext>
                </a:extLst>
              </p:cNvPr>
              <p:cNvSpPr/>
              <p:nvPr/>
            </p:nvSpPr>
            <p:spPr>
              <a:xfrm rot="5400000">
                <a:off x="2089819" y="2259786"/>
                <a:ext cx="1384245" cy="3001547"/>
              </a:xfrm>
              <a:prstGeom prst="arc">
                <a:avLst>
                  <a:gd name="adj1" fmla="val 16200000"/>
                  <a:gd name="adj2" fmla="val 547182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3083" name="TextBox 3082">
                <a:extLst>
                  <a:ext uri="{FF2B5EF4-FFF2-40B4-BE49-F238E27FC236}">
                    <a16:creationId xmlns:a16="http://schemas.microsoft.com/office/drawing/2014/main" id="{6F878ABB-596A-995C-085F-B1464634CE2E}"/>
                  </a:ext>
                </a:extLst>
              </p:cNvPr>
              <p:cNvSpPr txBox="1"/>
              <p:nvPr/>
            </p:nvSpPr>
            <p:spPr>
              <a:xfrm>
                <a:off x="960300" y="2666508"/>
                <a:ext cx="71936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	</a:t>
                </a:r>
                <a:r>
                  <a:rPr lang="en-US" sz="2800" b="1" dirty="0"/>
                  <a:t>F</a:t>
                </a:r>
                <a:endParaRPr lang="en-IL" sz="2800" b="1" dirty="0"/>
              </a:p>
            </p:txBody>
          </p:sp>
          <p:sp>
            <p:nvSpPr>
              <p:cNvPr id="3087" name="TextBox 3086">
                <a:extLst>
                  <a:ext uri="{FF2B5EF4-FFF2-40B4-BE49-F238E27FC236}">
                    <a16:creationId xmlns:a16="http://schemas.microsoft.com/office/drawing/2014/main" id="{28E064BE-C6F5-B0BF-65F9-AAEDA2B3D6F4}"/>
                  </a:ext>
                </a:extLst>
              </p:cNvPr>
              <p:cNvSpPr txBox="1"/>
              <p:nvPr/>
            </p:nvSpPr>
            <p:spPr>
              <a:xfrm>
                <a:off x="2447343" y="2684378"/>
                <a:ext cx="71936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	</a:t>
                </a:r>
                <a:r>
                  <a:rPr lang="en-US" sz="2800" b="1" dirty="0"/>
                  <a:t>M</a:t>
                </a:r>
                <a:endParaRPr lang="en-IL" sz="2800" b="1" dirty="0"/>
              </a:p>
            </p:txBody>
          </p:sp>
          <p:sp>
            <p:nvSpPr>
              <p:cNvPr id="3089" name="TextBox 3088">
                <a:extLst>
                  <a:ext uri="{FF2B5EF4-FFF2-40B4-BE49-F238E27FC236}">
                    <a16:creationId xmlns:a16="http://schemas.microsoft.com/office/drawing/2014/main" id="{FE848288-98C1-B27E-265D-EED99BF2B184}"/>
                  </a:ext>
                </a:extLst>
              </p:cNvPr>
              <p:cNvSpPr txBox="1"/>
              <p:nvPr/>
            </p:nvSpPr>
            <p:spPr>
              <a:xfrm>
                <a:off x="4090395" y="2701123"/>
                <a:ext cx="71936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	</a:t>
                </a:r>
                <a:r>
                  <a:rPr lang="en-US" sz="2800" b="1" dirty="0"/>
                  <a:t>B</a:t>
                </a:r>
                <a:endParaRPr lang="en-IL" sz="2800" b="1" dirty="0"/>
              </a:p>
            </p:txBody>
          </p:sp>
        </p:grpSp>
      </p:grpSp>
      <p:sp>
        <p:nvSpPr>
          <p:cNvPr id="3096" name="Content Placeholder 2">
            <a:extLst>
              <a:ext uri="{FF2B5EF4-FFF2-40B4-BE49-F238E27FC236}">
                <a16:creationId xmlns:a16="http://schemas.microsoft.com/office/drawing/2014/main" id="{BE9F2AD7-5065-4542-8EF8-9CFE74019F30}"/>
              </a:ext>
            </a:extLst>
          </p:cNvPr>
          <p:cNvSpPr txBox="1">
            <a:spLocks/>
          </p:cNvSpPr>
          <p:nvPr/>
        </p:nvSpPr>
        <p:spPr>
          <a:xfrm>
            <a:off x="6022443" y="2058420"/>
            <a:ext cx="4911553" cy="663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Define Transition Matrix by Constraint</a:t>
            </a:r>
            <a:r>
              <a:rPr lang="en-US" sz="2000" dirty="0"/>
              <a:t>:</a:t>
            </a:r>
            <a:endParaRPr lang="he-IL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1B303-4980-A52F-80F8-3D6F63C74B17}"/>
                  </a:ext>
                </a:extLst>
              </p:cNvPr>
              <p:cNvSpPr txBox="1"/>
              <p:nvPr/>
            </p:nvSpPr>
            <p:spPr>
              <a:xfrm>
                <a:off x="7413650" y="5379012"/>
                <a:ext cx="21604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u="sng" dirty="0" smtClean="0">
                          <a:latin typeface="Cambria Math" panose="02040503050406030204" pitchFamily="18" charset="0"/>
                        </a:rPr>
                        <m:t>𝐿𝑒𝑔𝑒𝑛</m:t>
                      </m:r>
                      <m:r>
                        <a:rPr lang="en-US" i="1" u="sng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800" i="1" u="sng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𝐹𝑜𝑟𝑤𝑎𝑟𝑑</m:t>
                    </m:r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𝐵𝑎𝑐𝑘𝑤𝑎𝑟𝑑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𝑀𝑖𝑑𝑑𝑙𝑒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1B303-4980-A52F-80F8-3D6F63C74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650" y="5379012"/>
                <a:ext cx="2160479" cy="1200329"/>
              </a:xfrm>
              <a:prstGeom prst="rect">
                <a:avLst/>
              </a:prstGeom>
              <a:blipFill>
                <a:blip r:embed="rId3"/>
                <a:stretch>
                  <a:fillRect l="-1690" b="-55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2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9218-6F3B-09BD-7D07-E2E12CC5E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2E773C-F867-FAE3-DE83-32FD069FF2D7}"/>
              </a:ext>
            </a:extLst>
          </p:cNvPr>
          <p:cNvSpPr/>
          <p:nvPr/>
        </p:nvSpPr>
        <p:spPr>
          <a:xfrm>
            <a:off x="-151618" y="-220117"/>
            <a:ext cx="127203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000000"/>
                </a:solidFill>
                <a:latin typeface="David Libre"/>
              </a:rPr>
              <a:t>Cells Score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4E00B-B233-A9D3-E3E0-469FCB6AFB16}"/>
              </a:ext>
            </a:extLst>
          </p:cNvPr>
          <p:cNvSpPr txBox="1"/>
          <p:nvPr/>
        </p:nvSpPr>
        <p:spPr>
          <a:xfrm>
            <a:off x="3058160" y="-981455"/>
            <a:ext cx="6679382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solidFill>
                <a:srgbClr val="000000"/>
              </a:solidFill>
              <a:latin typeface="David Libr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E3AE-49D0-72C2-24D9-56B41097023D}"/>
              </a:ext>
            </a:extLst>
          </p:cNvPr>
          <p:cNvSpPr txBox="1"/>
          <p:nvPr/>
        </p:nvSpPr>
        <p:spPr>
          <a:xfrm>
            <a:off x="559351" y="2876839"/>
            <a:ext cx="418146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2800" dirty="0"/>
            </a:b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9B404-0BB5-CB58-0E20-7CBF0DF2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9" y="1536925"/>
            <a:ext cx="5426071" cy="4069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DACF8-5176-7344-5013-2E050F6C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851" y="1511572"/>
            <a:ext cx="5426071" cy="4069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8F4B21-6B8B-8643-8791-B263A919E901}"/>
              </a:ext>
            </a:extLst>
          </p:cNvPr>
          <p:cNvSpPr txBox="1"/>
          <p:nvPr/>
        </p:nvSpPr>
        <p:spPr>
          <a:xfrm>
            <a:off x="1560731" y="1009836"/>
            <a:ext cx="636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latin typeface="David Libre"/>
              </a:rPr>
              <a:t>Cortex (Up) VS Liver (Down) – CHR2</a:t>
            </a:r>
            <a:endParaRPr lang="he-IL" sz="2000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022AC-F730-E0BC-B047-3D3601D40443}"/>
              </a:ext>
            </a:extLst>
          </p:cNvPr>
          <p:cNvSpPr txBox="1"/>
          <p:nvPr/>
        </p:nvSpPr>
        <p:spPr>
          <a:xfrm>
            <a:off x="6948763" y="1009836"/>
            <a:ext cx="636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latin typeface="David Libre"/>
              </a:rPr>
              <a:t>Cortex (Up) VS Hippocampus (Down) – CHR2</a:t>
            </a:r>
            <a:endParaRPr lang="he-IL" sz="20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709EED-CFA8-F592-88BC-6E922C86933F}"/>
              </a:ext>
            </a:extLst>
          </p:cNvPr>
          <p:cNvSpPr txBox="1"/>
          <p:nvPr/>
        </p:nvSpPr>
        <p:spPr>
          <a:xfrm>
            <a:off x="487500" y="5854328"/>
            <a:ext cx="1292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David Libre"/>
              </a:rPr>
              <a:t>TADs are usually preserved even if the DNA is of cell that comes from a different region in the body (Liver VS Cortex).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David Libre"/>
              </a:rPr>
              <a:t>Score values may vary between different cells but overall, the TADs are very alike when observing different cells.</a:t>
            </a:r>
          </a:p>
        </p:txBody>
      </p:sp>
    </p:spTree>
    <p:extLst>
      <p:ext uri="{BB962C8B-B14F-4D97-AF65-F5344CB8AC3E}">
        <p14:creationId xmlns:p14="http://schemas.microsoft.com/office/powerpoint/2010/main" val="393059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B94A5-9B32-3CCC-1FEF-F7D7EEBF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7F822E-CDFF-38EC-5D55-ED4DE98DDF4B}"/>
              </a:ext>
            </a:extLst>
          </p:cNvPr>
          <p:cNvSpPr/>
          <p:nvPr/>
        </p:nvSpPr>
        <p:spPr>
          <a:xfrm>
            <a:off x="-157554" y="-220118"/>
            <a:ext cx="12720320" cy="729823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BEE2F-62F4-7993-6FC7-43DBB0C01E12}"/>
              </a:ext>
            </a:extLst>
          </p:cNvPr>
          <p:cNvSpPr txBox="1"/>
          <p:nvPr/>
        </p:nvSpPr>
        <p:spPr>
          <a:xfrm>
            <a:off x="559351" y="2876839"/>
            <a:ext cx="418146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5A041-CF95-944E-72F6-597312531E7F}"/>
              </a:ext>
            </a:extLst>
          </p:cNvPr>
          <p:cNvSpPr txBox="1"/>
          <p:nvPr/>
        </p:nvSpPr>
        <p:spPr>
          <a:xfrm>
            <a:off x="-1101662" y="4908164"/>
            <a:ext cx="636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David Libre"/>
              </a:rPr>
              <a:t>CHR2 Liver Cell</a:t>
            </a:r>
            <a:endParaRPr lang="he-IL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874B8-3D28-97C6-13AE-A00CB77D537E}"/>
              </a:ext>
            </a:extLst>
          </p:cNvPr>
          <p:cNvSpPr txBox="1"/>
          <p:nvPr/>
        </p:nvSpPr>
        <p:spPr>
          <a:xfrm>
            <a:off x="2882614" y="4913445"/>
            <a:ext cx="636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David Libre"/>
              </a:rPr>
              <a:t>CHR2 Cortex Cell</a:t>
            </a:r>
            <a:endParaRPr lang="he-IL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CF171-1E6E-62A4-E032-6B04B63CA791}"/>
              </a:ext>
            </a:extLst>
          </p:cNvPr>
          <p:cNvSpPr txBox="1"/>
          <p:nvPr/>
        </p:nvSpPr>
        <p:spPr>
          <a:xfrm>
            <a:off x="6933503" y="4920309"/>
            <a:ext cx="6360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David Libre"/>
              </a:rPr>
              <a:t>CHR2 Hippocampus Cell</a:t>
            </a:r>
            <a:endParaRPr lang="he-IL" sz="2000" dirty="0"/>
          </a:p>
        </p:txBody>
      </p:sp>
      <p:pic>
        <p:nvPicPr>
          <p:cNvPr id="57" name="Picture 56" descr="A graph showing a red pyramid&#10;&#10;Description automatically generated with medium confidence">
            <a:extLst>
              <a:ext uri="{FF2B5EF4-FFF2-40B4-BE49-F238E27FC236}">
                <a16:creationId xmlns:a16="http://schemas.microsoft.com/office/drawing/2014/main" id="{5168CF82-D6E4-253A-0CDF-FCA31EB8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5" y="1973599"/>
            <a:ext cx="3851485" cy="288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Picture 58" descr="A graph of a pyramid&#10;&#10;Description automatically generated with medium confidence">
            <a:extLst>
              <a:ext uri="{FF2B5EF4-FFF2-40B4-BE49-F238E27FC236}">
                <a16:creationId xmlns:a16="http://schemas.microsoft.com/office/drawing/2014/main" id="{D462F2FB-8B80-46CD-05E6-D55A3A00F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58" y="1984691"/>
            <a:ext cx="3851484" cy="2888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9CB4970-537F-46ED-6C36-799DD01BE782}"/>
              </a:ext>
            </a:extLst>
          </p:cNvPr>
          <p:cNvSpPr txBox="1"/>
          <p:nvPr/>
        </p:nvSpPr>
        <p:spPr>
          <a:xfrm>
            <a:off x="1805440" y="-425250"/>
            <a:ext cx="9209838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000000"/>
                </a:solidFill>
                <a:latin typeface="David Libre"/>
              </a:rPr>
              <a:t>DI VS Insulation Score Comparison</a:t>
            </a:r>
          </a:p>
        </p:txBody>
      </p:sp>
      <p:pic>
        <p:nvPicPr>
          <p:cNvPr id="62" name="Picture 61" descr="A graph showing a pyramid&#10;&#10;Description automatically generated">
            <a:extLst>
              <a:ext uri="{FF2B5EF4-FFF2-40B4-BE49-F238E27FC236}">
                <a16:creationId xmlns:a16="http://schemas.microsoft.com/office/drawing/2014/main" id="{B0D5D32B-E754-698F-106E-DB455AC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41" y="1984691"/>
            <a:ext cx="3851484" cy="288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0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809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David Libre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Halbreich</dc:creator>
  <cp:lastModifiedBy>Amit Halbreich</cp:lastModifiedBy>
  <cp:revision>14</cp:revision>
  <dcterms:created xsi:type="dcterms:W3CDTF">2024-03-13T19:03:41Z</dcterms:created>
  <dcterms:modified xsi:type="dcterms:W3CDTF">2024-03-17T22:59:36Z</dcterms:modified>
</cp:coreProperties>
</file>