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verage-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5061bd4d4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5061bd4d4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92a5140c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92a5140c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92a5140c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92a5140c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2a5140c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2a5140c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92a5140c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92a5140c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92a5140c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92a5140c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92a5140c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2a5140c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92a5140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92a5140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92a5140c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2a5140c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1f0b3e1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1f0b3e1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2a5140c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2a5140c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83b8883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3b8883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92a5140c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2a5140c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1f0b3e16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f0b3e16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f0b3e16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f0b3e16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1f0b3e16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1f0b3e16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1f0b3e1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f0b3e1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1f0b3e1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1f0b3e1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1f0b3e1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1f0b3e1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1f0b3e16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f0b3e1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1f0b3e16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1f0b3e1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1f0b3e1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f0b3e1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0badc74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0badc74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1f0b3e1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1f0b3e1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5061bd4d4_2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5061bd4d4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5061bd4d4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5061bd4d4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5061bd4d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5061bd4d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5061bd4d4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061bd4d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2a5140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2a5140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92a514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2a514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92a5140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92a5140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63900" y="253525"/>
            <a:ext cx="8416200" cy="202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IMPLEMENTING AN EXAM SCHEDULING ALGORITHM USING GRAPH COLOURING</a:t>
            </a:r>
            <a:endParaRPr sz="4300"/>
          </a:p>
        </p:txBody>
      </p:sp>
      <p:sp>
        <p:nvSpPr>
          <p:cNvPr id="60" name="Google Shape;60;p13"/>
          <p:cNvSpPr txBox="1"/>
          <p:nvPr>
            <p:ph idx="1" type="subTitle"/>
          </p:nvPr>
        </p:nvSpPr>
        <p:spPr>
          <a:xfrm>
            <a:off x="534000" y="3163725"/>
            <a:ext cx="8246100" cy="16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FFFFFF"/>
                </a:solidFill>
              </a:rPr>
              <a:t>Team Number :   22</a:t>
            </a:r>
            <a:endParaRPr>
              <a:solidFill>
                <a:srgbClr val="FFFFFF"/>
              </a:solidFill>
            </a:endParaRPr>
          </a:p>
          <a:p>
            <a:pPr indent="0" lvl="0" marL="0" rtl="0" algn="l">
              <a:spcBef>
                <a:spcPts val="0"/>
              </a:spcBef>
              <a:spcAft>
                <a:spcPts val="0"/>
              </a:spcAft>
              <a:buNone/>
            </a:pPr>
            <a:r>
              <a:rPr lang="en">
                <a:solidFill>
                  <a:srgbClr val="FFFFFF"/>
                </a:solidFill>
              </a:rPr>
              <a:t>     Team Members:   Akshith Bellare  		(181IT104)</a:t>
            </a:r>
            <a:endParaRPr>
              <a:solidFill>
                <a:srgbClr val="FFFFFF"/>
              </a:solidFill>
            </a:endParaRPr>
          </a:p>
          <a:p>
            <a:pPr indent="0" lvl="0" marL="0" rtl="0" algn="l">
              <a:spcBef>
                <a:spcPts val="0"/>
              </a:spcBef>
              <a:spcAft>
                <a:spcPts val="0"/>
              </a:spcAft>
              <a:buNone/>
            </a:pPr>
            <a:r>
              <a:rPr lang="en">
                <a:solidFill>
                  <a:srgbClr val="FFFFFF"/>
                </a:solidFill>
              </a:rPr>
              <a:t>	                            Amith Bhat    	      		(181IT105)</a:t>
            </a:r>
            <a:endParaRPr>
              <a:solidFill>
                <a:srgbClr val="FFFFFF"/>
              </a:solidFill>
            </a:endParaRPr>
          </a:p>
          <a:p>
            <a:pPr indent="0" lvl="0" marL="0" rtl="0" algn="l">
              <a:spcBef>
                <a:spcPts val="0"/>
              </a:spcBef>
              <a:spcAft>
                <a:spcPts val="0"/>
              </a:spcAft>
              <a:buNone/>
            </a:pPr>
            <a:r>
              <a:rPr lang="en">
                <a:solidFill>
                  <a:srgbClr val="FFFFFF"/>
                </a:solidFill>
              </a:rPr>
              <a:t>					Laharish S				(181IT125)</a:t>
            </a:r>
            <a:endParaRPr>
              <a:solidFill>
                <a:srgbClr val="FFFFFF"/>
              </a:solidFill>
            </a:endParaRPr>
          </a:p>
          <a:p>
            <a:pPr indent="0" lvl="0" marL="0" rtl="0" algn="l">
              <a:spcBef>
                <a:spcPts val="0"/>
              </a:spcBef>
              <a:spcAft>
                <a:spcPts val="0"/>
              </a:spcAft>
              <a:buNone/>
            </a:pPr>
            <a:r>
              <a:rPr lang="en">
                <a:solidFill>
                  <a:srgbClr val="FFFFFF"/>
                </a:solidFill>
              </a:rPr>
              <a:t>					Samarth S Hadimani	(181IT240)</a:t>
            </a:r>
            <a:endParaRPr>
              <a:solidFill>
                <a:srgbClr val="FFFFFF"/>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Things to look out for -:</a:t>
            </a:r>
            <a:endParaRPr>
              <a:solidFill>
                <a:srgbClr val="FFFFFF"/>
              </a:solidFill>
            </a:endParaRPr>
          </a:p>
          <a:p>
            <a:pPr indent="-342900" lvl="0" marL="914400" rtl="0" algn="l">
              <a:spcBef>
                <a:spcPts val="0"/>
              </a:spcBef>
              <a:spcAft>
                <a:spcPts val="0"/>
              </a:spcAft>
              <a:buClr>
                <a:srgbClr val="FFFFFF"/>
              </a:buClr>
              <a:buSzPts val="1800"/>
              <a:buAutoNum type="arabicPeriod"/>
            </a:pPr>
            <a:r>
              <a:rPr b="1" lang="en">
                <a:solidFill>
                  <a:srgbClr val="FFFFFF"/>
                </a:solidFill>
              </a:rPr>
              <a:t>Avoid conflicts</a:t>
            </a:r>
            <a:r>
              <a:rPr lang="en">
                <a:solidFill>
                  <a:srgbClr val="FFFFFF"/>
                </a:solidFill>
              </a:rPr>
              <a:t>, ie, no student must have two or more exams in the same time slot.</a:t>
            </a:r>
            <a:endParaRPr>
              <a:solidFill>
                <a:srgbClr val="FFFFFF"/>
              </a:solidFill>
            </a:endParaRPr>
          </a:p>
          <a:p>
            <a:pPr indent="-342900" lvl="0" marL="914400" rtl="0" algn="l">
              <a:spcBef>
                <a:spcPts val="0"/>
              </a:spcBef>
              <a:spcAft>
                <a:spcPts val="0"/>
              </a:spcAft>
              <a:buClr>
                <a:srgbClr val="FFFFFF"/>
              </a:buClr>
              <a:buSzPts val="1800"/>
              <a:buAutoNum type="arabicPeriod"/>
            </a:pPr>
            <a:r>
              <a:rPr b="1" lang="en">
                <a:solidFill>
                  <a:srgbClr val="FFFFFF"/>
                </a:solidFill>
              </a:rPr>
              <a:t>Achieve</a:t>
            </a:r>
            <a:r>
              <a:rPr b="1" lang="en">
                <a:solidFill>
                  <a:srgbClr val="FFFFFF"/>
                </a:solidFill>
              </a:rPr>
              <a:t> fairness</a:t>
            </a:r>
            <a:r>
              <a:rPr lang="en">
                <a:solidFill>
                  <a:srgbClr val="FFFFFF"/>
                </a:solidFill>
              </a:rPr>
              <a:t>, ie, build a fair schedule by allowing no more than 2 exams for a particular student on a day. Also, there must be appropriate distance between two exams for a student.</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2743200" rtl="0" algn="l">
              <a:spcBef>
                <a:spcPts val="1600"/>
              </a:spcBef>
              <a:spcAft>
                <a:spcPts val="1600"/>
              </a:spcAft>
              <a:buNone/>
            </a:pPr>
            <a:r>
              <a:rPr lang="en">
                <a:solidFill>
                  <a:srgbClr val="FFFFFF"/>
                </a:solidFill>
              </a:rPr>
              <a:t>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txBox="1"/>
          <p:nvPr>
            <p:ph idx="1" type="body"/>
          </p:nvPr>
        </p:nvSpPr>
        <p:spPr>
          <a:xfrm>
            <a:off x="311700" y="1100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Hence, the </a:t>
            </a:r>
            <a:r>
              <a:rPr lang="en">
                <a:solidFill>
                  <a:srgbClr val="FFFFFF"/>
                </a:solidFill>
              </a:rPr>
              <a:t>constraints</a:t>
            </a:r>
            <a:r>
              <a:rPr lang="en">
                <a:solidFill>
                  <a:srgbClr val="FFFFFF"/>
                </a:solidFill>
              </a:rPr>
              <a:t> we have considered are as follows:</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The number of exam periods/time slots in a day(set by authorities).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Number of concurrent exam sessions</a:t>
            </a:r>
            <a:r>
              <a:rPr lang="en">
                <a:solidFill>
                  <a:srgbClr val="FFFFFF"/>
                </a:solidFill>
              </a:rPr>
              <a:t>(set by authorities).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No more than 2 exams per day for any student(fairness requirement).</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Number of exam days</a:t>
            </a:r>
            <a:r>
              <a:rPr lang="en">
                <a:solidFill>
                  <a:srgbClr val="FFFFFF"/>
                </a:solidFill>
              </a:rPr>
              <a:t>(set by authorities).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FAIRNESS PARAMETERS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txBox="1"/>
          <p:nvPr>
            <p:ph idx="1" type="body"/>
          </p:nvPr>
        </p:nvSpPr>
        <p:spPr>
          <a:xfrm>
            <a:off x="311700" y="1152475"/>
            <a:ext cx="8832300" cy="383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We have considered 3 main parameters for determining fairness. They are:</a:t>
            </a:r>
            <a:endParaRPr>
              <a:solidFill>
                <a:srgbClr val="FFFFFF"/>
              </a:solidFill>
            </a:endParaRPr>
          </a:p>
          <a:p>
            <a:pPr indent="0" lvl="0" marL="457200" rtl="0" algn="l">
              <a:spcBef>
                <a:spcPts val="1600"/>
              </a:spcBef>
              <a:spcAft>
                <a:spcPts val="0"/>
              </a:spcAft>
              <a:buNone/>
            </a:pPr>
            <a:r>
              <a:rPr lang="en">
                <a:solidFill>
                  <a:srgbClr val="FFFFFF"/>
                </a:solidFill>
              </a:rPr>
              <a:t>1.  </a:t>
            </a:r>
            <a:r>
              <a:rPr b="1" lang="en">
                <a:solidFill>
                  <a:srgbClr val="FFFFFF"/>
                </a:solidFill>
              </a:rPr>
              <a:t>Internal Distance(D</a:t>
            </a:r>
            <a:r>
              <a:rPr b="1" baseline="-25000" lang="en">
                <a:solidFill>
                  <a:srgbClr val="FFFFFF"/>
                </a:solidFill>
              </a:rPr>
              <a:t>1</a:t>
            </a:r>
            <a:r>
              <a:rPr b="1" lang="en">
                <a:solidFill>
                  <a:srgbClr val="FFFFFF"/>
                </a:solidFill>
              </a:rPr>
              <a:t>)</a:t>
            </a:r>
            <a:r>
              <a:rPr lang="en">
                <a:solidFill>
                  <a:srgbClr val="FFFFFF"/>
                </a:solidFill>
              </a:rPr>
              <a:t> : Exam scattering across different slots on the same day for the same set of students.</a:t>
            </a:r>
            <a:endParaRPr>
              <a:solidFill>
                <a:srgbClr val="FFFFFF"/>
              </a:solidFill>
            </a:endParaRPr>
          </a:p>
          <a:p>
            <a:pPr indent="0" lvl="0" marL="457200" rtl="0" algn="l">
              <a:spcBef>
                <a:spcPts val="1600"/>
              </a:spcBef>
              <a:spcAft>
                <a:spcPts val="0"/>
              </a:spcAft>
              <a:buNone/>
            </a:pPr>
            <a:r>
              <a:rPr lang="en">
                <a:solidFill>
                  <a:srgbClr val="FFFFFF"/>
                </a:solidFill>
              </a:rPr>
              <a:t>2. </a:t>
            </a:r>
            <a:r>
              <a:rPr b="1" lang="en">
                <a:solidFill>
                  <a:srgbClr val="FFFFFF"/>
                </a:solidFill>
              </a:rPr>
              <a:t>External Distance(D</a:t>
            </a:r>
            <a:r>
              <a:rPr b="1" baseline="-25000" lang="en">
                <a:solidFill>
                  <a:srgbClr val="FFFFFF"/>
                </a:solidFill>
              </a:rPr>
              <a:t>2</a:t>
            </a:r>
            <a:r>
              <a:rPr b="1" lang="en">
                <a:solidFill>
                  <a:srgbClr val="FFFFFF"/>
                </a:solidFill>
              </a:rPr>
              <a:t>)</a:t>
            </a:r>
            <a:r>
              <a:rPr lang="en">
                <a:solidFill>
                  <a:srgbClr val="FFFFFF"/>
                </a:solidFill>
              </a:rPr>
              <a:t> : Exam scattering across different days for the same set of students.</a:t>
            </a:r>
            <a:endParaRPr>
              <a:solidFill>
                <a:srgbClr val="FFFFFF"/>
              </a:solidFill>
            </a:endParaRPr>
          </a:p>
          <a:p>
            <a:pPr indent="0" lvl="0" marL="457200" rtl="0" algn="l">
              <a:spcBef>
                <a:spcPts val="1600"/>
              </a:spcBef>
              <a:spcAft>
                <a:spcPts val="0"/>
              </a:spcAft>
              <a:buNone/>
            </a:pPr>
            <a:r>
              <a:rPr lang="en">
                <a:solidFill>
                  <a:srgbClr val="FFFFFF"/>
                </a:solidFill>
              </a:rPr>
              <a:t>3. </a:t>
            </a:r>
            <a:r>
              <a:rPr b="1" lang="en">
                <a:solidFill>
                  <a:srgbClr val="FFFFFF"/>
                </a:solidFill>
              </a:rPr>
              <a:t>Total Distance(D</a:t>
            </a:r>
            <a:r>
              <a:rPr b="1" baseline="-25000" lang="en">
                <a:solidFill>
                  <a:srgbClr val="FFFFFF"/>
                </a:solidFill>
              </a:rPr>
              <a:t>3</a:t>
            </a:r>
            <a:r>
              <a:rPr b="1" lang="en">
                <a:solidFill>
                  <a:srgbClr val="FFFFFF"/>
                </a:solidFill>
              </a:rPr>
              <a:t>)</a:t>
            </a:r>
            <a:r>
              <a:rPr lang="en">
                <a:solidFill>
                  <a:srgbClr val="FFFFFF"/>
                </a:solidFill>
              </a:rPr>
              <a:t>:  			(gamma * D</a:t>
            </a:r>
            <a:r>
              <a:rPr baseline="-25000" lang="en">
                <a:solidFill>
                  <a:srgbClr val="FFFFFF"/>
                </a:solidFill>
              </a:rPr>
              <a:t>2</a:t>
            </a:r>
            <a:r>
              <a:rPr lang="en">
                <a:solidFill>
                  <a:srgbClr val="FFFFFF"/>
                </a:solidFill>
              </a:rPr>
              <a:t>) + D</a:t>
            </a:r>
            <a:r>
              <a:rPr baseline="-25000" lang="en">
                <a:solidFill>
                  <a:srgbClr val="FFFFFF"/>
                </a:solidFill>
              </a:rPr>
              <a:t>1</a:t>
            </a:r>
            <a:endParaRPr baseline="-25000">
              <a:solidFill>
                <a:srgbClr val="FFFFFF"/>
              </a:solidFill>
            </a:endParaRPr>
          </a:p>
          <a:p>
            <a:pPr indent="0" lvl="0" marL="457200" rtl="0" algn="l">
              <a:spcBef>
                <a:spcPts val="1600"/>
              </a:spcBef>
              <a:spcAft>
                <a:spcPts val="0"/>
              </a:spcAft>
              <a:buNone/>
            </a:pPr>
            <a:r>
              <a:rPr lang="en">
                <a:solidFill>
                  <a:srgbClr val="FFFFFF"/>
                </a:solidFill>
              </a:rPr>
              <a:t>Gamma is the factor which decides the distance between two exams for a student.</a:t>
            </a:r>
            <a:endParaRPr>
              <a:solidFill>
                <a:srgbClr val="FFFFFF"/>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COLOURING SCHEME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txBox="1"/>
          <p:nvPr>
            <p:ph idx="1" type="body"/>
          </p:nvPr>
        </p:nvSpPr>
        <p:spPr>
          <a:xfrm>
            <a:off x="311700" y="1152475"/>
            <a:ext cx="8520600" cy="343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coloring scheme for the exam-scheduling problem uses a double indexed color (R</a:t>
            </a:r>
            <a:r>
              <a:rPr baseline="-25000" lang="en">
                <a:solidFill>
                  <a:srgbClr val="FFFFFF"/>
                </a:solidFill>
              </a:rPr>
              <a:t>IJ</a:t>
            </a:r>
            <a:r>
              <a:rPr lang="en">
                <a:solidFill>
                  <a:srgbClr val="FFFFFF"/>
                </a:solidFill>
              </a:rPr>
              <a:t>), where the index (I) represents the day of the exam and (J) represents the exam time slot on a given day. As mentioned earlier, both factors can be set in the program.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coloring scheme allows two or more non-adjacent nodes to have the same color</a:t>
            </a:r>
            <a:r>
              <a:rPr lang="en">
                <a:solidFill>
                  <a:srgbClr val="FFFFFF"/>
                </a:solidFill>
              </a:rPr>
              <a:t>(R</a:t>
            </a:r>
            <a:r>
              <a:rPr baseline="-25000" lang="en">
                <a:solidFill>
                  <a:srgbClr val="FFFFFF"/>
                </a:solidFill>
              </a:rPr>
              <a:t>IJ</a:t>
            </a:r>
            <a:r>
              <a:rPr lang="en">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scheduling algorithm (provided in the subsequent sections) allows the user to impose a maximum limit on the number of available instances of color R</a:t>
            </a:r>
            <a:r>
              <a:rPr baseline="-25000" lang="en">
                <a:solidFill>
                  <a:srgbClr val="FFFFFF"/>
                </a:solidFill>
              </a:rPr>
              <a:t>IJ</a:t>
            </a:r>
            <a:r>
              <a:rPr lang="en">
                <a:solidFill>
                  <a:srgbClr val="FFFFFF"/>
                </a:solidFill>
              </a:rPr>
              <a:t>. This means that, as a colour represents a specific day and slot in the timetable, a limit can be imposed on the number of exams conducted at the same time.</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 DETAILS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txBox="1"/>
          <p:nvPr>
            <p:ph idx="1" type="body"/>
          </p:nvPr>
        </p:nvSpPr>
        <p:spPr>
          <a:xfrm>
            <a:off x="311700" y="1152475"/>
            <a:ext cx="8520600" cy="378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addition to the constraints previously mentioned, during the practical implementation of our project, we have sorted the courses with the ones with largest degree kept first. These courses are alloted the first slots of the timetable(ie, slots in Day 1 ) as much as possible. This is done to minimize the risk of future conflict.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 this project, we have also considered the fact that, to avoid chances of copying, students of two different courses are often seated in the same exam hall, ie, students of course A sit in the odd-numbered rows while students of course B sit in the even-numbered rows.</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chemeClr val="dk1"/>
                </a:solidFill>
              </a:rPr>
              <a:t>For the purposes of this project, we have considered the limit for the number of simultaneous exams(ie, number of instances of colours available) regarding only the number of lecture halls available. Other factors such as availability of TAs has not been considered. </a:t>
            </a:r>
            <a:endParaRPr>
              <a:solidFill>
                <a:schemeClr val="dk1"/>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1174850" y="2152350"/>
            <a:ext cx="65748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2"/>
          <p:cNvSpPr txBox="1"/>
          <p:nvPr>
            <p:ph idx="1" type="body"/>
          </p:nvPr>
        </p:nvSpPr>
        <p:spPr>
          <a:xfrm>
            <a:off x="311700" y="1152475"/>
            <a:ext cx="8520600" cy="372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As mentioned, in this algorithm, we have considered the courses to represent the nodes of the graph. The edges, then represent the number of students common to the two nodes(which are being linked).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weight matrix is constructed, which consists of the number of common students/</a:t>
            </a:r>
            <a:r>
              <a:rPr lang="en">
                <a:solidFill>
                  <a:srgbClr val="FFFFFF"/>
                </a:solidFill>
              </a:rPr>
              <a:t>“weights”</a:t>
            </a:r>
            <a:r>
              <a:rPr lang="en">
                <a:solidFill>
                  <a:srgbClr val="FFFFFF"/>
                </a:solidFill>
              </a:rPr>
              <a:t> of each edge.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colour, R</a:t>
            </a:r>
            <a:r>
              <a:rPr baseline="-25000" lang="en">
                <a:solidFill>
                  <a:srgbClr val="FFFFFF"/>
                </a:solidFill>
              </a:rPr>
              <a:t>IJ</a:t>
            </a:r>
            <a:r>
              <a:rPr lang="en">
                <a:solidFill>
                  <a:srgbClr val="FFFFFF"/>
                </a:solidFill>
              </a:rPr>
              <a:t> is said to be smaller than that of another colour </a:t>
            </a:r>
            <a:r>
              <a:rPr lang="en">
                <a:solidFill>
                  <a:srgbClr val="FFFFFF"/>
                </a:solidFill>
              </a:rPr>
              <a:t>R</a:t>
            </a:r>
            <a:r>
              <a:rPr baseline="-25000" lang="en">
                <a:solidFill>
                  <a:srgbClr val="FFFFFF"/>
                </a:solidFill>
              </a:rPr>
              <a:t>GH</a:t>
            </a:r>
            <a:r>
              <a:rPr lang="en">
                <a:solidFill>
                  <a:srgbClr val="FFFFFF"/>
                </a:solidFill>
              </a:rPr>
              <a:t> , if the value of that colour, V(R</a:t>
            </a:r>
            <a:r>
              <a:rPr baseline="-25000" lang="en">
                <a:solidFill>
                  <a:srgbClr val="FFFFFF"/>
                </a:solidFill>
              </a:rPr>
              <a:t>IJ</a:t>
            </a:r>
            <a:r>
              <a:rPr lang="en">
                <a:solidFill>
                  <a:srgbClr val="FFFFFF"/>
                </a:solidFill>
              </a:rPr>
              <a:t>) &lt; V(R</a:t>
            </a:r>
            <a:r>
              <a:rPr baseline="-25000" lang="en">
                <a:solidFill>
                  <a:srgbClr val="FFFFFF"/>
                </a:solidFill>
              </a:rPr>
              <a:t>GH</a:t>
            </a:r>
            <a:r>
              <a:rPr lang="en">
                <a:solidFill>
                  <a:srgbClr val="FFFFFF"/>
                </a:solidFill>
              </a:rPr>
              <a:t>) .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 ensure that the largest courses get the first preference, we have instituted a rule that a course will get the smallest possible colour. Since we sort the courses such that courses degree are allotted first, we are able to allot them the smallest colour, ie, the slots in the first couple of days.</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algorithm consists of two major steps:</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Building the weight matrix and graph from the data files.</a:t>
            </a:r>
            <a:endParaRPr>
              <a:solidFill>
                <a:srgbClr val="FFFFFF"/>
              </a:solidFill>
            </a:endParaRPr>
          </a:p>
          <a:p>
            <a:pPr indent="0" lvl="0" marL="0" rtl="0" algn="l">
              <a:spcBef>
                <a:spcPts val="1600"/>
              </a:spcBef>
              <a:spcAft>
                <a:spcPts val="1600"/>
              </a:spcAft>
              <a:buNone/>
            </a:pPr>
            <a:r>
              <a:rPr lang="en">
                <a:solidFill>
                  <a:srgbClr val="FFFFFF"/>
                </a:solidFill>
              </a:rPr>
              <a:t> 2.   Assigning the colours to the nodes of the graph.</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the first step, we find the data files, and convert the data into a usable format. We process the data by filling the list of courses.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Then, for each node, we find the set of adjacent nodes, and calculate the common students between them. This value  then used to build the graph.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degree of each node is also calculated to help in the ordering of the graph.</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the second step, the nodes in the graph are assigned colours. The nodes are ordered in descending order based on their weight.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When the algorithm runs, if a node is found to be uncoloured, there are two possible cases:  If it is the first node, it initializes the colours. Else, it gets the smallest available colour.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After assigning a colour to a node, it then assigns the smallest possible colours to its adjacent nodes as well, if they are not coloured.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program terminates when all nodes possible are coloured; if there are any uncoloured nodes, ie, any unallotted courses, it returns the number of unallotted courses along with the list of allotted courses.</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AND SCREENSHOTS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7"/>
          <p:cNvSpPr txBox="1"/>
          <p:nvPr>
            <p:ph idx="1" type="body"/>
          </p:nvPr>
        </p:nvSpPr>
        <p:spPr>
          <a:xfrm>
            <a:off x="245400" y="807475"/>
            <a:ext cx="8898600" cy="38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program outputs two PDF files, course-slot.pdf and slot-course.pdf, along with corresponding output in the terminal.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 the course-slot.pdf file, the course is mapped to a particular day-slot pair and lecture hall number.</a:t>
            </a:r>
            <a:endParaRPr>
              <a:solidFill>
                <a:srgbClr val="FFFFFF"/>
              </a:solidFill>
            </a:endParaRPr>
          </a:p>
          <a:p>
            <a:pPr indent="457200" lvl="0" marL="914400" rtl="0" algn="l">
              <a:spcBef>
                <a:spcPts val="1600"/>
              </a:spcBef>
              <a:spcAft>
                <a:spcPts val="0"/>
              </a:spcAft>
              <a:buNone/>
            </a:pPr>
            <a:r>
              <a:rPr lang="en">
                <a:solidFill>
                  <a:srgbClr val="FFFFFF"/>
                </a:solidFill>
              </a:rPr>
              <a:t>Eg:  AE211 :: Day 5 Slot 3, Rooms : LH017 even-rows, Strength: 60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In the slot-course.pdf file, the day-slot pair is mapped to a list of courses.</a:t>
            </a:r>
            <a:endParaRPr>
              <a:solidFill>
                <a:srgbClr val="FFFFFF"/>
              </a:solidFill>
            </a:endParaRPr>
          </a:p>
          <a:p>
            <a:pPr indent="0" lvl="0" marL="457200" rtl="0" algn="l">
              <a:spcBef>
                <a:spcPts val="1600"/>
              </a:spcBef>
              <a:spcAft>
                <a:spcPts val="0"/>
              </a:spcAft>
              <a:buNone/>
            </a:pPr>
            <a:r>
              <a:rPr lang="en">
                <a:solidFill>
                  <a:srgbClr val="FFFFFF"/>
                </a:solidFill>
              </a:rPr>
              <a:t>		Eg: Day 1 Slot 4</a:t>
            </a:r>
            <a:endParaRPr>
              <a:solidFill>
                <a:srgbClr val="FFFFFF"/>
              </a:solidFill>
            </a:endParaRPr>
          </a:p>
          <a:p>
            <a:pPr indent="0" lvl="0" marL="457200" rtl="0" algn="l">
              <a:spcBef>
                <a:spcPts val="1600"/>
              </a:spcBef>
              <a:spcAft>
                <a:spcPts val="0"/>
              </a:spcAft>
              <a:buNone/>
            </a:pPr>
            <a:r>
              <a:rPr lang="en">
                <a:solidFill>
                  <a:srgbClr val="FFFFFF"/>
                </a:solidFill>
              </a:rPr>
              <a:t>Courses :: ['MSE799', 'EE602', 'MTH308', 'CHM322', 'ME452', 'CE382', 'CHE331', 'MSE689', 'EE698I', 'AE361'] Students 654</a:t>
            </a:r>
            <a:endParaRPr>
              <a:solidFill>
                <a:srgbClr val="FFFFFF"/>
              </a:solidFill>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case of any unallotted courses, both PDFs will contain warnings at the top of the file.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created both kind of files targeting different users. The course-slot.pdf file would be useful for students and other exam-takers, while the slot-course.pdf file would be useful for the </a:t>
            </a:r>
            <a:r>
              <a:rPr lang="en">
                <a:solidFill>
                  <a:srgbClr val="FFFFFF"/>
                </a:solidFill>
              </a:rPr>
              <a:t>administrators</a:t>
            </a:r>
            <a:r>
              <a:rPr lang="en">
                <a:solidFill>
                  <a:srgbClr val="FFFFFF"/>
                </a:solidFill>
              </a:rPr>
              <a:t> of the examination.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screenshots are as follows:</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5" name="Google Shape;205;p39"/>
          <p:cNvPicPr preferRelativeResize="0"/>
          <p:nvPr/>
        </p:nvPicPr>
        <p:blipFill>
          <a:blip r:embed="rId3">
            <a:alphaModFix/>
          </a:blip>
          <a:stretch>
            <a:fillRect/>
          </a:stretch>
        </p:blipFill>
        <p:spPr>
          <a:xfrm>
            <a:off x="152400" y="-2"/>
            <a:ext cx="8873069" cy="49911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1" name="Google Shape;211;p40"/>
          <p:cNvPicPr preferRelativeResize="0"/>
          <p:nvPr/>
        </p:nvPicPr>
        <p:blipFill>
          <a:blip r:embed="rId3">
            <a:alphaModFix/>
          </a:blip>
          <a:stretch>
            <a:fillRect/>
          </a:stretch>
        </p:blipFill>
        <p:spPr>
          <a:xfrm>
            <a:off x="152400" y="-2"/>
            <a:ext cx="8873069" cy="49911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7" name="Google Shape;217;p41"/>
          <p:cNvPicPr preferRelativeResize="0"/>
          <p:nvPr/>
        </p:nvPicPr>
        <p:blipFill>
          <a:blip r:embed="rId3">
            <a:alphaModFix/>
          </a:blip>
          <a:stretch>
            <a:fillRect/>
          </a:stretch>
        </p:blipFill>
        <p:spPr>
          <a:xfrm>
            <a:off x="152400" y="-2"/>
            <a:ext cx="8873069" cy="4991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205225" y="977475"/>
            <a:ext cx="8520600" cy="467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Graph colouring is an area of graph theory where the elements of  a graph are assigned a label(“colour”) subject to certain constraints. Graph colouring is generally used to solve problems where a variety of conditions are set on the problem statement, such as scheduling and allocation problems. </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In this project, we use vertex colouring to solve an exam scheduling problem. </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713075"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DEMONSTRATION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520150" y="2026222"/>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1457125" y="2152350"/>
            <a:ext cx="65748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t>
            </a:r>
            <a:r>
              <a:rPr lang="en" sz="3000"/>
              <a:t>REQUIREMENT</a:t>
            </a:r>
            <a:r>
              <a:rPr lang="en"/>
              <a:t>S</a:t>
            </a:r>
            <a:endParaRPr sz="3000"/>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Clr>
                <a:srgbClr val="FFFFFF"/>
              </a:buClr>
              <a:buSzPts val="1800"/>
              <a:buChar char="●"/>
            </a:pPr>
            <a:r>
              <a:rPr lang="en">
                <a:solidFill>
                  <a:srgbClr val="FFFFFF"/>
                </a:solidFill>
              </a:rPr>
              <a:t>Processors: Will run on Intel Pentium and newer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Hard Disk :  1 TB</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 RAM : 4 GB</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REQUIREMENTS</a:t>
            </a:r>
            <a:endParaRPr/>
          </a:p>
        </p:txBody>
      </p:sp>
      <p:sp>
        <p:nvSpPr>
          <p:cNvPr id="87" name="Google Shape;87;p18"/>
          <p:cNvSpPr txBox="1"/>
          <p:nvPr>
            <p:ph idx="1" type="body"/>
          </p:nvPr>
        </p:nvSpPr>
        <p:spPr>
          <a:xfrm>
            <a:off x="249425"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OS : Windows 10/ Ubuntu 14.04 and upwards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Requires Python 3.x interpreter.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Python libraries such as numpy and fpdf.</a:t>
            </a:r>
            <a:endParaRPr>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1363025" y="2089600"/>
            <a:ext cx="65748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To provide a schedule for an examination held in an institution (solving the exam-scheduling problem) within some constraints.</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We solve this problem using the node graph colouring technique.</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457125" y="2152350"/>
            <a:ext cx="65748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ISSUES &amp; CONSTRAINTS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