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60" roundtripDataSignature="AMtx7mhJpJB7Eo5x1mjnn+Vl9CwBj54+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43BC94B-E718-4B20-AAFE-56F618013C13}">
  <a:tblStyle styleId="{843BC94B-E718-4B20-AAFE-56F618013C13}"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customschemas.google.com/relationships/presentationmetadata" Target="meta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7" name="Google Shape;447;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4" name="Google Shape;474;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2" name="Google Shape;492;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9" name="Google Shape;499;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8" name="Google Shape;508;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7" name="Google Shape;517;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6" name="Google Shape;526;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6" name="Google Shape;536;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6" name="Google Shape;546;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5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5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6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6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5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p5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8" name="Shape 58"/>
        <p:cNvGrpSpPr/>
        <p:nvPr/>
      </p:nvGrpSpPr>
      <p:grpSpPr>
        <a:xfrm>
          <a:off x="0" y="0"/>
          <a:ext cx="0" cy="0"/>
          <a:chOff x="0" y="0"/>
          <a:chExt cx="0" cy="0"/>
        </a:xfrm>
      </p:grpSpPr>
      <p:sp>
        <p:nvSpPr>
          <p:cNvPr id="59" name="Google Shape;59;p6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6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1" name="Google Shape;61;p6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2" name="Google Shape;62;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6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5" name="Google Shape;65;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6" name="Shape 66"/>
        <p:cNvGrpSpPr/>
        <p:nvPr/>
      </p:nvGrpSpPr>
      <p:grpSpPr>
        <a:xfrm>
          <a:off x="0" y="0"/>
          <a:ext cx="0" cy="0"/>
          <a:chOff x="0" y="0"/>
          <a:chExt cx="0" cy="0"/>
        </a:xfrm>
      </p:grpSpPr>
      <p:sp>
        <p:nvSpPr>
          <p:cNvPr id="67" name="Google Shape;67;p6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8" name="Google Shape;68;p6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9" name="Google Shape;69;p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0" name="Shape 70"/>
        <p:cNvGrpSpPr/>
        <p:nvPr/>
      </p:nvGrpSpPr>
      <p:grpSpPr>
        <a:xfrm>
          <a:off x="0" y="0"/>
          <a:ext cx="0" cy="0"/>
          <a:chOff x="0" y="0"/>
          <a:chExt cx="0" cy="0"/>
        </a:xfrm>
      </p:grpSpPr>
      <p:sp>
        <p:nvSpPr>
          <p:cNvPr id="71" name="Google Shape;71;p7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2" name="Google Shape;72;p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3" name="Shape 73"/>
        <p:cNvGrpSpPr/>
        <p:nvPr/>
      </p:nvGrpSpPr>
      <p:grpSpPr>
        <a:xfrm>
          <a:off x="0" y="0"/>
          <a:ext cx="0" cy="0"/>
          <a:chOff x="0" y="0"/>
          <a:chExt cx="0" cy="0"/>
        </a:xfrm>
      </p:grpSpPr>
      <p:sp>
        <p:nvSpPr>
          <p:cNvPr id="74" name="Google Shape;74;p7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7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76" name="Google Shape;76;p7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7" name="Google Shape;77;p7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78" name="Google Shape;78;p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9" name="Shape 79"/>
        <p:cNvGrpSpPr/>
        <p:nvPr/>
      </p:nvGrpSpPr>
      <p:grpSpPr>
        <a:xfrm>
          <a:off x="0" y="0"/>
          <a:ext cx="0" cy="0"/>
          <a:chOff x="0" y="0"/>
          <a:chExt cx="0" cy="0"/>
        </a:xfrm>
      </p:grpSpPr>
      <p:sp>
        <p:nvSpPr>
          <p:cNvPr id="80" name="Google Shape;80;p7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81" name="Google Shape;81;p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2" name="Shape 82"/>
        <p:cNvGrpSpPr/>
        <p:nvPr/>
      </p:nvGrpSpPr>
      <p:grpSpPr>
        <a:xfrm>
          <a:off x="0" y="0"/>
          <a:ext cx="0" cy="0"/>
          <a:chOff x="0" y="0"/>
          <a:chExt cx="0" cy="0"/>
        </a:xfrm>
      </p:grpSpPr>
      <p:sp>
        <p:nvSpPr>
          <p:cNvPr id="83" name="Google Shape;83;p7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84" name="Google Shape;84;p7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85" name="Google Shape;85;p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5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6" name="Shape 86"/>
        <p:cNvGrpSpPr/>
        <p:nvPr/>
      </p:nvGrpSpPr>
      <p:grpSpPr>
        <a:xfrm>
          <a:off x="0" y="0"/>
          <a:ext cx="0" cy="0"/>
          <a:chOff x="0" y="0"/>
          <a:chExt cx="0" cy="0"/>
        </a:xfrm>
      </p:grpSpPr>
      <p:sp>
        <p:nvSpPr>
          <p:cNvPr id="87" name="Google Shape;87;p7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 Content" type="tx">
  <p:cSld name="TITLE_AND_BODY">
    <p:spTree>
      <p:nvGrpSpPr>
        <p:cNvPr id="88" name="Shape 88"/>
        <p:cNvGrpSpPr/>
        <p:nvPr/>
      </p:nvGrpSpPr>
      <p:grpSpPr>
        <a:xfrm>
          <a:off x="0" y="0"/>
          <a:ext cx="0" cy="0"/>
          <a:chOff x="0" y="0"/>
          <a:chExt cx="0" cy="0"/>
        </a:xfrm>
      </p:grpSpPr>
      <p:sp>
        <p:nvSpPr>
          <p:cNvPr id="89" name="Google Shape;89;p75"/>
          <p:cNvSpPr txBox="1"/>
          <p:nvPr>
            <p:ph type="title"/>
          </p:nvPr>
        </p:nvSpPr>
        <p:spPr>
          <a:xfrm>
            <a:off x="422025" y="445025"/>
            <a:ext cx="6739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1" name="Google Shape;91;p75"/>
          <p:cNvSpPr txBox="1"/>
          <p:nvPr>
            <p:ph idx="1" type="subTitle"/>
          </p:nvPr>
        </p:nvSpPr>
        <p:spPr>
          <a:xfrm>
            <a:off x="422025" y="974925"/>
            <a:ext cx="5341200" cy="393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600"/>
              <a:buNone/>
              <a:defRPr sz="2200">
                <a:solidFill>
                  <a:srgbClr val="000000"/>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92" name="Google Shape;92;p75"/>
          <p:cNvSpPr txBox="1"/>
          <p:nvPr>
            <p:ph idx="2" type="body"/>
          </p:nvPr>
        </p:nvSpPr>
        <p:spPr>
          <a:xfrm>
            <a:off x="422025" y="1571700"/>
            <a:ext cx="7332900" cy="2940000"/>
          </a:xfrm>
          <a:prstGeom prst="rect">
            <a:avLst/>
          </a:prstGeom>
          <a:noFill/>
          <a:ln>
            <a:noFill/>
          </a:ln>
        </p:spPr>
        <p:txBody>
          <a:bodyPr anchorCtr="0" anchor="t" bIns="91425" lIns="91425" spcFirstLastPara="1" rIns="91425" wrap="square" tIns="91425">
            <a:noAutofit/>
          </a:bodyPr>
          <a:lstStyle>
            <a:lvl1pPr indent="-330200" lvl="0" marL="457200" algn="l">
              <a:lnSpc>
                <a:spcPct val="115000"/>
              </a:lnSpc>
              <a:spcBef>
                <a:spcPts val="0"/>
              </a:spcBef>
              <a:spcAft>
                <a:spcPts val="0"/>
              </a:spcAft>
              <a:buSzPts val="16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type="secHead">
  <p:cSld name="SECTION_HEADER">
    <p:spTree>
      <p:nvGrpSpPr>
        <p:cNvPr id="93" name="Shape 93"/>
        <p:cNvGrpSpPr/>
        <p:nvPr/>
      </p:nvGrpSpPr>
      <p:grpSpPr>
        <a:xfrm>
          <a:off x="0" y="0"/>
          <a:ext cx="0" cy="0"/>
          <a:chOff x="0" y="0"/>
          <a:chExt cx="0" cy="0"/>
        </a:xfrm>
      </p:grpSpPr>
      <p:sp>
        <p:nvSpPr>
          <p:cNvPr id="94" name="Google Shape;94;p7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sz="4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5" name="Google Shape;95;p7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amp;A">
  <p:cSld name="2_Design_1_1">
    <p:spTree>
      <p:nvGrpSpPr>
        <p:cNvPr id="96" name="Shape 96"/>
        <p:cNvGrpSpPr/>
        <p:nvPr/>
      </p:nvGrpSpPr>
      <p:grpSpPr>
        <a:xfrm>
          <a:off x="0" y="0"/>
          <a:ext cx="0" cy="0"/>
          <a:chOff x="0" y="0"/>
          <a:chExt cx="0" cy="0"/>
        </a:xfrm>
      </p:grpSpPr>
      <p:grpSp>
        <p:nvGrpSpPr>
          <p:cNvPr id="97" name="Google Shape;97;p77"/>
          <p:cNvGrpSpPr/>
          <p:nvPr/>
        </p:nvGrpSpPr>
        <p:grpSpPr>
          <a:xfrm>
            <a:off x="0" y="0"/>
            <a:ext cx="381000" cy="1371600"/>
            <a:chOff x="0" y="0"/>
            <a:chExt cx="381000" cy="1371600"/>
          </a:xfrm>
        </p:grpSpPr>
        <p:sp>
          <p:nvSpPr>
            <p:cNvPr id="98" name="Google Shape;98;p77"/>
            <p:cNvSpPr/>
            <p:nvPr/>
          </p:nvSpPr>
          <p:spPr>
            <a:xfrm>
              <a:off x="0" y="0"/>
              <a:ext cx="381000" cy="685800"/>
            </a:xfrm>
            <a:prstGeom prst="rect">
              <a:avLst/>
            </a:prstGeom>
            <a:solidFill>
              <a:srgbClr val="0F75B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9" name="Google Shape;99;p77"/>
            <p:cNvSpPr/>
            <p:nvPr/>
          </p:nvSpPr>
          <p:spPr>
            <a:xfrm>
              <a:off x="0" y="685800"/>
              <a:ext cx="381000" cy="685800"/>
            </a:xfrm>
            <a:prstGeom prst="rect">
              <a:avLst/>
            </a:prstGeom>
            <a:solidFill>
              <a:srgbClr val="25AAE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pic>
        <p:nvPicPr>
          <p:cNvPr id="100" name="Google Shape;100;p77"/>
          <p:cNvPicPr preferRelativeResize="0"/>
          <p:nvPr/>
        </p:nvPicPr>
        <p:blipFill rotWithShape="1">
          <a:blip r:embed="rId2">
            <a:alphaModFix/>
          </a:blip>
          <a:srcRect b="0" l="0" r="0" t="0"/>
          <a:stretch/>
        </p:blipFill>
        <p:spPr>
          <a:xfrm>
            <a:off x="8118775" y="103900"/>
            <a:ext cx="914400" cy="914400"/>
          </a:xfrm>
          <a:prstGeom prst="rect">
            <a:avLst/>
          </a:prstGeom>
          <a:noFill/>
          <a:ln>
            <a:noFill/>
          </a:ln>
        </p:spPr>
      </p:pic>
      <p:sp>
        <p:nvSpPr>
          <p:cNvPr id="101" name="Google Shape;101;p77"/>
          <p:cNvSpPr txBox="1"/>
          <p:nvPr>
            <p:ph idx="1" type="subTitle"/>
          </p:nvPr>
        </p:nvSpPr>
        <p:spPr>
          <a:xfrm>
            <a:off x="422025" y="974925"/>
            <a:ext cx="5341200" cy="396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600"/>
              <a:buNone/>
              <a:defRPr sz="2200">
                <a:solidFill>
                  <a:srgbClr val="000000"/>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02" name="Google Shape;102;p77"/>
          <p:cNvSpPr txBox="1"/>
          <p:nvPr>
            <p:ph idx="2" type="body"/>
          </p:nvPr>
        </p:nvSpPr>
        <p:spPr>
          <a:xfrm>
            <a:off x="422025" y="1571700"/>
            <a:ext cx="7332900" cy="2940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sz="1800"/>
            </a:lvl1pPr>
            <a:lvl2pPr indent="-330200" lvl="1" marL="914400" algn="l">
              <a:lnSpc>
                <a:spcPct val="115000"/>
              </a:lnSpc>
              <a:spcBef>
                <a:spcPts val="1600"/>
              </a:spcBef>
              <a:spcAft>
                <a:spcPts val="0"/>
              </a:spcAft>
              <a:buSzPts val="1600"/>
              <a:buChar char="○"/>
              <a:defRPr sz="1600"/>
            </a:lvl2pPr>
            <a:lvl3pPr indent="-330200" lvl="2" marL="1371600" algn="l">
              <a:lnSpc>
                <a:spcPct val="115000"/>
              </a:lnSpc>
              <a:spcBef>
                <a:spcPts val="1600"/>
              </a:spcBef>
              <a:spcAft>
                <a:spcPts val="0"/>
              </a:spcAft>
              <a:buSzPts val="1600"/>
              <a:buChar char="■"/>
              <a:defRPr sz="1600"/>
            </a:lvl3pPr>
            <a:lvl4pPr indent="-330200" lvl="3" marL="1828800" algn="l">
              <a:lnSpc>
                <a:spcPct val="115000"/>
              </a:lnSpc>
              <a:spcBef>
                <a:spcPts val="1600"/>
              </a:spcBef>
              <a:spcAft>
                <a:spcPts val="0"/>
              </a:spcAft>
              <a:buSzPts val="1600"/>
              <a:buChar char="●"/>
              <a:defRPr sz="1600"/>
            </a:lvl4pPr>
            <a:lvl5pPr indent="-330200" lvl="4" marL="2286000" algn="l">
              <a:lnSpc>
                <a:spcPct val="115000"/>
              </a:lnSpc>
              <a:spcBef>
                <a:spcPts val="1600"/>
              </a:spcBef>
              <a:spcAft>
                <a:spcPts val="0"/>
              </a:spcAft>
              <a:buSzPts val="1600"/>
              <a:buChar char="○"/>
              <a:defRPr sz="1600"/>
            </a:lvl5pPr>
            <a:lvl6pPr indent="-330200" lvl="5" marL="2743200" algn="l">
              <a:lnSpc>
                <a:spcPct val="115000"/>
              </a:lnSpc>
              <a:spcBef>
                <a:spcPts val="1600"/>
              </a:spcBef>
              <a:spcAft>
                <a:spcPts val="0"/>
              </a:spcAft>
              <a:buSzPts val="1600"/>
              <a:buChar char="■"/>
              <a:defRPr sz="1600"/>
            </a:lvl6pPr>
            <a:lvl7pPr indent="-330200" lvl="6" marL="3200400" algn="l">
              <a:lnSpc>
                <a:spcPct val="115000"/>
              </a:lnSpc>
              <a:spcBef>
                <a:spcPts val="1600"/>
              </a:spcBef>
              <a:spcAft>
                <a:spcPts val="0"/>
              </a:spcAft>
              <a:buSzPts val="1600"/>
              <a:buChar char="●"/>
              <a:defRPr sz="1600"/>
            </a:lvl7pPr>
            <a:lvl8pPr indent="-330200" lvl="7" marL="3657600" algn="l">
              <a:lnSpc>
                <a:spcPct val="115000"/>
              </a:lnSpc>
              <a:spcBef>
                <a:spcPts val="1600"/>
              </a:spcBef>
              <a:spcAft>
                <a:spcPts val="0"/>
              </a:spcAft>
              <a:buSzPts val="1600"/>
              <a:buChar char="○"/>
              <a:defRPr sz="1600"/>
            </a:lvl8pPr>
            <a:lvl9pPr indent="-330200" lvl="8" marL="4114800" algn="l">
              <a:lnSpc>
                <a:spcPct val="115000"/>
              </a:lnSpc>
              <a:spcBef>
                <a:spcPts val="1600"/>
              </a:spcBef>
              <a:spcAft>
                <a:spcPts val="1600"/>
              </a:spcAft>
              <a:buSzPts val="1600"/>
              <a:buChar char="■"/>
              <a:defRPr sz="1600"/>
            </a:lvl9pPr>
          </a:lstStyle>
          <a:p/>
        </p:txBody>
      </p:sp>
      <p:pic>
        <p:nvPicPr>
          <p:cNvPr id="103" name="Google Shape;103;p77"/>
          <p:cNvPicPr preferRelativeResize="0"/>
          <p:nvPr/>
        </p:nvPicPr>
        <p:blipFill rotWithShape="1">
          <a:blip r:embed="rId3">
            <a:alphaModFix/>
          </a:blip>
          <a:srcRect b="22683" l="0" r="0" t="17385"/>
          <a:stretch/>
        </p:blipFill>
        <p:spPr>
          <a:xfrm>
            <a:off x="560425" y="294500"/>
            <a:ext cx="1305925" cy="7826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5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5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6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6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6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6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6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6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6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6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5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5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20.png"/><Relationship Id="rId5"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1.pn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1.png"/><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1.png"/><Relationship Id="rId4"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1.png"/><Relationship Id="rId4" Type="http://schemas.openxmlformats.org/officeDocument/2006/relationships/image" Target="../media/image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1.png"/><Relationship Id="rId4"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1.png"/><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1.png"/><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image" Target="../media/image1.png"/><Relationship Id="rId4" Type="http://schemas.openxmlformats.org/officeDocument/2006/relationships/image" Target="../media/image2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 Id="rId3" Type="http://schemas.openxmlformats.org/officeDocument/2006/relationships/image" Target="../media/image1.png"/><Relationship Id="rId4" Type="http://schemas.openxmlformats.org/officeDocument/2006/relationships/image" Target="../media/image3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 Id="rId3" Type="http://schemas.openxmlformats.org/officeDocument/2006/relationships/image" Target="../media/image1.png"/><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 Id="rId3" Type="http://schemas.openxmlformats.org/officeDocument/2006/relationships/image" Target="../media/image1.png"/><Relationship Id="rId4" Type="http://schemas.openxmlformats.org/officeDocument/2006/relationships/image" Target="../media/image31.png"/><Relationship Id="rId5" Type="http://schemas.openxmlformats.org/officeDocument/2006/relationships/image" Target="../media/image2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 Id="rId3" Type="http://schemas.openxmlformats.org/officeDocument/2006/relationships/image" Target="../media/image1.png"/><Relationship Id="rId4" Type="http://schemas.openxmlformats.org/officeDocument/2006/relationships/image" Target="../media/image33.png"/><Relationship Id="rId5" Type="http://schemas.openxmlformats.org/officeDocument/2006/relationships/image" Target="../media/image2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 Id="rId3" Type="http://schemas.openxmlformats.org/officeDocument/2006/relationships/image" Target="../media/image1.png"/><Relationship Id="rId4" Type="http://schemas.openxmlformats.org/officeDocument/2006/relationships/hyperlink" Target="http://faculty.washington.edu/ezivot/econ584/notes/varModels.pdf" TargetMode="External"/><Relationship Id="rId5" Type="http://schemas.openxmlformats.org/officeDocument/2006/relationships/hyperlink" Target="http://jerrydwyer.com/pdf/lectvar.pdf" TargetMode="External"/><Relationship Id="rId6" Type="http://schemas.openxmlformats.org/officeDocument/2006/relationships/hyperlink" Target="http://www.frbatlanta.org/filelegacydocs/robtallman.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1"/>
          <p:cNvPicPr preferRelativeResize="0"/>
          <p:nvPr/>
        </p:nvPicPr>
        <p:blipFill rotWithShape="1">
          <a:blip r:embed="rId3">
            <a:alphaModFix/>
          </a:blip>
          <a:srcRect b="0" l="0" r="0" t="0"/>
          <a:stretch/>
        </p:blipFill>
        <p:spPr>
          <a:xfrm>
            <a:off x="7167925" y="211725"/>
            <a:ext cx="1755050" cy="357350"/>
          </a:xfrm>
          <a:prstGeom prst="rect">
            <a:avLst/>
          </a:prstGeom>
          <a:noFill/>
          <a:ln>
            <a:noFill/>
          </a:ln>
        </p:spPr>
      </p:pic>
      <p:sp>
        <p:nvSpPr>
          <p:cNvPr id="109" name="Google Shape;109;p1"/>
          <p:cNvSpPr txBox="1"/>
          <p:nvPr/>
        </p:nvSpPr>
        <p:spPr>
          <a:xfrm>
            <a:off x="1554000" y="1446700"/>
            <a:ext cx="6036000" cy="772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0" i="0" lang="en" sz="4000" u="none" cap="none" strike="noStrike">
                <a:solidFill>
                  <a:srgbClr val="000000"/>
                </a:solidFill>
                <a:latin typeface="Avenir"/>
                <a:ea typeface="Avenir"/>
                <a:cs typeface="Avenir"/>
                <a:sym typeface="Avenir"/>
              </a:rPr>
              <a:t>Multivariate Time Series</a:t>
            </a:r>
            <a:endParaRPr b="0" i="0" sz="4000" u="none" cap="none" strike="noStrike">
              <a:solidFill>
                <a:srgbClr val="000000"/>
              </a:solidFill>
              <a:latin typeface="Avenir"/>
              <a:ea typeface="Avenir"/>
              <a:cs typeface="Avenir"/>
              <a:sym typeface="Avenir"/>
            </a:endParaRPr>
          </a:p>
        </p:txBody>
      </p:sp>
      <p:sp>
        <p:nvSpPr>
          <p:cNvPr id="110" name="Google Shape;110;p1"/>
          <p:cNvSpPr txBox="1"/>
          <p:nvPr/>
        </p:nvSpPr>
        <p:spPr>
          <a:xfrm>
            <a:off x="608850" y="2419900"/>
            <a:ext cx="7926300" cy="892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000"/>
              <a:buFont typeface="Arial"/>
              <a:buNone/>
            </a:pPr>
            <a:r>
              <a:rPr b="0" i="0" lang="en" sz="5000" u="none" cap="none" strike="noStrike">
                <a:solidFill>
                  <a:srgbClr val="B7B7B7"/>
                </a:solidFill>
                <a:latin typeface="Avenir"/>
                <a:ea typeface="Avenir"/>
                <a:cs typeface="Avenir"/>
                <a:sym typeface="Avenir"/>
              </a:rPr>
              <a:t>Time Series Forecasting</a:t>
            </a:r>
            <a:endParaRPr b="0" i="0" sz="5000" u="none" cap="none" strike="noStrike">
              <a:solidFill>
                <a:srgbClr val="B7B7B7"/>
              </a:solidFill>
              <a:latin typeface="Avenir"/>
              <a:ea typeface="Avenir"/>
              <a:cs typeface="Avenir"/>
              <a:sym typeface="Aveni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0"/>
          <p:cNvSpPr txBox="1"/>
          <p:nvPr>
            <p:ph type="ctrTitle"/>
          </p:nvPr>
        </p:nvSpPr>
        <p:spPr>
          <a:xfrm>
            <a:off x="250925" y="148375"/>
            <a:ext cx="8731200" cy="489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1000"/>
              <a:t>Proprietary content. © Great Learning. All Rights Reserved. Unauthorized use or distribution</a:t>
            </a:r>
            <a:endParaRPr sz="1000"/>
          </a:p>
        </p:txBody>
      </p:sp>
      <p:pic>
        <p:nvPicPr>
          <p:cNvPr id="184" name="Google Shape;184;p10"/>
          <p:cNvPicPr preferRelativeResize="0"/>
          <p:nvPr/>
        </p:nvPicPr>
        <p:blipFill rotWithShape="1">
          <a:blip r:embed="rId3">
            <a:alphaModFix/>
          </a:blip>
          <a:srcRect b="0" l="0" r="0" t="0"/>
          <a:stretch/>
        </p:blipFill>
        <p:spPr>
          <a:xfrm>
            <a:off x="7167925" y="211725"/>
            <a:ext cx="1755050" cy="357350"/>
          </a:xfrm>
          <a:prstGeom prst="rect">
            <a:avLst/>
          </a:prstGeom>
          <a:noFill/>
          <a:ln>
            <a:noFill/>
          </a:ln>
        </p:spPr>
      </p:pic>
      <p:sp>
        <p:nvSpPr>
          <p:cNvPr id="185" name="Google Shape;185;p10"/>
          <p:cNvSpPr txBox="1"/>
          <p:nvPr/>
        </p:nvSpPr>
        <p:spPr>
          <a:xfrm>
            <a:off x="250925" y="569075"/>
            <a:ext cx="82977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n" sz="2800" u="none" cap="none" strike="noStrike">
                <a:solidFill>
                  <a:srgbClr val="595858"/>
                </a:solidFill>
                <a:highlight>
                  <a:srgbClr val="FFFFFF"/>
                </a:highlight>
                <a:latin typeface="Avenir"/>
                <a:ea typeface="Avenir"/>
                <a:cs typeface="Avenir"/>
                <a:sym typeface="Avenir"/>
              </a:rPr>
              <a:t>Approaches to Statistical Analysis in a Time Series </a:t>
            </a:r>
            <a:endParaRPr b="0" i="0" sz="2800" u="none" cap="none" strike="noStrike">
              <a:solidFill>
                <a:schemeClr val="dk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venir"/>
              <a:ea typeface="Avenir"/>
              <a:cs typeface="Avenir"/>
              <a:sym typeface="Avenir"/>
            </a:endParaRPr>
          </a:p>
        </p:txBody>
      </p:sp>
      <p:sp>
        <p:nvSpPr>
          <p:cNvPr id="186" name="Google Shape;186;p10"/>
          <p:cNvSpPr txBox="1"/>
          <p:nvPr>
            <p:ph idx="4294967295" type="body"/>
          </p:nvPr>
        </p:nvSpPr>
        <p:spPr>
          <a:xfrm>
            <a:off x="250925" y="1238238"/>
            <a:ext cx="68562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600">
                <a:solidFill>
                  <a:srgbClr val="595858"/>
                </a:solidFill>
                <a:highlight>
                  <a:srgbClr val="FFFFFF"/>
                </a:highlight>
                <a:latin typeface="Avenir"/>
                <a:ea typeface="Avenir"/>
                <a:cs typeface="Avenir"/>
                <a:sym typeface="Avenir"/>
              </a:rPr>
              <a:t>Univariate Time Series :- </a:t>
            </a:r>
            <a:endParaRPr sz="1600">
              <a:solidFill>
                <a:srgbClr val="595858"/>
              </a:solidFill>
              <a:highlight>
                <a:srgbClr val="FFFFFF"/>
              </a:highlight>
              <a:latin typeface="Avenir"/>
              <a:ea typeface="Avenir"/>
              <a:cs typeface="Avenir"/>
              <a:sym typeface="Avenir"/>
            </a:endParaRPr>
          </a:p>
          <a:p>
            <a:pPr indent="-330200" lvl="0" marL="457200" rtl="0" algn="l">
              <a:lnSpc>
                <a:spcPct val="115000"/>
              </a:lnSpc>
              <a:spcBef>
                <a:spcPts val="1600"/>
              </a:spcBef>
              <a:spcAft>
                <a:spcPts val="0"/>
              </a:spcAft>
              <a:buClr>
                <a:srgbClr val="595858"/>
              </a:buClr>
              <a:buSzPts val="1600"/>
              <a:buFont typeface="Avenir"/>
              <a:buChar char="●"/>
            </a:pPr>
            <a:r>
              <a:rPr lang="en" sz="1600">
                <a:solidFill>
                  <a:srgbClr val="595858"/>
                </a:solidFill>
                <a:highlight>
                  <a:srgbClr val="FFFFFF"/>
                </a:highlight>
                <a:latin typeface="Avenir"/>
                <a:ea typeface="Avenir"/>
                <a:cs typeface="Avenir"/>
                <a:sym typeface="Avenir"/>
              </a:rPr>
              <a:t>The data which consists of single time-dependent variable.</a:t>
            </a:r>
            <a:endParaRPr sz="1600">
              <a:solidFill>
                <a:srgbClr val="595858"/>
              </a:solidFill>
              <a:highlight>
                <a:srgbClr val="FFFFFF"/>
              </a:highlight>
              <a:latin typeface="Avenir"/>
              <a:ea typeface="Avenir"/>
              <a:cs typeface="Avenir"/>
              <a:sym typeface="Avenir"/>
            </a:endParaRPr>
          </a:p>
          <a:p>
            <a:pPr indent="0" lvl="0" marL="457200" rtl="0" algn="l">
              <a:lnSpc>
                <a:spcPct val="115000"/>
              </a:lnSpc>
              <a:spcBef>
                <a:spcPts val="1600"/>
              </a:spcBef>
              <a:spcAft>
                <a:spcPts val="0"/>
              </a:spcAft>
              <a:buSzPts val="1800"/>
              <a:buNone/>
            </a:pPr>
            <a:r>
              <a:t/>
            </a:r>
            <a:endParaRPr sz="1600">
              <a:solidFill>
                <a:srgbClr val="595858"/>
              </a:solidFill>
              <a:highlight>
                <a:srgbClr val="FFFFFF"/>
              </a:highlight>
              <a:latin typeface="Avenir"/>
              <a:ea typeface="Avenir"/>
              <a:cs typeface="Avenir"/>
              <a:sym typeface="Avenir"/>
            </a:endParaRPr>
          </a:p>
          <a:p>
            <a:pPr indent="-330200" lvl="0" marL="457200" rtl="0" algn="l">
              <a:lnSpc>
                <a:spcPct val="115000"/>
              </a:lnSpc>
              <a:spcBef>
                <a:spcPts val="1600"/>
              </a:spcBef>
              <a:spcAft>
                <a:spcPts val="0"/>
              </a:spcAft>
              <a:buClr>
                <a:srgbClr val="595858"/>
              </a:buClr>
              <a:buSzPts val="1600"/>
              <a:buFont typeface="Avenir"/>
              <a:buChar char="●"/>
            </a:pPr>
            <a:r>
              <a:rPr lang="en" sz="1600">
                <a:solidFill>
                  <a:srgbClr val="595858"/>
                </a:solidFill>
                <a:highlight>
                  <a:srgbClr val="FFFFFF"/>
                </a:highlight>
                <a:latin typeface="Avenir"/>
                <a:ea typeface="Avenir"/>
                <a:cs typeface="Avenir"/>
                <a:sym typeface="Avenir"/>
              </a:rPr>
              <a:t>Example : Find the reference dataset that consists of the CO2 emissions  (every month), for the previous few months. Here, CO2 is an dependent variable (dependent on Time/month).</a:t>
            </a:r>
            <a:endParaRPr sz="1600">
              <a:solidFill>
                <a:srgbClr val="595858"/>
              </a:solidFill>
              <a:highlight>
                <a:srgbClr val="FFFFFF"/>
              </a:highlight>
              <a:latin typeface="Avenir"/>
              <a:ea typeface="Avenir"/>
              <a:cs typeface="Avenir"/>
              <a:sym typeface="Avenir"/>
            </a:endParaRPr>
          </a:p>
          <a:p>
            <a:pPr indent="0" lvl="0" marL="457200" rtl="0" algn="l">
              <a:lnSpc>
                <a:spcPct val="115000"/>
              </a:lnSpc>
              <a:spcBef>
                <a:spcPts val="1600"/>
              </a:spcBef>
              <a:spcAft>
                <a:spcPts val="0"/>
              </a:spcAft>
              <a:buSzPts val="1800"/>
              <a:buNone/>
            </a:pPr>
            <a:r>
              <a:t/>
            </a:r>
            <a:endParaRPr sz="1600">
              <a:solidFill>
                <a:srgbClr val="595858"/>
              </a:solidFill>
              <a:highlight>
                <a:srgbClr val="FFFFFF"/>
              </a:highlight>
              <a:latin typeface="Avenir"/>
              <a:ea typeface="Avenir"/>
              <a:cs typeface="Avenir"/>
              <a:sym typeface="Avenir"/>
            </a:endParaRPr>
          </a:p>
          <a:p>
            <a:pPr indent="0" lvl="0" marL="0" rtl="0" algn="l">
              <a:lnSpc>
                <a:spcPct val="115000"/>
              </a:lnSpc>
              <a:spcBef>
                <a:spcPts val="1600"/>
              </a:spcBef>
              <a:spcAft>
                <a:spcPts val="0"/>
              </a:spcAft>
              <a:buSzPts val="1800"/>
              <a:buNone/>
            </a:pPr>
            <a:r>
              <a:t/>
            </a:r>
            <a:endParaRPr sz="1600">
              <a:solidFill>
                <a:srgbClr val="595858"/>
              </a:solidFill>
              <a:highlight>
                <a:srgbClr val="FFFFFF"/>
              </a:highlight>
              <a:latin typeface="Avenir"/>
              <a:ea typeface="Avenir"/>
              <a:cs typeface="Avenir"/>
              <a:sym typeface="Avenir"/>
            </a:endParaRPr>
          </a:p>
          <a:p>
            <a:pPr indent="0" lvl="0" marL="0" rtl="0" algn="l">
              <a:lnSpc>
                <a:spcPct val="115000"/>
              </a:lnSpc>
              <a:spcBef>
                <a:spcPts val="1600"/>
              </a:spcBef>
              <a:spcAft>
                <a:spcPts val="0"/>
              </a:spcAft>
              <a:buSzPts val="1800"/>
              <a:buNone/>
            </a:pPr>
            <a:r>
              <a:t/>
            </a:r>
            <a:endParaRPr sz="1600">
              <a:latin typeface="Avenir"/>
              <a:ea typeface="Avenir"/>
              <a:cs typeface="Avenir"/>
              <a:sym typeface="Avenir"/>
            </a:endParaRPr>
          </a:p>
        </p:txBody>
      </p:sp>
      <p:pic>
        <p:nvPicPr>
          <p:cNvPr id="187" name="Google Shape;187;p10"/>
          <p:cNvPicPr preferRelativeResize="0"/>
          <p:nvPr/>
        </p:nvPicPr>
        <p:blipFill rotWithShape="1">
          <a:blip r:embed="rId4">
            <a:alphaModFix/>
          </a:blip>
          <a:srcRect b="0" l="0" r="0" t="0"/>
          <a:stretch/>
        </p:blipFill>
        <p:spPr>
          <a:xfrm>
            <a:off x="7167925" y="1912350"/>
            <a:ext cx="1755050" cy="2068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1"/>
          <p:cNvSpPr txBox="1"/>
          <p:nvPr>
            <p:ph type="ctrTitle"/>
          </p:nvPr>
        </p:nvSpPr>
        <p:spPr>
          <a:xfrm>
            <a:off x="250925" y="148375"/>
            <a:ext cx="8731200" cy="489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1000"/>
              <a:t>Proprietary content. © Great Learning. All Rights Reserved. Unauthorized use or distribution</a:t>
            </a:r>
            <a:endParaRPr sz="1000"/>
          </a:p>
        </p:txBody>
      </p:sp>
      <p:pic>
        <p:nvPicPr>
          <p:cNvPr id="193" name="Google Shape;193;p11"/>
          <p:cNvPicPr preferRelativeResize="0"/>
          <p:nvPr/>
        </p:nvPicPr>
        <p:blipFill rotWithShape="1">
          <a:blip r:embed="rId3">
            <a:alphaModFix/>
          </a:blip>
          <a:srcRect b="0" l="0" r="0" t="0"/>
          <a:stretch/>
        </p:blipFill>
        <p:spPr>
          <a:xfrm>
            <a:off x="7167925" y="211725"/>
            <a:ext cx="1755050" cy="357350"/>
          </a:xfrm>
          <a:prstGeom prst="rect">
            <a:avLst/>
          </a:prstGeom>
          <a:noFill/>
          <a:ln>
            <a:noFill/>
          </a:ln>
        </p:spPr>
      </p:pic>
      <p:sp>
        <p:nvSpPr>
          <p:cNvPr id="194" name="Google Shape;194;p11"/>
          <p:cNvSpPr txBox="1"/>
          <p:nvPr/>
        </p:nvSpPr>
        <p:spPr>
          <a:xfrm>
            <a:off x="250925" y="569075"/>
            <a:ext cx="82977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n" sz="2800" u="none" cap="none" strike="noStrike">
                <a:solidFill>
                  <a:srgbClr val="595858"/>
                </a:solidFill>
                <a:highlight>
                  <a:srgbClr val="FFFFFF"/>
                </a:highlight>
                <a:latin typeface="Avenir"/>
                <a:ea typeface="Avenir"/>
                <a:cs typeface="Avenir"/>
                <a:sym typeface="Avenir"/>
              </a:rPr>
              <a:t>Approaches to Statistical Analysis in a Time Series </a:t>
            </a:r>
            <a:endParaRPr b="0" i="0" sz="2800" u="none" cap="none" strike="noStrike">
              <a:solidFill>
                <a:schemeClr val="dk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venir"/>
              <a:ea typeface="Avenir"/>
              <a:cs typeface="Avenir"/>
              <a:sym typeface="Avenir"/>
            </a:endParaRPr>
          </a:p>
        </p:txBody>
      </p:sp>
      <p:sp>
        <p:nvSpPr>
          <p:cNvPr id="195" name="Google Shape;195;p11"/>
          <p:cNvSpPr txBox="1"/>
          <p:nvPr>
            <p:ph idx="4294967295" type="body"/>
          </p:nvPr>
        </p:nvSpPr>
        <p:spPr>
          <a:xfrm>
            <a:off x="250925" y="1238250"/>
            <a:ext cx="84597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600">
                <a:solidFill>
                  <a:srgbClr val="595858"/>
                </a:solidFill>
                <a:highlight>
                  <a:srgbClr val="FFFFFF"/>
                </a:highlight>
                <a:latin typeface="Avenir"/>
                <a:ea typeface="Avenir"/>
                <a:cs typeface="Avenir"/>
                <a:sym typeface="Avenir"/>
              </a:rPr>
              <a:t>Multivariate Time Series :- </a:t>
            </a:r>
            <a:endParaRPr sz="1600">
              <a:solidFill>
                <a:srgbClr val="595858"/>
              </a:solidFill>
              <a:highlight>
                <a:srgbClr val="FFFFFF"/>
              </a:highlight>
              <a:latin typeface="Avenir"/>
              <a:ea typeface="Avenir"/>
              <a:cs typeface="Avenir"/>
              <a:sym typeface="Avenir"/>
            </a:endParaRPr>
          </a:p>
          <a:p>
            <a:pPr indent="-330200" lvl="0" marL="457200" rtl="0" algn="l">
              <a:lnSpc>
                <a:spcPct val="115000"/>
              </a:lnSpc>
              <a:spcBef>
                <a:spcPts val="1600"/>
              </a:spcBef>
              <a:spcAft>
                <a:spcPts val="0"/>
              </a:spcAft>
              <a:buClr>
                <a:srgbClr val="595858"/>
              </a:buClr>
              <a:buSzPts val="1600"/>
              <a:buFont typeface="Avenir"/>
              <a:buChar char="●"/>
            </a:pPr>
            <a:r>
              <a:rPr lang="en" sz="1600">
                <a:solidFill>
                  <a:srgbClr val="595858"/>
                </a:solidFill>
                <a:highlight>
                  <a:srgbClr val="FFFFFF"/>
                </a:highlight>
                <a:latin typeface="Avenir"/>
                <a:ea typeface="Avenir"/>
                <a:cs typeface="Avenir"/>
                <a:sym typeface="Avenir"/>
              </a:rPr>
              <a:t>The data which consists of more than one time-dependent feature ,Every individual features relay not on its previous/past values/data but exisiting of dependency  with neighbour variables,This dependency helps the model to forecast the future values/data points.</a:t>
            </a:r>
            <a:endParaRPr sz="1600">
              <a:solidFill>
                <a:srgbClr val="595858"/>
              </a:solidFill>
              <a:highlight>
                <a:srgbClr val="FFFFFF"/>
              </a:highlight>
              <a:latin typeface="Avenir"/>
              <a:ea typeface="Avenir"/>
              <a:cs typeface="Avenir"/>
              <a:sym typeface="Avenir"/>
            </a:endParaRPr>
          </a:p>
          <a:p>
            <a:pPr indent="0" lvl="0" marL="0" rtl="0" algn="l">
              <a:lnSpc>
                <a:spcPct val="115000"/>
              </a:lnSpc>
              <a:spcBef>
                <a:spcPts val="1600"/>
              </a:spcBef>
              <a:spcAft>
                <a:spcPts val="0"/>
              </a:spcAft>
              <a:buClr>
                <a:schemeClr val="dk1"/>
              </a:buClr>
              <a:buSzPts val="1100"/>
              <a:buFont typeface="Arial"/>
              <a:buNone/>
            </a:pPr>
            <a:r>
              <a:t/>
            </a:r>
            <a:endParaRPr sz="1600">
              <a:latin typeface="Avenir"/>
              <a:ea typeface="Avenir"/>
              <a:cs typeface="Avenir"/>
              <a:sym typeface="Avenir"/>
            </a:endParaRPr>
          </a:p>
          <a:p>
            <a:pPr indent="0" lvl="0" marL="457200" rtl="0" algn="l">
              <a:lnSpc>
                <a:spcPct val="115000"/>
              </a:lnSpc>
              <a:spcBef>
                <a:spcPts val="1200"/>
              </a:spcBef>
              <a:spcAft>
                <a:spcPts val="0"/>
              </a:spcAft>
              <a:buSzPts val="1800"/>
              <a:buNone/>
            </a:pPr>
            <a:r>
              <a:t/>
            </a:r>
            <a:endParaRPr sz="1600">
              <a:solidFill>
                <a:srgbClr val="595858"/>
              </a:solidFill>
              <a:highlight>
                <a:srgbClr val="FFFFFF"/>
              </a:highlight>
              <a:latin typeface="Avenir"/>
              <a:ea typeface="Avenir"/>
              <a:cs typeface="Avenir"/>
              <a:sym typeface="Avenir"/>
            </a:endParaRPr>
          </a:p>
          <a:p>
            <a:pPr indent="0" lvl="0" marL="457200" rtl="0" algn="l">
              <a:lnSpc>
                <a:spcPct val="115000"/>
              </a:lnSpc>
              <a:spcBef>
                <a:spcPts val="1600"/>
              </a:spcBef>
              <a:spcAft>
                <a:spcPts val="0"/>
              </a:spcAft>
              <a:buSzPts val="1800"/>
              <a:buNone/>
            </a:pPr>
            <a:r>
              <a:t/>
            </a:r>
            <a:endParaRPr sz="1600">
              <a:solidFill>
                <a:srgbClr val="595858"/>
              </a:solidFill>
              <a:highlight>
                <a:srgbClr val="FFFFFF"/>
              </a:highlight>
              <a:latin typeface="Avenir"/>
              <a:ea typeface="Avenir"/>
              <a:cs typeface="Avenir"/>
              <a:sym typeface="Avenir"/>
            </a:endParaRPr>
          </a:p>
          <a:p>
            <a:pPr indent="0" lvl="0" marL="0" rtl="0" algn="l">
              <a:lnSpc>
                <a:spcPct val="115000"/>
              </a:lnSpc>
              <a:spcBef>
                <a:spcPts val="1600"/>
              </a:spcBef>
              <a:spcAft>
                <a:spcPts val="0"/>
              </a:spcAft>
              <a:buSzPts val="1800"/>
              <a:buNone/>
            </a:pPr>
            <a:r>
              <a:t/>
            </a:r>
            <a:endParaRPr sz="1600">
              <a:solidFill>
                <a:srgbClr val="595858"/>
              </a:solidFill>
              <a:highlight>
                <a:srgbClr val="FFFFFF"/>
              </a:highlight>
              <a:latin typeface="Avenir"/>
              <a:ea typeface="Avenir"/>
              <a:cs typeface="Avenir"/>
              <a:sym typeface="Avenir"/>
            </a:endParaRPr>
          </a:p>
          <a:p>
            <a:pPr indent="0" lvl="0" marL="0" rtl="0" algn="l">
              <a:lnSpc>
                <a:spcPct val="115000"/>
              </a:lnSpc>
              <a:spcBef>
                <a:spcPts val="1600"/>
              </a:spcBef>
              <a:spcAft>
                <a:spcPts val="0"/>
              </a:spcAft>
              <a:buSzPts val="1800"/>
              <a:buNone/>
            </a:pPr>
            <a:r>
              <a:t/>
            </a:r>
            <a:endParaRPr sz="1600">
              <a:latin typeface="Avenir"/>
              <a:ea typeface="Avenir"/>
              <a:cs typeface="Avenir"/>
              <a:sym typeface="Aveni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2"/>
          <p:cNvSpPr txBox="1"/>
          <p:nvPr>
            <p:ph type="ctrTitle"/>
          </p:nvPr>
        </p:nvSpPr>
        <p:spPr>
          <a:xfrm>
            <a:off x="250925" y="148375"/>
            <a:ext cx="8731200" cy="489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1000"/>
              <a:t>Proprietary content. © Great Learning. All Rights Reserved. Unauthorized use or distribution</a:t>
            </a:r>
            <a:endParaRPr sz="1000"/>
          </a:p>
        </p:txBody>
      </p:sp>
      <p:pic>
        <p:nvPicPr>
          <p:cNvPr id="201" name="Google Shape;201;p12"/>
          <p:cNvPicPr preferRelativeResize="0"/>
          <p:nvPr/>
        </p:nvPicPr>
        <p:blipFill rotWithShape="1">
          <a:blip r:embed="rId3">
            <a:alphaModFix/>
          </a:blip>
          <a:srcRect b="0" l="0" r="0" t="0"/>
          <a:stretch/>
        </p:blipFill>
        <p:spPr>
          <a:xfrm>
            <a:off x="7167925" y="211725"/>
            <a:ext cx="1755050" cy="357350"/>
          </a:xfrm>
          <a:prstGeom prst="rect">
            <a:avLst/>
          </a:prstGeom>
          <a:noFill/>
          <a:ln>
            <a:noFill/>
          </a:ln>
        </p:spPr>
      </p:pic>
      <p:sp>
        <p:nvSpPr>
          <p:cNvPr id="202" name="Google Shape;202;p12"/>
          <p:cNvSpPr txBox="1"/>
          <p:nvPr/>
        </p:nvSpPr>
        <p:spPr>
          <a:xfrm>
            <a:off x="250925" y="569075"/>
            <a:ext cx="82977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n" sz="2800" u="none" cap="none" strike="noStrike">
                <a:solidFill>
                  <a:srgbClr val="595858"/>
                </a:solidFill>
                <a:highlight>
                  <a:srgbClr val="FFFFFF"/>
                </a:highlight>
                <a:latin typeface="Avenir"/>
                <a:ea typeface="Avenir"/>
                <a:cs typeface="Avenir"/>
                <a:sym typeface="Avenir"/>
              </a:rPr>
              <a:t>Approaches to Statistical Analysis in a Time Series </a:t>
            </a:r>
            <a:endParaRPr b="0" i="0" sz="2800" u="none" cap="none" strike="noStrike">
              <a:solidFill>
                <a:schemeClr val="dk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venir"/>
              <a:ea typeface="Avenir"/>
              <a:cs typeface="Avenir"/>
              <a:sym typeface="Avenir"/>
            </a:endParaRPr>
          </a:p>
        </p:txBody>
      </p:sp>
      <p:sp>
        <p:nvSpPr>
          <p:cNvPr id="203" name="Google Shape;203;p12"/>
          <p:cNvSpPr txBox="1"/>
          <p:nvPr>
            <p:ph idx="4294967295" type="body"/>
          </p:nvPr>
        </p:nvSpPr>
        <p:spPr>
          <a:xfrm>
            <a:off x="250925" y="1238250"/>
            <a:ext cx="84597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595858"/>
                </a:solidFill>
                <a:highlight>
                  <a:srgbClr val="FFFFFF"/>
                </a:highlight>
                <a:latin typeface="Avenir"/>
                <a:ea typeface="Avenir"/>
                <a:cs typeface="Avenir"/>
                <a:sym typeface="Avenir"/>
              </a:rPr>
              <a:t>Multivariate Time Series :- </a:t>
            </a:r>
            <a:endParaRPr sz="1600">
              <a:solidFill>
                <a:srgbClr val="595858"/>
              </a:solidFill>
              <a:highlight>
                <a:srgbClr val="FFFFFF"/>
              </a:highlight>
              <a:latin typeface="Avenir"/>
              <a:ea typeface="Avenir"/>
              <a:cs typeface="Avenir"/>
              <a:sym typeface="Avenir"/>
            </a:endParaRPr>
          </a:p>
          <a:p>
            <a:pPr indent="-330200" lvl="0" marL="457200" rtl="0" algn="l">
              <a:lnSpc>
                <a:spcPct val="115000"/>
              </a:lnSpc>
              <a:spcBef>
                <a:spcPts val="1600"/>
              </a:spcBef>
              <a:spcAft>
                <a:spcPts val="0"/>
              </a:spcAft>
              <a:buClr>
                <a:srgbClr val="595858"/>
              </a:buClr>
              <a:buSzPts val="1600"/>
              <a:buFont typeface="Avenir"/>
              <a:buChar char="●"/>
            </a:pPr>
            <a:r>
              <a:rPr lang="en" sz="1600">
                <a:solidFill>
                  <a:srgbClr val="595858"/>
                </a:solidFill>
                <a:highlight>
                  <a:srgbClr val="FFFFFF"/>
                </a:highlight>
                <a:latin typeface="Avenir"/>
                <a:ea typeface="Avenir"/>
                <a:cs typeface="Avenir"/>
                <a:sym typeface="Avenir"/>
              </a:rPr>
              <a:t>Example : Find the reference dataset that consists of the Room Occupancy  along with temperature,humidity,light,CO2,humidity ratio of every minute for one week of data in a month. Here, there are multiple features to be considered to predict an optimal temperature . This series would come under multivariate time series category.</a:t>
            </a:r>
            <a:endParaRPr sz="1600">
              <a:solidFill>
                <a:srgbClr val="595858"/>
              </a:solidFill>
              <a:highlight>
                <a:srgbClr val="FFFFFF"/>
              </a:highlight>
              <a:latin typeface="Avenir"/>
              <a:ea typeface="Avenir"/>
              <a:cs typeface="Avenir"/>
              <a:sym typeface="Avenir"/>
            </a:endParaRPr>
          </a:p>
          <a:p>
            <a:pPr indent="0" lvl="0" marL="0" rtl="0" algn="l">
              <a:lnSpc>
                <a:spcPct val="115000"/>
              </a:lnSpc>
              <a:spcBef>
                <a:spcPts val="1600"/>
              </a:spcBef>
              <a:spcAft>
                <a:spcPts val="0"/>
              </a:spcAft>
              <a:buSzPts val="1800"/>
              <a:buNone/>
            </a:pPr>
            <a:r>
              <a:t/>
            </a:r>
            <a:endParaRPr sz="1600">
              <a:solidFill>
                <a:srgbClr val="595858"/>
              </a:solidFill>
              <a:highlight>
                <a:srgbClr val="FFFFFF"/>
              </a:highlight>
              <a:latin typeface="Avenir"/>
              <a:ea typeface="Avenir"/>
              <a:cs typeface="Avenir"/>
              <a:sym typeface="Avenir"/>
            </a:endParaRPr>
          </a:p>
          <a:p>
            <a:pPr indent="0" lvl="0" marL="0" rtl="0" algn="l">
              <a:lnSpc>
                <a:spcPct val="115000"/>
              </a:lnSpc>
              <a:spcBef>
                <a:spcPts val="1600"/>
              </a:spcBef>
              <a:spcAft>
                <a:spcPts val="0"/>
              </a:spcAft>
              <a:buSzPts val="1800"/>
              <a:buNone/>
            </a:pPr>
            <a:r>
              <a:t/>
            </a:r>
            <a:endParaRPr sz="1600">
              <a:solidFill>
                <a:srgbClr val="595858"/>
              </a:solidFill>
              <a:highlight>
                <a:srgbClr val="FFFFFF"/>
              </a:highlight>
              <a:latin typeface="Avenir"/>
              <a:ea typeface="Avenir"/>
              <a:cs typeface="Avenir"/>
              <a:sym typeface="Avenir"/>
            </a:endParaRPr>
          </a:p>
          <a:p>
            <a:pPr indent="0" lvl="0" marL="0" rtl="0" algn="l">
              <a:lnSpc>
                <a:spcPct val="115000"/>
              </a:lnSpc>
              <a:spcBef>
                <a:spcPts val="1600"/>
              </a:spcBef>
              <a:spcAft>
                <a:spcPts val="0"/>
              </a:spcAft>
              <a:buSzPts val="1800"/>
              <a:buNone/>
            </a:pPr>
            <a:r>
              <a:t/>
            </a:r>
            <a:endParaRPr/>
          </a:p>
          <a:p>
            <a:pPr indent="0" lvl="0" marL="457200" rtl="0" algn="l">
              <a:lnSpc>
                <a:spcPct val="115000"/>
              </a:lnSpc>
              <a:spcBef>
                <a:spcPts val="1200"/>
              </a:spcBef>
              <a:spcAft>
                <a:spcPts val="0"/>
              </a:spcAft>
              <a:buSzPts val="1800"/>
              <a:buNone/>
            </a:pPr>
            <a:r>
              <a:t/>
            </a:r>
            <a:endParaRPr>
              <a:solidFill>
                <a:srgbClr val="595858"/>
              </a:solidFill>
              <a:highlight>
                <a:srgbClr val="FFFFFF"/>
              </a:highlight>
              <a:latin typeface="Avenir"/>
              <a:ea typeface="Avenir"/>
              <a:cs typeface="Avenir"/>
              <a:sym typeface="Avenir"/>
            </a:endParaRPr>
          </a:p>
          <a:p>
            <a:pPr indent="0" lvl="0" marL="457200" rtl="0" algn="l">
              <a:lnSpc>
                <a:spcPct val="115000"/>
              </a:lnSpc>
              <a:spcBef>
                <a:spcPts val="1600"/>
              </a:spcBef>
              <a:spcAft>
                <a:spcPts val="0"/>
              </a:spcAft>
              <a:buSzPts val="1800"/>
              <a:buNone/>
            </a:pPr>
            <a:r>
              <a:t/>
            </a:r>
            <a:endParaRPr>
              <a:solidFill>
                <a:srgbClr val="595858"/>
              </a:solidFill>
              <a:highlight>
                <a:srgbClr val="FFFFFF"/>
              </a:highlight>
              <a:latin typeface="Avenir"/>
              <a:ea typeface="Avenir"/>
              <a:cs typeface="Avenir"/>
              <a:sym typeface="Avenir"/>
            </a:endParaRPr>
          </a:p>
          <a:p>
            <a:pPr indent="0" lvl="0" marL="0" rtl="0" algn="l">
              <a:lnSpc>
                <a:spcPct val="115000"/>
              </a:lnSpc>
              <a:spcBef>
                <a:spcPts val="1600"/>
              </a:spcBef>
              <a:spcAft>
                <a:spcPts val="0"/>
              </a:spcAft>
              <a:buSzPts val="1800"/>
              <a:buNone/>
            </a:pPr>
            <a:r>
              <a:t/>
            </a:r>
            <a:endParaRPr>
              <a:solidFill>
                <a:srgbClr val="595858"/>
              </a:solidFill>
              <a:highlight>
                <a:srgbClr val="FFFFFF"/>
              </a:highlight>
              <a:latin typeface="Avenir"/>
              <a:ea typeface="Avenir"/>
              <a:cs typeface="Avenir"/>
              <a:sym typeface="Avenir"/>
            </a:endParaRPr>
          </a:p>
          <a:p>
            <a:pPr indent="0" lvl="0" marL="0" rtl="0" algn="l">
              <a:lnSpc>
                <a:spcPct val="115000"/>
              </a:lnSpc>
              <a:spcBef>
                <a:spcPts val="1600"/>
              </a:spcBef>
              <a:spcAft>
                <a:spcPts val="0"/>
              </a:spcAft>
              <a:buSzPts val="1800"/>
              <a:buNone/>
            </a:pPr>
            <a:r>
              <a:t/>
            </a:r>
            <a:endParaRPr>
              <a:latin typeface="Avenir"/>
              <a:ea typeface="Avenir"/>
              <a:cs typeface="Avenir"/>
              <a:sym typeface="Avenir"/>
            </a:endParaRPr>
          </a:p>
        </p:txBody>
      </p:sp>
      <p:graphicFrame>
        <p:nvGraphicFramePr>
          <p:cNvPr id="204" name="Google Shape;204;p12"/>
          <p:cNvGraphicFramePr/>
          <p:nvPr/>
        </p:nvGraphicFramePr>
        <p:xfrm>
          <a:off x="1295888" y="3235750"/>
          <a:ext cx="3000000" cy="3000000"/>
        </p:xfrm>
        <a:graphic>
          <a:graphicData uri="http://schemas.openxmlformats.org/drawingml/2006/table">
            <a:tbl>
              <a:tblPr>
                <a:solidFill>
                  <a:srgbClr val="FDFDFD"/>
                </a:solidFill>
                <a:tableStyleId>{843BC94B-E718-4B20-AAFE-56F618013C13}</a:tableStyleId>
              </a:tblPr>
              <a:tblGrid>
                <a:gridCol w="382850"/>
                <a:gridCol w="5986925"/>
              </a:tblGrid>
              <a:tr h="1000125">
                <a:tc>
                  <a:txBody>
                    <a:bodyPr/>
                    <a:lstStyle/>
                    <a:p>
                      <a:pPr indent="0" lvl="0" marL="50800" marR="50800" rtl="0" algn="ctr">
                        <a:lnSpc>
                          <a:spcPct val="115000"/>
                        </a:lnSpc>
                        <a:spcBef>
                          <a:spcPts val="0"/>
                        </a:spcBef>
                        <a:spcAft>
                          <a:spcPts val="0"/>
                        </a:spcAft>
                        <a:buClr>
                          <a:srgbClr val="000000"/>
                        </a:buClr>
                        <a:buSzPts val="900"/>
                        <a:buFont typeface="Arial"/>
                        <a:buNone/>
                      </a:pPr>
                      <a:r>
                        <a:rPr lang="en" sz="900" u="none" cap="none" strike="noStrike">
                          <a:solidFill>
                            <a:srgbClr val="555555"/>
                          </a:solidFill>
                          <a:highlight>
                            <a:srgbClr val="FDFDFD"/>
                          </a:highlight>
                          <a:latin typeface="Courier New"/>
                          <a:ea typeface="Courier New"/>
                          <a:cs typeface="Courier New"/>
                          <a:sym typeface="Courier New"/>
                        </a:rPr>
                        <a:t>1</a:t>
                      </a:r>
                      <a:endParaRPr sz="900" u="none" cap="none" strike="noStrike">
                        <a:solidFill>
                          <a:srgbClr val="555555"/>
                        </a:solidFill>
                        <a:highlight>
                          <a:srgbClr val="FDFDFD"/>
                        </a:highlight>
                        <a:latin typeface="Courier New"/>
                        <a:ea typeface="Courier New"/>
                        <a:cs typeface="Courier New"/>
                        <a:sym typeface="Courier New"/>
                      </a:endParaRPr>
                    </a:p>
                    <a:p>
                      <a:pPr indent="0" lvl="0" marL="50800" marR="50800" rtl="0" algn="ctr">
                        <a:lnSpc>
                          <a:spcPct val="115000"/>
                        </a:lnSpc>
                        <a:spcBef>
                          <a:spcPts val="0"/>
                        </a:spcBef>
                        <a:spcAft>
                          <a:spcPts val="0"/>
                        </a:spcAft>
                        <a:buClr>
                          <a:srgbClr val="000000"/>
                        </a:buClr>
                        <a:buSzPts val="900"/>
                        <a:buFont typeface="Arial"/>
                        <a:buNone/>
                      </a:pPr>
                      <a:r>
                        <a:rPr lang="en" sz="900" u="none" cap="none" strike="noStrike">
                          <a:solidFill>
                            <a:srgbClr val="555555"/>
                          </a:solidFill>
                          <a:highlight>
                            <a:srgbClr val="C8E1FA"/>
                          </a:highlight>
                          <a:latin typeface="Courier New"/>
                          <a:ea typeface="Courier New"/>
                          <a:cs typeface="Courier New"/>
                          <a:sym typeface="Courier New"/>
                        </a:rPr>
                        <a:t>2</a:t>
                      </a:r>
                      <a:endParaRPr sz="900" u="none" cap="none" strike="noStrike">
                        <a:solidFill>
                          <a:srgbClr val="555555"/>
                        </a:solidFill>
                        <a:highlight>
                          <a:srgbClr val="C8E1FA"/>
                        </a:highlight>
                        <a:latin typeface="Courier New"/>
                        <a:ea typeface="Courier New"/>
                        <a:cs typeface="Courier New"/>
                        <a:sym typeface="Courier New"/>
                      </a:endParaRPr>
                    </a:p>
                    <a:p>
                      <a:pPr indent="0" lvl="0" marL="50800" marR="50800" rtl="0" algn="ctr">
                        <a:lnSpc>
                          <a:spcPct val="115000"/>
                        </a:lnSpc>
                        <a:spcBef>
                          <a:spcPts val="0"/>
                        </a:spcBef>
                        <a:spcAft>
                          <a:spcPts val="0"/>
                        </a:spcAft>
                        <a:buClr>
                          <a:srgbClr val="000000"/>
                        </a:buClr>
                        <a:buSzPts val="900"/>
                        <a:buFont typeface="Arial"/>
                        <a:buNone/>
                      </a:pPr>
                      <a:r>
                        <a:rPr lang="en" sz="900" u="none" cap="none" strike="noStrike">
                          <a:solidFill>
                            <a:srgbClr val="555555"/>
                          </a:solidFill>
                          <a:highlight>
                            <a:srgbClr val="FDFDFD"/>
                          </a:highlight>
                          <a:latin typeface="Courier New"/>
                          <a:ea typeface="Courier New"/>
                          <a:cs typeface="Courier New"/>
                          <a:sym typeface="Courier New"/>
                        </a:rPr>
                        <a:t>3</a:t>
                      </a:r>
                      <a:endParaRPr sz="900" u="none" cap="none" strike="noStrike">
                        <a:solidFill>
                          <a:srgbClr val="555555"/>
                        </a:solidFill>
                        <a:highlight>
                          <a:srgbClr val="FDFDFD"/>
                        </a:highlight>
                        <a:latin typeface="Courier New"/>
                        <a:ea typeface="Courier New"/>
                        <a:cs typeface="Courier New"/>
                        <a:sym typeface="Courier New"/>
                      </a:endParaRPr>
                    </a:p>
                    <a:p>
                      <a:pPr indent="0" lvl="0" marL="50800" marR="50800" rtl="0" algn="ctr">
                        <a:lnSpc>
                          <a:spcPct val="115000"/>
                        </a:lnSpc>
                        <a:spcBef>
                          <a:spcPts val="0"/>
                        </a:spcBef>
                        <a:spcAft>
                          <a:spcPts val="0"/>
                        </a:spcAft>
                        <a:buClr>
                          <a:srgbClr val="000000"/>
                        </a:buClr>
                        <a:buSzPts val="900"/>
                        <a:buFont typeface="Arial"/>
                        <a:buNone/>
                      </a:pPr>
                      <a:r>
                        <a:rPr lang="en" sz="900" u="none" cap="none" strike="noStrike">
                          <a:solidFill>
                            <a:srgbClr val="555555"/>
                          </a:solidFill>
                          <a:highlight>
                            <a:srgbClr val="C8E1FA"/>
                          </a:highlight>
                          <a:latin typeface="Courier New"/>
                          <a:ea typeface="Courier New"/>
                          <a:cs typeface="Courier New"/>
                          <a:sym typeface="Courier New"/>
                        </a:rPr>
                        <a:t>4</a:t>
                      </a:r>
                      <a:endParaRPr sz="900" u="none" cap="none" strike="noStrike">
                        <a:solidFill>
                          <a:srgbClr val="555555"/>
                        </a:solidFill>
                        <a:highlight>
                          <a:srgbClr val="C8E1FA"/>
                        </a:highlight>
                        <a:latin typeface="Courier New"/>
                        <a:ea typeface="Courier New"/>
                        <a:cs typeface="Courier New"/>
                        <a:sym typeface="Courier New"/>
                      </a:endParaRPr>
                    </a:p>
                    <a:p>
                      <a:pPr indent="0" lvl="0" marL="50800" marR="50800" rtl="0" algn="ctr">
                        <a:lnSpc>
                          <a:spcPct val="115000"/>
                        </a:lnSpc>
                        <a:spcBef>
                          <a:spcPts val="0"/>
                        </a:spcBef>
                        <a:spcAft>
                          <a:spcPts val="0"/>
                        </a:spcAft>
                        <a:buClr>
                          <a:srgbClr val="000000"/>
                        </a:buClr>
                        <a:buSzPts val="900"/>
                        <a:buFont typeface="Arial"/>
                        <a:buNone/>
                      </a:pPr>
                      <a:r>
                        <a:rPr lang="en" sz="900" u="none" cap="none" strike="noStrike">
                          <a:solidFill>
                            <a:srgbClr val="555555"/>
                          </a:solidFill>
                          <a:highlight>
                            <a:srgbClr val="FDFDFD"/>
                          </a:highlight>
                          <a:latin typeface="Courier New"/>
                          <a:ea typeface="Courier New"/>
                          <a:cs typeface="Courier New"/>
                          <a:sym typeface="Courier New"/>
                        </a:rPr>
                        <a:t>5</a:t>
                      </a:r>
                      <a:endParaRPr sz="900" u="none" cap="none" strike="noStrike">
                        <a:solidFill>
                          <a:srgbClr val="555555"/>
                        </a:solidFill>
                        <a:highlight>
                          <a:srgbClr val="FDFDFD"/>
                        </a:highlight>
                        <a:latin typeface="Courier New"/>
                        <a:ea typeface="Courier New"/>
                        <a:cs typeface="Courier New"/>
                        <a:sym typeface="Courier New"/>
                      </a:endParaRPr>
                    </a:p>
                    <a:p>
                      <a:pPr indent="0" lvl="0" marL="50800" marR="50800" rtl="0" algn="ctr">
                        <a:lnSpc>
                          <a:spcPct val="115000"/>
                        </a:lnSpc>
                        <a:spcBef>
                          <a:spcPts val="0"/>
                        </a:spcBef>
                        <a:spcAft>
                          <a:spcPts val="0"/>
                        </a:spcAft>
                        <a:buClr>
                          <a:srgbClr val="000000"/>
                        </a:buClr>
                        <a:buSzPts val="900"/>
                        <a:buFont typeface="Arial"/>
                        <a:buNone/>
                      </a:pPr>
                      <a:r>
                        <a:rPr lang="en" sz="900" u="none" cap="none" strike="noStrike">
                          <a:solidFill>
                            <a:srgbClr val="555555"/>
                          </a:solidFill>
                          <a:highlight>
                            <a:srgbClr val="C8E1FA"/>
                          </a:highlight>
                          <a:latin typeface="Courier New"/>
                          <a:ea typeface="Courier New"/>
                          <a:cs typeface="Courier New"/>
                          <a:sym typeface="Courier New"/>
                        </a:rPr>
                        <a:t>6</a:t>
                      </a:r>
                      <a:endParaRPr sz="900" u="none" cap="none" strike="noStrike">
                        <a:solidFill>
                          <a:srgbClr val="555555"/>
                        </a:solidFill>
                        <a:highlight>
                          <a:srgbClr val="C8E1FA"/>
                        </a:highlight>
                        <a:latin typeface="Courier New"/>
                        <a:ea typeface="Courier New"/>
                        <a:cs typeface="Courier New"/>
                        <a:sym typeface="Courier New"/>
                      </a:endParaRPr>
                    </a:p>
                    <a:p>
                      <a:pPr indent="0" lvl="0" marL="50800" marR="50800" rtl="0" algn="ctr">
                        <a:lnSpc>
                          <a:spcPct val="115000"/>
                        </a:lnSpc>
                        <a:spcBef>
                          <a:spcPts val="0"/>
                        </a:spcBef>
                        <a:spcAft>
                          <a:spcPts val="0"/>
                        </a:spcAft>
                        <a:buClr>
                          <a:srgbClr val="000000"/>
                        </a:buClr>
                        <a:buSzPts val="900"/>
                        <a:buFont typeface="Arial"/>
                        <a:buNone/>
                      </a:pPr>
                      <a:r>
                        <a:rPr lang="en" sz="900" u="none" cap="none" strike="noStrike">
                          <a:solidFill>
                            <a:srgbClr val="555555"/>
                          </a:solidFill>
                          <a:highlight>
                            <a:srgbClr val="FDFDFD"/>
                          </a:highlight>
                          <a:latin typeface="Courier New"/>
                          <a:ea typeface="Courier New"/>
                          <a:cs typeface="Courier New"/>
                          <a:sym typeface="Courier New"/>
                        </a:rPr>
                        <a:t>7</a:t>
                      </a:r>
                      <a:endParaRPr sz="900" u="none" cap="none" strike="noStrike">
                        <a:solidFill>
                          <a:srgbClr val="555555"/>
                        </a:solidFill>
                        <a:highlight>
                          <a:srgbClr val="FDFDFD"/>
                        </a:highlight>
                        <a:latin typeface="Courier New"/>
                        <a:ea typeface="Courier New"/>
                        <a:cs typeface="Courier New"/>
                        <a:sym typeface="Courier New"/>
                      </a:endParaRPr>
                    </a:p>
                  </a:txBody>
                  <a:tcPr marT="91425" marB="91425" marR="91425" marL="91425">
                    <a:solidFill>
                      <a:srgbClr val="DFEFFF"/>
                    </a:solidFill>
                  </a:tcPr>
                </a:tc>
                <a:tc>
                  <a:txBody>
                    <a:bodyPr/>
                    <a:lstStyle/>
                    <a:p>
                      <a:pPr indent="0" lvl="0" marL="50800" marR="50800" rtl="0" algn="l">
                        <a:lnSpc>
                          <a:spcPct val="115000"/>
                        </a:lnSpc>
                        <a:spcBef>
                          <a:spcPts val="0"/>
                        </a:spcBef>
                        <a:spcAft>
                          <a:spcPts val="0"/>
                        </a:spcAft>
                        <a:buClr>
                          <a:srgbClr val="000000"/>
                        </a:buClr>
                        <a:buSzPts val="900"/>
                        <a:buFont typeface="Arial"/>
                        <a:buNone/>
                      </a:pPr>
                      <a:r>
                        <a:rPr lang="en" sz="900" u="none" cap="none" strike="noStrike">
                          <a:highlight>
                            <a:srgbClr val="FDFDFD"/>
                          </a:highlight>
                          <a:latin typeface="Courier New"/>
                          <a:ea typeface="Courier New"/>
                          <a:cs typeface="Courier New"/>
                          <a:sym typeface="Courier New"/>
                        </a:rPr>
                        <a:t>"date","Temperature","Humidity","Light","CO2","Humidity_Ratio","Occupancy"</a:t>
                      </a:r>
                      <a:endParaRPr sz="900" u="none" cap="none" strike="noStrike">
                        <a:highlight>
                          <a:srgbClr val="FDFDFD"/>
                        </a:highlight>
                        <a:latin typeface="Courier New"/>
                        <a:ea typeface="Courier New"/>
                        <a:cs typeface="Courier New"/>
                        <a:sym typeface="Courier New"/>
                      </a:endParaRPr>
                    </a:p>
                    <a:p>
                      <a:pPr indent="0" lvl="0" marL="50800" marR="50800" rtl="0" algn="l">
                        <a:lnSpc>
                          <a:spcPct val="115000"/>
                        </a:lnSpc>
                        <a:spcBef>
                          <a:spcPts val="0"/>
                        </a:spcBef>
                        <a:spcAft>
                          <a:spcPts val="0"/>
                        </a:spcAft>
                        <a:buClr>
                          <a:srgbClr val="000000"/>
                        </a:buClr>
                        <a:buSzPts val="900"/>
                        <a:buFont typeface="Arial"/>
                        <a:buNone/>
                      </a:pPr>
                      <a:r>
                        <a:rPr lang="en" sz="900" u="none" cap="none" strike="noStrike">
                          <a:highlight>
                            <a:srgbClr val="F7F7F7"/>
                          </a:highlight>
                          <a:latin typeface="Courier New"/>
                          <a:ea typeface="Courier New"/>
                          <a:cs typeface="Courier New"/>
                          <a:sym typeface="Courier New"/>
                        </a:rPr>
                        <a:t>"1","2015-02-04 17:51:00",23.18,27.272,426,721.25,0.00479298817650529,1</a:t>
                      </a:r>
                      <a:endParaRPr sz="900" u="none" cap="none" strike="noStrike">
                        <a:highlight>
                          <a:srgbClr val="F7F7F7"/>
                        </a:highlight>
                        <a:latin typeface="Courier New"/>
                        <a:ea typeface="Courier New"/>
                        <a:cs typeface="Courier New"/>
                        <a:sym typeface="Courier New"/>
                      </a:endParaRPr>
                    </a:p>
                    <a:p>
                      <a:pPr indent="0" lvl="0" marL="50800" marR="50800" rtl="0" algn="l">
                        <a:lnSpc>
                          <a:spcPct val="115000"/>
                        </a:lnSpc>
                        <a:spcBef>
                          <a:spcPts val="0"/>
                        </a:spcBef>
                        <a:spcAft>
                          <a:spcPts val="0"/>
                        </a:spcAft>
                        <a:buClr>
                          <a:srgbClr val="000000"/>
                        </a:buClr>
                        <a:buSzPts val="900"/>
                        <a:buFont typeface="Arial"/>
                        <a:buNone/>
                      </a:pPr>
                      <a:r>
                        <a:rPr lang="en" sz="900" u="none" cap="none" strike="noStrike">
                          <a:highlight>
                            <a:srgbClr val="FDFDFD"/>
                          </a:highlight>
                          <a:latin typeface="Courier New"/>
                          <a:ea typeface="Courier New"/>
                          <a:cs typeface="Courier New"/>
                          <a:sym typeface="Courier New"/>
                        </a:rPr>
                        <a:t>"2","2015-02-04 17:51:59",23.15,27.2675,429.5,714,0.00478344094931065,1</a:t>
                      </a:r>
                      <a:endParaRPr sz="900" u="none" cap="none" strike="noStrike">
                        <a:highlight>
                          <a:srgbClr val="FDFDFD"/>
                        </a:highlight>
                        <a:latin typeface="Courier New"/>
                        <a:ea typeface="Courier New"/>
                        <a:cs typeface="Courier New"/>
                        <a:sym typeface="Courier New"/>
                      </a:endParaRPr>
                    </a:p>
                    <a:p>
                      <a:pPr indent="0" lvl="0" marL="50800" marR="50800" rtl="0" algn="l">
                        <a:lnSpc>
                          <a:spcPct val="115000"/>
                        </a:lnSpc>
                        <a:spcBef>
                          <a:spcPts val="0"/>
                        </a:spcBef>
                        <a:spcAft>
                          <a:spcPts val="0"/>
                        </a:spcAft>
                        <a:buClr>
                          <a:srgbClr val="000000"/>
                        </a:buClr>
                        <a:buSzPts val="900"/>
                        <a:buFont typeface="Arial"/>
                        <a:buNone/>
                      </a:pPr>
                      <a:r>
                        <a:rPr lang="en" sz="900" u="none" cap="none" strike="noStrike">
                          <a:highlight>
                            <a:srgbClr val="F7F7F7"/>
                          </a:highlight>
                          <a:latin typeface="Courier New"/>
                          <a:ea typeface="Courier New"/>
                          <a:cs typeface="Courier New"/>
                          <a:sym typeface="Courier New"/>
                        </a:rPr>
                        <a:t>"3","2015-02-04 17:53:00",23.15,27.245,426,713.5,0.00477946352442199,1</a:t>
                      </a:r>
                      <a:endParaRPr sz="900" u="none" cap="none" strike="noStrike">
                        <a:highlight>
                          <a:srgbClr val="F7F7F7"/>
                        </a:highlight>
                        <a:latin typeface="Courier New"/>
                        <a:ea typeface="Courier New"/>
                        <a:cs typeface="Courier New"/>
                        <a:sym typeface="Courier New"/>
                      </a:endParaRPr>
                    </a:p>
                    <a:p>
                      <a:pPr indent="0" lvl="0" marL="50800" marR="50800" rtl="0" algn="l">
                        <a:lnSpc>
                          <a:spcPct val="115000"/>
                        </a:lnSpc>
                        <a:spcBef>
                          <a:spcPts val="0"/>
                        </a:spcBef>
                        <a:spcAft>
                          <a:spcPts val="0"/>
                        </a:spcAft>
                        <a:buClr>
                          <a:srgbClr val="000000"/>
                        </a:buClr>
                        <a:buSzPts val="900"/>
                        <a:buFont typeface="Arial"/>
                        <a:buNone/>
                      </a:pPr>
                      <a:r>
                        <a:rPr lang="en" sz="900" u="none" cap="none" strike="noStrike">
                          <a:highlight>
                            <a:srgbClr val="FDFDFD"/>
                          </a:highlight>
                          <a:latin typeface="Courier New"/>
                          <a:ea typeface="Courier New"/>
                          <a:cs typeface="Courier New"/>
                          <a:sym typeface="Courier New"/>
                        </a:rPr>
                        <a:t>"4","2015-02-04 17:54:00",23.15,27.2,426,708.25,0.00477150882608175,1</a:t>
                      </a:r>
                      <a:endParaRPr sz="900" u="none" cap="none" strike="noStrike">
                        <a:highlight>
                          <a:srgbClr val="FDFDFD"/>
                        </a:highlight>
                        <a:latin typeface="Courier New"/>
                        <a:ea typeface="Courier New"/>
                        <a:cs typeface="Courier New"/>
                        <a:sym typeface="Courier New"/>
                      </a:endParaRPr>
                    </a:p>
                    <a:p>
                      <a:pPr indent="0" lvl="0" marL="50800" marR="50800" rtl="0" algn="l">
                        <a:lnSpc>
                          <a:spcPct val="115000"/>
                        </a:lnSpc>
                        <a:spcBef>
                          <a:spcPts val="0"/>
                        </a:spcBef>
                        <a:spcAft>
                          <a:spcPts val="0"/>
                        </a:spcAft>
                        <a:buClr>
                          <a:srgbClr val="000000"/>
                        </a:buClr>
                        <a:buSzPts val="900"/>
                        <a:buFont typeface="Arial"/>
                        <a:buNone/>
                      </a:pPr>
                      <a:r>
                        <a:rPr lang="en" sz="900" u="none" cap="none" strike="noStrike">
                          <a:highlight>
                            <a:srgbClr val="F7F7F7"/>
                          </a:highlight>
                          <a:latin typeface="Courier New"/>
                          <a:ea typeface="Courier New"/>
                          <a:cs typeface="Courier New"/>
                          <a:sym typeface="Courier New"/>
                        </a:rPr>
                        <a:t>"5","2015-02-04 17:55:00",23.1,27.2,426,704.5,0.00475699293331518,1</a:t>
                      </a:r>
                      <a:endParaRPr sz="900" u="none" cap="none" strike="noStrike">
                        <a:highlight>
                          <a:srgbClr val="F7F7F7"/>
                        </a:highlight>
                        <a:latin typeface="Courier New"/>
                        <a:ea typeface="Courier New"/>
                        <a:cs typeface="Courier New"/>
                        <a:sym typeface="Courier New"/>
                      </a:endParaRPr>
                    </a:p>
                    <a:p>
                      <a:pPr indent="0" lvl="0" marL="50800" marR="50800" rtl="0" algn="l">
                        <a:lnSpc>
                          <a:spcPct val="115000"/>
                        </a:lnSpc>
                        <a:spcBef>
                          <a:spcPts val="0"/>
                        </a:spcBef>
                        <a:spcAft>
                          <a:spcPts val="0"/>
                        </a:spcAft>
                        <a:buClr>
                          <a:srgbClr val="000000"/>
                        </a:buClr>
                        <a:buSzPts val="900"/>
                        <a:buFont typeface="Arial"/>
                        <a:buNone/>
                      </a:pPr>
                      <a:r>
                        <a:rPr lang="en" sz="900" u="none" cap="none" strike="noStrike">
                          <a:highlight>
                            <a:srgbClr val="FDFDFD"/>
                          </a:highlight>
                          <a:latin typeface="Courier New"/>
                          <a:ea typeface="Courier New"/>
                          <a:cs typeface="Courier New"/>
                          <a:sym typeface="Courier New"/>
                        </a:rPr>
                        <a:t>"6","2015-02-04 17:55:59",23.1,27.2,419,701,0.00475699293331518,1</a:t>
                      </a:r>
                      <a:endParaRPr sz="900" u="none" cap="none" strike="noStrike">
                        <a:highlight>
                          <a:srgbClr val="FDFDFD"/>
                        </a:highlight>
                        <a:latin typeface="Courier New"/>
                        <a:ea typeface="Courier New"/>
                        <a:cs typeface="Courier New"/>
                        <a:sym typeface="Courier New"/>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3"/>
          <p:cNvSpPr txBox="1"/>
          <p:nvPr>
            <p:ph type="ctrTitle"/>
          </p:nvPr>
        </p:nvSpPr>
        <p:spPr>
          <a:xfrm>
            <a:off x="250925" y="148375"/>
            <a:ext cx="8731200" cy="489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1000"/>
              <a:t>Proprietary content. © Great Learning. All Rights Reserved. Unauthorized use or distribution</a:t>
            </a:r>
            <a:endParaRPr sz="1000"/>
          </a:p>
        </p:txBody>
      </p:sp>
      <p:pic>
        <p:nvPicPr>
          <p:cNvPr id="210" name="Google Shape;210;p13"/>
          <p:cNvPicPr preferRelativeResize="0"/>
          <p:nvPr/>
        </p:nvPicPr>
        <p:blipFill rotWithShape="1">
          <a:blip r:embed="rId3">
            <a:alphaModFix/>
          </a:blip>
          <a:srcRect b="0" l="0" r="0" t="0"/>
          <a:stretch/>
        </p:blipFill>
        <p:spPr>
          <a:xfrm>
            <a:off x="7167925" y="211725"/>
            <a:ext cx="1755050" cy="357350"/>
          </a:xfrm>
          <a:prstGeom prst="rect">
            <a:avLst/>
          </a:prstGeom>
          <a:noFill/>
          <a:ln>
            <a:noFill/>
          </a:ln>
        </p:spPr>
      </p:pic>
      <p:sp>
        <p:nvSpPr>
          <p:cNvPr id="211" name="Google Shape;211;p13"/>
          <p:cNvSpPr txBox="1"/>
          <p:nvPr/>
        </p:nvSpPr>
        <p:spPr>
          <a:xfrm>
            <a:off x="250925" y="569075"/>
            <a:ext cx="82977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rgbClr val="595858"/>
                </a:solidFill>
                <a:highlight>
                  <a:schemeClr val="lt1"/>
                </a:highlight>
                <a:latin typeface="Avenir"/>
                <a:ea typeface="Avenir"/>
                <a:cs typeface="Avenir"/>
                <a:sym typeface="Avenir"/>
              </a:rPr>
              <a:t>Vector Time Series Models</a:t>
            </a:r>
            <a:endParaRPr b="0" i="0" sz="2800" u="none" cap="none" strike="noStrike">
              <a:solidFill>
                <a:schemeClr val="dk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595858"/>
              </a:solidFill>
              <a:highlight>
                <a:srgbClr val="FFFFFF"/>
              </a:highlight>
              <a:latin typeface="Avenir"/>
              <a:ea typeface="Avenir"/>
              <a:cs typeface="Avenir"/>
              <a:sym typeface="Avenir"/>
            </a:endParaRPr>
          </a:p>
        </p:txBody>
      </p:sp>
      <p:sp>
        <p:nvSpPr>
          <p:cNvPr id="212" name="Google Shape;212;p13"/>
          <p:cNvSpPr txBox="1"/>
          <p:nvPr>
            <p:ph idx="4294967295" type="body"/>
          </p:nvPr>
        </p:nvSpPr>
        <p:spPr>
          <a:xfrm>
            <a:off x="250925" y="1092275"/>
            <a:ext cx="84597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sz="1600">
              <a:solidFill>
                <a:srgbClr val="595858"/>
              </a:solidFill>
              <a:highlight>
                <a:srgbClr val="FFFFFF"/>
              </a:highlight>
              <a:latin typeface="Avenir"/>
              <a:ea typeface="Avenir"/>
              <a:cs typeface="Avenir"/>
              <a:sym typeface="Avenir"/>
            </a:endParaRPr>
          </a:p>
          <a:p>
            <a:pPr indent="-330200" lvl="0" marL="457200" rtl="0" algn="l">
              <a:lnSpc>
                <a:spcPct val="115000"/>
              </a:lnSpc>
              <a:spcBef>
                <a:spcPts val="1600"/>
              </a:spcBef>
              <a:spcAft>
                <a:spcPts val="0"/>
              </a:spcAft>
              <a:buSzPts val="1600"/>
              <a:buFont typeface="Avenir"/>
              <a:buChar char="●"/>
            </a:pPr>
            <a:r>
              <a:rPr lang="en" sz="1600">
                <a:latin typeface="Avenir"/>
                <a:ea typeface="Avenir"/>
                <a:cs typeface="Avenir"/>
                <a:sym typeface="Avenir"/>
              </a:rPr>
              <a:t>Is one of the most common method used to deal with Multivariate Time-Series data.</a:t>
            </a:r>
            <a:endParaRPr sz="1600">
              <a:latin typeface="Avenir"/>
              <a:ea typeface="Avenir"/>
              <a:cs typeface="Avenir"/>
              <a:sym typeface="Avenir"/>
            </a:endParaRPr>
          </a:p>
          <a:p>
            <a:pPr indent="-330200" lvl="0" marL="457200" rtl="0" algn="l">
              <a:lnSpc>
                <a:spcPct val="115000"/>
              </a:lnSpc>
              <a:spcBef>
                <a:spcPts val="0"/>
              </a:spcBef>
              <a:spcAft>
                <a:spcPts val="0"/>
              </a:spcAft>
              <a:buSzPts val="1600"/>
              <a:buFont typeface="Avenir"/>
              <a:buChar char="●"/>
            </a:pPr>
            <a:r>
              <a:rPr lang="en" sz="1600">
                <a:solidFill>
                  <a:srgbClr val="333333"/>
                </a:solidFill>
                <a:highlight>
                  <a:srgbClr val="FFFFFF"/>
                </a:highlight>
                <a:latin typeface="Avenir"/>
                <a:ea typeface="Avenir"/>
                <a:cs typeface="Avenir"/>
                <a:sym typeface="Avenir"/>
              </a:rPr>
              <a:t>This is a stochastic process model utilized to seize the linear relation among the multiple variables of time-series data.</a:t>
            </a:r>
            <a:endParaRPr sz="1600">
              <a:solidFill>
                <a:srgbClr val="333333"/>
              </a:solidFill>
              <a:highlight>
                <a:srgbClr val="FFFFFF"/>
              </a:highlight>
              <a:latin typeface="Avenir"/>
              <a:ea typeface="Avenir"/>
              <a:cs typeface="Avenir"/>
              <a:sym typeface="Avenir"/>
            </a:endParaRPr>
          </a:p>
          <a:p>
            <a:pPr indent="-330200" lvl="0" marL="457200" rtl="0" algn="l">
              <a:lnSpc>
                <a:spcPct val="115000"/>
              </a:lnSpc>
              <a:spcBef>
                <a:spcPts val="0"/>
              </a:spcBef>
              <a:spcAft>
                <a:spcPts val="0"/>
              </a:spcAft>
              <a:buClr>
                <a:srgbClr val="333333"/>
              </a:buClr>
              <a:buSzPts val="1600"/>
              <a:buFont typeface="Avenir"/>
              <a:buChar char="●"/>
            </a:pPr>
            <a:r>
              <a:rPr lang="en" sz="1600">
                <a:solidFill>
                  <a:srgbClr val="333333"/>
                </a:solidFill>
                <a:highlight>
                  <a:srgbClr val="FFFFFF"/>
                </a:highlight>
                <a:latin typeface="Avenir"/>
                <a:ea typeface="Avenir"/>
                <a:cs typeface="Avenir"/>
                <a:sym typeface="Avenir"/>
              </a:rPr>
              <a:t>In other words, it is a multivariate forecasting method utilized when two or more time-series variables have a strong internal relationship with each other. </a:t>
            </a:r>
            <a:endParaRPr sz="1600">
              <a:solidFill>
                <a:srgbClr val="333333"/>
              </a:solidFill>
              <a:highlight>
                <a:srgbClr val="FFFFFF"/>
              </a:highlight>
              <a:latin typeface="Avenir"/>
              <a:ea typeface="Avenir"/>
              <a:cs typeface="Avenir"/>
              <a:sym typeface="Avenir"/>
            </a:endParaRPr>
          </a:p>
          <a:p>
            <a:pPr indent="-330200" lvl="0" marL="457200" rtl="0" algn="l">
              <a:lnSpc>
                <a:spcPct val="115000"/>
              </a:lnSpc>
              <a:spcBef>
                <a:spcPts val="0"/>
              </a:spcBef>
              <a:spcAft>
                <a:spcPts val="0"/>
              </a:spcAft>
              <a:buClr>
                <a:srgbClr val="333333"/>
              </a:buClr>
              <a:buSzPts val="1600"/>
              <a:buFont typeface="Avenir"/>
              <a:buChar char="●"/>
            </a:pPr>
            <a:r>
              <a:rPr lang="en" sz="1600">
                <a:solidFill>
                  <a:srgbClr val="333333"/>
                </a:solidFill>
                <a:highlight>
                  <a:srgbClr val="FFFFFF"/>
                </a:highlight>
                <a:latin typeface="Avenir"/>
                <a:ea typeface="Avenir"/>
                <a:cs typeface="Avenir"/>
                <a:sym typeface="Avenir"/>
              </a:rPr>
              <a:t>VAR is a bidirectional model, while others are unidirectional models. </a:t>
            </a:r>
            <a:endParaRPr sz="1600">
              <a:solidFill>
                <a:srgbClr val="333333"/>
              </a:solidFill>
              <a:highlight>
                <a:srgbClr val="FFFFFF"/>
              </a:highlight>
              <a:latin typeface="Avenir"/>
              <a:ea typeface="Avenir"/>
              <a:cs typeface="Avenir"/>
              <a:sym typeface="Avenir"/>
            </a:endParaRPr>
          </a:p>
          <a:p>
            <a:pPr indent="-330200" lvl="0" marL="457200" rtl="0" algn="l">
              <a:lnSpc>
                <a:spcPct val="115000"/>
              </a:lnSpc>
              <a:spcBef>
                <a:spcPts val="0"/>
              </a:spcBef>
              <a:spcAft>
                <a:spcPts val="0"/>
              </a:spcAft>
              <a:buClr>
                <a:srgbClr val="333333"/>
              </a:buClr>
              <a:buSzPts val="1600"/>
              <a:buFont typeface="Avenir"/>
              <a:buChar char="●"/>
            </a:pPr>
            <a:r>
              <a:rPr lang="en" sz="1600">
                <a:solidFill>
                  <a:srgbClr val="333333"/>
                </a:solidFill>
                <a:highlight>
                  <a:srgbClr val="FFFFFF"/>
                </a:highlight>
                <a:latin typeface="Avenir"/>
                <a:ea typeface="Avenir"/>
                <a:cs typeface="Avenir"/>
                <a:sym typeface="Avenir"/>
              </a:rPr>
              <a:t>In a unidirectional model, a predictor influences the target, but not vice versa. In a bidirectional model, variables influence each other.</a:t>
            </a:r>
            <a:endParaRPr sz="1600">
              <a:solidFill>
                <a:srgbClr val="333333"/>
              </a:solidFill>
              <a:highlight>
                <a:srgbClr val="FFFFFF"/>
              </a:highlight>
              <a:latin typeface="Avenir"/>
              <a:ea typeface="Avenir"/>
              <a:cs typeface="Avenir"/>
              <a:sym typeface="Aveni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4"/>
          <p:cNvSpPr txBox="1"/>
          <p:nvPr>
            <p:ph type="ctrTitle"/>
          </p:nvPr>
        </p:nvSpPr>
        <p:spPr>
          <a:xfrm>
            <a:off x="250925" y="148375"/>
            <a:ext cx="8731200" cy="489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1000"/>
              <a:t>Proprietary content. © Great Learning. All Rights Reserved. Unauthorized use or distribution</a:t>
            </a:r>
            <a:endParaRPr sz="1000"/>
          </a:p>
        </p:txBody>
      </p:sp>
      <p:pic>
        <p:nvPicPr>
          <p:cNvPr id="218" name="Google Shape;218;p14"/>
          <p:cNvPicPr preferRelativeResize="0"/>
          <p:nvPr/>
        </p:nvPicPr>
        <p:blipFill rotWithShape="1">
          <a:blip r:embed="rId3">
            <a:alphaModFix/>
          </a:blip>
          <a:srcRect b="0" l="0" r="0" t="0"/>
          <a:stretch/>
        </p:blipFill>
        <p:spPr>
          <a:xfrm>
            <a:off x="7167925" y="211725"/>
            <a:ext cx="1755050" cy="357350"/>
          </a:xfrm>
          <a:prstGeom prst="rect">
            <a:avLst/>
          </a:prstGeom>
          <a:noFill/>
          <a:ln>
            <a:noFill/>
          </a:ln>
        </p:spPr>
      </p:pic>
      <p:sp>
        <p:nvSpPr>
          <p:cNvPr id="219" name="Google Shape;219;p14"/>
          <p:cNvSpPr txBox="1"/>
          <p:nvPr/>
        </p:nvSpPr>
        <p:spPr>
          <a:xfrm>
            <a:off x="250925" y="569075"/>
            <a:ext cx="82977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n" sz="2800" u="none" cap="none" strike="noStrike">
                <a:solidFill>
                  <a:srgbClr val="1B3742"/>
                </a:solidFill>
                <a:latin typeface="Avenir"/>
                <a:ea typeface="Avenir"/>
                <a:cs typeface="Avenir"/>
                <a:sym typeface="Avenir"/>
              </a:rPr>
              <a:t>Why do we need VAR?</a:t>
            </a:r>
            <a:endParaRPr b="0" i="0" sz="2800" u="none" cap="none" strike="noStrike">
              <a:solidFill>
                <a:schemeClr val="dk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595858"/>
              </a:solidFill>
              <a:highlight>
                <a:srgbClr val="FFFFFF"/>
              </a:highlight>
              <a:latin typeface="Avenir"/>
              <a:ea typeface="Avenir"/>
              <a:cs typeface="Avenir"/>
              <a:sym typeface="Avenir"/>
            </a:endParaRPr>
          </a:p>
        </p:txBody>
      </p:sp>
      <p:sp>
        <p:nvSpPr>
          <p:cNvPr id="220" name="Google Shape;220;p14"/>
          <p:cNvSpPr txBox="1"/>
          <p:nvPr>
            <p:ph idx="4294967295" type="body"/>
          </p:nvPr>
        </p:nvSpPr>
        <p:spPr>
          <a:xfrm>
            <a:off x="250925" y="1238250"/>
            <a:ext cx="8459700" cy="3416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2000"/>
              </a:spcBef>
              <a:spcAft>
                <a:spcPts val="0"/>
              </a:spcAft>
              <a:buSzPts val="1600"/>
              <a:buFont typeface="Avenir"/>
              <a:buChar char="●"/>
            </a:pPr>
            <a:r>
              <a:rPr lang="en" sz="1600">
                <a:latin typeface="Avenir"/>
                <a:ea typeface="Avenir"/>
                <a:cs typeface="Avenir"/>
                <a:sym typeface="Avenir"/>
              </a:rPr>
              <a:t>Time-series data with autoregressive in nature (serially correlated)</a:t>
            </a:r>
            <a:endParaRPr sz="1600">
              <a:latin typeface="Avenir"/>
              <a:ea typeface="Avenir"/>
              <a:cs typeface="Avenir"/>
              <a:sym typeface="Avenir"/>
            </a:endParaRPr>
          </a:p>
          <a:p>
            <a:pPr indent="-330200" lvl="0" marL="457200" rtl="0" algn="l">
              <a:lnSpc>
                <a:spcPct val="115000"/>
              </a:lnSpc>
              <a:spcBef>
                <a:spcPts val="0"/>
              </a:spcBef>
              <a:spcAft>
                <a:spcPts val="0"/>
              </a:spcAft>
              <a:buSzPts val="1600"/>
              <a:buFont typeface="Avenir"/>
              <a:buChar char="●"/>
            </a:pPr>
            <a:r>
              <a:rPr lang="en" sz="1600">
                <a:latin typeface="Avenir"/>
                <a:ea typeface="Avenir"/>
                <a:cs typeface="Avenir"/>
                <a:sym typeface="Avenir"/>
              </a:rPr>
              <a:t>VAR model is one of the most successful and flexible models for the analysis of multivariate time series</a:t>
            </a:r>
            <a:endParaRPr sz="1600">
              <a:latin typeface="Avenir"/>
              <a:ea typeface="Avenir"/>
              <a:cs typeface="Avenir"/>
              <a:sym typeface="Avenir"/>
            </a:endParaRPr>
          </a:p>
          <a:p>
            <a:pPr indent="-330200" lvl="0" marL="457200" rtl="0" algn="l">
              <a:lnSpc>
                <a:spcPct val="115000"/>
              </a:lnSpc>
              <a:spcBef>
                <a:spcPts val="0"/>
              </a:spcBef>
              <a:spcAft>
                <a:spcPts val="0"/>
              </a:spcAft>
              <a:buSzPts val="1600"/>
              <a:buFont typeface="Avenir"/>
              <a:buChar char="●"/>
            </a:pPr>
            <a:r>
              <a:rPr lang="en" sz="1600">
                <a:latin typeface="Avenir"/>
                <a:ea typeface="Avenir"/>
                <a:cs typeface="Avenir"/>
                <a:sym typeface="Avenir"/>
              </a:rPr>
              <a:t>Especially useful for describing the dynamic behavior of economic and financial time series</a:t>
            </a:r>
            <a:endParaRPr sz="1600">
              <a:latin typeface="Avenir"/>
              <a:ea typeface="Avenir"/>
              <a:cs typeface="Avenir"/>
              <a:sym typeface="Avenir"/>
            </a:endParaRPr>
          </a:p>
          <a:p>
            <a:pPr indent="-330200" lvl="0" marL="457200" rtl="0" algn="l">
              <a:lnSpc>
                <a:spcPct val="115000"/>
              </a:lnSpc>
              <a:spcBef>
                <a:spcPts val="0"/>
              </a:spcBef>
              <a:spcAft>
                <a:spcPts val="0"/>
              </a:spcAft>
              <a:buSzPts val="1600"/>
              <a:buFont typeface="Avenir"/>
              <a:buChar char="●"/>
            </a:pPr>
            <a:r>
              <a:rPr lang="en" sz="1600">
                <a:latin typeface="Avenir"/>
                <a:ea typeface="Avenir"/>
                <a:cs typeface="Avenir"/>
                <a:sym typeface="Avenir"/>
              </a:rPr>
              <a:t>Useful for forecasting  </a:t>
            </a:r>
            <a:endParaRPr sz="1600">
              <a:latin typeface="Avenir"/>
              <a:ea typeface="Avenir"/>
              <a:cs typeface="Avenir"/>
              <a:sym typeface="Avenir"/>
            </a:endParaRPr>
          </a:p>
          <a:p>
            <a:pPr indent="0" lvl="0" marL="457200" rtl="0" algn="ctr">
              <a:lnSpc>
                <a:spcPct val="100000"/>
              </a:lnSpc>
              <a:spcBef>
                <a:spcPts val="0"/>
              </a:spcBef>
              <a:spcAft>
                <a:spcPts val="0"/>
              </a:spcAft>
              <a:buClr>
                <a:schemeClr val="dk1"/>
              </a:buClr>
              <a:buSzPts val="1100"/>
              <a:buFont typeface="Arial"/>
              <a:buNone/>
            </a:pPr>
            <a:r>
              <a:t/>
            </a:r>
            <a:endParaRPr sz="1600">
              <a:latin typeface="Avenir"/>
              <a:ea typeface="Avenir"/>
              <a:cs typeface="Avenir"/>
              <a:sym typeface="Avenir"/>
            </a:endParaRPr>
          </a:p>
          <a:p>
            <a:pPr indent="0" lvl="0" marL="0" rtl="0" algn="l">
              <a:lnSpc>
                <a:spcPct val="115000"/>
              </a:lnSpc>
              <a:spcBef>
                <a:spcPts val="0"/>
              </a:spcBef>
              <a:spcAft>
                <a:spcPts val="0"/>
              </a:spcAft>
              <a:buSzPts val="1800"/>
              <a:buNone/>
            </a:pPr>
            <a:r>
              <a:t/>
            </a:r>
            <a:endParaRPr sz="1600">
              <a:latin typeface="Avenir"/>
              <a:ea typeface="Avenir"/>
              <a:cs typeface="Avenir"/>
              <a:sym typeface="Aveni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5"/>
          <p:cNvSpPr txBox="1"/>
          <p:nvPr>
            <p:ph type="ctrTitle"/>
          </p:nvPr>
        </p:nvSpPr>
        <p:spPr>
          <a:xfrm>
            <a:off x="250925" y="148375"/>
            <a:ext cx="8731200" cy="489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1000"/>
              <a:t>Proprietary content. © Great Learning. All Rights Reserved. Unauthorized use or distribution</a:t>
            </a:r>
            <a:endParaRPr sz="1000"/>
          </a:p>
        </p:txBody>
      </p:sp>
      <p:pic>
        <p:nvPicPr>
          <p:cNvPr id="226" name="Google Shape;226;p15"/>
          <p:cNvPicPr preferRelativeResize="0"/>
          <p:nvPr/>
        </p:nvPicPr>
        <p:blipFill rotWithShape="1">
          <a:blip r:embed="rId3">
            <a:alphaModFix/>
          </a:blip>
          <a:srcRect b="0" l="0" r="0" t="0"/>
          <a:stretch/>
        </p:blipFill>
        <p:spPr>
          <a:xfrm>
            <a:off x="7167925" y="211725"/>
            <a:ext cx="1755050" cy="357350"/>
          </a:xfrm>
          <a:prstGeom prst="rect">
            <a:avLst/>
          </a:prstGeom>
          <a:noFill/>
          <a:ln>
            <a:noFill/>
          </a:ln>
        </p:spPr>
      </p:pic>
      <p:sp>
        <p:nvSpPr>
          <p:cNvPr id="227" name="Google Shape;227;p15"/>
          <p:cNvSpPr txBox="1"/>
          <p:nvPr/>
        </p:nvSpPr>
        <p:spPr>
          <a:xfrm>
            <a:off x="250925" y="569075"/>
            <a:ext cx="82977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1B3742"/>
                </a:solidFill>
                <a:latin typeface="Avenir"/>
                <a:ea typeface="Avenir"/>
                <a:cs typeface="Avenir"/>
                <a:sym typeface="Avenir"/>
              </a:rPr>
              <a:t>General Applications of VAR</a:t>
            </a:r>
            <a:endParaRPr b="0" i="0" sz="2800" u="none" cap="none" strike="noStrike">
              <a:solidFill>
                <a:srgbClr val="595858"/>
              </a:solidFill>
              <a:highlight>
                <a:srgbClr val="FFFFFF"/>
              </a:highlight>
              <a:latin typeface="Avenir"/>
              <a:ea typeface="Avenir"/>
              <a:cs typeface="Avenir"/>
              <a:sym typeface="Avenir"/>
            </a:endParaRPr>
          </a:p>
        </p:txBody>
      </p:sp>
      <p:sp>
        <p:nvSpPr>
          <p:cNvPr id="228" name="Google Shape;228;p15"/>
          <p:cNvSpPr txBox="1"/>
          <p:nvPr>
            <p:ph idx="4294967295" type="body"/>
          </p:nvPr>
        </p:nvSpPr>
        <p:spPr>
          <a:xfrm>
            <a:off x="250925" y="1238250"/>
            <a:ext cx="8459700" cy="34164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2000"/>
              </a:spcBef>
              <a:spcAft>
                <a:spcPts val="0"/>
              </a:spcAft>
              <a:buSzPts val="1600"/>
              <a:buFont typeface="Avenir"/>
              <a:buChar char="●"/>
            </a:pPr>
            <a:r>
              <a:rPr lang="en" sz="1600">
                <a:latin typeface="Avenir"/>
                <a:ea typeface="Avenir"/>
                <a:cs typeface="Avenir"/>
                <a:sym typeface="Avenir"/>
              </a:rPr>
              <a:t>In economics, VAR is used to forecast macroeconomic variables, such as GDP, money supply, and unemployment</a:t>
            </a:r>
            <a:endParaRPr sz="1600">
              <a:latin typeface="Avenir"/>
              <a:ea typeface="Avenir"/>
              <a:cs typeface="Avenir"/>
              <a:sym typeface="Avenir"/>
            </a:endParaRPr>
          </a:p>
          <a:p>
            <a:pPr indent="-330200" lvl="0" marL="457200" rtl="0" algn="l">
              <a:lnSpc>
                <a:spcPct val="150000"/>
              </a:lnSpc>
              <a:spcBef>
                <a:spcPts val="0"/>
              </a:spcBef>
              <a:spcAft>
                <a:spcPts val="0"/>
              </a:spcAft>
              <a:buSzPts val="1600"/>
              <a:buFont typeface="Avenir"/>
              <a:buChar char="●"/>
            </a:pPr>
            <a:r>
              <a:rPr lang="en" sz="1600">
                <a:latin typeface="Avenir"/>
                <a:ea typeface="Avenir"/>
                <a:cs typeface="Avenir"/>
                <a:sym typeface="Avenir"/>
              </a:rPr>
              <a:t>In finance, predict spot prices and future prices of securities; foreign exchange rates across markets</a:t>
            </a:r>
            <a:endParaRPr sz="1600">
              <a:latin typeface="Avenir"/>
              <a:ea typeface="Avenir"/>
              <a:cs typeface="Avenir"/>
              <a:sym typeface="Avenir"/>
            </a:endParaRPr>
          </a:p>
          <a:p>
            <a:pPr indent="-330200" lvl="0" marL="457200" rtl="0" algn="l">
              <a:lnSpc>
                <a:spcPct val="150000"/>
              </a:lnSpc>
              <a:spcBef>
                <a:spcPts val="0"/>
              </a:spcBef>
              <a:spcAft>
                <a:spcPts val="0"/>
              </a:spcAft>
              <a:buSzPts val="1600"/>
              <a:buFont typeface="Avenir"/>
              <a:buChar char="●"/>
            </a:pPr>
            <a:r>
              <a:rPr lang="en" sz="1600">
                <a:latin typeface="Avenir"/>
                <a:ea typeface="Avenir"/>
                <a:cs typeface="Avenir"/>
                <a:sym typeface="Avenir"/>
              </a:rPr>
              <a:t>Analysis of system response to different shocks/impacts</a:t>
            </a:r>
            <a:endParaRPr sz="1600">
              <a:latin typeface="Avenir"/>
              <a:ea typeface="Avenir"/>
              <a:cs typeface="Avenir"/>
              <a:sym typeface="Avenir"/>
            </a:endParaRPr>
          </a:p>
          <a:p>
            <a:pPr indent="-330200" lvl="0" marL="457200" rtl="0" algn="l">
              <a:lnSpc>
                <a:spcPct val="150000"/>
              </a:lnSpc>
              <a:spcBef>
                <a:spcPts val="0"/>
              </a:spcBef>
              <a:spcAft>
                <a:spcPts val="0"/>
              </a:spcAft>
              <a:buSzPts val="1600"/>
              <a:buFont typeface="Avenir"/>
              <a:buChar char="●"/>
            </a:pPr>
            <a:r>
              <a:rPr lang="en" sz="1600">
                <a:latin typeface="Avenir"/>
                <a:ea typeface="Avenir"/>
                <a:cs typeface="Avenir"/>
                <a:sym typeface="Avenir"/>
              </a:rPr>
              <a:t>Model-based forecast. In general VAR encompasses correlation information of the observed data and use this correlation information to forecast future movements or changes of the variable of interest</a:t>
            </a:r>
            <a:endParaRPr sz="1600">
              <a:latin typeface="Avenir"/>
              <a:ea typeface="Avenir"/>
              <a:cs typeface="Avenir"/>
              <a:sym typeface="Avenir"/>
            </a:endParaRPr>
          </a:p>
          <a:p>
            <a:pPr indent="0" lvl="0" marL="0" rtl="0" algn="l">
              <a:lnSpc>
                <a:spcPct val="115000"/>
              </a:lnSpc>
              <a:spcBef>
                <a:spcPts val="0"/>
              </a:spcBef>
              <a:spcAft>
                <a:spcPts val="0"/>
              </a:spcAft>
              <a:buSzPts val="1800"/>
              <a:buNone/>
            </a:pPr>
            <a:r>
              <a:t/>
            </a:r>
            <a:endParaRPr sz="1600">
              <a:latin typeface="Avenir"/>
              <a:ea typeface="Avenir"/>
              <a:cs typeface="Avenir"/>
              <a:sym typeface="Aveni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6"/>
          <p:cNvSpPr txBox="1"/>
          <p:nvPr>
            <p:ph type="ctrTitle"/>
          </p:nvPr>
        </p:nvSpPr>
        <p:spPr>
          <a:xfrm>
            <a:off x="250925" y="148375"/>
            <a:ext cx="8731200" cy="489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1000"/>
              <a:t>Proprietary content. © Great Learning. All Rights Reserved. Unauthorized use or distribution</a:t>
            </a:r>
            <a:endParaRPr sz="1000"/>
          </a:p>
        </p:txBody>
      </p:sp>
      <p:pic>
        <p:nvPicPr>
          <p:cNvPr id="234" name="Google Shape;234;p16"/>
          <p:cNvPicPr preferRelativeResize="0"/>
          <p:nvPr/>
        </p:nvPicPr>
        <p:blipFill rotWithShape="1">
          <a:blip r:embed="rId3">
            <a:alphaModFix/>
          </a:blip>
          <a:srcRect b="0" l="0" r="0" t="0"/>
          <a:stretch/>
        </p:blipFill>
        <p:spPr>
          <a:xfrm>
            <a:off x="7167925" y="211725"/>
            <a:ext cx="1755050" cy="357350"/>
          </a:xfrm>
          <a:prstGeom prst="rect">
            <a:avLst/>
          </a:prstGeom>
          <a:noFill/>
          <a:ln>
            <a:noFill/>
          </a:ln>
        </p:spPr>
      </p:pic>
      <p:sp>
        <p:nvSpPr>
          <p:cNvPr id="235" name="Google Shape;235;p16"/>
          <p:cNvSpPr txBox="1"/>
          <p:nvPr/>
        </p:nvSpPr>
        <p:spPr>
          <a:xfrm>
            <a:off x="250925" y="569075"/>
            <a:ext cx="82977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1B3742"/>
                </a:solidFill>
                <a:latin typeface="Avenir"/>
                <a:ea typeface="Avenir"/>
                <a:cs typeface="Avenir"/>
                <a:sym typeface="Avenir"/>
              </a:rPr>
              <a:t>General Applications of VAR</a:t>
            </a:r>
            <a:endParaRPr b="0" i="0" sz="2800" u="none" cap="none" strike="noStrike">
              <a:solidFill>
                <a:srgbClr val="595858"/>
              </a:solidFill>
              <a:highlight>
                <a:srgbClr val="FFFFFF"/>
              </a:highlight>
              <a:latin typeface="Avenir"/>
              <a:ea typeface="Avenir"/>
              <a:cs typeface="Avenir"/>
              <a:sym typeface="Avenir"/>
            </a:endParaRPr>
          </a:p>
        </p:txBody>
      </p:sp>
      <p:sp>
        <p:nvSpPr>
          <p:cNvPr id="236" name="Google Shape;236;p16"/>
          <p:cNvSpPr txBox="1"/>
          <p:nvPr>
            <p:ph idx="4294967295" type="body"/>
          </p:nvPr>
        </p:nvSpPr>
        <p:spPr>
          <a:xfrm>
            <a:off x="250925" y="1238250"/>
            <a:ext cx="8459700" cy="34164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800"/>
              <a:buNone/>
            </a:pPr>
            <a:r>
              <a:t/>
            </a:r>
            <a:endParaRPr sz="1600">
              <a:latin typeface="Avenir"/>
              <a:ea typeface="Avenir"/>
              <a:cs typeface="Avenir"/>
              <a:sym typeface="Avenir"/>
            </a:endParaRPr>
          </a:p>
          <a:p>
            <a:pPr indent="-330200" lvl="0" marL="457200" rtl="0" algn="l">
              <a:lnSpc>
                <a:spcPct val="100000"/>
              </a:lnSpc>
              <a:spcBef>
                <a:spcPts val="2000"/>
              </a:spcBef>
              <a:spcAft>
                <a:spcPts val="0"/>
              </a:spcAft>
              <a:buSzPts val="1600"/>
              <a:buFont typeface="Avenir"/>
              <a:buChar char="●"/>
            </a:pPr>
            <a:r>
              <a:rPr lang="en" sz="1600">
                <a:latin typeface="Avenir"/>
                <a:ea typeface="Avenir"/>
                <a:cs typeface="Avenir"/>
                <a:sym typeface="Avenir"/>
              </a:rPr>
              <a:t>In accounting, predict different accounting variables such as sales, earnings, and accruals</a:t>
            </a:r>
            <a:endParaRPr sz="1600">
              <a:latin typeface="Avenir"/>
              <a:ea typeface="Avenir"/>
              <a:cs typeface="Avenir"/>
              <a:sym typeface="Avenir"/>
            </a:endParaRPr>
          </a:p>
          <a:p>
            <a:pPr indent="0" lvl="0" marL="457200" rtl="0" algn="l">
              <a:lnSpc>
                <a:spcPct val="100000"/>
              </a:lnSpc>
              <a:spcBef>
                <a:spcPts val="2000"/>
              </a:spcBef>
              <a:spcAft>
                <a:spcPts val="0"/>
              </a:spcAft>
              <a:buSzPts val="1800"/>
              <a:buNone/>
            </a:pPr>
            <a:r>
              <a:t/>
            </a:r>
            <a:endParaRPr sz="1600">
              <a:latin typeface="Avenir"/>
              <a:ea typeface="Avenir"/>
              <a:cs typeface="Avenir"/>
              <a:sym typeface="Avenir"/>
            </a:endParaRPr>
          </a:p>
          <a:p>
            <a:pPr indent="-330200" lvl="0" marL="457200" rtl="0" algn="l">
              <a:lnSpc>
                <a:spcPct val="100000"/>
              </a:lnSpc>
              <a:spcBef>
                <a:spcPts val="2000"/>
              </a:spcBef>
              <a:spcAft>
                <a:spcPts val="0"/>
              </a:spcAft>
              <a:buSzPts val="1600"/>
              <a:buFont typeface="Avenir"/>
              <a:buChar char="●"/>
            </a:pPr>
            <a:r>
              <a:rPr lang="en" sz="1600">
                <a:latin typeface="Avenir"/>
                <a:ea typeface="Avenir"/>
                <a:cs typeface="Avenir"/>
                <a:sym typeface="Avenir"/>
              </a:rPr>
              <a:t>In marketing, VAR can be used to evaluate the impact of different factors on consumer behavior and forecast its future change.</a:t>
            </a:r>
            <a:endParaRPr sz="1600">
              <a:latin typeface="Avenir"/>
              <a:ea typeface="Avenir"/>
              <a:cs typeface="Avenir"/>
              <a:sym typeface="Avenir"/>
            </a:endParaRPr>
          </a:p>
          <a:p>
            <a:pPr indent="0" lvl="0" marL="457200" rtl="0" algn="l">
              <a:lnSpc>
                <a:spcPct val="115000"/>
              </a:lnSpc>
              <a:spcBef>
                <a:spcPts val="0"/>
              </a:spcBef>
              <a:spcAft>
                <a:spcPts val="0"/>
              </a:spcAft>
              <a:buSzPts val="1800"/>
              <a:buNone/>
            </a:pPr>
            <a:r>
              <a:t/>
            </a:r>
            <a:endParaRPr sz="1600">
              <a:latin typeface="Avenir"/>
              <a:ea typeface="Avenir"/>
              <a:cs typeface="Avenir"/>
              <a:sym typeface="Aveni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7"/>
          <p:cNvSpPr txBox="1"/>
          <p:nvPr>
            <p:ph type="ctrTitle"/>
          </p:nvPr>
        </p:nvSpPr>
        <p:spPr>
          <a:xfrm>
            <a:off x="250925" y="148375"/>
            <a:ext cx="8731200" cy="489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1000"/>
              <a:t>Proprietary content. © Great Learning. All Rights Reserved. Unauthorized use or distribution</a:t>
            </a:r>
            <a:endParaRPr sz="1000"/>
          </a:p>
        </p:txBody>
      </p:sp>
      <p:pic>
        <p:nvPicPr>
          <p:cNvPr id="242" name="Google Shape;242;p17"/>
          <p:cNvPicPr preferRelativeResize="0"/>
          <p:nvPr/>
        </p:nvPicPr>
        <p:blipFill rotWithShape="1">
          <a:blip r:embed="rId3">
            <a:alphaModFix/>
          </a:blip>
          <a:srcRect b="0" l="0" r="0" t="0"/>
          <a:stretch/>
        </p:blipFill>
        <p:spPr>
          <a:xfrm>
            <a:off x="7167925" y="211725"/>
            <a:ext cx="1755050" cy="357350"/>
          </a:xfrm>
          <a:prstGeom prst="rect">
            <a:avLst/>
          </a:prstGeom>
          <a:noFill/>
          <a:ln>
            <a:noFill/>
          </a:ln>
        </p:spPr>
      </p:pic>
      <p:sp>
        <p:nvSpPr>
          <p:cNvPr id="243" name="Google Shape;243;p17"/>
          <p:cNvSpPr txBox="1"/>
          <p:nvPr/>
        </p:nvSpPr>
        <p:spPr>
          <a:xfrm>
            <a:off x="250925" y="569075"/>
            <a:ext cx="82977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595858"/>
                </a:solidFill>
                <a:highlight>
                  <a:srgbClr val="FFFFFF"/>
                </a:highlight>
                <a:latin typeface="Avenir"/>
                <a:ea typeface="Avenir"/>
                <a:cs typeface="Avenir"/>
                <a:sym typeface="Avenir"/>
              </a:rPr>
              <a:t>Vector Time Series Models</a:t>
            </a:r>
            <a:endParaRPr b="0" i="0" sz="2800" u="none" cap="none" strike="noStrike">
              <a:solidFill>
                <a:srgbClr val="000000"/>
              </a:solidFill>
              <a:latin typeface="Avenir"/>
              <a:ea typeface="Avenir"/>
              <a:cs typeface="Avenir"/>
              <a:sym typeface="Avenir"/>
            </a:endParaRPr>
          </a:p>
        </p:txBody>
      </p:sp>
      <p:sp>
        <p:nvSpPr>
          <p:cNvPr id="244" name="Google Shape;244;p17"/>
          <p:cNvSpPr txBox="1"/>
          <p:nvPr>
            <p:ph idx="4294967295" type="body"/>
          </p:nvPr>
        </p:nvSpPr>
        <p:spPr>
          <a:xfrm>
            <a:off x="250925" y="1322175"/>
            <a:ext cx="8459700" cy="3416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595858"/>
              </a:buClr>
              <a:buSzPts val="1600"/>
              <a:buFont typeface="Avenir"/>
              <a:buChar char="●"/>
            </a:pPr>
            <a:r>
              <a:rPr lang="en" sz="1600">
                <a:solidFill>
                  <a:srgbClr val="333333"/>
                </a:solidFill>
                <a:highlight>
                  <a:srgbClr val="FFFFFF"/>
                </a:highlight>
                <a:latin typeface="Avenir"/>
                <a:ea typeface="Avenir"/>
                <a:cs typeface="Avenir"/>
                <a:sym typeface="Avenir"/>
              </a:rPr>
              <a:t>A stationary vector time series process </a:t>
            </a:r>
            <a:r>
              <a:rPr b="1" lang="en" sz="1600">
                <a:solidFill>
                  <a:srgbClr val="333333"/>
                </a:solidFill>
                <a:highlight>
                  <a:srgbClr val="FFFFFF"/>
                </a:highlight>
                <a:latin typeface="Avenir"/>
                <a:ea typeface="Avenir"/>
                <a:cs typeface="Avenir"/>
                <a:sym typeface="Avenir"/>
              </a:rPr>
              <a:t>Z</a:t>
            </a:r>
            <a:r>
              <a:rPr baseline="-25000" i="1" lang="en" sz="1600">
                <a:solidFill>
                  <a:srgbClr val="333333"/>
                </a:solidFill>
                <a:highlight>
                  <a:srgbClr val="FFFFFF"/>
                </a:highlight>
                <a:latin typeface="Avenir"/>
                <a:ea typeface="Avenir"/>
                <a:cs typeface="Avenir"/>
                <a:sym typeface="Avenir"/>
              </a:rPr>
              <a:t>t</a:t>
            </a:r>
            <a:r>
              <a:rPr lang="en" sz="1600">
                <a:solidFill>
                  <a:srgbClr val="333333"/>
                </a:solidFill>
                <a:highlight>
                  <a:srgbClr val="FFFFFF"/>
                </a:highlight>
                <a:latin typeface="Avenir"/>
                <a:ea typeface="Avenir"/>
                <a:cs typeface="Avenir"/>
                <a:sym typeface="Avenir"/>
              </a:rPr>
              <a:t> that is purely non-deterministic can always be written as a moving average representation, and an invertible vector time series process can always be written as an autoregressive representation.</a:t>
            </a:r>
            <a:endParaRPr sz="1600">
              <a:solidFill>
                <a:srgbClr val="333333"/>
              </a:solidFill>
              <a:highlight>
                <a:srgbClr val="FFFFFF"/>
              </a:highlight>
              <a:latin typeface="Avenir"/>
              <a:ea typeface="Avenir"/>
              <a:cs typeface="Avenir"/>
              <a:sym typeface="Avenir"/>
            </a:endParaRPr>
          </a:p>
          <a:p>
            <a:pPr indent="0" lvl="0" marL="457200" rtl="0" algn="l">
              <a:lnSpc>
                <a:spcPct val="115000"/>
              </a:lnSpc>
              <a:spcBef>
                <a:spcPts val="0"/>
              </a:spcBef>
              <a:spcAft>
                <a:spcPts val="0"/>
              </a:spcAft>
              <a:buSzPts val="1800"/>
              <a:buNone/>
            </a:pPr>
            <a:r>
              <a:t/>
            </a:r>
            <a:endParaRPr sz="1600">
              <a:solidFill>
                <a:srgbClr val="333333"/>
              </a:solidFill>
              <a:highlight>
                <a:srgbClr val="FFFFFF"/>
              </a:highlight>
              <a:latin typeface="Avenir"/>
              <a:ea typeface="Avenir"/>
              <a:cs typeface="Avenir"/>
              <a:sym typeface="Avenir"/>
            </a:endParaRPr>
          </a:p>
          <a:p>
            <a:pPr indent="0" lvl="0" marL="457200" rtl="0" algn="l">
              <a:lnSpc>
                <a:spcPct val="115000"/>
              </a:lnSpc>
              <a:spcBef>
                <a:spcPts val="0"/>
              </a:spcBef>
              <a:spcAft>
                <a:spcPts val="0"/>
              </a:spcAft>
              <a:buSzPts val="1800"/>
              <a:buNone/>
            </a:pPr>
            <a:r>
              <a:t/>
            </a:r>
            <a:endParaRPr sz="1600">
              <a:solidFill>
                <a:srgbClr val="333333"/>
              </a:solidFill>
              <a:highlight>
                <a:srgbClr val="FFFFFF"/>
              </a:highlight>
              <a:latin typeface="Avenir"/>
              <a:ea typeface="Avenir"/>
              <a:cs typeface="Avenir"/>
              <a:sym typeface="Avenir"/>
            </a:endParaRPr>
          </a:p>
          <a:p>
            <a:pPr indent="-330200" lvl="0" marL="457200" rtl="0" algn="l">
              <a:lnSpc>
                <a:spcPct val="115000"/>
              </a:lnSpc>
              <a:spcBef>
                <a:spcPts val="0"/>
              </a:spcBef>
              <a:spcAft>
                <a:spcPts val="0"/>
              </a:spcAft>
              <a:buClr>
                <a:srgbClr val="595858"/>
              </a:buClr>
              <a:buSzPts val="1600"/>
              <a:buFont typeface="Avenir"/>
              <a:buChar char="●"/>
            </a:pPr>
            <a:r>
              <a:rPr lang="en" sz="1600">
                <a:solidFill>
                  <a:srgbClr val="333333"/>
                </a:solidFill>
                <a:highlight>
                  <a:srgbClr val="FFFFFF"/>
                </a:highlight>
                <a:latin typeface="Avenir"/>
                <a:ea typeface="Avenir"/>
                <a:cs typeface="Avenir"/>
                <a:sym typeface="Avenir"/>
              </a:rPr>
              <a:t>This  involve an infinite number of coefficient matrices in the representation. In practice, with a finite number of observations, we will construct a time series model with a finite number of coefficient matrices. Specifically, we will present  VAR(</a:t>
            </a:r>
            <a:r>
              <a:rPr i="1" lang="en" sz="1600">
                <a:solidFill>
                  <a:srgbClr val="333333"/>
                </a:solidFill>
                <a:highlight>
                  <a:srgbClr val="FFFFFF"/>
                </a:highlight>
                <a:latin typeface="Avenir"/>
                <a:ea typeface="Avenir"/>
                <a:cs typeface="Avenir"/>
                <a:sym typeface="Avenir"/>
              </a:rPr>
              <a:t>p</a:t>
            </a:r>
            <a:r>
              <a:rPr lang="en" sz="1600">
                <a:solidFill>
                  <a:srgbClr val="333333"/>
                </a:solidFill>
                <a:highlight>
                  <a:srgbClr val="FFFFFF"/>
                </a:highlight>
                <a:latin typeface="Avenir"/>
                <a:ea typeface="Avenir"/>
                <a:cs typeface="Avenir"/>
                <a:sym typeface="Avenir"/>
              </a:rPr>
              <a:t>), VARMA(</a:t>
            </a:r>
            <a:r>
              <a:rPr i="1" lang="en" sz="1600">
                <a:solidFill>
                  <a:srgbClr val="333333"/>
                </a:solidFill>
                <a:highlight>
                  <a:srgbClr val="FFFFFF"/>
                </a:highlight>
                <a:latin typeface="Avenir"/>
                <a:ea typeface="Avenir"/>
                <a:cs typeface="Avenir"/>
                <a:sym typeface="Avenir"/>
              </a:rPr>
              <a:t>p</a:t>
            </a:r>
            <a:r>
              <a:rPr lang="en" sz="1600">
                <a:solidFill>
                  <a:srgbClr val="333333"/>
                </a:solidFill>
                <a:highlight>
                  <a:srgbClr val="FFFFFF"/>
                </a:highlight>
                <a:latin typeface="Avenir"/>
                <a:ea typeface="Avenir"/>
                <a:cs typeface="Avenir"/>
                <a:sym typeface="Avenir"/>
              </a:rPr>
              <a:t>, </a:t>
            </a:r>
            <a:r>
              <a:rPr i="1" lang="en" sz="1600">
                <a:solidFill>
                  <a:srgbClr val="333333"/>
                </a:solidFill>
                <a:highlight>
                  <a:srgbClr val="FFFFFF"/>
                </a:highlight>
                <a:latin typeface="Avenir"/>
                <a:ea typeface="Avenir"/>
                <a:cs typeface="Avenir"/>
                <a:sym typeface="Avenir"/>
              </a:rPr>
              <a:t>q</a:t>
            </a:r>
            <a:r>
              <a:rPr lang="en" sz="1600">
                <a:solidFill>
                  <a:srgbClr val="333333"/>
                </a:solidFill>
                <a:highlight>
                  <a:srgbClr val="FFFFFF"/>
                </a:highlight>
                <a:latin typeface="Avenir"/>
                <a:ea typeface="Avenir"/>
                <a:cs typeface="Avenir"/>
                <a:sym typeface="Avenir"/>
              </a:rPr>
              <a:t>).</a:t>
            </a:r>
            <a:endParaRPr sz="1600">
              <a:solidFill>
                <a:srgbClr val="595858"/>
              </a:solidFill>
              <a:highlight>
                <a:srgbClr val="FFFFFF"/>
              </a:highlight>
              <a:latin typeface="Avenir"/>
              <a:ea typeface="Avenir"/>
              <a:cs typeface="Avenir"/>
              <a:sym typeface="Aveni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8"/>
          <p:cNvSpPr txBox="1"/>
          <p:nvPr>
            <p:ph type="ctrTitle"/>
          </p:nvPr>
        </p:nvSpPr>
        <p:spPr>
          <a:xfrm>
            <a:off x="250925" y="148375"/>
            <a:ext cx="8731200" cy="489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1000"/>
              <a:t>Proprietary content. © Great Learning. All Rights Reserved. Unauthorized use or distribution</a:t>
            </a:r>
            <a:endParaRPr sz="1000"/>
          </a:p>
        </p:txBody>
      </p:sp>
      <p:pic>
        <p:nvPicPr>
          <p:cNvPr id="250" name="Google Shape;250;p18"/>
          <p:cNvPicPr preferRelativeResize="0"/>
          <p:nvPr/>
        </p:nvPicPr>
        <p:blipFill rotWithShape="1">
          <a:blip r:embed="rId3">
            <a:alphaModFix/>
          </a:blip>
          <a:srcRect b="0" l="0" r="0" t="0"/>
          <a:stretch/>
        </p:blipFill>
        <p:spPr>
          <a:xfrm>
            <a:off x="7167925" y="211725"/>
            <a:ext cx="1755050" cy="357350"/>
          </a:xfrm>
          <a:prstGeom prst="rect">
            <a:avLst/>
          </a:prstGeom>
          <a:noFill/>
          <a:ln>
            <a:noFill/>
          </a:ln>
        </p:spPr>
      </p:pic>
      <p:sp>
        <p:nvSpPr>
          <p:cNvPr id="251" name="Google Shape;251;p18"/>
          <p:cNvSpPr txBox="1"/>
          <p:nvPr/>
        </p:nvSpPr>
        <p:spPr>
          <a:xfrm>
            <a:off x="250925" y="569075"/>
            <a:ext cx="82977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1600"/>
              </a:spcAft>
              <a:buClr>
                <a:schemeClr val="dk1"/>
              </a:buClr>
              <a:buSzPts val="1100"/>
              <a:buFont typeface="Arial"/>
              <a:buNone/>
            </a:pPr>
            <a:r>
              <a:rPr b="0" i="0" lang="en" sz="2800" u="none" cap="none" strike="noStrike">
                <a:solidFill>
                  <a:srgbClr val="595858"/>
                </a:solidFill>
                <a:highlight>
                  <a:srgbClr val="FFFFFF"/>
                </a:highlight>
                <a:latin typeface="Avenir"/>
                <a:ea typeface="Avenir"/>
                <a:cs typeface="Avenir"/>
                <a:sym typeface="Avenir"/>
              </a:rPr>
              <a:t>Vector Autoregression - ( VAR )</a:t>
            </a:r>
            <a:endParaRPr b="0" i="0" sz="2800" u="none" cap="none" strike="noStrike">
              <a:solidFill>
                <a:srgbClr val="000000"/>
              </a:solidFill>
              <a:latin typeface="Avenir"/>
              <a:ea typeface="Avenir"/>
              <a:cs typeface="Avenir"/>
              <a:sym typeface="Avenir"/>
            </a:endParaRPr>
          </a:p>
        </p:txBody>
      </p:sp>
      <p:sp>
        <p:nvSpPr>
          <p:cNvPr id="252" name="Google Shape;252;p18"/>
          <p:cNvSpPr txBox="1"/>
          <p:nvPr>
            <p:ph idx="4294967295" type="body"/>
          </p:nvPr>
        </p:nvSpPr>
        <p:spPr>
          <a:xfrm>
            <a:off x="250925" y="1238250"/>
            <a:ext cx="8459700" cy="3416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333333"/>
              </a:buClr>
              <a:buSzPts val="1600"/>
              <a:buFont typeface="Avenir"/>
              <a:buChar char="●"/>
            </a:pPr>
            <a:r>
              <a:rPr lang="en" sz="1600">
                <a:solidFill>
                  <a:srgbClr val="333333"/>
                </a:solidFill>
                <a:highlight>
                  <a:srgbClr val="FFFFFF"/>
                </a:highlight>
                <a:latin typeface="Avenir"/>
                <a:ea typeface="Avenir"/>
                <a:cs typeface="Avenir"/>
                <a:sym typeface="Avenir"/>
              </a:rPr>
              <a:t>The normal AR(p) model equation looks like this:</a:t>
            </a:r>
            <a:endParaRPr sz="1600">
              <a:solidFill>
                <a:srgbClr val="333333"/>
              </a:solidFill>
              <a:highlight>
                <a:srgbClr val="FFFFFF"/>
              </a:highlight>
              <a:latin typeface="Avenir"/>
              <a:ea typeface="Avenir"/>
              <a:cs typeface="Avenir"/>
              <a:sym typeface="Avenir"/>
            </a:endParaRPr>
          </a:p>
          <a:p>
            <a:pPr indent="0" lvl="0" marL="457200" rtl="0" algn="l">
              <a:lnSpc>
                <a:spcPct val="115000"/>
              </a:lnSpc>
              <a:spcBef>
                <a:spcPts val="0"/>
              </a:spcBef>
              <a:spcAft>
                <a:spcPts val="0"/>
              </a:spcAft>
              <a:buSzPts val="1800"/>
              <a:buNone/>
            </a:pPr>
            <a:r>
              <a:t/>
            </a:r>
            <a:endParaRPr sz="1600">
              <a:solidFill>
                <a:srgbClr val="333333"/>
              </a:solidFill>
              <a:highlight>
                <a:srgbClr val="FFFFFF"/>
              </a:highlight>
              <a:latin typeface="Avenir"/>
              <a:ea typeface="Avenir"/>
              <a:cs typeface="Avenir"/>
              <a:sym typeface="Avenir"/>
            </a:endParaRPr>
          </a:p>
          <a:p>
            <a:pPr indent="0" lvl="0" marL="457200" rtl="0" algn="l">
              <a:lnSpc>
                <a:spcPct val="115000"/>
              </a:lnSpc>
              <a:spcBef>
                <a:spcPts val="0"/>
              </a:spcBef>
              <a:spcAft>
                <a:spcPts val="0"/>
              </a:spcAft>
              <a:buSzPts val="1800"/>
              <a:buNone/>
            </a:pPr>
            <a:r>
              <a:t/>
            </a:r>
            <a:endParaRPr sz="1600">
              <a:solidFill>
                <a:srgbClr val="333333"/>
              </a:solidFill>
              <a:highlight>
                <a:srgbClr val="FFFFFF"/>
              </a:highlight>
              <a:latin typeface="Avenir"/>
              <a:ea typeface="Avenir"/>
              <a:cs typeface="Avenir"/>
              <a:sym typeface="Avenir"/>
            </a:endParaRPr>
          </a:p>
          <a:p>
            <a:pPr indent="0" lvl="0" marL="457200" rtl="0" algn="l">
              <a:lnSpc>
                <a:spcPct val="115000"/>
              </a:lnSpc>
              <a:spcBef>
                <a:spcPts val="0"/>
              </a:spcBef>
              <a:spcAft>
                <a:spcPts val="0"/>
              </a:spcAft>
              <a:buSzPts val="1800"/>
              <a:buNone/>
            </a:pPr>
            <a:r>
              <a:t/>
            </a:r>
            <a:endParaRPr sz="1600">
              <a:solidFill>
                <a:srgbClr val="333333"/>
              </a:solidFill>
              <a:highlight>
                <a:srgbClr val="FFFFFF"/>
              </a:highlight>
              <a:latin typeface="Avenir"/>
              <a:ea typeface="Avenir"/>
              <a:cs typeface="Avenir"/>
              <a:sym typeface="Avenir"/>
            </a:endParaRPr>
          </a:p>
          <a:p>
            <a:pPr indent="0" lvl="0" marL="0" rtl="0" algn="l">
              <a:lnSpc>
                <a:spcPct val="115000"/>
              </a:lnSpc>
              <a:spcBef>
                <a:spcPts val="0"/>
              </a:spcBef>
              <a:spcAft>
                <a:spcPts val="0"/>
              </a:spcAft>
              <a:buSzPts val="1800"/>
              <a:buNone/>
            </a:pPr>
            <a:r>
              <a:t/>
            </a:r>
            <a:endParaRPr sz="1600">
              <a:solidFill>
                <a:srgbClr val="333333"/>
              </a:solidFill>
              <a:highlight>
                <a:srgbClr val="FFFFFF"/>
              </a:highlight>
              <a:latin typeface="Avenir"/>
              <a:ea typeface="Avenir"/>
              <a:cs typeface="Avenir"/>
              <a:sym typeface="Avenir"/>
            </a:endParaRPr>
          </a:p>
          <a:p>
            <a:pPr indent="-330200" lvl="0" marL="457200" rtl="0" algn="l">
              <a:lnSpc>
                <a:spcPct val="160000"/>
              </a:lnSpc>
              <a:spcBef>
                <a:spcPts val="0"/>
              </a:spcBef>
              <a:spcAft>
                <a:spcPts val="0"/>
              </a:spcAft>
              <a:buClr>
                <a:srgbClr val="1A1A1C"/>
              </a:buClr>
              <a:buSzPts val="1600"/>
              <a:buFont typeface="Avenir"/>
              <a:buChar char="●"/>
            </a:pPr>
            <a:r>
              <a:rPr lang="en" sz="1600">
                <a:solidFill>
                  <a:srgbClr val="1A1A1C"/>
                </a:solidFill>
                <a:highlight>
                  <a:srgbClr val="FFFFFF"/>
                </a:highlight>
                <a:latin typeface="Avenir"/>
                <a:ea typeface="Avenir"/>
                <a:cs typeface="Avenir"/>
                <a:sym typeface="Avenir"/>
              </a:rPr>
              <a:t>where α is the intercept, a constant and β1, β2 till βp are the coefficients of the lags of Y till order p.</a:t>
            </a:r>
            <a:endParaRPr sz="1600">
              <a:solidFill>
                <a:srgbClr val="1A1A1C"/>
              </a:solidFill>
              <a:highlight>
                <a:srgbClr val="FFFFFF"/>
              </a:highlight>
              <a:latin typeface="Avenir"/>
              <a:ea typeface="Avenir"/>
              <a:cs typeface="Avenir"/>
              <a:sym typeface="Avenir"/>
            </a:endParaRPr>
          </a:p>
          <a:p>
            <a:pPr indent="-330200" lvl="0" marL="457200" rtl="0" algn="l">
              <a:lnSpc>
                <a:spcPct val="160000"/>
              </a:lnSpc>
              <a:spcBef>
                <a:spcPts val="0"/>
              </a:spcBef>
              <a:spcAft>
                <a:spcPts val="0"/>
              </a:spcAft>
              <a:buClr>
                <a:srgbClr val="1A1A1C"/>
              </a:buClr>
              <a:buSzPts val="1600"/>
              <a:buFont typeface="Avenir"/>
              <a:buChar char="●"/>
            </a:pPr>
            <a:r>
              <a:rPr lang="en" sz="1600">
                <a:solidFill>
                  <a:srgbClr val="1A1A1C"/>
                </a:solidFill>
                <a:highlight>
                  <a:srgbClr val="FFFFFF"/>
                </a:highlight>
                <a:latin typeface="Avenir"/>
                <a:ea typeface="Avenir"/>
                <a:cs typeface="Avenir"/>
                <a:sym typeface="Avenir"/>
              </a:rPr>
              <a:t>Order ‘p’ means, up to p-lags of Y is used and they are the predictors in the equation. The ε_{t} is the error, which is considered as white noise.</a:t>
            </a:r>
            <a:endParaRPr sz="1600">
              <a:solidFill>
                <a:srgbClr val="1A1A1C"/>
              </a:solidFill>
              <a:highlight>
                <a:srgbClr val="FFFFFF"/>
              </a:highlight>
              <a:latin typeface="Avenir"/>
              <a:ea typeface="Avenir"/>
              <a:cs typeface="Avenir"/>
              <a:sym typeface="Avenir"/>
            </a:endParaRPr>
          </a:p>
          <a:p>
            <a:pPr indent="0" lvl="0" marL="457200" rtl="0" algn="l">
              <a:lnSpc>
                <a:spcPct val="115000"/>
              </a:lnSpc>
              <a:spcBef>
                <a:spcPts val="2300"/>
              </a:spcBef>
              <a:spcAft>
                <a:spcPts val="0"/>
              </a:spcAft>
              <a:buSzPts val="1800"/>
              <a:buNone/>
            </a:pPr>
            <a:r>
              <a:t/>
            </a:r>
            <a:endParaRPr sz="1600">
              <a:solidFill>
                <a:srgbClr val="333333"/>
              </a:solidFill>
              <a:highlight>
                <a:srgbClr val="FFFFFF"/>
              </a:highlight>
              <a:latin typeface="Avenir"/>
              <a:ea typeface="Avenir"/>
              <a:cs typeface="Avenir"/>
              <a:sym typeface="Avenir"/>
            </a:endParaRPr>
          </a:p>
        </p:txBody>
      </p:sp>
      <p:pic>
        <p:nvPicPr>
          <p:cNvPr id="253" name="Google Shape;253;p18"/>
          <p:cNvPicPr preferRelativeResize="0"/>
          <p:nvPr/>
        </p:nvPicPr>
        <p:blipFill rotWithShape="1">
          <a:blip r:embed="rId4">
            <a:alphaModFix/>
          </a:blip>
          <a:srcRect b="0" l="0" r="0" t="0"/>
          <a:stretch/>
        </p:blipFill>
        <p:spPr>
          <a:xfrm>
            <a:off x="1798425" y="1866275"/>
            <a:ext cx="5092275" cy="705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9"/>
          <p:cNvSpPr txBox="1"/>
          <p:nvPr>
            <p:ph type="ctrTitle"/>
          </p:nvPr>
        </p:nvSpPr>
        <p:spPr>
          <a:xfrm>
            <a:off x="250925" y="148375"/>
            <a:ext cx="8731200" cy="489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1000"/>
              <a:t>Proprietary content. © Great Learning. All Rights Reserved. Unauthorized use or distribution</a:t>
            </a:r>
            <a:endParaRPr sz="1000"/>
          </a:p>
        </p:txBody>
      </p:sp>
      <p:pic>
        <p:nvPicPr>
          <p:cNvPr id="259" name="Google Shape;259;p19"/>
          <p:cNvPicPr preferRelativeResize="0"/>
          <p:nvPr/>
        </p:nvPicPr>
        <p:blipFill rotWithShape="1">
          <a:blip r:embed="rId3">
            <a:alphaModFix/>
          </a:blip>
          <a:srcRect b="0" l="0" r="0" t="0"/>
          <a:stretch/>
        </p:blipFill>
        <p:spPr>
          <a:xfrm>
            <a:off x="7167925" y="211725"/>
            <a:ext cx="1755050" cy="357350"/>
          </a:xfrm>
          <a:prstGeom prst="rect">
            <a:avLst/>
          </a:prstGeom>
          <a:noFill/>
          <a:ln>
            <a:noFill/>
          </a:ln>
        </p:spPr>
      </p:pic>
      <p:sp>
        <p:nvSpPr>
          <p:cNvPr id="260" name="Google Shape;260;p19"/>
          <p:cNvSpPr txBox="1"/>
          <p:nvPr/>
        </p:nvSpPr>
        <p:spPr>
          <a:xfrm>
            <a:off x="250925" y="569075"/>
            <a:ext cx="82977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1600"/>
              </a:spcAft>
              <a:buClr>
                <a:schemeClr val="dk1"/>
              </a:buClr>
              <a:buSzPts val="1100"/>
              <a:buFont typeface="Arial"/>
              <a:buNone/>
            </a:pPr>
            <a:r>
              <a:rPr b="0" i="0" lang="en" sz="2800" u="none" cap="none" strike="noStrike">
                <a:solidFill>
                  <a:srgbClr val="595858"/>
                </a:solidFill>
                <a:highlight>
                  <a:srgbClr val="FFFFFF"/>
                </a:highlight>
                <a:latin typeface="Avenir"/>
                <a:ea typeface="Avenir"/>
                <a:cs typeface="Avenir"/>
                <a:sym typeface="Avenir"/>
              </a:rPr>
              <a:t>Vector Autoregression - ( VAR )</a:t>
            </a:r>
            <a:endParaRPr b="0" i="0" sz="2800" u="none" cap="none" strike="noStrike">
              <a:solidFill>
                <a:srgbClr val="000000"/>
              </a:solidFill>
              <a:latin typeface="Avenir"/>
              <a:ea typeface="Avenir"/>
              <a:cs typeface="Avenir"/>
              <a:sym typeface="Avenir"/>
            </a:endParaRPr>
          </a:p>
        </p:txBody>
      </p:sp>
      <p:sp>
        <p:nvSpPr>
          <p:cNvPr id="261" name="Google Shape;261;p19"/>
          <p:cNvSpPr txBox="1"/>
          <p:nvPr>
            <p:ph idx="4294967295" type="body"/>
          </p:nvPr>
        </p:nvSpPr>
        <p:spPr>
          <a:xfrm>
            <a:off x="250925" y="1238250"/>
            <a:ext cx="8459700" cy="3416400"/>
          </a:xfrm>
          <a:prstGeom prst="rect">
            <a:avLst/>
          </a:prstGeom>
          <a:noFill/>
          <a:ln>
            <a:noFill/>
          </a:ln>
        </p:spPr>
        <p:txBody>
          <a:bodyPr anchorCtr="0" anchor="t" bIns="91425" lIns="91425" spcFirstLastPara="1" rIns="91425" wrap="square" tIns="91425">
            <a:noAutofit/>
          </a:bodyPr>
          <a:lstStyle/>
          <a:p>
            <a:pPr indent="-330200" lvl="0" marL="457200" rtl="0" algn="l">
              <a:lnSpc>
                <a:spcPct val="160000"/>
              </a:lnSpc>
              <a:spcBef>
                <a:spcPts val="0"/>
              </a:spcBef>
              <a:spcAft>
                <a:spcPts val="0"/>
              </a:spcAft>
              <a:buClr>
                <a:srgbClr val="1A1A1C"/>
              </a:buClr>
              <a:buSzPts val="1600"/>
              <a:buFont typeface="Avenir"/>
              <a:buChar char="●"/>
            </a:pPr>
            <a:r>
              <a:rPr lang="en" sz="1600">
                <a:solidFill>
                  <a:srgbClr val="1A1A1C"/>
                </a:solidFill>
                <a:highlight>
                  <a:srgbClr val="FFFFFF"/>
                </a:highlight>
                <a:latin typeface="Avenir"/>
                <a:ea typeface="Avenir"/>
                <a:cs typeface="Avenir"/>
                <a:sym typeface="Avenir"/>
              </a:rPr>
              <a:t>VAR model, each variable is modeled as a </a:t>
            </a:r>
            <a:r>
              <a:rPr b="1" lang="en" sz="1600">
                <a:solidFill>
                  <a:srgbClr val="1A1A1C"/>
                </a:solidFill>
                <a:highlight>
                  <a:srgbClr val="FFFFFF"/>
                </a:highlight>
                <a:latin typeface="Avenir"/>
                <a:ea typeface="Avenir"/>
                <a:cs typeface="Avenir"/>
                <a:sym typeface="Avenir"/>
              </a:rPr>
              <a:t>linear combination of past values of itself and the past values of other variables in the system</a:t>
            </a:r>
            <a:r>
              <a:rPr lang="en" sz="1600">
                <a:solidFill>
                  <a:srgbClr val="1A1A1C"/>
                </a:solidFill>
                <a:highlight>
                  <a:srgbClr val="FFFFFF"/>
                </a:highlight>
                <a:latin typeface="Avenir"/>
                <a:ea typeface="Avenir"/>
                <a:cs typeface="Avenir"/>
                <a:sym typeface="Avenir"/>
              </a:rPr>
              <a:t>. Since you have multiple time series that influence each other, it is modeled as a system of equations with one equation per variable (time series).</a:t>
            </a:r>
            <a:endParaRPr sz="1600">
              <a:solidFill>
                <a:srgbClr val="1A1A1C"/>
              </a:solidFill>
              <a:highlight>
                <a:srgbClr val="FFFFFF"/>
              </a:highlight>
              <a:latin typeface="Avenir"/>
              <a:ea typeface="Avenir"/>
              <a:cs typeface="Avenir"/>
              <a:sym typeface="Avenir"/>
            </a:endParaRPr>
          </a:p>
          <a:p>
            <a:pPr indent="-330200" lvl="0" marL="457200" rtl="0" algn="l">
              <a:lnSpc>
                <a:spcPct val="160000"/>
              </a:lnSpc>
              <a:spcBef>
                <a:spcPts val="0"/>
              </a:spcBef>
              <a:spcAft>
                <a:spcPts val="0"/>
              </a:spcAft>
              <a:buClr>
                <a:srgbClr val="1A1A1C"/>
              </a:buClr>
              <a:buSzPts val="1600"/>
              <a:buFont typeface="Avenir"/>
              <a:buChar char="●"/>
            </a:pPr>
            <a:r>
              <a:rPr lang="en" sz="1600">
                <a:solidFill>
                  <a:srgbClr val="1A1A1C"/>
                </a:solidFill>
                <a:highlight>
                  <a:srgbClr val="FFFFFF"/>
                </a:highlight>
                <a:latin typeface="Avenir"/>
                <a:ea typeface="Avenir"/>
                <a:cs typeface="Avenir"/>
                <a:sym typeface="Avenir"/>
              </a:rPr>
              <a:t>That is, if you have 5 time series that influence each other, we will have a system of 5 equations.</a:t>
            </a:r>
            <a:endParaRPr sz="1600">
              <a:solidFill>
                <a:srgbClr val="1A1A1C"/>
              </a:solidFill>
              <a:highlight>
                <a:srgbClr val="FFFFFF"/>
              </a:highlight>
              <a:latin typeface="Avenir"/>
              <a:ea typeface="Avenir"/>
              <a:cs typeface="Avenir"/>
              <a:sym typeface="Avenir"/>
            </a:endParaRPr>
          </a:p>
          <a:p>
            <a:pPr indent="0" lvl="0" marL="457200" rtl="0" algn="l">
              <a:lnSpc>
                <a:spcPct val="115000"/>
              </a:lnSpc>
              <a:spcBef>
                <a:spcPts val="2300"/>
              </a:spcBef>
              <a:spcAft>
                <a:spcPts val="0"/>
              </a:spcAft>
              <a:buSzPts val="1800"/>
              <a:buNone/>
            </a:pPr>
            <a:r>
              <a:t/>
            </a:r>
            <a:endParaRPr sz="1600">
              <a:solidFill>
                <a:srgbClr val="333333"/>
              </a:solidFill>
              <a:highlight>
                <a:srgbClr val="FFFFFF"/>
              </a:highlight>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
          <p:cNvSpPr txBox="1"/>
          <p:nvPr>
            <p:ph type="ctrTitle"/>
          </p:nvPr>
        </p:nvSpPr>
        <p:spPr>
          <a:xfrm>
            <a:off x="250925" y="148375"/>
            <a:ext cx="8731200" cy="489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1000"/>
              <a:t>Proprietary content. © Great Learning. All Rights Reserved. Unauthorized use or distribution</a:t>
            </a:r>
            <a:endParaRPr sz="1000"/>
          </a:p>
        </p:txBody>
      </p:sp>
      <p:pic>
        <p:nvPicPr>
          <p:cNvPr id="116" name="Google Shape;116;p2"/>
          <p:cNvPicPr preferRelativeResize="0"/>
          <p:nvPr/>
        </p:nvPicPr>
        <p:blipFill rotWithShape="1">
          <a:blip r:embed="rId3">
            <a:alphaModFix/>
          </a:blip>
          <a:srcRect b="0" l="0" r="0" t="0"/>
          <a:stretch/>
        </p:blipFill>
        <p:spPr>
          <a:xfrm>
            <a:off x="7167925" y="211725"/>
            <a:ext cx="1755050" cy="357350"/>
          </a:xfrm>
          <a:prstGeom prst="rect">
            <a:avLst/>
          </a:prstGeom>
          <a:noFill/>
          <a:ln>
            <a:noFill/>
          </a:ln>
        </p:spPr>
      </p:pic>
      <p:sp>
        <p:nvSpPr>
          <p:cNvPr id="117" name="Google Shape;117;p2"/>
          <p:cNvSpPr txBox="1"/>
          <p:nvPr/>
        </p:nvSpPr>
        <p:spPr>
          <a:xfrm>
            <a:off x="250925" y="569075"/>
            <a:ext cx="48942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Avenir"/>
                <a:ea typeface="Avenir"/>
                <a:cs typeface="Avenir"/>
                <a:sym typeface="Avenir"/>
              </a:rPr>
              <a:t>Agenda</a:t>
            </a:r>
            <a:endParaRPr b="0" i="0" sz="1400" u="none" cap="none" strike="noStrike">
              <a:solidFill>
                <a:srgbClr val="000000"/>
              </a:solidFill>
              <a:latin typeface="Avenir"/>
              <a:ea typeface="Avenir"/>
              <a:cs typeface="Avenir"/>
              <a:sym typeface="Avenir"/>
            </a:endParaRPr>
          </a:p>
        </p:txBody>
      </p:sp>
      <p:sp>
        <p:nvSpPr>
          <p:cNvPr id="118" name="Google Shape;118;p2"/>
          <p:cNvSpPr txBox="1"/>
          <p:nvPr/>
        </p:nvSpPr>
        <p:spPr>
          <a:xfrm>
            <a:off x="250925" y="1350141"/>
            <a:ext cx="5694300" cy="30471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600"/>
              <a:buFont typeface="Avenir"/>
              <a:buChar char="▪"/>
            </a:pPr>
            <a:r>
              <a:rPr b="0" i="0" lang="en" sz="1600" u="none" cap="none" strike="noStrike">
                <a:solidFill>
                  <a:srgbClr val="000000"/>
                </a:solidFill>
                <a:latin typeface="Avenir"/>
                <a:ea typeface="Avenir"/>
                <a:cs typeface="Avenir"/>
                <a:sym typeface="Avenir"/>
              </a:rPr>
              <a:t>Business Problem</a:t>
            </a:r>
            <a:endParaRPr b="0" i="0" sz="1600" u="none" cap="none" strike="noStrike">
              <a:solidFill>
                <a:srgbClr val="000000"/>
              </a:solidFill>
              <a:latin typeface="Avenir"/>
              <a:ea typeface="Avenir"/>
              <a:cs typeface="Avenir"/>
              <a:sym typeface="Avenir"/>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venir"/>
              <a:ea typeface="Avenir"/>
              <a:cs typeface="Avenir"/>
              <a:sym typeface="Avenir"/>
            </a:endParaRPr>
          </a:p>
          <a:p>
            <a:pPr indent="-285750" lvl="0" marL="285750" marR="0" rtl="0" algn="l">
              <a:lnSpc>
                <a:spcPct val="100000"/>
              </a:lnSpc>
              <a:spcBef>
                <a:spcPts val="0"/>
              </a:spcBef>
              <a:spcAft>
                <a:spcPts val="0"/>
              </a:spcAft>
              <a:buClr>
                <a:srgbClr val="000000"/>
              </a:buClr>
              <a:buSzPts val="1600"/>
              <a:buFont typeface="Avenir"/>
              <a:buChar char="▪"/>
            </a:pPr>
            <a:r>
              <a:rPr b="0" i="0" lang="en" sz="1600" u="none" cap="none" strike="noStrike">
                <a:solidFill>
                  <a:schemeClr val="dk1"/>
                </a:solidFill>
                <a:highlight>
                  <a:schemeClr val="lt1"/>
                </a:highlight>
                <a:latin typeface="Avenir"/>
                <a:ea typeface="Avenir"/>
                <a:cs typeface="Avenir"/>
                <a:sym typeface="Avenir"/>
              </a:rPr>
              <a:t>Approaches to Statistical Analysis in a Time Series</a:t>
            </a:r>
            <a:endParaRPr b="0" i="0" sz="1600" u="none" cap="none" strike="noStrike">
              <a:solidFill>
                <a:schemeClr val="dk1"/>
              </a:solidFill>
              <a:highlight>
                <a:schemeClr val="lt1"/>
              </a:highlight>
              <a:latin typeface="Avenir"/>
              <a:ea typeface="Avenir"/>
              <a:cs typeface="Avenir"/>
              <a:sym typeface="Avenir"/>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highlight>
                <a:schemeClr val="lt1"/>
              </a:highlight>
              <a:latin typeface="Avenir"/>
              <a:ea typeface="Avenir"/>
              <a:cs typeface="Avenir"/>
              <a:sym typeface="Avenir"/>
            </a:endParaRPr>
          </a:p>
          <a:p>
            <a:pPr indent="-285750" lvl="0" marL="285750" marR="0" rtl="0" algn="l">
              <a:lnSpc>
                <a:spcPct val="100000"/>
              </a:lnSpc>
              <a:spcBef>
                <a:spcPts val="0"/>
              </a:spcBef>
              <a:spcAft>
                <a:spcPts val="0"/>
              </a:spcAft>
              <a:buClr>
                <a:srgbClr val="000000"/>
              </a:buClr>
              <a:buSzPts val="1600"/>
              <a:buFont typeface="Avenir"/>
              <a:buChar char="▪"/>
            </a:pPr>
            <a:r>
              <a:rPr b="0" i="0" lang="en" sz="1600" u="none" cap="none" strike="noStrike">
                <a:solidFill>
                  <a:schemeClr val="dk1"/>
                </a:solidFill>
                <a:highlight>
                  <a:schemeClr val="lt1"/>
                </a:highlight>
                <a:latin typeface="Avenir"/>
                <a:ea typeface="Avenir"/>
                <a:cs typeface="Avenir"/>
                <a:sym typeface="Avenir"/>
              </a:rPr>
              <a:t>General Applications of VAR Model. </a:t>
            </a:r>
            <a:endParaRPr b="0" i="0" sz="1600" u="none" cap="none" strike="noStrike">
              <a:solidFill>
                <a:srgbClr val="000000"/>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600"/>
              <a:buFont typeface="Noto Sans Symbols"/>
              <a:buNone/>
            </a:pPr>
            <a:r>
              <a:t/>
            </a:r>
            <a:endParaRPr b="0" i="0" sz="1600" u="none" cap="none" strike="noStrike">
              <a:solidFill>
                <a:srgbClr val="000000"/>
              </a:solidFill>
              <a:latin typeface="Avenir"/>
              <a:ea typeface="Avenir"/>
              <a:cs typeface="Avenir"/>
              <a:sym typeface="Avenir"/>
            </a:endParaRPr>
          </a:p>
          <a:p>
            <a:pPr indent="-285750" lvl="0" marL="285750" marR="0" rtl="0" algn="l">
              <a:lnSpc>
                <a:spcPct val="100000"/>
              </a:lnSpc>
              <a:spcBef>
                <a:spcPts val="0"/>
              </a:spcBef>
              <a:spcAft>
                <a:spcPts val="0"/>
              </a:spcAft>
              <a:buClr>
                <a:srgbClr val="000000"/>
              </a:buClr>
              <a:buSzPts val="1600"/>
              <a:buFont typeface="Avenir"/>
              <a:buChar char="▪"/>
            </a:pPr>
            <a:r>
              <a:rPr b="0" i="0" lang="en" sz="1600" u="none" cap="none" strike="noStrike">
                <a:solidFill>
                  <a:srgbClr val="000000"/>
                </a:solidFill>
                <a:latin typeface="Avenir"/>
                <a:ea typeface="Avenir"/>
                <a:cs typeface="Avenir"/>
                <a:sym typeface="Avenir"/>
              </a:rPr>
              <a:t>Forecasting VAR Model.</a:t>
            </a:r>
            <a:endParaRPr b="0" i="0" sz="1600" u="none" cap="none" strike="noStrike">
              <a:solidFill>
                <a:srgbClr val="000000"/>
              </a:solidFill>
              <a:latin typeface="Avenir"/>
              <a:ea typeface="Avenir"/>
              <a:cs typeface="Avenir"/>
              <a:sym typeface="Avenir"/>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venir"/>
              <a:ea typeface="Avenir"/>
              <a:cs typeface="Avenir"/>
              <a:sym typeface="Avenir"/>
            </a:endParaRPr>
          </a:p>
          <a:p>
            <a:pPr indent="-285750" lvl="0" marL="285750" marR="0" rtl="0" algn="l">
              <a:lnSpc>
                <a:spcPct val="100000"/>
              </a:lnSpc>
              <a:spcBef>
                <a:spcPts val="0"/>
              </a:spcBef>
              <a:spcAft>
                <a:spcPts val="0"/>
              </a:spcAft>
              <a:buClr>
                <a:srgbClr val="000000"/>
              </a:buClr>
              <a:buSzPts val="1600"/>
              <a:buFont typeface="Avenir"/>
              <a:buChar char="▪"/>
            </a:pPr>
            <a:r>
              <a:rPr b="0" i="0" lang="en" sz="1600" u="none" cap="none" strike="noStrike">
                <a:solidFill>
                  <a:schemeClr val="dk1"/>
                </a:solidFill>
                <a:latin typeface="Avenir"/>
                <a:ea typeface="Avenir"/>
                <a:cs typeface="Avenir"/>
                <a:sym typeface="Avenir"/>
              </a:rPr>
              <a:t>Forecasting VARMA Model.</a:t>
            </a:r>
            <a:endParaRPr b="0" i="0" sz="1600" u="none" cap="none" strike="noStrike">
              <a:solidFill>
                <a:srgbClr val="000000"/>
              </a:solidFill>
              <a:latin typeface="Avenir"/>
              <a:ea typeface="Avenir"/>
              <a:cs typeface="Avenir"/>
              <a:sym typeface="Avenir"/>
            </a:endParaRPr>
          </a:p>
          <a:p>
            <a:pPr indent="-184150" lvl="0" marL="285750" marR="0" rtl="0" algn="l">
              <a:lnSpc>
                <a:spcPct val="100000"/>
              </a:lnSpc>
              <a:spcBef>
                <a:spcPts val="0"/>
              </a:spcBef>
              <a:spcAft>
                <a:spcPts val="0"/>
              </a:spcAft>
              <a:buClr>
                <a:srgbClr val="000000"/>
              </a:buClr>
              <a:buSzPts val="1600"/>
              <a:buFont typeface="Noto Sans Symbols"/>
              <a:buNone/>
            </a:pPr>
            <a:r>
              <a:t/>
            </a:r>
            <a:endParaRPr b="0" i="0" sz="1600" u="none" cap="none" strike="noStrike">
              <a:solidFill>
                <a:srgbClr val="000000"/>
              </a:solidFill>
              <a:latin typeface="Avenir"/>
              <a:ea typeface="Avenir"/>
              <a:cs typeface="Avenir"/>
              <a:sym typeface="Aveni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0"/>
          <p:cNvSpPr txBox="1"/>
          <p:nvPr>
            <p:ph type="ctrTitle"/>
          </p:nvPr>
        </p:nvSpPr>
        <p:spPr>
          <a:xfrm>
            <a:off x="250925" y="148375"/>
            <a:ext cx="8731200" cy="489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1000"/>
              <a:t>Proprietary content. © Great Learning. All Rights Reserved. Unauthorized use or distribution</a:t>
            </a:r>
            <a:endParaRPr sz="1000"/>
          </a:p>
        </p:txBody>
      </p:sp>
      <p:pic>
        <p:nvPicPr>
          <p:cNvPr id="267" name="Google Shape;267;p20"/>
          <p:cNvPicPr preferRelativeResize="0"/>
          <p:nvPr/>
        </p:nvPicPr>
        <p:blipFill rotWithShape="1">
          <a:blip r:embed="rId3">
            <a:alphaModFix/>
          </a:blip>
          <a:srcRect b="0" l="0" r="0" t="0"/>
          <a:stretch/>
        </p:blipFill>
        <p:spPr>
          <a:xfrm>
            <a:off x="7167925" y="211725"/>
            <a:ext cx="1755050" cy="357350"/>
          </a:xfrm>
          <a:prstGeom prst="rect">
            <a:avLst/>
          </a:prstGeom>
          <a:noFill/>
          <a:ln>
            <a:noFill/>
          </a:ln>
        </p:spPr>
      </p:pic>
      <p:sp>
        <p:nvSpPr>
          <p:cNvPr id="268" name="Google Shape;268;p20"/>
          <p:cNvSpPr txBox="1"/>
          <p:nvPr/>
        </p:nvSpPr>
        <p:spPr>
          <a:xfrm>
            <a:off x="250925" y="569075"/>
            <a:ext cx="82977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1600"/>
              </a:spcAft>
              <a:buClr>
                <a:schemeClr val="dk1"/>
              </a:buClr>
              <a:buSzPts val="1100"/>
              <a:buFont typeface="Arial"/>
              <a:buNone/>
            </a:pPr>
            <a:r>
              <a:rPr b="0" i="0" lang="en" sz="2800" u="none" cap="none" strike="noStrike">
                <a:solidFill>
                  <a:srgbClr val="595858"/>
                </a:solidFill>
                <a:highlight>
                  <a:srgbClr val="FFFFFF"/>
                </a:highlight>
                <a:latin typeface="Avenir"/>
                <a:ea typeface="Avenir"/>
                <a:cs typeface="Avenir"/>
                <a:sym typeface="Avenir"/>
              </a:rPr>
              <a:t>Vector Autoregression - ( VAR )</a:t>
            </a:r>
            <a:endParaRPr b="0" i="0" sz="2800" u="none" cap="none" strike="noStrike">
              <a:solidFill>
                <a:srgbClr val="000000"/>
              </a:solidFill>
              <a:latin typeface="Avenir"/>
              <a:ea typeface="Avenir"/>
              <a:cs typeface="Avenir"/>
              <a:sym typeface="Avenir"/>
            </a:endParaRPr>
          </a:p>
        </p:txBody>
      </p:sp>
      <p:sp>
        <p:nvSpPr>
          <p:cNvPr id="269" name="Google Shape;269;p20"/>
          <p:cNvSpPr txBox="1"/>
          <p:nvPr>
            <p:ph idx="4294967295" type="body"/>
          </p:nvPr>
        </p:nvSpPr>
        <p:spPr>
          <a:xfrm>
            <a:off x="250925" y="1238250"/>
            <a:ext cx="84597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600">
                <a:solidFill>
                  <a:srgbClr val="1A1A1C"/>
                </a:solidFill>
                <a:highlight>
                  <a:srgbClr val="FFFFFF"/>
                </a:highlight>
                <a:latin typeface="Avenir"/>
                <a:ea typeface="Avenir"/>
                <a:cs typeface="Avenir"/>
                <a:sym typeface="Avenir"/>
              </a:rPr>
              <a:t>In General, how an equation is been exactly framed:</a:t>
            </a:r>
            <a:endParaRPr sz="1600">
              <a:solidFill>
                <a:srgbClr val="1A1A1C"/>
              </a:solidFill>
              <a:highlight>
                <a:srgbClr val="FFFFFF"/>
              </a:highlight>
              <a:latin typeface="Avenir"/>
              <a:ea typeface="Avenir"/>
              <a:cs typeface="Avenir"/>
              <a:sym typeface="Avenir"/>
            </a:endParaRPr>
          </a:p>
          <a:p>
            <a:pPr indent="0" lvl="0" marL="457200" rtl="0" algn="l">
              <a:lnSpc>
                <a:spcPct val="115000"/>
              </a:lnSpc>
              <a:spcBef>
                <a:spcPts val="0"/>
              </a:spcBef>
              <a:spcAft>
                <a:spcPts val="0"/>
              </a:spcAft>
              <a:buSzPts val="1800"/>
              <a:buNone/>
            </a:pPr>
            <a:r>
              <a:t/>
            </a:r>
            <a:endParaRPr sz="1600">
              <a:solidFill>
                <a:srgbClr val="1A1A1C"/>
              </a:solidFill>
              <a:highlight>
                <a:srgbClr val="FFFFFF"/>
              </a:highlight>
              <a:latin typeface="Avenir"/>
              <a:ea typeface="Avenir"/>
              <a:cs typeface="Avenir"/>
              <a:sym typeface="Avenir"/>
            </a:endParaRPr>
          </a:p>
          <a:p>
            <a:pPr indent="0" lvl="0" marL="457200" rtl="0" algn="l">
              <a:lnSpc>
                <a:spcPct val="115000"/>
              </a:lnSpc>
              <a:spcBef>
                <a:spcPts val="0"/>
              </a:spcBef>
              <a:spcAft>
                <a:spcPts val="0"/>
              </a:spcAft>
              <a:buSzPts val="1800"/>
              <a:buNone/>
            </a:pPr>
            <a:r>
              <a:t/>
            </a:r>
            <a:endParaRPr sz="1600">
              <a:solidFill>
                <a:srgbClr val="1A1A1C"/>
              </a:solidFill>
              <a:highlight>
                <a:srgbClr val="FFFFFF"/>
              </a:highlight>
              <a:latin typeface="Avenir"/>
              <a:ea typeface="Avenir"/>
              <a:cs typeface="Avenir"/>
              <a:sym typeface="Avenir"/>
            </a:endParaRPr>
          </a:p>
          <a:p>
            <a:pPr indent="-330200" lvl="0" marL="457200" rtl="0" algn="l">
              <a:lnSpc>
                <a:spcPct val="160000"/>
              </a:lnSpc>
              <a:spcBef>
                <a:spcPts val="0"/>
              </a:spcBef>
              <a:spcAft>
                <a:spcPts val="0"/>
              </a:spcAft>
              <a:buClr>
                <a:srgbClr val="1A1A1C"/>
              </a:buClr>
              <a:buSzPts val="1600"/>
              <a:buFont typeface="Avenir"/>
              <a:buChar char="●"/>
            </a:pPr>
            <a:r>
              <a:rPr lang="en" sz="1600">
                <a:solidFill>
                  <a:srgbClr val="1A1A1C"/>
                </a:solidFill>
                <a:highlight>
                  <a:srgbClr val="FFFFFF"/>
                </a:highlight>
                <a:latin typeface="Avenir"/>
                <a:ea typeface="Avenir"/>
                <a:cs typeface="Avenir"/>
                <a:sym typeface="Avenir"/>
              </a:rPr>
              <a:t>Let’s suppose, you have two variables (Time series) Y1 and Y2, and you need to forecast the values of these variables at time (t).</a:t>
            </a:r>
            <a:endParaRPr sz="1600">
              <a:solidFill>
                <a:srgbClr val="1A1A1C"/>
              </a:solidFill>
              <a:highlight>
                <a:srgbClr val="FFFFFF"/>
              </a:highlight>
              <a:latin typeface="Avenir"/>
              <a:ea typeface="Avenir"/>
              <a:cs typeface="Avenir"/>
              <a:sym typeface="Avenir"/>
            </a:endParaRPr>
          </a:p>
          <a:p>
            <a:pPr indent="-330200" lvl="0" marL="457200" rtl="0" algn="l">
              <a:lnSpc>
                <a:spcPct val="160000"/>
              </a:lnSpc>
              <a:spcBef>
                <a:spcPts val="0"/>
              </a:spcBef>
              <a:spcAft>
                <a:spcPts val="0"/>
              </a:spcAft>
              <a:buClr>
                <a:srgbClr val="1A1A1C"/>
              </a:buClr>
              <a:buSzPts val="1600"/>
              <a:buFont typeface="Avenir"/>
              <a:buChar char="●"/>
            </a:pPr>
            <a:r>
              <a:rPr lang="en" sz="1600">
                <a:solidFill>
                  <a:srgbClr val="1A1A1C"/>
                </a:solidFill>
                <a:highlight>
                  <a:srgbClr val="FFFFFF"/>
                </a:highlight>
                <a:latin typeface="Avenir"/>
                <a:ea typeface="Avenir"/>
                <a:cs typeface="Avenir"/>
                <a:sym typeface="Avenir"/>
              </a:rPr>
              <a:t>To calculate Y1(t), VAR will use the past values of both Y1 as well as Y2. Likewise, to compute Y2(t), the past values of both Y1 and Y2 be used.</a:t>
            </a:r>
            <a:endParaRPr sz="1600">
              <a:solidFill>
                <a:srgbClr val="1A1A1C"/>
              </a:solidFill>
              <a:highlight>
                <a:srgbClr val="FFFFFF"/>
              </a:highlight>
              <a:latin typeface="Avenir"/>
              <a:ea typeface="Avenir"/>
              <a:cs typeface="Avenir"/>
              <a:sym typeface="Avenir"/>
            </a:endParaRPr>
          </a:p>
          <a:p>
            <a:pPr indent="0" lvl="0" marL="457200" rtl="0" algn="l">
              <a:lnSpc>
                <a:spcPct val="160000"/>
              </a:lnSpc>
              <a:spcBef>
                <a:spcPts val="2300"/>
              </a:spcBef>
              <a:spcAft>
                <a:spcPts val="0"/>
              </a:spcAft>
              <a:buSzPts val="1800"/>
              <a:buNone/>
            </a:pPr>
            <a:r>
              <a:t/>
            </a:r>
            <a:endParaRPr sz="1600">
              <a:solidFill>
                <a:srgbClr val="1A1A1C"/>
              </a:solidFill>
              <a:highlight>
                <a:srgbClr val="FFFFFF"/>
              </a:highlight>
              <a:latin typeface="Avenir"/>
              <a:ea typeface="Avenir"/>
              <a:cs typeface="Avenir"/>
              <a:sym typeface="Avenir"/>
            </a:endParaRPr>
          </a:p>
          <a:p>
            <a:pPr indent="0" lvl="0" marL="914400" rtl="0" algn="l">
              <a:lnSpc>
                <a:spcPct val="115000"/>
              </a:lnSpc>
              <a:spcBef>
                <a:spcPts val="2300"/>
              </a:spcBef>
              <a:spcAft>
                <a:spcPts val="0"/>
              </a:spcAft>
              <a:buSzPts val="1800"/>
              <a:buNone/>
            </a:pPr>
            <a:r>
              <a:t/>
            </a:r>
            <a:endParaRPr sz="1600">
              <a:solidFill>
                <a:srgbClr val="1A1A1C"/>
              </a:solidFill>
              <a:highlight>
                <a:srgbClr val="FFFFFF"/>
              </a:highlight>
              <a:latin typeface="Avenir"/>
              <a:ea typeface="Avenir"/>
              <a:cs typeface="Avenir"/>
              <a:sym typeface="Aveni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1"/>
          <p:cNvSpPr txBox="1"/>
          <p:nvPr>
            <p:ph type="ctrTitle"/>
          </p:nvPr>
        </p:nvSpPr>
        <p:spPr>
          <a:xfrm>
            <a:off x="250925" y="148375"/>
            <a:ext cx="8731200" cy="489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1000"/>
              <a:t>Proprietary content. © Great Learning. All Rights Reserved. Unauthorized use or distribution</a:t>
            </a:r>
            <a:endParaRPr sz="1000"/>
          </a:p>
        </p:txBody>
      </p:sp>
      <p:pic>
        <p:nvPicPr>
          <p:cNvPr id="275" name="Google Shape;275;p21"/>
          <p:cNvPicPr preferRelativeResize="0"/>
          <p:nvPr/>
        </p:nvPicPr>
        <p:blipFill rotWithShape="1">
          <a:blip r:embed="rId3">
            <a:alphaModFix/>
          </a:blip>
          <a:srcRect b="0" l="0" r="0" t="0"/>
          <a:stretch/>
        </p:blipFill>
        <p:spPr>
          <a:xfrm>
            <a:off x="7167925" y="211725"/>
            <a:ext cx="1755050" cy="357350"/>
          </a:xfrm>
          <a:prstGeom prst="rect">
            <a:avLst/>
          </a:prstGeom>
          <a:noFill/>
          <a:ln>
            <a:noFill/>
          </a:ln>
        </p:spPr>
      </p:pic>
      <p:sp>
        <p:nvSpPr>
          <p:cNvPr id="276" name="Google Shape;276;p21"/>
          <p:cNvSpPr txBox="1"/>
          <p:nvPr/>
        </p:nvSpPr>
        <p:spPr>
          <a:xfrm>
            <a:off x="250925" y="569075"/>
            <a:ext cx="82977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1600"/>
              </a:spcAft>
              <a:buClr>
                <a:schemeClr val="dk1"/>
              </a:buClr>
              <a:buSzPts val="1100"/>
              <a:buFont typeface="Arial"/>
              <a:buNone/>
            </a:pPr>
            <a:r>
              <a:rPr b="0" i="0" lang="en" sz="2800" u="none" cap="none" strike="noStrike">
                <a:solidFill>
                  <a:srgbClr val="595858"/>
                </a:solidFill>
                <a:highlight>
                  <a:srgbClr val="FFFFFF"/>
                </a:highlight>
                <a:latin typeface="Avenir"/>
                <a:ea typeface="Avenir"/>
                <a:cs typeface="Avenir"/>
                <a:sym typeface="Avenir"/>
              </a:rPr>
              <a:t>Vector Autoregression - ( VAR )</a:t>
            </a:r>
            <a:endParaRPr b="0" i="0" sz="2800" u="none" cap="none" strike="noStrike">
              <a:solidFill>
                <a:srgbClr val="000000"/>
              </a:solidFill>
              <a:latin typeface="Avenir"/>
              <a:ea typeface="Avenir"/>
              <a:cs typeface="Avenir"/>
              <a:sym typeface="Avenir"/>
            </a:endParaRPr>
          </a:p>
        </p:txBody>
      </p:sp>
      <p:sp>
        <p:nvSpPr>
          <p:cNvPr id="277" name="Google Shape;277;p21"/>
          <p:cNvSpPr txBox="1"/>
          <p:nvPr>
            <p:ph idx="4294967295" type="body"/>
          </p:nvPr>
        </p:nvSpPr>
        <p:spPr>
          <a:xfrm>
            <a:off x="250925" y="1238250"/>
            <a:ext cx="84597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sz="1600">
              <a:solidFill>
                <a:srgbClr val="1A1A1C"/>
              </a:solidFill>
              <a:highlight>
                <a:srgbClr val="FFFFFF"/>
              </a:highlight>
              <a:latin typeface="Avenir"/>
              <a:ea typeface="Avenir"/>
              <a:cs typeface="Avenir"/>
              <a:sym typeface="Avenir"/>
            </a:endParaRPr>
          </a:p>
          <a:p>
            <a:pPr indent="-330200" lvl="0" marL="457200" rtl="0" algn="l">
              <a:lnSpc>
                <a:spcPct val="160000"/>
              </a:lnSpc>
              <a:spcBef>
                <a:spcPts val="0"/>
              </a:spcBef>
              <a:spcAft>
                <a:spcPts val="0"/>
              </a:spcAft>
              <a:buClr>
                <a:srgbClr val="1A1A1C"/>
              </a:buClr>
              <a:buSzPts val="1600"/>
              <a:buFont typeface="Avenir"/>
              <a:buChar char="●"/>
            </a:pPr>
            <a:r>
              <a:rPr lang="en" sz="1600">
                <a:solidFill>
                  <a:srgbClr val="1A1A1C"/>
                </a:solidFill>
                <a:highlight>
                  <a:srgbClr val="FFFFFF"/>
                </a:highlight>
                <a:latin typeface="Avenir"/>
                <a:ea typeface="Avenir"/>
                <a:cs typeface="Avenir"/>
                <a:sym typeface="Avenir"/>
              </a:rPr>
              <a:t>For example, the system of equations for a VAR(1) model with two time series (variables `Y1` and `Y2`) is as follows:</a:t>
            </a:r>
            <a:endParaRPr sz="1600">
              <a:solidFill>
                <a:srgbClr val="1A1A1C"/>
              </a:solidFill>
              <a:highlight>
                <a:srgbClr val="FFFFFF"/>
              </a:highlight>
              <a:latin typeface="Avenir"/>
              <a:ea typeface="Avenir"/>
              <a:cs typeface="Avenir"/>
              <a:sym typeface="Avenir"/>
            </a:endParaRPr>
          </a:p>
          <a:p>
            <a:pPr indent="0" lvl="0" marL="0" rtl="0" algn="l">
              <a:lnSpc>
                <a:spcPct val="160000"/>
              </a:lnSpc>
              <a:spcBef>
                <a:spcPts val="2300"/>
              </a:spcBef>
              <a:spcAft>
                <a:spcPts val="0"/>
              </a:spcAft>
              <a:buSzPts val="1800"/>
              <a:buNone/>
            </a:pPr>
            <a:r>
              <a:t/>
            </a:r>
            <a:endParaRPr sz="1600">
              <a:solidFill>
                <a:srgbClr val="1A1A1C"/>
              </a:solidFill>
              <a:highlight>
                <a:srgbClr val="FFFFFF"/>
              </a:highlight>
              <a:latin typeface="Avenir"/>
              <a:ea typeface="Avenir"/>
              <a:cs typeface="Avenir"/>
              <a:sym typeface="Avenir"/>
            </a:endParaRPr>
          </a:p>
          <a:p>
            <a:pPr indent="-330200" lvl="0" marL="457200" rtl="0" algn="l">
              <a:lnSpc>
                <a:spcPct val="160000"/>
              </a:lnSpc>
              <a:spcBef>
                <a:spcPts val="2300"/>
              </a:spcBef>
              <a:spcAft>
                <a:spcPts val="0"/>
              </a:spcAft>
              <a:buClr>
                <a:srgbClr val="1A1A1C"/>
              </a:buClr>
              <a:buSzPts val="1600"/>
              <a:buFont typeface="Avenir"/>
              <a:buChar char="●"/>
            </a:pPr>
            <a:r>
              <a:rPr lang="en" sz="1600">
                <a:solidFill>
                  <a:srgbClr val="1A1A1C"/>
                </a:solidFill>
                <a:highlight>
                  <a:srgbClr val="FFFFFF"/>
                </a:highlight>
                <a:latin typeface="Avenir"/>
                <a:ea typeface="Avenir"/>
                <a:cs typeface="Avenir"/>
                <a:sym typeface="Avenir"/>
              </a:rPr>
              <a:t>Where, Y{1,t-1} and Y{2,t-1} are the first lag of time series Y1 and Y2 respectively.</a:t>
            </a:r>
            <a:endParaRPr sz="1600">
              <a:solidFill>
                <a:srgbClr val="1A1A1C"/>
              </a:solidFill>
              <a:highlight>
                <a:srgbClr val="FFFFFF"/>
              </a:highlight>
              <a:latin typeface="Avenir"/>
              <a:ea typeface="Avenir"/>
              <a:cs typeface="Avenir"/>
              <a:sym typeface="Avenir"/>
            </a:endParaRPr>
          </a:p>
          <a:p>
            <a:pPr indent="-330200" lvl="0" marL="457200" rtl="0" algn="l">
              <a:lnSpc>
                <a:spcPct val="160000"/>
              </a:lnSpc>
              <a:spcBef>
                <a:spcPts val="0"/>
              </a:spcBef>
              <a:spcAft>
                <a:spcPts val="0"/>
              </a:spcAft>
              <a:buClr>
                <a:srgbClr val="1A1A1C"/>
              </a:buClr>
              <a:buSzPts val="1600"/>
              <a:buFont typeface="Avenir"/>
              <a:buChar char="●"/>
            </a:pPr>
            <a:r>
              <a:rPr lang="en" sz="1600">
                <a:solidFill>
                  <a:srgbClr val="1A1A1C"/>
                </a:solidFill>
                <a:highlight>
                  <a:srgbClr val="FFFFFF"/>
                </a:highlight>
                <a:latin typeface="Avenir"/>
                <a:ea typeface="Avenir"/>
                <a:cs typeface="Avenir"/>
                <a:sym typeface="Avenir"/>
              </a:rPr>
              <a:t>The above equation is referred to as a VAR(1) model, because, each equation is of order 1, that is, it contains up to one lag of each of the predictors (Y1 and Y2).</a:t>
            </a:r>
            <a:endParaRPr sz="1600">
              <a:solidFill>
                <a:srgbClr val="1A1A1C"/>
              </a:solidFill>
              <a:highlight>
                <a:srgbClr val="FFFFFF"/>
              </a:highlight>
              <a:latin typeface="Avenir"/>
              <a:ea typeface="Avenir"/>
              <a:cs typeface="Avenir"/>
              <a:sym typeface="Avenir"/>
            </a:endParaRPr>
          </a:p>
          <a:p>
            <a:pPr indent="0" lvl="0" marL="0" rtl="0" algn="l">
              <a:lnSpc>
                <a:spcPct val="160000"/>
              </a:lnSpc>
              <a:spcBef>
                <a:spcPts val="2300"/>
              </a:spcBef>
              <a:spcAft>
                <a:spcPts val="0"/>
              </a:spcAft>
              <a:buSzPts val="1800"/>
              <a:buNone/>
            </a:pPr>
            <a:r>
              <a:t/>
            </a:r>
            <a:endParaRPr sz="1600">
              <a:solidFill>
                <a:srgbClr val="1A1A1C"/>
              </a:solidFill>
              <a:highlight>
                <a:srgbClr val="FFFFFF"/>
              </a:highlight>
              <a:latin typeface="Avenir"/>
              <a:ea typeface="Avenir"/>
              <a:cs typeface="Avenir"/>
              <a:sym typeface="Avenir"/>
            </a:endParaRPr>
          </a:p>
          <a:p>
            <a:pPr indent="0" lvl="0" marL="457200" rtl="0" algn="l">
              <a:lnSpc>
                <a:spcPct val="160000"/>
              </a:lnSpc>
              <a:spcBef>
                <a:spcPts val="2300"/>
              </a:spcBef>
              <a:spcAft>
                <a:spcPts val="0"/>
              </a:spcAft>
              <a:buSzPts val="1800"/>
              <a:buNone/>
            </a:pPr>
            <a:r>
              <a:t/>
            </a:r>
            <a:endParaRPr sz="1600">
              <a:solidFill>
                <a:srgbClr val="1A1A1C"/>
              </a:solidFill>
              <a:highlight>
                <a:srgbClr val="FFFFFF"/>
              </a:highlight>
              <a:latin typeface="Avenir"/>
              <a:ea typeface="Avenir"/>
              <a:cs typeface="Avenir"/>
              <a:sym typeface="Avenir"/>
            </a:endParaRPr>
          </a:p>
          <a:p>
            <a:pPr indent="0" lvl="0" marL="914400" rtl="0" algn="l">
              <a:lnSpc>
                <a:spcPct val="115000"/>
              </a:lnSpc>
              <a:spcBef>
                <a:spcPts val="2300"/>
              </a:spcBef>
              <a:spcAft>
                <a:spcPts val="0"/>
              </a:spcAft>
              <a:buSzPts val="1800"/>
              <a:buNone/>
            </a:pPr>
            <a:r>
              <a:t/>
            </a:r>
            <a:endParaRPr sz="1600">
              <a:solidFill>
                <a:srgbClr val="1A1A1C"/>
              </a:solidFill>
              <a:highlight>
                <a:srgbClr val="FFFFFF"/>
              </a:highlight>
              <a:latin typeface="Avenir"/>
              <a:ea typeface="Avenir"/>
              <a:cs typeface="Avenir"/>
              <a:sym typeface="Avenir"/>
            </a:endParaRPr>
          </a:p>
        </p:txBody>
      </p:sp>
      <p:pic>
        <p:nvPicPr>
          <p:cNvPr id="278" name="Google Shape;278;p21"/>
          <p:cNvPicPr preferRelativeResize="0"/>
          <p:nvPr/>
        </p:nvPicPr>
        <p:blipFill rotWithShape="1">
          <a:blip r:embed="rId4">
            <a:alphaModFix/>
          </a:blip>
          <a:srcRect b="0" l="0" r="0" t="0"/>
          <a:stretch/>
        </p:blipFill>
        <p:spPr>
          <a:xfrm>
            <a:off x="2581237" y="2324975"/>
            <a:ext cx="3799074" cy="765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2"/>
          <p:cNvSpPr txBox="1"/>
          <p:nvPr>
            <p:ph type="ctrTitle"/>
          </p:nvPr>
        </p:nvSpPr>
        <p:spPr>
          <a:xfrm>
            <a:off x="250925" y="148375"/>
            <a:ext cx="8731200" cy="489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1000"/>
              <a:t>Proprietary content. © Great Learning. All Rights Reserved. Unauthorized use or distribution</a:t>
            </a:r>
            <a:endParaRPr sz="1000"/>
          </a:p>
        </p:txBody>
      </p:sp>
      <p:pic>
        <p:nvPicPr>
          <p:cNvPr id="284" name="Google Shape;284;p22"/>
          <p:cNvPicPr preferRelativeResize="0"/>
          <p:nvPr/>
        </p:nvPicPr>
        <p:blipFill rotWithShape="1">
          <a:blip r:embed="rId3">
            <a:alphaModFix/>
          </a:blip>
          <a:srcRect b="0" l="0" r="0" t="0"/>
          <a:stretch/>
        </p:blipFill>
        <p:spPr>
          <a:xfrm>
            <a:off x="7167925" y="211725"/>
            <a:ext cx="1755050" cy="357350"/>
          </a:xfrm>
          <a:prstGeom prst="rect">
            <a:avLst/>
          </a:prstGeom>
          <a:noFill/>
          <a:ln>
            <a:noFill/>
          </a:ln>
        </p:spPr>
      </p:pic>
      <p:sp>
        <p:nvSpPr>
          <p:cNvPr id="285" name="Google Shape;285;p22"/>
          <p:cNvSpPr txBox="1"/>
          <p:nvPr/>
        </p:nvSpPr>
        <p:spPr>
          <a:xfrm>
            <a:off x="250925" y="569075"/>
            <a:ext cx="82977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1600"/>
              </a:spcAft>
              <a:buClr>
                <a:schemeClr val="dk1"/>
              </a:buClr>
              <a:buSzPts val="1100"/>
              <a:buFont typeface="Arial"/>
              <a:buNone/>
            </a:pPr>
            <a:r>
              <a:rPr b="0" i="0" lang="en" sz="2800" u="none" cap="none" strike="noStrike">
                <a:solidFill>
                  <a:srgbClr val="595858"/>
                </a:solidFill>
                <a:highlight>
                  <a:srgbClr val="FFFFFF"/>
                </a:highlight>
                <a:latin typeface="Avenir"/>
                <a:ea typeface="Avenir"/>
                <a:cs typeface="Avenir"/>
                <a:sym typeface="Avenir"/>
              </a:rPr>
              <a:t>Vector Autoregression - ( VAR )</a:t>
            </a:r>
            <a:endParaRPr b="0" i="0" sz="2800" u="none" cap="none" strike="noStrike">
              <a:solidFill>
                <a:srgbClr val="000000"/>
              </a:solidFill>
              <a:latin typeface="Avenir"/>
              <a:ea typeface="Avenir"/>
              <a:cs typeface="Avenir"/>
              <a:sym typeface="Avenir"/>
            </a:endParaRPr>
          </a:p>
        </p:txBody>
      </p:sp>
      <p:sp>
        <p:nvSpPr>
          <p:cNvPr id="286" name="Google Shape;286;p22"/>
          <p:cNvSpPr txBox="1"/>
          <p:nvPr>
            <p:ph idx="4294967295" type="body"/>
          </p:nvPr>
        </p:nvSpPr>
        <p:spPr>
          <a:xfrm>
            <a:off x="250925" y="1238250"/>
            <a:ext cx="8459700" cy="3416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1A1A1C"/>
              </a:buClr>
              <a:buSzPts val="1600"/>
              <a:buFont typeface="Avenir"/>
              <a:buChar char="●"/>
            </a:pPr>
            <a:r>
              <a:rPr lang="en" sz="1600">
                <a:solidFill>
                  <a:srgbClr val="1A1A1C"/>
                </a:solidFill>
                <a:highlight>
                  <a:srgbClr val="FFFFFF"/>
                </a:highlight>
                <a:latin typeface="Avenir"/>
                <a:ea typeface="Avenir"/>
                <a:cs typeface="Avenir"/>
                <a:sym typeface="Avenir"/>
              </a:rPr>
              <a:t>Since the Y terms in the equations are interrelated, the Y’s are considered as endogenous variables, rather than as exogenous predictors.</a:t>
            </a:r>
            <a:endParaRPr sz="1600">
              <a:solidFill>
                <a:srgbClr val="1A1A1C"/>
              </a:solidFill>
              <a:highlight>
                <a:srgbClr val="FFFFFF"/>
              </a:highlight>
              <a:latin typeface="Avenir"/>
              <a:ea typeface="Avenir"/>
              <a:cs typeface="Avenir"/>
              <a:sym typeface="Avenir"/>
            </a:endParaRPr>
          </a:p>
          <a:p>
            <a:pPr indent="0" lvl="0" marL="914400" rtl="0" algn="l">
              <a:lnSpc>
                <a:spcPct val="115000"/>
              </a:lnSpc>
              <a:spcBef>
                <a:spcPts val="0"/>
              </a:spcBef>
              <a:spcAft>
                <a:spcPts val="0"/>
              </a:spcAft>
              <a:buSzPts val="1800"/>
              <a:buNone/>
            </a:pPr>
            <a:r>
              <a:t/>
            </a:r>
            <a:endParaRPr sz="1600">
              <a:solidFill>
                <a:srgbClr val="1A1A1C"/>
              </a:solidFill>
              <a:highlight>
                <a:srgbClr val="FFFFFF"/>
              </a:highlight>
              <a:latin typeface="Avenir"/>
              <a:ea typeface="Avenir"/>
              <a:cs typeface="Avenir"/>
              <a:sym typeface="Avenir"/>
            </a:endParaRPr>
          </a:p>
          <a:p>
            <a:pPr indent="-330200" lvl="0" marL="457200" rtl="0" algn="l">
              <a:lnSpc>
                <a:spcPct val="115000"/>
              </a:lnSpc>
              <a:spcBef>
                <a:spcPts val="0"/>
              </a:spcBef>
              <a:spcAft>
                <a:spcPts val="0"/>
              </a:spcAft>
              <a:buClr>
                <a:srgbClr val="1A1A1C"/>
              </a:buClr>
              <a:buSzPts val="1600"/>
              <a:buFont typeface="Avenir"/>
              <a:buChar char="●"/>
            </a:pPr>
            <a:r>
              <a:rPr lang="en" sz="1600">
                <a:solidFill>
                  <a:srgbClr val="1A1A1C"/>
                </a:solidFill>
                <a:highlight>
                  <a:srgbClr val="FFFFFF"/>
                </a:highlight>
                <a:latin typeface="Avenir"/>
                <a:ea typeface="Avenir"/>
                <a:cs typeface="Avenir"/>
                <a:sym typeface="Avenir"/>
              </a:rPr>
              <a:t>Likewise, the second order VAR(2) model for two variables would include up to two lags for each variable (Y1 and Y2).</a:t>
            </a:r>
            <a:endParaRPr sz="1600">
              <a:solidFill>
                <a:srgbClr val="1A1A1C"/>
              </a:solidFill>
              <a:highlight>
                <a:srgbClr val="FFFFFF"/>
              </a:highlight>
              <a:latin typeface="Avenir"/>
              <a:ea typeface="Avenir"/>
              <a:cs typeface="Avenir"/>
              <a:sym typeface="Avenir"/>
            </a:endParaRPr>
          </a:p>
          <a:p>
            <a:pPr indent="0" lvl="0" marL="914400" rtl="0" algn="l">
              <a:lnSpc>
                <a:spcPct val="115000"/>
              </a:lnSpc>
              <a:spcBef>
                <a:spcPts val="0"/>
              </a:spcBef>
              <a:spcAft>
                <a:spcPts val="0"/>
              </a:spcAft>
              <a:buSzPts val="1800"/>
              <a:buNone/>
            </a:pPr>
            <a:r>
              <a:t/>
            </a:r>
            <a:endParaRPr sz="1600">
              <a:solidFill>
                <a:srgbClr val="1A1A1C"/>
              </a:solidFill>
              <a:highlight>
                <a:srgbClr val="FFFFFF"/>
              </a:highlight>
              <a:latin typeface="Avenir"/>
              <a:ea typeface="Avenir"/>
              <a:cs typeface="Avenir"/>
              <a:sym typeface="Avenir"/>
            </a:endParaRPr>
          </a:p>
          <a:p>
            <a:pPr indent="0" lvl="0" marL="914400" rtl="0" algn="l">
              <a:lnSpc>
                <a:spcPct val="115000"/>
              </a:lnSpc>
              <a:spcBef>
                <a:spcPts val="0"/>
              </a:spcBef>
              <a:spcAft>
                <a:spcPts val="0"/>
              </a:spcAft>
              <a:buSzPts val="1800"/>
              <a:buNone/>
            </a:pPr>
            <a:r>
              <a:t/>
            </a:r>
            <a:endParaRPr sz="1600">
              <a:solidFill>
                <a:srgbClr val="1A1A1C"/>
              </a:solidFill>
              <a:highlight>
                <a:srgbClr val="FFFFFF"/>
              </a:highlight>
              <a:latin typeface="Avenir"/>
              <a:ea typeface="Avenir"/>
              <a:cs typeface="Avenir"/>
              <a:sym typeface="Avenir"/>
            </a:endParaRPr>
          </a:p>
          <a:p>
            <a:pPr indent="0" lvl="0" marL="914400" rtl="0" algn="l">
              <a:lnSpc>
                <a:spcPct val="115000"/>
              </a:lnSpc>
              <a:spcBef>
                <a:spcPts val="0"/>
              </a:spcBef>
              <a:spcAft>
                <a:spcPts val="0"/>
              </a:spcAft>
              <a:buSzPts val="1800"/>
              <a:buNone/>
            </a:pPr>
            <a:r>
              <a:t/>
            </a:r>
            <a:endParaRPr sz="1600">
              <a:solidFill>
                <a:srgbClr val="1A1A1C"/>
              </a:solidFill>
              <a:highlight>
                <a:srgbClr val="FFFFFF"/>
              </a:highlight>
              <a:latin typeface="Avenir"/>
              <a:ea typeface="Avenir"/>
              <a:cs typeface="Avenir"/>
              <a:sym typeface="Avenir"/>
            </a:endParaRPr>
          </a:p>
          <a:p>
            <a:pPr indent="0" lvl="0" marL="914400" rtl="0" algn="l">
              <a:lnSpc>
                <a:spcPct val="115000"/>
              </a:lnSpc>
              <a:spcBef>
                <a:spcPts val="0"/>
              </a:spcBef>
              <a:spcAft>
                <a:spcPts val="0"/>
              </a:spcAft>
              <a:buSzPts val="1800"/>
              <a:buNone/>
            </a:pPr>
            <a:r>
              <a:t/>
            </a:r>
            <a:endParaRPr sz="1600">
              <a:solidFill>
                <a:srgbClr val="1A1A1C"/>
              </a:solidFill>
              <a:highlight>
                <a:srgbClr val="FFFFFF"/>
              </a:highlight>
              <a:latin typeface="Avenir"/>
              <a:ea typeface="Avenir"/>
              <a:cs typeface="Avenir"/>
              <a:sym typeface="Avenir"/>
            </a:endParaRPr>
          </a:p>
          <a:p>
            <a:pPr indent="0" lvl="0" marL="914400" rtl="0" algn="l">
              <a:lnSpc>
                <a:spcPct val="115000"/>
              </a:lnSpc>
              <a:spcBef>
                <a:spcPts val="0"/>
              </a:spcBef>
              <a:spcAft>
                <a:spcPts val="0"/>
              </a:spcAft>
              <a:buSzPts val="1800"/>
              <a:buNone/>
            </a:pPr>
            <a:r>
              <a:t/>
            </a:r>
            <a:endParaRPr sz="1600">
              <a:solidFill>
                <a:srgbClr val="1A1A1C"/>
              </a:solidFill>
              <a:highlight>
                <a:srgbClr val="FFFFFF"/>
              </a:highlight>
              <a:latin typeface="Avenir"/>
              <a:ea typeface="Avenir"/>
              <a:cs typeface="Avenir"/>
              <a:sym typeface="Avenir"/>
            </a:endParaRPr>
          </a:p>
          <a:p>
            <a:pPr indent="0" lvl="0" marL="914400" rtl="0" algn="l">
              <a:lnSpc>
                <a:spcPct val="115000"/>
              </a:lnSpc>
              <a:spcBef>
                <a:spcPts val="0"/>
              </a:spcBef>
              <a:spcAft>
                <a:spcPts val="0"/>
              </a:spcAft>
              <a:buSzPts val="1800"/>
              <a:buNone/>
            </a:pPr>
            <a:r>
              <a:t/>
            </a:r>
            <a:endParaRPr sz="1600">
              <a:solidFill>
                <a:srgbClr val="1A1A1C"/>
              </a:solidFill>
              <a:highlight>
                <a:srgbClr val="FFFFFF"/>
              </a:highlight>
              <a:latin typeface="Avenir"/>
              <a:ea typeface="Avenir"/>
              <a:cs typeface="Avenir"/>
              <a:sym typeface="Avenir"/>
            </a:endParaRPr>
          </a:p>
        </p:txBody>
      </p:sp>
      <p:pic>
        <p:nvPicPr>
          <p:cNvPr id="287" name="Google Shape;287;p22"/>
          <p:cNvPicPr preferRelativeResize="0"/>
          <p:nvPr/>
        </p:nvPicPr>
        <p:blipFill rotWithShape="1">
          <a:blip r:embed="rId4">
            <a:alphaModFix/>
          </a:blip>
          <a:srcRect b="0" l="0" r="0" t="0"/>
          <a:stretch/>
        </p:blipFill>
        <p:spPr>
          <a:xfrm>
            <a:off x="1325075" y="3117275"/>
            <a:ext cx="6719976" cy="828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3"/>
          <p:cNvSpPr txBox="1"/>
          <p:nvPr>
            <p:ph type="ctrTitle"/>
          </p:nvPr>
        </p:nvSpPr>
        <p:spPr>
          <a:xfrm>
            <a:off x="250925" y="148375"/>
            <a:ext cx="8731200" cy="489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1000"/>
              <a:t>Proprietary content. © Great Learning. All Rights Reserved. Unauthorized use or distribution</a:t>
            </a:r>
            <a:endParaRPr sz="1000"/>
          </a:p>
        </p:txBody>
      </p:sp>
      <p:pic>
        <p:nvPicPr>
          <p:cNvPr id="293" name="Google Shape;293;p23"/>
          <p:cNvPicPr preferRelativeResize="0"/>
          <p:nvPr/>
        </p:nvPicPr>
        <p:blipFill rotWithShape="1">
          <a:blip r:embed="rId3">
            <a:alphaModFix/>
          </a:blip>
          <a:srcRect b="0" l="0" r="0" t="0"/>
          <a:stretch/>
        </p:blipFill>
        <p:spPr>
          <a:xfrm>
            <a:off x="7167925" y="211725"/>
            <a:ext cx="1755050" cy="357350"/>
          </a:xfrm>
          <a:prstGeom prst="rect">
            <a:avLst/>
          </a:prstGeom>
          <a:noFill/>
          <a:ln>
            <a:noFill/>
          </a:ln>
        </p:spPr>
      </p:pic>
      <p:sp>
        <p:nvSpPr>
          <p:cNvPr id="294" name="Google Shape;294;p23"/>
          <p:cNvSpPr txBox="1"/>
          <p:nvPr/>
        </p:nvSpPr>
        <p:spPr>
          <a:xfrm>
            <a:off x="250925" y="569075"/>
            <a:ext cx="82977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1600"/>
              </a:spcAft>
              <a:buClr>
                <a:schemeClr val="dk1"/>
              </a:buClr>
              <a:buSzPts val="1100"/>
              <a:buFont typeface="Arial"/>
              <a:buNone/>
            </a:pPr>
            <a:r>
              <a:rPr b="0" i="0" lang="en" sz="2800" u="none" cap="none" strike="noStrike">
                <a:solidFill>
                  <a:srgbClr val="595858"/>
                </a:solidFill>
                <a:highlight>
                  <a:srgbClr val="FFFFFF"/>
                </a:highlight>
                <a:latin typeface="Avenir"/>
                <a:ea typeface="Avenir"/>
                <a:cs typeface="Avenir"/>
                <a:sym typeface="Avenir"/>
              </a:rPr>
              <a:t>Vector Autoregression - ( VAR )</a:t>
            </a:r>
            <a:endParaRPr b="0" i="0" sz="2800" u="none" cap="none" strike="noStrike">
              <a:solidFill>
                <a:srgbClr val="000000"/>
              </a:solidFill>
              <a:latin typeface="Avenir"/>
              <a:ea typeface="Avenir"/>
              <a:cs typeface="Avenir"/>
              <a:sym typeface="Avenir"/>
            </a:endParaRPr>
          </a:p>
        </p:txBody>
      </p:sp>
      <p:sp>
        <p:nvSpPr>
          <p:cNvPr id="295" name="Google Shape;295;p23"/>
          <p:cNvSpPr txBox="1"/>
          <p:nvPr>
            <p:ph idx="4294967295" type="body"/>
          </p:nvPr>
        </p:nvSpPr>
        <p:spPr>
          <a:xfrm>
            <a:off x="250925" y="1238250"/>
            <a:ext cx="8459700" cy="3416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1A1A1C"/>
              </a:buClr>
              <a:buSzPts val="1600"/>
              <a:buFont typeface="Avenir"/>
              <a:buChar char="●"/>
            </a:pPr>
            <a:r>
              <a:rPr lang="en" sz="1600">
                <a:solidFill>
                  <a:srgbClr val="1A1A1C"/>
                </a:solidFill>
                <a:highlight>
                  <a:srgbClr val="FFFFFF"/>
                </a:highlight>
                <a:latin typeface="Avenir"/>
                <a:ea typeface="Avenir"/>
                <a:cs typeface="Avenir"/>
                <a:sym typeface="Avenir"/>
              </a:rPr>
              <a:t>For an example how an second order VAR(2) model with three variables (Y1, Y2 and Y3) would be framed.</a:t>
            </a:r>
            <a:endParaRPr sz="1600">
              <a:solidFill>
                <a:srgbClr val="1A1A1C"/>
              </a:solidFill>
              <a:highlight>
                <a:srgbClr val="FFFFFF"/>
              </a:highlight>
              <a:latin typeface="Avenir"/>
              <a:ea typeface="Avenir"/>
              <a:cs typeface="Avenir"/>
              <a:sym typeface="Avenir"/>
            </a:endParaRPr>
          </a:p>
          <a:p>
            <a:pPr indent="0" lvl="0" marL="0" rtl="0" algn="l">
              <a:lnSpc>
                <a:spcPct val="115000"/>
              </a:lnSpc>
              <a:spcBef>
                <a:spcPts val="0"/>
              </a:spcBef>
              <a:spcAft>
                <a:spcPts val="0"/>
              </a:spcAft>
              <a:buSzPts val="1800"/>
              <a:buNone/>
            </a:pPr>
            <a:r>
              <a:t/>
            </a:r>
            <a:endParaRPr sz="1600">
              <a:solidFill>
                <a:srgbClr val="1A1A1C"/>
              </a:solidFill>
              <a:highlight>
                <a:srgbClr val="FFFFFF"/>
              </a:highlight>
              <a:latin typeface="Avenir"/>
              <a:ea typeface="Avenir"/>
              <a:cs typeface="Avenir"/>
              <a:sym typeface="Avenir"/>
            </a:endParaRPr>
          </a:p>
          <a:p>
            <a:pPr indent="0" lvl="0" marL="0" rtl="0" algn="l">
              <a:lnSpc>
                <a:spcPct val="115000"/>
              </a:lnSpc>
              <a:spcBef>
                <a:spcPts val="0"/>
              </a:spcBef>
              <a:spcAft>
                <a:spcPts val="0"/>
              </a:spcAft>
              <a:buSzPts val="1800"/>
              <a:buNone/>
            </a:pPr>
            <a:r>
              <a:t/>
            </a:r>
            <a:endParaRPr sz="1600">
              <a:solidFill>
                <a:srgbClr val="1A1A1C"/>
              </a:solidFill>
              <a:highlight>
                <a:srgbClr val="FFFFFF"/>
              </a:highlight>
              <a:latin typeface="Avenir"/>
              <a:ea typeface="Avenir"/>
              <a:cs typeface="Avenir"/>
              <a:sym typeface="Avenir"/>
            </a:endParaRPr>
          </a:p>
          <a:p>
            <a:pPr indent="0" lvl="0" marL="0" rtl="0" algn="l">
              <a:lnSpc>
                <a:spcPct val="115000"/>
              </a:lnSpc>
              <a:spcBef>
                <a:spcPts val="0"/>
              </a:spcBef>
              <a:spcAft>
                <a:spcPts val="0"/>
              </a:spcAft>
              <a:buSzPts val="1800"/>
              <a:buNone/>
            </a:pPr>
            <a:r>
              <a:t/>
            </a:r>
            <a:endParaRPr sz="1600">
              <a:solidFill>
                <a:srgbClr val="1A1A1C"/>
              </a:solidFill>
              <a:highlight>
                <a:srgbClr val="FFFFFF"/>
              </a:highlight>
              <a:latin typeface="Avenir"/>
              <a:ea typeface="Avenir"/>
              <a:cs typeface="Avenir"/>
              <a:sym typeface="Avenir"/>
            </a:endParaRPr>
          </a:p>
          <a:p>
            <a:pPr indent="0" lvl="0" marL="0" rtl="0" algn="l">
              <a:lnSpc>
                <a:spcPct val="115000"/>
              </a:lnSpc>
              <a:spcBef>
                <a:spcPts val="0"/>
              </a:spcBef>
              <a:spcAft>
                <a:spcPts val="0"/>
              </a:spcAft>
              <a:buSzPts val="1800"/>
              <a:buNone/>
            </a:pPr>
            <a:r>
              <a:t/>
            </a:r>
            <a:endParaRPr sz="1600">
              <a:solidFill>
                <a:srgbClr val="1A1A1C"/>
              </a:solidFill>
              <a:highlight>
                <a:srgbClr val="FFFFFF"/>
              </a:highlight>
              <a:latin typeface="Avenir"/>
              <a:ea typeface="Avenir"/>
              <a:cs typeface="Avenir"/>
              <a:sym typeface="Avenir"/>
            </a:endParaRPr>
          </a:p>
          <a:p>
            <a:pPr indent="0" lvl="0" marL="0" rtl="0" algn="l">
              <a:lnSpc>
                <a:spcPct val="115000"/>
              </a:lnSpc>
              <a:spcBef>
                <a:spcPts val="0"/>
              </a:spcBef>
              <a:spcAft>
                <a:spcPts val="0"/>
              </a:spcAft>
              <a:buSzPts val="1800"/>
              <a:buNone/>
            </a:pPr>
            <a:r>
              <a:t/>
            </a:r>
            <a:endParaRPr sz="1600">
              <a:solidFill>
                <a:srgbClr val="1A1A1C"/>
              </a:solidFill>
              <a:highlight>
                <a:srgbClr val="FFFFFF"/>
              </a:highlight>
              <a:latin typeface="Avenir"/>
              <a:ea typeface="Avenir"/>
              <a:cs typeface="Avenir"/>
              <a:sym typeface="Avenir"/>
            </a:endParaRPr>
          </a:p>
          <a:p>
            <a:pPr indent="0" lvl="0" marL="0" rtl="0" algn="l">
              <a:lnSpc>
                <a:spcPct val="115000"/>
              </a:lnSpc>
              <a:spcBef>
                <a:spcPts val="0"/>
              </a:spcBef>
              <a:spcAft>
                <a:spcPts val="0"/>
              </a:spcAft>
              <a:buSzPts val="1800"/>
              <a:buNone/>
            </a:pPr>
            <a:r>
              <a:t/>
            </a:r>
            <a:endParaRPr sz="1600">
              <a:solidFill>
                <a:srgbClr val="1A1A1C"/>
              </a:solidFill>
              <a:highlight>
                <a:srgbClr val="FFFFFF"/>
              </a:highlight>
              <a:latin typeface="Avenir"/>
              <a:ea typeface="Avenir"/>
              <a:cs typeface="Avenir"/>
              <a:sym typeface="Avenir"/>
            </a:endParaRPr>
          </a:p>
          <a:p>
            <a:pPr indent="-330200" lvl="0" marL="457200" rtl="0" algn="l">
              <a:lnSpc>
                <a:spcPct val="115000"/>
              </a:lnSpc>
              <a:spcBef>
                <a:spcPts val="0"/>
              </a:spcBef>
              <a:spcAft>
                <a:spcPts val="0"/>
              </a:spcAft>
              <a:buClr>
                <a:srgbClr val="1A1A1C"/>
              </a:buClr>
              <a:buSzPts val="1600"/>
              <a:buFont typeface="Avenir"/>
              <a:buChar char="●"/>
            </a:pPr>
            <a:r>
              <a:rPr lang="en" sz="1600">
                <a:solidFill>
                  <a:srgbClr val="1A1A1C"/>
                </a:solidFill>
                <a:highlight>
                  <a:srgbClr val="FFFFFF"/>
                </a:highlight>
                <a:latin typeface="Avenir"/>
                <a:ea typeface="Avenir"/>
                <a:cs typeface="Avenir"/>
                <a:sym typeface="Avenir"/>
              </a:rPr>
              <a:t>As you increase the number of time series (variables) in the model the system of equations become larger.</a:t>
            </a:r>
            <a:endParaRPr sz="1600">
              <a:solidFill>
                <a:srgbClr val="1A1A1C"/>
              </a:solidFill>
              <a:highlight>
                <a:srgbClr val="FFFFFF"/>
              </a:highlight>
              <a:latin typeface="Avenir"/>
              <a:ea typeface="Avenir"/>
              <a:cs typeface="Avenir"/>
              <a:sym typeface="Avenir"/>
            </a:endParaRPr>
          </a:p>
          <a:p>
            <a:pPr indent="0" lvl="0" marL="1371600" rtl="0" algn="l">
              <a:lnSpc>
                <a:spcPct val="115000"/>
              </a:lnSpc>
              <a:spcBef>
                <a:spcPts val="0"/>
              </a:spcBef>
              <a:spcAft>
                <a:spcPts val="0"/>
              </a:spcAft>
              <a:buSzPts val="1800"/>
              <a:buNone/>
            </a:pPr>
            <a:r>
              <a:t/>
            </a:r>
            <a:endParaRPr sz="1600">
              <a:solidFill>
                <a:srgbClr val="1A1A1C"/>
              </a:solidFill>
              <a:highlight>
                <a:srgbClr val="FFFFFF"/>
              </a:highlight>
              <a:latin typeface="Avenir"/>
              <a:ea typeface="Avenir"/>
              <a:cs typeface="Avenir"/>
              <a:sym typeface="Avenir"/>
            </a:endParaRPr>
          </a:p>
          <a:p>
            <a:pPr indent="0" lvl="0" marL="1371600" rtl="0" algn="l">
              <a:lnSpc>
                <a:spcPct val="115000"/>
              </a:lnSpc>
              <a:spcBef>
                <a:spcPts val="0"/>
              </a:spcBef>
              <a:spcAft>
                <a:spcPts val="0"/>
              </a:spcAft>
              <a:buSzPts val="1800"/>
              <a:buNone/>
            </a:pPr>
            <a:r>
              <a:t/>
            </a:r>
            <a:endParaRPr sz="1600">
              <a:solidFill>
                <a:srgbClr val="1A1A1C"/>
              </a:solidFill>
              <a:highlight>
                <a:srgbClr val="FFFFFF"/>
              </a:highlight>
              <a:latin typeface="Avenir"/>
              <a:ea typeface="Avenir"/>
              <a:cs typeface="Avenir"/>
              <a:sym typeface="Avenir"/>
            </a:endParaRPr>
          </a:p>
        </p:txBody>
      </p:sp>
      <p:pic>
        <p:nvPicPr>
          <p:cNvPr id="296" name="Google Shape;296;p23"/>
          <p:cNvPicPr preferRelativeResize="0"/>
          <p:nvPr/>
        </p:nvPicPr>
        <p:blipFill rotWithShape="1">
          <a:blip r:embed="rId4">
            <a:alphaModFix/>
          </a:blip>
          <a:srcRect b="0" l="0" r="0" t="0"/>
          <a:stretch/>
        </p:blipFill>
        <p:spPr>
          <a:xfrm>
            <a:off x="1025975" y="2253101"/>
            <a:ext cx="6909599" cy="974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4"/>
          <p:cNvSpPr txBox="1"/>
          <p:nvPr>
            <p:ph type="ctrTitle"/>
          </p:nvPr>
        </p:nvSpPr>
        <p:spPr>
          <a:xfrm>
            <a:off x="250925" y="148375"/>
            <a:ext cx="8731200" cy="489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1000"/>
              <a:t>Proprietary content. © Great Learning. All Rights Reserved. Unauthorized use or distribution</a:t>
            </a:r>
            <a:endParaRPr sz="1000"/>
          </a:p>
        </p:txBody>
      </p:sp>
      <p:pic>
        <p:nvPicPr>
          <p:cNvPr id="302" name="Google Shape;302;p24"/>
          <p:cNvPicPr preferRelativeResize="0"/>
          <p:nvPr/>
        </p:nvPicPr>
        <p:blipFill rotWithShape="1">
          <a:blip r:embed="rId3">
            <a:alphaModFix/>
          </a:blip>
          <a:srcRect b="0" l="0" r="0" t="0"/>
          <a:stretch/>
        </p:blipFill>
        <p:spPr>
          <a:xfrm>
            <a:off x="7167925" y="211725"/>
            <a:ext cx="1755050" cy="357350"/>
          </a:xfrm>
          <a:prstGeom prst="rect">
            <a:avLst/>
          </a:prstGeom>
          <a:noFill/>
          <a:ln>
            <a:noFill/>
          </a:ln>
        </p:spPr>
      </p:pic>
      <p:sp>
        <p:nvSpPr>
          <p:cNvPr id="303" name="Google Shape;303;p24"/>
          <p:cNvSpPr txBox="1"/>
          <p:nvPr/>
        </p:nvSpPr>
        <p:spPr>
          <a:xfrm>
            <a:off x="250925" y="569075"/>
            <a:ext cx="82977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0" i="0" lang="en" sz="2800" u="none" cap="none" strike="noStrike">
                <a:solidFill>
                  <a:srgbClr val="595858"/>
                </a:solidFill>
                <a:highlight>
                  <a:schemeClr val="lt1"/>
                </a:highlight>
                <a:latin typeface="Avenir"/>
                <a:ea typeface="Avenir"/>
                <a:cs typeface="Avenir"/>
                <a:sym typeface="Avenir"/>
              </a:rPr>
              <a:t>Vector Autoregression - ( VAR )</a:t>
            </a:r>
            <a:endParaRPr b="0" i="0" sz="2800" u="none" cap="none" strike="noStrike">
              <a:solidFill>
                <a:schemeClr val="dk1"/>
              </a:solidFill>
              <a:latin typeface="Avenir"/>
              <a:ea typeface="Avenir"/>
              <a:cs typeface="Avenir"/>
              <a:sym typeface="Avenir"/>
            </a:endParaRPr>
          </a:p>
          <a:p>
            <a:pPr indent="0" lvl="0" marL="0" marR="0" rtl="0" algn="l">
              <a:lnSpc>
                <a:spcPct val="115000"/>
              </a:lnSpc>
              <a:spcBef>
                <a:spcPts val="1600"/>
              </a:spcBef>
              <a:spcAft>
                <a:spcPts val="1600"/>
              </a:spcAft>
              <a:buClr>
                <a:srgbClr val="000000"/>
              </a:buClr>
              <a:buSzPts val="1100"/>
              <a:buFont typeface="Arial"/>
              <a:buNone/>
            </a:pPr>
            <a:r>
              <a:t/>
            </a:r>
            <a:endParaRPr b="0" i="0" sz="2800" u="none" cap="none" strike="noStrike">
              <a:solidFill>
                <a:srgbClr val="595858"/>
              </a:solidFill>
              <a:highlight>
                <a:srgbClr val="FFFFFF"/>
              </a:highlight>
              <a:latin typeface="Avenir"/>
              <a:ea typeface="Avenir"/>
              <a:cs typeface="Avenir"/>
              <a:sym typeface="Avenir"/>
            </a:endParaRPr>
          </a:p>
        </p:txBody>
      </p:sp>
      <p:sp>
        <p:nvSpPr>
          <p:cNvPr id="304" name="Google Shape;304;p24"/>
          <p:cNvSpPr txBox="1"/>
          <p:nvPr>
            <p:ph idx="4294967295" type="body"/>
          </p:nvPr>
        </p:nvSpPr>
        <p:spPr>
          <a:xfrm>
            <a:off x="250925" y="1238250"/>
            <a:ext cx="8459700" cy="3416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333333"/>
              </a:buClr>
              <a:buSzPts val="1600"/>
              <a:buFont typeface="Avenir"/>
              <a:buChar char="●"/>
            </a:pPr>
            <a:r>
              <a:rPr lang="en" sz="1600">
                <a:solidFill>
                  <a:srgbClr val="333333"/>
                </a:solidFill>
                <a:highlight>
                  <a:srgbClr val="FFFFFF"/>
                </a:highlight>
                <a:latin typeface="Avenir"/>
                <a:ea typeface="Avenir"/>
                <a:cs typeface="Avenir"/>
                <a:sym typeface="Avenir"/>
              </a:rPr>
              <a:t>As per the business requirement we are segregating the two specific stores from dataframe to perform analysis.</a:t>
            </a:r>
            <a:endParaRPr sz="1600">
              <a:solidFill>
                <a:srgbClr val="333333"/>
              </a:solidFill>
              <a:highlight>
                <a:srgbClr val="FFFFFF"/>
              </a:highlight>
              <a:latin typeface="Avenir"/>
              <a:ea typeface="Avenir"/>
              <a:cs typeface="Avenir"/>
              <a:sym typeface="Avenir"/>
            </a:endParaRPr>
          </a:p>
          <a:p>
            <a:pPr indent="0" lvl="0" marL="914400" rtl="0" algn="l">
              <a:lnSpc>
                <a:spcPct val="115000"/>
              </a:lnSpc>
              <a:spcBef>
                <a:spcPts val="0"/>
              </a:spcBef>
              <a:spcAft>
                <a:spcPts val="0"/>
              </a:spcAft>
              <a:buSzPts val="1800"/>
              <a:buNone/>
            </a:pPr>
            <a:r>
              <a:t/>
            </a:r>
            <a:endParaRPr sz="1600">
              <a:solidFill>
                <a:srgbClr val="333333"/>
              </a:solidFill>
              <a:highlight>
                <a:srgbClr val="FFFFFF"/>
              </a:highlight>
              <a:latin typeface="Avenir"/>
              <a:ea typeface="Avenir"/>
              <a:cs typeface="Avenir"/>
              <a:sym typeface="Avenir"/>
            </a:endParaRPr>
          </a:p>
          <a:p>
            <a:pPr indent="0" lvl="0" marL="914400" rtl="0" algn="l">
              <a:lnSpc>
                <a:spcPct val="115000"/>
              </a:lnSpc>
              <a:spcBef>
                <a:spcPts val="0"/>
              </a:spcBef>
              <a:spcAft>
                <a:spcPts val="0"/>
              </a:spcAft>
              <a:buSzPts val="1800"/>
              <a:buNone/>
            </a:pPr>
            <a:r>
              <a:t/>
            </a:r>
            <a:endParaRPr sz="1600">
              <a:solidFill>
                <a:srgbClr val="333333"/>
              </a:solidFill>
              <a:highlight>
                <a:srgbClr val="FFFFFF"/>
              </a:highlight>
              <a:latin typeface="Avenir"/>
              <a:ea typeface="Avenir"/>
              <a:cs typeface="Avenir"/>
              <a:sym typeface="Avenir"/>
            </a:endParaRPr>
          </a:p>
          <a:p>
            <a:pPr indent="0" lvl="0" marL="914400" rtl="0" algn="l">
              <a:lnSpc>
                <a:spcPct val="115000"/>
              </a:lnSpc>
              <a:spcBef>
                <a:spcPts val="0"/>
              </a:spcBef>
              <a:spcAft>
                <a:spcPts val="0"/>
              </a:spcAft>
              <a:buSzPts val="1800"/>
              <a:buNone/>
            </a:pPr>
            <a:r>
              <a:rPr lang="en" sz="1600">
                <a:solidFill>
                  <a:srgbClr val="333333"/>
                </a:solidFill>
                <a:highlight>
                  <a:srgbClr val="FFFFFF"/>
                </a:highlight>
                <a:latin typeface="Avenir"/>
                <a:ea typeface="Avenir"/>
                <a:cs typeface="Avenir"/>
                <a:sym typeface="Avenir"/>
              </a:rPr>
              <a:t>  </a:t>
            </a:r>
            <a:endParaRPr sz="1600">
              <a:solidFill>
                <a:srgbClr val="333333"/>
              </a:solidFill>
              <a:highlight>
                <a:srgbClr val="FFFFFF"/>
              </a:highlight>
              <a:latin typeface="Avenir"/>
              <a:ea typeface="Avenir"/>
              <a:cs typeface="Avenir"/>
              <a:sym typeface="Avenir"/>
            </a:endParaRPr>
          </a:p>
        </p:txBody>
      </p:sp>
      <p:pic>
        <p:nvPicPr>
          <p:cNvPr id="305" name="Google Shape;305;p24"/>
          <p:cNvPicPr preferRelativeResize="0"/>
          <p:nvPr/>
        </p:nvPicPr>
        <p:blipFill rotWithShape="1">
          <a:blip r:embed="rId4">
            <a:alphaModFix/>
          </a:blip>
          <a:srcRect b="0" l="0" r="0" t="0"/>
          <a:stretch/>
        </p:blipFill>
        <p:spPr>
          <a:xfrm>
            <a:off x="636748" y="2455750"/>
            <a:ext cx="3935250" cy="815337"/>
          </a:xfrm>
          <a:prstGeom prst="rect">
            <a:avLst/>
          </a:prstGeom>
          <a:noFill/>
          <a:ln>
            <a:noFill/>
          </a:ln>
        </p:spPr>
      </p:pic>
      <p:pic>
        <p:nvPicPr>
          <p:cNvPr id="306" name="Google Shape;306;p24"/>
          <p:cNvPicPr preferRelativeResize="0"/>
          <p:nvPr/>
        </p:nvPicPr>
        <p:blipFill rotWithShape="1">
          <a:blip r:embed="rId5">
            <a:alphaModFix/>
          </a:blip>
          <a:srcRect b="0" l="0" r="0" t="0"/>
          <a:stretch/>
        </p:blipFill>
        <p:spPr>
          <a:xfrm>
            <a:off x="4775375" y="2449350"/>
            <a:ext cx="3935250" cy="2063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5"/>
          <p:cNvSpPr txBox="1"/>
          <p:nvPr>
            <p:ph type="ctrTitle"/>
          </p:nvPr>
        </p:nvSpPr>
        <p:spPr>
          <a:xfrm>
            <a:off x="250925" y="148375"/>
            <a:ext cx="8731200" cy="489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1000"/>
              <a:t>Proprietary content. © Great Learning. All Rights Reserved. Unauthorized use or distribution</a:t>
            </a:r>
            <a:endParaRPr sz="1000"/>
          </a:p>
        </p:txBody>
      </p:sp>
      <p:pic>
        <p:nvPicPr>
          <p:cNvPr id="312" name="Google Shape;312;p25"/>
          <p:cNvPicPr preferRelativeResize="0"/>
          <p:nvPr/>
        </p:nvPicPr>
        <p:blipFill rotWithShape="1">
          <a:blip r:embed="rId3">
            <a:alphaModFix/>
          </a:blip>
          <a:srcRect b="0" l="0" r="0" t="0"/>
          <a:stretch/>
        </p:blipFill>
        <p:spPr>
          <a:xfrm>
            <a:off x="7167925" y="211725"/>
            <a:ext cx="1755050" cy="357350"/>
          </a:xfrm>
          <a:prstGeom prst="rect">
            <a:avLst/>
          </a:prstGeom>
          <a:noFill/>
          <a:ln>
            <a:noFill/>
          </a:ln>
        </p:spPr>
      </p:pic>
      <p:sp>
        <p:nvSpPr>
          <p:cNvPr id="313" name="Google Shape;313;p25"/>
          <p:cNvSpPr txBox="1"/>
          <p:nvPr/>
        </p:nvSpPr>
        <p:spPr>
          <a:xfrm>
            <a:off x="250925" y="569075"/>
            <a:ext cx="82977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0" i="0" lang="en" sz="2800" u="none" cap="none" strike="noStrike">
                <a:solidFill>
                  <a:srgbClr val="595858"/>
                </a:solidFill>
                <a:highlight>
                  <a:schemeClr val="lt1"/>
                </a:highlight>
                <a:latin typeface="Avenir"/>
                <a:ea typeface="Avenir"/>
                <a:cs typeface="Avenir"/>
                <a:sym typeface="Avenir"/>
              </a:rPr>
              <a:t>Vector Autoregression - ( VAR )</a:t>
            </a:r>
            <a:endParaRPr b="0" i="0" sz="2800" u="none" cap="none" strike="noStrike">
              <a:solidFill>
                <a:schemeClr val="dk1"/>
              </a:solidFill>
              <a:latin typeface="Avenir"/>
              <a:ea typeface="Avenir"/>
              <a:cs typeface="Avenir"/>
              <a:sym typeface="Avenir"/>
            </a:endParaRPr>
          </a:p>
          <a:p>
            <a:pPr indent="0" lvl="0" marL="0" marR="0" rtl="0" algn="l">
              <a:lnSpc>
                <a:spcPct val="115000"/>
              </a:lnSpc>
              <a:spcBef>
                <a:spcPts val="1600"/>
              </a:spcBef>
              <a:spcAft>
                <a:spcPts val="1600"/>
              </a:spcAft>
              <a:buClr>
                <a:srgbClr val="000000"/>
              </a:buClr>
              <a:buSzPts val="1100"/>
              <a:buFont typeface="Arial"/>
              <a:buNone/>
            </a:pPr>
            <a:r>
              <a:t/>
            </a:r>
            <a:endParaRPr b="0" i="0" sz="2800" u="none" cap="none" strike="noStrike">
              <a:solidFill>
                <a:srgbClr val="595858"/>
              </a:solidFill>
              <a:highlight>
                <a:srgbClr val="FFFFFF"/>
              </a:highlight>
              <a:latin typeface="Avenir"/>
              <a:ea typeface="Avenir"/>
              <a:cs typeface="Avenir"/>
              <a:sym typeface="Avenir"/>
            </a:endParaRPr>
          </a:p>
        </p:txBody>
      </p:sp>
      <p:sp>
        <p:nvSpPr>
          <p:cNvPr id="314" name="Google Shape;314;p25"/>
          <p:cNvSpPr txBox="1"/>
          <p:nvPr>
            <p:ph idx="4294967295" type="body"/>
          </p:nvPr>
        </p:nvSpPr>
        <p:spPr>
          <a:xfrm>
            <a:off x="250925" y="1238250"/>
            <a:ext cx="8459700" cy="3416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333333"/>
              </a:buClr>
              <a:buSzPts val="1600"/>
              <a:buFont typeface="Avenir"/>
              <a:buChar char="●"/>
            </a:pPr>
            <a:r>
              <a:rPr lang="en" sz="1600">
                <a:solidFill>
                  <a:srgbClr val="333333"/>
                </a:solidFill>
                <a:highlight>
                  <a:srgbClr val="FFFFFF"/>
                </a:highlight>
                <a:latin typeface="Avenir"/>
                <a:ea typeface="Avenir"/>
                <a:cs typeface="Avenir"/>
                <a:sym typeface="Avenir"/>
              </a:rPr>
              <a:t>Currently, our data was split day-wise,for an better visualisation, interpreting the inference of data we have been  re-sampled to week-wise how do the customers footfall weekly .</a:t>
            </a:r>
            <a:endParaRPr sz="1600">
              <a:solidFill>
                <a:srgbClr val="333333"/>
              </a:solidFill>
              <a:highlight>
                <a:srgbClr val="FFFFFF"/>
              </a:highlight>
              <a:latin typeface="Avenir"/>
              <a:ea typeface="Avenir"/>
              <a:cs typeface="Avenir"/>
              <a:sym typeface="Avenir"/>
            </a:endParaRPr>
          </a:p>
          <a:p>
            <a:pPr indent="0" lvl="0" marL="0" rtl="0" algn="l">
              <a:lnSpc>
                <a:spcPct val="115000"/>
              </a:lnSpc>
              <a:spcBef>
                <a:spcPts val="0"/>
              </a:spcBef>
              <a:spcAft>
                <a:spcPts val="0"/>
              </a:spcAft>
              <a:buSzPts val="1800"/>
              <a:buNone/>
            </a:pPr>
            <a:r>
              <a:t/>
            </a:r>
            <a:endParaRPr sz="1600">
              <a:solidFill>
                <a:srgbClr val="333333"/>
              </a:solidFill>
              <a:highlight>
                <a:srgbClr val="FFFFFF"/>
              </a:highlight>
              <a:latin typeface="Avenir"/>
              <a:ea typeface="Avenir"/>
              <a:cs typeface="Avenir"/>
              <a:sym typeface="Avenir"/>
            </a:endParaRPr>
          </a:p>
          <a:p>
            <a:pPr indent="-330200" lvl="0" marL="457200" rtl="0" algn="l">
              <a:lnSpc>
                <a:spcPct val="115000"/>
              </a:lnSpc>
              <a:spcBef>
                <a:spcPts val="0"/>
              </a:spcBef>
              <a:spcAft>
                <a:spcPts val="0"/>
              </a:spcAft>
              <a:buClr>
                <a:srgbClr val="333333"/>
              </a:buClr>
              <a:buSzPts val="1600"/>
              <a:buFont typeface="Avenir"/>
              <a:buChar char="●"/>
            </a:pPr>
            <a:r>
              <a:rPr lang="en" sz="1600">
                <a:solidFill>
                  <a:srgbClr val="333333"/>
                </a:solidFill>
                <a:highlight>
                  <a:srgbClr val="FFFFFF"/>
                </a:highlight>
                <a:latin typeface="Avenir"/>
                <a:ea typeface="Avenir"/>
                <a:cs typeface="Avenir"/>
                <a:sym typeface="Avenir"/>
              </a:rPr>
              <a:t>We can observe the footfall of customers are</a:t>
            </a:r>
            <a:endParaRPr sz="1600">
              <a:solidFill>
                <a:srgbClr val="333333"/>
              </a:solidFill>
              <a:highlight>
                <a:srgbClr val="FFFFFF"/>
              </a:highlight>
              <a:latin typeface="Avenir"/>
              <a:ea typeface="Avenir"/>
              <a:cs typeface="Avenir"/>
              <a:sym typeface="Avenir"/>
            </a:endParaRPr>
          </a:p>
          <a:p>
            <a:pPr indent="0" lvl="0" marL="457200" rtl="0" algn="l">
              <a:lnSpc>
                <a:spcPct val="115000"/>
              </a:lnSpc>
              <a:spcBef>
                <a:spcPts val="0"/>
              </a:spcBef>
              <a:spcAft>
                <a:spcPts val="0"/>
              </a:spcAft>
              <a:buSzPts val="1800"/>
              <a:buNone/>
            </a:pPr>
            <a:r>
              <a:rPr lang="en" sz="1600">
                <a:solidFill>
                  <a:srgbClr val="333333"/>
                </a:solidFill>
                <a:highlight>
                  <a:srgbClr val="FFFFFF"/>
                </a:highlight>
                <a:latin typeface="Avenir"/>
                <a:ea typeface="Avenir"/>
                <a:cs typeface="Avenir"/>
                <a:sym typeface="Avenir"/>
              </a:rPr>
              <a:t>Higher in store_1041 than store_1044.</a:t>
            </a:r>
            <a:endParaRPr sz="1600">
              <a:solidFill>
                <a:srgbClr val="333333"/>
              </a:solidFill>
              <a:highlight>
                <a:srgbClr val="FFFFFF"/>
              </a:highlight>
              <a:latin typeface="Avenir"/>
              <a:ea typeface="Avenir"/>
              <a:cs typeface="Avenir"/>
              <a:sym typeface="Avenir"/>
            </a:endParaRPr>
          </a:p>
          <a:p>
            <a:pPr indent="0" lvl="0" marL="457200" rtl="0" algn="l">
              <a:lnSpc>
                <a:spcPct val="115000"/>
              </a:lnSpc>
              <a:spcBef>
                <a:spcPts val="0"/>
              </a:spcBef>
              <a:spcAft>
                <a:spcPts val="0"/>
              </a:spcAft>
              <a:buSzPts val="1800"/>
              <a:buNone/>
            </a:pPr>
            <a:r>
              <a:t/>
            </a:r>
            <a:endParaRPr sz="1600">
              <a:solidFill>
                <a:srgbClr val="333333"/>
              </a:solidFill>
              <a:highlight>
                <a:srgbClr val="FFFFFF"/>
              </a:highlight>
              <a:latin typeface="Avenir"/>
              <a:ea typeface="Avenir"/>
              <a:cs typeface="Avenir"/>
              <a:sym typeface="Avenir"/>
            </a:endParaRPr>
          </a:p>
          <a:p>
            <a:pPr indent="-330200" lvl="0" marL="457200" rtl="0" algn="l">
              <a:lnSpc>
                <a:spcPct val="115000"/>
              </a:lnSpc>
              <a:spcBef>
                <a:spcPts val="0"/>
              </a:spcBef>
              <a:spcAft>
                <a:spcPts val="0"/>
              </a:spcAft>
              <a:buClr>
                <a:srgbClr val="333333"/>
              </a:buClr>
              <a:buSzPts val="1600"/>
              <a:buFont typeface="Avenir"/>
              <a:buChar char="●"/>
            </a:pPr>
            <a:r>
              <a:rPr lang="en" sz="1600">
                <a:solidFill>
                  <a:srgbClr val="333333"/>
                </a:solidFill>
                <a:highlight>
                  <a:srgbClr val="FFFFFF"/>
                </a:highlight>
                <a:latin typeface="Avenir"/>
                <a:ea typeface="Avenir"/>
                <a:cs typeface="Avenir"/>
                <a:sym typeface="Avenir"/>
              </a:rPr>
              <a:t>We can infer ,the data was stationary.</a:t>
            </a:r>
            <a:endParaRPr sz="1600">
              <a:solidFill>
                <a:srgbClr val="333333"/>
              </a:solidFill>
              <a:highlight>
                <a:srgbClr val="FFFFFF"/>
              </a:highlight>
              <a:latin typeface="Avenir"/>
              <a:ea typeface="Avenir"/>
              <a:cs typeface="Avenir"/>
              <a:sym typeface="Avenir"/>
            </a:endParaRPr>
          </a:p>
        </p:txBody>
      </p:sp>
      <p:pic>
        <p:nvPicPr>
          <p:cNvPr id="315" name="Google Shape;315;p25"/>
          <p:cNvPicPr preferRelativeResize="0"/>
          <p:nvPr/>
        </p:nvPicPr>
        <p:blipFill rotWithShape="1">
          <a:blip r:embed="rId4">
            <a:alphaModFix/>
          </a:blip>
          <a:srcRect b="0" l="0" r="0" t="0"/>
          <a:stretch/>
        </p:blipFill>
        <p:spPr>
          <a:xfrm>
            <a:off x="4982674" y="2136825"/>
            <a:ext cx="3565950" cy="2095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6"/>
          <p:cNvSpPr txBox="1"/>
          <p:nvPr>
            <p:ph type="ctrTitle"/>
          </p:nvPr>
        </p:nvSpPr>
        <p:spPr>
          <a:xfrm>
            <a:off x="250925" y="148375"/>
            <a:ext cx="8731200" cy="489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1000"/>
              <a:t>Proprietary content. © Great Learning. All Rights Reserved. Unauthorized use or distribution</a:t>
            </a:r>
            <a:endParaRPr sz="1000"/>
          </a:p>
        </p:txBody>
      </p:sp>
      <p:pic>
        <p:nvPicPr>
          <p:cNvPr id="321" name="Google Shape;321;p26"/>
          <p:cNvPicPr preferRelativeResize="0"/>
          <p:nvPr/>
        </p:nvPicPr>
        <p:blipFill rotWithShape="1">
          <a:blip r:embed="rId3">
            <a:alphaModFix/>
          </a:blip>
          <a:srcRect b="0" l="0" r="0" t="0"/>
          <a:stretch/>
        </p:blipFill>
        <p:spPr>
          <a:xfrm>
            <a:off x="7167925" y="211725"/>
            <a:ext cx="1755050" cy="357350"/>
          </a:xfrm>
          <a:prstGeom prst="rect">
            <a:avLst/>
          </a:prstGeom>
          <a:noFill/>
          <a:ln>
            <a:noFill/>
          </a:ln>
        </p:spPr>
      </p:pic>
      <p:sp>
        <p:nvSpPr>
          <p:cNvPr id="322" name="Google Shape;322;p26"/>
          <p:cNvSpPr txBox="1"/>
          <p:nvPr/>
        </p:nvSpPr>
        <p:spPr>
          <a:xfrm>
            <a:off x="250925" y="569075"/>
            <a:ext cx="82977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0" i="0" lang="en" sz="2800" u="none" cap="none" strike="noStrike">
                <a:solidFill>
                  <a:srgbClr val="595858"/>
                </a:solidFill>
                <a:highlight>
                  <a:schemeClr val="lt1"/>
                </a:highlight>
                <a:latin typeface="Avenir"/>
                <a:ea typeface="Avenir"/>
                <a:cs typeface="Avenir"/>
                <a:sym typeface="Avenir"/>
              </a:rPr>
              <a:t>Vector Autoregression - ( VAR )</a:t>
            </a:r>
            <a:endParaRPr b="0" i="0" sz="2800" u="none" cap="none" strike="noStrike">
              <a:solidFill>
                <a:schemeClr val="dk1"/>
              </a:solidFill>
              <a:latin typeface="Avenir"/>
              <a:ea typeface="Avenir"/>
              <a:cs typeface="Avenir"/>
              <a:sym typeface="Avenir"/>
            </a:endParaRPr>
          </a:p>
          <a:p>
            <a:pPr indent="0" lvl="0" marL="0" marR="0" rtl="0" algn="l">
              <a:lnSpc>
                <a:spcPct val="115000"/>
              </a:lnSpc>
              <a:spcBef>
                <a:spcPts val="1600"/>
              </a:spcBef>
              <a:spcAft>
                <a:spcPts val="1600"/>
              </a:spcAft>
              <a:buClr>
                <a:srgbClr val="000000"/>
              </a:buClr>
              <a:buSzPts val="1100"/>
              <a:buFont typeface="Arial"/>
              <a:buNone/>
            </a:pPr>
            <a:r>
              <a:t/>
            </a:r>
            <a:endParaRPr b="0" i="0" sz="2800" u="none" cap="none" strike="noStrike">
              <a:solidFill>
                <a:srgbClr val="595858"/>
              </a:solidFill>
              <a:highlight>
                <a:srgbClr val="FFFFFF"/>
              </a:highlight>
              <a:latin typeface="Avenir"/>
              <a:ea typeface="Avenir"/>
              <a:cs typeface="Avenir"/>
              <a:sym typeface="Avenir"/>
            </a:endParaRPr>
          </a:p>
        </p:txBody>
      </p:sp>
      <p:sp>
        <p:nvSpPr>
          <p:cNvPr id="323" name="Google Shape;323;p26"/>
          <p:cNvSpPr txBox="1"/>
          <p:nvPr>
            <p:ph idx="4294967295" type="body"/>
          </p:nvPr>
        </p:nvSpPr>
        <p:spPr>
          <a:xfrm>
            <a:off x="250925" y="1238250"/>
            <a:ext cx="8459700" cy="3416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333333"/>
              </a:buClr>
              <a:buSzPts val="1600"/>
              <a:buFont typeface="Avenir"/>
              <a:buChar char="●"/>
            </a:pPr>
            <a:r>
              <a:rPr lang="en" sz="1600">
                <a:solidFill>
                  <a:srgbClr val="333333"/>
                </a:solidFill>
                <a:highlight>
                  <a:srgbClr val="FFFFFF"/>
                </a:highlight>
                <a:latin typeface="Avenir"/>
                <a:ea typeface="Avenir"/>
                <a:cs typeface="Avenir"/>
                <a:sym typeface="Avenir"/>
              </a:rPr>
              <a:t>Let’s perform Dickey-Fuller test to evaluate the stationarity of data.</a:t>
            </a:r>
            <a:endParaRPr sz="1600">
              <a:solidFill>
                <a:srgbClr val="333333"/>
              </a:solidFill>
              <a:highlight>
                <a:srgbClr val="FFFFFF"/>
              </a:highlight>
              <a:latin typeface="Avenir"/>
              <a:ea typeface="Avenir"/>
              <a:cs typeface="Avenir"/>
              <a:sym typeface="Avenir"/>
            </a:endParaRPr>
          </a:p>
          <a:p>
            <a:pPr indent="0" lvl="0" marL="0" rtl="0" algn="l">
              <a:lnSpc>
                <a:spcPct val="115000"/>
              </a:lnSpc>
              <a:spcBef>
                <a:spcPts val="0"/>
              </a:spcBef>
              <a:spcAft>
                <a:spcPts val="0"/>
              </a:spcAft>
              <a:buSzPts val="1800"/>
              <a:buNone/>
            </a:pPr>
            <a:r>
              <a:t/>
            </a:r>
            <a:endParaRPr sz="1600">
              <a:solidFill>
                <a:srgbClr val="333333"/>
              </a:solidFill>
              <a:highlight>
                <a:srgbClr val="FFFFFF"/>
              </a:highlight>
              <a:latin typeface="Avenir"/>
              <a:ea typeface="Avenir"/>
              <a:cs typeface="Avenir"/>
              <a:sym typeface="Avenir"/>
            </a:endParaRPr>
          </a:p>
          <a:p>
            <a:pPr indent="-330200" lvl="0" marL="457200" rtl="0" algn="l">
              <a:lnSpc>
                <a:spcPct val="115000"/>
              </a:lnSpc>
              <a:spcBef>
                <a:spcPts val="0"/>
              </a:spcBef>
              <a:spcAft>
                <a:spcPts val="0"/>
              </a:spcAft>
              <a:buClr>
                <a:srgbClr val="333333"/>
              </a:buClr>
              <a:buSzPts val="1600"/>
              <a:buFont typeface="Avenir"/>
              <a:buChar char="●"/>
            </a:pPr>
            <a:r>
              <a:rPr lang="en" sz="1600">
                <a:solidFill>
                  <a:srgbClr val="333333"/>
                </a:solidFill>
                <a:highlight>
                  <a:srgbClr val="FFFFFF"/>
                </a:highlight>
                <a:latin typeface="Avenir"/>
                <a:ea typeface="Avenir"/>
                <a:cs typeface="Avenir"/>
                <a:sym typeface="Avenir"/>
              </a:rPr>
              <a:t>We can infer from the code output that the series </a:t>
            </a:r>
            <a:endParaRPr sz="1600">
              <a:solidFill>
                <a:srgbClr val="333333"/>
              </a:solidFill>
              <a:highlight>
                <a:srgbClr val="FFFFFF"/>
              </a:highlight>
              <a:latin typeface="Avenir"/>
              <a:ea typeface="Avenir"/>
              <a:cs typeface="Avenir"/>
              <a:sym typeface="Avenir"/>
            </a:endParaRPr>
          </a:p>
          <a:p>
            <a:pPr indent="0" lvl="0" marL="457200" rtl="0" algn="l">
              <a:lnSpc>
                <a:spcPct val="115000"/>
              </a:lnSpc>
              <a:spcBef>
                <a:spcPts val="0"/>
              </a:spcBef>
              <a:spcAft>
                <a:spcPts val="0"/>
              </a:spcAft>
              <a:buSzPts val="1800"/>
              <a:buNone/>
            </a:pPr>
            <a:r>
              <a:rPr lang="en" sz="1600">
                <a:solidFill>
                  <a:srgbClr val="333333"/>
                </a:solidFill>
                <a:highlight>
                  <a:srgbClr val="FFFFFF"/>
                </a:highlight>
                <a:latin typeface="Avenir"/>
                <a:ea typeface="Avenir"/>
                <a:cs typeface="Avenir"/>
                <a:sym typeface="Avenir"/>
              </a:rPr>
              <a:t>Of data is stationary.</a:t>
            </a:r>
            <a:endParaRPr sz="1600">
              <a:solidFill>
                <a:srgbClr val="333333"/>
              </a:solidFill>
              <a:highlight>
                <a:srgbClr val="FFFFFF"/>
              </a:highlight>
              <a:latin typeface="Avenir"/>
              <a:ea typeface="Avenir"/>
              <a:cs typeface="Avenir"/>
              <a:sym typeface="Avenir"/>
            </a:endParaRPr>
          </a:p>
          <a:p>
            <a:pPr indent="0" lvl="0" marL="457200" rtl="0" algn="l">
              <a:lnSpc>
                <a:spcPct val="115000"/>
              </a:lnSpc>
              <a:spcBef>
                <a:spcPts val="0"/>
              </a:spcBef>
              <a:spcAft>
                <a:spcPts val="0"/>
              </a:spcAft>
              <a:buSzPts val="1800"/>
              <a:buNone/>
            </a:pPr>
            <a:r>
              <a:t/>
            </a:r>
            <a:endParaRPr sz="1600">
              <a:solidFill>
                <a:srgbClr val="333333"/>
              </a:solidFill>
              <a:highlight>
                <a:srgbClr val="FFFFFF"/>
              </a:highlight>
              <a:latin typeface="Avenir"/>
              <a:ea typeface="Avenir"/>
              <a:cs typeface="Avenir"/>
              <a:sym typeface="Avenir"/>
            </a:endParaRPr>
          </a:p>
          <a:p>
            <a:pPr indent="-330200" lvl="0" marL="457200" rtl="0" algn="l">
              <a:lnSpc>
                <a:spcPct val="115000"/>
              </a:lnSpc>
              <a:spcBef>
                <a:spcPts val="0"/>
              </a:spcBef>
              <a:spcAft>
                <a:spcPts val="0"/>
              </a:spcAft>
              <a:buClr>
                <a:srgbClr val="333333"/>
              </a:buClr>
              <a:buSzPts val="1600"/>
              <a:buFont typeface="Avenir"/>
              <a:buChar char="●"/>
            </a:pPr>
            <a:r>
              <a:rPr lang="en" sz="1600">
                <a:solidFill>
                  <a:srgbClr val="333333"/>
                </a:solidFill>
                <a:highlight>
                  <a:srgbClr val="FFFFFF"/>
                </a:highlight>
                <a:latin typeface="Avenir"/>
                <a:ea typeface="Avenir"/>
                <a:cs typeface="Avenir"/>
                <a:sym typeface="Avenir"/>
              </a:rPr>
              <a:t>Hence,no need of differentiation.</a:t>
            </a:r>
            <a:endParaRPr sz="1600">
              <a:solidFill>
                <a:srgbClr val="333333"/>
              </a:solidFill>
              <a:highlight>
                <a:srgbClr val="FFFFFF"/>
              </a:highlight>
              <a:latin typeface="Avenir"/>
              <a:ea typeface="Avenir"/>
              <a:cs typeface="Avenir"/>
              <a:sym typeface="Avenir"/>
            </a:endParaRPr>
          </a:p>
          <a:p>
            <a:pPr indent="0" lvl="0" marL="914400" rtl="0" algn="l">
              <a:lnSpc>
                <a:spcPct val="115000"/>
              </a:lnSpc>
              <a:spcBef>
                <a:spcPts val="0"/>
              </a:spcBef>
              <a:spcAft>
                <a:spcPts val="0"/>
              </a:spcAft>
              <a:buSzPts val="1800"/>
              <a:buNone/>
            </a:pPr>
            <a:r>
              <a:t/>
            </a:r>
            <a:endParaRPr sz="1600">
              <a:solidFill>
                <a:srgbClr val="333333"/>
              </a:solidFill>
              <a:highlight>
                <a:srgbClr val="FFFFFF"/>
              </a:highlight>
              <a:latin typeface="Avenir"/>
              <a:ea typeface="Avenir"/>
              <a:cs typeface="Avenir"/>
              <a:sym typeface="Avenir"/>
            </a:endParaRPr>
          </a:p>
          <a:p>
            <a:pPr indent="0" lvl="0" marL="914400" rtl="0" algn="l">
              <a:lnSpc>
                <a:spcPct val="115000"/>
              </a:lnSpc>
              <a:spcBef>
                <a:spcPts val="0"/>
              </a:spcBef>
              <a:spcAft>
                <a:spcPts val="0"/>
              </a:spcAft>
              <a:buSzPts val="1800"/>
              <a:buNone/>
            </a:pPr>
            <a:r>
              <a:t/>
            </a:r>
            <a:endParaRPr sz="1600">
              <a:solidFill>
                <a:srgbClr val="333333"/>
              </a:solidFill>
              <a:highlight>
                <a:srgbClr val="FFFFFF"/>
              </a:highlight>
              <a:latin typeface="Avenir"/>
              <a:ea typeface="Avenir"/>
              <a:cs typeface="Avenir"/>
              <a:sym typeface="Avenir"/>
            </a:endParaRPr>
          </a:p>
          <a:p>
            <a:pPr indent="0" lvl="0" marL="914400" rtl="0" algn="l">
              <a:lnSpc>
                <a:spcPct val="115000"/>
              </a:lnSpc>
              <a:spcBef>
                <a:spcPts val="0"/>
              </a:spcBef>
              <a:spcAft>
                <a:spcPts val="0"/>
              </a:spcAft>
              <a:buSzPts val="1800"/>
              <a:buNone/>
            </a:pPr>
            <a:r>
              <a:t/>
            </a:r>
            <a:endParaRPr sz="1600">
              <a:solidFill>
                <a:srgbClr val="333333"/>
              </a:solidFill>
              <a:highlight>
                <a:srgbClr val="FFFFFF"/>
              </a:highlight>
              <a:latin typeface="Avenir"/>
              <a:ea typeface="Avenir"/>
              <a:cs typeface="Avenir"/>
              <a:sym typeface="Avenir"/>
            </a:endParaRPr>
          </a:p>
        </p:txBody>
      </p:sp>
      <p:pic>
        <p:nvPicPr>
          <p:cNvPr id="324" name="Google Shape;324;p26"/>
          <p:cNvPicPr preferRelativeResize="0"/>
          <p:nvPr/>
        </p:nvPicPr>
        <p:blipFill rotWithShape="1">
          <a:blip r:embed="rId4">
            <a:alphaModFix/>
          </a:blip>
          <a:srcRect b="0" l="0" r="0" t="0"/>
          <a:stretch/>
        </p:blipFill>
        <p:spPr>
          <a:xfrm>
            <a:off x="5480350" y="1643825"/>
            <a:ext cx="3230275" cy="30108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7"/>
          <p:cNvSpPr txBox="1"/>
          <p:nvPr>
            <p:ph type="ctrTitle"/>
          </p:nvPr>
        </p:nvSpPr>
        <p:spPr>
          <a:xfrm>
            <a:off x="250925" y="148375"/>
            <a:ext cx="8731200" cy="489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1000"/>
              <a:t>Proprietary content. © Great Learning. All Rights Reserved. Unauthorized use or distribution</a:t>
            </a:r>
            <a:endParaRPr sz="1000"/>
          </a:p>
        </p:txBody>
      </p:sp>
      <p:pic>
        <p:nvPicPr>
          <p:cNvPr id="330" name="Google Shape;330;p27"/>
          <p:cNvPicPr preferRelativeResize="0"/>
          <p:nvPr/>
        </p:nvPicPr>
        <p:blipFill rotWithShape="1">
          <a:blip r:embed="rId3">
            <a:alphaModFix/>
          </a:blip>
          <a:srcRect b="0" l="0" r="0" t="0"/>
          <a:stretch/>
        </p:blipFill>
        <p:spPr>
          <a:xfrm>
            <a:off x="7167925" y="211725"/>
            <a:ext cx="1755050" cy="357350"/>
          </a:xfrm>
          <a:prstGeom prst="rect">
            <a:avLst/>
          </a:prstGeom>
          <a:noFill/>
          <a:ln>
            <a:noFill/>
          </a:ln>
        </p:spPr>
      </p:pic>
      <p:sp>
        <p:nvSpPr>
          <p:cNvPr id="331" name="Google Shape;331;p27"/>
          <p:cNvSpPr txBox="1"/>
          <p:nvPr/>
        </p:nvSpPr>
        <p:spPr>
          <a:xfrm>
            <a:off x="250925" y="569075"/>
            <a:ext cx="8321700" cy="95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 sz="2800" u="none" cap="none" strike="noStrike">
                <a:solidFill>
                  <a:schemeClr val="dk1"/>
                </a:solidFill>
                <a:highlight>
                  <a:srgbClr val="FFFFFF"/>
                </a:highlight>
                <a:latin typeface="Avenir"/>
                <a:ea typeface="Avenir"/>
                <a:cs typeface="Avenir"/>
                <a:sym typeface="Avenir"/>
              </a:rPr>
              <a:t>Best parameters are selected in accordance with the lowest Akaike Information Criteria (AIC)</a:t>
            </a:r>
            <a:endParaRPr b="0" i="0" sz="2800" u="none" cap="none" strike="noStrike">
              <a:solidFill>
                <a:srgbClr val="000000"/>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venir"/>
              <a:ea typeface="Avenir"/>
              <a:cs typeface="Avenir"/>
              <a:sym typeface="Avenir"/>
            </a:endParaRPr>
          </a:p>
        </p:txBody>
      </p:sp>
      <p:sp>
        <p:nvSpPr>
          <p:cNvPr id="332" name="Google Shape;332;p27"/>
          <p:cNvSpPr txBox="1"/>
          <p:nvPr/>
        </p:nvSpPr>
        <p:spPr>
          <a:xfrm>
            <a:off x="250923" y="1523182"/>
            <a:ext cx="8125800" cy="28008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333" name="Google Shape;333;p27"/>
          <p:cNvSpPr txBox="1"/>
          <p:nvPr/>
        </p:nvSpPr>
        <p:spPr>
          <a:xfrm>
            <a:off x="431625" y="1942300"/>
            <a:ext cx="3668700" cy="16623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rgbClr val="000000"/>
              </a:buClr>
              <a:buSzPts val="1600"/>
              <a:buFont typeface="Avenir"/>
              <a:buChar char="●"/>
            </a:pPr>
            <a:r>
              <a:rPr b="0" i="0" lang="en" sz="1600" u="none" cap="none" strike="noStrike">
                <a:solidFill>
                  <a:srgbClr val="000000"/>
                </a:solidFill>
                <a:latin typeface="Avenir"/>
                <a:ea typeface="Avenir"/>
                <a:cs typeface="Avenir"/>
                <a:sym typeface="Avenir"/>
              </a:rPr>
              <a:t>We can interpret as </a:t>
            </a:r>
            <a:r>
              <a:rPr b="0" i="0" lang="en" sz="1600" u="none" cap="none" strike="noStrike">
                <a:solidFill>
                  <a:srgbClr val="000000"/>
                </a:solidFill>
                <a:highlight>
                  <a:srgbClr val="FFFFFE"/>
                </a:highlight>
                <a:latin typeface="Avenir"/>
                <a:ea typeface="Avenir"/>
                <a:cs typeface="Avenir"/>
                <a:sym typeface="Avenir"/>
              </a:rPr>
              <a:t>we are running this iteration upto 7 days since this is a day-wise data and we have seen that the customer footfall has a seasonality of 7.</a:t>
            </a:r>
            <a:endParaRPr b="0" i="0" sz="1600" u="none" cap="none" strike="noStrike">
              <a:solidFill>
                <a:srgbClr val="000000"/>
              </a:solidFill>
              <a:highlight>
                <a:srgbClr val="FFFFFE"/>
              </a:highlight>
              <a:latin typeface="Avenir"/>
              <a:ea typeface="Avenir"/>
              <a:cs typeface="Avenir"/>
              <a:sym typeface="Avenir"/>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venir"/>
              <a:ea typeface="Avenir"/>
              <a:cs typeface="Avenir"/>
              <a:sym typeface="Avenir"/>
            </a:endParaRPr>
          </a:p>
        </p:txBody>
      </p:sp>
      <p:pic>
        <p:nvPicPr>
          <p:cNvPr id="334" name="Google Shape;334;p27"/>
          <p:cNvPicPr preferRelativeResize="0"/>
          <p:nvPr/>
        </p:nvPicPr>
        <p:blipFill rotWithShape="1">
          <a:blip r:embed="rId4">
            <a:alphaModFix/>
          </a:blip>
          <a:srcRect b="0" l="0" r="0" t="0"/>
          <a:stretch/>
        </p:blipFill>
        <p:spPr>
          <a:xfrm>
            <a:off x="4484075" y="1626050"/>
            <a:ext cx="4438900" cy="2800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8"/>
          <p:cNvSpPr txBox="1"/>
          <p:nvPr>
            <p:ph type="ctrTitle"/>
          </p:nvPr>
        </p:nvSpPr>
        <p:spPr>
          <a:xfrm>
            <a:off x="250925" y="148375"/>
            <a:ext cx="8731200" cy="489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1000"/>
              <a:t>Proprietary content. © Great Learning. All Rights Reserved. Unauthorized use or distribution</a:t>
            </a:r>
            <a:endParaRPr sz="1000"/>
          </a:p>
        </p:txBody>
      </p:sp>
      <p:pic>
        <p:nvPicPr>
          <p:cNvPr id="340" name="Google Shape;340;p28"/>
          <p:cNvPicPr preferRelativeResize="0"/>
          <p:nvPr/>
        </p:nvPicPr>
        <p:blipFill rotWithShape="1">
          <a:blip r:embed="rId3">
            <a:alphaModFix/>
          </a:blip>
          <a:srcRect b="0" l="0" r="0" t="0"/>
          <a:stretch/>
        </p:blipFill>
        <p:spPr>
          <a:xfrm>
            <a:off x="7167925" y="211725"/>
            <a:ext cx="1755050" cy="357350"/>
          </a:xfrm>
          <a:prstGeom prst="rect">
            <a:avLst/>
          </a:prstGeom>
          <a:noFill/>
          <a:ln>
            <a:noFill/>
          </a:ln>
        </p:spPr>
      </p:pic>
      <p:sp>
        <p:nvSpPr>
          <p:cNvPr id="341" name="Google Shape;341;p28"/>
          <p:cNvSpPr txBox="1"/>
          <p:nvPr/>
        </p:nvSpPr>
        <p:spPr>
          <a:xfrm>
            <a:off x="250924" y="2119525"/>
            <a:ext cx="7885200" cy="95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0" i="0" lang="en" sz="4000" u="none" cap="none" strike="noStrike">
                <a:solidFill>
                  <a:schemeClr val="dk1"/>
                </a:solidFill>
                <a:latin typeface="Arial"/>
                <a:ea typeface="Arial"/>
                <a:cs typeface="Arial"/>
                <a:sym typeface="Arial"/>
              </a:rPr>
              <a:t>Model Evaluation </a:t>
            </a:r>
            <a:endParaRPr b="0" i="0" sz="4000" u="none" cap="none" strike="noStrike">
              <a:solidFill>
                <a:srgbClr val="000000"/>
              </a:solidFill>
              <a:latin typeface="Avenir"/>
              <a:ea typeface="Avenir"/>
              <a:cs typeface="Avenir"/>
              <a:sym typeface="Aveni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9"/>
          <p:cNvSpPr txBox="1"/>
          <p:nvPr>
            <p:ph type="ctrTitle"/>
          </p:nvPr>
        </p:nvSpPr>
        <p:spPr>
          <a:xfrm>
            <a:off x="250925" y="148375"/>
            <a:ext cx="8731200" cy="489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1000"/>
              <a:t>Proprietary content. © Great Learning. All Rights Reserved. Unauthorized use or distribution</a:t>
            </a:r>
            <a:endParaRPr sz="1000"/>
          </a:p>
        </p:txBody>
      </p:sp>
      <p:pic>
        <p:nvPicPr>
          <p:cNvPr id="347" name="Google Shape;347;p29"/>
          <p:cNvPicPr preferRelativeResize="0"/>
          <p:nvPr/>
        </p:nvPicPr>
        <p:blipFill rotWithShape="1">
          <a:blip r:embed="rId3">
            <a:alphaModFix/>
          </a:blip>
          <a:srcRect b="0" l="0" r="0" t="0"/>
          <a:stretch/>
        </p:blipFill>
        <p:spPr>
          <a:xfrm>
            <a:off x="7167925" y="211725"/>
            <a:ext cx="1755050" cy="357350"/>
          </a:xfrm>
          <a:prstGeom prst="rect">
            <a:avLst/>
          </a:prstGeom>
          <a:noFill/>
          <a:ln>
            <a:noFill/>
          </a:ln>
        </p:spPr>
      </p:pic>
      <p:sp>
        <p:nvSpPr>
          <p:cNvPr id="348" name="Google Shape;348;p29"/>
          <p:cNvSpPr txBox="1"/>
          <p:nvPr/>
        </p:nvSpPr>
        <p:spPr>
          <a:xfrm>
            <a:off x="250925" y="569075"/>
            <a:ext cx="8321700" cy="95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Avenir"/>
                <a:ea typeface="Avenir"/>
                <a:cs typeface="Avenir"/>
                <a:sym typeface="Avenir"/>
              </a:rPr>
              <a:t>Model Evaluation</a:t>
            </a:r>
            <a:endParaRPr b="0" i="0" sz="2800" u="none" cap="none" strike="noStrike">
              <a:solidFill>
                <a:srgbClr val="000000"/>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venir"/>
              <a:ea typeface="Avenir"/>
              <a:cs typeface="Avenir"/>
              <a:sym typeface="Avenir"/>
            </a:endParaRPr>
          </a:p>
        </p:txBody>
      </p:sp>
      <p:sp>
        <p:nvSpPr>
          <p:cNvPr id="349" name="Google Shape;349;p29"/>
          <p:cNvSpPr txBox="1"/>
          <p:nvPr/>
        </p:nvSpPr>
        <p:spPr>
          <a:xfrm>
            <a:off x="250923" y="1523182"/>
            <a:ext cx="8125800" cy="28008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pic>
        <p:nvPicPr>
          <p:cNvPr id="350" name="Google Shape;350;p29"/>
          <p:cNvPicPr preferRelativeResize="0"/>
          <p:nvPr/>
        </p:nvPicPr>
        <p:blipFill rotWithShape="1">
          <a:blip r:embed="rId4">
            <a:alphaModFix/>
          </a:blip>
          <a:srcRect b="0" l="0" r="0" t="0"/>
          <a:stretch/>
        </p:blipFill>
        <p:spPr>
          <a:xfrm>
            <a:off x="4503740" y="1170063"/>
            <a:ext cx="3987611" cy="3507025"/>
          </a:xfrm>
          <a:prstGeom prst="rect">
            <a:avLst/>
          </a:prstGeom>
          <a:noFill/>
          <a:ln>
            <a:noFill/>
          </a:ln>
        </p:spPr>
      </p:pic>
      <p:pic>
        <p:nvPicPr>
          <p:cNvPr id="351" name="Google Shape;351;p29"/>
          <p:cNvPicPr preferRelativeResize="0"/>
          <p:nvPr/>
        </p:nvPicPr>
        <p:blipFill rotWithShape="1">
          <a:blip r:embed="rId5">
            <a:alphaModFix/>
          </a:blip>
          <a:srcRect b="0" l="0" r="0" t="0"/>
          <a:stretch/>
        </p:blipFill>
        <p:spPr>
          <a:xfrm>
            <a:off x="370825" y="1132488"/>
            <a:ext cx="3689694" cy="35821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3"/>
          <p:cNvSpPr txBox="1"/>
          <p:nvPr>
            <p:ph type="ctrTitle"/>
          </p:nvPr>
        </p:nvSpPr>
        <p:spPr>
          <a:xfrm>
            <a:off x="250925" y="148375"/>
            <a:ext cx="8731200" cy="489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1000"/>
              <a:t>Proprietary content. © Great Learning. All Rights Reserved. Unauthorized use or distribution</a:t>
            </a:r>
            <a:endParaRPr sz="1000"/>
          </a:p>
        </p:txBody>
      </p:sp>
      <p:pic>
        <p:nvPicPr>
          <p:cNvPr id="124" name="Google Shape;124;p3"/>
          <p:cNvPicPr preferRelativeResize="0"/>
          <p:nvPr/>
        </p:nvPicPr>
        <p:blipFill rotWithShape="1">
          <a:blip r:embed="rId3">
            <a:alphaModFix/>
          </a:blip>
          <a:srcRect b="0" l="0" r="0" t="0"/>
          <a:stretch/>
        </p:blipFill>
        <p:spPr>
          <a:xfrm>
            <a:off x="7167925" y="211725"/>
            <a:ext cx="1755050" cy="357350"/>
          </a:xfrm>
          <a:prstGeom prst="rect">
            <a:avLst/>
          </a:prstGeom>
          <a:noFill/>
          <a:ln>
            <a:noFill/>
          </a:ln>
        </p:spPr>
      </p:pic>
      <p:sp>
        <p:nvSpPr>
          <p:cNvPr id="125" name="Google Shape;125;p3"/>
          <p:cNvSpPr txBox="1"/>
          <p:nvPr/>
        </p:nvSpPr>
        <p:spPr>
          <a:xfrm>
            <a:off x="162425" y="510075"/>
            <a:ext cx="8908200" cy="115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n" sz="2200" u="none" cap="none" strike="noStrike">
                <a:solidFill>
                  <a:schemeClr val="dk1"/>
                </a:solidFill>
                <a:latin typeface="Avenir"/>
                <a:ea typeface="Avenir"/>
                <a:cs typeface="Avenir"/>
                <a:sym typeface="Avenir"/>
              </a:rPr>
              <a:t>Business problem: A chain of stores which was been established and driving their operations across in the city of mexico, keen to predict the footfall of few specific stores of them.</a:t>
            </a:r>
            <a:endParaRPr b="0" i="0" sz="2200" u="none" cap="none" strike="noStrike">
              <a:solidFill>
                <a:srgbClr val="000000"/>
              </a:solidFill>
              <a:latin typeface="Avenir"/>
              <a:ea typeface="Avenir"/>
              <a:cs typeface="Avenir"/>
              <a:sym typeface="Avenir"/>
            </a:endParaRPr>
          </a:p>
        </p:txBody>
      </p:sp>
      <p:sp>
        <p:nvSpPr>
          <p:cNvPr id="126" name="Google Shape;126;p3"/>
          <p:cNvSpPr txBox="1"/>
          <p:nvPr/>
        </p:nvSpPr>
        <p:spPr>
          <a:xfrm>
            <a:off x="171450" y="1463775"/>
            <a:ext cx="8801100" cy="2554500"/>
          </a:xfrm>
          <a:prstGeom prst="rect">
            <a:avLst/>
          </a:prstGeom>
          <a:noFill/>
          <a:ln>
            <a:noFill/>
          </a:ln>
        </p:spPr>
        <p:txBody>
          <a:bodyPr anchorCtr="0" anchor="t" bIns="45700" lIns="91425" spcFirstLastPara="1" rIns="91425" wrap="square" tIns="45700">
            <a:noAutofit/>
          </a:bodyPr>
          <a:lstStyle/>
          <a:p>
            <a:pPr indent="0" lvl="0" marL="457200" marR="0" rtl="0" algn="just">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Avenir"/>
              <a:ea typeface="Avenir"/>
              <a:cs typeface="Avenir"/>
              <a:sym typeface="Avenir"/>
            </a:endParaRPr>
          </a:p>
          <a:p>
            <a:pPr indent="-330200" lvl="0" marL="457200" marR="0" rtl="0" algn="just">
              <a:lnSpc>
                <a:spcPct val="150000"/>
              </a:lnSpc>
              <a:spcBef>
                <a:spcPts val="0"/>
              </a:spcBef>
              <a:spcAft>
                <a:spcPts val="0"/>
              </a:spcAft>
              <a:buClr>
                <a:schemeClr val="dk1"/>
              </a:buClr>
              <a:buSzPts val="1600"/>
              <a:buFont typeface="Avenir"/>
              <a:buChar char="-"/>
            </a:pPr>
            <a:r>
              <a:rPr b="0" i="0" lang="en" sz="1600" u="none" cap="none" strike="noStrike">
                <a:solidFill>
                  <a:schemeClr val="dk1"/>
                </a:solidFill>
                <a:latin typeface="Avenir"/>
                <a:ea typeface="Avenir"/>
                <a:cs typeface="Avenir"/>
                <a:sym typeface="Avenir"/>
              </a:rPr>
              <a:t>It is important for a stores to know there sales which was been influenced by multiple factors in which footfall was one of the major factor.</a:t>
            </a:r>
            <a:endParaRPr b="0" i="0" sz="1600" u="none" cap="none" strike="noStrike">
              <a:solidFill>
                <a:schemeClr val="dk1"/>
              </a:solidFill>
              <a:latin typeface="Avenir"/>
              <a:ea typeface="Avenir"/>
              <a:cs typeface="Avenir"/>
              <a:sym typeface="Avenir"/>
            </a:endParaRPr>
          </a:p>
          <a:p>
            <a:pPr indent="0" lvl="0" marL="457200" marR="0" rtl="0" algn="just">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Avenir"/>
              <a:ea typeface="Avenir"/>
              <a:cs typeface="Avenir"/>
              <a:sym typeface="Avenir"/>
            </a:endParaRPr>
          </a:p>
          <a:p>
            <a:pPr indent="-330200" lvl="0" marL="457200" marR="0" rtl="0" algn="just">
              <a:lnSpc>
                <a:spcPct val="150000"/>
              </a:lnSpc>
              <a:spcBef>
                <a:spcPts val="0"/>
              </a:spcBef>
              <a:spcAft>
                <a:spcPts val="0"/>
              </a:spcAft>
              <a:buClr>
                <a:schemeClr val="dk1"/>
              </a:buClr>
              <a:buSzPts val="1600"/>
              <a:buFont typeface="Avenir"/>
              <a:buChar char="-"/>
            </a:pPr>
            <a:r>
              <a:rPr b="0" i="0" lang="en" sz="1600" u="none" cap="none" strike="noStrike">
                <a:solidFill>
                  <a:schemeClr val="dk1"/>
                </a:solidFill>
                <a:latin typeface="Avenir"/>
                <a:ea typeface="Avenir"/>
                <a:cs typeface="Avenir"/>
                <a:sym typeface="Avenir"/>
              </a:rPr>
              <a:t>This model forecast can be used to predict the footfall of the customers for an specific stores on which the management was keen to know there future footfall the stores was been labelled with an unique code ‘’1044”,”1041”.</a:t>
            </a:r>
            <a:endParaRPr b="0" i="0" sz="1600" u="none" cap="none" strike="noStrike">
              <a:solidFill>
                <a:schemeClr val="dk1"/>
              </a:solidFill>
              <a:latin typeface="Avenir"/>
              <a:ea typeface="Avenir"/>
              <a:cs typeface="Avenir"/>
              <a:sym typeface="Avenir"/>
            </a:endParaRPr>
          </a:p>
          <a:p>
            <a:pPr indent="0" lvl="0" marL="0" marR="0" rtl="0" algn="just">
              <a:lnSpc>
                <a:spcPct val="150000"/>
              </a:lnSpc>
              <a:spcBef>
                <a:spcPts val="0"/>
              </a:spcBef>
              <a:spcAft>
                <a:spcPts val="0"/>
              </a:spcAft>
              <a:buClr>
                <a:srgbClr val="000000"/>
              </a:buClr>
              <a:buSzPts val="1600"/>
              <a:buFont typeface="Arial"/>
              <a:buNone/>
            </a:pPr>
            <a:r>
              <a:t/>
            </a:r>
            <a:endParaRPr b="0" i="0" sz="1600" u="none" cap="none" strike="noStrike">
              <a:solidFill>
                <a:srgbClr val="000000"/>
              </a:solidFill>
              <a:latin typeface="Avenir"/>
              <a:ea typeface="Avenir"/>
              <a:cs typeface="Avenir"/>
              <a:sym typeface="Aveni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0"/>
          <p:cNvSpPr txBox="1"/>
          <p:nvPr>
            <p:ph type="ctrTitle"/>
          </p:nvPr>
        </p:nvSpPr>
        <p:spPr>
          <a:xfrm>
            <a:off x="250925" y="148375"/>
            <a:ext cx="8731200" cy="489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1000"/>
              <a:t>Proprietary content. © Great Learning. All Rights Reserved. Unauthorized use or distribution</a:t>
            </a:r>
            <a:endParaRPr sz="1000"/>
          </a:p>
        </p:txBody>
      </p:sp>
      <p:pic>
        <p:nvPicPr>
          <p:cNvPr id="357" name="Google Shape;357;p30"/>
          <p:cNvPicPr preferRelativeResize="0"/>
          <p:nvPr/>
        </p:nvPicPr>
        <p:blipFill rotWithShape="1">
          <a:blip r:embed="rId3">
            <a:alphaModFix/>
          </a:blip>
          <a:srcRect b="0" l="0" r="0" t="0"/>
          <a:stretch/>
        </p:blipFill>
        <p:spPr>
          <a:xfrm>
            <a:off x="7167925" y="211725"/>
            <a:ext cx="1755050" cy="357350"/>
          </a:xfrm>
          <a:prstGeom prst="rect">
            <a:avLst/>
          </a:prstGeom>
          <a:noFill/>
          <a:ln>
            <a:noFill/>
          </a:ln>
        </p:spPr>
      </p:pic>
      <p:sp>
        <p:nvSpPr>
          <p:cNvPr id="358" name="Google Shape;358;p30"/>
          <p:cNvSpPr txBox="1"/>
          <p:nvPr/>
        </p:nvSpPr>
        <p:spPr>
          <a:xfrm>
            <a:off x="250925" y="569075"/>
            <a:ext cx="8321700" cy="95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Avenir"/>
                <a:ea typeface="Avenir"/>
                <a:cs typeface="Avenir"/>
                <a:sym typeface="Avenir"/>
              </a:rPr>
              <a:t>Model Evaluation</a:t>
            </a:r>
            <a:endParaRPr b="0" i="0" sz="2800" u="none" cap="none" strike="noStrike">
              <a:solidFill>
                <a:srgbClr val="000000"/>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venir"/>
              <a:ea typeface="Avenir"/>
              <a:cs typeface="Avenir"/>
              <a:sym typeface="Avenir"/>
            </a:endParaRPr>
          </a:p>
        </p:txBody>
      </p:sp>
      <p:sp>
        <p:nvSpPr>
          <p:cNvPr id="359" name="Google Shape;359;p30"/>
          <p:cNvSpPr txBox="1"/>
          <p:nvPr/>
        </p:nvSpPr>
        <p:spPr>
          <a:xfrm>
            <a:off x="250923" y="1523182"/>
            <a:ext cx="8125800" cy="28008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pic>
        <p:nvPicPr>
          <p:cNvPr id="360" name="Google Shape;360;p30"/>
          <p:cNvPicPr preferRelativeResize="0"/>
          <p:nvPr/>
        </p:nvPicPr>
        <p:blipFill rotWithShape="1">
          <a:blip r:embed="rId4">
            <a:alphaModFix/>
          </a:blip>
          <a:srcRect b="0" l="0" r="0" t="0"/>
          <a:stretch/>
        </p:blipFill>
        <p:spPr>
          <a:xfrm>
            <a:off x="4439975" y="1246900"/>
            <a:ext cx="4204601" cy="3162575"/>
          </a:xfrm>
          <a:prstGeom prst="rect">
            <a:avLst/>
          </a:prstGeom>
          <a:noFill/>
          <a:ln>
            <a:noFill/>
          </a:ln>
        </p:spPr>
      </p:pic>
      <p:sp>
        <p:nvSpPr>
          <p:cNvPr id="361" name="Google Shape;361;p30"/>
          <p:cNvSpPr txBox="1"/>
          <p:nvPr/>
        </p:nvSpPr>
        <p:spPr>
          <a:xfrm>
            <a:off x="407650" y="1414750"/>
            <a:ext cx="3105300" cy="21549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rgbClr val="000000"/>
              </a:buClr>
              <a:buSzPts val="1600"/>
              <a:buFont typeface="Avenir"/>
              <a:buChar char="●"/>
            </a:pPr>
            <a:r>
              <a:rPr b="0" i="0" lang="en" sz="1600" u="none" cap="none" strike="noStrike">
                <a:solidFill>
                  <a:srgbClr val="000000"/>
                </a:solidFill>
                <a:latin typeface="Avenir"/>
                <a:ea typeface="Avenir"/>
                <a:cs typeface="Avenir"/>
                <a:sym typeface="Avenir"/>
              </a:rPr>
              <a:t>Hence, our series of data is stationary we are able to secure the optimal RMSE.</a:t>
            </a:r>
            <a:endParaRPr b="0" i="0" sz="1600" u="none" cap="none" strike="noStrike">
              <a:solidFill>
                <a:srgbClr val="000000"/>
              </a:solidFill>
              <a:latin typeface="Avenir"/>
              <a:ea typeface="Avenir"/>
              <a:cs typeface="Avenir"/>
              <a:sym typeface="Avenir"/>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venir"/>
              <a:ea typeface="Avenir"/>
              <a:cs typeface="Avenir"/>
              <a:sym typeface="Avenir"/>
            </a:endParaRPr>
          </a:p>
          <a:p>
            <a:pPr indent="-330200" lvl="0" marL="457200" marR="0" rtl="0" algn="l">
              <a:lnSpc>
                <a:spcPct val="100000"/>
              </a:lnSpc>
              <a:spcBef>
                <a:spcPts val="0"/>
              </a:spcBef>
              <a:spcAft>
                <a:spcPts val="0"/>
              </a:spcAft>
              <a:buClr>
                <a:srgbClr val="000000"/>
              </a:buClr>
              <a:buSzPts val="1600"/>
              <a:buFont typeface="Avenir"/>
              <a:buChar char="●"/>
            </a:pPr>
            <a:r>
              <a:rPr b="0" i="0" lang="en" sz="1600" u="none" cap="none" strike="noStrike">
                <a:solidFill>
                  <a:srgbClr val="000000"/>
                </a:solidFill>
                <a:latin typeface="Avenir"/>
                <a:ea typeface="Avenir"/>
                <a:cs typeface="Avenir"/>
                <a:sym typeface="Avenir"/>
              </a:rPr>
              <a:t>We can still tune the model for much better evaluation metric scores.</a:t>
            </a:r>
            <a:endParaRPr b="0" i="0" sz="1600" u="none" cap="none" strike="noStrike">
              <a:solidFill>
                <a:srgbClr val="000000"/>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venir"/>
              <a:ea typeface="Avenir"/>
              <a:cs typeface="Avenir"/>
              <a:sym typeface="Aveni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1"/>
          <p:cNvSpPr txBox="1"/>
          <p:nvPr>
            <p:ph type="ctrTitle"/>
          </p:nvPr>
        </p:nvSpPr>
        <p:spPr>
          <a:xfrm>
            <a:off x="250925" y="148375"/>
            <a:ext cx="8731200" cy="489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1000"/>
              <a:t>Proprietary content. © Great Learning. All Rights Reserved. Unauthorized use or distribution</a:t>
            </a:r>
            <a:endParaRPr sz="1000"/>
          </a:p>
        </p:txBody>
      </p:sp>
      <p:pic>
        <p:nvPicPr>
          <p:cNvPr id="367" name="Google Shape;367;p31"/>
          <p:cNvPicPr preferRelativeResize="0"/>
          <p:nvPr/>
        </p:nvPicPr>
        <p:blipFill rotWithShape="1">
          <a:blip r:embed="rId3">
            <a:alphaModFix/>
          </a:blip>
          <a:srcRect b="0" l="0" r="0" t="0"/>
          <a:stretch/>
        </p:blipFill>
        <p:spPr>
          <a:xfrm>
            <a:off x="7167925" y="211725"/>
            <a:ext cx="1755050" cy="357350"/>
          </a:xfrm>
          <a:prstGeom prst="rect">
            <a:avLst/>
          </a:prstGeom>
          <a:noFill/>
          <a:ln>
            <a:noFill/>
          </a:ln>
        </p:spPr>
      </p:pic>
      <p:sp>
        <p:nvSpPr>
          <p:cNvPr id="368" name="Google Shape;368;p31"/>
          <p:cNvSpPr txBox="1"/>
          <p:nvPr/>
        </p:nvSpPr>
        <p:spPr>
          <a:xfrm>
            <a:off x="250925" y="569075"/>
            <a:ext cx="8321700" cy="95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Avenir"/>
                <a:ea typeface="Avenir"/>
                <a:cs typeface="Avenir"/>
                <a:sym typeface="Avenir"/>
              </a:rPr>
              <a:t>Summary</a:t>
            </a:r>
            <a:endParaRPr b="0" i="0" sz="2800" u="none" cap="none" strike="noStrike">
              <a:solidFill>
                <a:srgbClr val="000000"/>
              </a:solidFill>
              <a:latin typeface="Avenir"/>
              <a:ea typeface="Avenir"/>
              <a:cs typeface="Avenir"/>
              <a:sym typeface="Avenir"/>
            </a:endParaRPr>
          </a:p>
        </p:txBody>
      </p:sp>
      <p:sp>
        <p:nvSpPr>
          <p:cNvPr id="369" name="Google Shape;369;p31"/>
          <p:cNvSpPr txBox="1"/>
          <p:nvPr/>
        </p:nvSpPr>
        <p:spPr>
          <a:xfrm>
            <a:off x="250923" y="1523182"/>
            <a:ext cx="8125800" cy="2800800"/>
          </a:xfrm>
          <a:prstGeom prst="rect">
            <a:avLst/>
          </a:prstGeom>
          <a:noFill/>
          <a:ln>
            <a:noFill/>
          </a:ln>
        </p:spPr>
        <p:txBody>
          <a:bodyPr anchorCtr="0" anchor="t" bIns="45700" lIns="91425" spcFirstLastPara="1" rIns="91425" wrap="square" tIns="45700">
            <a:noAutofit/>
          </a:bodyPr>
          <a:lstStyle/>
          <a:p>
            <a:pPr indent="-330200" lvl="0" marL="457200" marR="0" rtl="0" algn="l">
              <a:lnSpc>
                <a:spcPct val="120000"/>
              </a:lnSpc>
              <a:spcBef>
                <a:spcPts val="0"/>
              </a:spcBef>
              <a:spcAft>
                <a:spcPts val="0"/>
              </a:spcAft>
              <a:buClr>
                <a:schemeClr val="dk2"/>
              </a:buClr>
              <a:buSzPts val="1600"/>
              <a:buFont typeface="Avenir"/>
              <a:buChar char="●"/>
            </a:pPr>
            <a:r>
              <a:rPr b="0" i="0" lang="en" sz="1600" u="none" cap="none" strike="noStrike">
                <a:solidFill>
                  <a:schemeClr val="dk2"/>
                </a:solidFill>
                <a:latin typeface="Avenir"/>
                <a:ea typeface="Avenir"/>
                <a:cs typeface="Avenir"/>
                <a:sym typeface="Avenir"/>
              </a:rPr>
              <a:t>Vector Autoregression (VAR) model is an extension of univariate autoregression model to multivariate time series data.</a:t>
            </a:r>
            <a:endParaRPr b="0" i="0" sz="1600" u="none" cap="none" strike="noStrike">
              <a:solidFill>
                <a:schemeClr val="dk2"/>
              </a:solidFill>
              <a:latin typeface="Avenir"/>
              <a:ea typeface="Avenir"/>
              <a:cs typeface="Avenir"/>
              <a:sym typeface="Avenir"/>
            </a:endParaRPr>
          </a:p>
          <a:p>
            <a:pPr indent="-330200" lvl="0" marL="457200" marR="0" rtl="0" algn="l">
              <a:lnSpc>
                <a:spcPct val="120000"/>
              </a:lnSpc>
              <a:spcBef>
                <a:spcPts val="0"/>
              </a:spcBef>
              <a:spcAft>
                <a:spcPts val="0"/>
              </a:spcAft>
              <a:buClr>
                <a:schemeClr val="dk2"/>
              </a:buClr>
              <a:buSzPts val="1600"/>
              <a:buFont typeface="Avenir"/>
              <a:buChar char="●"/>
            </a:pPr>
            <a:r>
              <a:rPr b="0" i="0" lang="en" sz="1600" u="none" cap="none" strike="noStrike">
                <a:solidFill>
                  <a:schemeClr val="dk2"/>
                </a:solidFill>
                <a:latin typeface="Avenir"/>
                <a:ea typeface="Avenir"/>
                <a:cs typeface="Avenir"/>
                <a:sym typeface="Avenir"/>
              </a:rPr>
              <a:t>VAR model is a multi-equation system where all the variables are treated as endogenous (dependent)</a:t>
            </a:r>
            <a:endParaRPr b="0" i="0" sz="1600" u="none" cap="none" strike="noStrike">
              <a:solidFill>
                <a:schemeClr val="dk2"/>
              </a:solidFill>
              <a:latin typeface="Avenir"/>
              <a:ea typeface="Avenir"/>
              <a:cs typeface="Avenir"/>
              <a:sym typeface="Avenir"/>
            </a:endParaRPr>
          </a:p>
          <a:p>
            <a:pPr indent="-330200" lvl="0" marL="457200" marR="0" rtl="0" algn="l">
              <a:lnSpc>
                <a:spcPct val="120000"/>
              </a:lnSpc>
              <a:spcBef>
                <a:spcPts val="0"/>
              </a:spcBef>
              <a:spcAft>
                <a:spcPts val="0"/>
              </a:spcAft>
              <a:buClr>
                <a:schemeClr val="dk2"/>
              </a:buClr>
              <a:buSzPts val="1600"/>
              <a:buFont typeface="Avenir"/>
              <a:buChar char="●"/>
            </a:pPr>
            <a:r>
              <a:rPr b="0" i="0" lang="en" sz="1600" u="none" cap="none" strike="noStrike">
                <a:solidFill>
                  <a:schemeClr val="dk2"/>
                </a:solidFill>
                <a:latin typeface="Avenir"/>
                <a:ea typeface="Avenir"/>
                <a:cs typeface="Avenir"/>
                <a:sym typeface="Avenir"/>
              </a:rPr>
              <a:t>There is one equation for each variable as dependent variable. In its reduced form, the right-hand side of each equation includes lagged values of all dependent variables in the system, no contemporaneous variables.</a:t>
            </a:r>
            <a:endParaRPr b="0" i="0" sz="1600" u="none" cap="none" strike="noStrike">
              <a:solidFill>
                <a:schemeClr val="dk2"/>
              </a:solidFill>
              <a:latin typeface="Avenir"/>
              <a:ea typeface="Avenir"/>
              <a:cs typeface="Avenir"/>
              <a:sym typeface="Avenir"/>
            </a:endParaRPr>
          </a:p>
          <a:p>
            <a:pPr indent="-330200" lvl="0" marL="457200" marR="0" rtl="0" algn="l">
              <a:lnSpc>
                <a:spcPct val="120000"/>
              </a:lnSpc>
              <a:spcBef>
                <a:spcPts val="0"/>
              </a:spcBef>
              <a:spcAft>
                <a:spcPts val="0"/>
              </a:spcAft>
              <a:buClr>
                <a:schemeClr val="dk2"/>
              </a:buClr>
              <a:buSzPts val="1600"/>
              <a:buFont typeface="Avenir"/>
              <a:buChar char="●"/>
            </a:pPr>
            <a:r>
              <a:rPr b="0" i="0" lang="en" sz="1600" u="none" cap="none" strike="noStrike">
                <a:solidFill>
                  <a:srgbClr val="555555"/>
                </a:solidFill>
                <a:highlight>
                  <a:srgbClr val="FFFFFF"/>
                </a:highlight>
                <a:latin typeface="Avenir"/>
                <a:ea typeface="Avenir"/>
                <a:cs typeface="Avenir"/>
                <a:sym typeface="Avenir"/>
              </a:rPr>
              <a:t>The method is suitable for multivariate time series without trend and seasonal components.</a:t>
            </a:r>
            <a:endParaRPr b="0" i="0" sz="1600" u="none" cap="none" strike="noStrike">
              <a:solidFill>
                <a:schemeClr val="dk2"/>
              </a:solidFill>
              <a:latin typeface="Avenir"/>
              <a:ea typeface="Avenir"/>
              <a:cs typeface="Avenir"/>
              <a:sym typeface="Avenir"/>
            </a:endParaRPr>
          </a:p>
        </p:txBody>
      </p:sp>
      <p:sp>
        <p:nvSpPr>
          <p:cNvPr id="370" name="Google Shape;370;p31"/>
          <p:cNvSpPr txBox="1"/>
          <p:nvPr/>
        </p:nvSpPr>
        <p:spPr>
          <a:xfrm>
            <a:off x="407650" y="1414750"/>
            <a:ext cx="31053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venir"/>
              <a:ea typeface="Avenir"/>
              <a:cs typeface="Avenir"/>
              <a:sym typeface="Aveni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2"/>
          <p:cNvSpPr txBox="1"/>
          <p:nvPr>
            <p:ph type="ctrTitle"/>
          </p:nvPr>
        </p:nvSpPr>
        <p:spPr>
          <a:xfrm>
            <a:off x="250925" y="148375"/>
            <a:ext cx="8731200" cy="489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1000"/>
              <a:t>Proprietary content. © Great Learning. All Rights Reserved. Unauthorized use or distribution</a:t>
            </a:r>
            <a:endParaRPr sz="1000"/>
          </a:p>
        </p:txBody>
      </p:sp>
      <p:pic>
        <p:nvPicPr>
          <p:cNvPr id="376" name="Google Shape;376;p32"/>
          <p:cNvPicPr preferRelativeResize="0"/>
          <p:nvPr/>
        </p:nvPicPr>
        <p:blipFill rotWithShape="1">
          <a:blip r:embed="rId3">
            <a:alphaModFix/>
          </a:blip>
          <a:srcRect b="0" l="0" r="0" t="0"/>
          <a:stretch/>
        </p:blipFill>
        <p:spPr>
          <a:xfrm>
            <a:off x="7167925" y="211725"/>
            <a:ext cx="1755050" cy="357350"/>
          </a:xfrm>
          <a:prstGeom prst="rect">
            <a:avLst/>
          </a:prstGeom>
          <a:noFill/>
          <a:ln>
            <a:noFill/>
          </a:ln>
        </p:spPr>
      </p:pic>
      <p:sp>
        <p:nvSpPr>
          <p:cNvPr id="377" name="Google Shape;377;p32"/>
          <p:cNvSpPr txBox="1"/>
          <p:nvPr/>
        </p:nvSpPr>
        <p:spPr>
          <a:xfrm>
            <a:off x="250924" y="2119525"/>
            <a:ext cx="7885200" cy="95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0" i="0" lang="en" sz="4000" u="none" cap="none" strike="noStrike">
                <a:solidFill>
                  <a:schemeClr val="dk1"/>
                </a:solidFill>
                <a:latin typeface="Arial"/>
                <a:ea typeface="Arial"/>
                <a:cs typeface="Arial"/>
                <a:sym typeface="Arial"/>
              </a:rPr>
              <a:t>VARMA</a:t>
            </a:r>
            <a:endParaRPr b="0" i="0" sz="4000" u="none" cap="none" strike="noStrike">
              <a:solidFill>
                <a:srgbClr val="000000"/>
              </a:solidFill>
              <a:latin typeface="Avenir"/>
              <a:ea typeface="Avenir"/>
              <a:cs typeface="Avenir"/>
              <a:sym typeface="Aveni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3"/>
          <p:cNvSpPr txBox="1"/>
          <p:nvPr>
            <p:ph type="ctrTitle"/>
          </p:nvPr>
        </p:nvSpPr>
        <p:spPr>
          <a:xfrm>
            <a:off x="250925" y="148375"/>
            <a:ext cx="8731200" cy="489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1000"/>
              <a:t>Proprietary content. © Great Learning. All Rights Reserved. Unauthorized use or distribution</a:t>
            </a:r>
            <a:endParaRPr sz="1000"/>
          </a:p>
        </p:txBody>
      </p:sp>
      <p:pic>
        <p:nvPicPr>
          <p:cNvPr id="383" name="Google Shape;383;p33"/>
          <p:cNvPicPr preferRelativeResize="0"/>
          <p:nvPr/>
        </p:nvPicPr>
        <p:blipFill rotWithShape="1">
          <a:blip r:embed="rId3">
            <a:alphaModFix/>
          </a:blip>
          <a:srcRect b="0" l="0" r="0" t="0"/>
          <a:stretch/>
        </p:blipFill>
        <p:spPr>
          <a:xfrm>
            <a:off x="7167925" y="211725"/>
            <a:ext cx="1755050" cy="357350"/>
          </a:xfrm>
          <a:prstGeom prst="rect">
            <a:avLst/>
          </a:prstGeom>
          <a:noFill/>
          <a:ln>
            <a:noFill/>
          </a:ln>
        </p:spPr>
      </p:pic>
      <p:sp>
        <p:nvSpPr>
          <p:cNvPr id="384" name="Google Shape;384;p33"/>
          <p:cNvSpPr txBox="1"/>
          <p:nvPr/>
        </p:nvSpPr>
        <p:spPr>
          <a:xfrm>
            <a:off x="250925" y="569075"/>
            <a:ext cx="8908200" cy="115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n" sz="2200" u="none" cap="none" strike="noStrike">
                <a:solidFill>
                  <a:schemeClr val="dk1"/>
                </a:solidFill>
                <a:latin typeface="Avenir"/>
                <a:ea typeface="Avenir"/>
                <a:cs typeface="Avenir"/>
                <a:sym typeface="Avenir"/>
              </a:rPr>
              <a:t>Business problem: The wall street journal want to publish an article on </a:t>
            </a:r>
            <a:endParaRPr b="0" i="0" sz="2200" u="none" cap="none" strike="noStrike">
              <a:solidFill>
                <a:schemeClr val="dk1"/>
              </a:solidFill>
              <a:latin typeface="Avenir"/>
              <a:ea typeface="Avenir"/>
              <a:cs typeface="Avenir"/>
              <a:sym typeface="Avenir"/>
            </a:endParaRPr>
          </a:p>
          <a:p>
            <a:pPr indent="0" lvl="0" marL="0" marR="0" rtl="0" algn="l">
              <a:lnSpc>
                <a:spcPct val="100000"/>
              </a:lnSpc>
              <a:spcBef>
                <a:spcPts val="0"/>
              </a:spcBef>
              <a:spcAft>
                <a:spcPts val="0"/>
              </a:spcAft>
              <a:buClr>
                <a:schemeClr val="dk1"/>
              </a:buClr>
              <a:buSzPts val="1100"/>
              <a:buFont typeface="Arial"/>
              <a:buNone/>
            </a:pPr>
            <a:r>
              <a:rPr b="0" i="0" lang="en" sz="2200" u="none" cap="none" strike="noStrike">
                <a:solidFill>
                  <a:schemeClr val="dk1"/>
                </a:solidFill>
                <a:latin typeface="Avenir"/>
                <a:ea typeface="Avenir"/>
                <a:cs typeface="Avenir"/>
                <a:sym typeface="Avenir"/>
              </a:rPr>
              <a:t>Stock predictions after the presidential elections held in US for the year 2016, how it impacts the stock indices.</a:t>
            </a:r>
            <a:endParaRPr b="0" i="0" sz="2200" u="none" cap="none" strike="noStrike">
              <a:solidFill>
                <a:schemeClr val="dk1"/>
              </a:solidFill>
              <a:latin typeface="Avenir"/>
              <a:ea typeface="Avenir"/>
              <a:cs typeface="Avenir"/>
              <a:sym typeface="Avenir"/>
            </a:endParaRPr>
          </a:p>
        </p:txBody>
      </p:sp>
      <p:sp>
        <p:nvSpPr>
          <p:cNvPr id="385" name="Google Shape;385;p33"/>
          <p:cNvSpPr txBox="1"/>
          <p:nvPr/>
        </p:nvSpPr>
        <p:spPr>
          <a:xfrm>
            <a:off x="215975" y="1721075"/>
            <a:ext cx="8801100" cy="2554500"/>
          </a:xfrm>
          <a:prstGeom prst="rect">
            <a:avLst/>
          </a:prstGeom>
          <a:noFill/>
          <a:ln>
            <a:noFill/>
          </a:ln>
        </p:spPr>
        <p:txBody>
          <a:bodyPr anchorCtr="0" anchor="t" bIns="45700" lIns="91425" spcFirstLastPara="1" rIns="91425" wrap="square" tIns="45700">
            <a:noAutofit/>
          </a:bodyPr>
          <a:lstStyle/>
          <a:p>
            <a:pPr indent="0" lvl="0" marL="457200" marR="0" rtl="0" algn="just">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Avenir"/>
              <a:ea typeface="Avenir"/>
              <a:cs typeface="Avenir"/>
              <a:sym typeface="Avenir"/>
            </a:endParaRPr>
          </a:p>
          <a:p>
            <a:pPr indent="-330200" lvl="0" marL="457200" marR="0" rtl="0" algn="just">
              <a:lnSpc>
                <a:spcPct val="150000"/>
              </a:lnSpc>
              <a:spcBef>
                <a:spcPts val="0"/>
              </a:spcBef>
              <a:spcAft>
                <a:spcPts val="0"/>
              </a:spcAft>
              <a:buClr>
                <a:schemeClr val="dk1"/>
              </a:buClr>
              <a:buSzPts val="1600"/>
              <a:buFont typeface="Avenir"/>
              <a:buChar char="-"/>
            </a:pPr>
            <a:r>
              <a:rPr b="0" i="0" lang="en" sz="1600" u="none" cap="none" strike="noStrike">
                <a:solidFill>
                  <a:srgbClr val="202122"/>
                </a:solidFill>
                <a:highlight>
                  <a:srgbClr val="FFFFFF"/>
                </a:highlight>
                <a:latin typeface="Avenir"/>
                <a:ea typeface="Avenir"/>
                <a:cs typeface="Avenir"/>
                <a:sym typeface="Avenir"/>
              </a:rPr>
              <a:t> S&amp;P Index is stock market index that measures the stock performance of 30 large companies listed on stock exchanges in the United States. Although it is one of the most commonly followed equity indices.</a:t>
            </a:r>
            <a:endParaRPr b="0" i="0" sz="1600" u="none" cap="none" strike="noStrike">
              <a:solidFill>
                <a:schemeClr val="dk1"/>
              </a:solidFill>
              <a:latin typeface="Avenir"/>
              <a:ea typeface="Avenir"/>
              <a:cs typeface="Avenir"/>
              <a:sym typeface="Avenir"/>
            </a:endParaRPr>
          </a:p>
          <a:p>
            <a:pPr indent="0" lvl="0" marL="457200" marR="0" rtl="0" algn="just">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Avenir"/>
              <a:ea typeface="Avenir"/>
              <a:cs typeface="Avenir"/>
              <a:sym typeface="Avenir"/>
            </a:endParaRPr>
          </a:p>
          <a:p>
            <a:pPr indent="-330200" lvl="0" marL="457200" marR="0" rtl="0" algn="just">
              <a:lnSpc>
                <a:spcPct val="150000"/>
              </a:lnSpc>
              <a:spcBef>
                <a:spcPts val="0"/>
              </a:spcBef>
              <a:spcAft>
                <a:spcPts val="0"/>
              </a:spcAft>
              <a:buClr>
                <a:schemeClr val="dk1"/>
              </a:buClr>
              <a:buSzPts val="1600"/>
              <a:buFont typeface="Avenir"/>
              <a:buChar char="-"/>
            </a:pPr>
            <a:r>
              <a:rPr b="0" i="0" lang="en" sz="1600" u="none" cap="none" strike="noStrike">
                <a:solidFill>
                  <a:schemeClr val="dk1"/>
                </a:solidFill>
                <a:latin typeface="Avenir"/>
                <a:ea typeface="Avenir"/>
                <a:cs typeface="Avenir"/>
                <a:sym typeface="Avenir"/>
              </a:rPr>
              <a:t>This model forecast can be used to predict the stock price indexes by considering the past one year data of 2016 and predict one month of stock price index for the year 2017.</a:t>
            </a:r>
            <a:endParaRPr b="0" i="0" sz="1600" u="none" cap="none" strike="noStrike">
              <a:solidFill>
                <a:schemeClr val="dk1"/>
              </a:solidFill>
              <a:latin typeface="Avenir"/>
              <a:ea typeface="Avenir"/>
              <a:cs typeface="Avenir"/>
              <a:sym typeface="Avenir"/>
            </a:endParaRPr>
          </a:p>
          <a:p>
            <a:pPr indent="0" lvl="0" marL="0" marR="0" rtl="0" algn="just">
              <a:lnSpc>
                <a:spcPct val="150000"/>
              </a:lnSpc>
              <a:spcBef>
                <a:spcPts val="0"/>
              </a:spcBef>
              <a:spcAft>
                <a:spcPts val="0"/>
              </a:spcAft>
              <a:buClr>
                <a:srgbClr val="000000"/>
              </a:buClr>
              <a:buSzPts val="1600"/>
              <a:buFont typeface="Arial"/>
              <a:buNone/>
            </a:pPr>
            <a:r>
              <a:t/>
            </a:r>
            <a:endParaRPr b="0" i="0" sz="1600" u="none" cap="none" strike="noStrike">
              <a:solidFill>
                <a:srgbClr val="000000"/>
              </a:solidFill>
              <a:latin typeface="Avenir"/>
              <a:ea typeface="Avenir"/>
              <a:cs typeface="Avenir"/>
              <a:sym typeface="Aveni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4"/>
          <p:cNvSpPr txBox="1"/>
          <p:nvPr>
            <p:ph type="ctrTitle"/>
          </p:nvPr>
        </p:nvSpPr>
        <p:spPr>
          <a:xfrm>
            <a:off x="250925" y="148375"/>
            <a:ext cx="8731200" cy="489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1000"/>
              <a:t>Proprietary content. © Great Learning. All Rights Reserved. Unauthorized use or distribution</a:t>
            </a:r>
            <a:endParaRPr sz="1000"/>
          </a:p>
        </p:txBody>
      </p:sp>
      <p:pic>
        <p:nvPicPr>
          <p:cNvPr id="391" name="Google Shape;391;p34"/>
          <p:cNvPicPr preferRelativeResize="0"/>
          <p:nvPr/>
        </p:nvPicPr>
        <p:blipFill rotWithShape="1">
          <a:blip r:embed="rId3">
            <a:alphaModFix/>
          </a:blip>
          <a:srcRect b="0" l="0" r="0" t="0"/>
          <a:stretch/>
        </p:blipFill>
        <p:spPr>
          <a:xfrm>
            <a:off x="7167925" y="211725"/>
            <a:ext cx="1755050" cy="357350"/>
          </a:xfrm>
          <a:prstGeom prst="rect">
            <a:avLst/>
          </a:prstGeom>
          <a:noFill/>
          <a:ln>
            <a:noFill/>
          </a:ln>
        </p:spPr>
      </p:pic>
      <p:sp>
        <p:nvSpPr>
          <p:cNvPr id="392" name="Google Shape;392;p34"/>
          <p:cNvSpPr txBox="1"/>
          <p:nvPr/>
        </p:nvSpPr>
        <p:spPr>
          <a:xfrm>
            <a:off x="250924" y="2119525"/>
            <a:ext cx="7885200" cy="95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000"/>
              <a:buFont typeface="Arial"/>
              <a:buNone/>
            </a:pPr>
            <a:r>
              <a:rPr b="0" i="0" lang="en" sz="4000" u="none" cap="none" strike="noStrike">
                <a:solidFill>
                  <a:schemeClr val="dk1"/>
                </a:solidFill>
                <a:latin typeface="Avenir"/>
                <a:ea typeface="Avenir"/>
                <a:cs typeface="Avenir"/>
                <a:sym typeface="Avenir"/>
              </a:rPr>
              <a:t>Visiting Basics</a:t>
            </a:r>
            <a:endParaRPr b="0" i="0" sz="4000" u="none" cap="none" strike="noStrike">
              <a:solidFill>
                <a:srgbClr val="000000"/>
              </a:solidFill>
              <a:latin typeface="Avenir"/>
              <a:ea typeface="Avenir"/>
              <a:cs typeface="Avenir"/>
              <a:sym typeface="Aveni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5"/>
          <p:cNvSpPr txBox="1"/>
          <p:nvPr>
            <p:ph type="ctrTitle"/>
          </p:nvPr>
        </p:nvSpPr>
        <p:spPr>
          <a:xfrm>
            <a:off x="250925" y="148375"/>
            <a:ext cx="8731200" cy="489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1000"/>
              <a:t>Proprietary content. © Great Learning. All Rights Reserved. Unauthorized use or distribution</a:t>
            </a:r>
            <a:endParaRPr sz="1000"/>
          </a:p>
        </p:txBody>
      </p:sp>
      <p:pic>
        <p:nvPicPr>
          <p:cNvPr id="398" name="Google Shape;398;p35"/>
          <p:cNvPicPr preferRelativeResize="0"/>
          <p:nvPr/>
        </p:nvPicPr>
        <p:blipFill rotWithShape="1">
          <a:blip r:embed="rId3">
            <a:alphaModFix/>
          </a:blip>
          <a:srcRect b="0" l="0" r="0" t="0"/>
          <a:stretch/>
        </p:blipFill>
        <p:spPr>
          <a:xfrm>
            <a:off x="7167925" y="211725"/>
            <a:ext cx="1755050" cy="357350"/>
          </a:xfrm>
          <a:prstGeom prst="rect">
            <a:avLst/>
          </a:prstGeom>
          <a:noFill/>
          <a:ln>
            <a:noFill/>
          </a:ln>
        </p:spPr>
      </p:pic>
      <p:sp>
        <p:nvSpPr>
          <p:cNvPr id="399" name="Google Shape;399;p35"/>
          <p:cNvSpPr txBox="1"/>
          <p:nvPr/>
        </p:nvSpPr>
        <p:spPr>
          <a:xfrm>
            <a:off x="250925" y="645275"/>
            <a:ext cx="8489400" cy="954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0" i="0" lang="en" sz="2800" u="none" cap="none" strike="noStrike">
                <a:solidFill>
                  <a:srgbClr val="595858"/>
                </a:solidFill>
                <a:highlight>
                  <a:schemeClr val="lt1"/>
                </a:highlight>
                <a:latin typeface="Avenir"/>
                <a:ea typeface="Avenir"/>
                <a:cs typeface="Avenir"/>
                <a:sym typeface="Avenir"/>
              </a:rPr>
              <a:t>Vector Autoregression Moving Average - (VARMA)</a:t>
            </a:r>
            <a:endParaRPr b="0" i="0" sz="2800" u="none" cap="none" strike="noStrike">
              <a:solidFill>
                <a:schemeClr val="dk1"/>
              </a:solidFill>
              <a:latin typeface="Avenir"/>
              <a:ea typeface="Avenir"/>
              <a:cs typeface="Avenir"/>
              <a:sym typeface="Avenir"/>
            </a:endParaRPr>
          </a:p>
          <a:p>
            <a:pPr indent="0" lvl="0" marL="0" marR="0" rtl="0" algn="l">
              <a:lnSpc>
                <a:spcPct val="115000"/>
              </a:lnSpc>
              <a:spcBef>
                <a:spcPts val="1600"/>
              </a:spcBef>
              <a:spcAft>
                <a:spcPts val="0"/>
              </a:spcAft>
              <a:buClr>
                <a:schemeClr val="dk1"/>
              </a:buClr>
              <a:buSzPts val="1100"/>
              <a:buFont typeface="Arial"/>
              <a:buNone/>
            </a:pPr>
            <a:r>
              <a:t/>
            </a:r>
            <a:endParaRPr b="0" i="0" sz="2800" u="none" cap="none" strike="noStrike">
              <a:solidFill>
                <a:srgbClr val="595858"/>
              </a:solidFill>
              <a:highlight>
                <a:schemeClr val="lt1"/>
              </a:highlight>
              <a:latin typeface="Avenir"/>
              <a:ea typeface="Avenir"/>
              <a:cs typeface="Avenir"/>
              <a:sym typeface="Avenir"/>
            </a:endParaRPr>
          </a:p>
          <a:p>
            <a:pPr indent="0" lvl="0" marL="0" marR="0" rtl="0" algn="l">
              <a:lnSpc>
                <a:spcPct val="100000"/>
              </a:lnSpc>
              <a:spcBef>
                <a:spcPts val="1600"/>
              </a:spcBef>
              <a:spcAft>
                <a:spcPts val="0"/>
              </a:spcAft>
              <a:buClr>
                <a:srgbClr val="000000"/>
              </a:buClr>
              <a:buSzPts val="2800"/>
              <a:buFont typeface="Arial"/>
              <a:buNone/>
            </a:pPr>
            <a:r>
              <a:t/>
            </a:r>
            <a:endParaRPr b="0" i="0" sz="2800" u="none" cap="none" strike="noStrike">
              <a:solidFill>
                <a:srgbClr val="000000"/>
              </a:solidFill>
              <a:latin typeface="Avenir"/>
              <a:ea typeface="Avenir"/>
              <a:cs typeface="Avenir"/>
              <a:sym typeface="Avenir"/>
            </a:endParaRPr>
          </a:p>
        </p:txBody>
      </p:sp>
      <p:sp>
        <p:nvSpPr>
          <p:cNvPr id="400" name="Google Shape;400;p35"/>
          <p:cNvSpPr txBox="1"/>
          <p:nvPr/>
        </p:nvSpPr>
        <p:spPr>
          <a:xfrm>
            <a:off x="250923" y="1599282"/>
            <a:ext cx="8125800" cy="2800800"/>
          </a:xfrm>
          <a:prstGeom prst="rect">
            <a:avLst/>
          </a:prstGeom>
          <a:noFill/>
          <a:ln>
            <a:noFill/>
          </a:ln>
        </p:spPr>
        <p:txBody>
          <a:bodyPr anchorCtr="0" anchor="t" bIns="45700" lIns="91425" spcFirstLastPara="1" rIns="91425" wrap="square" tIns="45700">
            <a:noAutofit/>
          </a:bodyPr>
          <a:lstStyle/>
          <a:p>
            <a:pPr indent="-330200" lvl="0" marL="457200" marR="0" rtl="0" algn="l">
              <a:lnSpc>
                <a:spcPct val="150000"/>
              </a:lnSpc>
              <a:spcBef>
                <a:spcPts val="0"/>
              </a:spcBef>
              <a:spcAft>
                <a:spcPts val="0"/>
              </a:spcAft>
              <a:buClr>
                <a:srgbClr val="555555"/>
              </a:buClr>
              <a:buSzPts val="1600"/>
              <a:buFont typeface="Avenir"/>
              <a:buChar char="●"/>
            </a:pPr>
            <a:r>
              <a:rPr b="0" i="0" lang="en" sz="1600" u="none" cap="none" strike="noStrike">
                <a:solidFill>
                  <a:srgbClr val="555555"/>
                </a:solidFill>
                <a:highlight>
                  <a:srgbClr val="FFFFFF"/>
                </a:highlight>
                <a:latin typeface="Avenir"/>
                <a:ea typeface="Avenir"/>
                <a:cs typeface="Avenir"/>
                <a:sym typeface="Avenir"/>
              </a:rPr>
              <a:t>The Vector Autoregression Moving-Average (VARMA) method models the next step in each time series using an ARMA model. It is the generalization of ARMA to multiple parallel time series, e.g. multivariate time series.</a:t>
            </a:r>
            <a:endParaRPr b="0" i="0" sz="1600" u="none" cap="none" strike="noStrike">
              <a:solidFill>
                <a:srgbClr val="555555"/>
              </a:solidFill>
              <a:highlight>
                <a:srgbClr val="FFFFFF"/>
              </a:highlight>
              <a:latin typeface="Avenir"/>
              <a:ea typeface="Avenir"/>
              <a:cs typeface="Avenir"/>
              <a:sym typeface="Avenir"/>
            </a:endParaRPr>
          </a:p>
          <a:p>
            <a:pPr indent="-330200" lvl="0" marL="457200" marR="0" rtl="0" algn="l">
              <a:lnSpc>
                <a:spcPct val="150000"/>
              </a:lnSpc>
              <a:spcBef>
                <a:spcPts val="0"/>
              </a:spcBef>
              <a:spcAft>
                <a:spcPts val="0"/>
              </a:spcAft>
              <a:buClr>
                <a:srgbClr val="555555"/>
              </a:buClr>
              <a:buSzPts val="1600"/>
              <a:buFont typeface="Avenir"/>
              <a:buChar char="●"/>
            </a:pPr>
            <a:r>
              <a:rPr b="0" i="0" lang="en" sz="1600" u="none" cap="none" strike="noStrike">
                <a:solidFill>
                  <a:srgbClr val="555555"/>
                </a:solidFill>
                <a:highlight>
                  <a:srgbClr val="FFFFFF"/>
                </a:highlight>
                <a:latin typeface="Avenir"/>
                <a:ea typeface="Avenir"/>
                <a:cs typeface="Avenir"/>
                <a:sym typeface="Avenir"/>
              </a:rPr>
              <a:t>The notation for the model involves specifying the order for the AR(p) and MA(q) models as parameters to a VARMA function, e.g. VARMA(p, q). A VARMA model can also be used to develop VAR or VMA models.</a:t>
            </a:r>
            <a:endParaRPr b="0" i="0" sz="1600" u="none" cap="none" strike="noStrike">
              <a:solidFill>
                <a:srgbClr val="555555"/>
              </a:solidFill>
              <a:highlight>
                <a:srgbClr val="FFFFFF"/>
              </a:highlight>
              <a:latin typeface="Avenir"/>
              <a:ea typeface="Avenir"/>
              <a:cs typeface="Avenir"/>
              <a:sym typeface="Avenir"/>
            </a:endParaRPr>
          </a:p>
          <a:p>
            <a:pPr indent="-330200" lvl="0" marL="457200" marR="0" rtl="0" algn="l">
              <a:lnSpc>
                <a:spcPct val="150000"/>
              </a:lnSpc>
              <a:spcBef>
                <a:spcPts val="0"/>
              </a:spcBef>
              <a:spcAft>
                <a:spcPts val="0"/>
              </a:spcAft>
              <a:buClr>
                <a:srgbClr val="555555"/>
              </a:buClr>
              <a:buSzPts val="1600"/>
              <a:buFont typeface="Avenir"/>
              <a:buChar char="●"/>
            </a:pPr>
            <a:r>
              <a:rPr b="0" i="0" lang="en" sz="1600" u="none" cap="none" strike="noStrike">
                <a:solidFill>
                  <a:srgbClr val="555555"/>
                </a:solidFill>
                <a:highlight>
                  <a:srgbClr val="FFFFFF"/>
                </a:highlight>
                <a:latin typeface="Avenir"/>
                <a:ea typeface="Avenir"/>
                <a:cs typeface="Avenir"/>
                <a:sym typeface="Avenir"/>
              </a:rPr>
              <a:t>The method is suitable for multivariate time series without trend and seasonal components.</a:t>
            </a:r>
            <a:endParaRPr b="0" i="0" sz="1600" u="none" cap="none" strike="noStrike">
              <a:solidFill>
                <a:srgbClr val="555555"/>
              </a:solidFill>
              <a:highlight>
                <a:srgbClr val="FFFFFF"/>
              </a:highlight>
              <a:latin typeface="Avenir"/>
              <a:ea typeface="Avenir"/>
              <a:cs typeface="Avenir"/>
              <a:sym typeface="Avenir"/>
            </a:endParaRPr>
          </a:p>
          <a:p>
            <a:pPr indent="0" lvl="0" marL="457200" marR="0" rtl="0" algn="l">
              <a:lnSpc>
                <a:spcPct val="120000"/>
              </a:lnSpc>
              <a:spcBef>
                <a:spcPts val="2000"/>
              </a:spcBef>
              <a:spcAft>
                <a:spcPts val="0"/>
              </a:spcAft>
              <a:buClr>
                <a:srgbClr val="000000"/>
              </a:buClr>
              <a:buSzPts val="1600"/>
              <a:buFont typeface="Arial"/>
              <a:buNone/>
            </a:pPr>
            <a:r>
              <a:t/>
            </a:r>
            <a:endParaRPr b="0" i="0" sz="1600" u="none" cap="none" strike="noStrike">
              <a:solidFill>
                <a:schemeClr val="dk2"/>
              </a:solidFill>
              <a:latin typeface="Avenir"/>
              <a:ea typeface="Avenir"/>
              <a:cs typeface="Avenir"/>
              <a:sym typeface="Aveni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6"/>
          <p:cNvSpPr txBox="1"/>
          <p:nvPr>
            <p:ph type="ctrTitle"/>
          </p:nvPr>
        </p:nvSpPr>
        <p:spPr>
          <a:xfrm>
            <a:off x="250925" y="148375"/>
            <a:ext cx="8731200" cy="489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1000"/>
              <a:t>Proprietary content. © Great Learning. All Rights Reserved. Unauthorized use or distribution</a:t>
            </a:r>
            <a:endParaRPr sz="1000"/>
          </a:p>
        </p:txBody>
      </p:sp>
      <p:pic>
        <p:nvPicPr>
          <p:cNvPr id="406" name="Google Shape;406;p36"/>
          <p:cNvPicPr preferRelativeResize="0"/>
          <p:nvPr/>
        </p:nvPicPr>
        <p:blipFill rotWithShape="1">
          <a:blip r:embed="rId3">
            <a:alphaModFix/>
          </a:blip>
          <a:srcRect b="0" l="0" r="0" t="0"/>
          <a:stretch/>
        </p:blipFill>
        <p:spPr>
          <a:xfrm>
            <a:off x="7167925" y="211725"/>
            <a:ext cx="1755050" cy="357350"/>
          </a:xfrm>
          <a:prstGeom prst="rect">
            <a:avLst/>
          </a:prstGeom>
          <a:noFill/>
          <a:ln>
            <a:noFill/>
          </a:ln>
        </p:spPr>
      </p:pic>
      <p:sp>
        <p:nvSpPr>
          <p:cNvPr id="407" name="Google Shape;407;p36"/>
          <p:cNvSpPr txBox="1"/>
          <p:nvPr/>
        </p:nvSpPr>
        <p:spPr>
          <a:xfrm>
            <a:off x="250925" y="645275"/>
            <a:ext cx="8489400" cy="954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100"/>
              <a:buFont typeface="Arial"/>
              <a:buNone/>
            </a:pPr>
            <a:r>
              <a:rPr b="0" i="0" lang="en" sz="2800" u="none" cap="none" strike="noStrike">
                <a:solidFill>
                  <a:srgbClr val="595858"/>
                </a:solidFill>
                <a:highlight>
                  <a:schemeClr val="lt1"/>
                </a:highlight>
                <a:latin typeface="Avenir"/>
                <a:ea typeface="Avenir"/>
                <a:cs typeface="Avenir"/>
                <a:sym typeface="Avenir"/>
              </a:rPr>
              <a:t>Vector Autoregression Moving Average - (VARMA)</a:t>
            </a:r>
            <a:endParaRPr b="0" i="0" sz="2800" u="none" cap="none" strike="noStrike">
              <a:solidFill>
                <a:schemeClr val="dk1"/>
              </a:solidFill>
              <a:latin typeface="Avenir"/>
              <a:ea typeface="Avenir"/>
              <a:cs typeface="Avenir"/>
              <a:sym typeface="Avenir"/>
            </a:endParaRPr>
          </a:p>
          <a:p>
            <a:pPr indent="0" lvl="0" marL="0" marR="0" rtl="0" algn="l">
              <a:lnSpc>
                <a:spcPct val="115000"/>
              </a:lnSpc>
              <a:spcBef>
                <a:spcPts val="1600"/>
              </a:spcBef>
              <a:spcAft>
                <a:spcPts val="0"/>
              </a:spcAft>
              <a:buClr>
                <a:srgbClr val="000000"/>
              </a:buClr>
              <a:buSzPts val="1100"/>
              <a:buFont typeface="Arial"/>
              <a:buNone/>
            </a:pPr>
            <a:r>
              <a:t/>
            </a:r>
            <a:endParaRPr b="0" i="0" sz="2800" u="none" cap="none" strike="noStrike">
              <a:solidFill>
                <a:srgbClr val="595858"/>
              </a:solidFill>
              <a:highlight>
                <a:schemeClr val="lt1"/>
              </a:highlight>
              <a:latin typeface="Avenir"/>
              <a:ea typeface="Avenir"/>
              <a:cs typeface="Avenir"/>
              <a:sym typeface="Avenir"/>
            </a:endParaRPr>
          </a:p>
          <a:p>
            <a:pPr indent="0" lvl="0" marL="0" marR="0" rtl="0" algn="l">
              <a:lnSpc>
                <a:spcPct val="100000"/>
              </a:lnSpc>
              <a:spcBef>
                <a:spcPts val="1600"/>
              </a:spcBef>
              <a:spcAft>
                <a:spcPts val="0"/>
              </a:spcAft>
              <a:buClr>
                <a:srgbClr val="000000"/>
              </a:buClr>
              <a:buSzPts val="2800"/>
              <a:buFont typeface="Arial"/>
              <a:buNone/>
            </a:pPr>
            <a:r>
              <a:t/>
            </a:r>
            <a:endParaRPr b="0" i="0" sz="2800" u="none" cap="none" strike="noStrike">
              <a:solidFill>
                <a:srgbClr val="000000"/>
              </a:solidFill>
              <a:latin typeface="Avenir"/>
              <a:ea typeface="Avenir"/>
              <a:cs typeface="Avenir"/>
              <a:sym typeface="Avenir"/>
            </a:endParaRPr>
          </a:p>
        </p:txBody>
      </p:sp>
      <p:sp>
        <p:nvSpPr>
          <p:cNvPr id="408" name="Google Shape;408;p36"/>
          <p:cNvSpPr txBox="1"/>
          <p:nvPr/>
        </p:nvSpPr>
        <p:spPr>
          <a:xfrm>
            <a:off x="250923" y="1523082"/>
            <a:ext cx="8125800" cy="2800800"/>
          </a:xfrm>
          <a:prstGeom prst="rect">
            <a:avLst/>
          </a:prstGeom>
          <a:noFill/>
          <a:ln>
            <a:noFill/>
          </a:ln>
        </p:spPr>
        <p:txBody>
          <a:bodyPr anchorCtr="0" anchor="t" bIns="45700" lIns="91425" spcFirstLastPara="1" rIns="91425" wrap="square" tIns="45700">
            <a:noAutofit/>
          </a:bodyPr>
          <a:lstStyle/>
          <a:p>
            <a:pPr indent="-330200" lvl="0" marL="457200" marR="0" rtl="0" algn="l">
              <a:lnSpc>
                <a:spcPct val="150000"/>
              </a:lnSpc>
              <a:spcBef>
                <a:spcPts val="2000"/>
              </a:spcBef>
              <a:spcAft>
                <a:spcPts val="0"/>
              </a:spcAft>
              <a:buClr>
                <a:srgbClr val="333333"/>
              </a:buClr>
              <a:buSzPts val="1600"/>
              <a:buFont typeface="Avenir"/>
              <a:buChar char="●"/>
            </a:pPr>
            <a:r>
              <a:rPr b="0" i="0" lang="en" sz="1600" u="none" cap="none" strike="noStrike">
                <a:solidFill>
                  <a:srgbClr val="333333"/>
                </a:solidFill>
                <a:highlight>
                  <a:srgbClr val="FFFFFF"/>
                </a:highlight>
                <a:latin typeface="Avenir"/>
                <a:ea typeface="Avenir"/>
                <a:cs typeface="Avenir"/>
                <a:sym typeface="Avenir"/>
              </a:rPr>
              <a:t>The VARMA model is another extension of the ARMA model for a multivariate time-series model that contains a vector autoregressive (VAR) component, as well as the vector moving average (VMA). </a:t>
            </a:r>
            <a:endParaRPr b="0" i="0" sz="1600" u="none" cap="none" strike="noStrike">
              <a:solidFill>
                <a:srgbClr val="333333"/>
              </a:solidFill>
              <a:highlight>
                <a:srgbClr val="FFFFFF"/>
              </a:highlight>
              <a:latin typeface="Avenir"/>
              <a:ea typeface="Avenir"/>
              <a:cs typeface="Avenir"/>
              <a:sym typeface="Avenir"/>
            </a:endParaRPr>
          </a:p>
          <a:p>
            <a:pPr indent="-330200" lvl="0" marL="457200" marR="0" rtl="0" algn="l">
              <a:lnSpc>
                <a:spcPct val="150000"/>
              </a:lnSpc>
              <a:spcBef>
                <a:spcPts val="0"/>
              </a:spcBef>
              <a:spcAft>
                <a:spcPts val="0"/>
              </a:spcAft>
              <a:buClr>
                <a:srgbClr val="333333"/>
              </a:buClr>
              <a:buSzPts val="1600"/>
              <a:buFont typeface="Avenir"/>
              <a:buChar char="●"/>
            </a:pPr>
            <a:r>
              <a:rPr b="0" i="0" lang="en" sz="1600" u="none" cap="none" strike="noStrike">
                <a:solidFill>
                  <a:srgbClr val="333333"/>
                </a:solidFill>
                <a:highlight>
                  <a:srgbClr val="FFFFFF"/>
                </a:highlight>
                <a:latin typeface="Avenir"/>
                <a:ea typeface="Avenir"/>
                <a:cs typeface="Avenir"/>
                <a:sym typeface="Avenir"/>
              </a:rPr>
              <a:t>VARMA is an inductive version of ARMA for multiple parallel time series. The ARMA notation for the model comprises the individually ordered AR(p), and the MA(q) models are the parameters to a VARMA model.</a:t>
            </a:r>
            <a:endParaRPr b="0" i="0" sz="1600" u="none" cap="none" strike="noStrike">
              <a:solidFill>
                <a:srgbClr val="333333"/>
              </a:solidFill>
              <a:highlight>
                <a:srgbClr val="FFFFFF"/>
              </a:highlight>
              <a:latin typeface="Avenir"/>
              <a:ea typeface="Avenir"/>
              <a:cs typeface="Avenir"/>
              <a:sym typeface="Avenir"/>
            </a:endParaRPr>
          </a:p>
          <a:p>
            <a:pPr indent="-330200" lvl="0" marL="457200" marR="0" rtl="0" algn="l">
              <a:lnSpc>
                <a:spcPct val="150000"/>
              </a:lnSpc>
              <a:spcBef>
                <a:spcPts val="0"/>
              </a:spcBef>
              <a:spcAft>
                <a:spcPts val="0"/>
              </a:spcAft>
              <a:buClr>
                <a:srgbClr val="333333"/>
              </a:buClr>
              <a:buSzPts val="1600"/>
              <a:buFont typeface="Avenir"/>
              <a:buChar char="●"/>
            </a:pPr>
            <a:r>
              <a:rPr b="0" i="0" lang="en" sz="1600" u="none" cap="none" strike="noStrike">
                <a:solidFill>
                  <a:srgbClr val="333333"/>
                </a:solidFill>
                <a:highlight>
                  <a:srgbClr val="FFFFFF"/>
                </a:highlight>
                <a:latin typeface="Avenir"/>
                <a:ea typeface="Avenir"/>
                <a:cs typeface="Avenir"/>
                <a:sym typeface="Avenir"/>
              </a:rPr>
              <a:t> For instance, VARMA(p, q) is an example. A VARMA model will be able to develop VAR or VMA models.</a:t>
            </a:r>
            <a:endParaRPr b="0" i="0" sz="1600" u="none" cap="none" strike="noStrike">
              <a:solidFill>
                <a:srgbClr val="333333"/>
              </a:solidFill>
              <a:highlight>
                <a:srgbClr val="FFFFFF"/>
              </a:highlight>
              <a:latin typeface="Avenir"/>
              <a:ea typeface="Avenir"/>
              <a:cs typeface="Avenir"/>
              <a:sym typeface="Avenir"/>
            </a:endParaRPr>
          </a:p>
          <a:p>
            <a:pPr indent="0" lvl="0" marL="0" marR="0" rtl="0" algn="l">
              <a:lnSpc>
                <a:spcPct val="120000"/>
              </a:lnSpc>
              <a:spcBef>
                <a:spcPts val="2000"/>
              </a:spcBef>
              <a:spcAft>
                <a:spcPts val="0"/>
              </a:spcAft>
              <a:buClr>
                <a:srgbClr val="000000"/>
              </a:buClr>
              <a:buSzPts val="1600"/>
              <a:buFont typeface="Arial"/>
              <a:buNone/>
            </a:pPr>
            <a:r>
              <a:t/>
            </a:r>
            <a:endParaRPr b="0" i="0" sz="1600" u="none" cap="none" strike="noStrike">
              <a:solidFill>
                <a:schemeClr val="dk2"/>
              </a:solidFill>
              <a:latin typeface="Avenir"/>
              <a:ea typeface="Avenir"/>
              <a:cs typeface="Avenir"/>
              <a:sym typeface="Aveni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7"/>
          <p:cNvSpPr txBox="1"/>
          <p:nvPr>
            <p:ph type="ctrTitle"/>
          </p:nvPr>
        </p:nvSpPr>
        <p:spPr>
          <a:xfrm>
            <a:off x="250925" y="148375"/>
            <a:ext cx="8731200" cy="489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1000"/>
              <a:t>Proprietary content. © Great Learning. All Rights Reserved. Unauthorized use or distribution</a:t>
            </a:r>
            <a:endParaRPr sz="1000"/>
          </a:p>
        </p:txBody>
      </p:sp>
      <p:pic>
        <p:nvPicPr>
          <p:cNvPr id="414" name="Google Shape;414;p37"/>
          <p:cNvPicPr preferRelativeResize="0"/>
          <p:nvPr/>
        </p:nvPicPr>
        <p:blipFill rotWithShape="1">
          <a:blip r:embed="rId3">
            <a:alphaModFix/>
          </a:blip>
          <a:srcRect b="0" l="0" r="0" t="0"/>
          <a:stretch/>
        </p:blipFill>
        <p:spPr>
          <a:xfrm>
            <a:off x="7167925" y="211725"/>
            <a:ext cx="1755050" cy="357350"/>
          </a:xfrm>
          <a:prstGeom prst="rect">
            <a:avLst/>
          </a:prstGeom>
          <a:noFill/>
          <a:ln>
            <a:noFill/>
          </a:ln>
        </p:spPr>
      </p:pic>
      <p:sp>
        <p:nvSpPr>
          <p:cNvPr id="415" name="Google Shape;415;p37"/>
          <p:cNvSpPr txBox="1"/>
          <p:nvPr/>
        </p:nvSpPr>
        <p:spPr>
          <a:xfrm>
            <a:off x="250925" y="645275"/>
            <a:ext cx="8489400" cy="954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100"/>
              <a:buFont typeface="Arial"/>
              <a:buNone/>
            </a:pPr>
            <a:r>
              <a:rPr b="0" i="0" lang="en" sz="2800" u="none" cap="none" strike="noStrike">
                <a:solidFill>
                  <a:srgbClr val="595858"/>
                </a:solidFill>
                <a:highlight>
                  <a:schemeClr val="lt1"/>
                </a:highlight>
                <a:latin typeface="Avenir"/>
                <a:ea typeface="Avenir"/>
                <a:cs typeface="Avenir"/>
                <a:sym typeface="Avenir"/>
              </a:rPr>
              <a:t>Vector Autoregression Moving Average - (VARMA)</a:t>
            </a:r>
            <a:endParaRPr b="0" i="0" sz="2800" u="none" cap="none" strike="noStrike">
              <a:solidFill>
                <a:schemeClr val="dk1"/>
              </a:solidFill>
              <a:latin typeface="Avenir"/>
              <a:ea typeface="Avenir"/>
              <a:cs typeface="Avenir"/>
              <a:sym typeface="Avenir"/>
            </a:endParaRPr>
          </a:p>
          <a:p>
            <a:pPr indent="0" lvl="0" marL="0" marR="0" rtl="0" algn="l">
              <a:lnSpc>
                <a:spcPct val="115000"/>
              </a:lnSpc>
              <a:spcBef>
                <a:spcPts val="1600"/>
              </a:spcBef>
              <a:spcAft>
                <a:spcPts val="0"/>
              </a:spcAft>
              <a:buClr>
                <a:srgbClr val="000000"/>
              </a:buClr>
              <a:buSzPts val="1100"/>
              <a:buFont typeface="Arial"/>
              <a:buNone/>
            </a:pPr>
            <a:r>
              <a:t/>
            </a:r>
            <a:endParaRPr b="0" i="0" sz="2800" u="none" cap="none" strike="noStrike">
              <a:solidFill>
                <a:srgbClr val="595858"/>
              </a:solidFill>
              <a:highlight>
                <a:schemeClr val="lt1"/>
              </a:highlight>
              <a:latin typeface="Avenir"/>
              <a:ea typeface="Avenir"/>
              <a:cs typeface="Avenir"/>
              <a:sym typeface="Avenir"/>
            </a:endParaRPr>
          </a:p>
          <a:p>
            <a:pPr indent="0" lvl="0" marL="0" marR="0" rtl="0" algn="l">
              <a:lnSpc>
                <a:spcPct val="100000"/>
              </a:lnSpc>
              <a:spcBef>
                <a:spcPts val="1600"/>
              </a:spcBef>
              <a:spcAft>
                <a:spcPts val="0"/>
              </a:spcAft>
              <a:buClr>
                <a:srgbClr val="000000"/>
              </a:buClr>
              <a:buSzPts val="2800"/>
              <a:buFont typeface="Arial"/>
              <a:buNone/>
            </a:pPr>
            <a:r>
              <a:t/>
            </a:r>
            <a:endParaRPr b="0" i="0" sz="2800" u="none" cap="none" strike="noStrike">
              <a:solidFill>
                <a:srgbClr val="000000"/>
              </a:solidFill>
              <a:latin typeface="Avenir"/>
              <a:ea typeface="Avenir"/>
              <a:cs typeface="Avenir"/>
              <a:sym typeface="Avenir"/>
            </a:endParaRPr>
          </a:p>
        </p:txBody>
      </p:sp>
      <p:sp>
        <p:nvSpPr>
          <p:cNvPr id="416" name="Google Shape;416;p37"/>
          <p:cNvSpPr txBox="1"/>
          <p:nvPr/>
        </p:nvSpPr>
        <p:spPr>
          <a:xfrm>
            <a:off x="250923" y="1523082"/>
            <a:ext cx="8125800" cy="28008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0" i="0" lang="en" sz="1600" u="none" cap="none" strike="noStrike">
                <a:solidFill>
                  <a:srgbClr val="333333"/>
                </a:solidFill>
                <a:highlight>
                  <a:srgbClr val="FFFFFF"/>
                </a:highlight>
                <a:latin typeface="Avenir"/>
                <a:ea typeface="Avenir"/>
                <a:cs typeface="Avenir"/>
                <a:sym typeface="Avenir"/>
              </a:rPr>
              <a:t>Here are the VAR (1) and VMA(1) models with two time-series datasets (Y1 and Y2):</a:t>
            </a:r>
            <a:endParaRPr b="0" i="0" sz="1600" u="none" cap="none" strike="noStrike">
              <a:solidFill>
                <a:srgbClr val="333333"/>
              </a:solidFill>
              <a:highlight>
                <a:srgbClr val="FFFFFF"/>
              </a:highlight>
              <a:latin typeface="Avenir"/>
              <a:ea typeface="Avenir"/>
              <a:cs typeface="Avenir"/>
              <a:sym typeface="Avenir"/>
            </a:endParaRPr>
          </a:p>
          <a:p>
            <a:pPr indent="0" lvl="0" marL="0" marR="0" rtl="0" algn="l">
              <a:lnSpc>
                <a:spcPct val="115000"/>
              </a:lnSpc>
              <a:spcBef>
                <a:spcPts val="0"/>
              </a:spcBef>
              <a:spcAft>
                <a:spcPts val="0"/>
              </a:spcAft>
              <a:buClr>
                <a:srgbClr val="000000"/>
              </a:buClr>
              <a:buSzPts val="1600"/>
              <a:buFont typeface="Arial"/>
              <a:buNone/>
            </a:pPr>
            <a:r>
              <a:t/>
            </a:r>
            <a:endParaRPr b="1" i="0" sz="1600" u="none" cap="none" strike="noStrike">
              <a:solidFill>
                <a:srgbClr val="333333"/>
              </a:solidFill>
              <a:highlight>
                <a:srgbClr val="FFFFFF"/>
              </a:highlight>
              <a:latin typeface="Avenir"/>
              <a:ea typeface="Avenir"/>
              <a:cs typeface="Avenir"/>
              <a:sym typeface="Avenir"/>
            </a:endParaRPr>
          </a:p>
          <a:p>
            <a:pPr indent="457200" lvl="0" marL="0" marR="0" rtl="0" algn="l">
              <a:lnSpc>
                <a:spcPct val="115000"/>
              </a:lnSpc>
              <a:spcBef>
                <a:spcPts val="0"/>
              </a:spcBef>
              <a:spcAft>
                <a:spcPts val="0"/>
              </a:spcAft>
              <a:buClr>
                <a:srgbClr val="000000"/>
              </a:buClr>
              <a:buSzPts val="1600"/>
              <a:buFont typeface="Arial"/>
              <a:buNone/>
            </a:pPr>
            <a:r>
              <a:t/>
            </a:r>
            <a:endParaRPr b="1" i="0" sz="1600" u="none" cap="none" strike="noStrike">
              <a:solidFill>
                <a:srgbClr val="333333"/>
              </a:solidFill>
              <a:highlight>
                <a:srgbClr val="FFFFFF"/>
              </a:highlight>
              <a:latin typeface="Avenir"/>
              <a:ea typeface="Avenir"/>
              <a:cs typeface="Avenir"/>
              <a:sym typeface="Avenir"/>
            </a:endParaRPr>
          </a:p>
          <a:p>
            <a:pPr indent="457200" lvl="0" marL="0" marR="0" rtl="0" algn="l">
              <a:lnSpc>
                <a:spcPct val="115000"/>
              </a:lnSpc>
              <a:spcBef>
                <a:spcPts val="0"/>
              </a:spcBef>
              <a:spcAft>
                <a:spcPts val="0"/>
              </a:spcAft>
              <a:buClr>
                <a:srgbClr val="000000"/>
              </a:buClr>
              <a:buSzPts val="1600"/>
              <a:buFont typeface="Arial"/>
              <a:buNone/>
            </a:pPr>
            <a:r>
              <a:t/>
            </a:r>
            <a:endParaRPr b="1" i="0" sz="1600" u="none" cap="none" strike="noStrike">
              <a:solidFill>
                <a:srgbClr val="333333"/>
              </a:solidFill>
              <a:highlight>
                <a:srgbClr val="FFFFFF"/>
              </a:highlight>
              <a:latin typeface="Avenir"/>
              <a:ea typeface="Avenir"/>
              <a:cs typeface="Avenir"/>
              <a:sym typeface="Avenir"/>
            </a:endParaRPr>
          </a:p>
          <a:p>
            <a:pPr indent="457200" lvl="0" marL="0" marR="0" rtl="0" algn="l">
              <a:lnSpc>
                <a:spcPct val="115000"/>
              </a:lnSpc>
              <a:spcBef>
                <a:spcPts val="0"/>
              </a:spcBef>
              <a:spcAft>
                <a:spcPts val="0"/>
              </a:spcAft>
              <a:buClr>
                <a:schemeClr val="dk1"/>
              </a:buClr>
              <a:buSzPts val="1100"/>
              <a:buFont typeface="Arial"/>
              <a:buNone/>
            </a:pPr>
            <a:r>
              <a:t/>
            </a:r>
            <a:endParaRPr b="1" i="0" sz="1600" u="none" cap="none" strike="noStrike">
              <a:solidFill>
                <a:srgbClr val="333333"/>
              </a:solidFill>
              <a:highlight>
                <a:srgbClr val="FFFFFF"/>
              </a:highlight>
              <a:latin typeface="Avenir"/>
              <a:ea typeface="Avenir"/>
              <a:cs typeface="Avenir"/>
              <a:sym typeface="Avenir"/>
            </a:endParaRPr>
          </a:p>
          <a:p>
            <a:pPr indent="0" lvl="0" marL="0" marR="0" rtl="0" algn="l">
              <a:lnSpc>
                <a:spcPct val="115000"/>
              </a:lnSpc>
              <a:spcBef>
                <a:spcPts val="0"/>
              </a:spcBef>
              <a:spcAft>
                <a:spcPts val="0"/>
              </a:spcAft>
              <a:buClr>
                <a:srgbClr val="000000"/>
              </a:buClr>
              <a:buSzPts val="1600"/>
              <a:buFont typeface="Arial"/>
              <a:buNone/>
            </a:pPr>
            <a:r>
              <a:rPr b="0" i="0" lang="en" sz="1600" u="none" cap="none" strike="noStrike">
                <a:solidFill>
                  <a:srgbClr val="333333"/>
                </a:solidFill>
                <a:highlight>
                  <a:srgbClr val="FFFFFF"/>
                </a:highlight>
                <a:latin typeface="Avenir"/>
                <a:ea typeface="Avenir"/>
                <a:cs typeface="Avenir"/>
                <a:sym typeface="Avenir"/>
              </a:rPr>
              <a:t>where y1,t-1, y2,t-1 are the first lag of time series Y1 and Y2.</a:t>
            </a:r>
            <a:endParaRPr b="0" i="0" sz="1600" u="none" cap="none" strike="noStrike">
              <a:solidFill>
                <a:srgbClr val="333333"/>
              </a:solidFill>
              <a:highlight>
                <a:srgbClr val="FFFFFF"/>
              </a:highlight>
              <a:latin typeface="Avenir"/>
              <a:ea typeface="Avenir"/>
              <a:cs typeface="Avenir"/>
              <a:sym typeface="Avenir"/>
            </a:endParaRPr>
          </a:p>
          <a:p>
            <a:pPr indent="0" lvl="0" marL="0" marR="0" rtl="0" algn="l">
              <a:lnSpc>
                <a:spcPct val="115000"/>
              </a:lnSpc>
              <a:spcBef>
                <a:spcPts val="0"/>
              </a:spcBef>
              <a:spcAft>
                <a:spcPts val="0"/>
              </a:spcAft>
              <a:buClr>
                <a:schemeClr val="dk1"/>
              </a:buClr>
              <a:buSzPts val="1100"/>
              <a:buFont typeface="Arial"/>
              <a:buNone/>
            </a:pPr>
            <a:r>
              <a:t/>
            </a:r>
            <a:endParaRPr b="0" i="0" sz="1600" u="none" cap="none" strike="noStrike">
              <a:solidFill>
                <a:srgbClr val="333333"/>
              </a:solidFill>
              <a:highlight>
                <a:srgbClr val="FFFFFF"/>
              </a:highlight>
              <a:latin typeface="Avenir"/>
              <a:ea typeface="Avenir"/>
              <a:cs typeface="Avenir"/>
              <a:sym typeface="Avenir"/>
            </a:endParaRPr>
          </a:p>
          <a:p>
            <a:pPr indent="0" lvl="0" marL="0" marR="0" rtl="0" algn="l">
              <a:lnSpc>
                <a:spcPct val="115000"/>
              </a:lnSpc>
              <a:spcBef>
                <a:spcPts val="0"/>
              </a:spcBef>
              <a:spcAft>
                <a:spcPts val="0"/>
              </a:spcAft>
              <a:buClr>
                <a:schemeClr val="dk1"/>
              </a:buClr>
              <a:buSzPts val="1100"/>
              <a:buFont typeface="Arial"/>
              <a:buNone/>
            </a:pPr>
            <a:r>
              <a:rPr b="0" i="0" lang="en" sz="1600" u="none" cap="none" strike="noStrike">
                <a:solidFill>
                  <a:srgbClr val="333333"/>
                </a:solidFill>
                <a:highlight>
                  <a:srgbClr val="FFFFFF"/>
                </a:highlight>
                <a:latin typeface="Avenir"/>
                <a:ea typeface="Avenir"/>
                <a:cs typeface="Avenir"/>
                <a:sym typeface="Avenir"/>
              </a:rPr>
              <a:t>The VARMA model follows the same rules for the design model similar to the univariate time series. It is utilizing the corresponding evaluation matrices such as AIC, BIC, FPE, and HQIC.</a:t>
            </a:r>
            <a:endParaRPr b="0" i="0" sz="1600" u="none" cap="none" strike="noStrike">
              <a:solidFill>
                <a:srgbClr val="333333"/>
              </a:solidFill>
              <a:highlight>
                <a:srgbClr val="FFFFFF"/>
              </a:highlight>
              <a:latin typeface="Avenir"/>
              <a:ea typeface="Avenir"/>
              <a:cs typeface="Avenir"/>
              <a:sym typeface="Avenir"/>
            </a:endParaRPr>
          </a:p>
          <a:p>
            <a:pPr indent="0" lvl="0" marL="0" marR="0" rtl="0" algn="l">
              <a:lnSpc>
                <a:spcPct val="120000"/>
              </a:lnSpc>
              <a:spcBef>
                <a:spcPts val="2000"/>
              </a:spcBef>
              <a:spcAft>
                <a:spcPts val="0"/>
              </a:spcAft>
              <a:buClr>
                <a:srgbClr val="000000"/>
              </a:buClr>
              <a:buSzPts val="1600"/>
              <a:buFont typeface="Arial"/>
              <a:buNone/>
            </a:pPr>
            <a:r>
              <a:t/>
            </a:r>
            <a:endParaRPr b="0" i="0" sz="1600" u="none" cap="none" strike="noStrike">
              <a:solidFill>
                <a:srgbClr val="333333"/>
              </a:solidFill>
              <a:highlight>
                <a:srgbClr val="FFFFFF"/>
              </a:highlight>
              <a:latin typeface="Avenir"/>
              <a:ea typeface="Avenir"/>
              <a:cs typeface="Avenir"/>
              <a:sym typeface="Avenir"/>
            </a:endParaRPr>
          </a:p>
        </p:txBody>
      </p:sp>
      <p:pic>
        <p:nvPicPr>
          <p:cNvPr id="417" name="Google Shape;417;p37"/>
          <p:cNvPicPr preferRelativeResize="0"/>
          <p:nvPr/>
        </p:nvPicPr>
        <p:blipFill rotWithShape="1">
          <a:blip r:embed="rId4">
            <a:alphaModFix/>
          </a:blip>
          <a:srcRect b="0" l="0" r="0" t="8273"/>
          <a:stretch/>
        </p:blipFill>
        <p:spPr>
          <a:xfrm>
            <a:off x="2349925" y="2047175"/>
            <a:ext cx="3045350" cy="7416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8"/>
          <p:cNvSpPr txBox="1"/>
          <p:nvPr>
            <p:ph type="ctrTitle"/>
          </p:nvPr>
        </p:nvSpPr>
        <p:spPr>
          <a:xfrm>
            <a:off x="250925" y="148375"/>
            <a:ext cx="8731200" cy="489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1000"/>
              <a:t>Proprietary content. © Great Learning. All Rights Reserved. Unauthorized use or distribution</a:t>
            </a:r>
            <a:endParaRPr sz="1000"/>
          </a:p>
        </p:txBody>
      </p:sp>
      <p:pic>
        <p:nvPicPr>
          <p:cNvPr id="423" name="Google Shape;423;p38"/>
          <p:cNvPicPr preferRelativeResize="0"/>
          <p:nvPr/>
        </p:nvPicPr>
        <p:blipFill rotWithShape="1">
          <a:blip r:embed="rId3">
            <a:alphaModFix/>
          </a:blip>
          <a:srcRect b="0" l="0" r="0" t="0"/>
          <a:stretch/>
        </p:blipFill>
        <p:spPr>
          <a:xfrm>
            <a:off x="7167925" y="211725"/>
            <a:ext cx="1755050" cy="357350"/>
          </a:xfrm>
          <a:prstGeom prst="rect">
            <a:avLst/>
          </a:prstGeom>
          <a:noFill/>
          <a:ln>
            <a:noFill/>
          </a:ln>
        </p:spPr>
      </p:pic>
      <p:sp>
        <p:nvSpPr>
          <p:cNvPr id="424" name="Google Shape;424;p38"/>
          <p:cNvSpPr txBox="1"/>
          <p:nvPr/>
        </p:nvSpPr>
        <p:spPr>
          <a:xfrm>
            <a:off x="250925" y="569075"/>
            <a:ext cx="82977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0" i="0" lang="en" sz="2800" u="none" cap="none" strike="noStrike">
                <a:solidFill>
                  <a:srgbClr val="595858"/>
                </a:solidFill>
                <a:highlight>
                  <a:schemeClr val="lt1"/>
                </a:highlight>
                <a:latin typeface="Avenir"/>
                <a:ea typeface="Avenir"/>
                <a:cs typeface="Avenir"/>
                <a:sym typeface="Avenir"/>
              </a:rPr>
              <a:t>Vector Autoregression Moving Average - (VARMA)</a:t>
            </a:r>
            <a:endParaRPr b="0" i="0" sz="2800" u="none" cap="none" strike="noStrike">
              <a:solidFill>
                <a:schemeClr val="dk1"/>
              </a:solidFill>
              <a:latin typeface="Avenir"/>
              <a:ea typeface="Avenir"/>
              <a:cs typeface="Avenir"/>
              <a:sym typeface="Avenir"/>
            </a:endParaRPr>
          </a:p>
          <a:p>
            <a:pPr indent="0" lvl="0" marL="0" marR="0" rtl="0" algn="l">
              <a:lnSpc>
                <a:spcPct val="115000"/>
              </a:lnSpc>
              <a:spcBef>
                <a:spcPts val="1600"/>
              </a:spcBef>
              <a:spcAft>
                <a:spcPts val="0"/>
              </a:spcAft>
              <a:buClr>
                <a:schemeClr val="dk1"/>
              </a:buClr>
              <a:buSzPts val="1100"/>
              <a:buFont typeface="Arial"/>
              <a:buNone/>
            </a:pPr>
            <a:r>
              <a:t/>
            </a:r>
            <a:endParaRPr b="0" i="0" sz="2800" u="none" cap="none" strike="noStrike">
              <a:solidFill>
                <a:srgbClr val="595858"/>
              </a:solidFill>
              <a:highlight>
                <a:schemeClr val="lt1"/>
              </a:highlight>
              <a:latin typeface="Avenir"/>
              <a:ea typeface="Avenir"/>
              <a:cs typeface="Avenir"/>
              <a:sym typeface="Avenir"/>
            </a:endParaRPr>
          </a:p>
          <a:p>
            <a:pPr indent="0" lvl="0" marL="0" marR="0" rtl="0" algn="l">
              <a:lnSpc>
                <a:spcPct val="100000"/>
              </a:lnSpc>
              <a:spcBef>
                <a:spcPts val="1600"/>
              </a:spcBef>
              <a:spcAft>
                <a:spcPts val="0"/>
              </a:spcAft>
              <a:buClr>
                <a:schemeClr val="dk1"/>
              </a:buClr>
              <a:buSzPts val="2800"/>
              <a:buFont typeface="Arial"/>
              <a:buNone/>
            </a:pPr>
            <a:r>
              <a:t/>
            </a:r>
            <a:endParaRPr b="0" i="0" sz="2800" u="none" cap="none" strike="noStrike">
              <a:solidFill>
                <a:schemeClr val="dk1"/>
              </a:solidFill>
              <a:latin typeface="Avenir"/>
              <a:ea typeface="Avenir"/>
              <a:cs typeface="Avenir"/>
              <a:sym typeface="Avenir"/>
            </a:endParaRPr>
          </a:p>
          <a:p>
            <a:pPr indent="0" lvl="0" marL="0" marR="0" rtl="0" algn="l">
              <a:lnSpc>
                <a:spcPct val="115000"/>
              </a:lnSpc>
              <a:spcBef>
                <a:spcPts val="0"/>
              </a:spcBef>
              <a:spcAft>
                <a:spcPts val="1600"/>
              </a:spcAft>
              <a:buClr>
                <a:srgbClr val="000000"/>
              </a:buClr>
              <a:buSzPts val="1100"/>
              <a:buFont typeface="Arial"/>
              <a:buNone/>
            </a:pPr>
            <a:r>
              <a:t/>
            </a:r>
            <a:endParaRPr b="0" i="0" sz="2800" u="none" cap="none" strike="noStrike">
              <a:solidFill>
                <a:srgbClr val="595858"/>
              </a:solidFill>
              <a:highlight>
                <a:schemeClr val="lt1"/>
              </a:highlight>
              <a:latin typeface="Avenir"/>
              <a:ea typeface="Avenir"/>
              <a:cs typeface="Avenir"/>
              <a:sym typeface="Avenir"/>
            </a:endParaRPr>
          </a:p>
        </p:txBody>
      </p:sp>
      <p:sp>
        <p:nvSpPr>
          <p:cNvPr id="425" name="Google Shape;425;p38"/>
          <p:cNvSpPr txBox="1"/>
          <p:nvPr>
            <p:ph idx="4294967295" type="body"/>
          </p:nvPr>
        </p:nvSpPr>
        <p:spPr>
          <a:xfrm>
            <a:off x="250925" y="1238250"/>
            <a:ext cx="8459700" cy="3416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333333"/>
              </a:buClr>
              <a:buSzPts val="1600"/>
              <a:buFont typeface="Avenir"/>
              <a:buChar char="●"/>
            </a:pPr>
            <a:r>
              <a:rPr lang="en" sz="1600">
                <a:solidFill>
                  <a:srgbClr val="333333"/>
                </a:solidFill>
                <a:highlight>
                  <a:srgbClr val="FFFFFF"/>
                </a:highlight>
                <a:latin typeface="Avenir"/>
                <a:ea typeface="Avenir"/>
                <a:cs typeface="Avenir"/>
                <a:sym typeface="Avenir"/>
              </a:rPr>
              <a:t>As per the business requirement we are segregating and considering the respective records to build a model and forecast accordingly.</a:t>
            </a:r>
            <a:endParaRPr sz="1600">
              <a:solidFill>
                <a:srgbClr val="333333"/>
              </a:solidFill>
              <a:highlight>
                <a:srgbClr val="FFFFFF"/>
              </a:highlight>
              <a:latin typeface="Avenir"/>
              <a:ea typeface="Avenir"/>
              <a:cs typeface="Avenir"/>
              <a:sym typeface="Avenir"/>
            </a:endParaRPr>
          </a:p>
          <a:p>
            <a:pPr indent="0" lvl="0" marL="914400" rtl="0" algn="l">
              <a:lnSpc>
                <a:spcPct val="115000"/>
              </a:lnSpc>
              <a:spcBef>
                <a:spcPts val="0"/>
              </a:spcBef>
              <a:spcAft>
                <a:spcPts val="0"/>
              </a:spcAft>
              <a:buSzPts val="1800"/>
              <a:buNone/>
            </a:pPr>
            <a:r>
              <a:t/>
            </a:r>
            <a:endParaRPr sz="1600">
              <a:solidFill>
                <a:srgbClr val="333333"/>
              </a:solidFill>
              <a:highlight>
                <a:srgbClr val="FFFFFF"/>
              </a:highlight>
              <a:latin typeface="Avenir"/>
              <a:ea typeface="Avenir"/>
              <a:cs typeface="Avenir"/>
              <a:sym typeface="Avenir"/>
            </a:endParaRPr>
          </a:p>
          <a:p>
            <a:pPr indent="0" lvl="0" marL="914400" rtl="0" algn="l">
              <a:lnSpc>
                <a:spcPct val="115000"/>
              </a:lnSpc>
              <a:spcBef>
                <a:spcPts val="0"/>
              </a:spcBef>
              <a:spcAft>
                <a:spcPts val="0"/>
              </a:spcAft>
              <a:buSzPts val="1800"/>
              <a:buNone/>
            </a:pPr>
            <a:r>
              <a:t/>
            </a:r>
            <a:endParaRPr sz="1600">
              <a:solidFill>
                <a:srgbClr val="333333"/>
              </a:solidFill>
              <a:highlight>
                <a:srgbClr val="FFFFFF"/>
              </a:highlight>
              <a:latin typeface="Avenir"/>
              <a:ea typeface="Avenir"/>
              <a:cs typeface="Avenir"/>
              <a:sym typeface="Avenir"/>
            </a:endParaRPr>
          </a:p>
          <a:p>
            <a:pPr indent="0" lvl="0" marL="914400" rtl="0" algn="l">
              <a:lnSpc>
                <a:spcPct val="115000"/>
              </a:lnSpc>
              <a:spcBef>
                <a:spcPts val="0"/>
              </a:spcBef>
              <a:spcAft>
                <a:spcPts val="0"/>
              </a:spcAft>
              <a:buSzPts val="1800"/>
              <a:buNone/>
            </a:pPr>
            <a:r>
              <a:rPr lang="en" sz="1600">
                <a:solidFill>
                  <a:srgbClr val="333333"/>
                </a:solidFill>
                <a:highlight>
                  <a:srgbClr val="FFFFFF"/>
                </a:highlight>
                <a:latin typeface="Avenir"/>
                <a:ea typeface="Avenir"/>
                <a:cs typeface="Avenir"/>
                <a:sym typeface="Avenir"/>
              </a:rPr>
              <a:t>  </a:t>
            </a:r>
            <a:endParaRPr sz="1600">
              <a:solidFill>
                <a:srgbClr val="333333"/>
              </a:solidFill>
              <a:highlight>
                <a:srgbClr val="FFFFFF"/>
              </a:highlight>
              <a:latin typeface="Avenir"/>
              <a:ea typeface="Avenir"/>
              <a:cs typeface="Avenir"/>
              <a:sym typeface="Avenir"/>
            </a:endParaRPr>
          </a:p>
        </p:txBody>
      </p:sp>
      <p:pic>
        <p:nvPicPr>
          <p:cNvPr id="426" name="Google Shape;426;p38"/>
          <p:cNvPicPr preferRelativeResize="0"/>
          <p:nvPr/>
        </p:nvPicPr>
        <p:blipFill rotWithShape="1">
          <a:blip r:embed="rId4">
            <a:alphaModFix/>
          </a:blip>
          <a:srcRect b="0" l="0" r="0" t="0"/>
          <a:stretch/>
        </p:blipFill>
        <p:spPr>
          <a:xfrm>
            <a:off x="1039125" y="2104625"/>
            <a:ext cx="6883300" cy="25984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9"/>
          <p:cNvSpPr txBox="1"/>
          <p:nvPr>
            <p:ph type="ctrTitle"/>
          </p:nvPr>
        </p:nvSpPr>
        <p:spPr>
          <a:xfrm>
            <a:off x="250925" y="148375"/>
            <a:ext cx="8731200" cy="489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1000"/>
              <a:t>Proprietary content. © Great Learning. All Rights Reserved. Unauthorized use or distribution</a:t>
            </a:r>
            <a:endParaRPr sz="1000"/>
          </a:p>
        </p:txBody>
      </p:sp>
      <p:pic>
        <p:nvPicPr>
          <p:cNvPr id="432" name="Google Shape;432;p39"/>
          <p:cNvPicPr preferRelativeResize="0"/>
          <p:nvPr/>
        </p:nvPicPr>
        <p:blipFill rotWithShape="1">
          <a:blip r:embed="rId3">
            <a:alphaModFix/>
          </a:blip>
          <a:srcRect b="0" l="0" r="0" t="0"/>
          <a:stretch/>
        </p:blipFill>
        <p:spPr>
          <a:xfrm>
            <a:off x="7167925" y="211725"/>
            <a:ext cx="1755050" cy="357350"/>
          </a:xfrm>
          <a:prstGeom prst="rect">
            <a:avLst/>
          </a:prstGeom>
          <a:noFill/>
          <a:ln>
            <a:noFill/>
          </a:ln>
        </p:spPr>
      </p:pic>
      <p:sp>
        <p:nvSpPr>
          <p:cNvPr id="433" name="Google Shape;433;p39"/>
          <p:cNvSpPr txBox="1"/>
          <p:nvPr/>
        </p:nvSpPr>
        <p:spPr>
          <a:xfrm>
            <a:off x="250925" y="569075"/>
            <a:ext cx="82977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0" i="0" lang="en" sz="2800" u="none" cap="none" strike="noStrike">
                <a:solidFill>
                  <a:srgbClr val="595858"/>
                </a:solidFill>
                <a:highlight>
                  <a:schemeClr val="lt1"/>
                </a:highlight>
                <a:latin typeface="Avenir"/>
                <a:ea typeface="Avenir"/>
                <a:cs typeface="Avenir"/>
                <a:sym typeface="Avenir"/>
              </a:rPr>
              <a:t>Vector Autoregression Moving Average - (VARMA)</a:t>
            </a:r>
            <a:endParaRPr b="0" i="0" sz="2800" u="none" cap="none" strike="noStrike">
              <a:solidFill>
                <a:schemeClr val="dk1"/>
              </a:solidFill>
              <a:latin typeface="Avenir"/>
              <a:ea typeface="Avenir"/>
              <a:cs typeface="Avenir"/>
              <a:sym typeface="Avenir"/>
            </a:endParaRPr>
          </a:p>
          <a:p>
            <a:pPr indent="0" lvl="0" marL="0" marR="0" rtl="0" algn="l">
              <a:lnSpc>
                <a:spcPct val="115000"/>
              </a:lnSpc>
              <a:spcBef>
                <a:spcPts val="1600"/>
              </a:spcBef>
              <a:spcAft>
                <a:spcPts val="0"/>
              </a:spcAft>
              <a:buClr>
                <a:schemeClr val="dk1"/>
              </a:buClr>
              <a:buSzPts val="1100"/>
              <a:buFont typeface="Arial"/>
              <a:buNone/>
            </a:pPr>
            <a:r>
              <a:t/>
            </a:r>
            <a:endParaRPr b="0" i="0" sz="2800" u="none" cap="none" strike="noStrike">
              <a:solidFill>
                <a:srgbClr val="595858"/>
              </a:solidFill>
              <a:highlight>
                <a:schemeClr val="lt1"/>
              </a:highlight>
              <a:latin typeface="Avenir"/>
              <a:ea typeface="Avenir"/>
              <a:cs typeface="Avenir"/>
              <a:sym typeface="Avenir"/>
            </a:endParaRPr>
          </a:p>
          <a:p>
            <a:pPr indent="0" lvl="0" marL="0" marR="0" rtl="0" algn="l">
              <a:lnSpc>
                <a:spcPct val="100000"/>
              </a:lnSpc>
              <a:spcBef>
                <a:spcPts val="1600"/>
              </a:spcBef>
              <a:spcAft>
                <a:spcPts val="0"/>
              </a:spcAft>
              <a:buClr>
                <a:schemeClr val="dk1"/>
              </a:buClr>
              <a:buSzPts val="2800"/>
              <a:buFont typeface="Arial"/>
              <a:buNone/>
            </a:pPr>
            <a:r>
              <a:t/>
            </a:r>
            <a:endParaRPr b="0" i="0" sz="2800" u="none" cap="none" strike="noStrike">
              <a:solidFill>
                <a:schemeClr val="dk1"/>
              </a:solidFill>
              <a:latin typeface="Avenir"/>
              <a:ea typeface="Avenir"/>
              <a:cs typeface="Avenir"/>
              <a:sym typeface="Avenir"/>
            </a:endParaRPr>
          </a:p>
          <a:p>
            <a:pPr indent="0" lvl="0" marL="0" marR="0" rtl="0" algn="l">
              <a:lnSpc>
                <a:spcPct val="115000"/>
              </a:lnSpc>
              <a:spcBef>
                <a:spcPts val="0"/>
              </a:spcBef>
              <a:spcAft>
                <a:spcPts val="1600"/>
              </a:spcAft>
              <a:buClr>
                <a:srgbClr val="000000"/>
              </a:buClr>
              <a:buSzPts val="1100"/>
              <a:buFont typeface="Arial"/>
              <a:buNone/>
            </a:pPr>
            <a:r>
              <a:t/>
            </a:r>
            <a:endParaRPr b="0" i="0" sz="2800" u="none" cap="none" strike="noStrike">
              <a:solidFill>
                <a:srgbClr val="595858"/>
              </a:solidFill>
              <a:highlight>
                <a:schemeClr val="lt1"/>
              </a:highlight>
              <a:latin typeface="Avenir"/>
              <a:ea typeface="Avenir"/>
              <a:cs typeface="Avenir"/>
              <a:sym typeface="Avenir"/>
            </a:endParaRPr>
          </a:p>
        </p:txBody>
      </p:sp>
      <p:sp>
        <p:nvSpPr>
          <p:cNvPr id="434" name="Google Shape;434;p39"/>
          <p:cNvSpPr txBox="1"/>
          <p:nvPr>
            <p:ph idx="4294967295" type="body"/>
          </p:nvPr>
        </p:nvSpPr>
        <p:spPr>
          <a:xfrm>
            <a:off x="250925" y="1238250"/>
            <a:ext cx="8459700" cy="3416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333333"/>
              </a:buClr>
              <a:buSzPts val="1600"/>
              <a:buFont typeface="Avenir"/>
              <a:buChar char="●"/>
            </a:pPr>
            <a:r>
              <a:rPr lang="en" sz="1600">
                <a:solidFill>
                  <a:srgbClr val="333333"/>
                </a:solidFill>
                <a:highlight>
                  <a:srgbClr val="FFFFFF"/>
                </a:highlight>
                <a:latin typeface="Avenir"/>
                <a:ea typeface="Avenir"/>
                <a:cs typeface="Avenir"/>
                <a:sym typeface="Avenir"/>
              </a:rPr>
              <a:t>Checking for stationarity of data</a:t>
            </a:r>
            <a:endParaRPr sz="1600">
              <a:solidFill>
                <a:srgbClr val="333333"/>
              </a:solidFill>
              <a:highlight>
                <a:srgbClr val="FFFFFF"/>
              </a:highlight>
              <a:latin typeface="Avenir"/>
              <a:ea typeface="Avenir"/>
              <a:cs typeface="Avenir"/>
              <a:sym typeface="Avenir"/>
            </a:endParaRPr>
          </a:p>
          <a:p>
            <a:pPr indent="0" lvl="0" marL="1371600" rtl="0" algn="l">
              <a:lnSpc>
                <a:spcPct val="115000"/>
              </a:lnSpc>
              <a:spcBef>
                <a:spcPts val="0"/>
              </a:spcBef>
              <a:spcAft>
                <a:spcPts val="0"/>
              </a:spcAft>
              <a:buSzPts val="1800"/>
              <a:buNone/>
            </a:pPr>
            <a:r>
              <a:t/>
            </a:r>
            <a:endParaRPr sz="1600">
              <a:solidFill>
                <a:srgbClr val="333333"/>
              </a:solidFill>
              <a:highlight>
                <a:srgbClr val="FFFFFF"/>
              </a:highlight>
              <a:latin typeface="Avenir"/>
              <a:ea typeface="Avenir"/>
              <a:cs typeface="Avenir"/>
              <a:sym typeface="Avenir"/>
            </a:endParaRPr>
          </a:p>
          <a:p>
            <a:pPr indent="-330200" lvl="0" marL="457200" rtl="0" algn="l">
              <a:lnSpc>
                <a:spcPct val="115000"/>
              </a:lnSpc>
              <a:spcBef>
                <a:spcPts val="0"/>
              </a:spcBef>
              <a:spcAft>
                <a:spcPts val="0"/>
              </a:spcAft>
              <a:buClr>
                <a:srgbClr val="333333"/>
              </a:buClr>
              <a:buSzPts val="1600"/>
              <a:buFont typeface="Avenir"/>
              <a:buChar char="●"/>
            </a:pPr>
            <a:r>
              <a:rPr lang="en" sz="1600">
                <a:solidFill>
                  <a:srgbClr val="333333"/>
                </a:solidFill>
                <a:highlight>
                  <a:srgbClr val="FFFFFF"/>
                </a:highlight>
                <a:latin typeface="Avenir"/>
                <a:ea typeface="Avenir"/>
                <a:cs typeface="Avenir"/>
                <a:sym typeface="Avenir"/>
              </a:rPr>
              <a:t>We can infer from the given output that</a:t>
            </a:r>
            <a:endParaRPr sz="1600">
              <a:solidFill>
                <a:srgbClr val="333333"/>
              </a:solidFill>
              <a:highlight>
                <a:srgbClr val="FFFFFF"/>
              </a:highlight>
              <a:latin typeface="Avenir"/>
              <a:ea typeface="Avenir"/>
              <a:cs typeface="Avenir"/>
              <a:sym typeface="Avenir"/>
            </a:endParaRPr>
          </a:p>
          <a:p>
            <a:pPr indent="0" lvl="0" marL="0" rtl="0" algn="l">
              <a:lnSpc>
                <a:spcPct val="115000"/>
              </a:lnSpc>
              <a:spcBef>
                <a:spcPts val="0"/>
              </a:spcBef>
              <a:spcAft>
                <a:spcPts val="0"/>
              </a:spcAft>
              <a:buSzPts val="1800"/>
              <a:buNone/>
            </a:pPr>
            <a:r>
              <a:rPr lang="en" sz="1600">
                <a:solidFill>
                  <a:srgbClr val="333333"/>
                </a:solidFill>
                <a:highlight>
                  <a:srgbClr val="FFFFFF"/>
                </a:highlight>
                <a:latin typeface="Avenir"/>
                <a:ea typeface="Avenir"/>
                <a:cs typeface="Avenir"/>
                <a:sym typeface="Avenir"/>
              </a:rPr>
              <a:t>        the attributes : ‘Open’,‘High’  are </a:t>
            </a:r>
            <a:endParaRPr sz="1600">
              <a:solidFill>
                <a:srgbClr val="333333"/>
              </a:solidFill>
              <a:highlight>
                <a:srgbClr val="FFFFFF"/>
              </a:highlight>
              <a:latin typeface="Avenir"/>
              <a:ea typeface="Avenir"/>
              <a:cs typeface="Avenir"/>
              <a:sym typeface="Avenir"/>
            </a:endParaRPr>
          </a:p>
          <a:p>
            <a:pPr indent="457200" lvl="0" marL="0" rtl="0" algn="l">
              <a:lnSpc>
                <a:spcPct val="115000"/>
              </a:lnSpc>
              <a:spcBef>
                <a:spcPts val="0"/>
              </a:spcBef>
              <a:spcAft>
                <a:spcPts val="0"/>
              </a:spcAft>
              <a:buSzPts val="1800"/>
              <a:buNone/>
            </a:pPr>
            <a:r>
              <a:rPr lang="en" sz="1600">
                <a:solidFill>
                  <a:srgbClr val="333333"/>
                </a:solidFill>
                <a:highlight>
                  <a:srgbClr val="FFFFFF"/>
                </a:highlight>
                <a:latin typeface="Avenir"/>
                <a:ea typeface="Avenir"/>
                <a:cs typeface="Avenir"/>
                <a:sym typeface="Avenir"/>
              </a:rPr>
              <a:t>Non- stationary.</a:t>
            </a:r>
            <a:endParaRPr sz="1600">
              <a:solidFill>
                <a:srgbClr val="333333"/>
              </a:solidFill>
              <a:highlight>
                <a:srgbClr val="FFFFFF"/>
              </a:highlight>
              <a:latin typeface="Avenir"/>
              <a:ea typeface="Avenir"/>
              <a:cs typeface="Avenir"/>
              <a:sym typeface="Avenir"/>
            </a:endParaRPr>
          </a:p>
        </p:txBody>
      </p:sp>
      <p:pic>
        <p:nvPicPr>
          <p:cNvPr id="435" name="Google Shape;435;p39"/>
          <p:cNvPicPr preferRelativeResize="0"/>
          <p:nvPr/>
        </p:nvPicPr>
        <p:blipFill rotWithShape="1">
          <a:blip r:embed="rId4">
            <a:alphaModFix/>
          </a:blip>
          <a:srcRect b="0" l="0" r="0" t="0"/>
          <a:stretch/>
        </p:blipFill>
        <p:spPr>
          <a:xfrm>
            <a:off x="4572000" y="1300751"/>
            <a:ext cx="4115801" cy="3291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4"/>
          <p:cNvSpPr txBox="1"/>
          <p:nvPr>
            <p:ph type="ctrTitle"/>
          </p:nvPr>
        </p:nvSpPr>
        <p:spPr>
          <a:xfrm>
            <a:off x="250925" y="148375"/>
            <a:ext cx="8731200" cy="489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1000"/>
              <a:t>Proprietary content. © Great Learning. All Rights Reserved. Unauthorized use or distribution</a:t>
            </a:r>
            <a:endParaRPr sz="1000"/>
          </a:p>
        </p:txBody>
      </p:sp>
      <p:pic>
        <p:nvPicPr>
          <p:cNvPr id="132" name="Google Shape;132;p4"/>
          <p:cNvPicPr preferRelativeResize="0"/>
          <p:nvPr/>
        </p:nvPicPr>
        <p:blipFill rotWithShape="1">
          <a:blip r:embed="rId3">
            <a:alphaModFix/>
          </a:blip>
          <a:srcRect b="0" l="0" r="0" t="0"/>
          <a:stretch/>
        </p:blipFill>
        <p:spPr>
          <a:xfrm>
            <a:off x="7167925" y="211725"/>
            <a:ext cx="1755050" cy="357350"/>
          </a:xfrm>
          <a:prstGeom prst="rect">
            <a:avLst/>
          </a:prstGeom>
          <a:noFill/>
          <a:ln>
            <a:noFill/>
          </a:ln>
        </p:spPr>
      </p:pic>
      <p:sp>
        <p:nvSpPr>
          <p:cNvPr id="133" name="Google Shape;133;p4"/>
          <p:cNvSpPr txBox="1"/>
          <p:nvPr/>
        </p:nvSpPr>
        <p:spPr>
          <a:xfrm>
            <a:off x="250925" y="569075"/>
            <a:ext cx="48942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Avenir"/>
                <a:ea typeface="Avenir"/>
                <a:cs typeface="Avenir"/>
                <a:sym typeface="Avenir"/>
              </a:rPr>
              <a:t>Dependent Variable</a:t>
            </a:r>
            <a:endParaRPr b="0" i="0" sz="1400" u="none" cap="none" strike="noStrike">
              <a:solidFill>
                <a:srgbClr val="000000"/>
              </a:solidFill>
              <a:latin typeface="Avenir"/>
              <a:ea typeface="Avenir"/>
              <a:cs typeface="Avenir"/>
              <a:sym typeface="Avenir"/>
            </a:endParaRPr>
          </a:p>
        </p:txBody>
      </p:sp>
      <p:sp>
        <p:nvSpPr>
          <p:cNvPr id="134" name="Google Shape;134;p4"/>
          <p:cNvSpPr txBox="1"/>
          <p:nvPr/>
        </p:nvSpPr>
        <p:spPr>
          <a:xfrm>
            <a:off x="250925" y="1350141"/>
            <a:ext cx="5694300" cy="3047100"/>
          </a:xfrm>
          <a:prstGeom prst="rect">
            <a:avLst/>
          </a:prstGeom>
          <a:noFill/>
          <a:ln>
            <a:noFill/>
          </a:ln>
        </p:spPr>
        <p:txBody>
          <a:bodyPr anchorCtr="0" anchor="t" bIns="45700" lIns="91425" spcFirstLastPara="1" rIns="91425" wrap="square" tIns="45700">
            <a:noAutofit/>
          </a:bodyPr>
          <a:lstStyle/>
          <a:p>
            <a:pPr indent="-330200" lvl="0" marL="457200" marR="0" rtl="0" algn="l">
              <a:lnSpc>
                <a:spcPct val="100000"/>
              </a:lnSpc>
              <a:spcBef>
                <a:spcPts val="1000"/>
              </a:spcBef>
              <a:spcAft>
                <a:spcPts val="0"/>
              </a:spcAft>
              <a:buClr>
                <a:srgbClr val="111111"/>
              </a:buClr>
              <a:buSzPts val="1600"/>
              <a:buFont typeface="Avenir"/>
              <a:buChar char="▪"/>
            </a:pPr>
            <a:r>
              <a:rPr b="0" i="0" lang="en" sz="1600" u="none" cap="none" strike="noStrike">
                <a:solidFill>
                  <a:srgbClr val="111111"/>
                </a:solidFill>
                <a:highlight>
                  <a:schemeClr val="lt1"/>
                </a:highlight>
                <a:latin typeface="Avenir"/>
                <a:ea typeface="Avenir"/>
                <a:cs typeface="Avenir"/>
                <a:sym typeface="Avenir"/>
              </a:rPr>
              <a:t>The variable we wish to explain or predict</a:t>
            </a:r>
            <a:endParaRPr b="0" i="0" sz="1600" u="none" cap="none" strike="noStrike">
              <a:solidFill>
                <a:srgbClr val="111111"/>
              </a:solidFill>
              <a:highlight>
                <a:schemeClr val="lt1"/>
              </a:highlight>
              <a:latin typeface="Avenir"/>
              <a:ea typeface="Avenir"/>
              <a:cs typeface="Avenir"/>
              <a:sym typeface="Avenir"/>
            </a:endParaRPr>
          </a:p>
          <a:p>
            <a:pPr indent="0" lvl="0" marL="457200" marR="0" rtl="0" algn="l">
              <a:lnSpc>
                <a:spcPct val="100000"/>
              </a:lnSpc>
              <a:spcBef>
                <a:spcPts val="1000"/>
              </a:spcBef>
              <a:spcAft>
                <a:spcPts val="0"/>
              </a:spcAft>
              <a:buClr>
                <a:srgbClr val="000000"/>
              </a:buClr>
              <a:buSzPts val="1600"/>
              <a:buFont typeface="Arial"/>
              <a:buNone/>
            </a:pPr>
            <a:r>
              <a:t/>
            </a:r>
            <a:endParaRPr b="0" i="0" sz="1600" u="none" cap="none" strike="noStrike">
              <a:solidFill>
                <a:srgbClr val="111111"/>
              </a:solidFill>
              <a:highlight>
                <a:schemeClr val="lt1"/>
              </a:highlight>
              <a:latin typeface="Avenir"/>
              <a:ea typeface="Avenir"/>
              <a:cs typeface="Avenir"/>
              <a:sym typeface="Avenir"/>
            </a:endParaRPr>
          </a:p>
          <a:p>
            <a:pPr indent="-330200" lvl="0" marL="457200" marR="0" rtl="0" algn="l">
              <a:lnSpc>
                <a:spcPct val="100000"/>
              </a:lnSpc>
              <a:spcBef>
                <a:spcPts val="1000"/>
              </a:spcBef>
              <a:spcAft>
                <a:spcPts val="0"/>
              </a:spcAft>
              <a:buClr>
                <a:srgbClr val="111111"/>
              </a:buClr>
              <a:buSzPts val="1600"/>
              <a:buFont typeface="Avenir"/>
              <a:buChar char="▪"/>
            </a:pPr>
            <a:r>
              <a:rPr b="0" i="0" lang="en" sz="1600" u="none" cap="none" strike="noStrike">
                <a:solidFill>
                  <a:srgbClr val="111111"/>
                </a:solidFill>
                <a:highlight>
                  <a:schemeClr val="lt1"/>
                </a:highlight>
                <a:latin typeface="Avenir"/>
                <a:ea typeface="Avenir"/>
                <a:cs typeface="Avenir"/>
                <a:sym typeface="Avenir"/>
              </a:rPr>
              <a:t>Usually denoted by Y</a:t>
            </a:r>
            <a:endParaRPr b="0" i="0" sz="1600" u="none" cap="none" strike="noStrike">
              <a:solidFill>
                <a:srgbClr val="111111"/>
              </a:solidFill>
              <a:highlight>
                <a:schemeClr val="lt1"/>
              </a:highlight>
              <a:latin typeface="Avenir"/>
              <a:ea typeface="Avenir"/>
              <a:cs typeface="Avenir"/>
              <a:sym typeface="Avenir"/>
            </a:endParaRPr>
          </a:p>
          <a:p>
            <a:pPr indent="0" lvl="0" marL="457200" marR="0" rtl="0" algn="l">
              <a:lnSpc>
                <a:spcPct val="100000"/>
              </a:lnSpc>
              <a:spcBef>
                <a:spcPts val="1000"/>
              </a:spcBef>
              <a:spcAft>
                <a:spcPts val="0"/>
              </a:spcAft>
              <a:buClr>
                <a:srgbClr val="000000"/>
              </a:buClr>
              <a:buSzPts val="1600"/>
              <a:buFont typeface="Arial"/>
              <a:buNone/>
            </a:pPr>
            <a:r>
              <a:t/>
            </a:r>
            <a:endParaRPr b="0" i="0" sz="1600" u="none" cap="none" strike="noStrike">
              <a:solidFill>
                <a:srgbClr val="111111"/>
              </a:solidFill>
              <a:highlight>
                <a:schemeClr val="lt1"/>
              </a:highlight>
              <a:latin typeface="Avenir"/>
              <a:ea typeface="Avenir"/>
              <a:cs typeface="Avenir"/>
              <a:sym typeface="Avenir"/>
            </a:endParaRPr>
          </a:p>
          <a:p>
            <a:pPr indent="-330200" lvl="0" marL="457200" marR="0" rtl="0" algn="l">
              <a:lnSpc>
                <a:spcPct val="100000"/>
              </a:lnSpc>
              <a:spcBef>
                <a:spcPts val="1000"/>
              </a:spcBef>
              <a:spcAft>
                <a:spcPts val="0"/>
              </a:spcAft>
              <a:buClr>
                <a:srgbClr val="111111"/>
              </a:buClr>
              <a:buSzPts val="1600"/>
              <a:buFont typeface="Avenir"/>
              <a:buChar char="▪"/>
            </a:pPr>
            <a:r>
              <a:rPr b="0" i="0" lang="en" sz="1600" u="none" cap="none" strike="noStrike">
                <a:solidFill>
                  <a:srgbClr val="111111"/>
                </a:solidFill>
                <a:highlight>
                  <a:schemeClr val="lt1"/>
                </a:highlight>
                <a:latin typeface="Avenir"/>
                <a:ea typeface="Avenir"/>
                <a:cs typeface="Avenir"/>
                <a:sym typeface="Avenir"/>
              </a:rPr>
              <a:t>Dependent Variable = Response Variable = Target Variable</a:t>
            </a:r>
            <a:endParaRPr b="0" i="0" sz="1600" u="none" cap="none" strike="noStrike">
              <a:solidFill>
                <a:srgbClr val="111111"/>
              </a:solidFill>
              <a:highlight>
                <a:schemeClr val="lt1"/>
              </a:highlight>
              <a:latin typeface="Avenir"/>
              <a:ea typeface="Avenir"/>
              <a:cs typeface="Avenir"/>
              <a:sym typeface="Avenir"/>
            </a:endParaRPr>
          </a:p>
          <a:p>
            <a:pPr indent="0" lvl="0" marL="457200" marR="0" rtl="0" algn="l">
              <a:lnSpc>
                <a:spcPct val="100000"/>
              </a:lnSpc>
              <a:spcBef>
                <a:spcPts val="1000"/>
              </a:spcBef>
              <a:spcAft>
                <a:spcPts val="0"/>
              </a:spcAft>
              <a:buClr>
                <a:srgbClr val="000000"/>
              </a:buClr>
              <a:buSzPts val="1600"/>
              <a:buFont typeface="Arial"/>
              <a:buNone/>
            </a:pPr>
            <a:r>
              <a:t/>
            </a:r>
            <a:endParaRPr b="0" i="0" sz="1600" u="none" cap="none" strike="noStrike">
              <a:solidFill>
                <a:srgbClr val="111111"/>
              </a:solidFill>
              <a:highlight>
                <a:schemeClr val="lt1"/>
              </a:highlight>
              <a:latin typeface="Avenir"/>
              <a:ea typeface="Avenir"/>
              <a:cs typeface="Avenir"/>
              <a:sym typeface="Avenir"/>
            </a:endParaRPr>
          </a:p>
          <a:p>
            <a:pPr indent="-330200" lvl="0" marL="457200" marR="0" rtl="0" algn="l">
              <a:lnSpc>
                <a:spcPct val="100000"/>
              </a:lnSpc>
              <a:spcBef>
                <a:spcPts val="1000"/>
              </a:spcBef>
              <a:spcAft>
                <a:spcPts val="1000"/>
              </a:spcAft>
              <a:buClr>
                <a:srgbClr val="111111"/>
              </a:buClr>
              <a:buSzPts val="1600"/>
              <a:buFont typeface="Avenir"/>
              <a:buChar char="▪"/>
            </a:pPr>
            <a:r>
              <a:rPr b="0" i="0" lang="en" sz="1600" u="none" cap="none" strike="noStrike">
                <a:solidFill>
                  <a:srgbClr val="111111"/>
                </a:solidFill>
                <a:highlight>
                  <a:schemeClr val="lt1"/>
                </a:highlight>
                <a:latin typeface="Avenir"/>
                <a:ea typeface="Avenir"/>
                <a:cs typeface="Avenir"/>
                <a:sym typeface="Avenir"/>
              </a:rPr>
              <a:t>Here ‘Customers’ is our target variable</a:t>
            </a:r>
            <a:endParaRPr b="0" i="0" sz="1600" u="none" cap="none" strike="noStrike">
              <a:solidFill>
                <a:srgbClr val="111111"/>
              </a:solidFill>
              <a:highlight>
                <a:schemeClr val="lt1"/>
              </a:highlight>
              <a:latin typeface="Avenir"/>
              <a:ea typeface="Avenir"/>
              <a:cs typeface="Avenir"/>
              <a:sym typeface="Aveni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0"/>
          <p:cNvSpPr txBox="1"/>
          <p:nvPr>
            <p:ph type="ctrTitle"/>
          </p:nvPr>
        </p:nvSpPr>
        <p:spPr>
          <a:xfrm>
            <a:off x="250925" y="148375"/>
            <a:ext cx="8731200" cy="489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1000"/>
              <a:t>Proprietary content. © Great Learning. All Rights Reserved. Unauthorized use or distribution</a:t>
            </a:r>
            <a:endParaRPr sz="1000"/>
          </a:p>
        </p:txBody>
      </p:sp>
      <p:pic>
        <p:nvPicPr>
          <p:cNvPr id="441" name="Google Shape;441;p40"/>
          <p:cNvPicPr preferRelativeResize="0"/>
          <p:nvPr/>
        </p:nvPicPr>
        <p:blipFill rotWithShape="1">
          <a:blip r:embed="rId3">
            <a:alphaModFix/>
          </a:blip>
          <a:srcRect b="0" l="0" r="0" t="0"/>
          <a:stretch/>
        </p:blipFill>
        <p:spPr>
          <a:xfrm>
            <a:off x="7167925" y="211725"/>
            <a:ext cx="1755050" cy="357350"/>
          </a:xfrm>
          <a:prstGeom prst="rect">
            <a:avLst/>
          </a:prstGeom>
          <a:noFill/>
          <a:ln>
            <a:noFill/>
          </a:ln>
        </p:spPr>
      </p:pic>
      <p:sp>
        <p:nvSpPr>
          <p:cNvPr id="442" name="Google Shape;442;p40"/>
          <p:cNvSpPr txBox="1"/>
          <p:nvPr/>
        </p:nvSpPr>
        <p:spPr>
          <a:xfrm>
            <a:off x="250925" y="569075"/>
            <a:ext cx="82977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0" i="0" lang="en" sz="2800" u="none" cap="none" strike="noStrike">
                <a:solidFill>
                  <a:srgbClr val="595858"/>
                </a:solidFill>
                <a:highlight>
                  <a:schemeClr val="lt1"/>
                </a:highlight>
                <a:latin typeface="Avenir"/>
                <a:ea typeface="Avenir"/>
                <a:cs typeface="Avenir"/>
                <a:sym typeface="Avenir"/>
              </a:rPr>
              <a:t>Vector Autoregression Moving Average - (VARMA)</a:t>
            </a:r>
            <a:endParaRPr b="0" i="0" sz="2800" u="none" cap="none" strike="noStrike">
              <a:solidFill>
                <a:schemeClr val="dk1"/>
              </a:solidFill>
              <a:latin typeface="Avenir"/>
              <a:ea typeface="Avenir"/>
              <a:cs typeface="Avenir"/>
              <a:sym typeface="Avenir"/>
            </a:endParaRPr>
          </a:p>
          <a:p>
            <a:pPr indent="0" lvl="0" marL="0" marR="0" rtl="0" algn="l">
              <a:lnSpc>
                <a:spcPct val="115000"/>
              </a:lnSpc>
              <a:spcBef>
                <a:spcPts val="1600"/>
              </a:spcBef>
              <a:spcAft>
                <a:spcPts val="0"/>
              </a:spcAft>
              <a:buClr>
                <a:schemeClr val="dk1"/>
              </a:buClr>
              <a:buSzPts val="1100"/>
              <a:buFont typeface="Arial"/>
              <a:buNone/>
            </a:pPr>
            <a:r>
              <a:t/>
            </a:r>
            <a:endParaRPr b="0" i="0" sz="2800" u="none" cap="none" strike="noStrike">
              <a:solidFill>
                <a:srgbClr val="595858"/>
              </a:solidFill>
              <a:highlight>
                <a:schemeClr val="lt1"/>
              </a:highlight>
              <a:latin typeface="Avenir"/>
              <a:ea typeface="Avenir"/>
              <a:cs typeface="Avenir"/>
              <a:sym typeface="Avenir"/>
            </a:endParaRPr>
          </a:p>
          <a:p>
            <a:pPr indent="0" lvl="0" marL="0" marR="0" rtl="0" algn="l">
              <a:lnSpc>
                <a:spcPct val="100000"/>
              </a:lnSpc>
              <a:spcBef>
                <a:spcPts val="1600"/>
              </a:spcBef>
              <a:spcAft>
                <a:spcPts val="0"/>
              </a:spcAft>
              <a:buClr>
                <a:schemeClr val="dk1"/>
              </a:buClr>
              <a:buSzPts val="2800"/>
              <a:buFont typeface="Arial"/>
              <a:buNone/>
            </a:pPr>
            <a:r>
              <a:t/>
            </a:r>
            <a:endParaRPr b="0" i="0" sz="2800" u="none" cap="none" strike="noStrike">
              <a:solidFill>
                <a:schemeClr val="dk1"/>
              </a:solidFill>
              <a:latin typeface="Avenir"/>
              <a:ea typeface="Avenir"/>
              <a:cs typeface="Avenir"/>
              <a:sym typeface="Avenir"/>
            </a:endParaRPr>
          </a:p>
          <a:p>
            <a:pPr indent="0" lvl="0" marL="0" marR="0" rtl="0" algn="l">
              <a:lnSpc>
                <a:spcPct val="115000"/>
              </a:lnSpc>
              <a:spcBef>
                <a:spcPts val="0"/>
              </a:spcBef>
              <a:spcAft>
                <a:spcPts val="1600"/>
              </a:spcAft>
              <a:buClr>
                <a:srgbClr val="000000"/>
              </a:buClr>
              <a:buSzPts val="1100"/>
              <a:buFont typeface="Arial"/>
              <a:buNone/>
            </a:pPr>
            <a:r>
              <a:t/>
            </a:r>
            <a:endParaRPr b="0" i="0" sz="2800" u="none" cap="none" strike="noStrike">
              <a:solidFill>
                <a:srgbClr val="595858"/>
              </a:solidFill>
              <a:highlight>
                <a:schemeClr val="lt1"/>
              </a:highlight>
              <a:latin typeface="Avenir"/>
              <a:ea typeface="Avenir"/>
              <a:cs typeface="Avenir"/>
              <a:sym typeface="Avenir"/>
            </a:endParaRPr>
          </a:p>
        </p:txBody>
      </p:sp>
      <p:sp>
        <p:nvSpPr>
          <p:cNvPr id="443" name="Google Shape;443;p40"/>
          <p:cNvSpPr txBox="1"/>
          <p:nvPr>
            <p:ph idx="4294967295" type="body"/>
          </p:nvPr>
        </p:nvSpPr>
        <p:spPr>
          <a:xfrm>
            <a:off x="250925" y="1238250"/>
            <a:ext cx="8459700" cy="3416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333333"/>
              </a:buClr>
              <a:buSzPts val="1600"/>
              <a:buFont typeface="Avenir"/>
              <a:buChar char="●"/>
            </a:pPr>
            <a:r>
              <a:rPr lang="en" sz="1600">
                <a:solidFill>
                  <a:srgbClr val="333333"/>
                </a:solidFill>
                <a:highlight>
                  <a:srgbClr val="FFFFFF"/>
                </a:highlight>
                <a:latin typeface="Avenir"/>
                <a:ea typeface="Avenir"/>
                <a:cs typeface="Avenir"/>
                <a:sym typeface="Avenir"/>
              </a:rPr>
              <a:t>Checking for stationarity of data</a:t>
            </a:r>
            <a:endParaRPr sz="1600">
              <a:solidFill>
                <a:srgbClr val="333333"/>
              </a:solidFill>
              <a:highlight>
                <a:srgbClr val="FFFFFF"/>
              </a:highlight>
              <a:latin typeface="Avenir"/>
              <a:ea typeface="Avenir"/>
              <a:cs typeface="Avenir"/>
              <a:sym typeface="Avenir"/>
            </a:endParaRPr>
          </a:p>
          <a:p>
            <a:pPr indent="0" lvl="0" marL="1371600" rtl="0" algn="l">
              <a:lnSpc>
                <a:spcPct val="115000"/>
              </a:lnSpc>
              <a:spcBef>
                <a:spcPts val="0"/>
              </a:spcBef>
              <a:spcAft>
                <a:spcPts val="0"/>
              </a:spcAft>
              <a:buSzPts val="1800"/>
              <a:buNone/>
            </a:pPr>
            <a:r>
              <a:t/>
            </a:r>
            <a:endParaRPr sz="1600">
              <a:solidFill>
                <a:srgbClr val="333333"/>
              </a:solidFill>
              <a:highlight>
                <a:srgbClr val="FFFFFF"/>
              </a:highlight>
              <a:latin typeface="Avenir"/>
              <a:ea typeface="Avenir"/>
              <a:cs typeface="Avenir"/>
              <a:sym typeface="Avenir"/>
            </a:endParaRPr>
          </a:p>
          <a:p>
            <a:pPr indent="-330200" lvl="0" marL="457200" rtl="0" algn="l">
              <a:lnSpc>
                <a:spcPct val="115000"/>
              </a:lnSpc>
              <a:spcBef>
                <a:spcPts val="0"/>
              </a:spcBef>
              <a:spcAft>
                <a:spcPts val="0"/>
              </a:spcAft>
              <a:buClr>
                <a:srgbClr val="333333"/>
              </a:buClr>
              <a:buSzPts val="1600"/>
              <a:buFont typeface="Avenir"/>
              <a:buChar char="●"/>
            </a:pPr>
            <a:r>
              <a:rPr lang="en" sz="1600">
                <a:solidFill>
                  <a:srgbClr val="333333"/>
                </a:solidFill>
                <a:highlight>
                  <a:srgbClr val="FFFFFF"/>
                </a:highlight>
                <a:latin typeface="Avenir"/>
                <a:ea typeface="Avenir"/>
                <a:cs typeface="Avenir"/>
                <a:sym typeface="Avenir"/>
              </a:rPr>
              <a:t>We can infer from the given output that</a:t>
            </a:r>
            <a:endParaRPr sz="1600">
              <a:solidFill>
                <a:srgbClr val="333333"/>
              </a:solidFill>
              <a:highlight>
                <a:srgbClr val="FFFFFF"/>
              </a:highlight>
              <a:latin typeface="Avenir"/>
              <a:ea typeface="Avenir"/>
              <a:cs typeface="Avenir"/>
              <a:sym typeface="Avenir"/>
            </a:endParaRPr>
          </a:p>
          <a:p>
            <a:pPr indent="0" lvl="0" marL="0" rtl="0" algn="l">
              <a:lnSpc>
                <a:spcPct val="115000"/>
              </a:lnSpc>
              <a:spcBef>
                <a:spcPts val="0"/>
              </a:spcBef>
              <a:spcAft>
                <a:spcPts val="0"/>
              </a:spcAft>
              <a:buSzPts val="1800"/>
              <a:buNone/>
            </a:pPr>
            <a:r>
              <a:rPr lang="en" sz="1600">
                <a:solidFill>
                  <a:srgbClr val="333333"/>
                </a:solidFill>
                <a:highlight>
                  <a:srgbClr val="FFFFFF"/>
                </a:highlight>
                <a:latin typeface="Avenir"/>
                <a:ea typeface="Avenir"/>
                <a:cs typeface="Avenir"/>
                <a:sym typeface="Avenir"/>
              </a:rPr>
              <a:t>        the attributes : ‘Low’,‘Close’  are </a:t>
            </a:r>
            <a:endParaRPr sz="1600">
              <a:solidFill>
                <a:srgbClr val="333333"/>
              </a:solidFill>
              <a:highlight>
                <a:srgbClr val="FFFFFF"/>
              </a:highlight>
              <a:latin typeface="Avenir"/>
              <a:ea typeface="Avenir"/>
              <a:cs typeface="Avenir"/>
              <a:sym typeface="Avenir"/>
            </a:endParaRPr>
          </a:p>
          <a:p>
            <a:pPr indent="457200" lvl="0" marL="0" rtl="0" algn="l">
              <a:lnSpc>
                <a:spcPct val="115000"/>
              </a:lnSpc>
              <a:spcBef>
                <a:spcPts val="0"/>
              </a:spcBef>
              <a:spcAft>
                <a:spcPts val="0"/>
              </a:spcAft>
              <a:buSzPts val="1800"/>
              <a:buNone/>
            </a:pPr>
            <a:r>
              <a:rPr lang="en" sz="1600">
                <a:solidFill>
                  <a:srgbClr val="333333"/>
                </a:solidFill>
                <a:highlight>
                  <a:srgbClr val="FFFFFF"/>
                </a:highlight>
                <a:latin typeface="Avenir"/>
                <a:ea typeface="Avenir"/>
                <a:cs typeface="Avenir"/>
                <a:sym typeface="Avenir"/>
              </a:rPr>
              <a:t>Non- stationary.</a:t>
            </a:r>
            <a:endParaRPr sz="1600">
              <a:solidFill>
                <a:srgbClr val="333333"/>
              </a:solidFill>
              <a:highlight>
                <a:srgbClr val="FFFFFF"/>
              </a:highlight>
              <a:latin typeface="Avenir"/>
              <a:ea typeface="Avenir"/>
              <a:cs typeface="Avenir"/>
              <a:sym typeface="Avenir"/>
            </a:endParaRPr>
          </a:p>
        </p:txBody>
      </p:sp>
      <p:pic>
        <p:nvPicPr>
          <p:cNvPr id="444" name="Google Shape;444;p40"/>
          <p:cNvPicPr preferRelativeResize="0"/>
          <p:nvPr/>
        </p:nvPicPr>
        <p:blipFill rotWithShape="1">
          <a:blip r:embed="rId4">
            <a:alphaModFix/>
          </a:blip>
          <a:srcRect b="0" l="0" r="0" t="0"/>
          <a:stretch/>
        </p:blipFill>
        <p:spPr>
          <a:xfrm>
            <a:off x="5200400" y="1096071"/>
            <a:ext cx="3348225" cy="355857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1"/>
          <p:cNvSpPr txBox="1"/>
          <p:nvPr>
            <p:ph type="ctrTitle"/>
          </p:nvPr>
        </p:nvSpPr>
        <p:spPr>
          <a:xfrm>
            <a:off x="250925" y="148375"/>
            <a:ext cx="8731200" cy="489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1000"/>
              <a:t>Proprietary content. © Great Learning. All Rights Reserved. Unauthorized use or distribution</a:t>
            </a:r>
            <a:endParaRPr sz="1000"/>
          </a:p>
        </p:txBody>
      </p:sp>
      <p:pic>
        <p:nvPicPr>
          <p:cNvPr id="450" name="Google Shape;450;p41"/>
          <p:cNvPicPr preferRelativeResize="0"/>
          <p:nvPr/>
        </p:nvPicPr>
        <p:blipFill rotWithShape="1">
          <a:blip r:embed="rId3">
            <a:alphaModFix/>
          </a:blip>
          <a:srcRect b="0" l="0" r="0" t="0"/>
          <a:stretch/>
        </p:blipFill>
        <p:spPr>
          <a:xfrm>
            <a:off x="7167925" y="211725"/>
            <a:ext cx="1755050" cy="357350"/>
          </a:xfrm>
          <a:prstGeom prst="rect">
            <a:avLst/>
          </a:prstGeom>
          <a:noFill/>
          <a:ln>
            <a:noFill/>
          </a:ln>
        </p:spPr>
      </p:pic>
      <p:sp>
        <p:nvSpPr>
          <p:cNvPr id="451" name="Google Shape;451;p41"/>
          <p:cNvSpPr txBox="1"/>
          <p:nvPr/>
        </p:nvSpPr>
        <p:spPr>
          <a:xfrm>
            <a:off x="250925" y="569075"/>
            <a:ext cx="82977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0" i="0" lang="en" sz="2800" u="none" cap="none" strike="noStrike">
                <a:solidFill>
                  <a:srgbClr val="595858"/>
                </a:solidFill>
                <a:highlight>
                  <a:schemeClr val="lt1"/>
                </a:highlight>
                <a:latin typeface="Avenir"/>
                <a:ea typeface="Avenir"/>
                <a:cs typeface="Avenir"/>
                <a:sym typeface="Avenir"/>
              </a:rPr>
              <a:t>Vector Autoregression Moving Average - (VARMA)</a:t>
            </a:r>
            <a:endParaRPr b="0" i="0" sz="2800" u="none" cap="none" strike="noStrike">
              <a:solidFill>
                <a:schemeClr val="dk1"/>
              </a:solidFill>
              <a:latin typeface="Avenir"/>
              <a:ea typeface="Avenir"/>
              <a:cs typeface="Avenir"/>
              <a:sym typeface="Avenir"/>
            </a:endParaRPr>
          </a:p>
          <a:p>
            <a:pPr indent="0" lvl="0" marL="0" marR="0" rtl="0" algn="l">
              <a:lnSpc>
                <a:spcPct val="115000"/>
              </a:lnSpc>
              <a:spcBef>
                <a:spcPts val="1600"/>
              </a:spcBef>
              <a:spcAft>
                <a:spcPts val="0"/>
              </a:spcAft>
              <a:buClr>
                <a:schemeClr val="dk1"/>
              </a:buClr>
              <a:buSzPts val="1100"/>
              <a:buFont typeface="Arial"/>
              <a:buNone/>
            </a:pPr>
            <a:r>
              <a:t/>
            </a:r>
            <a:endParaRPr b="0" i="0" sz="2800" u="none" cap="none" strike="noStrike">
              <a:solidFill>
                <a:srgbClr val="595858"/>
              </a:solidFill>
              <a:highlight>
                <a:schemeClr val="lt1"/>
              </a:highlight>
              <a:latin typeface="Avenir"/>
              <a:ea typeface="Avenir"/>
              <a:cs typeface="Avenir"/>
              <a:sym typeface="Avenir"/>
            </a:endParaRPr>
          </a:p>
          <a:p>
            <a:pPr indent="0" lvl="0" marL="0" marR="0" rtl="0" algn="l">
              <a:lnSpc>
                <a:spcPct val="100000"/>
              </a:lnSpc>
              <a:spcBef>
                <a:spcPts val="1600"/>
              </a:spcBef>
              <a:spcAft>
                <a:spcPts val="0"/>
              </a:spcAft>
              <a:buClr>
                <a:schemeClr val="dk1"/>
              </a:buClr>
              <a:buSzPts val="2800"/>
              <a:buFont typeface="Arial"/>
              <a:buNone/>
            </a:pPr>
            <a:r>
              <a:t/>
            </a:r>
            <a:endParaRPr b="0" i="0" sz="2800" u="none" cap="none" strike="noStrike">
              <a:solidFill>
                <a:schemeClr val="dk1"/>
              </a:solidFill>
              <a:latin typeface="Avenir"/>
              <a:ea typeface="Avenir"/>
              <a:cs typeface="Avenir"/>
              <a:sym typeface="Avenir"/>
            </a:endParaRPr>
          </a:p>
          <a:p>
            <a:pPr indent="0" lvl="0" marL="0" marR="0" rtl="0" algn="l">
              <a:lnSpc>
                <a:spcPct val="115000"/>
              </a:lnSpc>
              <a:spcBef>
                <a:spcPts val="0"/>
              </a:spcBef>
              <a:spcAft>
                <a:spcPts val="1600"/>
              </a:spcAft>
              <a:buClr>
                <a:srgbClr val="000000"/>
              </a:buClr>
              <a:buSzPts val="1100"/>
              <a:buFont typeface="Arial"/>
              <a:buNone/>
            </a:pPr>
            <a:r>
              <a:t/>
            </a:r>
            <a:endParaRPr b="0" i="0" sz="2800" u="none" cap="none" strike="noStrike">
              <a:solidFill>
                <a:srgbClr val="595858"/>
              </a:solidFill>
              <a:highlight>
                <a:schemeClr val="lt1"/>
              </a:highlight>
              <a:latin typeface="Avenir"/>
              <a:ea typeface="Avenir"/>
              <a:cs typeface="Avenir"/>
              <a:sym typeface="Avenir"/>
            </a:endParaRPr>
          </a:p>
        </p:txBody>
      </p:sp>
      <p:sp>
        <p:nvSpPr>
          <p:cNvPr id="452" name="Google Shape;452;p41"/>
          <p:cNvSpPr txBox="1"/>
          <p:nvPr>
            <p:ph idx="4294967295" type="body"/>
          </p:nvPr>
        </p:nvSpPr>
        <p:spPr>
          <a:xfrm>
            <a:off x="250925" y="1238250"/>
            <a:ext cx="8459700" cy="3416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accent2"/>
              </a:buClr>
              <a:buSzPts val="1600"/>
              <a:buFont typeface="Avenir"/>
              <a:buChar char="●"/>
            </a:pPr>
            <a:r>
              <a:rPr b="1" lang="en" sz="1600">
                <a:solidFill>
                  <a:schemeClr val="accent2"/>
                </a:solidFill>
                <a:highlight>
                  <a:srgbClr val="FFFFFF"/>
                </a:highlight>
                <a:latin typeface="Avenir"/>
                <a:ea typeface="Avenir"/>
                <a:cs typeface="Avenir"/>
                <a:sym typeface="Avenir"/>
              </a:rPr>
              <a:t>Splitting the data into train and test.</a:t>
            </a:r>
            <a:endParaRPr b="1" sz="1600">
              <a:solidFill>
                <a:schemeClr val="accent2"/>
              </a:solidFill>
              <a:highlight>
                <a:srgbClr val="FFFFFF"/>
              </a:highlight>
              <a:latin typeface="Avenir"/>
              <a:ea typeface="Avenir"/>
              <a:cs typeface="Avenir"/>
              <a:sym typeface="Avenir"/>
            </a:endParaRPr>
          </a:p>
          <a:p>
            <a:pPr indent="-330200" lvl="0" marL="457200" rtl="0" algn="l">
              <a:lnSpc>
                <a:spcPct val="115000"/>
              </a:lnSpc>
              <a:spcBef>
                <a:spcPts val="0"/>
              </a:spcBef>
              <a:spcAft>
                <a:spcPts val="0"/>
              </a:spcAft>
              <a:buClr>
                <a:schemeClr val="accent2"/>
              </a:buClr>
              <a:buSzPts val="1600"/>
              <a:buFont typeface="Avenir"/>
              <a:buChar char="●"/>
            </a:pPr>
            <a:r>
              <a:rPr b="1" lang="en" sz="1600">
                <a:solidFill>
                  <a:schemeClr val="accent2"/>
                </a:solidFill>
                <a:highlight>
                  <a:srgbClr val="FFFFFF"/>
                </a:highlight>
                <a:latin typeface="Avenir"/>
                <a:ea typeface="Avenir"/>
                <a:cs typeface="Avenir"/>
                <a:sym typeface="Avenir"/>
              </a:rPr>
              <a:t>We would be considering the train data that consists of all the data except the last 30 days, and the test data which consists of only the last 30 days to evaluate on future forecasting.</a:t>
            </a:r>
            <a:endParaRPr sz="1600">
              <a:solidFill>
                <a:srgbClr val="333333"/>
              </a:solidFill>
              <a:highlight>
                <a:srgbClr val="FFFFFF"/>
              </a:highlight>
              <a:latin typeface="Avenir"/>
              <a:ea typeface="Avenir"/>
              <a:cs typeface="Avenir"/>
              <a:sym typeface="Avenir"/>
            </a:endParaRPr>
          </a:p>
        </p:txBody>
      </p:sp>
      <p:pic>
        <p:nvPicPr>
          <p:cNvPr id="453" name="Google Shape;453;p41"/>
          <p:cNvPicPr preferRelativeResize="0"/>
          <p:nvPr/>
        </p:nvPicPr>
        <p:blipFill rotWithShape="1">
          <a:blip r:embed="rId4">
            <a:alphaModFix/>
          </a:blip>
          <a:srcRect b="0" l="0" r="0" t="0"/>
          <a:stretch/>
        </p:blipFill>
        <p:spPr>
          <a:xfrm>
            <a:off x="1027689" y="2877475"/>
            <a:ext cx="6744174" cy="9526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2"/>
          <p:cNvSpPr txBox="1"/>
          <p:nvPr>
            <p:ph type="ctrTitle"/>
          </p:nvPr>
        </p:nvSpPr>
        <p:spPr>
          <a:xfrm>
            <a:off x="250925" y="148375"/>
            <a:ext cx="8731200" cy="489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1000"/>
              <a:t>Proprietary content. © Great Learning. All Rights Reserved. Unauthorized use or distribution</a:t>
            </a:r>
            <a:endParaRPr sz="1000"/>
          </a:p>
        </p:txBody>
      </p:sp>
      <p:pic>
        <p:nvPicPr>
          <p:cNvPr id="459" name="Google Shape;459;p42"/>
          <p:cNvPicPr preferRelativeResize="0"/>
          <p:nvPr/>
        </p:nvPicPr>
        <p:blipFill rotWithShape="1">
          <a:blip r:embed="rId3">
            <a:alphaModFix/>
          </a:blip>
          <a:srcRect b="0" l="0" r="0" t="0"/>
          <a:stretch/>
        </p:blipFill>
        <p:spPr>
          <a:xfrm>
            <a:off x="7167925" y="211725"/>
            <a:ext cx="1755050" cy="357350"/>
          </a:xfrm>
          <a:prstGeom prst="rect">
            <a:avLst/>
          </a:prstGeom>
          <a:noFill/>
          <a:ln>
            <a:noFill/>
          </a:ln>
        </p:spPr>
      </p:pic>
      <p:sp>
        <p:nvSpPr>
          <p:cNvPr id="460" name="Google Shape;460;p42"/>
          <p:cNvSpPr txBox="1"/>
          <p:nvPr/>
        </p:nvSpPr>
        <p:spPr>
          <a:xfrm>
            <a:off x="250925" y="569075"/>
            <a:ext cx="82977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0" i="0" lang="en" sz="2800" u="none" cap="none" strike="noStrike">
                <a:solidFill>
                  <a:srgbClr val="595858"/>
                </a:solidFill>
                <a:highlight>
                  <a:schemeClr val="lt1"/>
                </a:highlight>
                <a:latin typeface="Avenir"/>
                <a:ea typeface="Avenir"/>
                <a:cs typeface="Avenir"/>
                <a:sym typeface="Avenir"/>
              </a:rPr>
              <a:t>Vector Autoregression Moving Average - (VARMA)</a:t>
            </a:r>
            <a:endParaRPr b="0" i="0" sz="2800" u="none" cap="none" strike="noStrike">
              <a:solidFill>
                <a:schemeClr val="dk1"/>
              </a:solidFill>
              <a:latin typeface="Avenir"/>
              <a:ea typeface="Avenir"/>
              <a:cs typeface="Avenir"/>
              <a:sym typeface="Avenir"/>
            </a:endParaRPr>
          </a:p>
          <a:p>
            <a:pPr indent="0" lvl="0" marL="0" marR="0" rtl="0" algn="l">
              <a:lnSpc>
                <a:spcPct val="115000"/>
              </a:lnSpc>
              <a:spcBef>
                <a:spcPts val="1600"/>
              </a:spcBef>
              <a:spcAft>
                <a:spcPts val="0"/>
              </a:spcAft>
              <a:buClr>
                <a:schemeClr val="dk1"/>
              </a:buClr>
              <a:buSzPts val="1100"/>
              <a:buFont typeface="Arial"/>
              <a:buNone/>
            </a:pPr>
            <a:r>
              <a:t/>
            </a:r>
            <a:endParaRPr b="0" i="0" sz="2800" u="none" cap="none" strike="noStrike">
              <a:solidFill>
                <a:srgbClr val="595858"/>
              </a:solidFill>
              <a:highlight>
                <a:schemeClr val="lt1"/>
              </a:highlight>
              <a:latin typeface="Avenir"/>
              <a:ea typeface="Avenir"/>
              <a:cs typeface="Avenir"/>
              <a:sym typeface="Avenir"/>
            </a:endParaRPr>
          </a:p>
          <a:p>
            <a:pPr indent="0" lvl="0" marL="0" marR="0" rtl="0" algn="l">
              <a:lnSpc>
                <a:spcPct val="100000"/>
              </a:lnSpc>
              <a:spcBef>
                <a:spcPts val="1600"/>
              </a:spcBef>
              <a:spcAft>
                <a:spcPts val="0"/>
              </a:spcAft>
              <a:buClr>
                <a:schemeClr val="dk1"/>
              </a:buClr>
              <a:buSzPts val="2800"/>
              <a:buFont typeface="Arial"/>
              <a:buNone/>
            </a:pPr>
            <a:r>
              <a:t/>
            </a:r>
            <a:endParaRPr b="0" i="0" sz="2800" u="none" cap="none" strike="noStrike">
              <a:solidFill>
                <a:schemeClr val="dk1"/>
              </a:solidFill>
              <a:latin typeface="Avenir"/>
              <a:ea typeface="Avenir"/>
              <a:cs typeface="Avenir"/>
              <a:sym typeface="Avenir"/>
            </a:endParaRPr>
          </a:p>
          <a:p>
            <a:pPr indent="0" lvl="0" marL="0" marR="0" rtl="0" algn="l">
              <a:lnSpc>
                <a:spcPct val="115000"/>
              </a:lnSpc>
              <a:spcBef>
                <a:spcPts val="0"/>
              </a:spcBef>
              <a:spcAft>
                <a:spcPts val="1600"/>
              </a:spcAft>
              <a:buClr>
                <a:srgbClr val="000000"/>
              </a:buClr>
              <a:buSzPts val="1100"/>
              <a:buFont typeface="Arial"/>
              <a:buNone/>
            </a:pPr>
            <a:r>
              <a:t/>
            </a:r>
            <a:endParaRPr b="0" i="0" sz="2800" u="none" cap="none" strike="noStrike">
              <a:solidFill>
                <a:srgbClr val="595858"/>
              </a:solidFill>
              <a:highlight>
                <a:schemeClr val="lt1"/>
              </a:highlight>
              <a:latin typeface="Avenir"/>
              <a:ea typeface="Avenir"/>
              <a:cs typeface="Avenir"/>
              <a:sym typeface="Avenir"/>
            </a:endParaRPr>
          </a:p>
        </p:txBody>
      </p:sp>
      <p:sp>
        <p:nvSpPr>
          <p:cNvPr id="461" name="Google Shape;461;p42"/>
          <p:cNvSpPr txBox="1"/>
          <p:nvPr>
            <p:ph idx="4294967295" type="body"/>
          </p:nvPr>
        </p:nvSpPr>
        <p:spPr>
          <a:xfrm>
            <a:off x="250925" y="1238250"/>
            <a:ext cx="8459700" cy="3416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accent2"/>
              </a:buClr>
              <a:buSzPts val="1600"/>
              <a:buFont typeface="Avenir"/>
              <a:buChar char="●"/>
            </a:pPr>
            <a:r>
              <a:rPr b="1" lang="en" sz="1600">
                <a:solidFill>
                  <a:schemeClr val="accent2"/>
                </a:solidFill>
                <a:highlight>
                  <a:srgbClr val="FFFFFF"/>
                </a:highlight>
                <a:latin typeface="Avenir"/>
                <a:ea typeface="Avenir"/>
                <a:cs typeface="Avenir"/>
                <a:sym typeface="Avenir"/>
              </a:rPr>
              <a:t>We are performing  differencing on data by using pandas to stationarize.</a:t>
            </a:r>
            <a:endParaRPr sz="1600">
              <a:solidFill>
                <a:srgbClr val="333333"/>
              </a:solidFill>
              <a:highlight>
                <a:srgbClr val="FFFFFF"/>
              </a:highlight>
              <a:latin typeface="Avenir"/>
              <a:ea typeface="Avenir"/>
              <a:cs typeface="Avenir"/>
              <a:sym typeface="Avenir"/>
            </a:endParaRPr>
          </a:p>
        </p:txBody>
      </p:sp>
      <p:pic>
        <p:nvPicPr>
          <p:cNvPr id="462" name="Google Shape;462;p42"/>
          <p:cNvPicPr preferRelativeResize="0"/>
          <p:nvPr/>
        </p:nvPicPr>
        <p:blipFill rotWithShape="1">
          <a:blip r:embed="rId4">
            <a:alphaModFix/>
          </a:blip>
          <a:srcRect b="0" l="0" r="0" t="0"/>
          <a:stretch/>
        </p:blipFill>
        <p:spPr>
          <a:xfrm>
            <a:off x="871925" y="2571750"/>
            <a:ext cx="7217700" cy="11012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3"/>
          <p:cNvSpPr txBox="1"/>
          <p:nvPr>
            <p:ph type="ctrTitle"/>
          </p:nvPr>
        </p:nvSpPr>
        <p:spPr>
          <a:xfrm>
            <a:off x="250925" y="148375"/>
            <a:ext cx="8731200" cy="489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1000"/>
              <a:t>Proprietary content. © Great Learning. All Rights Reserved. Unauthorized use or distribution</a:t>
            </a:r>
            <a:endParaRPr sz="1000"/>
          </a:p>
        </p:txBody>
      </p:sp>
      <p:pic>
        <p:nvPicPr>
          <p:cNvPr id="468" name="Google Shape;468;p43"/>
          <p:cNvPicPr preferRelativeResize="0"/>
          <p:nvPr/>
        </p:nvPicPr>
        <p:blipFill rotWithShape="1">
          <a:blip r:embed="rId3">
            <a:alphaModFix/>
          </a:blip>
          <a:srcRect b="0" l="0" r="0" t="0"/>
          <a:stretch/>
        </p:blipFill>
        <p:spPr>
          <a:xfrm>
            <a:off x="7167925" y="211725"/>
            <a:ext cx="1755050" cy="357350"/>
          </a:xfrm>
          <a:prstGeom prst="rect">
            <a:avLst/>
          </a:prstGeom>
          <a:noFill/>
          <a:ln>
            <a:noFill/>
          </a:ln>
        </p:spPr>
      </p:pic>
      <p:sp>
        <p:nvSpPr>
          <p:cNvPr id="469" name="Google Shape;469;p43"/>
          <p:cNvSpPr txBox="1"/>
          <p:nvPr/>
        </p:nvSpPr>
        <p:spPr>
          <a:xfrm>
            <a:off x="250925" y="569075"/>
            <a:ext cx="82977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0" i="0" lang="en" sz="2800" u="none" cap="none" strike="noStrike">
                <a:solidFill>
                  <a:srgbClr val="595858"/>
                </a:solidFill>
                <a:highlight>
                  <a:schemeClr val="lt1"/>
                </a:highlight>
                <a:latin typeface="Avenir"/>
                <a:ea typeface="Avenir"/>
                <a:cs typeface="Avenir"/>
                <a:sym typeface="Avenir"/>
              </a:rPr>
              <a:t>Vector Autoregression Moving Average - (VARMA)</a:t>
            </a:r>
            <a:endParaRPr b="0" i="0" sz="2800" u="none" cap="none" strike="noStrike">
              <a:solidFill>
                <a:schemeClr val="dk1"/>
              </a:solidFill>
              <a:latin typeface="Avenir"/>
              <a:ea typeface="Avenir"/>
              <a:cs typeface="Avenir"/>
              <a:sym typeface="Avenir"/>
            </a:endParaRPr>
          </a:p>
          <a:p>
            <a:pPr indent="0" lvl="0" marL="0" marR="0" rtl="0" algn="l">
              <a:lnSpc>
                <a:spcPct val="115000"/>
              </a:lnSpc>
              <a:spcBef>
                <a:spcPts val="1600"/>
              </a:spcBef>
              <a:spcAft>
                <a:spcPts val="0"/>
              </a:spcAft>
              <a:buClr>
                <a:schemeClr val="dk1"/>
              </a:buClr>
              <a:buSzPts val="1100"/>
              <a:buFont typeface="Arial"/>
              <a:buNone/>
            </a:pPr>
            <a:r>
              <a:t/>
            </a:r>
            <a:endParaRPr b="0" i="0" sz="2800" u="none" cap="none" strike="noStrike">
              <a:solidFill>
                <a:srgbClr val="595858"/>
              </a:solidFill>
              <a:highlight>
                <a:schemeClr val="lt1"/>
              </a:highlight>
              <a:latin typeface="Avenir"/>
              <a:ea typeface="Avenir"/>
              <a:cs typeface="Avenir"/>
              <a:sym typeface="Avenir"/>
            </a:endParaRPr>
          </a:p>
          <a:p>
            <a:pPr indent="0" lvl="0" marL="0" marR="0" rtl="0" algn="l">
              <a:lnSpc>
                <a:spcPct val="100000"/>
              </a:lnSpc>
              <a:spcBef>
                <a:spcPts val="1600"/>
              </a:spcBef>
              <a:spcAft>
                <a:spcPts val="0"/>
              </a:spcAft>
              <a:buClr>
                <a:schemeClr val="dk1"/>
              </a:buClr>
              <a:buSzPts val="2800"/>
              <a:buFont typeface="Arial"/>
              <a:buNone/>
            </a:pPr>
            <a:r>
              <a:t/>
            </a:r>
            <a:endParaRPr b="0" i="0" sz="2800" u="none" cap="none" strike="noStrike">
              <a:solidFill>
                <a:schemeClr val="dk1"/>
              </a:solidFill>
              <a:latin typeface="Avenir"/>
              <a:ea typeface="Avenir"/>
              <a:cs typeface="Avenir"/>
              <a:sym typeface="Avenir"/>
            </a:endParaRPr>
          </a:p>
          <a:p>
            <a:pPr indent="0" lvl="0" marL="0" marR="0" rtl="0" algn="l">
              <a:lnSpc>
                <a:spcPct val="115000"/>
              </a:lnSpc>
              <a:spcBef>
                <a:spcPts val="0"/>
              </a:spcBef>
              <a:spcAft>
                <a:spcPts val="1600"/>
              </a:spcAft>
              <a:buClr>
                <a:srgbClr val="000000"/>
              </a:buClr>
              <a:buSzPts val="1100"/>
              <a:buFont typeface="Arial"/>
              <a:buNone/>
            </a:pPr>
            <a:r>
              <a:t/>
            </a:r>
            <a:endParaRPr b="0" i="0" sz="2800" u="none" cap="none" strike="noStrike">
              <a:solidFill>
                <a:srgbClr val="595858"/>
              </a:solidFill>
              <a:highlight>
                <a:schemeClr val="lt1"/>
              </a:highlight>
              <a:latin typeface="Avenir"/>
              <a:ea typeface="Avenir"/>
              <a:cs typeface="Avenir"/>
              <a:sym typeface="Avenir"/>
            </a:endParaRPr>
          </a:p>
        </p:txBody>
      </p:sp>
      <p:sp>
        <p:nvSpPr>
          <p:cNvPr id="470" name="Google Shape;470;p43"/>
          <p:cNvSpPr txBox="1"/>
          <p:nvPr>
            <p:ph idx="4294967295" type="body"/>
          </p:nvPr>
        </p:nvSpPr>
        <p:spPr>
          <a:xfrm>
            <a:off x="250925" y="1238250"/>
            <a:ext cx="8459700" cy="3416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333333"/>
              </a:buClr>
              <a:buSzPts val="1600"/>
              <a:buFont typeface="Avenir"/>
              <a:buChar char="●"/>
            </a:pPr>
            <a:r>
              <a:rPr lang="en" sz="1600">
                <a:solidFill>
                  <a:srgbClr val="333333"/>
                </a:solidFill>
                <a:highlight>
                  <a:srgbClr val="FFFFFF"/>
                </a:highlight>
                <a:latin typeface="Avenir"/>
                <a:ea typeface="Avenir"/>
                <a:cs typeface="Avenir"/>
                <a:sym typeface="Avenir"/>
              </a:rPr>
              <a:t>Checking for stationarity of data after the </a:t>
            </a:r>
            <a:endParaRPr sz="1600">
              <a:solidFill>
                <a:srgbClr val="333333"/>
              </a:solidFill>
              <a:highlight>
                <a:srgbClr val="FFFFFF"/>
              </a:highlight>
              <a:latin typeface="Avenir"/>
              <a:ea typeface="Avenir"/>
              <a:cs typeface="Avenir"/>
              <a:sym typeface="Avenir"/>
            </a:endParaRPr>
          </a:p>
          <a:p>
            <a:pPr indent="0" lvl="0" marL="0" rtl="0" algn="l">
              <a:lnSpc>
                <a:spcPct val="115000"/>
              </a:lnSpc>
              <a:spcBef>
                <a:spcPts val="0"/>
              </a:spcBef>
              <a:spcAft>
                <a:spcPts val="0"/>
              </a:spcAft>
              <a:buSzPts val="1800"/>
              <a:buNone/>
            </a:pPr>
            <a:r>
              <a:rPr lang="en" sz="1600">
                <a:solidFill>
                  <a:srgbClr val="333333"/>
                </a:solidFill>
                <a:highlight>
                  <a:srgbClr val="FFFFFF"/>
                </a:highlight>
                <a:latin typeface="Avenir"/>
                <a:ea typeface="Avenir"/>
                <a:cs typeface="Avenir"/>
                <a:sym typeface="Avenir"/>
              </a:rPr>
              <a:t>	First differencing.</a:t>
            </a:r>
            <a:endParaRPr sz="1600">
              <a:solidFill>
                <a:srgbClr val="333333"/>
              </a:solidFill>
              <a:highlight>
                <a:srgbClr val="FFFFFF"/>
              </a:highlight>
              <a:latin typeface="Avenir"/>
              <a:ea typeface="Avenir"/>
              <a:cs typeface="Avenir"/>
              <a:sym typeface="Avenir"/>
            </a:endParaRPr>
          </a:p>
          <a:p>
            <a:pPr indent="0" lvl="0" marL="1371600" rtl="0" algn="l">
              <a:lnSpc>
                <a:spcPct val="115000"/>
              </a:lnSpc>
              <a:spcBef>
                <a:spcPts val="0"/>
              </a:spcBef>
              <a:spcAft>
                <a:spcPts val="0"/>
              </a:spcAft>
              <a:buSzPts val="1800"/>
              <a:buNone/>
            </a:pPr>
            <a:r>
              <a:t/>
            </a:r>
            <a:endParaRPr sz="1600">
              <a:solidFill>
                <a:srgbClr val="333333"/>
              </a:solidFill>
              <a:highlight>
                <a:srgbClr val="FFFFFF"/>
              </a:highlight>
              <a:latin typeface="Avenir"/>
              <a:ea typeface="Avenir"/>
              <a:cs typeface="Avenir"/>
              <a:sym typeface="Avenir"/>
            </a:endParaRPr>
          </a:p>
          <a:p>
            <a:pPr indent="-330200" lvl="0" marL="457200" rtl="0" algn="l">
              <a:lnSpc>
                <a:spcPct val="115000"/>
              </a:lnSpc>
              <a:spcBef>
                <a:spcPts val="0"/>
              </a:spcBef>
              <a:spcAft>
                <a:spcPts val="0"/>
              </a:spcAft>
              <a:buClr>
                <a:srgbClr val="333333"/>
              </a:buClr>
              <a:buSzPts val="1600"/>
              <a:buFont typeface="Avenir"/>
              <a:buChar char="●"/>
            </a:pPr>
            <a:r>
              <a:rPr lang="en" sz="1600">
                <a:solidFill>
                  <a:srgbClr val="333333"/>
                </a:solidFill>
                <a:highlight>
                  <a:srgbClr val="FFFFFF"/>
                </a:highlight>
                <a:latin typeface="Avenir"/>
                <a:ea typeface="Avenir"/>
                <a:cs typeface="Avenir"/>
                <a:sym typeface="Avenir"/>
              </a:rPr>
              <a:t>We can infer from the given output that</a:t>
            </a:r>
            <a:endParaRPr sz="1600">
              <a:solidFill>
                <a:srgbClr val="333333"/>
              </a:solidFill>
              <a:highlight>
                <a:srgbClr val="FFFFFF"/>
              </a:highlight>
              <a:latin typeface="Avenir"/>
              <a:ea typeface="Avenir"/>
              <a:cs typeface="Avenir"/>
              <a:sym typeface="Avenir"/>
            </a:endParaRPr>
          </a:p>
          <a:p>
            <a:pPr indent="0" lvl="0" marL="0" rtl="0" algn="l">
              <a:lnSpc>
                <a:spcPct val="115000"/>
              </a:lnSpc>
              <a:spcBef>
                <a:spcPts val="0"/>
              </a:spcBef>
              <a:spcAft>
                <a:spcPts val="0"/>
              </a:spcAft>
              <a:buSzPts val="1800"/>
              <a:buNone/>
            </a:pPr>
            <a:r>
              <a:rPr lang="en" sz="1600">
                <a:solidFill>
                  <a:srgbClr val="333333"/>
                </a:solidFill>
                <a:highlight>
                  <a:srgbClr val="FFFFFF"/>
                </a:highlight>
                <a:latin typeface="Avenir"/>
                <a:ea typeface="Avenir"/>
                <a:cs typeface="Avenir"/>
                <a:sym typeface="Avenir"/>
              </a:rPr>
              <a:t>        the attributes : ‘Open’,‘High’  are </a:t>
            </a:r>
            <a:endParaRPr sz="1600">
              <a:solidFill>
                <a:srgbClr val="333333"/>
              </a:solidFill>
              <a:highlight>
                <a:srgbClr val="FFFFFF"/>
              </a:highlight>
              <a:latin typeface="Avenir"/>
              <a:ea typeface="Avenir"/>
              <a:cs typeface="Avenir"/>
              <a:sym typeface="Avenir"/>
            </a:endParaRPr>
          </a:p>
          <a:p>
            <a:pPr indent="457200" lvl="0" marL="0" rtl="0" algn="l">
              <a:lnSpc>
                <a:spcPct val="115000"/>
              </a:lnSpc>
              <a:spcBef>
                <a:spcPts val="0"/>
              </a:spcBef>
              <a:spcAft>
                <a:spcPts val="0"/>
              </a:spcAft>
              <a:buSzPts val="1800"/>
              <a:buNone/>
            </a:pPr>
            <a:r>
              <a:rPr lang="en" sz="1600">
                <a:solidFill>
                  <a:srgbClr val="333333"/>
                </a:solidFill>
                <a:highlight>
                  <a:srgbClr val="FFFFFF"/>
                </a:highlight>
                <a:latin typeface="Avenir"/>
                <a:ea typeface="Avenir"/>
                <a:cs typeface="Avenir"/>
                <a:sym typeface="Avenir"/>
              </a:rPr>
              <a:t>Stationarised now.</a:t>
            </a:r>
            <a:endParaRPr sz="1600">
              <a:solidFill>
                <a:srgbClr val="333333"/>
              </a:solidFill>
              <a:highlight>
                <a:srgbClr val="FFFFFF"/>
              </a:highlight>
              <a:latin typeface="Avenir"/>
              <a:ea typeface="Avenir"/>
              <a:cs typeface="Avenir"/>
              <a:sym typeface="Avenir"/>
            </a:endParaRPr>
          </a:p>
        </p:txBody>
      </p:sp>
      <p:pic>
        <p:nvPicPr>
          <p:cNvPr id="471" name="Google Shape;471;p43"/>
          <p:cNvPicPr preferRelativeResize="0"/>
          <p:nvPr/>
        </p:nvPicPr>
        <p:blipFill rotWithShape="1">
          <a:blip r:embed="rId4">
            <a:alphaModFix/>
          </a:blip>
          <a:srcRect b="0" l="0" r="0" t="0"/>
          <a:stretch/>
        </p:blipFill>
        <p:spPr>
          <a:xfrm>
            <a:off x="4649328" y="1306875"/>
            <a:ext cx="4273648" cy="341639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4"/>
          <p:cNvSpPr txBox="1"/>
          <p:nvPr>
            <p:ph type="ctrTitle"/>
          </p:nvPr>
        </p:nvSpPr>
        <p:spPr>
          <a:xfrm>
            <a:off x="250925" y="148375"/>
            <a:ext cx="8731200" cy="489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1000"/>
              <a:t>Proprietary content. © Great Learning. All Rights Reserved. Unauthorized use or distribution</a:t>
            </a:r>
            <a:endParaRPr sz="1000"/>
          </a:p>
        </p:txBody>
      </p:sp>
      <p:pic>
        <p:nvPicPr>
          <p:cNvPr id="477" name="Google Shape;477;p44"/>
          <p:cNvPicPr preferRelativeResize="0"/>
          <p:nvPr/>
        </p:nvPicPr>
        <p:blipFill rotWithShape="1">
          <a:blip r:embed="rId3">
            <a:alphaModFix/>
          </a:blip>
          <a:srcRect b="0" l="0" r="0" t="0"/>
          <a:stretch/>
        </p:blipFill>
        <p:spPr>
          <a:xfrm>
            <a:off x="7167925" y="211725"/>
            <a:ext cx="1755050" cy="357350"/>
          </a:xfrm>
          <a:prstGeom prst="rect">
            <a:avLst/>
          </a:prstGeom>
          <a:noFill/>
          <a:ln>
            <a:noFill/>
          </a:ln>
        </p:spPr>
      </p:pic>
      <p:sp>
        <p:nvSpPr>
          <p:cNvPr id="478" name="Google Shape;478;p44"/>
          <p:cNvSpPr txBox="1"/>
          <p:nvPr/>
        </p:nvSpPr>
        <p:spPr>
          <a:xfrm>
            <a:off x="250925" y="569075"/>
            <a:ext cx="82977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0" i="0" lang="en" sz="2800" u="none" cap="none" strike="noStrike">
                <a:solidFill>
                  <a:srgbClr val="595858"/>
                </a:solidFill>
                <a:highlight>
                  <a:schemeClr val="lt1"/>
                </a:highlight>
                <a:latin typeface="Avenir"/>
                <a:ea typeface="Avenir"/>
                <a:cs typeface="Avenir"/>
                <a:sym typeface="Avenir"/>
              </a:rPr>
              <a:t>Vector Autoregression Moving Average - (VARMA)</a:t>
            </a:r>
            <a:endParaRPr b="0" i="0" sz="2800" u="none" cap="none" strike="noStrike">
              <a:solidFill>
                <a:schemeClr val="dk1"/>
              </a:solidFill>
              <a:latin typeface="Avenir"/>
              <a:ea typeface="Avenir"/>
              <a:cs typeface="Avenir"/>
              <a:sym typeface="Avenir"/>
            </a:endParaRPr>
          </a:p>
          <a:p>
            <a:pPr indent="0" lvl="0" marL="0" marR="0" rtl="0" algn="l">
              <a:lnSpc>
                <a:spcPct val="115000"/>
              </a:lnSpc>
              <a:spcBef>
                <a:spcPts val="1600"/>
              </a:spcBef>
              <a:spcAft>
                <a:spcPts val="0"/>
              </a:spcAft>
              <a:buClr>
                <a:schemeClr val="dk1"/>
              </a:buClr>
              <a:buSzPts val="1100"/>
              <a:buFont typeface="Arial"/>
              <a:buNone/>
            </a:pPr>
            <a:r>
              <a:t/>
            </a:r>
            <a:endParaRPr b="0" i="0" sz="2800" u="none" cap="none" strike="noStrike">
              <a:solidFill>
                <a:srgbClr val="595858"/>
              </a:solidFill>
              <a:highlight>
                <a:schemeClr val="lt1"/>
              </a:highlight>
              <a:latin typeface="Avenir"/>
              <a:ea typeface="Avenir"/>
              <a:cs typeface="Avenir"/>
              <a:sym typeface="Avenir"/>
            </a:endParaRPr>
          </a:p>
          <a:p>
            <a:pPr indent="0" lvl="0" marL="0" marR="0" rtl="0" algn="l">
              <a:lnSpc>
                <a:spcPct val="100000"/>
              </a:lnSpc>
              <a:spcBef>
                <a:spcPts val="1600"/>
              </a:spcBef>
              <a:spcAft>
                <a:spcPts val="0"/>
              </a:spcAft>
              <a:buClr>
                <a:schemeClr val="dk1"/>
              </a:buClr>
              <a:buSzPts val="2800"/>
              <a:buFont typeface="Arial"/>
              <a:buNone/>
            </a:pPr>
            <a:r>
              <a:t/>
            </a:r>
            <a:endParaRPr b="0" i="0" sz="2800" u="none" cap="none" strike="noStrike">
              <a:solidFill>
                <a:schemeClr val="dk1"/>
              </a:solidFill>
              <a:latin typeface="Avenir"/>
              <a:ea typeface="Avenir"/>
              <a:cs typeface="Avenir"/>
              <a:sym typeface="Avenir"/>
            </a:endParaRPr>
          </a:p>
          <a:p>
            <a:pPr indent="0" lvl="0" marL="0" marR="0" rtl="0" algn="l">
              <a:lnSpc>
                <a:spcPct val="115000"/>
              </a:lnSpc>
              <a:spcBef>
                <a:spcPts val="0"/>
              </a:spcBef>
              <a:spcAft>
                <a:spcPts val="1600"/>
              </a:spcAft>
              <a:buClr>
                <a:srgbClr val="000000"/>
              </a:buClr>
              <a:buSzPts val="1100"/>
              <a:buFont typeface="Arial"/>
              <a:buNone/>
            </a:pPr>
            <a:r>
              <a:t/>
            </a:r>
            <a:endParaRPr b="0" i="0" sz="2800" u="none" cap="none" strike="noStrike">
              <a:solidFill>
                <a:srgbClr val="595858"/>
              </a:solidFill>
              <a:highlight>
                <a:schemeClr val="lt1"/>
              </a:highlight>
              <a:latin typeface="Avenir"/>
              <a:ea typeface="Avenir"/>
              <a:cs typeface="Avenir"/>
              <a:sym typeface="Avenir"/>
            </a:endParaRPr>
          </a:p>
        </p:txBody>
      </p:sp>
      <p:sp>
        <p:nvSpPr>
          <p:cNvPr id="479" name="Google Shape;479;p44"/>
          <p:cNvSpPr txBox="1"/>
          <p:nvPr>
            <p:ph idx="4294967295" type="body"/>
          </p:nvPr>
        </p:nvSpPr>
        <p:spPr>
          <a:xfrm>
            <a:off x="250925" y="1238250"/>
            <a:ext cx="8459700" cy="3416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Clr>
                <a:schemeClr val="accent2"/>
              </a:buClr>
              <a:buSzPts val="1600"/>
              <a:buFont typeface="Avenir"/>
              <a:buChar char="●"/>
            </a:pPr>
            <a:r>
              <a:rPr b="1" lang="en" sz="1600">
                <a:solidFill>
                  <a:schemeClr val="accent2"/>
                </a:solidFill>
                <a:highlight>
                  <a:srgbClr val="FFFFFF"/>
                </a:highlight>
                <a:latin typeface="Avenir"/>
                <a:ea typeface="Avenir"/>
                <a:cs typeface="Avenir"/>
                <a:sym typeface="Avenir"/>
              </a:rPr>
              <a:t>Cointegration is used to check for the </a:t>
            </a:r>
            <a:endParaRPr b="1" sz="1600">
              <a:solidFill>
                <a:schemeClr val="accent2"/>
              </a:solidFill>
              <a:highlight>
                <a:srgbClr val="FFFFFF"/>
              </a:highlight>
              <a:latin typeface="Avenir"/>
              <a:ea typeface="Avenir"/>
              <a:cs typeface="Avenir"/>
              <a:sym typeface="Avenir"/>
            </a:endParaRPr>
          </a:p>
          <a:p>
            <a:pPr indent="0" lvl="0" marL="457200" rtl="0" algn="l">
              <a:lnSpc>
                <a:spcPct val="115000"/>
              </a:lnSpc>
              <a:spcBef>
                <a:spcPts val="600"/>
              </a:spcBef>
              <a:spcAft>
                <a:spcPts val="0"/>
              </a:spcAft>
              <a:buSzPts val="1800"/>
              <a:buNone/>
            </a:pPr>
            <a:r>
              <a:rPr b="1" lang="en" sz="1600">
                <a:solidFill>
                  <a:schemeClr val="accent2"/>
                </a:solidFill>
                <a:highlight>
                  <a:srgbClr val="FFFFFF"/>
                </a:highlight>
                <a:latin typeface="Avenir"/>
                <a:ea typeface="Avenir"/>
                <a:cs typeface="Avenir"/>
                <a:sym typeface="Avenir"/>
              </a:rPr>
              <a:t>Existence of a long-run relationship </a:t>
            </a:r>
            <a:endParaRPr b="1" sz="1600">
              <a:solidFill>
                <a:schemeClr val="accent2"/>
              </a:solidFill>
              <a:highlight>
                <a:srgbClr val="FFFFFF"/>
              </a:highlight>
              <a:latin typeface="Avenir"/>
              <a:ea typeface="Avenir"/>
              <a:cs typeface="Avenir"/>
              <a:sym typeface="Avenir"/>
            </a:endParaRPr>
          </a:p>
          <a:p>
            <a:pPr indent="0" lvl="0" marL="457200" rtl="0" algn="l">
              <a:lnSpc>
                <a:spcPct val="115000"/>
              </a:lnSpc>
              <a:spcBef>
                <a:spcPts val="600"/>
              </a:spcBef>
              <a:spcAft>
                <a:spcPts val="0"/>
              </a:spcAft>
              <a:buSzPts val="1800"/>
              <a:buNone/>
            </a:pPr>
            <a:r>
              <a:rPr b="1" lang="en" sz="1600">
                <a:solidFill>
                  <a:schemeClr val="accent2"/>
                </a:solidFill>
                <a:highlight>
                  <a:srgbClr val="FFFFFF"/>
                </a:highlight>
                <a:latin typeface="Avenir"/>
                <a:ea typeface="Avenir"/>
                <a:cs typeface="Avenir"/>
                <a:sym typeface="Avenir"/>
              </a:rPr>
              <a:t>between two or more variables. </a:t>
            </a:r>
            <a:endParaRPr b="1" sz="1600">
              <a:solidFill>
                <a:schemeClr val="accent2"/>
              </a:solidFill>
              <a:highlight>
                <a:srgbClr val="FFFFFF"/>
              </a:highlight>
              <a:latin typeface="Avenir"/>
              <a:ea typeface="Avenir"/>
              <a:cs typeface="Avenir"/>
              <a:sym typeface="Avenir"/>
            </a:endParaRPr>
          </a:p>
          <a:p>
            <a:pPr indent="-330200" lvl="0" marL="457200" rtl="0" algn="l">
              <a:lnSpc>
                <a:spcPct val="115000"/>
              </a:lnSpc>
              <a:spcBef>
                <a:spcPts val="600"/>
              </a:spcBef>
              <a:spcAft>
                <a:spcPts val="0"/>
              </a:spcAft>
              <a:buClr>
                <a:schemeClr val="accent2"/>
              </a:buClr>
              <a:buSzPts val="1600"/>
              <a:buFont typeface="Avenir"/>
              <a:buChar char="●"/>
            </a:pPr>
            <a:r>
              <a:rPr b="1" lang="en" sz="1600">
                <a:solidFill>
                  <a:schemeClr val="accent2"/>
                </a:solidFill>
                <a:highlight>
                  <a:srgbClr val="FFFFFF"/>
                </a:highlight>
                <a:latin typeface="Avenir"/>
                <a:ea typeface="Avenir"/>
                <a:cs typeface="Avenir"/>
                <a:sym typeface="Avenir"/>
              </a:rPr>
              <a:t>However, the correlation does not </a:t>
            </a:r>
            <a:endParaRPr b="1" sz="1600">
              <a:solidFill>
                <a:schemeClr val="accent2"/>
              </a:solidFill>
              <a:highlight>
                <a:srgbClr val="FFFFFF"/>
              </a:highlight>
              <a:latin typeface="Avenir"/>
              <a:ea typeface="Avenir"/>
              <a:cs typeface="Avenir"/>
              <a:sym typeface="Avenir"/>
            </a:endParaRPr>
          </a:p>
          <a:p>
            <a:pPr indent="457200" lvl="0" marL="0" rtl="0" algn="l">
              <a:lnSpc>
                <a:spcPct val="115000"/>
              </a:lnSpc>
              <a:spcBef>
                <a:spcPts val="600"/>
              </a:spcBef>
              <a:spcAft>
                <a:spcPts val="0"/>
              </a:spcAft>
              <a:buClr>
                <a:schemeClr val="dk1"/>
              </a:buClr>
              <a:buSzPts val="1100"/>
              <a:buFont typeface="Arial"/>
              <a:buNone/>
            </a:pPr>
            <a:r>
              <a:rPr b="1" lang="en" sz="1600">
                <a:solidFill>
                  <a:schemeClr val="accent2"/>
                </a:solidFill>
                <a:highlight>
                  <a:srgbClr val="FFFFFF"/>
                </a:highlight>
                <a:latin typeface="Avenir"/>
                <a:ea typeface="Avenir"/>
                <a:cs typeface="Avenir"/>
                <a:sym typeface="Avenir"/>
              </a:rPr>
              <a:t>necessarily mean “long run.”</a:t>
            </a:r>
            <a:endParaRPr b="1" sz="1600">
              <a:solidFill>
                <a:schemeClr val="accent2"/>
              </a:solidFill>
              <a:highlight>
                <a:srgbClr val="FFFFFF"/>
              </a:highlight>
              <a:latin typeface="Avenir"/>
              <a:ea typeface="Avenir"/>
              <a:cs typeface="Avenir"/>
              <a:sym typeface="Avenir"/>
            </a:endParaRPr>
          </a:p>
          <a:p>
            <a:pPr indent="-330200" lvl="0" marL="457200" rtl="0" algn="l">
              <a:lnSpc>
                <a:spcPct val="115000"/>
              </a:lnSpc>
              <a:spcBef>
                <a:spcPts val="600"/>
              </a:spcBef>
              <a:spcAft>
                <a:spcPts val="0"/>
              </a:spcAft>
              <a:buClr>
                <a:schemeClr val="accent2"/>
              </a:buClr>
              <a:buSzPts val="1600"/>
              <a:buFont typeface="Avenir"/>
              <a:buChar char="●"/>
            </a:pPr>
            <a:r>
              <a:rPr b="1" lang="en" sz="1600">
                <a:solidFill>
                  <a:schemeClr val="accent2"/>
                </a:solidFill>
                <a:highlight>
                  <a:srgbClr val="FFFFFF"/>
                </a:highlight>
                <a:latin typeface="Avenir"/>
                <a:ea typeface="Avenir"/>
                <a:cs typeface="Avenir"/>
                <a:sym typeface="Avenir"/>
              </a:rPr>
              <a:t>We can infer from output that there is the </a:t>
            </a:r>
            <a:endParaRPr b="1" sz="1600">
              <a:solidFill>
                <a:schemeClr val="accent2"/>
              </a:solidFill>
              <a:highlight>
                <a:srgbClr val="FFFFFF"/>
              </a:highlight>
              <a:latin typeface="Avenir"/>
              <a:ea typeface="Avenir"/>
              <a:cs typeface="Avenir"/>
              <a:sym typeface="Avenir"/>
            </a:endParaRPr>
          </a:p>
          <a:p>
            <a:pPr indent="457200" lvl="0" marL="0" rtl="0" algn="l">
              <a:lnSpc>
                <a:spcPct val="115000"/>
              </a:lnSpc>
              <a:spcBef>
                <a:spcPts val="600"/>
              </a:spcBef>
              <a:spcAft>
                <a:spcPts val="0"/>
              </a:spcAft>
              <a:buSzPts val="1800"/>
              <a:buNone/>
            </a:pPr>
            <a:r>
              <a:rPr b="1" lang="en" sz="1600">
                <a:solidFill>
                  <a:schemeClr val="accent2"/>
                </a:solidFill>
                <a:highlight>
                  <a:srgbClr val="FFFFFF"/>
                </a:highlight>
                <a:latin typeface="Avenir"/>
                <a:ea typeface="Avenir"/>
                <a:cs typeface="Avenir"/>
                <a:sym typeface="Avenir"/>
              </a:rPr>
              <a:t>presence of a long-run relationship</a:t>
            </a:r>
            <a:endParaRPr b="1" sz="1600">
              <a:solidFill>
                <a:schemeClr val="accent2"/>
              </a:solidFill>
              <a:highlight>
                <a:srgbClr val="FFFFFF"/>
              </a:highlight>
              <a:latin typeface="Avenir"/>
              <a:ea typeface="Avenir"/>
              <a:cs typeface="Avenir"/>
              <a:sym typeface="Avenir"/>
            </a:endParaRPr>
          </a:p>
          <a:p>
            <a:pPr indent="457200" lvl="0" marL="0" rtl="0" algn="l">
              <a:lnSpc>
                <a:spcPct val="115000"/>
              </a:lnSpc>
              <a:spcBef>
                <a:spcPts val="600"/>
              </a:spcBef>
              <a:spcAft>
                <a:spcPts val="0"/>
              </a:spcAft>
              <a:buSzPts val="1800"/>
              <a:buNone/>
            </a:pPr>
            <a:r>
              <a:rPr b="1" lang="en" sz="1600">
                <a:solidFill>
                  <a:schemeClr val="accent2"/>
                </a:solidFill>
                <a:highlight>
                  <a:srgbClr val="FFFFFF"/>
                </a:highlight>
                <a:latin typeface="Avenir"/>
                <a:ea typeface="Avenir"/>
                <a:cs typeface="Avenir"/>
                <a:sym typeface="Avenir"/>
              </a:rPr>
              <a:t> between features,hence because the</a:t>
            </a:r>
            <a:endParaRPr b="1" sz="1600">
              <a:solidFill>
                <a:schemeClr val="accent2"/>
              </a:solidFill>
              <a:highlight>
                <a:srgbClr val="FFFFFF"/>
              </a:highlight>
              <a:latin typeface="Avenir"/>
              <a:ea typeface="Avenir"/>
              <a:cs typeface="Avenir"/>
              <a:sym typeface="Avenir"/>
            </a:endParaRPr>
          </a:p>
          <a:p>
            <a:pPr indent="457200" lvl="0" marL="0" rtl="0" algn="l">
              <a:lnSpc>
                <a:spcPct val="115000"/>
              </a:lnSpc>
              <a:spcBef>
                <a:spcPts val="600"/>
              </a:spcBef>
              <a:spcAft>
                <a:spcPts val="0"/>
              </a:spcAft>
              <a:buClr>
                <a:schemeClr val="dk1"/>
              </a:buClr>
              <a:buSzPts val="1100"/>
              <a:buFont typeface="Arial"/>
              <a:buNone/>
            </a:pPr>
            <a:r>
              <a:rPr b="1" lang="en" sz="1600">
                <a:solidFill>
                  <a:schemeClr val="accent2"/>
                </a:solidFill>
                <a:highlight>
                  <a:srgbClr val="FFFFFF"/>
                </a:highlight>
                <a:latin typeface="Avenir"/>
                <a:ea typeface="Avenir"/>
                <a:cs typeface="Avenir"/>
                <a:sym typeface="Avenir"/>
              </a:rPr>
              <a:t>Significance is ‘True’.</a:t>
            </a:r>
            <a:endParaRPr b="1" sz="1600">
              <a:solidFill>
                <a:schemeClr val="accent2"/>
              </a:solidFill>
              <a:highlight>
                <a:srgbClr val="FFFFFF"/>
              </a:highlight>
              <a:latin typeface="Avenir"/>
              <a:ea typeface="Avenir"/>
              <a:cs typeface="Avenir"/>
              <a:sym typeface="Avenir"/>
            </a:endParaRPr>
          </a:p>
          <a:p>
            <a:pPr indent="457200" lvl="0" marL="0" rtl="0" algn="l">
              <a:lnSpc>
                <a:spcPct val="115000"/>
              </a:lnSpc>
              <a:spcBef>
                <a:spcPts val="500"/>
              </a:spcBef>
              <a:spcAft>
                <a:spcPts val="0"/>
              </a:spcAft>
              <a:buSzPts val="1800"/>
              <a:buNone/>
            </a:pPr>
            <a:r>
              <a:t/>
            </a:r>
            <a:endParaRPr sz="1600">
              <a:solidFill>
                <a:srgbClr val="333333"/>
              </a:solidFill>
              <a:highlight>
                <a:srgbClr val="FFFFFF"/>
              </a:highlight>
              <a:latin typeface="Avenir"/>
              <a:ea typeface="Avenir"/>
              <a:cs typeface="Avenir"/>
              <a:sym typeface="Avenir"/>
            </a:endParaRPr>
          </a:p>
        </p:txBody>
      </p:sp>
      <p:pic>
        <p:nvPicPr>
          <p:cNvPr id="480" name="Google Shape;480;p44"/>
          <p:cNvPicPr preferRelativeResize="0"/>
          <p:nvPr/>
        </p:nvPicPr>
        <p:blipFill rotWithShape="1">
          <a:blip r:embed="rId4">
            <a:alphaModFix/>
          </a:blip>
          <a:srcRect b="0" l="0" r="0" t="0"/>
          <a:stretch/>
        </p:blipFill>
        <p:spPr>
          <a:xfrm>
            <a:off x="4807800" y="1312250"/>
            <a:ext cx="4115175" cy="34164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45"/>
          <p:cNvSpPr txBox="1"/>
          <p:nvPr>
            <p:ph type="ctrTitle"/>
          </p:nvPr>
        </p:nvSpPr>
        <p:spPr>
          <a:xfrm>
            <a:off x="250925" y="148375"/>
            <a:ext cx="8731200" cy="489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1000"/>
              <a:t>Proprietary content. © Great Learning. All Rights Reserved. Unauthorized use or distribution</a:t>
            </a:r>
            <a:endParaRPr sz="1000"/>
          </a:p>
        </p:txBody>
      </p:sp>
      <p:pic>
        <p:nvPicPr>
          <p:cNvPr id="486" name="Google Shape;486;p45"/>
          <p:cNvPicPr preferRelativeResize="0"/>
          <p:nvPr/>
        </p:nvPicPr>
        <p:blipFill rotWithShape="1">
          <a:blip r:embed="rId3">
            <a:alphaModFix/>
          </a:blip>
          <a:srcRect b="0" l="0" r="0" t="0"/>
          <a:stretch/>
        </p:blipFill>
        <p:spPr>
          <a:xfrm>
            <a:off x="7167925" y="211725"/>
            <a:ext cx="1755050" cy="357350"/>
          </a:xfrm>
          <a:prstGeom prst="rect">
            <a:avLst/>
          </a:prstGeom>
          <a:noFill/>
          <a:ln>
            <a:noFill/>
          </a:ln>
        </p:spPr>
      </p:pic>
      <p:sp>
        <p:nvSpPr>
          <p:cNvPr id="487" name="Google Shape;487;p45"/>
          <p:cNvSpPr txBox="1"/>
          <p:nvPr/>
        </p:nvSpPr>
        <p:spPr>
          <a:xfrm>
            <a:off x="250925" y="569075"/>
            <a:ext cx="82977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0" i="0" lang="en" sz="2800" u="none" cap="none" strike="noStrike">
                <a:solidFill>
                  <a:srgbClr val="595858"/>
                </a:solidFill>
                <a:highlight>
                  <a:schemeClr val="lt1"/>
                </a:highlight>
                <a:latin typeface="Avenir"/>
                <a:ea typeface="Avenir"/>
                <a:cs typeface="Avenir"/>
                <a:sym typeface="Avenir"/>
              </a:rPr>
              <a:t>Vector Autoregression Moving Average - (VARMA)</a:t>
            </a:r>
            <a:endParaRPr b="0" i="0" sz="2800" u="none" cap="none" strike="noStrike">
              <a:solidFill>
                <a:schemeClr val="dk1"/>
              </a:solidFill>
              <a:latin typeface="Avenir"/>
              <a:ea typeface="Avenir"/>
              <a:cs typeface="Avenir"/>
              <a:sym typeface="Avenir"/>
            </a:endParaRPr>
          </a:p>
          <a:p>
            <a:pPr indent="0" lvl="0" marL="0" marR="0" rtl="0" algn="l">
              <a:lnSpc>
                <a:spcPct val="115000"/>
              </a:lnSpc>
              <a:spcBef>
                <a:spcPts val="1600"/>
              </a:spcBef>
              <a:spcAft>
                <a:spcPts val="0"/>
              </a:spcAft>
              <a:buClr>
                <a:schemeClr val="dk1"/>
              </a:buClr>
              <a:buSzPts val="1100"/>
              <a:buFont typeface="Arial"/>
              <a:buNone/>
            </a:pPr>
            <a:r>
              <a:t/>
            </a:r>
            <a:endParaRPr b="0" i="0" sz="2800" u="none" cap="none" strike="noStrike">
              <a:solidFill>
                <a:srgbClr val="595858"/>
              </a:solidFill>
              <a:highlight>
                <a:schemeClr val="lt1"/>
              </a:highlight>
              <a:latin typeface="Avenir"/>
              <a:ea typeface="Avenir"/>
              <a:cs typeface="Avenir"/>
              <a:sym typeface="Avenir"/>
            </a:endParaRPr>
          </a:p>
          <a:p>
            <a:pPr indent="0" lvl="0" marL="0" marR="0" rtl="0" algn="l">
              <a:lnSpc>
                <a:spcPct val="100000"/>
              </a:lnSpc>
              <a:spcBef>
                <a:spcPts val="1600"/>
              </a:spcBef>
              <a:spcAft>
                <a:spcPts val="0"/>
              </a:spcAft>
              <a:buClr>
                <a:schemeClr val="dk1"/>
              </a:buClr>
              <a:buSzPts val="2800"/>
              <a:buFont typeface="Arial"/>
              <a:buNone/>
            </a:pPr>
            <a:r>
              <a:t/>
            </a:r>
            <a:endParaRPr b="0" i="0" sz="2800" u="none" cap="none" strike="noStrike">
              <a:solidFill>
                <a:schemeClr val="dk1"/>
              </a:solidFill>
              <a:latin typeface="Avenir"/>
              <a:ea typeface="Avenir"/>
              <a:cs typeface="Avenir"/>
              <a:sym typeface="Avenir"/>
            </a:endParaRPr>
          </a:p>
          <a:p>
            <a:pPr indent="0" lvl="0" marL="0" marR="0" rtl="0" algn="l">
              <a:lnSpc>
                <a:spcPct val="115000"/>
              </a:lnSpc>
              <a:spcBef>
                <a:spcPts val="0"/>
              </a:spcBef>
              <a:spcAft>
                <a:spcPts val="1600"/>
              </a:spcAft>
              <a:buClr>
                <a:srgbClr val="000000"/>
              </a:buClr>
              <a:buSzPts val="1100"/>
              <a:buFont typeface="Arial"/>
              <a:buNone/>
            </a:pPr>
            <a:r>
              <a:t/>
            </a:r>
            <a:endParaRPr b="0" i="0" sz="2800" u="none" cap="none" strike="noStrike">
              <a:solidFill>
                <a:srgbClr val="595858"/>
              </a:solidFill>
              <a:highlight>
                <a:schemeClr val="lt1"/>
              </a:highlight>
              <a:latin typeface="Avenir"/>
              <a:ea typeface="Avenir"/>
              <a:cs typeface="Avenir"/>
              <a:sym typeface="Avenir"/>
            </a:endParaRPr>
          </a:p>
        </p:txBody>
      </p:sp>
      <p:sp>
        <p:nvSpPr>
          <p:cNvPr id="488" name="Google Shape;488;p45"/>
          <p:cNvSpPr txBox="1"/>
          <p:nvPr>
            <p:ph idx="4294967295" type="body"/>
          </p:nvPr>
        </p:nvSpPr>
        <p:spPr>
          <a:xfrm>
            <a:off x="250925" y="1238250"/>
            <a:ext cx="8459700" cy="3416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accent2"/>
              </a:buClr>
              <a:buSzPts val="1600"/>
              <a:buFont typeface="Avenir"/>
              <a:buChar char="●"/>
            </a:pPr>
            <a:r>
              <a:rPr b="1" lang="en" sz="1600">
                <a:solidFill>
                  <a:schemeClr val="accent2"/>
                </a:solidFill>
                <a:highlight>
                  <a:srgbClr val="FFFFFF"/>
                </a:highlight>
                <a:latin typeface="Avenir"/>
                <a:ea typeface="Avenir"/>
                <a:cs typeface="Avenir"/>
                <a:sym typeface="Avenir"/>
              </a:rPr>
              <a:t>We are performed the analysis to obtain an optimal ‘p’,’q’ which possess an minimal RMSE .</a:t>
            </a:r>
            <a:endParaRPr b="1" sz="1600">
              <a:solidFill>
                <a:schemeClr val="accent2"/>
              </a:solidFill>
              <a:highlight>
                <a:srgbClr val="FFFFFF"/>
              </a:highlight>
              <a:latin typeface="Avenir"/>
              <a:ea typeface="Avenir"/>
              <a:cs typeface="Avenir"/>
              <a:sym typeface="Avenir"/>
            </a:endParaRPr>
          </a:p>
          <a:p>
            <a:pPr indent="-330200" lvl="0" marL="457200" rtl="0" algn="l">
              <a:lnSpc>
                <a:spcPct val="115000"/>
              </a:lnSpc>
              <a:spcBef>
                <a:spcPts val="0"/>
              </a:spcBef>
              <a:spcAft>
                <a:spcPts val="0"/>
              </a:spcAft>
              <a:buClr>
                <a:schemeClr val="accent2"/>
              </a:buClr>
              <a:buSzPts val="1600"/>
              <a:buFont typeface="Avenir"/>
              <a:buChar char="●"/>
            </a:pPr>
            <a:r>
              <a:rPr b="1" lang="en" sz="1600">
                <a:solidFill>
                  <a:schemeClr val="accent2"/>
                </a:solidFill>
                <a:highlight>
                  <a:srgbClr val="FFFFFF"/>
                </a:highlight>
                <a:latin typeface="Avenir"/>
                <a:ea typeface="Avenir"/>
                <a:cs typeface="Avenir"/>
                <a:sym typeface="Avenir"/>
              </a:rPr>
              <a:t>We can infer from the output that order(‘p’,’q’)(0,2) has an optimal/least RMSE.</a:t>
            </a:r>
            <a:endParaRPr b="1" sz="1600">
              <a:solidFill>
                <a:schemeClr val="accent2"/>
              </a:solidFill>
              <a:highlight>
                <a:srgbClr val="FFFFFF"/>
              </a:highlight>
              <a:latin typeface="Avenir"/>
              <a:ea typeface="Avenir"/>
              <a:cs typeface="Avenir"/>
              <a:sym typeface="Avenir"/>
            </a:endParaRPr>
          </a:p>
        </p:txBody>
      </p:sp>
      <p:pic>
        <p:nvPicPr>
          <p:cNvPr id="489" name="Google Shape;489;p45"/>
          <p:cNvPicPr preferRelativeResize="0"/>
          <p:nvPr/>
        </p:nvPicPr>
        <p:blipFill rotWithShape="1">
          <a:blip r:embed="rId4">
            <a:alphaModFix/>
          </a:blip>
          <a:srcRect b="0" l="0" r="0" t="0"/>
          <a:stretch/>
        </p:blipFill>
        <p:spPr>
          <a:xfrm>
            <a:off x="1023925" y="2571738"/>
            <a:ext cx="7096125" cy="19145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46"/>
          <p:cNvSpPr txBox="1"/>
          <p:nvPr>
            <p:ph type="ctrTitle"/>
          </p:nvPr>
        </p:nvSpPr>
        <p:spPr>
          <a:xfrm>
            <a:off x="250925" y="148375"/>
            <a:ext cx="8731200" cy="489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1000"/>
              <a:t>Proprietary content. © Great Learning. All Rights Reserved. Unauthorized use or distribution</a:t>
            </a:r>
            <a:endParaRPr sz="1000"/>
          </a:p>
        </p:txBody>
      </p:sp>
      <p:pic>
        <p:nvPicPr>
          <p:cNvPr id="495" name="Google Shape;495;p46"/>
          <p:cNvPicPr preferRelativeResize="0"/>
          <p:nvPr/>
        </p:nvPicPr>
        <p:blipFill rotWithShape="1">
          <a:blip r:embed="rId3">
            <a:alphaModFix/>
          </a:blip>
          <a:srcRect b="0" l="0" r="0" t="0"/>
          <a:stretch/>
        </p:blipFill>
        <p:spPr>
          <a:xfrm>
            <a:off x="7167925" y="211725"/>
            <a:ext cx="1755050" cy="357350"/>
          </a:xfrm>
          <a:prstGeom prst="rect">
            <a:avLst/>
          </a:prstGeom>
          <a:noFill/>
          <a:ln>
            <a:noFill/>
          </a:ln>
        </p:spPr>
      </p:pic>
      <p:sp>
        <p:nvSpPr>
          <p:cNvPr id="496" name="Google Shape;496;p46"/>
          <p:cNvSpPr txBox="1"/>
          <p:nvPr/>
        </p:nvSpPr>
        <p:spPr>
          <a:xfrm>
            <a:off x="250924" y="2119525"/>
            <a:ext cx="7885200" cy="95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0" i="0" lang="en" sz="4000" u="none" cap="none" strike="noStrike">
                <a:solidFill>
                  <a:schemeClr val="dk1"/>
                </a:solidFill>
                <a:latin typeface="Arial"/>
                <a:ea typeface="Arial"/>
                <a:cs typeface="Arial"/>
                <a:sym typeface="Arial"/>
              </a:rPr>
              <a:t>Model Evaluation </a:t>
            </a:r>
            <a:endParaRPr b="0" i="0" sz="4000" u="none" cap="none" strike="noStrike">
              <a:solidFill>
                <a:srgbClr val="000000"/>
              </a:solidFill>
              <a:latin typeface="Avenir"/>
              <a:ea typeface="Avenir"/>
              <a:cs typeface="Avenir"/>
              <a:sym typeface="Aveni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47"/>
          <p:cNvSpPr txBox="1"/>
          <p:nvPr>
            <p:ph type="ctrTitle"/>
          </p:nvPr>
        </p:nvSpPr>
        <p:spPr>
          <a:xfrm>
            <a:off x="250925" y="148375"/>
            <a:ext cx="8731200" cy="489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1000"/>
              <a:t>Proprietary content. © Great Learning. All Rights Reserved. Unauthorized use or distribution</a:t>
            </a:r>
            <a:endParaRPr sz="1000"/>
          </a:p>
        </p:txBody>
      </p:sp>
      <p:pic>
        <p:nvPicPr>
          <p:cNvPr id="502" name="Google Shape;502;p47"/>
          <p:cNvPicPr preferRelativeResize="0"/>
          <p:nvPr/>
        </p:nvPicPr>
        <p:blipFill rotWithShape="1">
          <a:blip r:embed="rId3">
            <a:alphaModFix/>
          </a:blip>
          <a:srcRect b="0" l="0" r="0" t="0"/>
          <a:stretch/>
        </p:blipFill>
        <p:spPr>
          <a:xfrm>
            <a:off x="7167925" y="211725"/>
            <a:ext cx="1755050" cy="357350"/>
          </a:xfrm>
          <a:prstGeom prst="rect">
            <a:avLst/>
          </a:prstGeom>
          <a:noFill/>
          <a:ln>
            <a:noFill/>
          </a:ln>
        </p:spPr>
      </p:pic>
      <p:sp>
        <p:nvSpPr>
          <p:cNvPr id="503" name="Google Shape;503;p47"/>
          <p:cNvSpPr txBox="1"/>
          <p:nvPr/>
        </p:nvSpPr>
        <p:spPr>
          <a:xfrm>
            <a:off x="250925" y="569075"/>
            <a:ext cx="82977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0" i="0" lang="en" sz="2800" u="none" cap="none" strike="noStrike">
                <a:solidFill>
                  <a:srgbClr val="595858"/>
                </a:solidFill>
                <a:highlight>
                  <a:schemeClr val="lt1"/>
                </a:highlight>
                <a:latin typeface="Avenir"/>
                <a:ea typeface="Avenir"/>
                <a:cs typeface="Avenir"/>
                <a:sym typeface="Avenir"/>
              </a:rPr>
              <a:t>Model Evaluation</a:t>
            </a:r>
            <a:endParaRPr b="0" i="0" sz="2800" u="none" cap="none" strike="noStrike">
              <a:solidFill>
                <a:schemeClr val="dk1"/>
              </a:solidFill>
              <a:latin typeface="Avenir"/>
              <a:ea typeface="Avenir"/>
              <a:cs typeface="Avenir"/>
              <a:sym typeface="Avenir"/>
            </a:endParaRPr>
          </a:p>
          <a:p>
            <a:pPr indent="0" lvl="0" marL="0" marR="0" rtl="0" algn="l">
              <a:lnSpc>
                <a:spcPct val="115000"/>
              </a:lnSpc>
              <a:spcBef>
                <a:spcPts val="1600"/>
              </a:spcBef>
              <a:spcAft>
                <a:spcPts val="0"/>
              </a:spcAft>
              <a:buClr>
                <a:schemeClr val="dk1"/>
              </a:buClr>
              <a:buSzPts val="1100"/>
              <a:buFont typeface="Arial"/>
              <a:buNone/>
            </a:pPr>
            <a:r>
              <a:t/>
            </a:r>
            <a:endParaRPr b="0" i="0" sz="2800" u="none" cap="none" strike="noStrike">
              <a:solidFill>
                <a:srgbClr val="595858"/>
              </a:solidFill>
              <a:highlight>
                <a:schemeClr val="lt1"/>
              </a:highlight>
              <a:latin typeface="Avenir"/>
              <a:ea typeface="Avenir"/>
              <a:cs typeface="Avenir"/>
              <a:sym typeface="Avenir"/>
            </a:endParaRPr>
          </a:p>
          <a:p>
            <a:pPr indent="0" lvl="0" marL="0" marR="0" rtl="0" algn="l">
              <a:lnSpc>
                <a:spcPct val="100000"/>
              </a:lnSpc>
              <a:spcBef>
                <a:spcPts val="1600"/>
              </a:spcBef>
              <a:spcAft>
                <a:spcPts val="0"/>
              </a:spcAft>
              <a:buClr>
                <a:schemeClr val="dk1"/>
              </a:buClr>
              <a:buSzPts val="2800"/>
              <a:buFont typeface="Arial"/>
              <a:buNone/>
            </a:pPr>
            <a:r>
              <a:t/>
            </a:r>
            <a:endParaRPr b="0" i="0" sz="2800" u="none" cap="none" strike="noStrike">
              <a:solidFill>
                <a:schemeClr val="dk1"/>
              </a:solidFill>
              <a:latin typeface="Avenir"/>
              <a:ea typeface="Avenir"/>
              <a:cs typeface="Avenir"/>
              <a:sym typeface="Avenir"/>
            </a:endParaRPr>
          </a:p>
          <a:p>
            <a:pPr indent="0" lvl="0" marL="0" marR="0" rtl="0" algn="l">
              <a:lnSpc>
                <a:spcPct val="115000"/>
              </a:lnSpc>
              <a:spcBef>
                <a:spcPts val="0"/>
              </a:spcBef>
              <a:spcAft>
                <a:spcPts val="1600"/>
              </a:spcAft>
              <a:buClr>
                <a:srgbClr val="000000"/>
              </a:buClr>
              <a:buSzPts val="1100"/>
              <a:buFont typeface="Arial"/>
              <a:buNone/>
            </a:pPr>
            <a:r>
              <a:t/>
            </a:r>
            <a:endParaRPr b="0" i="0" sz="2800" u="none" cap="none" strike="noStrike">
              <a:solidFill>
                <a:srgbClr val="595858"/>
              </a:solidFill>
              <a:highlight>
                <a:schemeClr val="lt1"/>
              </a:highlight>
              <a:latin typeface="Avenir"/>
              <a:ea typeface="Avenir"/>
              <a:cs typeface="Avenir"/>
              <a:sym typeface="Avenir"/>
            </a:endParaRPr>
          </a:p>
        </p:txBody>
      </p:sp>
      <p:sp>
        <p:nvSpPr>
          <p:cNvPr id="504" name="Google Shape;504;p47"/>
          <p:cNvSpPr txBox="1"/>
          <p:nvPr>
            <p:ph idx="4294967295" type="body"/>
          </p:nvPr>
        </p:nvSpPr>
        <p:spPr>
          <a:xfrm>
            <a:off x="250925" y="1238250"/>
            <a:ext cx="8459700" cy="3416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accent2"/>
              </a:buClr>
              <a:buSzPts val="1600"/>
              <a:buFont typeface="Avenir"/>
              <a:buChar char="●"/>
            </a:pPr>
            <a:r>
              <a:rPr b="1" lang="en" sz="1600">
                <a:solidFill>
                  <a:schemeClr val="accent2"/>
                </a:solidFill>
                <a:highlight>
                  <a:srgbClr val="FFFFFF"/>
                </a:highlight>
                <a:latin typeface="Avenir"/>
                <a:ea typeface="Avenir"/>
                <a:cs typeface="Avenir"/>
                <a:sym typeface="Avenir"/>
              </a:rPr>
              <a:t>We have fitted the time series data with VARMA model.</a:t>
            </a:r>
            <a:endParaRPr b="1" sz="1600">
              <a:solidFill>
                <a:schemeClr val="accent2"/>
              </a:solidFill>
              <a:highlight>
                <a:srgbClr val="FFFFFF"/>
              </a:highlight>
              <a:latin typeface="Avenir"/>
              <a:ea typeface="Avenir"/>
              <a:cs typeface="Avenir"/>
              <a:sym typeface="Avenir"/>
            </a:endParaRPr>
          </a:p>
          <a:p>
            <a:pPr indent="-330200" lvl="0" marL="457200" rtl="0" algn="l">
              <a:lnSpc>
                <a:spcPct val="115000"/>
              </a:lnSpc>
              <a:spcBef>
                <a:spcPts val="0"/>
              </a:spcBef>
              <a:spcAft>
                <a:spcPts val="0"/>
              </a:spcAft>
              <a:buClr>
                <a:schemeClr val="accent2"/>
              </a:buClr>
              <a:buSzPts val="1600"/>
              <a:buFont typeface="Avenir"/>
              <a:buChar char="●"/>
            </a:pPr>
            <a:r>
              <a:rPr b="1" lang="en" sz="1600">
                <a:solidFill>
                  <a:schemeClr val="accent2"/>
                </a:solidFill>
                <a:highlight>
                  <a:srgbClr val="FFFFFF"/>
                </a:highlight>
                <a:latin typeface="Avenir"/>
                <a:ea typeface="Avenir"/>
                <a:cs typeface="Avenir"/>
                <a:sym typeface="Avenir"/>
              </a:rPr>
              <a:t>We can infer from the input code that we have considered the order(‘p’,’q’)(0,2) hence,because its providing an optimal/lease. RMSE</a:t>
            </a:r>
            <a:endParaRPr b="1" sz="1600">
              <a:solidFill>
                <a:schemeClr val="accent2"/>
              </a:solidFill>
              <a:highlight>
                <a:srgbClr val="FFFFFF"/>
              </a:highlight>
              <a:latin typeface="Avenir"/>
              <a:ea typeface="Avenir"/>
              <a:cs typeface="Avenir"/>
              <a:sym typeface="Avenir"/>
            </a:endParaRPr>
          </a:p>
        </p:txBody>
      </p:sp>
      <p:pic>
        <p:nvPicPr>
          <p:cNvPr id="505" name="Google Shape;505;p47"/>
          <p:cNvPicPr preferRelativeResize="0"/>
          <p:nvPr/>
        </p:nvPicPr>
        <p:blipFill rotWithShape="1">
          <a:blip r:embed="rId4">
            <a:alphaModFix/>
          </a:blip>
          <a:srcRect b="0" l="0" r="0" t="0"/>
          <a:stretch/>
        </p:blipFill>
        <p:spPr>
          <a:xfrm>
            <a:off x="646925" y="2490225"/>
            <a:ext cx="7613849" cy="12024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48"/>
          <p:cNvSpPr txBox="1"/>
          <p:nvPr>
            <p:ph type="ctrTitle"/>
          </p:nvPr>
        </p:nvSpPr>
        <p:spPr>
          <a:xfrm>
            <a:off x="250925" y="148375"/>
            <a:ext cx="8731200" cy="489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1000"/>
              <a:t>Proprietary content. © Great Learning. All Rights Reserved. Unauthorized use or distribution</a:t>
            </a:r>
            <a:endParaRPr sz="1000"/>
          </a:p>
        </p:txBody>
      </p:sp>
      <p:pic>
        <p:nvPicPr>
          <p:cNvPr id="511" name="Google Shape;511;p48"/>
          <p:cNvPicPr preferRelativeResize="0"/>
          <p:nvPr/>
        </p:nvPicPr>
        <p:blipFill rotWithShape="1">
          <a:blip r:embed="rId3">
            <a:alphaModFix/>
          </a:blip>
          <a:srcRect b="0" l="0" r="0" t="0"/>
          <a:stretch/>
        </p:blipFill>
        <p:spPr>
          <a:xfrm>
            <a:off x="7167925" y="211725"/>
            <a:ext cx="1755050" cy="357350"/>
          </a:xfrm>
          <a:prstGeom prst="rect">
            <a:avLst/>
          </a:prstGeom>
          <a:noFill/>
          <a:ln>
            <a:noFill/>
          </a:ln>
        </p:spPr>
      </p:pic>
      <p:sp>
        <p:nvSpPr>
          <p:cNvPr id="512" name="Google Shape;512;p48"/>
          <p:cNvSpPr txBox="1"/>
          <p:nvPr/>
        </p:nvSpPr>
        <p:spPr>
          <a:xfrm>
            <a:off x="250925" y="569075"/>
            <a:ext cx="82977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0" i="0" lang="en" sz="2800" u="none" cap="none" strike="noStrike">
                <a:solidFill>
                  <a:srgbClr val="595858"/>
                </a:solidFill>
                <a:highlight>
                  <a:schemeClr val="lt1"/>
                </a:highlight>
                <a:latin typeface="Avenir"/>
                <a:ea typeface="Avenir"/>
                <a:cs typeface="Avenir"/>
                <a:sym typeface="Avenir"/>
              </a:rPr>
              <a:t>Model Evaluation</a:t>
            </a:r>
            <a:endParaRPr b="0" i="0" sz="2800" u="none" cap="none" strike="noStrike">
              <a:solidFill>
                <a:schemeClr val="dk1"/>
              </a:solidFill>
              <a:latin typeface="Avenir"/>
              <a:ea typeface="Avenir"/>
              <a:cs typeface="Avenir"/>
              <a:sym typeface="Avenir"/>
            </a:endParaRPr>
          </a:p>
          <a:p>
            <a:pPr indent="0" lvl="0" marL="0" marR="0" rtl="0" algn="l">
              <a:lnSpc>
                <a:spcPct val="115000"/>
              </a:lnSpc>
              <a:spcBef>
                <a:spcPts val="1600"/>
              </a:spcBef>
              <a:spcAft>
                <a:spcPts val="0"/>
              </a:spcAft>
              <a:buClr>
                <a:schemeClr val="dk1"/>
              </a:buClr>
              <a:buSzPts val="1100"/>
              <a:buFont typeface="Arial"/>
              <a:buNone/>
            </a:pPr>
            <a:r>
              <a:t/>
            </a:r>
            <a:endParaRPr b="0" i="0" sz="2800" u="none" cap="none" strike="noStrike">
              <a:solidFill>
                <a:srgbClr val="595858"/>
              </a:solidFill>
              <a:highlight>
                <a:schemeClr val="lt1"/>
              </a:highlight>
              <a:latin typeface="Avenir"/>
              <a:ea typeface="Avenir"/>
              <a:cs typeface="Avenir"/>
              <a:sym typeface="Avenir"/>
            </a:endParaRPr>
          </a:p>
          <a:p>
            <a:pPr indent="0" lvl="0" marL="0" marR="0" rtl="0" algn="l">
              <a:lnSpc>
                <a:spcPct val="100000"/>
              </a:lnSpc>
              <a:spcBef>
                <a:spcPts val="1600"/>
              </a:spcBef>
              <a:spcAft>
                <a:spcPts val="0"/>
              </a:spcAft>
              <a:buClr>
                <a:schemeClr val="dk1"/>
              </a:buClr>
              <a:buSzPts val="2800"/>
              <a:buFont typeface="Arial"/>
              <a:buNone/>
            </a:pPr>
            <a:r>
              <a:t/>
            </a:r>
            <a:endParaRPr b="0" i="0" sz="2800" u="none" cap="none" strike="noStrike">
              <a:solidFill>
                <a:schemeClr val="dk1"/>
              </a:solidFill>
              <a:latin typeface="Avenir"/>
              <a:ea typeface="Avenir"/>
              <a:cs typeface="Avenir"/>
              <a:sym typeface="Avenir"/>
            </a:endParaRPr>
          </a:p>
          <a:p>
            <a:pPr indent="0" lvl="0" marL="0" marR="0" rtl="0" algn="l">
              <a:lnSpc>
                <a:spcPct val="115000"/>
              </a:lnSpc>
              <a:spcBef>
                <a:spcPts val="0"/>
              </a:spcBef>
              <a:spcAft>
                <a:spcPts val="0"/>
              </a:spcAft>
              <a:buClr>
                <a:schemeClr val="dk1"/>
              </a:buClr>
              <a:buSzPts val="1100"/>
              <a:buFont typeface="Arial"/>
              <a:buNone/>
            </a:pPr>
            <a:r>
              <a:t/>
            </a:r>
            <a:endParaRPr b="0" i="0" sz="2800" u="none" cap="none" strike="noStrike">
              <a:solidFill>
                <a:srgbClr val="595858"/>
              </a:solidFill>
              <a:highlight>
                <a:schemeClr val="lt1"/>
              </a:highlight>
              <a:latin typeface="Avenir"/>
              <a:ea typeface="Avenir"/>
              <a:cs typeface="Avenir"/>
              <a:sym typeface="Avenir"/>
            </a:endParaRPr>
          </a:p>
          <a:p>
            <a:pPr indent="0" lvl="0" marL="0" marR="0" rtl="0" algn="l">
              <a:lnSpc>
                <a:spcPct val="115000"/>
              </a:lnSpc>
              <a:spcBef>
                <a:spcPts val="1600"/>
              </a:spcBef>
              <a:spcAft>
                <a:spcPts val="0"/>
              </a:spcAft>
              <a:buClr>
                <a:schemeClr val="dk1"/>
              </a:buClr>
              <a:buSzPts val="1100"/>
              <a:buFont typeface="Arial"/>
              <a:buNone/>
            </a:pPr>
            <a:r>
              <a:t/>
            </a:r>
            <a:endParaRPr b="0" i="0" sz="2800" u="none" cap="none" strike="noStrike">
              <a:solidFill>
                <a:srgbClr val="595858"/>
              </a:solidFill>
              <a:highlight>
                <a:schemeClr val="lt1"/>
              </a:highlight>
              <a:latin typeface="Avenir"/>
              <a:ea typeface="Avenir"/>
              <a:cs typeface="Avenir"/>
              <a:sym typeface="Avenir"/>
            </a:endParaRPr>
          </a:p>
          <a:p>
            <a:pPr indent="0" lvl="0" marL="0" marR="0" rtl="0" algn="l">
              <a:lnSpc>
                <a:spcPct val="115000"/>
              </a:lnSpc>
              <a:spcBef>
                <a:spcPts val="1600"/>
              </a:spcBef>
              <a:spcAft>
                <a:spcPts val="0"/>
              </a:spcAft>
              <a:buClr>
                <a:schemeClr val="dk1"/>
              </a:buClr>
              <a:buSzPts val="1100"/>
              <a:buFont typeface="Arial"/>
              <a:buNone/>
            </a:pPr>
            <a:r>
              <a:t/>
            </a:r>
            <a:endParaRPr b="0" i="0" sz="2800" u="none" cap="none" strike="noStrike">
              <a:solidFill>
                <a:srgbClr val="595858"/>
              </a:solidFill>
              <a:highlight>
                <a:schemeClr val="lt1"/>
              </a:highlight>
              <a:latin typeface="Avenir"/>
              <a:ea typeface="Avenir"/>
              <a:cs typeface="Avenir"/>
              <a:sym typeface="Avenir"/>
            </a:endParaRPr>
          </a:p>
          <a:p>
            <a:pPr indent="0" lvl="0" marL="0" marR="0" rtl="0" algn="l">
              <a:lnSpc>
                <a:spcPct val="100000"/>
              </a:lnSpc>
              <a:spcBef>
                <a:spcPts val="1600"/>
              </a:spcBef>
              <a:spcAft>
                <a:spcPts val="0"/>
              </a:spcAft>
              <a:buClr>
                <a:schemeClr val="dk1"/>
              </a:buClr>
              <a:buSzPts val="2800"/>
              <a:buFont typeface="Arial"/>
              <a:buNone/>
            </a:pPr>
            <a:r>
              <a:t/>
            </a:r>
            <a:endParaRPr b="0" i="0" sz="2800" u="none" cap="none" strike="noStrike">
              <a:solidFill>
                <a:schemeClr val="dk1"/>
              </a:solidFill>
              <a:latin typeface="Avenir"/>
              <a:ea typeface="Avenir"/>
              <a:cs typeface="Avenir"/>
              <a:sym typeface="Avenir"/>
            </a:endParaRPr>
          </a:p>
          <a:p>
            <a:pPr indent="0" lvl="0" marL="0" marR="0" rtl="0" algn="l">
              <a:lnSpc>
                <a:spcPct val="115000"/>
              </a:lnSpc>
              <a:spcBef>
                <a:spcPts val="0"/>
              </a:spcBef>
              <a:spcAft>
                <a:spcPts val="1600"/>
              </a:spcAft>
              <a:buClr>
                <a:srgbClr val="000000"/>
              </a:buClr>
              <a:buSzPts val="1100"/>
              <a:buFont typeface="Arial"/>
              <a:buNone/>
            </a:pPr>
            <a:r>
              <a:t/>
            </a:r>
            <a:endParaRPr b="0" i="0" sz="2800" u="none" cap="none" strike="noStrike">
              <a:solidFill>
                <a:srgbClr val="595858"/>
              </a:solidFill>
              <a:highlight>
                <a:schemeClr val="lt1"/>
              </a:highlight>
              <a:latin typeface="Avenir"/>
              <a:ea typeface="Avenir"/>
              <a:cs typeface="Avenir"/>
              <a:sym typeface="Avenir"/>
            </a:endParaRPr>
          </a:p>
        </p:txBody>
      </p:sp>
      <p:sp>
        <p:nvSpPr>
          <p:cNvPr id="513" name="Google Shape;513;p48"/>
          <p:cNvSpPr txBox="1"/>
          <p:nvPr>
            <p:ph idx="4294967295" type="body"/>
          </p:nvPr>
        </p:nvSpPr>
        <p:spPr>
          <a:xfrm>
            <a:off x="250925" y="1238250"/>
            <a:ext cx="8459700" cy="3416400"/>
          </a:xfrm>
          <a:prstGeom prst="rect">
            <a:avLst/>
          </a:prstGeom>
          <a:noFill/>
          <a:ln>
            <a:noFill/>
          </a:ln>
        </p:spPr>
        <p:txBody>
          <a:bodyPr anchorCtr="0" anchor="t" bIns="91425" lIns="91425" spcFirstLastPara="1" rIns="91425" wrap="square" tIns="91425">
            <a:noAutofit/>
          </a:bodyPr>
          <a:lstStyle/>
          <a:p>
            <a:pPr indent="0" lvl="0" marL="914400" rtl="0" algn="l">
              <a:lnSpc>
                <a:spcPct val="115000"/>
              </a:lnSpc>
              <a:spcBef>
                <a:spcPts val="0"/>
              </a:spcBef>
              <a:spcAft>
                <a:spcPts val="0"/>
              </a:spcAft>
              <a:buSzPts val="1800"/>
              <a:buNone/>
            </a:pPr>
            <a:r>
              <a:t/>
            </a:r>
            <a:endParaRPr b="1" sz="1600">
              <a:solidFill>
                <a:schemeClr val="accent2"/>
              </a:solidFill>
              <a:highlight>
                <a:srgbClr val="FFFFFF"/>
              </a:highlight>
              <a:latin typeface="Avenir"/>
              <a:ea typeface="Avenir"/>
              <a:cs typeface="Avenir"/>
              <a:sym typeface="Avenir"/>
            </a:endParaRPr>
          </a:p>
          <a:p>
            <a:pPr indent="-330200" lvl="0" marL="457200" rtl="0" algn="l">
              <a:lnSpc>
                <a:spcPct val="115000"/>
              </a:lnSpc>
              <a:spcBef>
                <a:spcPts val="0"/>
              </a:spcBef>
              <a:spcAft>
                <a:spcPts val="0"/>
              </a:spcAft>
              <a:buClr>
                <a:schemeClr val="accent2"/>
              </a:buClr>
              <a:buSzPts val="1600"/>
              <a:buFont typeface="Avenir"/>
              <a:buChar char="●"/>
            </a:pPr>
            <a:r>
              <a:rPr b="1" lang="en" sz="1600">
                <a:solidFill>
                  <a:schemeClr val="accent2"/>
                </a:solidFill>
                <a:highlight>
                  <a:srgbClr val="FFFFFF"/>
                </a:highlight>
                <a:latin typeface="Avenir"/>
                <a:ea typeface="Avenir"/>
                <a:cs typeface="Avenir"/>
                <a:sym typeface="Avenir"/>
              </a:rPr>
              <a:t>Evaluate the results for every </a:t>
            </a:r>
            <a:endParaRPr b="1" sz="1600">
              <a:solidFill>
                <a:schemeClr val="accent2"/>
              </a:solidFill>
              <a:highlight>
                <a:srgbClr val="FFFFFF"/>
              </a:highlight>
              <a:latin typeface="Avenir"/>
              <a:ea typeface="Avenir"/>
              <a:cs typeface="Avenir"/>
              <a:sym typeface="Avenir"/>
            </a:endParaRPr>
          </a:p>
          <a:p>
            <a:pPr indent="457200" lvl="0" marL="0" rtl="0" algn="l">
              <a:lnSpc>
                <a:spcPct val="115000"/>
              </a:lnSpc>
              <a:spcBef>
                <a:spcPts val="0"/>
              </a:spcBef>
              <a:spcAft>
                <a:spcPts val="0"/>
              </a:spcAft>
              <a:buSzPts val="1800"/>
              <a:buNone/>
            </a:pPr>
            <a:r>
              <a:rPr b="1" lang="en" sz="1600">
                <a:solidFill>
                  <a:schemeClr val="accent2"/>
                </a:solidFill>
                <a:highlight>
                  <a:srgbClr val="FFFFFF"/>
                </a:highlight>
                <a:latin typeface="Avenir"/>
                <a:ea typeface="Avenir"/>
                <a:cs typeface="Avenir"/>
                <a:sym typeface="Avenir"/>
              </a:rPr>
              <a:t>Individual attribute .</a:t>
            </a:r>
            <a:endParaRPr b="1" sz="1600">
              <a:solidFill>
                <a:schemeClr val="accent2"/>
              </a:solidFill>
              <a:highlight>
                <a:srgbClr val="FFFFFF"/>
              </a:highlight>
              <a:latin typeface="Avenir"/>
              <a:ea typeface="Avenir"/>
              <a:cs typeface="Avenir"/>
              <a:sym typeface="Avenir"/>
            </a:endParaRPr>
          </a:p>
          <a:p>
            <a:pPr indent="457200" lvl="0" marL="0" rtl="0" algn="l">
              <a:lnSpc>
                <a:spcPct val="115000"/>
              </a:lnSpc>
              <a:spcBef>
                <a:spcPts val="0"/>
              </a:spcBef>
              <a:spcAft>
                <a:spcPts val="0"/>
              </a:spcAft>
              <a:buSzPts val="1800"/>
              <a:buNone/>
            </a:pPr>
            <a:r>
              <a:t/>
            </a:r>
            <a:endParaRPr b="1" sz="1600">
              <a:solidFill>
                <a:schemeClr val="accent2"/>
              </a:solidFill>
              <a:highlight>
                <a:srgbClr val="FFFFFF"/>
              </a:highlight>
              <a:latin typeface="Avenir"/>
              <a:ea typeface="Avenir"/>
              <a:cs typeface="Avenir"/>
              <a:sym typeface="Avenir"/>
            </a:endParaRPr>
          </a:p>
          <a:p>
            <a:pPr indent="-330200" lvl="0" marL="457200" rtl="0" algn="l">
              <a:lnSpc>
                <a:spcPct val="115000"/>
              </a:lnSpc>
              <a:spcBef>
                <a:spcPts val="0"/>
              </a:spcBef>
              <a:spcAft>
                <a:spcPts val="0"/>
              </a:spcAft>
              <a:buClr>
                <a:schemeClr val="accent2"/>
              </a:buClr>
              <a:buSzPts val="1600"/>
              <a:buFont typeface="Avenir"/>
              <a:buChar char="●"/>
            </a:pPr>
            <a:r>
              <a:rPr b="1" lang="en" sz="1600">
                <a:solidFill>
                  <a:schemeClr val="accent2"/>
                </a:solidFill>
                <a:highlight>
                  <a:srgbClr val="FFFFFF"/>
                </a:highlight>
                <a:latin typeface="Avenir"/>
                <a:ea typeface="Avenir"/>
                <a:cs typeface="Avenir"/>
                <a:sym typeface="Avenir"/>
              </a:rPr>
              <a:t>We can find the various evaluation</a:t>
            </a:r>
            <a:endParaRPr b="1" sz="1600">
              <a:solidFill>
                <a:schemeClr val="accent2"/>
              </a:solidFill>
              <a:highlight>
                <a:srgbClr val="FFFFFF"/>
              </a:highlight>
              <a:latin typeface="Avenir"/>
              <a:ea typeface="Avenir"/>
              <a:cs typeface="Avenir"/>
              <a:sym typeface="Avenir"/>
            </a:endParaRPr>
          </a:p>
          <a:p>
            <a:pPr indent="457200" lvl="0" marL="0" rtl="0" algn="l">
              <a:lnSpc>
                <a:spcPct val="115000"/>
              </a:lnSpc>
              <a:spcBef>
                <a:spcPts val="0"/>
              </a:spcBef>
              <a:spcAft>
                <a:spcPts val="0"/>
              </a:spcAft>
              <a:buSzPts val="1800"/>
              <a:buNone/>
            </a:pPr>
            <a:r>
              <a:rPr b="1" lang="en" sz="1600">
                <a:solidFill>
                  <a:schemeClr val="accent2"/>
                </a:solidFill>
                <a:highlight>
                  <a:srgbClr val="FFFFFF"/>
                </a:highlight>
                <a:latin typeface="Avenir"/>
                <a:ea typeface="Avenir"/>
                <a:cs typeface="Avenir"/>
                <a:sym typeface="Avenir"/>
              </a:rPr>
              <a:t>Metric’s with score’s from the </a:t>
            </a:r>
            <a:endParaRPr b="1" sz="1600">
              <a:solidFill>
                <a:schemeClr val="accent2"/>
              </a:solidFill>
              <a:highlight>
                <a:srgbClr val="FFFFFF"/>
              </a:highlight>
              <a:latin typeface="Avenir"/>
              <a:ea typeface="Avenir"/>
              <a:cs typeface="Avenir"/>
              <a:sym typeface="Avenir"/>
            </a:endParaRPr>
          </a:p>
          <a:p>
            <a:pPr indent="457200" lvl="0" marL="0" rtl="0" algn="l">
              <a:lnSpc>
                <a:spcPct val="115000"/>
              </a:lnSpc>
              <a:spcBef>
                <a:spcPts val="0"/>
              </a:spcBef>
              <a:spcAft>
                <a:spcPts val="0"/>
              </a:spcAft>
              <a:buSzPts val="1800"/>
              <a:buNone/>
            </a:pPr>
            <a:r>
              <a:rPr b="1" lang="en" sz="1600">
                <a:solidFill>
                  <a:schemeClr val="accent2"/>
                </a:solidFill>
                <a:highlight>
                  <a:srgbClr val="FFFFFF"/>
                </a:highlight>
                <a:latin typeface="Avenir"/>
                <a:ea typeface="Avenir"/>
                <a:cs typeface="Avenir"/>
                <a:sym typeface="Avenir"/>
              </a:rPr>
              <a:t>Given output for the  attributes</a:t>
            </a:r>
            <a:endParaRPr b="1" sz="1600">
              <a:solidFill>
                <a:schemeClr val="accent2"/>
              </a:solidFill>
              <a:highlight>
                <a:srgbClr val="FFFFFF"/>
              </a:highlight>
              <a:latin typeface="Avenir"/>
              <a:ea typeface="Avenir"/>
              <a:cs typeface="Avenir"/>
              <a:sym typeface="Avenir"/>
            </a:endParaRPr>
          </a:p>
          <a:p>
            <a:pPr indent="457200" lvl="0" marL="0" rtl="0" algn="l">
              <a:lnSpc>
                <a:spcPct val="115000"/>
              </a:lnSpc>
              <a:spcBef>
                <a:spcPts val="0"/>
              </a:spcBef>
              <a:spcAft>
                <a:spcPts val="0"/>
              </a:spcAft>
              <a:buSzPts val="1800"/>
              <a:buNone/>
            </a:pPr>
            <a:r>
              <a:rPr b="1" lang="en" sz="1600">
                <a:solidFill>
                  <a:schemeClr val="accent2"/>
                </a:solidFill>
                <a:highlight>
                  <a:srgbClr val="FFFFFF"/>
                </a:highlight>
                <a:latin typeface="Avenir"/>
                <a:ea typeface="Avenir"/>
                <a:cs typeface="Avenir"/>
                <a:sym typeface="Avenir"/>
              </a:rPr>
              <a:t> ‘Open’,‘High’. </a:t>
            </a:r>
            <a:endParaRPr b="1" sz="1600">
              <a:solidFill>
                <a:schemeClr val="accent2"/>
              </a:solidFill>
              <a:highlight>
                <a:srgbClr val="FFFFFF"/>
              </a:highlight>
              <a:latin typeface="Avenir"/>
              <a:ea typeface="Avenir"/>
              <a:cs typeface="Avenir"/>
              <a:sym typeface="Avenir"/>
            </a:endParaRPr>
          </a:p>
          <a:p>
            <a:pPr indent="0" lvl="0" marL="914400" rtl="0" algn="l">
              <a:lnSpc>
                <a:spcPct val="115000"/>
              </a:lnSpc>
              <a:spcBef>
                <a:spcPts val="0"/>
              </a:spcBef>
              <a:spcAft>
                <a:spcPts val="0"/>
              </a:spcAft>
              <a:buSzPts val="1800"/>
              <a:buNone/>
            </a:pPr>
            <a:r>
              <a:t/>
            </a:r>
            <a:endParaRPr b="1" sz="1600">
              <a:solidFill>
                <a:schemeClr val="accent2"/>
              </a:solidFill>
              <a:highlight>
                <a:srgbClr val="FFFFFF"/>
              </a:highlight>
              <a:latin typeface="Avenir"/>
              <a:ea typeface="Avenir"/>
              <a:cs typeface="Avenir"/>
              <a:sym typeface="Avenir"/>
            </a:endParaRPr>
          </a:p>
        </p:txBody>
      </p:sp>
      <p:pic>
        <p:nvPicPr>
          <p:cNvPr id="514" name="Google Shape;514;p48"/>
          <p:cNvPicPr preferRelativeResize="0"/>
          <p:nvPr/>
        </p:nvPicPr>
        <p:blipFill rotWithShape="1">
          <a:blip r:embed="rId4">
            <a:alphaModFix/>
          </a:blip>
          <a:srcRect b="0" l="0" r="0" t="0"/>
          <a:stretch/>
        </p:blipFill>
        <p:spPr>
          <a:xfrm>
            <a:off x="4030022" y="1317675"/>
            <a:ext cx="4892951" cy="32575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49"/>
          <p:cNvSpPr txBox="1"/>
          <p:nvPr>
            <p:ph type="ctrTitle"/>
          </p:nvPr>
        </p:nvSpPr>
        <p:spPr>
          <a:xfrm>
            <a:off x="250925" y="148375"/>
            <a:ext cx="8731200" cy="489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1000"/>
              <a:t>Proprietary content. © Great Learning. All Rights Reserved. Unauthorized use or distribution</a:t>
            </a:r>
            <a:endParaRPr sz="1000"/>
          </a:p>
        </p:txBody>
      </p:sp>
      <p:pic>
        <p:nvPicPr>
          <p:cNvPr id="520" name="Google Shape;520;p49"/>
          <p:cNvPicPr preferRelativeResize="0"/>
          <p:nvPr/>
        </p:nvPicPr>
        <p:blipFill rotWithShape="1">
          <a:blip r:embed="rId3">
            <a:alphaModFix/>
          </a:blip>
          <a:srcRect b="0" l="0" r="0" t="0"/>
          <a:stretch/>
        </p:blipFill>
        <p:spPr>
          <a:xfrm>
            <a:off x="7167925" y="211725"/>
            <a:ext cx="1755050" cy="357350"/>
          </a:xfrm>
          <a:prstGeom prst="rect">
            <a:avLst/>
          </a:prstGeom>
          <a:noFill/>
          <a:ln>
            <a:noFill/>
          </a:ln>
        </p:spPr>
      </p:pic>
      <p:sp>
        <p:nvSpPr>
          <p:cNvPr id="521" name="Google Shape;521;p49"/>
          <p:cNvSpPr txBox="1"/>
          <p:nvPr/>
        </p:nvSpPr>
        <p:spPr>
          <a:xfrm>
            <a:off x="250925" y="569075"/>
            <a:ext cx="82977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0" i="0" lang="en" sz="2800" u="none" cap="none" strike="noStrike">
                <a:solidFill>
                  <a:srgbClr val="595858"/>
                </a:solidFill>
                <a:highlight>
                  <a:schemeClr val="lt1"/>
                </a:highlight>
                <a:latin typeface="Avenir"/>
                <a:ea typeface="Avenir"/>
                <a:cs typeface="Avenir"/>
                <a:sym typeface="Avenir"/>
              </a:rPr>
              <a:t>Model Evaluation</a:t>
            </a:r>
            <a:endParaRPr b="0" i="0" sz="2800" u="none" cap="none" strike="noStrike">
              <a:solidFill>
                <a:schemeClr val="dk1"/>
              </a:solidFill>
              <a:latin typeface="Avenir"/>
              <a:ea typeface="Avenir"/>
              <a:cs typeface="Avenir"/>
              <a:sym typeface="Avenir"/>
            </a:endParaRPr>
          </a:p>
          <a:p>
            <a:pPr indent="0" lvl="0" marL="0" marR="0" rtl="0" algn="l">
              <a:lnSpc>
                <a:spcPct val="115000"/>
              </a:lnSpc>
              <a:spcBef>
                <a:spcPts val="1600"/>
              </a:spcBef>
              <a:spcAft>
                <a:spcPts val="0"/>
              </a:spcAft>
              <a:buClr>
                <a:schemeClr val="dk1"/>
              </a:buClr>
              <a:buSzPts val="1100"/>
              <a:buFont typeface="Arial"/>
              <a:buNone/>
            </a:pPr>
            <a:r>
              <a:t/>
            </a:r>
            <a:endParaRPr b="0" i="0" sz="2800" u="none" cap="none" strike="noStrike">
              <a:solidFill>
                <a:srgbClr val="595858"/>
              </a:solidFill>
              <a:highlight>
                <a:schemeClr val="lt1"/>
              </a:highlight>
              <a:latin typeface="Avenir"/>
              <a:ea typeface="Avenir"/>
              <a:cs typeface="Avenir"/>
              <a:sym typeface="Avenir"/>
            </a:endParaRPr>
          </a:p>
          <a:p>
            <a:pPr indent="0" lvl="0" marL="0" marR="0" rtl="0" algn="l">
              <a:lnSpc>
                <a:spcPct val="100000"/>
              </a:lnSpc>
              <a:spcBef>
                <a:spcPts val="1600"/>
              </a:spcBef>
              <a:spcAft>
                <a:spcPts val="0"/>
              </a:spcAft>
              <a:buClr>
                <a:schemeClr val="dk1"/>
              </a:buClr>
              <a:buSzPts val="2800"/>
              <a:buFont typeface="Arial"/>
              <a:buNone/>
            </a:pPr>
            <a:r>
              <a:t/>
            </a:r>
            <a:endParaRPr b="0" i="0" sz="2800" u="none" cap="none" strike="noStrike">
              <a:solidFill>
                <a:schemeClr val="dk1"/>
              </a:solidFill>
              <a:latin typeface="Avenir"/>
              <a:ea typeface="Avenir"/>
              <a:cs typeface="Avenir"/>
              <a:sym typeface="Avenir"/>
            </a:endParaRPr>
          </a:p>
          <a:p>
            <a:pPr indent="0" lvl="0" marL="0" marR="0" rtl="0" algn="l">
              <a:lnSpc>
                <a:spcPct val="115000"/>
              </a:lnSpc>
              <a:spcBef>
                <a:spcPts val="0"/>
              </a:spcBef>
              <a:spcAft>
                <a:spcPts val="0"/>
              </a:spcAft>
              <a:buClr>
                <a:schemeClr val="dk1"/>
              </a:buClr>
              <a:buSzPts val="1100"/>
              <a:buFont typeface="Arial"/>
              <a:buNone/>
            </a:pPr>
            <a:r>
              <a:t/>
            </a:r>
            <a:endParaRPr b="0" i="0" sz="2800" u="none" cap="none" strike="noStrike">
              <a:solidFill>
                <a:srgbClr val="595858"/>
              </a:solidFill>
              <a:highlight>
                <a:schemeClr val="lt1"/>
              </a:highlight>
              <a:latin typeface="Avenir"/>
              <a:ea typeface="Avenir"/>
              <a:cs typeface="Avenir"/>
              <a:sym typeface="Avenir"/>
            </a:endParaRPr>
          </a:p>
          <a:p>
            <a:pPr indent="0" lvl="0" marL="0" marR="0" rtl="0" algn="l">
              <a:lnSpc>
                <a:spcPct val="115000"/>
              </a:lnSpc>
              <a:spcBef>
                <a:spcPts val="1600"/>
              </a:spcBef>
              <a:spcAft>
                <a:spcPts val="0"/>
              </a:spcAft>
              <a:buClr>
                <a:schemeClr val="dk1"/>
              </a:buClr>
              <a:buSzPts val="1100"/>
              <a:buFont typeface="Arial"/>
              <a:buNone/>
            </a:pPr>
            <a:r>
              <a:t/>
            </a:r>
            <a:endParaRPr b="0" i="0" sz="2800" u="none" cap="none" strike="noStrike">
              <a:solidFill>
                <a:srgbClr val="595858"/>
              </a:solidFill>
              <a:highlight>
                <a:schemeClr val="lt1"/>
              </a:highlight>
              <a:latin typeface="Avenir"/>
              <a:ea typeface="Avenir"/>
              <a:cs typeface="Avenir"/>
              <a:sym typeface="Avenir"/>
            </a:endParaRPr>
          </a:p>
          <a:p>
            <a:pPr indent="0" lvl="0" marL="0" marR="0" rtl="0" algn="l">
              <a:lnSpc>
                <a:spcPct val="115000"/>
              </a:lnSpc>
              <a:spcBef>
                <a:spcPts val="1600"/>
              </a:spcBef>
              <a:spcAft>
                <a:spcPts val="0"/>
              </a:spcAft>
              <a:buClr>
                <a:schemeClr val="dk1"/>
              </a:buClr>
              <a:buSzPts val="1100"/>
              <a:buFont typeface="Arial"/>
              <a:buNone/>
            </a:pPr>
            <a:r>
              <a:t/>
            </a:r>
            <a:endParaRPr b="0" i="0" sz="2800" u="none" cap="none" strike="noStrike">
              <a:solidFill>
                <a:srgbClr val="595858"/>
              </a:solidFill>
              <a:highlight>
                <a:schemeClr val="lt1"/>
              </a:highlight>
              <a:latin typeface="Avenir"/>
              <a:ea typeface="Avenir"/>
              <a:cs typeface="Avenir"/>
              <a:sym typeface="Avenir"/>
            </a:endParaRPr>
          </a:p>
          <a:p>
            <a:pPr indent="0" lvl="0" marL="0" marR="0" rtl="0" algn="l">
              <a:lnSpc>
                <a:spcPct val="100000"/>
              </a:lnSpc>
              <a:spcBef>
                <a:spcPts val="1600"/>
              </a:spcBef>
              <a:spcAft>
                <a:spcPts val="0"/>
              </a:spcAft>
              <a:buClr>
                <a:schemeClr val="dk1"/>
              </a:buClr>
              <a:buSzPts val="2800"/>
              <a:buFont typeface="Arial"/>
              <a:buNone/>
            </a:pPr>
            <a:r>
              <a:t/>
            </a:r>
            <a:endParaRPr b="0" i="0" sz="2800" u="none" cap="none" strike="noStrike">
              <a:solidFill>
                <a:schemeClr val="dk1"/>
              </a:solidFill>
              <a:latin typeface="Avenir"/>
              <a:ea typeface="Avenir"/>
              <a:cs typeface="Avenir"/>
              <a:sym typeface="Avenir"/>
            </a:endParaRPr>
          </a:p>
          <a:p>
            <a:pPr indent="0" lvl="0" marL="0" marR="0" rtl="0" algn="l">
              <a:lnSpc>
                <a:spcPct val="115000"/>
              </a:lnSpc>
              <a:spcBef>
                <a:spcPts val="0"/>
              </a:spcBef>
              <a:spcAft>
                <a:spcPts val="1600"/>
              </a:spcAft>
              <a:buClr>
                <a:srgbClr val="000000"/>
              </a:buClr>
              <a:buSzPts val="1100"/>
              <a:buFont typeface="Arial"/>
              <a:buNone/>
            </a:pPr>
            <a:r>
              <a:t/>
            </a:r>
            <a:endParaRPr b="0" i="0" sz="2800" u="none" cap="none" strike="noStrike">
              <a:solidFill>
                <a:srgbClr val="595858"/>
              </a:solidFill>
              <a:highlight>
                <a:schemeClr val="lt1"/>
              </a:highlight>
              <a:latin typeface="Avenir"/>
              <a:ea typeface="Avenir"/>
              <a:cs typeface="Avenir"/>
              <a:sym typeface="Avenir"/>
            </a:endParaRPr>
          </a:p>
        </p:txBody>
      </p:sp>
      <p:sp>
        <p:nvSpPr>
          <p:cNvPr id="522" name="Google Shape;522;p49"/>
          <p:cNvSpPr txBox="1"/>
          <p:nvPr>
            <p:ph idx="4294967295" type="body"/>
          </p:nvPr>
        </p:nvSpPr>
        <p:spPr>
          <a:xfrm>
            <a:off x="250925" y="1238250"/>
            <a:ext cx="8459700" cy="3416400"/>
          </a:xfrm>
          <a:prstGeom prst="rect">
            <a:avLst/>
          </a:prstGeom>
          <a:noFill/>
          <a:ln>
            <a:noFill/>
          </a:ln>
        </p:spPr>
        <p:txBody>
          <a:bodyPr anchorCtr="0" anchor="t" bIns="91425" lIns="91425" spcFirstLastPara="1" rIns="91425" wrap="square" tIns="91425">
            <a:noAutofit/>
          </a:bodyPr>
          <a:lstStyle/>
          <a:p>
            <a:pPr indent="0" lvl="0" marL="914400" rtl="0" algn="l">
              <a:lnSpc>
                <a:spcPct val="115000"/>
              </a:lnSpc>
              <a:spcBef>
                <a:spcPts val="0"/>
              </a:spcBef>
              <a:spcAft>
                <a:spcPts val="0"/>
              </a:spcAft>
              <a:buSzPts val="1800"/>
              <a:buNone/>
            </a:pPr>
            <a:r>
              <a:t/>
            </a:r>
            <a:endParaRPr b="1" sz="1600">
              <a:solidFill>
                <a:schemeClr val="accent2"/>
              </a:solidFill>
              <a:highlight>
                <a:srgbClr val="FFFFFF"/>
              </a:highlight>
              <a:latin typeface="Avenir"/>
              <a:ea typeface="Avenir"/>
              <a:cs typeface="Avenir"/>
              <a:sym typeface="Avenir"/>
            </a:endParaRPr>
          </a:p>
          <a:p>
            <a:pPr indent="-330200" lvl="0" marL="457200" rtl="0" algn="l">
              <a:lnSpc>
                <a:spcPct val="115000"/>
              </a:lnSpc>
              <a:spcBef>
                <a:spcPts val="0"/>
              </a:spcBef>
              <a:spcAft>
                <a:spcPts val="0"/>
              </a:spcAft>
              <a:buClr>
                <a:schemeClr val="accent2"/>
              </a:buClr>
              <a:buSzPts val="1600"/>
              <a:buFont typeface="Avenir"/>
              <a:buChar char="●"/>
            </a:pPr>
            <a:r>
              <a:rPr b="1" lang="en" sz="1600">
                <a:solidFill>
                  <a:schemeClr val="accent2"/>
                </a:solidFill>
                <a:highlight>
                  <a:srgbClr val="FFFFFF"/>
                </a:highlight>
                <a:latin typeface="Avenir"/>
                <a:ea typeface="Avenir"/>
                <a:cs typeface="Avenir"/>
                <a:sym typeface="Avenir"/>
              </a:rPr>
              <a:t>Evaluate the results for every </a:t>
            </a:r>
            <a:endParaRPr b="1" sz="1600">
              <a:solidFill>
                <a:schemeClr val="accent2"/>
              </a:solidFill>
              <a:highlight>
                <a:srgbClr val="FFFFFF"/>
              </a:highlight>
              <a:latin typeface="Avenir"/>
              <a:ea typeface="Avenir"/>
              <a:cs typeface="Avenir"/>
              <a:sym typeface="Avenir"/>
            </a:endParaRPr>
          </a:p>
          <a:p>
            <a:pPr indent="457200" lvl="0" marL="0" rtl="0" algn="l">
              <a:lnSpc>
                <a:spcPct val="115000"/>
              </a:lnSpc>
              <a:spcBef>
                <a:spcPts val="0"/>
              </a:spcBef>
              <a:spcAft>
                <a:spcPts val="0"/>
              </a:spcAft>
              <a:buSzPts val="1800"/>
              <a:buNone/>
            </a:pPr>
            <a:r>
              <a:rPr b="1" lang="en" sz="1600">
                <a:solidFill>
                  <a:schemeClr val="accent2"/>
                </a:solidFill>
                <a:highlight>
                  <a:srgbClr val="FFFFFF"/>
                </a:highlight>
                <a:latin typeface="Avenir"/>
                <a:ea typeface="Avenir"/>
                <a:cs typeface="Avenir"/>
                <a:sym typeface="Avenir"/>
              </a:rPr>
              <a:t>Individual attribute .</a:t>
            </a:r>
            <a:endParaRPr b="1" sz="1600">
              <a:solidFill>
                <a:schemeClr val="accent2"/>
              </a:solidFill>
              <a:highlight>
                <a:srgbClr val="FFFFFF"/>
              </a:highlight>
              <a:latin typeface="Avenir"/>
              <a:ea typeface="Avenir"/>
              <a:cs typeface="Avenir"/>
              <a:sym typeface="Avenir"/>
            </a:endParaRPr>
          </a:p>
          <a:p>
            <a:pPr indent="457200" lvl="0" marL="0" rtl="0" algn="l">
              <a:lnSpc>
                <a:spcPct val="115000"/>
              </a:lnSpc>
              <a:spcBef>
                <a:spcPts val="0"/>
              </a:spcBef>
              <a:spcAft>
                <a:spcPts val="0"/>
              </a:spcAft>
              <a:buSzPts val="1800"/>
              <a:buNone/>
            </a:pPr>
            <a:r>
              <a:t/>
            </a:r>
            <a:endParaRPr b="1" sz="1600">
              <a:solidFill>
                <a:schemeClr val="accent2"/>
              </a:solidFill>
              <a:highlight>
                <a:srgbClr val="FFFFFF"/>
              </a:highlight>
              <a:latin typeface="Avenir"/>
              <a:ea typeface="Avenir"/>
              <a:cs typeface="Avenir"/>
              <a:sym typeface="Avenir"/>
            </a:endParaRPr>
          </a:p>
          <a:p>
            <a:pPr indent="-330200" lvl="0" marL="457200" rtl="0" algn="l">
              <a:lnSpc>
                <a:spcPct val="115000"/>
              </a:lnSpc>
              <a:spcBef>
                <a:spcPts val="0"/>
              </a:spcBef>
              <a:spcAft>
                <a:spcPts val="0"/>
              </a:spcAft>
              <a:buClr>
                <a:schemeClr val="accent2"/>
              </a:buClr>
              <a:buSzPts val="1600"/>
              <a:buFont typeface="Avenir"/>
              <a:buChar char="●"/>
            </a:pPr>
            <a:r>
              <a:rPr b="1" lang="en" sz="1600">
                <a:solidFill>
                  <a:schemeClr val="accent2"/>
                </a:solidFill>
                <a:highlight>
                  <a:srgbClr val="FFFFFF"/>
                </a:highlight>
                <a:latin typeface="Avenir"/>
                <a:ea typeface="Avenir"/>
                <a:cs typeface="Avenir"/>
                <a:sym typeface="Avenir"/>
              </a:rPr>
              <a:t>We can find the various evaluation</a:t>
            </a:r>
            <a:endParaRPr b="1" sz="1600">
              <a:solidFill>
                <a:schemeClr val="accent2"/>
              </a:solidFill>
              <a:highlight>
                <a:srgbClr val="FFFFFF"/>
              </a:highlight>
              <a:latin typeface="Avenir"/>
              <a:ea typeface="Avenir"/>
              <a:cs typeface="Avenir"/>
              <a:sym typeface="Avenir"/>
            </a:endParaRPr>
          </a:p>
          <a:p>
            <a:pPr indent="457200" lvl="0" marL="0" rtl="0" algn="l">
              <a:lnSpc>
                <a:spcPct val="115000"/>
              </a:lnSpc>
              <a:spcBef>
                <a:spcPts val="0"/>
              </a:spcBef>
              <a:spcAft>
                <a:spcPts val="0"/>
              </a:spcAft>
              <a:buSzPts val="1800"/>
              <a:buNone/>
            </a:pPr>
            <a:r>
              <a:rPr b="1" lang="en" sz="1600">
                <a:solidFill>
                  <a:schemeClr val="accent2"/>
                </a:solidFill>
                <a:highlight>
                  <a:srgbClr val="FFFFFF"/>
                </a:highlight>
                <a:latin typeface="Avenir"/>
                <a:ea typeface="Avenir"/>
                <a:cs typeface="Avenir"/>
                <a:sym typeface="Avenir"/>
              </a:rPr>
              <a:t>Metric’s with score’s from the </a:t>
            </a:r>
            <a:endParaRPr b="1" sz="1600">
              <a:solidFill>
                <a:schemeClr val="accent2"/>
              </a:solidFill>
              <a:highlight>
                <a:srgbClr val="FFFFFF"/>
              </a:highlight>
              <a:latin typeface="Avenir"/>
              <a:ea typeface="Avenir"/>
              <a:cs typeface="Avenir"/>
              <a:sym typeface="Avenir"/>
            </a:endParaRPr>
          </a:p>
          <a:p>
            <a:pPr indent="457200" lvl="0" marL="0" rtl="0" algn="l">
              <a:lnSpc>
                <a:spcPct val="115000"/>
              </a:lnSpc>
              <a:spcBef>
                <a:spcPts val="0"/>
              </a:spcBef>
              <a:spcAft>
                <a:spcPts val="0"/>
              </a:spcAft>
              <a:buSzPts val="1800"/>
              <a:buNone/>
            </a:pPr>
            <a:r>
              <a:rPr b="1" lang="en" sz="1600">
                <a:solidFill>
                  <a:schemeClr val="accent2"/>
                </a:solidFill>
                <a:highlight>
                  <a:srgbClr val="FFFFFF"/>
                </a:highlight>
                <a:latin typeface="Avenir"/>
                <a:ea typeface="Avenir"/>
                <a:cs typeface="Avenir"/>
                <a:sym typeface="Avenir"/>
              </a:rPr>
              <a:t>Given output for the attributes ‘Low’,</a:t>
            </a:r>
            <a:endParaRPr b="1" sz="1600">
              <a:solidFill>
                <a:schemeClr val="accent2"/>
              </a:solidFill>
              <a:highlight>
                <a:srgbClr val="FFFFFF"/>
              </a:highlight>
              <a:latin typeface="Avenir"/>
              <a:ea typeface="Avenir"/>
              <a:cs typeface="Avenir"/>
              <a:sym typeface="Avenir"/>
            </a:endParaRPr>
          </a:p>
          <a:p>
            <a:pPr indent="457200" lvl="0" marL="0" rtl="0" algn="l">
              <a:lnSpc>
                <a:spcPct val="115000"/>
              </a:lnSpc>
              <a:spcBef>
                <a:spcPts val="0"/>
              </a:spcBef>
              <a:spcAft>
                <a:spcPts val="0"/>
              </a:spcAft>
              <a:buSzPts val="1800"/>
              <a:buNone/>
            </a:pPr>
            <a:r>
              <a:rPr b="1" lang="en" sz="1600">
                <a:solidFill>
                  <a:schemeClr val="accent2"/>
                </a:solidFill>
                <a:highlight>
                  <a:srgbClr val="FFFFFF"/>
                </a:highlight>
                <a:latin typeface="Avenir"/>
                <a:ea typeface="Avenir"/>
                <a:cs typeface="Avenir"/>
                <a:sym typeface="Avenir"/>
              </a:rPr>
              <a:t>‘Close’. </a:t>
            </a:r>
            <a:endParaRPr b="1" sz="1600">
              <a:solidFill>
                <a:schemeClr val="accent2"/>
              </a:solidFill>
              <a:highlight>
                <a:srgbClr val="FFFFFF"/>
              </a:highlight>
              <a:latin typeface="Avenir"/>
              <a:ea typeface="Avenir"/>
              <a:cs typeface="Avenir"/>
              <a:sym typeface="Avenir"/>
            </a:endParaRPr>
          </a:p>
          <a:p>
            <a:pPr indent="0" lvl="0" marL="914400" rtl="0" algn="l">
              <a:lnSpc>
                <a:spcPct val="115000"/>
              </a:lnSpc>
              <a:spcBef>
                <a:spcPts val="0"/>
              </a:spcBef>
              <a:spcAft>
                <a:spcPts val="0"/>
              </a:spcAft>
              <a:buSzPts val="1800"/>
              <a:buNone/>
            </a:pPr>
            <a:r>
              <a:t/>
            </a:r>
            <a:endParaRPr b="1" sz="1600">
              <a:solidFill>
                <a:schemeClr val="accent2"/>
              </a:solidFill>
              <a:highlight>
                <a:srgbClr val="FFFFFF"/>
              </a:highlight>
              <a:latin typeface="Avenir"/>
              <a:ea typeface="Avenir"/>
              <a:cs typeface="Avenir"/>
              <a:sym typeface="Avenir"/>
            </a:endParaRPr>
          </a:p>
        </p:txBody>
      </p:sp>
      <p:pic>
        <p:nvPicPr>
          <p:cNvPr id="523" name="Google Shape;523;p49"/>
          <p:cNvPicPr preferRelativeResize="0"/>
          <p:nvPr/>
        </p:nvPicPr>
        <p:blipFill rotWithShape="1">
          <a:blip r:embed="rId4">
            <a:alphaModFix/>
          </a:blip>
          <a:srcRect b="0" l="0" r="0" t="0"/>
          <a:stretch/>
        </p:blipFill>
        <p:spPr>
          <a:xfrm>
            <a:off x="5386325" y="1574850"/>
            <a:ext cx="3162300" cy="2743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5"/>
          <p:cNvSpPr txBox="1"/>
          <p:nvPr>
            <p:ph type="ctrTitle"/>
          </p:nvPr>
        </p:nvSpPr>
        <p:spPr>
          <a:xfrm>
            <a:off x="250925" y="148375"/>
            <a:ext cx="8731200" cy="489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1000"/>
              <a:t>Proprietary content. © Great Learning. All Rights Reserved. Unauthorized use or distribution</a:t>
            </a:r>
            <a:endParaRPr sz="1000"/>
          </a:p>
        </p:txBody>
      </p:sp>
      <p:pic>
        <p:nvPicPr>
          <p:cNvPr id="140" name="Google Shape;140;p5"/>
          <p:cNvPicPr preferRelativeResize="0"/>
          <p:nvPr/>
        </p:nvPicPr>
        <p:blipFill rotWithShape="1">
          <a:blip r:embed="rId3">
            <a:alphaModFix/>
          </a:blip>
          <a:srcRect b="0" l="0" r="0" t="0"/>
          <a:stretch/>
        </p:blipFill>
        <p:spPr>
          <a:xfrm>
            <a:off x="7167925" y="211725"/>
            <a:ext cx="1755050" cy="357350"/>
          </a:xfrm>
          <a:prstGeom prst="rect">
            <a:avLst/>
          </a:prstGeom>
          <a:noFill/>
          <a:ln>
            <a:noFill/>
          </a:ln>
        </p:spPr>
      </p:pic>
      <p:sp>
        <p:nvSpPr>
          <p:cNvPr id="141" name="Google Shape;141;p5"/>
          <p:cNvSpPr txBox="1"/>
          <p:nvPr/>
        </p:nvSpPr>
        <p:spPr>
          <a:xfrm>
            <a:off x="250925" y="569075"/>
            <a:ext cx="48942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Avenir"/>
                <a:ea typeface="Avenir"/>
                <a:cs typeface="Avenir"/>
                <a:sym typeface="Avenir"/>
              </a:rPr>
              <a:t>Independent Variable</a:t>
            </a:r>
            <a:endParaRPr b="0" i="0" sz="1400" u="none" cap="none" strike="noStrike">
              <a:solidFill>
                <a:srgbClr val="000000"/>
              </a:solidFill>
              <a:latin typeface="Avenir"/>
              <a:ea typeface="Avenir"/>
              <a:cs typeface="Avenir"/>
              <a:sym typeface="Avenir"/>
            </a:endParaRPr>
          </a:p>
        </p:txBody>
      </p:sp>
      <p:sp>
        <p:nvSpPr>
          <p:cNvPr id="142" name="Google Shape;142;p5"/>
          <p:cNvSpPr txBox="1"/>
          <p:nvPr/>
        </p:nvSpPr>
        <p:spPr>
          <a:xfrm>
            <a:off x="250925" y="1350150"/>
            <a:ext cx="6103500" cy="3047100"/>
          </a:xfrm>
          <a:prstGeom prst="rect">
            <a:avLst/>
          </a:prstGeom>
          <a:noFill/>
          <a:ln>
            <a:noFill/>
          </a:ln>
        </p:spPr>
        <p:txBody>
          <a:bodyPr anchorCtr="0" anchor="t" bIns="45700" lIns="91425" spcFirstLastPara="1" rIns="91425" wrap="square" tIns="45700">
            <a:noAutofit/>
          </a:bodyPr>
          <a:lstStyle/>
          <a:p>
            <a:pPr indent="-330200" lvl="0" marL="457200" marR="0" rtl="0" algn="l">
              <a:lnSpc>
                <a:spcPct val="100000"/>
              </a:lnSpc>
              <a:spcBef>
                <a:spcPts val="1000"/>
              </a:spcBef>
              <a:spcAft>
                <a:spcPts val="0"/>
              </a:spcAft>
              <a:buClr>
                <a:srgbClr val="111111"/>
              </a:buClr>
              <a:buSzPts val="1600"/>
              <a:buFont typeface="Avenir"/>
              <a:buChar char="▪"/>
            </a:pPr>
            <a:r>
              <a:rPr b="0" i="0" lang="en" sz="1600" u="none" cap="none" strike="noStrike">
                <a:solidFill>
                  <a:srgbClr val="111111"/>
                </a:solidFill>
                <a:highlight>
                  <a:schemeClr val="lt1"/>
                </a:highlight>
                <a:latin typeface="Avenir"/>
                <a:ea typeface="Avenir"/>
                <a:cs typeface="Avenir"/>
                <a:sym typeface="Avenir"/>
              </a:rPr>
              <a:t>The variables used to explain the dependent variable</a:t>
            </a:r>
            <a:endParaRPr b="0" i="0" sz="1600" u="none" cap="none" strike="noStrike">
              <a:solidFill>
                <a:srgbClr val="111111"/>
              </a:solidFill>
              <a:highlight>
                <a:schemeClr val="lt1"/>
              </a:highlight>
              <a:latin typeface="Avenir"/>
              <a:ea typeface="Avenir"/>
              <a:cs typeface="Avenir"/>
              <a:sym typeface="Avenir"/>
            </a:endParaRPr>
          </a:p>
          <a:p>
            <a:pPr indent="0" lvl="0" marL="457200" marR="0" rtl="0" algn="l">
              <a:lnSpc>
                <a:spcPct val="100000"/>
              </a:lnSpc>
              <a:spcBef>
                <a:spcPts val="1000"/>
              </a:spcBef>
              <a:spcAft>
                <a:spcPts val="0"/>
              </a:spcAft>
              <a:buClr>
                <a:srgbClr val="000000"/>
              </a:buClr>
              <a:buSzPts val="1600"/>
              <a:buFont typeface="Arial"/>
              <a:buNone/>
            </a:pPr>
            <a:r>
              <a:t/>
            </a:r>
            <a:endParaRPr b="0" i="0" sz="1600" u="none" cap="none" strike="noStrike">
              <a:solidFill>
                <a:srgbClr val="111111"/>
              </a:solidFill>
              <a:highlight>
                <a:schemeClr val="lt1"/>
              </a:highlight>
              <a:latin typeface="Avenir"/>
              <a:ea typeface="Avenir"/>
              <a:cs typeface="Avenir"/>
              <a:sym typeface="Avenir"/>
            </a:endParaRPr>
          </a:p>
          <a:p>
            <a:pPr indent="-330200" lvl="0" marL="457200" marR="0" rtl="0" algn="l">
              <a:lnSpc>
                <a:spcPct val="100000"/>
              </a:lnSpc>
              <a:spcBef>
                <a:spcPts val="1000"/>
              </a:spcBef>
              <a:spcAft>
                <a:spcPts val="0"/>
              </a:spcAft>
              <a:buClr>
                <a:srgbClr val="111111"/>
              </a:buClr>
              <a:buSzPts val="1600"/>
              <a:buFont typeface="Avenir"/>
              <a:buChar char="▪"/>
            </a:pPr>
            <a:r>
              <a:rPr b="0" i="0" lang="en" sz="1600" u="none" cap="none" strike="noStrike">
                <a:solidFill>
                  <a:srgbClr val="111111"/>
                </a:solidFill>
                <a:highlight>
                  <a:schemeClr val="lt1"/>
                </a:highlight>
                <a:latin typeface="Avenir"/>
                <a:ea typeface="Avenir"/>
                <a:cs typeface="Avenir"/>
                <a:sym typeface="Avenir"/>
              </a:rPr>
              <a:t>Usually denoted by X</a:t>
            </a:r>
            <a:endParaRPr b="0" i="0" sz="1600" u="none" cap="none" strike="noStrike">
              <a:solidFill>
                <a:srgbClr val="111111"/>
              </a:solidFill>
              <a:highlight>
                <a:schemeClr val="lt1"/>
              </a:highlight>
              <a:latin typeface="Avenir"/>
              <a:ea typeface="Avenir"/>
              <a:cs typeface="Avenir"/>
              <a:sym typeface="Avenir"/>
            </a:endParaRPr>
          </a:p>
          <a:p>
            <a:pPr indent="0" lvl="0" marL="457200" marR="0" rtl="0" algn="l">
              <a:lnSpc>
                <a:spcPct val="100000"/>
              </a:lnSpc>
              <a:spcBef>
                <a:spcPts val="1000"/>
              </a:spcBef>
              <a:spcAft>
                <a:spcPts val="0"/>
              </a:spcAft>
              <a:buClr>
                <a:srgbClr val="000000"/>
              </a:buClr>
              <a:buSzPts val="1600"/>
              <a:buFont typeface="Arial"/>
              <a:buNone/>
            </a:pPr>
            <a:r>
              <a:t/>
            </a:r>
            <a:endParaRPr b="0" i="0" sz="1600" u="none" cap="none" strike="noStrike">
              <a:solidFill>
                <a:srgbClr val="111111"/>
              </a:solidFill>
              <a:highlight>
                <a:schemeClr val="lt1"/>
              </a:highlight>
              <a:latin typeface="Avenir"/>
              <a:ea typeface="Avenir"/>
              <a:cs typeface="Avenir"/>
              <a:sym typeface="Avenir"/>
            </a:endParaRPr>
          </a:p>
          <a:p>
            <a:pPr indent="-330200" lvl="0" marL="457200" marR="0" rtl="0" algn="l">
              <a:lnSpc>
                <a:spcPct val="100000"/>
              </a:lnSpc>
              <a:spcBef>
                <a:spcPts val="1000"/>
              </a:spcBef>
              <a:spcAft>
                <a:spcPts val="0"/>
              </a:spcAft>
              <a:buClr>
                <a:srgbClr val="111111"/>
              </a:buClr>
              <a:buSzPts val="1600"/>
              <a:buFont typeface="Avenir"/>
              <a:buChar char="▪"/>
            </a:pPr>
            <a:r>
              <a:rPr b="0" i="0" lang="en" sz="1600" u="none" cap="none" strike="noStrike">
                <a:solidFill>
                  <a:srgbClr val="111111"/>
                </a:solidFill>
                <a:highlight>
                  <a:schemeClr val="lt1"/>
                </a:highlight>
                <a:latin typeface="Avenir"/>
                <a:ea typeface="Avenir"/>
                <a:cs typeface="Avenir"/>
                <a:sym typeface="Avenir"/>
              </a:rPr>
              <a:t>Independent Variable = Predictor Variable</a:t>
            </a:r>
            <a:endParaRPr b="0" i="0" sz="1600" u="none" cap="none" strike="noStrike">
              <a:solidFill>
                <a:srgbClr val="111111"/>
              </a:solidFill>
              <a:highlight>
                <a:schemeClr val="lt1"/>
              </a:highlight>
              <a:latin typeface="Avenir"/>
              <a:ea typeface="Avenir"/>
              <a:cs typeface="Avenir"/>
              <a:sym typeface="Avenir"/>
            </a:endParaRPr>
          </a:p>
          <a:p>
            <a:pPr indent="0" lvl="0" marL="457200" marR="0" rtl="0" algn="l">
              <a:lnSpc>
                <a:spcPct val="100000"/>
              </a:lnSpc>
              <a:spcBef>
                <a:spcPts val="1000"/>
              </a:spcBef>
              <a:spcAft>
                <a:spcPts val="0"/>
              </a:spcAft>
              <a:buClr>
                <a:srgbClr val="000000"/>
              </a:buClr>
              <a:buSzPts val="1600"/>
              <a:buFont typeface="Arial"/>
              <a:buNone/>
            </a:pPr>
            <a:r>
              <a:t/>
            </a:r>
            <a:endParaRPr b="0" i="0" sz="1600" u="none" cap="none" strike="noStrike">
              <a:solidFill>
                <a:srgbClr val="111111"/>
              </a:solidFill>
              <a:highlight>
                <a:schemeClr val="lt1"/>
              </a:highlight>
              <a:latin typeface="Avenir"/>
              <a:ea typeface="Avenir"/>
              <a:cs typeface="Avenir"/>
              <a:sym typeface="Avenir"/>
            </a:endParaRPr>
          </a:p>
          <a:p>
            <a:pPr indent="-330200" lvl="0" marL="457200" marR="0" rtl="0" algn="l">
              <a:lnSpc>
                <a:spcPct val="100000"/>
              </a:lnSpc>
              <a:spcBef>
                <a:spcPts val="1000"/>
              </a:spcBef>
              <a:spcAft>
                <a:spcPts val="0"/>
              </a:spcAft>
              <a:buClr>
                <a:srgbClr val="111111"/>
              </a:buClr>
              <a:buSzPts val="1600"/>
              <a:buFont typeface="Avenir"/>
              <a:buChar char="▪"/>
            </a:pPr>
            <a:r>
              <a:rPr b="0" i="0" lang="en" sz="1600" u="none" cap="none" strike="noStrike">
                <a:solidFill>
                  <a:srgbClr val="111111"/>
                </a:solidFill>
                <a:highlight>
                  <a:schemeClr val="lt1"/>
                </a:highlight>
                <a:latin typeface="Avenir"/>
                <a:ea typeface="Avenir"/>
                <a:cs typeface="Avenir"/>
                <a:sym typeface="Avenir"/>
              </a:rPr>
              <a:t>In our example, store,day of week, open, promotion, state holiday, school holiday are the independent variables,date</a:t>
            </a:r>
            <a:endParaRPr b="0" i="0" sz="1600" u="none" cap="none" strike="noStrike">
              <a:solidFill>
                <a:srgbClr val="111111"/>
              </a:solidFill>
              <a:highlight>
                <a:schemeClr val="lt1"/>
              </a:highlight>
              <a:latin typeface="Avenir"/>
              <a:ea typeface="Avenir"/>
              <a:cs typeface="Avenir"/>
              <a:sym typeface="Avenir"/>
            </a:endParaRPr>
          </a:p>
          <a:p>
            <a:pPr indent="0" lvl="0" marL="457200" marR="0" rtl="0" algn="l">
              <a:lnSpc>
                <a:spcPct val="100000"/>
              </a:lnSpc>
              <a:spcBef>
                <a:spcPts val="1000"/>
              </a:spcBef>
              <a:spcAft>
                <a:spcPts val="1000"/>
              </a:spcAft>
              <a:buClr>
                <a:srgbClr val="000000"/>
              </a:buClr>
              <a:buSzPts val="1600"/>
              <a:buFont typeface="Arial"/>
              <a:buNone/>
            </a:pPr>
            <a:r>
              <a:t/>
            </a:r>
            <a:endParaRPr b="0" i="0" sz="1600" u="none" cap="none" strike="noStrike">
              <a:solidFill>
                <a:srgbClr val="111111"/>
              </a:solidFill>
              <a:highlight>
                <a:schemeClr val="lt1"/>
              </a:highlight>
              <a:latin typeface="Avenir"/>
              <a:ea typeface="Avenir"/>
              <a:cs typeface="Avenir"/>
              <a:sym typeface="Aveni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50"/>
          <p:cNvSpPr txBox="1"/>
          <p:nvPr>
            <p:ph type="ctrTitle"/>
          </p:nvPr>
        </p:nvSpPr>
        <p:spPr>
          <a:xfrm>
            <a:off x="250925" y="148375"/>
            <a:ext cx="8731200" cy="489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1000"/>
              <a:t>Proprietary content. © Great Learning. All Rights Reserved. Unauthorized use or distribution</a:t>
            </a:r>
            <a:endParaRPr sz="1000"/>
          </a:p>
        </p:txBody>
      </p:sp>
      <p:pic>
        <p:nvPicPr>
          <p:cNvPr id="529" name="Google Shape;529;p50"/>
          <p:cNvPicPr preferRelativeResize="0"/>
          <p:nvPr/>
        </p:nvPicPr>
        <p:blipFill rotWithShape="1">
          <a:blip r:embed="rId3">
            <a:alphaModFix/>
          </a:blip>
          <a:srcRect b="0" l="0" r="0" t="0"/>
          <a:stretch/>
        </p:blipFill>
        <p:spPr>
          <a:xfrm>
            <a:off x="7167925" y="211725"/>
            <a:ext cx="1755050" cy="357350"/>
          </a:xfrm>
          <a:prstGeom prst="rect">
            <a:avLst/>
          </a:prstGeom>
          <a:noFill/>
          <a:ln>
            <a:noFill/>
          </a:ln>
        </p:spPr>
      </p:pic>
      <p:sp>
        <p:nvSpPr>
          <p:cNvPr id="530" name="Google Shape;530;p50"/>
          <p:cNvSpPr txBox="1"/>
          <p:nvPr/>
        </p:nvSpPr>
        <p:spPr>
          <a:xfrm>
            <a:off x="250925" y="569075"/>
            <a:ext cx="82977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0" i="0" lang="en" sz="2800" u="none" cap="none" strike="noStrike">
                <a:solidFill>
                  <a:srgbClr val="595858"/>
                </a:solidFill>
                <a:highlight>
                  <a:schemeClr val="lt1"/>
                </a:highlight>
                <a:latin typeface="Avenir"/>
                <a:ea typeface="Avenir"/>
                <a:cs typeface="Avenir"/>
                <a:sym typeface="Avenir"/>
              </a:rPr>
              <a:t>Model Evaluation</a:t>
            </a:r>
            <a:endParaRPr b="0" i="0" sz="2800" u="none" cap="none" strike="noStrike">
              <a:solidFill>
                <a:schemeClr val="dk1"/>
              </a:solidFill>
              <a:latin typeface="Avenir"/>
              <a:ea typeface="Avenir"/>
              <a:cs typeface="Avenir"/>
              <a:sym typeface="Avenir"/>
            </a:endParaRPr>
          </a:p>
          <a:p>
            <a:pPr indent="0" lvl="0" marL="0" marR="0" rtl="0" algn="l">
              <a:lnSpc>
                <a:spcPct val="115000"/>
              </a:lnSpc>
              <a:spcBef>
                <a:spcPts val="1600"/>
              </a:spcBef>
              <a:spcAft>
                <a:spcPts val="0"/>
              </a:spcAft>
              <a:buClr>
                <a:schemeClr val="dk1"/>
              </a:buClr>
              <a:buSzPts val="1100"/>
              <a:buFont typeface="Arial"/>
              <a:buNone/>
            </a:pPr>
            <a:r>
              <a:t/>
            </a:r>
            <a:endParaRPr b="0" i="0" sz="2800" u="none" cap="none" strike="noStrike">
              <a:solidFill>
                <a:srgbClr val="595858"/>
              </a:solidFill>
              <a:highlight>
                <a:schemeClr val="lt1"/>
              </a:highlight>
              <a:latin typeface="Avenir"/>
              <a:ea typeface="Avenir"/>
              <a:cs typeface="Avenir"/>
              <a:sym typeface="Avenir"/>
            </a:endParaRPr>
          </a:p>
          <a:p>
            <a:pPr indent="0" lvl="0" marL="0" marR="0" rtl="0" algn="l">
              <a:lnSpc>
                <a:spcPct val="100000"/>
              </a:lnSpc>
              <a:spcBef>
                <a:spcPts val="1600"/>
              </a:spcBef>
              <a:spcAft>
                <a:spcPts val="0"/>
              </a:spcAft>
              <a:buClr>
                <a:schemeClr val="dk1"/>
              </a:buClr>
              <a:buSzPts val="2800"/>
              <a:buFont typeface="Arial"/>
              <a:buNone/>
            </a:pPr>
            <a:r>
              <a:t/>
            </a:r>
            <a:endParaRPr b="0" i="0" sz="2800" u="none" cap="none" strike="noStrike">
              <a:solidFill>
                <a:schemeClr val="dk1"/>
              </a:solidFill>
              <a:latin typeface="Avenir"/>
              <a:ea typeface="Avenir"/>
              <a:cs typeface="Avenir"/>
              <a:sym typeface="Avenir"/>
            </a:endParaRPr>
          </a:p>
          <a:p>
            <a:pPr indent="0" lvl="0" marL="0" marR="0" rtl="0" algn="l">
              <a:lnSpc>
                <a:spcPct val="115000"/>
              </a:lnSpc>
              <a:spcBef>
                <a:spcPts val="0"/>
              </a:spcBef>
              <a:spcAft>
                <a:spcPts val="0"/>
              </a:spcAft>
              <a:buClr>
                <a:schemeClr val="dk1"/>
              </a:buClr>
              <a:buSzPts val="1100"/>
              <a:buFont typeface="Arial"/>
              <a:buNone/>
            </a:pPr>
            <a:r>
              <a:t/>
            </a:r>
            <a:endParaRPr b="0" i="0" sz="2800" u="none" cap="none" strike="noStrike">
              <a:solidFill>
                <a:srgbClr val="595858"/>
              </a:solidFill>
              <a:highlight>
                <a:schemeClr val="lt1"/>
              </a:highlight>
              <a:latin typeface="Avenir"/>
              <a:ea typeface="Avenir"/>
              <a:cs typeface="Avenir"/>
              <a:sym typeface="Avenir"/>
            </a:endParaRPr>
          </a:p>
          <a:p>
            <a:pPr indent="0" lvl="0" marL="0" marR="0" rtl="0" algn="l">
              <a:lnSpc>
                <a:spcPct val="115000"/>
              </a:lnSpc>
              <a:spcBef>
                <a:spcPts val="1600"/>
              </a:spcBef>
              <a:spcAft>
                <a:spcPts val="0"/>
              </a:spcAft>
              <a:buClr>
                <a:schemeClr val="dk1"/>
              </a:buClr>
              <a:buSzPts val="1100"/>
              <a:buFont typeface="Arial"/>
              <a:buNone/>
            </a:pPr>
            <a:r>
              <a:t/>
            </a:r>
            <a:endParaRPr b="0" i="0" sz="2800" u="none" cap="none" strike="noStrike">
              <a:solidFill>
                <a:srgbClr val="595858"/>
              </a:solidFill>
              <a:highlight>
                <a:schemeClr val="lt1"/>
              </a:highlight>
              <a:latin typeface="Avenir"/>
              <a:ea typeface="Avenir"/>
              <a:cs typeface="Avenir"/>
              <a:sym typeface="Avenir"/>
            </a:endParaRPr>
          </a:p>
          <a:p>
            <a:pPr indent="0" lvl="0" marL="0" marR="0" rtl="0" algn="l">
              <a:lnSpc>
                <a:spcPct val="115000"/>
              </a:lnSpc>
              <a:spcBef>
                <a:spcPts val="1600"/>
              </a:spcBef>
              <a:spcAft>
                <a:spcPts val="0"/>
              </a:spcAft>
              <a:buClr>
                <a:schemeClr val="dk1"/>
              </a:buClr>
              <a:buSzPts val="1100"/>
              <a:buFont typeface="Arial"/>
              <a:buNone/>
            </a:pPr>
            <a:r>
              <a:t/>
            </a:r>
            <a:endParaRPr b="0" i="0" sz="2800" u="none" cap="none" strike="noStrike">
              <a:solidFill>
                <a:srgbClr val="595858"/>
              </a:solidFill>
              <a:highlight>
                <a:schemeClr val="lt1"/>
              </a:highlight>
              <a:latin typeface="Avenir"/>
              <a:ea typeface="Avenir"/>
              <a:cs typeface="Avenir"/>
              <a:sym typeface="Avenir"/>
            </a:endParaRPr>
          </a:p>
          <a:p>
            <a:pPr indent="0" lvl="0" marL="0" marR="0" rtl="0" algn="l">
              <a:lnSpc>
                <a:spcPct val="100000"/>
              </a:lnSpc>
              <a:spcBef>
                <a:spcPts val="1600"/>
              </a:spcBef>
              <a:spcAft>
                <a:spcPts val="0"/>
              </a:spcAft>
              <a:buClr>
                <a:schemeClr val="dk1"/>
              </a:buClr>
              <a:buSzPts val="2800"/>
              <a:buFont typeface="Arial"/>
              <a:buNone/>
            </a:pPr>
            <a:r>
              <a:t/>
            </a:r>
            <a:endParaRPr b="0" i="0" sz="2800" u="none" cap="none" strike="noStrike">
              <a:solidFill>
                <a:schemeClr val="dk1"/>
              </a:solidFill>
              <a:latin typeface="Avenir"/>
              <a:ea typeface="Avenir"/>
              <a:cs typeface="Avenir"/>
              <a:sym typeface="Avenir"/>
            </a:endParaRPr>
          </a:p>
          <a:p>
            <a:pPr indent="0" lvl="0" marL="0" marR="0" rtl="0" algn="l">
              <a:lnSpc>
                <a:spcPct val="115000"/>
              </a:lnSpc>
              <a:spcBef>
                <a:spcPts val="0"/>
              </a:spcBef>
              <a:spcAft>
                <a:spcPts val="1600"/>
              </a:spcAft>
              <a:buClr>
                <a:srgbClr val="000000"/>
              </a:buClr>
              <a:buSzPts val="1100"/>
              <a:buFont typeface="Arial"/>
              <a:buNone/>
            </a:pPr>
            <a:r>
              <a:t/>
            </a:r>
            <a:endParaRPr b="0" i="0" sz="2800" u="none" cap="none" strike="noStrike">
              <a:solidFill>
                <a:srgbClr val="595858"/>
              </a:solidFill>
              <a:highlight>
                <a:schemeClr val="lt1"/>
              </a:highlight>
              <a:latin typeface="Avenir"/>
              <a:ea typeface="Avenir"/>
              <a:cs typeface="Avenir"/>
              <a:sym typeface="Avenir"/>
            </a:endParaRPr>
          </a:p>
        </p:txBody>
      </p:sp>
      <p:sp>
        <p:nvSpPr>
          <p:cNvPr id="531" name="Google Shape;531;p50"/>
          <p:cNvSpPr txBox="1"/>
          <p:nvPr>
            <p:ph idx="4294967295" type="body"/>
          </p:nvPr>
        </p:nvSpPr>
        <p:spPr>
          <a:xfrm>
            <a:off x="250925" y="1238250"/>
            <a:ext cx="8459700" cy="3416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accent2"/>
              </a:buClr>
              <a:buSzPts val="1600"/>
              <a:buFont typeface="Avenir"/>
              <a:buChar char="●"/>
            </a:pPr>
            <a:r>
              <a:rPr b="1" lang="en" sz="1600">
                <a:solidFill>
                  <a:schemeClr val="accent2"/>
                </a:solidFill>
                <a:highlight>
                  <a:srgbClr val="FFFFFF"/>
                </a:highlight>
                <a:latin typeface="Avenir"/>
                <a:ea typeface="Avenir"/>
                <a:cs typeface="Avenir"/>
                <a:sym typeface="Avenir"/>
              </a:rPr>
              <a:t>We can </a:t>
            </a:r>
            <a:r>
              <a:rPr b="1" lang="en" sz="1600">
                <a:solidFill>
                  <a:schemeClr val="accent2"/>
                </a:solidFill>
                <a:highlight>
                  <a:srgbClr val="FFFFFF"/>
                </a:highlight>
                <a:latin typeface="Avenir"/>
                <a:ea typeface="Avenir"/>
                <a:cs typeface="Avenir"/>
                <a:sym typeface="Avenir"/>
              </a:rPr>
              <a:t>infer</a:t>
            </a:r>
            <a:r>
              <a:rPr b="1" lang="en" sz="1600">
                <a:solidFill>
                  <a:schemeClr val="accent2"/>
                </a:solidFill>
                <a:highlight>
                  <a:srgbClr val="FFFFFF"/>
                </a:highlight>
                <a:latin typeface="Avenir"/>
                <a:ea typeface="Avenir"/>
                <a:cs typeface="Avenir"/>
                <a:sym typeface="Avenir"/>
              </a:rPr>
              <a:t> the results for the attributes ‘Open’,’High’ from the below visualisation plot.</a:t>
            </a:r>
            <a:endParaRPr b="1" sz="1600">
              <a:solidFill>
                <a:schemeClr val="accent2"/>
              </a:solidFill>
              <a:highlight>
                <a:srgbClr val="FFFFFF"/>
              </a:highlight>
              <a:latin typeface="Avenir"/>
              <a:ea typeface="Avenir"/>
              <a:cs typeface="Avenir"/>
              <a:sym typeface="Avenir"/>
            </a:endParaRPr>
          </a:p>
        </p:txBody>
      </p:sp>
      <p:pic>
        <p:nvPicPr>
          <p:cNvPr id="532" name="Google Shape;532;p50"/>
          <p:cNvPicPr preferRelativeResize="0"/>
          <p:nvPr/>
        </p:nvPicPr>
        <p:blipFill rotWithShape="1">
          <a:blip r:embed="rId4">
            <a:alphaModFix/>
          </a:blip>
          <a:srcRect b="0" l="0" r="0" t="0"/>
          <a:stretch/>
        </p:blipFill>
        <p:spPr>
          <a:xfrm>
            <a:off x="250925" y="1867275"/>
            <a:ext cx="4491600" cy="2860200"/>
          </a:xfrm>
          <a:prstGeom prst="rect">
            <a:avLst/>
          </a:prstGeom>
          <a:noFill/>
          <a:ln>
            <a:noFill/>
          </a:ln>
        </p:spPr>
      </p:pic>
      <p:pic>
        <p:nvPicPr>
          <p:cNvPr id="533" name="Google Shape;533;p50"/>
          <p:cNvPicPr preferRelativeResize="0"/>
          <p:nvPr/>
        </p:nvPicPr>
        <p:blipFill rotWithShape="1">
          <a:blip r:embed="rId5">
            <a:alphaModFix/>
          </a:blip>
          <a:srcRect b="0" l="0" r="0" t="0"/>
          <a:stretch/>
        </p:blipFill>
        <p:spPr>
          <a:xfrm>
            <a:off x="4742525" y="1905837"/>
            <a:ext cx="4164550" cy="27830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51"/>
          <p:cNvSpPr txBox="1"/>
          <p:nvPr>
            <p:ph type="ctrTitle"/>
          </p:nvPr>
        </p:nvSpPr>
        <p:spPr>
          <a:xfrm>
            <a:off x="250925" y="148375"/>
            <a:ext cx="8731200" cy="489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1000"/>
              <a:t>Proprietary content. © Great Learning. All Rights Reserved. Unauthorized use or distribution</a:t>
            </a:r>
            <a:endParaRPr sz="1000"/>
          </a:p>
        </p:txBody>
      </p:sp>
      <p:pic>
        <p:nvPicPr>
          <p:cNvPr id="539" name="Google Shape;539;p51"/>
          <p:cNvPicPr preferRelativeResize="0"/>
          <p:nvPr/>
        </p:nvPicPr>
        <p:blipFill rotWithShape="1">
          <a:blip r:embed="rId3">
            <a:alphaModFix/>
          </a:blip>
          <a:srcRect b="0" l="0" r="0" t="0"/>
          <a:stretch/>
        </p:blipFill>
        <p:spPr>
          <a:xfrm>
            <a:off x="7167925" y="211725"/>
            <a:ext cx="1755050" cy="357350"/>
          </a:xfrm>
          <a:prstGeom prst="rect">
            <a:avLst/>
          </a:prstGeom>
          <a:noFill/>
          <a:ln>
            <a:noFill/>
          </a:ln>
        </p:spPr>
      </p:pic>
      <p:sp>
        <p:nvSpPr>
          <p:cNvPr id="540" name="Google Shape;540;p51"/>
          <p:cNvSpPr txBox="1"/>
          <p:nvPr/>
        </p:nvSpPr>
        <p:spPr>
          <a:xfrm>
            <a:off x="250925" y="569075"/>
            <a:ext cx="82977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0" i="0" lang="en" sz="2800" u="none" cap="none" strike="noStrike">
                <a:solidFill>
                  <a:srgbClr val="595858"/>
                </a:solidFill>
                <a:highlight>
                  <a:schemeClr val="lt1"/>
                </a:highlight>
                <a:latin typeface="Avenir"/>
                <a:ea typeface="Avenir"/>
                <a:cs typeface="Avenir"/>
                <a:sym typeface="Avenir"/>
              </a:rPr>
              <a:t>Model Evaluation</a:t>
            </a:r>
            <a:endParaRPr b="0" i="0" sz="2800" u="none" cap="none" strike="noStrike">
              <a:solidFill>
                <a:schemeClr val="dk1"/>
              </a:solidFill>
              <a:latin typeface="Avenir"/>
              <a:ea typeface="Avenir"/>
              <a:cs typeface="Avenir"/>
              <a:sym typeface="Avenir"/>
            </a:endParaRPr>
          </a:p>
          <a:p>
            <a:pPr indent="0" lvl="0" marL="0" marR="0" rtl="0" algn="l">
              <a:lnSpc>
                <a:spcPct val="115000"/>
              </a:lnSpc>
              <a:spcBef>
                <a:spcPts val="1600"/>
              </a:spcBef>
              <a:spcAft>
                <a:spcPts val="0"/>
              </a:spcAft>
              <a:buClr>
                <a:schemeClr val="dk1"/>
              </a:buClr>
              <a:buSzPts val="1100"/>
              <a:buFont typeface="Arial"/>
              <a:buNone/>
            </a:pPr>
            <a:r>
              <a:t/>
            </a:r>
            <a:endParaRPr b="0" i="0" sz="2800" u="none" cap="none" strike="noStrike">
              <a:solidFill>
                <a:srgbClr val="595858"/>
              </a:solidFill>
              <a:highlight>
                <a:schemeClr val="lt1"/>
              </a:highlight>
              <a:latin typeface="Avenir"/>
              <a:ea typeface="Avenir"/>
              <a:cs typeface="Avenir"/>
              <a:sym typeface="Avenir"/>
            </a:endParaRPr>
          </a:p>
          <a:p>
            <a:pPr indent="0" lvl="0" marL="0" marR="0" rtl="0" algn="l">
              <a:lnSpc>
                <a:spcPct val="100000"/>
              </a:lnSpc>
              <a:spcBef>
                <a:spcPts val="1600"/>
              </a:spcBef>
              <a:spcAft>
                <a:spcPts val="0"/>
              </a:spcAft>
              <a:buClr>
                <a:schemeClr val="dk1"/>
              </a:buClr>
              <a:buSzPts val="2800"/>
              <a:buFont typeface="Arial"/>
              <a:buNone/>
            </a:pPr>
            <a:r>
              <a:t/>
            </a:r>
            <a:endParaRPr b="0" i="0" sz="2800" u="none" cap="none" strike="noStrike">
              <a:solidFill>
                <a:schemeClr val="dk1"/>
              </a:solidFill>
              <a:latin typeface="Avenir"/>
              <a:ea typeface="Avenir"/>
              <a:cs typeface="Avenir"/>
              <a:sym typeface="Avenir"/>
            </a:endParaRPr>
          </a:p>
          <a:p>
            <a:pPr indent="0" lvl="0" marL="0" marR="0" rtl="0" algn="l">
              <a:lnSpc>
                <a:spcPct val="115000"/>
              </a:lnSpc>
              <a:spcBef>
                <a:spcPts val="0"/>
              </a:spcBef>
              <a:spcAft>
                <a:spcPts val="0"/>
              </a:spcAft>
              <a:buClr>
                <a:schemeClr val="dk1"/>
              </a:buClr>
              <a:buSzPts val="1100"/>
              <a:buFont typeface="Arial"/>
              <a:buNone/>
            </a:pPr>
            <a:r>
              <a:t/>
            </a:r>
            <a:endParaRPr b="0" i="0" sz="2800" u="none" cap="none" strike="noStrike">
              <a:solidFill>
                <a:srgbClr val="595858"/>
              </a:solidFill>
              <a:highlight>
                <a:schemeClr val="lt1"/>
              </a:highlight>
              <a:latin typeface="Avenir"/>
              <a:ea typeface="Avenir"/>
              <a:cs typeface="Avenir"/>
              <a:sym typeface="Avenir"/>
            </a:endParaRPr>
          </a:p>
          <a:p>
            <a:pPr indent="0" lvl="0" marL="0" marR="0" rtl="0" algn="l">
              <a:lnSpc>
                <a:spcPct val="115000"/>
              </a:lnSpc>
              <a:spcBef>
                <a:spcPts val="1600"/>
              </a:spcBef>
              <a:spcAft>
                <a:spcPts val="0"/>
              </a:spcAft>
              <a:buClr>
                <a:schemeClr val="dk1"/>
              </a:buClr>
              <a:buSzPts val="1100"/>
              <a:buFont typeface="Arial"/>
              <a:buNone/>
            </a:pPr>
            <a:r>
              <a:t/>
            </a:r>
            <a:endParaRPr b="0" i="0" sz="2800" u="none" cap="none" strike="noStrike">
              <a:solidFill>
                <a:srgbClr val="595858"/>
              </a:solidFill>
              <a:highlight>
                <a:schemeClr val="lt1"/>
              </a:highlight>
              <a:latin typeface="Avenir"/>
              <a:ea typeface="Avenir"/>
              <a:cs typeface="Avenir"/>
              <a:sym typeface="Avenir"/>
            </a:endParaRPr>
          </a:p>
          <a:p>
            <a:pPr indent="0" lvl="0" marL="0" marR="0" rtl="0" algn="l">
              <a:lnSpc>
                <a:spcPct val="115000"/>
              </a:lnSpc>
              <a:spcBef>
                <a:spcPts val="1600"/>
              </a:spcBef>
              <a:spcAft>
                <a:spcPts val="0"/>
              </a:spcAft>
              <a:buClr>
                <a:schemeClr val="dk1"/>
              </a:buClr>
              <a:buSzPts val="1100"/>
              <a:buFont typeface="Arial"/>
              <a:buNone/>
            </a:pPr>
            <a:r>
              <a:t/>
            </a:r>
            <a:endParaRPr b="0" i="0" sz="2800" u="none" cap="none" strike="noStrike">
              <a:solidFill>
                <a:srgbClr val="595858"/>
              </a:solidFill>
              <a:highlight>
                <a:schemeClr val="lt1"/>
              </a:highlight>
              <a:latin typeface="Avenir"/>
              <a:ea typeface="Avenir"/>
              <a:cs typeface="Avenir"/>
              <a:sym typeface="Avenir"/>
            </a:endParaRPr>
          </a:p>
          <a:p>
            <a:pPr indent="0" lvl="0" marL="0" marR="0" rtl="0" algn="l">
              <a:lnSpc>
                <a:spcPct val="100000"/>
              </a:lnSpc>
              <a:spcBef>
                <a:spcPts val="1600"/>
              </a:spcBef>
              <a:spcAft>
                <a:spcPts val="0"/>
              </a:spcAft>
              <a:buClr>
                <a:schemeClr val="dk1"/>
              </a:buClr>
              <a:buSzPts val="2800"/>
              <a:buFont typeface="Arial"/>
              <a:buNone/>
            </a:pPr>
            <a:r>
              <a:t/>
            </a:r>
            <a:endParaRPr b="0" i="0" sz="2800" u="none" cap="none" strike="noStrike">
              <a:solidFill>
                <a:schemeClr val="dk1"/>
              </a:solidFill>
              <a:latin typeface="Avenir"/>
              <a:ea typeface="Avenir"/>
              <a:cs typeface="Avenir"/>
              <a:sym typeface="Avenir"/>
            </a:endParaRPr>
          </a:p>
          <a:p>
            <a:pPr indent="0" lvl="0" marL="0" marR="0" rtl="0" algn="l">
              <a:lnSpc>
                <a:spcPct val="115000"/>
              </a:lnSpc>
              <a:spcBef>
                <a:spcPts val="0"/>
              </a:spcBef>
              <a:spcAft>
                <a:spcPts val="1600"/>
              </a:spcAft>
              <a:buClr>
                <a:srgbClr val="000000"/>
              </a:buClr>
              <a:buSzPts val="1100"/>
              <a:buFont typeface="Arial"/>
              <a:buNone/>
            </a:pPr>
            <a:r>
              <a:t/>
            </a:r>
            <a:endParaRPr b="0" i="0" sz="2800" u="none" cap="none" strike="noStrike">
              <a:solidFill>
                <a:srgbClr val="595858"/>
              </a:solidFill>
              <a:highlight>
                <a:schemeClr val="lt1"/>
              </a:highlight>
              <a:latin typeface="Avenir"/>
              <a:ea typeface="Avenir"/>
              <a:cs typeface="Avenir"/>
              <a:sym typeface="Avenir"/>
            </a:endParaRPr>
          </a:p>
        </p:txBody>
      </p:sp>
      <p:sp>
        <p:nvSpPr>
          <p:cNvPr id="541" name="Google Shape;541;p51"/>
          <p:cNvSpPr txBox="1"/>
          <p:nvPr>
            <p:ph idx="4294967295" type="body"/>
          </p:nvPr>
        </p:nvSpPr>
        <p:spPr>
          <a:xfrm>
            <a:off x="250925" y="1238250"/>
            <a:ext cx="8459700" cy="3416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accent2"/>
              </a:buClr>
              <a:buSzPts val="1600"/>
              <a:buFont typeface="Avenir"/>
              <a:buChar char="●"/>
            </a:pPr>
            <a:r>
              <a:rPr b="1" lang="en" sz="1600">
                <a:solidFill>
                  <a:schemeClr val="accent2"/>
                </a:solidFill>
                <a:highlight>
                  <a:srgbClr val="FFFFFF"/>
                </a:highlight>
                <a:latin typeface="Avenir"/>
                <a:ea typeface="Avenir"/>
                <a:cs typeface="Avenir"/>
                <a:sym typeface="Avenir"/>
              </a:rPr>
              <a:t>We can infer the results for the attributes ‘Low’,’close’ from the below visualisation plot.</a:t>
            </a:r>
            <a:endParaRPr b="1" sz="1600">
              <a:solidFill>
                <a:schemeClr val="accent2"/>
              </a:solidFill>
              <a:highlight>
                <a:srgbClr val="FFFFFF"/>
              </a:highlight>
              <a:latin typeface="Avenir"/>
              <a:ea typeface="Avenir"/>
              <a:cs typeface="Avenir"/>
              <a:sym typeface="Avenir"/>
            </a:endParaRPr>
          </a:p>
        </p:txBody>
      </p:sp>
      <p:pic>
        <p:nvPicPr>
          <p:cNvPr id="542" name="Google Shape;542;p51"/>
          <p:cNvPicPr preferRelativeResize="0"/>
          <p:nvPr/>
        </p:nvPicPr>
        <p:blipFill rotWithShape="1">
          <a:blip r:embed="rId4">
            <a:alphaModFix/>
          </a:blip>
          <a:srcRect b="0" l="0" r="0" t="0"/>
          <a:stretch/>
        </p:blipFill>
        <p:spPr>
          <a:xfrm>
            <a:off x="505897" y="1940475"/>
            <a:ext cx="4181300" cy="2851825"/>
          </a:xfrm>
          <a:prstGeom prst="rect">
            <a:avLst/>
          </a:prstGeom>
          <a:noFill/>
          <a:ln>
            <a:noFill/>
          </a:ln>
        </p:spPr>
      </p:pic>
      <p:pic>
        <p:nvPicPr>
          <p:cNvPr id="543" name="Google Shape;543;p51"/>
          <p:cNvPicPr preferRelativeResize="0"/>
          <p:nvPr/>
        </p:nvPicPr>
        <p:blipFill rotWithShape="1">
          <a:blip r:embed="rId5">
            <a:alphaModFix/>
          </a:blip>
          <a:srcRect b="0" l="0" r="0" t="0"/>
          <a:stretch/>
        </p:blipFill>
        <p:spPr>
          <a:xfrm>
            <a:off x="4687200" y="1940475"/>
            <a:ext cx="4277737" cy="28518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2"/>
          <p:cNvSpPr txBox="1"/>
          <p:nvPr>
            <p:ph type="ctrTitle"/>
          </p:nvPr>
        </p:nvSpPr>
        <p:spPr>
          <a:xfrm>
            <a:off x="250925" y="148375"/>
            <a:ext cx="8731200" cy="489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1000"/>
              <a:t>Proprietary content. © Great Learning. All Rights Reserved. Unauthorized use or distribution</a:t>
            </a:r>
            <a:endParaRPr sz="1000"/>
          </a:p>
        </p:txBody>
      </p:sp>
      <p:pic>
        <p:nvPicPr>
          <p:cNvPr id="549" name="Google Shape;549;p52"/>
          <p:cNvPicPr preferRelativeResize="0"/>
          <p:nvPr/>
        </p:nvPicPr>
        <p:blipFill rotWithShape="1">
          <a:blip r:embed="rId3">
            <a:alphaModFix/>
          </a:blip>
          <a:srcRect b="0" l="0" r="0" t="0"/>
          <a:stretch/>
        </p:blipFill>
        <p:spPr>
          <a:xfrm>
            <a:off x="7167925" y="211725"/>
            <a:ext cx="1755050" cy="357350"/>
          </a:xfrm>
          <a:prstGeom prst="rect">
            <a:avLst/>
          </a:prstGeom>
          <a:noFill/>
          <a:ln>
            <a:noFill/>
          </a:ln>
        </p:spPr>
      </p:pic>
      <p:sp>
        <p:nvSpPr>
          <p:cNvPr id="550" name="Google Shape;550;p52"/>
          <p:cNvSpPr txBox="1"/>
          <p:nvPr/>
        </p:nvSpPr>
        <p:spPr>
          <a:xfrm>
            <a:off x="250925" y="569075"/>
            <a:ext cx="82977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1600"/>
              </a:spcAft>
              <a:buClr>
                <a:srgbClr val="000000"/>
              </a:buClr>
              <a:buSzPts val="1100"/>
              <a:buFont typeface="Arial"/>
              <a:buNone/>
            </a:pPr>
            <a:r>
              <a:rPr b="0" i="0" lang="en" sz="2800" u="none" cap="none" strike="noStrike">
                <a:solidFill>
                  <a:srgbClr val="595858"/>
                </a:solidFill>
                <a:highlight>
                  <a:schemeClr val="lt1"/>
                </a:highlight>
                <a:latin typeface="Avenir"/>
                <a:ea typeface="Avenir"/>
                <a:cs typeface="Avenir"/>
                <a:sym typeface="Avenir"/>
              </a:rPr>
              <a:t>Reference</a:t>
            </a:r>
            <a:endParaRPr b="0" i="0" sz="2800" u="none" cap="none" strike="noStrike">
              <a:solidFill>
                <a:srgbClr val="595858"/>
              </a:solidFill>
              <a:highlight>
                <a:schemeClr val="lt1"/>
              </a:highlight>
              <a:latin typeface="Avenir"/>
              <a:ea typeface="Avenir"/>
              <a:cs typeface="Avenir"/>
              <a:sym typeface="Avenir"/>
            </a:endParaRPr>
          </a:p>
        </p:txBody>
      </p:sp>
      <p:sp>
        <p:nvSpPr>
          <p:cNvPr id="551" name="Google Shape;551;p52"/>
          <p:cNvSpPr txBox="1"/>
          <p:nvPr>
            <p:ph idx="4294967295" type="body"/>
          </p:nvPr>
        </p:nvSpPr>
        <p:spPr>
          <a:xfrm>
            <a:off x="250925" y="1238250"/>
            <a:ext cx="8459700" cy="3416400"/>
          </a:xfrm>
          <a:prstGeom prst="rect">
            <a:avLst/>
          </a:prstGeom>
          <a:noFill/>
          <a:ln>
            <a:noFill/>
          </a:ln>
        </p:spPr>
        <p:txBody>
          <a:bodyPr anchorCtr="0" anchor="t" bIns="91425" lIns="91425" spcFirstLastPara="1" rIns="91425" wrap="square" tIns="91425">
            <a:noAutofit/>
          </a:bodyPr>
          <a:lstStyle/>
          <a:p>
            <a:pPr indent="-330200" lvl="0" marL="914400" rtl="0" algn="l">
              <a:lnSpc>
                <a:spcPct val="100000"/>
              </a:lnSpc>
              <a:spcBef>
                <a:spcPts val="0"/>
              </a:spcBef>
              <a:spcAft>
                <a:spcPts val="0"/>
              </a:spcAft>
              <a:buClr>
                <a:schemeClr val="accent2"/>
              </a:buClr>
              <a:buSzPts val="1600"/>
              <a:buFont typeface="Avenir"/>
              <a:buChar char="●"/>
            </a:pPr>
            <a:r>
              <a:rPr lang="en" sz="1600">
                <a:latin typeface="Avenir"/>
                <a:ea typeface="Avenir"/>
                <a:cs typeface="Avenir"/>
                <a:sym typeface="Avenir"/>
              </a:rPr>
              <a:t>Vector Autoregressive Models for Multivariate Time Series. </a:t>
            </a:r>
            <a:r>
              <a:rPr lang="en" sz="1600" u="sng">
                <a:solidFill>
                  <a:srgbClr val="1D2A02"/>
                </a:solidFill>
                <a:latin typeface="Avenir"/>
                <a:ea typeface="Avenir"/>
                <a:cs typeface="Avenir"/>
                <a:sym typeface="Avenir"/>
                <a:hlinkClick r:id="rId4">
                  <a:extLst>
                    <a:ext uri="{A12FA001-AC4F-418D-AE19-62706E023703}">
                      <ahyp:hlinkClr val="tx"/>
                    </a:ext>
                  </a:extLst>
                </a:hlinkClick>
              </a:rPr>
              <a:t>http://faculty.washington.edu/ezivot/econ584/notes/varModels.pdf</a:t>
            </a:r>
            <a:endParaRPr b="1" sz="1600">
              <a:solidFill>
                <a:schemeClr val="accent2"/>
              </a:solidFill>
              <a:highlight>
                <a:srgbClr val="FFFFFF"/>
              </a:highlight>
              <a:latin typeface="Avenir"/>
              <a:ea typeface="Avenir"/>
              <a:cs typeface="Avenir"/>
              <a:sym typeface="Avenir"/>
            </a:endParaRPr>
          </a:p>
          <a:p>
            <a:pPr indent="-330200" lvl="0" marL="914400" rtl="0" algn="l">
              <a:lnSpc>
                <a:spcPct val="100000"/>
              </a:lnSpc>
              <a:spcBef>
                <a:spcPts val="2000"/>
              </a:spcBef>
              <a:spcAft>
                <a:spcPts val="0"/>
              </a:spcAft>
              <a:buClr>
                <a:srgbClr val="6FB7D7"/>
              </a:buClr>
              <a:buSzPts val="1600"/>
              <a:buFont typeface="Avenir"/>
              <a:buChar char="●"/>
            </a:pPr>
            <a:r>
              <a:rPr lang="en" sz="1600">
                <a:latin typeface="Avenir"/>
                <a:ea typeface="Avenir"/>
                <a:cs typeface="Avenir"/>
                <a:sym typeface="Avenir"/>
              </a:rPr>
              <a:t>Dwyer, Gerald P., Jr. Why Are Vector Autoregressions Useful in Finance? </a:t>
            </a:r>
            <a:r>
              <a:rPr lang="en" sz="1600" u="sng">
                <a:solidFill>
                  <a:srgbClr val="1D2A02"/>
                </a:solidFill>
                <a:latin typeface="Avenir"/>
                <a:ea typeface="Avenir"/>
                <a:cs typeface="Avenir"/>
                <a:sym typeface="Avenir"/>
                <a:hlinkClick r:id="rId5">
                  <a:extLst>
                    <a:ext uri="{A12FA001-AC4F-418D-AE19-62706E023703}">
                      <ahyp:hlinkClr val="tx"/>
                    </a:ext>
                  </a:extLst>
                </a:hlinkClick>
              </a:rPr>
              <a:t>http://jerrydwyer.com/pdf/lectvar.pdf</a:t>
            </a:r>
            <a:endParaRPr sz="1600" u="sng">
              <a:latin typeface="Avenir"/>
              <a:ea typeface="Avenir"/>
              <a:cs typeface="Avenir"/>
              <a:sym typeface="Avenir"/>
            </a:endParaRPr>
          </a:p>
          <a:p>
            <a:pPr indent="-330200" lvl="0" marL="914400" rtl="0" algn="l">
              <a:lnSpc>
                <a:spcPct val="100000"/>
              </a:lnSpc>
              <a:spcBef>
                <a:spcPts val="2000"/>
              </a:spcBef>
              <a:spcAft>
                <a:spcPts val="0"/>
              </a:spcAft>
              <a:buClr>
                <a:srgbClr val="6FB7D7"/>
              </a:buClr>
              <a:buSzPts val="1600"/>
              <a:buFont typeface="Avenir"/>
              <a:buChar char="●"/>
            </a:pPr>
            <a:r>
              <a:rPr lang="en" sz="1600">
                <a:latin typeface="Avenir"/>
                <a:ea typeface="Avenir"/>
                <a:cs typeface="Avenir"/>
                <a:sym typeface="Avenir"/>
              </a:rPr>
              <a:t>Vector Autoregressions: Forecasting and Reality.</a:t>
            </a:r>
            <a:r>
              <a:rPr lang="en" sz="1600" u="sng">
                <a:solidFill>
                  <a:srgbClr val="1D2A02"/>
                </a:solidFill>
                <a:latin typeface="Avenir"/>
                <a:ea typeface="Avenir"/>
                <a:cs typeface="Avenir"/>
                <a:sym typeface="Avenir"/>
                <a:hlinkClick r:id="rId6">
                  <a:extLst>
                    <a:ext uri="{A12FA001-AC4F-418D-AE19-62706E023703}">
                      <ahyp:hlinkClr val="tx"/>
                    </a:ext>
                  </a:extLst>
                </a:hlinkClick>
              </a:rPr>
              <a:t>http://www.frbatlanta.org/filelegacydocs/robtallman.pdf</a:t>
            </a:r>
            <a:endParaRPr b="1" sz="1600">
              <a:solidFill>
                <a:schemeClr val="accent2"/>
              </a:solidFill>
              <a:highlight>
                <a:srgbClr val="FFFFFF"/>
              </a:highlight>
              <a:latin typeface="Avenir"/>
              <a:ea typeface="Avenir"/>
              <a:cs typeface="Avenir"/>
              <a:sym typeface="Aveni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6"/>
          <p:cNvSpPr txBox="1"/>
          <p:nvPr>
            <p:ph type="ctrTitle"/>
          </p:nvPr>
        </p:nvSpPr>
        <p:spPr>
          <a:xfrm>
            <a:off x="250925" y="148375"/>
            <a:ext cx="8731200" cy="489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1000"/>
              <a:t>Proprietary content. © Great Learning. All Rights Reserved. Unauthorized use or distribution</a:t>
            </a:r>
            <a:endParaRPr sz="1000"/>
          </a:p>
        </p:txBody>
      </p:sp>
      <p:pic>
        <p:nvPicPr>
          <p:cNvPr id="148" name="Google Shape;148;p6"/>
          <p:cNvPicPr preferRelativeResize="0"/>
          <p:nvPr/>
        </p:nvPicPr>
        <p:blipFill rotWithShape="1">
          <a:blip r:embed="rId3">
            <a:alphaModFix/>
          </a:blip>
          <a:srcRect b="0" l="0" r="0" t="0"/>
          <a:stretch/>
        </p:blipFill>
        <p:spPr>
          <a:xfrm>
            <a:off x="7167925" y="211725"/>
            <a:ext cx="1755050" cy="357350"/>
          </a:xfrm>
          <a:prstGeom prst="rect">
            <a:avLst/>
          </a:prstGeom>
          <a:noFill/>
          <a:ln>
            <a:noFill/>
          </a:ln>
        </p:spPr>
      </p:pic>
      <p:sp>
        <p:nvSpPr>
          <p:cNvPr id="149" name="Google Shape;149;p6"/>
          <p:cNvSpPr txBox="1"/>
          <p:nvPr/>
        </p:nvSpPr>
        <p:spPr>
          <a:xfrm>
            <a:off x="250924" y="2119525"/>
            <a:ext cx="7885200" cy="95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000"/>
              <a:buFont typeface="Arial"/>
              <a:buNone/>
            </a:pPr>
            <a:r>
              <a:rPr b="0" i="0" lang="en" sz="4000" u="none" cap="none" strike="noStrike">
                <a:solidFill>
                  <a:schemeClr val="dk1"/>
                </a:solidFill>
                <a:latin typeface="Avenir"/>
                <a:ea typeface="Avenir"/>
                <a:cs typeface="Avenir"/>
                <a:sym typeface="Avenir"/>
              </a:rPr>
              <a:t>Visiting Basics</a:t>
            </a:r>
            <a:endParaRPr b="0" i="0" sz="4000" u="none" cap="none" strike="noStrike">
              <a:solidFill>
                <a:srgbClr val="000000"/>
              </a:solidFill>
              <a:latin typeface="Avenir"/>
              <a:ea typeface="Avenir"/>
              <a:cs typeface="Avenir"/>
              <a:sym typeface="Aveni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7"/>
          <p:cNvSpPr txBox="1"/>
          <p:nvPr>
            <p:ph type="ctrTitle"/>
          </p:nvPr>
        </p:nvSpPr>
        <p:spPr>
          <a:xfrm>
            <a:off x="250925" y="148375"/>
            <a:ext cx="8731200" cy="489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1000"/>
              <a:t>Proprietary content. © Great Learning. All Rights Reserved. Unauthorized use or distribution</a:t>
            </a:r>
            <a:endParaRPr sz="1000"/>
          </a:p>
        </p:txBody>
      </p:sp>
      <p:pic>
        <p:nvPicPr>
          <p:cNvPr id="155" name="Google Shape;155;p7"/>
          <p:cNvPicPr preferRelativeResize="0"/>
          <p:nvPr/>
        </p:nvPicPr>
        <p:blipFill rotWithShape="1">
          <a:blip r:embed="rId3">
            <a:alphaModFix/>
          </a:blip>
          <a:srcRect b="0" l="0" r="0" t="0"/>
          <a:stretch/>
        </p:blipFill>
        <p:spPr>
          <a:xfrm>
            <a:off x="7167925" y="211725"/>
            <a:ext cx="1755050" cy="357350"/>
          </a:xfrm>
          <a:prstGeom prst="rect">
            <a:avLst/>
          </a:prstGeom>
          <a:noFill/>
          <a:ln>
            <a:noFill/>
          </a:ln>
        </p:spPr>
      </p:pic>
      <p:sp>
        <p:nvSpPr>
          <p:cNvPr id="156" name="Google Shape;156;p7"/>
          <p:cNvSpPr txBox="1"/>
          <p:nvPr/>
        </p:nvSpPr>
        <p:spPr>
          <a:xfrm>
            <a:off x="250925" y="569075"/>
            <a:ext cx="86721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n" sz="2800" u="none" cap="none" strike="noStrike">
                <a:solidFill>
                  <a:schemeClr val="dk1"/>
                </a:solidFill>
                <a:latin typeface="Avenir"/>
                <a:ea typeface="Avenir"/>
                <a:cs typeface="Avenir"/>
                <a:sym typeface="Avenir"/>
              </a:rPr>
              <a:t>Variable that contributes to </a:t>
            </a:r>
            <a:r>
              <a:rPr b="0" i="0" lang="en" sz="2800" u="none" cap="none" strike="noStrike">
                <a:solidFill>
                  <a:srgbClr val="2D3B45"/>
                </a:solidFill>
                <a:highlight>
                  <a:srgbClr val="FFFFFF"/>
                </a:highlight>
                <a:latin typeface="Avenir"/>
                <a:ea typeface="Avenir"/>
                <a:cs typeface="Avenir"/>
                <a:sym typeface="Avenir"/>
              </a:rPr>
              <a:t>Carbon Dioxide (in parts per million) </a:t>
            </a:r>
            <a:endParaRPr b="0" i="0" sz="2800" u="none" cap="none" strike="noStrike">
              <a:solidFill>
                <a:srgbClr val="000000"/>
              </a:solidFill>
              <a:latin typeface="Avenir"/>
              <a:ea typeface="Avenir"/>
              <a:cs typeface="Avenir"/>
              <a:sym typeface="Avenir"/>
            </a:endParaRPr>
          </a:p>
        </p:txBody>
      </p:sp>
      <p:sp>
        <p:nvSpPr>
          <p:cNvPr id="157" name="Google Shape;157;p7"/>
          <p:cNvSpPr txBox="1"/>
          <p:nvPr/>
        </p:nvSpPr>
        <p:spPr>
          <a:xfrm>
            <a:off x="250925" y="1350141"/>
            <a:ext cx="5694300" cy="30471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1000"/>
              </a:spcBef>
              <a:spcAft>
                <a:spcPts val="1000"/>
              </a:spcAft>
              <a:buClr>
                <a:srgbClr val="000000"/>
              </a:buClr>
              <a:buSzPts val="1600"/>
              <a:buFont typeface="Arial"/>
              <a:buNone/>
            </a:pPr>
            <a:r>
              <a:t/>
            </a:r>
            <a:endParaRPr b="0" i="0" sz="1600" u="none" cap="none" strike="noStrike">
              <a:solidFill>
                <a:srgbClr val="111111"/>
              </a:solidFill>
              <a:highlight>
                <a:schemeClr val="lt1"/>
              </a:highlight>
              <a:latin typeface="Avenir"/>
              <a:ea typeface="Avenir"/>
              <a:cs typeface="Avenir"/>
              <a:sym typeface="Avenir"/>
            </a:endParaRPr>
          </a:p>
        </p:txBody>
      </p:sp>
      <p:sp>
        <p:nvSpPr>
          <p:cNvPr id="158" name="Google Shape;158;p7"/>
          <p:cNvSpPr/>
          <p:nvPr/>
        </p:nvSpPr>
        <p:spPr>
          <a:xfrm>
            <a:off x="1752975" y="2050200"/>
            <a:ext cx="1436100" cy="14868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200" u="none" cap="none" strike="noStrike">
                <a:solidFill>
                  <a:srgbClr val="000000"/>
                </a:solidFill>
                <a:latin typeface="Avenir"/>
                <a:ea typeface="Avenir"/>
                <a:cs typeface="Avenir"/>
                <a:sym typeface="Avenir"/>
              </a:rPr>
              <a:t>Store,</a:t>
            </a:r>
            <a:endParaRPr b="0" i="0" sz="1200" u="none" cap="none" strike="noStrike">
              <a:solidFill>
                <a:srgbClr val="000000"/>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1100"/>
              <a:buFont typeface="Arial"/>
              <a:buNone/>
            </a:pPr>
            <a:r>
              <a:rPr b="0" i="0" lang="en" sz="1200" u="none" cap="none" strike="noStrike">
                <a:solidFill>
                  <a:srgbClr val="000000"/>
                </a:solidFill>
                <a:latin typeface="Avenir"/>
                <a:ea typeface="Avenir"/>
                <a:cs typeface="Avenir"/>
                <a:sym typeface="Avenir"/>
              </a:rPr>
              <a:t>Day of Week, Open, Promotion, </a:t>
            </a:r>
            <a:endParaRPr b="0" i="0" sz="1200" u="none" cap="none" strike="noStrike">
              <a:solidFill>
                <a:srgbClr val="000000"/>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1100"/>
              <a:buFont typeface="Arial"/>
              <a:buNone/>
            </a:pPr>
            <a:r>
              <a:rPr b="0" i="0" lang="en" sz="1200" u="none" cap="none" strike="noStrike">
                <a:solidFill>
                  <a:srgbClr val="000000"/>
                </a:solidFill>
                <a:latin typeface="Avenir"/>
                <a:ea typeface="Avenir"/>
                <a:cs typeface="Avenir"/>
                <a:sym typeface="Avenir"/>
              </a:rPr>
              <a:t>State Holiday,</a:t>
            </a:r>
            <a:endParaRPr b="0" i="0" sz="1200" u="none" cap="none" strike="noStrike">
              <a:solidFill>
                <a:srgbClr val="000000"/>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1100"/>
              <a:buFont typeface="Arial"/>
              <a:buNone/>
            </a:pPr>
            <a:r>
              <a:rPr b="0" i="0" lang="en" sz="1200" u="none" cap="none" strike="noStrike">
                <a:solidFill>
                  <a:srgbClr val="000000"/>
                </a:solidFill>
                <a:latin typeface="Avenir"/>
                <a:ea typeface="Avenir"/>
                <a:cs typeface="Avenir"/>
                <a:sym typeface="Avenir"/>
              </a:rPr>
              <a:t>School Holiday,</a:t>
            </a:r>
            <a:endParaRPr b="0" i="0" sz="1200" u="none" cap="none" strike="noStrike">
              <a:solidFill>
                <a:srgbClr val="000000"/>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1100"/>
              <a:buFont typeface="Arial"/>
              <a:buNone/>
            </a:pPr>
            <a:r>
              <a:rPr b="0" i="0" lang="en" sz="1200" u="none" cap="none" strike="noStrike">
                <a:solidFill>
                  <a:srgbClr val="000000"/>
                </a:solidFill>
                <a:latin typeface="Avenir"/>
                <a:ea typeface="Avenir"/>
                <a:cs typeface="Avenir"/>
                <a:sym typeface="Avenir"/>
              </a:rPr>
              <a:t>Date (Independent Variable)</a:t>
            </a:r>
            <a:endParaRPr b="0" i="0" sz="1200" u="none" cap="none" strike="noStrike">
              <a:solidFill>
                <a:srgbClr val="000000"/>
              </a:solidFill>
              <a:latin typeface="Arial"/>
              <a:ea typeface="Arial"/>
              <a:cs typeface="Arial"/>
              <a:sym typeface="Arial"/>
            </a:endParaRPr>
          </a:p>
        </p:txBody>
      </p:sp>
      <p:cxnSp>
        <p:nvCxnSpPr>
          <p:cNvPr id="159" name="Google Shape;159;p7"/>
          <p:cNvCxnSpPr/>
          <p:nvPr/>
        </p:nvCxnSpPr>
        <p:spPr>
          <a:xfrm flipH="1" rot="10800000">
            <a:off x="3189075" y="2788050"/>
            <a:ext cx="2698200" cy="11100"/>
          </a:xfrm>
          <a:prstGeom prst="straightConnector1">
            <a:avLst/>
          </a:prstGeom>
          <a:noFill/>
          <a:ln cap="flat" cmpd="sng" w="9525">
            <a:solidFill>
              <a:srgbClr val="595959"/>
            </a:solidFill>
            <a:prstDash val="solid"/>
            <a:round/>
            <a:headEnd len="sm" w="sm" type="none"/>
            <a:tailEnd len="med" w="med" type="triangle"/>
          </a:ln>
        </p:spPr>
      </p:cxnSp>
      <p:sp>
        <p:nvSpPr>
          <p:cNvPr id="160" name="Google Shape;160;p7"/>
          <p:cNvSpPr/>
          <p:nvPr/>
        </p:nvSpPr>
        <p:spPr>
          <a:xfrm>
            <a:off x="5945225" y="2401950"/>
            <a:ext cx="1336800" cy="7833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400" u="none" cap="none" strike="noStrike">
                <a:solidFill>
                  <a:srgbClr val="000000"/>
                </a:solidFill>
                <a:latin typeface="Avenir"/>
                <a:ea typeface="Avenir"/>
                <a:cs typeface="Avenir"/>
                <a:sym typeface="Avenir"/>
              </a:rPr>
              <a:t>Customers</a:t>
            </a:r>
            <a:endParaRPr b="0" i="0" sz="1400" u="none" cap="none" strike="noStrike">
              <a:solidFill>
                <a:srgbClr val="000000"/>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1100"/>
              <a:buFont typeface="Arial"/>
              <a:buNone/>
            </a:pPr>
            <a:r>
              <a:rPr b="0" i="0" lang="en" sz="1200" u="none" cap="none" strike="noStrike">
                <a:solidFill>
                  <a:srgbClr val="000000"/>
                </a:solidFill>
                <a:latin typeface="Avenir"/>
                <a:ea typeface="Avenir"/>
                <a:cs typeface="Avenir"/>
                <a:sym typeface="Avenir"/>
              </a:rPr>
              <a:t>(Target Variable)</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8"/>
          <p:cNvSpPr txBox="1"/>
          <p:nvPr>
            <p:ph type="ctrTitle"/>
          </p:nvPr>
        </p:nvSpPr>
        <p:spPr>
          <a:xfrm>
            <a:off x="250925" y="148375"/>
            <a:ext cx="8731200" cy="489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1000"/>
              <a:t>Proprietary content. © Great Learning. All Rights Reserved. Unauthorized use or distribution</a:t>
            </a:r>
            <a:endParaRPr sz="1000"/>
          </a:p>
        </p:txBody>
      </p:sp>
      <p:pic>
        <p:nvPicPr>
          <p:cNvPr id="166" name="Google Shape;166;p8"/>
          <p:cNvPicPr preferRelativeResize="0"/>
          <p:nvPr/>
        </p:nvPicPr>
        <p:blipFill rotWithShape="1">
          <a:blip r:embed="rId3">
            <a:alphaModFix/>
          </a:blip>
          <a:srcRect b="0" l="0" r="0" t="0"/>
          <a:stretch/>
        </p:blipFill>
        <p:spPr>
          <a:xfrm>
            <a:off x="7167925" y="211725"/>
            <a:ext cx="1755050" cy="357350"/>
          </a:xfrm>
          <a:prstGeom prst="rect">
            <a:avLst/>
          </a:prstGeom>
          <a:noFill/>
          <a:ln>
            <a:noFill/>
          </a:ln>
        </p:spPr>
      </p:pic>
      <p:sp>
        <p:nvSpPr>
          <p:cNvPr id="167" name="Google Shape;167;p8"/>
          <p:cNvSpPr txBox="1"/>
          <p:nvPr/>
        </p:nvSpPr>
        <p:spPr>
          <a:xfrm>
            <a:off x="250925" y="569075"/>
            <a:ext cx="48942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Avenir"/>
                <a:ea typeface="Avenir"/>
                <a:cs typeface="Avenir"/>
                <a:sym typeface="Avenir"/>
              </a:rPr>
              <a:t>Data</a:t>
            </a:r>
            <a:endParaRPr b="0" i="0" sz="2800" u="none" cap="none" strike="noStrike">
              <a:solidFill>
                <a:srgbClr val="000000"/>
              </a:solidFill>
              <a:latin typeface="Avenir"/>
              <a:ea typeface="Avenir"/>
              <a:cs typeface="Avenir"/>
              <a:sym typeface="Avenir"/>
            </a:endParaRPr>
          </a:p>
        </p:txBody>
      </p:sp>
      <p:sp>
        <p:nvSpPr>
          <p:cNvPr id="168" name="Google Shape;168;p8"/>
          <p:cNvSpPr txBox="1"/>
          <p:nvPr/>
        </p:nvSpPr>
        <p:spPr>
          <a:xfrm>
            <a:off x="250925" y="1350141"/>
            <a:ext cx="5694300" cy="3047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n" sz="1600" u="none" cap="none" strike="noStrike">
                <a:solidFill>
                  <a:schemeClr val="dk1"/>
                </a:solidFill>
                <a:latin typeface="Avenir"/>
                <a:ea typeface="Avenir"/>
                <a:cs typeface="Avenir"/>
                <a:sym typeface="Avenir"/>
              </a:rPr>
              <a:t>Let us consider the following data.</a:t>
            </a:r>
            <a:endParaRPr b="0" i="0" sz="1600" u="none" cap="none" strike="noStrike">
              <a:solidFill>
                <a:schemeClr val="dk1"/>
              </a:solidFill>
              <a:latin typeface="Avenir"/>
              <a:ea typeface="Avenir"/>
              <a:cs typeface="Avenir"/>
              <a:sym typeface="Avenir"/>
            </a:endParaRPr>
          </a:p>
          <a:p>
            <a:pPr indent="0" lvl="0" marL="457200" marR="0" rtl="0" algn="l">
              <a:lnSpc>
                <a:spcPct val="100000"/>
              </a:lnSpc>
              <a:spcBef>
                <a:spcPts val="1000"/>
              </a:spcBef>
              <a:spcAft>
                <a:spcPts val="1000"/>
              </a:spcAft>
              <a:buClr>
                <a:srgbClr val="000000"/>
              </a:buClr>
              <a:buSzPts val="1600"/>
              <a:buFont typeface="Arial"/>
              <a:buNone/>
            </a:pPr>
            <a:r>
              <a:t/>
            </a:r>
            <a:endParaRPr b="0" i="0" sz="1600" u="none" cap="none" strike="noStrike">
              <a:solidFill>
                <a:srgbClr val="111111"/>
              </a:solidFill>
              <a:highlight>
                <a:schemeClr val="lt1"/>
              </a:highlight>
              <a:latin typeface="Avenir"/>
              <a:ea typeface="Avenir"/>
              <a:cs typeface="Avenir"/>
              <a:sym typeface="Avenir"/>
            </a:endParaRPr>
          </a:p>
        </p:txBody>
      </p:sp>
      <p:sp>
        <p:nvSpPr>
          <p:cNvPr id="169" name="Google Shape;169;p8"/>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170" name="Google Shape;170;p8"/>
          <p:cNvPicPr preferRelativeResize="0"/>
          <p:nvPr/>
        </p:nvPicPr>
        <p:blipFill rotWithShape="1">
          <a:blip r:embed="rId4">
            <a:alphaModFix/>
          </a:blip>
          <a:srcRect b="0" l="0" r="0" t="0"/>
          <a:stretch/>
        </p:blipFill>
        <p:spPr>
          <a:xfrm>
            <a:off x="3067088" y="2158288"/>
            <a:ext cx="5915025" cy="1762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9"/>
          <p:cNvSpPr txBox="1"/>
          <p:nvPr>
            <p:ph type="ctrTitle"/>
          </p:nvPr>
        </p:nvSpPr>
        <p:spPr>
          <a:xfrm>
            <a:off x="250925" y="148375"/>
            <a:ext cx="8731200" cy="489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1000"/>
              <a:t>Proprietary content. © Great Learning. All Rights Reserved. Unauthorized use or distribution</a:t>
            </a:r>
            <a:endParaRPr sz="1000"/>
          </a:p>
        </p:txBody>
      </p:sp>
      <p:pic>
        <p:nvPicPr>
          <p:cNvPr id="176" name="Google Shape;176;p9"/>
          <p:cNvPicPr preferRelativeResize="0"/>
          <p:nvPr/>
        </p:nvPicPr>
        <p:blipFill rotWithShape="1">
          <a:blip r:embed="rId3">
            <a:alphaModFix/>
          </a:blip>
          <a:srcRect b="0" l="0" r="0" t="0"/>
          <a:stretch/>
        </p:blipFill>
        <p:spPr>
          <a:xfrm>
            <a:off x="7167925" y="211725"/>
            <a:ext cx="1755050" cy="357350"/>
          </a:xfrm>
          <a:prstGeom prst="rect">
            <a:avLst/>
          </a:prstGeom>
          <a:noFill/>
          <a:ln>
            <a:noFill/>
          </a:ln>
        </p:spPr>
      </p:pic>
      <p:sp>
        <p:nvSpPr>
          <p:cNvPr id="177" name="Google Shape;177;p9"/>
          <p:cNvSpPr txBox="1"/>
          <p:nvPr/>
        </p:nvSpPr>
        <p:spPr>
          <a:xfrm>
            <a:off x="250925" y="569075"/>
            <a:ext cx="82977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n" sz="2800" u="none" cap="none" strike="noStrike">
                <a:solidFill>
                  <a:srgbClr val="000000"/>
                </a:solidFill>
                <a:highlight>
                  <a:srgbClr val="FFFFFF"/>
                </a:highlight>
                <a:latin typeface="Avenir"/>
                <a:ea typeface="Avenir"/>
                <a:cs typeface="Avenir"/>
                <a:sym typeface="Avenir"/>
              </a:rPr>
              <a:t>Approaches to Statistical Analysis in a Time Series </a:t>
            </a:r>
            <a:endParaRPr b="0" i="0" sz="2800" u="none" cap="none" strike="noStrike">
              <a:solidFill>
                <a:srgbClr val="000000"/>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venir"/>
              <a:ea typeface="Avenir"/>
              <a:cs typeface="Avenir"/>
              <a:sym typeface="Avenir"/>
            </a:endParaRPr>
          </a:p>
        </p:txBody>
      </p:sp>
      <p:sp>
        <p:nvSpPr>
          <p:cNvPr id="178" name="Google Shape;178;p9"/>
          <p:cNvSpPr txBox="1"/>
          <p:nvPr/>
        </p:nvSpPr>
        <p:spPr>
          <a:xfrm>
            <a:off x="250925" y="1350141"/>
            <a:ext cx="5694300" cy="3047100"/>
          </a:xfrm>
          <a:prstGeom prst="rect">
            <a:avLst/>
          </a:prstGeom>
          <a:noFill/>
          <a:ln>
            <a:noFill/>
          </a:ln>
        </p:spPr>
        <p:txBody>
          <a:bodyPr anchorCtr="0" anchor="t" bIns="45700" lIns="91425" spcFirstLastPara="1" rIns="91425" wrap="square" tIns="45700">
            <a:noAutofit/>
          </a:bodyPr>
          <a:lstStyle/>
          <a:p>
            <a:pPr indent="0" lvl="0" marL="457200" marR="0" rtl="0" algn="l">
              <a:lnSpc>
                <a:spcPct val="115000"/>
              </a:lnSpc>
              <a:spcBef>
                <a:spcPts val="0"/>
              </a:spcBef>
              <a:spcAft>
                <a:spcPts val="0"/>
              </a:spcAft>
              <a:buClr>
                <a:schemeClr val="dk1"/>
              </a:buClr>
              <a:buSzPts val="1100"/>
              <a:buFont typeface="Arial"/>
              <a:buNone/>
            </a:pPr>
            <a:r>
              <a:t/>
            </a:r>
            <a:endParaRPr b="0" i="0" sz="1600" u="none" cap="none" strike="noStrike">
              <a:solidFill>
                <a:schemeClr val="dk2"/>
              </a:solidFill>
              <a:latin typeface="Avenir"/>
              <a:ea typeface="Avenir"/>
              <a:cs typeface="Avenir"/>
              <a:sym typeface="Avenir"/>
            </a:endParaRPr>
          </a:p>
          <a:p>
            <a:pPr indent="-330200" lvl="0" marL="457200" marR="0" rtl="0" algn="l">
              <a:lnSpc>
                <a:spcPct val="115000"/>
              </a:lnSpc>
              <a:spcBef>
                <a:spcPts val="1200"/>
              </a:spcBef>
              <a:spcAft>
                <a:spcPts val="0"/>
              </a:spcAft>
              <a:buClr>
                <a:schemeClr val="dk2"/>
              </a:buClr>
              <a:buSzPts val="1600"/>
              <a:buFont typeface="Avenir"/>
              <a:buChar char="-"/>
            </a:pPr>
            <a:r>
              <a:rPr b="0" i="0" lang="en" sz="1600" u="none" cap="none" strike="noStrike">
                <a:solidFill>
                  <a:schemeClr val="dk2"/>
                </a:solidFill>
                <a:latin typeface="Avenir"/>
                <a:ea typeface="Avenir"/>
                <a:cs typeface="Avenir"/>
                <a:sym typeface="Avenir"/>
              </a:rPr>
              <a:t>Univariate Time-Series Analysis</a:t>
            </a:r>
            <a:endParaRPr b="0" i="0" sz="1600" u="none" cap="none" strike="noStrike">
              <a:solidFill>
                <a:schemeClr val="dk2"/>
              </a:solidFill>
              <a:latin typeface="Avenir"/>
              <a:ea typeface="Avenir"/>
              <a:cs typeface="Avenir"/>
              <a:sym typeface="Avenir"/>
            </a:endParaRPr>
          </a:p>
          <a:p>
            <a:pPr indent="0" lvl="0" marL="457200" marR="0" rtl="0" algn="l">
              <a:lnSpc>
                <a:spcPct val="115000"/>
              </a:lnSpc>
              <a:spcBef>
                <a:spcPts val="1200"/>
              </a:spcBef>
              <a:spcAft>
                <a:spcPts val="0"/>
              </a:spcAft>
              <a:buClr>
                <a:schemeClr val="dk1"/>
              </a:buClr>
              <a:buSzPts val="1100"/>
              <a:buFont typeface="Arial"/>
              <a:buNone/>
            </a:pPr>
            <a:r>
              <a:t/>
            </a:r>
            <a:endParaRPr b="0" i="0" sz="1600" u="none" cap="none" strike="noStrike">
              <a:solidFill>
                <a:schemeClr val="dk2"/>
              </a:solidFill>
              <a:latin typeface="Avenir"/>
              <a:ea typeface="Avenir"/>
              <a:cs typeface="Avenir"/>
              <a:sym typeface="Avenir"/>
            </a:endParaRPr>
          </a:p>
          <a:p>
            <a:pPr indent="-330200" lvl="0" marL="457200" marR="0" rtl="0" algn="l">
              <a:lnSpc>
                <a:spcPct val="115000"/>
              </a:lnSpc>
              <a:spcBef>
                <a:spcPts val="1200"/>
              </a:spcBef>
              <a:spcAft>
                <a:spcPts val="0"/>
              </a:spcAft>
              <a:buClr>
                <a:schemeClr val="dk2"/>
              </a:buClr>
              <a:buSzPts val="1600"/>
              <a:buFont typeface="Avenir"/>
              <a:buChar char="-"/>
            </a:pPr>
            <a:r>
              <a:rPr b="0" i="0" lang="en" sz="1600" u="none" cap="none" strike="noStrike">
                <a:solidFill>
                  <a:schemeClr val="dk2"/>
                </a:solidFill>
                <a:latin typeface="Avenir"/>
                <a:ea typeface="Avenir"/>
                <a:cs typeface="Avenir"/>
                <a:sym typeface="Avenir"/>
              </a:rPr>
              <a:t>Multivariate Time-Series Analysis</a:t>
            </a:r>
            <a:endParaRPr b="0" i="0" sz="1600" u="none" cap="none" strike="noStrike">
              <a:solidFill>
                <a:schemeClr val="dk2"/>
              </a:solidFill>
              <a:latin typeface="Avenir"/>
              <a:ea typeface="Avenir"/>
              <a:cs typeface="Avenir"/>
              <a:sym typeface="Aveni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